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rels" ContentType="application/vnd.openxmlformats-package.relationships+xml"/>
  <Override PartName="/customXml/itemProps264.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5.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65"/>
  </p:handoutMasterIdLst>
  <p:sldIdLst>
    <p:sldId id="1245" r:id="rId3"/>
    <p:sldId id="1189" r:id="rId4"/>
    <p:sldId id="1620" r:id="rId6"/>
    <p:sldId id="529" r:id="rId7"/>
    <p:sldId id="1190" r:id="rId8"/>
    <p:sldId id="1119" r:id="rId9"/>
    <p:sldId id="1120" r:id="rId10"/>
    <p:sldId id="1372" r:id="rId11"/>
    <p:sldId id="1305" r:id="rId12"/>
    <p:sldId id="1310" r:id="rId13"/>
    <p:sldId id="1593" r:id="rId14"/>
    <p:sldId id="1311" r:id="rId15"/>
    <p:sldId id="1594" r:id="rId16"/>
    <p:sldId id="1599" r:id="rId17"/>
    <p:sldId id="1600" r:id="rId18"/>
    <p:sldId id="1595" r:id="rId19"/>
    <p:sldId id="1597" r:id="rId20"/>
    <p:sldId id="1598" r:id="rId21"/>
    <p:sldId id="1601" r:id="rId22"/>
    <p:sldId id="1212" r:id="rId23"/>
    <p:sldId id="1526" r:id="rId24"/>
    <p:sldId id="1213" r:id="rId25"/>
    <p:sldId id="1602" r:id="rId26"/>
    <p:sldId id="1603" r:id="rId27"/>
    <p:sldId id="1604" r:id="rId28"/>
    <p:sldId id="1605" r:id="rId29"/>
    <p:sldId id="1469" r:id="rId30"/>
    <p:sldId id="1217" r:id="rId31"/>
    <p:sldId id="1218" r:id="rId32"/>
    <p:sldId id="1606" r:id="rId33"/>
    <p:sldId id="1607" r:id="rId34"/>
    <p:sldId id="1608" r:id="rId35"/>
    <p:sldId id="1609" r:id="rId36"/>
    <p:sldId id="1621" r:id="rId37"/>
    <p:sldId id="1622" r:id="rId38"/>
    <p:sldId id="1623" r:id="rId39"/>
    <p:sldId id="1625" r:id="rId40"/>
    <p:sldId id="1626" r:id="rId41"/>
    <p:sldId id="1627" r:id="rId42"/>
    <p:sldId id="1628" r:id="rId43"/>
    <p:sldId id="1629" r:id="rId44"/>
    <p:sldId id="1630" r:id="rId45"/>
    <p:sldId id="1631" r:id="rId46"/>
    <p:sldId id="1632" r:id="rId47"/>
    <p:sldId id="1633" r:id="rId48"/>
    <p:sldId id="1634" r:id="rId49"/>
    <p:sldId id="1635" r:id="rId50"/>
    <p:sldId id="1636" r:id="rId51"/>
    <p:sldId id="1637" r:id="rId52"/>
    <p:sldId id="1639" r:id="rId53"/>
    <p:sldId id="1638" r:id="rId54"/>
    <p:sldId id="1641" r:id="rId55"/>
    <p:sldId id="1642" r:id="rId56"/>
    <p:sldId id="1644" r:id="rId57"/>
    <p:sldId id="1645" r:id="rId58"/>
    <p:sldId id="1646" r:id="rId59"/>
    <p:sldId id="1647" r:id="rId60"/>
    <p:sldId id="1648" r:id="rId61"/>
    <p:sldId id="1649" r:id="rId62"/>
    <p:sldId id="1650" r:id="rId63"/>
    <p:sldId id="1246" r:id="rId64"/>
  </p:sldIdLst>
  <p:sldSz cx="12192000" cy="6858000"/>
  <p:notesSz cx="6858000" cy="9144000"/>
  <p:custDataLst>
    <p:tags r:id="rId7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B2EEB82B-6CAD-41D7-9F06-8B876DFEE5D7}">
          <p14:sldIdLst>
            <p14:sldId id="1245"/>
            <p14:sldId id="1189"/>
            <p14:sldId id="1620"/>
            <p14:sldId id="529"/>
            <p14:sldId id="1190"/>
            <p14:sldId id="1119"/>
            <p14:sldId id="1120"/>
            <p14:sldId id="1372"/>
            <p14:sldId id="1305"/>
            <p14:sldId id="1310"/>
            <p14:sldId id="1593"/>
            <p14:sldId id="1311"/>
            <p14:sldId id="1594"/>
            <p14:sldId id="1599"/>
            <p14:sldId id="1600"/>
            <p14:sldId id="1595"/>
            <p14:sldId id="1597"/>
            <p14:sldId id="1598"/>
            <p14:sldId id="1601"/>
            <p14:sldId id="1212"/>
            <p14:sldId id="1526"/>
            <p14:sldId id="1213"/>
            <p14:sldId id="1602"/>
            <p14:sldId id="1603"/>
            <p14:sldId id="1604"/>
            <p14:sldId id="1605"/>
            <p14:sldId id="1469"/>
            <p14:sldId id="1217"/>
            <p14:sldId id="1218"/>
            <p14:sldId id="1606"/>
            <p14:sldId id="1607"/>
            <p14:sldId id="1608"/>
            <p14:sldId id="1609"/>
            <p14:sldId id="1621"/>
            <p14:sldId id="1622"/>
            <p14:sldId id="1623"/>
            <p14:sldId id="1625"/>
            <p14:sldId id="1626"/>
            <p14:sldId id="1627"/>
            <p14:sldId id="1628"/>
            <p14:sldId id="1629"/>
            <p14:sldId id="1630"/>
            <p14:sldId id="1631"/>
            <p14:sldId id="1632"/>
            <p14:sldId id="1633"/>
            <p14:sldId id="1634"/>
            <p14:sldId id="1635"/>
            <p14:sldId id="1636"/>
            <p14:sldId id="1637"/>
            <p14:sldId id="1639"/>
            <p14:sldId id="1638"/>
            <p14:sldId id="1641"/>
            <p14:sldId id="1642"/>
            <p14:sldId id="1644"/>
            <p14:sldId id="1645"/>
            <p14:sldId id="1646"/>
            <p14:sldId id="1647"/>
            <p14:sldId id="1648"/>
            <p14:sldId id="1649"/>
            <p14:sldId id="1650"/>
            <p14:sldId id="1246"/>
          </p14:sldIdLst>
        </p14:section>
        <p14:section name="无标题节" id="{6F2707CE-41FB-4C7B-A59C-55E7F3EFDDE4}">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9921" initials="1" lastIdx="2" clrIdx="0"/>
  <p:cmAuthor id="2" name="12897" initials="1"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8A900"/>
    <a:srgbClr val="EAEFF7"/>
    <a:srgbClr val="D2DEEF"/>
    <a:srgbClr val="E7F1D6"/>
    <a:srgbClr val="C8CCD3"/>
    <a:srgbClr val="FB3223"/>
    <a:srgbClr val="FFC411"/>
    <a:srgbClr val="1F90D0"/>
    <a:srgbClr val="4CBB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7" autoAdjust="0"/>
    <p:restoredTop sz="94660"/>
  </p:normalViewPr>
  <p:slideViewPr>
    <p:cSldViewPr snapToGrid="0">
      <p:cViewPr varScale="1">
        <p:scale>
          <a:sx n="113" d="100"/>
          <a:sy n="113" d="100"/>
        </p:scale>
        <p:origin x="-450" y="-108"/>
      </p:cViewPr>
      <p:guideLst>
        <p:guide orient="horz" pos="2335"/>
        <p:guide pos="358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2" Type="http://schemas.openxmlformats.org/officeDocument/2006/relationships/tags" Target="tags/tag265.xml"/><Relationship Id="rId71" Type="http://schemas.openxmlformats.org/officeDocument/2006/relationships/customXml" Target="../customXml/item1.xml"/><Relationship Id="rId70" Type="http://schemas.openxmlformats.org/officeDocument/2006/relationships/customXmlProps" Target="../customXml/itemProps264.xml"/><Relationship Id="rId7" Type="http://schemas.openxmlformats.org/officeDocument/2006/relationships/slide" Target="slides/slide4.xml"/><Relationship Id="rId69" Type="http://schemas.openxmlformats.org/officeDocument/2006/relationships/commentAuthors" Target="commentAuthors.xml"/><Relationship Id="rId68" Type="http://schemas.openxmlformats.org/officeDocument/2006/relationships/tableStyles" Target="tableStyles.xml"/><Relationship Id="rId67" Type="http://schemas.openxmlformats.org/officeDocument/2006/relationships/viewProps" Target="viewProps.xml"/><Relationship Id="rId66" Type="http://schemas.openxmlformats.org/officeDocument/2006/relationships/presProps" Target="presProps.xml"/><Relationship Id="rId65" Type="http://schemas.openxmlformats.org/officeDocument/2006/relationships/handoutMaster" Target="handoutMasters/handoutMaster1.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34BDFB-B569-4DDD-98CA-86E2FA3C8FD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6B8187-19C6-4A0A-A8A9-574C9E79D8F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EB951D9-4B84-474A-BA7D-B301C89932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744E72-3E19-4C50-A330-03BEB3C89F4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EB951D9-4B84-474A-BA7D-B301C89932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744E72-3E19-4C50-A330-03BEB3C89F4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EB951D9-4B84-474A-BA7D-B301C89932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744E72-3E19-4C50-A330-03BEB3C89F4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EB951D9-4B84-474A-BA7D-B301C899320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3744E72-3E19-4C50-A330-03BEB3C89F4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EB951D9-4B84-474A-BA7D-B301C89932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744E72-3E19-4C50-A330-03BEB3C89F4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EB951D9-4B84-474A-BA7D-B301C89932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744E72-3E19-4C50-A330-03BEB3C89F4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EB951D9-4B84-474A-BA7D-B301C89932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744E72-3E19-4C50-A330-03BEB3C89F4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B951D9-4B84-474A-BA7D-B301C899320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744E72-3E19-4C50-A330-03BEB3C89F4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jpe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3" Type="http://schemas.openxmlformats.org/officeDocument/2006/relationships/slideLayout" Target="../slideLayouts/slideLayout4.xml"/><Relationship Id="rId32" Type="http://schemas.openxmlformats.org/officeDocument/2006/relationships/tags" Target="../tags/tag58.xml"/><Relationship Id="rId31" Type="http://schemas.openxmlformats.org/officeDocument/2006/relationships/tags" Target="../tags/tag57.xml"/><Relationship Id="rId30" Type="http://schemas.openxmlformats.org/officeDocument/2006/relationships/tags" Target="../tags/tag56.xml"/><Relationship Id="rId3" Type="http://schemas.openxmlformats.org/officeDocument/2006/relationships/tags" Target="../tags/tag29.xml"/><Relationship Id="rId29" Type="http://schemas.openxmlformats.org/officeDocument/2006/relationships/tags" Target="../tags/tag55.xml"/><Relationship Id="rId28" Type="http://schemas.openxmlformats.org/officeDocument/2006/relationships/tags" Target="../tags/tag54.xml"/><Relationship Id="rId27" Type="http://schemas.openxmlformats.org/officeDocument/2006/relationships/tags" Target="../tags/tag53.xml"/><Relationship Id="rId26" Type="http://schemas.openxmlformats.org/officeDocument/2006/relationships/tags" Target="../tags/tag52.xml"/><Relationship Id="rId25" Type="http://schemas.openxmlformats.org/officeDocument/2006/relationships/tags" Target="../tags/tag51.xml"/><Relationship Id="rId24" Type="http://schemas.openxmlformats.org/officeDocument/2006/relationships/tags" Target="../tags/tag50.xml"/><Relationship Id="rId23" Type="http://schemas.openxmlformats.org/officeDocument/2006/relationships/tags" Target="../tags/tag49.xml"/><Relationship Id="rId22" Type="http://schemas.openxmlformats.org/officeDocument/2006/relationships/tags" Target="../tags/tag48.xml"/><Relationship Id="rId21" Type="http://schemas.openxmlformats.org/officeDocument/2006/relationships/tags" Target="../tags/tag47.xml"/><Relationship Id="rId20" Type="http://schemas.openxmlformats.org/officeDocument/2006/relationships/tags" Target="../tags/tag46.xml"/><Relationship Id="rId2" Type="http://schemas.openxmlformats.org/officeDocument/2006/relationships/image" Target="../media/image4.png"/><Relationship Id="rId19" Type="http://schemas.openxmlformats.org/officeDocument/2006/relationships/tags" Target="../tags/tag45.xml"/><Relationship Id="rId18" Type="http://schemas.openxmlformats.org/officeDocument/2006/relationships/tags" Target="../tags/tag44.xml"/><Relationship Id="rId17" Type="http://schemas.openxmlformats.org/officeDocument/2006/relationships/tags" Target="../tags/tag43.xml"/><Relationship Id="rId16" Type="http://schemas.openxmlformats.org/officeDocument/2006/relationships/tags" Target="../tags/tag42.xml"/><Relationship Id="rId15" Type="http://schemas.openxmlformats.org/officeDocument/2006/relationships/tags" Target="../tags/tag41.xml"/><Relationship Id="rId14" Type="http://schemas.openxmlformats.org/officeDocument/2006/relationships/tags" Target="../tags/tag40.xml"/><Relationship Id="rId13" Type="http://schemas.openxmlformats.org/officeDocument/2006/relationships/tags" Target="../tags/tag39.xml"/><Relationship Id="rId12" Type="http://schemas.openxmlformats.org/officeDocument/2006/relationships/tags" Target="../tags/tag38.xml"/><Relationship Id="rId11" Type="http://schemas.openxmlformats.org/officeDocument/2006/relationships/tags" Target="../tags/tag37.xml"/><Relationship Id="rId10" Type="http://schemas.openxmlformats.org/officeDocument/2006/relationships/tags" Target="../tags/tag36.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slide" Target="slide1.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59.xml"/><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6" Type="http://schemas.openxmlformats.org/officeDocument/2006/relationships/slideLayout" Target="../slideLayouts/slideLayout4.xml"/><Relationship Id="rId15" Type="http://schemas.openxmlformats.org/officeDocument/2006/relationships/tags" Target="../tags/tag72.xml"/><Relationship Id="rId14" Type="http://schemas.openxmlformats.org/officeDocument/2006/relationships/image" Target="../media/image4.png"/><Relationship Id="rId13" Type="http://schemas.openxmlformats.org/officeDocument/2006/relationships/image" Target="../media/image2.png"/><Relationship Id="rId12" Type="http://schemas.openxmlformats.org/officeDocument/2006/relationships/tags" Target="../tags/tag71.xml"/><Relationship Id="rId11" Type="http://schemas.openxmlformats.org/officeDocument/2006/relationships/tags" Target="../tags/tag70.xml"/><Relationship Id="rId10" Type="http://schemas.openxmlformats.org/officeDocument/2006/relationships/tags" Target="../tags/tag69.xml"/><Relationship Id="rId1" Type="http://schemas.openxmlformats.org/officeDocument/2006/relationships/tags" Target="../tags/tag60.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4.xml"/><Relationship Id="rId3" Type="http://schemas.openxmlformats.org/officeDocument/2006/relationships/tags" Target="../tags/tag73.xml"/><Relationship Id="rId2" Type="http://schemas.openxmlformats.org/officeDocument/2006/relationships/image" Target="../media/image4.pn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4.xml"/><Relationship Id="rId3" Type="http://schemas.openxmlformats.org/officeDocument/2006/relationships/tags" Target="../tags/tag74.xml"/><Relationship Id="rId2" Type="http://schemas.openxmlformats.org/officeDocument/2006/relationships/image" Target="../media/image4.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4.xml"/><Relationship Id="rId4" Type="http://schemas.openxmlformats.org/officeDocument/2006/relationships/image" Target="../media/image7.png"/><Relationship Id="rId3" Type="http://schemas.openxmlformats.org/officeDocument/2006/relationships/image" Target="../media/image4.png"/><Relationship Id="rId2" Type="http://schemas.openxmlformats.org/officeDocument/2006/relationships/slide" Target="slide1.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4.xml"/><Relationship Id="rId4" Type="http://schemas.openxmlformats.org/officeDocument/2006/relationships/image" Target="../media/image8.jpeg"/><Relationship Id="rId3" Type="http://schemas.openxmlformats.org/officeDocument/2006/relationships/image" Target="../media/image4.png"/><Relationship Id="rId2" Type="http://schemas.openxmlformats.org/officeDocument/2006/relationships/slide" Target="slide1.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4.xml"/><Relationship Id="rId4" Type="http://schemas.openxmlformats.org/officeDocument/2006/relationships/image" Target="../media/image9.jpeg"/><Relationship Id="rId3" Type="http://schemas.openxmlformats.org/officeDocument/2006/relationships/image" Target="../media/image4.png"/><Relationship Id="rId2" Type="http://schemas.openxmlformats.org/officeDocument/2006/relationships/slide" Target="slide1.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slide" Target="slide1.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4.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tags" Target="../tags/tag81.xml"/><Relationship Id="rId7" Type="http://schemas.openxmlformats.org/officeDocument/2006/relationships/image" Target="../media/image2.png"/><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0" Type="http://schemas.openxmlformats.org/officeDocument/2006/relationships/slideLayout" Target="../slideLayouts/slideLayout4.xml"/><Relationship Id="rId1" Type="http://schemas.openxmlformats.org/officeDocument/2006/relationships/tags" Target="../tags/tag75.xml"/></Relationships>
</file>

<file path=ppt/slides/_rels/slide22.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image" Target="../media/image4.png"/><Relationship Id="rId16" Type="http://schemas.openxmlformats.org/officeDocument/2006/relationships/slideLayout" Target="../slideLayouts/slideLayout4.xml"/><Relationship Id="rId15" Type="http://schemas.openxmlformats.org/officeDocument/2006/relationships/tags" Target="../tags/tag95.xml"/><Relationship Id="rId14" Type="http://schemas.openxmlformats.org/officeDocument/2006/relationships/tags" Target="../tags/tag94.xml"/><Relationship Id="rId13" Type="http://schemas.openxmlformats.org/officeDocument/2006/relationships/tags" Target="../tags/tag93.xml"/><Relationship Id="rId12" Type="http://schemas.openxmlformats.org/officeDocument/2006/relationships/tags" Target="../tags/tag92.xml"/><Relationship Id="rId11" Type="http://schemas.openxmlformats.org/officeDocument/2006/relationships/tags" Target="../tags/tag91.xml"/><Relationship Id="rId10" Type="http://schemas.openxmlformats.org/officeDocument/2006/relationships/tags" Target="../tags/tag90.xml"/><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4.xml"/><Relationship Id="rId3" Type="http://schemas.openxmlformats.org/officeDocument/2006/relationships/tags" Target="../tags/tag96.xml"/><Relationship Id="rId2" Type="http://schemas.openxmlformats.org/officeDocument/2006/relationships/image" Target="../media/image4.png"/><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4.xml"/><Relationship Id="rId3" Type="http://schemas.openxmlformats.org/officeDocument/2006/relationships/tags" Target="../tags/tag97.xml"/><Relationship Id="rId2" Type="http://schemas.openxmlformats.org/officeDocument/2006/relationships/image" Target="../media/image4.png"/><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4.xml"/><Relationship Id="rId3" Type="http://schemas.openxmlformats.org/officeDocument/2006/relationships/tags" Target="../tags/tag98.xml"/><Relationship Id="rId2" Type="http://schemas.openxmlformats.org/officeDocument/2006/relationships/image" Target="../media/image4.png"/><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4.xml"/><Relationship Id="rId3" Type="http://schemas.openxmlformats.org/officeDocument/2006/relationships/tags" Target="../tags/tag99.xml"/><Relationship Id="rId2" Type="http://schemas.openxmlformats.org/officeDocument/2006/relationships/image" Target="../media/image4.png"/><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7" Type="http://schemas.openxmlformats.org/officeDocument/2006/relationships/slideLayout" Target="../slideLayouts/slideLayout4.xml"/><Relationship Id="rId26" Type="http://schemas.openxmlformats.org/officeDocument/2006/relationships/tags" Target="../tags/tag124.xml"/><Relationship Id="rId25" Type="http://schemas.openxmlformats.org/officeDocument/2006/relationships/tags" Target="../tags/tag123.xml"/><Relationship Id="rId24" Type="http://schemas.openxmlformats.org/officeDocument/2006/relationships/tags" Target="../tags/tag122.xml"/><Relationship Id="rId23" Type="http://schemas.openxmlformats.org/officeDocument/2006/relationships/tags" Target="../tags/tag121.xml"/><Relationship Id="rId22" Type="http://schemas.openxmlformats.org/officeDocument/2006/relationships/tags" Target="../tags/tag120.xml"/><Relationship Id="rId21" Type="http://schemas.openxmlformats.org/officeDocument/2006/relationships/tags" Target="../tags/tag119.xml"/><Relationship Id="rId20" Type="http://schemas.openxmlformats.org/officeDocument/2006/relationships/tags" Target="../tags/tag118.xml"/><Relationship Id="rId2" Type="http://schemas.openxmlformats.org/officeDocument/2006/relationships/tags" Target="../tags/tag100.xml"/><Relationship Id="rId19" Type="http://schemas.openxmlformats.org/officeDocument/2006/relationships/tags" Target="../tags/tag117.xml"/><Relationship Id="rId18" Type="http://schemas.openxmlformats.org/officeDocument/2006/relationships/tags" Target="../tags/tag116.xml"/><Relationship Id="rId17" Type="http://schemas.openxmlformats.org/officeDocument/2006/relationships/tags" Target="../tags/tag115.xml"/><Relationship Id="rId16" Type="http://schemas.openxmlformats.org/officeDocument/2006/relationships/tags" Target="../tags/tag114.xml"/><Relationship Id="rId15" Type="http://schemas.openxmlformats.org/officeDocument/2006/relationships/tags" Target="../tags/tag113.xml"/><Relationship Id="rId14" Type="http://schemas.openxmlformats.org/officeDocument/2006/relationships/tags" Target="../tags/tag112.xml"/><Relationship Id="rId13" Type="http://schemas.openxmlformats.org/officeDocument/2006/relationships/tags" Target="../tags/tag111.xml"/><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4.xml"/><Relationship Id="rId3" Type="http://schemas.openxmlformats.org/officeDocument/2006/relationships/tags" Target="../tags/tag125.xml"/><Relationship Id="rId2" Type="http://schemas.openxmlformats.org/officeDocument/2006/relationships/image" Target="../media/image4.png"/><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4.xml"/><Relationship Id="rId3" Type="http://schemas.openxmlformats.org/officeDocument/2006/relationships/tags" Target="../tags/tag126.xml"/><Relationship Id="rId2" Type="http://schemas.openxmlformats.org/officeDocument/2006/relationships/image" Target="../media/image4.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4.xml"/><Relationship Id="rId5" Type="http://schemas.openxmlformats.org/officeDocument/2006/relationships/slide" Target="slide20.xml"/><Relationship Id="rId4" Type="http://schemas.openxmlformats.org/officeDocument/2006/relationships/slide" Target="slide7.xml"/><Relationship Id="rId3" Type="http://schemas.openxmlformats.org/officeDocument/2006/relationships/slide" Target="slide47.xml"/><Relationship Id="rId2" Type="http://schemas.openxmlformats.org/officeDocument/2006/relationships/image" Target="../media/image2.png"/><Relationship Id="rId1" Type="http://schemas.openxmlformats.org/officeDocument/2006/relationships/slide" Target="slide34.xml"/></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4.xml"/><Relationship Id="rId3" Type="http://schemas.openxmlformats.org/officeDocument/2006/relationships/tags" Target="../tags/tag127.xml"/><Relationship Id="rId2" Type="http://schemas.openxmlformats.org/officeDocument/2006/relationships/image" Target="../media/image4.png"/><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4.xml"/><Relationship Id="rId3" Type="http://schemas.openxmlformats.org/officeDocument/2006/relationships/tags" Target="../tags/tag128.xml"/><Relationship Id="rId2" Type="http://schemas.openxmlformats.org/officeDocument/2006/relationships/image" Target="../media/image4.png"/><Relationship Id="rId1" Type="http://schemas.openxmlformats.org/officeDocument/2006/relationships/image" Target="../media/image2.png"/></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slide" Target="slide1.xml"/><Relationship Id="rId1" Type="http://schemas.openxmlformats.org/officeDocument/2006/relationships/image" Target="../media/image2.png"/></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slide" Target="slide1.xml"/><Relationship Id="rId1" Type="http://schemas.openxmlformats.org/officeDocument/2006/relationships/image" Target="../media/image2.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image" Target="../media/image2.png"/></Relationships>
</file>

<file path=ppt/slides/_rels/slide35.xml.rels><?xml version="1.0" encoding="UTF-8" standalone="yes"?>
<Relationships xmlns="http://schemas.openxmlformats.org/package/2006/relationships"><Relationship Id="rId9" Type="http://schemas.openxmlformats.org/officeDocument/2006/relationships/tags" Target="../tags/tag136.xml"/><Relationship Id="rId8" Type="http://schemas.openxmlformats.org/officeDocument/2006/relationships/tags" Target="../tags/tag135.xml"/><Relationship Id="rId7" Type="http://schemas.openxmlformats.org/officeDocument/2006/relationships/image" Target="../media/image2.png"/><Relationship Id="rId6" Type="http://schemas.openxmlformats.org/officeDocument/2006/relationships/tags" Target="../tags/tag134.xml"/><Relationship Id="rId5" Type="http://schemas.openxmlformats.org/officeDocument/2006/relationships/tags" Target="../tags/tag133.xml"/><Relationship Id="rId4" Type="http://schemas.openxmlformats.org/officeDocument/2006/relationships/tags" Target="../tags/tag132.xml"/><Relationship Id="rId3" Type="http://schemas.openxmlformats.org/officeDocument/2006/relationships/tags" Target="../tags/tag131.xml"/><Relationship Id="rId2" Type="http://schemas.openxmlformats.org/officeDocument/2006/relationships/tags" Target="../tags/tag130.xml"/><Relationship Id="rId10" Type="http://schemas.openxmlformats.org/officeDocument/2006/relationships/slideLayout" Target="../slideLayouts/slideLayout4.xml"/><Relationship Id="rId1" Type="http://schemas.openxmlformats.org/officeDocument/2006/relationships/tags" Target="../tags/tag129.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image" Target="../media/image2.png"/></Relationships>
</file>

<file path=ppt/slides/_rels/slide37.xml.rels><?xml version="1.0" encoding="UTF-8" standalone="yes"?>
<Relationships xmlns="http://schemas.openxmlformats.org/package/2006/relationships"><Relationship Id="rId9" Type="http://schemas.openxmlformats.org/officeDocument/2006/relationships/tags" Target="../tags/tag145.xml"/><Relationship Id="rId8" Type="http://schemas.openxmlformats.org/officeDocument/2006/relationships/tags" Target="../tags/tag144.xml"/><Relationship Id="rId7" Type="http://schemas.openxmlformats.org/officeDocument/2006/relationships/tags" Target="../tags/tag143.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 Id="rId3" Type="http://schemas.openxmlformats.org/officeDocument/2006/relationships/tags" Target="../tags/tag139.xml"/><Relationship Id="rId22" Type="http://schemas.openxmlformats.org/officeDocument/2006/relationships/slideLayout" Target="../slideLayouts/slideLayout4.xml"/><Relationship Id="rId21" Type="http://schemas.openxmlformats.org/officeDocument/2006/relationships/tags" Target="../tags/tag155.xml"/><Relationship Id="rId20" Type="http://schemas.openxmlformats.org/officeDocument/2006/relationships/image" Target="../media/image4.png"/><Relationship Id="rId2" Type="http://schemas.openxmlformats.org/officeDocument/2006/relationships/tags" Target="../tags/tag138.xml"/><Relationship Id="rId19" Type="http://schemas.openxmlformats.org/officeDocument/2006/relationships/image" Target="../media/image2.png"/><Relationship Id="rId18" Type="http://schemas.openxmlformats.org/officeDocument/2006/relationships/tags" Target="../tags/tag154.xml"/><Relationship Id="rId17" Type="http://schemas.openxmlformats.org/officeDocument/2006/relationships/tags" Target="../tags/tag153.xml"/><Relationship Id="rId16" Type="http://schemas.openxmlformats.org/officeDocument/2006/relationships/tags" Target="../tags/tag152.xml"/><Relationship Id="rId15" Type="http://schemas.openxmlformats.org/officeDocument/2006/relationships/tags" Target="../tags/tag151.xml"/><Relationship Id="rId14" Type="http://schemas.openxmlformats.org/officeDocument/2006/relationships/tags" Target="../tags/tag150.xml"/><Relationship Id="rId13" Type="http://schemas.openxmlformats.org/officeDocument/2006/relationships/tags" Target="../tags/tag149.xml"/><Relationship Id="rId12" Type="http://schemas.openxmlformats.org/officeDocument/2006/relationships/tags" Target="../tags/tag148.xml"/><Relationship Id="rId11" Type="http://schemas.openxmlformats.org/officeDocument/2006/relationships/tags" Target="../tags/tag147.xml"/><Relationship Id="rId10" Type="http://schemas.openxmlformats.org/officeDocument/2006/relationships/tags" Target="../tags/tag146.xml"/><Relationship Id="rId1" Type="http://schemas.openxmlformats.org/officeDocument/2006/relationships/tags" Target="../tags/tag137.xml"/></Relationships>
</file>

<file path=ppt/slides/_rels/slide38.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158.xml"/><Relationship Id="rId4" Type="http://schemas.openxmlformats.org/officeDocument/2006/relationships/tags" Target="../tags/tag157.xml"/><Relationship Id="rId3" Type="http://schemas.openxmlformats.org/officeDocument/2006/relationships/tags" Target="../tags/tag156.xml"/><Relationship Id="rId2" Type="http://schemas.openxmlformats.org/officeDocument/2006/relationships/image" Target="../media/image4.png"/><Relationship Id="rId1" Type="http://schemas.openxmlformats.org/officeDocument/2006/relationships/image" Target="../media/image2.png"/></Relationships>
</file>

<file path=ppt/slides/_rels/slide39.xml.rels><?xml version="1.0" encoding="UTF-8" standalone="yes"?>
<Relationships xmlns="http://schemas.openxmlformats.org/package/2006/relationships"><Relationship Id="rId9" Type="http://schemas.openxmlformats.org/officeDocument/2006/relationships/tags" Target="../tags/tag165.xml"/><Relationship Id="rId8" Type="http://schemas.openxmlformats.org/officeDocument/2006/relationships/tags" Target="../tags/tag164.xml"/><Relationship Id="rId7" Type="http://schemas.openxmlformats.org/officeDocument/2006/relationships/tags" Target="../tags/tag163.xml"/><Relationship Id="rId6" Type="http://schemas.openxmlformats.org/officeDocument/2006/relationships/tags" Target="../tags/tag162.xml"/><Relationship Id="rId5" Type="http://schemas.openxmlformats.org/officeDocument/2006/relationships/tags" Target="../tags/tag161.xml"/><Relationship Id="rId4" Type="http://schemas.openxmlformats.org/officeDocument/2006/relationships/tags" Target="../tags/tag160.xml"/><Relationship Id="rId3" Type="http://schemas.openxmlformats.org/officeDocument/2006/relationships/tags" Target="../tags/tag159.xml"/><Relationship Id="rId21" Type="http://schemas.openxmlformats.org/officeDocument/2006/relationships/slideLayout" Target="../slideLayouts/slideLayout4.xml"/><Relationship Id="rId20" Type="http://schemas.openxmlformats.org/officeDocument/2006/relationships/tags" Target="../tags/tag176.xml"/><Relationship Id="rId2" Type="http://schemas.openxmlformats.org/officeDocument/2006/relationships/image" Target="../media/image4.png"/><Relationship Id="rId19" Type="http://schemas.openxmlformats.org/officeDocument/2006/relationships/tags" Target="../tags/tag175.xml"/><Relationship Id="rId18" Type="http://schemas.openxmlformats.org/officeDocument/2006/relationships/tags" Target="../tags/tag174.xml"/><Relationship Id="rId17" Type="http://schemas.openxmlformats.org/officeDocument/2006/relationships/tags" Target="../tags/tag173.xml"/><Relationship Id="rId16" Type="http://schemas.openxmlformats.org/officeDocument/2006/relationships/tags" Target="../tags/tag172.xml"/><Relationship Id="rId15" Type="http://schemas.openxmlformats.org/officeDocument/2006/relationships/tags" Target="../tags/tag171.xml"/><Relationship Id="rId14" Type="http://schemas.openxmlformats.org/officeDocument/2006/relationships/tags" Target="../tags/tag170.xml"/><Relationship Id="rId13" Type="http://schemas.openxmlformats.org/officeDocument/2006/relationships/tags" Target="../tags/tag169.xml"/><Relationship Id="rId12" Type="http://schemas.openxmlformats.org/officeDocument/2006/relationships/tags" Target="../tags/tag168.xml"/><Relationship Id="rId11" Type="http://schemas.openxmlformats.org/officeDocument/2006/relationships/tags" Target="../tags/tag167.xml"/><Relationship Id="rId10" Type="http://schemas.openxmlformats.org/officeDocument/2006/relationships/tags" Target="../tags/tag166.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slide" Target="slide1.xm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4.xml"/><Relationship Id="rId3" Type="http://schemas.openxmlformats.org/officeDocument/2006/relationships/tags" Target="../tags/tag177.xml"/><Relationship Id="rId2" Type="http://schemas.openxmlformats.org/officeDocument/2006/relationships/image" Target="../media/image4.png"/><Relationship Id="rId1" Type="http://schemas.openxmlformats.org/officeDocument/2006/relationships/image" Target="../media/image2.png"/></Relationships>
</file>

<file path=ppt/slides/_rels/slide4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4.xml"/><Relationship Id="rId3" Type="http://schemas.openxmlformats.org/officeDocument/2006/relationships/tags" Target="../tags/tag178.xml"/><Relationship Id="rId2" Type="http://schemas.openxmlformats.org/officeDocument/2006/relationships/image" Target="../media/image4.png"/><Relationship Id="rId1" Type="http://schemas.openxmlformats.org/officeDocument/2006/relationships/image" Target="../media/image2.png"/></Relationships>
</file>

<file path=ppt/slides/_rels/slide4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4.xml"/><Relationship Id="rId3" Type="http://schemas.openxmlformats.org/officeDocument/2006/relationships/tags" Target="../tags/tag179.xml"/><Relationship Id="rId2" Type="http://schemas.openxmlformats.org/officeDocument/2006/relationships/image" Target="../media/image4.png"/><Relationship Id="rId1" Type="http://schemas.openxmlformats.org/officeDocument/2006/relationships/image" Target="../media/image2.png"/></Relationships>
</file>

<file path=ppt/slides/_rels/slide43.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image" Target="../media/image2.png"/></Relationships>
</file>

<file path=ppt/slides/_rels/slide4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image" Target="../media/image2.png"/></Relationships>
</file>

<file path=ppt/slides/_rels/slide45.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image" Target="../media/image2.png"/></Relationships>
</file>

<file path=ppt/slides/_rels/slide4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image" Target="../media/image2.png"/></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image" Target="../media/image2.png"/></Relationships>
</file>

<file path=ppt/slides/_rels/slide48.xml.rels><?xml version="1.0" encoding="UTF-8" standalone="yes"?>
<Relationships xmlns="http://schemas.openxmlformats.org/package/2006/relationships"><Relationship Id="rId9" Type="http://schemas.openxmlformats.org/officeDocument/2006/relationships/tags" Target="../tags/tag187.xml"/><Relationship Id="rId8" Type="http://schemas.openxmlformats.org/officeDocument/2006/relationships/tags" Target="../tags/tag186.xml"/><Relationship Id="rId7" Type="http://schemas.openxmlformats.org/officeDocument/2006/relationships/image" Target="../media/image2.png"/><Relationship Id="rId6" Type="http://schemas.openxmlformats.org/officeDocument/2006/relationships/tags" Target="../tags/tag185.xml"/><Relationship Id="rId5" Type="http://schemas.openxmlformats.org/officeDocument/2006/relationships/tags" Target="../tags/tag184.xml"/><Relationship Id="rId4" Type="http://schemas.openxmlformats.org/officeDocument/2006/relationships/tags" Target="../tags/tag183.xml"/><Relationship Id="rId3" Type="http://schemas.openxmlformats.org/officeDocument/2006/relationships/tags" Target="../tags/tag182.xml"/><Relationship Id="rId2" Type="http://schemas.openxmlformats.org/officeDocument/2006/relationships/tags" Target="../tags/tag181.xml"/><Relationship Id="rId10" Type="http://schemas.openxmlformats.org/officeDocument/2006/relationships/slideLayout" Target="../slideLayouts/slideLayout4.xml"/><Relationship Id="rId1" Type="http://schemas.openxmlformats.org/officeDocument/2006/relationships/tags" Target="../tags/tag180.xml"/></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image" Target="../media/image2.png"/></Relationships>
</file>

<file path=ppt/slides/_rels/slide50.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188.xml"/><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image" Target="../media/image2.png"/></Relationships>
</file>

<file path=ppt/slides/_rels/slide51.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image" Target="../media/image2.png"/></Relationships>
</file>

<file path=ppt/slides/_rels/slide52.xml.rels><?xml version="1.0" encoding="UTF-8" standalone="yes"?>
<Relationships xmlns="http://schemas.openxmlformats.org/package/2006/relationships"><Relationship Id="rId9" Type="http://schemas.openxmlformats.org/officeDocument/2006/relationships/tags" Target="../tags/tag195.xml"/><Relationship Id="rId8" Type="http://schemas.openxmlformats.org/officeDocument/2006/relationships/tags" Target="../tags/tag194.xml"/><Relationship Id="rId7" Type="http://schemas.openxmlformats.org/officeDocument/2006/relationships/tags" Target="../tags/tag193.xml"/><Relationship Id="rId6" Type="http://schemas.openxmlformats.org/officeDocument/2006/relationships/tags" Target="../tags/tag192.xml"/><Relationship Id="rId5" Type="http://schemas.openxmlformats.org/officeDocument/2006/relationships/tags" Target="../tags/tag191.xml"/><Relationship Id="rId4" Type="http://schemas.openxmlformats.org/officeDocument/2006/relationships/tags" Target="../tags/tag190.xml"/><Relationship Id="rId3" Type="http://schemas.openxmlformats.org/officeDocument/2006/relationships/tags" Target="../tags/tag189.xml"/><Relationship Id="rId2" Type="http://schemas.openxmlformats.org/officeDocument/2006/relationships/image" Target="../media/image4.png"/><Relationship Id="rId16" Type="http://schemas.openxmlformats.org/officeDocument/2006/relationships/slideLayout" Target="../slideLayouts/slideLayout4.xml"/><Relationship Id="rId15" Type="http://schemas.openxmlformats.org/officeDocument/2006/relationships/tags" Target="../tags/tag201.xml"/><Relationship Id="rId14" Type="http://schemas.openxmlformats.org/officeDocument/2006/relationships/tags" Target="../tags/tag200.xml"/><Relationship Id="rId13" Type="http://schemas.openxmlformats.org/officeDocument/2006/relationships/tags" Target="../tags/tag199.xml"/><Relationship Id="rId12" Type="http://schemas.openxmlformats.org/officeDocument/2006/relationships/tags" Target="../tags/tag198.xml"/><Relationship Id="rId11" Type="http://schemas.openxmlformats.org/officeDocument/2006/relationships/tags" Target="../tags/tag197.xml"/><Relationship Id="rId10" Type="http://schemas.openxmlformats.org/officeDocument/2006/relationships/tags" Target="../tags/tag196.xml"/><Relationship Id="rId1" Type="http://schemas.openxmlformats.org/officeDocument/2006/relationships/image" Target="../media/image2.png"/></Relationships>
</file>

<file path=ppt/slides/_rels/slide53.xml.rels><?xml version="1.0" encoding="UTF-8" standalone="yes"?>
<Relationships xmlns="http://schemas.openxmlformats.org/package/2006/relationships"><Relationship Id="rId9" Type="http://schemas.openxmlformats.org/officeDocument/2006/relationships/tags" Target="../tags/tag208.xml"/><Relationship Id="rId8" Type="http://schemas.openxmlformats.org/officeDocument/2006/relationships/tags" Target="../tags/tag207.xml"/><Relationship Id="rId7" Type="http://schemas.openxmlformats.org/officeDocument/2006/relationships/tags" Target="../tags/tag206.xml"/><Relationship Id="rId6" Type="http://schemas.openxmlformats.org/officeDocument/2006/relationships/tags" Target="../tags/tag205.xml"/><Relationship Id="rId5" Type="http://schemas.openxmlformats.org/officeDocument/2006/relationships/tags" Target="../tags/tag204.xml"/><Relationship Id="rId4" Type="http://schemas.openxmlformats.org/officeDocument/2006/relationships/tags" Target="../tags/tag203.xml"/><Relationship Id="rId3" Type="http://schemas.openxmlformats.org/officeDocument/2006/relationships/tags" Target="../tags/tag202.xml"/><Relationship Id="rId29" Type="http://schemas.openxmlformats.org/officeDocument/2006/relationships/slideLayout" Target="../slideLayouts/slideLayout4.xml"/><Relationship Id="rId28" Type="http://schemas.openxmlformats.org/officeDocument/2006/relationships/tags" Target="../tags/tag227.xml"/><Relationship Id="rId27" Type="http://schemas.openxmlformats.org/officeDocument/2006/relationships/tags" Target="../tags/tag226.xml"/><Relationship Id="rId26" Type="http://schemas.openxmlformats.org/officeDocument/2006/relationships/tags" Target="../tags/tag225.xml"/><Relationship Id="rId25" Type="http://schemas.openxmlformats.org/officeDocument/2006/relationships/tags" Target="../tags/tag224.xml"/><Relationship Id="rId24" Type="http://schemas.openxmlformats.org/officeDocument/2006/relationships/tags" Target="../tags/tag223.xml"/><Relationship Id="rId23" Type="http://schemas.openxmlformats.org/officeDocument/2006/relationships/tags" Target="../tags/tag222.xml"/><Relationship Id="rId22" Type="http://schemas.openxmlformats.org/officeDocument/2006/relationships/tags" Target="../tags/tag221.xml"/><Relationship Id="rId21" Type="http://schemas.openxmlformats.org/officeDocument/2006/relationships/tags" Target="../tags/tag220.xml"/><Relationship Id="rId20" Type="http://schemas.openxmlformats.org/officeDocument/2006/relationships/tags" Target="../tags/tag219.xml"/><Relationship Id="rId2" Type="http://schemas.openxmlformats.org/officeDocument/2006/relationships/image" Target="../media/image4.png"/><Relationship Id="rId19" Type="http://schemas.openxmlformats.org/officeDocument/2006/relationships/tags" Target="../tags/tag218.xml"/><Relationship Id="rId18" Type="http://schemas.openxmlformats.org/officeDocument/2006/relationships/tags" Target="../tags/tag217.xml"/><Relationship Id="rId17" Type="http://schemas.openxmlformats.org/officeDocument/2006/relationships/tags" Target="../tags/tag216.xml"/><Relationship Id="rId16" Type="http://schemas.openxmlformats.org/officeDocument/2006/relationships/tags" Target="../tags/tag215.xml"/><Relationship Id="rId15" Type="http://schemas.openxmlformats.org/officeDocument/2006/relationships/tags" Target="../tags/tag214.xml"/><Relationship Id="rId14" Type="http://schemas.openxmlformats.org/officeDocument/2006/relationships/tags" Target="../tags/tag213.xml"/><Relationship Id="rId13" Type="http://schemas.openxmlformats.org/officeDocument/2006/relationships/tags" Target="../tags/tag212.xml"/><Relationship Id="rId12" Type="http://schemas.openxmlformats.org/officeDocument/2006/relationships/tags" Target="../tags/tag211.xml"/><Relationship Id="rId11" Type="http://schemas.openxmlformats.org/officeDocument/2006/relationships/tags" Target="../tags/tag210.xml"/><Relationship Id="rId10" Type="http://schemas.openxmlformats.org/officeDocument/2006/relationships/tags" Target="../tags/tag209.xml"/><Relationship Id="rId1" Type="http://schemas.openxmlformats.org/officeDocument/2006/relationships/image" Target="../media/image2.png"/></Relationships>
</file>

<file path=ppt/slides/_rels/slide54.xml.rels><?xml version="1.0" encoding="UTF-8" standalone="yes"?>
<Relationships xmlns="http://schemas.openxmlformats.org/package/2006/relationships"><Relationship Id="rId9" Type="http://schemas.openxmlformats.org/officeDocument/2006/relationships/tags" Target="../tags/tag234.xml"/><Relationship Id="rId8" Type="http://schemas.openxmlformats.org/officeDocument/2006/relationships/tags" Target="../tags/tag233.xml"/><Relationship Id="rId7" Type="http://schemas.openxmlformats.org/officeDocument/2006/relationships/tags" Target="../tags/tag232.xml"/><Relationship Id="rId6" Type="http://schemas.openxmlformats.org/officeDocument/2006/relationships/tags" Target="../tags/tag231.xml"/><Relationship Id="rId5" Type="http://schemas.openxmlformats.org/officeDocument/2006/relationships/tags" Target="../tags/tag230.xml"/><Relationship Id="rId4" Type="http://schemas.openxmlformats.org/officeDocument/2006/relationships/tags" Target="../tags/tag229.xml"/><Relationship Id="rId37" Type="http://schemas.openxmlformats.org/officeDocument/2006/relationships/slideLayout" Target="../slideLayouts/slideLayout4.xml"/><Relationship Id="rId36" Type="http://schemas.openxmlformats.org/officeDocument/2006/relationships/tags" Target="../tags/tag261.xml"/><Relationship Id="rId35" Type="http://schemas.openxmlformats.org/officeDocument/2006/relationships/tags" Target="../tags/tag260.xml"/><Relationship Id="rId34" Type="http://schemas.openxmlformats.org/officeDocument/2006/relationships/tags" Target="../tags/tag259.xml"/><Relationship Id="rId33" Type="http://schemas.openxmlformats.org/officeDocument/2006/relationships/tags" Target="../tags/tag258.xml"/><Relationship Id="rId32" Type="http://schemas.openxmlformats.org/officeDocument/2006/relationships/tags" Target="../tags/tag257.xml"/><Relationship Id="rId31" Type="http://schemas.openxmlformats.org/officeDocument/2006/relationships/tags" Target="../tags/tag256.xml"/><Relationship Id="rId30" Type="http://schemas.openxmlformats.org/officeDocument/2006/relationships/tags" Target="../tags/tag255.xml"/><Relationship Id="rId3" Type="http://schemas.openxmlformats.org/officeDocument/2006/relationships/tags" Target="../tags/tag228.xml"/><Relationship Id="rId29" Type="http://schemas.openxmlformats.org/officeDocument/2006/relationships/tags" Target="../tags/tag254.xml"/><Relationship Id="rId28" Type="http://schemas.openxmlformats.org/officeDocument/2006/relationships/tags" Target="../tags/tag253.xml"/><Relationship Id="rId27" Type="http://schemas.openxmlformats.org/officeDocument/2006/relationships/tags" Target="../tags/tag252.xml"/><Relationship Id="rId26" Type="http://schemas.openxmlformats.org/officeDocument/2006/relationships/tags" Target="../tags/tag251.xml"/><Relationship Id="rId25" Type="http://schemas.openxmlformats.org/officeDocument/2006/relationships/tags" Target="../tags/tag250.xml"/><Relationship Id="rId24" Type="http://schemas.openxmlformats.org/officeDocument/2006/relationships/tags" Target="../tags/tag249.xml"/><Relationship Id="rId23" Type="http://schemas.openxmlformats.org/officeDocument/2006/relationships/tags" Target="../tags/tag248.xml"/><Relationship Id="rId22" Type="http://schemas.openxmlformats.org/officeDocument/2006/relationships/tags" Target="../tags/tag247.xml"/><Relationship Id="rId21" Type="http://schemas.openxmlformats.org/officeDocument/2006/relationships/tags" Target="../tags/tag246.xml"/><Relationship Id="rId20" Type="http://schemas.openxmlformats.org/officeDocument/2006/relationships/tags" Target="../tags/tag245.xml"/><Relationship Id="rId2" Type="http://schemas.openxmlformats.org/officeDocument/2006/relationships/image" Target="../media/image4.png"/><Relationship Id="rId19" Type="http://schemas.openxmlformats.org/officeDocument/2006/relationships/tags" Target="../tags/tag244.xml"/><Relationship Id="rId18" Type="http://schemas.openxmlformats.org/officeDocument/2006/relationships/tags" Target="../tags/tag243.xml"/><Relationship Id="rId17" Type="http://schemas.openxmlformats.org/officeDocument/2006/relationships/tags" Target="../tags/tag242.xml"/><Relationship Id="rId16" Type="http://schemas.openxmlformats.org/officeDocument/2006/relationships/tags" Target="../tags/tag241.xml"/><Relationship Id="rId15" Type="http://schemas.openxmlformats.org/officeDocument/2006/relationships/tags" Target="../tags/tag240.xml"/><Relationship Id="rId14" Type="http://schemas.openxmlformats.org/officeDocument/2006/relationships/tags" Target="../tags/tag239.xml"/><Relationship Id="rId13" Type="http://schemas.openxmlformats.org/officeDocument/2006/relationships/tags" Target="../tags/tag238.xml"/><Relationship Id="rId12" Type="http://schemas.openxmlformats.org/officeDocument/2006/relationships/tags" Target="../tags/tag237.xml"/><Relationship Id="rId11" Type="http://schemas.openxmlformats.org/officeDocument/2006/relationships/tags" Target="../tags/tag236.xml"/><Relationship Id="rId10" Type="http://schemas.openxmlformats.org/officeDocument/2006/relationships/tags" Target="../tags/tag235.xml"/><Relationship Id="rId1" Type="http://schemas.openxmlformats.org/officeDocument/2006/relationships/image" Target="../media/image2.png"/></Relationships>
</file>

<file path=ppt/slides/_rels/slide55.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262.xml"/><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image" Target="../media/image2.png"/></Relationships>
</file>

<file path=ppt/slides/_rels/slide56.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image" Target="../media/image2.png"/></Relationships>
</file>

<file path=ppt/slides/_rels/slide57.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image" Target="../media/image2.png"/></Relationships>
</file>

<file path=ppt/slides/_rels/slide58.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image" Target="../media/image2.png"/></Relationships>
</file>

<file path=ppt/slides/_rels/slide59.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slide" Target="slide1.xml"/><Relationship Id="rId1" Type="http://schemas.openxmlformats.org/officeDocument/2006/relationships/image" Target="../media/image2.png"/></Relationships>
</file>

<file path=ppt/slides/_rels/slide60.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jpeg"/><Relationship Id="rId1" Type="http://schemas.openxmlformats.org/officeDocument/2006/relationships/tags" Target="../tags/tag263.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6" Type="http://schemas.openxmlformats.org/officeDocument/2006/relationships/slideLayout" Target="../slideLayouts/slideLayout4.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image" Target="../media/image2.png"/><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image" Target="../media/image4.png"/><Relationship Id="rId16" Type="http://schemas.openxmlformats.org/officeDocument/2006/relationships/slideLayout" Target="../slideLayouts/slideLayout4.xml"/><Relationship Id="rId15" Type="http://schemas.openxmlformats.org/officeDocument/2006/relationships/tags" Target="../tags/tag28.xml"/><Relationship Id="rId14" Type="http://schemas.openxmlformats.org/officeDocument/2006/relationships/tags" Target="../tags/tag27.xml"/><Relationship Id="rId13" Type="http://schemas.openxmlformats.org/officeDocument/2006/relationships/tags" Target="../tags/tag26.xml"/><Relationship Id="rId12" Type="http://schemas.openxmlformats.org/officeDocument/2006/relationships/tags" Target="../tags/tag25.xml"/><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571105" y="822960"/>
            <a:ext cx="4611370" cy="565658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571105" y="3604260"/>
            <a:ext cx="4611370" cy="287528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object 3"/>
          <p:cNvSpPr txBox="1"/>
          <p:nvPr/>
        </p:nvSpPr>
        <p:spPr>
          <a:xfrm>
            <a:off x="827405" y="1686560"/>
            <a:ext cx="5817235" cy="939165"/>
          </a:xfrm>
          <a:prstGeom prst="rect">
            <a:avLst/>
          </a:prstGeom>
          <a:noFill/>
          <a:ln w="25400">
            <a:noFill/>
          </a:ln>
        </p:spPr>
        <p:txBody>
          <a:bodyPr vert="horz" wrap="square" lIns="0" tIns="0" rIns="0" bIns="0" rtlCol="0">
            <a:spAutoFit/>
          </a:bodyPr>
          <a:lstStyle/>
          <a:p>
            <a:pPr marL="0" marR="0" algn="ctr">
              <a:lnSpc>
                <a:spcPts val="7325"/>
              </a:lnSpc>
              <a:spcBef>
                <a:spcPct val="0"/>
              </a:spcBef>
              <a:spcAft>
                <a:spcPct val="0"/>
              </a:spcAft>
            </a:pPr>
            <a:r>
              <a:rPr lang="zh-CN" sz="6000" b="1" spc="-12" dirty="0">
                <a:ln w="6600">
                  <a:solidFill>
                    <a:schemeClr val="accent2"/>
                  </a:solidFill>
                  <a:prstDash val="solid"/>
                </a:ln>
                <a:solidFill>
                  <a:schemeClr val="accent5"/>
                </a:solidFill>
                <a:effectLst>
                  <a:outerShdw dist="38100" dir="2700000" algn="tl" rotWithShape="0">
                    <a:schemeClr val="accent2"/>
                  </a:outerShdw>
                </a:effectLst>
                <a:latin typeface="Arial Black" panose="020B0A04020102020204" pitchFamily="34" charset="0"/>
                <a:ea typeface="字魂70号-灵悦黑体" panose="00000500000000000000" pitchFamily="2" charset="-122"/>
                <a:cs typeface="Times New Roman" panose="02020603050405020304" pitchFamily="18" charset="0"/>
              </a:rPr>
              <a:t>大学生创业实践</a:t>
            </a:r>
            <a:endParaRPr lang="zh-CN" sz="6000" b="1" spc="-12" dirty="0">
              <a:ln w="6600">
                <a:solidFill>
                  <a:schemeClr val="accent2"/>
                </a:solidFill>
                <a:prstDash val="solid"/>
              </a:ln>
              <a:solidFill>
                <a:schemeClr val="accent5"/>
              </a:solidFill>
              <a:effectLst>
                <a:outerShdw dist="38100" dir="2700000" algn="tl" rotWithShape="0">
                  <a:schemeClr val="accent2"/>
                </a:outerShdw>
              </a:effectLst>
              <a:latin typeface="Arial Black" panose="020B0A04020102020204" pitchFamily="34" charset="0"/>
              <a:ea typeface="字魂70号-灵悦黑体" panose="00000500000000000000" pitchFamily="2" charset="-122"/>
              <a:cs typeface="Times New Roman" panose="02020603050405020304" pitchFamily="18" charset="0"/>
            </a:endParaRPr>
          </a:p>
        </p:txBody>
      </p:sp>
      <p:sp>
        <p:nvSpPr>
          <p:cNvPr id="19" name="矩形 18"/>
          <p:cNvSpPr/>
          <p:nvPr/>
        </p:nvSpPr>
        <p:spPr>
          <a:xfrm>
            <a:off x="1599565" y="3877310"/>
            <a:ext cx="4019550" cy="433705"/>
          </a:xfrm>
          <a:prstGeom prst="rect">
            <a:avLst/>
          </a:prstGeom>
          <a:solidFill>
            <a:srgbClr val="1462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l" fontAlgn="auto">
              <a:spcBef>
                <a:spcPts val="600"/>
              </a:spcBef>
            </a:pPr>
            <a:r>
              <a:rPr lang="en-US" altLang="zh-CN" sz="2400" b="1" dirty="0">
                <a:latin typeface="微软雅黑" panose="020B0503020204020204" charset="-122"/>
                <a:ea typeface="微软雅黑" panose="020B0503020204020204" charset="-122"/>
              </a:rPr>
              <a:t>   </a:t>
            </a:r>
            <a:r>
              <a:rPr lang="zh-CN" sz="2400" b="1" dirty="0">
                <a:latin typeface="微软雅黑" panose="020B0503020204020204" charset="-122"/>
                <a:ea typeface="微软雅黑" panose="020B0503020204020204" charset="-122"/>
              </a:rPr>
              <a:t>主　编</a:t>
            </a:r>
            <a:r>
              <a:rPr lang="zh-CN" sz="2400" dirty="0">
                <a:latin typeface="微软雅黑" panose="020B0503020204020204" charset="-122"/>
                <a:ea typeface="微软雅黑" panose="020B0503020204020204" charset="-122"/>
              </a:rPr>
              <a:t>　郭广勇　王　飞</a:t>
            </a:r>
            <a:endParaRPr lang="zh-CN" sz="2400" dirty="0">
              <a:latin typeface="微软雅黑" panose="020B0503020204020204" charset="-122"/>
              <a:ea typeface="微软雅黑" panose="020B0503020204020204" charset="-122"/>
            </a:endParaRPr>
          </a:p>
        </p:txBody>
      </p:sp>
      <p:pic>
        <p:nvPicPr>
          <p:cNvPr id="3" name="图片 2" descr="www.izhufu"/>
          <p:cNvPicPr>
            <a:picLocks noChangeAspect="1"/>
          </p:cNvPicPr>
          <p:nvPr>
            <p:custDataLst>
              <p:tags r:id="rId1"/>
            </p:custDataLst>
          </p:nvPr>
        </p:nvPicPr>
        <p:blipFill>
          <a:blip r:embed="rId2"/>
          <a:srcRect l="-11334" t="5679" r="10084" b="-2215"/>
          <a:stretch>
            <a:fillRect/>
          </a:stretch>
        </p:blipFill>
        <p:spPr>
          <a:xfrm>
            <a:off x="6993890" y="1209675"/>
            <a:ext cx="5188585" cy="5082540"/>
          </a:xfrm>
          <a:prstGeom prst="flowChartDelay">
            <a:avLst/>
          </a:prstGeom>
        </p:spPr>
      </p:pic>
      <p:sp>
        <p:nvSpPr>
          <p:cNvPr id="7" name="直角三角形 6"/>
          <p:cNvSpPr/>
          <p:nvPr/>
        </p:nvSpPr>
        <p:spPr>
          <a:xfrm>
            <a:off x="-36830" y="6350"/>
            <a:ext cx="12192000" cy="82169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直角三角形 8"/>
          <p:cNvSpPr/>
          <p:nvPr/>
        </p:nvSpPr>
        <p:spPr>
          <a:xfrm rot="10800000">
            <a:off x="-55245" y="12065"/>
            <a:ext cx="12247245" cy="810895"/>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35" y="6479540"/>
            <a:ext cx="12192635" cy="42926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减号 15"/>
          <p:cNvSpPr/>
          <p:nvPr/>
        </p:nvSpPr>
        <p:spPr>
          <a:xfrm>
            <a:off x="390525" y="2707005"/>
            <a:ext cx="6654165" cy="76835"/>
          </a:xfrm>
          <a:prstGeom prst="mathMinus">
            <a:avLst>
              <a:gd name="adj1"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2" presetClass="entr" presetSubtype="4"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10" grpId="0" bldLvl="0" animBg="1"/>
      <p:bldP spid="10" grpId="1" animBg="1"/>
      <p:bldP spid="14" grpId="0"/>
      <p:bldP spid="14" grpId="1"/>
      <p:bldP spid="19" grpId="0" bldLvl="0" animBg="1"/>
      <p:bldP spid="19" grpId="1" animBg="1"/>
      <p:bldP spid="7" grpId="0" bldLvl="0" animBg="1"/>
      <p:bldP spid="7" grpId="1" animBg="1"/>
      <p:bldP spid="9" grpId="0" bldLvl="0" animBg="1"/>
      <p:bldP spid="9" grpId="1" animBg="1"/>
      <p:bldP spid="13" grpId="0" bldLvl="0" animBg="1"/>
      <p:bldP spid="13" grpId="1" animBg="1"/>
      <p:bldP spid="16" grpId="0" bldLvl="0" animBg="1"/>
      <p:bldP spid="16"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
        <p:nvSpPr>
          <p:cNvPr id="2" name="文本框 1"/>
          <p:cNvSpPr txBox="1"/>
          <p:nvPr/>
        </p:nvSpPr>
        <p:spPr>
          <a:xfrm>
            <a:off x="688975" y="620395"/>
            <a:ext cx="3565525" cy="460375"/>
          </a:xfrm>
          <a:prstGeom prst="rect">
            <a:avLst/>
          </a:prstGeom>
          <a:noFill/>
        </p:spPr>
        <p:txBody>
          <a:bodyPr wrap="square" rtlCol="0">
            <a:spAutoFit/>
          </a:bodyPr>
          <a:p>
            <a:r>
              <a:rPr lang="zh-CN" altLang="en-US" sz="2400" b="1">
                <a:solidFill>
                  <a:srgbClr val="00B0F0"/>
                </a:solidFill>
                <a:latin typeface="Times New Roman" panose="02020603050405020304" pitchFamily="18" charset="0"/>
                <a:sym typeface="+mn-ea"/>
              </a:rPr>
              <a:t>二、创业机会的构成要素</a:t>
            </a:r>
            <a:endParaRPr lang="zh-CN" altLang="en-US" sz="2400" b="1">
              <a:solidFill>
                <a:srgbClr val="00B0F0"/>
              </a:solidFill>
              <a:latin typeface="Times New Roman" panose="02020603050405020304" pitchFamily="18" charset="0"/>
              <a:sym typeface="+mn-ea"/>
            </a:endParaRPr>
          </a:p>
        </p:txBody>
      </p:sp>
      <p:sp>
        <p:nvSpPr>
          <p:cNvPr id="32" name="文本框 31"/>
          <p:cNvSpPr txBox="1"/>
          <p:nvPr>
            <p:custDataLst>
              <p:tags r:id="rId3"/>
            </p:custDataLst>
          </p:nvPr>
        </p:nvSpPr>
        <p:spPr>
          <a:xfrm>
            <a:off x="1012825" y="4388485"/>
            <a:ext cx="6416040" cy="840105"/>
          </a:xfrm>
          <a:prstGeom prst="rect">
            <a:avLst/>
          </a:prstGeom>
        </p:spPr>
        <p:txBody>
          <a:bodyPr wrap="square" anchor="b" anchorCtr="0">
            <a:noAutofit/>
          </a:bodyPr>
          <a:lstStyle>
            <a:defPPr>
              <a:defRPr lang="zh-CN"/>
            </a:defPPr>
            <a:lvl1pPr>
              <a:defRPr sz="1600">
                <a:solidFill>
                  <a:srgbClr val="000000">
                    <a:lumMod val="50000"/>
                    <a:lumOff val="50000"/>
                  </a:srgbClr>
                </a:solidFill>
                <a:latin typeface="Calibri Light" panose="020F0302020204030204"/>
              </a:defRPr>
            </a:lvl1pPr>
          </a:lstStyle>
          <a:p>
            <a:pPr marL="0" indent="0" algn="l">
              <a:lnSpc>
                <a:spcPct val="100000"/>
              </a:lnSpc>
              <a:spcBef>
                <a:spcPts val="0"/>
              </a:spcBef>
              <a:spcAft>
                <a:spcPts val="0"/>
              </a:spcAft>
              <a:buSzPct val="100000"/>
            </a:pPr>
            <a:r>
              <a:rPr lang="zh-CN" altLang="en-US" sz="1900" b="1" spc="200">
                <a:solidFill>
                  <a:srgbClr val="000000"/>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（4）创业者将自己的创意转变为具体的产品或服务，不需要大规模的资金和大的团队</a:t>
            </a:r>
            <a:endParaRPr lang="zh-CN" altLang="en-US" sz="1900" b="1" spc="200">
              <a:solidFill>
                <a:srgbClr val="000000"/>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34" name="文本框 33"/>
          <p:cNvSpPr txBox="1"/>
          <p:nvPr>
            <p:custDataLst>
              <p:tags r:id="rId4"/>
            </p:custDataLst>
          </p:nvPr>
        </p:nvSpPr>
        <p:spPr>
          <a:xfrm>
            <a:off x="1012825" y="3509010"/>
            <a:ext cx="6237605" cy="489585"/>
          </a:xfrm>
          <a:prstGeom prst="rect">
            <a:avLst/>
          </a:prstGeom>
        </p:spPr>
        <p:txBody>
          <a:bodyPr wrap="square" anchor="b" anchorCtr="0">
            <a:noAutofit/>
          </a:bodyPr>
          <a:lstStyle>
            <a:defPPr>
              <a:defRPr lang="zh-CN"/>
            </a:defPPr>
            <a:lvl1pPr>
              <a:defRPr sz="1600">
                <a:solidFill>
                  <a:srgbClr val="000000">
                    <a:lumMod val="50000"/>
                    <a:lumOff val="50000"/>
                  </a:srgbClr>
                </a:solidFill>
                <a:latin typeface="Calibri Light" panose="020F0302020204030204"/>
              </a:defRPr>
            </a:lvl1pPr>
          </a:lstStyle>
          <a:p>
            <a:pPr marL="0" indent="0" algn="l">
              <a:lnSpc>
                <a:spcPct val="100000"/>
              </a:lnSpc>
              <a:spcBef>
                <a:spcPts val="0"/>
              </a:spcBef>
              <a:spcAft>
                <a:spcPts val="0"/>
              </a:spcAft>
              <a:buSzPct val="100000"/>
            </a:pPr>
            <a:r>
              <a:rPr lang="zh-CN" altLang="en-US" sz="1900" b="1" spc="200">
                <a:solidFill>
                  <a:srgbClr val="000000"/>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（3）创业者有能力、有资源、可实施所持有的创意；</a:t>
            </a:r>
            <a:endParaRPr lang="zh-CN" altLang="en-US" sz="1900" b="1" spc="200">
              <a:solidFill>
                <a:srgbClr val="000000"/>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36" name="文本框 35"/>
          <p:cNvSpPr txBox="1"/>
          <p:nvPr>
            <p:custDataLst>
              <p:tags r:id="rId5"/>
            </p:custDataLst>
          </p:nvPr>
        </p:nvSpPr>
        <p:spPr>
          <a:xfrm>
            <a:off x="959485" y="2569845"/>
            <a:ext cx="6234430" cy="706120"/>
          </a:xfrm>
          <a:prstGeom prst="rect">
            <a:avLst/>
          </a:prstGeom>
        </p:spPr>
        <p:txBody>
          <a:bodyPr wrap="square" anchor="b" anchorCtr="0">
            <a:noAutofit/>
          </a:bodyPr>
          <a:lstStyle>
            <a:defPPr>
              <a:defRPr lang="zh-CN"/>
            </a:defPPr>
            <a:lvl1pPr>
              <a:defRPr sz="1600">
                <a:solidFill>
                  <a:srgbClr val="000000">
                    <a:lumMod val="50000"/>
                    <a:lumOff val="50000"/>
                  </a:srgbClr>
                </a:solidFill>
                <a:latin typeface="Calibri Light" panose="020F0302020204030204"/>
              </a:defRPr>
            </a:lvl1pPr>
          </a:lstStyle>
          <a:p>
            <a:pPr marL="0" indent="0" algn="l">
              <a:lnSpc>
                <a:spcPct val="100000"/>
              </a:lnSpc>
              <a:spcBef>
                <a:spcPts val="0"/>
              </a:spcBef>
              <a:spcAft>
                <a:spcPts val="0"/>
              </a:spcAft>
              <a:buSzPct val="100000"/>
            </a:pPr>
            <a:r>
              <a:rPr lang="zh-CN" altLang="en-US" sz="2000" b="1" spc="200">
                <a:solidFill>
                  <a:srgbClr val="000000"/>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（2）拟创业者开发了或持有有助于满足前述市场需求的创意；</a:t>
            </a:r>
            <a:endParaRPr lang="zh-CN" altLang="en-US" sz="2000" b="1" spc="200">
              <a:solidFill>
                <a:srgbClr val="000000"/>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38" name="文本框 37"/>
          <p:cNvSpPr txBox="1"/>
          <p:nvPr>
            <p:custDataLst>
              <p:tags r:id="rId6"/>
            </p:custDataLst>
          </p:nvPr>
        </p:nvSpPr>
        <p:spPr>
          <a:xfrm>
            <a:off x="1012825" y="1605280"/>
            <a:ext cx="7198360" cy="457200"/>
          </a:xfrm>
          <a:prstGeom prst="rect">
            <a:avLst/>
          </a:prstGeom>
        </p:spPr>
        <p:txBody>
          <a:bodyPr wrap="square" anchor="b" anchorCtr="0">
            <a:noAutofit/>
          </a:bodyPr>
          <a:lstStyle>
            <a:defPPr>
              <a:defRPr lang="zh-CN"/>
            </a:defPPr>
            <a:lvl1pPr>
              <a:defRPr sz="1600">
                <a:solidFill>
                  <a:srgbClr val="000000">
                    <a:lumMod val="50000"/>
                    <a:lumOff val="50000"/>
                  </a:srgbClr>
                </a:solidFill>
                <a:latin typeface="Calibri Light" panose="020F0302020204030204"/>
              </a:defRPr>
            </a:lvl1pPr>
          </a:lstStyle>
          <a:p>
            <a:pPr marL="0" algn="l">
              <a:lnSpc>
                <a:spcPct val="100000"/>
              </a:lnSpc>
              <a:spcBef>
                <a:spcPts val="0"/>
              </a:spcBef>
              <a:spcAft>
                <a:spcPts val="0"/>
              </a:spcAft>
              <a:buClrTx/>
              <a:buSzTx/>
              <a:buFontTx/>
            </a:pPr>
            <a:r>
              <a:rPr lang="zh-CN" altLang="en-US" sz="1900" b="1" spc="200">
                <a:solidFill>
                  <a:srgbClr val="000000"/>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（1）某个细分市场存在或新形成了某种持续性需求；</a:t>
            </a:r>
            <a:endParaRPr lang="zh-CN" altLang="en-US" sz="1900" b="1" spc="200">
              <a:solidFill>
                <a:srgbClr val="000000"/>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40" name="Freeform 5"/>
          <p:cNvSpPr/>
          <p:nvPr>
            <p:custDataLst>
              <p:tags r:id="rId7"/>
            </p:custDataLst>
          </p:nvPr>
        </p:nvSpPr>
        <p:spPr bwMode="auto">
          <a:xfrm>
            <a:off x="8417420" y="4971679"/>
            <a:ext cx="1466850" cy="997585"/>
          </a:xfrm>
          <a:custGeom>
            <a:avLst/>
            <a:gdLst>
              <a:gd name="T0" fmla="*/ 749 w 851"/>
              <a:gd name="T1" fmla="*/ 88 h 579"/>
              <a:gd name="T2" fmla="*/ 536 w 851"/>
              <a:gd name="T3" fmla="*/ 0 h 579"/>
              <a:gd name="T4" fmla="*/ 411 w 851"/>
              <a:gd name="T5" fmla="*/ 132 h 579"/>
              <a:gd name="T6" fmla="*/ 301 w 851"/>
              <a:gd name="T7" fmla="*/ 22 h 579"/>
              <a:gd name="T8" fmla="*/ 110 w 851"/>
              <a:gd name="T9" fmla="*/ 110 h 579"/>
              <a:gd name="T10" fmla="*/ 22 w 851"/>
              <a:gd name="T11" fmla="*/ 579 h 579"/>
              <a:gd name="T12" fmla="*/ 851 w 851"/>
              <a:gd name="T13" fmla="*/ 579 h 579"/>
              <a:gd name="T14" fmla="*/ 749 w 851"/>
              <a:gd name="T15" fmla="*/ 88 h 5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579">
                <a:moveTo>
                  <a:pt x="749" y="88"/>
                </a:moveTo>
                <a:cubicBezTo>
                  <a:pt x="697" y="26"/>
                  <a:pt x="608" y="48"/>
                  <a:pt x="536" y="0"/>
                </a:cubicBezTo>
                <a:cubicBezTo>
                  <a:pt x="491" y="41"/>
                  <a:pt x="462" y="97"/>
                  <a:pt x="411" y="132"/>
                </a:cubicBezTo>
                <a:cubicBezTo>
                  <a:pt x="369" y="101"/>
                  <a:pt x="339" y="57"/>
                  <a:pt x="301" y="22"/>
                </a:cubicBezTo>
                <a:cubicBezTo>
                  <a:pt x="244" y="81"/>
                  <a:pt x="167" y="64"/>
                  <a:pt x="110" y="110"/>
                </a:cubicBezTo>
                <a:cubicBezTo>
                  <a:pt x="0" y="198"/>
                  <a:pt x="77" y="425"/>
                  <a:pt x="22" y="579"/>
                </a:cubicBezTo>
                <a:cubicBezTo>
                  <a:pt x="299" y="579"/>
                  <a:pt x="575" y="579"/>
                  <a:pt x="851" y="579"/>
                </a:cubicBezTo>
                <a:cubicBezTo>
                  <a:pt x="820" y="434"/>
                  <a:pt x="826" y="181"/>
                  <a:pt x="749" y="88"/>
                </a:cubicBezTo>
                <a:close/>
              </a:path>
            </a:pathLst>
          </a:custGeom>
          <a:solidFill>
            <a:srgbClr val="000000">
              <a:lumMod val="75000"/>
              <a:lumOff val="25000"/>
            </a:srgbClr>
          </a:solidFill>
          <a:ln>
            <a:noFill/>
          </a:ln>
        </p:spPr>
        <p:txBody>
          <a:bodyPr vert="horz" wrap="square" lIns="91440" tIns="45720" rIns="91440" bIns="45720" numCol="1" anchor="t" anchorCtr="0" compatLnSpc="1"/>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41" name="Freeform 6"/>
          <p:cNvSpPr/>
          <p:nvPr>
            <p:custDataLst>
              <p:tags r:id="rId8"/>
            </p:custDataLst>
          </p:nvPr>
        </p:nvSpPr>
        <p:spPr bwMode="auto">
          <a:xfrm>
            <a:off x="8842870" y="4028069"/>
            <a:ext cx="560705" cy="689610"/>
          </a:xfrm>
          <a:custGeom>
            <a:avLst/>
            <a:gdLst>
              <a:gd name="T0" fmla="*/ 303 w 325"/>
              <a:gd name="T1" fmla="*/ 191 h 400"/>
              <a:gd name="T2" fmla="*/ 285 w 325"/>
              <a:gd name="T3" fmla="*/ 100 h 400"/>
              <a:gd name="T4" fmla="*/ 229 w 325"/>
              <a:gd name="T5" fmla="*/ 101 h 400"/>
              <a:gd name="T6" fmla="*/ 196 w 325"/>
              <a:gd name="T7" fmla="*/ 68 h 400"/>
              <a:gd name="T8" fmla="*/ 128 w 325"/>
              <a:gd name="T9" fmla="*/ 21 h 400"/>
              <a:gd name="T10" fmla="*/ 131 w 325"/>
              <a:gd name="T11" fmla="*/ 77 h 400"/>
              <a:gd name="T12" fmla="*/ 103 w 325"/>
              <a:gd name="T13" fmla="*/ 77 h 400"/>
              <a:gd name="T14" fmla="*/ 116 w 325"/>
              <a:gd name="T15" fmla="*/ 104 h 400"/>
              <a:gd name="T16" fmla="*/ 116 w 325"/>
              <a:gd name="T17" fmla="*/ 104 h 400"/>
              <a:gd name="T18" fmla="*/ 21 w 325"/>
              <a:gd name="T19" fmla="*/ 205 h 400"/>
              <a:gd name="T20" fmla="*/ 21 w 325"/>
              <a:gd name="T21" fmla="*/ 205 h 400"/>
              <a:gd name="T22" fmla="*/ 20 w 325"/>
              <a:gd name="T23" fmla="*/ 207 h 400"/>
              <a:gd name="T24" fmla="*/ 25 w 325"/>
              <a:gd name="T25" fmla="*/ 363 h 400"/>
              <a:gd name="T26" fmla="*/ 91 w 325"/>
              <a:gd name="T27" fmla="*/ 209 h 400"/>
              <a:gd name="T28" fmla="*/ 276 w 325"/>
              <a:gd name="T29" fmla="*/ 253 h 400"/>
              <a:gd name="T30" fmla="*/ 296 w 325"/>
              <a:gd name="T31" fmla="*/ 400 h 400"/>
              <a:gd name="T32" fmla="*/ 314 w 325"/>
              <a:gd name="T33" fmla="*/ 294 h 400"/>
              <a:gd name="T34" fmla="*/ 303 w 325"/>
              <a:gd name="T35" fmla="*/ 19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5" h="400">
                <a:moveTo>
                  <a:pt x="303" y="191"/>
                </a:moveTo>
                <a:cubicBezTo>
                  <a:pt x="285" y="100"/>
                  <a:pt x="285" y="100"/>
                  <a:pt x="285" y="100"/>
                </a:cubicBezTo>
                <a:cubicBezTo>
                  <a:pt x="285" y="100"/>
                  <a:pt x="252" y="84"/>
                  <a:pt x="229" y="101"/>
                </a:cubicBezTo>
                <a:cubicBezTo>
                  <a:pt x="224" y="105"/>
                  <a:pt x="214" y="73"/>
                  <a:pt x="196" y="68"/>
                </a:cubicBezTo>
                <a:cubicBezTo>
                  <a:pt x="196" y="68"/>
                  <a:pt x="136" y="42"/>
                  <a:pt x="128" y="21"/>
                </a:cubicBezTo>
                <a:cubicBezTo>
                  <a:pt x="121" y="0"/>
                  <a:pt x="115" y="67"/>
                  <a:pt x="131" y="77"/>
                </a:cubicBezTo>
                <a:cubicBezTo>
                  <a:pt x="147" y="88"/>
                  <a:pt x="111" y="87"/>
                  <a:pt x="103" y="77"/>
                </a:cubicBezTo>
                <a:cubicBezTo>
                  <a:pt x="94" y="67"/>
                  <a:pt x="119" y="101"/>
                  <a:pt x="116" y="104"/>
                </a:cubicBezTo>
                <a:cubicBezTo>
                  <a:pt x="116" y="104"/>
                  <a:pt x="116" y="104"/>
                  <a:pt x="116" y="104"/>
                </a:cubicBezTo>
                <a:cubicBezTo>
                  <a:pt x="75" y="129"/>
                  <a:pt x="40" y="162"/>
                  <a:pt x="21" y="205"/>
                </a:cubicBezTo>
                <a:cubicBezTo>
                  <a:pt x="21" y="205"/>
                  <a:pt x="21" y="205"/>
                  <a:pt x="21" y="205"/>
                </a:cubicBezTo>
                <a:cubicBezTo>
                  <a:pt x="20" y="206"/>
                  <a:pt x="20" y="206"/>
                  <a:pt x="20" y="207"/>
                </a:cubicBezTo>
                <a:cubicBezTo>
                  <a:pt x="2" y="249"/>
                  <a:pt x="0" y="300"/>
                  <a:pt x="25" y="363"/>
                </a:cubicBezTo>
                <a:cubicBezTo>
                  <a:pt x="39" y="290"/>
                  <a:pt x="20" y="231"/>
                  <a:pt x="91" y="209"/>
                </a:cubicBezTo>
                <a:cubicBezTo>
                  <a:pt x="127" y="198"/>
                  <a:pt x="285" y="190"/>
                  <a:pt x="276" y="253"/>
                </a:cubicBezTo>
                <a:cubicBezTo>
                  <a:pt x="267" y="316"/>
                  <a:pt x="253" y="348"/>
                  <a:pt x="296" y="400"/>
                </a:cubicBezTo>
                <a:cubicBezTo>
                  <a:pt x="316" y="360"/>
                  <a:pt x="289" y="379"/>
                  <a:pt x="314" y="294"/>
                </a:cubicBezTo>
                <a:cubicBezTo>
                  <a:pt x="325" y="258"/>
                  <a:pt x="319" y="223"/>
                  <a:pt x="303" y="191"/>
                </a:cubicBezTo>
                <a:close/>
              </a:path>
            </a:pathLst>
          </a:custGeom>
          <a:solidFill>
            <a:srgbClr val="000000">
              <a:lumMod val="75000"/>
              <a:lumOff val="25000"/>
            </a:srgbClr>
          </a:solidFill>
          <a:ln>
            <a:noFill/>
          </a:ln>
        </p:spPr>
        <p:txBody>
          <a:bodyPr vert="horz" wrap="square" lIns="91440" tIns="45720" rIns="91440" bIns="45720" numCol="1" anchor="t" anchorCtr="0" compatLnSpc="1"/>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42" name="Oval 21"/>
          <p:cNvSpPr>
            <a:spLocks noChangeArrowheads="1"/>
          </p:cNvSpPr>
          <p:nvPr>
            <p:custDataLst>
              <p:tags r:id="rId9"/>
            </p:custDataLst>
          </p:nvPr>
        </p:nvSpPr>
        <p:spPr bwMode="auto">
          <a:xfrm>
            <a:off x="7380465" y="2663454"/>
            <a:ext cx="600710" cy="6000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46" h="945">
                <a:moveTo>
                  <a:pt x="0" y="473"/>
                </a:moveTo>
                <a:cubicBezTo>
                  <a:pt x="-8" y="207"/>
                  <a:pt x="235" y="-6"/>
                  <a:pt x="473" y="0"/>
                </a:cubicBezTo>
                <a:cubicBezTo>
                  <a:pt x="738" y="-8"/>
                  <a:pt x="952" y="235"/>
                  <a:pt x="946" y="473"/>
                </a:cubicBezTo>
                <a:cubicBezTo>
                  <a:pt x="954" y="738"/>
                  <a:pt x="711" y="951"/>
                  <a:pt x="473" y="945"/>
                </a:cubicBezTo>
                <a:cubicBezTo>
                  <a:pt x="208" y="953"/>
                  <a:pt x="-6" y="710"/>
                  <a:pt x="0" y="473"/>
                </a:cubicBezTo>
                <a:close/>
                <a:moveTo>
                  <a:pt x="758" y="440"/>
                </a:moveTo>
                <a:cubicBezTo>
                  <a:pt x="760" y="336"/>
                  <a:pt x="676" y="284"/>
                  <a:pt x="618" y="288"/>
                </a:cubicBezTo>
                <a:cubicBezTo>
                  <a:pt x="554" y="296"/>
                  <a:pt x="494" y="323"/>
                  <a:pt x="476" y="438"/>
                </a:cubicBezTo>
                <a:cubicBezTo>
                  <a:pt x="452" y="304"/>
                  <a:pt x="381" y="301"/>
                  <a:pt x="329" y="292"/>
                </a:cubicBezTo>
                <a:cubicBezTo>
                  <a:pt x="258" y="287"/>
                  <a:pt x="189" y="362"/>
                  <a:pt x="193" y="448"/>
                </a:cubicBezTo>
                <a:cubicBezTo>
                  <a:pt x="191" y="564"/>
                  <a:pt x="321" y="660"/>
                  <a:pt x="405" y="725"/>
                </a:cubicBezTo>
                <a:cubicBezTo>
                  <a:pt x="433" y="745"/>
                  <a:pt x="468" y="773"/>
                  <a:pt x="481" y="785"/>
                </a:cubicBezTo>
                <a:cubicBezTo>
                  <a:pt x="501" y="765"/>
                  <a:pt x="540" y="733"/>
                  <a:pt x="559" y="718"/>
                </a:cubicBezTo>
                <a:cubicBezTo>
                  <a:pt x="653" y="646"/>
                  <a:pt x="762" y="541"/>
                  <a:pt x="758" y="440"/>
                </a:cubicBezTo>
                <a:close/>
              </a:path>
            </a:pathLst>
          </a:custGeom>
          <a:solidFill>
            <a:srgbClr val="000000">
              <a:lumMod val="75000"/>
              <a:lumOff val="25000"/>
            </a:srgbClr>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43" name="Oval 23"/>
          <p:cNvSpPr>
            <a:spLocks noChangeArrowheads="1"/>
          </p:cNvSpPr>
          <p:nvPr>
            <p:custDataLst>
              <p:tags r:id="rId10"/>
            </p:custDataLst>
          </p:nvPr>
        </p:nvSpPr>
        <p:spPr bwMode="auto">
          <a:xfrm>
            <a:off x="7732622" y="2051046"/>
            <a:ext cx="607022" cy="607022"/>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56" h="956">
                <a:moveTo>
                  <a:pt x="0" y="478"/>
                </a:moveTo>
                <a:lnTo>
                  <a:pt x="0" y="465"/>
                </a:lnTo>
                <a:lnTo>
                  <a:pt x="0" y="453"/>
                </a:lnTo>
                <a:lnTo>
                  <a:pt x="0" y="441"/>
                </a:lnTo>
                <a:cubicBezTo>
                  <a:pt x="-3" y="190"/>
                  <a:pt x="287" y="-5"/>
                  <a:pt x="448" y="0"/>
                </a:cubicBezTo>
                <a:lnTo>
                  <a:pt x="456" y="0"/>
                </a:lnTo>
                <a:lnTo>
                  <a:pt x="467" y="0"/>
                </a:lnTo>
                <a:lnTo>
                  <a:pt x="478" y="0"/>
                </a:lnTo>
                <a:lnTo>
                  <a:pt x="491" y="0"/>
                </a:lnTo>
                <a:lnTo>
                  <a:pt x="503" y="0"/>
                </a:lnTo>
                <a:lnTo>
                  <a:pt x="515" y="0"/>
                </a:lnTo>
                <a:cubicBezTo>
                  <a:pt x="766" y="-3"/>
                  <a:pt x="961" y="287"/>
                  <a:pt x="956" y="448"/>
                </a:cubicBezTo>
                <a:lnTo>
                  <a:pt x="956" y="456"/>
                </a:lnTo>
                <a:lnTo>
                  <a:pt x="956" y="467"/>
                </a:lnTo>
                <a:lnTo>
                  <a:pt x="956" y="478"/>
                </a:lnTo>
                <a:lnTo>
                  <a:pt x="956" y="491"/>
                </a:lnTo>
                <a:lnTo>
                  <a:pt x="956" y="503"/>
                </a:lnTo>
                <a:lnTo>
                  <a:pt x="956" y="515"/>
                </a:lnTo>
                <a:cubicBezTo>
                  <a:pt x="959" y="766"/>
                  <a:pt x="668" y="961"/>
                  <a:pt x="508" y="956"/>
                </a:cubicBezTo>
                <a:lnTo>
                  <a:pt x="499" y="956"/>
                </a:lnTo>
                <a:lnTo>
                  <a:pt x="489" y="956"/>
                </a:lnTo>
                <a:lnTo>
                  <a:pt x="478" y="956"/>
                </a:lnTo>
                <a:lnTo>
                  <a:pt x="465" y="956"/>
                </a:lnTo>
                <a:lnTo>
                  <a:pt x="453" y="956"/>
                </a:lnTo>
                <a:lnTo>
                  <a:pt x="441" y="956"/>
                </a:lnTo>
                <a:cubicBezTo>
                  <a:pt x="190" y="959"/>
                  <a:pt x="-5" y="668"/>
                  <a:pt x="0" y="508"/>
                </a:cubicBezTo>
                <a:lnTo>
                  <a:pt x="0" y="499"/>
                </a:lnTo>
                <a:lnTo>
                  <a:pt x="0" y="489"/>
                </a:lnTo>
                <a:lnTo>
                  <a:pt x="0" y="478"/>
                </a:lnTo>
                <a:close/>
                <a:moveTo>
                  <a:pt x="554" y="478"/>
                </a:moveTo>
                <a:lnTo>
                  <a:pt x="492" y="532"/>
                </a:lnTo>
                <a:lnTo>
                  <a:pt x="490" y="533"/>
                </a:lnTo>
                <a:lnTo>
                  <a:pt x="489" y="535"/>
                </a:lnTo>
                <a:cubicBezTo>
                  <a:pt x="486" y="538"/>
                  <a:pt x="479" y="538"/>
                  <a:pt x="480" y="538"/>
                </a:cubicBezTo>
                <a:lnTo>
                  <a:pt x="478" y="538"/>
                </a:lnTo>
                <a:lnTo>
                  <a:pt x="478" y="538"/>
                </a:lnTo>
                <a:lnTo>
                  <a:pt x="477" y="538"/>
                </a:lnTo>
                <a:lnTo>
                  <a:pt x="476" y="538"/>
                </a:lnTo>
                <a:cubicBezTo>
                  <a:pt x="471" y="538"/>
                  <a:pt x="464" y="532"/>
                  <a:pt x="465" y="532"/>
                </a:cubicBezTo>
                <a:lnTo>
                  <a:pt x="464" y="532"/>
                </a:lnTo>
                <a:lnTo>
                  <a:pt x="402" y="478"/>
                </a:lnTo>
                <a:lnTo>
                  <a:pt x="201" y="703"/>
                </a:lnTo>
                <a:cubicBezTo>
                  <a:pt x="210" y="711"/>
                  <a:pt x="233" y="714"/>
                  <a:pt x="240" y="714"/>
                </a:cubicBezTo>
                <a:lnTo>
                  <a:pt x="240" y="714"/>
                </a:lnTo>
                <a:lnTo>
                  <a:pt x="241" y="714"/>
                </a:lnTo>
                <a:lnTo>
                  <a:pt x="242" y="714"/>
                </a:lnTo>
                <a:lnTo>
                  <a:pt x="714" y="714"/>
                </a:lnTo>
                <a:lnTo>
                  <a:pt x="715" y="714"/>
                </a:lnTo>
                <a:lnTo>
                  <a:pt x="716" y="714"/>
                </a:lnTo>
                <a:lnTo>
                  <a:pt x="717" y="714"/>
                </a:lnTo>
                <a:lnTo>
                  <a:pt x="718" y="714"/>
                </a:lnTo>
                <a:cubicBezTo>
                  <a:pt x="731" y="714"/>
                  <a:pt x="751" y="707"/>
                  <a:pt x="755" y="703"/>
                </a:cubicBezTo>
                <a:lnTo>
                  <a:pt x="554" y="478"/>
                </a:lnTo>
                <a:close/>
                <a:moveTo>
                  <a:pt x="177" y="280"/>
                </a:moveTo>
                <a:cubicBezTo>
                  <a:pt x="169" y="292"/>
                  <a:pt x="163" y="312"/>
                  <a:pt x="163" y="322"/>
                </a:cubicBezTo>
                <a:lnTo>
                  <a:pt x="163" y="323"/>
                </a:lnTo>
                <a:lnTo>
                  <a:pt x="163" y="324"/>
                </a:lnTo>
                <a:lnTo>
                  <a:pt x="163" y="636"/>
                </a:lnTo>
                <a:lnTo>
                  <a:pt x="163" y="637"/>
                </a:lnTo>
                <a:cubicBezTo>
                  <a:pt x="163" y="650"/>
                  <a:pt x="171" y="669"/>
                  <a:pt x="174" y="674"/>
                </a:cubicBezTo>
                <a:lnTo>
                  <a:pt x="372" y="451"/>
                </a:lnTo>
                <a:lnTo>
                  <a:pt x="177" y="280"/>
                </a:lnTo>
                <a:close/>
                <a:moveTo>
                  <a:pt x="478" y="492"/>
                </a:moveTo>
                <a:lnTo>
                  <a:pt x="752" y="253"/>
                </a:lnTo>
                <a:cubicBezTo>
                  <a:pt x="740" y="247"/>
                  <a:pt x="725" y="244"/>
                  <a:pt x="715" y="244"/>
                </a:cubicBezTo>
                <a:lnTo>
                  <a:pt x="714" y="244"/>
                </a:lnTo>
                <a:lnTo>
                  <a:pt x="241" y="244"/>
                </a:lnTo>
                <a:lnTo>
                  <a:pt x="240" y="244"/>
                </a:lnTo>
                <a:cubicBezTo>
                  <a:pt x="227" y="244"/>
                  <a:pt x="210" y="249"/>
                  <a:pt x="203" y="253"/>
                </a:cubicBezTo>
                <a:lnTo>
                  <a:pt x="478" y="492"/>
                </a:lnTo>
                <a:close/>
                <a:moveTo>
                  <a:pt x="780" y="633"/>
                </a:moveTo>
                <a:cubicBezTo>
                  <a:pt x="781" y="647"/>
                  <a:pt x="774" y="662"/>
                  <a:pt x="770" y="671"/>
                </a:cubicBezTo>
                <a:lnTo>
                  <a:pt x="573" y="454"/>
                </a:lnTo>
                <a:lnTo>
                  <a:pt x="767" y="285"/>
                </a:lnTo>
                <a:cubicBezTo>
                  <a:pt x="775" y="296"/>
                  <a:pt x="781" y="312"/>
                  <a:pt x="780" y="326"/>
                </a:cubicBezTo>
                <a:lnTo>
                  <a:pt x="780" y="633"/>
                </a:lnTo>
                <a:close/>
              </a:path>
            </a:pathLst>
          </a:custGeom>
          <a:solidFill>
            <a:srgbClr val="0061AD"/>
          </a:solidFill>
          <a:ln>
            <a:noFill/>
          </a:ln>
        </p:spPr>
        <p:txBody>
          <a:bodyPr vert="horz" wrap="square" lIns="91440" tIns="45720" rIns="91440" bIns="45720" numCol="1" anchor="t" anchorCtr="0" compatLnSpc="1">
            <a:noAutofit/>
          </a:bodyPr>
          <a:lstStyle/>
          <a:p>
            <a:endParaRPr lang="zh-CN" altLang="en-US" dirty="0">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44" name="Oval 28"/>
          <p:cNvSpPr>
            <a:spLocks noChangeArrowheads="1"/>
          </p:cNvSpPr>
          <p:nvPr>
            <p:custDataLst>
              <p:tags r:id="rId11"/>
            </p:custDataLst>
          </p:nvPr>
        </p:nvSpPr>
        <p:spPr bwMode="auto">
          <a:xfrm>
            <a:off x="7984350" y="3271784"/>
            <a:ext cx="494665" cy="49276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779" h="776">
                <a:moveTo>
                  <a:pt x="0" y="388"/>
                </a:moveTo>
                <a:cubicBezTo>
                  <a:pt x="-7" y="170"/>
                  <a:pt x="193" y="-5"/>
                  <a:pt x="390" y="0"/>
                </a:cubicBezTo>
                <a:cubicBezTo>
                  <a:pt x="608" y="-7"/>
                  <a:pt x="784" y="193"/>
                  <a:pt x="779" y="388"/>
                </a:cubicBezTo>
                <a:cubicBezTo>
                  <a:pt x="786" y="606"/>
                  <a:pt x="586" y="781"/>
                  <a:pt x="390" y="776"/>
                </a:cubicBezTo>
                <a:cubicBezTo>
                  <a:pt x="171" y="783"/>
                  <a:pt x="-5" y="583"/>
                  <a:pt x="0" y="388"/>
                </a:cubicBezTo>
                <a:close/>
                <a:moveTo>
                  <a:pt x="507" y="122"/>
                </a:moveTo>
                <a:lnTo>
                  <a:pt x="274" y="122"/>
                </a:lnTo>
                <a:cubicBezTo>
                  <a:pt x="252" y="121"/>
                  <a:pt x="235" y="144"/>
                  <a:pt x="236" y="163"/>
                </a:cubicBezTo>
                <a:lnTo>
                  <a:pt x="236" y="636"/>
                </a:lnTo>
                <a:cubicBezTo>
                  <a:pt x="235" y="658"/>
                  <a:pt x="255" y="675"/>
                  <a:pt x="274" y="674"/>
                </a:cubicBezTo>
                <a:lnTo>
                  <a:pt x="507" y="674"/>
                </a:lnTo>
                <a:cubicBezTo>
                  <a:pt x="530" y="675"/>
                  <a:pt x="549" y="655"/>
                  <a:pt x="548" y="636"/>
                </a:cubicBezTo>
                <a:lnTo>
                  <a:pt x="548" y="163"/>
                </a:lnTo>
                <a:cubicBezTo>
                  <a:pt x="549" y="140"/>
                  <a:pt x="526" y="121"/>
                  <a:pt x="507" y="122"/>
                </a:cubicBezTo>
                <a:close/>
                <a:moveTo>
                  <a:pt x="480" y="149"/>
                </a:moveTo>
                <a:lnTo>
                  <a:pt x="482" y="149"/>
                </a:lnTo>
                <a:lnTo>
                  <a:pt x="483" y="150"/>
                </a:lnTo>
                <a:lnTo>
                  <a:pt x="485" y="150"/>
                </a:lnTo>
                <a:lnTo>
                  <a:pt x="486" y="151"/>
                </a:lnTo>
                <a:lnTo>
                  <a:pt x="488" y="152"/>
                </a:lnTo>
                <a:lnTo>
                  <a:pt x="489" y="153"/>
                </a:lnTo>
                <a:lnTo>
                  <a:pt x="490" y="154"/>
                </a:lnTo>
                <a:lnTo>
                  <a:pt x="490" y="156"/>
                </a:lnTo>
                <a:lnTo>
                  <a:pt x="491" y="158"/>
                </a:lnTo>
                <a:lnTo>
                  <a:pt x="491" y="160"/>
                </a:lnTo>
                <a:lnTo>
                  <a:pt x="491" y="162"/>
                </a:lnTo>
                <a:lnTo>
                  <a:pt x="490" y="163"/>
                </a:lnTo>
                <a:lnTo>
                  <a:pt x="490" y="164"/>
                </a:lnTo>
                <a:lnTo>
                  <a:pt x="489" y="165"/>
                </a:lnTo>
                <a:lnTo>
                  <a:pt x="488" y="166"/>
                </a:lnTo>
                <a:lnTo>
                  <a:pt x="486" y="167"/>
                </a:lnTo>
                <a:lnTo>
                  <a:pt x="485" y="167"/>
                </a:lnTo>
                <a:lnTo>
                  <a:pt x="483" y="168"/>
                </a:lnTo>
                <a:lnTo>
                  <a:pt x="482" y="168"/>
                </a:lnTo>
                <a:lnTo>
                  <a:pt x="480" y="168"/>
                </a:lnTo>
                <a:lnTo>
                  <a:pt x="479" y="168"/>
                </a:lnTo>
                <a:lnTo>
                  <a:pt x="477" y="168"/>
                </a:lnTo>
                <a:lnTo>
                  <a:pt x="475" y="167"/>
                </a:lnTo>
                <a:lnTo>
                  <a:pt x="474" y="167"/>
                </a:lnTo>
                <a:lnTo>
                  <a:pt x="473" y="166"/>
                </a:lnTo>
                <a:lnTo>
                  <a:pt x="472" y="165"/>
                </a:lnTo>
                <a:lnTo>
                  <a:pt x="471" y="164"/>
                </a:lnTo>
                <a:lnTo>
                  <a:pt x="470" y="163"/>
                </a:lnTo>
                <a:lnTo>
                  <a:pt x="469" y="162"/>
                </a:lnTo>
                <a:lnTo>
                  <a:pt x="469" y="160"/>
                </a:lnTo>
                <a:lnTo>
                  <a:pt x="469" y="158"/>
                </a:lnTo>
                <a:lnTo>
                  <a:pt x="470" y="156"/>
                </a:lnTo>
                <a:lnTo>
                  <a:pt x="471" y="154"/>
                </a:lnTo>
                <a:lnTo>
                  <a:pt x="472" y="153"/>
                </a:lnTo>
                <a:lnTo>
                  <a:pt x="473" y="152"/>
                </a:lnTo>
                <a:lnTo>
                  <a:pt x="474" y="151"/>
                </a:lnTo>
                <a:lnTo>
                  <a:pt x="475" y="150"/>
                </a:lnTo>
                <a:lnTo>
                  <a:pt x="477" y="150"/>
                </a:lnTo>
                <a:lnTo>
                  <a:pt x="479" y="149"/>
                </a:lnTo>
                <a:lnTo>
                  <a:pt x="480" y="149"/>
                </a:lnTo>
                <a:close/>
                <a:moveTo>
                  <a:pt x="336" y="152"/>
                </a:moveTo>
                <a:lnTo>
                  <a:pt x="445" y="152"/>
                </a:lnTo>
                <a:lnTo>
                  <a:pt x="445" y="166"/>
                </a:lnTo>
                <a:lnTo>
                  <a:pt x="336" y="166"/>
                </a:lnTo>
                <a:lnTo>
                  <a:pt x="336" y="152"/>
                </a:lnTo>
                <a:close/>
                <a:moveTo>
                  <a:pt x="391" y="650"/>
                </a:moveTo>
                <a:cubicBezTo>
                  <a:pt x="377" y="651"/>
                  <a:pt x="363" y="636"/>
                  <a:pt x="364" y="622"/>
                </a:cubicBezTo>
                <a:cubicBezTo>
                  <a:pt x="363" y="608"/>
                  <a:pt x="380" y="597"/>
                  <a:pt x="391" y="598"/>
                </a:cubicBezTo>
                <a:cubicBezTo>
                  <a:pt x="408" y="597"/>
                  <a:pt x="419" y="611"/>
                  <a:pt x="418" y="622"/>
                </a:cubicBezTo>
                <a:cubicBezTo>
                  <a:pt x="419" y="639"/>
                  <a:pt x="404" y="650"/>
                  <a:pt x="391" y="650"/>
                </a:cubicBezTo>
                <a:close/>
                <a:moveTo>
                  <a:pt x="515" y="571"/>
                </a:moveTo>
                <a:lnTo>
                  <a:pt x="266" y="571"/>
                </a:lnTo>
                <a:lnTo>
                  <a:pt x="266" y="190"/>
                </a:lnTo>
                <a:lnTo>
                  <a:pt x="515" y="190"/>
                </a:lnTo>
                <a:lnTo>
                  <a:pt x="515" y="571"/>
                </a:lnTo>
                <a:close/>
              </a:path>
            </a:pathLst>
          </a:custGeom>
          <a:solidFill>
            <a:srgbClr val="0061AD"/>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45" name="Oval 30"/>
          <p:cNvSpPr>
            <a:spLocks noChangeArrowheads="1"/>
          </p:cNvSpPr>
          <p:nvPr>
            <p:custDataLst>
              <p:tags r:id="rId12"/>
            </p:custDataLst>
          </p:nvPr>
        </p:nvSpPr>
        <p:spPr bwMode="auto">
          <a:xfrm>
            <a:off x="7250290" y="3346079"/>
            <a:ext cx="613410" cy="61341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66" h="966">
                <a:moveTo>
                  <a:pt x="0" y="483"/>
                </a:moveTo>
                <a:cubicBezTo>
                  <a:pt x="-8" y="212"/>
                  <a:pt x="240" y="-7"/>
                  <a:pt x="483" y="0"/>
                </a:cubicBezTo>
                <a:cubicBezTo>
                  <a:pt x="754" y="-8"/>
                  <a:pt x="973" y="240"/>
                  <a:pt x="966" y="483"/>
                </a:cubicBezTo>
                <a:cubicBezTo>
                  <a:pt x="974" y="754"/>
                  <a:pt x="726" y="973"/>
                  <a:pt x="483" y="966"/>
                </a:cubicBezTo>
                <a:cubicBezTo>
                  <a:pt x="212" y="974"/>
                  <a:pt x="-7" y="726"/>
                  <a:pt x="0" y="483"/>
                </a:cubicBezTo>
                <a:close/>
                <a:moveTo>
                  <a:pt x="505" y="215"/>
                </a:moveTo>
                <a:lnTo>
                  <a:pt x="461" y="215"/>
                </a:lnTo>
                <a:lnTo>
                  <a:pt x="461" y="608"/>
                </a:lnTo>
                <a:cubicBezTo>
                  <a:pt x="440" y="594"/>
                  <a:pt x="410" y="586"/>
                  <a:pt x="380" y="587"/>
                </a:cubicBezTo>
                <a:cubicBezTo>
                  <a:pt x="311" y="585"/>
                  <a:pt x="253" y="629"/>
                  <a:pt x="255" y="671"/>
                </a:cubicBezTo>
                <a:cubicBezTo>
                  <a:pt x="253" y="715"/>
                  <a:pt x="318" y="753"/>
                  <a:pt x="380" y="752"/>
                </a:cubicBezTo>
                <a:cubicBezTo>
                  <a:pt x="449" y="753"/>
                  <a:pt x="506" y="710"/>
                  <a:pt x="505" y="671"/>
                </a:cubicBezTo>
                <a:lnTo>
                  <a:pt x="505" y="340"/>
                </a:lnTo>
                <a:lnTo>
                  <a:pt x="510" y="339"/>
                </a:lnTo>
                <a:lnTo>
                  <a:pt x="514" y="339"/>
                </a:lnTo>
                <a:lnTo>
                  <a:pt x="519" y="338"/>
                </a:lnTo>
                <a:lnTo>
                  <a:pt x="524" y="338"/>
                </a:lnTo>
                <a:cubicBezTo>
                  <a:pt x="603" y="336"/>
                  <a:pt x="660" y="427"/>
                  <a:pt x="694" y="479"/>
                </a:cubicBezTo>
                <a:cubicBezTo>
                  <a:pt x="700" y="489"/>
                  <a:pt x="709" y="502"/>
                  <a:pt x="711" y="505"/>
                </a:cubicBezTo>
                <a:cubicBezTo>
                  <a:pt x="683" y="210"/>
                  <a:pt x="499" y="215"/>
                  <a:pt x="505" y="215"/>
                </a:cubicBezTo>
                <a:close/>
              </a:path>
            </a:pathLst>
          </a:custGeom>
          <a:solidFill>
            <a:srgbClr val="0061AD"/>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46" name="Oval 32"/>
          <p:cNvSpPr>
            <a:spLocks noChangeArrowheads="1"/>
          </p:cNvSpPr>
          <p:nvPr>
            <p:custDataLst>
              <p:tags r:id="rId13"/>
            </p:custDataLst>
          </p:nvPr>
        </p:nvSpPr>
        <p:spPr bwMode="auto">
          <a:xfrm>
            <a:off x="7944746" y="4538375"/>
            <a:ext cx="615312" cy="61594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69" h="970">
                <a:moveTo>
                  <a:pt x="0" y="485"/>
                </a:moveTo>
                <a:lnTo>
                  <a:pt x="0" y="472"/>
                </a:lnTo>
                <a:lnTo>
                  <a:pt x="0" y="459"/>
                </a:lnTo>
                <a:cubicBezTo>
                  <a:pt x="-6" y="199"/>
                  <a:pt x="277" y="-6"/>
                  <a:pt x="463" y="0"/>
                </a:cubicBezTo>
                <a:lnTo>
                  <a:pt x="473" y="0"/>
                </a:lnTo>
                <a:lnTo>
                  <a:pt x="484" y="0"/>
                </a:lnTo>
                <a:lnTo>
                  <a:pt x="497" y="0"/>
                </a:lnTo>
                <a:lnTo>
                  <a:pt x="510" y="0"/>
                </a:lnTo>
                <a:cubicBezTo>
                  <a:pt x="770" y="-6"/>
                  <a:pt x="975" y="277"/>
                  <a:pt x="969" y="463"/>
                </a:cubicBezTo>
                <a:lnTo>
                  <a:pt x="969" y="473"/>
                </a:lnTo>
                <a:lnTo>
                  <a:pt x="969" y="485"/>
                </a:lnTo>
                <a:lnTo>
                  <a:pt x="969" y="498"/>
                </a:lnTo>
                <a:lnTo>
                  <a:pt x="969" y="511"/>
                </a:lnTo>
                <a:cubicBezTo>
                  <a:pt x="975" y="771"/>
                  <a:pt x="692" y="976"/>
                  <a:pt x="506" y="970"/>
                </a:cubicBezTo>
                <a:lnTo>
                  <a:pt x="496" y="970"/>
                </a:lnTo>
                <a:lnTo>
                  <a:pt x="484" y="970"/>
                </a:lnTo>
                <a:lnTo>
                  <a:pt x="472" y="970"/>
                </a:lnTo>
                <a:lnTo>
                  <a:pt x="459" y="970"/>
                </a:lnTo>
                <a:cubicBezTo>
                  <a:pt x="199" y="976"/>
                  <a:pt x="-6" y="693"/>
                  <a:pt x="0" y="507"/>
                </a:cubicBezTo>
                <a:lnTo>
                  <a:pt x="0" y="497"/>
                </a:lnTo>
                <a:lnTo>
                  <a:pt x="0" y="485"/>
                </a:lnTo>
                <a:close/>
                <a:moveTo>
                  <a:pt x="589" y="329"/>
                </a:moveTo>
                <a:lnTo>
                  <a:pt x="588" y="329"/>
                </a:lnTo>
                <a:lnTo>
                  <a:pt x="588" y="226"/>
                </a:lnTo>
                <a:lnTo>
                  <a:pt x="377" y="226"/>
                </a:lnTo>
                <a:lnTo>
                  <a:pt x="377" y="329"/>
                </a:lnTo>
                <a:lnTo>
                  <a:pt x="217" y="329"/>
                </a:lnTo>
                <a:lnTo>
                  <a:pt x="217" y="478"/>
                </a:lnTo>
                <a:lnTo>
                  <a:pt x="440" y="478"/>
                </a:lnTo>
                <a:lnTo>
                  <a:pt x="440" y="570"/>
                </a:lnTo>
                <a:lnTo>
                  <a:pt x="527" y="570"/>
                </a:lnTo>
                <a:lnTo>
                  <a:pt x="527" y="478"/>
                </a:lnTo>
                <a:lnTo>
                  <a:pt x="750" y="478"/>
                </a:lnTo>
                <a:lnTo>
                  <a:pt x="750" y="329"/>
                </a:lnTo>
                <a:lnTo>
                  <a:pt x="589" y="329"/>
                </a:lnTo>
                <a:close/>
                <a:moveTo>
                  <a:pt x="532" y="329"/>
                </a:moveTo>
                <a:lnTo>
                  <a:pt x="433" y="329"/>
                </a:lnTo>
                <a:lnTo>
                  <a:pt x="433" y="290"/>
                </a:lnTo>
                <a:lnTo>
                  <a:pt x="532" y="290"/>
                </a:lnTo>
                <a:lnTo>
                  <a:pt x="532" y="329"/>
                </a:lnTo>
                <a:close/>
                <a:moveTo>
                  <a:pt x="565" y="513"/>
                </a:moveTo>
                <a:lnTo>
                  <a:pt x="565" y="608"/>
                </a:lnTo>
                <a:lnTo>
                  <a:pt x="402" y="608"/>
                </a:lnTo>
                <a:lnTo>
                  <a:pt x="402" y="513"/>
                </a:lnTo>
                <a:lnTo>
                  <a:pt x="217" y="513"/>
                </a:lnTo>
                <a:lnTo>
                  <a:pt x="217" y="727"/>
                </a:lnTo>
                <a:lnTo>
                  <a:pt x="750" y="727"/>
                </a:lnTo>
                <a:lnTo>
                  <a:pt x="750" y="513"/>
                </a:lnTo>
                <a:lnTo>
                  <a:pt x="565" y="513"/>
                </a:lnTo>
                <a:close/>
              </a:path>
            </a:pathLst>
          </a:custGeom>
          <a:solidFill>
            <a:srgbClr val="0061AD"/>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47" name="Oval 36"/>
          <p:cNvSpPr>
            <a:spLocks noChangeArrowheads="1"/>
          </p:cNvSpPr>
          <p:nvPr>
            <p:custDataLst>
              <p:tags r:id="rId14"/>
            </p:custDataLst>
          </p:nvPr>
        </p:nvSpPr>
        <p:spPr bwMode="auto">
          <a:xfrm>
            <a:off x="8886050" y="2939679"/>
            <a:ext cx="483235" cy="48260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761" h="760">
                <a:moveTo>
                  <a:pt x="0" y="380"/>
                </a:moveTo>
                <a:cubicBezTo>
                  <a:pt x="-7" y="167"/>
                  <a:pt x="189" y="-5"/>
                  <a:pt x="381" y="0"/>
                </a:cubicBezTo>
                <a:cubicBezTo>
                  <a:pt x="594" y="-7"/>
                  <a:pt x="766" y="189"/>
                  <a:pt x="761" y="380"/>
                </a:cubicBezTo>
                <a:cubicBezTo>
                  <a:pt x="768" y="593"/>
                  <a:pt x="572" y="765"/>
                  <a:pt x="381" y="760"/>
                </a:cubicBezTo>
                <a:cubicBezTo>
                  <a:pt x="167" y="767"/>
                  <a:pt x="-5" y="571"/>
                  <a:pt x="0" y="380"/>
                </a:cubicBezTo>
                <a:close/>
                <a:moveTo>
                  <a:pt x="429" y="260"/>
                </a:moveTo>
                <a:cubicBezTo>
                  <a:pt x="454" y="273"/>
                  <a:pt x="470" y="300"/>
                  <a:pt x="472" y="325"/>
                </a:cubicBezTo>
                <a:cubicBezTo>
                  <a:pt x="480" y="330"/>
                  <a:pt x="493" y="333"/>
                  <a:pt x="502" y="333"/>
                </a:cubicBezTo>
                <a:cubicBezTo>
                  <a:pt x="541" y="334"/>
                  <a:pt x="573" y="297"/>
                  <a:pt x="572" y="260"/>
                </a:cubicBezTo>
                <a:cubicBezTo>
                  <a:pt x="574" y="221"/>
                  <a:pt x="537" y="188"/>
                  <a:pt x="502" y="189"/>
                </a:cubicBezTo>
                <a:cubicBezTo>
                  <a:pt x="461" y="188"/>
                  <a:pt x="430" y="222"/>
                  <a:pt x="429" y="260"/>
                </a:cubicBezTo>
                <a:close/>
                <a:moveTo>
                  <a:pt x="383" y="406"/>
                </a:moveTo>
                <a:cubicBezTo>
                  <a:pt x="424" y="407"/>
                  <a:pt x="457" y="370"/>
                  <a:pt x="456" y="333"/>
                </a:cubicBezTo>
                <a:cubicBezTo>
                  <a:pt x="457" y="294"/>
                  <a:pt x="420" y="261"/>
                  <a:pt x="383" y="262"/>
                </a:cubicBezTo>
                <a:cubicBezTo>
                  <a:pt x="344" y="261"/>
                  <a:pt x="311" y="298"/>
                  <a:pt x="312" y="333"/>
                </a:cubicBezTo>
                <a:cubicBezTo>
                  <a:pt x="311" y="374"/>
                  <a:pt x="348" y="407"/>
                  <a:pt x="383" y="406"/>
                </a:cubicBezTo>
                <a:close/>
                <a:moveTo>
                  <a:pt x="413" y="412"/>
                </a:moveTo>
                <a:lnTo>
                  <a:pt x="353" y="412"/>
                </a:lnTo>
                <a:cubicBezTo>
                  <a:pt x="301" y="410"/>
                  <a:pt x="259" y="457"/>
                  <a:pt x="261" y="501"/>
                </a:cubicBezTo>
                <a:lnTo>
                  <a:pt x="261" y="577"/>
                </a:lnTo>
                <a:cubicBezTo>
                  <a:pt x="317" y="596"/>
                  <a:pt x="356" y="598"/>
                  <a:pt x="391" y="599"/>
                </a:cubicBezTo>
                <a:cubicBezTo>
                  <a:pt x="449" y="599"/>
                  <a:pt x="486" y="585"/>
                  <a:pt x="495" y="581"/>
                </a:cubicBezTo>
                <a:cubicBezTo>
                  <a:pt x="498" y="580"/>
                  <a:pt x="499" y="580"/>
                  <a:pt x="499" y="580"/>
                </a:cubicBezTo>
                <a:lnTo>
                  <a:pt x="505" y="577"/>
                </a:lnTo>
                <a:lnTo>
                  <a:pt x="505" y="501"/>
                </a:lnTo>
                <a:cubicBezTo>
                  <a:pt x="506" y="452"/>
                  <a:pt x="460" y="410"/>
                  <a:pt x="413" y="412"/>
                </a:cubicBezTo>
                <a:close/>
                <a:moveTo>
                  <a:pt x="532" y="336"/>
                </a:moveTo>
                <a:lnTo>
                  <a:pt x="472" y="336"/>
                </a:lnTo>
                <a:cubicBezTo>
                  <a:pt x="473" y="360"/>
                  <a:pt x="460" y="383"/>
                  <a:pt x="445" y="398"/>
                </a:cubicBezTo>
                <a:cubicBezTo>
                  <a:pt x="489" y="410"/>
                  <a:pt x="522" y="457"/>
                  <a:pt x="521" y="501"/>
                </a:cubicBezTo>
                <a:lnTo>
                  <a:pt x="521" y="526"/>
                </a:lnTo>
                <a:cubicBezTo>
                  <a:pt x="582" y="523"/>
                  <a:pt x="617" y="506"/>
                  <a:pt x="619" y="504"/>
                </a:cubicBezTo>
                <a:lnTo>
                  <a:pt x="624" y="504"/>
                </a:lnTo>
                <a:lnTo>
                  <a:pt x="624" y="428"/>
                </a:lnTo>
                <a:cubicBezTo>
                  <a:pt x="626" y="378"/>
                  <a:pt x="579" y="334"/>
                  <a:pt x="532" y="336"/>
                </a:cubicBezTo>
                <a:close/>
                <a:moveTo>
                  <a:pt x="258" y="333"/>
                </a:moveTo>
                <a:cubicBezTo>
                  <a:pt x="271" y="333"/>
                  <a:pt x="287" y="326"/>
                  <a:pt x="296" y="319"/>
                </a:cubicBezTo>
                <a:cubicBezTo>
                  <a:pt x="298" y="298"/>
                  <a:pt x="314" y="277"/>
                  <a:pt x="328" y="265"/>
                </a:cubicBezTo>
                <a:lnTo>
                  <a:pt x="328" y="260"/>
                </a:lnTo>
                <a:cubicBezTo>
                  <a:pt x="330" y="221"/>
                  <a:pt x="293" y="188"/>
                  <a:pt x="258" y="189"/>
                </a:cubicBezTo>
                <a:cubicBezTo>
                  <a:pt x="217" y="188"/>
                  <a:pt x="187" y="225"/>
                  <a:pt x="188" y="260"/>
                </a:cubicBezTo>
                <a:cubicBezTo>
                  <a:pt x="186" y="301"/>
                  <a:pt x="221" y="334"/>
                  <a:pt x="258" y="333"/>
                </a:cubicBezTo>
                <a:close/>
                <a:moveTo>
                  <a:pt x="323" y="398"/>
                </a:moveTo>
                <a:cubicBezTo>
                  <a:pt x="307" y="382"/>
                  <a:pt x="296" y="358"/>
                  <a:pt x="296" y="336"/>
                </a:cubicBezTo>
                <a:lnTo>
                  <a:pt x="228" y="336"/>
                </a:lnTo>
                <a:cubicBezTo>
                  <a:pt x="176" y="334"/>
                  <a:pt x="135" y="384"/>
                  <a:pt x="136" y="428"/>
                </a:cubicBezTo>
                <a:lnTo>
                  <a:pt x="136" y="504"/>
                </a:lnTo>
                <a:cubicBezTo>
                  <a:pt x="183" y="520"/>
                  <a:pt x="215" y="522"/>
                  <a:pt x="244" y="526"/>
                </a:cubicBezTo>
                <a:lnTo>
                  <a:pt x="244" y="501"/>
                </a:lnTo>
                <a:cubicBezTo>
                  <a:pt x="243" y="452"/>
                  <a:pt x="281" y="410"/>
                  <a:pt x="323" y="398"/>
                </a:cubicBezTo>
                <a:close/>
              </a:path>
            </a:pathLst>
          </a:custGeom>
          <a:solidFill>
            <a:srgbClr val="000000">
              <a:lumMod val="75000"/>
              <a:lumOff val="25000"/>
            </a:srgbClr>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48" name="Oval 38"/>
          <p:cNvSpPr>
            <a:spLocks noChangeArrowheads="1"/>
          </p:cNvSpPr>
          <p:nvPr>
            <p:custDataLst>
              <p:tags r:id="rId15"/>
            </p:custDataLst>
          </p:nvPr>
        </p:nvSpPr>
        <p:spPr bwMode="auto">
          <a:xfrm>
            <a:off x="9253080" y="1732544"/>
            <a:ext cx="598170" cy="59626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42" h="939">
                <a:moveTo>
                  <a:pt x="0" y="470"/>
                </a:moveTo>
                <a:cubicBezTo>
                  <a:pt x="-8" y="206"/>
                  <a:pt x="234" y="-6"/>
                  <a:pt x="471" y="0"/>
                </a:cubicBezTo>
                <a:cubicBezTo>
                  <a:pt x="735" y="-8"/>
                  <a:pt x="948" y="233"/>
                  <a:pt x="942" y="470"/>
                </a:cubicBezTo>
                <a:cubicBezTo>
                  <a:pt x="950" y="733"/>
                  <a:pt x="708" y="945"/>
                  <a:pt x="471" y="939"/>
                </a:cubicBezTo>
                <a:cubicBezTo>
                  <a:pt x="207" y="947"/>
                  <a:pt x="-6" y="706"/>
                  <a:pt x="0" y="470"/>
                </a:cubicBezTo>
                <a:close/>
                <a:moveTo>
                  <a:pt x="470" y="784"/>
                </a:moveTo>
                <a:cubicBezTo>
                  <a:pt x="647" y="789"/>
                  <a:pt x="789" y="628"/>
                  <a:pt x="785" y="470"/>
                </a:cubicBezTo>
                <a:cubicBezTo>
                  <a:pt x="790" y="293"/>
                  <a:pt x="628" y="151"/>
                  <a:pt x="470" y="155"/>
                </a:cubicBezTo>
                <a:cubicBezTo>
                  <a:pt x="293" y="150"/>
                  <a:pt x="151" y="311"/>
                  <a:pt x="155" y="470"/>
                </a:cubicBezTo>
                <a:cubicBezTo>
                  <a:pt x="150" y="646"/>
                  <a:pt x="312" y="788"/>
                  <a:pt x="470" y="784"/>
                </a:cubicBezTo>
                <a:close/>
                <a:moveTo>
                  <a:pt x="470" y="215"/>
                </a:moveTo>
                <a:cubicBezTo>
                  <a:pt x="614" y="210"/>
                  <a:pt x="729" y="341"/>
                  <a:pt x="725" y="470"/>
                </a:cubicBezTo>
                <a:cubicBezTo>
                  <a:pt x="730" y="613"/>
                  <a:pt x="599" y="728"/>
                  <a:pt x="470" y="724"/>
                </a:cubicBezTo>
                <a:cubicBezTo>
                  <a:pt x="326" y="729"/>
                  <a:pt x="211" y="598"/>
                  <a:pt x="215" y="470"/>
                </a:cubicBezTo>
                <a:cubicBezTo>
                  <a:pt x="210" y="326"/>
                  <a:pt x="341" y="211"/>
                  <a:pt x="470" y="215"/>
                </a:cubicBezTo>
                <a:close/>
                <a:moveTo>
                  <a:pt x="470" y="524"/>
                </a:moveTo>
                <a:cubicBezTo>
                  <a:pt x="543" y="525"/>
                  <a:pt x="617" y="502"/>
                  <a:pt x="668" y="470"/>
                </a:cubicBezTo>
                <a:cubicBezTo>
                  <a:pt x="660" y="582"/>
                  <a:pt x="564" y="667"/>
                  <a:pt x="470" y="665"/>
                </a:cubicBezTo>
                <a:cubicBezTo>
                  <a:pt x="368" y="668"/>
                  <a:pt x="279" y="571"/>
                  <a:pt x="274" y="470"/>
                </a:cubicBezTo>
                <a:cubicBezTo>
                  <a:pt x="330" y="505"/>
                  <a:pt x="406" y="524"/>
                  <a:pt x="470" y="524"/>
                </a:cubicBezTo>
                <a:close/>
                <a:moveTo>
                  <a:pt x="313" y="372"/>
                </a:moveTo>
                <a:cubicBezTo>
                  <a:pt x="312" y="405"/>
                  <a:pt x="334" y="430"/>
                  <a:pt x="353" y="429"/>
                </a:cubicBezTo>
                <a:cubicBezTo>
                  <a:pt x="375" y="430"/>
                  <a:pt x="392" y="401"/>
                  <a:pt x="391" y="372"/>
                </a:cubicBezTo>
                <a:cubicBezTo>
                  <a:pt x="392" y="339"/>
                  <a:pt x="373" y="311"/>
                  <a:pt x="353" y="312"/>
                </a:cubicBezTo>
                <a:cubicBezTo>
                  <a:pt x="331" y="311"/>
                  <a:pt x="312" y="342"/>
                  <a:pt x="313" y="372"/>
                </a:cubicBezTo>
                <a:close/>
                <a:moveTo>
                  <a:pt x="549" y="372"/>
                </a:moveTo>
                <a:cubicBezTo>
                  <a:pt x="548" y="405"/>
                  <a:pt x="570" y="430"/>
                  <a:pt x="589" y="429"/>
                </a:cubicBezTo>
                <a:cubicBezTo>
                  <a:pt x="612" y="430"/>
                  <a:pt x="628" y="401"/>
                  <a:pt x="628" y="372"/>
                </a:cubicBezTo>
                <a:cubicBezTo>
                  <a:pt x="628" y="339"/>
                  <a:pt x="609" y="311"/>
                  <a:pt x="589" y="312"/>
                </a:cubicBezTo>
                <a:cubicBezTo>
                  <a:pt x="567" y="311"/>
                  <a:pt x="548" y="342"/>
                  <a:pt x="549" y="372"/>
                </a:cubicBezTo>
                <a:close/>
              </a:path>
            </a:pathLst>
          </a:custGeom>
          <a:solidFill>
            <a:srgbClr val="0061AD"/>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49" name="Freeform 40"/>
          <p:cNvSpPr/>
          <p:nvPr>
            <p:custDataLst>
              <p:tags r:id="rId16"/>
            </p:custDataLst>
          </p:nvPr>
        </p:nvSpPr>
        <p:spPr bwMode="auto">
          <a:xfrm>
            <a:off x="7776070" y="2322459"/>
            <a:ext cx="2632074" cy="2425010"/>
          </a:xfrm>
          <a:custGeom>
            <a:avLst/>
            <a:gdLst>
              <a:gd name="T0" fmla="*/ 12 w 35"/>
              <a:gd name="T1" fmla="*/ 2 h 35"/>
              <a:gd name="T2" fmla="*/ 32 w 35"/>
              <a:gd name="T3" fmla="*/ 12 h 35"/>
              <a:gd name="T4" fmla="*/ 22 w 35"/>
              <a:gd name="T5" fmla="*/ 32 h 35"/>
              <a:gd name="T6" fmla="*/ 3 w 35"/>
              <a:gd name="T7" fmla="*/ 22 h 35"/>
              <a:gd name="T8" fmla="*/ 12 w 35"/>
              <a:gd name="T9" fmla="*/ 2 h 35"/>
            </a:gdLst>
            <a:ahLst/>
            <a:cxnLst>
              <a:cxn ang="0">
                <a:pos x="T0" y="T1"/>
              </a:cxn>
              <a:cxn ang="0">
                <a:pos x="T2" y="T3"/>
              </a:cxn>
              <a:cxn ang="0">
                <a:pos x="T4" y="T5"/>
              </a:cxn>
              <a:cxn ang="0">
                <a:pos x="T6" y="T7"/>
              </a:cxn>
              <a:cxn ang="0">
                <a:pos x="T8" y="T9"/>
              </a:cxn>
            </a:cxnLst>
            <a:rect l="0" t="0" r="r" b="b"/>
            <a:pathLst>
              <a:path w="4145" h="3819">
                <a:moveTo>
                  <a:pt x="3755" y="2687"/>
                </a:moveTo>
                <a:cubicBezTo>
                  <a:pt x="3758" y="2686"/>
                  <a:pt x="3764" y="2686"/>
                  <a:pt x="3765" y="2686"/>
                </a:cubicBezTo>
                <a:cubicBezTo>
                  <a:pt x="3789" y="2684"/>
                  <a:pt x="3812" y="2706"/>
                  <a:pt x="3812" y="2728"/>
                </a:cubicBezTo>
                <a:cubicBezTo>
                  <a:pt x="3812" y="2746"/>
                  <a:pt x="3799" y="2763"/>
                  <a:pt x="3782" y="2768"/>
                </a:cubicBezTo>
                <a:cubicBezTo>
                  <a:pt x="3778" y="2770"/>
                  <a:pt x="3771" y="2770"/>
                  <a:pt x="3769" y="2770"/>
                </a:cubicBezTo>
                <a:cubicBezTo>
                  <a:pt x="3751" y="2771"/>
                  <a:pt x="3733" y="2756"/>
                  <a:pt x="3730" y="2741"/>
                </a:cubicBezTo>
                <a:cubicBezTo>
                  <a:pt x="3728" y="2737"/>
                  <a:pt x="3727" y="2730"/>
                  <a:pt x="3727" y="2727"/>
                </a:cubicBezTo>
                <a:cubicBezTo>
                  <a:pt x="3726" y="2710"/>
                  <a:pt x="3740" y="2692"/>
                  <a:pt x="3755" y="2687"/>
                </a:cubicBezTo>
                <a:close/>
                <a:moveTo>
                  <a:pt x="3882" y="2524"/>
                </a:moveTo>
                <a:lnTo>
                  <a:pt x="3871" y="2519"/>
                </a:lnTo>
                <a:lnTo>
                  <a:pt x="3863" y="2516"/>
                </a:lnTo>
                <a:lnTo>
                  <a:pt x="3861" y="2516"/>
                </a:lnTo>
                <a:lnTo>
                  <a:pt x="3859" y="2515"/>
                </a:lnTo>
                <a:lnTo>
                  <a:pt x="3858" y="2514"/>
                </a:lnTo>
                <a:lnTo>
                  <a:pt x="3857" y="2513"/>
                </a:lnTo>
                <a:cubicBezTo>
                  <a:pt x="3830" y="2502"/>
                  <a:pt x="3790" y="2497"/>
                  <a:pt x="3771" y="2497"/>
                </a:cubicBezTo>
                <a:cubicBezTo>
                  <a:pt x="3686" y="2494"/>
                  <a:pt x="3598" y="2552"/>
                  <a:pt x="3564" y="2622"/>
                </a:cubicBezTo>
                <a:lnTo>
                  <a:pt x="3564" y="2625"/>
                </a:lnTo>
                <a:cubicBezTo>
                  <a:pt x="3538" y="2670"/>
                  <a:pt x="3558" y="2641"/>
                  <a:pt x="3551" y="2655"/>
                </a:cubicBezTo>
                <a:cubicBezTo>
                  <a:pt x="3550" y="2668"/>
                  <a:pt x="3563" y="2680"/>
                  <a:pt x="3575" y="2679"/>
                </a:cubicBezTo>
                <a:cubicBezTo>
                  <a:pt x="3585" y="2679"/>
                  <a:pt x="3594" y="2672"/>
                  <a:pt x="3597" y="2666"/>
                </a:cubicBezTo>
                <a:lnTo>
                  <a:pt x="3608" y="2647"/>
                </a:lnTo>
                <a:lnTo>
                  <a:pt x="3608" y="2644"/>
                </a:lnTo>
                <a:cubicBezTo>
                  <a:pt x="3637" y="2580"/>
                  <a:pt x="3710" y="2544"/>
                  <a:pt x="3767" y="2546"/>
                </a:cubicBezTo>
                <a:cubicBezTo>
                  <a:pt x="3792" y="2544"/>
                  <a:pt x="3827" y="2554"/>
                  <a:pt x="3844" y="2562"/>
                </a:cubicBezTo>
                <a:lnTo>
                  <a:pt x="3860" y="2568"/>
                </a:lnTo>
                <a:cubicBezTo>
                  <a:pt x="3864" y="2571"/>
                  <a:pt x="3871" y="2572"/>
                  <a:pt x="3873" y="2572"/>
                </a:cubicBezTo>
                <a:cubicBezTo>
                  <a:pt x="3882" y="2572"/>
                  <a:pt x="3890" y="2564"/>
                  <a:pt x="3893" y="2557"/>
                </a:cubicBezTo>
                <a:cubicBezTo>
                  <a:pt x="3894" y="2554"/>
                  <a:pt x="3895" y="2549"/>
                  <a:pt x="3895" y="2548"/>
                </a:cubicBezTo>
                <a:cubicBezTo>
                  <a:pt x="3895" y="2539"/>
                  <a:pt x="3888" y="2529"/>
                  <a:pt x="3882" y="2524"/>
                </a:cubicBezTo>
                <a:close/>
                <a:moveTo>
                  <a:pt x="1596" y="852"/>
                </a:moveTo>
                <a:cubicBezTo>
                  <a:pt x="1612" y="836"/>
                  <a:pt x="1639" y="828"/>
                  <a:pt x="1656" y="828"/>
                </a:cubicBezTo>
                <a:lnTo>
                  <a:pt x="1657" y="828"/>
                </a:lnTo>
                <a:lnTo>
                  <a:pt x="1658" y="828"/>
                </a:lnTo>
                <a:lnTo>
                  <a:pt x="1659" y="828"/>
                </a:lnTo>
                <a:lnTo>
                  <a:pt x="1660" y="828"/>
                </a:lnTo>
                <a:cubicBezTo>
                  <a:pt x="1675" y="828"/>
                  <a:pt x="1695" y="835"/>
                  <a:pt x="1705" y="841"/>
                </a:cubicBezTo>
                <a:cubicBezTo>
                  <a:pt x="1690" y="853"/>
                  <a:pt x="1679" y="867"/>
                  <a:pt x="1680" y="866"/>
                </a:cubicBezTo>
                <a:lnTo>
                  <a:pt x="1680" y="866"/>
                </a:lnTo>
                <a:lnTo>
                  <a:pt x="1678" y="868"/>
                </a:lnTo>
                <a:lnTo>
                  <a:pt x="1677" y="870"/>
                </a:lnTo>
                <a:lnTo>
                  <a:pt x="1676" y="871"/>
                </a:lnTo>
                <a:lnTo>
                  <a:pt x="1676" y="873"/>
                </a:lnTo>
                <a:lnTo>
                  <a:pt x="1675" y="874"/>
                </a:lnTo>
                <a:lnTo>
                  <a:pt x="1676" y="876"/>
                </a:lnTo>
                <a:lnTo>
                  <a:pt x="1676" y="877"/>
                </a:lnTo>
                <a:lnTo>
                  <a:pt x="1677" y="878"/>
                </a:lnTo>
                <a:lnTo>
                  <a:pt x="1678" y="879"/>
                </a:lnTo>
                <a:cubicBezTo>
                  <a:pt x="1680" y="881"/>
                  <a:pt x="1685" y="882"/>
                  <a:pt x="1685" y="882"/>
                </a:cubicBezTo>
                <a:lnTo>
                  <a:pt x="1685" y="882"/>
                </a:lnTo>
                <a:lnTo>
                  <a:pt x="1770" y="882"/>
                </a:lnTo>
                <a:lnTo>
                  <a:pt x="1772" y="882"/>
                </a:lnTo>
                <a:lnTo>
                  <a:pt x="1774" y="880"/>
                </a:lnTo>
                <a:lnTo>
                  <a:pt x="1775" y="879"/>
                </a:lnTo>
                <a:lnTo>
                  <a:pt x="1775" y="877"/>
                </a:lnTo>
                <a:lnTo>
                  <a:pt x="1775" y="793"/>
                </a:lnTo>
                <a:lnTo>
                  <a:pt x="1776" y="791"/>
                </a:lnTo>
                <a:lnTo>
                  <a:pt x="1776" y="790"/>
                </a:lnTo>
                <a:lnTo>
                  <a:pt x="1776" y="789"/>
                </a:lnTo>
                <a:lnTo>
                  <a:pt x="1775" y="787"/>
                </a:lnTo>
                <a:lnTo>
                  <a:pt x="1775" y="786"/>
                </a:lnTo>
                <a:lnTo>
                  <a:pt x="1774" y="785"/>
                </a:lnTo>
                <a:lnTo>
                  <a:pt x="1773" y="784"/>
                </a:lnTo>
                <a:lnTo>
                  <a:pt x="1772" y="783"/>
                </a:lnTo>
                <a:lnTo>
                  <a:pt x="1771" y="783"/>
                </a:lnTo>
                <a:lnTo>
                  <a:pt x="1770" y="782"/>
                </a:lnTo>
                <a:lnTo>
                  <a:pt x="1769" y="781"/>
                </a:lnTo>
                <a:lnTo>
                  <a:pt x="1767" y="781"/>
                </a:lnTo>
                <a:lnTo>
                  <a:pt x="1766" y="781"/>
                </a:lnTo>
                <a:lnTo>
                  <a:pt x="1765" y="781"/>
                </a:lnTo>
                <a:lnTo>
                  <a:pt x="1763" y="782"/>
                </a:lnTo>
                <a:lnTo>
                  <a:pt x="1762" y="782"/>
                </a:lnTo>
                <a:lnTo>
                  <a:pt x="1760" y="783"/>
                </a:lnTo>
                <a:lnTo>
                  <a:pt x="1759" y="785"/>
                </a:lnTo>
                <a:lnTo>
                  <a:pt x="1759" y="785"/>
                </a:lnTo>
                <a:lnTo>
                  <a:pt x="1759" y="785"/>
                </a:lnTo>
                <a:cubicBezTo>
                  <a:pt x="1758" y="787"/>
                  <a:pt x="1739" y="806"/>
                  <a:pt x="1734" y="809"/>
                </a:cubicBezTo>
                <a:cubicBezTo>
                  <a:pt x="1713" y="792"/>
                  <a:pt x="1679" y="784"/>
                  <a:pt x="1660" y="784"/>
                </a:cubicBezTo>
                <a:cubicBezTo>
                  <a:pt x="1564" y="789"/>
                  <a:pt x="1521" y="873"/>
                  <a:pt x="1527" y="910"/>
                </a:cubicBezTo>
                <a:cubicBezTo>
                  <a:pt x="1527" y="914"/>
                  <a:pt x="1528" y="919"/>
                  <a:pt x="1528" y="920"/>
                </a:cubicBezTo>
                <a:lnTo>
                  <a:pt x="1571" y="920"/>
                </a:lnTo>
                <a:cubicBezTo>
                  <a:pt x="1571" y="917"/>
                  <a:pt x="1571" y="911"/>
                  <a:pt x="1571" y="911"/>
                </a:cubicBezTo>
                <a:lnTo>
                  <a:pt x="1571" y="911"/>
                </a:lnTo>
                <a:lnTo>
                  <a:pt x="1571" y="910"/>
                </a:lnTo>
                <a:lnTo>
                  <a:pt x="1571" y="909"/>
                </a:lnTo>
                <a:cubicBezTo>
                  <a:pt x="1570" y="888"/>
                  <a:pt x="1582" y="865"/>
                  <a:pt x="1596" y="852"/>
                </a:cubicBezTo>
                <a:close/>
                <a:moveTo>
                  <a:pt x="1743" y="906"/>
                </a:moveTo>
                <a:lnTo>
                  <a:pt x="1743" y="907"/>
                </a:lnTo>
                <a:lnTo>
                  <a:pt x="1743" y="908"/>
                </a:lnTo>
                <a:cubicBezTo>
                  <a:pt x="1743" y="932"/>
                  <a:pt x="1731" y="959"/>
                  <a:pt x="1715" y="971"/>
                </a:cubicBezTo>
                <a:cubicBezTo>
                  <a:pt x="1701" y="989"/>
                  <a:pt x="1672" y="998"/>
                  <a:pt x="1655" y="998"/>
                </a:cubicBezTo>
                <a:lnTo>
                  <a:pt x="1654" y="998"/>
                </a:lnTo>
                <a:lnTo>
                  <a:pt x="1653" y="998"/>
                </a:lnTo>
                <a:lnTo>
                  <a:pt x="1652" y="998"/>
                </a:lnTo>
                <a:cubicBezTo>
                  <a:pt x="1637" y="998"/>
                  <a:pt x="1618" y="990"/>
                  <a:pt x="1609" y="984"/>
                </a:cubicBezTo>
                <a:lnTo>
                  <a:pt x="1634" y="960"/>
                </a:lnTo>
                <a:lnTo>
                  <a:pt x="1635" y="958"/>
                </a:lnTo>
                <a:lnTo>
                  <a:pt x="1636" y="956"/>
                </a:lnTo>
                <a:lnTo>
                  <a:pt x="1637" y="954"/>
                </a:lnTo>
                <a:lnTo>
                  <a:pt x="1637" y="953"/>
                </a:lnTo>
                <a:lnTo>
                  <a:pt x="1637" y="951"/>
                </a:lnTo>
                <a:lnTo>
                  <a:pt x="1637" y="950"/>
                </a:lnTo>
                <a:lnTo>
                  <a:pt x="1637" y="948"/>
                </a:lnTo>
                <a:lnTo>
                  <a:pt x="1636" y="947"/>
                </a:lnTo>
                <a:lnTo>
                  <a:pt x="1635" y="946"/>
                </a:lnTo>
                <a:lnTo>
                  <a:pt x="1633" y="945"/>
                </a:lnTo>
                <a:lnTo>
                  <a:pt x="1632" y="944"/>
                </a:lnTo>
                <a:lnTo>
                  <a:pt x="1630" y="944"/>
                </a:lnTo>
                <a:lnTo>
                  <a:pt x="1629" y="944"/>
                </a:lnTo>
                <a:lnTo>
                  <a:pt x="1628" y="944"/>
                </a:lnTo>
                <a:lnTo>
                  <a:pt x="1541" y="944"/>
                </a:lnTo>
                <a:lnTo>
                  <a:pt x="1539" y="944"/>
                </a:lnTo>
                <a:lnTo>
                  <a:pt x="1538" y="946"/>
                </a:lnTo>
                <a:lnTo>
                  <a:pt x="1536" y="947"/>
                </a:lnTo>
                <a:lnTo>
                  <a:pt x="1536" y="949"/>
                </a:lnTo>
                <a:lnTo>
                  <a:pt x="1536" y="1033"/>
                </a:lnTo>
                <a:cubicBezTo>
                  <a:pt x="1536" y="1036"/>
                  <a:pt x="1539" y="1041"/>
                  <a:pt x="1539" y="1041"/>
                </a:cubicBezTo>
                <a:lnTo>
                  <a:pt x="1540" y="1042"/>
                </a:lnTo>
                <a:lnTo>
                  <a:pt x="1541" y="1043"/>
                </a:lnTo>
                <a:lnTo>
                  <a:pt x="1542" y="1043"/>
                </a:lnTo>
                <a:lnTo>
                  <a:pt x="1544" y="1044"/>
                </a:lnTo>
                <a:lnTo>
                  <a:pt x="1545" y="1044"/>
                </a:lnTo>
                <a:lnTo>
                  <a:pt x="1546" y="1043"/>
                </a:lnTo>
                <a:lnTo>
                  <a:pt x="1548" y="1043"/>
                </a:lnTo>
                <a:lnTo>
                  <a:pt x="1549" y="1042"/>
                </a:lnTo>
                <a:lnTo>
                  <a:pt x="1551" y="1040"/>
                </a:lnTo>
                <a:lnTo>
                  <a:pt x="1552" y="1038"/>
                </a:lnTo>
                <a:cubicBezTo>
                  <a:pt x="1551" y="1039"/>
                  <a:pt x="1574" y="1020"/>
                  <a:pt x="1577" y="1017"/>
                </a:cubicBezTo>
                <a:cubicBezTo>
                  <a:pt x="1598" y="1033"/>
                  <a:pt x="1634" y="1041"/>
                  <a:pt x="1653" y="1041"/>
                </a:cubicBezTo>
                <a:cubicBezTo>
                  <a:pt x="1766" y="1032"/>
                  <a:pt x="1790" y="945"/>
                  <a:pt x="1786" y="906"/>
                </a:cubicBezTo>
                <a:lnTo>
                  <a:pt x="1743" y="906"/>
                </a:lnTo>
                <a:close/>
                <a:moveTo>
                  <a:pt x="3056" y="1411"/>
                </a:moveTo>
                <a:lnTo>
                  <a:pt x="2674" y="1411"/>
                </a:lnTo>
                <a:lnTo>
                  <a:pt x="2672" y="1411"/>
                </a:lnTo>
                <a:cubicBezTo>
                  <a:pt x="2640" y="1410"/>
                  <a:pt x="2613" y="1443"/>
                  <a:pt x="2614" y="1469"/>
                </a:cubicBezTo>
                <a:lnTo>
                  <a:pt x="2614" y="1471"/>
                </a:lnTo>
                <a:lnTo>
                  <a:pt x="2614" y="1677"/>
                </a:lnTo>
                <a:lnTo>
                  <a:pt x="2614" y="1678"/>
                </a:lnTo>
                <a:cubicBezTo>
                  <a:pt x="2613" y="1711"/>
                  <a:pt x="2646" y="1734"/>
                  <a:pt x="2672" y="1734"/>
                </a:cubicBezTo>
                <a:lnTo>
                  <a:pt x="2674" y="1734"/>
                </a:lnTo>
                <a:lnTo>
                  <a:pt x="2703" y="1734"/>
                </a:lnTo>
                <a:lnTo>
                  <a:pt x="2703" y="1837"/>
                </a:lnTo>
                <a:lnTo>
                  <a:pt x="2703" y="1839"/>
                </a:lnTo>
                <a:lnTo>
                  <a:pt x="2703" y="1841"/>
                </a:lnTo>
                <a:lnTo>
                  <a:pt x="2703" y="1843"/>
                </a:lnTo>
                <a:lnTo>
                  <a:pt x="2704" y="1844"/>
                </a:lnTo>
                <a:lnTo>
                  <a:pt x="2705" y="1846"/>
                </a:lnTo>
                <a:cubicBezTo>
                  <a:pt x="2707" y="1850"/>
                  <a:pt x="2715" y="1852"/>
                  <a:pt x="2716" y="1852"/>
                </a:cubicBezTo>
                <a:lnTo>
                  <a:pt x="2718" y="1852"/>
                </a:lnTo>
                <a:cubicBezTo>
                  <a:pt x="2727" y="1843"/>
                  <a:pt x="2731" y="1841"/>
                  <a:pt x="2731" y="1841"/>
                </a:cubicBezTo>
                <a:lnTo>
                  <a:pt x="2731" y="1841"/>
                </a:lnTo>
                <a:cubicBezTo>
                  <a:pt x="2732" y="1841"/>
                  <a:pt x="2722" y="1851"/>
                  <a:pt x="2719" y="1855"/>
                </a:cubicBezTo>
                <a:cubicBezTo>
                  <a:pt x="2715" y="1858"/>
                  <a:pt x="2712" y="1862"/>
                  <a:pt x="2712" y="1862"/>
                </a:cubicBezTo>
                <a:lnTo>
                  <a:pt x="2712" y="1862"/>
                </a:lnTo>
                <a:cubicBezTo>
                  <a:pt x="2705" y="1869"/>
                  <a:pt x="2756" y="1821"/>
                  <a:pt x="2850" y="1734"/>
                </a:cubicBezTo>
                <a:lnTo>
                  <a:pt x="3056" y="1734"/>
                </a:lnTo>
                <a:lnTo>
                  <a:pt x="3058" y="1734"/>
                </a:lnTo>
                <a:cubicBezTo>
                  <a:pt x="3090" y="1735"/>
                  <a:pt x="3114" y="1704"/>
                  <a:pt x="3113" y="1678"/>
                </a:cubicBezTo>
                <a:lnTo>
                  <a:pt x="3113" y="1677"/>
                </a:lnTo>
                <a:lnTo>
                  <a:pt x="3113" y="1471"/>
                </a:lnTo>
                <a:lnTo>
                  <a:pt x="3113" y="1469"/>
                </a:lnTo>
                <a:cubicBezTo>
                  <a:pt x="3114" y="1437"/>
                  <a:pt x="3083" y="1410"/>
                  <a:pt x="3057" y="1411"/>
                </a:cubicBezTo>
                <a:lnTo>
                  <a:pt x="3056" y="1411"/>
                </a:lnTo>
                <a:close/>
                <a:moveTo>
                  <a:pt x="2717" y="1500"/>
                </a:moveTo>
                <a:lnTo>
                  <a:pt x="2953" y="1500"/>
                </a:lnTo>
                <a:lnTo>
                  <a:pt x="2955" y="1500"/>
                </a:lnTo>
                <a:lnTo>
                  <a:pt x="2957" y="1501"/>
                </a:lnTo>
                <a:cubicBezTo>
                  <a:pt x="2963" y="1502"/>
                  <a:pt x="2967" y="1511"/>
                  <a:pt x="2967" y="1513"/>
                </a:cubicBezTo>
                <a:lnTo>
                  <a:pt x="2967" y="1514"/>
                </a:lnTo>
                <a:lnTo>
                  <a:pt x="2967" y="1516"/>
                </a:lnTo>
                <a:lnTo>
                  <a:pt x="2966" y="1518"/>
                </a:lnTo>
                <a:cubicBezTo>
                  <a:pt x="2965" y="1524"/>
                  <a:pt x="2956" y="1528"/>
                  <a:pt x="2954" y="1528"/>
                </a:cubicBezTo>
                <a:lnTo>
                  <a:pt x="2953" y="1528"/>
                </a:lnTo>
                <a:lnTo>
                  <a:pt x="2717" y="1528"/>
                </a:lnTo>
                <a:lnTo>
                  <a:pt x="2715" y="1528"/>
                </a:lnTo>
                <a:lnTo>
                  <a:pt x="2713" y="1527"/>
                </a:lnTo>
                <a:cubicBezTo>
                  <a:pt x="2707" y="1526"/>
                  <a:pt x="2703" y="1517"/>
                  <a:pt x="2703" y="1515"/>
                </a:cubicBezTo>
                <a:lnTo>
                  <a:pt x="2703" y="1514"/>
                </a:lnTo>
                <a:lnTo>
                  <a:pt x="2703" y="1512"/>
                </a:lnTo>
                <a:lnTo>
                  <a:pt x="2704" y="1510"/>
                </a:lnTo>
                <a:cubicBezTo>
                  <a:pt x="2705" y="1504"/>
                  <a:pt x="2714" y="1500"/>
                  <a:pt x="2716" y="1500"/>
                </a:cubicBezTo>
                <a:lnTo>
                  <a:pt x="2717" y="1500"/>
                </a:lnTo>
                <a:close/>
                <a:moveTo>
                  <a:pt x="2834" y="1647"/>
                </a:moveTo>
                <a:lnTo>
                  <a:pt x="2717" y="1647"/>
                </a:lnTo>
                <a:lnTo>
                  <a:pt x="2715" y="1647"/>
                </a:lnTo>
                <a:lnTo>
                  <a:pt x="2714" y="1647"/>
                </a:lnTo>
                <a:lnTo>
                  <a:pt x="2713" y="1646"/>
                </a:lnTo>
                <a:cubicBezTo>
                  <a:pt x="2706" y="1644"/>
                  <a:pt x="2703" y="1634"/>
                  <a:pt x="2703" y="1632"/>
                </a:cubicBezTo>
                <a:lnTo>
                  <a:pt x="2703" y="1631"/>
                </a:lnTo>
                <a:lnTo>
                  <a:pt x="2703" y="1629"/>
                </a:lnTo>
                <a:lnTo>
                  <a:pt x="2704" y="1627"/>
                </a:lnTo>
                <a:cubicBezTo>
                  <a:pt x="2705" y="1620"/>
                  <a:pt x="2714" y="1617"/>
                  <a:pt x="2716" y="1617"/>
                </a:cubicBezTo>
                <a:lnTo>
                  <a:pt x="2717" y="1617"/>
                </a:lnTo>
                <a:lnTo>
                  <a:pt x="2834" y="1617"/>
                </a:lnTo>
                <a:lnTo>
                  <a:pt x="2835" y="1617"/>
                </a:lnTo>
                <a:cubicBezTo>
                  <a:pt x="2843" y="1617"/>
                  <a:pt x="2850" y="1626"/>
                  <a:pt x="2850" y="1628"/>
                </a:cubicBezTo>
                <a:lnTo>
                  <a:pt x="2850" y="1630"/>
                </a:lnTo>
                <a:lnTo>
                  <a:pt x="2850" y="1631"/>
                </a:lnTo>
                <a:lnTo>
                  <a:pt x="2850" y="1632"/>
                </a:lnTo>
                <a:cubicBezTo>
                  <a:pt x="2850" y="1640"/>
                  <a:pt x="2837" y="1648"/>
                  <a:pt x="2835" y="1647"/>
                </a:cubicBezTo>
                <a:lnTo>
                  <a:pt x="2834" y="1647"/>
                </a:lnTo>
                <a:close/>
                <a:moveTo>
                  <a:pt x="3010" y="1587"/>
                </a:moveTo>
                <a:lnTo>
                  <a:pt x="2717" y="1587"/>
                </a:lnTo>
                <a:lnTo>
                  <a:pt x="2715" y="1587"/>
                </a:lnTo>
                <a:lnTo>
                  <a:pt x="2713" y="1587"/>
                </a:lnTo>
                <a:cubicBezTo>
                  <a:pt x="2707" y="1586"/>
                  <a:pt x="2703" y="1577"/>
                  <a:pt x="2703" y="1575"/>
                </a:cubicBezTo>
                <a:lnTo>
                  <a:pt x="2703" y="1574"/>
                </a:lnTo>
                <a:lnTo>
                  <a:pt x="2703" y="1572"/>
                </a:lnTo>
                <a:cubicBezTo>
                  <a:pt x="2703" y="1565"/>
                  <a:pt x="2712" y="1557"/>
                  <a:pt x="2715" y="1557"/>
                </a:cubicBezTo>
                <a:lnTo>
                  <a:pt x="2716" y="1557"/>
                </a:lnTo>
                <a:lnTo>
                  <a:pt x="2717" y="1557"/>
                </a:lnTo>
                <a:lnTo>
                  <a:pt x="3010" y="1557"/>
                </a:lnTo>
                <a:lnTo>
                  <a:pt x="3012" y="1557"/>
                </a:lnTo>
                <a:cubicBezTo>
                  <a:pt x="3020" y="1557"/>
                  <a:pt x="3027" y="1570"/>
                  <a:pt x="3026" y="1573"/>
                </a:cubicBezTo>
                <a:lnTo>
                  <a:pt x="3026" y="1574"/>
                </a:lnTo>
                <a:lnTo>
                  <a:pt x="3026" y="1575"/>
                </a:lnTo>
                <a:lnTo>
                  <a:pt x="3026" y="1577"/>
                </a:lnTo>
                <a:cubicBezTo>
                  <a:pt x="3025" y="1584"/>
                  <a:pt x="3013" y="1588"/>
                  <a:pt x="3011" y="1587"/>
                </a:cubicBezTo>
                <a:lnTo>
                  <a:pt x="3010" y="1587"/>
                </a:lnTo>
                <a:close/>
                <a:moveTo>
                  <a:pt x="3963" y="1250"/>
                </a:moveTo>
                <a:cubicBezTo>
                  <a:pt x="3965" y="1244"/>
                  <a:pt x="3965" y="1232"/>
                  <a:pt x="3965" y="1231"/>
                </a:cubicBezTo>
                <a:lnTo>
                  <a:pt x="3965" y="1230"/>
                </a:lnTo>
                <a:lnTo>
                  <a:pt x="3965" y="1230"/>
                </a:lnTo>
                <a:lnTo>
                  <a:pt x="3965" y="1230"/>
                </a:lnTo>
                <a:lnTo>
                  <a:pt x="3965" y="1227"/>
                </a:lnTo>
                <a:cubicBezTo>
                  <a:pt x="3966" y="1184"/>
                  <a:pt x="3925" y="1159"/>
                  <a:pt x="3901" y="1160"/>
                </a:cubicBezTo>
                <a:lnTo>
                  <a:pt x="3900" y="1160"/>
                </a:lnTo>
                <a:lnTo>
                  <a:pt x="3899" y="1160"/>
                </a:lnTo>
                <a:lnTo>
                  <a:pt x="3898" y="1160"/>
                </a:lnTo>
                <a:lnTo>
                  <a:pt x="3896" y="1160"/>
                </a:lnTo>
                <a:cubicBezTo>
                  <a:pt x="3872" y="1159"/>
                  <a:pt x="3842" y="1184"/>
                  <a:pt x="3833" y="1207"/>
                </a:cubicBezTo>
                <a:lnTo>
                  <a:pt x="3828" y="1218"/>
                </a:lnTo>
                <a:lnTo>
                  <a:pt x="3828" y="1204"/>
                </a:lnTo>
                <a:cubicBezTo>
                  <a:pt x="3829" y="1155"/>
                  <a:pt x="3785" y="1129"/>
                  <a:pt x="3760" y="1130"/>
                </a:cubicBezTo>
                <a:lnTo>
                  <a:pt x="3758" y="1130"/>
                </a:lnTo>
                <a:lnTo>
                  <a:pt x="3757" y="1130"/>
                </a:lnTo>
                <a:lnTo>
                  <a:pt x="3755" y="1130"/>
                </a:lnTo>
                <a:lnTo>
                  <a:pt x="3754" y="1130"/>
                </a:lnTo>
                <a:lnTo>
                  <a:pt x="3752" y="1130"/>
                </a:lnTo>
                <a:cubicBezTo>
                  <a:pt x="3719" y="1128"/>
                  <a:pt x="3686" y="1176"/>
                  <a:pt x="3688" y="1207"/>
                </a:cubicBezTo>
                <a:lnTo>
                  <a:pt x="3688" y="1209"/>
                </a:lnTo>
                <a:lnTo>
                  <a:pt x="3688" y="1211"/>
                </a:lnTo>
                <a:lnTo>
                  <a:pt x="3688" y="1213"/>
                </a:lnTo>
                <a:cubicBezTo>
                  <a:pt x="3687" y="1263"/>
                  <a:pt x="3737" y="1321"/>
                  <a:pt x="3763" y="1353"/>
                </a:cubicBezTo>
                <a:lnTo>
                  <a:pt x="3765" y="1355"/>
                </a:lnTo>
                <a:cubicBezTo>
                  <a:pt x="3775" y="1367"/>
                  <a:pt x="3789" y="1384"/>
                  <a:pt x="3792" y="1389"/>
                </a:cubicBezTo>
                <a:cubicBezTo>
                  <a:pt x="3802" y="1383"/>
                  <a:pt x="3822" y="1373"/>
                  <a:pt x="3830" y="1369"/>
                </a:cubicBezTo>
                <a:lnTo>
                  <a:pt x="3831" y="1369"/>
                </a:lnTo>
                <a:lnTo>
                  <a:pt x="3831" y="1369"/>
                </a:lnTo>
                <a:lnTo>
                  <a:pt x="3832" y="1368"/>
                </a:lnTo>
                <a:cubicBezTo>
                  <a:pt x="3888" y="1344"/>
                  <a:pt x="3958" y="1298"/>
                  <a:pt x="3963" y="1250"/>
                </a:cubicBezTo>
                <a:close/>
                <a:moveTo>
                  <a:pt x="2935" y="330"/>
                </a:moveTo>
                <a:lnTo>
                  <a:pt x="2921" y="344"/>
                </a:lnTo>
                <a:lnTo>
                  <a:pt x="2951" y="376"/>
                </a:lnTo>
                <a:lnTo>
                  <a:pt x="2965" y="360"/>
                </a:lnTo>
                <a:cubicBezTo>
                  <a:pt x="2977" y="368"/>
                  <a:pt x="2998" y="377"/>
                  <a:pt x="3011" y="379"/>
                </a:cubicBezTo>
                <a:lnTo>
                  <a:pt x="3011" y="398"/>
                </a:lnTo>
                <a:lnTo>
                  <a:pt x="3054" y="398"/>
                </a:lnTo>
                <a:lnTo>
                  <a:pt x="3054" y="379"/>
                </a:lnTo>
                <a:cubicBezTo>
                  <a:pt x="3070" y="374"/>
                  <a:pt x="3090" y="366"/>
                  <a:pt x="3100" y="357"/>
                </a:cubicBezTo>
                <a:lnTo>
                  <a:pt x="3114" y="374"/>
                </a:lnTo>
                <a:lnTo>
                  <a:pt x="3144" y="341"/>
                </a:lnTo>
                <a:lnTo>
                  <a:pt x="3130" y="328"/>
                </a:lnTo>
                <a:cubicBezTo>
                  <a:pt x="3138" y="315"/>
                  <a:pt x="3147" y="294"/>
                  <a:pt x="3149" y="282"/>
                </a:cubicBezTo>
                <a:lnTo>
                  <a:pt x="3168" y="282"/>
                </a:lnTo>
                <a:lnTo>
                  <a:pt x="3168" y="239"/>
                </a:lnTo>
                <a:lnTo>
                  <a:pt x="3146" y="239"/>
                </a:lnTo>
                <a:cubicBezTo>
                  <a:pt x="3144" y="222"/>
                  <a:pt x="3136" y="203"/>
                  <a:pt x="3127" y="195"/>
                </a:cubicBezTo>
                <a:lnTo>
                  <a:pt x="3144" y="179"/>
                </a:lnTo>
                <a:lnTo>
                  <a:pt x="3111" y="149"/>
                </a:lnTo>
                <a:lnTo>
                  <a:pt x="3097" y="163"/>
                </a:lnTo>
                <a:cubicBezTo>
                  <a:pt x="3085" y="155"/>
                  <a:pt x="3064" y="148"/>
                  <a:pt x="3051" y="147"/>
                </a:cubicBezTo>
                <a:lnTo>
                  <a:pt x="3051" y="125"/>
                </a:lnTo>
                <a:lnTo>
                  <a:pt x="3008" y="125"/>
                </a:lnTo>
                <a:lnTo>
                  <a:pt x="3008" y="147"/>
                </a:lnTo>
                <a:cubicBezTo>
                  <a:pt x="2992" y="149"/>
                  <a:pt x="2972" y="159"/>
                  <a:pt x="2962" y="166"/>
                </a:cubicBezTo>
                <a:lnTo>
                  <a:pt x="2948" y="152"/>
                </a:lnTo>
                <a:lnTo>
                  <a:pt x="2918" y="182"/>
                </a:lnTo>
                <a:lnTo>
                  <a:pt x="2932" y="198"/>
                </a:lnTo>
                <a:cubicBezTo>
                  <a:pt x="2924" y="211"/>
                  <a:pt x="2917" y="229"/>
                  <a:pt x="2916" y="241"/>
                </a:cubicBezTo>
                <a:lnTo>
                  <a:pt x="2894" y="244"/>
                </a:lnTo>
                <a:lnTo>
                  <a:pt x="2894" y="284"/>
                </a:lnTo>
                <a:lnTo>
                  <a:pt x="2916" y="284"/>
                </a:lnTo>
                <a:cubicBezTo>
                  <a:pt x="2918" y="300"/>
                  <a:pt x="2926" y="320"/>
                  <a:pt x="2935" y="330"/>
                </a:cubicBezTo>
                <a:close/>
                <a:moveTo>
                  <a:pt x="3030" y="176"/>
                </a:moveTo>
                <a:lnTo>
                  <a:pt x="3032" y="176"/>
                </a:lnTo>
                <a:lnTo>
                  <a:pt x="3034" y="176"/>
                </a:lnTo>
                <a:lnTo>
                  <a:pt x="3036" y="176"/>
                </a:lnTo>
                <a:cubicBezTo>
                  <a:pt x="3083" y="175"/>
                  <a:pt x="3120" y="221"/>
                  <a:pt x="3119" y="258"/>
                </a:cubicBezTo>
                <a:lnTo>
                  <a:pt x="3119" y="260"/>
                </a:lnTo>
                <a:lnTo>
                  <a:pt x="3119" y="262"/>
                </a:lnTo>
                <a:cubicBezTo>
                  <a:pt x="3121" y="311"/>
                  <a:pt x="3073" y="351"/>
                  <a:pt x="3034" y="349"/>
                </a:cubicBezTo>
                <a:lnTo>
                  <a:pt x="3032" y="349"/>
                </a:lnTo>
                <a:lnTo>
                  <a:pt x="3030" y="349"/>
                </a:lnTo>
                <a:cubicBezTo>
                  <a:pt x="2980" y="351"/>
                  <a:pt x="2942" y="301"/>
                  <a:pt x="2943" y="261"/>
                </a:cubicBezTo>
                <a:cubicBezTo>
                  <a:pt x="2941" y="212"/>
                  <a:pt x="2989" y="175"/>
                  <a:pt x="3027" y="176"/>
                </a:cubicBezTo>
                <a:lnTo>
                  <a:pt x="3030" y="176"/>
                </a:lnTo>
                <a:close/>
                <a:moveTo>
                  <a:pt x="3274" y="76"/>
                </a:moveTo>
                <a:lnTo>
                  <a:pt x="3288" y="71"/>
                </a:lnTo>
                <a:lnTo>
                  <a:pt x="3274" y="38"/>
                </a:lnTo>
                <a:lnTo>
                  <a:pt x="3261" y="44"/>
                </a:lnTo>
                <a:cubicBezTo>
                  <a:pt x="3256" y="35"/>
                  <a:pt x="3243" y="27"/>
                  <a:pt x="3239" y="24"/>
                </a:cubicBezTo>
                <a:lnTo>
                  <a:pt x="3244" y="11"/>
                </a:lnTo>
                <a:lnTo>
                  <a:pt x="3212" y="0"/>
                </a:lnTo>
                <a:lnTo>
                  <a:pt x="3206" y="11"/>
                </a:lnTo>
                <a:lnTo>
                  <a:pt x="3205" y="11"/>
                </a:lnTo>
                <a:lnTo>
                  <a:pt x="3205" y="11"/>
                </a:lnTo>
                <a:lnTo>
                  <a:pt x="3204" y="11"/>
                </a:lnTo>
                <a:cubicBezTo>
                  <a:pt x="3196" y="11"/>
                  <a:pt x="3183" y="12"/>
                  <a:pt x="3179" y="14"/>
                </a:cubicBezTo>
                <a:lnTo>
                  <a:pt x="3174" y="0"/>
                </a:lnTo>
                <a:lnTo>
                  <a:pt x="3141" y="14"/>
                </a:lnTo>
                <a:lnTo>
                  <a:pt x="3146" y="27"/>
                </a:lnTo>
                <a:cubicBezTo>
                  <a:pt x="3138" y="32"/>
                  <a:pt x="3130" y="42"/>
                  <a:pt x="3127" y="46"/>
                </a:cubicBezTo>
                <a:lnTo>
                  <a:pt x="3114" y="44"/>
                </a:lnTo>
                <a:lnTo>
                  <a:pt x="3103" y="73"/>
                </a:lnTo>
                <a:lnTo>
                  <a:pt x="3114" y="79"/>
                </a:lnTo>
                <a:lnTo>
                  <a:pt x="3114" y="80"/>
                </a:lnTo>
                <a:lnTo>
                  <a:pt x="3114" y="81"/>
                </a:lnTo>
                <a:lnTo>
                  <a:pt x="3114" y="82"/>
                </a:lnTo>
                <a:cubicBezTo>
                  <a:pt x="3114" y="91"/>
                  <a:pt x="3115" y="103"/>
                  <a:pt x="3117" y="109"/>
                </a:cubicBezTo>
                <a:lnTo>
                  <a:pt x="3103" y="114"/>
                </a:lnTo>
                <a:lnTo>
                  <a:pt x="3117" y="147"/>
                </a:lnTo>
                <a:lnTo>
                  <a:pt x="3130" y="139"/>
                </a:lnTo>
                <a:cubicBezTo>
                  <a:pt x="3135" y="147"/>
                  <a:pt x="3148" y="158"/>
                  <a:pt x="3152" y="161"/>
                </a:cubicBezTo>
                <a:lnTo>
                  <a:pt x="3146" y="174"/>
                </a:lnTo>
                <a:lnTo>
                  <a:pt x="3179" y="185"/>
                </a:lnTo>
                <a:lnTo>
                  <a:pt x="3182" y="171"/>
                </a:lnTo>
                <a:cubicBezTo>
                  <a:pt x="3187" y="173"/>
                  <a:pt x="3195" y="174"/>
                  <a:pt x="3197" y="173"/>
                </a:cubicBezTo>
                <a:lnTo>
                  <a:pt x="3198" y="173"/>
                </a:lnTo>
                <a:lnTo>
                  <a:pt x="3199" y="173"/>
                </a:lnTo>
                <a:cubicBezTo>
                  <a:pt x="3204" y="173"/>
                  <a:pt x="3211" y="172"/>
                  <a:pt x="3212" y="171"/>
                </a:cubicBezTo>
                <a:lnTo>
                  <a:pt x="3217" y="185"/>
                </a:lnTo>
                <a:lnTo>
                  <a:pt x="3250" y="171"/>
                </a:lnTo>
                <a:lnTo>
                  <a:pt x="3244" y="158"/>
                </a:lnTo>
                <a:cubicBezTo>
                  <a:pt x="3250" y="153"/>
                  <a:pt x="3261" y="140"/>
                  <a:pt x="3263" y="136"/>
                </a:cubicBezTo>
                <a:lnTo>
                  <a:pt x="3277" y="141"/>
                </a:lnTo>
                <a:lnTo>
                  <a:pt x="3288" y="109"/>
                </a:lnTo>
                <a:lnTo>
                  <a:pt x="3274" y="103"/>
                </a:lnTo>
                <a:cubicBezTo>
                  <a:pt x="3276" y="100"/>
                  <a:pt x="3277" y="91"/>
                  <a:pt x="3276" y="90"/>
                </a:cubicBezTo>
                <a:lnTo>
                  <a:pt x="3276" y="89"/>
                </a:lnTo>
                <a:cubicBezTo>
                  <a:pt x="3277" y="85"/>
                  <a:pt x="3275" y="77"/>
                  <a:pt x="3274" y="76"/>
                </a:cubicBezTo>
                <a:close/>
                <a:moveTo>
                  <a:pt x="3217" y="141"/>
                </a:moveTo>
                <a:cubicBezTo>
                  <a:pt x="3213" y="144"/>
                  <a:pt x="3200" y="147"/>
                  <a:pt x="3196" y="147"/>
                </a:cubicBezTo>
                <a:lnTo>
                  <a:pt x="3195" y="147"/>
                </a:lnTo>
                <a:lnTo>
                  <a:pt x="3194" y="147"/>
                </a:lnTo>
                <a:cubicBezTo>
                  <a:pt x="3173" y="148"/>
                  <a:pt x="3152" y="129"/>
                  <a:pt x="3146" y="114"/>
                </a:cubicBezTo>
                <a:cubicBezTo>
                  <a:pt x="3143" y="108"/>
                  <a:pt x="3141" y="96"/>
                  <a:pt x="3141" y="92"/>
                </a:cubicBezTo>
                <a:lnTo>
                  <a:pt x="3141" y="92"/>
                </a:lnTo>
                <a:lnTo>
                  <a:pt x="3141" y="90"/>
                </a:lnTo>
                <a:cubicBezTo>
                  <a:pt x="3140" y="70"/>
                  <a:pt x="3159" y="49"/>
                  <a:pt x="3174" y="44"/>
                </a:cubicBezTo>
                <a:cubicBezTo>
                  <a:pt x="3178" y="38"/>
                  <a:pt x="3192" y="38"/>
                  <a:pt x="3195" y="38"/>
                </a:cubicBezTo>
                <a:lnTo>
                  <a:pt x="3197" y="38"/>
                </a:lnTo>
                <a:cubicBezTo>
                  <a:pt x="3218" y="37"/>
                  <a:pt x="3239" y="54"/>
                  <a:pt x="3244" y="71"/>
                </a:cubicBezTo>
                <a:cubicBezTo>
                  <a:pt x="3248" y="77"/>
                  <a:pt x="3250" y="89"/>
                  <a:pt x="3250" y="93"/>
                </a:cubicBezTo>
                <a:lnTo>
                  <a:pt x="3250" y="93"/>
                </a:lnTo>
                <a:lnTo>
                  <a:pt x="3250" y="95"/>
                </a:lnTo>
                <a:cubicBezTo>
                  <a:pt x="3251" y="115"/>
                  <a:pt x="3232" y="136"/>
                  <a:pt x="3217" y="141"/>
                </a:cubicBezTo>
                <a:close/>
                <a:moveTo>
                  <a:pt x="434" y="928"/>
                </a:moveTo>
                <a:lnTo>
                  <a:pt x="483" y="895"/>
                </a:lnTo>
                <a:lnTo>
                  <a:pt x="584" y="708"/>
                </a:lnTo>
                <a:lnTo>
                  <a:pt x="616" y="646"/>
                </a:lnTo>
                <a:lnTo>
                  <a:pt x="608" y="642"/>
                </a:lnTo>
                <a:lnTo>
                  <a:pt x="598" y="638"/>
                </a:lnTo>
                <a:lnTo>
                  <a:pt x="586" y="634"/>
                </a:lnTo>
                <a:lnTo>
                  <a:pt x="564" y="624"/>
                </a:lnTo>
                <a:lnTo>
                  <a:pt x="554" y="646"/>
                </a:lnTo>
                <a:lnTo>
                  <a:pt x="548" y="654"/>
                </a:lnTo>
                <a:lnTo>
                  <a:pt x="542" y="664"/>
                </a:lnTo>
                <a:lnTo>
                  <a:pt x="505" y="735"/>
                </a:lnTo>
                <a:lnTo>
                  <a:pt x="431" y="871"/>
                </a:lnTo>
                <a:lnTo>
                  <a:pt x="434" y="928"/>
                </a:lnTo>
                <a:close/>
                <a:moveTo>
                  <a:pt x="342" y="1603"/>
                </a:moveTo>
                <a:cubicBezTo>
                  <a:pt x="305" y="1545"/>
                  <a:pt x="293" y="1529"/>
                  <a:pt x="292" y="1529"/>
                </a:cubicBezTo>
                <a:lnTo>
                  <a:pt x="292" y="1529"/>
                </a:lnTo>
                <a:lnTo>
                  <a:pt x="292" y="1529"/>
                </a:lnTo>
                <a:lnTo>
                  <a:pt x="292" y="1529"/>
                </a:lnTo>
                <a:cubicBezTo>
                  <a:pt x="291" y="1530"/>
                  <a:pt x="294" y="1536"/>
                  <a:pt x="295" y="1538"/>
                </a:cubicBezTo>
                <a:cubicBezTo>
                  <a:pt x="297" y="1542"/>
                  <a:pt x="299" y="1546"/>
                  <a:pt x="299" y="1547"/>
                </a:cubicBezTo>
                <a:lnTo>
                  <a:pt x="299" y="1547"/>
                </a:lnTo>
                <a:lnTo>
                  <a:pt x="299" y="1547"/>
                </a:lnTo>
                <a:lnTo>
                  <a:pt x="299" y="1547"/>
                </a:lnTo>
                <a:cubicBezTo>
                  <a:pt x="298" y="1548"/>
                  <a:pt x="294" y="1542"/>
                  <a:pt x="291" y="1538"/>
                </a:cubicBezTo>
                <a:lnTo>
                  <a:pt x="160" y="1519"/>
                </a:lnTo>
                <a:lnTo>
                  <a:pt x="155" y="1519"/>
                </a:lnTo>
                <a:lnTo>
                  <a:pt x="52" y="1557"/>
                </a:lnTo>
                <a:lnTo>
                  <a:pt x="49" y="1557"/>
                </a:lnTo>
                <a:lnTo>
                  <a:pt x="49" y="1560"/>
                </a:lnTo>
                <a:lnTo>
                  <a:pt x="46" y="1560"/>
                </a:lnTo>
                <a:lnTo>
                  <a:pt x="3" y="1620"/>
                </a:lnTo>
                <a:lnTo>
                  <a:pt x="2" y="1621"/>
                </a:lnTo>
                <a:lnTo>
                  <a:pt x="1" y="1622"/>
                </a:lnTo>
                <a:lnTo>
                  <a:pt x="1" y="1623"/>
                </a:lnTo>
                <a:lnTo>
                  <a:pt x="0" y="1624"/>
                </a:lnTo>
                <a:lnTo>
                  <a:pt x="0" y="1625"/>
                </a:lnTo>
                <a:lnTo>
                  <a:pt x="0" y="1627"/>
                </a:lnTo>
                <a:lnTo>
                  <a:pt x="0" y="1628"/>
                </a:lnTo>
                <a:lnTo>
                  <a:pt x="1" y="1629"/>
                </a:lnTo>
                <a:lnTo>
                  <a:pt x="2" y="1630"/>
                </a:lnTo>
                <a:lnTo>
                  <a:pt x="3" y="1631"/>
                </a:lnTo>
                <a:lnTo>
                  <a:pt x="5" y="1632"/>
                </a:lnTo>
                <a:lnTo>
                  <a:pt x="6" y="1633"/>
                </a:lnTo>
                <a:lnTo>
                  <a:pt x="7" y="1633"/>
                </a:lnTo>
                <a:lnTo>
                  <a:pt x="8" y="1633"/>
                </a:lnTo>
                <a:lnTo>
                  <a:pt x="46" y="1644"/>
                </a:lnTo>
                <a:lnTo>
                  <a:pt x="46" y="1739"/>
                </a:lnTo>
                <a:lnTo>
                  <a:pt x="46" y="1741"/>
                </a:lnTo>
                <a:lnTo>
                  <a:pt x="47" y="1743"/>
                </a:lnTo>
                <a:lnTo>
                  <a:pt x="47" y="1745"/>
                </a:lnTo>
                <a:lnTo>
                  <a:pt x="48" y="1746"/>
                </a:lnTo>
                <a:lnTo>
                  <a:pt x="49" y="1747"/>
                </a:lnTo>
                <a:lnTo>
                  <a:pt x="50" y="1747"/>
                </a:lnTo>
                <a:lnTo>
                  <a:pt x="52" y="1747"/>
                </a:lnTo>
                <a:lnTo>
                  <a:pt x="193" y="1791"/>
                </a:lnTo>
                <a:lnTo>
                  <a:pt x="201" y="1791"/>
                </a:lnTo>
                <a:lnTo>
                  <a:pt x="302" y="1734"/>
                </a:lnTo>
                <a:lnTo>
                  <a:pt x="303" y="1734"/>
                </a:lnTo>
                <a:lnTo>
                  <a:pt x="303" y="1733"/>
                </a:lnTo>
                <a:lnTo>
                  <a:pt x="304" y="1732"/>
                </a:lnTo>
                <a:lnTo>
                  <a:pt x="304" y="1731"/>
                </a:lnTo>
                <a:lnTo>
                  <a:pt x="304" y="1730"/>
                </a:lnTo>
                <a:lnTo>
                  <a:pt x="304" y="1728"/>
                </a:lnTo>
                <a:lnTo>
                  <a:pt x="304" y="1726"/>
                </a:lnTo>
                <a:lnTo>
                  <a:pt x="304" y="1631"/>
                </a:lnTo>
                <a:lnTo>
                  <a:pt x="340" y="1614"/>
                </a:lnTo>
                <a:lnTo>
                  <a:pt x="342" y="1614"/>
                </a:lnTo>
                <a:lnTo>
                  <a:pt x="343" y="1612"/>
                </a:lnTo>
                <a:lnTo>
                  <a:pt x="345" y="1611"/>
                </a:lnTo>
                <a:lnTo>
                  <a:pt x="345" y="1609"/>
                </a:lnTo>
                <a:lnTo>
                  <a:pt x="345" y="1607"/>
                </a:lnTo>
                <a:lnTo>
                  <a:pt x="345" y="1605"/>
                </a:lnTo>
                <a:lnTo>
                  <a:pt x="344" y="1604"/>
                </a:lnTo>
                <a:lnTo>
                  <a:pt x="342" y="1603"/>
                </a:lnTo>
                <a:close/>
                <a:moveTo>
                  <a:pt x="24" y="1620"/>
                </a:moveTo>
                <a:lnTo>
                  <a:pt x="57" y="1576"/>
                </a:lnTo>
                <a:lnTo>
                  <a:pt x="182" y="1598"/>
                </a:lnTo>
                <a:lnTo>
                  <a:pt x="144" y="1652"/>
                </a:lnTo>
                <a:lnTo>
                  <a:pt x="24" y="1620"/>
                </a:lnTo>
                <a:close/>
                <a:moveTo>
                  <a:pt x="187" y="1772"/>
                </a:moveTo>
                <a:lnTo>
                  <a:pt x="62" y="1734"/>
                </a:lnTo>
                <a:lnTo>
                  <a:pt x="62" y="1650"/>
                </a:lnTo>
                <a:lnTo>
                  <a:pt x="147" y="1671"/>
                </a:lnTo>
                <a:lnTo>
                  <a:pt x="149" y="1671"/>
                </a:lnTo>
                <a:lnTo>
                  <a:pt x="151" y="1671"/>
                </a:lnTo>
                <a:lnTo>
                  <a:pt x="153" y="1670"/>
                </a:lnTo>
                <a:lnTo>
                  <a:pt x="154" y="1668"/>
                </a:lnTo>
                <a:lnTo>
                  <a:pt x="155" y="1666"/>
                </a:lnTo>
                <a:lnTo>
                  <a:pt x="187" y="1620"/>
                </a:lnTo>
                <a:lnTo>
                  <a:pt x="187" y="1772"/>
                </a:lnTo>
                <a:close/>
                <a:moveTo>
                  <a:pt x="196" y="1582"/>
                </a:moveTo>
                <a:lnTo>
                  <a:pt x="87" y="1563"/>
                </a:lnTo>
                <a:lnTo>
                  <a:pt x="160" y="1535"/>
                </a:lnTo>
                <a:lnTo>
                  <a:pt x="264" y="1552"/>
                </a:lnTo>
                <a:lnTo>
                  <a:pt x="196" y="1582"/>
                </a:lnTo>
                <a:close/>
                <a:moveTo>
                  <a:pt x="204" y="1769"/>
                </a:moveTo>
                <a:lnTo>
                  <a:pt x="204" y="1631"/>
                </a:lnTo>
                <a:lnTo>
                  <a:pt x="220" y="1663"/>
                </a:lnTo>
                <a:lnTo>
                  <a:pt x="221" y="1665"/>
                </a:lnTo>
                <a:lnTo>
                  <a:pt x="222" y="1666"/>
                </a:lnTo>
                <a:lnTo>
                  <a:pt x="223" y="1667"/>
                </a:lnTo>
                <a:lnTo>
                  <a:pt x="225" y="1669"/>
                </a:lnTo>
                <a:lnTo>
                  <a:pt x="228" y="1669"/>
                </a:lnTo>
                <a:lnTo>
                  <a:pt x="230" y="1668"/>
                </a:lnTo>
                <a:lnTo>
                  <a:pt x="231" y="1666"/>
                </a:lnTo>
                <a:lnTo>
                  <a:pt x="288" y="1639"/>
                </a:lnTo>
                <a:lnTo>
                  <a:pt x="288" y="1723"/>
                </a:lnTo>
                <a:lnTo>
                  <a:pt x="204" y="1769"/>
                </a:lnTo>
                <a:close/>
                <a:moveTo>
                  <a:pt x="231" y="1647"/>
                </a:moveTo>
                <a:lnTo>
                  <a:pt x="206" y="1595"/>
                </a:lnTo>
                <a:lnTo>
                  <a:pt x="291" y="1557"/>
                </a:lnTo>
                <a:lnTo>
                  <a:pt x="323" y="1603"/>
                </a:lnTo>
                <a:lnTo>
                  <a:pt x="231" y="1647"/>
                </a:lnTo>
                <a:close/>
                <a:moveTo>
                  <a:pt x="1021" y="200"/>
                </a:moveTo>
                <a:lnTo>
                  <a:pt x="1021" y="197"/>
                </a:lnTo>
                <a:lnTo>
                  <a:pt x="1021" y="194"/>
                </a:lnTo>
                <a:cubicBezTo>
                  <a:pt x="1020" y="131"/>
                  <a:pt x="1087" y="82"/>
                  <a:pt x="1131" y="83"/>
                </a:cubicBezTo>
                <a:lnTo>
                  <a:pt x="1134" y="83"/>
                </a:lnTo>
                <a:lnTo>
                  <a:pt x="1136" y="83"/>
                </a:lnTo>
                <a:lnTo>
                  <a:pt x="1140" y="83"/>
                </a:lnTo>
                <a:lnTo>
                  <a:pt x="1143" y="83"/>
                </a:lnTo>
                <a:cubicBezTo>
                  <a:pt x="1205" y="82"/>
                  <a:pt x="1253" y="150"/>
                  <a:pt x="1252" y="195"/>
                </a:cubicBezTo>
                <a:lnTo>
                  <a:pt x="1252" y="197"/>
                </a:lnTo>
                <a:lnTo>
                  <a:pt x="1252" y="200"/>
                </a:lnTo>
                <a:lnTo>
                  <a:pt x="1252" y="203"/>
                </a:lnTo>
                <a:lnTo>
                  <a:pt x="1252" y="206"/>
                </a:lnTo>
                <a:cubicBezTo>
                  <a:pt x="1253" y="269"/>
                  <a:pt x="1186" y="318"/>
                  <a:pt x="1142" y="317"/>
                </a:cubicBezTo>
                <a:lnTo>
                  <a:pt x="1139" y="317"/>
                </a:lnTo>
                <a:lnTo>
                  <a:pt x="1136" y="317"/>
                </a:lnTo>
                <a:lnTo>
                  <a:pt x="1133" y="317"/>
                </a:lnTo>
                <a:lnTo>
                  <a:pt x="1130" y="317"/>
                </a:lnTo>
                <a:cubicBezTo>
                  <a:pt x="1068" y="318"/>
                  <a:pt x="1020" y="250"/>
                  <a:pt x="1021" y="205"/>
                </a:cubicBezTo>
                <a:lnTo>
                  <a:pt x="1021" y="203"/>
                </a:lnTo>
                <a:lnTo>
                  <a:pt x="1021" y="200"/>
                </a:lnTo>
                <a:close/>
                <a:moveTo>
                  <a:pt x="1121" y="26"/>
                </a:moveTo>
                <a:lnTo>
                  <a:pt x="1151" y="26"/>
                </a:lnTo>
                <a:lnTo>
                  <a:pt x="1151" y="67"/>
                </a:lnTo>
                <a:lnTo>
                  <a:pt x="1121" y="67"/>
                </a:lnTo>
                <a:lnTo>
                  <a:pt x="1121" y="26"/>
                </a:lnTo>
                <a:close/>
                <a:moveTo>
                  <a:pt x="1268" y="184"/>
                </a:moveTo>
                <a:lnTo>
                  <a:pt x="1312" y="184"/>
                </a:lnTo>
                <a:lnTo>
                  <a:pt x="1312" y="214"/>
                </a:lnTo>
                <a:lnTo>
                  <a:pt x="1268" y="214"/>
                </a:lnTo>
                <a:lnTo>
                  <a:pt x="1268" y="184"/>
                </a:lnTo>
                <a:close/>
                <a:moveTo>
                  <a:pt x="1121" y="334"/>
                </a:moveTo>
                <a:lnTo>
                  <a:pt x="1151" y="334"/>
                </a:lnTo>
                <a:lnTo>
                  <a:pt x="1151" y="374"/>
                </a:lnTo>
                <a:lnTo>
                  <a:pt x="1121" y="374"/>
                </a:lnTo>
                <a:lnTo>
                  <a:pt x="1121" y="334"/>
                </a:lnTo>
                <a:close/>
                <a:moveTo>
                  <a:pt x="964" y="184"/>
                </a:moveTo>
                <a:lnTo>
                  <a:pt x="1004" y="184"/>
                </a:lnTo>
                <a:lnTo>
                  <a:pt x="1004" y="214"/>
                </a:lnTo>
                <a:lnTo>
                  <a:pt x="964" y="214"/>
                </a:lnTo>
                <a:lnTo>
                  <a:pt x="964" y="184"/>
                </a:lnTo>
                <a:close/>
                <a:moveTo>
                  <a:pt x="1270" y="86"/>
                </a:moveTo>
                <a:lnTo>
                  <a:pt x="1240" y="116"/>
                </a:lnTo>
                <a:lnTo>
                  <a:pt x="1218" y="94"/>
                </a:lnTo>
                <a:lnTo>
                  <a:pt x="1248" y="67"/>
                </a:lnTo>
                <a:lnTo>
                  <a:pt x="1270" y="86"/>
                </a:lnTo>
                <a:close/>
                <a:moveTo>
                  <a:pt x="1240" y="284"/>
                </a:moveTo>
                <a:lnTo>
                  <a:pt x="1270" y="311"/>
                </a:lnTo>
                <a:lnTo>
                  <a:pt x="1248" y="333"/>
                </a:lnTo>
                <a:lnTo>
                  <a:pt x="1218" y="303"/>
                </a:lnTo>
                <a:lnTo>
                  <a:pt x="1240" y="284"/>
                </a:lnTo>
                <a:close/>
                <a:moveTo>
                  <a:pt x="1032" y="284"/>
                </a:moveTo>
                <a:lnTo>
                  <a:pt x="1054" y="303"/>
                </a:lnTo>
                <a:lnTo>
                  <a:pt x="1024" y="333"/>
                </a:lnTo>
                <a:lnTo>
                  <a:pt x="1002" y="311"/>
                </a:lnTo>
                <a:lnTo>
                  <a:pt x="1032" y="284"/>
                </a:lnTo>
                <a:close/>
                <a:moveTo>
                  <a:pt x="1054" y="94"/>
                </a:moveTo>
                <a:lnTo>
                  <a:pt x="1032" y="116"/>
                </a:lnTo>
                <a:lnTo>
                  <a:pt x="1002" y="86"/>
                </a:lnTo>
                <a:lnTo>
                  <a:pt x="1024" y="67"/>
                </a:lnTo>
                <a:lnTo>
                  <a:pt x="1054" y="94"/>
                </a:lnTo>
                <a:close/>
                <a:moveTo>
                  <a:pt x="1217" y="46"/>
                </a:moveTo>
                <a:lnTo>
                  <a:pt x="1201" y="84"/>
                </a:lnTo>
                <a:lnTo>
                  <a:pt x="1173" y="74"/>
                </a:lnTo>
                <a:lnTo>
                  <a:pt x="1189" y="32"/>
                </a:lnTo>
                <a:lnTo>
                  <a:pt x="1217" y="46"/>
                </a:lnTo>
                <a:close/>
                <a:moveTo>
                  <a:pt x="1264" y="236"/>
                </a:moveTo>
                <a:lnTo>
                  <a:pt x="1303" y="252"/>
                </a:lnTo>
                <a:lnTo>
                  <a:pt x="1292" y="278"/>
                </a:lnTo>
                <a:lnTo>
                  <a:pt x="1254" y="262"/>
                </a:lnTo>
                <a:lnTo>
                  <a:pt x="1264" y="236"/>
                </a:lnTo>
                <a:close/>
                <a:moveTo>
                  <a:pt x="1100" y="327"/>
                </a:moveTo>
                <a:lnTo>
                  <a:pt x="1084" y="365"/>
                </a:lnTo>
                <a:lnTo>
                  <a:pt x="1056" y="355"/>
                </a:lnTo>
                <a:lnTo>
                  <a:pt x="1072" y="317"/>
                </a:lnTo>
                <a:lnTo>
                  <a:pt x="1100" y="327"/>
                </a:lnTo>
                <a:close/>
                <a:moveTo>
                  <a:pt x="1007" y="163"/>
                </a:moveTo>
                <a:lnTo>
                  <a:pt x="969" y="149"/>
                </a:lnTo>
                <a:lnTo>
                  <a:pt x="979" y="119"/>
                </a:lnTo>
                <a:lnTo>
                  <a:pt x="1017" y="135"/>
                </a:lnTo>
                <a:lnTo>
                  <a:pt x="1007" y="163"/>
                </a:lnTo>
                <a:close/>
                <a:moveTo>
                  <a:pt x="1254" y="135"/>
                </a:moveTo>
                <a:lnTo>
                  <a:pt x="1292" y="119"/>
                </a:lnTo>
                <a:lnTo>
                  <a:pt x="1303" y="147"/>
                </a:lnTo>
                <a:lnTo>
                  <a:pt x="1264" y="163"/>
                </a:lnTo>
                <a:lnTo>
                  <a:pt x="1254" y="135"/>
                </a:lnTo>
                <a:close/>
                <a:moveTo>
                  <a:pt x="1217" y="355"/>
                </a:moveTo>
                <a:lnTo>
                  <a:pt x="1189" y="365"/>
                </a:lnTo>
                <a:lnTo>
                  <a:pt x="1173" y="327"/>
                </a:lnTo>
                <a:lnTo>
                  <a:pt x="1201" y="317"/>
                </a:lnTo>
                <a:lnTo>
                  <a:pt x="1217" y="355"/>
                </a:lnTo>
                <a:close/>
                <a:moveTo>
                  <a:pt x="1021" y="266"/>
                </a:moveTo>
                <a:lnTo>
                  <a:pt x="982" y="282"/>
                </a:lnTo>
                <a:lnTo>
                  <a:pt x="969" y="254"/>
                </a:lnTo>
                <a:lnTo>
                  <a:pt x="1007" y="238"/>
                </a:lnTo>
                <a:lnTo>
                  <a:pt x="1021" y="266"/>
                </a:lnTo>
                <a:close/>
                <a:moveTo>
                  <a:pt x="1100" y="73"/>
                </a:moveTo>
                <a:lnTo>
                  <a:pt x="1072" y="83"/>
                </a:lnTo>
                <a:lnTo>
                  <a:pt x="1056" y="45"/>
                </a:lnTo>
                <a:lnTo>
                  <a:pt x="1084" y="35"/>
                </a:lnTo>
                <a:lnTo>
                  <a:pt x="1100" y="73"/>
                </a:lnTo>
                <a:close/>
                <a:moveTo>
                  <a:pt x="1568" y="1992"/>
                </a:moveTo>
                <a:lnTo>
                  <a:pt x="1527" y="1951"/>
                </a:lnTo>
                <a:lnTo>
                  <a:pt x="1492" y="1883"/>
                </a:lnTo>
                <a:lnTo>
                  <a:pt x="1259" y="1883"/>
                </a:lnTo>
                <a:lnTo>
                  <a:pt x="1224" y="1951"/>
                </a:lnTo>
                <a:lnTo>
                  <a:pt x="1186" y="1992"/>
                </a:lnTo>
                <a:lnTo>
                  <a:pt x="1186" y="2168"/>
                </a:lnTo>
                <a:lnTo>
                  <a:pt x="1186" y="2170"/>
                </a:lnTo>
                <a:cubicBezTo>
                  <a:pt x="1185" y="2180"/>
                  <a:pt x="1196" y="2188"/>
                  <a:pt x="1201" y="2187"/>
                </a:cubicBezTo>
                <a:lnTo>
                  <a:pt x="1202" y="2187"/>
                </a:lnTo>
                <a:lnTo>
                  <a:pt x="1259" y="2187"/>
                </a:lnTo>
                <a:lnTo>
                  <a:pt x="1260" y="2187"/>
                </a:lnTo>
                <a:cubicBezTo>
                  <a:pt x="1269" y="2187"/>
                  <a:pt x="1276" y="2174"/>
                  <a:pt x="1275" y="2169"/>
                </a:cubicBezTo>
                <a:lnTo>
                  <a:pt x="1275" y="2168"/>
                </a:lnTo>
                <a:lnTo>
                  <a:pt x="1275" y="2125"/>
                </a:lnTo>
                <a:lnTo>
                  <a:pt x="1476" y="2125"/>
                </a:lnTo>
                <a:lnTo>
                  <a:pt x="1476" y="2168"/>
                </a:lnTo>
                <a:lnTo>
                  <a:pt x="1476" y="2170"/>
                </a:lnTo>
                <a:cubicBezTo>
                  <a:pt x="1475" y="2180"/>
                  <a:pt x="1489" y="2188"/>
                  <a:pt x="1494" y="2187"/>
                </a:cubicBezTo>
                <a:lnTo>
                  <a:pt x="1495" y="2187"/>
                </a:lnTo>
                <a:lnTo>
                  <a:pt x="1549" y="2187"/>
                </a:lnTo>
                <a:lnTo>
                  <a:pt x="1551" y="2187"/>
                </a:lnTo>
                <a:cubicBezTo>
                  <a:pt x="1561" y="2187"/>
                  <a:pt x="1569" y="2174"/>
                  <a:pt x="1568" y="2169"/>
                </a:cubicBezTo>
                <a:lnTo>
                  <a:pt x="1568" y="2168"/>
                </a:lnTo>
                <a:lnTo>
                  <a:pt x="1568" y="1992"/>
                </a:lnTo>
                <a:close/>
                <a:moveTo>
                  <a:pt x="1281" y="1907"/>
                </a:moveTo>
                <a:lnTo>
                  <a:pt x="1470" y="1907"/>
                </a:lnTo>
                <a:lnTo>
                  <a:pt x="1503" y="1970"/>
                </a:lnTo>
                <a:lnTo>
                  <a:pt x="1248" y="1970"/>
                </a:lnTo>
                <a:lnTo>
                  <a:pt x="1281" y="1907"/>
                </a:lnTo>
                <a:close/>
                <a:moveTo>
                  <a:pt x="1294" y="2095"/>
                </a:moveTo>
                <a:lnTo>
                  <a:pt x="1218" y="2095"/>
                </a:lnTo>
                <a:lnTo>
                  <a:pt x="1218" y="2054"/>
                </a:lnTo>
                <a:lnTo>
                  <a:pt x="1294" y="2054"/>
                </a:lnTo>
                <a:lnTo>
                  <a:pt x="1294" y="2095"/>
                </a:lnTo>
                <a:close/>
                <a:moveTo>
                  <a:pt x="1533" y="2095"/>
                </a:moveTo>
                <a:lnTo>
                  <a:pt x="1457" y="2095"/>
                </a:lnTo>
                <a:lnTo>
                  <a:pt x="1457" y="2054"/>
                </a:lnTo>
                <a:lnTo>
                  <a:pt x="1533" y="2054"/>
                </a:lnTo>
                <a:lnTo>
                  <a:pt x="1533" y="2095"/>
                </a:lnTo>
                <a:close/>
                <a:moveTo>
                  <a:pt x="1420" y="3510"/>
                </a:moveTo>
                <a:cubicBezTo>
                  <a:pt x="1425" y="3502"/>
                  <a:pt x="1426" y="3491"/>
                  <a:pt x="1426" y="3491"/>
                </a:cubicBezTo>
                <a:lnTo>
                  <a:pt x="1426" y="3490"/>
                </a:lnTo>
                <a:lnTo>
                  <a:pt x="1426" y="3490"/>
                </a:lnTo>
                <a:lnTo>
                  <a:pt x="1426" y="3488"/>
                </a:lnTo>
                <a:lnTo>
                  <a:pt x="1426" y="3485"/>
                </a:lnTo>
                <a:lnTo>
                  <a:pt x="1425" y="3483"/>
                </a:lnTo>
                <a:cubicBezTo>
                  <a:pt x="1424" y="3478"/>
                  <a:pt x="1418" y="3475"/>
                  <a:pt x="1419" y="3475"/>
                </a:cubicBezTo>
                <a:lnTo>
                  <a:pt x="1418" y="3475"/>
                </a:lnTo>
                <a:lnTo>
                  <a:pt x="1418" y="3475"/>
                </a:lnTo>
                <a:lnTo>
                  <a:pt x="1417" y="3475"/>
                </a:lnTo>
                <a:lnTo>
                  <a:pt x="1416" y="3475"/>
                </a:lnTo>
                <a:lnTo>
                  <a:pt x="1415" y="3475"/>
                </a:lnTo>
                <a:lnTo>
                  <a:pt x="1414" y="3475"/>
                </a:lnTo>
                <a:lnTo>
                  <a:pt x="1413" y="3476"/>
                </a:lnTo>
                <a:lnTo>
                  <a:pt x="1412" y="3476"/>
                </a:lnTo>
                <a:cubicBezTo>
                  <a:pt x="1408" y="3478"/>
                  <a:pt x="1406" y="3487"/>
                  <a:pt x="1406" y="3487"/>
                </a:cubicBezTo>
                <a:lnTo>
                  <a:pt x="1406" y="3488"/>
                </a:lnTo>
                <a:lnTo>
                  <a:pt x="1406" y="3488"/>
                </a:lnTo>
                <a:lnTo>
                  <a:pt x="1406" y="3505"/>
                </a:lnTo>
                <a:lnTo>
                  <a:pt x="1406" y="3506"/>
                </a:lnTo>
                <a:cubicBezTo>
                  <a:pt x="1406" y="3513"/>
                  <a:pt x="1411" y="3523"/>
                  <a:pt x="1411" y="3523"/>
                </a:cubicBezTo>
                <a:lnTo>
                  <a:pt x="1411" y="3524"/>
                </a:lnTo>
                <a:cubicBezTo>
                  <a:pt x="1414" y="3522"/>
                  <a:pt x="1419" y="3511"/>
                  <a:pt x="1419" y="3511"/>
                </a:cubicBezTo>
                <a:lnTo>
                  <a:pt x="1419" y="3511"/>
                </a:lnTo>
                <a:lnTo>
                  <a:pt x="1420" y="3510"/>
                </a:lnTo>
                <a:close/>
                <a:moveTo>
                  <a:pt x="1341" y="3523"/>
                </a:moveTo>
                <a:cubicBezTo>
                  <a:pt x="1343" y="3524"/>
                  <a:pt x="1345" y="3526"/>
                  <a:pt x="1348" y="3528"/>
                </a:cubicBezTo>
                <a:lnTo>
                  <a:pt x="1349" y="3528"/>
                </a:lnTo>
                <a:lnTo>
                  <a:pt x="1350" y="3529"/>
                </a:lnTo>
                <a:lnTo>
                  <a:pt x="1351" y="3530"/>
                </a:lnTo>
                <a:lnTo>
                  <a:pt x="1352" y="3531"/>
                </a:lnTo>
                <a:cubicBezTo>
                  <a:pt x="1347" y="3518"/>
                  <a:pt x="1338" y="3505"/>
                  <a:pt x="1336" y="3502"/>
                </a:cubicBezTo>
                <a:lnTo>
                  <a:pt x="1336" y="3501"/>
                </a:lnTo>
                <a:lnTo>
                  <a:pt x="1335" y="3501"/>
                </a:lnTo>
                <a:cubicBezTo>
                  <a:pt x="1333" y="3505"/>
                  <a:pt x="1332" y="3511"/>
                  <a:pt x="1333" y="3511"/>
                </a:cubicBezTo>
                <a:lnTo>
                  <a:pt x="1333" y="3510"/>
                </a:lnTo>
                <a:lnTo>
                  <a:pt x="1333" y="3511"/>
                </a:lnTo>
                <a:lnTo>
                  <a:pt x="1333" y="3512"/>
                </a:lnTo>
                <a:lnTo>
                  <a:pt x="1333" y="3514"/>
                </a:lnTo>
                <a:lnTo>
                  <a:pt x="1333" y="3516"/>
                </a:lnTo>
                <a:cubicBezTo>
                  <a:pt x="1335" y="3520"/>
                  <a:pt x="1340" y="3523"/>
                  <a:pt x="1340" y="3523"/>
                </a:cubicBezTo>
                <a:lnTo>
                  <a:pt x="1341" y="3523"/>
                </a:lnTo>
                <a:close/>
                <a:moveTo>
                  <a:pt x="1469" y="3575"/>
                </a:moveTo>
                <a:cubicBezTo>
                  <a:pt x="1472" y="3575"/>
                  <a:pt x="1478" y="3573"/>
                  <a:pt x="1477" y="3574"/>
                </a:cubicBezTo>
                <a:lnTo>
                  <a:pt x="1477" y="3573"/>
                </a:lnTo>
                <a:cubicBezTo>
                  <a:pt x="1478" y="3573"/>
                  <a:pt x="1487" y="3572"/>
                  <a:pt x="1486" y="3572"/>
                </a:cubicBezTo>
                <a:lnTo>
                  <a:pt x="1486" y="3572"/>
                </a:lnTo>
                <a:lnTo>
                  <a:pt x="1487" y="3572"/>
                </a:lnTo>
                <a:lnTo>
                  <a:pt x="1488" y="3572"/>
                </a:lnTo>
                <a:cubicBezTo>
                  <a:pt x="1497" y="3566"/>
                  <a:pt x="1502" y="3556"/>
                  <a:pt x="1502" y="3555"/>
                </a:cubicBezTo>
                <a:lnTo>
                  <a:pt x="1501" y="3554"/>
                </a:lnTo>
                <a:lnTo>
                  <a:pt x="1501" y="3554"/>
                </a:lnTo>
                <a:lnTo>
                  <a:pt x="1501" y="3552"/>
                </a:lnTo>
                <a:lnTo>
                  <a:pt x="1501" y="3551"/>
                </a:lnTo>
                <a:lnTo>
                  <a:pt x="1501" y="3550"/>
                </a:lnTo>
                <a:cubicBezTo>
                  <a:pt x="1499" y="3546"/>
                  <a:pt x="1490" y="3539"/>
                  <a:pt x="1491" y="3540"/>
                </a:cubicBezTo>
                <a:lnTo>
                  <a:pt x="1490" y="3540"/>
                </a:lnTo>
                <a:lnTo>
                  <a:pt x="1489" y="3539"/>
                </a:lnTo>
                <a:lnTo>
                  <a:pt x="1488" y="3539"/>
                </a:lnTo>
                <a:lnTo>
                  <a:pt x="1487" y="3539"/>
                </a:lnTo>
                <a:lnTo>
                  <a:pt x="1486" y="3539"/>
                </a:lnTo>
                <a:cubicBezTo>
                  <a:pt x="1473" y="3539"/>
                  <a:pt x="1457" y="3568"/>
                  <a:pt x="1455" y="3572"/>
                </a:cubicBezTo>
                <a:cubicBezTo>
                  <a:pt x="1459" y="3575"/>
                  <a:pt x="1467" y="3575"/>
                  <a:pt x="1467" y="3575"/>
                </a:cubicBezTo>
                <a:lnTo>
                  <a:pt x="1468" y="3575"/>
                </a:lnTo>
                <a:lnTo>
                  <a:pt x="1469" y="3575"/>
                </a:lnTo>
                <a:close/>
                <a:moveTo>
                  <a:pt x="1439" y="3583"/>
                </a:moveTo>
                <a:cubicBezTo>
                  <a:pt x="1424" y="3577"/>
                  <a:pt x="1406" y="3561"/>
                  <a:pt x="1406" y="3555"/>
                </a:cubicBezTo>
                <a:cubicBezTo>
                  <a:pt x="1405" y="3552"/>
                  <a:pt x="1400" y="3544"/>
                  <a:pt x="1400" y="3545"/>
                </a:cubicBezTo>
                <a:lnTo>
                  <a:pt x="1401" y="3545"/>
                </a:lnTo>
                <a:lnTo>
                  <a:pt x="1376" y="3553"/>
                </a:lnTo>
                <a:cubicBezTo>
                  <a:pt x="1390" y="3594"/>
                  <a:pt x="1396" y="3666"/>
                  <a:pt x="1398" y="3694"/>
                </a:cubicBezTo>
                <a:lnTo>
                  <a:pt x="1398" y="3696"/>
                </a:lnTo>
                <a:lnTo>
                  <a:pt x="1397" y="3697"/>
                </a:lnTo>
                <a:lnTo>
                  <a:pt x="1397" y="3698"/>
                </a:lnTo>
                <a:lnTo>
                  <a:pt x="1395" y="3700"/>
                </a:lnTo>
                <a:lnTo>
                  <a:pt x="1439" y="3700"/>
                </a:lnTo>
                <a:cubicBezTo>
                  <a:pt x="1433" y="3682"/>
                  <a:pt x="1429" y="3652"/>
                  <a:pt x="1430" y="3640"/>
                </a:cubicBezTo>
                <a:lnTo>
                  <a:pt x="1430" y="3639"/>
                </a:lnTo>
                <a:lnTo>
                  <a:pt x="1430" y="3638"/>
                </a:lnTo>
                <a:lnTo>
                  <a:pt x="1430" y="3637"/>
                </a:lnTo>
                <a:lnTo>
                  <a:pt x="1430" y="3636"/>
                </a:lnTo>
                <a:lnTo>
                  <a:pt x="1430" y="3635"/>
                </a:lnTo>
                <a:lnTo>
                  <a:pt x="1430" y="3633"/>
                </a:lnTo>
                <a:lnTo>
                  <a:pt x="1430" y="3632"/>
                </a:lnTo>
                <a:cubicBezTo>
                  <a:pt x="1429" y="3615"/>
                  <a:pt x="1435" y="3590"/>
                  <a:pt x="1439" y="3583"/>
                </a:cubicBezTo>
                <a:close/>
                <a:moveTo>
                  <a:pt x="1495" y="3718"/>
                </a:moveTo>
                <a:lnTo>
                  <a:pt x="1340" y="3718"/>
                </a:lnTo>
                <a:lnTo>
                  <a:pt x="1338" y="3718"/>
                </a:lnTo>
                <a:lnTo>
                  <a:pt x="1336" y="3718"/>
                </a:lnTo>
                <a:lnTo>
                  <a:pt x="1334" y="3718"/>
                </a:lnTo>
                <a:lnTo>
                  <a:pt x="1332" y="3719"/>
                </a:lnTo>
                <a:cubicBezTo>
                  <a:pt x="1326" y="3721"/>
                  <a:pt x="1324" y="3730"/>
                  <a:pt x="1324" y="3731"/>
                </a:cubicBezTo>
                <a:lnTo>
                  <a:pt x="1324" y="3732"/>
                </a:lnTo>
                <a:lnTo>
                  <a:pt x="1324" y="3734"/>
                </a:lnTo>
                <a:lnTo>
                  <a:pt x="1324" y="3735"/>
                </a:lnTo>
                <a:lnTo>
                  <a:pt x="1324" y="3737"/>
                </a:lnTo>
                <a:lnTo>
                  <a:pt x="1324" y="3739"/>
                </a:lnTo>
                <a:cubicBezTo>
                  <a:pt x="1326" y="3745"/>
                  <a:pt x="1336" y="3750"/>
                  <a:pt x="1338" y="3750"/>
                </a:cubicBezTo>
                <a:lnTo>
                  <a:pt x="1339" y="3750"/>
                </a:lnTo>
                <a:lnTo>
                  <a:pt x="1340" y="3750"/>
                </a:lnTo>
                <a:lnTo>
                  <a:pt x="1495" y="3750"/>
                </a:lnTo>
                <a:lnTo>
                  <a:pt x="1498" y="3750"/>
                </a:lnTo>
                <a:lnTo>
                  <a:pt x="1500" y="3750"/>
                </a:lnTo>
                <a:lnTo>
                  <a:pt x="1502" y="3749"/>
                </a:lnTo>
                <a:lnTo>
                  <a:pt x="1503" y="3748"/>
                </a:lnTo>
                <a:cubicBezTo>
                  <a:pt x="1509" y="3745"/>
                  <a:pt x="1512" y="3736"/>
                  <a:pt x="1512" y="3736"/>
                </a:cubicBezTo>
                <a:lnTo>
                  <a:pt x="1512" y="3735"/>
                </a:lnTo>
                <a:lnTo>
                  <a:pt x="1512" y="3734"/>
                </a:lnTo>
                <a:lnTo>
                  <a:pt x="1512" y="3732"/>
                </a:lnTo>
                <a:lnTo>
                  <a:pt x="1512" y="3730"/>
                </a:lnTo>
                <a:lnTo>
                  <a:pt x="1512" y="3728"/>
                </a:lnTo>
                <a:cubicBezTo>
                  <a:pt x="1510" y="3721"/>
                  <a:pt x="1500" y="3717"/>
                  <a:pt x="1498" y="3718"/>
                </a:cubicBezTo>
                <a:lnTo>
                  <a:pt x="1497" y="3718"/>
                </a:lnTo>
                <a:lnTo>
                  <a:pt x="1495" y="3718"/>
                </a:lnTo>
                <a:close/>
                <a:moveTo>
                  <a:pt x="1493" y="3760"/>
                </a:moveTo>
                <a:lnTo>
                  <a:pt x="1344" y="3760"/>
                </a:lnTo>
                <a:lnTo>
                  <a:pt x="1343" y="3760"/>
                </a:lnTo>
                <a:cubicBezTo>
                  <a:pt x="1335" y="3759"/>
                  <a:pt x="1328" y="3769"/>
                  <a:pt x="1328" y="3771"/>
                </a:cubicBezTo>
                <a:lnTo>
                  <a:pt x="1328" y="3772"/>
                </a:lnTo>
                <a:lnTo>
                  <a:pt x="1328" y="3773"/>
                </a:lnTo>
                <a:lnTo>
                  <a:pt x="1328" y="3775"/>
                </a:lnTo>
                <a:lnTo>
                  <a:pt x="1328" y="3777"/>
                </a:lnTo>
                <a:lnTo>
                  <a:pt x="1329" y="3778"/>
                </a:lnTo>
                <a:cubicBezTo>
                  <a:pt x="1331" y="3785"/>
                  <a:pt x="1341" y="3790"/>
                  <a:pt x="1342" y="3790"/>
                </a:cubicBezTo>
                <a:lnTo>
                  <a:pt x="1343" y="3790"/>
                </a:lnTo>
                <a:lnTo>
                  <a:pt x="1344" y="3790"/>
                </a:lnTo>
                <a:lnTo>
                  <a:pt x="1493" y="3790"/>
                </a:lnTo>
                <a:lnTo>
                  <a:pt x="1494" y="3790"/>
                </a:lnTo>
                <a:lnTo>
                  <a:pt x="1496" y="3790"/>
                </a:lnTo>
                <a:cubicBezTo>
                  <a:pt x="1503" y="3788"/>
                  <a:pt x="1509" y="3776"/>
                  <a:pt x="1509" y="3775"/>
                </a:cubicBezTo>
                <a:lnTo>
                  <a:pt x="1509" y="3773"/>
                </a:lnTo>
                <a:lnTo>
                  <a:pt x="1509" y="3772"/>
                </a:lnTo>
                <a:lnTo>
                  <a:pt x="1509" y="3770"/>
                </a:lnTo>
                <a:lnTo>
                  <a:pt x="1508" y="3769"/>
                </a:lnTo>
                <a:lnTo>
                  <a:pt x="1507" y="3768"/>
                </a:lnTo>
                <a:cubicBezTo>
                  <a:pt x="1505" y="3762"/>
                  <a:pt x="1495" y="3759"/>
                  <a:pt x="1494" y="3760"/>
                </a:cubicBezTo>
                <a:lnTo>
                  <a:pt x="1493" y="3760"/>
                </a:lnTo>
                <a:close/>
                <a:moveTo>
                  <a:pt x="1455" y="3794"/>
                </a:moveTo>
                <a:lnTo>
                  <a:pt x="1382" y="3794"/>
                </a:lnTo>
                <a:lnTo>
                  <a:pt x="1380" y="3794"/>
                </a:lnTo>
                <a:lnTo>
                  <a:pt x="1378" y="3794"/>
                </a:lnTo>
                <a:lnTo>
                  <a:pt x="1376" y="3795"/>
                </a:lnTo>
                <a:lnTo>
                  <a:pt x="1375" y="3795"/>
                </a:lnTo>
                <a:cubicBezTo>
                  <a:pt x="1370" y="3797"/>
                  <a:pt x="1367" y="3806"/>
                  <a:pt x="1368" y="3806"/>
                </a:cubicBezTo>
                <a:lnTo>
                  <a:pt x="1368" y="3808"/>
                </a:lnTo>
                <a:lnTo>
                  <a:pt x="1368" y="3809"/>
                </a:lnTo>
                <a:lnTo>
                  <a:pt x="1368" y="3810"/>
                </a:lnTo>
                <a:lnTo>
                  <a:pt x="1369" y="3812"/>
                </a:lnTo>
                <a:lnTo>
                  <a:pt x="1369" y="3813"/>
                </a:lnTo>
                <a:cubicBezTo>
                  <a:pt x="1372" y="3817"/>
                  <a:pt x="1379" y="3819"/>
                  <a:pt x="1380" y="3819"/>
                </a:cubicBezTo>
                <a:lnTo>
                  <a:pt x="1380" y="3819"/>
                </a:lnTo>
                <a:lnTo>
                  <a:pt x="1382" y="3819"/>
                </a:lnTo>
                <a:lnTo>
                  <a:pt x="1455" y="3819"/>
                </a:lnTo>
                <a:lnTo>
                  <a:pt x="1457" y="3819"/>
                </a:lnTo>
                <a:lnTo>
                  <a:pt x="1459" y="3819"/>
                </a:lnTo>
                <a:cubicBezTo>
                  <a:pt x="1464" y="3818"/>
                  <a:pt x="1469" y="3811"/>
                  <a:pt x="1468" y="3811"/>
                </a:cubicBezTo>
                <a:lnTo>
                  <a:pt x="1468" y="3811"/>
                </a:lnTo>
                <a:lnTo>
                  <a:pt x="1469" y="3810"/>
                </a:lnTo>
                <a:lnTo>
                  <a:pt x="1469" y="3808"/>
                </a:lnTo>
                <a:lnTo>
                  <a:pt x="1469" y="3806"/>
                </a:lnTo>
                <a:lnTo>
                  <a:pt x="1469" y="3804"/>
                </a:lnTo>
                <a:lnTo>
                  <a:pt x="1468" y="3802"/>
                </a:lnTo>
                <a:lnTo>
                  <a:pt x="1467" y="3801"/>
                </a:lnTo>
                <a:cubicBezTo>
                  <a:pt x="1465" y="3796"/>
                  <a:pt x="1457" y="3793"/>
                  <a:pt x="1457" y="3794"/>
                </a:cubicBezTo>
                <a:lnTo>
                  <a:pt x="1456" y="3794"/>
                </a:lnTo>
                <a:lnTo>
                  <a:pt x="1455" y="3794"/>
                </a:lnTo>
                <a:close/>
                <a:moveTo>
                  <a:pt x="1529" y="3368"/>
                </a:moveTo>
                <a:cubicBezTo>
                  <a:pt x="1512" y="3346"/>
                  <a:pt x="1468" y="3324"/>
                  <a:pt x="1420" y="3325"/>
                </a:cubicBezTo>
                <a:lnTo>
                  <a:pt x="1417" y="3325"/>
                </a:lnTo>
                <a:lnTo>
                  <a:pt x="1415" y="3325"/>
                </a:lnTo>
                <a:lnTo>
                  <a:pt x="1413" y="3325"/>
                </a:lnTo>
                <a:cubicBezTo>
                  <a:pt x="1402" y="3327"/>
                  <a:pt x="1387" y="3329"/>
                  <a:pt x="1382" y="3330"/>
                </a:cubicBezTo>
                <a:lnTo>
                  <a:pt x="1382" y="3330"/>
                </a:lnTo>
                <a:lnTo>
                  <a:pt x="1381" y="3330"/>
                </a:lnTo>
                <a:lnTo>
                  <a:pt x="1381" y="3330"/>
                </a:lnTo>
                <a:lnTo>
                  <a:pt x="1380" y="3330"/>
                </a:lnTo>
                <a:cubicBezTo>
                  <a:pt x="1326" y="3327"/>
                  <a:pt x="1289" y="3361"/>
                  <a:pt x="1251" y="3483"/>
                </a:cubicBezTo>
                <a:lnTo>
                  <a:pt x="1250" y="3486"/>
                </a:lnTo>
                <a:cubicBezTo>
                  <a:pt x="1250" y="3537"/>
                  <a:pt x="1279" y="3582"/>
                  <a:pt x="1284" y="3590"/>
                </a:cubicBezTo>
                <a:lnTo>
                  <a:pt x="1285" y="3591"/>
                </a:lnTo>
                <a:lnTo>
                  <a:pt x="1285" y="3591"/>
                </a:lnTo>
                <a:lnTo>
                  <a:pt x="1285" y="3592"/>
                </a:lnTo>
                <a:lnTo>
                  <a:pt x="1286" y="3592"/>
                </a:lnTo>
                <a:cubicBezTo>
                  <a:pt x="1295" y="3605"/>
                  <a:pt x="1313" y="3656"/>
                  <a:pt x="1314" y="3676"/>
                </a:cubicBezTo>
                <a:cubicBezTo>
                  <a:pt x="1316" y="3700"/>
                  <a:pt x="1328" y="3700"/>
                  <a:pt x="1329" y="3700"/>
                </a:cubicBezTo>
                <a:lnTo>
                  <a:pt x="1330" y="3700"/>
                </a:lnTo>
                <a:lnTo>
                  <a:pt x="1330" y="3700"/>
                </a:lnTo>
                <a:lnTo>
                  <a:pt x="1330" y="3700"/>
                </a:lnTo>
                <a:lnTo>
                  <a:pt x="1330" y="3700"/>
                </a:lnTo>
                <a:lnTo>
                  <a:pt x="1385" y="3700"/>
                </a:lnTo>
                <a:cubicBezTo>
                  <a:pt x="1383" y="3691"/>
                  <a:pt x="1382" y="3673"/>
                  <a:pt x="1382" y="3668"/>
                </a:cubicBezTo>
                <a:lnTo>
                  <a:pt x="1381" y="3667"/>
                </a:lnTo>
                <a:lnTo>
                  <a:pt x="1381" y="3666"/>
                </a:lnTo>
                <a:lnTo>
                  <a:pt x="1381" y="3664"/>
                </a:lnTo>
                <a:lnTo>
                  <a:pt x="1381" y="3663"/>
                </a:lnTo>
                <a:cubicBezTo>
                  <a:pt x="1379" y="3627"/>
                  <a:pt x="1371" y="3578"/>
                  <a:pt x="1360" y="3556"/>
                </a:cubicBezTo>
                <a:lnTo>
                  <a:pt x="1360" y="3551"/>
                </a:lnTo>
                <a:cubicBezTo>
                  <a:pt x="1356" y="3549"/>
                  <a:pt x="1350" y="3547"/>
                  <a:pt x="1350" y="3547"/>
                </a:cubicBezTo>
                <a:lnTo>
                  <a:pt x="1349" y="3546"/>
                </a:lnTo>
                <a:cubicBezTo>
                  <a:pt x="1345" y="3545"/>
                  <a:pt x="1337" y="3542"/>
                  <a:pt x="1338" y="3542"/>
                </a:cubicBezTo>
                <a:cubicBezTo>
                  <a:pt x="1326" y="3540"/>
                  <a:pt x="1312" y="3520"/>
                  <a:pt x="1313" y="3513"/>
                </a:cubicBezTo>
                <a:lnTo>
                  <a:pt x="1313" y="3512"/>
                </a:lnTo>
                <a:lnTo>
                  <a:pt x="1313" y="3511"/>
                </a:lnTo>
                <a:cubicBezTo>
                  <a:pt x="1313" y="3500"/>
                  <a:pt x="1324" y="3484"/>
                  <a:pt x="1328" y="3484"/>
                </a:cubicBezTo>
                <a:lnTo>
                  <a:pt x="1328" y="3484"/>
                </a:lnTo>
                <a:lnTo>
                  <a:pt x="1329" y="3484"/>
                </a:lnTo>
                <a:lnTo>
                  <a:pt x="1330" y="3484"/>
                </a:lnTo>
                <a:lnTo>
                  <a:pt x="1330" y="3484"/>
                </a:lnTo>
                <a:lnTo>
                  <a:pt x="1331" y="3484"/>
                </a:lnTo>
                <a:lnTo>
                  <a:pt x="1332" y="3484"/>
                </a:lnTo>
                <a:cubicBezTo>
                  <a:pt x="1346" y="3483"/>
                  <a:pt x="1365" y="3517"/>
                  <a:pt x="1368" y="3526"/>
                </a:cubicBezTo>
                <a:lnTo>
                  <a:pt x="1368" y="3527"/>
                </a:lnTo>
                <a:lnTo>
                  <a:pt x="1369" y="3528"/>
                </a:lnTo>
                <a:lnTo>
                  <a:pt x="1369" y="3529"/>
                </a:lnTo>
                <a:lnTo>
                  <a:pt x="1369" y="3530"/>
                </a:lnTo>
                <a:lnTo>
                  <a:pt x="1370" y="3533"/>
                </a:lnTo>
                <a:lnTo>
                  <a:pt x="1370" y="3534"/>
                </a:lnTo>
                <a:lnTo>
                  <a:pt x="1371" y="3535"/>
                </a:lnTo>
                <a:lnTo>
                  <a:pt x="1371" y="3536"/>
                </a:lnTo>
                <a:lnTo>
                  <a:pt x="1371" y="3537"/>
                </a:lnTo>
                <a:lnTo>
                  <a:pt x="1372" y="3537"/>
                </a:lnTo>
                <a:lnTo>
                  <a:pt x="1373" y="3537"/>
                </a:lnTo>
                <a:lnTo>
                  <a:pt x="1374" y="3537"/>
                </a:lnTo>
                <a:lnTo>
                  <a:pt x="1375" y="3537"/>
                </a:lnTo>
                <a:cubicBezTo>
                  <a:pt x="1383" y="3537"/>
                  <a:pt x="1396" y="3534"/>
                  <a:pt x="1398" y="3532"/>
                </a:cubicBezTo>
                <a:cubicBezTo>
                  <a:pt x="1393" y="3521"/>
                  <a:pt x="1390" y="3501"/>
                  <a:pt x="1390" y="3494"/>
                </a:cubicBezTo>
                <a:lnTo>
                  <a:pt x="1390" y="3492"/>
                </a:lnTo>
                <a:lnTo>
                  <a:pt x="1390" y="3491"/>
                </a:lnTo>
                <a:lnTo>
                  <a:pt x="1390" y="3490"/>
                </a:lnTo>
                <a:cubicBezTo>
                  <a:pt x="1389" y="3474"/>
                  <a:pt x="1402" y="3459"/>
                  <a:pt x="1409" y="3458"/>
                </a:cubicBezTo>
                <a:lnTo>
                  <a:pt x="1411" y="3458"/>
                </a:lnTo>
                <a:lnTo>
                  <a:pt x="1412" y="3457"/>
                </a:lnTo>
                <a:lnTo>
                  <a:pt x="1414" y="3457"/>
                </a:lnTo>
                <a:lnTo>
                  <a:pt x="1415" y="3456"/>
                </a:lnTo>
                <a:lnTo>
                  <a:pt x="1416" y="3456"/>
                </a:lnTo>
                <a:lnTo>
                  <a:pt x="1417" y="3456"/>
                </a:lnTo>
                <a:lnTo>
                  <a:pt x="1418" y="3456"/>
                </a:lnTo>
                <a:cubicBezTo>
                  <a:pt x="1430" y="3456"/>
                  <a:pt x="1439" y="3480"/>
                  <a:pt x="1439" y="3486"/>
                </a:cubicBezTo>
                <a:lnTo>
                  <a:pt x="1439" y="3488"/>
                </a:lnTo>
                <a:lnTo>
                  <a:pt x="1439" y="3489"/>
                </a:lnTo>
                <a:lnTo>
                  <a:pt x="1439" y="3490"/>
                </a:lnTo>
                <a:cubicBezTo>
                  <a:pt x="1440" y="3508"/>
                  <a:pt x="1426" y="3529"/>
                  <a:pt x="1415" y="3537"/>
                </a:cubicBezTo>
                <a:lnTo>
                  <a:pt x="1416" y="3538"/>
                </a:lnTo>
                <a:lnTo>
                  <a:pt x="1416" y="3539"/>
                </a:lnTo>
                <a:lnTo>
                  <a:pt x="1417" y="3541"/>
                </a:lnTo>
                <a:lnTo>
                  <a:pt x="1418" y="3542"/>
                </a:lnTo>
                <a:lnTo>
                  <a:pt x="1418" y="3543"/>
                </a:lnTo>
                <a:lnTo>
                  <a:pt x="1419" y="3544"/>
                </a:lnTo>
                <a:lnTo>
                  <a:pt x="1420" y="3545"/>
                </a:lnTo>
                <a:cubicBezTo>
                  <a:pt x="1424" y="3553"/>
                  <a:pt x="1440" y="3567"/>
                  <a:pt x="1444" y="3570"/>
                </a:cubicBezTo>
                <a:cubicBezTo>
                  <a:pt x="1446" y="3561"/>
                  <a:pt x="1454" y="3552"/>
                  <a:pt x="1455" y="3551"/>
                </a:cubicBezTo>
                <a:lnTo>
                  <a:pt x="1456" y="3550"/>
                </a:lnTo>
                <a:cubicBezTo>
                  <a:pt x="1462" y="3539"/>
                  <a:pt x="1481" y="3522"/>
                  <a:pt x="1489" y="3523"/>
                </a:cubicBezTo>
                <a:lnTo>
                  <a:pt x="1490" y="3523"/>
                </a:lnTo>
                <a:lnTo>
                  <a:pt x="1491" y="3523"/>
                </a:lnTo>
                <a:lnTo>
                  <a:pt x="1492" y="3523"/>
                </a:lnTo>
                <a:cubicBezTo>
                  <a:pt x="1505" y="3523"/>
                  <a:pt x="1519" y="3544"/>
                  <a:pt x="1518" y="3550"/>
                </a:cubicBezTo>
                <a:cubicBezTo>
                  <a:pt x="1520" y="3574"/>
                  <a:pt x="1490" y="3591"/>
                  <a:pt x="1476" y="3589"/>
                </a:cubicBezTo>
                <a:lnTo>
                  <a:pt x="1475" y="3589"/>
                </a:lnTo>
                <a:lnTo>
                  <a:pt x="1474" y="3589"/>
                </a:lnTo>
                <a:lnTo>
                  <a:pt x="1472" y="3589"/>
                </a:lnTo>
                <a:lnTo>
                  <a:pt x="1471" y="3589"/>
                </a:lnTo>
                <a:lnTo>
                  <a:pt x="1470" y="3589"/>
                </a:lnTo>
                <a:cubicBezTo>
                  <a:pt x="1463" y="3589"/>
                  <a:pt x="1451" y="3587"/>
                  <a:pt x="1450" y="3586"/>
                </a:cubicBezTo>
                <a:cubicBezTo>
                  <a:pt x="1447" y="3591"/>
                  <a:pt x="1447" y="3600"/>
                  <a:pt x="1447" y="3601"/>
                </a:cubicBezTo>
                <a:lnTo>
                  <a:pt x="1447" y="3602"/>
                </a:lnTo>
                <a:lnTo>
                  <a:pt x="1447" y="3602"/>
                </a:lnTo>
                <a:lnTo>
                  <a:pt x="1447" y="3603"/>
                </a:lnTo>
                <a:cubicBezTo>
                  <a:pt x="1446" y="3612"/>
                  <a:pt x="1446" y="3627"/>
                  <a:pt x="1446" y="3632"/>
                </a:cubicBezTo>
                <a:lnTo>
                  <a:pt x="1446" y="3632"/>
                </a:lnTo>
                <a:lnTo>
                  <a:pt x="1446" y="3633"/>
                </a:lnTo>
                <a:lnTo>
                  <a:pt x="1446" y="3634"/>
                </a:lnTo>
                <a:lnTo>
                  <a:pt x="1446" y="3635"/>
                </a:lnTo>
                <a:lnTo>
                  <a:pt x="1446" y="3636"/>
                </a:lnTo>
                <a:lnTo>
                  <a:pt x="1446" y="3637"/>
                </a:lnTo>
                <a:cubicBezTo>
                  <a:pt x="1445" y="3656"/>
                  <a:pt x="1450" y="3682"/>
                  <a:pt x="1455" y="3695"/>
                </a:cubicBezTo>
                <a:lnTo>
                  <a:pt x="1455" y="3700"/>
                </a:lnTo>
                <a:lnTo>
                  <a:pt x="1501" y="3700"/>
                </a:lnTo>
                <a:lnTo>
                  <a:pt x="1501" y="3700"/>
                </a:lnTo>
                <a:lnTo>
                  <a:pt x="1502" y="3700"/>
                </a:lnTo>
                <a:lnTo>
                  <a:pt x="1502" y="3700"/>
                </a:lnTo>
                <a:lnTo>
                  <a:pt x="1502" y="3700"/>
                </a:lnTo>
                <a:lnTo>
                  <a:pt x="1502" y="3701"/>
                </a:lnTo>
                <a:lnTo>
                  <a:pt x="1503" y="3701"/>
                </a:lnTo>
                <a:lnTo>
                  <a:pt x="1503" y="3701"/>
                </a:lnTo>
                <a:lnTo>
                  <a:pt x="1503" y="3701"/>
                </a:lnTo>
                <a:lnTo>
                  <a:pt x="1504" y="3701"/>
                </a:lnTo>
                <a:cubicBezTo>
                  <a:pt x="1508" y="3701"/>
                  <a:pt x="1518" y="3682"/>
                  <a:pt x="1518" y="3673"/>
                </a:cubicBezTo>
                <a:cubicBezTo>
                  <a:pt x="1522" y="3642"/>
                  <a:pt x="1542" y="3596"/>
                  <a:pt x="1548" y="3589"/>
                </a:cubicBezTo>
                <a:cubicBezTo>
                  <a:pt x="1558" y="3578"/>
                  <a:pt x="1582" y="3522"/>
                  <a:pt x="1581" y="3489"/>
                </a:cubicBezTo>
                <a:lnTo>
                  <a:pt x="1581" y="3488"/>
                </a:lnTo>
                <a:lnTo>
                  <a:pt x="1581" y="3485"/>
                </a:lnTo>
                <a:lnTo>
                  <a:pt x="1581" y="3483"/>
                </a:lnTo>
                <a:lnTo>
                  <a:pt x="1581" y="3482"/>
                </a:lnTo>
                <a:lnTo>
                  <a:pt x="1581" y="3480"/>
                </a:lnTo>
                <a:lnTo>
                  <a:pt x="1581" y="3478"/>
                </a:lnTo>
                <a:lnTo>
                  <a:pt x="1581" y="3477"/>
                </a:lnTo>
                <a:cubicBezTo>
                  <a:pt x="1583" y="3444"/>
                  <a:pt x="1553" y="3390"/>
                  <a:pt x="1529" y="3368"/>
                </a:cubicBezTo>
                <a:close/>
                <a:moveTo>
                  <a:pt x="2603" y="2310"/>
                </a:moveTo>
                <a:lnTo>
                  <a:pt x="2437" y="2557"/>
                </a:lnTo>
                <a:lnTo>
                  <a:pt x="2437" y="2560"/>
                </a:lnTo>
                <a:lnTo>
                  <a:pt x="2590" y="2661"/>
                </a:lnTo>
                <a:lnTo>
                  <a:pt x="2590" y="2663"/>
                </a:lnTo>
                <a:lnTo>
                  <a:pt x="2592" y="2661"/>
                </a:lnTo>
                <a:lnTo>
                  <a:pt x="2757" y="2413"/>
                </a:lnTo>
                <a:lnTo>
                  <a:pt x="2757" y="2410"/>
                </a:lnTo>
                <a:lnTo>
                  <a:pt x="2719" y="2386"/>
                </a:lnTo>
                <a:lnTo>
                  <a:pt x="2735" y="2362"/>
                </a:lnTo>
                <a:lnTo>
                  <a:pt x="2739" y="2362"/>
                </a:lnTo>
                <a:lnTo>
                  <a:pt x="2735" y="2359"/>
                </a:lnTo>
                <a:lnTo>
                  <a:pt x="2659" y="2310"/>
                </a:lnTo>
                <a:lnTo>
                  <a:pt x="2659" y="2307"/>
                </a:lnTo>
                <a:lnTo>
                  <a:pt x="2641" y="2335"/>
                </a:lnTo>
                <a:lnTo>
                  <a:pt x="2606" y="2310"/>
                </a:lnTo>
                <a:lnTo>
                  <a:pt x="2603" y="2310"/>
                </a:lnTo>
                <a:close/>
                <a:moveTo>
                  <a:pt x="2633" y="2552"/>
                </a:moveTo>
                <a:lnTo>
                  <a:pt x="2524" y="2478"/>
                </a:lnTo>
                <a:lnTo>
                  <a:pt x="2562" y="2422"/>
                </a:lnTo>
                <a:lnTo>
                  <a:pt x="2671" y="2492"/>
                </a:lnTo>
                <a:lnTo>
                  <a:pt x="2633" y="2552"/>
                </a:lnTo>
                <a:close/>
                <a:moveTo>
                  <a:pt x="2584" y="2623"/>
                </a:moveTo>
                <a:lnTo>
                  <a:pt x="2475" y="2549"/>
                </a:lnTo>
                <a:lnTo>
                  <a:pt x="2513" y="2492"/>
                </a:lnTo>
                <a:lnTo>
                  <a:pt x="2622" y="2565"/>
                </a:lnTo>
                <a:lnTo>
                  <a:pt x="2584" y="2623"/>
                </a:lnTo>
                <a:close/>
                <a:moveTo>
                  <a:pt x="2856" y="2149"/>
                </a:moveTo>
                <a:cubicBezTo>
                  <a:pt x="2844" y="2157"/>
                  <a:pt x="2822" y="2163"/>
                  <a:pt x="2811" y="2162"/>
                </a:cubicBezTo>
                <a:lnTo>
                  <a:pt x="2810" y="2162"/>
                </a:lnTo>
                <a:lnTo>
                  <a:pt x="2810" y="2162"/>
                </a:lnTo>
                <a:lnTo>
                  <a:pt x="2793" y="2162"/>
                </a:lnTo>
                <a:cubicBezTo>
                  <a:pt x="2781" y="2173"/>
                  <a:pt x="2774" y="2194"/>
                  <a:pt x="2775" y="2203"/>
                </a:cubicBezTo>
                <a:lnTo>
                  <a:pt x="2775" y="2203"/>
                </a:lnTo>
                <a:lnTo>
                  <a:pt x="2775" y="2204"/>
                </a:lnTo>
                <a:lnTo>
                  <a:pt x="2775" y="2206"/>
                </a:lnTo>
                <a:lnTo>
                  <a:pt x="2775" y="2207"/>
                </a:lnTo>
                <a:cubicBezTo>
                  <a:pt x="2774" y="2227"/>
                  <a:pt x="2795" y="2244"/>
                  <a:pt x="2806" y="2243"/>
                </a:cubicBezTo>
                <a:lnTo>
                  <a:pt x="2807" y="2243"/>
                </a:lnTo>
                <a:lnTo>
                  <a:pt x="2808" y="2243"/>
                </a:lnTo>
                <a:lnTo>
                  <a:pt x="2810" y="2243"/>
                </a:lnTo>
                <a:lnTo>
                  <a:pt x="2811" y="2243"/>
                </a:lnTo>
                <a:lnTo>
                  <a:pt x="2812" y="2243"/>
                </a:lnTo>
                <a:lnTo>
                  <a:pt x="2814" y="2243"/>
                </a:lnTo>
                <a:cubicBezTo>
                  <a:pt x="2841" y="2243"/>
                  <a:pt x="2874" y="2202"/>
                  <a:pt x="2873" y="2182"/>
                </a:cubicBezTo>
                <a:lnTo>
                  <a:pt x="2873" y="2181"/>
                </a:lnTo>
                <a:lnTo>
                  <a:pt x="2873" y="2180"/>
                </a:lnTo>
                <a:lnTo>
                  <a:pt x="2873" y="2179"/>
                </a:lnTo>
                <a:lnTo>
                  <a:pt x="2873" y="2178"/>
                </a:lnTo>
                <a:lnTo>
                  <a:pt x="2873" y="2176"/>
                </a:lnTo>
                <a:cubicBezTo>
                  <a:pt x="2874" y="2166"/>
                  <a:pt x="2864" y="2153"/>
                  <a:pt x="2858" y="2149"/>
                </a:cubicBezTo>
                <a:lnTo>
                  <a:pt x="2857" y="2149"/>
                </a:lnTo>
                <a:lnTo>
                  <a:pt x="2856" y="2149"/>
                </a:lnTo>
                <a:close/>
                <a:moveTo>
                  <a:pt x="2736" y="2119"/>
                </a:moveTo>
                <a:cubicBezTo>
                  <a:pt x="2754" y="2141"/>
                  <a:pt x="2788" y="2152"/>
                  <a:pt x="2805" y="2152"/>
                </a:cubicBezTo>
                <a:lnTo>
                  <a:pt x="2807" y="2152"/>
                </a:lnTo>
                <a:lnTo>
                  <a:pt x="2810" y="2152"/>
                </a:lnTo>
                <a:lnTo>
                  <a:pt x="2811" y="2152"/>
                </a:lnTo>
                <a:lnTo>
                  <a:pt x="2812" y="2152"/>
                </a:lnTo>
                <a:cubicBezTo>
                  <a:pt x="2823" y="2152"/>
                  <a:pt x="2839" y="2147"/>
                  <a:pt x="2842" y="2144"/>
                </a:cubicBezTo>
                <a:cubicBezTo>
                  <a:pt x="2856" y="2144"/>
                  <a:pt x="2875" y="2111"/>
                  <a:pt x="2874" y="2094"/>
                </a:cubicBezTo>
                <a:cubicBezTo>
                  <a:pt x="2874" y="2026"/>
                  <a:pt x="2802" y="1977"/>
                  <a:pt x="2775" y="1980"/>
                </a:cubicBezTo>
                <a:lnTo>
                  <a:pt x="2773" y="1980"/>
                </a:lnTo>
                <a:lnTo>
                  <a:pt x="2772" y="1980"/>
                </a:lnTo>
                <a:lnTo>
                  <a:pt x="2770" y="1981"/>
                </a:lnTo>
                <a:lnTo>
                  <a:pt x="2769" y="1981"/>
                </a:lnTo>
                <a:lnTo>
                  <a:pt x="2768" y="1981"/>
                </a:lnTo>
                <a:lnTo>
                  <a:pt x="2766" y="1981"/>
                </a:lnTo>
                <a:lnTo>
                  <a:pt x="2765" y="1981"/>
                </a:lnTo>
                <a:lnTo>
                  <a:pt x="2764" y="1981"/>
                </a:lnTo>
                <a:lnTo>
                  <a:pt x="2763" y="1981"/>
                </a:lnTo>
                <a:cubicBezTo>
                  <a:pt x="2745" y="1981"/>
                  <a:pt x="2726" y="1991"/>
                  <a:pt x="2720" y="2000"/>
                </a:cubicBezTo>
                <a:cubicBezTo>
                  <a:pt x="2707" y="2009"/>
                  <a:pt x="2702" y="2032"/>
                  <a:pt x="2702" y="2042"/>
                </a:cubicBezTo>
                <a:lnTo>
                  <a:pt x="2702" y="2042"/>
                </a:lnTo>
                <a:lnTo>
                  <a:pt x="2702" y="2043"/>
                </a:lnTo>
                <a:lnTo>
                  <a:pt x="2702" y="2044"/>
                </a:lnTo>
                <a:lnTo>
                  <a:pt x="2702" y="2045"/>
                </a:lnTo>
                <a:lnTo>
                  <a:pt x="2702" y="2047"/>
                </a:lnTo>
                <a:lnTo>
                  <a:pt x="2702" y="2048"/>
                </a:lnTo>
                <a:cubicBezTo>
                  <a:pt x="2701" y="2071"/>
                  <a:pt x="2721" y="2106"/>
                  <a:pt x="2736" y="2119"/>
                </a:cubicBezTo>
                <a:close/>
                <a:moveTo>
                  <a:pt x="3008" y="2233"/>
                </a:moveTo>
                <a:cubicBezTo>
                  <a:pt x="3015" y="2227"/>
                  <a:pt x="3018" y="2211"/>
                  <a:pt x="3018" y="2206"/>
                </a:cubicBezTo>
                <a:lnTo>
                  <a:pt x="3018" y="2205"/>
                </a:lnTo>
                <a:lnTo>
                  <a:pt x="3018" y="2204"/>
                </a:lnTo>
                <a:lnTo>
                  <a:pt x="3018" y="2203"/>
                </a:lnTo>
                <a:lnTo>
                  <a:pt x="3018" y="2202"/>
                </a:lnTo>
                <a:lnTo>
                  <a:pt x="3018" y="2201"/>
                </a:lnTo>
                <a:cubicBezTo>
                  <a:pt x="3018" y="2188"/>
                  <a:pt x="3007" y="2169"/>
                  <a:pt x="3000" y="2162"/>
                </a:cubicBezTo>
                <a:lnTo>
                  <a:pt x="2983" y="2162"/>
                </a:lnTo>
                <a:lnTo>
                  <a:pt x="2982" y="2162"/>
                </a:lnTo>
                <a:lnTo>
                  <a:pt x="2981" y="2162"/>
                </a:lnTo>
                <a:cubicBezTo>
                  <a:pt x="2963" y="2163"/>
                  <a:pt x="2943" y="2154"/>
                  <a:pt x="2937" y="2149"/>
                </a:cubicBezTo>
                <a:cubicBezTo>
                  <a:pt x="2921" y="2155"/>
                  <a:pt x="2919" y="2175"/>
                  <a:pt x="2919" y="2181"/>
                </a:cubicBezTo>
                <a:lnTo>
                  <a:pt x="2919" y="2182"/>
                </a:lnTo>
                <a:lnTo>
                  <a:pt x="2919" y="2184"/>
                </a:lnTo>
                <a:lnTo>
                  <a:pt x="2919" y="2185"/>
                </a:lnTo>
                <a:cubicBezTo>
                  <a:pt x="2918" y="2213"/>
                  <a:pt x="2958" y="2244"/>
                  <a:pt x="2979" y="2243"/>
                </a:cubicBezTo>
                <a:lnTo>
                  <a:pt x="2980" y="2243"/>
                </a:lnTo>
                <a:lnTo>
                  <a:pt x="2981" y="2243"/>
                </a:lnTo>
                <a:lnTo>
                  <a:pt x="2982" y="2243"/>
                </a:lnTo>
                <a:lnTo>
                  <a:pt x="2984" y="2243"/>
                </a:lnTo>
                <a:lnTo>
                  <a:pt x="2985" y="2243"/>
                </a:lnTo>
                <a:cubicBezTo>
                  <a:pt x="2994" y="2243"/>
                  <a:pt x="3006" y="2236"/>
                  <a:pt x="3008" y="2233"/>
                </a:cubicBezTo>
                <a:close/>
                <a:moveTo>
                  <a:pt x="3073" y="2000"/>
                </a:moveTo>
                <a:cubicBezTo>
                  <a:pt x="3061" y="1986"/>
                  <a:pt x="3039" y="1981"/>
                  <a:pt x="3028" y="1981"/>
                </a:cubicBezTo>
                <a:lnTo>
                  <a:pt x="3027" y="1981"/>
                </a:lnTo>
                <a:lnTo>
                  <a:pt x="3026" y="1981"/>
                </a:lnTo>
                <a:lnTo>
                  <a:pt x="3025" y="1981"/>
                </a:lnTo>
                <a:lnTo>
                  <a:pt x="3024" y="1981"/>
                </a:lnTo>
                <a:lnTo>
                  <a:pt x="3023" y="1981"/>
                </a:lnTo>
                <a:cubicBezTo>
                  <a:pt x="3000" y="1980"/>
                  <a:pt x="2965" y="1998"/>
                  <a:pt x="2950" y="2016"/>
                </a:cubicBezTo>
                <a:cubicBezTo>
                  <a:pt x="2929" y="2035"/>
                  <a:pt x="2918" y="2070"/>
                  <a:pt x="2918" y="2086"/>
                </a:cubicBezTo>
                <a:lnTo>
                  <a:pt x="2918" y="2087"/>
                </a:lnTo>
                <a:lnTo>
                  <a:pt x="2918" y="2088"/>
                </a:lnTo>
                <a:lnTo>
                  <a:pt x="2918" y="2089"/>
                </a:lnTo>
                <a:lnTo>
                  <a:pt x="2918" y="2090"/>
                </a:lnTo>
                <a:lnTo>
                  <a:pt x="2918" y="2092"/>
                </a:lnTo>
                <a:lnTo>
                  <a:pt x="2918" y="2093"/>
                </a:lnTo>
                <a:cubicBezTo>
                  <a:pt x="2918" y="2113"/>
                  <a:pt x="2934" y="2137"/>
                  <a:pt x="2943" y="2140"/>
                </a:cubicBezTo>
                <a:lnTo>
                  <a:pt x="2945" y="2141"/>
                </a:lnTo>
                <a:lnTo>
                  <a:pt x="2946" y="2142"/>
                </a:lnTo>
                <a:lnTo>
                  <a:pt x="2947" y="2143"/>
                </a:lnTo>
                <a:lnTo>
                  <a:pt x="2948" y="2144"/>
                </a:lnTo>
                <a:cubicBezTo>
                  <a:pt x="2957" y="2149"/>
                  <a:pt x="2974" y="2152"/>
                  <a:pt x="2981" y="2152"/>
                </a:cubicBezTo>
                <a:lnTo>
                  <a:pt x="2982" y="2152"/>
                </a:lnTo>
                <a:lnTo>
                  <a:pt x="2983" y="2152"/>
                </a:lnTo>
                <a:lnTo>
                  <a:pt x="2986" y="2152"/>
                </a:lnTo>
                <a:lnTo>
                  <a:pt x="2987" y="2152"/>
                </a:lnTo>
                <a:lnTo>
                  <a:pt x="2989" y="2152"/>
                </a:lnTo>
                <a:lnTo>
                  <a:pt x="2990" y="2152"/>
                </a:lnTo>
                <a:lnTo>
                  <a:pt x="2992" y="2152"/>
                </a:lnTo>
                <a:lnTo>
                  <a:pt x="2994" y="2153"/>
                </a:lnTo>
                <a:lnTo>
                  <a:pt x="2995" y="2153"/>
                </a:lnTo>
                <a:lnTo>
                  <a:pt x="2997" y="2153"/>
                </a:lnTo>
                <a:cubicBezTo>
                  <a:pt x="3032" y="2155"/>
                  <a:pt x="3091" y="2092"/>
                  <a:pt x="3090" y="2041"/>
                </a:cubicBezTo>
                <a:cubicBezTo>
                  <a:pt x="3090" y="2024"/>
                  <a:pt x="3079" y="2005"/>
                  <a:pt x="3073" y="2000"/>
                </a:cubicBezTo>
                <a:close/>
                <a:moveTo>
                  <a:pt x="2923" y="2005"/>
                </a:moveTo>
                <a:lnTo>
                  <a:pt x="2925" y="2004"/>
                </a:lnTo>
                <a:lnTo>
                  <a:pt x="2926" y="2003"/>
                </a:lnTo>
                <a:lnTo>
                  <a:pt x="2926" y="2001"/>
                </a:lnTo>
                <a:lnTo>
                  <a:pt x="2925" y="2000"/>
                </a:lnTo>
                <a:lnTo>
                  <a:pt x="2925" y="1999"/>
                </a:lnTo>
                <a:lnTo>
                  <a:pt x="2924" y="1998"/>
                </a:lnTo>
                <a:lnTo>
                  <a:pt x="2923" y="1998"/>
                </a:lnTo>
                <a:lnTo>
                  <a:pt x="2921" y="1998"/>
                </a:lnTo>
                <a:lnTo>
                  <a:pt x="2920" y="1998"/>
                </a:lnTo>
                <a:lnTo>
                  <a:pt x="2918" y="1999"/>
                </a:lnTo>
                <a:lnTo>
                  <a:pt x="2917" y="2000"/>
                </a:lnTo>
                <a:lnTo>
                  <a:pt x="2916" y="2001"/>
                </a:lnTo>
                <a:cubicBezTo>
                  <a:pt x="2908" y="2006"/>
                  <a:pt x="2902" y="2020"/>
                  <a:pt x="2902" y="2021"/>
                </a:cubicBezTo>
                <a:lnTo>
                  <a:pt x="2891" y="2021"/>
                </a:lnTo>
                <a:cubicBezTo>
                  <a:pt x="2888" y="2012"/>
                  <a:pt x="2875" y="2000"/>
                  <a:pt x="2873" y="1998"/>
                </a:cubicBezTo>
                <a:lnTo>
                  <a:pt x="2872" y="1998"/>
                </a:lnTo>
                <a:lnTo>
                  <a:pt x="2871" y="1998"/>
                </a:lnTo>
                <a:lnTo>
                  <a:pt x="2869" y="1998"/>
                </a:lnTo>
                <a:lnTo>
                  <a:pt x="2868" y="1998"/>
                </a:lnTo>
                <a:lnTo>
                  <a:pt x="2867" y="1999"/>
                </a:lnTo>
                <a:lnTo>
                  <a:pt x="2866" y="1999"/>
                </a:lnTo>
                <a:lnTo>
                  <a:pt x="2865" y="2000"/>
                </a:lnTo>
                <a:lnTo>
                  <a:pt x="2865" y="2001"/>
                </a:lnTo>
                <a:lnTo>
                  <a:pt x="2865" y="2002"/>
                </a:lnTo>
                <a:lnTo>
                  <a:pt x="2865" y="2003"/>
                </a:lnTo>
                <a:lnTo>
                  <a:pt x="2865" y="2004"/>
                </a:lnTo>
                <a:cubicBezTo>
                  <a:pt x="2875" y="2011"/>
                  <a:pt x="2882" y="2026"/>
                  <a:pt x="2883" y="2029"/>
                </a:cubicBezTo>
                <a:lnTo>
                  <a:pt x="2882" y="2031"/>
                </a:lnTo>
                <a:lnTo>
                  <a:pt x="2880" y="2033"/>
                </a:lnTo>
                <a:lnTo>
                  <a:pt x="2880" y="2035"/>
                </a:lnTo>
                <a:lnTo>
                  <a:pt x="2880" y="2222"/>
                </a:lnTo>
                <a:lnTo>
                  <a:pt x="2880" y="2224"/>
                </a:lnTo>
                <a:lnTo>
                  <a:pt x="2880" y="2225"/>
                </a:lnTo>
                <a:lnTo>
                  <a:pt x="2881" y="2227"/>
                </a:lnTo>
                <a:lnTo>
                  <a:pt x="2881" y="2228"/>
                </a:lnTo>
                <a:cubicBezTo>
                  <a:pt x="2884" y="2233"/>
                  <a:pt x="2894" y="2236"/>
                  <a:pt x="2895" y="2236"/>
                </a:cubicBezTo>
                <a:lnTo>
                  <a:pt x="2896" y="2236"/>
                </a:lnTo>
                <a:lnTo>
                  <a:pt x="2898" y="2236"/>
                </a:lnTo>
                <a:lnTo>
                  <a:pt x="2900" y="2236"/>
                </a:lnTo>
                <a:lnTo>
                  <a:pt x="2902" y="2235"/>
                </a:lnTo>
                <a:lnTo>
                  <a:pt x="2903" y="2234"/>
                </a:lnTo>
                <a:cubicBezTo>
                  <a:pt x="2908" y="2232"/>
                  <a:pt x="2910" y="2224"/>
                  <a:pt x="2910" y="2224"/>
                </a:cubicBezTo>
                <a:lnTo>
                  <a:pt x="2910" y="2223"/>
                </a:lnTo>
                <a:lnTo>
                  <a:pt x="2910" y="2222"/>
                </a:lnTo>
                <a:lnTo>
                  <a:pt x="2910" y="2029"/>
                </a:lnTo>
                <a:cubicBezTo>
                  <a:pt x="2912" y="2022"/>
                  <a:pt x="2921" y="2009"/>
                  <a:pt x="2923" y="2005"/>
                </a:cubicBezTo>
                <a:lnTo>
                  <a:pt x="2923" y="2005"/>
                </a:lnTo>
                <a:close/>
                <a:moveTo>
                  <a:pt x="2935" y="3649"/>
                </a:moveTo>
                <a:lnTo>
                  <a:pt x="3019" y="3491"/>
                </a:lnTo>
                <a:lnTo>
                  <a:pt x="3021" y="3489"/>
                </a:lnTo>
                <a:lnTo>
                  <a:pt x="3021" y="3488"/>
                </a:lnTo>
                <a:cubicBezTo>
                  <a:pt x="3029" y="3474"/>
                  <a:pt x="3033" y="3454"/>
                  <a:pt x="3032" y="3446"/>
                </a:cubicBezTo>
                <a:lnTo>
                  <a:pt x="3032" y="3445"/>
                </a:lnTo>
                <a:cubicBezTo>
                  <a:pt x="3035" y="3442"/>
                  <a:pt x="3036" y="3435"/>
                  <a:pt x="3036" y="3434"/>
                </a:cubicBezTo>
                <a:cubicBezTo>
                  <a:pt x="3037" y="3401"/>
                  <a:pt x="2958" y="3353"/>
                  <a:pt x="2925" y="3353"/>
                </a:cubicBezTo>
                <a:lnTo>
                  <a:pt x="2926" y="3349"/>
                </a:lnTo>
                <a:lnTo>
                  <a:pt x="2926" y="3344"/>
                </a:lnTo>
                <a:lnTo>
                  <a:pt x="2926" y="3341"/>
                </a:lnTo>
                <a:lnTo>
                  <a:pt x="2926" y="3338"/>
                </a:lnTo>
                <a:lnTo>
                  <a:pt x="2925" y="3335"/>
                </a:lnTo>
                <a:lnTo>
                  <a:pt x="2924" y="3333"/>
                </a:lnTo>
                <a:lnTo>
                  <a:pt x="2923" y="3332"/>
                </a:lnTo>
                <a:lnTo>
                  <a:pt x="2922" y="3331"/>
                </a:lnTo>
                <a:lnTo>
                  <a:pt x="2921" y="3330"/>
                </a:lnTo>
                <a:lnTo>
                  <a:pt x="2919" y="3330"/>
                </a:lnTo>
                <a:cubicBezTo>
                  <a:pt x="2890" y="3330"/>
                  <a:pt x="2768" y="3553"/>
                  <a:pt x="2752" y="3611"/>
                </a:cubicBezTo>
                <a:lnTo>
                  <a:pt x="2752" y="3613"/>
                </a:lnTo>
                <a:lnTo>
                  <a:pt x="2752" y="3615"/>
                </a:lnTo>
                <a:cubicBezTo>
                  <a:pt x="2750" y="3651"/>
                  <a:pt x="2792" y="3686"/>
                  <a:pt x="2823" y="3685"/>
                </a:cubicBezTo>
                <a:lnTo>
                  <a:pt x="2824" y="3685"/>
                </a:lnTo>
                <a:lnTo>
                  <a:pt x="2826" y="3685"/>
                </a:lnTo>
                <a:lnTo>
                  <a:pt x="2826" y="3688"/>
                </a:lnTo>
                <a:lnTo>
                  <a:pt x="2826" y="3691"/>
                </a:lnTo>
                <a:lnTo>
                  <a:pt x="2827" y="3694"/>
                </a:lnTo>
                <a:lnTo>
                  <a:pt x="2827" y="3697"/>
                </a:lnTo>
                <a:lnTo>
                  <a:pt x="2828" y="3698"/>
                </a:lnTo>
                <a:lnTo>
                  <a:pt x="2829" y="3700"/>
                </a:lnTo>
                <a:lnTo>
                  <a:pt x="2830" y="3701"/>
                </a:lnTo>
                <a:lnTo>
                  <a:pt x="2831" y="3702"/>
                </a:lnTo>
                <a:lnTo>
                  <a:pt x="2833" y="3702"/>
                </a:lnTo>
                <a:lnTo>
                  <a:pt x="2834" y="3702"/>
                </a:lnTo>
                <a:lnTo>
                  <a:pt x="2836" y="3702"/>
                </a:lnTo>
                <a:cubicBezTo>
                  <a:pt x="2868" y="3693"/>
                  <a:pt x="2965" y="3515"/>
                  <a:pt x="2961" y="3497"/>
                </a:cubicBezTo>
                <a:cubicBezTo>
                  <a:pt x="2961" y="3480"/>
                  <a:pt x="2947" y="3461"/>
                  <a:pt x="2935" y="3455"/>
                </a:cubicBezTo>
                <a:lnTo>
                  <a:pt x="2930" y="3455"/>
                </a:lnTo>
                <a:cubicBezTo>
                  <a:pt x="2923" y="3451"/>
                  <a:pt x="2911" y="3449"/>
                  <a:pt x="2907" y="3449"/>
                </a:cubicBezTo>
                <a:lnTo>
                  <a:pt x="2906" y="3449"/>
                </a:lnTo>
                <a:cubicBezTo>
                  <a:pt x="2898" y="3459"/>
                  <a:pt x="2893" y="3463"/>
                  <a:pt x="2892" y="3463"/>
                </a:cubicBezTo>
                <a:lnTo>
                  <a:pt x="2891" y="3463"/>
                </a:lnTo>
                <a:lnTo>
                  <a:pt x="2890" y="3463"/>
                </a:lnTo>
                <a:lnTo>
                  <a:pt x="2889" y="3463"/>
                </a:lnTo>
                <a:lnTo>
                  <a:pt x="2889" y="3463"/>
                </a:lnTo>
                <a:lnTo>
                  <a:pt x="2888" y="3462"/>
                </a:lnTo>
                <a:cubicBezTo>
                  <a:pt x="2887" y="3461"/>
                  <a:pt x="2887" y="3456"/>
                  <a:pt x="2887" y="3454"/>
                </a:cubicBezTo>
                <a:lnTo>
                  <a:pt x="2887" y="3453"/>
                </a:lnTo>
                <a:lnTo>
                  <a:pt x="2887" y="3452"/>
                </a:lnTo>
                <a:lnTo>
                  <a:pt x="2887" y="3451"/>
                </a:lnTo>
                <a:lnTo>
                  <a:pt x="2887" y="3450"/>
                </a:lnTo>
                <a:lnTo>
                  <a:pt x="2887" y="3449"/>
                </a:lnTo>
                <a:lnTo>
                  <a:pt x="2887" y="3448"/>
                </a:lnTo>
                <a:lnTo>
                  <a:pt x="2887" y="3447"/>
                </a:lnTo>
                <a:lnTo>
                  <a:pt x="2887" y="3446"/>
                </a:lnTo>
                <a:lnTo>
                  <a:pt x="2887" y="3445"/>
                </a:lnTo>
                <a:lnTo>
                  <a:pt x="2887" y="3444"/>
                </a:lnTo>
                <a:lnTo>
                  <a:pt x="2886" y="3444"/>
                </a:lnTo>
                <a:lnTo>
                  <a:pt x="2886" y="3444"/>
                </a:lnTo>
                <a:lnTo>
                  <a:pt x="2886" y="3444"/>
                </a:lnTo>
                <a:lnTo>
                  <a:pt x="2885" y="3444"/>
                </a:lnTo>
                <a:cubicBezTo>
                  <a:pt x="2884" y="3438"/>
                  <a:pt x="2855" y="3490"/>
                  <a:pt x="2810" y="3578"/>
                </a:cubicBezTo>
                <a:lnTo>
                  <a:pt x="2832" y="3591"/>
                </a:lnTo>
                <a:lnTo>
                  <a:pt x="2886" y="3491"/>
                </a:lnTo>
                <a:lnTo>
                  <a:pt x="2887" y="3490"/>
                </a:lnTo>
                <a:lnTo>
                  <a:pt x="2887" y="3488"/>
                </a:lnTo>
                <a:cubicBezTo>
                  <a:pt x="2891" y="3481"/>
                  <a:pt x="2903" y="3475"/>
                  <a:pt x="2907" y="3475"/>
                </a:cubicBezTo>
                <a:lnTo>
                  <a:pt x="2908" y="3475"/>
                </a:lnTo>
                <a:lnTo>
                  <a:pt x="2909" y="3475"/>
                </a:lnTo>
                <a:lnTo>
                  <a:pt x="2910" y="3476"/>
                </a:lnTo>
                <a:lnTo>
                  <a:pt x="2911" y="3476"/>
                </a:lnTo>
                <a:cubicBezTo>
                  <a:pt x="2921" y="3475"/>
                  <a:pt x="2936" y="3494"/>
                  <a:pt x="2934" y="3500"/>
                </a:cubicBezTo>
                <a:lnTo>
                  <a:pt x="2934" y="3501"/>
                </a:lnTo>
                <a:lnTo>
                  <a:pt x="2934" y="3502"/>
                </a:lnTo>
                <a:cubicBezTo>
                  <a:pt x="2934" y="3506"/>
                  <a:pt x="2930" y="3512"/>
                  <a:pt x="2930" y="3513"/>
                </a:cubicBezTo>
                <a:cubicBezTo>
                  <a:pt x="2867" y="3636"/>
                  <a:pt x="2846" y="3669"/>
                  <a:pt x="2843" y="3670"/>
                </a:cubicBezTo>
                <a:lnTo>
                  <a:pt x="2842" y="3670"/>
                </a:lnTo>
                <a:lnTo>
                  <a:pt x="2842" y="3670"/>
                </a:lnTo>
                <a:lnTo>
                  <a:pt x="2841" y="3670"/>
                </a:lnTo>
                <a:lnTo>
                  <a:pt x="2841" y="3670"/>
                </a:lnTo>
                <a:lnTo>
                  <a:pt x="2841" y="3669"/>
                </a:lnTo>
                <a:lnTo>
                  <a:pt x="2841" y="3668"/>
                </a:lnTo>
                <a:lnTo>
                  <a:pt x="2841" y="3667"/>
                </a:lnTo>
                <a:cubicBezTo>
                  <a:pt x="2841" y="3665"/>
                  <a:pt x="2842" y="3658"/>
                  <a:pt x="2842" y="3657"/>
                </a:cubicBezTo>
                <a:cubicBezTo>
                  <a:pt x="2843" y="3653"/>
                  <a:pt x="2844" y="3646"/>
                  <a:pt x="2844" y="3646"/>
                </a:cubicBezTo>
                <a:lnTo>
                  <a:pt x="2843" y="3644"/>
                </a:lnTo>
                <a:lnTo>
                  <a:pt x="2843" y="3643"/>
                </a:lnTo>
                <a:lnTo>
                  <a:pt x="2843" y="3642"/>
                </a:lnTo>
                <a:lnTo>
                  <a:pt x="2843" y="3642"/>
                </a:lnTo>
                <a:lnTo>
                  <a:pt x="2842" y="3641"/>
                </a:lnTo>
                <a:lnTo>
                  <a:pt x="2842" y="3641"/>
                </a:lnTo>
                <a:lnTo>
                  <a:pt x="2841" y="3641"/>
                </a:lnTo>
                <a:cubicBezTo>
                  <a:pt x="2840" y="3640"/>
                  <a:pt x="2830" y="3651"/>
                  <a:pt x="2825" y="3659"/>
                </a:cubicBezTo>
                <a:lnTo>
                  <a:pt x="2824" y="3659"/>
                </a:lnTo>
                <a:cubicBezTo>
                  <a:pt x="2817" y="3659"/>
                  <a:pt x="2807" y="3656"/>
                  <a:pt x="2805" y="3654"/>
                </a:cubicBezTo>
                <a:cubicBezTo>
                  <a:pt x="2794" y="3647"/>
                  <a:pt x="2783" y="3631"/>
                  <a:pt x="2780" y="3624"/>
                </a:cubicBezTo>
                <a:lnTo>
                  <a:pt x="2777" y="3629"/>
                </a:lnTo>
                <a:lnTo>
                  <a:pt x="2774" y="3632"/>
                </a:lnTo>
                <a:lnTo>
                  <a:pt x="2772" y="3635"/>
                </a:lnTo>
                <a:lnTo>
                  <a:pt x="2771" y="3637"/>
                </a:lnTo>
                <a:lnTo>
                  <a:pt x="2769" y="3639"/>
                </a:lnTo>
                <a:lnTo>
                  <a:pt x="2768" y="3640"/>
                </a:lnTo>
                <a:lnTo>
                  <a:pt x="2768" y="3640"/>
                </a:lnTo>
                <a:lnTo>
                  <a:pt x="2767" y="3639"/>
                </a:lnTo>
                <a:cubicBezTo>
                  <a:pt x="2766" y="3624"/>
                  <a:pt x="2898" y="3374"/>
                  <a:pt x="2919" y="3365"/>
                </a:cubicBezTo>
                <a:lnTo>
                  <a:pt x="2921" y="3364"/>
                </a:lnTo>
                <a:lnTo>
                  <a:pt x="2923" y="3363"/>
                </a:lnTo>
                <a:lnTo>
                  <a:pt x="2924" y="3364"/>
                </a:lnTo>
                <a:lnTo>
                  <a:pt x="2925" y="3365"/>
                </a:lnTo>
                <a:lnTo>
                  <a:pt x="2925" y="3366"/>
                </a:lnTo>
                <a:lnTo>
                  <a:pt x="2926" y="3369"/>
                </a:lnTo>
                <a:lnTo>
                  <a:pt x="2926" y="3372"/>
                </a:lnTo>
                <a:lnTo>
                  <a:pt x="2925" y="3376"/>
                </a:lnTo>
                <a:lnTo>
                  <a:pt x="2924" y="3381"/>
                </a:lnTo>
                <a:lnTo>
                  <a:pt x="2925" y="3381"/>
                </a:lnTo>
                <a:lnTo>
                  <a:pt x="2927" y="3381"/>
                </a:lnTo>
                <a:cubicBezTo>
                  <a:pt x="2948" y="3380"/>
                  <a:pt x="3010" y="3423"/>
                  <a:pt x="3008" y="3439"/>
                </a:cubicBezTo>
                <a:lnTo>
                  <a:pt x="3008" y="3440"/>
                </a:lnTo>
                <a:lnTo>
                  <a:pt x="3008" y="3441"/>
                </a:lnTo>
                <a:lnTo>
                  <a:pt x="3008" y="3442"/>
                </a:lnTo>
                <a:lnTo>
                  <a:pt x="3007" y="3443"/>
                </a:lnTo>
                <a:lnTo>
                  <a:pt x="3007" y="3443"/>
                </a:lnTo>
                <a:lnTo>
                  <a:pt x="3006" y="3444"/>
                </a:lnTo>
                <a:lnTo>
                  <a:pt x="3005" y="3445"/>
                </a:lnTo>
                <a:lnTo>
                  <a:pt x="3004" y="3446"/>
                </a:lnTo>
                <a:lnTo>
                  <a:pt x="3004" y="3447"/>
                </a:lnTo>
                <a:cubicBezTo>
                  <a:pt x="3004" y="3457"/>
                  <a:pt x="2998" y="3472"/>
                  <a:pt x="2995" y="3477"/>
                </a:cubicBezTo>
                <a:lnTo>
                  <a:pt x="2911" y="3635"/>
                </a:lnTo>
                <a:lnTo>
                  <a:pt x="2935" y="3649"/>
                </a:lnTo>
                <a:close/>
                <a:moveTo>
                  <a:pt x="3624" y="3042"/>
                </a:moveTo>
                <a:lnTo>
                  <a:pt x="3638" y="3042"/>
                </a:lnTo>
                <a:cubicBezTo>
                  <a:pt x="3675" y="3041"/>
                  <a:pt x="3699" y="3083"/>
                  <a:pt x="3699" y="3109"/>
                </a:cubicBezTo>
                <a:cubicBezTo>
                  <a:pt x="3694" y="3168"/>
                  <a:pt x="3658" y="3178"/>
                  <a:pt x="3634" y="3179"/>
                </a:cubicBezTo>
                <a:lnTo>
                  <a:pt x="3632" y="3179"/>
                </a:lnTo>
                <a:lnTo>
                  <a:pt x="3631" y="3179"/>
                </a:lnTo>
                <a:lnTo>
                  <a:pt x="3630" y="3179"/>
                </a:lnTo>
                <a:lnTo>
                  <a:pt x="3628" y="3179"/>
                </a:lnTo>
                <a:lnTo>
                  <a:pt x="3627" y="3180"/>
                </a:lnTo>
                <a:lnTo>
                  <a:pt x="3626" y="3180"/>
                </a:lnTo>
                <a:lnTo>
                  <a:pt x="3625" y="3180"/>
                </a:lnTo>
                <a:cubicBezTo>
                  <a:pt x="3615" y="3180"/>
                  <a:pt x="3602" y="3175"/>
                  <a:pt x="3597" y="3172"/>
                </a:cubicBezTo>
                <a:cubicBezTo>
                  <a:pt x="3594" y="3173"/>
                  <a:pt x="3587" y="3181"/>
                  <a:pt x="3587" y="3182"/>
                </a:cubicBezTo>
                <a:cubicBezTo>
                  <a:pt x="3567" y="3204"/>
                  <a:pt x="3541" y="3228"/>
                  <a:pt x="3524" y="3243"/>
                </a:cubicBezTo>
                <a:cubicBezTo>
                  <a:pt x="3526" y="3247"/>
                  <a:pt x="3534" y="3254"/>
                  <a:pt x="3535" y="3254"/>
                </a:cubicBezTo>
                <a:lnTo>
                  <a:pt x="3536" y="3255"/>
                </a:lnTo>
                <a:cubicBezTo>
                  <a:pt x="3543" y="3259"/>
                  <a:pt x="3549" y="3268"/>
                  <a:pt x="3548" y="3272"/>
                </a:cubicBezTo>
                <a:lnTo>
                  <a:pt x="3548" y="3273"/>
                </a:lnTo>
                <a:lnTo>
                  <a:pt x="3548" y="3274"/>
                </a:lnTo>
                <a:lnTo>
                  <a:pt x="3548" y="3276"/>
                </a:lnTo>
                <a:cubicBezTo>
                  <a:pt x="3545" y="3281"/>
                  <a:pt x="3536" y="3287"/>
                  <a:pt x="3537" y="3286"/>
                </a:cubicBezTo>
                <a:lnTo>
                  <a:pt x="3537" y="3286"/>
                </a:lnTo>
                <a:lnTo>
                  <a:pt x="3537" y="3287"/>
                </a:lnTo>
                <a:cubicBezTo>
                  <a:pt x="3537" y="3288"/>
                  <a:pt x="3530" y="3297"/>
                  <a:pt x="3529" y="3296"/>
                </a:cubicBezTo>
                <a:lnTo>
                  <a:pt x="3527" y="3297"/>
                </a:lnTo>
                <a:lnTo>
                  <a:pt x="3526" y="3297"/>
                </a:lnTo>
                <a:lnTo>
                  <a:pt x="3524" y="3297"/>
                </a:lnTo>
                <a:lnTo>
                  <a:pt x="3523" y="3297"/>
                </a:lnTo>
                <a:cubicBezTo>
                  <a:pt x="3517" y="3297"/>
                  <a:pt x="3509" y="3286"/>
                  <a:pt x="3508" y="3284"/>
                </a:cubicBezTo>
                <a:lnTo>
                  <a:pt x="3507" y="3283"/>
                </a:lnTo>
                <a:cubicBezTo>
                  <a:pt x="3504" y="3278"/>
                  <a:pt x="3498" y="3273"/>
                  <a:pt x="3498" y="3273"/>
                </a:cubicBezTo>
                <a:lnTo>
                  <a:pt x="3497" y="3273"/>
                </a:lnTo>
                <a:cubicBezTo>
                  <a:pt x="3493" y="3274"/>
                  <a:pt x="3489" y="3280"/>
                  <a:pt x="3488" y="3281"/>
                </a:cubicBezTo>
                <a:lnTo>
                  <a:pt x="3488" y="3281"/>
                </a:lnTo>
                <a:lnTo>
                  <a:pt x="3487" y="3283"/>
                </a:lnTo>
                <a:lnTo>
                  <a:pt x="3486" y="3284"/>
                </a:lnTo>
                <a:lnTo>
                  <a:pt x="3484" y="3285"/>
                </a:lnTo>
                <a:lnTo>
                  <a:pt x="3483" y="3286"/>
                </a:lnTo>
                <a:cubicBezTo>
                  <a:pt x="3484" y="3290"/>
                  <a:pt x="3494" y="3297"/>
                  <a:pt x="3494" y="3297"/>
                </a:cubicBezTo>
                <a:cubicBezTo>
                  <a:pt x="3500" y="3301"/>
                  <a:pt x="3505" y="3308"/>
                  <a:pt x="3505" y="3309"/>
                </a:cubicBezTo>
                <a:lnTo>
                  <a:pt x="3505" y="3310"/>
                </a:lnTo>
                <a:lnTo>
                  <a:pt x="3505" y="3311"/>
                </a:lnTo>
                <a:lnTo>
                  <a:pt x="3505" y="3312"/>
                </a:lnTo>
                <a:lnTo>
                  <a:pt x="3505" y="3314"/>
                </a:lnTo>
                <a:lnTo>
                  <a:pt x="3505" y="3315"/>
                </a:lnTo>
                <a:lnTo>
                  <a:pt x="3504" y="3317"/>
                </a:lnTo>
                <a:cubicBezTo>
                  <a:pt x="3502" y="3324"/>
                  <a:pt x="3496" y="3328"/>
                  <a:pt x="3497" y="3327"/>
                </a:cubicBezTo>
                <a:lnTo>
                  <a:pt x="3497" y="3327"/>
                </a:lnTo>
                <a:cubicBezTo>
                  <a:pt x="3498" y="3327"/>
                  <a:pt x="3488" y="3337"/>
                  <a:pt x="3487" y="3337"/>
                </a:cubicBezTo>
                <a:lnTo>
                  <a:pt x="3486" y="3337"/>
                </a:lnTo>
                <a:lnTo>
                  <a:pt x="3485" y="3338"/>
                </a:lnTo>
                <a:lnTo>
                  <a:pt x="3483" y="3338"/>
                </a:lnTo>
                <a:cubicBezTo>
                  <a:pt x="3475" y="3338"/>
                  <a:pt x="3460" y="3320"/>
                  <a:pt x="3462" y="3322"/>
                </a:cubicBezTo>
                <a:lnTo>
                  <a:pt x="3462" y="3322"/>
                </a:lnTo>
                <a:lnTo>
                  <a:pt x="3453" y="3314"/>
                </a:lnTo>
                <a:lnTo>
                  <a:pt x="3445" y="3319"/>
                </a:lnTo>
                <a:lnTo>
                  <a:pt x="3443" y="3319"/>
                </a:lnTo>
                <a:lnTo>
                  <a:pt x="3442" y="3319"/>
                </a:lnTo>
                <a:lnTo>
                  <a:pt x="3440" y="3319"/>
                </a:lnTo>
                <a:lnTo>
                  <a:pt x="3438" y="3320"/>
                </a:lnTo>
                <a:cubicBezTo>
                  <a:pt x="3426" y="3320"/>
                  <a:pt x="3422" y="3307"/>
                  <a:pt x="3421" y="3303"/>
                </a:cubicBezTo>
                <a:lnTo>
                  <a:pt x="3421" y="3297"/>
                </a:lnTo>
                <a:cubicBezTo>
                  <a:pt x="3422" y="3289"/>
                  <a:pt x="3434" y="3279"/>
                  <a:pt x="3437" y="3275"/>
                </a:cubicBezTo>
                <a:lnTo>
                  <a:pt x="3438" y="3275"/>
                </a:lnTo>
                <a:cubicBezTo>
                  <a:pt x="3440" y="3273"/>
                  <a:pt x="3445" y="3267"/>
                  <a:pt x="3447" y="3266"/>
                </a:cubicBezTo>
                <a:lnTo>
                  <a:pt x="3450" y="3262"/>
                </a:lnTo>
                <a:lnTo>
                  <a:pt x="3452" y="3260"/>
                </a:lnTo>
                <a:lnTo>
                  <a:pt x="3454" y="3258"/>
                </a:lnTo>
                <a:lnTo>
                  <a:pt x="3456" y="3256"/>
                </a:lnTo>
                <a:lnTo>
                  <a:pt x="3460" y="3252"/>
                </a:lnTo>
                <a:lnTo>
                  <a:pt x="3464" y="3248"/>
                </a:lnTo>
                <a:lnTo>
                  <a:pt x="3468" y="3244"/>
                </a:lnTo>
                <a:lnTo>
                  <a:pt x="3472" y="3240"/>
                </a:lnTo>
                <a:lnTo>
                  <a:pt x="3477" y="3236"/>
                </a:lnTo>
                <a:lnTo>
                  <a:pt x="3479" y="3234"/>
                </a:lnTo>
                <a:lnTo>
                  <a:pt x="3481" y="3232"/>
                </a:lnTo>
                <a:lnTo>
                  <a:pt x="3483" y="3230"/>
                </a:lnTo>
                <a:lnTo>
                  <a:pt x="3485" y="3228"/>
                </a:lnTo>
                <a:lnTo>
                  <a:pt x="3489" y="3224"/>
                </a:lnTo>
                <a:lnTo>
                  <a:pt x="3493" y="3220"/>
                </a:lnTo>
                <a:lnTo>
                  <a:pt x="3497" y="3216"/>
                </a:lnTo>
                <a:lnTo>
                  <a:pt x="3499" y="3213"/>
                </a:lnTo>
                <a:lnTo>
                  <a:pt x="3501" y="3211"/>
                </a:lnTo>
                <a:lnTo>
                  <a:pt x="3503" y="3209"/>
                </a:lnTo>
                <a:lnTo>
                  <a:pt x="3505" y="3207"/>
                </a:lnTo>
                <a:lnTo>
                  <a:pt x="3511" y="3201"/>
                </a:lnTo>
                <a:lnTo>
                  <a:pt x="3514" y="3199"/>
                </a:lnTo>
                <a:lnTo>
                  <a:pt x="3516" y="3197"/>
                </a:lnTo>
                <a:lnTo>
                  <a:pt x="3518" y="3195"/>
                </a:lnTo>
                <a:lnTo>
                  <a:pt x="3520" y="3193"/>
                </a:lnTo>
                <a:lnTo>
                  <a:pt x="3524" y="3189"/>
                </a:lnTo>
                <a:lnTo>
                  <a:pt x="3528" y="3185"/>
                </a:lnTo>
                <a:lnTo>
                  <a:pt x="3530" y="3183"/>
                </a:lnTo>
                <a:lnTo>
                  <a:pt x="3532" y="3180"/>
                </a:lnTo>
                <a:lnTo>
                  <a:pt x="3538" y="3174"/>
                </a:lnTo>
                <a:lnTo>
                  <a:pt x="3540" y="3172"/>
                </a:lnTo>
                <a:lnTo>
                  <a:pt x="3544" y="3168"/>
                </a:lnTo>
                <a:lnTo>
                  <a:pt x="3552" y="3160"/>
                </a:lnTo>
                <a:lnTo>
                  <a:pt x="3554" y="3158"/>
                </a:lnTo>
                <a:lnTo>
                  <a:pt x="3558" y="3154"/>
                </a:lnTo>
                <a:lnTo>
                  <a:pt x="3562" y="3150"/>
                </a:lnTo>
                <a:lnTo>
                  <a:pt x="3566" y="3146"/>
                </a:lnTo>
                <a:lnTo>
                  <a:pt x="3570" y="3142"/>
                </a:lnTo>
                <a:cubicBezTo>
                  <a:pt x="3564" y="3135"/>
                  <a:pt x="3562" y="3123"/>
                  <a:pt x="3562" y="3119"/>
                </a:cubicBezTo>
                <a:lnTo>
                  <a:pt x="3562" y="3118"/>
                </a:lnTo>
                <a:cubicBezTo>
                  <a:pt x="3561" y="3114"/>
                  <a:pt x="3561" y="3108"/>
                  <a:pt x="3561" y="3107"/>
                </a:cubicBezTo>
                <a:lnTo>
                  <a:pt x="3561" y="3106"/>
                </a:lnTo>
                <a:cubicBezTo>
                  <a:pt x="3560" y="3066"/>
                  <a:pt x="3596" y="3045"/>
                  <a:pt x="3624" y="3042"/>
                </a:cubicBezTo>
                <a:close/>
                <a:moveTo>
                  <a:pt x="3600" y="3110"/>
                </a:moveTo>
                <a:lnTo>
                  <a:pt x="3600" y="3112"/>
                </a:lnTo>
                <a:cubicBezTo>
                  <a:pt x="3599" y="3130"/>
                  <a:pt x="3620" y="3140"/>
                  <a:pt x="3630" y="3140"/>
                </a:cubicBezTo>
                <a:lnTo>
                  <a:pt x="3631" y="3140"/>
                </a:lnTo>
                <a:lnTo>
                  <a:pt x="3632" y="3140"/>
                </a:lnTo>
                <a:lnTo>
                  <a:pt x="3634" y="3140"/>
                </a:lnTo>
                <a:cubicBezTo>
                  <a:pt x="3648" y="3141"/>
                  <a:pt x="3660" y="3122"/>
                  <a:pt x="3660" y="3111"/>
                </a:cubicBezTo>
                <a:lnTo>
                  <a:pt x="3660" y="3110"/>
                </a:lnTo>
                <a:lnTo>
                  <a:pt x="3660" y="3108"/>
                </a:lnTo>
                <a:cubicBezTo>
                  <a:pt x="3661" y="3092"/>
                  <a:pt x="3641" y="3079"/>
                  <a:pt x="3630" y="3080"/>
                </a:cubicBezTo>
                <a:lnTo>
                  <a:pt x="3629" y="3080"/>
                </a:lnTo>
                <a:lnTo>
                  <a:pt x="3627" y="3080"/>
                </a:lnTo>
                <a:cubicBezTo>
                  <a:pt x="3611" y="3079"/>
                  <a:pt x="3599" y="3097"/>
                  <a:pt x="3600" y="3108"/>
                </a:cubicBezTo>
                <a:lnTo>
                  <a:pt x="3600" y="3110"/>
                </a:lnTo>
                <a:close/>
                <a:moveTo>
                  <a:pt x="3831" y="2597"/>
                </a:moveTo>
                <a:lnTo>
                  <a:pt x="3826" y="2597"/>
                </a:lnTo>
                <a:lnTo>
                  <a:pt x="3826" y="2594"/>
                </a:lnTo>
                <a:cubicBezTo>
                  <a:pt x="3810" y="2587"/>
                  <a:pt x="3784" y="2584"/>
                  <a:pt x="3774" y="2584"/>
                </a:cubicBezTo>
                <a:cubicBezTo>
                  <a:pt x="3727" y="2581"/>
                  <a:pt x="3661" y="2614"/>
                  <a:pt x="3644" y="2670"/>
                </a:cubicBezTo>
                <a:lnTo>
                  <a:pt x="3638" y="2681"/>
                </a:lnTo>
                <a:cubicBezTo>
                  <a:pt x="3635" y="2685"/>
                  <a:pt x="3634" y="2693"/>
                  <a:pt x="3634" y="2695"/>
                </a:cubicBezTo>
                <a:lnTo>
                  <a:pt x="3634" y="2695"/>
                </a:lnTo>
                <a:lnTo>
                  <a:pt x="3634" y="2697"/>
                </a:lnTo>
                <a:cubicBezTo>
                  <a:pt x="3634" y="2709"/>
                  <a:pt x="3650" y="2719"/>
                  <a:pt x="3658" y="2719"/>
                </a:cubicBezTo>
                <a:lnTo>
                  <a:pt x="3660" y="2719"/>
                </a:lnTo>
                <a:lnTo>
                  <a:pt x="3661" y="2719"/>
                </a:lnTo>
                <a:cubicBezTo>
                  <a:pt x="3672" y="2719"/>
                  <a:pt x="3683" y="2709"/>
                  <a:pt x="3684" y="2703"/>
                </a:cubicBezTo>
                <a:lnTo>
                  <a:pt x="3695" y="2687"/>
                </a:lnTo>
                <a:cubicBezTo>
                  <a:pt x="3707" y="2655"/>
                  <a:pt x="3745" y="2636"/>
                  <a:pt x="3770" y="2637"/>
                </a:cubicBezTo>
                <a:lnTo>
                  <a:pt x="3771" y="2637"/>
                </a:lnTo>
                <a:lnTo>
                  <a:pt x="3772" y="2637"/>
                </a:lnTo>
                <a:lnTo>
                  <a:pt x="3773" y="2637"/>
                </a:lnTo>
                <a:cubicBezTo>
                  <a:pt x="3785" y="2636"/>
                  <a:pt x="3803" y="2642"/>
                  <a:pt x="3809" y="2646"/>
                </a:cubicBezTo>
                <a:lnTo>
                  <a:pt x="3823" y="2651"/>
                </a:lnTo>
                <a:cubicBezTo>
                  <a:pt x="3826" y="2654"/>
                  <a:pt x="3833" y="2655"/>
                  <a:pt x="3834" y="2655"/>
                </a:cubicBezTo>
                <a:lnTo>
                  <a:pt x="3834" y="2655"/>
                </a:lnTo>
                <a:lnTo>
                  <a:pt x="3835" y="2655"/>
                </a:lnTo>
                <a:cubicBezTo>
                  <a:pt x="3844" y="2656"/>
                  <a:pt x="3856" y="2646"/>
                  <a:pt x="3858" y="2640"/>
                </a:cubicBezTo>
                <a:cubicBezTo>
                  <a:pt x="3860" y="2636"/>
                  <a:pt x="3860" y="2630"/>
                  <a:pt x="3860" y="2630"/>
                </a:cubicBezTo>
                <a:lnTo>
                  <a:pt x="3860" y="2629"/>
                </a:lnTo>
                <a:cubicBezTo>
                  <a:pt x="3863" y="2621"/>
                  <a:pt x="3851" y="2607"/>
                  <a:pt x="3845" y="2605"/>
                </a:cubicBezTo>
                <a:lnTo>
                  <a:pt x="3831" y="2597"/>
                </a:lnTo>
                <a:close/>
                <a:moveTo>
                  <a:pt x="3998" y="2258"/>
                </a:moveTo>
                <a:lnTo>
                  <a:pt x="4010" y="2271"/>
                </a:lnTo>
                <a:lnTo>
                  <a:pt x="4020" y="2269"/>
                </a:lnTo>
                <a:lnTo>
                  <a:pt x="4034" y="2271"/>
                </a:lnTo>
                <a:lnTo>
                  <a:pt x="4042" y="2258"/>
                </a:lnTo>
                <a:lnTo>
                  <a:pt x="4058" y="2233"/>
                </a:lnTo>
                <a:lnTo>
                  <a:pt x="4080" y="2206"/>
                </a:lnTo>
                <a:lnTo>
                  <a:pt x="4062" y="2181"/>
                </a:lnTo>
                <a:lnTo>
                  <a:pt x="3982" y="2181"/>
                </a:lnTo>
                <a:lnTo>
                  <a:pt x="3964" y="2206"/>
                </a:lnTo>
                <a:lnTo>
                  <a:pt x="3982" y="2233"/>
                </a:lnTo>
                <a:lnTo>
                  <a:pt x="3998" y="2258"/>
                </a:lnTo>
                <a:close/>
                <a:moveTo>
                  <a:pt x="4020" y="2478"/>
                </a:moveTo>
                <a:lnTo>
                  <a:pt x="4023" y="2478"/>
                </a:lnTo>
                <a:cubicBezTo>
                  <a:pt x="4094" y="2480"/>
                  <a:pt x="4147" y="2413"/>
                  <a:pt x="4145" y="2356"/>
                </a:cubicBezTo>
                <a:lnTo>
                  <a:pt x="4145" y="2353"/>
                </a:lnTo>
                <a:lnTo>
                  <a:pt x="4145" y="2351"/>
                </a:lnTo>
                <a:cubicBezTo>
                  <a:pt x="4147" y="2300"/>
                  <a:pt x="4107" y="2251"/>
                  <a:pt x="4069" y="2237"/>
                </a:cubicBezTo>
                <a:lnTo>
                  <a:pt x="4053" y="2261"/>
                </a:lnTo>
                <a:cubicBezTo>
                  <a:pt x="4091" y="2273"/>
                  <a:pt x="4119" y="2316"/>
                  <a:pt x="4118" y="2352"/>
                </a:cubicBezTo>
                <a:lnTo>
                  <a:pt x="4118" y="2353"/>
                </a:lnTo>
                <a:lnTo>
                  <a:pt x="4118" y="2356"/>
                </a:lnTo>
                <a:cubicBezTo>
                  <a:pt x="4119" y="2410"/>
                  <a:pt x="4066" y="2452"/>
                  <a:pt x="4022" y="2451"/>
                </a:cubicBezTo>
                <a:lnTo>
                  <a:pt x="4020" y="2451"/>
                </a:lnTo>
                <a:lnTo>
                  <a:pt x="4017" y="2451"/>
                </a:lnTo>
                <a:cubicBezTo>
                  <a:pt x="3963" y="2453"/>
                  <a:pt x="3921" y="2399"/>
                  <a:pt x="3922" y="2356"/>
                </a:cubicBezTo>
                <a:lnTo>
                  <a:pt x="3922" y="2353"/>
                </a:lnTo>
                <a:lnTo>
                  <a:pt x="3922" y="2351"/>
                </a:lnTo>
                <a:cubicBezTo>
                  <a:pt x="3921" y="2308"/>
                  <a:pt x="3959" y="2271"/>
                  <a:pt x="3990" y="2261"/>
                </a:cubicBezTo>
                <a:lnTo>
                  <a:pt x="3974" y="2237"/>
                </a:lnTo>
                <a:cubicBezTo>
                  <a:pt x="3927" y="2253"/>
                  <a:pt x="3894" y="2310"/>
                  <a:pt x="3895" y="2351"/>
                </a:cubicBezTo>
                <a:lnTo>
                  <a:pt x="3895" y="2353"/>
                </a:lnTo>
                <a:lnTo>
                  <a:pt x="3895" y="2357"/>
                </a:lnTo>
                <a:cubicBezTo>
                  <a:pt x="3893" y="2427"/>
                  <a:pt x="3963" y="2480"/>
                  <a:pt x="4017" y="2478"/>
                </a:cubicBezTo>
                <a:lnTo>
                  <a:pt x="4020" y="2478"/>
                </a:lnTo>
                <a:close/>
              </a:path>
            </a:pathLst>
          </a:custGeom>
          <a:solidFill>
            <a:srgbClr val="000000">
              <a:lumMod val="75000"/>
              <a:lumOff val="25000"/>
            </a:srgbClr>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62" name="Oval 43"/>
          <p:cNvSpPr>
            <a:spLocks noChangeArrowheads="1"/>
          </p:cNvSpPr>
          <p:nvPr>
            <p:custDataLst>
              <p:tags r:id="rId17"/>
            </p:custDataLst>
          </p:nvPr>
        </p:nvSpPr>
        <p:spPr bwMode="auto">
          <a:xfrm>
            <a:off x="9689960" y="4535434"/>
            <a:ext cx="606425" cy="60642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55" h="955">
                <a:moveTo>
                  <a:pt x="0" y="478"/>
                </a:moveTo>
                <a:cubicBezTo>
                  <a:pt x="-8" y="209"/>
                  <a:pt x="237" y="-7"/>
                  <a:pt x="478" y="0"/>
                </a:cubicBezTo>
                <a:cubicBezTo>
                  <a:pt x="746" y="-8"/>
                  <a:pt x="962" y="237"/>
                  <a:pt x="955" y="478"/>
                </a:cubicBezTo>
                <a:cubicBezTo>
                  <a:pt x="963" y="746"/>
                  <a:pt x="718" y="962"/>
                  <a:pt x="478" y="955"/>
                </a:cubicBezTo>
                <a:cubicBezTo>
                  <a:pt x="209" y="963"/>
                  <a:pt x="-7" y="718"/>
                  <a:pt x="0" y="478"/>
                </a:cubicBezTo>
                <a:close/>
                <a:moveTo>
                  <a:pt x="795" y="437"/>
                </a:moveTo>
                <a:cubicBezTo>
                  <a:pt x="791" y="386"/>
                  <a:pt x="768" y="330"/>
                  <a:pt x="738" y="291"/>
                </a:cubicBezTo>
                <a:cubicBezTo>
                  <a:pt x="678" y="185"/>
                  <a:pt x="493" y="151"/>
                  <a:pt x="504" y="161"/>
                </a:cubicBezTo>
                <a:cubicBezTo>
                  <a:pt x="496" y="160"/>
                  <a:pt x="485" y="159"/>
                  <a:pt x="478" y="158"/>
                </a:cubicBezTo>
                <a:lnTo>
                  <a:pt x="475" y="158"/>
                </a:lnTo>
                <a:cubicBezTo>
                  <a:pt x="466" y="159"/>
                  <a:pt x="458" y="160"/>
                  <a:pt x="449" y="161"/>
                </a:cubicBezTo>
                <a:cubicBezTo>
                  <a:pt x="442" y="161"/>
                  <a:pt x="432" y="162"/>
                  <a:pt x="426" y="163"/>
                </a:cubicBezTo>
                <a:cubicBezTo>
                  <a:pt x="268" y="182"/>
                  <a:pt x="153" y="341"/>
                  <a:pt x="158" y="479"/>
                </a:cubicBezTo>
                <a:cubicBezTo>
                  <a:pt x="160" y="665"/>
                  <a:pt x="296" y="783"/>
                  <a:pt x="470" y="797"/>
                </a:cubicBezTo>
                <a:cubicBezTo>
                  <a:pt x="483" y="798"/>
                  <a:pt x="504" y="796"/>
                  <a:pt x="510" y="795"/>
                </a:cubicBezTo>
                <a:cubicBezTo>
                  <a:pt x="628" y="799"/>
                  <a:pt x="795" y="673"/>
                  <a:pt x="797" y="477"/>
                </a:cubicBezTo>
                <a:cubicBezTo>
                  <a:pt x="797" y="464"/>
                  <a:pt x="796" y="443"/>
                  <a:pt x="795" y="437"/>
                </a:cubicBezTo>
                <a:close/>
                <a:moveTo>
                  <a:pt x="727" y="603"/>
                </a:moveTo>
                <a:cubicBezTo>
                  <a:pt x="719" y="589"/>
                  <a:pt x="708" y="565"/>
                  <a:pt x="706" y="551"/>
                </a:cubicBezTo>
                <a:cubicBezTo>
                  <a:pt x="704" y="545"/>
                  <a:pt x="700" y="541"/>
                  <a:pt x="699" y="541"/>
                </a:cubicBezTo>
                <a:lnTo>
                  <a:pt x="698" y="541"/>
                </a:lnTo>
                <a:lnTo>
                  <a:pt x="697" y="541"/>
                </a:lnTo>
                <a:cubicBezTo>
                  <a:pt x="689" y="540"/>
                  <a:pt x="681" y="558"/>
                  <a:pt x="681" y="567"/>
                </a:cubicBezTo>
                <a:cubicBezTo>
                  <a:pt x="680" y="577"/>
                  <a:pt x="675" y="585"/>
                  <a:pt x="670" y="584"/>
                </a:cubicBezTo>
                <a:cubicBezTo>
                  <a:pt x="665" y="586"/>
                  <a:pt x="653" y="576"/>
                  <a:pt x="647" y="568"/>
                </a:cubicBezTo>
                <a:cubicBezTo>
                  <a:pt x="633" y="552"/>
                  <a:pt x="625" y="550"/>
                  <a:pt x="621" y="551"/>
                </a:cubicBezTo>
                <a:cubicBezTo>
                  <a:pt x="620" y="551"/>
                  <a:pt x="618" y="551"/>
                  <a:pt x="618" y="551"/>
                </a:cubicBezTo>
                <a:lnTo>
                  <a:pt x="617" y="551"/>
                </a:lnTo>
                <a:lnTo>
                  <a:pt x="617" y="551"/>
                </a:lnTo>
                <a:lnTo>
                  <a:pt x="616" y="551"/>
                </a:lnTo>
                <a:lnTo>
                  <a:pt x="616" y="551"/>
                </a:lnTo>
                <a:cubicBezTo>
                  <a:pt x="611" y="549"/>
                  <a:pt x="599" y="569"/>
                  <a:pt x="599" y="623"/>
                </a:cubicBezTo>
                <a:cubicBezTo>
                  <a:pt x="598" y="699"/>
                  <a:pt x="624" y="701"/>
                  <a:pt x="638" y="708"/>
                </a:cubicBezTo>
                <a:cubicBezTo>
                  <a:pt x="583" y="729"/>
                  <a:pt x="619" y="740"/>
                  <a:pt x="477" y="755"/>
                </a:cubicBezTo>
                <a:cubicBezTo>
                  <a:pt x="328" y="768"/>
                  <a:pt x="194" y="599"/>
                  <a:pt x="207" y="482"/>
                </a:cubicBezTo>
                <a:cubicBezTo>
                  <a:pt x="205" y="417"/>
                  <a:pt x="235" y="347"/>
                  <a:pt x="266" y="313"/>
                </a:cubicBezTo>
                <a:cubicBezTo>
                  <a:pt x="266" y="318"/>
                  <a:pt x="267" y="326"/>
                  <a:pt x="267" y="329"/>
                </a:cubicBezTo>
                <a:cubicBezTo>
                  <a:pt x="268" y="334"/>
                  <a:pt x="269" y="342"/>
                  <a:pt x="269" y="345"/>
                </a:cubicBezTo>
                <a:cubicBezTo>
                  <a:pt x="269" y="353"/>
                  <a:pt x="270" y="364"/>
                  <a:pt x="270" y="369"/>
                </a:cubicBezTo>
                <a:cubicBezTo>
                  <a:pt x="270" y="391"/>
                  <a:pt x="267" y="416"/>
                  <a:pt x="263" y="435"/>
                </a:cubicBezTo>
                <a:lnTo>
                  <a:pt x="263" y="454"/>
                </a:lnTo>
                <a:cubicBezTo>
                  <a:pt x="266" y="457"/>
                  <a:pt x="273" y="459"/>
                  <a:pt x="274" y="459"/>
                </a:cubicBezTo>
                <a:lnTo>
                  <a:pt x="275" y="460"/>
                </a:lnTo>
                <a:lnTo>
                  <a:pt x="277" y="460"/>
                </a:lnTo>
                <a:lnTo>
                  <a:pt x="278" y="459"/>
                </a:lnTo>
                <a:lnTo>
                  <a:pt x="280" y="458"/>
                </a:lnTo>
                <a:lnTo>
                  <a:pt x="281" y="456"/>
                </a:lnTo>
                <a:lnTo>
                  <a:pt x="282" y="455"/>
                </a:lnTo>
                <a:lnTo>
                  <a:pt x="282" y="454"/>
                </a:lnTo>
                <a:cubicBezTo>
                  <a:pt x="285" y="448"/>
                  <a:pt x="285" y="438"/>
                  <a:pt x="285" y="435"/>
                </a:cubicBezTo>
                <a:lnTo>
                  <a:pt x="285" y="418"/>
                </a:lnTo>
                <a:cubicBezTo>
                  <a:pt x="288" y="422"/>
                  <a:pt x="292" y="424"/>
                  <a:pt x="292" y="424"/>
                </a:cubicBezTo>
                <a:cubicBezTo>
                  <a:pt x="295" y="425"/>
                  <a:pt x="302" y="434"/>
                  <a:pt x="304" y="436"/>
                </a:cubicBezTo>
                <a:cubicBezTo>
                  <a:pt x="308" y="440"/>
                  <a:pt x="314" y="446"/>
                  <a:pt x="317" y="448"/>
                </a:cubicBezTo>
                <a:lnTo>
                  <a:pt x="318" y="449"/>
                </a:lnTo>
                <a:lnTo>
                  <a:pt x="319" y="450"/>
                </a:lnTo>
                <a:lnTo>
                  <a:pt x="319" y="451"/>
                </a:lnTo>
                <a:lnTo>
                  <a:pt x="320" y="453"/>
                </a:lnTo>
                <a:cubicBezTo>
                  <a:pt x="322" y="456"/>
                  <a:pt x="323" y="460"/>
                  <a:pt x="323" y="463"/>
                </a:cubicBezTo>
                <a:cubicBezTo>
                  <a:pt x="323" y="470"/>
                  <a:pt x="327" y="477"/>
                  <a:pt x="331" y="481"/>
                </a:cubicBezTo>
                <a:cubicBezTo>
                  <a:pt x="334" y="485"/>
                  <a:pt x="336" y="492"/>
                  <a:pt x="337" y="495"/>
                </a:cubicBezTo>
                <a:cubicBezTo>
                  <a:pt x="338" y="499"/>
                  <a:pt x="340" y="506"/>
                  <a:pt x="342" y="508"/>
                </a:cubicBezTo>
                <a:cubicBezTo>
                  <a:pt x="342" y="510"/>
                  <a:pt x="343" y="517"/>
                  <a:pt x="344" y="518"/>
                </a:cubicBezTo>
                <a:lnTo>
                  <a:pt x="345" y="519"/>
                </a:lnTo>
                <a:cubicBezTo>
                  <a:pt x="346" y="527"/>
                  <a:pt x="356" y="533"/>
                  <a:pt x="364" y="532"/>
                </a:cubicBezTo>
                <a:lnTo>
                  <a:pt x="365" y="532"/>
                </a:lnTo>
                <a:lnTo>
                  <a:pt x="367" y="533"/>
                </a:lnTo>
                <a:lnTo>
                  <a:pt x="368" y="533"/>
                </a:lnTo>
                <a:cubicBezTo>
                  <a:pt x="373" y="534"/>
                  <a:pt x="376" y="542"/>
                  <a:pt x="377" y="546"/>
                </a:cubicBezTo>
                <a:lnTo>
                  <a:pt x="369" y="546"/>
                </a:lnTo>
                <a:cubicBezTo>
                  <a:pt x="358" y="548"/>
                  <a:pt x="352" y="557"/>
                  <a:pt x="353" y="565"/>
                </a:cubicBezTo>
                <a:cubicBezTo>
                  <a:pt x="352" y="589"/>
                  <a:pt x="362" y="610"/>
                  <a:pt x="380" y="624"/>
                </a:cubicBezTo>
                <a:lnTo>
                  <a:pt x="389" y="634"/>
                </a:lnTo>
                <a:cubicBezTo>
                  <a:pt x="406" y="650"/>
                  <a:pt x="403" y="655"/>
                  <a:pt x="405" y="666"/>
                </a:cubicBezTo>
                <a:cubicBezTo>
                  <a:pt x="405" y="669"/>
                  <a:pt x="405" y="674"/>
                  <a:pt x="404" y="676"/>
                </a:cubicBezTo>
                <a:lnTo>
                  <a:pt x="404" y="677"/>
                </a:lnTo>
                <a:lnTo>
                  <a:pt x="403" y="677"/>
                </a:lnTo>
                <a:lnTo>
                  <a:pt x="403" y="678"/>
                </a:lnTo>
                <a:lnTo>
                  <a:pt x="402" y="679"/>
                </a:lnTo>
                <a:cubicBezTo>
                  <a:pt x="400" y="684"/>
                  <a:pt x="396" y="693"/>
                  <a:pt x="396" y="698"/>
                </a:cubicBezTo>
                <a:lnTo>
                  <a:pt x="396" y="719"/>
                </a:lnTo>
                <a:cubicBezTo>
                  <a:pt x="397" y="721"/>
                  <a:pt x="398" y="727"/>
                  <a:pt x="399" y="729"/>
                </a:cubicBezTo>
                <a:cubicBezTo>
                  <a:pt x="399" y="733"/>
                  <a:pt x="401" y="739"/>
                  <a:pt x="402" y="739"/>
                </a:cubicBezTo>
                <a:lnTo>
                  <a:pt x="402" y="740"/>
                </a:lnTo>
                <a:lnTo>
                  <a:pt x="403" y="741"/>
                </a:lnTo>
                <a:lnTo>
                  <a:pt x="404" y="741"/>
                </a:lnTo>
                <a:lnTo>
                  <a:pt x="404" y="741"/>
                </a:lnTo>
                <a:cubicBezTo>
                  <a:pt x="407" y="740"/>
                  <a:pt x="412" y="740"/>
                  <a:pt x="412" y="740"/>
                </a:cubicBezTo>
                <a:cubicBezTo>
                  <a:pt x="421" y="740"/>
                  <a:pt x="428" y="735"/>
                  <a:pt x="429" y="725"/>
                </a:cubicBezTo>
                <a:lnTo>
                  <a:pt x="429" y="723"/>
                </a:lnTo>
                <a:lnTo>
                  <a:pt x="428" y="722"/>
                </a:lnTo>
                <a:lnTo>
                  <a:pt x="428" y="721"/>
                </a:lnTo>
                <a:lnTo>
                  <a:pt x="426" y="719"/>
                </a:lnTo>
                <a:lnTo>
                  <a:pt x="426" y="719"/>
                </a:lnTo>
                <a:lnTo>
                  <a:pt x="426" y="718"/>
                </a:lnTo>
                <a:lnTo>
                  <a:pt x="426" y="717"/>
                </a:lnTo>
                <a:lnTo>
                  <a:pt x="426" y="716"/>
                </a:lnTo>
                <a:cubicBezTo>
                  <a:pt x="425" y="700"/>
                  <a:pt x="444" y="663"/>
                  <a:pt x="453" y="660"/>
                </a:cubicBezTo>
                <a:cubicBezTo>
                  <a:pt x="459" y="653"/>
                  <a:pt x="468" y="647"/>
                  <a:pt x="475" y="642"/>
                </a:cubicBezTo>
                <a:lnTo>
                  <a:pt x="476" y="641"/>
                </a:lnTo>
                <a:lnTo>
                  <a:pt x="477" y="641"/>
                </a:lnTo>
                <a:lnTo>
                  <a:pt x="478" y="640"/>
                </a:lnTo>
                <a:lnTo>
                  <a:pt x="479" y="639"/>
                </a:lnTo>
                <a:lnTo>
                  <a:pt x="480" y="638"/>
                </a:lnTo>
                <a:cubicBezTo>
                  <a:pt x="489" y="630"/>
                  <a:pt x="494" y="619"/>
                  <a:pt x="493" y="610"/>
                </a:cubicBezTo>
                <a:cubicBezTo>
                  <a:pt x="493" y="606"/>
                  <a:pt x="492" y="599"/>
                  <a:pt x="491" y="596"/>
                </a:cubicBezTo>
                <a:cubicBezTo>
                  <a:pt x="489" y="593"/>
                  <a:pt x="489" y="588"/>
                  <a:pt x="489" y="587"/>
                </a:cubicBezTo>
                <a:cubicBezTo>
                  <a:pt x="488" y="578"/>
                  <a:pt x="496" y="567"/>
                  <a:pt x="503" y="561"/>
                </a:cubicBezTo>
                <a:cubicBezTo>
                  <a:pt x="514" y="554"/>
                  <a:pt x="521" y="538"/>
                  <a:pt x="521" y="527"/>
                </a:cubicBezTo>
                <a:cubicBezTo>
                  <a:pt x="519" y="512"/>
                  <a:pt x="510" y="501"/>
                  <a:pt x="501" y="502"/>
                </a:cubicBezTo>
                <a:lnTo>
                  <a:pt x="499" y="502"/>
                </a:lnTo>
                <a:lnTo>
                  <a:pt x="498" y="502"/>
                </a:lnTo>
                <a:lnTo>
                  <a:pt x="497" y="502"/>
                </a:lnTo>
                <a:cubicBezTo>
                  <a:pt x="491" y="502"/>
                  <a:pt x="481" y="506"/>
                  <a:pt x="478" y="508"/>
                </a:cubicBezTo>
                <a:cubicBezTo>
                  <a:pt x="475" y="509"/>
                  <a:pt x="471" y="510"/>
                  <a:pt x="470" y="511"/>
                </a:cubicBezTo>
                <a:cubicBezTo>
                  <a:pt x="463" y="513"/>
                  <a:pt x="454" y="516"/>
                  <a:pt x="450" y="516"/>
                </a:cubicBezTo>
                <a:lnTo>
                  <a:pt x="449" y="516"/>
                </a:lnTo>
                <a:lnTo>
                  <a:pt x="448" y="516"/>
                </a:lnTo>
                <a:lnTo>
                  <a:pt x="446" y="516"/>
                </a:lnTo>
                <a:lnTo>
                  <a:pt x="445" y="516"/>
                </a:lnTo>
                <a:cubicBezTo>
                  <a:pt x="434" y="517"/>
                  <a:pt x="427" y="507"/>
                  <a:pt x="423" y="500"/>
                </a:cubicBezTo>
                <a:lnTo>
                  <a:pt x="422" y="498"/>
                </a:lnTo>
                <a:lnTo>
                  <a:pt x="421" y="496"/>
                </a:lnTo>
                <a:lnTo>
                  <a:pt x="420" y="495"/>
                </a:lnTo>
                <a:lnTo>
                  <a:pt x="419" y="494"/>
                </a:lnTo>
                <a:lnTo>
                  <a:pt x="419" y="494"/>
                </a:lnTo>
                <a:lnTo>
                  <a:pt x="418" y="493"/>
                </a:lnTo>
                <a:lnTo>
                  <a:pt x="417" y="493"/>
                </a:lnTo>
                <a:cubicBezTo>
                  <a:pt x="416" y="493"/>
                  <a:pt x="411" y="496"/>
                  <a:pt x="410" y="497"/>
                </a:cubicBezTo>
                <a:cubicBezTo>
                  <a:pt x="406" y="498"/>
                  <a:pt x="400" y="502"/>
                  <a:pt x="398" y="503"/>
                </a:cubicBezTo>
                <a:cubicBezTo>
                  <a:pt x="395" y="505"/>
                  <a:pt x="390" y="507"/>
                  <a:pt x="388" y="508"/>
                </a:cubicBezTo>
                <a:lnTo>
                  <a:pt x="387" y="509"/>
                </a:lnTo>
                <a:lnTo>
                  <a:pt x="386" y="509"/>
                </a:lnTo>
                <a:lnTo>
                  <a:pt x="385" y="510"/>
                </a:lnTo>
                <a:lnTo>
                  <a:pt x="384" y="510"/>
                </a:lnTo>
                <a:lnTo>
                  <a:pt x="383" y="511"/>
                </a:lnTo>
                <a:lnTo>
                  <a:pt x="382" y="511"/>
                </a:lnTo>
                <a:cubicBezTo>
                  <a:pt x="379" y="511"/>
                  <a:pt x="373" y="507"/>
                  <a:pt x="372" y="505"/>
                </a:cubicBezTo>
                <a:lnTo>
                  <a:pt x="371" y="504"/>
                </a:lnTo>
                <a:lnTo>
                  <a:pt x="370" y="503"/>
                </a:lnTo>
                <a:lnTo>
                  <a:pt x="369" y="503"/>
                </a:lnTo>
                <a:lnTo>
                  <a:pt x="368" y="502"/>
                </a:lnTo>
                <a:lnTo>
                  <a:pt x="365" y="500"/>
                </a:lnTo>
                <a:lnTo>
                  <a:pt x="364" y="499"/>
                </a:lnTo>
                <a:lnTo>
                  <a:pt x="363" y="499"/>
                </a:lnTo>
                <a:lnTo>
                  <a:pt x="362" y="498"/>
                </a:lnTo>
                <a:lnTo>
                  <a:pt x="361" y="497"/>
                </a:lnTo>
                <a:lnTo>
                  <a:pt x="359" y="496"/>
                </a:lnTo>
                <a:lnTo>
                  <a:pt x="358" y="496"/>
                </a:lnTo>
                <a:lnTo>
                  <a:pt x="357" y="495"/>
                </a:lnTo>
                <a:lnTo>
                  <a:pt x="355" y="495"/>
                </a:lnTo>
                <a:cubicBezTo>
                  <a:pt x="351" y="494"/>
                  <a:pt x="343" y="485"/>
                  <a:pt x="342" y="482"/>
                </a:cubicBezTo>
                <a:lnTo>
                  <a:pt x="342" y="481"/>
                </a:lnTo>
                <a:lnTo>
                  <a:pt x="342" y="479"/>
                </a:lnTo>
                <a:lnTo>
                  <a:pt x="342" y="477"/>
                </a:lnTo>
                <a:lnTo>
                  <a:pt x="343" y="476"/>
                </a:lnTo>
                <a:lnTo>
                  <a:pt x="344" y="474"/>
                </a:lnTo>
                <a:lnTo>
                  <a:pt x="345" y="473"/>
                </a:lnTo>
                <a:lnTo>
                  <a:pt x="347" y="472"/>
                </a:lnTo>
                <a:lnTo>
                  <a:pt x="348" y="471"/>
                </a:lnTo>
                <a:lnTo>
                  <a:pt x="350" y="470"/>
                </a:lnTo>
                <a:lnTo>
                  <a:pt x="351" y="470"/>
                </a:lnTo>
                <a:lnTo>
                  <a:pt x="353" y="470"/>
                </a:lnTo>
                <a:cubicBezTo>
                  <a:pt x="356" y="468"/>
                  <a:pt x="362" y="467"/>
                  <a:pt x="364" y="467"/>
                </a:cubicBezTo>
                <a:cubicBezTo>
                  <a:pt x="367" y="466"/>
                  <a:pt x="373" y="465"/>
                  <a:pt x="374" y="464"/>
                </a:cubicBezTo>
                <a:cubicBezTo>
                  <a:pt x="378" y="464"/>
                  <a:pt x="381" y="463"/>
                  <a:pt x="382" y="463"/>
                </a:cubicBezTo>
                <a:lnTo>
                  <a:pt x="383" y="462"/>
                </a:lnTo>
                <a:lnTo>
                  <a:pt x="384" y="462"/>
                </a:lnTo>
                <a:lnTo>
                  <a:pt x="384" y="462"/>
                </a:lnTo>
                <a:lnTo>
                  <a:pt x="385" y="462"/>
                </a:lnTo>
                <a:lnTo>
                  <a:pt x="387" y="461"/>
                </a:lnTo>
                <a:lnTo>
                  <a:pt x="389" y="459"/>
                </a:lnTo>
                <a:lnTo>
                  <a:pt x="389" y="458"/>
                </a:lnTo>
                <a:lnTo>
                  <a:pt x="390" y="457"/>
                </a:lnTo>
                <a:lnTo>
                  <a:pt x="390" y="456"/>
                </a:lnTo>
                <a:lnTo>
                  <a:pt x="389" y="455"/>
                </a:lnTo>
                <a:lnTo>
                  <a:pt x="388" y="454"/>
                </a:lnTo>
                <a:lnTo>
                  <a:pt x="387" y="453"/>
                </a:lnTo>
                <a:lnTo>
                  <a:pt x="386" y="452"/>
                </a:lnTo>
                <a:lnTo>
                  <a:pt x="385" y="451"/>
                </a:lnTo>
                <a:lnTo>
                  <a:pt x="383" y="451"/>
                </a:lnTo>
                <a:lnTo>
                  <a:pt x="382" y="450"/>
                </a:lnTo>
                <a:lnTo>
                  <a:pt x="381" y="449"/>
                </a:lnTo>
                <a:lnTo>
                  <a:pt x="380" y="448"/>
                </a:lnTo>
                <a:cubicBezTo>
                  <a:pt x="373" y="445"/>
                  <a:pt x="364" y="442"/>
                  <a:pt x="359" y="440"/>
                </a:cubicBezTo>
                <a:cubicBezTo>
                  <a:pt x="355" y="438"/>
                  <a:pt x="348" y="436"/>
                  <a:pt x="345" y="435"/>
                </a:cubicBezTo>
                <a:lnTo>
                  <a:pt x="343" y="434"/>
                </a:lnTo>
                <a:cubicBezTo>
                  <a:pt x="341" y="434"/>
                  <a:pt x="337" y="430"/>
                  <a:pt x="336" y="429"/>
                </a:cubicBezTo>
                <a:lnTo>
                  <a:pt x="335" y="428"/>
                </a:lnTo>
                <a:lnTo>
                  <a:pt x="334" y="428"/>
                </a:lnTo>
                <a:lnTo>
                  <a:pt x="333" y="427"/>
                </a:lnTo>
                <a:lnTo>
                  <a:pt x="332" y="426"/>
                </a:lnTo>
                <a:lnTo>
                  <a:pt x="332" y="425"/>
                </a:lnTo>
                <a:lnTo>
                  <a:pt x="331" y="424"/>
                </a:lnTo>
                <a:lnTo>
                  <a:pt x="331" y="423"/>
                </a:lnTo>
                <a:lnTo>
                  <a:pt x="331" y="422"/>
                </a:lnTo>
                <a:lnTo>
                  <a:pt x="332" y="420"/>
                </a:lnTo>
                <a:lnTo>
                  <a:pt x="332" y="419"/>
                </a:lnTo>
                <a:lnTo>
                  <a:pt x="333" y="418"/>
                </a:lnTo>
                <a:lnTo>
                  <a:pt x="335" y="417"/>
                </a:lnTo>
                <a:lnTo>
                  <a:pt x="336" y="416"/>
                </a:lnTo>
                <a:cubicBezTo>
                  <a:pt x="349" y="402"/>
                  <a:pt x="367" y="395"/>
                  <a:pt x="380" y="395"/>
                </a:cubicBezTo>
                <a:cubicBezTo>
                  <a:pt x="393" y="394"/>
                  <a:pt x="410" y="404"/>
                  <a:pt x="421" y="416"/>
                </a:cubicBezTo>
                <a:cubicBezTo>
                  <a:pt x="425" y="420"/>
                  <a:pt x="428" y="426"/>
                  <a:pt x="432" y="432"/>
                </a:cubicBezTo>
                <a:cubicBezTo>
                  <a:pt x="435" y="437"/>
                  <a:pt x="440" y="443"/>
                  <a:pt x="442" y="445"/>
                </a:cubicBezTo>
                <a:cubicBezTo>
                  <a:pt x="447" y="453"/>
                  <a:pt x="458" y="463"/>
                  <a:pt x="464" y="467"/>
                </a:cubicBezTo>
                <a:cubicBezTo>
                  <a:pt x="467" y="470"/>
                  <a:pt x="477" y="470"/>
                  <a:pt x="478" y="470"/>
                </a:cubicBezTo>
                <a:lnTo>
                  <a:pt x="479" y="469"/>
                </a:lnTo>
                <a:cubicBezTo>
                  <a:pt x="481" y="468"/>
                  <a:pt x="482" y="463"/>
                  <a:pt x="482" y="462"/>
                </a:cubicBezTo>
                <a:cubicBezTo>
                  <a:pt x="483" y="454"/>
                  <a:pt x="474" y="443"/>
                  <a:pt x="472" y="440"/>
                </a:cubicBezTo>
                <a:cubicBezTo>
                  <a:pt x="465" y="432"/>
                  <a:pt x="462" y="418"/>
                  <a:pt x="462" y="409"/>
                </a:cubicBezTo>
                <a:cubicBezTo>
                  <a:pt x="461" y="391"/>
                  <a:pt x="473" y="371"/>
                  <a:pt x="490" y="363"/>
                </a:cubicBezTo>
                <a:cubicBezTo>
                  <a:pt x="500" y="359"/>
                  <a:pt x="509" y="350"/>
                  <a:pt x="513" y="340"/>
                </a:cubicBezTo>
                <a:cubicBezTo>
                  <a:pt x="509" y="340"/>
                  <a:pt x="504" y="341"/>
                  <a:pt x="503" y="341"/>
                </a:cubicBezTo>
                <a:lnTo>
                  <a:pt x="502" y="342"/>
                </a:lnTo>
                <a:lnTo>
                  <a:pt x="502" y="342"/>
                </a:lnTo>
                <a:lnTo>
                  <a:pt x="501" y="342"/>
                </a:lnTo>
                <a:lnTo>
                  <a:pt x="500" y="342"/>
                </a:lnTo>
                <a:lnTo>
                  <a:pt x="499" y="342"/>
                </a:lnTo>
                <a:lnTo>
                  <a:pt x="497" y="343"/>
                </a:lnTo>
                <a:lnTo>
                  <a:pt x="495" y="344"/>
                </a:lnTo>
                <a:lnTo>
                  <a:pt x="493" y="344"/>
                </a:lnTo>
                <a:lnTo>
                  <a:pt x="491" y="344"/>
                </a:lnTo>
                <a:lnTo>
                  <a:pt x="490" y="345"/>
                </a:lnTo>
                <a:lnTo>
                  <a:pt x="489" y="345"/>
                </a:lnTo>
                <a:lnTo>
                  <a:pt x="488" y="344"/>
                </a:lnTo>
                <a:lnTo>
                  <a:pt x="487" y="344"/>
                </a:lnTo>
                <a:lnTo>
                  <a:pt x="487" y="344"/>
                </a:lnTo>
                <a:lnTo>
                  <a:pt x="487" y="343"/>
                </a:lnTo>
                <a:lnTo>
                  <a:pt x="487" y="343"/>
                </a:lnTo>
                <a:cubicBezTo>
                  <a:pt x="487" y="339"/>
                  <a:pt x="498" y="330"/>
                  <a:pt x="502" y="329"/>
                </a:cubicBezTo>
                <a:lnTo>
                  <a:pt x="504" y="329"/>
                </a:lnTo>
                <a:lnTo>
                  <a:pt x="504" y="328"/>
                </a:lnTo>
                <a:lnTo>
                  <a:pt x="505" y="328"/>
                </a:lnTo>
                <a:lnTo>
                  <a:pt x="504" y="328"/>
                </a:lnTo>
                <a:cubicBezTo>
                  <a:pt x="503" y="326"/>
                  <a:pt x="495" y="323"/>
                  <a:pt x="497" y="323"/>
                </a:cubicBezTo>
                <a:lnTo>
                  <a:pt x="513" y="318"/>
                </a:lnTo>
                <a:lnTo>
                  <a:pt x="514" y="317"/>
                </a:lnTo>
                <a:lnTo>
                  <a:pt x="515" y="317"/>
                </a:lnTo>
                <a:lnTo>
                  <a:pt x="516" y="316"/>
                </a:lnTo>
                <a:lnTo>
                  <a:pt x="517" y="316"/>
                </a:lnTo>
                <a:cubicBezTo>
                  <a:pt x="522" y="314"/>
                  <a:pt x="528" y="310"/>
                  <a:pt x="529" y="307"/>
                </a:cubicBezTo>
                <a:lnTo>
                  <a:pt x="531" y="306"/>
                </a:lnTo>
                <a:cubicBezTo>
                  <a:pt x="534" y="304"/>
                  <a:pt x="535" y="300"/>
                  <a:pt x="535" y="299"/>
                </a:cubicBezTo>
                <a:lnTo>
                  <a:pt x="536" y="298"/>
                </a:lnTo>
                <a:lnTo>
                  <a:pt x="537" y="297"/>
                </a:lnTo>
                <a:lnTo>
                  <a:pt x="537" y="296"/>
                </a:lnTo>
                <a:lnTo>
                  <a:pt x="537" y="295"/>
                </a:lnTo>
                <a:lnTo>
                  <a:pt x="535" y="294"/>
                </a:lnTo>
                <a:cubicBezTo>
                  <a:pt x="532" y="294"/>
                  <a:pt x="528" y="294"/>
                  <a:pt x="525" y="295"/>
                </a:cubicBezTo>
                <a:cubicBezTo>
                  <a:pt x="523" y="296"/>
                  <a:pt x="519" y="296"/>
                  <a:pt x="518" y="296"/>
                </a:cubicBezTo>
                <a:lnTo>
                  <a:pt x="516" y="296"/>
                </a:lnTo>
                <a:lnTo>
                  <a:pt x="514" y="296"/>
                </a:lnTo>
                <a:lnTo>
                  <a:pt x="512" y="296"/>
                </a:lnTo>
                <a:lnTo>
                  <a:pt x="510" y="296"/>
                </a:lnTo>
                <a:lnTo>
                  <a:pt x="509" y="296"/>
                </a:lnTo>
                <a:lnTo>
                  <a:pt x="508" y="295"/>
                </a:lnTo>
                <a:lnTo>
                  <a:pt x="507" y="295"/>
                </a:lnTo>
                <a:lnTo>
                  <a:pt x="506" y="294"/>
                </a:lnTo>
                <a:lnTo>
                  <a:pt x="506" y="293"/>
                </a:lnTo>
                <a:lnTo>
                  <a:pt x="505" y="291"/>
                </a:lnTo>
                <a:lnTo>
                  <a:pt x="505" y="290"/>
                </a:lnTo>
                <a:lnTo>
                  <a:pt x="505" y="288"/>
                </a:lnTo>
                <a:lnTo>
                  <a:pt x="505" y="285"/>
                </a:lnTo>
                <a:cubicBezTo>
                  <a:pt x="503" y="279"/>
                  <a:pt x="497" y="276"/>
                  <a:pt x="494" y="276"/>
                </a:cubicBezTo>
                <a:lnTo>
                  <a:pt x="493" y="276"/>
                </a:lnTo>
                <a:lnTo>
                  <a:pt x="491" y="277"/>
                </a:lnTo>
                <a:lnTo>
                  <a:pt x="490" y="277"/>
                </a:lnTo>
                <a:lnTo>
                  <a:pt x="488" y="277"/>
                </a:lnTo>
                <a:cubicBezTo>
                  <a:pt x="486" y="280"/>
                  <a:pt x="478" y="284"/>
                  <a:pt x="475" y="285"/>
                </a:cubicBezTo>
                <a:cubicBezTo>
                  <a:pt x="472" y="289"/>
                  <a:pt x="467" y="290"/>
                  <a:pt x="466" y="290"/>
                </a:cubicBezTo>
                <a:cubicBezTo>
                  <a:pt x="461" y="291"/>
                  <a:pt x="455" y="284"/>
                  <a:pt x="453" y="280"/>
                </a:cubicBezTo>
                <a:lnTo>
                  <a:pt x="453" y="278"/>
                </a:lnTo>
                <a:lnTo>
                  <a:pt x="453" y="276"/>
                </a:lnTo>
                <a:lnTo>
                  <a:pt x="452" y="275"/>
                </a:lnTo>
                <a:lnTo>
                  <a:pt x="451" y="274"/>
                </a:lnTo>
                <a:lnTo>
                  <a:pt x="450" y="273"/>
                </a:lnTo>
                <a:lnTo>
                  <a:pt x="448" y="273"/>
                </a:lnTo>
                <a:lnTo>
                  <a:pt x="447" y="273"/>
                </a:lnTo>
                <a:lnTo>
                  <a:pt x="445" y="273"/>
                </a:lnTo>
                <a:lnTo>
                  <a:pt x="444" y="274"/>
                </a:lnTo>
                <a:lnTo>
                  <a:pt x="442" y="275"/>
                </a:lnTo>
                <a:cubicBezTo>
                  <a:pt x="420" y="295"/>
                  <a:pt x="427" y="283"/>
                  <a:pt x="418" y="288"/>
                </a:cubicBezTo>
                <a:cubicBezTo>
                  <a:pt x="415" y="290"/>
                  <a:pt x="410" y="291"/>
                  <a:pt x="409" y="291"/>
                </a:cubicBezTo>
                <a:lnTo>
                  <a:pt x="408" y="291"/>
                </a:lnTo>
                <a:lnTo>
                  <a:pt x="406" y="291"/>
                </a:lnTo>
                <a:lnTo>
                  <a:pt x="405" y="290"/>
                </a:lnTo>
                <a:lnTo>
                  <a:pt x="404" y="290"/>
                </a:lnTo>
                <a:lnTo>
                  <a:pt x="404" y="289"/>
                </a:lnTo>
                <a:lnTo>
                  <a:pt x="403" y="288"/>
                </a:lnTo>
                <a:lnTo>
                  <a:pt x="402" y="287"/>
                </a:lnTo>
                <a:lnTo>
                  <a:pt x="402" y="285"/>
                </a:lnTo>
                <a:lnTo>
                  <a:pt x="401" y="284"/>
                </a:lnTo>
                <a:lnTo>
                  <a:pt x="401" y="283"/>
                </a:lnTo>
                <a:lnTo>
                  <a:pt x="401" y="282"/>
                </a:lnTo>
                <a:lnTo>
                  <a:pt x="401" y="281"/>
                </a:lnTo>
                <a:cubicBezTo>
                  <a:pt x="400" y="272"/>
                  <a:pt x="415" y="262"/>
                  <a:pt x="422" y="260"/>
                </a:cubicBezTo>
                <a:cubicBezTo>
                  <a:pt x="438" y="251"/>
                  <a:pt x="463" y="245"/>
                  <a:pt x="465" y="226"/>
                </a:cubicBezTo>
                <a:lnTo>
                  <a:pt x="465" y="225"/>
                </a:lnTo>
                <a:lnTo>
                  <a:pt x="465" y="224"/>
                </a:lnTo>
                <a:lnTo>
                  <a:pt x="465" y="223"/>
                </a:lnTo>
                <a:lnTo>
                  <a:pt x="464" y="222"/>
                </a:lnTo>
                <a:lnTo>
                  <a:pt x="464" y="220"/>
                </a:lnTo>
                <a:lnTo>
                  <a:pt x="464" y="219"/>
                </a:lnTo>
                <a:lnTo>
                  <a:pt x="464" y="217"/>
                </a:lnTo>
                <a:lnTo>
                  <a:pt x="463" y="216"/>
                </a:lnTo>
                <a:lnTo>
                  <a:pt x="463" y="214"/>
                </a:lnTo>
                <a:lnTo>
                  <a:pt x="462" y="214"/>
                </a:lnTo>
                <a:lnTo>
                  <a:pt x="461" y="213"/>
                </a:lnTo>
                <a:lnTo>
                  <a:pt x="460" y="212"/>
                </a:lnTo>
                <a:lnTo>
                  <a:pt x="458" y="212"/>
                </a:lnTo>
                <a:lnTo>
                  <a:pt x="457" y="212"/>
                </a:lnTo>
                <a:lnTo>
                  <a:pt x="456" y="212"/>
                </a:lnTo>
                <a:lnTo>
                  <a:pt x="454" y="213"/>
                </a:lnTo>
                <a:lnTo>
                  <a:pt x="452" y="214"/>
                </a:lnTo>
                <a:lnTo>
                  <a:pt x="450" y="215"/>
                </a:lnTo>
                <a:lnTo>
                  <a:pt x="434" y="223"/>
                </a:lnTo>
                <a:cubicBezTo>
                  <a:pt x="433" y="225"/>
                  <a:pt x="430" y="225"/>
                  <a:pt x="429" y="225"/>
                </a:cubicBezTo>
                <a:lnTo>
                  <a:pt x="428" y="225"/>
                </a:lnTo>
                <a:cubicBezTo>
                  <a:pt x="426" y="225"/>
                  <a:pt x="421" y="224"/>
                  <a:pt x="421" y="223"/>
                </a:cubicBezTo>
                <a:lnTo>
                  <a:pt x="420" y="223"/>
                </a:lnTo>
                <a:lnTo>
                  <a:pt x="419" y="221"/>
                </a:lnTo>
                <a:lnTo>
                  <a:pt x="418" y="220"/>
                </a:lnTo>
                <a:lnTo>
                  <a:pt x="418" y="218"/>
                </a:lnTo>
                <a:lnTo>
                  <a:pt x="418" y="216"/>
                </a:lnTo>
                <a:lnTo>
                  <a:pt x="420" y="214"/>
                </a:lnTo>
                <a:cubicBezTo>
                  <a:pt x="438" y="208"/>
                  <a:pt x="451" y="208"/>
                  <a:pt x="464" y="207"/>
                </a:cubicBezTo>
                <a:lnTo>
                  <a:pt x="466" y="207"/>
                </a:lnTo>
                <a:lnTo>
                  <a:pt x="468" y="207"/>
                </a:lnTo>
                <a:lnTo>
                  <a:pt x="469" y="208"/>
                </a:lnTo>
                <a:cubicBezTo>
                  <a:pt x="481" y="222"/>
                  <a:pt x="493" y="227"/>
                  <a:pt x="513" y="232"/>
                </a:cubicBezTo>
                <a:lnTo>
                  <a:pt x="515" y="232"/>
                </a:lnTo>
                <a:lnTo>
                  <a:pt x="516" y="232"/>
                </a:lnTo>
                <a:lnTo>
                  <a:pt x="517" y="231"/>
                </a:lnTo>
                <a:lnTo>
                  <a:pt x="518" y="230"/>
                </a:lnTo>
                <a:cubicBezTo>
                  <a:pt x="519" y="229"/>
                  <a:pt x="520" y="222"/>
                  <a:pt x="521" y="220"/>
                </a:cubicBezTo>
                <a:cubicBezTo>
                  <a:pt x="524" y="220"/>
                  <a:pt x="530" y="218"/>
                  <a:pt x="532" y="218"/>
                </a:cubicBezTo>
                <a:cubicBezTo>
                  <a:pt x="538" y="216"/>
                  <a:pt x="546" y="214"/>
                  <a:pt x="551" y="214"/>
                </a:cubicBezTo>
                <a:cubicBezTo>
                  <a:pt x="560" y="213"/>
                  <a:pt x="568" y="220"/>
                  <a:pt x="578" y="228"/>
                </a:cubicBezTo>
                <a:cubicBezTo>
                  <a:pt x="581" y="231"/>
                  <a:pt x="587" y="235"/>
                  <a:pt x="589" y="237"/>
                </a:cubicBezTo>
                <a:lnTo>
                  <a:pt x="589" y="247"/>
                </a:lnTo>
                <a:lnTo>
                  <a:pt x="588" y="249"/>
                </a:lnTo>
                <a:lnTo>
                  <a:pt x="588" y="250"/>
                </a:lnTo>
                <a:lnTo>
                  <a:pt x="587" y="251"/>
                </a:lnTo>
                <a:lnTo>
                  <a:pt x="586" y="252"/>
                </a:lnTo>
                <a:cubicBezTo>
                  <a:pt x="585" y="255"/>
                  <a:pt x="583" y="259"/>
                  <a:pt x="583" y="261"/>
                </a:cubicBezTo>
                <a:lnTo>
                  <a:pt x="583" y="263"/>
                </a:lnTo>
                <a:lnTo>
                  <a:pt x="583" y="264"/>
                </a:lnTo>
                <a:lnTo>
                  <a:pt x="583" y="266"/>
                </a:lnTo>
                <a:cubicBezTo>
                  <a:pt x="582" y="272"/>
                  <a:pt x="590" y="278"/>
                  <a:pt x="594" y="277"/>
                </a:cubicBezTo>
                <a:lnTo>
                  <a:pt x="595" y="277"/>
                </a:lnTo>
                <a:lnTo>
                  <a:pt x="596" y="277"/>
                </a:lnTo>
                <a:lnTo>
                  <a:pt x="597" y="277"/>
                </a:lnTo>
                <a:lnTo>
                  <a:pt x="598" y="276"/>
                </a:lnTo>
                <a:lnTo>
                  <a:pt x="599" y="276"/>
                </a:lnTo>
                <a:lnTo>
                  <a:pt x="600" y="276"/>
                </a:lnTo>
                <a:lnTo>
                  <a:pt x="601" y="275"/>
                </a:lnTo>
                <a:lnTo>
                  <a:pt x="602" y="275"/>
                </a:lnTo>
                <a:lnTo>
                  <a:pt x="604" y="275"/>
                </a:lnTo>
                <a:lnTo>
                  <a:pt x="605" y="275"/>
                </a:lnTo>
                <a:lnTo>
                  <a:pt x="607" y="275"/>
                </a:lnTo>
                <a:lnTo>
                  <a:pt x="609" y="275"/>
                </a:lnTo>
                <a:lnTo>
                  <a:pt x="610" y="275"/>
                </a:lnTo>
                <a:lnTo>
                  <a:pt x="611" y="276"/>
                </a:lnTo>
                <a:lnTo>
                  <a:pt x="612" y="276"/>
                </a:lnTo>
                <a:lnTo>
                  <a:pt x="613" y="277"/>
                </a:lnTo>
                <a:lnTo>
                  <a:pt x="614" y="278"/>
                </a:lnTo>
                <a:lnTo>
                  <a:pt x="614" y="279"/>
                </a:lnTo>
                <a:lnTo>
                  <a:pt x="614" y="280"/>
                </a:lnTo>
                <a:lnTo>
                  <a:pt x="614" y="282"/>
                </a:lnTo>
                <a:lnTo>
                  <a:pt x="614" y="284"/>
                </a:lnTo>
                <a:lnTo>
                  <a:pt x="614" y="286"/>
                </a:lnTo>
                <a:lnTo>
                  <a:pt x="613" y="288"/>
                </a:lnTo>
                <a:lnTo>
                  <a:pt x="613" y="291"/>
                </a:lnTo>
                <a:lnTo>
                  <a:pt x="613" y="293"/>
                </a:lnTo>
                <a:lnTo>
                  <a:pt x="614" y="294"/>
                </a:lnTo>
                <a:lnTo>
                  <a:pt x="614" y="296"/>
                </a:lnTo>
                <a:lnTo>
                  <a:pt x="615" y="297"/>
                </a:lnTo>
                <a:lnTo>
                  <a:pt x="616" y="298"/>
                </a:lnTo>
                <a:lnTo>
                  <a:pt x="616" y="299"/>
                </a:lnTo>
                <a:lnTo>
                  <a:pt x="618" y="300"/>
                </a:lnTo>
                <a:lnTo>
                  <a:pt x="619" y="300"/>
                </a:lnTo>
                <a:lnTo>
                  <a:pt x="621" y="300"/>
                </a:lnTo>
                <a:lnTo>
                  <a:pt x="622" y="300"/>
                </a:lnTo>
                <a:lnTo>
                  <a:pt x="624" y="300"/>
                </a:lnTo>
                <a:lnTo>
                  <a:pt x="627" y="299"/>
                </a:lnTo>
                <a:cubicBezTo>
                  <a:pt x="632" y="299"/>
                  <a:pt x="636" y="300"/>
                  <a:pt x="638" y="302"/>
                </a:cubicBezTo>
                <a:lnTo>
                  <a:pt x="640" y="302"/>
                </a:lnTo>
                <a:lnTo>
                  <a:pt x="641" y="303"/>
                </a:lnTo>
                <a:lnTo>
                  <a:pt x="643" y="304"/>
                </a:lnTo>
                <a:lnTo>
                  <a:pt x="643" y="304"/>
                </a:lnTo>
                <a:cubicBezTo>
                  <a:pt x="648" y="308"/>
                  <a:pt x="655" y="309"/>
                  <a:pt x="656" y="309"/>
                </a:cubicBezTo>
                <a:cubicBezTo>
                  <a:pt x="662" y="310"/>
                  <a:pt x="667" y="302"/>
                  <a:pt x="668" y="296"/>
                </a:cubicBezTo>
                <a:lnTo>
                  <a:pt x="668" y="291"/>
                </a:lnTo>
                <a:lnTo>
                  <a:pt x="668" y="289"/>
                </a:lnTo>
                <a:lnTo>
                  <a:pt x="669" y="288"/>
                </a:lnTo>
                <a:lnTo>
                  <a:pt x="670" y="287"/>
                </a:lnTo>
                <a:lnTo>
                  <a:pt x="671" y="286"/>
                </a:lnTo>
                <a:lnTo>
                  <a:pt x="672" y="285"/>
                </a:lnTo>
                <a:lnTo>
                  <a:pt x="673" y="285"/>
                </a:lnTo>
                <a:lnTo>
                  <a:pt x="674" y="285"/>
                </a:lnTo>
                <a:lnTo>
                  <a:pt x="675" y="286"/>
                </a:lnTo>
                <a:lnTo>
                  <a:pt x="677" y="287"/>
                </a:lnTo>
                <a:cubicBezTo>
                  <a:pt x="687" y="296"/>
                  <a:pt x="696" y="308"/>
                  <a:pt x="703" y="318"/>
                </a:cubicBezTo>
                <a:cubicBezTo>
                  <a:pt x="694" y="326"/>
                  <a:pt x="695" y="339"/>
                  <a:pt x="695" y="348"/>
                </a:cubicBezTo>
                <a:cubicBezTo>
                  <a:pt x="696" y="351"/>
                  <a:pt x="696" y="356"/>
                  <a:pt x="696" y="358"/>
                </a:cubicBezTo>
                <a:cubicBezTo>
                  <a:pt x="696" y="366"/>
                  <a:pt x="692" y="374"/>
                  <a:pt x="689" y="380"/>
                </a:cubicBezTo>
                <a:cubicBezTo>
                  <a:pt x="688" y="387"/>
                  <a:pt x="684" y="396"/>
                  <a:pt x="682" y="400"/>
                </a:cubicBezTo>
                <a:cubicBezTo>
                  <a:pt x="680" y="405"/>
                  <a:pt x="677" y="413"/>
                  <a:pt x="676" y="421"/>
                </a:cubicBezTo>
                <a:cubicBezTo>
                  <a:pt x="675" y="431"/>
                  <a:pt x="686" y="436"/>
                  <a:pt x="695" y="437"/>
                </a:cubicBezTo>
                <a:cubicBezTo>
                  <a:pt x="709" y="439"/>
                  <a:pt x="712" y="446"/>
                  <a:pt x="714" y="459"/>
                </a:cubicBezTo>
                <a:cubicBezTo>
                  <a:pt x="712" y="481"/>
                  <a:pt x="732" y="501"/>
                  <a:pt x="748" y="505"/>
                </a:cubicBezTo>
                <a:cubicBezTo>
                  <a:pt x="750" y="506"/>
                  <a:pt x="754" y="507"/>
                  <a:pt x="754" y="508"/>
                </a:cubicBezTo>
                <a:cubicBezTo>
                  <a:pt x="752" y="537"/>
                  <a:pt x="742" y="573"/>
                  <a:pt x="727" y="603"/>
                </a:cubicBezTo>
                <a:close/>
              </a:path>
            </a:pathLst>
          </a:custGeom>
          <a:solidFill>
            <a:srgbClr val="000000">
              <a:lumMod val="75000"/>
              <a:lumOff val="25000"/>
            </a:srgbClr>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63" name="Oval 45"/>
          <p:cNvSpPr>
            <a:spLocks noChangeArrowheads="1"/>
          </p:cNvSpPr>
          <p:nvPr>
            <p:custDataLst>
              <p:tags r:id="rId18"/>
            </p:custDataLst>
          </p:nvPr>
        </p:nvSpPr>
        <p:spPr bwMode="auto">
          <a:xfrm>
            <a:off x="10312260" y="2626624"/>
            <a:ext cx="615315" cy="61341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69" h="966">
                <a:moveTo>
                  <a:pt x="0" y="483"/>
                </a:moveTo>
                <a:cubicBezTo>
                  <a:pt x="-8" y="212"/>
                  <a:pt x="241" y="-7"/>
                  <a:pt x="485" y="0"/>
                </a:cubicBezTo>
                <a:cubicBezTo>
                  <a:pt x="756" y="-8"/>
                  <a:pt x="976" y="240"/>
                  <a:pt x="969" y="483"/>
                </a:cubicBezTo>
                <a:cubicBezTo>
                  <a:pt x="977" y="754"/>
                  <a:pt x="728" y="973"/>
                  <a:pt x="485" y="966"/>
                </a:cubicBezTo>
                <a:cubicBezTo>
                  <a:pt x="213" y="974"/>
                  <a:pt x="-7" y="726"/>
                  <a:pt x="0" y="483"/>
                </a:cubicBezTo>
                <a:close/>
                <a:moveTo>
                  <a:pt x="265" y="475"/>
                </a:moveTo>
                <a:lnTo>
                  <a:pt x="483" y="300"/>
                </a:lnTo>
                <a:lnTo>
                  <a:pt x="597" y="389"/>
                </a:lnTo>
                <a:lnTo>
                  <a:pt x="700" y="475"/>
                </a:lnTo>
                <a:lnTo>
                  <a:pt x="748" y="513"/>
                </a:lnTo>
                <a:lnTo>
                  <a:pt x="803" y="445"/>
                </a:lnTo>
                <a:lnTo>
                  <a:pt x="700" y="362"/>
                </a:lnTo>
                <a:lnTo>
                  <a:pt x="597" y="278"/>
                </a:lnTo>
                <a:lnTo>
                  <a:pt x="483" y="185"/>
                </a:lnTo>
                <a:lnTo>
                  <a:pt x="163" y="445"/>
                </a:lnTo>
                <a:lnTo>
                  <a:pt x="219" y="513"/>
                </a:lnTo>
                <a:lnTo>
                  <a:pt x="265" y="475"/>
                </a:lnTo>
                <a:close/>
                <a:moveTo>
                  <a:pt x="700" y="544"/>
                </a:moveTo>
                <a:lnTo>
                  <a:pt x="700" y="498"/>
                </a:lnTo>
                <a:lnTo>
                  <a:pt x="597" y="414"/>
                </a:lnTo>
                <a:lnTo>
                  <a:pt x="483" y="322"/>
                </a:lnTo>
                <a:lnTo>
                  <a:pt x="265" y="498"/>
                </a:lnTo>
                <a:lnTo>
                  <a:pt x="265" y="740"/>
                </a:lnTo>
                <a:lnTo>
                  <a:pt x="404" y="740"/>
                </a:lnTo>
                <a:lnTo>
                  <a:pt x="404" y="503"/>
                </a:lnTo>
                <a:lnTo>
                  <a:pt x="565" y="503"/>
                </a:lnTo>
                <a:lnTo>
                  <a:pt x="565" y="740"/>
                </a:lnTo>
                <a:lnTo>
                  <a:pt x="700" y="740"/>
                </a:lnTo>
                <a:lnTo>
                  <a:pt x="700" y="544"/>
                </a:lnTo>
                <a:close/>
              </a:path>
            </a:pathLst>
          </a:custGeom>
          <a:solidFill>
            <a:srgbClr val="0061AD"/>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64" name="Oval 49"/>
          <p:cNvSpPr>
            <a:spLocks noChangeArrowheads="1"/>
          </p:cNvSpPr>
          <p:nvPr>
            <p:custDataLst>
              <p:tags r:id="rId19"/>
            </p:custDataLst>
          </p:nvPr>
        </p:nvSpPr>
        <p:spPr bwMode="auto">
          <a:xfrm>
            <a:off x="7429232" y="4033656"/>
            <a:ext cx="606425" cy="60833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55" h="958">
                <a:moveTo>
                  <a:pt x="0" y="479"/>
                </a:moveTo>
                <a:lnTo>
                  <a:pt x="0" y="466"/>
                </a:lnTo>
                <a:cubicBezTo>
                  <a:pt x="-8" y="203"/>
                  <a:pt x="256" y="-6"/>
                  <a:pt x="466" y="0"/>
                </a:cubicBezTo>
                <a:lnTo>
                  <a:pt x="477" y="0"/>
                </a:lnTo>
                <a:lnTo>
                  <a:pt x="490" y="0"/>
                </a:lnTo>
                <a:cubicBezTo>
                  <a:pt x="752" y="-8"/>
                  <a:pt x="961" y="257"/>
                  <a:pt x="955" y="468"/>
                </a:cubicBezTo>
                <a:lnTo>
                  <a:pt x="955" y="479"/>
                </a:lnTo>
                <a:lnTo>
                  <a:pt x="955" y="492"/>
                </a:lnTo>
                <a:cubicBezTo>
                  <a:pt x="963" y="755"/>
                  <a:pt x="699" y="964"/>
                  <a:pt x="489" y="958"/>
                </a:cubicBezTo>
                <a:lnTo>
                  <a:pt x="477" y="958"/>
                </a:lnTo>
                <a:lnTo>
                  <a:pt x="465" y="958"/>
                </a:lnTo>
                <a:cubicBezTo>
                  <a:pt x="203" y="966"/>
                  <a:pt x="-6" y="701"/>
                  <a:pt x="0" y="490"/>
                </a:cubicBezTo>
                <a:lnTo>
                  <a:pt x="0" y="479"/>
                </a:lnTo>
                <a:close/>
                <a:moveTo>
                  <a:pt x="194" y="768"/>
                </a:moveTo>
                <a:lnTo>
                  <a:pt x="277" y="675"/>
                </a:lnTo>
                <a:lnTo>
                  <a:pt x="625" y="675"/>
                </a:lnTo>
                <a:lnTo>
                  <a:pt x="625" y="581"/>
                </a:lnTo>
                <a:lnTo>
                  <a:pt x="294" y="581"/>
                </a:lnTo>
                <a:lnTo>
                  <a:pt x="294" y="353"/>
                </a:lnTo>
                <a:lnTo>
                  <a:pt x="142" y="353"/>
                </a:lnTo>
                <a:lnTo>
                  <a:pt x="142" y="675"/>
                </a:lnTo>
                <a:lnTo>
                  <a:pt x="194" y="675"/>
                </a:lnTo>
                <a:lnTo>
                  <a:pt x="194" y="768"/>
                </a:lnTo>
                <a:close/>
                <a:moveTo>
                  <a:pt x="671" y="563"/>
                </a:moveTo>
                <a:lnTo>
                  <a:pt x="761" y="658"/>
                </a:lnTo>
                <a:lnTo>
                  <a:pt x="761" y="563"/>
                </a:lnTo>
                <a:lnTo>
                  <a:pt x="812" y="563"/>
                </a:lnTo>
                <a:lnTo>
                  <a:pt x="812" y="226"/>
                </a:lnTo>
                <a:lnTo>
                  <a:pt x="313" y="226"/>
                </a:lnTo>
                <a:lnTo>
                  <a:pt x="313" y="563"/>
                </a:lnTo>
                <a:lnTo>
                  <a:pt x="671" y="563"/>
                </a:lnTo>
                <a:close/>
                <a:moveTo>
                  <a:pt x="731" y="359"/>
                </a:moveTo>
                <a:cubicBezTo>
                  <a:pt x="753" y="358"/>
                  <a:pt x="770" y="381"/>
                  <a:pt x="769" y="397"/>
                </a:cubicBezTo>
                <a:cubicBezTo>
                  <a:pt x="770" y="420"/>
                  <a:pt x="749" y="436"/>
                  <a:pt x="731" y="435"/>
                </a:cubicBezTo>
                <a:cubicBezTo>
                  <a:pt x="709" y="437"/>
                  <a:pt x="692" y="416"/>
                  <a:pt x="693" y="397"/>
                </a:cubicBezTo>
                <a:cubicBezTo>
                  <a:pt x="692" y="378"/>
                  <a:pt x="712" y="358"/>
                  <a:pt x="731" y="359"/>
                </a:cubicBezTo>
                <a:close/>
                <a:moveTo>
                  <a:pt x="411" y="435"/>
                </a:moveTo>
                <a:cubicBezTo>
                  <a:pt x="389" y="437"/>
                  <a:pt x="372" y="416"/>
                  <a:pt x="373" y="397"/>
                </a:cubicBezTo>
                <a:cubicBezTo>
                  <a:pt x="372" y="378"/>
                  <a:pt x="392" y="358"/>
                  <a:pt x="411" y="359"/>
                </a:cubicBezTo>
                <a:cubicBezTo>
                  <a:pt x="433" y="358"/>
                  <a:pt x="450" y="381"/>
                  <a:pt x="449" y="397"/>
                </a:cubicBezTo>
                <a:cubicBezTo>
                  <a:pt x="450" y="420"/>
                  <a:pt x="429" y="436"/>
                  <a:pt x="411" y="435"/>
                </a:cubicBezTo>
                <a:close/>
                <a:moveTo>
                  <a:pt x="517" y="435"/>
                </a:moveTo>
                <a:cubicBezTo>
                  <a:pt x="494" y="437"/>
                  <a:pt x="478" y="416"/>
                  <a:pt x="479" y="397"/>
                </a:cubicBezTo>
                <a:cubicBezTo>
                  <a:pt x="478" y="378"/>
                  <a:pt x="498" y="358"/>
                  <a:pt x="517" y="359"/>
                </a:cubicBezTo>
                <a:cubicBezTo>
                  <a:pt x="539" y="358"/>
                  <a:pt x="555" y="381"/>
                  <a:pt x="555" y="397"/>
                </a:cubicBezTo>
                <a:cubicBezTo>
                  <a:pt x="556" y="420"/>
                  <a:pt x="535" y="436"/>
                  <a:pt x="517" y="435"/>
                </a:cubicBezTo>
                <a:close/>
                <a:moveTo>
                  <a:pt x="625" y="435"/>
                </a:moveTo>
                <a:cubicBezTo>
                  <a:pt x="603" y="436"/>
                  <a:pt x="584" y="416"/>
                  <a:pt x="584" y="397"/>
                </a:cubicBezTo>
                <a:cubicBezTo>
                  <a:pt x="583" y="378"/>
                  <a:pt x="606" y="358"/>
                  <a:pt x="625" y="359"/>
                </a:cubicBezTo>
                <a:cubicBezTo>
                  <a:pt x="647" y="361"/>
                  <a:pt x="664" y="381"/>
                  <a:pt x="663" y="397"/>
                </a:cubicBezTo>
                <a:cubicBezTo>
                  <a:pt x="664" y="420"/>
                  <a:pt x="644" y="436"/>
                  <a:pt x="625" y="435"/>
                </a:cubicBezTo>
                <a:close/>
              </a:path>
            </a:pathLst>
          </a:custGeom>
          <a:solidFill>
            <a:srgbClr val="000000">
              <a:lumMod val="75000"/>
              <a:lumOff val="25000"/>
            </a:srgbClr>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65" name="Oval 52"/>
          <p:cNvSpPr>
            <a:spLocks noChangeArrowheads="1"/>
          </p:cNvSpPr>
          <p:nvPr>
            <p:custDataLst>
              <p:tags r:id="rId20"/>
            </p:custDataLst>
          </p:nvPr>
        </p:nvSpPr>
        <p:spPr bwMode="auto">
          <a:xfrm>
            <a:off x="8937399" y="3509187"/>
            <a:ext cx="410210" cy="41275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646" h="650">
                <a:moveTo>
                  <a:pt x="0" y="325"/>
                </a:moveTo>
                <a:lnTo>
                  <a:pt x="0" y="316"/>
                </a:lnTo>
                <a:cubicBezTo>
                  <a:pt x="-5" y="138"/>
                  <a:pt x="173" y="-4"/>
                  <a:pt x="315" y="0"/>
                </a:cubicBezTo>
                <a:lnTo>
                  <a:pt x="323" y="0"/>
                </a:lnTo>
                <a:lnTo>
                  <a:pt x="332" y="0"/>
                </a:lnTo>
                <a:cubicBezTo>
                  <a:pt x="509" y="-5"/>
                  <a:pt x="650" y="174"/>
                  <a:pt x="646" y="317"/>
                </a:cubicBezTo>
                <a:lnTo>
                  <a:pt x="646" y="325"/>
                </a:lnTo>
                <a:lnTo>
                  <a:pt x="646" y="334"/>
                </a:lnTo>
                <a:cubicBezTo>
                  <a:pt x="651" y="512"/>
                  <a:pt x="473" y="654"/>
                  <a:pt x="331" y="650"/>
                </a:cubicBezTo>
                <a:lnTo>
                  <a:pt x="323" y="650"/>
                </a:lnTo>
                <a:lnTo>
                  <a:pt x="314" y="650"/>
                </a:lnTo>
                <a:cubicBezTo>
                  <a:pt x="137" y="655"/>
                  <a:pt x="-4" y="476"/>
                  <a:pt x="0" y="333"/>
                </a:cubicBezTo>
                <a:lnTo>
                  <a:pt x="0" y="325"/>
                </a:lnTo>
                <a:close/>
                <a:moveTo>
                  <a:pt x="175" y="363"/>
                </a:moveTo>
                <a:lnTo>
                  <a:pt x="175" y="361"/>
                </a:lnTo>
                <a:cubicBezTo>
                  <a:pt x="174" y="317"/>
                  <a:pt x="218" y="282"/>
                  <a:pt x="253" y="283"/>
                </a:cubicBezTo>
                <a:lnTo>
                  <a:pt x="255" y="283"/>
                </a:lnTo>
                <a:lnTo>
                  <a:pt x="257" y="283"/>
                </a:lnTo>
                <a:cubicBezTo>
                  <a:pt x="301" y="282"/>
                  <a:pt x="336" y="326"/>
                  <a:pt x="335" y="362"/>
                </a:cubicBezTo>
                <a:lnTo>
                  <a:pt x="335" y="363"/>
                </a:lnTo>
                <a:lnTo>
                  <a:pt x="335" y="366"/>
                </a:lnTo>
                <a:cubicBezTo>
                  <a:pt x="336" y="410"/>
                  <a:pt x="292" y="445"/>
                  <a:pt x="257" y="444"/>
                </a:cubicBezTo>
                <a:lnTo>
                  <a:pt x="255" y="444"/>
                </a:lnTo>
                <a:lnTo>
                  <a:pt x="253" y="444"/>
                </a:lnTo>
                <a:cubicBezTo>
                  <a:pt x="209" y="445"/>
                  <a:pt x="174" y="401"/>
                  <a:pt x="175" y="365"/>
                </a:cubicBezTo>
                <a:lnTo>
                  <a:pt x="175" y="363"/>
                </a:lnTo>
                <a:close/>
                <a:moveTo>
                  <a:pt x="109" y="505"/>
                </a:moveTo>
                <a:lnTo>
                  <a:pt x="495" y="505"/>
                </a:lnTo>
                <a:lnTo>
                  <a:pt x="495" y="223"/>
                </a:lnTo>
                <a:lnTo>
                  <a:pt x="109" y="223"/>
                </a:lnTo>
                <a:lnTo>
                  <a:pt x="109" y="505"/>
                </a:lnTo>
                <a:close/>
                <a:moveTo>
                  <a:pt x="375" y="253"/>
                </a:moveTo>
                <a:lnTo>
                  <a:pt x="454" y="253"/>
                </a:lnTo>
                <a:lnTo>
                  <a:pt x="454" y="302"/>
                </a:lnTo>
                <a:lnTo>
                  <a:pt x="375" y="302"/>
                </a:lnTo>
                <a:lnTo>
                  <a:pt x="375" y="253"/>
                </a:lnTo>
                <a:close/>
                <a:moveTo>
                  <a:pt x="142" y="364"/>
                </a:moveTo>
                <a:cubicBezTo>
                  <a:pt x="142" y="360"/>
                  <a:pt x="144" y="356"/>
                  <a:pt x="143" y="357"/>
                </a:cubicBezTo>
                <a:lnTo>
                  <a:pt x="144" y="356"/>
                </a:lnTo>
                <a:lnTo>
                  <a:pt x="144" y="355"/>
                </a:lnTo>
                <a:lnTo>
                  <a:pt x="144" y="354"/>
                </a:lnTo>
                <a:lnTo>
                  <a:pt x="144" y="353"/>
                </a:lnTo>
                <a:lnTo>
                  <a:pt x="144" y="342"/>
                </a:lnTo>
                <a:cubicBezTo>
                  <a:pt x="147" y="334"/>
                  <a:pt x="151" y="323"/>
                  <a:pt x="153" y="321"/>
                </a:cubicBezTo>
                <a:lnTo>
                  <a:pt x="153" y="320"/>
                </a:lnTo>
                <a:lnTo>
                  <a:pt x="153" y="319"/>
                </a:lnTo>
                <a:lnTo>
                  <a:pt x="153" y="318"/>
                </a:lnTo>
                <a:lnTo>
                  <a:pt x="154" y="317"/>
                </a:lnTo>
                <a:lnTo>
                  <a:pt x="154" y="316"/>
                </a:lnTo>
                <a:lnTo>
                  <a:pt x="154" y="315"/>
                </a:lnTo>
                <a:lnTo>
                  <a:pt x="155" y="314"/>
                </a:lnTo>
                <a:lnTo>
                  <a:pt x="155" y="313"/>
                </a:lnTo>
                <a:lnTo>
                  <a:pt x="155" y="311"/>
                </a:lnTo>
                <a:lnTo>
                  <a:pt x="155" y="310"/>
                </a:lnTo>
                <a:lnTo>
                  <a:pt x="156" y="309"/>
                </a:lnTo>
                <a:lnTo>
                  <a:pt x="158" y="307"/>
                </a:lnTo>
                <a:lnTo>
                  <a:pt x="159" y="306"/>
                </a:lnTo>
                <a:lnTo>
                  <a:pt x="159" y="305"/>
                </a:lnTo>
                <a:lnTo>
                  <a:pt x="160" y="304"/>
                </a:lnTo>
                <a:lnTo>
                  <a:pt x="161" y="303"/>
                </a:lnTo>
                <a:lnTo>
                  <a:pt x="161" y="302"/>
                </a:lnTo>
                <a:lnTo>
                  <a:pt x="169" y="294"/>
                </a:lnTo>
                <a:lnTo>
                  <a:pt x="169" y="292"/>
                </a:lnTo>
                <a:lnTo>
                  <a:pt x="171" y="290"/>
                </a:lnTo>
                <a:lnTo>
                  <a:pt x="172" y="289"/>
                </a:lnTo>
                <a:lnTo>
                  <a:pt x="174" y="288"/>
                </a:lnTo>
                <a:cubicBezTo>
                  <a:pt x="192" y="266"/>
                  <a:pt x="228" y="252"/>
                  <a:pt x="252" y="253"/>
                </a:cubicBezTo>
                <a:lnTo>
                  <a:pt x="253" y="253"/>
                </a:lnTo>
                <a:lnTo>
                  <a:pt x="255" y="253"/>
                </a:lnTo>
                <a:cubicBezTo>
                  <a:pt x="287" y="252"/>
                  <a:pt x="320" y="270"/>
                  <a:pt x="335" y="288"/>
                </a:cubicBezTo>
                <a:cubicBezTo>
                  <a:pt x="340" y="293"/>
                  <a:pt x="345" y="300"/>
                  <a:pt x="345" y="302"/>
                </a:cubicBezTo>
                <a:lnTo>
                  <a:pt x="346" y="303"/>
                </a:lnTo>
                <a:lnTo>
                  <a:pt x="347" y="304"/>
                </a:lnTo>
                <a:lnTo>
                  <a:pt x="348" y="305"/>
                </a:lnTo>
                <a:lnTo>
                  <a:pt x="348" y="306"/>
                </a:lnTo>
                <a:lnTo>
                  <a:pt x="349" y="307"/>
                </a:lnTo>
                <a:lnTo>
                  <a:pt x="350" y="309"/>
                </a:lnTo>
                <a:lnTo>
                  <a:pt x="351" y="310"/>
                </a:lnTo>
                <a:lnTo>
                  <a:pt x="352" y="311"/>
                </a:lnTo>
                <a:lnTo>
                  <a:pt x="352" y="313"/>
                </a:lnTo>
                <a:lnTo>
                  <a:pt x="353" y="314"/>
                </a:lnTo>
                <a:lnTo>
                  <a:pt x="353" y="315"/>
                </a:lnTo>
                <a:lnTo>
                  <a:pt x="354" y="317"/>
                </a:lnTo>
                <a:lnTo>
                  <a:pt x="355" y="319"/>
                </a:lnTo>
                <a:lnTo>
                  <a:pt x="356" y="320"/>
                </a:lnTo>
                <a:cubicBezTo>
                  <a:pt x="359" y="324"/>
                  <a:pt x="362" y="337"/>
                  <a:pt x="362" y="341"/>
                </a:cubicBezTo>
                <a:lnTo>
                  <a:pt x="362" y="342"/>
                </a:lnTo>
                <a:cubicBezTo>
                  <a:pt x="362" y="344"/>
                  <a:pt x="363" y="346"/>
                  <a:pt x="363" y="347"/>
                </a:cubicBezTo>
                <a:lnTo>
                  <a:pt x="364" y="348"/>
                </a:lnTo>
                <a:lnTo>
                  <a:pt x="364" y="349"/>
                </a:lnTo>
                <a:lnTo>
                  <a:pt x="364" y="350"/>
                </a:lnTo>
                <a:lnTo>
                  <a:pt x="364" y="352"/>
                </a:lnTo>
                <a:lnTo>
                  <a:pt x="365" y="353"/>
                </a:lnTo>
                <a:lnTo>
                  <a:pt x="365" y="364"/>
                </a:lnTo>
                <a:lnTo>
                  <a:pt x="365" y="365"/>
                </a:lnTo>
                <a:cubicBezTo>
                  <a:pt x="365" y="378"/>
                  <a:pt x="360" y="395"/>
                  <a:pt x="356" y="402"/>
                </a:cubicBezTo>
                <a:cubicBezTo>
                  <a:pt x="354" y="410"/>
                  <a:pt x="349" y="422"/>
                  <a:pt x="345" y="426"/>
                </a:cubicBezTo>
                <a:lnTo>
                  <a:pt x="345" y="427"/>
                </a:lnTo>
                <a:lnTo>
                  <a:pt x="344" y="428"/>
                </a:lnTo>
                <a:lnTo>
                  <a:pt x="343" y="429"/>
                </a:lnTo>
                <a:lnTo>
                  <a:pt x="342" y="431"/>
                </a:lnTo>
                <a:lnTo>
                  <a:pt x="341" y="432"/>
                </a:lnTo>
                <a:lnTo>
                  <a:pt x="340" y="433"/>
                </a:lnTo>
                <a:lnTo>
                  <a:pt x="338" y="435"/>
                </a:lnTo>
                <a:lnTo>
                  <a:pt x="337" y="436"/>
                </a:lnTo>
                <a:lnTo>
                  <a:pt x="335" y="437"/>
                </a:lnTo>
                <a:lnTo>
                  <a:pt x="335" y="437"/>
                </a:lnTo>
                <a:cubicBezTo>
                  <a:pt x="317" y="459"/>
                  <a:pt x="281" y="476"/>
                  <a:pt x="255" y="475"/>
                </a:cubicBezTo>
                <a:cubicBezTo>
                  <a:pt x="238" y="475"/>
                  <a:pt x="222" y="471"/>
                  <a:pt x="207" y="464"/>
                </a:cubicBezTo>
                <a:cubicBezTo>
                  <a:pt x="203" y="462"/>
                  <a:pt x="196" y="459"/>
                  <a:pt x="196" y="459"/>
                </a:cubicBezTo>
                <a:lnTo>
                  <a:pt x="195" y="458"/>
                </a:lnTo>
                <a:lnTo>
                  <a:pt x="194" y="457"/>
                </a:lnTo>
                <a:lnTo>
                  <a:pt x="193" y="456"/>
                </a:lnTo>
                <a:lnTo>
                  <a:pt x="191" y="455"/>
                </a:lnTo>
                <a:lnTo>
                  <a:pt x="190" y="454"/>
                </a:lnTo>
                <a:lnTo>
                  <a:pt x="189" y="454"/>
                </a:lnTo>
                <a:lnTo>
                  <a:pt x="188" y="453"/>
                </a:lnTo>
                <a:lnTo>
                  <a:pt x="182" y="448"/>
                </a:lnTo>
                <a:lnTo>
                  <a:pt x="181" y="447"/>
                </a:lnTo>
                <a:lnTo>
                  <a:pt x="180" y="446"/>
                </a:lnTo>
                <a:lnTo>
                  <a:pt x="179" y="446"/>
                </a:lnTo>
                <a:lnTo>
                  <a:pt x="178" y="445"/>
                </a:lnTo>
                <a:lnTo>
                  <a:pt x="177" y="444"/>
                </a:lnTo>
                <a:lnTo>
                  <a:pt x="175" y="444"/>
                </a:lnTo>
                <a:lnTo>
                  <a:pt x="174" y="443"/>
                </a:lnTo>
                <a:cubicBezTo>
                  <a:pt x="175" y="439"/>
                  <a:pt x="169" y="435"/>
                  <a:pt x="167" y="433"/>
                </a:cubicBezTo>
                <a:lnTo>
                  <a:pt x="166" y="432"/>
                </a:lnTo>
                <a:lnTo>
                  <a:pt x="165" y="430"/>
                </a:lnTo>
                <a:lnTo>
                  <a:pt x="163" y="428"/>
                </a:lnTo>
                <a:lnTo>
                  <a:pt x="162" y="427"/>
                </a:lnTo>
                <a:lnTo>
                  <a:pt x="161" y="426"/>
                </a:lnTo>
                <a:lnTo>
                  <a:pt x="161" y="425"/>
                </a:lnTo>
                <a:cubicBezTo>
                  <a:pt x="160" y="422"/>
                  <a:pt x="156" y="416"/>
                  <a:pt x="156" y="416"/>
                </a:cubicBezTo>
                <a:lnTo>
                  <a:pt x="155" y="415"/>
                </a:lnTo>
                <a:cubicBezTo>
                  <a:pt x="154" y="414"/>
                  <a:pt x="152" y="409"/>
                  <a:pt x="152" y="409"/>
                </a:cubicBezTo>
                <a:lnTo>
                  <a:pt x="152" y="408"/>
                </a:lnTo>
                <a:cubicBezTo>
                  <a:pt x="152" y="405"/>
                  <a:pt x="149" y="400"/>
                  <a:pt x="149" y="401"/>
                </a:cubicBezTo>
                <a:cubicBezTo>
                  <a:pt x="144" y="391"/>
                  <a:pt x="142" y="374"/>
                  <a:pt x="142" y="365"/>
                </a:cubicBezTo>
                <a:lnTo>
                  <a:pt x="142" y="364"/>
                </a:lnTo>
                <a:close/>
                <a:moveTo>
                  <a:pt x="378" y="180"/>
                </a:moveTo>
                <a:lnTo>
                  <a:pt x="451" y="180"/>
                </a:lnTo>
                <a:lnTo>
                  <a:pt x="451" y="212"/>
                </a:lnTo>
                <a:lnTo>
                  <a:pt x="378" y="212"/>
                </a:lnTo>
                <a:lnTo>
                  <a:pt x="378" y="180"/>
                </a:lnTo>
                <a:close/>
              </a:path>
            </a:pathLst>
          </a:custGeom>
          <a:solidFill>
            <a:srgbClr val="0061AD"/>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66" name="Oval 56"/>
          <p:cNvSpPr>
            <a:spLocks noChangeArrowheads="1"/>
          </p:cNvSpPr>
          <p:nvPr>
            <p:custDataLst>
              <p:tags r:id="rId21"/>
            </p:custDataLst>
          </p:nvPr>
        </p:nvSpPr>
        <p:spPr bwMode="auto">
          <a:xfrm>
            <a:off x="8437377" y="1735991"/>
            <a:ext cx="589867" cy="58986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29" h="929">
                <a:moveTo>
                  <a:pt x="1" y="464"/>
                </a:moveTo>
                <a:lnTo>
                  <a:pt x="0" y="452"/>
                </a:lnTo>
                <a:lnTo>
                  <a:pt x="0" y="440"/>
                </a:lnTo>
                <a:lnTo>
                  <a:pt x="0" y="428"/>
                </a:lnTo>
                <a:lnTo>
                  <a:pt x="0" y="417"/>
                </a:lnTo>
                <a:cubicBezTo>
                  <a:pt x="-2" y="179"/>
                  <a:pt x="300" y="-5"/>
                  <a:pt x="421" y="0"/>
                </a:cubicBezTo>
                <a:lnTo>
                  <a:pt x="435" y="0"/>
                </a:lnTo>
                <a:lnTo>
                  <a:pt x="444" y="0"/>
                </a:lnTo>
                <a:lnTo>
                  <a:pt x="453" y="0"/>
                </a:lnTo>
                <a:lnTo>
                  <a:pt x="464" y="1"/>
                </a:lnTo>
                <a:lnTo>
                  <a:pt x="477" y="0"/>
                </a:lnTo>
                <a:lnTo>
                  <a:pt x="489" y="0"/>
                </a:lnTo>
                <a:lnTo>
                  <a:pt x="501" y="0"/>
                </a:lnTo>
                <a:lnTo>
                  <a:pt x="512" y="0"/>
                </a:lnTo>
                <a:cubicBezTo>
                  <a:pt x="750" y="-2"/>
                  <a:pt x="934" y="300"/>
                  <a:pt x="929" y="421"/>
                </a:cubicBezTo>
                <a:lnTo>
                  <a:pt x="929" y="435"/>
                </a:lnTo>
                <a:lnTo>
                  <a:pt x="929" y="444"/>
                </a:lnTo>
                <a:lnTo>
                  <a:pt x="928" y="453"/>
                </a:lnTo>
                <a:lnTo>
                  <a:pt x="928" y="464"/>
                </a:lnTo>
                <a:lnTo>
                  <a:pt x="929" y="477"/>
                </a:lnTo>
                <a:lnTo>
                  <a:pt x="929" y="489"/>
                </a:lnTo>
                <a:lnTo>
                  <a:pt x="929" y="501"/>
                </a:lnTo>
                <a:lnTo>
                  <a:pt x="929" y="512"/>
                </a:lnTo>
                <a:cubicBezTo>
                  <a:pt x="931" y="750"/>
                  <a:pt x="629" y="934"/>
                  <a:pt x="508" y="929"/>
                </a:cubicBezTo>
                <a:lnTo>
                  <a:pt x="494" y="929"/>
                </a:lnTo>
                <a:lnTo>
                  <a:pt x="485" y="929"/>
                </a:lnTo>
                <a:lnTo>
                  <a:pt x="476" y="928"/>
                </a:lnTo>
                <a:lnTo>
                  <a:pt x="464" y="928"/>
                </a:lnTo>
                <a:lnTo>
                  <a:pt x="452" y="929"/>
                </a:lnTo>
                <a:lnTo>
                  <a:pt x="440" y="929"/>
                </a:lnTo>
                <a:lnTo>
                  <a:pt x="428" y="929"/>
                </a:lnTo>
                <a:lnTo>
                  <a:pt x="417" y="929"/>
                </a:lnTo>
                <a:cubicBezTo>
                  <a:pt x="179" y="931"/>
                  <a:pt x="-5" y="629"/>
                  <a:pt x="0" y="508"/>
                </a:cubicBezTo>
                <a:lnTo>
                  <a:pt x="0" y="494"/>
                </a:lnTo>
                <a:lnTo>
                  <a:pt x="0" y="485"/>
                </a:lnTo>
                <a:lnTo>
                  <a:pt x="0" y="476"/>
                </a:lnTo>
                <a:lnTo>
                  <a:pt x="1" y="464"/>
                </a:lnTo>
                <a:close/>
                <a:moveTo>
                  <a:pt x="131" y="380"/>
                </a:moveTo>
                <a:lnTo>
                  <a:pt x="147" y="445"/>
                </a:lnTo>
                <a:lnTo>
                  <a:pt x="294" y="445"/>
                </a:lnTo>
                <a:lnTo>
                  <a:pt x="288" y="380"/>
                </a:lnTo>
                <a:lnTo>
                  <a:pt x="131" y="380"/>
                </a:lnTo>
                <a:close/>
                <a:moveTo>
                  <a:pt x="316" y="445"/>
                </a:moveTo>
                <a:lnTo>
                  <a:pt x="475" y="445"/>
                </a:lnTo>
                <a:lnTo>
                  <a:pt x="481" y="380"/>
                </a:lnTo>
                <a:lnTo>
                  <a:pt x="310" y="380"/>
                </a:lnTo>
                <a:lnTo>
                  <a:pt x="316" y="445"/>
                </a:lnTo>
                <a:close/>
                <a:moveTo>
                  <a:pt x="304" y="566"/>
                </a:moveTo>
                <a:lnTo>
                  <a:pt x="296" y="463"/>
                </a:lnTo>
                <a:lnTo>
                  <a:pt x="152" y="463"/>
                </a:lnTo>
                <a:lnTo>
                  <a:pt x="180" y="566"/>
                </a:lnTo>
                <a:lnTo>
                  <a:pt x="304" y="566"/>
                </a:lnTo>
                <a:close/>
                <a:moveTo>
                  <a:pt x="475" y="463"/>
                </a:moveTo>
                <a:lnTo>
                  <a:pt x="315" y="463"/>
                </a:lnTo>
                <a:lnTo>
                  <a:pt x="324" y="566"/>
                </a:lnTo>
                <a:lnTo>
                  <a:pt x="467" y="566"/>
                </a:lnTo>
                <a:lnTo>
                  <a:pt x="475" y="463"/>
                </a:lnTo>
                <a:close/>
                <a:moveTo>
                  <a:pt x="186" y="586"/>
                </a:moveTo>
                <a:lnTo>
                  <a:pt x="199" y="648"/>
                </a:lnTo>
                <a:lnTo>
                  <a:pt x="313" y="648"/>
                </a:lnTo>
                <a:lnTo>
                  <a:pt x="308" y="586"/>
                </a:lnTo>
                <a:lnTo>
                  <a:pt x="186" y="586"/>
                </a:lnTo>
                <a:close/>
                <a:moveTo>
                  <a:pt x="460" y="649"/>
                </a:moveTo>
                <a:lnTo>
                  <a:pt x="466" y="587"/>
                </a:lnTo>
                <a:lnTo>
                  <a:pt x="327" y="587"/>
                </a:lnTo>
                <a:lnTo>
                  <a:pt x="332" y="649"/>
                </a:lnTo>
                <a:lnTo>
                  <a:pt x="460" y="649"/>
                </a:lnTo>
                <a:close/>
                <a:moveTo>
                  <a:pt x="207" y="716"/>
                </a:moveTo>
                <a:cubicBezTo>
                  <a:pt x="206" y="687"/>
                  <a:pt x="233" y="664"/>
                  <a:pt x="258" y="665"/>
                </a:cubicBezTo>
                <a:cubicBezTo>
                  <a:pt x="287" y="664"/>
                  <a:pt x="310" y="691"/>
                  <a:pt x="310" y="716"/>
                </a:cubicBezTo>
                <a:cubicBezTo>
                  <a:pt x="311" y="745"/>
                  <a:pt x="283" y="768"/>
                  <a:pt x="258" y="768"/>
                </a:cubicBezTo>
                <a:cubicBezTo>
                  <a:pt x="229" y="769"/>
                  <a:pt x="206" y="741"/>
                  <a:pt x="207" y="716"/>
                </a:cubicBezTo>
                <a:close/>
                <a:moveTo>
                  <a:pt x="482" y="716"/>
                </a:moveTo>
                <a:cubicBezTo>
                  <a:pt x="481" y="687"/>
                  <a:pt x="508" y="664"/>
                  <a:pt x="533" y="665"/>
                </a:cubicBezTo>
                <a:cubicBezTo>
                  <a:pt x="562" y="664"/>
                  <a:pt x="585" y="691"/>
                  <a:pt x="585" y="716"/>
                </a:cubicBezTo>
                <a:cubicBezTo>
                  <a:pt x="586" y="745"/>
                  <a:pt x="558" y="768"/>
                  <a:pt x="533" y="768"/>
                </a:cubicBezTo>
                <a:cubicBezTo>
                  <a:pt x="504" y="769"/>
                  <a:pt x="481" y="741"/>
                  <a:pt x="482" y="716"/>
                </a:cubicBezTo>
                <a:close/>
                <a:moveTo>
                  <a:pt x="606" y="587"/>
                </a:moveTo>
                <a:lnTo>
                  <a:pt x="483" y="587"/>
                </a:lnTo>
                <a:lnTo>
                  <a:pt x="479" y="649"/>
                </a:lnTo>
                <a:lnTo>
                  <a:pt x="590" y="649"/>
                </a:lnTo>
                <a:lnTo>
                  <a:pt x="606" y="587"/>
                </a:lnTo>
                <a:close/>
                <a:moveTo>
                  <a:pt x="487" y="567"/>
                </a:moveTo>
                <a:lnTo>
                  <a:pt x="612" y="567"/>
                </a:lnTo>
                <a:lnTo>
                  <a:pt x="639" y="464"/>
                </a:lnTo>
                <a:lnTo>
                  <a:pt x="495" y="464"/>
                </a:lnTo>
                <a:lnTo>
                  <a:pt x="487" y="567"/>
                </a:lnTo>
                <a:close/>
                <a:moveTo>
                  <a:pt x="706" y="280"/>
                </a:moveTo>
                <a:cubicBezTo>
                  <a:pt x="701" y="279"/>
                  <a:pt x="693" y="283"/>
                  <a:pt x="690" y="285"/>
                </a:cubicBezTo>
                <a:lnTo>
                  <a:pt x="682" y="293"/>
                </a:lnTo>
                <a:lnTo>
                  <a:pt x="675" y="300"/>
                </a:lnTo>
                <a:lnTo>
                  <a:pt x="669" y="306"/>
                </a:lnTo>
                <a:lnTo>
                  <a:pt x="663" y="312"/>
                </a:lnTo>
                <a:lnTo>
                  <a:pt x="656" y="319"/>
                </a:lnTo>
                <a:lnTo>
                  <a:pt x="651" y="324"/>
                </a:lnTo>
                <a:lnTo>
                  <a:pt x="642" y="333"/>
                </a:lnTo>
                <a:lnTo>
                  <a:pt x="632" y="344"/>
                </a:lnTo>
                <a:lnTo>
                  <a:pt x="626" y="349"/>
                </a:lnTo>
                <a:lnTo>
                  <a:pt x="621" y="354"/>
                </a:lnTo>
                <a:lnTo>
                  <a:pt x="615" y="360"/>
                </a:lnTo>
                <a:lnTo>
                  <a:pt x="607" y="368"/>
                </a:lnTo>
                <a:lnTo>
                  <a:pt x="603" y="372"/>
                </a:lnTo>
                <a:lnTo>
                  <a:pt x="602" y="373"/>
                </a:lnTo>
                <a:lnTo>
                  <a:pt x="601" y="374"/>
                </a:lnTo>
                <a:lnTo>
                  <a:pt x="601" y="376"/>
                </a:lnTo>
                <a:lnTo>
                  <a:pt x="600" y="377"/>
                </a:lnTo>
                <a:lnTo>
                  <a:pt x="599" y="378"/>
                </a:lnTo>
                <a:lnTo>
                  <a:pt x="599" y="379"/>
                </a:lnTo>
                <a:lnTo>
                  <a:pt x="598" y="380"/>
                </a:lnTo>
                <a:lnTo>
                  <a:pt x="500" y="380"/>
                </a:lnTo>
                <a:lnTo>
                  <a:pt x="495" y="446"/>
                </a:lnTo>
                <a:lnTo>
                  <a:pt x="644" y="446"/>
                </a:lnTo>
                <a:lnTo>
                  <a:pt x="655" y="405"/>
                </a:lnTo>
                <a:lnTo>
                  <a:pt x="661" y="399"/>
                </a:lnTo>
                <a:lnTo>
                  <a:pt x="664" y="395"/>
                </a:lnTo>
                <a:lnTo>
                  <a:pt x="668" y="391"/>
                </a:lnTo>
                <a:lnTo>
                  <a:pt x="673" y="386"/>
                </a:lnTo>
                <a:lnTo>
                  <a:pt x="678" y="381"/>
                </a:lnTo>
                <a:lnTo>
                  <a:pt x="680" y="379"/>
                </a:lnTo>
                <a:lnTo>
                  <a:pt x="686" y="373"/>
                </a:lnTo>
                <a:lnTo>
                  <a:pt x="693" y="366"/>
                </a:lnTo>
                <a:lnTo>
                  <a:pt x="701" y="358"/>
                </a:lnTo>
                <a:lnTo>
                  <a:pt x="711" y="349"/>
                </a:lnTo>
                <a:lnTo>
                  <a:pt x="717" y="342"/>
                </a:lnTo>
                <a:lnTo>
                  <a:pt x="769" y="342"/>
                </a:lnTo>
                <a:cubicBezTo>
                  <a:pt x="788" y="343"/>
                  <a:pt x="797" y="324"/>
                  <a:pt x="797" y="312"/>
                </a:cubicBezTo>
                <a:lnTo>
                  <a:pt x="797" y="310"/>
                </a:lnTo>
                <a:cubicBezTo>
                  <a:pt x="798" y="294"/>
                  <a:pt x="784" y="279"/>
                  <a:pt x="769" y="280"/>
                </a:cubicBezTo>
                <a:lnTo>
                  <a:pt x="706" y="280"/>
                </a:lnTo>
                <a:close/>
              </a:path>
            </a:pathLst>
          </a:custGeom>
          <a:solidFill>
            <a:srgbClr val="000000">
              <a:lumMod val="75000"/>
              <a:lumOff val="25000"/>
            </a:srgbClr>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70" name="Oval 68"/>
          <p:cNvSpPr>
            <a:spLocks noChangeArrowheads="1"/>
          </p:cNvSpPr>
          <p:nvPr>
            <p:custDataLst>
              <p:tags r:id="rId22"/>
            </p:custDataLst>
          </p:nvPr>
        </p:nvSpPr>
        <p:spPr bwMode="auto">
          <a:xfrm>
            <a:off x="10177005" y="4019814"/>
            <a:ext cx="608330" cy="60706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58" h="956">
                <a:moveTo>
                  <a:pt x="0" y="478"/>
                </a:moveTo>
                <a:cubicBezTo>
                  <a:pt x="-8" y="210"/>
                  <a:pt x="238" y="-7"/>
                  <a:pt x="479" y="0"/>
                </a:cubicBezTo>
                <a:cubicBezTo>
                  <a:pt x="748" y="-8"/>
                  <a:pt x="965" y="237"/>
                  <a:pt x="958" y="478"/>
                </a:cubicBezTo>
                <a:cubicBezTo>
                  <a:pt x="966" y="746"/>
                  <a:pt x="720" y="963"/>
                  <a:pt x="479" y="956"/>
                </a:cubicBezTo>
                <a:cubicBezTo>
                  <a:pt x="210" y="964"/>
                  <a:pt x="-7" y="719"/>
                  <a:pt x="0" y="478"/>
                </a:cubicBezTo>
                <a:close/>
                <a:moveTo>
                  <a:pt x="243" y="683"/>
                </a:moveTo>
                <a:cubicBezTo>
                  <a:pt x="227" y="697"/>
                  <a:pt x="223" y="720"/>
                  <a:pt x="223" y="739"/>
                </a:cubicBezTo>
                <a:cubicBezTo>
                  <a:pt x="223" y="745"/>
                  <a:pt x="223" y="753"/>
                  <a:pt x="224" y="756"/>
                </a:cubicBezTo>
                <a:cubicBezTo>
                  <a:pt x="223" y="766"/>
                  <a:pt x="234" y="771"/>
                  <a:pt x="239" y="770"/>
                </a:cubicBezTo>
                <a:lnTo>
                  <a:pt x="240" y="770"/>
                </a:lnTo>
                <a:cubicBezTo>
                  <a:pt x="248" y="771"/>
                  <a:pt x="255" y="763"/>
                  <a:pt x="254" y="758"/>
                </a:cubicBezTo>
                <a:lnTo>
                  <a:pt x="254" y="756"/>
                </a:lnTo>
                <a:cubicBezTo>
                  <a:pt x="254" y="754"/>
                  <a:pt x="253" y="750"/>
                  <a:pt x="253" y="749"/>
                </a:cubicBezTo>
                <a:cubicBezTo>
                  <a:pt x="253" y="747"/>
                  <a:pt x="253" y="743"/>
                  <a:pt x="253" y="743"/>
                </a:cubicBezTo>
                <a:cubicBezTo>
                  <a:pt x="248" y="718"/>
                  <a:pt x="269" y="694"/>
                  <a:pt x="291" y="699"/>
                </a:cubicBezTo>
                <a:lnTo>
                  <a:pt x="291" y="761"/>
                </a:lnTo>
                <a:lnTo>
                  <a:pt x="736" y="761"/>
                </a:lnTo>
                <a:lnTo>
                  <a:pt x="736" y="188"/>
                </a:lnTo>
                <a:lnTo>
                  <a:pt x="291" y="188"/>
                </a:lnTo>
                <a:cubicBezTo>
                  <a:pt x="257" y="181"/>
                  <a:pt x="218" y="219"/>
                  <a:pt x="223" y="261"/>
                </a:cubicBezTo>
                <a:cubicBezTo>
                  <a:pt x="223" y="266"/>
                  <a:pt x="223" y="274"/>
                  <a:pt x="224" y="278"/>
                </a:cubicBezTo>
                <a:cubicBezTo>
                  <a:pt x="223" y="287"/>
                  <a:pt x="234" y="292"/>
                  <a:pt x="239" y="292"/>
                </a:cubicBezTo>
                <a:lnTo>
                  <a:pt x="240" y="292"/>
                </a:lnTo>
                <a:cubicBezTo>
                  <a:pt x="248" y="293"/>
                  <a:pt x="255" y="285"/>
                  <a:pt x="254" y="279"/>
                </a:cubicBezTo>
                <a:lnTo>
                  <a:pt x="254" y="278"/>
                </a:lnTo>
                <a:cubicBezTo>
                  <a:pt x="254" y="275"/>
                  <a:pt x="253" y="271"/>
                  <a:pt x="253" y="270"/>
                </a:cubicBezTo>
                <a:cubicBezTo>
                  <a:pt x="253" y="268"/>
                  <a:pt x="253" y="264"/>
                  <a:pt x="253" y="263"/>
                </a:cubicBezTo>
                <a:cubicBezTo>
                  <a:pt x="248" y="239"/>
                  <a:pt x="269" y="217"/>
                  <a:pt x="291" y="218"/>
                </a:cubicBezTo>
                <a:lnTo>
                  <a:pt x="291" y="308"/>
                </a:lnTo>
                <a:cubicBezTo>
                  <a:pt x="257" y="301"/>
                  <a:pt x="218" y="338"/>
                  <a:pt x="223" y="381"/>
                </a:cubicBezTo>
                <a:cubicBezTo>
                  <a:pt x="223" y="386"/>
                  <a:pt x="223" y="394"/>
                  <a:pt x="224" y="397"/>
                </a:cubicBezTo>
                <a:cubicBezTo>
                  <a:pt x="223" y="407"/>
                  <a:pt x="234" y="412"/>
                  <a:pt x="239" y="412"/>
                </a:cubicBezTo>
                <a:lnTo>
                  <a:pt x="240" y="412"/>
                </a:lnTo>
                <a:cubicBezTo>
                  <a:pt x="248" y="412"/>
                  <a:pt x="255" y="405"/>
                  <a:pt x="254" y="399"/>
                </a:cubicBezTo>
                <a:lnTo>
                  <a:pt x="254" y="397"/>
                </a:lnTo>
                <a:cubicBezTo>
                  <a:pt x="254" y="395"/>
                  <a:pt x="253" y="390"/>
                  <a:pt x="253" y="390"/>
                </a:cubicBezTo>
                <a:cubicBezTo>
                  <a:pt x="253" y="387"/>
                  <a:pt x="253" y="384"/>
                  <a:pt x="253" y="383"/>
                </a:cubicBezTo>
                <a:cubicBezTo>
                  <a:pt x="248" y="359"/>
                  <a:pt x="269" y="337"/>
                  <a:pt x="291" y="337"/>
                </a:cubicBezTo>
                <a:lnTo>
                  <a:pt x="291" y="427"/>
                </a:lnTo>
                <a:cubicBezTo>
                  <a:pt x="257" y="420"/>
                  <a:pt x="218" y="458"/>
                  <a:pt x="223" y="500"/>
                </a:cubicBezTo>
                <a:cubicBezTo>
                  <a:pt x="223" y="505"/>
                  <a:pt x="223" y="514"/>
                  <a:pt x="224" y="517"/>
                </a:cubicBezTo>
                <a:cubicBezTo>
                  <a:pt x="223" y="527"/>
                  <a:pt x="234" y="531"/>
                  <a:pt x="239" y="531"/>
                </a:cubicBezTo>
                <a:lnTo>
                  <a:pt x="240" y="531"/>
                </a:lnTo>
                <a:cubicBezTo>
                  <a:pt x="248" y="532"/>
                  <a:pt x="255" y="524"/>
                  <a:pt x="254" y="519"/>
                </a:cubicBezTo>
                <a:lnTo>
                  <a:pt x="254" y="517"/>
                </a:lnTo>
                <a:cubicBezTo>
                  <a:pt x="254" y="514"/>
                  <a:pt x="253" y="510"/>
                  <a:pt x="253" y="509"/>
                </a:cubicBezTo>
                <a:cubicBezTo>
                  <a:pt x="253" y="507"/>
                  <a:pt x="253" y="503"/>
                  <a:pt x="253" y="503"/>
                </a:cubicBezTo>
                <a:cubicBezTo>
                  <a:pt x="248" y="478"/>
                  <a:pt x="269" y="456"/>
                  <a:pt x="291" y="457"/>
                </a:cubicBezTo>
                <a:lnTo>
                  <a:pt x="291" y="547"/>
                </a:lnTo>
                <a:cubicBezTo>
                  <a:pt x="257" y="540"/>
                  <a:pt x="218" y="577"/>
                  <a:pt x="223" y="620"/>
                </a:cubicBezTo>
                <a:cubicBezTo>
                  <a:pt x="223" y="625"/>
                  <a:pt x="223" y="633"/>
                  <a:pt x="224" y="636"/>
                </a:cubicBezTo>
                <a:cubicBezTo>
                  <a:pt x="223" y="646"/>
                  <a:pt x="234" y="651"/>
                  <a:pt x="239" y="651"/>
                </a:cubicBezTo>
                <a:lnTo>
                  <a:pt x="240" y="651"/>
                </a:lnTo>
                <a:cubicBezTo>
                  <a:pt x="248" y="651"/>
                  <a:pt x="255" y="644"/>
                  <a:pt x="254" y="638"/>
                </a:cubicBezTo>
                <a:lnTo>
                  <a:pt x="254" y="636"/>
                </a:lnTo>
                <a:cubicBezTo>
                  <a:pt x="254" y="634"/>
                  <a:pt x="253" y="630"/>
                  <a:pt x="253" y="630"/>
                </a:cubicBezTo>
                <a:cubicBezTo>
                  <a:pt x="253" y="627"/>
                  <a:pt x="253" y="624"/>
                  <a:pt x="253" y="623"/>
                </a:cubicBezTo>
                <a:cubicBezTo>
                  <a:pt x="251" y="602"/>
                  <a:pt x="262" y="580"/>
                  <a:pt x="284" y="579"/>
                </a:cubicBezTo>
                <a:cubicBezTo>
                  <a:pt x="287" y="578"/>
                  <a:pt x="291" y="577"/>
                  <a:pt x="291" y="577"/>
                </a:cubicBezTo>
                <a:lnTo>
                  <a:pt x="291" y="666"/>
                </a:lnTo>
                <a:cubicBezTo>
                  <a:pt x="275" y="666"/>
                  <a:pt x="254" y="670"/>
                  <a:pt x="243" y="683"/>
                </a:cubicBezTo>
                <a:close/>
                <a:moveTo>
                  <a:pt x="394" y="248"/>
                </a:moveTo>
                <a:lnTo>
                  <a:pt x="636" y="248"/>
                </a:lnTo>
                <a:lnTo>
                  <a:pt x="636" y="376"/>
                </a:lnTo>
                <a:lnTo>
                  <a:pt x="394" y="376"/>
                </a:lnTo>
                <a:lnTo>
                  <a:pt x="394" y="248"/>
                </a:lnTo>
                <a:close/>
              </a:path>
            </a:pathLst>
          </a:custGeom>
          <a:solidFill>
            <a:srgbClr val="0061AD"/>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71" name="Oval 70"/>
          <p:cNvSpPr>
            <a:spLocks noChangeArrowheads="1"/>
          </p:cNvSpPr>
          <p:nvPr>
            <p:custDataLst>
              <p:tags r:id="rId23"/>
            </p:custDataLst>
          </p:nvPr>
        </p:nvSpPr>
        <p:spPr bwMode="auto">
          <a:xfrm>
            <a:off x="9594710" y="2670439"/>
            <a:ext cx="494030" cy="49276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778" h="776">
                <a:moveTo>
                  <a:pt x="0" y="388"/>
                </a:moveTo>
                <a:cubicBezTo>
                  <a:pt x="-7" y="170"/>
                  <a:pt x="193" y="-5"/>
                  <a:pt x="389" y="0"/>
                </a:cubicBezTo>
                <a:cubicBezTo>
                  <a:pt x="607" y="-7"/>
                  <a:pt x="783" y="193"/>
                  <a:pt x="778" y="388"/>
                </a:cubicBezTo>
                <a:cubicBezTo>
                  <a:pt x="785" y="606"/>
                  <a:pt x="585" y="781"/>
                  <a:pt x="389" y="776"/>
                </a:cubicBezTo>
                <a:cubicBezTo>
                  <a:pt x="171" y="783"/>
                  <a:pt x="-5" y="583"/>
                  <a:pt x="0" y="388"/>
                </a:cubicBezTo>
                <a:close/>
                <a:moveTo>
                  <a:pt x="483" y="404"/>
                </a:moveTo>
                <a:lnTo>
                  <a:pt x="505" y="298"/>
                </a:lnTo>
                <a:lnTo>
                  <a:pt x="507" y="279"/>
                </a:lnTo>
                <a:lnTo>
                  <a:pt x="461" y="279"/>
                </a:lnTo>
                <a:cubicBezTo>
                  <a:pt x="362" y="279"/>
                  <a:pt x="320" y="301"/>
                  <a:pt x="298" y="325"/>
                </a:cubicBezTo>
                <a:cubicBezTo>
                  <a:pt x="268" y="355"/>
                  <a:pt x="246" y="411"/>
                  <a:pt x="246" y="448"/>
                </a:cubicBezTo>
                <a:cubicBezTo>
                  <a:pt x="245" y="492"/>
                  <a:pt x="289" y="524"/>
                  <a:pt x="339" y="524"/>
                </a:cubicBezTo>
                <a:cubicBezTo>
                  <a:pt x="374" y="524"/>
                  <a:pt x="398" y="514"/>
                  <a:pt x="418" y="499"/>
                </a:cubicBezTo>
                <a:cubicBezTo>
                  <a:pt x="436" y="516"/>
                  <a:pt x="456" y="524"/>
                  <a:pt x="488" y="524"/>
                </a:cubicBezTo>
                <a:cubicBezTo>
                  <a:pt x="537" y="525"/>
                  <a:pt x="578" y="499"/>
                  <a:pt x="602" y="461"/>
                </a:cubicBezTo>
                <a:cubicBezTo>
                  <a:pt x="624" y="432"/>
                  <a:pt x="635" y="387"/>
                  <a:pt x="635" y="350"/>
                </a:cubicBezTo>
                <a:cubicBezTo>
                  <a:pt x="626" y="185"/>
                  <a:pt x="500" y="151"/>
                  <a:pt x="401" y="141"/>
                </a:cubicBezTo>
                <a:cubicBezTo>
                  <a:pt x="189" y="154"/>
                  <a:pt x="136" y="298"/>
                  <a:pt x="124" y="434"/>
                </a:cubicBezTo>
                <a:cubicBezTo>
                  <a:pt x="121" y="581"/>
                  <a:pt x="251" y="653"/>
                  <a:pt x="360" y="651"/>
                </a:cubicBezTo>
                <a:cubicBezTo>
                  <a:pt x="436" y="652"/>
                  <a:pt x="519" y="626"/>
                  <a:pt x="581" y="594"/>
                </a:cubicBezTo>
                <a:lnTo>
                  <a:pt x="592" y="589"/>
                </a:lnTo>
                <a:lnTo>
                  <a:pt x="586" y="575"/>
                </a:lnTo>
                <a:lnTo>
                  <a:pt x="567" y="532"/>
                </a:lnTo>
                <a:lnTo>
                  <a:pt x="559" y="515"/>
                </a:lnTo>
                <a:cubicBezTo>
                  <a:pt x="482" y="559"/>
                  <a:pt x="439" y="571"/>
                  <a:pt x="366" y="575"/>
                </a:cubicBezTo>
                <a:cubicBezTo>
                  <a:pt x="273" y="581"/>
                  <a:pt x="211" y="516"/>
                  <a:pt x="214" y="437"/>
                </a:cubicBezTo>
                <a:cubicBezTo>
                  <a:pt x="211" y="288"/>
                  <a:pt x="312" y="212"/>
                  <a:pt x="396" y="214"/>
                </a:cubicBezTo>
                <a:cubicBezTo>
                  <a:pt x="484" y="212"/>
                  <a:pt x="549" y="274"/>
                  <a:pt x="545" y="355"/>
                </a:cubicBezTo>
                <a:cubicBezTo>
                  <a:pt x="548" y="373"/>
                  <a:pt x="535" y="447"/>
                  <a:pt x="491" y="450"/>
                </a:cubicBezTo>
                <a:lnTo>
                  <a:pt x="489" y="450"/>
                </a:lnTo>
                <a:lnTo>
                  <a:pt x="486" y="450"/>
                </a:lnTo>
                <a:lnTo>
                  <a:pt x="485" y="450"/>
                </a:lnTo>
                <a:lnTo>
                  <a:pt x="483" y="449"/>
                </a:lnTo>
                <a:lnTo>
                  <a:pt x="482" y="449"/>
                </a:lnTo>
                <a:lnTo>
                  <a:pt x="481" y="448"/>
                </a:lnTo>
                <a:lnTo>
                  <a:pt x="480" y="447"/>
                </a:lnTo>
                <a:lnTo>
                  <a:pt x="479" y="446"/>
                </a:lnTo>
                <a:cubicBezTo>
                  <a:pt x="478" y="444"/>
                  <a:pt x="477" y="438"/>
                  <a:pt x="477" y="437"/>
                </a:cubicBezTo>
                <a:cubicBezTo>
                  <a:pt x="477" y="434"/>
                  <a:pt x="478" y="428"/>
                  <a:pt x="479" y="425"/>
                </a:cubicBezTo>
                <a:cubicBezTo>
                  <a:pt x="479" y="420"/>
                  <a:pt x="480" y="412"/>
                  <a:pt x="480" y="410"/>
                </a:cubicBezTo>
                <a:lnTo>
                  <a:pt x="480" y="408"/>
                </a:lnTo>
                <a:lnTo>
                  <a:pt x="481" y="406"/>
                </a:lnTo>
                <a:lnTo>
                  <a:pt x="482" y="405"/>
                </a:lnTo>
                <a:lnTo>
                  <a:pt x="483" y="404"/>
                </a:lnTo>
                <a:close/>
                <a:moveTo>
                  <a:pt x="404" y="355"/>
                </a:moveTo>
                <a:cubicBezTo>
                  <a:pt x="385" y="435"/>
                  <a:pt x="359" y="451"/>
                  <a:pt x="344" y="450"/>
                </a:cubicBezTo>
                <a:lnTo>
                  <a:pt x="343" y="450"/>
                </a:lnTo>
                <a:lnTo>
                  <a:pt x="341" y="450"/>
                </a:lnTo>
                <a:lnTo>
                  <a:pt x="340" y="450"/>
                </a:lnTo>
                <a:lnTo>
                  <a:pt x="338" y="449"/>
                </a:lnTo>
                <a:lnTo>
                  <a:pt x="337" y="447"/>
                </a:lnTo>
                <a:lnTo>
                  <a:pt x="336" y="445"/>
                </a:lnTo>
                <a:lnTo>
                  <a:pt x="336" y="442"/>
                </a:lnTo>
                <a:cubicBezTo>
                  <a:pt x="335" y="421"/>
                  <a:pt x="354" y="386"/>
                  <a:pt x="371" y="369"/>
                </a:cubicBezTo>
                <a:cubicBezTo>
                  <a:pt x="376" y="361"/>
                  <a:pt x="393" y="358"/>
                  <a:pt x="404" y="355"/>
                </a:cubicBezTo>
                <a:close/>
              </a:path>
            </a:pathLst>
          </a:custGeom>
          <a:solidFill>
            <a:srgbClr val="000000">
              <a:lumMod val="75000"/>
              <a:lumOff val="25000"/>
            </a:srgbClr>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72" name="Oval 72"/>
          <p:cNvSpPr>
            <a:spLocks noChangeArrowheads="1"/>
          </p:cNvSpPr>
          <p:nvPr>
            <p:custDataLst>
              <p:tags r:id="rId24"/>
            </p:custDataLst>
          </p:nvPr>
        </p:nvSpPr>
        <p:spPr bwMode="auto">
          <a:xfrm>
            <a:off x="8877795" y="2325634"/>
            <a:ext cx="499745" cy="49911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787" h="786">
                <a:moveTo>
                  <a:pt x="0" y="393"/>
                </a:moveTo>
                <a:cubicBezTo>
                  <a:pt x="-7" y="172"/>
                  <a:pt x="195" y="-5"/>
                  <a:pt x="394" y="0"/>
                </a:cubicBezTo>
                <a:cubicBezTo>
                  <a:pt x="614" y="-7"/>
                  <a:pt x="792" y="195"/>
                  <a:pt x="787" y="393"/>
                </a:cubicBezTo>
                <a:cubicBezTo>
                  <a:pt x="794" y="614"/>
                  <a:pt x="592" y="791"/>
                  <a:pt x="394" y="786"/>
                </a:cubicBezTo>
                <a:cubicBezTo>
                  <a:pt x="173" y="793"/>
                  <a:pt x="-5" y="591"/>
                  <a:pt x="0" y="393"/>
                </a:cubicBezTo>
                <a:close/>
                <a:moveTo>
                  <a:pt x="124" y="496"/>
                </a:moveTo>
                <a:lnTo>
                  <a:pt x="217" y="496"/>
                </a:lnTo>
                <a:lnTo>
                  <a:pt x="217" y="537"/>
                </a:lnTo>
                <a:lnTo>
                  <a:pt x="469" y="643"/>
                </a:lnTo>
                <a:lnTo>
                  <a:pt x="469" y="144"/>
                </a:lnTo>
                <a:lnTo>
                  <a:pt x="217" y="250"/>
                </a:lnTo>
                <a:lnTo>
                  <a:pt x="217" y="291"/>
                </a:lnTo>
                <a:lnTo>
                  <a:pt x="124" y="291"/>
                </a:lnTo>
                <a:lnTo>
                  <a:pt x="124" y="496"/>
                </a:lnTo>
                <a:close/>
                <a:moveTo>
                  <a:pt x="494" y="253"/>
                </a:moveTo>
                <a:cubicBezTo>
                  <a:pt x="516" y="292"/>
                  <a:pt x="527" y="347"/>
                  <a:pt x="527" y="394"/>
                </a:cubicBezTo>
                <a:cubicBezTo>
                  <a:pt x="527" y="445"/>
                  <a:pt x="514" y="500"/>
                  <a:pt x="494" y="534"/>
                </a:cubicBezTo>
                <a:lnTo>
                  <a:pt x="535" y="556"/>
                </a:lnTo>
                <a:cubicBezTo>
                  <a:pt x="560" y="511"/>
                  <a:pt x="573" y="448"/>
                  <a:pt x="573" y="394"/>
                </a:cubicBezTo>
                <a:cubicBezTo>
                  <a:pt x="574" y="334"/>
                  <a:pt x="557" y="272"/>
                  <a:pt x="535" y="231"/>
                </a:cubicBezTo>
                <a:lnTo>
                  <a:pt x="494" y="253"/>
                </a:lnTo>
                <a:close/>
                <a:moveTo>
                  <a:pt x="616" y="394"/>
                </a:moveTo>
                <a:cubicBezTo>
                  <a:pt x="616" y="466"/>
                  <a:pt x="597" y="540"/>
                  <a:pt x="569" y="589"/>
                </a:cubicBezTo>
                <a:lnTo>
                  <a:pt x="610" y="611"/>
                </a:lnTo>
                <a:cubicBezTo>
                  <a:pt x="643" y="553"/>
                  <a:pt x="663" y="465"/>
                  <a:pt x="662" y="394"/>
                </a:cubicBezTo>
                <a:cubicBezTo>
                  <a:pt x="663" y="315"/>
                  <a:pt x="640" y="232"/>
                  <a:pt x="610" y="176"/>
                </a:cubicBezTo>
                <a:lnTo>
                  <a:pt x="569" y="198"/>
                </a:lnTo>
                <a:cubicBezTo>
                  <a:pt x="600" y="251"/>
                  <a:pt x="616" y="329"/>
                  <a:pt x="616" y="394"/>
                </a:cubicBezTo>
                <a:close/>
              </a:path>
            </a:pathLst>
          </a:custGeom>
          <a:solidFill>
            <a:srgbClr val="0061AD"/>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73" name="Oval 76"/>
          <p:cNvSpPr>
            <a:spLocks noChangeArrowheads="1"/>
          </p:cNvSpPr>
          <p:nvPr>
            <p:custDataLst>
              <p:tags r:id="rId25"/>
            </p:custDataLst>
          </p:nvPr>
        </p:nvSpPr>
        <p:spPr bwMode="auto">
          <a:xfrm>
            <a:off x="10406875" y="3349254"/>
            <a:ext cx="608330" cy="60706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58" h="956">
                <a:moveTo>
                  <a:pt x="0" y="478"/>
                </a:moveTo>
                <a:cubicBezTo>
                  <a:pt x="-8" y="210"/>
                  <a:pt x="238" y="-7"/>
                  <a:pt x="479" y="0"/>
                </a:cubicBezTo>
                <a:cubicBezTo>
                  <a:pt x="748" y="-8"/>
                  <a:pt x="965" y="237"/>
                  <a:pt x="958" y="478"/>
                </a:cubicBezTo>
                <a:cubicBezTo>
                  <a:pt x="966" y="746"/>
                  <a:pt x="720" y="963"/>
                  <a:pt x="479" y="956"/>
                </a:cubicBezTo>
                <a:cubicBezTo>
                  <a:pt x="210" y="964"/>
                  <a:pt x="-7" y="719"/>
                  <a:pt x="0" y="478"/>
                </a:cubicBezTo>
                <a:close/>
                <a:moveTo>
                  <a:pt x="779" y="408"/>
                </a:moveTo>
                <a:lnTo>
                  <a:pt x="703" y="373"/>
                </a:lnTo>
                <a:lnTo>
                  <a:pt x="702" y="370"/>
                </a:lnTo>
                <a:cubicBezTo>
                  <a:pt x="687" y="310"/>
                  <a:pt x="613" y="263"/>
                  <a:pt x="535" y="264"/>
                </a:cubicBezTo>
                <a:cubicBezTo>
                  <a:pt x="438" y="261"/>
                  <a:pt x="375" y="357"/>
                  <a:pt x="377" y="446"/>
                </a:cubicBezTo>
                <a:cubicBezTo>
                  <a:pt x="377" y="450"/>
                  <a:pt x="378" y="457"/>
                  <a:pt x="379" y="460"/>
                </a:cubicBezTo>
                <a:cubicBezTo>
                  <a:pt x="379" y="464"/>
                  <a:pt x="380" y="471"/>
                  <a:pt x="380" y="473"/>
                </a:cubicBezTo>
                <a:lnTo>
                  <a:pt x="380" y="479"/>
                </a:lnTo>
                <a:cubicBezTo>
                  <a:pt x="383" y="550"/>
                  <a:pt x="332" y="570"/>
                  <a:pt x="297" y="568"/>
                </a:cubicBezTo>
                <a:cubicBezTo>
                  <a:pt x="235" y="567"/>
                  <a:pt x="206" y="533"/>
                  <a:pt x="192" y="514"/>
                </a:cubicBezTo>
                <a:cubicBezTo>
                  <a:pt x="185" y="505"/>
                  <a:pt x="178" y="499"/>
                  <a:pt x="176" y="499"/>
                </a:cubicBezTo>
                <a:lnTo>
                  <a:pt x="176" y="499"/>
                </a:lnTo>
                <a:lnTo>
                  <a:pt x="175" y="499"/>
                </a:lnTo>
                <a:lnTo>
                  <a:pt x="175" y="500"/>
                </a:lnTo>
                <a:lnTo>
                  <a:pt x="174" y="500"/>
                </a:lnTo>
                <a:cubicBezTo>
                  <a:pt x="172" y="501"/>
                  <a:pt x="171" y="511"/>
                  <a:pt x="171" y="519"/>
                </a:cubicBezTo>
                <a:cubicBezTo>
                  <a:pt x="166" y="629"/>
                  <a:pt x="301" y="790"/>
                  <a:pt x="437" y="785"/>
                </a:cubicBezTo>
                <a:cubicBezTo>
                  <a:pt x="611" y="791"/>
                  <a:pt x="731" y="659"/>
                  <a:pt x="727" y="495"/>
                </a:cubicBezTo>
                <a:lnTo>
                  <a:pt x="779" y="438"/>
                </a:lnTo>
                <a:cubicBezTo>
                  <a:pt x="785" y="435"/>
                  <a:pt x="787" y="427"/>
                  <a:pt x="787" y="424"/>
                </a:cubicBezTo>
                <a:cubicBezTo>
                  <a:pt x="788" y="419"/>
                  <a:pt x="783" y="409"/>
                  <a:pt x="779" y="408"/>
                </a:cubicBezTo>
                <a:close/>
                <a:moveTo>
                  <a:pt x="630" y="438"/>
                </a:moveTo>
                <a:cubicBezTo>
                  <a:pt x="616" y="439"/>
                  <a:pt x="602" y="424"/>
                  <a:pt x="602" y="413"/>
                </a:cubicBezTo>
                <a:cubicBezTo>
                  <a:pt x="602" y="399"/>
                  <a:pt x="619" y="388"/>
                  <a:pt x="630" y="389"/>
                </a:cubicBezTo>
                <a:cubicBezTo>
                  <a:pt x="644" y="388"/>
                  <a:pt x="655" y="403"/>
                  <a:pt x="654" y="413"/>
                </a:cubicBezTo>
                <a:cubicBezTo>
                  <a:pt x="655" y="427"/>
                  <a:pt x="640" y="438"/>
                  <a:pt x="630" y="438"/>
                </a:cubicBezTo>
                <a:close/>
              </a:path>
            </a:pathLst>
          </a:custGeom>
          <a:solidFill>
            <a:srgbClr val="000000">
              <a:lumMod val="75000"/>
              <a:lumOff val="25000"/>
            </a:srgbClr>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74" name="Oval 78"/>
          <p:cNvSpPr>
            <a:spLocks noChangeArrowheads="1"/>
          </p:cNvSpPr>
          <p:nvPr>
            <p:custDataLst>
              <p:tags r:id="rId26"/>
            </p:custDataLst>
          </p:nvPr>
        </p:nvSpPr>
        <p:spPr bwMode="auto">
          <a:xfrm>
            <a:off x="9894430" y="2053219"/>
            <a:ext cx="603250" cy="60325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50" h="950">
                <a:moveTo>
                  <a:pt x="0" y="475"/>
                </a:moveTo>
                <a:cubicBezTo>
                  <a:pt x="-8" y="208"/>
                  <a:pt x="236" y="-7"/>
                  <a:pt x="475" y="0"/>
                </a:cubicBezTo>
                <a:cubicBezTo>
                  <a:pt x="742" y="-8"/>
                  <a:pt x="957" y="236"/>
                  <a:pt x="950" y="475"/>
                </a:cubicBezTo>
                <a:cubicBezTo>
                  <a:pt x="958" y="742"/>
                  <a:pt x="714" y="957"/>
                  <a:pt x="475" y="950"/>
                </a:cubicBezTo>
                <a:cubicBezTo>
                  <a:pt x="208" y="958"/>
                  <a:pt x="-7" y="714"/>
                  <a:pt x="0" y="475"/>
                </a:cubicBezTo>
                <a:close/>
                <a:moveTo>
                  <a:pt x="809" y="595"/>
                </a:moveTo>
                <a:cubicBezTo>
                  <a:pt x="810" y="554"/>
                  <a:pt x="785" y="516"/>
                  <a:pt x="757" y="497"/>
                </a:cubicBezTo>
                <a:cubicBezTo>
                  <a:pt x="762" y="340"/>
                  <a:pt x="616" y="211"/>
                  <a:pt x="475" y="215"/>
                </a:cubicBezTo>
                <a:cubicBezTo>
                  <a:pt x="318" y="210"/>
                  <a:pt x="189" y="356"/>
                  <a:pt x="193" y="497"/>
                </a:cubicBezTo>
                <a:cubicBezTo>
                  <a:pt x="159" y="518"/>
                  <a:pt x="140" y="558"/>
                  <a:pt x="141" y="595"/>
                </a:cubicBezTo>
                <a:cubicBezTo>
                  <a:pt x="139" y="661"/>
                  <a:pt x="198" y="716"/>
                  <a:pt x="258" y="717"/>
                </a:cubicBezTo>
                <a:cubicBezTo>
                  <a:pt x="257" y="725"/>
                  <a:pt x="269" y="734"/>
                  <a:pt x="274" y="733"/>
                </a:cubicBezTo>
                <a:lnTo>
                  <a:pt x="326" y="733"/>
                </a:lnTo>
                <a:cubicBezTo>
                  <a:pt x="334" y="734"/>
                  <a:pt x="343" y="722"/>
                  <a:pt x="342" y="717"/>
                </a:cubicBezTo>
                <a:lnTo>
                  <a:pt x="342" y="475"/>
                </a:lnTo>
                <a:cubicBezTo>
                  <a:pt x="343" y="464"/>
                  <a:pt x="331" y="456"/>
                  <a:pt x="326" y="456"/>
                </a:cubicBezTo>
                <a:lnTo>
                  <a:pt x="274" y="456"/>
                </a:lnTo>
                <a:cubicBezTo>
                  <a:pt x="265" y="455"/>
                  <a:pt x="257" y="468"/>
                  <a:pt x="258" y="475"/>
                </a:cubicBezTo>
                <a:cubicBezTo>
                  <a:pt x="250" y="475"/>
                  <a:pt x="243" y="476"/>
                  <a:pt x="239" y="478"/>
                </a:cubicBezTo>
                <a:cubicBezTo>
                  <a:pt x="246" y="354"/>
                  <a:pt x="361" y="258"/>
                  <a:pt x="475" y="261"/>
                </a:cubicBezTo>
                <a:cubicBezTo>
                  <a:pt x="599" y="257"/>
                  <a:pt x="704" y="367"/>
                  <a:pt x="711" y="478"/>
                </a:cubicBezTo>
                <a:cubicBezTo>
                  <a:pt x="703" y="475"/>
                  <a:pt x="696" y="475"/>
                  <a:pt x="692" y="475"/>
                </a:cubicBezTo>
                <a:cubicBezTo>
                  <a:pt x="693" y="464"/>
                  <a:pt x="682" y="456"/>
                  <a:pt x="676" y="456"/>
                </a:cubicBezTo>
                <a:lnTo>
                  <a:pt x="624" y="456"/>
                </a:lnTo>
                <a:cubicBezTo>
                  <a:pt x="613" y="455"/>
                  <a:pt x="605" y="468"/>
                  <a:pt x="605" y="475"/>
                </a:cubicBezTo>
                <a:lnTo>
                  <a:pt x="605" y="717"/>
                </a:lnTo>
                <a:cubicBezTo>
                  <a:pt x="604" y="725"/>
                  <a:pt x="617" y="734"/>
                  <a:pt x="624" y="733"/>
                </a:cubicBezTo>
                <a:lnTo>
                  <a:pt x="676" y="733"/>
                </a:lnTo>
                <a:cubicBezTo>
                  <a:pt x="685" y="734"/>
                  <a:pt x="693" y="722"/>
                  <a:pt x="692" y="717"/>
                </a:cubicBezTo>
                <a:cubicBezTo>
                  <a:pt x="706" y="717"/>
                  <a:pt x="718" y="713"/>
                  <a:pt x="728" y="709"/>
                </a:cubicBezTo>
                <a:cubicBezTo>
                  <a:pt x="817" y="665"/>
                  <a:pt x="795" y="641"/>
                  <a:pt x="809" y="595"/>
                </a:cubicBezTo>
                <a:close/>
              </a:path>
            </a:pathLst>
          </a:custGeom>
          <a:solidFill>
            <a:srgbClr val="000000">
              <a:lumMod val="75000"/>
              <a:lumOff val="25000"/>
            </a:srgbClr>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75" name="Freeform 83"/>
          <p:cNvSpPr>
            <a:spLocks noEditPoints="1"/>
          </p:cNvSpPr>
          <p:nvPr>
            <p:custDataLst>
              <p:tags r:id="rId27"/>
            </p:custDataLst>
          </p:nvPr>
        </p:nvSpPr>
        <p:spPr bwMode="auto">
          <a:xfrm>
            <a:off x="7885949" y="2483749"/>
            <a:ext cx="2613749" cy="1992630"/>
          </a:xfrm>
          <a:custGeom>
            <a:avLst/>
            <a:gdLst>
              <a:gd name="T0" fmla="*/ 35 w 71"/>
              <a:gd name="T1" fmla="*/ 0 h 101"/>
              <a:gd name="T2" fmla="*/ 0 w 71"/>
              <a:gd name="T3" fmla="*/ 36 h 101"/>
              <a:gd name="T4" fmla="*/ 35 w 71"/>
              <a:gd name="T5" fmla="*/ 101 h 101"/>
              <a:gd name="T6" fmla="*/ 71 w 71"/>
              <a:gd name="T7" fmla="*/ 36 h 101"/>
              <a:gd name="T8" fmla="*/ 35 w 71"/>
              <a:gd name="T9" fmla="*/ 0 h 101"/>
              <a:gd name="T10" fmla="*/ 35 w 71"/>
              <a:gd name="T11" fmla="*/ 42 h 101"/>
              <a:gd name="T12" fmla="*/ 24 w 71"/>
              <a:gd name="T13" fmla="*/ 31 h 101"/>
              <a:gd name="T14" fmla="*/ 35 w 71"/>
              <a:gd name="T15" fmla="*/ 20 h 101"/>
              <a:gd name="T16" fmla="*/ 46 w 71"/>
              <a:gd name="T17" fmla="*/ 31 h 101"/>
              <a:gd name="T18" fmla="*/ 35 w 71"/>
              <a:gd name="T19" fmla="*/ 4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16" h="3138">
                <a:moveTo>
                  <a:pt x="2482" y="714"/>
                </a:moveTo>
                <a:cubicBezTo>
                  <a:pt x="2430" y="712"/>
                  <a:pt x="2386" y="762"/>
                  <a:pt x="2387" y="812"/>
                </a:cubicBezTo>
                <a:cubicBezTo>
                  <a:pt x="2387" y="867"/>
                  <a:pt x="2485" y="992"/>
                  <a:pt x="2482" y="988"/>
                </a:cubicBezTo>
                <a:cubicBezTo>
                  <a:pt x="2482" y="990"/>
                  <a:pt x="2583" y="859"/>
                  <a:pt x="2580" y="812"/>
                </a:cubicBezTo>
                <a:cubicBezTo>
                  <a:pt x="2582" y="757"/>
                  <a:pt x="2532" y="713"/>
                  <a:pt x="2482" y="714"/>
                </a:cubicBezTo>
                <a:close/>
                <a:moveTo>
                  <a:pt x="2482" y="828"/>
                </a:moveTo>
                <a:cubicBezTo>
                  <a:pt x="2465" y="829"/>
                  <a:pt x="2451" y="811"/>
                  <a:pt x="2452" y="798"/>
                </a:cubicBezTo>
                <a:cubicBezTo>
                  <a:pt x="2451" y="781"/>
                  <a:pt x="2469" y="767"/>
                  <a:pt x="2482" y="768"/>
                </a:cubicBezTo>
                <a:cubicBezTo>
                  <a:pt x="2499" y="767"/>
                  <a:pt x="2513" y="785"/>
                  <a:pt x="2512" y="798"/>
                </a:cubicBezTo>
                <a:cubicBezTo>
                  <a:pt x="2513" y="815"/>
                  <a:pt x="2495" y="829"/>
                  <a:pt x="2482" y="828"/>
                </a:cubicBezTo>
                <a:close/>
                <a:moveTo>
                  <a:pt x="2729" y="342"/>
                </a:moveTo>
                <a:cubicBezTo>
                  <a:pt x="2730" y="320"/>
                  <a:pt x="2710" y="303"/>
                  <a:pt x="2691" y="302"/>
                </a:cubicBezTo>
                <a:cubicBezTo>
                  <a:pt x="2694" y="294"/>
                  <a:pt x="2697" y="281"/>
                  <a:pt x="2696" y="272"/>
                </a:cubicBezTo>
                <a:cubicBezTo>
                  <a:pt x="2698" y="209"/>
                  <a:pt x="2642" y="160"/>
                  <a:pt x="2585" y="161"/>
                </a:cubicBezTo>
                <a:cubicBezTo>
                  <a:pt x="2527" y="159"/>
                  <a:pt x="2477" y="215"/>
                  <a:pt x="2476" y="269"/>
                </a:cubicBezTo>
                <a:cubicBezTo>
                  <a:pt x="2466" y="258"/>
                  <a:pt x="2450" y="253"/>
                  <a:pt x="2438" y="253"/>
                </a:cubicBezTo>
                <a:cubicBezTo>
                  <a:pt x="2402" y="252"/>
                  <a:pt x="2372" y="286"/>
                  <a:pt x="2373" y="318"/>
                </a:cubicBezTo>
                <a:cubicBezTo>
                  <a:pt x="2372" y="351"/>
                  <a:pt x="2406" y="381"/>
                  <a:pt x="2438" y="380"/>
                </a:cubicBezTo>
                <a:lnTo>
                  <a:pt x="2691" y="380"/>
                </a:lnTo>
                <a:cubicBezTo>
                  <a:pt x="2710" y="381"/>
                  <a:pt x="2730" y="358"/>
                  <a:pt x="2729" y="342"/>
                </a:cubicBezTo>
                <a:close/>
                <a:moveTo>
                  <a:pt x="2425" y="400"/>
                </a:moveTo>
                <a:lnTo>
                  <a:pt x="2455" y="400"/>
                </a:lnTo>
                <a:lnTo>
                  <a:pt x="2455" y="468"/>
                </a:lnTo>
                <a:lnTo>
                  <a:pt x="2425" y="468"/>
                </a:lnTo>
                <a:lnTo>
                  <a:pt x="2425" y="400"/>
                </a:lnTo>
                <a:close/>
                <a:moveTo>
                  <a:pt x="2499" y="435"/>
                </a:moveTo>
                <a:lnTo>
                  <a:pt x="2529" y="435"/>
                </a:lnTo>
                <a:lnTo>
                  <a:pt x="2529" y="503"/>
                </a:lnTo>
                <a:lnTo>
                  <a:pt x="2499" y="503"/>
                </a:lnTo>
                <a:lnTo>
                  <a:pt x="2499" y="435"/>
                </a:lnTo>
                <a:close/>
                <a:moveTo>
                  <a:pt x="2574" y="400"/>
                </a:moveTo>
                <a:lnTo>
                  <a:pt x="2604" y="400"/>
                </a:lnTo>
                <a:lnTo>
                  <a:pt x="2604" y="468"/>
                </a:lnTo>
                <a:lnTo>
                  <a:pt x="2574" y="468"/>
                </a:lnTo>
                <a:lnTo>
                  <a:pt x="2574" y="400"/>
                </a:lnTo>
                <a:close/>
                <a:moveTo>
                  <a:pt x="2648" y="435"/>
                </a:moveTo>
                <a:lnTo>
                  <a:pt x="2678" y="435"/>
                </a:lnTo>
                <a:lnTo>
                  <a:pt x="2678" y="503"/>
                </a:lnTo>
                <a:lnTo>
                  <a:pt x="2648" y="503"/>
                </a:lnTo>
                <a:lnTo>
                  <a:pt x="2648" y="435"/>
                </a:lnTo>
                <a:close/>
                <a:moveTo>
                  <a:pt x="3779" y="384"/>
                </a:moveTo>
                <a:lnTo>
                  <a:pt x="3650" y="512"/>
                </a:lnTo>
                <a:lnTo>
                  <a:pt x="3600" y="462"/>
                </a:lnTo>
                <a:lnTo>
                  <a:pt x="3551" y="514"/>
                </a:lnTo>
                <a:lnTo>
                  <a:pt x="3600" y="563"/>
                </a:lnTo>
                <a:lnTo>
                  <a:pt x="3650" y="615"/>
                </a:lnTo>
                <a:lnTo>
                  <a:pt x="3701" y="563"/>
                </a:lnTo>
                <a:lnTo>
                  <a:pt x="3831" y="432"/>
                </a:lnTo>
                <a:lnTo>
                  <a:pt x="3779" y="384"/>
                </a:lnTo>
                <a:close/>
                <a:moveTo>
                  <a:pt x="3855" y="1276"/>
                </a:moveTo>
                <a:cubicBezTo>
                  <a:pt x="3851" y="1285"/>
                  <a:pt x="3850" y="1298"/>
                  <a:pt x="3850" y="1307"/>
                </a:cubicBezTo>
                <a:cubicBezTo>
                  <a:pt x="3850" y="1321"/>
                  <a:pt x="3853" y="1338"/>
                  <a:pt x="3855" y="1349"/>
                </a:cubicBezTo>
                <a:cubicBezTo>
                  <a:pt x="3862" y="1390"/>
                  <a:pt x="3886" y="1461"/>
                  <a:pt x="3931" y="1471"/>
                </a:cubicBezTo>
                <a:cubicBezTo>
                  <a:pt x="3937" y="1474"/>
                  <a:pt x="3941" y="1474"/>
                  <a:pt x="3945" y="1474"/>
                </a:cubicBezTo>
                <a:cubicBezTo>
                  <a:pt x="3958" y="1475"/>
                  <a:pt x="3974" y="1467"/>
                  <a:pt x="3983" y="1458"/>
                </a:cubicBezTo>
                <a:cubicBezTo>
                  <a:pt x="3996" y="1469"/>
                  <a:pt x="4010" y="1474"/>
                  <a:pt x="4021" y="1474"/>
                </a:cubicBezTo>
                <a:cubicBezTo>
                  <a:pt x="4076" y="1477"/>
                  <a:pt x="4118" y="1372"/>
                  <a:pt x="4116" y="1314"/>
                </a:cubicBezTo>
                <a:cubicBezTo>
                  <a:pt x="4117" y="1291"/>
                  <a:pt x="4108" y="1267"/>
                  <a:pt x="4101" y="1260"/>
                </a:cubicBezTo>
                <a:lnTo>
                  <a:pt x="4100" y="1258"/>
                </a:lnTo>
                <a:lnTo>
                  <a:pt x="4099" y="1257"/>
                </a:lnTo>
                <a:lnTo>
                  <a:pt x="4097" y="1257"/>
                </a:lnTo>
                <a:cubicBezTo>
                  <a:pt x="4082" y="1240"/>
                  <a:pt x="4057" y="1235"/>
                  <a:pt x="4038" y="1235"/>
                </a:cubicBezTo>
                <a:cubicBezTo>
                  <a:pt x="4019" y="1235"/>
                  <a:pt x="3998" y="1241"/>
                  <a:pt x="3983" y="1249"/>
                </a:cubicBezTo>
                <a:cubicBezTo>
                  <a:pt x="3982" y="1249"/>
                  <a:pt x="3977" y="1246"/>
                  <a:pt x="3976" y="1246"/>
                </a:cubicBezTo>
                <a:lnTo>
                  <a:pt x="3974" y="1245"/>
                </a:lnTo>
                <a:lnTo>
                  <a:pt x="3973" y="1244"/>
                </a:lnTo>
                <a:lnTo>
                  <a:pt x="3972" y="1244"/>
                </a:lnTo>
                <a:lnTo>
                  <a:pt x="3971" y="1243"/>
                </a:lnTo>
                <a:lnTo>
                  <a:pt x="3970" y="1243"/>
                </a:lnTo>
                <a:lnTo>
                  <a:pt x="3969" y="1243"/>
                </a:lnTo>
                <a:cubicBezTo>
                  <a:pt x="3959" y="1238"/>
                  <a:pt x="3943" y="1235"/>
                  <a:pt x="3934" y="1235"/>
                </a:cubicBezTo>
                <a:lnTo>
                  <a:pt x="3929" y="1235"/>
                </a:lnTo>
                <a:cubicBezTo>
                  <a:pt x="3901" y="1234"/>
                  <a:pt x="3864" y="1248"/>
                  <a:pt x="3855" y="1276"/>
                </a:cubicBezTo>
                <a:close/>
                <a:moveTo>
                  <a:pt x="3997" y="1224"/>
                </a:moveTo>
                <a:cubicBezTo>
                  <a:pt x="3997" y="1221"/>
                  <a:pt x="3997" y="1217"/>
                  <a:pt x="3997" y="1216"/>
                </a:cubicBezTo>
                <a:cubicBezTo>
                  <a:pt x="3999" y="1188"/>
                  <a:pt x="3973" y="1161"/>
                  <a:pt x="3946" y="1162"/>
                </a:cubicBezTo>
                <a:lnTo>
                  <a:pt x="3945" y="1162"/>
                </a:lnTo>
                <a:lnTo>
                  <a:pt x="3943" y="1162"/>
                </a:lnTo>
                <a:lnTo>
                  <a:pt x="3942" y="1162"/>
                </a:lnTo>
                <a:lnTo>
                  <a:pt x="3940" y="1162"/>
                </a:lnTo>
                <a:cubicBezTo>
                  <a:pt x="3930" y="1162"/>
                  <a:pt x="3925" y="1172"/>
                  <a:pt x="3926" y="1176"/>
                </a:cubicBezTo>
                <a:lnTo>
                  <a:pt x="3926" y="1178"/>
                </a:lnTo>
                <a:cubicBezTo>
                  <a:pt x="3925" y="1184"/>
                  <a:pt x="3933" y="1190"/>
                  <a:pt x="3938" y="1189"/>
                </a:cubicBezTo>
                <a:lnTo>
                  <a:pt x="3940" y="1189"/>
                </a:lnTo>
                <a:lnTo>
                  <a:pt x="3941" y="1189"/>
                </a:lnTo>
                <a:lnTo>
                  <a:pt x="3943" y="1189"/>
                </a:lnTo>
                <a:lnTo>
                  <a:pt x="3944" y="1189"/>
                </a:lnTo>
                <a:cubicBezTo>
                  <a:pt x="3958" y="1188"/>
                  <a:pt x="3971" y="1203"/>
                  <a:pt x="3970" y="1215"/>
                </a:cubicBezTo>
                <a:lnTo>
                  <a:pt x="3970" y="1217"/>
                </a:lnTo>
                <a:lnTo>
                  <a:pt x="3970" y="1219"/>
                </a:lnTo>
                <a:lnTo>
                  <a:pt x="3969" y="1220"/>
                </a:lnTo>
                <a:lnTo>
                  <a:pt x="3969" y="1222"/>
                </a:lnTo>
                <a:lnTo>
                  <a:pt x="3969" y="1223"/>
                </a:lnTo>
                <a:cubicBezTo>
                  <a:pt x="3968" y="1231"/>
                  <a:pt x="3978" y="1236"/>
                  <a:pt x="3983" y="1235"/>
                </a:cubicBezTo>
                <a:cubicBezTo>
                  <a:pt x="3989" y="1236"/>
                  <a:pt x="3996" y="1229"/>
                  <a:pt x="3997" y="1224"/>
                </a:cubicBezTo>
                <a:close/>
                <a:moveTo>
                  <a:pt x="1447" y="348"/>
                </a:moveTo>
                <a:lnTo>
                  <a:pt x="1320" y="291"/>
                </a:lnTo>
                <a:lnTo>
                  <a:pt x="1423" y="52"/>
                </a:lnTo>
                <a:lnTo>
                  <a:pt x="1268" y="269"/>
                </a:lnTo>
                <a:lnTo>
                  <a:pt x="1160" y="221"/>
                </a:lnTo>
                <a:lnTo>
                  <a:pt x="1455" y="0"/>
                </a:lnTo>
                <a:lnTo>
                  <a:pt x="1447" y="348"/>
                </a:lnTo>
                <a:close/>
                <a:moveTo>
                  <a:pt x="1282" y="386"/>
                </a:moveTo>
                <a:lnTo>
                  <a:pt x="1262" y="304"/>
                </a:lnTo>
                <a:lnTo>
                  <a:pt x="1336" y="332"/>
                </a:lnTo>
                <a:lnTo>
                  <a:pt x="1282" y="386"/>
                </a:lnTo>
                <a:close/>
                <a:moveTo>
                  <a:pt x="337" y="923"/>
                </a:moveTo>
                <a:cubicBezTo>
                  <a:pt x="337" y="1017"/>
                  <a:pt x="377" y="1026"/>
                  <a:pt x="385" y="1029"/>
                </a:cubicBezTo>
                <a:lnTo>
                  <a:pt x="385" y="1029"/>
                </a:lnTo>
                <a:lnTo>
                  <a:pt x="386" y="1029"/>
                </a:lnTo>
                <a:lnTo>
                  <a:pt x="386" y="1192"/>
                </a:lnTo>
                <a:lnTo>
                  <a:pt x="421" y="1192"/>
                </a:lnTo>
                <a:lnTo>
                  <a:pt x="421" y="820"/>
                </a:lnTo>
                <a:lnTo>
                  <a:pt x="386" y="820"/>
                </a:lnTo>
                <a:cubicBezTo>
                  <a:pt x="386" y="817"/>
                  <a:pt x="335" y="827"/>
                  <a:pt x="337" y="923"/>
                </a:cubicBezTo>
                <a:close/>
                <a:moveTo>
                  <a:pt x="334" y="2414"/>
                </a:moveTo>
                <a:lnTo>
                  <a:pt x="335" y="2416"/>
                </a:lnTo>
                <a:lnTo>
                  <a:pt x="336" y="2418"/>
                </a:lnTo>
                <a:lnTo>
                  <a:pt x="336" y="2419"/>
                </a:lnTo>
                <a:lnTo>
                  <a:pt x="336" y="2420"/>
                </a:lnTo>
                <a:lnTo>
                  <a:pt x="337" y="2420"/>
                </a:lnTo>
                <a:cubicBezTo>
                  <a:pt x="337" y="2420"/>
                  <a:pt x="337" y="2413"/>
                  <a:pt x="337" y="2411"/>
                </a:cubicBezTo>
                <a:lnTo>
                  <a:pt x="337" y="2153"/>
                </a:lnTo>
                <a:cubicBezTo>
                  <a:pt x="347" y="2122"/>
                  <a:pt x="316" y="2072"/>
                  <a:pt x="255" y="2080"/>
                </a:cubicBezTo>
                <a:cubicBezTo>
                  <a:pt x="220" y="2079"/>
                  <a:pt x="186" y="2090"/>
                  <a:pt x="179" y="2118"/>
                </a:cubicBezTo>
                <a:cubicBezTo>
                  <a:pt x="177" y="2127"/>
                  <a:pt x="177" y="2146"/>
                  <a:pt x="177" y="2156"/>
                </a:cubicBezTo>
                <a:lnTo>
                  <a:pt x="177" y="2159"/>
                </a:lnTo>
                <a:lnTo>
                  <a:pt x="177" y="2411"/>
                </a:lnTo>
                <a:lnTo>
                  <a:pt x="177" y="2414"/>
                </a:lnTo>
                <a:lnTo>
                  <a:pt x="176" y="2416"/>
                </a:lnTo>
                <a:lnTo>
                  <a:pt x="176" y="2418"/>
                </a:lnTo>
                <a:lnTo>
                  <a:pt x="176" y="2419"/>
                </a:lnTo>
                <a:lnTo>
                  <a:pt x="176" y="2420"/>
                </a:lnTo>
                <a:lnTo>
                  <a:pt x="176" y="2420"/>
                </a:lnTo>
                <a:lnTo>
                  <a:pt x="176" y="2419"/>
                </a:lnTo>
                <a:lnTo>
                  <a:pt x="177" y="2418"/>
                </a:lnTo>
                <a:lnTo>
                  <a:pt x="178" y="2416"/>
                </a:lnTo>
                <a:lnTo>
                  <a:pt x="179" y="2414"/>
                </a:lnTo>
                <a:cubicBezTo>
                  <a:pt x="187" y="2384"/>
                  <a:pt x="223" y="2373"/>
                  <a:pt x="255" y="2373"/>
                </a:cubicBezTo>
                <a:cubicBezTo>
                  <a:pt x="294" y="2372"/>
                  <a:pt x="328" y="2386"/>
                  <a:pt x="334" y="2414"/>
                </a:cubicBezTo>
                <a:close/>
                <a:moveTo>
                  <a:pt x="315" y="2235"/>
                </a:moveTo>
                <a:lnTo>
                  <a:pt x="314" y="2236"/>
                </a:lnTo>
                <a:lnTo>
                  <a:pt x="313" y="2237"/>
                </a:lnTo>
                <a:lnTo>
                  <a:pt x="311" y="2237"/>
                </a:lnTo>
                <a:lnTo>
                  <a:pt x="310" y="2237"/>
                </a:lnTo>
                <a:lnTo>
                  <a:pt x="307" y="2237"/>
                </a:lnTo>
                <a:cubicBezTo>
                  <a:pt x="305" y="2234"/>
                  <a:pt x="299" y="2235"/>
                  <a:pt x="296" y="2235"/>
                </a:cubicBezTo>
                <a:cubicBezTo>
                  <a:pt x="286" y="2229"/>
                  <a:pt x="270" y="2229"/>
                  <a:pt x="255" y="2229"/>
                </a:cubicBezTo>
                <a:cubicBezTo>
                  <a:pt x="239" y="2229"/>
                  <a:pt x="224" y="2230"/>
                  <a:pt x="215" y="2235"/>
                </a:cubicBezTo>
                <a:cubicBezTo>
                  <a:pt x="212" y="2234"/>
                  <a:pt x="207" y="2236"/>
                  <a:pt x="204" y="2237"/>
                </a:cubicBezTo>
                <a:lnTo>
                  <a:pt x="203" y="2239"/>
                </a:lnTo>
                <a:lnTo>
                  <a:pt x="202" y="2238"/>
                </a:lnTo>
                <a:lnTo>
                  <a:pt x="200" y="2237"/>
                </a:lnTo>
                <a:lnTo>
                  <a:pt x="198" y="2235"/>
                </a:lnTo>
                <a:lnTo>
                  <a:pt x="198" y="2233"/>
                </a:lnTo>
                <a:lnTo>
                  <a:pt x="199" y="2231"/>
                </a:lnTo>
                <a:lnTo>
                  <a:pt x="200" y="2230"/>
                </a:lnTo>
                <a:lnTo>
                  <a:pt x="201" y="2229"/>
                </a:lnTo>
                <a:cubicBezTo>
                  <a:pt x="214" y="2221"/>
                  <a:pt x="236" y="2218"/>
                  <a:pt x="255" y="2218"/>
                </a:cubicBezTo>
                <a:cubicBezTo>
                  <a:pt x="280" y="2218"/>
                  <a:pt x="300" y="2222"/>
                  <a:pt x="313" y="2229"/>
                </a:cubicBezTo>
                <a:lnTo>
                  <a:pt x="314" y="2230"/>
                </a:lnTo>
                <a:lnTo>
                  <a:pt x="315" y="2231"/>
                </a:lnTo>
                <a:lnTo>
                  <a:pt x="315" y="2233"/>
                </a:lnTo>
                <a:lnTo>
                  <a:pt x="315" y="2235"/>
                </a:lnTo>
                <a:close/>
                <a:moveTo>
                  <a:pt x="315" y="2189"/>
                </a:moveTo>
                <a:lnTo>
                  <a:pt x="314" y="2190"/>
                </a:lnTo>
                <a:lnTo>
                  <a:pt x="313" y="2191"/>
                </a:lnTo>
                <a:lnTo>
                  <a:pt x="311" y="2191"/>
                </a:lnTo>
                <a:lnTo>
                  <a:pt x="310" y="2191"/>
                </a:lnTo>
                <a:lnTo>
                  <a:pt x="307" y="2191"/>
                </a:lnTo>
                <a:cubicBezTo>
                  <a:pt x="306" y="2191"/>
                  <a:pt x="303" y="2190"/>
                  <a:pt x="303" y="2190"/>
                </a:cubicBezTo>
                <a:lnTo>
                  <a:pt x="302" y="2190"/>
                </a:lnTo>
                <a:lnTo>
                  <a:pt x="300" y="2189"/>
                </a:lnTo>
                <a:lnTo>
                  <a:pt x="299" y="2189"/>
                </a:lnTo>
                <a:lnTo>
                  <a:pt x="298" y="2189"/>
                </a:lnTo>
                <a:lnTo>
                  <a:pt x="296" y="2189"/>
                </a:lnTo>
                <a:cubicBezTo>
                  <a:pt x="286" y="2183"/>
                  <a:pt x="270" y="2183"/>
                  <a:pt x="255" y="2183"/>
                </a:cubicBezTo>
                <a:cubicBezTo>
                  <a:pt x="239" y="2183"/>
                  <a:pt x="224" y="2184"/>
                  <a:pt x="215" y="2189"/>
                </a:cubicBezTo>
                <a:lnTo>
                  <a:pt x="214" y="2189"/>
                </a:lnTo>
                <a:lnTo>
                  <a:pt x="213" y="2189"/>
                </a:lnTo>
                <a:lnTo>
                  <a:pt x="212" y="2189"/>
                </a:lnTo>
                <a:lnTo>
                  <a:pt x="211" y="2190"/>
                </a:lnTo>
                <a:lnTo>
                  <a:pt x="210" y="2190"/>
                </a:lnTo>
                <a:lnTo>
                  <a:pt x="209" y="2190"/>
                </a:lnTo>
                <a:lnTo>
                  <a:pt x="208" y="2191"/>
                </a:lnTo>
                <a:lnTo>
                  <a:pt x="207" y="2191"/>
                </a:lnTo>
                <a:lnTo>
                  <a:pt x="205" y="2191"/>
                </a:lnTo>
                <a:lnTo>
                  <a:pt x="204" y="2191"/>
                </a:lnTo>
                <a:lnTo>
                  <a:pt x="203" y="2192"/>
                </a:lnTo>
                <a:lnTo>
                  <a:pt x="202" y="2192"/>
                </a:lnTo>
                <a:lnTo>
                  <a:pt x="200" y="2191"/>
                </a:lnTo>
                <a:lnTo>
                  <a:pt x="198" y="2189"/>
                </a:lnTo>
                <a:lnTo>
                  <a:pt x="198" y="2187"/>
                </a:lnTo>
                <a:lnTo>
                  <a:pt x="199" y="2185"/>
                </a:lnTo>
                <a:lnTo>
                  <a:pt x="200" y="2184"/>
                </a:lnTo>
                <a:lnTo>
                  <a:pt x="201" y="2183"/>
                </a:lnTo>
                <a:cubicBezTo>
                  <a:pt x="214" y="2178"/>
                  <a:pt x="236" y="2172"/>
                  <a:pt x="255" y="2172"/>
                </a:cubicBezTo>
                <a:cubicBezTo>
                  <a:pt x="280" y="2172"/>
                  <a:pt x="300" y="2178"/>
                  <a:pt x="313" y="2183"/>
                </a:cubicBezTo>
                <a:lnTo>
                  <a:pt x="314" y="2184"/>
                </a:lnTo>
                <a:lnTo>
                  <a:pt x="315" y="2185"/>
                </a:lnTo>
                <a:lnTo>
                  <a:pt x="315" y="2187"/>
                </a:lnTo>
                <a:lnTo>
                  <a:pt x="315" y="2189"/>
                </a:lnTo>
                <a:close/>
                <a:moveTo>
                  <a:pt x="315" y="2142"/>
                </a:moveTo>
                <a:lnTo>
                  <a:pt x="314" y="2144"/>
                </a:lnTo>
                <a:lnTo>
                  <a:pt x="313" y="2145"/>
                </a:lnTo>
                <a:lnTo>
                  <a:pt x="311" y="2145"/>
                </a:lnTo>
                <a:lnTo>
                  <a:pt x="310" y="2145"/>
                </a:lnTo>
                <a:lnTo>
                  <a:pt x="307" y="2145"/>
                </a:lnTo>
                <a:cubicBezTo>
                  <a:pt x="306" y="2145"/>
                  <a:pt x="303" y="2144"/>
                  <a:pt x="303" y="2144"/>
                </a:cubicBezTo>
                <a:lnTo>
                  <a:pt x="302" y="2143"/>
                </a:lnTo>
                <a:lnTo>
                  <a:pt x="300" y="2143"/>
                </a:lnTo>
                <a:lnTo>
                  <a:pt x="299" y="2143"/>
                </a:lnTo>
                <a:lnTo>
                  <a:pt x="298" y="2143"/>
                </a:lnTo>
                <a:lnTo>
                  <a:pt x="296" y="2142"/>
                </a:lnTo>
                <a:cubicBezTo>
                  <a:pt x="286" y="2137"/>
                  <a:pt x="270" y="2137"/>
                  <a:pt x="255" y="2137"/>
                </a:cubicBezTo>
                <a:cubicBezTo>
                  <a:pt x="239" y="2137"/>
                  <a:pt x="224" y="2138"/>
                  <a:pt x="215" y="2142"/>
                </a:cubicBezTo>
                <a:lnTo>
                  <a:pt x="214" y="2143"/>
                </a:lnTo>
                <a:lnTo>
                  <a:pt x="213" y="2143"/>
                </a:lnTo>
                <a:lnTo>
                  <a:pt x="212" y="2143"/>
                </a:lnTo>
                <a:lnTo>
                  <a:pt x="211" y="2143"/>
                </a:lnTo>
                <a:lnTo>
                  <a:pt x="210" y="2144"/>
                </a:lnTo>
                <a:lnTo>
                  <a:pt x="209" y="2144"/>
                </a:lnTo>
                <a:lnTo>
                  <a:pt x="208" y="2145"/>
                </a:lnTo>
                <a:lnTo>
                  <a:pt x="207" y="2145"/>
                </a:lnTo>
                <a:lnTo>
                  <a:pt x="205" y="2145"/>
                </a:lnTo>
                <a:lnTo>
                  <a:pt x="204" y="2145"/>
                </a:lnTo>
                <a:lnTo>
                  <a:pt x="203" y="2146"/>
                </a:lnTo>
                <a:lnTo>
                  <a:pt x="202" y="2146"/>
                </a:lnTo>
                <a:lnTo>
                  <a:pt x="200" y="2144"/>
                </a:lnTo>
                <a:lnTo>
                  <a:pt x="198" y="2142"/>
                </a:lnTo>
                <a:lnTo>
                  <a:pt x="198" y="2142"/>
                </a:lnTo>
                <a:lnTo>
                  <a:pt x="199" y="2140"/>
                </a:lnTo>
                <a:lnTo>
                  <a:pt x="200" y="2138"/>
                </a:lnTo>
                <a:cubicBezTo>
                  <a:pt x="215" y="2131"/>
                  <a:pt x="235" y="2126"/>
                  <a:pt x="255" y="2126"/>
                </a:cubicBezTo>
                <a:cubicBezTo>
                  <a:pt x="281" y="2126"/>
                  <a:pt x="300" y="2132"/>
                  <a:pt x="314" y="2138"/>
                </a:cubicBezTo>
                <a:lnTo>
                  <a:pt x="315" y="2140"/>
                </a:lnTo>
                <a:lnTo>
                  <a:pt x="315" y="2142"/>
                </a:lnTo>
                <a:lnTo>
                  <a:pt x="315" y="2142"/>
                </a:lnTo>
                <a:close/>
                <a:moveTo>
                  <a:pt x="3" y="2414"/>
                </a:moveTo>
                <a:cubicBezTo>
                  <a:pt x="10" y="2384"/>
                  <a:pt x="45" y="2373"/>
                  <a:pt x="79" y="2373"/>
                </a:cubicBezTo>
                <a:cubicBezTo>
                  <a:pt x="118" y="2372"/>
                  <a:pt x="152" y="2386"/>
                  <a:pt x="158" y="2414"/>
                </a:cubicBezTo>
                <a:lnTo>
                  <a:pt x="159" y="2416"/>
                </a:lnTo>
                <a:lnTo>
                  <a:pt x="160" y="2418"/>
                </a:lnTo>
                <a:lnTo>
                  <a:pt x="160" y="2419"/>
                </a:lnTo>
                <a:lnTo>
                  <a:pt x="160" y="2420"/>
                </a:lnTo>
                <a:lnTo>
                  <a:pt x="161" y="2420"/>
                </a:lnTo>
                <a:cubicBezTo>
                  <a:pt x="161" y="2420"/>
                  <a:pt x="161" y="2413"/>
                  <a:pt x="161" y="2411"/>
                </a:cubicBezTo>
                <a:lnTo>
                  <a:pt x="161" y="2409"/>
                </a:lnTo>
                <a:lnTo>
                  <a:pt x="161" y="2406"/>
                </a:lnTo>
                <a:lnTo>
                  <a:pt x="161" y="2400"/>
                </a:lnTo>
                <a:lnTo>
                  <a:pt x="161" y="2397"/>
                </a:lnTo>
                <a:lnTo>
                  <a:pt x="161" y="2394"/>
                </a:lnTo>
                <a:lnTo>
                  <a:pt x="161" y="2347"/>
                </a:lnTo>
                <a:lnTo>
                  <a:pt x="161" y="2343"/>
                </a:lnTo>
                <a:lnTo>
                  <a:pt x="161" y="2333"/>
                </a:lnTo>
                <a:lnTo>
                  <a:pt x="161" y="2329"/>
                </a:lnTo>
                <a:lnTo>
                  <a:pt x="161" y="2291"/>
                </a:lnTo>
                <a:lnTo>
                  <a:pt x="161" y="2286"/>
                </a:lnTo>
                <a:lnTo>
                  <a:pt x="161" y="2281"/>
                </a:lnTo>
                <a:lnTo>
                  <a:pt x="161" y="2153"/>
                </a:lnTo>
                <a:cubicBezTo>
                  <a:pt x="171" y="2122"/>
                  <a:pt x="140" y="2072"/>
                  <a:pt x="79" y="2080"/>
                </a:cubicBezTo>
                <a:cubicBezTo>
                  <a:pt x="44" y="2079"/>
                  <a:pt x="10" y="2090"/>
                  <a:pt x="3" y="2118"/>
                </a:cubicBezTo>
                <a:cubicBezTo>
                  <a:pt x="0" y="2122"/>
                  <a:pt x="0" y="2131"/>
                  <a:pt x="0" y="2136"/>
                </a:cubicBezTo>
                <a:cubicBezTo>
                  <a:pt x="0" y="2140"/>
                  <a:pt x="0" y="2146"/>
                  <a:pt x="0" y="2147"/>
                </a:cubicBezTo>
                <a:cubicBezTo>
                  <a:pt x="1" y="2150"/>
                  <a:pt x="1" y="2153"/>
                  <a:pt x="1" y="2153"/>
                </a:cubicBezTo>
                <a:lnTo>
                  <a:pt x="1" y="2159"/>
                </a:lnTo>
                <a:lnTo>
                  <a:pt x="1" y="2162"/>
                </a:lnTo>
                <a:lnTo>
                  <a:pt x="1" y="2168"/>
                </a:lnTo>
                <a:lnTo>
                  <a:pt x="1" y="2171"/>
                </a:lnTo>
                <a:lnTo>
                  <a:pt x="1" y="2411"/>
                </a:lnTo>
                <a:lnTo>
                  <a:pt x="1" y="2414"/>
                </a:lnTo>
                <a:lnTo>
                  <a:pt x="0" y="2416"/>
                </a:lnTo>
                <a:lnTo>
                  <a:pt x="0" y="2418"/>
                </a:lnTo>
                <a:lnTo>
                  <a:pt x="0" y="2419"/>
                </a:lnTo>
                <a:lnTo>
                  <a:pt x="0" y="2420"/>
                </a:lnTo>
                <a:lnTo>
                  <a:pt x="0" y="2420"/>
                </a:lnTo>
                <a:lnTo>
                  <a:pt x="0" y="2419"/>
                </a:lnTo>
                <a:lnTo>
                  <a:pt x="1" y="2418"/>
                </a:lnTo>
                <a:lnTo>
                  <a:pt x="2" y="2416"/>
                </a:lnTo>
                <a:lnTo>
                  <a:pt x="3" y="2414"/>
                </a:lnTo>
                <a:close/>
                <a:moveTo>
                  <a:pt x="25" y="2137"/>
                </a:moveTo>
                <a:cubicBezTo>
                  <a:pt x="38" y="2131"/>
                  <a:pt x="60" y="2126"/>
                  <a:pt x="79" y="2126"/>
                </a:cubicBezTo>
                <a:cubicBezTo>
                  <a:pt x="105" y="2126"/>
                  <a:pt x="124" y="2132"/>
                  <a:pt x="138" y="2138"/>
                </a:cubicBezTo>
                <a:lnTo>
                  <a:pt x="139" y="2140"/>
                </a:lnTo>
                <a:lnTo>
                  <a:pt x="139" y="2142"/>
                </a:lnTo>
                <a:lnTo>
                  <a:pt x="139" y="2142"/>
                </a:lnTo>
                <a:lnTo>
                  <a:pt x="138" y="2144"/>
                </a:lnTo>
                <a:lnTo>
                  <a:pt x="137" y="2145"/>
                </a:lnTo>
                <a:lnTo>
                  <a:pt x="135" y="2145"/>
                </a:lnTo>
                <a:lnTo>
                  <a:pt x="134" y="2145"/>
                </a:lnTo>
                <a:lnTo>
                  <a:pt x="131" y="2145"/>
                </a:lnTo>
                <a:lnTo>
                  <a:pt x="130" y="2145"/>
                </a:lnTo>
                <a:lnTo>
                  <a:pt x="129" y="2145"/>
                </a:lnTo>
                <a:lnTo>
                  <a:pt x="129" y="2145"/>
                </a:lnTo>
                <a:lnTo>
                  <a:pt x="128" y="2144"/>
                </a:lnTo>
                <a:lnTo>
                  <a:pt x="127" y="2144"/>
                </a:lnTo>
                <a:lnTo>
                  <a:pt x="126" y="2143"/>
                </a:lnTo>
                <a:lnTo>
                  <a:pt x="124" y="2143"/>
                </a:lnTo>
                <a:lnTo>
                  <a:pt x="123" y="2143"/>
                </a:lnTo>
                <a:lnTo>
                  <a:pt x="122" y="2143"/>
                </a:lnTo>
                <a:lnTo>
                  <a:pt x="120" y="2142"/>
                </a:lnTo>
                <a:cubicBezTo>
                  <a:pt x="110" y="2137"/>
                  <a:pt x="94" y="2137"/>
                  <a:pt x="79" y="2137"/>
                </a:cubicBezTo>
                <a:cubicBezTo>
                  <a:pt x="63" y="2137"/>
                  <a:pt x="48" y="2138"/>
                  <a:pt x="39" y="2142"/>
                </a:cubicBezTo>
                <a:lnTo>
                  <a:pt x="38" y="2143"/>
                </a:lnTo>
                <a:lnTo>
                  <a:pt x="37" y="2143"/>
                </a:lnTo>
                <a:lnTo>
                  <a:pt x="36" y="2143"/>
                </a:lnTo>
                <a:lnTo>
                  <a:pt x="35" y="2143"/>
                </a:lnTo>
                <a:lnTo>
                  <a:pt x="34" y="2144"/>
                </a:lnTo>
                <a:lnTo>
                  <a:pt x="33" y="2144"/>
                </a:lnTo>
                <a:lnTo>
                  <a:pt x="32" y="2145"/>
                </a:lnTo>
                <a:lnTo>
                  <a:pt x="31" y="2145"/>
                </a:lnTo>
                <a:lnTo>
                  <a:pt x="29" y="2145"/>
                </a:lnTo>
                <a:lnTo>
                  <a:pt x="28" y="2145"/>
                </a:lnTo>
                <a:lnTo>
                  <a:pt x="27" y="2146"/>
                </a:lnTo>
                <a:lnTo>
                  <a:pt x="26" y="2146"/>
                </a:lnTo>
                <a:lnTo>
                  <a:pt x="24" y="2144"/>
                </a:lnTo>
                <a:lnTo>
                  <a:pt x="22" y="2142"/>
                </a:lnTo>
                <a:lnTo>
                  <a:pt x="22" y="2142"/>
                </a:lnTo>
                <a:lnTo>
                  <a:pt x="23" y="2140"/>
                </a:lnTo>
                <a:lnTo>
                  <a:pt x="24" y="2138"/>
                </a:lnTo>
                <a:lnTo>
                  <a:pt x="25" y="2137"/>
                </a:lnTo>
                <a:close/>
                <a:moveTo>
                  <a:pt x="25" y="2183"/>
                </a:moveTo>
                <a:cubicBezTo>
                  <a:pt x="38" y="2178"/>
                  <a:pt x="60" y="2172"/>
                  <a:pt x="79" y="2172"/>
                </a:cubicBezTo>
                <a:cubicBezTo>
                  <a:pt x="104" y="2172"/>
                  <a:pt x="124" y="2178"/>
                  <a:pt x="137" y="2183"/>
                </a:cubicBezTo>
                <a:lnTo>
                  <a:pt x="138" y="2184"/>
                </a:lnTo>
                <a:lnTo>
                  <a:pt x="139" y="2185"/>
                </a:lnTo>
                <a:lnTo>
                  <a:pt x="139" y="2187"/>
                </a:lnTo>
                <a:lnTo>
                  <a:pt x="139" y="2189"/>
                </a:lnTo>
                <a:lnTo>
                  <a:pt x="138" y="2190"/>
                </a:lnTo>
                <a:lnTo>
                  <a:pt x="137" y="2191"/>
                </a:lnTo>
                <a:lnTo>
                  <a:pt x="135" y="2191"/>
                </a:lnTo>
                <a:lnTo>
                  <a:pt x="134" y="2191"/>
                </a:lnTo>
                <a:lnTo>
                  <a:pt x="131" y="2191"/>
                </a:lnTo>
                <a:cubicBezTo>
                  <a:pt x="130" y="2191"/>
                  <a:pt x="127" y="2190"/>
                  <a:pt x="127" y="2190"/>
                </a:cubicBezTo>
                <a:lnTo>
                  <a:pt x="126" y="2190"/>
                </a:lnTo>
                <a:lnTo>
                  <a:pt x="124" y="2189"/>
                </a:lnTo>
                <a:lnTo>
                  <a:pt x="123" y="2189"/>
                </a:lnTo>
                <a:lnTo>
                  <a:pt x="122" y="2189"/>
                </a:lnTo>
                <a:lnTo>
                  <a:pt x="120" y="2189"/>
                </a:lnTo>
                <a:cubicBezTo>
                  <a:pt x="110" y="2183"/>
                  <a:pt x="94" y="2183"/>
                  <a:pt x="79" y="2183"/>
                </a:cubicBezTo>
                <a:cubicBezTo>
                  <a:pt x="63" y="2183"/>
                  <a:pt x="48" y="2184"/>
                  <a:pt x="39" y="2189"/>
                </a:cubicBezTo>
                <a:lnTo>
                  <a:pt x="38" y="2189"/>
                </a:lnTo>
                <a:lnTo>
                  <a:pt x="37" y="2189"/>
                </a:lnTo>
                <a:lnTo>
                  <a:pt x="36" y="2189"/>
                </a:lnTo>
                <a:lnTo>
                  <a:pt x="35" y="2190"/>
                </a:lnTo>
                <a:lnTo>
                  <a:pt x="34" y="2190"/>
                </a:lnTo>
                <a:lnTo>
                  <a:pt x="33" y="2190"/>
                </a:lnTo>
                <a:lnTo>
                  <a:pt x="32" y="2191"/>
                </a:lnTo>
                <a:lnTo>
                  <a:pt x="31" y="2191"/>
                </a:lnTo>
                <a:lnTo>
                  <a:pt x="29" y="2191"/>
                </a:lnTo>
                <a:lnTo>
                  <a:pt x="28" y="2191"/>
                </a:lnTo>
                <a:lnTo>
                  <a:pt x="27" y="2192"/>
                </a:lnTo>
                <a:lnTo>
                  <a:pt x="26" y="2192"/>
                </a:lnTo>
                <a:lnTo>
                  <a:pt x="24" y="2191"/>
                </a:lnTo>
                <a:lnTo>
                  <a:pt x="22" y="2189"/>
                </a:lnTo>
                <a:lnTo>
                  <a:pt x="22" y="2187"/>
                </a:lnTo>
                <a:lnTo>
                  <a:pt x="23" y="2185"/>
                </a:lnTo>
                <a:lnTo>
                  <a:pt x="24" y="2184"/>
                </a:lnTo>
                <a:lnTo>
                  <a:pt x="25" y="2183"/>
                </a:lnTo>
                <a:close/>
                <a:moveTo>
                  <a:pt x="25" y="2229"/>
                </a:moveTo>
                <a:cubicBezTo>
                  <a:pt x="38" y="2221"/>
                  <a:pt x="60" y="2218"/>
                  <a:pt x="79" y="2218"/>
                </a:cubicBezTo>
                <a:cubicBezTo>
                  <a:pt x="104" y="2218"/>
                  <a:pt x="124" y="2222"/>
                  <a:pt x="137" y="2229"/>
                </a:cubicBezTo>
                <a:lnTo>
                  <a:pt x="138" y="2230"/>
                </a:lnTo>
                <a:lnTo>
                  <a:pt x="139" y="2231"/>
                </a:lnTo>
                <a:lnTo>
                  <a:pt x="139" y="2233"/>
                </a:lnTo>
                <a:lnTo>
                  <a:pt x="139" y="2235"/>
                </a:lnTo>
                <a:lnTo>
                  <a:pt x="138" y="2236"/>
                </a:lnTo>
                <a:lnTo>
                  <a:pt x="137" y="2237"/>
                </a:lnTo>
                <a:lnTo>
                  <a:pt x="135" y="2237"/>
                </a:lnTo>
                <a:lnTo>
                  <a:pt x="134" y="2237"/>
                </a:lnTo>
                <a:lnTo>
                  <a:pt x="131" y="2237"/>
                </a:lnTo>
                <a:cubicBezTo>
                  <a:pt x="129" y="2234"/>
                  <a:pt x="123" y="2235"/>
                  <a:pt x="120" y="2235"/>
                </a:cubicBezTo>
                <a:cubicBezTo>
                  <a:pt x="110" y="2229"/>
                  <a:pt x="94" y="2229"/>
                  <a:pt x="79" y="2229"/>
                </a:cubicBezTo>
                <a:cubicBezTo>
                  <a:pt x="63" y="2229"/>
                  <a:pt x="48" y="2230"/>
                  <a:pt x="39" y="2235"/>
                </a:cubicBezTo>
                <a:cubicBezTo>
                  <a:pt x="36" y="2234"/>
                  <a:pt x="31" y="2236"/>
                  <a:pt x="28" y="2237"/>
                </a:cubicBezTo>
                <a:lnTo>
                  <a:pt x="27" y="2239"/>
                </a:lnTo>
                <a:lnTo>
                  <a:pt x="26" y="2238"/>
                </a:lnTo>
                <a:lnTo>
                  <a:pt x="24" y="2237"/>
                </a:lnTo>
                <a:lnTo>
                  <a:pt x="22" y="2235"/>
                </a:lnTo>
                <a:lnTo>
                  <a:pt x="22" y="2233"/>
                </a:lnTo>
                <a:lnTo>
                  <a:pt x="23" y="2231"/>
                </a:lnTo>
                <a:lnTo>
                  <a:pt x="24" y="2230"/>
                </a:lnTo>
                <a:lnTo>
                  <a:pt x="25" y="2229"/>
                </a:lnTo>
                <a:close/>
                <a:moveTo>
                  <a:pt x="166" y="863"/>
                </a:moveTo>
                <a:cubicBezTo>
                  <a:pt x="160" y="879"/>
                  <a:pt x="153" y="899"/>
                  <a:pt x="152" y="918"/>
                </a:cubicBezTo>
                <a:cubicBezTo>
                  <a:pt x="152" y="940"/>
                  <a:pt x="171" y="970"/>
                  <a:pt x="199" y="988"/>
                </a:cubicBezTo>
                <a:lnTo>
                  <a:pt x="199" y="1192"/>
                </a:lnTo>
                <a:lnTo>
                  <a:pt x="234" y="1192"/>
                </a:lnTo>
                <a:lnTo>
                  <a:pt x="234" y="988"/>
                </a:lnTo>
                <a:cubicBezTo>
                  <a:pt x="250" y="981"/>
                  <a:pt x="262" y="960"/>
                  <a:pt x="269" y="949"/>
                </a:cubicBezTo>
                <a:lnTo>
                  <a:pt x="269" y="948"/>
                </a:lnTo>
                <a:cubicBezTo>
                  <a:pt x="275" y="940"/>
                  <a:pt x="278" y="930"/>
                  <a:pt x="278" y="921"/>
                </a:cubicBezTo>
                <a:lnTo>
                  <a:pt x="278" y="920"/>
                </a:lnTo>
                <a:cubicBezTo>
                  <a:pt x="278" y="917"/>
                  <a:pt x="278" y="911"/>
                  <a:pt x="277" y="910"/>
                </a:cubicBezTo>
                <a:cubicBezTo>
                  <a:pt x="277" y="896"/>
                  <a:pt x="271" y="880"/>
                  <a:pt x="266" y="870"/>
                </a:cubicBezTo>
                <a:cubicBezTo>
                  <a:pt x="265" y="868"/>
                  <a:pt x="264" y="864"/>
                  <a:pt x="264" y="863"/>
                </a:cubicBezTo>
                <a:cubicBezTo>
                  <a:pt x="262" y="850"/>
                  <a:pt x="251" y="821"/>
                  <a:pt x="237" y="820"/>
                </a:cubicBezTo>
                <a:lnTo>
                  <a:pt x="245" y="907"/>
                </a:lnTo>
                <a:lnTo>
                  <a:pt x="234" y="907"/>
                </a:lnTo>
                <a:lnTo>
                  <a:pt x="226" y="820"/>
                </a:lnTo>
                <a:lnTo>
                  <a:pt x="207" y="820"/>
                </a:lnTo>
                <a:lnTo>
                  <a:pt x="196" y="907"/>
                </a:lnTo>
                <a:lnTo>
                  <a:pt x="185" y="907"/>
                </a:lnTo>
                <a:lnTo>
                  <a:pt x="193" y="820"/>
                </a:lnTo>
                <a:cubicBezTo>
                  <a:pt x="182" y="822"/>
                  <a:pt x="173" y="845"/>
                  <a:pt x="169" y="857"/>
                </a:cubicBezTo>
                <a:cubicBezTo>
                  <a:pt x="168" y="860"/>
                  <a:pt x="166" y="863"/>
                  <a:pt x="166" y="863"/>
                </a:cubicBezTo>
                <a:close/>
                <a:moveTo>
                  <a:pt x="1464" y="1080"/>
                </a:moveTo>
                <a:lnTo>
                  <a:pt x="1040" y="1080"/>
                </a:lnTo>
                <a:lnTo>
                  <a:pt x="1040" y="1344"/>
                </a:lnTo>
                <a:lnTo>
                  <a:pt x="1464" y="1344"/>
                </a:lnTo>
                <a:lnTo>
                  <a:pt x="1464" y="1080"/>
                </a:lnTo>
                <a:close/>
                <a:moveTo>
                  <a:pt x="1418" y="1306"/>
                </a:moveTo>
                <a:lnTo>
                  <a:pt x="1089" y="1306"/>
                </a:lnTo>
                <a:lnTo>
                  <a:pt x="1089" y="1119"/>
                </a:lnTo>
                <a:lnTo>
                  <a:pt x="1418" y="1119"/>
                </a:lnTo>
                <a:lnTo>
                  <a:pt x="1418" y="1306"/>
                </a:lnTo>
                <a:close/>
                <a:moveTo>
                  <a:pt x="291" y="2913"/>
                </a:moveTo>
                <a:cubicBezTo>
                  <a:pt x="288" y="2915"/>
                  <a:pt x="286" y="2921"/>
                  <a:pt x="286" y="2924"/>
                </a:cubicBezTo>
                <a:lnTo>
                  <a:pt x="286" y="2925"/>
                </a:lnTo>
                <a:cubicBezTo>
                  <a:pt x="297" y="2938"/>
                  <a:pt x="265" y="2905"/>
                  <a:pt x="324" y="2964"/>
                </a:cubicBezTo>
                <a:cubicBezTo>
                  <a:pt x="321" y="3075"/>
                  <a:pt x="404" y="3140"/>
                  <a:pt x="498" y="3138"/>
                </a:cubicBezTo>
                <a:cubicBezTo>
                  <a:pt x="589" y="3140"/>
                  <a:pt x="658" y="3036"/>
                  <a:pt x="656" y="2981"/>
                </a:cubicBezTo>
                <a:cubicBezTo>
                  <a:pt x="656" y="2974"/>
                  <a:pt x="655" y="2970"/>
                  <a:pt x="654" y="2969"/>
                </a:cubicBezTo>
                <a:lnTo>
                  <a:pt x="654" y="2969"/>
                </a:lnTo>
                <a:lnTo>
                  <a:pt x="654" y="2969"/>
                </a:lnTo>
                <a:lnTo>
                  <a:pt x="653" y="2968"/>
                </a:lnTo>
                <a:lnTo>
                  <a:pt x="653" y="2968"/>
                </a:lnTo>
                <a:lnTo>
                  <a:pt x="653" y="2968"/>
                </a:lnTo>
                <a:lnTo>
                  <a:pt x="652" y="2969"/>
                </a:lnTo>
                <a:cubicBezTo>
                  <a:pt x="650" y="2969"/>
                  <a:pt x="646" y="2974"/>
                  <a:pt x="644" y="2977"/>
                </a:cubicBezTo>
                <a:cubicBezTo>
                  <a:pt x="639" y="2983"/>
                  <a:pt x="628" y="2993"/>
                  <a:pt x="621" y="2997"/>
                </a:cubicBezTo>
                <a:cubicBezTo>
                  <a:pt x="612" y="3003"/>
                  <a:pt x="592" y="3009"/>
                  <a:pt x="580" y="3008"/>
                </a:cubicBezTo>
                <a:cubicBezTo>
                  <a:pt x="555" y="3010"/>
                  <a:pt x="529" y="2991"/>
                  <a:pt x="531" y="2957"/>
                </a:cubicBezTo>
                <a:cubicBezTo>
                  <a:pt x="531" y="2948"/>
                  <a:pt x="532" y="2949"/>
                  <a:pt x="532" y="2943"/>
                </a:cubicBezTo>
                <a:cubicBezTo>
                  <a:pt x="533" y="2940"/>
                  <a:pt x="534" y="2935"/>
                  <a:pt x="534" y="2935"/>
                </a:cubicBezTo>
                <a:cubicBezTo>
                  <a:pt x="535" y="2877"/>
                  <a:pt x="491" y="2824"/>
                  <a:pt x="438" y="2826"/>
                </a:cubicBezTo>
                <a:cubicBezTo>
                  <a:pt x="386" y="2825"/>
                  <a:pt x="347" y="2862"/>
                  <a:pt x="338" y="2891"/>
                </a:cubicBezTo>
                <a:lnTo>
                  <a:pt x="291" y="2913"/>
                </a:lnTo>
                <a:close/>
                <a:moveTo>
                  <a:pt x="381" y="2932"/>
                </a:moveTo>
                <a:cubicBezTo>
                  <a:pt x="372" y="2933"/>
                  <a:pt x="367" y="2921"/>
                  <a:pt x="368" y="2916"/>
                </a:cubicBezTo>
                <a:cubicBezTo>
                  <a:pt x="367" y="2907"/>
                  <a:pt x="376" y="2901"/>
                  <a:pt x="381" y="2902"/>
                </a:cubicBezTo>
                <a:cubicBezTo>
                  <a:pt x="393" y="2901"/>
                  <a:pt x="398" y="2910"/>
                  <a:pt x="398" y="2916"/>
                </a:cubicBezTo>
                <a:cubicBezTo>
                  <a:pt x="399" y="2924"/>
                  <a:pt x="389" y="2933"/>
                  <a:pt x="381" y="2932"/>
                </a:cubicBezTo>
                <a:close/>
                <a:moveTo>
                  <a:pt x="1485" y="1357"/>
                </a:moveTo>
                <a:lnTo>
                  <a:pt x="1019" y="1357"/>
                </a:lnTo>
                <a:lnTo>
                  <a:pt x="1019" y="1401"/>
                </a:lnTo>
                <a:lnTo>
                  <a:pt x="1485" y="1401"/>
                </a:lnTo>
                <a:lnTo>
                  <a:pt x="1485" y="1357"/>
                </a:lnTo>
                <a:close/>
                <a:moveTo>
                  <a:pt x="1467" y="1384"/>
                </a:moveTo>
                <a:lnTo>
                  <a:pt x="1429" y="1384"/>
                </a:lnTo>
                <a:lnTo>
                  <a:pt x="1429" y="1373"/>
                </a:lnTo>
                <a:lnTo>
                  <a:pt x="1467" y="1373"/>
                </a:lnTo>
                <a:lnTo>
                  <a:pt x="1467" y="1384"/>
                </a:lnTo>
                <a:close/>
                <a:moveTo>
                  <a:pt x="1526" y="2098"/>
                </a:moveTo>
                <a:cubicBezTo>
                  <a:pt x="1452" y="2096"/>
                  <a:pt x="1394" y="2161"/>
                  <a:pt x="1396" y="2226"/>
                </a:cubicBezTo>
                <a:cubicBezTo>
                  <a:pt x="1396" y="2300"/>
                  <a:pt x="1530" y="2470"/>
                  <a:pt x="1526" y="2465"/>
                </a:cubicBezTo>
                <a:cubicBezTo>
                  <a:pt x="1526" y="2467"/>
                  <a:pt x="1658" y="2289"/>
                  <a:pt x="1654" y="2226"/>
                </a:cubicBezTo>
                <a:cubicBezTo>
                  <a:pt x="1656" y="2154"/>
                  <a:pt x="1591" y="2096"/>
                  <a:pt x="1526" y="2098"/>
                </a:cubicBezTo>
                <a:close/>
                <a:moveTo>
                  <a:pt x="1526" y="2248"/>
                </a:moveTo>
                <a:cubicBezTo>
                  <a:pt x="1501" y="2249"/>
                  <a:pt x="1485" y="2228"/>
                  <a:pt x="1486" y="2207"/>
                </a:cubicBezTo>
                <a:cubicBezTo>
                  <a:pt x="1484" y="2184"/>
                  <a:pt x="1505" y="2168"/>
                  <a:pt x="1526" y="2169"/>
                </a:cubicBezTo>
                <a:cubicBezTo>
                  <a:pt x="1549" y="2168"/>
                  <a:pt x="1565" y="2188"/>
                  <a:pt x="1564" y="2207"/>
                </a:cubicBezTo>
                <a:cubicBezTo>
                  <a:pt x="1565" y="2232"/>
                  <a:pt x="1545" y="2248"/>
                  <a:pt x="1526" y="2248"/>
                </a:cubicBezTo>
                <a:close/>
              </a:path>
            </a:pathLst>
          </a:custGeom>
          <a:solidFill>
            <a:srgbClr val="0061AD"/>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76" name="Oval 99"/>
          <p:cNvSpPr>
            <a:spLocks noChangeArrowheads="1"/>
          </p:cNvSpPr>
          <p:nvPr>
            <p:custDataLst>
              <p:tags r:id="rId28"/>
            </p:custDataLst>
          </p:nvPr>
        </p:nvSpPr>
        <p:spPr bwMode="auto">
          <a:xfrm>
            <a:off x="8171040" y="2653294"/>
            <a:ext cx="499745" cy="49784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787" h="784">
                <a:moveTo>
                  <a:pt x="0" y="392"/>
                </a:moveTo>
                <a:cubicBezTo>
                  <a:pt x="-7" y="172"/>
                  <a:pt x="195" y="-5"/>
                  <a:pt x="394" y="0"/>
                </a:cubicBezTo>
                <a:cubicBezTo>
                  <a:pt x="614" y="-7"/>
                  <a:pt x="792" y="195"/>
                  <a:pt x="787" y="392"/>
                </a:cubicBezTo>
                <a:cubicBezTo>
                  <a:pt x="794" y="612"/>
                  <a:pt x="592" y="789"/>
                  <a:pt x="394" y="784"/>
                </a:cubicBezTo>
                <a:cubicBezTo>
                  <a:pt x="173" y="791"/>
                  <a:pt x="-5" y="589"/>
                  <a:pt x="0" y="392"/>
                </a:cubicBezTo>
                <a:close/>
                <a:moveTo>
                  <a:pt x="650" y="322"/>
                </a:moveTo>
                <a:lnTo>
                  <a:pt x="626" y="298"/>
                </a:lnTo>
                <a:lnTo>
                  <a:pt x="626" y="296"/>
                </a:lnTo>
                <a:lnTo>
                  <a:pt x="624" y="295"/>
                </a:lnTo>
                <a:lnTo>
                  <a:pt x="623" y="294"/>
                </a:lnTo>
                <a:lnTo>
                  <a:pt x="621" y="292"/>
                </a:lnTo>
                <a:lnTo>
                  <a:pt x="614" y="287"/>
                </a:lnTo>
                <a:cubicBezTo>
                  <a:pt x="555" y="233"/>
                  <a:pt x="460" y="207"/>
                  <a:pt x="399" y="208"/>
                </a:cubicBezTo>
                <a:cubicBezTo>
                  <a:pt x="313" y="204"/>
                  <a:pt x="211" y="249"/>
                  <a:pt x="158" y="303"/>
                </a:cubicBezTo>
                <a:lnTo>
                  <a:pt x="157" y="305"/>
                </a:lnTo>
                <a:lnTo>
                  <a:pt x="155" y="306"/>
                </a:lnTo>
                <a:lnTo>
                  <a:pt x="133" y="330"/>
                </a:lnTo>
                <a:cubicBezTo>
                  <a:pt x="125" y="336"/>
                  <a:pt x="121" y="347"/>
                  <a:pt x="121" y="354"/>
                </a:cubicBezTo>
                <a:lnTo>
                  <a:pt x="121" y="355"/>
                </a:lnTo>
                <a:cubicBezTo>
                  <a:pt x="121" y="363"/>
                  <a:pt x="127" y="374"/>
                  <a:pt x="133" y="379"/>
                </a:cubicBezTo>
                <a:cubicBezTo>
                  <a:pt x="140" y="387"/>
                  <a:pt x="151" y="391"/>
                  <a:pt x="158" y="391"/>
                </a:cubicBezTo>
                <a:cubicBezTo>
                  <a:pt x="166" y="392"/>
                  <a:pt x="177" y="385"/>
                  <a:pt x="182" y="379"/>
                </a:cubicBezTo>
                <a:lnTo>
                  <a:pt x="206" y="357"/>
                </a:lnTo>
                <a:cubicBezTo>
                  <a:pt x="258" y="303"/>
                  <a:pt x="342" y="278"/>
                  <a:pt x="397" y="280"/>
                </a:cubicBezTo>
                <a:cubicBezTo>
                  <a:pt x="474" y="286"/>
                  <a:pt x="526" y="297"/>
                  <a:pt x="599" y="373"/>
                </a:cubicBezTo>
                <a:cubicBezTo>
                  <a:pt x="605" y="380"/>
                  <a:pt x="617" y="384"/>
                  <a:pt x="625" y="384"/>
                </a:cubicBezTo>
                <a:cubicBezTo>
                  <a:pt x="645" y="386"/>
                  <a:pt x="662" y="363"/>
                  <a:pt x="661" y="347"/>
                </a:cubicBezTo>
                <a:cubicBezTo>
                  <a:pt x="661" y="338"/>
                  <a:pt x="656" y="327"/>
                  <a:pt x="650" y="322"/>
                </a:cubicBezTo>
                <a:close/>
                <a:moveTo>
                  <a:pt x="543" y="401"/>
                </a:moveTo>
                <a:lnTo>
                  <a:pt x="542" y="399"/>
                </a:lnTo>
                <a:lnTo>
                  <a:pt x="540" y="398"/>
                </a:lnTo>
                <a:lnTo>
                  <a:pt x="537" y="396"/>
                </a:lnTo>
                <a:lnTo>
                  <a:pt x="537" y="393"/>
                </a:lnTo>
                <a:cubicBezTo>
                  <a:pt x="500" y="357"/>
                  <a:pt x="440" y="340"/>
                  <a:pt x="401" y="340"/>
                </a:cubicBezTo>
                <a:cubicBezTo>
                  <a:pt x="348" y="337"/>
                  <a:pt x="285" y="366"/>
                  <a:pt x="252" y="401"/>
                </a:cubicBezTo>
                <a:lnTo>
                  <a:pt x="241" y="409"/>
                </a:lnTo>
                <a:lnTo>
                  <a:pt x="230" y="423"/>
                </a:lnTo>
                <a:lnTo>
                  <a:pt x="229" y="423"/>
                </a:lnTo>
                <a:cubicBezTo>
                  <a:pt x="222" y="430"/>
                  <a:pt x="218" y="442"/>
                  <a:pt x="218" y="449"/>
                </a:cubicBezTo>
                <a:lnTo>
                  <a:pt x="218" y="450"/>
                </a:lnTo>
                <a:cubicBezTo>
                  <a:pt x="218" y="460"/>
                  <a:pt x="224" y="472"/>
                  <a:pt x="230" y="477"/>
                </a:cubicBezTo>
                <a:cubicBezTo>
                  <a:pt x="238" y="485"/>
                  <a:pt x="251" y="489"/>
                  <a:pt x="259" y="489"/>
                </a:cubicBezTo>
                <a:cubicBezTo>
                  <a:pt x="269" y="489"/>
                  <a:pt x="280" y="483"/>
                  <a:pt x="285" y="477"/>
                </a:cubicBezTo>
                <a:cubicBezTo>
                  <a:pt x="354" y="406"/>
                  <a:pt x="356" y="431"/>
                  <a:pt x="396" y="419"/>
                </a:cubicBezTo>
                <a:lnTo>
                  <a:pt x="399" y="419"/>
                </a:lnTo>
                <a:cubicBezTo>
                  <a:pt x="440" y="426"/>
                  <a:pt x="453" y="418"/>
                  <a:pt x="505" y="471"/>
                </a:cubicBezTo>
                <a:cubicBezTo>
                  <a:pt x="511" y="479"/>
                  <a:pt x="523" y="482"/>
                  <a:pt x="531" y="482"/>
                </a:cubicBezTo>
                <a:cubicBezTo>
                  <a:pt x="552" y="484"/>
                  <a:pt x="573" y="460"/>
                  <a:pt x="570" y="444"/>
                </a:cubicBezTo>
                <a:cubicBezTo>
                  <a:pt x="561" y="425"/>
                  <a:pt x="585" y="436"/>
                  <a:pt x="543" y="401"/>
                </a:cubicBezTo>
                <a:close/>
                <a:moveTo>
                  <a:pt x="328" y="553"/>
                </a:moveTo>
                <a:cubicBezTo>
                  <a:pt x="327" y="517"/>
                  <a:pt x="360" y="488"/>
                  <a:pt x="392" y="489"/>
                </a:cubicBezTo>
                <a:cubicBezTo>
                  <a:pt x="427" y="488"/>
                  <a:pt x="456" y="521"/>
                  <a:pt x="455" y="553"/>
                </a:cubicBezTo>
                <a:cubicBezTo>
                  <a:pt x="456" y="588"/>
                  <a:pt x="423" y="617"/>
                  <a:pt x="392" y="616"/>
                </a:cubicBezTo>
                <a:cubicBezTo>
                  <a:pt x="356" y="617"/>
                  <a:pt x="327" y="584"/>
                  <a:pt x="328" y="553"/>
                </a:cubicBezTo>
                <a:close/>
              </a:path>
            </a:pathLst>
          </a:custGeom>
          <a:solidFill>
            <a:srgbClr val="000000">
              <a:lumMod val="75000"/>
              <a:lumOff val="25000"/>
            </a:srgbClr>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77" name="Oval 103"/>
          <p:cNvSpPr>
            <a:spLocks noChangeArrowheads="1"/>
          </p:cNvSpPr>
          <p:nvPr>
            <p:custDataLst>
              <p:tags r:id="rId29"/>
            </p:custDataLst>
          </p:nvPr>
        </p:nvSpPr>
        <p:spPr bwMode="auto">
          <a:xfrm>
            <a:off x="9779495" y="3261624"/>
            <a:ext cx="532765" cy="53276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839" h="839">
                <a:moveTo>
                  <a:pt x="0" y="420"/>
                </a:moveTo>
                <a:cubicBezTo>
                  <a:pt x="-7" y="184"/>
                  <a:pt x="208" y="-6"/>
                  <a:pt x="420" y="0"/>
                </a:cubicBezTo>
                <a:cubicBezTo>
                  <a:pt x="655" y="-7"/>
                  <a:pt x="845" y="208"/>
                  <a:pt x="839" y="420"/>
                </a:cubicBezTo>
                <a:cubicBezTo>
                  <a:pt x="846" y="655"/>
                  <a:pt x="631" y="845"/>
                  <a:pt x="420" y="839"/>
                </a:cubicBezTo>
                <a:cubicBezTo>
                  <a:pt x="184" y="846"/>
                  <a:pt x="-6" y="631"/>
                  <a:pt x="0" y="420"/>
                </a:cubicBezTo>
                <a:close/>
                <a:moveTo>
                  <a:pt x="421" y="687"/>
                </a:moveTo>
                <a:cubicBezTo>
                  <a:pt x="569" y="692"/>
                  <a:pt x="690" y="554"/>
                  <a:pt x="686" y="421"/>
                </a:cubicBezTo>
                <a:cubicBezTo>
                  <a:pt x="691" y="269"/>
                  <a:pt x="554" y="148"/>
                  <a:pt x="421" y="152"/>
                </a:cubicBezTo>
                <a:cubicBezTo>
                  <a:pt x="269" y="147"/>
                  <a:pt x="151" y="285"/>
                  <a:pt x="155" y="421"/>
                </a:cubicBezTo>
                <a:cubicBezTo>
                  <a:pt x="150" y="570"/>
                  <a:pt x="285" y="691"/>
                  <a:pt x="421" y="687"/>
                </a:cubicBezTo>
                <a:close/>
                <a:moveTo>
                  <a:pt x="258" y="603"/>
                </a:moveTo>
                <a:lnTo>
                  <a:pt x="236" y="581"/>
                </a:lnTo>
                <a:lnTo>
                  <a:pt x="288" y="532"/>
                </a:lnTo>
                <a:lnTo>
                  <a:pt x="309" y="554"/>
                </a:lnTo>
                <a:lnTo>
                  <a:pt x="258" y="603"/>
                </a:lnTo>
                <a:close/>
                <a:moveTo>
                  <a:pt x="434" y="663"/>
                </a:moveTo>
                <a:lnTo>
                  <a:pt x="404" y="663"/>
                </a:lnTo>
                <a:lnTo>
                  <a:pt x="404" y="592"/>
                </a:lnTo>
                <a:lnTo>
                  <a:pt x="434" y="592"/>
                </a:lnTo>
                <a:lnTo>
                  <a:pt x="434" y="663"/>
                </a:lnTo>
                <a:close/>
                <a:moveTo>
                  <a:pt x="664" y="434"/>
                </a:moveTo>
                <a:lnTo>
                  <a:pt x="591" y="434"/>
                </a:lnTo>
                <a:lnTo>
                  <a:pt x="591" y="405"/>
                </a:lnTo>
                <a:lnTo>
                  <a:pt x="664" y="405"/>
                </a:lnTo>
                <a:lnTo>
                  <a:pt x="664" y="434"/>
                </a:lnTo>
                <a:close/>
                <a:moveTo>
                  <a:pt x="580" y="236"/>
                </a:moveTo>
                <a:lnTo>
                  <a:pt x="602" y="258"/>
                </a:lnTo>
                <a:lnTo>
                  <a:pt x="553" y="310"/>
                </a:lnTo>
                <a:lnTo>
                  <a:pt x="532" y="288"/>
                </a:lnTo>
                <a:lnTo>
                  <a:pt x="580" y="236"/>
                </a:lnTo>
                <a:close/>
                <a:moveTo>
                  <a:pt x="553" y="532"/>
                </a:moveTo>
                <a:lnTo>
                  <a:pt x="602" y="581"/>
                </a:lnTo>
                <a:lnTo>
                  <a:pt x="580" y="603"/>
                </a:lnTo>
                <a:lnTo>
                  <a:pt x="532" y="554"/>
                </a:lnTo>
                <a:lnTo>
                  <a:pt x="553" y="532"/>
                </a:lnTo>
                <a:close/>
                <a:moveTo>
                  <a:pt x="404" y="176"/>
                </a:moveTo>
                <a:lnTo>
                  <a:pt x="434" y="176"/>
                </a:lnTo>
                <a:lnTo>
                  <a:pt x="434" y="247"/>
                </a:lnTo>
                <a:lnTo>
                  <a:pt x="404" y="247"/>
                </a:lnTo>
                <a:lnTo>
                  <a:pt x="404" y="176"/>
                </a:lnTo>
                <a:close/>
                <a:moveTo>
                  <a:pt x="377" y="358"/>
                </a:moveTo>
                <a:lnTo>
                  <a:pt x="423" y="402"/>
                </a:lnTo>
                <a:lnTo>
                  <a:pt x="507" y="320"/>
                </a:lnTo>
                <a:lnTo>
                  <a:pt x="526" y="342"/>
                </a:lnTo>
                <a:lnTo>
                  <a:pt x="423" y="445"/>
                </a:lnTo>
                <a:lnTo>
                  <a:pt x="355" y="380"/>
                </a:lnTo>
                <a:lnTo>
                  <a:pt x="377" y="358"/>
                </a:lnTo>
                <a:close/>
                <a:moveTo>
                  <a:pt x="258" y="236"/>
                </a:moveTo>
                <a:lnTo>
                  <a:pt x="309" y="288"/>
                </a:lnTo>
                <a:lnTo>
                  <a:pt x="288" y="310"/>
                </a:lnTo>
                <a:lnTo>
                  <a:pt x="236" y="258"/>
                </a:lnTo>
                <a:lnTo>
                  <a:pt x="258" y="236"/>
                </a:lnTo>
                <a:close/>
                <a:moveTo>
                  <a:pt x="247" y="434"/>
                </a:moveTo>
                <a:lnTo>
                  <a:pt x="177" y="434"/>
                </a:lnTo>
                <a:lnTo>
                  <a:pt x="177" y="405"/>
                </a:lnTo>
                <a:lnTo>
                  <a:pt x="247" y="405"/>
                </a:lnTo>
                <a:lnTo>
                  <a:pt x="247" y="434"/>
                </a:lnTo>
                <a:close/>
              </a:path>
            </a:pathLst>
          </a:custGeom>
          <a:solidFill>
            <a:srgbClr val="0061AD"/>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78" name="Oval 105"/>
          <p:cNvSpPr>
            <a:spLocks noChangeArrowheads="1"/>
          </p:cNvSpPr>
          <p:nvPr>
            <p:custDataLst>
              <p:tags r:id="rId30"/>
            </p:custDataLst>
          </p:nvPr>
        </p:nvSpPr>
        <p:spPr bwMode="auto">
          <a:xfrm>
            <a:off x="9498190" y="3859794"/>
            <a:ext cx="528955" cy="52895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833" h="833">
                <a:moveTo>
                  <a:pt x="0" y="417"/>
                </a:moveTo>
                <a:cubicBezTo>
                  <a:pt x="-7" y="183"/>
                  <a:pt x="207" y="-6"/>
                  <a:pt x="417" y="0"/>
                </a:cubicBezTo>
                <a:cubicBezTo>
                  <a:pt x="650" y="-7"/>
                  <a:pt x="839" y="207"/>
                  <a:pt x="833" y="417"/>
                </a:cubicBezTo>
                <a:cubicBezTo>
                  <a:pt x="840" y="650"/>
                  <a:pt x="626" y="839"/>
                  <a:pt x="417" y="833"/>
                </a:cubicBezTo>
                <a:cubicBezTo>
                  <a:pt x="183" y="840"/>
                  <a:pt x="-6" y="626"/>
                  <a:pt x="0" y="417"/>
                </a:cubicBezTo>
                <a:close/>
                <a:moveTo>
                  <a:pt x="442" y="324"/>
                </a:moveTo>
                <a:cubicBezTo>
                  <a:pt x="429" y="328"/>
                  <a:pt x="424" y="341"/>
                  <a:pt x="425" y="348"/>
                </a:cubicBezTo>
                <a:cubicBezTo>
                  <a:pt x="424" y="360"/>
                  <a:pt x="436" y="373"/>
                  <a:pt x="447" y="372"/>
                </a:cubicBezTo>
                <a:cubicBezTo>
                  <a:pt x="477" y="369"/>
                  <a:pt x="495" y="337"/>
                  <a:pt x="493" y="312"/>
                </a:cubicBezTo>
                <a:cubicBezTo>
                  <a:pt x="494" y="305"/>
                  <a:pt x="492" y="295"/>
                  <a:pt x="491" y="291"/>
                </a:cubicBezTo>
                <a:cubicBezTo>
                  <a:pt x="489" y="277"/>
                  <a:pt x="478" y="260"/>
                  <a:pt x="472" y="250"/>
                </a:cubicBezTo>
                <a:lnTo>
                  <a:pt x="471" y="249"/>
                </a:lnTo>
                <a:lnTo>
                  <a:pt x="471" y="248"/>
                </a:lnTo>
                <a:lnTo>
                  <a:pt x="470" y="247"/>
                </a:lnTo>
                <a:lnTo>
                  <a:pt x="470" y="246"/>
                </a:lnTo>
                <a:lnTo>
                  <a:pt x="469" y="245"/>
                </a:lnTo>
                <a:cubicBezTo>
                  <a:pt x="468" y="243"/>
                  <a:pt x="467" y="238"/>
                  <a:pt x="466" y="237"/>
                </a:cubicBezTo>
                <a:cubicBezTo>
                  <a:pt x="464" y="231"/>
                  <a:pt x="462" y="223"/>
                  <a:pt x="462" y="220"/>
                </a:cubicBezTo>
                <a:cubicBezTo>
                  <a:pt x="462" y="216"/>
                  <a:pt x="466" y="211"/>
                  <a:pt x="469" y="210"/>
                </a:cubicBezTo>
                <a:cubicBezTo>
                  <a:pt x="477" y="205"/>
                  <a:pt x="479" y="196"/>
                  <a:pt x="479" y="190"/>
                </a:cubicBezTo>
                <a:cubicBezTo>
                  <a:pt x="480" y="176"/>
                  <a:pt x="466" y="162"/>
                  <a:pt x="455" y="163"/>
                </a:cubicBezTo>
                <a:cubicBezTo>
                  <a:pt x="431" y="167"/>
                  <a:pt x="412" y="200"/>
                  <a:pt x="415" y="220"/>
                </a:cubicBezTo>
                <a:cubicBezTo>
                  <a:pt x="415" y="229"/>
                  <a:pt x="417" y="241"/>
                  <a:pt x="420" y="248"/>
                </a:cubicBezTo>
                <a:cubicBezTo>
                  <a:pt x="420" y="250"/>
                  <a:pt x="425" y="260"/>
                  <a:pt x="428" y="265"/>
                </a:cubicBezTo>
                <a:cubicBezTo>
                  <a:pt x="437" y="281"/>
                  <a:pt x="449" y="305"/>
                  <a:pt x="448" y="315"/>
                </a:cubicBezTo>
                <a:cubicBezTo>
                  <a:pt x="449" y="320"/>
                  <a:pt x="445" y="324"/>
                  <a:pt x="442" y="324"/>
                </a:cubicBezTo>
                <a:close/>
                <a:moveTo>
                  <a:pt x="313" y="324"/>
                </a:moveTo>
                <a:cubicBezTo>
                  <a:pt x="300" y="328"/>
                  <a:pt x="295" y="341"/>
                  <a:pt x="296" y="348"/>
                </a:cubicBezTo>
                <a:cubicBezTo>
                  <a:pt x="295" y="360"/>
                  <a:pt x="306" y="373"/>
                  <a:pt x="316" y="372"/>
                </a:cubicBezTo>
                <a:cubicBezTo>
                  <a:pt x="318" y="372"/>
                  <a:pt x="323" y="371"/>
                  <a:pt x="324" y="370"/>
                </a:cubicBezTo>
                <a:cubicBezTo>
                  <a:pt x="352" y="362"/>
                  <a:pt x="365" y="334"/>
                  <a:pt x="364" y="312"/>
                </a:cubicBezTo>
                <a:cubicBezTo>
                  <a:pt x="365" y="305"/>
                  <a:pt x="363" y="295"/>
                  <a:pt x="362" y="291"/>
                </a:cubicBezTo>
                <a:cubicBezTo>
                  <a:pt x="360" y="277"/>
                  <a:pt x="349" y="260"/>
                  <a:pt x="343" y="250"/>
                </a:cubicBezTo>
                <a:cubicBezTo>
                  <a:pt x="338" y="243"/>
                  <a:pt x="332" y="229"/>
                  <a:pt x="333" y="221"/>
                </a:cubicBezTo>
                <a:cubicBezTo>
                  <a:pt x="332" y="216"/>
                  <a:pt x="336" y="211"/>
                  <a:pt x="340" y="210"/>
                </a:cubicBezTo>
                <a:cubicBezTo>
                  <a:pt x="348" y="205"/>
                  <a:pt x="350" y="196"/>
                  <a:pt x="350" y="190"/>
                </a:cubicBezTo>
                <a:cubicBezTo>
                  <a:pt x="351" y="176"/>
                  <a:pt x="337" y="162"/>
                  <a:pt x="326" y="163"/>
                </a:cubicBezTo>
                <a:cubicBezTo>
                  <a:pt x="302" y="167"/>
                  <a:pt x="283" y="200"/>
                  <a:pt x="286" y="220"/>
                </a:cubicBezTo>
                <a:cubicBezTo>
                  <a:pt x="286" y="229"/>
                  <a:pt x="288" y="241"/>
                  <a:pt x="291" y="248"/>
                </a:cubicBezTo>
                <a:cubicBezTo>
                  <a:pt x="291" y="250"/>
                  <a:pt x="296" y="260"/>
                  <a:pt x="299" y="265"/>
                </a:cubicBezTo>
                <a:cubicBezTo>
                  <a:pt x="308" y="281"/>
                  <a:pt x="320" y="305"/>
                  <a:pt x="319" y="315"/>
                </a:cubicBezTo>
                <a:cubicBezTo>
                  <a:pt x="320" y="320"/>
                  <a:pt x="316" y="324"/>
                  <a:pt x="313" y="324"/>
                </a:cubicBezTo>
                <a:close/>
                <a:moveTo>
                  <a:pt x="399" y="671"/>
                </a:moveTo>
                <a:cubicBezTo>
                  <a:pt x="472" y="673"/>
                  <a:pt x="542" y="631"/>
                  <a:pt x="581" y="584"/>
                </a:cubicBezTo>
                <a:cubicBezTo>
                  <a:pt x="594" y="589"/>
                  <a:pt x="610" y="592"/>
                  <a:pt x="621" y="592"/>
                </a:cubicBezTo>
                <a:cubicBezTo>
                  <a:pt x="676" y="594"/>
                  <a:pt x="720" y="544"/>
                  <a:pt x="719" y="494"/>
                </a:cubicBezTo>
                <a:cubicBezTo>
                  <a:pt x="721" y="438"/>
                  <a:pt x="674" y="394"/>
                  <a:pt x="627" y="396"/>
                </a:cubicBezTo>
                <a:lnTo>
                  <a:pt x="627" y="393"/>
                </a:lnTo>
                <a:lnTo>
                  <a:pt x="168" y="393"/>
                </a:lnTo>
                <a:cubicBezTo>
                  <a:pt x="165" y="409"/>
                  <a:pt x="165" y="425"/>
                  <a:pt x="165" y="439"/>
                </a:cubicBezTo>
                <a:cubicBezTo>
                  <a:pt x="161" y="570"/>
                  <a:pt x="280" y="674"/>
                  <a:pt x="399" y="671"/>
                </a:cubicBezTo>
                <a:close/>
                <a:moveTo>
                  <a:pt x="629" y="439"/>
                </a:moveTo>
                <a:lnTo>
                  <a:pt x="629" y="437"/>
                </a:lnTo>
                <a:cubicBezTo>
                  <a:pt x="657" y="441"/>
                  <a:pt x="679" y="467"/>
                  <a:pt x="678" y="494"/>
                </a:cubicBezTo>
                <a:cubicBezTo>
                  <a:pt x="679" y="524"/>
                  <a:pt x="648" y="549"/>
                  <a:pt x="621" y="548"/>
                </a:cubicBezTo>
                <a:cubicBezTo>
                  <a:pt x="616" y="549"/>
                  <a:pt x="609" y="548"/>
                  <a:pt x="605" y="546"/>
                </a:cubicBezTo>
                <a:cubicBezTo>
                  <a:pt x="621" y="514"/>
                  <a:pt x="630" y="474"/>
                  <a:pt x="629" y="439"/>
                </a:cubicBezTo>
                <a:close/>
              </a:path>
            </a:pathLst>
          </a:custGeom>
          <a:solidFill>
            <a:srgbClr val="000000">
              <a:lumMod val="75000"/>
              <a:lumOff val="25000"/>
            </a:srgbClr>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79" name="Oval 109"/>
          <p:cNvSpPr>
            <a:spLocks noChangeArrowheads="1"/>
          </p:cNvSpPr>
          <p:nvPr>
            <p:custDataLst>
              <p:tags r:id="rId31"/>
            </p:custDataLst>
          </p:nvPr>
        </p:nvSpPr>
        <p:spPr bwMode="auto">
          <a:xfrm>
            <a:off x="8210173" y="3842412"/>
            <a:ext cx="536541" cy="535906"/>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845" h="844">
                <a:moveTo>
                  <a:pt x="0" y="422"/>
                </a:moveTo>
                <a:lnTo>
                  <a:pt x="0" y="411"/>
                </a:lnTo>
                <a:lnTo>
                  <a:pt x="0" y="400"/>
                </a:lnTo>
                <a:lnTo>
                  <a:pt x="0" y="389"/>
                </a:lnTo>
                <a:cubicBezTo>
                  <a:pt x="-2" y="168"/>
                  <a:pt x="254" y="-5"/>
                  <a:pt x="396" y="0"/>
                </a:cubicBezTo>
                <a:lnTo>
                  <a:pt x="403" y="0"/>
                </a:lnTo>
                <a:lnTo>
                  <a:pt x="412" y="0"/>
                </a:lnTo>
                <a:lnTo>
                  <a:pt x="422" y="0"/>
                </a:lnTo>
                <a:lnTo>
                  <a:pt x="434" y="0"/>
                </a:lnTo>
                <a:lnTo>
                  <a:pt x="445" y="0"/>
                </a:lnTo>
                <a:lnTo>
                  <a:pt x="455" y="0"/>
                </a:lnTo>
                <a:cubicBezTo>
                  <a:pt x="677" y="-2"/>
                  <a:pt x="850" y="254"/>
                  <a:pt x="845" y="395"/>
                </a:cubicBezTo>
                <a:lnTo>
                  <a:pt x="845" y="403"/>
                </a:lnTo>
                <a:lnTo>
                  <a:pt x="845" y="412"/>
                </a:lnTo>
                <a:lnTo>
                  <a:pt x="845" y="422"/>
                </a:lnTo>
                <a:lnTo>
                  <a:pt x="845" y="433"/>
                </a:lnTo>
                <a:lnTo>
                  <a:pt x="845" y="444"/>
                </a:lnTo>
                <a:lnTo>
                  <a:pt x="845" y="455"/>
                </a:lnTo>
                <a:cubicBezTo>
                  <a:pt x="847" y="676"/>
                  <a:pt x="591" y="849"/>
                  <a:pt x="449" y="844"/>
                </a:cubicBezTo>
                <a:lnTo>
                  <a:pt x="441" y="844"/>
                </a:lnTo>
                <a:lnTo>
                  <a:pt x="433" y="844"/>
                </a:lnTo>
                <a:lnTo>
                  <a:pt x="422" y="844"/>
                </a:lnTo>
                <a:lnTo>
                  <a:pt x="411" y="844"/>
                </a:lnTo>
                <a:lnTo>
                  <a:pt x="400" y="844"/>
                </a:lnTo>
                <a:lnTo>
                  <a:pt x="389" y="844"/>
                </a:lnTo>
                <a:cubicBezTo>
                  <a:pt x="168" y="846"/>
                  <a:pt x="-5" y="590"/>
                  <a:pt x="0" y="449"/>
                </a:cubicBezTo>
                <a:lnTo>
                  <a:pt x="0" y="441"/>
                </a:lnTo>
                <a:lnTo>
                  <a:pt x="0" y="432"/>
                </a:lnTo>
                <a:lnTo>
                  <a:pt x="0" y="422"/>
                </a:lnTo>
                <a:close/>
                <a:moveTo>
                  <a:pt x="475" y="312"/>
                </a:moveTo>
                <a:lnTo>
                  <a:pt x="475" y="499"/>
                </a:lnTo>
                <a:lnTo>
                  <a:pt x="423" y="455"/>
                </a:lnTo>
                <a:lnTo>
                  <a:pt x="371" y="499"/>
                </a:lnTo>
                <a:lnTo>
                  <a:pt x="371" y="312"/>
                </a:lnTo>
                <a:lnTo>
                  <a:pt x="198" y="312"/>
                </a:lnTo>
                <a:lnTo>
                  <a:pt x="198" y="668"/>
                </a:lnTo>
                <a:lnTo>
                  <a:pt x="646" y="668"/>
                </a:lnTo>
                <a:lnTo>
                  <a:pt x="646" y="312"/>
                </a:lnTo>
                <a:lnTo>
                  <a:pt x="475" y="312"/>
                </a:lnTo>
                <a:close/>
                <a:moveTo>
                  <a:pt x="276" y="296"/>
                </a:moveTo>
                <a:lnTo>
                  <a:pt x="387" y="296"/>
                </a:lnTo>
                <a:cubicBezTo>
                  <a:pt x="382" y="213"/>
                  <a:pt x="306" y="179"/>
                  <a:pt x="282" y="180"/>
                </a:cubicBezTo>
                <a:lnTo>
                  <a:pt x="281" y="180"/>
                </a:lnTo>
                <a:lnTo>
                  <a:pt x="279" y="180"/>
                </a:lnTo>
                <a:lnTo>
                  <a:pt x="278" y="180"/>
                </a:lnTo>
                <a:lnTo>
                  <a:pt x="276" y="180"/>
                </a:lnTo>
                <a:cubicBezTo>
                  <a:pt x="271" y="179"/>
                  <a:pt x="260" y="178"/>
                  <a:pt x="258" y="178"/>
                </a:cubicBezTo>
                <a:lnTo>
                  <a:pt x="258" y="178"/>
                </a:lnTo>
                <a:lnTo>
                  <a:pt x="257" y="178"/>
                </a:lnTo>
                <a:lnTo>
                  <a:pt x="255" y="178"/>
                </a:lnTo>
                <a:lnTo>
                  <a:pt x="253" y="178"/>
                </a:lnTo>
                <a:lnTo>
                  <a:pt x="252" y="178"/>
                </a:lnTo>
                <a:lnTo>
                  <a:pt x="251" y="178"/>
                </a:lnTo>
                <a:lnTo>
                  <a:pt x="250" y="178"/>
                </a:lnTo>
                <a:lnTo>
                  <a:pt x="249" y="178"/>
                </a:lnTo>
                <a:cubicBezTo>
                  <a:pt x="233" y="177"/>
                  <a:pt x="209" y="193"/>
                  <a:pt x="207" y="215"/>
                </a:cubicBezTo>
                <a:lnTo>
                  <a:pt x="208" y="217"/>
                </a:lnTo>
                <a:cubicBezTo>
                  <a:pt x="209" y="221"/>
                  <a:pt x="211" y="227"/>
                  <a:pt x="212" y="229"/>
                </a:cubicBezTo>
                <a:cubicBezTo>
                  <a:pt x="217" y="250"/>
                  <a:pt x="226" y="264"/>
                  <a:pt x="276" y="296"/>
                </a:cubicBezTo>
                <a:close/>
                <a:moveTo>
                  <a:pt x="246" y="221"/>
                </a:moveTo>
                <a:lnTo>
                  <a:pt x="248" y="220"/>
                </a:lnTo>
                <a:lnTo>
                  <a:pt x="250" y="218"/>
                </a:lnTo>
                <a:lnTo>
                  <a:pt x="252" y="218"/>
                </a:lnTo>
                <a:lnTo>
                  <a:pt x="254" y="218"/>
                </a:lnTo>
                <a:lnTo>
                  <a:pt x="256" y="218"/>
                </a:lnTo>
                <a:lnTo>
                  <a:pt x="258" y="218"/>
                </a:lnTo>
                <a:lnTo>
                  <a:pt x="260" y="218"/>
                </a:lnTo>
                <a:lnTo>
                  <a:pt x="261" y="218"/>
                </a:lnTo>
                <a:cubicBezTo>
                  <a:pt x="299" y="216"/>
                  <a:pt x="337" y="251"/>
                  <a:pt x="344" y="277"/>
                </a:cubicBezTo>
                <a:cubicBezTo>
                  <a:pt x="323" y="275"/>
                  <a:pt x="298" y="264"/>
                  <a:pt x="284" y="256"/>
                </a:cubicBezTo>
                <a:cubicBezTo>
                  <a:pt x="281" y="252"/>
                  <a:pt x="272" y="245"/>
                  <a:pt x="272" y="244"/>
                </a:cubicBezTo>
                <a:lnTo>
                  <a:pt x="271" y="244"/>
                </a:lnTo>
                <a:lnTo>
                  <a:pt x="270" y="243"/>
                </a:lnTo>
                <a:lnTo>
                  <a:pt x="269" y="242"/>
                </a:lnTo>
                <a:lnTo>
                  <a:pt x="268" y="241"/>
                </a:lnTo>
                <a:cubicBezTo>
                  <a:pt x="262" y="237"/>
                  <a:pt x="254" y="228"/>
                  <a:pt x="253" y="226"/>
                </a:cubicBezTo>
                <a:lnTo>
                  <a:pt x="252" y="225"/>
                </a:lnTo>
                <a:lnTo>
                  <a:pt x="251" y="224"/>
                </a:lnTo>
                <a:lnTo>
                  <a:pt x="250" y="222"/>
                </a:lnTo>
                <a:lnTo>
                  <a:pt x="248" y="221"/>
                </a:lnTo>
                <a:lnTo>
                  <a:pt x="247" y="221"/>
                </a:lnTo>
                <a:lnTo>
                  <a:pt x="246" y="221"/>
                </a:lnTo>
                <a:close/>
                <a:moveTo>
                  <a:pt x="617" y="185"/>
                </a:moveTo>
                <a:cubicBezTo>
                  <a:pt x="609" y="180"/>
                  <a:pt x="593" y="178"/>
                  <a:pt x="585" y="178"/>
                </a:cubicBezTo>
                <a:lnTo>
                  <a:pt x="584" y="178"/>
                </a:lnTo>
                <a:lnTo>
                  <a:pt x="583" y="178"/>
                </a:lnTo>
                <a:cubicBezTo>
                  <a:pt x="577" y="178"/>
                  <a:pt x="567" y="180"/>
                  <a:pt x="565" y="180"/>
                </a:cubicBezTo>
                <a:lnTo>
                  <a:pt x="564" y="180"/>
                </a:lnTo>
                <a:lnTo>
                  <a:pt x="562" y="180"/>
                </a:lnTo>
                <a:lnTo>
                  <a:pt x="561" y="180"/>
                </a:lnTo>
                <a:cubicBezTo>
                  <a:pt x="529" y="177"/>
                  <a:pt x="456" y="225"/>
                  <a:pt x="453" y="296"/>
                </a:cubicBezTo>
                <a:lnTo>
                  <a:pt x="565" y="296"/>
                </a:lnTo>
                <a:lnTo>
                  <a:pt x="573" y="291"/>
                </a:lnTo>
                <a:lnTo>
                  <a:pt x="579" y="287"/>
                </a:lnTo>
                <a:lnTo>
                  <a:pt x="587" y="281"/>
                </a:lnTo>
                <a:cubicBezTo>
                  <a:pt x="610" y="267"/>
                  <a:pt x="636" y="235"/>
                  <a:pt x="636" y="217"/>
                </a:cubicBezTo>
                <a:lnTo>
                  <a:pt x="636" y="216"/>
                </a:lnTo>
                <a:lnTo>
                  <a:pt x="636" y="214"/>
                </a:lnTo>
                <a:lnTo>
                  <a:pt x="636" y="213"/>
                </a:lnTo>
                <a:cubicBezTo>
                  <a:pt x="636" y="203"/>
                  <a:pt x="625" y="189"/>
                  <a:pt x="617" y="185"/>
                </a:cubicBezTo>
                <a:close/>
                <a:moveTo>
                  <a:pt x="584" y="231"/>
                </a:moveTo>
                <a:cubicBezTo>
                  <a:pt x="580" y="235"/>
                  <a:pt x="572" y="242"/>
                  <a:pt x="571" y="243"/>
                </a:cubicBezTo>
                <a:lnTo>
                  <a:pt x="570" y="244"/>
                </a:lnTo>
                <a:cubicBezTo>
                  <a:pt x="565" y="248"/>
                  <a:pt x="557" y="255"/>
                  <a:pt x="557" y="256"/>
                </a:cubicBezTo>
                <a:cubicBezTo>
                  <a:pt x="538" y="267"/>
                  <a:pt x="515" y="276"/>
                  <a:pt x="497" y="277"/>
                </a:cubicBezTo>
                <a:cubicBezTo>
                  <a:pt x="508" y="241"/>
                  <a:pt x="551" y="217"/>
                  <a:pt x="582" y="218"/>
                </a:cubicBezTo>
                <a:lnTo>
                  <a:pt x="584" y="218"/>
                </a:lnTo>
                <a:lnTo>
                  <a:pt x="586" y="218"/>
                </a:lnTo>
                <a:lnTo>
                  <a:pt x="588" y="218"/>
                </a:lnTo>
                <a:lnTo>
                  <a:pt x="589" y="218"/>
                </a:lnTo>
                <a:lnTo>
                  <a:pt x="591" y="218"/>
                </a:lnTo>
                <a:lnTo>
                  <a:pt x="593" y="220"/>
                </a:lnTo>
                <a:lnTo>
                  <a:pt x="595" y="221"/>
                </a:lnTo>
                <a:lnTo>
                  <a:pt x="594" y="221"/>
                </a:lnTo>
                <a:cubicBezTo>
                  <a:pt x="592" y="222"/>
                  <a:pt x="586" y="229"/>
                  <a:pt x="587" y="228"/>
                </a:cubicBezTo>
                <a:lnTo>
                  <a:pt x="586" y="229"/>
                </a:lnTo>
                <a:lnTo>
                  <a:pt x="585" y="230"/>
                </a:lnTo>
                <a:lnTo>
                  <a:pt x="584" y="231"/>
                </a:lnTo>
                <a:close/>
                <a:moveTo>
                  <a:pt x="442" y="249"/>
                </a:moveTo>
                <a:cubicBezTo>
                  <a:pt x="443" y="236"/>
                  <a:pt x="430" y="229"/>
                  <a:pt x="423" y="229"/>
                </a:cubicBezTo>
                <a:lnTo>
                  <a:pt x="421" y="229"/>
                </a:lnTo>
                <a:cubicBezTo>
                  <a:pt x="411" y="228"/>
                  <a:pt x="400" y="239"/>
                  <a:pt x="401" y="249"/>
                </a:cubicBezTo>
                <a:lnTo>
                  <a:pt x="401" y="295"/>
                </a:lnTo>
                <a:lnTo>
                  <a:pt x="442" y="295"/>
                </a:lnTo>
                <a:lnTo>
                  <a:pt x="442" y="249"/>
                </a:lnTo>
                <a:close/>
              </a:path>
            </a:pathLst>
          </a:custGeom>
          <a:solidFill>
            <a:srgbClr val="000000">
              <a:lumMod val="75000"/>
              <a:lumOff val="25000"/>
            </a:srgbClr>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Tree>
    <p:custDataLst>
      <p:tags r:id="rId32"/>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rId2" action="ppaction://hlinksldjump"/>
          </p:cNvPr>
          <p:cNvPicPr>
            <a:picLocks noChangeAspect="1"/>
          </p:cNvPicPr>
          <p:nvPr/>
        </p:nvPicPr>
        <p:blipFill>
          <a:blip r:embed="rId3"/>
          <a:stretch>
            <a:fillRect/>
          </a:stretch>
        </p:blipFill>
        <p:spPr>
          <a:xfrm>
            <a:off x="11461750" y="6131560"/>
            <a:ext cx="551815" cy="551815"/>
          </a:xfrm>
          <a:prstGeom prst="rect">
            <a:avLst/>
          </a:prstGeom>
        </p:spPr>
      </p:pic>
      <p:sp>
        <p:nvSpPr>
          <p:cNvPr id="5" name="同侧圆角矩形 4"/>
          <p:cNvSpPr/>
          <p:nvPr/>
        </p:nvSpPr>
        <p:spPr>
          <a:xfrm>
            <a:off x="380365" y="396240"/>
            <a:ext cx="1768475" cy="702310"/>
          </a:xfrm>
          <a:prstGeom prst="round2SameRect">
            <a:avLst/>
          </a:prstGeom>
          <a:solidFill>
            <a:schemeClr val="accent2"/>
          </a:solidFill>
          <a:ln>
            <a:solidFill>
              <a:schemeClr val="accent2"/>
            </a:solidFill>
          </a:ln>
          <a:effectLst>
            <a:outerShdw blurRad="50800" dist="38100" dir="10800000" algn="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课堂训练</a:t>
            </a:r>
            <a:endPar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8" name="文本框 7"/>
          <p:cNvSpPr txBox="1"/>
          <p:nvPr/>
        </p:nvSpPr>
        <p:spPr>
          <a:xfrm>
            <a:off x="1270" y="1338580"/>
            <a:ext cx="11829415" cy="1568450"/>
          </a:xfrm>
          <a:prstGeom prst="rect">
            <a:avLst/>
          </a:prstGeom>
          <a:noFill/>
        </p:spPr>
        <p:txBody>
          <a:bodyPr wrap="square" rtlCol="0">
            <a:spAutoFit/>
          </a:bodyPr>
          <a:lstStyle/>
          <a:p>
            <a:pPr algn="just">
              <a:lnSpc>
                <a:spcPct val="100000"/>
              </a:lnSpc>
            </a:pPr>
            <a:endParaRPr lang="en-US" altLang="zh-CN" sz="2400" b="1">
              <a:solidFill>
                <a:srgbClr val="7030A0"/>
              </a:solidFill>
            </a:endParaRPr>
          </a:p>
          <a:p>
            <a:pPr algn="just">
              <a:lnSpc>
                <a:spcPct val="100000"/>
              </a:lnSpc>
            </a:pPr>
            <a:r>
              <a:rPr lang="en-US" altLang="zh-CN" sz="2400">
                <a:sym typeface="+mn-ea"/>
              </a:rPr>
              <a:t>      </a:t>
            </a:r>
            <a:r>
              <a:rPr lang="en-US" altLang="zh-CN" sz="2400">
                <a:ea typeface="宋体" panose="02010600030101010101" pitchFamily="2" charset="-122"/>
              </a:rPr>
              <a:t>小王同学发现他们学校南院的食堂正在装修，无法给学生提供一日三餐，而学校南院有两三千名学生，所以小王同学在想，这是不是个商机呢？他想要卖包子，你认为这是商机吗？ 小王能创业成功吗？</a:t>
            </a:r>
            <a:endParaRPr lang="en-US" altLang="zh-CN" sz="2400">
              <a:ea typeface="宋体" panose="02010600030101010101" pitchFamily="2" charset="-122"/>
            </a:endParaRPr>
          </a:p>
        </p:txBody>
      </p:sp>
      <p:sp>
        <p:nvSpPr>
          <p:cNvPr id="2" name="文本框 1"/>
          <p:cNvSpPr txBox="1"/>
          <p:nvPr/>
        </p:nvSpPr>
        <p:spPr>
          <a:xfrm>
            <a:off x="0" y="2888615"/>
            <a:ext cx="12172950" cy="3415030"/>
          </a:xfrm>
          <a:prstGeom prst="rect">
            <a:avLst/>
          </a:prstGeom>
          <a:noFill/>
        </p:spPr>
        <p:txBody>
          <a:bodyPr wrap="square" rtlCol="0">
            <a:spAutoFit/>
          </a:bodyPr>
          <a:p>
            <a:pPr algn="l">
              <a:buClrTx/>
              <a:buSzTx/>
              <a:buNone/>
            </a:pPr>
            <a:r>
              <a:rPr lang="en-US" altLang="zh-CN" sz="2400">
                <a:solidFill>
                  <a:srgbClr val="FF0000"/>
                </a:solidFill>
                <a:latin typeface="宋体" panose="02010600030101010101" pitchFamily="2" charset="-122"/>
                <a:ea typeface="宋体" panose="02010600030101010101" pitchFamily="2" charset="-122"/>
                <a:cs typeface="宋体" panose="02010600030101010101" pitchFamily="2" charset="-122"/>
              </a:rPr>
              <a:t>答案：这不是商机；小王创业不能获得成功。</a:t>
            </a:r>
            <a:endParaRPr lang="en-US" altLang="zh-CN" sz="2400">
              <a:solidFill>
                <a:srgbClr val="FF0000"/>
              </a:solidFill>
              <a:latin typeface="宋体" panose="02010600030101010101" pitchFamily="2" charset="-122"/>
              <a:ea typeface="宋体" panose="02010600030101010101" pitchFamily="2" charset="-122"/>
              <a:cs typeface="宋体" panose="02010600030101010101" pitchFamily="2" charset="-122"/>
            </a:endParaRPr>
          </a:p>
          <a:p>
            <a:pPr algn="l">
              <a:buClrTx/>
              <a:buSzTx/>
              <a:buNone/>
            </a:pPr>
            <a:r>
              <a:rPr lang="en-US" altLang="zh-CN" sz="2400">
                <a:solidFill>
                  <a:srgbClr val="FF0000"/>
                </a:solidFill>
                <a:latin typeface="宋体" panose="02010600030101010101" pitchFamily="2" charset="-122"/>
                <a:ea typeface="宋体" panose="02010600030101010101" pitchFamily="2" charset="-122"/>
                <a:cs typeface="宋体" panose="02010600030101010101" pitchFamily="2" charset="-122"/>
              </a:rPr>
              <a:t>原因如下：</a:t>
            </a:r>
            <a:endParaRPr lang="en-US" altLang="zh-CN" sz="2400">
              <a:solidFill>
                <a:srgbClr val="FF0000"/>
              </a:solidFill>
              <a:latin typeface="宋体" panose="02010600030101010101" pitchFamily="2" charset="-122"/>
              <a:ea typeface="宋体" panose="02010600030101010101" pitchFamily="2" charset="-122"/>
              <a:cs typeface="宋体" panose="02010600030101010101" pitchFamily="2" charset="-122"/>
            </a:endParaRPr>
          </a:p>
          <a:p>
            <a:pPr algn="l">
              <a:buClrTx/>
              <a:buSzTx/>
              <a:buNone/>
            </a:pPr>
            <a:r>
              <a:rPr lang="en-US" altLang="zh-CN" sz="24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1. </a:t>
            </a:r>
            <a:r>
              <a:rPr lang="en-US" altLang="zh-CN" sz="2400">
                <a:solidFill>
                  <a:srgbClr val="FF0000"/>
                </a:solidFill>
                <a:latin typeface="宋体" panose="02010600030101010101" pitchFamily="2" charset="-122"/>
                <a:ea typeface="宋体" panose="02010600030101010101" pitchFamily="2" charset="-122"/>
                <a:cs typeface="宋体" panose="02010600030101010101" pitchFamily="2" charset="-122"/>
              </a:rPr>
              <a:t>他可能不会做包子，那么包子的进货渠道在哪里呢？</a:t>
            </a:r>
            <a:endParaRPr lang="en-US" altLang="zh-CN" sz="2400">
              <a:solidFill>
                <a:srgbClr val="FF0000"/>
              </a:solidFill>
              <a:latin typeface="宋体" panose="02010600030101010101" pitchFamily="2" charset="-122"/>
              <a:ea typeface="宋体" panose="02010600030101010101" pitchFamily="2" charset="-122"/>
              <a:cs typeface="宋体" panose="02010600030101010101" pitchFamily="2" charset="-122"/>
            </a:endParaRPr>
          </a:p>
          <a:p>
            <a:pPr algn="l">
              <a:buClrTx/>
              <a:buSzTx/>
              <a:buNone/>
            </a:pPr>
            <a:r>
              <a:rPr lang="en-US" altLang="zh-CN" sz="24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2. </a:t>
            </a:r>
            <a:r>
              <a:rPr lang="en-US" altLang="zh-CN" sz="2400">
                <a:solidFill>
                  <a:srgbClr val="FF0000"/>
                </a:solidFill>
                <a:latin typeface="宋体" panose="02010600030101010101" pitchFamily="2" charset="-122"/>
                <a:ea typeface="宋体" panose="02010600030101010101" pitchFamily="2" charset="-122"/>
                <a:cs typeface="宋体" panose="02010600030101010101" pitchFamily="2" charset="-122"/>
              </a:rPr>
              <a:t>没有人每天都只吃包子。</a:t>
            </a:r>
            <a:endParaRPr lang="en-US" altLang="zh-CN" sz="2400">
              <a:solidFill>
                <a:srgbClr val="FF0000"/>
              </a:solidFill>
              <a:latin typeface="宋体" panose="02010600030101010101" pitchFamily="2" charset="-122"/>
              <a:ea typeface="宋体" panose="02010600030101010101" pitchFamily="2" charset="-122"/>
              <a:cs typeface="宋体" panose="02010600030101010101" pitchFamily="2" charset="-122"/>
            </a:endParaRPr>
          </a:p>
          <a:p>
            <a:pPr algn="l">
              <a:buClrTx/>
              <a:buSzTx/>
              <a:buNone/>
            </a:pPr>
            <a:r>
              <a:rPr lang="en-US" altLang="zh-CN" sz="24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3. </a:t>
            </a:r>
            <a:r>
              <a:rPr lang="en-US" altLang="zh-CN" sz="2400">
                <a:solidFill>
                  <a:srgbClr val="FF0000"/>
                </a:solidFill>
                <a:latin typeface="宋体" panose="02010600030101010101" pitchFamily="2" charset="-122"/>
                <a:ea typeface="宋体" panose="02010600030101010101" pitchFamily="2" charset="-122"/>
                <a:cs typeface="宋体" panose="02010600030101010101" pitchFamily="2" charset="-122"/>
              </a:rPr>
              <a:t>他存在不少竞争对手，除了南院食堂以外，学校附近肯定还有不少可以吃饭的地方。</a:t>
            </a:r>
            <a:endParaRPr lang="en-US" altLang="zh-CN" sz="2400">
              <a:solidFill>
                <a:srgbClr val="FF0000"/>
              </a:solidFill>
              <a:latin typeface="宋体" panose="02010600030101010101" pitchFamily="2" charset="-122"/>
              <a:ea typeface="宋体" panose="02010600030101010101" pitchFamily="2" charset="-122"/>
              <a:cs typeface="宋体" panose="02010600030101010101" pitchFamily="2" charset="-122"/>
            </a:endParaRPr>
          </a:p>
          <a:p>
            <a:pPr algn="l">
              <a:buClrTx/>
              <a:buSzTx/>
              <a:buNone/>
            </a:pPr>
            <a:r>
              <a:rPr lang="en-US" altLang="zh-CN" sz="2400">
                <a:solidFill>
                  <a:srgbClr val="FF0000"/>
                </a:solidFill>
                <a:latin typeface="宋体" panose="02010600030101010101" pitchFamily="2" charset="-122"/>
                <a:ea typeface="宋体" panose="02010600030101010101" pitchFamily="2" charset="-122"/>
                <a:cs typeface="宋体" panose="02010600030101010101" pitchFamily="2" charset="-122"/>
              </a:rPr>
              <a:t>面对这一系列问题，如果以传统的方式卖包子，肯定不行，因为这不是商机，创业机会不等于商机。小王觉得自己发现了一个商机，实际上不是的，创业机会是具有商业价值的创意，这里面有两个关键词，“创意”和“商业价值”。第一，卖包子没有创意；第二，卖包子也不具有商业价值。</a:t>
            </a:r>
            <a:endParaRPr lang="en-US" altLang="zh-CN" sz="2400">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8" grpId="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a:blip r:embed="rId1"/>
          <a:srcRect l="42719"/>
          <a:stretch>
            <a:fillRect/>
          </a:stretch>
        </p:blipFill>
        <p:spPr>
          <a:xfrm rot="16200000">
            <a:off x="5979160" y="-5960110"/>
            <a:ext cx="271780" cy="12191365"/>
          </a:xfrm>
          <a:prstGeom prst="rect">
            <a:avLst/>
          </a:prstGeom>
        </p:spPr>
      </p:pic>
      <p:pic>
        <p:nvPicPr>
          <p:cNvPr id="42" name="图片 41" descr="千库网1">
            <a:hlinkClick r:id=""/>
          </p:cNvPr>
          <p:cNvPicPr>
            <a:picLocks noChangeAspect="1"/>
          </p:cNvPicPr>
          <p:nvPr/>
        </p:nvPicPr>
        <p:blipFill>
          <a:blip r:embed="rId2"/>
          <a:stretch>
            <a:fillRect/>
          </a:stretch>
        </p:blipFill>
        <p:spPr>
          <a:xfrm>
            <a:off x="11620500" y="6280785"/>
            <a:ext cx="551815" cy="551815"/>
          </a:xfrm>
          <a:prstGeom prst="rect">
            <a:avLst/>
          </a:prstGeom>
        </p:spPr>
      </p:pic>
      <p:sp>
        <p:nvSpPr>
          <p:cNvPr id="2" name="文本框 1"/>
          <p:cNvSpPr txBox="1"/>
          <p:nvPr/>
        </p:nvSpPr>
        <p:spPr>
          <a:xfrm>
            <a:off x="535940" y="598170"/>
            <a:ext cx="5064125" cy="521970"/>
          </a:xfrm>
          <a:prstGeom prst="rect">
            <a:avLst/>
          </a:prstGeom>
          <a:noFill/>
        </p:spPr>
        <p:txBody>
          <a:bodyPr wrap="square" rtlCol="0">
            <a:spAutoFit/>
          </a:bodyPr>
          <a:p>
            <a:r>
              <a:rPr lang="zh-CN" altLang="en-US" sz="2800" b="1">
                <a:solidFill>
                  <a:srgbClr val="00B0F0"/>
                </a:solidFill>
                <a:sym typeface="+mn-ea"/>
              </a:rPr>
              <a:t>三、创业机会的特征</a:t>
            </a:r>
            <a:endParaRPr lang="zh-CN" altLang="en-US" sz="2800" b="1">
              <a:solidFill>
                <a:srgbClr val="00B0F0"/>
              </a:solidFill>
              <a:sym typeface="+mn-ea"/>
            </a:endParaRPr>
          </a:p>
        </p:txBody>
      </p:sp>
      <p:pic>
        <p:nvPicPr>
          <p:cNvPr id="79" name="C9F754DE-2CAD-44b6-B708-469DEB6407EB-1" descr="C:/Users/12897/AppData/Local/Temp/wpp.noplSBwpp"/>
          <p:cNvPicPr>
            <a:picLocks noChangeAspect="1"/>
          </p:cNvPicPr>
          <p:nvPr/>
        </p:nvPicPr>
        <p:blipFill>
          <a:blip r:embed="rId3"/>
          <a:stretch>
            <a:fillRect/>
          </a:stretch>
        </p:blipFill>
        <p:spPr>
          <a:xfrm>
            <a:off x="4180205" y="976630"/>
            <a:ext cx="6117590" cy="5304155"/>
          </a:xfrm>
          <a:prstGeom prst="rect">
            <a:avLst/>
          </a:prstGeom>
        </p:spPr>
      </p:pic>
    </p:spTree>
    <p:custDataLst>
      <p:tags r:id="rId4"/>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文本框 22"/>
          <p:cNvSpPr txBox="1"/>
          <p:nvPr>
            <p:custDataLst>
              <p:tags r:id="rId1"/>
            </p:custDataLst>
          </p:nvPr>
        </p:nvSpPr>
        <p:spPr>
          <a:xfrm>
            <a:off x="1112520" y="2472055"/>
            <a:ext cx="3216275" cy="523240"/>
          </a:xfrm>
          <a:prstGeom prst="rect">
            <a:avLst/>
          </a:prstGeom>
          <a:noFill/>
        </p:spPr>
        <p:txBody>
          <a:bodyPr wrap="square" lIns="90000" tIns="46800" rIns="90000" bIns="46800" anchor="ctr" anchorCtr="0">
            <a:no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gn="ctr">
              <a:lnSpc>
                <a:spcPct val="120000"/>
              </a:lnSpc>
            </a:pPr>
            <a:r>
              <a:rPr lang="en-US" altLang="zh-CN" sz="2900" b="1" spc="300">
                <a:solidFill>
                  <a:srgbClr val="000000">
                    <a:lumMod val="65000"/>
                    <a:lumOff val="35000"/>
                  </a:srgbClr>
                </a:solidFill>
                <a:cs typeface="+mn-ea"/>
                <a:sym typeface="+mn-ea"/>
              </a:rPr>
              <a:t>问题型机会</a:t>
            </a:r>
            <a:endParaRPr lang="en-US" altLang="zh-CN" sz="2900" b="1" spc="300">
              <a:solidFill>
                <a:srgbClr val="000000">
                  <a:lumMod val="65000"/>
                  <a:lumOff val="35000"/>
                </a:srgbClr>
              </a:solidFill>
              <a:cs typeface="+mn-ea"/>
              <a:sym typeface="+mn-ea"/>
            </a:endParaRPr>
          </a:p>
        </p:txBody>
      </p:sp>
      <p:sp>
        <p:nvSpPr>
          <p:cNvPr id="24" name="文本框 23"/>
          <p:cNvSpPr txBox="1"/>
          <p:nvPr>
            <p:custDataLst>
              <p:tags r:id="rId2"/>
            </p:custDataLst>
          </p:nvPr>
        </p:nvSpPr>
        <p:spPr>
          <a:xfrm>
            <a:off x="1422599" y="3533900"/>
            <a:ext cx="2597203" cy="1169596"/>
          </a:xfrm>
          <a:prstGeom prst="rect">
            <a:avLst/>
          </a:prstGeom>
          <a:noFill/>
        </p:spPr>
        <p:txBody>
          <a:bodyPr wrap="square" lIns="90000" tIns="0" rIns="90000" bIns="46800">
            <a:no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gn="l">
              <a:lnSpc>
                <a:spcPct val="120000"/>
              </a:lnSpc>
            </a:pPr>
            <a:r>
              <a:rPr lang="en-US" altLang="zh-CN" sz="1500">
                <a:latin typeface="微软雅黑" panose="020B0503020204020204" charset="-122"/>
                <a:sym typeface="+mn-ea"/>
              </a:rPr>
              <a:t>问题型机会是指由现实中存在的未被解决的问题所产生的一种机会。</a:t>
            </a:r>
            <a:endParaRPr lang="en-US" altLang="zh-CN" sz="1500">
              <a:latin typeface="微软雅黑" panose="020B0503020204020204" charset="-122"/>
              <a:sym typeface="+mn-ea"/>
            </a:endParaRPr>
          </a:p>
        </p:txBody>
      </p:sp>
      <p:sp>
        <p:nvSpPr>
          <p:cNvPr id="25" name="文本框 24"/>
          <p:cNvSpPr txBox="1"/>
          <p:nvPr>
            <p:custDataLst>
              <p:tags r:id="rId3"/>
            </p:custDataLst>
          </p:nvPr>
        </p:nvSpPr>
        <p:spPr>
          <a:xfrm>
            <a:off x="4896485" y="2472055"/>
            <a:ext cx="2413635" cy="523240"/>
          </a:xfrm>
          <a:prstGeom prst="rect">
            <a:avLst/>
          </a:prstGeom>
          <a:noFill/>
        </p:spPr>
        <p:txBody>
          <a:bodyPr wrap="square" lIns="90000" tIns="46800" rIns="90000" bIns="46800" anchor="ctr" anchorCtr="0">
            <a:no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gn="ctr">
              <a:lnSpc>
                <a:spcPct val="120000"/>
              </a:lnSpc>
            </a:pPr>
            <a:r>
              <a:rPr lang="en-US" altLang="zh-CN" sz="2900" b="1" spc="300">
                <a:solidFill>
                  <a:srgbClr val="000000">
                    <a:lumMod val="65000"/>
                    <a:lumOff val="35000"/>
                  </a:srgbClr>
                </a:solidFill>
                <a:cs typeface="+mn-ea"/>
                <a:sym typeface="+mn-ea"/>
              </a:rPr>
              <a:t>趋势型机会</a:t>
            </a:r>
            <a:endParaRPr lang="en-US" altLang="zh-CN" sz="2900" b="1" spc="300">
              <a:solidFill>
                <a:srgbClr val="000000">
                  <a:lumMod val="65000"/>
                  <a:lumOff val="35000"/>
                </a:srgbClr>
              </a:solidFill>
              <a:cs typeface="+mn-ea"/>
              <a:sym typeface="+mn-ea"/>
            </a:endParaRPr>
          </a:p>
        </p:txBody>
      </p:sp>
      <p:sp>
        <p:nvSpPr>
          <p:cNvPr id="26" name="文本框 25"/>
          <p:cNvSpPr txBox="1"/>
          <p:nvPr>
            <p:custDataLst>
              <p:tags r:id="rId4"/>
            </p:custDataLst>
          </p:nvPr>
        </p:nvSpPr>
        <p:spPr>
          <a:xfrm>
            <a:off x="4945121" y="3454525"/>
            <a:ext cx="2597203" cy="1169596"/>
          </a:xfrm>
          <a:prstGeom prst="rect">
            <a:avLst/>
          </a:prstGeom>
          <a:noFill/>
        </p:spPr>
        <p:txBody>
          <a:bodyPr wrap="square" lIns="90000" tIns="0" rIns="90000" bIns="46800">
            <a:no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gn="l">
              <a:lnSpc>
                <a:spcPct val="120000"/>
              </a:lnSpc>
            </a:pPr>
            <a:r>
              <a:rPr lang="en-US" altLang="zh-CN" sz="1500">
                <a:latin typeface="微软雅黑" panose="020B0503020204020204" charset="-122"/>
                <a:sym typeface="+mn-ea"/>
              </a:rPr>
              <a:t>趋势型机会是指凭借在变化中预测到未来的发展方向而产生的一种机会。这种机会通常在时代变迁、环境动荡时产生。</a:t>
            </a:r>
            <a:endParaRPr lang="en-US" altLang="zh-CN" sz="1500">
              <a:latin typeface="微软雅黑" panose="020B0503020204020204" charset="-122"/>
              <a:sym typeface="+mn-ea"/>
            </a:endParaRPr>
          </a:p>
        </p:txBody>
      </p:sp>
      <p:sp>
        <p:nvSpPr>
          <p:cNvPr id="32" name="文本框 31"/>
          <p:cNvSpPr txBox="1"/>
          <p:nvPr>
            <p:custDataLst>
              <p:tags r:id="rId5"/>
            </p:custDataLst>
          </p:nvPr>
        </p:nvSpPr>
        <p:spPr>
          <a:xfrm>
            <a:off x="8375650" y="2472055"/>
            <a:ext cx="2310130" cy="523240"/>
          </a:xfrm>
          <a:prstGeom prst="rect">
            <a:avLst/>
          </a:prstGeom>
          <a:noFill/>
        </p:spPr>
        <p:txBody>
          <a:bodyPr wrap="square" lIns="90000" tIns="46800" rIns="90000" bIns="46800" anchor="ctr" anchorCtr="0">
            <a:no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gn="ctr">
              <a:lnSpc>
                <a:spcPct val="120000"/>
              </a:lnSpc>
            </a:pPr>
            <a:r>
              <a:rPr lang="en-US" altLang="zh-CN" sz="3000" b="1" spc="300">
                <a:solidFill>
                  <a:srgbClr val="000000">
                    <a:lumMod val="65000"/>
                    <a:lumOff val="35000"/>
                  </a:srgbClr>
                </a:solidFill>
                <a:cs typeface="+mn-ea"/>
                <a:sym typeface="+mn-ea"/>
              </a:rPr>
              <a:t>组合型机会</a:t>
            </a:r>
            <a:endParaRPr lang="en-US" altLang="zh-CN" sz="3000" b="1" spc="300">
              <a:solidFill>
                <a:srgbClr val="000000">
                  <a:lumMod val="65000"/>
                  <a:lumOff val="35000"/>
                </a:srgbClr>
              </a:solidFill>
              <a:cs typeface="+mn-ea"/>
              <a:sym typeface="+mn-ea"/>
            </a:endParaRPr>
          </a:p>
        </p:txBody>
      </p:sp>
      <p:sp>
        <p:nvSpPr>
          <p:cNvPr id="33" name="文本框 32"/>
          <p:cNvSpPr txBox="1"/>
          <p:nvPr>
            <p:custDataLst>
              <p:tags r:id="rId6"/>
            </p:custDataLst>
          </p:nvPr>
        </p:nvSpPr>
        <p:spPr>
          <a:xfrm>
            <a:off x="8232140" y="3454400"/>
            <a:ext cx="2597150" cy="1928495"/>
          </a:xfrm>
          <a:prstGeom prst="rect">
            <a:avLst/>
          </a:prstGeom>
          <a:noFill/>
        </p:spPr>
        <p:txBody>
          <a:bodyPr wrap="square" lIns="90000" tIns="0" rIns="90000" bIns="46800">
            <a:no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gn="l">
              <a:lnSpc>
                <a:spcPct val="120000"/>
              </a:lnSpc>
            </a:pPr>
            <a:r>
              <a:rPr lang="en-US" altLang="zh-CN" sz="1500">
                <a:latin typeface="微软雅黑" panose="020B0503020204020204" charset="-122"/>
                <a:sym typeface="+mn-ea"/>
              </a:rPr>
              <a:t>组合型机会是指将现有的多种技术、产品、服务组合起来，实现新的用途和价值所产生的创业机会。</a:t>
            </a:r>
            <a:endParaRPr lang="en-US" altLang="zh-CN" sz="1500">
              <a:latin typeface="微软雅黑" panose="020B0503020204020204" charset="-122"/>
              <a:sym typeface="+mn-ea"/>
            </a:endParaRPr>
          </a:p>
        </p:txBody>
      </p:sp>
      <p:sp>
        <p:nvSpPr>
          <p:cNvPr id="27" name="任意形状 26" descr="A0"/>
          <p:cNvSpPr/>
          <p:nvPr>
            <p:custDataLst>
              <p:tags r:id="rId7"/>
            </p:custDataLst>
          </p:nvPr>
        </p:nvSpPr>
        <p:spPr>
          <a:xfrm>
            <a:off x="1802495" y="1344284"/>
            <a:ext cx="727856" cy="786840"/>
          </a:xfrm>
          <a:custGeom>
            <a:avLst/>
            <a:gdLst>
              <a:gd name="connsiteX0" fmla="*/ 364766 w 727856"/>
              <a:gd name="connsiteY0" fmla="*/ 0 h 786840"/>
              <a:gd name="connsiteX1" fmla="*/ 727856 w 727856"/>
              <a:gd name="connsiteY1" fmla="*/ 356361 h 786840"/>
              <a:gd name="connsiteX2" fmla="*/ 727856 w 727856"/>
              <a:gd name="connsiteY2" fmla="*/ 786840 h 786840"/>
              <a:gd name="connsiteX3" fmla="*/ 509329 w 727856"/>
              <a:gd name="connsiteY3" fmla="*/ 786840 h 786840"/>
              <a:gd name="connsiteX4" fmla="*/ 509329 w 727856"/>
              <a:gd name="connsiteY4" fmla="*/ 359739 h 786840"/>
              <a:gd name="connsiteX5" fmla="*/ 364766 w 727856"/>
              <a:gd name="connsiteY5" fmla="*/ 196675 h 786840"/>
              <a:gd name="connsiteX6" fmla="*/ 218527 w 727856"/>
              <a:gd name="connsiteY6" fmla="*/ 359726 h 786840"/>
              <a:gd name="connsiteX7" fmla="*/ 218527 w 727856"/>
              <a:gd name="connsiteY7" fmla="*/ 786840 h 786840"/>
              <a:gd name="connsiteX8" fmla="*/ 0 w 727856"/>
              <a:gd name="connsiteY8" fmla="*/ 786840 h 786840"/>
              <a:gd name="connsiteX9" fmla="*/ 0 w 727856"/>
              <a:gd name="connsiteY9" fmla="*/ 356361 h 786840"/>
              <a:gd name="connsiteX10" fmla="*/ 364766 w 727856"/>
              <a:gd name="connsiteY10" fmla="*/ 0 h 78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7856" h="786840">
                <a:moveTo>
                  <a:pt x="364766" y="0"/>
                </a:moveTo>
                <a:cubicBezTo>
                  <a:pt x="559751" y="0"/>
                  <a:pt x="727856" y="127751"/>
                  <a:pt x="727856" y="356361"/>
                </a:cubicBezTo>
                <a:lnTo>
                  <a:pt x="727856" y="786840"/>
                </a:lnTo>
                <a:lnTo>
                  <a:pt x="509329" y="786840"/>
                </a:lnTo>
                <a:lnTo>
                  <a:pt x="509329" y="359739"/>
                </a:lnTo>
                <a:cubicBezTo>
                  <a:pt x="509329" y="258868"/>
                  <a:pt x="450501" y="196675"/>
                  <a:pt x="364766" y="196675"/>
                </a:cubicBezTo>
                <a:cubicBezTo>
                  <a:pt x="279044" y="196675"/>
                  <a:pt x="218527" y="258868"/>
                  <a:pt x="218527" y="359726"/>
                </a:cubicBezTo>
                <a:lnTo>
                  <a:pt x="218527" y="786840"/>
                </a:lnTo>
                <a:lnTo>
                  <a:pt x="0" y="786840"/>
                </a:lnTo>
                <a:lnTo>
                  <a:pt x="0" y="356361"/>
                </a:lnTo>
                <a:cubicBezTo>
                  <a:pt x="0" y="127751"/>
                  <a:pt x="169781" y="0"/>
                  <a:pt x="364766" y="0"/>
                </a:cubicBezTo>
                <a:close/>
              </a:path>
            </a:pathLst>
          </a:custGeom>
          <a:solidFill>
            <a:srgbClr val="1F74AD"/>
          </a:solidFill>
          <a:ln w="1191" cap="flat">
            <a:noFill/>
            <a:prstDash val="solid"/>
            <a:miter/>
          </a:ln>
        </p:spPr>
        <p:txBody>
          <a:bodyPr rtlCol="0" anchor="ctr"/>
          <a:lstStyle/>
          <a:p>
            <a:endParaRPr lang="zh-CN" altLang="en-US"/>
          </a:p>
        </p:txBody>
      </p:sp>
      <p:sp>
        <p:nvSpPr>
          <p:cNvPr id="29" name="任意形状 28" descr="A1"/>
          <p:cNvSpPr/>
          <p:nvPr>
            <p:custDataLst>
              <p:tags r:id="rId8"/>
            </p:custDataLst>
          </p:nvPr>
        </p:nvSpPr>
        <p:spPr>
          <a:xfrm>
            <a:off x="2845130" y="1341070"/>
            <a:ext cx="472518" cy="790054"/>
          </a:xfrm>
          <a:custGeom>
            <a:avLst/>
            <a:gdLst>
              <a:gd name="connsiteX0" fmla="*/ 249135 w 472518"/>
              <a:gd name="connsiteY0" fmla="*/ 0 h 790054"/>
              <a:gd name="connsiteX1" fmla="*/ 472518 w 472518"/>
              <a:gd name="connsiteY1" fmla="*/ 0 h 790054"/>
              <a:gd name="connsiteX2" fmla="*/ 472518 w 472518"/>
              <a:gd name="connsiteY2" fmla="*/ 790054 h 790054"/>
              <a:gd name="connsiteX3" fmla="*/ 249161 w 472518"/>
              <a:gd name="connsiteY3" fmla="*/ 790054 h 790054"/>
              <a:gd name="connsiteX4" fmla="*/ 249161 w 472518"/>
              <a:gd name="connsiteY4" fmla="*/ 240582 h 790054"/>
              <a:gd name="connsiteX5" fmla="*/ 0 w 472518"/>
              <a:gd name="connsiteY5" fmla="*/ 457075 h 790054"/>
              <a:gd name="connsiteX6" fmla="*/ 0 w 472518"/>
              <a:gd name="connsiteY6" fmla="*/ 216518 h 79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2518" h="790054">
                <a:moveTo>
                  <a:pt x="249135" y="0"/>
                </a:moveTo>
                <a:lnTo>
                  <a:pt x="472518" y="0"/>
                </a:lnTo>
                <a:lnTo>
                  <a:pt x="472518" y="790054"/>
                </a:lnTo>
                <a:lnTo>
                  <a:pt x="249161" y="790054"/>
                </a:lnTo>
                <a:lnTo>
                  <a:pt x="249161" y="240582"/>
                </a:lnTo>
                <a:lnTo>
                  <a:pt x="0" y="457075"/>
                </a:lnTo>
                <a:lnTo>
                  <a:pt x="0" y="216518"/>
                </a:lnTo>
                <a:close/>
              </a:path>
            </a:pathLst>
          </a:custGeom>
          <a:solidFill>
            <a:srgbClr val="1F74AD"/>
          </a:solidFill>
          <a:ln w="1191" cap="flat">
            <a:noFill/>
            <a:prstDash val="solid"/>
            <a:miter/>
          </a:ln>
        </p:spPr>
        <p:txBody>
          <a:bodyPr rtlCol="0" anchor="ctr"/>
          <a:lstStyle/>
          <a:p>
            <a:endParaRPr lang="zh-CN" altLang="en-US"/>
          </a:p>
        </p:txBody>
      </p:sp>
      <p:sp>
        <p:nvSpPr>
          <p:cNvPr id="30" name="任意形状 29" descr="A0"/>
          <p:cNvSpPr/>
          <p:nvPr>
            <p:custDataLst>
              <p:tags r:id="rId9"/>
            </p:custDataLst>
          </p:nvPr>
        </p:nvSpPr>
        <p:spPr>
          <a:xfrm>
            <a:off x="5275310" y="1343649"/>
            <a:ext cx="727856" cy="787475"/>
          </a:xfrm>
          <a:custGeom>
            <a:avLst/>
            <a:gdLst>
              <a:gd name="connsiteX0" fmla="*/ 364766 w 727856"/>
              <a:gd name="connsiteY0" fmla="*/ 0 h 787475"/>
              <a:gd name="connsiteX1" fmla="*/ 727856 w 727856"/>
              <a:gd name="connsiteY1" fmla="*/ 356361 h 787475"/>
              <a:gd name="connsiteX2" fmla="*/ 727856 w 727856"/>
              <a:gd name="connsiteY2" fmla="*/ 787475 h 787475"/>
              <a:gd name="connsiteX3" fmla="*/ 509329 w 727856"/>
              <a:gd name="connsiteY3" fmla="*/ 787475 h 787475"/>
              <a:gd name="connsiteX4" fmla="*/ 509329 w 727856"/>
              <a:gd name="connsiteY4" fmla="*/ 359739 h 787475"/>
              <a:gd name="connsiteX5" fmla="*/ 364766 w 727856"/>
              <a:gd name="connsiteY5" fmla="*/ 196675 h 787475"/>
              <a:gd name="connsiteX6" fmla="*/ 218527 w 727856"/>
              <a:gd name="connsiteY6" fmla="*/ 359726 h 787475"/>
              <a:gd name="connsiteX7" fmla="*/ 218527 w 727856"/>
              <a:gd name="connsiteY7" fmla="*/ 787475 h 787475"/>
              <a:gd name="connsiteX8" fmla="*/ 0 w 727856"/>
              <a:gd name="connsiteY8" fmla="*/ 787475 h 787475"/>
              <a:gd name="connsiteX9" fmla="*/ 0 w 727856"/>
              <a:gd name="connsiteY9" fmla="*/ 356361 h 787475"/>
              <a:gd name="connsiteX10" fmla="*/ 364766 w 727856"/>
              <a:gd name="connsiteY10" fmla="*/ 0 h 7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7856" h="787475">
                <a:moveTo>
                  <a:pt x="364766" y="0"/>
                </a:moveTo>
                <a:cubicBezTo>
                  <a:pt x="559751" y="0"/>
                  <a:pt x="727856" y="127751"/>
                  <a:pt x="727856" y="356361"/>
                </a:cubicBezTo>
                <a:lnTo>
                  <a:pt x="727856" y="787475"/>
                </a:lnTo>
                <a:lnTo>
                  <a:pt x="509329" y="787475"/>
                </a:lnTo>
                <a:lnTo>
                  <a:pt x="509329" y="359739"/>
                </a:lnTo>
                <a:cubicBezTo>
                  <a:pt x="509329" y="258868"/>
                  <a:pt x="450501" y="196675"/>
                  <a:pt x="364766" y="196675"/>
                </a:cubicBezTo>
                <a:cubicBezTo>
                  <a:pt x="279044" y="196675"/>
                  <a:pt x="218527" y="258868"/>
                  <a:pt x="218527" y="359726"/>
                </a:cubicBezTo>
                <a:lnTo>
                  <a:pt x="218527" y="787475"/>
                </a:lnTo>
                <a:lnTo>
                  <a:pt x="0" y="787475"/>
                </a:lnTo>
                <a:lnTo>
                  <a:pt x="0" y="356361"/>
                </a:lnTo>
                <a:cubicBezTo>
                  <a:pt x="0" y="127751"/>
                  <a:pt x="169781" y="0"/>
                  <a:pt x="364766" y="0"/>
                </a:cubicBezTo>
                <a:close/>
              </a:path>
            </a:pathLst>
          </a:custGeom>
          <a:solidFill>
            <a:srgbClr val="3498DB"/>
          </a:solidFill>
          <a:ln w="1191" cap="flat">
            <a:noFill/>
            <a:prstDash val="solid"/>
            <a:miter/>
          </a:ln>
        </p:spPr>
        <p:txBody>
          <a:bodyPr rtlCol="0" anchor="ctr"/>
          <a:lstStyle/>
          <a:p>
            <a:endParaRPr lang="zh-CN" altLang="en-US"/>
          </a:p>
        </p:txBody>
      </p:sp>
      <p:sp>
        <p:nvSpPr>
          <p:cNvPr id="34" name="任意形状 33" descr="A2"/>
          <p:cNvSpPr/>
          <p:nvPr>
            <p:custDataLst>
              <p:tags r:id="rId10"/>
            </p:custDataLst>
          </p:nvPr>
        </p:nvSpPr>
        <p:spPr>
          <a:xfrm>
            <a:off x="6186806" y="1350658"/>
            <a:ext cx="735473" cy="799321"/>
          </a:xfrm>
          <a:custGeom>
            <a:avLst/>
            <a:gdLst>
              <a:gd name="connsiteX0" fmla="*/ 368584 w 735473"/>
              <a:gd name="connsiteY0" fmla="*/ 0 h 799321"/>
              <a:gd name="connsiteX1" fmla="*/ 735473 w 735473"/>
              <a:gd name="connsiteY1" fmla="*/ 351621 h 799321"/>
              <a:gd name="connsiteX2" fmla="*/ 606386 w 735473"/>
              <a:gd name="connsiteY2" fmla="*/ 628479 h 799321"/>
              <a:gd name="connsiteX3" fmla="*/ 459209 w 735473"/>
              <a:gd name="connsiteY3" fmla="*/ 799321 h 799321"/>
              <a:gd name="connsiteX4" fmla="*/ 190692 w 735473"/>
              <a:gd name="connsiteY4" fmla="*/ 799321 h 799321"/>
              <a:gd name="connsiteX5" fmla="*/ 451816 w 735473"/>
              <a:gd name="connsiteY5" fmla="*/ 495990 h 799321"/>
              <a:gd name="connsiteX6" fmla="*/ 514673 w 735473"/>
              <a:gd name="connsiteY6" fmla="*/ 349914 h 799321"/>
              <a:gd name="connsiteX7" fmla="*/ 368584 w 735473"/>
              <a:gd name="connsiteY7" fmla="*/ 198745 h 799321"/>
              <a:gd name="connsiteX8" fmla="*/ 220815 w 735473"/>
              <a:gd name="connsiteY8" fmla="*/ 353314 h 799321"/>
              <a:gd name="connsiteX9" fmla="*/ 0 w 735473"/>
              <a:gd name="connsiteY9" fmla="*/ 353314 h 799321"/>
              <a:gd name="connsiteX10" fmla="*/ 368584 w 735473"/>
              <a:gd name="connsiteY10" fmla="*/ 0 h 79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473" h="799321">
                <a:moveTo>
                  <a:pt x="368584" y="0"/>
                </a:moveTo>
                <a:cubicBezTo>
                  <a:pt x="582611" y="0"/>
                  <a:pt x="735473" y="134181"/>
                  <a:pt x="735473" y="351621"/>
                </a:cubicBezTo>
                <a:cubicBezTo>
                  <a:pt x="735473" y="468815"/>
                  <a:pt x="689617" y="531659"/>
                  <a:pt x="606386" y="628479"/>
                </a:cubicBezTo>
                <a:lnTo>
                  <a:pt x="459209" y="799321"/>
                </a:lnTo>
                <a:lnTo>
                  <a:pt x="190692" y="799321"/>
                </a:lnTo>
                <a:lnTo>
                  <a:pt x="451816" y="495990"/>
                </a:lnTo>
                <a:cubicBezTo>
                  <a:pt x="495978" y="443334"/>
                  <a:pt x="514673" y="405957"/>
                  <a:pt x="514673" y="349914"/>
                </a:cubicBezTo>
                <a:cubicBezTo>
                  <a:pt x="514673" y="259895"/>
                  <a:pt x="462003" y="198745"/>
                  <a:pt x="368584" y="198745"/>
                </a:cubicBezTo>
                <a:cubicBezTo>
                  <a:pt x="295539" y="198745"/>
                  <a:pt x="220815" y="236121"/>
                  <a:pt x="220815" y="353314"/>
                </a:cubicBezTo>
                <a:lnTo>
                  <a:pt x="0" y="353314"/>
                </a:lnTo>
                <a:cubicBezTo>
                  <a:pt x="0" y="132502"/>
                  <a:pt x="161370" y="13"/>
                  <a:pt x="368584" y="0"/>
                </a:cubicBezTo>
                <a:close/>
              </a:path>
            </a:pathLst>
          </a:custGeom>
          <a:solidFill>
            <a:srgbClr val="3498DB"/>
          </a:solidFill>
          <a:ln w="1191" cap="flat">
            <a:noFill/>
            <a:prstDash val="solid"/>
            <a:miter/>
          </a:ln>
        </p:spPr>
        <p:txBody>
          <a:bodyPr rtlCol="0" anchor="ctr"/>
          <a:lstStyle/>
          <a:p>
            <a:endParaRPr lang="zh-CN" altLang="en-US"/>
          </a:p>
        </p:txBody>
      </p:sp>
      <p:sp>
        <p:nvSpPr>
          <p:cNvPr id="35" name="任意形状 34" descr="A0"/>
          <p:cNvSpPr/>
          <p:nvPr>
            <p:custDataLst>
              <p:tags r:id="rId11"/>
            </p:custDataLst>
          </p:nvPr>
        </p:nvSpPr>
        <p:spPr>
          <a:xfrm>
            <a:off x="8751935" y="1343649"/>
            <a:ext cx="727856" cy="806330"/>
          </a:xfrm>
          <a:custGeom>
            <a:avLst/>
            <a:gdLst>
              <a:gd name="connsiteX0" fmla="*/ 364766 w 727856"/>
              <a:gd name="connsiteY0" fmla="*/ 0 h 806330"/>
              <a:gd name="connsiteX1" fmla="*/ 727856 w 727856"/>
              <a:gd name="connsiteY1" fmla="*/ 356361 h 806330"/>
              <a:gd name="connsiteX2" fmla="*/ 727856 w 727856"/>
              <a:gd name="connsiteY2" fmla="*/ 806330 h 806330"/>
              <a:gd name="connsiteX3" fmla="*/ 509329 w 727856"/>
              <a:gd name="connsiteY3" fmla="*/ 806330 h 806330"/>
              <a:gd name="connsiteX4" fmla="*/ 509329 w 727856"/>
              <a:gd name="connsiteY4" fmla="*/ 359739 h 806330"/>
              <a:gd name="connsiteX5" fmla="*/ 364766 w 727856"/>
              <a:gd name="connsiteY5" fmla="*/ 196675 h 806330"/>
              <a:gd name="connsiteX6" fmla="*/ 218527 w 727856"/>
              <a:gd name="connsiteY6" fmla="*/ 359726 h 806330"/>
              <a:gd name="connsiteX7" fmla="*/ 218527 w 727856"/>
              <a:gd name="connsiteY7" fmla="*/ 806330 h 806330"/>
              <a:gd name="connsiteX8" fmla="*/ 0 w 727856"/>
              <a:gd name="connsiteY8" fmla="*/ 806330 h 806330"/>
              <a:gd name="connsiteX9" fmla="*/ 0 w 727856"/>
              <a:gd name="connsiteY9" fmla="*/ 356361 h 806330"/>
              <a:gd name="connsiteX10" fmla="*/ 364766 w 727856"/>
              <a:gd name="connsiteY10" fmla="*/ 0 h 8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7856" h="806330">
                <a:moveTo>
                  <a:pt x="364766" y="0"/>
                </a:moveTo>
                <a:cubicBezTo>
                  <a:pt x="559751" y="0"/>
                  <a:pt x="727856" y="127751"/>
                  <a:pt x="727856" y="356361"/>
                </a:cubicBezTo>
                <a:lnTo>
                  <a:pt x="727856" y="806330"/>
                </a:lnTo>
                <a:lnTo>
                  <a:pt x="509329" y="806330"/>
                </a:lnTo>
                <a:lnTo>
                  <a:pt x="509329" y="359739"/>
                </a:lnTo>
                <a:cubicBezTo>
                  <a:pt x="509329" y="258868"/>
                  <a:pt x="450501" y="196675"/>
                  <a:pt x="364766" y="196675"/>
                </a:cubicBezTo>
                <a:cubicBezTo>
                  <a:pt x="279044" y="196675"/>
                  <a:pt x="218527" y="258868"/>
                  <a:pt x="218527" y="359726"/>
                </a:cubicBezTo>
                <a:lnTo>
                  <a:pt x="218527" y="806330"/>
                </a:lnTo>
                <a:lnTo>
                  <a:pt x="0" y="806330"/>
                </a:lnTo>
                <a:lnTo>
                  <a:pt x="0" y="356361"/>
                </a:lnTo>
                <a:cubicBezTo>
                  <a:pt x="0" y="127751"/>
                  <a:pt x="169781" y="0"/>
                  <a:pt x="364766" y="0"/>
                </a:cubicBezTo>
                <a:close/>
              </a:path>
            </a:pathLst>
          </a:custGeom>
          <a:solidFill>
            <a:schemeClr val="accent1">
              <a:lumMod val="60000"/>
              <a:lumOff val="40000"/>
            </a:schemeClr>
          </a:solidFill>
          <a:ln w="1191" cap="flat">
            <a:noFill/>
            <a:prstDash val="solid"/>
            <a:miter/>
          </a:ln>
        </p:spPr>
        <p:txBody>
          <a:bodyPr rtlCol="0" anchor="ctr"/>
          <a:lstStyle/>
          <a:p>
            <a:endParaRPr lang="zh-CN" altLang="en-US"/>
          </a:p>
        </p:txBody>
      </p:sp>
      <p:sp>
        <p:nvSpPr>
          <p:cNvPr id="36" name="任意形状 35" descr="A3"/>
          <p:cNvSpPr/>
          <p:nvPr>
            <p:custDataLst>
              <p:tags r:id="rId12"/>
            </p:custDataLst>
          </p:nvPr>
        </p:nvSpPr>
        <p:spPr>
          <a:xfrm>
            <a:off x="9660626" y="1341107"/>
            <a:ext cx="737198" cy="776492"/>
          </a:xfrm>
          <a:custGeom>
            <a:avLst/>
            <a:gdLst>
              <a:gd name="connsiteX0" fmla="*/ 366251 w 737198"/>
              <a:gd name="connsiteY0" fmla="*/ 0 h 776492"/>
              <a:gd name="connsiteX1" fmla="*/ 730827 w 737198"/>
              <a:gd name="connsiteY1" fmla="*/ 342734 h 776492"/>
              <a:gd name="connsiteX2" fmla="*/ 593067 w 737198"/>
              <a:gd name="connsiteY2" fmla="*/ 588028 h 776492"/>
              <a:gd name="connsiteX3" fmla="*/ 735529 w 737198"/>
              <a:gd name="connsiteY3" fmla="*/ 763096 h 776492"/>
              <a:gd name="connsiteX4" fmla="*/ 737198 w 737198"/>
              <a:gd name="connsiteY4" fmla="*/ 776492 h 776492"/>
              <a:gd name="connsiteX5" fmla="*/ 512179 w 737198"/>
              <a:gd name="connsiteY5" fmla="*/ 776492 h 776492"/>
              <a:gd name="connsiteX6" fmla="*/ 485544 w 737198"/>
              <a:gd name="connsiteY6" fmla="*/ 733986 h 776492"/>
              <a:gd name="connsiteX7" fmla="*/ 361200 w 737198"/>
              <a:gd name="connsiteY7" fmla="*/ 688833 h 776492"/>
              <a:gd name="connsiteX8" fmla="*/ 329296 w 737198"/>
              <a:gd name="connsiteY8" fmla="*/ 688833 h 776492"/>
              <a:gd name="connsiteX9" fmla="*/ 329296 w 737198"/>
              <a:gd name="connsiteY9" fmla="*/ 498988 h 776492"/>
              <a:gd name="connsiteX10" fmla="*/ 361213 w 737198"/>
              <a:gd name="connsiteY10" fmla="*/ 498988 h 776492"/>
              <a:gd name="connsiteX11" fmla="*/ 512414 w 737198"/>
              <a:gd name="connsiteY11" fmla="*/ 349447 h 776492"/>
              <a:gd name="connsiteX12" fmla="*/ 366251 w 737198"/>
              <a:gd name="connsiteY12" fmla="*/ 196571 h 776492"/>
              <a:gd name="connsiteX13" fmla="*/ 218414 w 737198"/>
              <a:gd name="connsiteY13" fmla="*/ 341059 h 776492"/>
              <a:gd name="connsiteX14" fmla="*/ 0 w 737198"/>
              <a:gd name="connsiteY14" fmla="*/ 341059 h 776492"/>
              <a:gd name="connsiteX15" fmla="*/ 366251 w 737198"/>
              <a:gd name="connsiteY15" fmla="*/ 0 h 776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7198" h="776492">
                <a:moveTo>
                  <a:pt x="366251" y="0"/>
                </a:moveTo>
                <a:cubicBezTo>
                  <a:pt x="577951" y="0"/>
                  <a:pt x="730827" y="141124"/>
                  <a:pt x="730827" y="342734"/>
                </a:cubicBezTo>
                <a:cubicBezTo>
                  <a:pt x="730827" y="472108"/>
                  <a:pt x="672030" y="546020"/>
                  <a:pt x="593067" y="588028"/>
                </a:cubicBezTo>
                <a:cubicBezTo>
                  <a:pt x="657324" y="622045"/>
                  <a:pt x="712138" y="676859"/>
                  <a:pt x="735529" y="763096"/>
                </a:cubicBezTo>
                <a:lnTo>
                  <a:pt x="737198" y="776492"/>
                </a:lnTo>
                <a:lnTo>
                  <a:pt x="512179" y="776492"/>
                </a:lnTo>
                <a:lnTo>
                  <a:pt x="485544" y="733986"/>
                </a:lnTo>
                <a:cubicBezTo>
                  <a:pt x="456980" y="705214"/>
                  <a:pt x="414973" y="688833"/>
                  <a:pt x="361200" y="688833"/>
                </a:cubicBezTo>
                <a:lnTo>
                  <a:pt x="329296" y="688833"/>
                </a:lnTo>
                <a:lnTo>
                  <a:pt x="329296" y="498988"/>
                </a:lnTo>
                <a:lnTo>
                  <a:pt x="361213" y="498988"/>
                </a:lnTo>
                <a:cubicBezTo>
                  <a:pt x="467056" y="498988"/>
                  <a:pt x="512414" y="433463"/>
                  <a:pt x="512414" y="349447"/>
                </a:cubicBezTo>
                <a:cubicBezTo>
                  <a:pt x="512414" y="248656"/>
                  <a:pt x="445215" y="196571"/>
                  <a:pt x="366251" y="196571"/>
                </a:cubicBezTo>
                <a:cubicBezTo>
                  <a:pt x="283924" y="196571"/>
                  <a:pt x="223451" y="250331"/>
                  <a:pt x="218414" y="341059"/>
                </a:cubicBezTo>
                <a:lnTo>
                  <a:pt x="0" y="341059"/>
                </a:lnTo>
                <a:cubicBezTo>
                  <a:pt x="5038" y="127684"/>
                  <a:pt x="164641" y="0"/>
                  <a:pt x="366251" y="0"/>
                </a:cubicBezTo>
                <a:close/>
              </a:path>
            </a:pathLst>
          </a:custGeom>
          <a:solidFill>
            <a:schemeClr val="accent1">
              <a:lumMod val="60000"/>
              <a:lumOff val="40000"/>
            </a:schemeClr>
          </a:solidFill>
          <a:ln w="1191" cap="flat">
            <a:noFill/>
            <a:prstDash val="solid"/>
            <a:miter/>
          </a:ln>
        </p:spPr>
        <p:txBody>
          <a:bodyPr rtlCol="0" anchor="ctr"/>
          <a:lstStyle/>
          <a:p>
            <a:endParaRPr lang="zh-CN" altLang="en-US"/>
          </a:p>
        </p:txBody>
      </p:sp>
      <p:pic>
        <p:nvPicPr>
          <p:cNvPr id="10" name="图片 9"/>
          <p:cNvPicPr>
            <a:picLocks noChangeAspect="1"/>
          </p:cNvPicPr>
          <p:nvPr/>
        </p:nvPicPr>
        <p:blipFill>
          <a:blip r:embed="rId13"/>
          <a:srcRect l="42719"/>
          <a:stretch>
            <a:fillRect/>
          </a:stretch>
        </p:blipFill>
        <p:spPr>
          <a:xfrm rot="16200000">
            <a:off x="5960110" y="-5960110"/>
            <a:ext cx="271780" cy="12191365"/>
          </a:xfrm>
          <a:prstGeom prst="rect">
            <a:avLst/>
          </a:prstGeom>
        </p:spPr>
      </p:pic>
      <p:pic>
        <p:nvPicPr>
          <p:cNvPr id="7" name="图片 6" descr="千库网1">
            <a:hlinkClick r:id=""/>
          </p:cNvPr>
          <p:cNvPicPr>
            <a:picLocks noChangeAspect="1"/>
          </p:cNvPicPr>
          <p:nvPr/>
        </p:nvPicPr>
        <p:blipFill>
          <a:blip r:embed="rId14"/>
          <a:stretch>
            <a:fillRect/>
          </a:stretch>
        </p:blipFill>
        <p:spPr>
          <a:xfrm>
            <a:off x="11461750" y="6131560"/>
            <a:ext cx="551815" cy="551815"/>
          </a:xfrm>
          <a:prstGeom prst="rect">
            <a:avLst/>
          </a:prstGeom>
        </p:spPr>
      </p:pic>
      <p:sp>
        <p:nvSpPr>
          <p:cNvPr id="4" name="文本框 3"/>
          <p:cNvSpPr txBox="1"/>
          <p:nvPr/>
        </p:nvSpPr>
        <p:spPr>
          <a:xfrm>
            <a:off x="262255" y="495300"/>
            <a:ext cx="11666855" cy="891540"/>
          </a:xfrm>
          <a:prstGeom prst="rect">
            <a:avLst/>
          </a:prstGeom>
          <a:noFill/>
        </p:spPr>
        <p:txBody>
          <a:bodyPr wrap="square" rtlCol="0">
            <a:spAutoFit/>
          </a:bodyPr>
          <a:p>
            <a:r>
              <a:rPr lang="zh-CN" altLang="en-US" sz="2800" b="1">
                <a:solidFill>
                  <a:srgbClr val="00B0F0"/>
                </a:solidFill>
              </a:rPr>
              <a:t>四、创业机会的类型 </a:t>
            </a:r>
            <a:r>
              <a:rPr lang="en-US" altLang="zh-CN" sz="2400"/>
              <a:t> </a:t>
            </a:r>
            <a:endParaRPr lang="en-US" altLang="zh-CN" sz="2400"/>
          </a:p>
          <a:p>
            <a:r>
              <a:rPr lang="en-US" altLang="zh-CN" sz="2400"/>
              <a:t>     </a:t>
            </a:r>
            <a:endParaRPr lang="en-US" altLang="zh-CN" sz="2400"/>
          </a:p>
        </p:txBody>
      </p:sp>
    </p:spTree>
    <p:custDataLst>
      <p:tags r:id="rId1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ppt_x"/>
                                          </p:val>
                                        </p:tav>
                                        <p:tav tm="100000">
                                          <p:val>
                                            <p:strVal val="#ppt_x"/>
                                          </p:val>
                                        </p:tav>
                                      </p:tavLst>
                                    </p:anim>
                                    <p:anim calcmode="lin" valueType="num">
                                      <p:cBhvr additive="base">
                                        <p:cTn id="24" dur="500" fill="hold"/>
                                        <p:tgtEl>
                                          <p:spTgt spid="3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ppt_x"/>
                                          </p:val>
                                        </p:tav>
                                        <p:tav tm="100000">
                                          <p:val>
                                            <p:strVal val="#ppt_x"/>
                                          </p:val>
                                        </p:tav>
                                      </p:tavLst>
                                    </p:anim>
                                    <p:anim calcmode="lin" valueType="num">
                                      <p:cBhvr additive="base">
                                        <p:cTn id="36" dur="500" fill="hold"/>
                                        <p:tgtEl>
                                          <p:spTgt spid="2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ppt_x"/>
                                          </p:val>
                                        </p:tav>
                                        <p:tav tm="100000">
                                          <p:val>
                                            <p:strVal val="#ppt_x"/>
                                          </p:val>
                                        </p:tav>
                                      </p:tavLst>
                                    </p:anim>
                                    <p:anim calcmode="lin" valueType="num">
                                      <p:cBhvr additive="base">
                                        <p:cTn id="40" dur="500" fill="hold"/>
                                        <p:tgtEl>
                                          <p:spTgt spid="3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ppt_x"/>
                                          </p:val>
                                        </p:tav>
                                        <p:tav tm="100000">
                                          <p:val>
                                            <p:strVal val="#ppt_x"/>
                                          </p:val>
                                        </p:tav>
                                      </p:tavLst>
                                    </p:anim>
                                    <p:anim calcmode="lin" valueType="num">
                                      <p:cBhvr additive="base">
                                        <p:cTn id="44" dur="5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ppt_x"/>
                                          </p:val>
                                        </p:tav>
                                        <p:tav tm="100000">
                                          <p:val>
                                            <p:strVal val="#ppt_x"/>
                                          </p:val>
                                        </p:tav>
                                      </p:tavLst>
                                    </p:anim>
                                    <p:anim calcmode="lin" valueType="num">
                                      <p:cBhvr additive="base">
                                        <p:cTn id="48" dur="500" fill="hold"/>
                                        <p:tgtEl>
                                          <p:spTgt spid="3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ppt_x"/>
                                          </p:val>
                                        </p:tav>
                                        <p:tav tm="100000">
                                          <p:val>
                                            <p:strVal val="#ppt_x"/>
                                          </p:val>
                                        </p:tav>
                                      </p:tavLst>
                                    </p:anim>
                                    <p:anim calcmode="lin" valueType="num">
                                      <p:cBhvr additive="base">
                                        <p:cTn id="60" dur="500" fill="hold"/>
                                        <p:tgtEl>
                                          <p:spTgt spid="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32" grpId="0"/>
      <p:bldP spid="33" grpId="0"/>
      <p:bldP spid="27" grpId="0" bldLvl="0" animBg="1"/>
      <p:bldP spid="29" grpId="0" bldLvl="0" animBg="1"/>
      <p:bldP spid="30" grpId="0" bldLvl="0" animBg="1"/>
      <p:bldP spid="34" grpId="0" bldLvl="0" animBg="1"/>
      <p:bldP spid="35" grpId="0" bldLvl="0" animBg="1"/>
      <p:bldP spid="36" grpId="0" bldLvl="0" animBg="1"/>
      <p:bldP spid="23" grpId="1"/>
      <p:bldP spid="24" grpId="1"/>
      <p:bldP spid="25" grpId="1"/>
      <p:bldP spid="26" grpId="1"/>
      <p:bldP spid="32" grpId="1"/>
      <p:bldP spid="33" grpId="1"/>
      <p:bldP spid="27" grpId="1" animBg="1"/>
      <p:bldP spid="29" grpId="1" animBg="1"/>
      <p:bldP spid="30" grpId="1" animBg="1"/>
      <p:bldP spid="34" grpId="1" animBg="1"/>
      <p:bldP spid="35" grpId="1" animBg="1"/>
      <p:bldP spid="36" grpId="1" animBg="1"/>
      <p:bldP spid="4" grpId="0"/>
      <p:bldP spid="4" grpId="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357505" y="521335"/>
            <a:ext cx="11355070" cy="4707890"/>
          </a:xfrm>
          <a:prstGeom prst="rect">
            <a:avLst/>
          </a:prstGeom>
          <a:solidFill>
            <a:schemeClr val="accent1">
              <a:lumMod val="20000"/>
              <a:lumOff val="80000"/>
            </a:schemeClr>
          </a:solidFill>
        </p:spPr>
        <p:txBody>
          <a:bodyPr wrap="square" rtlCol="0">
            <a:spAutoFit/>
          </a:bodyPr>
          <a:lstStyle/>
          <a:p>
            <a:r>
              <a:rPr lang="en-US" altLang="zh-CN" sz="2800" b="1"/>
              <a:t>【小故事】</a:t>
            </a:r>
            <a:r>
              <a:rPr lang="en-US" altLang="zh-CN" sz="2800"/>
              <a:t>                                        </a:t>
            </a:r>
            <a:endParaRPr lang="en-US" altLang="zh-CN" sz="2800"/>
          </a:p>
          <a:p>
            <a:pPr algn="ctr"/>
            <a:r>
              <a:rPr lang="en-US" altLang="zh-CN" sz="2800" b="1">
                <a:latin typeface="宋体" panose="02010600030101010101" pitchFamily="2" charset="-122"/>
                <a:ea typeface="宋体" panose="02010600030101010101" pitchFamily="2" charset="-122"/>
                <a:cs typeface="宋体" panose="02010600030101010101" pitchFamily="2" charset="-122"/>
              </a:rPr>
              <a:t>“牛仔大王”</a:t>
            </a:r>
            <a:r>
              <a:rPr lang="en-US" altLang="zh-CN" sz="2800" b="1">
                <a:latin typeface="宋体" panose="02010600030101010101" pitchFamily="2" charset="-122"/>
                <a:ea typeface="宋体" panose="02010600030101010101" pitchFamily="2" charset="-122"/>
              </a:rPr>
              <a:t>李维斯的故事</a:t>
            </a:r>
            <a:r>
              <a:rPr lang="en-US" altLang="zh-CN" sz="2800">
                <a:latin typeface="宋体" panose="02010600030101010101" pitchFamily="2" charset="-122"/>
                <a:ea typeface="宋体" panose="02010600030101010101" pitchFamily="2" charset="-122"/>
              </a:rPr>
              <a:t> </a:t>
            </a:r>
            <a:endParaRPr lang="en-US" altLang="zh-CN" sz="2800"/>
          </a:p>
          <a:p>
            <a:endParaRPr lang="en-US" altLang="zh-CN" sz="2800"/>
          </a:p>
          <a:p>
            <a:pPr algn="just"/>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rPr>
              <a:t>当初，李维斯跟着一大批人去西部淘金，途中一条大河拦住了去路，许多人感到</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r>
              <a:rPr lang="en-US" altLang="zh-CN" sz="2400">
                <a:latin typeface="宋体" panose="02010600030101010101" pitchFamily="2" charset="-122"/>
                <a:ea typeface="宋体" panose="02010600030101010101" pitchFamily="2" charset="-122"/>
                <a:cs typeface="宋体" panose="02010600030101010101" pitchFamily="2" charset="-122"/>
              </a:rPr>
              <a:t>无奈，但李维斯却说：“棒极了!”他设法租了一条船给过河的人摆渡，结果赚了不少钱。不久，摆渡的生意被人抢走了，李维斯又说：“棒极了!”，他发现采矿工人容易出汗，饮用水很紧缺，于是别人采矿他卖水，又赚了不少钱。后来，卖水的生意又被抢走了，李维斯又说：“棒极了!”，因为他发现采矿工人裤子的膝盖部分特别容易磨破，而矿区里正好有许多被人丢弃的帆布帐篷，李维斯就把这些旧帐篷收集起来洗干净，做成裤子，销量很好，“牛仔裤”就是这样诞生的。李维斯将问题当作机会，最终实现了致富梦想，这也得益于他乐观、开朗的积极心态。</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r"/>
            <a:r>
              <a:rPr lang="en-US" altLang="zh-CN" sz="2400">
                <a:latin typeface="宋体" panose="02010600030101010101" pitchFamily="2" charset="-122"/>
                <a:ea typeface="宋体" panose="02010600030101010101" pitchFamily="2" charset="-122"/>
                <a:cs typeface="宋体" panose="02010600030101010101" pitchFamily="2" charset="-122"/>
              </a:rPr>
              <a:t>（资料来源：豆瓣网）</a:t>
            </a:r>
            <a:endParaRPr lang="en-US" altLang="zh-CN" sz="2400">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pic>
        <p:nvPicPr>
          <p:cNvPr id="3" name="图片 2"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417830" y="438150"/>
            <a:ext cx="11355070" cy="6123940"/>
          </a:xfrm>
          <a:prstGeom prst="rect">
            <a:avLst/>
          </a:prstGeom>
          <a:solidFill>
            <a:schemeClr val="accent1">
              <a:lumMod val="20000"/>
              <a:lumOff val="80000"/>
            </a:schemeClr>
          </a:solidFill>
        </p:spPr>
        <p:txBody>
          <a:bodyPr wrap="square" rtlCol="0">
            <a:spAutoFit/>
          </a:bodyPr>
          <a:lstStyle/>
          <a:p>
            <a:r>
              <a:rPr lang="en-US" altLang="zh-CN" sz="2800" b="1"/>
              <a:t>【小故事】</a:t>
            </a:r>
            <a:r>
              <a:rPr lang="en-US" altLang="zh-CN" sz="2800"/>
              <a:t>                                        </a:t>
            </a:r>
            <a:endParaRPr lang="en-US" altLang="zh-CN" sz="2800"/>
          </a:p>
          <a:p>
            <a:pPr algn="ctr"/>
            <a:r>
              <a:rPr lang="en-US" altLang="zh-CN" sz="2800" b="1">
                <a:latin typeface="宋体" panose="02010600030101010101" pitchFamily="2" charset="-122"/>
                <a:ea typeface="宋体" panose="02010600030101010101" pitchFamily="2" charset="-122"/>
              </a:rPr>
              <a:t>米勒啤酒公司</a:t>
            </a:r>
            <a:r>
              <a:rPr lang="en-US" altLang="zh-CN" sz="2800">
                <a:latin typeface="宋体" panose="02010600030101010101" pitchFamily="2" charset="-122"/>
                <a:ea typeface="宋体" panose="02010600030101010101" pitchFamily="2" charset="-122"/>
              </a:rPr>
              <a:t> </a:t>
            </a:r>
            <a:endParaRPr lang="en-US" altLang="zh-CN" sz="2800"/>
          </a:p>
          <a:p>
            <a:pPr algn="just"/>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米勒啤酒公司于1975年决定推出淡啤，后来这一品牌使消费者的消费习惯发生了里程碑式的改变。他们是怎样预测到这种趋势的？ </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20世纪70年代，美国出现了全国性的健康热潮。美国人早餐中的肉类和蛋类越来越少，午餐也不再喝威士忌，晚餐中的苏打水和鸡胸肉越来越多。很多人加入到节食这一行列中来。 </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到了1975年，在7 600万生育高峰时期出生的孩子中，有将近2 000万是正值20多岁的年轻人。</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这两个趋势形成了一个巨大的、能被改变啤酒饮用习惯的人群，一个越来越注重健康的人群。意识到这种趋势，米勒啤酒公司就把淡啤变成主流产品，将消费群体定位在年轻、有男子气概、更注重健康的男人。</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1977年，随着米勒淡啤的成功推出，米勒从美国啤酒厂排名第七一跃成为第二</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latin typeface="Times New Roman" panose="02020603050405020304" pitchFamily="18" charset="0"/>
                <a:ea typeface="宋体" panose="02010600030101010101" pitchFamily="2" charset="-122"/>
                <a:cs typeface="Times New Roman" panose="02020603050405020304" pitchFamily="18" charset="0"/>
              </a:rPr>
              <a:t>名；1980年，淡啤的销售量占美国啤酒销售总量的13%，米勒排名第一；1985年，米勒的销售量第一次超过了它的前身产品Miller High Life，成为公司的旗舰品牌。</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r"/>
            <a:r>
              <a:rPr lang="en-US" altLang="zh-CN" sz="2400">
                <a:latin typeface="Times New Roman" panose="02020603050405020304" pitchFamily="18" charset="0"/>
                <a:ea typeface="宋体" panose="02010600030101010101" pitchFamily="2" charset="-122"/>
                <a:cs typeface="Times New Roman" panose="02020603050405020304" pitchFamily="18" charset="0"/>
              </a:rPr>
              <a:t>（资料来源：百度文库）</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pic>
        <p:nvPicPr>
          <p:cNvPr id="3" name="图片 2"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rId2" action="ppaction://hlinksldjump"/>
          </p:cNvPr>
          <p:cNvPicPr>
            <a:picLocks noChangeAspect="1"/>
          </p:cNvPicPr>
          <p:nvPr/>
        </p:nvPicPr>
        <p:blipFill>
          <a:blip r:embed="rId3"/>
          <a:stretch>
            <a:fillRect/>
          </a:stretch>
        </p:blipFill>
        <p:spPr>
          <a:xfrm>
            <a:off x="11461750" y="6131560"/>
            <a:ext cx="551815" cy="551815"/>
          </a:xfrm>
          <a:prstGeom prst="rect">
            <a:avLst/>
          </a:prstGeom>
        </p:spPr>
      </p:pic>
      <p:sp>
        <p:nvSpPr>
          <p:cNvPr id="5" name="同侧圆角矩形 4"/>
          <p:cNvSpPr/>
          <p:nvPr/>
        </p:nvSpPr>
        <p:spPr>
          <a:xfrm>
            <a:off x="380365" y="396240"/>
            <a:ext cx="1768475" cy="702310"/>
          </a:xfrm>
          <a:prstGeom prst="round2SameRect">
            <a:avLst/>
          </a:prstGeom>
          <a:solidFill>
            <a:schemeClr val="accent2"/>
          </a:solidFill>
          <a:ln>
            <a:solidFill>
              <a:schemeClr val="accent2"/>
            </a:solidFill>
          </a:ln>
          <a:effectLst>
            <a:outerShdw blurRad="50800" dist="38100" dir="10800000" algn="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思考练习</a:t>
            </a:r>
            <a:endPar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8" name="文本框 7"/>
          <p:cNvSpPr txBox="1"/>
          <p:nvPr/>
        </p:nvSpPr>
        <p:spPr>
          <a:xfrm>
            <a:off x="1270" y="1338580"/>
            <a:ext cx="11829415" cy="829945"/>
          </a:xfrm>
          <a:prstGeom prst="rect">
            <a:avLst/>
          </a:prstGeom>
          <a:noFill/>
        </p:spPr>
        <p:txBody>
          <a:bodyPr wrap="square" rtlCol="0">
            <a:spAutoFit/>
          </a:bodyPr>
          <a:lstStyle/>
          <a:p>
            <a:pPr algn="just">
              <a:lnSpc>
                <a:spcPct val="100000"/>
              </a:lnSpc>
            </a:pPr>
            <a:endParaRPr lang="en-US" altLang="zh-CN" sz="2400" b="1">
              <a:solidFill>
                <a:srgbClr val="7030A0"/>
              </a:solidFill>
            </a:endParaRPr>
          </a:p>
          <a:p>
            <a:pPr algn="just">
              <a:lnSpc>
                <a:spcPct val="100000"/>
              </a:lnSpc>
            </a:pPr>
            <a:r>
              <a:rPr lang="en-US" altLang="zh-CN" sz="2400">
                <a:sym typeface="+mn-ea"/>
              </a:rPr>
              <a:t>      </a:t>
            </a:r>
            <a:r>
              <a:rPr lang="en-US" altLang="zh-CN" sz="2400">
                <a:ea typeface="宋体" panose="02010600030101010101" pitchFamily="2" charset="-122"/>
              </a:rPr>
              <a:t>在我们的日常生活中，有很多组合型机会，请举例说明。</a:t>
            </a:r>
            <a:endParaRPr lang="en-US" altLang="zh-CN" sz="2400">
              <a:ea typeface="宋体" panose="02010600030101010101" pitchFamily="2" charset="-122"/>
            </a:endParaRPr>
          </a:p>
        </p:txBody>
      </p:sp>
      <p:sp>
        <p:nvSpPr>
          <p:cNvPr id="2" name="文本框 1"/>
          <p:cNvSpPr txBox="1"/>
          <p:nvPr/>
        </p:nvSpPr>
        <p:spPr>
          <a:xfrm>
            <a:off x="457200" y="2561590"/>
            <a:ext cx="7633970" cy="1938020"/>
          </a:xfrm>
          <a:prstGeom prst="rect">
            <a:avLst/>
          </a:prstGeom>
          <a:noFill/>
        </p:spPr>
        <p:txBody>
          <a:bodyPr wrap="square" rtlCol="0">
            <a:spAutoFit/>
          </a:bodyPr>
          <a:p>
            <a:pPr algn="l">
              <a:buClrTx/>
              <a:buSzTx/>
              <a:buNone/>
            </a:pPr>
            <a:r>
              <a:rPr lang="en-US" altLang="zh-CN" sz="2400">
                <a:solidFill>
                  <a:srgbClr val="FF0000"/>
                </a:solidFill>
                <a:latin typeface="宋体" panose="02010600030101010101" pitchFamily="2" charset="-122"/>
                <a:ea typeface="宋体" panose="02010600030101010101" pitchFamily="2" charset="-122"/>
                <a:cs typeface="宋体" panose="02010600030101010101" pitchFamily="2" charset="-122"/>
              </a:rPr>
              <a:t>可以当镜子的餐桌</a:t>
            </a:r>
            <a:endParaRPr lang="en-US" altLang="zh-CN" sz="2400">
              <a:solidFill>
                <a:srgbClr val="FF0000"/>
              </a:solidFill>
              <a:latin typeface="宋体" panose="02010600030101010101" pitchFamily="2" charset="-122"/>
              <a:ea typeface="宋体" panose="02010600030101010101" pitchFamily="2" charset="-122"/>
              <a:cs typeface="宋体" panose="02010600030101010101" pitchFamily="2" charset="-122"/>
            </a:endParaRPr>
          </a:p>
          <a:p>
            <a:pPr algn="l">
              <a:buClrTx/>
              <a:buSzTx/>
              <a:buNone/>
            </a:pPr>
            <a:endParaRPr lang="en-US" altLang="zh-CN" sz="2400">
              <a:solidFill>
                <a:srgbClr val="FF0000"/>
              </a:solidFill>
              <a:latin typeface="宋体" panose="02010600030101010101" pitchFamily="2" charset="-122"/>
              <a:ea typeface="宋体" panose="02010600030101010101" pitchFamily="2" charset="-122"/>
              <a:cs typeface="宋体" panose="02010600030101010101" pitchFamily="2" charset="-122"/>
            </a:endParaRPr>
          </a:p>
          <a:p>
            <a:pPr algn="l">
              <a:buClrTx/>
              <a:buSzTx/>
              <a:buNone/>
            </a:pPr>
            <a:r>
              <a:rPr lang="en-US" altLang="zh-CN" sz="2400">
                <a:solidFill>
                  <a:srgbClr val="FF0000"/>
                </a:solidFill>
                <a:latin typeface="宋体" panose="02010600030101010101" pitchFamily="2" charset="-122"/>
                <a:ea typeface="宋体" panose="02010600030101010101" pitchFamily="2" charset="-122"/>
                <a:cs typeface="宋体" panose="02010600030101010101" pitchFamily="2" charset="-122"/>
              </a:rPr>
              <a:t>餐桌用来吃饭，镜子用来映射自己的影像。餐桌 + 镜子 = ？</a:t>
            </a:r>
            <a:endParaRPr lang="en-US" altLang="zh-CN" sz="2400">
              <a:solidFill>
                <a:srgbClr val="FF0000"/>
              </a:solidFill>
              <a:latin typeface="宋体" panose="02010600030101010101" pitchFamily="2" charset="-122"/>
              <a:ea typeface="宋体" panose="02010600030101010101" pitchFamily="2" charset="-122"/>
              <a:cs typeface="宋体" panose="02010600030101010101" pitchFamily="2" charset="-122"/>
            </a:endParaRPr>
          </a:p>
          <a:p>
            <a:pPr algn="l">
              <a:buClrTx/>
              <a:buSzTx/>
              <a:buNone/>
            </a:pPr>
            <a:endParaRPr lang="en-US" altLang="zh-CN" sz="2400">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pic>
        <p:nvPicPr>
          <p:cNvPr id="3" name="图片 2" descr="微信图片_20220428125759"/>
          <p:cNvPicPr>
            <a:picLocks noChangeAspect="1"/>
          </p:cNvPicPr>
          <p:nvPr/>
        </p:nvPicPr>
        <p:blipFill>
          <a:blip r:embed="rId4"/>
          <a:stretch>
            <a:fillRect/>
          </a:stretch>
        </p:blipFill>
        <p:spPr>
          <a:xfrm>
            <a:off x="8419465" y="2561590"/>
            <a:ext cx="3594100" cy="26771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8" grpId="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rId2" action="ppaction://hlinksldjump"/>
          </p:cNvPr>
          <p:cNvPicPr>
            <a:picLocks noChangeAspect="1"/>
          </p:cNvPicPr>
          <p:nvPr/>
        </p:nvPicPr>
        <p:blipFill>
          <a:blip r:embed="rId3"/>
          <a:stretch>
            <a:fillRect/>
          </a:stretch>
        </p:blipFill>
        <p:spPr>
          <a:xfrm>
            <a:off x="11461750" y="6131560"/>
            <a:ext cx="551815" cy="551815"/>
          </a:xfrm>
          <a:prstGeom prst="rect">
            <a:avLst/>
          </a:prstGeom>
        </p:spPr>
      </p:pic>
      <p:sp>
        <p:nvSpPr>
          <p:cNvPr id="5" name="同侧圆角矩形 4"/>
          <p:cNvSpPr/>
          <p:nvPr/>
        </p:nvSpPr>
        <p:spPr>
          <a:xfrm>
            <a:off x="380365" y="396240"/>
            <a:ext cx="1768475" cy="702310"/>
          </a:xfrm>
          <a:prstGeom prst="round2SameRect">
            <a:avLst/>
          </a:prstGeom>
          <a:solidFill>
            <a:schemeClr val="accent2"/>
          </a:solidFill>
          <a:ln>
            <a:solidFill>
              <a:schemeClr val="accent2"/>
            </a:solidFill>
          </a:ln>
          <a:effectLst>
            <a:outerShdw blurRad="50800" dist="38100" dir="10800000" algn="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思考练习</a:t>
            </a:r>
            <a:endPar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8" name="文本框 7"/>
          <p:cNvSpPr txBox="1"/>
          <p:nvPr/>
        </p:nvSpPr>
        <p:spPr>
          <a:xfrm>
            <a:off x="1270" y="1338580"/>
            <a:ext cx="11829415" cy="829945"/>
          </a:xfrm>
          <a:prstGeom prst="rect">
            <a:avLst/>
          </a:prstGeom>
          <a:noFill/>
        </p:spPr>
        <p:txBody>
          <a:bodyPr wrap="square" rtlCol="0">
            <a:spAutoFit/>
          </a:bodyPr>
          <a:lstStyle/>
          <a:p>
            <a:pPr algn="just">
              <a:lnSpc>
                <a:spcPct val="100000"/>
              </a:lnSpc>
            </a:pPr>
            <a:endParaRPr lang="en-US" altLang="zh-CN" sz="2400" b="1">
              <a:solidFill>
                <a:srgbClr val="7030A0"/>
              </a:solidFill>
            </a:endParaRPr>
          </a:p>
          <a:p>
            <a:pPr algn="just">
              <a:lnSpc>
                <a:spcPct val="100000"/>
              </a:lnSpc>
            </a:pPr>
            <a:r>
              <a:rPr lang="en-US" altLang="zh-CN" sz="2400">
                <a:sym typeface="+mn-ea"/>
              </a:rPr>
              <a:t>      </a:t>
            </a:r>
            <a:r>
              <a:rPr lang="en-US" altLang="zh-CN" sz="2400">
                <a:ea typeface="宋体" panose="02010600030101010101" pitchFamily="2" charset="-122"/>
              </a:rPr>
              <a:t>在我们的日常生活中，有很多组合型机会，请举例说明。</a:t>
            </a:r>
            <a:endParaRPr lang="en-US" altLang="zh-CN" sz="2400">
              <a:ea typeface="宋体" panose="02010600030101010101" pitchFamily="2" charset="-122"/>
            </a:endParaRPr>
          </a:p>
        </p:txBody>
      </p:sp>
      <p:sp>
        <p:nvSpPr>
          <p:cNvPr id="2" name="文本框 1"/>
          <p:cNvSpPr txBox="1"/>
          <p:nvPr/>
        </p:nvSpPr>
        <p:spPr>
          <a:xfrm>
            <a:off x="457200" y="2561590"/>
            <a:ext cx="7633970" cy="1938020"/>
          </a:xfrm>
          <a:prstGeom prst="rect">
            <a:avLst/>
          </a:prstGeom>
          <a:noFill/>
        </p:spPr>
        <p:txBody>
          <a:bodyPr wrap="square" rtlCol="0">
            <a:spAutoFit/>
          </a:bodyPr>
          <a:p>
            <a:pPr algn="l">
              <a:buClrTx/>
              <a:buSzTx/>
              <a:buNone/>
            </a:pPr>
            <a:r>
              <a:rPr lang="en-US" altLang="zh-CN" sz="2400">
                <a:solidFill>
                  <a:srgbClr val="FF0000"/>
                </a:solidFill>
                <a:latin typeface="宋体" panose="02010600030101010101" pitchFamily="2" charset="-122"/>
                <a:ea typeface="宋体" panose="02010600030101010101" pitchFamily="2" charset="-122"/>
                <a:cs typeface="宋体" panose="02010600030101010101" pitchFamily="2" charset="-122"/>
              </a:rPr>
              <a:t>马桶餐厅</a:t>
            </a:r>
            <a:endParaRPr lang="en-US" altLang="zh-CN" sz="2400">
              <a:solidFill>
                <a:srgbClr val="FF0000"/>
              </a:solidFill>
              <a:latin typeface="宋体" panose="02010600030101010101" pitchFamily="2" charset="-122"/>
              <a:ea typeface="宋体" panose="02010600030101010101" pitchFamily="2" charset="-122"/>
              <a:cs typeface="宋体" panose="02010600030101010101" pitchFamily="2" charset="-122"/>
            </a:endParaRPr>
          </a:p>
          <a:p>
            <a:pPr algn="l">
              <a:buClrTx/>
              <a:buSzTx/>
              <a:buNone/>
            </a:pPr>
            <a:endParaRPr lang="en-US" altLang="zh-CN" sz="2400">
              <a:solidFill>
                <a:srgbClr val="FF0000"/>
              </a:solidFill>
              <a:latin typeface="宋体" panose="02010600030101010101" pitchFamily="2" charset="-122"/>
              <a:ea typeface="宋体" panose="02010600030101010101" pitchFamily="2" charset="-122"/>
              <a:cs typeface="宋体" panose="02010600030101010101" pitchFamily="2" charset="-122"/>
            </a:endParaRPr>
          </a:p>
          <a:p>
            <a:pPr algn="l">
              <a:buClrTx/>
              <a:buSzTx/>
              <a:buNone/>
            </a:pPr>
            <a:r>
              <a:rPr lang="en-US" altLang="zh-CN" sz="2400">
                <a:solidFill>
                  <a:srgbClr val="FF0000"/>
                </a:solidFill>
                <a:latin typeface="宋体" panose="02010600030101010101" pitchFamily="2" charset="-122"/>
                <a:ea typeface="宋体" panose="02010600030101010101" pitchFamily="2" charset="-122"/>
                <a:cs typeface="宋体" panose="02010600030101010101" pitchFamily="2" charset="-122"/>
              </a:rPr>
              <a:t>厕所主题餐厅于</a:t>
            </a:r>
            <a:r>
              <a:rPr lang="en-US" altLang="zh-CN" sz="24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2004</a:t>
            </a:r>
            <a:r>
              <a:rPr lang="en-US" altLang="zh-CN" sz="2400">
                <a:solidFill>
                  <a:srgbClr val="FF0000"/>
                </a:solidFill>
                <a:latin typeface="宋体" panose="02010600030101010101" pitchFamily="2" charset="-122"/>
                <a:ea typeface="宋体" panose="02010600030101010101" pitchFamily="2" charset="-122"/>
                <a:cs typeface="宋体" panose="02010600030101010101" pitchFamily="2" charset="-122"/>
              </a:rPr>
              <a:t>年诞生于中国台湾，其创意来自日本漫画《</a:t>
            </a:r>
            <a:r>
              <a:rPr lang="en-US" altLang="zh-CN" sz="24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IQ</a:t>
            </a:r>
            <a:r>
              <a:rPr lang="en-US" altLang="zh-CN" sz="2400">
                <a:solidFill>
                  <a:srgbClr val="FF0000"/>
                </a:solidFill>
                <a:latin typeface="宋体" panose="02010600030101010101" pitchFamily="2" charset="-122"/>
                <a:ea typeface="宋体" panose="02010600030101010101" pitchFamily="2" charset="-122"/>
                <a:cs typeface="宋体" panose="02010600030101010101" pitchFamily="2" charset="-122"/>
              </a:rPr>
              <a:t>博士》中的便便公仔。年轻的王子维、林育萱在上厕所时突发奇想，开了一家“马桶餐厅”。</a:t>
            </a:r>
            <a:endParaRPr lang="en-US" altLang="zh-CN" sz="2400">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pic>
        <p:nvPicPr>
          <p:cNvPr id="4" name="图片 3" descr="微信图片_20220428125808"/>
          <p:cNvPicPr>
            <a:picLocks noChangeAspect="1"/>
          </p:cNvPicPr>
          <p:nvPr/>
        </p:nvPicPr>
        <p:blipFill>
          <a:blip r:embed="rId4"/>
          <a:stretch>
            <a:fillRect/>
          </a:stretch>
        </p:blipFill>
        <p:spPr>
          <a:xfrm>
            <a:off x="8744585" y="2561590"/>
            <a:ext cx="2943225" cy="19723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8" grpId="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rId2" action="ppaction://hlinksldjump"/>
          </p:cNvPr>
          <p:cNvPicPr>
            <a:picLocks noChangeAspect="1"/>
          </p:cNvPicPr>
          <p:nvPr/>
        </p:nvPicPr>
        <p:blipFill>
          <a:blip r:embed="rId3"/>
          <a:stretch>
            <a:fillRect/>
          </a:stretch>
        </p:blipFill>
        <p:spPr>
          <a:xfrm>
            <a:off x="11461750" y="6131560"/>
            <a:ext cx="551815" cy="551815"/>
          </a:xfrm>
          <a:prstGeom prst="rect">
            <a:avLst/>
          </a:prstGeom>
        </p:spPr>
      </p:pic>
      <p:sp>
        <p:nvSpPr>
          <p:cNvPr id="5" name="同侧圆角矩形 4"/>
          <p:cNvSpPr/>
          <p:nvPr/>
        </p:nvSpPr>
        <p:spPr>
          <a:xfrm>
            <a:off x="380365" y="396240"/>
            <a:ext cx="1768475" cy="702310"/>
          </a:xfrm>
          <a:prstGeom prst="round2SameRect">
            <a:avLst/>
          </a:prstGeom>
          <a:solidFill>
            <a:schemeClr val="accent2"/>
          </a:solidFill>
          <a:ln>
            <a:solidFill>
              <a:schemeClr val="accent2"/>
            </a:solidFill>
          </a:ln>
          <a:effectLst>
            <a:outerShdw blurRad="50800" dist="38100" dir="10800000" algn="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思考练习</a:t>
            </a:r>
            <a:endPar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8" name="文本框 7"/>
          <p:cNvSpPr txBox="1"/>
          <p:nvPr/>
        </p:nvSpPr>
        <p:spPr>
          <a:xfrm>
            <a:off x="1270" y="1338580"/>
            <a:ext cx="11829415" cy="829945"/>
          </a:xfrm>
          <a:prstGeom prst="rect">
            <a:avLst/>
          </a:prstGeom>
          <a:noFill/>
        </p:spPr>
        <p:txBody>
          <a:bodyPr wrap="square" rtlCol="0">
            <a:spAutoFit/>
          </a:bodyPr>
          <a:lstStyle/>
          <a:p>
            <a:pPr algn="just">
              <a:lnSpc>
                <a:spcPct val="100000"/>
              </a:lnSpc>
            </a:pPr>
            <a:endParaRPr lang="en-US" altLang="zh-CN" sz="2400" b="1">
              <a:solidFill>
                <a:srgbClr val="7030A0"/>
              </a:solidFill>
            </a:endParaRPr>
          </a:p>
          <a:p>
            <a:pPr algn="just">
              <a:lnSpc>
                <a:spcPct val="100000"/>
              </a:lnSpc>
            </a:pPr>
            <a:r>
              <a:rPr lang="en-US" altLang="zh-CN" sz="2400">
                <a:sym typeface="+mn-ea"/>
              </a:rPr>
              <a:t>      </a:t>
            </a:r>
            <a:r>
              <a:rPr lang="en-US" altLang="zh-CN" sz="2400">
                <a:ea typeface="宋体" panose="02010600030101010101" pitchFamily="2" charset="-122"/>
              </a:rPr>
              <a:t>在我们的日常生活中，有很多组合型机会，请举例说明。</a:t>
            </a:r>
            <a:endParaRPr lang="en-US" altLang="zh-CN" sz="2400">
              <a:ea typeface="宋体" panose="02010600030101010101" pitchFamily="2" charset="-122"/>
            </a:endParaRPr>
          </a:p>
        </p:txBody>
      </p:sp>
      <p:sp>
        <p:nvSpPr>
          <p:cNvPr id="2" name="文本框 1"/>
          <p:cNvSpPr txBox="1"/>
          <p:nvPr/>
        </p:nvSpPr>
        <p:spPr>
          <a:xfrm>
            <a:off x="457200" y="2561590"/>
            <a:ext cx="7633970" cy="3784600"/>
          </a:xfrm>
          <a:prstGeom prst="rect">
            <a:avLst/>
          </a:prstGeom>
          <a:noFill/>
        </p:spPr>
        <p:txBody>
          <a:bodyPr wrap="square" rtlCol="0">
            <a:spAutoFit/>
          </a:bodyPr>
          <a:p>
            <a:pPr algn="l">
              <a:buClrTx/>
              <a:buSzTx/>
              <a:buNone/>
            </a:pPr>
            <a:r>
              <a:rPr lang="en-US" altLang="zh-CN" sz="2400">
                <a:solidFill>
                  <a:srgbClr val="FF0000"/>
                </a:solidFill>
                <a:latin typeface="宋体" panose="02010600030101010101" pitchFamily="2" charset="-122"/>
                <a:ea typeface="宋体" panose="02010600030101010101" pitchFamily="2" charset="-122"/>
                <a:cs typeface="宋体" panose="02010600030101010101" pitchFamily="2" charset="-122"/>
              </a:rPr>
              <a:t>超音速汽车——飞机与汽车</a:t>
            </a:r>
            <a:endParaRPr lang="en-US" altLang="zh-CN" sz="2400">
              <a:solidFill>
                <a:srgbClr val="FF0000"/>
              </a:solidFill>
              <a:latin typeface="宋体" panose="02010600030101010101" pitchFamily="2" charset="-122"/>
              <a:ea typeface="宋体" panose="02010600030101010101" pitchFamily="2" charset="-122"/>
              <a:cs typeface="宋体" panose="02010600030101010101" pitchFamily="2" charset="-122"/>
            </a:endParaRPr>
          </a:p>
          <a:p>
            <a:pPr algn="l">
              <a:buClrTx/>
              <a:buSzTx/>
              <a:buNone/>
            </a:pPr>
            <a:endParaRPr lang="en-US" altLang="zh-CN" sz="2400">
              <a:solidFill>
                <a:srgbClr val="FF0000"/>
              </a:solidFill>
              <a:latin typeface="宋体" panose="02010600030101010101" pitchFamily="2" charset="-122"/>
              <a:ea typeface="宋体" panose="02010600030101010101" pitchFamily="2" charset="-122"/>
              <a:cs typeface="宋体" panose="02010600030101010101" pitchFamily="2" charset="-122"/>
            </a:endParaRPr>
          </a:p>
          <a:p>
            <a:pPr algn="l">
              <a:buClrTx/>
              <a:buSzTx/>
              <a:buNone/>
            </a:pPr>
            <a:r>
              <a:rPr lang="en-US" altLang="zh-CN" sz="24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这款超音速汽车Bloodhound SSC是由曾创造世界纪录的Thrust SSC（时速达763英里）的设计者Richard Noble 和 Andy Green在1997年设计出来的，它将欧洲</a:t>
            </a:r>
            <a:r>
              <a:rPr lang="en-US" altLang="zh-CN" sz="2400">
                <a:solidFill>
                  <a:srgbClr val="FF0000"/>
                </a:solidFill>
                <a:latin typeface="宋体" panose="02010600030101010101" pitchFamily="2" charset="-122"/>
                <a:ea typeface="宋体" panose="02010600030101010101" pitchFamily="2" charset="-122"/>
                <a:cs typeface="宋体" panose="02010600030101010101" pitchFamily="2" charset="-122"/>
              </a:rPr>
              <a:t>“台风”</a:t>
            </a:r>
            <a:r>
              <a:rPr lang="en-US" altLang="zh-CN" sz="24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战斗机喷气式发动机和一种混合火箭发动机作为动力系统。当推动力达到300英里/小时（约合483千米/小时）的时候，就转换成为固液混合火箭。这款超音速汽车可以获得每秒9.8米的驱动力，直到速度达到1043英里/小时（约合1678千米/小时）。</a:t>
            </a:r>
            <a:endParaRPr lang="en-US" altLang="zh-CN" sz="240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 name="图片 2" descr="微信图片_20220428125815"/>
          <p:cNvPicPr>
            <a:picLocks noChangeAspect="1"/>
          </p:cNvPicPr>
          <p:nvPr/>
        </p:nvPicPr>
        <p:blipFill>
          <a:blip r:embed="rId4"/>
          <a:stretch>
            <a:fillRect/>
          </a:stretch>
        </p:blipFill>
        <p:spPr>
          <a:xfrm>
            <a:off x="8170545" y="3070225"/>
            <a:ext cx="3660140" cy="25152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8" grpId="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rId2" action="ppaction://hlinksldjump"/>
          </p:cNvPr>
          <p:cNvPicPr>
            <a:picLocks noChangeAspect="1"/>
          </p:cNvPicPr>
          <p:nvPr/>
        </p:nvPicPr>
        <p:blipFill>
          <a:blip r:embed="rId3"/>
          <a:stretch>
            <a:fillRect/>
          </a:stretch>
        </p:blipFill>
        <p:spPr>
          <a:xfrm>
            <a:off x="11461750" y="6131560"/>
            <a:ext cx="551815" cy="551815"/>
          </a:xfrm>
          <a:prstGeom prst="rect">
            <a:avLst/>
          </a:prstGeom>
        </p:spPr>
      </p:pic>
      <p:sp>
        <p:nvSpPr>
          <p:cNvPr id="5" name="同侧圆角矩形 4"/>
          <p:cNvSpPr/>
          <p:nvPr/>
        </p:nvSpPr>
        <p:spPr>
          <a:xfrm>
            <a:off x="363855" y="472440"/>
            <a:ext cx="1768475" cy="702310"/>
          </a:xfrm>
          <a:prstGeom prst="round2SameRect">
            <a:avLst/>
          </a:prstGeom>
          <a:solidFill>
            <a:schemeClr val="accent2"/>
          </a:solidFill>
          <a:ln>
            <a:solidFill>
              <a:schemeClr val="accent2"/>
            </a:solidFill>
          </a:ln>
          <a:effectLst>
            <a:outerShdw blurRad="50800" dist="38100" dir="10800000" algn="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实践训练</a:t>
            </a:r>
            <a:endPar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8" name="文本框 7"/>
          <p:cNvSpPr txBox="1"/>
          <p:nvPr/>
        </p:nvSpPr>
        <p:spPr>
          <a:xfrm>
            <a:off x="213995" y="857250"/>
            <a:ext cx="11829415" cy="6000750"/>
          </a:xfrm>
          <a:prstGeom prst="rect">
            <a:avLst/>
          </a:prstGeom>
          <a:noFill/>
        </p:spPr>
        <p:txBody>
          <a:bodyPr wrap="square" rtlCol="0">
            <a:spAutoFit/>
          </a:bodyPr>
          <a:lstStyle/>
          <a:p>
            <a:pPr algn="ctr">
              <a:lnSpc>
                <a:spcPct val="100000"/>
              </a:lnSpc>
            </a:pPr>
            <a:r>
              <a:rPr lang="en-US" altLang="zh-CN" sz="2400" b="1">
                <a:solidFill>
                  <a:srgbClr val="7030A0"/>
                </a:solidFill>
              </a:rPr>
              <a:t>机会漫步</a:t>
            </a:r>
            <a:endParaRPr lang="en-US" altLang="zh-CN" sz="2400" b="1">
              <a:solidFill>
                <a:srgbClr val="7030A0"/>
              </a:solidFill>
            </a:endParaRPr>
          </a:p>
          <a:p>
            <a:pPr algn="just">
              <a:lnSpc>
                <a:spcPct val="100000"/>
              </a:lnSpc>
            </a:pPr>
            <a:endParaRPr lang="en-US" altLang="zh-CN" sz="2400" b="1">
              <a:solidFill>
                <a:srgbClr val="7030A0"/>
              </a:solidFill>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1）环顾四周（你可能在教室里，也可能在教室外），观察周围的一切事物，尽可能多地想出与之相关的企业。例如，你看到了桌子，想到了家具厂、油漆厂、经营木材的企业等。你有5分钟的时间，请至少想出10个相关的企业。</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（2）与同学交流，了解同学想到的公司，进一步激发自己，想出与此相关的公司，形成你的公司清单。</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（3）以四人为一组从清单中选出一家公司，并想出能让该公司发展得更好或与众不同的方法。此时不要受限于创意的可能性，尽力想出理想的办法。5分钟后，与大家分享团队的创意。</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（4）选择一个小组，针对其创意进行集体讨论：这个创意对潜在顾客的价值是什么？然后回到现实中思考：能够提供这种价值的方法有哪些？这些已经实现的创意是如何改善人们的生活的？</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（5）对活动进行反思。我们应该意识到：潜在的创意和机会无时无刻不在身边，所以构思创意从来就不应该成为问题。但是，我们应该将能否真正给顾客和社会带来价</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值这一点视为创意能否成为创业机会的首要因素。</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par>
    </p:tnLst>
    <p:bldLst>
      <p:bldP spid="5" grpId="1" animBg="1"/>
      <p:bldP spid="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13" name="图片 12"/>
          <p:cNvPicPr>
            <a:picLocks noChangeAspect="1"/>
          </p:cNvPicPr>
          <p:nvPr/>
        </p:nvPicPr>
        <p:blipFill>
          <a:blip r:embed="rId2"/>
          <a:stretch>
            <a:fillRect/>
          </a:stretch>
        </p:blipFill>
        <p:spPr>
          <a:xfrm>
            <a:off x="2540" y="2322830"/>
            <a:ext cx="12190095" cy="4535805"/>
          </a:xfrm>
          <a:prstGeom prst="rect">
            <a:avLst/>
          </a:prstGeom>
        </p:spPr>
      </p:pic>
      <p:sp>
        <p:nvSpPr>
          <p:cNvPr id="2" name="文本框 1"/>
          <p:cNvSpPr txBox="1"/>
          <p:nvPr/>
        </p:nvSpPr>
        <p:spPr>
          <a:xfrm>
            <a:off x="701040" y="200025"/>
            <a:ext cx="10956925" cy="2122805"/>
          </a:xfrm>
          <a:prstGeom prst="rect">
            <a:avLst/>
          </a:prstGeom>
          <a:noFill/>
        </p:spPr>
        <p:txBody>
          <a:bodyPr wrap="square" rtlCol="0">
            <a:spAutoFit/>
          </a:bodyPr>
          <a:lstStyle/>
          <a:p>
            <a:pPr algn="l">
              <a:lnSpc>
                <a:spcPct val="150000"/>
              </a:lnSpc>
            </a:pPr>
            <a:r>
              <a:rPr sz="4400" b="1" spc="600" dirty="0">
                <a:solidFill>
                  <a:schemeClr val="accent2"/>
                </a:solidFill>
                <a:effectLst>
                  <a:outerShdw blurRad="38100" dist="19050" dir="2700000" algn="tl" rotWithShape="0">
                    <a:schemeClr val="dk1">
                      <a:alpha val="40000"/>
                    </a:schemeClr>
                  </a:outerShdw>
                </a:effectLst>
                <a:latin typeface="+mn-ea"/>
                <a:cs typeface="+mn-ea"/>
                <a:sym typeface="Source Han Serif SC" panose="02020400000000000000" pitchFamily="18" charset="-122"/>
              </a:rPr>
              <a:t>项目三</a:t>
            </a:r>
            <a:r>
              <a:rPr lang="en-US" sz="4400" b="1" spc="600" dirty="0">
                <a:solidFill>
                  <a:schemeClr val="accent2"/>
                </a:solidFill>
                <a:effectLst>
                  <a:outerShdw blurRad="38100" dist="19050" dir="2700000" algn="tl" rotWithShape="0">
                    <a:schemeClr val="dk1">
                      <a:alpha val="40000"/>
                    </a:schemeClr>
                  </a:outerShdw>
                </a:effectLst>
                <a:latin typeface="+mn-ea"/>
                <a:cs typeface="+mn-ea"/>
                <a:sym typeface="Source Han Serif SC" panose="02020400000000000000" pitchFamily="18" charset="-122"/>
              </a:rPr>
              <a:t>			</a:t>
            </a:r>
            <a:r>
              <a:rPr sz="4400" b="1" spc="600" dirty="0">
                <a:solidFill>
                  <a:schemeClr val="accent2"/>
                </a:solidFill>
                <a:effectLst>
                  <a:outerShdw blurRad="38100" dist="19050" dir="2700000" algn="tl" rotWithShape="0">
                    <a:schemeClr val="dk1">
                      <a:alpha val="40000"/>
                    </a:schemeClr>
                  </a:outerShdw>
                </a:effectLst>
                <a:latin typeface="+mn-ea"/>
                <a:cs typeface="+mn-ea"/>
                <a:sym typeface="Source Han Serif SC" panose="02020400000000000000" pitchFamily="18" charset="-122"/>
              </a:rPr>
              <a:t>慧眼识真金</a:t>
            </a:r>
            <a:endParaRPr sz="4400" b="1" spc="600" dirty="0">
              <a:solidFill>
                <a:schemeClr val="accent2"/>
              </a:solidFill>
              <a:effectLst>
                <a:outerShdw blurRad="38100" dist="19050" dir="2700000" algn="tl" rotWithShape="0">
                  <a:schemeClr val="dk1">
                    <a:alpha val="40000"/>
                  </a:schemeClr>
                </a:outerShdw>
              </a:effectLst>
              <a:latin typeface="+mn-ea"/>
              <a:cs typeface="+mn-ea"/>
              <a:sym typeface="Source Han Serif SC" panose="02020400000000000000" pitchFamily="18" charset="-122"/>
            </a:endParaRPr>
          </a:p>
          <a:p>
            <a:pPr algn="r">
              <a:lnSpc>
                <a:spcPct val="150000"/>
              </a:lnSpc>
            </a:pPr>
            <a:r>
              <a:rPr sz="4400" b="1" spc="600" dirty="0">
                <a:solidFill>
                  <a:schemeClr val="accent2"/>
                </a:solidFill>
                <a:effectLst>
                  <a:outerShdw blurRad="38100" dist="19050" dir="2700000" algn="tl" rotWithShape="0">
                    <a:schemeClr val="dk1">
                      <a:alpha val="40000"/>
                    </a:schemeClr>
                  </a:outerShdw>
                </a:effectLst>
                <a:latin typeface="+mn-ea"/>
                <a:cs typeface="+mn-ea"/>
                <a:sym typeface="Source Han Serif SC" panose="02020400000000000000" pitchFamily="18" charset="-122"/>
              </a:rPr>
              <a:t> ——创业机会</a:t>
            </a:r>
            <a:endParaRPr sz="4400" b="1" spc="600" dirty="0">
              <a:solidFill>
                <a:schemeClr val="accent2"/>
              </a:solidFill>
              <a:effectLst>
                <a:outerShdw blurRad="38100" dist="19050" dir="2700000" algn="tl" rotWithShape="0">
                  <a:schemeClr val="dk1">
                    <a:alpha val="40000"/>
                  </a:schemeClr>
                </a:outerShdw>
              </a:effectLst>
              <a:latin typeface="+mn-ea"/>
              <a:cs typeface="+mn-ea"/>
              <a:sym typeface="Source Han Serif SC" panose="02020400000000000000" pitchFamily="18" charset="-122"/>
            </a:endParaRPr>
          </a:p>
        </p:txBody>
      </p:sp>
      <p:cxnSp>
        <p:nvCxnSpPr>
          <p:cNvPr id="6" name="直接连接符 5"/>
          <p:cNvCxnSpPr/>
          <p:nvPr/>
        </p:nvCxnSpPr>
        <p:spPr>
          <a:xfrm flipH="1">
            <a:off x="-3810" y="2306955"/>
            <a:ext cx="12187555" cy="8890"/>
          </a:xfrm>
          <a:prstGeom prst="line">
            <a:avLst/>
          </a:prstGeom>
          <a:ln w="41275">
            <a:solidFill>
              <a:srgbClr val="DE8338"/>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ppt_x</p:attrName>
                                        </p:attrNameLst>
                                      </p:cBhvr>
                                      <p:tavLst>
                                        <p:tav tm="0">
                                          <p:val>
                                            <p:strVal val="#ppt_x-.2"/>
                                          </p:val>
                                        </p:tav>
                                        <p:tav tm="100000">
                                          <p:val>
                                            <p:strVal val="#ppt_x"/>
                                          </p:val>
                                        </p:tav>
                                      </p:tavLst>
                                    </p:anim>
                                    <p:anim calcmode="lin" valueType="num">
                                      <p:cBhvr>
                                        <p:cTn id="8"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
                                        </p:tgtEl>
                                      </p:cBhvr>
                                    </p:animEffect>
                                  </p:childTnLst>
                                </p:cTn>
                              </p:par>
                              <p:par>
                                <p:cTn id="10" presetID="29"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childTnLst>
                          </p:cTn>
                        </p:par>
                        <p:par>
                          <p:cTn id="15" fill="hold">
                            <p:stCondLst>
                              <p:cond delay="1000"/>
                            </p:stCondLst>
                            <p:childTnLst>
                              <p:par>
                                <p:cTn id="16" presetID="18" presetClass="entr" presetSubtype="12"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strips(downLeft)">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可选过程 1"/>
          <p:cNvSpPr/>
          <p:nvPr/>
        </p:nvSpPr>
        <p:spPr>
          <a:xfrm>
            <a:off x="1094105" y="2372360"/>
            <a:ext cx="9759950" cy="3555365"/>
          </a:xfrm>
          <a:prstGeom prst="flowChartAlternateProcess">
            <a:avLst/>
          </a:prstGeom>
          <a:solidFill>
            <a:schemeClr val="accent1">
              <a:lumMod val="60000"/>
              <a:lumOff val="40000"/>
            </a:schemeClr>
          </a:solidFill>
          <a:ln>
            <a:solidFill>
              <a:schemeClr val="accent3">
                <a:lumMod val="60000"/>
                <a:lumOff val="40000"/>
              </a:schemeClr>
            </a:solidFill>
          </a:ln>
          <a:effectLst>
            <a:outerShdw blurRad="368300" dist="114300" dir="13200000" sx="101000" sy="101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a:blip r:embed="rId1"/>
          <a:srcRect l="42719"/>
          <a:stretch>
            <a:fillRect/>
          </a:stretch>
        </p:blipFill>
        <p:spPr>
          <a:xfrm rot="16200000">
            <a:off x="5960745" y="-5959475"/>
            <a:ext cx="271780" cy="12191365"/>
          </a:xfrm>
          <a:prstGeom prst="rect">
            <a:avLst/>
          </a:prstGeom>
        </p:spPr>
      </p:pic>
      <p:sp>
        <p:nvSpPr>
          <p:cNvPr id="4" name="矩形 3"/>
          <p:cNvSpPr/>
          <p:nvPr/>
        </p:nvSpPr>
        <p:spPr>
          <a:xfrm>
            <a:off x="1161415" y="610235"/>
            <a:ext cx="10506710" cy="922020"/>
          </a:xfrm>
          <a:prstGeom prst="rect">
            <a:avLst/>
          </a:prstGeom>
          <a:noFill/>
          <a:ln>
            <a:noFill/>
          </a:ln>
        </p:spPr>
        <p:txBody>
          <a:bodyPr wrap="square" rtlCol="0" anchor="t">
            <a:spAutoFit/>
          </a:bodyPr>
          <a:lstStyle/>
          <a:p>
            <a:pPr algn="ctr"/>
            <a:r>
              <a:rPr sz="5400" b="1">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任务二</a:t>
            </a:r>
            <a:r>
              <a:rPr lang="en-US" sz="5400" b="1">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  </a:t>
            </a:r>
            <a:r>
              <a:rPr sz="5400" b="1">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 创业机会识别</a:t>
            </a:r>
            <a:endParaRPr sz="5400" b="1">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endParaRPr>
          </a:p>
        </p:txBody>
      </p:sp>
      <p:sp>
        <p:nvSpPr>
          <p:cNvPr id="8" name="文本框 7"/>
          <p:cNvSpPr txBox="1"/>
          <p:nvPr/>
        </p:nvSpPr>
        <p:spPr>
          <a:xfrm>
            <a:off x="1496060" y="2479040"/>
            <a:ext cx="8956675" cy="3448685"/>
          </a:xfrm>
          <a:prstGeom prst="rect">
            <a:avLst/>
          </a:prstGeom>
          <a:noFill/>
        </p:spPr>
        <p:txBody>
          <a:bodyPr wrap="square" rtlCol="0">
            <a:spAutoFit/>
          </a:bodyPr>
          <a:lstStyle/>
          <a:p>
            <a:pPr>
              <a:lnSpc>
                <a:spcPct val="130000"/>
              </a:lnSpc>
            </a:pPr>
            <a:r>
              <a:rPr lang="en-US" altLang="zh-CN" sz="2400">
                <a:latin typeface="楷体" panose="02010609060101010101" charset="-122"/>
                <a:ea typeface="楷体" panose="02010609060101010101" charset="-122"/>
                <a:cs typeface="楷体" panose="02010609060101010101" charset="-122"/>
              </a:rPr>
              <a:t>    </a:t>
            </a:r>
            <a:r>
              <a:rPr lang="zh-CN" altLang="en-US" sz="2400">
                <a:latin typeface="楷体" panose="02010609060101010101" charset="-122"/>
                <a:ea typeface="楷体" panose="02010609060101010101" charset="-122"/>
                <a:cs typeface="楷体" panose="02010609060101010101" charset="-122"/>
              </a:rPr>
              <a:t>行业霸主总有衰老的一天，但他们会因为什么、会在何时衰落，这就是创业的机会。</a:t>
            </a:r>
            <a:endParaRPr lang="zh-CN" altLang="en-US" sz="2400">
              <a:latin typeface="楷体" panose="02010609060101010101" charset="-122"/>
              <a:ea typeface="楷体" panose="02010609060101010101" charset="-122"/>
              <a:cs typeface="楷体" panose="02010609060101010101" charset="-122"/>
            </a:endParaRPr>
          </a:p>
          <a:p>
            <a:pPr algn="r">
              <a:lnSpc>
                <a:spcPct val="130000"/>
              </a:lnSpc>
            </a:pPr>
            <a:r>
              <a:rPr lang="zh-CN" altLang="en-US" sz="2400">
                <a:latin typeface="楷体" panose="02010609060101010101" charset="-122"/>
                <a:ea typeface="楷体" panose="02010609060101010101" charset="-122"/>
                <a:cs typeface="楷体" panose="02010609060101010101" charset="-122"/>
              </a:rPr>
              <a:t>——雷军</a:t>
            </a:r>
            <a:endParaRPr lang="zh-CN" altLang="en-US" sz="2400">
              <a:latin typeface="楷体" panose="02010609060101010101" charset="-122"/>
              <a:ea typeface="楷体" panose="02010609060101010101" charset="-122"/>
              <a:cs typeface="楷体" panose="02010609060101010101" charset="-122"/>
            </a:endParaRPr>
          </a:p>
          <a:p>
            <a:pPr algn="r">
              <a:lnSpc>
                <a:spcPct val="130000"/>
              </a:lnSpc>
            </a:pPr>
            <a:endParaRPr lang="zh-CN" altLang="en-US" sz="2400">
              <a:latin typeface="楷体" panose="02010609060101010101" charset="-122"/>
              <a:ea typeface="楷体" panose="02010609060101010101" charset="-122"/>
              <a:cs typeface="楷体" panose="02010609060101010101" charset="-122"/>
            </a:endParaRPr>
          </a:p>
          <a:p>
            <a:pPr>
              <a:lnSpc>
                <a:spcPct val="130000"/>
              </a:lnSpc>
            </a:pPr>
            <a:r>
              <a:rPr lang="en-US" altLang="zh-CN" sz="2400">
                <a:latin typeface="楷体" panose="02010609060101010101" charset="-122"/>
                <a:ea typeface="楷体" panose="02010609060101010101" charset="-122"/>
                <a:cs typeface="楷体" panose="02010609060101010101" charset="-122"/>
                <a:sym typeface="+mn-ea"/>
              </a:rPr>
              <a:t>    </a:t>
            </a:r>
            <a:r>
              <a:rPr lang="zh-CN" altLang="en-US" sz="2400">
                <a:latin typeface="楷体" panose="02010609060101010101" charset="-122"/>
                <a:ea typeface="楷体" panose="02010609060101010101" charset="-122"/>
                <a:cs typeface="楷体" panose="02010609060101010101" charset="-122"/>
              </a:rPr>
              <a:t>发现创业机会就要抓紧，每个创业机会都有时间窗口，不会等你的。</a:t>
            </a:r>
            <a:endParaRPr lang="zh-CN" altLang="en-US" sz="2400">
              <a:latin typeface="楷体" panose="02010609060101010101" charset="-122"/>
              <a:ea typeface="楷体" panose="02010609060101010101" charset="-122"/>
              <a:cs typeface="楷体" panose="02010609060101010101" charset="-122"/>
            </a:endParaRPr>
          </a:p>
          <a:p>
            <a:pPr algn="r">
              <a:lnSpc>
                <a:spcPct val="130000"/>
              </a:lnSpc>
            </a:pPr>
            <a:r>
              <a:rPr lang="zh-CN" altLang="en-US" sz="2400">
                <a:latin typeface="楷体" panose="02010609060101010101" charset="-122"/>
                <a:ea typeface="楷体" panose="02010609060101010101" charset="-122"/>
                <a:cs typeface="楷体" panose="02010609060101010101" charset="-122"/>
              </a:rPr>
              <a:t>——李开复</a:t>
            </a:r>
            <a:endParaRPr lang="zh-CN" altLang="en-US" sz="2400">
              <a:latin typeface="楷体" panose="02010609060101010101" charset="-122"/>
              <a:ea typeface="楷体" panose="02010609060101010101" charset="-122"/>
              <a:cs typeface="楷体" panose="02010609060101010101" charset="-122"/>
            </a:endParaRPr>
          </a:p>
        </p:txBody>
      </p:sp>
      <p:pic>
        <p:nvPicPr>
          <p:cNvPr id="27" name="图片 26" descr="返回.png">
            <a:hlinkClick r:id="rId2" action="ppaction://hlinksldjump"/>
          </p:cNvPr>
          <p:cNvPicPr>
            <a:picLocks noChangeAspect="1"/>
          </p:cNvPicPr>
          <p:nvPr/>
        </p:nvPicPr>
        <p:blipFill>
          <a:blip r:embed="rId3" cstate="print"/>
          <a:stretch>
            <a:fillRect/>
          </a:stretch>
        </p:blipFill>
        <p:spPr>
          <a:xfrm>
            <a:off x="11343005" y="6145530"/>
            <a:ext cx="543560" cy="5435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4" grpId="0"/>
      <p:bldP spid="4" grpId="1"/>
      <p:bldP spid="8" grpId="0"/>
      <p:bldP spid="8"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2" name="组合 51"/>
          <p:cNvGrpSpPr/>
          <p:nvPr>
            <p:custDataLst>
              <p:tags r:id="rId1"/>
            </p:custDataLst>
          </p:nvPr>
        </p:nvGrpSpPr>
        <p:grpSpPr>
          <a:xfrm>
            <a:off x="2945131" y="1630575"/>
            <a:ext cx="6390986" cy="790028"/>
            <a:chOff x="1507068" y="2308754"/>
            <a:chExt cx="4588932" cy="567265"/>
          </a:xfrm>
        </p:grpSpPr>
        <p:sp>
          <p:nvSpPr>
            <p:cNvPr id="53" name="任意多边形 52"/>
            <p:cNvSpPr/>
            <p:nvPr>
              <p:custDataLst>
                <p:tags r:id="rId2"/>
              </p:custDataLst>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solidFill>
              <a:schemeClr val="accent1">
                <a:lumMod val="60000"/>
                <a:lumOff val="40000"/>
              </a:schemeClr>
            </a:solidFill>
          </p:spPr>
          <p:txBody>
            <a:bodyPr rot="0" spcFirstLastPara="0" vertOverflow="overflow" horzOverflow="overflow" vert="horz" wrap="square" lIns="54000" tIns="45720" rIns="91440" bIns="45720" numCol="1" spcCol="0" rtlCol="0" fromWordArt="0" anchor="ctr" anchorCtr="0" forceAA="0" compatLnSpc="1">
              <a:normAutofit/>
            </a:bodyPr>
            <a:p>
              <a:pPr algn="just"/>
              <a:r>
                <a:rPr lang="en-US" altLang="zh-CN" b="1" dirty="0">
                  <a:latin typeface="Times New Roman" panose="02020603050405020304" pitchFamily="18" charset="0"/>
                  <a:cs typeface="Times New Roman" panose="02020603050405020304" pitchFamily="18" charset="0"/>
                  <a:sym typeface="Arial" panose="020B0604020202020204" pitchFamily="34" charset="0"/>
                </a:rPr>
                <a:t>01</a:t>
              </a:r>
              <a:endParaRPr lang="en-US" altLang="zh-CN"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54" name="任意多边形 53"/>
            <p:cNvSpPr/>
            <p:nvPr>
              <p:custDataLst>
                <p:tags r:id="rId3"/>
              </p:custDataLst>
            </p:nvPr>
          </p:nvSpPr>
          <p:spPr>
            <a:xfrm>
              <a:off x="1862667" y="2329920"/>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solidFill>
              <a:schemeClr val="accent1">
                <a:lumMod val="60000"/>
                <a:lumOff val="40000"/>
              </a:schemeClr>
            </a:solidFill>
          </p:spPr>
          <p:txBody>
            <a:bodyPr rot="0" spcFirstLastPara="0" vertOverflow="overflow" horzOverflow="overflow" vert="horz" wrap="square" lIns="360000" tIns="45720" rIns="91440" bIns="45720" numCol="1" spcCol="0" rtlCol="0" fromWordArt="0" anchor="ctr" anchorCtr="0" forceAA="0" compatLnSpc="1">
              <a:normAutofit/>
            </a:bodyPr>
            <a:p>
              <a:pPr algn="just"/>
              <a:r>
                <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    </a:t>
              </a:r>
              <a:r>
                <a:rPr sz="2000" b="1" dirty="0">
                  <a:solidFill>
                    <a:srgbClr val="FFFFFF"/>
                  </a:solidFill>
                  <a:latin typeface="Times New Roman" panose="02020603050405020304" pitchFamily="18" charset="0"/>
                </a:rPr>
                <a:t>创业机会的来源</a:t>
              </a:r>
              <a:endParaRPr sz="2000" b="1" dirty="0">
                <a:solidFill>
                  <a:srgbClr val="FFFFFF"/>
                </a:solidFill>
                <a:latin typeface="Times New Roman" panose="02020603050405020304" pitchFamily="18" charset="0"/>
              </a:endParaRPr>
            </a:p>
          </p:txBody>
        </p:sp>
      </p:grpSp>
      <p:grpSp>
        <p:nvGrpSpPr>
          <p:cNvPr id="55" name="组合 54"/>
          <p:cNvGrpSpPr/>
          <p:nvPr>
            <p:custDataLst>
              <p:tags r:id="rId4"/>
            </p:custDataLst>
          </p:nvPr>
        </p:nvGrpSpPr>
        <p:grpSpPr>
          <a:xfrm>
            <a:off x="3452106" y="2743104"/>
            <a:ext cx="6390986" cy="790028"/>
            <a:chOff x="1507068" y="2308754"/>
            <a:chExt cx="4588932" cy="567265"/>
          </a:xfrm>
          <a:solidFill>
            <a:srgbClr val="869ACD"/>
          </a:solidFill>
        </p:grpSpPr>
        <p:sp>
          <p:nvSpPr>
            <p:cNvPr id="56" name="任意多边形 55"/>
            <p:cNvSpPr/>
            <p:nvPr>
              <p:custDataLst>
                <p:tags r:id="rId5"/>
              </p:custDataLst>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grpFill/>
          </p:spPr>
          <p:txBody>
            <a:bodyPr rot="0" spcFirstLastPara="0" vertOverflow="overflow" horzOverflow="overflow" vert="horz" wrap="square" lIns="54000" tIns="45720" rIns="91440" bIns="45720" numCol="1" spcCol="0" rtlCol="0" fromWordArt="0" anchor="ctr" anchorCtr="0" forceAA="0" compatLnSpc="1">
              <a:normAutofit/>
            </a:bodyPr>
            <a:p>
              <a:pPr algn="just"/>
              <a:r>
                <a:rPr lang="en-US" altLang="zh-CN" b="1" dirty="0">
                  <a:latin typeface="Times New Roman" panose="02020603050405020304" pitchFamily="18" charset="0"/>
                  <a:cs typeface="Times New Roman" panose="02020603050405020304" pitchFamily="18" charset="0"/>
                  <a:sym typeface="Arial" panose="020B0604020202020204" pitchFamily="34" charset="0"/>
                </a:rPr>
                <a:t>02</a:t>
              </a:r>
              <a:endParaRPr lang="en-US" altLang="zh-CN"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57" name="任意多边形 56"/>
            <p:cNvSpPr/>
            <p:nvPr>
              <p:custDataLst>
                <p:tags r:id="rId6"/>
              </p:custDataLst>
            </p:nvPr>
          </p:nvSpPr>
          <p:spPr>
            <a:xfrm>
              <a:off x="1862667" y="2329920"/>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grpFill/>
          </p:spPr>
          <p:txBody>
            <a:bodyPr rot="0" spcFirstLastPara="0" vertOverflow="overflow" horzOverflow="overflow" vert="horz" wrap="square" lIns="360000" tIns="45720" rIns="91440" bIns="45720" numCol="1" spcCol="0" rtlCol="0" fromWordArt="0" anchor="ctr" anchorCtr="0" forceAA="0" compatLnSpc="1">
              <a:normAutofit/>
            </a:bodyPr>
            <a:p>
              <a:pPr algn="just">
                <a:buClrTx/>
                <a:buSzTx/>
                <a:buFontTx/>
              </a:pPr>
              <a:r>
                <a:rPr lang="en-US" altLang="zh-CN"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    </a:t>
              </a:r>
              <a:r>
                <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创业机会识别的方法</a:t>
              </a:r>
              <a:endPar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endParaRPr>
            </a:p>
          </p:txBody>
        </p:sp>
      </p:grpSp>
      <p:pic>
        <p:nvPicPr>
          <p:cNvPr id="64" name="图片 63"/>
          <p:cNvPicPr>
            <a:picLocks noChangeAspect="1"/>
          </p:cNvPicPr>
          <p:nvPr/>
        </p:nvPicPr>
        <p:blipFill>
          <a:blip r:embed="rId7"/>
          <a:srcRect l="42719"/>
          <a:stretch>
            <a:fillRect/>
          </a:stretch>
        </p:blipFill>
        <p:spPr>
          <a:xfrm rot="16200000">
            <a:off x="5960745" y="-5959475"/>
            <a:ext cx="271780" cy="12191365"/>
          </a:xfrm>
          <a:prstGeom prst="rect">
            <a:avLst/>
          </a:prstGeom>
        </p:spPr>
      </p:pic>
      <p:sp>
        <p:nvSpPr>
          <p:cNvPr id="65" name="TextBox 5"/>
          <p:cNvSpPr txBox="1"/>
          <p:nvPr>
            <p:custDataLst>
              <p:tags r:id="rId8"/>
            </p:custDataLst>
          </p:nvPr>
        </p:nvSpPr>
        <p:spPr>
          <a:xfrm>
            <a:off x="391160" y="608133"/>
            <a:ext cx="11290300" cy="565604"/>
          </a:xfrm>
          <a:prstGeom prst="rect">
            <a:avLst/>
          </a:prstGeom>
          <a:noFill/>
        </p:spPr>
        <p:txBody>
          <a:bodyPr wrap="square" rtlCol="0" anchor="ctr">
            <a:normAutofit fontScale="90000"/>
          </a:bodyPr>
          <a:p>
            <a:pPr algn="ctr">
              <a:lnSpc>
                <a:spcPct val="120000"/>
              </a:lnSpc>
            </a:pPr>
            <a:r>
              <a:rPr lang="zh-CN" altLang="en-US" sz="2800" b="1" spc="300" dirty="0">
                <a:solidFill>
                  <a:srgbClr val="222222">
                    <a:lumMod val="90000"/>
                    <a:lumOff val="10000"/>
                  </a:srgbClr>
                </a:solidFill>
                <a:latin typeface="微软雅黑" panose="020B0503020204020204" charset="-122"/>
                <a:ea typeface="微软雅黑" panose="020B0503020204020204" charset="-122"/>
                <a:sym typeface="+mn-ea"/>
              </a:rPr>
              <a:t>创业机会</a:t>
            </a:r>
            <a:endParaRPr lang="zh-CN" altLang="en-US" sz="2800" b="1" spc="300" dirty="0">
              <a:solidFill>
                <a:srgbClr val="222222">
                  <a:lumMod val="90000"/>
                  <a:lumOff val="10000"/>
                </a:srgbClr>
              </a:solidFill>
              <a:latin typeface="微软雅黑" panose="020B0503020204020204" charset="-122"/>
              <a:ea typeface="微软雅黑" panose="020B0503020204020204" charset="-122"/>
              <a:sym typeface="+mn-ea"/>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65"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
        <p:nvSpPr>
          <p:cNvPr id="4" name="文本框 3"/>
          <p:cNvSpPr txBox="1"/>
          <p:nvPr/>
        </p:nvSpPr>
        <p:spPr>
          <a:xfrm>
            <a:off x="292735" y="485140"/>
            <a:ext cx="11720830" cy="891540"/>
          </a:xfrm>
          <a:prstGeom prst="rect">
            <a:avLst/>
          </a:prstGeom>
          <a:noFill/>
        </p:spPr>
        <p:txBody>
          <a:bodyPr wrap="square" rtlCol="0">
            <a:spAutoFit/>
          </a:bodyPr>
          <a:lstStyle/>
          <a:p>
            <a:r>
              <a:rPr lang="zh-CN" altLang="en-US" sz="2800" b="1">
                <a:solidFill>
                  <a:srgbClr val="00B0F0"/>
                </a:solidFill>
              </a:rPr>
              <a:t>一、创业机会的来源</a:t>
            </a:r>
            <a:endParaRPr lang="zh-CN" altLang="en-US" sz="2800" b="1">
              <a:solidFill>
                <a:srgbClr val="00B0F0"/>
              </a:solidFill>
            </a:endParaRPr>
          </a:p>
          <a:p>
            <a:r>
              <a:rPr lang="en-US" altLang="zh-CN" sz="2400"/>
              <a:t>      </a:t>
            </a:r>
            <a:r>
              <a:rPr lang="zh-CN" altLang="en-US" sz="2400"/>
              <a:t>创业机会来源于变化。</a:t>
            </a:r>
            <a:r>
              <a:rPr lang="en-US" altLang="zh-CN" sz="2400"/>
              <a:t>    </a:t>
            </a:r>
            <a:endParaRPr lang="en-US" altLang="zh-CN" sz="2400"/>
          </a:p>
        </p:txBody>
      </p:sp>
      <p:sp>
        <p:nvSpPr>
          <p:cNvPr id="69" name="泪滴形 68"/>
          <p:cNvSpPr/>
          <p:nvPr>
            <p:custDataLst>
              <p:tags r:id="rId3"/>
            </p:custDataLst>
          </p:nvPr>
        </p:nvSpPr>
        <p:spPr>
          <a:xfrm rot="18900000">
            <a:off x="5330825" y="2374900"/>
            <a:ext cx="1101725" cy="1101725"/>
          </a:xfrm>
          <a:prstGeom prst="teardrop">
            <a:avLst>
              <a:gd name="adj" fmla="val 200000"/>
            </a:avLst>
          </a:prstGeom>
          <a:solidFill>
            <a:srgbClr val="1F74AD"/>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lIns="91440" tIns="45720" rIns="91440" bIns="45720" anchor="ctr">
            <a:normAutofit/>
          </a:bodyPr>
          <a:lstStyle/>
          <a:p>
            <a:pPr algn="ctr"/>
            <a:endParaRPr>
              <a:solidFill>
                <a:srgbClr val="000000">
                  <a:lumMod val="85000"/>
                  <a:lumOff val="15000"/>
                </a:srgbClr>
              </a:solidFill>
              <a:latin typeface="Times New Roman" panose="02020603050405020304" pitchFamily="18" charset="0"/>
              <a:cs typeface="Times New Roman" panose="02020603050405020304" pitchFamily="18" charset="0"/>
            </a:endParaRPr>
          </a:p>
        </p:txBody>
      </p:sp>
      <p:sp>
        <p:nvSpPr>
          <p:cNvPr id="70" name="文本框 69"/>
          <p:cNvSpPr txBox="1"/>
          <p:nvPr>
            <p:custDataLst>
              <p:tags r:id="rId4"/>
            </p:custDataLst>
          </p:nvPr>
        </p:nvSpPr>
        <p:spPr>
          <a:xfrm>
            <a:off x="5634355" y="2404110"/>
            <a:ext cx="469265" cy="403860"/>
          </a:xfrm>
          <a:prstGeom prst="rect">
            <a:avLst/>
          </a:prstGeom>
          <a:noFill/>
        </p:spPr>
        <p:txBody>
          <a:bodyPr wrap="square" lIns="91440" tIns="45720" rIns="91440" bIns="45720">
            <a:normAutofit/>
          </a:bodyPr>
          <a:lstStyle/>
          <a:p>
            <a:pPr algn="ctr"/>
            <a:r>
              <a:rPr lang="en-US" altLang="zh-CN" sz="2000" b="1" dirty="0">
                <a:solidFill>
                  <a:sysClr val="window" lastClr="FFFFFF"/>
                </a:solidFill>
                <a:latin typeface="Times New Roman" panose="02020603050405020304" pitchFamily="18" charset="0"/>
                <a:cs typeface="Times New Roman" panose="02020603050405020304" pitchFamily="18" charset="0"/>
              </a:rPr>
              <a:t>01</a:t>
            </a:r>
            <a:endParaRPr lang="en-US" altLang="zh-CN" sz="2000" b="1" dirty="0">
              <a:solidFill>
                <a:sysClr val="window" lastClr="FFFFFF"/>
              </a:solidFill>
              <a:latin typeface="Times New Roman" panose="02020603050405020304" pitchFamily="18" charset="0"/>
              <a:cs typeface="Times New Roman" panose="02020603050405020304" pitchFamily="18" charset="0"/>
            </a:endParaRPr>
          </a:p>
        </p:txBody>
      </p:sp>
      <p:sp>
        <p:nvSpPr>
          <p:cNvPr id="58" name="泪滴形 57"/>
          <p:cNvSpPr/>
          <p:nvPr>
            <p:custDataLst>
              <p:tags r:id="rId5"/>
            </p:custDataLst>
          </p:nvPr>
        </p:nvSpPr>
        <p:spPr>
          <a:xfrm rot="4500000">
            <a:off x="6189335" y="3861173"/>
            <a:ext cx="1101839" cy="1101496"/>
          </a:xfrm>
          <a:prstGeom prst="teardrop">
            <a:avLst>
              <a:gd name="adj" fmla="val 200000"/>
            </a:avLst>
          </a:pr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lIns="91440" tIns="45720" rIns="91440" bIns="45720" anchor="ctr">
            <a:normAutofit/>
          </a:bodyPr>
          <a:lstStyle/>
          <a:p>
            <a:pPr algn="ctr"/>
            <a:endParaRPr>
              <a:solidFill>
                <a:srgbClr val="000000">
                  <a:lumMod val="85000"/>
                  <a:lumOff val="15000"/>
                </a:srgbClr>
              </a:solidFill>
              <a:latin typeface="Times New Roman" panose="02020603050405020304" pitchFamily="18" charset="0"/>
              <a:cs typeface="Times New Roman" panose="02020603050405020304" pitchFamily="18" charset="0"/>
            </a:endParaRPr>
          </a:p>
        </p:txBody>
      </p:sp>
      <p:sp>
        <p:nvSpPr>
          <p:cNvPr id="59" name="文本框 58"/>
          <p:cNvSpPr txBox="1"/>
          <p:nvPr>
            <p:custDataLst>
              <p:tags r:id="rId6"/>
            </p:custDataLst>
          </p:nvPr>
        </p:nvSpPr>
        <p:spPr>
          <a:xfrm rot="18198523">
            <a:off x="6788477" y="4358966"/>
            <a:ext cx="469169" cy="404080"/>
          </a:xfrm>
          <a:prstGeom prst="rect">
            <a:avLst/>
          </a:prstGeom>
          <a:noFill/>
        </p:spPr>
        <p:txBody>
          <a:bodyPr wrap="square" lIns="91440" tIns="45720" rIns="91440" bIns="45720">
            <a:normAutofit/>
          </a:bodyPr>
          <a:lstStyle/>
          <a:p>
            <a:pPr algn="ctr"/>
            <a:r>
              <a:rPr lang="en-US" altLang="zh-CN" sz="2000" b="1">
                <a:solidFill>
                  <a:sysClr val="window" lastClr="FFFFFF"/>
                </a:solidFill>
                <a:latin typeface="Times New Roman" panose="02020603050405020304" pitchFamily="18" charset="0"/>
                <a:cs typeface="Times New Roman" panose="02020603050405020304" pitchFamily="18" charset="0"/>
              </a:rPr>
              <a:t>02</a:t>
            </a:r>
            <a:endParaRPr lang="en-US" altLang="zh-CN" sz="2000" b="1" dirty="0">
              <a:solidFill>
                <a:sysClr val="window" lastClr="FFFFFF"/>
              </a:solidFill>
              <a:latin typeface="Times New Roman" panose="02020603050405020304" pitchFamily="18" charset="0"/>
              <a:cs typeface="Times New Roman" panose="02020603050405020304" pitchFamily="18" charset="0"/>
            </a:endParaRPr>
          </a:p>
        </p:txBody>
      </p:sp>
      <p:sp>
        <p:nvSpPr>
          <p:cNvPr id="61" name="泪滴形 60"/>
          <p:cNvSpPr/>
          <p:nvPr>
            <p:custDataLst>
              <p:tags r:id="rId7"/>
            </p:custDataLst>
          </p:nvPr>
        </p:nvSpPr>
        <p:spPr>
          <a:xfrm rot="11700000">
            <a:off x="4471738" y="3861173"/>
            <a:ext cx="1101839" cy="1101496"/>
          </a:xfrm>
          <a:prstGeom prst="teardrop">
            <a:avLst>
              <a:gd name="adj" fmla="val 200000"/>
            </a:avLst>
          </a:prstGeom>
          <a:solidFill>
            <a:schemeClr val="accent1">
              <a:lumMod val="60000"/>
              <a:lumOff val="40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lIns="91440" tIns="45720" rIns="91440" bIns="45720" anchor="ctr">
            <a:normAutofit/>
          </a:bodyPr>
          <a:lstStyle/>
          <a:p>
            <a:pPr algn="ctr"/>
            <a:endParaRPr>
              <a:solidFill>
                <a:srgbClr val="000000">
                  <a:lumMod val="85000"/>
                  <a:lumOff val="15000"/>
                </a:srgbClr>
              </a:solidFill>
              <a:latin typeface="Times New Roman" panose="02020603050405020304" pitchFamily="18" charset="0"/>
              <a:cs typeface="Times New Roman" panose="02020603050405020304" pitchFamily="18" charset="0"/>
            </a:endParaRPr>
          </a:p>
        </p:txBody>
      </p:sp>
      <p:sp>
        <p:nvSpPr>
          <p:cNvPr id="62" name="文本框 61"/>
          <p:cNvSpPr txBox="1"/>
          <p:nvPr>
            <p:custDataLst>
              <p:tags r:id="rId8"/>
            </p:custDataLst>
          </p:nvPr>
        </p:nvSpPr>
        <p:spPr>
          <a:xfrm rot="3501390">
            <a:off x="4517559" y="4380257"/>
            <a:ext cx="469169" cy="404080"/>
          </a:xfrm>
          <a:prstGeom prst="rect">
            <a:avLst/>
          </a:prstGeom>
          <a:noFill/>
        </p:spPr>
        <p:txBody>
          <a:bodyPr wrap="square" lIns="91440" tIns="45720" rIns="91440" bIns="45720">
            <a:normAutofit/>
          </a:bodyPr>
          <a:lstStyle/>
          <a:p>
            <a:pPr algn="ctr"/>
            <a:r>
              <a:rPr lang="en-US" altLang="zh-CN" sz="2000" b="1" dirty="0">
                <a:solidFill>
                  <a:sysClr val="window" lastClr="FFFFFF"/>
                </a:solidFill>
                <a:latin typeface="Times New Roman" panose="02020603050405020304" pitchFamily="18" charset="0"/>
                <a:cs typeface="Times New Roman" panose="02020603050405020304" pitchFamily="18" charset="0"/>
              </a:rPr>
              <a:t>03</a:t>
            </a:r>
            <a:endParaRPr lang="en-US" altLang="zh-CN" sz="2000" b="1" dirty="0">
              <a:solidFill>
                <a:sysClr val="window" lastClr="FFFFFF"/>
              </a:solidFill>
              <a:latin typeface="Times New Roman" panose="02020603050405020304" pitchFamily="18" charset="0"/>
              <a:cs typeface="Times New Roman" panose="02020603050405020304" pitchFamily="18" charset="0"/>
            </a:endParaRPr>
          </a:p>
        </p:txBody>
      </p:sp>
      <p:sp>
        <p:nvSpPr>
          <p:cNvPr id="64" name="椭圆 63"/>
          <p:cNvSpPr/>
          <p:nvPr>
            <p:custDataLst>
              <p:tags r:id="rId9"/>
            </p:custDataLst>
          </p:nvPr>
        </p:nvSpPr>
        <p:spPr>
          <a:xfrm>
            <a:off x="5141595" y="3182620"/>
            <a:ext cx="1479550" cy="1480185"/>
          </a:xfrm>
          <a:prstGeom prst="ellipse">
            <a:avLst/>
          </a:prstGeom>
          <a:solidFill>
            <a:sysClr val="window" lastClr="FFFFFF">
              <a:alpha val="48000"/>
            </a:sysClr>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lIns="91440" tIns="45720" rIns="91440" bIns="45720" anchor="ctr">
            <a:normAutofit/>
          </a:bodyPr>
          <a:lstStyle/>
          <a:p>
            <a:pPr algn="ctr"/>
            <a:endParaRPr>
              <a:latin typeface="Times New Roman" panose="02020603050405020304" pitchFamily="18" charset="0"/>
              <a:cs typeface="Times New Roman" panose="02020603050405020304" pitchFamily="18" charset="0"/>
            </a:endParaRPr>
          </a:p>
        </p:txBody>
      </p:sp>
      <p:sp>
        <p:nvSpPr>
          <p:cNvPr id="65" name="椭圆 64"/>
          <p:cNvSpPr/>
          <p:nvPr>
            <p:custDataLst>
              <p:tags r:id="rId10"/>
            </p:custDataLst>
          </p:nvPr>
        </p:nvSpPr>
        <p:spPr>
          <a:xfrm>
            <a:off x="5337810" y="3378200"/>
            <a:ext cx="1087755" cy="1088390"/>
          </a:xfrm>
          <a:prstGeom prst="ellipse">
            <a:avLst/>
          </a:prstGeom>
          <a:solidFill>
            <a:sysClr val="window" lastClr="FFFFFF">
              <a:alpha val="48000"/>
            </a:sysClr>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lIns="91440" tIns="45720" rIns="91440" bIns="45720" anchor="ctr">
            <a:normAutofit/>
          </a:bodyPr>
          <a:lstStyle/>
          <a:p>
            <a:pPr algn="ctr"/>
            <a:endParaRPr>
              <a:latin typeface="Times New Roman" panose="02020603050405020304" pitchFamily="18" charset="0"/>
              <a:cs typeface="Times New Roman" panose="02020603050405020304" pitchFamily="18" charset="0"/>
            </a:endParaRPr>
          </a:p>
        </p:txBody>
      </p:sp>
      <p:sp>
        <p:nvSpPr>
          <p:cNvPr id="66" name="椭圆 65"/>
          <p:cNvSpPr/>
          <p:nvPr>
            <p:custDataLst>
              <p:tags r:id="rId11"/>
            </p:custDataLst>
          </p:nvPr>
        </p:nvSpPr>
        <p:spPr>
          <a:xfrm>
            <a:off x="5480050" y="3521075"/>
            <a:ext cx="803275" cy="803275"/>
          </a:xfrm>
          <a:prstGeom prst="ellipse">
            <a:avLst/>
          </a:prstGeom>
          <a:solidFill>
            <a:sysClr val="window" lastClr="FFFFFF">
              <a:lumMod val="65000"/>
            </a:sysClr>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lIns="91440" tIns="45720" rIns="91440" bIns="45720" anchor="ctr">
            <a:normAutofit/>
          </a:bodyPr>
          <a:lstStyle/>
          <a:p>
            <a:pPr algn="ctr"/>
            <a:endParaRPr>
              <a:latin typeface="Times New Roman" panose="02020603050405020304" pitchFamily="18" charset="0"/>
              <a:cs typeface="Times New Roman" panose="02020603050405020304" pitchFamily="18" charset="0"/>
            </a:endParaRPr>
          </a:p>
        </p:txBody>
      </p:sp>
      <p:sp>
        <p:nvSpPr>
          <p:cNvPr id="67" name="任意多边形 17"/>
          <p:cNvSpPr/>
          <p:nvPr>
            <p:custDataLst>
              <p:tags r:id="rId12"/>
            </p:custDataLst>
          </p:nvPr>
        </p:nvSpPr>
        <p:spPr bwMode="auto">
          <a:xfrm>
            <a:off x="5678170" y="3726815"/>
            <a:ext cx="406400" cy="391160"/>
          </a:xfrm>
          <a:custGeom>
            <a:avLst/>
            <a:gdLst>
              <a:gd name="connsiteX0" fmla="*/ 61288 w 609549"/>
              <a:gd name="connsiteY0" fmla="*/ 383285 h 586216"/>
              <a:gd name="connsiteX1" fmla="*/ 71162 w 609549"/>
              <a:gd name="connsiteY1" fmla="*/ 387101 h 586216"/>
              <a:gd name="connsiteX2" fmla="*/ 120018 w 609549"/>
              <a:gd name="connsiteY2" fmla="*/ 435892 h 586216"/>
              <a:gd name="connsiteX3" fmla="*/ 120018 w 609549"/>
              <a:gd name="connsiteY3" fmla="*/ 454200 h 586216"/>
              <a:gd name="connsiteX4" fmla="*/ 56639 w 609549"/>
              <a:gd name="connsiteY4" fmla="*/ 517543 h 586216"/>
              <a:gd name="connsiteX5" fmla="*/ 35592 w 609549"/>
              <a:gd name="connsiteY5" fmla="*/ 513644 h 586216"/>
              <a:gd name="connsiteX6" fmla="*/ 51877 w 609549"/>
              <a:gd name="connsiteY6" fmla="*/ 388099 h 586216"/>
              <a:gd name="connsiteX7" fmla="*/ 61288 w 609549"/>
              <a:gd name="connsiteY7" fmla="*/ 383285 h 586216"/>
              <a:gd name="connsiteX8" fmla="*/ 235245 w 609549"/>
              <a:gd name="connsiteY8" fmla="*/ 302810 h 586216"/>
              <a:gd name="connsiteX9" fmla="*/ 306042 w 609549"/>
              <a:gd name="connsiteY9" fmla="*/ 373466 h 586216"/>
              <a:gd name="connsiteX10" fmla="*/ 258717 w 609549"/>
              <a:gd name="connsiteY10" fmla="*/ 420680 h 586216"/>
              <a:gd name="connsiteX11" fmla="*/ 230246 w 609549"/>
              <a:gd name="connsiteY11" fmla="*/ 550152 h 586216"/>
              <a:gd name="connsiteX12" fmla="*/ 92223 w 609549"/>
              <a:gd name="connsiteY12" fmla="*/ 575305 h 586216"/>
              <a:gd name="connsiteX13" fmla="*/ 88748 w 609549"/>
              <a:gd name="connsiteY13" fmla="*/ 556143 h 586216"/>
              <a:gd name="connsiteX14" fmla="*/ 165115 w 609549"/>
              <a:gd name="connsiteY14" fmla="*/ 479877 h 586216"/>
              <a:gd name="connsiteX15" fmla="*/ 165115 w 609549"/>
              <a:gd name="connsiteY15" fmla="*/ 446308 h 586216"/>
              <a:gd name="connsiteX16" fmla="*/ 88700 w 609549"/>
              <a:gd name="connsiteY16" fmla="*/ 369995 h 586216"/>
              <a:gd name="connsiteX17" fmla="*/ 92128 w 609549"/>
              <a:gd name="connsiteY17" fmla="*/ 350976 h 586216"/>
              <a:gd name="connsiteX18" fmla="*/ 189111 w 609549"/>
              <a:gd name="connsiteY18" fmla="*/ 348884 h 586216"/>
              <a:gd name="connsiteX19" fmla="*/ 257958 w 609549"/>
              <a:gd name="connsiteY19" fmla="*/ 161679 h 586216"/>
              <a:gd name="connsiteX20" fmla="*/ 317251 w 609549"/>
              <a:gd name="connsiteY20" fmla="*/ 220879 h 586216"/>
              <a:gd name="connsiteX21" fmla="*/ 388070 w 609549"/>
              <a:gd name="connsiteY21" fmla="*/ 291586 h 586216"/>
              <a:gd name="connsiteX22" fmla="*/ 604906 w 609549"/>
              <a:gd name="connsiteY22" fmla="*/ 508130 h 586216"/>
              <a:gd name="connsiteX23" fmla="*/ 604906 w 609549"/>
              <a:gd name="connsiteY23" fmla="*/ 530526 h 586216"/>
              <a:gd name="connsiteX24" fmla="*/ 556567 w 609549"/>
              <a:gd name="connsiteY24" fmla="*/ 578789 h 586216"/>
              <a:gd name="connsiteX25" fmla="*/ 545327 w 609549"/>
              <a:gd name="connsiteY25" fmla="*/ 583449 h 586216"/>
              <a:gd name="connsiteX26" fmla="*/ 534135 w 609549"/>
              <a:gd name="connsiteY26" fmla="*/ 578789 h 586216"/>
              <a:gd name="connsiteX27" fmla="*/ 317251 w 609549"/>
              <a:gd name="connsiteY27" fmla="*/ 362293 h 586216"/>
              <a:gd name="connsiteX28" fmla="*/ 246481 w 609549"/>
              <a:gd name="connsiteY28" fmla="*/ 291586 h 586216"/>
              <a:gd name="connsiteX29" fmla="*/ 187140 w 609549"/>
              <a:gd name="connsiteY29" fmla="*/ 232339 h 586216"/>
              <a:gd name="connsiteX30" fmla="*/ 58606 w 609549"/>
              <a:gd name="connsiteY30" fmla="*/ 160814 h 586216"/>
              <a:gd name="connsiteX31" fmla="*/ 126401 w 609549"/>
              <a:gd name="connsiteY31" fmla="*/ 228498 h 586216"/>
              <a:gd name="connsiteX32" fmla="*/ 111975 w 609549"/>
              <a:gd name="connsiteY32" fmla="*/ 242899 h 586216"/>
              <a:gd name="connsiteX33" fmla="*/ 119307 w 609549"/>
              <a:gd name="connsiteY33" fmla="*/ 250219 h 586216"/>
              <a:gd name="connsiteX34" fmla="*/ 119307 w 609549"/>
              <a:gd name="connsiteY34" fmla="*/ 277692 h 586216"/>
              <a:gd name="connsiteX35" fmla="*/ 115641 w 609549"/>
              <a:gd name="connsiteY35" fmla="*/ 281352 h 586216"/>
              <a:gd name="connsiteX36" fmla="*/ 88123 w 609549"/>
              <a:gd name="connsiteY36" fmla="*/ 281352 h 586216"/>
              <a:gd name="connsiteX37" fmla="*/ 5712 w 609549"/>
              <a:gd name="connsiteY37" fmla="*/ 199029 h 586216"/>
              <a:gd name="connsiteX38" fmla="*/ 5712 w 609549"/>
              <a:gd name="connsiteY38" fmla="*/ 171604 h 586216"/>
              <a:gd name="connsiteX39" fmla="*/ 9378 w 609549"/>
              <a:gd name="connsiteY39" fmla="*/ 167944 h 586216"/>
              <a:gd name="connsiteX40" fmla="*/ 36849 w 609549"/>
              <a:gd name="connsiteY40" fmla="*/ 167944 h 586216"/>
              <a:gd name="connsiteX41" fmla="*/ 44180 w 609549"/>
              <a:gd name="connsiteY41" fmla="*/ 175264 h 586216"/>
              <a:gd name="connsiteX42" fmla="*/ 585775 w 609549"/>
              <a:gd name="connsiteY42" fmla="*/ 66370 h 586216"/>
              <a:gd name="connsiteX43" fmla="*/ 595263 w 609549"/>
              <a:gd name="connsiteY43" fmla="*/ 73839 h 586216"/>
              <a:gd name="connsiteX44" fmla="*/ 578978 w 609549"/>
              <a:gd name="connsiteY44" fmla="*/ 199341 h 586216"/>
              <a:gd name="connsiteX45" fmla="*/ 559693 w 609549"/>
              <a:gd name="connsiteY45" fmla="*/ 200387 h 586216"/>
              <a:gd name="connsiteX46" fmla="*/ 510789 w 609549"/>
              <a:gd name="connsiteY46" fmla="*/ 151612 h 586216"/>
              <a:gd name="connsiteX47" fmla="*/ 510789 w 609549"/>
              <a:gd name="connsiteY47" fmla="*/ 133262 h 586216"/>
              <a:gd name="connsiteX48" fmla="*/ 574216 w 609549"/>
              <a:gd name="connsiteY48" fmla="*/ 69988 h 586216"/>
              <a:gd name="connsiteX49" fmla="*/ 585775 w 609549"/>
              <a:gd name="connsiteY49" fmla="*/ 66370 h 586216"/>
              <a:gd name="connsiteX50" fmla="*/ 158702 w 609549"/>
              <a:gd name="connsiteY50" fmla="*/ 26758 h 586216"/>
              <a:gd name="connsiteX51" fmla="*/ 172463 w 609549"/>
              <a:gd name="connsiteY51" fmla="*/ 32464 h 586216"/>
              <a:gd name="connsiteX52" fmla="*/ 179701 w 609549"/>
              <a:gd name="connsiteY52" fmla="*/ 39691 h 586216"/>
              <a:gd name="connsiteX53" fmla="*/ 246935 w 609549"/>
              <a:gd name="connsiteY53" fmla="*/ 106831 h 586216"/>
              <a:gd name="connsiteX54" fmla="*/ 254886 w 609549"/>
              <a:gd name="connsiteY54" fmla="*/ 114819 h 586216"/>
              <a:gd name="connsiteX55" fmla="*/ 257600 w 609549"/>
              <a:gd name="connsiteY55" fmla="*/ 138879 h 586216"/>
              <a:gd name="connsiteX56" fmla="*/ 254886 w 609549"/>
              <a:gd name="connsiteY56" fmla="*/ 142255 h 586216"/>
              <a:gd name="connsiteX57" fmla="*/ 252315 w 609549"/>
              <a:gd name="connsiteY57" fmla="*/ 144823 h 586216"/>
              <a:gd name="connsiteX58" fmla="*/ 246696 w 609549"/>
              <a:gd name="connsiteY58" fmla="*/ 150434 h 586216"/>
              <a:gd name="connsiteX59" fmla="*/ 175892 w 609549"/>
              <a:gd name="connsiteY59" fmla="*/ 221140 h 586216"/>
              <a:gd name="connsiteX60" fmla="*/ 172463 w 609549"/>
              <a:gd name="connsiteY60" fmla="*/ 224611 h 586216"/>
              <a:gd name="connsiteX61" fmla="*/ 170130 w 609549"/>
              <a:gd name="connsiteY61" fmla="*/ 226560 h 586216"/>
              <a:gd name="connsiteX62" fmla="*/ 162274 w 609549"/>
              <a:gd name="connsiteY62" fmla="*/ 229936 h 586216"/>
              <a:gd name="connsiteX63" fmla="*/ 158702 w 609549"/>
              <a:gd name="connsiteY63" fmla="*/ 230269 h 586216"/>
              <a:gd name="connsiteX64" fmla="*/ 144942 w 609549"/>
              <a:gd name="connsiteY64" fmla="*/ 224611 h 586216"/>
              <a:gd name="connsiteX65" fmla="*/ 137609 w 609549"/>
              <a:gd name="connsiteY65" fmla="*/ 217288 h 586216"/>
              <a:gd name="connsiteX66" fmla="*/ 69804 w 609549"/>
              <a:gd name="connsiteY66" fmla="*/ 149578 h 586216"/>
              <a:gd name="connsiteX67" fmla="*/ 62519 w 609549"/>
              <a:gd name="connsiteY67" fmla="*/ 142255 h 586216"/>
              <a:gd name="connsiteX68" fmla="*/ 62519 w 609549"/>
              <a:gd name="connsiteY68" fmla="*/ 114819 h 586216"/>
              <a:gd name="connsiteX69" fmla="*/ 144942 w 609549"/>
              <a:gd name="connsiteY69" fmla="*/ 32464 h 586216"/>
              <a:gd name="connsiteX70" fmla="*/ 158702 w 609549"/>
              <a:gd name="connsiteY70" fmla="*/ 26758 h 586216"/>
              <a:gd name="connsiteX71" fmla="*/ 254809 w 609549"/>
              <a:gd name="connsiteY71" fmla="*/ 6542 h 586216"/>
              <a:gd name="connsiteX72" fmla="*/ 321015 w 609549"/>
              <a:gd name="connsiteY72" fmla="*/ 29913 h 586216"/>
              <a:gd name="connsiteX73" fmla="*/ 260017 w 609549"/>
              <a:gd name="connsiteY73" fmla="*/ 97465 h 586216"/>
              <a:gd name="connsiteX74" fmla="*/ 193067 w 609549"/>
              <a:gd name="connsiteY74" fmla="*/ 30626 h 586216"/>
              <a:gd name="connsiteX75" fmla="*/ 254809 w 609549"/>
              <a:gd name="connsiteY75" fmla="*/ 6542 h 586216"/>
              <a:gd name="connsiteX76" fmla="*/ 503105 w 609549"/>
              <a:gd name="connsiteY76" fmla="*/ 953 h 586216"/>
              <a:gd name="connsiteX77" fmla="*/ 538560 w 609549"/>
              <a:gd name="connsiteY77" fmla="*/ 10911 h 586216"/>
              <a:gd name="connsiteX78" fmla="*/ 542083 w 609549"/>
              <a:gd name="connsiteY78" fmla="*/ 30073 h 586216"/>
              <a:gd name="connsiteX79" fmla="*/ 465709 w 609549"/>
              <a:gd name="connsiteY79" fmla="*/ 106341 h 586216"/>
              <a:gd name="connsiteX80" fmla="*/ 465709 w 609549"/>
              <a:gd name="connsiteY80" fmla="*/ 139911 h 586216"/>
              <a:gd name="connsiteX81" fmla="*/ 542131 w 609549"/>
              <a:gd name="connsiteY81" fmla="*/ 216227 h 586216"/>
              <a:gd name="connsiteX82" fmla="*/ 538655 w 609549"/>
              <a:gd name="connsiteY82" fmla="*/ 235246 h 586216"/>
              <a:gd name="connsiteX83" fmla="*/ 442187 w 609549"/>
              <a:gd name="connsiteY83" fmla="*/ 237528 h 586216"/>
              <a:gd name="connsiteX84" fmla="*/ 399238 w 609549"/>
              <a:gd name="connsiteY84" fmla="*/ 280370 h 586216"/>
              <a:gd name="connsiteX85" fmla="*/ 328482 w 609549"/>
              <a:gd name="connsiteY85" fmla="*/ 209712 h 586216"/>
              <a:gd name="connsiteX86" fmla="*/ 372240 w 609549"/>
              <a:gd name="connsiteY86" fmla="*/ 166015 h 586216"/>
              <a:gd name="connsiteX87" fmla="*/ 400571 w 609549"/>
              <a:gd name="connsiteY87" fmla="*/ 36064 h 586216"/>
              <a:gd name="connsiteX88" fmla="*/ 503105 w 609549"/>
              <a:gd name="connsiteY88" fmla="*/ 953 h 58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09549" h="586216">
                <a:moveTo>
                  <a:pt x="61288" y="383285"/>
                </a:moveTo>
                <a:cubicBezTo>
                  <a:pt x="64829" y="383106"/>
                  <a:pt x="68448" y="384367"/>
                  <a:pt x="71162" y="387101"/>
                </a:cubicBezTo>
                <a:lnTo>
                  <a:pt x="120018" y="435892"/>
                </a:lnTo>
                <a:cubicBezTo>
                  <a:pt x="125113" y="440933"/>
                  <a:pt x="125113" y="449160"/>
                  <a:pt x="120018" y="454200"/>
                </a:cubicBezTo>
                <a:lnTo>
                  <a:pt x="56639" y="517543"/>
                </a:lnTo>
                <a:cubicBezTo>
                  <a:pt x="50211" y="523963"/>
                  <a:pt x="39211" y="522013"/>
                  <a:pt x="35592" y="513644"/>
                </a:cubicBezTo>
                <a:cubicBezTo>
                  <a:pt x="17783" y="472794"/>
                  <a:pt x="23211" y="424288"/>
                  <a:pt x="51877" y="388099"/>
                </a:cubicBezTo>
                <a:cubicBezTo>
                  <a:pt x="54282" y="385079"/>
                  <a:pt x="57746" y="383463"/>
                  <a:pt x="61288" y="383285"/>
                </a:cubicBezTo>
                <a:close/>
                <a:moveTo>
                  <a:pt x="235245" y="302810"/>
                </a:moveTo>
                <a:lnTo>
                  <a:pt x="306042" y="373466"/>
                </a:lnTo>
                <a:lnTo>
                  <a:pt x="258717" y="420680"/>
                </a:lnTo>
                <a:cubicBezTo>
                  <a:pt x="274667" y="464329"/>
                  <a:pt x="265192" y="515300"/>
                  <a:pt x="230246" y="550152"/>
                </a:cubicBezTo>
                <a:cubicBezTo>
                  <a:pt x="192919" y="587430"/>
                  <a:pt x="137644" y="595798"/>
                  <a:pt x="92223" y="575305"/>
                </a:cubicBezTo>
                <a:cubicBezTo>
                  <a:pt x="84701" y="571882"/>
                  <a:pt x="82892" y="561992"/>
                  <a:pt x="88748" y="556143"/>
                </a:cubicBezTo>
                <a:lnTo>
                  <a:pt x="165115" y="479877"/>
                </a:lnTo>
                <a:cubicBezTo>
                  <a:pt x="174399" y="470605"/>
                  <a:pt x="174399" y="455580"/>
                  <a:pt x="165115" y="446308"/>
                </a:cubicBezTo>
                <a:lnTo>
                  <a:pt x="88700" y="369995"/>
                </a:lnTo>
                <a:cubicBezTo>
                  <a:pt x="82844" y="364194"/>
                  <a:pt x="84653" y="354399"/>
                  <a:pt x="92128" y="350976"/>
                </a:cubicBezTo>
                <a:cubicBezTo>
                  <a:pt x="122789" y="337092"/>
                  <a:pt x="157973" y="336379"/>
                  <a:pt x="189111" y="348884"/>
                </a:cubicBezTo>
                <a:close/>
                <a:moveTo>
                  <a:pt x="257958" y="161679"/>
                </a:moveTo>
                <a:lnTo>
                  <a:pt x="317251" y="220879"/>
                </a:lnTo>
                <a:lnTo>
                  <a:pt x="388070" y="291586"/>
                </a:lnTo>
                <a:lnTo>
                  <a:pt x="604906" y="508130"/>
                </a:lnTo>
                <a:cubicBezTo>
                  <a:pt x="611097" y="514311"/>
                  <a:pt x="611097" y="524344"/>
                  <a:pt x="604906" y="530526"/>
                </a:cubicBezTo>
                <a:lnTo>
                  <a:pt x="556567" y="578789"/>
                </a:lnTo>
                <a:cubicBezTo>
                  <a:pt x="553471" y="581880"/>
                  <a:pt x="549423" y="583449"/>
                  <a:pt x="545327" y="583449"/>
                </a:cubicBezTo>
                <a:cubicBezTo>
                  <a:pt x="541279" y="583449"/>
                  <a:pt x="537231" y="581880"/>
                  <a:pt x="534135" y="578789"/>
                </a:cubicBezTo>
                <a:lnTo>
                  <a:pt x="317251" y="362293"/>
                </a:lnTo>
                <a:lnTo>
                  <a:pt x="246481" y="291586"/>
                </a:lnTo>
                <a:lnTo>
                  <a:pt x="187140" y="232339"/>
                </a:lnTo>
                <a:close/>
                <a:moveTo>
                  <a:pt x="58606" y="160814"/>
                </a:moveTo>
                <a:lnTo>
                  <a:pt x="126401" y="228498"/>
                </a:lnTo>
                <a:lnTo>
                  <a:pt x="111975" y="242899"/>
                </a:lnTo>
                <a:lnTo>
                  <a:pt x="119307" y="250219"/>
                </a:lnTo>
                <a:cubicBezTo>
                  <a:pt x="126877" y="257824"/>
                  <a:pt x="126877" y="270087"/>
                  <a:pt x="119307" y="277692"/>
                </a:cubicBezTo>
                <a:lnTo>
                  <a:pt x="115641" y="281352"/>
                </a:lnTo>
                <a:cubicBezTo>
                  <a:pt x="108024" y="288909"/>
                  <a:pt x="95741" y="288909"/>
                  <a:pt x="88123" y="281352"/>
                </a:cubicBezTo>
                <a:lnTo>
                  <a:pt x="5712" y="199029"/>
                </a:lnTo>
                <a:cubicBezTo>
                  <a:pt x="-1905" y="191424"/>
                  <a:pt x="-1905" y="179161"/>
                  <a:pt x="5712" y="171604"/>
                </a:cubicBezTo>
                <a:lnTo>
                  <a:pt x="9378" y="167944"/>
                </a:lnTo>
                <a:cubicBezTo>
                  <a:pt x="16948" y="160339"/>
                  <a:pt x="29231" y="160339"/>
                  <a:pt x="36849" y="167944"/>
                </a:cubicBezTo>
                <a:lnTo>
                  <a:pt x="44180" y="175264"/>
                </a:lnTo>
                <a:close/>
                <a:moveTo>
                  <a:pt x="585775" y="66370"/>
                </a:moveTo>
                <a:cubicBezTo>
                  <a:pt x="589775" y="67101"/>
                  <a:pt x="593430" y="69680"/>
                  <a:pt x="595263" y="73839"/>
                </a:cubicBezTo>
                <a:cubicBezTo>
                  <a:pt x="613072" y="114675"/>
                  <a:pt x="607644" y="163212"/>
                  <a:pt x="578978" y="199341"/>
                </a:cubicBezTo>
                <a:cubicBezTo>
                  <a:pt x="574168" y="205379"/>
                  <a:pt x="565121" y="205854"/>
                  <a:pt x="559693" y="200387"/>
                </a:cubicBezTo>
                <a:lnTo>
                  <a:pt x="510789" y="151612"/>
                </a:lnTo>
                <a:cubicBezTo>
                  <a:pt x="505742" y="146526"/>
                  <a:pt x="505742" y="138349"/>
                  <a:pt x="510789" y="133262"/>
                </a:cubicBezTo>
                <a:lnTo>
                  <a:pt x="574216" y="69988"/>
                </a:lnTo>
                <a:cubicBezTo>
                  <a:pt x="577430" y="66756"/>
                  <a:pt x="581775" y="65639"/>
                  <a:pt x="585775" y="66370"/>
                </a:cubicBezTo>
                <a:close/>
                <a:moveTo>
                  <a:pt x="158702" y="26758"/>
                </a:moveTo>
                <a:cubicBezTo>
                  <a:pt x="163655" y="26758"/>
                  <a:pt x="168654" y="28660"/>
                  <a:pt x="172463" y="32464"/>
                </a:cubicBezTo>
                <a:lnTo>
                  <a:pt x="179701" y="39691"/>
                </a:lnTo>
                <a:lnTo>
                  <a:pt x="246935" y="106831"/>
                </a:lnTo>
                <a:lnTo>
                  <a:pt x="254886" y="114819"/>
                </a:lnTo>
                <a:cubicBezTo>
                  <a:pt x="261457" y="121334"/>
                  <a:pt x="262362" y="131414"/>
                  <a:pt x="257600" y="138879"/>
                </a:cubicBezTo>
                <a:cubicBezTo>
                  <a:pt x="256839" y="140068"/>
                  <a:pt x="255934" y="141209"/>
                  <a:pt x="254886" y="142255"/>
                </a:cubicBezTo>
                <a:lnTo>
                  <a:pt x="252315" y="144823"/>
                </a:lnTo>
                <a:lnTo>
                  <a:pt x="246696" y="150434"/>
                </a:lnTo>
                <a:lnTo>
                  <a:pt x="175892" y="221140"/>
                </a:lnTo>
                <a:lnTo>
                  <a:pt x="172463" y="224611"/>
                </a:lnTo>
                <a:cubicBezTo>
                  <a:pt x="171702" y="225324"/>
                  <a:pt x="170940" y="225990"/>
                  <a:pt x="170130" y="226560"/>
                </a:cubicBezTo>
                <a:cubicBezTo>
                  <a:pt x="167749" y="228319"/>
                  <a:pt x="165083" y="229413"/>
                  <a:pt x="162274" y="229936"/>
                </a:cubicBezTo>
                <a:cubicBezTo>
                  <a:pt x="161083" y="230174"/>
                  <a:pt x="159893" y="230269"/>
                  <a:pt x="158702" y="230269"/>
                </a:cubicBezTo>
                <a:cubicBezTo>
                  <a:pt x="153703" y="230269"/>
                  <a:pt x="148751" y="228367"/>
                  <a:pt x="144942" y="224611"/>
                </a:cubicBezTo>
                <a:lnTo>
                  <a:pt x="137609" y="217288"/>
                </a:lnTo>
                <a:lnTo>
                  <a:pt x="69804" y="149578"/>
                </a:lnTo>
                <a:lnTo>
                  <a:pt x="62519" y="142255"/>
                </a:lnTo>
                <a:cubicBezTo>
                  <a:pt x="54900" y="134647"/>
                  <a:pt x="54900" y="122380"/>
                  <a:pt x="62519" y="114819"/>
                </a:cubicBezTo>
                <a:lnTo>
                  <a:pt x="144942" y="32464"/>
                </a:lnTo>
                <a:cubicBezTo>
                  <a:pt x="148751" y="28660"/>
                  <a:pt x="153750" y="26758"/>
                  <a:pt x="158702" y="26758"/>
                </a:cubicBezTo>
                <a:close/>
                <a:moveTo>
                  <a:pt x="254809" y="6542"/>
                </a:moveTo>
                <a:cubicBezTo>
                  <a:pt x="277279" y="4029"/>
                  <a:pt x="300492" y="9424"/>
                  <a:pt x="321015" y="29913"/>
                </a:cubicBezTo>
                <a:cubicBezTo>
                  <a:pt x="380347" y="89193"/>
                  <a:pt x="337205" y="46124"/>
                  <a:pt x="260017" y="97465"/>
                </a:cubicBezTo>
                <a:lnTo>
                  <a:pt x="193067" y="30626"/>
                </a:lnTo>
                <a:cubicBezTo>
                  <a:pt x="210614" y="19479"/>
                  <a:pt x="232340" y="9056"/>
                  <a:pt x="254809" y="6542"/>
                </a:cubicBezTo>
                <a:close/>
                <a:moveTo>
                  <a:pt x="503105" y="953"/>
                </a:moveTo>
                <a:cubicBezTo>
                  <a:pt x="515252" y="2468"/>
                  <a:pt x="527216" y="5788"/>
                  <a:pt x="538560" y="10911"/>
                </a:cubicBezTo>
                <a:cubicBezTo>
                  <a:pt x="546131" y="14334"/>
                  <a:pt x="547940" y="24224"/>
                  <a:pt x="542083" y="30073"/>
                </a:cubicBezTo>
                <a:lnTo>
                  <a:pt x="465709" y="106341"/>
                </a:lnTo>
                <a:cubicBezTo>
                  <a:pt x="456424" y="115613"/>
                  <a:pt x="456424" y="130639"/>
                  <a:pt x="465709" y="139911"/>
                </a:cubicBezTo>
                <a:lnTo>
                  <a:pt x="542131" y="216227"/>
                </a:lnTo>
                <a:cubicBezTo>
                  <a:pt x="547940" y="222028"/>
                  <a:pt x="546178" y="231823"/>
                  <a:pt x="538655" y="235246"/>
                </a:cubicBezTo>
                <a:cubicBezTo>
                  <a:pt x="508181" y="249035"/>
                  <a:pt x="473184" y="249844"/>
                  <a:pt x="442187" y="237528"/>
                </a:cubicBezTo>
                <a:lnTo>
                  <a:pt x="399238" y="280370"/>
                </a:lnTo>
                <a:lnTo>
                  <a:pt x="328482" y="209712"/>
                </a:lnTo>
                <a:lnTo>
                  <a:pt x="372240" y="166015"/>
                </a:lnTo>
                <a:cubicBezTo>
                  <a:pt x="356051" y="122270"/>
                  <a:pt x="365527" y="71060"/>
                  <a:pt x="400571" y="36064"/>
                </a:cubicBezTo>
                <a:cubicBezTo>
                  <a:pt x="428569" y="8106"/>
                  <a:pt x="466664" y="-3592"/>
                  <a:pt x="503105" y="953"/>
                </a:cubicBezTo>
                <a:close/>
              </a:path>
            </a:pathLst>
          </a:custGeom>
          <a:solidFill>
            <a:sysClr val="window" lastClr="FFFFFF"/>
          </a:solidFill>
          <a:ln>
            <a:noFill/>
          </a:ln>
        </p:spPr>
        <p:txBody>
          <a:bodyPr/>
          <a:lstStyle/>
          <a:p>
            <a:endParaRPr lang="zh-CN" altLang="en-US">
              <a:latin typeface="Times New Roman" panose="02020603050405020304" pitchFamily="18" charset="0"/>
              <a:cs typeface="Times New Roman" panose="02020603050405020304" pitchFamily="18" charset="0"/>
            </a:endParaRPr>
          </a:p>
        </p:txBody>
      </p:sp>
      <p:sp>
        <p:nvSpPr>
          <p:cNvPr id="76" name="文本框 75"/>
          <p:cNvSpPr txBox="1"/>
          <p:nvPr>
            <p:custDataLst>
              <p:tags r:id="rId13"/>
            </p:custDataLst>
          </p:nvPr>
        </p:nvSpPr>
        <p:spPr bwMode="auto">
          <a:xfrm>
            <a:off x="7390130" y="4041775"/>
            <a:ext cx="3277235" cy="739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0" anchor="ctr" anchorCtr="0">
            <a:no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algn="l">
              <a:lnSpc>
                <a:spcPct val="120000"/>
              </a:lnSpc>
              <a:spcBef>
                <a:spcPct val="0"/>
              </a:spcBef>
            </a:pPr>
            <a:r>
              <a:rPr lang="en-US" altLang="zh-CN" sz="1900" b="1">
                <a:latin typeface="Times New Roman" panose="02020603050405020304" pitchFamily="18" charset="0"/>
                <a:ea typeface="黑体" panose="02010609060101010101" charset="-122"/>
                <a:sym typeface="+mn-ea"/>
              </a:rPr>
              <a:t>顾客的需求就是机会</a:t>
            </a:r>
            <a:endParaRPr lang="en-US" altLang="zh-CN" sz="1900" b="1">
              <a:latin typeface="Times New Roman" panose="02020603050405020304" pitchFamily="18" charset="0"/>
              <a:ea typeface="黑体" panose="02010609060101010101" charset="-122"/>
              <a:sym typeface="+mn-ea"/>
            </a:endParaRPr>
          </a:p>
        </p:txBody>
      </p:sp>
      <p:sp>
        <p:nvSpPr>
          <p:cNvPr id="78" name="文本框 77"/>
          <p:cNvSpPr txBox="1"/>
          <p:nvPr>
            <p:custDataLst>
              <p:tags r:id="rId14"/>
            </p:custDataLst>
          </p:nvPr>
        </p:nvSpPr>
        <p:spPr bwMode="auto">
          <a:xfrm>
            <a:off x="1776095" y="3887470"/>
            <a:ext cx="2343150" cy="84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0" anchor="ctr" anchorCtr="0">
            <a:no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a:lnSpc>
                <a:spcPct val="120000"/>
              </a:lnSpc>
              <a:spcBef>
                <a:spcPct val="0"/>
              </a:spcBef>
            </a:pPr>
            <a:r>
              <a:rPr lang="en-US" altLang="zh-CN" sz="1900" b="1">
                <a:latin typeface="Times New Roman" panose="02020603050405020304" pitchFamily="18" charset="0"/>
                <a:ea typeface="黑体" panose="02010609060101010101" charset="-122"/>
                <a:sym typeface="+mn-ea"/>
              </a:rPr>
              <a:t>解决</a:t>
            </a:r>
            <a:r>
              <a:rPr lang="en-US" altLang="zh-CN" sz="1900" b="1">
                <a:latin typeface="宋体" panose="02010600030101010101" pitchFamily="2" charset="-122"/>
                <a:ea typeface="宋体" panose="02010600030101010101" pitchFamily="2" charset="-122"/>
                <a:sym typeface="+mn-ea"/>
              </a:rPr>
              <a:t>“</a:t>
            </a:r>
            <a:r>
              <a:rPr lang="en-US" altLang="zh-CN" sz="1900" b="1">
                <a:latin typeface="Times New Roman" panose="02020603050405020304" pitchFamily="18" charset="0"/>
                <a:ea typeface="黑体" panose="02010609060101010101" charset="-122"/>
                <a:sym typeface="+mn-ea"/>
              </a:rPr>
              <a:t>负面</a:t>
            </a:r>
            <a:r>
              <a:rPr lang="en-US" altLang="zh-CN" sz="1900" b="1">
                <a:latin typeface="宋体" panose="02010600030101010101" pitchFamily="2" charset="-122"/>
                <a:ea typeface="宋体" panose="02010600030101010101" pitchFamily="2" charset="-122"/>
                <a:sym typeface="+mn-ea"/>
              </a:rPr>
              <a:t>”</a:t>
            </a:r>
            <a:r>
              <a:rPr lang="en-US" altLang="zh-CN" sz="1900" b="1">
                <a:latin typeface="Times New Roman" panose="02020603050405020304" pitchFamily="18" charset="0"/>
                <a:ea typeface="黑体" panose="02010609060101010101" charset="-122"/>
                <a:sym typeface="+mn-ea"/>
              </a:rPr>
              <a:t>问题就是机会</a:t>
            </a:r>
            <a:endParaRPr lang="en-US" altLang="zh-CN" sz="1900" b="1">
              <a:latin typeface="Times New Roman" panose="02020603050405020304" pitchFamily="18" charset="0"/>
              <a:ea typeface="黑体" panose="02010609060101010101" charset="-122"/>
              <a:sym typeface="+mn-ea"/>
            </a:endParaRPr>
          </a:p>
        </p:txBody>
      </p:sp>
      <p:sp>
        <p:nvSpPr>
          <p:cNvPr id="80" name="文本框 79"/>
          <p:cNvSpPr txBox="1"/>
          <p:nvPr>
            <p:custDataLst>
              <p:tags r:id="rId15"/>
            </p:custDataLst>
          </p:nvPr>
        </p:nvSpPr>
        <p:spPr bwMode="auto">
          <a:xfrm>
            <a:off x="3688715" y="1736725"/>
            <a:ext cx="1989455" cy="45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0" anchor="ctr" anchorCtr="0">
            <a:no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a:lnSpc>
                <a:spcPct val="120000"/>
              </a:lnSpc>
              <a:spcBef>
                <a:spcPct val="0"/>
              </a:spcBef>
            </a:pPr>
            <a:r>
              <a:rPr lang="en-US" altLang="zh-CN" sz="2000" b="1" spc="300">
                <a:solidFill>
                  <a:srgbClr val="000000">
                    <a:lumMod val="75000"/>
                    <a:lumOff val="25000"/>
                  </a:srgbClr>
                </a:solidFill>
                <a:latin typeface="Times New Roman" panose="02020603050405020304" pitchFamily="18" charset="0"/>
                <a:ea typeface="黑体" panose="02010609060101010101" charset="-122"/>
                <a:cs typeface="黑体" panose="02010609060101010101" charset="-122"/>
                <a:sym typeface="+mn-ea"/>
              </a:rPr>
              <a:t>变化就是机会</a:t>
            </a:r>
            <a:endParaRPr lang="en-US" altLang="zh-CN" sz="2000" b="1" spc="300">
              <a:solidFill>
                <a:srgbClr val="000000">
                  <a:lumMod val="75000"/>
                  <a:lumOff val="25000"/>
                </a:srgbClr>
              </a:solidFill>
              <a:latin typeface="Times New Roman" panose="02020603050405020304" pitchFamily="18" charset="0"/>
              <a:ea typeface="黑体" panose="02010609060101010101" charset="-122"/>
              <a:cs typeface="黑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additive="base">
                                        <p:cTn id="11" dur="500" fill="hold"/>
                                        <p:tgtEl>
                                          <p:spTgt spid="69"/>
                                        </p:tgtEl>
                                        <p:attrNameLst>
                                          <p:attrName>ppt_x</p:attrName>
                                        </p:attrNameLst>
                                      </p:cBhvr>
                                      <p:tavLst>
                                        <p:tav tm="0">
                                          <p:val>
                                            <p:strVal val="#ppt_x"/>
                                          </p:val>
                                        </p:tav>
                                        <p:tav tm="100000">
                                          <p:val>
                                            <p:strVal val="#ppt_x"/>
                                          </p:val>
                                        </p:tav>
                                      </p:tavLst>
                                    </p:anim>
                                    <p:anim calcmode="lin" valueType="num">
                                      <p:cBhvr additive="base">
                                        <p:cTn id="12" dur="500" fill="hold"/>
                                        <p:tgtEl>
                                          <p:spTgt spid="6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anim calcmode="lin" valueType="num">
                                      <p:cBhvr additive="base">
                                        <p:cTn id="15" dur="500" fill="hold"/>
                                        <p:tgtEl>
                                          <p:spTgt spid="70"/>
                                        </p:tgtEl>
                                        <p:attrNameLst>
                                          <p:attrName>ppt_x</p:attrName>
                                        </p:attrNameLst>
                                      </p:cBhvr>
                                      <p:tavLst>
                                        <p:tav tm="0">
                                          <p:val>
                                            <p:strVal val="#ppt_x"/>
                                          </p:val>
                                        </p:tav>
                                        <p:tav tm="100000">
                                          <p:val>
                                            <p:strVal val="#ppt_x"/>
                                          </p:val>
                                        </p:tav>
                                      </p:tavLst>
                                    </p:anim>
                                    <p:anim calcmode="lin" valueType="num">
                                      <p:cBhvr additive="base">
                                        <p:cTn id="16" dur="500" fill="hold"/>
                                        <p:tgtEl>
                                          <p:spTgt spid="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additive="base">
                                        <p:cTn id="19" dur="500" fill="hold"/>
                                        <p:tgtEl>
                                          <p:spTgt spid="58"/>
                                        </p:tgtEl>
                                        <p:attrNameLst>
                                          <p:attrName>ppt_x</p:attrName>
                                        </p:attrNameLst>
                                      </p:cBhvr>
                                      <p:tavLst>
                                        <p:tav tm="0">
                                          <p:val>
                                            <p:strVal val="#ppt_x"/>
                                          </p:val>
                                        </p:tav>
                                        <p:tav tm="100000">
                                          <p:val>
                                            <p:strVal val="#ppt_x"/>
                                          </p:val>
                                        </p:tav>
                                      </p:tavLst>
                                    </p:anim>
                                    <p:anim calcmode="lin" valueType="num">
                                      <p:cBhvr additive="base">
                                        <p:cTn id="20" dur="500" fill="hold"/>
                                        <p:tgtEl>
                                          <p:spTgt spid="5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additive="base">
                                        <p:cTn id="23" dur="500" fill="hold"/>
                                        <p:tgtEl>
                                          <p:spTgt spid="59"/>
                                        </p:tgtEl>
                                        <p:attrNameLst>
                                          <p:attrName>ppt_x</p:attrName>
                                        </p:attrNameLst>
                                      </p:cBhvr>
                                      <p:tavLst>
                                        <p:tav tm="0">
                                          <p:val>
                                            <p:strVal val="#ppt_x"/>
                                          </p:val>
                                        </p:tav>
                                        <p:tav tm="100000">
                                          <p:val>
                                            <p:strVal val="#ppt_x"/>
                                          </p:val>
                                        </p:tav>
                                      </p:tavLst>
                                    </p:anim>
                                    <p:anim calcmode="lin" valueType="num">
                                      <p:cBhvr additive="base">
                                        <p:cTn id="24" dur="500" fill="hold"/>
                                        <p:tgtEl>
                                          <p:spTgt spid="5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additive="base">
                                        <p:cTn id="27" dur="500" fill="hold"/>
                                        <p:tgtEl>
                                          <p:spTgt spid="61"/>
                                        </p:tgtEl>
                                        <p:attrNameLst>
                                          <p:attrName>ppt_x</p:attrName>
                                        </p:attrNameLst>
                                      </p:cBhvr>
                                      <p:tavLst>
                                        <p:tav tm="0">
                                          <p:val>
                                            <p:strVal val="#ppt_x"/>
                                          </p:val>
                                        </p:tav>
                                        <p:tav tm="100000">
                                          <p:val>
                                            <p:strVal val="#ppt_x"/>
                                          </p:val>
                                        </p:tav>
                                      </p:tavLst>
                                    </p:anim>
                                    <p:anim calcmode="lin" valueType="num">
                                      <p:cBhvr additive="base">
                                        <p:cTn id="28" dur="500" fill="hold"/>
                                        <p:tgtEl>
                                          <p:spTgt spid="6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anim calcmode="lin" valueType="num">
                                      <p:cBhvr additive="base">
                                        <p:cTn id="31" dur="500" fill="hold"/>
                                        <p:tgtEl>
                                          <p:spTgt spid="62"/>
                                        </p:tgtEl>
                                        <p:attrNameLst>
                                          <p:attrName>ppt_x</p:attrName>
                                        </p:attrNameLst>
                                      </p:cBhvr>
                                      <p:tavLst>
                                        <p:tav tm="0">
                                          <p:val>
                                            <p:strVal val="#ppt_x"/>
                                          </p:val>
                                        </p:tav>
                                        <p:tav tm="100000">
                                          <p:val>
                                            <p:strVal val="#ppt_x"/>
                                          </p:val>
                                        </p:tav>
                                      </p:tavLst>
                                    </p:anim>
                                    <p:anim calcmode="lin" valueType="num">
                                      <p:cBhvr additive="base">
                                        <p:cTn id="32" dur="500" fill="hold"/>
                                        <p:tgtEl>
                                          <p:spTgt spid="6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additive="base">
                                        <p:cTn id="35" dur="500" fill="hold"/>
                                        <p:tgtEl>
                                          <p:spTgt spid="64"/>
                                        </p:tgtEl>
                                        <p:attrNameLst>
                                          <p:attrName>ppt_x</p:attrName>
                                        </p:attrNameLst>
                                      </p:cBhvr>
                                      <p:tavLst>
                                        <p:tav tm="0">
                                          <p:val>
                                            <p:strVal val="#ppt_x"/>
                                          </p:val>
                                        </p:tav>
                                        <p:tav tm="100000">
                                          <p:val>
                                            <p:strVal val="#ppt_x"/>
                                          </p:val>
                                        </p:tav>
                                      </p:tavLst>
                                    </p:anim>
                                    <p:anim calcmode="lin" valueType="num">
                                      <p:cBhvr additive="base">
                                        <p:cTn id="36" dur="500" fill="hold"/>
                                        <p:tgtEl>
                                          <p:spTgt spid="6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additive="base">
                                        <p:cTn id="39" dur="500" fill="hold"/>
                                        <p:tgtEl>
                                          <p:spTgt spid="65"/>
                                        </p:tgtEl>
                                        <p:attrNameLst>
                                          <p:attrName>ppt_x</p:attrName>
                                        </p:attrNameLst>
                                      </p:cBhvr>
                                      <p:tavLst>
                                        <p:tav tm="0">
                                          <p:val>
                                            <p:strVal val="#ppt_x"/>
                                          </p:val>
                                        </p:tav>
                                        <p:tav tm="100000">
                                          <p:val>
                                            <p:strVal val="#ppt_x"/>
                                          </p:val>
                                        </p:tav>
                                      </p:tavLst>
                                    </p:anim>
                                    <p:anim calcmode="lin" valueType="num">
                                      <p:cBhvr additive="base">
                                        <p:cTn id="40" dur="500" fill="hold"/>
                                        <p:tgtEl>
                                          <p:spTgt spid="6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500" fill="hold"/>
                                        <p:tgtEl>
                                          <p:spTgt spid="66"/>
                                        </p:tgtEl>
                                        <p:attrNameLst>
                                          <p:attrName>ppt_x</p:attrName>
                                        </p:attrNameLst>
                                      </p:cBhvr>
                                      <p:tavLst>
                                        <p:tav tm="0">
                                          <p:val>
                                            <p:strVal val="#ppt_x"/>
                                          </p:val>
                                        </p:tav>
                                        <p:tav tm="100000">
                                          <p:val>
                                            <p:strVal val="#ppt_x"/>
                                          </p:val>
                                        </p:tav>
                                      </p:tavLst>
                                    </p:anim>
                                    <p:anim calcmode="lin" valueType="num">
                                      <p:cBhvr additive="base">
                                        <p:cTn id="44" dur="50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additive="base">
                                        <p:cTn id="47" dur="500" fill="hold"/>
                                        <p:tgtEl>
                                          <p:spTgt spid="67"/>
                                        </p:tgtEl>
                                        <p:attrNameLst>
                                          <p:attrName>ppt_x</p:attrName>
                                        </p:attrNameLst>
                                      </p:cBhvr>
                                      <p:tavLst>
                                        <p:tav tm="0">
                                          <p:val>
                                            <p:strVal val="#ppt_x"/>
                                          </p:val>
                                        </p:tav>
                                        <p:tav tm="100000">
                                          <p:val>
                                            <p:strVal val="#ppt_x"/>
                                          </p:val>
                                        </p:tav>
                                      </p:tavLst>
                                    </p:anim>
                                    <p:anim calcmode="lin" valueType="num">
                                      <p:cBhvr additive="base">
                                        <p:cTn id="48" dur="500" fill="hold"/>
                                        <p:tgtEl>
                                          <p:spTgt spid="6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76"/>
                                        </p:tgtEl>
                                        <p:attrNameLst>
                                          <p:attrName>style.visibility</p:attrName>
                                        </p:attrNameLst>
                                      </p:cBhvr>
                                      <p:to>
                                        <p:strVal val="visible"/>
                                      </p:to>
                                    </p:set>
                                    <p:anim calcmode="lin" valueType="num">
                                      <p:cBhvr additive="base">
                                        <p:cTn id="51" dur="500" fill="hold"/>
                                        <p:tgtEl>
                                          <p:spTgt spid="76"/>
                                        </p:tgtEl>
                                        <p:attrNameLst>
                                          <p:attrName>ppt_x</p:attrName>
                                        </p:attrNameLst>
                                      </p:cBhvr>
                                      <p:tavLst>
                                        <p:tav tm="0">
                                          <p:val>
                                            <p:strVal val="#ppt_x"/>
                                          </p:val>
                                        </p:tav>
                                        <p:tav tm="100000">
                                          <p:val>
                                            <p:strVal val="#ppt_x"/>
                                          </p:val>
                                        </p:tav>
                                      </p:tavLst>
                                    </p:anim>
                                    <p:anim calcmode="lin" valueType="num">
                                      <p:cBhvr additive="base">
                                        <p:cTn id="52" dur="500" fill="hold"/>
                                        <p:tgtEl>
                                          <p:spTgt spid="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78"/>
                                        </p:tgtEl>
                                        <p:attrNameLst>
                                          <p:attrName>style.visibility</p:attrName>
                                        </p:attrNameLst>
                                      </p:cBhvr>
                                      <p:to>
                                        <p:strVal val="visible"/>
                                      </p:to>
                                    </p:set>
                                    <p:anim calcmode="lin" valueType="num">
                                      <p:cBhvr additive="base">
                                        <p:cTn id="55" dur="500" fill="hold"/>
                                        <p:tgtEl>
                                          <p:spTgt spid="78"/>
                                        </p:tgtEl>
                                        <p:attrNameLst>
                                          <p:attrName>ppt_x</p:attrName>
                                        </p:attrNameLst>
                                      </p:cBhvr>
                                      <p:tavLst>
                                        <p:tav tm="0">
                                          <p:val>
                                            <p:strVal val="#ppt_x"/>
                                          </p:val>
                                        </p:tav>
                                        <p:tav tm="100000">
                                          <p:val>
                                            <p:strVal val="#ppt_x"/>
                                          </p:val>
                                        </p:tav>
                                      </p:tavLst>
                                    </p:anim>
                                    <p:anim calcmode="lin" valueType="num">
                                      <p:cBhvr additive="base">
                                        <p:cTn id="56" dur="500" fill="hold"/>
                                        <p:tgtEl>
                                          <p:spTgt spid="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additive="base">
                                        <p:cTn id="59" dur="500" fill="hold"/>
                                        <p:tgtEl>
                                          <p:spTgt spid="80"/>
                                        </p:tgtEl>
                                        <p:attrNameLst>
                                          <p:attrName>ppt_x</p:attrName>
                                        </p:attrNameLst>
                                      </p:cBhvr>
                                      <p:tavLst>
                                        <p:tav tm="0">
                                          <p:val>
                                            <p:strVal val="#ppt_x"/>
                                          </p:val>
                                        </p:tav>
                                        <p:tav tm="100000">
                                          <p:val>
                                            <p:strVal val="#ppt_x"/>
                                          </p:val>
                                        </p:tav>
                                      </p:tavLst>
                                    </p:anim>
                                    <p:anim calcmode="lin" valueType="num">
                                      <p:cBhvr additive="base">
                                        <p:cTn id="60"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9" grpId="0" bldLvl="0" animBg="1"/>
      <p:bldP spid="70" grpId="0"/>
      <p:bldP spid="58" grpId="0" bldLvl="0" animBg="1"/>
      <p:bldP spid="59" grpId="0"/>
      <p:bldP spid="61" grpId="0" bldLvl="0" animBg="1"/>
      <p:bldP spid="62" grpId="0"/>
      <p:bldP spid="64" grpId="0" bldLvl="0" animBg="1"/>
      <p:bldP spid="65" grpId="0" bldLvl="0" animBg="1"/>
      <p:bldP spid="66" grpId="0" bldLvl="0" animBg="1"/>
      <p:bldP spid="67" grpId="0" bldLvl="0" animBg="1"/>
      <p:bldP spid="76" grpId="0"/>
      <p:bldP spid="78" grpId="0"/>
      <p:bldP spid="80" grpId="0"/>
      <p:bldP spid="69" grpId="1" animBg="1"/>
      <p:bldP spid="70" grpId="1"/>
      <p:bldP spid="58" grpId="1" animBg="1"/>
      <p:bldP spid="59" grpId="1"/>
      <p:bldP spid="61" grpId="1" animBg="1"/>
      <p:bldP spid="62" grpId="1"/>
      <p:bldP spid="64" grpId="1" animBg="1"/>
      <p:bldP spid="65" grpId="1" animBg="1"/>
      <p:bldP spid="66" grpId="1" animBg="1"/>
      <p:bldP spid="67" grpId="1" animBg="1"/>
      <p:bldP spid="76" grpId="1"/>
      <p:bldP spid="78" grpId="1"/>
      <p:bldP spid="80" grpId="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215265" y="303530"/>
            <a:ext cx="11355070" cy="6554470"/>
          </a:xfrm>
          <a:prstGeom prst="rect">
            <a:avLst/>
          </a:prstGeom>
          <a:solidFill>
            <a:schemeClr val="accent1">
              <a:lumMod val="20000"/>
              <a:lumOff val="80000"/>
            </a:schemeClr>
          </a:solidFill>
        </p:spPr>
        <p:txBody>
          <a:bodyPr wrap="square" rtlCol="0">
            <a:spAutoFit/>
          </a:bodyPr>
          <a:lstStyle/>
          <a:p>
            <a:r>
              <a:rPr lang="en-US" altLang="zh-CN" sz="2800" b="1"/>
              <a:t>【案例分享】</a:t>
            </a:r>
            <a:r>
              <a:rPr lang="en-US" altLang="zh-CN" sz="2800"/>
              <a:t>                                        </a:t>
            </a:r>
            <a:endParaRPr lang="en-US" altLang="zh-CN" sz="2800"/>
          </a:p>
          <a:p>
            <a:pPr algn="ctr"/>
            <a:r>
              <a:rPr lang="en-US" altLang="zh-CN" sz="2800" b="1">
                <a:latin typeface="Times New Roman" panose="02020603050405020304" pitchFamily="18" charset="0"/>
                <a:cs typeface="Times New Roman" panose="02020603050405020304" pitchFamily="18" charset="0"/>
              </a:rPr>
              <a:t>打破思维的墙——折叠洗衣机</a:t>
            </a:r>
            <a:endParaRPr lang="en-US" altLang="zh-CN" sz="2800" b="1">
              <a:latin typeface="Times New Roman" panose="02020603050405020304" pitchFamily="18" charset="0"/>
              <a:cs typeface="Times New Roman" panose="02020603050405020304" pitchFamily="18" charset="0"/>
            </a:endParaRPr>
          </a:p>
          <a:p>
            <a:endParaRPr lang="en-US" altLang="zh-CN" sz="2800"/>
          </a:p>
          <a:p>
            <a:pPr algn="just"/>
            <a:r>
              <a:rPr lang="en-US" altLang="zh-CN" sz="2400">
                <a:sym typeface="+mn-ea"/>
              </a:rPr>
              <a:t>     </a:t>
            </a:r>
            <a:r>
              <a:rPr sz="2400">
                <a:latin typeface="宋体" panose="02010600030101010101" pitchFamily="2" charset="-122"/>
                <a:ea typeface="宋体" panose="02010600030101010101" pitchFamily="2" charset="-122"/>
                <a:cs typeface="宋体" panose="02010600030101010101" pitchFamily="2" charset="-122"/>
              </a:rPr>
              <a:t>蒲青良考入重庆机电职业技术学院，就读于机械设计与制造专业，专门学习机电机械设备的设计与维护修理。进入大学后不久，蒲青良寝室的一位室友就说，厕所那么小，传统洗衣机放不进去，洗衣服不方便，要是有折叠洗衣机就好了。这句话给了蒲青良启发：他为什么不能设计一款这样的洗衣机？抱着这个想法，他开始构思折叠洗衣机。</a:t>
            </a:r>
            <a:endParaRPr sz="2400">
              <a:latin typeface="宋体" panose="02010600030101010101" pitchFamily="2" charset="-122"/>
              <a:ea typeface="宋体" panose="02010600030101010101" pitchFamily="2" charset="-122"/>
              <a:cs typeface="宋体" panose="02010600030101010101" pitchFamily="2" charset="-122"/>
            </a:endParaRPr>
          </a:p>
          <a:p>
            <a:pPr algn="just"/>
            <a:r>
              <a:rPr lang="en-US" altLang="zh-CN" sz="2400">
                <a:sym typeface="+mn-ea"/>
              </a:rPr>
              <a:t>     </a:t>
            </a:r>
            <a:r>
              <a:rPr sz="2400">
                <a:latin typeface="宋体" panose="02010600030101010101" pitchFamily="2" charset="-122"/>
                <a:ea typeface="宋体" panose="02010600030101010101" pitchFamily="2" charset="-122"/>
                <a:cs typeface="宋体" panose="02010600030101010101" pitchFamily="2" charset="-122"/>
              </a:rPr>
              <a:t>他先查阅资料了解洗衣机的相关原理，刚开始时他没有向任何人说起，怕别人笑话，他父母也不支持，觉得一个专科学生搞产品研发完全是异想天开。在查阅资料、请教老师后，蒲青良还是对如何防水、洗衣机动力、洗衣机配件规格这几方面不甚明白。无可奈何之下，他决定拆洗衣机看个明白。蒲青良拆烂了三台洗衣机后才总算弄清楚。</a:t>
            </a:r>
            <a:endParaRPr sz="2400">
              <a:latin typeface="宋体" panose="02010600030101010101" pitchFamily="2" charset="-122"/>
              <a:ea typeface="宋体" panose="02010600030101010101" pitchFamily="2" charset="-122"/>
              <a:cs typeface="宋体" panose="02010600030101010101" pitchFamily="2" charset="-122"/>
            </a:endParaRPr>
          </a:p>
          <a:p>
            <a:pPr algn="just"/>
            <a:r>
              <a:rPr lang="en-US" altLang="zh-CN" sz="2400">
                <a:sym typeface="+mn-ea"/>
              </a:rPr>
              <a:t>     </a:t>
            </a:r>
            <a:r>
              <a:rPr sz="2400">
                <a:latin typeface="宋体" panose="02010600030101010101" pitchFamily="2" charset="-122"/>
                <a:ea typeface="宋体" panose="02010600030101010101" pitchFamily="2" charset="-122"/>
                <a:cs typeface="宋体" panose="02010600030101010101" pitchFamily="2" charset="-122"/>
              </a:rPr>
              <a:t>接着蒲青良开始了解市场需求，了解目标受众群体。蒲青良搜集了几个月的资料</a:t>
            </a:r>
            <a:r>
              <a:rPr lang="zh-CN" sz="2400">
                <a:latin typeface="宋体" panose="02010600030101010101" pitchFamily="2" charset="-122"/>
                <a:ea typeface="宋体" panose="02010600030101010101" pitchFamily="2" charset="-122"/>
                <a:cs typeface="宋体" panose="02010600030101010101" pitchFamily="2" charset="-122"/>
              </a:rPr>
              <a:t>，</a:t>
            </a:r>
            <a:r>
              <a:rPr sz="2400">
                <a:latin typeface="宋体" panose="02010600030101010101" pitchFamily="2" charset="-122"/>
                <a:ea typeface="宋体" panose="02010600030101010101" pitchFamily="2" charset="-122"/>
                <a:cs typeface="宋体" panose="02010600030101010101" pitchFamily="2" charset="-122"/>
              </a:rPr>
              <a:t>惊讶地发现“折叠式洗衣机”市场竟然还是空白的，像海尔、美的都还没有类似的产品，如果能设计出这样的产品并将其投入市场，既能在夹缝中求生存，也能走出一条自主创新研发的路来</a:t>
            </a:r>
            <a:r>
              <a:rPr lang="zh-CN" sz="2400">
                <a:latin typeface="宋体" panose="02010600030101010101" pitchFamily="2" charset="-122"/>
                <a:ea typeface="宋体" panose="02010600030101010101" pitchFamily="2" charset="-122"/>
                <a:cs typeface="宋体" panose="02010600030101010101" pitchFamily="2" charset="-122"/>
              </a:rPr>
              <a:t>。</a:t>
            </a:r>
            <a:endParaRPr lang="zh-CN" sz="2400">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pic>
        <p:nvPicPr>
          <p:cNvPr id="3" name="图片 2"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215265" y="303530"/>
            <a:ext cx="11355070" cy="6062345"/>
          </a:xfrm>
          <a:prstGeom prst="rect">
            <a:avLst/>
          </a:prstGeom>
          <a:solidFill>
            <a:schemeClr val="accent1">
              <a:lumMod val="20000"/>
              <a:lumOff val="80000"/>
            </a:schemeClr>
          </a:solidFill>
        </p:spPr>
        <p:txBody>
          <a:bodyPr wrap="square" rtlCol="0">
            <a:spAutoFit/>
          </a:bodyPr>
          <a:lstStyle/>
          <a:p>
            <a:r>
              <a:rPr lang="en-US" altLang="zh-CN" sz="2800" b="1"/>
              <a:t>【案例分享】</a:t>
            </a:r>
            <a:r>
              <a:rPr lang="en-US" altLang="zh-CN" sz="2800"/>
              <a:t>                                        </a:t>
            </a:r>
            <a:endParaRPr lang="en-US" altLang="zh-CN" sz="2800"/>
          </a:p>
          <a:p>
            <a:pPr algn="just"/>
            <a:r>
              <a:rPr lang="en-US" altLang="zh-CN" sz="2400">
                <a:sym typeface="+mn-ea"/>
              </a:rPr>
              <a:t>     </a:t>
            </a:r>
            <a:r>
              <a:rPr sz="2400">
                <a:latin typeface="宋体" panose="02010600030101010101" pitchFamily="2" charset="-122"/>
                <a:ea typeface="宋体" panose="02010600030101010101" pitchFamily="2" charset="-122"/>
                <a:cs typeface="宋体" panose="02010600030101010101" pitchFamily="2" charset="-122"/>
              </a:rPr>
              <a:t>这个发现点燃了蒲青良身上的兴奋点。他利用课堂所学，以及几个月来夜以继日的“图书馆生活”，开始了他的创业梦想。研发初期困难重重，知识结构的断层加上经验的欠缺使得蒲青良的产品研发进度一度中止。但是蒲青良依然没有放弃，他说：“小时候那么苦的训练都熬过来了，这点小挫折算什么。”他坚信，现在的迷茫源自于专业知识积累的薄弱和灵活变通能力的不足。为了攻坚克难，他在实验室里又继续研读相关技术研发的报告，学习机械、电气等相关领域的专业知识。当别人在愉快地享受夜晚时，他游走于邻近几所大学的图书馆；当别人在惬意地享受暑假时，他在实验室里修改图纸，完善产品设计。“世上无难事，只怕有心人”，经过一年多的反复修改和测试之后，他的产品终于初见雏形。他采用圆台型构造以增加其稳定性，在轮筒内部增加褶皱，配合波轮搅水以增强摩擦力，从而增强洗涤效果</a:t>
            </a:r>
            <a:r>
              <a:rPr lang="zh-CN" sz="2400">
                <a:latin typeface="宋体" panose="02010600030101010101" pitchFamily="2" charset="-122"/>
                <a:ea typeface="宋体" panose="02010600030101010101" pitchFamily="2" charset="-122"/>
                <a:cs typeface="宋体" panose="02010600030101010101" pitchFamily="2" charset="-122"/>
              </a:rPr>
              <a:t>。</a:t>
            </a:r>
            <a:endParaRPr lang="zh-CN" sz="2400">
              <a:latin typeface="宋体" panose="02010600030101010101" pitchFamily="2" charset="-122"/>
              <a:ea typeface="宋体" panose="02010600030101010101" pitchFamily="2" charset="-122"/>
              <a:cs typeface="宋体" panose="02010600030101010101" pitchFamily="2" charset="-122"/>
            </a:endParaRPr>
          </a:p>
          <a:p>
            <a:pPr algn="just"/>
            <a:r>
              <a:rPr lang="en-US" altLang="zh-CN" sz="2400">
                <a:sym typeface="+mn-ea"/>
              </a:rPr>
              <a:t>     </a:t>
            </a:r>
            <a:r>
              <a:rPr lang="zh-CN" sz="2400">
                <a:latin typeface="宋体" panose="02010600030101010101" pitchFamily="2" charset="-122"/>
                <a:ea typeface="宋体" panose="02010600030101010101" pitchFamily="2" charset="-122"/>
                <a:cs typeface="宋体" panose="02010600030101010101" pitchFamily="2" charset="-122"/>
              </a:rPr>
              <a:t>产品设计初步完成后，蒲青良又在老师的鼓励下成功申请了两项技术专利：折叠软体洗衣机和一体式波轮专利。恰逢其时，项目专利申请通过，又得知重庆市第三届大学生创业大赛即将举行的好消息。蒲青良代表学院参加了比赛并获得了三等奖，自此有了第一笔创业基金，他用这笔奖金研发生产出了一台折叠式洗衣机的样品。</a:t>
            </a:r>
            <a:endParaRPr lang="zh-CN" sz="2400">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pic>
        <p:nvPicPr>
          <p:cNvPr id="3" name="图片 2"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sp>
        <p:nvSpPr>
          <p:cNvPr id="4" name="文本框 3"/>
          <p:cNvSpPr txBox="1"/>
          <p:nvPr/>
        </p:nvSpPr>
        <p:spPr>
          <a:xfrm>
            <a:off x="254635" y="0"/>
            <a:ext cx="11936095" cy="6800850"/>
          </a:xfrm>
          <a:prstGeom prst="rect">
            <a:avLst/>
          </a:prstGeom>
          <a:solidFill>
            <a:schemeClr val="accent1">
              <a:lumMod val="20000"/>
              <a:lumOff val="80000"/>
            </a:schemeClr>
          </a:solidFill>
        </p:spPr>
        <p:txBody>
          <a:bodyPr wrap="square" rtlCol="0">
            <a:spAutoFit/>
          </a:bodyPr>
          <a:lstStyle/>
          <a:p>
            <a:r>
              <a:rPr lang="en-US" altLang="zh-CN" sz="2800" b="1"/>
              <a:t>【案例分享】</a:t>
            </a:r>
            <a:r>
              <a:rPr lang="en-US" altLang="zh-CN" sz="2800"/>
              <a:t>                                        </a:t>
            </a:r>
            <a:endParaRPr lang="en-US" altLang="zh-CN" sz="2800"/>
          </a:p>
          <a:p>
            <a:pPr algn="just"/>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创业大赛结束后，他的项目顺利通过学院审核，并入驻大学生创业孵化基地。蒲青良的研究脚步依然没有停止，他开始思考采用何种方法洗涤。最终在老师的建议下，他选择在洗衣机里加一个离子发生器，产生离子分解污渍，这样既能洗干净衣服，又不会增加臭氧浓度。就这样，蒲青良在机电系实验室开始了下一步的研发道路。</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是金子总会发光的。海尔的找上了蒲青良。刚开始蒲青良还有些不敢相信，直到对方说明来意，并将他接到重庆海尔工业园参观，他才确认原来一切都是真的。蒲青良在海尔工作的时候依然没有放弃自己的创业梦想，他又参加了</a:t>
            </a:r>
            <a:r>
              <a:rPr sz="2400">
                <a:latin typeface="宋体" panose="02010600030101010101" pitchFamily="2" charset="-122"/>
                <a:ea typeface="宋体" panose="02010600030101010101" pitchFamily="2" charset="-122"/>
                <a:cs typeface="宋体" panose="02010600030101010101" pitchFamily="2" charset="-122"/>
              </a:rPr>
              <a:t>“中国梦·我</a:t>
            </a:r>
            <a:r>
              <a:rPr sz="2400">
                <a:latin typeface="Times New Roman" panose="02020603050405020304" pitchFamily="18" charset="0"/>
                <a:ea typeface="宋体" panose="02010600030101010101" pitchFamily="2" charset="-122"/>
                <a:cs typeface="Times New Roman" panose="02020603050405020304" pitchFamily="18" charset="0"/>
              </a:rPr>
              <a:t>们的创业梦</a:t>
            </a:r>
            <a:r>
              <a:rPr sz="2400">
                <a:latin typeface="宋体" panose="02010600030101010101" pitchFamily="2" charset="-122"/>
                <a:ea typeface="宋体" panose="02010600030101010101" pitchFamily="2" charset="-122"/>
                <a:cs typeface="Times New Roman" panose="02020603050405020304" pitchFamily="18" charset="0"/>
              </a:rPr>
              <a:t>”</a:t>
            </a:r>
            <a:r>
              <a:rPr sz="2400">
                <a:latin typeface="Times New Roman" panose="02020603050405020304" pitchFamily="18" charset="0"/>
                <a:ea typeface="宋体" panose="02010600030101010101" pitchFamily="2" charset="-122"/>
                <a:cs typeface="Times New Roman" panose="02020603050405020304" pitchFamily="18" charset="0"/>
              </a:rPr>
              <a:t>比赛。有</a:t>
            </a:r>
            <a:r>
              <a:rPr sz="2400">
                <a:latin typeface="Times New Roman" panose="02020603050405020304" pitchFamily="18" charset="0"/>
                <a:ea typeface="宋体" panose="02010600030101010101" pitchFamily="2" charset="-122"/>
                <a:cs typeface="Times New Roman" panose="02020603050405020304" pitchFamily="18" charset="0"/>
              </a:rPr>
              <a:t> 600 多家各个行业出色的民营企业参赛报名，比赛过程很艰难，但是蒲青良却再一次幸运地拿到了最佳创意奖，并当场获得了三屋投资集团300万元的投资。蒲青良还被重庆商报评为重庆市最具有代表性的创业者</a:t>
            </a:r>
            <a:r>
              <a:rPr lang="zh-CN" sz="2400">
                <a:latin typeface="Times New Roman" panose="02020603050405020304" pitchFamily="18" charset="0"/>
                <a:ea typeface="宋体" panose="02010600030101010101" pitchFamily="2" charset="-122"/>
                <a:cs typeface="Times New Roman" panose="02020603050405020304" pitchFamily="18" charset="0"/>
              </a:rPr>
              <a:t>。</a:t>
            </a:r>
            <a:endParaRPr lang="zh-CN"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zh-CN" sz="2400">
                <a:latin typeface="Times New Roman" panose="02020603050405020304" pitchFamily="18" charset="0"/>
                <a:ea typeface="宋体" panose="02010600030101010101" pitchFamily="2" charset="-122"/>
                <a:cs typeface="Times New Roman" panose="02020603050405020304" pitchFamily="18" charset="0"/>
              </a:rPr>
              <a:t>比赛结束后，蒲青良毅然决定辞职。海尔的主管很惊讶。蒲青良却告诉他：自己还是想创业，与海尔合作可以保证他有一份很好的收入，但是却让他丢失了原来的梦想——创业的梦想！蒲青良从海尔离职后，在重庆开办了第一家新产品研发公司，但是，他并不满足于目前的状态，又辗转去了广州，筹建了一家更大的公司，不仅仅做折叠式洗衣机，还研发 3D打印机、LED灯等。</a:t>
            </a:r>
            <a:endParaRPr lang="zh-CN"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zh-CN" sz="2400">
                <a:latin typeface="Times New Roman" panose="02020603050405020304" pitchFamily="18" charset="0"/>
                <a:ea typeface="宋体" panose="02010600030101010101" pitchFamily="2" charset="-122"/>
                <a:cs typeface="Times New Roman" panose="02020603050405020304" pitchFamily="18" charset="0"/>
              </a:rPr>
              <a:t>（资料来源：董刚，贾安东.创业进行时：重庆市大学生创业典型案例集[M].重庆</a:t>
            </a:r>
            <a:endParaRPr lang="zh-CN"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zh-CN" sz="2400">
                <a:latin typeface="Times New Roman" panose="02020603050405020304" pitchFamily="18" charset="0"/>
                <a:ea typeface="宋体" panose="02010600030101010101" pitchFamily="2" charset="-122"/>
                <a:cs typeface="Times New Roman" panose="02020603050405020304" pitchFamily="18" charset="0"/>
              </a:rPr>
              <a:t>大学出版社，2015.）</a:t>
            </a:r>
            <a:endParaRPr lang="zh-CN" sz="240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 name="图片 2"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271780" y="930275"/>
            <a:ext cx="11355070" cy="4276725"/>
          </a:xfrm>
          <a:prstGeom prst="rect">
            <a:avLst/>
          </a:prstGeom>
          <a:solidFill>
            <a:schemeClr val="accent1">
              <a:lumMod val="20000"/>
              <a:lumOff val="80000"/>
            </a:schemeClr>
          </a:solidFill>
        </p:spPr>
        <p:txBody>
          <a:bodyPr wrap="square" rtlCol="0">
            <a:spAutoFit/>
          </a:bodyPr>
          <a:lstStyle/>
          <a:p>
            <a:r>
              <a:rPr lang="en-US" altLang="zh-CN" sz="2800">
                <a:solidFill>
                  <a:srgbClr val="FF0000"/>
                </a:solidFill>
                <a:sym typeface="+mn-ea"/>
              </a:rPr>
              <a:t>     </a:t>
            </a:r>
            <a:r>
              <a:rPr lang="en-US" altLang="zh-CN" sz="2800" b="1">
                <a:solidFill>
                  <a:schemeClr val="accent1">
                    <a:lumMod val="75000"/>
                  </a:schemeClr>
                </a:solidFill>
                <a:sym typeface="+mn-ea"/>
              </a:rPr>
              <a:t>案例点评：</a:t>
            </a:r>
            <a:endParaRPr lang="en-US" altLang="zh-CN" sz="2800" b="1">
              <a:solidFill>
                <a:schemeClr val="accent1">
                  <a:lumMod val="75000"/>
                </a:schemeClr>
              </a:solidFill>
              <a:sym typeface="+mn-ea"/>
            </a:endParaRPr>
          </a:p>
          <a:p>
            <a:r>
              <a:rPr lang="en-US" altLang="zh-CN" sz="2800">
                <a:solidFill>
                  <a:srgbClr val="FF0000"/>
                </a:solidFill>
              </a:rPr>
              <a:t>                                    </a:t>
            </a:r>
            <a:endParaRPr lang="en-US" altLang="zh-CN" sz="2800">
              <a:solidFill>
                <a:srgbClr val="FF0000"/>
              </a:solidFill>
            </a:endParaRPr>
          </a:p>
          <a:p>
            <a:pPr algn="just">
              <a:buClrTx/>
              <a:buSzTx/>
              <a:buNone/>
            </a:pPr>
            <a:r>
              <a:rPr lang="en-US" altLang="zh-CN" sz="2400">
                <a:solidFill>
                  <a:srgbClr val="FF0000"/>
                </a:solidFill>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rPr>
              <a:t>创业从来都不是一件容易的事情，它既需要创业者具有敏锐的商业敏感度去识别创业机会，还需要创业者有超人的胆识、魄力和冒险精神以及坚韧不拔的毅力。真正的创业有别于创意和创想，重在落实、执行和实践。案例中的主人公蒲青良，从室友的一句抱怨中“嗅”到了商机、获得创意，接着通过市场调查和行业分析，了解到他所设想的产品具有潜在的市场需求，而市场又缺少同类产品的供给，所以算是找到了创业的“痛点”（即客户诉求）；此后，他开始了长时间的艰苦研究，终于将最初的创意落实到了创业行动中来；在有了创意成果之后，蒲青良开始参加各类创业大赛，这也是大学生宣传并推销自己创业行动的方式和平台。大学生通过创业大赛，不仅能够获得行业专家、企业家的点拨，还能募得创业初始资金。</a:t>
            </a:r>
            <a:endParaRPr lang="en-US" altLang="zh-CN" sz="2400">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pic>
        <p:nvPicPr>
          <p:cNvPr id="3" name="图片 2"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9"/>
          <p:cNvPicPr>
            <a:picLocks noChangeAspect="1"/>
          </p:cNvPicPr>
          <p:nvPr/>
        </p:nvPicPr>
        <p:blipFill>
          <a:blip r:embed="rId1"/>
          <a:srcRect l="42719"/>
          <a:stretch>
            <a:fillRect/>
          </a:stretch>
        </p:blipFill>
        <p:spPr>
          <a:xfrm rot="16200000">
            <a:off x="5960745" y="-5959475"/>
            <a:ext cx="271780" cy="12191365"/>
          </a:xfrm>
          <a:prstGeom prst="rect">
            <a:avLst/>
          </a:prstGeom>
        </p:spPr>
      </p:pic>
      <p:sp>
        <p:nvSpPr>
          <p:cNvPr id="4" name="文本框 3"/>
          <p:cNvSpPr txBox="1"/>
          <p:nvPr/>
        </p:nvSpPr>
        <p:spPr>
          <a:xfrm>
            <a:off x="483235" y="721360"/>
            <a:ext cx="11530330" cy="521970"/>
          </a:xfrm>
          <a:prstGeom prst="rect">
            <a:avLst/>
          </a:prstGeom>
          <a:noFill/>
        </p:spPr>
        <p:txBody>
          <a:bodyPr wrap="square" rtlCol="0">
            <a:spAutoFit/>
          </a:bodyPr>
          <a:p>
            <a:r>
              <a:rPr lang="zh-CN" altLang="en-US" sz="2800" b="1">
                <a:solidFill>
                  <a:srgbClr val="00B0F0"/>
                </a:solidFill>
                <a:latin typeface="Times New Roman" panose="02020603050405020304" pitchFamily="18" charset="0"/>
                <a:cs typeface="Times New Roman" panose="02020603050405020304" pitchFamily="18" charset="0"/>
              </a:rPr>
              <a:t>二、创业机会识别的方法</a:t>
            </a:r>
            <a:r>
              <a:rPr lang="en-US" altLang="zh-CN" sz="2400">
                <a:latin typeface="Times New Roman" panose="02020603050405020304" pitchFamily="18" charset="0"/>
                <a:cs typeface="Times New Roman" panose="02020603050405020304" pitchFamily="18" charset="0"/>
              </a:rPr>
              <a:t>     </a:t>
            </a:r>
            <a:endParaRPr lang="en-US" altLang="zh-CN" sz="2400">
              <a:latin typeface="Times New Roman" panose="02020603050405020304" pitchFamily="18" charset="0"/>
              <a:cs typeface="Times New Roman" panose="02020603050405020304" pitchFamily="18" charset="0"/>
            </a:endParaRPr>
          </a:p>
        </p:txBody>
      </p:sp>
      <p:grpSp>
        <p:nvGrpSpPr>
          <p:cNvPr id="39" name="组合 38"/>
          <p:cNvGrpSpPr/>
          <p:nvPr>
            <p:custDataLst>
              <p:tags r:id="rId2"/>
            </p:custDataLst>
          </p:nvPr>
        </p:nvGrpSpPr>
        <p:grpSpPr>
          <a:xfrm>
            <a:off x="95885" y="2489889"/>
            <a:ext cx="1962150" cy="2221428"/>
            <a:chOff x="800100" y="573459"/>
            <a:chExt cx="1962150" cy="2221428"/>
          </a:xfrm>
        </p:grpSpPr>
        <p:sp>
          <p:nvSpPr>
            <p:cNvPr id="35" name="矩形 34"/>
            <p:cNvSpPr/>
            <p:nvPr>
              <p:custDataLst>
                <p:tags r:id="rId3"/>
              </p:custDataLst>
            </p:nvPr>
          </p:nvSpPr>
          <p:spPr>
            <a:xfrm>
              <a:off x="800100" y="573459"/>
              <a:ext cx="1962150" cy="1958696"/>
            </a:xfrm>
            <a:prstGeom prst="rect">
              <a:avLst/>
            </a:prstGeom>
            <a:solidFill>
              <a:srgbClr val="2C89CE"/>
            </a:solidFill>
            <a:ln>
              <a:noFill/>
            </a:ln>
            <a:effectLst/>
          </p:spPr>
          <p:style>
            <a:lnRef idx="2">
              <a:srgbClr val="2C89CE">
                <a:shade val="50000"/>
              </a:srgbClr>
            </a:lnRef>
            <a:fillRef idx="1">
              <a:srgbClr val="2C89CE"/>
            </a:fillRef>
            <a:effectRef idx="0">
              <a:srgbClr val="2C89CE"/>
            </a:effectRef>
            <a:fontRef idx="minor">
              <a:sysClr val="window" lastClr="FFFFFF"/>
            </a:fontRef>
          </p:style>
          <p:txBody>
            <a:bodyPr rot="0" spcFirstLastPara="0" vertOverflow="overflow" horzOverflow="overflow" vert="horz" wrap="square" lIns="91440" tIns="45720" rIns="91440" bIns="72000" numCol="1" spcCol="0" rtlCol="0" fromWordArt="0" anchor="ctr" anchorCtr="0" forceAA="0" compatLnSpc="1">
              <a:normAutofit/>
            </a:bodyPr>
            <a:lstStyle/>
            <a:p>
              <a:pPr algn="ctr">
                <a:lnSpc>
                  <a:spcPct val="150000"/>
                </a:lnSpc>
              </a:pPr>
              <a:endParaRPr lang="zh-CN" altLang="en-US" dirty="0">
                <a:solidFill>
                  <a:sysClr val="window" lastClr="FFFFFF"/>
                </a:solidFill>
                <a:latin typeface="Times New Roman" panose="02020603050405020304" pitchFamily="18" charset="0"/>
                <a:cs typeface="Times New Roman" panose="02020603050405020304" pitchFamily="18" charset="0"/>
              </a:endParaRPr>
            </a:p>
          </p:txBody>
        </p:sp>
        <p:sp>
          <p:nvSpPr>
            <p:cNvPr id="36" name="任意多边形 35"/>
            <p:cNvSpPr/>
            <p:nvPr>
              <p:custDataLst>
                <p:tags r:id="rId4"/>
              </p:custDataLst>
            </p:nvPr>
          </p:nvSpPr>
          <p:spPr>
            <a:xfrm>
              <a:off x="800100" y="2440493"/>
              <a:ext cx="1962150" cy="354394"/>
            </a:xfrm>
            <a:custGeom>
              <a:avLst/>
              <a:gdLst>
                <a:gd name="connsiteX0" fmla="*/ 98425 w 1803400"/>
                <a:gd name="connsiteY0" fmla="*/ 0 h 325721"/>
                <a:gd name="connsiteX1" fmla="*/ 148430 w 1803400"/>
                <a:gd name="connsiteY1" fmla="*/ 86217 h 325721"/>
                <a:gd name="connsiteX2" fmla="*/ 198437 w 1803400"/>
                <a:gd name="connsiteY2" fmla="*/ 0 h 325721"/>
                <a:gd name="connsiteX3" fmla="*/ 248442 w 1803400"/>
                <a:gd name="connsiteY3" fmla="*/ 86217 h 325721"/>
                <a:gd name="connsiteX4" fmla="*/ 298449 w 1803400"/>
                <a:gd name="connsiteY4" fmla="*/ 0 h 325721"/>
                <a:gd name="connsiteX5" fmla="*/ 348454 w 1803400"/>
                <a:gd name="connsiteY5" fmla="*/ 86217 h 325721"/>
                <a:gd name="connsiteX6" fmla="*/ 398461 w 1803400"/>
                <a:gd name="connsiteY6" fmla="*/ 0 h 325721"/>
                <a:gd name="connsiteX7" fmla="*/ 448466 w 1803400"/>
                <a:gd name="connsiteY7" fmla="*/ 86217 h 325721"/>
                <a:gd name="connsiteX8" fmla="*/ 498473 w 1803400"/>
                <a:gd name="connsiteY8" fmla="*/ 0 h 325721"/>
                <a:gd name="connsiteX9" fmla="*/ 548478 w 1803400"/>
                <a:gd name="connsiteY9" fmla="*/ 86217 h 325721"/>
                <a:gd name="connsiteX10" fmla="*/ 598485 w 1803400"/>
                <a:gd name="connsiteY10" fmla="*/ 0 h 325721"/>
                <a:gd name="connsiteX11" fmla="*/ 648490 w 1803400"/>
                <a:gd name="connsiteY11" fmla="*/ 86217 h 325721"/>
                <a:gd name="connsiteX12" fmla="*/ 698497 w 1803400"/>
                <a:gd name="connsiteY12" fmla="*/ 0 h 325721"/>
                <a:gd name="connsiteX13" fmla="*/ 748502 w 1803400"/>
                <a:gd name="connsiteY13" fmla="*/ 86217 h 325721"/>
                <a:gd name="connsiteX14" fmla="*/ 798509 w 1803400"/>
                <a:gd name="connsiteY14" fmla="*/ 0 h 325721"/>
                <a:gd name="connsiteX15" fmla="*/ 848514 w 1803400"/>
                <a:gd name="connsiteY15" fmla="*/ 86217 h 325721"/>
                <a:gd name="connsiteX16" fmla="*/ 898521 w 1803400"/>
                <a:gd name="connsiteY16" fmla="*/ 0 h 325721"/>
                <a:gd name="connsiteX17" fmla="*/ 948526 w 1803400"/>
                <a:gd name="connsiteY17" fmla="*/ 86217 h 325721"/>
                <a:gd name="connsiteX18" fmla="*/ 998533 w 1803400"/>
                <a:gd name="connsiteY18" fmla="*/ 0 h 325721"/>
                <a:gd name="connsiteX19" fmla="*/ 1048538 w 1803400"/>
                <a:gd name="connsiteY19" fmla="*/ 86217 h 325721"/>
                <a:gd name="connsiteX20" fmla="*/ 1098545 w 1803400"/>
                <a:gd name="connsiteY20" fmla="*/ 0 h 325721"/>
                <a:gd name="connsiteX21" fmla="*/ 1148550 w 1803400"/>
                <a:gd name="connsiteY21" fmla="*/ 86217 h 325721"/>
                <a:gd name="connsiteX22" fmla="*/ 1198557 w 1803400"/>
                <a:gd name="connsiteY22" fmla="*/ 0 h 325721"/>
                <a:gd name="connsiteX23" fmla="*/ 1248562 w 1803400"/>
                <a:gd name="connsiteY23" fmla="*/ 86217 h 325721"/>
                <a:gd name="connsiteX24" fmla="*/ 1298569 w 1803400"/>
                <a:gd name="connsiteY24" fmla="*/ 0 h 325721"/>
                <a:gd name="connsiteX25" fmla="*/ 1348574 w 1803400"/>
                <a:gd name="connsiteY25" fmla="*/ 86217 h 325721"/>
                <a:gd name="connsiteX26" fmla="*/ 1398581 w 1803400"/>
                <a:gd name="connsiteY26" fmla="*/ 0 h 325721"/>
                <a:gd name="connsiteX27" fmla="*/ 1448586 w 1803400"/>
                <a:gd name="connsiteY27" fmla="*/ 86217 h 325721"/>
                <a:gd name="connsiteX28" fmla="*/ 1498593 w 1803400"/>
                <a:gd name="connsiteY28" fmla="*/ 0 h 325721"/>
                <a:gd name="connsiteX29" fmla="*/ 1548598 w 1803400"/>
                <a:gd name="connsiteY29" fmla="*/ 86217 h 325721"/>
                <a:gd name="connsiteX30" fmla="*/ 1598605 w 1803400"/>
                <a:gd name="connsiteY30" fmla="*/ 0 h 325721"/>
                <a:gd name="connsiteX31" fmla="*/ 1648610 w 1803400"/>
                <a:gd name="connsiteY31" fmla="*/ 86217 h 325721"/>
                <a:gd name="connsiteX32" fmla="*/ 1698617 w 1803400"/>
                <a:gd name="connsiteY32" fmla="*/ 0 h 325721"/>
                <a:gd name="connsiteX33" fmla="*/ 1748622 w 1803400"/>
                <a:gd name="connsiteY33" fmla="*/ 86217 h 325721"/>
                <a:gd name="connsiteX34" fmla="*/ 1798629 w 1803400"/>
                <a:gd name="connsiteY34" fmla="*/ 0 h 325721"/>
                <a:gd name="connsiteX35" fmla="*/ 1803400 w 1803400"/>
                <a:gd name="connsiteY35" fmla="*/ 8226 h 325721"/>
                <a:gd name="connsiteX36" fmla="*/ 1803400 w 1803400"/>
                <a:gd name="connsiteY36" fmla="*/ 89994 h 325721"/>
                <a:gd name="connsiteX37" fmla="*/ 1803400 w 1803400"/>
                <a:gd name="connsiteY37" fmla="*/ 325721 h 325721"/>
                <a:gd name="connsiteX38" fmla="*/ 0 w 1803400"/>
                <a:gd name="connsiteY38" fmla="*/ 325721 h 325721"/>
                <a:gd name="connsiteX39" fmla="*/ 0 w 1803400"/>
                <a:gd name="connsiteY39" fmla="*/ 89994 h 325721"/>
                <a:gd name="connsiteX40" fmla="*/ 0 w 1803400"/>
                <a:gd name="connsiteY40" fmla="*/ 2736 h 325721"/>
                <a:gd name="connsiteX41" fmla="*/ 48418 w 1803400"/>
                <a:gd name="connsiteY41" fmla="*/ 86217 h 32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803400" h="325721">
                  <a:moveTo>
                    <a:pt x="98425" y="0"/>
                  </a:moveTo>
                  <a:lnTo>
                    <a:pt x="148430" y="86217"/>
                  </a:lnTo>
                  <a:lnTo>
                    <a:pt x="198437" y="0"/>
                  </a:lnTo>
                  <a:lnTo>
                    <a:pt x="248442" y="86217"/>
                  </a:lnTo>
                  <a:lnTo>
                    <a:pt x="298449" y="0"/>
                  </a:lnTo>
                  <a:lnTo>
                    <a:pt x="348454" y="86217"/>
                  </a:lnTo>
                  <a:lnTo>
                    <a:pt x="398461" y="0"/>
                  </a:lnTo>
                  <a:lnTo>
                    <a:pt x="448466" y="86217"/>
                  </a:lnTo>
                  <a:lnTo>
                    <a:pt x="498473" y="0"/>
                  </a:lnTo>
                  <a:lnTo>
                    <a:pt x="548478" y="86217"/>
                  </a:lnTo>
                  <a:lnTo>
                    <a:pt x="598485" y="0"/>
                  </a:lnTo>
                  <a:lnTo>
                    <a:pt x="648490" y="86217"/>
                  </a:lnTo>
                  <a:lnTo>
                    <a:pt x="698497" y="0"/>
                  </a:lnTo>
                  <a:lnTo>
                    <a:pt x="748502" y="86217"/>
                  </a:lnTo>
                  <a:lnTo>
                    <a:pt x="798509" y="0"/>
                  </a:lnTo>
                  <a:lnTo>
                    <a:pt x="848514" y="86217"/>
                  </a:lnTo>
                  <a:lnTo>
                    <a:pt x="898521" y="0"/>
                  </a:lnTo>
                  <a:lnTo>
                    <a:pt x="948526" y="86217"/>
                  </a:lnTo>
                  <a:lnTo>
                    <a:pt x="998533" y="0"/>
                  </a:lnTo>
                  <a:lnTo>
                    <a:pt x="1048538" y="86217"/>
                  </a:lnTo>
                  <a:lnTo>
                    <a:pt x="1098545" y="0"/>
                  </a:lnTo>
                  <a:lnTo>
                    <a:pt x="1148550" y="86217"/>
                  </a:lnTo>
                  <a:lnTo>
                    <a:pt x="1198557" y="0"/>
                  </a:lnTo>
                  <a:lnTo>
                    <a:pt x="1248562" y="86217"/>
                  </a:lnTo>
                  <a:lnTo>
                    <a:pt x="1298569" y="0"/>
                  </a:lnTo>
                  <a:lnTo>
                    <a:pt x="1348574" y="86217"/>
                  </a:lnTo>
                  <a:lnTo>
                    <a:pt x="1398581" y="0"/>
                  </a:lnTo>
                  <a:lnTo>
                    <a:pt x="1448586" y="86217"/>
                  </a:lnTo>
                  <a:lnTo>
                    <a:pt x="1498593" y="0"/>
                  </a:lnTo>
                  <a:lnTo>
                    <a:pt x="1548598" y="86217"/>
                  </a:lnTo>
                  <a:lnTo>
                    <a:pt x="1598605" y="0"/>
                  </a:lnTo>
                  <a:lnTo>
                    <a:pt x="1648610" y="86217"/>
                  </a:lnTo>
                  <a:lnTo>
                    <a:pt x="1698617" y="0"/>
                  </a:lnTo>
                  <a:lnTo>
                    <a:pt x="1748622" y="86217"/>
                  </a:lnTo>
                  <a:lnTo>
                    <a:pt x="1798629" y="0"/>
                  </a:lnTo>
                  <a:lnTo>
                    <a:pt x="1803400" y="8226"/>
                  </a:lnTo>
                  <a:lnTo>
                    <a:pt x="1803400" y="89994"/>
                  </a:lnTo>
                  <a:lnTo>
                    <a:pt x="1803400" y="325721"/>
                  </a:lnTo>
                  <a:lnTo>
                    <a:pt x="0" y="325721"/>
                  </a:lnTo>
                  <a:lnTo>
                    <a:pt x="0" y="89994"/>
                  </a:lnTo>
                  <a:lnTo>
                    <a:pt x="0" y="2736"/>
                  </a:lnTo>
                  <a:lnTo>
                    <a:pt x="48418" y="86217"/>
                  </a:lnTo>
                  <a:close/>
                </a:path>
              </a:pathLst>
            </a:custGeom>
            <a:solidFill>
              <a:srgbClr val="2C89CE">
                <a:lumMod val="20000"/>
                <a:lumOff val="80000"/>
              </a:srgbClr>
            </a:solidFill>
            <a:ln>
              <a:noFill/>
            </a:ln>
            <a:effectLst/>
          </p:spPr>
          <p:style>
            <a:lnRef idx="2">
              <a:srgbClr val="2C89CE">
                <a:shade val="50000"/>
              </a:srgbClr>
            </a:lnRef>
            <a:fillRef idx="1">
              <a:srgbClr val="2C89CE"/>
            </a:fillRef>
            <a:effectRef idx="0">
              <a:srgbClr val="2C89CE"/>
            </a:effectRef>
            <a:fontRef idx="minor">
              <a:sysClr val="window" lastClr="FFFFFF"/>
            </a:fontRef>
          </p:style>
          <p:txBody>
            <a:bodyPr rtlCol="0" anchor="ctr">
              <a:normAutofit fontScale="90000"/>
            </a:bodyPr>
            <a:lstStyle/>
            <a:p>
              <a:pPr algn="ctr"/>
              <a:r>
                <a:rPr lang="en-US" altLang="zh-CN" dirty="0">
                  <a:solidFill>
                    <a:srgbClr val="2C89CE"/>
                  </a:solidFill>
                  <a:latin typeface="Times New Roman" panose="02020603050405020304" pitchFamily="18" charset="0"/>
                  <a:cs typeface="Times New Roman" panose="02020603050405020304" pitchFamily="18" charset="0"/>
                </a:rPr>
                <a:t>A</a:t>
              </a:r>
              <a:endParaRPr lang="en-US" altLang="zh-CN" dirty="0">
                <a:solidFill>
                  <a:srgbClr val="2C89CE"/>
                </a:solidFill>
                <a:latin typeface="Times New Roman" panose="02020603050405020304" pitchFamily="18" charset="0"/>
                <a:cs typeface="Times New Roman" panose="02020603050405020304" pitchFamily="18" charset="0"/>
              </a:endParaRPr>
            </a:p>
          </p:txBody>
        </p:sp>
        <p:cxnSp>
          <p:nvCxnSpPr>
            <p:cNvPr id="37" name="直接连接符 36"/>
            <p:cNvCxnSpPr/>
            <p:nvPr>
              <p:custDataLst>
                <p:tags r:id="rId5"/>
              </p:custDataLst>
            </p:nvPr>
          </p:nvCxnSpPr>
          <p:spPr>
            <a:xfrm>
              <a:off x="1978870" y="2617690"/>
              <a:ext cx="783380" cy="0"/>
            </a:xfrm>
            <a:prstGeom prst="line">
              <a:avLst/>
            </a:prstGeom>
          </p:spPr>
          <p:style>
            <a:lnRef idx="1">
              <a:srgbClr val="2C89CE"/>
            </a:lnRef>
            <a:fillRef idx="0">
              <a:srgbClr val="2C89CE"/>
            </a:fillRef>
            <a:effectRef idx="0">
              <a:srgbClr val="2C89CE"/>
            </a:effectRef>
            <a:fontRef idx="minor">
              <a:srgbClr val="5F5F5F"/>
            </a:fontRef>
          </p:style>
        </p:cxnSp>
        <p:cxnSp>
          <p:nvCxnSpPr>
            <p:cNvPr id="38" name="直接连接符 37"/>
            <p:cNvCxnSpPr/>
            <p:nvPr>
              <p:custDataLst>
                <p:tags r:id="rId6"/>
              </p:custDataLst>
            </p:nvPr>
          </p:nvCxnSpPr>
          <p:spPr>
            <a:xfrm>
              <a:off x="800100" y="2617690"/>
              <a:ext cx="783380" cy="0"/>
            </a:xfrm>
            <a:prstGeom prst="line">
              <a:avLst/>
            </a:prstGeom>
          </p:spPr>
          <p:style>
            <a:lnRef idx="1">
              <a:srgbClr val="2C89CE"/>
            </a:lnRef>
            <a:fillRef idx="0">
              <a:srgbClr val="2C89CE"/>
            </a:fillRef>
            <a:effectRef idx="0">
              <a:srgbClr val="2C89CE"/>
            </a:effectRef>
            <a:fontRef idx="minor">
              <a:srgbClr val="5F5F5F"/>
            </a:fontRef>
          </p:style>
        </p:cxnSp>
      </p:grpSp>
      <p:grpSp>
        <p:nvGrpSpPr>
          <p:cNvPr id="40" name="组合 39"/>
          <p:cNvGrpSpPr/>
          <p:nvPr>
            <p:custDataLst>
              <p:tags r:id="rId7"/>
            </p:custDataLst>
          </p:nvPr>
        </p:nvGrpSpPr>
        <p:grpSpPr>
          <a:xfrm>
            <a:off x="3531235" y="2489889"/>
            <a:ext cx="1962150" cy="2221428"/>
            <a:chOff x="800100" y="573459"/>
            <a:chExt cx="1962150" cy="2221428"/>
          </a:xfrm>
        </p:grpSpPr>
        <p:sp>
          <p:nvSpPr>
            <p:cNvPr id="41" name="矩形 40"/>
            <p:cNvSpPr/>
            <p:nvPr>
              <p:custDataLst>
                <p:tags r:id="rId8"/>
              </p:custDataLst>
            </p:nvPr>
          </p:nvSpPr>
          <p:spPr>
            <a:xfrm>
              <a:off x="800100" y="573459"/>
              <a:ext cx="1962150" cy="1958696"/>
            </a:xfrm>
            <a:prstGeom prst="rect">
              <a:avLst/>
            </a:prstGeom>
            <a:solidFill>
              <a:srgbClr val="2C89CE"/>
            </a:solidFill>
            <a:ln>
              <a:noFill/>
            </a:ln>
            <a:effectLst/>
          </p:spPr>
          <p:style>
            <a:lnRef idx="2">
              <a:srgbClr val="2C89CE">
                <a:shade val="50000"/>
              </a:srgbClr>
            </a:lnRef>
            <a:fillRef idx="1">
              <a:srgbClr val="2C89CE"/>
            </a:fillRef>
            <a:effectRef idx="0">
              <a:srgbClr val="2C89CE"/>
            </a:effectRef>
            <a:fontRef idx="minor">
              <a:sysClr val="window" lastClr="FFFFFF"/>
            </a:fontRef>
          </p:style>
          <p:txBody>
            <a:bodyPr rot="0" spcFirstLastPara="0" vertOverflow="overflow" horzOverflow="overflow" vert="horz" wrap="square" lIns="91440" tIns="45720" rIns="91440" bIns="72000" numCol="1" spcCol="0" rtlCol="0" fromWordArt="0" anchor="ctr" anchorCtr="0" forceAA="0" compatLnSpc="1">
              <a:normAutofit/>
            </a:bodyPr>
            <a:lstStyle/>
            <a:p>
              <a:pPr algn="ctr">
                <a:lnSpc>
                  <a:spcPct val="150000"/>
                </a:lnSpc>
              </a:pPr>
              <a:endParaRPr lang="zh-CN" altLang="en-US" dirty="0">
                <a:solidFill>
                  <a:sysClr val="window" lastClr="FFFFFF"/>
                </a:solidFill>
                <a:latin typeface="Times New Roman" panose="02020603050405020304" pitchFamily="18" charset="0"/>
                <a:cs typeface="Times New Roman" panose="02020603050405020304" pitchFamily="18" charset="0"/>
              </a:endParaRPr>
            </a:p>
          </p:txBody>
        </p:sp>
        <p:sp>
          <p:nvSpPr>
            <p:cNvPr id="42" name="任意多边形 41"/>
            <p:cNvSpPr/>
            <p:nvPr>
              <p:custDataLst>
                <p:tags r:id="rId9"/>
              </p:custDataLst>
            </p:nvPr>
          </p:nvSpPr>
          <p:spPr>
            <a:xfrm>
              <a:off x="800100" y="2440493"/>
              <a:ext cx="1962150" cy="354394"/>
            </a:xfrm>
            <a:custGeom>
              <a:avLst/>
              <a:gdLst>
                <a:gd name="connsiteX0" fmla="*/ 98425 w 1803400"/>
                <a:gd name="connsiteY0" fmla="*/ 0 h 325721"/>
                <a:gd name="connsiteX1" fmla="*/ 148430 w 1803400"/>
                <a:gd name="connsiteY1" fmla="*/ 86217 h 325721"/>
                <a:gd name="connsiteX2" fmla="*/ 198437 w 1803400"/>
                <a:gd name="connsiteY2" fmla="*/ 0 h 325721"/>
                <a:gd name="connsiteX3" fmla="*/ 248442 w 1803400"/>
                <a:gd name="connsiteY3" fmla="*/ 86217 h 325721"/>
                <a:gd name="connsiteX4" fmla="*/ 298449 w 1803400"/>
                <a:gd name="connsiteY4" fmla="*/ 0 h 325721"/>
                <a:gd name="connsiteX5" fmla="*/ 348454 w 1803400"/>
                <a:gd name="connsiteY5" fmla="*/ 86217 h 325721"/>
                <a:gd name="connsiteX6" fmla="*/ 398461 w 1803400"/>
                <a:gd name="connsiteY6" fmla="*/ 0 h 325721"/>
                <a:gd name="connsiteX7" fmla="*/ 448466 w 1803400"/>
                <a:gd name="connsiteY7" fmla="*/ 86217 h 325721"/>
                <a:gd name="connsiteX8" fmla="*/ 498473 w 1803400"/>
                <a:gd name="connsiteY8" fmla="*/ 0 h 325721"/>
                <a:gd name="connsiteX9" fmla="*/ 548478 w 1803400"/>
                <a:gd name="connsiteY9" fmla="*/ 86217 h 325721"/>
                <a:gd name="connsiteX10" fmla="*/ 598485 w 1803400"/>
                <a:gd name="connsiteY10" fmla="*/ 0 h 325721"/>
                <a:gd name="connsiteX11" fmla="*/ 648490 w 1803400"/>
                <a:gd name="connsiteY11" fmla="*/ 86217 h 325721"/>
                <a:gd name="connsiteX12" fmla="*/ 698497 w 1803400"/>
                <a:gd name="connsiteY12" fmla="*/ 0 h 325721"/>
                <a:gd name="connsiteX13" fmla="*/ 748502 w 1803400"/>
                <a:gd name="connsiteY13" fmla="*/ 86217 h 325721"/>
                <a:gd name="connsiteX14" fmla="*/ 798509 w 1803400"/>
                <a:gd name="connsiteY14" fmla="*/ 0 h 325721"/>
                <a:gd name="connsiteX15" fmla="*/ 848514 w 1803400"/>
                <a:gd name="connsiteY15" fmla="*/ 86217 h 325721"/>
                <a:gd name="connsiteX16" fmla="*/ 898521 w 1803400"/>
                <a:gd name="connsiteY16" fmla="*/ 0 h 325721"/>
                <a:gd name="connsiteX17" fmla="*/ 948526 w 1803400"/>
                <a:gd name="connsiteY17" fmla="*/ 86217 h 325721"/>
                <a:gd name="connsiteX18" fmla="*/ 998533 w 1803400"/>
                <a:gd name="connsiteY18" fmla="*/ 0 h 325721"/>
                <a:gd name="connsiteX19" fmla="*/ 1048538 w 1803400"/>
                <a:gd name="connsiteY19" fmla="*/ 86217 h 325721"/>
                <a:gd name="connsiteX20" fmla="*/ 1098545 w 1803400"/>
                <a:gd name="connsiteY20" fmla="*/ 0 h 325721"/>
                <a:gd name="connsiteX21" fmla="*/ 1148550 w 1803400"/>
                <a:gd name="connsiteY21" fmla="*/ 86217 h 325721"/>
                <a:gd name="connsiteX22" fmla="*/ 1198557 w 1803400"/>
                <a:gd name="connsiteY22" fmla="*/ 0 h 325721"/>
                <a:gd name="connsiteX23" fmla="*/ 1248562 w 1803400"/>
                <a:gd name="connsiteY23" fmla="*/ 86217 h 325721"/>
                <a:gd name="connsiteX24" fmla="*/ 1298569 w 1803400"/>
                <a:gd name="connsiteY24" fmla="*/ 0 h 325721"/>
                <a:gd name="connsiteX25" fmla="*/ 1348574 w 1803400"/>
                <a:gd name="connsiteY25" fmla="*/ 86217 h 325721"/>
                <a:gd name="connsiteX26" fmla="*/ 1398581 w 1803400"/>
                <a:gd name="connsiteY26" fmla="*/ 0 h 325721"/>
                <a:gd name="connsiteX27" fmla="*/ 1448586 w 1803400"/>
                <a:gd name="connsiteY27" fmla="*/ 86217 h 325721"/>
                <a:gd name="connsiteX28" fmla="*/ 1498593 w 1803400"/>
                <a:gd name="connsiteY28" fmla="*/ 0 h 325721"/>
                <a:gd name="connsiteX29" fmla="*/ 1548598 w 1803400"/>
                <a:gd name="connsiteY29" fmla="*/ 86217 h 325721"/>
                <a:gd name="connsiteX30" fmla="*/ 1598605 w 1803400"/>
                <a:gd name="connsiteY30" fmla="*/ 0 h 325721"/>
                <a:gd name="connsiteX31" fmla="*/ 1648610 w 1803400"/>
                <a:gd name="connsiteY31" fmla="*/ 86217 h 325721"/>
                <a:gd name="connsiteX32" fmla="*/ 1698617 w 1803400"/>
                <a:gd name="connsiteY32" fmla="*/ 0 h 325721"/>
                <a:gd name="connsiteX33" fmla="*/ 1748622 w 1803400"/>
                <a:gd name="connsiteY33" fmla="*/ 86217 h 325721"/>
                <a:gd name="connsiteX34" fmla="*/ 1798629 w 1803400"/>
                <a:gd name="connsiteY34" fmla="*/ 0 h 325721"/>
                <a:gd name="connsiteX35" fmla="*/ 1803400 w 1803400"/>
                <a:gd name="connsiteY35" fmla="*/ 8226 h 325721"/>
                <a:gd name="connsiteX36" fmla="*/ 1803400 w 1803400"/>
                <a:gd name="connsiteY36" fmla="*/ 89994 h 325721"/>
                <a:gd name="connsiteX37" fmla="*/ 1803400 w 1803400"/>
                <a:gd name="connsiteY37" fmla="*/ 325721 h 325721"/>
                <a:gd name="connsiteX38" fmla="*/ 0 w 1803400"/>
                <a:gd name="connsiteY38" fmla="*/ 325721 h 325721"/>
                <a:gd name="connsiteX39" fmla="*/ 0 w 1803400"/>
                <a:gd name="connsiteY39" fmla="*/ 89994 h 325721"/>
                <a:gd name="connsiteX40" fmla="*/ 0 w 1803400"/>
                <a:gd name="connsiteY40" fmla="*/ 2736 h 325721"/>
                <a:gd name="connsiteX41" fmla="*/ 48418 w 1803400"/>
                <a:gd name="connsiteY41" fmla="*/ 86217 h 32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803400" h="325721">
                  <a:moveTo>
                    <a:pt x="98425" y="0"/>
                  </a:moveTo>
                  <a:lnTo>
                    <a:pt x="148430" y="86217"/>
                  </a:lnTo>
                  <a:lnTo>
                    <a:pt x="198437" y="0"/>
                  </a:lnTo>
                  <a:lnTo>
                    <a:pt x="248442" y="86217"/>
                  </a:lnTo>
                  <a:lnTo>
                    <a:pt x="298449" y="0"/>
                  </a:lnTo>
                  <a:lnTo>
                    <a:pt x="348454" y="86217"/>
                  </a:lnTo>
                  <a:lnTo>
                    <a:pt x="398461" y="0"/>
                  </a:lnTo>
                  <a:lnTo>
                    <a:pt x="448466" y="86217"/>
                  </a:lnTo>
                  <a:lnTo>
                    <a:pt x="498473" y="0"/>
                  </a:lnTo>
                  <a:lnTo>
                    <a:pt x="548478" y="86217"/>
                  </a:lnTo>
                  <a:lnTo>
                    <a:pt x="598485" y="0"/>
                  </a:lnTo>
                  <a:lnTo>
                    <a:pt x="648490" y="86217"/>
                  </a:lnTo>
                  <a:lnTo>
                    <a:pt x="698497" y="0"/>
                  </a:lnTo>
                  <a:lnTo>
                    <a:pt x="748502" y="86217"/>
                  </a:lnTo>
                  <a:lnTo>
                    <a:pt x="798509" y="0"/>
                  </a:lnTo>
                  <a:lnTo>
                    <a:pt x="848514" y="86217"/>
                  </a:lnTo>
                  <a:lnTo>
                    <a:pt x="898521" y="0"/>
                  </a:lnTo>
                  <a:lnTo>
                    <a:pt x="948526" y="86217"/>
                  </a:lnTo>
                  <a:lnTo>
                    <a:pt x="998533" y="0"/>
                  </a:lnTo>
                  <a:lnTo>
                    <a:pt x="1048538" y="86217"/>
                  </a:lnTo>
                  <a:lnTo>
                    <a:pt x="1098545" y="0"/>
                  </a:lnTo>
                  <a:lnTo>
                    <a:pt x="1148550" y="86217"/>
                  </a:lnTo>
                  <a:lnTo>
                    <a:pt x="1198557" y="0"/>
                  </a:lnTo>
                  <a:lnTo>
                    <a:pt x="1248562" y="86217"/>
                  </a:lnTo>
                  <a:lnTo>
                    <a:pt x="1298569" y="0"/>
                  </a:lnTo>
                  <a:lnTo>
                    <a:pt x="1348574" y="86217"/>
                  </a:lnTo>
                  <a:lnTo>
                    <a:pt x="1398581" y="0"/>
                  </a:lnTo>
                  <a:lnTo>
                    <a:pt x="1448586" y="86217"/>
                  </a:lnTo>
                  <a:lnTo>
                    <a:pt x="1498593" y="0"/>
                  </a:lnTo>
                  <a:lnTo>
                    <a:pt x="1548598" y="86217"/>
                  </a:lnTo>
                  <a:lnTo>
                    <a:pt x="1598605" y="0"/>
                  </a:lnTo>
                  <a:lnTo>
                    <a:pt x="1648610" y="86217"/>
                  </a:lnTo>
                  <a:lnTo>
                    <a:pt x="1698617" y="0"/>
                  </a:lnTo>
                  <a:lnTo>
                    <a:pt x="1748622" y="86217"/>
                  </a:lnTo>
                  <a:lnTo>
                    <a:pt x="1798629" y="0"/>
                  </a:lnTo>
                  <a:lnTo>
                    <a:pt x="1803400" y="8226"/>
                  </a:lnTo>
                  <a:lnTo>
                    <a:pt x="1803400" y="89994"/>
                  </a:lnTo>
                  <a:lnTo>
                    <a:pt x="1803400" y="325721"/>
                  </a:lnTo>
                  <a:lnTo>
                    <a:pt x="0" y="325721"/>
                  </a:lnTo>
                  <a:lnTo>
                    <a:pt x="0" y="89994"/>
                  </a:lnTo>
                  <a:lnTo>
                    <a:pt x="0" y="2736"/>
                  </a:lnTo>
                  <a:lnTo>
                    <a:pt x="48418" y="86217"/>
                  </a:lnTo>
                  <a:close/>
                </a:path>
              </a:pathLst>
            </a:custGeom>
            <a:solidFill>
              <a:srgbClr val="2C89CE">
                <a:lumMod val="20000"/>
                <a:lumOff val="80000"/>
              </a:srgbClr>
            </a:solidFill>
            <a:ln>
              <a:noFill/>
            </a:ln>
            <a:effectLst/>
          </p:spPr>
          <p:style>
            <a:lnRef idx="2">
              <a:srgbClr val="2C89CE">
                <a:shade val="50000"/>
              </a:srgbClr>
            </a:lnRef>
            <a:fillRef idx="1">
              <a:srgbClr val="2C89CE"/>
            </a:fillRef>
            <a:effectRef idx="0">
              <a:srgbClr val="2C89CE"/>
            </a:effectRef>
            <a:fontRef idx="minor">
              <a:sysClr val="window" lastClr="FFFFFF"/>
            </a:fontRef>
          </p:style>
          <p:txBody>
            <a:bodyPr rtlCol="0" anchor="ctr">
              <a:normAutofit fontScale="90000"/>
            </a:bodyPr>
            <a:lstStyle/>
            <a:p>
              <a:pPr algn="ctr"/>
              <a:r>
                <a:rPr lang="en-US" altLang="zh-CN" dirty="0">
                  <a:solidFill>
                    <a:srgbClr val="2C89CE"/>
                  </a:solidFill>
                  <a:latin typeface="Times New Roman" panose="02020603050405020304" pitchFamily="18" charset="0"/>
                  <a:cs typeface="Times New Roman" panose="02020603050405020304" pitchFamily="18" charset="0"/>
                </a:rPr>
                <a:t>B</a:t>
              </a:r>
              <a:endParaRPr lang="en-US" altLang="zh-CN" dirty="0">
                <a:solidFill>
                  <a:srgbClr val="2C89CE"/>
                </a:solidFill>
                <a:latin typeface="Times New Roman" panose="02020603050405020304" pitchFamily="18" charset="0"/>
                <a:cs typeface="Times New Roman" panose="02020603050405020304" pitchFamily="18" charset="0"/>
              </a:endParaRPr>
            </a:p>
          </p:txBody>
        </p:sp>
        <p:cxnSp>
          <p:nvCxnSpPr>
            <p:cNvPr id="43" name="直接连接符 42"/>
            <p:cNvCxnSpPr/>
            <p:nvPr>
              <p:custDataLst>
                <p:tags r:id="rId10"/>
              </p:custDataLst>
            </p:nvPr>
          </p:nvCxnSpPr>
          <p:spPr>
            <a:xfrm>
              <a:off x="1978870" y="2617690"/>
              <a:ext cx="783380" cy="0"/>
            </a:xfrm>
            <a:prstGeom prst="line">
              <a:avLst/>
            </a:prstGeom>
          </p:spPr>
          <p:style>
            <a:lnRef idx="1">
              <a:srgbClr val="2C89CE"/>
            </a:lnRef>
            <a:fillRef idx="0">
              <a:srgbClr val="2C89CE"/>
            </a:fillRef>
            <a:effectRef idx="0">
              <a:srgbClr val="2C89CE"/>
            </a:effectRef>
            <a:fontRef idx="minor">
              <a:srgbClr val="5F5F5F"/>
            </a:fontRef>
          </p:style>
        </p:cxnSp>
        <p:cxnSp>
          <p:nvCxnSpPr>
            <p:cNvPr id="44" name="直接连接符 43"/>
            <p:cNvCxnSpPr/>
            <p:nvPr>
              <p:custDataLst>
                <p:tags r:id="rId11"/>
              </p:custDataLst>
            </p:nvPr>
          </p:nvCxnSpPr>
          <p:spPr>
            <a:xfrm>
              <a:off x="800100" y="2617690"/>
              <a:ext cx="783380" cy="0"/>
            </a:xfrm>
            <a:prstGeom prst="line">
              <a:avLst/>
            </a:prstGeom>
          </p:spPr>
          <p:style>
            <a:lnRef idx="1">
              <a:srgbClr val="2C89CE"/>
            </a:lnRef>
            <a:fillRef idx="0">
              <a:srgbClr val="2C89CE"/>
            </a:fillRef>
            <a:effectRef idx="0">
              <a:srgbClr val="2C89CE"/>
            </a:effectRef>
            <a:fontRef idx="minor">
              <a:srgbClr val="5F5F5F"/>
            </a:fontRef>
          </p:style>
        </p:cxnSp>
      </p:grpSp>
      <p:grpSp>
        <p:nvGrpSpPr>
          <p:cNvPr id="45" name="组合 44"/>
          <p:cNvGrpSpPr/>
          <p:nvPr>
            <p:custDataLst>
              <p:tags r:id="rId12"/>
            </p:custDataLst>
          </p:nvPr>
        </p:nvGrpSpPr>
        <p:grpSpPr>
          <a:xfrm>
            <a:off x="6966585" y="2489889"/>
            <a:ext cx="1962150" cy="2221428"/>
            <a:chOff x="800100" y="573459"/>
            <a:chExt cx="1962150" cy="2221428"/>
          </a:xfrm>
        </p:grpSpPr>
        <p:sp>
          <p:nvSpPr>
            <p:cNvPr id="46" name="矩形 45"/>
            <p:cNvSpPr/>
            <p:nvPr>
              <p:custDataLst>
                <p:tags r:id="rId13"/>
              </p:custDataLst>
            </p:nvPr>
          </p:nvSpPr>
          <p:spPr>
            <a:xfrm>
              <a:off x="800100" y="573459"/>
              <a:ext cx="1962150" cy="1958696"/>
            </a:xfrm>
            <a:prstGeom prst="rect">
              <a:avLst/>
            </a:prstGeom>
            <a:solidFill>
              <a:srgbClr val="2C89CE"/>
            </a:solidFill>
            <a:ln>
              <a:noFill/>
            </a:ln>
            <a:effectLst/>
          </p:spPr>
          <p:style>
            <a:lnRef idx="2">
              <a:srgbClr val="2C89CE">
                <a:shade val="50000"/>
              </a:srgbClr>
            </a:lnRef>
            <a:fillRef idx="1">
              <a:srgbClr val="2C89CE"/>
            </a:fillRef>
            <a:effectRef idx="0">
              <a:srgbClr val="2C89CE"/>
            </a:effectRef>
            <a:fontRef idx="minor">
              <a:sysClr val="window" lastClr="FFFFFF"/>
            </a:fontRef>
          </p:style>
          <p:txBody>
            <a:bodyPr rot="0" spcFirstLastPara="0" vertOverflow="overflow" horzOverflow="overflow" vert="horz" wrap="square" lIns="91440" tIns="45720" rIns="91440" bIns="72000" numCol="1" spcCol="0" rtlCol="0" fromWordArt="0" anchor="ctr" anchorCtr="0" forceAA="0" compatLnSpc="1">
              <a:normAutofit/>
            </a:bodyPr>
            <a:lstStyle/>
            <a:p>
              <a:pPr algn="ctr">
                <a:lnSpc>
                  <a:spcPct val="150000"/>
                </a:lnSpc>
              </a:pPr>
              <a:endParaRPr lang="zh-CN" altLang="en-US" dirty="0">
                <a:solidFill>
                  <a:sysClr val="window" lastClr="FFFFFF"/>
                </a:solidFill>
                <a:latin typeface="Times New Roman" panose="02020603050405020304" pitchFamily="18" charset="0"/>
                <a:cs typeface="Times New Roman" panose="02020603050405020304" pitchFamily="18" charset="0"/>
              </a:endParaRPr>
            </a:p>
          </p:txBody>
        </p:sp>
        <p:sp>
          <p:nvSpPr>
            <p:cNvPr id="47" name="任意多边形 46"/>
            <p:cNvSpPr/>
            <p:nvPr>
              <p:custDataLst>
                <p:tags r:id="rId14"/>
              </p:custDataLst>
            </p:nvPr>
          </p:nvSpPr>
          <p:spPr>
            <a:xfrm>
              <a:off x="800100" y="2440493"/>
              <a:ext cx="1962150" cy="354394"/>
            </a:xfrm>
            <a:custGeom>
              <a:avLst/>
              <a:gdLst>
                <a:gd name="connsiteX0" fmla="*/ 98425 w 1803400"/>
                <a:gd name="connsiteY0" fmla="*/ 0 h 325721"/>
                <a:gd name="connsiteX1" fmla="*/ 148430 w 1803400"/>
                <a:gd name="connsiteY1" fmla="*/ 86217 h 325721"/>
                <a:gd name="connsiteX2" fmla="*/ 198437 w 1803400"/>
                <a:gd name="connsiteY2" fmla="*/ 0 h 325721"/>
                <a:gd name="connsiteX3" fmla="*/ 248442 w 1803400"/>
                <a:gd name="connsiteY3" fmla="*/ 86217 h 325721"/>
                <a:gd name="connsiteX4" fmla="*/ 298449 w 1803400"/>
                <a:gd name="connsiteY4" fmla="*/ 0 h 325721"/>
                <a:gd name="connsiteX5" fmla="*/ 348454 w 1803400"/>
                <a:gd name="connsiteY5" fmla="*/ 86217 h 325721"/>
                <a:gd name="connsiteX6" fmla="*/ 398461 w 1803400"/>
                <a:gd name="connsiteY6" fmla="*/ 0 h 325721"/>
                <a:gd name="connsiteX7" fmla="*/ 448466 w 1803400"/>
                <a:gd name="connsiteY7" fmla="*/ 86217 h 325721"/>
                <a:gd name="connsiteX8" fmla="*/ 498473 w 1803400"/>
                <a:gd name="connsiteY8" fmla="*/ 0 h 325721"/>
                <a:gd name="connsiteX9" fmla="*/ 548478 w 1803400"/>
                <a:gd name="connsiteY9" fmla="*/ 86217 h 325721"/>
                <a:gd name="connsiteX10" fmla="*/ 598485 w 1803400"/>
                <a:gd name="connsiteY10" fmla="*/ 0 h 325721"/>
                <a:gd name="connsiteX11" fmla="*/ 648490 w 1803400"/>
                <a:gd name="connsiteY11" fmla="*/ 86217 h 325721"/>
                <a:gd name="connsiteX12" fmla="*/ 698497 w 1803400"/>
                <a:gd name="connsiteY12" fmla="*/ 0 h 325721"/>
                <a:gd name="connsiteX13" fmla="*/ 748502 w 1803400"/>
                <a:gd name="connsiteY13" fmla="*/ 86217 h 325721"/>
                <a:gd name="connsiteX14" fmla="*/ 798509 w 1803400"/>
                <a:gd name="connsiteY14" fmla="*/ 0 h 325721"/>
                <a:gd name="connsiteX15" fmla="*/ 848514 w 1803400"/>
                <a:gd name="connsiteY15" fmla="*/ 86217 h 325721"/>
                <a:gd name="connsiteX16" fmla="*/ 898521 w 1803400"/>
                <a:gd name="connsiteY16" fmla="*/ 0 h 325721"/>
                <a:gd name="connsiteX17" fmla="*/ 948526 w 1803400"/>
                <a:gd name="connsiteY17" fmla="*/ 86217 h 325721"/>
                <a:gd name="connsiteX18" fmla="*/ 998533 w 1803400"/>
                <a:gd name="connsiteY18" fmla="*/ 0 h 325721"/>
                <a:gd name="connsiteX19" fmla="*/ 1048538 w 1803400"/>
                <a:gd name="connsiteY19" fmla="*/ 86217 h 325721"/>
                <a:gd name="connsiteX20" fmla="*/ 1098545 w 1803400"/>
                <a:gd name="connsiteY20" fmla="*/ 0 h 325721"/>
                <a:gd name="connsiteX21" fmla="*/ 1148550 w 1803400"/>
                <a:gd name="connsiteY21" fmla="*/ 86217 h 325721"/>
                <a:gd name="connsiteX22" fmla="*/ 1198557 w 1803400"/>
                <a:gd name="connsiteY22" fmla="*/ 0 h 325721"/>
                <a:gd name="connsiteX23" fmla="*/ 1248562 w 1803400"/>
                <a:gd name="connsiteY23" fmla="*/ 86217 h 325721"/>
                <a:gd name="connsiteX24" fmla="*/ 1298569 w 1803400"/>
                <a:gd name="connsiteY24" fmla="*/ 0 h 325721"/>
                <a:gd name="connsiteX25" fmla="*/ 1348574 w 1803400"/>
                <a:gd name="connsiteY25" fmla="*/ 86217 h 325721"/>
                <a:gd name="connsiteX26" fmla="*/ 1398581 w 1803400"/>
                <a:gd name="connsiteY26" fmla="*/ 0 h 325721"/>
                <a:gd name="connsiteX27" fmla="*/ 1448586 w 1803400"/>
                <a:gd name="connsiteY27" fmla="*/ 86217 h 325721"/>
                <a:gd name="connsiteX28" fmla="*/ 1498593 w 1803400"/>
                <a:gd name="connsiteY28" fmla="*/ 0 h 325721"/>
                <a:gd name="connsiteX29" fmla="*/ 1548598 w 1803400"/>
                <a:gd name="connsiteY29" fmla="*/ 86217 h 325721"/>
                <a:gd name="connsiteX30" fmla="*/ 1598605 w 1803400"/>
                <a:gd name="connsiteY30" fmla="*/ 0 h 325721"/>
                <a:gd name="connsiteX31" fmla="*/ 1648610 w 1803400"/>
                <a:gd name="connsiteY31" fmla="*/ 86217 h 325721"/>
                <a:gd name="connsiteX32" fmla="*/ 1698617 w 1803400"/>
                <a:gd name="connsiteY32" fmla="*/ 0 h 325721"/>
                <a:gd name="connsiteX33" fmla="*/ 1748622 w 1803400"/>
                <a:gd name="connsiteY33" fmla="*/ 86217 h 325721"/>
                <a:gd name="connsiteX34" fmla="*/ 1798629 w 1803400"/>
                <a:gd name="connsiteY34" fmla="*/ 0 h 325721"/>
                <a:gd name="connsiteX35" fmla="*/ 1803400 w 1803400"/>
                <a:gd name="connsiteY35" fmla="*/ 8226 h 325721"/>
                <a:gd name="connsiteX36" fmla="*/ 1803400 w 1803400"/>
                <a:gd name="connsiteY36" fmla="*/ 89994 h 325721"/>
                <a:gd name="connsiteX37" fmla="*/ 1803400 w 1803400"/>
                <a:gd name="connsiteY37" fmla="*/ 325721 h 325721"/>
                <a:gd name="connsiteX38" fmla="*/ 0 w 1803400"/>
                <a:gd name="connsiteY38" fmla="*/ 325721 h 325721"/>
                <a:gd name="connsiteX39" fmla="*/ 0 w 1803400"/>
                <a:gd name="connsiteY39" fmla="*/ 89994 h 325721"/>
                <a:gd name="connsiteX40" fmla="*/ 0 w 1803400"/>
                <a:gd name="connsiteY40" fmla="*/ 2736 h 325721"/>
                <a:gd name="connsiteX41" fmla="*/ 48418 w 1803400"/>
                <a:gd name="connsiteY41" fmla="*/ 86217 h 32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803400" h="325721">
                  <a:moveTo>
                    <a:pt x="98425" y="0"/>
                  </a:moveTo>
                  <a:lnTo>
                    <a:pt x="148430" y="86217"/>
                  </a:lnTo>
                  <a:lnTo>
                    <a:pt x="198437" y="0"/>
                  </a:lnTo>
                  <a:lnTo>
                    <a:pt x="248442" y="86217"/>
                  </a:lnTo>
                  <a:lnTo>
                    <a:pt x="298449" y="0"/>
                  </a:lnTo>
                  <a:lnTo>
                    <a:pt x="348454" y="86217"/>
                  </a:lnTo>
                  <a:lnTo>
                    <a:pt x="398461" y="0"/>
                  </a:lnTo>
                  <a:lnTo>
                    <a:pt x="448466" y="86217"/>
                  </a:lnTo>
                  <a:lnTo>
                    <a:pt x="498473" y="0"/>
                  </a:lnTo>
                  <a:lnTo>
                    <a:pt x="548478" y="86217"/>
                  </a:lnTo>
                  <a:lnTo>
                    <a:pt x="598485" y="0"/>
                  </a:lnTo>
                  <a:lnTo>
                    <a:pt x="648490" y="86217"/>
                  </a:lnTo>
                  <a:lnTo>
                    <a:pt x="698497" y="0"/>
                  </a:lnTo>
                  <a:lnTo>
                    <a:pt x="748502" y="86217"/>
                  </a:lnTo>
                  <a:lnTo>
                    <a:pt x="798509" y="0"/>
                  </a:lnTo>
                  <a:lnTo>
                    <a:pt x="848514" y="86217"/>
                  </a:lnTo>
                  <a:lnTo>
                    <a:pt x="898521" y="0"/>
                  </a:lnTo>
                  <a:lnTo>
                    <a:pt x="948526" y="86217"/>
                  </a:lnTo>
                  <a:lnTo>
                    <a:pt x="998533" y="0"/>
                  </a:lnTo>
                  <a:lnTo>
                    <a:pt x="1048538" y="86217"/>
                  </a:lnTo>
                  <a:lnTo>
                    <a:pt x="1098545" y="0"/>
                  </a:lnTo>
                  <a:lnTo>
                    <a:pt x="1148550" y="86217"/>
                  </a:lnTo>
                  <a:lnTo>
                    <a:pt x="1198557" y="0"/>
                  </a:lnTo>
                  <a:lnTo>
                    <a:pt x="1248562" y="86217"/>
                  </a:lnTo>
                  <a:lnTo>
                    <a:pt x="1298569" y="0"/>
                  </a:lnTo>
                  <a:lnTo>
                    <a:pt x="1348574" y="86217"/>
                  </a:lnTo>
                  <a:lnTo>
                    <a:pt x="1398581" y="0"/>
                  </a:lnTo>
                  <a:lnTo>
                    <a:pt x="1448586" y="86217"/>
                  </a:lnTo>
                  <a:lnTo>
                    <a:pt x="1498593" y="0"/>
                  </a:lnTo>
                  <a:lnTo>
                    <a:pt x="1548598" y="86217"/>
                  </a:lnTo>
                  <a:lnTo>
                    <a:pt x="1598605" y="0"/>
                  </a:lnTo>
                  <a:lnTo>
                    <a:pt x="1648610" y="86217"/>
                  </a:lnTo>
                  <a:lnTo>
                    <a:pt x="1698617" y="0"/>
                  </a:lnTo>
                  <a:lnTo>
                    <a:pt x="1748622" y="86217"/>
                  </a:lnTo>
                  <a:lnTo>
                    <a:pt x="1798629" y="0"/>
                  </a:lnTo>
                  <a:lnTo>
                    <a:pt x="1803400" y="8226"/>
                  </a:lnTo>
                  <a:lnTo>
                    <a:pt x="1803400" y="89994"/>
                  </a:lnTo>
                  <a:lnTo>
                    <a:pt x="1803400" y="325721"/>
                  </a:lnTo>
                  <a:lnTo>
                    <a:pt x="0" y="325721"/>
                  </a:lnTo>
                  <a:lnTo>
                    <a:pt x="0" y="89994"/>
                  </a:lnTo>
                  <a:lnTo>
                    <a:pt x="0" y="2736"/>
                  </a:lnTo>
                  <a:lnTo>
                    <a:pt x="48418" y="86217"/>
                  </a:lnTo>
                  <a:close/>
                </a:path>
              </a:pathLst>
            </a:custGeom>
            <a:solidFill>
              <a:srgbClr val="2C89CE">
                <a:lumMod val="20000"/>
                <a:lumOff val="80000"/>
              </a:srgbClr>
            </a:solidFill>
            <a:ln>
              <a:noFill/>
            </a:ln>
            <a:effectLst/>
          </p:spPr>
          <p:style>
            <a:lnRef idx="2">
              <a:srgbClr val="2C89CE">
                <a:shade val="50000"/>
              </a:srgbClr>
            </a:lnRef>
            <a:fillRef idx="1">
              <a:srgbClr val="2C89CE"/>
            </a:fillRef>
            <a:effectRef idx="0">
              <a:srgbClr val="2C89CE"/>
            </a:effectRef>
            <a:fontRef idx="minor">
              <a:sysClr val="window" lastClr="FFFFFF"/>
            </a:fontRef>
          </p:style>
          <p:txBody>
            <a:bodyPr rtlCol="0" anchor="ctr">
              <a:normAutofit fontScale="90000"/>
            </a:bodyPr>
            <a:lstStyle/>
            <a:p>
              <a:pPr algn="ctr"/>
              <a:r>
                <a:rPr lang="en-US" altLang="zh-CN" dirty="0">
                  <a:solidFill>
                    <a:srgbClr val="2C89CE"/>
                  </a:solidFill>
                  <a:latin typeface="Times New Roman" panose="02020603050405020304" pitchFamily="18" charset="0"/>
                  <a:cs typeface="Times New Roman" panose="02020603050405020304" pitchFamily="18" charset="0"/>
                </a:rPr>
                <a:t>C</a:t>
              </a:r>
              <a:endParaRPr lang="en-US" altLang="zh-CN" dirty="0">
                <a:solidFill>
                  <a:srgbClr val="2C89CE"/>
                </a:solidFill>
                <a:latin typeface="Times New Roman" panose="02020603050405020304" pitchFamily="18" charset="0"/>
                <a:cs typeface="Times New Roman" panose="02020603050405020304" pitchFamily="18" charset="0"/>
              </a:endParaRPr>
            </a:p>
          </p:txBody>
        </p:sp>
        <p:cxnSp>
          <p:nvCxnSpPr>
            <p:cNvPr id="48" name="直接连接符 47"/>
            <p:cNvCxnSpPr/>
            <p:nvPr>
              <p:custDataLst>
                <p:tags r:id="rId15"/>
              </p:custDataLst>
            </p:nvPr>
          </p:nvCxnSpPr>
          <p:spPr>
            <a:xfrm>
              <a:off x="1978870" y="2617690"/>
              <a:ext cx="783380" cy="0"/>
            </a:xfrm>
            <a:prstGeom prst="line">
              <a:avLst/>
            </a:prstGeom>
          </p:spPr>
          <p:style>
            <a:lnRef idx="1">
              <a:srgbClr val="2C89CE"/>
            </a:lnRef>
            <a:fillRef idx="0">
              <a:srgbClr val="2C89CE"/>
            </a:fillRef>
            <a:effectRef idx="0">
              <a:srgbClr val="2C89CE"/>
            </a:effectRef>
            <a:fontRef idx="minor">
              <a:srgbClr val="5F5F5F"/>
            </a:fontRef>
          </p:style>
        </p:cxnSp>
        <p:cxnSp>
          <p:nvCxnSpPr>
            <p:cNvPr id="49" name="直接连接符 48"/>
            <p:cNvCxnSpPr/>
            <p:nvPr>
              <p:custDataLst>
                <p:tags r:id="rId16"/>
              </p:custDataLst>
            </p:nvPr>
          </p:nvCxnSpPr>
          <p:spPr>
            <a:xfrm>
              <a:off x="800100" y="2617690"/>
              <a:ext cx="783380" cy="0"/>
            </a:xfrm>
            <a:prstGeom prst="line">
              <a:avLst/>
            </a:prstGeom>
          </p:spPr>
          <p:style>
            <a:lnRef idx="1">
              <a:srgbClr val="2C89CE"/>
            </a:lnRef>
            <a:fillRef idx="0">
              <a:srgbClr val="2C89CE"/>
            </a:fillRef>
            <a:effectRef idx="0">
              <a:srgbClr val="2C89CE"/>
            </a:effectRef>
            <a:fontRef idx="minor">
              <a:srgbClr val="5F5F5F"/>
            </a:fontRef>
          </p:style>
        </p:cxnSp>
      </p:grpSp>
      <p:sp>
        <p:nvSpPr>
          <p:cNvPr id="18" name="文本框 17"/>
          <p:cNvSpPr txBox="1"/>
          <p:nvPr>
            <p:custDataLst>
              <p:tags r:id="rId17"/>
            </p:custDataLst>
          </p:nvPr>
        </p:nvSpPr>
        <p:spPr>
          <a:xfrm>
            <a:off x="89535" y="3157855"/>
            <a:ext cx="1959610" cy="1045845"/>
          </a:xfrm>
          <a:prstGeom prst="rect">
            <a:avLst/>
          </a:prstGeom>
          <a:noFill/>
        </p:spPr>
        <p:txBody>
          <a:bodyPr wrap="square" rtlCol="0">
            <a:noAutofit/>
          </a:bodyPr>
          <a:lstStyle/>
          <a:p>
            <a:pPr algn="ctr">
              <a:lnSpc>
                <a:spcPct val="120000"/>
              </a:lnSpc>
            </a:pPr>
            <a:r>
              <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市场调研发现机会</a:t>
            </a:r>
            <a:endPar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19" name="文本框 18"/>
          <p:cNvSpPr txBox="1"/>
          <p:nvPr>
            <p:custDataLst>
              <p:tags r:id="rId18"/>
            </p:custDataLst>
          </p:nvPr>
        </p:nvSpPr>
        <p:spPr>
          <a:xfrm>
            <a:off x="3531235" y="3157855"/>
            <a:ext cx="1959610" cy="1045845"/>
          </a:xfrm>
          <a:prstGeom prst="rect">
            <a:avLst/>
          </a:prstGeom>
          <a:noFill/>
        </p:spPr>
        <p:txBody>
          <a:bodyPr wrap="square" rtlCol="0">
            <a:noAutofit/>
          </a:bodyPr>
          <a:lstStyle/>
          <a:p>
            <a:pPr algn="ctr">
              <a:lnSpc>
                <a:spcPct val="120000"/>
              </a:lnSpc>
              <a:buClrTx/>
              <a:buSzTx/>
              <a:buFontTx/>
            </a:pPr>
            <a:r>
              <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系统分析发现机会</a:t>
            </a:r>
            <a:endPar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20" name="文本框 19"/>
          <p:cNvSpPr txBox="1"/>
          <p:nvPr>
            <p:custDataLst>
              <p:tags r:id="rId19"/>
            </p:custDataLst>
          </p:nvPr>
        </p:nvSpPr>
        <p:spPr>
          <a:xfrm>
            <a:off x="6960235" y="3157855"/>
            <a:ext cx="1959610" cy="1045845"/>
          </a:xfrm>
          <a:prstGeom prst="rect">
            <a:avLst/>
          </a:prstGeom>
          <a:noFill/>
        </p:spPr>
        <p:txBody>
          <a:bodyPr wrap="square" rtlCol="0">
            <a:noAutofit/>
          </a:bodyPr>
          <a:lstStyle/>
          <a:p>
            <a:pPr algn="ctr">
              <a:lnSpc>
                <a:spcPct val="120000"/>
              </a:lnSpc>
            </a:pPr>
            <a:r>
              <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问题导向发现机会</a:t>
            </a:r>
            <a:endPar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grpSp>
        <p:nvGrpSpPr>
          <p:cNvPr id="8" name="组合 7"/>
          <p:cNvGrpSpPr/>
          <p:nvPr>
            <p:custDataLst>
              <p:tags r:id="rId20"/>
            </p:custDataLst>
          </p:nvPr>
        </p:nvGrpSpPr>
        <p:grpSpPr>
          <a:xfrm>
            <a:off x="9859645" y="2489889"/>
            <a:ext cx="1962150" cy="2221428"/>
            <a:chOff x="800100" y="573459"/>
            <a:chExt cx="1962150" cy="2221428"/>
          </a:xfrm>
        </p:grpSpPr>
        <p:sp>
          <p:nvSpPr>
            <p:cNvPr id="9" name="矩形 8"/>
            <p:cNvSpPr/>
            <p:nvPr>
              <p:custDataLst>
                <p:tags r:id="rId21"/>
              </p:custDataLst>
            </p:nvPr>
          </p:nvSpPr>
          <p:spPr>
            <a:xfrm>
              <a:off x="800100" y="573459"/>
              <a:ext cx="1962150" cy="1958696"/>
            </a:xfrm>
            <a:prstGeom prst="rect">
              <a:avLst/>
            </a:prstGeom>
            <a:solidFill>
              <a:srgbClr val="2C89CE"/>
            </a:solidFill>
            <a:ln>
              <a:noFill/>
            </a:ln>
            <a:effectLst/>
          </p:spPr>
          <p:style>
            <a:lnRef idx="2">
              <a:srgbClr val="2C89CE">
                <a:shade val="50000"/>
              </a:srgbClr>
            </a:lnRef>
            <a:fillRef idx="1">
              <a:srgbClr val="2C89CE"/>
            </a:fillRef>
            <a:effectRef idx="0">
              <a:srgbClr val="2C89CE"/>
            </a:effectRef>
            <a:fontRef idx="minor">
              <a:sysClr val="window" lastClr="FFFFFF"/>
            </a:fontRef>
          </p:style>
          <p:txBody>
            <a:bodyPr rot="0" spcFirstLastPara="0" vertOverflow="overflow" horzOverflow="overflow" vert="horz" wrap="square" lIns="91440" tIns="45720" rIns="91440" bIns="72000" numCol="1" spcCol="0" rtlCol="0" fromWordArt="0" anchor="ctr" anchorCtr="0" forceAA="0" compatLnSpc="1">
              <a:normAutofit/>
            </a:bodyPr>
            <a:p>
              <a:pPr algn="ctr">
                <a:lnSpc>
                  <a:spcPct val="150000"/>
                </a:lnSpc>
              </a:pPr>
              <a:endParaRPr lang="zh-CN" altLang="en-US" dirty="0">
                <a:solidFill>
                  <a:sysClr val="window" lastClr="FFFFFF"/>
                </a:solidFill>
                <a:latin typeface="Times New Roman" panose="02020603050405020304" pitchFamily="18" charset="0"/>
                <a:cs typeface="Times New Roman" panose="02020603050405020304" pitchFamily="18" charset="0"/>
              </a:endParaRPr>
            </a:p>
          </p:txBody>
        </p:sp>
        <p:sp>
          <p:nvSpPr>
            <p:cNvPr id="11" name="任意多边形 10"/>
            <p:cNvSpPr/>
            <p:nvPr>
              <p:custDataLst>
                <p:tags r:id="rId22"/>
              </p:custDataLst>
            </p:nvPr>
          </p:nvSpPr>
          <p:spPr>
            <a:xfrm>
              <a:off x="800100" y="2440493"/>
              <a:ext cx="1962150" cy="354394"/>
            </a:xfrm>
            <a:custGeom>
              <a:avLst/>
              <a:gdLst>
                <a:gd name="connsiteX0" fmla="*/ 98425 w 1803400"/>
                <a:gd name="connsiteY0" fmla="*/ 0 h 325721"/>
                <a:gd name="connsiteX1" fmla="*/ 148430 w 1803400"/>
                <a:gd name="connsiteY1" fmla="*/ 86217 h 325721"/>
                <a:gd name="connsiteX2" fmla="*/ 198437 w 1803400"/>
                <a:gd name="connsiteY2" fmla="*/ 0 h 325721"/>
                <a:gd name="connsiteX3" fmla="*/ 248442 w 1803400"/>
                <a:gd name="connsiteY3" fmla="*/ 86217 h 325721"/>
                <a:gd name="connsiteX4" fmla="*/ 298449 w 1803400"/>
                <a:gd name="connsiteY4" fmla="*/ 0 h 325721"/>
                <a:gd name="connsiteX5" fmla="*/ 348454 w 1803400"/>
                <a:gd name="connsiteY5" fmla="*/ 86217 h 325721"/>
                <a:gd name="connsiteX6" fmla="*/ 398461 w 1803400"/>
                <a:gd name="connsiteY6" fmla="*/ 0 h 325721"/>
                <a:gd name="connsiteX7" fmla="*/ 448466 w 1803400"/>
                <a:gd name="connsiteY7" fmla="*/ 86217 h 325721"/>
                <a:gd name="connsiteX8" fmla="*/ 498473 w 1803400"/>
                <a:gd name="connsiteY8" fmla="*/ 0 h 325721"/>
                <a:gd name="connsiteX9" fmla="*/ 548478 w 1803400"/>
                <a:gd name="connsiteY9" fmla="*/ 86217 h 325721"/>
                <a:gd name="connsiteX10" fmla="*/ 598485 w 1803400"/>
                <a:gd name="connsiteY10" fmla="*/ 0 h 325721"/>
                <a:gd name="connsiteX11" fmla="*/ 648490 w 1803400"/>
                <a:gd name="connsiteY11" fmla="*/ 86217 h 325721"/>
                <a:gd name="connsiteX12" fmla="*/ 698497 w 1803400"/>
                <a:gd name="connsiteY12" fmla="*/ 0 h 325721"/>
                <a:gd name="connsiteX13" fmla="*/ 748502 w 1803400"/>
                <a:gd name="connsiteY13" fmla="*/ 86217 h 325721"/>
                <a:gd name="connsiteX14" fmla="*/ 798509 w 1803400"/>
                <a:gd name="connsiteY14" fmla="*/ 0 h 325721"/>
                <a:gd name="connsiteX15" fmla="*/ 848514 w 1803400"/>
                <a:gd name="connsiteY15" fmla="*/ 86217 h 325721"/>
                <a:gd name="connsiteX16" fmla="*/ 898521 w 1803400"/>
                <a:gd name="connsiteY16" fmla="*/ 0 h 325721"/>
                <a:gd name="connsiteX17" fmla="*/ 948526 w 1803400"/>
                <a:gd name="connsiteY17" fmla="*/ 86217 h 325721"/>
                <a:gd name="connsiteX18" fmla="*/ 998533 w 1803400"/>
                <a:gd name="connsiteY18" fmla="*/ 0 h 325721"/>
                <a:gd name="connsiteX19" fmla="*/ 1048538 w 1803400"/>
                <a:gd name="connsiteY19" fmla="*/ 86217 h 325721"/>
                <a:gd name="connsiteX20" fmla="*/ 1098545 w 1803400"/>
                <a:gd name="connsiteY20" fmla="*/ 0 h 325721"/>
                <a:gd name="connsiteX21" fmla="*/ 1148550 w 1803400"/>
                <a:gd name="connsiteY21" fmla="*/ 86217 h 325721"/>
                <a:gd name="connsiteX22" fmla="*/ 1198557 w 1803400"/>
                <a:gd name="connsiteY22" fmla="*/ 0 h 325721"/>
                <a:gd name="connsiteX23" fmla="*/ 1248562 w 1803400"/>
                <a:gd name="connsiteY23" fmla="*/ 86217 h 325721"/>
                <a:gd name="connsiteX24" fmla="*/ 1298569 w 1803400"/>
                <a:gd name="connsiteY24" fmla="*/ 0 h 325721"/>
                <a:gd name="connsiteX25" fmla="*/ 1348574 w 1803400"/>
                <a:gd name="connsiteY25" fmla="*/ 86217 h 325721"/>
                <a:gd name="connsiteX26" fmla="*/ 1398581 w 1803400"/>
                <a:gd name="connsiteY26" fmla="*/ 0 h 325721"/>
                <a:gd name="connsiteX27" fmla="*/ 1448586 w 1803400"/>
                <a:gd name="connsiteY27" fmla="*/ 86217 h 325721"/>
                <a:gd name="connsiteX28" fmla="*/ 1498593 w 1803400"/>
                <a:gd name="connsiteY28" fmla="*/ 0 h 325721"/>
                <a:gd name="connsiteX29" fmla="*/ 1548598 w 1803400"/>
                <a:gd name="connsiteY29" fmla="*/ 86217 h 325721"/>
                <a:gd name="connsiteX30" fmla="*/ 1598605 w 1803400"/>
                <a:gd name="connsiteY30" fmla="*/ 0 h 325721"/>
                <a:gd name="connsiteX31" fmla="*/ 1648610 w 1803400"/>
                <a:gd name="connsiteY31" fmla="*/ 86217 h 325721"/>
                <a:gd name="connsiteX32" fmla="*/ 1698617 w 1803400"/>
                <a:gd name="connsiteY32" fmla="*/ 0 h 325721"/>
                <a:gd name="connsiteX33" fmla="*/ 1748622 w 1803400"/>
                <a:gd name="connsiteY33" fmla="*/ 86217 h 325721"/>
                <a:gd name="connsiteX34" fmla="*/ 1798629 w 1803400"/>
                <a:gd name="connsiteY34" fmla="*/ 0 h 325721"/>
                <a:gd name="connsiteX35" fmla="*/ 1803400 w 1803400"/>
                <a:gd name="connsiteY35" fmla="*/ 8226 h 325721"/>
                <a:gd name="connsiteX36" fmla="*/ 1803400 w 1803400"/>
                <a:gd name="connsiteY36" fmla="*/ 89994 h 325721"/>
                <a:gd name="connsiteX37" fmla="*/ 1803400 w 1803400"/>
                <a:gd name="connsiteY37" fmla="*/ 325721 h 325721"/>
                <a:gd name="connsiteX38" fmla="*/ 0 w 1803400"/>
                <a:gd name="connsiteY38" fmla="*/ 325721 h 325721"/>
                <a:gd name="connsiteX39" fmla="*/ 0 w 1803400"/>
                <a:gd name="connsiteY39" fmla="*/ 89994 h 325721"/>
                <a:gd name="connsiteX40" fmla="*/ 0 w 1803400"/>
                <a:gd name="connsiteY40" fmla="*/ 2736 h 325721"/>
                <a:gd name="connsiteX41" fmla="*/ 48418 w 1803400"/>
                <a:gd name="connsiteY41" fmla="*/ 86217 h 32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803400" h="325721">
                  <a:moveTo>
                    <a:pt x="98425" y="0"/>
                  </a:moveTo>
                  <a:lnTo>
                    <a:pt x="148430" y="86217"/>
                  </a:lnTo>
                  <a:lnTo>
                    <a:pt x="198437" y="0"/>
                  </a:lnTo>
                  <a:lnTo>
                    <a:pt x="248442" y="86217"/>
                  </a:lnTo>
                  <a:lnTo>
                    <a:pt x="298449" y="0"/>
                  </a:lnTo>
                  <a:lnTo>
                    <a:pt x="348454" y="86217"/>
                  </a:lnTo>
                  <a:lnTo>
                    <a:pt x="398461" y="0"/>
                  </a:lnTo>
                  <a:lnTo>
                    <a:pt x="448466" y="86217"/>
                  </a:lnTo>
                  <a:lnTo>
                    <a:pt x="498473" y="0"/>
                  </a:lnTo>
                  <a:lnTo>
                    <a:pt x="548478" y="86217"/>
                  </a:lnTo>
                  <a:lnTo>
                    <a:pt x="598485" y="0"/>
                  </a:lnTo>
                  <a:lnTo>
                    <a:pt x="648490" y="86217"/>
                  </a:lnTo>
                  <a:lnTo>
                    <a:pt x="698497" y="0"/>
                  </a:lnTo>
                  <a:lnTo>
                    <a:pt x="748502" y="86217"/>
                  </a:lnTo>
                  <a:lnTo>
                    <a:pt x="798509" y="0"/>
                  </a:lnTo>
                  <a:lnTo>
                    <a:pt x="848514" y="86217"/>
                  </a:lnTo>
                  <a:lnTo>
                    <a:pt x="898521" y="0"/>
                  </a:lnTo>
                  <a:lnTo>
                    <a:pt x="948526" y="86217"/>
                  </a:lnTo>
                  <a:lnTo>
                    <a:pt x="998533" y="0"/>
                  </a:lnTo>
                  <a:lnTo>
                    <a:pt x="1048538" y="86217"/>
                  </a:lnTo>
                  <a:lnTo>
                    <a:pt x="1098545" y="0"/>
                  </a:lnTo>
                  <a:lnTo>
                    <a:pt x="1148550" y="86217"/>
                  </a:lnTo>
                  <a:lnTo>
                    <a:pt x="1198557" y="0"/>
                  </a:lnTo>
                  <a:lnTo>
                    <a:pt x="1248562" y="86217"/>
                  </a:lnTo>
                  <a:lnTo>
                    <a:pt x="1298569" y="0"/>
                  </a:lnTo>
                  <a:lnTo>
                    <a:pt x="1348574" y="86217"/>
                  </a:lnTo>
                  <a:lnTo>
                    <a:pt x="1398581" y="0"/>
                  </a:lnTo>
                  <a:lnTo>
                    <a:pt x="1448586" y="86217"/>
                  </a:lnTo>
                  <a:lnTo>
                    <a:pt x="1498593" y="0"/>
                  </a:lnTo>
                  <a:lnTo>
                    <a:pt x="1548598" y="86217"/>
                  </a:lnTo>
                  <a:lnTo>
                    <a:pt x="1598605" y="0"/>
                  </a:lnTo>
                  <a:lnTo>
                    <a:pt x="1648610" y="86217"/>
                  </a:lnTo>
                  <a:lnTo>
                    <a:pt x="1698617" y="0"/>
                  </a:lnTo>
                  <a:lnTo>
                    <a:pt x="1748622" y="86217"/>
                  </a:lnTo>
                  <a:lnTo>
                    <a:pt x="1798629" y="0"/>
                  </a:lnTo>
                  <a:lnTo>
                    <a:pt x="1803400" y="8226"/>
                  </a:lnTo>
                  <a:lnTo>
                    <a:pt x="1803400" y="89994"/>
                  </a:lnTo>
                  <a:lnTo>
                    <a:pt x="1803400" y="325721"/>
                  </a:lnTo>
                  <a:lnTo>
                    <a:pt x="0" y="325721"/>
                  </a:lnTo>
                  <a:lnTo>
                    <a:pt x="0" y="89994"/>
                  </a:lnTo>
                  <a:lnTo>
                    <a:pt x="0" y="2736"/>
                  </a:lnTo>
                  <a:lnTo>
                    <a:pt x="48418" y="86217"/>
                  </a:lnTo>
                  <a:close/>
                </a:path>
              </a:pathLst>
            </a:custGeom>
            <a:solidFill>
              <a:srgbClr val="2C89CE">
                <a:lumMod val="20000"/>
                <a:lumOff val="80000"/>
              </a:srgbClr>
            </a:solidFill>
            <a:ln>
              <a:noFill/>
            </a:ln>
            <a:effectLst/>
          </p:spPr>
          <p:style>
            <a:lnRef idx="2">
              <a:srgbClr val="2C89CE">
                <a:shade val="50000"/>
              </a:srgbClr>
            </a:lnRef>
            <a:fillRef idx="1">
              <a:srgbClr val="2C89CE"/>
            </a:fillRef>
            <a:effectRef idx="0">
              <a:srgbClr val="2C89CE"/>
            </a:effectRef>
            <a:fontRef idx="minor">
              <a:sysClr val="window" lastClr="FFFFFF"/>
            </a:fontRef>
          </p:style>
          <p:txBody>
            <a:bodyPr rtlCol="0" anchor="ctr">
              <a:normAutofit fontScale="90000"/>
            </a:bodyPr>
            <a:p>
              <a:pPr algn="ctr"/>
              <a:r>
                <a:rPr lang="en-US" altLang="zh-CN" dirty="0">
                  <a:solidFill>
                    <a:srgbClr val="2C89CE"/>
                  </a:solidFill>
                  <a:latin typeface="Times New Roman" panose="02020603050405020304" pitchFamily="18" charset="0"/>
                  <a:cs typeface="Times New Roman" panose="02020603050405020304" pitchFamily="18" charset="0"/>
                </a:rPr>
                <a:t>D</a:t>
              </a:r>
              <a:endParaRPr lang="en-US" altLang="zh-CN" dirty="0">
                <a:solidFill>
                  <a:srgbClr val="2C89CE"/>
                </a:solidFill>
                <a:latin typeface="Times New Roman" panose="02020603050405020304" pitchFamily="18" charset="0"/>
                <a:cs typeface="Times New Roman" panose="02020603050405020304" pitchFamily="18" charset="0"/>
              </a:endParaRPr>
            </a:p>
          </p:txBody>
        </p:sp>
        <p:cxnSp>
          <p:nvCxnSpPr>
            <p:cNvPr id="12" name="直接连接符 11"/>
            <p:cNvCxnSpPr/>
            <p:nvPr>
              <p:custDataLst>
                <p:tags r:id="rId23"/>
              </p:custDataLst>
            </p:nvPr>
          </p:nvCxnSpPr>
          <p:spPr>
            <a:xfrm>
              <a:off x="1978870" y="2617690"/>
              <a:ext cx="783380" cy="0"/>
            </a:xfrm>
            <a:prstGeom prst="line">
              <a:avLst/>
            </a:prstGeom>
          </p:spPr>
          <p:style>
            <a:lnRef idx="1">
              <a:srgbClr val="2C89CE"/>
            </a:lnRef>
            <a:fillRef idx="0">
              <a:srgbClr val="2C89CE"/>
            </a:fillRef>
            <a:effectRef idx="0">
              <a:srgbClr val="2C89CE"/>
            </a:effectRef>
            <a:fontRef idx="minor">
              <a:srgbClr val="5F5F5F"/>
            </a:fontRef>
          </p:style>
        </p:cxnSp>
        <p:cxnSp>
          <p:nvCxnSpPr>
            <p:cNvPr id="13" name="直接连接符 12"/>
            <p:cNvCxnSpPr/>
            <p:nvPr>
              <p:custDataLst>
                <p:tags r:id="rId24"/>
              </p:custDataLst>
            </p:nvPr>
          </p:nvCxnSpPr>
          <p:spPr>
            <a:xfrm>
              <a:off x="800100" y="2617690"/>
              <a:ext cx="783380" cy="0"/>
            </a:xfrm>
            <a:prstGeom prst="line">
              <a:avLst/>
            </a:prstGeom>
          </p:spPr>
          <p:style>
            <a:lnRef idx="1">
              <a:srgbClr val="2C89CE"/>
            </a:lnRef>
            <a:fillRef idx="0">
              <a:srgbClr val="2C89CE"/>
            </a:fillRef>
            <a:effectRef idx="0">
              <a:srgbClr val="2C89CE"/>
            </a:effectRef>
            <a:fontRef idx="minor">
              <a:srgbClr val="5F5F5F"/>
            </a:fontRef>
          </p:style>
        </p:cxnSp>
      </p:grpSp>
      <p:sp>
        <p:nvSpPr>
          <p:cNvPr id="14" name="文本框 13"/>
          <p:cNvSpPr txBox="1"/>
          <p:nvPr>
            <p:custDataLst>
              <p:tags r:id="rId25"/>
            </p:custDataLst>
          </p:nvPr>
        </p:nvSpPr>
        <p:spPr>
          <a:xfrm>
            <a:off x="9862185" y="3157855"/>
            <a:ext cx="1959610" cy="1045845"/>
          </a:xfrm>
          <a:prstGeom prst="rect">
            <a:avLst/>
          </a:prstGeom>
          <a:noFill/>
        </p:spPr>
        <p:txBody>
          <a:bodyPr wrap="square" rtlCol="0">
            <a:noAutofit/>
          </a:bodyPr>
          <a:p>
            <a:pPr algn="ctr">
              <a:lnSpc>
                <a:spcPct val="120000"/>
              </a:lnSpc>
            </a:pPr>
            <a:r>
              <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创新变革获得机会</a:t>
            </a:r>
            <a:endPar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Tree>
    <p:custDataLst>
      <p:tags r:id="rId2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4" grpId="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290195" y="766445"/>
            <a:ext cx="11355070" cy="5815965"/>
          </a:xfrm>
          <a:prstGeom prst="rect">
            <a:avLst/>
          </a:prstGeom>
          <a:solidFill>
            <a:schemeClr val="accent1">
              <a:lumMod val="20000"/>
              <a:lumOff val="80000"/>
            </a:schemeClr>
          </a:solidFill>
        </p:spPr>
        <p:txBody>
          <a:bodyPr wrap="square" rtlCol="0">
            <a:spAutoFit/>
          </a:bodyPr>
          <a:lstStyle/>
          <a:p>
            <a:r>
              <a:rPr lang="en-US" altLang="zh-CN" sz="2800" b="1"/>
              <a:t>【案例分享】</a:t>
            </a:r>
            <a:r>
              <a:rPr lang="en-US" altLang="zh-CN" sz="2800"/>
              <a:t>                                        </a:t>
            </a:r>
            <a:endParaRPr lang="en-US" altLang="zh-CN" sz="2800"/>
          </a:p>
          <a:p>
            <a:pPr algn="ctr"/>
            <a:r>
              <a:rPr lang="en-US" altLang="zh-CN" sz="2800" b="1">
                <a:latin typeface="Times New Roman" panose="02020603050405020304" pitchFamily="18" charset="0"/>
                <a:cs typeface="Times New Roman" panose="02020603050405020304" pitchFamily="18" charset="0"/>
              </a:rPr>
              <a:t>从</a:t>
            </a:r>
            <a:r>
              <a:rPr lang="en-US" altLang="zh-CN" sz="2800" b="1">
                <a:latin typeface="宋体" panose="02010600030101010101" pitchFamily="2" charset="-122"/>
                <a:ea typeface="宋体" panose="02010600030101010101" pitchFamily="2" charset="-122"/>
                <a:cs typeface="宋体" panose="02010600030101010101" pitchFamily="2" charset="-122"/>
              </a:rPr>
              <a:t>“小”</a:t>
            </a:r>
            <a:r>
              <a:rPr lang="en-US" altLang="zh-CN" sz="2800" b="1">
                <a:latin typeface="Times New Roman" panose="02020603050405020304" pitchFamily="18" charset="0"/>
                <a:cs typeface="Times New Roman" panose="02020603050405020304" pitchFamily="18" charset="0"/>
              </a:rPr>
              <a:t>做起的奶茶店</a:t>
            </a:r>
            <a:endParaRPr lang="en-US" altLang="zh-CN" sz="2800" b="1">
              <a:latin typeface="Times New Roman" panose="02020603050405020304" pitchFamily="18" charset="0"/>
              <a:cs typeface="Times New Roman" panose="02020603050405020304" pitchFamily="18" charset="0"/>
            </a:endParaRPr>
          </a:p>
          <a:p>
            <a:endParaRPr lang="en-US" altLang="zh-CN" sz="2800"/>
          </a:p>
          <a:p>
            <a:pPr algn="just"/>
            <a:r>
              <a:rPr lang="en-US" altLang="zh-CN" sz="2400">
                <a:sym typeface="+mn-ea"/>
              </a:rPr>
              <a:t>     </a:t>
            </a:r>
            <a:r>
              <a:rPr sz="2400">
                <a:latin typeface="宋体" panose="02010600030101010101" pitchFamily="2" charset="-122"/>
                <a:ea typeface="宋体" panose="02010600030101010101" pitchFamily="2" charset="-122"/>
                <a:cs typeface="宋体" panose="02010600030101010101" pitchFamily="2" charset="-122"/>
              </a:rPr>
              <a:t>创业者在开店初期经常会遇到各种问题，王璇也不例外，其中之一就是店面选址。</a:t>
            </a:r>
            <a:endParaRPr sz="2400">
              <a:latin typeface="宋体" panose="02010600030101010101" pitchFamily="2" charset="-122"/>
              <a:ea typeface="宋体" panose="02010600030101010101" pitchFamily="2" charset="-122"/>
              <a:cs typeface="宋体" panose="02010600030101010101" pitchFamily="2" charset="-122"/>
            </a:endParaRPr>
          </a:p>
          <a:p>
            <a:pPr algn="just"/>
            <a:r>
              <a:rPr sz="2400">
                <a:latin typeface="宋体" panose="02010600030101010101" pitchFamily="2" charset="-122"/>
                <a:ea typeface="宋体" panose="02010600030101010101" pitchFamily="2" charset="-122"/>
                <a:cs typeface="宋体" panose="02010600030101010101" pitchFamily="2" charset="-122"/>
              </a:rPr>
              <a:t>在他看来，通常选址的好坏是决定生意成功与否的第一要素。</a:t>
            </a:r>
            <a:endParaRPr sz="2400">
              <a:latin typeface="宋体" panose="02010600030101010101" pitchFamily="2" charset="-122"/>
              <a:ea typeface="宋体" panose="02010600030101010101" pitchFamily="2" charset="-122"/>
              <a:cs typeface="宋体" panose="02010600030101010101" pitchFamily="2" charset="-122"/>
            </a:endParaRPr>
          </a:p>
          <a:p>
            <a:pPr algn="just"/>
            <a:r>
              <a:rPr lang="en-US" altLang="zh-CN" sz="2400">
                <a:sym typeface="+mn-ea"/>
              </a:rPr>
              <a:t>     </a:t>
            </a:r>
            <a:r>
              <a:rPr sz="2400">
                <a:latin typeface="宋体" panose="02010600030101010101" pitchFamily="2" charset="-122"/>
                <a:ea typeface="宋体" panose="02010600030101010101" pitchFamily="2" charset="-122"/>
                <a:cs typeface="宋体" panose="02010600030101010101" pitchFamily="2" charset="-122"/>
              </a:rPr>
              <a:t>王璇决定开一家奶茶店，她认为应先分析消费者的需求。人流量的大小也会对未来奶茶店的销量产生较大影响。比如，白天人口密度高的地区多为办公区、学校文化区等地。想要给奶茶店选个好的店址，王璇分析除了要留意上述的因素以外，还应结合实际市场环境进行考察。于是在綦江城里转悠了一周后，王璇相中了南州中学对面的一个奶茶店面。但是她并没有急于拿下，而是开展了为期</a:t>
            </a:r>
            <a:r>
              <a:rPr sz="2400">
                <a:latin typeface="Times New Roman" panose="02020603050405020304" pitchFamily="18" charset="0"/>
                <a:ea typeface="宋体" panose="02010600030101010101" pitchFamily="2" charset="-122"/>
                <a:cs typeface="Times New Roman" panose="02020603050405020304" pitchFamily="18" charset="0"/>
              </a:rPr>
              <a:t>10</a:t>
            </a:r>
            <a:r>
              <a:rPr sz="2400">
                <a:latin typeface="宋体" panose="02010600030101010101" pitchFamily="2" charset="-122"/>
                <a:ea typeface="宋体" panose="02010600030101010101" pitchFamily="2" charset="-122"/>
                <a:cs typeface="宋体" panose="02010600030101010101" pitchFamily="2" charset="-122"/>
              </a:rPr>
              <a:t>天的“侦查”工作。</a:t>
            </a:r>
            <a:endParaRPr sz="2400">
              <a:latin typeface="宋体" panose="02010600030101010101" pitchFamily="2" charset="-122"/>
              <a:ea typeface="宋体" panose="02010600030101010101" pitchFamily="2" charset="-122"/>
              <a:cs typeface="宋体" panose="02010600030101010101" pitchFamily="2" charset="-122"/>
            </a:endParaRPr>
          </a:p>
          <a:p>
            <a:pPr algn="just"/>
            <a:r>
              <a:rPr lang="en-US" altLang="zh-CN" sz="2400">
                <a:sym typeface="+mn-ea"/>
              </a:rPr>
              <a:t>     </a:t>
            </a:r>
            <a:r>
              <a:rPr sz="2400">
                <a:latin typeface="宋体" panose="02010600030101010101" pitchFamily="2" charset="-122"/>
                <a:ea typeface="宋体" panose="02010600030101010101" pitchFamily="2" charset="-122"/>
                <a:cs typeface="宋体" panose="02010600030101010101" pitchFamily="2" charset="-122"/>
              </a:rPr>
              <a:t>“我每天早上</a:t>
            </a:r>
            <a:r>
              <a:rPr sz="2400">
                <a:latin typeface="Times New Roman" panose="02020603050405020304" pitchFamily="18" charset="0"/>
                <a:ea typeface="宋体" panose="02010600030101010101" pitchFamily="2" charset="-122"/>
                <a:cs typeface="Times New Roman" panose="02020603050405020304" pitchFamily="18" charset="0"/>
              </a:rPr>
              <a:t>7</a:t>
            </a:r>
            <a:r>
              <a:rPr sz="2400">
                <a:latin typeface="宋体" panose="02010600030101010101" pitchFamily="2" charset="-122"/>
                <a:ea typeface="宋体" panose="02010600030101010101" pitchFamily="2" charset="-122"/>
                <a:cs typeface="宋体" panose="02010600030101010101" pitchFamily="2" charset="-122"/>
              </a:rPr>
              <a:t>点就过来，然后拿出笔记本，详细记录人流量，学生男女的比例，</a:t>
            </a:r>
            <a:endParaRPr sz="2400">
              <a:latin typeface="宋体" panose="02010600030101010101" pitchFamily="2" charset="-122"/>
              <a:ea typeface="宋体" panose="02010600030101010101" pitchFamily="2" charset="-122"/>
              <a:cs typeface="宋体" panose="02010600030101010101" pitchFamily="2" charset="-122"/>
            </a:endParaRPr>
          </a:p>
          <a:p>
            <a:pPr algn="just"/>
            <a:r>
              <a:rPr sz="2400">
                <a:latin typeface="宋体" panose="02010600030101010101" pitchFamily="2" charset="-122"/>
                <a:ea typeface="宋体" panose="02010600030101010101" pitchFamily="2" charset="-122"/>
                <a:cs typeface="宋体" panose="02010600030101010101" pitchFamily="2" charset="-122"/>
              </a:rPr>
              <a:t>人群是否经过那间门面，购买力如何……”王璇一口气说了一大堆“侦查”方向，显得十分老道，完全不像一个刚毕业的大学生。做完一系列的“侦查”统计整理工作后，王璇最终决定拿下这个门面。</a:t>
            </a:r>
            <a:endParaRPr sz="2400">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pic>
        <p:nvPicPr>
          <p:cNvPr id="3" name="图片 2"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243205" y="428625"/>
            <a:ext cx="11579225" cy="6369685"/>
          </a:xfrm>
          <a:prstGeom prst="rect">
            <a:avLst/>
          </a:prstGeom>
          <a:solidFill>
            <a:schemeClr val="accent1">
              <a:lumMod val="20000"/>
              <a:lumOff val="80000"/>
            </a:schemeClr>
          </a:solidFill>
        </p:spPr>
        <p:txBody>
          <a:bodyPr wrap="square" rtlCol="0">
            <a:spAutoFit/>
          </a:bodyPr>
          <a:lstStyle/>
          <a:p>
            <a:pPr algn="l"/>
            <a:r>
              <a:rPr lang="en-US" altLang="zh-CN" sz="2400"/>
              <a:t>      </a:t>
            </a:r>
            <a:r>
              <a:rPr lang="en-US" altLang="zh-CN" sz="2400">
                <a:latin typeface="宋体" panose="02010600030101010101" pitchFamily="2" charset="-122"/>
                <a:ea typeface="宋体" panose="02010600030101010101" pitchFamily="2" charset="-122"/>
                <a:cs typeface="宋体" panose="02010600030101010101" pitchFamily="2" charset="-122"/>
              </a:rPr>
              <a:t>对于开奶茶店的创业者而言，在经营前，只要选对了店址，那么在经营的时候，就能依靠人流量创造营业额。任何经营秘诀只能作为参考，最重要的还是要多考虑消费者的需求，这样开店才比较稳妥。</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rPr>
              <a:t>“奶茶比较受学生欢迎，但原来那家店面，味道太平淡，装修太普通，完全不能吸</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latin typeface="宋体" panose="02010600030101010101" pitchFamily="2" charset="-122"/>
                <a:ea typeface="宋体" panose="02010600030101010101" pitchFamily="2" charset="-122"/>
                <a:cs typeface="宋体" panose="02010600030101010101" pitchFamily="2" charset="-122"/>
              </a:rPr>
              <a:t>引消费者。”王璇先后两次到自己选中的奶茶项目公司总部进行考察，在和家里人反复商量后，投资了</a:t>
            </a:r>
            <a:r>
              <a:rPr lang="en-US" altLang="zh-CN" sz="2400">
                <a:latin typeface="Times New Roman" panose="02020603050405020304" pitchFamily="18" charset="0"/>
                <a:ea typeface="宋体" panose="02010600030101010101" pitchFamily="2" charset="-122"/>
                <a:cs typeface="Times New Roman" panose="02020603050405020304" pitchFamily="18" charset="0"/>
              </a:rPr>
              <a:t>15</a:t>
            </a:r>
            <a:r>
              <a:rPr lang="en-US" altLang="zh-CN" sz="2400">
                <a:latin typeface="宋体" panose="02010600030101010101" pitchFamily="2" charset="-122"/>
                <a:ea typeface="宋体" panose="02010600030101010101" pitchFamily="2" charset="-122"/>
                <a:cs typeface="宋体" panose="02010600030101010101" pitchFamily="2" charset="-122"/>
              </a:rPr>
              <a:t>万元准备开店。</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rPr>
              <a:t>一个月下来，王璇的奶茶店终于开张了。浓香的口感加上别具一格的装修，让奶茶</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latin typeface="宋体" panose="02010600030101010101" pitchFamily="2" charset="-122"/>
                <a:ea typeface="宋体" panose="02010600030101010101" pitchFamily="2" charset="-122"/>
                <a:cs typeface="宋体" panose="02010600030101010101" pitchFamily="2" charset="-122"/>
              </a:rPr>
              <a:t>店一下子就吸引了许多学生。煮茶、调奶、清洁、买材料……事无巨细，王璇包揽了店里所有的工作，既当老板，也当员工。王璇奶茶店的店面虽小，但要做的工作却千头万绪，其中包括：门店商品管理、价格管理、安全管理、卫生管理、收银系统管理、服务管理、清洁管理等。她说道：“小店面也要重视日常管理，绝不能遗漏或者应付这些环节，不然之前的努力都将付之东流！”开奶茶店也要从思想上真正认识到，正是这些细微的工作才能提升小店的竞争力，才有可能形成并实现系统化和规模化的经营模式。</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rPr>
              <a:t>“很辛苦，但也做得很开心。”王璇在接受当地媒体采访时说道。除了卖奶茶，王</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latin typeface="宋体" panose="02010600030101010101" pitchFamily="2" charset="-122"/>
                <a:ea typeface="宋体" panose="02010600030101010101" pitchFamily="2" charset="-122"/>
                <a:cs typeface="宋体" panose="02010600030101010101" pitchFamily="2" charset="-122"/>
              </a:rPr>
              <a:t>璇还兼卖手抓饼、酸辣粉、关东煮等特色小吃，都深受学生喜爱。与此同时，她推出的</a:t>
            </a:r>
            <a:r>
              <a:rPr lang="en-US" altLang="zh-CN" sz="2400">
                <a:latin typeface="Times New Roman" panose="02020603050405020304" pitchFamily="18" charset="0"/>
                <a:ea typeface="宋体" panose="02010600030101010101" pitchFamily="2" charset="-122"/>
                <a:cs typeface="Times New Roman" panose="02020603050405020304" pitchFamily="18" charset="0"/>
              </a:rPr>
              <a:t>VIP</a:t>
            </a:r>
            <a:r>
              <a:rPr lang="en-US" altLang="zh-CN" sz="2400">
                <a:latin typeface="宋体" panose="02010600030101010101" pitchFamily="2" charset="-122"/>
                <a:ea typeface="宋体" panose="02010600030101010101" pitchFamily="2" charset="-122"/>
                <a:cs typeface="宋体" panose="02010600030101010101" pitchFamily="2" charset="-122"/>
              </a:rPr>
              <a:t>九折卡、第二杯半价等优惠活动更是拉回了不少客人。</a:t>
            </a:r>
            <a:endParaRPr lang="en-US" altLang="zh-CN" sz="2400">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pic>
        <p:nvPicPr>
          <p:cNvPr id="3" name="图片 2"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平行四边形 12"/>
          <p:cNvSpPr/>
          <p:nvPr/>
        </p:nvSpPr>
        <p:spPr>
          <a:xfrm>
            <a:off x="2802255" y="3663315"/>
            <a:ext cx="7181215" cy="792480"/>
          </a:xfrm>
          <a:prstGeom prst="parallelogram">
            <a:avLst/>
          </a:prstGeom>
          <a:solidFill>
            <a:schemeClr val="accent1">
              <a:lumMod val="40000"/>
              <a:lumOff val="60000"/>
            </a:schemeClr>
          </a:solidFill>
          <a:ln>
            <a:solidFill>
              <a:schemeClr val="accent1">
                <a:lumMod val="40000"/>
                <a:lumOff val="60000"/>
              </a:schemeClr>
            </a:solidFill>
          </a:ln>
          <a:effectLst>
            <a:outerShdw blurRad="241300" dist="50800" dir="5400000" sx="105000" sy="105000" algn="ctr" rotWithShape="0">
              <a:schemeClr val="accent3">
                <a:lumMod val="50000"/>
                <a:alpha val="8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2821940" y="4829175"/>
            <a:ext cx="7282815" cy="833120"/>
          </a:xfrm>
          <a:prstGeom prst="parallelogram">
            <a:avLst/>
          </a:prstGeom>
          <a:solidFill>
            <a:schemeClr val="accent1">
              <a:lumMod val="40000"/>
              <a:lumOff val="60000"/>
            </a:schemeClr>
          </a:solidFill>
          <a:ln>
            <a:solidFill>
              <a:schemeClr val="accent1">
                <a:lumMod val="40000"/>
                <a:lumOff val="60000"/>
              </a:schemeClr>
            </a:solidFill>
          </a:ln>
          <a:effectLst>
            <a:outerShdw blurRad="241300" dist="50800" dir="5400000" sx="105000" sy="105000" algn="ctr" rotWithShape="0">
              <a:schemeClr val="accent3">
                <a:lumMod val="50000"/>
                <a:alpha val="8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object 3"/>
          <p:cNvSpPr txBox="1"/>
          <p:nvPr/>
        </p:nvSpPr>
        <p:spPr>
          <a:xfrm>
            <a:off x="2981325" y="3535680"/>
            <a:ext cx="6228715" cy="830580"/>
          </a:xfrm>
          <a:prstGeom prst="rect">
            <a:avLst/>
          </a:prstGeom>
        </p:spPr>
        <p:txBody>
          <a:bodyPr vert="horz" wrap="square" lIns="0" tIns="0" rIns="0" bIns="0" rtlCol="0">
            <a:spAutoFit/>
          </a:bodyPr>
          <a:lstStyle/>
          <a:p>
            <a:pPr marL="0" marR="0" lvl="1">
              <a:lnSpc>
                <a:spcPct val="150000"/>
              </a:lnSpc>
              <a:spcBef>
                <a:spcPct val="0"/>
              </a:spcBef>
              <a:spcAft>
                <a:spcPct val="0"/>
              </a:spcAft>
            </a:pPr>
            <a:r>
              <a:rPr lang="en-US" sz="3600" b="1" dirty="0">
                <a:solidFill>
                  <a:schemeClr val="tx1"/>
                </a:solidFill>
                <a:latin typeface="Cambria" panose="02040503050406030204" pitchFamily="18" charset="0"/>
                <a:ea typeface="Cambria" panose="02040503050406030204" pitchFamily="18" charset="0"/>
                <a:cs typeface="Open Sans Extrabold" panose="020B0906030804020204" pitchFamily="34" charset="0"/>
                <a:hlinkClick r:id="rId1" action="ppaction://hlinksldjump"/>
              </a:rPr>
              <a:t>任务</a:t>
            </a:r>
            <a:r>
              <a:rPr lang="zh-CN" altLang="en-US" sz="3600" b="1" dirty="0">
                <a:solidFill>
                  <a:schemeClr val="tx1"/>
                </a:solidFill>
                <a:latin typeface="Cambria" panose="02040503050406030204" pitchFamily="18" charset="0"/>
                <a:ea typeface="宋体" panose="02010600030101010101" pitchFamily="2" charset="-122"/>
                <a:cs typeface="Open Sans Extrabold" panose="020B0906030804020204" pitchFamily="34" charset="0"/>
                <a:hlinkClick r:id="rId1" action="ppaction://hlinksldjump"/>
              </a:rPr>
              <a:t>三</a:t>
            </a:r>
            <a:r>
              <a:rPr lang="en-US" sz="3600" b="1" dirty="0">
                <a:solidFill>
                  <a:schemeClr val="tx1"/>
                </a:solidFill>
                <a:latin typeface="Cambria" panose="02040503050406030204" pitchFamily="18" charset="0"/>
                <a:ea typeface="Cambria" panose="02040503050406030204" pitchFamily="18" charset="0"/>
                <a:cs typeface="Open Sans Extrabold" panose="020B0906030804020204" pitchFamily="34" charset="0"/>
                <a:hlinkClick r:id="rId1" action="ppaction://hlinksldjump"/>
              </a:rPr>
              <a:t>  创业项目的可行性分析</a:t>
            </a:r>
            <a:endParaRPr lang="en-US" sz="3600" b="1" dirty="0">
              <a:solidFill>
                <a:schemeClr val="tx1"/>
              </a:solidFill>
              <a:latin typeface="Cambria" panose="02040503050406030204" pitchFamily="18" charset="0"/>
              <a:ea typeface="Cambria" panose="02040503050406030204" pitchFamily="18" charset="0"/>
              <a:cs typeface="Open Sans Extrabold" panose="020B0906030804020204" pitchFamily="34" charset="0"/>
            </a:endParaRPr>
          </a:p>
        </p:txBody>
      </p:sp>
      <p:pic>
        <p:nvPicPr>
          <p:cNvPr id="4" name="图片 3"/>
          <p:cNvPicPr>
            <a:picLocks noChangeAspect="1"/>
          </p:cNvPicPr>
          <p:nvPr/>
        </p:nvPicPr>
        <p:blipFill>
          <a:blip r:embed="rId2"/>
          <a:srcRect l="42719"/>
          <a:stretch>
            <a:fillRect/>
          </a:stretch>
        </p:blipFill>
        <p:spPr>
          <a:xfrm rot="16200000">
            <a:off x="5960745" y="-5959475"/>
            <a:ext cx="271780" cy="12191365"/>
          </a:xfrm>
          <a:prstGeom prst="rect">
            <a:avLst/>
          </a:prstGeom>
        </p:spPr>
      </p:pic>
      <p:sp>
        <p:nvSpPr>
          <p:cNvPr id="8" name="流程图: 联系 7"/>
          <p:cNvSpPr/>
          <p:nvPr/>
        </p:nvSpPr>
        <p:spPr>
          <a:xfrm>
            <a:off x="2016760" y="5059680"/>
            <a:ext cx="409575" cy="403225"/>
          </a:xfrm>
          <a:prstGeom prst="flowChartConnector">
            <a:avLst/>
          </a:prstGeom>
          <a:solidFill>
            <a:schemeClr val="accent2"/>
          </a:solidFill>
          <a:ln>
            <a:noFill/>
          </a:ln>
          <a:effectLst>
            <a:outerShdw blurRad="76200" dir="13500000" sy="23000" kx="1200000" algn="br" rotWithShape="0">
              <a:prstClr val="black">
                <a:alpha val="20000"/>
              </a:prstClr>
            </a:outerShdw>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003">
            <a:schemeClr val="lt2"/>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9" name="流程图: 联系 8"/>
          <p:cNvSpPr/>
          <p:nvPr/>
        </p:nvSpPr>
        <p:spPr>
          <a:xfrm>
            <a:off x="2062480" y="3894455"/>
            <a:ext cx="409575" cy="408940"/>
          </a:xfrm>
          <a:prstGeom prst="flowChartConnector">
            <a:avLst/>
          </a:prstGeom>
          <a:solidFill>
            <a:schemeClr val="accent2"/>
          </a:solidFill>
          <a:ln>
            <a:noFill/>
          </a:ln>
          <a:effectLst>
            <a:outerShdw blurRad="76200" dir="13500000" sy="23000" kx="1200000" algn="br" rotWithShape="0">
              <a:prstClr val="black">
                <a:alpha val="20000"/>
              </a:prstClr>
            </a:outerShdw>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003">
            <a:schemeClr val="lt2"/>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10" name="五边形 9"/>
          <p:cNvSpPr/>
          <p:nvPr/>
        </p:nvSpPr>
        <p:spPr>
          <a:xfrm>
            <a:off x="0" y="330200"/>
            <a:ext cx="4283075" cy="875030"/>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a:t>目录</a:t>
            </a:r>
            <a:r>
              <a:rPr lang="en-US" altLang="zh-CN" sz="4000" b="1"/>
              <a:t>  </a:t>
            </a:r>
            <a:r>
              <a:rPr lang="en-US" altLang="zh-CN" sz="2800" b="1">
                <a:latin typeface="Times New Roman" panose="02020603050405020304" pitchFamily="18" charset="0"/>
                <a:cs typeface="Times New Roman" panose="02020603050405020304" pitchFamily="18" charset="0"/>
              </a:rPr>
              <a:t>CONTENTS</a:t>
            </a:r>
            <a:endParaRPr lang="en-US" altLang="zh-CN" sz="2800" b="1">
              <a:latin typeface="Times New Roman" panose="02020603050405020304" pitchFamily="18" charset="0"/>
              <a:cs typeface="Times New Roman" panose="02020603050405020304" pitchFamily="18" charset="0"/>
            </a:endParaRPr>
          </a:p>
        </p:txBody>
      </p:sp>
      <p:sp>
        <p:nvSpPr>
          <p:cNvPr id="20" name="object 3"/>
          <p:cNvSpPr txBox="1"/>
          <p:nvPr/>
        </p:nvSpPr>
        <p:spPr>
          <a:xfrm>
            <a:off x="2981325" y="4748530"/>
            <a:ext cx="7586980" cy="830580"/>
          </a:xfrm>
          <a:prstGeom prst="rect">
            <a:avLst/>
          </a:prstGeom>
        </p:spPr>
        <p:txBody>
          <a:bodyPr vert="horz" wrap="square" lIns="0" tIns="0" rIns="0" bIns="0" rtlCol="0">
            <a:spAutoFit/>
          </a:bodyPr>
          <a:lstStyle/>
          <a:p>
            <a:pPr marL="0" marR="0" lvl="1">
              <a:lnSpc>
                <a:spcPct val="150000"/>
              </a:lnSpc>
              <a:spcBef>
                <a:spcPct val="0"/>
              </a:spcBef>
              <a:spcAft>
                <a:spcPct val="0"/>
              </a:spcAft>
            </a:pPr>
            <a:r>
              <a:rPr lang="en-US" sz="3600" b="1" dirty="0">
                <a:latin typeface="Cambria" panose="02040503050406030204" pitchFamily="18" charset="0"/>
                <a:ea typeface="Cambria" panose="02040503050406030204" pitchFamily="18" charset="0"/>
                <a:cs typeface="Open Sans Extrabold" panose="020B0906030804020204" pitchFamily="34" charset="0"/>
                <a:sym typeface="+mn-ea"/>
                <a:hlinkClick r:id="rId3" action="ppaction://hlinksldjump"/>
              </a:rPr>
              <a:t>任务</a:t>
            </a:r>
            <a:r>
              <a:rPr lang="zh-CN" altLang="en-US" sz="3600" b="1" dirty="0">
                <a:latin typeface="Cambria" panose="02040503050406030204" pitchFamily="18" charset="0"/>
                <a:ea typeface="宋体" panose="02010600030101010101" pitchFamily="2" charset="-122"/>
                <a:cs typeface="Open Sans Extrabold" panose="020B0906030804020204" pitchFamily="34" charset="0"/>
                <a:sym typeface="+mn-ea"/>
                <a:hlinkClick r:id="rId3" action="ppaction://hlinksldjump"/>
              </a:rPr>
              <a:t>四</a:t>
            </a:r>
            <a:r>
              <a:rPr lang="en-US" sz="3600" b="1" dirty="0">
                <a:latin typeface="Cambria" panose="02040503050406030204" pitchFamily="18" charset="0"/>
                <a:ea typeface="Cambria" panose="02040503050406030204" pitchFamily="18" charset="0"/>
                <a:cs typeface="Open Sans Extrabold" panose="020B0906030804020204" pitchFamily="34" charset="0"/>
                <a:sym typeface="+mn-ea"/>
                <a:hlinkClick r:id="rId3" action="ppaction://hlinksldjump"/>
              </a:rPr>
              <a:t>  创业市场评估</a:t>
            </a:r>
            <a:endParaRPr lang="en-US" sz="3600" b="1" dirty="0">
              <a:latin typeface="Cambria" panose="02040503050406030204" pitchFamily="18" charset="0"/>
              <a:ea typeface="Cambria" panose="02040503050406030204" pitchFamily="18" charset="0"/>
              <a:cs typeface="Open Sans Extrabold" panose="020B0906030804020204" pitchFamily="34" charset="0"/>
              <a:sym typeface="+mn-ea"/>
            </a:endParaRPr>
          </a:p>
        </p:txBody>
      </p:sp>
      <p:sp>
        <p:nvSpPr>
          <p:cNvPr id="3" name="直角三角形 2"/>
          <p:cNvSpPr/>
          <p:nvPr/>
        </p:nvSpPr>
        <p:spPr>
          <a:xfrm>
            <a:off x="-635" y="6036310"/>
            <a:ext cx="12192000" cy="82169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rot="10800000">
            <a:off x="-55880" y="6036310"/>
            <a:ext cx="12247245" cy="810895"/>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平行四边形 1"/>
          <p:cNvSpPr/>
          <p:nvPr/>
        </p:nvSpPr>
        <p:spPr>
          <a:xfrm>
            <a:off x="2861310" y="1455420"/>
            <a:ext cx="7181215" cy="792480"/>
          </a:xfrm>
          <a:prstGeom prst="parallelogram">
            <a:avLst/>
          </a:prstGeom>
          <a:solidFill>
            <a:schemeClr val="accent1">
              <a:lumMod val="40000"/>
              <a:lumOff val="60000"/>
            </a:schemeClr>
          </a:solidFill>
          <a:ln>
            <a:solidFill>
              <a:schemeClr val="accent1">
                <a:lumMod val="40000"/>
                <a:lumOff val="60000"/>
              </a:schemeClr>
            </a:solidFill>
          </a:ln>
          <a:effectLst>
            <a:outerShdw blurRad="241300" dist="50800" dir="5400000" sx="105000" sy="105000" algn="ctr" rotWithShape="0">
              <a:schemeClr val="accent3">
                <a:lumMod val="50000"/>
                <a:alpha val="8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平行四边形 5"/>
          <p:cNvSpPr/>
          <p:nvPr/>
        </p:nvSpPr>
        <p:spPr>
          <a:xfrm>
            <a:off x="2821940" y="2537460"/>
            <a:ext cx="7282815" cy="833120"/>
          </a:xfrm>
          <a:prstGeom prst="parallelogram">
            <a:avLst/>
          </a:prstGeom>
          <a:solidFill>
            <a:schemeClr val="accent1">
              <a:lumMod val="40000"/>
              <a:lumOff val="60000"/>
            </a:schemeClr>
          </a:solidFill>
          <a:ln>
            <a:solidFill>
              <a:schemeClr val="accent1">
                <a:lumMod val="40000"/>
                <a:lumOff val="60000"/>
              </a:schemeClr>
            </a:solidFill>
          </a:ln>
          <a:effectLst>
            <a:outerShdw blurRad="241300" dist="50800" dir="5400000" sx="105000" sy="105000" algn="ctr" rotWithShape="0">
              <a:schemeClr val="accent3">
                <a:lumMod val="50000"/>
                <a:alpha val="8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object 3"/>
          <p:cNvSpPr txBox="1"/>
          <p:nvPr/>
        </p:nvSpPr>
        <p:spPr>
          <a:xfrm>
            <a:off x="3108325" y="1324610"/>
            <a:ext cx="6228715" cy="830580"/>
          </a:xfrm>
          <a:prstGeom prst="rect">
            <a:avLst/>
          </a:prstGeom>
        </p:spPr>
        <p:txBody>
          <a:bodyPr vert="horz" wrap="square" lIns="0" tIns="0" rIns="0" bIns="0" rtlCol="0">
            <a:spAutoFit/>
          </a:bodyPr>
          <a:p>
            <a:pPr marL="0" marR="0" lvl="1">
              <a:lnSpc>
                <a:spcPct val="150000"/>
              </a:lnSpc>
              <a:spcBef>
                <a:spcPct val="0"/>
              </a:spcBef>
              <a:spcAft>
                <a:spcPct val="0"/>
              </a:spcAft>
            </a:pPr>
            <a:r>
              <a:rPr lang="en-US" sz="3600" b="1" dirty="0">
                <a:solidFill>
                  <a:schemeClr val="tx1"/>
                </a:solidFill>
                <a:latin typeface="Cambria" panose="02040503050406030204" pitchFamily="18" charset="0"/>
                <a:ea typeface="Cambria" panose="02040503050406030204" pitchFamily="18" charset="0"/>
                <a:cs typeface="Open Sans Extrabold" panose="020B0906030804020204" pitchFamily="34" charset="0"/>
                <a:hlinkClick r:id="rId4" action="ppaction://hlinksldjump"/>
              </a:rPr>
              <a:t>任务一  </a:t>
            </a:r>
            <a:r>
              <a:rPr lang="en-US" sz="3600" b="1" dirty="0">
                <a:latin typeface="Cambria" panose="02040503050406030204" pitchFamily="18" charset="0"/>
                <a:ea typeface="Cambria" panose="02040503050406030204" pitchFamily="18" charset="0"/>
                <a:cs typeface="Open Sans Extrabold" panose="020B0906030804020204" pitchFamily="34" charset="0"/>
                <a:sym typeface="+mn-ea"/>
                <a:hlinkClick r:id="rId4" action="ppaction://hlinksldjump"/>
              </a:rPr>
              <a:t>创业机会认知</a:t>
            </a:r>
            <a:endParaRPr lang="en-US" sz="3600" b="1" dirty="0">
              <a:solidFill>
                <a:schemeClr val="tx1"/>
              </a:solidFill>
              <a:latin typeface="Cambria" panose="02040503050406030204" pitchFamily="18" charset="0"/>
              <a:ea typeface="Cambria" panose="02040503050406030204" pitchFamily="18" charset="0"/>
              <a:cs typeface="Open Sans Extrabold" panose="020B0906030804020204" pitchFamily="34" charset="0"/>
            </a:endParaRPr>
          </a:p>
        </p:txBody>
      </p:sp>
      <p:sp>
        <p:nvSpPr>
          <p:cNvPr id="14" name="流程图: 联系 13"/>
          <p:cNvSpPr/>
          <p:nvPr/>
        </p:nvSpPr>
        <p:spPr>
          <a:xfrm>
            <a:off x="2062480" y="2752725"/>
            <a:ext cx="409575" cy="403225"/>
          </a:xfrm>
          <a:prstGeom prst="flowChartConnector">
            <a:avLst/>
          </a:prstGeom>
          <a:solidFill>
            <a:schemeClr val="accent2"/>
          </a:solidFill>
          <a:ln>
            <a:noFill/>
          </a:ln>
          <a:effectLst>
            <a:outerShdw blurRad="76200" dir="13500000" sy="23000" kx="1200000" algn="br" rotWithShape="0">
              <a:prstClr val="black">
                <a:alpha val="20000"/>
              </a:prstClr>
            </a:outerShdw>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003">
            <a:schemeClr val="lt2"/>
          </a:fillRef>
          <a:effectRef idx="0">
            <a:schemeClr val="accent4"/>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15" name="流程图: 联系 14"/>
          <p:cNvSpPr/>
          <p:nvPr/>
        </p:nvSpPr>
        <p:spPr>
          <a:xfrm>
            <a:off x="2062480" y="1647190"/>
            <a:ext cx="409575" cy="408940"/>
          </a:xfrm>
          <a:prstGeom prst="flowChartConnector">
            <a:avLst/>
          </a:prstGeom>
          <a:solidFill>
            <a:schemeClr val="accent2"/>
          </a:solidFill>
          <a:ln>
            <a:noFill/>
          </a:ln>
          <a:effectLst>
            <a:outerShdw blurRad="76200" dir="13500000" sy="23000" kx="1200000" algn="br" rotWithShape="0">
              <a:prstClr val="black">
                <a:alpha val="20000"/>
              </a:prstClr>
            </a:outerShdw>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003">
            <a:schemeClr val="lt2"/>
          </a:fillRef>
          <a:effectRef idx="0">
            <a:schemeClr val="accent4"/>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16" name="object 3"/>
          <p:cNvSpPr txBox="1"/>
          <p:nvPr/>
        </p:nvSpPr>
        <p:spPr>
          <a:xfrm>
            <a:off x="3108325" y="2452370"/>
            <a:ext cx="7586980" cy="830580"/>
          </a:xfrm>
          <a:prstGeom prst="rect">
            <a:avLst/>
          </a:prstGeom>
        </p:spPr>
        <p:txBody>
          <a:bodyPr vert="horz" wrap="square" lIns="0" tIns="0" rIns="0" bIns="0" rtlCol="0">
            <a:spAutoFit/>
          </a:bodyPr>
          <a:p>
            <a:pPr marL="0" marR="0" lvl="1">
              <a:lnSpc>
                <a:spcPct val="150000"/>
              </a:lnSpc>
              <a:spcBef>
                <a:spcPct val="0"/>
              </a:spcBef>
              <a:spcAft>
                <a:spcPct val="0"/>
              </a:spcAft>
            </a:pPr>
            <a:r>
              <a:rPr lang="en-US" sz="3600" b="1" dirty="0">
                <a:latin typeface="Cambria" panose="02040503050406030204" pitchFamily="18" charset="0"/>
                <a:ea typeface="Cambria" panose="02040503050406030204" pitchFamily="18" charset="0"/>
                <a:cs typeface="Open Sans Extrabold" panose="020B0906030804020204" pitchFamily="34" charset="0"/>
                <a:sym typeface="+mn-ea"/>
                <a:hlinkClick r:id="rId5" action="ppaction://hlinksldjump"/>
              </a:rPr>
              <a:t>任务二  创业机会识别</a:t>
            </a:r>
            <a:endParaRPr lang="en-US" sz="3600" b="1" dirty="0">
              <a:latin typeface="Cambria" panose="02040503050406030204" pitchFamily="18" charset="0"/>
              <a:ea typeface="Cambria" panose="02040503050406030204" pitchFamily="18" charset="0"/>
              <a:cs typeface="Open Sans Extrabold" panose="020B0906030804020204" pitchFamily="34" charset="0"/>
              <a:sym typeface="+mn-ea"/>
            </a:endParaRPr>
          </a:p>
        </p:txBody>
      </p:sp>
    </p:spTree>
  </p:cSld>
  <p:clrMapOvr>
    <a:masterClrMapping/>
  </p:clrMapOvr>
  <p:timing>
    <p:tnLst>
      <p:par>
        <p:cTn id="1" dur="indefinite" restart="never" nodeType="tmRoot"/>
      </p:par>
    </p:tnLst>
    <p:bldLst>
      <p:bldP spid="13" grpId="1" animBg="1"/>
      <p:bldP spid="12" grpId="1" animBg="1"/>
      <p:bldP spid="11" grpId="1"/>
      <p:bldP spid="8" grpId="1" animBg="1"/>
      <p:bldP spid="9" grpId="1" animBg="1"/>
      <p:bldP spid="10" grpId="1" animBg="1"/>
      <p:bldP spid="20" grpId="1"/>
      <p:bldP spid="2" grpId="1" animBg="1"/>
      <p:bldP spid="6" grpId="1" animBg="1"/>
      <p:bldP spid="7" grpId="1"/>
      <p:bldP spid="14" grpId="1" animBg="1"/>
      <p:bldP spid="15" grpId="1" animBg="1"/>
      <p:bldP spid="16" grpId="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243205" y="428625"/>
            <a:ext cx="11579225" cy="2306955"/>
          </a:xfrm>
          <a:prstGeom prst="rect">
            <a:avLst/>
          </a:prstGeom>
          <a:solidFill>
            <a:schemeClr val="accent1">
              <a:lumMod val="20000"/>
              <a:lumOff val="80000"/>
            </a:schemeClr>
          </a:solidFill>
        </p:spPr>
        <p:txBody>
          <a:bodyPr wrap="square" rtlCol="0">
            <a:spAutoFit/>
          </a:bodyPr>
          <a:lstStyle/>
          <a:p>
            <a:pPr algn="l"/>
            <a:r>
              <a:rPr lang="en-US" altLang="zh-CN" sz="2400"/>
              <a:t>      </a:t>
            </a:r>
            <a:r>
              <a:rPr lang="en-US" altLang="zh-CN" sz="2400">
                <a:latin typeface="宋体" panose="02010600030101010101" pitchFamily="2" charset="-122"/>
                <a:ea typeface="宋体" panose="02010600030101010101" pitchFamily="2" charset="-122"/>
                <a:cs typeface="宋体" panose="02010600030101010101" pitchFamily="2" charset="-122"/>
              </a:rPr>
              <a:t>“我用的都是鲜奶，绝不用奶精，茶都是每天早上现煮的。”在奶茶的品质上，王</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latin typeface="宋体" panose="02010600030101010101" pitchFamily="2" charset="-122"/>
                <a:ea typeface="宋体" panose="02010600030101010101" pitchFamily="2" charset="-122"/>
                <a:cs typeface="宋体" panose="02010600030101010101" pitchFamily="2" charset="-122"/>
              </a:rPr>
              <a:t>璇把关严格。开店不到一个月，就有了一批固定的顾客，顺利征服“学生市场”。</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rPr>
              <a:t>“这个月营业额能达到</a:t>
            </a:r>
            <a:r>
              <a:rPr lang="en-US" altLang="zh-CN" sz="2400">
                <a:latin typeface="Times New Roman" panose="02020603050405020304" pitchFamily="18" charset="0"/>
                <a:ea typeface="宋体" panose="02010600030101010101" pitchFamily="2" charset="-122"/>
                <a:cs typeface="Times New Roman" panose="02020603050405020304" pitchFamily="18" charset="0"/>
              </a:rPr>
              <a:t> 3 </a:t>
            </a:r>
            <a:r>
              <a:rPr lang="en-US" altLang="zh-CN" sz="2400">
                <a:latin typeface="宋体" panose="02010600030101010101" pitchFamily="2" charset="-122"/>
                <a:ea typeface="宋体" panose="02010600030101010101" pitchFamily="2" charset="-122"/>
                <a:cs typeface="宋体" panose="02010600030101010101" pitchFamily="2" charset="-122"/>
              </a:rPr>
              <a:t>万。如果顺利的话，我想明年再开一家奶茶店。”王璇信心十足地说道。</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latin typeface="宋体" panose="02010600030101010101" pitchFamily="2" charset="-122"/>
                <a:ea typeface="宋体" panose="02010600030101010101" pitchFamily="2" charset="-122"/>
                <a:cs typeface="宋体" panose="02010600030101010101" pitchFamily="2" charset="-122"/>
              </a:rPr>
              <a:t>（资料来源：吴满琳，刘秋昤，李琴.大学生创业基础：知行合一学创业[</a:t>
            </a:r>
            <a:r>
              <a:rPr lang="en-US" altLang="zh-CN" sz="2400">
                <a:latin typeface="Times New Roman" panose="02020603050405020304" pitchFamily="18" charset="0"/>
                <a:ea typeface="宋体" panose="02010600030101010101" pitchFamily="2" charset="-122"/>
                <a:cs typeface="Times New Roman" panose="02020603050405020304" pitchFamily="18" charset="0"/>
              </a:rPr>
              <a:t>M</a:t>
            </a:r>
            <a:r>
              <a:rPr lang="en-US" altLang="zh-CN" sz="2400">
                <a:latin typeface="宋体" panose="02010600030101010101" pitchFamily="2" charset="-122"/>
                <a:ea typeface="宋体" panose="02010600030101010101" pitchFamily="2" charset="-122"/>
                <a:cs typeface="宋体" panose="02010600030101010101" pitchFamily="2" charset="-122"/>
              </a:rPr>
              <a:t>].上</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latin typeface="宋体" panose="02010600030101010101" pitchFamily="2" charset="-122"/>
                <a:ea typeface="宋体" panose="02010600030101010101" pitchFamily="2" charset="-122"/>
                <a:cs typeface="宋体" panose="02010600030101010101" pitchFamily="2" charset="-122"/>
              </a:rPr>
              <a:t>海：复旦大学出版社，</a:t>
            </a:r>
            <a:r>
              <a:rPr lang="en-US" altLang="zh-CN" sz="2400">
                <a:latin typeface="Times New Roman" panose="02020603050405020304" pitchFamily="18" charset="0"/>
                <a:ea typeface="宋体" panose="02010600030101010101" pitchFamily="2" charset="-122"/>
                <a:cs typeface="Times New Roman" panose="02020603050405020304" pitchFamily="18" charset="0"/>
              </a:rPr>
              <a:t>2017</a:t>
            </a:r>
            <a:r>
              <a:rPr lang="en-US" altLang="zh-CN" sz="2400">
                <a:latin typeface="宋体" panose="02010600030101010101" pitchFamily="2" charset="-122"/>
                <a:ea typeface="宋体" panose="02010600030101010101" pitchFamily="2" charset="-122"/>
                <a:cs typeface="宋体" panose="02010600030101010101" pitchFamily="2" charset="-122"/>
              </a:rPr>
              <a:t>.）</a:t>
            </a:r>
            <a:endParaRPr lang="en-US" altLang="zh-CN" sz="2400">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pic>
        <p:nvPicPr>
          <p:cNvPr id="3" name="图片 2"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271780" y="930275"/>
            <a:ext cx="11355070" cy="2799715"/>
          </a:xfrm>
          <a:prstGeom prst="rect">
            <a:avLst/>
          </a:prstGeom>
          <a:solidFill>
            <a:schemeClr val="accent1">
              <a:lumMod val="20000"/>
              <a:lumOff val="80000"/>
            </a:schemeClr>
          </a:solidFill>
        </p:spPr>
        <p:txBody>
          <a:bodyPr wrap="square" rtlCol="0">
            <a:spAutoFit/>
          </a:bodyPr>
          <a:lstStyle/>
          <a:p>
            <a:r>
              <a:rPr lang="en-US" altLang="zh-CN" sz="2800">
                <a:solidFill>
                  <a:srgbClr val="FF0000"/>
                </a:solidFill>
                <a:sym typeface="+mn-ea"/>
              </a:rPr>
              <a:t>     </a:t>
            </a:r>
            <a:r>
              <a:rPr lang="en-US" altLang="zh-CN" sz="2800" b="1">
                <a:solidFill>
                  <a:schemeClr val="accent1">
                    <a:lumMod val="75000"/>
                  </a:schemeClr>
                </a:solidFill>
                <a:sym typeface="+mn-ea"/>
              </a:rPr>
              <a:t>案例点评：</a:t>
            </a:r>
            <a:endParaRPr lang="en-US" altLang="zh-CN" sz="2800" b="1">
              <a:solidFill>
                <a:schemeClr val="accent1">
                  <a:lumMod val="75000"/>
                </a:schemeClr>
              </a:solidFill>
              <a:sym typeface="+mn-ea"/>
            </a:endParaRPr>
          </a:p>
          <a:p>
            <a:r>
              <a:rPr lang="en-US" altLang="zh-CN" sz="2800">
                <a:solidFill>
                  <a:srgbClr val="FF0000"/>
                </a:solidFill>
              </a:rPr>
              <a:t>                                    </a:t>
            </a:r>
            <a:endParaRPr lang="en-US" altLang="zh-CN" sz="2800">
              <a:solidFill>
                <a:srgbClr val="FF0000"/>
              </a:solidFill>
            </a:endParaRPr>
          </a:p>
          <a:p>
            <a:pPr algn="just">
              <a:buClrTx/>
              <a:buSzTx/>
              <a:buNone/>
            </a:pPr>
            <a:r>
              <a:rPr lang="en-US" altLang="zh-CN" sz="2400">
                <a:solidFill>
                  <a:srgbClr val="FF0000"/>
                </a:solidFill>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rPr>
              <a:t>在这个信息大爆炸的时代，许多创业者都是根据信息来选择项目的。但是，创业者不能人云亦云，对信息的适用性一定要进行鉴别、分析，周密的考察和科学的取舍也是必不可少的，没有经过实地考察或缺乏对现有经营情况的了解，不要轻易投资。大学生创业，切忌纸上谈兵，只凭自己的兴趣和想象，凭一时心血来潮，那样注定会失败。大学生在创业项目的选择上，一定要做好市场调研。</a:t>
            </a:r>
            <a:endParaRPr lang="en-US" altLang="zh-CN" sz="2400">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pic>
        <p:nvPicPr>
          <p:cNvPr id="3" name="图片 2"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rId2" action="ppaction://hlinksldjump"/>
          </p:cNvPr>
          <p:cNvPicPr>
            <a:picLocks noChangeAspect="1"/>
          </p:cNvPicPr>
          <p:nvPr/>
        </p:nvPicPr>
        <p:blipFill>
          <a:blip r:embed="rId3"/>
          <a:stretch>
            <a:fillRect/>
          </a:stretch>
        </p:blipFill>
        <p:spPr>
          <a:xfrm>
            <a:off x="11461750" y="6131560"/>
            <a:ext cx="551815" cy="551815"/>
          </a:xfrm>
          <a:prstGeom prst="rect">
            <a:avLst/>
          </a:prstGeom>
        </p:spPr>
      </p:pic>
      <p:sp>
        <p:nvSpPr>
          <p:cNvPr id="5" name="同侧圆角矩形 4"/>
          <p:cNvSpPr/>
          <p:nvPr/>
        </p:nvSpPr>
        <p:spPr>
          <a:xfrm>
            <a:off x="363855" y="472440"/>
            <a:ext cx="1768475" cy="702310"/>
          </a:xfrm>
          <a:prstGeom prst="round2SameRect">
            <a:avLst/>
          </a:prstGeom>
          <a:solidFill>
            <a:schemeClr val="accent2"/>
          </a:solidFill>
          <a:ln>
            <a:solidFill>
              <a:schemeClr val="accent2"/>
            </a:solidFill>
          </a:ln>
          <a:effectLst>
            <a:outerShdw blurRad="50800" dist="38100" dir="10800000" algn="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实践训练</a:t>
            </a:r>
            <a:endPar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8" name="文本框 7"/>
          <p:cNvSpPr txBox="1"/>
          <p:nvPr/>
        </p:nvSpPr>
        <p:spPr>
          <a:xfrm>
            <a:off x="222885" y="1226820"/>
            <a:ext cx="11829415" cy="5262245"/>
          </a:xfrm>
          <a:prstGeom prst="rect">
            <a:avLst/>
          </a:prstGeom>
          <a:noFill/>
        </p:spPr>
        <p:txBody>
          <a:bodyPr wrap="square" rtlCol="0">
            <a:spAutoFit/>
          </a:bodyPr>
          <a:lstStyle/>
          <a:p>
            <a:pPr algn="just">
              <a:lnSpc>
                <a:spcPct val="100000"/>
              </a:lnSpc>
            </a:pPr>
            <a:endParaRPr lang="en-US" altLang="zh-CN" sz="2400" b="1">
              <a:solidFill>
                <a:srgbClr val="7030A0"/>
              </a:solidFill>
            </a:endParaRPr>
          </a:p>
          <a:p>
            <a:pPr algn="just">
              <a:lnSpc>
                <a:spcPct val="100000"/>
              </a:lnSpc>
            </a:pPr>
            <a:r>
              <a:rPr lang="en-US" altLang="zh-CN" sz="2400">
                <a:solidFill>
                  <a:srgbClr val="FF0000"/>
                </a:solidFill>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艺术设计专业的沈子凯梦想着用创意和设计的手段，将生活中很普通的东西变成有趣好玩的产品。毕业后，他在杭州开了一家广告公司，也算是学以致用，按部就班地做着自己的创业梦。</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solidFill>
                  <a:srgbClr val="FF0000"/>
                </a:solidFill>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一次，一个朋友送给沈子凯一盒酒店用的火柴，这盒火柴黑色的外盒上压着细碎的花纹，火柴又长又粗，与平时看到的火柴完全不一样，朋友说这叫</a:t>
            </a:r>
            <a:r>
              <a:rPr lang="en-US" altLang="zh-CN" sz="2400">
                <a:latin typeface="宋体" panose="02010600030101010101" pitchFamily="2" charset="-122"/>
                <a:ea typeface="宋体" panose="02010600030101010101" pitchFamily="2" charset="-122"/>
                <a:cs typeface="宋体" panose="02010600030101010101" pitchFamily="2" charset="-122"/>
              </a:rPr>
              <a:t>“送财”</a:t>
            </a:r>
            <a:r>
              <a:rPr lang="en-US" altLang="zh-CN" sz="2400">
                <a:latin typeface="Times New Roman" panose="02020603050405020304" pitchFamily="18" charset="0"/>
                <a:ea typeface="宋体" panose="02010600030101010101" pitchFamily="2" charset="-122"/>
                <a:cs typeface="Times New Roman" panose="02020603050405020304" pitchFamily="18" charset="0"/>
              </a:rPr>
              <a:t>。这份既漂亮又讨口彩的礼物让沈子凯很高兴，无聊时常常反复把玩，正是这份不经意的礼物，让他想起了曾经的创意产品计划，他决定改行——卖火柴。</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solidFill>
                  <a:srgbClr val="FF0000"/>
                </a:solidFill>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沈子凯认为，当打火机满天飞、人人都在用的时候，原来的个性和时尚就变成了平庸与无趣。当大家都在玩时，这个东西往往就变得不再好玩了。</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solidFill>
                  <a:srgbClr val="FF0000"/>
                </a:solidFill>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经过一番思考和市场调查，沈子凯离开了一手创办的广告公司，注册了一家艺术创造社，准备开发艺术火柴。不久后，沈子凯正式注册了艺术火柴商标，三个月后开始销售，并在第四个月正式开始加盟连锁。最后发展到近百个经销商，艺术火柴已经让沈子凯赚得百万身家。这种时尚精美的火柴，在国内许多旅游景区都广受欢迎。</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par>
    </p:tnLst>
    <p:bldLst>
      <p:bldP spid="5" grpId="1" animBg="1"/>
      <p:bldP spid="8"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rId2" action="ppaction://hlinksldjump"/>
          </p:cNvPr>
          <p:cNvPicPr>
            <a:picLocks noChangeAspect="1"/>
          </p:cNvPicPr>
          <p:nvPr/>
        </p:nvPicPr>
        <p:blipFill>
          <a:blip r:embed="rId3"/>
          <a:stretch>
            <a:fillRect/>
          </a:stretch>
        </p:blipFill>
        <p:spPr>
          <a:xfrm>
            <a:off x="11461750" y="6131560"/>
            <a:ext cx="551815" cy="551815"/>
          </a:xfrm>
          <a:prstGeom prst="rect">
            <a:avLst/>
          </a:prstGeom>
        </p:spPr>
      </p:pic>
      <p:sp>
        <p:nvSpPr>
          <p:cNvPr id="5" name="同侧圆角矩形 4"/>
          <p:cNvSpPr/>
          <p:nvPr/>
        </p:nvSpPr>
        <p:spPr>
          <a:xfrm>
            <a:off x="363855" y="472440"/>
            <a:ext cx="1768475" cy="702310"/>
          </a:xfrm>
          <a:prstGeom prst="round2SameRect">
            <a:avLst/>
          </a:prstGeom>
          <a:solidFill>
            <a:schemeClr val="accent2"/>
          </a:solidFill>
          <a:ln>
            <a:solidFill>
              <a:schemeClr val="accent2"/>
            </a:solidFill>
          </a:ln>
          <a:effectLst>
            <a:outerShdw blurRad="50800" dist="38100" dir="10800000" algn="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实践训练</a:t>
            </a:r>
            <a:endPar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8" name="文本框 7"/>
          <p:cNvSpPr txBox="1"/>
          <p:nvPr/>
        </p:nvSpPr>
        <p:spPr>
          <a:xfrm>
            <a:off x="222885" y="1226820"/>
            <a:ext cx="11829415" cy="1938020"/>
          </a:xfrm>
          <a:prstGeom prst="rect">
            <a:avLst/>
          </a:prstGeom>
          <a:noFill/>
        </p:spPr>
        <p:txBody>
          <a:bodyPr wrap="square" rtlCol="0">
            <a:spAutoFit/>
          </a:bodyPr>
          <a:lstStyle/>
          <a:p>
            <a:pPr algn="just">
              <a:lnSpc>
                <a:spcPct val="100000"/>
              </a:lnSpc>
            </a:pPr>
            <a:endParaRPr lang="en-US" altLang="zh-CN" sz="2400" b="1">
              <a:solidFill>
                <a:srgbClr val="7030A0"/>
              </a:solidFill>
            </a:endParaRPr>
          </a:p>
          <a:p>
            <a:pPr algn="just">
              <a:lnSpc>
                <a:spcPct val="100000"/>
              </a:lnSpc>
            </a:pPr>
            <a:r>
              <a:rPr lang="en-US" altLang="zh-CN" sz="2400" b="1">
                <a:solidFill>
                  <a:srgbClr val="7030A0"/>
                </a:solidFill>
                <a:sym typeface="+mn-ea"/>
              </a:rPr>
              <a:t>思考与讨论</a:t>
            </a:r>
            <a:endParaRPr lang="en-US" altLang="zh-CN" sz="2400" b="1">
              <a:solidFill>
                <a:srgbClr val="7030A0"/>
              </a:solidFill>
              <a:sym typeface="+mn-ea"/>
            </a:endParaRPr>
          </a:p>
          <a:p>
            <a:pPr algn="just">
              <a:lnSpc>
                <a:spcPct val="100000"/>
              </a:lnSpc>
            </a:pP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1. 沈子凯是如何识别商机的？</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2. 若你现在有了明确的企业构思，你要如何把它变现？需要做哪些准备?</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par>
    </p:tnLst>
    <p:bldLst>
      <p:bldP spid="5" grpId="1" animBg="1"/>
      <p:bldP spid="8"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可选过程 1"/>
          <p:cNvSpPr/>
          <p:nvPr/>
        </p:nvSpPr>
        <p:spPr>
          <a:xfrm>
            <a:off x="1094105" y="2372360"/>
            <a:ext cx="9759950" cy="3555365"/>
          </a:xfrm>
          <a:prstGeom prst="flowChartAlternateProcess">
            <a:avLst/>
          </a:prstGeom>
          <a:solidFill>
            <a:schemeClr val="accent1">
              <a:lumMod val="60000"/>
              <a:lumOff val="40000"/>
            </a:schemeClr>
          </a:solidFill>
          <a:ln>
            <a:solidFill>
              <a:schemeClr val="accent3">
                <a:lumMod val="60000"/>
                <a:lumOff val="40000"/>
              </a:schemeClr>
            </a:solidFill>
          </a:ln>
          <a:effectLst>
            <a:outerShdw blurRad="368300" dist="114300" dir="13200000" sx="101000" sy="101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a:blip r:embed="rId1"/>
          <a:srcRect l="42719"/>
          <a:stretch>
            <a:fillRect/>
          </a:stretch>
        </p:blipFill>
        <p:spPr>
          <a:xfrm rot="16200000">
            <a:off x="5960745" y="-5959475"/>
            <a:ext cx="271780" cy="12191365"/>
          </a:xfrm>
          <a:prstGeom prst="rect">
            <a:avLst/>
          </a:prstGeom>
        </p:spPr>
      </p:pic>
      <p:sp>
        <p:nvSpPr>
          <p:cNvPr id="4" name="矩形 3"/>
          <p:cNvSpPr/>
          <p:nvPr/>
        </p:nvSpPr>
        <p:spPr>
          <a:xfrm>
            <a:off x="1161415" y="610235"/>
            <a:ext cx="10506710" cy="922020"/>
          </a:xfrm>
          <a:prstGeom prst="rect">
            <a:avLst/>
          </a:prstGeom>
          <a:noFill/>
          <a:ln>
            <a:noFill/>
          </a:ln>
        </p:spPr>
        <p:txBody>
          <a:bodyPr wrap="square" rtlCol="0" anchor="t">
            <a:spAutoFit/>
          </a:bodyPr>
          <a:lstStyle/>
          <a:p>
            <a:pPr algn="ctr"/>
            <a:r>
              <a:rPr sz="5400" b="1">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任务三 </a:t>
            </a:r>
            <a:r>
              <a:rPr lang="en-US" sz="5400" b="1">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 </a:t>
            </a:r>
            <a:r>
              <a:rPr sz="5400" b="1">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创业项目的可行性分析</a:t>
            </a:r>
            <a:endParaRPr sz="5400" b="1">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endParaRPr>
          </a:p>
        </p:txBody>
      </p:sp>
      <p:sp>
        <p:nvSpPr>
          <p:cNvPr id="8" name="文本框 7"/>
          <p:cNvSpPr txBox="1"/>
          <p:nvPr/>
        </p:nvSpPr>
        <p:spPr>
          <a:xfrm>
            <a:off x="1496060" y="2479040"/>
            <a:ext cx="8956675" cy="3448685"/>
          </a:xfrm>
          <a:prstGeom prst="rect">
            <a:avLst/>
          </a:prstGeom>
          <a:noFill/>
        </p:spPr>
        <p:txBody>
          <a:bodyPr wrap="square" rtlCol="0">
            <a:spAutoFit/>
          </a:bodyPr>
          <a:lstStyle/>
          <a:p>
            <a:pPr>
              <a:lnSpc>
                <a:spcPct val="130000"/>
              </a:lnSpc>
            </a:pPr>
            <a:r>
              <a:rPr lang="en-US" altLang="zh-CN" sz="2400">
                <a:latin typeface="楷体" panose="02010609060101010101" charset="-122"/>
                <a:ea typeface="楷体" panose="02010609060101010101" charset="-122"/>
                <a:cs typeface="楷体" panose="02010609060101010101" charset="-122"/>
              </a:rPr>
              <a:t>    </a:t>
            </a:r>
            <a:r>
              <a:rPr lang="zh-CN" altLang="en-US" sz="2400">
                <a:latin typeface="楷体" panose="02010609060101010101" charset="-122"/>
                <a:ea typeface="楷体" panose="02010609060101010101" charset="-122"/>
                <a:cs typeface="楷体" panose="02010609060101010101" charset="-122"/>
              </a:rPr>
              <a:t>人的一生总要面临很多机遇，但机遇是有代价的。有没有勇气迈出第一步，往往是人生的分水岭。</a:t>
            </a:r>
            <a:endParaRPr lang="zh-CN" altLang="en-US" sz="2400">
              <a:latin typeface="楷体" panose="02010609060101010101" charset="-122"/>
              <a:ea typeface="楷体" panose="02010609060101010101" charset="-122"/>
              <a:cs typeface="楷体" panose="02010609060101010101" charset="-122"/>
            </a:endParaRPr>
          </a:p>
          <a:p>
            <a:pPr algn="r">
              <a:lnSpc>
                <a:spcPct val="130000"/>
              </a:lnSpc>
            </a:pPr>
            <a:r>
              <a:rPr lang="zh-CN" altLang="en-US" sz="2400">
                <a:latin typeface="楷体" panose="02010609060101010101" charset="-122"/>
                <a:ea typeface="楷体" panose="02010609060101010101" charset="-122"/>
                <a:cs typeface="楷体" panose="02010609060101010101" charset="-122"/>
              </a:rPr>
              <a:t>——丁磊</a:t>
            </a:r>
            <a:endParaRPr lang="zh-CN" altLang="en-US" sz="2400">
              <a:latin typeface="楷体" panose="02010609060101010101" charset="-122"/>
              <a:ea typeface="楷体" panose="02010609060101010101" charset="-122"/>
              <a:cs typeface="楷体" panose="02010609060101010101" charset="-122"/>
            </a:endParaRPr>
          </a:p>
          <a:p>
            <a:pPr>
              <a:lnSpc>
                <a:spcPct val="130000"/>
              </a:lnSpc>
            </a:pPr>
            <a:r>
              <a:rPr lang="en-US" altLang="zh-CN" sz="2400">
                <a:latin typeface="楷体" panose="02010609060101010101" charset="-122"/>
                <a:ea typeface="楷体" panose="02010609060101010101" charset="-122"/>
                <a:cs typeface="楷体" panose="02010609060101010101" charset="-122"/>
                <a:sym typeface="+mn-ea"/>
              </a:rPr>
              <a:t>    </a:t>
            </a:r>
            <a:r>
              <a:rPr lang="zh-CN" altLang="en-US" sz="2400">
                <a:latin typeface="楷体" panose="02010609060101010101" charset="-122"/>
                <a:ea typeface="楷体" panose="02010609060101010101" charset="-122"/>
                <a:cs typeface="楷体" panose="02010609060101010101" charset="-122"/>
              </a:rPr>
              <a:t>创业前，很多困难你都不会把它认为是困难，当它突然成为你的困难时，很多人会承受不了，就放弃了，这样的人一定不会成功。</a:t>
            </a:r>
            <a:endParaRPr lang="zh-CN" altLang="en-US" sz="2400">
              <a:latin typeface="楷体" panose="02010609060101010101" charset="-122"/>
              <a:ea typeface="楷体" panose="02010609060101010101" charset="-122"/>
              <a:cs typeface="楷体" panose="02010609060101010101" charset="-122"/>
            </a:endParaRPr>
          </a:p>
          <a:p>
            <a:pPr algn="r">
              <a:lnSpc>
                <a:spcPct val="130000"/>
              </a:lnSpc>
            </a:pPr>
            <a:r>
              <a:rPr lang="zh-CN" altLang="en-US" sz="2400">
                <a:latin typeface="楷体" panose="02010609060101010101" charset="-122"/>
                <a:ea typeface="楷体" panose="02010609060101010101" charset="-122"/>
                <a:cs typeface="楷体" panose="02010609060101010101" charset="-122"/>
              </a:rPr>
              <a:t>——史玉柱</a:t>
            </a:r>
            <a:endParaRPr lang="zh-CN" altLang="en-US" sz="2400">
              <a:latin typeface="楷体" panose="02010609060101010101" charset="-122"/>
              <a:ea typeface="楷体" panose="02010609060101010101" charset="-122"/>
              <a:cs typeface="楷体" panose="02010609060101010101" charset="-122"/>
            </a:endParaRPr>
          </a:p>
        </p:txBody>
      </p:sp>
      <p:pic>
        <p:nvPicPr>
          <p:cNvPr id="27" name="图片 26" descr="返回.png">
            <a:hlinkClick r:id="rId2" action="ppaction://hlinksldjump"/>
          </p:cNvPr>
          <p:cNvPicPr>
            <a:picLocks noChangeAspect="1"/>
          </p:cNvPicPr>
          <p:nvPr/>
        </p:nvPicPr>
        <p:blipFill>
          <a:blip r:embed="rId3" cstate="print"/>
          <a:stretch>
            <a:fillRect/>
          </a:stretch>
        </p:blipFill>
        <p:spPr>
          <a:xfrm>
            <a:off x="11343005" y="6145530"/>
            <a:ext cx="543560" cy="5435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4" grpId="0"/>
      <p:bldP spid="4" grpId="1"/>
      <p:bldP spid="8" grpId="0"/>
      <p:bldP spid="8"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2" name="组合 51"/>
          <p:cNvGrpSpPr/>
          <p:nvPr>
            <p:custDataLst>
              <p:tags r:id="rId1"/>
            </p:custDataLst>
          </p:nvPr>
        </p:nvGrpSpPr>
        <p:grpSpPr>
          <a:xfrm>
            <a:off x="2945131" y="1630575"/>
            <a:ext cx="6390986" cy="790028"/>
            <a:chOff x="1507068" y="2308754"/>
            <a:chExt cx="4588932" cy="567265"/>
          </a:xfrm>
        </p:grpSpPr>
        <p:sp>
          <p:nvSpPr>
            <p:cNvPr id="53" name="任意多边形 52"/>
            <p:cNvSpPr/>
            <p:nvPr>
              <p:custDataLst>
                <p:tags r:id="rId2"/>
              </p:custDataLst>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solidFill>
              <a:schemeClr val="accent1">
                <a:lumMod val="60000"/>
                <a:lumOff val="40000"/>
              </a:schemeClr>
            </a:solidFill>
          </p:spPr>
          <p:txBody>
            <a:bodyPr rot="0" spcFirstLastPara="0" vertOverflow="overflow" horzOverflow="overflow" vert="horz" wrap="square" lIns="54000" tIns="45720" rIns="91440" bIns="45720" numCol="1" spcCol="0" rtlCol="0" fromWordArt="0" anchor="ctr" anchorCtr="0" forceAA="0" compatLnSpc="1">
              <a:normAutofit/>
            </a:bodyPr>
            <a:p>
              <a:pPr algn="just"/>
              <a:r>
                <a:rPr lang="en-US" altLang="zh-CN" b="1" dirty="0">
                  <a:latin typeface="Times New Roman" panose="02020603050405020304" pitchFamily="18" charset="0"/>
                  <a:cs typeface="Times New Roman" panose="02020603050405020304" pitchFamily="18" charset="0"/>
                  <a:sym typeface="Arial" panose="020B0604020202020204" pitchFamily="34" charset="0"/>
                </a:rPr>
                <a:t>01</a:t>
              </a:r>
              <a:endParaRPr lang="en-US" altLang="zh-CN"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54" name="任意多边形 53"/>
            <p:cNvSpPr/>
            <p:nvPr>
              <p:custDataLst>
                <p:tags r:id="rId3"/>
              </p:custDataLst>
            </p:nvPr>
          </p:nvSpPr>
          <p:spPr>
            <a:xfrm>
              <a:off x="1862667" y="2329920"/>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solidFill>
              <a:schemeClr val="accent1">
                <a:lumMod val="60000"/>
                <a:lumOff val="40000"/>
              </a:schemeClr>
            </a:solidFill>
          </p:spPr>
          <p:txBody>
            <a:bodyPr rot="0" spcFirstLastPara="0" vertOverflow="overflow" horzOverflow="overflow" vert="horz" wrap="square" lIns="360000" tIns="45720" rIns="91440" bIns="45720" numCol="1" spcCol="0" rtlCol="0" fromWordArt="0" anchor="ctr" anchorCtr="0" forceAA="0" compatLnSpc="1">
              <a:normAutofit/>
            </a:bodyPr>
            <a:p>
              <a:pPr algn="just"/>
              <a:r>
                <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    </a:t>
              </a:r>
              <a:r>
                <a:rPr sz="2000" b="1" dirty="0">
                  <a:solidFill>
                    <a:srgbClr val="FFFFFF"/>
                  </a:solidFill>
                  <a:latin typeface="Times New Roman" panose="02020603050405020304" pitchFamily="18" charset="0"/>
                </a:rPr>
                <a:t>SWOT分析法的概念</a:t>
              </a:r>
              <a:endParaRPr sz="2000" b="1" dirty="0">
                <a:solidFill>
                  <a:srgbClr val="FFFFFF"/>
                </a:solidFill>
                <a:latin typeface="Times New Roman" panose="02020603050405020304" pitchFamily="18" charset="0"/>
              </a:endParaRPr>
            </a:p>
          </p:txBody>
        </p:sp>
      </p:grpSp>
      <p:grpSp>
        <p:nvGrpSpPr>
          <p:cNvPr id="55" name="组合 54"/>
          <p:cNvGrpSpPr/>
          <p:nvPr>
            <p:custDataLst>
              <p:tags r:id="rId4"/>
            </p:custDataLst>
          </p:nvPr>
        </p:nvGrpSpPr>
        <p:grpSpPr>
          <a:xfrm>
            <a:off x="3452106" y="2743104"/>
            <a:ext cx="6390986" cy="790028"/>
            <a:chOff x="1507068" y="2308754"/>
            <a:chExt cx="4588932" cy="567265"/>
          </a:xfrm>
          <a:solidFill>
            <a:srgbClr val="869ACD"/>
          </a:solidFill>
        </p:grpSpPr>
        <p:sp>
          <p:nvSpPr>
            <p:cNvPr id="56" name="任意多边形 55"/>
            <p:cNvSpPr/>
            <p:nvPr>
              <p:custDataLst>
                <p:tags r:id="rId5"/>
              </p:custDataLst>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grpFill/>
          </p:spPr>
          <p:txBody>
            <a:bodyPr rot="0" spcFirstLastPara="0" vertOverflow="overflow" horzOverflow="overflow" vert="horz" wrap="square" lIns="54000" tIns="45720" rIns="91440" bIns="45720" numCol="1" spcCol="0" rtlCol="0" fromWordArt="0" anchor="ctr" anchorCtr="0" forceAA="0" compatLnSpc="1">
              <a:normAutofit/>
            </a:bodyPr>
            <a:p>
              <a:pPr algn="just"/>
              <a:r>
                <a:rPr lang="en-US" altLang="zh-CN" b="1" dirty="0">
                  <a:latin typeface="Times New Roman" panose="02020603050405020304" pitchFamily="18" charset="0"/>
                  <a:cs typeface="Times New Roman" panose="02020603050405020304" pitchFamily="18" charset="0"/>
                  <a:sym typeface="Arial" panose="020B0604020202020204" pitchFamily="34" charset="0"/>
                </a:rPr>
                <a:t>02</a:t>
              </a:r>
              <a:endParaRPr lang="en-US" altLang="zh-CN"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57" name="任意多边形 56"/>
            <p:cNvSpPr/>
            <p:nvPr>
              <p:custDataLst>
                <p:tags r:id="rId6"/>
              </p:custDataLst>
            </p:nvPr>
          </p:nvSpPr>
          <p:spPr>
            <a:xfrm>
              <a:off x="1862667" y="2329920"/>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grpFill/>
          </p:spPr>
          <p:txBody>
            <a:bodyPr rot="0" spcFirstLastPara="0" vertOverflow="overflow" horzOverflow="overflow" vert="horz" wrap="square" lIns="360000" tIns="45720" rIns="91440" bIns="45720" numCol="1" spcCol="0" rtlCol="0" fromWordArt="0" anchor="ctr" anchorCtr="0" forceAA="0" compatLnSpc="1">
              <a:normAutofit/>
            </a:bodyPr>
            <a:p>
              <a:pPr algn="just">
                <a:buClrTx/>
                <a:buSzTx/>
                <a:buFontTx/>
              </a:pPr>
              <a:r>
                <a:rPr lang="en-US" altLang="zh-CN"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    </a:t>
              </a:r>
              <a:r>
                <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SWOT分析法的运用</a:t>
              </a:r>
              <a:endPar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endParaRPr>
            </a:p>
          </p:txBody>
        </p:sp>
      </p:grpSp>
      <p:pic>
        <p:nvPicPr>
          <p:cNvPr id="64" name="图片 63"/>
          <p:cNvPicPr>
            <a:picLocks noChangeAspect="1"/>
          </p:cNvPicPr>
          <p:nvPr/>
        </p:nvPicPr>
        <p:blipFill>
          <a:blip r:embed="rId7"/>
          <a:srcRect l="42719"/>
          <a:stretch>
            <a:fillRect/>
          </a:stretch>
        </p:blipFill>
        <p:spPr>
          <a:xfrm rot="16200000">
            <a:off x="5960745" y="-5959475"/>
            <a:ext cx="271780" cy="12191365"/>
          </a:xfrm>
          <a:prstGeom prst="rect">
            <a:avLst/>
          </a:prstGeom>
        </p:spPr>
      </p:pic>
      <p:sp>
        <p:nvSpPr>
          <p:cNvPr id="65" name="TextBox 5"/>
          <p:cNvSpPr txBox="1"/>
          <p:nvPr>
            <p:custDataLst>
              <p:tags r:id="rId8"/>
            </p:custDataLst>
          </p:nvPr>
        </p:nvSpPr>
        <p:spPr>
          <a:xfrm>
            <a:off x="391160" y="608133"/>
            <a:ext cx="11290300" cy="565604"/>
          </a:xfrm>
          <a:prstGeom prst="rect">
            <a:avLst/>
          </a:prstGeom>
          <a:noFill/>
        </p:spPr>
        <p:txBody>
          <a:bodyPr wrap="square" rtlCol="0" anchor="ctr">
            <a:normAutofit fontScale="90000"/>
          </a:bodyPr>
          <a:p>
            <a:pPr algn="ctr">
              <a:lnSpc>
                <a:spcPct val="120000"/>
              </a:lnSpc>
            </a:pPr>
            <a:r>
              <a:rPr lang="zh-CN" altLang="en-US" sz="2800" b="1" spc="300" dirty="0">
                <a:solidFill>
                  <a:srgbClr val="222222">
                    <a:lumMod val="90000"/>
                    <a:lumOff val="10000"/>
                  </a:srgbClr>
                </a:solidFill>
                <a:latin typeface="Times New Roman" panose="02020603050405020304" pitchFamily="18" charset="0"/>
                <a:ea typeface="微软雅黑" panose="020B0503020204020204" charset="-122"/>
                <a:cs typeface="Times New Roman" panose="02020603050405020304" pitchFamily="18" charset="0"/>
                <a:sym typeface="+mn-ea"/>
              </a:rPr>
              <a:t>SWOT</a:t>
            </a:r>
            <a:r>
              <a:rPr lang="zh-CN" altLang="en-US" sz="2800" b="1" spc="300" dirty="0">
                <a:solidFill>
                  <a:srgbClr val="222222">
                    <a:lumMod val="90000"/>
                    <a:lumOff val="10000"/>
                  </a:srgbClr>
                </a:solidFill>
                <a:latin typeface="微软雅黑" panose="020B0503020204020204" charset="-122"/>
                <a:ea typeface="微软雅黑" panose="020B0503020204020204" charset="-122"/>
                <a:sym typeface="+mn-ea"/>
              </a:rPr>
              <a:t>分析法</a:t>
            </a:r>
            <a:endParaRPr lang="zh-CN" altLang="en-US" sz="2800" b="1" spc="300" dirty="0">
              <a:solidFill>
                <a:srgbClr val="222222">
                  <a:lumMod val="90000"/>
                  <a:lumOff val="10000"/>
                </a:srgbClr>
              </a:solidFill>
              <a:latin typeface="微软雅黑" panose="020B0503020204020204" charset="-122"/>
              <a:ea typeface="微软雅黑" panose="020B0503020204020204" charset="-122"/>
              <a:sym typeface="+mn-ea"/>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65"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
        <p:nvSpPr>
          <p:cNvPr id="4" name="文本框 3"/>
          <p:cNvSpPr txBox="1"/>
          <p:nvPr/>
        </p:nvSpPr>
        <p:spPr>
          <a:xfrm>
            <a:off x="292735" y="485140"/>
            <a:ext cx="11720830" cy="1260475"/>
          </a:xfrm>
          <a:prstGeom prst="rect">
            <a:avLst/>
          </a:prstGeom>
          <a:noFill/>
        </p:spPr>
        <p:txBody>
          <a:bodyPr wrap="square" rtlCol="0">
            <a:spAutoFit/>
          </a:bodyPr>
          <a:lstStyle/>
          <a:p>
            <a:r>
              <a:rPr lang="zh-CN" altLang="en-US" sz="2800" b="1">
                <a:solidFill>
                  <a:srgbClr val="00B0F0"/>
                </a:solidFill>
                <a:latin typeface="Times New Roman" panose="02020603050405020304" pitchFamily="18" charset="0"/>
                <a:cs typeface="Times New Roman" panose="02020603050405020304" pitchFamily="18" charset="0"/>
              </a:rPr>
              <a:t>一、</a:t>
            </a:r>
            <a:r>
              <a:rPr lang="zh-CN" altLang="en-US" sz="2800">
                <a:solidFill>
                  <a:srgbClr val="00B0F0"/>
                </a:solidFill>
                <a:latin typeface="Times New Roman" panose="02020603050405020304" pitchFamily="18" charset="0"/>
                <a:cs typeface="Times New Roman" panose="02020603050405020304" pitchFamily="18" charset="0"/>
              </a:rPr>
              <a:t>SWOT</a:t>
            </a:r>
            <a:r>
              <a:rPr lang="zh-CN" altLang="en-US" sz="2800" b="1">
                <a:solidFill>
                  <a:srgbClr val="00B0F0"/>
                </a:solidFill>
                <a:latin typeface="Times New Roman" panose="02020603050405020304" pitchFamily="18" charset="0"/>
                <a:cs typeface="Times New Roman" panose="02020603050405020304" pitchFamily="18" charset="0"/>
              </a:rPr>
              <a:t>分析法的概念</a:t>
            </a:r>
            <a:endParaRPr lang="zh-CN" altLang="en-US" sz="2800" b="1">
              <a:solidFill>
                <a:srgbClr val="00B0F0"/>
              </a:solidFill>
              <a:latin typeface="Times New Roman" panose="02020603050405020304" pitchFamily="18" charset="0"/>
              <a:cs typeface="Times New Roman" panose="02020603050405020304" pitchFamily="18" charset="0"/>
            </a:endParaRPr>
          </a:p>
          <a:p>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SWOT分析法是对企业自身的优势（Strengths）、劣势（Weaknesses）、外在的机</a:t>
            </a:r>
            <a:endParaRPr lang="zh-CN" altLang="en-US" sz="2400">
              <a:latin typeface="Times New Roman" panose="02020603050405020304" pitchFamily="18" charset="0"/>
              <a:cs typeface="Times New Roman" panose="02020603050405020304" pitchFamily="18" charset="0"/>
            </a:endParaRPr>
          </a:p>
          <a:p>
            <a:r>
              <a:rPr lang="zh-CN" altLang="en-US" sz="2400">
                <a:latin typeface="Times New Roman" panose="02020603050405020304" pitchFamily="18" charset="0"/>
                <a:cs typeface="Times New Roman" panose="02020603050405020304" pitchFamily="18" charset="0"/>
              </a:rPr>
              <a:t>会（Opportunities）和威胁（Threats）进行分析判断的方法。</a:t>
            </a:r>
            <a:r>
              <a:rPr lang="en-US" altLang="zh-CN" sz="2400">
                <a:latin typeface="Times New Roman" panose="02020603050405020304" pitchFamily="18" charset="0"/>
                <a:cs typeface="Times New Roman" panose="02020603050405020304" pitchFamily="18" charset="0"/>
              </a:rPr>
              <a:t>    </a:t>
            </a:r>
            <a:endParaRPr lang="en-US" altLang="zh-CN" sz="2400">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3"/>
          <a:stretch>
            <a:fillRect/>
          </a:stretch>
        </p:blipFill>
        <p:spPr>
          <a:xfrm>
            <a:off x="2134870" y="1851660"/>
            <a:ext cx="6824980" cy="4422775"/>
          </a:xfrm>
          <a:prstGeom prst="rect">
            <a:avLst/>
          </a:prstGeom>
        </p:spPr>
      </p:pic>
      <p:sp>
        <p:nvSpPr>
          <p:cNvPr id="3" name="文本框 2"/>
          <p:cNvSpPr txBox="1"/>
          <p:nvPr/>
        </p:nvSpPr>
        <p:spPr>
          <a:xfrm>
            <a:off x="2310765" y="2067560"/>
            <a:ext cx="2480310" cy="398780"/>
          </a:xfrm>
          <a:prstGeom prst="rect">
            <a:avLst/>
          </a:prstGeom>
          <a:noFill/>
        </p:spPr>
        <p:txBody>
          <a:bodyPr wrap="square" rtlCol="0">
            <a:spAutoFit/>
          </a:bodyPr>
          <a:p>
            <a:r>
              <a:rPr lang="zh-CN" altLang="en-US" sz="200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黑体" panose="02010609060101010101" charset="-122"/>
                <a:cs typeface="Times New Roman" panose="02020603050405020304" pitchFamily="18" charset="0"/>
              </a:rPr>
              <a:t>SWOT分析示意图</a:t>
            </a:r>
            <a:endParaRPr lang="zh-CN" altLang="en-US" sz="200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黑体" panose="02010609060101010101" charset="-122"/>
              <a:cs typeface="Times New Roman" panose="02020603050405020304" pitchFamily="18" charset="0"/>
            </a:endParaRPr>
          </a:p>
        </p:txBody>
      </p:sp>
    </p:spTree>
  </p:cSld>
  <p:clrMapOvr>
    <a:masterClrMapping/>
  </p:clrMapOvr>
  <p:timing>
    <p:tnLst>
      <p:par>
        <p:cTn id="1" dur="indefinite" restart="never" nodeType="tmRoot"/>
      </p:par>
    </p:tnLst>
    <p:bldLst>
      <p:bldP spid="4"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4" name="组合 23"/>
          <p:cNvGrpSpPr/>
          <p:nvPr>
            <p:custDataLst>
              <p:tags r:id="rId1"/>
            </p:custDataLst>
          </p:nvPr>
        </p:nvGrpSpPr>
        <p:grpSpPr>
          <a:xfrm>
            <a:off x="5136679" y="1499072"/>
            <a:ext cx="1432811" cy="1432810"/>
            <a:chOff x="5094801" y="2736797"/>
            <a:chExt cx="1053526" cy="1053525"/>
          </a:xfrm>
        </p:grpSpPr>
        <p:sp>
          <p:nvSpPr>
            <p:cNvPr id="4" name="弧形 3"/>
            <p:cNvSpPr/>
            <p:nvPr>
              <p:custDataLst>
                <p:tags r:id="rId2"/>
              </p:custDataLst>
            </p:nvPr>
          </p:nvSpPr>
          <p:spPr>
            <a:xfrm>
              <a:off x="5094801" y="2736797"/>
              <a:ext cx="1053526" cy="1053525"/>
            </a:xfrm>
            <a:prstGeom prst="arc">
              <a:avLst>
                <a:gd name="adj1" fmla="val 10079381"/>
                <a:gd name="adj2" fmla="val 1078149"/>
              </a:avLst>
            </a:prstGeom>
            <a:ln w="38100" cap="rnd">
              <a:solidFill>
                <a:sysClr val="window" lastClr="FFFFFF"/>
              </a:solidFill>
              <a:round/>
            </a:ln>
            <a:effectLst>
              <a:outerShdw blurRad="50800" dist="38100" dir="2700000" algn="tl" rotWithShape="0">
                <a:prstClr val="black">
                  <a:alpha val="24000"/>
                </a:prstClr>
              </a:outerShdw>
            </a:effectLst>
          </p:spPr>
          <p:style>
            <a:lnRef idx="1">
              <a:srgbClr val="1F74AD"/>
            </a:lnRef>
            <a:fillRef idx="0">
              <a:srgbClr val="1F74AD"/>
            </a:fillRef>
            <a:effectRef idx="0">
              <a:srgbClr val="1F74AD"/>
            </a:effectRef>
            <a:fontRef idx="minor">
              <a:srgbClr val="000000"/>
            </a:fontRef>
          </p:style>
          <p:txBody>
            <a:bodyPr lIns="0" tIns="0" rIns="0" bIns="0" anchor="ctr"/>
            <a:lstStyle/>
            <a:p>
              <a:pPr algn="ctr">
                <a:lnSpc>
                  <a:spcPct val="120000"/>
                </a:lnSpc>
              </a:pPr>
              <a:endParaRPr>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5" name="椭圆 4"/>
            <p:cNvSpPr/>
            <p:nvPr>
              <p:custDataLst>
                <p:tags r:id="rId3"/>
              </p:custDataLst>
            </p:nvPr>
          </p:nvSpPr>
          <p:spPr>
            <a:xfrm>
              <a:off x="5188176" y="2830173"/>
              <a:ext cx="866775" cy="866775"/>
            </a:xfrm>
            <a:prstGeom prst="ellipse">
              <a:avLst/>
            </a:prstGeom>
            <a:solidFill>
              <a:sysClr val="window" lastClr="FFFFFF">
                <a:lumMod val="95000"/>
              </a:sysClr>
            </a:solidFill>
            <a:ln>
              <a:noFill/>
            </a:ln>
            <a:effectLst>
              <a:outerShdw blurRad="50800" dist="38100" dir="2700000" algn="tl" rotWithShape="0">
                <a:prstClr val="black">
                  <a:alpha val="24000"/>
                </a:prstClr>
              </a:outerShdw>
            </a:effectLst>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Arial" panose="020B0604020202020204" pitchFamily="34" charset="0"/>
              </a:endParaRPr>
            </a:p>
          </p:txBody>
        </p:sp>
      </p:grpSp>
      <p:grpSp>
        <p:nvGrpSpPr>
          <p:cNvPr id="26" name="组合 25"/>
          <p:cNvGrpSpPr/>
          <p:nvPr>
            <p:custDataLst>
              <p:tags r:id="rId4"/>
            </p:custDataLst>
          </p:nvPr>
        </p:nvGrpSpPr>
        <p:grpSpPr>
          <a:xfrm>
            <a:off x="6441863" y="2098644"/>
            <a:ext cx="1432811" cy="1432810"/>
            <a:chOff x="6019228" y="2933039"/>
            <a:chExt cx="1432811" cy="1432810"/>
          </a:xfrm>
        </p:grpSpPr>
        <p:sp>
          <p:nvSpPr>
            <p:cNvPr id="8" name="弧形 7"/>
            <p:cNvSpPr/>
            <p:nvPr>
              <p:custDataLst>
                <p:tags r:id="rId5"/>
              </p:custDataLst>
            </p:nvPr>
          </p:nvSpPr>
          <p:spPr>
            <a:xfrm>
              <a:off x="6019228" y="2933039"/>
              <a:ext cx="1432811" cy="1432810"/>
            </a:xfrm>
            <a:prstGeom prst="arc">
              <a:avLst>
                <a:gd name="adj1" fmla="val 5744803"/>
                <a:gd name="adj2" fmla="val 11753786"/>
              </a:avLst>
            </a:prstGeom>
            <a:ln w="38100" cap="rnd">
              <a:solidFill>
                <a:sysClr val="window" lastClr="FFFFFF"/>
              </a:solidFill>
              <a:round/>
            </a:ln>
            <a:effectLst>
              <a:outerShdw blurRad="50800" dist="38100" dir="2700000" algn="tl" rotWithShape="0">
                <a:prstClr val="black">
                  <a:alpha val="24000"/>
                </a:prstClr>
              </a:outerShdw>
            </a:effectLst>
          </p:spPr>
          <p:style>
            <a:lnRef idx="1">
              <a:srgbClr val="1F74AD"/>
            </a:lnRef>
            <a:fillRef idx="0">
              <a:srgbClr val="1F74AD"/>
            </a:fillRef>
            <a:effectRef idx="0">
              <a:srgbClr val="1F74AD"/>
            </a:effectRef>
            <a:fontRef idx="minor">
              <a:srgbClr val="000000"/>
            </a:fontRef>
          </p:style>
          <p:txBody>
            <a:bodyPr lIns="0" tIns="0" rIns="0" bIns="0" anchor="ctr"/>
            <a:lstStyle/>
            <a:p>
              <a:pPr algn="ctr">
                <a:lnSpc>
                  <a:spcPct val="120000"/>
                </a:lnSpc>
              </a:pPr>
              <a:endParaRPr>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9" name="椭圆 8"/>
            <p:cNvSpPr/>
            <p:nvPr>
              <p:custDataLst>
                <p:tags r:id="rId6"/>
              </p:custDataLst>
            </p:nvPr>
          </p:nvSpPr>
          <p:spPr>
            <a:xfrm>
              <a:off x="6146220" y="3060032"/>
              <a:ext cx="1178826" cy="1178827"/>
            </a:xfrm>
            <a:prstGeom prst="ellipse">
              <a:avLst/>
            </a:prstGeom>
            <a:gradFill>
              <a:gsLst>
                <a:gs pos="100000">
                  <a:srgbClr val="F9F8CA"/>
                </a:gs>
                <a:gs pos="6000">
                  <a:srgbClr val="4EAADD"/>
                </a:gs>
              </a:gsLst>
              <a:lin scaled="1"/>
            </a:gradFill>
            <a:ln>
              <a:noFill/>
            </a:ln>
            <a:effectLst>
              <a:outerShdw blurRad="50800" dist="38100" dir="2700000" algn="tl" rotWithShape="0">
                <a:prstClr val="black">
                  <a:alpha val="24000"/>
                </a:prstClr>
              </a:outerShdw>
            </a:effectLst>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Arial" panose="020B0604020202020204" pitchFamily="34" charset="0"/>
              </a:endParaRPr>
            </a:p>
          </p:txBody>
        </p:sp>
      </p:grpSp>
      <p:grpSp>
        <p:nvGrpSpPr>
          <p:cNvPr id="27" name="组合 26"/>
          <p:cNvGrpSpPr/>
          <p:nvPr>
            <p:custDataLst>
              <p:tags r:id="rId7"/>
            </p:custDataLst>
          </p:nvPr>
        </p:nvGrpSpPr>
        <p:grpSpPr>
          <a:xfrm>
            <a:off x="4335931" y="2922539"/>
            <a:ext cx="1828071" cy="1828070"/>
            <a:chOff x="3913296" y="3756934"/>
            <a:chExt cx="1828071" cy="1828070"/>
          </a:xfrm>
        </p:grpSpPr>
        <p:sp>
          <p:nvSpPr>
            <p:cNvPr id="11" name="弧形 10"/>
            <p:cNvSpPr/>
            <p:nvPr>
              <p:custDataLst>
                <p:tags r:id="rId8"/>
              </p:custDataLst>
            </p:nvPr>
          </p:nvSpPr>
          <p:spPr>
            <a:xfrm>
              <a:off x="3913296" y="3756934"/>
              <a:ext cx="1828071" cy="1828070"/>
            </a:xfrm>
            <a:prstGeom prst="arc">
              <a:avLst>
                <a:gd name="adj1" fmla="val 11855355"/>
                <a:gd name="adj2" fmla="val 1249674"/>
              </a:avLst>
            </a:prstGeom>
            <a:ln w="38100" cap="rnd">
              <a:solidFill>
                <a:sysClr val="window" lastClr="FFFFFF"/>
              </a:solidFill>
              <a:round/>
            </a:ln>
            <a:effectLst>
              <a:outerShdw blurRad="50800" dist="38100" dir="2700000" algn="tl" rotWithShape="0">
                <a:prstClr val="black">
                  <a:alpha val="24000"/>
                </a:prstClr>
              </a:outerShdw>
            </a:effectLst>
          </p:spPr>
          <p:style>
            <a:lnRef idx="1">
              <a:srgbClr val="1F74AD"/>
            </a:lnRef>
            <a:fillRef idx="0">
              <a:srgbClr val="1F74AD"/>
            </a:fillRef>
            <a:effectRef idx="0">
              <a:srgbClr val="1F74AD"/>
            </a:effectRef>
            <a:fontRef idx="minor">
              <a:srgbClr val="000000"/>
            </a:fontRef>
          </p:style>
          <p:txBody>
            <a:bodyPr lIns="0" tIns="0" rIns="0" bIns="0" anchor="ctr"/>
            <a:lstStyle/>
            <a:p>
              <a:pPr algn="ctr">
                <a:lnSpc>
                  <a:spcPct val="120000"/>
                </a:lnSpc>
              </a:pPr>
              <a:endParaRPr>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12" name="椭圆 11"/>
            <p:cNvSpPr/>
            <p:nvPr>
              <p:custDataLst>
                <p:tags r:id="rId9"/>
              </p:custDataLst>
            </p:nvPr>
          </p:nvSpPr>
          <p:spPr>
            <a:xfrm>
              <a:off x="4043963" y="3892072"/>
              <a:ext cx="1565611" cy="1565613"/>
            </a:xfrm>
            <a:prstGeom prst="ellipse">
              <a:avLst/>
            </a:prstGeom>
            <a:gradFill>
              <a:gsLst>
                <a:gs pos="0">
                  <a:srgbClr val="FECF40"/>
                </a:gs>
                <a:gs pos="100000">
                  <a:srgbClr val="846C21"/>
                </a:gs>
              </a:gsLst>
              <a:lin scaled="0"/>
            </a:gradFill>
            <a:ln>
              <a:noFill/>
            </a:ln>
            <a:effectLst>
              <a:outerShdw blurRad="50800" dist="38100" dir="2700000" algn="tl" rotWithShape="0">
                <a:prstClr val="black">
                  <a:alpha val="24000"/>
                </a:prstClr>
              </a:outerShdw>
            </a:effectLst>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Arial" panose="020B0604020202020204" pitchFamily="34" charset="0"/>
              </a:endParaRPr>
            </a:p>
          </p:txBody>
        </p:sp>
      </p:grpSp>
      <p:grpSp>
        <p:nvGrpSpPr>
          <p:cNvPr id="28" name="组合 27"/>
          <p:cNvGrpSpPr/>
          <p:nvPr>
            <p:custDataLst>
              <p:tags r:id="rId10"/>
            </p:custDataLst>
          </p:nvPr>
        </p:nvGrpSpPr>
        <p:grpSpPr>
          <a:xfrm>
            <a:off x="6007678" y="3553162"/>
            <a:ext cx="2080409" cy="2080407"/>
            <a:chOff x="5585043" y="4387557"/>
            <a:chExt cx="2080409" cy="2080407"/>
          </a:xfrm>
        </p:grpSpPr>
        <p:sp>
          <p:nvSpPr>
            <p:cNvPr id="16" name="弧形 15"/>
            <p:cNvSpPr/>
            <p:nvPr>
              <p:custDataLst>
                <p:tags r:id="rId11"/>
              </p:custDataLst>
            </p:nvPr>
          </p:nvSpPr>
          <p:spPr>
            <a:xfrm>
              <a:off x="5585043" y="4387557"/>
              <a:ext cx="2080409" cy="2080407"/>
            </a:xfrm>
            <a:prstGeom prst="arc">
              <a:avLst>
                <a:gd name="adj1" fmla="val 17034032"/>
                <a:gd name="adj2" fmla="val 11323787"/>
              </a:avLst>
            </a:prstGeom>
            <a:ln w="38100" cap="rnd">
              <a:solidFill>
                <a:sysClr val="window" lastClr="FFFFFF"/>
              </a:solidFill>
              <a:round/>
            </a:ln>
            <a:effectLst>
              <a:outerShdw blurRad="50800" dist="38100" dir="2700000" algn="tl" rotWithShape="0">
                <a:prstClr val="black">
                  <a:alpha val="24000"/>
                </a:prstClr>
              </a:outerShdw>
            </a:effectLst>
          </p:spPr>
          <p:style>
            <a:lnRef idx="1">
              <a:srgbClr val="1F74AD"/>
            </a:lnRef>
            <a:fillRef idx="0">
              <a:srgbClr val="1F74AD"/>
            </a:fillRef>
            <a:effectRef idx="0">
              <a:srgbClr val="1F74AD"/>
            </a:effectRef>
            <a:fontRef idx="minor">
              <a:srgbClr val="000000"/>
            </a:fontRef>
          </p:style>
          <p:txBody>
            <a:bodyPr lIns="0" tIns="0" rIns="0" bIns="0" anchor="ctr"/>
            <a:lstStyle/>
            <a:p>
              <a:pPr algn="ctr">
                <a:lnSpc>
                  <a:spcPct val="120000"/>
                </a:lnSpc>
              </a:pPr>
              <a:endParaRPr>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17" name="椭圆 16"/>
            <p:cNvSpPr/>
            <p:nvPr>
              <p:custDataLst>
                <p:tags r:id="rId12"/>
              </p:custDataLst>
            </p:nvPr>
          </p:nvSpPr>
          <p:spPr>
            <a:xfrm>
              <a:off x="5733746" y="4541348"/>
              <a:ext cx="1781720" cy="1781723"/>
            </a:xfrm>
            <a:prstGeom prst="ellipse">
              <a:avLst/>
            </a:prstGeom>
            <a:solidFill>
              <a:sysClr val="window" lastClr="FFFFFF">
                <a:lumMod val="95000"/>
              </a:sysClr>
            </a:solidFill>
            <a:ln>
              <a:noFill/>
            </a:ln>
            <a:effectLst>
              <a:outerShdw blurRad="50800" dist="38100" dir="2700000" algn="tl" rotWithShape="0">
                <a:prstClr val="black">
                  <a:alpha val="24000"/>
                </a:prstClr>
              </a:outerShdw>
            </a:effectLst>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Arial" panose="020B0604020202020204" pitchFamily="34" charset="0"/>
              </a:endParaRPr>
            </a:p>
          </p:txBody>
        </p:sp>
      </p:grpSp>
      <p:sp>
        <p:nvSpPr>
          <p:cNvPr id="29" name="任意多边形 41" title="xKpUrv6ycS"/>
          <p:cNvSpPr/>
          <p:nvPr>
            <p:custDataLst>
              <p:tags r:id="rId13"/>
            </p:custDataLst>
          </p:nvPr>
        </p:nvSpPr>
        <p:spPr bwMode="auto">
          <a:xfrm>
            <a:off x="6948150" y="2471848"/>
            <a:ext cx="547229" cy="686402"/>
          </a:xfrm>
          <a:custGeom>
            <a:avLst/>
            <a:gdLst>
              <a:gd name="connsiteX0" fmla="*/ 79065 w 268312"/>
              <a:gd name="connsiteY0" fmla="*/ 303213 h 336550"/>
              <a:gd name="connsiteX1" fmla="*/ 69850 w 268312"/>
              <a:gd name="connsiteY1" fmla="*/ 311945 h 336550"/>
              <a:gd name="connsiteX2" fmla="*/ 79065 w 268312"/>
              <a:gd name="connsiteY2" fmla="*/ 320676 h 336550"/>
              <a:gd name="connsiteX3" fmla="*/ 114610 w 268312"/>
              <a:gd name="connsiteY3" fmla="*/ 320676 h 336550"/>
              <a:gd name="connsiteX4" fmla="*/ 123825 w 268312"/>
              <a:gd name="connsiteY4" fmla="*/ 311945 h 336550"/>
              <a:gd name="connsiteX5" fmla="*/ 114610 w 268312"/>
              <a:gd name="connsiteY5" fmla="*/ 303213 h 336550"/>
              <a:gd name="connsiteX6" fmla="*/ 79065 w 268312"/>
              <a:gd name="connsiteY6" fmla="*/ 303213 h 336550"/>
              <a:gd name="connsiteX7" fmla="*/ 184235 w 268312"/>
              <a:gd name="connsiteY7" fmla="*/ 119063 h 336550"/>
              <a:gd name="connsiteX8" fmla="*/ 181644 w 268312"/>
              <a:gd name="connsiteY8" fmla="*/ 121725 h 336550"/>
              <a:gd name="connsiteX9" fmla="*/ 181644 w 268312"/>
              <a:gd name="connsiteY9" fmla="*/ 125717 h 336550"/>
              <a:gd name="connsiteX10" fmla="*/ 177759 w 268312"/>
              <a:gd name="connsiteY10" fmla="*/ 131039 h 336550"/>
              <a:gd name="connsiteX11" fmla="*/ 164808 w 268312"/>
              <a:gd name="connsiteY11" fmla="*/ 148339 h 336550"/>
              <a:gd name="connsiteX12" fmla="*/ 175169 w 268312"/>
              <a:gd name="connsiteY12" fmla="*/ 165638 h 336550"/>
              <a:gd name="connsiteX13" fmla="*/ 186825 w 268312"/>
              <a:gd name="connsiteY13" fmla="*/ 170961 h 336550"/>
              <a:gd name="connsiteX14" fmla="*/ 192005 w 268312"/>
              <a:gd name="connsiteY14" fmla="*/ 173622 h 336550"/>
              <a:gd name="connsiteX15" fmla="*/ 190710 w 268312"/>
              <a:gd name="connsiteY15" fmla="*/ 185598 h 336550"/>
              <a:gd name="connsiteX16" fmla="*/ 181644 w 268312"/>
              <a:gd name="connsiteY16" fmla="*/ 186929 h 336550"/>
              <a:gd name="connsiteX17" fmla="*/ 169989 w 268312"/>
              <a:gd name="connsiteY17" fmla="*/ 182937 h 336550"/>
              <a:gd name="connsiteX18" fmla="*/ 166103 w 268312"/>
              <a:gd name="connsiteY18" fmla="*/ 184268 h 336550"/>
              <a:gd name="connsiteX19" fmla="*/ 164808 w 268312"/>
              <a:gd name="connsiteY19" fmla="*/ 190921 h 336550"/>
              <a:gd name="connsiteX20" fmla="*/ 166103 w 268312"/>
              <a:gd name="connsiteY20" fmla="*/ 196244 h 336550"/>
              <a:gd name="connsiteX21" fmla="*/ 177759 w 268312"/>
              <a:gd name="connsiteY21" fmla="*/ 198905 h 336550"/>
              <a:gd name="connsiteX22" fmla="*/ 180349 w 268312"/>
              <a:gd name="connsiteY22" fmla="*/ 202898 h 336550"/>
              <a:gd name="connsiteX23" fmla="*/ 180349 w 268312"/>
              <a:gd name="connsiteY23" fmla="*/ 206890 h 336550"/>
              <a:gd name="connsiteX24" fmla="*/ 182939 w 268312"/>
              <a:gd name="connsiteY24" fmla="*/ 209551 h 336550"/>
              <a:gd name="connsiteX25" fmla="*/ 189415 w 268312"/>
              <a:gd name="connsiteY25" fmla="*/ 209551 h 336550"/>
              <a:gd name="connsiteX26" fmla="*/ 192005 w 268312"/>
              <a:gd name="connsiteY26" fmla="*/ 206890 h 336550"/>
              <a:gd name="connsiteX27" fmla="*/ 192005 w 268312"/>
              <a:gd name="connsiteY27" fmla="*/ 201567 h 336550"/>
              <a:gd name="connsiteX28" fmla="*/ 194595 w 268312"/>
              <a:gd name="connsiteY28" fmla="*/ 197575 h 336550"/>
              <a:gd name="connsiteX29" fmla="*/ 204956 w 268312"/>
              <a:gd name="connsiteY29" fmla="*/ 190921 h 336550"/>
              <a:gd name="connsiteX30" fmla="*/ 199775 w 268312"/>
              <a:gd name="connsiteY30" fmla="*/ 160315 h 336550"/>
              <a:gd name="connsiteX31" fmla="*/ 188120 w 268312"/>
              <a:gd name="connsiteY31" fmla="*/ 154992 h 336550"/>
              <a:gd name="connsiteX32" fmla="*/ 182939 w 268312"/>
              <a:gd name="connsiteY32" fmla="*/ 152331 h 336550"/>
              <a:gd name="connsiteX33" fmla="*/ 184235 w 268312"/>
              <a:gd name="connsiteY33" fmla="*/ 141685 h 336550"/>
              <a:gd name="connsiteX34" fmla="*/ 188120 w 268312"/>
              <a:gd name="connsiteY34" fmla="*/ 141685 h 336550"/>
              <a:gd name="connsiteX35" fmla="*/ 201071 w 268312"/>
              <a:gd name="connsiteY35" fmla="*/ 144347 h 336550"/>
              <a:gd name="connsiteX36" fmla="*/ 204956 w 268312"/>
              <a:gd name="connsiteY36" fmla="*/ 143016 h 336550"/>
              <a:gd name="connsiteX37" fmla="*/ 207546 w 268312"/>
              <a:gd name="connsiteY37" fmla="*/ 135032 h 336550"/>
              <a:gd name="connsiteX38" fmla="*/ 204956 w 268312"/>
              <a:gd name="connsiteY38" fmla="*/ 132370 h 336550"/>
              <a:gd name="connsiteX39" fmla="*/ 197185 w 268312"/>
              <a:gd name="connsiteY39" fmla="*/ 129709 h 336550"/>
              <a:gd name="connsiteX40" fmla="*/ 193300 w 268312"/>
              <a:gd name="connsiteY40" fmla="*/ 124386 h 336550"/>
              <a:gd name="connsiteX41" fmla="*/ 186825 w 268312"/>
              <a:gd name="connsiteY41" fmla="*/ 119063 h 336550"/>
              <a:gd name="connsiteX42" fmla="*/ 184235 w 268312"/>
              <a:gd name="connsiteY42" fmla="*/ 119063 h 336550"/>
              <a:gd name="connsiteX43" fmla="*/ 187192 w 268312"/>
              <a:gd name="connsiteY43" fmla="*/ 84090 h 336550"/>
              <a:gd name="connsiteX44" fmla="*/ 244570 w 268312"/>
              <a:gd name="connsiteY44" fmla="*/ 107760 h 336550"/>
              <a:gd name="connsiteX45" fmla="*/ 244570 w 268312"/>
              <a:gd name="connsiteY45" fmla="*/ 222168 h 336550"/>
              <a:gd name="connsiteX46" fmla="*/ 145642 w 268312"/>
              <a:gd name="connsiteY46" fmla="*/ 234003 h 336550"/>
              <a:gd name="connsiteX47" fmla="*/ 111347 w 268312"/>
              <a:gd name="connsiteY47" fmla="*/ 243208 h 336550"/>
              <a:gd name="connsiteX48" fmla="*/ 110028 w 268312"/>
              <a:gd name="connsiteY48" fmla="*/ 237948 h 336550"/>
              <a:gd name="connsiteX49" fmla="*/ 127175 w 268312"/>
              <a:gd name="connsiteY49" fmla="*/ 218223 h 336550"/>
              <a:gd name="connsiteX50" fmla="*/ 125856 w 268312"/>
              <a:gd name="connsiteY50" fmla="*/ 218223 h 336550"/>
              <a:gd name="connsiteX51" fmla="*/ 129813 w 268312"/>
              <a:gd name="connsiteY51" fmla="*/ 107760 h 336550"/>
              <a:gd name="connsiteX52" fmla="*/ 187192 w 268312"/>
              <a:gd name="connsiteY52" fmla="*/ 84090 h 336550"/>
              <a:gd name="connsiteX53" fmla="*/ 36992 w 268312"/>
              <a:gd name="connsiteY53" fmla="*/ 0 h 336550"/>
              <a:gd name="connsiteX54" fmla="*/ 161179 w 268312"/>
              <a:gd name="connsiteY54" fmla="*/ 0 h 336550"/>
              <a:gd name="connsiteX55" fmla="*/ 196850 w 268312"/>
              <a:gd name="connsiteY55" fmla="*/ 36810 h 336550"/>
              <a:gd name="connsiteX56" fmla="*/ 196850 w 268312"/>
              <a:gd name="connsiteY56" fmla="*/ 67047 h 336550"/>
              <a:gd name="connsiteX57" fmla="*/ 187602 w 268312"/>
              <a:gd name="connsiteY57" fmla="*/ 67047 h 336550"/>
              <a:gd name="connsiteX58" fmla="*/ 178354 w 268312"/>
              <a:gd name="connsiteY58" fmla="*/ 67047 h 336550"/>
              <a:gd name="connsiteX59" fmla="*/ 178354 w 268312"/>
              <a:gd name="connsiteY59" fmla="*/ 60474 h 336550"/>
              <a:gd name="connsiteX60" fmla="*/ 178354 w 268312"/>
              <a:gd name="connsiteY60" fmla="*/ 59159 h 336550"/>
              <a:gd name="connsiteX61" fmla="*/ 169106 w 268312"/>
              <a:gd name="connsiteY61" fmla="*/ 48642 h 336550"/>
              <a:gd name="connsiteX62" fmla="*/ 29065 w 268312"/>
              <a:gd name="connsiteY62" fmla="*/ 48642 h 336550"/>
              <a:gd name="connsiteX63" fmla="*/ 19817 w 268312"/>
              <a:gd name="connsiteY63" fmla="*/ 59159 h 336550"/>
              <a:gd name="connsiteX64" fmla="*/ 19817 w 268312"/>
              <a:gd name="connsiteY64" fmla="*/ 278706 h 336550"/>
              <a:gd name="connsiteX65" fmla="*/ 29065 w 268312"/>
              <a:gd name="connsiteY65" fmla="*/ 287908 h 336550"/>
              <a:gd name="connsiteX66" fmla="*/ 169106 w 268312"/>
              <a:gd name="connsiteY66" fmla="*/ 287908 h 336550"/>
              <a:gd name="connsiteX67" fmla="*/ 178354 w 268312"/>
              <a:gd name="connsiteY67" fmla="*/ 278706 h 336550"/>
              <a:gd name="connsiteX68" fmla="*/ 178354 w 268312"/>
              <a:gd name="connsiteY68" fmla="*/ 261615 h 336550"/>
              <a:gd name="connsiteX69" fmla="*/ 187602 w 268312"/>
              <a:gd name="connsiteY69" fmla="*/ 262930 h 336550"/>
              <a:gd name="connsiteX70" fmla="*/ 196850 w 268312"/>
              <a:gd name="connsiteY70" fmla="*/ 261615 h 336550"/>
              <a:gd name="connsiteX71" fmla="*/ 196850 w 268312"/>
              <a:gd name="connsiteY71" fmla="*/ 299740 h 336550"/>
              <a:gd name="connsiteX72" fmla="*/ 161179 w 268312"/>
              <a:gd name="connsiteY72" fmla="*/ 336550 h 336550"/>
              <a:gd name="connsiteX73" fmla="*/ 36992 w 268312"/>
              <a:gd name="connsiteY73" fmla="*/ 336550 h 336550"/>
              <a:gd name="connsiteX74" fmla="*/ 0 w 268312"/>
              <a:gd name="connsiteY74" fmla="*/ 299740 h 336550"/>
              <a:gd name="connsiteX75" fmla="*/ 0 w 268312"/>
              <a:gd name="connsiteY75" fmla="*/ 36810 h 336550"/>
              <a:gd name="connsiteX76" fmla="*/ 36992 w 268312"/>
              <a:gd name="connsiteY76"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68312" h="336550">
                <a:moveTo>
                  <a:pt x="79065" y="303213"/>
                </a:moveTo>
                <a:cubicBezTo>
                  <a:pt x="73799" y="303213"/>
                  <a:pt x="69850" y="306955"/>
                  <a:pt x="69850" y="311945"/>
                </a:cubicBezTo>
                <a:cubicBezTo>
                  <a:pt x="69850" y="316934"/>
                  <a:pt x="73799" y="320676"/>
                  <a:pt x="79065" y="320676"/>
                </a:cubicBezTo>
                <a:cubicBezTo>
                  <a:pt x="79065" y="320676"/>
                  <a:pt x="79065" y="320676"/>
                  <a:pt x="114610" y="320676"/>
                </a:cubicBezTo>
                <a:cubicBezTo>
                  <a:pt x="119875" y="320676"/>
                  <a:pt x="123825" y="316934"/>
                  <a:pt x="123825" y="311945"/>
                </a:cubicBezTo>
                <a:cubicBezTo>
                  <a:pt x="123825" y="306955"/>
                  <a:pt x="119875" y="303213"/>
                  <a:pt x="114610" y="303213"/>
                </a:cubicBezTo>
                <a:cubicBezTo>
                  <a:pt x="114610" y="303213"/>
                  <a:pt x="114610" y="303213"/>
                  <a:pt x="79065" y="303213"/>
                </a:cubicBezTo>
                <a:close/>
                <a:moveTo>
                  <a:pt x="184235" y="119063"/>
                </a:moveTo>
                <a:cubicBezTo>
                  <a:pt x="181644" y="119063"/>
                  <a:pt x="181644" y="119063"/>
                  <a:pt x="181644" y="121725"/>
                </a:cubicBezTo>
                <a:cubicBezTo>
                  <a:pt x="181644" y="121725"/>
                  <a:pt x="181644" y="121725"/>
                  <a:pt x="181644" y="125717"/>
                </a:cubicBezTo>
                <a:cubicBezTo>
                  <a:pt x="181644" y="129709"/>
                  <a:pt x="181644" y="129709"/>
                  <a:pt x="177759" y="131039"/>
                </a:cubicBezTo>
                <a:cubicBezTo>
                  <a:pt x="169989" y="133701"/>
                  <a:pt x="164808" y="139024"/>
                  <a:pt x="164808" y="148339"/>
                </a:cubicBezTo>
                <a:cubicBezTo>
                  <a:pt x="164808" y="156323"/>
                  <a:pt x="168694" y="161646"/>
                  <a:pt x="175169" y="165638"/>
                </a:cubicBezTo>
                <a:cubicBezTo>
                  <a:pt x="179054" y="168299"/>
                  <a:pt x="182939" y="169630"/>
                  <a:pt x="186825" y="170961"/>
                </a:cubicBezTo>
                <a:cubicBezTo>
                  <a:pt x="188120" y="172291"/>
                  <a:pt x="190710" y="172291"/>
                  <a:pt x="192005" y="173622"/>
                </a:cubicBezTo>
                <a:cubicBezTo>
                  <a:pt x="195890" y="177614"/>
                  <a:pt x="194595" y="182937"/>
                  <a:pt x="190710" y="185598"/>
                </a:cubicBezTo>
                <a:cubicBezTo>
                  <a:pt x="188120" y="186929"/>
                  <a:pt x="184235" y="186929"/>
                  <a:pt x="181644" y="186929"/>
                </a:cubicBezTo>
                <a:cubicBezTo>
                  <a:pt x="177759" y="185598"/>
                  <a:pt x="173874" y="184268"/>
                  <a:pt x="169989" y="182937"/>
                </a:cubicBezTo>
                <a:cubicBezTo>
                  <a:pt x="167398" y="181606"/>
                  <a:pt x="167398" y="181606"/>
                  <a:pt x="166103" y="184268"/>
                </a:cubicBezTo>
                <a:cubicBezTo>
                  <a:pt x="166103" y="186929"/>
                  <a:pt x="164808" y="188260"/>
                  <a:pt x="164808" y="190921"/>
                </a:cubicBezTo>
                <a:cubicBezTo>
                  <a:pt x="163513" y="193583"/>
                  <a:pt x="163513" y="194913"/>
                  <a:pt x="166103" y="196244"/>
                </a:cubicBezTo>
                <a:cubicBezTo>
                  <a:pt x="169989" y="197575"/>
                  <a:pt x="173874" y="198905"/>
                  <a:pt x="177759" y="198905"/>
                </a:cubicBezTo>
                <a:cubicBezTo>
                  <a:pt x="180349" y="198905"/>
                  <a:pt x="180349" y="198905"/>
                  <a:pt x="180349" y="202898"/>
                </a:cubicBezTo>
                <a:cubicBezTo>
                  <a:pt x="180349" y="204228"/>
                  <a:pt x="180349" y="205559"/>
                  <a:pt x="180349" y="206890"/>
                </a:cubicBezTo>
                <a:cubicBezTo>
                  <a:pt x="180349" y="208220"/>
                  <a:pt x="181644" y="209551"/>
                  <a:pt x="182939" y="209551"/>
                </a:cubicBezTo>
                <a:cubicBezTo>
                  <a:pt x="185530" y="209551"/>
                  <a:pt x="188120" y="209551"/>
                  <a:pt x="189415" y="209551"/>
                </a:cubicBezTo>
                <a:cubicBezTo>
                  <a:pt x="190710" y="209551"/>
                  <a:pt x="192005" y="208220"/>
                  <a:pt x="192005" y="206890"/>
                </a:cubicBezTo>
                <a:cubicBezTo>
                  <a:pt x="192005" y="205559"/>
                  <a:pt x="192005" y="202898"/>
                  <a:pt x="192005" y="201567"/>
                </a:cubicBezTo>
                <a:cubicBezTo>
                  <a:pt x="192005" y="198905"/>
                  <a:pt x="193300" y="198905"/>
                  <a:pt x="194595" y="197575"/>
                </a:cubicBezTo>
                <a:cubicBezTo>
                  <a:pt x="198480" y="196244"/>
                  <a:pt x="202366" y="193583"/>
                  <a:pt x="204956" y="190921"/>
                </a:cubicBezTo>
                <a:cubicBezTo>
                  <a:pt x="212726" y="180276"/>
                  <a:pt x="210136" y="166969"/>
                  <a:pt x="199775" y="160315"/>
                </a:cubicBezTo>
                <a:cubicBezTo>
                  <a:pt x="195890" y="157654"/>
                  <a:pt x="192005" y="156323"/>
                  <a:pt x="188120" y="154992"/>
                </a:cubicBezTo>
                <a:cubicBezTo>
                  <a:pt x="186825" y="153661"/>
                  <a:pt x="184235" y="153661"/>
                  <a:pt x="182939" y="152331"/>
                </a:cubicBezTo>
                <a:cubicBezTo>
                  <a:pt x="179054" y="148339"/>
                  <a:pt x="180349" y="144347"/>
                  <a:pt x="184235" y="141685"/>
                </a:cubicBezTo>
                <a:cubicBezTo>
                  <a:pt x="185530" y="141685"/>
                  <a:pt x="186825" y="141685"/>
                  <a:pt x="188120" y="141685"/>
                </a:cubicBezTo>
                <a:cubicBezTo>
                  <a:pt x="192005" y="141685"/>
                  <a:pt x="197185" y="141685"/>
                  <a:pt x="201071" y="144347"/>
                </a:cubicBezTo>
                <a:cubicBezTo>
                  <a:pt x="203661" y="145677"/>
                  <a:pt x="203661" y="145677"/>
                  <a:pt x="204956" y="143016"/>
                </a:cubicBezTo>
                <a:cubicBezTo>
                  <a:pt x="204956" y="140354"/>
                  <a:pt x="206251" y="137693"/>
                  <a:pt x="207546" y="135032"/>
                </a:cubicBezTo>
                <a:cubicBezTo>
                  <a:pt x="207546" y="133701"/>
                  <a:pt x="206251" y="132370"/>
                  <a:pt x="204956" y="132370"/>
                </a:cubicBezTo>
                <a:cubicBezTo>
                  <a:pt x="202366" y="131039"/>
                  <a:pt x="199775" y="129709"/>
                  <a:pt x="197185" y="129709"/>
                </a:cubicBezTo>
                <a:cubicBezTo>
                  <a:pt x="193300" y="128378"/>
                  <a:pt x="193300" y="128378"/>
                  <a:pt x="193300" y="124386"/>
                </a:cubicBezTo>
                <a:cubicBezTo>
                  <a:pt x="193300" y="119063"/>
                  <a:pt x="193300" y="119063"/>
                  <a:pt x="186825" y="119063"/>
                </a:cubicBezTo>
                <a:cubicBezTo>
                  <a:pt x="186825" y="119063"/>
                  <a:pt x="186825" y="119063"/>
                  <a:pt x="184235" y="119063"/>
                </a:cubicBezTo>
                <a:close/>
                <a:moveTo>
                  <a:pt x="187192" y="84090"/>
                </a:moveTo>
                <a:cubicBezTo>
                  <a:pt x="207967" y="84090"/>
                  <a:pt x="228741" y="91980"/>
                  <a:pt x="244570" y="107760"/>
                </a:cubicBezTo>
                <a:cubicBezTo>
                  <a:pt x="276226" y="139321"/>
                  <a:pt x="276226" y="190607"/>
                  <a:pt x="244570" y="222168"/>
                </a:cubicBezTo>
                <a:cubicBezTo>
                  <a:pt x="216870" y="248468"/>
                  <a:pt x="177299" y="252413"/>
                  <a:pt x="145642" y="234003"/>
                </a:cubicBezTo>
                <a:cubicBezTo>
                  <a:pt x="132452" y="243208"/>
                  <a:pt x="120580" y="244523"/>
                  <a:pt x="111347" y="243208"/>
                </a:cubicBezTo>
                <a:cubicBezTo>
                  <a:pt x="107390" y="243208"/>
                  <a:pt x="107390" y="239263"/>
                  <a:pt x="110028" y="237948"/>
                </a:cubicBezTo>
                <a:cubicBezTo>
                  <a:pt x="117942" y="234003"/>
                  <a:pt x="123218" y="224798"/>
                  <a:pt x="127175" y="218223"/>
                </a:cubicBezTo>
                <a:cubicBezTo>
                  <a:pt x="127175" y="218223"/>
                  <a:pt x="127175" y="218223"/>
                  <a:pt x="125856" y="218223"/>
                </a:cubicBezTo>
                <a:cubicBezTo>
                  <a:pt x="96838" y="186662"/>
                  <a:pt x="98157" y="138006"/>
                  <a:pt x="129813" y="107760"/>
                </a:cubicBezTo>
                <a:cubicBezTo>
                  <a:pt x="145642" y="91980"/>
                  <a:pt x="166417" y="84090"/>
                  <a:pt x="187192" y="84090"/>
                </a:cubicBezTo>
                <a:close/>
                <a:moveTo>
                  <a:pt x="36992" y="0"/>
                </a:moveTo>
                <a:cubicBezTo>
                  <a:pt x="36992" y="0"/>
                  <a:pt x="36992" y="0"/>
                  <a:pt x="161179" y="0"/>
                </a:cubicBezTo>
                <a:cubicBezTo>
                  <a:pt x="180997" y="0"/>
                  <a:pt x="196850" y="15776"/>
                  <a:pt x="196850" y="36810"/>
                </a:cubicBezTo>
                <a:cubicBezTo>
                  <a:pt x="196850" y="36810"/>
                  <a:pt x="196850" y="36810"/>
                  <a:pt x="196850" y="67047"/>
                </a:cubicBezTo>
                <a:cubicBezTo>
                  <a:pt x="194208" y="67047"/>
                  <a:pt x="191566" y="67047"/>
                  <a:pt x="187602" y="67047"/>
                </a:cubicBezTo>
                <a:cubicBezTo>
                  <a:pt x="184960" y="67047"/>
                  <a:pt x="180997" y="67047"/>
                  <a:pt x="178354" y="67047"/>
                </a:cubicBezTo>
                <a:cubicBezTo>
                  <a:pt x="178354" y="67047"/>
                  <a:pt x="178354" y="67047"/>
                  <a:pt x="178354" y="60474"/>
                </a:cubicBezTo>
                <a:cubicBezTo>
                  <a:pt x="178354" y="60474"/>
                  <a:pt x="178354" y="60474"/>
                  <a:pt x="178354" y="59159"/>
                </a:cubicBezTo>
                <a:cubicBezTo>
                  <a:pt x="178354" y="53900"/>
                  <a:pt x="174391" y="48642"/>
                  <a:pt x="169106" y="48642"/>
                </a:cubicBezTo>
                <a:cubicBezTo>
                  <a:pt x="169106" y="48642"/>
                  <a:pt x="169106" y="48642"/>
                  <a:pt x="29065" y="48642"/>
                </a:cubicBezTo>
                <a:cubicBezTo>
                  <a:pt x="23780" y="48642"/>
                  <a:pt x="19817" y="53900"/>
                  <a:pt x="19817" y="59159"/>
                </a:cubicBezTo>
                <a:cubicBezTo>
                  <a:pt x="19817" y="59159"/>
                  <a:pt x="19817" y="59159"/>
                  <a:pt x="19817" y="278706"/>
                </a:cubicBezTo>
                <a:cubicBezTo>
                  <a:pt x="19817" y="283964"/>
                  <a:pt x="23780" y="287908"/>
                  <a:pt x="29065" y="287908"/>
                </a:cubicBezTo>
                <a:cubicBezTo>
                  <a:pt x="29065" y="287908"/>
                  <a:pt x="29065" y="287908"/>
                  <a:pt x="169106" y="287908"/>
                </a:cubicBezTo>
                <a:cubicBezTo>
                  <a:pt x="174391" y="287908"/>
                  <a:pt x="178354" y="282650"/>
                  <a:pt x="178354" y="278706"/>
                </a:cubicBezTo>
                <a:cubicBezTo>
                  <a:pt x="178354" y="278706"/>
                  <a:pt x="178354" y="278706"/>
                  <a:pt x="178354" y="261615"/>
                </a:cubicBezTo>
                <a:cubicBezTo>
                  <a:pt x="180997" y="261615"/>
                  <a:pt x="184960" y="262930"/>
                  <a:pt x="187602" y="262930"/>
                </a:cubicBezTo>
                <a:cubicBezTo>
                  <a:pt x="191566" y="262930"/>
                  <a:pt x="194208" y="261615"/>
                  <a:pt x="196850" y="261615"/>
                </a:cubicBezTo>
                <a:cubicBezTo>
                  <a:pt x="196850" y="261615"/>
                  <a:pt x="196850" y="261615"/>
                  <a:pt x="196850" y="299740"/>
                </a:cubicBezTo>
                <a:cubicBezTo>
                  <a:pt x="196850" y="320774"/>
                  <a:pt x="180997" y="336550"/>
                  <a:pt x="161179" y="336550"/>
                </a:cubicBezTo>
                <a:cubicBezTo>
                  <a:pt x="161179" y="336550"/>
                  <a:pt x="161179" y="336550"/>
                  <a:pt x="36992" y="336550"/>
                </a:cubicBezTo>
                <a:cubicBezTo>
                  <a:pt x="17175" y="336550"/>
                  <a:pt x="0" y="320774"/>
                  <a:pt x="0" y="299740"/>
                </a:cubicBezTo>
                <a:cubicBezTo>
                  <a:pt x="0" y="299740"/>
                  <a:pt x="0" y="299740"/>
                  <a:pt x="0" y="36810"/>
                </a:cubicBezTo>
                <a:cubicBezTo>
                  <a:pt x="0" y="15776"/>
                  <a:pt x="17175" y="0"/>
                  <a:pt x="36992" y="0"/>
                </a:cubicBezTo>
                <a:close/>
              </a:path>
            </a:pathLst>
          </a:custGeom>
          <a:solidFill>
            <a:sysClr val="window" lastClr="FFFFFF"/>
          </a:solidFill>
          <a:ln>
            <a:noFill/>
          </a:ln>
        </p:spPr>
        <p:txBody>
          <a:bodyPr wrap="square" lIns="91440" tIns="45720" rIns="91440" bIns="45720" anchor="ctr">
            <a:normAutofit/>
          </a:bodyPr>
          <a:lstStyle/>
          <a:p>
            <a:pPr algn="ctr"/>
            <a:endParaRPr>
              <a:latin typeface="Times New Roman" panose="02020603050405020304" pitchFamily="18" charset="0"/>
              <a:cs typeface="Times New Roman" panose="02020603050405020304" pitchFamily="18" charset="0"/>
              <a:sym typeface="Arial" panose="020B0604020202020204" pitchFamily="34" charset="0"/>
            </a:endParaRPr>
          </a:p>
        </p:txBody>
      </p:sp>
      <p:sp>
        <p:nvSpPr>
          <p:cNvPr id="30" name="任意多边形 42" title="DN0G3AjvxA"/>
          <p:cNvSpPr/>
          <p:nvPr>
            <p:custDataLst>
              <p:tags r:id="rId14"/>
            </p:custDataLst>
          </p:nvPr>
        </p:nvSpPr>
        <p:spPr bwMode="auto">
          <a:xfrm>
            <a:off x="4900335" y="3531454"/>
            <a:ext cx="673606" cy="569245"/>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ysClr val="window" lastClr="FFFFFF"/>
          </a:solidFill>
          <a:ln>
            <a:noFill/>
          </a:ln>
        </p:spPr>
        <p:txBody>
          <a:bodyPr wrap="square" lIns="91440" tIns="45720" rIns="91440" bIns="45720" anchor="ctr">
            <a:normAutofit/>
          </a:bodyPr>
          <a:lstStyle/>
          <a:p>
            <a:pPr algn="ctr"/>
            <a:endParaRPr>
              <a:latin typeface="Times New Roman" panose="02020603050405020304" pitchFamily="18" charset="0"/>
              <a:cs typeface="Times New Roman" panose="02020603050405020304" pitchFamily="18" charset="0"/>
              <a:sym typeface="Arial" panose="020B0604020202020204" pitchFamily="34" charset="0"/>
            </a:endParaRPr>
          </a:p>
        </p:txBody>
      </p:sp>
      <p:sp>
        <p:nvSpPr>
          <p:cNvPr id="35" name="文本框 34"/>
          <p:cNvSpPr txBox="1"/>
          <p:nvPr>
            <p:custDataLst>
              <p:tags r:id="rId15"/>
            </p:custDataLst>
          </p:nvPr>
        </p:nvSpPr>
        <p:spPr>
          <a:xfrm>
            <a:off x="1022120" y="2225675"/>
            <a:ext cx="3168000" cy="477486"/>
          </a:xfrm>
          <a:prstGeom prst="rect">
            <a:avLst/>
          </a:prstGeom>
          <a:noFill/>
        </p:spPr>
        <p:txBody>
          <a:bodyPr wrap="square" lIns="91440" tIns="45720" rIns="91440" bIns="45720" anchor="b" anchorCtr="0">
            <a:normAutofit lnSpcReduction="10000"/>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gn="r">
              <a:lnSpc>
                <a:spcPct val="120000"/>
              </a:lnSpc>
            </a:pPr>
            <a:r>
              <a:rPr lang="en-US" altLang="zh-CN" sz="2000" b="1" dirty="0">
                <a:latin typeface="Times New Roman" panose="02020603050405020304" pitchFamily="18" charset="0"/>
                <a:ea typeface="黑体" panose="02010609060101010101" charset="-122"/>
                <a:cs typeface="Times New Roman" panose="02020603050405020304" pitchFamily="18" charset="0"/>
                <a:sym typeface="+mn-ea"/>
              </a:rPr>
              <a:t>SW</a:t>
            </a:r>
            <a:endParaRPr lang="en-US" altLang="zh-CN" sz="2000" b="1" dirty="0">
              <a:latin typeface="Times New Roman" panose="02020603050405020304" pitchFamily="18" charset="0"/>
              <a:ea typeface="黑体" panose="02010609060101010101" charset="-122"/>
              <a:cs typeface="Times New Roman" panose="02020603050405020304" pitchFamily="18" charset="0"/>
              <a:sym typeface="+mn-ea"/>
            </a:endParaRPr>
          </a:p>
        </p:txBody>
      </p:sp>
      <p:sp>
        <p:nvSpPr>
          <p:cNvPr id="36" name="文本框 35"/>
          <p:cNvSpPr txBox="1"/>
          <p:nvPr>
            <p:custDataLst>
              <p:tags r:id="rId16"/>
            </p:custDataLst>
          </p:nvPr>
        </p:nvSpPr>
        <p:spPr>
          <a:xfrm>
            <a:off x="961795" y="2876966"/>
            <a:ext cx="3168000" cy="742098"/>
          </a:xfrm>
          <a:prstGeom prst="rect">
            <a:avLst/>
          </a:prstGeom>
          <a:noFill/>
        </p:spPr>
        <p:txBody>
          <a:bodyPr wrap="square" lIns="91440" tIns="45720" rIns="91440" bIns="45720">
            <a:no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marL="0" indent="0">
              <a:lnSpc>
                <a:spcPct val="100000"/>
              </a:lnSpc>
              <a:buNone/>
            </a:pPr>
            <a:r>
              <a:rPr sz="1500">
                <a:latin typeface="Times New Roman" panose="02020603050405020304" pitchFamily="18" charset="0"/>
                <a:sym typeface="+mn-ea"/>
              </a:rPr>
              <a:t>主要用来分析企业的自身条件</a:t>
            </a:r>
            <a:r>
              <a:rPr lang="zh-CN" sz="1500">
                <a:latin typeface="Times New Roman" panose="02020603050405020304" pitchFamily="18" charset="0"/>
                <a:sym typeface="+mn-ea"/>
              </a:rPr>
              <a:t>。</a:t>
            </a:r>
            <a:endParaRPr lang="zh-CN" sz="1500">
              <a:latin typeface="Times New Roman" panose="02020603050405020304" pitchFamily="18" charset="0"/>
              <a:sym typeface="+mn-ea"/>
            </a:endParaRPr>
          </a:p>
        </p:txBody>
      </p:sp>
      <p:sp>
        <p:nvSpPr>
          <p:cNvPr id="37" name="文本框 36"/>
          <p:cNvSpPr txBox="1"/>
          <p:nvPr>
            <p:custDataLst>
              <p:tags r:id="rId17"/>
            </p:custDataLst>
          </p:nvPr>
        </p:nvSpPr>
        <p:spPr>
          <a:xfrm>
            <a:off x="8262449" y="1821818"/>
            <a:ext cx="3168000" cy="477486"/>
          </a:xfrm>
          <a:prstGeom prst="rect">
            <a:avLst/>
          </a:prstGeom>
          <a:noFill/>
        </p:spPr>
        <p:txBody>
          <a:bodyPr wrap="square" lIns="91440" tIns="45720" rIns="91440" bIns="45720" anchor="b" anchorCtr="0">
            <a:normAutofit lnSpcReduction="10000"/>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nSpc>
                <a:spcPct val="120000"/>
              </a:lnSpc>
            </a:pPr>
            <a:r>
              <a:rPr lang="en-US" altLang="zh-CN" sz="2000" b="1" dirty="0">
                <a:latin typeface="Times New Roman" panose="02020603050405020304" pitchFamily="18" charset="0"/>
                <a:ea typeface="黑体" panose="02010609060101010101" charset="-122"/>
                <a:cs typeface="Times New Roman" panose="02020603050405020304" pitchFamily="18" charset="0"/>
                <a:sym typeface="+mn-ea"/>
              </a:rPr>
              <a:t>OT</a:t>
            </a:r>
            <a:endParaRPr lang="en-US" altLang="zh-CN" sz="2000" b="1" dirty="0">
              <a:latin typeface="Times New Roman" panose="02020603050405020304" pitchFamily="18" charset="0"/>
              <a:ea typeface="黑体" panose="02010609060101010101" charset="-122"/>
              <a:cs typeface="Times New Roman" panose="02020603050405020304" pitchFamily="18" charset="0"/>
              <a:sym typeface="+mn-ea"/>
            </a:endParaRPr>
          </a:p>
        </p:txBody>
      </p:sp>
      <p:sp>
        <p:nvSpPr>
          <p:cNvPr id="38" name="文本框 37"/>
          <p:cNvSpPr txBox="1"/>
          <p:nvPr>
            <p:custDataLst>
              <p:tags r:id="rId18"/>
            </p:custDataLst>
          </p:nvPr>
        </p:nvSpPr>
        <p:spPr>
          <a:xfrm>
            <a:off x="8152594" y="2314994"/>
            <a:ext cx="3168000" cy="742098"/>
          </a:xfrm>
          <a:prstGeom prst="rect">
            <a:avLst/>
          </a:prstGeom>
          <a:noFill/>
        </p:spPr>
        <p:txBody>
          <a:bodyPr wrap="square" lIns="91440" tIns="45720" rIns="91440" bIns="45720">
            <a:no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nSpc>
                <a:spcPct val="120000"/>
              </a:lnSpc>
            </a:pPr>
            <a:r>
              <a:rPr lang="en-US" altLang="zh-CN" sz="1500" dirty="0">
                <a:latin typeface="Times New Roman" panose="02020603050405020304" pitchFamily="18" charset="0"/>
                <a:sym typeface="+mn-ea"/>
              </a:rPr>
              <a:t>主要用来分析外部条件</a:t>
            </a:r>
            <a:r>
              <a:rPr lang="zh-CN" altLang="en-US" sz="1500" dirty="0">
                <a:latin typeface="Times New Roman" panose="02020603050405020304" pitchFamily="18" charset="0"/>
                <a:sym typeface="+mn-ea"/>
              </a:rPr>
              <a:t>。</a:t>
            </a:r>
            <a:endParaRPr lang="zh-CN" altLang="en-US" sz="1500" dirty="0">
              <a:latin typeface="Times New Roman" panose="02020603050405020304" pitchFamily="18" charset="0"/>
              <a:sym typeface="+mn-ea"/>
            </a:endParaRPr>
          </a:p>
        </p:txBody>
      </p:sp>
      <p:pic>
        <p:nvPicPr>
          <p:cNvPr id="7" name="图片 6"/>
          <p:cNvPicPr>
            <a:picLocks noChangeAspect="1"/>
          </p:cNvPicPr>
          <p:nvPr/>
        </p:nvPicPr>
        <p:blipFill>
          <a:blip r:embed="rId19"/>
          <a:srcRect l="42719"/>
          <a:stretch>
            <a:fillRect/>
          </a:stretch>
        </p:blipFill>
        <p:spPr>
          <a:xfrm rot="16200000">
            <a:off x="5960110" y="-5960110"/>
            <a:ext cx="271780" cy="12191365"/>
          </a:xfrm>
          <a:prstGeom prst="rect">
            <a:avLst/>
          </a:prstGeom>
        </p:spPr>
      </p:pic>
      <p:pic>
        <p:nvPicPr>
          <p:cNvPr id="10" name="图片 9" descr="千库网1">
            <a:hlinkClick r:id=""/>
          </p:cNvPr>
          <p:cNvPicPr>
            <a:picLocks noChangeAspect="1"/>
          </p:cNvPicPr>
          <p:nvPr/>
        </p:nvPicPr>
        <p:blipFill>
          <a:blip r:embed="rId20"/>
          <a:stretch>
            <a:fillRect/>
          </a:stretch>
        </p:blipFill>
        <p:spPr>
          <a:xfrm>
            <a:off x="11640185" y="6306185"/>
            <a:ext cx="551815" cy="551815"/>
          </a:xfrm>
          <a:prstGeom prst="rect">
            <a:avLst/>
          </a:prstGeom>
        </p:spPr>
      </p:pic>
      <p:sp>
        <p:nvSpPr>
          <p:cNvPr id="3" name="文本框 2"/>
          <p:cNvSpPr txBox="1"/>
          <p:nvPr/>
        </p:nvSpPr>
        <p:spPr>
          <a:xfrm>
            <a:off x="292735" y="485140"/>
            <a:ext cx="11720830" cy="521970"/>
          </a:xfrm>
          <a:prstGeom prst="rect">
            <a:avLst/>
          </a:prstGeom>
          <a:noFill/>
        </p:spPr>
        <p:txBody>
          <a:bodyPr wrap="square" rtlCol="0">
            <a:spAutoFit/>
          </a:bodyPr>
          <a:p>
            <a:r>
              <a:rPr lang="zh-CN" altLang="en-US" sz="2800">
                <a:solidFill>
                  <a:srgbClr val="00B0F0"/>
                </a:solidFill>
                <a:latin typeface="Times New Roman" panose="02020603050405020304" pitchFamily="18" charset="0"/>
                <a:cs typeface="Times New Roman" panose="02020603050405020304" pitchFamily="18" charset="0"/>
              </a:rPr>
              <a:t>二、SWOT分析法的运用</a:t>
            </a:r>
            <a:endParaRPr lang="zh-CN" altLang="en-US" sz="2800">
              <a:solidFill>
                <a:srgbClr val="00B0F0"/>
              </a:solidFill>
              <a:latin typeface="Times New Roman" panose="02020603050405020304" pitchFamily="18" charset="0"/>
              <a:cs typeface="Times New Roman" panose="02020603050405020304" pitchFamily="18" charset="0"/>
            </a:endParaRPr>
          </a:p>
        </p:txBody>
      </p:sp>
    </p:spTree>
    <p:custDataLst>
      <p:tags r:id="rId2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ppt_x"/>
                                          </p:val>
                                        </p:tav>
                                        <p:tav tm="100000">
                                          <p:val>
                                            <p:strVal val="#ppt_x"/>
                                          </p:val>
                                        </p:tav>
                                      </p:tavLst>
                                    </p:anim>
                                    <p:anim calcmode="lin" valueType="num">
                                      <p:cBhvr additive="base">
                                        <p:cTn id="28" dur="500" fill="hold"/>
                                        <p:tgtEl>
                                          <p:spTgt spid="2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ppt_x"/>
                                          </p:val>
                                        </p:tav>
                                        <p:tav tm="100000">
                                          <p:val>
                                            <p:strVal val="#ppt_x"/>
                                          </p:val>
                                        </p:tav>
                                      </p:tavLst>
                                    </p:anim>
                                    <p:anim calcmode="lin" valueType="num">
                                      <p:cBhvr additive="base">
                                        <p:cTn id="36" dur="500" fill="hold"/>
                                        <p:tgtEl>
                                          <p:spTgt spid="3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ppt_x"/>
                                          </p:val>
                                        </p:tav>
                                        <p:tav tm="100000">
                                          <p:val>
                                            <p:strVal val="#ppt_x"/>
                                          </p:val>
                                        </p:tav>
                                      </p:tavLst>
                                    </p:anim>
                                    <p:anim calcmode="lin" valueType="num">
                                      <p:cBhvr additive="base">
                                        <p:cTn id="40" dur="500" fill="hold"/>
                                        <p:tgtEl>
                                          <p:spTgt spid="3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ppt_x"/>
                                          </p:val>
                                        </p:tav>
                                        <p:tav tm="100000">
                                          <p:val>
                                            <p:strVal val="#ppt_x"/>
                                          </p:val>
                                        </p:tav>
                                      </p:tavLst>
                                    </p:anim>
                                    <p:anim calcmode="lin" valueType="num">
                                      <p:cBhvr additive="base">
                                        <p:cTn id="44" dur="500" fill="hold"/>
                                        <p:tgtEl>
                                          <p:spTgt spid="3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500" fill="hold"/>
                                        <p:tgtEl>
                                          <p:spTgt spid="38"/>
                                        </p:tgtEl>
                                        <p:attrNameLst>
                                          <p:attrName>ppt_x</p:attrName>
                                        </p:attrNameLst>
                                      </p:cBhvr>
                                      <p:tavLst>
                                        <p:tav tm="0">
                                          <p:val>
                                            <p:strVal val="#ppt_x"/>
                                          </p:val>
                                        </p:tav>
                                        <p:tav tm="100000">
                                          <p:val>
                                            <p:strVal val="#ppt_x"/>
                                          </p:val>
                                        </p:tav>
                                      </p:tavLst>
                                    </p:anim>
                                    <p:anim calcmode="lin" valueType="num">
                                      <p:cBhvr additive="base">
                                        <p:cTn id="48" dur="500" fill="hold"/>
                                        <p:tgtEl>
                                          <p:spTgt spid="3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ppt_x"/>
                                          </p:val>
                                        </p:tav>
                                        <p:tav tm="100000">
                                          <p:val>
                                            <p:strVal val="#ppt_x"/>
                                          </p:val>
                                        </p:tav>
                                      </p:tavLst>
                                    </p:anim>
                                    <p:anim calcmode="lin" valueType="num">
                                      <p:cBhvr additive="base">
                                        <p:cTn id="52" dur="500" fill="hold"/>
                                        <p:tgtEl>
                                          <p:spTgt spid="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0" grpId="0" bldLvl="0" animBg="1"/>
      <p:bldP spid="35" grpId="0"/>
      <p:bldP spid="36" grpId="0"/>
      <p:bldP spid="37" grpId="0"/>
      <p:bldP spid="38" grpId="0"/>
      <p:bldP spid="29" grpId="1" animBg="1"/>
      <p:bldP spid="30" grpId="1" animBg="1"/>
      <p:bldP spid="35" grpId="1"/>
      <p:bldP spid="36" grpId="1"/>
      <p:bldP spid="37" grpId="1"/>
      <p:bldP spid="38" grpId="1"/>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a:picLocks noChangeAspect="1"/>
          </p:cNvPicPr>
          <p:nvPr/>
        </p:nvPicPr>
        <p:blipFill>
          <a:blip r:embed="rId1"/>
          <a:srcRect l="42719"/>
          <a:stretch>
            <a:fillRect/>
          </a:stretch>
        </p:blipFill>
        <p:spPr>
          <a:xfrm rot="16200000">
            <a:off x="5960110" y="-5960110"/>
            <a:ext cx="271780" cy="12191365"/>
          </a:xfrm>
          <a:prstGeom prst="rect">
            <a:avLst/>
          </a:prstGeom>
        </p:spPr>
      </p:pic>
      <p:pic>
        <p:nvPicPr>
          <p:cNvPr id="10" name="图片 9" descr="千库网1">
            <a:hlinkClick r:id=""/>
          </p:cNvPr>
          <p:cNvPicPr>
            <a:picLocks noChangeAspect="1"/>
          </p:cNvPicPr>
          <p:nvPr/>
        </p:nvPicPr>
        <p:blipFill>
          <a:blip r:embed="rId2"/>
          <a:stretch>
            <a:fillRect/>
          </a:stretch>
        </p:blipFill>
        <p:spPr>
          <a:xfrm>
            <a:off x="11640185" y="6306185"/>
            <a:ext cx="551815" cy="551815"/>
          </a:xfrm>
          <a:prstGeom prst="rect">
            <a:avLst/>
          </a:prstGeom>
        </p:spPr>
      </p:pic>
      <p:sp>
        <p:nvSpPr>
          <p:cNvPr id="3" name="文本框 2"/>
          <p:cNvSpPr txBox="1"/>
          <p:nvPr/>
        </p:nvSpPr>
        <p:spPr>
          <a:xfrm>
            <a:off x="292735" y="485140"/>
            <a:ext cx="11720830" cy="521970"/>
          </a:xfrm>
          <a:prstGeom prst="rect">
            <a:avLst/>
          </a:prstGeom>
          <a:noFill/>
        </p:spPr>
        <p:txBody>
          <a:bodyPr wrap="square" rtlCol="0">
            <a:spAutoFit/>
          </a:bodyPr>
          <a:p>
            <a:r>
              <a:rPr lang="zh-CN" altLang="en-US" sz="2800">
                <a:solidFill>
                  <a:srgbClr val="00B0F0"/>
                </a:solidFill>
                <a:latin typeface="Times New Roman" panose="02020603050405020304" pitchFamily="18" charset="0"/>
                <a:cs typeface="Times New Roman" panose="02020603050405020304" pitchFamily="18" charset="0"/>
              </a:rPr>
              <a:t>二、SWOT分析法的运用</a:t>
            </a:r>
            <a:endParaRPr lang="zh-CN" altLang="en-US" sz="2800">
              <a:solidFill>
                <a:srgbClr val="00B0F0"/>
              </a:solidFill>
              <a:latin typeface="Times New Roman" panose="02020603050405020304" pitchFamily="18" charset="0"/>
              <a:cs typeface="Times New Roman" panose="02020603050405020304" pitchFamily="18" charset="0"/>
            </a:endParaRPr>
          </a:p>
        </p:txBody>
      </p:sp>
      <p:graphicFrame>
        <p:nvGraphicFramePr>
          <p:cNvPr id="6" name="表格 5"/>
          <p:cNvGraphicFramePr/>
          <p:nvPr>
            <p:custDataLst>
              <p:tags r:id="rId3"/>
            </p:custDataLst>
          </p:nvPr>
        </p:nvGraphicFramePr>
        <p:xfrm>
          <a:off x="1408430" y="1320800"/>
          <a:ext cx="8533130" cy="1914525"/>
        </p:xfrm>
        <a:graphic>
          <a:graphicData uri="http://schemas.openxmlformats.org/drawingml/2006/table">
            <a:tbl>
              <a:tblPr firstRow="1" bandRow="1">
                <a:tableStyleId>{5C22544A-7EE6-4342-B048-85BDC9FD1C3A}</a:tableStyleId>
              </a:tblPr>
              <a:tblGrid>
                <a:gridCol w="4266565"/>
                <a:gridCol w="4266565"/>
              </a:tblGrid>
              <a:tr h="382905">
                <a:tc>
                  <a:txBody>
                    <a:bodyPr/>
                    <a:p>
                      <a:pPr>
                        <a:buNone/>
                      </a:pPr>
                      <a:r>
                        <a:rPr lang="zh-CN" altLang="en-US">
                          <a:latin typeface="Times New Roman" panose="02020603050405020304" pitchFamily="18" charset="0"/>
                          <a:cs typeface="Times New Roman" panose="02020603050405020304" pitchFamily="18" charset="0"/>
                        </a:rPr>
                        <a:t>存在的优势（S）</a:t>
                      </a:r>
                      <a:endParaRPr lang="zh-CN" altLang="en-US">
                        <a:latin typeface="Times New Roman" panose="02020603050405020304" pitchFamily="18" charset="0"/>
                        <a:cs typeface="Times New Roman" panose="02020603050405020304" pitchFamily="18" charset="0"/>
                      </a:endParaRPr>
                    </a:p>
                  </a:txBody>
                  <a:tcPr/>
                </a:tc>
                <a:tc>
                  <a:txBody>
                    <a:bodyPr/>
                    <a:p>
                      <a:pPr>
                        <a:buNone/>
                      </a:pPr>
                      <a:r>
                        <a:rPr lang="zh-CN" altLang="en-US" sz="1800">
                          <a:latin typeface="Times New Roman" panose="02020603050405020304" pitchFamily="18" charset="0"/>
                          <a:cs typeface="Times New Roman" panose="02020603050405020304" pitchFamily="18" charset="0"/>
                          <a:sym typeface="+mn-ea"/>
                        </a:rPr>
                        <a:t> 存在的劣势（W）</a:t>
                      </a:r>
                      <a:endParaRPr lang="zh-CN" altLang="en-US" sz="1800">
                        <a:latin typeface="Times New Roman" panose="02020603050405020304" pitchFamily="18" charset="0"/>
                        <a:cs typeface="Times New Roman" panose="02020603050405020304" pitchFamily="18" charset="0"/>
                        <a:sym typeface="+mn-ea"/>
                      </a:endParaRPr>
                    </a:p>
                  </a:txBody>
                  <a:tcPr/>
                </a:tc>
              </a:tr>
              <a:tr h="382905">
                <a:tc>
                  <a:txBody>
                    <a:bodyPr/>
                    <a:p>
                      <a:pPr>
                        <a:buNone/>
                      </a:pPr>
                      <a:r>
                        <a:rPr lang="en-US" altLang="zh-CN">
                          <a:latin typeface="Times New Roman" panose="02020603050405020304" pitchFamily="18" charset="0"/>
                          <a:cs typeface="Times New Roman" panose="02020603050405020304" pitchFamily="18" charset="0"/>
                        </a:rPr>
                        <a:t>1</a:t>
                      </a:r>
                      <a:endParaRPr lang="en-US" altLang="zh-CN">
                        <a:latin typeface="Times New Roman" panose="02020603050405020304" pitchFamily="18" charset="0"/>
                        <a:cs typeface="Times New Roman" panose="02020603050405020304" pitchFamily="18" charset="0"/>
                      </a:endParaRPr>
                    </a:p>
                  </a:txBody>
                  <a:tcPr/>
                </a:tc>
                <a:tc>
                  <a:txBody>
                    <a:bodyPr/>
                    <a:p>
                      <a:pPr>
                        <a:buNone/>
                      </a:pPr>
                      <a:r>
                        <a:rPr lang="en-US" altLang="zh-CN">
                          <a:latin typeface="Times New Roman" panose="02020603050405020304" pitchFamily="18" charset="0"/>
                          <a:cs typeface="Times New Roman" panose="02020603050405020304" pitchFamily="18" charset="0"/>
                        </a:rPr>
                        <a:t>1</a:t>
                      </a:r>
                      <a:endParaRPr lang="en-US" altLang="zh-CN">
                        <a:latin typeface="Times New Roman" panose="02020603050405020304" pitchFamily="18" charset="0"/>
                        <a:cs typeface="Times New Roman" panose="02020603050405020304" pitchFamily="18" charset="0"/>
                      </a:endParaRPr>
                    </a:p>
                  </a:txBody>
                  <a:tcPr/>
                </a:tc>
              </a:tr>
              <a:tr h="382905">
                <a:tc>
                  <a:txBody>
                    <a:bodyPr/>
                    <a:p>
                      <a:pPr>
                        <a:buNone/>
                      </a:pPr>
                      <a:r>
                        <a:rPr lang="en-US" altLang="zh-CN">
                          <a:latin typeface="Times New Roman" panose="02020603050405020304" pitchFamily="18" charset="0"/>
                          <a:cs typeface="Times New Roman" panose="02020603050405020304" pitchFamily="18" charset="0"/>
                        </a:rPr>
                        <a:t>2</a:t>
                      </a:r>
                      <a:endParaRPr lang="en-US" altLang="zh-CN">
                        <a:latin typeface="Times New Roman" panose="02020603050405020304" pitchFamily="18" charset="0"/>
                        <a:cs typeface="Times New Roman" panose="02020603050405020304" pitchFamily="18" charset="0"/>
                      </a:endParaRPr>
                    </a:p>
                  </a:txBody>
                  <a:tcPr/>
                </a:tc>
                <a:tc>
                  <a:txBody>
                    <a:bodyPr/>
                    <a:p>
                      <a:pPr>
                        <a:buNone/>
                      </a:pPr>
                      <a:r>
                        <a:rPr lang="en-US" altLang="zh-CN">
                          <a:latin typeface="Times New Roman" panose="02020603050405020304" pitchFamily="18" charset="0"/>
                          <a:cs typeface="Times New Roman" panose="02020603050405020304" pitchFamily="18" charset="0"/>
                        </a:rPr>
                        <a:t>2</a:t>
                      </a:r>
                      <a:endParaRPr lang="en-US" altLang="zh-CN">
                        <a:latin typeface="Times New Roman" panose="02020603050405020304" pitchFamily="18" charset="0"/>
                        <a:cs typeface="Times New Roman" panose="02020603050405020304" pitchFamily="18" charset="0"/>
                      </a:endParaRPr>
                    </a:p>
                  </a:txBody>
                  <a:tcPr/>
                </a:tc>
              </a:tr>
              <a:tr h="382905">
                <a:tc>
                  <a:txBody>
                    <a:bodyPr/>
                    <a:p>
                      <a:pPr>
                        <a:buNone/>
                      </a:pPr>
                      <a:r>
                        <a:rPr lang="en-US" altLang="zh-CN">
                          <a:latin typeface="Times New Roman" panose="02020603050405020304" pitchFamily="18" charset="0"/>
                          <a:cs typeface="Times New Roman" panose="02020603050405020304" pitchFamily="18" charset="0"/>
                        </a:rPr>
                        <a:t>3</a:t>
                      </a:r>
                      <a:endParaRPr lang="en-US" altLang="zh-CN">
                        <a:latin typeface="Times New Roman" panose="02020603050405020304" pitchFamily="18" charset="0"/>
                        <a:cs typeface="Times New Roman" panose="02020603050405020304" pitchFamily="18" charset="0"/>
                      </a:endParaRPr>
                    </a:p>
                  </a:txBody>
                  <a:tcPr/>
                </a:tc>
                <a:tc>
                  <a:txBody>
                    <a:bodyPr/>
                    <a:p>
                      <a:pPr>
                        <a:buNone/>
                      </a:pPr>
                      <a:r>
                        <a:rPr lang="en-US" altLang="zh-CN">
                          <a:latin typeface="Times New Roman" panose="02020603050405020304" pitchFamily="18" charset="0"/>
                          <a:cs typeface="Times New Roman" panose="02020603050405020304" pitchFamily="18" charset="0"/>
                        </a:rPr>
                        <a:t>3</a:t>
                      </a:r>
                      <a:endParaRPr lang="en-US" altLang="zh-CN">
                        <a:latin typeface="Times New Roman" panose="02020603050405020304" pitchFamily="18" charset="0"/>
                        <a:cs typeface="Times New Roman" panose="02020603050405020304" pitchFamily="18" charset="0"/>
                      </a:endParaRPr>
                    </a:p>
                  </a:txBody>
                  <a:tcPr/>
                </a:tc>
              </a:tr>
              <a:tr h="382905">
                <a:tc>
                  <a:txBody>
                    <a:bodyPr/>
                    <a:p>
                      <a:pPr>
                        <a:buNone/>
                      </a:pPr>
                      <a:r>
                        <a:rPr lang="en-US" altLang="zh-CN">
                          <a:latin typeface="Times New Roman" panose="02020603050405020304" pitchFamily="18" charset="0"/>
                          <a:cs typeface="Times New Roman" panose="02020603050405020304" pitchFamily="18" charset="0"/>
                        </a:rPr>
                        <a:t>……</a:t>
                      </a:r>
                      <a:endParaRPr lang="en-US" altLang="zh-CN" baseline="-25000">
                        <a:latin typeface="Times New Roman" panose="02020603050405020304" pitchFamily="18" charset="0"/>
                        <a:cs typeface="Times New Roman" panose="02020603050405020304" pitchFamily="18" charset="0"/>
                      </a:endParaRPr>
                    </a:p>
                  </a:txBody>
                  <a:tcPr/>
                </a:tc>
                <a:tc>
                  <a:txBody>
                    <a:bodyPr/>
                    <a:p>
                      <a:pPr>
                        <a:buNone/>
                      </a:pPr>
                      <a:r>
                        <a:rPr lang="en-US" altLang="zh-CN">
                          <a:latin typeface="Times New Roman" panose="02020603050405020304" pitchFamily="18" charset="0"/>
                          <a:cs typeface="Times New Roman" panose="02020603050405020304" pitchFamily="18" charset="0"/>
                        </a:rPr>
                        <a:t>……</a:t>
                      </a:r>
                      <a:endParaRPr lang="en-US" altLang="zh-CN">
                        <a:latin typeface="Times New Roman" panose="02020603050405020304" pitchFamily="18" charset="0"/>
                        <a:cs typeface="Times New Roman" panose="02020603050405020304" pitchFamily="18" charset="0"/>
                      </a:endParaRPr>
                    </a:p>
                  </a:txBody>
                  <a:tcPr/>
                </a:tc>
              </a:tr>
            </a:tbl>
          </a:graphicData>
        </a:graphic>
      </p:graphicFrame>
      <p:graphicFrame>
        <p:nvGraphicFramePr>
          <p:cNvPr id="13" name="表格 12"/>
          <p:cNvGraphicFramePr/>
          <p:nvPr>
            <p:custDataLst>
              <p:tags r:id="rId4"/>
            </p:custDataLst>
          </p:nvPr>
        </p:nvGraphicFramePr>
        <p:xfrm>
          <a:off x="1408430" y="3962400"/>
          <a:ext cx="8533130" cy="1914525"/>
        </p:xfrm>
        <a:graphic>
          <a:graphicData uri="http://schemas.openxmlformats.org/drawingml/2006/table">
            <a:tbl>
              <a:tblPr firstRow="1" bandRow="1">
                <a:tableStyleId>{5C22544A-7EE6-4342-B048-85BDC9FD1C3A}</a:tableStyleId>
              </a:tblPr>
              <a:tblGrid>
                <a:gridCol w="4266565"/>
                <a:gridCol w="4266565"/>
              </a:tblGrid>
              <a:tr h="382905">
                <a:tc>
                  <a:txBody>
                    <a:bodyPr/>
                    <a:p>
                      <a:pPr>
                        <a:buNone/>
                      </a:pPr>
                      <a:r>
                        <a:rPr lang="zh-CN" altLang="en-US">
                          <a:latin typeface="Times New Roman" panose="02020603050405020304" pitchFamily="18" charset="0"/>
                          <a:cs typeface="Times New Roman" panose="02020603050405020304" pitchFamily="18" charset="0"/>
                        </a:rPr>
                        <a:t>外在机会（O）</a:t>
                      </a:r>
                      <a:endParaRPr lang="zh-CN" altLang="en-US">
                        <a:latin typeface="Times New Roman" panose="02020603050405020304" pitchFamily="18" charset="0"/>
                        <a:cs typeface="Times New Roman" panose="02020603050405020304" pitchFamily="18" charset="0"/>
                      </a:endParaRPr>
                    </a:p>
                  </a:txBody>
                  <a:tcPr/>
                </a:tc>
                <a:tc>
                  <a:txBody>
                    <a:bodyPr/>
                    <a:p>
                      <a:pPr>
                        <a:buNone/>
                      </a:pPr>
                      <a:r>
                        <a:rPr lang="zh-CN" altLang="en-US" sz="1800">
                          <a:latin typeface="Times New Roman" panose="02020603050405020304" pitchFamily="18" charset="0"/>
                          <a:cs typeface="Times New Roman" panose="02020603050405020304" pitchFamily="18" charset="0"/>
                          <a:sym typeface="+mn-ea"/>
                        </a:rPr>
                        <a:t>潜在的威胁（T）</a:t>
                      </a:r>
                      <a:endParaRPr lang="zh-CN" altLang="en-US" sz="1800">
                        <a:latin typeface="Times New Roman" panose="02020603050405020304" pitchFamily="18" charset="0"/>
                        <a:cs typeface="Times New Roman" panose="02020603050405020304" pitchFamily="18" charset="0"/>
                        <a:sym typeface="+mn-ea"/>
                      </a:endParaRPr>
                    </a:p>
                  </a:txBody>
                  <a:tcPr/>
                </a:tc>
              </a:tr>
              <a:tr h="382905">
                <a:tc>
                  <a:txBody>
                    <a:bodyPr/>
                    <a:p>
                      <a:pPr>
                        <a:buNone/>
                      </a:pPr>
                      <a:r>
                        <a:rPr lang="en-US" altLang="zh-CN">
                          <a:latin typeface="Times New Roman" panose="02020603050405020304" pitchFamily="18" charset="0"/>
                          <a:cs typeface="Times New Roman" panose="02020603050405020304" pitchFamily="18" charset="0"/>
                        </a:rPr>
                        <a:t>1</a:t>
                      </a:r>
                      <a:endParaRPr lang="en-US" altLang="zh-CN">
                        <a:latin typeface="Times New Roman" panose="02020603050405020304" pitchFamily="18" charset="0"/>
                        <a:cs typeface="Times New Roman" panose="02020603050405020304" pitchFamily="18" charset="0"/>
                      </a:endParaRPr>
                    </a:p>
                  </a:txBody>
                  <a:tcPr/>
                </a:tc>
                <a:tc>
                  <a:txBody>
                    <a:bodyPr/>
                    <a:p>
                      <a:pPr>
                        <a:buNone/>
                      </a:pPr>
                      <a:r>
                        <a:rPr lang="en-US" altLang="zh-CN">
                          <a:latin typeface="Times New Roman" panose="02020603050405020304" pitchFamily="18" charset="0"/>
                          <a:cs typeface="Times New Roman" panose="02020603050405020304" pitchFamily="18" charset="0"/>
                        </a:rPr>
                        <a:t>1</a:t>
                      </a:r>
                      <a:endParaRPr lang="en-US" altLang="zh-CN">
                        <a:latin typeface="Times New Roman" panose="02020603050405020304" pitchFamily="18" charset="0"/>
                        <a:cs typeface="Times New Roman" panose="02020603050405020304" pitchFamily="18" charset="0"/>
                      </a:endParaRPr>
                    </a:p>
                  </a:txBody>
                  <a:tcPr/>
                </a:tc>
              </a:tr>
              <a:tr h="382905">
                <a:tc>
                  <a:txBody>
                    <a:bodyPr/>
                    <a:p>
                      <a:pPr>
                        <a:buNone/>
                      </a:pPr>
                      <a:r>
                        <a:rPr lang="en-US" altLang="zh-CN">
                          <a:latin typeface="Times New Roman" panose="02020603050405020304" pitchFamily="18" charset="0"/>
                          <a:cs typeface="Times New Roman" panose="02020603050405020304" pitchFamily="18" charset="0"/>
                        </a:rPr>
                        <a:t>2</a:t>
                      </a:r>
                      <a:endParaRPr lang="en-US" altLang="zh-CN">
                        <a:latin typeface="Times New Roman" panose="02020603050405020304" pitchFamily="18" charset="0"/>
                        <a:cs typeface="Times New Roman" panose="02020603050405020304" pitchFamily="18" charset="0"/>
                      </a:endParaRPr>
                    </a:p>
                  </a:txBody>
                  <a:tcPr/>
                </a:tc>
                <a:tc>
                  <a:txBody>
                    <a:bodyPr/>
                    <a:p>
                      <a:pPr>
                        <a:buNone/>
                      </a:pPr>
                      <a:r>
                        <a:rPr lang="en-US" altLang="zh-CN">
                          <a:latin typeface="Times New Roman" panose="02020603050405020304" pitchFamily="18" charset="0"/>
                          <a:cs typeface="Times New Roman" panose="02020603050405020304" pitchFamily="18" charset="0"/>
                        </a:rPr>
                        <a:t>2</a:t>
                      </a:r>
                      <a:endParaRPr lang="en-US" altLang="zh-CN">
                        <a:latin typeface="Times New Roman" panose="02020603050405020304" pitchFamily="18" charset="0"/>
                        <a:cs typeface="Times New Roman" panose="02020603050405020304" pitchFamily="18" charset="0"/>
                      </a:endParaRPr>
                    </a:p>
                  </a:txBody>
                  <a:tcPr/>
                </a:tc>
              </a:tr>
              <a:tr h="382905">
                <a:tc>
                  <a:txBody>
                    <a:bodyPr/>
                    <a:p>
                      <a:pPr>
                        <a:buNone/>
                      </a:pPr>
                      <a:r>
                        <a:rPr lang="en-US" altLang="zh-CN">
                          <a:latin typeface="Times New Roman" panose="02020603050405020304" pitchFamily="18" charset="0"/>
                          <a:cs typeface="Times New Roman" panose="02020603050405020304" pitchFamily="18" charset="0"/>
                        </a:rPr>
                        <a:t>3</a:t>
                      </a:r>
                      <a:endParaRPr lang="en-US" altLang="zh-CN">
                        <a:latin typeface="Times New Roman" panose="02020603050405020304" pitchFamily="18" charset="0"/>
                        <a:cs typeface="Times New Roman" panose="02020603050405020304" pitchFamily="18" charset="0"/>
                      </a:endParaRPr>
                    </a:p>
                  </a:txBody>
                  <a:tcPr/>
                </a:tc>
                <a:tc>
                  <a:txBody>
                    <a:bodyPr/>
                    <a:p>
                      <a:pPr>
                        <a:buNone/>
                      </a:pPr>
                      <a:r>
                        <a:rPr lang="en-US" altLang="zh-CN">
                          <a:latin typeface="Times New Roman" panose="02020603050405020304" pitchFamily="18" charset="0"/>
                          <a:cs typeface="Times New Roman" panose="02020603050405020304" pitchFamily="18" charset="0"/>
                        </a:rPr>
                        <a:t>3</a:t>
                      </a:r>
                      <a:endParaRPr lang="en-US" altLang="zh-CN">
                        <a:latin typeface="Times New Roman" panose="02020603050405020304" pitchFamily="18" charset="0"/>
                        <a:cs typeface="Times New Roman" panose="02020603050405020304" pitchFamily="18" charset="0"/>
                      </a:endParaRPr>
                    </a:p>
                  </a:txBody>
                  <a:tcPr/>
                </a:tc>
              </a:tr>
              <a:tr h="382905">
                <a:tc>
                  <a:txBody>
                    <a:bodyPr/>
                    <a:p>
                      <a:pPr>
                        <a:buNone/>
                      </a:pPr>
                      <a:r>
                        <a:rPr lang="en-US" altLang="zh-CN">
                          <a:latin typeface="Times New Roman" panose="02020603050405020304" pitchFamily="18" charset="0"/>
                          <a:cs typeface="Times New Roman" panose="02020603050405020304" pitchFamily="18" charset="0"/>
                        </a:rPr>
                        <a:t>……</a:t>
                      </a:r>
                      <a:endParaRPr lang="en-US" altLang="zh-CN" baseline="-25000">
                        <a:latin typeface="Times New Roman" panose="02020603050405020304" pitchFamily="18" charset="0"/>
                        <a:cs typeface="Times New Roman" panose="02020603050405020304" pitchFamily="18" charset="0"/>
                      </a:endParaRPr>
                    </a:p>
                  </a:txBody>
                  <a:tcPr/>
                </a:tc>
                <a:tc>
                  <a:txBody>
                    <a:bodyPr/>
                    <a:p>
                      <a:pPr>
                        <a:buNone/>
                      </a:pPr>
                      <a:r>
                        <a:rPr lang="en-US" altLang="zh-CN">
                          <a:latin typeface="Times New Roman" panose="02020603050405020304" pitchFamily="18" charset="0"/>
                          <a:cs typeface="Times New Roman" panose="02020603050405020304" pitchFamily="18" charset="0"/>
                        </a:rPr>
                        <a:t>……</a:t>
                      </a:r>
                      <a:endParaRPr lang="en-US" altLang="zh-CN">
                        <a:latin typeface="Times New Roman" panose="02020603050405020304" pitchFamily="18" charset="0"/>
                        <a:cs typeface="Times New Roman" panose="02020603050405020304" pitchFamily="18" charset="0"/>
                      </a:endParaRPr>
                    </a:p>
                  </a:txBody>
                  <a:tcPr/>
                </a:tc>
              </a:tr>
            </a:tbl>
          </a:graphicData>
        </a:graphic>
      </p:graphicFrame>
      <p:sp>
        <p:nvSpPr>
          <p:cNvPr id="14" name="文本框 13"/>
          <p:cNvSpPr txBox="1"/>
          <p:nvPr/>
        </p:nvSpPr>
        <p:spPr>
          <a:xfrm>
            <a:off x="4438015" y="755650"/>
            <a:ext cx="2480310" cy="398780"/>
          </a:xfrm>
          <a:prstGeom prst="rect">
            <a:avLst/>
          </a:prstGeom>
          <a:noFill/>
        </p:spPr>
        <p:txBody>
          <a:bodyPr wrap="square" rtlCol="0">
            <a:spAutoFit/>
          </a:bodyPr>
          <a:p>
            <a:r>
              <a:rPr lang="zh-CN" altLang="en-US" sz="200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黑体" panose="02010609060101010101" charset="-122"/>
                <a:cs typeface="Times New Roman" panose="02020603050405020304" pitchFamily="18" charset="0"/>
              </a:rPr>
              <a:t>SWOT矩阵分析表</a:t>
            </a:r>
            <a:endParaRPr lang="zh-CN" altLang="en-US" sz="200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黑体" panose="02010609060101010101" charset="-122"/>
              <a:cs typeface="Times New Roman" panose="02020603050405020304" pitchFamily="18" charset="0"/>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42719"/>
          <a:stretch>
            <a:fillRect/>
          </a:stretch>
        </p:blipFill>
        <p:spPr>
          <a:xfrm rot="16200000">
            <a:off x="5960110" y="-5950585"/>
            <a:ext cx="271780" cy="12191365"/>
          </a:xfrm>
          <a:prstGeom prst="rect">
            <a:avLst/>
          </a:prstGeom>
        </p:spPr>
      </p:pic>
      <p:pic>
        <p:nvPicPr>
          <p:cNvPr id="39" name="图片 38" descr="千库网1">
            <a:hlinkClick r:id=""/>
          </p:cNvPr>
          <p:cNvPicPr>
            <a:picLocks noChangeAspect="1"/>
          </p:cNvPicPr>
          <p:nvPr/>
        </p:nvPicPr>
        <p:blipFill>
          <a:blip r:embed="rId2"/>
          <a:stretch>
            <a:fillRect/>
          </a:stretch>
        </p:blipFill>
        <p:spPr>
          <a:xfrm>
            <a:off x="11640185" y="6306185"/>
            <a:ext cx="551815" cy="551815"/>
          </a:xfrm>
          <a:prstGeom prst="rect">
            <a:avLst/>
          </a:prstGeom>
        </p:spPr>
      </p:pic>
      <p:sp>
        <p:nvSpPr>
          <p:cNvPr id="6" name="弧形 5"/>
          <p:cNvSpPr/>
          <p:nvPr>
            <p:custDataLst>
              <p:tags r:id="rId3"/>
            </p:custDataLst>
          </p:nvPr>
        </p:nvSpPr>
        <p:spPr>
          <a:xfrm>
            <a:off x="4649182" y="2490473"/>
            <a:ext cx="1242278" cy="1160404"/>
          </a:xfrm>
          <a:prstGeom prst="arc">
            <a:avLst>
              <a:gd name="adj1" fmla="val 10301560"/>
              <a:gd name="adj2" fmla="val 18699750"/>
            </a:avLst>
          </a:prstGeom>
          <a:ln w="139700" cap="rnd">
            <a:solidFill>
              <a:srgbClr val="1F74AD">
                <a:alpha val="75000"/>
              </a:srgbClr>
            </a:solidFill>
          </a:ln>
        </p:spPr>
        <p:style>
          <a:lnRef idx="1">
            <a:srgbClr val="1F74AD"/>
          </a:lnRef>
          <a:fillRef idx="0">
            <a:srgbClr val="1F74AD"/>
          </a:fillRef>
          <a:effectRef idx="0">
            <a:srgbClr val="1F74AD"/>
          </a:effectRef>
          <a:fontRef idx="minor">
            <a:srgbClr val="000000"/>
          </a:fontRef>
        </p:style>
        <p:txBody>
          <a:bodyPr rtlCol="0" anchor="ctr">
            <a:normAutofit/>
          </a:bodyPr>
          <a:p>
            <a:pPr algn="ctr"/>
            <a:endParaRPr lang="zh-CN" altLang="en-US">
              <a:latin typeface="微软雅黑" panose="020B0503020204020204" charset="-122"/>
              <a:ea typeface="微软雅黑" panose="020B0503020204020204" charset="-122"/>
              <a:sym typeface="Arial" panose="020B0604020202020204" pitchFamily="34" charset="0"/>
            </a:endParaRPr>
          </a:p>
        </p:txBody>
      </p:sp>
      <p:sp>
        <p:nvSpPr>
          <p:cNvPr id="8" name="弧形 7"/>
          <p:cNvSpPr/>
          <p:nvPr>
            <p:custDataLst>
              <p:tags r:id="rId4"/>
            </p:custDataLst>
          </p:nvPr>
        </p:nvSpPr>
        <p:spPr>
          <a:xfrm rot="762839">
            <a:off x="4639022" y="2490472"/>
            <a:ext cx="1242278" cy="1160404"/>
          </a:xfrm>
          <a:prstGeom prst="arc">
            <a:avLst>
              <a:gd name="adj1" fmla="val 1983526"/>
              <a:gd name="adj2" fmla="val 9501896"/>
            </a:avLst>
          </a:prstGeom>
          <a:ln w="139700" cap="rnd">
            <a:solidFill>
              <a:srgbClr val="3498DB">
                <a:alpha val="75000"/>
              </a:srgbClr>
            </a:solidFill>
          </a:ln>
        </p:spPr>
        <p:style>
          <a:lnRef idx="1">
            <a:srgbClr val="1F74AD"/>
          </a:lnRef>
          <a:fillRef idx="0">
            <a:srgbClr val="1F74AD"/>
          </a:fillRef>
          <a:effectRef idx="0">
            <a:srgbClr val="1F74AD"/>
          </a:effectRef>
          <a:fontRef idx="minor">
            <a:srgbClr val="000000"/>
          </a:fontRef>
        </p:style>
        <p:txBody>
          <a:bodyPr rtlCol="0" anchor="ctr">
            <a:normAutofit fontScale="90000"/>
          </a:bodyPr>
          <a:p>
            <a:pPr algn="ctr"/>
            <a:endParaRPr lang="zh-CN" altLang="en-US">
              <a:latin typeface="微软雅黑" panose="020B0503020204020204" charset="-122"/>
              <a:ea typeface="微软雅黑" panose="020B0503020204020204" charset="-122"/>
              <a:sym typeface="Arial" panose="020B0604020202020204" pitchFamily="34" charset="0"/>
            </a:endParaRPr>
          </a:p>
        </p:txBody>
      </p:sp>
      <p:sp>
        <p:nvSpPr>
          <p:cNvPr id="11" name="弧形 10"/>
          <p:cNvSpPr/>
          <p:nvPr>
            <p:custDataLst>
              <p:tags r:id="rId5"/>
            </p:custDataLst>
          </p:nvPr>
        </p:nvSpPr>
        <p:spPr>
          <a:xfrm flipH="1">
            <a:off x="5463045" y="3370737"/>
            <a:ext cx="1242278" cy="1160404"/>
          </a:xfrm>
          <a:prstGeom prst="arc">
            <a:avLst>
              <a:gd name="adj1" fmla="val 10301560"/>
              <a:gd name="adj2" fmla="val 18699750"/>
            </a:avLst>
          </a:prstGeom>
          <a:ln w="139700" cap="rnd">
            <a:solidFill>
              <a:srgbClr val="1AA3AA">
                <a:alpha val="75000"/>
              </a:srgbClr>
            </a:solidFill>
          </a:ln>
        </p:spPr>
        <p:style>
          <a:lnRef idx="1">
            <a:srgbClr val="1F74AD"/>
          </a:lnRef>
          <a:fillRef idx="0">
            <a:srgbClr val="1F74AD"/>
          </a:fillRef>
          <a:effectRef idx="0">
            <a:srgbClr val="1F74AD"/>
          </a:effectRef>
          <a:fontRef idx="minor">
            <a:srgbClr val="000000"/>
          </a:fontRef>
        </p:style>
        <p:txBody>
          <a:bodyPr rtlCol="0" anchor="ctr">
            <a:normAutofit/>
          </a:bodyPr>
          <a:p>
            <a:pPr algn="ctr"/>
            <a:endParaRPr lang="zh-CN" altLang="en-US">
              <a:latin typeface="微软雅黑" panose="020B0503020204020204" charset="-122"/>
              <a:ea typeface="微软雅黑" panose="020B0503020204020204" charset="-122"/>
              <a:sym typeface="Arial" panose="020B0604020202020204" pitchFamily="34" charset="0"/>
            </a:endParaRPr>
          </a:p>
        </p:txBody>
      </p:sp>
      <p:sp>
        <p:nvSpPr>
          <p:cNvPr id="12" name="弧形 11"/>
          <p:cNvSpPr/>
          <p:nvPr>
            <p:custDataLst>
              <p:tags r:id="rId6"/>
            </p:custDataLst>
          </p:nvPr>
        </p:nvSpPr>
        <p:spPr>
          <a:xfrm rot="20837161" flipH="1">
            <a:off x="5463045" y="3370736"/>
            <a:ext cx="1242278" cy="1160404"/>
          </a:xfrm>
          <a:prstGeom prst="arc">
            <a:avLst>
              <a:gd name="adj1" fmla="val 1983526"/>
              <a:gd name="adj2" fmla="val 9501896"/>
            </a:avLst>
          </a:prstGeom>
          <a:ln w="139700" cap="rnd">
            <a:solidFill>
              <a:srgbClr val="69A35B">
                <a:alpha val="75000"/>
              </a:srgbClr>
            </a:solidFill>
          </a:ln>
        </p:spPr>
        <p:style>
          <a:lnRef idx="1">
            <a:srgbClr val="1F74AD"/>
          </a:lnRef>
          <a:fillRef idx="0">
            <a:srgbClr val="1F74AD"/>
          </a:fillRef>
          <a:effectRef idx="0">
            <a:srgbClr val="1F74AD"/>
          </a:effectRef>
          <a:fontRef idx="minor">
            <a:srgbClr val="000000"/>
          </a:fontRef>
        </p:style>
        <p:txBody>
          <a:bodyPr rtlCol="0" anchor="ctr">
            <a:normAutofit fontScale="90000"/>
          </a:bodyPr>
          <a:p>
            <a:pPr algn="ctr"/>
            <a:endParaRPr lang="zh-CN" altLang="en-US">
              <a:latin typeface="微软雅黑" panose="020B0503020204020204" charset="-122"/>
              <a:ea typeface="微软雅黑" panose="020B0503020204020204" charset="-122"/>
              <a:sym typeface="Arial" panose="020B0604020202020204" pitchFamily="34" charset="0"/>
            </a:endParaRPr>
          </a:p>
        </p:txBody>
      </p:sp>
      <p:sp>
        <p:nvSpPr>
          <p:cNvPr id="19" name="右箭头标注 18"/>
          <p:cNvSpPr/>
          <p:nvPr>
            <p:custDataLst>
              <p:tags r:id="rId7"/>
            </p:custDataLst>
          </p:nvPr>
        </p:nvSpPr>
        <p:spPr>
          <a:xfrm>
            <a:off x="1432528" y="2162259"/>
            <a:ext cx="2845205" cy="957539"/>
          </a:xfrm>
          <a:prstGeom prst="rightArrowCallout">
            <a:avLst>
              <a:gd name="adj1" fmla="val 25796"/>
              <a:gd name="adj2" fmla="val 12898"/>
              <a:gd name="adj3" fmla="val 20345"/>
              <a:gd name="adj4" fmla="val 92740"/>
            </a:avLst>
          </a:prstGeom>
          <a:solidFill>
            <a:srgbClr val="1F74AD">
              <a:alpha val="90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rtlCol="0" anchor="ctr">
            <a:normAutofit/>
          </a:bodyPr>
          <a:p>
            <a:pPr algn="ctr">
              <a:lnSpc>
                <a:spcPct val="120000"/>
              </a:lnSpc>
            </a:pPr>
            <a:endParaRPr lang="zh-CN" altLang="en-US" sz="1400" spc="150" dirty="0">
              <a:solidFill>
                <a:srgbClr val="9BBB59">
                  <a:lumMod val="60000"/>
                  <a:lumOff val="40000"/>
                </a:srgbClr>
              </a:solidFill>
              <a:latin typeface="微软雅黑" panose="020B0503020204020204" charset="-122"/>
              <a:ea typeface="微软雅黑" panose="020B0503020204020204" charset="-122"/>
              <a:sym typeface="Arial" panose="020B0604020202020204" pitchFamily="34" charset="0"/>
            </a:endParaRPr>
          </a:p>
        </p:txBody>
      </p:sp>
      <p:sp>
        <p:nvSpPr>
          <p:cNvPr id="20" name="右箭头标注 19"/>
          <p:cNvSpPr/>
          <p:nvPr>
            <p:custDataLst>
              <p:tags r:id="rId8"/>
            </p:custDataLst>
          </p:nvPr>
        </p:nvSpPr>
        <p:spPr>
          <a:xfrm>
            <a:off x="1432528" y="3213315"/>
            <a:ext cx="2845205" cy="957539"/>
          </a:xfrm>
          <a:prstGeom prst="rightArrowCallout">
            <a:avLst>
              <a:gd name="adj1" fmla="val 25796"/>
              <a:gd name="adj2" fmla="val 12898"/>
              <a:gd name="adj3" fmla="val 20345"/>
              <a:gd name="adj4" fmla="val 92740"/>
            </a:avLst>
          </a:prstGeom>
          <a:solidFill>
            <a:srgbClr val="3498DB">
              <a:alpha val="90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rtlCol="0" anchor="ctr">
            <a:normAutofit/>
          </a:bodyPr>
          <a:p>
            <a:pPr algn="ctr">
              <a:lnSpc>
                <a:spcPct val="120000"/>
              </a:lnSpc>
            </a:pPr>
            <a:endParaRPr lang="zh-CN" altLang="en-US" sz="1400" spc="150" dirty="0">
              <a:latin typeface="微软雅黑" panose="020B0503020204020204" charset="-122"/>
              <a:ea typeface="微软雅黑" panose="020B0503020204020204" charset="-122"/>
              <a:sym typeface="Arial" panose="020B0604020202020204" pitchFamily="34" charset="0"/>
            </a:endParaRPr>
          </a:p>
        </p:txBody>
      </p:sp>
      <p:sp>
        <p:nvSpPr>
          <p:cNvPr id="22" name="右箭头标注 21"/>
          <p:cNvSpPr/>
          <p:nvPr>
            <p:custDataLst>
              <p:tags r:id="rId9"/>
            </p:custDataLst>
          </p:nvPr>
        </p:nvSpPr>
        <p:spPr>
          <a:xfrm flipH="1">
            <a:off x="6954148" y="2891967"/>
            <a:ext cx="2845205" cy="957539"/>
          </a:xfrm>
          <a:prstGeom prst="rightArrowCallout">
            <a:avLst>
              <a:gd name="adj1" fmla="val 25796"/>
              <a:gd name="adj2" fmla="val 12898"/>
              <a:gd name="adj3" fmla="val 20345"/>
              <a:gd name="adj4" fmla="val 92740"/>
            </a:avLst>
          </a:prstGeom>
          <a:solidFill>
            <a:srgbClr val="1AA3AA">
              <a:alpha val="90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rtlCol="0" anchor="ctr">
            <a:normAutofit/>
          </a:bodyPr>
          <a:p>
            <a:pPr algn="ctr">
              <a:lnSpc>
                <a:spcPct val="120000"/>
              </a:lnSpc>
            </a:pPr>
            <a:endParaRPr lang="zh-CN" altLang="en-US" sz="1400" spc="150" dirty="0">
              <a:latin typeface="微软雅黑" panose="020B0503020204020204" charset="-122"/>
              <a:ea typeface="微软雅黑" panose="020B0503020204020204" charset="-122"/>
              <a:sym typeface="Arial" panose="020B0604020202020204" pitchFamily="34" charset="0"/>
            </a:endParaRPr>
          </a:p>
        </p:txBody>
      </p:sp>
      <p:sp>
        <p:nvSpPr>
          <p:cNvPr id="23" name="右箭头标注 22"/>
          <p:cNvSpPr/>
          <p:nvPr>
            <p:custDataLst>
              <p:tags r:id="rId10"/>
            </p:custDataLst>
          </p:nvPr>
        </p:nvSpPr>
        <p:spPr>
          <a:xfrm flipH="1">
            <a:off x="6954148" y="3943024"/>
            <a:ext cx="2845205" cy="957539"/>
          </a:xfrm>
          <a:prstGeom prst="rightArrowCallout">
            <a:avLst>
              <a:gd name="adj1" fmla="val 25796"/>
              <a:gd name="adj2" fmla="val 12898"/>
              <a:gd name="adj3" fmla="val 20345"/>
              <a:gd name="adj4" fmla="val 92740"/>
            </a:avLst>
          </a:prstGeom>
          <a:solidFill>
            <a:srgbClr val="69A35B">
              <a:alpha val="90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rtlCol="0" anchor="ctr">
            <a:normAutofit/>
          </a:bodyPr>
          <a:p>
            <a:pPr algn="ctr">
              <a:lnSpc>
                <a:spcPct val="120000"/>
              </a:lnSpc>
            </a:pPr>
            <a:endParaRPr lang="zh-CN" altLang="en-US" sz="1400" spc="150" dirty="0">
              <a:latin typeface="微软雅黑" panose="020B0503020204020204" charset="-122"/>
              <a:ea typeface="微软雅黑" panose="020B0503020204020204" charset="-122"/>
              <a:sym typeface="Arial" panose="020B0604020202020204" pitchFamily="34" charset="0"/>
            </a:endParaRPr>
          </a:p>
        </p:txBody>
      </p:sp>
      <p:sp>
        <p:nvSpPr>
          <p:cNvPr id="26" name="椭圆 25"/>
          <p:cNvSpPr/>
          <p:nvPr>
            <p:custDataLst>
              <p:tags r:id="rId11"/>
            </p:custDataLst>
          </p:nvPr>
        </p:nvSpPr>
        <p:spPr>
          <a:xfrm>
            <a:off x="4918653" y="2713310"/>
            <a:ext cx="690880" cy="690880"/>
          </a:xfrm>
          <a:prstGeom prst="ellipse">
            <a:avLst/>
          </a:prstGeom>
          <a:noFill/>
          <a:ln>
            <a:solidFill>
              <a:srgbClr val="000000">
                <a:lumMod val="95000"/>
                <a:lumOff val="5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p>
            <a:pPr algn="ctr"/>
            <a:endParaRPr lang="zh-CN" altLang="en-US">
              <a:latin typeface="微软雅黑" panose="020B0503020204020204" charset="-122"/>
              <a:ea typeface="微软雅黑" panose="020B0503020204020204" charset="-122"/>
              <a:sym typeface="Arial" panose="020B0604020202020204" pitchFamily="34" charset="0"/>
            </a:endParaRPr>
          </a:p>
        </p:txBody>
      </p:sp>
      <p:sp>
        <p:nvSpPr>
          <p:cNvPr id="27" name="椭圆 26"/>
          <p:cNvSpPr/>
          <p:nvPr>
            <p:custDataLst>
              <p:tags r:id="rId12"/>
            </p:custDataLst>
          </p:nvPr>
        </p:nvSpPr>
        <p:spPr>
          <a:xfrm>
            <a:off x="5760788" y="3597584"/>
            <a:ext cx="690880" cy="690880"/>
          </a:xfrm>
          <a:prstGeom prst="ellipse">
            <a:avLst/>
          </a:prstGeom>
          <a:noFill/>
          <a:ln>
            <a:solidFill>
              <a:srgbClr val="000000">
                <a:lumMod val="95000"/>
                <a:lumOff val="5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p>
            <a:pPr algn="ctr"/>
            <a:endParaRPr lang="zh-CN" altLang="en-US">
              <a:latin typeface="微软雅黑" panose="020B0503020204020204" charset="-122"/>
              <a:ea typeface="微软雅黑" panose="020B0503020204020204" charset="-122"/>
              <a:sym typeface="Arial" panose="020B0604020202020204" pitchFamily="34" charset="0"/>
            </a:endParaRPr>
          </a:p>
        </p:txBody>
      </p:sp>
      <p:sp>
        <p:nvSpPr>
          <p:cNvPr id="29" name="KSO_Shape"/>
          <p:cNvSpPr/>
          <p:nvPr>
            <p:custDataLst>
              <p:tags r:id="rId13"/>
            </p:custDataLst>
          </p:nvPr>
        </p:nvSpPr>
        <p:spPr bwMode="auto">
          <a:xfrm>
            <a:off x="5038791" y="2837552"/>
            <a:ext cx="463060" cy="462243"/>
          </a:xfrm>
          <a:custGeom>
            <a:avLst/>
            <a:gdLst>
              <a:gd name="T0" fmla="*/ 1800397 w 3498"/>
              <a:gd name="T1" fmla="*/ 899110 h 3494"/>
              <a:gd name="T2" fmla="*/ 1536874 w 3498"/>
              <a:gd name="T3" fmla="*/ 1535229 h 3494"/>
              <a:gd name="T4" fmla="*/ 900199 w 3498"/>
              <a:gd name="T5" fmla="*/ 1798220 h 3494"/>
              <a:gd name="T6" fmla="*/ 263523 w 3498"/>
              <a:gd name="T7" fmla="*/ 1535229 h 3494"/>
              <a:gd name="T8" fmla="*/ 0 w 3498"/>
              <a:gd name="T9" fmla="*/ 899110 h 3494"/>
              <a:gd name="T10" fmla="*/ 263523 w 3498"/>
              <a:gd name="T11" fmla="*/ 262991 h 3494"/>
              <a:gd name="T12" fmla="*/ 900199 w 3498"/>
              <a:gd name="T13" fmla="*/ 0 h 3494"/>
              <a:gd name="T14" fmla="*/ 1536874 w 3498"/>
              <a:gd name="T15" fmla="*/ 262991 h 3494"/>
              <a:gd name="T16" fmla="*/ 1800397 w 3498"/>
              <a:gd name="T17" fmla="*/ 899110 h 3494"/>
              <a:gd name="T18" fmla="*/ 1732972 w 3498"/>
              <a:gd name="T19" fmla="*/ 898595 h 3494"/>
              <a:gd name="T20" fmla="*/ 1685620 w 3498"/>
              <a:gd name="T21" fmla="*/ 621709 h 3494"/>
              <a:gd name="T22" fmla="*/ 1350040 w 3498"/>
              <a:gd name="T23" fmla="*/ 1082843 h 3494"/>
              <a:gd name="T24" fmla="*/ 1361364 w 3498"/>
              <a:gd name="T25" fmla="*/ 1092107 h 3494"/>
              <a:gd name="T26" fmla="*/ 1305262 w 3498"/>
              <a:gd name="T27" fmla="*/ 1168792 h 3494"/>
              <a:gd name="T28" fmla="*/ 1274895 w 3498"/>
              <a:gd name="T29" fmla="*/ 1124531 h 3494"/>
              <a:gd name="T30" fmla="*/ 1221882 w 3498"/>
              <a:gd name="T31" fmla="*/ 1107547 h 3494"/>
              <a:gd name="T32" fmla="*/ 1278498 w 3498"/>
              <a:gd name="T33" fmla="*/ 1031377 h 3494"/>
              <a:gd name="T34" fmla="*/ 1296512 w 3498"/>
              <a:gd name="T35" fmla="*/ 1042700 h 3494"/>
              <a:gd name="T36" fmla="*/ 1656283 w 3498"/>
              <a:gd name="T37" fmla="*/ 547598 h 3494"/>
              <a:gd name="T38" fmla="*/ 1354673 w 3498"/>
              <a:gd name="T39" fmla="*/ 201232 h 3494"/>
              <a:gd name="T40" fmla="*/ 900199 w 3498"/>
              <a:gd name="T41" fmla="*/ 65876 h 3494"/>
              <a:gd name="T42" fmla="*/ 311904 w 3498"/>
              <a:gd name="T43" fmla="*/ 310340 h 3494"/>
              <a:gd name="T44" fmla="*/ 67940 w 3498"/>
              <a:gd name="T45" fmla="*/ 898595 h 3494"/>
              <a:gd name="T46" fmla="*/ 311904 w 3498"/>
              <a:gd name="T47" fmla="*/ 1486851 h 3494"/>
              <a:gd name="T48" fmla="*/ 900199 w 3498"/>
              <a:gd name="T49" fmla="*/ 1730800 h 3494"/>
              <a:gd name="T50" fmla="*/ 1488493 w 3498"/>
              <a:gd name="T51" fmla="*/ 1486851 h 3494"/>
              <a:gd name="T52" fmla="*/ 1732972 w 3498"/>
              <a:gd name="T53" fmla="*/ 898595 h 3494"/>
              <a:gd name="T54" fmla="*/ 1181736 w 3498"/>
              <a:gd name="T55" fmla="*/ 898595 h 3494"/>
              <a:gd name="T56" fmla="*/ 1099385 w 3498"/>
              <a:gd name="T57" fmla="*/ 1097769 h 3494"/>
              <a:gd name="T58" fmla="*/ 900199 w 3498"/>
              <a:gd name="T59" fmla="*/ 1179599 h 3494"/>
              <a:gd name="T60" fmla="*/ 701012 w 3498"/>
              <a:gd name="T61" fmla="*/ 1097769 h 3494"/>
              <a:gd name="T62" fmla="*/ 619176 w 3498"/>
              <a:gd name="T63" fmla="*/ 898595 h 3494"/>
              <a:gd name="T64" fmla="*/ 701012 w 3498"/>
              <a:gd name="T65" fmla="*/ 699422 h 3494"/>
              <a:gd name="T66" fmla="*/ 900199 w 3498"/>
              <a:gd name="T67" fmla="*/ 617077 h 3494"/>
              <a:gd name="T68" fmla="*/ 1099385 w 3498"/>
              <a:gd name="T69" fmla="*/ 699422 h 3494"/>
              <a:gd name="T70" fmla="*/ 1181736 w 3498"/>
              <a:gd name="T71" fmla="*/ 898595 h 3494"/>
              <a:gd name="T72" fmla="*/ 922845 w 3498"/>
              <a:gd name="T73" fmla="*/ 898595 h 3494"/>
              <a:gd name="T74" fmla="*/ 900199 w 3498"/>
              <a:gd name="T75" fmla="*/ 875950 h 3494"/>
              <a:gd name="T76" fmla="*/ 877552 w 3498"/>
              <a:gd name="T77" fmla="*/ 898595 h 3494"/>
              <a:gd name="T78" fmla="*/ 900199 w 3498"/>
              <a:gd name="T79" fmla="*/ 921240 h 3494"/>
              <a:gd name="T80" fmla="*/ 922845 w 3498"/>
              <a:gd name="T81" fmla="*/ 898595 h 3494"/>
              <a:gd name="T82" fmla="*/ 1289307 w 3498"/>
              <a:gd name="T83" fmla="*/ 1208935 h 3494"/>
              <a:gd name="T84" fmla="*/ 1177103 w 3498"/>
              <a:gd name="T85" fmla="*/ 1364362 h 3494"/>
              <a:gd name="T86" fmla="*/ 1172471 w 3498"/>
              <a:gd name="T87" fmla="*/ 1420460 h 3494"/>
              <a:gd name="T88" fmla="*/ 1105046 w 3498"/>
              <a:gd name="T89" fmla="*/ 1515157 h 3494"/>
              <a:gd name="T90" fmla="*/ 952183 w 3498"/>
              <a:gd name="T91" fmla="*/ 1404506 h 3494"/>
              <a:gd name="T92" fmla="*/ 1021666 w 3498"/>
              <a:gd name="T93" fmla="*/ 1310323 h 3494"/>
              <a:gd name="T94" fmla="*/ 1075709 w 3498"/>
              <a:gd name="T95" fmla="*/ 1287678 h 3494"/>
              <a:gd name="T96" fmla="*/ 1188427 w 3498"/>
              <a:gd name="T97" fmla="*/ 1134824 h 3494"/>
              <a:gd name="T98" fmla="*/ 1261513 w 3498"/>
              <a:gd name="T99" fmla="*/ 1140485 h 3494"/>
              <a:gd name="T100" fmla="*/ 1289307 w 3498"/>
              <a:gd name="T101" fmla="*/ 1208935 h 34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498" h="3494">
                <a:moveTo>
                  <a:pt x="3498" y="1747"/>
                </a:moveTo>
                <a:cubicBezTo>
                  <a:pt x="3498" y="2231"/>
                  <a:pt x="3327" y="2643"/>
                  <a:pt x="2986" y="2983"/>
                </a:cubicBezTo>
                <a:cubicBezTo>
                  <a:pt x="2645" y="3324"/>
                  <a:pt x="2233" y="3494"/>
                  <a:pt x="1749" y="3494"/>
                </a:cubicBezTo>
                <a:cubicBezTo>
                  <a:pt x="1265" y="3494"/>
                  <a:pt x="853" y="3324"/>
                  <a:pt x="512" y="2983"/>
                </a:cubicBezTo>
                <a:cubicBezTo>
                  <a:pt x="171" y="2643"/>
                  <a:pt x="0" y="2231"/>
                  <a:pt x="0" y="1747"/>
                </a:cubicBezTo>
                <a:cubicBezTo>
                  <a:pt x="0" y="1264"/>
                  <a:pt x="171" y="852"/>
                  <a:pt x="512" y="511"/>
                </a:cubicBezTo>
                <a:cubicBezTo>
                  <a:pt x="853" y="170"/>
                  <a:pt x="1265" y="0"/>
                  <a:pt x="1749" y="0"/>
                </a:cubicBezTo>
                <a:cubicBezTo>
                  <a:pt x="2233" y="0"/>
                  <a:pt x="2645" y="170"/>
                  <a:pt x="2986" y="511"/>
                </a:cubicBezTo>
                <a:cubicBezTo>
                  <a:pt x="3327" y="852"/>
                  <a:pt x="3498" y="1264"/>
                  <a:pt x="3498" y="1747"/>
                </a:cubicBezTo>
                <a:close/>
                <a:moveTo>
                  <a:pt x="3367" y="1746"/>
                </a:moveTo>
                <a:cubicBezTo>
                  <a:pt x="3367" y="1559"/>
                  <a:pt x="3336" y="1380"/>
                  <a:pt x="3275" y="1208"/>
                </a:cubicBezTo>
                <a:cubicBezTo>
                  <a:pt x="2623" y="2104"/>
                  <a:pt x="2623" y="2104"/>
                  <a:pt x="2623" y="2104"/>
                </a:cubicBezTo>
                <a:cubicBezTo>
                  <a:pt x="2645" y="2122"/>
                  <a:pt x="2645" y="2122"/>
                  <a:pt x="2645" y="2122"/>
                </a:cubicBezTo>
                <a:cubicBezTo>
                  <a:pt x="2536" y="2271"/>
                  <a:pt x="2536" y="2271"/>
                  <a:pt x="2536" y="2271"/>
                </a:cubicBezTo>
                <a:cubicBezTo>
                  <a:pt x="2530" y="2239"/>
                  <a:pt x="2511" y="2210"/>
                  <a:pt x="2477" y="2185"/>
                </a:cubicBezTo>
                <a:cubicBezTo>
                  <a:pt x="2444" y="2161"/>
                  <a:pt x="2409" y="2150"/>
                  <a:pt x="2374" y="2152"/>
                </a:cubicBezTo>
                <a:cubicBezTo>
                  <a:pt x="2484" y="2004"/>
                  <a:pt x="2484" y="2004"/>
                  <a:pt x="2484" y="2004"/>
                </a:cubicBezTo>
                <a:cubicBezTo>
                  <a:pt x="2519" y="2026"/>
                  <a:pt x="2519" y="2026"/>
                  <a:pt x="2519" y="2026"/>
                </a:cubicBezTo>
                <a:cubicBezTo>
                  <a:pt x="3218" y="1064"/>
                  <a:pt x="3218" y="1064"/>
                  <a:pt x="3218" y="1064"/>
                </a:cubicBezTo>
                <a:cubicBezTo>
                  <a:pt x="3087" y="784"/>
                  <a:pt x="2892" y="560"/>
                  <a:pt x="2632" y="391"/>
                </a:cubicBezTo>
                <a:cubicBezTo>
                  <a:pt x="2364" y="216"/>
                  <a:pt x="2070" y="128"/>
                  <a:pt x="1749" y="128"/>
                </a:cubicBezTo>
                <a:cubicBezTo>
                  <a:pt x="1303" y="128"/>
                  <a:pt x="922" y="286"/>
                  <a:pt x="606" y="603"/>
                </a:cubicBezTo>
                <a:cubicBezTo>
                  <a:pt x="290" y="919"/>
                  <a:pt x="132" y="1300"/>
                  <a:pt x="132" y="1746"/>
                </a:cubicBezTo>
                <a:cubicBezTo>
                  <a:pt x="132" y="2192"/>
                  <a:pt x="290" y="2573"/>
                  <a:pt x="606" y="2889"/>
                </a:cubicBezTo>
                <a:cubicBezTo>
                  <a:pt x="922" y="3205"/>
                  <a:pt x="1303" y="3363"/>
                  <a:pt x="1749" y="3363"/>
                </a:cubicBezTo>
                <a:cubicBezTo>
                  <a:pt x="2195" y="3363"/>
                  <a:pt x="2576" y="3205"/>
                  <a:pt x="2892" y="2889"/>
                </a:cubicBezTo>
                <a:cubicBezTo>
                  <a:pt x="3209" y="2573"/>
                  <a:pt x="3367" y="2192"/>
                  <a:pt x="3367" y="1746"/>
                </a:cubicBezTo>
                <a:close/>
                <a:moveTo>
                  <a:pt x="2296" y="1746"/>
                </a:moveTo>
                <a:cubicBezTo>
                  <a:pt x="2296" y="1897"/>
                  <a:pt x="2242" y="2026"/>
                  <a:pt x="2136" y="2133"/>
                </a:cubicBezTo>
                <a:cubicBezTo>
                  <a:pt x="2030" y="2239"/>
                  <a:pt x="1901" y="2292"/>
                  <a:pt x="1749" y="2292"/>
                </a:cubicBezTo>
                <a:cubicBezTo>
                  <a:pt x="1597" y="2292"/>
                  <a:pt x="1468" y="2239"/>
                  <a:pt x="1362" y="2133"/>
                </a:cubicBezTo>
                <a:cubicBezTo>
                  <a:pt x="1256" y="2026"/>
                  <a:pt x="1203" y="1897"/>
                  <a:pt x="1203" y="1746"/>
                </a:cubicBezTo>
                <a:cubicBezTo>
                  <a:pt x="1203" y="1594"/>
                  <a:pt x="1256" y="1465"/>
                  <a:pt x="1362" y="1359"/>
                </a:cubicBezTo>
                <a:cubicBezTo>
                  <a:pt x="1468" y="1253"/>
                  <a:pt x="1597" y="1199"/>
                  <a:pt x="1749" y="1199"/>
                </a:cubicBezTo>
                <a:cubicBezTo>
                  <a:pt x="1901" y="1199"/>
                  <a:pt x="2030" y="1253"/>
                  <a:pt x="2136" y="1359"/>
                </a:cubicBezTo>
                <a:cubicBezTo>
                  <a:pt x="2242" y="1465"/>
                  <a:pt x="2296" y="1594"/>
                  <a:pt x="2296" y="1746"/>
                </a:cubicBezTo>
                <a:close/>
                <a:moveTo>
                  <a:pt x="1793" y="1746"/>
                </a:moveTo>
                <a:cubicBezTo>
                  <a:pt x="1793" y="1717"/>
                  <a:pt x="1778" y="1702"/>
                  <a:pt x="1749" y="1702"/>
                </a:cubicBezTo>
                <a:cubicBezTo>
                  <a:pt x="1720" y="1702"/>
                  <a:pt x="1705" y="1717"/>
                  <a:pt x="1705" y="1746"/>
                </a:cubicBezTo>
                <a:cubicBezTo>
                  <a:pt x="1705" y="1775"/>
                  <a:pt x="1720" y="1790"/>
                  <a:pt x="1749" y="1790"/>
                </a:cubicBezTo>
                <a:cubicBezTo>
                  <a:pt x="1778" y="1790"/>
                  <a:pt x="1793" y="1775"/>
                  <a:pt x="1793" y="1746"/>
                </a:cubicBezTo>
                <a:close/>
                <a:moveTo>
                  <a:pt x="2505" y="2349"/>
                </a:moveTo>
                <a:cubicBezTo>
                  <a:pt x="2287" y="2651"/>
                  <a:pt x="2287" y="2651"/>
                  <a:pt x="2287" y="2651"/>
                </a:cubicBezTo>
                <a:cubicBezTo>
                  <a:pt x="2307" y="2689"/>
                  <a:pt x="2304" y="2725"/>
                  <a:pt x="2278" y="2760"/>
                </a:cubicBezTo>
                <a:cubicBezTo>
                  <a:pt x="2147" y="2944"/>
                  <a:pt x="2147" y="2944"/>
                  <a:pt x="2147" y="2944"/>
                </a:cubicBezTo>
                <a:cubicBezTo>
                  <a:pt x="1850" y="2729"/>
                  <a:pt x="1850" y="2729"/>
                  <a:pt x="1850" y="2729"/>
                </a:cubicBezTo>
                <a:cubicBezTo>
                  <a:pt x="1985" y="2546"/>
                  <a:pt x="1985" y="2546"/>
                  <a:pt x="1985" y="2546"/>
                </a:cubicBezTo>
                <a:cubicBezTo>
                  <a:pt x="2012" y="2508"/>
                  <a:pt x="2046" y="2493"/>
                  <a:pt x="2090" y="2502"/>
                </a:cubicBezTo>
                <a:cubicBezTo>
                  <a:pt x="2309" y="2205"/>
                  <a:pt x="2309" y="2205"/>
                  <a:pt x="2309" y="2205"/>
                </a:cubicBezTo>
                <a:cubicBezTo>
                  <a:pt x="2338" y="2164"/>
                  <a:pt x="2385" y="2168"/>
                  <a:pt x="2451" y="2216"/>
                </a:cubicBezTo>
                <a:cubicBezTo>
                  <a:pt x="2516" y="2264"/>
                  <a:pt x="2535" y="2308"/>
                  <a:pt x="2505" y="2349"/>
                </a:cubicBezTo>
                <a:close/>
              </a:path>
            </a:pathLst>
          </a:custGeom>
          <a:solidFill>
            <a:srgbClr val="000000">
              <a:lumMod val="75000"/>
              <a:lumOff val="25000"/>
            </a:srgbClr>
          </a:solidFill>
          <a:ln>
            <a:noFill/>
          </a:ln>
        </p:spPr>
        <p:txBody>
          <a:bodyPr anchor="ctr" anchorCtr="1">
            <a:normAutofit/>
          </a:bodyPr>
          <a:p>
            <a:endParaRPr lang="zh-CN" altLang="en-US">
              <a:latin typeface="微软雅黑" panose="020B0503020204020204" charset="-122"/>
              <a:ea typeface="微软雅黑" panose="020B0503020204020204" charset="-122"/>
              <a:sym typeface="Arial" panose="020B0604020202020204" pitchFamily="34" charset="0"/>
            </a:endParaRPr>
          </a:p>
        </p:txBody>
      </p:sp>
      <p:sp>
        <p:nvSpPr>
          <p:cNvPr id="30" name="KSO_Shape"/>
          <p:cNvSpPr/>
          <p:nvPr>
            <p:custDataLst>
              <p:tags r:id="rId14"/>
            </p:custDataLst>
          </p:nvPr>
        </p:nvSpPr>
        <p:spPr bwMode="auto">
          <a:xfrm>
            <a:off x="5931802" y="3745928"/>
            <a:ext cx="382958" cy="424926"/>
          </a:xfrm>
          <a:custGeom>
            <a:avLst/>
            <a:gdLst>
              <a:gd name="T0" fmla="*/ 1592169 w 3407"/>
              <a:gd name="T1" fmla="*/ 450338 h 3778"/>
              <a:gd name="T2" fmla="*/ 1432047 w 3407"/>
              <a:gd name="T3" fmla="*/ 900675 h 3778"/>
              <a:gd name="T4" fmla="*/ 1591216 w 3407"/>
              <a:gd name="T5" fmla="*/ 1351013 h 3778"/>
              <a:gd name="T6" fmla="*/ 1121333 w 3407"/>
              <a:gd name="T7" fmla="*/ 1435838 h 3778"/>
              <a:gd name="T8" fmla="*/ 811573 w 3407"/>
              <a:gd name="T9" fmla="*/ 1800397 h 3778"/>
              <a:gd name="T10" fmla="*/ 502765 w 3407"/>
              <a:gd name="T11" fmla="*/ 1436791 h 3778"/>
              <a:gd name="T12" fmla="*/ 32882 w 3407"/>
              <a:gd name="T13" fmla="*/ 1350059 h 3778"/>
              <a:gd name="T14" fmla="*/ 193005 w 3407"/>
              <a:gd name="T15" fmla="*/ 900675 h 3778"/>
              <a:gd name="T16" fmla="*/ 31929 w 3407"/>
              <a:gd name="T17" fmla="*/ 450338 h 3778"/>
              <a:gd name="T18" fmla="*/ 502765 w 3407"/>
              <a:gd name="T19" fmla="*/ 364082 h 3778"/>
              <a:gd name="T20" fmla="*/ 811573 w 3407"/>
              <a:gd name="T21" fmla="*/ 0 h 3778"/>
              <a:gd name="T22" fmla="*/ 1121333 w 3407"/>
              <a:gd name="T23" fmla="*/ 363129 h 3778"/>
              <a:gd name="T24" fmla="*/ 222551 w 3407"/>
              <a:gd name="T25" fmla="*/ 391722 h 3778"/>
              <a:gd name="T26" fmla="*/ 75772 w 3407"/>
              <a:gd name="T27" fmla="*/ 644769 h 3778"/>
              <a:gd name="T28" fmla="*/ 438430 w 3407"/>
              <a:gd name="T29" fmla="*/ 683846 h 3778"/>
              <a:gd name="T30" fmla="*/ 222551 w 3407"/>
              <a:gd name="T31" fmla="*/ 391722 h 3778"/>
              <a:gd name="T32" fmla="*/ 76249 w 3407"/>
              <a:gd name="T33" fmla="*/ 1156581 h 3778"/>
              <a:gd name="T34" fmla="*/ 223028 w 3407"/>
              <a:gd name="T35" fmla="*/ 1409151 h 3778"/>
              <a:gd name="T36" fmla="*/ 438430 w 3407"/>
              <a:gd name="T37" fmla="*/ 1118457 h 3778"/>
              <a:gd name="T38" fmla="*/ 267347 w 3407"/>
              <a:gd name="T39" fmla="*/ 900675 h 3778"/>
              <a:gd name="T40" fmla="*/ 426516 w 3407"/>
              <a:gd name="T41" fmla="*/ 899722 h 3778"/>
              <a:gd name="T42" fmla="*/ 430329 w 3407"/>
              <a:gd name="T43" fmla="*/ 762953 h 3778"/>
              <a:gd name="T44" fmla="*/ 647161 w 3407"/>
              <a:gd name="T45" fmla="*/ 1183744 h 3778"/>
              <a:gd name="T46" fmla="*/ 976461 w 3407"/>
              <a:gd name="T47" fmla="*/ 1183744 h 3778"/>
              <a:gd name="T48" fmla="*/ 1139919 w 3407"/>
              <a:gd name="T49" fmla="*/ 899722 h 3778"/>
              <a:gd name="T50" fmla="*/ 975508 w 3407"/>
              <a:gd name="T51" fmla="*/ 616176 h 3778"/>
              <a:gd name="T52" fmla="*/ 649544 w 3407"/>
              <a:gd name="T53" fmla="*/ 616176 h 3778"/>
              <a:gd name="T54" fmla="*/ 485133 w 3407"/>
              <a:gd name="T55" fmla="*/ 899722 h 3778"/>
              <a:gd name="T56" fmla="*/ 647161 w 3407"/>
              <a:gd name="T57" fmla="*/ 1183744 h 3778"/>
              <a:gd name="T58" fmla="*/ 742949 w 3407"/>
              <a:gd name="T59" fmla="*/ 501328 h 3778"/>
              <a:gd name="T60" fmla="*/ 499906 w 3407"/>
              <a:gd name="T61" fmla="*/ 641910 h 3778"/>
              <a:gd name="T62" fmla="*/ 742949 w 3407"/>
              <a:gd name="T63" fmla="*/ 1300022 h 3778"/>
              <a:gd name="T64" fmla="*/ 500859 w 3407"/>
              <a:gd name="T65" fmla="*/ 1160394 h 3778"/>
              <a:gd name="T66" fmla="*/ 742949 w 3407"/>
              <a:gd name="T67" fmla="*/ 1300022 h 3778"/>
              <a:gd name="T68" fmla="*/ 1070342 w 3407"/>
              <a:gd name="T69" fmla="*/ 376949 h 3778"/>
              <a:gd name="T70" fmla="*/ 811573 w 3407"/>
              <a:gd name="T71" fmla="*/ 44795 h 3778"/>
              <a:gd name="T72" fmla="*/ 553757 w 3407"/>
              <a:gd name="T73" fmla="*/ 375043 h 3778"/>
              <a:gd name="T74" fmla="*/ 812526 w 3407"/>
              <a:gd name="T75" fmla="*/ 1332427 h 3778"/>
              <a:gd name="T76" fmla="*/ 665747 w 3407"/>
              <a:gd name="T77" fmla="*/ 1665534 h 3778"/>
              <a:gd name="T78" fmla="*/ 957398 w 3407"/>
              <a:gd name="T79" fmla="*/ 1665534 h 3778"/>
              <a:gd name="T80" fmla="*/ 812526 w 3407"/>
              <a:gd name="T81" fmla="*/ 1332427 h 3778"/>
              <a:gd name="T82" fmla="*/ 880673 w 3407"/>
              <a:gd name="T83" fmla="*/ 1300022 h 3778"/>
              <a:gd name="T84" fmla="*/ 1124193 w 3407"/>
              <a:gd name="T85" fmla="*/ 1161347 h 3778"/>
              <a:gd name="T86" fmla="*/ 1085115 w 3407"/>
              <a:gd name="T87" fmla="*/ 427940 h 3778"/>
              <a:gd name="T88" fmla="*/ 1004101 w 3407"/>
              <a:gd name="T89" fmla="*/ 566615 h 3778"/>
              <a:gd name="T90" fmla="*/ 1085115 w 3407"/>
              <a:gd name="T91" fmla="*/ 427940 h 3778"/>
              <a:gd name="T92" fmla="*/ 1547373 w 3407"/>
              <a:gd name="T93" fmla="*/ 644769 h 3778"/>
              <a:gd name="T94" fmla="*/ 1401547 w 3407"/>
              <a:gd name="T95" fmla="*/ 392199 h 3778"/>
              <a:gd name="T96" fmla="*/ 1186621 w 3407"/>
              <a:gd name="T97" fmla="*/ 685752 h 3778"/>
              <a:gd name="T98" fmla="*/ 1401071 w 3407"/>
              <a:gd name="T99" fmla="*/ 1409628 h 3778"/>
              <a:gd name="T100" fmla="*/ 1546897 w 3407"/>
              <a:gd name="T101" fmla="*/ 1157534 h 3778"/>
              <a:gd name="T102" fmla="*/ 1185668 w 3407"/>
              <a:gd name="T103" fmla="*/ 1117504 h 3778"/>
              <a:gd name="T104" fmla="*/ 1401071 w 3407"/>
              <a:gd name="T105" fmla="*/ 1409628 h 3778"/>
              <a:gd name="T106" fmla="*/ 1356751 w 3407"/>
              <a:gd name="T107" fmla="*/ 900675 h 3778"/>
              <a:gd name="T108" fmla="*/ 1198535 w 3407"/>
              <a:gd name="T109" fmla="*/ 899722 h 3778"/>
              <a:gd name="T110" fmla="*/ 1280026 w 3407"/>
              <a:gd name="T111" fmla="*/ 972634 h 37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407" h="3778">
                <a:moveTo>
                  <a:pt x="2976" y="731"/>
                </a:moveTo>
                <a:cubicBezTo>
                  <a:pt x="3154" y="759"/>
                  <a:pt x="3275" y="830"/>
                  <a:pt x="3341" y="945"/>
                </a:cubicBezTo>
                <a:cubicBezTo>
                  <a:pt x="3406" y="1060"/>
                  <a:pt x="3407" y="1201"/>
                  <a:pt x="3344" y="1368"/>
                </a:cubicBezTo>
                <a:cubicBezTo>
                  <a:pt x="3280" y="1536"/>
                  <a:pt x="3167" y="1710"/>
                  <a:pt x="3005" y="1890"/>
                </a:cubicBezTo>
                <a:cubicBezTo>
                  <a:pt x="3166" y="2070"/>
                  <a:pt x="3278" y="2244"/>
                  <a:pt x="3342" y="2412"/>
                </a:cubicBezTo>
                <a:cubicBezTo>
                  <a:pt x="3405" y="2579"/>
                  <a:pt x="3404" y="2720"/>
                  <a:pt x="3339" y="2835"/>
                </a:cubicBezTo>
                <a:cubicBezTo>
                  <a:pt x="3272" y="2950"/>
                  <a:pt x="3150" y="3022"/>
                  <a:pt x="2974" y="3050"/>
                </a:cubicBezTo>
                <a:cubicBezTo>
                  <a:pt x="2798" y="3079"/>
                  <a:pt x="2590" y="3067"/>
                  <a:pt x="2353" y="3013"/>
                </a:cubicBezTo>
                <a:cubicBezTo>
                  <a:pt x="2279" y="3246"/>
                  <a:pt x="2185" y="3431"/>
                  <a:pt x="2072" y="3570"/>
                </a:cubicBezTo>
                <a:cubicBezTo>
                  <a:pt x="1958" y="3709"/>
                  <a:pt x="1836" y="3778"/>
                  <a:pt x="1703" y="3778"/>
                </a:cubicBezTo>
                <a:cubicBezTo>
                  <a:pt x="1570" y="3778"/>
                  <a:pt x="1448" y="3709"/>
                  <a:pt x="1335" y="3570"/>
                </a:cubicBezTo>
                <a:cubicBezTo>
                  <a:pt x="1222" y="3431"/>
                  <a:pt x="1129" y="3246"/>
                  <a:pt x="1055" y="3015"/>
                </a:cubicBezTo>
                <a:cubicBezTo>
                  <a:pt x="817" y="3066"/>
                  <a:pt x="610" y="3077"/>
                  <a:pt x="433" y="3048"/>
                </a:cubicBezTo>
                <a:cubicBezTo>
                  <a:pt x="256" y="3020"/>
                  <a:pt x="135" y="2948"/>
                  <a:pt x="69" y="2833"/>
                </a:cubicBezTo>
                <a:cubicBezTo>
                  <a:pt x="4" y="2718"/>
                  <a:pt x="2" y="2577"/>
                  <a:pt x="65" y="2411"/>
                </a:cubicBezTo>
                <a:cubicBezTo>
                  <a:pt x="128" y="2244"/>
                  <a:pt x="241" y="2070"/>
                  <a:pt x="405" y="1890"/>
                </a:cubicBezTo>
                <a:cubicBezTo>
                  <a:pt x="241" y="1710"/>
                  <a:pt x="127" y="1536"/>
                  <a:pt x="64" y="1368"/>
                </a:cubicBezTo>
                <a:cubicBezTo>
                  <a:pt x="0" y="1201"/>
                  <a:pt x="1" y="1060"/>
                  <a:pt x="67" y="945"/>
                </a:cubicBezTo>
                <a:cubicBezTo>
                  <a:pt x="133" y="830"/>
                  <a:pt x="254" y="759"/>
                  <a:pt x="432" y="731"/>
                </a:cubicBezTo>
                <a:cubicBezTo>
                  <a:pt x="610" y="703"/>
                  <a:pt x="817" y="714"/>
                  <a:pt x="1055" y="764"/>
                </a:cubicBezTo>
                <a:cubicBezTo>
                  <a:pt x="1127" y="534"/>
                  <a:pt x="1220" y="348"/>
                  <a:pt x="1334" y="209"/>
                </a:cubicBezTo>
                <a:cubicBezTo>
                  <a:pt x="1447" y="70"/>
                  <a:pt x="1570" y="0"/>
                  <a:pt x="1703" y="0"/>
                </a:cubicBezTo>
                <a:cubicBezTo>
                  <a:pt x="1836" y="0"/>
                  <a:pt x="1958" y="69"/>
                  <a:pt x="2072" y="208"/>
                </a:cubicBezTo>
                <a:cubicBezTo>
                  <a:pt x="2185" y="347"/>
                  <a:pt x="2279" y="531"/>
                  <a:pt x="2353" y="762"/>
                </a:cubicBezTo>
                <a:cubicBezTo>
                  <a:pt x="2590" y="713"/>
                  <a:pt x="2798" y="703"/>
                  <a:pt x="2976" y="731"/>
                </a:cubicBezTo>
                <a:close/>
                <a:moveTo>
                  <a:pt x="467" y="822"/>
                </a:moveTo>
                <a:cubicBezTo>
                  <a:pt x="309" y="841"/>
                  <a:pt x="204" y="898"/>
                  <a:pt x="149" y="992"/>
                </a:cubicBezTo>
                <a:cubicBezTo>
                  <a:pt x="93" y="1088"/>
                  <a:pt x="96" y="1208"/>
                  <a:pt x="159" y="1353"/>
                </a:cubicBezTo>
                <a:cubicBezTo>
                  <a:pt x="222" y="1498"/>
                  <a:pt x="329" y="1650"/>
                  <a:pt x="481" y="1810"/>
                </a:cubicBezTo>
                <a:cubicBezTo>
                  <a:pt x="610" y="1680"/>
                  <a:pt x="756" y="1555"/>
                  <a:pt x="920" y="1435"/>
                </a:cubicBezTo>
                <a:cubicBezTo>
                  <a:pt x="939" y="1241"/>
                  <a:pt x="974" y="1052"/>
                  <a:pt x="1024" y="867"/>
                </a:cubicBezTo>
                <a:cubicBezTo>
                  <a:pt x="810" y="818"/>
                  <a:pt x="624" y="803"/>
                  <a:pt x="467" y="822"/>
                </a:cubicBezTo>
                <a:close/>
                <a:moveTo>
                  <a:pt x="479" y="1970"/>
                </a:moveTo>
                <a:cubicBezTo>
                  <a:pt x="329" y="2130"/>
                  <a:pt x="222" y="2282"/>
                  <a:pt x="160" y="2427"/>
                </a:cubicBezTo>
                <a:cubicBezTo>
                  <a:pt x="98" y="2572"/>
                  <a:pt x="95" y="2692"/>
                  <a:pt x="151" y="2786"/>
                </a:cubicBezTo>
                <a:cubicBezTo>
                  <a:pt x="206" y="2882"/>
                  <a:pt x="311" y="2939"/>
                  <a:pt x="468" y="2957"/>
                </a:cubicBezTo>
                <a:cubicBezTo>
                  <a:pt x="624" y="2975"/>
                  <a:pt x="810" y="2959"/>
                  <a:pt x="1024" y="2909"/>
                </a:cubicBezTo>
                <a:cubicBezTo>
                  <a:pt x="974" y="2728"/>
                  <a:pt x="939" y="2541"/>
                  <a:pt x="920" y="2347"/>
                </a:cubicBezTo>
                <a:cubicBezTo>
                  <a:pt x="756" y="2227"/>
                  <a:pt x="609" y="2101"/>
                  <a:pt x="479" y="1970"/>
                </a:cubicBezTo>
                <a:close/>
                <a:moveTo>
                  <a:pt x="561" y="1890"/>
                </a:moveTo>
                <a:cubicBezTo>
                  <a:pt x="657" y="1987"/>
                  <a:pt x="772" y="2085"/>
                  <a:pt x="907" y="2185"/>
                </a:cubicBezTo>
                <a:cubicBezTo>
                  <a:pt x="899" y="2095"/>
                  <a:pt x="895" y="1996"/>
                  <a:pt x="895" y="1888"/>
                </a:cubicBezTo>
                <a:cubicBezTo>
                  <a:pt x="895" y="1839"/>
                  <a:pt x="896" y="1791"/>
                  <a:pt x="897" y="1743"/>
                </a:cubicBezTo>
                <a:cubicBezTo>
                  <a:pt x="899" y="1696"/>
                  <a:pt x="901" y="1649"/>
                  <a:pt x="903" y="1601"/>
                </a:cubicBezTo>
                <a:cubicBezTo>
                  <a:pt x="774" y="1695"/>
                  <a:pt x="659" y="1792"/>
                  <a:pt x="561" y="1890"/>
                </a:cubicBezTo>
                <a:close/>
                <a:moveTo>
                  <a:pt x="1358" y="2484"/>
                </a:moveTo>
                <a:cubicBezTo>
                  <a:pt x="1472" y="2551"/>
                  <a:pt x="1587" y="2612"/>
                  <a:pt x="1705" y="2665"/>
                </a:cubicBezTo>
                <a:cubicBezTo>
                  <a:pt x="1825" y="2610"/>
                  <a:pt x="1940" y="2550"/>
                  <a:pt x="2049" y="2484"/>
                </a:cubicBezTo>
                <a:cubicBezTo>
                  <a:pt x="2171" y="2413"/>
                  <a:pt x="2280" y="2344"/>
                  <a:pt x="2375" y="2277"/>
                </a:cubicBezTo>
                <a:cubicBezTo>
                  <a:pt x="2386" y="2165"/>
                  <a:pt x="2392" y="2036"/>
                  <a:pt x="2392" y="1888"/>
                </a:cubicBezTo>
                <a:cubicBezTo>
                  <a:pt x="2392" y="1742"/>
                  <a:pt x="2386" y="1613"/>
                  <a:pt x="2375" y="1500"/>
                </a:cubicBezTo>
                <a:cubicBezTo>
                  <a:pt x="2273" y="1432"/>
                  <a:pt x="2163" y="1363"/>
                  <a:pt x="2047" y="1293"/>
                </a:cubicBezTo>
                <a:cubicBezTo>
                  <a:pt x="1935" y="1230"/>
                  <a:pt x="1821" y="1171"/>
                  <a:pt x="1705" y="1115"/>
                </a:cubicBezTo>
                <a:cubicBezTo>
                  <a:pt x="1587" y="1171"/>
                  <a:pt x="1473" y="1230"/>
                  <a:pt x="1363" y="1293"/>
                </a:cubicBezTo>
                <a:cubicBezTo>
                  <a:pt x="1238" y="1367"/>
                  <a:pt x="1129" y="1437"/>
                  <a:pt x="1035" y="1503"/>
                </a:cubicBezTo>
                <a:cubicBezTo>
                  <a:pt x="1024" y="1612"/>
                  <a:pt x="1018" y="1740"/>
                  <a:pt x="1018" y="1888"/>
                </a:cubicBezTo>
                <a:cubicBezTo>
                  <a:pt x="1018" y="2036"/>
                  <a:pt x="1024" y="2165"/>
                  <a:pt x="1035" y="2275"/>
                </a:cubicBezTo>
                <a:cubicBezTo>
                  <a:pt x="1121" y="2337"/>
                  <a:pt x="1229" y="2407"/>
                  <a:pt x="1358" y="2484"/>
                </a:cubicBezTo>
                <a:close/>
                <a:moveTo>
                  <a:pt x="1301" y="1189"/>
                </a:moveTo>
                <a:cubicBezTo>
                  <a:pt x="1380" y="1141"/>
                  <a:pt x="1466" y="1095"/>
                  <a:pt x="1559" y="1052"/>
                </a:cubicBezTo>
                <a:cubicBezTo>
                  <a:pt x="1415" y="990"/>
                  <a:pt x="1272" y="939"/>
                  <a:pt x="1133" y="898"/>
                </a:cubicBezTo>
                <a:cubicBezTo>
                  <a:pt x="1096" y="1041"/>
                  <a:pt x="1068" y="1191"/>
                  <a:pt x="1049" y="1347"/>
                </a:cubicBezTo>
                <a:cubicBezTo>
                  <a:pt x="1124" y="1295"/>
                  <a:pt x="1208" y="1242"/>
                  <a:pt x="1301" y="1189"/>
                </a:cubicBezTo>
                <a:close/>
                <a:moveTo>
                  <a:pt x="1559" y="2728"/>
                </a:moveTo>
                <a:cubicBezTo>
                  <a:pt x="1461" y="2682"/>
                  <a:pt x="1374" y="2635"/>
                  <a:pt x="1299" y="2589"/>
                </a:cubicBezTo>
                <a:cubicBezTo>
                  <a:pt x="1214" y="2543"/>
                  <a:pt x="1132" y="2491"/>
                  <a:pt x="1051" y="2435"/>
                </a:cubicBezTo>
                <a:cubicBezTo>
                  <a:pt x="1067" y="2583"/>
                  <a:pt x="1094" y="2731"/>
                  <a:pt x="1131" y="2880"/>
                </a:cubicBezTo>
                <a:cubicBezTo>
                  <a:pt x="1265" y="2845"/>
                  <a:pt x="1408" y="2794"/>
                  <a:pt x="1559" y="2728"/>
                </a:cubicBezTo>
                <a:close/>
                <a:moveTo>
                  <a:pt x="1705" y="982"/>
                </a:moveTo>
                <a:cubicBezTo>
                  <a:pt x="1899" y="897"/>
                  <a:pt x="2079" y="834"/>
                  <a:pt x="2246" y="791"/>
                </a:cubicBezTo>
                <a:cubicBezTo>
                  <a:pt x="2183" y="579"/>
                  <a:pt x="2104" y="410"/>
                  <a:pt x="2009" y="284"/>
                </a:cubicBezTo>
                <a:cubicBezTo>
                  <a:pt x="1914" y="157"/>
                  <a:pt x="1812" y="94"/>
                  <a:pt x="1703" y="94"/>
                </a:cubicBezTo>
                <a:cubicBezTo>
                  <a:pt x="1593" y="94"/>
                  <a:pt x="1492" y="157"/>
                  <a:pt x="1397" y="284"/>
                </a:cubicBezTo>
                <a:cubicBezTo>
                  <a:pt x="1303" y="410"/>
                  <a:pt x="1225" y="578"/>
                  <a:pt x="1162" y="787"/>
                </a:cubicBezTo>
                <a:cubicBezTo>
                  <a:pt x="1338" y="836"/>
                  <a:pt x="1519" y="901"/>
                  <a:pt x="1705" y="982"/>
                </a:cubicBezTo>
                <a:close/>
                <a:moveTo>
                  <a:pt x="1705" y="2796"/>
                </a:moveTo>
                <a:cubicBezTo>
                  <a:pt x="1527" y="2877"/>
                  <a:pt x="1347" y="2941"/>
                  <a:pt x="1164" y="2989"/>
                </a:cubicBezTo>
                <a:cubicBezTo>
                  <a:pt x="1225" y="3201"/>
                  <a:pt x="1303" y="3369"/>
                  <a:pt x="1397" y="3495"/>
                </a:cubicBezTo>
                <a:cubicBezTo>
                  <a:pt x="1492" y="3621"/>
                  <a:pt x="1593" y="3684"/>
                  <a:pt x="1703" y="3684"/>
                </a:cubicBezTo>
                <a:cubicBezTo>
                  <a:pt x="1812" y="3684"/>
                  <a:pt x="1914" y="3621"/>
                  <a:pt x="2009" y="3495"/>
                </a:cubicBezTo>
                <a:cubicBezTo>
                  <a:pt x="2104" y="3369"/>
                  <a:pt x="2183" y="3201"/>
                  <a:pt x="2246" y="2989"/>
                </a:cubicBezTo>
                <a:cubicBezTo>
                  <a:pt x="2064" y="2942"/>
                  <a:pt x="1884" y="2878"/>
                  <a:pt x="1705" y="2796"/>
                </a:cubicBezTo>
                <a:close/>
                <a:moveTo>
                  <a:pt x="2111" y="2589"/>
                </a:moveTo>
                <a:cubicBezTo>
                  <a:pt x="2011" y="2648"/>
                  <a:pt x="1924" y="2694"/>
                  <a:pt x="1848" y="2728"/>
                </a:cubicBezTo>
                <a:cubicBezTo>
                  <a:pt x="1999" y="2794"/>
                  <a:pt x="2142" y="2845"/>
                  <a:pt x="2277" y="2880"/>
                </a:cubicBezTo>
                <a:cubicBezTo>
                  <a:pt x="2310" y="2753"/>
                  <a:pt x="2337" y="2605"/>
                  <a:pt x="2359" y="2437"/>
                </a:cubicBezTo>
                <a:cubicBezTo>
                  <a:pt x="2281" y="2488"/>
                  <a:pt x="2198" y="2538"/>
                  <a:pt x="2111" y="2589"/>
                </a:cubicBezTo>
                <a:close/>
                <a:moveTo>
                  <a:pt x="2277" y="898"/>
                </a:moveTo>
                <a:cubicBezTo>
                  <a:pt x="2146" y="935"/>
                  <a:pt x="2003" y="985"/>
                  <a:pt x="1850" y="1049"/>
                </a:cubicBezTo>
                <a:cubicBezTo>
                  <a:pt x="1952" y="1101"/>
                  <a:pt x="2037" y="1148"/>
                  <a:pt x="2107" y="1189"/>
                </a:cubicBezTo>
                <a:cubicBezTo>
                  <a:pt x="2200" y="1242"/>
                  <a:pt x="2284" y="1295"/>
                  <a:pt x="2359" y="1347"/>
                </a:cubicBezTo>
                <a:cubicBezTo>
                  <a:pt x="2341" y="1195"/>
                  <a:pt x="2314" y="1045"/>
                  <a:pt x="2277" y="898"/>
                </a:cubicBezTo>
                <a:close/>
                <a:moveTo>
                  <a:pt x="2927" y="1810"/>
                </a:moveTo>
                <a:cubicBezTo>
                  <a:pt x="3078" y="1650"/>
                  <a:pt x="3185" y="1498"/>
                  <a:pt x="3247" y="1353"/>
                </a:cubicBezTo>
                <a:cubicBezTo>
                  <a:pt x="3310" y="1208"/>
                  <a:pt x="3313" y="1088"/>
                  <a:pt x="3259" y="992"/>
                </a:cubicBezTo>
                <a:cubicBezTo>
                  <a:pt x="3204" y="898"/>
                  <a:pt x="3098" y="841"/>
                  <a:pt x="2941" y="823"/>
                </a:cubicBezTo>
                <a:cubicBezTo>
                  <a:pt x="2784" y="805"/>
                  <a:pt x="2598" y="821"/>
                  <a:pt x="2384" y="871"/>
                </a:cubicBezTo>
                <a:cubicBezTo>
                  <a:pt x="2434" y="1047"/>
                  <a:pt x="2470" y="1237"/>
                  <a:pt x="2490" y="1439"/>
                </a:cubicBezTo>
                <a:cubicBezTo>
                  <a:pt x="2649" y="1554"/>
                  <a:pt x="2794" y="1677"/>
                  <a:pt x="2927" y="1810"/>
                </a:cubicBezTo>
                <a:close/>
                <a:moveTo>
                  <a:pt x="2940" y="2958"/>
                </a:moveTo>
                <a:cubicBezTo>
                  <a:pt x="3097" y="2939"/>
                  <a:pt x="3202" y="2882"/>
                  <a:pt x="3257" y="2788"/>
                </a:cubicBezTo>
                <a:cubicBezTo>
                  <a:pt x="3311" y="2693"/>
                  <a:pt x="3308" y="2574"/>
                  <a:pt x="3246" y="2429"/>
                </a:cubicBezTo>
                <a:cubicBezTo>
                  <a:pt x="3183" y="2284"/>
                  <a:pt x="3077" y="2131"/>
                  <a:pt x="2927" y="1970"/>
                </a:cubicBezTo>
                <a:cubicBezTo>
                  <a:pt x="2797" y="2101"/>
                  <a:pt x="2651" y="2226"/>
                  <a:pt x="2488" y="2345"/>
                </a:cubicBezTo>
                <a:cubicBezTo>
                  <a:pt x="2467" y="2541"/>
                  <a:pt x="2433" y="2728"/>
                  <a:pt x="2384" y="2909"/>
                </a:cubicBezTo>
                <a:cubicBezTo>
                  <a:pt x="2598" y="2961"/>
                  <a:pt x="2784" y="2977"/>
                  <a:pt x="2940" y="2958"/>
                </a:cubicBezTo>
                <a:close/>
                <a:moveTo>
                  <a:pt x="2686" y="2041"/>
                </a:moveTo>
                <a:cubicBezTo>
                  <a:pt x="2744" y="1991"/>
                  <a:pt x="2798" y="1941"/>
                  <a:pt x="2847" y="1890"/>
                </a:cubicBezTo>
                <a:cubicBezTo>
                  <a:pt x="2754" y="1798"/>
                  <a:pt x="2640" y="1701"/>
                  <a:pt x="2504" y="1597"/>
                </a:cubicBezTo>
                <a:cubicBezTo>
                  <a:pt x="2511" y="1706"/>
                  <a:pt x="2515" y="1803"/>
                  <a:pt x="2515" y="1888"/>
                </a:cubicBezTo>
                <a:cubicBezTo>
                  <a:pt x="2515" y="1982"/>
                  <a:pt x="2511" y="2084"/>
                  <a:pt x="2504" y="2193"/>
                </a:cubicBezTo>
                <a:cubicBezTo>
                  <a:pt x="2567" y="2141"/>
                  <a:pt x="2628" y="2091"/>
                  <a:pt x="2686" y="2041"/>
                </a:cubicBezTo>
                <a:close/>
              </a:path>
            </a:pathLst>
          </a:custGeom>
          <a:solidFill>
            <a:srgbClr val="000000">
              <a:lumMod val="75000"/>
              <a:lumOff val="25000"/>
            </a:srgbClr>
          </a:solidFill>
          <a:ln>
            <a:noFill/>
          </a:ln>
        </p:spPr>
        <p:txBody>
          <a:bodyPr anchor="ctr" anchorCtr="1">
            <a:normAutofit/>
          </a:bodyPr>
          <a:p>
            <a:endParaRPr lang="zh-CN" altLang="en-US">
              <a:latin typeface="微软雅黑" panose="020B0503020204020204" charset="-122"/>
              <a:ea typeface="微软雅黑" panose="020B0503020204020204" charset="-122"/>
              <a:sym typeface="Arial" panose="020B0604020202020204" pitchFamily="34" charset="0"/>
            </a:endParaRPr>
          </a:p>
        </p:txBody>
      </p:sp>
      <p:sp>
        <p:nvSpPr>
          <p:cNvPr id="25" name="文本框 24"/>
          <p:cNvSpPr txBox="1"/>
          <p:nvPr>
            <p:custDataLst>
              <p:tags r:id="rId15"/>
            </p:custDataLst>
          </p:nvPr>
        </p:nvSpPr>
        <p:spPr>
          <a:xfrm>
            <a:off x="2711450" y="1424305"/>
            <a:ext cx="6009005" cy="492760"/>
          </a:xfrm>
          <a:prstGeom prst="rect">
            <a:avLst/>
          </a:prstGeom>
          <a:noFill/>
        </p:spPr>
        <p:txBody>
          <a:bodyPr wrap="square" rtlCol="0" anchor="ctr">
            <a:noAutofit/>
          </a:bodyPr>
          <a:p>
            <a:pPr algn="ctr">
              <a:lnSpc>
                <a:spcPct val="130000"/>
              </a:lnSpc>
            </a:pPr>
            <a:r>
              <a:rPr lang="zh-CN" altLang="en-US" sz="2400" b="1" spc="3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ea"/>
                <a:sym typeface="Arial" panose="020B0604020202020204" pitchFamily="34" charset="0"/>
              </a:rPr>
              <a:t>四个步骤</a:t>
            </a:r>
            <a:endParaRPr lang="zh-CN" altLang="en-US" sz="2400" b="1" spc="3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ea"/>
              <a:sym typeface="Arial" panose="020B0604020202020204" pitchFamily="34" charset="0"/>
            </a:endParaRPr>
          </a:p>
        </p:txBody>
      </p:sp>
      <p:sp>
        <p:nvSpPr>
          <p:cNvPr id="32" name="文本框 31"/>
          <p:cNvSpPr txBox="1"/>
          <p:nvPr>
            <p:custDataLst>
              <p:tags r:id="rId16"/>
            </p:custDataLst>
          </p:nvPr>
        </p:nvSpPr>
        <p:spPr>
          <a:xfrm>
            <a:off x="1432528" y="2316025"/>
            <a:ext cx="2636126" cy="648000"/>
          </a:xfrm>
          <a:prstGeom prst="rect">
            <a:avLst/>
          </a:prstGeom>
          <a:noFill/>
        </p:spPr>
        <p:txBody>
          <a:bodyPr wrap="square" rtlCol="0" anchor="ctr">
            <a:normAutofit/>
          </a:bodyPr>
          <a:p>
            <a:pPr>
              <a:lnSpc>
                <a:spcPct val="120000"/>
              </a:lnSpc>
            </a:pPr>
            <a:r>
              <a:rPr lang="zh-CN" altLang="en-US" sz="1400" spc="150">
                <a:solidFill>
                  <a:sysClr val="window" lastClr="FFFFFF"/>
                </a:solidFill>
                <a:latin typeface="微软雅黑" panose="020B0503020204020204" charset="-122"/>
                <a:ea typeface="微软雅黑" panose="020B0503020204020204" charset="-122"/>
              </a:rPr>
              <a:t>正确评估企业的优势和劣势</a:t>
            </a:r>
            <a:endParaRPr lang="zh-CN" altLang="en-US" sz="1400" spc="150">
              <a:solidFill>
                <a:sysClr val="window" lastClr="FFFFFF"/>
              </a:solidFill>
              <a:latin typeface="微软雅黑" panose="020B0503020204020204" charset="-122"/>
              <a:ea typeface="微软雅黑" panose="020B0503020204020204" charset="-122"/>
            </a:endParaRPr>
          </a:p>
        </p:txBody>
      </p:sp>
      <p:sp>
        <p:nvSpPr>
          <p:cNvPr id="33" name="文本框 32"/>
          <p:cNvSpPr txBox="1"/>
          <p:nvPr>
            <p:custDataLst>
              <p:tags r:id="rId17"/>
            </p:custDataLst>
          </p:nvPr>
        </p:nvSpPr>
        <p:spPr>
          <a:xfrm>
            <a:off x="1432528" y="3362735"/>
            <a:ext cx="2636126" cy="648000"/>
          </a:xfrm>
          <a:prstGeom prst="rect">
            <a:avLst/>
          </a:prstGeom>
          <a:noFill/>
        </p:spPr>
        <p:txBody>
          <a:bodyPr wrap="square" rtlCol="0" anchor="ctr">
            <a:normAutofit/>
          </a:bodyPr>
          <a:p>
            <a:pPr>
              <a:lnSpc>
                <a:spcPct val="120000"/>
              </a:lnSpc>
            </a:pPr>
            <a:r>
              <a:rPr lang="zh-CN" altLang="en-US" sz="1400" spc="150">
                <a:solidFill>
                  <a:sysClr val="window" lastClr="FFFFFF"/>
                </a:solidFill>
                <a:latin typeface="微软雅黑" panose="020B0503020204020204" charset="-122"/>
                <a:ea typeface="微软雅黑" panose="020B0503020204020204" charset="-122"/>
              </a:rPr>
              <a:t>正确评估企业的优势和劣势</a:t>
            </a:r>
            <a:endParaRPr lang="zh-CN" altLang="en-US" sz="1400" spc="150">
              <a:solidFill>
                <a:sysClr val="window" lastClr="FFFFFF"/>
              </a:solidFill>
              <a:latin typeface="微软雅黑" panose="020B0503020204020204" charset="-122"/>
              <a:ea typeface="微软雅黑" panose="020B0503020204020204" charset="-122"/>
            </a:endParaRPr>
          </a:p>
        </p:txBody>
      </p:sp>
      <p:sp>
        <p:nvSpPr>
          <p:cNvPr id="34" name="文本框 33"/>
          <p:cNvSpPr txBox="1"/>
          <p:nvPr>
            <p:custDataLst>
              <p:tags r:id="rId18"/>
            </p:custDataLst>
          </p:nvPr>
        </p:nvSpPr>
        <p:spPr>
          <a:xfrm>
            <a:off x="7160026" y="3046736"/>
            <a:ext cx="2636126" cy="648000"/>
          </a:xfrm>
          <a:prstGeom prst="rect">
            <a:avLst/>
          </a:prstGeom>
          <a:noFill/>
        </p:spPr>
        <p:txBody>
          <a:bodyPr wrap="square" rtlCol="0" anchor="ctr">
            <a:normAutofit/>
          </a:bodyPr>
          <a:p>
            <a:pPr>
              <a:lnSpc>
                <a:spcPct val="120000"/>
              </a:lnSpc>
            </a:pPr>
            <a:r>
              <a:rPr lang="zh-CN" altLang="en-US" sz="1400" spc="150">
                <a:solidFill>
                  <a:sysClr val="window" lastClr="FFFFFF"/>
                </a:solidFill>
                <a:latin typeface="微软雅黑" panose="020B0503020204020204" charset="-122"/>
                <a:ea typeface="微软雅黑" panose="020B0503020204020204" charset="-122"/>
              </a:rPr>
              <a:t>列出企业下一步的工作目标</a:t>
            </a:r>
            <a:endParaRPr lang="zh-CN" altLang="en-US" sz="1400" spc="150">
              <a:solidFill>
                <a:sysClr val="window" lastClr="FFFFFF"/>
              </a:solidFill>
              <a:latin typeface="微软雅黑" panose="020B0503020204020204" charset="-122"/>
              <a:ea typeface="微软雅黑" panose="020B0503020204020204" charset="-122"/>
            </a:endParaRPr>
          </a:p>
        </p:txBody>
      </p:sp>
      <p:sp>
        <p:nvSpPr>
          <p:cNvPr id="35" name="文本框 34"/>
          <p:cNvSpPr txBox="1"/>
          <p:nvPr>
            <p:custDataLst>
              <p:tags r:id="rId19"/>
            </p:custDataLst>
          </p:nvPr>
        </p:nvSpPr>
        <p:spPr>
          <a:xfrm>
            <a:off x="7160026" y="4097793"/>
            <a:ext cx="2636126" cy="648000"/>
          </a:xfrm>
          <a:prstGeom prst="rect">
            <a:avLst/>
          </a:prstGeom>
          <a:noFill/>
        </p:spPr>
        <p:txBody>
          <a:bodyPr wrap="square" rtlCol="0" anchor="ctr">
            <a:normAutofit/>
          </a:bodyPr>
          <a:p>
            <a:pPr>
              <a:lnSpc>
                <a:spcPct val="120000"/>
              </a:lnSpc>
            </a:pPr>
            <a:r>
              <a:rPr lang="zh-CN" altLang="en-US" sz="1400" spc="150">
                <a:solidFill>
                  <a:sysClr val="window" lastClr="FFFFFF"/>
                </a:solidFill>
                <a:latin typeface="微软雅黑" panose="020B0503020204020204" charset="-122"/>
                <a:ea typeface="微软雅黑" panose="020B0503020204020204" charset="-122"/>
              </a:rPr>
              <a:t>列出企业下一步的工作计划</a:t>
            </a:r>
            <a:endParaRPr lang="zh-CN" altLang="en-US" sz="1400" spc="150">
              <a:solidFill>
                <a:sysClr val="window" lastClr="FFFFFF"/>
              </a:solidFill>
              <a:latin typeface="微软雅黑" panose="020B0503020204020204" charset="-122"/>
              <a:ea typeface="微软雅黑" panose="020B0503020204020204" charset="-122"/>
            </a:endParaRPr>
          </a:p>
        </p:txBody>
      </p:sp>
      <p:sp>
        <p:nvSpPr>
          <p:cNvPr id="4" name="文本框 3"/>
          <p:cNvSpPr txBox="1"/>
          <p:nvPr/>
        </p:nvSpPr>
        <p:spPr>
          <a:xfrm>
            <a:off x="292735" y="485140"/>
            <a:ext cx="11720830" cy="521970"/>
          </a:xfrm>
          <a:prstGeom prst="rect">
            <a:avLst/>
          </a:prstGeom>
          <a:noFill/>
        </p:spPr>
        <p:txBody>
          <a:bodyPr wrap="square" rtlCol="0">
            <a:spAutoFit/>
          </a:bodyPr>
          <a:p>
            <a:r>
              <a:rPr lang="zh-CN" altLang="en-US" sz="2800">
                <a:solidFill>
                  <a:srgbClr val="00B0F0"/>
                </a:solidFill>
                <a:latin typeface="Times New Roman" panose="02020603050405020304" pitchFamily="18" charset="0"/>
                <a:cs typeface="Times New Roman" panose="02020603050405020304" pitchFamily="18" charset="0"/>
              </a:rPr>
              <a:t>二、SWOT分析法的运用</a:t>
            </a:r>
            <a:endParaRPr lang="zh-CN" altLang="en-US" sz="2800">
              <a:solidFill>
                <a:srgbClr val="00B0F0"/>
              </a:solidFill>
              <a:latin typeface="Times New Roman" panose="02020603050405020304" pitchFamily="18" charset="0"/>
              <a:cs typeface="Times New Roman" panose="02020603050405020304" pitchFamily="18" charset="0"/>
            </a:endParaRPr>
          </a:p>
        </p:txBody>
      </p:sp>
    </p:spTree>
    <p:custDataLst>
      <p:tags r:id="rId20"/>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ppt_x"/>
                                          </p:val>
                                        </p:tav>
                                        <p:tav tm="100000">
                                          <p:val>
                                            <p:strVal val="#ppt_x"/>
                                          </p:val>
                                        </p:tav>
                                      </p:tavLst>
                                    </p:anim>
                                    <p:anim calcmode="lin" valueType="num">
                                      <p:cBhvr additive="base">
                                        <p:cTn id="46" dur="500" fill="hold"/>
                                        <p:tgtEl>
                                          <p:spTgt spid="2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ppt_x"/>
                                          </p:val>
                                        </p:tav>
                                        <p:tav tm="100000">
                                          <p:val>
                                            <p:strVal val="#ppt_x"/>
                                          </p:val>
                                        </p:tav>
                                      </p:tavLst>
                                    </p:anim>
                                    <p:anim calcmode="lin" valueType="num">
                                      <p:cBhvr additive="base">
                                        <p:cTn id="50" dur="500" fill="hold"/>
                                        <p:tgtEl>
                                          <p:spTgt spid="2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500" fill="hold"/>
                                        <p:tgtEl>
                                          <p:spTgt spid="27"/>
                                        </p:tgtEl>
                                        <p:attrNameLst>
                                          <p:attrName>ppt_x</p:attrName>
                                        </p:attrNameLst>
                                      </p:cBhvr>
                                      <p:tavLst>
                                        <p:tav tm="0">
                                          <p:val>
                                            <p:strVal val="#ppt_x"/>
                                          </p:val>
                                        </p:tav>
                                        <p:tav tm="100000">
                                          <p:val>
                                            <p:strVal val="#ppt_x"/>
                                          </p:val>
                                        </p:tav>
                                      </p:tavLst>
                                    </p:anim>
                                    <p:anim calcmode="lin" valueType="num">
                                      <p:cBhvr additive="base">
                                        <p:cTn id="54" dur="500" fill="hold"/>
                                        <p:tgtEl>
                                          <p:spTgt spid="2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500" fill="hold"/>
                                        <p:tgtEl>
                                          <p:spTgt spid="30"/>
                                        </p:tgtEl>
                                        <p:attrNameLst>
                                          <p:attrName>ppt_x</p:attrName>
                                        </p:attrNameLst>
                                      </p:cBhvr>
                                      <p:tavLst>
                                        <p:tav tm="0">
                                          <p:val>
                                            <p:strVal val="#ppt_x"/>
                                          </p:val>
                                        </p:tav>
                                        <p:tav tm="100000">
                                          <p:val>
                                            <p:strVal val="#ppt_x"/>
                                          </p:val>
                                        </p:tav>
                                      </p:tavLst>
                                    </p:anim>
                                    <p:anim calcmode="lin" valueType="num">
                                      <p:cBhvr additive="base">
                                        <p:cTn id="62" dur="500" fill="hold"/>
                                        <p:tgtEl>
                                          <p:spTgt spid="30"/>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500" fill="hold"/>
                                        <p:tgtEl>
                                          <p:spTgt spid="25"/>
                                        </p:tgtEl>
                                        <p:attrNameLst>
                                          <p:attrName>ppt_x</p:attrName>
                                        </p:attrNameLst>
                                      </p:cBhvr>
                                      <p:tavLst>
                                        <p:tav tm="0">
                                          <p:val>
                                            <p:strVal val="#ppt_x"/>
                                          </p:val>
                                        </p:tav>
                                        <p:tav tm="100000">
                                          <p:val>
                                            <p:strVal val="#ppt_x"/>
                                          </p:val>
                                        </p:tav>
                                      </p:tavLst>
                                    </p:anim>
                                    <p:anim calcmode="lin" valueType="num">
                                      <p:cBhvr additive="base">
                                        <p:cTn id="66" dur="500" fill="hold"/>
                                        <p:tgtEl>
                                          <p:spTgt spid="25"/>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additive="base">
                                        <p:cTn id="69" dur="500" fill="hold"/>
                                        <p:tgtEl>
                                          <p:spTgt spid="32"/>
                                        </p:tgtEl>
                                        <p:attrNameLst>
                                          <p:attrName>ppt_x</p:attrName>
                                        </p:attrNameLst>
                                      </p:cBhvr>
                                      <p:tavLst>
                                        <p:tav tm="0">
                                          <p:val>
                                            <p:strVal val="#ppt_x"/>
                                          </p:val>
                                        </p:tav>
                                        <p:tav tm="100000">
                                          <p:val>
                                            <p:strVal val="#ppt_x"/>
                                          </p:val>
                                        </p:tav>
                                      </p:tavLst>
                                    </p:anim>
                                    <p:anim calcmode="lin" valueType="num">
                                      <p:cBhvr additive="base">
                                        <p:cTn id="70" dur="500" fill="hold"/>
                                        <p:tgtEl>
                                          <p:spTgt spid="32"/>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additive="base">
                                        <p:cTn id="73" dur="500" fill="hold"/>
                                        <p:tgtEl>
                                          <p:spTgt spid="33"/>
                                        </p:tgtEl>
                                        <p:attrNameLst>
                                          <p:attrName>ppt_x</p:attrName>
                                        </p:attrNameLst>
                                      </p:cBhvr>
                                      <p:tavLst>
                                        <p:tav tm="0">
                                          <p:val>
                                            <p:strVal val="#ppt_x"/>
                                          </p:val>
                                        </p:tav>
                                        <p:tav tm="100000">
                                          <p:val>
                                            <p:strVal val="#ppt_x"/>
                                          </p:val>
                                        </p:tav>
                                      </p:tavLst>
                                    </p:anim>
                                    <p:anim calcmode="lin" valueType="num">
                                      <p:cBhvr additive="base">
                                        <p:cTn id="74" dur="500" fill="hold"/>
                                        <p:tgtEl>
                                          <p:spTgt spid="33"/>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anim calcmode="lin" valueType="num">
                                      <p:cBhvr additive="base">
                                        <p:cTn id="77" dur="500" fill="hold"/>
                                        <p:tgtEl>
                                          <p:spTgt spid="34"/>
                                        </p:tgtEl>
                                        <p:attrNameLst>
                                          <p:attrName>ppt_x</p:attrName>
                                        </p:attrNameLst>
                                      </p:cBhvr>
                                      <p:tavLst>
                                        <p:tav tm="0">
                                          <p:val>
                                            <p:strVal val="#ppt_x"/>
                                          </p:val>
                                        </p:tav>
                                        <p:tav tm="100000">
                                          <p:val>
                                            <p:strVal val="#ppt_x"/>
                                          </p:val>
                                        </p:tav>
                                      </p:tavLst>
                                    </p:anim>
                                    <p:anim calcmode="lin" valueType="num">
                                      <p:cBhvr additive="base">
                                        <p:cTn id="78" dur="500" fill="hold"/>
                                        <p:tgtEl>
                                          <p:spTgt spid="34"/>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additive="base">
                                        <p:cTn id="81" dur="500" fill="hold"/>
                                        <p:tgtEl>
                                          <p:spTgt spid="35"/>
                                        </p:tgtEl>
                                        <p:attrNameLst>
                                          <p:attrName>ppt_x</p:attrName>
                                        </p:attrNameLst>
                                      </p:cBhvr>
                                      <p:tavLst>
                                        <p:tav tm="0">
                                          <p:val>
                                            <p:strVal val="#ppt_x"/>
                                          </p:val>
                                        </p:tav>
                                        <p:tav tm="100000">
                                          <p:val>
                                            <p:strVal val="#ppt_x"/>
                                          </p:val>
                                        </p:tav>
                                      </p:tavLst>
                                    </p:anim>
                                    <p:anim calcmode="lin" valueType="num">
                                      <p:cBhvr additive="base">
                                        <p:cTn id="82" dur="500" fill="hold"/>
                                        <p:tgtEl>
                                          <p:spTgt spid="35"/>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4"/>
                                        </p:tgtEl>
                                        <p:attrNameLst>
                                          <p:attrName>style.visibility</p:attrName>
                                        </p:attrNameLst>
                                      </p:cBhvr>
                                      <p:to>
                                        <p:strVal val="visible"/>
                                      </p:to>
                                    </p:set>
                                    <p:anim calcmode="lin" valueType="num">
                                      <p:cBhvr additive="base">
                                        <p:cTn id="85" dur="500" fill="hold"/>
                                        <p:tgtEl>
                                          <p:spTgt spid="4"/>
                                        </p:tgtEl>
                                        <p:attrNameLst>
                                          <p:attrName>ppt_x</p:attrName>
                                        </p:attrNameLst>
                                      </p:cBhvr>
                                      <p:tavLst>
                                        <p:tav tm="0">
                                          <p:val>
                                            <p:strVal val="#ppt_x"/>
                                          </p:val>
                                        </p:tav>
                                        <p:tav tm="100000">
                                          <p:val>
                                            <p:strVal val="#ppt_x"/>
                                          </p:val>
                                        </p:tav>
                                      </p:tavLst>
                                    </p:anim>
                                    <p:anim calcmode="lin" valueType="num">
                                      <p:cBhvr additive="base">
                                        <p:cTn id="8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8" grpId="0" bldLvl="0" animBg="1"/>
      <p:bldP spid="11" grpId="0" bldLvl="0" animBg="1"/>
      <p:bldP spid="12" grpId="0" bldLvl="0" animBg="1"/>
      <p:bldP spid="19" grpId="0" bldLvl="0" animBg="1"/>
      <p:bldP spid="20" grpId="0" bldLvl="0" animBg="1"/>
      <p:bldP spid="22" grpId="0" bldLvl="0" animBg="1"/>
      <p:bldP spid="23" grpId="0" bldLvl="0" animBg="1"/>
      <p:bldP spid="26" grpId="0" bldLvl="0" animBg="1"/>
      <p:bldP spid="27" grpId="0" bldLvl="0" animBg="1"/>
      <p:bldP spid="29" grpId="0" bldLvl="0" animBg="1"/>
      <p:bldP spid="30" grpId="0" bldLvl="0" animBg="1"/>
      <p:bldP spid="25" grpId="0"/>
      <p:bldP spid="32" grpId="0"/>
      <p:bldP spid="33" grpId="0"/>
      <p:bldP spid="34" grpId="0"/>
      <p:bldP spid="35"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70230" y="1200785"/>
            <a:ext cx="11235055" cy="5262245"/>
          </a:xfrm>
          <a:prstGeom prst="rect">
            <a:avLst/>
          </a:prstGeom>
          <a:solidFill>
            <a:schemeClr val="accent1">
              <a:lumMod val="20000"/>
              <a:lumOff val="80000"/>
            </a:schemeClr>
          </a:solidFill>
        </p:spPr>
        <p:txBody>
          <a:bodyPr wrap="square" rtlCol="0">
            <a:spAutoFit/>
          </a:bodyPr>
          <a:lstStyle/>
          <a:p>
            <a:pPr lvl="0" algn="just" fontAlgn="ctr"/>
            <a:r>
              <a:rPr lang="en-US" altLang="zh-CN" sz="2400"/>
              <a:t>      </a:t>
            </a:r>
            <a:endParaRPr lang="en-US" altLang="zh-CN" sz="2400"/>
          </a:p>
          <a:p>
            <a:pPr lvl="0" algn="just" fontAlgn="ctr"/>
            <a:endParaRPr lang="en-US" altLang="zh-CN" sz="2400"/>
          </a:p>
          <a:p>
            <a:pPr lvl="0" algn="just" fontAlgn="ctr"/>
            <a:endParaRPr lang="en-US" altLang="zh-CN" sz="2400"/>
          </a:p>
          <a:p>
            <a:pPr lvl="0" algn="just" fontAlgn="ctr"/>
            <a:r>
              <a:rPr lang="en-US" altLang="zh-CN" sz="2400"/>
              <a:t>      </a:t>
            </a:r>
            <a:r>
              <a:rPr lang="zh-CN" altLang="en-US" sz="2400">
                <a:latin typeface="Times New Roman" panose="02020603050405020304" pitchFamily="18" charset="0"/>
                <a:cs typeface="Times New Roman" panose="02020603050405020304" pitchFamily="18" charset="0"/>
              </a:rPr>
              <a:t>杜国楹出生于普通的农民家庭，大学毕业后进入一所学校当老师。但是教师收入微薄，不甘于现状的杜国楹决定下海创业。当时，杜国楹发现学生上课时经常弯腰驼背，认为辅助矫正坐姿的产品市场空间广阔，于是，他创办了“背背佳”。2000年前后，互联网浪潮兴起，国内学习机市场群雄割据。杜国楹适时创办了“好记星”，利用“五维记忆法”这一亮点突出重围，2003年的销量高达10亿台。然而，他并不止步于此，杜国楹有每天记大量笔记的习惯。一天，他突发奇想：为什么笔记不可以数字化，于是他决定研发一款针对商务人士的电子笔记本。2009年，杜国楹创办了“E人E本”。为了专心打磨产品，他住在公司旁边，每天下午一点半到公司，钻研产品细节，阅读产品或管理方面的书籍，一直忙到凌晨五点半左右，风雨无阻。两年后，第一代“E人E本”问世。由于杜国楹的产品设计符合市场需求，“E人E本”迅速走红，2011年累计销售16亿元。很快，杜国楹再次发现行业痛点，</a:t>
            </a:r>
            <a:endParaRPr lang="zh-CN" altLang="en-US" sz="2400">
              <a:latin typeface="Times New Roman" panose="02020603050405020304" pitchFamily="18" charset="0"/>
              <a:cs typeface="Times New Roman" panose="02020603050405020304" pitchFamily="18" charset="0"/>
            </a:endParaRPr>
          </a:p>
        </p:txBody>
      </p:sp>
      <p:pic>
        <p:nvPicPr>
          <p:cNvPr id="22" name="图片 21"/>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2" name="图片 1" descr="千库网1">
            <a:hlinkClick r:id="rId2" action="ppaction://hlinksldjump"/>
          </p:cNvPr>
          <p:cNvPicPr>
            <a:picLocks noChangeAspect="1"/>
          </p:cNvPicPr>
          <p:nvPr/>
        </p:nvPicPr>
        <p:blipFill>
          <a:blip r:embed="rId3"/>
          <a:stretch>
            <a:fillRect/>
          </a:stretch>
        </p:blipFill>
        <p:spPr>
          <a:xfrm>
            <a:off x="11461750" y="6131560"/>
            <a:ext cx="551815" cy="551815"/>
          </a:xfrm>
          <a:prstGeom prst="rect">
            <a:avLst/>
          </a:prstGeom>
        </p:spPr>
      </p:pic>
      <p:sp>
        <p:nvSpPr>
          <p:cNvPr id="3" name="同侧圆角矩形 2"/>
          <p:cNvSpPr/>
          <p:nvPr/>
        </p:nvSpPr>
        <p:spPr>
          <a:xfrm>
            <a:off x="163830" y="335915"/>
            <a:ext cx="2504440" cy="701675"/>
          </a:xfrm>
          <a:prstGeom prst="round2SameRect">
            <a:avLst/>
          </a:prstGeom>
          <a:solidFill>
            <a:srgbClr val="0070C0"/>
          </a:solidFill>
          <a:effectLst>
            <a:outerShdw blurRad="50800" dist="38100" dir="10800000" algn="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【案例引入】</a:t>
            </a:r>
            <a:endPar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5" name="文本框 4"/>
          <p:cNvSpPr txBox="1"/>
          <p:nvPr/>
        </p:nvSpPr>
        <p:spPr>
          <a:xfrm>
            <a:off x="2710815" y="1610995"/>
            <a:ext cx="6939915" cy="521970"/>
          </a:xfrm>
          <a:prstGeom prst="rect">
            <a:avLst/>
          </a:prstGeom>
          <a:noFill/>
        </p:spPr>
        <p:txBody>
          <a:bodyPr wrap="square" rtlCol="0">
            <a:spAutoFit/>
          </a:bodyPr>
          <a:p>
            <a:pPr algn="ctr"/>
            <a:r>
              <a:rPr lang="zh-CN" altLang="en-US" sz="2800" b="1">
                <a:latin typeface="宋体" panose="02010600030101010101" pitchFamily="2" charset="-122"/>
                <a:ea typeface="宋体" panose="02010600030101010101" pitchFamily="2" charset="-122"/>
              </a:rPr>
              <a:t>小市场的大机会</a:t>
            </a:r>
            <a:endParaRPr lang="zh-CN" altLang="en-US" sz="2800" b="1">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290195" y="534035"/>
            <a:ext cx="11355070" cy="5077460"/>
          </a:xfrm>
          <a:prstGeom prst="rect">
            <a:avLst/>
          </a:prstGeom>
          <a:solidFill>
            <a:schemeClr val="accent1">
              <a:lumMod val="20000"/>
              <a:lumOff val="80000"/>
            </a:schemeClr>
          </a:solidFill>
        </p:spPr>
        <p:txBody>
          <a:bodyPr wrap="square" rtlCol="0">
            <a:spAutoFit/>
          </a:bodyPr>
          <a:lstStyle/>
          <a:p>
            <a:r>
              <a:rPr lang="en-US" altLang="zh-CN" sz="2800" b="1"/>
              <a:t>【案例分享】</a:t>
            </a:r>
            <a:r>
              <a:rPr lang="en-US" altLang="zh-CN" sz="2800"/>
              <a:t>                                        </a:t>
            </a:r>
            <a:endParaRPr lang="en-US" altLang="zh-CN" sz="2800"/>
          </a:p>
          <a:p>
            <a:endParaRPr lang="en-US" altLang="zh-CN" sz="2800" b="1"/>
          </a:p>
          <a:p>
            <a:pPr algn="ctr">
              <a:buClrTx/>
              <a:buSzTx/>
              <a:buFontTx/>
            </a:pPr>
            <a:r>
              <a:rPr lang="en-US" altLang="zh-CN" sz="2800" b="1">
                <a:latin typeface="宋体" panose="02010600030101010101" pitchFamily="2" charset="-122"/>
                <a:ea typeface="宋体" panose="02010600030101010101" pitchFamily="2" charset="-122"/>
                <a:cs typeface="宋体" panose="02010600030101010101" pitchFamily="2" charset="-122"/>
              </a:rPr>
              <a:t>运用</a:t>
            </a:r>
            <a:r>
              <a:rPr lang="en-US" altLang="zh-CN" sz="2800">
                <a:latin typeface="Times New Roman" panose="02020603050405020304" pitchFamily="18" charset="0"/>
                <a:ea typeface="宋体" panose="02010600030101010101" pitchFamily="2" charset="-122"/>
                <a:cs typeface="Times New Roman" panose="02020603050405020304" pitchFamily="18" charset="0"/>
              </a:rPr>
              <a:t>SWOT</a:t>
            </a:r>
            <a:r>
              <a:rPr lang="en-US" altLang="zh-CN" sz="2800" b="1">
                <a:latin typeface="宋体" panose="02010600030101010101" pitchFamily="2" charset="-122"/>
                <a:ea typeface="宋体" panose="02010600030101010101" pitchFamily="2" charset="-122"/>
                <a:cs typeface="宋体" panose="02010600030101010101" pitchFamily="2" charset="-122"/>
              </a:rPr>
              <a:t>分析法评估项目的可行性</a:t>
            </a:r>
            <a:endParaRPr lang="en-US" altLang="zh-CN" sz="2800" b="1">
              <a:latin typeface="宋体" panose="02010600030101010101" pitchFamily="2" charset="-122"/>
              <a:ea typeface="宋体" panose="02010600030101010101" pitchFamily="2" charset="-122"/>
              <a:cs typeface="宋体" panose="02010600030101010101" pitchFamily="2" charset="-122"/>
            </a:endParaRPr>
          </a:p>
          <a:p>
            <a:pPr algn="just"/>
            <a:r>
              <a:rPr lang="en-US" altLang="zh-CN" sz="240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小王是2018年的应届大学毕业生，他想在家乡创办一家肉牛养殖场，因此，他对周边现有的同类养殖场和顾客的需求做了相关调查和记录。为了让自己的创业项目能顺利推进，他还使用SWOT分析法对企业自身情况及外部环境进行了详细的分析，具体分析内容如下。</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1）内部环境分析</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优势（S）：本人乐观向上，善于与人交往，待人诚恳，勇于创新，有决心干一番事业；企业的营销渠道丰富，人工成本低，销售价格比竞争对手低；拥有充分的养殖业的理论知识和一定的养殖技术；地理位置优越，交通便利；家庭支持创业。</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劣势（W）：个人创业和实际操作的经验不足，难以听取他人的友善建议，优柔寡断；投入企业的资金较少，储备资金不足；创办企业的人手不足；企业规模较小。</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pic>
        <p:nvPicPr>
          <p:cNvPr id="5" name="图片 4"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290195" y="534035"/>
            <a:ext cx="11355070" cy="4276725"/>
          </a:xfrm>
          <a:prstGeom prst="rect">
            <a:avLst/>
          </a:prstGeom>
          <a:solidFill>
            <a:schemeClr val="accent1">
              <a:lumMod val="20000"/>
              <a:lumOff val="80000"/>
            </a:schemeClr>
          </a:solidFill>
        </p:spPr>
        <p:txBody>
          <a:bodyPr wrap="square" rtlCol="0">
            <a:spAutoFit/>
          </a:bodyPr>
          <a:lstStyle/>
          <a:p>
            <a:r>
              <a:rPr lang="en-US" altLang="zh-CN" sz="2800" b="1"/>
              <a:t>【案例分享】</a:t>
            </a:r>
            <a:r>
              <a:rPr lang="en-US" altLang="zh-CN" sz="2800"/>
              <a:t>                                        </a:t>
            </a:r>
            <a:endParaRPr lang="en-US" altLang="zh-CN" sz="2800"/>
          </a:p>
          <a:p>
            <a:endParaRPr lang="en-US" altLang="zh-CN" sz="2800" b="1"/>
          </a:p>
          <a:p>
            <a:pPr algn="just"/>
            <a:r>
              <a:rPr lang="en-US" altLang="zh-CN" sz="240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2）外部环境分析</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机会（O）：当地政府对大学生创业的扶持力度大，并开设针对创业的免费培训课程；本地区目前只有一家养殖肉牛的企业，竞争者少。</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威胁（T）：环境污染问题加剧，肉牛养殖过程中需警惕各种疾病带来的威胁；养殖场租金一直在上升；未来一年内可能有两家同类养殖企业加入。</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3）结论</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运用SWOT分析法进行分析后，小王清楚地认识到企业自身的优势和劣势。作为企业的创办者、管理者，小王虽然善于与人交往，有养殖的知识和技术，但仍需要克服优柔寡断的性格缺陷，积累创业经验</a:t>
            </a:r>
            <a:r>
              <a:rPr lang="zh-CN" sz="2400">
                <a:latin typeface="Times New Roman" panose="02020603050405020304" pitchFamily="18" charset="0"/>
                <a:ea typeface="宋体" panose="02010600030101010101" pitchFamily="2" charset="-122"/>
                <a:cs typeface="Times New Roman" panose="02020603050405020304" pitchFamily="18" charset="0"/>
              </a:rPr>
              <a:t>。</a:t>
            </a:r>
            <a:endParaRPr lang="zh-CN" sz="240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pic>
        <p:nvPicPr>
          <p:cNvPr id="5" name="图片 4"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pic>
        <p:nvPicPr>
          <p:cNvPr id="3" name="图片 2"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
        <p:nvSpPr>
          <p:cNvPr id="5" name="文本框 4"/>
          <p:cNvSpPr txBox="1"/>
          <p:nvPr/>
        </p:nvSpPr>
        <p:spPr>
          <a:xfrm>
            <a:off x="450850" y="1011555"/>
            <a:ext cx="11289665" cy="2676525"/>
          </a:xfrm>
          <a:prstGeom prst="rect">
            <a:avLst/>
          </a:prstGeom>
          <a:solidFill>
            <a:schemeClr val="accent1">
              <a:lumMod val="20000"/>
              <a:lumOff val="80000"/>
            </a:schemeClr>
          </a:solidFill>
        </p:spPr>
        <p:txBody>
          <a:bodyPr wrap="square" rtlCol="0">
            <a:spAutoFit/>
          </a:bodyPr>
          <a:p>
            <a:pPr algn="just"/>
            <a:r>
              <a:rPr lang="en-US" altLang="zh-CN" sz="2400"/>
              <a:t>      </a:t>
            </a:r>
            <a:r>
              <a:rPr lang="en-US" altLang="zh-CN" sz="2400" b="1">
                <a:solidFill>
                  <a:schemeClr val="accent1">
                    <a:lumMod val="75000"/>
                  </a:schemeClr>
                </a:solidFill>
              </a:rPr>
              <a:t>案例点评：</a:t>
            </a:r>
            <a:endParaRPr lang="en-US" altLang="zh-CN" sz="2400" b="1">
              <a:solidFill>
                <a:schemeClr val="accent1">
                  <a:lumMod val="75000"/>
                </a:schemeClr>
              </a:solidFill>
            </a:endParaRPr>
          </a:p>
          <a:p>
            <a:pPr algn="just"/>
            <a:endParaRPr lang="en-US" altLang="zh-CN" sz="2400" b="1">
              <a:solidFill>
                <a:schemeClr val="accent1">
                  <a:lumMod val="75000"/>
                </a:schemeClr>
              </a:solidFill>
            </a:endParaRPr>
          </a:p>
          <a:p>
            <a:pPr algn="just"/>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rPr>
              <a:t>面对当前的机遇，小王需要经常向政府部门咨询扶持信息。同时，小王制订了企业的下一步目标，扩大企业的规模。为此，他需要尽快进入市场，开源节流，储备更多的创业资金，动员家庭力量，寻找更多的创业人手，尽快做活企业，以便在其他竞争对手进入市场前，顺利打响自己的企业品牌，拓展销售市场。</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r"/>
            <a:r>
              <a:rPr lang="en-US" altLang="zh-CN" sz="2400">
                <a:latin typeface="宋体" panose="02010600030101010101" pitchFamily="2" charset="-122"/>
                <a:ea typeface="宋体" panose="02010600030101010101" pitchFamily="2" charset="-122"/>
                <a:cs typeface="宋体" panose="02010600030101010101" pitchFamily="2" charset="-122"/>
              </a:rPr>
              <a:t>（资料来源：百度文库）</a:t>
            </a:r>
            <a:endParaRPr lang="en-US" altLang="zh-CN" sz="2400">
              <a:latin typeface="宋体" panose="02010600030101010101" pitchFamily="2" charset="-122"/>
              <a:ea typeface="宋体" panose="02010600030101010101" pitchFamily="2" charset="-122"/>
              <a:cs typeface="宋体" panose="02010600030101010101" pitchFamily="2" charset="-122"/>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rId2" action="ppaction://hlinksldjump"/>
          </p:cNvPr>
          <p:cNvPicPr>
            <a:picLocks noChangeAspect="1"/>
          </p:cNvPicPr>
          <p:nvPr/>
        </p:nvPicPr>
        <p:blipFill>
          <a:blip r:embed="rId3"/>
          <a:stretch>
            <a:fillRect/>
          </a:stretch>
        </p:blipFill>
        <p:spPr>
          <a:xfrm>
            <a:off x="11461750" y="6131560"/>
            <a:ext cx="551815" cy="551815"/>
          </a:xfrm>
          <a:prstGeom prst="rect">
            <a:avLst/>
          </a:prstGeom>
        </p:spPr>
      </p:pic>
      <p:sp>
        <p:nvSpPr>
          <p:cNvPr id="5" name="同侧圆角矩形 4"/>
          <p:cNvSpPr/>
          <p:nvPr/>
        </p:nvSpPr>
        <p:spPr>
          <a:xfrm>
            <a:off x="363855" y="472440"/>
            <a:ext cx="1768475" cy="702310"/>
          </a:xfrm>
          <a:prstGeom prst="round2SameRect">
            <a:avLst/>
          </a:prstGeom>
          <a:solidFill>
            <a:schemeClr val="accent2"/>
          </a:solidFill>
          <a:ln>
            <a:solidFill>
              <a:schemeClr val="accent2"/>
            </a:solidFill>
          </a:ln>
          <a:effectLst>
            <a:outerShdw blurRad="50800" dist="38100" dir="10800000" algn="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实践训练</a:t>
            </a:r>
            <a:endPar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8" name="文本框 7"/>
          <p:cNvSpPr txBox="1"/>
          <p:nvPr/>
        </p:nvSpPr>
        <p:spPr>
          <a:xfrm>
            <a:off x="222885" y="1226820"/>
            <a:ext cx="11829415" cy="5262245"/>
          </a:xfrm>
          <a:prstGeom prst="rect">
            <a:avLst/>
          </a:prstGeom>
          <a:noFill/>
        </p:spPr>
        <p:txBody>
          <a:bodyPr wrap="square" rtlCol="0">
            <a:spAutoFit/>
          </a:bodyPr>
          <a:lstStyle/>
          <a:p>
            <a:pPr algn="ctr">
              <a:lnSpc>
                <a:spcPct val="100000"/>
              </a:lnSpc>
            </a:pPr>
            <a:r>
              <a:rPr lang="en-US" altLang="zh-CN" sz="2400" b="1">
                <a:solidFill>
                  <a:srgbClr val="7030A0"/>
                </a:solidFill>
              </a:rPr>
              <a:t> 共享单车兴衰史</a:t>
            </a:r>
            <a:endParaRPr lang="en-US" altLang="zh-CN" sz="2400" b="1">
              <a:solidFill>
                <a:srgbClr val="7030A0"/>
              </a:solidFill>
            </a:endParaRPr>
          </a:p>
          <a:p>
            <a:pPr algn="just">
              <a:lnSpc>
                <a:spcPct val="100000"/>
              </a:lnSpc>
            </a:pPr>
            <a:endParaRPr lang="en-US" altLang="zh-CN" sz="2400" b="1">
              <a:solidFill>
                <a:srgbClr val="7030A0"/>
              </a:solidFill>
            </a:endParaRPr>
          </a:p>
          <a:p>
            <a:pPr algn="just">
              <a:lnSpc>
                <a:spcPct val="100000"/>
              </a:lnSpc>
            </a:pPr>
            <a:r>
              <a:rPr lang="en-US" altLang="zh-CN" sz="2400">
                <a:solidFill>
                  <a:schemeClr val="tx1"/>
                </a:solidFill>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2018年12月，摩拜创始人胡玮炜辞去了公司CEO一职，由公司总裁刘禹接任，在经历被收购、调整组织架构后，摩拜的前途再次陷入尚未可知的状态。而共享单车的另一</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巨头ofo，也正因退押金事件和资金链危机而焦头烂额。两大巨头的经营变化和危机为共享单车业写下了华丽而短暂的注脚：2014年互联网共享单车兴起，2016年共享单车迎来20余家混战的黄金时代，2017年后半年该行业开始清场，剩下的巨头们如今也纷纷走向了资金紧张的结局。</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四年间，共享单车经历了怎样的辉煌和落寞？作为共享经济的宠儿，共享单车为什么没能守住红海？</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随着私家车数量的急剧增加，城市交通的压力与日俱增。因此，经济实惠、便捷环保的交通工具就成了很多上班族的刚需，以及填充“最后一公里”的工具。共享单车的出现，改变了从前定点骑车、人工办卡的缺点；在手机系统和App 功能日臻完善的时代，找车、骑车、付款更是方便。因此，直击城市生活痛点的共享单车悄无声息地火了。</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par>
    </p:tnLst>
    <p:bldLst>
      <p:bldP spid="5" grpId="1" animBg="1"/>
      <p:bldP spid="8"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rId2" action="ppaction://hlinksldjump"/>
          </p:cNvPr>
          <p:cNvPicPr>
            <a:picLocks noChangeAspect="1"/>
          </p:cNvPicPr>
          <p:nvPr/>
        </p:nvPicPr>
        <p:blipFill>
          <a:blip r:embed="rId3"/>
          <a:stretch>
            <a:fillRect/>
          </a:stretch>
        </p:blipFill>
        <p:spPr>
          <a:xfrm>
            <a:off x="11461750" y="6131560"/>
            <a:ext cx="551815" cy="551815"/>
          </a:xfrm>
          <a:prstGeom prst="rect">
            <a:avLst/>
          </a:prstGeom>
        </p:spPr>
      </p:pic>
      <p:sp>
        <p:nvSpPr>
          <p:cNvPr id="5" name="同侧圆角矩形 4"/>
          <p:cNvSpPr/>
          <p:nvPr/>
        </p:nvSpPr>
        <p:spPr>
          <a:xfrm>
            <a:off x="363855" y="472440"/>
            <a:ext cx="1768475" cy="702310"/>
          </a:xfrm>
          <a:prstGeom prst="round2SameRect">
            <a:avLst/>
          </a:prstGeom>
          <a:solidFill>
            <a:schemeClr val="accent2"/>
          </a:solidFill>
          <a:ln>
            <a:solidFill>
              <a:schemeClr val="accent2"/>
            </a:solidFill>
          </a:ln>
          <a:effectLst>
            <a:outerShdw blurRad="50800" dist="38100" dir="10800000" algn="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实践训练</a:t>
            </a:r>
            <a:endPar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8" name="文本框 7"/>
          <p:cNvSpPr txBox="1"/>
          <p:nvPr/>
        </p:nvSpPr>
        <p:spPr>
          <a:xfrm>
            <a:off x="222885" y="1226820"/>
            <a:ext cx="11829415" cy="5262245"/>
          </a:xfrm>
          <a:prstGeom prst="rect">
            <a:avLst/>
          </a:prstGeom>
          <a:noFill/>
        </p:spPr>
        <p:txBody>
          <a:bodyPr wrap="square" rtlCol="0">
            <a:spAutoFit/>
          </a:bodyPr>
          <a:lstStyle/>
          <a:p>
            <a:pPr algn="l" fontAlgn="auto">
              <a:lnSpc>
                <a:spcPct val="100000"/>
              </a:lnSpc>
            </a:pPr>
            <a:r>
              <a:rPr lang="en-US" altLang="zh-CN" sz="240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2014年，ofo成立，初期仅在北大校园内供学生使用，而后迅速蹿红，扫码、无桩、电子锁等设计引爆媒体社交平台，共享单车在街头巷尾受到热议。第一个吃螃蟹的人也牢牢占据着日后的行业榜单：据统计，截至2015年10月底，ofo单车投放数量仅有两万辆，而到了2017 年，这一数字达到了2 300万辆。</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fontAlgn="auto">
              <a:lnSpc>
                <a:spcPct val="100000"/>
              </a:lnSpc>
            </a:pPr>
            <a:r>
              <a:rPr lang="en-US" altLang="zh-CN" sz="240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目睹了ofo、摩拜等企业成功的初试水，2016年开始，诸多共享单车企业纷纷入场。据不完全统计，2016年有超过20多家共享单车企业共存。同时，各公司纷纷融资，一年间，共享单车行业融资额超过了30亿元，除了ofo、摩拜以外，小鸣单车、小蓝单车等中小规模企业迅速崛起。伴随着一轮轮的融资，共享单车行业看起来似乎充满了前景与活力。与此同时，共享单车用户规模持续增长，2016年共享单车的用户规模达到了1 886 万人，同比增长达到惊人的700%。</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fontAlgn="auto">
              <a:lnSpc>
                <a:spcPct val="100000"/>
              </a:lnSpc>
            </a:pPr>
            <a:r>
              <a:rPr lang="en-US" altLang="zh-CN" sz="2400">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rPr>
              <a:t>硬件成本烧钱、运营成本过高、价格战下微薄的收入等原因渐渐让单车企业捉襟见肘；对“互联网单车企业”“共享经济”等概念过了新鲜劲的用户也渐渐失去了骑行的动力；执着于造车占领市场、忽视打造硬件的企业没能给用户提供更舒适的骑行体验……在这种恶性循环下，共享单车逐渐成为了用户和投资方眼中的“鸡肋”</a:t>
            </a:r>
            <a:r>
              <a:rPr lang="zh-CN" altLang="en-US" sz="2400">
                <a:latin typeface="宋体" panose="02010600030101010101" pitchFamily="2" charset="-122"/>
                <a:ea typeface="宋体" panose="02010600030101010101" pitchFamily="2" charset="-122"/>
                <a:cs typeface="宋体" panose="02010600030101010101" pitchFamily="2" charset="-122"/>
              </a:rPr>
              <a:t>。</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bldLst>
      <p:bldP spid="5" grpId="1" animBg="1"/>
      <p:bldP spid="8"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rId2" action="ppaction://hlinksldjump"/>
          </p:cNvPr>
          <p:cNvPicPr>
            <a:picLocks noChangeAspect="1"/>
          </p:cNvPicPr>
          <p:nvPr/>
        </p:nvPicPr>
        <p:blipFill>
          <a:blip r:embed="rId3"/>
          <a:stretch>
            <a:fillRect/>
          </a:stretch>
        </p:blipFill>
        <p:spPr>
          <a:xfrm>
            <a:off x="11461750" y="6131560"/>
            <a:ext cx="551815" cy="551815"/>
          </a:xfrm>
          <a:prstGeom prst="rect">
            <a:avLst/>
          </a:prstGeom>
        </p:spPr>
      </p:pic>
      <p:sp>
        <p:nvSpPr>
          <p:cNvPr id="5" name="同侧圆角矩形 4"/>
          <p:cNvSpPr/>
          <p:nvPr/>
        </p:nvSpPr>
        <p:spPr>
          <a:xfrm>
            <a:off x="363855" y="472440"/>
            <a:ext cx="1768475" cy="702310"/>
          </a:xfrm>
          <a:prstGeom prst="round2SameRect">
            <a:avLst/>
          </a:prstGeom>
          <a:solidFill>
            <a:schemeClr val="accent2"/>
          </a:solidFill>
          <a:ln>
            <a:solidFill>
              <a:schemeClr val="accent2"/>
            </a:solidFill>
          </a:ln>
          <a:effectLst>
            <a:outerShdw blurRad="50800" dist="38100" dir="10800000" algn="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实践训练</a:t>
            </a:r>
            <a:endPar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8" name="文本框 7"/>
          <p:cNvSpPr txBox="1"/>
          <p:nvPr/>
        </p:nvSpPr>
        <p:spPr>
          <a:xfrm>
            <a:off x="222885" y="1226820"/>
            <a:ext cx="11829415" cy="4154170"/>
          </a:xfrm>
          <a:prstGeom prst="rect">
            <a:avLst/>
          </a:prstGeom>
          <a:noFill/>
        </p:spPr>
        <p:txBody>
          <a:bodyPr wrap="square" rtlCol="0">
            <a:spAutoFit/>
          </a:bodyPr>
          <a:lstStyle/>
          <a:p>
            <a:pPr algn="l" fontAlgn="auto">
              <a:lnSpc>
                <a:spcPct val="100000"/>
              </a:lnSpc>
            </a:pPr>
            <a:r>
              <a:rPr lang="en-US" altLang="zh-CN" sz="240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2016年，融资额排名第三的小鸣单车，在2018年3月宣告破产，成为了首个破产的共享单车品牌。继小鸣单车之后，酷奇单车、悟空单车等企业也因类似的原因相继停运、倒闭。2018年2月，交通运输部副部长刘小明透露，全国77家共享单车企业中有20余家倒闭或者停止运营。</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l" fontAlgn="auto">
              <a:lnSpc>
                <a:spcPct val="100000"/>
              </a:lnSpc>
            </a:pPr>
            <a:r>
              <a:rPr lang="en-US" altLang="zh-CN" sz="240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2018年，连头部市场的ofo也未能幸免。12月下旬开始，ofo深陷退押金大潮，戴威更是发布了致ofo的全员信，表示将对欠着</a:t>
            </a:r>
            <a:r>
              <a:rPr lang="en-US" altLang="zh-CN" sz="2400">
                <a:latin typeface="宋体" panose="02010600030101010101" pitchFamily="2" charset="-122"/>
                <a:ea typeface="宋体" panose="02010600030101010101" pitchFamily="2" charset="-122"/>
                <a:cs typeface="宋体" panose="02010600030101010101" pitchFamily="2" charset="-122"/>
              </a:rPr>
              <a:t>的“每一分钱负责”。</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l" fontAlgn="auto">
              <a:lnSpc>
                <a:spcPct val="100000"/>
              </a:lnSpc>
            </a:pPr>
            <a:r>
              <a:rPr lang="en-US" altLang="zh-CN" sz="240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共享单车的兴衰，犹如过山车一般：从资本的青睐、企业疯狂扩张，到押金难退、员工离职，再到创始人逐渐失去对企业的控制权，共享单车行业上升得过瘾，也俯冲得迅猛。共享单车的争夺已渐落帷幕</a:t>
            </a:r>
            <a:r>
              <a:rPr lang="en-US" altLang="zh-CN" sz="2400">
                <a:latin typeface="宋体" panose="02010600030101010101" pitchFamily="2" charset="-122"/>
                <a:ea typeface="宋体" panose="02010600030101010101" pitchFamily="2" charset="-122"/>
                <a:cs typeface="宋体" panose="02010600030101010101" pitchFamily="2" charset="-122"/>
              </a:rPr>
              <a:t>，“共享经济”的下</a:t>
            </a:r>
            <a:r>
              <a:rPr lang="en-US" altLang="zh-CN" sz="2400">
                <a:latin typeface="Times New Roman" panose="02020603050405020304" pitchFamily="18" charset="0"/>
                <a:ea typeface="宋体" panose="02010600030101010101" pitchFamily="2" charset="-122"/>
                <a:cs typeface="Times New Roman" panose="02020603050405020304" pitchFamily="18" charset="0"/>
              </a:rPr>
              <a:t>半场，谁会是下一个屹立在风口的商业产品呢？</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r" fontAlgn="auto">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（资料来源：搜狐网）</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par>
    </p:tnLst>
    <p:bldLst>
      <p:bldP spid="5" grpId="1" animBg="1"/>
      <p:bldP spid="8" grpId="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rId2" action="ppaction://hlinksldjump"/>
          </p:cNvPr>
          <p:cNvPicPr>
            <a:picLocks noChangeAspect="1"/>
          </p:cNvPicPr>
          <p:nvPr/>
        </p:nvPicPr>
        <p:blipFill>
          <a:blip r:embed="rId3"/>
          <a:stretch>
            <a:fillRect/>
          </a:stretch>
        </p:blipFill>
        <p:spPr>
          <a:xfrm>
            <a:off x="11461750" y="6131560"/>
            <a:ext cx="551815" cy="551815"/>
          </a:xfrm>
          <a:prstGeom prst="rect">
            <a:avLst/>
          </a:prstGeom>
        </p:spPr>
      </p:pic>
      <p:sp>
        <p:nvSpPr>
          <p:cNvPr id="5" name="同侧圆角矩形 4"/>
          <p:cNvSpPr/>
          <p:nvPr/>
        </p:nvSpPr>
        <p:spPr>
          <a:xfrm>
            <a:off x="380365" y="396240"/>
            <a:ext cx="1768475" cy="702310"/>
          </a:xfrm>
          <a:prstGeom prst="round2SameRect">
            <a:avLst/>
          </a:prstGeom>
          <a:solidFill>
            <a:schemeClr val="accent2"/>
          </a:solidFill>
          <a:ln>
            <a:solidFill>
              <a:schemeClr val="accent2"/>
            </a:solidFill>
          </a:ln>
          <a:effectLst>
            <a:outerShdw blurRad="50800" dist="38100" dir="10800000" algn="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实践训练</a:t>
            </a:r>
            <a:endPar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8" name="文本框 7"/>
          <p:cNvSpPr txBox="1"/>
          <p:nvPr/>
        </p:nvSpPr>
        <p:spPr>
          <a:xfrm>
            <a:off x="1034415" y="2031365"/>
            <a:ext cx="9272270" cy="1568450"/>
          </a:xfrm>
          <a:prstGeom prst="rect">
            <a:avLst/>
          </a:prstGeom>
          <a:noFill/>
        </p:spPr>
        <p:txBody>
          <a:bodyPr wrap="square" rtlCol="0">
            <a:spAutoFit/>
          </a:bodyPr>
          <a:lstStyle/>
          <a:p>
            <a:pPr algn="l">
              <a:lnSpc>
                <a:spcPct val="100000"/>
              </a:lnSpc>
            </a:pPr>
            <a:r>
              <a:rPr lang="en-US" altLang="zh-CN" sz="2400" b="1">
                <a:solidFill>
                  <a:srgbClr val="7030A0"/>
                </a:solidFill>
                <a:sym typeface="+mn-ea"/>
              </a:rPr>
              <a:t>思考与讨论</a:t>
            </a:r>
            <a:endParaRPr lang="en-US" altLang="zh-CN" sz="2400" b="1">
              <a:solidFill>
                <a:srgbClr val="7030A0"/>
              </a:solidFill>
              <a:sym typeface="+mn-ea"/>
            </a:endParaRPr>
          </a:p>
          <a:p>
            <a:pPr algn="l">
              <a:lnSpc>
                <a:spcPct val="100000"/>
              </a:lnSpc>
            </a:pPr>
            <a:endParaRPr lang="en-US" altLang="zh-CN" sz="2400" b="1">
              <a:solidFill>
                <a:srgbClr val="7030A0"/>
              </a:solidFill>
              <a:sym typeface="+mn-ea"/>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1. 你认为共享经济领域里，还有创业机会吗？</a:t>
            </a:r>
            <a:endPar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2. 共享单车的失败对你有什么启发？</a:t>
            </a:r>
            <a:endPar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cSld>
  <p:clrMapOvr>
    <a:masterClrMapping/>
  </p:clrMapOvr>
  <p:timing>
    <p:tnLst>
      <p:par>
        <p:cTn id="1" dur="indefinite" restart="never" nodeType="tmRoot"/>
      </p:par>
    </p:tnLst>
    <p:bldLst>
      <p:bldP spid="5" grpId="1" animBg="1"/>
      <p:bldP spid="8"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可选过程 1"/>
          <p:cNvSpPr/>
          <p:nvPr/>
        </p:nvSpPr>
        <p:spPr>
          <a:xfrm>
            <a:off x="1094105" y="2381250"/>
            <a:ext cx="9759950" cy="1627505"/>
          </a:xfrm>
          <a:prstGeom prst="flowChartAlternateProcess">
            <a:avLst/>
          </a:prstGeom>
          <a:solidFill>
            <a:schemeClr val="accent1">
              <a:lumMod val="60000"/>
              <a:lumOff val="40000"/>
            </a:schemeClr>
          </a:solidFill>
          <a:ln>
            <a:solidFill>
              <a:schemeClr val="accent3">
                <a:lumMod val="60000"/>
                <a:lumOff val="40000"/>
              </a:schemeClr>
            </a:solidFill>
          </a:ln>
          <a:effectLst>
            <a:outerShdw blurRad="368300" dist="114300" dir="13200000" sx="101000" sy="101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a:blip r:embed="rId1"/>
          <a:srcRect l="42719"/>
          <a:stretch>
            <a:fillRect/>
          </a:stretch>
        </p:blipFill>
        <p:spPr>
          <a:xfrm rot="16200000">
            <a:off x="5960745" y="-5959475"/>
            <a:ext cx="271780" cy="12191365"/>
          </a:xfrm>
          <a:prstGeom prst="rect">
            <a:avLst/>
          </a:prstGeom>
        </p:spPr>
      </p:pic>
      <p:sp>
        <p:nvSpPr>
          <p:cNvPr id="4" name="矩形 3"/>
          <p:cNvSpPr/>
          <p:nvPr/>
        </p:nvSpPr>
        <p:spPr>
          <a:xfrm>
            <a:off x="1161415" y="610235"/>
            <a:ext cx="10506710" cy="922020"/>
          </a:xfrm>
          <a:prstGeom prst="rect">
            <a:avLst/>
          </a:prstGeom>
          <a:noFill/>
          <a:ln>
            <a:noFill/>
          </a:ln>
        </p:spPr>
        <p:txBody>
          <a:bodyPr wrap="square" rtlCol="0" anchor="t">
            <a:spAutoFit/>
          </a:bodyPr>
          <a:lstStyle/>
          <a:p>
            <a:pPr algn="ctr"/>
            <a:r>
              <a:rPr sz="5400" b="1">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任务</a:t>
            </a:r>
            <a:r>
              <a:rPr lang="zh-CN" sz="5400" b="1">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四</a:t>
            </a:r>
            <a:r>
              <a:rPr lang="en-US" sz="5400" b="1">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  </a:t>
            </a:r>
            <a:r>
              <a:rPr sz="5400" b="1">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 创业市场评估</a:t>
            </a:r>
            <a:endParaRPr sz="5400" b="1">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endParaRPr>
          </a:p>
        </p:txBody>
      </p:sp>
      <p:sp>
        <p:nvSpPr>
          <p:cNvPr id="8" name="文本框 7"/>
          <p:cNvSpPr txBox="1"/>
          <p:nvPr/>
        </p:nvSpPr>
        <p:spPr>
          <a:xfrm>
            <a:off x="1496060" y="2479040"/>
            <a:ext cx="8956675" cy="1529715"/>
          </a:xfrm>
          <a:prstGeom prst="rect">
            <a:avLst/>
          </a:prstGeom>
          <a:noFill/>
        </p:spPr>
        <p:txBody>
          <a:bodyPr wrap="square" rtlCol="0">
            <a:spAutoFit/>
          </a:bodyPr>
          <a:lstStyle/>
          <a:p>
            <a:pPr>
              <a:lnSpc>
                <a:spcPct val="130000"/>
              </a:lnSpc>
            </a:pPr>
            <a:r>
              <a:rPr lang="en-US" altLang="zh-CN" sz="2400">
                <a:latin typeface="楷体" panose="02010609060101010101" charset="-122"/>
                <a:ea typeface="楷体" panose="02010609060101010101" charset="-122"/>
                <a:cs typeface="楷体" panose="02010609060101010101" charset="-122"/>
              </a:rPr>
              <a:t>    </a:t>
            </a:r>
            <a:r>
              <a:rPr lang="zh-CN" altLang="en-US" sz="2400">
                <a:latin typeface="楷体" panose="02010609060101010101" charset="-122"/>
                <a:ea typeface="楷体" panose="02010609060101010101" charset="-122"/>
                <a:cs typeface="楷体" panose="02010609060101010101" charset="-122"/>
              </a:rPr>
              <a:t>事业有成，且别以为是命运之神为你带来的。命运之神本身没有这个力量，而是被辨别之神支配的。</a:t>
            </a:r>
            <a:endParaRPr lang="zh-CN" altLang="en-US" sz="2400">
              <a:latin typeface="楷体" panose="02010609060101010101" charset="-122"/>
              <a:ea typeface="楷体" panose="02010609060101010101" charset="-122"/>
              <a:cs typeface="楷体" panose="02010609060101010101" charset="-122"/>
            </a:endParaRPr>
          </a:p>
          <a:p>
            <a:pPr algn="r">
              <a:lnSpc>
                <a:spcPct val="130000"/>
              </a:lnSpc>
            </a:pPr>
            <a:r>
              <a:rPr lang="zh-CN" altLang="en-US" sz="2400">
                <a:latin typeface="楷体" panose="02010609060101010101" charset="-122"/>
                <a:ea typeface="楷体" panose="02010609060101010101" charset="-122"/>
                <a:cs typeface="楷体" panose="02010609060101010101" charset="-122"/>
              </a:rPr>
              <a:t>——约翰·多来登</a:t>
            </a:r>
            <a:endParaRPr lang="zh-CN" altLang="en-US" sz="2400">
              <a:latin typeface="楷体" panose="02010609060101010101" charset="-122"/>
              <a:ea typeface="楷体" panose="02010609060101010101" charset="-122"/>
              <a:cs typeface="楷体" panose="02010609060101010101" charset="-122"/>
            </a:endParaRPr>
          </a:p>
        </p:txBody>
      </p:sp>
      <p:pic>
        <p:nvPicPr>
          <p:cNvPr id="27" name="图片 26" descr="返回.png">
            <a:hlinkClick r:id="rId2" action="ppaction://hlinksldjump"/>
          </p:cNvPr>
          <p:cNvPicPr>
            <a:picLocks noChangeAspect="1"/>
          </p:cNvPicPr>
          <p:nvPr/>
        </p:nvPicPr>
        <p:blipFill>
          <a:blip r:embed="rId3" cstate="print"/>
          <a:stretch>
            <a:fillRect/>
          </a:stretch>
        </p:blipFill>
        <p:spPr>
          <a:xfrm>
            <a:off x="11343005" y="6145530"/>
            <a:ext cx="543560" cy="5435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4" grpId="0"/>
      <p:bldP spid="4" grpId="1"/>
      <p:bldP spid="8" grpId="0"/>
      <p:bldP spid="8" grpId="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2" name="组合 51"/>
          <p:cNvGrpSpPr/>
          <p:nvPr>
            <p:custDataLst>
              <p:tags r:id="rId1"/>
            </p:custDataLst>
          </p:nvPr>
        </p:nvGrpSpPr>
        <p:grpSpPr>
          <a:xfrm>
            <a:off x="2945131" y="1630575"/>
            <a:ext cx="6390986" cy="790028"/>
            <a:chOff x="1507068" y="2308754"/>
            <a:chExt cx="4588932" cy="567265"/>
          </a:xfrm>
        </p:grpSpPr>
        <p:sp>
          <p:nvSpPr>
            <p:cNvPr id="53" name="任意多边形 52"/>
            <p:cNvSpPr/>
            <p:nvPr>
              <p:custDataLst>
                <p:tags r:id="rId2"/>
              </p:custDataLst>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solidFill>
              <a:schemeClr val="accent1">
                <a:lumMod val="60000"/>
                <a:lumOff val="40000"/>
              </a:schemeClr>
            </a:solidFill>
          </p:spPr>
          <p:txBody>
            <a:bodyPr rot="0" spcFirstLastPara="0" vertOverflow="overflow" horzOverflow="overflow" vert="horz" wrap="square" lIns="54000" tIns="45720" rIns="91440" bIns="45720" numCol="1" spcCol="0" rtlCol="0" fromWordArt="0" anchor="ctr" anchorCtr="0" forceAA="0" compatLnSpc="1">
              <a:normAutofit/>
            </a:bodyPr>
            <a:p>
              <a:pPr algn="just"/>
              <a:r>
                <a:rPr lang="en-US" altLang="zh-CN" b="1" dirty="0">
                  <a:latin typeface="Times New Roman" panose="02020603050405020304" pitchFamily="18" charset="0"/>
                  <a:cs typeface="Times New Roman" panose="02020603050405020304" pitchFamily="18" charset="0"/>
                  <a:sym typeface="Arial" panose="020B0604020202020204" pitchFamily="34" charset="0"/>
                </a:rPr>
                <a:t>01</a:t>
              </a:r>
              <a:endParaRPr lang="en-US" altLang="zh-CN"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54" name="任意多边形 53"/>
            <p:cNvSpPr/>
            <p:nvPr>
              <p:custDataLst>
                <p:tags r:id="rId3"/>
              </p:custDataLst>
            </p:nvPr>
          </p:nvSpPr>
          <p:spPr>
            <a:xfrm>
              <a:off x="1862667" y="2329920"/>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solidFill>
              <a:schemeClr val="accent1">
                <a:lumMod val="60000"/>
                <a:lumOff val="40000"/>
              </a:schemeClr>
            </a:solidFill>
          </p:spPr>
          <p:txBody>
            <a:bodyPr rot="0" spcFirstLastPara="0" vertOverflow="overflow" horzOverflow="overflow" vert="horz" wrap="square" lIns="360000" tIns="45720" rIns="91440" bIns="45720" numCol="1" spcCol="0" rtlCol="0" fromWordArt="0" anchor="ctr" anchorCtr="0" forceAA="0" compatLnSpc="1">
              <a:normAutofit/>
            </a:bodyPr>
            <a:p>
              <a:pPr algn="just"/>
              <a:r>
                <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    </a:t>
              </a:r>
              <a:r>
                <a:rPr sz="2000" b="1" dirty="0">
                  <a:solidFill>
                    <a:srgbClr val="FFFFFF"/>
                  </a:solidFill>
                  <a:latin typeface="Times New Roman" panose="02020603050405020304" pitchFamily="18" charset="0"/>
                </a:rPr>
                <a:t>顾客</a:t>
              </a:r>
              <a:endParaRPr sz="2000" b="1" dirty="0">
                <a:solidFill>
                  <a:srgbClr val="FFFFFF"/>
                </a:solidFill>
                <a:latin typeface="Times New Roman" panose="02020603050405020304" pitchFamily="18" charset="0"/>
              </a:endParaRPr>
            </a:p>
          </p:txBody>
        </p:sp>
      </p:grpSp>
      <p:grpSp>
        <p:nvGrpSpPr>
          <p:cNvPr id="55" name="组合 54"/>
          <p:cNvGrpSpPr/>
          <p:nvPr>
            <p:custDataLst>
              <p:tags r:id="rId4"/>
            </p:custDataLst>
          </p:nvPr>
        </p:nvGrpSpPr>
        <p:grpSpPr>
          <a:xfrm>
            <a:off x="3452106" y="2743104"/>
            <a:ext cx="6390986" cy="790028"/>
            <a:chOff x="1507068" y="2308754"/>
            <a:chExt cx="4588932" cy="567265"/>
          </a:xfrm>
          <a:solidFill>
            <a:srgbClr val="869ACD"/>
          </a:solidFill>
        </p:grpSpPr>
        <p:sp>
          <p:nvSpPr>
            <p:cNvPr id="56" name="任意多边形 55"/>
            <p:cNvSpPr/>
            <p:nvPr>
              <p:custDataLst>
                <p:tags r:id="rId5"/>
              </p:custDataLst>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grpFill/>
          </p:spPr>
          <p:txBody>
            <a:bodyPr rot="0" spcFirstLastPara="0" vertOverflow="overflow" horzOverflow="overflow" vert="horz" wrap="square" lIns="54000" tIns="45720" rIns="91440" bIns="45720" numCol="1" spcCol="0" rtlCol="0" fromWordArt="0" anchor="ctr" anchorCtr="0" forceAA="0" compatLnSpc="1">
              <a:normAutofit/>
            </a:bodyPr>
            <a:p>
              <a:pPr algn="just"/>
              <a:r>
                <a:rPr lang="en-US" altLang="zh-CN" b="1" dirty="0">
                  <a:latin typeface="Times New Roman" panose="02020603050405020304" pitchFamily="18" charset="0"/>
                  <a:cs typeface="Times New Roman" panose="02020603050405020304" pitchFamily="18" charset="0"/>
                  <a:sym typeface="Arial" panose="020B0604020202020204" pitchFamily="34" charset="0"/>
                </a:rPr>
                <a:t>02</a:t>
              </a:r>
              <a:endParaRPr lang="en-US" altLang="zh-CN"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57" name="任意多边形 56"/>
            <p:cNvSpPr/>
            <p:nvPr>
              <p:custDataLst>
                <p:tags r:id="rId6"/>
              </p:custDataLst>
            </p:nvPr>
          </p:nvSpPr>
          <p:spPr>
            <a:xfrm>
              <a:off x="1862667" y="2329920"/>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grpFill/>
          </p:spPr>
          <p:txBody>
            <a:bodyPr rot="0" spcFirstLastPara="0" vertOverflow="overflow" horzOverflow="overflow" vert="horz" wrap="square" lIns="360000" tIns="45720" rIns="91440" bIns="45720" numCol="1" spcCol="0" rtlCol="0" fromWordArt="0" anchor="ctr" anchorCtr="0" forceAA="0" compatLnSpc="1">
              <a:normAutofit/>
            </a:bodyPr>
            <a:p>
              <a:pPr algn="just">
                <a:buClrTx/>
                <a:buSzTx/>
                <a:buFontTx/>
              </a:pPr>
              <a:r>
                <a:rPr lang="en-US" altLang="zh-CN"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    </a:t>
              </a:r>
              <a:r>
                <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竞争对手</a:t>
              </a:r>
              <a:endPar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endParaRPr>
            </a:p>
          </p:txBody>
        </p:sp>
      </p:grpSp>
      <p:pic>
        <p:nvPicPr>
          <p:cNvPr id="64" name="图片 63"/>
          <p:cNvPicPr>
            <a:picLocks noChangeAspect="1"/>
          </p:cNvPicPr>
          <p:nvPr/>
        </p:nvPicPr>
        <p:blipFill>
          <a:blip r:embed="rId7"/>
          <a:srcRect l="42719"/>
          <a:stretch>
            <a:fillRect/>
          </a:stretch>
        </p:blipFill>
        <p:spPr>
          <a:xfrm rot="16200000">
            <a:off x="5960745" y="-5959475"/>
            <a:ext cx="271780" cy="12191365"/>
          </a:xfrm>
          <a:prstGeom prst="rect">
            <a:avLst/>
          </a:prstGeom>
        </p:spPr>
      </p:pic>
      <p:sp>
        <p:nvSpPr>
          <p:cNvPr id="65" name="TextBox 5"/>
          <p:cNvSpPr txBox="1"/>
          <p:nvPr>
            <p:custDataLst>
              <p:tags r:id="rId8"/>
            </p:custDataLst>
          </p:nvPr>
        </p:nvSpPr>
        <p:spPr>
          <a:xfrm>
            <a:off x="391160" y="608133"/>
            <a:ext cx="11290300" cy="565604"/>
          </a:xfrm>
          <a:prstGeom prst="rect">
            <a:avLst/>
          </a:prstGeom>
          <a:noFill/>
        </p:spPr>
        <p:txBody>
          <a:bodyPr wrap="square" rtlCol="0" anchor="ctr">
            <a:normAutofit fontScale="90000"/>
          </a:bodyPr>
          <a:p>
            <a:pPr algn="ctr">
              <a:lnSpc>
                <a:spcPct val="120000"/>
              </a:lnSpc>
            </a:pPr>
            <a:r>
              <a:rPr lang="zh-CN" altLang="en-US" sz="2800" b="1" spc="300" dirty="0">
                <a:solidFill>
                  <a:srgbClr val="222222">
                    <a:lumMod val="90000"/>
                    <a:lumOff val="10000"/>
                  </a:srgbClr>
                </a:solidFill>
                <a:latin typeface="微软雅黑" panose="020B0503020204020204" charset="-122"/>
                <a:ea typeface="微软雅黑" panose="020B0503020204020204" charset="-122"/>
                <a:sym typeface="+mn-ea"/>
              </a:rPr>
              <a:t>创业市场</a:t>
            </a:r>
            <a:endParaRPr lang="zh-CN" altLang="en-US" sz="2800" b="1" spc="300" dirty="0">
              <a:solidFill>
                <a:srgbClr val="222222">
                  <a:lumMod val="90000"/>
                  <a:lumOff val="10000"/>
                </a:srgbClr>
              </a:solidFill>
              <a:latin typeface="微软雅黑" panose="020B0503020204020204" charset="-122"/>
              <a:ea typeface="微软雅黑" panose="020B0503020204020204" charset="-122"/>
              <a:sym typeface="+mn-ea"/>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65"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
        <p:nvSpPr>
          <p:cNvPr id="4" name="文本框 3"/>
          <p:cNvSpPr txBox="1"/>
          <p:nvPr/>
        </p:nvSpPr>
        <p:spPr>
          <a:xfrm>
            <a:off x="292735" y="485140"/>
            <a:ext cx="11720830" cy="521970"/>
          </a:xfrm>
          <a:prstGeom prst="rect">
            <a:avLst/>
          </a:prstGeom>
          <a:noFill/>
        </p:spPr>
        <p:txBody>
          <a:bodyPr wrap="square" rtlCol="0">
            <a:spAutoFit/>
          </a:bodyPr>
          <a:lstStyle/>
          <a:p>
            <a:r>
              <a:rPr lang="zh-CN" altLang="en-US" sz="2800">
                <a:solidFill>
                  <a:srgbClr val="00B0F0"/>
                </a:solidFill>
                <a:latin typeface="Times New Roman" panose="02020603050405020304" pitchFamily="18" charset="0"/>
                <a:cs typeface="Times New Roman" panose="02020603050405020304" pitchFamily="18" charset="0"/>
              </a:rPr>
              <a:t>一、顾客</a:t>
            </a:r>
            <a:endParaRPr lang="en-US" altLang="zh-CN" sz="2400">
              <a:latin typeface="Times New Roman" panose="02020603050405020304" pitchFamily="18" charset="0"/>
              <a:cs typeface="Times New Roman" panose="02020603050405020304" pitchFamily="18" charset="0"/>
            </a:endParaRPr>
          </a:p>
        </p:txBody>
      </p:sp>
      <p:pic>
        <p:nvPicPr>
          <p:cNvPr id="5" name="C9F754DE-2CAD-44b6-B708-469DEB6407EB-2" descr="C:/Users/12897/AppData/Local/Temp/wpp.fAsxKiwpp"/>
          <p:cNvPicPr>
            <a:picLocks noChangeAspect="1"/>
          </p:cNvPicPr>
          <p:nvPr/>
        </p:nvPicPr>
        <p:blipFill>
          <a:blip r:embed="rId3"/>
          <a:stretch>
            <a:fillRect/>
          </a:stretch>
        </p:blipFill>
        <p:spPr>
          <a:xfrm>
            <a:off x="2528570" y="1938973"/>
            <a:ext cx="7134860" cy="2980055"/>
          </a:xfrm>
          <a:prstGeom prst="rect">
            <a:avLst/>
          </a:prstGeom>
        </p:spPr>
      </p:pic>
    </p:spTree>
  </p:cSld>
  <p:clrMapOvr>
    <a:masterClrMapping/>
  </p:clrMapOvr>
  <p:timing>
    <p:tnLst>
      <p:par>
        <p:cTn id="1" dur="indefinite" restart="never" nodeType="tmRoot"/>
      </p:par>
    </p:tnLst>
    <p:bldLst>
      <p:bldP spid="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79095" y="500380"/>
            <a:ext cx="11489055" cy="4892675"/>
          </a:xfrm>
          <a:prstGeom prst="rect">
            <a:avLst/>
          </a:prstGeom>
          <a:solidFill>
            <a:schemeClr val="accent1">
              <a:lumMod val="20000"/>
              <a:lumOff val="80000"/>
            </a:schemeClr>
          </a:solidFill>
        </p:spPr>
        <p:txBody>
          <a:bodyPr wrap="square" rtlCol="0">
            <a:spAutoFit/>
          </a:bodyPr>
          <a:lstStyle/>
          <a:p>
            <a:pPr lvl="0" algn="just" fontAlgn="ctr"/>
            <a:r>
              <a:rPr lang="zh-CN" altLang="en-US" sz="2400">
                <a:latin typeface="Times New Roman" panose="02020603050405020304" pitchFamily="18" charset="0"/>
                <a:cs typeface="Times New Roman" panose="02020603050405020304" pitchFamily="18" charset="0"/>
                <a:sym typeface="+mn-ea"/>
              </a:rPr>
              <a:t>市面上找不到一个真正意义上针对老板设计的手机，于是他创办了“8848”钛金手机。钛合金、鳄鱼皮、私人订制数据，这些精心设计的外观和功能，让8848手机一炮打响，年销售额迅速突破10亿元。四次创业，四次成功，杜国楹已经成为了一个传奇，然而“频繁成功”并不是他想要的，他希望能够找到倾注一生的事业，“小罐茶”应运而生。早在2012年，杜国楹就开始带着他的团队上山寻茶，第一轮寻访的茶企超过了500家。杜国楹刚开始是想做有机茶，却在一次拜访中发现了一位非物质文化遗产项目制作技艺传承人，于是灵感迸发，希望和这些顶级制茶大师合作。他挨个登门造访，找到了八大名茶的八位代表人物，决定采用正宗传承制作技艺进行标准化生产。同时，杜国楹将产品定位为“简约、轻奢、生动”，并请日本设</a:t>
            </a:r>
            <a:r>
              <a:rPr lang="zh-CN" altLang="en-US" sz="2400"/>
              <a:t>计师神原秀夫设计产品包装，经过十余次改稿，最终敲定使用精致的小铝罐，“小罐茶”由此诞生。</a:t>
            </a:r>
            <a:r>
              <a:rPr lang="zh-CN" altLang="en-US" sz="2400">
                <a:latin typeface="Times New Roman" panose="02020603050405020304" pitchFamily="18" charset="0"/>
                <a:cs typeface="Times New Roman" panose="02020603050405020304" pitchFamily="18" charset="0"/>
              </a:rPr>
              <a:t>2017</a:t>
            </a:r>
            <a:r>
              <a:rPr lang="zh-CN" altLang="en-US" sz="2400"/>
              <a:t>年，小罐茶的广告席卷央视和各大卫视，八位制茶大师联袂登场，镜头如诗如画。“小罐茶，大师作”，引起业界震动，当年销售额达到</a:t>
            </a:r>
            <a:r>
              <a:rPr lang="zh-CN" altLang="en-US" sz="2400">
                <a:latin typeface="Times New Roman" panose="02020603050405020304" pitchFamily="18" charset="0"/>
                <a:cs typeface="Times New Roman" panose="02020603050405020304" pitchFamily="18" charset="0"/>
              </a:rPr>
              <a:t>11</a:t>
            </a:r>
            <a:r>
              <a:rPr lang="zh-CN" altLang="en-US" sz="2400"/>
              <a:t>亿元左右。</a:t>
            </a:r>
            <a:endParaRPr lang="zh-CN" altLang="en-US" sz="2400"/>
          </a:p>
          <a:p>
            <a:pPr lvl="0" algn="r" fontAlgn="ctr"/>
            <a:r>
              <a:rPr lang="zh-CN" altLang="en-US" sz="2400"/>
              <a:t>（资料来源：百度文库）</a:t>
            </a:r>
            <a:endParaRPr lang="zh-CN" altLang="en-US" sz="2400"/>
          </a:p>
        </p:txBody>
      </p:sp>
      <p:pic>
        <p:nvPicPr>
          <p:cNvPr id="22" name="图片 21"/>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2" name="图片 1"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3" name="图片 2"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
        <p:nvSpPr>
          <p:cNvPr id="7" name="文本框 6"/>
          <p:cNvSpPr txBox="1"/>
          <p:nvPr/>
        </p:nvSpPr>
        <p:spPr>
          <a:xfrm>
            <a:off x="439420" y="892810"/>
            <a:ext cx="11753215" cy="460375"/>
          </a:xfrm>
          <a:prstGeom prst="rect">
            <a:avLst/>
          </a:prstGeom>
          <a:noFill/>
        </p:spPr>
        <p:txBody>
          <a:bodyPr wrap="square" rtlCol="0">
            <a:spAutoFit/>
          </a:bodyPr>
          <a:p>
            <a:r>
              <a:rPr lang="en-US" altLang="zh-CN" sz="2400">
                <a:solidFill>
                  <a:schemeClr val="accent1">
                    <a:lumMod val="75000"/>
                  </a:schemeClr>
                </a:solidFill>
                <a:latin typeface="Times New Roman" panose="02020603050405020304" pitchFamily="18" charset="0"/>
                <a:cs typeface="Times New Roman" panose="02020603050405020304" pitchFamily="18" charset="0"/>
              </a:rPr>
              <a:t>1. 了解顾客的需求</a:t>
            </a:r>
            <a:endParaRPr lang="en-US" altLang="zh-CN" sz="240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4" name="C9F754DE-2CAD-44b6-B708-469DEB6407EB-4" descr="C:/Users/12897/AppData/Local/Temp/wpp.RLrGvewpp"/>
          <p:cNvPicPr>
            <a:picLocks noChangeAspect="1"/>
          </p:cNvPicPr>
          <p:nvPr/>
        </p:nvPicPr>
        <p:blipFill>
          <a:blip r:embed="rId3"/>
          <a:stretch>
            <a:fillRect/>
          </a:stretch>
        </p:blipFill>
        <p:spPr>
          <a:xfrm>
            <a:off x="2878455" y="1759585"/>
            <a:ext cx="6435090" cy="4829810"/>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
        <p:nvSpPr>
          <p:cNvPr id="4" name="文本框 3"/>
          <p:cNvSpPr txBox="1"/>
          <p:nvPr/>
        </p:nvSpPr>
        <p:spPr>
          <a:xfrm>
            <a:off x="292735" y="485140"/>
            <a:ext cx="11720830" cy="521970"/>
          </a:xfrm>
          <a:prstGeom prst="rect">
            <a:avLst/>
          </a:prstGeom>
          <a:noFill/>
        </p:spPr>
        <p:txBody>
          <a:bodyPr wrap="square" rtlCol="0">
            <a:spAutoFit/>
          </a:bodyPr>
          <a:lstStyle/>
          <a:p>
            <a:r>
              <a:rPr lang="zh-CN" altLang="en-US" sz="2800">
                <a:solidFill>
                  <a:srgbClr val="00B0F0"/>
                </a:solidFill>
                <a:latin typeface="Times New Roman" panose="02020603050405020304" pitchFamily="18" charset="0"/>
                <a:cs typeface="Times New Roman" panose="02020603050405020304" pitchFamily="18" charset="0"/>
              </a:rPr>
              <a:t>二、竞争对手</a:t>
            </a:r>
            <a:endParaRPr lang="zh-CN" altLang="en-US" sz="2800">
              <a:solidFill>
                <a:srgbClr val="00B0F0"/>
              </a:solidFill>
              <a:latin typeface="Times New Roman" panose="02020603050405020304" pitchFamily="18" charset="0"/>
              <a:cs typeface="Times New Roman" panose="02020603050405020304" pitchFamily="18" charset="0"/>
            </a:endParaRPr>
          </a:p>
        </p:txBody>
      </p:sp>
      <p:pic>
        <p:nvPicPr>
          <p:cNvPr id="2" name="C9F754DE-2CAD-44b6-B708-469DEB6407EB-3" descr="C:/Users/12897/AppData/Local/Temp/wpp.FTvYDcwpp"/>
          <p:cNvPicPr>
            <a:picLocks noChangeAspect="1"/>
          </p:cNvPicPr>
          <p:nvPr/>
        </p:nvPicPr>
        <p:blipFill>
          <a:blip r:embed="rId3"/>
          <a:stretch>
            <a:fillRect/>
          </a:stretch>
        </p:blipFill>
        <p:spPr>
          <a:xfrm>
            <a:off x="2675890" y="548958"/>
            <a:ext cx="8500110" cy="5861685"/>
          </a:xfrm>
          <a:prstGeom prst="rect">
            <a:avLst/>
          </a:prstGeom>
        </p:spPr>
      </p:pic>
    </p:spTree>
  </p:cSld>
  <p:clrMapOvr>
    <a:masterClrMapping/>
  </p:clrMapOvr>
  <p:timing>
    <p:tnLst>
      <p:par>
        <p:cTn id="1" dur="indefinite" restart="never" nodeType="tmRoot"/>
      </p:par>
    </p:tnLst>
    <p:bldLst>
      <p:bldP spid="4" grpId="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42719"/>
          <a:stretch>
            <a:fillRect/>
          </a:stretch>
        </p:blipFill>
        <p:spPr>
          <a:xfrm rot="16200000">
            <a:off x="5960110" y="-5950585"/>
            <a:ext cx="271780" cy="12191365"/>
          </a:xfrm>
          <a:prstGeom prst="rect">
            <a:avLst/>
          </a:prstGeom>
        </p:spPr>
      </p:pic>
      <p:pic>
        <p:nvPicPr>
          <p:cNvPr id="39" name="图片 38" descr="千库网1">
            <a:hlinkClick r:id=""/>
          </p:cNvPr>
          <p:cNvPicPr>
            <a:picLocks noChangeAspect="1"/>
          </p:cNvPicPr>
          <p:nvPr/>
        </p:nvPicPr>
        <p:blipFill>
          <a:blip r:embed="rId2"/>
          <a:stretch>
            <a:fillRect/>
          </a:stretch>
        </p:blipFill>
        <p:spPr>
          <a:xfrm>
            <a:off x="11640185" y="6306185"/>
            <a:ext cx="551815" cy="551815"/>
          </a:xfrm>
          <a:prstGeom prst="rect">
            <a:avLst/>
          </a:prstGeom>
        </p:spPr>
      </p:pic>
      <p:grpSp>
        <p:nvGrpSpPr>
          <p:cNvPr id="56" name="组合 55"/>
          <p:cNvGrpSpPr/>
          <p:nvPr>
            <p:custDataLst>
              <p:tags r:id="rId3"/>
            </p:custDataLst>
          </p:nvPr>
        </p:nvGrpSpPr>
        <p:grpSpPr>
          <a:xfrm>
            <a:off x="2961695" y="2204536"/>
            <a:ext cx="1815125" cy="1877843"/>
            <a:chOff x="2053008" y="1642534"/>
            <a:chExt cx="2610662" cy="2700866"/>
          </a:xfrm>
        </p:grpSpPr>
        <p:sp>
          <p:nvSpPr>
            <p:cNvPr id="55" name="任意多边形 54"/>
            <p:cNvSpPr/>
            <p:nvPr>
              <p:custDataLst>
                <p:tags r:id="rId4"/>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37AFE5"/>
            </a:solidFill>
            <a:ln>
              <a:noFill/>
            </a:ln>
          </p:spPr>
          <p:style>
            <a:lnRef idx="2">
              <a:srgbClr val="628EE3">
                <a:shade val="50000"/>
              </a:srgbClr>
            </a:lnRef>
            <a:fillRef idx="1">
              <a:srgbClr val="628EE3"/>
            </a:fillRef>
            <a:effectRef idx="0">
              <a:srgbClr val="628EE3"/>
            </a:effectRef>
            <a:fontRef idx="minor">
              <a:srgbClr val="FFFFFF"/>
            </a:fontRef>
          </p:style>
          <p:txBody>
            <a:bodyPr rtlCol="0" anchor="ctr">
              <a:normAutofit/>
            </a:bodyPr>
            <a:p>
              <a:pPr algn="ctr"/>
              <a:endParaRPr lang="zh-CN" altLang="en-US">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2" name="任意多边形 51"/>
            <p:cNvSpPr/>
            <p:nvPr>
              <p:custDataLst>
                <p:tags r:id="rId5"/>
              </p:custDataLst>
            </p:nvPr>
          </p:nvSpPr>
          <p:spPr>
            <a:xfrm>
              <a:off x="2109506"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ln>
              <a:noFill/>
            </a:ln>
          </p:spPr>
          <p:style>
            <a:lnRef idx="2">
              <a:srgbClr val="628EE3">
                <a:shade val="50000"/>
              </a:srgbClr>
            </a:lnRef>
            <a:fillRef idx="1">
              <a:srgbClr val="628EE3"/>
            </a:fillRef>
            <a:effectRef idx="0">
              <a:srgbClr val="628EE3"/>
            </a:effectRef>
            <a:fontRef idx="minor">
              <a:srgbClr val="FFFFFF"/>
            </a:fontRef>
          </p:style>
          <p:txBody>
            <a:bodyPr bIns="468000" rtlCol="0" anchor="ctr">
              <a:normAutofit/>
            </a:bodyPr>
            <a:p>
              <a:pPr algn="ctr"/>
              <a:r>
                <a:rPr lang="en-US" altLang="zh-CN" smtClean="0">
                  <a:solidFill>
                    <a:srgbClr val="FFFFFF"/>
                  </a:solidFill>
                  <a:latin typeface="Times New Roman" panose="02020603050405020304" pitchFamily="18" charset="0"/>
                  <a:sym typeface="Arial" panose="020B0604020202020204" pitchFamily="34" charset="0"/>
                </a:rPr>
                <a:t>同行</a:t>
              </a:r>
              <a:endParaRPr lang="en-US" altLang="zh-CN" smtClean="0">
                <a:solidFill>
                  <a:srgbClr val="FFFFFF"/>
                </a:solidFill>
                <a:latin typeface="Times New Roman" panose="02020603050405020304" pitchFamily="18" charset="0"/>
                <a:sym typeface="Arial" panose="020B0604020202020204" pitchFamily="34" charset="0"/>
              </a:endParaRPr>
            </a:p>
          </p:txBody>
        </p:sp>
        <p:sp>
          <p:nvSpPr>
            <p:cNvPr id="51" name="任意多边形 50"/>
            <p:cNvSpPr/>
            <p:nvPr>
              <p:custDataLst>
                <p:tags r:id="rId6"/>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37AFE5"/>
            </a:solidFill>
            <a:ln>
              <a:noFill/>
            </a:ln>
            <a:effectLst>
              <a:outerShdw blurRad="50800" dist="38100" dir="5400000" algn="t" rotWithShape="0">
                <a:prstClr val="black">
                  <a:alpha val="40000"/>
                </a:prstClr>
              </a:outerShdw>
            </a:effectLst>
          </p:spPr>
          <p:style>
            <a:lnRef idx="2">
              <a:srgbClr val="628EE3">
                <a:shade val="50000"/>
              </a:srgbClr>
            </a:lnRef>
            <a:fillRef idx="1">
              <a:srgbClr val="628EE3"/>
            </a:fillRef>
            <a:effectRef idx="0">
              <a:srgbClr val="628EE3"/>
            </a:effectRef>
            <a:fontRef idx="minor">
              <a:srgbClr val="FFFFFF"/>
            </a:fontRef>
          </p:style>
          <p:txBody>
            <a:bodyPr tIns="72000" rtlCol="0" anchor="b">
              <a:normAutofit fontScale="60000"/>
            </a:bodyPr>
            <a:p>
              <a:pPr algn="ctr"/>
              <a:r>
                <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rPr>
                <a:t>A</a:t>
              </a:r>
              <a:endPar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grpSp>
      <p:grpSp>
        <p:nvGrpSpPr>
          <p:cNvPr id="33" name="组合 32"/>
          <p:cNvGrpSpPr/>
          <p:nvPr>
            <p:custDataLst>
              <p:tags r:id="rId7"/>
            </p:custDataLst>
          </p:nvPr>
        </p:nvGrpSpPr>
        <p:grpSpPr>
          <a:xfrm>
            <a:off x="4779181" y="2204536"/>
            <a:ext cx="1815125" cy="1877843"/>
            <a:chOff x="2053008" y="1642534"/>
            <a:chExt cx="2610662" cy="2700866"/>
          </a:xfrm>
        </p:grpSpPr>
        <p:sp>
          <p:nvSpPr>
            <p:cNvPr id="34" name="任意多边形 33"/>
            <p:cNvSpPr/>
            <p:nvPr>
              <p:custDataLst>
                <p:tags r:id="rId8"/>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37AFE5"/>
            </a:solidFill>
            <a:ln>
              <a:noFill/>
            </a:ln>
          </p:spPr>
          <p:style>
            <a:lnRef idx="2">
              <a:srgbClr val="628EE3">
                <a:shade val="50000"/>
              </a:srgbClr>
            </a:lnRef>
            <a:fillRef idx="1">
              <a:srgbClr val="628EE3"/>
            </a:fillRef>
            <a:effectRef idx="0">
              <a:srgbClr val="628EE3"/>
            </a:effectRef>
            <a:fontRef idx="minor">
              <a:srgbClr val="FFFFFF"/>
            </a:fontRef>
          </p:style>
          <p:txBody>
            <a:bodyPr rtlCol="0" anchor="ctr">
              <a:normAutofit/>
            </a:bodyPr>
            <a:p>
              <a:pPr algn="ctr"/>
              <a:endParaRPr lang="zh-CN" altLang="en-US">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35" name="任意多边形 34"/>
            <p:cNvSpPr/>
            <p:nvPr>
              <p:custDataLst>
                <p:tags r:id="rId9"/>
              </p:custDataLst>
            </p:nvPr>
          </p:nvSpPr>
          <p:spPr>
            <a:xfrm>
              <a:off x="2111333"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ln>
              <a:noFill/>
            </a:ln>
          </p:spPr>
          <p:style>
            <a:lnRef idx="2">
              <a:srgbClr val="628EE3">
                <a:shade val="50000"/>
              </a:srgbClr>
            </a:lnRef>
            <a:fillRef idx="1">
              <a:srgbClr val="628EE3"/>
            </a:fillRef>
            <a:effectRef idx="0">
              <a:srgbClr val="628EE3"/>
            </a:effectRef>
            <a:fontRef idx="minor">
              <a:srgbClr val="FFFFFF"/>
            </a:fontRef>
          </p:style>
          <p:txBody>
            <a:bodyPr bIns="468000" rtlCol="0" anchor="ctr">
              <a:normAutofit/>
            </a:bodyPr>
            <a:p>
              <a:pPr algn="ctr"/>
              <a:r>
                <a:rPr lang="en-US" altLang="zh-CN" smtClean="0">
                  <a:solidFill>
                    <a:srgbClr val="FFFFFF"/>
                  </a:solidFill>
                  <a:latin typeface="Times New Roman" panose="02020603050405020304" pitchFamily="18" charset="0"/>
                  <a:sym typeface="Arial" panose="020B0604020202020204" pitchFamily="34" charset="0"/>
                </a:rPr>
                <a:t>隐形对手</a:t>
              </a:r>
              <a:endParaRPr lang="en-US" altLang="zh-CN" smtClean="0">
                <a:solidFill>
                  <a:srgbClr val="FFFFFF"/>
                </a:solidFill>
                <a:latin typeface="Times New Roman" panose="02020603050405020304" pitchFamily="18" charset="0"/>
                <a:sym typeface="Arial" panose="020B0604020202020204" pitchFamily="34" charset="0"/>
              </a:endParaRPr>
            </a:p>
          </p:txBody>
        </p:sp>
        <p:sp>
          <p:nvSpPr>
            <p:cNvPr id="48" name="任意多边形 47"/>
            <p:cNvSpPr/>
            <p:nvPr>
              <p:custDataLst>
                <p:tags r:id="rId10"/>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37AFE5"/>
            </a:solidFill>
            <a:ln>
              <a:noFill/>
            </a:ln>
            <a:effectLst>
              <a:outerShdw blurRad="50800" dist="38100" dir="5400000" algn="t" rotWithShape="0">
                <a:prstClr val="black">
                  <a:alpha val="40000"/>
                </a:prstClr>
              </a:outerShdw>
            </a:effectLst>
          </p:spPr>
          <p:style>
            <a:lnRef idx="2">
              <a:srgbClr val="628EE3">
                <a:shade val="50000"/>
              </a:srgbClr>
            </a:lnRef>
            <a:fillRef idx="1">
              <a:srgbClr val="628EE3"/>
            </a:fillRef>
            <a:effectRef idx="0">
              <a:srgbClr val="628EE3"/>
            </a:effectRef>
            <a:fontRef idx="minor">
              <a:srgbClr val="FFFFFF"/>
            </a:fontRef>
          </p:style>
          <p:txBody>
            <a:bodyPr tIns="72000" rtlCol="0" anchor="b">
              <a:normAutofit fontScale="60000"/>
            </a:bodyPr>
            <a:p>
              <a:pPr algn="ctr"/>
              <a:r>
                <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rPr>
                <a:t>B</a:t>
              </a:r>
              <a:endPar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grpSp>
      <p:grpSp>
        <p:nvGrpSpPr>
          <p:cNvPr id="57" name="组合 56"/>
          <p:cNvGrpSpPr/>
          <p:nvPr>
            <p:custDataLst>
              <p:tags r:id="rId11"/>
            </p:custDataLst>
          </p:nvPr>
        </p:nvGrpSpPr>
        <p:grpSpPr>
          <a:xfrm>
            <a:off x="6596666" y="2204536"/>
            <a:ext cx="1815125" cy="1877843"/>
            <a:chOff x="2053008" y="1642534"/>
            <a:chExt cx="2610662" cy="2700866"/>
          </a:xfrm>
        </p:grpSpPr>
        <p:sp>
          <p:nvSpPr>
            <p:cNvPr id="58" name="任意多边形 57"/>
            <p:cNvSpPr/>
            <p:nvPr>
              <p:custDataLst>
                <p:tags r:id="rId12"/>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37AFE5"/>
            </a:solidFill>
            <a:ln>
              <a:noFill/>
            </a:ln>
          </p:spPr>
          <p:style>
            <a:lnRef idx="2">
              <a:srgbClr val="628EE3">
                <a:shade val="50000"/>
              </a:srgbClr>
            </a:lnRef>
            <a:fillRef idx="1">
              <a:srgbClr val="628EE3"/>
            </a:fillRef>
            <a:effectRef idx="0">
              <a:srgbClr val="628EE3"/>
            </a:effectRef>
            <a:fontRef idx="minor">
              <a:srgbClr val="FFFFFF"/>
            </a:fontRef>
          </p:style>
          <p:txBody>
            <a:bodyPr rtlCol="0" anchor="ctr">
              <a:normAutofit/>
            </a:bodyPr>
            <a:p>
              <a:pPr algn="ctr"/>
              <a:endParaRPr lang="zh-CN" altLang="en-US">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9" name="任意多边形 58"/>
            <p:cNvSpPr/>
            <p:nvPr>
              <p:custDataLst>
                <p:tags r:id="rId13"/>
              </p:custDataLst>
            </p:nvPr>
          </p:nvSpPr>
          <p:spPr>
            <a:xfrm>
              <a:off x="2109506"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ln>
              <a:noFill/>
            </a:ln>
          </p:spPr>
          <p:style>
            <a:lnRef idx="2">
              <a:srgbClr val="628EE3">
                <a:shade val="50000"/>
              </a:srgbClr>
            </a:lnRef>
            <a:fillRef idx="1">
              <a:srgbClr val="628EE3"/>
            </a:fillRef>
            <a:effectRef idx="0">
              <a:srgbClr val="628EE3"/>
            </a:effectRef>
            <a:fontRef idx="minor">
              <a:srgbClr val="FFFFFF"/>
            </a:fontRef>
          </p:style>
          <p:txBody>
            <a:bodyPr bIns="468000" rtlCol="0" anchor="ctr">
              <a:normAutofit/>
            </a:bodyPr>
            <a:p>
              <a:pPr algn="ctr"/>
              <a:r>
                <a:rPr lang="en-US" altLang="zh-CN" smtClean="0">
                  <a:solidFill>
                    <a:srgbClr val="FFFFFF"/>
                  </a:solidFill>
                  <a:latin typeface="Times New Roman" panose="02020603050405020304" pitchFamily="18" charset="0"/>
                  <a:sym typeface="Arial" panose="020B0604020202020204" pitchFamily="34" charset="0"/>
                </a:rPr>
                <a:t>核心对手</a:t>
              </a:r>
              <a:endParaRPr lang="en-US" altLang="zh-CN" smtClean="0">
                <a:solidFill>
                  <a:srgbClr val="FFFFFF"/>
                </a:solidFill>
                <a:latin typeface="Times New Roman" panose="02020603050405020304" pitchFamily="18" charset="0"/>
                <a:sym typeface="Arial" panose="020B0604020202020204" pitchFamily="34" charset="0"/>
              </a:endParaRPr>
            </a:p>
          </p:txBody>
        </p:sp>
        <p:sp>
          <p:nvSpPr>
            <p:cNvPr id="60" name="任意多边形 59"/>
            <p:cNvSpPr/>
            <p:nvPr>
              <p:custDataLst>
                <p:tags r:id="rId14"/>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37AFE5"/>
            </a:solidFill>
            <a:ln>
              <a:noFill/>
            </a:ln>
            <a:effectLst>
              <a:outerShdw blurRad="50800" dist="38100" dir="5400000" algn="t" rotWithShape="0">
                <a:prstClr val="black">
                  <a:alpha val="40000"/>
                </a:prstClr>
              </a:outerShdw>
            </a:effectLst>
          </p:spPr>
          <p:style>
            <a:lnRef idx="2">
              <a:srgbClr val="628EE3">
                <a:shade val="50000"/>
              </a:srgbClr>
            </a:lnRef>
            <a:fillRef idx="1">
              <a:srgbClr val="628EE3"/>
            </a:fillRef>
            <a:effectRef idx="0">
              <a:srgbClr val="628EE3"/>
            </a:effectRef>
            <a:fontRef idx="minor">
              <a:srgbClr val="FFFFFF"/>
            </a:fontRef>
          </p:style>
          <p:txBody>
            <a:bodyPr tIns="72000" rtlCol="0" anchor="b">
              <a:normAutofit fontScale="60000"/>
            </a:bodyPr>
            <a:p>
              <a:pPr algn="ctr"/>
              <a:r>
                <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rPr>
                <a:t>C</a:t>
              </a:r>
              <a:endPar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grpSp>
      <p:sp>
        <p:nvSpPr>
          <p:cNvPr id="7" name="文本框 6"/>
          <p:cNvSpPr txBox="1"/>
          <p:nvPr/>
        </p:nvSpPr>
        <p:spPr>
          <a:xfrm>
            <a:off x="439420" y="892810"/>
            <a:ext cx="11753215" cy="460375"/>
          </a:xfrm>
          <a:prstGeom prst="rect">
            <a:avLst/>
          </a:prstGeom>
          <a:noFill/>
        </p:spPr>
        <p:txBody>
          <a:bodyPr wrap="square" rtlCol="0">
            <a:spAutoFit/>
          </a:bodyPr>
          <a:p>
            <a:r>
              <a:rPr lang="en-US" altLang="zh-CN" sz="2400">
                <a:solidFill>
                  <a:schemeClr val="accent1">
                    <a:lumMod val="75000"/>
                  </a:schemeClr>
                </a:solidFill>
                <a:latin typeface="Times New Roman" panose="02020603050405020304" pitchFamily="18" charset="0"/>
                <a:cs typeface="Times New Roman" panose="02020603050405020304" pitchFamily="18" charset="0"/>
              </a:rPr>
              <a:t>1. 谁是竞争对手？</a:t>
            </a:r>
            <a:endParaRPr lang="en-US" altLang="zh-CN" sz="2400">
              <a:solidFill>
                <a:schemeClr val="accent1">
                  <a:lumMod val="75000"/>
                </a:schemeClr>
              </a:solidFill>
              <a:latin typeface="Times New Roman" panose="02020603050405020304" pitchFamily="18" charset="0"/>
              <a:cs typeface="Times New Roman" panose="02020603050405020304" pitchFamily="18" charset="0"/>
            </a:endParaRPr>
          </a:p>
        </p:txBody>
      </p:sp>
    </p:spTree>
    <p:custDataLst>
      <p:tags r:id="rId1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42719"/>
          <a:stretch>
            <a:fillRect/>
          </a:stretch>
        </p:blipFill>
        <p:spPr>
          <a:xfrm rot="16200000">
            <a:off x="5960110" y="-5950585"/>
            <a:ext cx="271780" cy="12191365"/>
          </a:xfrm>
          <a:prstGeom prst="rect">
            <a:avLst/>
          </a:prstGeom>
        </p:spPr>
      </p:pic>
      <p:pic>
        <p:nvPicPr>
          <p:cNvPr id="39" name="图片 38" descr="千库网1">
            <a:hlinkClick r:id=""/>
          </p:cNvPr>
          <p:cNvPicPr>
            <a:picLocks noChangeAspect="1"/>
          </p:cNvPicPr>
          <p:nvPr/>
        </p:nvPicPr>
        <p:blipFill>
          <a:blip r:embed="rId2"/>
          <a:stretch>
            <a:fillRect/>
          </a:stretch>
        </p:blipFill>
        <p:spPr>
          <a:xfrm>
            <a:off x="11640185" y="6306185"/>
            <a:ext cx="551815" cy="551815"/>
          </a:xfrm>
          <a:prstGeom prst="rect">
            <a:avLst/>
          </a:prstGeom>
        </p:spPr>
      </p:pic>
      <p:sp>
        <p:nvSpPr>
          <p:cNvPr id="7" name="文本框 6"/>
          <p:cNvSpPr txBox="1"/>
          <p:nvPr/>
        </p:nvSpPr>
        <p:spPr>
          <a:xfrm>
            <a:off x="439420" y="892810"/>
            <a:ext cx="11753215" cy="460375"/>
          </a:xfrm>
          <a:prstGeom prst="rect">
            <a:avLst/>
          </a:prstGeom>
          <a:noFill/>
        </p:spPr>
        <p:txBody>
          <a:bodyPr wrap="square" rtlCol="0">
            <a:spAutoFit/>
          </a:bodyPr>
          <a:p>
            <a:r>
              <a:rPr lang="en-US" altLang="zh-CN" sz="2400">
                <a:solidFill>
                  <a:schemeClr val="accent1">
                    <a:lumMod val="75000"/>
                  </a:schemeClr>
                </a:solidFill>
                <a:latin typeface="Times New Roman" panose="02020603050405020304" pitchFamily="18" charset="0"/>
                <a:cs typeface="Times New Roman" panose="02020603050405020304" pitchFamily="18" charset="0"/>
              </a:rPr>
              <a:t>2. 了解竞争对手的情况</a:t>
            </a:r>
            <a:endParaRPr lang="en-US" altLang="zh-CN" sz="2400">
              <a:solidFill>
                <a:schemeClr val="accent1">
                  <a:lumMod val="75000"/>
                </a:schemeClr>
              </a:solidFill>
              <a:latin typeface="Times New Roman" panose="02020603050405020304" pitchFamily="18" charset="0"/>
              <a:cs typeface="Times New Roman" panose="02020603050405020304" pitchFamily="18" charset="0"/>
            </a:endParaRPr>
          </a:p>
        </p:txBody>
      </p:sp>
      <p:cxnSp>
        <p:nvCxnSpPr>
          <p:cNvPr id="11" name="直接连接符 10"/>
          <p:cNvCxnSpPr/>
          <p:nvPr>
            <p:custDataLst>
              <p:tags r:id="rId3"/>
            </p:custDataLst>
          </p:nvPr>
        </p:nvCxnSpPr>
        <p:spPr>
          <a:xfrm>
            <a:off x="849157" y="3437983"/>
            <a:ext cx="10493686" cy="0"/>
          </a:xfrm>
          <a:prstGeom prst="line">
            <a:avLst/>
          </a:prstGeom>
          <a:ln w="25400" cap="rnd">
            <a:solidFill>
              <a:srgbClr val="8EAADC"/>
            </a:solidFill>
          </a:ln>
        </p:spPr>
        <p:style>
          <a:lnRef idx="1">
            <a:srgbClr val="8590CA"/>
          </a:lnRef>
          <a:fillRef idx="0">
            <a:srgbClr val="8590CA"/>
          </a:fillRef>
          <a:effectRef idx="0">
            <a:srgbClr val="8590CA"/>
          </a:effectRef>
          <a:fontRef idx="minor">
            <a:sysClr val="windowText" lastClr="000000"/>
          </a:fontRef>
        </p:style>
      </p:cxnSp>
      <p:sp>
        <p:nvSpPr>
          <p:cNvPr id="43" name="矩形 42"/>
          <p:cNvSpPr/>
          <p:nvPr>
            <p:custDataLst>
              <p:tags r:id="rId4"/>
            </p:custDataLst>
          </p:nvPr>
        </p:nvSpPr>
        <p:spPr>
          <a:xfrm>
            <a:off x="852604" y="1536353"/>
            <a:ext cx="3270289" cy="1251350"/>
          </a:xfrm>
          <a:prstGeom prst="rect">
            <a:avLst/>
          </a:prstGeom>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Autofit/>
          </a:bodyPr>
          <a:p>
            <a:pPr>
              <a:lnSpc>
                <a:spcPct val="120000"/>
              </a:lnSpc>
            </a:pPr>
            <a:endParaRPr lang="zh-CN" altLang="en-US" sz="1400" spc="150" dirty="0">
              <a:latin typeface="Arial" panose="020B0604020202020204" pitchFamily="34" charset="0"/>
              <a:ea typeface="微软雅黑" panose="020B0503020204020204" charset="-122"/>
              <a:sym typeface="Arial" panose="020B0604020202020204" pitchFamily="34" charset="0"/>
            </a:endParaRPr>
          </a:p>
        </p:txBody>
      </p:sp>
      <p:sp>
        <p:nvSpPr>
          <p:cNvPr id="44" name="等腰三角形 43"/>
          <p:cNvSpPr/>
          <p:nvPr>
            <p:custDataLst>
              <p:tags r:id="rId5"/>
            </p:custDataLst>
          </p:nvPr>
        </p:nvSpPr>
        <p:spPr>
          <a:xfrm rot="10800000">
            <a:off x="849157" y="2787703"/>
            <a:ext cx="707066" cy="241126"/>
          </a:xfrm>
          <a:prstGeom prst="triangle">
            <a:avLst>
              <a:gd name="adj" fmla="val 0"/>
            </a:avLst>
          </a:prstGeom>
          <a:solidFill>
            <a:srgbClr val="8590CA">
              <a:lumMod val="60000"/>
              <a:lumOff val="40000"/>
            </a:srgb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42" name="矩形 41"/>
          <p:cNvSpPr/>
          <p:nvPr>
            <p:custDataLst>
              <p:tags r:id="rId6"/>
            </p:custDataLst>
          </p:nvPr>
        </p:nvSpPr>
        <p:spPr>
          <a:xfrm>
            <a:off x="908872" y="1797762"/>
            <a:ext cx="3157753" cy="728533"/>
          </a:xfrm>
          <a:prstGeom prst="rect">
            <a:avLst/>
          </a:prstGeom>
        </p:spPr>
        <p:txBody>
          <a:bodyPr wrap="square" anchor="ctr">
            <a:normAutofit fontScale="90000"/>
          </a:bodyPr>
          <a:p>
            <a:pPr algn="ctr">
              <a:lnSpc>
                <a:spcPct val="120000"/>
              </a:lnSpc>
            </a:pPr>
            <a:r>
              <a:rPr lang="zh-CN" altLang="en-US" dirty="0">
                <a:solidFill>
                  <a:sysClr val="window" lastClr="FFFFFF"/>
                </a:solidFill>
                <a:latin typeface="Arial" panose="020B0604020202020204" pitchFamily="34" charset="0"/>
                <a:ea typeface="微软雅黑" panose="020B0503020204020204" charset="-122"/>
                <a:sym typeface="Arial" panose="020B0604020202020204" pitchFamily="34" charset="0"/>
              </a:rPr>
              <a:t>竞争对手的经营状况。经营得是好还是坏？为什么好？为什么坏？</a:t>
            </a:r>
            <a:endParaRPr lang="zh-CN" altLang="en-US"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46" name="椭圆 45"/>
          <p:cNvSpPr/>
          <p:nvPr>
            <p:custDataLst>
              <p:tags r:id="rId7"/>
            </p:custDataLst>
          </p:nvPr>
        </p:nvSpPr>
        <p:spPr>
          <a:xfrm>
            <a:off x="1372866" y="3254627"/>
            <a:ext cx="366713" cy="366713"/>
          </a:xfrm>
          <a:prstGeom prst="ellipse">
            <a:avLst/>
          </a:prstGeom>
          <a:solidFill>
            <a:srgbClr val="8590CA"/>
          </a:solidFill>
          <a:ln w="28575">
            <a:noFill/>
          </a:ln>
        </p:spPr>
        <p:style>
          <a:lnRef idx="2">
            <a:srgbClr val="8590CA">
              <a:shade val="50000"/>
            </a:srgbClr>
          </a:lnRef>
          <a:fillRef idx="1">
            <a:srgbClr val="8590CA"/>
          </a:fillRef>
          <a:effectRef idx="0">
            <a:srgbClr val="8590CA"/>
          </a:effectRef>
          <a:fontRef idx="minor">
            <a:sysClr val="window" lastClr="FFFFFF"/>
          </a:fontRef>
        </p:style>
        <p:txBody>
          <a:bodyPr rtlCol="0" anchor="ctr" anchorCtr="0">
            <a:normAutofit fontScale="70000" lnSpcReduction="20000"/>
          </a:bodyPr>
          <a:p>
            <a:pPr algn="ctr" fontAlgn="auto"/>
            <a:r>
              <a:rPr lang="en-US" altLang="zh-CN" dirty="0">
                <a:solidFill>
                  <a:sysClr val="window" lastClr="FFFFFF"/>
                </a:solidFill>
                <a:latin typeface="Arial" panose="020B0604020202020204" pitchFamily="34" charset="0"/>
                <a:ea typeface="微软雅黑" panose="020B0503020204020204" charset="-122"/>
                <a:sym typeface="Arial" panose="020B0604020202020204" pitchFamily="34" charset="0"/>
              </a:rPr>
              <a:t>A</a:t>
            </a:r>
            <a:endParaRPr lang="en-US" altLang="zh-CN"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85" name="矩形 84"/>
          <p:cNvSpPr/>
          <p:nvPr>
            <p:custDataLst>
              <p:tags r:id="rId8"/>
            </p:custDataLst>
          </p:nvPr>
        </p:nvSpPr>
        <p:spPr>
          <a:xfrm>
            <a:off x="4431824" y="1536353"/>
            <a:ext cx="3270289" cy="1251350"/>
          </a:xfrm>
          <a:prstGeom prst="rect">
            <a:avLst/>
          </a:prstGeom>
          <a:solidFill>
            <a:srgbClr val="8EAADC"/>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Autofit/>
          </a:bodyPr>
          <a:p>
            <a:pPr>
              <a:lnSpc>
                <a:spcPct val="120000"/>
              </a:lnSpc>
            </a:pPr>
            <a:endParaRPr lang="zh-CN" altLang="en-US" sz="1400" spc="150" dirty="0">
              <a:latin typeface="Arial" panose="020B0604020202020204" pitchFamily="34" charset="0"/>
              <a:ea typeface="微软雅黑" panose="020B0503020204020204" charset="-122"/>
              <a:sym typeface="Arial" panose="020B0604020202020204" pitchFamily="34" charset="0"/>
            </a:endParaRPr>
          </a:p>
        </p:txBody>
      </p:sp>
      <p:sp>
        <p:nvSpPr>
          <p:cNvPr id="86" name="等腰三角形 85"/>
          <p:cNvSpPr/>
          <p:nvPr>
            <p:custDataLst>
              <p:tags r:id="rId9"/>
            </p:custDataLst>
          </p:nvPr>
        </p:nvSpPr>
        <p:spPr>
          <a:xfrm rot="10800000">
            <a:off x="4428377" y="2787703"/>
            <a:ext cx="707066" cy="241126"/>
          </a:xfrm>
          <a:prstGeom prst="triangle">
            <a:avLst>
              <a:gd name="adj" fmla="val 0"/>
            </a:avLst>
          </a:prstGeom>
          <a:solidFill>
            <a:srgbClr val="8EAADC">
              <a:lumMod val="60000"/>
              <a:lumOff val="40000"/>
            </a:srgb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84" name="矩形 83"/>
          <p:cNvSpPr/>
          <p:nvPr>
            <p:custDataLst>
              <p:tags r:id="rId10"/>
            </p:custDataLst>
          </p:nvPr>
        </p:nvSpPr>
        <p:spPr>
          <a:xfrm>
            <a:off x="4488092" y="1797762"/>
            <a:ext cx="3157753" cy="728533"/>
          </a:xfrm>
          <a:prstGeom prst="rect">
            <a:avLst/>
          </a:prstGeom>
        </p:spPr>
        <p:txBody>
          <a:bodyPr wrap="square" anchor="ctr">
            <a:normAutofit lnSpcReduction="10000"/>
          </a:bodyPr>
          <a:p>
            <a:pPr algn="ctr">
              <a:lnSpc>
                <a:spcPct val="120000"/>
              </a:lnSpc>
            </a:pPr>
            <a:r>
              <a:rPr lang="zh-CN" altLang="en-US" dirty="0">
                <a:solidFill>
                  <a:sysClr val="window" lastClr="FFFFFF"/>
                </a:solidFill>
                <a:latin typeface="Arial" panose="020B0604020202020204" pitchFamily="34" charset="0"/>
                <a:ea typeface="微软雅黑" panose="020B0503020204020204" charset="-122"/>
                <a:sym typeface="Arial" panose="020B0604020202020204" pitchFamily="34" charset="0"/>
              </a:rPr>
              <a:t>竞争对手的产品质量怎么样？其雇员的数量和服务怎么样？</a:t>
            </a:r>
            <a:endParaRPr lang="zh-CN" altLang="en-US"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81" name="椭圆 80"/>
          <p:cNvSpPr/>
          <p:nvPr>
            <p:custDataLst>
              <p:tags r:id="rId11"/>
            </p:custDataLst>
          </p:nvPr>
        </p:nvSpPr>
        <p:spPr>
          <a:xfrm>
            <a:off x="4952086" y="3254627"/>
            <a:ext cx="366713" cy="366713"/>
          </a:xfrm>
          <a:prstGeom prst="ellipse">
            <a:avLst/>
          </a:prstGeom>
          <a:solidFill>
            <a:srgbClr val="8EAADC"/>
          </a:solidFill>
          <a:ln w="28575">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70000" lnSpcReduction="20000"/>
          </a:bodyPr>
          <a:p>
            <a:pPr algn="ctr"/>
            <a:r>
              <a:rPr lang="en-US" altLang="zh-CN" dirty="0">
                <a:solidFill>
                  <a:sysClr val="window" lastClr="FFFFFF"/>
                </a:solidFill>
                <a:latin typeface="Arial" panose="020B0604020202020204" pitchFamily="34" charset="0"/>
                <a:ea typeface="微软雅黑" panose="020B0503020204020204" charset="-122"/>
                <a:sym typeface="Arial" panose="020B0604020202020204" pitchFamily="34" charset="0"/>
              </a:rPr>
              <a:t>C</a:t>
            </a:r>
            <a:endParaRPr lang="en-US" altLang="zh-CN"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94" name="矩形 93"/>
          <p:cNvSpPr/>
          <p:nvPr>
            <p:custDataLst>
              <p:tags r:id="rId12"/>
            </p:custDataLst>
          </p:nvPr>
        </p:nvSpPr>
        <p:spPr>
          <a:xfrm>
            <a:off x="8007620" y="1536353"/>
            <a:ext cx="3270289" cy="1251350"/>
          </a:xfrm>
          <a:prstGeom prst="rect">
            <a:avLst/>
          </a:prstGeom>
          <a:solidFill>
            <a:srgbClr val="79B6D3"/>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Autofit/>
          </a:bodyPr>
          <a:p>
            <a:pPr>
              <a:lnSpc>
                <a:spcPct val="120000"/>
              </a:lnSpc>
            </a:pPr>
            <a:endParaRPr lang="zh-CN" altLang="en-US" sz="1400" spc="150" dirty="0">
              <a:latin typeface="Arial" panose="020B0604020202020204" pitchFamily="34" charset="0"/>
              <a:ea typeface="微软雅黑" panose="020B0503020204020204" charset="-122"/>
              <a:sym typeface="Arial" panose="020B0604020202020204" pitchFamily="34" charset="0"/>
            </a:endParaRPr>
          </a:p>
        </p:txBody>
      </p:sp>
      <p:sp>
        <p:nvSpPr>
          <p:cNvPr id="95" name="等腰三角形 94"/>
          <p:cNvSpPr/>
          <p:nvPr>
            <p:custDataLst>
              <p:tags r:id="rId13"/>
            </p:custDataLst>
          </p:nvPr>
        </p:nvSpPr>
        <p:spPr>
          <a:xfrm rot="10800000">
            <a:off x="8007598" y="2787703"/>
            <a:ext cx="707066" cy="241126"/>
          </a:xfrm>
          <a:prstGeom prst="triangle">
            <a:avLst>
              <a:gd name="adj" fmla="val 0"/>
            </a:avLst>
          </a:prstGeom>
          <a:solidFill>
            <a:srgbClr val="79B6D3">
              <a:lumMod val="60000"/>
              <a:lumOff val="40000"/>
            </a:srgb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93" name="矩形 92"/>
          <p:cNvSpPr/>
          <p:nvPr>
            <p:custDataLst>
              <p:tags r:id="rId14"/>
            </p:custDataLst>
          </p:nvPr>
        </p:nvSpPr>
        <p:spPr>
          <a:xfrm>
            <a:off x="8063888" y="1797762"/>
            <a:ext cx="3157753" cy="728533"/>
          </a:xfrm>
          <a:prstGeom prst="rect">
            <a:avLst/>
          </a:prstGeom>
        </p:spPr>
        <p:txBody>
          <a:bodyPr wrap="square" anchor="ctr">
            <a:normAutofit fontScale="90000"/>
          </a:bodyPr>
          <a:p>
            <a:pPr algn="ctr">
              <a:lnSpc>
                <a:spcPct val="120000"/>
              </a:lnSpc>
            </a:pPr>
            <a:r>
              <a:rPr lang="zh-CN" altLang="en-US" dirty="0">
                <a:solidFill>
                  <a:sysClr val="window" lastClr="FFFFFF"/>
                </a:solidFill>
                <a:latin typeface="Arial" panose="020B0604020202020204" pitchFamily="34" charset="0"/>
                <a:ea typeface="微软雅黑" panose="020B0503020204020204" charset="-122"/>
                <a:sym typeface="Arial" panose="020B0604020202020204" pitchFamily="34" charset="0"/>
              </a:rPr>
              <a:t>竞争对手有什么额外的服务？竞争对手是怎样分销产品和服务的？</a:t>
            </a:r>
            <a:endParaRPr lang="zh-CN" altLang="en-US"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90" name="椭圆 89"/>
          <p:cNvSpPr/>
          <p:nvPr>
            <p:custDataLst>
              <p:tags r:id="rId15"/>
            </p:custDataLst>
          </p:nvPr>
        </p:nvSpPr>
        <p:spPr>
          <a:xfrm>
            <a:off x="8531307" y="3254627"/>
            <a:ext cx="366713" cy="366713"/>
          </a:xfrm>
          <a:prstGeom prst="ellipse">
            <a:avLst/>
          </a:prstGeom>
          <a:solidFill>
            <a:srgbClr val="79B6D3"/>
          </a:solidFill>
          <a:ln w="28575">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70000" lnSpcReduction="20000"/>
          </a:bodyPr>
          <a:p>
            <a:pPr algn="ctr"/>
            <a:r>
              <a:rPr lang="en-US" altLang="zh-CN" dirty="0">
                <a:solidFill>
                  <a:sysClr val="window" lastClr="FFFFFF"/>
                </a:solidFill>
                <a:latin typeface="Arial" panose="020B0604020202020204" pitchFamily="34" charset="0"/>
                <a:ea typeface="微软雅黑" panose="020B0503020204020204" charset="-122"/>
                <a:sym typeface="Arial" panose="020B0604020202020204" pitchFamily="34" charset="0"/>
              </a:rPr>
              <a:t>E</a:t>
            </a:r>
            <a:endParaRPr lang="en-US" altLang="zh-CN"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3" name="矩形 102"/>
          <p:cNvSpPr/>
          <p:nvPr>
            <p:custDataLst>
              <p:tags r:id="rId16"/>
            </p:custDataLst>
          </p:nvPr>
        </p:nvSpPr>
        <p:spPr>
          <a:xfrm flipV="1">
            <a:off x="852604" y="4070297"/>
            <a:ext cx="3270289" cy="1251350"/>
          </a:xfrm>
          <a:prstGeom prst="rect">
            <a:avLst/>
          </a:prstGeom>
          <a:solidFill>
            <a:srgbClr val="7AC2C7"/>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Autofit/>
          </a:bodyPr>
          <a:p>
            <a:pPr>
              <a:lnSpc>
                <a:spcPct val="120000"/>
              </a:lnSpc>
            </a:pPr>
            <a:endParaRPr lang="zh-CN" altLang="en-US" sz="1400" spc="150" dirty="0">
              <a:latin typeface="Arial" panose="020B0604020202020204" pitchFamily="34" charset="0"/>
              <a:ea typeface="微软雅黑" panose="020B0503020204020204" charset="-122"/>
              <a:sym typeface="Arial" panose="020B0604020202020204" pitchFamily="34" charset="0"/>
            </a:endParaRPr>
          </a:p>
        </p:txBody>
      </p:sp>
      <p:sp>
        <p:nvSpPr>
          <p:cNvPr id="104" name="等腰三角形 103"/>
          <p:cNvSpPr/>
          <p:nvPr>
            <p:custDataLst>
              <p:tags r:id="rId17"/>
            </p:custDataLst>
          </p:nvPr>
        </p:nvSpPr>
        <p:spPr>
          <a:xfrm rot="10800000" flipH="1" flipV="1">
            <a:off x="3415827" y="3829171"/>
            <a:ext cx="707066" cy="241126"/>
          </a:xfrm>
          <a:prstGeom prst="triangle">
            <a:avLst>
              <a:gd name="adj" fmla="val 0"/>
            </a:avLst>
          </a:prstGeom>
          <a:solidFill>
            <a:srgbClr val="7AC2C7">
              <a:lumMod val="60000"/>
              <a:lumOff val="40000"/>
            </a:srgb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02" name="矩形 101"/>
          <p:cNvSpPr/>
          <p:nvPr>
            <p:custDataLst>
              <p:tags r:id="rId18"/>
            </p:custDataLst>
          </p:nvPr>
        </p:nvSpPr>
        <p:spPr>
          <a:xfrm>
            <a:off x="971989" y="4331706"/>
            <a:ext cx="3031518" cy="728533"/>
          </a:xfrm>
          <a:prstGeom prst="rect">
            <a:avLst/>
          </a:prstGeom>
        </p:spPr>
        <p:txBody>
          <a:bodyPr wrap="square" anchor="ctr">
            <a:normAutofit lnSpcReduction="10000"/>
          </a:bodyPr>
          <a:p>
            <a:pPr algn="ctr">
              <a:lnSpc>
                <a:spcPct val="120000"/>
              </a:lnSpc>
            </a:pPr>
            <a:r>
              <a:rPr lang="zh-CN" altLang="en-US" dirty="0">
                <a:solidFill>
                  <a:sysClr val="window" lastClr="FFFFFF"/>
                </a:solidFill>
                <a:latin typeface="Arial" panose="020B0604020202020204" pitchFamily="34" charset="0"/>
                <a:ea typeface="微软雅黑" panose="020B0503020204020204" charset="-122"/>
                <a:sym typeface="Arial" panose="020B0604020202020204" pitchFamily="34" charset="0"/>
              </a:rPr>
              <a:t>竞争对手的产品价格是多少？竞争对手的设备怎么样？</a:t>
            </a:r>
            <a:endParaRPr lang="zh-CN" altLang="en-US"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99" name="椭圆 98"/>
          <p:cNvSpPr/>
          <p:nvPr>
            <p:custDataLst>
              <p:tags r:id="rId19"/>
            </p:custDataLst>
          </p:nvPr>
        </p:nvSpPr>
        <p:spPr>
          <a:xfrm rot="10800000" flipV="1">
            <a:off x="3162476" y="3254627"/>
            <a:ext cx="366713" cy="366713"/>
          </a:xfrm>
          <a:prstGeom prst="ellipse">
            <a:avLst/>
          </a:prstGeom>
          <a:solidFill>
            <a:srgbClr val="7AC2C7"/>
          </a:solidFill>
          <a:ln w="28575">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70000" lnSpcReduction="20000"/>
          </a:bodyPr>
          <a:p>
            <a:pPr algn="ctr"/>
            <a:r>
              <a:rPr lang="en-US" altLang="zh-CN" dirty="0">
                <a:solidFill>
                  <a:sysClr val="window" lastClr="FFFFFF"/>
                </a:solidFill>
                <a:latin typeface="Arial" panose="020B0604020202020204" pitchFamily="34" charset="0"/>
                <a:ea typeface="微软雅黑" panose="020B0503020204020204" charset="-122"/>
                <a:sym typeface="Arial" panose="020B0604020202020204" pitchFamily="34" charset="0"/>
              </a:rPr>
              <a:t>B</a:t>
            </a:r>
            <a:endParaRPr lang="en-US" altLang="zh-CN"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8" name="椭圆 107"/>
          <p:cNvSpPr/>
          <p:nvPr>
            <p:custDataLst>
              <p:tags r:id="rId20"/>
            </p:custDataLst>
          </p:nvPr>
        </p:nvSpPr>
        <p:spPr>
          <a:xfrm rot="10800000" flipV="1">
            <a:off x="6741696" y="3254627"/>
            <a:ext cx="366713" cy="366713"/>
          </a:xfrm>
          <a:prstGeom prst="ellipse">
            <a:avLst/>
          </a:prstGeom>
          <a:solidFill>
            <a:srgbClr val="6BC0A7"/>
          </a:solidFill>
          <a:ln w="28575">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70000" lnSpcReduction="20000"/>
          </a:bodyPr>
          <a:p>
            <a:pPr algn="ctr"/>
            <a:r>
              <a:rPr lang="en-US" altLang="zh-CN" dirty="0">
                <a:solidFill>
                  <a:sysClr val="window" lastClr="FFFFFF"/>
                </a:solidFill>
                <a:latin typeface="Arial" panose="020B0604020202020204" pitchFamily="34" charset="0"/>
                <a:ea typeface="微软雅黑" panose="020B0503020204020204" charset="-122"/>
                <a:sym typeface="Arial" panose="020B0604020202020204" pitchFamily="34" charset="0"/>
              </a:rPr>
              <a:t>D</a:t>
            </a:r>
            <a:endParaRPr lang="en-US" altLang="zh-CN"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4" name="矩形 13"/>
          <p:cNvSpPr/>
          <p:nvPr>
            <p:custDataLst>
              <p:tags r:id="rId21"/>
            </p:custDataLst>
          </p:nvPr>
        </p:nvSpPr>
        <p:spPr>
          <a:xfrm flipV="1">
            <a:off x="4431824" y="4070297"/>
            <a:ext cx="3270289" cy="1251350"/>
          </a:xfrm>
          <a:prstGeom prst="rect">
            <a:avLst/>
          </a:prstGeom>
          <a:solidFill>
            <a:srgbClr val="6BC0A7"/>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Autofit/>
          </a:bodyPr>
          <a:p>
            <a:pPr>
              <a:lnSpc>
                <a:spcPct val="120000"/>
              </a:lnSpc>
            </a:pPr>
            <a:endParaRPr lang="zh-CN" altLang="en-US" sz="1400" spc="150" dirty="0">
              <a:latin typeface="Arial" panose="020B0604020202020204" pitchFamily="34" charset="0"/>
              <a:ea typeface="微软雅黑" panose="020B0503020204020204" charset="-122"/>
              <a:sym typeface="Arial" panose="020B0604020202020204" pitchFamily="34" charset="0"/>
            </a:endParaRPr>
          </a:p>
        </p:txBody>
      </p:sp>
      <p:sp>
        <p:nvSpPr>
          <p:cNvPr id="15" name="等腰三角形 14"/>
          <p:cNvSpPr/>
          <p:nvPr>
            <p:custDataLst>
              <p:tags r:id="rId22"/>
            </p:custDataLst>
          </p:nvPr>
        </p:nvSpPr>
        <p:spPr>
          <a:xfrm rot="10800000" flipH="1" flipV="1">
            <a:off x="6995047" y="3829171"/>
            <a:ext cx="707066" cy="241126"/>
          </a:xfrm>
          <a:prstGeom prst="triangle">
            <a:avLst>
              <a:gd name="adj" fmla="val 0"/>
            </a:avLst>
          </a:prstGeom>
          <a:solidFill>
            <a:srgbClr val="6BC0A7">
              <a:lumMod val="60000"/>
              <a:lumOff val="40000"/>
            </a:srgb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50" name="矩形 49"/>
          <p:cNvSpPr/>
          <p:nvPr>
            <p:custDataLst>
              <p:tags r:id="rId23"/>
            </p:custDataLst>
          </p:nvPr>
        </p:nvSpPr>
        <p:spPr>
          <a:xfrm>
            <a:off x="4551209" y="4331706"/>
            <a:ext cx="3031518" cy="728533"/>
          </a:xfrm>
          <a:prstGeom prst="rect">
            <a:avLst/>
          </a:prstGeom>
        </p:spPr>
        <p:txBody>
          <a:bodyPr wrap="square" anchor="ctr">
            <a:normAutofit lnSpcReduction="10000"/>
          </a:bodyPr>
          <a:p>
            <a:pPr algn="ctr">
              <a:lnSpc>
                <a:spcPct val="120000"/>
              </a:lnSpc>
            </a:pPr>
            <a:r>
              <a:rPr lang="zh-CN" altLang="en-US" dirty="0">
                <a:solidFill>
                  <a:sysClr val="window" lastClr="FFFFFF"/>
                </a:solidFill>
                <a:latin typeface="Arial" panose="020B0604020202020204" pitchFamily="34" charset="0"/>
                <a:ea typeface="微软雅黑" panose="020B0503020204020204" charset="-122"/>
                <a:sym typeface="Arial" panose="020B0604020202020204" pitchFamily="34" charset="0"/>
              </a:rPr>
              <a:t>竞争对手是怎样销售的？怎样进行广告宣传的？</a:t>
            </a:r>
            <a:endParaRPr lang="zh-CN" altLang="en-US"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8" name="矩形 17"/>
          <p:cNvSpPr/>
          <p:nvPr>
            <p:custDataLst>
              <p:tags r:id="rId24"/>
            </p:custDataLst>
          </p:nvPr>
        </p:nvSpPr>
        <p:spPr>
          <a:xfrm flipV="1">
            <a:off x="8007598" y="4070297"/>
            <a:ext cx="3270289" cy="1251350"/>
          </a:xfrm>
          <a:prstGeom prst="rect">
            <a:avLst/>
          </a:prstGeom>
          <a:solidFill>
            <a:srgbClr val="79BB8F"/>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Autofit/>
          </a:bodyPr>
          <a:p>
            <a:pPr>
              <a:lnSpc>
                <a:spcPct val="120000"/>
              </a:lnSpc>
            </a:pPr>
            <a:endParaRPr lang="zh-CN" altLang="en-US" sz="1400" spc="150" dirty="0">
              <a:latin typeface="Arial" panose="020B0604020202020204" pitchFamily="34" charset="0"/>
              <a:ea typeface="微软雅黑" panose="020B0503020204020204" charset="-122"/>
              <a:sym typeface="Arial" panose="020B0604020202020204" pitchFamily="34" charset="0"/>
            </a:endParaRPr>
          </a:p>
        </p:txBody>
      </p:sp>
      <p:sp>
        <p:nvSpPr>
          <p:cNvPr id="20" name="等腰三角形 19"/>
          <p:cNvSpPr/>
          <p:nvPr>
            <p:custDataLst>
              <p:tags r:id="rId25"/>
            </p:custDataLst>
          </p:nvPr>
        </p:nvSpPr>
        <p:spPr>
          <a:xfrm rot="10800000" flipH="1" flipV="1">
            <a:off x="10570821" y="3829171"/>
            <a:ext cx="707066" cy="241126"/>
          </a:xfrm>
          <a:prstGeom prst="triangle">
            <a:avLst>
              <a:gd name="adj" fmla="val 0"/>
            </a:avLst>
          </a:prstGeom>
          <a:solidFill>
            <a:srgbClr val="79BB8F">
              <a:lumMod val="60000"/>
              <a:lumOff val="40000"/>
            </a:srgb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6" name="矩形 35"/>
          <p:cNvSpPr/>
          <p:nvPr>
            <p:custDataLst>
              <p:tags r:id="rId26"/>
            </p:custDataLst>
          </p:nvPr>
        </p:nvSpPr>
        <p:spPr>
          <a:xfrm>
            <a:off x="8126983" y="4331706"/>
            <a:ext cx="3031518" cy="728533"/>
          </a:xfrm>
          <a:prstGeom prst="rect">
            <a:avLst/>
          </a:prstGeom>
        </p:spPr>
        <p:txBody>
          <a:bodyPr wrap="square" anchor="ctr">
            <a:normAutofit lnSpcReduction="10000"/>
          </a:bodyPr>
          <a:p>
            <a:pPr algn="ctr">
              <a:lnSpc>
                <a:spcPct val="120000"/>
              </a:lnSpc>
            </a:pPr>
            <a:r>
              <a:rPr lang="zh-CN" altLang="en-US" dirty="0">
                <a:solidFill>
                  <a:sysClr val="window" lastClr="FFFFFF"/>
                </a:solidFill>
                <a:latin typeface="Arial" panose="020B0604020202020204" pitchFamily="34" charset="0"/>
                <a:ea typeface="微软雅黑" panose="020B0503020204020204" charset="-122"/>
                <a:sym typeface="Arial" panose="020B0604020202020204" pitchFamily="34" charset="0"/>
              </a:rPr>
              <a:t>竞争对手的实体地址在哪里？其优势和不足有哪些？</a:t>
            </a:r>
            <a:endParaRPr lang="zh-CN" altLang="en-US"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37" name="椭圆 36"/>
          <p:cNvSpPr/>
          <p:nvPr>
            <p:custDataLst>
              <p:tags r:id="rId27"/>
            </p:custDataLst>
          </p:nvPr>
        </p:nvSpPr>
        <p:spPr>
          <a:xfrm rot="10800000" flipV="1">
            <a:off x="10387464" y="3254627"/>
            <a:ext cx="366713" cy="366713"/>
          </a:xfrm>
          <a:prstGeom prst="ellipse">
            <a:avLst/>
          </a:prstGeom>
          <a:solidFill>
            <a:srgbClr val="79BB8F"/>
          </a:solidFill>
          <a:ln w="28575">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70000" lnSpcReduction="20000"/>
          </a:bodyPr>
          <a:p>
            <a:pPr algn="ctr"/>
            <a:r>
              <a:rPr lang="en-US" altLang="zh-CN" dirty="0">
                <a:solidFill>
                  <a:sysClr val="window" lastClr="FFFFFF"/>
                </a:solidFill>
                <a:latin typeface="Arial" panose="020B0604020202020204" pitchFamily="34" charset="0"/>
                <a:ea typeface="微软雅黑" panose="020B0503020204020204" charset="-122"/>
                <a:sym typeface="Arial" panose="020B0604020202020204" pitchFamily="34" charset="0"/>
              </a:rPr>
              <a:t>F</a:t>
            </a:r>
            <a:endParaRPr lang="en-US" altLang="zh-CN"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Tree>
    <p:custDataLst>
      <p:tags r:id="rId28"/>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
        <p:nvSpPr>
          <p:cNvPr id="32" name="文本框 31"/>
          <p:cNvSpPr txBox="1"/>
          <p:nvPr>
            <p:custDataLst>
              <p:tags r:id="rId3"/>
            </p:custDataLst>
          </p:nvPr>
        </p:nvSpPr>
        <p:spPr>
          <a:xfrm>
            <a:off x="1039918" y="3479429"/>
            <a:ext cx="5187776" cy="406211"/>
          </a:xfrm>
          <a:prstGeom prst="rect">
            <a:avLst/>
          </a:prstGeom>
        </p:spPr>
        <p:txBody>
          <a:bodyPr wrap="square" anchor="b" anchorCtr="0">
            <a:normAutofit fontScale="90000"/>
          </a:bodyPr>
          <a:lstStyle>
            <a:defPPr>
              <a:defRPr lang="zh-CN"/>
            </a:defPPr>
            <a:lvl1pPr>
              <a:defRPr sz="1600">
                <a:solidFill>
                  <a:srgbClr val="000000">
                    <a:lumMod val="50000"/>
                    <a:lumOff val="50000"/>
                  </a:srgbClr>
                </a:solidFill>
                <a:latin typeface="Calibri Light" panose="020F0302020204030204"/>
              </a:defRPr>
            </a:lvl1pPr>
          </a:lstStyle>
          <a:p>
            <a:pPr marL="0" indent="0" algn="l">
              <a:lnSpc>
                <a:spcPct val="100000"/>
              </a:lnSpc>
              <a:spcBef>
                <a:spcPts val="0"/>
              </a:spcBef>
              <a:spcAft>
                <a:spcPts val="0"/>
              </a:spcAft>
              <a:buSzPct val="100000"/>
            </a:pPr>
            <a:r>
              <a:rPr lang="zh-CN" altLang="en-US" sz="2000" b="1" spc="200">
                <a:solidFill>
                  <a:srgbClr val="000000"/>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4. 通过行业协会或内部人员进行了解。</a:t>
            </a:r>
            <a:endParaRPr lang="zh-CN" altLang="en-US" sz="2000" b="1" spc="200">
              <a:solidFill>
                <a:srgbClr val="000000"/>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34" name="文本框 33"/>
          <p:cNvSpPr txBox="1"/>
          <p:nvPr>
            <p:custDataLst>
              <p:tags r:id="rId4"/>
            </p:custDataLst>
          </p:nvPr>
        </p:nvSpPr>
        <p:spPr>
          <a:xfrm>
            <a:off x="1039918" y="2871344"/>
            <a:ext cx="5187776" cy="406211"/>
          </a:xfrm>
          <a:prstGeom prst="rect">
            <a:avLst/>
          </a:prstGeom>
        </p:spPr>
        <p:txBody>
          <a:bodyPr wrap="square" anchor="b" anchorCtr="0">
            <a:normAutofit fontScale="90000"/>
          </a:bodyPr>
          <a:lstStyle>
            <a:defPPr>
              <a:defRPr lang="zh-CN"/>
            </a:defPPr>
            <a:lvl1pPr>
              <a:defRPr sz="1600">
                <a:solidFill>
                  <a:srgbClr val="000000">
                    <a:lumMod val="50000"/>
                    <a:lumOff val="50000"/>
                  </a:srgbClr>
                </a:solidFill>
                <a:latin typeface="Calibri Light" panose="020F0302020204030204"/>
              </a:defRPr>
            </a:lvl1pPr>
          </a:lstStyle>
          <a:p>
            <a:pPr marL="0" indent="0" algn="l">
              <a:lnSpc>
                <a:spcPct val="100000"/>
              </a:lnSpc>
              <a:spcBef>
                <a:spcPts val="0"/>
              </a:spcBef>
              <a:spcAft>
                <a:spcPts val="0"/>
              </a:spcAft>
              <a:buSzPct val="100000"/>
            </a:pPr>
            <a:r>
              <a:rPr lang="zh-CN" altLang="en-US" sz="2000" b="1" spc="200">
                <a:solidFill>
                  <a:srgbClr val="000000"/>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3. 通过内部人员或专业人员进行了解。</a:t>
            </a:r>
            <a:endParaRPr lang="zh-CN" altLang="en-US" sz="2000" b="1" spc="200">
              <a:solidFill>
                <a:srgbClr val="000000"/>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36" name="文本框 35"/>
          <p:cNvSpPr txBox="1"/>
          <p:nvPr>
            <p:custDataLst>
              <p:tags r:id="rId5"/>
            </p:custDataLst>
          </p:nvPr>
        </p:nvSpPr>
        <p:spPr>
          <a:xfrm>
            <a:off x="1039918" y="2263894"/>
            <a:ext cx="5187776" cy="406211"/>
          </a:xfrm>
          <a:prstGeom prst="rect">
            <a:avLst/>
          </a:prstGeom>
        </p:spPr>
        <p:txBody>
          <a:bodyPr wrap="square" anchor="b" anchorCtr="0">
            <a:normAutofit fontScale="90000"/>
          </a:bodyPr>
          <a:lstStyle>
            <a:defPPr>
              <a:defRPr lang="zh-CN"/>
            </a:defPPr>
            <a:lvl1pPr>
              <a:defRPr sz="1600">
                <a:solidFill>
                  <a:srgbClr val="000000">
                    <a:lumMod val="50000"/>
                    <a:lumOff val="50000"/>
                  </a:srgbClr>
                </a:solidFill>
                <a:latin typeface="Calibri Light" panose="020F0302020204030204"/>
              </a:defRPr>
            </a:lvl1pPr>
          </a:lstStyle>
          <a:p>
            <a:pPr marL="0" indent="0" algn="l">
              <a:lnSpc>
                <a:spcPct val="100000"/>
              </a:lnSpc>
              <a:spcBef>
                <a:spcPts val="0"/>
              </a:spcBef>
              <a:spcAft>
                <a:spcPts val="0"/>
              </a:spcAft>
              <a:buSzPct val="100000"/>
            </a:pPr>
            <a:r>
              <a:rPr lang="zh-CN" altLang="en-US" sz="2000" b="1" spc="200">
                <a:solidFill>
                  <a:srgbClr val="000000"/>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2. 通过家人、朋友和员工进行了解。</a:t>
            </a:r>
            <a:endParaRPr lang="zh-CN" altLang="en-US" sz="2000" b="1" spc="200">
              <a:solidFill>
                <a:srgbClr val="000000"/>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38" name="文本框 37"/>
          <p:cNvSpPr txBox="1"/>
          <p:nvPr>
            <p:custDataLst>
              <p:tags r:id="rId6"/>
            </p:custDataLst>
          </p:nvPr>
        </p:nvSpPr>
        <p:spPr>
          <a:xfrm>
            <a:off x="1040130" y="1672590"/>
            <a:ext cx="5966460" cy="406400"/>
          </a:xfrm>
          <a:prstGeom prst="rect">
            <a:avLst/>
          </a:prstGeom>
        </p:spPr>
        <p:txBody>
          <a:bodyPr wrap="square" anchor="b" anchorCtr="0">
            <a:noAutofit/>
          </a:bodyPr>
          <a:lstStyle>
            <a:defPPr>
              <a:defRPr lang="zh-CN"/>
            </a:defPPr>
            <a:lvl1pPr>
              <a:defRPr sz="1600">
                <a:solidFill>
                  <a:srgbClr val="000000">
                    <a:lumMod val="50000"/>
                    <a:lumOff val="50000"/>
                  </a:srgbClr>
                </a:solidFill>
                <a:latin typeface="Calibri Light" panose="020F0302020204030204"/>
              </a:defRPr>
            </a:lvl1pPr>
          </a:lstStyle>
          <a:p>
            <a:pPr marL="0" indent="0" algn="l">
              <a:lnSpc>
                <a:spcPct val="100000"/>
              </a:lnSpc>
              <a:spcBef>
                <a:spcPts val="0"/>
              </a:spcBef>
              <a:spcAft>
                <a:spcPts val="0"/>
              </a:spcAft>
              <a:buSzPct val="100000"/>
            </a:pPr>
            <a:r>
              <a:rPr lang="zh-CN" altLang="en-US" sz="1700" b="1" spc="200">
                <a:solidFill>
                  <a:srgbClr val="000000"/>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1. 自己假扮成顾客向竞争对手的员工或其他顾客打听。</a:t>
            </a:r>
            <a:endParaRPr lang="zh-CN" altLang="en-US" sz="1700" b="1" spc="200">
              <a:solidFill>
                <a:srgbClr val="000000"/>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40" name="Freeform 5"/>
          <p:cNvSpPr/>
          <p:nvPr>
            <p:custDataLst>
              <p:tags r:id="rId7"/>
            </p:custDataLst>
          </p:nvPr>
        </p:nvSpPr>
        <p:spPr bwMode="auto">
          <a:xfrm>
            <a:off x="8417420" y="4971679"/>
            <a:ext cx="1466850" cy="997585"/>
          </a:xfrm>
          <a:custGeom>
            <a:avLst/>
            <a:gdLst>
              <a:gd name="T0" fmla="*/ 749 w 851"/>
              <a:gd name="T1" fmla="*/ 88 h 579"/>
              <a:gd name="T2" fmla="*/ 536 w 851"/>
              <a:gd name="T3" fmla="*/ 0 h 579"/>
              <a:gd name="T4" fmla="*/ 411 w 851"/>
              <a:gd name="T5" fmla="*/ 132 h 579"/>
              <a:gd name="T6" fmla="*/ 301 w 851"/>
              <a:gd name="T7" fmla="*/ 22 h 579"/>
              <a:gd name="T8" fmla="*/ 110 w 851"/>
              <a:gd name="T9" fmla="*/ 110 h 579"/>
              <a:gd name="T10" fmla="*/ 22 w 851"/>
              <a:gd name="T11" fmla="*/ 579 h 579"/>
              <a:gd name="T12" fmla="*/ 851 w 851"/>
              <a:gd name="T13" fmla="*/ 579 h 579"/>
              <a:gd name="T14" fmla="*/ 749 w 851"/>
              <a:gd name="T15" fmla="*/ 88 h 5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579">
                <a:moveTo>
                  <a:pt x="749" y="88"/>
                </a:moveTo>
                <a:cubicBezTo>
                  <a:pt x="697" y="26"/>
                  <a:pt x="608" y="48"/>
                  <a:pt x="536" y="0"/>
                </a:cubicBezTo>
                <a:cubicBezTo>
                  <a:pt x="491" y="41"/>
                  <a:pt x="462" y="97"/>
                  <a:pt x="411" y="132"/>
                </a:cubicBezTo>
                <a:cubicBezTo>
                  <a:pt x="369" y="101"/>
                  <a:pt x="339" y="57"/>
                  <a:pt x="301" y="22"/>
                </a:cubicBezTo>
                <a:cubicBezTo>
                  <a:pt x="244" y="81"/>
                  <a:pt x="167" y="64"/>
                  <a:pt x="110" y="110"/>
                </a:cubicBezTo>
                <a:cubicBezTo>
                  <a:pt x="0" y="198"/>
                  <a:pt x="77" y="425"/>
                  <a:pt x="22" y="579"/>
                </a:cubicBezTo>
                <a:cubicBezTo>
                  <a:pt x="299" y="579"/>
                  <a:pt x="575" y="579"/>
                  <a:pt x="851" y="579"/>
                </a:cubicBezTo>
                <a:cubicBezTo>
                  <a:pt x="820" y="434"/>
                  <a:pt x="826" y="181"/>
                  <a:pt x="749" y="88"/>
                </a:cubicBezTo>
                <a:close/>
              </a:path>
            </a:pathLst>
          </a:custGeom>
          <a:solidFill>
            <a:srgbClr val="000000">
              <a:lumMod val="75000"/>
              <a:lumOff val="25000"/>
            </a:srgbClr>
          </a:solidFill>
          <a:ln>
            <a:noFill/>
          </a:ln>
        </p:spPr>
        <p:txBody>
          <a:bodyPr vert="horz" wrap="square" lIns="91440" tIns="45720" rIns="91440" bIns="45720" numCol="1" anchor="t" anchorCtr="0" compatLnSpc="1"/>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41" name="Freeform 6"/>
          <p:cNvSpPr/>
          <p:nvPr>
            <p:custDataLst>
              <p:tags r:id="rId8"/>
            </p:custDataLst>
          </p:nvPr>
        </p:nvSpPr>
        <p:spPr bwMode="auto">
          <a:xfrm>
            <a:off x="8842870" y="4028069"/>
            <a:ext cx="560705" cy="689610"/>
          </a:xfrm>
          <a:custGeom>
            <a:avLst/>
            <a:gdLst>
              <a:gd name="T0" fmla="*/ 303 w 325"/>
              <a:gd name="T1" fmla="*/ 191 h 400"/>
              <a:gd name="T2" fmla="*/ 285 w 325"/>
              <a:gd name="T3" fmla="*/ 100 h 400"/>
              <a:gd name="T4" fmla="*/ 229 w 325"/>
              <a:gd name="T5" fmla="*/ 101 h 400"/>
              <a:gd name="T6" fmla="*/ 196 w 325"/>
              <a:gd name="T7" fmla="*/ 68 h 400"/>
              <a:gd name="T8" fmla="*/ 128 w 325"/>
              <a:gd name="T9" fmla="*/ 21 h 400"/>
              <a:gd name="T10" fmla="*/ 131 w 325"/>
              <a:gd name="T11" fmla="*/ 77 h 400"/>
              <a:gd name="T12" fmla="*/ 103 w 325"/>
              <a:gd name="T13" fmla="*/ 77 h 400"/>
              <a:gd name="T14" fmla="*/ 116 w 325"/>
              <a:gd name="T15" fmla="*/ 104 h 400"/>
              <a:gd name="T16" fmla="*/ 116 w 325"/>
              <a:gd name="T17" fmla="*/ 104 h 400"/>
              <a:gd name="T18" fmla="*/ 21 w 325"/>
              <a:gd name="T19" fmla="*/ 205 h 400"/>
              <a:gd name="T20" fmla="*/ 21 w 325"/>
              <a:gd name="T21" fmla="*/ 205 h 400"/>
              <a:gd name="T22" fmla="*/ 20 w 325"/>
              <a:gd name="T23" fmla="*/ 207 h 400"/>
              <a:gd name="T24" fmla="*/ 25 w 325"/>
              <a:gd name="T25" fmla="*/ 363 h 400"/>
              <a:gd name="T26" fmla="*/ 91 w 325"/>
              <a:gd name="T27" fmla="*/ 209 h 400"/>
              <a:gd name="T28" fmla="*/ 276 w 325"/>
              <a:gd name="T29" fmla="*/ 253 h 400"/>
              <a:gd name="T30" fmla="*/ 296 w 325"/>
              <a:gd name="T31" fmla="*/ 400 h 400"/>
              <a:gd name="T32" fmla="*/ 314 w 325"/>
              <a:gd name="T33" fmla="*/ 294 h 400"/>
              <a:gd name="T34" fmla="*/ 303 w 325"/>
              <a:gd name="T35" fmla="*/ 19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5" h="400">
                <a:moveTo>
                  <a:pt x="303" y="191"/>
                </a:moveTo>
                <a:cubicBezTo>
                  <a:pt x="285" y="100"/>
                  <a:pt x="285" y="100"/>
                  <a:pt x="285" y="100"/>
                </a:cubicBezTo>
                <a:cubicBezTo>
                  <a:pt x="285" y="100"/>
                  <a:pt x="252" y="84"/>
                  <a:pt x="229" y="101"/>
                </a:cubicBezTo>
                <a:cubicBezTo>
                  <a:pt x="224" y="105"/>
                  <a:pt x="214" y="73"/>
                  <a:pt x="196" y="68"/>
                </a:cubicBezTo>
                <a:cubicBezTo>
                  <a:pt x="196" y="68"/>
                  <a:pt x="136" y="42"/>
                  <a:pt x="128" y="21"/>
                </a:cubicBezTo>
                <a:cubicBezTo>
                  <a:pt x="121" y="0"/>
                  <a:pt x="115" y="67"/>
                  <a:pt x="131" y="77"/>
                </a:cubicBezTo>
                <a:cubicBezTo>
                  <a:pt x="147" y="88"/>
                  <a:pt x="111" y="87"/>
                  <a:pt x="103" y="77"/>
                </a:cubicBezTo>
                <a:cubicBezTo>
                  <a:pt x="94" y="67"/>
                  <a:pt x="119" y="101"/>
                  <a:pt x="116" y="104"/>
                </a:cubicBezTo>
                <a:cubicBezTo>
                  <a:pt x="116" y="104"/>
                  <a:pt x="116" y="104"/>
                  <a:pt x="116" y="104"/>
                </a:cubicBezTo>
                <a:cubicBezTo>
                  <a:pt x="75" y="129"/>
                  <a:pt x="40" y="162"/>
                  <a:pt x="21" y="205"/>
                </a:cubicBezTo>
                <a:cubicBezTo>
                  <a:pt x="21" y="205"/>
                  <a:pt x="21" y="205"/>
                  <a:pt x="21" y="205"/>
                </a:cubicBezTo>
                <a:cubicBezTo>
                  <a:pt x="20" y="206"/>
                  <a:pt x="20" y="206"/>
                  <a:pt x="20" y="207"/>
                </a:cubicBezTo>
                <a:cubicBezTo>
                  <a:pt x="2" y="249"/>
                  <a:pt x="0" y="300"/>
                  <a:pt x="25" y="363"/>
                </a:cubicBezTo>
                <a:cubicBezTo>
                  <a:pt x="39" y="290"/>
                  <a:pt x="20" y="231"/>
                  <a:pt x="91" y="209"/>
                </a:cubicBezTo>
                <a:cubicBezTo>
                  <a:pt x="127" y="198"/>
                  <a:pt x="285" y="190"/>
                  <a:pt x="276" y="253"/>
                </a:cubicBezTo>
                <a:cubicBezTo>
                  <a:pt x="267" y="316"/>
                  <a:pt x="253" y="348"/>
                  <a:pt x="296" y="400"/>
                </a:cubicBezTo>
                <a:cubicBezTo>
                  <a:pt x="316" y="360"/>
                  <a:pt x="289" y="379"/>
                  <a:pt x="314" y="294"/>
                </a:cubicBezTo>
                <a:cubicBezTo>
                  <a:pt x="325" y="258"/>
                  <a:pt x="319" y="223"/>
                  <a:pt x="303" y="191"/>
                </a:cubicBezTo>
                <a:close/>
              </a:path>
            </a:pathLst>
          </a:custGeom>
          <a:solidFill>
            <a:srgbClr val="000000">
              <a:lumMod val="75000"/>
              <a:lumOff val="25000"/>
            </a:srgbClr>
          </a:solidFill>
          <a:ln>
            <a:noFill/>
          </a:ln>
        </p:spPr>
        <p:txBody>
          <a:bodyPr vert="horz" wrap="square" lIns="91440" tIns="45720" rIns="91440" bIns="45720" numCol="1" anchor="t" anchorCtr="0" compatLnSpc="1"/>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42" name="Oval 21"/>
          <p:cNvSpPr>
            <a:spLocks noChangeArrowheads="1"/>
          </p:cNvSpPr>
          <p:nvPr>
            <p:custDataLst>
              <p:tags r:id="rId9"/>
            </p:custDataLst>
          </p:nvPr>
        </p:nvSpPr>
        <p:spPr bwMode="auto">
          <a:xfrm>
            <a:off x="7380465" y="2663454"/>
            <a:ext cx="600710" cy="6000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46" h="945">
                <a:moveTo>
                  <a:pt x="0" y="473"/>
                </a:moveTo>
                <a:cubicBezTo>
                  <a:pt x="-8" y="207"/>
                  <a:pt x="235" y="-6"/>
                  <a:pt x="473" y="0"/>
                </a:cubicBezTo>
                <a:cubicBezTo>
                  <a:pt x="738" y="-8"/>
                  <a:pt x="952" y="235"/>
                  <a:pt x="946" y="473"/>
                </a:cubicBezTo>
                <a:cubicBezTo>
                  <a:pt x="954" y="738"/>
                  <a:pt x="711" y="951"/>
                  <a:pt x="473" y="945"/>
                </a:cubicBezTo>
                <a:cubicBezTo>
                  <a:pt x="208" y="953"/>
                  <a:pt x="-6" y="710"/>
                  <a:pt x="0" y="473"/>
                </a:cubicBezTo>
                <a:close/>
                <a:moveTo>
                  <a:pt x="758" y="440"/>
                </a:moveTo>
                <a:cubicBezTo>
                  <a:pt x="760" y="336"/>
                  <a:pt x="676" y="284"/>
                  <a:pt x="618" y="288"/>
                </a:cubicBezTo>
                <a:cubicBezTo>
                  <a:pt x="554" y="296"/>
                  <a:pt x="494" y="323"/>
                  <a:pt x="476" y="438"/>
                </a:cubicBezTo>
                <a:cubicBezTo>
                  <a:pt x="452" y="304"/>
                  <a:pt x="381" y="301"/>
                  <a:pt x="329" y="292"/>
                </a:cubicBezTo>
                <a:cubicBezTo>
                  <a:pt x="258" y="287"/>
                  <a:pt x="189" y="362"/>
                  <a:pt x="193" y="448"/>
                </a:cubicBezTo>
                <a:cubicBezTo>
                  <a:pt x="191" y="564"/>
                  <a:pt x="321" y="660"/>
                  <a:pt x="405" y="725"/>
                </a:cubicBezTo>
                <a:cubicBezTo>
                  <a:pt x="433" y="745"/>
                  <a:pt x="468" y="773"/>
                  <a:pt x="481" y="785"/>
                </a:cubicBezTo>
                <a:cubicBezTo>
                  <a:pt x="501" y="765"/>
                  <a:pt x="540" y="733"/>
                  <a:pt x="559" y="718"/>
                </a:cubicBezTo>
                <a:cubicBezTo>
                  <a:pt x="653" y="646"/>
                  <a:pt x="762" y="541"/>
                  <a:pt x="758" y="440"/>
                </a:cubicBezTo>
                <a:close/>
              </a:path>
            </a:pathLst>
          </a:custGeom>
          <a:solidFill>
            <a:srgbClr val="000000">
              <a:lumMod val="75000"/>
              <a:lumOff val="25000"/>
            </a:srgbClr>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43" name="Oval 23"/>
          <p:cNvSpPr>
            <a:spLocks noChangeArrowheads="1"/>
          </p:cNvSpPr>
          <p:nvPr>
            <p:custDataLst>
              <p:tags r:id="rId10"/>
            </p:custDataLst>
          </p:nvPr>
        </p:nvSpPr>
        <p:spPr bwMode="auto">
          <a:xfrm>
            <a:off x="7732622" y="2051046"/>
            <a:ext cx="607022" cy="607022"/>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56" h="956">
                <a:moveTo>
                  <a:pt x="0" y="478"/>
                </a:moveTo>
                <a:lnTo>
                  <a:pt x="0" y="465"/>
                </a:lnTo>
                <a:lnTo>
                  <a:pt x="0" y="453"/>
                </a:lnTo>
                <a:lnTo>
                  <a:pt x="0" y="441"/>
                </a:lnTo>
                <a:cubicBezTo>
                  <a:pt x="-3" y="190"/>
                  <a:pt x="287" y="-5"/>
                  <a:pt x="448" y="0"/>
                </a:cubicBezTo>
                <a:lnTo>
                  <a:pt x="456" y="0"/>
                </a:lnTo>
                <a:lnTo>
                  <a:pt x="467" y="0"/>
                </a:lnTo>
                <a:lnTo>
                  <a:pt x="478" y="0"/>
                </a:lnTo>
                <a:lnTo>
                  <a:pt x="491" y="0"/>
                </a:lnTo>
                <a:lnTo>
                  <a:pt x="503" y="0"/>
                </a:lnTo>
                <a:lnTo>
                  <a:pt x="515" y="0"/>
                </a:lnTo>
                <a:cubicBezTo>
                  <a:pt x="766" y="-3"/>
                  <a:pt x="961" y="287"/>
                  <a:pt x="956" y="448"/>
                </a:cubicBezTo>
                <a:lnTo>
                  <a:pt x="956" y="456"/>
                </a:lnTo>
                <a:lnTo>
                  <a:pt x="956" y="467"/>
                </a:lnTo>
                <a:lnTo>
                  <a:pt x="956" y="478"/>
                </a:lnTo>
                <a:lnTo>
                  <a:pt x="956" y="491"/>
                </a:lnTo>
                <a:lnTo>
                  <a:pt x="956" y="503"/>
                </a:lnTo>
                <a:lnTo>
                  <a:pt x="956" y="515"/>
                </a:lnTo>
                <a:cubicBezTo>
                  <a:pt x="959" y="766"/>
                  <a:pt x="668" y="961"/>
                  <a:pt x="508" y="956"/>
                </a:cubicBezTo>
                <a:lnTo>
                  <a:pt x="499" y="956"/>
                </a:lnTo>
                <a:lnTo>
                  <a:pt x="489" y="956"/>
                </a:lnTo>
                <a:lnTo>
                  <a:pt x="478" y="956"/>
                </a:lnTo>
                <a:lnTo>
                  <a:pt x="465" y="956"/>
                </a:lnTo>
                <a:lnTo>
                  <a:pt x="453" y="956"/>
                </a:lnTo>
                <a:lnTo>
                  <a:pt x="441" y="956"/>
                </a:lnTo>
                <a:cubicBezTo>
                  <a:pt x="190" y="959"/>
                  <a:pt x="-5" y="668"/>
                  <a:pt x="0" y="508"/>
                </a:cubicBezTo>
                <a:lnTo>
                  <a:pt x="0" y="499"/>
                </a:lnTo>
                <a:lnTo>
                  <a:pt x="0" y="489"/>
                </a:lnTo>
                <a:lnTo>
                  <a:pt x="0" y="478"/>
                </a:lnTo>
                <a:close/>
                <a:moveTo>
                  <a:pt x="554" y="478"/>
                </a:moveTo>
                <a:lnTo>
                  <a:pt x="492" y="532"/>
                </a:lnTo>
                <a:lnTo>
                  <a:pt x="490" y="533"/>
                </a:lnTo>
                <a:lnTo>
                  <a:pt x="489" y="535"/>
                </a:lnTo>
                <a:cubicBezTo>
                  <a:pt x="486" y="538"/>
                  <a:pt x="479" y="538"/>
                  <a:pt x="480" y="538"/>
                </a:cubicBezTo>
                <a:lnTo>
                  <a:pt x="478" y="538"/>
                </a:lnTo>
                <a:lnTo>
                  <a:pt x="478" y="538"/>
                </a:lnTo>
                <a:lnTo>
                  <a:pt x="477" y="538"/>
                </a:lnTo>
                <a:lnTo>
                  <a:pt x="476" y="538"/>
                </a:lnTo>
                <a:cubicBezTo>
                  <a:pt x="471" y="538"/>
                  <a:pt x="464" y="532"/>
                  <a:pt x="465" y="532"/>
                </a:cubicBezTo>
                <a:lnTo>
                  <a:pt x="464" y="532"/>
                </a:lnTo>
                <a:lnTo>
                  <a:pt x="402" y="478"/>
                </a:lnTo>
                <a:lnTo>
                  <a:pt x="201" y="703"/>
                </a:lnTo>
                <a:cubicBezTo>
                  <a:pt x="210" y="711"/>
                  <a:pt x="233" y="714"/>
                  <a:pt x="240" y="714"/>
                </a:cubicBezTo>
                <a:lnTo>
                  <a:pt x="240" y="714"/>
                </a:lnTo>
                <a:lnTo>
                  <a:pt x="241" y="714"/>
                </a:lnTo>
                <a:lnTo>
                  <a:pt x="242" y="714"/>
                </a:lnTo>
                <a:lnTo>
                  <a:pt x="714" y="714"/>
                </a:lnTo>
                <a:lnTo>
                  <a:pt x="715" y="714"/>
                </a:lnTo>
                <a:lnTo>
                  <a:pt x="716" y="714"/>
                </a:lnTo>
                <a:lnTo>
                  <a:pt x="717" y="714"/>
                </a:lnTo>
                <a:lnTo>
                  <a:pt x="718" y="714"/>
                </a:lnTo>
                <a:cubicBezTo>
                  <a:pt x="731" y="714"/>
                  <a:pt x="751" y="707"/>
                  <a:pt x="755" y="703"/>
                </a:cubicBezTo>
                <a:lnTo>
                  <a:pt x="554" y="478"/>
                </a:lnTo>
                <a:close/>
                <a:moveTo>
                  <a:pt x="177" y="280"/>
                </a:moveTo>
                <a:cubicBezTo>
                  <a:pt x="169" y="292"/>
                  <a:pt x="163" y="312"/>
                  <a:pt x="163" y="322"/>
                </a:cubicBezTo>
                <a:lnTo>
                  <a:pt x="163" y="323"/>
                </a:lnTo>
                <a:lnTo>
                  <a:pt x="163" y="324"/>
                </a:lnTo>
                <a:lnTo>
                  <a:pt x="163" y="636"/>
                </a:lnTo>
                <a:lnTo>
                  <a:pt x="163" y="637"/>
                </a:lnTo>
                <a:cubicBezTo>
                  <a:pt x="163" y="650"/>
                  <a:pt x="171" y="669"/>
                  <a:pt x="174" y="674"/>
                </a:cubicBezTo>
                <a:lnTo>
                  <a:pt x="372" y="451"/>
                </a:lnTo>
                <a:lnTo>
                  <a:pt x="177" y="280"/>
                </a:lnTo>
                <a:close/>
                <a:moveTo>
                  <a:pt x="478" y="492"/>
                </a:moveTo>
                <a:lnTo>
                  <a:pt x="752" y="253"/>
                </a:lnTo>
                <a:cubicBezTo>
                  <a:pt x="740" y="247"/>
                  <a:pt x="725" y="244"/>
                  <a:pt x="715" y="244"/>
                </a:cubicBezTo>
                <a:lnTo>
                  <a:pt x="714" y="244"/>
                </a:lnTo>
                <a:lnTo>
                  <a:pt x="241" y="244"/>
                </a:lnTo>
                <a:lnTo>
                  <a:pt x="240" y="244"/>
                </a:lnTo>
                <a:cubicBezTo>
                  <a:pt x="227" y="244"/>
                  <a:pt x="210" y="249"/>
                  <a:pt x="203" y="253"/>
                </a:cubicBezTo>
                <a:lnTo>
                  <a:pt x="478" y="492"/>
                </a:lnTo>
                <a:close/>
                <a:moveTo>
                  <a:pt x="780" y="633"/>
                </a:moveTo>
                <a:cubicBezTo>
                  <a:pt x="781" y="647"/>
                  <a:pt x="774" y="662"/>
                  <a:pt x="770" y="671"/>
                </a:cubicBezTo>
                <a:lnTo>
                  <a:pt x="573" y="454"/>
                </a:lnTo>
                <a:lnTo>
                  <a:pt x="767" y="285"/>
                </a:lnTo>
                <a:cubicBezTo>
                  <a:pt x="775" y="296"/>
                  <a:pt x="781" y="312"/>
                  <a:pt x="780" y="326"/>
                </a:cubicBezTo>
                <a:lnTo>
                  <a:pt x="780" y="633"/>
                </a:lnTo>
                <a:close/>
              </a:path>
            </a:pathLst>
          </a:custGeom>
          <a:solidFill>
            <a:srgbClr val="0061AD"/>
          </a:solidFill>
          <a:ln>
            <a:noFill/>
          </a:ln>
        </p:spPr>
        <p:txBody>
          <a:bodyPr vert="horz" wrap="square" lIns="91440" tIns="45720" rIns="91440" bIns="45720" numCol="1" anchor="t" anchorCtr="0" compatLnSpc="1">
            <a:noAutofit/>
          </a:bodyPr>
          <a:lstStyle/>
          <a:p>
            <a:endParaRPr lang="zh-CN" altLang="en-US" dirty="0">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44" name="Oval 28"/>
          <p:cNvSpPr>
            <a:spLocks noChangeArrowheads="1"/>
          </p:cNvSpPr>
          <p:nvPr>
            <p:custDataLst>
              <p:tags r:id="rId11"/>
            </p:custDataLst>
          </p:nvPr>
        </p:nvSpPr>
        <p:spPr bwMode="auto">
          <a:xfrm>
            <a:off x="7984350" y="3271784"/>
            <a:ext cx="494665" cy="49276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779" h="776">
                <a:moveTo>
                  <a:pt x="0" y="388"/>
                </a:moveTo>
                <a:cubicBezTo>
                  <a:pt x="-7" y="170"/>
                  <a:pt x="193" y="-5"/>
                  <a:pt x="390" y="0"/>
                </a:cubicBezTo>
                <a:cubicBezTo>
                  <a:pt x="608" y="-7"/>
                  <a:pt x="784" y="193"/>
                  <a:pt x="779" y="388"/>
                </a:cubicBezTo>
                <a:cubicBezTo>
                  <a:pt x="786" y="606"/>
                  <a:pt x="586" y="781"/>
                  <a:pt x="390" y="776"/>
                </a:cubicBezTo>
                <a:cubicBezTo>
                  <a:pt x="171" y="783"/>
                  <a:pt x="-5" y="583"/>
                  <a:pt x="0" y="388"/>
                </a:cubicBezTo>
                <a:close/>
                <a:moveTo>
                  <a:pt x="507" y="122"/>
                </a:moveTo>
                <a:lnTo>
                  <a:pt x="274" y="122"/>
                </a:lnTo>
                <a:cubicBezTo>
                  <a:pt x="252" y="121"/>
                  <a:pt x="235" y="144"/>
                  <a:pt x="236" y="163"/>
                </a:cubicBezTo>
                <a:lnTo>
                  <a:pt x="236" y="636"/>
                </a:lnTo>
                <a:cubicBezTo>
                  <a:pt x="235" y="658"/>
                  <a:pt x="255" y="675"/>
                  <a:pt x="274" y="674"/>
                </a:cubicBezTo>
                <a:lnTo>
                  <a:pt x="507" y="674"/>
                </a:lnTo>
                <a:cubicBezTo>
                  <a:pt x="530" y="675"/>
                  <a:pt x="549" y="655"/>
                  <a:pt x="548" y="636"/>
                </a:cubicBezTo>
                <a:lnTo>
                  <a:pt x="548" y="163"/>
                </a:lnTo>
                <a:cubicBezTo>
                  <a:pt x="549" y="140"/>
                  <a:pt x="526" y="121"/>
                  <a:pt x="507" y="122"/>
                </a:cubicBezTo>
                <a:close/>
                <a:moveTo>
                  <a:pt x="480" y="149"/>
                </a:moveTo>
                <a:lnTo>
                  <a:pt x="482" y="149"/>
                </a:lnTo>
                <a:lnTo>
                  <a:pt x="483" y="150"/>
                </a:lnTo>
                <a:lnTo>
                  <a:pt x="485" y="150"/>
                </a:lnTo>
                <a:lnTo>
                  <a:pt x="486" y="151"/>
                </a:lnTo>
                <a:lnTo>
                  <a:pt x="488" y="152"/>
                </a:lnTo>
                <a:lnTo>
                  <a:pt x="489" y="153"/>
                </a:lnTo>
                <a:lnTo>
                  <a:pt x="490" y="154"/>
                </a:lnTo>
                <a:lnTo>
                  <a:pt x="490" y="156"/>
                </a:lnTo>
                <a:lnTo>
                  <a:pt x="491" y="158"/>
                </a:lnTo>
                <a:lnTo>
                  <a:pt x="491" y="160"/>
                </a:lnTo>
                <a:lnTo>
                  <a:pt x="491" y="162"/>
                </a:lnTo>
                <a:lnTo>
                  <a:pt x="490" y="163"/>
                </a:lnTo>
                <a:lnTo>
                  <a:pt x="490" y="164"/>
                </a:lnTo>
                <a:lnTo>
                  <a:pt x="489" y="165"/>
                </a:lnTo>
                <a:lnTo>
                  <a:pt x="488" y="166"/>
                </a:lnTo>
                <a:lnTo>
                  <a:pt x="486" y="167"/>
                </a:lnTo>
                <a:lnTo>
                  <a:pt x="485" y="167"/>
                </a:lnTo>
                <a:lnTo>
                  <a:pt x="483" y="168"/>
                </a:lnTo>
                <a:lnTo>
                  <a:pt x="482" y="168"/>
                </a:lnTo>
                <a:lnTo>
                  <a:pt x="480" y="168"/>
                </a:lnTo>
                <a:lnTo>
                  <a:pt x="479" y="168"/>
                </a:lnTo>
                <a:lnTo>
                  <a:pt x="477" y="168"/>
                </a:lnTo>
                <a:lnTo>
                  <a:pt x="475" y="167"/>
                </a:lnTo>
                <a:lnTo>
                  <a:pt x="474" y="167"/>
                </a:lnTo>
                <a:lnTo>
                  <a:pt x="473" y="166"/>
                </a:lnTo>
                <a:lnTo>
                  <a:pt x="472" y="165"/>
                </a:lnTo>
                <a:lnTo>
                  <a:pt x="471" y="164"/>
                </a:lnTo>
                <a:lnTo>
                  <a:pt x="470" y="163"/>
                </a:lnTo>
                <a:lnTo>
                  <a:pt x="469" y="162"/>
                </a:lnTo>
                <a:lnTo>
                  <a:pt x="469" y="160"/>
                </a:lnTo>
                <a:lnTo>
                  <a:pt x="469" y="158"/>
                </a:lnTo>
                <a:lnTo>
                  <a:pt x="470" y="156"/>
                </a:lnTo>
                <a:lnTo>
                  <a:pt x="471" y="154"/>
                </a:lnTo>
                <a:lnTo>
                  <a:pt x="472" y="153"/>
                </a:lnTo>
                <a:lnTo>
                  <a:pt x="473" y="152"/>
                </a:lnTo>
                <a:lnTo>
                  <a:pt x="474" y="151"/>
                </a:lnTo>
                <a:lnTo>
                  <a:pt x="475" y="150"/>
                </a:lnTo>
                <a:lnTo>
                  <a:pt x="477" y="150"/>
                </a:lnTo>
                <a:lnTo>
                  <a:pt x="479" y="149"/>
                </a:lnTo>
                <a:lnTo>
                  <a:pt x="480" y="149"/>
                </a:lnTo>
                <a:close/>
                <a:moveTo>
                  <a:pt x="336" y="152"/>
                </a:moveTo>
                <a:lnTo>
                  <a:pt x="445" y="152"/>
                </a:lnTo>
                <a:lnTo>
                  <a:pt x="445" y="166"/>
                </a:lnTo>
                <a:lnTo>
                  <a:pt x="336" y="166"/>
                </a:lnTo>
                <a:lnTo>
                  <a:pt x="336" y="152"/>
                </a:lnTo>
                <a:close/>
                <a:moveTo>
                  <a:pt x="391" y="650"/>
                </a:moveTo>
                <a:cubicBezTo>
                  <a:pt x="377" y="651"/>
                  <a:pt x="363" y="636"/>
                  <a:pt x="364" y="622"/>
                </a:cubicBezTo>
                <a:cubicBezTo>
                  <a:pt x="363" y="608"/>
                  <a:pt x="380" y="597"/>
                  <a:pt x="391" y="598"/>
                </a:cubicBezTo>
                <a:cubicBezTo>
                  <a:pt x="408" y="597"/>
                  <a:pt x="419" y="611"/>
                  <a:pt x="418" y="622"/>
                </a:cubicBezTo>
                <a:cubicBezTo>
                  <a:pt x="419" y="639"/>
                  <a:pt x="404" y="650"/>
                  <a:pt x="391" y="650"/>
                </a:cubicBezTo>
                <a:close/>
                <a:moveTo>
                  <a:pt x="515" y="571"/>
                </a:moveTo>
                <a:lnTo>
                  <a:pt x="266" y="571"/>
                </a:lnTo>
                <a:lnTo>
                  <a:pt x="266" y="190"/>
                </a:lnTo>
                <a:lnTo>
                  <a:pt x="515" y="190"/>
                </a:lnTo>
                <a:lnTo>
                  <a:pt x="515" y="571"/>
                </a:lnTo>
                <a:close/>
              </a:path>
            </a:pathLst>
          </a:custGeom>
          <a:solidFill>
            <a:srgbClr val="0061AD"/>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45" name="Oval 30"/>
          <p:cNvSpPr>
            <a:spLocks noChangeArrowheads="1"/>
          </p:cNvSpPr>
          <p:nvPr>
            <p:custDataLst>
              <p:tags r:id="rId12"/>
            </p:custDataLst>
          </p:nvPr>
        </p:nvSpPr>
        <p:spPr bwMode="auto">
          <a:xfrm>
            <a:off x="7250290" y="3346079"/>
            <a:ext cx="613410" cy="61341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66" h="966">
                <a:moveTo>
                  <a:pt x="0" y="483"/>
                </a:moveTo>
                <a:cubicBezTo>
                  <a:pt x="-8" y="212"/>
                  <a:pt x="240" y="-7"/>
                  <a:pt x="483" y="0"/>
                </a:cubicBezTo>
                <a:cubicBezTo>
                  <a:pt x="754" y="-8"/>
                  <a:pt x="973" y="240"/>
                  <a:pt x="966" y="483"/>
                </a:cubicBezTo>
                <a:cubicBezTo>
                  <a:pt x="974" y="754"/>
                  <a:pt x="726" y="973"/>
                  <a:pt x="483" y="966"/>
                </a:cubicBezTo>
                <a:cubicBezTo>
                  <a:pt x="212" y="974"/>
                  <a:pt x="-7" y="726"/>
                  <a:pt x="0" y="483"/>
                </a:cubicBezTo>
                <a:close/>
                <a:moveTo>
                  <a:pt x="505" y="215"/>
                </a:moveTo>
                <a:lnTo>
                  <a:pt x="461" y="215"/>
                </a:lnTo>
                <a:lnTo>
                  <a:pt x="461" y="608"/>
                </a:lnTo>
                <a:cubicBezTo>
                  <a:pt x="440" y="594"/>
                  <a:pt x="410" y="586"/>
                  <a:pt x="380" y="587"/>
                </a:cubicBezTo>
                <a:cubicBezTo>
                  <a:pt x="311" y="585"/>
                  <a:pt x="253" y="629"/>
                  <a:pt x="255" y="671"/>
                </a:cubicBezTo>
                <a:cubicBezTo>
                  <a:pt x="253" y="715"/>
                  <a:pt x="318" y="753"/>
                  <a:pt x="380" y="752"/>
                </a:cubicBezTo>
                <a:cubicBezTo>
                  <a:pt x="449" y="753"/>
                  <a:pt x="506" y="710"/>
                  <a:pt x="505" y="671"/>
                </a:cubicBezTo>
                <a:lnTo>
                  <a:pt x="505" y="340"/>
                </a:lnTo>
                <a:lnTo>
                  <a:pt x="510" y="339"/>
                </a:lnTo>
                <a:lnTo>
                  <a:pt x="514" y="339"/>
                </a:lnTo>
                <a:lnTo>
                  <a:pt x="519" y="338"/>
                </a:lnTo>
                <a:lnTo>
                  <a:pt x="524" y="338"/>
                </a:lnTo>
                <a:cubicBezTo>
                  <a:pt x="603" y="336"/>
                  <a:pt x="660" y="427"/>
                  <a:pt x="694" y="479"/>
                </a:cubicBezTo>
                <a:cubicBezTo>
                  <a:pt x="700" y="489"/>
                  <a:pt x="709" y="502"/>
                  <a:pt x="711" y="505"/>
                </a:cubicBezTo>
                <a:cubicBezTo>
                  <a:pt x="683" y="210"/>
                  <a:pt x="499" y="215"/>
                  <a:pt x="505" y="215"/>
                </a:cubicBezTo>
                <a:close/>
              </a:path>
            </a:pathLst>
          </a:custGeom>
          <a:solidFill>
            <a:srgbClr val="0061AD"/>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46" name="Oval 32"/>
          <p:cNvSpPr>
            <a:spLocks noChangeArrowheads="1"/>
          </p:cNvSpPr>
          <p:nvPr>
            <p:custDataLst>
              <p:tags r:id="rId13"/>
            </p:custDataLst>
          </p:nvPr>
        </p:nvSpPr>
        <p:spPr bwMode="auto">
          <a:xfrm>
            <a:off x="7944746" y="4538375"/>
            <a:ext cx="615312" cy="61594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69" h="970">
                <a:moveTo>
                  <a:pt x="0" y="485"/>
                </a:moveTo>
                <a:lnTo>
                  <a:pt x="0" y="472"/>
                </a:lnTo>
                <a:lnTo>
                  <a:pt x="0" y="459"/>
                </a:lnTo>
                <a:cubicBezTo>
                  <a:pt x="-6" y="199"/>
                  <a:pt x="277" y="-6"/>
                  <a:pt x="463" y="0"/>
                </a:cubicBezTo>
                <a:lnTo>
                  <a:pt x="473" y="0"/>
                </a:lnTo>
                <a:lnTo>
                  <a:pt x="484" y="0"/>
                </a:lnTo>
                <a:lnTo>
                  <a:pt x="497" y="0"/>
                </a:lnTo>
                <a:lnTo>
                  <a:pt x="510" y="0"/>
                </a:lnTo>
                <a:cubicBezTo>
                  <a:pt x="770" y="-6"/>
                  <a:pt x="975" y="277"/>
                  <a:pt x="969" y="463"/>
                </a:cubicBezTo>
                <a:lnTo>
                  <a:pt x="969" y="473"/>
                </a:lnTo>
                <a:lnTo>
                  <a:pt x="969" y="485"/>
                </a:lnTo>
                <a:lnTo>
                  <a:pt x="969" y="498"/>
                </a:lnTo>
                <a:lnTo>
                  <a:pt x="969" y="511"/>
                </a:lnTo>
                <a:cubicBezTo>
                  <a:pt x="975" y="771"/>
                  <a:pt x="692" y="976"/>
                  <a:pt x="506" y="970"/>
                </a:cubicBezTo>
                <a:lnTo>
                  <a:pt x="496" y="970"/>
                </a:lnTo>
                <a:lnTo>
                  <a:pt x="484" y="970"/>
                </a:lnTo>
                <a:lnTo>
                  <a:pt x="472" y="970"/>
                </a:lnTo>
                <a:lnTo>
                  <a:pt x="459" y="970"/>
                </a:lnTo>
                <a:cubicBezTo>
                  <a:pt x="199" y="976"/>
                  <a:pt x="-6" y="693"/>
                  <a:pt x="0" y="507"/>
                </a:cubicBezTo>
                <a:lnTo>
                  <a:pt x="0" y="497"/>
                </a:lnTo>
                <a:lnTo>
                  <a:pt x="0" y="485"/>
                </a:lnTo>
                <a:close/>
                <a:moveTo>
                  <a:pt x="589" y="329"/>
                </a:moveTo>
                <a:lnTo>
                  <a:pt x="588" y="329"/>
                </a:lnTo>
                <a:lnTo>
                  <a:pt x="588" y="226"/>
                </a:lnTo>
                <a:lnTo>
                  <a:pt x="377" y="226"/>
                </a:lnTo>
                <a:lnTo>
                  <a:pt x="377" y="329"/>
                </a:lnTo>
                <a:lnTo>
                  <a:pt x="217" y="329"/>
                </a:lnTo>
                <a:lnTo>
                  <a:pt x="217" y="478"/>
                </a:lnTo>
                <a:lnTo>
                  <a:pt x="440" y="478"/>
                </a:lnTo>
                <a:lnTo>
                  <a:pt x="440" y="570"/>
                </a:lnTo>
                <a:lnTo>
                  <a:pt x="527" y="570"/>
                </a:lnTo>
                <a:lnTo>
                  <a:pt x="527" y="478"/>
                </a:lnTo>
                <a:lnTo>
                  <a:pt x="750" y="478"/>
                </a:lnTo>
                <a:lnTo>
                  <a:pt x="750" y="329"/>
                </a:lnTo>
                <a:lnTo>
                  <a:pt x="589" y="329"/>
                </a:lnTo>
                <a:close/>
                <a:moveTo>
                  <a:pt x="532" y="329"/>
                </a:moveTo>
                <a:lnTo>
                  <a:pt x="433" y="329"/>
                </a:lnTo>
                <a:lnTo>
                  <a:pt x="433" y="290"/>
                </a:lnTo>
                <a:lnTo>
                  <a:pt x="532" y="290"/>
                </a:lnTo>
                <a:lnTo>
                  <a:pt x="532" y="329"/>
                </a:lnTo>
                <a:close/>
                <a:moveTo>
                  <a:pt x="565" y="513"/>
                </a:moveTo>
                <a:lnTo>
                  <a:pt x="565" y="608"/>
                </a:lnTo>
                <a:lnTo>
                  <a:pt x="402" y="608"/>
                </a:lnTo>
                <a:lnTo>
                  <a:pt x="402" y="513"/>
                </a:lnTo>
                <a:lnTo>
                  <a:pt x="217" y="513"/>
                </a:lnTo>
                <a:lnTo>
                  <a:pt x="217" y="727"/>
                </a:lnTo>
                <a:lnTo>
                  <a:pt x="750" y="727"/>
                </a:lnTo>
                <a:lnTo>
                  <a:pt x="750" y="513"/>
                </a:lnTo>
                <a:lnTo>
                  <a:pt x="565" y="513"/>
                </a:lnTo>
                <a:close/>
              </a:path>
            </a:pathLst>
          </a:custGeom>
          <a:solidFill>
            <a:srgbClr val="0061AD"/>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47" name="Oval 36"/>
          <p:cNvSpPr>
            <a:spLocks noChangeArrowheads="1"/>
          </p:cNvSpPr>
          <p:nvPr>
            <p:custDataLst>
              <p:tags r:id="rId14"/>
            </p:custDataLst>
          </p:nvPr>
        </p:nvSpPr>
        <p:spPr bwMode="auto">
          <a:xfrm>
            <a:off x="8886050" y="2939679"/>
            <a:ext cx="483235" cy="48260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761" h="760">
                <a:moveTo>
                  <a:pt x="0" y="380"/>
                </a:moveTo>
                <a:cubicBezTo>
                  <a:pt x="-7" y="167"/>
                  <a:pt x="189" y="-5"/>
                  <a:pt x="381" y="0"/>
                </a:cubicBezTo>
                <a:cubicBezTo>
                  <a:pt x="594" y="-7"/>
                  <a:pt x="766" y="189"/>
                  <a:pt x="761" y="380"/>
                </a:cubicBezTo>
                <a:cubicBezTo>
                  <a:pt x="768" y="593"/>
                  <a:pt x="572" y="765"/>
                  <a:pt x="381" y="760"/>
                </a:cubicBezTo>
                <a:cubicBezTo>
                  <a:pt x="167" y="767"/>
                  <a:pt x="-5" y="571"/>
                  <a:pt x="0" y="380"/>
                </a:cubicBezTo>
                <a:close/>
                <a:moveTo>
                  <a:pt x="429" y="260"/>
                </a:moveTo>
                <a:cubicBezTo>
                  <a:pt x="454" y="273"/>
                  <a:pt x="470" y="300"/>
                  <a:pt x="472" y="325"/>
                </a:cubicBezTo>
                <a:cubicBezTo>
                  <a:pt x="480" y="330"/>
                  <a:pt x="493" y="333"/>
                  <a:pt x="502" y="333"/>
                </a:cubicBezTo>
                <a:cubicBezTo>
                  <a:pt x="541" y="334"/>
                  <a:pt x="573" y="297"/>
                  <a:pt x="572" y="260"/>
                </a:cubicBezTo>
                <a:cubicBezTo>
                  <a:pt x="574" y="221"/>
                  <a:pt x="537" y="188"/>
                  <a:pt x="502" y="189"/>
                </a:cubicBezTo>
                <a:cubicBezTo>
                  <a:pt x="461" y="188"/>
                  <a:pt x="430" y="222"/>
                  <a:pt x="429" y="260"/>
                </a:cubicBezTo>
                <a:close/>
                <a:moveTo>
                  <a:pt x="383" y="406"/>
                </a:moveTo>
                <a:cubicBezTo>
                  <a:pt x="424" y="407"/>
                  <a:pt x="457" y="370"/>
                  <a:pt x="456" y="333"/>
                </a:cubicBezTo>
                <a:cubicBezTo>
                  <a:pt x="457" y="294"/>
                  <a:pt x="420" y="261"/>
                  <a:pt x="383" y="262"/>
                </a:cubicBezTo>
                <a:cubicBezTo>
                  <a:pt x="344" y="261"/>
                  <a:pt x="311" y="298"/>
                  <a:pt x="312" y="333"/>
                </a:cubicBezTo>
                <a:cubicBezTo>
                  <a:pt x="311" y="374"/>
                  <a:pt x="348" y="407"/>
                  <a:pt x="383" y="406"/>
                </a:cubicBezTo>
                <a:close/>
                <a:moveTo>
                  <a:pt x="413" y="412"/>
                </a:moveTo>
                <a:lnTo>
                  <a:pt x="353" y="412"/>
                </a:lnTo>
                <a:cubicBezTo>
                  <a:pt x="301" y="410"/>
                  <a:pt x="259" y="457"/>
                  <a:pt x="261" y="501"/>
                </a:cubicBezTo>
                <a:lnTo>
                  <a:pt x="261" y="577"/>
                </a:lnTo>
                <a:cubicBezTo>
                  <a:pt x="317" y="596"/>
                  <a:pt x="356" y="598"/>
                  <a:pt x="391" y="599"/>
                </a:cubicBezTo>
                <a:cubicBezTo>
                  <a:pt x="449" y="599"/>
                  <a:pt x="486" y="585"/>
                  <a:pt x="495" y="581"/>
                </a:cubicBezTo>
                <a:cubicBezTo>
                  <a:pt x="498" y="580"/>
                  <a:pt x="499" y="580"/>
                  <a:pt x="499" y="580"/>
                </a:cubicBezTo>
                <a:lnTo>
                  <a:pt x="505" y="577"/>
                </a:lnTo>
                <a:lnTo>
                  <a:pt x="505" y="501"/>
                </a:lnTo>
                <a:cubicBezTo>
                  <a:pt x="506" y="452"/>
                  <a:pt x="460" y="410"/>
                  <a:pt x="413" y="412"/>
                </a:cubicBezTo>
                <a:close/>
                <a:moveTo>
                  <a:pt x="532" y="336"/>
                </a:moveTo>
                <a:lnTo>
                  <a:pt x="472" y="336"/>
                </a:lnTo>
                <a:cubicBezTo>
                  <a:pt x="473" y="360"/>
                  <a:pt x="460" y="383"/>
                  <a:pt x="445" y="398"/>
                </a:cubicBezTo>
                <a:cubicBezTo>
                  <a:pt x="489" y="410"/>
                  <a:pt x="522" y="457"/>
                  <a:pt x="521" y="501"/>
                </a:cubicBezTo>
                <a:lnTo>
                  <a:pt x="521" y="526"/>
                </a:lnTo>
                <a:cubicBezTo>
                  <a:pt x="582" y="523"/>
                  <a:pt x="617" y="506"/>
                  <a:pt x="619" y="504"/>
                </a:cubicBezTo>
                <a:lnTo>
                  <a:pt x="624" y="504"/>
                </a:lnTo>
                <a:lnTo>
                  <a:pt x="624" y="428"/>
                </a:lnTo>
                <a:cubicBezTo>
                  <a:pt x="626" y="378"/>
                  <a:pt x="579" y="334"/>
                  <a:pt x="532" y="336"/>
                </a:cubicBezTo>
                <a:close/>
                <a:moveTo>
                  <a:pt x="258" y="333"/>
                </a:moveTo>
                <a:cubicBezTo>
                  <a:pt x="271" y="333"/>
                  <a:pt x="287" y="326"/>
                  <a:pt x="296" y="319"/>
                </a:cubicBezTo>
                <a:cubicBezTo>
                  <a:pt x="298" y="298"/>
                  <a:pt x="314" y="277"/>
                  <a:pt x="328" y="265"/>
                </a:cubicBezTo>
                <a:lnTo>
                  <a:pt x="328" y="260"/>
                </a:lnTo>
                <a:cubicBezTo>
                  <a:pt x="330" y="221"/>
                  <a:pt x="293" y="188"/>
                  <a:pt x="258" y="189"/>
                </a:cubicBezTo>
                <a:cubicBezTo>
                  <a:pt x="217" y="188"/>
                  <a:pt x="187" y="225"/>
                  <a:pt x="188" y="260"/>
                </a:cubicBezTo>
                <a:cubicBezTo>
                  <a:pt x="186" y="301"/>
                  <a:pt x="221" y="334"/>
                  <a:pt x="258" y="333"/>
                </a:cubicBezTo>
                <a:close/>
                <a:moveTo>
                  <a:pt x="323" y="398"/>
                </a:moveTo>
                <a:cubicBezTo>
                  <a:pt x="307" y="382"/>
                  <a:pt x="296" y="358"/>
                  <a:pt x="296" y="336"/>
                </a:cubicBezTo>
                <a:lnTo>
                  <a:pt x="228" y="336"/>
                </a:lnTo>
                <a:cubicBezTo>
                  <a:pt x="176" y="334"/>
                  <a:pt x="135" y="384"/>
                  <a:pt x="136" y="428"/>
                </a:cubicBezTo>
                <a:lnTo>
                  <a:pt x="136" y="504"/>
                </a:lnTo>
                <a:cubicBezTo>
                  <a:pt x="183" y="520"/>
                  <a:pt x="215" y="522"/>
                  <a:pt x="244" y="526"/>
                </a:cubicBezTo>
                <a:lnTo>
                  <a:pt x="244" y="501"/>
                </a:lnTo>
                <a:cubicBezTo>
                  <a:pt x="243" y="452"/>
                  <a:pt x="281" y="410"/>
                  <a:pt x="323" y="398"/>
                </a:cubicBezTo>
                <a:close/>
              </a:path>
            </a:pathLst>
          </a:custGeom>
          <a:solidFill>
            <a:srgbClr val="000000">
              <a:lumMod val="75000"/>
              <a:lumOff val="25000"/>
            </a:srgbClr>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48" name="Oval 38"/>
          <p:cNvSpPr>
            <a:spLocks noChangeArrowheads="1"/>
          </p:cNvSpPr>
          <p:nvPr>
            <p:custDataLst>
              <p:tags r:id="rId15"/>
            </p:custDataLst>
          </p:nvPr>
        </p:nvSpPr>
        <p:spPr bwMode="auto">
          <a:xfrm>
            <a:off x="9253080" y="1732544"/>
            <a:ext cx="598170" cy="59626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42" h="939">
                <a:moveTo>
                  <a:pt x="0" y="470"/>
                </a:moveTo>
                <a:cubicBezTo>
                  <a:pt x="-8" y="206"/>
                  <a:pt x="234" y="-6"/>
                  <a:pt x="471" y="0"/>
                </a:cubicBezTo>
                <a:cubicBezTo>
                  <a:pt x="735" y="-8"/>
                  <a:pt x="948" y="233"/>
                  <a:pt x="942" y="470"/>
                </a:cubicBezTo>
                <a:cubicBezTo>
                  <a:pt x="950" y="733"/>
                  <a:pt x="708" y="945"/>
                  <a:pt x="471" y="939"/>
                </a:cubicBezTo>
                <a:cubicBezTo>
                  <a:pt x="207" y="947"/>
                  <a:pt x="-6" y="706"/>
                  <a:pt x="0" y="470"/>
                </a:cubicBezTo>
                <a:close/>
                <a:moveTo>
                  <a:pt x="470" y="784"/>
                </a:moveTo>
                <a:cubicBezTo>
                  <a:pt x="647" y="789"/>
                  <a:pt x="789" y="628"/>
                  <a:pt x="785" y="470"/>
                </a:cubicBezTo>
                <a:cubicBezTo>
                  <a:pt x="790" y="293"/>
                  <a:pt x="628" y="151"/>
                  <a:pt x="470" y="155"/>
                </a:cubicBezTo>
                <a:cubicBezTo>
                  <a:pt x="293" y="150"/>
                  <a:pt x="151" y="311"/>
                  <a:pt x="155" y="470"/>
                </a:cubicBezTo>
                <a:cubicBezTo>
                  <a:pt x="150" y="646"/>
                  <a:pt x="312" y="788"/>
                  <a:pt x="470" y="784"/>
                </a:cubicBezTo>
                <a:close/>
                <a:moveTo>
                  <a:pt x="470" y="215"/>
                </a:moveTo>
                <a:cubicBezTo>
                  <a:pt x="614" y="210"/>
                  <a:pt x="729" y="341"/>
                  <a:pt x="725" y="470"/>
                </a:cubicBezTo>
                <a:cubicBezTo>
                  <a:pt x="730" y="613"/>
                  <a:pt x="599" y="728"/>
                  <a:pt x="470" y="724"/>
                </a:cubicBezTo>
                <a:cubicBezTo>
                  <a:pt x="326" y="729"/>
                  <a:pt x="211" y="598"/>
                  <a:pt x="215" y="470"/>
                </a:cubicBezTo>
                <a:cubicBezTo>
                  <a:pt x="210" y="326"/>
                  <a:pt x="341" y="211"/>
                  <a:pt x="470" y="215"/>
                </a:cubicBezTo>
                <a:close/>
                <a:moveTo>
                  <a:pt x="470" y="524"/>
                </a:moveTo>
                <a:cubicBezTo>
                  <a:pt x="543" y="525"/>
                  <a:pt x="617" y="502"/>
                  <a:pt x="668" y="470"/>
                </a:cubicBezTo>
                <a:cubicBezTo>
                  <a:pt x="660" y="582"/>
                  <a:pt x="564" y="667"/>
                  <a:pt x="470" y="665"/>
                </a:cubicBezTo>
                <a:cubicBezTo>
                  <a:pt x="368" y="668"/>
                  <a:pt x="279" y="571"/>
                  <a:pt x="274" y="470"/>
                </a:cubicBezTo>
                <a:cubicBezTo>
                  <a:pt x="330" y="505"/>
                  <a:pt x="406" y="524"/>
                  <a:pt x="470" y="524"/>
                </a:cubicBezTo>
                <a:close/>
                <a:moveTo>
                  <a:pt x="313" y="372"/>
                </a:moveTo>
                <a:cubicBezTo>
                  <a:pt x="312" y="405"/>
                  <a:pt x="334" y="430"/>
                  <a:pt x="353" y="429"/>
                </a:cubicBezTo>
                <a:cubicBezTo>
                  <a:pt x="375" y="430"/>
                  <a:pt x="392" y="401"/>
                  <a:pt x="391" y="372"/>
                </a:cubicBezTo>
                <a:cubicBezTo>
                  <a:pt x="392" y="339"/>
                  <a:pt x="373" y="311"/>
                  <a:pt x="353" y="312"/>
                </a:cubicBezTo>
                <a:cubicBezTo>
                  <a:pt x="331" y="311"/>
                  <a:pt x="312" y="342"/>
                  <a:pt x="313" y="372"/>
                </a:cubicBezTo>
                <a:close/>
                <a:moveTo>
                  <a:pt x="549" y="372"/>
                </a:moveTo>
                <a:cubicBezTo>
                  <a:pt x="548" y="405"/>
                  <a:pt x="570" y="430"/>
                  <a:pt x="589" y="429"/>
                </a:cubicBezTo>
                <a:cubicBezTo>
                  <a:pt x="612" y="430"/>
                  <a:pt x="628" y="401"/>
                  <a:pt x="628" y="372"/>
                </a:cubicBezTo>
                <a:cubicBezTo>
                  <a:pt x="628" y="339"/>
                  <a:pt x="609" y="311"/>
                  <a:pt x="589" y="312"/>
                </a:cubicBezTo>
                <a:cubicBezTo>
                  <a:pt x="567" y="311"/>
                  <a:pt x="548" y="342"/>
                  <a:pt x="549" y="372"/>
                </a:cubicBezTo>
                <a:close/>
              </a:path>
            </a:pathLst>
          </a:custGeom>
          <a:solidFill>
            <a:srgbClr val="0061AD"/>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49" name="Freeform 40"/>
          <p:cNvSpPr/>
          <p:nvPr>
            <p:custDataLst>
              <p:tags r:id="rId16"/>
            </p:custDataLst>
          </p:nvPr>
        </p:nvSpPr>
        <p:spPr bwMode="auto">
          <a:xfrm>
            <a:off x="7776070" y="2322459"/>
            <a:ext cx="2632074" cy="2425010"/>
          </a:xfrm>
          <a:custGeom>
            <a:avLst/>
            <a:gdLst>
              <a:gd name="T0" fmla="*/ 12 w 35"/>
              <a:gd name="T1" fmla="*/ 2 h 35"/>
              <a:gd name="T2" fmla="*/ 32 w 35"/>
              <a:gd name="T3" fmla="*/ 12 h 35"/>
              <a:gd name="T4" fmla="*/ 22 w 35"/>
              <a:gd name="T5" fmla="*/ 32 h 35"/>
              <a:gd name="T6" fmla="*/ 3 w 35"/>
              <a:gd name="T7" fmla="*/ 22 h 35"/>
              <a:gd name="T8" fmla="*/ 12 w 35"/>
              <a:gd name="T9" fmla="*/ 2 h 35"/>
            </a:gdLst>
            <a:ahLst/>
            <a:cxnLst>
              <a:cxn ang="0">
                <a:pos x="T0" y="T1"/>
              </a:cxn>
              <a:cxn ang="0">
                <a:pos x="T2" y="T3"/>
              </a:cxn>
              <a:cxn ang="0">
                <a:pos x="T4" y="T5"/>
              </a:cxn>
              <a:cxn ang="0">
                <a:pos x="T6" y="T7"/>
              </a:cxn>
              <a:cxn ang="0">
                <a:pos x="T8" y="T9"/>
              </a:cxn>
            </a:cxnLst>
            <a:rect l="0" t="0" r="r" b="b"/>
            <a:pathLst>
              <a:path w="4145" h="3819">
                <a:moveTo>
                  <a:pt x="3755" y="2687"/>
                </a:moveTo>
                <a:cubicBezTo>
                  <a:pt x="3758" y="2686"/>
                  <a:pt x="3764" y="2686"/>
                  <a:pt x="3765" y="2686"/>
                </a:cubicBezTo>
                <a:cubicBezTo>
                  <a:pt x="3789" y="2684"/>
                  <a:pt x="3812" y="2706"/>
                  <a:pt x="3812" y="2728"/>
                </a:cubicBezTo>
                <a:cubicBezTo>
                  <a:pt x="3812" y="2746"/>
                  <a:pt x="3799" y="2763"/>
                  <a:pt x="3782" y="2768"/>
                </a:cubicBezTo>
                <a:cubicBezTo>
                  <a:pt x="3778" y="2770"/>
                  <a:pt x="3771" y="2770"/>
                  <a:pt x="3769" y="2770"/>
                </a:cubicBezTo>
                <a:cubicBezTo>
                  <a:pt x="3751" y="2771"/>
                  <a:pt x="3733" y="2756"/>
                  <a:pt x="3730" y="2741"/>
                </a:cubicBezTo>
                <a:cubicBezTo>
                  <a:pt x="3728" y="2737"/>
                  <a:pt x="3727" y="2730"/>
                  <a:pt x="3727" y="2727"/>
                </a:cubicBezTo>
                <a:cubicBezTo>
                  <a:pt x="3726" y="2710"/>
                  <a:pt x="3740" y="2692"/>
                  <a:pt x="3755" y="2687"/>
                </a:cubicBezTo>
                <a:close/>
                <a:moveTo>
                  <a:pt x="3882" y="2524"/>
                </a:moveTo>
                <a:lnTo>
                  <a:pt x="3871" y="2519"/>
                </a:lnTo>
                <a:lnTo>
                  <a:pt x="3863" y="2516"/>
                </a:lnTo>
                <a:lnTo>
                  <a:pt x="3861" y="2516"/>
                </a:lnTo>
                <a:lnTo>
                  <a:pt x="3859" y="2515"/>
                </a:lnTo>
                <a:lnTo>
                  <a:pt x="3858" y="2514"/>
                </a:lnTo>
                <a:lnTo>
                  <a:pt x="3857" y="2513"/>
                </a:lnTo>
                <a:cubicBezTo>
                  <a:pt x="3830" y="2502"/>
                  <a:pt x="3790" y="2497"/>
                  <a:pt x="3771" y="2497"/>
                </a:cubicBezTo>
                <a:cubicBezTo>
                  <a:pt x="3686" y="2494"/>
                  <a:pt x="3598" y="2552"/>
                  <a:pt x="3564" y="2622"/>
                </a:cubicBezTo>
                <a:lnTo>
                  <a:pt x="3564" y="2625"/>
                </a:lnTo>
                <a:cubicBezTo>
                  <a:pt x="3538" y="2670"/>
                  <a:pt x="3558" y="2641"/>
                  <a:pt x="3551" y="2655"/>
                </a:cubicBezTo>
                <a:cubicBezTo>
                  <a:pt x="3550" y="2668"/>
                  <a:pt x="3563" y="2680"/>
                  <a:pt x="3575" y="2679"/>
                </a:cubicBezTo>
                <a:cubicBezTo>
                  <a:pt x="3585" y="2679"/>
                  <a:pt x="3594" y="2672"/>
                  <a:pt x="3597" y="2666"/>
                </a:cubicBezTo>
                <a:lnTo>
                  <a:pt x="3608" y="2647"/>
                </a:lnTo>
                <a:lnTo>
                  <a:pt x="3608" y="2644"/>
                </a:lnTo>
                <a:cubicBezTo>
                  <a:pt x="3637" y="2580"/>
                  <a:pt x="3710" y="2544"/>
                  <a:pt x="3767" y="2546"/>
                </a:cubicBezTo>
                <a:cubicBezTo>
                  <a:pt x="3792" y="2544"/>
                  <a:pt x="3827" y="2554"/>
                  <a:pt x="3844" y="2562"/>
                </a:cubicBezTo>
                <a:lnTo>
                  <a:pt x="3860" y="2568"/>
                </a:lnTo>
                <a:cubicBezTo>
                  <a:pt x="3864" y="2571"/>
                  <a:pt x="3871" y="2572"/>
                  <a:pt x="3873" y="2572"/>
                </a:cubicBezTo>
                <a:cubicBezTo>
                  <a:pt x="3882" y="2572"/>
                  <a:pt x="3890" y="2564"/>
                  <a:pt x="3893" y="2557"/>
                </a:cubicBezTo>
                <a:cubicBezTo>
                  <a:pt x="3894" y="2554"/>
                  <a:pt x="3895" y="2549"/>
                  <a:pt x="3895" y="2548"/>
                </a:cubicBezTo>
                <a:cubicBezTo>
                  <a:pt x="3895" y="2539"/>
                  <a:pt x="3888" y="2529"/>
                  <a:pt x="3882" y="2524"/>
                </a:cubicBezTo>
                <a:close/>
                <a:moveTo>
                  <a:pt x="1596" y="852"/>
                </a:moveTo>
                <a:cubicBezTo>
                  <a:pt x="1612" y="836"/>
                  <a:pt x="1639" y="828"/>
                  <a:pt x="1656" y="828"/>
                </a:cubicBezTo>
                <a:lnTo>
                  <a:pt x="1657" y="828"/>
                </a:lnTo>
                <a:lnTo>
                  <a:pt x="1658" y="828"/>
                </a:lnTo>
                <a:lnTo>
                  <a:pt x="1659" y="828"/>
                </a:lnTo>
                <a:lnTo>
                  <a:pt x="1660" y="828"/>
                </a:lnTo>
                <a:cubicBezTo>
                  <a:pt x="1675" y="828"/>
                  <a:pt x="1695" y="835"/>
                  <a:pt x="1705" y="841"/>
                </a:cubicBezTo>
                <a:cubicBezTo>
                  <a:pt x="1690" y="853"/>
                  <a:pt x="1679" y="867"/>
                  <a:pt x="1680" y="866"/>
                </a:cubicBezTo>
                <a:lnTo>
                  <a:pt x="1680" y="866"/>
                </a:lnTo>
                <a:lnTo>
                  <a:pt x="1678" y="868"/>
                </a:lnTo>
                <a:lnTo>
                  <a:pt x="1677" y="870"/>
                </a:lnTo>
                <a:lnTo>
                  <a:pt x="1676" y="871"/>
                </a:lnTo>
                <a:lnTo>
                  <a:pt x="1676" y="873"/>
                </a:lnTo>
                <a:lnTo>
                  <a:pt x="1675" y="874"/>
                </a:lnTo>
                <a:lnTo>
                  <a:pt x="1676" y="876"/>
                </a:lnTo>
                <a:lnTo>
                  <a:pt x="1676" y="877"/>
                </a:lnTo>
                <a:lnTo>
                  <a:pt x="1677" y="878"/>
                </a:lnTo>
                <a:lnTo>
                  <a:pt x="1678" y="879"/>
                </a:lnTo>
                <a:cubicBezTo>
                  <a:pt x="1680" y="881"/>
                  <a:pt x="1685" y="882"/>
                  <a:pt x="1685" y="882"/>
                </a:cubicBezTo>
                <a:lnTo>
                  <a:pt x="1685" y="882"/>
                </a:lnTo>
                <a:lnTo>
                  <a:pt x="1770" y="882"/>
                </a:lnTo>
                <a:lnTo>
                  <a:pt x="1772" y="882"/>
                </a:lnTo>
                <a:lnTo>
                  <a:pt x="1774" y="880"/>
                </a:lnTo>
                <a:lnTo>
                  <a:pt x="1775" y="879"/>
                </a:lnTo>
                <a:lnTo>
                  <a:pt x="1775" y="877"/>
                </a:lnTo>
                <a:lnTo>
                  <a:pt x="1775" y="793"/>
                </a:lnTo>
                <a:lnTo>
                  <a:pt x="1776" y="791"/>
                </a:lnTo>
                <a:lnTo>
                  <a:pt x="1776" y="790"/>
                </a:lnTo>
                <a:lnTo>
                  <a:pt x="1776" y="789"/>
                </a:lnTo>
                <a:lnTo>
                  <a:pt x="1775" y="787"/>
                </a:lnTo>
                <a:lnTo>
                  <a:pt x="1775" y="786"/>
                </a:lnTo>
                <a:lnTo>
                  <a:pt x="1774" y="785"/>
                </a:lnTo>
                <a:lnTo>
                  <a:pt x="1773" y="784"/>
                </a:lnTo>
                <a:lnTo>
                  <a:pt x="1772" y="783"/>
                </a:lnTo>
                <a:lnTo>
                  <a:pt x="1771" y="783"/>
                </a:lnTo>
                <a:lnTo>
                  <a:pt x="1770" y="782"/>
                </a:lnTo>
                <a:lnTo>
                  <a:pt x="1769" y="781"/>
                </a:lnTo>
                <a:lnTo>
                  <a:pt x="1767" y="781"/>
                </a:lnTo>
                <a:lnTo>
                  <a:pt x="1766" y="781"/>
                </a:lnTo>
                <a:lnTo>
                  <a:pt x="1765" y="781"/>
                </a:lnTo>
                <a:lnTo>
                  <a:pt x="1763" y="782"/>
                </a:lnTo>
                <a:lnTo>
                  <a:pt x="1762" y="782"/>
                </a:lnTo>
                <a:lnTo>
                  <a:pt x="1760" y="783"/>
                </a:lnTo>
                <a:lnTo>
                  <a:pt x="1759" y="785"/>
                </a:lnTo>
                <a:lnTo>
                  <a:pt x="1759" y="785"/>
                </a:lnTo>
                <a:lnTo>
                  <a:pt x="1759" y="785"/>
                </a:lnTo>
                <a:cubicBezTo>
                  <a:pt x="1758" y="787"/>
                  <a:pt x="1739" y="806"/>
                  <a:pt x="1734" y="809"/>
                </a:cubicBezTo>
                <a:cubicBezTo>
                  <a:pt x="1713" y="792"/>
                  <a:pt x="1679" y="784"/>
                  <a:pt x="1660" y="784"/>
                </a:cubicBezTo>
                <a:cubicBezTo>
                  <a:pt x="1564" y="789"/>
                  <a:pt x="1521" y="873"/>
                  <a:pt x="1527" y="910"/>
                </a:cubicBezTo>
                <a:cubicBezTo>
                  <a:pt x="1527" y="914"/>
                  <a:pt x="1528" y="919"/>
                  <a:pt x="1528" y="920"/>
                </a:cubicBezTo>
                <a:lnTo>
                  <a:pt x="1571" y="920"/>
                </a:lnTo>
                <a:cubicBezTo>
                  <a:pt x="1571" y="917"/>
                  <a:pt x="1571" y="911"/>
                  <a:pt x="1571" y="911"/>
                </a:cubicBezTo>
                <a:lnTo>
                  <a:pt x="1571" y="911"/>
                </a:lnTo>
                <a:lnTo>
                  <a:pt x="1571" y="910"/>
                </a:lnTo>
                <a:lnTo>
                  <a:pt x="1571" y="909"/>
                </a:lnTo>
                <a:cubicBezTo>
                  <a:pt x="1570" y="888"/>
                  <a:pt x="1582" y="865"/>
                  <a:pt x="1596" y="852"/>
                </a:cubicBezTo>
                <a:close/>
                <a:moveTo>
                  <a:pt x="1743" y="906"/>
                </a:moveTo>
                <a:lnTo>
                  <a:pt x="1743" y="907"/>
                </a:lnTo>
                <a:lnTo>
                  <a:pt x="1743" y="908"/>
                </a:lnTo>
                <a:cubicBezTo>
                  <a:pt x="1743" y="932"/>
                  <a:pt x="1731" y="959"/>
                  <a:pt x="1715" y="971"/>
                </a:cubicBezTo>
                <a:cubicBezTo>
                  <a:pt x="1701" y="989"/>
                  <a:pt x="1672" y="998"/>
                  <a:pt x="1655" y="998"/>
                </a:cubicBezTo>
                <a:lnTo>
                  <a:pt x="1654" y="998"/>
                </a:lnTo>
                <a:lnTo>
                  <a:pt x="1653" y="998"/>
                </a:lnTo>
                <a:lnTo>
                  <a:pt x="1652" y="998"/>
                </a:lnTo>
                <a:cubicBezTo>
                  <a:pt x="1637" y="998"/>
                  <a:pt x="1618" y="990"/>
                  <a:pt x="1609" y="984"/>
                </a:cubicBezTo>
                <a:lnTo>
                  <a:pt x="1634" y="960"/>
                </a:lnTo>
                <a:lnTo>
                  <a:pt x="1635" y="958"/>
                </a:lnTo>
                <a:lnTo>
                  <a:pt x="1636" y="956"/>
                </a:lnTo>
                <a:lnTo>
                  <a:pt x="1637" y="954"/>
                </a:lnTo>
                <a:lnTo>
                  <a:pt x="1637" y="953"/>
                </a:lnTo>
                <a:lnTo>
                  <a:pt x="1637" y="951"/>
                </a:lnTo>
                <a:lnTo>
                  <a:pt x="1637" y="950"/>
                </a:lnTo>
                <a:lnTo>
                  <a:pt x="1637" y="948"/>
                </a:lnTo>
                <a:lnTo>
                  <a:pt x="1636" y="947"/>
                </a:lnTo>
                <a:lnTo>
                  <a:pt x="1635" y="946"/>
                </a:lnTo>
                <a:lnTo>
                  <a:pt x="1633" y="945"/>
                </a:lnTo>
                <a:lnTo>
                  <a:pt x="1632" y="944"/>
                </a:lnTo>
                <a:lnTo>
                  <a:pt x="1630" y="944"/>
                </a:lnTo>
                <a:lnTo>
                  <a:pt x="1629" y="944"/>
                </a:lnTo>
                <a:lnTo>
                  <a:pt x="1628" y="944"/>
                </a:lnTo>
                <a:lnTo>
                  <a:pt x="1541" y="944"/>
                </a:lnTo>
                <a:lnTo>
                  <a:pt x="1539" y="944"/>
                </a:lnTo>
                <a:lnTo>
                  <a:pt x="1538" y="946"/>
                </a:lnTo>
                <a:lnTo>
                  <a:pt x="1536" y="947"/>
                </a:lnTo>
                <a:lnTo>
                  <a:pt x="1536" y="949"/>
                </a:lnTo>
                <a:lnTo>
                  <a:pt x="1536" y="1033"/>
                </a:lnTo>
                <a:cubicBezTo>
                  <a:pt x="1536" y="1036"/>
                  <a:pt x="1539" y="1041"/>
                  <a:pt x="1539" y="1041"/>
                </a:cubicBezTo>
                <a:lnTo>
                  <a:pt x="1540" y="1042"/>
                </a:lnTo>
                <a:lnTo>
                  <a:pt x="1541" y="1043"/>
                </a:lnTo>
                <a:lnTo>
                  <a:pt x="1542" y="1043"/>
                </a:lnTo>
                <a:lnTo>
                  <a:pt x="1544" y="1044"/>
                </a:lnTo>
                <a:lnTo>
                  <a:pt x="1545" y="1044"/>
                </a:lnTo>
                <a:lnTo>
                  <a:pt x="1546" y="1043"/>
                </a:lnTo>
                <a:lnTo>
                  <a:pt x="1548" y="1043"/>
                </a:lnTo>
                <a:lnTo>
                  <a:pt x="1549" y="1042"/>
                </a:lnTo>
                <a:lnTo>
                  <a:pt x="1551" y="1040"/>
                </a:lnTo>
                <a:lnTo>
                  <a:pt x="1552" y="1038"/>
                </a:lnTo>
                <a:cubicBezTo>
                  <a:pt x="1551" y="1039"/>
                  <a:pt x="1574" y="1020"/>
                  <a:pt x="1577" y="1017"/>
                </a:cubicBezTo>
                <a:cubicBezTo>
                  <a:pt x="1598" y="1033"/>
                  <a:pt x="1634" y="1041"/>
                  <a:pt x="1653" y="1041"/>
                </a:cubicBezTo>
                <a:cubicBezTo>
                  <a:pt x="1766" y="1032"/>
                  <a:pt x="1790" y="945"/>
                  <a:pt x="1786" y="906"/>
                </a:cubicBezTo>
                <a:lnTo>
                  <a:pt x="1743" y="906"/>
                </a:lnTo>
                <a:close/>
                <a:moveTo>
                  <a:pt x="3056" y="1411"/>
                </a:moveTo>
                <a:lnTo>
                  <a:pt x="2674" y="1411"/>
                </a:lnTo>
                <a:lnTo>
                  <a:pt x="2672" y="1411"/>
                </a:lnTo>
                <a:cubicBezTo>
                  <a:pt x="2640" y="1410"/>
                  <a:pt x="2613" y="1443"/>
                  <a:pt x="2614" y="1469"/>
                </a:cubicBezTo>
                <a:lnTo>
                  <a:pt x="2614" y="1471"/>
                </a:lnTo>
                <a:lnTo>
                  <a:pt x="2614" y="1677"/>
                </a:lnTo>
                <a:lnTo>
                  <a:pt x="2614" y="1678"/>
                </a:lnTo>
                <a:cubicBezTo>
                  <a:pt x="2613" y="1711"/>
                  <a:pt x="2646" y="1734"/>
                  <a:pt x="2672" y="1734"/>
                </a:cubicBezTo>
                <a:lnTo>
                  <a:pt x="2674" y="1734"/>
                </a:lnTo>
                <a:lnTo>
                  <a:pt x="2703" y="1734"/>
                </a:lnTo>
                <a:lnTo>
                  <a:pt x="2703" y="1837"/>
                </a:lnTo>
                <a:lnTo>
                  <a:pt x="2703" y="1839"/>
                </a:lnTo>
                <a:lnTo>
                  <a:pt x="2703" y="1841"/>
                </a:lnTo>
                <a:lnTo>
                  <a:pt x="2703" y="1843"/>
                </a:lnTo>
                <a:lnTo>
                  <a:pt x="2704" y="1844"/>
                </a:lnTo>
                <a:lnTo>
                  <a:pt x="2705" y="1846"/>
                </a:lnTo>
                <a:cubicBezTo>
                  <a:pt x="2707" y="1850"/>
                  <a:pt x="2715" y="1852"/>
                  <a:pt x="2716" y="1852"/>
                </a:cubicBezTo>
                <a:lnTo>
                  <a:pt x="2718" y="1852"/>
                </a:lnTo>
                <a:cubicBezTo>
                  <a:pt x="2727" y="1843"/>
                  <a:pt x="2731" y="1841"/>
                  <a:pt x="2731" y="1841"/>
                </a:cubicBezTo>
                <a:lnTo>
                  <a:pt x="2731" y="1841"/>
                </a:lnTo>
                <a:cubicBezTo>
                  <a:pt x="2732" y="1841"/>
                  <a:pt x="2722" y="1851"/>
                  <a:pt x="2719" y="1855"/>
                </a:cubicBezTo>
                <a:cubicBezTo>
                  <a:pt x="2715" y="1858"/>
                  <a:pt x="2712" y="1862"/>
                  <a:pt x="2712" y="1862"/>
                </a:cubicBezTo>
                <a:lnTo>
                  <a:pt x="2712" y="1862"/>
                </a:lnTo>
                <a:cubicBezTo>
                  <a:pt x="2705" y="1869"/>
                  <a:pt x="2756" y="1821"/>
                  <a:pt x="2850" y="1734"/>
                </a:cubicBezTo>
                <a:lnTo>
                  <a:pt x="3056" y="1734"/>
                </a:lnTo>
                <a:lnTo>
                  <a:pt x="3058" y="1734"/>
                </a:lnTo>
                <a:cubicBezTo>
                  <a:pt x="3090" y="1735"/>
                  <a:pt x="3114" y="1704"/>
                  <a:pt x="3113" y="1678"/>
                </a:cubicBezTo>
                <a:lnTo>
                  <a:pt x="3113" y="1677"/>
                </a:lnTo>
                <a:lnTo>
                  <a:pt x="3113" y="1471"/>
                </a:lnTo>
                <a:lnTo>
                  <a:pt x="3113" y="1469"/>
                </a:lnTo>
                <a:cubicBezTo>
                  <a:pt x="3114" y="1437"/>
                  <a:pt x="3083" y="1410"/>
                  <a:pt x="3057" y="1411"/>
                </a:cubicBezTo>
                <a:lnTo>
                  <a:pt x="3056" y="1411"/>
                </a:lnTo>
                <a:close/>
                <a:moveTo>
                  <a:pt x="2717" y="1500"/>
                </a:moveTo>
                <a:lnTo>
                  <a:pt x="2953" y="1500"/>
                </a:lnTo>
                <a:lnTo>
                  <a:pt x="2955" y="1500"/>
                </a:lnTo>
                <a:lnTo>
                  <a:pt x="2957" y="1501"/>
                </a:lnTo>
                <a:cubicBezTo>
                  <a:pt x="2963" y="1502"/>
                  <a:pt x="2967" y="1511"/>
                  <a:pt x="2967" y="1513"/>
                </a:cubicBezTo>
                <a:lnTo>
                  <a:pt x="2967" y="1514"/>
                </a:lnTo>
                <a:lnTo>
                  <a:pt x="2967" y="1516"/>
                </a:lnTo>
                <a:lnTo>
                  <a:pt x="2966" y="1518"/>
                </a:lnTo>
                <a:cubicBezTo>
                  <a:pt x="2965" y="1524"/>
                  <a:pt x="2956" y="1528"/>
                  <a:pt x="2954" y="1528"/>
                </a:cubicBezTo>
                <a:lnTo>
                  <a:pt x="2953" y="1528"/>
                </a:lnTo>
                <a:lnTo>
                  <a:pt x="2717" y="1528"/>
                </a:lnTo>
                <a:lnTo>
                  <a:pt x="2715" y="1528"/>
                </a:lnTo>
                <a:lnTo>
                  <a:pt x="2713" y="1527"/>
                </a:lnTo>
                <a:cubicBezTo>
                  <a:pt x="2707" y="1526"/>
                  <a:pt x="2703" y="1517"/>
                  <a:pt x="2703" y="1515"/>
                </a:cubicBezTo>
                <a:lnTo>
                  <a:pt x="2703" y="1514"/>
                </a:lnTo>
                <a:lnTo>
                  <a:pt x="2703" y="1512"/>
                </a:lnTo>
                <a:lnTo>
                  <a:pt x="2704" y="1510"/>
                </a:lnTo>
                <a:cubicBezTo>
                  <a:pt x="2705" y="1504"/>
                  <a:pt x="2714" y="1500"/>
                  <a:pt x="2716" y="1500"/>
                </a:cubicBezTo>
                <a:lnTo>
                  <a:pt x="2717" y="1500"/>
                </a:lnTo>
                <a:close/>
                <a:moveTo>
                  <a:pt x="2834" y="1647"/>
                </a:moveTo>
                <a:lnTo>
                  <a:pt x="2717" y="1647"/>
                </a:lnTo>
                <a:lnTo>
                  <a:pt x="2715" y="1647"/>
                </a:lnTo>
                <a:lnTo>
                  <a:pt x="2714" y="1647"/>
                </a:lnTo>
                <a:lnTo>
                  <a:pt x="2713" y="1646"/>
                </a:lnTo>
                <a:cubicBezTo>
                  <a:pt x="2706" y="1644"/>
                  <a:pt x="2703" y="1634"/>
                  <a:pt x="2703" y="1632"/>
                </a:cubicBezTo>
                <a:lnTo>
                  <a:pt x="2703" y="1631"/>
                </a:lnTo>
                <a:lnTo>
                  <a:pt x="2703" y="1629"/>
                </a:lnTo>
                <a:lnTo>
                  <a:pt x="2704" y="1627"/>
                </a:lnTo>
                <a:cubicBezTo>
                  <a:pt x="2705" y="1620"/>
                  <a:pt x="2714" y="1617"/>
                  <a:pt x="2716" y="1617"/>
                </a:cubicBezTo>
                <a:lnTo>
                  <a:pt x="2717" y="1617"/>
                </a:lnTo>
                <a:lnTo>
                  <a:pt x="2834" y="1617"/>
                </a:lnTo>
                <a:lnTo>
                  <a:pt x="2835" y="1617"/>
                </a:lnTo>
                <a:cubicBezTo>
                  <a:pt x="2843" y="1617"/>
                  <a:pt x="2850" y="1626"/>
                  <a:pt x="2850" y="1628"/>
                </a:cubicBezTo>
                <a:lnTo>
                  <a:pt x="2850" y="1630"/>
                </a:lnTo>
                <a:lnTo>
                  <a:pt x="2850" y="1631"/>
                </a:lnTo>
                <a:lnTo>
                  <a:pt x="2850" y="1632"/>
                </a:lnTo>
                <a:cubicBezTo>
                  <a:pt x="2850" y="1640"/>
                  <a:pt x="2837" y="1648"/>
                  <a:pt x="2835" y="1647"/>
                </a:cubicBezTo>
                <a:lnTo>
                  <a:pt x="2834" y="1647"/>
                </a:lnTo>
                <a:close/>
                <a:moveTo>
                  <a:pt x="3010" y="1587"/>
                </a:moveTo>
                <a:lnTo>
                  <a:pt x="2717" y="1587"/>
                </a:lnTo>
                <a:lnTo>
                  <a:pt x="2715" y="1587"/>
                </a:lnTo>
                <a:lnTo>
                  <a:pt x="2713" y="1587"/>
                </a:lnTo>
                <a:cubicBezTo>
                  <a:pt x="2707" y="1586"/>
                  <a:pt x="2703" y="1577"/>
                  <a:pt x="2703" y="1575"/>
                </a:cubicBezTo>
                <a:lnTo>
                  <a:pt x="2703" y="1574"/>
                </a:lnTo>
                <a:lnTo>
                  <a:pt x="2703" y="1572"/>
                </a:lnTo>
                <a:cubicBezTo>
                  <a:pt x="2703" y="1565"/>
                  <a:pt x="2712" y="1557"/>
                  <a:pt x="2715" y="1557"/>
                </a:cubicBezTo>
                <a:lnTo>
                  <a:pt x="2716" y="1557"/>
                </a:lnTo>
                <a:lnTo>
                  <a:pt x="2717" y="1557"/>
                </a:lnTo>
                <a:lnTo>
                  <a:pt x="3010" y="1557"/>
                </a:lnTo>
                <a:lnTo>
                  <a:pt x="3012" y="1557"/>
                </a:lnTo>
                <a:cubicBezTo>
                  <a:pt x="3020" y="1557"/>
                  <a:pt x="3027" y="1570"/>
                  <a:pt x="3026" y="1573"/>
                </a:cubicBezTo>
                <a:lnTo>
                  <a:pt x="3026" y="1574"/>
                </a:lnTo>
                <a:lnTo>
                  <a:pt x="3026" y="1575"/>
                </a:lnTo>
                <a:lnTo>
                  <a:pt x="3026" y="1577"/>
                </a:lnTo>
                <a:cubicBezTo>
                  <a:pt x="3025" y="1584"/>
                  <a:pt x="3013" y="1588"/>
                  <a:pt x="3011" y="1587"/>
                </a:cubicBezTo>
                <a:lnTo>
                  <a:pt x="3010" y="1587"/>
                </a:lnTo>
                <a:close/>
                <a:moveTo>
                  <a:pt x="3963" y="1250"/>
                </a:moveTo>
                <a:cubicBezTo>
                  <a:pt x="3965" y="1244"/>
                  <a:pt x="3965" y="1232"/>
                  <a:pt x="3965" y="1231"/>
                </a:cubicBezTo>
                <a:lnTo>
                  <a:pt x="3965" y="1230"/>
                </a:lnTo>
                <a:lnTo>
                  <a:pt x="3965" y="1230"/>
                </a:lnTo>
                <a:lnTo>
                  <a:pt x="3965" y="1230"/>
                </a:lnTo>
                <a:lnTo>
                  <a:pt x="3965" y="1227"/>
                </a:lnTo>
                <a:cubicBezTo>
                  <a:pt x="3966" y="1184"/>
                  <a:pt x="3925" y="1159"/>
                  <a:pt x="3901" y="1160"/>
                </a:cubicBezTo>
                <a:lnTo>
                  <a:pt x="3900" y="1160"/>
                </a:lnTo>
                <a:lnTo>
                  <a:pt x="3899" y="1160"/>
                </a:lnTo>
                <a:lnTo>
                  <a:pt x="3898" y="1160"/>
                </a:lnTo>
                <a:lnTo>
                  <a:pt x="3896" y="1160"/>
                </a:lnTo>
                <a:cubicBezTo>
                  <a:pt x="3872" y="1159"/>
                  <a:pt x="3842" y="1184"/>
                  <a:pt x="3833" y="1207"/>
                </a:cubicBezTo>
                <a:lnTo>
                  <a:pt x="3828" y="1218"/>
                </a:lnTo>
                <a:lnTo>
                  <a:pt x="3828" y="1204"/>
                </a:lnTo>
                <a:cubicBezTo>
                  <a:pt x="3829" y="1155"/>
                  <a:pt x="3785" y="1129"/>
                  <a:pt x="3760" y="1130"/>
                </a:cubicBezTo>
                <a:lnTo>
                  <a:pt x="3758" y="1130"/>
                </a:lnTo>
                <a:lnTo>
                  <a:pt x="3757" y="1130"/>
                </a:lnTo>
                <a:lnTo>
                  <a:pt x="3755" y="1130"/>
                </a:lnTo>
                <a:lnTo>
                  <a:pt x="3754" y="1130"/>
                </a:lnTo>
                <a:lnTo>
                  <a:pt x="3752" y="1130"/>
                </a:lnTo>
                <a:cubicBezTo>
                  <a:pt x="3719" y="1128"/>
                  <a:pt x="3686" y="1176"/>
                  <a:pt x="3688" y="1207"/>
                </a:cubicBezTo>
                <a:lnTo>
                  <a:pt x="3688" y="1209"/>
                </a:lnTo>
                <a:lnTo>
                  <a:pt x="3688" y="1211"/>
                </a:lnTo>
                <a:lnTo>
                  <a:pt x="3688" y="1213"/>
                </a:lnTo>
                <a:cubicBezTo>
                  <a:pt x="3687" y="1263"/>
                  <a:pt x="3737" y="1321"/>
                  <a:pt x="3763" y="1353"/>
                </a:cubicBezTo>
                <a:lnTo>
                  <a:pt x="3765" y="1355"/>
                </a:lnTo>
                <a:cubicBezTo>
                  <a:pt x="3775" y="1367"/>
                  <a:pt x="3789" y="1384"/>
                  <a:pt x="3792" y="1389"/>
                </a:cubicBezTo>
                <a:cubicBezTo>
                  <a:pt x="3802" y="1383"/>
                  <a:pt x="3822" y="1373"/>
                  <a:pt x="3830" y="1369"/>
                </a:cubicBezTo>
                <a:lnTo>
                  <a:pt x="3831" y="1369"/>
                </a:lnTo>
                <a:lnTo>
                  <a:pt x="3831" y="1369"/>
                </a:lnTo>
                <a:lnTo>
                  <a:pt x="3832" y="1368"/>
                </a:lnTo>
                <a:cubicBezTo>
                  <a:pt x="3888" y="1344"/>
                  <a:pt x="3958" y="1298"/>
                  <a:pt x="3963" y="1250"/>
                </a:cubicBezTo>
                <a:close/>
                <a:moveTo>
                  <a:pt x="2935" y="330"/>
                </a:moveTo>
                <a:lnTo>
                  <a:pt x="2921" y="344"/>
                </a:lnTo>
                <a:lnTo>
                  <a:pt x="2951" y="376"/>
                </a:lnTo>
                <a:lnTo>
                  <a:pt x="2965" y="360"/>
                </a:lnTo>
                <a:cubicBezTo>
                  <a:pt x="2977" y="368"/>
                  <a:pt x="2998" y="377"/>
                  <a:pt x="3011" y="379"/>
                </a:cubicBezTo>
                <a:lnTo>
                  <a:pt x="3011" y="398"/>
                </a:lnTo>
                <a:lnTo>
                  <a:pt x="3054" y="398"/>
                </a:lnTo>
                <a:lnTo>
                  <a:pt x="3054" y="379"/>
                </a:lnTo>
                <a:cubicBezTo>
                  <a:pt x="3070" y="374"/>
                  <a:pt x="3090" y="366"/>
                  <a:pt x="3100" y="357"/>
                </a:cubicBezTo>
                <a:lnTo>
                  <a:pt x="3114" y="374"/>
                </a:lnTo>
                <a:lnTo>
                  <a:pt x="3144" y="341"/>
                </a:lnTo>
                <a:lnTo>
                  <a:pt x="3130" y="328"/>
                </a:lnTo>
                <a:cubicBezTo>
                  <a:pt x="3138" y="315"/>
                  <a:pt x="3147" y="294"/>
                  <a:pt x="3149" y="282"/>
                </a:cubicBezTo>
                <a:lnTo>
                  <a:pt x="3168" y="282"/>
                </a:lnTo>
                <a:lnTo>
                  <a:pt x="3168" y="239"/>
                </a:lnTo>
                <a:lnTo>
                  <a:pt x="3146" y="239"/>
                </a:lnTo>
                <a:cubicBezTo>
                  <a:pt x="3144" y="222"/>
                  <a:pt x="3136" y="203"/>
                  <a:pt x="3127" y="195"/>
                </a:cubicBezTo>
                <a:lnTo>
                  <a:pt x="3144" y="179"/>
                </a:lnTo>
                <a:lnTo>
                  <a:pt x="3111" y="149"/>
                </a:lnTo>
                <a:lnTo>
                  <a:pt x="3097" y="163"/>
                </a:lnTo>
                <a:cubicBezTo>
                  <a:pt x="3085" y="155"/>
                  <a:pt x="3064" y="148"/>
                  <a:pt x="3051" y="147"/>
                </a:cubicBezTo>
                <a:lnTo>
                  <a:pt x="3051" y="125"/>
                </a:lnTo>
                <a:lnTo>
                  <a:pt x="3008" y="125"/>
                </a:lnTo>
                <a:lnTo>
                  <a:pt x="3008" y="147"/>
                </a:lnTo>
                <a:cubicBezTo>
                  <a:pt x="2992" y="149"/>
                  <a:pt x="2972" y="159"/>
                  <a:pt x="2962" y="166"/>
                </a:cubicBezTo>
                <a:lnTo>
                  <a:pt x="2948" y="152"/>
                </a:lnTo>
                <a:lnTo>
                  <a:pt x="2918" y="182"/>
                </a:lnTo>
                <a:lnTo>
                  <a:pt x="2932" y="198"/>
                </a:lnTo>
                <a:cubicBezTo>
                  <a:pt x="2924" y="211"/>
                  <a:pt x="2917" y="229"/>
                  <a:pt x="2916" y="241"/>
                </a:cubicBezTo>
                <a:lnTo>
                  <a:pt x="2894" y="244"/>
                </a:lnTo>
                <a:lnTo>
                  <a:pt x="2894" y="284"/>
                </a:lnTo>
                <a:lnTo>
                  <a:pt x="2916" y="284"/>
                </a:lnTo>
                <a:cubicBezTo>
                  <a:pt x="2918" y="300"/>
                  <a:pt x="2926" y="320"/>
                  <a:pt x="2935" y="330"/>
                </a:cubicBezTo>
                <a:close/>
                <a:moveTo>
                  <a:pt x="3030" y="176"/>
                </a:moveTo>
                <a:lnTo>
                  <a:pt x="3032" y="176"/>
                </a:lnTo>
                <a:lnTo>
                  <a:pt x="3034" y="176"/>
                </a:lnTo>
                <a:lnTo>
                  <a:pt x="3036" y="176"/>
                </a:lnTo>
                <a:cubicBezTo>
                  <a:pt x="3083" y="175"/>
                  <a:pt x="3120" y="221"/>
                  <a:pt x="3119" y="258"/>
                </a:cubicBezTo>
                <a:lnTo>
                  <a:pt x="3119" y="260"/>
                </a:lnTo>
                <a:lnTo>
                  <a:pt x="3119" y="262"/>
                </a:lnTo>
                <a:cubicBezTo>
                  <a:pt x="3121" y="311"/>
                  <a:pt x="3073" y="351"/>
                  <a:pt x="3034" y="349"/>
                </a:cubicBezTo>
                <a:lnTo>
                  <a:pt x="3032" y="349"/>
                </a:lnTo>
                <a:lnTo>
                  <a:pt x="3030" y="349"/>
                </a:lnTo>
                <a:cubicBezTo>
                  <a:pt x="2980" y="351"/>
                  <a:pt x="2942" y="301"/>
                  <a:pt x="2943" y="261"/>
                </a:cubicBezTo>
                <a:cubicBezTo>
                  <a:pt x="2941" y="212"/>
                  <a:pt x="2989" y="175"/>
                  <a:pt x="3027" y="176"/>
                </a:cubicBezTo>
                <a:lnTo>
                  <a:pt x="3030" y="176"/>
                </a:lnTo>
                <a:close/>
                <a:moveTo>
                  <a:pt x="3274" y="76"/>
                </a:moveTo>
                <a:lnTo>
                  <a:pt x="3288" y="71"/>
                </a:lnTo>
                <a:lnTo>
                  <a:pt x="3274" y="38"/>
                </a:lnTo>
                <a:lnTo>
                  <a:pt x="3261" y="44"/>
                </a:lnTo>
                <a:cubicBezTo>
                  <a:pt x="3256" y="35"/>
                  <a:pt x="3243" y="27"/>
                  <a:pt x="3239" y="24"/>
                </a:cubicBezTo>
                <a:lnTo>
                  <a:pt x="3244" y="11"/>
                </a:lnTo>
                <a:lnTo>
                  <a:pt x="3212" y="0"/>
                </a:lnTo>
                <a:lnTo>
                  <a:pt x="3206" y="11"/>
                </a:lnTo>
                <a:lnTo>
                  <a:pt x="3205" y="11"/>
                </a:lnTo>
                <a:lnTo>
                  <a:pt x="3205" y="11"/>
                </a:lnTo>
                <a:lnTo>
                  <a:pt x="3204" y="11"/>
                </a:lnTo>
                <a:cubicBezTo>
                  <a:pt x="3196" y="11"/>
                  <a:pt x="3183" y="12"/>
                  <a:pt x="3179" y="14"/>
                </a:cubicBezTo>
                <a:lnTo>
                  <a:pt x="3174" y="0"/>
                </a:lnTo>
                <a:lnTo>
                  <a:pt x="3141" y="14"/>
                </a:lnTo>
                <a:lnTo>
                  <a:pt x="3146" y="27"/>
                </a:lnTo>
                <a:cubicBezTo>
                  <a:pt x="3138" y="32"/>
                  <a:pt x="3130" y="42"/>
                  <a:pt x="3127" y="46"/>
                </a:cubicBezTo>
                <a:lnTo>
                  <a:pt x="3114" y="44"/>
                </a:lnTo>
                <a:lnTo>
                  <a:pt x="3103" y="73"/>
                </a:lnTo>
                <a:lnTo>
                  <a:pt x="3114" y="79"/>
                </a:lnTo>
                <a:lnTo>
                  <a:pt x="3114" y="80"/>
                </a:lnTo>
                <a:lnTo>
                  <a:pt x="3114" y="81"/>
                </a:lnTo>
                <a:lnTo>
                  <a:pt x="3114" y="82"/>
                </a:lnTo>
                <a:cubicBezTo>
                  <a:pt x="3114" y="91"/>
                  <a:pt x="3115" y="103"/>
                  <a:pt x="3117" y="109"/>
                </a:cubicBezTo>
                <a:lnTo>
                  <a:pt x="3103" y="114"/>
                </a:lnTo>
                <a:lnTo>
                  <a:pt x="3117" y="147"/>
                </a:lnTo>
                <a:lnTo>
                  <a:pt x="3130" y="139"/>
                </a:lnTo>
                <a:cubicBezTo>
                  <a:pt x="3135" y="147"/>
                  <a:pt x="3148" y="158"/>
                  <a:pt x="3152" y="161"/>
                </a:cubicBezTo>
                <a:lnTo>
                  <a:pt x="3146" y="174"/>
                </a:lnTo>
                <a:lnTo>
                  <a:pt x="3179" y="185"/>
                </a:lnTo>
                <a:lnTo>
                  <a:pt x="3182" y="171"/>
                </a:lnTo>
                <a:cubicBezTo>
                  <a:pt x="3187" y="173"/>
                  <a:pt x="3195" y="174"/>
                  <a:pt x="3197" y="173"/>
                </a:cubicBezTo>
                <a:lnTo>
                  <a:pt x="3198" y="173"/>
                </a:lnTo>
                <a:lnTo>
                  <a:pt x="3199" y="173"/>
                </a:lnTo>
                <a:cubicBezTo>
                  <a:pt x="3204" y="173"/>
                  <a:pt x="3211" y="172"/>
                  <a:pt x="3212" y="171"/>
                </a:cubicBezTo>
                <a:lnTo>
                  <a:pt x="3217" y="185"/>
                </a:lnTo>
                <a:lnTo>
                  <a:pt x="3250" y="171"/>
                </a:lnTo>
                <a:lnTo>
                  <a:pt x="3244" y="158"/>
                </a:lnTo>
                <a:cubicBezTo>
                  <a:pt x="3250" y="153"/>
                  <a:pt x="3261" y="140"/>
                  <a:pt x="3263" y="136"/>
                </a:cubicBezTo>
                <a:lnTo>
                  <a:pt x="3277" y="141"/>
                </a:lnTo>
                <a:lnTo>
                  <a:pt x="3288" y="109"/>
                </a:lnTo>
                <a:lnTo>
                  <a:pt x="3274" y="103"/>
                </a:lnTo>
                <a:cubicBezTo>
                  <a:pt x="3276" y="100"/>
                  <a:pt x="3277" y="91"/>
                  <a:pt x="3276" y="90"/>
                </a:cubicBezTo>
                <a:lnTo>
                  <a:pt x="3276" y="89"/>
                </a:lnTo>
                <a:cubicBezTo>
                  <a:pt x="3277" y="85"/>
                  <a:pt x="3275" y="77"/>
                  <a:pt x="3274" y="76"/>
                </a:cubicBezTo>
                <a:close/>
                <a:moveTo>
                  <a:pt x="3217" y="141"/>
                </a:moveTo>
                <a:cubicBezTo>
                  <a:pt x="3213" y="144"/>
                  <a:pt x="3200" y="147"/>
                  <a:pt x="3196" y="147"/>
                </a:cubicBezTo>
                <a:lnTo>
                  <a:pt x="3195" y="147"/>
                </a:lnTo>
                <a:lnTo>
                  <a:pt x="3194" y="147"/>
                </a:lnTo>
                <a:cubicBezTo>
                  <a:pt x="3173" y="148"/>
                  <a:pt x="3152" y="129"/>
                  <a:pt x="3146" y="114"/>
                </a:cubicBezTo>
                <a:cubicBezTo>
                  <a:pt x="3143" y="108"/>
                  <a:pt x="3141" y="96"/>
                  <a:pt x="3141" y="92"/>
                </a:cubicBezTo>
                <a:lnTo>
                  <a:pt x="3141" y="92"/>
                </a:lnTo>
                <a:lnTo>
                  <a:pt x="3141" y="90"/>
                </a:lnTo>
                <a:cubicBezTo>
                  <a:pt x="3140" y="70"/>
                  <a:pt x="3159" y="49"/>
                  <a:pt x="3174" y="44"/>
                </a:cubicBezTo>
                <a:cubicBezTo>
                  <a:pt x="3178" y="38"/>
                  <a:pt x="3192" y="38"/>
                  <a:pt x="3195" y="38"/>
                </a:cubicBezTo>
                <a:lnTo>
                  <a:pt x="3197" y="38"/>
                </a:lnTo>
                <a:cubicBezTo>
                  <a:pt x="3218" y="37"/>
                  <a:pt x="3239" y="54"/>
                  <a:pt x="3244" y="71"/>
                </a:cubicBezTo>
                <a:cubicBezTo>
                  <a:pt x="3248" y="77"/>
                  <a:pt x="3250" y="89"/>
                  <a:pt x="3250" y="93"/>
                </a:cubicBezTo>
                <a:lnTo>
                  <a:pt x="3250" y="93"/>
                </a:lnTo>
                <a:lnTo>
                  <a:pt x="3250" y="95"/>
                </a:lnTo>
                <a:cubicBezTo>
                  <a:pt x="3251" y="115"/>
                  <a:pt x="3232" y="136"/>
                  <a:pt x="3217" y="141"/>
                </a:cubicBezTo>
                <a:close/>
                <a:moveTo>
                  <a:pt x="434" y="928"/>
                </a:moveTo>
                <a:lnTo>
                  <a:pt x="483" y="895"/>
                </a:lnTo>
                <a:lnTo>
                  <a:pt x="584" y="708"/>
                </a:lnTo>
                <a:lnTo>
                  <a:pt x="616" y="646"/>
                </a:lnTo>
                <a:lnTo>
                  <a:pt x="608" y="642"/>
                </a:lnTo>
                <a:lnTo>
                  <a:pt x="598" y="638"/>
                </a:lnTo>
                <a:lnTo>
                  <a:pt x="586" y="634"/>
                </a:lnTo>
                <a:lnTo>
                  <a:pt x="564" y="624"/>
                </a:lnTo>
                <a:lnTo>
                  <a:pt x="554" y="646"/>
                </a:lnTo>
                <a:lnTo>
                  <a:pt x="548" y="654"/>
                </a:lnTo>
                <a:lnTo>
                  <a:pt x="542" y="664"/>
                </a:lnTo>
                <a:lnTo>
                  <a:pt x="505" y="735"/>
                </a:lnTo>
                <a:lnTo>
                  <a:pt x="431" y="871"/>
                </a:lnTo>
                <a:lnTo>
                  <a:pt x="434" y="928"/>
                </a:lnTo>
                <a:close/>
                <a:moveTo>
                  <a:pt x="342" y="1603"/>
                </a:moveTo>
                <a:cubicBezTo>
                  <a:pt x="305" y="1545"/>
                  <a:pt x="293" y="1529"/>
                  <a:pt x="292" y="1529"/>
                </a:cubicBezTo>
                <a:lnTo>
                  <a:pt x="292" y="1529"/>
                </a:lnTo>
                <a:lnTo>
                  <a:pt x="292" y="1529"/>
                </a:lnTo>
                <a:lnTo>
                  <a:pt x="292" y="1529"/>
                </a:lnTo>
                <a:cubicBezTo>
                  <a:pt x="291" y="1530"/>
                  <a:pt x="294" y="1536"/>
                  <a:pt x="295" y="1538"/>
                </a:cubicBezTo>
                <a:cubicBezTo>
                  <a:pt x="297" y="1542"/>
                  <a:pt x="299" y="1546"/>
                  <a:pt x="299" y="1547"/>
                </a:cubicBezTo>
                <a:lnTo>
                  <a:pt x="299" y="1547"/>
                </a:lnTo>
                <a:lnTo>
                  <a:pt x="299" y="1547"/>
                </a:lnTo>
                <a:lnTo>
                  <a:pt x="299" y="1547"/>
                </a:lnTo>
                <a:cubicBezTo>
                  <a:pt x="298" y="1548"/>
                  <a:pt x="294" y="1542"/>
                  <a:pt x="291" y="1538"/>
                </a:cubicBezTo>
                <a:lnTo>
                  <a:pt x="160" y="1519"/>
                </a:lnTo>
                <a:lnTo>
                  <a:pt x="155" y="1519"/>
                </a:lnTo>
                <a:lnTo>
                  <a:pt x="52" y="1557"/>
                </a:lnTo>
                <a:lnTo>
                  <a:pt x="49" y="1557"/>
                </a:lnTo>
                <a:lnTo>
                  <a:pt x="49" y="1560"/>
                </a:lnTo>
                <a:lnTo>
                  <a:pt x="46" y="1560"/>
                </a:lnTo>
                <a:lnTo>
                  <a:pt x="3" y="1620"/>
                </a:lnTo>
                <a:lnTo>
                  <a:pt x="2" y="1621"/>
                </a:lnTo>
                <a:lnTo>
                  <a:pt x="1" y="1622"/>
                </a:lnTo>
                <a:lnTo>
                  <a:pt x="1" y="1623"/>
                </a:lnTo>
                <a:lnTo>
                  <a:pt x="0" y="1624"/>
                </a:lnTo>
                <a:lnTo>
                  <a:pt x="0" y="1625"/>
                </a:lnTo>
                <a:lnTo>
                  <a:pt x="0" y="1627"/>
                </a:lnTo>
                <a:lnTo>
                  <a:pt x="0" y="1628"/>
                </a:lnTo>
                <a:lnTo>
                  <a:pt x="1" y="1629"/>
                </a:lnTo>
                <a:lnTo>
                  <a:pt x="2" y="1630"/>
                </a:lnTo>
                <a:lnTo>
                  <a:pt x="3" y="1631"/>
                </a:lnTo>
                <a:lnTo>
                  <a:pt x="5" y="1632"/>
                </a:lnTo>
                <a:lnTo>
                  <a:pt x="6" y="1633"/>
                </a:lnTo>
                <a:lnTo>
                  <a:pt x="7" y="1633"/>
                </a:lnTo>
                <a:lnTo>
                  <a:pt x="8" y="1633"/>
                </a:lnTo>
                <a:lnTo>
                  <a:pt x="46" y="1644"/>
                </a:lnTo>
                <a:lnTo>
                  <a:pt x="46" y="1739"/>
                </a:lnTo>
                <a:lnTo>
                  <a:pt x="46" y="1741"/>
                </a:lnTo>
                <a:lnTo>
                  <a:pt x="47" y="1743"/>
                </a:lnTo>
                <a:lnTo>
                  <a:pt x="47" y="1745"/>
                </a:lnTo>
                <a:lnTo>
                  <a:pt x="48" y="1746"/>
                </a:lnTo>
                <a:lnTo>
                  <a:pt x="49" y="1747"/>
                </a:lnTo>
                <a:lnTo>
                  <a:pt x="50" y="1747"/>
                </a:lnTo>
                <a:lnTo>
                  <a:pt x="52" y="1747"/>
                </a:lnTo>
                <a:lnTo>
                  <a:pt x="193" y="1791"/>
                </a:lnTo>
                <a:lnTo>
                  <a:pt x="201" y="1791"/>
                </a:lnTo>
                <a:lnTo>
                  <a:pt x="302" y="1734"/>
                </a:lnTo>
                <a:lnTo>
                  <a:pt x="303" y="1734"/>
                </a:lnTo>
                <a:lnTo>
                  <a:pt x="303" y="1733"/>
                </a:lnTo>
                <a:lnTo>
                  <a:pt x="304" y="1732"/>
                </a:lnTo>
                <a:lnTo>
                  <a:pt x="304" y="1731"/>
                </a:lnTo>
                <a:lnTo>
                  <a:pt x="304" y="1730"/>
                </a:lnTo>
                <a:lnTo>
                  <a:pt x="304" y="1728"/>
                </a:lnTo>
                <a:lnTo>
                  <a:pt x="304" y="1726"/>
                </a:lnTo>
                <a:lnTo>
                  <a:pt x="304" y="1631"/>
                </a:lnTo>
                <a:lnTo>
                  <a:pt x="340" y="1614"/>
                </a:lnTo>
                <a:lnTo>
                  <a:pt x="342" y="1614"/>
                </a:lnTo>
                <a:lnTo>
                  <a:pt x="343" y="1612"/>
                </a:lnTo>
                <a:lnTo>
                  <a:pt x="345" y="1611"/>
                </a:lnTo>
                <a:lnTo>
                  <a:pt x="345" y="1609"/>
                </a:lnTo>
                <a:lnTo>
                  <a:pt x="345" y="1607"/>
                </a:lnTo>
                <a:lnTo>
                  <a:pt x="345" y="1605"/>
                </a:lnTo>
                <a:lnTo>
                  <a:pt x="344" y="1604"/>
                </a:lnTo>
                <a:lnTo>
                  <a:pt x="342" y="1603"/>
                </a:lnTo>
                <a:close/>
                <a:moveTo>
                  <a:pt x="24" y="1620"/>
                </a:moveTo>
                <a:lnTo>
                  <a:pt x="57" y="1576"/>
                </a:lnTo>
                <a:lnTo>
                  <a:pt x="182" y="1598"/>
                </a:lnTo>
                <a:lnTo>
                  <a:pt x="144" y="1652"/>
                </a:lnTo>
                <a:lnTo>
                  <a:pt x="24" y="1620"/>
                </a:lnTo>
                <a:close/>
                <a:moveTo>
                  <a:pt x="187" y="1772"/>
                </a:moveTo>
                <a:lnTo>
                  <a:pt x="62" y="1734"/>
                </a:lnTo>
                <a:lnTo>
                  <a:pt x="62" y="1650"/>
                </a:lnTo>
                <a:lnTo>
                  <a:pt x="147" y="1671"/>
                </a:lnTo>
                <a:lnTo>
                  <a:pt x="149" y="1671"/>
                </a:lnTo>
                <a:lnTo>
                  <a:pt x="151" y="1671"/>
                </a:lnTo>
                <a:lnTo>
                  <a:pt x="153" y="1670"/>
                </a:lnTo>
                <a:lnTo>
                  <a:pt x="154" y="1668"/>
                </a:lnTo>
                <a:lnTo>
                  <a:pt x="155" y="1666"/>
                </a:lnTo>
                <a:lnTo>
                  <a:pt x="187" y="1620"/>
                </a:lnTo>
                <a:lnTo>
                  <a:pt x="187" y="1772"/>
                </a:lnTo>
                <a:close/>
                <a:moveTo>
                  <a:pt x="196" y="1582"/>
                </a:moveTo>
                <a:lnTo>
                  <a:pt x="87" y="1563"/>
                </a:lnTo>
                <a:lnTo>
                  <a:pt x="160" y="1535"/>
                </a:lnTo>
                <a:lnTo>
                  <a:pt x="264" y="1552"/>
                </a:lnTo>
                <a:lnTo>
                  <a:pt x="196" y="1582"/>
                </a:lnTo>
                <a:close/>
                <a:moveTo>
                  <a:pt x="204" y="1769"/>
                </a:moveTo>
                <a:lnTo>
                  <a:pt x="204" y="1631"/>
                </a:lnTo>
                <a:lnTo>
                  <a:pt x="220" y="1663"/>
                </a:lnTo>
                <a:lnTo>
                  <a:pt x="221" y="1665"/>
                </a:lnTo>
                <a:lnTo>
                  <a:pt x="222" y="1666"/>
                </a:lnTo>
                <a:lnTo>
                  <a:pt x="223" y="1667"/>
                </a:lnTo>
                <a:lnTo>
                  <a:pt x="225" y="1669"/>
                </a:lnTo>
                <a:lnTo>
                  <a:pt x="228" y="1669"/>
                </a:lnTo>
                <a:lnTo>
                  <a:pt x="230" y="1668"/>
                </a:lnTo>
                <a:lnTo>
                  <a:pt x="231" y="1666"/>
                </a:lnTo>
                <a:lnTo>
                  <a:pt x="288" y="1639"/>
                </a:lnTo>
                <a:lnTo>
                  <a:pt x="288" y="1723"/>
                </a:lnTo>
                <a:lnTo>
                  <a:pt x="204" y="1769"/>
                </a:lnTo>
                <a:close/>
                <a:moveTo>
                  <a:pt x="231" y="1647"/>
                </a:moveTo>
                <a:lnTo>
                  <a:pt x="206" y="1595"/>
                </a:lnTo>
                <a:lnTo>
                  <a:pt x="291" y="1557"/>
                </a:lnTo>
                <a:lnTo>
                  <a:pt x="323" y="1603"/>
                </a:lnTo>
                <a:lnTo>
                  <a:pt x="231" y="1647"/>
                </a:lnTo>
                <a:close/>
                <a:moveTo>
                  <a:pt x="1021" y="200"/>
                </a:moveTo>
                <a:lnTo>
                  <a:pt x="1021" y="197"/>
                </a:lnTo>
                <a:lnTo>
                  <a:pt x="1021" y="194"/>
                </a:lnTo>
                <a:cubicBezTo>
                  <a:pt x="1020" y="131"/>
                  <a:pt x="1087" y="82"/>
                  <a:pt x="1131" y="83"/>
                </a:cubicBezTo>
                <a:lnTo>
                  <a:pt x="1134" y="83"/>
                </a:lnTo>
                <a:lnTo>
                  <a:pt x="1136" y="83"/>
                </a:lnTo>
                <a:lnTo>
                  <a:pt x="1140" y="83"/>
                </a:lnTo>
                <a:lnTo>
                  <a:pt x="1143" y="83"/>
                </a:lnTo>
                <a:cubicBezTo>
                  <a:pt x="1205" y="82"/>
                  <a:pt x="1253" y="150"/>
                  <a:pt x="1252" y="195"/>
                </a:cubicBezTo>
                <a:lnTo>
                  <a:pt x="1252" y="197"/>
                </a:lnTo>
                <a:lnTo>
                  <a:pt x="1252" y="200"/>
                </a:lnTo>
                <a:lnTo>
                  <a:pt x="1252" y="203"/>
                </a:lnTo>
                <a:lnTo>
                  <a:pt x="1252" y="206"/>
                </a:lnTo>
                <a:cubicBezTo>
                  <a:pt x="1253" y="269"/>
                  <a:pt x="1186" y="318"/>
                  <a:pt x="1142" y="317"/>
                </a:cubicBezTo>
                <a:lnTo>
                  <a:pt x="1139" y="317"/>
                </a:lnTo>
                <a:lnTo>
                  <a:pt x="1136" y="317"/>
                </a:lnTo>
                <a:lnTo>
                  <a:pt x="1133" y="317"/>
                </a:lnTo>
                <a:lnTo>
                  <a:pt x="1130" y="317"/>
                </a:lnTo>
                <a:cubicBezTo>
                  <a:pt x="1068" y="318"/>
                  <a:pt x="1020" y="250"/>
                  <a:pt x="1021" y="205"/>
                </a:cubicBezTo>
                <a:lnTo>
                  <a:pt x="1021" y="203"/>
                </a:lnTo>
                <a:lnTo>
                  <a:pt x="1021" y="200"/>
                </a:lnTo>
                <a:close/>
                <a:moveTo>
                  <a:pt x="1121" y="26"/>
                </a:moveTo>
                <a:lnTo>
                  <a:pt x="1151" y="26"/>
                </a:lnTo>
                <a:lnTo>
                  <a:pt x="1151" y="67"/>
                </a:lnTo>
                <a:lnTo>
                  <a:pt x="1121" y="67"/>
                </a:lnTo>
                <a:lnTo>
                  <a:pt x="1121" y="26"/>
                </a:lnTo>
                <a:close/>
                <a:moveTo>
                  <a:pt x="1268" y="184"/>
                </a:moveTo>
                <a:lnTo>
                  <a:pt x="1312" y="184"/>
                </a:lnTo>
                <a:lnTo>
                  <a:pt x="1312" y="214"/>
                </a:lnTo>
                <a:lnTo>
                  <a:pt x="1268" y="214"/>
                </a:lnTo>
                <a:lnTo>
                  <a:pt x="1268" y="184"/>
                </a:lnTo>
                <a:close/>
                <a:moveTo>
                  <a:pt x="1121" y="334"/>
                </a:moveTo>
                <a:lnTo>
                  <a:pt x="1151" y="334"/>
                </a:lnTo>
                <a:lnTo>
                  <a:pt x="1151" y="374"/>
                </a:lnTo>
                <a:lnTo>
                  <a:pt x="1121" y="374"/>
                </a:lnTo>
                <a:lnTo>
                  <a:pt x="1121" y="334"/>
                </a:lnTo>
                <a:close/>
                <a:moveTo>
                  <a:pt x="964" y="184"/>
                </a:moveTo>
                <a:lnTo>
                  <a:pt x="1004" y="184"/>
                </a:lnTo>
                <a:lnTo>
                  <a:pt x="1004" y="214"/>
                </a:lnTo>
                <a:lnTo>
                  <a:pt x="964" y="214"/>
                </a:lnTo>
                <a:lnTo>
                  <a:pt x="964" y="184"/>
                </a:lnTo>
                <a:close/>
                <a:moveTo>
                  <a:pt x="1270" y="86"/>
                </a:moveTo>
                <a:lnTo>
                  <a:pt x="1240" y="116"/>
                </a:lnTo>
                <a:lnTo>
                  <a:pt x="1218" y="94"/>
                </a:lnTo>
                <a:lnTo>
                  <a:pt x="1248" y="67"/>
                </a:lnTo>
                <a:lnTo>
                  <a:pt x="1270" y="86"/>
                </a:lnTo>
                <a:close/>
                <a:moveTo>
                  <a:pt x="1240" y="284"/>
                </a:moveTo>
                <a:lnTo>
                  <a:pt x="1270" y="311"/>
                </a:lnTo>
                <a:lnTo>
                  <a:pt x="1248" y="333"/>
                </a:lnTo>
                <a:lnTo>
                  <a:pt x="1218" y="303"/>
                </a:lnTo>
                <a:lnTo>
                  <a:pt x="1240" y="284"/>
                </a:lnTo>
                <a:close/>
                <a:moveTo>
                  <a:pt x="1032" y="284"/>
                </a:moveTo>
                <a:lnTo>
                  <a:pt x="1054" y="303"/>
                </a:lnTo>
                <a:lnTo>
                  <a:pt x="1024" y="333"/>
                </a:lnTo>
                <a:lnTo>
                  <a:pt x="1002" y="311"/>
                </a:lnTo>
                <a:lnTo>
                  <a:pt x="1032" y="284"/>
                </a:lnTo>
                <a:close/>
                <a:moveTo>
                  <a:pt x="1054" y="94"/>
                </a:moveTo>
                <a:lnTo>
                  <a:pt x="1032" y="116"/>
                </a:lnTo>
                <a:lnTo>
                  <a:pt x="1002" y="86"/>
                </a:lnTo>
                <a:lnTo>
                  <a:pt x="1024" y="67"/>
                </a:lnTo>
                <a:lnTo>
                  <a:pt x="1054" y="94"/>
                </a:lnTo>
                <a:close/>
                <a:moveTo>
                  <a:pt x="1217" y="46"/>
                </a:moveTo>
                <a:lnTo>
                  <a:pt x="1201" y="84"/>
                </a:lnTo>
                <a:lnTo>
                  <a:pt x="1173" y="74"/>
                </a:lnTo>
                <a:lnTo>
                  <a:pt x="1189" y="32"/>
                </a:lnTo>
                <a:lnTo>
                  <a:pt x="1217" y="46"/>
                </a:lnTo>
                <a:close/>
                <a:moveTo>
                  <a:pt x="1264" y="236"/>
                </a:moveTo>
                <a:lnTo>
                  <a:pt x="1303" y="252"/>
                </a:lnTo>
                <a:lnTo>
                  <a:pt x="1292" y="278"/>
                </a:lnTo>
                <a:lnTo>
                  <a:pt x="1254" y="262"/>
                </a:lnTo>
                <a:lnTo>
                  <a:pt x="1264" y="236"/>
                </a:lnTo>
                <a:close/>
                <a:moveTo>
                  <a:pt x="1100" y="327"/>
                </a:moveTo>
                <a:lnTo>
                  <a:pt x="1084" y="365"/>
                </a:lnTo>
                <a:lnTo>
                  <a:pt x="1056" y="355"/>
                </a:lnTo>
                <a:lnTo>
                  <a:pt x="1072" y="317"/>
                </a:lnTo>
                <a:lnTo>
                  <a:pt x="1100" y="327"/>
                </a:lnTo>
                <a:close/>
                <a:moveTo>
                  <a:pt x="1007" y="163"/>
                </a:moveTo>
                <a:lnTo>
                  <a:pt x="969" y="149"/>
                </a:lnTo>
                <a:lnTo>
                  <a:pt x="979" y="119"/>
                </a:lnTo>
                <a:lnTo>
                  <a:pt x="1017" y="135"/>
                </a:lnTo>
                <a:lnTo>
                  <a:pt x="1007" y="163"/>
                </a:lnTo>
                <a:close/>
                <a:moveTo>
                  <a:pt x="1254" y="135"/>
                </a:moveTo>
                <a:lnTo>
                  <a:pt x="1292" y="119"/>
                </a:lnTo>
                <a:lnTo>
                  <a:pt x="1303" y="147"/>
                </a:lnTo>
                <a:lnTo>
                  <a:pt x="1264" y="163"/>
                </a:lnTo>
                <a:lnTo>
                  <a:pt x="1254" y="135"/>
                </a:lnTo>
                <a:close/>
                <a:moveTo>
                  <a:pt x="1217" y="355"/>
                </a:moveTo>
                <a:lnTo>
                  <a:pt x="1189" y="365"/>
                </a:lnTo>
                <a:lnTo>
                  <a:pt x="1173" y="327"/>
                </a:lnTo>
                <a:lnTo>
                  <a:pt x="1201" y="317"/>
                </a:lnTo>
                <a:lnTo>
                  <a:pt x="1217" y="355"/>
                </a:lnTo>
                <a:close/>
                <a:moveTo>
                  <a:pt x="1021" y="266"/>
                </a:moveTo>
                <a:lnTo>
                  <a:pt x="982" y="282"/>
                </a:lnTo>
                <a:lnTo>
                  <a:pt x="969" y="254"/>
                </a:lnTo>
                <a:lnTo>
                  <a:pt x="1007" y="238"/>
                </a:lnTo>
                <a:lnTo>
                  <a:pt x="1021" y="266"/>
                </a:lnTo>
                <a:close/>
                <a:moveTo>
                  <a:pt x="1100" y="73"/>
                </a:moveTo>
                <a:lnTo>
                  <a:pt x="1072" y="83"/>
                </a:lnTo>
                <a:lnTo>
                  <a:pt x="1056" y="45"/>
                </a:lnTo>
                <a:lnTo>
                  <a:pt x="1084" y="35"/>
                </a:lnTo>
                <a:lnTo>
                  <a:pt x="1100" y="73"/>
                </a:lnTo>
                <a:close/>
                <a:moveTo>
                  <a:pt x="1568" y="1992"/>
                </a:moveTo>
                <a:lnTo>
                  <a:pt x="1527" y="1951"/>
                </a:lnTo>
                <a:lnTo>
                  <a:pt x="1492" y="1883"/>
                </a:lnTo>
                <a:lnTo>
                  <a:pt x="1259" y="1883"/>
                </a:lnTo>
                <a:lnTo>
                  <a:pt x="1224" y="1951"/>
                </a:lnTo>
                <a:lnTo>
                  <a:pt x="1186" y="1992"/>
                </a:lnTo>
                <a:lnTo>
                  <a:pt x="1186" y="2168"/>
                </a:lnTo>
                <a:lnTo>
                  <a:pt x="1186" y="2170"/>
                </a:lnTo>
                <a:cubicBezTo>
                  <a:pt x="1185" y="2180"/>
                  <a:pt x="1196" y="2188"/>
                  <a:pt x="1201" y="2187"/>
                </a:cubicBezTo>
                <a:lnTo>
                  <a:pt x="1202" y="2187"/>
                </a:lnTo>
                <a:lnTo>
                  <a:pt x="1259" y="2187"/>
                </a:lnTo>
                <a:lnTo>
                  <a:pt x="1260" y="2187"/>
                </a:lnTo>
                <a:cubicBezTo>
                  <a:pt x="1269" y="2187"/>
                  <a:pt x="1276" y="2174"/>
                  <a:pt x="1275" y="2169"/>
                </a:cubicBezTo>
                <a:lnTo>
                  <a:pt x="1275" y="2168"/>
                </a:lnTo>
                <a:lnTo>
                  <a:pt x="1275" y="2125"/>
                </a:lnTo>
                <a:lnTo>
                  <a:pt x="1476" y="2125"/>
                </a:lnTo>
                <a:lnTo>
                  <a:pt x="1476" y="2168"/>
                </a:lnTo>
                <a:lnTo>
                  <a:pt x="1476" y="2170"/>
                </a:lnTo>
                <a:cubicBezTo>
                  <a:pt x="1475" y="2180"/>
                  <a:pt x="1489" y="2188"/>
                  <a:pt x="1494" y="2187"/>
                </a:cubicBezTo>
                <a:lnTo>
                  <a:pt x="1495" y="2187"/>
                </a:lnTo>
                <a:lnTo>
                  <a:pt x="1549" y="2187"/>
                </a:lnTo>
                <a:lnTo>
                  <a:pt x="1551" y="2187"/>
                </a:lnTo>
                <a:cubicBezTo>
                  <a:pt x="1561" y="2187"/>
                  <a:pt x="1569" y="2174"/>
                  <a:pt x="1568" y="2169"/>
                </a:cubicBezTo>
                <a:lnTo>
                  <a:pt x="1568" y="2168"/>
                </a:lnTo>
                <a:lnTo>
                  <a:pt x="1568" y="1992"/>
                </a:lnTo>
                <a:close/>
                <a:moveTo>
                  <a:pt x="1281" y="1907"/>
                </a:moveTo>
                <a:lnTo>
                  <a:pt x="1470" y="1907"/>
                </a:lnTo>
                <a:lnTo>
                  <a:pt x="1503" y="1970"/>
                </a:lnTo>
                <a:lnTo>
                  <a:pt x="1248" y="1970"/>
                </a:lnTo>
                <a:lnTo>
                  <a:pt x="1281" y="1907"/>
                </a:lnTo>
                <a:close/>
                <a:moveTo>
                  <a:pt x="1294" y="2095"/>
                </a:moveTo>
                <a:lnTo>
                  <a:pt x="1218" y="2095"/>
                </a:lnTo>
                <a:lnTo>
                  <a:pt x="1218" y="2054"/>
                </a:lnTo>
                <a:lnTo>
                  <a:pt x="1294" y="2054"/>
                </a:lnTo>
                <a:lnTo>
                  <a:pt x="1294" y="2095"/>
                </a:lnTo>
                <a:close/>
                <a:moveTo>
                  <a:pt x="1533" y="2095"/>
                </a:moveTo>
                <a:lnTo>
                  <a:pt x="1457" y="2095"/>
                </a:lnTo>
                <a:lnTo>
                  <a:pt x="1457" y="2054"/>
                </a:lnTo>
                <a:lnTo>
                  <a:pt x="1533" y="2054"/>
                </a:lnTo>
                <a:lnTo>
                  <a:pt x="1533" y="2095"/>
                </a:lnTo>
                <a:close/>
                <a:moveTo>
                  <a:pt x="1420" y="3510"/>
                </a:moveTo>
                <a:cubicBezTo>
                  <a:pt x="1425" y="3502"/>
                  <a:pt x="1426" y="3491"/>
                  <a:pt x="1426" y="3491"/>
                </a:cubicBezTo>
                <a:lnTo>
                  <a:pt x="1426" y="3490"/>
                </a:lnTo>
                <a:lnTo>
                  <a:pt x="1426" y="3490"/>
                </a:lnTo>
                <a:lnTo>
                  <a:pt x="1426" y="3488"/>
                </a:lnTo>
                <a:lnTo>
                  <a:pt x="1426" y="3485"/>
                </a:lnTo>
                <a:lnTo>
                  <a:pt x="1425" y="3483"/>
                </a:lnTo>
                <a:cubicBezTo>
                  <a:pt x="1424" y="3478"/>
                  <a:pt x="1418" y="3475"/>
                  <a:pt x="1419" y="3475"/>
                </a:cubicBezTo>
                <a:lnTo>
                  <a:pt x="1418" y="3475"/>
                </a:lnTo>
                <a:lnTo>
                  <a:pt x="1418" y="3475"/>
                </a:lnTo>
                <a:lnTo>
                  <a:pt x="1417" y="3475"/>
                </a:lnTo>
                <a:lnTo>
                  <a:pt x="1416" y="3475"/>
                </a:lnTo>
                <a:lnTo>
                  <a:pt x="1415" y="3475"/>
                </a:lnTo>
                <a:lnTo>
                  <a:pt x="1414" y="3475"/>
                </a:lnTo>
                <a:lnTo>
                  <a:pt x="1413" y="3476"/>
                </a:lnTo>
                <a:lnTo>
                  <a:pt x="1412" y="3476"/>
                </a:lnTo>
                <a:cubicBezTo>
                  <a:pt x="1408" y="3478"/>
                  <a:pt x="1406" y="3487"/>
                  <a:pt x="1406" y="3487"/>
                </a:cubicBezTo>
                <a:lnTo>
                  <a:pt x="1406" y="3488"/>
                </a:lnTo>
                <a:lnTo>
                  <a:pt x="1406" y="3488"/>
                </a:lnTo>
                <a:lnTo>
                  <a:pt x="1406" y="3505"/>
                </a:lnTo>
                <a:lnTo>
                  <a:pt x="1406" y="3506"/>
                </a:lnTo>
                <a:cubicBezTo>
                  <a:pt x="1406" y="3513"/>
                  <a:pt x="1411" y="3523"/>
                  <a:pt x="1411" y="3523"/>
                </a:cubicBezTo>
                <a:lnTo>
                  <a:pt x="1411" y="3524"/>
                </a:lnTo>
                <a:cubicBezTo>
                  <a:pt x="1414" y="3522"/>
                  <a:pt x="1419" y="3511"/>
                  <a:pt x="1419" y="3511"/>
                </a:cubicBezTo>
                <a:lnTo>
                  <a:pt x="1419" y="3511"/>
                </a:lnTo>
                <a:lnTo>
                  <a:pt x="1420" y="3510"/>
                </a:lnTo>
                <a:close/>
                <a:moveTo>
                  <a:pt x="1341" y="3523"/>
                </a:moveTo>
                <a:cubicBezTo>
                  <a:pt x="1343" y="3524"/>
                  <a:pt x="1345" y="3526"/>
                  <a:pt x="1348" y="3528"/>
                </a:cubicBezTo>
                <a:lnTo>
                  <a:pt x="1349" y="3528"/>
                </a:lnTo>
                <a:lnTo>
                  <a:pt x="1350" y="3529"/>
                </a:lnTo>
                <a:lnTo>
                  <a:pt x="1351" y="3530"/>
                </a:lnTo>
                <a:lnTo>
                  <a:pt x="1352" y="3531"/>
                </a:lnTo>
                <a:cubicBezTo>
                  <a:pt x="1347" y="3518"/>
                  <a:pt x="1338" y="3505"/>
                  <a:pt x="1336" y="3502"/>
                </a:cubicBezTo>
                <a:lnTo>
                  <a:pt x="1336" y="3501"/>
                </a:lnTo>
                <a:lnTo>
                  <a:pt x="1335" y="3501"/>
                </a:lnTo>
                <a:cubicBezTo>
                  <a:pt x="1333" y="3505"/>
                  <a:pt x="1332" y="3511"/>
                  <a:pt x="1333" y="3511"/>
                </a:cubicBezTo>
                <a:lnTo>
                  <a:pt x="1333" y="3510"/>
                </a:lnTo>
                <a:lnTo>
                  <a:pt x="1333" y="3511"/>
                </a:lnTo>
                <a:lnTo>
                  <a:pt x="1333" y="3512"/>
                </a:lnTo>
                <a:lnTo>
                  <a:pt x="1333" y="3514"/>
                </a:lnTo>
                <a:lnTo>
                  <a:pt x="1333" y="3516"/>
                </a:lnTo>
                <a:cubicBezTo>
                  <a:pt x="1335" y="3520"/>
                  <a:pt x="1340" y="3523"/>
                  <a:pt x="1340" y="3523"/>
                </a:cubicBezTo>
                <a:lnTo>
                  <a:pt x="1341" y="3523"/>
                </a:lnTo>
                <a:close/>
                <a:moveTo>
                  <a:pt x="1469" y="3575"/>
                </a:moveTo>
                <a:cubicBezTo>
                  <a:pt x="1472" y="3575"/>
                  <a:pt x="1478" y="3573"/>
                  <a:pt x="1477" y="3574"/>
                </a:cubicBezTo>
                <a:lnTo>
                  <a:pt x="1477" y="3573"/>
                </a:lnTo>
                <a:cubicBezTo>
                  <a:pt x="1478" y="3573"/>
                  <a:pt x="1487" y="3572"/>
                  <a:pt x="1486" y="3572"/>
                </a:cubicBezTo>
                <a:lnTo>
                  <a:pt x="1486" y="3572"/>
                </a:lnTo>
                <a:lnTo>
                  <a:pt x="1487" y="3572"/>
                </a:lnTo>
                <a:lnTo>
                  <a:pt x="1488" y="3572"/>
                </a:lnTo>
                <a:cubicBezTo>
                  <a:pt x="1497" y="3566"/>
                  <a:pt x="1502" y="3556"/>
                  <a:pt x="1502" y="3555"/>
                </a:cubicBezTo>
                <a:lnTo>
                  <a:pt x="1501" y="3554"/>
                </a:lnTo>
                <a:lnTo>
                  <a:pt x="1501" y="3554"/>
                </a:lnTo>
                <a:lnTo>
                  <a:pt x="1501" y="3552"/>
                </a:lnTo>
                <a:lnTo>
                  <a:pt x="1501" y="3551"/>
                </a:lnTo>
                <a:lnTo>
                  <a:pt x="1501" y="3550"/>
                </a:lnTo>
                <a:cubicBezTo>
                  <a:pt x="1499" y="3546"/>
                  <a:pt x="1490" y="3539"/>
                  <a:pt x="1491" y="3540"/>
                </a:cubicBezTo>
                <a:lnTo>
                  <a:pt x="1490" y="3540"/>
                </a:lnTo>
                <a:lnTo>
                  <a:pt x="1489" y="3539"/>
                </a:lnTo>
                <a:lnTo>
                  <a:pt x="1488" y="3539"/>
                </a:lnTo>
                <a:lnTo>
                  <a:pt x="1487" y="3539"/>
                </a:lnTo>
                <a:lnTo>
                  <a:pt x="1486" y="3539"/>
                </a:lnTo>
                <a:cubicBezTo>
                  <a:pt x="1473" y="3539"/>
                  <a:pt x="1457" y="3568"/>
                  <a:pt x="1455" y="3572"/>
                </a:cubicBezTo>
                <a:cubicBezTo>
                  <a:pt x="1459" y="3575"/>
                  <a:pt x="1467" y="3575"/>
                  <a:pt x="1467" y="3575"/>
                </a:cubicBezTo>
                <a:lnTo>
                  <a:pt x="1468" y="3575"/>
                </a:lnTo>
                <a:lnTo>
                  <a:pt x="1469" y="3575"/>
                </a:lnTo>
                <a:close/>
                <a:moveTo>
                  <a:pt x="1439" y="3583"/>
                </a:moveTo>
                <a:cubicBezTo>
                  <a:pt x="1424" y="3577"/>
                  <a:pt x="1406" y="3561"/>
                  <a:pt x="1406" y="3555"/>
                </a:cubicBezTo>
                <a:cubicBezTo>
                  <a:pt x="1405" y="3552"/>
                  <a:pt x="1400" y="3544"/>
                  <a:pt x="1400" y="3545"/>
                </a:cubicBezTo>
                <a:lnTo>
                  <a:pt x="1401" y="3545"/>
                </a:lnTo>
                <a:lnTo>
                  <a:pt x="1376" y="3553"/>
                </a:lnTo>
                <a:cubicBezTo>
                  <a:pt x="1390" y="3594"/>
                  <a:pt x="1396" y="3666"/>
                  <a:pt x="1398" y="3694"/>
                </a:cubicBezTo>
                <a:lnTo>
                  <a:pt x="1398" y="3696"/>
                </a:lnTo>
                <a:lnTo>
                  <a:pt x="1397" y="3697"/>
                </a:lnTo>
                <a:lnTo>
                  <a:pt x="1397" y="3698"/>
                </a:lnTo>
                <a:lnTo>
                  <a:pt x="1395" y="3700"/>
                </a:lnTo>
                <a:lnTo>
                  <a:pt x="1439" y="3700"/>
                </a:lnTo>
                <a:cubicBezTo>
                  <a:pt x="1433" y="3682"/>
                  <a:pt x="1429" y="3652"/>
                  <a:pt x="1430" y="3640"/>
                </a:cubicBezTo>
                <a:lnTo>
                  <a:pt x="1430" y="3639"/>
                </a:lnTo>
                <a:lnTo>
                  <a:pt x="1430" y="3638"/>
                </a:lnTo>
                <a:lnTo>
                  <a:pt x="1430" y="3637"/>
                </a:lnTo>
                <a:lnTo>
                  <a:pt x="1430" y="3636"/>
                </a:lnTo>
                <a:lnTo>
                  <a:pt x="1430" y="3635"/>
                </a:lnTo>
                <a:lnTo>
                  <a:pt x="1430" y="3633"/>
                </a:lnTo>
                <a:lnTo>
                  <a:pt x="1430" y="3632"/>
                </a:lnTo>
                <a:cubicBezTo>
                  <a:pt x="1429" y="3615"/>
                  <a:pt x="1435" y="3590"/>
                  <a:pt x="1439" y="3583"/>
                </a:cubicBezTo>
                <a:close/>
                <a:moveTo>
                  <a:pt x="1495" y="3718"/>
                </a:moveTo>
                <a:lnTo>
                  <a:pt x="1340" y="3718"/>
                </a:lnTo>
                <a:lnTo>
                  <a:pt x="1338" y="3718"/>
                </a:lnTo>
                <a:lnTo>
                  <a:pt x="1336" y="3718"/>
                </a:lnTo>
                <a:lnTo>
                  <a:pt x="1334" y="3718"/>
                </a:lnTo>
                <a:lnTo>
                  <a:pt x="1332" y="3719"/>
                </a:lnTo>
                <a:cubicBezTo>
                  <a:pt x="1326" y="3721"/>
                  <a:pt x="1324" y="3730"/>
                  <a:pt x="1324" y="3731"/>
                </a:cubicBezTo>
                <a:lnTo>
                  <a:pt x="1324" y="3732"/>
                </a:lnTo>
                <a:lnTo>
                  <a:pt x="1324" y="3734"/>
                </a:lnTo>
                <a:lnTo>
                  <a:pt x="1324" y="3735"/>
                </a:lnTo>
                <a:lnTo>
                  <a:pt x="1324" y="3737"/>
                </a:lnTo>
                <a:lnTo>
                  <a:pt x="1324" y="3739"/>
                </a:lnTo>
                <a:cubicBezTo>
                  <a:pt x="1326" y="3745"/>
                  <a:pt x="1336" y="3750"/>
                  <a:pt x="1338" y="3750"/>
                </a:cubicBezTo>
                <a:lnTo>
                  <a:pt x="1339" y="3750"/>
                </a:lnTo>
                <a:lnTo>
                  <a:pt x="1340" y="3750"/>
                </a:lnTo>
                <a:lnTo>
                  <a:pt x="1495" y="3750"/>
                </a:lnTo>
                <a:lnTo>
                  <a:pt x="1498" y="3750"/>
                </a:lnTo>
                <a:lnTo>
                  <a:pt x="1500" y="3750"/>
                </a:lnTo>
                <a:lnTo>
                  <a:pt x="1502" y="3749"/>
                </a:lnTo>
                <a:lnTo>
                  <a:pt x="1503" y="3748"/>
                </a:lnTo>
                <a:cubicBezTo>
                  <a:pt x="1509" y="3745"/>
                  <a:pt x="1512" y="3736"/>
                  <a:pt x="1512" y="3736"/>
                </a:cubicBezTo>
                <a:lnTo>
                  <a:pt x="1512" y="3735"/>
                </a:lnTo>
                <a:lnTo>
                  <a:pt x="1512" y="3734"/>
                </a:lnTo>
                <a:lnTo>
                  <a:pt x="1512" y="3732"/>
                </a:lnTo>
                <a:lnTo>
                  <a:pt x="1512" y="3730"/>
                </a:lnTo>
                <a:lnTo>
                  <a:pt x="1512" y="3728"/>
                </a:lnTo>
                <a:cubicBezTo>
                  <a:pt x="1510" y="3721"/>
                  <a:pt x="1500" y="3717"/>
                  <a:pt x="1498" y="3718"/>
                </a:cubicBezTo>
                <a:lnTo>
                  <a:pt x="1497" y="3718"/>
                </a:lnTo>
                <a:lnTo>
                  <a:pt x="1495" y="3718"/>
                </a:lnTo>
                <a:close/>
                <a:moveTo>
                  <a:pt x="1493" y="3760"/>
                </a:moveTo>
                <a:lnTo>
                  <a:pt x="1344" y="3760"/>
                </a:lnTo>
                <a:lnTo>
                  <a:pt x="1343" y="3760"/>
                </a:lnTo>
                <a:cubicBezTo>
                  <a:pt x="1335" y="3759"/>
                  <a:pt x="1328" y="3769"/>
                  <a:pt x="1328" y="3771"/>
                </a:cubicBezTo>
                <a:lnTo>
                  <a:pt x="1328" y="3772"/>
                </a:lnTo>
                <a:lnTo>
                  <a:pt x="1328" y="3773"/>
                </a:lnTo>
                <a:lnTo>
                  <a:pt x="1328" y="3775"/>
                </a:lnTo>
                <a:lnTo>
                  <a:pt x="1328" y="3777"/>
                </a:lnTo>
                <a:lnTo>
                  <a:pt x="1329" y="3778"/>
                </a:lnTo>
                <a:cubicBezTo>
                  <a:pt x="1331" y="3785"/>
                  <a:pt x="1341" y="3790"/>
                  <a:pt x="1342" y="3790"/>
                </a:cubicBezTo>
                <a:lnTo>
                  <a:pt x="1343" y="3790"/>
                </a:lnTo>
                <a:lnTo>
                  <a:pt x="1344" y="3790"/>
                </a:lnTo>
                <a:lnTo>
                  <a:pt x="1493" y="3790"/>
                </a:lnTo>
                <a:lnTo>
                  <a:pt x="1494" y="3790"/>
                </a:lnTo>
                <a:lnTo>
                  <a:pt x="1496" y="3790"/>
                </a:lnTo>
                <a:cubicBezTo>
                  <a:pt x="1503" y="3788"/>
                  <a:pt x="1509" y="3776"/>
                  <a:pt x="1509" y="3775"/>
                </a:cubicBezTo>
                <a:lnTo>
                  <a:pt x="1509" y="3773"/>
                </a:lnTo>
                <a:lnTo>
                  <a:pt x="1509" y="3772"/>
                </a:lnTo>
                <a:lnTo>
                  <a:pt x="1509" y="3770"/>
                </a:lnTo>
                <a:lnTo>
                  <a:pt x="1508" y="3769"/>
                </a:lnTo>
                <a:lnTo>
                  <a:pt x="1507" y="3768"/>
                </a:lnTo>
                <a:cubicBezTo>
                  <a:pt x="1505" y="3762"/>
                  <a:pt x="1495" y="3759"/>
                  <a:pt x="1494" y="3760"/>
                </a:cubicBezTo>
                <a:lnTo>
                  <a:pt x="1493" y="3760"/>
                </a:lnTo>
                <a:close/>
                <a:moveTo>
                  <a:pt x="1455" y="3794"/>
                </a:moveTo>
                <a:lnTo>
                  <a:pt x="1382" y="3794"/>
                </a:lnTo>
                <a:lnTo>
                  <a:pt x="1380" y="3794"/>
                </a:lnTo>
                <a:lnTo>
                  <a:pt x="1378" y="3794"/>
                </a:lnTo>
                <a:lnTo>
                  <a:pt x="1376" y="3795"/>
                </a:lnTo>
                <a:lnTo>
                  <a:pt x="1375" y="3795"/>
                </a:lnTo>
                <a:cubicBezTo>
                  <a:pt x="1370" y="3797"/>
                  <a:pt x="1367" y="3806"/>
                  <a:pt x="1368" y="3806"/>
                </a:cubicBezTo>
                <a:lnTo>
                  <a:pt x="1368" y="3808"/>
                </a:lnTo>
                <a:lnTo>
                  <a:pt x="1368" y="3809"/>
                </a:lnTo>
                <a:lnTo>
                  <a:pt x="1368" y="3810"/>
                </a:lnTo>
                <a:lnTo>
                  <a:pt x="1369" y="3812"/>
                </a:lnTo>
                <a:lnTo>
                  <a:pt x="1369" y="3813"/>
                </a:lnTo>
                <a:cubicBezTo>
                  <a:pt x="1372" y="3817"/>
                  <a:pt x="1379" y="3819"/>
                  <a:pt x="1380" y="3819"/>
                </a:cubicBezTo>
                <a:lnTo>
                  <a:pt x="1380" y="3819"/>
                </a:lnTo>
                <a:lnTo>
                  <a:pt x="1382" y="3819"/>
                </a:lnTo>
                <a:lnTo>
                  <a:pt x="1455" y="3819"/>
                </a:lnTo>
                <a:lnTo>
                  <a:pt x="1457" y="3819"/>
                </a:lnTo>
                <a:lnTo>
                  <a:pt x="1459" y="3819"/>
                </a:lnTo>
                <a:cubicBezTo>
                  <a:pt x="1464" y="3818"/>
                  <a:pt x="1469" y="3811"/>
                  <a:pt x="1468" y="3811"/>
                </a:cubicBezTo>
                <a:lnTo>
                  <a:pt x="1468" y="3811"/>
                </a:lnTo>
                <a:lnTo>
                  <a:pt x="1469" y="3810"/>
                </a:lnTo>
                <a:lnTo>
                  <a:pt x="1469" y="3808"/>
                </a:lnTo>
                <a:lnTo>
                  <a:pt x="1469" y="3806"/>
                </a:lnTo>
                <a:lnTo>
                  <a:pt x="1469" y="3804"/>
                </a:lnTo>
                <a:lnTo>
                  <a:pt x="1468" y="3802"/>
                </a:lnTo>
                <a:lnTo>
                  <a:pt x="1467" y="3801"/>
                </a:lnTo>
                <a:cubicBezTo>
                  <a:pt x="1465" y="3796"/>
                  <a:pt x="1457" y="3793"/>
                  <a:pt x="1457" y="3794"/>
                </a:cubicBezTo>
                <a:lnTo>
                  <a:pt x="1456" y="3794"/>
                </a:lnTo>
                <a:lnTo>
                  <a:pt x="1455" y="3794"/>
                </a:lnTo>
                <a:close/>
                <a:moveTo>
                  <a:pt x="1529" y="3368"/>
                </a:moveTo>
                <a:cubicBezTo>
                  <a:pt x="1512" y="3346"/>
                  <a:pt x="1468" y="3324"/>
                  <a:pt x="1420" y="3325"/>
                </a:cubicBezTo>
                <a:lnTo>
                  <a:pt x="1417" y="3325"/>
                </a:lnTo>
                <a:lnTo>
                  <a:pt x="1415" y="3325"/>
                </a:lnTo>
                <a:lnTo>
                  <a:pt x="1413" y="3325"/>
                </a:lnTo>
                <a:cubicBezTo>
                  <a:pt x="1402" y="3327"/>
                  <a:pt x="1387" y="3329"/>
                  <a:pt x="1382" y="3330"/>
                </a:cubicBezTo>
                <a:lnTo>
                  <a:pt x="1382" y="3330"/>
                </a:lnTo>
                <a:lnTo>
                  <a:pt x="1381" y="3330"/>
                </a:lnTo>
                <a:lnTo>
                  <a:pt x="1381" y="3330"/>
                </a:lnTo>
                <a:lnTo>
                  <a:pt x="1380" y="3330"/>
                </a:lnTo>
                <a:cubicBezTo>
                  <a:pt x="1326" y="3327"/>
                  <a:pt x="1289" y="3361"/>
                  <a:pt x="1251" y="3483"/>
                </a:cubicBezTo>
                <a:lnTo>
                  <a:pt x="1250" y="3486"/>
                </a:lnTo>
                <a:cubicBezTo>
                  <a:pt x="1250" y="3537"/>
                  <a:pt x="1279" y="3582"/>
                  <a:pt x="1284" y="3590"/>
                </a:cubicBezTo>
                <a:lnTo>
                  <a:pt x="1285" y="3591"/>
                </a:lnTo>
                <a:lnTo>
                  <a:pt x="1285" y="3591"/>
                </a:lnTo>
                <a:lnTo>
                  <a:pt x="1285" y="3592"/>
                </a:lnTo>
                <a:lnTo>
                  <a:pt x="1286" y="3592"/>
                </a:lnTo>
                <a:cubicBezTo>
                  <a:pt x="1295" y="3605"/>
                  <a:pt x="1313" y="3656"/>
                  <a:pt x="1314" y="3676"/>
                </a:cubicBezTo>
                <a:cubicBezTo>
                  <a:pt x="1316" y="3700"/>
                  <a:pt x="1328" y="3700"/>
                  <a:pt x="1329" y="3700"/>
                </a:cubicBezTo>
                <a:lnTo>
                  <a:pt x="1330" y="3700"/>
                </a:lnTo>
                <a:lnTo>
                  <a:pt x="1330" y="3700"/>
                </a:lnTo>
                <a:lnTo>
                  <a:pt x="1330" y="3700"/>
                </a:lnTo>
                <a:lnTo>
                  <a:pt x="1330" y="3700"/>
                </a:lnTo>
                <a:lnTo>
                  <a:pt x="1385" y="3700"/>
                </a:lnTo>
                <a:cubicBezTo>
                  <a:pt x="1383" y="3691"/>
                  <a:pt x="1382" y="3673"/>
                  <a:pt x="1382" y="3668"/>
                </a:cubicBezTo>
                <a:lnTo>
                  <a:pt x="1381" y="3667"/>
                </a:lnTo>
                <a:lnTo>
                  <a:pt x="1381" y="3666"/>
                </a:lnTo>
                <a:lnTo>
                  <a:pt x="1381" y="3664"/>
                </a:lnTo>
                <a:lnTo>
                  <a:pt x="1381" y="3663"/>
                </a:lnTo>
                <a:cubicBezTo>
                  <a:pt x="1379" y="3627"/>
                  <a:pt x="1371" y="3578"/>
                  <a:pt x="1360" y="3556"/>
                </a:cubicBezTo>
                <a:lnTo>
                  <a:pt x="1360" y="3551"/>
                </a:lnTo>
                <a:cubicBezTo>
                  <a:pt x="1356" y="3549"/>
                  <a:pt x="1350" y="3547"/>
                  <a:pt x="1350" y="3547"/>
                </a:cubicBezTo>
                <a:lnTo>
                  <a:pt x="1349" y="3546"/>
                </a:lnTo>
                <a:cubicBezTo>
                  <a:pt x="1345" y="3545"/>
                  <a:pt x="1337" y="3542"/>
                  <a:pt x="1338" y="3542"/>
                </a:cubicBezTo>
                <a:cubicBezTo>
                  <a:pt x="1326" y="3540"/>
                  <a:pt x="1312" y="3520"/>
                  <a:pt x="1313" y="3513"/>
                </a:cubicBezTo>
                <a:lnTo>
                  <a:pt x="1313" y="3512"/>
                </a:lnTo>
                <a:lnTo>
                  <a:pt x="1313" y="3511"/>
                </a:lnTo>
                <a:cubicBezTo>
                  <a:pt x="1313" y="3500"/>
                  <a:pt x="1324" y="3484"/>
                  <a:pt x="1328" y="3484"/>
                </a:cubicBezTo>
                <a:lnTo>
                  <a:pt x="1328" y="3484"/>
                </a:lnTo>
                <a:lnTo>
                  <a:pt x="1329" y="3484"/>
                </a:lnTo>
                <a:lnTo>
                  <a:pt x="1330" y="3484"/>
                </a:lnTo>
                <a:lnTo>
                  <a:pt x="1330" y="3484"/>
                </a:lnTo>
                <a:lnTo>
                  <a:pt x="1331" y="3484"/>
                </a:lnTo>
                <a:lnTo>
                  <a:pt x="1332" y="3484"/>
                </a:lnTo>
                <a:cubicBezTo>
                  <a:pt x="1346" y="3483"/>
                  <a:pt x="1365" y="3517"/>
                  <a:pt x="1368" y="3526"/>
                </a:cubicBezTo>
                <a:lnTo>
                  <a:pt x="1368" y="3527"/>
                </a:lnTo>
                <a:lnTo>
                  <a:pt x="1369" y="3528"/>
                </a:lnTo>
                <a:lnTo>
                  <a:pt x="1369" y="3529"/>
                </a:lnTo>
                <a:lnTo>
                  <a:pt x="1369" y="3530"/>
                </a:lnTo>
                <a:lnTo>
                  <a:pt x="1370" y="3533"/>
                </a:lnTo>
                <a:lnTo>
                  <a:pt x="1370" y="3534"/>
                </a:lnTo>
                <a:lnTo>
                  <a:pt x="1371" y="3535"/>
                </a:lnTo>
                <a:lnTo>
                  <a:pt x="1371" y="3536"/>
                </a:lnTo>
                <a:lnTo>
                  <a:pt x="1371" y="3537"/>
                </a:lnTo>
                <a:lnTo>
                  <a:pt x="1372" y="3537"/>
                </a:lnTo>
                <a:lnTo>
                  <a:pt x="1373" y="3537"/>
                </a:lnTo>
                <a:lnTo>
                  <a:pt x="1374" y="3537"/>
                </a:lnTo>
                <a:lnTo>
                  <a:pt x="1375" y="3537"/>
                </a:lnTo>
                <a:cubicBezTo>
                  <a:pt x="1383" y="3537"/>
                  <a:pt x="1396" y="3534"/>
                  <a:pt x="1398" y="3532"/>
                </a:cubicBezTo>
                <a:cubicBezTo>
                  <a:pt x="1393" y="3521"/>
                  <a:pt x="1390" y="3501"/>
                  <a:pt x="1390" y="3494"/>
                </a:cubicBezTo>
                <a:lnTo>
                  <a:pt x="1390" y="3492"/>
                </a:lnTo>
                <a:lnTo>
                  <a:pt x="1390" y="3491"/>
                </a:lnTo>
                <a:lnTo>
                  <a:pt x="1390" y="3490"/>
                </a:lnTo>
                <a:cubicBezTo>
                  <a:pt x="1389" y="3474"/>
                  <a:pt x="1402" y="3459"/>
                  <a:pt x="1409" y="3458"/>
                </a:cubicBezTo>
                <a:lnTo>
                  <a:pt x="1411" y="3458"/>
                </a:lnTo>
                <a:lnTo>
                  <a:pt x="1412" y="3457"/>
                </a:lnTo>
                <a:lnTo>
                  <a:pt x="1414" y="3457"/>
                </a:lnTo>
                <a:lnTo>
                  <a:pt x="1415" y="3456"/>
                </a:lnTo>
                <a:lnTo>
                  <a:pt x="1416" y="3456"/>
                </a:lnTo>
                <a:lnTo>
                  <a:pt x="1417" y="3456"/>
                </a:lnTo>
                <a:lnTo>
                  <a:pt x="1418" y="3456"/>
                </a:lnTo>
                <a:cubicBezTo>
                  <a:pt x="1430" y="3456"/>
                  <a:pt x="1439" y="3480"/>
                  <a:pt x="1439" y="3486"/>
                </a:cubicBezTo>
                <a:lnTo>
                  <a:pt x="1439" y="3488"/>
                </a:lnTo>
                <a:lnTo>
                  <a:pt x="1439" y="3489"/>
                </a:lnTo>
                <a:lnTo>
                  <a:pt x="1439" y="3490"/>
                </a:lnTo>
                <a:cubicBezTo>
                  <a:pt x="1440" y="3508"/>
                  <a:pt x="1426" y="3529"/>
                  <a:pt x="1415" y="3537"/>
                </a:cubicBezTo>
                <a:lnTo>
                  <a:pt x="1416" y="3538"/>
                </a:lnTo>
                <a:lnTo>
                  <a:pt x="1416" y="3539"/>
                </a:lnTo>
                <a:lnTo>
                  <a:pt x="1417" y="3541"/>
                </a:lnTo>
                <a:lnTo>
                  <a:pt x="1418" y="3542"/>
                </a:lnTo>
                <a:lnTo>
                  <a:pt x="1418" y="3543"/>
                </a:lnTo>
                <a:lnTo>
                  <a:pt x="1419" y="3544"/>
                </a:lnTo>
                <a:lnTo>
                  <a:pt x="1420" y="3545"/>
                </a:lnTo>
                <a:cubicBezTo>
                  <a:pt x="1424" y="3553"/>
                  <a:pt x="1440" y="3567"/>
                  <a:pt x="1444" y="3570"/>
                </a:cubicBezTo>
                <a:cubicBezTo>
                  <a:pt x="1446" y="3561"/>
                  <a:pt x="1454" y="3552"/>
                  <a:pt x="1455" y="3551"/>
                </a:cubicBezTo>
                <a:lnTo>
                  <a:pt x="1456" y="3550"/>
                </a:lnTo>
                <a:cubicBezTo>
                  <a:pt x="1462" y="3539"/>
                  <a:pt x="1481" y="3522"/>
                  <a:pt x="1489" y="3523"/>
                </a:cubicBezTo>
                <a:lnTo>
                  <a:pt x="1490" y="3523"/>
                </a:lnTo>
                <a:lnTo>
                  <a:pt x="1491" y="3523"/>
                </a:lnTo>
                <a:lnTo>
                  <a:pt x="1492" y="3523"/>
                </a:lnTo>
                <a:cubicBezTo>
                  <a:pt x="1505" y="3523"/>
                  <a:pt x="1519" y="3544"/>
                  <a:pt x="1518" y="3550"/>
                </a:cubicBezTo>
                <a:cubicBezTo>
                  <a:pt x="1520" y="3574"/>
                  <a:pt x="1490" y="3591"/>
                  <a:pt x="1476" y="3589"/>
                </a:cubicBezTo>
                <a:lnTo>
                  <a:pt x="1475" y="3589"/>
                </a:lnTo>
                <a:lnTo>
                  <a:pt x="1474" y="3589"/>
                </a:lnTo>
                <a:lnTo>
                  <a:pt x="1472" y="3589"/>
                </a:lnTo>
                <a:lnTo>
                  <a:pt x="1471" y="3589"/>
                </a:lnTo>
                <a:lnTo>
                  <a:pt x="1470" y="3589"/>
                </a:lnTo>
                <a:cubicBezTo>
                  <a:pt x="1463" y="3589"/>
                  <a:pt x="1451" y="3587"/>
                  <a:pt x="1450" y="3586"/>
                </a:cubicBezTo>
                <a:cubicBezTo>
                  <a:pt x="1447" y="3591"/>
                  <a:pt x="1447" y="3600"/>
                  <a:pt x="1447" y="3601"/>
                </a:cubicBezTo>
                <a:lnTo>
                  <a:pt x="1447" y="3602"/>
                </a:lnTo>
                <a:lnTo>
                  <a:pt x="1447" y="3602"/>
                </a:lnTo>
                <a:lnTo>
                  <a:pt x="1447" y="3603"/>
                </a:lnTo>
                <a:cubicBezTo>
                  <a:pt x="1446" y="3612"/>
                  <a:pt x="1446" y="3627"/>
                  <a:pt x="1446" y="3632"/>
                </a:cubicBezTo>
                <a:lnTo>
                  <a:pt x="1446" y="3632"/>
                </a:lnTo>
                <a:lnTo>
                  <a:pt x="1446" y="3633"/>
                </a:lnTo>
                <a:lnTo>
                  <a:pt x="1446" y="3634"/>
                </a:lnTo>
                <a:lnTo>
                  <a:pt x="1446" y="3635"/>
                </a:lnTo>
                <a:lnTo>
                  <a:pt x="1446" y="3636"/>
                </a:lnTo>
                <a:lnTo>
                  <a:pt x="1446" y="3637"/>
                </a:lnTo>
                <a:cubicBezTo>
                  <a:pt x="1445" y="3656"/>
                  <a:pt x="1450" y="3682"/>
                  <a:pt x="1455" y="3695"/>
                </a:cubicBezTo>
                <a:lnTo>
                  <a:pt x="1455" y="3700"/>
                </a:lnTo>
                <a:lnTo>
                  <a:pt x="1501" y="3700"/>
                </a:lnTo>
                <a:lnTo>
                  <a:pt x="1501" y="3700"/>
                </a:lnTo>
                <a:lnTo>
                  <a:pt x="1502" y="3700"/>
                </a:lnTo>
                <a:lnTo>
                  <a:pt x="1502" y="3700"/>
                </a:lnTo>
                <a:lnTo>
                  <a:pt x="1502" y="3700"/>
                </a:lnTo>
                <a:lnTo>
                  <a:pt x="1502" y="3701"/>
                </a:lnTo>
                <a:lnTo>
                  <a:pt x="1503" y="3701"/>
                </a:lnTo>
                <a:lnTo>
                  <a:pt x="1503" y="3701"/>
                </a:lnTo>
                <a:lnTo>
                  <a:pt x="1503" y="3701"/>
                </a:lnTo>
                <a:lnTo>
                  <a:pt x="1504" y="3701"/>
                </a:lnTo>
                <a:cubicBezTo>
                  <a:pt x="1508" y="3701"/>
                  <a:pt x="1518" y="3682"/>
                  <a:pt x="1518" y="3673"/>
                </a:cubicBezTo>
                <a:cubicBezTo>
                  <a:pt x="1522" y="3642"/>
                  <a:pt x="1542" y="3596"/>
                  <a:pt x="1548" y="3589"/>
                </a:cubicBezTo>
                <a:cubicBezTo>
                  <a:pt x="1558" y="3578"/>
                  <a:pt x="1582" y="3522"/>
                  <a:pt x="1581" y="3489"/>
                </a:cubicBezTo>
                <a:lnTo>
                  <a:pt x="1581" y="3488"/>
                </a:lnTo>
                <a:lnTo>
                  <a:pt x="1581" y="3485"/>
                </a:lnTo>
                <a:lnTo>
                  <a:pt x="1581" y="3483"/>
                </a:lnTo>
                <a:lnTo>
                  <a:pt x="1581" y="3482"/>
                </a:lnTo>
                <a:lnTo>
                  <a:pt x="1581" y="3480"/>
                </a:lnTo>
                <a:lnTo>
                  <a:pt x="1581" y="3478"/>
                </a:lnTo>
                <a:lnTo>
                  <a:pt x="1581" y="3477"/>
                </a:lnTo>
                <a:cubicBezTo>
                  <a:pt x="1583" y="3444"/>
                  <a:pt x="1553" y="3390"/>
                  <a:pt x="1529" y="3368"/>
                </a:cubicBezTo>
                <a:close/>
                <a:moveTo>
                  <a:pt x="2603" y="2310"/>
                </a:moveTo>
                <a:lnTo>
                  <a:pt x="2437" y="2557"/>
                </a:lnTo>
                <a:lnTo>
                  <a:pt x="2437" y="2560"/>
                </a:lnTo>
                <a:lnTo>
                  <a:pt x="2590" y="2661"/>
                </a:lnTo>
                <a:lnTo>
                  <a:pt x="2590" y="2663"/>
                </a:lnTo>
                <a:lnTo>
                  <a:pt x="2592" y="2661"/>
                </a:lnTo>
                <a:lnTo>
                  <a:pt x="2757" y="2413"/>
                </a:lnTo>
                <a:lnTo>
                  <a:pt x="2757" y="2410"/>
                </a:lnTo>
                <a:lnTo>
                  <a:pt x="2719" y="2386"/>
                </a:lnTo>
                <a:lnTo>
                  <a:pt x="2735" y="2362"/>
                </a:lnTo>
                <a:lnTo>
                  <a:pt x="2739" y="2362"/>
                </a:lnTo>
                <a:lnTo>
                  <a:pt x="2735" y="2359"/>
                </a:lnTo>
                <a:lnTo>
                  <a:pt x="2659" y="2310"/>
                </a:lnTo>
                <a:lnTo>
                  <a:pt x="2659" y="2307"/>
                </a:lnTo>
                <a:lnTo>
                  <a:pt x="2641" y="2335"/>
                </a:lnTo>
                <a:lnTo>
                  <a:pt x="2606" y="2310"/>
                </a:lnTo>
                <a:lnTo>
                  <a:pt x="2603" y="2310"/>
                </a:lnTo>
                <a:close/>
                <a:moveTo>
                  <a:pt x="2633" y="2552"/>
                </a:moveTo>
                <a:lnTo>
                  <a:pt x="2524" y="2478"/>
                </a:lnTo>
                <a:lnTo>
                  <a:pt x="2562" y="2422"/>
                </a:lnTo>
                <a:lnTo>
                  <a:pt x="2671" y="2492"/>
                </a:lnTo>
                <a:lnTo>
                  <a:pt x="2633" y="2552"/>
                </a:lnTo>
                <a:close/>
                <a:moveTo>
                  <a:pt x="2584" y="2623"/>
                </a:moveTo>
                <a:lnTo>
                  <a:pt x="2475" y="2549"/>
                </a:lnTo>
                <a:lnTo>
                  <a:pt x="2513" y="2492"/>
                </a:lnTo>
                <a:lnTo>
                  <a:pt x="2622" y="2565"/>
                </a:lnTo>
                <a:lnTo>
                  <a:pt x="2584" y="2623"/>
                </a:lnTo>
                <a:close/>
                <a:moveTo>
                  <a:pt x="2856" y="2149"/>
                </a:moveTo>
                <a:cubicBezTo>
                  <a:pt x="2844" y="2157"/>
                  <a:pt x="2822" y="2163"/>
                  <a:pt x="2811" y="2162"/>
                </a:cubicBezTo>
                <a:lnTo>
                  <a:pt x="2810" y="2162"/>
                </a:lnTo>
                <a:lnTo>
                  <a:pt x="2810" y="2162"/>
                </a:lnTo>
                <a:lnTo>
                  <a:pt x="2793" y="2162"/>
                </a:lnTo>
                <a:cubicBezTo>
                  <a:pt x="2781" y="2173"/>
                  <a:pt x="2774" y="2194"/>
                  <a:pt x="2775" y="2203"/>
                </a:cubicBezTo>
                <a:lnTo>
                  <a:pt x="2775" y="2203"/>
                </a:lnTo>
                <a:lnTo>
                  <a:pt x="2775" y="2204"/>
                </a:lnTo>
                <a:lnTo>
                  <a:pt x="2775" y="2206"/>
                </a:lnTo>
                <a:lnTo>
                  <a:pt x="2775" y="2207"/>
                </a:lnTo>
                <a:cubicBezTo>
                  <a:pt x="2774" y="2227"/>
                  <a:pt x="2795" y="2244"/>
                  <a:pt x="2806" y="2243"/>
                </a:cubicBezTo>
                <a:lnTo>
                  <a:pt x="2807" y="2243"/>
                </a:lnTo>
                <a:lnTo>
                  <a:pt x="2808" y="2243"/>
                </a:lnTo>
                <a:lnTo>
                  <a:pt x="2810" y="2243"/>
                </a:lnTo>
                <a:lnTo>
                  <a:pt x="2811" y="2243"/>
                </a:lnTo>
                <a:lnTo>
                  <a:pt x="2812" y="2243"/>
                </a:lnTo>
                <a:lnTo>
                  <a:pt x="2814" y="2243"/>
                </a:lnTo>
                <a:cubicBezTo>
                  <a:pt x="2841" y="2243"/>
                  <a:pt x="2874" y="2202"/>
                  <a:pt x="2873" y="2182"/>
                </a:cubicBezTo>
                <a:lnTo>
                  <a:pt x="2873" y="2181"/>
                </a:lnTo>
                <a:lnTo>
                  <a:pt x="2873" y="2180"/>
                </a:lnTo>
                <a:lnTo>
                  <a:pt x="2873" y="2179"/>
                </a:lnTo>
                <a:lnTo>
                  <a:pt x="2873" y="2178"/>
                </a:lnTo>
                <a:lnTo>
                  <a:pt x="2873" y="2176"/>
                </a:lnTo>
                <a:cubicBezTo>
                  <a:pt x="2874" y="2166"/>
                  <a:pt x="2864" y="2153"/>
                  <a:pt x="2858" y="2149"/>
                </a:cubicBezTo>
                <a:lnTo>
                  <a:pt x="2857" y="2149"/>
                </a:lnTo>
                <a:lnTo>
                  <a:pt x="2856" y="2149"/>
                </a:lnTo>
                <a:close/>
                <a:moveTo>
                  <a:pt x="2736" y="2119"/>
                </a:moveTo>
                <a:cubicBezTo>
                  <a:pt x="2754" y="2141"/>
                  <a:pt x="2788" y="2152"/>
                  <a:pt x="2805" y="2152"/>
                </a:cubicBezTo>
                <a:lnTo>
                  <a:pt x="2807" y="2152"/>
                </a:lnTo>
                <a:lnTo>
                  <a:pt x="2810" y="2152"/>
                </a:lnTo>
                <a:lnTo>
                  <a:pt x="2811" y="2152"/>
                </a:lnTo>
                <a:lnTo>
                  <a:pt x="2812" y="2152"/>
                </a:lnTo>
                <a:cubicBezTo>
                  <a:pt x="2823" y="2152"/>
                  <a:pt x="2839" y="2147"/>
                  <a:pt x="2842" y="2144"/>
                </a:cubicBezTo>
                <a:cubicBezTo>
                  <a:pt x="2856" y="2144"/>
                  <a:pt x="2875" y="2111"/>
                  <a:pt x="2874" y="2094"/>
                </a:cubicBezTo>
                <a:cubicBezTo>
                  <a:pt x="2874" y="2026"/>
                  <a:pt x="2802" y="1977"/>
                  <a:pt x="2775" y="1980"/>
                </a:cubicBezTo>
                <a:lnTo>
                  <a:pt x="2773" y="1980"/>
                </a:lnTo>
                <a:lnTo>
                  <a:pt x="2772" y="1980"/>
                </a:lnTo>
                <a:lnTo>
                  <a:pt x="2770" y="1981"/>
                </a:lnTo>
                <a:lnTo>
                  <a:pt x="2769" y="1981"/>
                </a:lnTo>
                <a:lnTo>
                  <a:pt x="2768" y="1981"/>
                </a:lnTo>
                <a:lnTo>
                  <a:pt x="2766" y="1981"/>
                </a:lnTo>
                <a:lnTo>
                  <a:pt x="2765" y="1981"/>
                </a:lnTo>
                <a:lnTo>
                  <a:pt x="2764" y="1981"/>
                </a:lnTo>
                <a:lnTo>
                  <a:pt x="2763" y="1981"/>
                </a:lnTo>
                <a:cubicBezTo>
                  <a:pt x="2745" y="1981"/>
                  <a:pt x="2726" y="1991"/>
                  <a:pt x="2720" y="2000"/>
                </a:cubicBezTo>
                <a:cubicBezTo>
                  <a:pt x="2707" y="2009"/>
                  <a:pt x="2702" y="2032"/>
                  <a:pt x="2702" y="2042"/>
                </a:cubicBezTo>
                <a:lnTo>
                  <a:pt x="2702" y="2042"/>
                </a:lnTo>
                <a:lnTo>
                  <a:pt x="2702" y="2043"/>
                </a:lnTo>
                <a:lnTo>
                  <a:pt x="2702" y="2044"/>
                </a:lnTo>
                <a:lnTo>
                  <a:pt x="2702" y="2045"/>
                </a:lnTo>
                <a:lnTo>
                  <a:pt x="2702" y="2047"/>
                </a:lnTo>
                <a:lnTo>
                  <a:pt x="2702" y="2048"/>
                </a:lnTo>
                <a:cubicBezTo>
                  <a:pt x="2701" y="2071"/>
                  <a:pt x="2721" y="2106"/>
                  <a:pt x="2736" y="2119"/>
                </a:cubicBezTo>
                <a:close/>
                <a:moveTo>
                  <a:pt x="3008" y="2233"/>
                </a:moveTo>
                <a:cubicBezTo>
                  <a:pt x="3015" y="2227"/>
                  <a:pt x="3018" y="2211"/>
                  <a:pt x="3018" y="2206"/>
                </a:cubicBezTo>
                <a:lnTo>
                  <a:pt x="3018" y="2205"/>
                </a:lnTo>
                <a:lnTo>
                  <a:pt x="3018" y="2204"/>
                </a:lnTo>
                <a:lnTo>
                  <a:pt x="3018" y="2203"/>
                </a:lnTo>
                <a:lnTo>
                  <a:pt x="3018" y="2202"/>
                </a:lnTo>
                <a:lnTo>
                  <a:pt x="3018" y="2201"/>
                </a:lnTo>
                <a:cubicBezTo>
                  <a:pt x="3018" y="2188"/>
                  <a:pt x="3007" y="2169"/>
                  <a:pt x="3000" y="2162"/>
                </a:cubicBezTo>
                <a:lnTo>
                  <a:pt x="2983" y="2162"/>
                </a:lnTo>
                <a:lnTo>
                  <a:pt x="2982" y="2162"/>
                </a:lnTo>
                <a:lnTo>
                  <a:pt x="2981" y="2162"/>
                </a:lnTo>
                <a:cubicBezTo>
                  <a:pt x="2963" y="2163"/>
                  <a:pt x="2943" y="2154"/>
                  <a:pt x="2937" y="2149"/>
                </a:cubicBezTo>
                <a:cubicBezTo>
                  <a:pt x="2921" y="2155"/>
                  <a:pt x="2919" y="2175"/>
                  <a:pt x="2919" y="2181"/>
                </a:cubicBezTo>
                <a:lnTo>
                  <a:pt x="2919" y="2182"/>
                </a:lnTo>
                <a:lnTo>
                  <a:pt x="2919" y="2184"/>
                </a:lnTo>
                <a:lnTo>
                  <a:pt x="2919" y="2185"/>
                </a:lnTo>
                <a:cubicBezTo>
                  <a:pt x="2918" y="2213"/>
                  <a:pt x="2958" y="2244"/>
                  <a:pt x="2979" y="2243"/>
                </a:cubicBezTo>
                <a:lnTo>
                  <a:pt x="2980" y="2243"/>
                </a:lnTo>
                <a:lnTo>
                  <a:pt x="2981" y="2243"/>
                </a:lnTo>
                <a:lnTo>
                  <a:pt x="2982" y="2243"/>
                </a:lnTo>
                <a:lnTo>
                  <a:pt x="2984" y="2243"/>
                </a:lnTo>
                <a:lnTo>
                  <a:pt x="2985" y="2243"/>
                </a:lnTo>
                <a:cubicBezTo>
                  <a:pt x="2994" y="2243"/>
                  <a:pt x="3006" y="2236"/>
                  <a:pt x="3008" y="2233"/>
                </a:cubicBezTo>
                <a:close/>
                <a:moveTo>
                  <a:pt x="3073" y="2000"/>
                </a:moveTo>
                <a:cubicBezTo>
                  <a:pt x="3061" y="1986"/>
                  <a:pt x="3039" y="1981"/>
                  <a:pt x="3028" y="1981"/>
                </a:cubicBezTo>
                <a:lnTo>
                  <a:pt x="3027" y="1981"/>
                </a:lnTo>
                <a:lnTo>
                  <a:pt x="3026" y="1981"/>
                </a:lnTo>
                <a:lnTo>
                  <a:pt x="3025" y="1981"/>
                </a:lnTo>
                <a:lnTo>
                  <a:pt x="3024" y="1981"/>
                </a:lnTo>
                <a:lnTo>
                  <a:pt x="3023" y="1981"/>
                </a:lnTo>
                <a:cubicBezTo>
                  <a:pt x="3000" y="1980"/>
                  <a:pt x="2965" y="1998"/>
                  <a:pt x="2950" y="2016"/>
                </a:cubicBezTo>
                <a:cubicBezTo>
                  <a:pt x="2929" y="2035"/>
                  <a:pt x="2918" y="2070"/>
                  <a:pt x="2918" y="2086"/>
                </a:cubicBezTo>
                <a:lnTo>
                  <a:pt x="2918" y="2087"/>
                </a:lnTo>
                <a:lnTo>
                  <a:pt x="2918" y="2088"/>
                </a:lnTo>
                <a:lnTo>
                  <a:pt x="2918" y="2089"/>
                </a:lnTo>
                <a:lnTo>
                  <a:pt x="2918" y="2090"/>
                </a:lnTo>
                <a:lnTo>
                  <a:pt x="2918" y="2092"/>
                </a:lnTo>
                <a:lnTo>
                  <a:pt x="2918" y="2093"/>
                </a:lnTo>
                <a:cubicBezTo>
                  <a:pt x="2918" y="2113"/>
                  <a:pt x="2934" y="2137"/>
                  <a:pt x="2943" y="2140"/>
                </a:cubicBezTo>
                <a:lnTo>
                  <a:pt x="2945" y="2141"/>
                </a:lnTo>
                <a:lnTo>
                  <a:pt x="2946" y="2142"/>
                </a:lnTo>
                <a:lnTo>
                  <a:pt x="2947" y="2143"/>
                </a:lnTo>
                <a:lnTo>
                  <a:pt x="2948" y="2144"/>
                </a:lnTo>
                <a:cubicBezTo>
                  <a:pt x="2957" y="2149"/>
                  <a:pt x="2974" y="2152"/>
                  <a:pt x="2981" y="2152"/>
                </a:cubicBezTo>
                <a:lnTo>
                  <a:pt x="2982" y="2152"/>
                </a:lnTo>
                <a:lnTo>
                  <a:pt x="2983" y="2152"/>
                </a:lnTo>
                <a:lnTo>
                  <a:pt x="2986" y="2152"/>
                </a:lnTo>
                <a:lnTo>
                  <a:pt x="2987" y="2152"/>
                </a:lnTo>
                <a:lnTo>
                  <a:pt x="2989" y="2152"/>
                </a:lnTo>
                <a:lnTo>
                  <a:pt x="2990" y="2152"/>
                </a:lnTo>
                <a:lnTo>
                  <a:pt x="2992" y="2152"/>
                </a:lnTo>
                <a:lnTo>
                  <a:pt x="2994" y="2153"/>
                </a:lnTo>
                <a:lnTo>
                  <a:pt x="2995" y="2153"/>
                </a:lnTo>
                <a:lnTo>
                  <a:pt x="2997" y="2153"/>
                </a:lnTo>
                <a:cubicBezTo>
                  <a:pt x="3032" y="2155"/>
                  <a:pt x="3091" y="2092"/>
                  <a:pt x="3090" y="2041"/>
                </a:cubicBezTo>
                <a:cubicBezTo>
                  <a:pt x="3090" y="2024"/>
                  <a:pt x="3079" y="2005"/>
                  <a:pt x="3073" y="2000"/>
                </a:cubicBezTo>
                <a:close/>
                <a:moveTo>
                  <a:pt x="2923" y="2005"/>
                </a:moveTo>
                <a:lnTo>
                  <a:pt x="2925" y="2004"/>
                </a:lnTo>
                <a:lnTo>
                  <a:pt x="2926" y="2003"/>
                </a:lnTo>
                <a:lnTo>
                  <a:pt x="2926" y="2001"/>
                </a:lnTo>
                <a:lnTo>
                  <a:pt x="2925" y="2000"/>
                </a:lnTo>
                <a:lnTo>
                  <a:pt x="2925" y="1999"/>
                </a:lnTo>
                <a:lnTo>
                  <a:pt x="2924" y="1998"/>
                </a:lnTo>
                <a:lnTo>
                  <a:pt x="2923" y="1998"/>
                </a:lnTo>
                <a:lnTo>
                  <a:pt x="2921" y="1998"/>
                </a:lnTo>
                <a:lnTo>
                  <a:pt x="2920" y="1998"/>
                </a:lnTo>
                <a:lnTo>
                  <a:pt x="2918" y="1999"/>
                </a:lnTo>
                <a:lnTo>
                  <a:pt x="2917" y="2000"/>
                </a:lnTo>
                <a:lnTo>
                  <a:pt x="2916" y="2001"/>
                </a:lnTo>
                <a:cubicBezTo>
                  <a:pt x="2908" y="2006"/>
                  <a:pt x="2902" y="2020"/>
                  <a:pt x="2902" y="2021"/>
                </a:cubicBezTo>
                <a:lnTo>
                  <a:pt x="2891" y="2021"/>
                </a:lnTo>
                <a:cubicBezTo>
                  <a:pt x="2888" y="2012"/>
                  <a:pt x="2875" y="2000"/>
                  <a:pt x="2873" y="1998"/>
                </a:cubicBezTo>
                <a:lnTo>
                  <a:pt x="2872" y="1998"/>
                </a:lnTo>
                <a:lnTo>
                  <a:pt x="2871" y="1998"/>
                </a:lnTo>
                <a:lnTo>
                  <a:pt x="2869" y="1998"/>
                </a:lnTo>
                <a:lnTo>
                  <a:pt x="2868" y="1998"/>
                </a:lnTo>
                <a:lnTo>
                  <a:pt x="2867" y="1999"/>
                </a:lnTo>
                <a:lnTo>
                  <a:pt x="2866" y="1999"/>
                </a:lnTo>
                <a:lnTo>
                  <a:pt x="2865" y="2000"/>
                </a:lnTo>
                <a:lnTo>
                  <a:pt x="2865" y="2001"/>
                </a:lnTo>
                <a:lnTo>
                  <a:pt x="2865" y="2002"/>
                </a:lnTo>
                <a:lnTo>
                  <a:pt x="2865" y="2003"/>
                </a:lnTo>
                <a:lnTo>
                  <a:pt x="2865" y="2004"/>
                </a:lnTo>
                <a:cubicBezTo>
                  <a:pt x="2875" y="2011"/>
                  <a:pt x="2882" y="2026"/>
                  <a:pt x="2883" y="2029"/>
                </a:cubicBezTo>
                <a:lnTo>
                  <a:pt x="2882" y="2031"/>
                </a:lnTo>
                <a:lnTo>
                  <a:pt x="2880" y="2033"/>
                </a:lnTo>
                <a:lnTo>
                  <a:pt x="2880" y="2035"/>
                </a:lnTo>
                <a:lnTo>
                  <a:pt x="2880" y="2222"/>
                </a:lnTo>
                <a:lnTo>
                  <a:pt x="2880" y="2224"/>
                </a:lnTo>
                <a:lnTo>
                  <a:pt x="2880" y="2225"/>
                </a:lnTo>
                <a:lnTo>
                  <a:pt x="2881" y="2227"/>
                </a:lnTo>
                <a:lnTo>
                  <a:pt x="2881" y="2228"/>
                </a:lnTo>
                <a:cubicBezTo>
                  <a:pt x="2884" y="2233"/>
                  <a:pt x="2894" y="2236"/>
                  <a:pt x="2895" y="2236"/>
                </a:cubicBezTo>
                <a:lnTo>
                  <a:pt x="2896" y="2236"/>
                </a:lnTo>
                <a:lnTo>
                  <a:pt x="2898" y="2236"/>
                </a:lnTo>
                <a:lnTo>
                  <a:pt x="2900" y="2236"/>
                </a:lnTo>
                <a:lnTo>
                  <a:pt x="2902" y="2235"/>
                </a:lnTo>
                <a:lnTo>
                  <a:pt x="2903" y="2234"/>
                </a:lnTo>
                <a:cubicBezTo>
                  <a:pt x="2908" y="2232"/>
                  <a:pt x="2910" y="2224"/>
                  <a:pt x="2910" y="2224"/>
                </a:cubicBezTo>
                <a:lnTo>
                  <a:pt x="2910" y="2223"/>
                </a:lnTo>
                <a:lnTo>
                  <a:pt x="2910" y="2222"/>
                </a:lnTo>
                <a:lnTo>
                  <a:pt x="2910" y="2029"/>
                </a:lnTo>
                <a:cubicBezTo>
                  <a:pt x="2912" y="2022"/>
                  <a:pt x="2921" y="2009"/>
                  <a:pt x="2923" y="2005"/>
                </a:cubicBezTo>
                <a:lnTo>
                  <a:pt x="2923" y="2005"/>
                </a:lnTo>
                <a:close/>
                <a:moveTo>
                  <a:pt x="2935" y="3649"/>
                </a:moveTo>
                <a:lnTo>
                  <a:pt x="3019" y="3491"/>
                </a:lnTo>
                <a:lnTo>
                  <a:pt x="3021" y="3489"/>
                </a:lnTo>
                <a:lnTo>
                  <a:pt x="3021" y="3488"/>
                </a:lnTo>
                <a:cubicBezTo>
                  <a:pt x="3029" y="3474"/>
                  <a:pt x="3033" y="3454"/>
                  <a:pt x="3032" y="3446"/>
                </a:cubicBezTo>
                <a:lnTo>
                  <a:pt x="3032" y="3445"/>
                </a:lnTo>
                <a:cubicBezTo>
                  <a:pt x="3035" y="3442"/>
                  <a:pt x="3036" y="3435"/>
                  <a:pt x="3036" y="3434"/>
                </a:cubicBezTo>
                <a:cubicBezTo>
                  <a:pt x="3037" y="3401"/>
                  <a:pt x="2958" y="3353"/>
                  <a:pt x="2925" y="3353"/>
                </a:cubicBezTo>
                <a:lnTo>
                  <a:pt x="2926" y="3349"/>
                </a:lnTo>
                <a:lnTo>
                  <a:pt x="2926" y="3344"/>
                </a:lnTo>
                <a:lnTo>
                  <a:pt x="2926" y="3341"/>
                </a:lnTo>
                <a:lnTo>
                  <a:pt x="2926" y="3338"/>
                </a:lnTo>
                <a:lnTo>
                  <a:pt x="2925" y="3335"/>
                </a:lnTo>
                <a:lnTo>
                  <a:pt x="2924" y="3333"/>
                </a:lnTo>
                <a:lnTo>
                  <a:pt x="2923" y="3332"/>
                </a:lnTo>
                <a:lnTo>
                  <a:pt x="2922" y="3331"/>
                </a:lnTo>
                <a:lnTo>
                  <a:pt x="2921" y="3330"/>
                </a:lnTo>
                <a:lnTo>
                  <a:pt x="2919" y="3330"/>
                </a:lnTo>
                <a:cubicBezTo>
                  <a:pt x="2890" y="3330"/>
                  <a:pt x="2768" y="3553"/>
                  <a:pt x="2752" y="3611"/>
                </a:cubicBezTo>
                <a:lnTo>
                  <a:pt x="2752" y="3613"/>
                </a:lnTo>
                <a:lnTo>
                  <a:pt x="2752" y="3615"/>
                </a:lnTo>
                <a:cubicBezTo>
                  <a:pt x="2750" y="3651"/>
                  <a:pt x="2792" y="3686"/>
                  <a:pt x="2823" y="3685"/>
                </a:cubicBezTo>
                <a:lnTo>
                  <a:pt x="2824" y="3685"/>
                </a:lnTo>
                <a:lnTo>
                  <a:pt x="2826" y="3685"/>
                </a:lnTo>
                <a:lnTo>
                  <a:pt x="2826" y="3688"/>
                </a:lnTo>
                <a:lnTo>
                  <a:pt x="2826" y="3691"/>
                </a:lnTo>
                <a:lnTo>
                  <a:pt x="2827" y="3694"/>
                </a:lnTo>
                <a:lnTo>
                  <a:pt x="2827" y="3697"/>
                </a:lnTo>
                <a:lnTo>
                  <a:pt x="2828" y="3698"/>
                </a:lnTo>
                <a:lnTo>
                  <a:pt x="2829" y="3700"/>
                </a:lnTo>
                <a:lnTo>
                  <a:pt x="2830" y="3701"/>
                </a:lnTo>
                <a:lnTo>
                  <a:pt x="2831" y="3702"/>
                </a:lnTo>
                <a:lnTo>
                  <a:pt x="2833" y="3702"/>
                </a:lnTo>
                <a:lnTo>
                  <a:pt x="2834" y="3702"/>
                </a:lnTo>
                <a:lnTo>
                  <a:pt x="2836" y="3702"/>
                </a:lnTo>
                <a:cubicBezTo>
                  <a:pt x="2868" y="3693"/>
                  <a:pt x="2965" y="3515"/>
                  <a:pt x="2961" y="3497"/>
                </a:cubicBezTo>
                <a:cubicBezTo>
                  <a:pt x="2961" y="3480"/>
                  <a:pt x="2947" y="3461"/>
                  <a:pt x="2935" y="3455"/>
                </a:cubicBezTo>
                <a:lnTo>
                  <a:pt x="2930" y="3455"/>
                </a:lnTo>
                <a:cubicBezTo>
                  <a:pt x="2923" y="3451"/>
                  <a:pt x="2911" y="3449"/>
                  <a:pt x="2907" y="3449"/>
                </a:cubicBezTo>
                <a:lnTo>
                  <a:pt x="2906" y="3449"/>
                </a:lnTo>
                <a:cubicBezTo>
                  <a:pt x="2898" y="3459"/>
                  <a:pt x="2893" y="3463"/>
                  <a:pt x="2892" y="3463"/>
                </a:cubicBezTo>
                <a:lnTo>
                  <a:pt x="2891" y="3463"/>
                </a:lnTo>
                <a:lnTo>
                  <a:pt x="2890" y="3463"/>
                </a:lnTo>
                <a:lnTo>
                  <a:pt x="2889" y="3463"/>
                </a:lnTo>
                <a:lnTo>
                  <a:pt x="2889" y="3463"/>
                </a:lnTo>
                <a:lnTo>
                  <a:pt x="2888" y="3462"/>
                </a:lnTo>
                <a:cubicBezTo>
                  <a:pt x="2887" y="3461"/>
                  <a:pt x="2887" y="3456"/>
                  <a:pt x="2887" y="3454"/>
                </a:cubicBezTo>
                <a:lnTo>
                  <a:pt x="2887" y="3453"/>
                </a:lnTo>
                <a:lnTo>
                  <a:pt x="2887" y="3452"/>
                </a:lnTo>
                <a:lnTo>
                  <a:pt x="2887" y="3451"/>
                </a:lnTo>
                <a:lnTo>
                  <a:pt x="2887" y="3450"/>
                </a:lnTo>
                <a:lnTo>
                  <a:pt x="2887" y="3449"/>
                </a:lnTo>
                <a:lnTo>
                  <a:pt x="2887" y="3448"/>
                </a:lnTo>
                <a:lnTo>
                  <a:pt x="2887" y="3447"/>
                </a:lnTo>
                <a:lnTo>
                  <a:pt x="2887" y="3446"/>
                </a:lnTo>
                <a:lnTo>
                  <a:pt x="2887" y="3445"/>
                </a:lnTo>
                <a:lnTo>
                  <a:pt x="2887" y="3444"/>
                </a:lnTo>
                <a:lnTo>
                  <a:pt x="2886" y="3444"/>
                </a:lnTo>
                <a:lnTo>
                  <a:pt x="2886" y="3444"/>
                </a:lnTo>
                <a:lnTo>
                  <a:pt x="2886" y="3444"/>
                </a:lnTo>
                <a:lnTo>
                  <a:pt x="2885" y="3444"/>
                </a:lnTo>
                <a:cubicBezTo>
                  <a:pt x="2884" y="3438"/>
                  <a:pt x="2855" y="3490"/>
                  <a:pt x="2810" y="3578"/>
                </a:cubicBezTo>
                <a:lnTo>
                  <a:pt x="2832" y="3591"/>
                </a:lnTo>
                <a:lnTo>
                  <a:pt x="2886" y="3491"/>
                </a:lnTo>
                <a:lnTo>
                  <a:pt x="2887" y="3490"/>
                </a:lnTo>
                <a:lnTo>
                  <a:pt x="2887" y="3488"/>
                </a:lnTo>
                <a:cubicBezTo>
                  <a:pt x="2891" y="3481"/>
                  <a:pt x="2903" y="3475"/>
                  <a:pt x="2907" y="3475"/>
                </a:cubicBezTo>
                <a:lnTo>
                  <a:pt x="2908" y="3475"/>
                </a:lnTo>
                <a:lnTo>
                  <a:pt x="2909" y="3475"/>
                </a:lnTo>
                <a:lnTo>
                  <a:pt x="2910" y="3476"/>
                </a:lnTo>
                <a:lnTo>
                  <a:pt x="2911" y="3476"/>
                </a:lnTo>
                <a:cubicBezTo>
                  <a:pt x="2921" y="3475"/>
                  <a:pt x="2936" y="3494"/>
                  <a:pt x="2934" y="3500"/>
                </a:cubicBezTo>
                <a:lnTo>
                  <a:pt x="2934" y="3501"/>
                </a:lnTo>
                <a:lnTo>
                  <a:pt x="2934" y="3502"/>
                </a:lnTo>
                <a:cubicBezTo>
                  <a:pt x="2934" y="3506"/>
                  <a:pt x="2930" y="3512"/>
                  <a:pt x="2930" y="3513"/>
                </a:cubicBezTo>
                <a:cubicBezTo>
                  <a:pt x="2867" y="3636"/>
                  <a:pt x="2846" y="3669"/>
                  <a:pt x="2843" y="3670"/>
                </a:cubicBezTo>
                <a:lnTo>
                  <a:pt x="2842" y="3670"/>
                </a:lnTo>
                <a:lnTo>
                  <a:pt x="2842" y="3670"/>
                </a:lnTo>
                <a:lnTo>
                  <a:pt x="2841" y="3670"/>
                </a:lnTo>
                <a:lnTo>
                  <a:pt x="2841" y="3670"/>
                </a:lnTo>
                <a:lnTo>
                  <a:pt x="2841" y="3669"/>
                </a:lnTo>
                <a:lnTo>
                  <a:pt x="2841" y="3668"/>
                </a:lnTo>
                <a:lnTo>
                  <a:pt x="2841" y="3667"/>
                </a:lnTo>
                <a:cubicBezTo>
                  <a:pt x="2841" y="3665"/>
                  <a:pt x="2842" y="3658"/>
                  <a:pt x="2842" y="3657"/>
                </a:cubicBezTo>
                <a:cubicBezTo>
                  <a:pt x="2843" y="3653"/>
                  <a:pt x="2844" y="3646"/>
                  <a:pt x="2844" y="3646"/>
                </a:cubicBezTo>
                <a:lnTo>
                  <a:pt x="2843" y="3644"/>
                </a:lnTo>
                <a:lnTo>
                  <a:pt x="2843" y="3643"/>
                </a:lnTo>
                <a:lnTo>
                  <a:pt x="2843" y="3642"/>
                </a:lnTo>
                <a:lnTo>
                  <a:pt x="2843" y="3642"/>
                </a:lnTo>
                <a:lnTo>
                  <a:pt x="2842" y="3641"/>
                </a:lnTo>
                <a:lnTo>
                  <a:pt x="2842" y="3641"/>
                </a:lnTo>
                <a:lnTo>
                  <a:pt x="2841" y="3641"/>
                </a:lnTo>
                <a:cubicBezTo>
                  <a:pt x="2840" y="3640"/>
                  <a:pt x="2830" y="3651"/>
                  <a:pt x="2825" y="3659"/>
                </a:cubicBezTo>
                <a:lnTo>
                  <a:pt x="2824" y="3659"/>
                </a:lnTo>
                <a:cubicBezTo>
                  <a:pt x="2817" y="3659"/>
                  <a:pt x="2807" y="3656"/>
                  <a:pt x="2805" y="3654"/>
                </a:cubicBezTo>
                <a:cubicBezTo>
                  <a:pt x="2794" y="3647"/>
                  <a:pt x="2783" y="3631"/>
                  <a:pt x="2780" y="3624"/>
                </a:cubicBezTo>
                <a:lnTo>
                  <a:pt x="2777" y="3629"/>
                </a:lnTo>
                <a:lnTo>
                  <a:pt x="2774" y="3632"/>
                </a:lnTo>
                <a:lnTo>
                  <a:pt x="2772" y="3635"/>
                </a:lnTo>
                <a:lnTo>
                  <a:pt x="2771" y="3637"/>
                </a:lnTo>
                <a:lnTo>
                  <a:pt x="2769" y="3639"/>
                </a:lnTo>
                <a:lnTo>
                  <a:pt x="2768" y="3640"/>
                </a:lnTo>
                <a:lnTo>
                  <a:pt x="2768" y="3640"/>
                </a:lnTo>
                <a:lnTo>
                  <a:pt x="2767" y="3639"/>
                </a:lnTo>
                <a:cubicBezTo>
                  <a:pt x="2766" y="3624"/>
                  <a:pt x="2898" y="3374"/>
                  <a:pt x="2919" y="3365"/>
                </a:cubicBezTo>
                <a:lnTo>
                  <a:pt x="2921" y="3364"/>
                </a:lnTo>
                <a:lnTo>
                  <a:pt x="2923" y="3363"/>
                </a:lnTo>
                <a:lnTo>
                  <a:pt x="2924" y="3364"/>
                </a:lnTo>
                <a:lnTo>
                  <a:pt x="2925" y="3365"/>
                </a:lnTo>
                <a:lnTo>
                  <a:pt x="2925" y="3366"/>
                </a:lnTo>
                <a:lnTo>
                  <a:pt x="2926" y="3369"/>
                </a:lnTo>
                <a:lnTo>
                  <a:pt x="2926" y="3372"/>
                </a:lnTo>
                <a:lnTo>
                  <a:pt x="2925" y="3376"/>
                </a:lnTo>
                <a:lnTo>
                  <a:pt x="2924" y="3381"/>
                </a:lnTo>
                <a:lnTo>
                  <a:pt x="2925" y="3381"/>
                </a:lnTo>
                <a:lnTo>
                  <a:pt x="2927" y="3381"/>
                </a:lnTo>
                <a:cubicBezTo>
                  <a:pt x="2948" y="3380"/>
                  <a:pt x="3010" y="3423"/>
                  <a:pt x="3008" y="3439"/>
                </a:cubicBezTo>
                <a:lnTo>
                  <a:pt x="3008" y="3440"/>
                </a:lnTo>
                <a:lnTo>
                  <a:pt x="3008" y="3441"/>
                </a:lnTo>
                <a:lnTo>
                  <a:pt x="3008" y="3442"/>
                </a:lnTo>
                <a:lnTo>
                  <a:pt x="3007" y="3443"/>
                </a:lnTo>
                <a:lnTo>
                  <a:pt x="3007" y="3443"/>
                </a:lnTo>
                <a:lnTo>
                  <a:pt x="3006" y="3444"/>
                </a:lnTo>
                <a:lnTo>
                  <a:pt x="3005" y="3445"/>
                </a:lnTo>
                <a:lnTo>
                  <a:pt x="3004" y="3446"/>
                </a:lnTo>
                <a:lnTo>
                  <a:pt x="3004" y="3447"/>
                </a:lnTo>
                <a:cubicBezTo>
                  <a:pt x="3004" y="3457"/>
                  <a:pt x="2998" y="3472"/>
                  <a:pt x="2995" y="3477"/>
                </a:cubicBezTo>
                <a:lnTo>
                  <a:pt x="2911" y="3635"/>
                </a:lnTo>
                <a:lnTo>
                  <a:pt x="2935" y="3649"/>
                </a:lnTo>
                <a:close/>
                <a:moveTo>
                  <a:pt x="3624" y="3042"/>
                </a:moveTo>
                <a:lnTo>
                  <a:pt x="3638" y="3042"/>
                </a:lnTo>
                <a:cubicBezTo>
                  <a:pt x="3675" y="3041"/>
                  <a:pt x="3699" y="3083"/>
                  <a:pt x="3699" y="3109"/>
                </a:cubicBezTo>
                <a:cubicBezTo>
                  <a:pt x="3694" y="3168"/>
                  <a:pt x="3658" y="3178"/>
                  <a:pt x="3634" y="3179"/>
                </a:cubicBezTo>
                <a:lnTo>
                  <a:pt x="3632" y="3179"/>
                </a:lnTo>
                <a:lnTo>
                  <a:pt x="3631" y="3179"/>
                </a:lnTo>
                <a:lnTo>
                  <a:pt x="3630" y="3179"/>
                </a:lnTo>
                <a:lnTo>
                  <a:pt x="3628" y="3179"/>
                </a:lnTo>
                <a:lnTo>
                  <a:pt x="3627" y="3180"/>
                </a:lnTo>
                <a:lnTo>
                  <a:pt x="3626" y="3180"/>
                </a:lnTo>
                <a:lnTo>
                  <a:pt x="3625" y="3180"/>
                </a:lnTo>
                <a:cubicBezTo>
                  <a:pt x="3615" y="3180"/>
                  <a:pt x="3602" y="3175"/>
                  <a:pt x="3597" y="3172"/>
                </a:cubicBezTo>
                <a:cubicBezTo>
                  <a:pt x="3594" y="3173"/>
                  <a:pt x="3587" y="3181"/>
                  <a:pt x="3587" y="3182"/>
                </a:cubicBezTo>
                <a:cubicBezTo>
                  <a:pt x="3567" y="3204"/>
                  <a:pt x="3541" y="3228"/>
                  <a:pt x="3524" y="3243"/>
                </a:cubicBezTo>
                <a:cubicBezTo>
                  <a:pt x="3526" y="3247"/>
                  <a:pt x="3534" y="3254"/>
                  <a:pt x="3535" y="3254"/>
                </a:cubicBezTo>
                <a:lnTo>
                  <a:pt x="3536" y="3255"/>
                </a:lnTo>
                <a:cubicBezTo>
                  <a:pt x="3543" y="3259"/>
                  <a:pt x="3549" y="3268"/>
                  <a:pt x="3548" y="3272"/>
                </a:cubicBezTo>
                <a:lnTo>
                  <a:pt x="3548" y="3273"/>
                </a:lnTo>
                <a:lnTo>
                  <a:pt x="3548" y="3274"/>
                </a:lnTo>
                <a:lnTo>
                  <a:pt x="3548" y="3276"/>
                </a:lnTo>
                <a:cubicBezTo>
                  <a:pt x="3545" y="3281"/>
                  <a:pt x="3536" y="3287"/>
                  <a:pt x="3537" y="3286"/>
                </a:cubicBezTo>
                <a:lnTo>
                  <a:pt x="3537" y="3286"/>
                </a:lnTo>
                <a:lnTo>
                  <a:pt x="3537" y="3287"/>
                </a:lnTo>
                <a:cubicBezTo>
                  <a:pt x="3537" y="3288"/>
                  <a:pt x="3530" y="3297"/>
                  <a:pt x="3529" y="3296"/>
                </a:cubicBezTo>
                <a:lnTo>
                  <a:pt x="3527" y="3297"/>
                </a:lnTo>
                <a:lnTo>
                  <a:pt x="3526" y="3297"/>
                </a:lnTo>
                <a:lnTo>
                  <a:pt x="3524" y="3297"/>
                </a:lnTo>
                <a:lnTo>
                  <a:pt x="3523" y="3297"/>
                </a:lnTo>
                <a:cubicBezTo>
                  <a:pt x="3517" y="3297"/>
                  <a:pt x="3509" y="3286"/>
                  <a:pt x="3508" y="3284"/>
                </a:cubicBezTo>
                <a:lnTo>
                  <a:pt x="3507" y="3283"/>
                </a:lnTo>
                <a:cubicBezTo>
                  <a:pt x="3504" y="3278"/>
                  <a:pt x="3498" y="3273"/>
                  <a:pt x="3498" y="3273"/>
                </a:cubicBezTo>
                <a:lnTo>
                  <a:pt x="3497" y="3273"/>
                </a:lnTo>
                <a:cubicBezTo>
                  <a:pt x="3493" y="3274"/>
                  <a:pt x="3489" y="3280"/>
                  <a:pt x="3488" y="3281"/>
                </a:cubicBezTo>
                <a:lnTo>
                  <a:pt x="3488" y="3281"/>
                </a:lnTo>
                <a:lnTo>
                  <a:pt x="3487" y="3283"/>
                </a:lnTo>
                <a:lnTo>
                  <a:pt x="3486" y="3284"/>
                </a:lnTo>
                <a:lnTo>
                  <a:pt x="3484" y="3285"/>
                </a:lnTo>
                <a:lnTo>
                  <a:pt x="3483" y="3286"/>
                </a:lnTo>
                <a:cubicBezTo>
                  <a:pt x="3484" y="3290"/>
                  <a:pt x="3494" y="3297"/>
                  <a:pt x="3494" y="3297"/>
                </a:cubicBezTo>
                <a:cubicBezTo>
                  <a:pt x="3500" y="3301"/>
                  <a:pt x="3505" y="3308"/>
                  <a:pt x="3505" y="3309"/>
                </a:cubicBezTo>
                <a:lnTo>
                  <a:pt x="3505" y="3310"/>
                </a:lnTo>
                <a:lnTo>
                  <a:pt x="3505" y="3311"/>
                </a:lnTo>
                <a:lnTo>
                  <a:pt x="3505" y="3312"/>
                </a:lnTo>
                <a:lnTo>
                  <a:pt x="3505" y="3314"/>
                </a:lnTo>
                <a:lnTo>
                  <a:pt x="3505" y="3315"/>
                </a:lnTo>
                <a:lnTo>
                  <a:pt x="3504" y="3317"/>
                </a:lnTo>
                <a:cubicBezTo>
                  <a:pt x="3502" y="3324"/>
                  <a:pt x="3496" y="3328"/>
                  <a:pt x="3497" y="3327"/>
                </a:cubicBezTo>
                <a:lnTo>
                  <a:pt x="3497" y="3327"/>
                </a:lnTo>
                <a:cubicBezTo>
                  <a:pt x="3498" y="3327"/>
                  <a:pt x="3488" y="3337"/>
                  <a:pt x="3487" y="3337"/>
                </a:cubicBezTo>
                <a:lnTo>
                  <a:pt x="3486" y="3337"/>
                </a:lnTo>
                <a:lnTo>
                  <a:pt x="3485" y="3338"/>
                </a:lnTo>
                <a:lnTo>
                  <a:pt x="3483" y="3338"/>
                </a:lnTo>
                <a:cubicBezTo>
                  <a:pt x="3475" y="3338"/>
                  <a:pt x="3460" y="3320"/>
                  <a:pt x="3462" y="3322"/>
                </a:cubicBezTo>
                <a:lnTo>
                  <a:pt x="3462" y="3322"/>
                </a:lnTo>
                <a:lnTo>
                  <a:pt x="3453" y="3314"/>
                </a:lnTo>
                <a:lnTo>
                  <a:pt x="3445" y="3319"/>
                </a:lnTo>
                <a:lnTo>
                  <a:pt x="3443" y="3319"/>
                </a:lnTo>
                <a:lnTo>
                  <a:pt x="3442" y="3319"/>
                </a:lnTo>
                <a:lnTo>
                  <a:pt x="3440" y="3319"/>
                </a:lnTo>
                <a:lnTo>
                  <a:pt x="3438" y="3320"/>
                </a:lnTo>
                <a:cubicBezTo>
                  <a:pt x="3426" y="3320"/>
                  <a:pt x="3422" y="3307"/>
                  <a:pt x="3421" y="3303"/>
                </a:cubicBezTo>
                <a:lnTo>
                  <a:pt x="3421" y="3297"/>
                </a:lnTo>
                <a:cubicBezTo>
                  <a:pt x="3422" y="3289"/>
                  <a:pt x="3434" y="3279"/>
                  <a:pt x="3437" y="3275"/>
                </a:cubicBezTo>
                <a:lnTo>
                  <a:pt x="3438" y="3275"/>
                </a:lnTo>
                <a:cubicBezTo>
                  <a:pt x="3440" y="3273"/>
                  <a:pt x="3445" y="3267"/>
                  <a:pt x="3447" y="3266"/>
                </a:cubicBezTo>
                <a:lnTo>
                  <a:pt x="3450" y="3262"/>
                </a:lnTo>
                <a:lnTo>
                  <a:pt x="3452" y="3260"/>
                </a:lnTo>
                <a:lnTo>
                  <a:pt x="3454" y="3258"/>
                </a:lnTo>
                <a:lnTo>
                  <a:pt x="3456" y="3256"/>
                </a:lnTo>
                <a:lnTo>
                  <a:pt x="3460" y="3252"/>
                </a:lnTo>
                <a:lnTo>
                  <a:pt x="3464" y="3248"/>
                </a:lnTo>
                <a:lnTo>
                  <a:pt x="3468" y="3244"/>
                </a:lnTo>
                <a:lnTo>
                  <a:pt x="3472" y="3240"/>
                </a:lnTo>
                <a:lnTo>
                  <a:pt x="3477" y="3236"/>
                </a:lnTo>
                <a:lnTo>
                  <a:pt x="3479" y="3234"/>
                </a:lnTo>
                <a:lnTo>
                  <a:pt x="3481" y="3232"/>
                </a:lnTo>
                <a:lnTo>
                  <a:pt x="3483" y="3230"/>
                </a:lnTo>
                <a:lnTo>
                  <a:pt x="3485" y="3228"/>
                </a:lnTo>
                <a:lnTo>
                  <a:pt x="3489" y="3224"/>
                </a:lnTo>
                <a:lnTo>
                  <a:pt x="3493" y="3220"/>
                </a:lnTo>
                <a:lnTo>
                  <a:pt x="3497" y="3216"/>
                </a:lnTo>
                <a:lnTo>
                  <a:pt x="3499" y="3213"/>
                </a:lnTo>
                <a:lnTo>
                  <a:pt x="3501" y="3211"/>
                </a:lnTo>
                <a:lnTo>
                  <a:pt x="3503" y="3209"/>
                </a:lnTo>
                <a:lnTo>
                  <a:pt x="3505" y="3207"/>
                </a:lnTo>
                <a:lnTo>
                  <a:pt x="3511" y="3201"/>
                </a:lnTo>
                <a:lnTo>
                  <a:pt x="3514" y="3199"/>
                </a:lnTo>
                <a:lnTo>
                  <a:pt x="3516" y="3197"/>
                </a:lnTo>
                <a:lnTo>
                  <a:pt x="3518" y="3195"/>
                </a:lnTo>
                <a:lnTo>
                  <a:pt x="3520" y="3193"/>
                </a:lnTo>
                <a:lnTo>
                  <a:pt x="3524" y="3189"/>
                </a:lnTo>
                <a:lnTo>
                  <a:pt x="3528" y="3185"/>
                </a:lnTo>
                <a:lnTo>
                  <a:pt x="3530" y="3183"/>
                </a:lnTo>
                <a:lnTo>
                  <a:pt x="3532" y="3180"/>
                </a:lnTo>
                <a:lnTo>
                  <a:pt x="3538" y="3174"/>
                </a:lnTo>
                <a:lnTo>
                  <a:pt x="3540" y="3172"/>
                </a:lnTo>
                <a:lnTo>
                  <a:pt x="3544" y="3168"/>
                </a:lnTo>
                <a:lnTo>
                  <a:pt x="3552" y="3160"/>
                </a:lnTo>
                <a:lnTo>
                  <a:pt x="3554" y="3158"/>
                </a:lnTo>
                <a:lnTo>
                  <a:pt x="3558" y="3154"/>
                </a:lnTo>
                <a:lnTo>
                  <a:pt x="3562" y="3150"/>
                </a:lnTo>
                <a:lnTo>
                  <a:pt x="3566" y="3146"/>
                </a:lnTo>
                <a:lnTo>
                  <a:pt x="3570" y="3142"/>
                </a:lnTo>
                <a:cubicBezTo>
                  <a:pt x="3564" y="3135"/>
                  <a:pt x="3562" y="3123"/>
                  <a:pt x="3562" y="3119"/>
                </a:cubicBezTo>
                <a:lnTo>
                  <a:pt x="3562" y="3118"/>
                </a:lnTo>
                <a:cubicBezTo>
                  <a:pt x="3561" y="3114"/>
                  <a:pt x="3561" y="3108"/>
                  <a:pt x="3561" y="3107"/>
                </a:cubicBezTo>
                <a:lnTo>
                  <a:pt x="3561" y="3106"/>
                </a:lnTo>
                <a:cubicBezTo>
                  <a:pt x="3560" y="3066"/>
                  <a:pt x="3596" y="3045"/>
                  <a:pt x="3624" y="3042"/>
                </a:cubicBezTo>
                <a:close/>
                <a:moveTo>
                  <a:pt x="3600" y="3110"/>
                </a:moveTo>
                <a:lnTo>
                  <a:pt x="3600" y="3112"/>
                </a:lnTo>
                <a:cubicBezTo>
                  <a:pt x="3599" y="3130"/>
                  <a:pt x="3620" y="3140"/>
                  <a:pt x="3630" y="3140"/>
                </a:cubicBezTo>
                <a:lnTo>
                  <a:pt x="3631" y="3140"/>
                </a:lnTo>
                <a:lnTo>
                  <a:pt x="3632" y="3140"/>
                </a:lnTo>
                <a:lnTo>
                  <a:pt x="3634" y="3140"/>
                </a:lnTo>
                <a:cubicBezTo>
                  <a:pt x="3648" y="3141"/>
                  <a:pt x="3660" y="3122"/>
                  <a:pt x="3660" y="3111"/>
                </a:cubicBezTo>
                <a:lnTo>
                  <a:pt x="3660" y="3110"/>
                </a:lnTo>
                <a:lnTo>
                  <a:pt x="3660" y="3108"/>
                </a:lnTo>
                <a:cubicBezTo>
                  <a:pt x="3661" y="3092"/>
                  <a:pt x="3641" y="3079"/>
                  <a:pt x="3630" y="3080"/>
                </a:cubicBezTo>
                <a:lnTo>
                  <a:pt x="3629" y="3080"/>
                </a:lnTo>
                <a:lnTo>
                  <a:pt x="3627" y="3080"/>
                </a:lnTo>
                <a:cubicBezTo>
                  <a:pt x="3611" y="3079"/>
                  <a:pt x="3599" y="3097"/>
                  <a:pt x="3600" y="3108"/>
                </a:cubicBezTo>
                <a:lnTo>
                  <a:pt x="3600" y="3110"/>
                </a:lnTo>
                <a:close/>
                <a:moveTo>
                  <a:pt x="3831" y="2597"/>
                </a:moveTo>
                <a:lnTo>
                  <a:pt x="3826" y="2597"/>
                </a:lnTo>
                <a:lnTo>
                  <a:pt x="3826" y="2594"/>
                </a:lnTo>
                <a:cubicBezTo>
                  <a:pt x="3810" y="2587"/>
                  <a:pt x="3784" y="2584"/>
                  <a:pt x="3774" y="2584"/>
                </a:cubicBezTo>
                <a:cubicBezTo>
                  <a:pt x="3727" y="2581"/>
                  <a:pt x="3661" y="2614"/>
                  <a:pt x="3644" y="2670"/>
                </a:cubicBezTo>
                <a:lnTo>
                  <a:pt x="3638" y="2681"/>
                </a:lnTo>
                <a:cubicBezTo>
                  <a:pt x="3635" y="2685"/>
                  <a:pt x="3634" y="2693"/>
                  <a:pt x="3634" y="2695"/>
                </a:cubicBezTo>
                <a:lnTo>
                  <a:pt x="3634" y="2695"/>
                </a:lnTo>
                <a:lnTo>
                  <a:pt x="3634" y="2697"/>
                </a:lnTo>
                <a:cubicBezTo>
                  <a:pt x="3634" y="2709"/>
                  <a:pt x="3650" y="2719"/>
                  <a:pt x="3658" y="2719"/>
                </a:cubicBezTo>
                <a:lnTo>
                  <a:pt x="3660" y="2719"/>
                </a:lnTo>
                <a:lnTo>
                  <a:pt x="3661" y="2719"/>
                </a:lnTo>
                <a:cubicBezTo>
                  <a:pt x="3672" y="2719"/>
                  <a:pt x="3683" y="2709"/>
                  <a:pt x="3684" y="2703"/>
                </a:cubicBezTo>
                <a:lnTo>
                  <a:pt x="3695" y="2687"/>
                </a:lnTo>
                <a:cubicBezTo>
                  <a:pt x="3707" y="2655"/>
                  <a:pt x="3745" y="2636"/>
                  <a:pt x="3770" y="2637"/>
                </a:cubicBezTo>
                <a:lnTo>
                  <a:pt x="3771" y="2637"/>
                </a:lnTo>
                <a:lnTo>
                  <a:pt x="3772" y="2637"/>
                </a:lnTo>
                <a:lnTo>
                  <a:pt x="3773" y="2637"/>
                </a:lnTo>
                <a:cubicBezTo>
                  <a:pt x="3785" y="2636"/>
                  <a:pt x="3803" y="2642"/>
                  <a:pt x="3809" y="2646"/>
                </a:cubicBezTo>
                <a:lnTo>
                  <a:pt x="3823" y="2651"/>
                </a:lnTo>
                <a:cubicBezTo>
                  <a:pt x="3826" y="2654"/>
                  <a:pt x="3833" y="2655"/>
                  <a:pt x="3834" y="2655"/>
                </a:cubicBezTo>
                <a:lnTo>
                  <a:pt x="3834" y="2655"/>
                </a:lnTo>
                <a:lnTo>
                  <a:pt x="3835" y="2655"/>
                </a:lnTo>
                <a:cubicBezTo>
                  <a:pt x="3844" y="2656"/>
                  <a:pt x="3856" y="2646"/>
                  <a:pt x="3858" y="2640"/>
                </a:cubicBezTo>
                <a:cubicBezTo>
                  <a:pt x="3860" y="2636"/>
                  <a:pt x="3860" y="2630"/>
                  <a:pt x="3860" y="2630"/>
                </a:cubicBezTo>
                <a:lnTo>
                  <a:pt x="3860" y="2629"/>
                </a:lnTo>
                <a:cubicBezTo>
                  <a:pt x="3863" y="2621"/>
                  <a:pt x="3851" y="2607"/>
                  <a:pt x="3845" y="2605"/>
                </a:cubicBezTo>
                <a:lnTo>
                  <a:pt x="3831" y="2597"/>
                </a:lnTo>
                <a:close/>
                <a:moveTo>
                  <a:pt x="3998" y="2258"/>
                </a:moveTo>
                <a:lnTo>
                  <a:pt x="4010" y="2271"/>
                </a:lnTo>
                <a:lnTo>
                  <a:pt x="4020" y="2269"/>
                </a:lnTo>
                <a:lnTo>
                  <a:pt x="4034" y="2271"/>
                </a:lnTo>
                <a:lnTo>
                  <a:pt x="4042" y="2258"/>
                </a:lnTo>
                <a:lnTo>
                  <a:pt x="4058" y="2233"/>
                </a:lnTo>
                <a:lnTo>
                  <a:pt x="4080" y="2206"/>
                </a:lnTo>
                <a:lnTo>
                  <a:pt x="4062" y="2181"/>
                </a:lnTo>
                <a:lnTo>
                  <a:pt x="3982" y="2181"/>
                </a:lnTo>
                <a:lnTo>
                  <a:pt x="3964" y="2206"/>
                </a:lnTo>
                <a:lnTo>
                  <a:pt x="3982" y="2233"/>
                </a:lnTo>
                <a:lnTo>
                  <a:pt x="3998" y="2258"/>
                </a:lnTo>
                <a:close/>
                <a:moveTo>
                  <a:pt x="4020" y="2478"/>
                </a:moveTo>
                <a:lnTo>
                  <a:pt x="4023" y="2478"/>
                </a:lnTo>
                <a:cubicBezTo>
                  <a:pt x="4094" y="2480"/>
                  <a:pt x="4147" y="2413"/>
                  <a:pt x="4145" y="2356"/>
                </a:cubicBezTo>
                <a:lnTo>
                  <a:pt x="4145" y="2353"/>
                </a:lnTo>
                <a:lnTo>
                  <a:pt x="4145" y="2351"/>
                </a:lnTo>
                <a:cubicBezTo>
                  <a:pt x="4147" y="2300"/>
                  <a:pt x="4107" y="2251"/>
                  <a:pt x="4069" y="2237"/>
                </a:cubicBezTo>
                <a:lnTo>
                  <a:pt x="4053" y="2261"/>
                </a:lnTo>
                <a:cubicBezTo>
                  <a:pt x="4091" y="2273"/>
                  <a:pt x="4119" y="2316"/>
                  <a:pt x="4118" y="2352"/>
                </a:cubicBezTo>
                <a:lnTo>
                  <a:pt x="4118" y="2353"/>
                </a:lnTo>
                <a:lnTo>
                  <a:pt x="4118" y="2356"/>
                </a:lnTo>
                <a:cubicBezTo>
                  <a:pt x="4119" y="2410"/>
                  <a:pt x="4066" y="2452"/>
                  <a:pt x="4022" y="2451"/>
                </a:cubicBezTo>
                <a:lnTo>
                  <a:pt x="4020" y="2451"/>
                </a:lnTo>
                <a:lnTo>
                  <a:pt x="4017" y="2451"/>
                </a:lnTo>
                <a:cubicBezTo>
                  <a:pt x="3963" y="2453"/>
                  <a:pt x="3921" y="2399"/>
                  <a:pt x="3922" y="2356"/>
                </a:cubicBezTo>
                <a:lnTo>
                  <a:pt x="3922" y="2353"/>
                </a:lnTo>
                <a:lnTo>
                  <a:pt x="3922" y="2351"/>
                </a:lnTo>
                <a:cubicBezTo>
                  <a:pt x="3921" y="2308"/>
                  <a:pt x="3959" y="2271"/>
                  <a:pt x="3990" y="2261"/>
                </a:cubicBezTo>
                <a:lnTo>
                  <a:pt x="3974" y="2237"/>
                </a:lnTo>
                <a:cubicBezTo>
                  <a:pt x="3927" y="2253"/>
                  <a:pt x="3894" y="2310"/>
                  <a:pt x="3895" y="2351"/>
                </a:cubicBezTo>
                <a:lnTo>
                  <a:pt x="3895" y="2353"/>
                </a:lnTo>
                <a:lnTo>
                  <a:pt x="3895" y="2357"/>
                </a:lnTo>
                <a:cubicBezTo>
                  <a:pt x="3893" y="2427"/>
                  <a:pt x="3963" y="2480"/>
                  <a:pt x="4017" y="2478"/>
                </a:cubicBezTo>
                <a:lnTo>
                  <a:pt x="4020" y="2478"/>
                </a:lnTo>
                <a:close/>
              </a:path>
            </a:pathLst>
          </a:custGeom>
          <a:solidFill>
            <a:srgbClr val="000000">
              <a:lumMod val="75000"/>
              <a:lumOff val="25000"/>
            </a:srgbClr>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62" name="Oval 43"/>
          <p:cNvSpPr>
            <a:spLocks noChangeArrowheads="1"/>
          </p:cNvSpPr>
          <p:nvPr>
            <p:custDataLst>
              <p:tags r:id="rId17"/>
            </p:custDataLst>
          </p:nvPr>
        </p:nvSpPr>
        <p:spPr bwMode="auto">
          <a:xfrm>
            <a:off x="9689960" y="4535434"/>
            <a:ext cx="606425" cy="60642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55" h="955">
                <a:moveTo>
                  <a:pt x="0" y="478"/>
                </a:moveTo>
                <a:cubicBezTo>
                  <a:pt x="-8" y="209"/>
                  <a:pt x="237" y="-7"/>
                  <a:pt x="478" y="0"/>
                </a:cubicBezTo>
                <a:cubicBezTo>
                  <a:pt x="746" y="-8"/>
                  <a:pt x="962" y="237"/>
                  <a:pt x="955" y="478"/>
                </a:cubicBezTo>
                <a:cubicBezTo>
                  <a:pt x="963" y="746"/>
                  <a:pt x="718" y="962"/>
                  <a:pt x="478" y="955"/>
                </a:cubicBezTo>
                <a:cubicBezTo>
                  <a:pt x="209" y="963"/>
                  <a:pt x="-7" y="718"/>
                  <a:pt x="0" y="478"/>
                </a:cubicBezTo>
                <a:close/>
                <a:moveTo>
                  <a:pt x="795" y="437"/>
                </a:moveTo>
                <a:cubicBezTo>
                  <a:pt x="791" y="386"/>
                  <a:pt x="768" y="330"/>
                  <a:pt x="738" y="291"/>
                </a:cubicBezTo>
                <a:cubicBezTo>
                  <a:pt x="678" y="185"/>
                  <a:pt x="493" y="151"/>
                  <a:pt x="504" y="161"/>
                </a:cubicBezTo>
                <a:cubicBezTo>
                  <a:pt x="496" y="160"/>
                  <a:pt x="485" y="159"/>
                  <a:pt x="478" y="158"/>
                </a:cubicBezTo>
                <a:lnTo>
                  <a:pt x="475" y="158"/>
                </a:lnTo>
                <a:cubicBezTo>
                  <a:pt x="466" y="159"/>
                  <a:pt x="458" y="160"/>
                  <a:pt x="449" y="161"/>
                </a:cubicBezTo>
                <a:cubicBezTo>
                  <a:pt x="442" y="161"/>
                  <a:pt x="432" y="162"/>
                  <a:pt x="426" y="163"/>
                </a:cubicBezTo>
                <a:cubicBezTo>
                  <a:pt x="268" y="182"/>
                  <a:pt x="153" y="341"/>
                  <a:pt x="158" y="479"/>
                </a:cubicBezTo>
                <a:cubicBezTo>
                  <a:pt x="160" y="665"/>
                  <a:pt x="296" y="783"/>
                  <a:pt x="470" y="797"/>
                </a:cubicBezTo>
                <a:cubicBezTo>
                  <a:pt x="483" y="798"/>
                  <a:pt x="504" y="796"/>
                  <a:pt x="510" y="795"/>
                </a:cubicBezTo>
                <a:cubicBezTo>
                  <a:pt x="628" y="799"/>
                  <a:pt x="795" y="673"/>
                  <a:pt x="797" y="477"/>
                </a:cubicBezTo>
                <a:cubicBezTo>
                  <a:pt x="797" y="464"/>
                  <a:pt x="796" y="443"/>
                  <a:pt x="795" y="437"/>
                </a:cubicBezTo>
                <a:close/>
                <a:moveTo>
                  <a:pt x="727" y="603"/>
                </a:moveTo>
                <a:cubicBezTo>
                  <a:pt x="719" y="589"/>
                  <a:pt x="708" y="565"/>
                  <a:pt x="706" y="551"/>
                </a:cubicBezTo>
                <a:cubicBezTo>
                  <a:pt x="704" y="545"/>
                  <a:pt x="700" y="541"/>
                  <a:pt x="699" y="541"/>
                </a:cubicBezTo>
                <a:lnTo>
                  <a:pt x="698" y="541"/>
                </a:lnTo>
                <a:lnTo>
                  <a:pt x="697" y="541"/>
                </a:lnTo>
                <a:cubicBezTo>
                  <a:pt x="689" y="540"/>
                  <a:pt x="681" y="558"/>
                  <a:pt x="681" y="567"/>
                </a:cubicBezTo>
                <a:cubicBezTo>
                  <a:pt x="680" y="577"/>
                  <a:pt x="675" y="585"/>
                  <a:pt x="670" y="584"/>
                </a:cubicBezTo>
                <a:cubicBezTo>
                  <a:pt x="665" y="586"/>
                  <a:pt x="653" y="576"/>
                  <a:pt x="647" y="568"/>
                </a:cubicBezTo>
                <a:cubicBezTo>
                  <a:pt x="633" y="552"/>
                  <a:pt x="625" y="550"/>
                  <a:pt x="621" y="551"/>
                </a:cubicBezTo>
                <a:cubicBezTo>
                  <a:pt x="620" y="551"/>
                  <a:pt x="618" y="551"/>
                  <a:pt x="618" y="551"/>
                </a:cubicBezTo>
                <a:lnTo>
                  <a:pt x="617" y="551"/>
                </a:lnTo>
                <a:lnTo>
                  <a:pt x="617" y="551"/>
                </a:lnTo>
                <a:lnTo>
                  <a:pt x="616" y="551"/>
                </a:lnTo>
                <a:lnTo>
                  <a:pt x="616" y="551"/>
                </a:lnTo>
                <a:cubicBezTo>
                  <a:pt x="611" y="549"/>
                  <a:pt x="599" y="569"/>
                  <a:pt x="599" y="623"/>
                </a:cubicBezTo>
                <a:cubicBezTo>
                  <a:pt x="598" y="699"/>
                  <a:pt x="624" y="701"/>
                  <a:pt x="638" y="708"/>
                </a:cubicBezTo>
                <a:cubicBezTo>
                  <a:pt x="583" y="729"/>
                  <a:pt x="619" y="740"/>
                  <a:pt x="477" y="755"/>
                </a:cubicBezTo>
                <a:cubicBezTo>
                  <a:pt x="328" y="768"/>
                  <a:pt x="194" y="599"/>
                  <a:pt x="207" y="482"/>
                </a:cubicBezTo>
                <a:cubicBezTo>
                  <a:pt x="205" y="417"/>
                  <a:pt x="235" y="347"/>
                  <a:pt x="266" y="313"/>
                </a:cubicBezTo>
                <a:cubicBezTo>
                  <a:pt x="266" y="318"/>
                  <a:pt x="267" y="326"/>
                  <a:pt x="267" y="329"/>
                </a:cubicBezTo>
                <a:cubicBezTo>
                  <a:pt x="268" y="334"/>
                  <a:pt x="269" y="342"/>
                  <a:pt x="269" y="345"/>
                </a:cubicBezTo>
                <a:cubicBezTo>
                  <a:pt x="269" y="353"/>
                  <a:pt x="270" y="364"/>
                  <a:pt x="270" y="369"/>
                </a:cubicBezTo>
                <a:cubicBezTo>
                  <a:pt x="270" y="391"/>
                  <a:pt x="267" y="416"/>
                  <a:pt x="263" y="435"/>
                </a:cubicBezTo>
                <a:lnTo>
                  <a:pt x="263" y="454"/>
                </a:lnTo>
                <a:cubicBezTo>
                  <a:pt x="266" y="457"/>
                  <a:pt x="273" y="459"/>
                  <a:pt x="274" y="459"/>
                </a:cubicBezTo>
                <a:lnTo>
                  <a:pt x="275" y="460"/>
                </a:lnTo>
                <a:lnTo>
                  <a:pt x="277" y="460"/>
                </a:lnTo>
                <a:lnTo>
                  <a:pt x="278" y="459"/>
                </a:lnTo>
                <a:lnTo>
                  <a:pt x="280" y="458"/>
                </a:lnTo>
                <a:lnTo>
                  <a:pt x="281" y="456"/>
                </a:lnTo>
                <a:lnTo>
                  <a:pt x="282" y="455"/>
                </a:lnTo>
                <a:lnTo>
                  <a:pt x="282" y="454"/>
                </a:lnTo>
                <a:cubicBezTo>
                  <a:pt x="285" y="448"/>
                  <a:pt x="285" y="438"/>
                  <a:pt x="285" y="435"/>
                </a:cubicBezTo>
                <a:lnTo>
                  <a:pt x="285" y="418"/>
                </a:lnTo>
                <a:cubicBezTo>
                  <a:pt x="288" y="422"/>
                  <a:pt x="292" y="424"/>
                  <a:pt x="292" y="424"/>
                </a:cubicBezTo>
                <a:cubicBezTo>
                  <a:pt x="295" y="425"/>
                  <a:pt x="302" y="434"/>
                  <a:pt x="304" y="436"/>
                </a:cubicBezTo>
                <a:cubicBezTo>
                  <a:pt x="308" y="440"/>
                  <a:pt x="314" y="446"/>
                  <a:pt x="317" y="448"/>
                </a:cubicBezTo>
                <a:lnTo>
                  <a:pt x="318" y="449"/>
                </a:lnTo>
                <a:lnTo>
                  <a:pt x="319" y="450"/>
                </a:lnTo>
                <a:lnTo>
                  <a:pt x="319" y="451"/>
                </a:lnTo>
                <a:lnTo>
                  <a:pt x="320" y="453"/>
                </a:lnTo>
                <a:cubicBezTo>
                  <a:pt x="322" y="456"/>
                  <a:pt x="323" y="460"/>
                  <a:pt x="323" y="463"/>
                </a:cubicBezTo>
                <a:cubicBezTo>
                  <a:pt x="323" y="470"/>
                  <a:pt x="327" y="477"/>
                  <a:pt x="331" y="481"/>
                </a:cubicBezTo>
                <a:cubicBezTo>
                  <a:pt x="334" y="485"/>
                  <a:pt x="336" y="492"/>
                  <a:pt x="337" y="495"/>
                </a:cubicBezTo>
                <a:cubicBezTo>
                  <a:pt x="338" y="499"/>
                  <a:pt x="340" y="506"/>
                  <a:pt x="342" y="508"/>
                </a:cubicBezTo>
                <a:cubicBezTo>
                  <a:pt x="342" y="510"/>
                  <a:pt x="343" y="517"/>
                  <a:pt x="344" y="518"/>
                </a:cubicBezTo>
                <a:lnTo>
                  <a:pt x="345" y="519"/>
                </a:lnTo>
                <a:cubicBezTo>
                  <a:pt x="346" y="527"/>
                  <a:pt x="356" y="533"/>
                  <a:pt x="364" y="532"/>
                </a:cubicBezTo>
                <a:lnTo>
                  <a:pt x="365" y="532"/>
                </a:lnTo>
                <a:lnTo>
                  <a:pt x="367" y="533"/>
                </a:lnTo>
                <a:lnTo>
                  <a:pt x="368" y="533"/>
                </a:lnTo>
                <a:cubicBezTo>
                  <a:pt x="373" y="534"/>
                  <a:pt x="376" y="542"/>
                  <a:pt x="377" y="546"/>
                </a:cubicBezTo>
                <a:lnTo>
                  <a:pt x="369" y="546"/>
                </a:lnTo>
                <a:cubicBezTo>
                  <a:pt x="358" y="548"/>
                  <a:pt x="352" y="557"/>
                  <a:pt x="353" y="565"/>
                </a:cubicBezTo>
                <a:cubicBezTo>
                  <a:pt x="352" y="589"/>
                  <a:pt x="362" y="610"/>
                  <a:pt x="380" y="624"/>
                </a:cubicBezTo>
                <a:lnTo>
                  <a:pt x="389" y="634"/>
                </a:lnTo>
                <a:cubicBezTo>
                  <a:pt x="406" y="650"/>
                  <a:pt x="403" y="655"/>
                  <a:pt x="405" y="666"/>
                </a:cubicBezTo>
                <a:cubicBezTo>
                  <a:pt x="405" y="669"/>
                  <a:pt x="405" y="674"/>
                  <a:pt x="404" y="676"/>
                </a:cubicBezTo>
                <a:lnTo>
                  <a:pt x="404" y="677"/>
                </a:lnTo>
                <a:lnTo>
                  <a:pt x="403" y="677"/>
                </a:lnTo>
                <a:lnTo>
                  <a:pt x="403" y="678"/>
                </a:lnTo>
                <a:lnTo>
                  <a:pt x="402" y="679"/>
                </a:lnTo>
                <a:cubicBezTo>
                  <a:pt x="400" y="684"/>
                  <a:pt x="396" y="693"/>
                  <a:pt x="396" y="698"/>
                </a:cubicBezTo>
                <a:lnTo>
                  <a:pt x="396" y="719"/>
                </a:lnTo>
                <a:cubicBezTo>
                  <a:pt x="397" y="721"/>
                  <a:pt x="398" y="727"/>
                  <a:pt x="399" y="729"/>
                </a:cubicBezTo>
                <a:cubicBezTo>
                  <a:pt x="399" y="733"/>
                  <a:pt x="401" y="739"/>
                  <a:pt x="402" y="739"/>
                </a:cubicBezTo>
                <a:lnTo>
                  <a:pt x="402" y="740"/>
                </a:lnTo>
                <a:lnTo>
                  <a:pt x="403" y="741"/>
                </a:lnTo>
                <a:lnTo>
                  <a:pt x="404" y="741"/>
                </a:lnTo>
                <a:lnTo>
                  <a:pt x="404" y="741"/>
                </a:lnTo>
                <a:cubicBezTo>
                  <a:pt x="407" y="740"/>
                  <a:pt x="412" y="740"/>
                  <a:pt x="412" y="740"/>
                </a:cubicBezTo>
                <a:cubicBezTo>
                  <a:pt x="421" y="740"/>
                  <a:pt x="428" y="735"/>
                  <a:pt x="429" y="725"/>
                </a:cubicBezTo>
                <a:lnTo>
                  <a:pt x="429" y="723"/>
                </a:lnTo>
                <a:lnTo>
                  <a:pt x="428" y="722"/>
                </a:lnTo>
                <a:lnTo>
                  <a:pt x="428" y="721"/>
                </a:lnTo>
                <a:lnTo>
                  <a:pt x="426" y="719"/>
                </a:lnTo>
                <a:lnTo>
                  <a:pt x="426" y="719"/>
                </a:lnTo>
                <a:lnTo>
                  <a:pt x="426" y="718"/>
                </a:lnTo>
                <a:lnTo>
                  <a:pt x="426" y="717"/>
                </a:lnTo>
                <a:lnTo>
                  <a:pt x="426" y="716"/>
                </a:lnTo>
                <a:cubicBezTo>
                  <a:pt x="425" y="700"/>
                  <a:pt x="444" y="663"/>
                  <a:pt x="453" y="660"/>
                </a:cubicBezTo>
                <a:cubicBezTo>
                  <a:pt x="459" y="653"/>
                  <a:pt x="468" y="647"/>
                  <a:pt x="475" y="642"/>
                </a:cubicBezTo>
                <a:lnTo>
                  <a:pt x="476" y="641"/>
                </a:lnTo>
                <a:lnTo>
                  <a:pt x="477" y="641"/>
                </a:lnTo>
                <a:lnTo>
                  <a:pt x="478" y="640"/>
                </a:lnTo>
                <a:lnTo>
                  <a:pt x="479" y="639"/>
                </a:lnTo>
                <a:lnTo>
                  <a:pt x="480" y="638"/>
                </a:lnTo>
                <a:cubicBezTo>
                  <a:pt x="489" y="630"/>
                  <a:pt x="494" y="619"/>
                  <a:pt x="493" y="610"/>
                </a:cubicBezTo>
                <a:cubicBezTo>
                  <a:pt x="493" y="606"/>
                  <a:pt x="492" y="599"/>
                  <a:pt x="491" y="596"/>
                </a:cubicBezTo>
                <a:cubicBezTo>
                  <a:pt x="489" y="593"/>
                  <a:pt x="489" y="588"/>
                  <a:pt x="489" y="587"/>
                </a:cubicBezTo>
                <a:cubicBezTo>
                  <a:pt x="488" y="578"/>
                  <a:pt x="496" y="567"/>
                  <a:pt x="503" y="561"/>
                </a:cubicBezTo>
                <a:cubicBezTo>
                  <a:pt x="514" y="554"/>
                  <a:pt x="521" y="538"/>
                  <a:pt x="521" y="527"/>
                </a:cubicBezTo>
                <a:cubicBezTo>
                  <a:pt x="519" y="512"/>
                  <a:pt x="510" y="501"/>
                  <a:pt x="501" y="502"/>
                </a:cubicBezTo>
                <a:lnTo>
                  <a:pt x="499" y="502"/>
                </a:lnTo>
                <a:lnTo>
                  <a:pt x="498" y="502"/>
                </a:lnTo>
                <a:lnTo>
                  <a:pt x="497" y="502"/>
                </a:lnTo>
                <a:cubicBezTo>
                  <a:pt x="491" y="502"/>
                  <a:pt x="481" y="506"/>
                  <a:pt x="478" y="508"/>
                </a:cubicBezTo>
                <a:cubicBezTo>
                  <a:pt x="475" y="509"/>
                  <a:pt x="471" y="510"/>
                  <a:pt x="470" y="511"/>
                </a:cubicBezTo>
                <a:cubicBezTo>
                  <a:pt x="463" y="513"/>
                  <a:pt x="454" y="516"/>
                  <a:pt x="450" y="516"/>
                </a:cubicBezTo>
                <a:lnTo>
                  <a:pt x="449" y="516"/>
                </a:lnTo>
                <a:lnTo>
                  <a:pt x="448" y="516"/>
                </a:lnTo>
                <a:lnTo>
                  <a:pt x="446" y="516"/>
                </a:lnTo>
                <a:lnTo>
                  <a:pt x="445" y="516"/>
                </a:lnTo>
                <a:cubicBezTo>
                  <a:pt x="434" y="517"/>
                  <a:pt x="427" y="507"/>
                  <a:pt x="423" y="500"/>
                </a:cubicBezTo>
                <a:lnTo>
                  <a:pt x="422" y="498"/>
                </a:lnTo>
                <a:lnTo>
                  <a:pt x="421" y="496"/>
                </a:lnTo>
                <a:lnTo>
                  <a:pt x="420" y="495"/>
                </a:lnTo>
                <a:lnTo>
                  <a:pt x="419" y="494"/>
                </a:lnTo>
                <a:lnTo>
                  <a:pt x="419" y="494"/>
                </a:lnTo>
                <a:lnTo>
                  <a:pt x="418" y="493"/>
                </a:lnTo>
                <a:lnTo>
                  <a:pt x="417" y="493"/>
                </a:lnTo>
                <a:cubicBezTo>
                  <a:pt x="416" y="493"/>
                  <a:pt x="411" y="496"/>
                  <a:pt x="410" y="497"/>
                </a:cubicBezTo>
                <a:cubicBezTo>
                  <a:pt x="406" y="498"/>
                  <a:pt x="400" y="502"/>
                  <a:pt x="398" y="503"/>
                </a:cubicBezTo>
                <a:cubicBezTo>
                  <a:pt x="395" y="505"/>
                  <a:pt x="390" y="507"/>
                  <a:pt x="388" y="508"/>
                </a:cubicBezTo>
                <a:lnTo>
                  <a:pt x="387" y="509"/>
                </a:lnTo>
                <a:lnTo>
                  <a:pt x="386" y="509"/>
                </a:lnTo>
                <a:lnTo>
                  <a:pt x="385" y="510"/>
                </a:lnTo>
                <a:lnTo>
                  <a:pt x="384" y="510"/>
                </a:lnTo>
                <a:lnTo>
                  <a:pt x="383" y="511"/>
                </a:lnTo>
                <a:lnTo>
                  <a:pt x="382" y="511"/>
                </a:lnTo>
                <a:cubicBezTo>
                  <a:pt x="379" y="511"/>
                  <a:pt x="373" y="507"/>
                  <a:pt x="372" y="505"/>
                </a:cubicBezTo>
                <a:lnTo>
                  <a:pt x="371" y="504"/>
                </a:lnTo>
                <a:lnTo>
                  <a:pt x="370" y="503"/>
                </a:lnTo>
                <a:lnTo>
                  <a:pt x="369" y="503"/>
                </a:lnTo>
                <a:lnTo>
                  <a:pt x="368" y="502"/>
                </a:lnTo>
                <a:lnTo>
                  <a:pt x="365" y="500"/>
                </a:lnTo>
                <a:lnTo>
                  <a:pt x="364" y="499"/>
                </a:lnTo>
                <a:lnTo>
                  <a:pt x="363" y="499"/>
                </a:lnTo>
                <a:lnTo>
                  <a:pt x="362" y="498"/>
                </a:lnTo>
                <a:lnTo>
                  <a:pt x="361" y="497"/>
                </a:lnTo>
                <a:lnTo>
                  <a:pt x="359" y="496"/>
                </a:lnTo>
                <a:lnTo>
                  <a:pt x="358" y="496"/>
                </a:lnTo>
                <a:lnTo>
                  <a:pt x="357" y="495"/>
                </a:lnTo>
                <a:lnTo>
                  <a:pt x="355" y="495"/>
                </a:lnTo>
                <a:cubicBezTo>
                  <a:pt x="351" y="494"/>
                  <a:pt x="343" y="485"/>
                  <a:pt x="342" y="482"/>
                </a:cubicBezTo>
                <a:lnTo>
                  <a:pt x="342" y="481"/>
                </a:lnTo>
                <a:lnTo>
                  <a:pt x="342" y="479"/>
                </a:lnTo>
                <a:lnTo>
                  <a:pt x="342" y="477"/>
                </a:lnTo>
                <a:lnTo>
                  <a:pt x="343" y="476"/>
                </a:lnTo>
                <a:lnTo>
                  <a:pt x="344" y="474"/>
                </a:lnTo>
                <a:lnTo>
                  <a:pt x="345" y="473"/>
                </a:lnTo>
                <a:lnTo>
                  <a:pt x="347" y="472"/>
                </a:lnTo>
                <a:lnTo>
                  <a:pt x="348" y="471"/>
                </a:lnTo>
                <a:lnTo>
                  <a:pt x="350" y="470"/>
                </a:lnTo>
                <a:lnTo>
                  <a:pt x="351" y="470"/>
                </a:lnTo>
                <a:lnTo>
                  <a:pt x="353" y="470"/>
                </a:lnTo>
                <a:cubicBezTo>
                  <a:pt x="356" y="468"/>
                  <a:pt x="362" y="467"/>
                  <a:pt x="364" y="467"/>
                </a:cubicBezTo>
                <a:cubicBezTo>
                  <a:pt x="367" y="466"/>
                  <a:pt x="373" y="465"/>
                  <a:pt x="374" y="464"/>
                </a:cubicBezTo>
                <a:cubicBezTo>
                  <a:pt x="378" y="464"/>
                  <a:pt x="381" y="463"/>
                  <a:pt x="382" y="463"/>
                </a:cubicBezTo>
                <a:lnTo>
                  <a:pt x="383" y="462"/>
                </a:lnTo>
                <a:lnTo>
                  <a:pt x="384" y="462"/>
                </a:lnTo>
                <a:lnTo>
                  <a:pt x="384" y="462"/>
                </a:lnTo>
                <a:lnTo>
                  <a:pt x="385" y="462"/>
                </a:lnTo>
                <a:lnTo>
                  <a:pt x="387" y="461"/>
                </a:lnTo>
                <a:lnTo>
                  <a:pt x="389" y="459"/>
                </a:lnTo>
                <a:lnTo>
                  <a:pt x="389" y="458"/>
                </a:lnTo>
                <a:lnTo>
                  <a:pt x="390" y="457"/>
                </a:lnTo>
                <a:lnTo>
                  <a:pt x="390" y="456"/>
                </a:lnTo>
                <a:lnTo>
                  <a:pt x="389" y="455"/>
                </a:lnTo>
                <a:lnTo>
                  <a:pt x="388" y="454"/>
                </a:lnTo>
                <a:lnTo>
                  <a:pt x="387" y="453"/>
                </a:lnTo>
                <a:lnTo>
                  <a:pt x="386" y="452"/>
                </a:lnTo>
                <a:lnTo>
                  <a:pt x="385" y="451"/>
                </a:lnTo>
                <a:lnTo>
                  <a:pt x="383" y="451"/>
                </a:lnTo>
                <a:lnTo>
                  <a:pt x="382" y="450"/>
                </a:lnTo>
                <a:lnTo>
                  <a:pt x="381" y="449"/>
                </a:lnTo>
                <a:lnTo>
                  <a:pt x="380" y="448"/>
                </a:lnTo>
                <a:cubicBezTo>
                  <a:pt x="373" y="445"/>
                  <a:pt x="364" y="442"/>
                  <a:pt x="359" y="440"/>
                </a:cubicBezTo>
                <a:cubicBezTo>
                  <a:pt x="355" y="438"/>
                  <a:pt x="348" y="436"/>
                  <a:pt x="345" y="435"/>
                </a:cubicBezTo>
                <a:lnTo>
                  <a:pt x="343" y="434"/>
                </a:lnTo>
                <a:cubicBezTo>
                  <a:pt x="341" y="434"/>
                  <a:pt x="337" y="430"/>
                  <a:pt x="336" y="429"/>
                </a:cubicBezTo>
                <a:lnTo>
                  <a:pt x="335" y="428"/>
                </a:lnTo>
                <a:lnTo>
                  <a:pt x="334" y="428"/>
                </a:lnTo>
                <a:lnTo>
                  <a:pt x="333" y="427"/>
                </a:lnTo>
                <a:lnTo>
                  <a:pt x="332" y="426"/>
                </a:lnTo>
                <a:lnTo>
                  <a:pt x="332" y="425"/>
                </a:lnTo>
                <a:lnTo>
                  <a:pt x="331" y="424"/>
                </a:lnTo>
                <a:lnTo>
                  <a:pt x="331" y="423"/>
                </a:lnTo>
                <a:lnTo>
                  <a:pt x="331" y="422"/>
                </a:lnTo>
                <a:lnTo>
                  <a:pt x="332" y="420"/>
                </a:lnTo>
                <a:lnTo>
                  <a:pt x="332" y="419"/>
                </a:lnTo>
                <a:lnTo>
                  <a:pt x="333" y="418"/>
                </a:lnTo>
                <a:lnTo>
                  <a:pt x="335" y="417"/>
                </a:lnTo>
                <a:lnTo>
                  <a:pt x="336" y="416"/>
                </a:lnTo>
                <a:cubicBezTo>
                  <a:pt x="349" y="402"/>
                  <a:pt x="367" y="395"/>
                  <a:pt x="380" y="395"/>
                </a:cubicBezTo>
                <a:cubicBezTo>
                  <a:pt x="393" y="394"/>
                  <a:pt x="410" y="404"/>
                  <a:pt x="421" y="416"/>
                </a:cubicBezTo>
                <a:cubicBezTo>
                  <a:pt x="425" y="420"/>
                  <a:pt x="428" y="426"/>
                  <a:pt x="432" y="432"/>
                </a:cubicBezTo>
                <a:cubicBezTo>
                  <a:pt x="435" y="437"/>
                  <a:pt x="440" y="443"/>
                  <a:pt x="442" y="445"/>
                </a:cubicBezTo>
                <a:cubicBezTo>
                  <a:pt x="447" y="453"/>
                  <a:pt x="458" y="463"/>
                  <a:pt x="464" y="467"/>
                </a:cubicBezTo>
                <a:cubicBezTo>
                  <a:pt x="467" y="470"/>
                  <a:pt x="477" y="470"/>
                  <a:pt x="478" y="470"/>
                </a:cubicBezTo>
                <a:lnTo>
                  <a:pt x="479" y="469"/>
                </a:lnTo>
                <a:cubicBezTo>
                  <a:pt x="481" y="468"/>
                  <a:pt x="482" y="463"/>
                  <a:pt x="482" y="462"/>
                </a:cubicBezTo>
                <a:cubicBezTo>
                  <a:pt x="483" y="454"/>
                  <a:pt x="474" y="443"/>
                  <a:pt x="472" y="440"/>
                </a:cubicBezTo>
                <a:cubicBezTo>
                  <a:pt x="465" y="432"/>
                  <a:pt x="462" y="418"/>
                  <a:pt x="462" y="409"/>
                </a:cubicBezTo>
                <a:cubicBezTo>
                  <a:pt x="461" y="391"/>
                  <a:pt x="473" y="371"/>
                  <a:pt x="490" y="363"/>
                </a:cubicBezTo>
                <a:cubicBezTo>
                  <a:pt x="500" y="359"/>
                  <a:pt x="509" y="350"/>
                  <a:pt x="513" y="340"/>
                </a:cubicBezTo>
                <a:cubicBezTo>
                  <a:pt x="509" y="340"/>
                  <a:pt x="504" y="341"/>
                  <a:pt x="503" y="341"/>
                </a:cubicBezTo>
                <a:lnTo>
                  <a:pt x="502" y="342"/>
                </a:lnTo>
                <a:lnTo>
                  <a:pt x="502" y="342"/>
                </a:lnTo>
                <a:lnTo>
                  <a:pt x="501" y="342"/>
                </a:lnTo>
                <a:lnTo>
                  <a:pt x="500" y="342"/>
                </a:lnTo>
                <a:lnTo>
                  <a:pt x="499" y="342"/>
                </a:lnTo>
                <a:lnTo>
                  <a:pt x="497" y="343"/>
                </a:lnTo>
                <a:lnTo>
                  <a:pt x="495" y="344"/>
                </a:lnTo>
                <a:lnTo>
                  <a:pt x="493" y="344"/>
                </a:lnTo>
                <a:lnTo>
                  <a:pt x="491" y="344"/>
                </a:lnTo>
                <a:lnTo>
                  <a:pt x="490" y="345"/>
                </a:lnTo>
                <a:lnTo>
                  <a:pt x="489" y="345"/>
                </a:lnTo>
                <a:lnTo>
                  <a:pt x="488" y="344"/>
                </a:lnTo>
                <a:lnTo>
                  <a:pt x="487" y="344"/>
                </a:lnTo>
                <a:lnTo>
                  <a:pt x="487" y="344"/>
                </a:lnTo>
                <a:lnTo>
                  <a:pt x="487" y="343"/>
                </a:lnTo>
                <a:lnTo>
                  <a:pt x="487" y="343"/>
                </a:lnTo>
                <a:cubicBezTo>
                  <a:pt x="487" y="339"/>
                  <a:pt x="498" y="330"/>
                  <a:pt x="502" y="329"/>
                </a:cubicBezTo>
                <a:lnTo>
                  <a:pt x="504" y="329"/>
                </a:lnTo>
                <a:lnTo>
                  <a:pt x="504" y="328"/>
                </a:lnTo>
                <a:lnTo>
                  <a:pt x="505" y="328"/>
                </a:lnTo>
                <a:lnTo>
                  <a:pt x="504" y="328"/>
                </a:lnTo>
                <a:cubicBezTo>
                  <a:pt x="503" y="326"/>
                  <a:pt x="495" y="323"/>
                  <a:pt x="497" y="323"/>
                </a:cubicBezTo>
                <a:lnTo>
                  <a:pt x="513" y="318"/>
                </a:lnTo>
                <a:lnTo>
                  <a:pt x="514" y="317"/>
                </a:lnTo>
                <a:lnTo>
                  <a:pt x="515" y="317"/>
                </a:lnTo>
                <a:lnTo>
                  <a:pt x="516" y="316"/>
                </a:lnTo>
                <a:lnTo>
                  <a:pt x="517" y="316"/>
                </a:lnTo>
                <a:cubicBezTo>
                  <a:pt x="522" y="314"/>
                  <a:pt x="528" y="310"/>
                  <a:pt x="529" y="307"/>
                </a:cubicBezTo>
                <a:lnTo>
                  <a:pt x="531" y="306"/>
                </a:lnTo>
                <a:cubicBezTo>
                  <a:pt x="534" y="304"/>
                  <a:pt x="535" y="300"/>
                  <a:pt x="535" y="299"/>
                </a:cubicBezTo>
                <a:lnTo>
                  <a:pt x="536" y="298"/>
                </a:lnTo>
                <a:lnTo>
                  <a:pt x="537" y="297"/>
                </a:lnTo>
                <a:lnTo>
                  <a:pt x="537" y="296"/>
                </a:lnTo>
                <a:lnTo>
                  <a:pt x="537" y="295"/>
                </a:lnTo>
                <a:lnTo>
                  <a:pt x="535" y="294"/>
                </a:lnTo>
                <a:cubicBezTo>
                  <a:pt x="532" y="294"/>
                  <a:pt x="528" y="294"/>
                  <a:pt x="525" y="295"/>
                </a:cubicBezTo>
                <a:cubicBezTo>
                  <a:pt x="523" y="296"/>
                  <a:pt x="519" y="296"/>
                  <a:pt x="518" y="296"/>
                </a:cubicBezTo>
                <a:lnTo>
                  <a:pt x="516" y="296"/>
                </a:lnTo>
                <a:lnTo>
                  <a:pt x="514" y="296"/>
                </a:lnTo>
                <a:lnTo>
                  <a:pt x="512" y="296"/>
                </a:lnTo>
                <a:lnTo>
                  <a:pt x="510" y="296"/>
                </a:lnTo>
                <a:lnTo>
                  <a:pt x="509" y="296"/>
                </a:lnTo>
                <a:lnTo>
                  <a:pt x="508" y="295"/>
                </a:lnTo>
                <a:lnTo>
                  <a:pt x="507" y="295"/>
                </a:lnTo>
                <a:lnTo>
                  <a:pt x="506" y="294"/>
                </a:lnTo>
                <a:lnTo>
                  <a:pt x="506" y="293"/>
                </a:lnTo>
                <a:lnTo>
                  <a:pt x="505" y="291"/>
                </a:lnTo>
                <a:lnTo>
                  <a:pt x="505" y="290"/>
                </a:lnTo>
                <a:lnTo>
                  <a:pt x="505" y="288"/>
                </a:lnTo>
                <a:lnTo>
                  <a:pt x="505" y="285"/>
                </a:lnTo>
                <a:cubicBezTo>
                  <a:pt x="503" y="279"/>
                  <a:pt x="497" y="276"/>
                  <a:pt x="494" y="276"/>
                </a:cubicBezTo>
                <a:lnTo>
                  <a:pt x="493" y="276"/>
                </a:lnTo>
                <a:lnTo>
                  <a:pt x="491" y="277"/>
                </a:lnTo>
                <a:lnTo>
                  <a:pt x="490" y="277"/>
                </a:lnTo>
                <a:lnTo>
                  <a:pt x="488" y="277"/>
                </a:lnTo>
                <a:cubicBezTo>
                  <a:pt x="486" y="280"/>
                  <a:pt x="478" y="284"/>
                  <a:pt x="475" y="285"/>
                </a:cubicBezTo>
                <a:cubicBezTo>
                  <a:pt x="472" y="289"/>
                  <a:pt x="467" y="290"/>
                  <a:pt x="466" y="290"/>
                </a:cubicBezTo>
                <a:cubicBezTo>
                  <a:pt x="461" y="291"/>
                  <a:pt x="455" y="284"/>
                  <a:pt x="453" y="280"/>
                </a:cubicBezTo>
                <a:lnTo>
                  <a:pt x="453" y="278"/>
                </a:lnTo>
                <a:lnTo>
                  <a:pt x="453" y="276"/>
                </a:lnTo>
                <a:lnTo>
                  <a:pt x="452" y="275"/>
                </a:lnTo>
                <a:lnTo>
                  <a:pt x="451" y="274"/>
                </a:lnTo>
                <a:lnTo>
                  <a:pt x="450" y="273"/>
                </a:lnTo>
                <a:lnTo>
                  <a:pt x="448" y="273"/>
                </a:lnTo>
                <a:lnTo>
                  <a:pt x="447" y="273"/>
                </a:lnTo>
                <a:lnTo>
                  <a:pt x="445" y="273"/>
                </a:lnTo>
                <a:lnTo>
                  <a:pt x="444" y="274"/>
                </a:lnTo>
                <a:lnTo>
                  <a:pt x="442" y="275"/>
                </a:lnTo>
                <a:cubicBezTo>
                  <a:pt x="420" y="295"/>
                  <a:pt x="427" y="283"/>
                  <a:pt x="418" y="288"/>
                </a:cubicBezTo>
                <a:cubicBezTo>
                  <a:pt x="415" y="290"/>
                  <a:pt x="410" y="291"/>
                  <a:pt x="409" y="291"/>
                </a:cubicBezTo>
                <a:lnTo>
                  <a:pt x="408" y="291"/>
                </a:lnTo>
                <a:lnTo>
                  <a:pt x="406" y="291"/>
                </a:lnTo>
                <a:lnTo>
                  <a:pt x="405" y="290"/>
                </a:lnTo>
                <a:lnTo>
                  <a:pt x="404" y="290"/>
                </a:lnTo>
                <a:lnTo>
                  <a:pt x="404" y="289"/>
                </a:lnTo>
                <a:lnTo>
                  <a:pt x="403" y="288"/>
                </a:lnTo>
                <a:lnTo>
                  <a:pt x="402" y="287"/>
                </a:lnTo>
                <a:lnTo>
                  <a:pt x="402" y="285"/>
                </a:lnTo>
                <a:lnTo>
                  <a:pt x="401" y="284"/>
                </a:lnTo>
                <a:lnTo>
                  <a:pt x="401" y="283"/>
                </a:lnTo>
                <a:lnTo>
                  <a:pt x="401" y="282"/>
                </a:lnTo>
                <a:lnTo>
                  <a:pt x="401" y="281"/>
                </a:lnTo>
                <a:cubicBezTo>
                  <a:pt x="400" y="272"/>
                  <a:pt x="415" y="262"/>
                  <a:pt x="422" y="260"/>
                </a:cubicBezTo>
                <a:cubicBezTo>
                  <a:pt x="438" y="251"/>
                  <a:pt x="463" y="245"/>
                  <a:pt x="465" y="226"/>
                </a:cubicBezTo>
                <a:lnTo>
                  <a:pt x="465" y="225"/>
                </a:lnTo>
                <a:lnTo>
                  <a:pt x="465" y="224"/>
                </a:lnTo>
                <a:lnTo>
                  <a:pt x="465" y="223"/>
                </a:lnTo>
                <a:lnTo>
                  <a:pt x="464" y="222"/>
                </a:lnTo>
                <a:lnTo>
                  <a:pt x="464" y="220"/>
                </a:lnTo>
                <a:lnTo>
                  <a:pt x="464" y="219"/>
                </a:lnTo>
                <a:lnTo>
                  <a:pt x="464" y="217"/>
                </a:lnTo>
                <a:lnTo>
                  <a:pt x="463" y="216"/>
                </a:lnTo>
                <a:lnTo>
                  <a:pt x="463" y="214"/>
                </a:lnTo>
                <a:lnTo>
                  <a:pt x="462" y="214"/>
                </a:lnTo>
                <a:lnTo>
                  <a:pt x="461" y="213"/>
                </a:lnTo>
                <a:lnTo>
                  <a:pt x="460" y="212"/>
                </a:lnTo>
                <a:lnTo>
                  <a:pt x="458" y="212"/>
                </a:lnTo>
                <a:lnTo>
                  <a:pt x="457" y="212"/>
                </a:lnTo>
                <a:lnTo>
                  <a:pt x="456" y="212"/>
                </a:lnTo>
                <a:lnTo>
                  <a:pt x="454" y="213"/>
                </a:lnTo>
                <a:lnTo>
                  <a:pt x="452" y="214"/>
                </a:lnTo>
                <a:lnTo>
                  <a:pt x="450" y="215"/>
                </a:lnTo>
                <a:lnTo>
                  <a:pt x="434" y="223"/>
                </a:lnTo>
                <a:cubicBezTo>
                  <a:pt x="433" y="225"/>
                  <a:pt x="430" y="225"/>
                  <a:pt x="429" y="225"/>
                </a:cubicBezTo>
                <a:lnTo>
                  <a:pt x="428" y="225"/>
                </a:lnTo>
                <a:cubicBezTo>
                  <a:pt x="426" y="225"/>
                  <a:pt x="421" y="224"/>
                  <a:pt x="421" y="223"/>
                </a:cubicBezTo>
                <a:lnTo>
                  <a:pt x="420" y="223"/>
                </a:lnTo>
                <a:lnTo>
                  <a:pt x="419" y="221"/>
                </a:lnTo>
                <a:lnTo>
                  <a:pt x="418" y="220"/>
                </a:lnTo>
                <a:lnTo>
                  <a:pt x="418" y="218"/>
                </a:lnTo>
                <a:lnTo>
                  <a:pt x="418" y="216"/>
                </a:lnTo>
                <a:lnTo>
                  <a:pt x="420" y="214"/>
                </a:lnTo>
                <a:cubicBezTo>
                  <a:pt x="438" y="208"/>
                  <a:pt x="451" y="208"/>
                  <a:pt x="464" y="207"/>
                </a:cubicBezTo>
                <a:lnTo>
                  <a:pt x="466" y="207"/>
                </a:lnTo>
                <a:lnTo>
                  <a:pt x="468" y="207"/>
                </a:lnTo>
                <a:lnTo>
                  <a:pt x="469" y="208"/>
                </a:lnTo>
                <a:cubicBezTo>
                  <a:pt x="481" y="222"/>
                  <a:pt x="493" y="227"/>
                  <a:pt x="513" y="232"/>
                </a:cubicBezTo>
                <a:lnTo>
                  <a:pt x="515" y="232"/>
                </a:lnTo>
                <a:lnTo>
                  <a:pt x="516" y="232"/>
                </a:lnTo>
                <a:lnTo>
                  <a:pt x="517" y="231"/>
                </a:lnTo>
                <a:lnTo>
                  <a:pt x="518" y="230"/>
                </a:lnTo>
                <a:cubicBezTo>
                  <a:pt x="519" y="229"/>
                  <a:pt x="520" y="222"/>
                  <a:pt x="521" y="220"/>
                </a:cubicBezTo>
                <a:cubicBezTo>
                  <a:pt x="524" y="220"/>
                  <a:pt x="530" y="218"/>
                  <a:pt x="532" y="218"/>
                </a:cubicBezTo>
                <a:cubicBezTo>
                  <a:pt x="538" y="216"/>
                  <a:pt x="546" y="214"/>
                  <a:pt x="551" y="214"/>
                </a:cubicBezTo>
                <a:cubicBezTo>
                  <a:pt x="560" y="213"/>
                  <a:pt x="568" y="220"/>
                  <a:pt x="578" y="228"/>
                </a:cubicBezTo>
                <a:cubicBezTo>
                  <a:pt x="581" y="231"/>
                  <a:pt x="587" y="235"/>
                  <a:pt x="589" y="237"/>
                </a:cubicBezTo>
                <a:lnTo>
                  <a:pt x="589" y="247"/>
                </a:lnTo>
                <a:lnTo>
                  <a:pt x="588" y="249"/>
                </a:lnTo>
                <a:lnTo>
                  <a:pt x="588" y="250"/>
                </a:lnTo>
                <a:lnTo>
                  <a:pt x="587" y="251"/>
                </a:lnTo>
                <a:lnTo>
                  <a:pt x="586" y="252"/>
                </a:lnTo>
                <a:cubicBezTo>
                  <a:pt x="585" y="255"/>
                  <a:pt x="583" y="259"/>
                  <a:pt x="583" y="261"/>
                </a:cubicBezTo>
                <a:lnTo>
                  <a:pt x="583" y="263"/>
                </a:lnTo>
                <a:lnTo>
                  <a:pt x="583" y="264"/>
                </a:lnTo>
                <a:lnTo>
                  <a:pt x="583" y="266"/>
                </a:lnTo>
                <a:cubicBezTo>
                  <a:pt x="582" y="272"/>
                  <a:pt x="590" y="278"/>
                  <a:pt x="594" y="277"/>
                </a:cubicBezTo>
                <a:lnTo>
                  <a:pt x="595" y="277"/>
                </a:lnTo>
                <a:lnTo>
                  <a:pt x="596" y="277"/>
                </a:lnTo>
                <a:lnTo>
                  <a:pt x="597" y="277"/>
                </a:lnTo>
                <a:lnTo>
                  <a:pt x="598" y="276"/>
                </a:lnTo>
                <a:lnTo>
                  <a:pt x="599" y="276"/>
                </a:lnTo>
                <a:lnTo>
                  <a:pt x="600" y="276"/>
                </a:lnTo>
                <a:lnTo>
                  <a:pt x="601" y="275"/>
                </a:lnTo>
                <a:lnTo>
                  <a:pt x="602" y="275"/>
                </a:lnTo>
                <a:lnTo>
                  <a:pt x="604" y="275"/>
                </a:lnTo>
                <a:lnTo>
                  <a:pt x="605" y="275"/>
                </a:lnTo>
                <a:lnTo>
                  <a:pt x="607" y="275"/>
                </a:lnTo>
                <a:lnTo>
                  <a:pt x="609" y="275"/>
                </a:lnTo>
                <a:lnTo>
                  <a:pt x="610" y="275"/>
                </a:lnTo>
                <a:lnTo>
                  <a:pt x="611" y="276"/>
                </a:lnTo>
                <a:lnTo>
                  <a:pt x="612" y="276"/>
                </a:lnTo>
                <a:lnTo>
                  <a:pt x="613" y="277"/>
                </a:lnTo>
                <a:lnTo>
                  <a:pt x="614" y="278"/>
                </a:lnTo>
                <a:lnTo>
                  <a:pt x="614" y="279"/>
                </a:lnTo>
                <a:lnTo>
                  <a:pt x="614" y="280"/>
                </a:lnTo>
                <a:lnTo>
                  <a:pt x="614" y="282"/>
                </a:lnTo>
                <a:lnTo>
                  <a:pt x="614" y="284"/>
                </a:lnTo>
                <a:lnTo>
                  <a:pt x="614" y="286"/>
                </a:lnTo>
                <a:lnTo>
                  <a:pt x="613" y="288"/>
                </a:lnTo>
                <a:lnTo>
                  <a:pt x="613" y="291"/>
                </a:lnTo>
                <a:lnTo>
                  <a:pt x="613" y="293"/>
                </a:lnTo>
                <a:lnTo>
                  <a:pt x="614" y="294"/>
                </a:lnTo>
                <a:lnTo>
                  <a:pt x="614" y="296"/>
                </a:lnTo>
                <a:lnTo>
                  <a:pt x="615" y="297"/>
                </a:lnTo>
                <a:lnTo>
                  <a:pt x="616" y="298"/>
                </a:lnTo>
                <a:lnTo>
                  <a:pt x="616" y="299"/>
                </a:lnTo>
                <a:lnTo>
                  <a:pt x="618" y="300"/>
                </a:lnTo>
                <a:lnTo>
                  <a:pt x="619" y="300"/>
                </a:lnTo>
                <a:lnTo>
                  <a:pt x="621" y="300"/>
                </a:lnTo>
                <a:lnTo>
                  <a:pt x="622" y="300"/>
                </a:lnTo>
                <a:lnTo>
                  <a:pt x="624" y="300"/>
                </a:lnTo>
                <a:lnTo>
                  <a:pt x="627" y="299"/>
                </a:lnTo>
                <a:cubicBezTo>
                  <a:pt x="632" y="299"/>
                  <a:pt x="636" y="300"/>
                  <a:pt x="638" y="302"/>
                </a:cubicBezTo>
                <a:lnTo>
                  <a:pt x="640" y="302"/>
                </a:lnTo>
                <a:lnTo>
                  <a:pt x="641" y="303"/>
                </a:lnTo>
                <a:lnTo>
                  <a:pt x="643" y="304"/>
                </a:lnTo>
                <a:lnTo>
                  <a:pt x="643" y="304"/>
                </a:lnTo>
                <a:cubicBezTo>
                  <a:pt x="648" y="308"/>
                  <a:pt x="655" y="309"/>
                  <a:pt x="656" y="309"/>
                </a:cubicBezTo>
                <a:cubicBezTo>
                  <a:pt x="662" y="310"/>
                  <a:pt x="667" y="302"/>
                  <a:pt x="668" y="296"/>
                </a:cubicBezTo>
                <a:lnTo>
                  <a:pt x="668" y="291"/>
                </a:lnTo>
                <a:lnTo>
                  <a:pt x="668" y="289"/>
                </a:lnTo>
                <a:lnTo>
                  <a:pt x="669" y="288"/>
                </a:lnTo>
                <a:lnTo>
                  <a:pt x="670" y="287"/>
                </a:lnTo>
                <a:lnTo>
                  <a:pt x="671" y="286"/>
                </a:lnTo>
                <a:lnTo>
                  <a:pt x="672" y="285"/>
                </a:lnTo>
                <a:lnTo>
                  <a:pt x="673" y="285"/>
                </a:lnTo>
                <a:lnTo>
                  <a:pt x="674" y="285"/>
                </a:lnTo>
                <a:lnTo>
                  <a:pt x="675" y="286"/>
                </a:lnTo>
                <a:lnTo>
                  <a:pt x="677" y="287"/>
                </a:lnTo>
                <a:cubicBezTo>
                  <a:pt x="687" y="296"/>
                  <a:pt x="696" y="308"/>
                  <a:pt x="703" y="318"/>
                </a:cubicBezTo>
                <a:cubicBezTo>
                  <a:pt x="694" y="326"/>
                  <a:pt x="695" y="339"/>
                  <a:pt x="695" y="348"/>
                </a:cubicBezTo>
                <a:cubicBezTo>
                  <a:pt x="696" y="351"/>
                  <a:pt x="696" y="356"/>
                  <a:pt x="696" y="358"/>
                </a:cubicBezTo>
                <a:cubicBezTo>
                  <a:pt x="696" y="366"/>
                  <a:pt x="692" y="374"/>
                  <a:pt x="689" y="380"/>
                </a:cubicBezTo>
                <a:cubicBezTo>
                  <a:pt x="688" y="387"/>
                  <a:pt x="684" y="396"/>
                  <a:pt x="682" y="400"/>
                </a:cubicBezTo>
                <a:cubicBezTo>
                  <a:pt x="680" y="405"/>
                  <a:pt x="677" y="413"/>
                  <a:pt x="676" y="421"/>
                </a:cubicBezTo>
                <a:cubicBezTo>
                  <a:pt x="675" y="431"/>
                  <a:pt x="686" y="436"/>
                  <a:pt x="695" y="437"/>
                </a:cubicBezTo>
                <a:cubicBezTo>
                  <a:pt x="709" y="439"/>
                  <a:pt x="712" y="446"/>
                  <a:pt x="714" y="459"/>
                </a:cubicBezTo>
                <a:cubicBezTo>
                  <a:pt x="712" y="481"/>
                  <a:pt x="732" y="501"/>
                  <a:pt x="748" y="505"/>
                </a:cubicBezTo>
                <a:cubicBezTo>
                  <a:pt x="750" y="506"/>
                  <a:pt x="754" y="507"/>
                  <a:pt x="754" y="508"/>
                </a:cubicBezTo>
                <a:cubicBezTo>
                  <a:pt x="752" y="537"/>
                  <a:pt x="742" y="573"/>
                  <a:pt x="727" y="603"/>
                </a:cubicBezTo>
                <a:close/>
              </a:path>
            </a:pathLst>
          </a:custGeom>
          <a:solidFill>
            <a:srgbClr val="000000">
              <a:lumMod val="75000"/>
              <a:lumOff val="25000"/>
            </a:srgbClr>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63" name="Oval 45"/>
          <p:cNvSpPr>
            <a:spLocks noChangeArrowheads="1"/>
          </p:cNvSpPr>
          <p:nvPr>
            <p:custDataLst>
              <p:tags r:id="rId18"/>
            </p:custDataLst>
          </p:nvPr>
        </p:nvSpPr>
        <p:spPr bwMode="auto">
          <a:xfrm>
            <a:off x="10312260" y="2626624"/>
            <a:ext cx="615315" cy="61341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69" h="966">
                <a:moveTo>
                  <a:pt x="0" y="483"/>
                </a:moveTo>
                <a:cubicBezTo>
                  <a:pt x="-8" y="212"/>
                  <a:pt x="241" y="-7"/>
                  <a:pt x="485" y="0"/>
                </a:cubicBezTo>
                <a:cubicBezTo>
                  <a:pt x="756" y="-8"/>
                  <a:pt x="976" y="240"/>
                  <a:pt x="969" y="483"/>
                </a:cubicBezTo>
                <a:cubicBezTo>
                  <a:pt x="977" y="754"/>
                  <a:pt x="728" y="973"/>
                  <a:pt x="485" y="966"/>
                </a:cubicBezTo>
                <a:cubicBezTo>
                  <a:pt x="213" y="974"/>
                  <a:pt x="-7" y="726"/>
                  <a:pt x="0" y="483"/>
                </a:cubicBezTo>
                <a:close/>
                <a:moveTo>
                  <a:pt x="265" y="475"/>
                </a:moveTo>
                <a:lnTo>
                  <a:pt x="483" y="300"/>
                </a:lnTo>
                <a:lnTo>
                  <a:pt x="597" y="389"/>
                </a:lnTo>
                <a:lnTo>
                  <a:pt x="700" y="475"/>
                </a:lnTo>
                <a:lnTo>
                  <a:pt x="748" y="513"/>
                </a:lnTo>
                <a:lnTo>
                  <a:pt x="803" y="445"/>
                </a:lnTo>
                <a:lnTo>
                  <a:pt x="700" y="362"/>
                </a:lnTo>
                <a:lnTo>
                  <a:pt x="597" y="278"/>
                </a:lnTo>
                <a:lnTo>
                  <a:pt x="483" y="185"/>
                </a:lnTo>
                <a:lnTo>
                  <a:pt x="163" y="445"/>
                </a:lnTo>
                <a:lnTo>
                  <a:pt x="219" y="513"/>
                </a:lnTo>
                <a:lnTo>
                  <a:pt x="265" y="475"/>
                </a:lnTo>
                <a:close/>
                <a:moveTo>
                  <a:pt x="700" y="544"/>
                </a:moveTo>
                <a:lnTo>
                  <a:pt x="700" y="498"/>
                </a:lnTo>
                <a:lnTo>
                  <a:pt x="597" y="414"/>
                </a:lnTo>
                <a:lnTo>
                  <a:pt x="483" y="322"/>
                </a:lnTo>
                <a:lnTo>
                  <a:pt x="265" y="498"/>
                </a:lnTo>
                <a:lnTo>
                  <a:pt x="265" y="740"/>
                </a:lnTo>
                <a:lnTo>
                  <a:pt x="404" y="740"/>
                </a:lnTo>
                <a:lnTo>
                  <a:pt x="404" y="503"/>
                </a:lnTo>
                <a:lnTo>
                  <a:pt x="565" y="503"/>
                </a:lnTo>
                <a:lnTo>
                  <a:pt x="565" y="740"/>
                </a:lnTo>
                <a:lnTo>
                  <a:pt x="700" y="740"/>
                </a:lnTo>
                <a:lnTo>
                  <a:pt x="700" y="544"/>
                </a:lnTo>
                <a:close/>
              </a:path>
            </a:pathLst>
          </a:custGeom>
          <a:solidFill>
            <a:srgbClr val="0061AD"/>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64" name="Oval 49"/>
          <p:cNvSpPr>
            <a:spLocks noChangeArrowheads="1"/>
          </p:cNvSpPr>
          <p:nvPr>
            <p:custDataLst>
              <p:tags r:id="rId19"/>
            </p:custDataLst>
          </p:nvPr>
        </p:nvSpPr>
        <p:spPr bwMode="auto">
          <a:xfrm>
            <a:off x="7429232" y="4033656"/>
            <a:ext cx="606425" cy="60833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55" h="958">
                <a:moveTo>
                  <a:pt x="0" y="479"/>
                </a:moveTo>
                <a:lnTo>
                  <a:pt x="0" y="466"/>
                </a:lnTo>
                <a:cubicBezTo>
                  <a:pt x="-8" y="203"/>
                  <a:pt x="256" y="-6"/>
                  <a:pt x="466" y="0"/>
                </a:cubicBezTo>
                <a:lnTo>
                  <a:pt x="477" y="0"/>
                </a:lnTo>
                <a:lnTo>
                  <a:pt x="490" y="0"/>
                </a:lnTo>
                <a:cubicBezTo>
                  <a:pt x="752" y="-8"/>
                  <a:pt x="961" y="257"/>
                  <a:pt x="955" y="468"/>
                </a:cubicBezTo>
                <a:lnTo>
                  <a:pt x="955" y="479"/>
                </a:lnTo>
                <a:lnTo>
                  <a:pt x="955" y="492"/>
                </a:lnTo>
                <a:cubicBezTo>
                  <a:pt x="963" y="755"/>
                  <a:pt x="699" y="964"/>
                  <a:pt x="489" y="958"/>
                </a:cubicBezTo>
                <a:lnTo>
                  <a:pt x="477" y="958"/>
                </a:lnTo>
                <a:lnTo>
                  <a:pt x="465" y="958"/>
                </a:lnTo>
                <a:cubicBezTo>
                  <a:pt x="203" y="966"/>
                  <a:pt x="-6" y="701"/>
                  <a:pt x="0" y="490"/>
                </a:cubicBezTo>
                <a:lnTo>
                  <a:pt x="0" y="479"/>
                </a:lnTo>
                <a:close/>
                <a:moveTo>
                  <a:pt x="194" y="768"/>
                </a:moveTo>
                <a:lnTo>
                  <a:pt x="277" y="675"/>
                </a:lnTo>
                <a:lnTo>
                  <a:pt x="625" y="675"/>
                </a:lnTo>
                <a:lnTo>
                  <a:pt x="625" y="581"/>
                </a:lnTo>
                <a:lnTo>
                  <a:pt x="294" y="581"/>
                </a:lnTo>
                <a:lnTo>
                  <a:pt x="294" y="353"/>
                </a:lnTo>
                <a:lnTo>
                  <a:pt x="142" y="353"/>
                </a:lnTo>
                <a:lnTo>
                  <a:pt x="142" y="675"/>
                </a:lnTo>
                <a:lnTo>
                  <a:pt x="194" y="675"/>
                </a:lnTo>
                <a:lnTo>
                  <a:pt x="194" y="768"/>
                </a:lnTo>
                <a:close/>
                <a:moveTo>
                  <a:pt x="671" y="563"/>
                </a:moveTo>
                <a:lnTo>
                  <a:pt x="761" y="658"/>
                </a:lnTo>
                <a:lnTo>
                  <a:pt x="761" y="563"/>
                </a:lnTo>
                <a:lnTo>
                  <a:pt x="812" y="563"/>
                </a:lnTo>
                <a:lnTo>
                  <a:pt x="812" y="226"/>
                </a:lnTo>
                <a:lnTo>
                  <a:pt x="313" y="226"/>
                </a:lnTo>
                <a:lnTo>
                  <a:pt x="313" y="563"/>
                </a:lnTo>
                <a:lnTo>
                  <a:pt x="671" y="563"/>
                </a:lnTo>
                <a:close/>
                <a:moveTo>
                  <a:pt x="731" y="359"/>
                </a:moveTo>
                <a:cubicBezTo>
                  <a:pt x="753" y="358"/>
                  <a:pt x="770" y="381"/>
                  <a:pt x="769" y="397"/>
                </a:cubicBezTo>
                <a:cubicBezTo>
                  <a:pt x="770" y="420"/>
                  <a:pt x="749" y="436"/>
                  <a:pt x="731" y="435"/>
                </a:cubicBezTo>
                <a:cubicBezTo>
                  <a:pt x="709" y="437"/>
                  <a:pt x="692" y="416"/>
                  <a:pt x="693" y="397"/>
                </a:cubicBezTo>
                <a:cubicBezTo>
                  <a:pt x="692" y="378"/>
                  <a:pt x="712" y="358"/>
                  <a:pt x="731" y="359"/>
                </a:cubicBezTo>
                <a:close/>
                <a:moveTo>
                  <a:pt x="411" y="435"/>
                </a:moveTo>
                <a:cubicBezTo>
                  <a:pt x="389" y="437"/>
                  <a:pt x="372" y="416"/>
                  <a:pt x="373" y="397"/>
                </a:cubicBezTo>
                <a:cubicBezTo>
                  <a:pt x="372" y="378"/>
                  <a:pt x="392" y="358"/>
                  <a:pt x="411" y="359"/>
                </a:cubicBezTo>
                <a:cubicBezTo>
                  <a:pt x="433" y="358"/>
                  <a:pt x="450" y="381"/>
                  <a:pt x="449" y="397"/>
                </a:cubicBezTo>
                <a:cubicBezTo>
                  <a:pt x="450" y="420"/>
                  <a:pt x="429" y="436"/>
                  <a:pt x="411" y="435"/>
                </a:cubicBezTo>
                <a:close/>
                <a:moveTo>
                  <a:pt x="517" y="435"/>
                </a:moveTo>
                <a:cubicBezTo>
                  <a:pt x="494" y="437"/>
                  <a:pt x="478" y="416"/>
                  <a:pt x="479" y="397"/>
                </a:cubicBezTo>
                <a:cubicBezTo>
                  <a:pt x="478" y="378"/>
                  <a:pt x="498" y="358"/>
                  <a:pt x="517" y="359"/>
                </a:cubicBezTo>
                <a:cubicBezTo>
                  <a:pt x="539" y="358"/>
                  <a:pt x="555" y="381"/>
                  <a:pt x="555" y="397"/>
                </a:cubicBezTo>
                <a:cubicBezTo>
                  <a:pt x="556" y="420"/>
                  <a:pt x="535" y="436"/>
                  <a:pt x="517" y="435"/>
                </a:cubicBezTo>
                <a:close/>
                <a:moveTo>
                  <a:pt x="625" y="435"/>
                </a:moveTo>
                <a:cubicBezTo>
                  <a:pt x="603" y="436"/>
                  <a:pt x="584" y="416"/>
                  <a:pt x="584" y="397"/>
                </a:cubicBezTo>
                <a:cubicBezTo>
                  <a:pt x="583" y="378"/>
                  <a:pt x="606" y="358"/>
                  <a:pt x="625" y="359"/>
                </a:cubicBezTo>
                <a:cubicBezTo>
                  <a:pt x="647" y="361"/>
                  <a:pt x="664" y="381"/>
                  <a:pt x="663" y="397"/>
                </a:cubicBezTo>
                <a:cubicBezTo>
                  <a:pt x="664" y="420"/>
                  <a:pt x="644" y="436"/>
                  <a:pt x="625" y="435"/>
                </a:cubicBezTo>
                <a:close/>
              </a:path>
            </a:pathLst>
          </a:custGeom>
          <a:solidFill>
            <a:srgbClr val="000000">
              <a:lumMod val="75000"/>
              <a:lumOff val="25000"/>
            </a:srgbClr>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65" name="Oval 52"/>
          <p:cNvSpPr>
            <a:spLocks noChangeArrowheads="1"/>
          </p:cNvSpPr>
          <p:nvPr>
            <p:custDataLst>
              <p:tags r:id="rId20"/>
            </p:custDataLst>
          </p:nvPr>
        </p:nvSpPr>
        <p:spPr bwMode="auto">
          <a:xfrm>
            <a:off x="8937399" y="3509187"/>
            <a:ext cx="410210" cy="41275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646" h="650">
                <a:moveTo>
                  <a:pt x="0" y="325"/>
                </a:moveTo>
                <a:lnTo>
                  <a:pt x="0" y="316"/>
                </a:lnTo>
                <a:cubicBezTo>
                  <a:pt x="-5" y="138"/>
                  <a:pt x="173" y="-4"/>
                  <a:pt x="315" y="0"/>
                </a:cubicBezTo>
                <a:lnTo>
                  <a:pt x="323" y="0"/>
                </a:lnTo>
                <a:lnTo>
                  <a:pt x="332" y="0"/>
                </a:lnTo>
                <a:cubicBezTo>
                  <a:pt x="509" y="-5"/>
                  <a:pt x="650" y="174"/>
                  <a:pt x="646" y="317"/>
                </a:cubicBezTo>
                <a:lnTo>
                  <a:pt x="646" y="325"/>
                </a:lnTo>
                <a:lnTo>
                  <a:pt x="646" y="334"/>
                </a:lnTo>
                <a:cubicBezTo>
                  <a:pt x="651" y="512"/>
                  <a:pt x="473" y="654"/>
                  <a:pt x="331" y="650"/>
                </a:cubicBezTo>
                <a:lnTo>
                  <a:pt x="323" y="650"/>
                </a:lnTo>
                <a:lnTo>
                  <a:pt x="314" y="650"/>
                </a:lnTo>
                <a:cubicBezTo>
                  <a:pt x="137" y="655"/>
                  <a:pt x="-4" y="476"/>
                  <a:pt x="0" y="333"/>
                </a:cubicBezTo>
                <a:lnTo>
                  <a:pt x="0" y="325"/>
                </a:lnTo>
                <a:close/>
                <a:moveTo>
                  <a:pt x="175" y="363"/>
                </a:moveTo>
                <a:lnTo>
                  <a:pt x="175" y="361"/>
                </a:lnTo>
                <a:cubicBezTo>
                  <a:pt x="174" y="317"/>
                  <a:pt x="218" y="282"/>
                  <a:pt x="253" y="283"/>
                </a:cubicBezTo>
                <a:lnTo>
                  <a:pt x="255" y="283"/>
                </a:lnTo>
                <a:lnTo>
                  <a:pt x="257" y="283"/>
                </a:lnTo>
                <a:cubicBezTo>
                  <a:pt x="301" y="282"/>
                  <a:pt x="336" y="326"/>
                  <a:pt x="335" y="362"/>
                </a:cubicBezTo>
                <a:lnTo>
                  <a:pt x="335" y="363"/>
                </a:lnTo>
                <a:lnTo>
                  <a:pt x="335" y="366"/>
                </a:lnTo>
                <a:cubicBezTo>
                  <a:pt x="336" y="410"/>
                  <a:pt x="292" y="445"/>
                  <a:pt x="257" y="444"/>
                </a:cubicBezTo>
                <a:lnTo>
                  <a:pt x="255" y="444"/>
                </a:lnTo>
                <a:lnTo>
                  <a:pt x="253" y="444"/>
                </a:lnTo>
                <a:cubicBezTo>
                  <a:pt x="209" y="445"/>
                  <a:pt x="174" y="401"/>
                  <a:pt x="175" y="365"/>
                </a:cubicBezTo>
                <a:lnTo>
                  <a:pt x="175" y="363"/>
                </a:lnTo>
                <a:close/>
                <a:moveTo>
                  <a:pt x="109" y="505"/>
                </a:moveTo>
                <a:lnTo>
                  <a:pt x="495" y="505"/>
                </a:lnTo>
                <a:lnTo>
                  <a:pt x="495" y="223"/>
                </a:lnTo>
                <a:lnTo>
                  <a:pt x="109" y="223"/>
                </a:lnTo>
                <a:lnTo>
                  <a:pt x="109" y="505"/>
                </a:lnTo>
                <a:close/>
                <a:moveTo>
                  <a:pt x="375" y="253"/>
                </a:moveTo>
                <a:lnTo>
                  <a:pt x="454" y="253"/>
                </a:lnTo>
                <a:lnTo>
                  <a:pt x="454" y="302"/>
                </a:lnTo>
                <a:lnTo>
                  <a:pt x="375" y="302"/>
                </a:lnTo>
                <a:lnTo>
                  <a:pt x="375" y="253"/>
                </a:lnTo>
                <a:close/>
                <a:moveTo>
                  <a:pt x="142" y="364"/>
                </a:moveTo>
                <a:cubicBezTo>
                  <a:pt x="142" y="360"/>
                  <a:pt x="144" y="356"/>
                  <a:pt x="143" y="357"/>
                </a:cubicBezTo>
                <a:lnTo>
                  <a:pt x="144" y="356"/>
                </a:lnTo>
                <a:lnTo>
                  <a:pt x="144" y="355"/>
                </a:lnTo>
                <a:lnTo>
                  <a:pt x="144" y="354"/>
                </a:lnTo>
                <a:lnTo>
                  <a:pt x="144" y="353"/>
                </a:lnTo>
                <a:lnTo>
                  <a:pt x="144" y="342"/>
                </a:lnTo>
                <a:cubicBezTo>
                  <a:pt x="147" y="334"/>
                  <a:pt x="151" y="323"/>
                  <a:pt x="153" y="321"/>
                </a:cubicBezTo>
                <a:lnTo>
                  <a:pt x="153" y="320"/>
                </a:lnTo>
                <a:lnTo>
                  <a:pt x="153" y="319"/>
                </a:lnTo>
                <a:lnTo>
                  <a:pt x="153" y="318"/>
                </a:lnTo>
                <a:lnTo>
                  <a:pt x="154" y="317"/>
                </a:lnTo>
                <a:lnTo>
                  <a:pt x="154" y="316"/>
                </a:lnTo>
                <a:lnTo>
                  <a:pt x="154" y="315"/>
                </a:lnTo>
                <a:lnTo>
                  <a:pt x="155" y="314"/>
                </a:lnTo>
                <a:lnTo>
                  <a:pt x="155" y="313"/>
                </a:lnTo>
                <a:lnTo>
                  <a:pt x="155" y="311"/>
                </a:lnTo>
                <a:lnTo>
                  <a:pt x="155" y="310"/>
                </a:lnTo>
                <a:lnTo>
                  <a:pt x="156" y="309"/>
                </a:lnTo>
                <a:lnTo>
                  <a:pt x="158" y="307"/>
                </a:lnTo>
                <a:lnTo>
                  <a:pt x="159" y="306"/>
                </a:lnTo>
                <a:lnTo>
                  <a:pt x="159" y="305"/>
                </a:lnTo>
                <a:lnTo>
                  <a:pt x="160" y="304"/>
                </a:lnTo>
                <a:lnTo>
                  <a:pt x="161" y="303"/>
                </a:lnTo>
                <a:lnTo>
                  <a:pt x="161" y="302"/>
                </a:lnTo>
                <a:lnTo>
                  <a:pt x="169" y="294"/>
                </a:lnTo>
                <a:lnTo>
                  <a:pt x="169" y="292"/>
                </a:lnTo>
                <a:lnTo>
                  <a:pt x="171" y="290"/>
                </a:lnTo>
                <a:lnTo>
                  <a:pt x="172" y="289"/>
                </a:lnTo>
                <a:lnTo>
                  <a:pt x="174" y="288"/>
                </a:lnTo>
                <a:cubicBezTo>
                  <a:pt x="192" y="266"/>
                  <a:pt x="228" y="252"/>
                  <a:pt x="252" y="253"/>
                </a:cubicBezTo>
                <a:lnTo>
                  <a:pt x="253" y="253"/>
                </a:lnTo>
                <a:lnTo>
                  <a:pt x="255" y="253"/>
                </a:lnTo>
                <a:cubicBezTo>
                  <a:pt x="287" y="252"/>
                  <a:pt x="320" y="270"/>
                  <a:pt x="335" y="288"/>
                </a:cubicBezTo>
                <a:cubicBezTo>
                  <a:pt x="340" y="293"/>
                  <a:pt x="345" y="300"/>
                  <a:pt x="345" y="302"/>
                </a:cubicBezTo>
                <a:lnTo>
                  <a:pt x="346" y="303"/>
                </a:lnTo>
                <a:lnTo>
                  <a:pt x="347" y="304"/>
                </a:lnTo>
                <a:lnTo>
                  <a:pt x="348" y="305"/>
                </a:lnTo>
                <a:lnTo>
                  <a:pt x="348" y="306"/>
                </a:lnTo>
                <a:lnTo>
                  <a:pt x="349" y="307"/>
                </a:lnTo>
                <a:lnTo>
                  <a:pt x="350" y="309"/>
                </a:lnTo>
                <a:lnTo>
                  <a:pt x="351" y="310"/>
                </a:lnTo>
                <a:lnTo>
                  <a:pt x="352" y="311"/>
                </a:lnTo>
                <a:lnTo>
                  <a:pt x="352" y="313"/>
                </a:lnTo>
                <a:lnTo>
                  <a:pt x="353" y="314"/>
                </a:lnTo>
                <a:lnTo>
                  <a:pt x="353" y="315"/>
                </a:lnTo>
                <a:lnTo>
                  <a:pt x="354" y="317"/>
                </a:lnTo>
                <a:lnTo>
                  <a:pt x="355" y="319"/>
                </a:lnTo>
                <a:lnTo>
                  <a:pt x="356" y="320"/>
                </a:lnTo>
                <a:cubicBezTo>
                  <a:pt x="359" y="324"/>
                  <a:pt x="362" y="337"/>
                  <a:pt x="362" y="341"/>
                </a:cubicBezTo>
                <a:lnTo>
                  <a:pt x="362" y="342"/>
                </a:lnTo>
                <a:cubicBezTo>
                  <a:pt x="362" y="344"/>
                  <a:pt x="363" y="346"/>
                  <a:pt x="363" y="347"/>
                </a:cubicBezTo>
                <a:lnTo>
                  <a:pt x="364" y="348"/>
                </a:lnTo>
                <a:lnTo>
                  <a:pt x="364" y="349"/>
                </a:lnTo>
                <a:lnTo>
                  <a:pt x="364" y="350"/>
                </a:lnTo>
                <a:lnTo>
                  <a:pt x="364" y="352"/>
                </a:lnTo>
                <a:lnTo>
                  <a:pt x="365" y="353"/>
                </a:lnTo>
                <a:lnTo>
                  <a:pt x="365" y="364"/>
                </a:lnTo>
                <a:lnTo>
                  <a:pt x="365" y="365"/>
                </a:lnTo>
                <a:cubicBezTo>
                  <a:pt x="365" y="378"/>
                  <a:pt x="360" y="395"/>
                  <a:pt x="356" y="402"/>
                </a:cubicBezTo>
                <a:cubicBezTo>
                  <a:pt x="354" y="410"/>
                  <a:pt x="349" y="422"/>
                  <a:pt x="345" y="426"/>
                </a:cubicBezTo>
                <a:lnTo>
                  <a:pt x="345" y="427"/>
                </a:lnTo>
                <a:lnTo>
                  <a:pt x="344" y="428"/>
                </a:lnTo>
                <a:lnTo>
                  <a:pt x="343" y="429"/>
                </a:lnTo>
                <a:lnTo>
                  <a:pt x="342" y="431"/>
                </a:lnTo>
                <a:lnTo>
                  <a:pt x="341" y="432"/>
                </a:lnTo>
                <a:lnTo>
                  <a:pt x="340" y="433"/>
                </a:lnTo>
                <a:lnTo>
                  <a:pt x="338" y="435"/>
                </a:lnTo>
                <a:lnTo>
                  <a:pt x="337" y="436"/>
                </a:lnTo>
                <a:lnTo>
                  <a:pt x="335" y="437"/>
                </a:lnTo>
                <a:lnTo>
                  <a:pt x="335" y="437"/>
                </a:lnTo>
                <a:cubicBezTo>
                  <a:pt x="317" y="459"/>
                  <a:pt x="281" y="476"/>
                  <a:pt x="255" y="475"/>
                </a:cubicBezTo>
                <a:cubicBezTo>
                  <a:pt x="238" y="475"/>
                  <a:pt x="222" y="471"/>
                  <a:pt x="207" y="464"/>
                </a:cubicBezTo>
                <a:cubicBezTo>
                  <a:pt x="203" y="462"/>
                  <a:pt x="196" y="459"/>
                  <a:pt x="196" y="459"/>
                </a:cubicBezTo>
                <a:lnTo>
                  <a:pt x="195" y="458"/>
                </a:lnTo>
                <a:lnTo>
                  <a:pt x="194" y="457"/>
                </a:lnTo>
                <a:lnTo>
                  <a:pt x="193" y="456"/>
                </a:lnTo>
                <a:lnTo>
                  <a:pt x="191" y="455"/>
                </a:lnTo>
                <a:lnTo>
                  <a:pt x="190" y="454"/>
                </a:lnTo>
                <a:lnTo>
                  <a:pt x="189" y="454"/>
                </a:lnTo>
                <a:lnTo>
                  <a:pt x="188" y="453"/>
                </a:lnTo>
                <a:lnTo>
                  <a:pt x="182" y="448"/>
                </a:lnTo>
                <a:lnTo>
                  <a:pt x="181" y="447"/>
                </a:lnTo>
                <a:lnTo>
                  <a:pt x="180" y="446"/>
                </a:lnTo>
                <a:lnTo>
                  <a:pt x="179" y="446"/>
                </a:lnTo>
                <a:lnTo>
                  <a:pt x="178" y="445"/>
                </a:lnTo>
                <a:lnTo>
                  <a:pt x="177" y="444"/>
                </a:lnTo>
                <a:lnTo>
                  <a:pt x="175" y="444"/>
                </a:lnTo>
                <a:lnTo>
                  <a:pt x="174" y="443"/>
                </a:lnTo>
                <a:cubicBezTo>
                  <a:pt x="175" y="439"/>
                  <a:pt x="169" y="435"/>
                  <a:pt x="167" y="433"/>
                </a:cubicBezTo>
                <a:lnTo>
                  <a:pt x="166" y="432"/>
                </a:lnTo>
                <a:lnTo>
                  <a:pt x="165" y="430"/>
                </a:lnTo>
                <a:lnTo>
                  <a:pt x="163" y="428"/>
                </a:lnTo>
                <a:lnTo>
                  <a:pt x="162" y="427"/>
                </a:lnTo>
                <a:lnTo>
                  <a:pt x="161" y="426"/>
                </a:lnTo>
                <a:lnTo>
                  <a:pt x="161" y="425"/>
                </a:lnTo>
                <a:cubicBezTo>
                  <a:pt x="160" y="422"/>
                  <a:pt x="156" y="416"/>
                  <a:pt x="156" y="416"/>
                </a:cubicBezTo>
                <a:lnTo>
                  <a:pt x="155" y="415"/>
                </a:lnTo>
                <a:cubicBezTo>
                  <a:pt x="154" y="414"/>
                  <a:pt x="152" y="409"/>
                  <a:pt x="152" y="409"/>
                </a:cubicBezTo>
                <a:lnTo>
                  <a:pt x="152" y="408"/>
                </a:lnTo>
                <a:cubicBezTo>
                  <a:pt x="152" y="405"/>
                  <a:pt x="149" y="400"/>
                  <a:pt x="149" y="401"/>
                </a:cubicBezTo>
                <a:cubicBezTo>
                  <a:pt x="144" y="391"/>
                  <a:pt x="142" y="374"/>
                  <a:pt x="142" y="365"/>
                </a:cubicBezTo>
                <a:lnTo>
                  <a:pt x="142" y="364"/>
                </a:lnTo>
                <a:close/>
                <a:moveTo>
                  <a:pt x="378" y="180"/>
                </a:moveTo>
                <a:lnTo>
                  <a:pt x="451" y="180"/>
                </a:lnTo>
                <a:lnTo>
                  <a:pt x="451" y="212"/>
                </a:lnTo>
                <a:lnTo>
                  <a:pt x="378" y="212"/>
                </a:lnTo>
                <a:lnTo>
                  <a:pt x="378" y="180"/>
                </a:lnTo>
                <a:close/>
              </a:path>
            </a:pathLst>
          </a:custGeom>
          <a:solidFill>
            <a:srgbClr val="0061AD"/>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66" name="Oval 56"/>
          <p:cNvSpPr>
            <a:spLocks noChangeArrowheads="1"/>
          </p:cNvSpPr>
          <p:nvPr>
            <p:custDataLst>
              <p:tags r:id="rId21"/>
            </p:custDataLst>
          </p:nvPr>
        </p:nvSpPr>
        <p:spPr bwMode="auto">
          <a:xfrm>
            <a:off x="8437377" y="1735991"/>
            <a:ext cx="589867" cy="58986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29" h="929">
                <a:moveTo>
                  <a:pt x="1" y="464"/>
                </a:moveTo>
                <a:lnTo>
                  <a:pt x="0" y="452"/>
                </a:lnTo>
                <a:lnTo>
                  <a:pt x="0" y="440"/>
                </a:lnTo>
                <a:lnTo>
                  <a:pt x="0" y="428"/>
                </a:lnTo>
                <a:lnTo>
                  <a:pt x="0" y="417"/>
                </a:lnTo>
                <a:cubicBezTo>
                  <a:pt x="-2" y="179"/>
                  <a:pt x="300" y="-5"/>
                  <a:pt x="421" y="0"/>
                </a:cubicBezTo>
                <a:lnTo>
                  <a:pt x="435" y="0"/>
                </a:lnTo>
                <a:lnTo>
                  <a:pt x="444" y="0"/>
                </a:lnTo>
                <a:lnTo>
                  <a:pt x="453" y="0"/>
                </a:lnTo>
                <a:lnTo>
                  <a:pt x="464" y="1"/>
                </a:lnTo>
                <a:lnTo>
                  <a:pt x="477" y="0"/>
                </a:lnTo>
                <a:lnTo>
                  <a:pt x="489" y="0"/>
                </a:lnTo>
                <a:lnTo>
                  <a:pt x="501" y="0"/>
                </a:lnTo>
                <a:lnTo>
                  <a:pt x="512" y="0"/>
                </a:lnTo>
                <a:cubicBezTo>
                  <a:pt x="750" y="-2"/>
                  <a:pt x="934" y="300"/>
                  <a:pt x="929" y="421"/>
                </a:cubicBezTo>
                <a:lnTo>
                  <a:pt x="929" y="435"/>
                </a:lnTo>
                <a:lnTo>
                  <a:pt x="929" y="444"/>
                </a:lnTo>
                <a:lnTo>
                  <a:pt x="928" y="453"/>
                </a:lnTo>
                <a:lnTo>
                  <a:pt x="928" y="464"/>
                </a:lnTo>
                <a:lnTo>
                  <a:pt x="929" y="477"/>
                </a:lnTo>
                <a:lnTo>
                  <a:pt x="929" y="489"/>
                </a:lnTo>
                <a:lnTo>
                  <a:pt x="929" y="501"/>
                </a:lnTo>
                <a:lnTo>
                  <a:pt x="929" y="512"/>
                </a:lnTo>
                <a:cubicBezTo>
                  <a:pt x="931" y="750"/>
                  <a:pt x="629" y="934"/>
                  <a:pt x="508" y="929"/>
                </a:cubicBezTo>
                <a:lnTo>
                  <a:pt x="494" y="929"/>
                </a:lnTo>
                <a:lnTo>
                  <a:pt x="485" y="929"/>
                </a:lnTo>
                <a:lnTo>
                  <a:pt x="476" y="928"/>
                </a:lnTo>
                <a:lnTo>
                  <a:pt x="464" y="928"/>
                </a:lnTo>
                <a:lnTo>
                  <a:pt x="452" y="929"/>
                </a:lnTo>
                <a:lnTo>
                  <a:pt x="440" y="929"/>
                </a:lnTo>
                <a:lnTo>
                  <a:pt x="428" y="929"/>
                </a:lnTo>
                <a:lnTo>
                  <a:pt x="417" y="929"/>
                </a:lnTo>
                <a:cubicBezTo>
                  <a:pt x="179" y="931"/>
                  <a:pt x="-5" y="629"/>
                  <a:pt x="0" y="508"/>
                </a:cubicBezTo>
                <a:lnTo>
                  <a:pt x="0" y="494"/>
                </a:lnTo>
                <a:lnTo>
                  <a:pt x="0" y="485"/>
                </a:lnTo>
                <a:lnTo>
                  <a:pt x="0" y="476"/>
                </a:lnTo>
                <a:lnTo>
                  <a:pt x="1" y="464"/>
                </a:lnTo>
                <a:close/>
                <a:moveTo>
                  <a:pt x="131" y="380"/>
                </a:moveTo>
                <a:lnTo>
                  <a:pt x="147" y="445"/>
                </a:lnTo>
                <a:lnTo>
                  <a:pt x="294" y="445"/>
                </a:lnTo>
                <a:lnTo>
                  <a:pt x="288" y="380"/>
                </a:lnTo>
                <a:lnTo>
                  <a:pt x="131" y="380"/>
                </a:lnTo>
                <a:close/>
                <a:moveTo>
                  <a:pt x="316" y="445"/>
                </a:moveTo>
                <a:lnTo>
                  <a:pt x="475" y="445"/>
                </a:lnTo>
                <a:lnTo>
                  <a:pt x="481" y="380"/>
                </a:lnTo>
                <a:lnTo>
                  <a:pt x="310" y="380"/>
                </a:lnTo>
                <a:lnTo>
                  <a:pt x="316" y="445"/>
                </a:lnTo>
                <a:close/>
                <a:moveTo>
                  <a:pt x="304" y="566"/>
                </a:moveTo>
                <a:lnTo>
                  <a:pt x="296" y="463"/>
                </a:lnTo>
                <a:lnTo>
                  <a:pt x="152" y="463"/>
                </a:lnTo>
                <a:lnTo>
                  <a:pt x="180" y="566"/>
                </a:lnTo>
                <a:lnTo>
                  <a:pt x="304" y="566"/>
                </a:lnTo>
                <a:close/>
                <a:moveTo>
                  <a:pt x="475" y="463"/>
                </a:moveTo>
                <a:lnTo>
                  <a:pt x="315" y="463"/>
                </a:lnTo>
                <a:lnTo>
                  <a:pt x="324" y="566"/>
                </a:lnTo>
                <a:lnTo>
                  <a:pt x="467" y="566"/>
                </a:lnTo>
                <a:lnTo>
                  <a:pt x="475" y="463"/>
                </a:lnTo>
                <a:close/>
                <a:moveTo>
                  <a:pt x="186" y="586"/>
                </a:moveTo>
                <a:lnTo>
                  <a:pt x="199" y="648"/>
                </a:lnTo>
                <a:lnTo>
                  <a:pt x="313" y="648"/>
                </a:lnTo>
                <a:lnTo>
                  <a:pt x="308" y="586"/>
                </a:lnTo>
                <a:lnTo>
                  <a:pt x="186" y="586"/>
                </a:lnTo>
                <a:close/>
                <a:moveTo>
                  <a:pt x="460" y="649"/>
                </a:moveTo>
                <a:lnTo>
                  <a:pt x="466" y="587"/>
                </a:lnTo>
                <a:lnTo>
                  <a:pt x="327" y="587"/>
                </a:lnTo>
                <a:lnTo>
                  <a:pt x="332" y="649"/>
                </a:lnTo>
                <a:lnTo>
                  <a:pt x="460" y="649"/>
                </a:lnTo>
                <a:close/>
                <a:moveTo>
                  <a:pt x="207" y="716"/>
                </a:moveTo>
                <a:cubicBezTo>
                  <a:pt x="206" y="687"/>
                  <a:pt x="233" y="664"/>
                  <a:pt x="258" y="665"/>
                </a:cubicBezTo>
                <a:cubicBezTo>
                  <a:pt x="287" y="664"/>
                  <a:pt x="310" y="691"/>
                  <a:pt x="310" y="716"/>
                </a:cubicBezTo>
                <a:cubicBezTo>
                  <a:pt x="311" y="745"/>
                  <a:pt x="283" y="768"/>
                  <a:pt x="258" y="768"/>
                </a:cubicBezTo>
                <a:cubicBezTo>
                  <a:pt x="229" y="769"/>
                  <a:pt x="206" y="741"/>
                  <a:pt x="207" y="716"/>
                </a:cubicBezTo>
                <a:close/>
                <a:moveTo>
                  <a:pt x="482" y="716"/>
                </a:moveTo>
                <a:cubicBezTo>
                  <a:pt x="481" y="687"/>
                  <a:pt x="508" y="664"/>
                  <a:pt x="533" y="665"/>
                </a:cubicBezTo>
                <a:cubicBezTo>
                  <a:pt x="562" y="664"/>
                  <a:pt x="585" y="691"/>
                  <a:pt x="585" y="716"/>
                </a:cubicBezTo>
                <a:cubicBezTo>
                  <a:pt x="586" y="745"/>
                  <a:pt x="558" y="768"/>
                  <a:pt x="533" y="768"/>
                </a:cubicBezTo>
                <a:cubicBezTo>
                  <a:pt x="504" y="769"/>
                  <a:pt x="481" y="741"/>
                  <a:pt x="482" y="716"/>
                </a:cubicBezTo>
                <a:close/>
                <a:moveTo>
                  <a:pt x="606" y="587"/>
                </a:moveTo>
                <a:lnTo>
                  <a:pt x="483" y="587"/>
                </a:lnTo>
                <a:lnTo>
                  <a:pt x="479" y="649"/>
                </a:lnTo>
                <a:lnTo>
                  <a:pt x="590" y="649"/>
                </a:lnTo>
                <a:lnTo>
                  <a:pt x="606" y="587"/>
                </a:lnTo>
                <a:close/>
                <a:moveTo>
                  <a:pt x="487" y="567"/>
                </a:moveTo>
                <a:lnTo>
                  <a:pt x="612" y="567"/>
                </a:lnTo>
                <a:lnTo>
                  <a:pt x="639" y="464"/>
                </a:lnTo>
                <a:lnTo>
                  <a:pt x="495" y="464"/>
                </a:lnTo>
                <a:lnTo>
                  <a:pt x="487" y="567"/>
                </a:lnTo>
                <a:close/>
                <a:moveTo>
                  <a:pt x="706" y="280"/>
                </a:moveTo>
                <a:cubicBezTo>
                  <a:pt x="701" y="279"/>
                  <a:pt x="693" y="283"/>
                  <a:pt x="690" y="285"/>
                </a:cubicBezTo>
                <a:lnTo>
                  <a:pt x="682" y="293"/>
                </a:lnTo>
                <a:lnTo>
                  <a:pt x="675" y="300"/>
                </a:lnTo>
                <a:lnTo>
                  <a:pt x="669" y="306"/>
                </a:lnTo>
                <a:lnTo>
                  <a:pt x="663" y="312"/>
                </a:lnTo>
                <a:lnTo>
                  <a:pt x="656" y="319"/>
                </a:lnTo>
                <a:lnTo>
                  <a:pt x="651" y="324"/>
                </a:lnTo>
                <a:lnTo>
                  <a:pt x="642" y="333"/>
                </a:lnTo>
                <a:lnTo>
                  <a:pt x="632" y="344"/>
                </a:lnTo>
                <a:lnTo>
                  <a:pt x="626" y="349"/>
                </a:lnTo>
                <a:lnTo>
                  <a:pt x="621" y="354"/>
                </a:lnTo>
                <a:lnTo>
                  <a:pt x="615" y="360"/>
                </a:lnTo>
                <a:lnTo>
                  <a:pt x="607" y="368"/>
                </a:lnTo>
                <a:lnTo>
                  <a:pt x="603" y="372"/>
                </a:lnTo>
                <a:lnTo>
                  <a:pt x="602" y="373"/>
                </a:lnTo>
                <a:lnTo>
                  <a:pt x="601" y="374"/>
                </a:lnTo>
                <a:lnTo>
                  <a:pt x="601" y="376"/>
                </a:lnTo>
                <a:lnTo>
                  <a:pt x="600" y="377"/>
                </a:lnTo>
                <a:lnTo>
                  <a:pt x="599" y="378"/>
                </a:lnTo>
                <a:lnTo>
                  <a:pt x="599" y="379"/>
                </a:lnTo>
                <a:lnTo>
                  <a:pt x="598" y="380"/>
                </a:lnTo>
                <a:lnTo>
                  <a:pt x="500" y="380"/>
                </a:lnTo>
                <a:lnTo>
                  <a:pt x="495" y="446"/>
                </a:lnTo>
                <a:lnTo>
                  <a:pt x="644" y="446"/>
                </a:lnTo>
                <a:lnTo>
                  <a:pt x="655" y="405"/>
                </a:lnTo>
                <a:lnTo>
                  <a:pt x="661" y="399"/>
                </a:lnTo>
                <a:lnTo>
                  <a:pt x="664" y="395"/>
                </a:lnTo>
                <a:lnTo>
                  <a:pt x="668" y="391"/>
                </a:lnTo>
                <a:lnTo>
                  <a:pt x="673" y="386"/>
                </a:lnTo>
                <a:lnTo>
                  <a:pt x="678" y="381"/>
                </a:lnTo>
                <a:lnTo>
                  <a:pt x="680" y="379"/>
                </a:lnTo>
                <a:lnTo>
                  <a:pt x="686" y="373"/>
                </a:lnTo>
                <a:lnTo>
                  <a:pt x="693" y="366"/>
                </a:lnTo>
                <a:lnTo>
                  <a:pt x="701" y="358"/>
                </a:lnTo>
                <a:lnTo>
                  <a:pt x="711" y="349"/>
                </a:lnTo>
                <a:lnTo>
                  <a:pt x="717" y="342"/>
                </a:lnTo>
                <a:lnTo>
                  <a:pt x="769" y="342"/>
                </a:lnTo>
                <a:cubicBezTo>
                  <a:pt x="788" y="343"/>
                  <a:pt x="797" y="324"/>
                  <a:pt x="797" y="312"/>
                </a:cubicBezTo>
                <a:lnTo>
                  <a:pt x="797" y="310"/>
                </a:lnTo>
                <a:cubicBezTo>
                  <a:pt x="798" y="294"/>
                  <a:pt x="784" y="279"/>
                  <a:pt x="769" y="280"/>
                </a:cubicBezTo>
                <a:lnTo>
                  <a:pt x="706" y="280"/>
                </a:lnTo>
                <a:close/>
              </a:path>
            </a:pathLst>
          </a:custGeom>
          <a:solidFill>
            <a:srgbClr val="000000">
              <a:lumMod val="75000"/>
              <a:lumOff val="25000"/>
            </a:srgbClr>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70" name="Oval 68"/>
          <p:cNvSpPr>
            <a:spLocks noChangeArrowheads="1"/>
          </p:cNvSpPr>
          <p:nvPr>
            <p:custDataLst>
              <p:tags r:id="rId22"/>
            </p:custDataLst>
          </p:nvPr>
        </p:nvSpPr>
        <p:spPr bwMode="auto">
          <a:xfrm>
            <a:off x="10177005" y="4019814"/>
            <a:ext cx="608330" cy="60706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58" h="956">
                <a:moveTo>
                  <a:pt x="0" y="478"/>
                </a:moveTo>
                <a:cubicBezTo>
                  <a:pt x="-8" y="210"/>
                  <a:pt x="238" y="-7"/>
                  <a:pt x="479" y="0"/>
                </a:cubicBezTo>
                <a:cubicBezTo>
                  <a:pt x="748" y="-8"/>
                  <a:pt x="965" y="237"/>
                  <a:pt x="958" y="478"/>
                </a:cubicBezTo>
                <a:cubicBezTo>
                  <a:pt x="966" y="746"/>
                  <a:pt x="720" y="963"/>
                  <a:pt x="479" y="956"/>
                </a:cubicBezTo>
                <a:cubicBezTo>
                  <a:pt x="210" y="964"/>
                  <a:pt x="-7" y="719"/>
                  <a:pt x="0" y="478"/>
                </a:cubicBezTo>
                <a:close/>
                <a:moveTo>
                  <a:pt x="243" y="683"/>
                </a:moveTo>
                <a:cubicBezTo>
                  <a:pt x="227" y="697"/>
                  <a:pt x="223" y="720"/>
                  <a:pt x="223" y="739"/>
                </a:cubicBezTo>
                <a:cubicBezTo>
                  <a:pt x="223" y="745"/>
                  <a:pt x="223" y="753"/>
                  <a:pt x="224" y="756"/>
                </a:cubicBezTo>
                <a:cubicBezTo>
                  <a:pt x="223" y="766"/>
                  <a:pt x="234" y="771"/>
                  <a:pt x="239" y="770"/>
                </a:cubicBezTo>
                <a:lnTo>
                  <a:pt x="240" y="770"/>
                </a:lnTo>
                <a:cubicBezTo>
                  <a:pt x="248" y="771"/>
                  <a:pt x="255" y="763"/>
                  <a:pt x="254" y="758"/>
                </a:cubicBezTo>
                <a:lnTo>
                  <a:pt x="254" y="756"/>
                </a:lnTo>
                <a:cubicBezTo>
                  <a:pt x="254" y="754"/>
                  <a:pt x="253" y="750"/>
                  <a:pt x="253" y="749"/>
                </a:cubicBezTo>
                <a:cubicBezTo>
                  <a:pt x="253" y="747"/>
                  <a:pt x="253" y="743"/>
                  <a:pt x="253" y="743"/>
                </a:cubicBezTo>
                <a:cubicBezTo>
                  <a:pt x="248" y="718"/>
                  <a:pt x="269" y="694"/>
                  <a:pt x="291" y="699"/>
                </a:cubicBezTo>
                <a:lnTo>
                  <a:pt x="291" y="761"/>
                </a:lnTo>
                <a:lnTo>
                  <a:pt x="736" y="761"/>
                </a:lnTo>
                <a:lnTo>
                  <a:pt x="736" y="188"/>
                </a:lnTo>
                <a:lnTo>
                  <a:pt x="291" y="188"/>
                </a:lnTo>
                <a:cubicBezTo>
                  <a:pt x="257" y="181"/>
                  <a:pt x="218" y="219"/>
                  <a:pt x="223" y="261"/>
                </a:cubicBezTo>
                <a:cubicBezTo>
                  <a:pt x="223" y="266"/>
                  <a:pt x="223" y="274"/>
                  <a:pt x="224" y="278"/>
                </a:cubicBezTo>
                <a:cubicBezTo>
                  <a:pt x="223" y="287"/>
                  <a:pt x="234" y="292"/>
                  <a:pt x="239" y="292"/>
                </a:cubicBezTo>
                <a:lnTo>
                  <a:pt x="240" y="292"/>
                </a:lnTo>
                <a:cubicBezTo>
                  <a:pt x="248" y="293"/>
                  <a:pt x="255" y="285"/>
                  <a:pt x="254" y="279"/>
                </a:cubicBezTo>
                <a:lnTo>
                  <a:pt x="254" y="278"/>
                </a:lnTo>
                <a:cubicBezTo>
                  <a:pt x="254" y="275"/>
                  <a:pt x="253" y="271"/>
                  <a:pt x="253" y="270"/>
                </a:cubicBezTo>
                <a:cubicBezTo>
                  <a:pt x="253" y="268"/>
                  <a:pt x="253" y="264"/>
                  <a:pt x="253" y="263"/>
                </a:cubicBezTo>
                <a:cubicBezTo>
                  <a:pt x="248" y="239"/>
                  <a:pt x="269" y="217"/>
                  <a:pt x="291" y="218"/>
                </a:cubicBezTo>
                <a:lnTo>
                  <a:pt x="291" y="308"/>
                </a:lnTo>
                <a:cubicBezTo>
                  <a:pt x="257" y="301"/>
                  <a:pt x="218" y="338"/>
                  <a:pt x="223" y="381"/>
                </a:cubicBezTo>
                <a:cubicBezTo>
                  <a:pt x="223" y="386"/>
                  <a:pt x="223" y="394"/>
                  <a:pt x="224" y="397"/>
                </a:cubicBezTo>
                <a:cubicBezTo>
                  <a:pt x="223" y="407"/>
                  <a:pt x="234" y="412"/>
                  <a:pt x="239" y="412"/>
                </a:cubicBezTo>
                <a:lnTo>
                  <a:pt x="240" y="412"/>
                </a:lnTo>
                <a:cubicBezTo>
                  <a:pt x="248" y="412"/>
                  <a:pt x="255" y="405"/>
                  <a:pt x="254" y="399"/>
                </a:cubicBezTo>
                <a:lnTo>
                  <a:pt x="254" y="397"/>
                </a:lnTo>
                <a:cubicBezTo>
                  <a:pt x="254" y="395"/>
                  <a:pt x="253" y="390"/>
                  <a:pt x="253" y="390"/>
                </a:cubicBezTo>
                <a:cubicBezTo>
                  <a:pt x="253" y="387"/>
                  <a:pt x="253" y="384"/>
                  <a:pt x="253" y="383"/>
                </a:cubicBezTo>
                <a:cubicBezTo>
                  <a:pt x="248" y="359"/>
                  <a:pt x="269" y="337"/>
                  <a:pt x="291" y="337"/>
                </a:cubicBezTo>
                <a:lnTo>
                  <a:pt x="291" y="427"/>
                </a:lnTo>
                <a:cubicBezTo>
                  <a:pt x="257" y="420"/>
                  <a:pt x="218" y="458"/>
                  <a:pt x="223" y="500"/>
                </a:cubicBezTo>
                <a:cubicBezTo>
                  <a:pt x="223" y="505"/>
                  <a:pt x="223" y="514"/>
                  <a:pt x="224" y="517"/>
                </a:cubicBezTo>
                <a:cubicBezTo>
                  <a:pt x="223" y="527"/>
                  <a:pt x="234" y="531"/>
                  <a:pt x="239" y="531"/>
                </a:cubicBezTo>
                <a:lnTo>
                  <a:pt x="240" y="531"/>
                </a:lnTo>
                <a:cubicBezTo>
                  <a:pt x="248" y="532"/>
                  <a:pt x="255" y="524"/>
                  <a:pt x="254" y="519"/>
                </a:cubicBezTo>
                <a:lnTo>
                  <a:pt x="254" y="517"/>
                </a:lnTo>
                <a:cubicBezTo>
                  <a:pt x="254" y="514"/>
                  <a:pt x="253" y="510"/>
                  <a:pt x="253" y="509"/>
                </a:cubicBezTo>
                <a:cubicBezTo>
                  <a:pt x="253" y="507"/>
                  <a:pt x="253" y="503"/>
                  <a:pt x="253" y="503"/>
                </a:cubicBezTo>
                <a:cubicBezTo>
                  <a:pt x="248" y="478"/>
                  <a:pt x="269" y="456"/>
                  <a:pt x="291" y="457"/>
                </a:cubicBezTo>
                <a:lnTo>
                  <a:pt x="291" y="547"/>
                </a:lnTo>
                <a:cubicBezTo>
                  <a:pt x="257" y="540"/>
                  <a:pt x="218" y="577"/>
                  <a:pt x="223" y="620"/>
                </a:cubicBezTo>
                <a:cubicBezTo>
                  <a:pt x="223" y="625"/>
                  <a:pt x="223" y="633"/>
                  <a:pt x="224" y="636"/>
                </a:cubicBezTo>
                <a:cubicBezTo>
                  <a:pt x="223" y="646"/>
                  <a:pt x="234" y="651"/>
                  <a:pt x="239" y="651"/>
                </a:cubicBezTo>
                <a:lnTo>
                  <a:pt x="240" y="651"/>
                </a:lnTo>
                <a:cubicBezTo>
                  <a:pt x="248" y="651"/>
                  <a:pt x="255" y="644"/>
                  <a:pt x="254" y="638"/>
                </a:cubicBezTo>
                <a:lnTo>
                  <a:pt x="254" y="636"/>
                </a:lnTo>
                <a:cubicBezTo>
                  <a:pt x="254" y="634"/>
                  <a:pt x="253" y="630"/>
                  <a:pt x="253" y="630"/>
                </a:cubicBezTo>
                <a:cubicBezTo>
                  <a:pt x="253" y="627"/>
                  <a:pt x="253" y="624"/>
                  <a:pt x="253" y="623"/>
                </a:cubicBezTo>
                <a:cubicBezTo>
                  <a:pt x="251" y="602"/>
                  <a:pt x="262" y="580"/>
                  <a:pt x="284" y="579"/>
                </a:cubicBezTo>
                <a:cubicBezTo>
                  <a:pt x="287" y="578"/>
                  <a:pt x="291" y="577"/>
                  <a:pt x="291" y="577"/>
                </a:cubicBezTo>
                <a:lnTo>
                  <a:pt x="291" y="666"/>
                </a:lnTo>
                <a:cubicBezTo>
                  <a:pt x="275" y="666"/>
                  <a:pt x="254" y="670"/>
                  <a:pt x="243" y="683"/>
                </a:cubicBezTo>
                <a:close/>
                <a:moveTo>
                  <a:pt x="394" y="248"/>
                </a:moveTo>
                <a:lnTo>
                  <a:pt x="636" y="248"/>
                </a:lnTo>
                <a:lnTo>
                  <a:pt x="636" y="376"/>
                </a:lnTo>
                <a:lnTo>
                  <a:pt x="394" y="376"/>
                </a:lnTo>
                <a:lnTo>
                  <a:pt x="394" y="248"/>
                </a:lnTo>
                <a:close/>
              </a:path>
            </a:pathLst>
          </a:custGeom>
          <a:solidFill>
            <a:srgbClr val="0061AD"/>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71" name="Oval 70"/>
          <p:cNvSpPr>
            <a:spLocks noChangeArrowheads="1"/>
          </p:cNvSpPr>
          <p:nvPr>
            <p:custDataLst>
              <p:tags r:id="rId23"/>
            </p:custDataLst>
          </p:nvPr>
        </p:nvSpPr>
        <p:spPr bwMode="auto">
          <a:xfrm>
            <a:off x="9594710" y="2670439"/>
            <a:ext cx="494030" cy="49276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778" h="776">
                <a:moveTo>
                  <a:pt x="0" y="388"/>
                </a:moveTo>
                <a:cubicBezTo>
                  <a:pt x="-7" y="170"/>
                  <a:pt x="193" y="-5"/>
                  <a:pt x="389" y="0"/>
                </a:cubicBezTo>
                <a:cubicBezTo>
                  <a:pt x="607" y="-7"/>
                  <a:pt x="783" y="193"/>
                  <a:pt x="778" y="388"/>
                </a:cubicBezTo>
                <a:cubicBezTo>
                  <a:pt x="785" y="606"/>
                  <a:pt x="585" y="781"/>
                  <a:pt x="389" y="776"/>
                </a:cubicBezTo>
                <a:cubicBezTo>
                  <a:pt x="171" y="783"/>
                  <a:pt x="-5" y="583"/>
                  <a:pt x="0" y="388"/>
                </a:cubicBezTo>
                <a:close/>
                <a:moveTo>
                  <a:pt x="483" y="404"/>
                </a:moveTo>
                <a:lnTo>
                  <a:pt x="505" y="298"/>
                </a:lnTo>
                <a:lnTo>
                  <a:pt x="507" y="279"/>
                </a:lnTo>
                <a:lnTo>
                  <a:pt x="461" y="279"/>
                </a:lnTo>
                <a:cubicBezTo>
                  <a:pt x="362" y="279"/>
                  <a:pt x="320" y="301"/>
                  <a:pt x="298" y="325"/>
                </a:cubicBezTo>
                <a:cubicBezTo>
                  <a:pt x="268" y="355"/>
                  <a:pt x="246" y="411"/>
                  <a:pt x="246" y="448"/>
                </a:cubicBezTo>
                <a:cubicBezTo>
                  <a:pt x="245" y="492"/>
                  <a:pt x="289" y="524"/>
                  <a:pt x="339" y="524"/>
                </a:cubicBezTo>
                <a:cubicBezTo>
                  <a:pt x="374" y="524"/>
                  <a:pt x="398" y="514"/>
                  <a:pt x="418" y="499"/>
                </a:cubicBezTo>
                <a:cubicBezTo>
                  <a:pt x="436" y="516"/>
                  <a:pt x="456" y="524"/>
                  <a:pt x="488" y="524"/>
                </a:cubicBezTo>
                <a:cubicBezTo>
                  <a:pt x="537" y="525"/>
                  <a:pt x="578" y="499"/>
                  <a:pt x="602" y="461"/>
                </a:cubicBezTo>
                <a:cubicBezTo>
                  <a:pt x="624" y="432"/>
                  <a:pt x="635" y="387"/>
                  <a:pt x="635" y="350"/>
                </a:cubicBezTo>
                <a:cubicBezTo>
                  <a:pt x="626" y="185"/>
                  <a:pt x="500" y="151"/>
                  <a:pt x="401" y="141"/>
                </a:cubicBezTo>
                <a:cubicBezTo>
                  <a:pt x="189" y="154"/>
                  <a:pt x="136" y="298"/>
                  <a:pt x="124" y="434"/>
                </a:cubicBezTo>
                <a:cubicBezTo>
                  <a:pt x="121" y="581"/>
                  <a:pt x="251" y="653"/>
                  <a:pt x="360" y="651"/>
                </a:cubicBezTo>
                <a:cubicBezTo>
                  <a:pt x="436" y="652"/>
                  <a:pt x="519" y="626"/>
                  <a:pt x="581" y="594"/>
                </a:cubicBezTo>
                <a:lnTo>
                  <a:pt x="592" y="589"/>
                </a:lnTo>
                <a:lnTo>
                  <a:pt x="586" y="575"/>
                </a:lnTo>
                <a:lnTo>
                  <a:pt x="567" y="532"/>
                </a:lnTo>
                <a:lnTo>
                  <a:pt x="559" y="515"/>
                </a:lnTo>
                <a:cubicBezTo>
                  <a:pt x="482" y="559"/>
                  <a:pt x="439" y="571"/>
                  <a:pt x="366" y="575"/>
                </a:cubicBezTo>
                <a:cubicBezTo>
                  <a:pt x="273" y="581"/>
                  <a:pt x="211" y="516"/>
                  <a:pt x="214" y="437"/>
                </a:cubicBezTo>
                <a:cubicBezTo>
                  <a:pt x="211" y="288"/>
                  <a:pt x="312" y="212"/>
                  <a:pt x="396" y="214"/>
                </a:cubicBezTo>
                <a:cubicBezTo>
                  <a:pt x="484" y="212"/>
                  <a:pt x="549" y="274"/>
                  <a:pt x="545" y="355"/>
                </a:cubicBezTo>
                <a:cubicBezTo>
                  <a:pt x="548" y="373"/>
                  <a:pt x="535" y="447"/>
                  <a:pt x="491" y="450"/>
                </a:cubicBezTo>
                <a:lnTo>
                  <a:pt x="489" y="450"/>
                </a:lnTo>
                <a:lnTo>
                  <a:pt x="486" y="450"/>
                </a:lnTo>
                <a:lnTo>
                  <a:pt x="485" y="450"/>
                </a:lnTo>
                <a:lnTo>
                  <a:pt x="483" y="449"/>
                </a:lnTo>
                <a:lnTo>
                  <a:pt x="482" y="449"/>
                </a:lnTo>
                <a:lnTo>
                  <a:pt x="481" y="448"/>
                </a:lnTo>
                <a:lnTo>
                  <a:pt x="480" y="447"/>
                </a:lnTo>
                <a:lnTo>
                  <a:pt x="479" y="446"/>
                </a:lnTo>
                <a:cubicBezTo>
                  <a:pt x="478" y="444"/>
                  <a:pt x="477" y="438"/>
                  <a:pt x="477" y="437"/>
                </a:cubicBezTo>
                <a:cubicBezTo>
                  <a:pt x="477" y="434"/>
                  <a:pt x="478" y="428"/>
                  <a:pt x="479" y="425"/>
                </a:cubicBezTo>
                <a:cubicBezTo>
                  <a:pt x="479" y="420"/>
                  <a:pt x="480" y="412"/>
                  <a:pt x="480" y="410"/>
                </a:cubicBezTo>
                <a:lnTo>
                  <a:pt x="480" y="408"/>
                </a:lnTo>
                <a:lnTo>
                  <a:pt x="481" y="406"/>
                </a:lnTo>
                <a:lnTo>
                  <a:pt x="482" y="405"/>
                </a:lnTo>
                <a:lnTo>
                  <a:pt x="483" y="404"/>
                </a:lnTo>
                <a:close/>
                <a:moveTo>
                  <a:pt x="404" y="355"/>
                </a:moveTo>
                <a:cubicBezTo>
                  <a:pt x="385" y="435"/>
                  <a:pt x="359" y="451"/>
                  <a:pt x="344" y="450"/>
                </a:cubicBezTo>
                <a:lnTo>
                  <a:pt x="343" y="450"/>
                </a:lnTo>
                <a:lnTo>
                  <a:pt x="341" y="450"/>
                </a:lnTo>
                <a:lnTo>
                  <a:pt x="340" y="450"/>
                </a:lnTo>
                <a:lnTo>
                  <a:pt x="338" y="449"/>
                </a:lnTo>
                <a:lnTo>
                  <a:pt x="337" y="447"/>
                </a:lnTo>
                <a:lnTo>
                  <a:pt x="336" y="445"/>
                </a:lnTo>
                <a:lnTo>
                  <a:pt x="336" y="442"/>
                </a:lnTo>
                <a:cubicBezTo>
                  <a:pt x="335" y="421"/>
                  <a:pt x="354" y="386"/>
                  <a:pt x="371" y="369"/>
                </a:cubicBezTo>
                <a:cubicBezTo>
                  <a:pt x="376" y="361"/>
                  <a:pt x="393" y="358"/>
                  <a:pt x="404" y="355"/>
                </a:cubicBezTo>
                <a:close/>
              </a:path>
            </a:pathLst>
          </a:custGeom>
          <a:solidFill>
            <a:srgbClr val="000000">
              <a:lumMod val="75000"/>
              <a:lumOff val="25000"/>
            </a:srgbClr>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72" name="Oval 72"/>
          <p:cNvSpPr>
            <a:spLocks noChangeArrowheads="1"/>
          </p:cNvSpPr>
          <p:nvPr>
            <p:custDataLst>
              <p:tags r:id="rId24"/>
            </p:custDataLst>
          </p:nvPr>
        </p:nvSpPr>
        <p:spPr bwMode="auto">
          <a:xfrm>
            <a:off x="8877795" y="2325634"/>
            <a:ext cx="499745" cy="49911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787" h="786">
                <a:moveTo>
                  <a:pt x="0" y="393"/>
                </a:moveTo>
                <a:cubicBezTo>
                  <a:pt x="-7" y="172"/>
                  <a:pt x="195" y="-5"/>
                  <a:pt x="394" y="0"/>
                </a:cubicBezTo>
                <a:cubicBezTo>
                  <a:pt x="614" y="-7"/>
                  <a:pt x="792" y="195"/>
                  <a:pt x="787" y="393"/>
                </a:cubicBezTo>
                <a:cubicBezTo>
                  <a:pt x="794" y="614"/>
                  <a:pt x="592" y="791"/>
                  <a:pt x="394" y="786"/>
                </a:cubicBezTo>
                <a:cubicBezTo>
                  <a:pt x="173" y="793"/>
                  <a:pt x="-5" y="591"/>
                  <a:pt x="0" y="393"/>
                </a:cubicBezTo>
                <a:close/>
                <a:moveTo>
                  <a:pt x="124" y="496"/>
                </a:moveTo>
                <a:lnTo>
                  <a:pt x="217" y="496"/>
                </a:lnTo>
                <a:lnTo>
                  <a:pt x="217" y="537"/>
                </a:lnTo>
                <a:lnTo>
                  <a:pt x="469" y="643"/>
                </a:lnTo>
                <a:lnTo>
                  <a:pt x="469" y="144"/>
                </a:lnTo>
                <a:lnTo>
                  <a:pt x="217" y="250"/>
                </a:lnTo>
                <a:lnTo>
                  <a:pt x="217" y="291"/>
                </a:lnTo>
                <a:lnTo>
                  <a:pt x="124" y="291"/>
                </a:lnTo>
                <a:lnTo>
                  <a:pt x="124" y="496"/>
                </a:lnTo>
                <a:close/>
                <a:moveTo>
                  <a:pt x="494" y="253"/>
                </a:moveTo>
                <a:cubicBezTo>
                  <a:pt x="516" y="292"/>
                  <a:pt x="527" y="347"/>
                  <a:pt x="527" y="394"/>
                </a:cubicBezTo>
                <a:cubicBezTo>
                  <a:pt x="527" y="445"/>
                  <a:pt x="514" y="500"/>
                  <a:pt x="494" y="534"/>
                </a:cubicBezTo>
                <a:lnTo>
                  <a:pt x="535" y="556"/>
                </a:lnTo>
                <a:cubicBezTo>
                  <a:pt x="560" y="511"/>
                  <a:pt x="573" y="448"/>
                  <a:pt x="573" y="394"/>
                </a:cubicBezTo>
                <a:cubicBezTo>
                  <a:pt x="574" y="334"/>
                  <a:pt x="557" y="272"/>
                  <a:pt x="535" y="231"/>
                </a:cubicBezTo>
                <a:lnTo>
                  <a:pt x="494" y="253"/>
                </a:lnTo>
                <a:close/>
                <a:moveTo>
                  <a:pt x="616" y="394"/>
                </a:moveTo>
                <a:cubicBezTo>
                  <a:pt x="616" y="466"/>
                  <a:pt x="597" y="540"/>
                  <a:pt x="569" y="589"/>
                </a:cubicBezTo>
                <a:lnTo>
                  <a:pt x="610" y="611"/>
                </a:lnTo>
                <a:cubicBezTo>
                  <a:pt x="643" y="553"/>
                  <a:pt x="663" y="465"/>
                  <a:pt x="662" y="394"/>
                </a:cubicBezTo>
                <a:cubicBezTo>
                  <a:pt x="663" y="315"/>
                  <a:pt x="640" y="232"/>
                  <a:pt x="610" y="176"/>
                </a:cubicBezTo>
                <a:lnTo>
                  <a:pt x="569" y="198"/>
                </a:lnTo>
                <a:cubicBezTo>
                  <a:pt x="600" y="251"/>
                  <a:pt x="616" y="329"/>
                  <a:pt x="616" y="394"/>
                </a:cubicBezTo>
                <a:close/>
              </a:path>
            </a:pathLst>
          </a:custGeom>
          <a:solidFill>
            <a:srgbClr val="0061AD"/>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73" name="Oval 76"/>
          <p:cNvSpPr>
            <a:spLocks noChangeArrowheads="1"/>
          </p:cNvSpPr>
          <p:nvPr>
            <p:custDataLst>
              <p:tags r:id="rId25"/>
            </p:custDataLst>
          </p:nvPr>
        </p:nvSpPr>
        <p:spPr bwMode="auto">
          <a:xfrm>
            <a:off x="10406875" y="3349254"/>
            <a:ext cx="608330" cy="60706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58" h="956">
                <a:moveTo>
                  <a:pt x="0" y="478"/>
                </a:moveTo>
                <a:cubicBezTo>
                  <a:pt x="-8" y="210"/>
                  <a:pt x="238" y="-7"/>
                  <a:pt x="479" y="0"/>
                </a:cubicBezTo>
                <a:cubicBezTo>
                  <a:pt x="748" y="-8"/>
                  <a:pt x="965" y="237"/>
                  <a:pt x="958" y="478"/>
                </a:cubicBezTo>
                <a:cubicBezTo>
                  <a:pt x="966" y="746"/>
                  <a:pt x="720" y="963"/>
                  <a:pt x="479" y="956"/>
                </a:cubicBezTo>
                <a:cubicBezTo>
                  <a:pt x="210" y="964"/>
                  <a:pt x="-7" y="719"/>
                  <a:pt x="0" y="478"/>
                </a:cubicBezTo>
                <a:close/>
                <a:moveTo>
                  <a:pt x="779" y="408"/>
                </a:moveTo>
                <a:lnTo>
                  <a:pt x="703" y="373"/>
                </a:lnTo>
                <a:lnTo>
                  <a:pt x="702" y="370"/>
                </a:lnTo>
                <a:cubicBezTo>
                  <a:pt x="687" y="310"/>
                  <a:pt x="613" y="263"/>
                  <a:pt x="535" y="264"/>
                </a:cubicBezTo>
                <a:cubicBezTo>
                  <a:pt x="438" y="261"/>
                  <a:pt x="375" y="357"/>
                  <a:pt x="377" y="446"/>
                </a:cubicBezTo>
                <a:cubicBezTo>
                  <a:pt x="377" y="450"/>
                  <a:pt x="378" y="457"/>
                  <a:pt x="379" y="460"/>
                </a:cubicBezTo>
                <a:cubicBezTo>
                  <a:pt x="379" y="464"/>
                  <a:pt x="380" y="471"/>
                  <a:pt x="380" y="473"/>
                </a:cubicBezTo>
                <a:lnTo>
                  <a:pt x="380" y="479"/>
                </a:lnTo>
                <a:cubicBezTo>
                  <a:pt x="383" y="550"/>
                  <a:pt x="332" y="570"/>
                  <a:pt x="297" y="568"/>
                </a:cubicBezTo>
                <a:cubicBezTo>
                  <a:pt x="235" y="567"/>
                  <a:pt x="206" y="533"/>
                  <a:pt x="192" y="514"/>
                </a:cubicBezTo>
                <a:cubicBezTo>
                  <a:pt x="185" y="505"/>
                  <a:pt x="178" y="499"/>
                  <a:pt x="176" y="499"/>
                </a:cubicBezTo>
                <a:lnTo>
                  <a:pt x="176" y="499"/>
                </a:lnTo>
                <a:lnTo>
                  <a:pt x="175" y="499"/>
                </a:lnTo>
                <a:lnTo>
                  <a:pt x="175" y="500"/>
                </a:lnTo>
                <a:lnTo>
                  <a:pt x="174" y="500"/>
                </a:lnTo>
                <a:cubicBezTo>
                  <a:pt x="172" y="501"/>
                  <a:pt x="171" y="511"/>
                  <a:pt x="171" y="519"/>
                </a:cubicBezTo>
                <a:cubicBezTo>
                  <a:pt x="166" y="629"/>
                  <a:pt x="301" y="790"/>
                  <a:pt x="437" y="785"/>
                </a:cubicBezTo>
                <a:cubicBezTo>
                  <a:pt x="611" y="791"/>
                  <a:pt x="731" y="659"/>
                  <a:pt x="727" y="495"/>
                </a:cubicBezTo>
                <a:lnTo>
                  <a:pt x="779" y="438"/>
                </a:lnTo>
                <a:cubicBezTo>
                  <a:pt x="785" y="435"/>
                  <a:pt x="787" y="427"/>
                  <a:pt x="787" y="424"/>
                </a:cubicBezTo>
                <a:cubicBezTo>
                  <a:pt x="788" y="419"/>
                  <a:pt x="783" y="409"/>
                  <a:pt x="779" y="408"/>
                </a:cubicBezTo>
                <a:close/>
                <a:moveTo>
                  <a:pt x="630" y="438"/>
                </a:moveTo>
                <a:cubicBezTo>
                  <a:pt x="616" y="439"/>
                  <a:pt x="602" y="424"/>
                  <a:pt x="602" y="413"/>
                </a:cubicBezTo>
                <a:cubicBezTo>
                  <a:pt x="602" y="399"/>
                  <a:pt x="619" y="388"/>
                  <a:pt x="630" y="389"/>
                </a:cubicBezTo>
                <a:cubicBezTo>
                  <a:pt x="644" y="388"/>
                  <a:pt x="655" y="403"/>
                  <a:pt x="654" y="413"/>
                </a:cubicBezTo>
                <a:cubicBezTo>
                  <a:pt x="655" y="427"/>
                  <a:pt x="640" y="438"/>
                  <a:pt x="630" y="438"/>
                </a:cubicBezTo>
                <a:close/>
              </a:path>
            </a:pathLst>
          </a:custGeom>
          <a:solidFill>
            <a:srgbClr val="000000">
              <a:lumMod val="75000"/>
              <a:lumOff val="25000"/>
            </a:srgbClr>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74" name="Oval 78"/>
          <p:cNvSpPr>
            <a:spLocks noChangeArrowheads="1"/>
          </p:cNvSpPr>
          <p:nvPr>
            <p:custDataLst>
              <p:tags r:id="rId26"/>
            </p:custDataLst>
          </p:nvPr>
        </p:nvSpPr>
        <p:spPr bwMode="auto">
          <a:xfrm>
            <a:off x="9894430" y="2053219"/>
            <a:ext cx="603250" cy="60325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50" h="950">
                <a:moveTo>
                  <a:pt x="0" y="475"/>
                </a:moveTo>
                <a:cubicBezTo>
                  <a:pt x="-8" y="208"/>
                  <a:pt x="236" y="-7"/>
                  <a:pt x="475" y="0"/>
                </a:cubicBezTo>
                <a:cubicBezTo>
                  <a:pt x="742" y="-8"/>
                  <a:pt x="957" y="236"/>
                  <a:pt x="950" y="475"/>
                </a:cubicBezTo>
                <a:cubicBezTo>
                  <a:pt x="958" y="742"/>
                  <a:pt x="714" y="957"/>
                  <a:pt x="475" y="950"/>
                </a:cubicBezTo>
                <a:cubicBezTo>
                  <a:pt x="208" y="958"/>
                  <a:pt x="-7" y="714"/>
                  <a:pt x="0" y="475"/>
                </a:cubicBezTo>
                <a:close/>
                <a:moveTo>
                  <a:pt x="809" y="595"/>
                </a:moveTo>
                <a:cubicBezTo>
                  <a:pt x="810" y="554"/>
                  <a:pt x="785" y="516"/>
                  <a:pt x="757" y="497"/>
                </a:cubicBezTo>
                <a:cubicBezTo>
                  <a:pt x="762" y="340"/>
                  <a:pt x="616" y="211"/>
                  <a:pt x="475" y="215"/>
                </a:cubicBezTo>
                <a:cubicBezTo>
                  <a:pt x="318" y="210"/>
                  <a:pt x="189" y="356"/>
                  <a:pt x="193" y="497"/>
                </a:cubicBezTo>
                <a:cubicBezTo>
                  <a:pt x="159" y="518"/>
                  <a:pt x="140" y="558"/>
                  <a:pt x="141" y="595"/>
                </a:cubicBezTo>
                <a:cubicBezTo>
                  <a:pt x="139" y="661"/>
                  <a:pt x="198" y="716"/>
                  <a:pt x="258" y="717"/>
                </a:cubicBezTo>
                <a:cubicBezTo>
                  <a:pt x="257" y="725"/>
                  <a:pt x="269" y="734"/>
                  <a:pt x="274" y="733"/>
                </a:cubicBezTo>
                <a:lnTo>
                  <a:pt x="326" y="733"/>
                </a:lnTo>
                <a:cubicBezTo>
                  <a:pt x="334" y="734"/>
                  <a:pt x="343" y="722"/>
                  <a:pt x="342" y="717"/>
                </a:cubicBezTo>
                <a:lnTo>
                  <a:pt x="342" y="475"/>
                </a:lnTo>
                <a:cubicBezTo>
                  <a:pt x="343" y="464"/>
                  <a:pt x="331" y="456"/>
                  <a:pt x="326" y="456"/>
                </a:cubicBezTo>
                <a:lnTo>
                  <a:pt x="274" y="456"/>
                </a:lnTo>
                <a:cubicBezTo>
                  <a:pt x="265" y="455"/>
                  <a:pt x="257" y="468"/>
                  <a:pt x="258" y="475"/>
                </a:cubicBezTo>
                <a:cubicBezTo>
                  <a:pt x="250" y="475"/>
                  <a:pt x="243" y="476"/>
                  <a:pt x="239" y="478"/>
                </a:cubicBezTo>
                <a:cubicBezTo>
                  <a:pt x="246" y="354"/>
                  <a:pt x="361" y="258"/>
                  <a:pt x="475" y="261"/>
                </a:cubicBezTo>
                <a:cubicBezTo>
                  <a:pt x="599" y="257"/>
                  <a:pt x="704" y="367"/>
                  <a:pt x="711" y="478"/>
                </a:cubicBezTo>
                <a:cubicBezTo>
                  <a:pt x="703" y="475"/>
                  <a:pt x="696" y="475"/>
                  <a:pt x="692" y="475"/>
                </a:cubicBezTo>
                <a:cubicBezTo>
                  <a:pt x="693" y="464"/>
                  <a:pt x="682" y="456"/>
                  <a:pt x="676" y="456"/>
                </a:cubicBezTo>
                <a:lnTo>
                  <a:pt x="624" y="456"/>
                </a:lnTo>
                <a:cubicBezTo>
                  <a:pt x="613" y="455"/>
                  <a:pt x="605" y="468"/>
                  <a:pt x="605" y="475"/>
                </a:cubicBezTo>
                <a:lnTo>
                  <a:pt x="605" y="717"/>
                </a:lnTo>
                <a:cubicBezTo>
                  <a:pt x="604" y="725"/>
                  <a:pt x="617" y="734"/>
                  <a:pt x="624" y="733"/>
                </a:cubicBezTo>
                <a:lnTo>
                  <a:pt x="676" y="733"/>
                </a:lnTo>
                <a:cubicBezTo>
                  <a:pt x="685" y="734"/>
                  <a:pt x="693" y="722"/>
                  <a:pt x="692" y="717"/>
                </a:cubicBezTo>
                <a:cubicBezTo>
                  <a:pt x="706" y="717"/>
                  <a:pt x="718" y="713"/>
                  <a:pt x="728" y="709"/>
                </a:cubicBezTo>
                <a:cubicBezTo>
                  <a:pt x="817" y="665"/>
                  <a:pt x="795" y="641"/>
                  <a:pt x="809" y="595"/>
                </a:cubicBezTo>
                <a:close/>
              </a:path>
            </a:pathLst>
          </a:custGeom>
          <a:solidFill>
            <a:srgbClr val="000000">
              <a:lumMod val="75000"/>
              <a:lumOff val="25000"/>
            </a:srgbClr>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75" name="Freeform 83"/>
          <p:cNvSpPr>
            <a:spLocks noEditPoints="1"/>
          </p:cNvSpPr>
          <p:nvPr>
            <p:custDataLst>
              <p:tags r:id="rId27"/>
            </p:custDataLst>
          </p:nvPr>
        </p:nvSpPr>
        <p:spPr bwMode="auto">
          <a:xfrm>
            <a:off x="7885949" y="2483749"/>
            <a:ext cx="2613749" cy="1992630"/>
          </a:xfrm>
          <a:custGeom>
            <a:avLst/>
            <a:gdLst>
              <a:gd name="T0" fmla="*/ 35 w 71"/>
              <a:gd name="T1" fmla="*/ 0 h 101"/>
              <a:gd name="T2" fmla="*/ 0 w 71"/>
              <a:gd name="T3" fmla="*/ 36 h 101"/>
              <a:gd name="T4" fmla="*/ 35 w 71"/>
              <a:gd name="T5" fmla="*/ 101 h 101"/>
              <a:gd name="T6" fmla="*/ 71 w 71"/>
              <a:gd name="T7" fmla="*/ 36 h 101"/>
              <a:gd name="T8" fmla="*/ 35 w 71"/>
              <a:gd name="T9" fmla="*/ 0 h 101"/>
              <a:gd name="T10" fmla="*/ 35 w 71"/>
              <a:gd name="T11" fmla="*/ 42 h 101"/>
              <a:gd name="T12" fmla="*/ 24 w 71"/>
              <a:gd name="T13" fmla="*/ 31 h 101"/>
              <a:gd name="T14" fmla="*/ 35 w 71"/>
              <a:gd name="T15" fmla="*/ 20 h 101"/>
              <a:gd name="T16" fmla="*/ 46 w 71"/>
              <a:gd name="T17" fmla="*/ 31 h 101"/>
              <a:gd name="T18" fmla="*/ 35 w 71"/>
              <a:gd name="T19" fmla="*/ 4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16" h="3138">
                <a:moveTo>
                  <a:pt x="2482" y="714"/>
                </a:moveTo>
                <a:cubicBezTo>
                  <a:pt x="2430" y="712"/>
                  <a:pt x="2386" y="762"/>
                  <a:pt x="2387" y="812"/>
                </a:cubicBezTo>
                <a:cubicBezTo>
                  <a:pt x="2387" y="867"/>
                  <a:pt x="2485" y="992"/>
                  <a:pt x="2482" y="988"/>
                </a:cubicBezTo>
                <a:cubicBezTo>
                  <a:pt x="2482" y="990"/>
                  <a:pt x="2583" y="859"/>
                  <a:pt x="2580" y="812"/>
                </a:cubicBezTo>
                <a:cubicBezTo>
                  <a:pt x="2582" y="757"/>
                  <a:pt x="2532" y="713"/>
                  <a:pt x="2482" y="714"/>
                </a:cubicBezTo>
                <a:close/>
                <a:moveTo>
                  <a:pt x="2482" y="828"/>
                </a:moveTo>
                <a:cubicBezTo>
                  <a:pt x="2465" y="829"/>
                  <a:pt x="2451" y="811"/>
                  <a:pt x="2452" y="798"/>
                </a:cubicBezTo>
                <a:cubicBezTo>
                  <a:pt x="2451" y="781"/>
                  <a:pt x="2469" y="767"/>
                  <a:pt x="2482" y="768"/>
                </a:cubicBezTo>
                <a:cubicBezTo>
                  <a:pt x="2499" y="767"/>
                  <a:pt x="2513" y="785"/>
                  <a:pt x="2512" y="798"/>
                </a:cubicBezTo>
                <a:cubicBezTo>
                  <a:pt x="2513" y="815"/>
                  <a:pt x="2495" y="829"/>
                  <a:pt x="2482" y="828"/>
                </a:cubicBezTo>
                <a:close/>
                <a:moveTo>
                  <a:pt x="2729" y="342"/>
                </a:moveTo>
                <a:cubicBezTo>
                  <a:pt x="2730" y="320"/>
                  <a:pt x="2710" y="303"/>
                  <a:pt x="2691" y="302"/>
                </a:cubicBezTo>
                <a:cubicBezTo>
                  <a:pt x="2694" y="294"/>
                  <a:pt x="2697" y="281"/>
                  <a:pt x="2696" y="272"/>
                </a:cubicBezTo>
                <a:cubicBezTo>
                  <a:pt x="2698" y="209"/>
                  <a:pt x="2642" y="160"/>
                  <a:pt x="2585" y="161"/>
                </a:cubicBezTo>
                <a:cubicBezTo>
                  <a:pt x="2527" y="159"/>
                  <a:pt x="2477" y="215"/>
                  <a:pt x="2476" y="269"/>
                </a:cubicBezTo>
                <a:cubicBezTo>
                  <a:pt x="2466" y="258"/>
                  <a:pt x="2450" y="253"/>
                  <a:pt x="2438" y="253"/>
                </a:cubicBezTo>
                <a:cubicBezTo>
                  <a:pt x="2402" y="252"/>
                  <a:pt x="2372" y="286"/>
                  <a:pt x="2373" y="318"/>
                </a:cubicBezTo>
                <a:cubicBezTo>
                  <a:pt x="2372" y="351"/>
                  <a:pt x="2406" y="381"/>
                  <a:pt x="2438" y="380"/>
                </a:cubicBezTo>
                <a:lnTo>
                  <a:pt x="2691" y="380"/>
                </a:lnTo>
                <a:cubicBezTo>
                  <a:pt x="2710" y="381"/>
                  <a:pt x="2730" y="358"/>
                  <a:pt x="2729" y="342"/>
                </a:cubicBezTo>
                <a:close/>
                <a:moveTo>
                  <a:pt x="2425" y="400"/>
                </a:moveTo>
                <a:lnTo>
                  <a:pt x="2455" y="400"/>
                </a:lnTo>
                <a:lnTo>
                  <a:pt x="2455" y="468"/>
                </a:lnTo>
                <a:lnTo>
                  <a:pt x="2425" y="468"/>
                </a:lnTo>
                <a:lnTo>
                  <a:pt x="2425" y="400"/>
                </a:lnTo>
                <a:close/>
                <a:moveTo>
                  <a:pt x="2499" y="435"/>
                </a:moveTo>
                <a:lnTo>
                  <a:pt x="2529" y="435"/>
                </a:lnTo>
                <a:lnTo>
                  <a:pt x="2529" y="503"/>
                </a:lnTo>
                <a:lnTo>
                  <a:pt x="2499" y="503"/>
                </a:lnTo>
                <a:lnTo>
                  <a:pt x="2499" y="435"/>
                </a:lnTo>
                <a:close/>
                <a:moveTo>
                  <a:pt x="2574" y="400"/>
                </a:moveTo>
                <a:lnTo>
                  <a:pt x="2604" y="400"/>
                </a:lnTo>
                <a:lnTo>
                  <a:pt x="2604" y="468"/>
                </a:lnTo>
                <a:lnTo>
                  <a:pt x="2574" y="468"/>
                </a:lnTo>
                <a:lnTo>
                  <a:pt x="2574" y="400"/>
                </a:lnTo>
                <a:close/>
                <a:moveTo>
                  <a:pt x="2648" y="435"/>
                </a:moveTo>
                <a:lnTo>
                  <a:pt x="2678" y="435"/>
                </a:lnTo>
                <a:lnTo>
                  <a:pt x="2678" y="503"/>
                </a:lnTo>
                <a:lnTo>
                  <a:pt x="2648" y="503"/>
                </a:lnTo>
                <a:lnTo>
                  <a:pt x="2648" y="435"/>
                </a:lnTo>
                <a:close/>
                <a:moveTo>
                  <a:pt x="3779" y="384"/>
                </a:moveTo>
                <a:lnTo>
                  <a:pt x="3650" y="512"/>
                </a:lnTo>
                <a:lnTo>
                  <a:pt x="3600" y="462"/>
                </a:lnTo>
                <a:lnTo>
                  <a:pt x="3551" y="514"/>
                </a:lnTo>
                <a:lnTo>
                  <a:pt x="3600" y="563"/>
                </a:lnTo>
                <a:lnTo>
                  <a:pt x="3650" y="615"/>
                </a:lnTo>
                <a:lnTo>
                  <a:pt x="3701" y="563"/>
                </a:lnTo>
                <a:lnTo>
                  <a:pt x="3831" y="432"/>
                </a:lnTo>
                <a:lnTo>
                  <a:pt x="3779" y="384"/>
                </a:lnTo>
                <a:close/>
                <a:moveTo>
                  <a:pt x="3855" y="1276"/>
                </a:moveTo>
                <a:cubicBezTo>
                  <a:pt x="3851" y="1285"/>
                  <a:pt x="3850" y="1298"/>
                  <a:pt x="3850" y="1307"/>
                </a:cubicBezTo>
                <a:cubicBezTo>
                  <a:pt x="3850" y="1321"/>
                  <a:pt x="3853" y="1338"/>
                  <a:pt x="3855" y="1349"/>
                </a:cubicBezTo>
                <a:cubicBezTo>
                  <a:pt x="3862" y="1390"/>
                  <a:pt x="3886" y="1461"/>
                  <a:pt x="3931" y="1471"/>
                </a:cubicBezTo>
                <a:cubicBezTo>
                  <a:pt x="3937" y="1474"/>
                  <a:pt x="3941" y="1474"/>
                  <a:pt x="3945" y="1474"/>
                </a:cubicBezTo>
                <a:cubicBezTo>
                  <a:pt x="3958" y="1475"/>
                  <a:pt x="3974" y="1467"/>
                  <a:pt x="3983" y="1458"/>
                </a:cubicBezTo>
                <a:cubicBezTo>
                  <a:pt x="3996" y="1469"/>
                  <a:pt x="4010" y="1474"/>
                  <a:pt x="4021" y="1474"/>
                </a:cubicBezTo>
                <a:cubicBezTo>
                  <a:pt x="4076" y="1477"/>
                  <a:pt x="4118" y="1372"/>
                  <a:pt x="4116" y="1314"/>
                </a:cubicBezTo>
                <a:cubicBezTo>
                  <a:pt x="4117" y="1291"/>
                  <a:pt x="4108" y="1267"/>
                  <a:pt x="4101" y="1260"/>
                </a:cubicBezTo>
                <a:lnTo>
                  <a:pt x="4100" y="1258"/>
                </a:lnTo>
                <a:lnTo>
                  <a:pt x="4099" y="1257"/>
                </a:lnTo>
                <a:lnTo>
                  <a:pt x="4097" y="1257"/>
                </a:lnTo>
                <a:cubicBezTo>
                  <a:pt x="4082" y="1240"/>
                  <a:pt x="4057" y="1235"/>
                  <a:pt x="4038" y="1235"/>
                </a:cubicBezTo>
                <a:cubicBezTo>
                  <a:pt x="4019" y="1235"/>
                  <a:pt x="3998" y="1241"/>
                  <a:pt x="3983" y="1249"/>
                </a:cubicBezTo>
                <a:cubicBezTo>
                  <a:pt x="3982" y="1249"/>
                  <a:pt x="3977" y="1246"/>
                  <a:pt x="3976" y="1246"/>
                </a:cubicBezTo>
                <a:lnTo>
                  <a:pt x="3974" y="1245"/>
                </a:lnTo>
                <a:lnTo>
                  <a:pt x="3973" y="1244"/>
                </a:lnTo>
                <a:lnTo>
                  <a:pt x="3972" y="1244"/>
                </a:lnTo>
                <a:lnTo>
                  <a:pt x="3971" y="1243"/>
                </a:lnTo>
                <a:lnTo>
                  <a:pt x="3970" y="1243"/>
                </a:lnTo>
                <a:lnTo>
                  <a:pt x="3969" y="1243"/>
                </a:lnTo>
                <a:cubicBezTo>
                  <a:pt x="3959" y="1238"/>
                  <a:pt x="3943" y="1235"/>
                  <a:pt x="3934" y="1235"/>
                </a:cubicBezTo>
                <a:lnTo>
                  <a:pt x="3929" y="1235"/>
                </a:lnTo>
                <a:cubicBezTo>
                  <a:pt x="3901" y="1234"/>
                  <a:pt x="3864" y="1248"/>
                  <a:pt x="3855" y="1276"/>
                </a:cubicBezTo>
                <a:close/>
                <a:moveTo>
                  <a:pt x="3997" y="1224"/>
                </a:moveTo>
                <a:cubicBezTo>
                  <a:pt x="3997" y="1221"/>
                  <a:pt x="3997" y="1217"/>
                  <a:pt x="3997" y="1216"/>
                </a:cubicBezTo>
                <a:cubicBezTo>
                  <a:pt x="3999" y="1188"/>
                  <a:pt x="3973" y="1161"/>
                  <a:pt x="3946" y="1162"/>
                </a:cubicBezTo>
                <a:lnTo>
                  <a:pt x="3945" y="1162"/>
                </a:lnTo>
                <a:lnTo>
                  <a:pt x="3943" y="1162"/>
                </a:lnTo>
                <a:lnTo>
                  <a:pt x="3942" y="1162"/>
                </a:lnTo>
                <a:lnTo>
                  <a:pt x="3940" y="1162"/>
                </a:lnTo>
                <a:cubicBezTo>
                  <a:pt x="3930" y="1162"/>
                  <a:pt x="3925" y="1172"/>
                  <a:pt x="3926" y="1176"/>
                </a:cubicBezTo>
                <a:lnTo>
                  <a:pt x="3926" y="1178"/>
                </a:lnTo>
                <a:cubicBezTo>
                  <a:pt x="3925" y="1184"/>
                  <a:pt x="3933" y="1190"/>
                  <a:pt x="3938" y="1189"/>
                </a:cubicBezTo>
                <a:lnTo>
                  <a:pt x="3940" y="1189"/>
                </a:lnTo>
                <a:lnTo>
                  <a:pt x="3941" y="1189"/>
                </a:lnTo>
                <a:lnTo>
                  <a:pt x="3943" y="1189"/>
                </a:lnTo>
                <a:lnTo>
                  <a:pt x="3944" y="1189"/>
                </a:lnTo>
                <a:cubicBezTo>
                  <a:pt x="3958" y="1188"/>
                  <a:pt x="3971" y="1203"/>
                  <a:pt x="3970" y="1215"/>
                </a:cubicBezTo>
                <a:lnTo>
                  <a:pt x="3970" y="1217"/>
                </a:lnTo>
                <a:lnTo>
                  <a:pt x="3970" y="1219"/>
                </a:lnTo>
                <a:lnTo>
                  <a:pt x="3969" y="1220"/>
                </a:lnTo>
                <a:lnTo>
                  <a:pt x="3969" y="1222"/>
                </a:lnTo>
                <a:lnTo>
                  <a:pt x="3969" y="1223"/>
                </a:lnTo>
                <a:cubicBezTo>
                  <a:pt x="3968" y="1231"/>
                  <a:pt x="3978" y="1236"/>
                  <a:pt x="3983" y="1235"/>
                </a:cubicBezTo>
                <a:cubicBezTo>
                  <a:pt x="3989" y="1236"/>
                  <a:pt x="3996" y="1229"/>
                  <a:pt x="3997" y="1224"/>
                </a:cubicBezTo>
                <a:close/>
                <a:moveTo>
                  <a:pt x="1447" y="348"/>
                </a:moveTo>
                <a:lnTo>
                  <a:pt x="1320" y="291"/>
                </a:lnTo>
                <a:lnTo>
                  <a:pt x="1423" y="52"/>
                </a:lnTo>
                <a:lnTo>
                  <a:pt x="1268" y="269"/>
                </a:lnTo>
                <a:lnTo>
                  <a:pt x="1160" y="221"/>
                </a:lnTo>
                <a:lnTo>
                  <a:pt x="1455" y="0"/>
                </a:lnTo>
                <a:lnTo>
                  <a:pt x="1447" y="348"/>
                </a:lnTo>
                <a:close/>
                <a:moveTo>
                  <a:pt x="1282" y="386"/>
                </a:moveTo>
                <a:lnTo>
                  <a:pt x="1262" y="304"/>
                </a:lnTo>
                <a:lnTo>
                  <a:pt x="1336" y="332"/>
                </a:lnTo>
                <a:lnTo>
                  <a:pt x="1282" y="386"/>
                </a:lnTo>
                <a:close/>
                <a:moveTo>
                  <a:pt x="337" y="923"/>
                </a:moveTo>
                <a:cubicBezTo>
                  <a:pt x="337" y="1017"/>
                  <a:pt x="377" y="1026"/>
                  <a:pt x="385" y="1029"/>
                </a:cubicBezTo>
                <a:lnTo>
                  <a:pt x="385" y="1029"/>
                </a:lnTo>
                <a:lnTo>
                  <a:pt x="386" y="1029"/>
                </a:lnTo>
                <a:lnTo>
                  <a:pt x="386" y="1192"/>
                </a:lnTo>
                <a:lnTo>
                  <a:pt x="421" y="1192"/>
                </a:lnTo>
                <a:lnTo>
                  <a:pt x="421" y="820"/>
                </a:lnTo>
                <a:lnTo>
                  <a:pt x="386" y="820"/>
                </a:lnTo>
                <a:cubicBezTo>
                  <a:pt x="386" y="817"/>
                  <a:pt x="335" y="827"/>
                  <a:pt x="337" y="923"/>
                </a:cubicBezTo>
                <a:close/>
                <a:moveTo>
                  <a:pt x="334" y="2414"/>
                </a:moveTo>
                <a:lnTo>
                  <a:pt x="335" y="2416"/>
                </a:lnTo>
                <a:lnTo>
                  <a:pt x="336" y="2418"/>
                </a:lnTo>
                <a:lnTo>
                  <a:pt x="336" y="2419"/>
                </a:lnTo>
                <a:lnTo>
                  <a:pt x="336" y="2420"/>
                </a:lnTo>
                <a:lnTo>
                  <a:pt x="337" y="2420"/>
                </a:lnTo>
                <a:cubicBezTo>
                  <a:pt x="337" y="2420"/>
                  <a:pt x="337" y="2413"/>
                  <a:pt x="337" y="2411"/>
                </a:cubicBezTo>
                <a:lnTo>
                  <a:pt x="337" y="2153"/>
                </a:lnTo>
                <a:cubicBezTo>
                  <a:pt x="347" y="2122"/>
                  <a:pt x="316" y="2072"/>
                  <a:pt x="255" y="2080"/>
                </a:cubicBezTo>
                <a:cubicBezTo>
                  <a:pt x="220" y="2079"/>
                  <a:pt x="186" y="2090"/>
                  <a:pt x="179" y="2118"/>
                </a:cubicBezTo>
                <a:cubicBezTo>
                  <a:pt x="177" y="2127"/>
                  <a:pt x="177" y="2146"/>
                  <a:pt x="177" y="2156"/>
                </a:cubicBezTo>
                <a:lnTo>
                  <a:pt x="177" y="2159"/>
                </a:lnTo>
                <a:lnTo>
                  <a:pt x="177" y="2411"/>
                </a:lnTo>
                <a:lnTo>
                  <a:pt x="177" y="2414"/>
                </a:lnTo>
                <a:lnTo>
                  <a:pt x="176" y="2416"/>
                </a:lnTo>
                <a:lnTo>
                  <a:pt x="176" y="2418"/>
                </a:lnTo>
                <a:lnTo>
                  <a:pt x="176" y="2419"/>
                </a:lnTo>
                <a:lnTo>
                  <a:pt x="176" y="2420"/>
                </a:lnTo>
                <a:lnTo>
                  <a:pt x="176" y="2420"/>
                </a:lnTo>
                <a:lnTo>
                  <a:pt x="176" y="2419"/>
                </a:lnTo>
                <a:lnTo>
                  <a:pt x="177" y="2418"/>
                </a:lnTo>
                <a:lnTo>
                  <a:pt x="178" y="2416"/>
                </a:lnTo>
                <a:lnTo>
                  <a:pt x="179" y="2414"/>
                </a:lnTo>
                <a:cubicBezTo>
                  <a:pt x="187" y="2384"/>
                  <a:pt x="223" y="2373"/>
                  <a:pt x="255" y="2373"/>
                </a:cubicBezTo>
                <a:cubicBezTo>
                  <a:pt x="294" y="2372"/>
                  <a:pt x="328" y="2386"/>
                  <a:pt x="334" y="2414"/>
                </a:cubicBezTo>
                <a:close/>
                <a:moveTo>
                  <a:pt x="315" y="2235"/>
                </a:moveTo>
                <a:lnTo>
                  <a:pt x="314" y="2236"/>
                </a:lnTo>
                <a:lnTo>
                  <a:pt x="313" y="2237"/>
                </a:lnTo>
                <a:lnTo>
                  <a:pt x="311" y="2237"/>
                </a:lnTo>
                <a:lnTo>
                  <a:pt x="310" y="2237"/>
                </a:lnTo>
                <a:lnTo>
                  <a:pt x="307" y="2237"/>
                </a:lnTo>
                <a:cubicBezTo>
                  <a:pt x="305" y="2234"/>
                  <a:pt x="299" y="2235"/>
                  <a:pt x="296" y="2235"/>
                </a:cubicBezTo>
                <a:cubicBezTo>
                  <a:pt x="286" y="2229"/>
                  <a:pt x="270" y="2229"/>
                  <a:pt x="255" y="2229"/>
                </a:cubicBezTo>
                <a:cubicBezTo>
                  <a:pt x="239" y="2229"/>
                  <a:pt x="224" y="2230"/>
                  <a:pt x="215" y="2235"/>
                </a:cubicBezTo>
                <a:cubicBezTo>
                  <a:pt x="212" y="2234"/>
                  <a:pt x="207" y="2236"/>
                  <a:pt x="204" y="2237"/>
                </a:cubicBezTo>
                <a:lnTo>
                  <a:pt x="203" y="2239"/>
                </a:lnTo>
                <a:lnTo>
                  <a:pt x="202" y="2238"/>
                </a:lnTo>
                <a:lnTo>
                  <a:pt x="200" y="2237"/>
                </a:lnTo>
                <a:lnTo>
                  <a:pt x="198" y="2235"/>
                </a:lnTo>
                <a:lnTo>
                  <a:pt x="198" y="2233"/>
                </a:lnTo>
                <a:lnTo>
                  <a:pt x="199" y="2231"/>
                </a:lnTo>
                <a:lnTo>
                  <a:pt x="200" y="2230"/>
                </a:lnTo>
                <a:lnTo>
                  <a:pt x="201" y="2229"/>
                </a:lnTo>
                <a:cubicBezTo>
                  <a:pt x="214" y="2221"/>
                  <a:pt x="236" y="2218"/>
                  <a:pt x="255" y="2218"/>
                </a:cubicBezTo>
                <a:cubicBezTo>
                  <a:pt x="280" y="2218"/>
                  <a:pt x="300" y="2222"/>
                  <a:pt x="313" y="2229"/>
                </a:cubicBezTo>
                <a:lnTo>
                  <a:pt x="314" y="2230"/>
                </a:lnTo>
                <a:lnTo>
                  <a:pt x="315" y="2231"/>
                </a:lnTo>
                <a:lnTo>
                  <a:pt x="315" y="2233"/>
                </a:lnTo>
                <a:lnTo>
                  <a:pt x="315" y="2235"/>
                </a:lnTo>
                <a:close/>
                <a:moveTo>
                  <a:pt x="315" y="2189"/>
                </a:moveTo>
                <a:lnTo>
                  <a:pt x="314" y="2190"/>
                </a:lnTo>
                <a:lnTo>
                  <a:pt x="313" y="2191"/>
                </a:lnTo>
                <a:lnTo>
                  <a:pt x="311" y="2191"/>
                </a:lnTo>
                <a:lnTo>
                  <a:pt x="310" y="2191"/>
                </a:lnTo>
                <a:lnTo>
                  <a:pt x="307" y="2191"/>
                </a:lnTo>
                <a:cubicBezTo>
                  <a:pt x="306" y="2191"/>
                  <a:pt x="303" y="2190"/>
                  <a:pt x="303" y="2190"/>
                </a:cubicBezTo>
                <a:lnTo>
                  <a:pt x="302" y="2190"/>
                </a:lnTo>
                <a:lnTo>
                  <a:pt x="300" y="2189"/>
                </a:lnTo>
                <a:lnTo>
                  <a:pt x="299" y="2189"/>
                </a:lnTo>
                <a:lnTo>
                  <a:pt x="298" y="2189"/>
                </a:lnTo>
                <a:lnTo>
                  <a:pt x="296" y="2189"/>
                </a:lnTo>
                <a:cubicBezTo>
                  <a:pt x="286" y="2183"/>
                  <a:pt x="270" y="2183"/>
                  <a:pt x="255" y="2183"/>
                </a:cubicBezTo>
                <a:cubicBezTo>
                  <a:pt x="239" y="2183"/>
                  <a:pt x="224" y="2184"/>
                  <a:pt x="215" y="2189"/>
                </a:cubicBezTo>
                <a:lnTo>
                  <a:pt x="214" y="2189"/>
                </a:lnTo>
                <a:lnTo>
                  <a:pt x="213" y="2189"/>
                </a:lnTo>
                <a:lnTo>
                  <a:pt x="212" y="2189"/>
                </a:lnTo>
                <a:lnTo>
                  <a:pt x="211" y="2190"/>
                </a:lnTo>
                <a:lnTo>
                  <a:pt x="210" y="2190"/>
                </a:lnTo>
                <a:lnTo>
                  <a:pt x="209" y="2190"/>
                </a:lnTo>
                <a:lnTo>
                  <a:pt x="208" y="2191"/>
                </a:lnTo>
                <a:lnTo>
                  <a:pt x="207" y="2191"/>
                </a:lnTo>
                <a:lnTo>
                  <a:pt x="205" y="2191"/>
                </a:lnTo>
                <a:lnTo>
                  <a:pt x="204" y="2191"/>
                </a:lnTo>
                <a:lnTo>
                  <a:pt x="203" y="2192"/>
                </a:lnTo>
                <a:lnTo>
                  <a:pt x="202" y="2192"/>
                </a:lnTo>
                <a:lnTo>
                  <a:pt x="200" y="2191"/>
                </a:lnTo>
                <a:lnTo>
                  <a:pt x="198" y="2189"/>
                </a:lnTo>
                <a:lnTo>
                  <a:pt x="198" y="2187"/>
                </a:lnTo>
                <a:lnTo>
                  <a:pt x="199" y="2185"/>
                </a:lnTo>
                <a:lnTo>
                  <a:pt x="200" y="2184"/>
                </a:lnTo>
                <a:lnTo>
                  <a:pt x="201" y="2183"/>
                </a:lnTo>
                <a:cubicBezTo>
                  <a:pt x="214" y="2178"/>
                  <a:pt x="236" y="2172"/>
                  <a:pt x="255" y="2172"/>
                </a:cubicBezTo>
                <a:cubicBezTo>
                  <a:pt x="280" y="2172"/>
                  <a:pt x="300" y="2178"/>
                  <a:pt x="313" y="2183"/>
                </a:cubicBezTo>
                <a:lnTo>
                  <a:pt x="314" y="2184"/>
                </a:lnTo>
                <a:lnTo>
                  <a:pt x="315" y="2185"/>
                </a:lnTo>
                <a:lnTo>
                  <a:pt x="315" y="2187"/>
                </a:lnTo>
                <a:lnTo>
                  <a:pt x="315" y="2189"/>
                </a:lnTo>
                <a:close/>
                <a:moveTo>
                  <a:pt x="315" y="2142"/>
                </a:moveTo>
                <a:lnTo>
                  <a:pt x="314" y="2144"/>
                </a:lnTo>
                <a:lnTo>
                  <a:pt x="313" y="2145"/>
                </a:lnTo>
                <a:lnTo>
                  <a:pt x="311" y="2145"/>
                </a:lnTo>
                <a:lnTo>
                  <a:pt x="310" y="2145"/>
                </a:lnTo>
                <a:lnTo>
                  <a:pt x="307" y="2145"/>
                </a:lnTo>
                <a:cubicBezTo>
                  <a:pt x="306" y="2145"/>
                  <a:pt x="303" y="2144"/>
                  <a:pt x="303" y="2144"/>
                </a:cubicBezTo>
                <a:lnTo>
                  <a:pt x="302" y="2143"/>
                </a:lnTo>
                <a:lnTo>
                  <a:pt x="300" y="2143"/>
                </a:lnTo>
                <a:lnTo>
                  <a:pt x="299" y="2143"/>
                </a:lnTo>
                <a:lnTo>
                  <a:pt x="298" y="2143"/>
                </a:lnTo>
                <a:lnTo>
                  <a:pt x="296" y="2142"/>
                </a:lnTo>
                <a:cubicBezTo>
                  <a:pt x="286" y="2137"/>
                  <a:pt x="270" y="2137"/>
                  <a:pt x="255" y="2137"/>
                </a:cubicBezTo>
                <a:cubicBezTo>
                  <a:pt x="239" y="2137"/>
                  <a:pt x="224" y="2138"/>
                  <a:pt x="215" y="2142"/>
                </a:cubicBezTo>
                <a:lnTo>
                  <a:pt x="214" y="2143"/>
                </a:lnTo>
                <a:lnTo>
                  <a:pt x="213" y="2143"/>
                </a:lnTo>
                <a:lnTo>
                  <a:pt x="212" y="2143"/>
                </a:lnTo>
                <a:lnTo>
                  <a:pt x="211" y="2143"/>
                </a:lnTo>
                <a:lnTo>
                  <a:pt x="210" y="2144"/>
                </a:lnTo>
                <a:lnTo>
                  <a:pt x="209" y="2144"/>
                </a:lnTo>
                <a:lnTo>
                  <a:pt x="208" y="2145"/>
                </a:lnTo>
                <a:lnTo>
                  <a:pt x="207" y="2145"/>
                </a:lnTo>
                <a:lnTo>
                  <a:pt x="205" y="2145"/>
                </a:lnTo>
                <a:lnTo>
                  <a:pt x="204" y="2145"/>
                </a:lnTo>
                <a:lnTo>
                  <a:pt x="203" y="2146"/>
                </a:lnTo>
                <a:lnTo>
                  <a:pt x="202" y="2146"/>
                </a:lnTo>
                <a:lnTo>
                  <a:pt x="200" y="2144"/>
                </a:lnTo>
                <a:lnTo>
                  <a:pt x="198" y="2142"/>
                </a:lnTo>
                <a:lnTo>
                  <a:pt x="198" y="2142"/>
                </a:lnTo>
                <a:lnTo>
                  <a:pt x="199" y="2140"/>
                </a:lnTo>
                <a:lnTo>
                  <a:pt x="200" y="2138"/>
                </a:lnTo>
                <a:cubicBezTo>
                  <a:pt x="215" y="2131"/>
                  <a:pt x="235" y="2126"/>
                  <a:pt x="255" y="2126"/>
                </a:cubicBezTo>
                <a:cubicBezTo>
                  <a:pt x="281" y="2126"/>
                  <a:pt x="300" y="2132"/>
                  <a:pt x="314" y="2138"/>
                </a:cubicBezTo>
                <a:lnTo>
                  <a:pt x="315" y="2140"/>
                </a:lnTo>
                <a:lnTo>
                  <a:pt x="315" y="2142"/>
                </a:lnTo>
                <a:lnTo>
                  <a:pt x="315" y="2142"/>
                </a:lnTo>
                <a:close/>
                <a:moveTo>
                  <a:pt x="3" y="2414"/>
                </a:moveTo>
                <a:cubicBezTo>
                  <a:pt x="10" y="2384"/>
                  <a:pt x="45" y="2373"/>
                  <a:pt x="79" y="2373"/>
                </a:cubicBezTo>
                <a:cubicBezTo>
                  <a:pt x="118" y="2372"/>
                  <a:pt x="152" y="2386"/>
                  <a:pt x="158" y="2414"/>
                </a:cubicBezTo>
                <a:lnTo>
                  <a:pt x="159" y="2416"/>
                </a:lnTo>
                <a:lnTo>
                  <a:pt x="160" y="2418"/>
                </a:lnTo>
                <a:lnTo>
                  <a:pt x="160" y="2419"/>
                </a:lnTo>
                <a:lnTo>
                  <a:pt x="160" y="2420"/>
                </a:lnTo>
                <a:lnTo>
                  <a:pt x="161" y="2420"/>
                </a:lnTo>
                <a:cubicBezTo>
                  <a:pt x="161" y="2420"/>
                  <a:pt x="161" y="2413"/>
                  <a:pt x="161" y="2411"/>
                </a:cubicBezTo>
                <a:lnTo>
                  <a:pt x="161" y="2409"/>
                </a:lnTo>
                <a:lnTo>
                  <a:pt x="161" y="2406"/>
                </a:lnTo>
                <a:lnTo>
                  <a:pt x="161" y="2400"/>
                </a:lnTo>
                <a:lnTo>
                  <a:pt x="161" y="2397"/>
                </a:lnTo>
                <a:lnTo>
                  <a:pt x="161" y="2394"/>
                </a:lnTo>
                <a:lnTo>
                  <a:pt x="161" y="2347"/>
                </a:lnTo>
                <a:lnTo>
                  <a:pt x="161" y="2343"/>
                </a:lnTo>
                <a:lnTo>
                  <a:pt x="161" y="2333"/>
                </a:lnTo>
                <a:lnTo>
                  <a:pt x="161" y="2329"/>
                </a:lnTo>
                <a:lnTo>
                  <a:pt x="161" y="2291"/>
                </a:lnTo>
                <a:lnTo>
                  <a:pt x="161" y="2286"/>
                </a:lnTo>
                <a:lnTo>
                  <a:pt x="161" y="2281"/>
                </a:lnTo>
                <a:lnTo>
                  <a:pt x="161" y="2153"/>
                </a:lnTo>
                <a:cubicBezTo>
                  <a:pt x="171" y="2122"/>
                  <a:pt x="140" y="2072"/>
                  <a:pt x="79" y="2080"/>
                </a:cubicBezTo>
                <a:cubicBezTo>
                  <a:pt x="44" y="2079"/>
                  <a:pt x="10" y="2090"/>
                  <a:pt x="3" y="2118"/>
                </a:cubicBezTo>
                <a:cubicBezTo>
                  <a:pt x="0" y="2122"/>
                  <a:pt x="0" y="2131"/>
                  <a:pt x="0" y="2136"/>
                </a:cubicBezTo>
                <a:cubicBezTo>
                  <a:pt x="0" y="2140"/>
                  <a:pt x="0" y="2146"/>
                  <a:pt x="0" y="2147"/>
                </a:cubicBezTo>
                <a:cubicBezTo>
                  <a:pt x="1" y="2150"/>
                  <a:pt x="1" y="2153"/>
                  <a:pt x="1" y="2153"/>
                </a:cubicBezTo>
                <a:lnTo>
                  <a:pt x="1" y="2159"/>
                </a:lnTo>
                <a:lnTo>
                  <a:pt x="1" y="2162"/>
                </a:lnTo>
                <a:lnTo>
                  <a:pt x="1" y="2168"/>
                </a:lnTo>
                <a:lnTo>
                  <a:pt x="1" y="2171"/>
                </a:lnTo>
                <a:lnTo>
                  <a:pt x="1" y="2411"/>
                </a:lnTo>
                <a:lnTo>
                  <a:pt x="1" y="2414"/>
                </a:lnTo>
                <a:lnTo>
                  <a:pt x="0" y="2416"/>
                </a:lnTo>
                <a:lnTo>
                  <a:pt x="0" y="2418"/>
                </a:lnTo>
                <a:lnTo>
                  <a:pt x="0" y="2419"/>
                </a:lnTo>
                <a:lnTo>
                  <a:pt x="0" y="2420"/>
                </a:lnTo>
                <a:lnTo>
                  <a:pt x="0" y="2420"/>
                </a:lnTo>
                <a:lnTo>
                  <a:pt x="0" y="2419"/>
                </a:lnTo>
                <a:lnTo>
                  <a:pt x="1" y="2418"/>
                </a:lnTo>
                <a:lnTo>
                  <a:pt x="2" y="2416"/>
                </a:lnTo>
                <a:lnTo>
                  <a:pt x="3" y="2414"/>
                </a:lnTo>
                <a:close/>
                <a:moveTo>
                  <a:pt x="25" y="2137"/>
                </a:moveTo>
                <a:cubicBezTo>
                  <a:pt x="38" y="2131"/>
                  <a:pt x="60" y="2126"/>
                  <a:pt x="79" y="2126"/>
                </a:cubicBezTo>
                <a:cubicBezTo>
                  <a:pt x="105" y="2126"/>
                  <a:pt x="124" y="2132"/>
                  <a:pt x="138" y="2138"/>
                </a:cubicBezTo>
                <a:lnTo>
                  <a:pt x="139" y="2140"/>
                </a:lnTo>
                <a:lnTo>
                  <a:pt x="139" y="2142"/>
                </a:lnTo>
                <a:lnTo>
                  <a:pt x="139" y="2142"/>
                </a:lnTo>
                <a:lnTo>
                  <a:pt x="138" y="2144"/>
                </a:lnTo>
                <a:lnTo>
                  <a:pt x="137" y="2145"/>
                </a:lnTo>
                <a:lnTo>
                  <a:pt x="135" y="2145"/>
                </a:lnTo>
                <a:lnTo>
                  <a:pt x="134" y="2145"/>
                </a:lnTo>
                <a:lnTo>
                  <a:pt x="131" y="2145"/>
                </a:lnTo>
                <a:lnTo>
                  <a:pt x="130" y="2145"/>
                </a:lnTo>
                <a:lnTo>
                  <a:pt x="129" y="2145"/>
                </a:lnTo>
                <a:lnTo>
                  <a:pt x="129" y="2145"/>
                </a:lnTo>
                <a:lnTo>
                  <a:pt x="128" y="2144"/>
                </a:lnTo>
                <a:lnTo>
                  <a:pt x="127" y="2144"/>
                </a:lnTo>
                <a:lnTo>
                  <a:pt x="126" y="2143"/>
                </a:lnTo>
                <a:lnTo>
                  <a:pt x="124" y="2143"/>
                </a:lnTo>
                <a:lnTo>
                  <a:pt x="123" y="2143"/>
                </a:lnTo>
                <a:lnTo>
                  <a:pt x="122" y="2143"/>
                </a:lnTo>
                <a:lnTo>
                  <a:pt x="120" y="2142"/>
                </a:lnTo>
                <a:cubicBezTo>
                  <a:pt x="110" y="2137"/>
                  <a:pt x="94" y="2137"/>
                  <a:pt x="79" y="2137"/>
                </a:cubicBezTo>
                <a:cubicBezTo>
                  <a:pt x="63" y="2137"/>
                  <a:pt x="48" y="2138"/>
                  <a:pt x="39" y="2142"/>
                </a:cubicBezTo>
                <a:lnTo>
                  <a:pt x="38" y="2143"/>
                </a:lnTo>
                <a:lnTo>
                  <a:pt x="37" y="2143"/>
                </a:lnTo>
                <a:lnTo>
                  <a:pt x="36" y="2143"/>
                </a:lnTo>
                <a:lnTo>
                  <a:pt x="35" y="2143"/>
                </a:lnTo>
                <a:lnTo>
                  <a:pt x="34" y="2144"/>
                </a:lnTo>
                <a:lnTo>
                  <a:pt x="33" y="2144"/>
                </a:lnTo>
                <a:lnTo>
                  <a:pt x="32" y="2145"/>
                </a:lnTo>
                <a:lnTo>
                  <a:pt x="31" y="2145"/>
                </a:lnTo>
                <a:lnTo>
                  <a:pt x="29" y="2145"/>
                </a:lnTo>
                <a:lnTo>
                  <a:pt x="28" y="2145"/>
                </a:lnTo>
                <a:lnTo>
                  <a:pt x="27" y="2146"/>
                </a:lnTo>
                <a:lnTo>
                  <a:pt x="26" y="2146"/>
                </a:lnTo>
                <a:lnTo>
                  <a:pt x="24" y="2144"/>
                </a:lnTo>
                <a:lnTo>
                  <a:pt x="22" y="2142"/>
                </a:lnTo>
                <a:lnTo>
                  <a:pt x="22" y="2142"/>
                </a:lnTo>
                <a:lnTo>
                  <a:pt x="23" y="2140"/>
                </a:lnTo>
                <a:lnTo>
                  <a:pt x="24" y="2138"/>
                </a:lnTo>
                <a:lnTo>
                  <a:pt x="25" y="2137"/>
                </a:lnTo>
                <a:close/>
                <a:moveTo>
                  <a:pt x="25" y="2183"/>
                </a:moveTo>
                <a:cubicBezTo>
                  <a:pt x="38" y="2178"/>
                  <a:pt x="60" y="2172"/>
                  <a:pt x="79" y="2172"/>
                </a:cubicBezTo>
                <a:cubicBezTo>
                  <a:pt x="104" y="2172"/>
                  <a:pt x="124" y="2178"/>
                  <a:pt x="137" y="2183"/>
                </a:cubicBezTo>
                <a:lnTo>
                  <a:pt x="138" y="2184"/>
                </a:lnTo>
                <a:lnTo>
                  <a:pt x="139" y="2185"/>
                </a:lnTo>
                <a:lnTo>
                  <a:pt x="139" y="2187"/>
                </a:lnTo>
                <a:lnTo>
                  <a:pt x="139" y="2189"/>
                </a:lnTo>
                <a:lnTo>
                  <a:pt x="138" y="2190"/>
                </a:lnTo>
                <a:lnTo>
                  <a:pt x="137" y="2191"/>
                </a:lnTo>
                <a:lnTo>
                  <a:pt x="135" y="2191"/>
                </a:lnTo>
                <a:lnTo>
                  <a:pt x="134" y="2191"/>
                </a:lnTo>
                <a:lnTo>
                  <a:pt x="131" y="2191"/>
                </a:lnTo>
                <a:cubicBezTo>
                  <a:pt x="130" y="2191"/>
                  <a:pt x="127" y="2190"/>
                  <a:pt x="127" y="2190"/>
                </a:cubicBezTo>
                <a:lnTo>
                  <a:pt x="126" y="2190"/>
                </a:lnTo>
                <a:lnTo>
                  <a:pt x="124" y="2189"/>
                </a:lnTo>
                <a:lnTo>
                  <a:pt x="123" y="2189"/>
                </a:lnTo>
                <a:lnTo>
                  <a:pt x="122" y="2189"/>
                </a:lnTo>
                <a:lnTo>
                  <a:pt x="120" y="2189"/>
                </a:lnTo>
                <a:cubicBezTo>
                  <a:pt x="110" y="2183"/>
                  <a:pt x="94" y="2183"/>
                  <a:pt x="79" y="2183"/>
                </a:cubicBezTo>
                <a:cubicBezTo>
                  <a:pt x="63" y="2183"/>
                  <a:pt x="48" y="2184"/>
                  <a:pt x="39" y="2189"/>
                </a:cubicBezTo>
                <a:lnTo>
                  <a:pt x="38" y="2189"/>
                </a:lnTo>
                <a:lnTo>
                  <a:pt x="37" y="2189"/>
                </a:lnTo>
                <a:lnTo>
                  <a:pt x="36" y="2189"/>
                </a:lnTo>
                <a:lnTo>
                  <a:pt x="35" y="2190"/>
                </a:lnTo>
                <a:lnTo>
                  <a:pt x="34" y="2190"/>
                </a:lnTo>
                <a:lnTo>
                  <a:pt x="33" y="2190"/>
                </a:lnTo>
                <a:lnTo>
                  <a:pt x="32" y="2191"/>
                </a:lnTo>
                <a:lnTo>
                  <a:pt x="31" y="2191"/>
                </a:lnTo>
                <a:lnTo>
                  <a:pt x="29" y="2191"/>
                </a:lnTo>
                <a:lnTo>
                  <a:pt x="28" y="2191"/>
                </a:lnTo>
                <a:lnTo>
                  <a:pt x="27" y="2192"/>
                </a:lnTo>
                <a:lnTo>
                  <a:pt x="26" y="2192"/>
                </a:lnTo>
                <a:lnTo>
                  <a:pt x="24" y="2191"/>
                </a:lnTo>
                <a:lnTo>
                  <a:pt x="22" y="2189"/>
                </a:lnTo>
                <a:lnTo>
                  <a:pt x="22" y="2187"/>
                </a:lnTo>
                <a:lnTo>
                  <a:pt x="23" y="2185"/>
                </a:lnTo>
                <a:lnTo>
                  <a:pt x="24" y="2184"/>
                </a:lnTo>
                <a:lnTo>
                  <a:pt x="25" y="2183"/>
                </a:lnTo>
                <a:close/>
                <a:moveTo>
                  <a:pt x="25" y="2229"/>
                </a:moveTo>
                <a:cubicBezTo>
                  <a:pt x="38" y="2221"/>
                  <a:pt x="60" y="2218"/>
                  <a:pt x="79" y="2218"/>
                </a:cubicBezTo>
                <a:cubicBezTo>
                  <a:pt x="104" y="2218"/>
                  <a:pt x="124" y="2222"/>
                  <a:pt x="137" y="2229"/>
                </a:cubicBezTo>
                <a:lnTo>
                  <a:pt x="138" y="2230"/>
                </a:lnTo>
                <a:lnTo>
                  <a:pt x="139" y="2231"/>
                </a:lnTo>
                <a:lnTo>
                  <a:pt x="139" y="2233"/>
                </a:lnTo>
                <a:lnTo>
                  <a:pt x="139" y="2235"/>
                </a:lnTo>
                <a:lnTo>
                  <a:pt x="138" y="2236"/>
                </a:lnTo>
                <a:lnTo>
                  <a:pt x="137" y="2237"/>
                </a:lnTo>
                <a:lnTo>
                  <a:pt x="135" y="2237"/>
                </a:lnTo>
                <a:lnTo>
                  <a:pt x="134" y="2237"/>
                </a:lnTo>
                <a:lnTo>
                  <a:pt x="131" y="2237"/>
                </a:lnTo>
                <a:cubicBezTo>
                  <a:pt x="129" y="2234"/>
                  <a:pt x="123" y="2235"/>
                  <a:pt x="120" y="2235"/>
                </a:cubicBezTo>
                <a:cubicBezTo>
                  <a:pt x="110" y="2229"/>
                  <a:pt x="94" y="2229"/>
                  <a:pt x="79" y="2229"/>
                </a:cubicBezTo>
                <a:cubicBezTo>
                  <a:pt x="63" y="2229"/>
                  <a:pt x="48" y="2230"/>
                  <a:pt x="39" y="2235"/>
                </a:cubicBezTo>
                <a:cubicBezTo>
                  <a:pt x="36" y="2234"/>
                  <a:pt x="31" y="2236"/>
                  <a:pt x="28" y="2237"/>
                </a:cubicBezTo>
                <a:lnTo>
                  <a:pt x="27" y="2239"/>
                </a:lnTo>
                <a:lnTo>
                  <a:pt x="26" y="2238"/>
                </a:lnTo>
                <a:lnTo>
                  <a:pt x="24" y="2237"/>
                </a:lnTo>
                <a:lnTo>
                  <a:pt x="22" y="2235"/>
                </a:lnTo>
                <a:lnTo>
                  <a:pt x="22" y="2233"/>
                </a:lnTo>
                <a:lnTo>
                  <a:pt x="23" y="2231"/>
                </a:lnTo>
                <a:lnTo>
                  <a:pt x="24" y="2230"/>
                </a:lnTo>
                <a:lnTo>
                  <a:pt x="25" y="2229"/>
                </a:lnTo>
                <a:close/>
                <a:moveTo>
                  <a:pt x="166" y="863"/>
                </a:moveTo>
                <a:cubicBezTo>
                  <a:pt x="160" y="879"/>
                  <a:pt x="153" y="899"/>
                  <a:pt x="152" y="918"/>
                </a:cubicBezTo>
                <a:cubicBezTo>
                  <a:pt x="152" y="940"/>
                  <a:pt x="171" y="970"/>
                  <a:pt x="199" y="988"/>
                </a:cubicBezTo>
                <a:lnTo>
                  <a:pt x="199" y="1192"/>
                </a:lnTo>
                <a:lnTo>
                  <a:pt x="234" y="1192"/>
                </a:lnTo>
                <a:lnTo>
                  <a:pt x="234" y="988"/>
                </a:lnTo>
                <a:cubicBezTo>
                  <a:pt x="250" y="981"/>
                  <a:pt x="262" y="960"/>
                  <a:pt x="269" y="949"/>
                </a:cubicBezTo>
                <a:lnTo>
                  <a:pt x="269" y="948"/>
                </a:lnTo>
                <a:cubicBezTo>
                  <a:pt x="275" y="940"/>
                  <a:pt x="278" y="930"/>
                  <a:pt x="278" y="921"/>
                </a:cubicBezTo>
                <a:lnTo>
                  <a:pt x="278" y="920"/>
                </a:lnTo>
                <a:cubicBezTo>
                  <a:pt x="278" y="917"/>
                  <a:pt x="278" y="911"/>
                  <a:pt x="277" y="910"/>
                </a:cubicBezTo>
                <a:cubicBezTo>
                  <a:pt x="277" y="896"/>
                  <a:pt x="271" y="880"/>
                  <a:pt x="266" y="870"/>
                </a:cubicBezTo>
                <a:cubicBezTo>
                  <a:pt x="265" y="868"/>
                  <a:pt x="264" y="864"/>
                  <a:pt x="264" y="863"/>
                </a:cubicBezTo>
                <a:cubicBezTo>
                  <a:pt x="262" y="850"/>
                  <a:pt x="251" y="821"/>
                  <a:pt x="237" y="820"/>
                </a:cubicBezTo>
                <a:lnTo>
                  <a:pt x="245" y="907"/>
                </a:lnTo>
                <a:lnTo>
                  <a:pt x="234" y="907"/>
                </a:lnTo>
                <a:lnTo>
                  <a:pt x="226" y="820"/>
                </a:lnTo>
                <a:lnTo>
                  <a:pt x="207" y="820"/>
                </a:lnTo>
                <a:lnTo>
                  <a:pt x="196" y="907"/>
                </a:lnTo>
                <a:lnTo>
                  <a:pt x="185" y="907"/>
                </a:lnTo>
                <a:lnTo>
                  <a:pt x="193" y="820"/>
                </a:lnTo>
                <a:cubicBezTo>
                  <a:pt x="182" y="822"/>
                  <a:pt x="173" y="845"/>
                  <a:pt x="169" y="857"/>
                </a:cubicBezTo>
                <a:cubicBezTo>
                  <a:pt x="168" y="860"/>
                  <a:pt x="166" y="863"/>
                  <a:pt x="166" y="863"/>
                </a:cubicBezTo>
                <a:close/>
                <a:moveTo>
                  <a:pt x="1464" y="1080"/>
                </a:moveTo>
                <a:lnTo>
                  <a:pt x="1040" y="1080"/>
                </a:lnTo>
                <a:lnTo>
                  <a:pt x="1040" y="1344"/>
                </a:lnTo>
                <a:lnTo>
                  <a:pt x="1464" y="1344"/>
                </a:lnTo>
                <a:lnTo>
                  <a:pt x="1464" y="1080"/>
                </a:lnTo>
                <a:close/>
                <a:moveTo>
                  <a:pt x="1418" y="1306"/>
                </a:moveTo>
                <a:lnTo>
                  <a:pt x="1089" y="1306"/>
                </a:lnTo>
                <a:lnTo>
                  <a:pt x="1089" y="1119"/>
                </a:lnTo>
                <a:lnTo>
                  <a:pt x="1418" y="1119"/>
                </a:lnTo>
                <a:lnTo>
                  <a:pt x="1418" y="1306"/>
                </a:lnTo>
                <a:close/>
                <a:moveTo>
                  <a:pt x="291" y="2913"/>
                </a:moveTo>
                <a:cubicBezTo>
                  <a:pt x="288" y="2915"/>
                  <a:pt x="286" y="2921"/>
                  <a:pt x="286" y="2924"/>
                </a:cubicBezTo>
                <a:lnTo>
                  <a:pt x="286" y="2925"/>
                </a:lnTo>
                <a:cubicBezTo>
                  <a:pt x="297" y="2938"/>
                  <a:pt x="265" y="2905"/>
                  <a:pt x="324" y="2964"/>
                </a:cubicBezTo>
                <a:cubicBezTo>
                  <a:pt x="321" y="3075"/>
                  <a:pt x="404" y="3140"/>
                  <a:pt x="498" y="3138"/>
                </a:cubicBezTo>
                <a:cubicBezTo>
                  <a:pt x="589" y="3140"/>
                  <a:pt x="658" y="3036"/>
                  <a:pt x="656" y="2981"/>
                </a:cubicBezTo>
                <a:cubicBezTo>
                  <a:pt x="656" y="2974"/>
                  <a:pt x="655" y="2970"/>
                  <a:pt x="654" y="2969"/>
                </a:cubicBezTo>
                <a:lnTo>
                  <a:pt x="654" y="2969"/>
                </a:lnTo>
                <a:lnTo>
                  <a:pt x="654" y="2969"/>
                </a:lnTo>
                <a:lnTo>
                  <a:pt x="653" y="2968"/>
                </a:lnTo>
                <a:lnTo>
                  <a:pt x="653" y="2968"/>
                </a:lnTo>
                <a:lnTo>
                  <a:pt x="653" y="2968"/>
                </a:lnTo>
                <a:lnTo>
                  <a:pt x="652" y="2969"/>
                </a:lnTo>
                <a:cubicBezTo>
                  <a:pt x="650" y="2969"/>
                  <a:pt x="646" y="2974"/>
                  <a:pt x="644" y="2977"/>
                </a:cubicBezTo>
                <a:cubicBezTo>
                  <a:pt x="639" y="2983"/>
                  <a:pt x="628" y="2993"/>
                  <a:pt x="621" y="2997"/>
                </a:cubicBezTo>
                <a:cubicBezTo>
                  <a:pt x="612" y="3003"/>
                  <a:pt x="592" y="3009"/>
                  <a:pt x="580" y="3008"/>
                </a:cubicBezTo>
                <a:cubicBezTo>
                  <a:pt x="555" y="3010"/>
                  <a:pt x="529" y="2991"/>
                  <a:pt x="531" y="2957"/>
                </a:cubicBezTo>
                <a:cubicBezTo>
                  <a:pt x="531" y="2948"/>
                  <a:pt x="532" y="2949"/>
                  <a:pt x="532" y="2943"/>
                </a:cubicBezTo>
                <a:cubicBezTo>
                  <a:pt x="533" y="2940"/>
                  <a:pt x="534" y="2935"/>
                  <a:pt x="534" y="2935"/>
                </a:cubicBezTo>
                <a:cubicBezTo>
                  <a:pt x="535" y="2877"/>
                  <a:pt x="491" y="2824"/>
                  <a:pt x="438" y="2826"/>
                </a:cubicBezTo>
                <a:cubicBezTo>
                  <a:pt x="386" y="2825"/>
                  <a:pt x="347" y="2862"/>
                  <a:pt x="338" y="2891"/>
                </a:cubicBezTo>
                <a:lnTo>
                  <a:pt x="291" y="2913"/>
                </a:lnTo>
                <a:close/>
                <a:moveTo>
                  <a:pt x="381" y="2932"/>
                </a:moveTo>
                <a:cubicBezTo>
                  <a:pt x="372" y="2933"/>
                  <a:pt x="367" y="2921"/>
                  <a:pt x="368" y="2916"/>
                </a:cubicBezTo>
                <a:cubicBezTo>
                  <a:pt x="367" y="2907"/>
                  <a:pt x="376" y="2901"/>
                  <a:pt x="381" y="2902"/>
                </a:cubicBezTo>
                <a:cubicBezTo>
                  <a:pt x="393" y="2901"/>
                  <a:pt x="398" y="2910"/>
                  <a:pt x="398" y="2916"/>
                </a:cubicBezTo>
                <a:cubicBezTo>
                  <a:pt x="399" y="2924"/>
                  <a:pt x="389" y="2933"/>
                  <a:pt x="381" y="2932"/>
                </a:cubicBezTo>
                <a:close/>
                <a:moveTo>
                  <a:pt x="1485" y="1357"/>
                </a:moveTo>
                <a:lnTo>
                  <a:pt x="1019" y="1357"/>
                </a:lnTo>
                <a:lnTo>
                  <a:pt x="1019" y="1401"/>
                </a:lnTo>
                <a:lnTo>
                  <a:pt x="1485" y="1401"/>
                </a:lnTo>
                <a:lnTo>
                  <a:pt x="1485" y="1357"/>
                </a:lnTo>
                <a:close/>
                <a:moveTo>
                  <a:pt x="1467" y="1384"/>
                </a:moveTo>
                <a:lnTo>
                  <a:pt x="1429" y="1384"/>
                </a:lnTo>
                <a:lnTo>
                  <a:pt x="1429" y="1373"/>
                </a:lnTo>
                <a:lnTo>
                  <a:pt x="1467" y="1373"/>
                </a:lnTo>
                <a:lnTo>
                  <a:pt x="1467" y="1384"/>
                </a:lnTo>
                <a:close/>
                <a:moveTo>
                  <a:pt x="1526" y="2098"/>
                </a:moveTo>
                <a:cubicBezTo>
                  <a:pt x="1452" y="2096"/>
                  <a:pt x="1394" y="2161"/>
                  <a:pt x="1396" y="2226"/>
                </a:cubicBezTo>
                <a:cubicBezTo>
                  <a:pt x="1396" y="2300"/>
                  <a:pt x="1530" y="2470"/>
                  <a:pt x="1526" y="2465"/>
                </a:cubicBezTo>
                <a:cubicBezTo>
                  <a:pt x="1526" y="2467"/>
                  <a:pt x="1658" y="2289"/>
                  <a:pt x="1654" y="2226"/>
                </a:cubicBezTo>
                <a:cubicBezTo>
                  <a:pt x="1656" y="2154"/>
                  <a:pt x="1591" y="2096"/>
                  <a:pt x="1526" y="2098"/>
                </a:cubicBezTo>
                <a:close/>
                <a:moveTo>
                  <a:pt x="1526" y="2248"/>
                </a:moveTo>
                <a:cubicBezTo>
                  <a:pt x="1501" y="2249"/>
                  <a:pt x="1485" y="2228"/>
                  <a:pt x="1486" y="2207"/>
                </a:cubicBezTo>
                <a:cubicBezTo>
                  <a:pt x="1484" y="2184"/>
                  <a:pt x="1505" y="2168"/>
                  <a:pt x="1526" y="2169"/>
                </a:cubicBezTo>
                <a:cubicBezTo>
                  <a:pt x="1549" y="2168"/>
                  <a:pt x="1565" y="2188"/>
                  <a:pt x="1564" y="2207"/>
                </a:cubicBezTo>
                <a:cubicBezTo>
                  <a:pt x="1565" y="2232"/>
                  <a:pt x="1545" y="2248"/>
                  <a:pt x="1526" y="2248"/>
                </a:cubicBezTo>
                <a:close/>
              </a:path>
            </a:pathLst>
          </a:custGeom>
          <a:solidFill>
            <a:srgbClr val="0061AD"/>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76" name="Oval 99"/>
          <p:cNvSpPr>
            <a:spLocks noChangeArrowheads="1"/>
          </p:cNvSpPr>
          <p:nvPr>
            <p:custDataLst>
              <p:tags r:id="rId28"/>
            </p:custDataLst>
          </p:nvPr>
        </p:nvSpPr>
        <p:spPr bwMode="auto">
          <a:xfrm>
            <a:off x="8171040" y="2653294"/>
            <a:ext cx="499745" cy="49784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787" h="784">
                <a:moveTo>
                  <a:pt x="0" y="392"/>
                </a:moveTo>
                <a:cubicBezTo>
                  <a:pt x="-7" y="172"/>
                  <a:pt x="195" y="-5"/>
                  <a:pt x="394" y="0"/>
                </a:cubicBezTo>
                <a:cubicBezTo>
                  <a:pt x="614" y="-7"/>
                  <a:pt x="792" y="195"/>
                  <a:pt x="787" y="392"/>
                </a:cubicBezTo>
                <a:cubicBezTo>
                  <a:pt x="794" y="612"/>
                  <a:pt x="592" y="789"/>
                  <a:pt x="394" y="784"/>
                </a:cubicBezTo>
                <a:cubicBezTo>
                  <a:pt x="173" y="791"/>
                  <a:pt x="-5" y="589"/>
                  <a:pt x="0" y="392"/>
                </a:cubicBezTo>
                <a:close/>
                <a:moveTo>
                  <a:pt x="650" y="322"/>
                </a:moveTo>
                <a:lnTo>
                  <a:pt x="626" y="298"/>
                </a:lnTo>
                <a:lnTo>
                  <a:pt x="626" y="296"/>
                </a:lnTo>
                <a:lnTo>
                  <a:pt x="624" y="295"/>
                </a:lnTo>
                <a:lnTo>
                  <a:pt x="623" y="294"/>
                </a:lnTo>
                <a:lnTo>
                  <a:pt x="621" y="292"/>
                </a:lnTo>
                <a:lnTo>
                  <a:pt x="614" y="287"/>
                </a:lnTo>
                <a:cubicBezTo>
                  <a:pt x="555" y="233"/>
                  <a:pt x="460" y="207"/>
                  <a:pt x="399" y="208"/>
                </a:cubicBezTo>
                <a:cubicBezTo>
                  <a:pt x="313" y="204"/>
                  <a:pt x="211" y="249"/>
                  <a:pt x="158" y="303"/>
                </a:cubicBezTo>
                <a:lnTo>
                  <a:pt x="157" y="305"/>
                </a:lnTo>
                <a:lnTo>
                  <a:pt x="155" y="306"/>
                </a:lnTo>
                <a:lnTo>
                  <a:pt x="133" y="330"/>
                </a:lnTo>
                <a:cubicBezTo>
                  <a:pt x="125" y="336"/>
                  <a:pt x="121" y="347"/>
                  <a:pt x="121" y="354"/>
                </a:cubicBezTo>
                <a:lnTo>
                  <a:pt x="121" y="355"/>
                </a:lnTo>
                <a:cubicBezTo>
                  <a:pt x="121" y="363"/>
                  <a:pt x="127" y="374"/>
                  <a:pt x="133" y="379"/>
                </a:cubicBezTo>
                <a:cubicBezTo>
                  <a:pt x="140" y="387"/>
                  <a:pt x="151" y="391"/>
                  <a:pt x="158" y="391"/>
                </a:cubicBezTo>
                <a:cubicBezTo>
                  <a:pt x="166" y="392"/>
                  <a:pt x="177" y="385"/>
                  <a:pt x="182" y="379"/>
                </a:cubicBezTo>
                <a:lnTo>
                  <a:pt x="206" y="357"/>
                </a:lnTo>
                <a:cubicBezTo>
                  <a:pt x="258" y="303"/>
                  <a:pt x="342" y="278"/>
                  <a:pt x="397" y="280"/>
                </a:cubicBezTo>
                <a:cubicBezTo>
                  <a:pt x="474" y="286"/>
                  <a:pt x="526" y="297"/>
                  <a:pt x="599" y="373"/>
                </a:cubicBezTo>
                <a:cubicBezTo>
                  <a:pt x="605" y="380"/>
                  <a:pt x="617" y="384"/>
                  <a:pt x="625" y="384"/>
                </a:cubicBezTo>
                <a:cubicBezTo>
                  <a:pt x="645" y="386"/>
                  <a:pt x="662" y="363"/>
                  <a:pt x="661" y="347"/>
                </a:cubicBezTo>
                <a:cubicBezTo>
                  <a:pt x="661" y="338"/>
                  <a:pt x="656" y="327"/>
                  <a:pt x="650" y="322"/>
                </a:cubicBezTo>
                <a:close/>
                <a:moveTo>
                  <a:pt x="543" y="401"/>
                </a:moveTo>
                <a:lnTo>
                  <a:pt x="542" y="399"/>
                </a:lnTo>
                <a:lnTo>
                  <a:pt x="540" y="398"/>
                </a:lnTo>
                <a:lnTo>
                  <a:pt x="537" y="396"/>
                </a:lnTo>
                <a:lnTo>
                  <a:pt x="537" y="393"/>
                </a:lnTo>
                <a:cubicBezTo>
                  <a:pt x="500" y="357"/>
                  <a:pt x="440" y="340"/>
                  <a:pt x="401" y="340"/>
                </a:cubicBezTo>
                <a:cubicBezTo>
                  <a:pt x="348" y="337"/>
                  <a:pt x="285" y="366"/>
                  <a:pt x="252" y="401"/>
                </a:cubicBezTo>
                <a:lnTo>
                  <a:pt x="241" y="409"/>
                </a:lnTo>
                <a:lnTo>
                  <a:pt x="230" y="423"/>
                </a:lnTo>
                <a:lnTo>
                  <a:pt x="229" y="423"/>
                </a:lnTo>
                <a:cubicBezTo>
                  <a:pt x="222" y="430"/>
                  <a:pt x="218" y="442"/>
                  <a:pt x="218" y="449"/>
                </a:cubicBezTo>
                <a:lnTo>
                  <a:pt x="218" y="450"/>
                </a:lnTo>
                <a:cubicBezTo>
                  <a:pt x="218" y="460"/>
                  <a:pt x="224" y="472"/>
                  <a:pt x="230" y="477"/>
                </a:cubicBezTo>
                <a:cubicBezTo>
                  <a:pt x="238" y="485"/>
                  <a:pt x="251" y="489"/>
                  <a:pt x="259" y="489"/>
                </a:cubicBezTo>
                <a:cubicBezTo>
                  <a:pt x="269" y="489"/>
                  <a:pt x="280" y="483"/>
                  <a:pt x="285" y="477"/>
                </a:cubicBezTo>
                <a:cubicBezTo>
                  <a:pt x="354" y="406"/>
                  <a:pt x="356" y="431"/>
                  <a:pt x="396" y="419"/>
                </a:cubicBezTo>
                <a:lnTo>
                  <a:pt x="399" y="419"/>
                </a:lnTo>
                <a:cubicBezTo>
                  <a:pt x="440" y="426"/>
                  <a:pt x="453" y="418"/>
                  <a:pt x="505" y="471"/>
                </a:cubicBezTo>
                <a:cubicBezTo>
                  <a:pt x="511" y="479"/>
                  <a:pt x="523" y="482"/>
                  <a:pt x="531" y="482"/>
                </a:cubicBezTo>
                <a:cubicBezTo>
                  <a:pt x="552" y="484"/>
                  <a:pt x="573" y="460"/>
                  <a:pt x="570" y="444"/>
                </a:cubicBezTo>
                <a:cubicBezTo>
                  <a:pt x="561" y="425"/>
                  <a:pt x="585" y="436"/>
                  <a:pt x="543" y="401"/>
                </a:cubicBezTo>
                <a:close/>
                <a:moveTo>
                  <a:pt x="328" y="553"/>
                </a:moveTo>
                <a:cubicBezTo>
                  <a:pt x="327" y="517"/>
                  <a:pt x="360" y="488"/>
                  <a:pt x="392" y="489"/>
                </a:cubicBezTo>
                <a:cubicBezTo>
                  <a:pt x="427" y="488"/>
                  <a:pt x="456" y="521"/>
                  <a:pt x="455" y="553"/>
                </a:cubicBezTo>
                <a:cubicBezTo>
                  <a:pt x="456" y="588"/>
                  <a:pt x="423" y="617"/>
                  <a:pt x="392" y="616"/>
                </a:cubicBezTo>
                <a:cubicBezTo>
                  <a:pt x="356" y="617"/>
                  <a:pt x="327" y="584"/>
                  <a:pt x="328" y="553"/>
                </a:cubicBezTo>
                <a:close/>
              </a:path>
            </a:pathLst>
          </a:custGeom>
          <a:solidFill>
            <a:srgbClr val="000000">
              <a:lumMod val="75000"/>
              <a:lumOff val="25000"/>
            </a:srgbClr>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77" name="Oval 103"/>
          <p:cNvSpPr>
            <a:spLocks noChangeArrowheads="1"/>
          </p:cNvSpPr>
          <p:nvPr>
            <p:custDataLst>
              <p:tags r:id="rId29"/>
            </p:custDataLst>
          </p:nvPr>
        </p:nvSpPr>
        <p:spPr bwMode="auto">
          <a:xfrm>
            <a:off x="9779495" y="3261624"/>
            <a:ext cx="532765" cy="53276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839" h="839">
                <a:moveTo>
                  <a:pt x="0" y="420"/>
                </a:moveTo>
                <a:cubicBezTo>
                  <a:pt x="-7" y="184"/>
                  <a:pt x="208" y="-6"/>
                  <a:pt x="420" y="0"/>
                </a:cubicBezTo>
                <a:cubicBezTo>
                  <a:pt x="655" y="-7"/>
                  <a:pt x="845" y="208"/>
                  <a:pt x="839" y="420"/>
                </a:cubicBezTo>
                <a:cubicBezTo>
                  <a:pt x="846" y="655"/>
                  <a:pt x="631" y="845"/>
                  <a:pt x="420" y="839"/>
                </a:cubicBezTo>
                <a:cubicBezTo>
                  <a:pt x="184" y="846"/>
                  <a:pt x="-6" y="631"/>
                  <a:pt x="0" y="420"/>
                </a:cubicBezTo>
                <a:close/>
                <a:moveTo>
                  <a:pt x="421" y="687"/>
                </a:moveTo>
                <a:cubicBezTo>
                  <a:pt x="569" y="692"/>
                  <a:pt x="690" y="554"/>
                  <a:pt x="686" y="421"/>
                </a:cubicBezTo>
                <a:cubicBezTo>
                  <a:pt x="691" y="269"/>
                  <a:pt x="554" y="148"/>
                  <a:pt x="421" y="152"/>
                </a:cubicBezTo>
                <a:cubicBezTo>
                  <a:pt x="269" y="147"/>
                  <a:pt x="151" y="285"/>
                  <a:pt x="155" y="421"/>
                </a:cubicBezTo>
                <a:cubicBezTo>
                  <a:pt x="150" y="570"/>
                  <a:pt x="285" y="691"/>
                  <a:pt x="421" y="687"/>
                </a:cubicBezTo>
                <a:close/>
                <a:moveTo>
                  <a:pt x="258" y="603"/>
                </a:moveTo>
                <a:lnTo>
                  <a:pt x="236" y="581"/>
                </a:lnTo>
                <a:lnTo>
                  <a:pt x="288" y="532"/>
                </a:lnTo>
                <a:lnTo>
                  <a:pt x="309" y="554"/>
                </a:lnTo>
                <a:lnTo>
                  <a:pt x="258" y="603"/>
                </a:lnTo>
                <a:close/>
                <a:moveTo>
                  <a:pt x="434" y="663"/>
                </a:moveTo>
                <a:lnTo>
                  <a:pt x="404" y="663"/>
                </a:lnTo>
                <a:lnTo>
                  <a:pt x="404" y="592"/>
                </a:lnTo>
                <a:lnTo>
                  <a:pt x="434" y="592"/>
                </a:lnTo>
                <a:lnTo>
                  <a:pt x="434" y="663"/>
                </a:lnTo>
                <a:close/>
                <a:moveTo>
                  <a:pt x="664" y="434"/>
                </a:moveTo>
                <a:lnTo>
                  <a:pt x="591" y="434"/>
                </a:lnTo>
                <a:lnTo>
                  <a:pt x="591" y="405"/>
                </a:lnTo>
                <a:lnTo>
                  <a:pt x="664" y="405"/>
                </a:lnTo>
                <a:lnTo>
                  <a:pt x="664" y="434"/>
                </a:lnTo>
                <a:close/>
                <a:moveTo>
                  <a:pt x="580" y="236"/>
                </a:moveTo>
                <a:lnTo>
                  <a:pt x="602" y="258"/>
                </a:lnTo>
                <a:lnTo>
                  <a:pt x="553" y="310"/>
                </a:lnTo>
                <a:lnTo>
                  <a:pt x="532" y="288"/>
                </a:lnTo>
                <a:lnTo>
                  <a:pt x="580" y="236"/>
                </a:lnTo>
                <a:close/>
                <a:moveTo>
                  <a:pt x="553" y="532"/>
                </a:moveTo>
                <a:lnTo>
                  <a:pt x="602" y="581"/>
                </a:lnTo>
                <a:lnTo>
                  <a:pt x="580" y="603"/>
                </a:lnTo>
                <a:lnTo>
                  <a:pt x="532" y="554"/>
                </a:lnTo>
                <a:lnTo>
                  <a:pt x="553" y="532"/>
                </a:lnTo>
                <a:close/>
                <a:moveTo>
                  <a:pt x="404" y="176"/>
                </a:moveTo>
                <a:lnTo>
                  <a:pt x="434" y="176"/>
                </a:lnTo>
                <a:lnTo>
                  <a:pt x="434" y="247"/>
                </a:lnTo>
                <a:lnTo>
                  <a:pt x="404" y="247"/>
                </a:lnTo>
                <a:lnTo>
                  <a:pt x="404" y="176"/>
                </a:lnTo>
                <a:close/>
                <a:moveTo>
                  <a:pt x="377" y="358"/>
                </a:moveTo>
                <a:lnTo>
                  <a:pt x="423" y="402"/>
                </a:lnTo>
                <a:lnTo>
                  <a:pt x="507" y="320"/>
                </a:lnTo>
                <a:lnTo>
                  <a:pt x="526" y="342"/>
                </a:lnTo>
                <a:lnTo>
                  <a:pt x="423" y="445"/>
                </a:lnTo>
                <a:lnTo>
                  <a:pt x="355" y="380"/>
                </a:lnTo>
                <a:lnTo>
                  <a:pt x="377" y="358"/>
                </a:lnTo>
                <a:close/>
                <a:moveTo>
                  <a:pt x="258" y="236"/>
                </a:moveTo>
                <a:lnTo>
                  <a:pt x="309" y="288"/>
                </a:lnTo>
                <a:lnTo>
                  <a:pt x="288" y="310"/>
                </a:lnTo>
                <a:lnTo>
                  <a:pt x="236" y="258"/>
                </a:lnTo>
                <a:lnTo>
                  <a:pt x="258" y="236"/>
                </a:lnTo>
                <a:close/>
                <a:moveTo>
                  <a:pt x="247" y="434"/>
                </a:moveTo>
                <a:lnTo>
                  <a:pt x="177" y="434"/>
                </a:lnTo>
                <a:lnTo>
                  <a:pt x="177" y="405"/>
                </a:lnTo>
                <a:lnTo>
                  <a:pt x="247" y="405"/>
                </a:lnTo>
                <a:lnTo>
                  <a:pt x="247" y="434"/>
                </a:lnTo>
                <a:close/>
              </a:path>
            </a:pathLst>
          </a:custGeom>
          <a:solidFill>
            <a:srgbClr val="0061AD"/>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78" name="Oval 105"/>
          <p:cNvSpPr>
            <a:spLocks noChangeArrowheads="1"/>
          </p:cNvSpPr>
          <p:nvPr>
            <p:custDataLst>
              <p:tags r:id="rId30"/>
            </p:custDataLst>
          </p:nvPr>
        </p:nvSpPr>
        <p:spPr bwMode="auto">
          <a:xfrm>
            <a:off x="9498190" y="3859794"/>
            <a:ext cx="528955" cy="52895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833" h="833">
                <a:moveTo>
                  <a:pt x="0" y="417"/>
                </a:moveTo>
                <a:cubicBezTo>
                  <a:pt x="-7" y="183"/>
                  <a:pt x="207" y="-6"/>
                  <a:pt x="417" y="0"/>
                </a:cubicBezTo>
                <a:cubicBezTo>
                  <a:pt x="650" y="-7"/>
                  <a:pt x="839" y="207"/>
                  <a:pt x="833" y="417"/>
                </a:cubicBezTo>
                <a:cubicBezTo>
                  <a:pt x="840" y="650"/>
                  <a:pt x="626" y="839"/>
                  <a:pt x="417" y="833"/>
                </a:cubicBezTo>
                <a:cubicBezTo>
                  <a:pt x="183" y="840"/>
                  <a:pt x="-6" y="626"/>
                  <a:pt x="0" y="417"/>
                </a:cubicBezTo>
                <a:close/>
                <a:moveTo>
                  <a:pt x="442" y="324"/>
                </a:moveTo>
                <a:cubicBezTo>
                  <a:pt x="429" y="328"/>
                  <a:pt x="424" y="341"/>
                  <a:pt x="425" y="348"/>
                </a:cubicBezTo>
                <a:cubicBezTo>
                  <a:pt x="424" y="360"/>
                  <a:pt x="436" y="373"/>
                  <a:pt x="447" y="372"/>
                </a:cubicBezTo>
                <a:cubicBezTo>
                  <a:pt x="477" y="369"/>
                  <a:pt x="495" y="337"/>
                  <a:pt x="493" y="312"/>
                </a:cubicBezTo>
                <a:cubicBezTo>
                  <a:pt x="494" y="305"/>
                  <a:pt x="492" y="295"/>
                  <a:pt x="491" y="291"/>
                </a:cubicBezTo>
                <a:cubicBezTo>
                  <a:pt x="489" y="277"/>
                  <a:pt x="478" y="260"/>
                  <a:pt x="472" y="250"/>
                </a:cubicBezTo>
                <a:lnTo>
                  <a:pt x="471" y="249"/>
                </a:lnTo>
                <a:lnTo>
                  <a:pt x="471" y="248"/>
                </a:lnTo>
                <a:lnTo>
                  <a:pt x="470" y="247"/>
                </a:lnTo>
                <a:lnTo>
                  <a:pt x="470" y="246"/>
                </a:lnTo>
                <a:lnTo>
                  <a:pt x="469" y="245"/>
                </a:lnTo>
                <a:cubicBezTo>
                  <a:pt x="468" y="243"/>
                  <a:pt x="467" y="238"/>
                  <a:pt x="466" y="237"/>
                </a:cubicBezTo>
                <a:cubicBezTo>
                  <a:pt x="464" y="231"/>
                  <a:pt x="462" y="223"/>
                  <a:pt x="462" y="220"/>
                </a:cubicBezTo>
                <a:cubicBezTo>
                  <a:pt x="462" y="216"/>
                  <a:pt x="466" y="211"/>
                  <a:pt x="469" y="210"/>
                </a:cubicBezTo>
                <a:cubicBezTo>
                  <a:pt x="477" y="205"/>
                  <a:pt x="479" y="196"/>
                  <a:pt x="479" y="190"/>
                </a:cubicBezTo>
                <a:cubicBezTo>
                  <a:pt x="480" y="176"/>
                  <a:pt x="466" y="162"/>
                  <a:pt x="455" y="163"/>
                </a:cubicBezTo>
                <a:cubicBezTo>
                  <a:pt x="431" y="167"/>
                  <a:pt x="412" y="200"/>
                  <a:pt x="415" y="220"/>
                </a:cubicBezTo>
                <a:cubicBezTo>
                  <a:pt x="415" y="229"/>
                  <a:pt x="417" y="241"/>
                  <a:pt x="420" y="248"/>
                </a:cubicBezTo>
                <a:cubicBezTo>
                  <a:pt x="420" y="250"/>
                  <a:pt x="425" y="260"/>
                  <a:pt x="428" y="265"/>
                </a:cubicBezTo>
                <a:cubicBezTo>
                  <a:pt x="437" y="281"/>
                  <a:pt x="449" y="305"/>
                  <a:pt x="448" y="315"/>
                </a:cubicBezTo>
                <a:cubicBezTo>
                  <a:pt x="449" y="320"/>
                  <a:pt x="445" y="324"/>
                  <a:pt x="442" y="324"/>
                </a:cubicBezTo>
                <a:close/>
                <a:moveTo>
                  <a:pt x="313" y="324"/>
                </a:moveTo>
                <a:cubicBezTo>
                  <a:pt x="300" y="328"/>
                  <a:pt x="295" y="341"/>
                  <a:pt x="296" y="348"/>
                </a:cubicBezTo>
                <a:cubicBezTo>
                  <a:pt x="295" y="360"/>
                  <a:pt x="306" y="373"/>
                  <a:pt x="316" y="372"/>
                </a:cubicBezTo>
                <a:cubicBezTo>
                  <a:pt x="318" y="372"/>
                  <a:pt x="323" y="371"/>
                  <a:pt x="324" y="370"/>
                </a:cubicBezTo>
                <a:cubicBezTo>
                  <a:pt x="352" y="362"/>
                  <a:pt x="365" y="334"/>
                  <a:pt x="364" y="312"/>
                </a:cubicBezTo>
                <a:cubicBezTo>
                  <a:pt x="365" y="305"/>
                  <a:pt x="363" y="295"/>
                  <a:pt x="362" y="291"/>
                </a:cubicBezTo>
                <a:cubicBezTo>
                  <a:pt x="360" y="277"/>
                  <a:pt x="349" y="260"/>
                  <a:pt x="343" y="250"/>
                </a:cubicBezTo>
                <a:cubicBezTo>
                  <a:pt x="338" y="243"/>
                  <a:pt x="332" y="229"/>
                  <a:pt x="333" y="221"/>
                </a:cubicBezTo>
                <a:cubicBezTo>
                  <a:pt x="332" y="216"/>
                  <a:pt x="336" y="211"/>
                  <a:pt x="340" y="210"/>
                </a:cubicBezTo>
                <a:cubicBezTo>
                  <a:pt x="348" y="205"/>
                  <a:pt x="350" y="196"/>
                  <a:pt x="350" y="190"/>
                </a:cubicBezTo>
                <a:cubicBezTo>
                  <a:pt x="351" y="176"/>
                  <a:pt x="337" y="162"/>
                  <a:pt x="326" y="163"/>
                </a:cubicBezTo>
                <a:cubicBezTo>
                  <a:pt x="302" y="167"/>
                  <a:pt x="283" y="200"/>
                  <a:pt x="286" y="220"/>
                </a:cubicBezTo>
                <a:cubicBezTo>
                  <a:pt x="286" y="229"/>
                  <a:pt x="288" y="241"/>
                  <a:pt x="291" y="248"/>
                </a:cubicBezTo>
                <a:cubicBezTo>
                  <a:pt x="291" y="250"/>
                  <a:pt x="296" y="260"/>
                  <a:pt x="299" y="265"/>
                </a:cubicBezTo>
                <a:cubicBezTo>
                  <a:pt x="308" y="281"/>
                  <a:pt x="320" y="305"/>
                  <a:pt x="319" y="315"/>
                </a:cubicBezTo>
                <a:cubicBezTo>
                  <a:pt x="320" y="320"/>
                  <a:pt x="316" y="324"/>
                  <a:pt x="313" y="324"/>
                </a:cubicBezTo>
                <a:close/>
                <a:moveTo>
                  <a:pt x="399" y="671"/>
                </a:moveTo>
                <a:cubicBezTo>
                  <a:pt x="472" y="673"/>
                  <a:pt x="542" y="631"/>
                  <a:pt x="581" y="584"/>
                </a:cubicBezTo>
                <a:cubicBezTo>
                  <a:pt x="594" y="589"/>
                  <a:pt x="610" y="592"/>
                  <a:pt x="621" y="592"/>
                </a:cubicBezTo>
                <a:cubicBezTo>
                  <a:pt x="676" y="594"/>
                  <a:pt x="720" y="544"/>
                  <a:pt x="719" y="494"/>
                </a:cubicBezTo>
                <a:cubicBezTo>
                  <a:pt x="721" y="438"/>
                  <a:pt x="674" y="394"/>
                  <a:pt x="627" y="396"/>
                </a:cubicBezTo>
                <a:lnTo>
                  <a:pt x="627" y="393"/>
                </a:lnTo>
                <a:lnTo>
                  <a:pt x="168" y="393"/>
                </a:lnTo>
                <a:cubicBezTo>
                  <a:pt x="165" y="409"/>
                  <a:pt x="165" y="425"/>
                  <a:pt x="165" y="439"/>
                </a:cubicBezTo>
                <a:cubicBezTo>
                  <a:pt x="161" y="570"/>
                  <a:pt x="280" y="674"/>
                  <a:pt x="399" y="671"/>
                </a:cubicBezTo>
                <a:close/>
                <a:moveTo>
                  <a:pt x="629" y="439"/>
                </a:moveTo>
                <a:lnTo>
                  <a:pt x="629" y="437"/>
                </a:lnTo>
                <a:cubicBezTo>
                  <a:pt x="657" y="441"/>
                  <a:pt x="679" y="467"/>
                  <a:pt x="678" y="494"/>
                </a:cubicBezTo>
                <a:cubicBezTo>
                  <a:pt x="679" y="524"/>
                  <a:pt x="648" y="549"/>
                  <a:pt x="621" y="548"/>
                </a:cubicBezTo>
                <a:cubicBezTo>
                  <a:pt x="616" y="549"/>
                  <a:pt x="609" y="548"/>
                  <a:pt x="605" y="546"/>
                </a:cubicBezTo>
                <a:cubicBezTo>
                  <a:pt x="621" y="514"/>
                  <a:pt x="630" y="474"/>
                  <a:pt x="629" y="439"/>
                </a:cubicBezTo>
                <a:close/>
              </a:path>
            </a:pathLst>
          </a:custGeom>
          <a:solidFill>
            <a:srgbClr val="000000">
              <a:lumMod val="75000"/>
              <a:lumOff val="25000"/>
            </a:srgbClr>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79" name="Oval 109"/>
          <p:cNvSpPr>
            <a:spLocks noChangeArrowheads="1"/>
          </p:cNvSpPr>
          <p:nvPr>
            <p:custDataLst>
              <p:tags r:id="rId31"/>
            </p:custDataLst>
          </p:nvPr>
        </p:nvSpPr>
        <p:spPr bwMode="auto">
          <a:xfrm>
            <a:off x="8210173" y="3842412"/>
            <a:ext cx="536541" cy="535906"/>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845" h="844">
                <a:moveTo>
                  <a:pt x="0" y="422"/>
                </a:moveTo>
                <a:lnTo>
                  <a:pt x="0" y="411"/>
                </a:lnTo>
                <a:lnTo>
                  <a:pt x="0" y="400"/>
                </a:lnTo>
                <a:lnTo>
                  <a:pt x="0" y="389"/>
                </a:lnTo>
                <a:cubicBezTo>
                  <a:pt x="-2" y="168"/>
                  <a:pt x="254" y="-5"/>
                  <a:pt x="396" y="0"/>
                </a:cubicBezTo>
                <a:lnTo>
                  <a:pt x="403" y="0"/>
                </a:lnTo>
                <a:lnTo>
                  <a:pt x="412" y="0"/>
                </a:lnTo>
                <a:lnTo>
                  <a:pt x="422" y="0"/>
                </a:lnTo>
                <a:lnTo>
                  <a:pt x="434" y="0"/>
                </a:lnTo>
                <a:lnTo>
                  <a:pt x="445" y="0"/>
                </a:lnTo>
                <a:lnTo>
                  <a:pt x="455" y="0"/>
                </a:lnTo>
                <a:cubicBezTo>
                  <a:pt x="677" y="-2"/>
                  <a:pt x="850" y="254"/>
                  <a:pt x="845" y="395"/>
                </a:cubicBezTo>
                <a:lnTo>
                  <a:pt x="845" y="403"/>
                </a:lnTo>
                <a:lnTo>
                  <a:pt x="845" y="412"/>
                </a:lnTo>
                <a:lnTo>
                  <a:pt x="845" y="422"/>
                </a:lnTo>
                <a:lnTo>
                  <a:pt x="845" y="433"/>
                </a:lnTo>
                <a:lnTo>
                  <a:pt x="845" y="444"/>
                </a:lnTo>
                <a:lnTo>
                  <a:pt x="845" y="455"/>
                </a:lnTo>
                <a:cubicBezTo>
                  <a:pt x="847" y="676"/>
                  <a:pt x="591" y="849"/>
                  <a:pt x="449" y="844"/>
                </a:cubicBezTo>
                <a:lnTo>
                  <a:pt x="441" y="844"/>
                </a:lnTo>
                <a:lnTo>
                  <a:pt x="433" y="844"/>
                </a:lnTo>
                <a:lnTo>
                  <a:pt x="422" y="844"/>
                </a:lnTo>
                <a:lnTo>
                  <a:pt x="411" y="844"/>
                </a:lnTo>
                <a:lnTo>
                  <a:pt x="400" y="844"/>
                </a:lnTo>
                <a:lnTo>
                  <a:pt x="389" y="844"/>
                </a:lnTo>
                <a:cubicBezTo>
                  <a:pt x="168" y="846"/>
                  <a:pt x="-5" y="590"/>
                  <a:pt x="0" y="449"/>
                </a:cubicBezTo>
                <a:lnTo>
                  <a:pt x="0" y="441"/>
                </a:lnTo>
                <a:lnTo>
                  <a:pt x="0" y="432"/>
                </a:lnTo>
                <a:lnTo>
                  <a:pt x="0" y="422"/>
                </a:lnTo>
                <a:close/>
                <a:moveTo>
                  <a:pt x="475" y="312"/>
                </a:moveTo>
                <a:lnTo>
                  <a:pt x="475" y="499"/>
                </a:lnTo>
                <a:lnTo>
                  <a:pt x="423" y="455"/>
                </a:lnTo>
                <a:lnTo>
                  <a:pt x="371" y="499"/>
                </a:lnTo>
                <a:lnTo>
                  <a:pt x="371" y="312"/>
                </a:lnTo>
                <a:lnTo>
                  <a:pt x="198" y="312"/>
                </a:lnTo>
                <a:lnTo>
                  <a:pt x="198" y="668"/>
                </a:lnTo>
                <a:lnTo>
                  <a:pt x="646" y="668"/>
                </a:lnTo>
                <a:lnTo>
                  <a:pt x="646" y="312"/>
                </a:lnTo>
                <a:lnTo>
                  <a:pt x="475" y="312"/>
                </a:lnTo>
                <a:close/>
                <a:moveTo>
                  <a:pt x="276" y="296"/>
                </a:moveTo>
                <a:lnTo>
                  <a:pt x="387" y="296"/>
                </a:lnTo>
                <a:cubicBezTo>
                  <a:pt x="382" y="213"/>
                  <a:pt x="306" y="179"/>
                  <a:pt x="282" y="180"/>
                </a:cubicBezTo>
                <a:lnTo>
                  <a:pt x="281" y="180"/>
                </a:lnTo>
                <a:lnTo>
                  <a:pt x="279" y="180"/>
                </a:lnTo>
                <a:lnTo>
                  <a:pt x="278" y="180"/>
                </a:lnTo>
                <a:lnTo>
                  <a:pt x="276" y="180"/>
                </a:lnTo>
                <a:cubicBezTo>
                  <a:pt x="271" y="179"/>
                  <a:pt x="260" y="178"/>
                  <a:pt x="258" y="178"/>
                </a:cubicBezTo>
                <a:lnTo>
                  <a:pt x="258" y="178"/>
                </a:lnTo>
                <a:lnTo>
                  <a:pt x="257" y="178"/>
                </a:lnTo>
                <a:lnTo>
                  <a:pt x="255" y="178"/>
                </a:lnTo>
                <a:lnTo>
                  <a:pt x="253" y="178"/>
                </a:lnTo>
                <a:lnTo>
                  <a:pt x="252" y="178"/>
                </a:lnTo>
                <a:lnTo>
                  <a:pt x="251" y="178"/>
                </a:lnTo>
                <a:lnTo>
                  <a:pt x="250" y="178"/>
                </a:lnTo>
                <a:lnTo>
                  <a:pt x="249" y="178"/>
                </a:lnTo>
                <a:cubicBezTo>
                  <a:pt x="233" y="177"/>
                  <a:pt x="209" y="193"/>
                  <a:pt x="207" y="215"/>
                </a:cubicBezTo>
                <a:lnTo>
                  <a:pt x="208" y="217"/>
                </a:lnTo>
                <a:cubicBezTo>
                  <a:pt x="209" y="221"/>
                  <a:pt x="211" y="227"/>
                  <a:pt x="212" y="229"/>
                </a:cubicBezTo>
                <a:cubicBezTo>
                  <a:pt x="217" y="250"/>
                  <a:pt x="226" y="264"/>
                  <a:pt x="276" y="296"/>
                </a:cubicBezTo>
                <a:close/>
                <a:moveTo>
                  <a:pt x="246" y="221"/>
                </a:moveTo>
                <a:lnTo>
                  <a:pt x="248" y="220"/>
                </a:lnTo>
                <a:lnTo>
                  <a:pt x="250" y="218"/>
                </a:lnTo>
                <a:lnTo>
                  <a:pt x="252" y="218"/>
                </a:lnTo>
                <a:lnTo>
                  <a:pt x="254" y="218"/>
                </a:lnTo>
                <a:lnTo>
                  <a:pt x="256" y="218"/>
                </a:lnTo>
                <a:lnTo>
                  <a:pt x="258" y="218"/>
                </a:lnTo>
                <a:lnTo>
                  <a:pt x="260" y="218"/>
                </a:lnTo>
                <a:lnTo>
                  <a:pt x="261" y="218"/>
                </a:lnTo>
                <a:cubicBezTo>
                  <a:pt x="299" y="216"/>
                  <a:pt x="337" y="251"/>
                  <a:pt x="344" y="277"/>
                </a:cubicBezTo>
                <a:cubicBezTo>
                  <a:pt x="323" y="275"/>
                  <a:pt x="298" y="264"/>
                  <a:pt x="284" y="256"/>
                </a:cubicBezTo>
                <a:cubicBezTo>
                  <a:pt x="281" y="252"/>
                  <a:pt x="272" y="245"/>
                  <a:pt x="272" y="244"/>
                </a:cubicBezTo>
                <a:lnTo>
                  <a:pt x="271" y="244"/>
                </a:lnTo>
                <a:lnTo>
                  <a:pt x="270" y="243"/>
                </a:lnTo>
                <a:lnTo>
                  <a:pt x="269" y="242"/>
                </a:lnTo>
                <a:lnTo>
                  <a:pt x="268" y="241"/>
                </a:lnTo>
                <a:cubicBezTo>
                  <a:pt x="262" y="237"/>
                  <a:pt x="254" y="228"/>
                  <a:pt x="253" y="226"/>
                </a:cubicBezTo>
                <a:lnTo>
                  <a:pt x="252" y="225"/>
                </a:lnTo>
                <a:lnTo>
                  <a:pt x="251" y="224"/>
                </a:lnTo>
                <a:lnTo>
                  <a:pt x="250" y="222"/>
                </a:lnTo>
                <a:lnTo>
                  <a:pt x="248" y="221"/>
                </a:lnTo>
                <a:lnTo>
                  <a:pt x="247" y="221"/>
                </a:lnTo>
                <a:lnTo>
                  <a:pt x="246" y="221"/>
                </a:lnTo>
                <a:close/>
                <a:moveTo>
                  <a:pt x="617" y="185"/>
                </a:moveTo>
                <a:cubicBezTo>
                  <a:pt x="609" y="180"/>
                  <a:pt x="593" y="178"/>
                  <a:pt x="585" y="178"/>
                </a:cubicBezTo>
                <a:lnTo>
                  <a:pt x="584" y="178"/>
                </a:lnTo>
                <a:lnTo>
                  <a:pt x="583" y="178"/>
                </a:lnTo>
                <a:cubicBezTo>
                  <a:pt x="577" y="178"/>
                  <a:pt x="567" y="180"/>
                  <a:pt x="565" y="180"/>
                </a:cubicBezTo>
                <a:lnTo>
                  <a:pt x="564" y="180"/>
                </a:lnTo>
                <a:lnTo>
                  <a:pt x="562" y="180"/>
                </a:lnTo>
                <a:lnTo>
                  <a:pt x="561" y="180"/>
                </a:lnTo>
                <a:cubicBezTo>
                  <a:pt x="529" y="177"/>
                  <a:pt x="456" y="225"/>
                  <a:pt x="453" y="296"/>
                </a:cubicBezTo>
                <a:lnTo>
                  <a:pt x="565" y="296"/>
                </a:lnTo>
                <a:lnTo>
                  <a:pt x="573" y="291"/>
                </a:lnTo>
                <a:lnTo>
                  <a:pt x="579" y="287"/>
                </a:lnTo>
                <a:lnTo>
                  <a:pt x="587" y="281"/>
                </a:lnTo>
                <a:cubicBezTo>
                  <a:pt x="610" y="267"/>
                  <a:pt x="636" y="235"/>
                  <a:pt x="636" y="217"/>
                </a:cubicBezTo>
                <a:lnTo>
                  <a:pt x="636" y="216"/>
                </a:lnTo>
                <a:lnTo>
                  <a:pt x="636" y="214"/>
                </a:lnTo>
                <a:lnTo>
                  <a:pt x="636" y="213"/>
                </a:lnTo>
                <a:cubicBezTo>
                  <a:pt x="636" y="203"/>
                  <a:pt x="625" y="189"/>
                  <a:pt x="617" y="185"/>
                </a:cubicBezTo>
                <a:close/>
                <a:moveTo>
                  <a:pt x="584" y="231"/>
                </a:moveTo>
                <a:cubicBezTo>
                  <a:pt x="580" y="235"/>
                  <a:pt x="572" y="242"/>
                  <a:pt x="571" y="243"/>
                </a:cubicBezTo>
                <a:lnTo>
                  <a:pt x="570" y="244"/>
                </a:lnTo>
                <a:cubicBezTo>
                  <a:pt x="565" y="248"/>
                  <a:pt x="557" y="255"/>
                  <a:pt x="557" y="256"/>
                </a:cubicBezTo>
                <a:cubicBezTo>
                  <a:pt x="538" y="267"/>
                  <a:pt x="515" y="276"/>
                  <a:pt x="497" y="277"/>
                </a:cubicBezTo>
                <a:cubicBezTo>
                  <a:pt x="508" y="241"/>
                  <a:pt x="551" y="217"/>
                  <a:pt x="582" y="218"/>
                </a:cubicBezTo>
                <a:lnTo>
                  <a:pt x="584" y="218"/>
                </a:lnTo>
                <a:lnTo>
                  <a:pt x="586" y="218"/>
                </a:lnTo>
                <a:lnTo>
                  <a:pt x="588" y="218"/>
                </a:lnTo>
                <a:lnTo>
                  <a:pt x="589" y="218"/>
                </a:lnTo>
                <a:lnTo>
                  <a:pt x="591" y="218"/>
                </a:lnTo>
                <a:lnTo>
                  <a:pt x="593" y="220"/>
                </a:lnTo>
                <a:lnTo>
                  <a:pt x="595" y="221"/>
                </a:lnTo>
                <a:lnTo>
                  <a:pt x="594" y="221"/>
                </a:lnTo>
                <a:cubicBezTo>
                  <a:pt x="592" y="222"/>
                  <a:pt x="586" y="229"/>
                  <a:pt x="587" y="228"/>
                </a:cubicBezTo>
                <a:lnTo>
                  <a:pt x="586" y="229"/>
                </a:lnTo>
                <a:lnTo>
                  <a:pt x="585" y="230"/>
                </a:lnTo>
                <a:lnTo>
                  <a:pt x="584" y="231"/>
                </a:lnTo>
                <a:close/>
                <a:moveTo>
                  <a:pt x="442" y="249"/>
                </a:moveTo>
                <a:cubicBezTo>
                  <a:pt x="443" y="236"/>
                  <a:pt x="430" y="229"/>
                  <a:pt x="423" y="229"/>
                </a:cubicBezTo>
                <a:lnTo>
                  <a:pt x="421" y="229"/>
                </a:lnTo>
                <a:cubicBezTo>
                  <a:pt x="411" y="228"/>
                  <a:pt x="400" y="239"/>
                  <a:pt x="401" y="249"/>
                </a:cubicBezTo>
                <a:lnTo>
                  <a:pt x="401" y="295"/>
                </a:lnTo>
                <a:lnTo>
                  <a:pt x="442" y="295"/>
                </a:lnTo>
                <a:lnTo>
                  <a:pt x="442" y="249"/>
                </a:lnTo>
                <a:close/>
              </a:path>
            </a:pathLst>
          </a:custGeom>
          <a:solidFill>
            <a:srgbClr val="000000">
              <a:lumMod val="75000"/>
              <a:lumOff val="25000"/>
            </a:srgbClr>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15" name="文本框 14"/>
          <p:cNvSpPr txBox="1"/>
          <p:nvPr/>
        </p:nvSpPr>
        <p:spPr>
          <a:xfrm>
            <a:off x="439420" y="899795"/>
            <a:ext cx="11753215" cy="460375"/>
          </a:xfrm>
          <a:prstGeom prst="rect">
            <a:avLst/>
          </a:prstGeom>
          <a:noFill/>
        </p:spPr>
        <p:txBody>
          <a:bodyPr wrap="square" rtlCol="0">
            <a:spAutoFit/>
          </a:bodyPr>
          <a:p>
            <a:r>
              <a:rPr lang="en-US" altLang="zh-CN" sz="2400">
                <a:solidFill>
                  <a:schemeClr val="accent1">
                    <a:lumMod val="75000"/>
                  </a:schemeClr>
                </a:solidFill>
                <a:latin typeface="Times New Roman" panose="02020603050405020304" pitchFamily="18" charset="0"/>
                <a:cs typeface="Times New Roman" panose="02020603050405020304" pitchFamily="18" charset="0"/>
              </a:rPr>
              <a:t>3. 了解竞争对手的途径</a:t>
            </a:r>
            <a:endParaRPr lang="en-US" altLang="zh-CN" sz="2400">
              <a:solidFill>
                <a:schemeClr val="accent1">
                  <a:lumMod val="75000"/>
                </a:schemeClr>
              </a:solidFill>
              <a:latin typeface="Times New Roman" panose="02020603050405020304" pitchFamily="18" charset="0"/>
              <a:cs typeface="Times New Roman" panose="02020603050405020304" pitchFamily="18" charset="0"/>
            </a:endParaRPr>
          </a:p>
        </p:txBody>
      </p:sp>
      <p:grpSp>
        <p:nvGrpSpPr>
          <p:cNvPr id="6" name="组合 5"/>
          <p:cNvGrpSpPr/>
          <p:nvPr/>
        </p:nvGrpSpPr>
        <p:grpSpPr>
          <a:xfrm>
            <a:off x="1040130" y="4086860"/>
            <a:ext cx="5187950" cy="1966595"/>
            <a:chOff x="1638" y="6436"/>
            <a:chExt cx="8170" cy="3097"/>
          </a:xfrm>
        </p:grpSpPr>
        <p:sp>
          <p:nvSpPr>
            <p:cNvPr id="29" name="文本框 28"/>
            <p:cNvSpPr txBox="1"/>
            <p:nvPr>
              <p:custDataLst>
                <p:tags r:id="rId32"/>
              </p:custDataLst>
            </p:nvPr>
          </p:nvSpPr>
          <p:spPr>
            <a:xfrm>
              <a:off x="1638" y="8893"/>
              <a:ext cx="8170" cy="640"/>
            </a:xfrm>
            <a:prstGeom prst="rect">
              <a:avLst/>
            </a:prstGeom>
          </p:spPr>
          <p:txBody>
            <a:bodyPr wrap="square" anchor="b" anchorCtr="0">
              <a:normAutofit fontScale="90000"/>
            </a:bodyPr>
            <a:lstStyle>
              <a:defPPr>
                <a:defRPr lang="zh-CN"/>
              </a:defPPr>
              <a:lvl1pPr>
                <a:defRPr sz="1600">
                  <a:solidFill>
                    <a:srgbClr val="000000">
                      <a:lumMod val="50000"/>
                      <a:lumOff val="50000"/>
                    </a:srgbClr>
                  </a:solidFill>
                  <a:latin typeface="Calibri Light" panose="020F0302020204030204"/>
                </a:defRPr>
              </a:lvl1pPr>
            </a:lstStyle>
            <a:p>
              <a:pPr marL="0" indent="0" algn="l">
                <a:lnSpc>
                  <a:spcPct val="100000"/>
                </a:lnSpc>
                <a:spcBef>
                  <a:spcPts val="0"/>
                </a:spcBef>
                <a:spcAft>
                  <a:spcPts val="0"/>
                </a:spcAft>
                <a:buSzPct val="100000"/>
              </a:pPr>
              <a:r>
                <a:rPr lang="en-US" altLang="zh-CN" sz="2000" b="1" spc="200">
                  <a:solidFill>
                    <a:srgbClr val="000000"/>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8</a:t>
              </a:r>
              <a:r>
                <a:rPr lang="zh-CN" altLang="en-US" sz="2000" b="1" spc="200">
                  <a:solidFill>
                    <a:srgbClr val="000000"/>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 通过接触竞争对手的核心骨干进行了解。</a:t>
              </a:r>
              <a:endParaRPr lang="zh-CN" altLang="en-US" sz="2000" b="1" spc="200">
                <a:solidFill>
                  <a:srgbClr val="000000"/>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3" name="文本框 2"/>
            <p:cNvSpPr txBox="1"/>
            <p:nvPr>
              <p:custDataLst>
                <p:tags r:id="rId33"/>
              </p:custDataLst>
            </p:nvPr>
          </p:nvSpPr>
          <p:spPr>
            <a:xfrm>
              <a:off x="1638" y="8074"/>
              <a:ext cx="8170" cy="640"/>
            </a:xfrm>
            <a:prstGeom prst="rect">
              <a:avLst/>
            </a:prstGeom>
          </p:spPr>
          <p:txBody>
            <a:bodyPr wrap="square" anchor="b" anchorCtr="0">
              <a:normAutofit fontScale="90000"/>
            </a:bodyPr>
            <a:lstStyle>
              <a:defPPr>
                <a:defRPr lang="zh-CN"/>
              </a:defPPr>
              <a:lvl1pPr>
                <a:defRPr sz="1600">
                  <a:solidFill>
                    <a:srgbClr val="000000">
                      <a:lumMod val="50000"/>
                      <a:lumOff val="50000"/>
                    </a:srgbClr>
                  </a:solidFill>
                  <a:latin typeface="Calibri Light" panose="020F0302020204030204"/>
                </a:defRPr>
              </a:lvl1pPr>
            </a:lstStyle>
            <a:p>
              <a:pPr marL="0" indent="0" algn="l">
                <a:lnSpc>
                  <a:spcPct val="100000"/>
                </a:lnSpc>
                <a:spcBef>
                  <a:spcPts val="0"/>
                </a:spcBef>
                <a:spcAft>
                  <a:spcPts val="0"/>
                </a:spcAft>
                <a:buSzPct val="100000"/>
              </a:pPr>
              <a:r>
                <a:rPr lang="en-US" altLang="zh-CN" sz="2000" b="1" spc="200">
                  <a:solidFill>
                    <a:srgbClr val="000000"/>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7</a:t>
              </a:r>
              <a:r>
                <a:rPr lang="zh-CN" altLang="en-US" sz="2000" b="1" spc="200">
                  <a:solidFill>
                    <a:srgbClr val="000000"/>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 通过竞争对手的招聘广告进行了解。</a:t>
              </a:r>
              <a:endParaRPr lang="zh-CN" altLang="en-US" sz="2000" b="1" spc="200">
                <a:solidFill>
                  <a:srgbClr val="000000"/>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4" name="文本框 3"/>
            <p:cNvSpPr txBox="1"/>
            <p:nvPr>
              <p:custDataLst>
                <p:tags r:id="rId34"/>
              </p:custDataLst>
            </p:nvPr>
          </p:nvSpPr>
          <p:spPr>
            <a:xfrm>
              <a:off x="1638" y="7255"/>
              <a:ext cx="8170" cy="640"/>
            </a:xfrm>
            <a:prstGeom prst="rect">
              <a:avLst/>
            </a:prstGeom>
          </p:spPr>
          <p:txBody>
            <a:bodyPr wrap="square" anchor="b" anchorCtr="0">
              <a:normAutofit fontScale="90000"/>
            </a:bodyPr>
            <a:lstStyle>
              <a:defPPr>
                <a:defRPr lang="zh-CN"/>
              </a:defPPr>
              <a:lvl1pPr>
                <a:defRPr sz="1600">
                  <a:solidFill>
                    <a:srgbClr val="000000">
                      <a:lumMod val="50000"/>
                      <a:lumOff val="50000"/>
                    </a:srgbClr>
                  </a:solidFill>
                  <a:latin typeface="Calibri Light" panose="020F0302020204030204"/>
                </a:defRPr>
              </a:lvl1pPr>
            </a:lstStyle>
            <a:p>
              <a:pPr marL="0" indent="0" algn="l">
                <a:lnSpc>
                  <a:spcPct val="100000"/>
                </a:lnSpc>
                <a:spcBef>
                  <a:spcPts val="0"/>
                </a:spcBef>
                <a:spcAft>
                  <a:spcPts val="0"/>
                </a:spcAft>
                <a:buSzPct val="100000"/>
              </a:pPr>
              <a:r>
                <a:rPr lang="en-US" altLang="zh-CN" sz="2000" b="1" spc="200">
                  <a:solidFill>
                    <a:srgbClr val="000000"/>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6</a:t>
              </a:r>
              <a:r>
                <a:rPr lang="zh-CN" altLang="en-US" sz="2000" b="1" spc="200">
                  <a:solidFill>
                    <a:srgbClr val="000000"/>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 通过竞争对手的供应商或销售商进行了解。</a:t>
              </a:r>
              <a:endParaRPr lang="zh-CN" altLang="en-US" sz="2000" b="1" spc="200">
                <a:solidFill>
                  <a:srgbClr val="000000"/>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5" name="文本框 4"/>
            <p:cNvSpPr txBox="1"/>
            <p:nvPr>
              <p:custDataLst>
                <p:tags r:id="rId35"/>
              </p:custDataLst>
            </p:nvPr>
          </p:nvSpPr>
          <p:spPr>
            <a:xfrm>
              <a:off x="1638" y="6436"/>
              <a:ext cx="8170" cy="640"/>
            </a:xfrm>
            <a:prstGeom prst="rect">
              <a:avLst/>
            </a:prstGeom>
          </p:spPr>
          <p:txBody>
            <a:bodyPr wrap="square" anchor="b" anchorCtr="0">
              <a:normAutofit fontScale="90000"/>
            </a:bodyPr>
            <a:lstStyle>
              <a:defPPr>
                <a:defRPr lang="zh-CN"/>
              </a:defPPr>
              <a:lvl1pPr>
                <a:defRPr sz="1600">
                  <a:solidFill>
                    <a:srgbClr val="000000">
                      <a:lumMod val="50000"/>
                      <a:lumOff val="50000"/>
                    </a:srgbClr>
                  </a:solidFill>
                  <a:latin typeface="Calibri Light" panose="020F0302020204030204"/>
                </a:defRPr>
              </a:lvl1pPr>
            </a:lstStyle>
            <a:p>
              <a:pPr marL="0" indent="0" algn="l">
                <a:lnSpc>
                  <a:spcPct val="100000"/>
                </a:lnSpc>
                <a:spcBef>
                  <a:spcPts val="0"/>
                </a:spcBef>
                <a:spcAft>
                  <a:spcPts val="0"/>
                </a:spcAft>
                <a:buSzPct val="100000"/>
              </a:pPr>
              <a:r>
                <a:rPr lang="zh-CN" altLang="en-US" sz="2000" b="1" spc="200">
                  <a:solidFill>
                    <a:srgbClr val="000000"/>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5. 通过竞争对手的产品说明书进行了解。</a:t>
              </a:r>
              <a:endParaRPr lang="zh-CN" altLang="en-US" sz="2000" b="1" spc="200">
                <a:solidFill>
                  <a:srgbClr val="000000"/>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grpSp>
    </p:spTree>
    <p:custDataLst>
      <p:tags r:id="rId3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accel="5000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Scale>
                                      <p:cBhvr>
                                        <p:cTn id="7" dur="500" fill="hold">
                                          <p:stCondLst>
                                            <p:cond delay="0"/>
                                          </p:stCondLst>
                                        </p:cTn>
                                        <p:tgtEl>
                                          <p:spTgt spid="38"/>
                                        </p:tgtEl>
                                      </p:cBhvr>
                                      <p:from x="0" y="0"/>
                                      <p:to x="100000" y="100000"/>
                                    </p:animScale>
                                    <p:anim to="" calcmode="lin" valueType="num">
                                      <p:cBhvr>
                                        <p:cTn id="8" dur="500" fill="hold">
                                          <p:stCondLst>
                                            <p:cond delay="0"/>
                                          </p:stCondLst>
                                        </p:cTn>
                                        <p:tgtEl>
                                          <p:spTgt spid="38"/>
                                        </p:tgtEl>
                                        <p:attrNameLst>
                                          <p:attrName>ppt_y</p:attrName>
                                        </p:attrNameLst>
                                      </p:cBhvr>
                                      <p:tavLst>
                                        <p:tav tm="0">
                                          <p:val>
                                            <p:strVal val="#ppt_y-0.5"/>
                                          </p:val>
                                        </p:tav>
                                        <p:tav tm="100000">
                                          <p:val>
                                            <p:fltVal val="0.563275"/>
                                          </p:val>
                                        </p:tav>
                                      </p:tavLst>
                                    </p:anim>
                                    <p:animEffect filter="fade">
                                      <p:cBhvr>
                                        <p:cTn id="9" dur="500">
                                          <p:stCondLst>
                                            <p:cond delay="0"/>
                                          </p:stCondLst>
                                        </p:cTn>
                                        <p:tgtEl>
                                          <p:spTgt spid="38"/>
                                        </p:tgtEl>
                                      </p:cBhvr>
                                    </p:animEffect>
                                    <p:anim to="" calcmode="lin" valueType="num">
                                      <p:cBhvr>
                                        <p:cTn id="10" dur="500" fill="hold">
                                          <p:stCondLst>
                                            <p:cond delay="0"/>
                                          </p:stCondLst>
                                        </p:cTn>
                                        <p:tgtEl>
                                          <p:spTgt spid="38"/>
                                        </p:tgtEl>
                                        <p:attrNameLst>
                                          <p:attrName>ppt_x</p:attrName>
                                        </p:attrNameLst>
                                      </p:cBhvr>
                                      <p:tavLst>
                                        <p:tav tm="0">
                                          <p:val>
                                            <p:fltVal val="0.578"/>
                                          </p:val>
                                        </p:tav>
                                        <p:tav tm="100000">
                                          <p:val>
                                            <p:fltVal val="0.329991"/>
                                          </p:val>
                                        </p:tav>
                                      </p:tavLst>
                                    </p:anim>
                                  </p:childTnLst>
                                </p:cTn>
                              </p:par>
                            </p:childTnLst>
                          </p:cTn>
                        </p:par>
                      </p:childTnLst>
                    </p:cTn>
                  </p:par>
                  <p:par>
                    <p:cTn id="11" fill="hold">
                      <p:stCondLst>
                        <p:cond delay="indefinite"/>
                      </p:stCondLst>
                      <p:childTnLst>
                        <p:par>
                          <p:cTn id="12" fill="hold">
                            <p:stCondLst>
                              <p:cond delay="0"/>
                            </p:stCondLst>
                            <p:childTnLst>
                              <p:par>
                                <p:cTn id="13" presetID="0" presetClass="entr" presetSubtype="0" accel="5000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Scale>
                                      <p:cBhvr>
                                        <p:cTn id="15" dur="500" fill="hold">
                                          <p:stCondLst>
                                            <p:cond delay="0"/>
                                          </p:stCondLst>
                                        </p:cTn>
                                        <p:tgtEl>
                                          <p:spTgt spid="36"/>
                                        </p:tgtEl>
                                      </p:cBhvr>
                                      <p:from x="0" y="0"/>
                                      <p:to x="100000" y="100000"/>
                                    </p:animScale>
                                    <p:anim to="" calcmode="lin" valueType="num">
                                      <p:cBhvr>
                                        <p:cTn id="16" dur="500" fill="hold">
                                          <p:stCondLst>
                                            <p:cond delay="0"/>
                                          </p:stCondLst>
                                        </p:cTn>
                                        <p:tgtEl>
                                          <p:spTgt spid="36"/>
                                        </p:tgtEl>
                                        <p:attrNameLst>
                                          <p:attrName>ppt_y</p:attrName>
                                        </p:attrNameLst>
                                      </p:cBhvr>
                                      <p:tavLst>
                                        <p:tav tm="0">
                                          <p:val>
                                            <p:strVal val="#ppt_y-0.5"/>
                                          </p:val>
                                        </p:tav>
                                        <p:tav tm="100000">
                                          <p:val>
                                            <p:fltVal val="0.606385"/>
                                          </p:val>
                                        </p:tav>
                                      </p:tavLst>
                                    </p:anim>
                                    <p:animEffect filter="fade">
                                      <p:cBhvr>
                                        <p:cTn id="17" dur="500">
                                          <p:stCondLst>
                                            <p:cond delay="0"/>
                                          </p:stCondLst>
                                        </p:cTn>
                                        <p:tgtEl>
                                          <p:spTgt spid="36"/>
                                        </p:tgtEl>
                                      </p:cBhvr>
                                    </p:animEffect>
                                    <p:anim to="" calcmode="lin" valueType="num">
                                      <p:cBhvr>
                                        <p:cTn id="18" dur="500" fill="hold">
                                          <p:stCondLst>
                                            <p:cond delay="0"/>
                                          </p:stCondLst>
                                        </p:cTn>
                                        <p:tgtEl>
                                          <p:spTgt spid="36"/>
                                        </p:tgtEl>
                                        <p:attrNameLst>
                                          <p:attrName>ppt_x</p:attrName>
                                        </p:attrNameLst>
                                      </p:cBhvr>
                                      <p:tavLst>
                                        <p:tav tm="0">
                                          <p:val>
                                            <p:fltVal val="0.578"/>
                                          </p:val>
                                        </p:tav>
                                        <p:tav tm="100000">
                                          <p:val>
                                            <p:fltVal val="0.298048"/>
                                          </p:val>
                                        </p:tav>
                                      </p:tavLst>
                                    </p:anim>
                                  </p:childTnLst>
                                </p:cTn>
                              </p:par>
                              <p:par>
                                <p:cTn id="19" presetID="35" presetClass="path" presetSubtype="0" accel="50000" decel="50000" fill="hold" grpId="1" nodeType="withEffect">
                                  <p:stCondLst>
                                    <p:cond delay="0"/>
                                  </p:stCondLst>
                                  <p:childTnLst>
                                    <p:anim calcmode="lin" valueType="num">
                                      <p:cBhvr additive="base">
                                        <p:cTn id="20" dur="500" fill="hold">
                                          <p:stCondLst>
                                            <p:cond delay="0"/>
                                          </p:stCondLst>
                                        </p:cTn>
                                        <p:tgtEl>
                                          <p:spTgt spid="38"/>
                                        </p:tgtEl>
                                        <p:attrNameLst>
                                          <p:attrName>ppt_x</p:attrName>
                                        </p:attrNameLst>
                                      </p:cBhvr>
                                      <p:tavLst>
                                        <p:tav tm="0">
                                          <p:val>
                                            <p:strVal val="ppt_x"/>
                                          </p:val>
                                        </p:tav>
                                        <p:tav tm="100000">
                                          <p:val>
                                            <p:fltVal val="0.33"/>
                                          </p:val>
                                        </p:tav>
                                      </p:tavLst>
                                    </p:anim>
                                    <p:anim calcmode="lin" valueType="num">
                                      <p:cBhvr additive="base">
                                        <p:cTn id="21" dur="500" fill="hold">
                                          <p:stCondLst>
                                            <p:cond delay="0"/>
                                          </p:stCondLst>
                                        </p:cTn>
                                        <p:tgtEl>
                                          <p:spTgt spid="38"/>
                                        </p:tgtEl>
                                        <p:attrNameLst>
                                          <p:attrName>ppt_y</p:attrName>
                                        </p:attrNameLst>
                                      </p:cBhvr>
                                      <p:tavLst>
                                        <p:tav tm="0">
                                          <p:val>
                                            <p:strVal val="ppt_y"/>
                                          </p:val>
                                        </p:tav>
                                        <p:tav tm="100000">
                                          <p:val>
                                            <p:fltVal val="0.520178"/>
                                          </p:val>
                                        </p:tav>
                                      </p:tavLst>
                                    </p:anim>
                                    <p:anim calcmode="lin" valueType="num">
                                      <p:cBhvr additive="base">
                                        <p:cTn id="22" dur="500" fill="hold">
                                          <p:stCondLst>
                                            <p:cond delay="0"/>
                                          </p:stCondLst>
                                        </p:cTn>
                                        <p:tgtEl>
                                          <p:spTgt spid="38"/>
                                        </p:tgtEl>
                                        <p:attrNameLst>
                                          <p:attrName>ppt_w</p:attrName>
                                        </p:attrNameLst>
                                      </p:cBhvr>
                                      <p:tavLst>
                                        <p:tav tm="0">
                                          <p:val>
                                            <p:strVal val="ppt_w"/>
                                          </p:val>
                                        </p:tav>
                                        <p:tav tm="100000">
                                          <p:val>
                                            <p:strVal val="#ppt_w"/>
                                          </p:val>
                                        </p:tav>
                                      </p:tavLst>
                                    </p:anim>
                                    <p:anim calcmode="lin" valueType="num">
                                      <p:cBhvr additive="base">
                                        <p:cTn id="23" dur="500" fill="hold">
                                          <p:stCondLst>
                                            <p:cond delay="0"/>
                                          </p:stCondLst>
                                        </p:cTn>
                                        <p:tgtEl>
                                          <p:spTgt spid="38"/>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0" presetClass="entr" presetSubtype="0" accel="50000"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Scale>
                                      <p:cBhvr>
                                        <p:cTn id="28" dur="500" fill="hold">
                                          <p:stCondLst>
                                            <p:cond delay="0"/>
                                          </p:stCondLst>
                                        </p:cTn>
                                        <p:tgtEl>
                                          <p:spTgt spid="34"/>
                                        </p:tgtEl>
                                      </p:cBhvr>
                                      <p:from x="0" y="0"/>
                                      <p:to x="100000" y="100000"/>
                                    </p:animScale>
                                    <p:anim to="" calcmode="lin" valueType="num">
                                      <p:cBhvr>
                                        <p:cTn id="29" dur="500" fill="hold">
                                          <p:stCondLst>
                                            <p:cond delay="0"/>
                                          </p:stCondLst>
                                        </p:cTn>
                                        <p:tgtEl>
                                          <p:spTgt spid="34"/>
                                        </p:tgtEl>
                                        <p:attrNameLst>
                                          <p:attrName>ppt_y</p:attrName>
                                        </p:attrNameLst>
                                      </p:cBhvr>
                                      <p:tavLst>
                                        <p:tav tm="0">
                                          <p:val>
                                            <p:strVal val="#ppt_y-0.5"/>
                                          </p:val>
                                        </p:tav>
                                        <p:tav tm="100000">
                                          <p:val>
                                            <p:fltVal val="0.650673"/>
                                          </p:val>
                                        </p:tav>
                                      </p:tavLst>
                                    </p:anim>
                                    <p:animEffect filter="fade">
                                      <p:cBhvr>
                                        <p:cTn id="30" dur="500">
                                          <p:stCondLst>
                                            <p:cond delay="0"/>
                                          </p:stCondLst>
                                        </p:cTn>
                                        <p:tgtEl>
                                          <p:spTgt spid="34"/>
                                        </p:tgtEl>
                                      </p:cBhvr>
                                    </p:animEffect>
                                    <p:anim to="" calcmode="lin" valueType="num">
                                      <p:cBhvr>
                                        <p:cTn id="31" dur="500" fill="hold">
                                          <p:stCondLst>
                                            <p:cond delay="0"/>
                                          </p:stCondLst>
                                        </p:cTn>
                                        <p:tgtEl>
                                          <p:spTgt spid="34"/>
                                        </p:tgtEl>
                                        <p:attrNameLst>
                                          <p:attrName>ppt_x</p:attrName>
                                        </p:attrNameLst>
                                      </p:cBhvr>
                                      <p:tavLst>
                                        <p:tav tm="0">
                                          <p:val>
                                            <p:fltVal val="0.578"/>
                                          </p:val>
                                        </p:tav>
                                        <p:tav tm="100000">
                                          <p:val>
                                            <p:fltVal val="0.298048"/>
                                          </p:val>
                                        </p:tav>
                                      </p:tavLst>
                                    </p:anim>
                                  </p:childTnLst>
                                </p:cTn>
                              </p:par>
                              <p:par>
                                <p:cTn id="32" presetID="35" presetClass="path" presetSubtype="0" accel="50000" decel="50000" fill="hold" grpId="2" nodeType="withEffect">
                                  <p:stCondLst>
                                    <p:cond delay="0"/>
                                  </p:stCondLst>
                                  <p:childTnLst>
                                    <p:anim calcmode="lin" valueType="num">
                                      <p:cBhvr additive="base">
                                        <p:cTn id="33" dur="500" fill="hold">
                                          <p:stCondLst>
                                            <p:cond delay="0"/>
                                          </p:stCondLst>
                                        </p:cTn>
                                        <p:tgtEl>
                                          <p:spTgt spid="38"/>
                                        </p:tgtEl>
                                        <p:attrNameLst>
                                          <p:attrName>ppt_x</p:attrName>
                                        </p:attrNameLst>
                                      </p:cBhvr>
                                      <p:tavLst>
                                        <p:tav tm="0">
                                          <p:val>
                                            <p:strVal val="ppt_x"/>
                                          </p:val>
                                        </p:tav>
                                        <p:tav tm="100000">
                                          <p:val>
                                            <p:fltVal val="0.33"/>
                                          </p:val>
                                        </p:tav>
                                      </p:tavLst>
                                    </p:anim>
                                    <p:anim calcmode="lin" valueType="num">
                                      <p:cBhvr additive="base">
                                        <p:cTn id="34" dur="500" fill="hold">
                                          <p:stCondLst>
                                            <p:cond delay="0"/>
                                          </p:stCondLst>
                                        </p:cTn>
                                        <p:tgtEl>
                                          <p:spTgt spid="38"/>
                                        </p:tgtEl>
                                        <p:attrNameLst>
                                          <p:attrName>ppt_y</p:attrName>
                                        </p:attrNameLst>
                                      </p:cBhvr>
                                      <p:tavLst>
                                        <p:tav tm="0">
                                          <p:val>
                                            <p:strVal val="ppt_y"/>
                                          </p:val>
                                        </p:tav>
                                        <p:tav tm="100000">
                                          <p:val>
                                            <p:fltVal val="0.47589"/>
                                          </p:val>
                                        </p:tav>
                                      </p:tavLst>
                                    </p:anim>
                                    <p:anim calcmode="lin" valueType="num">
                                      <p:cBhvr additive="base">
                                        <p:cTn id="35" dur="500" fill="hold">
                                          <p:stCondLst>
                                            <p:cond delay="0"/>
                                          </p:stCondLst>
                                        </p:cTn>
                                        <p:tgtEl>
                                          <p:spTgt spid="38"/>
                                        </p:tgtEl>
                                        <p:attrNameLst>
                                          <p:attrName>ppt_w</p:attrName>
                                        </p:attrNameLst>
                                      </p:cBhvr>
                                      <p:tavLst>
                                        <p:tav tm="0">
                                          <p:val>
                                            <p:strVal val="ppt_w"/>
                                          </p:val>
                                        </p:tav>
                                        <p:tav tm="100000">
                                          <p:val>
                                            <p:strVal val="#ppt_w"/>
                                          </p:val>
                                        </p:tav>
                                      </p:tavLst>
                                    </p:anim>
                                    <p:anim calcmode="lin" valueType="num">
                                      <p:cBhvr additive="base">
                                        <p:cTn id="36" dur="500" fill="hold">
                                          <p:stCondLst>
                                            <p:cond delay="0"/>
                                          </p:stCondLst>
                                        </p:cTn>
                                        <p:tgtEl>
                                          <p:spTgt spid="38"/>
                                        </p:tgtEl>
                                        <p:attrNameLst>
                                          <p:attrName>ppt_h</p:attrName>
                                        </p:attrNameLst>
                                      </p:cBhvr>
                                      <p:tavLst>
                                        <p:tav tm="0">
                                          <p:val>
                                            <p:strVal val="ppt_h"/>
                                          </p:val>
                                        </p:tav>
                                        <p:tav tm="100000">
                                          <p:val>
                                            <p:strVal val="#ppt_h"/>
                                          </p:val>
                                        </p:tav>
                                      </p:tavLst>
                                    </p:anim>
                                  </p:childTnLst>
                                </p:cTn>
                              </p:par>
                              <p:par>
                                <p:cTn id="37" presetID="35" presetClass="path" presetSubtype="0" accel="50000" decel="50000" fill="hold" grpId="1" nodeType="withEffect">
                                  <p:stCondLst>
                                    <p:cond delay="0"/>
                                  </p:stCondLst>
                                  <p:childTnLst>
                                    <p:anim calcmode="lin" valueType="num">
                                      <p:cBhvr additive="base">
                                        <p:cTn id="38" dur="500" fill="hold">
                                          <p:stCondLst>
                                            <p:cond delay="0"/>
                                          </p:stCondLst>
                                        </p:cTn>
                                        <p:tgtEl>
                                          <p:spTgt spid="36"/>
                                        </p:tgtEl>
                                        <p:attrNameLst>
                                          <p:attrName>ppt_x</p:attrName>
                                        </p:attrNameLst>
                                      </p:cBhvr>
                                      <p:tavLst>
                                        <p:tav tm="0">
                                          <p:val>
                                            <p:strVal val="ppt_x"/>
                                          </p:val>
                                        </p:tav>
                                        <p:tav tm="100000">
                                          <p:val>
                                            <p:fltVal val="0.298048"/>
                                          </p:val>
                                        </p:tav>
                                      </p:tavLst>
                                    </p:anim>
                                    <p:anim calcmode="lin" valueType="num">
                                      <p:cBhvr additive="base">
                                        <p:cTn id="39" dur="500" fill="hold">
                                          <p:stCondLst>
                                            <p:cond delay="0"/>
                                          </p:stCondLst>
                                        </p:cTn>
                                        <p:tgtEl>
                                          <p:spTgt spid="36"/>
                                        </p:tgtEl>
                                        <p:attrNameLst>
                                          <p:attrName>ppt_y</p:attrName>
                                        </p:attrNameLst>
                                      </p:cBhvr>
                                      <p:tavLst>
                                        <p:tav tm="0">
                                          <p:val>
                                            <p:strVal val="ppt_y"/>
                                          </p:val>
                                        </p:tav>
                                        <p:tav tm="100000">
                                          <p:val>
                                            <p:fltVal val="0.562097"/>
                                          </p:val>
                                        </p:tav>
                                      </p:tavLst>
                                    </p:anim>
                                    <p:anim calcmode="lin" valueType="num">
                                      <p:cBhvr additive="base">
                                        <p:cTn id="40" dur="500" fill="hold">
                                          <p:stCondLst>
                                            <p:cond delay="0"/>
                                          </p:stCondLst>
                                        </p:cTn>
                                        <p:tgtEl>
                                          <p:spTgt spid="36"/>
                                        </p:tgtEl>
                                        <p:attrNameLst>
                                          <p:attrName>ppt_w</p:attrName>
                                        </p:attrNameLst>
                                      </p:cBhvr>
                                      <p:tavLst>
                                        <p:tav tm="0">
                                          <p:val>
                                            <p:strVal val="ppt_w"/>
                                          </p:val>
                                        </p:tav>
                                        <p:tav tm="100000">
                                          <p:val>
                                            <p:strVal val="#ppt_w"/>
                                          </p:val>
                                        </p:tav>
                                      </p:tavLst>
                                    </p:anim>
                                    <p:anim calcmode="lin" valueType="num">
                                      <p:cBhvr additive="base">
                                        <p:cTn id="41" dur="500" fill="hold">
                                          <p:stCondLst>
                                            <p:cond delay="0"/>
                                          </p:stCondLst>
                                        </p:cTn>
                                        <p:tgtEl>
                                          <p:spTgt spid="36"/>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0" presetClass="entr" presetSubtype="0" accel="50000"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animScale>
                                      <p:cBhvr>
                                        <p:cTn id="46" dur="500" fill="hold">
                                          <p:stCondLst>
                                            <p:cond delay="0"/>
                                          </p:stCondLst>
                                        </p:cTn>
                                        <p:tgtEl>
                                          <p:spTgt spid="32"/>
                                        </p:tgtEl>
                                      </p:cBhvr>
                                      <p:from x="0" y="0"/>
                                      <p:to x="100000" y="100000"/>
                                    </p:animScale>
                                    <p:anim to="" calcmode="lin" valueType="num">
                                      <p:cBhvr>
                                        <p:cTn id="47" dur="500" fill="hold">
                                          <p:stCondLst>
                                            <p:cond delay="0"/>
                                          </p:stCondLst>
                                        </p:cTn>
                                        <p:tgtEl>
                                          <p:spTgt spid="32"/>
                                        </p:tgtEl>
                                        <p:attrNameLst>
                                          <p:attrName>ppt_y</p:attrName>
                                        </p:attrNameLst>
                                      </p:cBhvr>
                                      <p:tavLst>
                                        <p:tav tm="0">
                                          <p:val>
                                            <p:strVal val="#ppt_y-0.5"/>
                                          </p:val>
                                        </p:tav>
                                        <p:tav tm="100000">
                                          <p:val>
                                            <p:fltVal val="0.695007"/>
                                          </p:val>
                                        </p:tav>
                                      </p:tavLst>
                                    </p:anim>
                                    <p:animEffect filter="fade">
                                      <p:cBhvr>
                                        <p:cTn id="48" dur="500">
                                          <p:stCondLst>
                                            <p:cond delay="0"/>
                                          </p:stCondLst>
                                        </p:cTn>
                                        <p:tgtEl>
                                          <p:spTgt spid="32"/>
                                        </p:tgtEl>
                                      </p:cBhvr>
                                    </p:animEffect>
                                    <p:anim to="" calcmode="lin" valueType="num">
                                      <p:cBhvr>
                                        <p:cTn id="49" dur="500" fill="hold">
                                          <p:stCondLst>
                                            <p:cond delay="0"/>
                                          </p:stCondLst>
                                        </p:cTn>
                                        <p:tgtEl>
                                          <p:spTgt spid="32"/>
                                        </p:tgtEl>
                                        <p:attrNameLst>
                                          <p:attrName>ppt_x</p:attrName>
                                        </p:attrNameLst>
                                      </p:cBhvr>
                                      <p:tavLst>
                                        <p:tav tm="0">
                                          <p:val>
                                            <p:fltVal val="0.578"/>
                                          </p:val>
                                        </p:tav>
                                        <p:tav tm="100000">
                                          <p:val>
                                            <p:fltVal val="0.298048"/>
                                          </p:val>
                                        </p:tav>
                                      </p:tavLst>
                                    </p:anim>
                                  </p:childTnLst>
                                </p:cTn>
                              </p:par>
                              <p:par>
                                <p:cTn id="50" presetID="35" presetClass="path" presetSubtype="0" accel="50000" decel="50000" fill="hold" grpId="3" nodeType="withEffect">
                                  <p:stCondLst>
                                    <p:cond delay="0"/>
                                  </p:stCondLst>
                                  <p:childTnLst>
                                    <p:anim calcmode="lin" valueType="num">
                                      <p:cBhvr additive="base">
                                        <p:cTn id="51" dur="500" fill="hold">
                                          <p:stCondLst>
                                            <p:cond delay="0"/>
                                          </p:stCondLst>
                                        </p:cTn>
                                        <p:tgtEl>
                                          <p:spTgt spid="38"/>
                                        </p:tgtEl>
                                        <p:attrNameLst>
                                          <p:attrName>ppt_x</p:attrName>
                                        </p:attrNameLst>
                                      </p:cBhvr>
                                      <p:tavLst>
                                        <p:tav tm="0">
                                          <p:val>
                                            <p:strVal val="ppt_x"/>
                                          </p:val>
                                        </p:tav>
                                        <p:tav tm="100000">
                                          <p:val>
                                            <p:fltVal val="0.33"/>
                                          </p:val>
                                        </p:tav>
                                      </p:tavLst>
                                    </p:anim>
                                    <p:anim calcmode="lin" valueType="num">
                                      <p:cBhvr additive="base">
                                        <p:cTn id="52" dur="500" fill="hold">
                                          <p:stCondLst>
                                            <p:cond delay="0"/>
                                          </p:stCondLst>
                                        </p:cTn>
                                        <p:tgtEl>
                                          <p:spTgt spid="38"/>
                                        </p:tgtEl>
                                        <p:attrNameLst>
                                          <p:attrName>ppt_y</p:attrName>
                                        </p:attrNameLst>
                                      </p:cBhvr>
                                      <p:tavLst>
                                        <p:tav tm="0">
                                          <p:val>
                                            <p:strVal val="ppt_y"/>
                                          </p:val>
                                        </p:tav>
                                        <p:tav tm="100000">
                                          <p:val>
                                            <p:fltVal val="0.431556"/>
                                          </p:val>
                                        </p:tav>
                                      </p:tavLst>
                                    </p:anim>
                                    <p:anim calcmode="lin" valueType="num">
                                      <p:cBhvr additive="base">
                                        <p:cTn id="53" dur="500" fill="hold">
                                          <p:stCondLst>
                                            <p:cond delay="0"/>
                                          </p:stCondLst>
                                        </p:cTn>
                                        <p:tgtEl>
                                          <p:spTgt spid="38"/>
                                        </p:tgtEl>
                                        <p:attrNameLst>
                                          <p:attrName>ppt_w</p:attrName>
                                        </p:attrNameLst>
                                      </p:cBhvr>
                                      <p:tavLst>
                                        <p:tav tm="0">
                                          <p:val>
                                            <p:strVal val="ppt_w"/>
                                          </p:val>
                                        </p:tav>
                                        <p:tav tm="100000">
                                          <p:val>
                                            <p:strVal val="#ppt_w"/>
                                          </p:val>
                                        </p:tav>
                                      </p:tavLst>
                                    </p:anim>
                                    <p:anim calcmode="lin" valueType="num">
                                      <p:cBhvr additive="base">
                                        <p:cTn id="54" dur="500" fill="hold">
                                          <p:stCondLst>
                                            <p:cond delay="0"/>
                                          </p:stCondLst>
                                        </p:cTn>
                                        <p:tgtEl>
                                          <p:spTgt spid="38"/>
                                        </p:tgtEl>
                                        <p:attrNameLst>
                                          <p:attrName>ppt_h</p:attrName>
                                        </p:attrNameLst>
                                      </p:cBhvr>
                                      <p:tavLst>
                                        <p:tav tm="0">
                                          <p:val>
                                            <p:strVal val="ppt_h"/>
                                          </p:val>
                                        </p:tav>
                                        <p:tav tm="100000">
                                          <p:val>
                                            <p:strVal val="#ppt_h"/>
                                          </p:val>
                                        </p:tav>
                                      </p:tavLst>
                                    </p:anim>
                                  </p:childTnLst>
                                </p:cTn>
                              </p:par>
                              <p:par>
                                <p:cTn id="55" presetID="35" presetClass="path" presetSubtype="0" accel="50000" decel="50000" fill="hold" grpId="2" nodeType="withEffect">
                                  <p:stCondLst>
                                    <p:cond delay="0"/>
                                  </p:stCondLst>
                                  <p:childTnLst>
                                    <p:anim calcmode="lin" valueType="num">
                                      <p:cBhvr additive="base">
                                        <p:cTn id="56" dur="500" fill="hold">
                                          <p:stCondLst>
                                            <p:cond delay="0"/>
                                          </p:stCondLst>
                                        </p:cTn>
                                        <p:tgtEl>
                                          <p:spTgt spid="36"/>
                                        </p:tgtEl>
                                        <p:attrNameLst>
                                          <p:attrName>ppt_x</p:attrName>
                                        </p:attrNameLst>
                                      </p:cBhvr>
                                      <p:tavLst>
                                        <p:tav tm="0">
                                          <p:val>
                                            <p:strVal val="ppt_x"/>
                                          </p:val>
                                        </p:tav>
                                        <p:tav tm="100000">
                                          <p:val>
                                            <p:fltVal val="0.298048"/>
                                          </p:val>
                                        </p:tav>
                                      </p:tavLst>
                                    </p:anim>
                                    <p:anim calcmode="lin" valueType="num">
                                      <p:cBhvr additive="base">
                                        <p:cTn id="57" dur="500" fill="hold">
                                          <p:stCondLst>
                                            <p:cond delay="0"/>
                                          </p:stCondLst>
                                        </p:cTn>
                                        <p:tgtEl>
                                          <p:spTgt spid="36"/>
                                        </p:tgtEl>
                                        <p:attrNameLst>
                                          <p:attrName>ppt_y</p:attrName>
                                        </p:attrNameLst>
                                      </p:cBhvr>
                                      <p:tavLst>
                                        <p:tav tm="0">
                                          <p:val>
                                            <p:strVal val="ppt_y"/>
                                          </p:val>
                                        </p:tav>
                                        <p:tav tm="100000">
                                          <p:val>
                                            <p:fltVal val="0.517763"/>
                                          </p:val>
                                        </p:tav>
                                      </p:tavLst>
                                    </p:anim>
                                    <p:anim calcmode="lin" valueType="num">
                                      <p:cBhvr additive="base">
                                        <p:cTn id="58" dur="500" fill="hold">
                                          <p:stCondLst>
                                            <p:cond delay="0"/>
                                          </p:stCondLst>
                                        </p:cTn>
                                        <p:tgtEl>
                                          <p:spTgt spid="36"/>
                                        </p:tgtEl>
                                        <p:attrNameLst>
                                          <p:attrName>ppt_w</p:attrName>
                                        </p:attrNameLst>
                                      </p:cBhvr>
                                      <p:tavLst>
                                        <p:tav tm="0">
                                          <p:val>
                                            <p:strVal val="ppt_w"/>
                                          </p:val>
                                        </p:tav>
                                        <p:tav tm="100000">
                                          <p:val>
                                            <p:strVal val="#ppt_w"/>
                                          </p:val>
                                        </p:tav>
                                      </p:tavLst>
                                    </p:anim>
                                    <p:anim calcmode="lin" valueType="num">
                                      <p:cBhvr additive="base">
                                        <p:cTn id="59" dur="500" fill="hold">
                                          <p:stCondLst>
                                            <p:cond delay="0"/>
                                          </p:stCondLst>
                                        </p:cTn>
                                        <p:tgtEl>
                                          <p:spTgt spid="36"/>
                                        </p:tgtEl>
                                        <p:attrNameLst>
                                          <p:attrName>ppt_h</p:attrName>
                                        </p:attrNameLst>
                                      </p:cBhvr>
                                      <p:tavLst>
                                        <p:tav tm="0">
                                          <p:val>
                                            <p:strVal val="ppt_h"/>
                                          </p:val>
                                        </p:tav>
                                        <p:tav tm="100000">
                                          <p:val>
                                            <p:strVal val="#ppt_h"/>
                                          </p:val>
                                        </p:tav>
                                      </p:tavLst>
                                    </p:anim>
                                  </p:childTnLst>
                                </p:cTn>
                              </p:par>
                              <p:par>
                                <p:cTn id="60" presetID="35" presetClass="path" presetSubtype="0" accel="50000" decel="50000" fill="hold" grpId="1" nodeType="withEffect">
                                  <p:stCondLst>
                                    <p:cond delay="0"/>
                                  </p:stCondLst>
                                  <p:childTnLst>
                                    <p:anim calcmode="lin" valueType="num">
                                      <p:cBhvr additive="base">
                                        <p:cTn id="61" dur="500" fill="hold">
                                          <p:stCondLst>
                                            <p:cond delay="0"/>
                                          </p:stCondLst>
                                        </p:cTn>
                                        <p:tgtEl>
                                          <p:spTgt spid="34"/>
                                        </p:tgtEl>
                                        <p:attrNameLst>
                                          <p:attrName>ppt_x</p:attrName>
                                        </p:attrNameLst>
                                      </p:cBhvr>
                                      <p:tavLst>
                                        <p:tav tm="0">
                                          <p:val>
                                            <p:strVal val="ppt_x"/>
                                          </p:val>
                                        </p:tav>
                                        <p:tav tm="100000">
                                          <p:val>
                                            <p:fltVal val="0.298048"/>
                                          </p:val>
                                        </p:tav>
                                      </p:tavLst>
                                    </p:anim>
                                    <p:anim calcmode="lin" valueType="num">
                                      <p:cBhvr additive="base">
                                        <p:cTn id="62" dur="500" fill="hold">
                                          <p:stCondLst>
                                            <p:cond delay="0"/>
                                          </p:stCondLst>
                                        </p:cTn>
                                        <p:tgtEl>
                                          <p:spTgt spid="34"/>
                                        </p:tgtEl>
                                        <p:attrNameLst>
                                          <p:attrName>ppt_y</p:attrName>
                                        </p:attrNameLst>
                                      </p:cBhvr>
                                      <p:tavLst>
                                        <p:tav tm="0">
                                          <p:val>
                                            <p:strVal val="ppt_y"/>
                                          </p:val>
                                        </p:tav>
                                        <p:tav tm="100000">
                                          <p:val>
                                            <p:fltVal val="0.606339"/>
                                          </p:val>
                                        </p:tav>
                                      </p:tavLst>
                                    </p:anim>
                                    <p:anim calcmode="lin" valueType="num">
                                      <p:cBhvr additive="base">
                                        <p:cTn id="63" dur="500" fill="hold">
                                          <p:stCondLst>
                                            <p:cond delay="0"/>
                                          </p:stCondLst>
                                        </p:cTn>
                                        <p:tgtEl>
                                          <p:spTgt spid="34"/>
                                        </p:tgtEl>
                                        <p:attrNameLst>
                                          <p:attrName>ppt_w</p:attrName>
                                        </p:attrNameLst>
                                      </p:cBhvr>
                                      <p:tavLst>
                                        <p:tav tm="0">
                                          <p:val>
                                            <p:strVal val="ppt_w"/>
                                          </p:val>
                                        </p:tav>
                                        <p:tav tm="100000">
                                          <p:val>
                                            <p:strVal val="#ppt_w"/>
                                          </p:val>
                                        </p:tav>
                                      </p:tavLst>
                                    </p:anim>
                                    <p:anim calcmode="lin" valueType="num">
                                      <p:cBhvr additive="base">
                                        <p:cTn id="64" dur="500" fill="hold">
                                          <p:stCondLst>
                                            <p:cond delay="0"/>
                                          </p:stCondLst>
                                        </p:cTn>
                                        <p:tgtEl>
                                          <p:spTgt spid="34"/>
                                        </p:tgtEl>
                                        <p:attrNameLst>
                                          <p:attrName>ppt_h</p:attrName>
                                        </p:attrNameLst>
                                      </p:cBhvr>
                                      <p:tavLst>
                                        <p:tav tm="0">
                                          <p:val>
                                            <p:strVal val="ppt_h"/>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0" presetClass="entr" presetSubtype="0" accel="50000" fill="hold" nodeType="clickEffect">
                                  <p:stCondLst>
                                    <p:cond delay="0"/>
                                  </p:stCondLst>
                                  <p:childTnLst>
                                    <p:set>
                                      <p:cBhvr>
                                        <p:cTn id="68" dur="1" fill="hold">
                                          <p:stCondLst>
                                            <p:cond delay="0"/>
                                          </p:stCondLst>
                                        </p:cTn>
                                        <p:tgtEl>
                                          <p:spTgt spid="6"/>
                                        </p:tgtEl>
                                        <p:attrNameLst>
                                          <p:attrName>style.visibility</p:attrName>
                                        </p:attrNameLst>
                                      </p:cBhvr>
                                      <p:to>
                                        <p:strVal val="visible"/>
                                      </p:to>
                                    </p:set>
                                    <p:animScale>
                                      <p:cBhvr>
                                        <p:cTn id="69" dur="500" fill="hold">
                                          <p:stCondLst>
                                            <p:cond delay="0"/>
                                          </p:stCondLst>
                                        </p:cTn>
                                        <p:tgtEl>
                                          <p:spTgt spid="6"/>
                                        </p:tgtEl>
                                      </p:cBhvr>
                                      <p:from x="0" y="0"/>
                                      <p:to x="100000" y="100000"/>
                                    </p:animScale>
                                    <p:anim to="" calcmode="lin" valueType="num">
                                      <p:cBhvr>
                                        <p:cTn id="70" dur="500" fill="hold">
                                          <p:stCondLst>
                                            <p:cond delay="0"/>
                                          </p:stCondLst>
                                        </p:cTn>
                                        <p:tgtEl>
                                          <p:spTgt spid="6"/>
                                        </p:tgtEl>
                                        <p:attrNameLst>
                                          <p:attrName>ppt_y</p:attrName>
                                        </p:attrNameLst>
                                      </p:cBhvr>
                                      <p:tavLst>
                                        <p:tav tm="0">
                                          <p:val>
                                            <p:strVal val="#ppt_y-0.5"/>
                                          </p:val>
                                        </p:tav>
                                        <p:tav tm="100000">
                                          <p:val>
                                            <p:fltVal val="0.739295"/>
                                          </p:val>
                                        </p:tav>
                                      </p:tavLst>
                                    </p:anim>
                                    <p:animEffect filter="fade">
                                      <p:cBhvr>
                                        <p:cTn id="71" dur="500">
                                          <p:stCondLst>
                                            <p:cond delay="0"/>
                                          </p:stCondLst>
                                        </p:cTn>
                                        <p:tgtEl>
                                          <p:spTgt spid="6"/>
                                        </p:tgtEl>
                                      </p:cBhvr>
                                    </p:animEffect>
                                    <p:anim to="" calcmode="lin" valueType="num">
                                      <p:cBhvr>
                                        <p:cTn id="72" dur="500" fill="hold">
                                          <p:stCondLst>
                                            <p:cond delay="0"/>
                                          </p:stCondLst>
                                        </p:cTn>
                                        <p:tgtEl>
                                          <p:spTgt spid="6"/>
                                        </p:tgtEl>
                                        <p:attrNameLst>
                                          <p:attrName>ppt_x</p:attrName>
                                        </p:attrNameLst>
                                      </p:cBhvr>
                                      <p:tavLst>
                                        <p:tav tm="0">
                                          <p:val>
                                            <p:fltVal val="0.578"/>
                                          </p:val>
                                        </p:tav>
                                        <p:tav tm="100000">
                                          <p:val>
                                            <p:fltVal val="0.298048"/>
                                          </p:val>
                                        </p:tav>
                                      </p:tavLst>
                                    </p:anim>
                                  </p:childTnLst>
                                </p:cTn>
                              </p:par>
                              <p:par>
                                <p:cTn id="73" presetID="35" presetClass="path" presetSubtype="0" accel="50000" decel="50000" fill="hold" grpId="4" nodeType="withEffect">
                                  <p:stCondLst>
                                    <p:cond delay="0"/>
                                  </p:stCondLst>
                                  <p:childTnLst>
                                    <p:anim calcmode="lin" valueType="num">
                                      <p:cBhvr additive="base">
                                        <p:cTn id="74" dur="500" fill="hold">
                                          <p:stCondLst>
                                            <p:cond delay="0"/>
                                          </p:stCondLst>
                                        </p:cTn>
                                        <p:tgtEl>
                                          <p:spTgt spid="38"/>
                                        </p:tgtEl>
                                        <p:attrNameLst>
                                          <p:attrName>ppt_x</p:attrName>
                                        </p:attrNameLst>
                                      </p:cBhvr>
                                      <p:tavLst>
                                        <p:tav tm="0">
                                          <p:val>
                                            <p:strVal val="ppt_x"/>
                                          </p:val>
                                        </p:tav>
                                        <p:tav tm="100000">
                                          <p:val>
                                            <p:fltVal val="0.33"/>
                                          </p:val>
                                        </p:tav>
                                      </p:tavLst>
                                    </p:anim>
                                    <p:anim calcmode="lin" valueType="num">
                                      <p:cBhvr additive="base">
                                        <p:cTn id="75" dur="500" fill="hold">
                                          <p:stCondLst>
                                            <p:cond delay="0"/>
                                          </p:stCondLst>
                                        </p:cTn>
                                        <p:tgtEl>
                                          <p:spTgt spid="38"/>
                                        </p:tgtEl>
                                        <p:attrNameLst>
                                          <p:attrName>ppt_y</p:attrName>
                                        </p:attrNameLst>
                                      </p:cBhvr>
                                      <p:tavLst>
                                        <p:tav tm="0">
                                          <p:val>
                                            <p:strVal val="ppt_y"/>
                                          </p:val>
                                        </p:tav>
                                        <p:tav tm="100000">
                                          <p:val>
                                            <p:fltVal val="0.273519"/>
                                          </p:val>
                                        </p:tav>
                                      </p:tavLst>
                                    </p:anim>
                                    <p:anim calcmode="lin" valueType="num">
                                      <p:cBhvr additive="base">
                                        <p:cTn id="76" dur="500" fill="hold">
                                          <p:stCondLst>
                                            <p:cond delay="0"/>
                                          </p:stCondLst>
                                        </p:cTn>
                                        <p:tgtEl>
                                          <p:spTgt spid="38"/>
                                        </p:tgtEl>
                                        <p:attrNameLst>
                                          <p:attrName>ppt_w</p:attrName>
                                        </p:attrNameLst>
                                      </p:cBhvr>
                                      <p:tavLst>
                                        <p:tav tm="0">
                                          <p:val>
                                            <p:strVal val="ppt_w"/>
                                          </p:val>
                                        </p:tav>
                                        <p:tav tm="100000">
                                          <p:val>
                                            <p:strVal val="#ppt_w"/>
                                          </p:val>
                                        </p:tav>
                                      </p:tavLst>
                                    </p:anim>
                                    <p:anim calcmode="lin" valueType="num">
                                      <p:cBhvr additive="base">
                                        <p:cTn id="77" dur="500" fill="hold">
                                          <p:stCondLst>
                                            <p:cond delay="0"/>
                                          </p:stCondLst>
                                        </p:cTn>
                                        <p:tgtEl>
                                          <p:spTgt spid="38"/>
                                        </p:tgtEl>
                                        <p:attrNameLst>
                                          <p:attrName>ppt_h</p:attrName>
                                        </p:attrNameLst>
                                      </p:cBhvr>
                                      <p:tavLst>
                                        <p:tav tm="0">
                                          <p:val>
                                            <p:strVal val="ppt_h"/>
                                          </p:val>
                                        </p:tav>
                                        <p:tav tm="100000">
                                          <p:val>
                                            <p:strVal val="#ppt_h"/>
                                          </p:val>
                                        </p:tav>
                                      </p:tavLst>
                                    </p:anim>
                                  </p:childTnLst>
                                </p:cTn>
                              </p:par>
                              <p:par>
                                <p:cTn id="78" presetID="35" presetClass="path" presetSubtype="0" accel="50000" decel="50000" fill="hold" grpId="3" nodeType="withEffect">
                                  <p:stCondLst>
                                    <p:cond delay="0"/>
                                  </p:stCondLst>
                                  <p:childTnLst>
                                    <p:anim calcmode="lin" valueType="num">
                                      <p:cBhvr additive="base">
                                        <p:cTn id="79" dur="500" fill="hold">
                                          <p:stCondLst>
                                            <p:cond delay="0"/>
                                          </p:stCondLst>
                                        </p:cTn>
                                        <p:tgtEl>
                                          <p:spTgt spid="36"/>
                                        </p:tgtEl>
                                        <p:attrNameLst>
                                          <p:attrName>ppt_x</p:attrName>
                                        </p:attrNameLst>
                                      </p:cBhvr>
                                      <p:tavLst>
                                        <p:tav tm="0">
                                          <p:val>
                                            <p:strVal val="ppt_x"/>
                                          </p:val>
                                        </p:tav>
                                        <p:tav tm="100000">
                                          <p:val>
                                            <p:fltVal val="0.298048"/>
                                          </p:val>
                                        </p:tav>
                                      </p:tavLst>
                                    </p:anim>
                                    <p:anim calcmode="lin" valueType="num">
                                      <p:cBhvr additive="base">
                                        <p:cTn id="80" dur="500" fill="hold">
                                          <p:stCondLst>
                                            <p:cond delay="0"/>
                                          </p:stCondLst>
                                        </p:cTn>
                                        <p:tgtEl>
                                          <p:spTgt spid="36"/>
                                        </p:tgtEl>
                                        <p:attrNameLst>
                                          <p:attrName>ppt_y</p:attrName>
                                        </p:attrNameLst>
                                      </p:cBhvr>
                                      <p:tavLst>
                                        <p:tav tm="0">
                                          <p:val>
                                            <p:strVal val="ppt_y"/>
                                          </p:val>
                                        </p:tav>
                                        <p:tav tm="100000">
                                          <p:val>
                                            <p:fltVal val="0.359726"/>
                                          </p:val>
                                        </p:tav>
                                      </p:tavLst>
                                    </p:anim>
                                    <p:anim calcmode="lin" valueType="num">
                                      <p:cBhvr additive="base">
                                        <p:cTn id="81" dur="500" fill="hold">
                                          <p:stCondLst>
                                            <p:cond delay="0"/>
                                          </p:stCondLst>
                                        </p:cTn>
                                        <p:tgtEl>
                                          <p:spTgt spid="36"/>
                                        </p:tgtEl>
                                        <p:attrNameLst>
                                          <p:attrName>ppt_w</p:attrName>
                                        </p:attrNameLst>
                                      </p:cBhvr>
                                      <p:tavLst>
                                        <p:tav tm="0">
                                          <p:val>
                                            <p:strVal val="ppt_w"/>
                                          </p:val>
                                        </p:tav>
                                        <p:tav tm="100000">
                                          <p:val>
                                            <p:strVal val="#ppt_w"/>
                                          </p:val>
                                        </p:tav>
                                      </p:tavLst>
                                    </p:anim>
                                    <p:anim calcmode="lin" valueType="num">
                                      <p:cBhvr additive="base">
                                        <p:cTn id="82" dur="500" fill="hold">
                                          <p:stCondLst>
                                            <p:cond delay="0"/>
                                          </p:stCondLst>
                                        </p:cTn>
                                        <p:tgtEl>
                                          <p:spTgt spid="36"/>
                                        </p:tgtEl>
                                        <p:attrNameLst>
                                          <p:attrName>ppt_h</p:attrName>
                                        </p:attrNameLst>
                                      </p:cBhvr>
                                      <p:tavLst>
                                        <p:tav tm="0">
                                          <p:val>
                                            <p:strVal val="ppt_h"/>
                                          </p:val>
                                        </p:tav>
                                        <p:tav tm="100000">
                                          <p:val>
                                            <p:strVal val="#ppt_h"/>
                                          </p:val>
                                        </p:tav>
                                      </p:tavLst>
                                    </p:anim>
                                  </p:childTnLst>
                                </p:cTn>
                              </p:par>
                              <p:par>
                                <p:cTn id="83" presetID="35" presetClass="path" presetSubtype="0" accel="50000" decel="50000" fill="hold" grpId="2" nodeType="withEffect">
                                  <p:stCondLst>
                                    <p:cond delay="0"/>
                                  </p:stCondLst>
                                  <p:childTnLst>
                                    <p:anim calcmode="lin" valueType="num">
                                      <p:cBhvr additive="base">
                                        <p:cTn id="84" dur="500" fill="hold">
                                          <p:stCondLst>
                                            <p:cond delay="0"/>
                                          </p:stCondLst>
                                        </p:cTn>
                                        <p:tgtEl>
                                          <p:spTgt spid="34"/>
                                        </p:tgtEl>
                                        <p:attrNameLst>
                                          <p:attrName>ppt_x</p:attrName>
                                        </p:attrNameLst>
                                      </p:cBhvr>
                                      <p:tavLst>
                                        <p:tav tm="0">
                                          <p:val>
                                            <p:strVal val="ppt_x"/>
                                          </p:val>
                                        </p:tav>
                                        <p:tav tm="100000">
                                          <p:val>
                                            <p:fltVal val="0.298048"/>
                                          </p:val>
                                        </p:tav>
                                      </p:tavLst>
                                    </p:anim>
                                    <p:anim calcmode="lin" valueType="num">
                                      <p:cBhvr additive="base">
                                        <p:cTn id="85" dur="500" fill="hold">
                                          <p:stCondLst>
                                            <p:cond delay="0"/>
                                          </p:stCondLst>
                                        </p:cTn>
                                        <p:tgtEl>
                                          <p:spTgt spid="34"/>
                                        </p:tgtEl>
                                        <p:attrNameLst>
                                          <p:attrName>ppt_y</p:attrName>
                                        </p:attrNameLst>
                                      </p:cBhvr>
                                      <p:tavLst>
                                        <p:tav tm="0">
                                          <p:val>
                                            <p:strVal val="ppt_y"/>
                                          </p:val>
                                        </p:tav>
                                        <p:tav tm="100000">
                                          <p:val>
                                            <p:fltVal val="0.448301"/>
                                          </p:val>
                                        </p:tav>
                                      </p:tavLst>
                                    </p:anim>
                                    <p:anim calcmode="lin" valueType="num">
                                      <p:cBhvr additive="base">
                                        <p:cTn id="86" dur="500" fill="hold">
                                          <p:stCondLst>
                                            <p:cond delay="0"/>
                                          </p:stCondLst>
                                        </p:cTn>
                                        <p:tgtEl>
                                          <p:spTgt spid="34"/>
                                        </p:tgtEl>
                                        <p:attrNameLst>
                                          <p:attrName>ppt_w</p:attrName>
                                        </p:attrNameLst>
                                      </p:cBhvr>
                                      <p:tavLst>
                                        <p:tav tm="0">
                                          <p:val>
                                            <p:strVal val="ppt_w"/>
                                          </p:val>
                                        </p:tav>
                                        <p:tav tm="100000">
                                          <p:val>
                                            <p:strVal val="#ppt_w"/>
                                          </p:val>
                                        </p:tav>
                                      </p:tavLst>
                                    </p:anim>
                                    <p:anim calcmode="lin" valueType="num">
                                      <p:cBhvr additive="base">
                                        <p:cTn id="87" dur="500" fill="hold">
                                          <p:stCondLst>
                                            <p:cond delay="0"/>
                                          </p:stCondLst>
                                        </p:cTn>
                                        <p:tgtEl>
                                          <p:spTgt spid="34"/>
                                        </p:tgtEl>
                                        <p:attrNameLst>
                                          <p:attrName>ppt_h</p:attrName>
                                        </p:attrNameLst>
                                      </p:cBhvr>
                                      <p:tavLst>
                                        <p:tav tm="0">
                                          <p:val>
                                            <p:strVal val="ppt_h"/>
                                          </p:val>
                                        </p:tav>
                                        <p:tav tm="100000">
                                          <p:val>
                                            <p:strVal val="#ppt_h"/>
                                          </p:val>
                                        </p:tav>
                                      </p:tavLst>
                                    </p:anim>
                                  </p:childTnLst>
                                </p:cTn>
                              </p:par>
                              <p:par>
                                <p:cTn id="88" presetID="35" presetClass="path" presetSubtype="0" accel="50000" decel="50000" fill="hold" grpId="1" nodeType="withEffect">
                                  <p:stCondLst>
                                    <p:cond delay="0"/>
                                  </p:stCondLst>
                                  <p:childTnLst>
                                    <p:anim calcmode="lin" valueType="num">
                                      <p:cBhvr additive="base">
                                        <p:cTn id="89" dur="500" fill="hold">
                                          <p:stCondLst>
                                            <p:cond delay="0"/>
                                          </p:stCondLst>
                                        </p:cTn>
                                        <p:tgtEl>
                                          <p:spTgt spid="32"/>
                                        </p:tgtEl>
                                        <p:attrNameLst>
                                          <p:attrName>ppt_x</p:attrName>
                                        </p:attrNameLst>
                                      </p:cBhvr>
                                      <p:tavLst>
                                        <p:tav tm="0">
                                          <p:val>
                                            <p:strVal val="ppt_x"/>
                                          </p:val>
                                        </p:tav>
                                        <p:tav tm="100000">
                                          <p:val>
                                            <p:fltVal val="0.298048"/>
                                          </p:val>
                                        </p:tav>
                                      </p:tavLst>
                                    </p:anim>
                                    <p:anim calcmode="lin" valueType="num">
                                      <p:cBhvr additive="base">
                                        <p:cTn id="90" dur="500" fill="hold">
                                          <p:stCondLst>
                                            <p:cond delay="0"/>
                                          </p:stCondLst>
                                        </p:cTn>
                                        <p:tgtEl>
                                          <p:spTgt spid="32"/>
                                        </p:tgtEl>
                                        <p:attrNameLst>
                                          <p:attrName>ppt_y</p:attrName>
                                        </p:attrNameLst>
                                      </p:cBhvr>
                                      <p:tavLst>
                                        <p:tav tm="0">
                                          <p:val>
                                            <p:strVal val="ppt_y"/>
                                          </p:val>
                                        </p:tav>
                                        <p:tav tm="100000">
                                          <p:val>
                                            <p:fltVal val="0.536969"/>
                                          </p:val>
                                        </p:tav>
                                      </p:tavLst>
                                    </p:anim>
                                    <p:anim calcmode="lin" valueType="num">
                                      <p:cBhvr additive="base">
                                        <p:cTn id="91" dur="500" fill="hold">
                                          <p:stCondLst>
                                            <p:cond delay="0"/>
                                          </p:stCondLst>
                                        </p:cTn>
                                        <p:tgtEl>
                                          <p:spTgt spid="32"/>
                                        </p:tgtEl>
                                        <p:attrNameLst>
                                          <p:attrName>ppt_w</p:attrName>
                                        </p:attrNameLst>
                                      </p:cBhvr>
                                      <p:tavLst>
                                        <p:tav tm="0">
                                          <p:val>
                                            <p:strVal val="ppt_w"/>
                                          </p:val>
                                        </p:tav>
                                        <p:tav tm="100000">
                                          <p:val>
                                            <p:strVal val="#ppt_w"/>
                                          </p:val>
                                        </p:tav>
                                      </p:tavLst>
                                    </p:anim>
                                    <p:anim calcmode="lin" valueType="num">
                                      <p:cBhvr additive="base">
                                        <p:cTn id="92" dur="500" fill="hold">
                                          <p:stCondLst>
                                            <p:cond delay="0"/>
                                          </p:stCondLst>
                                        </p:cTn>
                                        <p:tgtEl>
                                          <p:spTgt spid="32"/>
                                        </p:tgtEl>
                                        <p:attrNameLst>
                                          <p:attrName>ppt_h</p:attrName>
                                        </p:attrNameLst>
                                      </p:cBhvr>
                                      <p:tavLst>
                                        <p:tav tm="0">
                                          <p:val>
                                            <p:strVal val="ppt_h"/>
                                          </p:val>
                                        </p:tav>
                                        <p:tav tm="100000">
                                          <p:val>
                                            <p:strVal val="#ppt_h"/>
                                          </p:val>
                                        </p:tav>
                                      </p:tavLst>
                                    </p:anim>
                                  </p:childTnLst>
                                </p:cTn>
                              </p:par>
                            </p:childTnLst>
                          </p:cTn>
                        </p:par>
                      </p:childTnLst>
                    </p:cTn>
                  </p:par>
                  <p:par>
                    <p:cTn id="93" fill="hold">
                      <p:stCondLst>
                        <p:cond delay="indefinite"/>
                      </p:stCondLst>
                      <p:childTnLst>
                        <p:par>
                          <p:cTn id="94" fill="hold">
                            <p:stCondLst>
                              <p:cond delay="0"/>
                            </p:stCondLst>
                            <p:childTnLst>
                              <p:par>
                                <p:cTn id="95" presetID="35" presetClass="path" presetSubtype="0" accel="50000" decel="50000" fill="hold" nodeType="clickEffect">
                                  <p:stCondLst>
                                    <p:cond delay="0"/>
                                  </p:stCondLst>
                                  <p:childTnLst>
                                    <p:anim calcmode="lin" valueType="num">
                                      <p:cBhvr additive="base">
                                        <p:cTn id="96" dur="250" fill="hold">
                                          <p:stCondLst>
                                            <p:cond delay="0"/>
                                          </p:stCondLst>
                                        </p:cTn>
                                        <p:tgtEl>
                                          <p:spTgt spid="6"/>
                                        </p:tgtEl>
                                        <p:attrNameLst>
                                          <p:attrName>ppt_x</p:attrName>
                                        </p:attrNameLst>
                                      </p:cBhvr>
                                      <p:tavLst>
                                        <p:tav tm="0">
                                          <p:val>
                                            <p:strVal val="ppt_x"/>
                                          </p:val>
                                        </p:tav>
                                        <p:tav tm="100000">
                                          <p:val>
                                            <p:fltVal val="0.298048"/>
                                          </p:val>
                                        </p:tav>
                                      </p:tavLst>
                                    </p:anim>
                                    <p:anim calcmode="lin" valueType="num">
                                      <p:cBhvr additive="base">
                                        <p:cTn id="97" dur="250" fill="hold">
                                          <p:stCondLst>
                                            <p:cond delay="0"/>
                                          </p:stCondLst>
                                        </p:cTn>
                                        <p:tgtEl>
                                          <p:spTgt spid="6"/>
                                        </p:tgtEl>
                                        <p:attrNameLst>
                                          <p:attrName>ppt_y</p:attrName>
                                        </p:attrNameLst>
                                      </p:cBhvr>
                                      <p:tavLst>
                                        <p:tav tm="0">
                                          <p:val>
                                            <p:strVal val="ppt_y"/>
                                          </p:val>
                                        </p:tav>
                                        <p:tav tm="100000">
                                          <p:val>
                                            <p:fltVal val="0.739295"/>
                                          </p:val>
                                        </p:tav>
                                      </p:tavLst>
                                    </p:anim>
                                    <p:anim calcmode="lin" valueType="num">
                                      <p:cBhvr additive="base">
                                        <p:cTn id="98" dur="250" fill="hold">
                                          <p:stCondLst>
                                            <p:cond delay="0"/>
                                          </p:stCondLst>
                                        </p:cTn>
                                        <p:tgtEl>
                                          <p:spTgt spid="6"/>
                                        </p:tgtEl>
                                        <p:attrNameLst>
                                          <p:attrName>ppt_w</p:attrName>
                                        </p:attrNameLst>
                                      </p:cBhvr>
                                      <p:tavLst>
                                        <p:tav tm="0">
                                          <p:val>
                                            <p:strVal val="ppt_w"/>
                                          </p:val>
                                        </p:tav>
                                        <p:tav tm="100000">
                                          <p:val>
                                            <p:strVal val="#ppt_w"/>
                                          </p:val>
                                        </p:tav>
                                      </p:tavLst>
                                    </p:anim>
                                    <p:anim calcmode="lin" valueType="num">
                                      <p:cBhvr additive="base">
                                        <p:cTn id="99" dur="250" fill="hold">
                                          <p:stCondLst>
                                            <p:cond delay="0"/>
                                          </p:stCondLst>
                                        </p:cTn>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6" grpId="0"/>
      <p:bldP spid="38" grpId="1"/>
      <p:bldP spid="34" grpId="0"/>
      <p:bldP spid="38" grpId="2"/>
      <p:bldP spid="36" grpId="1"/>
      <p:bldP spid="32" grpId="0"/>
      <p:bldP spid="38" grpId="3"/>
      <p:bldP spid="36" grpId="2"/>
      <p:bldP spid="34" grpId="1"/>
      <p:bldP spid="38" grpId="4"/>
      <p:bldP spid="36" grpId="3"/>
      <p:bldP spid="34" grpId="2"/>
      <p:bldP spid="32" grpId="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42719"/>
          <a:stretch>
            <a:fillRect/>
          </a:stretch>
        </p:blipFill>
        <p:spPr>
          <a:xfrm rot="16200000">
            <a:off x="5960110" y="-5950585"/>
            <a:ext cx="271780" cy="12191365"/>
          </a:xfrm>
          <a:prstGeom prst="rect">
            <a:avLst/>
          </a:prstGeom>
        </p:spPr>
      </p:pic>
      <p:pic>
        <p:nvPicPr>
          <p:cNvPr id="39" name="图片 38" descr="千库网1">
            <a:hlinkClick r:id=""/>
          </p:cNvPr>
          <p:cNvPicPr>
            <a:picLocks noChangeAspect="1"/>
          </p:cNvPicPr>
          <p:nvPr/>
        </p:nvPicPr>
        <p:blipFill>
          <a:blip r:embed="rId2"/>
          <a:stretch>
            <a:fillRect/>
          </a:stretch>
        </p:blipFill>
        <p:spPr>
          <a:xfrm>
            <a:off x="11640185" y="6306185"/>
            <a:ext cx="551815" cy="551815"/>
          </a:xfrm>
          <a:prstGeom prst="rect">
            <a:avLst/>
          </a:prstGeom>
        </p:spPr>
      </p:pic>
      <p:sp>
        <p:nvSpPr>
          <p:cNvPr id="7" name="文本框 6"/>
          <p:cNvSpPr txBox="1"/>
          <p:nvPr/>
        </p:nvSpPr>
        <p:spPr>
          <a:xfrm>
            <a:off x="439420" y="892810"/>
            <a:ext cx="11753215" cy="460375"/>
          </a:xfrm>
          <a:prstGeom prst="rect">
            <a:avLst/>
          </a:prstGeom>
          <a:noFill/>
        </p:spPr>
        <p:txBody>
          <a:bodyPr wrap="square" rtlCol="0">
            <a:spAutoFit/>
          </a:bodyPr>
          <a:p>
            <a:r>
              <a:rPr lang="en-US" altLang="zh-CN" sz="2400">
                <a:solidFill>
                  <a:schemeClr val="accent1">
                    <a:lumMod val="75000"/>
                  </a:schemeClr>
                </a:solidFill>
                <a:latin typeface="Times New Roman" panose="02020603050405020304" pitchFamily="18" charset="0"/>
                <a:cs typeface="Times New Roman" panose="02020603050405020304" pitchFamily="18" charset="0"/>
              </a:rPr>
              <a:t>4. 分析竞争者</a:t>
            </a:r>
            <a:endParaRPr lang="en-US" altLang="zh-CN" sz="240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3" name="C9F754DE-2CAD-44b6-B708-469DEB6407EB-5" descr="C:/Users/12897/AppData/Local/Temp/wpp.NWFjgywpp"/>
          <p:cNvPicPr>
            <a:picLocks noChangeAspect="1"/>
          </p:cNvPicPr>
          <p:nvPr/>
        </p:nvPicPr>
        <p:blipFill>
          <a:blip r:embed="rId3"/>
          <a:stretch>
            <a:fillRect/>
          </a:stretch>
        </p:blipFill>
        <p:spPr>
          <a:xfrm>
            <a:off x="1080135" y="1445895"/>
            <a:ext cx="10471150" cy="4860290"/>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rId2" action="ppaction://hlinksldjump"/>
          </p:cNvPr>
          <p:cNvPicPr>
            <a:picLocks noChangeAspect="1"/>
          </p:cNvPicPr>
          <p:nvPr/>
        </p:nvPicPr>
        <p:blipFill>
          <a:blip r:embed="rId3"/>
          <a:stretch>
            <a:fillRect/>
          </a:stretch>
        </p:blipFill>
        <p:spPr>
          <a:xfrm>
            <a:off x="11461750" y="6131560"/>
            <a:ext cx="551815" cy="551815"/>
          </a:xfrm>
          <a:prstGeom prst="rect">
            <a:avLst/>
          </a:prstGeom>
        </p:spPr>
      </p:pic>
      <p:sp>
        <p:nvSpPr>
          <p:cNvPr id="5" name="同侧圆角矩形 4"/>
          <p:cNvSpPr/>
          <p:nvPr/>
        </p:nvSpPr>
        <p:spPr>
          <a:xfrm>
            <a:off x="363855" y="472440"/>
            <a:ext cx="1768475" cy="702310"/>
          </a:xfrm>
          <a:prstGeom prst="round2SameRect">
            <a:avLst/>
          </a:prstGeom>
          <a:solidFill>
            <a:schemeClr val="accent2"/>
          </a:solidFill>
          <a:ln>
            <a:solidFill>
              <a:schemeClr val="accent2"/>
            </a:solidFill>
          </a:ln>
          <a:effectLst>
            <a:outerShdw blurRad="50800" dist="38100" dir="10800000" algn="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实践训练</a:t>
            </a:r>
            <a:endPar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8" name="文本框 7"/>
          <p:cNvSpPr txBox="1"/>
          <p:nvPr/>
        </p:nvSpPr>
        <p:spPr>
          <a:xfrm>
            <a:off x="222885" y="1226820"/>
            <a:ext cx="11829415" cy="4892675"/>
          </a:xfrm>
          <a:prstGeom prst="rect">
            <a:avLst/>
          </a:prstGeom>
          <a:noFill/>
        </p:spPr>
        <p:txBody>
          <a:bodyPr wrap="square" rtlCol="0">
            <a:spAutoFit/>
          </a:bodyPr>
          <a:lstStyle/>
          <a:p>
            <a:pPr algn="ctr">
              <a:lnSpc>
                <a:spcPct val="100000"/>
              </a:lnSpc>
            </a:pPr>
            <a:r>
              <a:rPr lang="en-US" altLang="zh-CN" sz="2400" b="1">
                <a:solidFill>
                  <a:srgbClr val="7030A0"/>
                </a:solidFill>
                <a:latin typeface="宋体" panose="02010600030101010101" pitchFamily="2" charset="-122"/>
                <a:ea typeface="宋体" panose="02010600030101010101" pitchFamily="2" charset="-122"/>
                <a:cs typeface="宋体" panose="02010600030101010101" pitchFamily="2" charset="-122"/>
              </a:rPr>
              <a:t> </a:t>
            </a:r>
            <a:r>
              <a:rPr lang="en-US" altLang="zh-CN" sz="2400">
                <a:solidFill>
                  <a:srgbClr val="7030A0"/>
                </a:solidFill>
                <a:latin typeface="Times New Roman" panose="02020603050405020304" pitchFamily="18" charset="0"/>
                <a:ea typeface="宋体" panose="02010600030101010101" pitchFamily="2" charset="-122"/>
                <a:cs typeface="Times New Roman" panose="02020603050405020304" pitchFamily="18" charset="0"/>
              </a:rPr>
              <a:t>POLO VILLAE女用皮具代理</a:t>
            </a:r>
            <a:endParaRPr lang="en-US" altLang="zh-CN" sz="2400" b="1">
              <a:solidFill>
                <a:srgbClr val="7030A0"/>
              </a:solidFill>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endParaRPr lang="en-US" altLang="zh-CN" sz="2400" b="1">
              <a:solidFill>
                <a:srgbClr val="7030A0"/>
              </a:solidFill>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2007</a:t>
            </a:r>
            <a:r>
              <a:rPr lang="en-US" altLang="zh-CN" sz="2400">
                <a:latin typeface="宋体" panose="02010600030101010101" pitchFamily="2" charset="-122"/>
                <a:ea typeface="宋体" panose="02010600030101010101" pitchFamily="2" charset="-122"/>
                <a:cs typeface="宋体" panose="02010600030101010101" pitchFamily="2" charset="-122"/>
              </a:rPr>
              <a:t>年，耿旭从张家口教育学院毕业，当时有很多就业机会，如当老师、做村官……这些既是朋友的建议也是家人的期望。但是，人各有志，他的梦想是自主创业</a:t>
            </a:r>
            <a:r>
              <a:rPr lang="en-US" altLang="zh-CN" sz="240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a:latin typeface="宋体" panose="02010600030101010101" pitchFamily="2" charset="-122"/>
                <a:ea typeface="宋体" panose="02010600030101010101" pitchFamily="2" charset="-122"/>
                <a:cs typeface="宋体" panose="02010600030101010101" pitchFamily="2" charset="-122"/>
              </a:rPr>
              <a:t>按照自己的生活方式出人头地。</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7</a:t>
            </a:r>
            <a:r>
              <a:rPr lang="en-US" altLang="zh-CN" sz="2400">
                <a:latin typeface="宋体" panose="02010600030101010101" pitchFamily="2" charset="-122"/>
                <a:ea typeface="宋体" panose="02010600030101010101" pitchFamily="2" charset="-122"/>
                <a:cs typeface="宋体" panose="02010600030101010101" pitchFamily="2" charset="-122"/>
              </a:rPr>
              <a:t>月，第一次来到北京的他开始了北漂生活。一次偶然的机会他发现了一个商</a:t>
            </a:r>
            <a:r>
              <a:rPr lang="en-US" altLang="zh-CN" sz="2400">
                <a:latin typeface="Times New Roman" panose="02020603050405020304" pitchFamily="18" charset="0"/>
                <a:ea typeface="宋体" panose="02010600030101010101" pitchFamily="2" charset="-122"/>
                <a:cs typeface="Times New Roman" panose="02020603050405020304" pitchFamily="18" charset="0"/>
              </a:rPr>
              <a:t>机——</a:t>
            </a:r>
            <a:r>
              <a:rPr lang="en-US" altLang="zh-CN" sz="2400">
                <a:latin typeface="宋体" panose="02010600030101010101" pitchFamily="2" charset="-122"/>
                <a:ea typeface="宋体" panose="02010600030101010101" pitchFamily="2" charset="-122"/>
                <a:cs typeface="宋体" panose="02010600030101010101" pitchFamily="2" charset="-122"/>
              </a:rPr>
              <a:t>女用皮具能赚钱，于是他决定就从女性皮包开始他的创业之路。</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rPr>
              <a:t>第一步：瞄准市场需求，寻求生存空间</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rPr>
              <a:t>北京白领、小资、老板多，每个人都会有几个甚至几十个不同款式的挎包或者拎包。现在人们生活条件好了，对生活品质的要求也提高了，品牌成为人们现代生活中追求的一种时尚。女士皮具有很多品牌，选择哪一个成了耿旭的第一道难关。通过信息搜集，他了解到广州是皮具生产基地，于是他决定南下广州，去寻找创业之路的第一桶金。</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endParaRPr lang="en-US" altLang="zh-CN"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bldLst>
      <p:bldP spid="5" grpId="1" animBg="1"/>
      <p:bldP spid="8" grpId="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rId2" action="ppaction://hlinksldjump"/>
          </p:cNvPr>
          <p:cNvPicPr>
            <a:picLocks noChangeAspect="1"/>
          </p:cNvPicPr>
          <p:nvPr/>
        </p:nvPicPr>
        <p:blipFill>
          <a:blip r:embed="rId3"/>
          <a:stretch>
            <a:fillRect/>
          </a:stretch>
        </p:blipFill>
        <p:spPr>
          <a:xfrm>
            <a:off x="11461750" y="6131560"/>
            <a:ext cx="551815" cy="551815"/>
          </a:xfrm>
          <a:prstGeom prst="rect">
            <a:avLst/>
          </a:prstGeom>
        </p:spPr>
      </p:pic>
      <p:sp>
        <p:nvSpPr>
          <p:cNvPr id="5" name="同侧圆角矩形 4"/>
          <p:cNvSpPr/>
          <p:nvPr/>
        </p:nvSpPr>
        <p:spPr>
          <a:xfrm>
            <a:off x="363855" y="472440"/>
            <a:ext cx="1768475" cy="702310"/>
          </a:xfrm>
          <a:prstGeom prst="round2SameRect">
            <a:avLst/>
          </a:prstGeom>
          <a:solidFill>
            <a:schemeClr val="accent2"/>
          </a:solidFill>
          <a:ln>
            <a:solidFill>
              <a:schemeClr val="accent2"/>
            </a:solidFill>
          </a:ln>
          <a:effectLst>
            <a:outerShdw blurRad="50800" dist="38100" dir="10800000" algn="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实践训练</a:t>
            </a:r>
            <a:endPar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8" name="文本框 7"/>
          <p:cNvSpPr txBox="1"/>
          <p:nvPr/>
        </p:nvSpPr>
        <p:spPr>
          <a:xfrm>
            <a:off x="222885" y="1226820"/>
            <a:ext cx="11829415" cy="5262245"/>
          </a:xfrm>
          <a:prstGeom prst="rect">
            <a:avLst/>
          </a:prstGeom>
          <a:noFill/>
        </p:spPr>
        <p:txBody>
          <a:bodyPr wrap="square" rtlCol="0">
            <a:spAutoFit/>
          </a:bodyPr>
          <a:lstStyle/>
          <a:p>
            <a:pPr algn="just">
              <a:lnSpc>
                <a:spcPct val="100000"/>
              </a:lnSpc>
            </a:pPr>
            <a:endParaRPr lang="en-US" altLang="zh-CN" sz="2400" b="1">
              <a:solidFill>
                <a:srgbClr val="7030A0"/>
              </a:solidFill>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rPr>
              <a:t>来到广州，经过一个多星期的现场调查和比较选择，耿旭决定经营</a:t>
            </a:r>
            <a:r>
              <a:rPr lang="en-US" altLang="zh-CN" sz="2400">
                <a:latin typeface="Times New Roman" panose="02020603050405020304" pitchFamily="18" charset="0"/>
                <a:ea typeface="宋体" panose="02010600030101010101" pitchFamily="2" charset="-122"/>
                <a:cs typeface="Times New Roman" panose="02020603050405020304" pitchFamily="18" charset="0"/>
              </a:rPr>
              <a:t>POLO VILLAE</a:t>
            </a:r>
            <a:r>
              <a:rPr lang="en-US" altLang="zh-CN" sz="2400">
                <a:latin typeface="宋体" panose="02010600030101010101" pitchFamily="2" charset="-122"/>
                <a:ea typeface="宋体" panose="02010600030101010101" pitchFamily="2" charset="-122"/>
                <a:cs typeface="宋体" panose="02010600030101010101" pitchFamily="2" charset="-122"/>
              </a:rPr>
              <a:t>这个品牌。</a:t>
            </a:r>
            <a:r>
              <a:rPr lang="en-US" altLang="zh-CN" sz="2400">
                <a:latin typeface="Times New Roman" panose="02020603050405020304" pitchFamily="18" charset="0"/>
                <a:ea typeface="宋体" panose="02010600030101010101" pitchFamily="2" charset="-122"/>
                <a:cs typeface="Times New Roman" panose="02020603050405020304" pitchFamily="18" charset="0"/>
              </a:rPr>
              <a:t>POLO VILLAE</a:t>
            </a:r>
            <a:r>
              <a:rPr lang="en-US" altLang="zh-CN" sz="2400">
                <a:latin typeface="宋体" panose="02010600030101010101" pitchFamily="2" charset="-122"/>
                <a:ea typeface="宋体" panose="02010600030101010101" pitchFamily="2" charset="-122"/>
                <a:cs typeface="宋体" panose="02010600030101010101" pitchFamily="2" charset="-122"/>
              </a:rPr>
              <a:t>是高档商品，代理销售，不过代理费和装修费用让他望而却步。真是天公作美，他一个信得过的朋友是这家公司的主管，在他朋友的帮助下，公司为耿旭免去了产品代理费，装修费用也减免了一半。</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rPr>
              <a:t>回到北京后，耿旭在北京市朝阳区一家购物中心</a:t>
            </a:r>
            <a:r>
              <a:rPr lang="en-US" altLang="zh-CN" sz="2400">
                <a:latin typeface="Times New Roman" panose="02020603050405020304" pitchFamily="18" charset="0"/>
                <a:ea typeface="宋体" panose="02010600030101010101" pitchFamily="2" charset="-122"/>
                <a:cs typeface="Times New Roman" panose="02020603050405020304" pitchFamily="18" charset="0"/>
              </a:rPr>
              <a:t>2</a:t>
            </a:r>
            <a:r>
              <a:rPr lang="en-US" altLang="zh-CN" sz="2400">
                <a:latin typeface="宋体" panose="02010600030101010101" pitchFamily="2" charset="-122"/>
                <a:ea typeface="宋体" panose="02010600030101010101" pitchFamily="2" charset="-122"/>
                <a:cs typeface="宋体" panose="02010600030101010101" pitchFamily="2" charset="-122"/>
              </a:rPr>
              <a:t>楼租了一个</a:t>
            </a:r>
            <a:r>
              <a:rPr lang="en-US" altLang="zh-CN" sz="2400">
                <a:latin typeface="Times New Roman" panose="02020603050405020304" pitchFamily="18" charset="0"/>
                <a:ea typeface="宋体" panose="02010600030101010101" pitchFamily="2" charset="-122"/>
                <a:cs typeface="Times New Roman" panose="02020603050405020304" pitchFamily="18" charset="0"/>
              </a:rPr>
              <a:t>200</a:t>
            </a:r>
            <a:r>
              <a:rPr lang="en-US" altLang="zh-CN" sz="2400">
                <a:latin typeface="宋体" panose="02010600030101010101" pitchFamily="2" charset="-122"/>
                <a:ea typeface="宋体" panose="02010600030101010101" pitchFamily="2" charset="-122"/>
                <a:cs typeface="宋体" panose="02010600030101010101" pitchFamily="2" charset="-122"/>
              </a:rPr>
              <a:t>平方米的综合展厅，按照公司统一的装修风格进行布展，经营各式女用皮具、腰带、钱夹、旅行包、登机箱等。为学会经营之道，耿旭还特意购买了一些专业书籍，学习经营管理。</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rPr>
              <a:t>印象最深刻的是开业第一天，展厅来了很多客户，应接不暇，生意特别好，耿旭赚到了自己人生中的第一桶金。接下来的一段日子，生意一直不错，但大都是零散生意。</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latin typeface="宋体" panose="02010600030101010101" pitchFamily="2" charset="-122"/>
                <a:ea typeface="宋体" panose="02010600030101010101" pitchFamily="2" charset="-122"/>
                <a:cs typeface="宋体" panose="02010600030101010101" pitchFamily="2" charset="-122"/>
              </a:rPr>
              <a:t>耿旭准备发展大客户，于是在网上开始发布信息，联络礼品公司，效果却不是很好。分析原因后耿旭发现，自己人脉资源匮乏，缺少稳定的大客户，耿旭安慰自己一定要努力、要坚持</a:t>
            </a:r>
            <a:r>
              <a:rPr lang="zh-CN" altLang="en-US" sz="2400">
                <a:latin typeface="宋体" panose="02010600030101010101" pitchFamily="2" charset="-122"/>
                <a:ea typeface="宋体" panose="02010600030101010101" pitchFamily="2" charset="-122"/>
                <a:cs typeface="宋体" panose="02010600030101010101" pitchFamily="2" charset="-122"/>
              </a:rPr>
              <a:t>。</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endParaRPr lang="en-US" altLang="zh-CN"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bldLst>
      <p:bldP spid="5" grpId="1" animBg="1"/>
      <p:bldP spid="8" grpId="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rId2" action="ppaction://hlinksldjump"/>
          </p:cNvPr>
          <p:cNvPicPr>
            <a:picLocks noChangeAspect="1"/>
          </p:cNvPicPr>
          <p:nvPr/>
        </p:nvPicPr>
        <p:blipFill>
          <a:blip r:embed="rId3"/>
          <a:stretch>
            <a:fillRect/>
          </a:stretch>
        </p:blipFill>
        <p:spPr>
          <a:xfrm>
            <a:off x="11461750" y="6131560"/>
            <a:ext cx="551815" cy="551815"/>
          </a:xfrm>
          <a:prstGeom prst="rect">
            <a:avLst/>
          </a:prstGeom>
        </p:spPr>
      </p:pic>
      <p:sp>
        <p:nvSpPr>
          <p:cNvPr id="5" name="同侧圆角矩形 4"/>
          <p:cNvSpPr/>
          <p:nvPr/>
        </p:nvSpPr>
        <p:spPr>
          <a:xfrm>
            <a:off x="363855" y="472440"/>
            <a:ext cx="1768475" cy="702310"/>
          </a:xfrm>
          <a:prstGeom prst="round2SameRect">
            <a:avLst/>
          </a:prstGeom>
          <a:solidFill>
            <a:schemeClr val="accent2"/>
          </a:solidFill>
          <a:ln>
            <a:solidFill>
              <a:schemeClr val="accent2"/>
            </a:solidFill>
          </a:ln>
          <a:effectLst>
            <a:outerShdw blurRad="50800" dist="38100" dir="10800000" algn="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实践训练</a:t>
            </a:r>
            <a:endPar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8" name="文本框 7"/>
          <p:cNvSpPr txBox="1"/>
          <p:nvPr/>
        </p:nvSpPr>
        <p:spPr>
          <a:xfrm>
            <a:off x="180975" y="1174750"/>
            <a:ext cx="11829415" cy="5631180"/>
          </a:xfrm>
          <a:prstGeom prst="rect">
            <a:avLst/>
          </a:prstGeom>
          <a:noFill/>
        </p:spPr>
        <p:txBody>
          <a:bodyPr wrap="square" rtlCol="0">
            <a:spAutoFit/>
          </a:bodyPr>
          <a:lstStyle/>
          <a:p>
            <a:pPr algn="just">
              <a:lnSpc>
                <a:spcPct val="100000"/>
              </a:lnSpc>
            </a:pPr>
            <a:endParaRPr lang="en-US" altLang="zh-CN" sz="2400" b="1">
              <a:solidFill>
                <a:srgbClr val="7030A0"/>
              </a:solidFill>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rPr>
              <a:t>第二步：采取适当的营销方式，赢得客户认可</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rPr>
              <a:t>建立大的客户群有困难，耿旭决定从每一个进店顾客入手，与每一个顾客聊天，了解他们的职业、喜好、联系方式等，为每一个顾客建立档案，在服务中耿旭培养了耐</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latin typeface="宋体" panose="02010600030101010101" pitchFamily="2" charset="-122"/>
                <a:ea typeface="宋体" panose="02010600030101010101" pitchFamily="2" charset="-122"/>
                <a:cs typeface="宋体" panose="02010600030101010101" pitchFamily="2" charset="-122"/>
              </a:rPr>
              <a:t>心，也积累了沟通经验。曾经有一位客户大批量订货，经过艰难的谈判，双方签订了合</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latin typeface="宋体" panose="02010600030101010101" pitchFamily="2" charset="-122"/>
                <a:ea typeface="宋体" panose="02010600030101010101" pitchFamily="2" charset="-122"/>
                <a:cs typeface="宋体" panose="02010600030101010101" pitchFamily="2" charset="-122"/>
              </a:rPr>
              <a:t>同。但是在交货的时候，客户借口包装差要求退货，无奈之下耿旭只能一面说服客户履</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latin typeface="宋体" panose="02010600030101010101" pitchFamily="2" charset="-122"/>
                <a:ea typeface="宋体" panose="02010600030101010101" pitchFamily="2" charset="-122"/>
                <a:cs typeface="宋体" panose="02010600030101010101" pitchFamily="2" charset="-122"/>
              </a:rPr>
              <a:t>行合同，一面联系厂家及时更换包装，保住了这单大生意。</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rPr>
              <a:t>第三步：积累创业经验，积极应对危机</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latin typeface="宋体" panose="02010600030101010101" pitchFamily="2" charset="-122"/>
                <a:ea typeface="宋体" panose="02010600030101010101" pitchFamily="2" charset="-122"/>
                <a:cs typeface="宋体" panose="02010600030101010101" pitchFamily="2" charset="-122"/>
              </a:rPr>
              <a:t>通过学习马云和阿里巴巴的创业史，耿旭认为在自己的创业过程中不可缺少的经</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latin typeface="宋体" panose="02010600030101010101" pitchFamily="2" charset="-122"/>
                <a:ea typeface="宋体" panose="02010600030101010101" pitchFamily="2" charset="-122"/>
                <a:cs typeface="宋体" panose="02010600030101010101" pitchFamily="2" charset="-122"/>
              </a:rPr>
              <a:t>验是：</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1. </a:t>
            </a:r>
            <a:r>
              <a:rPr lang="en-US" altLang="zh-CN" sz="2400">
                <a:latin typeface="宋体" panose="02010600030101010101" pitchFamily="2" charset="-122"/>
                <a:ea typeface="宋体" panose="02010600030101010101" pitchFamily="2" charset="-122"/>
                <a:cs typeface="宋体" panose="02010600030101010101" pitchFamily="2" charset="-122"/>
              </a:rPr>
              <a:t>文化是创业的核心指数；</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2. </a:t>
            </a:r>
            <a:r>
              <a:rPr lang="en-US" altLang="zh-CN" sz="2400">
                <a:latin typeface="宋体" panose="02010600030101010101" pitchFamily="2" charset="-122"/>
                <a:ea typeface="宋体" panose="02010600030101010101" pitchFamily="2" charset="-122"/>
                <a:cs typeface="宋体" panose="02010600030101010101" pitchFamily="2" charset="-122"/>
              </a:rPr>
              <a:t>决绝是创业成功的支点；</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3. </a:t>
            </a:r>
            <a:r>
              <a:rPr lang="en-US" altLang="zh-CN" sz="2400">
                <a:latin typeface="宋体" panose="02010600030101010101" pitchFamily="2" charset="-122"/>
                <a:ea typeface="宋体" panose="02010600030101010101" pitchFamily="2" charset="-122"/>
                <a:cs typeface="宋体" panose="02010600030101010101" pitchFamily="2" charset="-122"/>
              </a:rPr>
              <a:t>开放是创业成功的界线；</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4. 人是</a:t>
            </a:r>
            <a:r>
              <a:rPr lang="en-US" altLang="zh-CN" sz="2400">
                <a:latin typeface="宋体" panose="02010600030101010101" pitchFamily="2" charset="-122"/>
                <a:ea typeface="宋体" panose="02010600030101010101" pitchFamily="2" charset="-122"/>
                <a:cs typeface="宋体" panose="02010600030101010101" pitchFamily="2" charset="-122"/>
              </a:rPr>
              <a:t>最高的学问；</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5. </a:t>
            </a:r>
            <a:r>
              <a:rPr lang="en-US" altLang="zh-CN" sz="2400">
                <a:latin typeface="宋体" panose="02010600030101010101" pitchFamily="2" charset="-122"/>
                <a:ea typeface="宋体" panose="02010600030101010101" pitchFamily="2" charset="-122"/>
                <a:cs typeface="宋体" panose="02010600030101010101" pitchFamily="2" charset="-122"/>
              </a:rPr>
              <a:t>做最伟大的公司</a:t>
            </a:r>
            <a:r>
              <a:rPr lang="zh-CN" altLang="en-US" sz="2400">
                <a:latin typeface="宋体" panose="02010600030101010101" pitchFamily="2" charset="-122"/>
                <a:ea typeface="宋体" panose="02010600030101010101" pitchFamily="2" charset="-122"/>
                <a:cs typeface="宋体" panose="02010600030101010101" pitchFamily="2" charset="-122"/>
              </a:rPr>
              <a:t>。</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bldLst>
      <p:bldP spid="5" grpId="1" animBg="1"/>
      <p:bldP spid="8" grpId="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rId2" action="ppaction://hlinksldjump"/>
          </p:cNvPr>
          <p:cNvPicPr>
            <a:picLocks noChangeAspect="1"/>
          </p:cNvPicPr>
          <p:nvPr/>
        </p:nvPicPr>
        <p:blipFill>
          <a:blip r:embed="rId3"/>
          <a:stretch>
            <a:fillRect/>
          </a:stretch>
        </p:blipFill>
        <p:spPr>
          <a:xfrm>
            <a:off x="11461750" y="6131560"/>
            <a:ext cx="551815" cy="551815"/>
          </a:xfrm>
          <a:prstGeom prst="rect">
            <a:avLst/>
          </a:prstGeom>
        </p:spPr>
      </p:pic>
      <p:sp>
        <p:nvSpPr>
          <p:cNvPr id="5" name="同侧圆角矩形 4"/>
          <p:cNvSpPr/>
          <p:nvPr/>
        </p:nvSpPr>
        <p:spPr>
          <a:xfrm>
            <a:off x="363855" y="328295"/>
            <a:ext cx="1768475" cy="702310"/>
          </a:xfrm>
          <a:prstGeom prst="round2SameRect">
            <a:avLst/>
          </a:prstGeom>
          <a:solidFill>
            <a:schemeClr val="accent2"/>
          </a:solidFill>
          <a:ln>
            <a:solidFill>
              <a:schemeClr val="accent2"/>
            </a:solidFill>
          </a:ln>
          <a:effectLst>
            <a:outerShdw blurRad="50800" dist="38100" dir="10800000" algn="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实践训练</a:t>
            </a:r>
            <a:endPar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8" name="文本框 7"/>
          <p:cNvSpPr txBox="1"/>
          <p:nvPr/>
        </p:nvSpPr>
        <p:spPr>
          <a:xfrm>
            <a:off x="180975" y="981075"/>
            <a:ext cx="11829415" cy="6000750"/>
          </a:xfrm>
          <a:prstGeom prst="rect">
            <a:avLst/>
          </a:prstGeom>
          <a:noFill/>
        </p:spPr>
        <p:txBody>
          <a:bodyPr wrap="square" rtlCol="0">
            <a:spAutoFit/>
          </a:bodyPr>
          <a:lstStyle/>
          <a:p>
            <a:pPr algn="just">
              <a:lnSpc>
                <a:spcPct val="100000"/>
              </a:lnSpc>
            </a:pPr>
            <a:r>
              <a:rPr lang="en-US" altLang="zh-CN" sz="2400">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rPr>
              <a:t>正是受到了这样的启发，半年多时间过去后，耿旭积累了丰富的人脉资源，学到了很多实用的社交技巧，也接了不少订单，做了不少大生意。</a:t>
            </a:r>
            <a:r>
              <a:rPr lang="en-US" altLang="zh-CN" sz="2400">
                <a:latin typeface="Times New Roman" panose="02020603050405020304" pitchFamily="18" charset="0"/>
                <a:ea typeface="宋体" panose="02010600030101010101" pitchFamily="2" charset="-122"/>
                <a:cs typeface="Times New Roman" panose="02020603050405020304" pitchFamily="18" charset="0"/>
              </a:rPr>
              <a:t>2007</a:t>
            </a:r>
            <a:r>
              <a:rPr lang="en-US" altLang="zh-CN" sz="2400">
                <a:latin typeface="宋体" panose="02010600030101010101" pitchFamily="2" charset="-122"/>
                <a:ea typeface="宋体" panose="02010600030101010101" pitchFamily="2" charset="-122"/>
                <a:cs typeface="宋体" panose="02010600030101010101" pitchFamily="2" charset="-122"/>
              </a:rPr>
              <a:t>年，耿旭被国务院商务部市场运行司评为优秀大学生创业代表，受到了时任国务院副总理吴仪女士的接见并且代表与会者发表演讲。</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2008</a:t>
            </a:r>
            <a:r>
              <a:rPr lang="en-US" altLang="zh-CN" sz="2400">
                <a:latin typeface="宋体" panose="02010600030101010101" pitchFamily="2" charset="-122"/>
                <a:ea typeface="宋体" panose="02010600030101010101" pitchFamily="2" charset="-122"/>
                <a:cs typeface="宋体" panose="02010600030101010101" pitchFamily="2" charset="-122"/>
              </a:rPr>
              <a:t>年，耿旭打算回老家大干一场。可万万没想到经济危机使多数企业都受到了重创。他也不例外，当时市场一片衰败景象，尽管他采取了低价格、低利润的策略来维持现状，但是市场情况不容乐观。为此，耿旭又一次走访了几个大城市，在那里，他学到不少度过经济危机的方法，例如少发货，别人点货不全给，让客户感觉货品紧张等。</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latin typeface="宋体" panose="02010600030101010101" pitchFamily="2" charset="-122"/>
                <a:ea typeface="宋体" panose="02010600030101010101" pitchFamily="2" charset="-122"/>
                <a:cs typeface="宋体" panose="02010600030101010101" pitchFamily="2" charset="-122"/>
              </a:rPr>
              <a:t>耿旭把这些方法运用到市场操作上，月销售额从原来的一万提高到三四万。虽然说</a:t>
            </a:r>
            <a:r>
              <a:rPr lang="en-US" altLang="zh-CN" sz="2400">
                <a:latin typeface="Times New Roman" panose="02020603050405020304" pitchFamily="18" charset="0"/>
                <a:ea typeface="宋体" panose="02010600030101010101" pitchFamily="2" charset="-122"/>
                <a:cs typeface="Times New Roman" panose="02020603050405020304" pitchFamily="18" charset="0"/>
              </a:rPr>
              <a:t>2008</a:t>
            </a:r>
            <a:r>
              <a:rPr lang="en-US" altLang="zh-CN" sz="2400">
                <a:latin typeface="宋体" panose="02010600030101010101" pitchFamily="2" charset="-122"/>
                <a:ea typeface="宋体" panose="02010600030101010101" pitchFamily="2" charset="-122"/>
                <a:cs typeface="宋体" panose="02010600030101010101" pitchFamily="2" charset="-122"/>
              </a:rPr>
              <a:t>年、</a:t>
            </a:r>
            <a:r>
              <a:rPr lang="en-US" altLang="zh-CN" sz="2400">
                <a:latin typeface="Times New Roman" panose="02020603050405020304" pitchFamily="18" charset="0"/>
                <a:ea typeface="宋体" panose="02010600030101010101" pitchFamily="2" charset="-122"/>
                <a:cs typeface="Times New Roman" panose="02020603050405020304" pitchFamily="18" charset="0"/>
              </a:rPr>
              <a:t>2009</a:t>
            </a:r>
            <a:r>
              <a:rPr lang="en-US" altLang="zh-CN" sz="2400">
                <a:latin typeface="宋体" panose="02010600030101010101" pitchFamily="2" charset="-122"/>
                <a:ea typeface="宋体" panose="02010600030101010101" pitchFamily="2" charset="-122"/>
                <a:cs typeface="宋体" panose="02010600030101010101" pitchFamily="2" charset="-122"/>
              </a:rPr>
              <a:t>年过得比较辛苦，但是他收获了度过危机的经验</a:t>
            </a:r>
            <a:r>
              <a:rPr lang="zh-CN" altLang="en-US" sz="2400">
                <a:latin typeface="宋体" panose="02010600030101010101" pitchFamily="2" charset="-122"/>
                <a:ea typeface="宋体" panose="02010600030101010101" pitchFamily="2" charset="-122"/>
                <a:cs typeface="宋体" panose="02010600030101010101" pitchFamily="2" charset="-122"/>
              </a:rPr>
              <a:t>。</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sym typeface="+mn-ea"/>
              </a:rPr>
              <a:t>       </a:t>
            </a:r>
            <a:r>
              <a:rPr lang="zh-CN" altLang="en-US" sz="2400">
                <a:latin typeface="宋体" panose="02010600030101010101" pitchFamily="2" charset="-122"/>
                <a:ea typeface="宋体" panose="02010600030101010101" pitchFamily="2" charset="-122"/>
                <a:cs typeface="宋体" panose="02010600030101010101" pitchFamily="2" charset="-122"/>
              </a:rPr>
              <a:t>如今，耿旭的事业正在蓬勃发展，公司每年的销售额从起初的几万元发展到十几万元，再发展到现在每年五十多万元甚至更多。虽然事业有成，但是离他的梦想还很遥远。耿旭的梦想是在有生之年，能够创造出更多佳绩，拥有一个完全自主的上市集团公司。耿旭正在向目标一点点地靠近。希望他梦想中的旭丽集团早日挂牌成立。</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zh-CN" altLang="en-US" sz="2400">
                <a:latin typeface="宋体" panose="02010600030101010101" pitchFamily="2" charset="-122"/>
                <a:ea typeface="宋体" panose="02010600030101010101" pitchFamily="2" charset="-122"/>
                <a:cs typeface="宋体" panose="02010600030101010101" pitchFamily="2" charset="-122"/>
              </a:rPr>
              <a:t>（资料来源：姬振旗，周峰.河北省大学生自主创业典型案例选[</a:t>
            </a:r>
            <a:r>
              <a:rPr lang="en-US" altLang="zh-CN" sz="2400">
                <a:latin typeface="Times New Roman" panose="02020603050405020304" pitchFamily="18" charset="0"/>
                <a:ea typeface="宋体" panose="02010600030101010101" pitchFamily="2" charset="-122"/>
                <a:cs typeface="Times New Roman" panose="02020603050405020304" pitchFamily="18" charset="0"/>
              </a:rPr>
              <a:t>M</a:t>
            </a:r>
            <a:r>
              <a:rPr lang="zh-CN" altLang="en-US" sz="2400">
                <a:latin typeface="宋体" panose="02010600030101010101" pitchFamily="2" charset="-122"/>
                <a:ea typeface="宋体" panose="02010600030101010101" pitchFamily="2" charset="-122"/>
                <a:cs typeface="宋体" panose="02010600030101010101" pitchFamily="2" charset="-122"/>
              </a:rPr>
              <a:t>].石家庄：河北</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zh-CN" altLang="en-US" sz="2400">
                <a:latin typeface="宋体" panose="02010600030101010101" pitchFamily="2" charset="-122"/>
                <a:ea typeface="宋体" panose="02010600030101010101" pitchFamily="2" charset="-122"/>
                <a:cs typeface="宋体" panose="02010600030101010101" pitchFamily="2" charset="-122"/>
              </a:rPr>
              <a:t>教育出版社，</a:t>
            </a:r>
            <a:r>
              <a:rPr lang="en-US" altLang="zh-CN" sz="2400">
                <a:latin typeface="Times New Roman" panose="02020603050405020304" pitchFamily="18" charset="0"/>
                <a:ea typeface="宋体" panose="02010600030101010101" pitchFamily="2" charset="-122"/>
                <a:cs typeface="Times New Roman" panose="02020603050405020304" pitchFamily="18" charset="0"/>
              </a:rPr>
              <a:t>2020</a:t>
            </a:r>
            <a:r>
              <a:rPr lang="zh-CN" altLang="en-US" sz="2400">
                <a:latin typeface="宋体" panose="02010600030101010101" pitchFamily="2" charset="-122"/>
                <a:ea typeface="宋体" panose="02010600030101010101" pitchFamily="2" charset="-122"/>
                <a:cs typeface="宋体" panose="02010600030101010101" pitchFamily="2" charset="-122"/>
              </a:rPr>
              <a:t>.）</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bldLst>
      <p:bldP spid="5" grpId="1" animBg="1"/>
      <p:bldP spid="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流程图: 过程 6"/>
          <p:cNvSpPr/>
          <p:nvPr/>
        </p:nvSpPr>
        <p:spPr>
          <a:xfrm>
            <a:off x="689610" y="847090"/>
            <a:ext cx="10813415" cy="4871720"/>
          </a:xfrm>
          <a:prstGeom prst="flowChartProcess">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2" name="图片 1" descr="千库网1">
            <a:hlinkClick r:id="rId2" action="ppaction://hlinksldjump"/>
          </p:cNvPr>
          <p:cNvPicPr>
            <a:picLocks noChangeAspect="1"/>
          </p:cNvPicPr>
          <p:nvPr/>
        </p:nvPicPr>
        <p:blipFill>
          <a:blip r:embed="rId3"/>
          <a:stretch>
            <a:fillRect/>
          </a:stretch>
        </p:blipFill>
        <p:spPr>
          <a:xfrm>
            <a:off x="11461750" y="6131560"/>
            <a:ext cx="551815" cy="551815"/>
          </a:xfrm>
          <a:prstGeom prst="rect">
            <a:avLst/>
          </a:prstGeom>
        </p:spPr>
      </p:pic>
      <p:sp>
        <p:nvSpPr>
          <p:cNvPr id="12" name="文本框 11"/>
          <p:cNvSpPr txBox="1"/>
          <p:nvPr/>
        </p:nvSpPr>
        <p:spPr>
          <a:xfrm>
            <a:off x="1069340" y="961390"/>
            <a:ext cx="1932305" cy="460375"/>
          </a:xfrm>
          <a:prstGeom prst="rect">
            <a:avLst/>
          </a:prstGeom>
          <a:noFill/>
        </p:spPr>
        <p:txBody>
          <a:bodyPr wrap="square" rtlCol="0" anchor="t">
            <a:spAutoFit/>
          </a:bodyPr>
          <a:lstStyle/>
          <a:p>
            <a:r>
              <a:rPr lang="en-US" altLang="zh-CN" sz="2400" b="1" dirty="0">
                <a:solidFill>
                  <a:srgbClr val="00B0F0"/>
                </a:solidFill>
                <a:latin typeface="宋体" panose="02010600030101010101" pitchFamily="2" charset="-122"/>
                <a:ea typeface="宋体" panose="02010600030101010101" pitchFamily="2" charset="-122"/>
                <a:sym typeface="+mn-ea"/>
              </a:rPr>
              <a:t>案例点评：</a:t>
            </a:r>
            <a:endParaRPr lang="en-US" altLang="zh-CN" sz="2400" b="1" dirty="0">
              <a:solidFill>
                <a:srgbClr val="00B0F0"/>
              </a:solidFill>
              <a:latin typeface="宋体" panose="02010600030101010101" pitchFamily="2" charset="-122"/>
              <a:ea typeface="宋体" panose="02010600030101010101" pitchFamily="2" charset="-122"/>
              <a:sym typeface="+mn-ea"/>
            </a:endParaRPr>
          </a:p>
        </p:txBody>
      </p:sp>
      <p:sp>
        <p:nvSpPr>
          <p:cNvPr id="3" name="文本框 2"/>
          <p:cNvSpPr txBox="1"/>
          <p:nvPr/>
        </p:nvSpPr>
        <p:spPr>
          <a:xfrm>
            <a:off x="1541145" y="4467860"/>
            <a:ext cx="1932305" cy="460375"/>
          </a:xfrm>
          <a:prstGeom prst="rect">
            <a:avLst/>
          </a:prstGeom>
          <a:noFill/>
        </p:spPr>
        <p:txBody>
          <a:bodyPr wrap="square" rtlCol="0" anchor="t">
            <a:spAutoFit/>
          </a:bodyPr>
          <a:lstStyle/>
          <a:p>
            <a:r>
              <a:rPr lang="en-US" altLang="zh-CN" sz="2400" b="1" dirty="0">
                <a:solidFill>
                  <a:srgbClr val="00B0F0"/>
                </a:solidFill>
                <a:latin typeface="宋体" panose="02010600030101010101" pitchFamily="2" charset="-122"/>
                <a:ea typeface="宋体" panose="02010600030101010101" pitchFamily="2" charset="-122"/>
                <a:sym typeface="+mn-ea"/>
              </a:rPr>
              <a:t>案例思考：</a:t>
            </a:r>
            <a:endParaRPr lang="en-US" altLang="zh-CN" sz="2400" b="1" dirty="0">
              <a:solidFill>
                <a:srgbClr val="00B0F0"/>
              </a:solidFill>
              <a:latin typeface="宋体" panose="02010600030101010101" pitchFamily="2" charset="-122"/>
              <a:ea typeface="宋体" panose="02010600030101010101" pitchFamily="2" charset="-122"/>
              <a:sym typeface="+mn-ea"/>
            </a:endParaRPr>
          </a:p>
        </p:txBody>
      </p:sp>
      <p:sp>
        <p:nvSpPr>
          <p:cNvPr id="4" name="文本框 3"/>
          <p:cNvSpPr txBox="1"/>
          <p:nvPr/>
        </p:nvSpPr>
        <p:spPr>
          <a:xfrm>
            <a:off x="1014095" y="1421765"/>
            <a:ext cx="10164445" cy="3046095"/>
          </a:xfrm>
          <a:prstGeom prst="rect">
            <a:avLst/>
          </a:prstGeom>
          <a:noFill/>
        </p:spPr>
        <p:txBody>
          <a:bodyPr wrap="square" rtlCol="0">
            <a:spAutoFit/>
          </a:bodyPr>
          <a:lstStyle/>
          <a:p>
            <a:r>
              <a:rPr lang="en-US" altLang="zh-CN" sz="2400"/>
              <a:t>      </a:t>
            </a:r>
            <a:r>
              <a:rPr lang="zh-CN" altLang="en-US" sz="2400"/>
              <a:t>机会识别是创业的开端，也是创业的前提。杜国楹成功的关键在于能识别创业机会。这得益于他对市场机会、用户需求和产品定位的精准把握。“背背佳”映射出的是进入新世纪，在经济快速发展的背景下，家长们对孩子的焦虑</a:t>
            </a:r>
            <a:r>
              <a:rPr lang="zh-CN" altLang="en-US" sz="2400">
                <a:latin typeface="Times New Roman" panose="02020603050405020304" pitchFamily="18" charset="0"/>
                <a:cs typeface="Times New Roman" panose="02020603050405020304" pitchFamily="18" charset="0"/>
              </a:rPr>
              <a:t>——</a:t>
            </a:r>
            <a:r>
              <a:rPr lang="zh-CN" altLang="en-US" sz="2400"/>
              <a:t>从衣食到学习。因此，在学习时的不良坐姿和背书包时习惯性的驼背问题成为了家长们关注的焦点，这造就了背背佳的潜在市场。在互联网刚刚起步的时候，大家都在反思传统的课后辅导模式，能否有一个新的课后辅导、新的学习渠道，这时好记星应运而生。而</a:t>
            </a:r>
            <a:r>
              <a:rPr lang="zh-CN" altLang="en-US" sz="2400">
                <a:latin typeface="Times New Roman" panose="02020603050405020304" pitchFamily="18" charset="0"/>
                <a:cs typeface="Times New Roman" panose="02020603050405020304" pitchFamily="18" charset="0"/>
              </a:rPr>
              <a:t>8848</a:t>
            </a:r>
            <a:r>
              <a:rPr lang="zh-CN" altLang="en-US" sz="2400"/>
              <a:t>手机的出</a:t>
            </a:r>
            <a:endParaRPr lang="zh-CN" altLang="en-US" sz="2400"/>
          </a:p>
          <a:p>
            <a:r>
              <a:rPr lang="zh-CN" altLang="en-US" sz="2400"/>
              <a:t>现则填补了手机市场里“高端机”的空缺。</a:t>
            </a:r>
            <a:endParaRPr lang="zh-CN" altLang="en-US" sz="2400"/>
          </a:p>
        </p:txBody>
      </p:sp>
      <p:sp>
        <p:nvSpPr>
          <p:cNvPr id="5" name="文本框 4"/>
          <p:cNvSpPr txBox="1"/>
          <p:nvPr/>
        </p:nvSpPr>
        <p:spPr>
          <a:xfrm>
            <a:off x="1591945" y="4888865"/>
            <a:ext cx="9010650" cy="829945"/>
          </a:xfrm>
          <a:prstGeom prst="rect">
            <a:avLst/>
          </a:prstGeom>
          <a:noFill/>
        </p:spPr>
        <p:txBody>
          <a:bodyPr wrap="square" rtlCol="0">
            <a:spAutoFit/>
          </a:bodyPr>
          <a:lstStyle/>
          <a:p>
            <a:r>
              <a:rPr lang="zh-CN" altLang="en-US" sz="2400">
                <a:latin typeface="Times New Roman" panose="02020603050405020304" pitchFamily="18" charset="0"/>
                <a:cs typeface="Times New Roman" panose="02020603050405020304" pitchFamily="18" charset="0"/>
              </a:rPr>
              <a:t>1. 杜国楹的案例给你带来什么启发？</a:t>
            </a:r>
            <a:endParaRPr lang="zh-CN" altLang="en-US" sz="2400">
              <a:latin typeface="Times New Roman" panose="02020603050405020304" pitchFamily="18" charset="0"/>
              <a:cs typeface="Times New Roman" panose="02020603050405020304" pitchFamily="18" charset="0"/>
            </a:endParaRPr>
          </a:p>
          <a:p>
            <a:r>
              <a:rPr lang="zh-CN" altLang="en-US" sz="2400">
                <a:latin typeface="Times New Roman" panose="02020603050405020304" pitchFamily="18" charset="0"/>
                <a:cs typeface="Times New Roman" panose="02020603050405020304" pitchFamily="18" charset="0"/>
              </a:rPr>
              <a:t>2. 如何识别创业机会？</a:t>
            </a:r>
            <a:endParaRPr lang="zh-CN" altLang="en-US"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3" grpId="1"/>
      <p:bldP spid="4" grpId="0"/>
      <p:bldP spid="4" grpId="1"/>
      <p:bldP spid="5" grpId="0"/>
      <p:bldP spid="5" grpId="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rId2" action="ppaction://hlinksldjump"/>
          </p:cNvPr>
          <p:cNvPicPr>
            <a:picLocks noChangeAspect="1"/>
          </p:cNvPicPr>
          <p:nvPr/>
        </p:nvPicPr>
        <p:blipFill>
          <a:blip r:embed="rId3"/>
          <a:stretch>
            <a:fillRect/>
          </a:stretch>
        </p:blipFill>
        <p:spPr>
          <a:xfrm>
            <a:off x="11461750" y="6131560"/>
            <a:ext cx="551815" cy="551815"/>
          </a:xfrm>
          <a:prstGeom prst="rect">
            <a:avLst/>
          </a:prstGeom>
        </p:spPr>
      </p:pic>
      <p:sp>
        <p:nvSpPr>
          <p:cNvPr id="5" name="同侧圆角矩形 4"/>
          <p:cNvSpPr/>
          <p:nvPr/>
        </p:nvSpPr>
        <p:spPr>
          <a:xfrm>
            <a:off x="380365" y="396240"/>
            <a:ext cx="1768475" cy="702310"/>
          </a:xfrm>
          <a:prstGeom prst="round2SameRect">
            <a:avLst/>
          </a:prstGeom>
          <a:solidFill>
            <a:schemeClr val="accent2"/>
          </a:solidFill>
          <a:ln>
            <a:solidFill>
              <a:schemeClr val="accent2"/>
            </a:solidFill>
          </a:ln>
          <a:effectLst>
            <a:outerShdw blurRad="50800" dist="38100" dir="10800000" algn="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实践训练</a:t>
            </a:r>
            <a:endPar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8" name="文本框 7"/>
          <p:cNvSpPr txBox="1"/>
          <p:nvPr/>
        </p:nvSpPr>
        <p:spPr>
          <a:xfrm>
            <a:off x="1034415" y="2031365"/>
            <a:ext cx="9272270" cy="1568450"/>
          </a:xfrm>
          <a:prstGeom prst="rect">
            <a:avLst/>
          </a:prstGeom>
          <a:noFill/>
        </p:spPr>
        <p:txBody>
          <a:bodyPr wrap="square" rtlCol="0">
            <a:spAutoFit/>
          </a:bodyPr>
          <a:lstStyle/>
          <a:p>
            <a:pPr algn="l">
              <a:lnSpc>
                <a:spcPct val="100000"/>
              </a:lnSpc>
            </a:pPr>
            <a:r>
              <a:rPr lang="en-US" altLang="zh-CN" sz="2400" b="1">
                <a:solidFill>
                  <a:srgbClr val="7030A0"/>
                </a:solidFill>
                <a:sym typeface="+mn-ea"/>
              </a:rPr>
              <a:t>思考与讨论</a:t>
            </a:r>
            <a:endParaRPr lang="en-US" altLang="zh-CN" sz="2400" b="1">
              <a:solidFill>
                <a:srgbClr val="7030A0"/>
              </a:solidFill>
              <a:sym typeface="+mn-ea"/>
            </a:endParaRPr>
          </a:p>
          <a:p>
            <a:pPr algn="l">
              <a:lnSpc>
                <a:spcPct val="100000"/>
              </a:lnSpc>
            </a:pPr>
            <a:endParaRPr lang="en-US" altLang="zh-CN" sz="2400" b="1">
              <a:solidFill>
                <a:srgbClr val="7030A0"/>
              </a:solidFill>
              <a:sym typeface="+mn-ea"/>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1. 赢得顾客的方式有哪些？</a:t>
            </a:r>
            <a:endPar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2. 与客户沟通的途径有哪些？</a:t>
            </a:r>
            <a:endPar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cSld>
  <p:clrMapOvr>
    <a:masterClrMapping/>
  </p:clrMapOvr>
  <p:timing>
    <p:tnLst>
      <p:par>
        <p:cTn id="1" dur="indefinite" restart="never" nodeType="tmRoot"/>
      </p:par>
    </p:tnLst>
    <p:bldLst>
      <p:bldP spid="5" grpId="1" animBg="1"/>
      <p:bldP spid="8" grpId="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571105" y="828040"/>
            <a:ext cx="4611370" cy="565658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571105" y="3604260"/>
            <a:ext cx="4611370" cy="287528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www.izhufu"/>
          <p:cNvPicPr>
            <a:picLocks noChangeAspect="1"/>
          </p:cNvPicPr>
          <p:nvPr>
            <p:custDataLst>
              <p:tags r:id="rId1"/>
            </p:custDataLst>
          </p:nvPr>
        </p:nvPicPr>
        <p:blipFill>
          <a:blip r:embed="rId2"/>
          <a:srcRect l="-11334" t="5679" r="10084" b="-2215"/>
          <a:stretch>
            <a:fillRect/>
          </a:stretch>
        </p:blipFill>
        <p:spPr>
          <a:xfrm>
            <a:off x="7004050" y="1209675"/>
            <a:ext cx="5188585" cy="5082540"/>
          </a:xfrm>
          <a:prstGeom prst="flowChartDelay">
            <a:avLst/>
          </a:prstGeom>
        </p:spPr>
      </p:pic>
      <p:sp>
        <p:nvSpPr>
          <p:cNvPr id="7" name="直角三角形 6"/>
          <p:cNvSpPr/>
          <p:nvPr/>
        </p:nvSpPr>
        <p:spPr>
          <a:xfrm>
            <a:off x="-27940" y="0"/>
            <a:ext cx="12192000" cy="82169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直角三角形 8"/>
          <p:cNvSpPr/>
          <p:nvPr/>
        </p:nvSpPr>
        <p:spPr>
          <a:xfrm rot="10800000">
            <a:off x="-55245" y="12065"/>
            <a:ext cx="12247245" cy="810895"/>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35" y="6479540"/>
            <a:ext cx="12192635" cy="42926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32410" y="1407795"/>
            <a:ext cx="1318260" cy="1445260"/>
          </a:xfrm>
          <a:prstGeom prst="rect">
            <a:avLst/>
          </a:prstGeom>
          <a:noFill/>
        </p:spPr>
        <p:txBody>
          <a:bodyPr wrap="square" rtlCol="0">
            <a:spAutoFit/>
          </a:bodyPr>
          <a:lstStyle/>
          <a:p>
            <a:r>
              <a:rPr lang="zh-CN" altLang="zh-CN" sz="8800" b="1" i="1">
                <a:solidFill>
                  <a:srgbClr val="0070C0"/>
                </a:solidFill>
                <a:latin typeface="楷体" panose="02010609060101010101" charset="-122"/>
                <a:ea typeface="楷体" panose="02010609060101010101" charset="-122"/>
              </a:rPr>
              <a:t>谢</a:t>
            </a:r>
            <a:endParaRPr lang="zh-CN" altLang="zh-CN" sz="8800" b="1" i="1">
              <a:solidFill>
                <a:srgbClr val="0070C0"/>
              </a:solidFill>
              <a:latin typeface="楷体" panose="02010609060101010101" charset="-122"/>
              <a:ea typeface="楷体" panose="02010609060101010101" charset="-122"/>
            </a:endParaRPr>
          </a:p>
        </p:txBody>
      </p:sp>
      <p:sp>
        <p:nvSpPr>
          <p:cNvPr id="8" name="文本框 7"/>
          <p:cNvSpPr txBox="1"/>
          <p:nvPr/>
        </p:nvSpPr>
        <p:spPr>
          <a:xfrm>
            <a:off x="1934845" y="1993900"/>
            <a:ext cx="1463040" cy="1445260"/>
          </a:xfrm>
          <a:prstGeom prst="rect">
            <a:avLst/>
          </a:prstGeom>
          <a:noFill/>
        </p:spPr>
        <p:txBody>
          <a:bodyPr wrap="square" rtlCol="0">
            <a:spAutoFit/>
          </a:bodyPr>
          <a:lstStyle/>
          <a:p>
            <a:r>
              <a:rPr lang="zh-CN" altLang="zh-CN" sz="8800" b="1" i="1">
                <a:solidFill>
                  <a:srgbClr val="00B0F0"/>
                </a:solidFill>
                <a:latin typeface="楷体" panose="02010609060101010101" charset="-122"/>
                <a:ea typeface="楷体" panose="02010609060101010101" charset="-122"/>
              </a:rPr>
              <a:t>谢</a:t>
            </a:r>
            <a:endParaRPr lang="zh-CN" altLang="zh-CN" sz="8800" b="1" i="1">
              <a:solidFill>
                <a:srgbClr val="00B0F0"/>
              </a:solidFill>
              <a:latin typeface="楷体" panose="02010609060101010101" charset="-122"/>
              <a:ea typeface="楷体" panose="02010609060101010101" charset="-122"/>
            </a:endParaRPr>
          </a:p>
        </p:txBody>
      </p:sp>
      <p:sp>
        <p:nvSpPr>
          <p:cNvPr id="2" name="文本框 1"/>
          <p:cNvSpPr txBox="1"/>
          <p:nvPr/>
        </p:nvSpPr>
        <p:spPr>
          <a:xfrm>
            <a:off x="3618230" y="2706370"/>
            <a:ext cx="1318895" cy="1445260"/>
          </a:xfrm>
          <a:prstGeom prst="rect">
            <a:avLst/>
          </a:prstGeom>
          <a:noFill/>
        </p:spPr>
        <p:txBody>
          <a:bodyPr wrap="square" rtlCol="0">
            <a:spAutoFit/>
          </a:bodyPr>
          <a:lstStyle/>
          <a:p>
            <a:r>
              <a:rPr lang="zh-CN" altLang="zh-CN" sz="8800" b="1" i="1">
                <a:solidFill>
                  <a:srgbClr val="0070C0"/>
                </a:solidFill>
                <a:latin typeface="楷体" panose="02010609060101010101" charset="-122"/>
                <a:ea typeface="楷体" panose="02010609060101010101" charset="-122"/>
              </a:rPr>
              <a:t>观</a:t>
            </a:r>
            <a:endParaRPr lang="zh-CN" altLang="zh-CN" sz="8800" b="1" i="1">
              <a:solidFill>
                <a:srgbClr val="0070C0"/>
              </a:solidFill>
              <a:latin typeface="楷体" panose="02010609060101010101" charset="-122"/>
              <a:ea typeface="楷体" panose="02010609060101010101" charset="-122"/>
            </a:endParaRPr>
          </a:p>
        </p:txBody>
      </p:sp>
      <p:sp>
        <p:nvSpPr>
          <p:cNvPr id="15" name="文本框 14"/>
          <p:cNvSpPr txBox="1"/>
          <p:nvPr/>
        </p:nvSpPr>
        <p:spPr>
          <a:xfrm>
            <a:off x="5365750" y="3675380"/>
            <a:ext cx="1209675" cy="1445260"/>
          </a:xfrm>
          <a:prstGeom prst="rect">
            <a:avLst/>
          </a:prstGeom>
          <a:noFill/>
        </p:spPr>
        <p:txBody>
          <a:bodyPr wrap="square" rtlCol="0">
            <a:spAutoFit/>
          </a:bodyPr>
          <a:lstStyle/>
          <a:p>
            <a:r>
              <a:rPr lang="zh-CN" altLang="zh-CN" sz="8800" b="1" i="1">
                <a:solidFill>
                  <a:srgbClr val="00B0F0"/>
                </a:solidFill>
                <a:latin typeface="楷体" panose="02010609060101010101" charset="-122"/>
                <a:ea typeface="楷体" panose="02010609060101010101" charset="-122"/>
              </a:rPr>
              <a:t>看</a:t>
            </a:r>
            <a:endParaRPr lang="zh-CN" altLang="zh-CN" sz="8800" b="1" i="1">
              <a:solidFill>
                <a:srgbClr val="00B0F0"/>
              </a:solidFill>
              <a:latin typeface="楷体" panose="02010609060101010101" charset="-122"/>
              <a:ea typeface="楷体" panose="02010609060101010101" charset="-122"/>
            </a:endParaRPr>
          </a:p>
        </p:txBody>
      </p:sp>
      <p:sp>
        <p:nvSpPr>
          <p:cNvPr id="4" name="文本框 3"/>
          <p:cNvSpPr txBox="1"/>
          <p:nvPr/>
        </p:nvSpPr>
        <p:spPr>
          <a:xfrm>
            <a:off x="6349365" y="4846955"/>
            <a:ext cx="977900" cy="1445260"/>
          </a:xfrm>
          <a:prstGeom prst="rect">
            <a:avLst/>
          </a:prstGeom>
          <a:noFill/>
        </p:spPr>
        <p:txBody>
          <a:bodyPr wrap="square" rtlCol="0">
            <a:spAutoFit/>
          </a:bodyPr>
          <a:lstStyle/>
          <a:p>
            <a:r>
              <a:rPr lang="zh-CN" altLang="zh-CN" sz="8800" b="1" i="1">
                <a:solidFill>
                  <a:srgbClr val="0070C0"/>
                </a:solidFill>
                <a:latin typeface="楷体" panose="02010609060101010101" charset="-122"/>
                <a:ea typeface="楷体" panose="02010609060101010101" charset="-122"/>
              </a:rPr>
              <a:t>！</a:t>
            </a:r>
            <a:endParaRPr lang="zh-CN" altLang="zh-CN" sz="8800" b="1" i="1">
              <a:solidFill>
                <a:srgbClr val="0070C0"/>
              </a:solidFill>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2" presetClass="entr" presetSubtype="4"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ppt_x"/>
                                          </p:val>
                                        </p:tav>
                                        <p:tav tm="100000">
                                          <p:val>
                                            <p:strVal val="#ppt_x"/>
                                          </p:val>
                                        </p:tav>
                                      </p:tavLst>
                                    </p:anim>
                                    <p:anim calcmode="lin" valueType="num">
                                      <p:cBhvr additive="base">
                                        <p:cTn id="37" dur="500" fill="hold"/>
                                        <p:tgtEl>
                                          <p:spTgt spid="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fill="hold"/>
                                        <p:tgtEl>
                                          <p:spTgt spid="4"/>
                                        </p:tgtEl>
                                        <p:attrNameLst>
                                          <p:attrName>ppt_x</p:attrName>
                                        </p:attrNameLst>
                                      </p:cBhvr>
                                      <p:tavLst>
                                        <p:tav tm="0">
                                          <p:val>
                                            <p:strVal val="#ppt_x"/>
                                          </p:val>
                                        </p:tav>
                                        <p:tav tm="100000">
                                          <p:val>
                                            <p:strVal val="#ppt_x"/>
                                          </p:val>
                                        </p:tav>
                                      </p:tavLst>
                                    </p:anim>
                                    <p:anim calcmode="lin" valueType="num">
                                      <p:cBhvr additive="base">
                                        <p:cTn id="4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10" grpId="0" bldLvl="0" animBg="1"/>
      <p:bldP spid="10" grpId="1" animBg="1"/>
      <p:bldP spid="7" grpId="0" bldLvl="0" animBg="1"/>
      <p:bldP spid="7" grpId="1" animBg="1"/>
      <p:bldP spid="9" grpId="0" bldLvl="0" animBg="1"/>
      <p:bldP spid="9" grpId="1" animBg="1"/>
      <p:bldP spid="13" grpId="0" bldLvl="0" animBg="1"/>
      <p:bldP spid="13" grpId="1" animBg="1"/>
      <p:bldP spid="12" grpId="0"/>
      <p:bldP spid="8" grpId="0"/>
      <p:bldP spid="2" grpId="0"/>
      <p:bldP spid="15"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1"/>
          <a:srcRect l="42719"/>
          <a:stretch>
            <a:fillRect/>
          </a:stretch>
        </p:blipFill>
        <p:spPr>
          <a:xfrm rot="16200000">
            <a:off x="5960745" y="-5959475"/>
            <a:ext cx="271780" cy="12191365"/>
          </a:xfrm>
          <a:prstGeom prst="rect">
            <a:avLst/>
          </a:prstGeom>
        </p:spPr>
      </p:pic>
      <p:sp>
        <p:nvSpPr>
          <p:cNvPr id="4" name="矩形 3"/>
          <p:cNvSpPr/>
          <p:nvPr/>
        </p:nvSpPr>
        <p:spPr>
          <a:xfrm>
            <a:off x="590550" y="930910"/>
            <a:ext cx="10988040" cy="922020"/>
          </a:xfrm>
          <a:prstGeom prst="rect">
            <a:avLst/>
          </a:prstGeom>
          <a:noFill/>
          <a:ln>
            <a:noFill/>
          </a:ln>
        </p:spPr>
        <p:txBody>
          <a:bodyPr wrap="square" rtlCol="0" anchor="t">
            <a:spAutoFit/>
          </a:bodyPr>
          <a:lstStyle/>
          <a:p>
            <a:pPr algn="ctr"/>
            <a:r>
              <a:rPr lang="zh-CN" altLang="en-US" sz="5400" b="1">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任务一</a:t>
            </a:r>
            <a:r>
              <a:rPr lang="en-US" altLang="zh-CN" sz="5400" b="1">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  </a:t>
            </a:r>
            <a:r>
              <a:rPr lang="zh-CN" altLang="en-US" sz="5400" b="1">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创业机会认知</a:t>
            </a:r>
            <a:endParaRPr lang="zh-CN" altLang="en-US" sz="5400" b="1">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endParaRPr>
          </a:p>
        </p:txBody>
      </p:sp>
      <p:sp>
        <p:nvSpPr>
          <p:cNvPr id="7" name="流程图: 可选过程 6"/>
          <p:cNvSpPr/>
          <p:nvPr/>
        </p:nvSpPr>
        <p:spPr>
          <a:xfrm>
            <a:off x="1093470" y="2372360"/>
            <a:ext cx="9759950" cy="2062480"/>
          </a:xfrm>
          <a:prstGeom prst="flowChartAlternateProcess">
            <a:avLst/>
          </a:prstGeom>
          <a:solidFill>
            <a:schemeClr val="accent1">
              <a:lumMod val="60000"/>
              <a:lumOff val="40000"/>
            </a:schemeClr>
          </a:solidFill>
          <a:ln>
            <a:solidFill>
              <a:schemeClr val="accent1">
                <a:lumMod val="20000"/>
                <a:lumOff val="80000"/>
              </a:schemeClr>
            </a:solidFill>
          </a:ln>
          <a:effectLst>
            <a:outerShdw blurRad="368300" dist="114300" dir="13200000" sx="101000" sy="101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495425" y="2822575"/>
            <a:ext cx="8956675" cy="1529715"/>
          </a:xfrm>
          <a:prstGeom prst="rect">
            <a:avLst/>
          </a:prstGeom>
          <a:solidFill>
            <a:schemeClr val="accent1">
              <a:lumMod val="60000"/>
              <a:lumOff val="40000"/>
            </a:schemeClr>
          </a:solidFill>
        </p:spPr>
        <p:txBody>
          <a:bodyPr wrap="square" rtlCol="0">
            <a:spAutoFit/>
          </a:bodyPr>
          <a:lstStyle/>
          <a:p>
            <a:pPr>
              <a:lnSpc>
                <a:spcPct val="130000"/>
              </a:lnSpc>
            </a:pPr>
            <a:r>
              <a:rPr lang="en-US" altLang="zh-CN" sz="2400">
                <a:latin typeface="楷体" panose="02010609060101010101" charset="-122"/>
                <a:ea typeface="楷体" panose="02010609060101010101" charset="-122"/>
                <a:cs typeface="楷体" panose="02010609060101010101" charset="-122"/>
              </a:rPr>
              <a:t>    </a:t>
            </a:r>
            <a:r>
              <a:rPr lang="zh-CN" altLang="en-US" sz="2400">
                <a:latin typeface="楷体" panose="02010609060101010101" charset="-122"/>
                <a:ea typeface="楷体" panose="02010609060101010101" charset="-122"/>
                <a:cs typeface="楷体" panose="02010609060101010101" charset="-122"/>
              </a:rPr>
              <a:t>人不能创造时机，但是他可以抓住那些已经出现的时机。</a:t>
            </a:r>
            <a:endParaRPr lang="zh-CN" altLang="en-US" sz="2400">
              <a:latin typeface="楷体" panose="02010609060101010101" charset="-122"/>
              <a:ea typeface="楷体" panose="02010609060101010101" charset="-122"/>
              <a:cs typeface="楷体" panose="02010609060101010101" charset="-122"/>
            </a:endParaRPr>
          </a:p>
          <a:p>
            <a:pPr>
              <a:lnSpc>
                <a:spcPct val="130000"/>
              </a:lnSpc>
            </a:pPr>
            <a:endParaRPr lang="zh-CN" altLang="en-US" sz="2400">
              <a:latin typeface="楷体" panose="02010609060101010101" charset="-122"/>
              <a:ea typeface="楷体" panose="02010609060101010101" charset="-122"/>
              <a:cs typeface="楷体" panose="02010609060101010101" charset="-122"/>
            </a:endParaRPr>
          </a:p>
          <a:p>
            <a:pPr algn="r">
              <a:lnSpc>
                <a:spcPct val="130000"/>
              </a:lnSpc>
            </a:pPr>
            <a:r>
              <a:rPr lang="zh-CN" altLang="en-US" sz="2400">
                <a:latin typeface="楷体" panose="02010609060101010101" charset="-122"/>
                <a:ea typeface="楷体" panose="02010609060101010101" charset="-122"/>
                <a:cs typeface="楷体" panose="02010609060101010101" charset="-122"/>
              </a:rPr>
              <a:t>——雪莱</a:t>
            </a:r>
            <a:endParaRPr lang="zh-CN" altLang="en-US" sz="2400">
              <a:latin typeface="楷体" panose="02010609060101010101" charset="-122"/>
              <a:ea typeface="楷体" panose="02010609060101010101" charset="-122"/>
              <a:cs typeface="楷体" panose="02010609060101010101" charset="-122"/>
            </a:endParaRPr>
          </a:p>
        </p:txBody>
      </p:sp>
      <p:pic>
        <p:nvPicPr>
          <p:cNvPr id="27" name="图片 26" descr="返回.png">
            <a:hlinkClick r:id="rId2" action="ppaction://hlinksldjump"/>
          </p:cNvPr>
          <p:cNvPicPr>
            <a:picLocks noChangeAspect="1"/>
          </p:cNvPicPr>
          <p:nvPr/>
        </p:nvPicPr>
        <p:blipFill>
          <a:blip r:embed="rId3" cstate="print"/>
          <a:stretch>
            <a:fillRect/>
          </a:stretch>
        </p:blipFill>
        <p:spPr>
          <a:xfrm>
            <a:off x="11343005" y="6145530"/>
            <a:ext cx="543560" cy="5435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linds(horizont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bldLvl="0" animBg="1"/>
      <p:bldP spid="7" grpId="1" animBg="1"/>
      <p:bldP spid="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2" name="组合 51"/>
          <p:cNvGrpSpPr/>
          <p:nvPr>
            <p:custDataLst>
              <p:tags r:id="rId1"/>
            </p:custDataLst>
          </p:nvPr>
        </p:nvGrpSpPr>
        <p:grpSpPr>
          <a:xfrm>
            <a:off x="2408556" y="1457220"/>
            <a:ext cx="6390986" cy="790028"/>
            <a:chOff x="1507068" y="2308754"/>
            <a:chExt cx="4588932" cy="567265"/>
          </a:xfrm>
        </p:grpSpPr>
        <p:sp>
          <p:nvSpPr>
            <p:cNvPr id="53" name="任意多边形 52"/>
            <p:cNvSpPr/>
            <p:nvPr>
              <p:custDataLst>
                <p:tags r:id="rId2"/>
              </p:custDataLst>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solidFill>
              <a:schemeClr val="accent1">
                <a:lumMod val="60000"/>
                <a:lumOff val="40000"/>
              </a:schemeClr>
            </a:solidFill>
          </p:spPr>
          <p:txBody>
            <a:bodyPr rot="0" spcFirstLastPara="0" vertOverflow="overflow" horzOverflow="overflow" vert="horz" wrap="square" lIns="54000" tIns="45720" rIns="91440" bIns="45720" numCol="1" spcCol="0" rtlCol="0" fromWordArt="0" anchor="ctr" anchorCtr="0" forceAA="0" compatLnSpc="1">
              <a:normAutofit/>
            </a:bodyPr>
            <a:p>
              <a:pPr algn="just"/>
              <a:r>
                <a:rPr lang="en-US" altLang="zh-CN" b="1" dirty="0">
                  <a:latin typeface="Times New Roman" panose="02020603050405020304" pitchFamily="18" charset="0"/>
                  <a:cs typeface="Times New Roman" panose="02020603050405020304" pitchFamily="18" charset="0"/>
                  <a:sym typeface="Arial" panose="020B0604020202020204" pitchFamily="34" charset="0"/>
                </a:rPr>
                <a:t>01</a:t>
              </a:r>
              <a:endParaRPr lang="en-US" altLang="zh-CN"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54" name="任意多边形 53"/>
            <p:cNvSpPr/>
            <p:nvPr>
              <p:custDataLst>
                <p:tags r:id="rId3"/>
              </p:custDataLst>
            </p:nvPr>
          </p:nvSpPr>
          <p:spPr>
            <a:xfrm>
              <a:off x="1862667" y="2329920"/>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solidFill>
              <a:schemeClr val="accent1">
                <a:lumMod val="60000"/>
                <a:lumOff val="40000"/>
              </a:schemeClr>
            </a:solidFill>
          </p:spPr>
          <p:txBody>
            <a:bodyPr rot="0" spcFirstLastPara="0" vertOverflow="overflow" horzOverflow="overflow" vert="horz" wrap="square" lIns="360000" tIns="45720" rIns="91440" bIns="45720" numCol="1" spcCol="0" rtlCol="0" fromWordArt="0" anchor="ctr" anchorCtr="0" forceAA="0" compatLnSpc="1">
              <a:normAutofit/>
            </a:bodyPr>
            <a:p>
              <a:pPr algn="just"/>
              <a:r>
                <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    创业机会的内涵</a:t>
              </a:r>
              <a:endPar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endParaRPr>
            </a:p>
          </p:txBody>
        </p:sp>
      </p:grpSp>
      <p:grpSp>
        <p:nvGrpSpPr>
          <p:cNvPr id="55" name="组合 54"/>
          <p:cNvGrpSpPr/>
          <p:nvPr>
            <p:custDataLst>
              <p:tags r:id="rId4"/>
            </p:custDataLst>
          </p:nvPr>
        </p:nvGrpSpPr>
        <p:grpSpPr>
          <a:xfrm>
            <a:off x="2921881" y="2553874"/>
            <a:ext cx="6390986" cy="790028"/>
            <a:chOff x="1507068" y="2308754"/>
            <a:chExt cx="4588932" cy="567265"/>
          </a:xfrm>
          <a:solidFill>
            <a:srgbClr val="869ACD"/>
          </a:solidFill>
        </p:grpSpPr>
        <p:sp>
          <p:nvSpPr>
            <p:cNvPr id="56" name="任意多边形 55"/>
            <p:cNvSpPr/>
            <p:nvPr>
              <p:custDataLst>
                <p:tags r:id="rId5"/>
              </p:custDataLst>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grpFill/>
          </p:spPr>
          <p:txBody>
            <a:bodyPr rot="0" spcFirstLastPara="0" vertOverflow="overflow" horzOverflow="overflow" vert="horz" wrap="square" lIns="54000" tIns="45720" rIns="91440" bIns="45720" numCol="1" spcCol="0" rtlCol="0" fromWordArt="0" anchor="ctr" anchorCtr="0" forceAA="0" compatLnSpc="1">
              <a:normAutofit/>
            </a:bodyPr>
            <a:p>
              <a:pPr algn="just"/>
              <a:r>
                <a:rPr lang="en-US" altLang="zh-CN" b="1" dirty="0">
                  <a:latin typeface="Times New Roman" panose="02020603050405020304" pitchFamily="18" charset="0"/>
                  <a:cs typeface="Times New Roman" panose="02020603050405020304" pitchFamily="18" charset="0"/>
                  <a:sym typeface="Arial" panose="020B0604020202020204" pitchFamily="34" charset="0"/>
                </a:rPr>
                <a:t>02</a:t>
              </a:r>
              <a:endParaRPr lang="en-US" altLang="zh-CN"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57" name="任意多边形 56"/>
            <p:cNvSpPr/>
            <p:nvPr>
              <p:custDataLst>
                <p:tags r:id="rId6"/>
              </p:custDataLst>
            </p:nvPr>
          </p:nvSpPr>
          <p:spPr>
            <a:xfrm>
              <a:off x="1862667" y="2329920"/>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grpFill/>
          </p:spPr>
          <p:txBody>
            <a:bodyPr rot="0" spcFirstLastPara="0" vertOverflow="overflow" horzOverflow="overflow" vert="horz" wrap="square" lIns="360000" tIns="45720" rIns="91440" bIns="45720" numCol="1" spcCol="0" rtlCol="0" fromWordArt="0" anchor="ctr" anchorCtr="0" forceAA="0" compatLnSpc="1">
              <a:normAutofit/>
            </a:bodyPr>
            <a:p>
              <a:pPr algn="just">
                <a:buClrTx/>
                <a:buSzTx/>
                <a:buFontTx/>
              </a:pPr>
              <a:r>
                <a:rPr lang="en-US" altLang="zh-CN"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    </a:t>
              </a:r>
              <a:r>
                <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创业机会的构成要素</a:t>
              </a:r>
              <a:endPar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endParaRPr>
            </a:p>
          </p:txBody>
        </p:sp>
      </p:grpSp>
      <p:grpSp>
        <p:nvGrpSpPr>
          <p:cNvPr id="58" name="组合 57"/>
          <p:cNvGrpSpPr/>
          <p:nvPr>
            <p:custDataLst>
              <p:tags r:id="rId7"/>
            </p:custDataLst>
          </p:nvPr>
        </p:nvGrpSpPr>
        <p:grpSpPr>
          <a:xfrm>
            <a:off x="3414252" y="3649524"/>
            <a:ext cx="6390986" cy="791031"/>
            <a:chOff x="1507068" y="2308034"/>
            <a:chExt cx="4588932" cy="567985"/>
          </a:xfrm>
          <a:solidFill>
            <a:schemeClr val="accent1">
              <a:lumMod val="50000"/>
            </a:schemeClr>
          </a:solidFill>
        </p:grpSpPr>
        <p:sp>
          <p:nvSpPr>
            <p:cNvPr id="59" name="任意多边形 58"/>
            <p:cNvSpPr/>
            <p:nvPr>
              <p:custDataLst>
                <p:tags r:id="rId8"/>
              </p:custDataLst>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grpFill/>
          </p:spPr>
          <p:txBody>
            <a:bodyPr rot="0" spcFirstLastPara="0" vertOverflow="overflow" horzOverflow="overflow" vert="horz" wrap="square" lIns="54000" tIns="45720" rIns="91440" bIns="45720" numCol="1" spcCol="0" rtlCol="0" fromWordArt="0" anchor="ctr" anchorCtr="0" forceAA="0" compatLnSpc="1">
              <a:normAutofit/>
            </a:bodyPr>
            <a:p>
              <a:pPr algn="just"/>
              <a:r>
                <a:rPr lang="en-US" altLang="zh-CN" b="1" dirty="0">
                  <a:latin typeface="Times New Roman" panose="02020603050405020304" pitchFamily="18" charset="0"/>
                  <a:cs typeface="Times New Roman" panose="02020603050405020304" pitchFamily="18" charset="0"/>
                  <a:sym typeface="Arial" panose="020B0604020202020204" pitchFamily="34" charset="0"/>
                </a:rPr>
                <a:t>03</a:t>
              </a:r>
              <a:endParaRPr lang="en-US" altLang="zh-CN"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60" name="任意多边形 59"/>
            <p:cNvSpPr/>
            <p:nvPr>
              <p:custDataLst>
                <p:tags r:id="rId9"/>
              </p:custDataLst>
            </p:nvPr>
          </p:nvSpPr>
          <p:spPr>
            <a:xfrm>
              <a:off x="1862667" y="2308034"/>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grpFill/>
          </p:spPr>
          <p:txBody>
            <a:bodyPr rot="0" spcFirstLastPara="0" vertOverflow="overflow" horzOverflow="overflow" vert="horz" wrap="square" lIns="360000" tIns="45720" rIns="91440" bIns="45720" numCol="1" spcCol="0" rtlCol="0" fromWordArt="0" anchor="ctr" anchorCtr="0" forceAA="0" compatLnSpc="1">
              <a:normAutofit/>
            </a:bodyPr>
            <a:p>
              <a:pPr algn="just">
                <a:buClrTx/>
                <a:buSzTx/>
                <a:buFontTx/>
              </a:pPr>
              <a:r>
                <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    </a:t>
              </a:r>
              <a:r>
                <a:rPr lang="en-US" altLang="zh-CN" sz="2000" b="1" dirty="0">
                  <a:solidFill>
                    <a:srgbClr val="FFFFFF"/>
                  </a:solidFill>
                  <a:latin typeface="Times New Roman" panose="02020603050405020304" pitchFamily="18" charset="0"/>
                  <a:ea typeface="宋体" panose="02010600030101010101" pitchFamily="2" charset="-122"/>
                  <a:cs typeface="宋体" panose="02010600030101010101" pitchFamily="2" charset="-122"/>
                  <a:sym typeface="Arial" panose="020B0604020202020204" pitchFamily="34" charset="0"/>
                </a:rPr>
                <a:t>创业机会的特征</a:t>
              </a:r>
              <a:endParaRPr lang="en-US" altLang="zh-CN" sz="2000" b="1" dirty="0">
                <a:solidFill>
                  <a:srgbClr val="FFFFFF"/>
                </a:solidFill>
                <a:latin typeface="Times New Roman" panose="02020603050405020304" pitchFamily="18" charset="0"/>
                <a:ea typeface="宋体" panose="02010600030101010101" pitchFamily="2" charset="-122"/>
                <a:cs typeface="宋体" panose="02010600030101010101" pitchFamily="2" charset="-122"/>
                <a:sym typeface="Arial" panose="020B0604020202020204" pitchFamily="34" charset="0"/>
              </a:endParaRPr>
            </a:p>
          </p:txBody>
        </p:sp>
      </p:grpSp>
      <p:pic>
        <p:nvPicPr>
          <p:cNvPr id="64" name="图片 63"/>
          <p:cNvPicPr>
            <a:picLocks noChangeAspect="1"/>
          </p:cNvPicPr>
          <p:nvPr/>
        </p:nvPicPr>
        <p:blipFill>
          <a:blip r:embed="rId10"/>
          <a:srcRect l="42719"/>
          <a:stretch>
            <a:fillRect/>
          </a:stretch>
        </p:blipFill>
        <p:spPr>
          <a:xfrm rot="16200000">
            <a:off x="5960745" y="-5959475"/>
            <a:ext cx="271780" cy="12191365"/>
          </a:xfrm>
          <a:prstGeom prst="rect">
            <a:avLst/>
          </a:prstGeom>
        </p:spPr>
      </p:pic>
      <p:sp>
        <p:nvSpPr>
          <p:cNvPr id="65" name="TextBox 5"/>
          <p:cNvSpPr txBox="1"/>
          <p:nvPr>
            <p:custDataLst>
              <p:tags r:id="rId11"/>
            </p:custDataLst>
          </p:nvPr>
        </p:nvSpPr>
        <p:spPr>
          <a:xfrm>
            <a:off x="391160" y="633533"/>
            <a:ext cx="11290300" cy="565604"/>
          </a:xfrm>
          <a:prstGeom prst="rect">
            <a:avLst/>
          </a:prstGeom>
          <a:noFill/>
        </p:spPr>
        <p:txBody>
          <a:bodyPr wrap="square" rtlCol="0" anchor="ctr">
            <a:normAutofit fontScale="90000"/>
          </a:bodyPr>
          <a:p>
            <a:pPr algn="ctr">
              <a:lnSpc>
                <a:spcPct val="120000"/>
              </a:lnSpc>
            </a:pPr>
            <a:r>
              <a:rPr lang="zh-CN" altLang="en-US" sz="2800" b="1" spc="300" dirty="0">
                <a:solidFill>
                  <a:srgbClr val="222222">
                    <a:lumMod val="90000"/>
                    <a:lumOff val="10000"/>
                  </a:srgbClr>
                </a:solidFill>
                <a:latin typeface="微软雅黑" panose="020B0503020204020204" charset="-122"/>
                <a:ea typeface="微软雅黑" panose="020B0503020204020204" charset="-122"/>
                <a:sym typeface="+mn-ea"/>
              </a:rPr>
              <a:t>创业机会</a:t>
            </a:r>
            <a:endParaRPr lang="zh-CN" altLang="en-US" sz="2800" b="1" spc="300" dirty="0">
              <a:solidFill>
                <a:srgbClr val="222222">
                  <a:lumMod val="90000"/>
                  <a:lumOff val="10000"/>
                </a:srgbClr>
              </a:solidFill>
              <a:latin typeface="微软雅黑" panose="020B0503020204020204" charset="-122"/>
              <a:ea typeface="微软雅黑" panose="020B0503020204020204" charset="-122"/>
              <a:sym typeface="+mn-ea"/>
            </a:endParaRPr>
          </a:p>
        </p:txBody>
      </p:sp>
      <p:grpSp>
        <p:nvGrpSpPr>
          <p:cNvPr id="2" name="组合 1"/>
          <p:cNvGrpSpPr/>
          <p:nvPr>
            <p:custDataLst>
              <p:tags r:id="rId12"/>
            </p:custDataLst>
          </p:nvPr>
        </p:nvGrpSpPr>
        <p:grpSpPr>
          <a:xfrm>
            <a:off x="3973052" y="4740822"/>
            <a:ext cx="6382096" cy="790028"/>
            <a:chOff x="1507068" y="2308754"/>
            <a:chExt cx="4582549" cy="567265"/>
          </a:xfrm>
          <a:solidFill>
            <a:schemeClr val="accent1">
              <a:lumMod val="75000"/>
            </a:schemeClr>
          </a:solidFill>
        </p:grpSpPr>
        <p:sp>
          <p:nvSpPr>
            <p:cNvPr id="3" name="任意多边形 2"/>
            <p:cNvSpPr/>
            <p:nvPr>
              <p:custDataLst>
                <p:tags r:id="rId13"/>
              </p:custDataLst>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grpFill/>
          </p:spPr>
          <p:txBody>
            <a:bodyPr rot="0" spcFirstLastPara="0" vertOverflow="overflow" horzOverflow="overflow" vert="horz" wrap="square" lIns="54000" tIns="45720" rIns="91440" bIns="45720" numCol="1" spcCol="0" rtlCol="0" fromWordArt="0" anchor="ctr" anchorCtr="0" forceAA="0" compatLnSpc="1">
              <a:normAutofit/>
            </a:bodyPr>
            <a:p>
              <a:pPr algn="just"/>
              <a:r>
                <a:rPr lang="en-US" altLang="zh-CN" b="1" dirty="0">
                  <a:latin typeface="Times New Roman" panose="02020603050405020304" pitchFamily="18" charset="0"/>
                  <a:cs typeface="Times New Roman" panose="02020603050405020304" pitchFamily="18" charset="0"/>
                  <a:sym typeface="Arial" panose="020B0604020202020204" pitchFamily="34" charset="0"/>
                </a:rPr>
                <a:t>04</a:t>
              </a:r>
              <a:endParaRPr lang="en-US" altLang="zh-CN"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4" name="任意多边形 3"/>
            <p:cNvSpPr/>
            <p:nvPr>
              <p:custDataLst>
                <p:tags r:id="rId14"/>
              </p:custDataLst>
            </p:nvPr>
          </p:nvSpPr>
          <p:spPr>
            <a:xfrm>
              <a:off x="1856284" y="2329920"/>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grpFill/>
          </p:spPr>
          <p:txBody>
            <a:bodyPr rot="0" spcFirstLastPara="0" vertOverflow="overflow" horzOverflow="overflow" vert="horz" wrap="square" lIns="360000" tIns="45720" rIns="91440" bIns="45720" numCol="1" spcCol="0" rtlCol="0" fromWordArt="0" anchor="ctr" anchorCtr="0" forceAA="0" compatLnSpc="1">
              <a:normAutofit/>
            </a:bodyPr>
            <a:p>
              <a:pPr algn="just">
                <a:buClrTx/>
                <a:buSzTx/>
                <a:buFontTx/>
              </a:pPr>
              <a:r>
                <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    </a:t>
              </a:r>
              <a:r>
                <a:rPr lang="en-US" altLang="zh-CN" sz="2000" b="1" dirty="0">
                  <a:solidFill>
                    <a:srgbClr val="FFFFFF"/>
                  </a:solidFill>
                  <a:latin typeface="Times New Roman" panose="02020603050405020304" pitchFamily="18" charset="0"/>
                  <a:ea typeface="宋体" panose="02010600030101010101" pitchFamily="2" charset="-122"/>
                  <a:cs typeface="宋体" panose="02010600030101010101" pitchFamily="2" charset="-122"/>
                  <a:sym typeface="Arial" panose="020B0604020202020204" pitchFamily="34" charset="0"/>
                </a:rPr>
                <a:t>创业机会的类型</a:t>
              </a:r>
              <a:endParaRPr lang="en-US" altLang="zh-CN" sz="2000" b="1" dirty="0">
                <a:solidFill>
                  <a:srgbClr val="FFFFFF"/>
                </a:solidFill>
                <a:latin typeface="Times New Roman" panose="02020603050405020304" pitchFamily="18" charset="0"/>
                <a:ea typeface="宋体" panose="02010600030101010101" pitchFamily="2" charset="-122"/>
                <a:cs typeface="宋体" panose="02010600030101010101" pitchFamily="2" charset="-122"/>
                <a:sym typeface="Arial" panose="020B0604020202020204" pitchFamily="34" charset="0"/>
              </a:endParaRPr>
            </a:p>
          </p:txBody>
        </p:sp>
      </p:grpSp>
    </p:spTree>
    <p:custDataLst>
      <p:tags r:id="rId1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6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rcRect l="42719"/>
          <a:stretch>
            <a:fillRect/>
          </a:stretch>
        </p:blipFill>
        <p:spPr>
          <a:xfrm rot="16200000">
            <a:off x="5959475" y="-5953125"/>
            <a:ext cx="271780" cy="12191365"/>
          </a:xfrm>
          <a:prstGeom prst="rect">
            <a:avLst/>
          </a:prstGeom>
        </p:spPr>
      </p:pic>
      <p:pic>
        <p:nvPicPr>
          <p:cNvPr id="7" name="图片 6" descr="千库网1">
            <a:hlinkClick r:id=""/>
          </p:cNvPr>
          <p:cNvPicPr>
            <a:picLocks noChangeAspect="1"/>
          </p:cNvPicPr>
          <p:nvPr/>
        </p:nvPicPr>
        <p:blipFill>
          <a:blip r:embed="rId2"/>
          <a:stretch>
            <a:fillRect/>
          </a:stretch>
        </p:blipFill>
        <p:spPr>
          <a:xfrm>
            <a:off x="11640185" y="6306185"/>
            <a:ext cx="551815" cy="551815"/>
          </a:xfrm>
          <a:prstGeom prst="rect">
            <a:avLst/>
          </a:prstGeom>
        </p:spPr>
      </p:pic>
      <p:sp>
        <p:nvSpPr>
          <p:cNvPr id="5" name="文本框 4"/>
          <p:cNvSpPr txBox="1"/>
          <p:nvPr/>
        </p:nvSpPr>
        <p:spPr>
          <a:xfrm>
            <a:off x="291465" y="278765"/>
            <a:ext cx="5701665" cy="2799715"/>
          </a:xfrm>
          <a:prstGeom prst="rect">
            <a:avLst/>
          </a:prstGeom>
          <a:noFill/>
        </p:spPr>
        <p:txBody>
          <a:bodyPr wrap="square" rtlCol="0">
            <a:spAutoFit/>
          </a:bodyPr>
          <a:p>
            <a:r>
              <a:rPr lang="zh-CN" altLang="en-US" sz="2800" b="1">
                <a:solidFill>
                  <a:srgbClr val="00B0F0"/>
                </a:solidFill>
                <a:latin typeface="Times New Roman" panose="02020603050405020304" pitchFamily="18" charset="0"/>
                <a:cs typeface="Times New Roman" panose="02020603050405020304" pitchFamily="18" charset="0"/>
              </a:rPr>
              <a:t>一、创业机会的内涵</a:t>
            </a:r>
            <a:endParaRPr lang="zh-CN" altLang="en-US" sz="2800" b="1">
              <a:solidFill>
                <a:srgbClr val="00B0F0"/>
              </a:solidFill>
              <a:latin typeface="Times New Roman" panose="02020603050405020304" pitchFamily="18" charset="0"/>
              <a:cs typeface="Times New Roman" panose="02020603050405020304" pitchFamily="18" charset="0"/>
            </a:endParaRPr>
          </a:p>
          <a:p>
            <a:endParaRPr lang="zh-CN" altLang="en-US" sz="2800" b="1">
              <a:solidFill>
                <a:srgbClr val="00B0F0"/>
              </a:solidFill>
              <a:latin typeface="Times New Roman" panose="02020603050405020304" pitchFamily="18" charset="0"/>
              <a:cs typeface="Times New Roman" panose="02020603050405020304" pitchFamily="18" charset="0"/>
            </a:endParaRPr>
          </a:p>
          <a:p>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学者马克•卡森认为，创业机会是指在新的生产方式、新的产出或在新的生产方式与产出之间的关系形成过程中，引进新的产品、服务、原材料和组织方式，得到比生产成本更高价值的情形。</a:t>
            </a:r>
            <a:endParaRPr lang="zh-CN" altLang="en-US" sz="2400">
              <a:latin typeface="Times New Roman" panose="02020603050405020304" pitchFamily="18" charset="0"/>
              <a:cs typeface="Times New Roman" panose="02020603050405020304" pitchFamily="18" charset="0"/>
            </a:endParaRPr>
          </a:p>
        </p:txBody>
      </p:sp>
      <p:sp>
        <p:nvSpPr>
          <p:cNvPr id="13" name="Freeform 4"/>
          <p:cNvSpPr/>
          <p:nvPr>
            <p:custDataLst>
              <p:tags r:id="rId3"/>
            </p:custDataLst>
          </p:nvPr>
        </p:nvSpPr>
        <p:spPr>
          <a:xfrm>
            <a:off x="6612188" y="1144270"/>
            <a:ext cx="4065588" cy="5238750"/>
          </a:xfrm>
          <a:custGeom>
            <a:avLst/>
            <a:gdLst>
              <a:gd name="connsiteX0" fmla="*/ 323604 w 4522224"/>
              <a:gd name="connsiteY0" fmla="*/ 6062148 h 6062148"/>
              <a:gd name="connsiteX1" fmla="*/ 376944 w 4522224"/>
              <a:gd name="connsiteY1" fmla="*/ 5924988 h 6062148"/>
              <a:gd name="connsiteX2" fmla="*/ 437904 w 4522224"/>
              <a:gd name="connsiteY2" fmla="*/ 5780208 h 6062148"/>
              <a:gd name="connsiteX3" fmla="*/ 468384 w 4522224"/>
              <a:gd name="connsiteY3" fmla="*/ 5665908 h 6062148"/>
              <a:gd name="connsiteX4" fmla="*/ 506484 w 4522224"/>
              <a:gd name="connsiteY4" fmla="*/ 5612568 h 6062148"/>
              <a:gd name="connsiteX5" fmla="*/ 536964 w 4522224"/>
              <a:gd name="connsiteY5" fmla="*/ 5521128 h 6062148"/>
              <a:gd name="connsiteX6" fmla="*/ 559824 w 4522224"/>
              <a:gd name="connsiteY6" fmla="*/ 5353488 h 6062148"/>
              <a:gd name="connsiteX7" fmla="*/ 597924 w 4522224"/>
              <a:gd name="connsiteY7" fmla="*/ 5223948 h 6062148"/>
              <a:gd name="connsiteX8" fmla="*/ 620784 w 4522224"/>
              <a:gd name="connsiteY8" fmla="*/ 5178228 h 6062148"/>
              <a:gd name="connsiteX9" fmla="*/ 696984 w 4522224"/>
              <a:gd name="connsiteY9" fmla="*/ 5071548 h 6062148"/>
              <a:gd name="connsiteX10" fmla="*/ 712224 w 4522224"/>
              <a:gd name="connsiteY10" fmla="*/ 5063928 h 6062148"/>
              <a:gd name="connsiteX11" fmla="*/ 704604 w 4522224"/>
              <a:gd name="connsiteY11" fmla="*/ 5025828 h 6062148"/>
              <a:gd name="connsiteX12" fmla="*/ 696984 w 4522224"/>
              <a:gd name="connsiteY12" fmla="*/ 5002968 h 6062148"/>
              <a:gd name="connsiteX13" fmla="*/ 963684 w 4522224"/>
              <a:gd name="connsiteY13" fmla="*/ 4682928 h 6062148"/>
              <a:gd name="connsiteX14" fmla="*/ 956064 w 4522224"/>
              <a:gd name="connsiteY14" fmla="*/ 4644828 h 6062148"/>
              <a:gd name="connsiteX15" fmla="*/ 1337064 w 4522224"/>
              <a:gd name="connsiteY15" fmla="*/ 4172388 h 6062148"/>
              <a:gd name="connsiteX16" fmla="*/ 1253244 w 4522224"/>
              <a:gd name="connsiteY16" fmla="*/ 4012368 h 6062148"/>
              <a:gd name="connsiteX17" fmla="*/ 1199904 w 4522224"/>
              <a:gd name="connsiteY17" fmla="*/ 3928548 h 6062148"/>
              <a:gd name="connsiteX18" fmla="*/ 1169424 w 4522224"/>
              <a:gd name="connsiteY18" fmla="*/ 3768528 h 6062148"/>
              <a:gd name="connsiteX19" fmla="*/ 1146564 w 4522224"/>
              <a:gd name="connsiteY19" fmla="*/ 3699948 h 6062148"/>
              <a:gd name="connsiteX20" fmla="*/ 1138944 w 4522224"/>
              <a:gd name="connsiteY20" fmla="*/ 3669468 h 6062148"/>
              <a:gd name="connsiteX21" fmla="*/ 1062744 w 4522224"/>
              <a:gd name="connsiteY21" fmla="*/ 3661848 h 6062148"/>
              <a:gd name="connsiteX22" fmla="*/ 933204 w 4522224"/>
              <a:gd name="connsiteY22" fmla="*/ 3669468 h 6062148"/>
              <a:gd name="connsiteX23" fmla="*/ 826524 w 4522224"/>
              <a:gd name="connsiteY23" fmla="*/ 3692328 h 6062148"/>
              <a:gd name="connsiteX24" fmla="*/ 605544 w 4522224"/>
              <a:gd name="connsiteY24" fmla="*/ 3738048 h 6062148"/>
              <a:gd name="connsiteX25" fmla="*/ 384564 w 4522224"/>
              <a:gd name="connsiteY25" fmla="*/ 3638988 h 6062148"/>
              <a:gd name="connsiteX26" fmla="*/ 376944 w 4522224"/>
              <a:gd name="connsiteY26" fmla="*/ 3326568 h 6062148"/>
              <a:gd name="connsiteX27" fmla="*/ 415044 w 4522224"/>
              <a:gd name="connsiteY27" fmla="*/ 3250368 h 6062148"/>
              <a:gd name="connsiteX28" fmla="*/ 415044 w 4522224"/>
              <a:gd name="connsiteY28" fmla="*/ 3227508 h 6062148"/>
              <a:gd name="connsiteX29" fmla="*/ 384564 w 4522224"/>
              <a:gd name="connsiteY29" fmla="*/ 3166548 h 6062148"/>
              <a:gd name="connsiteX30" fmla="*/ 361704 w 4522224"/>
              <a:gd name="connsiteY30" fmla="*/ 3166548 h 6062148"/>
              <a:gd name="connsiteX31" fmla="*/ 346464 w 4522224"/>
              <a:gd name="connsiteY31" fmla="*/ 3105588 h 6062148"/>
              <a:gd name="connsiteX32" fmla="*/ 392184 w 4522224"/>
              <a:gd name="connsiteY32" fmla="*/ 3021768 h 6062148"/>
              <a:gd name="connsiteX33" fmla="*/ 483624 w 4522224"/>
              <a:gd name="connsiteY33" fmla="*/ 2998908 h 6062148"/>
              <a:gd name="connsiteX34" fmla="*/ 460764 w 4522224"/>
              <a:gd name="connsiteY34" fmla="*/ 2930328 h 6062148"/>
              <a:gd name="connsiteX35" fmla="*/ 430284 w 4522224"/>
              <a:gd name="connsiteY35" fmla="*/ 2930328 h 6062148"/>
              <a:gd name="connsiteX36" fmla="*/ 384564 w 4522224"/>
              <a:gd name="connsiteY36" fmla="*/ 2930328 h 6062148"/>
              <a:gd name="connsiteX37" fmla="*/ 300744 w 4522224"/>
              <a:gd name="connsiteY37" fmla="*/ 2876988 h 6062148"/>
              <a:gd name="connsiteX38" fmla="*/ 315984 w 4522224"/>
              <a:gd name="connsiteY38" fmla="*/ 2846508 h 6062148"/>
              <a:gd name="connsiteX39" fmla="*/ 323604 w 4522224"/>
              <a:gd name="connsiteY39" fmla="*/ 2793168 h 6062148"/>
              <a:gd name="connsiteX40" fmla="*/ 308364 w 4522224"/>
              <a:gd name="connsiteY40" fmla="*/ 2732208 h 6062148"/>
              <a:gd name="connsiteX41" fmla="*/ 262644 w 4522224"/>
              <a:gd name="connsiteY41" fmla="*/ 2671248 h 6062148"/>
              <a:gd name="connsiteX42" fmla="*/ 171204 w 4522224"/>
              <a:gd name="connsiteY42" fmla="*/ 2656008 h 6062148"/>
              <a:gd name="connsiteX43" fmla="*/ 49284 w 4522224"/>
              <a:gd name="connsiteY43" fmla="*/ 2610288 h 6062148"/>
              <a:gd name="connsiteX44" fmla="*/ 18804 w 4522224"/>
              <a:gd name="connsiteY44" fmla="*/ 2556948 h 6062148"/>
              <a:gd name="connsiteX45" fmla="*/ 3564 w 4522224"/>
              <a:gd name="connsiteY45" fmla="*/ 2488368 h 6062148"/>
              <a:gd name="connsiteX46" fmla="*/ 87384 w 4522224"/>
              <a:gd name="connsiteY46" fmla="*/ 2335968 h 6062148"/>
              <a:gd name="connsiteX47" fmla="*/ 216924 w 4522224"/>
              <a:gd name="connsiteY47" fmla="*/ 2175948 h 6062148"/>
              <a:gd name="connsiteX48" fmla="*/ 277884 w 4522224"/>
              <a:gd name="connsiteY48" fmla="*/ 2084508 h 6062148"/>
              <a:gd name="connsiteX49" fmla="*/ 323604 w 4522224"/>
              <a:gd name="connsiteY49" fmla="*/ 1977828 h 6062148"/>
              <a:gd name="connsiteX50" fmla="*/ 354084 w 4522224"/>
              <a:gd name="connsiteY50" fmla="*/ 1871148 h 6062148"/>
              <a:gd name="connsiteX51" fmla="*/ 369324 w 4522224"/>
              <a:gd name="connsiteY51" fmla="*/ 1810188 h 6062148"/>
              <a:gd name="connsiteX52" fmla="*/ 338844 w 4522224"/>
              <a:gd name="connsiteY52" fmla="*/ 1756848 h 6062148"/>
              <a:gd name="connsiteX53" fmla="*/ 323604 w 4522224"/>
              <a:gd name="connsiteY53" fmla="*/ 1680648 h 6062148"/>
              <a:gd name="connsiteX54" fmla="*/ 407424 w 4522224"/>
              <a:gd name="connsiteY54" fmla="*/ 1474908 h 6062148"/>
              <a:gd name="connsiteX55" fmla="*/ 437904 w 4522224"/>
              <a:gd name="connsiteY55" fmla="*/ 1307268 h 6062148"/>
              <a:gd name="connsiteX56" fmla="*/ 460764 w 4522224"/>
              <a:gd name="connsiteY56" fmla="*/ 1192968 h 6062148"/>
              <a:gd name="connsiteX57" fmla="*/ 498864 w 4522224"/>
              <a:gd name="connsiteY57" fmla="*/ 1055808 h 6062148"/>
              <a:gd name="connsiteX58" fmla="*/ 552204 w 4522224"/>
              <a:gd name="connsiteY58" fmla="*/ 888168 h 6062148"/>
              <a:gd name="connsiteX59" fmla="*/ 498864 w 4522224"/>
              <a:gd name="connsiteY59" fmla="*/ 888168 h 6062148"/>
              <a:gd name="connsiteX60" fmla="*/ 407424 w 4522224"/>
              <a:gd name="connsiteY60" fmla="*/ 834828 h 6062148"/>
              <a:gd name="connsiteX61" fmla="*/ 323604 w 4522224"/>
              <a:gd name="connsiteY61" fmla="*/ 789108 h 6062148"/>
              <a:gd name="connsiteX62" fmla="*/ 255024 w 4522224"/>
              <a:gd name="connsiteY62" fmla="*/ 773868 h 6062148"/>
              <a:gd name="connsiteX63" fmla="*/ 209304 w 4522224"/>
              <a:gd name="connsiteY63" fmla="*/ 751008 h 6062148"/>
              <a:gd name="connsiteX64" fmla="*/ 255024 w 4522224"/>
              <a:gd name="connsiteY64" fmla="*/ 674808 h 6062148"/>
              <a:gd name="connsiteX65" fmla="*/ 369324 w 4522224"/>
              <a:gd name="connsiteY65" fmla="*/ 606228 h 6062148"/>
              <a:gd name="connsiteX66" fmla="*/ 552204 w 4522224"/>
              <a:gd name="connsiteY66" fmla="*/ 507168 h 6062148"/>
              <a:gd name="connsiteX67" fmla="*/ 651264 w 4522224"/>
              <a:gd name="connsiteY67" fmla="*/ 423348 h 6062148"/>
              <a:gd name="connsiteX68" fmla="*/ 887484 w 4522224"/>
              <a:gd name="connsiteY68" fmla="*/ 232848 h 6062148"/>
              <a:gd name="connsiteX69" fmla="*/ 1169424 w 4522224"/>
              <a:gd name="connsiteY69" fmla="*/ 80448 h 6062148"/>
              <a:gd name="connsiteX70" fmla="*/ 1588524 w 4522224"/>
              <a:gd name="connsiteY70" fmla="*/ 11868 h 6062148"/>
              <a:gd name="connsiteX71" fmla="*/ 1939044 w 4522224"/>
              <a:gd name="connsiteY71" fmla="*/ 4248 h 6062148"/>
              <a:gd name="connsiteX72" fmla="*/ 2167644 w 4522224"/>
              <a:gd name="connsiteY72" fmla="*/ 4248 h 6062148"/>
              <a:gd name="connsiteX73" fmla="*/ 2388624 w 4522224"/>
              <a:gd name="connsiteY73" fmla="*/ 57588 h 6062148"/>
              <a:gd name="connsiteX74" fmla="*/ 2662944 w 4522224"/>
              <a:gd name="connsiteY74" fmla="*/ 133788 h 6062148"/>
              <a:gd name="connsiteX75" fmla="*/ 2815344 w 4522224"/>
              <a:gd name="connsiteY75" fmla="*/ 202368 h 6062148"/>
              <a:gd name="connsiteX76" fmla="*/ 3097284 w 4522224"/>
              <a:gd name="connsiteY76" fmla="*/ 400488 h 6062148"/>
              <a:gd name="connsiteX77" fmla="*/ 3280164 w 4522224"/>
              <a:gd name="connsiteY77" fmla="*/ 651948 h 6062148"/>
              <a:gd name="connsiteX78" fmla="*/ 3402084 w 4522224"/>
              <a:gd name="connsiteY78" fmla="*/ 918648 h 6062148"/>
              <a:gd name="connsiteX79" fmla="*/ 3470664 w 4522224"/>
              <a:gd name="connsiteY79" fmla="*/ 1238688 h 6062148"/>
              <a:gd name="connsiteX80" fmla="*/ 3501144 w 4522224"/>
              <a:gd name="connsiteY80" fmla="*/ 1543488 h 6062148"/>
              <a:gd name="connsiteX81" fmla="*/ 3501144 w 4522224"/>
              <a:gd name="connsiteY81" fmla="*/ 1962588 h 6062148"/>
              <a:gd name="connsiteX82" fmla="*/ 3333504 w 4522224"/>
              <a:gd name="connsiteY82" fmla="*/ 2305488 h 6062148"/>
              <a:gd name="connsiteX83" fmla="*/ 3249684 w 4522224"/>
              <a:gd name="connsiteY83" fmla="*/ 2473128 h 6062148"/>
              <a:gd name="connsiteX84" fmla="*/ 3127764 w 4522224"/>
              <a:gd name="connsiteY84" fmla="*/ 2663628 h 6062148"/>
              <a:gd name="connsiteX85" fmla="*/ 3066804 w 4522224"/>
              <a:gd name="connsiteY85" fmla="*/ 2838888 h 6062148"/>
              <a:gd name="connsiteX86" fmla="*/ 3059184 w 4522224"/>
              <a:gd name="connsiteY86" fmla="*/ 2915088 h 6062148"/>
              <a:gd name="connsiteX87" fmla="*/ 3013464 w 4522224"/>
              <a:gd name="connsiteY87" fmla="*/ 3014148 h 6062148"/>
              <a:gd name="connsiteX88" fmla="*/ 2975364 w 4522224"/>
              <a:gd name="connsiteY88" fmla="*/ 3082728 h 6062148"/>
              <a:gd name="connsiteX89" fmla="*/ 2952504 w 4522224"/>
              <a:gd name="connsiteY89" fmla="*/ 3120828 h 6062148"/>
              <a:gd name="connsiteX90" fmla="*/ 2952504 w 4522224"/>
              <a:gd name="connsiteY90" fmla="*/ 3555168 h 6062148"/>
              <a:gd name="connsiteX91" fmla="*/ 2952504 w 4522224"/>
              <a:gd name="connsiteY91" fmla="*/ 3562788 h 6062148"/>
              <a:gd name="connsiteX92" fmla="*/ 3005844 w 4522224"/>
              <a:gd name="connsiteY92" fmla="*/ 3539928 h 6062148"/>
              <a:gd name="connsiteX93" fmla="*/ 3059184 w 4522224"/>
              <a:gd name="connsiteY93" fmla="*/ 3562788 h 6062148"/>
              <a:gd name="connsiteX94" fmla="*/ 3104904 w 4522224"/>
              <a:gd name="connsiteY94" fmla="*/ 3570408 h 6062148"/>
              <a:gd name="connsiteX95" fmla="*/ 3135384 w 4522224"/>
              <a:gd name="connsiteY95" fmla="*/ 3631368 h 6062148"/>
              <a:gd name="connsiteX96" fmla="*/ 3112524 w 4522224"/>
              <a:gd name="connsiteY96" fmla="*/ 3738048 h 6062148"/>
              <a:gd name="connsiteX97" fmla="*/ 3120144 w 4522224"/>
              <a:gd name="connsiteY97" fmla="*/ 4103808 h 6062148"/>
              <a:gd name="connsiteX98" fmla="*/ 3112524 w 4522224"/>
              <a:gd name="connsiteY98" fmla="*/ 4119048 h 6062148"/>
              <a:gd name="connsiteX99" fmla="*/ 3158244 w 4522224"/>
              <a:gd name="connsiteY99" fmla="*/ 4157148 h 6062148"/>
              <a:gd name="connsiteX100" fmla="*/ 3196344 w 4522224"/>
              <a:gd name="connsiteY100" fmla="*/ 4164768 h 6062148"/>
              <a:gd name="connsiteX101" fmla="*/ 3226824 w 4522224"/>
              <a:gd name="connsiteY101" fmla="*/ 4172388 h 6062148"/>
              <a:gd name="connsiteX102" fmla="*/ 3280164 w 4522224"/>
              <a:gd name="connsiteY102" fmla="*/ 4294308 h 6062148"/>
              <a:gd name="connsiteX103" fmla="*/ 3295404 w 4522224"/>
              <a:gd name="connsiteY103" fmla="*/ 4347648 h 6062148"/>
              <a:gd name="connsiteX104" fmla="*/ 3325884 w 4522224"/>
              <a:gd name="connsiteY104" fmla="*/ 4408608 h 6062148"/>
              <a:gd name="connsiteX105" fmla="*/ 3546864 w 4522224"/>
              <a:gd name="connsiteY105" fmla="*/ 4644828 h 6062148"/>
              <a:gd name="connsiteX106" fmla="*/ 3882144 w 4522224"/>
              <a:gd name="connsiteY106" fmla="*/ 5025828 h 6062148"/>
              <a:gd name="connsiteX107" fmla="*/ 4095504 w 4522224"/>
              <a:gd name="connsiteY107" fmla="*/ 5300148 h 6062148"/>
              <a:gd name="connsiteX108" fmla="*/ 4362204 w 4522224"/>
              <a:gd name="connsiteY108" fmla="*/ 5726868 h 6062148"/>
              <a:gd name="connsiteX109" fmla="*/ 4522224 w 4522224"/>
              <a:gd name="connsiteY109" fmla="*/ 6046908 h 6062148"/>
              <a:gd name="connsiteX0-1" fmla="*/ 323604 w 4522224"/>
              <a:gd name="connsiteY0-2" fmla="*/ 6062148 h 6062148"/>
              <a:gd name="connsiteX1-3" fmla="*/ 376944 w 4522224"/>
              <a:gd name="connsiteY1-4" fmla="*/ 5924988 h 6062148"/>
              <a:gd name="connsiteX2-5" fmla="*/ 437904 w 4522224"/>
              <a:gd name="connsiteY2-6" fmla="*/ 5780208 h 6062148"/>
              <a:gd name="connsiteX3-7" fmla="*/ 468384 w 4522224"/>
              <a:gd name="connsiteY3-8" fmla="*/ 5665908 h 6062148"/>
              <a:gd name="connsiteX4-9" fmla="*/ 506484 w 4522224"/>
              <a:gd name="connsiteY4-10" fmla="*/ 5612568 h 6062148"/>
              <a:gd name="connsiteX5-11" fmla="*/ 536964 w 4522224"/>
              <a:gd name="connsiteY5-12" fmla="*/ 5521128 h 6062148"/>
              <a:gd name="connsiteX6-13" fmla="*/ 559824 w 4522224"/>
              <a:gd name="connsiteY6-14" fmla="*/ 5353488 h 6062148"/>
              <a:gd name="connsiteX7-15" fmla="*/ 597924 w 4522224"/>
              <a:gd name="connsiteY7-16" fmla="*/ 5223948 h 6062148"/>
              <a:gd name="connsiteX8-17" fmla="*/ 620784 w 4522224"/>
              <a:gd name="connsiteY8-18" fmla="*/ 5178228 h 6062148"/>
              <a:gd name="connsiteX9-19" fmla="*/ 696984 w 4522224"/>
              <a:gd name="connsiteY9-20" fmla="*/ 5071548 h 6062148"/>
              <a:gd name="connsiteX10-21" fmla="*/ 712224 w 4522224"/>
              <a:gd name="connsiteY10-22" fmla="*/ 5063928 h 6062148"/>
              <a:gd name="connsiteX11-23" fmla="*/ 704604 w 4522224"/>
              <a:gd name="connsiteY11-24" fmla="*/ 5025828 h 6062148"/>
              <a:gd name="connsiteX12-25" fmla="*/ 696984 w 4522224"/>
              <a:gd name="connsiteY12-26" fmla="*/ 5002968 h 6062148"/>
              <a:gd name="connsiteX13-27" fmla="*/ 963684 w 4522224"/>
              <a:gd name="connsiteY13-28" fmla="*/ 4682928 h 6062148"/>
              <a:gd name="connsiteX14-29" fmla="*/ 956064 w 4522224"/>
              <a:gd name="connsiteY14-30" fmla="*/ 4644828 h 6062148"/>
              <a:gd name="connsiteX15-31" fmla="*/ 1337064 w 4522224"/>
              <a:gd name="connsiteY15-32" fmla="*/ 4172388 h 6062148"/>
              <a:gd name="connsiteX16-33" fmla="*/ 1253244 w 4522224"/>
              <a:gd name="connsiteY16-34" fmla="*/ 4012368 h 6062148"/>
              <a:gd name="connsiteX17-35" fmla="*/ 1199904 w 4522224"/>
              <a:gd name="connsiteY17-36" fmla="*/ 3928548 h 6062148"/>
              <a:gd name="connsiteX18-37" fmla="*/ 1169424 w 4522224"/>
              <a:gd name="connsiteY18-38" fmla="*/ 3768528 h 6062148"/>
              <a:gd name="connsiteX19-39" fmla="*/ 1146564 w 4522224"/>
              <a:gd name="connsiteY19-40" fmla="*/ 3699948 h 6062148"/>
              <a:gd name="connsiteX20-41" fmla="*/ 1138944 w 4522224"/>
              <a:gd name="connsiteY20-42" fmla="*/ 3669468 h 6062148"/>
              <a:gd name="connsiteX21-43" fmla="*/ 1062744 w 4522224"/>
              <a:gd name="connsiteY21-44" fmla="*/ 3661848 h 6062148"/>
              <a:gd name="connsiteX22-45" fmla="*/ 933204 w 4522224"/>
              <a:gd name="connsiteY22-46" fmla="*/ 3669468 h 6062148"/>
              <a:gd name="connsiteX23-47" fmla="*/ 826524 w 4522224"/>
              <a:gd name="connsiteY23-48" fmla="*/ 3692328 h 6062148"/>
              <a:gd name="connsiteX24-49" fmla="*/ 605544 w 4522224"/>
              <a:gd name="connsiteY24-50" fmla="*/ 3738048 h 6062148"/>
              <a:gd name="connsiteX25-51" fmla="*/ 384564 w 4522224"/>
              <a:gd name="connsiteY25-52" fmla="*/ 3638988 h 6062148"/>
              <a:gd name="connsiteX26-53" fmla="*/ 376944 w 4522224"/>
              <a:gd name="connsiteY26-54" fmla="*/ 3326568 h 6062148"/>
              <a:gd name="connsiteX27-55" fmla="*/ 415044 w 4522224"/>
              <a:gd name="connsiteY27-56" fmla="*/ 3250368 h 6062148"/>
              <a:gd name="connsiteX28-57" fmla="*/ 415044 w 4522224"/>
              <a:gd name="connsiteY28-58" fmla="*/ 3227508 h 6062148"/>
              <a:gd name="connsiteX29-59" fmla="*/ 384564 w 4522224"/>
              <a:gd name="connsiteY29-60" fmla="*/ 3166548 h 6062148"/>
              <a:gd name="connsiteX30-61" fmla="*/ 361704 w 4522224"/>
              <a:gd name="connsiteY30-62" fmla="*/ 3166548 h 6062148"/>
              <a:gd name="connsiteX31-63" fmla="*/ 346464 w 4522224"/>
              <a:gd name="connsiteY31-64" fmla="*/ 3105588 h 6062148"/>
              <a:gd name="connsiteX32-65" fmla="*/ 392184 w 4522224"/>
              <a:gd name="connsiteY32-66" fmla="*/ 3021768 h 6062148"/>
              <a:gd name="connsiteX33-67" fmla="*/ 483624 w 4522224"/>
              <a:gd name="connsiteY33-68" fmla="*/ 2998908 h 6062148"/>
              <a:gd name="connsiteX34-69" fmla="*/ 460764 w 4522224"/>
              <a:gd name="connsiteY34-70" fmla="*/ 2930328 h 6062148"/>
              <a:gd name="connsiteX35-71" fmla="*/ 430284 w 4522224"/>
              <a:gd name="connsiteY35-72" fmla="*/ 2930328 h 6062148"/>
              <a:gd name="connsiteX36-73" fmla="*/ 384564 w 4522224"/>
              <a:gd name="connsiteY36-74" fmla="*/ 2930328 h 6062148"/>
              <a:gd name="connsiteX37-75" fmla="*/ 300744 w 4522224"/>
              <a:gd name="connsiteY37-76" fmla="*/ 2876988 h 6062148"/>
              <a:gd name="connsiteX38-77" fmla="*/ 315984 w 4522224"/>
              <a:gd name="connsiteY38-78" fmla="*/ 2846508 h 6062148"/>
              <a:gd name="connsiteX39-79" fmla="*/ 323604 w 4522224"/>
              <a:gd name="connsiteY39-80" fmla="*/ 2793168 h 6062148"/>
              <a:gd name="connsiteX40-81" fmla="*/ 308364 w 4522224"/>
              <a:gd name="connsiteY40-82" fmla="*/ 2732208 h 6062148"/>
              <a:gd name="connsiteX41-83" fmla="*/ 262644 w 4522224"/>
              <a:gd name="connsiteY41-84" fmla="*/ 2671248 h 6062148"/>
              <a:gd name="connsiteX42-85" fmla="*/ 171204 w 4522224"/>
              <a:gd name="connsiteY42-86" fmla="*/ 2656008 h 6062148"/>
              <a:gd name="connsiteX43-87" fmla="*/ 49284 w 4522224"/>
              <a:gd name="connsiteY43-88" fmla="*/ 2610288 h 6062148"/>
              <a:gd name="connsiteX44-89" fmla="*/ 18804 w 4522224"/>
              <a:gd name="connsiteY44-90" fmla="*/ 2556948 h 6062148"/>
              <a:gd name="connsiteX45-91" fmla="*/ 3564 w 4522224"/>
              <a:gd name="connsiteY45-92" fmla="*/ 2488368 h 6062148"/>
              <a:gd name="connsiteX46-93" fmla="*/ 87384 w 4522224"/>
              <a:gd name="connsiteY46-94" fmla="*/ 2335968 h 6062148"/>
              <a:gd name="connsiteX47-95" fmla="*/ 216924 w 4522224"/>
              <a:gd name="connsiteY47-96" fmla="*/ 2175948 h 6062148"/>
              <a:gd name="connsiteX48-97" fmla="*/ 277884 w 4522224"/>
              <a:gd name="connsiteY48-98" fmla="*/ 2084508 h 6062148"/>
              <a:gd name="connsiteX49-99" fmla="*/ 323604 w 4522224"/>
              <a:gd name="connsiteY49-100" fmla="*/ 1977828 h 6062148"/>
              <a:gd name="connsiteX50-101" fmla="*/ 354084 w 4522224"/>
              <a:gd name="connsiteY50-102" fmla="*/ 1871148 h 6062148"/>
              <a:gd name="connsiteX51-103" fmla="*/ 369324 w 4522224"/>
              <a:gd name="connsiteY51-104" fmla="*/ 1810188 h 6062148"/>
              <a:gd name="connsiteX52-105" fmla="*/ 338844 w 4522224"/>
              <a:gd name="connsiteY52-106" fmla="*/ 1756848 h 6062148"/>
              <a:gd name="connsiteX53-107" fmla="*/ 323604 w 4522224"/>
              <a:gd name="connsiteY53-108" fmla="*/ 1680648 h 6062148"/>
              <a:gd name="connsiteX54-109" fmla="*/ 407424 w 4522224"/>
              <a:gd name="connsiteY54-110" fmla="*/ 1474908 h 6062148"/>
              <a:gd name="connsiteX55-111" fmla="*/ 437904 w 4522224"/>
              <a:gd name="connsiteY55-112" fmla="*/ 1307268 h 6062148"/>
              <a:gd name="connsiteX56-113" fmla="*/ 460764 w 4522224"/>
              <a:gd name="connsiteY56-114" fmla="*/ 1192968 h 6062148"/>
              <a:gd name="connsiteX57-115" fmla="*/ 498864 w 4522224"/>
              <a:gd name="connsiteY57-116" fmla="*/ 1055808 h 6062148"/>
              <a:gd name="connsiteX58-117" fmla="*/ 552204 w 4522224"/>
              <a:gd name="connsiteY58-118" fmla="*/ 888168 h 6062148"/>
              <a:gd name="connsiteX59-119" fmla="*/ 498864 w 4522224"/>
              <a:gd name="connsiteY59-120" fmla="*/ 888168 h 6062148"/>
              <a:gd name="connsiteX60-121" fmla="*/ 407424 w 4522224"/>
              <a:gd name="connsiteY60-122" fmla="*/ 834828 h 6062148"/>
              <a:gd name="connsiteX61-123" fmla="*/ 323604 w 4522224"/>
              <a:gd name="connsiteY61-124" fmla="*/ 789108 h 6062148"/>
              <a:gd name="connsiteX62-125" fmla="*/ 255024 w 4522224"/>
              <a:gd name="connsiteY62-126" fmla="*/ 773868 h 6062148"/>
              <a:gd name="connsiteX63-127" fmla="*/ 209304 w 4522224"/>
              <a:gd name="connsiteY63-128" fmla="*/ 751008 h 6062148"/>
              <a:gd name="connsiteX64-129" fmla="*/ 255024 w 4522224"/>
              <a:gd name="connsiteY64-130" fmla="*/ 674808 h 6062148"/>
              <a:gd name="connsiteX65-131" fmla="*/ 369324 w 4522224"/>
              <a:gd name="connsiteY65-132" fmla="*/ 606228 h 6062148"/>
              <a:gd name="connsiteX66-133" fmla="*/ 552204 w 4522224"/>
              <a:gd name="connsiteY66-134" fmla="*/ 507168 h 6062148"/>
              <a:gd name="connsiteX67-135" fmla="*/ 651264 w 4522224"/>
              <a:gd name="connsiteY67-136" fmla="*/ 423348 h 6062148"/>
              <a:gd name="connsiteX68-137" fmla="*/ 887484 w 4522224"/>
              <a:gd name="connsiteY68-138" fmla="*/ 232848 h 6062148"/>
              <a:gd name="connsiteX69-139" fmla="*/ 1169424 w 4522224"/>
              <a:gd name="connsiteY69-140" fmla="*/ 80448 h 6062148"/>
              <a:gd name="connsiteX70-141" fmla="*/ 1588524 w 4522224"/>
              <a:gd name="connsiteY70-142" fmla="*/ 11868 h 6062148"/>
              <a:gd name="connsiteX71-143" fmla="*/ 1939044 w 4522224"/>
              <a:gd name="connsiteY71-144" fmla="*/ 4248 h 6062148"/>
              <a:gd name="connsiteX72-145" fmla="*/ 2167644 w 4522224"/>
              <a:gd name="connsiteY72-146" fmla="*/ 4248 h 6062148"/>
              <a:gd name="connsiteX73-147" fmla="*/ 2388624 w 4522224"/>
              <a:gd name="connsiteY73-148" fmla="*/ 57588 h 6062148"/>
              <a:gd name="connsiteX74-149" fmla="*/ 2662944 w 4522224"/>
              <a:gd name="connsiteY74-150" fmla="*/ 133788 h 6062148"/>
              <a:gd name="connsiteX75-151" fmla="*/ 2815344 w 4522224"/>
              <a:gd name="connsiteY75-152" fmla="*/ 202368 h 6062148"/>
              <a:gd name="connsiteX76-153" fmla="*/ 3097284 w 4522224"/>
              <a:gd name="connsiteY76-154" fmla="*/ 400488 h 6062148"/>
              <a:gd name="connsiteX77-155" fmla="*/ 3280164 w 4522224"/>
              <a:gd name="connsiteY77-156" fmla="*/ 651948 h 6062148"/>
              <a:gd name="connsiteX78-157" fmla="*/ 3402084 w 4522224"/>
              <a:gd name="connsiteY78-158" fmla="*/ 918648 h 6062148"/>
              <a:gd name="connsiteX79-159" fmla="*/ 3470664 w 4522224"/>
              <a:gd name="connsiteY79-160" fmla="*/ 1238688 h 6062148"/>
              <a:gd name="connsiteX80-161" fmla="*/ 3501144 w 4522224"/>
              <a:gd name="connsiteY80-162" fmla="*/ 1543488 h 6062148"/>
              <a:gd name="connsiteX81-163" fmla="*/ 3501144 w 4522224"/>
              <a:gd name="connsiteY81-164" fmla="*/ 1962588 h 6062148"/>
              <a:gd name="connsiteX82-165" fmla="*/ 3333504 w 4522224"/>
              <a:gd name="connsiteY82-166" fmla="*/ 2305488 h 6062148"/>
              <a:gd name="connsiteX83-167" fmla="*/ 3249684 w 4522224"/>
              <a:gd name="connsiteY83-168" fmla="*/ 2473128 h 6062148"/>
              <a:gd name="connsiteX84-169" fmla="*/ 3127764 w 4522224"/>
              <a:gd name="connsiteY84-170" fmla="*/ 2663628 h 6062148"/>
              <a:gd name="connsiteX85-171" fmla="*/ 3066804 w 4522224"/>
              <a:gd name="connsiteY85-172" fmla="*/ 2838888 h 6062148"/>
              <a:gd name="connsiteX86-173" fmla="*/ 3059184 w 4522224"/>
              <a:gd name="connsiteY86-174" fmla="*/ 2915088 h 6062148"/>
              <a:gd name="connsiteX87-175" fmla="*/ 3013464 w 4522224"/>
              <a:gd name="connsiteY87-176" fmla="*/ 3014148 h 6062148"/>
              <a:gd name="connsiteX88-177" fmla="*/ 2975364 w 4522224"/>
              <a:gd name="connsiteY88-178" fmla="*/ 3082728 h 6062148"/>
              <a:gd name="connsiteX89-179" fmla="*/ 2952504 w 4522224"/>
              <a:gd name="connsiteY89-180" fmla="*/ 3120828 h 6062148"/>
              <a:gd name="connsiteX90-181" fmla="*/ 2952504 w 4522224"/>
              <a:gd name="connsiteY90-182" fmla="*/ 3555168 h 6062148"/>
              <a:gd name="connsiteX91-183" fmla="*/ 2952504 w 4522224"/>
              <a:gd name="connsiteY91-184" fmla="*/ 3562788 h 6062148"/>
              <a:gd name="connsiteX92-185" fmla="*/ 3005844 w 4522224"/>
              <a:gd name="connsiteY92-186" fmla="*/ 3539928 h 6062148"/>
              <a:gd name="connsiteX93-187" fmla="*/ 3059184 w 4522224"/>
              <a:gd name="connsiteY93-188" fmla="*/ 3562788 h 6062148"/>
              <a:gd name="connsiteX94-189" fmla="*/ 3104904 w 4522224"/>
              <a:gd name="connsiteY94-190" fmla="*/ 3570408 h 6062148"/>
              <a:gd name="connsiteX95-191" fmla="*/ 3135384 w 4522224"/>
              <a:gd name="connsiteY95-192" fmla="*/ 3631368 h 6062148"/>
              <a:gd name="connsiteX96-193" fmla="*/ 3112524 w 4522224"/>
              <a:gd name="connsiteY96-194" fmla="*/ 3738048 h 6062148"/>
              <a:gd name="connsiteX97-195" fmla="*/ 3120144 w 4522224"/>
              <a:gd name="connsiteY97-196" fmla="*/ 4103808 h 6062148"/>
              <a:gd name="connsiteX98-197" fmla="*/ 3112524 w 4522224"/>
              <a:gd name="connsiteY98-198" fmla="*/ 4119048 h 6062148"/>
              <a:gd name="connsiteX99-199" fmla="*/ 3158244 w 4522224"/>
              <a:gd name="connsiteY99-200" fmla="*/ 4157148 h 6062148"/>
              <a:gd name="connsiteX100-201" fmla="*/ 3196344 w 4522224"/>
              <a:gd name="connsiteY100-202" fmla="*/ 4164768 h 6062148"/>
              <a:gd name="connsiteX101-203" fmla="*/ 3226824 w 4522224"/>
              <a:gd name="connsiteY101-204" fmla="*/ 4172388 h 6062148"/>
              <a:gd name="connsiteX102-205" fmla="*/ 3280164 w 4522224"/>
              <a:gd name="connsiteY102-206" fmla="*/ 4294308 h 6062148"/>
              <a:gd name="connsiteX103-207" fmla="*/ 3295404 w 4522224"/>
              <a:gd name="connsiteY103-208" fmla="*/ 4347648 h 6062148"/>
              <a:gd name="connsiteX104-209" fmla="*/ 3325884 w 4522224"/>
              <a:gd name="connsiteY104-210" fmla="*/ 4408608 h 6062148"/>
              <a:gd name="connsiteX105-211" fmla="*/ 3546864 w 4522224"/>
              <a:gd name="connsiteY105-212" fmla="*/ 4644828 h 6062148"/>
              <a:gd name="connsiteX106-213" fmla="*/ 3882144 w 4522224"/>
              <a:gd name="connsiteY106-214" fmla="*/ 5025828 h 6062148"/>
              <a:gd name="connsiteX107-215" fmla="*/ 4095504 w 4522224"/>
              <a:gd name="connsiteY107-216" fmla="*/ 5300148 h 6062148"/>
              <a:gd name="connsiteX108-217" fmla="*/ 4362204 w 4522224"/>
              <a:gd name="connsiteY108-218" fmla="*/ 5726868 h 6062148"/>
              <a:gd name="connsiteX109-219" fmla="*/ 4522224 w 4522224"/>
              <a:gd name="connsiteY109-220" fmla="*/ 6046908 h 6062148"/>
              <a:gd name="connsiteX0-221" fmla="*/ 323604 w 4522224"/>
              <a:gd name="connsiteY0-222" fmla="*/ 6062148 h 6062148"/>
              <a:gd name="connsiteX1-223" fmla="*/ 376944 w 4522224"/>
              <a:gd name="connsiteY1-224" fmla="*/ 5924988 h 6062148"/>
              <a:gd name="connsiteX2-225" fmla="*/ 437904 w 4522224"/>
              <a:gd name="connsiteY2-226" fmla="*/ 5780208 h 6062148"/>
              <a:gd name="connsiteX3-227" fmla="*/ 468384 w 4522224"/>
              <a:gd name="connsiteY3-228" fmla="*/ 5665908 h 6062148"/>
              <a:gd name="connsiteX4-229" fmla="*/ 506484 w 4522224"/>
              <a:gd name="connsiteY4-230" fmla="*/ 5612568 h 6062148"/>
              <a:gd name="connsiteX5-231" fmla="*/ 536964 w 4522224"/>
              <a:gd name="connsiteY5-232" fmla="*/ 5521128 h 6062148"/>
              <a:gd name="connsiteX6-233" fmla="*/ 559824 w 4522224"/>
              <a:gd name="connsiteY6-234" fmla="*/ 5353488 h 6062148"/>
              <a:gd name="connsiteX7-235" fmla="*/ 597924 w 4522224"/>
              <a:gd name="connsiteY7-236" fmla="*/ 5223948 h 6062148"/>
              <a:gd name="connsiteX8-237" fmla="*/ 620784 w 4522224"/>
              <a:gd name="connsiteY8-238" fmla="*/ 5178228 h 6062148"/>
              <a:gd name="connsiteX9-239" fmla="*/ 696984 w 4522224"/>
              <a:gd name="connsiteY9-240" fmla="*/ 5071548 h 6062148"/>
              <a:gd name="connsiteX10-241" fmla="*/ 712224 w 4522224"/>
              <a:gd name="connsiteY10-242" fmla="*/ 5063928 h 6062148"/>
              <a:gd name="connsiteX11-243" fmla="*/ 704604 w 4522224"/>
              <a:gd name="connsiteY11-244" fmla="*/ 5025828 h 6062148"/>
              <a:gd name="connsiteX12-245" fmla="*/ 696984 w 4522224"/>
              <a:gd name="connsiteY12-246" fmla="*/ 5002968 h 6062148"/>
              <a:gd name="connsiteX13-247" fmla="*/ 963684 w 4522224"/>
              <a:gd name="connsiteY13-248" fmla="*/ 4682928 h 6062148"/>
              <a:gd name="connsiteX14-249" fmla="*/ 956064 w 4522224"/>
              <a:gd name="connsiteY14-250" fmla="*/ 4644828 h 6062148"/>
              <a:gd name="connsiteX15-251" fmla="*/ 1337064 w 4522224"/>
              <a:gd name="connsiteY15-252" fmla="*/ 4172388 h 6062148"/>
              <a:gd name="connsiteX16-253" fmla="*/ 1253244 w 4522224"/>
              <a:gd name="connsiteY16-254" fmla="*/ 4012368 h 6062148"/>
              <a:gd name="connsiteX17-255" fmla="*/ 1199904 w 4522224"/>
              <a:gd name="connsiteY17-256" fmla="*/ 3928548 h 6062148"/>
              <a:gd name="connsiteX18-257" fmla="*/ 1169424 w 4522224"/>
              <a:gd name="connsiteY18-258" fmla="*/ 3768528 h 6062148"/>
              <a:gd name="connsiteX19-259" fmla="*/ 1146564 w 4522224"/>
              <a:gd name="connsiteY19-260" fmla="*/ 3699948 h 6062148"/>
              <a:gd name="connsiteX20-261" fmla="*/ 1138944 w 4522224"/>
              <a:gd name="connsiteY20-262" fmla="*/ 3669468 h 6062148"/>
              <a:gd name="connsiteX21-263" fmla="*/ 1062744 w 4522224"/>
              <a:gd name="connsiteY21-264" fmla="*/ 3661848 h 6062148"/>
              <a:gd name="connsiteX22-265" fmla="*/ 933204 w 4522224"/>
              <a:gd name="connsiteY22-266" fmla="*/ 3669468 h 6062148"/>
              <a:gd name="connsiteX23-267" fmla="*/ 826524 w 4522224"/>
              <a:gd name="connsiteY23-268" fmla="*/ 3692328 h 6062148"/>
              <a:gd name="connsiteX24-269" fmla="*/ 605544 w 4522224"/>
              <a:gd name="connsiteY24-270" fmla="*/ 3738048 h 6062148"/>
              <a:gd name="connsiteX25-271" fmla="*/ 384564 w 4522224"/>
              <a:gd name="connsiteY25-272" fmla="*/ 3638988 h 6062148"/>
              <a:gd name="connsiteX26-273" fmla="*/ 376944 w 4522224"/>
              <a:gd name="connsiteY26-274" fmla="*/ 3326568 h 6062148"/>
              <a:gd name="connsiteX27-275" fmla="*/ 415044 w 4522224"/>
              <a:gd name="connsiteY27-276" fmla="*/ 3227508 h 6062148"/>
              <a:gd name="connsiteX28-277" fmla="*/ 384564 w 4522224"/>
              <a:gd name="connsiteY28-278" fmla="*/ 3166548 h 6062148"/>
              <a:gd name="connsiteX29-279" fmla="*/ 361704 w 4522224"/>
              <a:gd name="connsiteY29-280" fmla="*/ 3166548 h 6062148"/>
              <a:gd name="connsiteX30-281" fmla="*/ 346464 w 4522224"/>
              <a:gd name="connsiteY30-282" fmla="*/ 3105588 h 6062148"/>
              <a:gd name="connsiteX31-283" fmla="*/ 392184 w 4522224"/>
              <a:gd name="connsiteY31-284" fmla="*/ 3021768 h 6062148"/>
              <a:gd name="connsiteX32-285" fmla="*/ 483624 w 4522224"/>
              <a:gd name="connsiteY32-286" fmla="*/ 2998908 h 6062148"/>
              <a:gd name="connsiteX33-287" fmla="*/ 460764 w 4522224"/>
              <a:gd name="connsiteY33-288" fmla="*/ 2930328 h 6062148"/>
              <a:gd name="connsiteX34-289" fmla="*/ 430284 w 4522224"/>
              <a:gd name="connsiteY34-290" fmla="*/ 2930328 h 6062148"/>
              <a:gd name="connsiteX35-291" fmla="*/ 384564 w 4522224"/>
              <a:gd name="connsiteY35-292" fmla="*/ 2930328 h 6062148"/>
              <a:gd name="connsiteX36-293" fmla="*/ 300744 w 4522224"/>
              <a:gd name="connsiteY36-294" fmla="*/ 2876988 h 6062148"/>
              <a:gd name="connsiteX37-295" fmla="*/ 315984 w 4522224"/>
              <a:gd name="connsiteY37-296" fmla="*/ 2846508 h 6062148"/>
              <a:gd name="connsiteX38-297" fmla="*/ 323604 w 4522224"/>
              <a:gd name="connsiteY38-298" fmla="*/ 2793168 h 6062148"/>
              <a:gd name="connsiteX39-299" fmla="*/ 308364 w 4522224"/>
              <a:gd name="connsiteY39-300" fmla="*/ 2732208 h 6062148"/>
              <a:gd name="connsiteX40-301" fmla="*/ 262644 w 4522224"/>
              <a:gd name="connsiteY40-302" fmla="*/ 2671248 h 6062148"/>
              <a:gd name="connsiteX41-303" fmla="*/ 171204 w 4522224"/>
              <a:gd name="connsiteY41-304" fmla="*/ 2656008 h 6062148"/>
              <a:gd name="connsiteX42-305" fmla="*/ 49284 w 4522224"/>
              <a:gd name="connsiteY42-306" fmla="*/ 2610288 h 6062148"/>
              <a:gd name="connsiteX43-307" fmla="*/ 18804 w 4522224"/>
              <a:gd name="connsiteY43-308" fmla="*/ 2556948 h 6062148"/>
              <a:gd name="connsiteX44-309" fmla="*/ 3564 w 4522224"/>
              <a:gd name="connsiteY44-310" fmla="*/ 2488368 h 6062148"/>
              <a:gd name="connsiteX45-311" fmla="*/ 87384 w 4522224"/>
              <a:gd name="connsiteY45-312" fmla="*/ 2335968 h 6062148"/>
              <a:gd name="connsiteX46-313" fmla="*/ 216924 w 4522224"/>
              <a:gd name="connsiteY46-314" fmla="*/ 2175948 h 6062148"/>
              <a:gd name="connsiteX47-315" fmla="*/ 277884 w 4522224"/>
              <a:gd name="connsiteY47-316" fmla="*/ 2084508 h 6062148"/>
              <a:gd name="connsiteX48-317" fmla="*/ 323604 w 4522224"/>
              <a:gd name="connsiteY48-318" fmla="*/ 1977828 h 6062148"/>
              <a:gd name="connsiteX49-319" fmla="*/ 354084 w 4522224"/>
              <a:gd name="connsiteY49-320" fmla="*/ 1871148 h 6062148"/>
              <a:gd name="connsiteX50-321" fmla="*/ 369324 w 4522224"/>
              <a:gd name="connsiteY50-322" fmla="*/ 1810188 h 6062148"/>
              <a:gd name="connsiteX51-323" fmla="*/ 338844 w 4522224"/>
              <a:gd name="connsiteY51-324" fmla="*/ 1756848 h 6062148"/>
              <a:gd name="connsiteX52-325" fmla="*/ 323604 w 4522224"/>
              <a:gd name="connsiteY52-326" fmla="*/ 1680648 h 6062148"/>
              <a:gd name="connsiteX53-327" fmla="*/ 407424 w 4522224"/>
              <a:gd name="connsiteY53-328" fmla="*/ 1474908 h 6062148"/>
              <a:gd name="connsiteX54-329" fmla="*/ 437904 w 4522224"/>
              <a:gd name="connsiteY54-330" fmla="*/ 1307268 h 6062148"/>
              <a:gd name="connsiteX55-331" fmla="*/ 460764 w 4522224"/>
              <a:gd name="connsiteY55-332" fmla="*/ 1192968 h 6062148"/>
              <a:gd name="connsiteX56-333" fmla="*/ 498864 w 4522224"/>
              <a:gd name="connsiteY56-334" fmla="*/ 1055808 h 6062148"/>
              <a:gd name="connsiteX57-335" fmla="*/ 552204 w 4522224"/>
              <a:gd name="connsiteY57-336" fmla="*/ 888168 h 6062148"/>
              <a:gd name="connsiteX58-337" fmla="*/ 498864 w 4522224"/>
              <a:gd name="connsiteY58-338" fmla="*/ 888168 h 6062148"/>
              <a:gd name="connsiteX59-339" fmla="*/ 407424 w 4522224"/>
              <a:gd name="connsiteY59-340" fmla="*/ 834828 h 6062148"/>
              <a:gd name="connsiteX60-341" fmla="*/ 323604 w 4522224"/>
              <a:gd name="connsiteY60-342" fmla="*/ 789108 h 6062148"/>
              <a:gd name="connsiteX61-343" fmla="*/ 255024 w 4522224"/>
              <a:gd name="connsiteY61-344" fmla="*/ 773868 h 6062148"/>
              <a:gd name="connsiteX62-345" fmla="*/ 209304 w 4522224"/>
              <a:gd name="connsiteY62-346" fmla="*/ 751008 h 6062148"/>
              <a:gd name="connsiteX63-347" fmla="*/ 255024 w 4522224"/>
              <a:gd name="connsiteY63-348" fmla="*/ 674808 h 6062148"/>
              <a:gd name="connsiteX64-349" fmla="*/ 369324 w 4522224"/>
              <a:gd name="connsiteY64-350" fmla="*/ 606228 h 6062148"/>
              <a:gd name="connsiteX65-351" fmla="*/ 552204 w 4522224"/>
              <a:gd name="connsiteY65-352" fmla="*/ 507168 h 6062148"/>
              <a:gd name="connsiteX66-353" fmla="*/ 651264 w 4522224"/>
              <a:gd name="connsiteY66-354" fmla="*/ 423348 h 6062148"/>
              <a:gd name="connsiteX67-355" fmla="*/ 887484 w 4522224"/>
              <a:gd name="connsiteY67-356" fmla="*/ 232848 h 6062148"/>
              <a:gd name="connsiteX68-357" fmla="*/ 1169424 w 4522224"/>
              <a:gd name="connsiteY68-358" fmla="*/ 80448 h 6062148"/>
              <a:gd name="connsiteX69-359" fmla="*/ 1588524 w 4522224"/>
              <a:gd name="connsiteY69-360" fmla="*/ 11868 h 6062148"/>
              <a:gd name="connsiteX70-361" fmla="*/ 1939044 w 4522224"/>
              <a:gd name="connsiteY70-362" fmla="*/ 4248 h 6062148"/>
              <a:gd name="connsiteX71-363" fmla="*/ 2167644 w 4522224"/>
              <a:gd name="connsiteY71-364" fmla="*/ 4248 h 6062148"/>
              <a:gd name="connsiteX72-365" fmla="*/ 2388624 w 4522224"/>
              <a:gd name="connsiteY72-366" fmla="*/ 57588 h 6062148"/>
              <a:gd name="connsiteX73-367" fmla="*/ 2662944 w 4522224"/>
              <a:gd name="connsiteY73-368" fmla="*/ 133788 h 6062148"/>
              <a:gd name="connsiteX74-369" fmla="*/ 2815344 w 4522224"/>
              <a:gd name="connsiteY74-370" fmla="*/ 202368 h 6062148"/>
              <a:gd name="connsiteX75-371" fmla="*/ 3097284 w 4522224"/>
              <a:gd name="connsiteY75-372" fmla="*/ 400488 h 6062148"/>
              <a:gd name="connsiteX76-373" fmla="*/ 3280164 w 4522224"/>
              <a:gd name="connsiteY76-374" fmla="*/ 651948 h 6062148"/>
              <a:gd name="connsiteX77-375" fmla="*/ 3402084 w 4522224"/>
              <a:gd name="connsiteY77-376" fmla="*/ 918648 h 6062148"/>
              <a:gd name="connsiteX78-377" fmla="*/ 3470664 w 4522224"/>
              <a:gd name="connsiteY78-378" fmla="*/ 1238688 h 6062148"/>
              <a:gd name="connsiteX79-379" fmla="*/ 3501144 w 4522224"/>
              <a:gd name="connsiteY79-380" fmla="*/ 1543488 h 6062148"/>
              <a:gd name="connsiteX80-381" fmla="*/ 3501144 w 4522224"/>
              <a:gd name="connsiteY80-382" fmla="*/ 1962588 h 6062148"/>
              <a:gd name="connsiteX81-383" fmla="*/ 3333504 w 4522224"/>
              <a:gd name="connsiteY81-384" fmla="*/ 2305488 h 6062148"/>
              <a:gd name="connsiteX82-385" fmla="*/ 3249684 w 4522224"/>
              <a:gd name="connsiteY82-386" fmla="*/ 2473128 h 6062148"/>
              <a:gd name="connsiteX83-387" fmla="*/ 3127764 w 4522224"/>
              <a:gd name="connsiteY83-388" fmla="*/ 2663628 h 6062148"/>
              <a:gd name="connsiteX84-389" fmla="*/ 3066804 w 4522224"/>
              <a:gd name="connsiteY84-390" fmla="*/ 2838888 h 6062148"/>
              <a:gd name="connsiteX85-391" fmla="*/ 3059184 w 4522224"/>
              <a:gd name="connsiteY85-392" fmla="*/ 2915088 h 6062148"/>
              <a:gd name="connsiteX86-393" fmla="*/ 3013464 w 4522224"/>
              <a:gd name="connsiteY86-394" fmla="*/ 3014148 h 6062148"/>
              <a:gd name="connsiteX87-395" fmla="*/ 2975364 w 4522224"/>
              <a:gd name="connsiteY87-396" fmla="*/ 3082728 h 6062148"/>
              <a:gd name="connsiteX88-397" fmla="*/ 2952504 w 4522224"/>
              <a:gd name="connsiteY88-398" fmla="*/ 3120828 h 6062148"/>
              <a:gd name="connsiteX89-399" fmla="*/ 2952504 w 4522224"/>
              <a:gd name="connsiteY89-400" fmla="*/ 3555168 h 6062148"/>
              <a:gd name="connsiteX90-401" fmla="*/ 2952504 w 4522224"/>
              <a:gd name="connsiteY90-402" fmla="*/ 3562788 h 6062148"/>
              <a:gd name="connsiteX91-403" fmla="*/ 3005844 w 4522224"/>
              <a:gd name="connsiteY91-404" fmla="*/ 3539928 h 6062148"/>
              <a:gd name="connsiteX92-405" fmla="*/ 3059184 w 4522224"/>
              <a:gd name="connsiteY92-406" fmla="*/ 3562788 h 6062148"/>
              <a:gd name="connsiteX93-407" fmla="*/ 3104904 w 4522224"/>
              <a:gd name="connsiteY93-408" fmla="*/ 3570408 h 6062148"/>
              <a:gd name="connsiteX94-409" fmla="*/ 3135384 w 4522224"/>
              <a:gd name="connsiteY94-410" fmla="*/ 3631368 h 6062148"/>
              <a:gd name="connsiteX95-411" fmla="*/ 3112524 w 4522224"/>
              <a:gd name="connsiteY95-412" fmla="*/ 3738048 h 6062148"/>
              <a:gd name="connsiteX96-413" fmla="*/ 3120144 w 4522224"/>
              <a:gd name="connsiteY96-414" fmla="*/ 4103808 h 6062148"/>
              <a:gd name="connsiteX97-415" fmla="*/ 3112524 w 4522224"/>
              <a:gd name="connsiteY97-416" fmla="*/ 4119048 h 6062148"/>
              <a:gd name="connsiteX98-417" fmla="*/ 3158244 w 4522224"/>
              <a:gd name="connsiteY98-418" fmla="*/ 4157148 h 6062148"/>
              <a:gd name="connsiteX99-419" fmla="*/ 3196344 w 4522224"/>
              <a:gd name="connsiteY99-420" fmla="*/ 4164768 h 6062148"/>
              <a:gd name="connsiteX100-421" fmla="*/ 3226824 w 4522224"/>
              <a:gd name="connsiteY100-422" fmla="*/ 4172388 h 6062148"/>
              <a:gd name="connsiteX101-423" fmla="*/ 3280164 w 4522224"/>
              <a:gd name="connsiteY101-424" fmla="*/ 4294308 h 6062148"/>
              <a:gd name="connsiteX102-425" fmla="*/ 3295404 w 4522224"/>
              <a:gd name="connsiteY102-426" fmla="*/ 4347648 h 6062148"/>
              <a:gd name="connsiteX103-427" fmla="*/ 3325884 w 4522224"/>
              <a:gd name="connsiteY103-428" fmla="*/ 4408608 h 6062148"/>
              <a:gd name="connsiteX104-429" fmla="*/ 3546864 w 4522224"/>
              <a:gd name="connsiteY104-430" fmla="*/ 4644828 h 6062148"/>
              <a:gd name="connsiteX105-431" fmla="*/ 3882144 w 4522224"/>
              <a:gd name="connsiteY105-432" fmla="*/ 5025828 h 6062148"/>
              <a:gd name="connsiteX106-433" fmla="*/ 4095504 w 4522224"/>
              <a:gd name="connsiteY106-434" fmla="*/ 5300148 h 6062148"/>
              <a:gd name="connsiteX107-435" fmla="*/ 4362204 w 4522224"/>
              <a:gd name="connsiteY107-436" fmla="*/ 5726868 h 6062148"/>
              <a:gd name="connsiteX108-437" fmla="*/ 4522224 w 4522224"/>
              <a:gd name="connsiteY108-438" fmla="*/ 6046908 h 6062148"/>
              <a:gd name="connsiteX0-439" fmla="*/ 328606 w 4527226"/>
              <a:gd name="connsiteY0-440" fmla="*/ 6062148 h 6062148"/>
              <a:gd name="connsiteX1-441" fmla="*/ 381946 w 4527226"/>
              <a:gd name="connsiteY1-442" fmla="*/ 5924988 h 6062148"/>
              <a:gd name="connsiteX2-443" fmla="*/ 442906 w 4527226"/>
              <a:gd name="connsiteY2-444" fmla="*/ 5780208 h 6062148"/>
              <a:gd name="connsiteX3-445" fmla="*/ 473386 w 4527226"/>
              <a:gd name="connsiteY3-446" fmla="*/ 5665908 h 6062148"/>
              <a:gd name="connsiteX4-447" fmla="*/ 511486 w 4527226"/>
              <a:gd name="connsiteY4-448" fmla="*/ 5612568 h 6062148"/>
              <a:gd name="connsiteX5-449" fmla="*/ 541966 w 4527226"/>
              <a:gd name="connsiteY5-450" fmla="*/ 5521128 h 6062148"/>
              <a:gd name="connsiteX6-451" fmla="*/ 564826 w 4527226"/>
              <a:gd name="connsiteY6-452" fmla="*/ 5353488 h 6062148"/>
              <a:gd name="connsiteX7-453" fmla="*/ 602926 w 4527226"/>
              <a:gd name="connsiteY7-454" fmla="*/ 5223948 h 6062148"/>
              <a:gd name="connsiteX8-455" fmla="*/ 625786 w 4527226"/>
              <a:gd name="connsiteY8-456" fmla="*/ 5178228 h 6062148"/>
              <a:gd name="connsiteX9-457" fmla="*/ 701986 w 4527226"/>
              <a:gd name="connsiteY9-458" fmla="*/ 5071548 h 6062148"/>
              <a:gd name="connsiteX10-459" fmla="*/ 717226 w 4527226"/>
              <a:gd name="connsiteY10-460" fmla="*/ 5063928 h 6062148"/>
              <a:gd name="connsiteX11-461" fmla="*/ 709606 w 4527226"/>
              <a:gd name="connsiteY11-462" fmla="*/ 5025828 h 6062148"/>
              <a:gd name="connsiteX12-463" fmla="*/ 701986 w 4527226"/>
              <a:gd name="connsiteY12-464" fmla="*/ 5002968 h 6062148"/>
              <a:gd name="connsiteX13-465" fmla="*/ 968686 w 4527226"/>
              <a:gd name="connsiteY13-466" fmla="*/ 4682928 h 6062148"/>
              <a:gd name="connsiteX14-467" fmla="*/ 961066 w 4527226"/>
              <a:gd name="connsiteY14-468" fmla="*/ 4644828 h 6062148"/>
              <a:gd name="connsiteX15-469" fmla="*/ 1342066 w 4527226"/>
              <a:gd name="connsiteY15-470" fmla="*/ 4172388 h 6062148"/>
              <a:gd name="connsiteX16-471" fmla="*/ 1258246 w 4527226"/>
              <a:gd name="connsiteY16-472" fmla="*/ 4012368 h 6062148"/>
              <a:gd name="connsiteX17-473" fmla="*/ 1204906 w 4527226"/>
              <a:gd name="connsiteY17-474" fmla="*/ 3928548 h 6062148"/>
              <a:gd name="connsiteX18-475" fmla="*/ 1174426 w 4527226"/>
              <a:gd name="connsiteY18-476" fmla="*/ 3768528 h 6062148"/>
              <a:gd name="connsiteX19-477" fmla="*/ 1151566 w 4527226"/>
              <a:gd name="connsiteY19-478" fmla="*/ 3699948 h 6062148"/>
              <a:gd name="connsiteX20-479" fmla="*/ 1143946 w 4527226"/>
              <a:gd name="connsiteY20-480" fmla="*/ 3669468 h 6062148"/>
              <a:gd name="connsiteX21-481" fmla="*/ 1067746 w 4527226"/>
              <a:gd name="connsiteY21-482" fmla="*/ 3661848 h 6062148"/>
              <a:gd name="connsiteX22-483" fmla="*/ 938206 w 4527226"/>
              <a:gd name="connsiteY22-484" fmla="*/ 3669468 h 6062148"/>
              <a:gd name="connsiteX23-485" fmla="*/ 831526 w 4527226"/>
              <a:gd name="connsiteY23-486" fmla="*/ 3692328 h 6062148"/>
              <a:gd name="connsiteX24-487" fmla="*/ 610546 w 4527226"/>
              <a:gd name="connsiteY24-488" fmla="*/ 3738048 h 6062148"/>
              <a:gd name="connsiteX25-489" fmla="*/ 389566 w 4527226"/>
              <a:gd name="connsiteY25-490" fmla="*/ 3638988 h 6062148"/>
              <a:gd name="connsiteX26-491" fmla="*/ 381946 w 4527226"/>
              <a:gd name="connsiteY26-492" fmla="*/ 3326568 h 6062148"/>
              <a:gd name="connsiteX27-493" fmla="*/ 420046 w 4527226"/>
              <a:gd name="connsiteY27-494" fmla="*/ 3227508 h 6062148"/>
              <a:gd name="connsiteX28-495" fmla="*/ 389566 w 4527226"/>
              <a:gd name="connsiteY28-496" fmla="*/ 3166548 h 6062148"/>
              <a:gd name="connsiteX29-497" fmla="*/ 366706 w 4527226"/>
              <a:gd name="connsiteY29-498" fmla="*/ 3166548 h 6062148"/>
              <a:gd name="connsiteX30-499" fmla="*/ 351466 w 4527226"/>
              <a:gd name="connsiteY30-500" fmla="*/ 3105588 h 6062148"/>
              <a:gd name="connsiteX31-501" fmla="*/ 397186 w 4527226"/>
              <a:gd name="connsiteY31-502" fmla="*/ 3021768 h 6062148"/>
              <a:gd name="connsiteX32-503" fmla="*/ 488626 w 4527226"/>
              <a:gd name="connsiteY32-504" fmla="*/ 2998908 h 6062148"/>
              <a:gd name="connsiteX33-505" fmla="*/ 465766 w 4527226"/>
              <a:gd name="connsiteY33-506" fmla="*/ 2930328 h 6062148"/>
              <a:gd name="connsiteX34-507" fmla="*/ 435286 w 4527226"/>
              <a:gd name="connsiteY34-508" fmla="*/ 2930328 h 6062148"/>
              <a:gd name="connsiteX35-509" fmla="*/ 389566 w 4527226"/>
              <a:gd name="connsiteY35-510" fmla="*/ 2930328 h 6062148"/>
              <a:gd name="connsiteX36-511" fmla="*/ 305746 w 4527226"/>
              <a:gd name="connsiteY36-512" fmla="*/ 2876988 h 6062148"/>
              <a:gd name="connsiteX37-513" fmla="*/ 320986 w 4527226"/>
              <a:gd name="connsiteY37-514" fmla="*/ 2846508 h 6062148"/>
              <a:gd name="connsiteX38-515" fmla="*/ 328606 w 4527226"/>
              <a:gd name="connsiteY38-516" fmla="*/ 2793168 h 6062148"/>
              <a:gd name="connsiteX39-517" fmla="*/ 313366 w 4527226"/>
              <a:gd name="connsiteY39-518" fmla="*/ 2732208 h 6062148"/>
              <a:gd name="connsiteX40-519" fmla="*/ 267646 w 4527226"/>
              <a:gd name="connsiteY40-520" fmla="*/ 2671248 h 6062148"/>
              <a:gd name="connsiteX41-521" fmla="*/ 176206 w 4527226"/>
              <a:gd name="connsiteY41-522" fmla="*/ 2656008 h 6062148"/>
              <a:gd name="connsiteX42-523" fmla="*/ 54286 w 4527226"/>
              <a:gd name="connsiteY42-524" fmla="*/ 2610288 h 6062148"/>
              <a:gd name="connsiteX43-525" fmla="*/ 7931 w 4527226"/>
              <a:gd name="connsiteY43-526" fmla="*/ 2563298 h 6062148"/>
              <a:gd name="connsiteX44-527" fmla="*/ 8566 w 4527226"/>
              <a:gd name="connsiteY44-528" fmla="*/ 2488368 h 6062148"/>
              <a:gd name="connsiteX45-529" fmla="*/ 92386 w 4527226"/>
              <a:gd name="connsiteY45-530" fmla="*/ 2335968 h 6062148"/>
              <a:gd name="connsiteX46-531" fmla="*/ 221926 w 4527226"/>
              <a:gd name="connsiteY46-532" fmla="*/ 2175948 h 6062148"/>
              <a:gd name="connsiteX47-533" fmla="*/ 282886 w 4527226"/>
              <a:gd name="connsiteY47-534" fmla="*/ 2084508 h 6062148"/>
              <a:gd name="connsiteX48-535" fmla="*/ 328606 w 4527226"/>
              <a:gd name="connsiteY48-536" fmla="*/ 1977828 h 6062148"/>
              <a:gd name="connsiteX49-537" fmla="*/ 359086 w 4527226"/>
              <a:gd name="connsiteY49-538" fmla="*/ 1871148 h 6062148"/>
              <a:gd name="connsiteX50-539" fmla="*/ 374326 w 4527226"/>
              <a:gd name="connsiteY50-540" fmla="*/ 1810188 h 6062148"/>
              <a:gd name="connsiteX51-541" fmla="*/ 343846 w 4527226"/>
              <a:gd name="connsiteY51-542" fmla="*/ 1756848 h 6062148"/>
              <a:gd name="connsiteX52-543" fmla="*/ 328606 w 4527226"/>
              <a:gd name="connsiteY52-544" fmla="*/ 1680648 h 6062148"/>
              <a:gd name="connsiteX53-545" fmla="*/ 412426 w 4527226"/>
              <a:gd name="connsiteY53-546" fmla="*/ 1474908 h 6062148"/>
              <a:gd name="connsiteX54-547" fmla="*/ 442906 w 4527226"/>
              <a:gd name="connsiteY54-548" fmla="*/ 1307268 h 6062148"/>
              <a:gd name="connsiteX55-549" fmla="*/ 465766 w 4527226"/>
              <a:gd name="connsiteY55-550" fmla="*/ 1192968 h 6062148"/>
              <a:gd name="connsiteX56-551" fmla="*/ 503866 w 4527226"/>
              <a:gd name="connsiteY56-552" fmla="*/ 1055808 h 6062148"/>
              <a:gd name="connsiteX57-553" fmla="*/ 557206 w 4527226"/>
              <a:gd name="connsiteY57-554" fmla="*/ 888168 h 6062148"/>
              <a:gd name="connsiteX58-555" fmla="*/ 503866 w 4527226"/>
              <a:gd name="connsiteY58-556" fmla="*/ 888168 h 6062148"/>
              <a:gd name="connsiteX59-557" fmla="*/ 412426 w 4527226"/>
              <a:gd name="connsiteY59-558" fmla="*/ 834828 h 6062148"/>
              <a:gd name="connsiteX60-559" fmla="*/ 328606 w 4527226"/>
              <a:gd name="connsiteY60-560" fmla="*/ 789108 h 6062148"/>
              <a:gd name="connsiteX61-561" fmla="*/ 260026 w 4527226"/>
              <a:gd name="connsiteY61-562" fmla="*/ 773868 h 6062148"/>
              <a:gd name="connsiteX62-563" fmla="*/ 214306 w 4527226"/>
              <a:gd name="connsiteY62-564" fmla="*/ 751008 h 6062148"/>
              <a:gd name="connsiteX63-565" fmla="*/ 260026 w 4527226"/>
              <a:gd name="connsiteY63-566" fmla="*/ 674808 h 6062148"/>
              <a:gd name="connsiteX64-567" fmla="*/ 374326 w 4527226"/>
              <a:gd name="connsiteY64-568" fmla="*/ 606228 h 6062148"/>
              <a:gd name="connsiteX65-569" fmla="*/ 557206 w 4527226"/>
              <a:gd name="connsiteY65-570" fmla="*/ 507168 h 6062148"/>
              <a:gd name="connsiteX66-571" fmla="*/ 656266 w 4527226"/>
              <a:gd name="connsiteY66-572" fmla="*/ 423348 h 6062148"/>
              <a:gd name="connsiteX67-573" fmla="*/ 892486 w 4527226"/>
              <a:gd name="connsiteY67-574" fmla="*/ 232848 h 6062148"/>
              <a:gd name="connsiteX68-575" fmla="*/ 1174426 w 4527226"/>
              <a:gd name="connsiteY68-576" fmla="*/ 80448 h 6062148"/>
              <a:gd name="connsiteX69-577" fmla="*/ 1593526 w 4527226"/>
              <a:gd name="connsiteY69-578" fmla="*/ 11868 h 6062148"/>
              <a:gd name="connsiteX70-579" fmla="*/ 1944046 w 4527226"/>
              <a:gd name="connsiteY70-580" fmla="*/ 4248 h 6062148"/>
              <a:gd name="connsiteX71-581" fmla="*/ 2172646 w 4527226"/>
              <a:gd name="connsiteY71-582" fmla="*/ 4248 h 6062148"/>
              <a:gd name="connsiteX72-583" fmla="*/ 2393626 w 4527226"/>
              <a:gd name="connsiteY72-584" fmla="*/ 57588 h 6062148"/>
              <a:gd name="connsiteX73-585" fmla="*/ 2667946 w 4527226"/>
              <a:gd name="connsiteY73-586" fmla="*/ 133788 h 6062148"/>
              <a:gd name="connsiteX74-587" fmla="*/ 2820346 w 4527226"/>
              <a:gd name="connsiteY74-588" fmla="*/ 202368 h 6062148"/>
              <a:gd name="connsiteX75-589" fmla="*/ 3102286 w 4527226"/>
              <a:gd name="connsiteY75-590" fmla="*/ 400488 h 6062148"/>
              <a:gd name="connsiteX76-591" fmla="*/ 3285166 w 4527226"/>
              <a:gd name="connsiteY76-592" fmla="*/ 651948 h 6062148"/>
              <a:gd name="connsiteX77-593" fmla="*/ 3407086 w 4527226"/>
              <a:gd name="connsiteY77-594" fmla="*/ 918648 h 6062148"/>
              <a:gd name="connsiteX78-595" fmla="*/ 3475666 w 4527226"/>
              <a:gd name="connsiteY78-596" fmla="*/ 1238688 h 6062148"/>
              <a:gd name="connsiteX79-597" fmla="*/ 3506146 w 4527226"/>
              <a:gd name="connsiteY79-598" fmla="*/ 1543488 h 6062148"/>
              <a:gd name="connsiteX80-599" fmla="*/ 3506146 w 4527226"/>
              <a:gd name="connsiteY80-600" fmla="*/ 1962588 h 6062148"/>
              <a:gd name="connsiteX81-601" fmla="*/ 3338506 w 4527226"/>
              <a:gd name="connsiteY81-602" fmla="*/ 2305488 h 6062148"/>
              <a:gd name="connsiteX82-603" fmla="*/ 3254686 w 4527226"/>
              <a:gd name="connsiteY82-604" fmla="*/ 2473128 h 6062148"/>
              <a:gd name="connsiteX83-605" fmla="*/ 3132766 w 4527226"/>
              <a:gd name="connsiteY83-606" fmla="*/ 2663628 h 6062148"/>
              <a:gd name="connsiteX84-607" fmla="*/ 3071806 w 4527226"/>
              <a:gd name="connsiteY84-608" fmla="*/ 2838888 h 6062148"/>
              <a:gd name="connsiteX85-609" fmla="*/ 3064186 w 4527226"/>
              <a:gd name="connsiteY85-610" fmla="*/ 2915088 h 6062148"/>
              <a:gd name="connsiteX86-611" fmla="*/ 3018466 w 4527226"/>
              <a:gd name="connsiteY86-612" fmla="*/ 3014148 h 6062148"/>
              <a:gd name="connsiteX87-613" fmla="*/ 2980366 w 4527226"/>
              <a:gd name="connsiteY87-614" fmla="*/ 3082728 h 6062148"/>
              <a:gd name="connsiteX88-615" fmla="*/ 2957506 w 4527226"/>
              <a:gd name="connsiteY88-616" fmla="*/ 3120828 h 6062148"/>
              <a:gd name="connsiteX89-617" fmla="*/ 2957506 w 4527226"/>
              <a:gd name="connsiteY89-618" fmla="*/ 3555168 h 6062148"/>
              <a:gd name="connsiteX90-619" fmla="*/ 2957506 w 4527226"/>
              <a:gd name="connsiteY90-620" fmla="*/ 3562788 h 6062148"/>
              <a:gd name="connsiteX91-621" fmla="*/ 3010846 w 4527226"/>
              <a:gd name="connsiteY91-622" fmla="*/ 3539928 h 6062148"/>
              <a:gd name="connsiteX92-623" fmla="*/ 3064186 w 4527226"/>
              <a:gd name="connsiteY92-624" fmla="*/ 3562788 h 6062148"/>
              <a:gd name="connsiteX93-625" fmla="*/ 3109906 w 4527226"/>
              <a:gd name="connsiteY93-626" fmla="*/ 3570408 h 6062148"/>
              <a:gd name="connsiteX94-627" fmla="*/ 3140386 w 4527226"/>
              <a:gd name="connsiteY94-628" fmla="*/ 3631368 h 6062148"/>
              <a:gd name="connsiteX95-629" fmla="*/ 3117526 w 4527226"/>
              <a:gd name="connsiteY95-630" fmla="*/ 3738048 h 6062148"/>
              <a:gd name="connsiteX96-631" fmla="*/ 3125146 w 4527226"/>
              <a:gd name="connsiteY96-632" fmla="*/ 4103808 h 6062148"/>
              <a:gd name="connsiteX97-633" fmla="*/ 3117526 w 4527226"/>
              <a:gd name="connsiteY97-634" fmla="*/ 4119048 h 6062148"/>
              <a:gd name="connsiteX98-635" fmla="*/ 3163246 w 4527226"/>
              <a:gd name="connsiteY98-636" fmla="*/ 4157148 h 6062148"/>
              <a:gd name="connsiteX99-637" fmla="*/ 3201346 w 4527226"/>
              <a:gd name="connsiteY99-638" fmla="*/ 4164768 h 6062148"/>
              <a:gd name="connsiteX100-639" fmla="*/ 3231826 w 4527226"/>
              <a:gd name="connsiteY100-640" fmla="*/ 4172388 h 6062148"/>
              <a:gd name="connsiteX101-641" fmla="*/ 3285166 w 4527226"/>
              <a:gd name="connsiteY101-642" fmla="*/ 4294308 h 6062148"/>
              <a:gd name="connsiteX102-643" fmla="*/ 3300406 w 4527226"/>
              <a:gd name="connsiteY102-644" fmla="*/ 4347648 h 6062148"/>
              <a:gd name="connsiteX103-645" fmla="*/ 3330886 w 4527226"/>
              <a:gd name="connsiteY103-646" fmla="*/ 4408608 h 6062148"/>
              <a:gd name="connsiteX104-647" fmla="*/ 3551866 w 4527226"/>
              <a:gd name="connsiteY104-648" fmla="*/ 4644828 h 6062148"/>
              <a:gd name="connsiteX105-649" fmla="*/ 3887146 w 4527226"/>
              <a:gd name="connsiteY105-650" fmla="*/ 5025828 h 6062148"/>
              <a:gd name="connsiteX106-651" fmla="*/ 4100506 w 4527226"/>
              <a:gd name="connsiteY106-652" fmla="*/ 5300148 h 6062148"/>
              <a:gd name="connsiteX107-653" fmla="*/ 4367206 w 4527226"/>
              <a:gd name="connsiteY107-654" fmla="*/ 5726868 h 6062148"/>
              <a:gd name="connsiteX108-655" fmla="*/ 4527226 w 4527226"/>
              <a:gd name="connsiteY108-656" fmla="*/ 6046908 h 6062148"/>
              <a:gd name="connsiteX0-657" fmla="*/ 328606 w 4527226"/>
              <a:gd name="connsiteY0-658" fmla="*/ 6062148 h 6062148"/>
              <a:gd name="connsiteX1-659" fmla="*/ 381946 w 4527226"/>
              <a:gd name="connsiteY1-660" fmla="*/ 5924988 h 6062148"/>
              <a:gd name="connsiteX2-661" fmla="*/ 442906 w 4527226"/>
              <a:gd name="connsiteY2-662" fmla="*/ 5780208 h 6062148"/>
              <a:gd name="connsiteX3-663" fmla="*/ 473386 w 4527226"/>
              <a:gd name="connsiteY3-664" fmla="*/ 5665908 h 6062148"/>
              <a:gd name="connsiteX4-665" fmla="*/ 511486 w 4527226"/>
              <a:gd name="connsiteY4-666" fmla="*/ 5612568 h 6062148"/>
              <a:gd name="connsiteX5-667" fmla="*/ 541966 w 4527226"/>
              <a:gd name="connsiteY5-668" fmla="*/ 5521128 h 6062148"/>
              <a:gd name="connsiteX6-669" fmla="*/ 564826 w 4527226"/>
              <a:gd name="connsiteY6-670" fmla="*/ 5353488 h 6062148"/>
              <a:gd name="connsiteX7-671" fmla="*/ 602926 w 4527226"/>
              <a:gd name="connsiteY7-672" fmla="*/ 5223948 h 6062148"/>
              <a:gd name="connsiteX8-673" fmla="*/ 625786 w 4527226"/>
              <a:gd name="connsiteY8-674" fmla="*/ 5178228 h 6062148"/>
              <a:gd name="connsiteX9-675" fmla="*/ 701986 w 4527226"/>
              <a:gd name="connsiteY9-676" fmla="*/ 5071548 h 6062148"/>
              <a:gd name="connsiteX10-677" fmla="*/ 717226 w 4527226"/>
              <a:gd name="connsiteY10-678" fmla="*/ 5063928 h 6062148"/>
              <a:gd name="connsiteX11-679" fmla="*/ 709606 w 4527226"/>
              <a:gd name="connsiteY11-680" fmla="*/ 5025828 h 6062148"/>
              <a:gd name="connsiteX12-681" fmla="*/ 701986 w 4527226"/>
              <a:gd name="connsiteY12-682" fmla="*/ 5002968 h 6062148"/>
              <a:gd name="connsiteX13-683" fmla="*/ 968686 w 4527226"/>
              <a:gd name="connsiteY13-684" fmla="*/ 4682928 h 6062148"/>
              <a:gd name="connsiteX14-685" fmla="*/ 961066 w 4527226"/>
              <a:gd name="connsiteY14-686" fmla="*/ 4644828 h 6062148"/>
              <a:gd name="connsiteX15-687" fmla="*/ 1342066 w 4527226"/>
              <a:gd name="connsiteY15-688" fmla="*/ 4172388 h 6062148"/>
              <a:gd name="connsiteX16-689" fmla="*/ 1258246 w 4527226"/>
              <a:gd name="connsiteY16-690" fmla="*/ 4012368 h 6062148"/>
              <a:gd name="connsiteX17-691" fmla="*/ 1204906 w 4527226"/>
              <a:gd name="connsiteY17-692" fmla="*/ 3928548 h 6062148"/>
              <a:gd name="connsiteX18-693" fmla="*/ 1174426 w 4527226"/>
              <a:gd name="connsiteY18-694" fmla="*/ 3768528 h 6062148"/>
              <a:gd name="connsiteX19-695" fmla="*/ 1151566 w 4527226"/>
              <a:gd name="connsiteY19-696" fmla="*/ 3699948 h 6062148"/>
              <a:gd name="connsiteX20-697" fmla="*/ 1143946 w 4527226"/>
              <a:gd name="connsiteY20-698" fmla="*/ 3669468 h 6062148"/>
              <a:gd name="connsiteX21-699" fmla="*/ 1067746 w 4527226"/>
              <a:gd name="connsiteY21-700" fmla="*/ 3661848 h 6062148"/>
              <a:gd name="connsiteX22-701" fmla="*/ 938206 w 4527226"/>
              <a:gd name="connsiteY22-702" fmla="*/ 3669468 h 6062148"/>
              <a:gd name="connsiteX23-703" fmla="*/ 831526 w 4527226"/>
              <a:gd name="connsiteY23-704" fmla="*/ 3692328 h 6062148"/>
              <a:gd name="connsiteX24-705" fmla="*/ 610546 w 4527226"/>
              <a:gd name="connsiteY24-706" fmla="*/ 3738048 h 6062148"/>
              <a:gd name="connsiteX25-707" fmla="*/ 389566 w 4527226"/>
              <a:gd name="connsiteY25-708" fmla="*/ 3638988 h 6062148"/>
              <a:gd name="connsiteX26-709" fmla="*/ 381946 w 4527226"/>
              <a:gd name="connsiteY26-710" fmla="*/ 3326568 h 6062148"/>
              <a:gd name="connsiteX27-711" fmla="*/ 420046 w 4527226"/>
              <a:gd name="connsiteY27-712" fmla="*/ 3227508 h 6062148"/>
              <a:gd name="connsiteX28-713" fmla="*/ 389566 w 4527226"/>
              <a:gd name="connsiteY28-714" fmla="*/ 3166548 h 6062148"/>
              <a:gd name="connsiteX29-715" fmla="*/ 351466 w 4527226"/>
              <a:gd name="connsiteY29-716" fmla="*/ 3105588 h 6062148"/>
              <a:gd name="connsiteX30-717" fmla="*/ 397186 w 4527226"/>
              <a:gd name="connsiteY30-718" fmla="*/ 3021768 h 6062148"/>
              <a:gd name="connsiteX31-719" fmla="*/ 488626 w 4527226"/>
              <a:gd name="connsiteY31-720" fmla="*/ 2998908 h 6062148"/>
              <a:gd name="connsiteX32-721" fmla="*/ 465766 w 4527226"/>
              <a:gd name="connsiteY32-722" fmla="*/ 2930328 h 6062148"/>
              <a:gd name="connsiteX33-723" fmla="*/ 435286 w 4527226"/>
              <a:gd name="connsiteY33-724" fmla="*/ 2930328 h 6062148"/>
              <a:gd name="connsiteX34-725" fmla="*/ 389566 w 4527226"/>
              <a:gd name="connsiteY34-726" fmla="*/ 2930328 h 6062148"/>
              <a:gd name="connsiteX35-727" fmla="*/ 305746 w 4527226"/>
              <a:gd name="connsiteY35-728" fmla="*/ 2876988 h 6062148"/>
              <a:gd name="connsiteX36-729" fmla="*/ 320986 w 4527226"/>
              <a:gd name="connsiteY36-730" fmla="*/ 2846508 h 6062148"/>
              <a:gd name="connsiteX37-731" fmla="*/ 328606 w 4527226"/>
              <a:gd name="connsiteY37-732" fmla="*/ 2793168 h 6062148"/>
              <a:gd name="connsiteX38-733" fmla="*/ 313366 w 4527226"/>
              <a:gd name="connsiteY38-734" fmla="*/ 2732208 h 6062148"/>
              <a:gd name="connsiteX39-735" fmla="*/ 267646 w 4527226"/>
              <a:gd name="connsiteY39-736" fmla="*/ 2671248 h 6062148"/>
              <a:gd name="connsiteX40-737" fmla="*/ 176206 w 4527226"/>
              <a:gd name="connsiteY40-738" fmla="*/ 2656008 h 6062148"/>
              <a:gd name="connsiteX41-739" fmla="*/ 54286 w 4527226"/>
              <a:gd name="connsiteY41-740" fmla="*/ 2610288 h 6062148"/>
              <a:gd name="connsiteX42-741" fmla="*/ 7931 w 4527226"/>
              <a:gd name="connsiteY42-742" fmla="*/ 2563298 h 6062148"/>
              <a:gd name="connsiteX43-743" fmla="*/ 8566 w 4527226"/>
              <a:gd name="connsiteY43-744" fmla="*/ 2488368 h 6062148"/>
              <a:gd name="connsiteX44-745" fmla="*/ 92386 w 4527226"/>
              <a:gd name="connsiteY44-746" fmla="*/ 2335968 h 6062148"/>
              <a:gd name="connsiteX45-747" fmla="*/ 221926 w 4527226"/>
              <a:gd name="connsiteY45-748" fmla="*/ 2175948 h 6062148"/>
              <a:gd name="connsiteX46-749" fmla="*/ 282886 w 4527226"/>
              <a:gd name="connsiteY46-750" fmla="*/ 2084508 h 6062148"/>
              <a:gd name="connsiteX47-751" fmla="*/ 328606 w 4527226"/>
              <a:gd name="connsiteY47-752" fmla="*/ 1977828 h 6062148"/>
              <a:gd name="connsiteX48-753" fmla="*/ 359086 w 4527226"/>
              <a:gd name="connsiteY48-754" fmla="*/ 1871148 h 6062148"/>
              <a:gd name="connsiteX49-755" fmla="*/ 374326 w 4527226"/>
              <a:gd name="connsiteY49-756" fmla="*/ 1810188 h 6062148"/>
              <a:gd name="connsiteX50-757" fmla="*/ 343846 w 4527226"/>
              <a:gd name="connsiteY50-758" fmla="*/ 1756848 h 6062148"/>
              <a:gd name="connsiteX51-759" fmla="*/ 328606 w 4527226"/>
              <a:gd name="connsiteY51-760" fmla="*/ 1680648 h 6062148"/>
              <a:gd name="connsiteX52-761" fmla="*/ 412426 w 4527226"/>
              <a:gd name="connsiteY52-762" fmla="*/ 1474908 h 6062148"/>
              <a:gd name="connsiteX53-763" fmla="*/ 442906 w 4527226"/>
              <a:gd name="connsiteY53-764" fmla="*/ 1307268 h 6062148"/>
              <a:gd name="connsiteX54-765" fmla="*/ 465766 w 4527226"/>
              <a:gd name="connsiteY54-766" fmla="*/ 1192968 h 6062148"/>
              <a:gd name="connsiteX55-767" fmla="*/ 503866 w 4527226"/>
              <a:gd name="connsiteY55-768" fmla="*/ 1055808 h 6062148"/>
              <a:gd name="connsiteX56-769" fmla="*/ 557206 w 4527226"/>
              <a:gd name="connsiteY56-770" fmla="*/ 888168 h 6062148"/>
              <a:gd name="connsiteX57-771" fmla="*/ 503866 w 4527226"/>
              <a:gd name="connsiteY57-772" fmla="*/ 888168 h 6062148"/>
              <a:gd name="connsiteX58-773" fmla="*/ 412426 w 4527226"/>
              <a:gd name="connsiteY58-774" fmla="*/ 834828 h 6062148"/>
              <a:gd name="connsiteX59-775" fmla="*/ 328606 w 4527226"/>
              <a:gd name="connsiteY59-776" fmla="*/ 789108 h 6062148"/>
              <a:gd name="connsiteX60-777" fmla="*/ 260026 w 4527226"/>
              <a:gd name="connsiteY60-778" fmla="*/ 773868 h 6062148"/>
              <a:gd name="connsiteX61-779" fmla="*/ 214306 w 4527226"/>
              <a:gd name="connsiteY61-780" fmla="*/ 751008 h 6062148"/>
              <a:gd name="connsiteX62-781" fmla="*/ 260026 w 4527226"/>
              <a:gd name="connsiteY62-782" fmla="*/ 674808 h 6062148"/>
              <a:gd name="connsiteX63-783" fmla="*/ 374326 w 4527226"/>
              <a:gd name="connsiteY63-784" fmla="*/ 606228 h 6062148"/>
              <a:gd name="connsiteX64-785" fmla="*/ 557206 w 4527226"/>
              <a:gd name="connsiteY64-786" fmla="*/ 507168 h 6062148"/>
              <a:gd name="connsiteX65-787" fmla="*/ 656266 w 4527226"/>
              <a:gd name="connsiteY65-788" fmla="*/ 423348 h 6062148"/>
              <a:gd name="connsiteX66-789" fmla="*/ 892486 w 4527226"/>
              <a:gd name="connsiteY66-790" fmla="*/ 232848 h 6062148"/>
              <a:gd name="connsiteX67-791" fmla="*/ 1174426 w 4527226"/>
              <a:gd name="connsiteY67-792" fmla="*/ 80448 h 6062148"/>
              <a:gd name="connsiteX68-793" fmla="*/ 1593526 w 4527226"/>
              <a:gd name="connsiteY68-794" fmla="*/ 11868 h 6062148"/>
              <a:gd name="connsiteX69-795" fmla="*/ 1944046 w 4527226"/>
              <a:gd name="connsiteY69-796" fmla="*/ 4248 h 6062148"/>
              <a:gd name="connsiteX70-797" fmla="*/ 2172646 w 4527226"/>
              <a:gd name="connsiteY70-798" fmla="*/ 4248 h 6062148"/>
              <a:gd name="connsiteX71-799" fmla="*/ 2393626 w 4527226"/>
              <a:gd name="connsiteY71-800" fmla="*/ 57588 h 6062148"/>
              <a:gd name="connsiteX72-801" fmla="*/ 2667946 w 4527226"/>
              <a:gd name="connsiteY72-802" fmla="*/ 133788 h 6062148"/>
              <a:gd name="connsiteX73-803" fmla="*/ 2820346 w 4527226"/>
              <a:gd name="connsiteY73-804" fmla="*/ 202368 h 6062148"/>
              <a:gd name="connsiteX74-805" fmla="*/ 3102286 w 4527226"/>
              <a:gd name="connsiteY74-806" fmla="*/ 400488 h 6062148"/>
              <a:gd name="connsiteX75-807" fmla="*/ 3285166 w 4527226"/>
              <a:gd name="connsiteY75-808" fmla="*/ 651948 h 6062148"/>
              <a:gd name="connsiteX76-809" fmla="*/ 3407086 w 4527226"/>
              <a:gd name="connsiteY76-810" fmla="*/ 918648 h 6062148"/>
              <a:gd name="connsiteX77-811" fmla="*/ 3475666 w 4527226"/>
              <a:gd name="connsiteY77-812" fmla="*/ 1238688 h 6062148"/>
              <a:gd name="connsiteX78-813" fmla="*/ 3506146 w 4527226"/>
              <a:gd name="connsiteY78-814" fmla="*/ 1543488 h 6062148"/>
              <a:gd name="connsiteX79-815" fmla="*/ 3506146 w 4527226"/>
              <a:gd name="connsiteY79-816" fmla="*/ 1962588 h 6062148"/>
              <a:gd name="connsiteX80-817" fmla="*/ 3338506 w 4527226"/>
              <a:gd name="connsiteY80-818" fmla="*/ 2305488 h 6062148"/>
              <a:gd name="connsiteX81-819" fmla="*/ 3254686 w 4527226"/>
              <a:gd name="connsiteY81-820" fmla="*/ 2473128 h 6062148"/>
              <a:gd name="connsiteX82-821" fmla="*/ 3132766 w 4527226"/>
              <a:gd name="connsiteY82-822" fmla="*/ 2663628 h 6062148"/>
              <a:gd name="connsiteX83-823" fmla="*/ 3071806 w 4527226"/>
              <a:gd name="connsiteY83-824" fmla="*/ 2838888 h 6062148"/>
              <a:gd name="connsiteX84-825" fmla="*/ 3064186 w 4527226"/>
              <a:gd name="connsiteY84-826" fmla="*/ 2915088 h 6062148"/>
              <a:gd name="connsiteX85-827" fmla="*/ 3018466 w 4527226"/>
              <a:gd name="connsiteY85-828" fmla="*/ 3014148 h 6062148"/>
              <a:gd name="connsiteX86-829" fmla="*/ 2980366 w 4527226"/>
              <a:gd name="connsiteY86-830" fmla="*/ 3082728 h 6062148"/>
              <a:gd name="connsiteX87-831" fmla="*/ 2957506 w 4527226"/>
              <a:gd name="connsiteY87-832" fmla="*/ 3120828 h 6062148"/>
              <a:gd name="connsiteX88-833" fmla="*/ 2957506 w 4527226"/>
              <a:gd name="connsiteY88-834" fmla="*/ 3555168 h 6062148"/>
              <a:gd name="connsiteX89-835" fmla="*/ 2957506 w 4527226"/>
              <a:gd name="connsiteY89-836" fmla="*/ 3562788 h 6062148"/>
              <a:gd name="connsiteX90-837" fmla="*/ 3010846 w 4527226"/>
              <a:gd name="connsiteY90-838" fmla="*/ 3539928 h 6062148"/>
              <a:gd name="connsiteX91-839" fmla="*/ 3064186 w 4527226"/>
              <a:gd name="connsiteY91-840" fmla="*/ 3562788 h 6062148"/>
              <a:gd name="connsiteX92-841" fmla="*/ 3109906 w 4527226"/>
              <a:gd name="connsiteY92-842" fmla="*/ 3570408 h 6062148"/>
              <a:gd name="connsiteX93-843" fmla="*/ 3140386 w 4527226"/>
              <a:gd name="connsiteY93-844" fmla="*/ 3631368 h 6062148"/>
              <a:gd name="connsiteX94-845" fmla="*/ 3117526 w 4527226"/>
              <a:gd name="connsiteY94-846" fmla="*/ 3738048 h 6062148"/>
              <a:gd name="connsiteX95-847" fmla="*/ 3125146 w 4527226"/>
              <a:gd name="connsiteY95-848" fmla="*/ 4103808 h 6062148"/>
              <a:gd name="connsiteX96-849" fmla="*/ 3117526 w 4527226"/>
              <a:gd name="connsiteY96-850" fmla="*/ 4119048 h 6062148"/>
              <a:gd name="connsiteX97-851" fmla="*/ 3163246 w 4527226"/>
              <a:gd name="connsiteY97-852" fmla="*/ 4157148 h 6062148"/>
              <a:gd name="connsiteX98-853" fmla="*/ 3201346 w 4527226"/>
              <a:gd name="connsiteY98-854" fmla="*/ 4164768 h 6062148"/>
              <a:gd name="connsiteX99-855" fmla="*/ 3231826 w 4527226"/>
              <a:gd name="connsiteY99-856" fmla="*/ 4172388 h 6062148"/>
              <a:gd name="connsiteX100-857" fmla="*/ 3285166 w 4527226"/>
              <a:gd name="connsiteY100-858" fmla="*/ 4294308 h 6062148"/>
              <a:gd name="connsiteX101-859" fmla="*/ 3300406 w 4527226"/>
              <a:gd name="connsiteY101-860" fmla="*/ 4347648 h 6062148"/>
              <a:gd name="connsiteX102-861" fmla="*/ 3330886 w 4527226"/>
              <a:gd name="connsiteY102-862" fmla="*/ 4408608 h 6062148"/>
              <a:gd name="connsiteX103-863" fmla="*/ 3551866 w 4527226"/>
              <a:gd name="connsiteY103-864" fmla="*/ 4644828 h 6062148"/>
              <a:gd name="connsiteX104-865" fmla="*/ 3887146 w 4527226"/>
              <a:gd name="connsiteY104-866" fmla="*/ 5025828 h 6062148"/>
              <a:gd name="connsiteX105-867" fmla="*/ 4100506 w 4527226"/>
              <a:gd name="connsiteY105-868" fmla="*/ 5300148 h 6062148"/>
              <a:gd name="connsiteX106-869" fmla="*/ 4367206 w 4527226"/>
              <a:gd name="connsiteY106-870" fmla="*/ 5726868 h 6062148"/>
              <a:gd name="connsiteX107-871" fmla="*/ 4527226 w 4527226"/>
              <a:gd name="connsiteY107-872" fmla="*/ 6046908 h 6062148"/>
              <a:gd name="connsiteX0-873" fmla="*/ 328606 w 4527226"/>
              <a:gd name="connsiteY0-874" fmla="*/ 6062148 h 6062148"/>
              <a:gd name="connsiteX1-875" fmla="*/ 381946 w 4527226"/>
              <a:gd name="connsiteY1-876" fmla="*/ 5924988 h 6062148"/>
              <a:gd name="connsiteX2-877" fmla="*/ 442906 w 4527226"/>
              <a:gd name="connsiteY2-878" fmla="*/ 5780208 h 6062148"/>
              <a:gd name="connsiteX3-879" fmla="*/ 473386 w 4527226"/>
              <a:gd name="connsiteY3-880" fmla="*/ 5665908 h 6062148"/>
              <a:gd name="connsiteX4-881" fmla="*/ 511486 w 4527226"/>
              <a:gd name="connsiteY4-882" fmla="*/ 5612568 h 6062148"/>
              <a:gd name="connsiteX5-883" fmla="*/ 541966 w 4527226"/>
              <a:gd name="connsiteY5-884" fmla="*/ 5521128 h 6062148"/>
              <a:gd name="connsiteX6-885" fmla="*/ 564826 w 4527226"/>
              <a:gd name="connsiteY6-886" fmla="*/ 5353488 h 6062148"/>
              <a:gd name="connsiteX7-887" fmla="*/ 602926 w 4527226"/>
              <a:gd name="connsiteY7-888" fmla="*/ 5223948 h 6062148"/>
              <a:gd name="connsiteX8-889" fmla="*/ 625786 w 4527226"/>
              <a:gd name="connsiteY8-890" fmla="*/ 5178228 h 6062148"/>
              <a:gd name="connsiteX9-891" fmla="*/ 701986 w 4527226"/>
              <a:gd name="connsiteY9-892" fmla="*/ 5071548 h 6062148"/>
              <a:gd name="connsiteX10-893" fmla="*/ 717226 w 4527226"/>
              <a:gd name="connsiteY10-894" fmla="*/ 5063928 h 6062148"/>
              <a:gd name="connsiteX11-895" fmla="*/ 709606 w 4527226"/>
              <a:gd name="connsiteY11-896" fmla="*/ 5025828 h 6062148"/>
              <a:gd name="connsiteX12-897" fmla="*/ 701986 w 4527226"/>
              <a:gd name="connsiteY12-898" fmla="*/ 5002968 h 6062148"/>
              <a:gd name="connsiteX13-899" fmla="*/ 968686 w 4527226"/>
              <a:gd name="connsiteY13-900" fmla="*/ 4682928 h 6062148"/>
              <a:gd name="connsiteX14-901" fmla="*/ 961066 w 4527226"/>
              <a:gd name="connsiteY14-902" fmla="*/ 4644828 h 6062148"/>
              <a:gd name="connsiteX15-903" fmla="*/ 1342066 w 4527226"/>
              <a:gd name="connsiteY15-904" fmla="*/ 4172388 h 6062148"/>
              <a:gd name="connsiteX16-905" fmla="*/ 1258246 w 4527226"/>
              <a:gd name="connsiteY16-906" fmla="*/ 4012368 h 6062148"/>
              <a:gd name="connsiteX17-907" fmla="*/ 1204906 w 4527226"/>
              <a:gd name="connsiteY17-908" fmla="*/ 3928548 h 6062148"/>
              <a:gd name="connsiteX18-909" fmla="*/ 1174426 w 4527226"/>
              <a:gd name="connsiteY18-910" fmla="*/ 3768528 h 6062148"/>
              <a:gd name="connsiteX19-911" fmla="*/ 1151566 w 4527226"/>
              <a:gd name="connsiteY19-912" fmla="*/ 3699948 h 6062148"/>
              <a:gd name="connsiteX20-913" fmla="*/ 1143946 w 4527226"/>
              <a:gd name="connsiteY20-914" fmla="*/ 3669468 h 6062148"/>
              <a:gd name="connsiteX21-915" fmla="*/ 1067746 w 4527226"/>
              <a:gd name="connsiteY21-916" fmla="*/ 3661848 h 6062148"/>
              <a:gd name="connsiteX22-917" fmla="*/ 938206 w 4527226"/>
              <a:gd name="connsiteY22-918" fmla="*/ 3669468 h 6062148"/>
              <a:gd name="connsiteX23-919" fmla="*/ 831526 w 4527226"/>
              <a:gd name="connsiteY23-920" fmla="*/ 3692328 h 6062148"/>
              <a:gd name="connsiteX24-921" fmla="*/ 610546 w 4527226"/>
              <a:gd name="connsiteY24-922" fmla="*/ 3738048 h 6062148"/>
              <a:gd name="connsiteX25-923" fmla="*/ 389566 w 4527226"/>
              <a:gd name="connsiteY25-924" fmla="*/ 3638988 h 6062148"/>
              <a:gd name="connsiteX26-925" fmla="*/ 381946 w 4527226"/>
              <a:gd name="connsiteY26-926" fmla="*/ 3326568 h 6062148"/>
              <a:gd name="connsiteX27-927" fmla="*/ 420046 w 4527226"/>
              <a:gd name="connsiteY27-928" fmla="*/ 3227508 h 6062148"/>
              <a:gd name="connsiteX28-929" fmla="*/ 389566 w 4527226"/>
              <a:gd name="connsiteY28-930" fmla="*/ 3166548 h 6062148"/>
              <a:gd name="connsiteX29-931" fmla="*/ 351466 w 4527226"/>
              <a:gd name="connsiteY29-932" fmla="*/ 3105588 h 6062148"/>
              <a:gd name="connsiteX30-933" fmla="*/ 397186 w 4527226"/>
              <a:gd name="connsiteY30-934" fmla="*/ 3021768 h 6062148"/>
              <a:gd name="connsiteX31-935" fmla="*/ 488626 w 4527226"/>
              <a:gd name="connsiteY31-936" fmla="*/ 2998908 h 6062148"/>
              <a:gd name="connsiteX32-937" fmla="*/ 465766 w 4527226"/>
              <a:gd name="connsiteY32-938" fmla="*/ 2930328 h 6062148"/>
              <a:gd name="connsiteX33-939" fmla="*/ 435286 w 4527226"/>
              <a:gd name="connsiteY33-940" fmla="*/ 2930328 h 6062148"/>
              <a:gd name="connsiteX34-941" fmla="*/ 389566 w 4527226"/>
              <a:gd name="connsiteY34-942" fmla="*/ 2930328 h 6062148"/>
              <a:gd name="connsiteX35-943" fmla="*/ 314000 w 4527226"/>
              <a:gd name="connsiteY35-944" fmla="*/ 2893495 h 6062148"/>
              <a:gd name="connsiteX36-945" fmla="*/ 320986 w 4527226"/>
              <a:gd name="connsiteY36-946" fmla="*/ 2846508 h 6062148"/>
              <a:gd name="connsiteX37-947" fmla="*/ 328606 w 4527226"/>
              <a:gd name="connsiteY37-948" fmla="*/ 2793168 h 6062148"/>
              <a:gd name="connsiteX38-949" fmla="*/ 313366 w 4527226"/>
              <a:gd name="connsiteY38-950" fmla="*/ 2732208 h 6062148"/>
              <a:gd name="connsiteX39-951" fmla="*/ 267646 w 4527226"/>
              <a:gd name="connsiteY39-952" fmla="*/ 2671248 h 6062148"/>
              <a:gd name="connsiteX40-953" fmla="*/ 176206 w 4527226"/>
              <a:gd name="connsiteY40-954" fmla="*/ 2656008 h 6062148"/>
              <a:gd name="connsiteX41-955" fmla="*/ 54286 w 4527226"/>
              <a:gd name="connsiteY41-956" fmla="*/ 2610288 h 6062148"/>
              <a:gd name="connsiteX42-957" fmla="*/ 7931 w 4527226"/>
              <a:gd name="connsiteY42-958" fmla="*/ 2563298 h 6062148"/>
              <a:gd name="connsiteX43-959" fmla="*/ 8566 w 4527226"/>
              <a:gd name="connsiteY43-960" fmla="*/ 2488368 h 6062148"/>
              <a:gd name="connsiteX44-961" fmla="*/ 92386 w 4527226"/>
              <a:gd name="connsiteY44-962" fmla="*/ 2335968 h 6062148"/>
              <a:gd name="connsiteX45-963" fmla="*/ 221926 w 4527226"/>
              <a:gd name="connsiteY45-964" fmla="*/ 2175948 h 6062148"/>
              <a:gd name="connsiteX46-965" fmla="*/ 282886 w 4527226"/>
              <a:gd name="connsiteY46-966" fmla="*/ 2084508 h 6062148"/>
              <a:gd name="connsiteX47-967" fmla="*/ 328606 w 4527226"/>
              <a:gd name="connsiteY47-968" fmla="*/ 1977828 h 6062148"/>
              <a:gd name="connsiteX48-969" fmla="*/ 359086 w 4527226"/>
              <a:gd name="connsiteY48-970" fmla="*/ 1871148 h 6062148"/>
              <a:gd name="connsiteX49-971" fmla="*/ 374326 w 4527226"/>
              <a:gd name="connsiteY49-972" fmla="*/ 1810188 h 6062148"/>
              <a:gd name="connsiteX50-973" fmla="*/ 343846 w 4527226"/>
              <a:gd name="connsiteY50-974" fmla="*/ 1756848 h 6062148"/>
              <a:gd name="connsiteX51-975" fmla="*/ 328606 w 4527226"/>
              <a:gd name="connsiteY51-976" fmla="*/ 1680648 h 6062148"/>
              <a:gd name="connsiteX52-977" fmla="*/ 412426 w 4527226"/>
              <a:gd name="connsiteY52-978" fmla="*/ 1474908 h 6062148"/>
              <a:gd name="connsiteX53-979" fmla="*/ 442906 w 4527226"/>
              <a:gd name="connsiteY53-980" fmla="*/ 1307268 h 6062148"/>
              <a:gd name="connsiteX54-981" fmla="*/ 465766 w 4527226"/>
              <a:gd name="connsiteY54-982" fmla="*/ 1192968 h 6062148"/>
              <a:gd name="connsiteX55-983" fmla="*/ 503866 w 4527226"/>
              <a:gd name="connsiteY55-984" fmla="*/ 1055808 h 6062148"/>
              <a:gd name="connsiteX56-985" fmla="*/ 557206 w 4527226"/>
              <a:gd name="connsiteY56-986" fmla="*/ 888168 h 6062148"/>
              <a:gd name="connsiteX57-987" fmla="*/ 503866 w 4527226"/>
              <a:gd name="connsiteY57-988" fmla="*/ 888168 h 6062148"/>
              <a:gd name="connsiteX58-989" fmla="*/ 412426 w 4527226"/>
              <a:gd name="connsiteY58-990" fmla="*/ 834828 h 6062148"/>
              <a:gd name="connsiteX59-991" fmla="*/ 328606 w 4527226"/>
              <a:gd name="connsiteY59-992" fmla="*/ 789108 h 6062148"/>
              <a:gd name="connsiteX60-993" fmla="*/ 260026 w 4527226"/>
              <a:gd name="connsiteY60-994" fmla="*/ 773868 h 6062148"/>
              <a:gd name="connsiteX61-995" fmla="*/ 214306 w 4527226"/>
              <a:gd name="connsiteY61-996" fmla="*/ 751008 h 6062148"/>
              <a:gd name="connsiteX62-997" fmla="*/ 260026 w 4527226"/>
              <a:gd name="connsiteY62-998" fmla="*/ 674808 h 6062148"/>
              <a:gd name="connsiteX63-999" fmla="*/ 374326 w 4527226"/>
              <a:gd name="connsiteY63-1000" fmla="*/ 606228 h 6062148"/>
              <a:gd name="connsiteX64-1001" fmla="*/ 557206 w 4527226"/>
              <a:gd name="connsiteY64-1002" fmla="*/ 507168 h 6062148"/>
              <a:gd name="connsiteX65-1003" fmla="*/ 656266 w 4527226"/>
              <a:gd name="connsiteY65-1004" fmla="*/ 423348 h 6062148"/>
              <a:gd name="connsiteX66-1005" fmla="*/ 892486 w 4527226"/>
              <a:gd name="connsiteY66-1006" fmla="*/ 232848 h 6062148"/>
              <a:gd name="connsiteX67-1007" fmla="*/ 1174426 w 4527226"/>
              <a:gd name="connsiteY67-1008" fmla="*/ 80448 h 6062148"/>
              <a:gd name="connsiteX68-1009" fmla="*/ 1593526 w 4527226"/>
              <a:gd name="connsiteY68-1010" fmla="*/ 11868 h 6062148"/>
              <a:gd name="connsiteX69-1011" fmla="*/ 1944046 w 4527226"/>
              <a:gd name="connsiteY69-1012" fmla="*/ 4248 h 6062148"/>
              <a:gd name="connsiteX70-1013" fmla="*/ 2172646 w 4527226"/>
              <a:gd name="connsiteY70-1014" fmla="*/ 4248 h 6062148"/>
              <a:gd name="connsiteX71-1015" fmla="*/ 2393626 w 4527226"/>
              <a:gd name="connsiteY71-1016" fmla="*/ 57588 h 6062148"/>
              <a:gd name="connsiteX72-1017" fmla="*/ 2667946 w 4527226"/>
              <a:gd name="connsiteY72-1018" fmla="*/ 133788 h 6062148"/>
              <a:gd name="connsiteX73-1019" fmla="*/ 2820346 w 4527226"/>
              <a:gd name="connsiteY73-1020" fmla="*/ 202368 h 6062148"/>
              <a:gd name="connsiteX74-1021" fmla="*/ 3102286 w 4527226"/>
              <a:gd name="connsiteY74-1022" fmla="*/ 400488 h 6062148"/>
              <a:gd name="connsiteX75-1023" fmla="*/ 3285166 w 4527226"/>
              <a:gd name="connsiteY75-1024" fmla="*/ 651948 h 6062148"/>
              <a:gd name="connsiteX76-1025" fmla="*/ 3407086 w 4527226"/>
              <a:gd name="connsiteY76-1026" fmla="*/ 918648 h 6062148"/>
              <a:gd name="connsiteX77-1027" fmla="*/ 3475666 w 4527226"/>
              <a:gd name="connsiteY77-1028" fmla="*/ 1238688 h 6062148"/>
              <a:gd name="connsiteX78-1029" fmla="*/ 3506146 w 4527226"/>
              <a:gd name="connsiteY78-1030" fmla="*/ 1543488 h 6062148"/>
              <a:gd name="connsiteX79-1031" fmla="*/ 3506146 w 4527226"/>
              <a:gd name="connsiteY79-1032" fmla="*/ 1962588 h 6062148"/>
              <a:gd name="connsiteX80-1033" fmla="*/ 3338506 w 4527226"/>
              <a:gd name="connsiteY80-1034" fmla="*/ 2305488 h 6062148"/>
              <a:gd name="connsiteX81-1035" fmla="*/ 3254686 w 4527226"/>
              <a:gd name="connsiteY81-1036" fmla="*/ 2473128 h 6062148"/>
              <a:gd name="connsiteX82-1037" fmla="*/ 3132766 w 4527226"/>
              <a:gd name="connsiteY82-1038" fmla="*/ 2663628 h 6062148"/>
              <a:gd name="connsiteX83-1039" fmla="*/ 3071806 w 4527226"/>
              <a:gd name="connsiteY83-1040" fmla="*/ 2838888 h 6062148"/>
              <a:gd name="connsiteX84-1041" fmla="*/ 3064186 w 4527226"/>
              <a:gd name="connsiteY84-1042" fmla="*/ 2915088 h 6062148"/>
              <a:gd name="connsiteX85-1043" fmla="*/ 3018466 w 4527226"/>
              <a:gd name="connsiteY85-1044" fmla="*/ 3014148 h 6062148"/>
              <a:gd name="connsiteX86-1045" fmla="*/ 2980366 w 4527226"/>
              <a:gd name="connsiteY86-1046" fmla="*/ 3082728 h 6062148"/>
              <a:gd name="connsiteX87-1047" fmla="*/ 2957506 w 4527226"/>
              <a:gd name="connsiteY87-1048" fmla="*/ 3120828 h 6062148"/>
              <a:gd name="connsiteX88-1049" fmla="*/ 2957506 w 4527226"/>
              <a:gd name="connsiteY88-1050" fmla="*/ 3555168 h 6062148"/>
              <a:gd name="connsiteX89-1051" fmla="*/ 2957506 w 4527226"/>
              <a:gd name="connsiteY89-1052" fmla="*/ 3562788 h 6062148"/>
              <a:gd name="connsiteX90-1053" fmla="*/ 3010846 w 4527226"/>
              <a:gd name="connsiteY90-1054" fmla="*/ 3539928 h 6062148"/>
              <a:gd name="connsiteX91-1055" fmla="*/ 3064186 w 4527226"/>
              <a:gd name="connsiteY91-1056" fmla="*/ 3562788 h 6062148"/>
              <a:gd name="connsiteX92-1057" fmla="*/ 3109906 w 4527226"/>
              <a:gd name="connsiteY92-1058" fmla="*/ 3570408 h 6062148"/>
              <a:gd name="connsiteX93-1059" fmla="*/ 3140386 w 4527226"/>
              <a:gd name="connsiteY93-1060" fmla="*/ 3631368 h 6062148"/>
              <a:gd name="connsiteX94-1061" fmla="*/ 3117526 w 4527226"/>
              <a:gd name="connsiteY94-1062" fmla="*/ 3738048 h 6062148"/>
              <a:gd name="connsiteX95-1063" fmla="*/ 3125146 w 4527226"/>
              <a:gd name="connsiteY95-1064" fmla="*/ 4103808 h 6062148"/>
              <a:gd name="connsiteX96-1065" fmla="*/ 3117526 w 4527226"/>
              <a:gd name="connsiteY96-1066" fmla="*/ 4119048 h 6062148"/>
              <a:gd name="connsiteX97-1067" fmla="*/ 3163246 w 4527226"/>
              <a:gd name="connsiteY97-1068" fmla="*/ 4157148 h 6062148"/>
              <a:gd name="connsiteX98-1069" fmla="*/ 3201346 w 4527226"/>
              <a:gd name="connsiteY98-1070" fmla="*/ 4164768 h 6062148"/>
              <a:gd name="connsiteX99-1071" fmla="*/ 3231826 w 4527226"/>
              <a:gd name="connsiteY99-1072" fmla="*/ 4172388 h 6062148"/>
              <a:gd name="connsiteX100-1073" fmla="*/ 3285166 w 4527226"/>
              <a:gd name="connsiteY100-1074" fmla="*/ 4294308 h 6062148"/>
              <a:gd name="connsiteX101-1075" fmla="*/ 3300406 w 4527226"/>
              <a:gd name="connsiteY101-1076" fmla="*/ 4347648 h 6062148"/>
              <a:gd name="connsiteX102-1077" fmla="*/ 3330886 w 4527226"/>
              <a:gd name="connsiteY102-1078" fmla="*/ 4408608 h 6062148"/>
              <a:gd name="connsiteX103-1079" fmla="*/ 3551866 w 4527226"/>
              <a:gd name="connsiteY103-1080" fmla="*/ 4644828 h 6062148"/>
              <a:gd name="connsiteX104-1081" fmla="*/ 3887146 w 4527226"/>
              <a:gd name="connsiteY104-1082" fmla="*/ 5025828 h 6062148"/>
              <a:gd name="connsiteX105-1083" fmla="*/ 4100506 w 4527226"/>
              <a:gd name="connsiteY105-1084" fmla="*/ 5300148 h 6062148"/>
              <a:gd name="connsiteX106-1085" fmla="*/ 4367206 w 4527226"/>
              <a:gd name="connsiteY106-1086" fmla="*/ 5726868 h 6062148"/>
              <a:gd name="connsiteX107-1087" fmla="*/ 4527226 w 4527226"/>
              <a:gd name="connsiteY107-1088" fmla="*/ 6046908 h 6062148"/>
              <a:gd name="connsiteX0-1089" fmla="*/ 328606 w 4527226"/>
              <a:gd name="connsiteY0-1090" fmla="*/ 6062148 h 6062148"/>
              <a:gd name="connsiteX1-1091" fmla="*/ 381946 w 4527226"/>
              <a:gd name="connsiteY1-1092" fmla="*/ 5924988 h 6062148"/>
              <a:gd name="connsiteX2-1093" fmla="*/ 442906 w 4527226"/>
              <a:gd name="connsiteY2-1094" fmla="*/ 5780208 h 6062148"/>
              <a:gd name="connsiteX3-1095" fmla="*/ 473386 w 4527226"/>
              <a:gd name="connsiteY3-1096" fmla="*/ 5665908 h 6062148"/>
              <a:gd name="connsiteX4-1097" fmla="*/ 511486 w 4527226"/>
              <a:gd name="connsiteY4-1098" fmla="*/ 5612568 h 6062148"/>
              <a:gd name="connsiteX5-1099" fmla="*/ 541966 w 4527226"/>
              <a:gd name="connsiteY5-1100" fmla="*/ 5521128 h 6062148"/>
              <a:gd name="connsiteX6-1101" fmla="*/ 564826 w 4527226"/>
              <a:gd name="connsiteY6-1102" fmla="*/ 5353488 h 6062148"/>
              <a:gd name="connsiteX7-1103" fmla="*/ 602926 w 4527226"/>
              <a:gd name="connsiteY7-1104" fmla="*/ 5223948 h 6062148"/>
              <a:gd name="connsiteX8-1105" fmla="*/ 625786 w 4527226"/>
              <a:gd name="connsiteY8-1106" fmla="*/ 5178228 h 6062148"/>
              <a:gd name="connsiteX9-1107" fmla="*/ 701986 w 4527226"/>
              <a:gd name="connsiteY9-1108" fmla="*/ 5071548 h 6062148"/>
              <a:gd name="connsiteX10-1109" fmla="*/ 717226 w 4527226"/>
              <a:gd name="connsiteY10-1110" fmla="*/ 5063928 h 6062148"/>
              <a:gd name="connsiteX11-1111" fmla="*/ 709606 w 4527226"/>
              <a:gd name="connsiteY11-1112" fmla="*/ 5025828 h 6062148"/>
              <a:gd name="connsiteX12-1113" fmla="*/ 701986 w 4527226"/>
              <a:gd name="connsiteY12-1114" fmla="*/ 5002968 h 6062148"/>
              <a:gd name="connsiteX13-1115" fmla="*/ 968686 w 4527226"/>
              <a:gd name="connsiteY13-1116" fmla="*/ 4682928 h 6062148"/>
              <a:gd name="connsiteX14-1117" fmla="*/ 961066 w 4527226"/>
              <a:gd name="connsiteY14-1118" fmla="*/ 4644828 h 6062148"/>
              <a:gd name="connsiteX15-1119" fmla="*/ 1342066 w 4527226"/>
              <a:gd name="connsiteY15-1120" fmla="*/ 4172388 h 6062148"/>
              <a:gd name="connsiteX16-1121" fmla="*/ 1258246 w 4527226"/>
              <a:gd name="connsiteY16-1122" fmla="*/ 4012368 h 6062148"/>
              <a:gd name="connsiteX17-1123" fmla="*/ 1204906 w 4527226"/>
              <a:gd name="connsiteY17-1124" fmla="*/ 3928548 h 6062148"/>
              <a:gd name="connsiteX18-1125" fmla="*/ 1174426 w 4527226"/>
              <a:gd name="connsiteY18-1126" fmla="*/ 3768528 h 6062148"/>
              <a:gd name="connsiteX19-1127" fmla="*/ 1151566 w 4527226"/>
              <a:gd name="connsiteY19-1128" fmla="*/ 3699948 h 6062148"/>
              <a:gd name="connsiteX20-1129" fmla="*/ 1143946 w 4527226"/>
              <a:gd name="connsiteY20-1130" fmla="*/ 3669468 h 6062148"/>
              <a:gd name="connsiteX21-1131" fmla="*/ 1067746 w 4527226"/>
              <a:gd name="connsiteY21-1132" fmla="*/ 3661848 h 6062148"/>
              <a:gd name="connsiteX22-1133" fmla="*/ 938206 w 4527226"/>
              <a:gd name="connsiteY22-1134" fmla="*/ 3669468 h 6062148"/>
              <a:gd name="connsiteX23-1135" fmla="*/ 831526 w 4527226"/>
              <a:gd name="connsiteY23-1136" fmla="*/ 3692328 h 6062148"/>
              <a:gd name="connsiteX24-1137" fmla="*/ 610546 w 4527226"/>
              <a:gd name="connsiteY24-1138" fmla="*/ 3738048 h 6062148"/>
              <a:gd name="connsiteX25-1139" fmla="*/ 389566 w 4527226"/>
              <a:gd name="connsiteY25-1140" fmla="*/ 3638988 h 6062148"/>
              <a:gd name="connsiteX26-1141" fmla="*/ 381946 w 4527226"/>
              <a:gd name="connsiteY26-1142" fmla="*/ 3326568 h 6062148"/>
              <a:gd name="connsiteX27-1143" fmla="*/ 420046 w 4527226"/>
              <a:gd name="connsiteY27-1144" fmla="*/ 3227508 h 6062148"/>
              <a:gd name="connsiteX28-1145" fmla="*/ 389566 w 4527226"/>
              <a:gd name="connsiteY28-1146" fmla="*/ 3166548 h 6062148"/>
              <a:gd name="connsiteX29-1147" fmla="*/ 351466 w 4527226"/>
              <a:gd name="connsiteY29-1148" fmla="*/ 3105588 h 6062148"/>
              <a:gd name="connsiteX30-1149" fmla="*/ 397186 w 4527226"/>
              <a:gd name="connsiteY30-1150" fmla="*/ 3021768 h 6062148"/>
              <a:gd name="connsiteX31-1151" fmla="*/ 488626 w 4527226"/>
              <a:gd name="connsiteY31-1152" fmla="*/ 2998908 h 6062148"/>
              <a:gd name="connsiteX32-1153" fmla="*/ 471956 w 4527226"/>
              <a:gd name="connsiteY32-1154" fmla="*/ 2942709 h 6062148"/>
              <a:gd name="connsiteX33-1155" fmla="*/ 435286 w 4527226"/>
              <a:gd name="connsiteY33-1156" fmla="*/ 2930328 h 6062148"/>
              <a:gd name="connsiteX34-1157" fmla="*/ 389566 w 4527226"/>
              <a:gd name="connsiteY34-1158" fmla="*/ 2930328 h 6062148"/>
              <a:gd name="connsiteX35-1159" fmla="*/ 314000 w 4527226"/>
              <a:gd name="connsiteY35-1160" fmla="*/ 2893495 h 6062148"/>
              <a:gd name="connsiteX36-1161" fmla="*/ 320986 w 4527226"/>
              <a:gd name="connsiteY36-1162" fmla="*/ 2846508 h 6062148"/>
              <a:gd name="connsiteX37-1163" fmla="*/ 328606 w 4527226"/>
              <a:gd name="connsiteY37-1164" fmla="*/ 2793168 h 6062148"/>
              <a:gd name="connsiteX38-1165" fmla="*/ 313366 w 4527226"/>
              <a:gd name="connsiteY38-1166" fmla="*/ 2732208 h 6062148"/>
              <a:gd name="connsiteX39-1167" fmla="*/ 267646 w 4527226"/>
              <a:gd name="connsiteY39-1168" fmla="*/ 2671248 h 6062148"/>
              <a:gd name="connsiteX40-1169" fmla="*/ 176206 w 4527226"/>
              <a:gd name="connsiteY40-1170" fmla="*/ 2656008 h 6062148"/>
              <a:gd name="connsiteX41-1171" fmla="*/ 54286 w 4527226"/>
              <a:gd name="connsiteY41-1172" fmla="*/ 2610288 h 6062148"/>
              <a:gd name="connsiteX42-1173" fmla="*/ 7931 w 4527226"/>
              <a:gd name="connsiteY42-1174" fmla="*/ 2563298 h 6062148"/>
              <a:gd name="connsiteX43-1175" fmla="*/ 8566 w 4527226"/>
              <a:gd name="connsiteY43-1176" fmla="*/ 2488368 h 6062148"/>
              <a:gd name="connsiteX44-1177" fmla="*/ 92386 w 4527226"/>
              <a:gd name="connsiteY44-1178" fmla="*/ 2335968 h 6062148"/>
              <a:gd name="connsiteX45-1179" fmla="*/ 221926 w 4527226"/>
              <a:gd name="connsiteY45-1180" fmla="*/ 2175948 h 6062148"/>
              <a:gd name="connsiteX46-1181" fmla="*/ 282886 w 4527226"/>
              <a:gd name="connsiteY46-1182" fmla="*/ 2084508 h 6062148"/>
              <a:gd name="connsiteX47-1183" fmla="*/ 328606 w 4527226"/>
              <a:gd name="connsiteY47-1184" fmla="*/ 1977828 h 6062148"/>
              <a:gd name="connsiteX48-1185" fmla="*/ 359086 w 4527226"/>
              <a:gd name="connsiteY48-1186" fmla="*/ 1871148 h 6062148"/>
              <a:gd name="connsiteX49-1187" fmla="*/ 374326 w 4527226"/>
              <a:gd name="connsiteY49-1188" fmla="*/ 1810188 h 6062148"/>
              <a:gd name="connsiteX50-1189" fmla="*/ 343846 w 4527226"/>
              <a:gd name="connsiteY50-1190" fmla="*/ 1756848 h 6062148"/>
              <a:gd name="connsiteX51-1191" fmla="*/ 328606 w 4527226"/>
              <a:gd name="connsiteY51-1192" fmla="*/ 1680648 h 6062148"/>
              <a:gd name="connsiteX52-1193" fmla="*/ 412426 w 4527226"/>
              <a:gd name="connsiteY52-1194" fmla="*/ 1474908 h 6062148"/>
              <a:gd name="connsiteX53-1195" fmla="*/ 442906 w 4527226"/>
              <a:gd name="connsiteY53-1196" fmla="*/ 1307268 h 6062148"/>
              <a:gd name="connsiteX54-1197" fmla="*/ 465766 w 4527226"/>
              <a:gd name="connsiteY54-1198" fmla="*/ 1192968 h 6062148"/>
              <a:gd name="connsiteX55-1199" fmla="*/ 503866 w 4527226"/>
              <a:gd name="connsiteY55-1200" fmla="*/ 1055808 h 6062148"/>
              <a:gd name="connsiteX56-1201" fmla="*/ 557206 w 4527226"/>
              <a:gd name="connsiteY56-1202" fmla="*/ 888168 h 6062148"/>
              <a:gd name="connsiteX57-1203" fmla="*/ 503866 w 4527226"/>
              <a:gd name="connsiteY57-1204" fmla="*/ 888168 h 6062148"/>
              <a:gd name="connsiteX58-1205" fmla="*/ 412426 w 4527226"/>
              <a:gd name="connsiteY58-1206" fmla="*/ 834828 h 6062148"/>
              <a:gd name="connsiteX59-1207" fmla="*/ 328606 w 4527226"/>
              <a:gd name="connsiteY59-1208" fmla="*/ 789108 h 6062148"/>
              <a:gd name="connsiteX60-1209" fmla="*/ 260026 w 4527226"/>
              <a:gd name="connsiteY60-1210" fmla="*/ 773868 h 6062148"/>
              <a:gd name="connsiteX61-1211" fmla="*/ 214306 w 4527226"/>
              <a:gd name="connsiteY61-1212" fmla="*/ 751008 h 6062148"/>
              <a:gd name="connsiteX62-1213" fmla="*/ 260026 w 4527226"/>
              <a:gd name="connsiteY62-1214" fmla="*/ 674808 h 6062148"/>
              <a:gd name="connsiteX63-1215" fmla="*/ 374326 w 4527226"/>
              <a:gd name="connsiteY63-1216" fmla="*/ 606228 h 6062148"/>
              <a:gd name="connsiteX64-1217" fmla="*/ 557206 w 4527226"/>
              <a:gd name="connsiteY64-1218" fmla="*/ 507168 h 6062148"/>
              <a:gd name="connsiteX65-1219" fmla="*/ 656266 w 4527226"/>
              <a:gd name="connsiteY65-1220" fmla="*/ 423348 h 6062148"/>
              <a:gd name="connsiteX66-1221" fmla="*/ 892486 w 4527226"/>
              <a:gd name="connsiteY66-1222" fmla="*/ 232848 h 6062148"/>
              <a:gd name="connsiteX67-1223" fmla="*/ 1174426 w 4527226"/>
              <a:gd name="connsiteY67-1224" fmla="*/ 80448 h 6062148"/>
              <a:gd name="connsiteX68-1225" fmla="*/ 1593526 w 4527226"/>
              <a:gd name="connsiteY68-1226" fmla="*/ 11868 h 6062148"/>
              <a:gd name="connsiteX69-1227" fmla="*/ 1944046 w 4527226"/>
              <a:gd name="connsiteY69-1228" fmla="*/ 4248 h 6062148"/>
              <a:gd name="connsiteX70-1229" fmla="*/ 2172646 w 4527226"/>
              <a:gd name="connsiteY70-1230" fmla="*/ 4248 h 6062148"/>
              <a:gd name="connsiteX71-1231" fmla="*/ 2393626 w 4527226"/>
              <a:gd name="connsiteY71-1232" fmla="*/ 57588 h 6062148"/>
              <a:gd name="connsiteX72-1233" fmla="*/ 2667946 w 4527226"/>
              <a:gd name="connsiteY72-1234" fmla="*/ 133788 h 6062148"/>
              <a:gd name="connsiteX73-1235" fmla="*/ 2820346 w 4527226"/>
              <a:gd name="connsiteY73-1236" fmla="*/ 202368 h 6062148"/>
              <a:gd name="connsiteX74-1237" fmla="*/ 3102286 w 4527226"/>
              <a:gd name="connsiteY74-1238" fmla="*/ 400488 h 6062148"/>
              <a:gd name="connsiteX75-1239" fmla="*/ 3285166 w 4527226"/>
              <a:gd name="connsiteY75-1240" fmla="*/ 651948 h 6062148"/>
              <a:gd name="connsiteX76-1241" fmla="*/ 3407086 w 4527226"/>
              <a:gd name="connsiteY76-1242" fmla="*/ 918648 h 6062148"/>
              <a:gd name="connsiteX77-1243" fmla="*/ 3475666 w 4527226"/>
              <a:gd name="connsiteY77-1244" fmla="*/ 1238688 h 6062148"/>
              <a:gd name="connsiteX78-1245" fmla="*/ 3506146 w 4527226"/>
              <a:gd name="connsiteY78-1246" fmla="*/ 1543488 h 6062148"/>
              <a:gd name="connsiteX79-1247" fmla="*/ 3506146 w 4527226"/>
              <a:gd name="connsiteY79-1248" fmla="*/ 1962588 h 6062148"/>
              <a:gd name="connsiteX80-1249" fmla="*/ 3338506 w 4527226"/>
              <a:gd name="connsiteY80-1250" fmla="*/ 2305488 h 6062148"/>
              <a:gd name="connsiteX81-1251" fmla="*/ 3254686 w 4527226"/>
              <a:gd name="connsiteY81-1252" fmla="*/ 2473128 h 6062148"/>
              <a:gd name="connsiteX82-1253" fmla="*/ 3132766 w 4527226"/>
              <a:gd name="connsiteY82-1254" fmla="*/ 2663628 h 6062148"/>
              <a:gd name="connsiteX83-1255" fmla="*/ 3071806 w 4527226"/>
              <a:gd name="connsiteY83-1256" fmla="*/ 2838888 h 6062148"/>
              <a:gd name="connsiteX84-1257" fmla="*/ 3064186 w 4527226"/>
              <a:gd name="connsiteY84-1258" fmla="*/ 2915088 h 6062148"/>
              <a:gd name="connsiteX85-1259" fmla="*/ 3018466 w 4527226"/>
              <a:gd name="connsiteY85-1260" fmla="*/ 3014148 h 6062148"/>
              <a:gd name="connsiteX86-1261" fmla="*/ 2980366 w 4527226"/>
              <a:gd name="connsiteY86-1262" fmla="*/ 3082728 h 6062148"/>
              <a:gd name="connsiteX87-1263" fmla="*/ 2957506 w 4527226"/>
              <a:gd name="connsiteY87-1264" fmla="*/ 3120828 h 6062148"/>
              <a:gd name="connsiteX88-1265" fmla="*/ 2957506 w 4527226"/>
              <a:gd name="connsiteY88-1266" fmla="*/ 3555168 h 6062148"/>
              <a:gd name="connsiteX89-1267" fmla="*/ 2957506 w 4527226"/>
              <a:gd name="connsiteY89-1268" fmla="*/ 3562788 h 6062148"/>
              <a:gd name="connsiteX90-1269" fmla="*/ 3010846 w 4527226"/>
              <a:gd name="connsiteY90-1270" fmla="*/ 3539928 h 6062148"/>
              <a:gd name="connsiteX91-1271" fmla="*/ 3064186 w 4527226"/>
              <a:gd name="connsiteY91-1272" fmla="*/ 3562788 h 6062148"/>
              <a:gd name="connsiteX92-1273" fmla="*/ 3109906 w 4527226"/>
              <a:gd name="connsiteY92-1274" fmla="*/ 3570408 h 6062148"/>
              <a:gd name="connsiteX93-1275" fmla="*/ 3140386 w 4527226"/>
              <a:gd name="connsiteY93-1276" fmla="*/ 3631368 h 6062148"/>
              <a:gd name="connsiteX94-1277" fmla="*/ 3117526 w 4527226"/>
              <a:gd name="connsiteY94-1278" fmla="*/ 3738048 h 6062148"/>
              <a:gd name="connsiteX95-1279" fmla="*/ 3125146 w 4527226"/>
              <a:gd name="connsiteY95-1280" fmla="*/ 4103808 h 6062148"/>
              <a:gd name="connsiteX96-1281" fmla="*/ 3117526 w 4527226"/>
              <a:gd name="connsiteY96-1282" fmla="*/ 4119048 h 6062148"/>
              <a:gd name="connsiteX97-1283" fmla="*/ 3163246 w 4527226"/>
              <a:gd name="connsiteY97-1284" fmla="*/ 4157148 h 6062148"/>
              <a:gd name="connsiteX98-1285" fmla="*/ 3201346 w 4527226"/>
              <a:gd name="connsiteY98-1286" fmla="*/ 4164768 h 6062148"/>
              <a:gd name="connsiteX99-1287" fmla="*/ 3231826 w 4527226"/>
              <a:gd name="connsiteY99-1288" fmla="*/ 4172388 h 6062148"/>
              <a:gd name="connsiteX100-1289" fmla="*/ 3285166 w 4527226"/>
              <a:gd name="connsiteY100-1290" fmla="*/ 4294308 h 6062148"/>
              <a:gd name="connsiteX101-1291" fmla="*/ 3300406 w 4527226"/>
              <a:gd name="connsiteY101-1292" fmla="*/ 4347648 h 6062148"/>
              <a:gd name="connsiteX102-1293" fmla="*/ 3330886 w 4527226"/>
              <a:gd name="connsiteY102-1294" fmla="*/ 4408608 h 6062148"/>
              <a:gd name="connsiteX103-1295" fmla="*/ 3551866 w 4527226"/>
              <a:gd name="connsiteY103-1296" fmla="*/ 4644828 h 6062148"/>
              <a:gd name="connsiteX104-1297" fmla="*/ 3887146 w 4527226"/>
              <a:gd name="connsiteY104-1298" fmla="*/ 5025828 h 6062148"/>
              <a:gd name="connsiteX105-1299" fmla="*/ 4100506 w 4527226"/>
              <a:gd name="connsiteY105-1300" fmla="*/ 5300148 h 6062148"/>
              <a:gd name="connsiteX106-1301" fmla="*/ 4367206 w 4527226"/>
              <a:gd name="connsiteY106-1302" fmla="*/ 5726868 h 6062148"/>
              <a:gd name="connsiteX107-1303" fmla="*/ 4527226 w 4527226"/>
              <a:gd name="connsiteY107-1304" fmla="*/ 6046908 h 6062148"/>
              <a:gd name="connsiteX0-1305" fmla="*/ 328606 w 4527226"/>
              <a:gd name="connsiteY0-1306" fmla="*/ 6062148 h 6062148"/>
              <a:gd name="connsiteX1-1307" fmla="*/ 381946 w 4527226"/>
              <a:gd name="connsiteY1-1308" fmla="*/ 5924988 h 6062148"/>
              <a:gd name="connsiteX2-1309" fmla="*/ 442906 w 4527226"/>
              <a:gd name="connsiteY2-1310" fmla="*/ 5780208 h 6062148"/>
              <a:gd name="connsiteX3-1311" fmla="*/ 473386 w 4527226"/>
              <a:gd name="connsiteY3-1312" fmla="*/ 5665908 h 6062148"/>
              <a:gd name="connsiteX4-1313" fmla="*/ 511486 w 4527226"/>
              <a:gd name="connsiteY4-1314" fmla="*/ 5612568 h 6062148"/>
              <a:gd name="connsiteX5-1315" fmla="*/ 541966 w 4527226"/>
              <a:gd name="connsiteY5-1316" fmla="*/ 5521128 h 6062148"/>
              <a:gd name="connsiteX6-1317" fmla="*/ 564826 w 4527226"/>
              <a:gd name="connsiteY6-1318" fmla="*/ 5353488 h 6062148"/>
              <a:gd name="connsiteX7-1319" fmla="*/ 602926 w 4527226"/>
              <a:gd name="connsiteY7-1320" fmla="*/ 5223948 h 6062148"/>
              <a:gd name="connsiteX8-1321" fmla="*/ 625786 w 4527226"/>
              <a:gd name="connsiteY8-1322" fmla="*/ 5178228 h 6062148"/>
              <a:gd name="connsiteX9-1323" fmla="*/ 701986 w 4527226"/>
              <a:gd name="connsiteY9-1324" fmla="*/ 5071548 h 6062148"/>
              <a:gd name="connsiteX10-1325" fmla="*/ 717226 w 4527226"/>
              <a:gd name="connsiteY10-1326" fmla="*/ 5063928 h 6062148"/>
              <a:gd name="connsiteX11-1327" fmla="*/ 709606 w 4527226"/>
              <a:gd name="connsiteY11-1328" fmla="*/ 5025828 h 6062148"/>
              <a:gd name="connsiteX12-1329" fmla="*/ 701986 w 4527226"/>
              <a:gd name="connsiteY12-1330" fmla="*/ 5002968 h 6062148"/>
              <a:gd name="connsiteX13-1331" fmla="*/ 968686 w 4527226"/>
              <a:gd name="connsiteY13-1332" fmla="*/ 4682928 h 6062148"/>
              <a:gd name="connsiteX14-1333" fmla="*/ 961066 w 4527226"/>
              <a:gd name="connsiteY14-1334" fmla="*/ 4644828 h 6062148"/>
              <a:gd name="connsiteX15-1335" fmla="*/ 1342066 w 4527226"/>
              <a:gd name="connsiteY15-1336" fmla="*/ 4172388 h 6062148"/>
              <a:gd name="connsiteX16-1337" fmla="*/ 1258246 w 4527226"/>
              <a:gd name="connsiteY16-1338" fmla="*/ 4012368 h 6062148"/>
              <a:gd name="connsiteX17-1339" fmla="*/ 1204906 w 4527226"/>
              <a:gd name="connsiteY17-1340" fmla="*/ 3928548 h 6062148"/>
              <a:gd name="connsiteX18-1341" fmla="*/ 1174426 w 4527226"/>
              <a:gd name="connsiteY18-1342" fmla="*/ 3768528 h 6062148"/>
              <a:gd name="connsiteX19-1343" fmla="*/ 1151566 w 4527226"/>
              <a:gd name="connsiteY19-1344" fmla="*/ 3699948 h 6062148"/>
              <a:gd name="connsiteX20-1345" fmla="*/ 1143946 w 4527226"/>
              <a:gd name="connsiteY20-1346" fmla="*/ 3669468 h 6062148"/>
              <a:gd name="connsiteX21-1347" fmla="*/ 1067746 w 4527226"/>
              <a:gd name="connsiteY21-1348" fmla="*/ 3661848 h 6062148"/>
              <a:gd name="connsiteX22-1349" fmla="*/ 938206 w 4527226"/>
              <a:gd name="connsiteY22-1350" fmla="*/ 3669468 h 6062148"/>
              <a:gd name="connsiteX23-1351" fmla="*/ 831526 w 4527226"/>
              <a:gd name="connsiteY23-1352" fmla="*/ 3692328 h 6062148"/>
              <a:gd name="connsiteX24-1353" fmla="*/ 610546 w 4527226"/>
              <a:gd name="connsiteY24-1354" fmla="*/ 3738048 h 6062148"/>
              <a:gd name="connsiteX25-1355" fmla="*/ 389566 w 4527226"/>
              <a:gd name="connsiteY25-1356" fmla="*/ 3638988 h 6062148"/>
              <a:gd name="connsiteX26-1357" fmla="*/ 381946 w 4527226"/>
              <a:gd name="connsiteY26-1358" fmla="*/ 3326568 h 6062148"/>
              <a:gd name="connsiteX27-1359" fmla="*/ 420046 w 4527226"/>
              <a:gd name="connsiteY27-1360" fmla="*/ 3227508 h 6062148"/>
              <a:gd name="connsiteX28-1361" fmla="*/ 389566 w 4527226"/>
              <a:gd name="connsiteY28-1362" fmla="*/ 3166548 h 6062148"/>
              <a:gd name="connsiteX29-1363" fmla="*/ 351466 w 4527226"/>
              <a:gd name="connsiteY29-1364" fmla="*/ 3105588 h 6062148"/>
              <a:gd name="connsiteX30-1365" fmla="*/ 397186 w 4527226"/>
              <a:gd name="connsiteY30-1366" fmla="*/ 3021768 h 6062148"/>
              <a:gd name="connsiteX31-1367" fmla="*/ 488626 w 4527226"/>
              <a:gd name="connsiteY31-1368" fmla="*/ 2998908 h 6062148"/>
              <a:gd name="connsiteX32-1369" fmla="*/ 471956 w 4527226"/>
              <a:gd name="connsiteY32-1370" fmla="*/ 2942709 h 6062148"/>
              <a:gd name="connsiteX33-1371" fmla="*/ 435286 w 4527226"/>
              <a:gd name="connsiteY33-1372" fmla="*/ 2930328 h 6062148"/>
              <a:gd name="connsiteX34-1373" fmla="*/ 389566 w 4527226"/>
              <a:gd name="connsiteY34-1374" fmla="*/ 2930328 h 6062148"/>
              <a:gd name="connsiteX35-1375" fmla="*/ 314000 w 4527226"/>
              <a:gd name="connsiteY35-1376" fmla="*/ 2893495 h 6062148"/>
              <a:gd name="connsiteX36-1377" fmla="*/ 320986 w 4527226"/>
              <a:gd name="connsiteY36-1378" fmla="*/ 2846508 h 6062148"/>
              <a:gd name="connsiteX37-1379" fmla="*/ 328606 w 4527226"/>
              <a:gd name="connsiteY37-1380" fmla="*/ 2793168 h 6062148"/>
              <a:gd name="connsiteX38-1381" fmla="*/ 313366 w 4527226"/>
              <a:gd name="connsiteY38-1382" fmla="*/ 2732208 h 6062148"/>
              <a:gd name="connsiteX39-1383" fmla="*/ 267646 w 4527226"/>
              <a:gd name="connsiteY39-1384" fmla="*/ 2671248 h 6062148"/>
              <a:gd name="connsiteX40-1385" fmla="*/ 176206 w 4527226"/>
              <a:gd name="connsiteY40-1386" fmla="*/ 2656008 h 6062148"/>
              <a:gd name="connsiteX41-1387" fmla="*/ 54286 w 4527226"/>
              <a:gd name="connsiteY41-1388" fmla="*/ 2610288 h 6062148"/>
              <a:gd name="connsiteX42-1389" fmla="*/ 7931 w 4527226"/>
              <a:gd name="connsiteY42-1390" fmla="*/ 2563298 h 6062148"/>
              <a:gd name="connsiteX43-1391" fmla="*/ 8566 w 4527226"/>
              <a:gd name="connsiteY43-1392" fmla="*/ 2488368 h 6062148"/>
              <a:gd name="connsiteX44-1393" fmla="*/ 92386 w 4527226"/>
              <a:gd name="connsiteY44-1394" fmla="*/ 2335968 h 6062148"/>
              <a:gd name="connsiteX45-1395" fmla="*/ 221926 w 4527226"/>
              <a:gd name="connsiteY45-1396" fmla="*/ 2175948 h 6062148"/>
              <a:gd name="connsiteX46-1397" fmla="*/ 282886 w 4527226"/>
              <a:gd name="connsiteY46-1398" fmla="*/ 2084508 h 6062148"/>
              <a:gd name="connsiteX47-1399" fmla="*/ 328606 w 4527226"/>
              <a:gd name="connsiteY47-1400" fmla="*/ 1977828 h 6062148"/>
              <a:gd name="connsiteX48-1401" fmla="*/ 359086 w 4527226"/>
              <a:gd name="connsiteY48-1402" fmla="*/ 1871148 h 6062148"/>
              <a:gd name="connsiteX49-1403" fmla="*/ 374326 w 4527226"/>
              <a:gd name="connsiteY49-1404" fmla="*/ 1810188 h 6062148"/>
              <a:gd name="connsiteX50-1405" fmla="*/ 343846 w 4527226"/>
              <a:gd name="connsiteY50-1406" fmla="*/ 1756848 h 6062148"/>
              <a:gd name="connsiteX51-1407" fmla="*/ 328606 w 4527226"/>
              <a:gd name="connsiteY51-1408" fmla="*/ 1680648 h 6062148"/>
              <a:gd name="connsiteX52-1409" fmla="*/ 412426 w 4527226"/>
              <a:gd name="connsiteY52-1410" fmla="*/ 1474908 h 6062148"/>
              <a:gd name="connsiteX53-1411" fmla="*/ 442906 w 4527226"/>
              <a:gd name="connsiteY53-1412" fmla="*/ 1307268 h 6062148"/>
              <a:gd name="connsiteX54-1413" fmla="*/ 465766 w 4527226"/>
              <a:gd name="connsiteY54-1414" fmla="*/ 1192968 h 6062148"/>
              <a:gd name="connsiteX55-1415" fmla="*/ 503866 w 4527226"/>
              <a:gd name="connsiteY55-1416" fmla="*/ 1055808 h 6062148"/>
              <a:gd name="connsiteX56-1417" fmla="*/ 557206 w 4527226"/>
              <a:gd name="connsiteY56-1418" fmla="*/ 888168 h 6062148"/>
              <a:gd name="connsiteX57-1419" fmla="*/ 503866 w 4527226"/>
              <a:gd name="connsiteY57-1420" fmla="*/ 888168 h 6062148"/>
              <a:gd name="connsiteX58-1421" fmla="*/ 412426 w 4527226"/>
              <a:gd name="connsiteY58-1422" fmla="*/ 834828 h 6062148"/>
              <a:gd name="connsiteX59-1423" fmla="*/ 328606 w 4527226"/>
              <a:gd name="connsiteY59-1424" fmla="*/ 789108 h 6062148"/>
              <a:gd name="connsiteX60-1425" fmla="*/ 260026 w 4527226"/>
              <a:gd name="connsiteY60-1426" fmla="*/ 773868 h 6062148"/>
              <a:gd name="connsiteX61-1427" fmla="*/ 214306 w 4527226"/>
              <a:gd name="connsiteY61-1428" fmla="*/ 751008 h 6062148"/>
              <a:gd name="connsiteX62-1429" fmla="*/ 260026 w 4527226"/>
              <a:gd name="connsiteY62-1430" fmla="*/ 674808 h 6062148"/>
              <a:gd name="connsiteX63-1431" fmla="*/ 374326 w 4527226"/>
              <a:gd name="connsiteY63-1432" fmla="*/ 606228 h 6062148"/>
              <a:gd name="connsiteX64-1433" fmla="*/ 557206 w 4527226"/>
              <a:gd name="connsiteY64-1434" fmla="*/ 507168 h 6062148"/>
              <a:gd name="connsiteX65-1435" fmla="*/ 656266 w 4527226"/>
              <a:gd name="connsiteY65-1436" fmla="*/ 423348 h 6062148"/>
              <a:gd name="connsiteX66-1437" fmla="*/ 892486 w 4527226"/>
              <a:gd name="connsiteY66-1438" fmla="*/ 232848 h 6062148"/>
              <a:gd name="connsiteX67-1439" fmla="*/ 1174426 w 4527226"/>
              <a:gd name="connsiteY67-1440" fmla="*/ 80448 h 6062148"/>
              <a:gd name="connsiteX68-1441" fmla="*/ 1593526 w 4527226"/>
              <a:gd name="connsiteY68-1442" fmla="*/ 11868 h 6062148"/>
              <a:gd name="connsiteX69-1443" fmla="*/ 1944046 w 4527226"/>
              <a:gd name="connsiteY69-1444" fmla="*/ 4248 h 6062148"/>
              <a:gd name="connsiteX70-1445" fmla="*/ 2172646 w 4527226"/>
              <a:gd name="connsiteY70-1446" fmla="*/ 4248 h 6062148"/>
              <a:gd name="connsiteX71-1447" fmla="*/ 2393626 w 4527226"/>
              <a:gd name="connsiteY71-1448" fmla="*/ 57588 h 6062148"/>
              <a:gd name="connsiteX72-1449" fmla="*/ 2667946 w 4527226"/>
              <a:gd name="connsiteY72-1450" fmla="*/ 133788 h 6062148"/>
              <a:gd name="connsiteX73-1451" fmla="*/ 2820346 w 4527226"/>
              <a:gd name="connsiteY73-1452" fmla="*/ 202368 h 6062148"/>
              <a:gd name="connsiteX74-1453" fmla="*/ 3102286 w 4527226"/>
              <a:gd name="connsiteY74-1454" fmla="*/ 400488 h 6062148"/>
              <a:gd name="connsiteX75-1455" fmla="*/ 3285166 w 4527226"/>
              <a:gd name="connsiteY75-1456" fmla="*/ 651948 h 6062148"/>
              <a:gd name="connsiteX76-1457" fmla="*/ 3407086 w 4527226"/>
              <a:gd name="connsiteY76-1458" fmla="*/ 918648 h 6062148"/>
              <a:gd name="connsiteX77-1459" fmla="*/ 3475666 w 4527226"/>
              <a:gd name="connsiteY77-1460" fmla="*/ 1238688 h 6062148"/>
              <a:gd name="connsiteX78-1461" fmla="*/ 3506146 w 4527226"/>
              <a:gd name="connsiteY78-1462" fmla="*/ 1543488 h 6062148"/>
              <a:gd name="connsiteX79-1463" fmla="*/ 3506146 w 4527226"/>
              <a:gd name="connsiteY79-1464" fmla="*/ 1962588 h 6062148"/>
              <a:gd name="connsiteX80-1465" fmla="*/ 3338506 w 4527226"/>
              <a:gd name="connsiteY80-1466" fmla="*/ 2305488 h 6062148"/>
              <a:gd name="connsiteX81-1467" fmla="*/ 3254686 w 4527226"/>
              <a:gd name="connsiteY81-1468" fmla="*/ 2473128 h 6062148"/>
              <a:gd name="connsiteX82-1469" fmla="*/ 3132766 w 4527226"/>
              <a:gd name="connsiteY82-1470" fmla="*/ 2663628 h 6062148"/>
              <a:gd name="connsiteX83-1471" fmla="*/ 3071806 w 4527226"/>
              <a:gd name="connsiteY83-1472" fmla="*/ 2838888 h 6062148"/>
              <a:gd name="connsiteX84-1473" fmla="*/ 3064186 w 4527226"/>
              <a:gd name="connsiteY84-1474" fmla="*/ 2915088 h 6062148"/>
              <a:gd name="connsiteX85-1475" fmla="*/ 3018466 w 4527226"/>
              <a:gd name="connsiteY85-1476" fmla="*/ 3014148 h 6062148"/>
              <a:gd name="connsiteX86-1477" fmla="*/ 2980366 w 4527226"/>
              <a:gd name="connsiteY86-1478" fmla="*/ 3082728 h 6062148"/>
              <a:gd name="connsiteX87-1479" fmla="*/ 2957506 w 4527226"/>
              <a:gd name="connsiteY87-1480" fmla="*/ 3120828 h 6062148"/>
              <a:gd name="connsiteX88-1481" fmla="*/ 2957506 w 4527226"/>
              <a:gd name="connsiteY88-1482" fmla="*/ 3555168 h 6062148"/>
              <a:gd name="connsiteX89-1483" fmla="*/ 3010846 w 4527226"/>
              <a:gd name="connsiteY89-1484" fmla="*/ 3539928 h 6062148"/>
              <a:gd name="connsiteX90-1485" fmla="*/ 3064186 w 4527226"/>
              <a:gd name="connsiteY90-1486" fmla="*/ 3562788 h 6062148"/>
              <a:gd name="connsiteX91-1487" fmla="*/ 3109906 w 4527226"/>
              <a:gd name="connsiteY91-1488" fmla="*/ 3570408 h 6062148"/>
              <a:gd name="connsiteX92-1489" fmla="*/ 3140386 w 4527226"/>
              <a:gd name="connsiteY92-1490" fmla="*/ 3631368 h 6062148"/>
              <a:gd name="connsiteX93-1491" fmla="*/ 3117526 w 4527226"/>
              <a:gd name="connsiteY93-1492" fmla="*/ 3738048 h 6062148"/>
              <a:gd name="connsiteX94-1493" fmla="*/ 3125146 w 4527226"/>
              <a:gd name="connsiteY94-1494" fmla="*/ 4103808 h 6062148"/>
              <a:gd name="connsiteX95-1495" fmla="*/ 3117526 w 4527226"/>
              <a:gd name="connsiteY95-1496" fmla="*/ 4119048 h 6062148"/>
              <a:gd name="connsiteX96-1497" fmla="*/ 3163246 w 4527226"/>
              <a:gd name="connsiteY96-1498" fmla="*/ 4157148 h 6062148"/>
              <a:gd name="connsiteX97-1499" fmla="*/ 3201346 w 4527226"/>
              <a:gd name="connsiteY97-1500" fmla="*/ 4164768 h 6062148"/>
              <a:gd name="connsiteX98-1501" fmla="*/ 3231826 w 4527226"/>
              <a:gd name="connsiteY98-1502" fmla="*/ 4172388 h 6062148"/>
              <a:gd name="connsiteX99-1503" fmla="*/ 3285166 w 4527226"/>
              <a:gd name="connsiteY99-1504" fmla="*/ 4294308 h 6062148"/>
              <a:gd name="connsiteX100-1505" fmla="*/ 3300406 w 4527226"/>
              <a:gd name="connsiteY100-1506" fmla="*/ 4347648 h 6062148"/>
              <a:gd name="connsiteX101-1507" fmla="*/ 3330886 w 4527226"/>
              <a:gd name="connsiteY101-1508" fmla="*/ 4408608 h 6062148"/>
              <a:gd name="connsiteX102-1509" fmla="*/ 3551866 w 4527226"/>
              <a:gd name="connsiteY102-1510" fmla="*/ 4644828 h 6062148"/>
              <a:gd name="connsiteX103-1511" fmla="*/ 3887146 w 4527226"/>
              <a:gd name="connsiteY103-1512" fmla="*/ 5025828 h 6062148"/>
              <a:gd name="connsiteX104-1513" fmla="*/ 4100506 w 4527226"/>
              <a:gd name="connsiteY104-1514" fmla="*/ 5300148 h 6062148"/>
              <a:gd name="connsiteX105-1515" fmla="*/ 4367206 w 4527226"/>
              <a:gd name="connsiteY105-1516" fmla="*/ 5726868 h 6062148"/>
              <a:gd name="connsiteX106-1517" fmla="*/ 4527226 w 4527226"/>
              <a:gd name="connsiteY106-1518" fmla="*/ 6046908 h 6062148"/>
              <a:gd name="connsiteX0-1519" fmla="*/ 328606 w 4527226"/>
              <a:gd name="connsiteY0-1520" fmla="*/ 6062148 h 6062148"/>
              <a:gd name="connsiteX1-1521" fmla="*/ 381946 w 4527226"/>
              <a:gd name="connsiteY1-1522" fmla="*/ 5924988 h 6062148"/>
              <a:gd name="connsiteX2-1523" fmla="*/ 442906 w 4527226"/>
              <a:gd name="connsiteY2-1524" fmla="*/ 5780208 h 6062148"/>
              <a:gd name="connsiteX3-1525" fmla="*/ 473386 w 4527226"/>
              <a:gd name="connsiteY3-1526" fmla="*/ 5665908 h 6062148"/>
              <a:gd name="connsiteX4-1527" fmla="*/ 511486 w 4527226"/>
              <a:gd name="connsiteY4-1528" fmla="*/ 5612568 h 6062148"/>
              <a:gd name="connsiteX5-1529" fmla="*/ 541966 w 4527226"/>
              <a:gd name="connsiteY5-1530" fmla="*/ 5521128 h 6062148"/>
              <a:gd name="connsiteX6-1531" fmla="*/ 564826 w 4527226"/>
              <a:gd name="connsiteY6-1532" fmla="*/ 5353488 h 6062148"/>
              <a:gd name="connsiteX7-1533" fmla="*/ 602926 w 4527226"/>
              <a:gd name="connsiteY7-1534" fmla="*/ 5223948 h 6062148"/>
              <a:gd name="connsiteX8-1535" fmla="*/ 625786 w 4527226"/>
              <a:gd name="connsiteY8-1536" fmla="*/ 5178228 h 6062148"/>
              <a:gd name="connsiteX9-1537" fmla="*/ 701986 w 4527226"/>
              <a:gd name="connsiteY9-1538" fmla="*/ 5071548 h 6062148"/>
              <a:gd name="connsiteX10-1539" fmla="*/ 717226 w 4527226"/>
              <a:gd name="connsiteY10-1540" fmla="*/ 5063928 h 6062148"/>
              <a:gd name="connsiteX11-1541" fmla="*/ 709606 w 4527226"/>
              <a:gd name="connsiteY11-1542" fmla="*/ 5025828 h 6062148"/>
              <a:gd name="connsiteX12-1543" fmla="*/ 701986 w 4527226"/>
              <a:gd name="connsiteY12-1544" fmla="*/ 5002968 h 6062148"/>
              <a:gd name="connsiteX13-1545" fmla="*/ 968686 w 4527226"/>
              <a:gd name="connsiteY13-1546" fmla="*/ 4682928 h 6062148"/>
              <a:gd name="connsiteX14-1547" fmla="*/ 961066 w 4527226"/>
              <a:gd name="connsiteY14-1548" fmla="*/ 4644828 h 6062148"/>
              <a:gd name="connsiteX15-1549" fmla="*/ 1342066 w 4527226"/>
              <a:gd name="connsiteY15-1550" fmla="*/ 4172388 h 6062148"/>
              <a:gd name="connsiteX16-1551" fmla="*/ 1258246 w 4527226"/>
              <a:gd name="connsiteY16-1552" fmla="*/ 4012368 h 6062148"/>
              <a:gd name="connsiteX17-1553" fmla="*/ 1204906 w 4527226"/>
              <a:gd name="connsiteY17-1554" fmla="*/ 3928548 h 6062148"/>
              <a:gd name="connsiteX18-1555" fmla="*/ 1174426 w 4527226"/>
              <a:gd name="connsiteY18-1556" fmla="*/ 3768528 h 6062148"/>
              <a:gd name="connsiteX19-1557" fmla="*/ 1151566 w 4527226"/>
              <a:gd name="connsiteY19-1558" fmla="*/ 3699948 h 6062148"/>
              <a:gd name="connsiteX20-1559" fmla="*/ 1143946 w 4527226"/>
              <a:gd name="connsiteY20-1560" fmla="*/ 3669468 h 6062148"/>
              <a:gd name="connsiteX21-1561" fmla="*/ 1067746 w 4527226"/>
              <a:gd name="connsiteY21-1562" fmla="*/ 3661848 h 6062148"/>
              <a:gd name="connsiteX22-1563" fmla="*/ 938206 w 4527226"/>
              <a:gd name="connsiteY22-1564" fmla="*/ 3669468 h 6062148"/>
              <a:gd name="connsiteX23-1565" fmla="*/ 831526 w 4527226"/>
              <a:gd name="connsiteY23-1566" fmla="*/ 3692328 h 6062148"/>
              <a:gd name="connsiteX24-1567" fmla="*/ 610546 w 4527226"/>
              <a:gd name="connsiteY24-1568" fmla="*/ 3738048 h 6062148"/>
              <a:gd name="connsiteX25-1569" fmla="*/ 389566 w 4527226"/>
              <a:gd name="connsiteY25-1570" fmla="*/ 3638988 h 6062148"/>
              <a:gd name="connsiteX26-1571" fmla="*/ 381946 w 4527226"/>
              <a:gd name="connsiteY26-1572" fmla="*/ 3326568 h 6062148"/>
              <a:gd name="connsiteX27-1573" fmla="*/ 420046 w 4527226"/>
              <a:gd name="connsiteY27-1574" fmla="*/ 3227508 h 6062148"/>
              <a:gd name="connsiteX28-1575" fmla="*/ 389566 w 4527226"/>
              <a:gd name="connsiteY28-1576" fmla="*/ 3166548 h 6062148"/>
              <a:gd name="connsiteX29-1577" fmla="*/ 351466 w 4527226"/>
              <a:gd name="connsiteY29-1578" fmla="*/ 3105588 h 6062148"/>
              <a:gd name="connsiteX30-1579" fmla="*/ 397186 w 4527226"/>
              <a:gd name="connsiteY30-1580" fmla="*/ 3021768 h 6062148"/>
              <a:gd name="connsiteX31-1581" fmla="*/ 488626 w 4527226"/>
              <a:gd name="connsiteY31-1582" fmla="*/ 2998908 h 6062148"/>
              <a:gd name="connsiteX32-1583" fmla="*/ 471956 w 4527226"/>
              <a:gd name="connsiteY32-1584" fmla="*/ 2942709 h 6062148"/>
              <a:gd name="connsiteX33-1585" fmla="*/ 435286 w 4527226"/>
              <a:gd name="connsiteY33-1586" fmla="*/ 2930328 h 6062148"/>
              <a:gd name="connsiteX34-1587" fmla="*/ 389566 w 4527226"/>
              <a:gd name="connsiteY34-1588" fmla="*/ 2930328 h 6062148"/>
              <a:gd name="connsiteX35-1589" fmla="*/ 314000 w 4527226"/>
              <a:gd name="connsiteY35-1590" fmla="*/ 2893495 h 6062148"/>
              <a:gd name="connsiteX36-1591" fmla="*/ 320986 w 4527226"/>
              <a:gd name="connsiteY36-1592" fmla="*/ 2846508 h 6062148"/>
              <a:gd name="connsiteX37-1593" fmla="*/ 328606 w 4527226"/>
              <a:gd name="connsiteY37-1594" fmla="*/ 2793168 h 6062148"/>
              <a:gd name="connsiteX38-1595" fmla="*/ 313366 w 4527226"/>
              <a:gd name="connsiteY38-1596" fmla="*/ 2732208 h 6062148"/>
              <a:gd name="connsiteX39-1597" fmla="*/ 267646 w 4527226"/>
              <a:gd name="connsiteY39-1598" fmla="*/ 2671248 h 6062148"/>
              <a:gd name="connsiteX40-1599" fmla="*/ 176206 w 4527226"/>
              <a:gd name="connsiteY40-1600" fmla="*/ 2656008 h 6062148"/>
              <a:gd name="connsiteX41-1601" fmla="*/ 54286 w 4527226"/>
              <a:gd name="connsiteY41-1602" fmla="*/ 2610288 h 6062148"/>
              <a:gd name="connsiteX42-1603" fmla="*/ 7931 w 4527226"/>
              <a:gd name="connsiteY42-1604" fmla="*/ 2563298 h 6062148"/>
              <a:gd name="connsiteX43-1605" fmla="*/ 8566 w 4527226"/>
              <a:gd name="connsiteY43-1606" fmla="*/ 2488368 h 6062148"/>
              <a:gd name="connsiteX44-1607" fmla="*/ 92386 w 4527226"/>
              <a:gd name="connsiteY44-1608" fmla="*/ 2335968 h 6062148"/>
              <a:gd name="connsiteX45-1609" fmla="*/ 221926 w 4527226"/>
              <a:gd name="connsiteY45-1610" fmla="*/ 2175948 h 6062148"/>
              <a:gd name="connsiteX46-1611" fmla="*/ 282886 w 4527226"/>
              <a:gd name="connsiteY46-1612" fmla="*/ 2084508 h 6062148"/>
              <a:gd name="connsiteX47-1613" fmla="*/ 328606 w 4527226"/>
              <a:gd name="connsiteY47-1614" fmla="*/ 1977828 h 6062148"/>
              <a:gd name="connsiteX48-1615" fmla="*/ 359086 w 4527226"/>
              <a:gd name="connsiteY48-1616" fmla="*/ 1871148 h 6062148"/>
              <a:gd name="connsiteX49-1617" fmla="*/ 374326 w 4527226"/>
              <a:gd name="connsiteY49-1618" fmla="*/ 1810188 h 6062148"/>
              <a:gd name="connsiteX50-1619" fmla="*/ 343846 w 4527226"/>
              <a:gd name="connsiteY50-1620" fmla="*/ 1756848 h 6062148"/>
              <a:gd name="connsiteX51-1621" fmla="*/ 328606 w 4527226"/>
              <a:gd name="connsiteY51-1622" fmla="*/ 1680648 h 6062148"/>
              <a:gd name="connsiteX52-1623" fmla="*/ 412426 w 4527226"/>
              <a:gd name="connsiteY52-1624" fmla="*/ 1474908 h 6062148"/>
              <a:gd name="connsiteX53-1625" fmla="*/ 442906 w 4527226"/>
              <a:gd name="connsiteY53-1626" fmla="*/ 1307268 h 6062148"/>
              <a:gd name="connsiteX54-1627" fmla="*/ 465766 w 4527226"/>
              <a:gd name="connsiteY54-1628" fmla="*/ 1192968 h 6062148"/>
              <a:gd name="connsiteX55-1629" fmla="*/ 503866 w 4527226"/>
              <a:gd name="connsiteY55-1630" fmla="*/ 1055808 h 6062148"/>
              <a:gd name="connsiteX56-1631" fmla="*/ 557206 w 4527226"/>
              <a:gd name="connsiteY56-1632" fmla="*/ 888168 h 6062148"/>
              <a:gd name="connsiteX57-1633" fmla="*/ 503866 w 4527226"/>
              <a:gd name="connsiteY57-1634" fmla="*/ 888168 h 6062148"/>
              <a:gd name="connsiteX58-1635" fmla="*/ 412426 w 4527226"/>
              <a:gd name="connsiteY58-1636" fmla="*/ 834828 h 6062148"/>
              <a:gd name="connsiteX59-1637" fmla="*/ 328606 w 4527226"/>
              <a:gd name="connsiteY59-1638" fmla="*/ 789108 h 6062148"/>
              <a:gd name="connsiteX60-1639" fmla="*/ 260026 w 4527226"/>
              <a:gd name="connsiteY60-1640" fmla="*/ 773868 h 6062148"/>
              <a:gd name="connsiteX61-1641" fmla="*/ 214306 w 4527226"/>
              <a:gd name="connsiteY61-1642" fmla="*/ 751008 h 6062148"/>
              <a:gd name="connsiteX62-1643" fmla="*/ 260026 w 4527226"/>
              <a:gd name="connsiteY62-1644" fmla="*/ 674808 h 6062148"/>
              <a:gd name="connsiteX63-1645" fmla="*/ 374326 w 4527226"/>
              <a:gd name="connsiteY63-1646" fmla="*/ 606228 h 6062148"/>
              <a:gd name="connsiteX64-1647" fmla="*/ 557206 w 4527226"/>
              <a:gd name="connsiteY64-1648" fmla="*/ 507168 h 6062148"/>
              <a:gd name="connsiteX65-1649" fmla="*/ 656266 w 4527226"/>
              <a:gd name="connsiteY65-1650" fmla="*/ 423348 h 6062148"/>
              <a:gd name="connsiteX66-1651" fmla="*/ 892486 w 4527226"/>
              <a:gd name="connsiteY66-1652" fmla="*/ 232848 h 6062148"/>
              <a:gd name="connsiteX67-1653" fmla="*/ 1174426 w 4527226"/>
              <a:gd name="connsiteY67-1654" fmla="*/ 80448 h 6062148"/>
              <a:gd name="connsiteX68-1655" fmla="*/ 1593526 w 4527226"/>
              <a:gd name="connsiteY68-1656" fmla="*/ 11868 h 6062148"/>
              <a:gd name="connsiteX69-1657" fmla="*/ 1944046 w 4527226"/>
              <a:gd name="connsiteY69-1658" fmla="*/ 4248 h 6062148"/>
              <a:gd name="connsiteX70-1659" fmla="*/ 2172646 w 4527226"/>
              <a:gd name="connsiteY70-1660" fmla="*/ 4248 h 6062148"/>
              <a:gd name="connsiteX71-1661" fmla="*/ 2393626 w 4527226"/>
              <a:gd name="connsiteY71-1662" fmla="*/ 57588 h 6062148"/>
              <a:gd name="connsiteX72-1663" fmla="*/ 2667946 w 4527226"/>
              <a:gd name="connsiteY72-1664" fmla="*/ 133788 h 6062148"/>
              <a:gd name="connsiteX73-1665" fmla="*/ 2820346 w 4527226"/>
              <a:gd name="connsiteY73-1666" fmla="*/ 202368 h 6062148"/>
              <a:gd name="connsiteX74-1667" fmla="*/ 3102286 w 4527226"/>
              <a:gd name="connsiteY74-1668" fmla="*/ 400488 h 6062148"/>
              <a:gd name="connsiteX75-1669" fmla="*/ 3285166 w 4527226"/>
              <a:gd name="connsiteY75-1670" fmla="*/ 651948 h 6062148"/>
              <a:gd name="connsiteX76-1671" fmla="*/ 3407086 w 4527226"/>
              <a:gd name="connsiteY76-1672" fmla="*/ 918648 h 6062148"/>
              <a:gd name="connsiteX77-1673" fmla="*/ 3475666 w 4527226"/>
              <a:gd name="connsiteY77-1674" fmla="*/ 1238688 h 6062148"/>
              <a:gd name="connsiteX78-1675" fmla="*/ 3506146 w 4527226"/>
              <a:gd name="connsiteY78-1676" fmla="*/ 1543488 h 6062148"/>
              <a:gd name="connsiteX79-1677" fmla="*/ 3506146 w 4527226"/>
              <a:gd name="connsiteY79-1678" fmla="*/ 1962588 h 6062148"/>
              <a:gd name="connsiteX80-1679" fmla="*/ 3338506 w 4527226"/>
              <a:gd name="connsiteY80-1680" fmla="*/ 2305488 h 6062148"/>
              <a:gd name="connsiteX81-1681" fmla="*/ 3254686 w 4527226"/>
              <a:gd name="connsiteY81-1682" fmla="*/ 2473128 h 6062148"/>
              <a:gd name="connsiteX82-1683" fmla="*/ 3132766 w 4527226"/>
              <a:gd name="connsiteY82-1684" fmla="*/ 2663628 h 6062148"/>
              <a:gd name="connsiteX83-1685" fmla="*/ 3071806 w 4527226"/>
              <a:gd name="connsiteY83-1686" fmla="*/ 2838888 h 6062148"/>
              <a:gd name="connsiteX84-1687" fmla="*/ 3064186 w 4527226"/>
              <a:gd name="connsiteY84-1688" fmla="*/ 2915088 h 6062148"/>
              <a:gd name="connsiteX85-1689" fmla="*/ 3018466 w 4527226"/>
              <a:gd name="connsiteY85-1690" fmla="*/ 3014148 h 6062148"/>
              <a:gd name="connsiteX86-1691" fmla="*/ 2980366 w 4527226"/>
              <a:gd name="connsiteY86-1692" fmla="*/ 3082728 h 6062148"/>
              <a:gd name="connsiteX87-1693" fmla="*/ 2957506 w 4527226"/>
              <a:gd name="connsiteY87-1694" fmla="*/ 3120828 h 6062148"/>
              <a:gd name="connsiteX88-1695" fmla="*/ 2957506 w 4527226"/>
              <a:gd name="connsiteY88-1696" fmla="*/ 3555168 h 6062148"/>
              <a:gd name="connsiteX89-1697" fmla="*/ 3010846 w 4527226"/>
              <a:gd name="connsiteY89-1698" fmla="*/ 3539928 h 6062148"/>
              <a:gd name="connsiteX90-1699" fmla="*/ 3109906 w 4527226"/>
              <a:gd name="connsiteY90-1700" fmla="*/ 3570408 h 6062148"/>
              <a:gd name="connsiteX91-1701" fmla="*/ 3140386 w 4527226"/>
              <a:gd name="connsiteY91-1702" fmla="*/ 3631368 h 6062148"/>
              <a:gd name="connsiteX92-1703" fmla="*/ 3117526 w 4527226"/>
              <a:gd name="connsiteY92-1704" fmla="*/ 3738048 h 6062148"/>
              <a:gd name="connsiteX93-1705" fmla="*/ 3125146 w 4527226"/>
              <a:gd name="connsiteY93-1706" fmla="*/ 4103808 h 6062148"/>
              <a:gd name="connsiteX94-1707" fmla="*/ 3117526 w 4527226"/>
              <a:gd name="connsiteY94-1708" fmla="*/ 4119048 h 6062148"/>
              <a:gd name="connsiteX95-1709" fmla="*/ 3163246 w 4527226"/>
              <a:gd name="connsiteY95-1710" fmla="*/ 4157148 h 6062148"/>
              <a:gd name="connsiteX96-1711" fmla="*/ 3201346 w 4527226"/>
              <a:gd name="connsiteY96-1712" fmla="*/ 4164768 h 6062148"/>
              <a:gd name="connsiteX97-1713" fmla="*/ 3231826 w 4527226"/>
              <a:gd name="connsiteY97-1714" fmla="*/ 4172388 h 6062148"/>
              <a:gd name="connsiteX98-1715" fmla="*/ 3285166 w 4527226"/>
              <a:gd name="connsiteY98-1716" fmla="*/ 4294308 h 6062148"/>
              <a:gd name="connsiteX99-1717" fmla="*/ 3300406 w 4527226"/>
              <a:gd name="connsiteY99-1718" fmla="*/ 4347648 h 6062148"/>
              <a:gd name="connsiteX100-1719" fmla="*/ 3330886 w 4527226"/>
              <a:gd name="connsiteY100-1720" fmla="*/ 4408608 h 6062148"/>
              <a:gd name="connsiteX101-1721" fmla="*/ 3551866 w 4527226"/>
              <a:gd name="connsiteY101-1722" fmla="*/ 4644828 h 6062148"/>
              <a:gd name="connsiteX102-1723" fmla="*/ 3887146 w 4527226"/>
              <a:gd name="connsiteY102-1724" fmla="*/ 5025828 h 6062148"/>
              <a:gd name="connsiteX103-1725" fmla="*/ 4100506 w 4527226"/>
              <a:gd name="connsiteY103-1726" fmla="*/ 5300148 h 6062148"/>
              <a:gd name="connsiteX104-1727" fmla="*/ 4367206 w 4527226"/>
              <a:gd name="connsiteY104-1728" fmla="*/ 5726868 h 6062148"/>
              <a:gd name="connsiteX105-1729" fmla="*/ 4527226 w 4527226"/>
              <a:gd name="connsiteY105-1730" fmla="*/ 6046908 h 6062148"/>
              <a:gd name="connsiteX0-1731" fmla="*/ 328606 w 4527226"/>
              <a:gd name="connsiteY0-1732" fmla="*/ 6062148 h 6062148"/>
              <a:gd name="connsiteX1-1733" fmla="*/ 381946 w 4527226"/>
              <a:gd name="connsiteY1-1734" fmla="*/ 5924988 h 6062148"/>
              <a:gd name="connsiteX2-1735" fmla="*/ 442906 w 4527226"/>
              <a:gd name="connsiteY2-1736" fmla="*/ 5780208 h 6062148"/>
              <a:gd name="connsiteX3-1737" fmla="*/ 473386 w 4527226"/>
              <a:gd name="connsiteY3-1738" fmla="*/ 5665908 h 6062148"/>
              <a:gd name="connsiteX4-1739" fmla="*/ 511486 w 4527226"/>
              <a:gd name="connsiteY4-1740" fmla="*/ 5612568 h 6062148"/>
              <a:gd name="connsiteX5-1741" fmla="*/ 541966 w 4527226"/>
              <a:gd name="connsiteY5-1742" fmla="*/ 5521128 h 6062148"/>
              <a:gd name="connsiteX6-1743" fmla="*/ 564826 w 4527226"/>
              <a:gd name="connsiteY6-1744" fmla="*/ 5353488 h 6062148"/>
              <a:gd name="connsiteX7-1745" fmla="*/ 602926 w 4527226"/>
              <a:gd name="connsiteY7-1746" fmla="*/ 5223948 h 6062148"/>
              <a:gd name="connsiteX8-1747" fmla="*/ 625786 w 4527226"/>
              <a:gd name="connsiteY8-1748" fmla="*/ 5178228 h 6062148"/>
              <a:gd name="connsiteX9-1749" fmla="*/ 701986 w 4527226"/>
              <a:gd name="connsiteY9-1750" fmla="*/ 5071548 h 6062148"/>
              <a:gd name="connsiteX10-1751" fmla="*/ 717226 w 4527226"/>
              <a:gd name="connsiteY10-1752" fmla="*/ 5063928 h 6062148"/>
              <a:gd name="connsiteX11-1753" fmla="*/ 709606 w 4527226"/>
              <a:gd name="connsiteY11-1754" fmla="*/ 5025828 h 6062148"/>
              <a:gd name="connsiteX12-1755" fmla="*/ 701986 w 4527226"/>
              <a:gd name="connsiteY12-1756" fmla="*/ 5002968 h 6062148"/>
              <a:gd name="connsiteX13-1757" fmla="*/ 968686 w 4527226"/>
              <a:gd name="connsiteY13-1758" fmla="*/ 4682928 h 6062148"/>
              <a:gd name="connsiteX14-1759" fmla="*/ 961066 w 4527226"/>
              <a:gd name="connsiteY14-1760" fmla="*/ 4644828 h 6062148"/>
              <a:gd name="connsiteX15-1761" fmla="*/ 1342066 w 4527226"/>
              <a:gd name="connsiteY15-1762" fmla="*/ 4172388 h 6062148"/>
              <a:gd name="connsiteX16-1763" fmla="*/ 1258246 w 4527226"/>
              <a:gd name="connsiteY16-1764" fmla="*/ 4012368 h 6062148"/>
              <a:gd name="connsiteX17-1765" fmla="*/ 1204906 w 4527226"/>
              <a:gd name="connsiteY17-1766" fmla="*/ 3928548 h 6062148"/>
              <a:gd name="connsiteX18-1767" fmla="*/ 1174426 w 4527226"/>
              <a:gd name="connsiteY18-1768" fmla="*/ 3768528 h 6062148"/>
              <a:gd name="connsiteX19-1769" fmla="*/ 1151566 w 4527226"/>
              <a:gd name="connsiteY19-1770" fmla="*/ 3699948 h 6062148"/>
              <a:gd name="connsiteX20-1771" fmla="*/ 1143946 w 4527226"/>
              <a:gd name="connsiteY20-1772" fmla="*/ 3669468 h 6062148"/>
              <a:gd name="connsiteX21-1773" fmla="*/ 1067746 w 4527226"/>
              <a:gd name="connsiteY21-1774" fmla="*/ 3661848 h 6062148"/>
              <a:gd name="connsiteX22-1775" fmla="*/ 938206 w 4527226"/>
              <a:gd name="connsiteY22-1776" fmla="*/ 3669468 h 6062148"/>
              <a:gd name="connsiteX23-1777" fmla="*/ 831526 w 4527226"/>
              <a:gd name="connsiteY23-1778" fmla="*/ 3692328 h 6062148"/>
              <a:gd name="connsiteX24-1779" fmla="*/ 610546 w 4527226"/>
              <a:gd name="connsiteY24-1780" fmla="*/ 3738048 h 6062148"/>
              <a:gd name="connsiteX25-1781" fmla="*/ 389566 w 4527226"/>
              <a:gd name="connsiteY25-1782" fmla="*/ 3638988 h 6062148"/>
              <a:gd name="connsiteX26-1783" fmla="*/ 381946 w 4527226"/>
              <a:gd name="connsiteY26-1784" fmla="*/ 3326568 h 6062148"/>
              <a:gd name="connsiteX27-1785" fmla="*/ 420046 w 4527226"/>
              <a:gd name="connsiteY27-1786" fmla="*/ 3227508 h 6062148"/>
              <a:gd name="connsiteX28-1787" fmla="*/ 389566 w 4527226"/>
              <a:gd name="connsiteY28-1788" fmla="*/ 3166548 h 6062148"/>
              <a:gd name="connsiteX29-1789" fmla="*/ 351466 w 4527226"/>
              <a:gd name="connsiteY29-1790" fmla="*/ 3105588 h 6062148"/>
              <a:gd name="connsiteX30-1791" fmla="*/ 397186 w 4527226"/>
              <a:gd name="connsiteY30-1792" fmla="*/ 3021768 h 6062148"/>
              <a:gd name="connsiteX31-1793" fmla="*/ 488626 w 4527226"/>
              <a:gd name="connsiteY31-1794" fmla="*/ 2998908 h 6062148"/>
              <a:gd name="connsiteX32-1795" fmla="*/ 471956 w 4527226"/>
              <a:gd name="connsiteY32-1796" fmla="*/ 2942709 h 6062148"/>
              <a:gd name="connsiteX33-1797" fmla="*/ 435286 w 4527226"/>
              <a:gd name="connsiteY33-1798" fmla="*/ 2930328 h 6062148"/>
              <a:gd name="connsiteX34-1799" fmla="*/ 389566 w 4527226"/>
              <a:gd name="connsiteY34-1800" fmla="*/ 2930328 h 6062148"/>
              <a:gd name="connsiteX35-1801" fmla="*/ 314000 w 4527226"/>
              <a:gd name="connsiteY35-1802" fmla="*/ 2893495 h 6062148"/>
              <a:gd name="connsiteX36-1803" fmla="*/ 320986 w 4527226"/>
              <a:gd name="connsiteY36-1804" fmla="*/ 2846508 h 6062148"/>
              <a:gd name="connsiteX37-1805" fmla="*/ 328606 w 4527226"/>
              <a:gd name="connsiteY37-1806" fmla="*/ 2793168 h 6062148"/>
              <a:gd name="connsiteX38-1807" fmla="*/ 313366 w 4527226"/>
              <a:gd name="connsiteY38-1808" fmla="*/ 2732208 h 6062148"/>
              <a:gd name="connsiteX39-1809" fmla="*/ 267646 w 4527226"/>
              <a:gd name="connsiteY39-1810" fmla="*/ 2671248 h 6062148"/>
              <a:gd name="connsiteX40-1811" fmla="*/ 176206 w 4527226"/>
              <a:gd name="connsiteY40-1812" fmla="*/ 2656008 h 6062148"/>
              <a:gd name="connsiteX41-1813" fmla="*/ 54286 w 4527226"/>
              <a:gd name="connsiteY41-1814" fmla="*/ 2610288 h 6062148"/>
              <a:gd name="connsiteX42-1815" fmla="*/ 7931 w 4527226"/>
              <a:gd name="connsiteY42-1816" fmla="*/ 2563298 h 6062148"/>
              <a:gd name="connsiteX43-1817" fmla="*/ 8566 w 4527226"/>
              <a:gd name="connsiteY43-1818" fmla="*/ 2488368 h 6062148"/>
              <a:gd name="connsiteX44-1819" fmla="*/ 92386 w 4527226"/>
              <a:gd name="connsiteY44-1820" fmla="*/ 2335968 h 6062148"/>
              <a:gd name="connsiteX45-1821" fmla="*/ 221926 w 4527226"/>
              <a:gd name="connsiteY45-1822" fmla="*/ 2175948 h 6062148"/>
              <a:gd name="connsiteX46-1823" fmla="*/ 282886 w 4527226"/>
              <a:gd name="connsiteY46-1824" fmla="*/ 2084508 h 6062148"/>
              <a:gd name="connsiteX47-1825" fmla="*/ 328606 w 4527226"/>
              <a:gd name="connsiteY47-1826" fmla="*/ 1977828 h 6062148"/>
              <a:gd name="connsiteX48-1827" fmla="*/ 359086 w 4527226"/>
              <a:gd name="connsiteY48-1828" fmla="*/ 1871148 h 6062148"/>
              <a:gd name="connsiteX49-1829" fmla="*/ 374326 w 4527226"/>
              <a:gd name="connsiteY49-1830" fmla="*/ 1810188 h 6062148"/>
              <a:gd name="connsiteX50-1831" fmla="*/ 343846 w 4527226"/>
              <a:gd name="connsiteY50-1832" fmla="*/ 1756848 h 6062148"/>
              <a:gd name="connsiteX51-1833" fmla="*/ 328606 w 4527226"/>
              <a:gd name="connsiteY51-1834" fmla="*/ 1680648 h 6062148"/>
              <a:gd name="connsiteX52-1835" fmla="*/ 412426 w 4527226"/>
              <a:gd name="connsiteY52-1836" fmla="*/ 1474908 h 6062148"/>
              <a:gd name="connsiteX53-1837" fmla="*/ 442906 w 4527226"/>
              <a:gd name="connsiteY53-1838" fmla="*/ 1307268 h 6062148"/>
              <a:gd name="connsiteX54-1839" fmla="*/ 465766 w 4527226"/>
              <a:gd name="connsiteY54-1840" fmla="*/ 1192968 h 6062148"/>
              <a:gd name="connsiteX55-1841" fmla="*/ 503866 w 4527226"/>
              <a:gd name="connsiteY55-1842" fmla="*/ 1055808 h 6062148"/>
              <a:gd name="connsiteX56-1843" fmla="*/ 557206 w 4527226"/>
              <a:gd name="connsiteY56-1844" fmla="*/ 888168 h 6062148"/>
              <a:gd name="connsiteX57-1845" fmla="*/ 503866 w 4527226"/>
              <a:gd name="connsiteY57-1846" fmla="*/ 888168 h 6062148"/>
              <a:gd name="connsiteX58-1847" fmla="*/ 412426 w 4527226"/>
              <a:gd name="connsiteY58-1848" fmla="*/ 834828 h 6062148"/>
              <a:gd name="connsiteX59-1849" fmla="*/ 328606 w 4527226"/>
              <a:gd name="connsiteY59-1850" fmla="*/ 789108 h 6062148"/>
              <a:gd name="connsiteX60-1851" fmla="*/ 260026 w 4527226"/>
              <a:gd name="connsiteY60-1852" fmla="*/ 773868 h 6062148"/>
              <a:gd name="connsiteX61-1853" fmla="*/ 214306 w 4527226"/>
              <a:gd name="connsiteY61-1854" fmla="*/ 751008 h 6062148"/>
              <a:gd name="connsiteX62-1855" fmla="*/ 260026 w 4527226"/>
              <a:gd name="connsiteY62-1856" fmla="*/ 674808 h 6062148"/>
              <a:gd name="connsiteX63-1857" fmla="*/ 374326 w 4527226"/>
              <a:gd name="connsiteY63-1858" fmla="*/ 606228 h 6062148"/>
              <a:gd name="connsiteX64-1859" fmla="*/ 557206 w 4527226"/>
              <a:gd name="connsiteY64-1860" fmla="*/ 507168 h 6062148"/>
              <a:gd name="connsiteX65-1861" fmla="*/ 656266 w 4527226"/>
              <a:gd name="connsiteY65-1862" fmla="*/ 423348 h 6062148"/>
              <a:gd name="connsiteX66-1863" fmla="*/ 892486 w 4527226"/>
              <a:gd name="connsiteY66-1864" fmla="*/ 232848 h 6062148"/>
              <a:gd name="connsiteX67-1865" fmla="*/ 1174426 w 4527226"/>
              <a:gd name="connsiteY67-1866" fmla="*/ 80448 h 6062148"/>
              <a:gd name="connsiteX68-1867" fmla="*/ 1593526 w 4527226"/>
              <a:gd name="connsiteY68-1868" fmla="*/ 11868 h 6062148"/>
              <a:gd name="connsiteX69-1869" fmla="*/ 1944046 w 4527226"/>
              <a:gd name="connsiteY69-1870" fmla="*/ 4248 h 6062148"/>
              <a:gd name="connsiteX70-1871" fmla="*/ 2172646 w 4527226"/>
              <a:gd name="connsiteY70-1872" fmla="*/ 4248 h 6062148"/>
              <a:gd name="connsiteX71-1873" fmla="*/ 2393626 w 4527226"/>
              <a:gd name="connsiteY71-1874" fmla="*/ 57588 h 6062148"/>
              <a:gd name="connsiteX72-1875" fmla="*/ 2667946 w 4527226"/>
              <a:gd name="connsiteY72-1876" fmla="*/ 133788 h 6062148"/>
              <a:gd name="connsiteX73-1877" fmla="*/ 2820346 w 4527226"/>
              <a:gd name="connsiteY73-1878" fmla="*/ 202368 h 6062148"/>
              <a:gd name="connsiteX74-1879" fmla="*/ 3102286 w 4527226"/>
              <a:gd name="connsiteY74-1880" fmla="*/ 400488 h 6062148"/>
              <a:gd name="connsiteX75-1881" fmla="*/ 3285166 w 4527226"/>
              <a:gd name="connsiteY75-1882" fmla="*/ 651948 h 6062148"/>
              <a:gd name="connsiteX76-1883" fmla="*/ 3407086 w 4527226"/>
              <a:gd name="connsiteY76-1884" fmla="*/ 918648 h 6062148"/>
              <a:gd name="connsiteX77-1885" fmla="*/ 3475666 w 4527226"/>
              <a:gd name="connsiteY77-1886" fmla="*/ 1238688 h 6062148"/>
              <a:gd name="connsiteX78-1887" fmla="*/ 3506146 w 4527226"/>
              <a:gd name="connsiteY78-1888" fmla="*/ 1543488 h 6062148"/>
              <a:gd name="connsiteX79-1889" fmla="*/ 3506146 w 4527226"/>
              <a:gd name="connsiteY79-1890" fmla="*/ 1962588 h 6062148"/>
              <a:gd name="connsiteX80-1891" fmla="*/ 3338506 w 4527226"/>
              <a:gd name="connsiteY80-1892" fmla="*/ 2305488 h 6062148"/>
              <a:gd name="connsiteX81-1893" fmla="*/ 3254686 w 4527226"/>
              <a:gd name="connsiteY81-1894" fmla="*/ 2473128 h 6062148"/>
              <a:gd name="connsiteX82-1895" fmla="*/ 3132766 w 4527226"/>
              <a:gd name="connsiteY82-1896" fmla="*/ 2663628 h 6062148"/>
              <a:gd name="connsiteX83-1897" fmla="*/ 3071806 w 4527226"/>
              <a:gd name="connsiteY83-1898" fmla="*/ 2838888 h 6062148"/>
              <a:gd name="connsiteX84-1899" fmla="*/ 3064186 w 4527226"/>
              <a:gd name="connsiteY84-1900" fmla="*/ 2915088 h 6062148"/>
              <a:gd name="connsiteX85-1901" fmla="*/ 3018466 w 4527226"/>
              <a:gd name="connsiteY85-1902" fmla="*/ 3014148 h 6062148"/>
              <a:gd name="connsiteX86-1903" fmla="*/ 2980366 w 4527226"/>
              <a:gd name="connsiteY86-1904" fmla="*/ 3082728 h 6062148"/>
              <a:gd name="connsiteX87-1905" fmla="*/ 2957506 w 4527226"/>
              <a:gd name="connsiteY87-1906" fmla="*/ 3120828 h 6062148"/>
              <a:gd name="connsiteX88-1907" fmla="*/ 2957506 w 4527226"/>
              <a:gd name="connsiteY88-1908" fmla="*/ 3555168 h 6062148"/>
              <a:gd name="connsiteX89-1909" fmla="*/ 3010846 w 4527226"/>
              <a:gd name="connsiteY89-1910" fmla="*/ 3539928 h 6062148"/>
              <a:gd name="connsiteX90-1911" fmla="*/ 3109906 w 4527226"/>
              <a:gd name="connsiteY90-1912" fmla="*/ 3570408 h 6062148"/>
              <a:gd name="connsiteX91-1913" fmla="*/ 3140386 w 4527226"/>
              <a:gd name="connsiteY91-1914" fmla="*/ 3631368 h 6062148"/>
              <a:gd name="connsiteX92-1915" fmla="*/ 3117526 w 4527226"/>
              <a:gd name="connsiteY92-1916" fmla="*/ 3738048 h 6062148"/>
              <a:gd name="connsiteX93-1917" fmla="*/ 3125146 w 4527226"/>
              <a:gd name="connsiteY93-1918" fmla="*/ 4103808 h 6062148"/>
              <a:gd name="connsiteX94-1919" fmla="*/ 3163246 w 4527226"/>
              <a:gd name="connsiteY94-1920" fmla="*/ 4157148 h 6062148"/>
              <a:gd name="connsiteX95-1921" fmla="*/ 3201346 w 4527226"/>
              <a:gd name="connsiteY95-1922" fmla="*/ 4164768 h 6062148"/>
              <a:gd name="connsiteX96-1923" fmla="*/ 3231826 w 4527226"/>
              <a:gd name="connsiteY96-1924" fmla="*/ 4172388 h 6062148"/>
              <a:gd name="connsiteX97-1925" fmla="*/ 3285166 w 4527226"/>
              <a:gd name="connsiteY97-1926" fmla="*/ 4294308 h 6062148"/>
              <a:gd name="connsiteX98-1927" fmla="*/ 3300406 w 4527226"/>
              <a:gd name="connsiteY98-1928" fmla="*/ 4347648 h 6062148"/>
              <a:gd name="connsiteX99-1929" fmla="*/ 3330886 w 4527226"/>
              <a:gd name="connsiteY99-1930" fmla="*/ 4408608 h 6062148"/>
              <a:gd name="connsiteX100-1931" fmla="*/ 3551866 w 4527226"/>
              <a:gd name="connsiteY100-1932" fmla="*/ 4644828 h 6062148"/>
              <a:gd name="connsiteX101-1933" fmla="*/ 3887146 w 4527226"/>
              <a:gd name="connsiteY101-1934" fmla="*/ 5025828 h 6062148"/>
              <a:gd name="connsiteX102-1935" fmla="*/ 4100506 w 4527226"/>
              <a:gd name="connsiteY102-1936" fmla="*/ 5300148 h 6062148"/>
              <a:gd name="connsiteX103-1937" fmla="*/ 4367206 w 4527226"/>
              <a:gd name="connsiteY103-1938" fmla="*/ 5726868 h 6062148"/>
              <a:gd name="connsiteX104-1939" fmla="*/ 4527226 w 4527226"/>
              <a:gd name="connsiteY104-1940" fmla="*/ 6046908 h 6062148"/>
              <a:gd name="connsiteX0-1941" fmla="*/ 381946 w 4527226"/>
              <a:gd name="connsiteY0-1942" fmla="*/ 5924988 h 6046908"/>
              <a:gd name="connsiteX1-1943" fmla="*/ 442906 w 4527226"/>
              <a:gd name="connsiteY1-1944" fmla="*/ 5780208 h 6046908"/>
              <a:gd name="connsiteX2-1945" fmla="*/ 473386 w 4527226"/>
              <a:gd name="connsiteY2-1946" fmla="*/ 5665908 h 6046908"/>
              <a:gd name="connsiteX3-1947" fmla="*/ 511486 w 4527226"/>
              <a:gd name="connsiteY3-1948" fmla="*/ 5612568 h 6046908"/>
              <a:gd name="connsiteX4-1949" fmla="*/ 541966 w 4527226"/>
              <a:gd name="connsiteY4-1950" fmla="*/ 5521128 h 6046908"/>
              <a:gd name="connsiteX5-1951" fmla="*/ 564826 w 4527226"/>
              <a:gd name="connsiteY5-1952" fmla="*/ 5353488 h 6046908"/>
              <a:gd name="connsiteX6-1953" fmla="*/ 602926 w 4527226"/>
              <a:gd name="connsiteY6-1954" fmla="*/ 5223948 h 6046908"/>
              <a:gd name="connsiteX7-1955" fmla="*/ 625786 w 4527226"/>
              <a:gd name="connsiteY7-1956" fmla="*/ 5178228 h 6046908"/>
              <a:gd name="connsiteX8-1957" fmla="*/ 701986 w 4527226"/>
              <a:gd name="connsiteY8-1958" fmla="*/ 5071548 h 6046908"/>
              <a:gd name="connsiteX9-1959" fmla="*/ 717226 w 4527226"/>
              <a:gd name="connsiteY9-1960" fmla="*/ 5063928 h 6046908"/>
              <a:gd name="connsiteX10-1961" fmla="*/ 709606 w 4527226"/>
              <a:gd name="connsiteY10-1962" fmla="*/ 5025828 h 6046908"/>
              <a:gd name="connsiteX11-1963" fmla="*/ 701986 w 4527226"/>
              <a:gd name="connsiteY11-1964" fmla="*/ 5002968 h 6046908"/>
              <a:gd name="connsiteX12-1965" fmla="*/ 968686 w 4527226"/>
              <a:gd name="connsiteY12-1966" fmla="*/ 4682928 h 6046908"/>
              <a:gd name="connsiteX13-1967" fmla="*/ 961066 w 4527226"/>
              <a:gd name="connsiteY13-1968" fmla="*/ 4644828 h 6046908"/>
              <a:gd name="connsiteX14-1969" fmla="*/ 1342066 w 4527226"/>
              <a:gd name="connsiteY14-1970" fmla="*/ 4172388 h 6046908"/>
              <a:gd name="connsiteX15-1971" fmla="*/ 1258246 w 4527226"/>
              <a:gd name="connsiteY15-1972" fmla="*/ 4012368 h 6046908"/>
              <a:gd name="connsiteX16-1973" fmla="*/ 1204906 w 4527226"/>
              <a:gd name="connsiteY16-1974" fmla="*/ 3928548 h 6046908"/>
              <a:gd name="connsiteX17-1975" fmla="*/ 1174426 w 4527226"/>
              <a:gd name="connsiteY17-1976" fmla="*/ 3768528 h 6046908"/>
              <a:gd name="connsiteX18-1977" fmla="*/ 1151566 w 4527226"/>
              <a:gd name="connsiteY18-1978" fmla="*/ 3699948 h 6046908"/>
              <a:gd name="connsiteX19-1979" fmla="*/ 1143946 w 4527226"/>
              <a:gd name="connsiteY19-1980" fmla="*/ 3669468 h 6046908"/>
              <a:gd name="connsiteX20-1981" fmla="*/ 1067746 w 4527226"/>
              <a:gd name="connsiteY20-1982" fmla="*/ 3661848 h 6046908"/>
              <a:gd name="connsiteX21-1983" fmla="*/ 938206 w 4527226"/>
              <a:gd name="connsiteY21-1984" fmla="*/ 3669468 h 6046908"/>
              <a:gd name="connsiteX22-1985" fmla="*/ 831526 w 4527226"/>
              <a:gd name="connsiteY22-1986" fmla="*/ 3692328 h 6046908"/>
              <a:gd name="connsiteX23-1987" fmla="*/ 610546 w 4527226"/>
              <a:gd name="connsiteY23-1988" fmla="*/ 3738048 h 6046908"/>
              <a:gd name="connsiteX24-1989" fmla="*/ 389566 w 4527226"/>
              <a:gd name="connsiteY24-1990" fmla="*/ 3638988 h 6046908"/>
              <a:gd name="connsiteX25-1991" fmla="*/ 381946 w 4527226"/>
              <a:gd name="connsiteY25-1992" fmla="*/ 3326568 h 6046908"/>
              <a:gd name="connsiteX26-1993" fmla="*/ 420046 w 4527226"/>
              <a:gd name="connsiteY26-1994" fmla="*/ 3227508 h 6046908"/>
              <a:gd name="connsiteX27-1995" fmla="*/ 389566 w 4527226"/>
              <a:gd name="connsiteY27-1996" fmla="*/ 3166548 h 6046908"/>
              <a:gd name="connsiteX28-1997" fmla="*/ 351466 w 4527226"/>
              <a:gd name="connsiteY28-1998" fmla="*/ 3105588 h 6046908"/>
              <a:gd name="connsiteX29-1999" fmla="*/ 397186 w 4527226"/>
              <a:gd name="connsiteY29-2000" fmla="*/ 3021768 h 6046908"/>
              <a:gd name="connsiteX30-2001" fmla="*/ 488626 w 4527226"/>
              <a:gd name="connsiteY30-2002" fmla="*/ 2998908 h 6046908"/>
              <a:gd name="connsiteX31-2003" fmla="*/ 471956 w 4527226"/>
              <a:gd name="connsiteY31-2004" fmla="*/ 2942709 h 6046908"/>
              <a:gd name="connsiteX32-2005" fmla="*/ 435286 w 4527226"/>
              <a:gd name="connsiteY32-2006" fmla="*/ 2930328 h 6046908"/>
              <a:gd name="connsiteX33-2007" fmla="*/ 389566 w 4527226"/>
              <a:gd name="connsiteY33-2008" fmla="*/ 2930328 h 6046908"/>
              <a:gd name="connsiteX34-2009" fmla="*/ 314000 w 4527226"/>
              <a:gd name="connsiteY34-2010" fmla="*/ 2893495 h 6046908"/>
              <a:gd name="connsiteX35-2011" fmla="*/ 320986 w 4527226"/>
              <a:gd name="connsiteY35-2012" fmla="*/ 2846508 h 6046908"/>
              <a:gd name="connsiteX36-2013" fmla="*/ 328606 w 4527226"/>
              <a:gd name="connsiteY36-2014" fmla="*/ 2793168 h 6046908"/>
              <a:gd name="connsiteX37-2015" fmla="*/ 313366 w 4527226"/>
              <a:gd name="connsiteY37-2016" fmla="*/ 2732208 h 6046908"/>
              <a:gd name="connsiteX38-2017" fmla="*/ 267646 w 4527226"/>
              <a:gd name="connsiteY38-2018" fmla="*/ 2671248 h 6046908"/>
              <a:gd name="connsiteX39-2019" fmla="*/ 176206 w 4527226"/>
              <a:gd name="connsiteY39-2020" fmla="*/ 2656008 h 6046908"/>
              <a:gd name="connsiteX40-2021" fmla="*/ 54286 w 4527226"/>
              <a:gd name="connsiteY40-2022" fmla="*/ 2610288 h 6046908"/>
              <a:gd name="connsiteX41-2023" fmla="*/ 7931 w 4527226"/>
              <a:gd name="connsiteY41-2024" fmla="*/ 2563298 h 6046908"/>
              <a:gd name="connsiteX42-2025" fmla="*/ 8566 w 4527226"/>
              <a:gd name="connsiteY42-2026" fmla="*/ 2488368 h 6046908"/>
              <a:gd name="connsiteX43-2027" fmla="*/ 92386 w 4527226"/>
              <a:gd name="connsiteY43-2028" fmla="*/ 2335968 h 6046908"/>
              <a:gd name="connsiteX44-2029" fmla="*/ 221926 w 4527226"/>
              <a:gd name="connsiteY44-2030" fmla="*/ 2175948 h 6046908"/>
              <a:gd name="connsiteX45-2031" fmla="*/ 282886 w 4527226"/>
              <a:gd name="connsiteY45-2032" fmla="*/ 2084508 h 6046908"/>
              <a:gd name="connsiteX46-2033" fmla="*/ 328606 w 4527226"/>
              <a:gd name="connsiteY46-2034" fmla="*/ 1977828 h 6046908"/>
              <a:gd name="connsiteX47-2035" fmla="*/ 359086 w 4527226"/>
              <a:gd name="connsiteY47-2036" fmla="*/ 1871148 h 6046908"/>
              <a:gd name="connsiteX48-2037" fmla="*/ 374326 w 4527226"/>
              <a:gd name="connsiteY48-2038" fmla="*/ 1810188 h 6046908"/>
              <a:gd name="connsiteX49-2039" fmla="*/ 343846 w 4527226"/>
              <a:gd name="connsiteY49-2040" fmla="*/ 1756848 h 6046908"/>
              <a:gd name="connsiteX50-2041" fmla="*/ 328606 w 4527226"/>
              <a:gd name="connsiteY50-2042" fmla="*/ 1680648 h 6046908"/>
              <a:gd name="connsiteX51-2043" fmla="*/ 412426 w 4527226"/>
              <a:gd name="connsiteY51-2044" fmla="*/ 1474908 h 6046908"/>
              <a:gd name="connsiteX52-2045" fmla="*/ 442906 w 4527226"/>
              <a:gd name="connsiteY52-2046" fmla="*/ 1307268 h 6046908"/>
              <a:gd name="connsiteX53-2047" fmla="*/ 465766 w 4527226"/>
              <a:gd name="connsiteY53-2048" fmla="*/ 1192968 h 6046908"/>
              <a:gd name="connsiteX54-2049" fmla="*/ 503866 w 4527226"/>
              <a:gd name="connsiteY54-2050" fmla="*/ 1055808 h 6046908"/>
              <a:gd name="connsiteX55-2051" fmla="*/ 557206 w 4527226"/>
              <a:gd name="connsiteY55-2052" fmla="*/ 888168 h 6046908"/>
              <a:gd name="connsiteX56-2053" fmla="*/ 503866 w 4527226"/>
              <a:gd name="connsiteY56-2054" fmla="*/ 888168 h 6046908"/>
              <a:gd name="connsiteX57-2055" fmla="*/ 412426 w 4527226"/>
              <a:gd name="connsiteY57-2056" fmla="*/ 834828 h 6046908"/>
              <a:gd name="connsiteX58-2057" fmla="*/ 328606 w 4527226"/>
              <a:gd name="connsiteY58-2058" fmla="*/ 789108 h 6046908"/>
              <a:gd name="connsiteX59-2059" fmla="*/ 260026 w 4527226"/>
              <a:gd name="connsiteY59-2060" fmla="*/ 773868 h 6046908"/>
              <a:gd name="connsiteX60-2061" fmla="*/ 214306 w 4527226"/>
              <a:gd name="connsiteY60-2062" fmla="*/ 751008 h 6046908"/>
              <a:gd name="connsiteX61-2063" fmla="*/ 260026 w 4527226"/>
              <a:gd name="connsiteY61-2064" fmla="*/ 674808 h 6046908"/>
              <a:gd name="connsiteX62-2065" fmla="*/ 374326 w 4527226"/>
              <a:gd name="connsiteY62-2066" fmla="*/ 606228 h 6046908"/>
              <a:gd name="connsiteX63-2067" fmla="*/ 557206 w 4527226"/>
              <a:gd name="connsiteY63-2068" fmla="*/ 507168 h 6046908"/>
              <a:gd name="connsiteX64-2069" fmla="*/ 656266 w 4527226"/>
              <a:gd name="connsiteY64-2070" fmla="*/ 423348 h 6046908"/>
              <a:gd name="connsiteX65-2071" fmla="*/ 892486 w 4527226"/>
              <a:gd name="connsiteY65-2072" fmla="*/ 232848 h 6046908"/>
              <a:gd name="connsiteX66-2073" fmla="*/ 1174426 w 4527226"/>
              <a:gd name="connsiteY66-2074" fmla="*/ 80448 h 6046908"/>
              <a:gd name="connsiteX67-2075" fmla="*/ 1593526 w 4527226"/>
              <a:gd name="connsiteY67-2076" fmla="*/ 11868 h 6046908"/>
              <a:gd name="connsiteX68-2077" fmla="*/ 1944046 w 4527226"/>
              <a:gd name="connsiteY68-2078" fmla="*/ 4248 h 6046908"/>
              <a:gd name="connsiteX69-2079" fmla="*/ 2172646 w 4527226"/>
              <a:gd name="connsiteY69-2080" fmla="*/ 4248 h 6046908"/>
              <a:gd name="connsiteX70-2081" fmla="*/ 2393626 w 4527226"/>
              <a:gd name="connsiteY70-2082" fmla="*/ 57588 h 6046908"/>
              <a:gd name="connsiteX71-2083" fmla="*/ 2667946 w 4527226"/>
              <a:gd name="connsiteY71-2084" fmla="*/ 133788 h 6046908"/>
              <a:gd name="connsiteX72-2085" fmla="*/ 2820346 w 4527226"/>
              <a:gd name="connsiteY72-2086" fmla="*/ 202368 h 6046908"/>
              <a:gd name="connsiteX73-2087" fmla="*/ 3102286 w 4527226"/>
              <a:gd name="connsiteY73-2088" fmla="*/ 400488 h 6046908"/>
              <a:gd name="connsiteX74-2089" fmla="*/ 3285166 w 4527226"/>
              <a:gd name="connsiteY74-2090" fmla="*/ 651948 h 6046908"/>
              <a:gd name="connsiteX75-2091" fmla="*/ 3407086 w 4527226"/>
              <a:gd name="connsiteY75-2092" fmla="*/ 918648 h 6046908"/>
              <a:gd name="connsiteX76-2093" fmla="*/ 3475666 w 4527226"/>
              <a:gd name="connsiteY76-2094" fmla="*/ 1238688 h 6046908"/>
              <a:gd name="connsiteX77-2095" fmla="*/ 3506146 w 4527226"/>
              <a:gd name="connsiteY77-2096" fmla="*/ 1543488 h 6046908"/>
              <a:gd name="connsiteX78-2097" fmla="*/ 3506146 w 4527226"/>
              <a:gd name="connsiteY78-2098" fmla="*/ 1962588 h 6046908"/>
              <a:gd name="connsiteX79-2099" fmla="*/ 3338506 w 4527226"/>
              <a:gd name="connsiteY79-2100" fmla="*/ 2305488 h 6046908"/>
              <a:gd name="connsiteX80-2101" fmla="*/ 3254686 w 4527226"/>
              <a:gd name="connsiteY80-2102" fmla="*/ 2473128 h 6046908"/>
              <a:gd name="connsiteX81-2103" fmla="*/ 3132766 w 4527226"/>
              <a:gd name="connsiteY81-2104" fmla="*/ 2663628 h 6046908"/>
              <a:gd name="connsiteX82-2105" fmla="*/ 3071806 w 4527226"/>
              <a:gd name="connsiteY82-2106" fmla="*/ 2838888 h 6046908"/>
              <a:gd name="connsiteX83-2107" fmla="*/ 3064186 w 4527226"/>
              <a:gd name="connsiteY83-2108" fmla="*/ 2915088 h 6046908"/>
              <a:gd name="connsiteX84-2109" fmla="*/ 3018466 w 4527226"/>
              <a:gd name="connsiteY84-2110" fmla="*/ 3014148 h 6046908"/>
              <a:gd name="connsiteX85-2111" fmla="*/ 2980366 w 4527226"/>
              <a:gd name="connsiteY85-2112" fmla="*/ 3082728 h 6046908"/>
              <a:gd name="connsiteX86-2113" fmla="*/ 2957506 w 4527226"/>
              <a:gd name="connsiteY86-2114" fmla="*/ 3120828 h 6046908"/>
              <a:gd name="connsiteX87-2115" fmla="*/ 2957506 w 4527226"/>
              <a:gd name="connsiteY87-2116" fmla="*/ 3555168 h 6046908"/>
              <a:gd name="connsiteX88-2117" fmla="*/ 3010846 w 4527226"/>
              <a:gd name="connsiteY88-2118" fmla="*/ 3539928 h 6046908"/>
              <a:gd name="connsiteX89-2119" fmla="*/ 3109906 w 4527226"/>
              <a:gd name="connsiteY89-2120" fmla="*/ 3570408 h 6046908"/>
              <a:gd name="connsiteX90-2121" fmla="*/ 3140386 w 4527226"/>
              <a:gd name="connsiteY90-2122" fmla="*/ 3631368 h 6046908"/>
              <a:gd name="connsiteX91-2123" fmla="*/ 3117526 w 4527226"/>
              <a:gd name="connsiteY91-2124" fmla="*/ 3738048 h 6046908"/>
              <a:gd name="connsiteX92-2125" fmla="*/ 3125146 w 4527226"/>
              <a:gd name="connsiteY92-2126" fmla="*/ 4103808 h 6046908"/>
              <a:gd name="connsiteX93-2127" fmla="*/ 3163246 w 4527226"/>
              <a:gd name="connsiteY93-2128" fmla="*/ 4157148 h 6046908"/>
              <a:gd name="connsiteX94-2129" fmla="*/ 3201346 w 4527226"/>
              <a:gd name="connsiteY94-2130" fmla="*/ 4164768 h 6046908"/>
              <a:gd name="connsiteX95-2131" fmla="*/ 3231826 w 4527226"/>
              <a:gd name="connsiteY95-2132" fmla="*/ 4172388 h 6046908"/>
              <a:gd name="connsiteX96-2133" fmla="*/ 3285166 w 4527226"/>
              <a:gd name="connsiteY96-2134" fmla="*/ 4294308 h 6046908"/>
              <a:gd name="connsiteX97-2135" fmla="*/ 3300406 w 4527226"/>
              <a:gd name="connsiteY97-2136" fmla="*/ 4347648 h 6046908"/>
              <a:gd name="connsiteX98-2137" fmla="*/ 3330886 w 4527226"/>
              <a:gd name="connsiteY98-2138" fmla="*/ 4408608 h 6046908"/>
              <a:gd name="connsiteX99-2139" fmla="*/ 3551866 w 4527226"/>
              <a:gd name="connsiteY99-2140" fmla="*/ 4644828 h 6046908"/>
              <a:gd name="connsiteX100-2141" fmla="*/ 3887146 w 4527226"/>
              <a:gd name="connsiteY100-2142" fmla="*/ 5025828 h 6046908"/>
              <a:gd name="connsiteX101-2143" fmla="*/ 4100506 w 4527226"/>
              <a:gd name="connsiteY101-2144" fmla="*/ 5300148 h 6046908"/>
              <a:gd name="connsiteX102-2145" fmla="*/ 4367206 w 4527226"/>
              <a:gd name="connsiteY102-2146" fmla="*/ 5726868 h 6046908"/>
              <a:gd name="connsiteX103-2147" fmla="*/ 4527226 w 4527226"/>
              <a:gd name="connsiteY103-2148" fmla="*/ 6046908 h 6046908"/>
              <a:gd name="connsiteX0-2149" fmla="*/ 442906 w 4527226"/>
              <a:gd name="connsiteY0-2150" fmla="*/ 5780208 h 6046908"/>
              <a:gd name="connsiteX1-2151" fmla="*/ 473386 w 4527226"/>
              <a:gd name="connsiteY1-2152" fmla="*/ 5665908 h 6046908"/>
              <a:gd name="connsiteX2-2153" fmla="*/ 511486 w 4527226"/>
              <a:gd name="connsiteY2-2154" fmla="*/ 5612568 h 6046908"/>
              <a:gd name="connsiteX3-2155" fmla="*/ 541966 w 4527226"/>
              <a:gd name="connsiteY3-2156" fmla="*/ 5521128 h 6046908"/>
              <a:gd name="connsiteX4-2157" fmla="*/ 564826 w 4527226"/>
              <a:gd name="connsiteY4-2158" fmla="*/ 5353488 h 6046908"/>
              <a:gd name="connsiteX5-2159" fmla="*/ 602926 w 4527226"/>
              <a:gd name="connsiteY5-2160" fmla="*/ 5223948 h 6046908"/>
              <a:gd name="connsiteX6-2161" fmla="*/ 625786 w 4527226"/>
              <a:gd name="connsiteY6-2162" fmla="*/ 5178228 h 6046908"/>
              <a:gd name="connsiteX7-2163" fmla="*/ 701986 w 4527226"/>
              <a:gd name="connsiteY7-2164" fmla="*/ 5071548 h 6046908"/>
              <a:gd name="connsiteX8-2165" fmla="*/ 717226 w 4527226"/>
              <a:gd name="connsiteY8-2166" fmla="*/ 5063928 h 6046908"/>
              <a:gd name="connsiteX9-2167" fmla="*/ 709606 w 4527226"/>
              <a:gd name="connsiteY9-2168" fmla="*/ 5025828 h 6046908"/>
              <a:gd name="connsiteX10-2169" fmla="*/ 701986 w 4527226"/>
              <a:gd name="connsiteY10-2170" fmla="*/ 5002968 h 6046908"/>
              <a:gd name="connsiteX11-2171" fmla="*/ 968686 w 4527226"/>
              <a:gd name="connsiteY11-2172" fmla="*/ 4682928 h 6046908"/>
              <a:gd name="connsiteX12-2173" fmla="*/ 961066 w 4527226"/>
              <a:gd name="connsiteY12-2174" fmla="*/ 4644828 h 6046908"/>
              <a:gd name="connsiteX13-2175" fmla="*/ 1342066 w 4527226"/>
              <a:gd name="connsiteY13-2176" fmla="*/ 4172388 h 6046908"/>
              <a:gd name="connsiteX14-2177" fmla="*/ 1258246 w 4527226"/>
              <a:gd name="connsiteY14-2178" fmla="*/ 4012368 h 6046908"/>
              <a:gd name="connsiteX15-2179" fmla="*/ 1204906 w 4527226"/>
              <a:gd name="connsiteY15-2180" fmla="*/ 3928548 h 6046908"/>
              <a:gd name="connsiteX16-2181" fmla="*/ 1174426 w 4527226"/>
              <a:gd name="connsiteY16-2182" fmla="*/ 3768528 h 6046908"/>
              <a:gd name="connsiteX17-2183" fmla="*/ 1151566 w 4527226"/>
              <a:gd name="connsiteY17-2184" fmla="*/ 3699948 h 6046908"/>
              <a:gd name="connsiteX18-2185" fmla="*/ 1143946 w 4527226"/>
              <a:gd name="connsiteY18-2186" fmla="*/ 3669468 h 6046908"/>
              <a:gd name="connsiteX19-2187" fmla="*/ 1067746 w 4527226"/>
              <a:gd name="connsiteY19-2188" fmla="*/ 3661848 h 6046908"/>
              <a:gd name="connsiteX20-2189" fmla="*/ 938206 w 4527226"/>
              <a:gd name="connsiteY20-2190" fmla="*/ 3669468 h 6046908"/>
              <a:gd name="connsiteX21-2191" fmla="*/ 831526 w 4527226"/>
              <a:gd name="connsiteY21-2192" fmla="*/ 3692328 h 6046908"/>
              <a:gd name="connsiteX22-2193" fmla="*/ 610546 w 4527226"/>
              <a:gd name="connsiteY22-2194" fmla="*/ 3738048 h 6046908"/>
              <a:gd name="connsiteX23-2195" fmla="*/ 389566 w 4527226"/>
              <a:gd name="connsiteY23-2196" fmla="*/ 3638988 h 6046908"/>
              <a:gd name="connsiteX24-2197" fmla="*/ 381946 w 4527226"/>
              <a:gd name="connsiteY24-2198" fmla="*/ 3326568 h 6046908"/>
              <a:gd name="connsiteX25-2199" fmla="*/ 420046 w 4527226"/>
              <a:gd name="connsiteY25-2200" fmla="*/ 3227508 h 6046908"/>
              <a:gd name="connsiteX26-2201" fmla="*/ 389566 w 4527226"/>
              <a:gd name="connsiteY26-2202" fmla="*/ 3166548 h 6046908"/>
              <a:gd name="connsiteX27-2203" fmla="*/ 351466 w 4527226"/>
              <a:gd name="connsiteY27-2204" fmla="*/ 3105588 h 6046908"/>
              <a:gd name="connsiteX28-2205" fmla="*/ 397186 w 4527226"/>
              <a:gd name="connsiteY28-2206" fmla="*/ 3021768 h 6046908"/>
              <a:gd name="connsiteX29-2207" fmla="*/ 488626 w 4527226"/>
              <a:gd name="connsiteY29-2208" fmla="*/ 2998908 h 6046908"/>
              <a:gd name="connsiteX30-2209" fmla="*/ 471956 w 4527226"/>
              <a:gd name="connsiteY30-2210" fmla="*/ 2942709 h 6046908"/>
              <a:gd name="connsiteX31-2211" fmla="*/ 435286 w 4527226"/>
              <a:gd name="connsiteY31-2212" fmla="*/ 2930328 h 6046908"/>
              <a:gd name="connsiteX32-2213" fmla="*/ 389566 w 4527226"/>
              <a:gd name="connsiteY32-2214" fmla="*/ 2930328 h 6046908"/>
              <a:gd name="connsiteX33-2215" fmla="*/ 314000 w 4527226"/>
              <a:gd name="connsiteY33-2216" fmla="*/ 2893495 h 6046908"/>
              <a:gd name="connsiteX34-2217" fmla="*/ 320986 w 4527226"/>
              <a:gd name="connsiteY34-2218" fmla="*/ 2846508 h 6046908"/>
              <a:gd name="connsiteX35-2219" fmla="*/ 328606 w 4527226"/>
              <a:gd name="connsiteY35-2220" fmla="*/ 2793168 h 6046908"/>
              <a:gd name="connsiteX36-2221" fmla="*/ 313366 w 4527226"/>
              <a:gd name="connsiteY36-2222" fmla="*/ 2732208 h 6046908"/>
              <a:gd name="connsiteX37-2223" fmla="*/ 267646 w 4527226"/>
              <a:gd name="connsiteY37-2224" fmla="*/ 2671248 h 6046908"/>
              <a:gd name="connsiteX38-2225" fmla="*/ 176206 w 4527226"/>
              <a:gd name="connsiteY38-2226" fmla="*/ 2656008 h 6046908"/>
              <a:gd name="connsiteX39-2227" fmla="*/ 54286 w 4527226"/>
              <a:gd name="connsiteY39-2228" fmla="*/ 2610288 h 6046908"/>
              <a:gd name="connsiteX40-2229" fmla="*/ 7931 w 4527226"/>
              <a:gd name="connsiteY40-2230" fmla="*/ 2563298 h 6046908"/>
              <a:gd name="connsiteX41-2231" fmla="*/ 8566 w 4527226"/>
              <a:gd name="connsiteY41-2232" fmla="*/ 2488368 h 6046908"/>
              <a:gd name="connsiteX42-2233" fmla="*/ 92386 w 4527226"/>
              <a:gd name="connsiteY42-2234" fmla="*/ 2335968 h 6046908"/>
              <a:gd name="connsiteX43-2235" fmla="*/ 221926 w 4527226"/>
              <a:gd name="connsiteY43-2236" fmla="*/ 2175948 h 6046908"/>
              <a:gd name="connsiteX44-2237" fmla="*/ 282886 w 4527226"/>
              <a:gd name="connsiteY44-2238" fmla="*/ 2084508 h 6046908"/>
              <a:gd name="connsiteX45-2239" fmla="*/ 328606 w 4527226"/>
              <a:gd name="connsiteY45-2240" fmla="*/ 1977828 h 6046908"/>
              <a:gd name="connsiteX46-2241" fmla="*/ 359086 w 4527226"/>
              <a:gd name="connsiteY46-2242" fmla="*/ 1871148 h 6046908"/>
              <a:gd name="connsiteX47-2243" fmla="*/ 374326 w 4527226"/>
              <a:gd name="connsiteY47-2244" fmla="*/ 1810188 h 6046908"/>
              <a:gd name="connsiteX48-2245" fmla="*/ 343846 w 4527226"/>
              <a:gd name="connsiteY48-2246" fmla="*/ 1756848 h 6046908"/>
              <a:gd name="connsiteX49-2247" fmla="*/ 328606 w 4527226"/>
              <a:gd name="connsiteY49-2248" fmla="*/ 1680648 h 6046908"/>
              <a:gd name="connsiteX50-2249" fmla="*/ 412426 w 4527226"/>
              <a:gd name="connsiteY50-2250" fmla="*/ 1474908 h 6046908"/>
              <a:gd name="connsiteX51-2251" fmla="*/ 442906 w 4527226"/>
              <a:gd name="connsiteY51-2252" fmla="*/ 1307268 h 6046908"/>
              <a:gd name="connsiteX52-2253" fmla="*/ 465766 w 4527226"/>
              <a:gd name="connsiteY52-2254" fmla="*/ 1192968 h 6046908"/>
              <a:gd name="connsiteX53-2255" fmla="*/ 503866 w 4527226"/>
              <a:gd name="connsiteY53-2256" fmla="*/ 1055808 h 6046908"/>
              <a:gd name="connsiteX54-2257" fmla="*/ 557206 w 4527226"/>
              <a:gd name="connsiteY54-2258" fmla="*/ 888168 h 6046908"/>
              <a:gd name="connsiteX55-2259" fmla="*/ 503866 w 4527226"/>
              <a:gd name="connsiteY55-2260" fmla="*/ 888168 h 6046908"/>
              <a:gd name="connsiteX56-2261" fmla="*/ 412426 w 4527226"/>
              <a:gd name="connsiteY56-2262" fmla="*/ 834828 h 6046908"/>
              <a:gd name="connsiteX57-2263" fmla="*/ 328606 w 4527226"/>
              <a:gd name="connsiteY57-2264" fmla="*/ 789108 h 6046908"/>
              <a:gd name="connsiteX58-2265" fmla="*/ 260026 w 4527226"/>
              <a:gd name="connsiteY58-2266" fmla="*/ 773868 h 6046908"/>
              <a:gd name="connsiteX59-2267" fmla="*/ 214306 w 4527226"/>
              <a:gd name="connsiteY59-2268" fmla="*/ 751008 h 6046908"/>
              <a:gd name="connsiteX60-2269" fmla="*/ 260026 w 4527226"/>
              <a:gd name="connsiteY60-2270" fmla="*/ 674808 h 6046908"/>
              <a:gd name="connsiteX61-2271" fmla="*/ 374326 w 4527226"/>
              <a:gd name="connsiteY61-2272" fmla="*/ 606228 h 6046908"/>
              <a:gd name="connsiteX62-2273" fmla="*/ 557206 w 4527226"/>
              <a:gd name="connsiteY62-2274" fmla="*/ 507168 h 6046908"/>
              <a:gd name="connsiteX63-2275" fmla="*/ 656266 w 4527226"/>
              <a:gd name="connsiteY63-2276" fmla="*/ 423348 h 6046908"/>
              <a:gd name="connsiteX64-2277" fmla="*/ 892486 w 4527226"/>
              <a:gd name="connsiteY64-2278" fmla="*/ 232848 h 6046908"/>
              <a:gd name="connsiteX65-2279" fmla="*/ 1174426 w 4527226"/>
              <a:gd name="connsiteY65-2280" fmla="*/ 80448 h 6046908"/>
              <a:gd name="connsiteX66-2281" fmla="*/ 1593526 w 4527226"/>
              <a:gd name="connsiteY66-2282" fmla="*/ 11868 h 6046908"/>
              <a:gd name="connsiteX67-2283" fmla="*/ 1944046 w 4527226"/>
              <a:gd name="connsiteY67-2284" fmla="*/ 4248 h 6046908"/>
              <a:gd name="connsiteX68-2285" fmla="*/ 2172646 w 4527226"/>
              <a:gd name="connsiteY68-2286" fmla="*/ 4248 h 6046908"/>
              <a:gd name="connsiteX69-2287" fmla="*/ 2393626 w 4527226"/>
              <a:gd name="connsiteY69-2288" fmla="*/ 57588 h 6046908"/>
              <a:gd name="connsiteX70-2289" fmla="*/ 2667946 w 4527226"/>
              <a:gd name="connsiteY70-2290" fmla="*/ 133788 h 6046908"/>
              <a:gd name="connsiteX71-2291" fmla="*/ 2820346 w 4527226"/>
              <a:gd name="connsiteY71-2292" fmla="*/ 202368 h 6046908"/>
              <a:gd name="connsiteX72-2293" fmla="*/ 3102286 w 4527226"/>
              <a:gd name="connsiteY72-2294" fmla="*/ 400488 h 6046908"/>
              <a:gd name="connsiteX73-2295" fmla="*/ 3285166 w 4527226"/>
              <a:gd name="connsiteY73-2296" fmla="*/ 651948 h 6046908"/>
              <a:gd name="connsiteX74-2297" fmla="*/ 3407086 w 4527226"/>
              <a:gd name="connsiteY74-2298" fmla="*/ 918648 h 6046908"/>
              <a:gd name="connsiteX75-2299" fmla="*/ 3475666 w 4527226"/>
              <a:gd name="connsiteY75-2300" fmla="*/ 1238688 h 6046908"/>
              <a:gd name="connsiteX76-2301" fmla="*/ 3506146 w 4527226"/>
              <a:gd name="connsiteY76-2302" fmla="*/ 1543488 h 6046908"/>
              <a:gd name="connsiteX77-2303" fmla="*/ 3506146 w 4527226"/>
              <a:gd name="connsiteY77-2304" fmla="*/ 1962588 h 6046908"/>
              <a:gd name="connsiteX78-2305" fmla="*/ 3338506 w 4527226"/>
              <a:gd name="connsiteY78-2306" fmla="*/ 2305488 h 6046908"/>
              <a:gd name="connsiteX79-2307" fmla="*/ 3254686 w 4527226"/>
              <a:gd name="connsiteY79-2308" fmla="*/ 2473128 h 6046908"/>
              <a:gd name="connsiteX80-2309" fmla="*/ 3132766 w 4527226"/>
              <a:gd name="connsiteY80-2310" fmla="*/ 2663628 h 6046908"/>
              <a:gd name="connsiteX81-2311" fmla="*/ 3071806 w 4527226"/>
              <a:gd name="connsiteY81-2312" fmla="*/ 2838888 h 6046908"/>
              <a:gd name="connsiteX82-2313" fmla="*/ 3064186 w 4527226"/>
              <a:gd name="connsiteY82-2314" fmla="*/ 2915088 h 6046908"/>
              <a:gd name="connsiteX83-2315" fmla="*/ 3018466 w 4527226"/>
              <a:gd name="connsiteY83-2316" fmla="*/ 3014148 h 6046908"/>
              <a:gd name="connsiteX84-2317" fmla="*/ 2980366 w 4527226"/>
              <a:gd name="connsiteY84-2318" fmla="*/ 3082728 h 6046908"/>
              <a:gd name="connsiteX85-2319" fmla="*/ 2957506 w 4527226"/>
              <a:gd name="connsiteY85-2320" fmla="*/ 3120828 h 6046908"/>
              <a:gd name="connsiteX86-2321" fmla="*/ 2957506 w 4527226"/>
              <a:gd name="connsiteY86-2322" fmla="*/ 3555168 h 6046908"/>
              <a:gd name="connsiteX87-2323" fmla="*/ 3010846 w 4527226"/>
              <a:gd name="connsiteY87-2324" fmla="*/ 3539928 h 6046908"/>
              <a:gd name="connsiteX88-2325" fmla="*/ 3109906 w 4527226"/>
              <a:gd name="connsiteY88-2326" fmla="*/ 3570408 h 6046908"/>
              <a:gd name="connsiteX89-2327" fmla="*/ 3140386 w 4527226"/>
              <a:gd name="connsiteY89-2328" fmla="*/ 3631368 h 6046908"/>
              <a:gd name="connsiteX90-2329" fmla="*/ 3117526 w 4527226"/>
              <a:gd name="connsiteY90-2330" fmla="*/ 3738048 h 6046908"/>
              <a:gd name="connsiteX91-2331" fmla="*/ 3125146 w 4527226"/>
              <a:gd name="connsiteY91-2332" fmla="*/ 4103808 h 6046908"/>
              <a:gd name="connsiteX92-2333" fmla="*/ 3163246 w 4527226"/>
              <a:gd name="connsiteY92-2334" fmla="*/ 4157148 h 6046908"/>
              <a:gd name="connsiteX93-2335" fmla="*/ 3201346 w 4527226"/>
              <a:gd name="connsiteY93-2336" fmla="*/ 4164768 h 6046908"/>
              <a:gd name="connsiteX94-2337" fmla="*/ 3231826 w 4527226"/>
              <a:gd name="connsiteY94-2338" fmla="*/ 4172388 h 6046908"/>
              <a:gd name="connsiteX95-2339" fmla="*/ 3285166 w 4527226"/>
              <a:gd name="connsiteY95-2340" fmla="*/ 4294308 h 6046908"/>
              <a:gd name="connsiteX96-2341" fmla="*/ 3300406 w 4527226"/>
              <a:gd name="connsiteY96-2342" fmla="*/ 4347648 h 6046908"/>
              <a:gd name="connsiteX97-2343" fmla="*/ 3330886 w 4527226"/>
              <a:gd name="connsiteY97-2344" fmla="*/ 4408608 h 6046908"/>
              <a:gd name="connsiteX98-2345" fmla="*/ 3551866 w 4527226"/>
              <a:gd name="connsiteY98-2346" fmla="*/ 4644828 h 6046908"/>
              <a:gd name="connsiteX99-2347" fmla="*/ 3887146 w 4527226"/>
              <a:gd name="connsiteY99-2348" fmla="*/ 5025828 h 6046908"/>
              <a:gd name="connsiteX100-2349" fmla="*/ 4100506 w 4527226"/>
              <a:gd name="connsiteY100-2350" fmla="*/ 5300148 h 6046908"/>
              <a:gd name="connsiteX101-2351" fmla="*/ 4367206 w 4527226"/>
              <a:gd name="connsiteY101-2352" fmla="*/ 5726868 h 6046908"/>
              <a:gd name="connsiteX102-2353" fmla="*/ 4527226 w 4527226"/>
              <a:gd name="connsiteY102-2354" fmla="*/ 6046908 h 6046908"/>
              <a:gd name="connsiteX0-2355" fmla="*/ 473386 w 4527226"/>
              <a:gd name="connsiteY0-2356" fmla="*/ 5665908 h 6046908"/>
              <a:gd name="connsiteX1-2357" fmla="*/ 511486 w 4527226"/>
              <a:gd name="connsiteY1-2358" fmla="*/ 5612568 h 6046908"/>
              <a:gd name="connsiteX2-2359" fmla="*/ 541966 w 4527226"/>
              <a:gd name="connsiteY2-2360" fmla="*/ 5521128 h 6046908"/>
              <a:gd name="connsiteX3-2361" fmla="*/ 564826 w 4527226"/>
              <a:gd name="connsiteY3-2362" fmla="*/ 5353488 h 6046908"/>
              <a:gd name="connsiteX4-2363" fmla="*/ 602926 w 4527226"/>
              <a:gd name="connsiteY4-2364" fmla="*/ 5223948 h 6046908"/>
              <a:gd name="connsiteX5-2365" fmla="*/ 625786 w 4527226"/>
              <a:gd name="connsiteY5-2366" fmla="*/ 5178228 h 6046908"/>
              <a:gd name="connsiteX6-2367" fmla="*/ 701986 w 4527226"/>
              <a:gd name="connsiteY6-2368" fmla="*/ 5071548 h 6046908"/>
              <a:gd name="connsiteX7-2369" fmla="*/ 717226 w 4527226"/>
              <a:gd name="connsiteY7-2370" fmla="*/ 5063928 h 6046908"/>
              <a:gd name="connsiteX8-2371" fmla="*/ 709606 w 4527226"/>
              <a:gd name="connsiteY8-2372" fmla="*/ 5025828 h 6046908"/>
              <a:gd name="connsiteX9-2373" fmla="*/ 701986 w 4527226"/>
              <a:gd name="connsiteY9-2374" fmla="*/ 5002968 h 6046908"/>
              <a:gd name="connsiteX10-2375" fmla="*/ 968686 w 4527226"/>
              <a:gd name="connsiteY10-2376" fmla="*/ 4682928 h 6046908"/>
              <a:gd name="connsiteX11-2377" fmla="*/ 961066 w 4527226"/>
              <a:gd name="connsiteY11-2378" fmla="*/ 4644828 h 6046908"/>
              <a:gd name="connsiteX12-2379" fmla="*/ 1342066 w 4527226"/>
              <a:gd name="connsiteY12-2380" fmla="*/ 4172388 h 6046908"/>
              <a:gd name="connsiteX13-2381" fmla="*/ 1258246 w 4527226"/>
              <a:gd name="connsiteY13-2382" fmla="*/ 4012368 h 6046908"/>
              <a:gd name="connsiteX14-2383" fmla="*/ 1204906 w 4527226"/>
              <a:gd name="connsiteY14-2384" fmla="*/ 3928548 h 6046908"/>
              <a:gd name="connsiteX15-2385" fmla="*/ 1174426 w 4527226"/>
              <a:gd name="connsiteY15-2386" fmla="*/ 3768528 h 6046908"/>
              <a:gd name="connsiteX16-2387" fmla="*/ 1151566 w 4527226"/>
              <a:gd name="connsiteY16-2388" fmla="*/ 3699948 h 6046908"/>
              <a:gd name="connsiteX17-2389" fmla="*/ 1143946 w 4527226"/>
              <a:gd name="connsiteY17-2390" fmla="*/ 3669468 h 6046908"/>
              <a:gd name="connsiteX18-2391" fmla="*/ 1067746 w 4527226"/>
              <a:gd name="connsiteY18-2392" fmla="*/ 3661848 h 6046908"/>
              <a:gd name="connsiteX19-2393" fmla="*/ 938206 w 4527226"/>
              <a:gd name="connsiteY19-2394" fmla="*/ 3669468 h 6046908"/>
              <a:gd name="connsiteX20-2395" fmla="*/ 831526 w 4527226"/>
              <a:gd name="connsiteY20-2396" fmla="*/ 3692328 h 6046908"/>
              <a:gd name="connsiteX21-2397" fmla="*/ 610546 w 4527226"/>
              <a:gd name="connsiteY21-2398" fmla="*/ 3738048 h 6046908"/>
              <a:gd name="connsiteX22-2399" fmla="*/ 389566 w 4527226"/>
              <a:gd name="connsiteY22-2400" fmla="*/ 3638988 h 6046908"/>
              <a:gd name="connsiteX23-2401" fmla="*/ 381946 w 4527226"/>
              <a:gd name="connsiteY23-2402" fmla="*/ 3326568 h 6046908"/>
              <a:gd name="connsiteX24-2403" fmla="*/ 420046 w 4527226"/>
              <a:gd name="connsiteY24-2404" fmla="*/ 3227508 h 6046908"/>
              <a:gd name="connsiteX25-2405" fmla="*/ 389566 w 4527226"/>
              <a:gd name="connsiteY25-2406" fmla="*/ 3166548 h 6046908"/>
              <a:gd name="connsiteX26-2407" fmla="*/ 351466 w 4527226"/>
              <a:gd name="connsiteY26-2408" fmla="*/ 3105588 h 6046908"/>
              <a:gd name="connsiteX27-2409" fmla="*/ 397186 w 4527226"/>
              <a:gd name="connsiteY27-2410" fmla="*/ 3021768 h 6046908"/>
              <a:gd name="connsiteX28-2411" fmla="*/ 488626 w 4527226"/>
              <a:gd name="connsiteY28-2412" fmla="*/ 2998908 h 6046908"/>
              <a:gd name="connsiteX29-2413" fmla="*/ 471956 w 4527226"/>
              <a:gd name="connsiteY29-2414" fmla="*/ 2942709 h 6046908"/>
              <a:gd name="connsiteX30-2415" fmla="*/ 435286 w 4527226"/>
              <a:gd name="connsiteY30-2416" fmla="*/ 2930328 h 6046908"/>
              <a:gd name="connsiteX31-2417" fmla="*/ 389566 w 4527226"/>
              <a:gd name="connsiteY31-2418" fmla="*/ 2930328 h 6046908"/>
              <a:gd name="connsiteX32-2419" fmla="*/ 314000 w 4527226"/>
              <a:gd name="connsiteY32-2420" fmla="*/ 2893495 h 6046908"/>
              <a:gd name="connsiteX33-2421" fmla="*/ 320986 w 4527226"/>
              <a:gd name="connsiteY33-2422" fmla="*/ 2846508 h 6046908"/>
              <a:gd name="connsiteX34-2423" fmla="*/ 328606 w 4527226"/>
              <a:gd name="connsiteY34-2424" fmla="*/ 2793168 h 6046908"/>
              <a:gd name="connsiteX35-2425" fmla="*/ 313366 w 4527226"/>
              <a:gd name="connsiteY35-2426" fmla="*/ 2732208 h 6046908"/>
              <a:gd name="connsiteX36-2427" fmla="*/ 267646 w 4527226"/>
              <a:gd name="connsiteY36-2428" fmla="*/ 2671248 h 6046908"/>
              <a:gd name="connsiteX37-2429" fmla="*/ 176206 w 4527226"/>
              <a:gd name="connsiteY37-2430" fmla="*/ 2656008 h 6046908"/>
              <a:gd name="connsiteX38-2431" fmla="*/ 54286 w 4527226"/>
              <a:gd name="connsiteY38-2432" fmla="*/ 2610288 h 6046908"/>
              <a:gd name="connsiteX39-2433" fmla="*/ 7931 w 4527226"/>
              <a:gd name="connsiteY39-2434" fmla="*/ 2563298 h 6046908"/>
              <a:gd name="connsiteX40-2435" fmla="*/ 8566 w 4527226"/>
              <a:gd name="connsiteY40-2436" fmla="*/ 2488368 h 6046908"/>
              <a:gd name="connsiteX41-2437" fmla="*/ 92386 w 4527226"/>
              <a:gd name="connsiteY41-2438" fmla="*/ 2335968 h 6046908"/>
              <a:gd name="connsiteX42-2439" fmla="*/ 221926 w 4527226"/>
              <a:gd name="connsiteY42-2440" fmla="*/ 2175948 h 6046908"/>
              <a:gd name="connsiteX43-2441" fmla="*/ 282886 w 4527226"/>
              <a:gd name="connsiteY43-2442" fmla="*/ 2084508 h 6046908"/>
              <a:gd name="connsiteX44-2443" fmla="*/ 328606 w 4527226"/>
              <a:gd name="connsiteY44-2444" fmla="*/ 1977828 h 6046908"/>
              <a:gd name="connsiteX45-2445" fmla="*/ 359086 w 4527226"/>
              <a:gd name="connsiteY45-2446" fmla="*/ 1871148 h 6046908"/>
              <a:gd name="connsiteX46-2447" fmla="*/ 374326 w 4527226"/>
              <a:gd name="connsiteY46-2448" fmla="*/ 1810188 h 6046908"/>
              <a:gd name="connsiteX47-2449" fmla="*/ 343846 w 4527226"/>
              <a:gd name="connsiteY47-2450" fmla="*/ 1756848 h 6046908"/>
              <a:gd name="connsiteX48-2451" fmla="*/ 328606 w 4527226"/>
              <a:gd name="connsiteY48-2452" fmla="*/ 1680648 h 6046908"/>
              <a:gd name="connsiteX49-2453" fmla="*/ 412426 w 4527226"/>
              <a:gd name="connsiteY49-2454" fmla="*/ 1474908 h 6046908"/>
              <a:gd name="connsiteX50-2455" fmla="*/ 442906 w 4527226"/>
              <a:gd name="connsiteY50-2456" fmla="*/ 1307268 h 6046908"/>
              <a:gd name="connsiteX51-2457" fmla="*/ 465766 w 4527226"/>
              <a:gd name="connsiteY51-2458" fmla="*/ 1192968 h 6046908"/>
              <a:gd name="connsiteX52-2459" fmla="*/ 503866 w 4527226"/>
              <a:gd name="connsiteY52-2460" fmla="*/ 1055808 h 6046908"/>
              <a:gd name="connsiteX53-2461" fmla="*/ 557206 w 4527226"/>
              <a:gd name="connsiteY53-2462" fmla="*/ 888168 h 6046908"/>
              <a:gd name="connsiteX54-2463" fmla="*/ 503866 w 4527226"/>
              <a:gd name="connsiteY54-2464" fmla="*/ 888168 h 6046908"/>
              <a:gd name="connsiteX55-2465" fmla="*/ 412426 w 4527226"/>
              <a:gd name="connsiteY55-2466" fmla="*/ 834828 h 6046908"/>
              <a:gd name="connsiteX56-2467" fmla="*/ 328606 w 4527226"/>
              <a:gd name="connsiteY56-2468" fmla="*/ 789108 h 6046908"/>
              <a:gd name="connsiteX57-2469" fmla="*/ 260026 w 4527226"/>
              <a:gd name="connsiteY57-2470" fmla="*/ 773868 h 6046908"/>
              <a:gd name="connsiteX58-2471" fmla="*/ 214306 w 4527226"/>
              <a:gd name="connsiteY58-2472" fmla="*/ 751008 h 6046908"/>
              <a:gd name="connsiteX59-2473" fmla="*/ 260026 w 4527226"/>
              <a:gd name="connsiteY59-2474" fmla="*/ 674808 h 6046908"/>
              <a:gd name="connsiteX60-2475" fmla="*/ 374326 w 4527226"/>
              <a:gd name="connsiteY60-2476" fmla="*/ 606228 h 6046908"/>
              <a:gd name="connsiteX61-2477" fmla="*/ 557206 w 4527226"/>
              <a:gd name="connsiteY61-2478" fmla="*/ 507168 h 6046908"/>
              <a:gd name="connsiteX62-2479" fmla="*/ 656266 w 4527226"/>
              <a:gd name="connsiteY62-2480" fmla="*/ 423348 h 6046908"/>
              <a:gd name="connsiteX63-2481" fmla="*/ 892486 w 4527226"/>
              <a:gd name="connsiteY63-2482" fmla="*/ 232848 h 6046908"/>
              <a:gd name="connsiteX64-2483" fmla="*/ 1174426 w 4527226"/>
              <a:gd name="connsiteY64-2484" fmla="*/ 80448 h 6046908"/>
              <a:gd name="connsiteX65-2485" fmla="*/ 1593526 w 4527226"/>
              <a:gd name="connsiteY65-2486" fmla="*/ 11868 h 6046908"/>
              <a:gd name="connsiteX66-2487" fmla="*/ 1944046 w 4527226"/>
              <a:gd name="connsiteY66-2488" fmla="*/ 4248 h 6046908"/>
              <a:gd name="connsiteX67-2489" fmla="*/ 2172646 w 4527226"/>
              <a:gd name="connsiteY67-2490" fmla="*/ 4248 h 6046908"/>
              <a:gd name="connsiteX68-2491" fmla="*/ 2393626 w 4527226"/>
              <a:gd name="connsiteY68-2492" fmla="*/ 57588 h 6046908"/>
              <a:gd name="connsiteX69-2493" fmla="*/ 2667946 w 4527226"/>
              <a:gd name="connsiteY69-2494" fmla="*/ 133788 h 6046908"/>
              <a:gd name="connsiteX70-2495" fmla="*/ 2820346 w 4527226"/>
              <a:gd name="connsiteY70-2496" fmla="*/ 202368 h 6046908"/>
              <a:gd name="connsiteX71-2497" fmla="*/ 3102286 w 4527226"/>
              <a:gd name="connsiteY71-2498" fmla="*/ 400488 h 6046908"/>
              <a:gd name="connsiteX72-2499" fmla="*/ 3285166 w 4527226"/>
              <a:gd name="connsiteY72-2500" fmla="*/ 651948 h 6046908"/>
              <a:gd name="connsiteX73-2501" fmla="*/ 3407086 w 4527226"/>
              <a:gd name="connsiteY73-2502" fmla="*/ 918648 h 6046908"/>
              <a:gd name="connsiteX74-2503" fmla="*/ 3475666 w 4527226"/>
              <a:gd name="connsiteY74-2504" fmla="*/ 1238688 h 6046908"/>
              <a:gd name="connsiteX75-2505" fmla="*/ 3506146 w 4527226"/>
              <a:gd name="connsiteY75-2506" fmla="*/ 1543488 h 6046908"/>
              <a:gd name="connsiteX76-2507" fmla="*/ 3506146 w 4527226"/>
              <a:gd name="connsiteY76-2508" fmla="*/ 1962588 h 6046908"/>
              <a:gd name="connsiteX77-2509" fmla="*/ 3338506 w 4527226"/>
              <a:gd name="connsiteY77-2510" fmla="*/ 2305488 h 6046908"/>
              <a:gd name="connsiteX78-2511" fmla="*/ 3254686 w 4527226"/>
              <a:gd name="connsiteY78-2512" fmla="*/ 2473128 h 6046908"/>
              <a:gd name="connsiteX79-2513" fmla="*/ 3132766 w 4527226"/>
              <a:gd name="connsiteY79-2514" fmla="*/ 2663628 h 6046908"/>
              <a:gd name="connsiteX80-2515" fmla="*/ 3071806 w 4527226"/>
              <a:gd name="connsiteY80-2516" fmla="*/ 2838888 h 6046908"/>
              <a:gd name="connsiteX81-2517" fmla="*/ 3064186 w 4527226"/>
              <a:gd name="connsiteY81-2518" fmla="*/ 2915088 h 6046908"/>
              <a:gd name="connsiteX82-2519" fmla="*/ 3018466 w 4527226"/>
              <a:gd name="connsiteY82-2520" fmla="*/ 3014148 h 6046908"/>
              <a:gd name="connsiteX83-2521" fmla="*/ 2980366 w 4527226"/>
              <a:gd name="connsiteY83-2522" fmla="*/ 3082728 h 6046908"/>
              <a:gd name="connsiteX84-2523" fmla="*/ 2957506 w 4527226"/>
              <a:gd name="connsiteY84-2524" fmla="*/ 3120828 h 6046908"/>
              <a:gd name="connsiteX85-2525" fmla="*/ 2957506 w 4527226"/>
              <a:gd name="connsiteY85-2526" fmla="*/ 3555168 h 6046908"/>
              <a:gd name="connsiteX86-2527" fmla="*/ 3010846 w 4527226"/>
              <a:gd name="connsiteY86-2528" fmla="*/ 3539928 h 6046908"/>
              <a:gd name="connsiteX87-2529" fmla="*/ 3109906 w 4527226"/>
              <a:gd name="connsiteY87-2530" fmla="*/ 3570408 h 6046908"/>
              <a:gd name="connsiteX88-2531" fmla="*/ 3140386 w 4527226"/>
              <a:gd name="connsiteY88-2532" fmla="*/ 3631368 h 6046908"/>
              <a:gd name="connsiteX89-2533" fmla="*/ 3117526 w 4527226"/>
              <a:gd name="connsiteY89-2534" fmla="*/ 3738048 h 6046908"/>
              <a:gd name="connsiteX90-2535" fmla="*/ 3125146 w 4527226"/>
              <a:gd name="connsiteY90-2536" fmla="*/ 4103808 h 6046908"/>
              <a:gd name="connsiteX91-2537" fmla="*/ 3163246 w 4527226"/>
              <a:gd name="connsiteY91-2538" fmla="*/ 4157148 h 6046908"/>
              <a:gd name="connsiteX92-2539" fmla="*/ 3201346 w 4527226"/>
              <a:gd name="connsiteY92-2540" fmla="*/ 4164768 h 6046908"/>
              <a:gd name="connsiteX93-2541" fmla="*/ 3231826 w 4527226"/>
              <a:gd name="connsiteY93-2542" fmla="*/ 4172388 h 6046908"/>
              <a:gd name="connsiteX94-2543" fmla="*/ 3285166 w 4527226"/>
              <a:gd name="connsiteY94-2544" fmla="*/ 4294308 h 6046908"/>
              <a:gd name="connsiteX95-2545" fmla="*/ 3300406 w 4527226"/>
              <a:gd name="connsiteY95-2546" fmla="*/ 4347648 h 6046908"/>
              <a:gd name="connsiteX96-2547" fmla="*/ 3330886 w 4527226"/>
              <a:gd name="connsiteY96-2548" fmla="*/ 4408608 h 6046908"/>
              <a:gd name="connsiteX97-2549" fmla="*/ 3551866 w 4527226"/>
              <a:gd name="connsiteY97-2550" fmla="*/ 4644828 h 6046908"/>
              <a:gd name="connsiteX98-2551" fmla="*/ 3887146 w 4527226"/>
              <a:gd name="connsiteY98-2552" fmla="*/ 5025828 h 6046908"/>
              <a:gd name="connsiteX99-2553" fmla="*/ 4100506 w 4527226"/>
              <a:gd name="connsiteY99-2554" fmla="*/ 5300148 h 6046908"/>
              <a:gd name="connsiteX100-2555" fmla="*/ 4367206 w 4527226"/>
              <a:gd name="connsiteY100-2556" fmla="*/ 5726868 h 6046908"/>
              <a:gd name="connsiteX101-2557" fmla="*/ 4527226 w 4527226"/>
              <a:gd name="connsiteY101-2558" fmla="*/ 6046908 h 6046908"/>
              <a:gd name="connsiteX0-2559" fmla="*/ 511486 w 4527226"/>
              <a:gd name="connsiteY0-2560" fmla="*/ 5612568 h 6046908"/>
              <a:gd name="connsiteX1-2561" fmla="*/ 541966 w 4527226"/>
              <a:gd name="connsiteY1-2562" fmla="*/ 5521128 h 6046908"/>
              <a:gd name="connsiteX2-2563" fmla="*/ 564826 w 4527226"/>
              <a:gd name="connsiteY2-2564" fmla="*/ 5353488 h 6046908"/>
              <a:gd name="connsiteX3-2565" fmla="*/ 602926 w 4527226"/>
              <a:gd name="connsiteY3-2566" fmla="*/ 5223948 h 6046908"/>
              <a:gd name="connsiteX4-2567" fmla="*/ 625786 w 4527226"/>
              <a:gd name="connsiteY4-2568" fmla="*/ 5178228 h 6046908"/>
              <a:gd name="connsiteX5-2569" fmla="*/ 701986 w 4527226"/>
              <a:gd name="connsiteY5-2570" fmla="*/ 5071548 h 6046908"/>
              <a:gd name="connsiteX6-2571" fmla="*/ 717226 w 4527226"/>
              <a:gd name="connsiteY6-2572" fmla="*/ 5063928 h 6046908"/>
              <a:gd name="connsiteX7-2573" fmla="*/ 709606 w 4527226"/>
              <a:gd name="connsiteY7-2574" fmla="*/ 5025828 h 6046908"/>
              <a:gd name="connsiteX8-2575" fmla="*/ 701986 w 4527226"/>
              <a:gd name="connsiteY8-2576" fmla="*/ 5002968 h 6046908"/>
              <a:gd name="connsiteX9-2577" fmla="*/ 968686 w 4527226"/>
              <a:gd name="connsiteY9-2578" fmla="*/ 4682928 h 6046908"/>
              <a:gd name="connsiteX10-2579" fmla="*/ 961066 w 4527226"/>
              <a:gd name="connsiteY10-2580" fmla="*/ 4644828 h 6046908"/>
              <a:gd name="connsiteX11-2581" fmla="*/ 1342066 w 4527226"/>
              <a:gd name="connsiteY11-2582" fmla="*/ 4172388 h 6046908"/>
              <a:gd name="connsiteX12-2583" fmla="*/ 1258246 w 4527226"/>
              <a:gd name="connsiteY12-2584" fmla="*/ 4012368 h 6046908"/>
              <a:gd name="connsiteX13-2585" fmla="*/ 1204906 w 4527226"/>
              <a:gd name="connsiteY13-2586" fmla="*/ 3928548 h 6046908"/>
              <a:gd name="connsiteX14-2587" fmla="*/ 1174426 w 4527226"/>
              <a:gd name="connsiteY14-2588" fmla="*/ 3768528 h 6046908"/>
              <a:gd name="connsiteX15-2589" fmla="*/ 1151566 w 4527226"/>
              <a:gd name="connsiteY15-2590" fmla="*/ 3699948 h 6046908"/>
              <a:gd name="connsiteX16-2591" fmla="*/ 1143946 w 4527226"/>
              <a:gd name="connsiteY16-2592" fmla="*/ 3669468 h 6046908"/>
              <a:gd name="connsiteX17-2593" fmla="*/ 1067746 w 4527226"/>
              <a:gd name="connsiteY17-2594" fmla="*/ 3661848 h 6046908"/>
              <a:gd name="connsiteX18-2595" fmla="*/ 938206 w 4527226"/>
              <a:gd name="connsiteY18-2596" fmla="*/ 3669468 h 6046908"/>
              <a:gd name="connsiteX19-2597" fmla="*/ 831526 w 4527226"/>
              <a:gd name="connsiteY19-2598" fmla="*/ 3692328 h 6046908"/>
              <a:gd name="connsiteX20-2599" fmla="*/ 610546 w 4527226"/>
              <a:gd name="connsiteY20-2600" fmla="*/ 3738048 h 6046908"/>
              <a:gd name="connsiteX21-2601" fmla="*/ 389566 w 4527226"/>
              <a:gd name="connsiteY21-2602" fmla="*/ 3638988 h 6046908"/>
              <a:gd name="connsiteX22-2603" fmla="*/ 381946 w 4527226"/>
              <a:gd name="connsiteY22-2604" fmla="*/ 3326568 h 6046908"/>
              <a:gd name="connsiteX23-2605" fmla="*/ 420046 w 4527226"/>
              <a:gd name="connsiteY23-2606" fmla="*/ 3227508 h 6046908"/>
              <a:gd name="connsiteX24-2607" fmla="*/ 389566 w 4527226"/>
              <a:gd name="connsiteY24-2608" fmla="*/ 3166548 h 6046908"/>
              <a:gd name="connsiteX25-2609" fmla="*/ 351466 w 4527226"/>
              <a:gd name="connsiteY25-2610" fmla="*/ 3105588 h 6046908"/>
              <a:gd name="connsiteX26-2611" fmla="*/ 397186 w 4527226"/>
              <a:gd name="connsiteY26-2612" fmla="*/ 3021768 h 6046908"/>
              <a:gd name="connsiteX27-2613" fmla="*/ 488626 w 4527226"/>
              <a:gd name="connsiteY27-2614" fmla="*/ 2998908 h 6046908"/>
              <a:gd name="connsiteX28-2615" fmla="*/ 471956 w 4527226"/>
              <a:gd name="connsiteY28-2616" fmla="*/ 2942709 h 6046908"/>
              <a:gd name="connsiteX29-2617" fmla="*/ 435286 w 4527226"/>
              <a:gd name="connsiteY29-2618" fmla="*/ 2930328 h 6046908"/>
              <a:gd name="connsiteX30-2619" fmla="*/ 389566 w 4527226"/>
              <a:gd name="connsiteY30-2620" fmla="*/ 2930328 h 6046908"/>
              <a:gd name="connsiteX31-2621" fmla="*/ 314000 w 4527226"/>
              <a:gd name="connsiteY31-2622" fmla="*/ 2893495 h 6046908"/>
              <a:gd name="connsiteX32-2623" fmla="*/ 320986 w 4527226"/>
              <a:gd name="connsiteY32-2624" fmla="*/ 2846508 h 6046908"/>
              <a:gd name="connsiteX33-2625" fmla="*/ 328606 w 4527226"/>
              <a:gd name="connsiteY33-2626" fmla="*/ 2793168 h 6046908"/>
              <a:gd name="connsiteX34-2627" fmla="*/ 313366 w 4527226"/>
              <a:gd name="connsiteY34-2628" fmla="*/ 2732208 h 6046908"/>
              <a:gd name="connsiteX35-2629" fmla="*/ 267646 w 4527226"/>
              <a:gd name="connsiteY35-2630" fmla="*/ 2671248 h 6046908"/>
              <a:gd name="connsiteX36-2631" fmla="*/ 176206 w 4527226"/>
              <a:gd name="connsiteY36-2632" fmla="*/ 2656008 h 6046908"/>
              <a:gd name="connsiteX37-2633" fmla="*/ 54286 w 4527226"/>
              <a:gd name="connsiteY37-2634" fmla="*/ 2610288 h 6046908"/>
              <a:gd name="connsiteX38-2635" fmla="*/ 7931 w 4527226"/>
              <a:gd name="connsiteY38-2636" fmla="*/ 2563298 h 6046908"/>
              <a:gd name="connsiteX39-2637" fmla="*/ 8566 w 4527226"/>
              <a:gd name="connsiteY39-2638" fmla="*/ 2488368 h 6046908"/>
              <a:gd name="connsiteX40-2639" fmla="*/ 92386 w 4527226"/>
              <a:gd name="connsiteY40-2640" fmla="*/ 2335968 h 6046908"/>
              <a:gd name="connsiteX41-2641" fmla="*/ 221926 w 4527226"/>
              <a:gd name="connsiteY41-2642" fmla="*/ 2175948 h 6046908"/>
              <a:gd name="connsiteX42-2643" fmla="*/ 282886 w 4527226"/>
              <a:gd name="connsiteY42-2644" fmla="*/ 2084508 h 6046908"/>
              <a:gd name="connsiteX43-2645" fmla="*/ 328606 w 4527226"/>
              <a:gd name="connsiteY43-2646" fmla="*/ 1977828 h 6046908"/>
              <a:gd name="connsiteX44-2647" fmla="*/ 359086 w 4527226"/>
              <a:gd name="connsiteY44-2648" fmla="*/ 1871148 h 6046908"/>
              <a:gd name="connsiteX45-2649" fmla="*/ 374326 w 4527226"/>
              <a:gd name="connsiteY45-2650" fmla="*/ 1810188 h 6046908"/>
              <a:gd name="connsiteX46-2651" fmla="*/ 343846 w 4527226"/>
              <a:gd name="connsiteY46-2652" fmla="*/ 1756848 h 6046908"/>
              <a:gd name="connsiteX47-2653" fmla="*/ 328606 w 4527226"/>
              <a:gd name="connsiteY47-2654" fmla="*/ 1680648 h 6046908"/>
              <a:gd name="connsiteX48-2655" fmla="*/ 412426 w 4527226"/>
              <a:gd name="connsiteY48-2656" fmla="*/ 1474908 h 6046908"/>
              <a:gd name="connsiteX49-2657" fmla="*/ 442906 w 4527226"/>
              <a:gd name="connsiteY49-2658" fmla="*/ 1307268 h 6046908"/>
              <a:gd name="connsiteX50-2659" fmla="*/ 465766 w 4527226"/>
              <a:gd name="connsiteY50-2660" fmla="*/ 1192968 h 6046908"/>
              <a:gd name="connsiteX51-2661" fmla="*/ 503866 w 4527226"/>
              <a:gd name="connsiteY51-2662" fmla="*/ 1055808 h 6046908"/>
              <a:gd name="connsiteX52-2663" fmla="*/ 557206 w 4527226"/>
              <a:gd name="connsiteY52-2664" fmla="*/ 888168 h 6046908"/>
              <a:gd name="connsiteX53-2665" fmla="*/ 503866 w 4527226"/>
              <a:gd name="connsiteY53-2666" fmla="*/ 888168 h 6046908"/>
              <a:gd name="connsiteX54-2667" fmla="*/ 412426 w 4527226"/>
              <a:gd name="connsiteY54-2668" fmla="*/ 834828 h 6046908"/>
              <a:gd name="connsiteX55-2669" fmla="*/ 328606 w 4527226"/>
              <a:gd name="connsiteY55-2670" fmla="*/ 789108 h 6046908"/>
              <a:gd name="connsiteX56-2671" fmla="*/ 260026 w 4527226"/>
              <a:gd name="connsiteY56-2672" fmla="*/ 773868 h 6046908"/>
              <a:gd name="connsiteX57-2673" fmla="*/ 214306 w 4527226"/>
              <a:gd name="connsiteY57-2674" fmla="*/ 751008 h 6046908"/>
              <a:gd name="connsiteX58-2675" fmla="*/ 260026 w 4527226"/>
              <a:gd name="connsiteY58-2676" fmla="*/ 674808 h 6046908"/>
              <a:gd name="connsiteX59-2677" fmla="*/ 374326 w 4527226"/>
              <a:gd name="connsiteY59-2678" fmla="*/ 606228 h 6046908"/>
              <a:gd name="connsiteX60-2679" fmla="*/ 557206 w 4527226"/>
              <a:gd name="connsiteY60-2680" fmla="*/ 507168 h 6046908"/>
              <a:gd name="connsiteX61-2681" fmla="*/ 656266 w 4527226"/>
              <a:gd name="connsiteY61-2682" fmla="*/ 423348 h 6046908"/>
              <a:gd name="connsiteX62-2683" fmla="*/ 892486 w 4527226"/>
              <a:gd name="connsiteY62-2684" fmla="*/ 232848 h 6046908"/>
              <a:gd name="connsiteX63-2685" fmla="*/ 1174426 w 4527226"/>
              <a:gd name="connsiteY63-2686" fmla="*/ 80448 h 6046908"/>
              <a:gd name="connsiteX64-2687" fmla="*/ 1593526 w 4527226"/>
              <a:gd name="connsiteY64-2688" fmla="*/ 11868 h 6046908"/>
              <a:gd name="connsiteX65-2689" fmla="*/ 1944046 w 4527226"/>
              <a:gd name="connsiteY65-2690" fmla="*/ 4248 h 6046908"/>
              <a:gd name="connsiteX66-2691" fmla="*/ 2172646 w 4527226"/>
              <a:gd name="connsiteY66-2692" fmla="*/ 4248 h 6046908"/>
              <a:gd name="connsiteX67-2693" fmla="*/ 2393626 w 4527226"/>
              <a:gd name="connsiteY67-2694" fmla="*/ 57588 h 6046908"/>
              <a:gd name="connsiteX68-2695" fmla="*/ 2667946 w 4527226"/>
              <a:gd name="connsiteY68-2696" fmla="*/ 133788 h 6046908"/>
              <a:gd name="connsiteX69-2697" fmla="*/ 2820346 w 4527226"/>
              <a:gd name="connsiteY69-2698" fmla="*/ 202368 h 6046908"/>
              <a:gd name="connsiteX70-2699" fmla="*/ 3102286 w 4527226"/>
              <a:gd name="connsiteY70-2700" fmla="*/ 400488 h 6046908"/>
              <a:gd name="connsiteX71-2701" fmla="*/ 3285166 w 4527226"/>
              <a:gd name="connsiteY71-2702" fmla="*/ 651948 h 6046908"/>
              <a:gd name="connsiteX72-2703" fmla="*/ 3407086 w 4527226"/>
              <a:gd name="connsiteY72-2704" fmla="*/ 918648 h 6046908"/>
              <a:gd name="connsiteX73-2705" fmla="*/ 3475666 w 4527226"/>
              <a:gd name="connsiteY73-2706" fmla="*/ 1238688 h 6046908"/>
              <a:gd name="connsiteX74-2707" fmla="*/ 3506146 w 4527226"/>
              <a:gd name="connsiteY74-2708" fmla="*/ 1543488 h 6046908"/>
              <a:gd name="connsiteX75-2709" fmla="*/ 3506146 w 4527226"/>
              <a:gd name="connsiteY75-2710" fmla="*/ 1962588 h 6046908"/>
              <a:gd name="connsiteX76-2711" fmla="*/ 3338506 w 4527226"/>
              <a:gd name="connsiteY76-2712" fmla="*/ 2305488 h 6046908"/>
              <a:gd name="connsiteX77-2713" fmla="*/ 3254686 w 4527226"/>
              <a:gd name="connsiteY77-2714" fmla="*/ 2473128 h 6046908"/>
              <a:gd name="connsiteX78-2715" fmla="*/ 3132766 w 4527226"/>
              <a:gd name="connsiteY78-2716" fmla="*/ 2663628 h 6046908"/>
              <a:gd name="connsiteX79-2717" fmla="*/ 3071806 w 4527226"/>
              <a:gd name="connsiteY79-2718" fmla="*/ 2838888 h 6046908"/>
              <a:gd name="connsiteX80-2719" fmla="*/ 3064186 w 4527226"/>
              <a:gd name="connsiteY80-2720" fmla="*/ 2915088 h 6046908"/>
              <a:gd name="connsiteX81-2721" fmla="*/ 3018466 w 4527226"/>
              <a:gd name="connsiteY81-2722" fmla="*/ 3014148 h 6046908"/>
              <a:gd name="connsiteX82-2723" fmla="*/ 2980366 w 4527226"/>
              <a:gd name="connsiteY82-2724" fmla="*/ 3082728 h 6046908"/>
              <a:gd name="connsiteX83-2725" fmla="*/ 2957506 w 4527226"/>
              <a:gd name="connsiteY83-2726" fmla="*/ 3120828 h 6046908"/>
              <a:gd name="connsiteX84-2727" fmla="*/ 2957506 w 4527226"/>
              <a:gd name="connsiteY84-2728" fmla="*/ 3555168 h 6046908"/>
              <a:gd name="connsiteX85-2729" fmla="*/ 3010846 w 4527226"/>
              <a:gd name="connsiteY85-2730" fmla="*/ 3539928 h 6046908"/>
              <a:gd name="connsiteX86-2731" fmla="*/ 3109906 w 4527226"/>
              <a:gd name="connsiteY86-2732" fmla="*/ 3570408 h 6046908"/>
              <a:gd name="connsiteX87-2733" fmla="*/ 3140386 w 4527226"/>
              <a:gd name="connsiteY87-2734" fmla="*/ 3631368 h 6046908"/>
              <a:gd name="connsiteX88-2735" fmla="*/ 3117526 w 4527226"/>
              <a:gd name="connsiteY88-2736" fmla="*/ 3738048 h 6046908"/>
              <a:gd name="connsiteX89-2737" fmla="*/ 3125146 w 4527226"/>
              <a:gd name="connsiteY89-2738" fmla="*/ 4103808 h 6046908"/>
              <a:gd name="connsiteX90-2739" fmla="*/ 3163246 w 4527226"/>
              <a:gd name="connsiteY90-2740" fmla="*/ 4157148 h 6046908"/>
              <a:gd name="connsiteX91-2741" fmla="*/ 3201346 w 4527226"/>
              <a:gd name="connsiteY91-2742" fmla="*/ 4164768 h 6046908"/>
              <a:gd name="connsiteX92-2743" fmla="*/ 3231826 w 4527226"/>
              <a:gd name="connsiteY92-2744" fmla="*/ 4172388 h 6046908"/>
              <a:gd name="connsiteX93-2745" fmla="*/ 3285166 w 4527226"/>
              <a:gd name="connsiteY93-2746" fmla="*/ 4294308 h 6046908"/>
              <a:gd name="connsiteX94-2747" fmla="*/ 3300406 w 4527226"/>
              <a:gd name="connsiteY94-2748" fmla="*/ 4347648 h 6046908"/>
              <a:gd name="connsiteX95-2749" fmla="*/ 3330886 w 4527226"/>
              <a:gd name="connsiteY95-2750" fmla="*/ 4408608 h 6046908"/>
              <a:gd name="connsiteX96-2751" fmla="*/ 3551866 w 4527226"/>
              <a:gd name="connsiteY96-2752" fmla="*/ 4644828 h 6046908"/>
              <a:gd name="connsiteX97-2753" fmla="*/ 3887146 w 4527226"/>
              <a:gd name="connsiteY97-2754" fmla="*/ 5025828 h 6046908"/>
              <a:gd name="connsiteX98-2755" fmla="*/ 4100506 w 4527226"/>
              <a:gd name="connsiteY98-2756" fmla="*/ 5300148 h 6046908"/>
              <a:gd name="connsiteX99-2757" fmla="*/ 4367206 w 4527226"/>
              <a:gd name="connsiteY99-2758" fmla="*/ 5726868 h 6046908"/>
              <a:gd name="connsiteX100-2759" fmla="*/ 4527226 w 4527226"/>
              <a:gd name="connsiteY100-2760" fmla="*/ 6046908 h 6046908"/>
              <a:gd name="connsiteX0-2761" fmla="*/ 541966 w 4527226"/>
              <a:gd name="connsiteY0-2762" fmla="*/ 5521128 h 6046908"/>
              <a:gd name="connsiteX1-2763" fmla="*/ 564826 w 4527226"/>
              <a:gd name="connsiteY1-2764" fmla="*/ 5353488 h 6046908"/>
              <a:gd name="connsiteX2-2765" fmla="*/ 602926 w 4527226"/>
              <a:gd name="connsiteY2-2766" fmla="*/ 5223948 h 6046908"/>
              <a:gd name="connsiteX3-2767" fmla="*/ 625786 w 4527226"/>
              <a:gd name="connsiteY3-2768" fmla="*/ 5178228 h 6046908"/>
              <a:gd name="connsiteX4-2769" fmla="*/ 701986 w 4527226"/>
              <a:gd name="connsiteY4-2770" fmla="*/ 5071548 h 6046908"/>
              <a:gd name="connsiteX5-2771" fmla="*/ 717226 w 4527226"/>
              <a:gd name="connsiteY5-2772" fmla="*/ 5063928 h 6046908"/>
              <a:gd name="connsiteX6-2773" fmla="*/ 709606 w 4527226"/>
              <a:gd name="connsiteY6-2774" fmla="*/ 5025828 h 6046908"/>
              <a:gd name="connsiteX7-2775" fmla="*/ 701986 w 4527226"/>
              <a:gd name="connsiteY7-2776" fmla="*/ 5002968 h 6046908"/>
              <a:gd name="connsiteX8-2777" fmla="*/ 968686 w 4527226"/>
              <a:gd name="connsiteY8-2778" fmla="*/ 4682928 h 6046908"/>
              <a:gd name="connsiteX9-2779" fmla="*/ 961066 w 4527226"/>
              <a:gd name="connsiteY9-2780" fmla="*/ 4644828 h 6046908"/>
              <a:gd name="connsiteX10-2781" fmla="*/ 1342066 w 4527226"/>
              <a:gd name="connsiteY10-2782" fmla="*/ 4172388 h 6046908"/>
              <a:gd name="connsiteX11-2783" fmla="*/ 1258246 w 4527226"/>
              <a:gd name="connsiteY11-2784" fmla="*/ 4012368 h 6046908"/>
              <a:gd name="connsiteX12-2785" fmla="*/ 1204906 w 4527226"/>
              <a:gd name="connsiteY12-2786" fmla="*/ 3928548 h 6046908"/>
              <a:gd name="connsiteX13-2787" fmla="*/ 1174426 w 4527226"/>
              <a:gd name="connsiteY13-2788" fmla="*/ 3768528 h 6046908"/>
              <a:gd name="connsiteX14-2789" fmla="*/ 1151566 w 4527226"/>
              <a:gd name="connsiteY14-2790" fmla="*/ 3699948 h 6046908"/>
              <a:gd name="connsiteX15-2791" fmla="*/ 1143946 w 4527226"/>
              <a:gd name="connsiteY15-2792" fmla="*/ 3669468 h 6046908"/>
              <a:gd name="connsiteX16-2793" fmla="*/ 1067746 w 4527226"/>
              <a:gd name="connsiteY16-2794" fmla="*/ 3661848 h 6046908"/>
              <a:gd name="connsiteX17-2795" fmla="*/ 938206 w 4527226"/>
              <a:gd name="connsiteY17-2796" fmla="*/ 3669468 h 6046908"/>
              <a:gd name="connsiteX18-2797" fmla="*/ 831526 w 4527226"/>
              <a:gd name="connsiteY18-2798" fmla="*/ 3692328 h 6046908"/>
              <a:gd name="connsiteX19-2799" fmla="*/ 610546 w 4527226"/>
              <a:gd name="connsiteY19-2800" fmla="*/ 3738048 h 6046908"/>
              <a:gd name="connsiteX20-2801" fmla="*/ 389566 w 4527226"/>
              <a:gd name="connsiteY20-2802" fmla="*/ 3638988 h 6046908"/>
              <a:gd name="connsiteX21-2803" fmla="*/ 381946 w 4527226"/>
              <a:gd name="connsiteY21-2804" fmla="*/ 3326568 h 6046908"/>
              <a:gd name="connsiteX22-2805" fmla="*/ 420046 w 4527226"/>
              <a:gd name="connsiteY22-2806" fmla="*/ 3227508 h 6046908"/>
              <a:gd name="connsiteX23-2807" fmla="*/ 389566 w 4527226"/>
              <a:gd name="connsiteY23-2808" fmla="*/ 3166548 h 6046908"/>
              <a:gd name="connsiteX24-2809" fmla="*/ 351466 w 4527226"/>
              <a:gd name="connsiteY24-2810" fmla="*/ 3105588 h 6046908"/>
              <a:gd name="connsiteX25-2811" fmla="*/ 397186 w 4527226"/>
              <a:gd name="connsiteY25-2812" fmla="*/ 3021768 h 6046908"/>
              <a:gd name="connsiteX26-2813" fmla="*/ 488626 w 4527226"/>
              <a:gd name="connsiteY26-2814" fmla="*/ 2998908 h 6046908"/>
              <a:gd name="connsiteX27-2815" fmla="*/ 471956 w 4527226"/>
              <a:gd name="connsiteY27-2816" fmla="*/ 2942709 h 6046908"/>
              <a:gd name="connsiteX28-2817" fmla="*/ 435286 w 4527226"/>
              <a:gd name="connsiteY28-2818" fmla="*/ 2930328 h 6046908"/>
              <a:gd name="connsiteX29-2819" fmla="*/ 389566 w 4527226"/>
              <a:gd name="connsiteY29-2820" fmla="*/ 2930328 h 6046908"/>
              <a:gd name="connsiteX30-2821" fmla="*/ 314000 w 4527226"/>
              <a:gd name="connsiteY30-2822" fmla="*/ 2893495 h 6046908"/>
              <a:gd name="connsiteX31-2823" fmla="*/ 320986 w 4527226"/>
              <a:gd name="connsiteY31-2824" fmla="*/ 2846508 h 6046908"/>
              <a:gd name="connsiteX32-2825" fmla="*/ 328606 w 4527226"/>
              <a:gd name="connsiteY32-2826" fmla="*/ 2793168 h 6046908"/>
              <a:gd name="connsiteX33-2827" fmla="*/ 313366 w 4527226"/>
              <a:gd name="connsiteY33-2828" fmla="*/ 2732208 h 6046908"/>
              <a:gd name="connsiteX34-2829" fmla="*/ 267646 w 4527226"/>
              <a:gd name="connsiteY34-2830" fmla="*/ 2671248 h 6046908"/>
              <a:gd name="connsiteX35-2831" fmla="*/ 176206 w 4527226"/>
              <a:gd name="connsiteY35-2832" fmla="*/ 2656008 h 6046908"/>
              <a:gd name="connsiteX36-2833" fmla="*/ 54286 w 4527226"/>
              <a:gd name="connsiteY36-2834" fmla="*/ 2610288 h 6046908"/>
              <a:gd name="connsiteX37-2835" fmla="*/ 7931 w 4527226"/>
              <a:gd name="connsiteY37-2836" fmla="*/ 2563298 h 6046908"/>
              <a:gd name="connsiteX38-2837" fmla="*/ 8566 w 4527226"/>
              <a:gd name="connsiteY38-2838" fmla="*/ 2488368 h 6046908"/>
              <a:gd name="connsiteX39-2839" fmla="*/ 92386 w 4527226"/>
              <a:gd name="connsiteY39-2840" fmla="*/ 2335968 h 6046908"/>
              <a:gd name="connsiteX40-2841" fmla="*/ 221926 w 4527226"/>
              <a:gd name="connsiteY40-2842" fmla="*/ 2175948 h 6046908"/>
              <a:gd name="connsiteX41-2843" fmla="*/ 282886 w 4527226"/>
              <a:gd name="connsiteY41-2844" fmla="*/ 2084508 h 6046908"/>
              <a:gd name="connsiteX42-2845" fmla="*/ 328606 w 4527226"/>
              <a:gd name="connsiteY42-2846" fmla="*/ 1977828 h 6046908"/>
              <a:gd name="connsiteX43-2847" fmla="*/ 359086 w 4527226"/>
              <a:gd name="connsiteY43-2848" fmla="*/ 1871148 h 6046908"/>
              <a:gd name="connsiteX44-2849" fmla="*/ 374326 w 4527226"/>
              <a:gd name="connsiteY44-2850" fmla="*/ 1810188 h 6046908"/>
              <a:gd name="connsiteX45-2851" fmla="*/ 343846 w 4527226"/>
              <a:gd name="connsiteY45-2852" fmla="*/ 1756848 h 6046908"/>
              <a:gd name="connsiteX46-2853" fmla="*/ 328606 w 4527226"/>
              <a:gd name="connsiteY46-2854" fmla="*/ 1680648 h 6046908"/>
              <a:gd name="connsiteX47-2855" fmla="*/ 412426 w 4527226"/>
              <a:gd name="connsiteY47-2856" fmla="*/ 1474908 h 6046908"/>
              <a:gd name="connsiteX48-2857" fmla="*/ 442906 w 4527226"/>
              <a:gd name="connsiteY48-2858" fmla="*/ 1307268 h 6046908"/>
              <a:gd name="connsiteX49-2859" fmla="*/ 465766 w 4527226"/>
              <a:gd name="connsiteY49-2860" fmla="*/ 1192968 h 6046908"/>
              <a:gd name="connsiteX50-2861" fmla="*/ 503866 w 4527226"/>
              <a:gd name="connsiteY50-2862" fmla="*/ 1055808 h 6046908"/>
              <a:gd name="connsiteX51-2863" fmla="*/ 557206 w 4527226"/>
              <a:gd name="connsiteY51-2864" fmla="*/ 888168 h 6046908"/>
              <a:gd name="connsiteX52-2865" fmla="*/ 503866 w 4527226"/>
              <a:gd name="connsiteY52-2866" fmla="*/ 888168 h 6046908"/>
              <a:gd name="connsiteX53-2867" fmla="*/ 412426 w 4527226"/>
              <a:gd name="connsiteY53-2868" fmla="*/ 834828 h 6046908"/>
              <a:gd name="connsiteX54-2869" fmla="*/ 328606 w 4527226"/>
              <a:gd name="connsiteY54-2870" fmla="*/ 789108 h 6046908"/>
              <a:gd name="connsiteX55-2871" fmla="*/ 260026 w 4527226"/>
              <a:gd name="connsiteY55-2872" fmla="*/ 773868 h 6046908"/>
              <a:gd name="connsiteX56-2873" fmla="*/ 214306 w 4527226"/>
              <a:gd name="connsiteY56-2874" fmla="*/ 751008 h 6046908"/>
              <a:gd name="connsiteX57-2875" fmla="*/ 260026 w 4527226"/>
              <a:gd name="connsiteY57-2876" fmla="*/ 674808 h 6046908"/>
              <a:gd name="connsiteX58-2877" fmla="*/ 374326 w 4527226"/>
              <a:gd name="connsiteY58-2878" fmla="*/ 606228 h 6046908"/>
              <a:gd name="connsiteX59-2879" fmla="*/ 557206 w 4527226"/>
              <a:gd name="connsiteY59-2880" fmla="*/ 507168 h 6046908"/>
              <a:gd name="connsiteX60-2881" fmla="*/ 656266 w 4527226"/>
              <a:gd name="connsiteY60-2882" fmla="*/ 423348 h 6046908"/>
              <a:gd name="connsiteX61-2883" fmla="*/ 892486 w 4527226"/>
              <a:gd name="connsiteY61-2884" fmla="*/ 232848 h 6046908"/>
              <a:gd name="connsiteX62-2885" fmla="*/ 1174426 w 4527226"/>
              <a:gd name="connsiteY62-2886" fmla="*/ 80448 h 6046908"/>
              <a:gd name="connsiteX63-2887" fmla="*/ 1593526 w 4527226"/>
              <a:gd name="connsiteY63-2888" fmla="*/ 11868 h 6046908"/>
              <a:gd name="connsiteX64-2889" fmla="*/ 1944046 w 4527226"/>
              <a:gd name="connsiteY64-2890" fmla="*/ 4248 h 6046908"/>
              <a:gd name="connsiteX65-2891" fmla="*/ 2172646 w 4527226"/>
              <a:gd name="connsiteY65-2892" fmla="*/ 4248 h 6046908"/>
              <a:gd name="connsiteX66-2893" fmla="*/ 2393626 w 4527226"/>
              <a:gd name="connsiteY66-2894" fmla="*/ 57588 h 6046908"/>
              <a:gd name="connsiteX67-2895" fmla="*/ 2667946 w 4527226"/>
              <a:gd name="connsiteY67-2896" fmla="*/ 133788 h 6046908"/>
              <a:gd name="connsiteX68-2897" fmla="*/ 2820346 w 4527226"/>
              <a:gd name="connsiteY68-2898" fmla="*/ 202368 h 6046908"/>
              <a:gd name="connsiteX69-2899" fmla="*/ 3102286 w 4527226"/>
              <a:gd name="connsiteY69-2900" fmla="*/ 400488 h 6046908"/>
              <a:gd name="connsiteX70-2901" fmla="*/ 3285166 w 4527226"/>
              <a:gd name="connsiteY70-2902" fmla="*/ 651948 h 6046908"/>
              <a:gd name="connsiteX71-2903" fmla="*/ 3407086 w 4527226"/>
              <a:gd name="connsiteY71-2904" fmla="*/ 918648 h 6046908"/>
              <a:gd name="connsiteX72-2905" fmla="*/ 3475666 w 4527226"/>
              <a:gd name="connsiteY72-2906" fmla="*/ 1238688 h 6046908"/>
              <a:gd name="connsiteX73-2907" fmla="*/ 3506146 w 4527226"/>
              <a:gd name="connsiteY73-2908" fmla="*/ 1543488 h 6046908"/>
              <a:gd name="connsiteX74-2909" fmla="*/ 3506146 w 4527226"/>
              <a:gd name="connsiteY74-2910" fmla="*/ 1962588 h 6046908"/>
              <a:gd name="connsiteX75-2911" fmla="*/ 3338506 w 4527226"/>
              <a:gd name="connsiteY75-2912" fmla="*/ 2305488 h 6046908"/>
              <a:gd name="connsiteX76-2913" fmla="*/ 3254686 w 4527226"/>
              <a:gd name="connsiteY76-2914" fmla="*/ 2473128 h 6046908"/>
              <a:gd name="connsiteX77-2915" fmla="*/ 3132766 w 4527226"/>
              <a:gd name="connsiteY77-2916" fmla="*/ 2663628 h 6046908"/>
              <a:gd name="connsiteX78-2917" fmla="*/ 3071806 w 4527226"/>
              <a:gd name="connsiteY78-2918" fmla="*/ 2838888 h 6046908"/>
              <a:gd name="connsiteX79-2919" fmla="*/ 3064186 w 4527226"/>
              <a:gd name="connsiteY79-2920" fmla="*/ 2915088 h 6046908"/>
              <a:gd name="connsiteX80-2921" fmla="*/ 3018466 w 4527226"/>
              <a:gd name="connsiteY80-2922" fmla="*/ 3014148 h 6046908"/>
              <a:gd name="connsiteX81-2923" fmla="*/ 2980366 w 4527226"/>
              <a:gd name="connsiteY81-2924" fmla="*/ 3082728 h 6046908"/>
              <a:gd name="connsiteX82-2925" fmla="*/ 2957506 w 4527226"/>
              <a:gd name="connsiteY82-2926" fmla="*/ 3120828 h 6046908"/>
              <a:gd name="connsiteX83-2927" fmla="*/ 2957506 w 4527226"/>
              <a:gd name="connsiteY83-2928" fmla="*/ 3555168 h 6046908"/>
              <a:gd name="connsiteX84-2929" fmla="*/ 3010846 w 4527226"/>
              <a:gd name="connsiteY84-2930" fmla="*/ 3539928 h 6046908"/>
              <a:gd name="connsiteX85-2931" fmla="*/ 3109906 w 4527226"/>
              <a:gd name="connsiteY85-2932" fmla="*/ 3570408 h 6046908"/>
              <a:gd name="connsiteX86-2933" fmla="*/ 3140386 w 4527226"/>
              <a:gd name="connsiteY86-2934" fmla="*/ 3631368 h 6046908"/>
              <a:gd name="connsiteX87-2935" fmla="*/ 3117526 w 4527226"/>
              <a:gd name="connsiteY87-2936" fmla="*/ 3738048 h 6046908"/>
              <a:gd name="connsiteX88-2937" fmla="*/ 3125146 w 4527226"/>
              <a:gd name="connsiteY88-2938" fmla="*/ 4103808 h 6046908"/>
              <a:gd name="connsiteX89-2939" fmla="*/ 3163246 w 4527226"/>
              <a:gd name="connsiteY89-2940" fmla="*/ 4157148 h 6046908"/>
              <a:gd name="connsiteX90-2941" fmla="*/ 3201346 w 4527226"/>
              <a:gd name="connsiteY90-2942" fmla="*/ 4164768 h 6046908"/>
              <a:gd name="connsiteX91-2943" fmla="*/ 3231826 w 4527226"/>
              <a:gd name="connsiteY91-2944" fmla="*/ 4172388 h 6046908"/>
              <a:gd name="connsiteX92-2945" fmla="*/ 3285166 w 4527226"/>
              <a:gd name="connsiteY92-2946" fmla="*/ 4294308 h 6046908"/>
              <a:gd name="connsiteX93-2947" fmla="*/ 3300406 w 4527226"/>
              <a:gd name="connsiteY93-2948" fmla="*/ 4347648 h 6046908"/>
              <a:gd name="connsiteX94-2949" fmla="*/ 3330886 w 4527226"/>
              <a:gd name="connsiteY94-2950" fmla="*/ 4408608 h 6046908"/>
              <a:gd name="connsiteX95-2951" fmla="*/ 3551866 w 4527226"/>
              <a:gd name="connsiteY95-2952" fmla="*/ 4644828 h 6046908"/>
              <a:gd name="connsiteX96-2953" fmla="*/ 3887146 w 4527226"/>
              <a:gd name="connsiteY96-2954" fmla="*/ 5025828 h 6046908"/>
              <a:gd name="connsiteX97-2955" fmla="*/ 4100506 w 4527226"/>
              <a:gd name="connsiteY97-2956" fmla="*/ 5300148 h 6046908"/>
              <a:gd name="connsiteX98-2957" fmla="*/ 4367206 w 4527226"/>
              <a:gd name="connsiteY98-2958" fmla="*/ 5726868 h 6046908"/>
              <a:gd name="connsiteX99-2959" fmla="*/ 4527226 w 4527226"/>
              <a:gd name="connsiteY99-2960" fmla="*/ 6046908 h 6046908"/>
              <a:gd name="connsiteX0-2961" fmla="*/ 564826 w 4527226"/>
              <a:gd name="connsiteY0-2962" fmla="*/ 5353488 h 6046908"/>
              <a:gd name="connsiteX1-2963" fmla="*/ 602926 w 4527226"/>
              <a:gd name="connsiteY1-2964" fmla="*/ 5223948 h 6046908"/>
              <a:gd name="connsiteX2-2965" fmla="*/ 625786 w 4527226"/>
              <a:gd name="connsiteY2-2966" fmla="*/ 5178228 h 6046908"/>
              <a:gd name="connsiteX3-2967" fmla="*/ 701986 w 4527226"/>
              <a:gd name="connsiteY3-2968" fmla="*/ 5071548 h 6046908"/>
              <a:gd name="connsiteX4-2969" fmla="*/ 717226 w 4527226"/>
              <a:gd name="connsiteY4-2970" fmla="*/ 5063928 h 6046908"/>
              <a:gd name="connsiteX5-2971" fmla="*/ 709606 w 4527226"/>
              <a:gd name="connsiteY5-2972" fmla="*/ 5025828 h 6046908"/>
              <a:gd name="connsiteX6-2973" fmla="*/ 701986 w 4527226"/>
              <a:gd name="connsiteY6-2974" fmla="*/ 5002968 h 6046908"/>
              <a:gd name="connsiteX7-2975" fmla="*/ 968686 w 4527226"/>
              <a:gd name="connsiteY7-2976" fmla="*/ 4682928 h 6046908"/>
              <a:gd name="connsiteX8-2977" fmla="*/ 961066 w 4527226"/>
              <a:gd name="connsiteY8-2978" fmla="*/ 4644828 h 6046908"/>
              <a:gd name="connsiteX9-2979" fmla="*/ 1342066 w 4527226"/>
              <a:gd name="connsiteY9-2980" fmla="*/ 4172388 h 6046908"/>
              <a:gd name="connsiteX10-2981" fmla="*/ 1258246 w 4527226"/>
              <a:gd name="connsiteY10-2982" fmla="*/ 4012368 h 6046908"/>
              <a:gd name="connsiteX11-2983" fmla="*/ 1204906 w 4527226"/>
              <a:gd name="connsiteY11-2984" fmla="*/ 3928548 h 6046908"/>
              <a:gd name="connsiteX12-2985" fmla="*/ 1174426 w 4527226"/>
              <a:gd name="connsiteY12-2986" fmla="*/ 3768528 h 6046908"/>
              <a:gd name="connsiteX13-2987" fmla="*/ 1151566 w 4527226"/>
              <a:gd name="connsiteY13-2988" fmla="*/ 3699948 h 6046908"/>
              <a:gd name="connsiteX14-2989" fmla="*/ 1143946 w 4527226"/>
              <a:gd name="connsiteY14-2990" fmla="*/ 3669468 h 6046908"/>
              <a:gd name="connsiteX15-2991" fmla="*/ 1067746 w 4527226"/>
              <a:gd name="connsiteY15-2992" fmla="*/ 3661848 h 6046908"/>
              <a:gd name="connsiteX16-2993" fmla="*/ 938206 w 4527226"/>
              <a:gd name="connsiteY16-2994" fmla="*/ 3669468 h 6046908"/>
              <a:gd name="connsiteX17-2995" fmla="*/ 831526 w 4527226"/>
              <a:gd name="connsiteY17-2996" fmla="*/ 3692328 h 6046908"/>
              <a:gd name="connsiteX18-2997" fmla="*/ 610546 w 4527226"/>
              <a:gd name="connsiteY18-2998" fmla="*/ 3738048 h 6046908"/>
              <a:gd name="connsiteX19-2999" fmla="*/ 389566 w 4527226"/>
              <a:gd name="connsiteY19-3000" fmla="*/ 3638988 h 6046908"/>
              <a:gd name="connsiteX20-3001" fmla="*/ 381946 w 4527226"/>
              <a:gd name="connsiteY20-3002" fmla="*/ 3326568 h 6046908"/>
              <a:gd name="connsiteX21-3003" fmla="*/ 420046 w 4527226"/>
              <a:gd name="connsiteY21-3004" fmla="*/ 3227508 h 6046908"/>
              <a:gd name="connsiteX22-3005" fmla="*/ 389566 w 4527226"/>
              <a:gd name="connsiteY22-3006" fmla="*/ 3166548 h 6046908"/>
              <a:gd name="connsiteX23-3007" fmla="*/ 351466 w 4527226"/>
              <a:gd name="connsiteY23-3008" fmla="*/ 3105588 h 6046908"/>
              <a:gd name="connsiteX24-3009" fmla="*/ 397186 w 4527226"/>
              <a:gd name="connsiteY24-3010" fmla="*/ 3021768 h 6046908"/>
              <a:gd name="connsiteX25-3011" fmla="*/ 488626 w 4527226"/>
              <a:gd name="connsiteY25-3012" fmla="*/ 2998908 h 6046908"/>
              <a:gd name="connsiteX26-3013" fmla="*/ 471956 w 4527226"/>
              <a:gd name="connsiteY26-3014" fmla="*/ 2942709 h 6046908"/>
              <a:gd name="connsiteX27-3015" fmla="*/ 435286 w 4527226"/>
              <a:gd name="connsiteY27-3016" fmla="*/ 2930328 h 6046908"/>
              <a:gd name="connsiteX28-3017" fmla="*/ 389566 w 4527226"/>
              <a:gd name="connsiteY28-3018" fmla="*/ 2930328 h 6046908"/>
              <a:gd name="connsiteX29-3019" fmla="*/ 314000 w 4527226"/>
              <a:gd name="connsiteY29-3020" fmla="*/ 2893495 h 6046908"/>
              <a:gd name="connsiteX30-3021" fmla="*/ 320986 w 4527226"/>
              <a:gd name="connsiteY30-3022" fmla="*/ 2846508 h 6046908"/>
              <a:gd name="connsiteX31-3023" fmla="*/ 328606 w 4527226"/>
              <a:gd name="connsiteY31-3024" fmla="*/ 2793168 h 6046908"/>
              <a:gd name="connsiteX32-3025" fmla="*/ 313366 w 4527226"/>
              <a:gd name="connsiteY32-3026" fmla="*/ 2732208 h 6046908"/>
              <a:gd name="connsiteX33-3027" fmla="*/ 267646 w 4527226"/>
              <a:gd name="connsiteY33-3028" fmla="*/ 2671248 h 6046908"/>
              <a:gd name="connsiteX34-3029" fmla="*/ 176206 w 4527226"/>
              <a:gd name="connsiteY34-3030" fmla="*/ 2656008 h 6046908"/>
              <a:gd name="connsiteX35-3031" fmla="*/ 54286 w 4527226"/>
              <a:gd name="connsiteY35-3032" fmla="*/ 2610288 h 6046908"/>
              <a:gd name="connsiteX36-3033" fmla="*/ 7931 w 4527226"/>
              <a:gd name="connsiteY36-3034" fmla="*/ 2563298 h 6046908"/>
              <a:gd name="connsiteX37-3035" fmla="*/ 8566 w 4527226"/>
              <a:gd name="connsiteY37-3036" fmla="*/ 2488368 h 6046908"/>
              <a:gd name="connsiteX38-3037" fmla="*/ 92386 w 4527226"/>
              <a:gd name="connsiteY38-3038" fmla="*/ 2335968 h 6046908"/>
              <a:gd name="connsiteX39-3039" fmla="*/ 221926 w 4527226"/>
              <a:gd name="connsiteY39-3040" fmla="*/ 2175948 h 6046908"/>
              <a:gd name="connsiteX40-3041" fmla="*/ 282886 w 4527226"/>
              <a:gd name="connsiteY40-3042" fmla="*/ 2084508 h 6046908"/>
              <a:gd name="connsiteX41-3043" fmla="*/ 328606 w 4527226"/>
              <a:gd name="connsiteY41-3044" fmla="*/ 1977828 h 6046908"/>
              <a:gd name="connsiteX42-3045" fmla="*/ 359086 w 4527226"/>
              <a:gd name="connsiteY42-3046" fmla="*/ 1871148 h 6046908"/>
              <a:gd name="connsiteX43-3047" fmla="*/ 374326 w 4527226"/>
              <a:gd name="connsiteY43-3048" fmla="*/ 1810188 h 6046908"/>
              <a:gd name="connsiteX44-3049" fmla="*/ 343846 w 4527226"/>
              <a:gd name="connsiteY44-3050" fmla="*/ 1756848 h 6046908"/>
              <a:gd name="connsiteX45-3051" fmla="*/ 328606 w 4527226"/>
              <a:gd name="connsiteY45-3052" fmla="*/ 1680648 h 6046908"/>
              <a:gd name="connsiteX46-3053" fmla="*/ 412426 w 4527226"/>
              <a:gd name="connsiteY46-3054" fmla="*/ 1474908 h 6046908"/>
              <a:gd name="connsiteX47-3055" fmla="*/ 442906 w 4527226"/>
              <a:gd name="connsiteY47-3056" fmla="*/ 1307268 h 6046908"/>
              <a:gd name="connsiteX48-3057" fmla="*/ 465766 w 4527226"/>
              <a:gd name="connsiteY48-3058" fmla="*/ 1192968 h 6046908"/>
              <a:gd name="connsiteX49-3059" fmla="*/ 503866 w 4527226"/>
              <a:gd name="connsiteY49-3060" fmla="*/ 1055808 h 6046908"/>
              <a:gd name="connsiteX50-3061" fmla="*/ 557206 w 4527226"/>
              <a:gd name="connsiteY50-3062" fmla="*/ 888168 h 6046908"/>
              <a:gd name="connsiteX51-3063" fmla="*/ 503866 w 4527226"/>
              <a:gd name="connsiteY51-3064" fmla="*/ 888168 h 6046908"/>
              <a:gd name="connsiteX52-3065" fmla="*/ 412426 w 4527226"/>
              <a:gd name="connsiteY52-3066" fmla="*/ 834828 h 6046908"/>
              <a:gd name="connsiteX53-3067" fmla="*/ 328606 w 4527226"/>
              <a:gd name="connsiteY53-3068" fmla="*/ 789108 h 6046908"/>
              <a:gd name="connsiteX54-3069" fmla="*/ 260026 w 4527226"/>
              <a:gd name="connsiteY54-3070" fmla="*/ 773868 h 6046908"/>
              <a:gd name="connsiteX55-3071" fmla="*/ 214306 w 4527226"/>
              <a:gd name="connsiteY55-3072" fmla="*/ 751008 h 6046908"/>
              <a:gd name="connsiteX56-3073" fmla="*/ 260026 w 4527226"/>
              <a:gd name="connsiteY56-3074" fmla="*/ 674808 h 6046908"/>
              <a:gd name="connsiteX57-3075" fmla="*/ 374326 w 4527226"/>
              <a:gd name="connsiteY57-3076" fmla="*/ 606228 h 6046908"/>
              <a:gd name="connsiteX58-3077" fmla="*/ 557206 w 4527226"/>
              <a:gd name="connsiteY58-3078" fmla="*/ 507168 h 6046908"/>
              <a:gd name="connsiteX59-3079" fmla="*/ 656266 w 4527226"/>
              <a:gd name="connsiteY59-3080" fmla="*/ 423348 h 6046908"/>
              <a:gd name="connsiteX60-3081" fmla="*/ 892486 w 4527226"/>
              <a:gd name="connsiteY60-3082" fmla="*/ 232848 h 6046908"/>
              <a:gd name="connsiteX61-3083" fmla="*/ 1174426 w 4527226"/>
              <a:gd name="connsiteY61-3084" fmla="*/ 80448 h 6046908"/>
              <a:gd name="connsiteX62-3085" fmla="*/ 1593526 w 4527226"/>
              <a:gd name="connsiteY62-3086" fmla="*/ 11868 h 6046908"/>
              <a:gd name="connsiteX63-3087" fmla="*/ 1944046 w 4527226"/>
              <a:gd name="connsiteY63-3088" fmla="*/ 4248 h 6046908"/>
              <a:gd name="connsiteX64-3089" fmla="*/ 2172646 w 4527226"/>
              <a:gd name="connsiteY64-3090" fmla="*/ 4248 h 6046908"/>
              <a:gd name="connsiteX65-3091" fmla="*/ 2393626 w 4527226"/>
              <a:gd name="connsiteY65-3092" fmla="*/ 57588 h 6046908"/>
              <a:gd name="connsiteX66-3093" fmla="*/ 2667946 w 4527226"/>
              <a:gd name="connsiteY66-3094" fmla="*/ 133788 h 6046908"/>
              <a:gd name="connsiteX67-3095" fmla="*/ 2820346 w 4527226"/>
              <a:gd name="connsiteY67-3096" fmla="*/ 202368 h 6046908"/>
              <a:gd name="connsiteX68-3097" fmla="*/ 3102286 w 4527226"/>
              <a:gd name="connsiteY68-3098" fmla="*/ 400488 h 6046908"/>
              <a:gd name="connsiteX69-3099" fmla="*/ 3285166 w 4527226"/>
              <a:gd name="connsiteY69-3100" fmla="*/ 651948 h 6046908"/>
              <a:gd name="connsiteX70-3101" fmla="*/ 3407086 w 4527226"/>
              <a:gd name="connsiteY70-3102" fmla="*/ 918648 h 6046908"/>
              <a:gd name="connsiteX71-3103" fmla="*/ 3475666 w 4527226"/>
              <a:gd name="connsiteY71-3104" fmla="*/ 1238688 h 6046908"/>
              <a:gd name="connsiteX72-3105" fmla="*/ 3506146 w 4527226"/>
              <a:gd name="connsiteY72-3106" fmla="*/ 1543488 h 6046908"/>
              <a:gd name="connsiteX73-3107" fmla="*/ 3506146 w 4527226"/>
              <a:gd name="connsiteY73-3108" fmla="*/ 1962588 h 6046908"/>
              <a:gd name="connsiteX74-3109" fmla="*/ 3338506 w 4527226"/>
              <a:gd name="connsiteY74-3110" fmla="*/ 2305488 h 6046908"/>
              <a:gd name="connsiteX75-3111" fmla="*/ 3254686 w 4527226"/>
              <a:gd name="connsiteY75-3112" fmla="*/ 2473128 h 6046908"/>
              <a:gd name="connsiteX76-3113" fmla="*/ 3132766 w 4527226"/>
              <a:gd name="connsiteY76-3114" fmla="*/ 2663628 h 6046908"/>
              <a:gd name="connsiteX77-3115" fmla="*/ 3071806 w 4527226"/>
              <a:gd name="connsiteY77-3116" fmla="*/ 2838888 h 6046908"/>
              <a:gd name="connsiteX78-3117" fmla="*/ 3064186 w 4527226"/>
              <a:gd name="connsiteY78-3118" fmla="*/ 2915088 h 6046908"/>
              <a:gd name="connsiteX79-3119" fmla="*/ 3018466 w 4527226"/>
              <a:gd name="connsiteY79-3120" fmla="*/ 3014148 h 6046908"/>
              <a:gd name="connsiteX80-3121" fmla="*/ 2980366 w 4527226"/>
              <a:gd name="connsiteY80-3122" fmla="*/ 3082728 h 6046908"/>
              <a:gd name="connsiteX81-3123" fmla="*/ 2957506 w 4527226"/>
              <a:gd name="connsiteY81-3124" fmla="*/ 3120828 h 6046908"/>
              <a:gd name="connsiteX82-3125" fmla="*/ 2957506 w 4527226"/>
              <a:gd name="connsiteY82-3126" fmla="*/ 3555168 h 6046908"/>
              <a:gd name="connsiteX83-3127" fmla="*/ 3010846 w 4527226"/>
              <a:gd name="connsiteY83-3128" fmla="*/ 3539928 h 6046908"/>
              <a:gd name="connsiteX84-3129" fmla="*/ 3109906 w 4527226"/>
              <a:gd name="connsiteY84-3130" fmla="*/ 3570408 h 6046908"/>
              <a:gd name="connsiteX85-3131" fmla="*/ 3140386 w 4527226"/>
              <a:gd name="connsiteY85-3132" fmla="*/ 3631368 h 6046908"/>
              <a:gd name="connsiteX86-3133" fmla="*/ 3117526 w 4527226"/>
              <a:gd name="connsiteY86-3134" fmla="*/ 3738048 h 6046908"/>
              <a:gd name="connsiteX87-3135" fmla="*/ 3125146 w 4527226"/>
              <a:gd name="connsiteY87-3136" fmla="*/ 4103808 h 6046908"/>
              <a:gd name="connsiteX88-3137" fmla="*/ 3163246 w 4527226"/>
              <a:gd name="connsiteY88-3138" fmla="*/ 4157148 h 6046908"/>
              <a:gd name="connsiteX89-3139" fmla="*/ 3201346 w 4527226"/>
              <a:gd name="connsiteY89-3140" fmla="*/ 4164768 h 6046908"/>
              <a:gd name="connsiteX90-3141" fmla="*/ 3231826 w 4527226"/>
              <a:gd name="connsiteY90-3142" fmla="*/ 4172388 h 6046908"/>
              <a:gd name="connsiteX91-3143" fmla="*/ 3285166 w 4527226"/>
              <a:gd name="connsiteY91-3144" fmla="*/ 4294308 h 6046908"/>
              <a:gd name="connsiteX92-3145" fmla="*/ 3300406 w 4527226"/>
              <a:gd name="connsiteY92-3146" fmla="*/ 4347648 h 6046908"/>
              <a:gd name="connsiteX93-3147" fmla="*/ 3330886 w 4527226"/>
              <a:gd name="connsiteY93-3148" fmla="*/ 4408608 h 6046908"/>
              <a:gd name="connsiteX94-3149" fmla="*/ 3551866 w 4527226"/>
              <a:gd name="connsiteY94-3150" fmla="*/ 4644828 h 6046908"/>
              <a:gd name="connsiteX95-3151" fmla="*/ 3887146 w 4527226"/>
              <a:gd name="connsiteY95-3152" fmla="*/ 5025828 h 6046908"/>
              <a:gd name="connsiteX96-3153" fmla="*/ 4100506 w 4527226"/>
              <a:gd name="connsiteY96-3154" fmla="*/ 5300148 h 6046908"/>
              <a:gd name="connsiteX97-3155" fmla="*/ 4367206 w 4527226"/>
              <a:gd name="connsiteY97-3156" fmla="*/ 5726868 h 6046908"/>
              <a:gd name="connsiteX98-3157" fmla="*/ 4527226 w 4527226"/>
              <a:gd name="connsiteY98-3158" fmla="*/ 6046908 h 6046908"/>
              <a:gd name="connsiteX0-3159" fmla="*/ 602926 w 4527226"/>
              <a:gd name="connsiteY0-3160" fmla="*/ 5223948 h 6046908"/>
              <a:gd name="connsiteX1-3161" fmla="*/ 625786 w 4527226"/>
              <a:gd name="connsiteY1-3162" fmla="*/ 5178228 h 6046908"/>
              <a:gd name="connsiteX2-3163" fmla="*/ 701986 w 4527226"/>
              <a:gd name="connsiteY2-3164" fmla="*/ 5071548 h 6046908"/>
              <a:gd name="connsiteX3-3165" fmla="*/ 717226 w 4527226"/>
              <a:gd name="connsiteY3-3166" fmla="*/ 5063928 h 6046908"/>
              <a:gd name="connsiteX4-3167" fmla="*/ 709606 w 4527226"/>
              <a:gd name="connsiteY4-3168" fmla="*/ 5025828 h 6046908"/>
              <a:gd name="connsiteX5-3169" fmla="*/ 701986 w 4527226"/>
              <a:gd name="connsiteY5-3170" fmla="*/ 5002968 h 6046908"/>
              <a:gd name="connsiteX6-3171" fmla="*/ 968686 w 4527226"/>
              <a:gd name="connsiteY6-3172" fmla="*/ 4682928 h 6046908"/>
              <a:gd name="connsiteX7-3173" fmla="*/ 961066 w 4527226"/>
              <a:gd name="connsiteY7-3174" fmla="*/ 4644828 h 6046908"/>
              <a:gd name="connsiteX8-3175" fmla="*/ 1342066 w 4527226"/>
              <a:gd name="connsiteY8-3176" fmla="*/ 4172388 h 6046908"/>
              <a:gd name="connsiteX9-3177" fmla="*/ 1258246 w 4527226"/>
              <a:gd name="connsiteY9-3178" fmla="*/ 4012368 h 6046908"/>
              <a:gd name="connsiteX10-3179" fmla="*/ 1204906 w 4527226"/>
              <a:gd name="connsiteY10-3180" fmla="*/ 3928548 h 6046908"/>
              <a:gd name="connsiteX11-3181" fmla="*/ 1174426 w 4527226"/>
              <a:gd name="connsiteY11-3182" fmla="*/ 3768528 h 6046908"/>
              <a:gd name="connsiteX12-3183" fmla="*/ 1151566 w 4527226"/>
              <a:gd name="connsiteY12-3184" fmla="*/ 3699948 h 6046908"/>
              <a:gd name="connsiteX13-3185" fmla="*/ 1143946 w 4527226"/>
              <a:gd name="connsiteY13-3186" fmla="*/ 3669468 h 6046908"/>
              <a:gd name="connsiteX14-3187" fmla="*/ 1067746 w 4527226"/>
              <a:gd name="connsiteY14-3188" fmla="*/ 3661848 h 6046908"/>
              <a:gd name="connsiteX15-3189" fmla="*/ 938206 w 4527226"/>
              <a:gd name="connsiteY15-3190" fmla="*/ 3669468 h 6046908"/>
              <a:gd name="connsiteX16-3191" fmla="*/ 831526 w 4527226"/>
              <a:gd name="connsiteY16-3192" fmla="*/ 3692328 h 6046908"/>
              <a:gd name="connsiteX17-3193" fmla="*/ 610546 w 4527226"/>
              <a:gd name="connsiteY17-3194" fmla="*/ 3738048 h 6046908"/>
              <a:gd name="connsiteX18-3195" fmla="*/ 389566 w 4527226"/>
              <a:gd name="connsiteY18-3196" fmla="*/ 3638988 h 6046908"/>
              <a:gd name="connsiteX19-3197" fmla="*/ 381946 w 4527226"/>
              <a:gd name="connsiteY19-3198" fmla="*/ 3326568 h 6046908"/>
              <a:gd name="connsiteX20-3199" fmla="*/ 420046 w 4527226"/>
              <a:gd name="connsiteY20-3200" fmla="*/ 3227508 h 6046908"/>
              <a:gd name="connsiteX21-3201" fmla="*/ 389566 w 4527226"/>
              <a:gd name="connsiteY21-3202" fmla="*/ 3166548 h 6046908"/>
              <a:gd name="connsiteX22-3203" fmla="*/ 351466 w 4527226"/>
              <a:gd name="connsiteY22-3204" fmla="*/ 3105588 h 6046908"/>
              <a:gd name="connsiteX23-3205" fmla="*/ 397186 w 4527226"/>
              <a:gd name="connsiteY23-3206" fmla="*/ 3021768 h 6046908"/>
              <a:gd name="connsiteX24-3207" fmla="*/ 488626 w 4527226"/>
              <a:gd name="connsiteY24-3208" fmla="*/ 2998908 h 6046908"/>
              <a:gd name="connsiteX25-3209" fmla="*/ 471956 w 4527226"/>
              <a:gd name="connsiteY25-3210" fmla="*/ 2942709 h 6046908"/>
              <a:gd name="connsiteX26-3211" fmla="*/ 435286 w 4527226"/>
              <a:gd name="connsiteY26-3212" fmla="*/ 2930328 h 6046908"/>
              <a:gd name="connsiteX27-3213" fmla="*/ 389566 w 4527226"/>
              <a:gd name="connsiteY27-3214" fmla="*/ 2930328 h 6046908"/>
              <a:gd name="connsiteX28-3215" fmla="*/ 314000 w 4527226"/>
              <a:gd name="connsiteY28-3216" fmla="*/ 2893495 h 6046908"/>
              <a:gd name="connsiteX29-3217" fmla="*/ 320986 w 4527226"/>
              <a:gd name="connsiteY29-3218" fmla="*/ 2846508 h 6046908"/>
              <a:gd name="connsiteX30-3219" fmla="*/ 328606 w 4527226"/>
              <a:gd name="connsiteY30-3220" fmla="*/ 2793168 h 6046908"/>
              <a:gd name="connsiteX31-3221" fmla="*/ 313366 w 4527226"/>
              <a:gd name="connsiteY31-3222" fmla="*/ 2732208 h 6046908"/>
              <a:gd name="connsiteX32-3223" fmla="*/ 267646 w 4527226"/>
              <a:gd name="connsiteY32-3224" fmla="*/ 2671248 h 6046908"/>
              <a:gd name="connsiteX33-3225" fmla="*/ 176206 w 4527226"/>
              <a:gd name="connsiteY33-3226" fmla="*/ 2656008 h 6046908"/>
              <a:gd name="connsiteX34-3227" fmla="*/ 54286 w 4527226"/>
              <a:gd name="connsiteY34-3228" fmla="*/ 2610288 h 6046908"/>
              <a:gd name="connsiteX35-3229" fmla="*/ 7931 w 4527226"/>
              <a:gd name="connsiteY35-3230" fmla="*/ 2563298 h 6046908"/>
              <a:gd name="connsiteX36-3231" fmla="*/ 8566 w 4527226"/>
              <a:gd name="connsiteY36-3232" fmla="*/ 2488368 h 6046908"/>
              <a:gd name="connsiteX37-3233" fmla="*/ 92386 w 4527226"/>
              <a:gd name="connsiteY37-3234" fmla="*/ 2335968 h 6046908"/>
              <a:gd name="connsiteX38-3235" fmla="*/ 221926 w 4527226"/>
              <a:gd name="connsiteY38-3236" fmla="*/ 2175948 h 6046908"/>
              <a:gd name="connsiteX39-3237" fmla="*/ 282886 w 4527226"/>
              <a:gd name="connsiteY39-3238" fmla="*/ 2084508 h 6046908"/>
              <a:gd name="connsiteX40-3239" fmla="*/ 328606 w 4527226"/>
              <a:gd name="connsiteY40-3240" fmla="*/ 1977828 h 6046908"/>
              <a:gd name="connsiteX41-3241" fmla="*/ 359086 w 4527226"/>
              <a:gd name="connsiteY41-3242" fmla="*/ 1871148 h 6046908"/>
              <a:gd name="connsiteX42-3243" fmla="*/ 374326 w 4527226"/>
              <a:gd name="connsiteY42-3244" fmla="*/ 1810188 h 6046908"/>
              <a:gd name="connsiteX43-3245" fmla="*/ 343846 w 4527226"/>
              <a:gd name="connsiteY43-3246" fmla="*/ 1756848 h 6046908"/>
              <a:gd name="connsiteX44-3247" fmla="*/ 328606 w 4527226"/>
              <a:gd name="connsiteY44-3248" fmla="*/ 1680648 h 6046908"/>
              <a:gd name="connsiteX45-3249" fmla="*/ 412426 w 4527226"/>
              <a:gd name="connsiteY45-3250" fmla="*/ 1474908 h 6046908"/>
              <a:gd name="connsiteX46-3251" fmla="*/ 442906 w 4527226"/>
              <a:gd name="connsiteY46-3252" fmla="*/ 1307268 h 6046908"/>
              <a:gd name="connsiteX47-3253" fmla="*/ 465766 w 4527226"/>
              <a:gd name="connsiteY47-3254" fmla="*/ 1192968 h 6046908"/>
              <a:gd name="connsiteX48-3255" fmla="*/ 503866 w 4527226"/>
              <a:gd name="connsiteY48-3256" fmla="*/ 1055808 h 6046908"/>
              <a:gd name="connsiteX49-3257" fmla="*/ 557206 w 4527226"/>
              <a:gd name="connsiteY49-3258" fmla="*/ 888168 h 6046908"/>
              <a:gd name="connsiteX50-3259" fmla="*/ 503866 w 4527226"/>
              <a:gd name="connsiteY50-3260" fmla="*/ 888168 h 6046908"/>
              <a:gd name="connsiteX51-3261" fmla="*/ 412426 w 4527226"/>
              <a:gd name="connsiteY51-3262" fmla="*/ 834828 h 6046908"/>
              <a:gd name="connsiteX52-3263" fmla="*/ 328606 w 4527226"/>
              <a:gd name="connsiteY52-3264" fmla="*/ 789108 h 6046908"/>
              <a:gd name="connsiteX53-3265" fmla="*/ 260026 w 4527226"/>
              <a:gd name="connsiteY53-3266" fmla="*/ 773868 h 6046908"/>
              <a:gd name="connsiteX54-3267" fmla="*/ 214306 w 4527226"/>
              <a:gd name="connsiteY54-3268" fmla="*/ 751008 h 6046908"/>
              <a:gd name="connsiteX55-3269" fmla="*/ 260026 w 4527226"/>
              <a:gd name="connsiteY55-3270" fmla="*/ 674808 h 6046908"/>
              <a:gd name="connsiteX56-3271" fmla="*/ 374326 w 4527226"/>
              <a:gd name="connsiteY56-3272" fmla="*/ 606228 h 6046908"/>
              <a:gd name="connsiteX57-3273" fmla="*/ 557206 w 4527226"/>
              <a:gd name="connsiteY57-3274" fmla="*/ 507168 h 6046908"/>
              <a:gd name="connsiteX58-3275" fmla="*/ 656266 w 4527226"/>
              <a:gd name="connsiteY58-3276" fmla="*/ 423348 h 6046908"/>
              <a:gd name="connsiteX59-3277" fmla="*/ 892486 w 4527226"/>
              <a:gd name="connsiteY59-3278" fmla="*/ 232848 h 6046908"/>
              <a:gd name="connsiteX60-3279" fmla="*/ 1174426 w 4527226"/>
              <a:gd name="connsiteY60-3280" fmla="*/ 80448 h 6046908"/>
              <a:gd name="connsiteX61-3281" fmla="*/ 1593526 w 4527226"/>
              <a:gd name="connsiteY61-3282" fmla="*/ 11868 h 6046908"/>
              <a:gd name="connsiteX62-3283" fmla="*/ 1944046 w 4527226"/>
              <a:gd name="connsiteY62-3284" fmla="*/ 4248 h 6046908"/>
              <a:gd name="connsiteX63-3285" fmla="*/ 2172646 w 4527226"/>
              <a:gd name="connsiteY63-3286" fmla="*/ 4248 h 6046908"/>
              <a:gd name="connsiteX64-3287" fmla="*/ 2393626 w 4527226"/>
              <a:gd name="connsiteY64-3288" fmla="*/ 57588 h 6046908"/>
              <a:gd name="connsiteX65-3289" fmla="*/ 2667946 w 4527226"/>
              <a:gd name="connsiteY65-3290" fmla="*/ 133788 h 6046908"/>
              <a:gd name="connsiteX66-3291" fmla="*/ 2820346 w 4527226"/>
              <a:gd name="connsiteY66-3292" fmla="*/ 202368 h 6046908"/>
              <a:gd name="connsiteX67-3293" fmla="*/ 3102286 w 4527226"/>
              <a:gd name="connsiteY67-3294" fmla="*/ 400488 h 6046908"/>
              <a:gd name="connsiteX68-3295" fmla="*/ 3285166 w 4527226"/>
              <a:gd name="connsiteY68-3296" fmla="*/ 651948 h 6046908"/>
              <a:gd name="connsiteX69-3297" fmla="*/ 3407086 w 4527226"/>
              <a:gd name="connsiteY69-3298" fmla="*/ 918648 h 6046908"/>
              <a:gd name="connsiteX70-3299" fmla="*/ 3475666 w 4527226"/>
              <a:gd name="connsiteY70-3300" fmla="*/ 1238688 h 6046908"/>
              <a:gd name="connsiteX71-3301" fmla="*/ 3506146 w 4527226"/>
              <a:gd name="connsiteY71-3302" fmla="*/ 1543488 h 6046908"/>
              <a:gd name="connsiteX72-3303" fmla="*/ 3506146 w 4527226"/>
              <a:gd name="connsiteY72-3304" fmla="*/ 1962588 h 6046908"/>
              <a:gd name="connsiteX73-3305" fmla="*/ 3338506 w 4527226"/>
              <a:gd name="connsiteY73-3306" fmla="*/ 2305488 h 6046908"/>
              <a:gd name="connsiteX74-3307" fmla="*/ 3254686 w 4527226"/>
              <a:gd name="connsiteY74-3308" fmla="*/ 2473128 h 6046908"/>
              <a:gd name="connsiteX75-3309" fmla="*/ 3132766 w 4527226"/>
              <a:gd name="connsiteY75-3310" fmla="*/ 2663628 h 6046908"/>
              <a:gd name="connsiteX76-3311" fmla="*/ 3071806 w 4527226"/>
              <a:gd name="connsiteY76-3312" fmla="*/ 2838888 h 6046908"/>
              <a:gd name="connsiteX77-3313" fmla="*/ 3064186 w 4527226"/>
              <a:gd name="connsiteY77-3314" fmla="*/ 2915088 h 6046908"/>
              <a:gd name="connsiteX78-3315" fmla="*/ 3018466 w 4527226"/>
              <a:gd name="connsiteY78-3316" fmla="*/ 3014148 h 6046908"/>
              <a:gd name="connsiteX79-3317" fmla="*/ 2980366 w 4527226"/>
              <a:gd name="connsiteY79-3318" fmla="*/ 3082728 h 6046908"/>
              <a:gd name="connsiteX80-3319" fmla="*/ 2957506 w 4527226"/>
              <a:gd name="connsiteY80-3320" fmla="*/ 3120828 h 6046908"/>
              <a:gd name="connsiteX81-3321" fmla="*/ 2957506 w 4527226"/>
              <a:gd name="connsiteY81-3322" fmla="*/ 3555168 h 6046908"/>
              <a:gd name="connsiteX82-3323" fmla="*/ 3010846 w 4527226"/>
              <a:gd name="connsiteY82-3324" fmla="*/ 3539928 h 6046908"/>
              <a:gd name="connsiteX83-3325" fmla="*/ 3109906 w 4527226"/>
              <a:gd name="connsiteY83-3326" fmla="*/ 3570408 h 6046908"/>
              <a:gd name="connsiteX84-3327" fmla="*/ 3140386 w 4527226"/>
              <a:gd name="connsiteY84-3328" fmla="*/ 3631368 h 6046908"/>
              <a:gd name="connsiteX85-3329" fmla="*/ 3117526 w 4527226"/>
              <a:gd name="connsiteY85-3330" fmla="*/ 3738048 h 6046908"/>
              <a:gd name="connsiteX86-3331" fmla="*/ 3125146 w 4527226"/>
              <a:gd name="connsiteY86-3332" fmla="*/ 4103808 h 6046908"/>
              <a:gd name="connsiteX87-3333" fmla="*/ 3163246 w 4527226"/>
              <a:gd name="connsiteY87-3334" fmla="*/ 4157148 h 6046908"/>
              <a:gd name="connsiteX88-3335" fmla="*/ 3201346 w 4527226"/>
              <a:gd name="connsiteY88-3336" fmla="*/ 4164768 h 6046908"/>
              <a:gd name="connsiteX89-3337" fmla="*/ 3231826 w 4527226"/>
              <a:gd name="connsiteY89-3338" fmla="*/ 4172388 h 6046908"/>
              <a:gd name="connsiteX90-3339" fmla="*/ 3285166 w 4527226"/>
              <a:gd name="connsiteY90-3340" fmla="*/ 4294308 h 6046908"/>
              <a:gd name="connsiteX91-3341" fmla="*/ 3300406 w 4527226"/>
              <a:gd name="connsiteY91-3342" fmla="*/ 4347648 h 6046908"/>
              <a:gd name="connsiteX92-3343" fmla="*/ 3330886 w 4527226"/>
              <a:gd name="connsiteY92-3344" fmla="*/ 4408608 h 6046908"/>
              <a:gd name="connsiteX93-3345" fmla="*/ 3551866 w 4527226"/>
              <a:gd name="connsiteY93-3346" fmla="*/ 4644828 h 6046908"/>
              <a:gd name="connsiteX94-3347" fmla="*/ 3887146 w 4527226"/>
              <a:gd name="connsiteY94-3348" fmla="*/ 5025828 h 6046908"/>
              <a:gd name="connsiteX95-3349" fmla="*/ 4100506 w 4527226"/>
              <a:gd name="connsiteY95-3350" fmla="*/ 5300148 h 6046908"/>
              <a:gd name="connsiteX96-3351" fmla="*/ 4367206 w 4527226"/>
              <a:gd name="connsiteY96-3352" fmla="*/ 5726868 h 6046908"/>
              <a:gd name="connsiteX97-3353" fmla="*/ 4527226 w 4527226"/>
              <a:gd name="connsiteY97-3354" fmla="*/ 6046908 h 6046908"/>
              <a:gd name="connsiteX0-3355" fmla="*/ 625786 w 4527226"/>
              <a:gd name="connsiteY0-3356" fmla="*/ 5178228 h 6046908"/>
              <a:gd name="connsiteX1-3357" fmla="*/ 701986 w 4527226"/>
              <a:gd name="connsiteY1-3358" fmla="*/ 5071548 h 6046908"/>
              <a:gd name="connsiteX2-3359" fmla="*/ 717226 w 4527226"/>
              <a:gd name="connsiteY2-3360" fmla="*/ 5063928 h 6046908"/>
              <a:gd name="connsiteX3-3361" fmla="*/ 709606 w 4527226"/>
              <a:gd name="connsiteY3-3362" fmla="*/ 5025828 h 6046908"/>
              <a:gd name="connsiteX4-3363" fmla="*/ 701986 w 4527226"/>
              <a:gd name="connsiteY4-3364" fmla="*/ 5002968 h 6046908"/>
              <a:gd name="connsiteX5-3365" fmla="*/ 968686 w 4527226"/>
              <a:gd name="connsiteY5-3366" fmla="*/ 4682928 h 6046908"/>
              <a:gd name="connsiteX6-3367" fmla="*/ 961066 w 4527226"/>
              <a:gd name="connsiteY6-3368" fmla="*/ 4644828 h 6046908"/>
              <a:gd name="connsiteX7-3369" fmla="*/ 1342066 w 4527226"/>
              <a:gd name="connsiteY7-3370" fmla="*/ 4172388 h 6046908"/>
              <a:gd name="connsiteX8-3371" fmla="*/ 1258246 w 4527226"/>
              <a:gd name="connsiteY8-3372" fmla="*/ 4012368 h 6046908"/>
              <a:gd name="connsiteX9-3373" fmla="*/ 1204906 w 4527226"/>
              <a:gd name="connsiteY9-3374" fmla="*/ 3928548 h 6046908"/>
              <a:gd name="connsiteX10-3375" fmla="*/ 1174426 w 4527226"/>
              <a:gd name="connsiteY10-3376" fmla="*/ 3768528 h 6046908"/>
              <a:gd name="connsiteX11-3377" fmla="*/ 1151566 w 4527226"/>
              <a:gd name="connsiteY11-3378" fmla="*/ 3699948 h 6046908"/>
              <a:gd name="connsiteX12-3379" fmla="*/ 1143946 w 4527226"/>
              <a:gd name="connsiteY12-3380" fmla="*/ 3669468 h 6046908"/>
              <a:gd name="connsiteX13-3381" fmla="*/ 1067746 w 4527226"/>
              <a:gd name="connsiteY13-3382" fmla="*/ 3661848 h 6046908"/>
              <a:gd name="connsiteX14-3383" fmla="*/ 938206 w 4527226"/>
              <a:gd name="connsiteY14-3384" fmla="*/ 3669468 h 6046908"/>
              <a:gd name="connsiteX15-3385" fmla="*/ 831526 w 4527226"/>
              <a:gd name="connsiteY15-3386" fmla="*/ 3692328 h 6046908"/>
              <a:gd name="connsiteX16-3387" fmla="*/ 610546 w 4527226"/>
              <a:gd name="connsiteY16-3388" fmla="*/ 3738048 h 6046908"/>
              <a:gd name="connsiteX17-3389" fmla="*/ 389566 w 4527226"/>
              <a:gd name="connsiteY17-3390" fmla="*/ 3638988 h 6046908"/>
              <a:gd name="connsiteX18-3391" fmla="*/ 381946 w 4527226"/>
              <a:gd name="connsiteY18-3392" fmla="*/ 3326568 h 6046908"/>
              <a:gd name="connsiteX19-3393" fmla="*/ 420046 w 4527226"/>
              <a:gd name="connsiteY19-3394" fmla="*/ 3227508 h 6046908"/>
              <a:gd name="connsiteX20-3395" fmla="*/ 389566 w 4527226"/>
              <a:gd name="connsiteY20-3396" fmla="*/ 3166548 h 6046908"/>
              <a:gd name="connsiteX21-3397" fmla="*/ 351466 w 4527226"/>
              <a:gd name="connsiteY21-3398" fmla="*/ 3105588 h 6046908"/>
              <a:gd name="connsiteX22-3399" fmla="*/ 397186 w 4527226"/>
              <a:gd name="connsiteY22-3400" fmla="*/ 3021768 h 6046908"/>
              <a:gd name="connsiteX23-3401" fmla="*/ 488626 w 4527226"/>
              <a:gd name="connsiteY23-3402" fmla="*/ 2998908 h 6046908"/>
              <a:gd name="connsiteX24-3403" fmla="*/ 471956 w 4527226"/>
              <a:gd name="connsiteY24-3404" fmla="*/ 2942709 h 6046908"/>
              <a:gd name="connsiteX25-3405" fmla="*/ 435286 w 4527226"/>
              <a:gd name="connsiteY25-3406" fmla="*/ 2930328 h 6046908"/>
              <a:gd name="connsiteX26-3407" fmla="*/ 389566 w 4527226"/>
              <a:gd name="connsiteY26-3408" fmla="*/ 2930328 h 6046908"/>
              <a:gd name="connsiteX27-3409" fmla="*/ 314000 w 4527226"/>
              <a:gd name="connsiteY27-3410" fmla="*/ 2893495 h 6046908"/>
              <a:gd name="connsiteX28-3411" fmla="*/ 320986 w 4527226"/>
              <a:gd name="connsiteY28-3412" fmla="*/ 2846508 h 6046908"/>
              <a:gd name="connsiteX29-3413" fmla="*/ 328606 w 4527226"/>
              <a:gd name="connsiteY29-3414" fmla="*/ 2793168 h 6046908"/>
              <a:gd name="connsiteX30-3415" fmla="*/ 313366 w 4527226"/>
              <a:gd name="connsiteY30-3416" fmla="*/ 2732208 h 6046908"/>
              <a:gd name="connsiteX31-3417" fmla="*/ 267646 w 4527226"/>
              <a:gd name="connsiteY31-3418" fmla="*/ 2671248 h 6046908"/>
              <a:gd name="connsiteX32-3419" fmla="*/ 176206 w 4527226"/>
              <a:gd name="connsiteY32-3420" fmla="*/ 2656008 h 6046908"/>
              <a:gd name="connsiteX33-3421" fmla="*/ 54286 w 4527226"/>
              <a:gd name="connsiteY33-3422" fmla="*/ 2610288 h 6046908"/>
              <a:gd name="connsiteX34-3423" fmla="*/ 7931 w 4527226"/>
              <a:gd name="connsiteY34-3424" fmla="*/ 2563298 h 6046908"/>
              <a:gd name="connsiteX35-3425" fmla="*/ 8566 w 4527226"/>
              <a:gd name="connsiteY35-3426" fmla="*/ 2488368 h 6046908"/>
              <a:gd name="connsiteX36-3427" fmla="*/ 92386 w 4527226"/>
              <a:gd name="connsiteY36-3428" fmla="*/ 2335968 h 6046908"/>
              <a:gd name="connsiteX37-3429" fmla="*/ 221926 w 4527226"/>
              <a:gd name="connsiteY37-3430" fmla="*/ 2175948 h 6046908"/>
              <a:gd name="connsiteX38-3431" fmla="*/ 282886 w 4527226"/>
              <a:gd name="connsiteY38-3432" fmla="*/ 2084508 h 6046908"/>
              <a:gd name="connsiteX39-3433" fmla="*/ 328606 w 4527226"/>
              <a:gd name="connsiteY39-3434" fmla="*/ 1977828 h 6046908"/>
              <a:gd name="connsiteX40-3435" fmla="*/ 359086 w 4527226"/>
              <a:gd name="connsiteY40-3436" fmla="*/ 1871148 h 6046908"/>
              <a:gd name="connsiteX41-3437" fmla="*/ 374326 w 4527226"/>
              <a:gd name="connsiteY41-3438" fmla="*/ 1810188 h 6046908"/>
              <a:gd name="connsiteX42-3439" fmla="*/ 343846 w 4527226"/>
              <a:gd name="connsiteY42-3440" fmla="*/ 1756848 h 6046908"/>
              <a:gd name="connsiteX43-3441" fmla="*/ 328606 w 4527226"/>
              <a:gd name="connsiteY43-3442" fmla="*/ 1680648 h 6046908"/>
              <a:gd name="connsiteX44-3443" fmla="*/ 412426 w 4527226"/>
              <a:gd name="connsiteY44-3444" fmla="*/ 1474908 h 6046908"/>
              <a:gd name="connsiteX45-3445" fmla="*/ 442906 w 4527226"/>
              <a:gd name="connsiteY45-3446" fmla="*/ 1307268 h 6046908"/>
              <a:gd name="connsiteX46-3447" fmla="*/ 465766 w 4527226"/>
              <a:gd name="connsiteY46-3448" fmla="*/ 1192968 h 6046908"/>
              <a:gd name="connsiteX47-3449" fmla="*/ 503866 w 4527226"/>
              <a:gd name="connsiteY47-3450" fmla="*/ 1055808 h 6046908"/>
              <a:gd name="connsiteX48-3451" fmla="*/ 557206 w 4527226"/>
              <a:gd name="connsiteY48-3452" fmla="*/ 888168 h 6046908"/>
              <a:gd name="connsiteX49-3453" fmla="*/ 503866 w 4527226"/>
              <a:gd name="connsiteY49-3454" fmla="*/ 888168 h 6046908"/>
              <a:gd name="connsiteX50-3455" fmla="*/ 412426 w 4527226"/>
              <a:gd name="connsiteY50-3456" fmla="*/ 834828 h 6046908"/>
              <a:gd name="connsiteX51-3457" fmla="*/ 328606 w 4527226"/>
              <a:gd name="connsiteY51-3458" fmla="*/ 789108 h 6046908"/>
              <a:gd name="connsiteX52-3459" fmla="*/ 260026 w 4527226"/>
              <a:gd name="connsiteY52-3460" fmla="*/ 773868 h 6046908"/>
              <a:gd name="connsiteX53-3461" fmla="*/ 214306 w 4527226"/>
              <a:gd name="connsiteY53-3462" fmla="*/ 751008 h 6046908"/>
              <a:gd name="connsiteX54-3463" fmla="*/ 260026 w 4527226"/>
              <a:gd name="connsiteY54-3464" fmla="*/ 674808 h 6046908"/>
              <a:gd name="connsiteX55-3465" fmla="*/ 374326 w 4527226"/>
              <a:gd name="connsiteY55-3466" fmla="*/ 606228 h 6046908"/>
              <a:gd name="connsiteX56-3467" fmla="*/ 557206 w 4527226"/>
              <a:gd name="connsiteY56-3468" fmla="*/ 507168 h 6046908"/>
              <a:gd name="connsiteX57-3469" fmla="*/ 656266 w 4527226"/>
              <a:gd name="connsiteY57-3470" fmla="*/ 423348 h 6046908"/>
              <a:gd name="connsiteX58-3471" fmla="*/ 892486 w 4527226"/>
              <a:gd name="connsiteY58-3472" fmla="*/ 232848 h 6046908"/>
              <a:gd name="connsiteX59-3473" fmla="*/ 1174426 w 4527226"/>
              <a:gd name="connsiteY59-3474" fmla="*/ 80448 h 6046908"/>
              <a:gd name="connsiteX60-3475" fmla="*/ 1593526 w 4527226"/>
              <a:gd name="connsiteY60-3476" fmla="*/ 11868 h 6046908"/>
              <a:gd name="connsiteX61-3477" fmla="*/ 1944046 w 4527226"/>
              <a:gd name="connsiteY61-3478" fmla="*/ 4248 h 6046908"/>
              <a:gd name="connsiteX62-3479" fmla="*/ 2172646 w 4527226"/>
              <a:gd name="connsiteY62-3480" fmla="*/ 4248 h 6046908"/>
              <a:gd name="connsiteX63-3481" fmla="*/ 2393626 w 4527226"/>
              <a:gd name="connsiteY63-3482" fmla="*/ 57588 h 6046908"/>
              <a:gd name="connsiteX64-3483" fmla="*/ 2667946 w 4527226"/>
              <a:gd name="connsiteY64-3484" fmla="*/ 133788 h 6046908"/>
              <a:gd name="connsiteX65-3485" fmla="*/ 2820346 w 4527226"/>
              <a:gd name="connsiteY65-3486" fmla="*/ 202368 h 6046908"/>
              <a:gd name="connsiteX66-3487" fmla="*/ 3102286 w 4527226"/>
              <a:gd name="connsiteY66-3488" fmla="*/ 400488 h 6046908"/>
              <a:gd name="connsiteX67-3489" fmla="*/ 3285166 w 4527226"/>
              <a:gd name="connsiteY67-3490" fmla="*/ 651948 h 6046908"/>
              <a:gd name="connsiteX68-3491" fmla="*/ 3407086 w 4527226"/>
              <a:gd name="connsiteY68-3492" fmla="*/ 918648 h 6046908"/>
              <a:gd name="connsiteX69-3493" fmla="*/ 3475666 w 4527226"/>
              <a:gd name="connsiteY69-3494" fmla="*/ 1238688 h 6046908"/>
              <a:gd name="connsiteX70-3495" fmla="*/ 3506146 w 4527226"/>
              <a:gd name="connsiteY70-3496" fmla="*/ 1543488 h 6046908"/>
              <a:gd name="connsiteX71-3497" fmla="*/ 3506146 w 4527226"/>
              <a:gd name="connsiteY71-3498" fmla="*/ 1962588 h 6046908"/>
              <a:gd name="connsiteX72-3499" fmla="*/ 3338506 w 4527226"/>
              <a:gd name="connsiteY72-3500" fmla="*/ 2305488 h 6046908"/>
              <a:gd name="connsiteX73-3501" fmla="*/ 3254686 w 4527226"/>
              <a:gd name="connsiteY73-3502" fmla="*/ 2473128 h 6046908"/>
              <a:gd name="connsiteX74-3503" fmla="*/ 3132766 w 4527226"/>
              <a:gd name="connsiteY74-3504" fmla="*/ 2663628 h 6046908"/>
              <a:gd name="connsiteX75-3505" fmla="*/ 3071806 w 4527226"/>
              <a:gd name="connsiteY75-3506" fmla="*/ 2838888 h 6046908"/>
              <a:gd name="connsiteX76-3507" fmla="*/ 3064186 w 4527226"/>
              <a:gd name="connsiteY76-3508" fmla="*/ 2915088 h 6046908"/>
              <a:gd name="connsiteX77-3509" fmla="*/ 3018466 w 4527226"/>
              <a:gd name="connsiteY77-3510" fmla="*/ 3014148 h 6046908"/>
              <a:gd name="connsiteX78-3511" fmla="*/ 2980366 w 4527226"/>
              <a:gd name="connsiteY78-3512" fmla="*/ 3082728 h 6046908"/>
              <a:gd name="connsiteX79-3513" fmla="*/ 2957506 w 4527226"/>
              <a:gd name="connsiteY79-3514" fmla="*/ 3120828 h 6046908"/>
              <a:gd name="connsiteX80-3515" fmla="*/ 2957506 w 4527226"/>
              <a:gd name="connsiteY80-3516" fmla="*/ 3555168 h 6046908"/>
              <a:gd name="connsiteX81-3517" fmla="*/ 3010846 w 4527226"/>
              <a:gd name="connsiteY81-3518" fmla="*/ 3539928 h 6046908"/>
              <a:gd name="connsiteX82-3519" fmla="*/ 3109906 w 4527226"/>
              <a:gd name="connsiteY82-3520" fmla="*/ 3570408 h 6046908"/>
              <a:gd name="connsiteX83-3521" fmla="*/ 3140386 w 4527226"/>
              <a:gd name="connsiteY83-3522" fmla="*/ 3631368 h 6046908"/>
              <a:gd name="connsiteX84-3523" fmla="*/ 3117526 w 4527226"/>
              <a:gd name="connsiteY84-3524" fmla="*/ 3738048 h 6046908"/>
              <a:gd name="connsiteX85-3525" fmla="*/ 3125146 w 4527226"/>
              <a:gd name="connsiteY85-3526" fmla="*/ 4103808 h 6046908"/>
              <a:gd name="connsiteX86-3527" fmla="*/ 3163246 w 4527226"/>
              <a:gd name="connsiteY86-3528" fmla="*/ 4157148 h 6046908"/>
              <a:gd name="connsiteX87-3529" fmla="*/ 3201346 w 4527226"/>
              <a:gd name="connsiteY87-3530" fmla="*/ 4164768 h 6046908"/>
              <a:gd name="connsiteX88-3531" fmla="*/ 3231826 w 4527226"/>
              <a:gd name="connsiteY88-3532" fmla="*/ 4172388 h 6046908"/>
              <a:gd name="connsiteX89-3533" fmla="*/ 3285166 w 4527226"/>
              <a:gd name="connsiteY89-3534" fmla="*/ 4294308 h 6046908"/>
              <a:gd name="connsiteX90-3535" fmla="*/ 3300406 w 4527226"/>
              <a:gd name="connsiteY90-3536" fmla="*/ 4347648 h 6046908"/>
              <a:gd name="connsiteX91-3537" fmla="*/ 3330886 w 4527226"/>
              <a:gd name="connsiteY91-3538" fmla="*/ 4408608 h 6046908"/>
              <a:gd name="connsiteX92-3539" fmla="*/ 3551866 w 4527226"/>
              <a:gd name="connsiteY92-3540" fmla="*/ 4644828 h 6046908"/>
              <a:gd name="connsiteX93-3541" fmla="*/ 3887146 w 4527226"/>
              <a:gd name="connsiteY93-3542" fmla="*/ 5025828 h 6046908"/>
              <a:gd name="connsiteX94-3543" fmla="*/ 4100506 w 4527226"/>
              <a:gd name="connsiteY94-3544" fmla="*/ 5300148 h 6046908"/>
              <a:gd name="connsiteX95-3545" fmla="*/ 4367206 w 4527226"/>
              <a:gd name="connsiteY95-3546" fmla="*/ 5726868 h 6046908"/>
              <a:gd name="connsiteX96-3547" fmla="*/ 4527226 w 4527226"/>
              <a:gd name="connsiteY96-3548" fmla="*/ 6046908 h 6046908"/>
              <a:gd name="connsiteX0-3549" fmla="*/ 701986 w 4527226"/>
              <a:gd name="connsiteY0-3550" fmla="*/ 5071548 h 6046908"/>
              <a:gd name="connsiteX1-3551" fmla="*/ 717226 w 4527226"/>
              <a:gd name="connsiteY1-3552" fmla="*/ 5063928 h 6046908"/>
              <a:gd name="connsiteX2-3553" fmla="*/ 709606 w 4527226"/>
              <a:gd name="connsiteY2-3554" fmla="*/ 5025828 h 6046908"/>
              <a:gd name="connsiteX3-3555" fmla="*/ 701986 w 4527226"/>
              <a:gd name="connsiteY3-3556" fmla="*/ 5002968 h 6046908"/>
              <a:gd name="connsiteX4-3557" fmla="*/ 968686 w 4527226"/>
              <a:gd name="connsiteY4-3558" fmla="*/ 4682928 h 6046908"/>
              <a:gd name="connsiteX5-3559" fmla="*/ 961066 w 4527226"/>
              <a:gd name="connsiteY5-3560" fmla="*/ 4644828 h 6046908"/>
              <a:gd name="connsiteX6-3561" fmla="*/ 1342066 w 4527226"/>
              <a:gd name="connsiteY6-3562" fmla="*/ 4172388 h 6046908"/>
              <a:gd name="connsiteX7-3563" fmla="*/ 1258246 w 4527226"/>
              <a:gd name="connsiteY7-3564" fmla="*/ 4012368 h 6046908"/>
              <a:gd name="connsiteX8-3565" fmla="*/ 1204906 w 4527226"/>
              <a:gd name="connsiteY8-3566" fmla="*/ 3928548 h 6046908"/>
              <a:gd name="connsiteX9-3567" fmla="*/ 1174426 w 4527226"/>
              <a:gd name="connsiteY9-3568" fmla="*/ 3768528 h 6046908"/>
              <a:gd name="connsiteX10-3569" fmla="*/ 1151566 w 4527226"/>
              <a:gd name="connsiteY10-3570" fmla="*/ 3699948 h 6046908"/>
              <a:gd name="connsiteX11-3571" fmla="*/ 1143946 w 4527226"/>
              <a:gd name="connsiteY11-3572" fmla="*/ 3669468 h 6046908"/>
              <a:gd name="connsiteX12-3573" fmla="*/ 1067746 w 4527226"/>
              <a:gd name="connsiteY12-3574" fmla="*/ 3661848 h 6046908"/>
              <a:gd name="connsiteX13-3575" fmla="*/ 938206 w 4527226"/>
              <a:gd name="connsiteY13-3576" fmla="*/ 3669468 h 6046908"/>
              <a:gd name="connsiteX14-3577" fmla="*/ 831526 w 4527226"/>
              <a:gd name="connsiteY14-3578" fmla="*/ 3692328 h 6046908"/>
              <a:gd name="connsiteX15-3579" fmla="*/ 610546 w 4527226"/>
              <a:gd name="connsiteY15-3580" fmla="*/ 3738048 h 6046908"/>
              <a:gd name="connsiteX16-3581" fmla="*/ 389566 w 4527226"/>
              <a:gd name="connsiteY16-3582" fmla="*/ 3638988 h 6046908"/>
              <a:gd name="connsiteX17-3583" fmla="*/ 381946 w 4527226"/>
              <a:gd name="connsiteY17-3584" fmla="*/ 3326568 h 6046908"/>
              <a:gd name="connsiteX18-3585" fmla="*/ 420046 w 4527226"/>
              <a:gd name="connsiteY18-3586" fmla="*/ 3227508 h 6046908"/>
              <a:gd name="connsiteX19-3587" fmla="*/ 389566 w 4527226"/>
              <a:gd name="connsiteY19-3588" fmla="*/ 3166548 h 6046908"/>
              <a:gd name="connsiteX20-3589" fmla="*/ 351466 w 4527226"/>
              <a:gd name="connsiteY20-3590" fmla="*/ 3105588 h 6046908"/>
              <a:gd name="connsiteX21-3591" fmla="*/ 397186 w 4527226"/>
              <a:gd name="connsiteY21-3592" fmla="*/ 3021768 h 6046908"/>
              <a:gd name="connsiteX22-3593" fmla="*/ 488626 w 4527226"/>
              <a:gd name="connsiteY22-3594" fmla="*/ 2998908 h 6046908"/>
              <a:gd name="connsiteX23-3595" fmla="*/ 471956 w 4527226"/>
              <a:gd name="connsiteY23-3596" fmla="*/ 2942709 h 6046908"/>
              <a:gd name="connsiteX24-3597" fmla="*/ 435286 w 4527226"/>
              <a:gd name="connsiteY24-3598" fmla="*/ 2930328 h 6046908"/>
              <a:gd name="connsiteX25-3599" fmla="*/ 389566 w 4527226"/>
              <a:gd name="connsiteY25-3600" fmla="*/ 2930328 h 6046908"/>
              <a:gd name="connsiteX26-3601" fmla="*/ 314000 w 4527226"/>
              <a:gd name="connsiteY26-3602" fmla="*/ 2893495 h 6046908"/>
              <a:gd name="connsiteX27-3603" fmla="*/ 320986 w 4527226"/>
              <a:gd name="connsiteY27-3604" fmla="*/ 2846508 h 6046908"/>
              <a:gd name="connsiteX28-3605" fmla="*/ 328606 w 4527226"/>
              <a:gd name="connsiteY28-3606" fmla="*/ 2793168 h 6046908"/>
              <a:gd name="connsiteX29-3607" fmla="*/ 313366 w 4527226"/>
              <a:gd name="connsiteY29-3608" fmla="*/ 2732208 h 6046908"/>
              <a:gd name="connsiteX30-3609" fmla="*/ 267646 w 4527226"/>
              <a:gd name="connsiteY30-3610" fmla="*/ 2671248 h 6046908"/>
              <a:gd name="connsiteX31-3611" fmla="*/ 176206 w 4527226"/>
              <a:gd name="connsiteY31-3612" fmla="*/ 2656008 h 6046908"/>
              <a:gd name="connsiteX32-3613" fmla="*/ 54286 w 4527226"/>
              <a:gd name="connsiteY32-3614" fmla="*/ 2610288 h 6046908"/>
              <a:gd name="connsiteX33-3615" fmla="*/ 7931 w 4527226"/>
              <a:gd name="connsiteY33-3616" fmla="*/ 2563298 h 6046908"/>
              <a:gd name="connsiteX34-3617" fmla="*/ 8566 w 4527226"/>
              <a:gd name="connsiteY34-3618" fmla="*/ 2488368 h 6046908"/>
              <a:gd name="connsiteX35-3619" fmla="*/ 92386 w 4527226"/>
              <a:gd name="connsiteY35-3620" fmla="*/ 2335968 h 6046908"/>
              <a:gd name="connsiteX36-3621" fmla="*/ 221926 w 4527226"/>
              <a:gd name="connsiteY36-3622" fmla="*/ 2175948 h 6046908"/>
              <a:gd name="connsiteX37-3623" fmla="*/ 282886 w 4527226"/>
              <a:gd name="connsiteY37-3624" fmla="*/ 2084508 h 6046908"/>
              <a:gd name="connsiteX38-3625" fmla="*/ 328606 w 4527226"/>
              <a:gd name="connsiteY38-3626" fmla="*/ 1977828 h 6046908"/>
              <a:gd name="connsiteX39-3627" fmla="*/ 359086 w 4527226"/>
              <a:gd name="connsiteY39-3628" fmla="*/ 1871148 h 6046908"/>
              <a:gd name="connsiteX40-3629" fmla="*/ 374326 w 4527226"/>
              <a:gd name="connsiteY40-3630" fmla="*/ 1810188 h 6046908"/>
              <a:gd name="connsiteX41-3631" fmla="*/ 343846 w 4527226"/>
              <a:gd name="connsiteY41-3632" fmla="*/ 1756848 h 6046908"/>
              <a:gd name="connsiteX42-3633" fmla="*/ 328606 w 4527226"/>
              <a:gd name="connsiteY42-3634" fmla="*/ 1680648 h 6046908"/>
              <a:gd name="connsiteX43-3635" fmla="*/ 412426 w 4527226"/>
              <a:gd name="connsiteY43-3636" fmla="*/ 1474908 h 6046908"/>
              <a:gd name="connsiteX44-3637" fmla="*/ 442906 w 4527226"/>
              <a:gd name="connsiteY44-3638" fmla="*/ 1307268 h 6046908"/>
              <a:gd name="connsiteX45-3639" fmla="*/ 465766 w 4527226"/>
              <a:gd name="connsiteY45-3640" fmla="*/ 1192968 h 6046908"/>
              <a:gd name="connsiteX46-3641" fmla="*/ 503866 w 4527226"/>
              <a:gd name="connsiteY46-3642" fmla="*/ 1055808 h 6046908"/>
              <a:gd name="connsiteX47-3643" fmla="*/ 557206 w 4527226"/>
              <a:gd name="connsiteY47-3644" fmla="*/ 888168 h 6046908"/>
              <a:gd name="connsiteX48-3645" fmla="*/ 503866 w 4527226"/>
              <a:gd name="connsiteY48-3646" fmla="*/ 888168 h 6046908"/>
              <a:gd name="connsiteX49-3647" fmla="*/ 412426 w 4527226"/>
              <a:gd name="connsiteY49-3648" fmla="*/ 834828 h 6046908"/>
              <a:gd name="connsiteX50-3649" fmla="*/ 328606 w 4527226"/>
              <a:gd name="connsiteY50-3650" fmla="*/ 789108 h 6046908"/>
              <a:gd name="connsiteX51-3651" fmla="*/ 260026 w 4527226"/>
              <a:gd name="connsiteY51-3652" fmla="*/ 773868 h 6046908"/>
              <a:gd name="connsiteX52-3653" fmla="*/ 214306 w 4527226"/>
              <a:gd name="connsiteY52-3654" fmla="*/ 751008 h 6046908"/>
              <a:gd name="connsiteX53-3655" fmla="*/ 260026 w 4527226"/>
              <a:gd name="connsiteY53-3656" fmla="*/ 674808 h 6046908"/>
              <a:gd name="connsiteX54-3657" fmla="*/ 374326 w 4527226"/>
              <a:gd name="connsiteY54-3658" fmla="*/ 606228 h 6046908"/>
              <a:gd name="connsiteX55-3659" fmla="*/ 557206 w 4527226"/>
              <a:gd name="connsiteY55-3660" fmla="*/ 507168 h 6046908"/>
              <a:gd name="connsiteX56-3661" fmla="*/ 656266 w 4527226"/>
              <a:gd name="connsiteY56-3662" fmla="*/ 423348 h 6046908"/>
              <a:gd name="connsiteX57-3663" fmla="*/ 892486 w 4527226"/>
              <a:gd name="connsiteY57-3664" fmla="*/ 232848 h 6046908"/>
              <a:gd name="connsiteX58-3665" fmla="*/ 1174426 w 4527226"/>
              <a:gd name="connsiteY58-3666" fmla="*/ 80448 h 6046908"/>
              <a:gd name="connsiteX59-3667" fmla="*/ 1593526 w 4527226"/>
              <a:gd name="connsiteY59-3668" fmla="*/ 11868 h 6046908"/>
              <a:gd name="connsiteX60-3669" fmla="*/ 1944046 w 4527226"/>
              <a:gd name="connsiteY60-3670" fmla="*/ 4248 h 6046908"/>
              <a:gd name="connsiteX61-3671" fmla="*/ 2172646 w 4527226"/>
              <a:gd name="connsiteY61-3672" fmla="*/ 4248 h 6046908"/>
              <a:gd name="connsiteX62-3673" fmla="*/ 2393626 w 4527226"/>
              <a:gd name="connsiteY62-3674" fmla="*/ 57588 h 6046908"/>
              <a:gd name="connsiteX63-3675" fmla="*/ 2667946 w 4527226"/>
              <a:gd name="connsiteY63-3676" fmla="*/ 133788 h 6046908"/>
              <a:gd name="connsiteX64-3677" fmla="*/ 2820346 w 4527226"/>
              <a:gd name="connsiteY64-3678" fmla="*/ 202368 h 6046908"/>
              <a:gd name="connsiteX65-3679" fmla="*/ 3102286 w 4527226"/>
              <a:gd name="connsiteY65-3680" fmla="*/ 400488 h 6046908"/>
              <a:gd name="connsiteX66-3681" fmla="*/ 3285166 w 4527226"/>
              <a:gd name="connsiteY66-3682" fmla="*/ 651948 h 6046908"/>
              <a:gd name="connsiteX67-3683" fmla="*/ 3407086 w 4527226"/>
              <a:gd name="connsiteY67-3684" fmla="*/ 918648 h 6046908"/>
              <a:gd name="connsiteX68-3685" fmla="*/ 3475666 w 4527226"/>
              <a:gd name="connsiteY68-3686" fmla="*/ 1238688 h 6046908"/>
              <a:gd name="connsiteX69-3687" fmla="*/ 3506146 w 4527226"/>
              <a:gd name="connsiteY69-3688" fmla="*/ 1543488 h 6046908"/>
              <a:gd name="connsiteX70-3689" fmla="*/ 3506146 w 4527226"/>
              <a:gd name="connsiteY70-3690" fmla="*/ 1962588 h 6046908"/>
              <a:gd name="connsiteX71-3691" fmla="*/ 3338506 w 4527226"/>
              <a:gd name="connsiteY71-3692" fmla="*/ 2305488 h 6046908"/>
              <a:gd name="connsiteX72-3693" fmla="*/ 3254686 w 4527226"/>
              <a:gd name="connsiteY72-3694" fmla="*/ 2473128 h 6046908"/>
              <a:gd name="connsiteX73-3695" fmla="*/ 3132766 w 4527226"/>
              <a:gd name="connsiteY73-3696" fmla="*/ 2663628 h 6046908"/>
              <a:gd name="connsiteX74-3697" fmla="*/ 3071806 w 4527226"/>
              <a:gd name="connsiteY74-3698" fmla="*/ 2838888 h 6046908"/>
              <a:gd name="connsiteX75-3699" fmla="*/ 3064186 w 4527226"/>
              <a:gd name="connsiteY75-3700" fmla="*/ 2915088 h 6046908"/>
              <a:gd name="connsiteX76-3701" fmla="*/ 3018466 w 4527226"/>
              <a:gd name="connsiteY76-3702" fmla="*/ 3014148 h 6046908"/>
              <a:gd name="connsiteX77-3703" fmla="*/ 2980366 w 4527226"/>
              <a:gd name="connsiteY77-3704" fmla="*/ 3082728 h 6046908"/>
              <a:gd name="connsiteX78-3705" fmla="*/ 2957506 w 4527226"/>
              <a:gd name="connsiteY78-3706" fmla="*/ 3120828 h 6046908"/>
              <a:gd name="connsiteX79-3707" fmla="*/ 2957506 w 4527226"/>
              <a:gd name="connsiteY79-3708" fmla="*/ 3555168 h 6046908"/>
              <a:gd name="connsiteX80-3709" fmla="*/ 3010846 w 4527226"/>
              <a:gd name="connsiteY80-3710" fmla="*/ 3539928 h 6046908"/>
              <a:gd name="connsiteX81-3711" fmla="*/ 3109906 w 4527226"/>
              <a:gd name="connsiteY81-3712" fmla="*/ 3570408 h 6046908"/>
              <a:gd name="connsiteX82-3713" fmla="*/ 3140386 w 4527226"/>
              <a:gd name="connsiteY82-3714" fmla="*/ 3631368 h 6046908"/>
              <a:gd name="connsiteX83-3715" fmla="*/ 3117526 w 4527226"/>
              <a:gd name="connsiteY83-3716" fmla="*/ 3738048 h 6046908"/>
              <a:gd name="connsiteX84-3717" fmla="*/ 3125146 w 4527226"/>
              <a:gd name="connsiteY84-3718" fmla="*/ 4103808 h 6046908"/>
              <a:gd name="connsiteX85-3719" fmla="*/ 3163246 w 4527226"/>
              <a:gd name="connsiteY85-3720" fmla="*/ 4157148 h 6046908"/>
              <a:gd name="connsiteX86-3721" fmla="*/ 3201346 w 4527226"/>
              <a:gd name="connsiteY86-3722" fmla="*/ 4164768 h 6046908"/>
              <a:gd name="connsiteX87-3723" fmla="*/ 3231826 w 4527226"/>
              <a:gd name="connsiteY87-3724" fmla="*/ 4172388 h 6046908"/>
              <a:gd name="connsiteX88-3725" fmla="*/ 3285166 w 4527226"/>
              <a:gd name="connsiteY88-3726" fmla="*/ 4294308 h 6046908"/>
              <a:gd name="connsiteX89-3727" fmla="*/ 3300406 w 4527226"/>
              <a:gd name="connsiteY89-3728" fmla="*/ 4347648 h 6046908"/>
              <a:gd name="connsiteX90-3729" fmla="*/ 3330886 w 4527226"/>
              <a:gd name="connsiteY90-3730" fmla="*/ 4408608 h 6046908"/>
              <a:gd name="connsiteX91-3731" fmla="*/ 3551866 w 4527226"/>
              <a:gd name="connsiteY91-3732" fmla="*/ 4644828 h 6046908"/>
              <a:gd name="connsiteX92-3733" fmla="*/ 3887146 w 4527226"/>
              <a:gd name="connsiteY92-3734" fmla="*/ 5025828 h 6046908"/>
              <a:gd name="connsiteX93-3735" fmla="*/ 4100506 w 4527226"/>
              <a:gd name="connsiteY93-3736" fmla="*/ 5300148 h 6046908"/>
              <a:gd name="connsiteX94-3737" fmla="*/ 4367206 w 4527226"/>
              <a:gd name="connsiteY94-3738" fmla="*/ 5726868 h 6046908"/>
              <a:gd name="connsiteX95-3739" fmla="*/ 4527226 w 4527226"/>
              <a:gd name="connsiteY95-3740" fmla="*/ 6046908 h 6046908"/>
              <a:gd name="connsiteX0-3741" fmla="*/ 717226 w 4527226"/>
              <a:gd name="connsiteY0-3742" fmla="*/ 5063928 h 6046908"/>
              <a:gd name="connsiteX1-3743" fmla="*/ 709606 w 4527226"/>
              <a:gd name="connsiteY1-3744" fmla="*/ 5025828 h 6046908"/>
              <a:gd name="connsiteX2-3745" fmla="*/ 701986 w 4527226"/>
              <a:gd name="connsiteY2-3746" fmla="*/ 5002968 h 6046908"/>
              <a:gd name="connsiteX3-3747" fmla="*/ 968686 w 4527226"/>
              <a:gd name="connsiteY3-3748" fmla="*/ 4682928 h 6046908"/>
              <a:gd name="connsiteX4-3749" fmla="*/ 961066 w 4527226"/>
              <a:gd name="connsiteY4-3750" fmla="*/ 4644828 h 6046908"/>
              <a:gd name="connsiteX5-3751" fmla="*/ 1342066 w 4527226"/>
              <a:gd name="connsiteY5-3752" fmla="*/ 4172388 h 6046908"/>
              <a:gd name="connsiteX6-3753" fmla="*/ 1258246 w 4527226"/>
              <a:gd name="connsiteY6-3754" fmla="*/ 4012368 h 6046908"/>
              <a:gd name="connsiteX7-3755" fmla="*/ 1204906 w 4527226"/>
              <a:gd name="connsiteY7-3756" fmla="*/ 3928548 h 6046908"/>
              <a:gd name="connsiteX8-3757" fmla="*/ 1174426 w 4527226"/>
              <a:gd name="connsiteY8-3758" fmla="*/ 3768528 h 6046908"/>
              <a:gd name="connsiteX9-3759" fmla="*/ 1151566 w 4527226"/>
              <a:gd name="connsiteY9-3760" fmla="*/ 3699948 h 6046908"/>
              <a:gd name="connsiteX10-3761" fmla="*/ 1143946 w 4527226"/>
              <a:gd name="connsiteY10-3762" fmla="*/ 3669468 h 6046908"/>
              <a:gd name="connsiteX11-3763" fmla="*/ 1067746 w 4527226"/>
              <a:gd name="connsiteY11-3764" fmla="*/ 3661848 h 6046908"/>
              <a:gd name="connsiteX12-3765" fmla="*/ 938206 w 4527226"/>
              <a:gd name="connsiteY12-3766" fmla="*/ 3669468 h 6046908"/>
              <a:gd name="connsiteX13-3767" fmla="*/ 831526 w 4527226"/>
              <a:gd name="connsiteY13-3768" fmla="*/ 3692328 h 6046908"/>
              <a:gd name="connsiteX14-3769" fmla="*/ 610546 w 4527226"/>
              <a:gd name="connsiteY14-3770" fmla="*/ 3738048 h 6046908"/>
              <a:gd name="connsiteX15-3771" fmla="*/ 389566 w 4527226"/>
              <a:gd name="connsiteY15-3772" fmla="*/ 3638988 h 6046908"/>
              <a:gd name="connsiteX16-3773" fmla="*/ 381946 w 4527226"/>
              <a:gd name="connsiteY16-3774" fmla="*/ 3326568 h 6046908"/>
              <a:gd name="connsiteX17-3775" fmla="*/ 420046 w 4527226"/>
              <a:gd name="connsiteY17-3776" fmla="*/ 3227508 h 6046908"/>
              <a:gd name="connsiteX18-3777" fmla="*/ 389566 w 4527226"/>
              <a:gd name="connsiteY18-3778" fmla="*/ 3166548 h 6046908"/>
              <a:gd name="connsiteX19-3779" fmla="*/ 351466 w 4527226"/>
              <a:gd name="connsiteY19-3780" fmla="*/ 3105588 h 6046908"/>
              <a:gd name="connsiteX20-3781" fmla="*/ 397186 w 4527226"/>
              <a:gd name="connsiteY20-3782" fmla="*/ 3021768 h 6046908"/>
              <a:gd name="connsiteX21-3783" fmla="*/ 488626 w 4527226"/>
              <a:gd name="connsiteY21-3784" fmla="*/ 2998908 h 6046908"/>
              <a:gd name="connsiteX22-3785" fmla="*/ 471956 w 4527226"/>
              <a:gd name="connsiteY22-3786" fmla="*/ 2942709 h 6046908"/>
              <a:gd name="connsiteX23-3787" fmla="*/ 435286 w 4527226"/>
              <a:gd name="connsiteY23-3788" fmla="*/ 2930328 h 6046908"/>
              <a:gd name="connsiteX24-3789" fmla="*/ 389566 w 4527226"/>
              <a:gd name="connsiteY24-3790" fmla="*/ 2930328 h 6046908"/>
              <a:gd name="connsiteX25-3791" fmla="*/ 314000 w 4527226"/>
              <a:gd name="connsiteY25-3792" fmla="*/ 2893495 h 6046908"/>
              <a:gd name="connsiteX26-3793" fmla="*/ 320986 w 4527226"/>
              <a:gd name="connsiteY26-3794" fmla="*/ 2846508 h 6046908"/>
              <a:gd name="connsiteX27-3795" fmla="*/ 328606 w 4527226"/>
              <a:gd name="connsiteY27-3796" fmla="*/ 2793168 h 6046908"/>
              <a:gd name="connsiteX28-3797" fmla="*/ 313366 w 4527226"/>
              <a:gd name="connsiteY28-3798" fmla="*/ 2732208 h 6046908"/>
              <a:gd name="connsiteX29-3799" fmla="*/ 267646 w 4527226"/>
              <a:gd name="connsiteY29-3800" fmla="*/ 2671248 h 6046908"/>
              <a:gd name="connsiteX30-3801" fmla="*/ 176206 w 4527226"/>
              <a:gd name="connsiteY30-3802" fmla="*/ 2656008 h 6046908"/>
              <a:gd name="connsiteX31-3803" fmla="*/ 54286 w 4527226"/>
              <a:gd name="connsiteY31-3804" fmla="*/ 2610288 h 6046908"/>
              <a:gd name="connsiteX32-3805" fmla="*/ 7931 w 4527226"/>
              <a:gd name="connsiteY32-3806" fmla="*/ 2563298 h 6046908"/>
              <a:gd name="connsiteX33-3807" fmla="*/ 8566 w 4527226"/>
              <a:gd name="connsiteY33-3808" fmla="*/ 2488368 h 6046908"/>
              <a:gd name="connsiteX34-3809" fmla="*/ 92386 w 4527226"/>
              <a:gd name="connsiteY34-3810" fmla="*/ 2335968 h 6046908"/>
              <a:gd name="connsiteX35-3811" fmla="*/ 221926 w 4527226"/>
              <a:gd name="connsiteY35-3812" fmla="*/ 2175948 h 6046908"/>
              <a:gd name="connsiteX36-3813" fmla="*/ 282886 w 4527226"/>
              <a:gd name="connsiteY36-3814" fmla="*/ 2084508 h 6046908"/>
              <a:gd name="connsiteX37-3815" fmla="*/ 328606 w 4527226"/>
              <a:gd name="connsiteY37-3816" fmla="*/ 1977828 h 6046908"/>
              <a:gd name="connsiteX38-3817" fmla="*/ 359086 w 4527226"/>
              <a:gd name="connsiteY38-3818" fmla="*/ 1871148 h 6046908"/>
              <a:gd name="connsiteX39-3819" fmla="*/ 374326 w 4527226"/>
              <a:gd name="connsiteY39-3820" fmla="*/ 1810188 h 6046908"/>
              <a:gd name="connsiteX40-3821" fmla="*/ 343846 w 4527226"/>
              <a:gd name="connsiteY40-3822" fmla="*/ 1756848 h 6046908"/>
              <a:gd name="connsiteX41-3823" fmla="*/ 328606 w 4527226"/>
              <a:gd name="connsiteY41-3824" fmla="*/ 1680648 h 6046908"/>
              <a:gd name="connsiteX42-3825" fmla="*/ 412426 w 4527226"/>
              <a:gd name="connsiteY42-3826" fmla="*/ 1474908 h 6046908"/>
              <a:gd name="connsiteX43-3827" fmla="*/ 442906 w 4527226"/>
              <a:gd name="connsiteY43-3828" fmla="*/ 1307268 h 6046908"/>
              <a:gd name="connsiteX44-3829" fmla="*/ 465766 w 4527226"/>
              <a:gd name="connsiteY44-3830" fmla="*/ 1192968 h 6046908"/>
              <a:gd name="connsiteX45-3831" fmla="*/ 503866 w 4527226"/>
              <a:gd name="connsiteY45-3832" fmla="*/ 1055808 h 6046908"/>
              <a:gd name="connsiteX46-3833" fmla="*/ 557206 w 4527226"/>
              <a:gd name="connsiteY46-3834" fmla="*/ 888168 h 6046908"/>
              <a:gd name="connsiteX47-3835" fmla="*/ 503866 w 4527226"/>
              <a:gd name="connsiteY47-3836" fmla="*/ 888168 h 6046908"/>
              <a:gd name="connsiteX48-3837" fmla="*/ 412426 w 4527226"/>
              <a:gd name="connsiteY48-3838" fmla="*/ 834828 h 6046908"/>
              <a:gd name="connsiteX49-3839" fmla="*/ 328606 w 4527226"/>
              <a:gd name="connsiteY49-3840" fmla="*/ 789108 h 6046908"/>
              <a:gd name="connsiteX50-3841" fmla="*/ 260026 w 4527226"/>
              <a:gd name="connsiteY50-3842" fmla="*/ 773868 h 6046908"/>
              <a:gd name="connsiteX51-3843" fmla="*/ 214306 w 4527226"/>
              <a:gd name="connsiteY51-3844" fmla="*/ 751008 h 6046908"/>
              <a:gd name="connsiteX52-3845" fmla="*/ 260026 w 4527226"/>
              <a:gd name="connsiteY52-3846" fmla="*/ 674808 h 6046908"/>
              <a:gd name="connsiteX53-3847" fmla="*/ 374326 w 4527226"/>
              <a:gd name="connsiteY53-3848" fmla="*/ 606228 h 6046908"/>
              <a:gd name="connsiteX54-3849" fmla="*/ 557206 w 4527226"/>
              <a:gd name="connsiteY54-3850" fmla="*/ 507168 h 6046908"/>
              <a:gd name="connsiteX55-3851" fmla="*/ 656266 w 4527226"/>
              <a:gd name="connsiteY55-3852" fmla="*/ 423348 h 6046908"/>
              <a:gd name="connsiteX56-3853" fmla="*/ 892486 w 4527226"/>
              <a:gd name="connsiteY56-3854" fmla="*/ 232848 h 6046908"/>
              <a:gd name="connsiteX57-3855" fmla="*/ 1174426 w 4527226"/>
              <a:gd name="connsiteY57-3856" fmla="*/ 80448 h 6046908"/>
              <a:gd name="connsiteX58-3857" fmla="*/ 1593526 w 4527226"/>
              <a:gd name="connsiteY58-3858" fmla="*/ 11868 h 6046908"/>
              <a:gd name="connsiteX59-3859" fmla="*/ 1944046 w 4527226"/>
              <a:gd name="connsiteY59-3860" fmla="*/ 4248 h 6046908"/>
              <a:gd name="connsiteX60-3861" fmla="*/ 2172646 w 4527226"/>
              <a:gd name="connsiteY60-3862" fmla="*/ 4248 h 6046908"/>
              <a:gd name="connsiteX61-3863" fmla="*/ 2393626 w 4527226"/>
              <a:gd name="connsiteY61-3864" fmla="*/ 57588 h 6046908"/>
              <a:gd name="connsiteX62-3865" fmla="*/ 2667946 w 4527226"/>
              <a:gd name="connsiteY62-3866" fmla="*/ 133788 h 6046908"/>
              <a:gd name="connsiteX63-3867" fmla="*/ 2820346 w 4527226"/>
              <a:gd name="connsiteY63-3868" fmla="*/ 202368 h 6046908"/>
              <a:gd name="connsiteX64-3869" fmla="*/ 3102286 w 4527226"/>
              <a:gd name="connsiteY64-3870" fmla="*/ 400488 h 6046908"/>
              <a:gd name="connsiteX65-3871" fmla="*/ 3285166 w 4527226"/>
              <a:gd name="connsiteY65-3872" fmla="*/ 651948 h 6046908"/>
              <a:gd name="connsiteX66-3873" fmla="*/ 3407086 w 4527226"/>
              <a:gd name="connsiteY66-3874" fmla="*/ 918648 h 6046908"/>
              <a:gd name="connsiteX67-3875" fmla="*/ 3475666 w 4527226"/>
              <a:gd name="connsiteY67-3876" fmla="*/ 1238688 h 6046908"/>
              <a:gd name="connsiteX68-3877" fmla="*/ 3506146 w 4527226"/>
              <a:gd name="connsiteY68-3878" fmla="*/ 1543488 h 6046908"/>
              <a:gd name="connsiteX69-3879" fmla="*/ 3506146 w 4527226"/>
              <a:gd name="connsiteY69-3880" fmla="*/ 1962588 h 6046908"/>
              <a:gd name="connsiteX70-3881" fmla="*/ 3338506 w 4527226"/>
              <a:gd name="connsiteY70-3882" fmla="*/ 2305488 h 6046908"/>
              <a:gd name="connsiteX71-3883" fmla="*/ 3254686 w 4527226"/>
              <a:gd name="connsiteY71-3884" fmla="*/ 2473128 h 6046908"/>
              <a:gd name="connsiteX72-3885" fmla="*/ 3132766 w 4527226"/>
              <a:gd name="connsiteY72-3886" fmla="*/ 2663628 h 6046908"/>
              <a:gd name="connsiteX73-3887" fmla="*/ 3071806 w 4527226"/>
              <a:gd name="connsiteY73-3888" fmla="*/ 2838888 h 6046908"/>
              <a:gd name="connsiteX74-3889" fmla="*/ 3064186 w 4527226"/>
              <a:gd name="connsiteY74-3890" fmla="*/ 2915088 h 6046908"/>
              <a:gd name="connsiteX75-3891" fmla="*/ 3018466 w 4527226"/>
              <a:gd name="connsiteY75-3892" fmla="*/ 3014148 h 6046908"/>
              <a:gd name="connsiteX76-3893" fmla="*/ 2980366 w 4527226"/>
              <a:gd name="connsiteY76-3894" fmla="*/ 3082728 h 6046908"/>
              <a:gd name="connsiteX77-3895" fmla="*/ 2957506 w 4527226"/>
              <a:gd name="connsiteY77-3896" fmla="*/ 3120828 h 6046908"/>
              <a:gd name="connsiteX78-3897" fmla="*/ 2957506 w 4527226"/>
              <a:gd name="connsiteY78-3898" fmla="*/ 3555168 h 6046908"/>
              <a:gd name="connsiteX79-3899" fmla="*/ 3010846 w 4527226"/>
              <a:gd name="connsiteY79-3900" fmla="*/ 3539928 h 6046908"/>
              <a:gd name="connsiteX80-3901" fmla="*/ 3109906 w 4527226"/>
              <a:gd name="connsiteY80-3902" fmla="*/ 3570408 h 6046908"/>
              <a:gd name="connsiteX81-3903" fmla="*/ 3140386 w 4527226"/>
              <a:gd name="connsiteY81-3904" fmla="*/ 3631368 h 6046908"/>
              <a:gd name="connsiteX82-3905" fmla="*/ 3117526 w 4527226"/>
              <a:gd name="connsiteY82-3906" fmla="*/ 3738048 h 6046908"/>
              <a:gd name="connsiteX83-3907" fmla="*/ 3125146 w 4527226"/>
              <a:gd name="connsiteY83-3908" fmla="*/ 4103808 h 6046908"/>
              <a:gd name="connsiteX84-3909" fmla="*/ 3163246 w 4527226"/>
              <a:gd name="connsiteY84-3910" fmla="*/ 4157148 h 6046908"/>
              <a:gd name="connsiteX85-3911" fmla="*/ 3201346 w 4527226"/>
              <a:gd name="connsiteY85-3912" fmla="*/ 4164768 h 6046908"/>
              <a:gd name="connsiteX86-3913" fmla="*/ 3231826 w 4527226"/>
              <a:gd name="connsiteY86-3914" fmla="*/ 4172388 h 6046908"/>
              <a:gd name="connsiteX87-3915" fmla="*/ 3285166 w 4527226"/>
              <a:gd name="connsiteY87-3916" fmla="*/ 4294308 h 6046908"/>
              <a:gd name="connsiteX88-3917" fmla="*/ 3300406 w 4527226"/>
              <a:gd name="connsiteY88-3918" fmla="*/ 4347648 h 6046908"/>
              <a:gd name="connsiteX89-3919" fmla="*/ 3330886 w 4527226"/>
              <a:gd name="connsiteY89-3920" fmla="*/ 4408608 h 6046908"/>
              <a:gd name="connsiteX90-3921" fmla="*/ 3551866 w 4527226"/>
              <a:gd name="connsiteY90-3922" fmla="*/ 4644828 h 6046908"/>
              <a:gd name="connsiteX91-3923" fmla="*/ 3887146 w 4527226"/>
              <a:gd name="connsiteY91-3924" fmla="*/ 5025828 h 6046908"/>
              <a:gd name="connsiteX92-3925" fmla="*/ 4100506 w 4527226"/>
              <a:gd name="connsiteY92-3926" fmla="*/ 5300148 h 6046908"/>
              <a:gd name="connsiteX93-3927" fmla="*/ 4367206 w 4527226"/>
              <a:gd name="connsiteY93-3928" fmla="*/ 5726868 h 6046908"/>
              <a:gd name="connsiteX94-3929" fmla="*/ 4527226 w 4527226"/>
              <a:gd name="connsiteY94-3930" fmla="*/ 6046908 h 6046908"/>
              <a:gd name="connsiteX0-3931" fmla="*/ 709606 w 4527226"/>
              <a:gd name="connsiteY0-3932" fmla="*/ 5025828 h 6046908"/>
              <a:gd name="connsiteX1-3933" fmla="*/ 701986 w 4527226"/>
              <a:gd name="connsiteY1-3934" fmla="*/ 5002968 h 6046908"/>
              <a:gd name="connsiteX2-3935" fmla="*/ 968686 w 4527226"/>
              <a:gd name="connsiteY2-3936" fmla="*/ 4682928 h 6046908"/>
              <a:gd name="connsiteX3-3937" fmla="*/ 961066 w 4527226"/>
              <a:gd name="connsiteY3-3938" fmla="*/ 4644828 h 6046908"/>
              <a:gd name="connsiteX4-3939" fmla="*/ 1342066 w 4527226"/>
              <a:gd name="connsiteY4-3940" fmla="*/ 4172388 h 6046908"/>
              <a:gd name="connsiteX5-3941" fmla="*/ 1258246 w 4527226"/>
              <a:gd name="connsiteY5-3942" fmla="*/ 4012368 h 6046908"/>
              <a:gd name="connsiteX6-3943" fmla="*/ 1204906 w 4527226"/>
              <a:gd name="connsiteY6-3944" fmla="*/ 3928548 h 6046908"/>
              <a:gd name="connsiteX7-3945" fmla="*/ 1174426 w 4527226"/>
              <a:gd name="connsiteY7-3946" fmla="*/ 3768528 h 6046908"/>
              <a:gd name="connsiteX8-3947" fmla="*/ 1151566 w 4527226"/>
              <a:gd name="connsiteY8-3948" fmla="*/ 3699948 h 6046908"/>
              <a:gd name="connsiteX9-3949" fmla="*/ 1143946 w 4527226"/>
              <a:gd name="connsiteY9-3950" fmla="*/ 3669468 h 6046908"/>
              <a:gd name="connsiteX10-3951" fmla="*/ 1067746 w 4527226"/>
              <a:gd name="connsiteY10-3952" fmla="*/ 3661848 h 6046908"/>
              <a:gd name="connsiteX11-3953" fmla="*/ 938206 w 4527226"/>
              <a:gd name="connsiteY11-3954" fmla="*/ 3669468 h 6046908"/>
              <a:gd name="connsiteX12-3955" fmla="*/ 831526 w 4527226"/>
              <a:gd name="connsiteY12-3956" fmla="*/ 3692328 h 6046908"/>
              <a:gd name="connsiteX13-3957" fmla="*/ 610546 w 4527226"/>
              <a:gd name="connsiteY13-3958" fmla="*/ 3738048 h 6046908"/>
              <a:gd name="connsiteX14-3959" fmla="*/ 389566 w 4527226"/>
              <a:gd name="connsiteY14-3960" fmla="*/ 3638988 h 6046908"/>
              <a:gd name="connsiteX15-3961" fmla="*/ 381946 w 4527226"/>
              <a:gd name="connsiteY15-3962" fmla="*/ 3326568 h 6046908"/>
              <a:gd name="connsiteX16-3963" fmla="*/ 420046 w 4527226"/>
              <a:gd name="connsiteY16-3964" fmla="*/ 3227508 h 6046908"/>
              <a:gd name="connsiteX17-3965" fmla="*/ 389566 w 4527226"/>
              <a:gd name="connsiteY17-3966" fmla="*/ 3166548 h 6046908"/>
              <a:gd name="connsiteX18-3967" fmla="*/ 351466 w 4527226"/>
              <a:gd name="connsiteY18-3968" fmla="*/ 3105588 h 6046908"/>
              <a:gd name="connsiteX19-3969" fmla="*/ 397186 w 4527226"/>
              <a:gd name="connsiteY19-3970" fmla="*/ 3021768 h 6046908"/>
              <a:gd name="connsiteX20-3971" fmla="*/ 488626 w 4527226"/>
              <a:gd name="connsiteY20-3972" fmla="*/ 2998908 h 6046908"/>
              <a:gd name="connsiteX21-3973" fmla="*/ 471956 w 4527226"/>
              <a:gd name="connsiteY21-3974" fmla="*/ 2942709 h 6046908"/>
              <a:gd name="connsiteX22-3975" fmla="*/ 435286 w 4527226"/>
              <a:gd name="connsiteY22-3976" fmla="*/ 2930328 h 6046908"/>
              <a:gd name="connsiteX23-3977" fmla="*/ 389566 w 4527226"/>
              <a:gd name="connsiteY23-3978" fmla="*/ 2930328 h 6046908"/>
              <a:gd name="connsiteX24-3979" fmla="*/ 314000 w 4527226"/>
              <a:gd name="connsiteY24-3980" fmla="*/ 2893495 h 6046908"/>
              <a:gd name="connsiteX25-3981" fmla="*/ 320986 w 4527226"/>
              <a:gd name="connsiteY25-3982" fmla="*/ 2846508 h 6046908"/>
              <a:gd name="connsiteX26-3983" fmla="*/ 328606 w 4527226"/>
              <a:gd name="connsiteY26-3984" fmla="*/ 2793168 h 6046908"/>
              <a:gd name="connsiteX27-3985" fmla="*/ 313366 w 4527226"/>
              <a:gd name="connsiteY27-3986" fmla="*/ 2732208 h 6046908"/>
              <a:gd name="connsiteX28-3987" fmla="*/ 267646 w 4527226"/>
              <a:gd name="connsiteY28-3988" fmla="*/ 2671248 h 6046908"/>
              <a:gd name="connsiteX29-3989" fmla="*/ 176206 w 4527226"/>
              <a:gd name="connsiteY29-3990" fmla="*/ 2656008 h 6046908"/>
              <a:gd name="connsiteX30-3991" fmla="*/ 54286 w 4527226"/>
              <a:gd name="connsiteY30-3992" fmla="*/ 2610288 h 6046908"/>
              <a:gd name="connsiteX31-3993" fmla="*/ 7931 w 4527226"/>
              <a:gd name="connsiteY31-3994" fmla="*/ 2563298 h 6046908"/>
              <a:gd name="connsiteX32-3995" fmla="*/ 8566 w 4527226"/>
              <a:gd name="connsiteY32-3996" fmla="*/ 2488368 h 6046908"/>
              <a:gd name="connsiteX33-3997" fmla="*/ 92386 w 4527226"/>
              <a:gd name="connsiteY33-3998" fmla="*/ 2335968 h 6046908"/>
              <a:gd name="connsiteX34-3999" fmla="*/ 221926 w 4527226"/>
              <a:gd name="connsiteY34-4000" fmla="*/ 2175948 h 6046908"/>
              <a:gd name="connsiteX35-4001" fmla="*/ 282886 w 4527226"/>
              <a:gd name="connsiteY35-4002" fmla="*/ 2084508 h 6046908"/>
              <a:gd name="connsiteX36-4003" fmla="*/ 328606 w 4527226"/>
              <a:gd name="connsiteY36-4004" fmla="*/ 1977828 h 6046908"/>
              <a:gd name="connsiteX37-4005" fmla="*/ 359086 w 4527226"/>
              <a:gd name="connsiteY37-4006" fmla="*/ 1871148 h 6046908"/>
              <a:gd name="connsiteX38-4007" fmla="*/ 374326 w 4527226"/>
              <a:gd name="connsiteY38-4008" fmla="*/ 1810188 h 6046908"/>
              <a:gd name="connsiteX39-4009" fmla="*/ 343846 w 4527226"/>
              <a:gd name="connsiteY39-4010" fmla="*/ 1756848 h 6046908"/>
              <a:gd name="connsiteX40-4011" fmla="*/ 328606 w 4527226"/>
              <a:gd name="connsiteY40-4012" fmla="*/ 1680648 h 6046908"/>
              <a:gd name="connsiteX41-4013" fmla="*/ 412426 w 4527226"/>
              <a:gd name="connsiteY41-4014" fmla="*/ 1474908 h 6046908"/>
              <a:gd name="connsiteX42-4015" fmla="*/ 442906 w 4527226"/>
              <a:gd name="connsiteY42-4016" fmla="*/ 1307268 h 6046908"/>
              <a:gd name="connsiteX43-4017" fmla="*/ 465766 w 4527226"/>
              <a:gd name="connsiteY43-4018" fmla="*/ 1192968 h 6046908"/>
              <a:gd name="connsiteX44-4019" fmla="*/ 503866 w 4527226"/>
              <a:gd name="connsiteY44-4020" fmla="*/ 1055808 h 6046908"/>
              <a:gd name="connsiteX45-4021" fmla="*/ 557206 w 4527226"/>
              <a:gd name="connsiteY45-4022" fmla="*/ 888168 h 6046908"/>
              <a:gd name="connsiteX46-4023" fmla="*/ 503866 w 4527226"/>
              <a:gd name="connsiteY46-4024" fmla="*/ 888168 h 6046908"/>
              <a:gd name="connsiteX47-4025" fmla="*/ 412426 w 4527226"/>
              <a:gd name="connsiteY47-4026" fmla="*/ 834828 h 6046908"/>
              <a:gd name="connsiteX48-4027" fmla="*/ 328606 w 4527226"/>
              <a:gd name="connsiteY48-4028" fmla="*/ 789108 h 6046908"/>
              <a:gd name="connsiteX49-4029" fmla="*/ 260026 w 4527226"/>
              <a:gd name="connsiteY49-4030" fmla="*/ 773868 h 6046908"/>
              <a:gd name="connsiteX50-4031" fmla="*/ 214306 w 4527226"/>
              <a:gd name="connsiteY50-4032" fmla="*/ 751008 h 6046908"/>
              <a:gd name="connsiteX51-4033" fmla="*/ 260026 w 4527226"/>
              <a:gd name="connsiteY51-4034" fmla="*/ 674808 h 6046908"/>
              <a:gd name="connsiteX52-4035" fmla="*/ 374326 w 4527226"/>
              <a:gd name="connsiteY52-4036" fmla="*/ 606228 h 6046908"/>
              <a:gd name="connsiteX53-4037" fmla="*/ 557206 w 4527226"/>
              <a:gd name="connsiteY53-4038" fmla="*/ 507168 h 6046908"/>
              <a:gd name="connsiteX54-4039" fmla="*/ 656266 w 4527226"/>
              <a:gd name="connsiteY54-4040" fmla="*/ 423348 h 6046908"/>
              <a:gd name="connsiteX55-4041" fmla="*/ 892486 w 4527226"/>
              <a:gd name="connsiteY55-4042" fmla="*/ 232848 h 6046908"/>
              <a:gd name="connsiteX56-4043" fmla="*/ 1174426 w 4527226"/>
              <a:gd name="connsiteY56-4044" fmla="*/ 80448 h 6046908"/>
              <a:gd name="connsiteX57-4045" fmla="*/ 1593526 w 4527226"/>
              <a:gd name="connsiteY57-4046" fmla="*/ 11868 h 6046908"/>
              <a:gd name="connsiteX58-4047" fmla="*/ 1944046 w 4527226"/>
              <a:gd name="connsiteY58-4048" fmla="*/ 4248 h 6046908"/>
              <a:gd name="connsiteX59-4049" fmla="*/ 2172646 w 4527226"/>
              <a:gd name="connsiteY59-4050" fmla="*/ 4248 h 6046908"/>
              <a:gd name="connsiteX60-4051" fmla="*/ 2393626 w 4527226"/>
              <a:gd name="connsiteY60-4052" fmla="*/ 57588 h 6046908"/>
              <a:gd name="connsiteX61-4053" fmla="*/ 2667946 w 4527226"/>
              <a:gd name="connsiteY61-4054" fmla="*/ 133788 h 6046908"/>
              <a:gd name="connsiteX62-4055" fmla="*/ 2820346 w 4527226"/>
              <a:gd name="connsiteY62-4056" fmla="*/ 202368 h 6046908"/>
              <a:gd name="connsiteX63-4057" fmla="*/ 3102286 w 4527226"/>
              <a:gd name="connsiteY63-4058" fmla="*/ 400488 h 6046908"/>
              <a:gd name="connsiteX64-4059" fmla="*/ 3285166 w 4527226"/>
              <a:gd name="connsiteY64-4060" fmla="*/ 651948 h 6046908"/>
              <a:gd name="connsiteX65-4061" fmla="*/ 3407086 w 4527226"/>
              <a:gd name="connsiteY65-4062" fmla="*/ 918648 h 6046908"/>
              <a:gd name="connsiteX66-4063" fmla="*/ 3475666 w 4527226"/>
              <a:gd name="connsiteY66-4064" fmla="*/ 1238688 h 6046908"/>
              <a:gd name="connsiteX67-4065" fmla="*/ 3506146 w 4527226"/>
              <a:gd name="connsiteY67-4066" fmla="*/ 1543488 h 6046908"/>
              <a:gd name="connsiteX68-4067" fmla="*/ 3506146 w 4527226"/>
              <a:gd name="connsiteY68-4068" fmla="*/ 1962588 h 6046908"/>
              <a:gd name="connsiteX69-4069" fmla="*/ 3338506 w 4527226"/>
              <a:gd name="connsiteY69-4070" fmla="*/ 2305488 h 6046908"/>
              <a:gd name="connsiteX70-4071" fmla="*/ 3254686 w 4527226"/>
              <a:gd name="connsiteY70-4072" fmla="*/ 2473128 h 6046908"/>
              <a:gd name="connsiteX71-4073" fmla="*/ 3132766 w 4527226"/>
              <a:gd name="connsiteY71-4074" fmla="*/ 2663628 h 6046908"/>
              <a:gd name="connsiteX72-4075" fmla="*/ 3071806 w 4527226"/>
              <a:gd name="connsiteY72-4076" fmla="*/ 2838888 h 6046908"/>
              <a:gd name="connsiteX73-4077" fmla="*/ 3064186 w 4527226"/>
              <a:gd name="connsiteY73-4078" fmla="*/ 2915088 h 6046908"/>
              <a:gd name="connsiteX74-4079" fmla="*/ 3018466 w 4527226"/>
              <a:gd name="connsiteY74-4080" fmla="*/ 3014148 h 6046908"/>
              <a:gd name="connsiteX75-4081" fmla="*/ 2980366 w 4527226"/>
              <a:gd name="connsiteY75-4082" fmla="*/ 3082728 h 6046908"/>
              <a:gd name="connsiteX76-4083" fmla="*/ 2957506 w 4527226"/>
              <a:gd name="connsiteY76-4084" fmla="*/ 3120828 h 6046908"/>
              <a:gd name="connsiteX77-4085" fmla="*/ 2957506 w 4527226"/>
              <a:gd name="connsiteY77-4086" fmla="*/ 3555168 h 6046908"/>
              <a:gd name="connsiteX78-4087" fmla="*/ 3010846 w 4527226"/>
              <a:gd name="connsiteY78-4088" fmla="*/ 3539928 h 6046908"/>
              <a:gd name="connsiteX79-4089" fmla="*/ 3109906 w 4527226"/>
              <a:gd name="connsiteY79-4090" fmla="*/ 3570408 h 6046908"/>
              <a:gd name="connsiteX80-4091" fmla="*/ 3140386 w 4527226"/>
              <a:gd name="connsiteY80-4092" fmla="*/ 3631368 h 6046908"/>
              <a:gd name="connsiteX81-4093" fmla="*/ 3117526 w 4527226"/>
              <a:gd name="connsiteY81-4094" fmla="*/ 3738048 h 6046908"/>
              <a:gd name="connsiteX82-4095" fmla="*/ 3125146 w 4527226"/>
              <a:gd name="connsiteY82-4096" fmla="*/ 4103808 h 6046908"/>
              <a:gd name="connsiteX83-4097" fmla="*/ 3163246 w 4527226"/>
              <a:gd name="connsiteY83-4098" fmla="*/ 4157148 h 6046908"/>
              <a:gd name="connsiteX84-4099" fmla="*/ 3201346 w 4527226"/>
              <a:gd name="connsiteY84-4100" fmla="*/ 4164768 h 6046908"/>
              <a:gd name="connsiteX85-4101" fmla="*/ 3231826 w 4527226"/>
              <a:gd name="connsiteY85-4102" fmla="*/ 4172388 h 6046908"/>
              <a:gd name="connsiteX86-4103" fmla="*/ 3285166 w 4527226"/>
              <a:gd name="connsiteY86-4104" fmla="*/ 4294308 h 6046908"/>
              <a:gd name="connsiteX87-4105" fmla="*/ 3300406 w 4527226"/>
              <a:gd name="connsiteY87-4106" fmla="*/ 4347648 h 6046908"/>
              <a:gd name="connsiteX88-4107" fmla="*/ 3330886 w 4527226"/>
              <a:gd name="connsiteY88-4108" fmla="*/ 4408608 h 6046908"/>
              <a:gd name="connsiteX89-4109" fmla="*/ 3551866 w 4527226"/>
              <a:gd name="connsiteY89-4110" fmla="*/ 4644828 h 6046908"/>
              <a:gd name="connsiteX90-4111" fmla="*/ 3887146 w 4527226"/>
              <a:gd name="connsiteY90-4112" fmla="*/ 5025828 h 6046908"/>
              <a:gd name="connsiteX91-4113" fmla="*/ 4100506 w 4527226"/>
              <a:gd name="connsiteY91-4114" fmla="*/ 5300148 h 6046908"/>
              <a:gd name="connsiteX92-4115" fmla="*/ 4367206 w 4527226"/>
              <a:gd name="connsiteY92-4116" fmla="*/ 5726868 h 6046908"/>
              <a:gd name="connsiteX93-4117" fmla="*/ 4527226 w 4527226"/>
              <a:gd name="connsiteY93-4118" fmla="*/ 6046908 h 6046908"/>
              <a:gd name="connsiteX0-4119" fmla="*/ 701986 w 4527226"/>
              <a:gd name="connsiteY0-4120" fmla="*/ 5002968 h 6046908"/>
              <a:gd name="connsiteX1-4121" fmla="*/ 968686 w 4527226"/>
              <a:gd name="connsiteY1-4122" fmla="*/ 4682928 h 6046908"/>
              <a:gd name="connsiteX2-4123" fmla="*/ 961066 w 4527226"/>
              <a:gd name="connsiteY2-4124" fmla="*/ 4644828 h 6046908"/>
              <a:gd name="connsiteX3-4125" fmla="*/ 1342066 w 4527226"/>
              <a:gd name="connsiteY3-4126" fmla="*/ 4172388 h 6046908"/>
              <a:gd name="connsiteX4-4127" fmla="*/ 1258246 w 4527226"/>
              <a:gd name="connsiteY4-4128" fmla="*/ 4012368 h 6046908"/>
              <a:gd name="connsiteX5-4129" fmla="*/ 1204906 w 4527226"/>
              <a:gd name="connsiteY5-4130" fmla="*/ 3928548 h 6046908"/>
              <a:gd name="connsiteX6-4131" fmla="*/ 1174426 w 4527226"/>
              <a:gd name="connsiteY6-4132" fmla="*/ 3768528 h 6046908"/>
              <a:gd name="connsiteX7-4133" fmla="*/ 1151566 w 4527226"/>
              <a:gd name="connsiteY7-4134" fmla="*/ 3699948 h 6046908"/>
              <a:gd name="connsiteX8-4135" fmla="*/ 1143946 w 4527226"/>
              <a:gd name="connsiteY8-4136" fmla="*/ 3669468 h 6046908"/>
              <a:gd name="connsiteX9-4137" fmla="*/ 1067746 w 4527226"/>
              <a:gd name="connsiteY9-4138" fmla="*/ 3661848 h 6046908"/>
              <a:gd name="connsiteX10-4139" fmla="*/ 938206 w 4527226"/>
              <a:gd name="connsiteY10-4140" fmla="*/ 3669468 h 6046908"/>
              <a:gd name="connsiteX11-4141" fmla="*/ 831526 w 4527226"/>
              <a:gd name="connsiteY11-4142" fmla="*/ 3692328 h 6046908"/>
              <a:gd name="connsiteX12-4143" fmla="*/ 610546 w 4527226"/>
              <a:gd name="connsiteY12-4144" fmla="*/ 3738048 h 6046908"/>
              <a:gd name="connsiteX13-4145" fmla="*/ 389566 w 4527226"/>
              <a:gd name="connsiteY13-4146" fmla="*/ 3638988 h 6046908"/>
              <a:gd name="connsiteX14-4147" fmla="*/ 381946 w 4527226"/>
              <a:gd name="connsiteY14-4148" fmla="*/ 3326568 h 6046908"/>
              <a:gd name="connsiteX15-4149" fmla="*/ 420046 w 4527226"/>
              <a:gd name="connsiteY15-4150" fmla="*/ 3227508 h 6046908"/>
              <a:gd name="connsiteX16-4151" fmla="*/ 389566 w 4527226"/>
              <a:gd name="connsiteY16-4152" fmla="*/ 3166548 h 6046908"/>
              <a:gd name="connsiteX17-4153" fmla="*/ 351466 w 4527226"/>
              <a:gd name="connsiteY17-4154" fmla="*/ 3105588 h 6046908"/>
              <a:gd name="connsiteX18-4155" fmla="*/ 397186 w 4527226"/>
              <a:gd name="connsiteY18-4156" fmla="*/ 3021768 h 6046908"/>
              <a:gd name="connsiteX19-4157" fmla="*/ 488626 w 4527226"/>
              <a:gd name="connsiteY19-4158" fmla="*/ 2998908 h 6046908"/>
              <a:gd name="connsiteX20-4159" fmla="*/ 471956 w 4527226"/>
              <a:gd name="connsiteY20-4160" fmla="*/ 2942709 h 6046908"/>
              <a:gd name="connsiteX21-4161" fmla="*/ 435286 w 4527226"/>
              <a:gd name="connsiteY21-4162" fmla="*/ 2930328 h 6046908"/>
              <a:gd name="connsiteX22-4163" fmla="*/ 389566 w 4527226"/>
              <a:gd name="connsiteY22-4164" fmla="*/ 2930328 h 6046908"/>
              <a:gd name="connsiteX23-4165" fmla="*/ 314000 w 4527226"/>
              <a:gd name="connsiteY23-4166" fmla="*/ 2893495 h 6046908"/>
              <a:gd name="connsiteX24-4167" fmla="*/ 320986 w 4527226"/>
              <a:gd name="connsiteY24-4168" fmla="*/ 2846508 h 6046908"/>
              <a:gd name="connsiteX25-4169" fmla="*/ 328606 w 4527226"/>
              <a:gd name="connsiteY25-4170" fmla="*/ 2793168 h 6046908"/>
              <a:gd name="connsiteX26-4171" fmla="*/ 313366 w 4527226"/>
              <a:gd name="connsiteY26-4172" fmla="*/ 2732208 h 6046908"/>
              <a:gd name="connsiteX27-4173" fmla="*/ 267646 w 4527226"/>
              <a:gd name="connsiteY27-4174" fmla="*/ 2671248 h 6046908"/>
              <a:gd name="connsiteX28-4175" fmla="*/ 176206 w 4527226"/>
              <a:gd name="connsiteY28-4176" fmla="*/ 2656008 h 6046908"/>
              <a:gd name="connsiteX29-4177" fmla="*/ 54286 w 4527226"/>
              <a:gd name="connsiteY29-4178" fmla="*/ 2610288 h 6046908"/>
              <a:gd name="connsiteX30-4179" fmla="*/ 7931 w 4527226"/>
              <a:gd name="connsiteY30-4180" fmla="*/ 2563298 h 6046908"/>
              <a:gd name="connsiteX31-4181" fmla="*/ 8566 w 4527226"/>
              <a:gd name="connsiteY31-4182" fmla="*/ 2488368 h 6046908"/>
              <a:gd name="connsiteX32-4183" fmla="*/ 92386 w 4527226"/>
              <a:gd name="connsiteY32-4184" fmla="*/ 2335968 h 6046908"/>
              <a:gd name="connsiteX33-4185" fmla="*/ 221926 w 4527226"/>
              <a:gd name="connsiteY33-4186" fmla="*/ 2175948 h 6046908"/>
              <a:gd name="connsiteX34-4187" fmla="*/ 282886 w 4527226"/>
              <a:gd name="connsiteY34-4188" fmla="*/ 2084508 h 6046908"/>
              <a:gd name="connsiteX35-4189" fmla="*/ 328606 w 4527226"/>
              <a:gd name="connsiteY35-4190" fmla="*/ 1977828 h 6046908"/>
              <a:gd name="connsiteX36-4191" fmla="*/ 359086 w 4527226"/>
              <a:gd name="connsiteY36-4192" fmla="*/ 1871148 h 6046908"/>
              <a:gd name="connsiteX37-4193" fmla="*/ 374326 w 4527226"/>
              <a:gd name="connsiteY37-4194" fmla="*/ 1810188 h 6046908"/>
              <a:gd name="connsiteX38-4195" fmla="*/ 343846 w 4527226"/>
              <a:gd name="connsiteY38-4196" fmla="*/ 1756848 h 6046908"/>
              <a:gd name="connsiteX39-4197" fmla="*/ 328606 w 4527226"/>
              <a:gd name="connsiteY39-4198" fmla="*/ 1680648 h 6046908"/>
              <a:gd name="connsiteX40-4199" fmla="*/ 412426 w 4527226"/>
              <a:gd name="connsiteY40-4200" fmla="*/ 1474908 h 6046908"/>
              <a:gd name="connsiteX41-4201" fmla="*/ 442906 w 4527226"/>
              <a:gd name="connsiteY41-4202" fmla="*/ 1307268 h 6046908"/>
              <a:gd name="connsiteX42-4203" fmla="*/ 465766 w 4527226"/>
              <a:gd name="connsiteY42-4204" fmla="*/ 1192968 h 6046908"/>
              <a:gd name="connsiteX43-4205" fmla="*/ 503866 w 4527226"/>
              <a:gd name="connsiteY43-4206" fmla="*/ 1055808 h 6046908"/>
              <a:gd name="connsiteX44-4207" fmla="*/ 557206 w 4527226"/>
              <a:gd name="connsiteY44-4208" fmla="*/ 888168 h 6046908"/>
              <a:gd name="connsiteX45-4209" fmla="*/ 503866 w 4527226"/>
              <a:gd name="connsiteY45-4210" fmla="*/ 888168 h 6046908"/>
              <a:gd name="connsiteX46-4211" fmla="*/ 412426 w 4527226"/>
              <a:gd name="connsiteY46-4212" fmla="*/ 834828 h 6046908"/>
              <a:gd name="connsiteX47-4213" fmla="*/ 328606 w 4527226"/>
              <a:gd name="connsiteY47-4214" fmla="*/ 789108 h 6046908"/>
              <a:gd name="connsiteX48-4215" fmla="*/ 260026 w 4527226"/>
              <a:gd name="connsiteY48-4216" fmla="*/ 773868 h 6046908"/>
              <a:gd name="connsiteX49-4217" fmla="*/ 214306 w 4527226"/>
              <a:gd name="connsiteY49-4218" fmla="*/ 751008 h 6046908"/>
              <a:gd name="connsiteX50-4219" fmla="*/ 260026 w 4527226"/>
              <a:gd name="connsiteY50-4220" fmla="*/ 674808 h 6046908"/>
              <a:gd name="connsiteX51-4221" fmla="*/ 374326 w 4527226"/>
              <a:gd name="connsiteY51-4222" fmla="*/ 606228 h 6046908"/>
              <a:gd name="connsiteX52-4223" fmla="*/ 557206 w 4527226"/>
              <a:gd name="connsiteY52-4224" fmla="*/ 507168 h 6046908"/>
              <a:gd name="connsiteX53-4225" fmla="*/ 656266 w 4527226"/>
              <a:gd name="connsiteY53-4226" fmla="*/ 423348 h 6046908"/>
              <a:gd name="connsiteX54-4227" fmla="*/ 892486 w 4527226"/>
              <a:gd name="connsiteY54-4228" fmla="*/ 232848 h 6046908"/>
              <a:gd name="connsiteX55-4229" fmla="*/ 1174426 w 4527226"/>
              <a:gd name="connsiteY55-4230" fmla="*/ 80448 h 6046908"/>
              <a:gd name="connsiteX56-4231" fmla="*/ 1593526 w 4527226"/>
              <a:gd name="connsiteY56-4232" fmla="*/ 11868 h 6046908"/>
              <a:gd name="connsiteX57-4233" fmla="*/ 1944046 w 4527226"/>
              <a:gd name="connsiteY57-4234" fmla="*/ 4248 h 6046908"/>
              <a:gd name="connsiteX58-4235" fmla="*/ 2172646 w 4527226"/>
              <a:gd name="connsiteY58-4236" fmla="*/ 4248 h 6046908"/>
              <a:gd name="connsiteX59-4237" fmla="*/ 2393626 w 4527226"/>
              <a:gd name="connsiteY59-4238" fmla="*/ 57588 h 6046908"/>
              <a:gd name="connsiteX60-4239" fmla="*/ 2667946 w 4527226"/>
              <a:gd name="connsiteY60-4240" fmla="*/ 133788 h 6046908"/>
              <a:gd name="connsiteX61-4241" fmla="*/ 2820346 w 4527226"/>
              <a:gd name="connsiteY61-4242" fmla="*/ 202368 h 6046908"/>
              <a:gd name="connsiteX62-4243" fmla="*/ 3102286 w 4527226"/>
              <a:gd name="connsiteY62-4244" fmla="*/ 400488 h 6046908"/>
              <a:gd name="connsiteX63-4245" fmla="*/ 3285166 w 4527226"/>
              <a:gd name="connsiteY63-4246" fmla="*/ 651948 h 6046908"/>
              <a:gd name="connsiteX64-4247" fmla="*/ 3407086 w 4527226"/>
              <a:gd name="connsiteY64-4248" fmla="*/ 918648 h 6046908"/>
              <a:gd name="connsiteX65-4249" fmla="*/ 3475666 w 4527226"/>
              <a:gd name="connsiteY65-4250" fmla="*/ 1238688 h 6046908"/>
              <a:gd name="connsiteX66-4251" fmla="*/ 3506146 w 4527226"/>
              <a:gd name="connsiteY66-4252" fmla="*/ 1543488 h 6046908"/>
              <a:gd name="connsiteX67-4253" fmla="*/ 3506146 w 4527226"/>
              <a:gd name="connsiteY67-4254" fmla="*/ 1962588 h 6046908"/>
              <a:gd name="connsiteX68-4255" fmla="*/ 3338506 w 4527226"/>
              <a:gd name="connsiteY68-4256" fmla="*/ 2305488 h 6046908"/>
              <a:gd name="connsiteX69-4257" fmla="*/ 3254686 w 4527226"/>
              <a:gd name="connsiteY69-4258" fmla="*/ 2473128 h 6046908"/>
              <a:gd name="connsiteX70-4259" fmla="*/ 3132766 w 4527226"/>
              <a:gd name="connsiteY70-4260" fmla="*/ 2663628 h 6046908"/>
              <a:gd name="connsiteX71-4261" fmla="*/ 3071806 w 4527226"/>
              <a:gd name="connsiteY71-4262" fmla="*/ 2838888 h 6046908"/>
              <a:gd name="connsiteX72-4263" fmla="*/ 3064186 w 4527226"/>
              <a:gd name="connsiteY72-4264" fmla="*/ 2915088 h 6046908"/>
              <a:gd name="connsiteX73-4265" fmla="*/ 3018466 w 4527226"/>
              <a:gd name="connsiteY73-4266" fmla="*/ 3014148 h 6046908"/>
              <a:gd name="connsiteX74-4267" fmla="*/ 2980366 w 4527226"/>
              <a:gd name="connsiteY74-4268" fmla="*/ 3082728 h 6046908"/>
              <a:gd name="connsiteX75-4269" fmla="*/ 2957506 w 4527226"/>
              <a:gd name="connsiteY75-4270" fmla="*/ 3120828 h 6046908"/>
              <a:gd name="connsiteX76-4271" fmla="*/ 2957506 w 4527226"/>
              <a:gd name="connsiteY76-4272" fmla="*/ 3555168 h 6046908"/>
              <a:gd name="connsiteX77-4273" fmla="*/ 3010846 w 4527226"/>
              <a:gd name="connsiteY77-4274" fmla="*/ 3539928 h 6046908"/>
              <a:gd name="connsiteX78-4275" fmla="*/ 3109906 w 4527226"/>
              <a:gd name="connsiteY78-4276" fmla="*/ 3570408 h 6046908"/>
              <a:gd name="connsiteX79-4277" fmla="*/ 3140386 w 4527226"/>
              <a:gd name="connsiteY79-4278" fmla="*/ 3631368 h 6046908"/>
              <a:gd name="connsiteX80-4279" fmla="*/ 3117526 w 4527226"/>
              <a:gd name="connsiteY80-4280" fmla="*/ 3738048 h 6046908"/>
              <a:gd name="connsiteX81-4281" fmla="*/ 3125146 w 4527226"/>
              <a:gd name="connsiteY81-4282" fmla="*/ 4103808 h 6046908"/>
              <a:gd name="connsiteX82-4283" fmla="*/ 3163246 w 4527226"/>
              <a:gd name="connsiteY82-4284" fmla="*/ 4157148 h 6046908"/>
              <a:gd name="connsiteX83-4285" fmla="*/ 3201346 w 4527226"/>
              <a:gd name="connsiteY83-4286" fmla="*/ 4164768 h 6046908"/>
              <a:gd name="connsiteX84-4287" fmla="*/ 3231826 w 4527226"/>
              <a:gd name="connsiteY84-4288" fmla="*/ 4172388 h 6046908"/>
              <a:gd name="connsiteX85-4289" fmla="*/ 3285166 w 4527226"/>
              <a:gd name="connsiteY85-4290" fmla="*/ 4294308 h 6046908"/>
              <a:gd name="connsiteX86-4291" fmla="*/ 3300406 w 4527226"/>
              <a:gd name="connsiteY86-4292" fmla="*/ 4347648 h 6046908"/>
              <a:gd name="connsiteX87-4293" fmla="*/ 3330886 w 4527226"/>
              <a:gd name="connsiteY87-4294" fmla="*/ 4408608 h 6046908"/>
              <a:gd name="connsiteX88-4295" fmla="*/ 3551866 w 4527226"/>
              <a:gd name="connsiteY88-4296" fmla="*/ 4644828 h 6046908"/>
              <a:gd name="connsiteX89-4297" fmla="*/ 3887146 w 4527226"/>
              <a:gd name="connsiteY89-4298" fmla="*/ 5025828 h 6046908"/>
              <a:gd name="connsiteX90-4299" fmla="*/ 4100506 w 4527226"/>
              <a:gd name="connsiteY90-4300" fmla="*/ 5300148 h 6046908"/>
              <a:gd name="connsiteX91-4301" fmla="*/ 4367206 w 4527226"/>
              <a:gd name="connsiteY91-4302" fmla="*/ 5726868 h 6046908"/>
              <a:gd name="connsiteX92-4303" fmla="*/ 4527226 w 4527226"/>
              <a:gd name="connsiteY92-4304" fmla="*/ 6046908 h 6046908"/>
              <a:gd name="connsiteX0-4305" fmla="*/ 701986 w 4527226"/>
              <a:gd name="connsiteY0-4306" fmla="*/ 5002968 h 6046908"/>
              <a:gd name="connsiteX1-4307" fmla="*/ 961066 w 4527226"/>
              <a:gd name="connsiteY1-4308" fmla="*/ 4644828 h 6046908"/>
              <a:gd name="connsiteX2-4309" fmla="*/ 1342066 w 4527226"/>
              <a:gd name="connsiteY2-4310" fmla="*/ 4172388 h 6046908"/>
              <a:gd name="connsiteX3-4311" fmla="*/ 1258246 w 4527226"/>
              <a:gd name="connsiteY3-4312" fmla="*/ 4012368 h 6046908"/>
              <a:gd name="connsiteX4-4313" fmla="*/ 1204906 w 4527226"/>
              <a:gd name="connsiteY4-4314" fmla="*/ 3928548 h 6046908"/>
              <a:gd name="connsiteX5-4315" fmla="*/ 1174426 w 4527226"/>
              <a:gd name="connsiteY5-4316" fmla="*/ 3768528 h 6046908"/>
              <a:gd name="connsiteX6-4317" fmla="*/ 1151566 w 4527226"/>
              <a:gd name="connsiteY6-4318" fmla="*/ 3699948 h 6046908"/>
              <a:gd name="connsiteX7-4319" fmla="*/ 1143946 w 4527226"/>
              <a:gd name="connsiteY7-4320" fmla="*/ 3669468 h 6046908"/>
              <a:gd name="connsiteX8-4321" fmla="*/ 1067746 w 4527226"/>
              <a:gd name="connsiteY8-4322" fmla="*/ 3661848 h 6046908"/>
              <a:gd name="connsiteX9-4323" fmla="*/ 938206 w 4527226"/>
              <a:gd name="connsiteY9-4324" fmla="*/ 3669468 h 6046908"/>
              <a:gd name="connsiteX10-4325" fmla="*/ 831526 w 4527226"/>
              <a:gd name="connsiteY10-4326" fmla="*/ 3692328 h 6046908"/>
              <a:gd name="connsiteX11-4327" fmla="*/ 610546 w 4527226"/>
              <a:gd name="connsiteY11-4328" fmla="*/ 3738048 h 6046908"/>
              <a:gd name="connsiteX12-4329" fmla="*/ 389566 w 4527226"/>
              <a:gd name="connsiteY12-4330" fmla="*/ 3638988 h 6046908"/>
              <a:gd name="connsiteX13-4331" fmla="*/ 381946 w 4527226"/>
              <a:gd name="connsiteY13-4332" fmla="*/ 3326568 h 6046908"/>
              <a:gd name="connsiteX14-4333" fmla="*/ 420046 w 4527226"/>
              <a:gd name="connsiteY14-4334" fmla="*/ 3227508 h 6046908"/>
              <a:gd name="connsiteX15-4335" fmla="*/ 389566 w 4527226"/>
              <a:gd name="connsiteY15-4336" fmla="*/ 3166548 h 6046908"/>
              <a:gd name="connsiteX16-4337" fmla="*/ 351466 w 4527226"/>
              <a:gd name="connsiteY16-4338" fmla="*/ 3105588 h 6046908"/>
              <a:gd name="connsiteX17-4339" fmla="*/ 397186 w 4527226"/>
              <a:gd name="connsiteY17-4340" fmla="*/ 3021768 h 6046908"/>
              <a:gd name="connsiteX18-4341" fmla="*/ 488626 w 4527226"/>
              <a:gd name="connsiteY18-4342" fmla="*/ 2998908 h 6046908"/>
              <a:gd name="connsiteX19-4343" fmla="*/ 471956 w 4527226"/>
              <a:gd name="connsiteY19-4344" fmla="*/ 2942709 h 6046908"/>
              <a:gd name="connsiteX20-4345" fmla="*/ 435286 w 4527226"/>
              <a:gd name="connsiteY20-4346" fmla="*/ 2930328 h 6046908"/>
              <a:gd name="connsiteX21-4347" fmla="*/ 389566 w 4527226"/>
              <a:gd name="connsiteY21-4348" fmla="*/ 2930328 h 6046908"/>
              <a:gd name="connsiteX22-4349" fmla="*/ 314000 w 4527226"/>
              <a:gd name="connsiteY22-4350" fmla="*/ 2893495 h 6046908"/>
              <a:gd name="connsiteX23-4351" fmla="*/ 320986 w 4527226"/>
              <a:gd name="connsiteY23-4352" fmla="*/ 2846508 h 6046908"/>
              <a:gd name="connsiteX24-4353" fmla="*/ 328606 w 4527226"/>
              <a:gd name="connsiteY24-4354" fmla="*/ 2793168 h 6046908"/>
              <a:gd name="connsiteX25-4355" fmla="*/ 313366 w 4527226"/>
              <a:gd name="connsiteY25-4356" fmla="*/ 2732208 h 6046908"/>
              <a:gd name="connsiteX26-4357" fmla="*/ 267646 w 4527226"/>
              <a:gd name="connsiteY26-4358" fmla="*/ 2671248 h 6046908"/>
              <a:gd name="connsiteX27-4359" fmla="*/ 176206 w 4527226"/>
              <a:gd name="connsiteY27-4360" fmla="*/ 2656008 h 6046908"/>
              <a:gd name="connsiteX28-4361" fmla="*/ 54286 w 4527226"/>
              <a:gd name="connsiteY28-4362" fmla="*/ 2610288 h 6046908"/>
              <a:gd name="connsiteX29-4363" fmla="*/ 7931 w 4527226"/>
              <a:gd name="connsiteY29-4364" fmla="*/ 2563298 h 6046908"/>
              <a:gd name="connsiteX30-4365" fmla="*/ 8566 w 4527226"/>
              <a:gd name="connsiteY30-4366" fmla="*/ 2488368 h 6046908"/>
              <a:gd name="connsiteX31-4367" fmla="*/ 92386 w 4527226"/>
              <a:gd name="connsiteY31-4368" fmla="*/ 2335968 h 6046908"/>
              <a:gd name="connsiteX32-4369" fmla="*/ 221926 w 4527226"/>
              <a:gd name="connsiteY32-4370" fmla="*/ 2175948 h 6046908"/>
              <a:gd name="connsiteX33-4371" fmla="*/ 282886 w 4527226"/>
              <a:gd name="connsiteY33-4372" fmla="*/ 2084508 h 6046908"/>
              <a:gd name="connsiteX34-4373" fmla="*/ 328606 w 4527226"/>
              <a:gd name="connsiteY34-4374" fmla="*/ 1977828 h 6046908"/>
              <a:gd name="connsiteX35-4375" fmla="*/ 359086 w 4527226"/>
              <a:gd name="connsiteY35-4376" fmla="*/ 1871148 h 6046908"/>
              <a:gd name="connsiteX36-4377" fmla="*/ 374326 w 4527226"/>
              <a:gd name="connsiteY36-4378" fmla="*/ 1810188 h 6046908"/>
              <a:gd name="connsiteX37-4379" fmla="*/ 343846 w 4527226"/>
              <a:gd name="connsiteY37-4380" fmla="*/ 1756848 h 6046908"/>
              <a:gd name="connsiteX38-4381" fmla="*/ 328606 w 4527226"/>
              <a:gd name="connsiteY38-4382" fmla="*/ 1680648 h 6046908"/>
              <a:gd name="connsiteX39-4383" fmla="*/ 412426 w 4527226"/>
              <a:gd name="connsiteY39-4384" fmla="*/ 1474908 h 6046908"/>
              <a:gd name="connsiteX40-4385" fmla="*/ 442906 w 4527226"/>
              <a:gd name="connsiteY40-4386" fmla="*/ 1307268 h 6046908"/>
              <a:gd name="connsiteX41-4387" fmla="*/ 465766 w 4527226"/>
              <a:gd name="connsiteY41-4388" fmla="*/ 1192968 h 6046908"/>
              <a:gd name="connsiteX42-4389" fmla="*/ 503866 w 4527226"/>
              <a:gd name="connsiteY42-4390" fmla="*/ 1055808 h 6046908"/>
              <a:gd name="connsiteX43-4391" fmla="*/ 557206 w 4527226"/>
              <a:gd name="connsiteY43-4392" fmla="*/ 888168 h 6046908"/>
              <a:gd name="connsiteX44-4393" fmla="*/ 503866 w 4527226"/>
              <a:gd name="connsiteY44-4394" fmla="*/ 888168 h 6046908"/>
              <a:gd name="connsiteX45-4395" fmla="*/ 412426 w 4527226"/>
              <a:gd name="connsiteY45-4396" fmla="*/ 834828 h 6046908"/>
              <a:gd name="connsiteX46-4397" fmla="*/ 328606 w 4527226"/>
              <a:gd name="connsiteY46-4398" fmla="*/ 789108 h 6046908"/>
              <a:gd name="connsiteX47-4399" fmla="*/ 260026 w 4527226"/>
              <a:gd name="connsiteY47-4400" fmla="*/ 773868 h 6046908"/>
              <a:gd name="connsiteX48-4401" fmla="*/ 214306 w 4527226"/>
              <a:gd name="connsiteY48-4402" fmla="*/ 751008 h 6046908"/>
              <a:gd name="connsiteX49-4403" fmla="*/ 260026 w 4527226"/>
              <a:gd name="connsiteY49-4404" fmla="*/ 674808 h 6046908"/>
              <a:gd name="connsiteX50-4405" fmla="*/ 374326 w 4527226"/>
              <a:gd name="connsiteY50-4406" fmla="*/ 606228 h 6046908"/>
              <a:gd name="connsiteX51-4407" fmla="*/ 557206 w 4527226"/>
              <a:gd name="connsiteY51-4408" fmla="*/ 507168 h 6046908"/>
              <a:gd name="connsiteX52-4409" fmla="*/ 656266 w 4527226"/>
              <a:gd name="connsiteY52-4410" fmla="*/ 423348 h 6046908"/>
              <a:gd name="connsiteX53-4411" fmla="*/ 892486 w 4527226"/>
              <a:gd name="connsiteY53-4412" fmla="*/ 232848 h 6046908"/>
              <a:gd name="connsiteX54-4413" fmla="*/ 1174426 w 4527226"/>
              <a:gd name="connsiteY54-4414" fmla="*/ 80448 h 6046908"/>
              <a:gd name="connsiteX55-4415" fmla="*/ 1593526 w 4527226"/>
              <a:gd name="connsiteY55-4416" fmla="*/ 11868 h 6046908"/>
              <a:gd name="connsiteX56-4417" fmla="*/ 1944046 w 4527226"/>
              <a:gd name="connsiteY56-4418" fmla="*/ 4248 h 6046908"/>
              <a:gd name="connsiteX57-4419" fmla="*/ 2172646 w 4527226"/>
              <a:gd name="connsiteY57-4420" fmla="*/ 4248 h 6046908"/>
              <a:gd name="connsiteX58-4421" fmla="*/ 2393626 w 4527226"/>
              <a:gd name="connsiteY58-4422" fmla="*/ 57588 h 6046908"/>
              <a:gd name="connsiteX59-4423" fmla="*/ 2667946 w 4527226"/>
              <a:gd name="connsiteY59-4424" fmla="*/ 133788 h 6046908"/>
              <a:gd name="connsiteX60-4425" fmla="*/ 2820346 w 4527226"/>
              <a:gd name="connsiteY60-4426" fmla="*/ 202368 h 6046908"/>
              <a:gd name="connsiteX61-4427" fmla="*/ 3102286 w 4527226"/>
              <a:gd name="connsiteY61-4428" fmla="*/ 400488 h 6046908"/>
              <a:gd name="connsiteX62-4429" fmla="*/ 3285166 w 4527226"/>
              <a:gd name="connsiteY62-4430" fmla="*/ 651948 h 6046908"/>
              <a:gd name="connsiteX63-4431" fmla="*/ 3407086 w 4527226"/>
              <a:gd name="connsiteY63-4432" fmla="*/ 918648 h 6046908"/>
              <a:gd name="connsiteX64-4433" fmla="*/ 3475666 w 4527226"/>
              <a:gd name="connsiteY64-4434" fmla="*/ 1238688 h 6046908"/>
              <a:gd name="connsiteX65-4435" fmla="*/ 3506146 w 4527226"/>
              <a:gd name="connsiteY65-4436" fmla="*/ 1543488 h 6046908"/>
              <a:gd name="connsiteX66-4437" fmla="*/ 3506146 w 4527226"/>
              <a:gd name="connsiteY66-4438" fmla="*/ 1962588 h 6046908"/>
              <a:gd name="connsiteX67-4439" fmla="*/ 3338506 w 4527226"/>
              <a:gd name="connsiteY67-4440" fmla="*/ 2305488 h 6046908"/>
              <a:gd name="connsiteX68-4441" fmla="*/ 3254686 w 4527226"/>
              <a:gd name="connsiteY68-4442" fmla="*/ 2473128 h 6046908"/>
              <a:gd name="connsiteX69-4443" fmla="*/ 3132766 w 4527226"/>
              <a:gd name="connsiteY69-4444" fmla="*/ 2663628 h 6046908"/>
              <a:gd name="connsiteX70-4445" fmla="*/ 3071806 w 4527226"/>
              <a:gd name="connsiteY70-4446" fmla="*/ 2838888 h 6046908"/>
              <a:gd name="connsiteX71-4447" fmla="*/ 3064186 w 4527226"/>
              <a:gd name="connsiteY71-4448" fmla="*/ 2915088 h 6046908"/>
              <a:gd name="connsiteX72-4449" fmla="*/ 3018466 w 4527226"/>
              <a:gd name="connsiteY72-4450" fmla="*/ 3014148 h 6046908"/>
              <a:gd name="connsiteX73-4451" fmla="*/ 2980366 w 4527226"/>
              <a:gd name="connsiteY73-4452" fmla="*/ 3082728 h 6046908"/>
              <a:gd name="connsiteX74-4453" fmla="*/ 2957506 w 4527226"/>
              <a:gd name="connsiteY74-4454" fmla="*/ 3120828 h 6046908"/>
              <a:gd name="connsiteX75-4455" fmla="*/ 2957506 w 4527226"/>
              <a:gd name="connsiteY75-4456" fmla="*/ 3555168 h 6046908"/>
              <a:gd name="connsiteX76-4457" fmla="*/ 3010846 w 4527226"/>
              <a:gd name="connsiteY76-4458" fmla="*/ 3539928 h 6046908"/>
              <a:gd name="connsiteX77-4459" fmla="*/ 3109906 w 4527226"/>
              <a:gd name="connsiteY77-4460" fmla="*/ 3570408 h 6046908"/>
              <a:gd name="connsiteX78-4461" fmla="*/ 3140386 w 4527226"/>
              <a:gd name="connsiteY78-4462" fmla="*/ 3631368 h 6046908"/>
              <a:gd name="connsiteX79-4463" fmla="*/ 3117526 w 4527226"/>
              <a:gd name="connsiteY79-4464" fmla="*/ 3738048 h 6046908"/>
              <a:gd name="connsiteX80-4465" fmla="*/ 3125146 w 4527226"/>
              <a:gd name="connsiteY80-4466" fmla="*/ 4103808 h 6046908"/>
              <a:gd name="connsiteX81-4467" fmla="*/ 3163246 w 4527226"/>
              <a:gd name="connsiteY81-4468" fmla="*/ 4157148 h 6046908"/>
              <a:gd name="connsiteX82-4469" fmla="*/ 3201346 w 4527226"/>
              <a:gd name="connsiteY82-4470" fmla="*/ 4164768 h 6046908"/>
              <a:gd name="connsiteX83-4471" fmla="*/ 3231826 w 4527226"/>
              <a:gd name="connsiteY83-4472" fmla="*/ 4172388 h 6046908"/>
              <a:gd name="connsiteX84-4473" fmla="*/ 3285166 w 4527226"/>
              <a:gd name="connsiteY84-4474" fmla="*/ 4294308 h 6046908"/>
              <a:gd name="connsiteX85-4475" fmla="*/ 3300406 w 4527226"/>
              <a:gd name="connsiteY85-4476" fmla="*/ 4347648 h 6046908"/>
              <a:gd name="connsiteX86-4477" fmla="*/ 3330886 w 4527226"/>
              <a:gd name="connsiteY86-4478" fmla="*/ 4408608 h 6046908"/>
              <a:gd name="connsiteX87-4479" fmla="*/ 3551866 w 4527226"/>
              <a:gd name="connsiteY87-4480" fmla="*/ 4644828 h 6046908"/>
              <a:gd name="connsiteX88-4481" fmla="*/ 3887146 w 4527226"/>
              <a:gd name="connsiteY88-4482" fmla="*/ 5025828 h 6046908"/>
              <a:gd name="connsiteX89-4483" fmla="*/ 4100506 w 4527226"/>
              <a:gd name="connsiteY89-4484" fmla="*/ 5300148 h 6046908"/>
              <a:gd name="connsiteX90-4485" fmla="*/ 4367206 w 4527226"/>
              <a:gd name="connsiteY90-4486" fmla="*/ 5726868 h 6046908"/>
              <a:gd name="connsiteX91-4487" fmla="*/ 4527226 w 4527226"/>
              <a:gd name="connsiteY91-4488" fmla="*/ 6046908 h 6046908"/>
              <a:gd name="connsiteX0-4489" fmla="*/ 707488 w 4527226"/>
              <a:gd name="connsiteY0-4490" fmla="*/ 5008470 h 6046908"/>
              <a:gd name="connsiteX1-4491" fmla="*/ 961066 w 4527226"/>
              <a:gd name="connsiteY1-4492" fmla="*/ 4644828 h 6046908"/>
              <a:gd name="connsiteX2-4493" fmla="*/ 1342066 w 4527226"/>
              <a:gd name="connsiteY2-4494" fmla="*/ 4172388 h 6046908"/>
              <a:gd name="connsiteX3-4495" fmla="*/ 1258246 w 4527226"/>
              <a:gd name="connsiteY3-4496" fmla="*/ 4012368 h 6046908"/>
              <a:gd name="connsiteX4-4497" fmla="*/ 1204906 w 4527226"/>
              <a:gd name="connsiteY4-4498" fmla="*/ 3928548 h 6046908"/>
              <a:gd name="connsiteX5-4499" fmla="*/ 1174426 w 4527226"/>
              <a:gd name="connsiteY5-4500" fmla="*/ 3768528 h 6046908"/>
              <a:gd name="connsiteX6-4501" fmla="*/ 1151566 w 4527226"/>
              <a:gd name="connsiteY6-4502" fmla="*/ 3699948 h 6046908"/>
              <a:gd name="connsiteX7-4503" fmla="*/ 1143946 w 4527226"/>
              <a:gd name="connsiteY7-4504" fmla="*/ 3669468 h 6046908"/>
              <a:gd name="connsiteX8-4505" fmla="*/ 1067746 w 4527226"/>
              <a:gd name="connsiteY8-4506" fmla="*/ 3661848 h 6046908"/>
              <a:gd name="connsiteX9-4507" fmla="*/ 938206 w 4527226"/>
              <a:gd name="connsiteY9-4508" fmla="*/ 3669468 h 6046908"/>
              <a:gd name="connsiteX10-4509" fmla="*/ 831526 w 4527226"/>
              <a:gd name="connsiteY10-4510" fmla="*/ 3692328 h 6046908"/>
              <a:gd name="connsiteX11-4511" fmla="*/ 610546 w 4527226"/>
              <a:gd name="connsiteY11-4512" fmla="*/ 3738048 h 6046908"/>
              <a:gd name="connsiteX12-4513" fmla="*/ 389566 w 4527226"/>
              <a:gd name="connsiteY12-4514" fmla="*/ 3638988 h 6046908"/>
              <a:gd name="connsiteX13-4515" fmla="*/ 381946 w 4527226"/>
              <a:gd name="connsiteY13-4516" fmla="*/ 3326568 h 6046908"/>
              <a:gd name="connsiteX14-4517" fmla="*/ 420046 w 4527226"/>
              <a:gd name="connsiteY14-4518" fmla="*/ 3227508 h 6046908"/>
              <a:gd name="connsiteX15-4519" fmla="*/ 389566 w 4527226"/>
              <a:gd name="connsiteY15-4520" fmla="*/ 3166548 h 6046908"/>
              <a:gd name="connsiteX16-4521" fmla="*/ 351466 w 4527226"/>
              <a:gd name="connsiteY16-4522" fmla="*/ 3105588 h 6046908"/>
              <a:gd name="connsiteX17-4523" fmla="*/ 397186 w 4527226"/>
              <a:gd name="connsiteY17-4524" fmla="*/ 3021768 h 6046908"/>
              <a:gd name="connsiteX18-4525" fmla="*/ 488626 w 4527226"/>
              <a:gd name="connsiteY18-4526" fmla="*/ 2998908 h 6046908"/>
              <a:gd name="connsiteX19-4527" fmla="*/ 471956 w 4527226"/>
              <a:gd name="connsiteY19-4528" fmla="*/ 2942709 h 6046908"/>
              <a:gd name="connsiteX20-4529" fmla="*/ 435286 w 4527226"/>
              <a:gd name="connsiteY20-4530" fmla="*/ 2930328 h 6046908"/>
              <a:gd name="connsiteX21-4531" fmla="*/ 389566 w 4527226"/>
              <a:gd name="connsiteY21-4532" fmla="*/ 2930328 h 6046908"/>
              <a:gd name="connsiteX22-4533" fmla="*/ 314000 w 4527226"/>
              <a:gd name="connsiteY22-4534" fmla="*/ 2893495 h 6046908"/>
              <a:gd name="connsiteX23-4535" fmla="*/ 320986 w 4527226"/>
              <a:gd name="connsiteY23-4536" fmla="*/ 2846508 h 6046908"/>
              <a:gd name="connsiteX24-4537" fmla="*/ 328606 w 4527226"/>
              <a:gd name="connsiteY24-4538" fmla="*/ 2793168 h 6046908"/>
              <a:gd name="connsiteX25-4539" fmla="*/ 313366 w 4527226"/>
              <a:gd name="connsiteY25-4540" fmla="*/ 2732208 h 6046908"/>
              <a:gd name="connsiteX26-4541" fmla="*/ 267646 w 4527226"/>
              <a:gd name="connsiteY26-4542" fmla="*/ 2671248 h 6046908"/>
              <a:gd name="connsiteX27-4543" fmla="*/ 176206 w 4527226"/>
              <a:gd name="connsiteY27-4544" fmla="*/ 2656008 h 6046908"/>
              <a:gd name="connsiteX28-4545" fmla="*/ 54286 w 4527226"/>
              <a:gd name="connsiteY28-4546" fmla="*/ 2610288 h 6046908"/>
              <a:gd name="connsiteX29-4547" fmla="*/ 7931 w 4527226"/>
              <a:gd name="connsiteY29-4548" fmla="*/ 2563298 h 6046908"/>
              <a:gd name="connsiteX30-4549" fmla="*/ 8566 w 4527226"/>
              <a:gd name="connsiteY30-4550" fmla="*/ 2488368 h 6046908"/>
              <a:gd name="connsiteX31-4551" fmla="*/ 92386 w 4527226"/>
              <a:gd name="connsiteY31-4552" fmla="*/ 2335968 h 6046908"/>
              <a:gd name="connsiteX32-4553" fmla="*/ 221926 w 4527226"/>
              <a:gd name="connsiteY32-4554" fmla="*/ 2175948 h 6046908"/>
              <a:gd name="connsiteX33-4555" fmla="*/ 282886 w 4527226"/>
              <a:gd name="connsiteY33-4556" fmla="*/ 2084508 h 6046908"/>
              <a:gd name="connsiteX34-4557" fmla="*/ 328606 w 4527226"/>
              <a:gd name="connsiteY34-4558" fmla="*/ 1977828 h 6046908"/>
              <a:gd name="connsiteX35-4559" fmla="*/ 359086 w 4527226"/>
              <a:gd name="connsiteY35-4560" fmla="*/ 1871148 h 6046908"/>
              <a:gd name="connsiteX36-4561" fmla="*/ 374326 w 4527226"/>
              <a:gd name="connsiteY36-4562" fmla="*/ 1810188 h 6046908"/>
              <a:gd name="connsiteX37-4563" fmla="*/ 343846 w 4527226"/>
              <a:gd name="connsiteY37-4564" fmla="*/ 1756848 h 6046908"/>
              <a:gd name="connsiteX38-4565" fmla="*/ 328606 w 4527226"/>
              <a:gd name="connsiteY38-4566" fmla="*/ 1680648 h 6046908"/>
              <a:gd name="connsiteX39-4567" fmla="*/ 412426 w 4527226"/>
              <a:gd name="connsiteY39-4568" fmla="*/ 1474908 h 6046908"/>
              <a:gd name="connsiteX40-4569" fmla="*/ 442906 w 4527226"/>
              <a:gd name="connsiteY40-4570" fmla="*/ 1307268 h 6046908"/>
              <a:gd name="connsiteX41-4571" fmla="*/ 465766 w 4527226"/>
              <a:gd name="connsiteY41-4572" fmla="*/ 1192968 h 6046908"/>
              <a:gd name="connsiteX42-4573" fmla="*/ 503866 w 4527226"/>
              <a:gd name="connsiteY42-4574" fmla="*/ 1055808 h 6046908"/>
              <a:gd name="connsiteX43-4575" fmla="*/ 557206 w 4527226"/>
              <a:gd name="connsiteY43-4576" fmla="*/ 888168 h 6046908"/>
              <a:gd name="connsiteX44-4577" fmla="*/ 503866 w 4527226"/>
              <a:gd name="connsiteY44-4578" fmla="*/ 888168 h 6046908"/>
              <a:gd name="connsiteX45-4579" fmla="*/ 412426 w 4527226"/>
              <a:gd name="connsiteY45-4580" fmla="*/ 834828 h 6046908"/>
              <a:gd name="connsiteX46-4581" fmla="*/ 328606 w 4527226"/>
              <a:gd name="connsiteY46-4582" fmla="*/ 789108 h 6046908"/>
              <a:gd name="connsiteX47-4583" fmla="*/ 260026 w 4527226"/>
              <a:gd name="connsiteY47-4584" fmla="*/ 773868 h 6046908"/>
              <a:gd name="connsiteX48-4585" fmla="*/ 214306 w 4527226"/>
              <a:gd name="connsiteY48-4586" fmla="*/ 751008 h 6046908"/>
              <a:gd name="connsiteX49-4587" fmla="*/ 260026 w 4527226"/>
              <a:gd name="connsiteY49-4588" fmla="*/ 674808 h 6046908"/>
              <a:gd name="connsiteX50-4589" fmla="*/ 374326 w 4527226"/>
              <a:gd name="connsiteY50-4590" fmla="*/ 606228 h 6046908"/>
              <a:gd name="connsiteX51-4591" fmla="*/ 557206 w 4527226"/>
              <a:gd name="connsiteY51-4592" fmla="*/ 507168 h 6046908"/>
              <a:gd name="connsiteX52-4593" fmla="*/ 656266 w 4527226"/>
              <a:gd name="connsiteY52-4594" fmla="*/ 423348 h 6046908"/>
              <a:gd name="connsiteX53-4595" fmla="*/ 892486 w 4527226"/>
              <a:gd name="connsiteY53-4596" fmla="*/ 232848 h 6046908"/>
              <a:gd name="connsiteX54-4597" fmla="*/ 1174426 w 4527226"/>
              <a:gd name="connsiteY54-4598" fmla="*/ 80448 h 6046908"/>
              <a:gd name="connsiteX55-4599" fmla="*/ 1593526 w 4527226"/>
              <a:gd name="connsiteY55-4600" fmla="*/ 11868 h 6046908"/>
              <a:gd name="connsiteX56-4601" fmla="*/ 1944046 w 4527226"/>
              <a:gd name="connsiteY56-4602" fmla="*/ 4248 h 6046908"/>
              <a:gd name="connsiteX57-4603" fmla="*/ 2172646 w 4527226"/>
              <a:gd name="connsiteY57-4604" fmla="*/ 4248 h 6046908"/>
              <a:gd name="connsiteX58-4605" fmla="*/ 2393626 w 4527226"/>
              <a:gd name="connsiteY58-4606" fmla="*/ 57588 h 6046908"/>
              <a:gd name="connsiteX59-4607" fmla="*/ 2667946 w 4527226"/>
              <a:gd name="connsiteY59-4608" fmla="*/ 133788 h 6046908"/>
              <a:gd name="connsiteX60-4609" fmla="*/ 2820346 w 4527226"/>
              <a:gd name="connsiteY60-4610" fmla="*/ 202368 h 6046908"/>
              <a:gd name="connsiteX61-4611" fmla="*/ 3102286 w 4527226"/>
              <a:gd name="connsiteY61-4612" fmla="*/ 400488 h 6046908"/>
              <a:gd name="connsiteX62-4613" fmla="*/ 3285166 w 4527226"/>
              <a:gd name="connsiteY62-4614" fmla="*/ 651948 h 6046908"/>
              <a:gd name="connsiteX63-4615" fmla="*/ 3407086 w 4527226"/>
              <a:gd name="connsiteY63-4616" fmla="*/ 918648 h 6046908"/>
              <a:gd name="connsiteX64-4617" fmla="*/ 3475666 w 4527226"/>
              <a:gd name="connsiteY64-4618" fmla="*/ 1238688 h 6046908"/>
              <a:gd name="connsiteX65-4619" fmla="*/ 3506146 w 4527226"/>
              <a:gd name="connsiteY65-4620" fmla="*/ 1543488 h 6046908"/>
              <a:gd name="connsiteX66-4621" fmla="*/ 3506146 w 4527226"/>
              <a:gd name="connsiteY66-4622" fmla="*/ 1962588 h 6046908"/>
              <a:gd name="connsiteX67-4623" fmla="*/ 3338506 w 4527226"/>
              <a:gd name="connsiteY67-4624" fmla="*/ 2305488 h 6046908"/>
              <a:gd name="connsiteX68-4625" fmla="*/ 3254686 w 4527226"/>
              <a:gd name="connsiteY68-4626" fmla="*/ 2473128 h 6046908"/>
              <a:gd name="connsiteX69-4627" fmla="*/ 3132766 w 4527226"/>
              <a:gd name="connsiteY69-4628" fmla="*/ 2663628 h 6046908"/>
              <a:gd name="connsiteX70-4629" fmla="*/ 3071806 w 4527226"/>
              <a:gd name="connsiteY70-4630" fmla="*/ 2838888 h 6046908"/>
              <a:gd name="connsiteX71-4631" fmla="*/ 3064186 w 4527226"/>
              <a:gd name="connsiteY71-4632" fmla="*/ 2915088 h 6046908"/>
              <a:gd name="connsiteX72-4633" fmla="*/ 3018466 w 4527226"/>
              <a:gd name="connsiteY72-4634" fmla="*/ 3014148 h 6046908"/>
              <a:gd name="connsiteX73-4635" fmla="*/ 2980366 w 4527226"/>
              <a:gd name="connsiteY73-4636" fmla="*/ 3082728 h 6046908"/>
              <a:gd name="connsiteX74-4637" fmla="*/ 2957506 w 4527226"/>
              <a:gd name="connsiteY74-4638" fmla="*/ 3120828 h 6046908"/>
              <a:gd name="connsiteX75-4639" fmla="*/ 2957506 w 4527226"/>
              <a:gd name="connsiteY75-4640" fmla="*/ 3555168 h 6046908"/>
              <a:gd name="connsiteX76-4641" fmla="*/ 3010846 w 4527226"/>
              <a:gd name="connsiteY76-4642" fmla="*/ 3539928 h 6046908"/>
              <a:gd name="connsiteX77-4643" fmla="*/ 3109906 w 4527226"/>
              <a:gd name="connsiteY77-4644" fmla="*/ 3570408 h 6046908"/>
              <a:gd name="connsiteX78-4645" fmla="*/ 3140386 w 4527226"/>
              <a:gd name="connsiteY78-4646" fmla="*/ 3631368 h 6046908"/>
              <a:gd name="connsiteX79-4647" fmla="*/ 3117526 w 4527226"/>
              <a:gd name="connsiteY79-4648" fmla="*/ 3738048 h 6046908"/>
              <a:gd name="connsiteX80-4649" fmla="*/ 3125146 w 4527226"/>
              <a:gd name="connsiteY80-4650" fmla="*/ 4103808 h 6046908"/>
              <a:gd name="connsiteX81-4651" fmla="*/ 3163246 w 4527226"/>
              <a:gd name="connsiteY81-4652" fmla="*/ 4157148 h 6046908"/>
              <a:gd name="connsiteX82-4653" fmla="*/ 3201346 w 4527226"/>
              <a:gd name="connsiteY82-4654" fmla="*/ 4164768 h 6046908"/>
              <a:gd name="connsiteX83-4655" fmla="*/ 3231826 w 4527226"/>
              <a:gd name="connsiteY83-4656" fmla="*/ 4172388 h 6046908"/>
              <a:gd name="connsiteX84-4657" fmla="*/ 3285166 w 4527226"/>
              <a:gd name="connsiteY84-4658" fmla="*/ 4294308 h 6046908"/>
              <a:gd name="connsiteX85-4659" fmla="*/ 3300406 w 4527226"/>
              <a:gd name="connsiteY85-4660" fmla="*/ 4347648 h 6046908"/>
              <a:gd name="connsiteX86-4661" fmla="*/ 3330886 w 4527226"/>
              <a:gd name="connsiteY86-4662" fmla="*/ 4408608 h 6046908"/>
              <a:gd name="connsiteX87-4663" fmla="*/ 3551866 w 4527226"/>
              <a:gd name="connsiteY87-4664" fmla="*/ 4644828 h 6046908"/>
              <a:gd name="connsiteX88-4665" fmla="*/ 3887146 w 4527226"/>
              <a:gd name="connsiteY88-4666" fmla="*/ 5025828 h 6046908"/>
              <a:gd name="connsiteX89-4667" fmla="*/ 4100506 w 4527226"/>
              <a:gd name="connsiteY89-4668" fmla="*/ 5300148 h 6046908"/>
              <a:gd name="connsiteX90-4669" fmla="*/ 4367206 w 4527226"/>
              <a:gd name="connsiteY90-4670" fmla="*/ 5726868 h 6046908"/>
              <a:gd name="connsiteX91-4671" fmla="*/ 4527226 w 4527226"/>
              <a:gd name="connsiteY91-4672" fmla="*/ 6046908 h 6046908"/>
              <a:gd name="connsiteX0-4673" fmla="*/ 707488 w 4367206"/>
              <a:gd name="connsiteY0-4674" fmla="*/ 5008470 h 5726868"/>
              <a:gd name="connsiteX1-4675" fmla="*/ 961066 w 4367206"/>
              <a:gd name="connsiteY1-4676" fmla="*/ 4644828 h 5726868"/>
              <a:gd name="connsiteX2-4677" fmla="*/ 1342066 w 4367206"/>
              <a:gd name="connsiteY2-4678" fmla="*/ 4172388 h 5726868"/>
              <a:gd name="connsiteX3-4679" fmla="*/ 1258246 w 4367206"/>
              <a:gd name="connsiteY3-4680" fmla="*/ 4012368 h 5726868"/>
              <a:gd name="connsiteX4-4681" fmla="*/ 1204906 w 4367206"/>
              <a:gd name="connsiteY4-4682" fmla="*/ 3928548 h 5726868"/>
              <a:gd name="connsiteX5-4683" fmla="*/ 1174426 w 4367206"/>
              <a:gd name="connsiteY5-4684" fmla="*/ 3768528 h 5726868"/>
              <a:gd name="connsiteX6-4685" fmla="*/ 1151566 w 4367206"/>
              <a:gd name="connsiteY6-4686" fmla="*/ 3699948 h 5726868"/>
              <a:gd name="connsiteX7-4687" fmla="*/ 1143946 w 4367206"/>
              <a:gd name="connsiteY7-4688" fmla="*/ 3669468 h 5726868"/>
              <a:gd name="connsiteX8-4689" fmla="*/ 1067746 w 4367206"/>
              <a:gd name="connsiteY8-4690" fmla="*/ 3661848 h 5726868"/>
              <a:gd name="connsiteX9-4691" fmla="*/ 938206 w 4367206"/>
              <a:gd name="connsiteY9-4692" fmla="*/ 3669468 h 5726868"/>
              <a:gd name="connsiteX10-4693" fmla="*/ 831526 w 4367206"/>
              <a:gd name="connsiteY10-4694" fmla="*/ 3692328 h 5726868"/>
              <a:gd name="connsiteX11-4695" fmla="*/ 610546 w 4367206"/>
              <a:gd name="connsiteY11-4696" fmla="*/ 3738048 h 5726868"/>
              <a:gd name="connsiteX12-4697" fmla="*/ 389566 w 4367206"/>
              <a:gd name="connsiteY12-4698" fmla="*/ 3638988 h 5726868"/>
              <a:gd name="connsiteX13-4699" fmla="*/ 381946 w 4367206"/>
              <a:gd name="connsiteY13-4700" fmla="*/ 3326568 h 5726868"/>
              <a:gd name="connsiteX14-4701" fmla="*/ 420046 w 4367206"/>
              <a:gd name="connsiteY14-4702" fmla="*/ 3227508 h 5726868"/>
              <a:gd name="connsiteX15-4703" fmla="*/ 389566 w 4367206"/>
              <a:gd name="connsiteY15-4704" fmla="*/ 3166548 h 5726868"/>
              <a:gd name="connsiteX16-4705" fmla="*/ 351466 w 4367206"/>
              <a:gd name="connsiteY16-4706" fmla="*/ 3105588 h 5726868"/>
              <a:gd name="connsiteX17-4707" fmla="*/ 397186 w 4367206"/>
              <a:gd name="connsiteY17-4708" fmla="*/ 3021768 h 5726868"/>
              <a:gd name="connsiteX18-4709" fmla="*/ 488626 w 4367206"/>
              <a:gd name="connsiteY18-4710" fmla="*/ 2998908 h 5726868"/>
              <a:gd name="connsiteX19-4711" fmla="*/ 471956 w 4367206"/>
              <a:gd name="connsiteY19-4712" fmla="*/ 2942709 h 5726868"/>
              <a:gd name="connsiteX20-4713" fmla="*/ 435286 w 4367206"/>
              <a:gd name="connsiteY20-4714" fmla="*/ 2930328 h 5726868"/>
              <a:gd name="connsiteX21-4715" fmla="*/ 389566 w 4367206"/>
              <a:gd name="connsiteY21-4716" fmla="*/ 2930328 h 5726868"/>
              <a:gd name="connsiteX22-4717" fmla="*/ 314000 w 4367206"/>
              <a:gd name="connsiteY22-4718" fmla="*/ 2893495 h 5726868"/>
              <a:gd name="connsiteX23-4719" fmla="*/ 320986 w 4367206"/>
              <a:gd name="connsiteY23-4720" fmla="*/ 2846508 h 5726868"/>
              <a:gd name="connsiteX24-4721" fmla="*/ 328606 w 4367206"/>
              <a:gd name="connsiteY24-4722" fmla="*/ 2793168 h 5726868"/>
              <a:gd name="connsiteX25-4723" fmla="*/ 313366 w 4367206"/>
              <a:gd name="connsiteY25-4724" fmla="*/ 2732208 h 5726868"/>
              <a:gd name="connsiteX26-4725" fmla="*/ 267646 w 4367206"/>
              <a:gd name="connsiteY26-4726" fmla="*/ 2671248 h 5726868"/>
              <a:gd name="connsiteX27-4727" fmla="*/ 176206 w 4367206"/>
              <a:gd name="connsiteY27-4728" fmla="*/ 2656008 h 5726868"/>
              <a:gd name="connsiteX28-4729" fmla="*/ 54286 w 4367206"/>
              <a:gd name="connsiteY28-4730" fmla="*/ 2610288 h 5726868"/>
              <a:gd name="connsiteX29-4731" fmla="*/ 7931 w 4367206"/>
              <a:gd name="connsiteY29-4732" fmla="*/ 2563298 h 5726868"/>
              <a:gd name="connsiteX30-4733" fmla="*/ 8566 w 4367206"/>
              <a:gd name="connsiteY30-4734" fmla="*/ 2488368 h 5726868"/>
              <a:gd name="connsiteX31-4735" fmla="*/ 92386 w 4367206"/>
              <a:gd name="connsiteY31-4736" fmla="*/ 2335968 h 5726868"/>
              <a:gd name="connsiteX32-4737" fmla="*/ 221926 w 4367206"/>
              <a:gd name="connsiteY32-4738" fmla="*/ 2175948 h 5726868"/>
              <a:gd name="connsiteX33-4739" fmla="*/ 282886 w 4367206"/>
              <a:gd name="connsiteY33-4740" fmla="*/ 2084508 h 5726868"/>
              <a:gd name="connsiteX34-4741" fmla="*/ 328606 w 4367206"/>
              <a:gd name="connsiteY34-4742" fmla="*/ 1977828 h 5726868"/>
              <a:gd name="connsiteX35-4743" fmla="*/ 359086 w 4367206"/>
              <a:gd name="connsiteY35-4744" fmla="*/ 1871148 h 5726868"/>
              <a:gd name="connsiteX36-4745" fmla="*/ 374326 w 4367206"/>
              <a:gd name="connsiteY36-4746" fmla="*/ 1810188 h 5726868"/>
              <a:gd name="connsiteX37-4747" fmla="*/ 343846 w 4367206"/>
              <a:gd name="connsiteY37-4748" fmla="*/ 1756848 h 5726868"/>
              <a:gd name="connsiteX38-4749" fmla="*/ 328606 w 4367206"/>
              <a:gd name="connsiteY38-4750" fmla="*/ 1680648 h 5726868"/>
              <a:gd name="connsiteX39-4751" fmla="*/ 412426 w 4367206"/>
              <a:gd name="connsiteY39-4752" fmla="*/ 1474908 h 5726868"/>
              <a:gd name="connsiteX40-4753" fmla="*/ 442906 w 4367206"/>
              <a:gd name="connsiteY40-4754" fmla="*/ 1307268 h 5726868"/>
              <a:gd name="connsiteX41-4755" fmla="*/ 465766 w 4367206"/>
              <a:gd name="connsiteY41-4756" fmla="*/ 1192968 h 5726868"/>
              <a:gd name="connsiteX42-4757" fmla="*/ 503866 w 4367206"/>
              <a:gd name="connsiteY42-4758" fmla="*/ 1055808 h 5726868"/>
              <a:gd name="connsiteX43-4759" fmla="*/ 557206 w 4367206"/>
              <a:gd name="connsiteY43-4760" fmla="*/ 888168 h 5726868"/>
              <a:gd name="connsiteX44-4761" fmla="*/ 503866 w 4367206"/>
              <a:gd name="connsiteY44-4762" fmla="*/ 888168 h 5726868"/>
              <a:gd name="connsiteX45-4763" fmla="*/ 412426 w 4367206"/>
              <a:gd name="connsiteY45-4764" fmla="*/ 834828 h 5726868"/>
              <a:gd name="connsiteX46-4765" fmla="*/ 328606 w 4367206"/>
              <a:gd name="connsiteY46-4766" fmla="*/ 789108 h 5726868"/>
              <a:gd name="connsiteX47-4767" fmla="*/ 260026 w 4367206"/>
              <a:gd name="connsiteY47-4768" fmla="*/ 773868 h 5726868"/>
              <a:gd name="connsiteX48-4769" fmla="*/ 214306 w 4367206"/>
              <a:gd name="connsiteY48-4770" fmla="*/ 751008 h 5726868"/>
              <a:gd name="connsiteX49-4771" fmla="*/ 260026 w 4367206"/>
              <a:gd name="connsiteY49-4772" fmla="*/ 674808 h 5726868"/>
              <a:gd name="connsiteX50-4773" fmla="*/ 374326 w 4367206"/>
              <a:gd name="connsiteY50-4774" fmla="*/ 606228 h 5726868"/>
              <a:gd name="connsiteX51-4775" fmla="*/ 557206 w 4367206"/>
              <a:gd name="connsiteY51-4776" fmla="*/ 507168 h 5726868"/>
              <a:gd name="connsiteX52-4777" fmla="*/ 656266 w 4367206"/>
              <a:gd name="connsiteY52-4778" fmla="*/ 423348 h 5726868"/>
              <a:gd name="connsiteX53-4779" fmla="*/ 892486 w 4367206"/>
              <a:gd name="connsiteY53-4780" fmla="*/ 232848 h 5726868"/>
              <a:gd name="connsiteX54-4781" fmla="*/ 1174426 w 4367206"/>
              <a:gd name="connsiteY54-4782" fmla="*/ 80448 h 5726868"/>
              <a:gd name="connsiteX55-4783" fmla="*/ 1593526 w 4367206"/>
              <a:gd name="connsiteY55-4784" fmla="*/ 11868 h 5726868"/>
              <a:gd name="connsiteX56-4785" fmla="*/ 1944046 w 4367206"/>
              <a:gd name="connsiteY56-4786" fmla="*/ 4248 h 5726868"/>
              <a:gd name="connsiteX57-4787" fmla="*/ 2172646 w 4367206"/>
              <a:gd name="connsiteY57-4788" fmla="*/ 4248 h 5726868"/>
              <a:gd name="connsiteX58-4789" fmla="*/ 2393626 w 4367206"/>
              <a:gd name="connsiteY58-4790" fmla="*/ 57588 h 5726868"/>
              <a:gd name="connsiteX59-4791" fmla="*/ 2667946 w 4367206"/>
              <a:gd name="connsiteY59-4792" fmla="*/ 133788 h 5726868"/>
              <a:gd name="connsiteX60-4793" fmla="*/ 2820346 w 4367206"/>
              <a:gd name="connsiteY60-4794" fmla="*/ 202368 h 5726868"/>
              <a:gd name="connsiteX61-4795" fmla="*/ 3102286 w 4367206"/>
              <a:gd name="connsiteY61-4796" fmla="*/ 400488 h 5726868"/>
              <a:gd name="connsiteX62-4797" fmla="*/ 3285166 w 4367206"/>
              <a:gd name="connsiteY62-4798" fmla="*/ 651948 h 5726868"/>
              <a:gd name="connsiteX63-4799" fmla="*/ 3407086 w 4367206"/>
              <a:gd name="connsiteY63-4800" fmla="*/ 918648 h 5726868"/>
              <a:gd name="connsiteX64-4801" fmla="*/ 3475666 w 4367206"/>
              <a:gd name="connsiteY64-4802" fmla="*/ 1238688 h 5726868"/>
              <a:gd name="connsiteX65-4803" fmla="*/ 3506146 w 4367206"/>
              <a:gd name="connsiteY65-4804" fmla="*/ 1543488 h 5726868"/>
              <a:gd name="connsiteX66-4805" fmla="*/ 3506146 w 4367206"/>
              <a:gd name="connsiteY66-4806" fmla="*/ 1962588 h 5726868"/>
              <a:gd name="connsiteX67-4807" fmla="*/ 3338506 w 4367206"/>
              <a:gd name="connsiteY67-4808" fmla="*/ 2305488 h 5726868"/>
              <a:gd name="connsiteX68-4809" fmla="*/ 3254686 w 4367206"/>
              <a:gd name="connsiteY68-4810" fmla="*/ 2473128 h 5726868"/>
              <a:gd name="connsiteX69-4811" fmla="*/ 3132766 w 4367206"/>
              <a:gd name="connsiteY69-4812" fmla="*/ 2663628 h 5726868"/>
              <a:gd name="connsiteX70-4813" fmla="*/ 3071806 w 4367206"/>
              <a:gd name="connsiteY70-4814" fmla="*/ 2838888 h 5726868"/>
              <a:gd name="connsiteX71-4815" fmla="*/ 3064186 w 4367206"/>
              <a:gd name="connsiteY71-4816" fmla="*/ 2915088 h 5726868"/>
              <a:gd name="connsiteX72-4817" fmla="*/ 3018466 w 4367206"/>
              <a:gd name="connsiteY72-4818" fmla="*/ 3014148 h 5726868"/>
              <a:gd name="connsiteX73-4819" fmla="*/ 2980366 w 4367206"/>
              <a:gd name="connsiteY73-4820" fmla="*/ 3082728 h 5726868"/>
              <a:gd name="connsiteX74-4821" fmla="*/ 2957506 w 4367206"/>
              <a:gd name="connsiteY74-4822" fmla="*/ 3120828 h 5726868"/>
              <a:gd name="connsiteX75-4823" fmla="*/ 2957506 w 4367206"/>
              <a:gd name="connsiteY75-4824" fmla="*/ 3555168 h 5726868"/>
              <a:gd name="connsiteX76-4825" fmla="*/ 3010846 w 4367206"/>
              <a:gd name="connsiteY76-4826" fmla="*/ 3539928 h 5726868"/>
              <a:gd name="connsiteX77-4827" fmla="*/ 3109906 w 4367206"/>
              <a:gd name="connsiteY77-4828" fmla="*/ 3570408 h 5726868"/>
              <a:gd name="connsiteX78-4829" fmla="*/ 3140386 w 4367206"/>
              <a:gd name="connsiteY78-4830" fmla="*/ 3631368 h 5726868"/>
              <a:gd name="connsiteX79-4831" fmla="*/ 3117526 w 4367206"/>
              <a:gd name="connsiteY79-4832" fmla="*/ 3738048 h 5726868"/>
              <a:gd name="connsiteX80-4833" fmla="*/ 3125146 w 4367206"/>
              <a:gd name="connsiteY80-4834" fmla="*/ 4103808 h 5726868"/>
              <a:gd name="connsiteX81-4835" fmla="*/ 3163246 w 4367206"/>
              <a:gd name="connsiteY81-4836" fmla="*/ 4157148 h 5726868"/>
              <a:gd name="connsiteX82-4837" fmla="*/ 3201346 w 4367206"/>
              <a:gd name="connsiteY82-4838" fmla="*/ 4164768 h 5726868"/>
              <a:gd name="connsiteX83-4839" fmla="*/ 3231826 w 4367206"/>
              <a:gd name="connsiteY83-4840" fmla="*/ 4172388 h 5726868"/>
              <a:gd name="connsiteX84-4841" fmla="*/ 3285166 w 4367206"/>
              <a:gd name="connsiteY84-4842" fmla="*/ 4294308 h 5726868"/>
              <a:gd name="connsiteX85-4843" fmla="*/ 3300406 w 4367206"/>
              <a:gd name="connsiteY85-4844" fmla="*/ 4347648 h 5726868"/>
              <a:gd name="connsiteX86-4845" fmla="*/ 3330886 w 4367206"/>
              <a:gd name="connsiteY86-4846" fmla="*/ 4408608 h 5726868"/>
              <a:gd name="connsiteX87-4847" fmla="*/ 3551866 w 4367206"/>
              <a:gd name="connsiteY87-4848" fmla="*/ 4644828 h 5726868"/>
              <a:gd name="connsiteX88-4849" fmla="*/ 3887146 w 4367206"/>
              <a:gd name="connsiteY88-4850" fmla="*/ 5025828 h 5726868"/>
              <a:gd name="connsiteX89-4851" fmla="*/ 4100506 w 4367206"/>
              <a:gd name="connsiteY89-4852" fmla="*/ 5300148 h 5726868"/>
              <a:gd name="connsiteX90-4853" fmla="*/ 4367206 w 4367206"/>
              <a:gd name="connsiteY90-4854" fmla="*/ 5726868 h 5726868"/>
              <a:gd name="connsiteX0-4855" fmla="*/ 707488 w 4100506"/>
              <a:gd name="connsiteY0-4856" fmla="*/ 5008470 h 5300148"/>
              <a:gd name="connsiteX1-4857" fmla="*/ 961066 w 4100506"/>
              <a:gd name="connsiteY1-4858" fmla="*/ 4644828 h 5300148"/>
              <a:gd name="connsiteX2-4859" fmla="*/ 1342066 w 4100506"/>
              <a:gd name="connsiteY2-4860" fmla="*/ 4172388 h 5300148"/>
              <a:gd name="connsiteX3-4861" fmla="*/ 1258246 w 4100506"/>
              <a:gd name="connsiteY3-4862" fmla="*/ 4012368 h 5300148"/>
              <a:gd name="connsiteX4-4863" fmla="*/ 1204906 w 4100506"/>
              <a:gd name="connsiteY4-4864" fmla="*/ 3928548 h 5300148"/>
              <a:gd name="connsiteX5-4865" fmla="*/ 1174426 w 4100506"/>
              <a:gd name="connsiteY5-4866" fmla="*/ 3768528 h 5300148"/>
              <a:gd name="connsiteX6-4867" fmla="*/ 1151566 w 4100506"/>
              <a:gd name="connsiteY6-4868" fmla="*/ 3699948 h 5300148"/>
              <a:gd name="connsiteX7-4869" fmla="*/ 1143946 w 4100506"/>
              <a:gd name="connsiteY7-4870" fmla="*/ 3669468 h 5300148"/>
              <a:gd name="connsiteX8-4871" fmla="*/ 1067746 w 4100506"/>
              <a:gd name="connsiteY8-4872" fmla="*/ 3661848 h 5300148"/>
              <a:gd name="connsiteX9-4873" fmla="*/ 938206 w 4100506"/>
              <a:gd name="connsiteY9-4874" fmla="*/ 3669468 h 5300148"/>
              <a:gd name="connsiteX10-4875" fmla="*/ 831526 w 4100506"/>
              <a:gd name="connsiteY10-4876" fmla="*/ 3692328 h 5300148"/>
              <a:gd name="connsiteX11-4877" fmla="*/ 610546 w 4100506"/>
              <a:gd name="connsiteY11-4878" fmla="*/ 3738048 h 5300148"/>
              <a:gd name="connsiteX12-4879" fmla="*/ 389566 w 4100506"/>
              <a:gd name="connsiteY12-4880" fmla="*/ 3638988 h 5300148"/>
              <a:gd name="connsiteX13-4881" fmla="*/ 381946 w 4100506"/>
              <a:gd name="connsiteY13-4882" fmla="*/ 3326568 h 5300148"/>
              <a:gd name="connsiteX14-4883" fmla="*/ 420046 w 4100506"/>
              <a:gd name="connsiteY14-4884" fmla="*/ 3227508 h 5300148"/>
              <a:gd name="connsiteX15-4885" fmla="*/ 389566 w 4100506"/>
              <a:gd name="connsiteY15-4886" fmla="*/ 3166548 h 5300148"/>
              <a:gd name="connsiteX16-4887" fmla="*/ 351466 w 4100506"/>
              <a:gd name="connsiteY16-4888" fmla="*/ 3105588 h 5300148"/>
              <a:gd name="connsiteX17-4889" fmla="*/ 397186 w 4100506"/>
              <a:gd name="connsiteY17-4890" fmla="*/ 3021768 h 5300148"/>
              <a:gd name="connsiteX18-4891" fmla="*/ 488626 w 4100506"/>
              <a:gd name="connsiteY18-4892" fmla="*/ 2998908 h 5300148"/>
              <a:gd name="connsiteX19-4893" fmla="*/ 471956 w 4100506"/>
              <a:gd name="connsiteY19-4894" fmla="*/ 2942709 h 5300148"/>
              <a:gd name="connsiteX20-4895" fmla="*/ 435286 w 4100506"/>
              <a:gd name="connsiteY20-4896" fmla="*/ 2930328 h 5300148"/>
              <a:gd name="connsiteX21-4897" fmla="*/ 389566 w 4100506"/>
              <a:gd name="connsiteY21-4898" fmla="*/ 2930328 h 5300148"/>
              <a:gd name="connsiteX22-4899" fmla="*/ 314000 w 4100506"/>
              <a:gd name="connsiteY22-4900" fmla="*/ 2893495 h 5300148"/>
              <a:gd name="connsiteX23-4901" fmla="*/ 320986 w 4100506"/>
              <a:gd name="connsiteY23-4902" fmla="*/ 2846508 h 5300148"/>
              <a:gd name="connsiteX24-4903" fmla="*/ 328606 w 4100506"/>
              <a:gd name="connsiteY24-4904" fmla="*/ 2793168 h 5300148"/>
              <a:gd name="connsiteX25-4905" fmla="*/ 313366 w 4100506"/>
              <a:gd name="connsiteY25-4906" fmla="*/ 2732208 h 5300148"/>
              <a:gd name="connsiteX26-4907" fmla="*/ 267646 w 4100506"/>
              <a:gd name="connsiteY26-4908" fmla="*/ 2671248 h 5300148"/>
              <a:gd name="connsiteX27-4909" fmla="*/ 176206 w 4100506"/>
              <a:gd name="connsiteY27-4910" fmla="*/ 2656008 h 5300148"/>
              <a:gd name="connsiteX28-4911" fmla="*/ 54286 w 4100506"/>
              <a:gd name="connsiteY28-4912" fmla="*/ 2610288 h 5300148"/>
              <a:gd name="connsiteX29-4913" fmla="*/ 7931 w 4100506"/>
              <a:gd name="connsiteY29-4914" fmla="*/ 2563298 h 5300148"/>
              <a:gd name="connsiteX30-4915" fmla="*/ 8566 w 4100506"/>
              <a:gd name="connsiteY30-4916" fmla="*/ 2488368 h 5300148"/>
              <a:gd name="connsiteX31-4917" fmla="*/ 92386 w 4100506"/>
              <a:gd name="connsiteY31-4918" fmla="*/ 2335968 h 5300148"/>
              <a:gd name="connsiteX32-4919" fmla="*/ 221926 w 4100506"/>
              <a:gd name="connsiteY32-4920" fmla="*/ 2175948 h 5300148"/>
              <a:gd name="connsiteX33-4921" fmla="*/ 282886 w 4100506"/>
              <a:gd name="connsiteY33-4922" fmla="*/ 2084508 h 5300148"/>
              <a:gd name="connsiteX34-4923" fmla="*/ 328606 w 4100506"/>
              <a:gd name="connsiteY34-4924" fmla="*/ 1977828 h 5300148"/>
              <a:gd name="connsiteX35-4925" fmla="*/ 359086 w 4100506"/>
              <a:gd name="connsiteY35-4926" fmla="*/ 1871148 h 5300148"/>
              <a:gd name="connsiteX36-4927" fmla="*/ 374326 w 4100506"/>
              <a:gd name="connsiteY36-4928" fmla="*/ 1810188 h 5300148"/>
              <a:gd name="connsiteX37-4929" fmla="*/ 343846 w 4100506"/>
              <a:gd name="connsiteY37-4930" fmla="*/ 1756848 h 5300148"/>
              <a:gd name="connsiteX38-4931" fmla="*/ 328606 w 4100506"/>
              <a:gd name="connsiteY38-4932" fmla="*/ 1680648 h 5300148"/>
              <a:gd name="connsiteX39-4933" fmla="*/ 412426 w 4100506"/>
              <a:gd name="connsiteY39-4934" fmla="*/ 1474908 h 5300148"/>
              <a:gd name="connsiteX40-4935" fmla="*/ 442906 w 4100506"/>
              <a:gd name="connsiteY40-4936" fmla="*/ 1307268 h 5300148"/>
              <a:gd name="connsiteX41-4937" fmla="*/ 465766 w 4100506"/>
              <a:gd name="connsiteY41-4938" fmla="*/ 1192968 h 5300148"/>
              <a:gd name="connsiteX42-4939" fmla="*/ 503866 w 4100506"/>
              <a:gd name="connsiteY42-4940" fmla="*/ 1055808 h 5300148"/>
              <a:gd name="connsiteX43-4941" fmla="*/ 557206 w 4100506"/>
              <a:gd name="connsiteY43-4942" fmla="*/ 888168 h 5300148"/>
              <a:gd name="connsiteX44-4943" fmla="*/ 503866 w 4100506"/>
              <a:gd name="connsiteY44-4944" fmla="*/ 888168 h 5300148"/>
              <a:gd name="connsiteX45-4945" fmla="*/ 412426 w 4100506"/>
              <a:gd name="connsiteY45-4946" fmla="*/ 834828 h 5300148"/>
              <a:gd name="connsiteX46-4947" fmla="*/ 328606 w 4100506"/>
              <a:gd name="connsiteY46-4948" fmla="*/ 789108 h 5300148"/>
              <a:gd name="connsiteX47-4949" fmla="*/ 260026 w 4100506"/>
              <a:gd name="connsiteY47-4950" fmla="*/ 773868 h 5300148"/>
              <a:gd name="connsiteX48-4951" fmla="*/ 214306 w 4100506"/>
              <a:gd name="connsiteY48-4952" fmla="*/ 751008 h 5300148"/>
              <a:gd name="connsiteX49-4953" fmla="*/ 260026 w 4100506"/>
              <a:gd name="connsiteY49-4954" fmla="*/ 674808 h 5300148"/>
              <a:gd name="connsiteX50-4955" fmla="*/ 374326 w 4100506"/>
              <a:gd name="connsiteY50-4956" fmla="*/ 606228 h 5300148"/>
              <a:gd name="connsiteX51-4957" fmla="*/ 557206 w 4100506"/>
              <a:gd name="connsiteY51-4958" fmla="*/ 507168 h 5300148"/>
              <a:gd name="connsiteX52-4959" fmla="*/ 656266 w 4100506"/>
              <a:gd name="connsiteY52-4960" fmla="*/ 423348 h 5300148"/>
              <a:gd name="connsiteX53-4961" fmla="*/ 892486 w 4100506"/>
              <a:gd name="connsiteY53-4962" fmla="*/ 232848 h 5300148"/>
              <a:gd name="connsiteX54-4963" fmla="*/ 1174426 w 4100506"/>
              <a:gd name="connsiteY54-4964" fmla="*/ 80448 h 5300148"/>
              <a:gd name="connsiteX55-4965" fmla="*/ 1593526 w 4100506"/>
              <a:gd name="connsiteY55-4966" fmla="*/ 11868 h 5300148"/>
              <a:gd name="connsiteX56-4967" fmla="*/ 1944046 w 4100506"/>
              <a:gd name="connsiteY56-4968" fmla="*/ 4248 h 5300148"/>
              <a:gd name="connsiteX57-4969" fmla="*/ 2172646 w 4100506"/>
              <a:gd name="connsiteY57-4970" fmla="*/ 4248 h 5300148"/>
              <a:gd name="connsiteX58-4971" fmla="*/ 2393626 w 4100506"/>
              <a:gd name="connsiteY58-4972" fmla="*/ 57588 h 5300148"/>
              <a:gd name="connsiteX59-4973" fmla="*/ 2667946 w 4100506"/>
              <a:gd name="connsiteY59-4974" fmla="*/ 133788 h 5300148"/>
              <a:gd name="connsiteX60-4975" fmla="*/ 2820346 w 4100506"/>
              <a:gd name="connsiteY60-4976" fmla="*/ 202368 h 5300148"/>
              <a:gd name="connsiteX61-4977" fmla="*/ 3102286 w 4100506"/>
              <a:gd name="connsiteY61-4978" fmla="*/ 400488 h 5300148"/>
              <a:gd name="connsiteX62-4979" fmla="*/ 3285166 w 4100506"/>
              <a:gd name="connsiteY62-4980" fmla="*/ 651948 h 5300148"/>
              <a:gd name="connsiteX63-4981" fmla="*/ 3407086 w 4100506"/>
              <a:gd name="connsiteY63-4982" fmla="*/ 918648 h 5300148"/>
              <a:gd name="connsiteX64-4983" fmla="*/ 3475666 w 4100506"/>
              <a:gd name="connsiteY64-4984" fmla="*/ 1238688 h 5300148"/>
              <a:gd name="connsiteX65-4985" fmla="*/ 3506146 w 4100506"/>
              <a:gd name="connsiteY65-4986" fmla="*/ 1543488 h 5300148"/>
              <a:gd name="connsiteX66-4987" fmla="*/ 3506146 w 4100506"/>
              <a:gd name="connsiteY66-4988" fmla="*/ 1962588 h 5300148"/>
              <a:gd name="connsiteX67-4989" fmla="*/ 3338506 w 4100506"/>
              <a:gd name="connsiteY67-4990" fmla="*/ 2305488 h 5300148"/>
              <a:gd name="connsiteX68-4991" fmla="*/ 3254686 w 4100506"/>
              <a:gd name="connsiteY68-4992" fmla="*/ 2473128 h 5300148"/>
              <a:gd name="connsiteX69-4993" fmla="*/ 3132766 w 4100506"/>
              <a:gd name="connsiteY69-4994" fmla="*/ 2663628 h 5300148"/>
              <a:gd name="connsiteX70-4995" fmla="*/ 3071806 w 4100506"/>
              <a:gd name="connsiteY70-4996" fmla="*/ 2838888 h 5300148"/>
              <a:gd name="connsiteX71-4997" fmla="*/ 3064186 w 4100506"/>
              <a:gd name="connsiteY71-4998" fmla="*/ 2915088 h 5300148"/>
              <a:gd name="connsiteX72-4999" fmla="*/ 3018466 w 4100506"/>
              <a:gd name="connsiteY72-5000" fmla="*/ 3014148 h 5300148"/>
              <a:gd name="connsiteX73-5001" fmla="*/ 2980366 w 4100506"/>
              <a:gd name="connsiteY73-5002" fmla="*/ 3082728 h 5300148"/>
              <a:gd name="connsiteX74-5003" fmla="*/ 2957506 w 4100506"/>
              <a:gd name="connsiteY74-5004" fmla="*/ 3120828 h 5300148"/>
              <a:gd name="connsiteX75-5005" fmla="*/ 2957506 w 4100506"/>
              <a:gd name="connsiteY75-5006" fmla="*/ 3555168 h 5300148"/>
              <a:gd name="connsiteX76-5007" fmla="*/ 3010846 w 4100506"/>
              <a:gd name="connsiteY76-5008" fmla="*/ 3539928 h 5300148"/>
              <a:gd name="connsiteX77-5009" fmla="*/ 3109906 w 4100506"/>
              <a:gd name="connsiteY77-5010" fmla="*/ 3570408 h 5300148"/>
              <a:gd name="connsiteX78-5011" fmla="*/ 3140386 w 4100506"/>
              <a:gd name="connsiteY78-5012" fmla="*/ 3631368 h 5300148"/>
              <a:gd name="connsiteX79-5013" fmla="*/ 3117526 w 4100506"/>
              <a:gd name="connsiteY79-5014" fmla="*/ 3738048 h 5300148"/>
              <a:gd name="connsiteX80-5015" fmla="*/ 3125146 w 4100506"/>
              <a:gd name="connsiteY80-5016" fmla="*/ 4103808 h 5300148"/>
              <a:gd name="connsiteX81-5017" fmla="*/ 3163246 w 4100506"/>
              <a:gd name="connsiteY81-5018" fmla="*/ 4157148 h 5300148"/>
              <a:gd name="connsiteX82-5019" fmla="*/ 3201346 w 4100506"/>
              <a:gd name="connsiteY82-5020" fmla="*/ 4164768 h 5300148"/>
              <a:gd name="connsiteX83-5021" fmla="*/ 3231826 w 4100506"/>
              <a:gd name="connsiteY83-5022" fmla="*/ 4172388 h 5300148"/>
              <a:gd name="connsiteX84-5023" fmla="*/ 3285166 w 4100506"/>
              <a:gd name="connsiteY84-5024" fmla="*/ 4294308 h 5300148"/>
              <a:gd name="connsiteX85-5025" fmla="*/ 3300406 w 4100506"/>
              <a:gd name="connsiteY85-5026" fmla="*/ 4347648 h 5300148"/>
              <a:gd name="connsiteX86-5027" fmla="*/ 3330886 w 4100506"/>
              <a:gd name="connsiteY86-5028" fmla="*/ 4408608 h 5300148"/>
              <a:gd name="connsiteX87-5029" fmla="*/ 3551866 w 4100506"/>
              <a:gd name="connsiteY87-5030" fmla="*/ 4644828 h 5300148"/>
              <a:gd name="connsiteX88-5031" fmla="*/ 3887146 w 4100506"/>
              <a:gd name="connsiteY88-5032" fmla="*/ 5025828 h 5300148"/>
              <a:gd name="connsiteX89-5033" fmla="*/ 4100506 w 4100506"/>
              <a:gd name="connsiteY89-5034" fmla="*/ 5300148 h 5300148"/>
              <a:gd name="connsiteX0-5035" fmla="*/ 707488 w 3887146"/>
              <a:gd name="connsiteY0-5036" fmla="*/ 5008470 h 5025828"/>
              <a:gd name="connsiteX1-5037" fmla="*/ 961066 w 3887146"/>
              <a:gd name="connsiteY1-5038" fmla="*/ 4644828 h 5025828"/>
              <a:gd name="connsiteX2-5039" fmla="*/ 1342066 w 3887146"/>
              <a:gd name="connsiteY2-5040" fmla="*/ 4172388 h 5025828"/>
              <a:gd name="connsiteX3-5041" fmla="*/ 1258246 w 3887146"/>
              <a:gd name="connsiteY3-5042" fmla="*/ 4012368 h 5025828"/>
              <a:gd name="connsiteX4-5043" fmla="*/ 1204906 w 3887146"/>
              <a:gd name="connsiteY4-5044" fmla="*/ 3928548 h 5025828"/>
              <a:gd name="connsiteX5-5045" fmla="*/ 1174426 w 3887146"/>
              <a:gd name="connsiteY5-5046" fmla="*/ 3768528 h 5025828"/>
              <a:gd name="connsiteX6-5047" fmla="*/ 1151566 w 3887146"/>
              <a:gd name="connsiteY6-5048" fmla="*/ 3699948 h 5025828"/>
              <a:gd name="connsiteX7-5049" fmla="*/ 1143946 w 3887146"/>
              <a:gd name="connsiteY7-5050" fmla="*/ 3669468 h 5025828"/>
              <a:gd name="connsiteX8-5051" fmla="*/ 1067746 w 3887146"/>
              <a:gd name="connsiteY8-5052" fmla="*/ 3661848 h 5025828"/>
              <a:gd name="connsiteX9-5053" fmla="*/ 938206 w 3887146"/>
              <a:gd name="connsiteY9-5054" fmla="*/ 3669468 h 5025828"/>
              <a:gd name="connsiteX10-5055" fmla="*/ 831526 w 3887146"/>
              <a:gd name="connsiteY10-5056" fmla="*/ 3692328 h 5025828"/>
              <a:gd name="connsiteX11-5057" fmla="*/ 610546 w 3887146"/>
              <a:gd name="connsiteY11-5058" fmla="*/ 3738048 h 5025828"/>
              <a:gd name="connsiteX12-5059" fmla="*/ 389566 w 3887146"/>
              <a:gd name="connsiteY12-5060" fmla="*/ 3638988 h 5025828"/>
              <a:gd name="connsiteX13-5061" fmla="*/ 381946 w 3887146"/>
              <a:gd name="connsiteY13-5062" fmla="*/ 3326568 h 5025828"/>
              <a:gd name="connsiteX14-5063" fmla="*/ 420046 w 3887146"/>
              <a:gd name="connsiteY14-5064" fmla="*/ 3227508 h 5025828"/>
              <a:gd name="connsiteX15-5065" fmla="*/ 389566 w 3887146"/>
              <a:gd name="connsiteY15-5066" fmla="*/ 3166548 h 5025828"/>
              <a:gd name="connsiteX16-5067" fmla="*/ 351466 w 3887146"/>
              <a:gd name="connsiteY16-5068" fmla="*/ 3105588 h 5025828"/>
              <a:gd name="connsiteX17-5069" fmla="*/ 397186 w 3887146"/>
              <a:gd name="connsiteY17-5070" fmla="*/ 3021768 h 5025828"/>
              <a:gd name="connsiteX18-5071" fmla="*/ 488626 w 3887146"/>
              <a:gd name="connsiteY18-5072" fmla="*/ 2998908 h 5025828"/>
              <a:gd name="connsiteX19-5073" fmla="*/ 471956 w 3887146"/>
              <a:gd name="connsiteY19-5074" fmla="*/ 2942709 h 5025828"/>
              <a:gd name="connsiteX20-5075" fmla="*/ 435286 w 3887146"/>
              <a:gd name="connsiteY20-5076" fmla="*/ 2930328 h 5025828"/>
              <a:gd name="connsiteX21-5077" fmla="*/ 389566 w 3887146"/>
              <a:gd name="connsiteY21-5078" fmla="*/ 2930328 h 5025828"/>
              <a:gd name="connsiteX22-5079" fmla="*/ 314000 w 3887146"/>
              <a:gd name="connsiteY22-5080" fmla="*/ 2893495 h 5025828"/>
              <a:gd name="connsiteX23-5081" fmla="*/ 320986 w 3887146"/>
              <a:gd name="connsiteY23-5082" fmla="*/ 2846508 h 5025828"/>
              <a:gd name="connsiteX24-5083" fmla="*/ 328606 w 3887146"/>
              <a:gd name="connsiteY24-5084" fmla="*/ 2793168 h 5025828"/>
              <a:gd name="connsiteX25-5085" fmla="*/ 313366 w 3887146"/>
              <a:gd name="connsiteY25-5086" fmla="*/ 2732208 h 5025828"/>
              <a:gd name="connsiteX26-5087" fmla="*/ 267646 w 3887146"/>
              <a:gd name="connsiteY26-5088" fmla="*/ 2671248 h 5025828"/>
              <a:gd name="connsiteX27-5089" fmla="*/ 176206 w 3887146"/>
              <a:gd name="connsiteY27-5090" fmla="*/ 2656008 h 5025828"/>
              <a:gd name="connsiteX28-5091" fmla="*/ 54286 w 3887146"/>
              <a:gd name="connsiteY28-5092" fmla="*/ 2610288 h 5025828"/>
              <a:gd name="connsiteX29-5093" fmla="*/ 7931 w 3887146"/>
              <a:gd name="connsiteY29-5094" fmla="*/ 2563298 h 5025828"/>
              <a:gd name="connsiteX30-5095" fmla="*/ 8566 w 3887146"/>
              <a:gd name="connsiteY30-5096" fmla="*/ 2488368 h 5025828"/>
              <a:gd name="connsiteX31-5097" fmla="*/ 92386 w 3887146"/>
              <a:gd name="connsiteY31-5098" fmla="*/ 2335968 h 5025828"/>
              <a:gd name="connsiteX32-5099" fmla="*/ 221926 w 3887146"/>
              <a:gd name="connsiteY32-5100" fmla="*/ 2175948 h 5025828"/>
              <a:gd name="connsiteX33-5101" fmla="*/ 282886 w 3887146"/>
              <a:gd name="connsiteY33-5102" fmla="*/ 2084508 h 5025828"/>
              <a:gd name="connsiteX34-5103" fmla="*/ 328606 w 3887146"/>
              <a:gd name="connsiteY34-5104" fmla="*/ 1977828 h 5025828"/>
              <a:gd name="connsiteX35-5105" fmla="*/ 359086 w 3887146"/>
              <a:gd name="connsiteY35-5106" fmla="*/ 1871148 h 5025828"/>
              <a:gd name="connsiteX36-5107" fmla="*/ 374326 w 3887146"/>
              <a:gd name="connsiteY36-5108" fmla="*/ 1810188 h 5025828"/>
              <a:gd name="connsiteX37-5109" fmla="*/ 343846 w 3887146"/>
              <a:gd name="connsiteY37-5110" fmla="*/ 1756848 h 5025828"/>
              <a:gd name="connsiteX38-5111" fmla="*/ 328606 w 3887146"/>
              <a:gd name="connsiteY38-5112" fmla="*/ 1680648 h 5025828"/>
              <a:gd name="connsiteX39-5113" fmla="*/ 412426 w 3887146"/>
              <a:gd name="connsiteY39-5114" fmla="*/ 1474908 h 5025828"/>
              <a:gd name="connsiteX40-5115" fmla="*/ 442906 w 3887146"/>
              <a:gd name="connsiteY40-5116" fmla="*/ 1307268 h 5025828"/>
              <a:gd name="connsiteX41-5117" fmla="*/ 465766 w 3887146"/>
              <a:gd name="connsiteY41-5118" fmla="*/ 1192968 h 5025828"/>
              <a:gd name="connsiteX42-5119" fmla="*/ 503866 w 3887146"/>
              <a:gd name="connsiteY42-5120" fmla="*/ 1055808 h 5025828"/>
              <a:gd name="connsiteX43-5121" fmla="*/ 557206 w 3887146"/>
              <a:gd name="connsiteY43-5122" fmla="*/ 888168 h 5025828"/>
              <a:gd name="connsiteX44-5123" fmla="*/ 503866 w 3887146"/>
              <a:gd name="connsiteY44-5124" fmla="*/ 888168 h 5025828"/>
              <a:gd name="connsiteX45-5125" fmla="*/ 412426 w 3887146"/>
              <a:gd name="connsiteY45-5126" fmla="*/ 834828 h 5025828"/>
              <a:gd name="connsiteX46-5127" fmla="*/ 328606 w 3887146"/>
              <a:gd name="connsiteY46-5128" fmla="*/ 789108 h 5025828"/>
              <a:gd name="connsiteX47-5129" fmla="*/ 260026 w 3887146"/>
              <a:gd name="connsiteY47-5130" fmla="*/ 773868 h 5025828"/>
              <a:gd name="connsiteX48-5131" fmla="*/ 214306 w 3887146"/>
              <a:gd name="connsiteY48-5132" fmla="*/ 751008 h 5025828"/>
              <a:gd name="connsiteX49-5133" fmla="*/ 260026 w 3887146"/>
              <a:gd name="connsiteY49-5134" fmla="*/ 674808 h 5025828"/>
              <a:gd name="connsiteX50-5135" fmla="*/ 374326 w 3887146"/>
              <a:gd name="connsiteY50-5136" fmla="*/ 606228 h 5025828"/>
              <a:gd name="connsiteX51-5137" fmla="*/ 557206 w 3887146"/>
              <a:gd name="connsiteY51-5138" fmla="*/ 507168 h 5025828"/>
              <a:gd name="connsiteX52-5139" fmla="*/ 656266 w 3887146"/>
              <a:gd name="connsiteY52-5140" fmla="*/ 423348 h 5025828"/>
              <a:gd name="connsiteX53-5141" fmla="*/ 892486 w 3887146"/>
              <a:gd name="connsiteY53-5142" fmla="*/ 232848 h 5025828"/>
              <a:gd name="connsiteX54-5143" fmla="*/ 1174426 w 3887146"/>
              <a:gd name="connsiteY54-5144" fmla="*/ 80448 h 5025828"/>
              <a:gd name="connsiteX55-5145" fmla="*/ 1593526 w 3887146"/>
              <a:gd name="connsiteY55-5146" fmla="*/ 11868 h 5025828"/>
              <a:gd name="connsiteX56-5147" fmla="*/ 1944046 w 3887146"/>
              <a:gd name="connsiteY56-5148" fmla="*/ 4248 h 5025828"/>
              <a:gd name="connsiteX57-5149" fmla="*/ 2172646 w 3887146"/>
              <a:gd name="connsiteY57-5150" fmla="*/ 4248 h 5025828"/>
              <a:gd name="connsiteX58-5151" fmla="*/ 2393626 w 3887146"/>
              <a:gd name="connsiteY58-5152" fmla="*/ 57588 h 5025828"/>
              <a:gd name="connsiteX59-5153" fmla="*/ 2667946 w 3887146"/>
              <a:gd name="connsiteY59-5154" fmla="*/ 133788 h 5025828"/>
              <a:gd name="connsiteX60-5155" fmla="*/ 2820346 w 3887146"/>
              <a:gd name="connsiteY60-5156" fmla="*/ 202368 h 5025828"/>
              <a:gd name="connsiteX61-5157" fmla="*/ 3102286 w 3887146"/>
              <a:gd name="connsiteY61-5158" fmla="*/ 400488 h 5025828"/>
              <a:gd name="connsiteX62-5159" fmla="*/ 3285166 w 3887146"/>
              <a:gd name="connsiteY62-5160" fmla="*/ 651948 h 5025828"/>
              <a:gd name="connsiteX63-5161" fmla="*/ 3407086 w 3887146"/>
              <a:gd name="connsiteY63-5162" fmla="*/ 918648 h 5025828"/>
              <a:gd name="connsiteX64-5163" fmla="*/ 3475666 w 3887146"/>
              <a:gd name="connsiteY64-5164" fmla="*/ 1238688 h 5025828"/>
              <a:gd name="connsiteX65-5165" fmla="*/ 3506146 w 3887146"/>
              <a:gd name="connsiteY65-5166" fmla="*/ 1543488 h 5025828"/>
              <a:gd name="connsiteX66-5167" fmla="*/ 3506146 w 3887146"/>
              <a:gd name="connsiteY66-5168" fmla="*/ 1962588 h 5025828"/>
              <a:gd name="connsiteX67-5169" fmla="*/ 3338506 w 3887146"/>
              <a:gd name="connsiteY67-5170" fmla="*/ 2305488 h 5025828"/>
              <a:gd name="connsiteX68-5171" fmla="*/ 3254686 w 3887146"/>
              <a:gd name="connsiteY68-5172" fmla="*/ 2473128 h 5025828"/>
              <a:gd name="connsiteX69-5173" fmla="*/ 3132766 w 3887146"/>
              <a:gd name="connsiteY69-5174" fmla="*/ 2663628 h 5025828"/>
              <a:gd name="connsiteX70-5175" fmla="*/ 3071806 w 3887146"/>
              <a:gd name="connsiteY70-5176" fmla="*/ 2838888 h 5025828"/>
              <a:gd name="connsiteX71-5177" fmla="*/ 3064186 w 3887146"/>
              <a:gd name="connsiteY71-5178" fmla="*/ 2915088 h 5025828"/>
              <a:gd name="connsiteX72-5179" fmla="*/ 3018466 w 3887146"/>
              <a:gd name="connsiteY72-5180" fmla="*/ 3014148 h 5025828"/>
              <a:gd name="connsiteX73-5181" fmla="*/ 2980366 w 3887146"/>
              <a:gd name="connsiteY73-5182" fmla="*/ 3082728 h 5025828"/>
              <a:gd name="connsiteX74-5183" fmla="*/ 2957506 w 3887146"/>
              <a:gd name="connsiteY74-5184" fmla="*/ 3120828 h 5025828"/>
              <a:gd name="connsiteX75-5185" fmla="*/ 2957506 w 3887146"/>
              <a:gd name="connsiteY75-5186" fmla="*/ 3555168 h 5025828"/>
              <a:gd name="connsiteX76-5187" fmla="*/ 3010846 w 3887146"/>
              <a:gd name="connsiteY76-5188" fmla="*/ 3539928 h 5025828"/>
              <a:gd name="connsiteX77-5189" fmla="*/ 3109906 w 3887146"/>
              <a:gd name="connsiteY77-5190" fmla="*/ 3570408 h 5025828"/>
              <a:gd name="connsiteX78-5191" fmla="*/ 3140386 w 3887146"/>
              <a:gd name="connsiteY78-5192" fmla="*/ 3631368 h 5025828"/>
              <a:gd name="connsiteX79-5193" fmla="*/ 3117526 w 3887146"/>
              <a:gd name="connsiteY79-5194" fmla="*/ 3738048 h 5025828"/>
              <a:gd name="connsiteX80-5195" fmla="*/ 3125146 w 3887146"/>
              <a:gd name="connsiteY80-5196" fmla="*/ 4103808 h 5025828"/>
              <a:gd name="connsiteX81-5197" fmla="*/ 3163246 w 3887146"/>
              <a:gd name="connsiteY81-5198" fmla="*/ 4157148 h 5025828"/>
              <a:gd name="connsiteX82-5199" fmla="*/ 3201346 w 3887146"/>
              <a:gd name="connsiteY82-5200" fmla="*/ 4164768 h 5025828"/>
              <a:gd name="connsiteX83-5201" fmla="*/ 3231826 w 3887146"/>
              <a:gd name="connsiteY83-5202" fmla="*/ 4172388 h 5025828"/>
              <a:gd name="connsiteX84-5203" fmla="*/ 3285166 w 3887146"/>
              <a:gd name="connsiteY84-5204" fmla="*/ 4294308 h 5025828"/>
              <a:gd name="connsiteX85-5205" fmla="*/ 3300406 w 3887146"/>
              <a:gd name="connsiteY85-5206" fmla="*/ 4347648 h 5025828"/>
              <a:gd name="connsiteX86-5207" fmla="*/ 3330886 w 3887146"/>
              <a:gd name="connsiteY86-5208" fmla="*/ 4408608 h 5025828"/>
              <a:gd name="connsiteX87-5209" fmla="*/ 3551866 w 3887146"/>
              <a:gd name="connsiteY87-5210" fmla="*/ 4644828 h 5025828"/>
              <a:gd name="connsiteX88-5211" fmla="*/ 3887146 w 3887146"/>
              <a:gd name="connsiteY88-5212" fmla="*/ 5025828 h 5025828"/>
              <a:gd name="connsiteX0-5213" fmla="*/ 707488 w 3884395"/>
              <a:gd name="connsiteY0-5214" fmla="*/ 5008470 h 5017575"/>
              <a:gd name="connsiteX1-5215" fmla="*/ 961066 w 3884395"/>
              <a:gd name="connsiteY1-5216" fmla="*/ 4644828 h 5017575"/>
              <a:gd name="connsiteX2-5217" fmla="*/ 1342066 w 3884395"/>
              <a:gd name="connsiteY2-5218" fmla="*/ 4172388 h 5017575"/>
              <a:gd name="connsiteX3-5219" fmla="*/ 1258246 w 3884395"/>
              <a:gd name="connsiteY3-5220" fmla="*/ 4012368 h 5017575"/>
              <a:gd name="connsiteX4-5221" fmla="*/ 1204906 w 3884395"/>
              <a:gd name="connsiteY4-5222" fmla="*/ 3928548 h 5017575"/>
              <a:gd name="connsiteX5-5223" fmla="*/ 1174426 w 3884395"/>
              <a:gd name="connsiteY5-5224" fmla="*/ 3768528 h 5017575"/>
              <a:gd name="connsiteX6-5225" fmla="*/ 1151566 w 3884395"/>
              <a:gd name="connsiteY6-5226" fmla="*/ 3699948 h 5017575"/>
              <a:gd name="connsiteX7-5227" fmla="*/ 1143946 w 3884395"/>
              <a:gd name="connsiteY7-5228" fmla="*/ 3669468 h 5017575"/>
              <a:gd name="connsiteX8-5229" fmla="*/ 1067746 w 3884395"/>
              <a:gd name="connsiteY8-5230" fmla="*/ 3661848 h 5017575"/>
              <a:gd name="connsiteX9-5231" fmla="*/ 938206 w 3884395"/>
              <a:gd name="connsiteY9-5232" fmla="*/ 3669468 h 5017575"/>
              <a:gd name="connsiteX10-5233" fmla="*/ 831526 w 3884395"/>
              <a:gd name="connsiteY10-5234" fmla="*/ 3692328 h 5017575"/>
              <a:gd name="connsiteX11-5235" fmla="*/ 610546 w 3884395"/>
              <a:gd name="connsiteY11-5236" fmla="*/ 3738048 h 5017575"/>
              <a:gd name="connsiteX12-5237" fmla="*/ 389566 w 3884395"/>
              <a:gd name="connsiteY12-5238" fmla="*/ 3638988 h 5017575"/>
              <a:gd name="connsiteX13-5239" fmla="*/ 381946 w 3884395"/>
              <a:gd name="connsiteY13-5240" fmla="*/ 3326568 h 5017575"/>
              <a:gd name="connsiteX14-5241" fmla="*/ 420046 w 3884395"/>
              <a:gd name="connsiteY14-5242" fmla="*/ 3227508 h 5017575"/>
              <a:gd name="connsiteX15-5243" fmla="*/ 389566 w 3884395"/>
              <a:gd name="connsiteY15-5244" fmla="*/ 3166548 h 5017575"/>
              <a:gd name="connsiteX16-5245" fmla="*/ 351466 w 3884395"/>
              <a:gd name="connsiteY16-5246" fmla="*/ 3105588 h 5017575"/>
              <a:gd name="connsiteX17-5247" fmla="*/ 397186 w 3884395"/>
              <a:gd name="connsiteY17-5248" fmla="*/ 3021768 h 5017575"/>
              <a:gd name="connsiteX18-5249" fmla="*/ 488626 w 3884395"/>
              <a:gd name="connsiteY18-5250" fmla="*/ 2998908 h 5017575"/>
              <a:gd name="connsiteX19-5251" fmla="*/ 471956 w 3884395"/>
              <a:gd name="connsiteY19-5252" fmla="*/ 2942709 h 5017575"/>
              <a:gd name="connsiteX20-5253" fmla="*/ 435286 w 3884395"/>
              <a:gd name="connsiteY20-5254" fmla="*/ 2930328 h 5017575"/>
              <a:gd name="connsiteX21-5255" fmla="*/ 389566 w 3884395"/>
              <a:gd name="connsiteY21-5256" fmla="*/ 2930328 h 5017575"/>
              <a:gd name="connsiteX22-5257" fmla="*/ 314000 w 3884395"/>
              <a:gd name="connsiteY22-5258" fmla="*/ 2893495 h 5017575"/>
              <a:gd name="connsiteX23-5259" fmla="*/ 320986 w 3884395"/>
              <a:gd name="connsiteY23-5260" fmla="*/ 2846508 h 5017575"/>
              <a:gd name="connsiteX24-5261" fmla="*/ 328606 w 3884395"/>
              <a:gd name="connsiteY24-5262" fmla="*/ 2793168 h 5017575"/>
              <a:gd name="connsiteX25-5263" fmla="*/ 313366 w 3884395"/>
              <a:gd name="connsiteY25-5264" fmla="*/ 2732208 h 5017575"/>
              <a:gd name="connsiteX26-5265" fmla="*/ 267646 w 3884395"/>
              <a:gd name="connsiteY26-5266" fmla="*/ 2671248 h 5017575"/>
              <a:gd name="connsiteX27-5267" fmla="*/ 176206 w 3884395"/>
              <a:gd name="connsiteY27-5268" fmla="*/ 2656008 h 5017575"/>
              <a:gd name="connsiteX28-5269" fmla="*/ 54286 w 3884395"/>
              <a:gd name="connsiteY28-5270" fmla="*/ 2610288 h 5017575"/>
              <a:gd name="connsiteX29-5271" fmla="*/ 7931 w 3884395"/>
              <a:gd name="connsiteY29-5272" fmla="*/ 2563298 h 5017575"/>
              <a:gd name="connsiteX30-5273" fmla="*/ 8566 w 3884395"/>
              <a:gd name="connsiteY30-5274" fmla="*/ 2488368 h 5017575"/>
              <a:gd name="connsiteX31-5275" fmla="*/ 92386 w 3884395"/>
              <a:gd name="connsiteY31-5276" fmla="*/ 2335968 h 5017575"/>
              <a:gd name="connsiteX32-5277" fmla="*/ 221926 w 3884395"/>
              <a:gd name="connsiteY32-5278" fmla="*/ 2175948 h 5017575"/>
              <a:gd name="connsiteX33-5279" fmla="*/ 282886 w 3884395"/>
              <a:gd name="connsiteY33-5280" fmla="*/ 2084508 h 5017575"/>
              <a:gd name="connsiteX34-5281" fmla="*/ 328606 w 3884395"/>
              <a:gd name="connsiteY34-5282" fmla="*/ 1977828 h 5017575"/>
              <a:gd name="connsiteX35-5283" fmla="*/ 359086 w 3884395"/>
              <a:gd name="connsiteY35-5284" fmla="*/ 1871148 h 5017575"/>
              <a:gd name="connsiteX36-5285" fmla="*/ 374326 w 3884395"/>
              <a:gd name="connsiteY36-5286" fmla="*/ 1810188 h 5017575"/>
              <a:gd name="connsiteX37-5287" fmla="*/ 343846 w 3884395"/>
              <a:gd name="connsiteY37-5288" fmla="*/ 1756848 h 5017575"/>
              <a:gd name="connsiteX38-5289" fmla="*/ 328606 w 3884395"/>
              <a:gd name="connsiteY38-5290" fmla="*/ 1680648 h 5017575"/>
              <a:gd name="connsiteX39-5291" fmla="*/ 412426 w 3884395"/>
              <a:gd name="connsiteY39-5292" fmla="*/ 1474908 h 5017575"/>
              <a:gd name="connsiteX40-5293" fmla="*/ 442906 w 3884395"/>
              <a:gd name="connsiteY40-5294" fmla="*/ 1307268 h 5017575"/>
              <a:gd name="connsiteX41-5295" fmla="*/ 465766 w 3884395"/>
              <a:gd name="connsiteY41-5296" fmla="*/ 1192968 h 5017575"/>
              <a:gd name="connsiteX42-5297" fmla="*/ 503866 w 3884395"/>
              <a:gd name="connsiteY42-5298" fmla="*/ 1055808 h 5017575"/>
              <a:gd name="connsiteX43-5299" fmla="*/ 557206 w 3884395"/>
              <a:gd name="connsiteY43-5300" fmla="*/ 888168 h 5017575"/>
              <a:gd name="connsiteX44-5301" fmla="*/ 503866 w 3884395"/>
              <a:gd name="connsiteY44-5302" fmla="*/ 888168 h 5017575"/>
              <a:gd name="connsiteX45-5303" fmla="*/ 412426 w 3884395"/>
              <a:gd name="connsiteY45-5304" fmla="*/ 834828 h 5017575"/>
              <a:gd name="connsiteX46-5305" fmla="*/ 328606 w 3884395"/>
              <a:gd name="connsiteY46-5306" fmla="*/ 789108 h 5017575"/>
              <a:gd name="connsiteX47-5307" fmla="*/ 260026 w 3884395"/>
              <a:gd name="connsiteY47-5308" fmla="*/ 773868 h 5017575"/>
              <a:gd name="connsiteX48-5309" fmla="*/ 214306 w 3884395"/>
              <a:gd name="connsiteY48-5310" fmla="*/ 751008 h 5017575"/>
              <a:gd name="connsiteX49-5311" fmla="*/ 260026 w 3884395"/>
              <a:gd name="connsiteY49-5312" fmla="*/ 674808 h 5017575"/>
              <a:gd name="connsiteX50-5313" fmla="*/ 374326 w 3884395"/>
              <a:gd name="connsiteY50-5314" fmla="*/ 606228 h 5017575"/>
              <a:gd name="connsiteX51-5315" fmla="*/ 557206 w 3884395"/>
              <a:gd name="connsiteY51-5316" fmla="*/ 507168 h 5017575"/>
              <a:gd name="connsiteX52-5317" fmla="*/ 656266 w 3884395"/>
              <a:gd name="connsiteY52-5318" fmla="*/ 423348 h 5017575"/>
              <a:gd name="connsiteX53-5319" fmla="*/ 892486 w 3884395"/>
              <a:gd name="connsiteY53-5320" fmla="*/ 232848 h 5017575"/>
              <a:gd name="connsiteX54-5321" fmla="*/ 1174426 w 3884395"/>
              <a:gd name="connsiteY54-5322" fmla="*/ 80448 h 5017575"/>
              <a:gd name="connsiteX55-5323" fmla="*/ 1593526 w 3884395"/>
              <a:gd name="connsiteY55-5324" fmla="*/ 11868 h 5017575"/>
              <a:gd name="connsiteX56-5325" fmla="*/ 1944046 w 3884395"/>
              <a:gd name="connsiteY56-5326" fmla="*/ 4248 h 5017575"/>
              <a:gd name="connsiteX57-5327" fmla="*/ 2172646 w 3884395"/>
              <a:gd name="connsiteY57-5328" fmla="*/ 4248 h 5017575"/>
              <a:gd name="connsiteX58-5329" fmla="*/ 2393626 w 3884395"/>
              <a:gd name="connsiteY58-5330" fmla="*/ 57588 h 5017575"/>
              <a:gd name="connsiteX59-5331" fmla="*/ 2667946 w 3884395"/>
              <a:gd name="connsiteY59-5332" fmla="*/ 133788 h 5017575"/>
              <a:gd name="connsiteX60-5333" fmla="*/ 2820346 w 3884395"/>
              <a:gd name="connsiteY60-5334" fmla="*/ 202368 h 5017575"/>
              <a:gd name="connsiteX61-5335" fmla="*/ 3102286 w 3884395"/>
              <a:gd name="connsiteY61-5336" fmla="*/ 400488 h 5017575"/>
              <a:gd name="connsiteX62-5337" fmla="*/ 3285166 w 3884395"/>
              <a:gd name="connsiteY62-5338" fmla="*/ 651948 h 5017575"/>
              <a:gd name="connsiteX63-5339" fmla="*/ 3407086 w 3884395"/>
              <a:gd name="connsiteY63-5340" fmla="*/ 918648 h 5017575"/>
              <a:gd name="connsiteX64-5341" fmla="*/ 3475666 w 3884395"/>
              <a:gd name="connsiteY64-5342" fmla="*/ 1238688 h 5017575"/>
              <a:gd name="connsiteX65-5343" fmla="*/ 3506146 w 3884395"/>
              <a:gd name="connsiteY65-5344" fmla="*/ 1543488 h 5017575"/>
              <a:gd name="connsiteX66-5345" fmla="*/ 3506146 w 3884395"/>
              <a:gd name="connsiteY66-5346" fmla="*/ 1962588 h 5017575"/>
              <a:gd name="connsiteX67-5347" fmla="*/ 3338506 w 3884395"/>
              <a:gd name="connsiteY67-5348" fmla="*/ 2305488 h 5017575"/>
              <a:gd name="connsiteX68-5349" fmla="*/ 3254686 w 3884395"/>
              <a:gd name="connsiteY68-5350" fmla="*/ 2473128 h 5017575"/>
              <a:gd name="connsiteX69-5351" fmla="*/ 3132766 w 3884395"/>
              <a:gd name="connsiteY69-5352" fmla="*/ 2663628 h 5017575"/>
              <a:gd name="connsiteX70-5353" fmla="*/ 3071806 w 3884395"/>
              <a:gd name="connsiteY70-5354" fmla="*/ 2838888 h 5017575"/>
              <a:gd name="connsiteX71-5355" fmla="*/ 3064186 w 3884395"/>
              <a:gd name="connsiteY71-5356" fmla="*/ 2915088 h 5017575"/>
              <a:gd name="connsiteX72-5357" fmla="*/ 3018466 w 3884395"/>
              <a:gd name="connsiteY72-5358" fmla="*/ 3014148 h 5017575"/>
              <a:gd name="connsiteX73-5359" fmla="*/ 2980366 w 3884395"/>
              <a:gd name="connsiteY73-5360" fmla="*/ 3082728 h 5017575"/>
              <a:gd name="connsiteX74-5361" fmla="*/ 2957506 w 3884395"/>
              <a:gd name="connsiteY74-5362" fmla="*/ 3120828 h 5017575"/>
              <a:gd name="connsiteX75-5363" fmla="*/ 2957506 w 3884395"/>
              <a:gd name="connsiteY75-5364" fmla="*/ 3555168 h 5017575"/>
              <a:gd name="connsiteX76-5365" fmla="*/ 3010846 w 3884395"/>
              <a:gd name="connsiteY76-5366" fmla="*/ 3539928 h 5017575"/>
              <a:gd name="connsiteX77-5367" fmla="*/ 3109906 w 3884395"/>
              <a:gd name="connsiteY77-5368" fmla="*/ 3570408 h 5017575"/>
              <a:gd name="connsiteX78-5369" fmla="*/ 3140386 w 3884395"/>
              <a:gd name="connsiteY78-5370" fmla="*/ 3631368 h 5017575"/>
              <a:gd name="connsiteX79-5371" fmla="*/ 3117526 w 3884395"/>
              <a:gd name="connsiteY79-5372" fmla="*/ 3738048 h 5017575"/>
              <a:gd name="connsiteX80-5373" fmla="*/ 3125146 w 3884395"/>
              <a:gd name="connsiteY80-5374" fmla="*/ 4103808 h 5017575"/>
              <a:gd name="connsiteX81-5375" fmla="*/ 3163246 w 3884395"/>
              <a:gd name="connsiteY81-5376" fmla="*/ 4157148 h 5017575"/>
              <a:gd name="connsiteX82-5377" fmla="*/ 3201346 w 3884395"/>
              <a:gd name="connsiteY82-5378" fmla="*/ 4164768 h 5017575"/>
              <a:gd name="connsiteX83-5379" fmla="*/ 3231826 w 3884395"/>
              <a:gd name="connsiteY83-5380" fmla="*/ 4172388 h 5017575"/>
              <a:gd name="connsiteX84-5381" fmla="*/ 3285166 w 3884395"/>
              <a:gd name="connsiteY84-5382" fmla="*/ 4294308 h 5017575"/>
              <a:gd name="connsiteX85-5383" fmla="*/ 3300406 w 3884395"/>
              <a:gd name="connsiteY85-5384" fmla="*/ 4347648 h 5017575"/>
              <a:gd name="connsiteX86-5385" fmla="*/ 3330886 w 3884395"/>
              <a:gd name="connsiteY86-5386" fmla="*/ 4408608 h 5017575"/>
              <a:gd name="connsiteX87-5387" fmla="*/ 3551866 w 3884395"/>
              <a:gd name="connsiteY87-5388" fmla="*/ 4644828 h 5017575"/>
              <a:gd name="connsiteX88-5389" fmla="*/ 3884395 w 3884395"/>
              <a:gd name="connsiteY88-5390" fmla="*/ 5017575 h 5017575"/>
              <a:gd name="connsiteX0-5391" fmla="*/ 707488 w 3889897"/>
              <a:gd name="connsiteY0-5392" fmla="*/ 5008470 h 5020326"/>
              <a:gd name="connsiteX1-5393" fmla="*/ 961066 w 3889897"/>
              <a:gd name="connsiteY1-5394" fmla="*/ 4644828 h 5020326"/>
              <a:gd name="connsiteX2-5395" fmla="*/ 1342066 w 3889897"/>
              <a:gd name="connsiteY2-5396" fmla="*/ 4172388 h 5020326"/>
              <a:gd name="connsiteX3-5397" fmla="*/ 1258246 w 3889897"/>
              <a:gd name="connsiteY3-5398" fmla="*/ 4012368 h 5020326"/>
              <a:gd name="connsiteX4-5399" fmla="*/ 1204906 w 3889897"/>
              <a:gd name="connsiteY4-5400" fmla="*/ 3928548 h 5020326"/>
              <a:gd name="connsiteX5-5401" fmla="*/ 1174426 w 3889897"/>
              <a:gd name="connsiteY5-5402" fmla="*/ 3768528 h 5020326"/>
              <a:gd name="connsiteX6-5403" fmla="*/ 1151566 w 3889897"/>
              <a:gd name="connsiteY6-5404" fmla="*/ 3699948 h 5020326"/>
              <a:gd name="connsiteX7-5405" fmla="*/ 1143946 w 3889897"/>
              <a:gd name="connsiteY7-5406" fmla="*/ 3669468 h 5020326"/>
              <a:gd name="connsiteX8-5407" fmla="*/ 1067746 w 3889897"/>
              <a:gd name="connsiteY8-5408" fmla="*/ 3661848 h 5020326"/>
              <a:gd name="connsiteX9-5409" fmla="*/ 938206 w 3889897"/>
              <a:gd name="connsiteY9-5410" fmla="*/ 3669468 h 5020326"/>
              <a:gd name="connsiteX10-5411" fmla="*/ 831526 w 3889897"/>
              <a:gd name="connsiteY10-5412" fmla="*/ 3692328 h 5020326"/>
              <a:gd name="connsiteX11-5413" fmla="*/ 610546 w 3889897"/>
              <a:gd name="connsiteY11-5414" fmla="*/ 3738048 h 5020326"/>
              <a:gd name="connsiteX12-5415" fmla="*/ 389566 w 3889897"/>
              <a:gd name="connsiteY12-5416" fmla="*/ 3638988 h 5020326"/>
              <a:gd name="connsiteX13-5417" fmla="*/ 381946 w 3889897"/>
              <a:gd name="connsiteY13-5418" fmla="*/ 3326568 h 5020326"/>
              <a:gd name="connsiteX14-5419" fmla="*/ 420046 w 3889897"/>
              <a:gd name="connsiteY14-5420" fmla="*/ 3227508 h 5020326"/>
              <a:gd name="connsiteX15-5421" fmla="*/ 389566 w 3889897"/>
              <a:gd name="connsiteY15-5422" fmla="*/ 3166548 h 5020326"/>
              <a:gd name="connsiteX16-5423" fmla="*/ 351466 w 3889897"/>
              <a:gd name="connsiteY16-5424" fmla="*/ 3105588 h 5020326"/>
              <a:gd name="connsiteX17-5425" fmla="*/ 397186 w 3889897"/>
              <a:gd name="connsiteY17-5426" fmla="*/ 3021768 h 5020326"/>
              <a:gd name="connsiteX18-5427" fmla="*/ 488626 w 3889897"/>
              <a:gd name="connsiteY18-5428" fmla="*/ 2998908 h 5020326"/>
              <a:gd name="connsiteX19-5429" fmla="*/ 471956 w 3889897"/>
              <a:gd name="connsiteY19-5430" fmla="*/ 2942709 h 5020326"/>
              <a:gd name="connsiteX20-5431" fmla="*/ 435286 w 3889897"/>
              <a:gd name="connsiteY20-5432" fmla="*/ 2930328 h 5020326"/>
              <a:gd name="connsiteX21-5433" fmla="*/ 389566 w 3889897"/>
              <a:gd name="connsiteY21-5434" fmla="*/ 2930328 h 5020326"/>
              <a:gd name="connsiteX22-5435" fmla="*/ 314000 w 3889897"/>
              <a:gd name="connsiteY22-5436" fmla="*/ 2893495 h 5020326"/>
              <a:gd name="connsiteX23-5437" fmla="*/ 320986 w 3889897"/>
              <a:gd name="connsiteY23-5438" fmla="*/ 2846508 h 5020326"/>
              <a:gd name="connsiteX24-5439" fmla="*/ 328606 w 3889897"/>
              <a:gd name="connsiteY24-5440" fmla="*/ 2793168 h 5020326"/>
              <a:gd name="connsiteX25-5441" fmla="*/ 313366 w 3889897"/>
              <a:gd name="connsiteY25-5442" fmla="*/ 2732208 h 5020326"/>
              <a:gd name="connsiteX26-5443" fmla="*/ 267646 w 3889897"/>
              <a:gd name="connsiteY26-5444" fmla="*/ 2671248 h 5020326"/>
              <a:gd name="connsiteX27-5445" fmla="*/ 176206 w 3889897"/>
              <a:gd name="connsiteY27-5446" fmla="*/ 2656008 h 5020326"/>
              <a:gd name="connsiteX28-5447" fmla="*/ 54286 w 3889897"/>
              <a:gd name="connsiteY28-5448" fmla="*/ 2610288 h 5020326"/>
              <a:gd name="connsiteX29-5449" fmla="*/ 7931 w 3889897"/>
              <a:gd name="connsiteY29-5450" fmla="*/ 2563298 h 5020326"/>
              <a:gd name="connsiteX30-5451" fmla="*/ 8566 w 3889897"/>
              <a:gd name="connsiteY30-5452" fmla="*/ 2488368 h 5020326"/>
              <a:gd name="connsiteX31-5453" fmla="*/ 92386 w 3889897"/>
              <a:gd name="connsiteY31-5454" fmla="*/ 2335968 h 5020326"/>
              <a:gd name="connsiteX32-5455" fmla="*/ 221926 w 3889897"/>
              <a:gd name="connsiteY32-5456" fmla="*/ 2175948 h 5020326"/>
              <a:gd name="connsiteX33-5457" fmla="*/ 282886 w 3889897"/>
              <a:gd name="connsiteY33-5458" fmla="*/ 2084508 h 5020326"/>
              <a:gd name="connsiteX34-5459" fmla="*/ 328606 w 3889897"/>
              <a:gd name="connsiteY34-5460" fmla="*/ 1977828 h 5020326"/>
              <a:gd name="connsiteX35-5461" fmla="*/ 359086 w 3889897"/>
              <a:gd name="connsiteY35-5462" fmla="*/ 1871148 h 5020326"/>
              <a:gd name="connsiteX36-5463" fmla="*/ 374326 w 3889897"/>
              <a:gd name="connsiteY36-5464" fmla="*/ 1810188 h 5020326"/>
              <a:gd name="connsiteX37-5465" fmla="*/ 343846 w 3889897"/>
              <a:gd name="connsiteY37-5466" fmla="*/ 1756848 h 5020326"/>
              <a:gd name="connsiteX38-5467" fmla="*/ 328606 w 3889897"/>
              <a:gd name="connsiteY38-5468" fmla="*/ 1680648 h 5020326"/>
              <a:gd name="connsiteX39-5469" fmla="*/ 412426 w 3889897"/>
              <a:gd name="connsiteY39-5470" fmla="*/ 1474908 h 5020326"/>
              <a:gd name="connsiteX40-5471" fmla="*/ 442906 w 3889897"/>
              <a:gd name="connsiteY40-5472" fmla="*/ 1307268 h 5020326"/>
              <a:gd name="connsiteX41-5473" fmla="*/ 465766 w 3889897"/>
              <a:gd name="connsiteY41-5474" fmla="*/ 1192968 h 5020326"/>
              <a:gd name="connsiteX42-5475" fmla="*/ 503866 w 3889897"/>
              <a:gd name="connsiteY42-5476" fmla="*/ 1055808 h 5020326"/>
              <a:gd name="connsiteX43-5477" fmla="*/ 557206 w 3889897"/>
              <a:gd name="connsiteY43-5478" fmla="*/ 888168 h 5020326"/>
              <a:gd name="connsiteX44-5479" fmla="*/ 503866 w 3889897"/>
              <a:gd name="connsiteY44-5480" fmla="*/ 888168 h 5020326"/>
              <a:gd name="connsiteX45-5481" fmla="*/ 412426 w 3889897"/>
              <a:gd name="connsiteY45-5482" fmla="*/ 834828 h 5020326"/>
              <a:gd name="connsiteX46-5483" fmla="*/ 328606 w 3889897"/>
              <a:gd name="connsiteY46-5484" fmla="*/ 789108 h 5020326"/>
              <a:gd name="connsiteX47-5485" fmla="*/ 260026 w 3889897"/>
              <a:gd name="connsiteY47-5486" fmla="*/ 773868 h 5020326"/>
              <a:gd name="connsiteX48-5487" fmla="*/ 214306 w 3889897"/>
              <a:gd name="connsiteY48-5488" fmla="*/ 751008 h 5020326"/>
              <a:gd name="connsiteX49-5489" fmla="*/ 260026 w 3889897"/>
              <a:gd name="connsiteY49-5490" fmla="*/ 674808 h 5020326"/>
              <a:gd name="connsiteX50-5491" fmla="*/ 374326 w 3889897"/>
              <a:gd name="connsiteY50-5492" fmla="*/ 606228 h 5020326"/>
              <a:gd name="connsiteX51-5493" fmla="*/ 557206 w 3889897"/>
              <a:gd name="connsiteY51-5494" fmla="*/ 507168 h 5020326"/>
              <a:gd name="connsiteX52-5495" fmla="*/ 656266 w 3889897"/>
              <a:gd name="connsiteY52-5496" fmla="*/ 423348 h 5020326"/>
              <a:gd name="connsiteX53-5497" fmla="*/ 892486 w 3889897"/>
              <a:gd name="connsiteY53-5498" fmla="*/ 232848 h 5020326"/>
              <a:gd name="connsiteX54-5499" fmla="*/ 1174426 w 3889897"/>
              <a:gd name="connsiteY54-5500" fmla="*/ 80448 h 5020326"/>
              <a:gd name="connsiteX55-5501" fmla="*/ 1593526 w 3889897"/>
              <a:gd name="connsiteY55-5502" fmla="*/ 11868 h 5020326"/>
              <a:gd name="connsiteX56-5503" fmla="*/ 1944046 w 3889897"/>
              <a:gd name="connsiteY56-5504" fmla="*/ 4248 h 5020326"/>
              <a:gd name="connsiteX57-5505" fmla="*/ 2172646 w 3889897"/>
              <a:gd name="connsiteY57-5506" fmla="*/ 4248 h 5020326"/>
              <a:gd name="connsiteX58-5507" fmla="*/ 2393626 w 3889897"/>
              <a:gd name="connsiteY58-5508" fmla="*/ 57588 h 5020326"/>
              <a:gd name="connsiteX59-5509" fmla="*/ 2667946 w 3889897"/>
              <a:gd name="connsiteY59-5510" fmla="*/ 133788 h 5020326"/>
              <a:gd name="connsiteX60-5511" fmla="*/ 2820346 w 3889897"/>
              <a:gd name="connsiteY60-5512" fmla="*/ 202368 h 5020326"/>
              <a:gd name="connsiteX61-5513" fmla="*/ 3102286 w 3889897"/>
              <a:gd name="connsiteY61-5514" fmla="*/ 400488 h 5020326"/>
              <a:gd name="connsiteX62-5515" fmla="*/ 3285166 w 3889897"/>
              <a:gd name="connsiteY62-5516" fmla="*/ 651948 h 5020326"/>
              <a:gd name="connsiteX63-5517" fmla="*/ 3407086 w 3889897"/>
              <a:gd name="connsiteY63-5518" fmla="*/ 918648 h 5020326"/>
              <a:gd name="connsiteX64-5519" fmla="*/ 3475666 w 3889897"/>
              <a:gd name="connsiteY64-5520" fmla="*/ 1238688 h 5020326"/>
              <a:gd name="connsiteX65-5521" fmla="*/ 3506146 w 3889897"/>
              <a:gd name="connsiteY65-5522" fmla="*/ 1543488 h 5020326"/>
              <a:gd name="connsiteX66-5523" fmla="*/ 3506146 w 3889897"/>
              <a:gd name="connsiteY66-5524" fmla="*/ 1962588 h 5020326"/>
              <a:gd name="connsiteX67-5525" fmla="*/ 3338506 w 3889897"/>
              <a:gd name="connsiteY67-5526" fmla="*/ 2305488 h 5020326"/>
              <a:gd name="connsiteX68-5527" fmla="*/ 3254686 w 3889897"/>
              <a:gd name="connsiteY68-5528" fmla="*/ 2473128 h 5020326"/>
              <a:gd name="connsiteX69-5529" fmla="*/ 3132766 w 3889897"/>
              <a:gd name="connsiteY69-5530" fmla="*/ 2663628 h 5020326"/>
              <a:gd name="connsiteX70-5531" fmla="*/ 3071806 w 3889897"/>
              <a:gd name="connsiteY70-5532" fmla="*/ 2838888 h 5020326"/>
              <a:gd name="connsiteX71-5533" fmla="*/ 3064186 w 3889897"/>
              <a:gd name="connsiteY71-5534" fmla="*/ 2915088 h 5020326"/>
              <a:gd name="connsiteX72-5535" fmla="*/ 3018466 w 3889897"/>
              <a:gd name="connsiteY72-5536" fmla="*/ 3014148 h 5020326"/>
              <a:gd name="connsiteX73-5537" fmla="*/ 2980366 w 3889897"/>
              <a:gd name="connsiteY73-5538" fmla="*/ 3082728 h 5020326"/>
              <a:gd name="connsiteX74-5539" fmla="*/ 2957506 w 3889897"/>
              <a:gd name="connsiteY74-5540" fmla="*/ 3120828 h 5020326"/>
              <a:gd name="connsiteX75-5541" fmla="*/ 2957506 w 3889897"/>
              <a:gd name="connsiteY75-5542" fmla="*/ 3555168 h 5020326"/>
              <a:gd name="connsiteX76-5543" fmla="*/ 3010846 w 3889897"/>
              <a:gd name="connsiteY76-5544" fmla="*/ 3539928 h 5020326"/>
              <a:gd name="connsiteX77-5545" fmla="*/ 3109906 w 3889897"/>
              <a:gd name="connsiteY77-5546" fmla="*/ 3570408 h 5020326"/>
              <a:gd name="connsiteX78-5547" fmla="*/ 3140386 w 3889897"/>
              <a:gd name="connsiteY78-5548" fmla="*/ 3631368 h 5020326"/>
              <a:gd name="connsiteX79-5549" fmla="*/ 3117526 w 3889897"/>
              <a:gd name="connsiteY79-5550" fmla="*/ 3738048 h 5020326"/>
              <a:gd name="connsiteX80-5551" fmla="*/ 3125146 w 3889897"/>
              <a:gd name="connsiteY80-5552" fmla="*/ 4103808 h 5020326"/>
              <a:gd name="connsiteX81-5553" fmla="*/ 3163246 w 3889897"/>
              <a:gd name="connsiteY81-5554" fmla="*/ 4157148 h 5020326"/>
              <a:gd name="connsiteX82-5555" fmla="*/ 3201346 w 3889897"/>
              <a:gd name="connsiteY82-5556" fmla="*/ 4164768 h 5020326"/>
              <a:gd name="connsiteX83-5557" fmla="*/ 3231826 w 3889897"/>
              <a:gd name="connsiteY83-5558" fmla="*/ 4172388 h 5020326"/>
              <a:gd name="connsiteX84-5559" fmla="*/ 3285166 w 3889897"/>
              <a:gd name="connsiteY84-5560" fmla="*/ 4294308 h 5020326"/>
              <a:gd name="connsiteX85-5561" fmla="*/ 3300406 w 3889897"/>
              <a:gd name="connsiteY85-5562" fmla="*/ 4347648 h 5020326"/>
              <a:gd name="connsiteX86-5563" fmla="*/ 3330886 w 3889897"/>
              <a:gd name="connsiteY86-5564" fmla="*/ 4408608 h 5020326"/>
              <a:gd name="connsiteX87-5565" fmla="*/ 3551866 w 3889897"/>
              <a:gd name="connsiteY87-5566" fmla="*/ 4644828 h 5020326"/>
              <a:gd name="connsiteX88-5567" fmla="*/ 3889897 w 3889897"/>
              <a:gd name="connsiteY88-5568" fmla="*/ 5020326 h 5020326"/>
              <a:gd name="connsiteX0-5569" fmla="*/ 704737 w 3889897"/>
              <a:gd name="connsiteY0-5570" fmla="*/ 5016723 h 5020326"/>
              <a:gd name="connsiteX1-5571" fmla="*/ 961066 w 3889897"/>
              <a:gd name="connsiteY1-5572" fmla="*/ 4644828 h 5020326"/>
              <a:gd name="connsiteX2-5573" fmla="*/ 1342066 w 3889897"/>
              <a:gd name="connsiteY2-5574" fmla="*/ 4172388 h 5020326"/>
              <a:gd name="connsiteX3-5575" fmla="*/ 1258246 w 3889897"/>
              <a:gd name="connsiteY3-5576" fmla="*/ 4012368 h 5020326"/>
              <a:gd name="connsiteX4-5577" fmla="*/ 1204906 w 3889897"/>
              <a:gd name="connsiteY4-5578" fmla="*/ 3928548 h 5020326"/>
              <a:gd name="connsiteX5-5579" fmla="*/ 1174426 w 3889897"/>
              <a:gd name="connsiteY5-5580" fmla="*/ 3768528 h 5020326"/>
              <a:gd name="connsiteX6-5581" fmla="*/ 1151566 w 3889897"/>
              <a:gd name="connsiteY6-5582" fmla="*/ 3699948 h 5020326"/>
              <a:gd name="connsiteX7-5583" fmla="*/ 1143946 w 3889897"/>
              <a:gd name="connsiteY7-5584" fmla="*/ 3669468 h 5020326"/>
              <a:gd name="connsiteX8-5585" fmla="*/ 1067746 w 3889897"/>
              <a:gd name="connsiteY8-5586" fmla="*/ 3661848 h 5020326"/>
              <a:gd name="connsiteX9-5587" fmla="*/ 938206 w 3889897"/>
              <a:gd name="connsiteY9-5588" fmla="*/ 3669468 h 5020326"/>
              <a:gd name="connsiteX10-5589" fmla="*/ 831526 w 3889897"/>
              <a:gd name="connsiteY10-5590" fmla="*/ 3692328 h 5020326"/>
              <a:gd name="connsiteX11-5591" fmla="*/ 610546 w 3889897"/>
              <a:gd name="connsiteY11-5592" fmla="*/ 3738048 h 5020326"/>
              <a:gd name="connsiteX12-5593" fmla="*/ 389566 w 3889897"/>
              <a:gd name="connsiteY12-5594" fmla="*/ 3638988 h 5020326"/>
              <a:gd name="connsiteX13-5595" fmla="*/ 381946 w 3889897"/>
              <a:gd name="connsiteY13-5596" fmla="*/ 3326568 h 5020326"/>
              <a:gd name="connsiteX14-5597" fmla="*/ 420046 w 3889897"/>
              <a:gd name="connsiteY14-5598" fmla="*/ 3227508 h 5020326"/>
              <a:gd name="connsiteX15-5599" fmla="*/ 389566 w 3889897"/>
              <a:gd name="connsiteY15-5600" fmla="*/ 3166548 h 5020326"/>
              <a:gd name="connsiteX16-5601" fmla="*/ 351466 w 3889897"/>
              <a:gd name="connsiteY16-5602" fmla="*/ 3105588 h 5020326"/>
              <a:gd name="connsiteX17-5603" fmla="*/ 397186 w 3889897"/>
              <a:gd name="connsiteY17-5604" fmla="*/ 3021768 h 5020326"/>
              <a:gd name="connsiteX18-5605" fmla="*/ 488626 w 3889897"/>
              <a:gd name="connsiteY18-5606" fmla="*/ 2998908 h 5020326"/>
              <a:gd name="connsiteX19-5607" fmla="*/ 471956 w 3889897"/>
              <a:gd name="connsiteY19-5608" fmla="*/ 2942709 h 5020326"/>
              <a:gd name="connsiteX20-5609" fmla="*/ 435286 w 3889897"/>
              <a:gd name="connsiteY20-5610" fmla="*/ 2930328 h 5020326"/>
              <a:gd name="connsiteX21-5611" fmla="*/ 389566 w 3889897"/>
              <a:gd name="connsiteY21-5612" fmla="*/ 2930328 h 5020326"/>
              <a:gd name="connsiteX22-5613" fmla="*/ 314000 w 3889897"/>
              <a:gd name="connsiteY22-5614" fmla="*/ 2893495 h 5020326"/>
              <a:gd name="connsiteX23-5615" fmla="*/ 320986 w 3889897"/>
              <a:gd name="connsiteY23-5616" fmla="*/ 2846508 h 5020326"/>
              <a:gd name="connsiteX24-5617" fmla="*/ 328606 w 3889897"/>
              <a:gd name="connsiteY24-5618" fmla="*/ 2793168 h 5020326"/>
              <a:gd name="connsiteX25-5619" fmla="*/ 313366 w 3889897"/>
              <a:gd name="connsiteY25-5620" fmla="*/ 2732208 h 5020326"/>
              <a:gd name="connsiteX26-5621" fmla="*/ 267646 w 3889897"/>
              <a:gd name="connsiteY26-5622" fmla="*/ 2671248 h 5020326"/>
              <a:gd name="connsiteX27-5623" fmla="*/ 176206 w 3889897"/>
              <a:gd name="connsiteY27-5624" fmla="*/ 2656008 h 5020326"/>
              <a:gd name="connsiteX28-5625" fmla="*/ 54286 w 3889897"/>
              <a:gd name="connsiteY28-5626" fmla="*/ 2610288 h 5020326"/>
              <a:gd name="connsiteX29-5627" fmla="*/ 7931 w 3889897"/>
              <a:gd name="connsiteY29-5628" fmla="*/ 2563298 h 5020326"/>
              <a:gd name="connsiteX30-5629" fmla="*/ 8566 w 3889897"/>
              <a:gd name="connsiteY30-5630" fmla="*/ 2488368 h 5020326"/>
              <a:gd name="connsiteX31-5631" fmla="*/ 92386 w 3889897"/>
              <a:gd name="connsiteY31-5632" fmla="*/ 2335968 h 5020326"/>
              <a:gd name="connsiteX32-5633" fmla="*/ 221926 w 3889897"/>
              <a:gd name="connsiteY32-5634" fmla="*/ 2175948 h 5020326"/>
              <a:gd name="connsiteX33-5635" fmla="*/ 282886 w 3889897"/>
              <a:gd name="connsiteY33-5636" fmla="*/ 2084508 h 5020326"/>
              <a:gd name="connsiteX34-5637" fmla="*/ 328606 w 3889897"/>
              <a:gd name="connsiteY34-5638" fmla="*/ 1977828 h 5020326"/>
              <a:gd name="connsiteX35-5639" fmla="*/ 359086 w 3889897"/>
              <a:gd name="connsiteY35-5640" fmla="*/ 1871148 h 5020326"/>
              <a:gd name="connsiteX36-5641" fmla="*/ 374326 w 3889897"/>
              <a:gd name="connsiteY36-5642" fmla="*/ 1810188 h 5020326"/>
              <a:gd name="connsiteX37-5643" fmla="*/ 343846 w 3889897"/>
              <a:gd name="connsiteY37-5644" fmla="*/ 1756848 h 5020326"/>
              <a:gd name="connsiteX38-5645" fmla="*/ 328606 w 3889897"/>
              <a:gd name="connsiteY38-5646" fmla="*/ 1680648 h 5020326"/>
              <a:gd name="connsiteX39-5647" fmla="*/ 412426 w 3889897"/>
              <a:gd name="connsiteY39-5648" fmla="*/ 1474908 h 5020326"/>
              <a:gd name="connsiteX40-5649" fmla="*/ 442906 w 3889897"/>
              <a:gd name="connsiteY40-5650" fmla="*/ 1307268 h 5020326"/>
              <a:gd name="connsiteX41-5651" fmla="*/ 465766 w 3889897"/>
              <a:gd name="connsiteY41-5652" fmla="*/ 1192968 h 5020326"/>
              <a:gd name="connsiteX42-5653" fmla="*/ 503866 w 3889897"/>
              <a:gd name="connsiteY42-5654" fmla="*/ 1055808 h 5020326"/>
              <a:gd name="connsiteX43-5655" fmla="*/ 557206 w 3889897"/>
              <a:gd name="connsiteY43-5656" fmla="*/ 888168 h 5020326"/>
              <a:gd name="connsiteX44-5657" fmla="*/ 503866 w 3889897"/>
              <a:gd name="connsiteY44-5658" fmla="*/ 888168 h 5020326"/>
              <a:gd name="connsiteX45-5659" fmla="*/ 412426 w 3889897"/>
              <a:gd name="connsiteY45-5660" fmla="*/ 834828 h 5020326"/>
              <a:gd name="connsiteX46-5661" fmla="*/ 328606 w 3889897"/>
              <a:gd name="connsiteY46-5662" fmla="*/ 789108 h 5020326"/>
              <a:gd name="connsiteX47-5663" fmla="*/ 260026 w 3889897"/>
              <a:gd name="connsiteY47-5664" fmla="*/ 773868 h 5020326"/>
              <a:gd name="connsiteX48-5665" fmla="*/ 214306 w 3889897"/>
              <a:gd name="connsiteY48-5666" fmla="*/ 751008 h 5020326"/>
              <a:gd name="connsiteX49-5667" fmla="*/ 260026 w 3889897"/>
              <a:gd name="connsiteY49-5668" fmla="*/ 674808 h 5020326"/>
              <a:gd name="connsiteX50-5669" fmla="*/ 374326 w 3889897"/>
              <a:gd name="connsiteY50-5670" fmla="*/ 606228 h 5020326"/>
              <a:gd name="connsiteX51-5671" fmla="*/ 557206 w 3889897"/>
              <a:gd name="connsiteY51-5672" fmla="*/ 507168 h 5020326"/>
              <a:gd name="connsiteX52-5673" fmla="*/ 656266 w 3889897"/>
              <a:gd name="connsiteY52-5674" fmla="*/ 423348 h 5020326"/>
              <a:gd name="connsiteX53-5675" fmla="*/ 892486 w 3889897"/>
              <a:gd name="connsiteY53-5676" fmla="*/ 232848 h 5020326"/>
              <a:gd name="connsiteX54-5677" fmla="*/ 1174426 w 3889897"/>
              <a:gd name="connsiteY54-5678" fmla="*/ 80448 h 5020326"/>
              <a:gd name="connsiteX55-5679" fmla="*/ 1593526 w 3889897"/>
              <a:gd name="connsiteY55-5680" fmla="*/ 11868 h 5020326"/>
              <a:gd name="connsiteX56-5681" fmla="*/ 1944046 w 3889897"/>
              <a:gd name="connsiteY56-5682" fmla="*/ 4248 h 5020326"/>
              <a:gd name="connsiteX57-5683" fmla="*/ 2172646 w 3889897"/>
              <a:gd name="connsiteY57-5684" fmla="*/ 4248 h 5020326"/>
              <a:gd name="connsiteX58-5685" fmla="*/ 2393626 w 3889897"/>
              <a:gd name="connsiteY58-5686" fmla="*/ 57588 h 5020326"/>
              <a:gd name="connsiteX59-5687" fmla="*/ 2667946 w 3889897"/>
              <a:gd name="connsiteY59-5688" fmla="*/ 133788 h 5020326"/>
              <a:gd name="connsiteX60-5689" fmla="*/ 2820346 w 3889897"/>
              <a:gd name="connsiteY60-5690" fmla="*/ 202368 h 5020326"/>
              <a:gd name="connsiteX61-5691" fmla="*/ 3102286 w 3889897"/>
              <a:gd name="connsiteY61-5692" fmla="*/ 400488 h 5020326"/>
              <a:gd name="connsiteX62-5693" fmla="*/ 3285166 w 3889897"/>
              <a:gd name="connsiteY62-5694" fmla="*/ 651948 h 5020326"/>
              <a:gd name="connsiteX63-5695" fmla="*/ 3407086 w 3889897"/>
              <a:gd name="connsiteY63-5696" fmla="*/ 918648 h 5020326"/>
              <a:gd name="connsiteX64-5697" fmla="*/ 3475666 w 3889897"/>
              <a:gd name="connsiteY64-5698" fmla="*/ 1238688 h 5020326"/>
              <a:gd name="connsiteX65-5699" fmla="*/ 3506146 w 3889897"/>
              <a:gd name="connsiteY65-5700" fmla="*/ 1543488 h 5020326"/>
              <a:gd name="connsiteX66-5701" fmla="*/ 3506146 w 3889897"/>
              <a:gd name="connsiteY66-5702" fmla="*/ 1962588 h 5020326"/>
              <a:gd name="connsiteX67-5703" fmla="*/ 3338506 w 3889897"/>
              <a:gd name="connsiteY67-5704" fmla="*/ 2305488 h 5020326"/>
              <a:gd name="connsiteX68-5705" fmla="*/ 3254686 w 3889897"/>
              <a:gd name="connsiteY68-5706" fmla="*/ 2473128 h 5020326"/>
              <a:gd name="connsiteX69-5707" fmla="*/ 3132766 w 3889897"/>
              <a:gd name="connsiteY69-5708" fmla="*/ 2663628 h 5020326"/>
              <a:gd name="connsiteX70-5709" fmla="*/ 3071806 w 3889897"/>
              <a:gd name="connsiteY70-5710" fmla="*/ 2838888 h 5020326"/>
              <a:gd name="connsiteX71-5711" fmla="*/ 3064186 w 3889897"/>
              <a:gd name="connsiteY71-5712" fmla="*/ 2915088 h 5020326"/>
              <a:gd name="connsiteX72-5713" fmla="*/ 3018466 w 3889897"/>
              <a:gd name="connsiteY72-5714" fmla="*/ 3014148 h 5020326"/>
              <a:gd name="connsiteX73-5715" fmla="*/ 2980366 w 3889897"/>
              <a:gd name="connsiteY73-5716" fmla="*/ 3082728 h 5020326"/>
              <a:gd name="connsiteX74-5717" fmla="*/ 2957506 w 3889897"/>
              <a:gd name="connsiteY74-5718" fmla="*/ 3120828 h 5020326"/>
              <a:gd name="connsiteX75-5719" fmla="*/ 2957506 w 3889897"/>
              <a:gd name="connsiteY75-5720" fmla="*/ 3555168 h 5020326"/>
              <a:gd name="connsiteX76-5721" fmla="*/ 3010846 w 3889897"/>
              <a:gd name="connsiteY76-5722" fmla="*/ 3539928 h 5020326"/>
              <a:gd name="connsiteX77-5723" fmla="*/ 3109906 w 3889897"/>
              <a:gd name="connsiteY77-5724" fmla="*/ 3570408 h 5020326"/>
              <a:gd name="connsiteX78-5725" fmla="*/ 3140386 w 3889897"/>
              <a:gd name="connsiteY78-5726" fmla="*/ 3631368 h 5020326"/>
              <a:gd name="connsiteX79-5727" fmla="*/ 3117526 w 3889897"/>
              <a:gd name="connsiteY79-5728" fmla="*/ 3738048 h 5020326"/>
              <a:gd name="connsiteX80-5729" fmla="*/ 3125146 w 3889897"/>
              <a:gd name="connsiteY80-5730" fmla="*/ 4103808 h 5020326"/>
              <a:gd name="connsiteX81-5731" fmla="*/ 3163246 w 3889897"/>
              <a:gd name="connsiteY81-5732" fmla="*/ 4157148 h 5020326"/>
              <a:gd name="connsiteX82-5733" fmla="*/ 3201346 w 3889897"/>
              <a:gd name="connsiteY82-5734" fmla="*/ 4164768 h 5020326"/>
              <a:gd name="connsiteX83-5735" fmla="*/ 3231826 w 3889897"/>
              <a:gd name="connsiteY83-5736" fmla="*/ 4172388 h 5020326"/>
              <a:gd name="connsiteX84-5737" fmla="*/ 3285166 w 3889897"/>
              <a:gd name="connsiteY84-5738" fmla="*/ 4294308 h 5020326"/>
              <a:gd name="connsiteX85-5739" fmla="*/ 3300406 w 3889897"/>
              <a:gd name="connsiteY85-5740" fmla="*/ 4347648 h 5020326"/>
              <a:gd name="connsiteX86-5741" fmla="*/ 3330886 w 3889897"/>
              <a:gd name="connsiteY86-5742" fmla="*/ 4408608 h 5020326"/>
              <a:gd name="connsiteX87-5743" fmla="*/ 3551866 w 3889897"/>
              <a:gd name="connsiteY87-5744" fmla="*/ 4644828 h 5020326"/>
              <a:gd name="connsiteX88-5745" fmla="*/ 3889897 w 3889897"/>
              <a:gd name="connsiteY88-5746" fmla="*/ 5020326 h 5020326"/>
              <a:gd name="connsiteX0-5747" fmla="*/ 710239 w 3889897"/>
              <a:gd name="connsiteY0-5748" fmla="*/ 5024991 h 5024991"/>
              <a:gd name="connsiteX1-5749" fmla="*/ 961066 w 3889897"/>
              <a:gd name="connsiteY1-5750" fmla="*/ 4644828 h 5024991"/>
              <a:gd name="connsiteX2-5751" fmla="*/ 1342066 w 3889897"/>
              <a:gd name="connsiteY2-5752" fmla="*/ 4172388 h 5024991"/>
              <a:gd name="connsiteX3-5753" fmla="*/ 1258246 w 3889897"/>
              <a:gd name="connsiteY3-5754" fmla="*/ 4012368 h 5024991"/>
              <a:gd name="connsiteX4-5755" fmla="*/ 1204906 w 3889897"/>
              <a:gd name="connsiteY4-5756" fmla="*/ 3928548 h 5024991"/>
              <a:gd name="connsiteX5-5757" fmla="*/ 1174426 w 3889897"/>
              <a:gd name="connsiteY5-5758" fmla="*/ 3768528 h 5024991"/>
              <a:gd name="connsiteX6-5759" fmla="*/ 1151566 w 3889897"/>
              <a:gd name="connsiteY6-5760" fmla="*/ 3699948 h 5024991"/>
              <a:gd name="connsiteX7-5761" fmla="*/ 1143946 w 3889897"/>
              <a:gd name="connsiteY7-5762" fmla="*/ 3669468 h 5024991"/>
              <a:gd name="connsiteX8-5763" fmla="*/ 1067746 w 3889897"/>
              <a:gd name="connsiteY8-5764" fmla="*/ 3661848 h 5024991"/>
              <a:gd name="connsiteX9-5765" fmla="*/ 938206 w 3889897"/>
              <a:gd name="connsiteY9-5766" fmla="*/ 3669468 h 5024991"/>
              <a:gd name="connsiteX10-5767" fmla="*/ 831526 w 3889897"/>
              <a:gd name="connsiteY10-5768" fmla="*/ 3692328 h 5024991"/>
              <a:gd name="connsiteX11-5769" fmla="*/ 610546 w 3889897"/>
              <a:gd name="connsiteY11-5770" fmla="*/ 3738048 h 5024991"/>
              <a:gd name="connsiteX12-5771" fmla="*/ 389566 w 3889897"/>
              <a:gd name="connsiteY12-5772" fmla="*/ 3638988 h 5024991"/>
              <a:gd name="connsiteX13-5773" fmla="*/ 381946 w 3889897"/>
              <a:gd name="connsiteY13-5774" fmla="*/ 3326568 h 5024991"/>
              <a:gd name="connsiteX14-5775" fmla="*/ 420046 w 3889897"/>
              <a:gd name="connsiteY14-5776" fmla="*/ 3227508 h 5024991"/>
              <a:gd name="connsiteX15-5777" fmla="*/ 389566 w 3889897"/>
              <a:gd name="connsiteY15-5778" fmla="*/ 3166548 h 5024991"/>
              <a:gd name="connsiteX16-5779" fmla="*/ 351466 w 3889897"/>
              <a:gd name="connsiteY16-5780" fmla="*/ 3105588 h 5024991"/>
              <a:gd name="connsiteX17-5781" fmla="*/ 397186 w 3889897"/>
              <a:gd name="connsiteY17-5782" fmla="*/ 3021768 h 5024991"/>
              <a:gd name="connsiteX18-5783" fmla="*/ 488626 w 3889897"/>
              <a:gd name="connsiteY18-5784" fmla="*/ 2998908 h 5024991"/>
              <a:gd name="connsiteX19-5785" fmla="*/ 471956 w 3889897"/>
              <a:gd name="connsiteY19-5786" fmla="*/ 2942709 h 5024991"/>
              <a:gd name="connsiteX20-5787" fmla="*/ 435286 w 3889897"/>
              <a:gd name="connsiteY20-5788" fmla="*/ 2930328 h 5024991"/>
              <a:gd name="connsiteX21-5789" fmla="*/ 389566 w 3889897"/>
              <a:gd name="connsiteY21-5790" fmla="*/ 2930328 h 5024991"/>
              <a:gd name="connsiteX22-5791" fmla="*/ 314000 w 3889897"/>
              <a:gd name="connsiteY22-5792" fmla="*/ 2893495 h 5024991"/>
              <a:gd name="connsiteX23-5793" fmla="*/ 320986 w 3889897"/>
              <a:gd name="connsiteY23-5794" fmla="*/ 2846508 h 5024991"/>
              <a:gd name="connsiteX24-5795" fmla="*/ 328606 w 3889897"/>
              <a:gd name="connsiteY24-5796" fmla="*/ 2793168 h 5024991"/>
              <a:gd name="connsiteX25-5797" fmla="*/ 313366 w 3889897"/>
              <a:gd name="connsiteY25-5798" fmla="*/ 2732208 h 5024991"/>
              <a:gd name="connsiteX26-5799" fmla="*/ 267646 w 3889897"/>
              <a:gd name="connsiteY26-5800" fmla="*/ 2671248 h 5024991"/>
              <a:gd name="connsiteX27-5801" fmla="*/ 176206 w 3889897"/>
              <a:gd name="connsiteY27-5802" fmla="*/ 2656008 h 5024991"/>
              <a:gd name="connsiteX28-5803" fmla="*/ 54286 w 3889897"/>
              <a:gd name="connsiteY28-5804" fmla="*/ 2610288 h 5024991"/>
              <a:gd name="connsiteX29-5805" fmla="*/ 7931 w 3889897"/>
              <a:gd name="connsiteY29-5806" fmla="*/ 2563298 h 5024991"/>
              <a:gd name="connsiteX30-5807" fmla="*/ 8566 w 3889897"/>
              <a:gd name="connsiteY30-5808" fmla="*/ 2488368 h 5024991"/>
              <a:gd name="connsiteX31-5809" fmla="*/ 92386 w 3889897"/>
              <a:gd name="connsiteY31-5810" fmla="*/ 2335968 h 5024991"/>
              <a:gd name="connsiteX32-5811" fmla="*/ 221926 w 3889897"/>
              <a:gd name="connsiteY32-5812" fmla="*/ 2175948 h 5024991"/>
              <a:gd name="connsiteX33-5813" fmla="*/ 282886 w 3889897"/>
              <a:gd name="connsiteY33-5814" fmla="*/ 2084508 h 5024991"/>
              <a:gd name="connsiteX34-5815" fmla="*/ 328606 w 3889897"/>
              <a:gd name="connsiteY34-5816" fmla="*/ 1977828 h 5024991"/>
              <a:gd name="connsiteX35-5817" fmla="*/ 359086 w 3889897"/>
              <a:gd name="connsiteY35-5818" fmla="*/ 1871148 h 5024991"/>
              <a:gd name="connsiteX36-5819" fmla="*/ 374326 w 3889897"/>
              <a:gd name="connsiteY36-5820" fmla="*/ 1810188 h 5024991"/>
              <a:gd name="connsiteX37-5821" fmla="*/ 343846 w 3889897"/>
              <a:gd name="connsiteY37-5822" fmla="*/ 1756848 h 5024991"/>
              <a:gd name="connsiteX38-5823" fmla="*/ 328606 w 3889897"/>
              <a:gd name="connsiteY38-5824" fmla="*/ 1680648 h 5024991"/>
              <a:gd name="connsiteX39-5825" fmla="*/ 412426 w 3889897"/>
              <a:gd name="connsiteY39-5826" fmla="*/ 1474908 h 5024991"/>
              <a:gd name="connsiteX40-5827" fmla="*/ 442906 w 3889897"/>
              <a:gd name="connsiteY40-5828" fmla="*/ 1307268 h 5024991"/>
              <a:gd name="connsiteX41-5829" fmla="*/ 465766 w 3889897"/>
              <a:gd name="connsiteY41-5830" fmla="*/ 1192968 h 5024991"/>
              <a:gd name="connsiteX42-5831" fmla="*/ 503866 w 3889897"/>
              <a:gd name="connsiteY42-5832" fmla="*/ 1055808 h 5024991"/>
              <a:gd name="connsiteX43-5833" fmla="*/ 557206 w 3889897"/>
              <a:gd name="connsiteY43-5834" fmla="*/ 888168 h 5024991"/>
              <a:gd name="connsiteX44-5835" fmla="*/ 503866 w 3889897"/>
              <a:gd name="connsiteY44-5836" fmla="*/ 888168 h 5024991"/>
              <a:gd name="connsiteX45-5837" fmla="*/ 412426 w 3889897"/>
              <a:gd name="connsiteY45-5838" fmla="*/ 834828 h 5024991"/>
              <a:gd name="connsiteX46-5839" fmla="*/ 328606 w 3889897"/>
              <a:gd name="connsiteY46-5840" fmla="*/ 789108 h 5024991"/>
              <a:gd name="connsiteX47-5841" fmla="*/ 260026 w 3889897"/>
              <a:gd name="connsiteY47-5842" fmla="*/ 773868 h 5024991"/>
              <a:gd name="connsiteX48-5843" fmla="*/ 214306 w 3889897"/>
              <a:gd name="connsiteY48-5844" fmla="*/ 751008 h 5024991"/>
              <a:gd name="connsiteX49-5845" fmla="*/ 260026 w 3889897"/>
              <a:gd name="connsiteY49-5846" fmla="*/ 674808 h 5024991"/>
              <a:gd name="connsiteX50-5847" fmla="*/ 374326 w 3889897"/>
              <a:gd name="connsiteY50-5848" fmla="*/ 606228 h 5024991"/>
              <a:gd name="connsiteX51-5849" fmla="*/ 557206 w 3889897"/>
              <a:gd name="connsiteY51-5850" fmla="*/ 507168 h 5024991"/>
              <a:gd name="connsiteX52-5851" fmla="*/ 656266 w 3889897"/>
              <a:gd name="connsiteY52-5852" fmla="*/ 423348 h 5024991"/>
              <a:gd name="connsiteX53-5853" fmla="*/ 892486 w 3889897"/>
              <a:gd name="connsiteY53-5854" fmla="*/ 232848 h 5024991"/>
              <a:gd name="connsiteX54-5855" fmla="*/ 1174426 w 3889897"/>
              <a:gd name="connsiteY54-5856" fmla="*/ 80448 h 5024991"/>
              <a:gd name="connsiteX55-5857" fmla="*/ 1593526 w 3889897"/>
              <a:gd name="connsiteY55-5858" fmla="*/ 11868 h 5024991"/>
              <a:gd name="connsiteX56-5859" fmla="*/ 1944046 w 3889897"/>
              <a:gd name="connsiteY56-5860" fmla="*/ 4248 h 5024991"/>
              <a:gd name="connsiteX57-5861" fmla="*/ 2172646 w 3889897"/>
              <a:gd name="connsiteY57-5862" fmla="*/ 4248 h 5024991"/>
              <a:gd name="connsiteX58-5863" fmla="*/ 2393626 w 3889897"/>
              <a:gd name="connsiteY58-5864" fmla="*/ 57588 h 5024991"/>
              <a:gd name="connsiteX59-5865" fmla="*/ 2667946 w 3889897"/>
              <a:gd name="connsiteY59-5866" fmla="*/ 133788 h 5024991"/>
              <a:gd name="connsiteX60-5867" fmla="*/ 2820346 w 3889897"/>
              <a:gd name="connsiteY60-5868" fmla="*/ 202368 h 5024991"/>
              <a:gd name="connsiteX61-5869" fmla="*/ 3102286 w 3889897"/>
              <a:gd name="connsiteY61-5870" fmla="*/ 400488 h 5024991"/>
              <a:gd name="connsiteX62-5871" fmla="*/ 3285166 w 3889897"/>
              <a:gd name="connsiteY62-5872" fmla="*/ 651948 h 5024991"/>
              <a:gd name="connsiteX63-5873" fmla="*/ 3407086 w 3889897"/>
              <a:gd name="connsiteY63-5874" fmla="*/ 918648 h 5024991"/>
              <a:gd name="connsiteX64-5875" fmla="*/ 3475666 w 3889897"/>
              <a:gd name="connsiteY64-5876" fmla="*/ 1238688 h 5024991"/>
              <a:gd name="connsiteX65-5877" fmla="*/ 3506146 w 3889897"/>
              <a:gd name="connsiteY65-5878" fmla="*/ 1543488 h 5024991"/>
              <a:gd name="connsiteX66-5879" fmla="*/ 3506146 w 3889897"/>
              <a:gd name="connsiteY66-5880" fmla="*/ 1962588 h 5024991"/>
              <a:gd name="connsiteX67-5881" fmla="*/ 3338506 w 3889897"/>
              <a:gd name="connsiteY67-5882" fmla="*/ 2305488 h 5024991"/>
              <a:gd name="connsiteX68-5883" fmla="*/ 3254686 w 3889897"/>
              <a:gd name="connsiteY68-5884" fmla="*/ 2473128 h 5024991"/>
              <a:gd name="connsiteX69-5885" fmla="*/ 3132766 w 3889897"/>
              <a:gd name="connsiteY69-5886" fmla="*/ 2663628 h 5024991"/>
              <a:gd name="connsiteX70-5887" fmla="*/ 3071806 w 3889897"/>
              <a:gd name="connsiteY70-5888" fmla="*/ 2838888 h 5024991"/>
              <a:gd name="connsiteX71-5889" fmla="*/ 3064186 w 3889897"/>
              <a:gd name="connsiteY71-5890" fmla="*/ 2915088 h 5024991"/>
              <a:gd name="connsiteX72-5891" fmla="*/ 3018466 w 3889897"/>
              <a:gd name="connsiteY72-5892" fmla="*/ 3014148 h 5024991"/>
              <a:gd name="connsiteX73-5893" fmla="*/ 2980366 w 3889897"/>
              <a:gd name="connsiteY73-5894" fmla="*/ 3082728 h 5024991"/>
              <a:gd name="connsiteX74-5895" fmla="*/ 2957506 w 3889897"/>
              <a:gd name="connsiteY74-5896" fmla="*/ 3120828 h 5024991"/>
              <a:gd name="connsiteX75-5897" fmla="*/ 2957506 w 3889897"/>
              <a:gd name="connsiteY75-5898" fmla="*/ 3555168 h 5024991"/>
              <a:gd name="connsiteX76-5899" fmla="*/ 3010846 w 3889897"/>
              <a:gd name="connsiteY76-5900" fmla="*/ 3539928 h 5024991"/>
              <a:gd name="connsiteX77-5901" fmla="*/ 3109906 w 3889897"/>
              <a:gd name="connsiteY77-5902" fmla="*/ 3570408 h 5024991"/>
              <a:gd name="connsiteX78-5903" fmla="*/ 3140386 w 3889897"/>
              <a:gd name="connsiteY78-5904" fmla="*/ 3631368 h 5024991"/>
              <a:gd name="connsiteX79-5905" fmla="*/ 3117526 w 3889897"/>
              <a:gd name="connsiteY79-5906" fmla="*/ 3738048 h 5024991"/>
              <a:gd name="connsiteX80-5907" fmla="*/ 3125146 w 3889897"/>
              <a:gd name="connsiteY80-5908" fmla="*/ 4103808 h 5024991"/>
              <a:gd name="connsiteX81-5909" fmla="*/ 3163246 w 3889897"/>
              <a:gd name="connsiteY81-5910" fmla="*/ 4157148 h 5024991"/>
              <a:gd name="connsiteX82-5911" fmla="*/ 3201346 w 3889897"/>
              <a:gd name="connsiteY82-5912" fmla="*/ 4164768 h 5024991"/>
              <a:gd name="connsiteX83-5913" fmla="*/ 3231826 w 3889897"/>
              <a:gd name="connsiteY83-5914" fmla="*/ 4172388 h 5024991"/>
              <a:gd name="connsiteX84-5915" fmla="*/ 3285166 w 3889897"/>
              <a:gd name="connsiteY84-5916" fmla="*/ 4294308 h 5024991"/>
              <a:gd name="connsiteX85-5917" fmla="*/ 3300406 w 3889897"/>
              <a:gd name="connsiteY85-5918" fmla="*/ 4347648 h 5024991"/>
              <a:gd name="connsiteX86-5919" fmla="*/ 3330886 w 3889897"/>
              <a:gd name="connsiteY86-5920" fmla="*/ 4408608 h 5024991"/>
              <a:gd name="connsiteX87-5921" fmla="*/ 3551866 w 3889897"/>
              <a:gd name="connsiteY87-5922" fmla="*/ 4644828 h 5024991"/>
              <a:gd name="connsiteX88-5923" fmla="*/ 3889897 w 3889897"/>
              <a:gd name="connsiteY88-5924" fmla="*/ 5020326 h 5024991"/>
              <a:gd name="connsiteX0-5925" fmla="*/ 712990 w 3889897"/>
              <a:gd name="connsiteY0-5926" fmla="*/ 5019479 h 5020326"/>
              <a:gd name="connsiteX1-5927" fmla="*/ 961066 w 3889897"/>
              <a:gd name="connsiteY1-5928" fmla="*/ 4644828 h 5020326"/>
              <a:gd name="connsiteX2-5929" fmla="*/ 1342066 w 3889897"/>
              <a:gd name="connsiteY2-5930" fmla="*/ 4172388 h 5020326"/>
              <a:gd name="connsiteX3-5931" fmla="*/ 1258246 w 3889897"/>
              <a:gd name="connsiteY3-5932" fmla="*/ 4012368 h 5020326"/>
              <a:gd name="connsiteX4-5933" fmla="*/ 1204906 w 3889897"/>
              <a:gd name="connsiteY4-5934" fmla="*/ 3928548 h 5020326"/>
              <a:gd name="connsiteX5-5935" fmla="*/ 1174426 w 3889897"/>
              <a:gd name="connsiteY5-5936" fmla="*/ 3768528 h 5020326"/>
              <a:gd name="connsiteX6-5937" fmla="*/ 1151566 w 3889897"/>
              <a:gd name="connsiteY6-5938" fmla="*/ 3699948 h 5020326"/>
              <a:gd name="connsiteX7-5939" fmla="*/ 1143946 w 3889897"/>
              <a:gd name="connsiteY7-5940" fmla="*/ 3669468 h 5020326"/>
              <a:gd name="connsiteX8-5941" fmla="*/ 1067746 w 3889897"/>
              <a:gd name="connsiteY8-5942" fmla="*/ 3661848 h 5020326"/>
              <a:gd name="connsiteX9-5943" fmla="*/ 938206 w 3889897"/>
              <a:gd name="connsiteY9-5944" fmla="*/ 3669468 h 5020326"/>
              <a:gd name="connsiteX10-5945" fmla="*/ 831526 w 3889897"/>
              <a:gd name="connsiteY10-5946" fmla="*/ 3692328 h 5020326"/>
              <a:gd name="connsiteX11-5947" fmla="*/ 610546 w 3889897"/>
              <a:gd name="connsiteY11-5948" fmla="*/ 3738048 h 5020326"/>
              <a:gd name="connsiteX12-5949" fmla="*/ 389566 w 3889897"/>
              <a:gd name="connsiteY12-5950" fmla="*/ 3638988 h 5020326"/>
              <a:gd name="connsiteX13-5951" fmla="*/ 381946 w 3889897"/>
              <a:gd name="connsiteY13-5952" fmla="*/ 3326568 h 5020326"/>
              <a:gd name="connsiteX14-5953" fmla="*/ 420046 w 3889897"/>
              <a:gd name="connsiteY14-5954" fmla="*/ 3227508 h 5020326"/>
              <a:gd name="connsiteX15-5955" fmla="*/ 389566 w 3889897"/>
              <a:gd name="connsiteY15-5956" fmla="*/ 3166548 h 5020326"/>
              <a:gd name="connsiteX16-5957" fmla="*/ 351466 w 3889897"/>
              <a:gd name="connsiteY16-5958" fmla="*/ 3105588 h 5020326"/>
              <a:gd name="connsiteX17-5959" fmla="*/ 397186 w 3889897"/>
              <a:gd name="connsiteY17-5960" fmla="*/ 3021768 h 5020326"/>
              <a:gd name="connsiteX18-5961" fmla="*/ 488626 w 3889897"/>
              <a:gd name="connsiteY18-5962" fmla="*/ 2998908 h 5020326"/>
              <a:gd name="connsiteX19-5963" fmla="*/ 471956 w 3889897"/>
              <a:gd name="connsiteY19-5964" fmla="*/ 2942709 h 5020326"/>
              <a:gd name="connsiteX20-5965" fmla="*/ 435286 w 3889897"/>
              <a:gd name="connsiteY20-5966" fmla="*/ 2930328 h 5020326"/>
              <a:gd name="connsiteX21-5967" fmla="*/ 389566 w 3889897"/>
              <a:gd name="connsiteY21-5968" fmla="*/ 2930328 h 5020326"/>
              <a:gd name="connsiteX22-5969" fmla="*/ 314000 w 3889897"/>
              <a:gd name="connsiteY22-5970" fmla="*/ 2893495 h 5020326"/>
              <a:gd name="connsiteX23-5971" fmla="*/ 320986 w 3889897"/>
              <a:gd name="connsiteY23-5972" fmla="*/ 2846508 h 5020326"/>
              <a:gd name="connsiteX24-5973" fmla="*/ 328606 w 3889897"/>
              <a:gd name="connsiteY24-5974" fmla="*/ 2793168 h 5020326"/>
              <a:gd name="connsiteX25-5975" fmla="*/ 313366 w 3889897"/>
              <a:gd name="connsiteY25-5976" fmla="*/ 2732208 h 5020326"/>
              <a:gd name="connsiteX26-5977" fmla="*/ 267646 w 3889897"/>
              <a:gd name="connsiteY26-5978" fmla="*/ 2671248 h 5020326"/>
              <a:gd name="connsiteX27-5979" fmla="*/ 176206 w 3889897"/>
              <a:gd name="connsiteY27-5980" fmla="*/ 2656008 h 5020326"/>
              <a:gd name="connsiteX28-5981" fmla="*/ 54286 w 3889897"/>
              <a:gd name="connsiteY28-5982" fmla="*/ 2610288 h 5020326"/>
              <a:gd name="connsiteX29-5983" fmla="*/ 7931 w 3889897"/>
              <a:gd name="connsiteY29-5984" fmla="*/ 2563298 h 5020326"/>
              <a:gd name="connsiteX30-5985" fmla="*/ 8566 w 3889897"/>
              <a:gd name="connsiteY30-5986" fmla="*/ 2488368 h 5020326"/>
              <a:gd name="connsiteX31-5987" fmla="*/ 92386 w 3889897"/>
              <a:gd name="connsiteY31-5988" fmla="*/ 2335968 h 5020326"/>
              <a:gd name="connsiteX32-5989" fmla="*/ 221926 w 3889897"/>
              <a:gd name="connsiteY32-5990" fmla="*/ 2175948 h 5020326"/>
              <a:gd name="connsiteX33-5991" fmla="*/ 282886 w 3889897"/>
              <a:gd name="connsiteY33-5992" fmla="*/ 2084508 h 5020326"/>
              <a:gd name="connsiteX34-5993" fmla="*/ 328606 w 3889897"/>
              <a:gd name="connsiteY34-5994" fmla="*/ 1977828 h 5020326"/>
              <a:gd name="connsiteX35-5995" fmla="*/ 359086 w 3889897"/>
              <a:gd name="connsiteY35-5996" fmla="*/ 1871148 h 5020326"/>
              <a:gd name="connsiteX36-5997" fmla="*/ 374326 w 3889897"/>
              <a:gd name="connsiteY36-5998" fmla="*/ 1810188 h 5020326"/>
              <a:gd name="connsiteX37-5999" fmla="*/ 343846 w 3889897"/>
              <a:gd name="connsiteY37-6000" fmla="*/ 1756848 h 5020326"/>
              <a:gd name="connsiteX38-6001" fmla="*/ 328606 w 3889897"/>
              <a:gd name="connsiteY38-6002" fmla="*/ 1680648 h 5020326"/>
              <a:gd name="connsiteX39-6003" fmla="*/ 412426 w 3889897"/>
              <a:gd name="connsiteY39-6004" fmla="*/ 1474908 h 5020326"/>
              <a:gd name="connsiteX40-6005" fmla="*/ 442906 w 3889897"/>
              <a:gd name="connsiteY40-6006" fmla="*/ 1307268 h 5020326"/>
              <a:gd name="connsiteX41-6007" fmla="*/ 465766 w 3889897"/>
              <a:gd name="connsiteY41-6008" fmla="*/ 1192968 h 5020326"/>
              <a:gd name="connsiteX42-6009" fmla="*/ 503866 w 3889897"/>
              <a:gd name="connsiteY42-6010" fmla="*/ 1055808 h 5020326"/>
              <a:gd name="connsiteX43-6011" fmla="*/ 557206 w 3889897"/>
              <a:gd name="connsiteY43-6012" fmla="*/ 888168 h 5020326"/>
              <a:gd name="connsiteX44-6013" fmla="*/ 503866 w 3889897"/>
              <a:gd name="connsiteY44-6014" fmla="*/ 888168 h 5020326"/>
              <a:gd name="connsiteX45-6015" fmla="*/ 412426 w 3889897"/>
              <a:gd name="connsiteY45-6016" fmla="*/ 834828 h 5020326"/>
              <a:gd name="connsiteX46-6017" fmla="*/ 328606 w 3889897"/>
              <a:gd name="connsiteY46-6018" fmla="*/ 789108 h 5020326"/>
              <a:gd name="connsiteX47-6019" fmla="*/ 260026 w 3889897"/>
              <a:gd name="connsiteY47-6020" fmla="*/ 773868 h 5020326"/>
              <a:gd name="connsiteX48-6021" fmla="*/ 214306 w 3889897"/>
              <a:gd name="connsiteY48-6022" fmla="*/ 751008 h 5020326"/>
              <a:gd name="connsiteX49-6023" fmla="*/ 260026 w 3889897"/>
              <a:gd name="connsiteY49-6024" fmla="*/ 674808 h 5020326"/>
              <a:gd name="connsiteX50-6025" fmla="*/ 374326 w 3889897"/>
              <a:gd name="connsiteY50-6026" fmla="*/ 606228 h 5020326"/>
              <a:gd name="connsiteX51-6027" fmla="*/ 557206 w 3889897"/>
              <a:gd name="connsiteY51-6028" fmla="*/ 507168 h 5020326"/>
              <a:gd name="connsiteX52-6029" fmla="*/ 656266 w 3889897"/>
              <a:gd name="connsiteY52-6030" fmla="*/ 423348 h 5020326"/>
              <a:gd name="connsiteX53-6031" fmla="*/ 892486 w 3889897"/>
              <a:gd name="connsiteY53-6032" fmla="*/ 232848 h 5020326"/>
              <a:gd name="connsiteX54-6033" fmla="*/ 1174426 w 3889897"/>
              <a:gd name="connsiteY54-6034" fmla="*/ 80448 h 5020326"/>
              <a:gd name="connsiteX55-6035" fmla="*/ 1593526 w 3889897"/>
              <a:gd name="connsiteY55-6036" fmla="*/ 11868 h 5020326"/>
              <a:gd name="connsiteX56-6037" fmla="*/ 1944046 w 3889897"/>
              <a:gd name="connsiteY56-6038" fmla="*/ 4248 h 5020326"/>
              <a:gd name="connsiteX57-6039" fmla="*/ 2172646 w 3889897"/>
              <a:gd name="connsiteY57-6040" fmla="*/ 4248 h 5020326"/>
              <a:gd name="connsiteX58-6041" fmla="*/ 2393626 w 3889897"/>
              <a:gd name="connsiteY58-6042" fmla="*/ 57588 h 5020326"/>
              <a:gd name="connsiteX59-6043" fmla="*/ 2667946 w 3889897"/>
              <a:gd name="connsiteY59-6044" fmla="*/ 133788 h 5020326"/>
              <a:gd name="connsiteX60-6045" fmla="*/ 2820346 w 3889897"/>
              <a:gd name="connsiteY60-6046" fmla="*/ 202368 h 5020326"/>
              <a:gd name="connsiteX61-6047" fmla="*/ 3102286 w 3889897"/>
              <a:gd name="connsiteY61-6048" fmla="*/ 400488 h 5020326"/>
              <a:gd name="connsiteX62-6049" fmla="*/ 3285166 w 3889897"/>
              <a:gd name="connsiteY62-6050" fmla="*/ 651948 h 5020326"/>
              <a:gd name="connsiteX63-6051" fmla="*/ 3407086 w 3889897"/>
              <a:gd name="connsiteY63-6052" fmla="*/ 918648 h 5020326"/>
              <a:gd name="connsiteX64-6053" fmla="*/ 3475666 w 3889897"/>
              <a:gd name="connsiteY64-6054" fmla="*/ 1238688 h 5020326"/>
              <a:gd name="connsiteX65-6055" fmla="*/ 3506146 w 3889897"/>
              <a:gd name="connsiteY65-6056" fmla="*/ 1543488 h 5020326"/>
              <a:gd name="connsiteX66-6057" fmla="*/ 3506146 w 3889897"/>
              <a:gd name="connsiteY66-6058" fmla="*/ 1962588 h 5020326"/>
              <a:gd name="connsiteX67-6059" fmla="*/ 3338506 w 3889897"/>
              <a:gd name="connsiteY67-6060" fmla="*/ 2305488 h 5020326"/>
              <a:gd name="connsiteX68-6061" fmla="*/ 3254686 w 3889897"/>
              <a:gd name="connsiteY68-6062" fmla="*/ 2473128 h 5020326"/>
              <a:gd name="connsiteX69-6063" fmla="*/ 3132766 w 3889897"/>
              <a:gd name="connsiteY69-6064" fmla="*/ 2663628 h 5020326"/>
              <a:gd name="connsiteX70-6065" fmla="*/ 3071806 w 3889897"/>
              <a:gd name="connsiteY70-6066" fmla="*/ 2838888 h 5020326"/>
              <a:gd name="connsiteX71-6067" fmla="*/ 3064186 w 3889897"/>
              <a:gd name="connsiteY71-6068" fmla="*/ 2915088 h 5020326"/>
              <a:gd name="connsiteX72-6069" fmla="*/ 3018466 w 3889897"/>
              <a:gd name="connsiteY72-6070" fmla="*/ 3014148 h 5020326"/>
              <a:gd name="connsiteX73-6071" fmla="*/ 2980366 w 3889897"/>
              <a:gd name="connsiteY73-6072" fmla="*/ 3082728 h 5020326"/>
              <a:gd name="connsiteX74-6073" fmla="*/ 2957506 w 3889897"/>
              <a:gd name="connsiteY74-6074" fmla="*/ 3120828 h 5020326"/>
              <a:gd name="connsiteX75-6075" fmla="*/ 2957506 w 3889897"/>
              <a:gd name="connsiteY75-6076" fmla="*/ 3555168 h 5020326"/>
              <a:gd name="connsiteX76-6077" fmla="*/ 3010846 w 3889897"/>
              <a:gd name="connsiteY76-6078" fmla="*/ 3539928 h 5020326"/>
              <a:gd name="connsiteX77-6079" fmla="*/ 3109906 w 3889897"/>
              <a:gd name="connsiteY77-6080" fmla="*/ 3570408 h 5020326"/>
              <a:gd name="connsiteX78-6081" fmla="*/ 3140386 w 3889897"/>
              <a:gd name="connsiteY78-6082" fmla="*/ 3631368 h 5020326"/>
              <a:gd name="connsiteX79-6083" fmla="*/ 3117526 w 3889897"/>
              <a:gd name="connsiteY79-6084" fmla="*/ 3738048 h 5020326"/>
              <a:gd name="connsiteX80-6085" fmla="*/ 3125146 w 3889897"/>
              <a:gd name="connsiteY80-6086" fmla="*/ 4103808 h 5020326"/>
              <a:gd name="connsiteX81-6087" fmla="*/ 3163246 w 3889897"/>
              <a:gd name="connsiteY81-6088" fmla="*/ 4157148 h 5020326"/>
              <a:gd name="connsiteX82-6089" fmla="*/ 3201346 w 3889897"/>
              <a:gd name="connsiteY82-6090" fmla="*/ 4164768 h 5020326"/>
              <a:gd name="connsiteX83-6091" fmla="*/ 3231826 w 3889897"/>
              <a:gd name="connsiteY83-6092" fmla="*/ 4172388 h 5020326"/>
              <a:gd name="connsiteX84-6093" fmla="*/ 3285166 w 3889897"/>
              <a:gd name="connsiteY84-6094" fmla="*/ 4294308 h 5020326"/>
              <a:gd name="connsiteX85-6095" fmla="*/ 3300406 w 3889897"/>
              <a:gd name="connsiteY85-6096" fmla="*/ 4347648 h 5020326"/>
              <a:gd name="connsiteX86-6097" fmla="*/ 3330886 w 3889897"/>
              <a:gd name="connsiteY86-6098" fmla="*/ 4408608 h 5020326"/>
              <a:gd name="connsiteX87-6099" fmla="*/ 3551866 w 3889897"/>
              <a:gd name="connsiteY87-6100" fmla="*/ 4644828 h 5020326"/>
              <a:gd name="connsiteX88-6101" fmla="*/ 3889897 w 3889897"/>
              <a:gd name="connsiteY88-6102" fmla="*/ 5020326 h 5020326"/>
              <a:gd name="connsiteX0-6103" fmla="*/ 712990 w 3889897"/>
              <a:gd name="connsiteY0-6104" fmla="*/ 5019479 h 5020326"/>
              <a:gd name="connsiteX1-6105" fmla="*/ 961066 w 3889897"/>
              <a:gd name="connsiteY1-6106" fmla="*/ 4644828 h 5020326"/>
              <a:gd name="connsiteX2-6107" fmla="*/ 1342066 w 3889897"/>
              <a:gd name="connsiteY2-6108" fmla="*/ 4172388 h 5020326"/>
              <a:gd name="connsiteX3-6109" fmla="*/ 1258246 w 3889897"/>
              <a:gd name="connsiteY3-6110" fmla="*/ 4012368 h 5020326"/>
              <a:gd name="connsiteX4-6111" fmla="*/ 1204906 w 3889897"/>
              <a:gd name="connsiteY4-6112" fmla="*/ 3928548 h 5020326"/>
              <a:gd name="connsiteX5-6113" fmla="*/ 1174426 w 3889897"/>
              <a:gd name="connsiteY5-6114" fmla="*/ 3768528 h 5020326"/>
              <a:gd name="connsiteX6-6115" fmla="*/ 1151566 w 3889897"/>
              <a:gd name="connsiteY6-6116" fmla="*/ 3699948 h 5020326"/>
              <a:gd name="connsiteX7-6117" fmla="*/ 1143946 w 3889897"/>
              <a:gd name="connsiteY7-6118" fmla="*/ 3669468 h 5020326"/>
              <a:gd name="connsiteX8-6119" fmla="*/ 1067746 w 3889897"/>
              <a:gd name="connsiteY8-6120" fmla="*/ 3661848 h 5020326"/>
              <a:gd name="connsiteX9-6121" fmla="*/ 938206 w 3889897"/>
              <a:gd name="connsiteY9-6122" fmla="*/ 3669468 h 5020326"/>
              <a:gd name="connsiteX10-6123" fmla="*/ 831526 w 3889897"/>
              <a:gd name="connsiteY10-6124" fmla="*/ 3692328 h 5020326"/>
              <a:gd name="connsiteX11-6125" fmla="*/ 610546 w 3889897"/>
              <a:gd name="connsiteY11-6126" fmla="*/ 3738048 h 5020326"/>
              <a:gd name="connsiteX12-6127" fmla="*/ 389566 w 3889897"/>
              <a:gd name="connsiteY12-6128" fmla="*/ 3638988 h 5020326"/>
              <a:gd name="connsiteX13-6129" fmla="*/ 381946 w 3889897"/>
              <a:gd name="connsiteY13-6130" fmla="*/ 3326568 h 5020326"/>
              <a:gd name="connsiteX14-6131" fmla="*/ 420046 w 3889897"/>
              <a:gd name="connsiteY14-6132" fmla="*/ 3227508 h 5020326"/>
              <a:gd name="connsiteX15-6133" fmla="*/ 389566 w 3889897"/>
              <a:gd name="connsiteY15-6134" fmla="*/ 3166548 h 5020326"/>
              <a:gd name="connsiteX16-6135" fmla="*/ 351466 w 3889897"/>
              <a:gd name="connsiteY16-6136" fmla="*/ 3105588 h 5020326"/>
              <a:gd name="connsiteX17-6137" fmla="*/ 397186 w 3889897"/>
              <a:gd name="connsiteY17-6138" fmla="*/ 3021768 h 5020326"/>
              <a:gd name="connsiteX18-6139" fmla="*/ 488626 w 3889897"/>
              <a:gd name="connsiteY18-6140" fmla="*/ 2998908 h 5020326"/>
              <a:gd name="connsiteX19-6141" fmla="*/ 471956 w 3889897"/>
              <a:gd name="connsiteY19-6142" fmla="*/ 2942709 h 5020326"/>
              <a:gd name="connsiteX20-6143" fmla="*/ 435286 w 3889897"/>
              <a:gd name="connsiteY20-6144" fmla="*/ 2930328 h 5020326"/>
              <a:gd name="connsiteX21-6145" fmla="*/ 389566 w 3889897"/>
              <a:gd name="connsiteY21-6146" fmla="*/ 2930328 h 5020326"/>
              <a:gd name="connsiteX22-6147" fmla="*/ 314000 w 3889897"/>
              <a:gd name="connsiteY22-6148" fmla="*/ 2893495 h 5020326"/>
              <a:gd name="connsiteX23-6149" fmla="*/ 320986 w 3889897"/>
              <a:gd name="connsiteY23-6150" fmla="*/ 2846508 h 5020326"/>
              <a:gd name="connsiteX24-6151" fmla="*/ 328606 w 3889897"/>
              <a:gd name="connsiteY24-6152" fmla="*/ 2793168 h 5020326"/>
              <a:gd name="connsiteX25-6153" fmla="*/ 313366 w 3889897"/>
              <a:gd name="connsiteY25-6154" fmla="*/ 2732208 h 5020326"/>
              <a:gd name="connsiteX26-6155" fmla="*/ 267646 w 3889897"/>
              <a:gd name="connsiteY26-6156" fmla="*/ 2671248 h 5020326"/>
              <a:gd name="connsiteX27-6157" fmla="*/ 176206 w 3889897"/>
              <a:gd name="connsiteY27-6158" fmla="*/ 2656008 h 5020326"/>
              <a:gd name="connsiteX28-6159" fmla="*/ 54286 w 3889897"/>
              <a:gd name="connsiteY28-6160" fmla="*/ 2610288 h 5020326"/>
              <a:gd name="connsiteX29-6161" fmla="*/ 7931 w 3889897"/>
              <a:gd name="connsiteY29-6162" fmla="*/ 2563298 h 5020326"/>
              <a:gd name="connsiteX30-6163" fmla="*/ 8566 w 3889897"/>
              <a:gd name="connsiteY30-6164" fmla="*/ 2488368 h 5020326"/>
              <a:gd name="connsiteX31-6165" fmla="*/ 92386 w 3889897"/>
              <a:gd name="connsiteY31-6166" fmla="*/ 2335968 h 5020326"/>
              <a:gd name="connsiteX32-6167" fmla="*/ 221926 w 3889897"/>
              <a:gd name="connsiteY32-6168" fmla="*/ 2175948 h 5020326"/>
              <a:gd name="connsiteX33-6169" fmla="*/ 282886 w 3889897"/>
              <a:gd name="connsiteY33-6170" fmla="*/ 2084508 h 5020326"/>
              <a:gd name="connsiteX34-6171" fmla="*/ 328606 w 3889897"/>
              <a:gd name="connsiteY34-6172" fmla="*/ 1977828 h 5020326"/>
              <a:gd name="connsiteX35-6173" fmla="*/ 359086 w 3889897"/>
              <a:gd name="connsiteY35-6174" fmla="*/ 1871148 h 5020326"/>
              <a:gd name="connsiteX36-6175" fmla="*/ 374326 w 3889897"/>
              <a:gd name="connsiteY36-6176" fmla="*/ 1810188 h 5020326"/>
              <a:gd name="connsiteX37-6177" fmla="*/ 343846 w 3889897"/>
              <a:gd name="connsiteY37-6178" fmla="*/ 1756848 h 5020326"/>
              <a:gd name="connsiteX38-6179" fmla="*/ 328606 w 3889897"/>
              <a:gd name="connsiteY38-6180" fmla="*/ 1680648 h 5020326"/>
              <a:gd name="connsiteX39-6181" fmla="*/ 412426 w 3889897"/>
              <a:gd name="connsiteY39-6182" fmla="*/ 1474908 h 5020326"/>
              <a:gd name="connsiteX40-6183" fmla="*/ 442906 w 3889897"/>
              <a:gd name="connsiteY40-6184" fmla="*/ 1307268 h 5020326"/>
              <a:gd name="connsiteX41-6185" fmla="*/ 465766 w 3889897"/>
              <a:gd name="connsiteY41-6186" fmla="*/ 1192968 h 5020326"/>
              <a:gd name="connsiteX42-6187" fmla="*/ 503866 w 3889897"/>
              <a:gd name="connsiteY42-6188" fmla="*/ 1055808 h 5020326"/>
              <a:gd name="connsiteX43-6189" fmla="*/ 557206 w 3889897"/>
              <a:gd name="connsiteY43-6190" fmla="*/ 888168 h 5020326"/>
              <a:gd name="connsiteX44-6191" fmla="*/ 503866 w 3889897"/>
              <a:gd name="connsiteY44-6192" fmla="*/ 888168 h 5020326"/>
              <a:gd name="connsiteX45-6193" fmla="*/ 412426 w 3889897"/>
              <a:gd name="connsiteY45-6194" fmla="*/ 834828 h 5020326"/>
              <a:gd name="connsiteX46-6195" fmla="*/ 328606 w 3889897"/>
              <a:gd name="connsiteY46-6196" fmla="*/ 789108 h 5020326"/>
              <a:gd name="connsiteX47-6197" fmla="*/ 260026 w 3889897"/>
              <a:gd name="connsiteY47-6198" fmla="*/ 773868 h 5020326"/>
              <a:gd name="connsiteX48-6199" fmla="*/ 214306 w 3889897"/>
              <a:gd name="connsiteY48-6200" fmla="*/ 751008 h 5020326"/>
              <a:gd name="connsiteX49-6201" fmla="*/ 260026 w 3889897"/>
              <a:gd name="connsiteY49-6202" fmla="*/ 674808 h 5020326"/>
              <a:gd name="connsiteX50-6203" fmla="*/ 374326 w 3889897"/>
              <a:gd name="connsiteY50-6204" fmla="*/ 606228 h 5020326"/>
              <a:gd name="connsiteX51-6205" fmla="*/ 557206 w 3889897"/>
              <a:gd name="connsiteY51-6206" fmla="*/ 507168 h 5020326"/>
              <a:gd name="connsiteX52-6207" fmla="*/ 656266 w 3889897"/>
              <a:gd name="connsiteY52-6208" fmla="*/ 423348 h 5020326"/>
              <a:gd name="connsiteX53-6209" fmla="*/ 892486 w 3889897"/>
              <a:gd name="connsiteY53-6210" fmla="*/ 232848 h 5020326"/>
              <a:gd name="connsiteX54-6211" fmla="*/ 1174426 w 3889897"/>
              <a:gd name="connsiteY54-6212" fmla="*/ 80448 h 5020326"/>
              <a:gd name="connsiteX55-6213" fmla="*/ 1593526 w 3889897"/>
              <a:gd name="connsiteY55-6214" fmla="*/ 11868 h 5020326"/>
              <a:gd name="connsiteX56-6215" fmla="*/ 1944046 w 3889897"/>
              <a:gd name="connsiteY56-6216" fmla="*/ 4248 h 5020326"/>
              <a:gd name="connsiteX57-6217" fmla="*/ 2172646 w 3889897"/>
              <a:gd name="connsiteY57-6218" fmla="*/ 4248 h 5020326"/>
              <a:gd name="connsiteX58-6219" fmla="*/ 2393626 w 3889897"/>
              <a:gd name="connsiteY58-6220" fmla="*/ 57588 h 5020326"/>
              <a:gd name="connsiteX59-6221" fmla="*/ 2667946 w 3889897"/>
              <a:gd name="connsiteY59-6222" fmla="*/ 133788 h 5020326"/>
              <a:gd name="connsiteX60-6223" fmla="*/ 2820346 w 3889897"/>
              <a:gd name="connsiteY60-6224" fmla="*/ 202368 h 5020326"/>
              <a:gd name="connsiteX61-6225" fmla="*/ 3102286 w 3889897"/>
              <a:gd name="connsiteY61-6226" fmla="*/ 400488 h 5020326"/>
              <a:gd name="connsiteX62-6227" fmla="*/ 3285166 w 3889897"/>
              <a:gd name="connsiteY62-6228" fmla="*/ 651948 h 5020326"/>
              <a:gd name="connsiteX63-6229" fmla="*/ 3407086 w 3889897"/>
              <a:gd name="connsiteY63-6230" fmla="*/ 918648 h 5020326"/>
              <a:gd name="connsiteX64-6231" fmla="*/ 3475666 w 3889897"/>
              <a:gd name="connsiteY64-6232" fmla="*/ 1238688 h 5020326"/>
              <a:gd name="connsiteX65-6233" fmla="*/ 3506146 w 3889897"/>
              <a:gd name="connsiteY65-6234" fmla="*/ 1543488 h 5020326"/>
              <a:gd name="connsiteX66-6235" fmla="*/ 3506146 w 3889897"/>
              <a:gd name="connsiteY66-6236" fmla="*/ 1962588 h 5020326"/>
              <a:gd name="connsiteX67-6237" fmla="*/ 3338506 w 3889897"/>
              <a:gd name="connsiteY67-6238" fmla="*/ 2305488 h 5020326"/>
              <a:gd name="connsiteX68-6239" fmla="*/ 3254686 w 3889897"/>
              <a:gd name="connsiteY68-6240" fmla="*/ 2473128 h 5020326"/>
              <a:gd name="connsiteX69-6241" fmla="*/ 3132766 w 3889897"/>
              <a:gd name="connsiteY69-6242" fmla="*/ 2663628 h 5020326"/>
              <a:gd name="connsiteX70-6243" fmla="*/ 3071806 w 3889897"/>
              <a:gd name="connsiteY70-6244" fmla="*/ 2838888 h 5020326"/>
              <a:gd name="connsiteX71-6245" fmla="*/ 3064186 w 3889897"/>
              <a:gd name="connsiteY71-6246" fmla="*/ 2915088 h 5020326"/>
              <a:gd name="connsiteX72-6247" fmla="*/ 3018466 w 3889897"/>
              <a:gd name="connsiteY72-6248" fmla="*/ 3014148 h 5020326"/>
              <a:gd name="connsiteX73-6249" fmla="*/ 2980366 w 3889897"/>
              <a:gd name="connsiteY73-6250" fmla="*/ 3082728 h 5020326"/>
              <a:gd name="connsiteX74-6251" fmla="*/ 2957506 w 3889897"/>
              <a:gd name="connsiteY74-6252" fmla="*/ 3120828 h 5020326"/>
              <a:gd name="connsiteX75-6253" fmla="*/ 2957506 w 3889897"/>
              <a:gd name="connsiteY75-6254" fmla="*/ 3555168 h 5020326"/>
              <a:gd name="connsiteX76-6255" fmla="*/ 3010846 w 3889897"/>
              <a:gd name="connsiteY76-6256" fmla="*/ 3539928 h 5020326"/>
              <a:gd name="connsiteX77-6257" fmla="*/ 3109906 w 3889897"/>
              <a:gd name="connsiteY77-6258" fmla="*/ 3570408 h 5020326"/>
              <a:gd name="connsiteX78-6259" fmla="*/ 3140386 w 3889897"/>
              <a:gd name="connsiteY78-6260" fmla="*/ 3631368 h 5020326"/>
              <a:gd name="connsiteX79-6261" fmla="*/ 3117526 w 3889897"/>
              <a:gd name="connsiteY79-6262" fmla="*/ 3738048 h 5020326"/>
              <a:gd name="connsiteX80-6263" fmla="*/ 3125146 w 3889897"/>
              <a:gd name="connsiteY80-6264" fmla="*/ 4103808 h 5020326"/>
              <a:gd name="connsiteX81-6265" fmla="*/ 3201346 w 3889897"/>
              <a:gd name="connsiteY81-6266" fmla="*/ 4164768 h 5020326"/>
              <a:gd name="connsiteX82-6267" fmla="*/ 3231826 w 3889897"/>
              <a:gd name="connsiteY82-6268" fmla="*/ 4172388 h 5020326"/>
              <a:gd name="connsiteX83-6269" fmla="*/ 3285166 w 3889897"/>
              <a:gd name="connsiteY83-6270" fmla="*/ 4294308 h 5020326"/>
              <a:gd name="connsiteX84-6271" fmla="*/ 3300406 w 3889897"/>
              <a:gd name="connsiteY84-6272" fmla="*/ 4347648 h 5020326"/>
              <a:gd name="connsiteX85-6273" fmla="*/ 3330886 w 3889897"/>
              <a:gd name="connsiteY85-6274" fmla="*/ 4408608 h 5020326"/>
              <a:gd name="connsiteX86-6275" fmla="*/ 3551866 w 3889897"/>
              <a:gd name="connsiteY86-6276" fmla="*/ 4644828 h 5020326"/>
              <a:gd name="connsiteX87-6277" fmla="*/ 3889897 w 3889897"/>
              <a:gd name="connsiteY87-6278" fmla="*/ 5020326 h 5020326"/>
              <a:gd name="connsiteX0-6279" fmla="*/ 712990 w 3889897"/>
              <a:gd name="connsiteY0-6280" fmla="*/ 5019479 h 5020326"/>
              <a:gd name="connsiteX1-6281" fmla="*/ 961066 w 3889897"/>
              <a:gd name="connsiteY1-6282" fmla="*/ 4644828 h 5020326"/>
              <a:gd name="connsiteX2-6283" fmla="*/ 1342066 w 3889897"/>
              <a:gd name="connsiteY2-6284" fmla="*/ 4172388 h 5020326"/>
              <a:gd name="connsiteX3-6285" fmla="*/ 1258246 w 3889897"/>
              <a:gd name="connsiteY3-6286" fmla="*/ 4012368 h 5020326"/>
              <a:gd name="connsiteX4-6287" fmla="*/ 1204906 w 3889897"/>
              <a:gd name="connsiteY4-6288" fmla="*/ 3928548 h 5020326"/>
              <a:gd name="connsiteX5-6289" fmla="*/ 1174426 w 3889897"/>
              <a:gd name="connsiteY5-6290" fmla="*/ 3768528 h 5020326"/>
              <a:gd name="connsiteX6-6291" fmla="*/ 1151566 w 3889897"/>
              <a:gd name="connsiteY6-6292" fmla="*/ 3699948 h 5020326"/>
              <a:gd name="connsiteX7-6293" fmla="*/ 1143946 w 3889897"/>
              <a:gd name="connsiteY7-6294" fmla="*/ 3669468 h 5020326"/>
              <a:gd name="connsiteX8-6295" fmla="*/ 1067746 w 3889897"/>
              <a:gd name="connsiteY8-6296" fmla="*/ 3661848 h 5020326"/>
              <a:gd name="connsiteX9-6297" fmla="*/ 938206 w 3889897"/>
              <a:gd name="connsiteY9-6298" fmla="*/ 3669468 h 5020326"/>
              <a:gd name="connsiteX10-6299" fmla="*/ 831526 w 3889897"/>
              <a:gd name="connsiteY10-6300" fmla="*/ 3692328 h 5020326"/>
              <a:gd name="connsiteX11-6301" fmla="*/ 610546 w 3889897"/>
              <a:gd name="connsiteY11-6302" fmla="*/ 3738048 h 5020326"/>
              <a:gd name="connsiteX12-6303" fmla="*/ 389566 w 3889897"/>
              <a:gd name="connsiteY12-6304" fmla="*/ 3638988 h 5020326"/>
              <a:gd name="connsiteX13-6305" fmla="*/ 381946 w 3889897"/>
              <a:gd name="connsiteY13-6306" fmla="*/ 3326568 h 5020326"/>
              <a:gd name="connsiteX14-6307" fmla="*/ 420046 w 3889897"/>
              <a:gd name="connsiteY14-6308" fmla="*/ 3227508 h 5020326"/>
              <a:gd name="connsiteX15-6309" fmla="*/ 389566 w 3889897"/>
              <a:gd name="connsiteY15-6310" fmla="*/ 3166548 h 5020326"/>
              <a:gd name="connsiteX16-6311" fmla="*/ 351466 w 3889897"/>
              <a:gd name="connsiteY16-6312" fmla="*/ 3105588 h 5020326"/>
              <a:gd name="connsiteX17-6313" fmla="*/ 397186 w 3889897"/>
              <a:gd name="connsiteY17-6314" fmla="*/ 3021768 h 5020326"/>
              <a:gd name="connsiteX18-6315" fmla="*/ 488626 w 3889897"/>
              <a:gd name="connsiteY18-6316" fmla="*/ 2998908 h 5020326"/>
              <a:gd name="connsiteX19-6317" fmla="*/ 471956 w 3889897"/>
              <a:gd name="connsiteY19-6318" fmla="*/ 2942709 h 5020326"/>
              <a:gd name="connsiteX20-6319" fmla="*/ 435286 w 3889897"/>
              <a:gd name="connsiteY20-6320" fmla="*/ 2930328 h 5020326"/>
              <a:gd name="connsiteX21-6321" fmla="*/ 389566 w 3889897"/>
              <a:gd name="connsiteY21-6322" fmla="*/ 2930328 h 5020326"/>
              <a:gd name="connsiteX22-6323" fmla="*/ 314000 w 3889897"/>
              <a:gd name="connsiteY22-6324" fmla="*/ 2893495 h 5020326"/>
              <a:gd name="connsiteX23-6325" fmla="*/ 320986 w 3889897"/>
              <a:gd name="connsiteY23-6326" fmla="*/ 2846508 h 5020326"/>
              <a:gd name="connsiteX24-6327" fmla="*/ 328606 w 3889897"/>
              <a:gd name="connsiteY24-6328" fmla="*/ 2793168 h 5020326"/>
              <a:gd name="connsiteX25-6329" fmla="*/ 313366 w 3889897"/>
              <a:gd name="connsiteY25-6330" fmla="*/ 2732208 h 5020326"/>
              <a:gd name="connsiteX26-6331" fmla="*/ 267646 w 3889897"/>
              <a:gd name="connsiteY26-6332" fmla="*/ 2671248 h 5020326"/>
              <a:gd name="connsiteX27-6333" fmla="*/ 176206 w 3889897"/>
              <a:gd name="connsiteY27-6334" fmla="*/ 2656008 h 5020326"/>
              <a:gd name="connsiteX28-6335" fmla="*/ 54286 w 3889897"/>
              <a:gd name="connsiteY28-6336" fmla="*/ 2610288 h 5020326"/>
              <a:gd name="connsiteX29-6337" fmla="*/ 7931 w 3889897"/>
              <a:gd name="connsiteY29-6338" fmla="*/ 2563298 h 5020326"/>
              <a:gd name="connsiteX30-6339" fmla="*/ 8566 w 3889897"/>
              <a:gd name="connsiteY30-6340" fmla="*/ 2488368 h 5020326"/>
              <a:gd name="connsiteX31-6341" fmla="*/ 92386 w 3889897"/>
              <a:gd name="connsiteY31-6342" fmla="*/ 2335968 h 5020326"/>
              <a:gd name="connsiteX32-6343" fmla="*/ 221926 w 3889897"/>
              <a:gd name="connsiteY32-6344" fmla="*/ 2175948 h 5020326"/>
              <a:gd name="connsiteX33-6345" fmla="*/ 282886 w 3889897"/>
              <a:gd name="connsiteY33-6346" fmla="*/ 2084508 h 5020326"/>
              <a:gd name="connsiteX34-6347" fmla="*/ 328606 w 3889897"/>
              <a:gd name="connsiteY34-6348" fmla="*/ 1977828 h 5020326"/>
              <a:gd name="connsiteX35-6349" fmla="*/ 359086 w 3889897"/>
              <a:gd name="connsiteY35-6350" fmla="*/ 1871148 h 5020326"/>
              <a:gd name="connsiteX36-6351" fmla="*/ 374326 w 3889897"/>
              <a:gd name="connsiteY36-6352" fmla="*/ 1810188 h 5020326"/>
              <a:gd name="connsiteX37-6353" fmla="*/ 343846 w 3889897"/>
              <a:gd name="connsiteY37-6354" fmla="*/ 1756848 h 5020326"/>
              <a:gd name="connsiteX38-6355" fmla="*/ 328606 w 3889897"/>
              <a:gd name="connsiteY38-6356" fmla="*/ 1680648 h 5020326"/>
              <a:gd name="connsiteX39-6357" fmla="*/ 412426 w 3889897"/>
              <a:gd name="connsiteY39-6358" fmla="*/ 1474908 h 5020326"/>
              <a:gd name="connsiteX40-6359" fmla="*/ 442906 w 3889897"/>
              <a:gd name="connsiteY40-6360" fmla="*/ 1307268 h 5020326"/>
              <a:gd name="connsiteX41-6361" fmla="*/ 465766 w 3889897"/>
              <a:gd name="connsiteY41-6362" fmla="*/ 1192968 h 5020326"/>
              <a:gd name="connsiteX42-6363" fmla="*/ 503866 w 3889897"/>
              <a:gd name="connsiteY42-6364" fmla="*/ 1055808 h 5020326"/>
              <a:gd name="connsiteX43-6365" fmla="*/ 557206 w 3889897"/>
              <a:gd name="connsiteY43-6366" fmla="*/ 888168 h 5020326"/>
              <a:gd name="connsiteX44-6367" fmla="*/ 503866 w 3889897"/>
              <a:gd name="connsiteY44-6368" fmla="*/ 888168 h 5020326"/>
              <a:gd name="connsiteX45-6369" fmla="*/ 412426 w 3889897"/>
              <a:gd name="connsiteY45-6370" fmla="*/ 834828 h 5020326"/>
              <a:gd name="connsiteX46-6371" fmla="*/ 328606 w 3889897"/>
              <a:gd name="connsiteY46-6372" fmla="*/ 789108 h 5020326"/>
              <a:gd name="connsiteX47-6373" fmla="*/ 260026 w 3889897"/>
              <a:gd name="connsiteY47-6374" fmla="*/ 773868 h 5020326"/>
              <a:gd name="connsiteX48-6375" fmla="*/ 214306 w 3889897"/>
              <a:gd name="connsiteY48-6376" fmla="*/ 751008 h 5020326"/>
              <a:gd name="connsiteX49-6377" fmla="*/ 260026 w 3889897"/>
              <a:gd name="connsiteY49-6378" fmla="*/ 674808 h 5020326"/>
              <a:gd name="connsiteX50-6379" fmla="*/ 374326 w 3889897"/>
              <a:gd name="connsiteY50-6380" fmla="*/ 606228 h 5020326"/>
              <a:gd name="connsiteX51-6381" fmla="*/ 557206 w 3889897"/>
              <a:gd name="connsiteY51-6382" fmla="*/ 507168 h 5020326"/>
              <a:gd name="connsiteX52-6383" fmla="*/ 656266 w 3889897"/>
              <a:gd name="connsiteY52-6384" fmla="*/ 423348 h 5020326"/>
              <a:gd name="connsiteX53-6385" fmla="*/ 892486 w 3889897"/>
              <a:gd name="connsiteY53-6386" fmla="*/ 232848 h 5020326"/>
              <a:gd name="connsiteX54-6387" fmla="*/ 1174426 w 3889897"/>
              <a:gd name="connsiteY54-6388" fmla="*/ 80448 h 5020326"/>
              <a:gd name="connsiteX55-6389" fmla="*/ 1593526 w 3889897"/>
              <a:gd name="connsiteY55-6390" fmla="*/ 11868 h 5020326"/>
              <a:gd name="connsiteX56-6391" fmla="*/ 1944046 w 3889897"/>
              <a:gd name="connsiteY56-6392" fmla="*/ 4248 h 5020326"/>
              <a:gd name="connsiteX57-6393" fmla="*/ 2172646 w 3889897"/>
              <a:gd name="connsiteY57-6394" fmla="*/ 4248 h 5020326"/>
              <a:gd name="connsiteX58-6395" fmla="*/ 2393626 w 3889897"/>
              <a:gd name="connsiteY58-6396" fmla="*/ 57588 h 5020326"/>
              <a:gd name="connsiteX59-6397" fmla="*/ 2667946 w 3889897"/>
              <a:gd name="connsiteY59-6398" fmla="*/ 133788 h 5020326"/>
              <a:gd name="connsiteX60-6399" fmla="*/ 2820346 w 3889897"/>
              <a:gd name="connsiteY60-6400" fmla="*/ 202368 h 5020326"/>
              <a:gd name="connsiteX61-6401" fmla="*/ 3102286 w 3889897"/>
              <a:gd name="connsiteY61-6402" fmla="*/ 400488 h 5020326"/>
              <a:gd name="connsiteX62-6403" fmla="*/ 3285166 w 3889897"/>
              <a:gd name="connsiteY62-6404" fmla="*/ 651948 h 5020326"/>
              <a:gd name="connsiteX63-6405" fmla="*/ 3407086 w 3889897"/>
              <a:gd name="connsiteY63-6406" fmla="*/ 918648 h 5020326"/>
              <a:gd name="connsiteX64-6407" fmla="*/ 3475666 w 3889897"/>
              <a:gd name="connsiteY64-6408" fmla="*/ 1238688 h 5020326"/>
              <a:gd name="connsiteX65-6409" fmla="*/ 3506146 w 3889897"/>
              <a:gd name="connsiteY65-6410" fmla="*/ 1543488 h 5020326"/>
              <a:gd name="connsiteX66-6411" fmla="*/ 3506146 w 3889897"/>
              <a:gd name="connsiteY66-6412" fmla="*/ 1962588 h 5020326"/>
              <a:gd name="connsiteX67-6413" fmla="*/ 3338506 w 3889897"/>
              <a:gd name="connsiteY67-6414" fmla="*/ 2305488 h 5020326"/>
              <a:gd name="connsiteX68-6415" fmla="*/ 3254686 w 3889897"/>
              <a:gd name="connsiteY68-6416" fmla="*/ 2473128 h 5020326"/>
              <a:gd name="connsiteX69-6417" fmla="*/ 3132766 w 3889897"/>
              <a:gd name="connsiteY69-6418" fmla="*/ 2663628 h 5020326"/>
              <a:gd name="connsiteX70-6419" fmla="*/ 3071806 w 3889897"/>
              <a:gd name="connsiteY70-6420" fmla="*/ 2838888 h 5020326"/>
              <a:gd name="connsiteX71-6421" fmla="*/ 3064186 w 3889897"/>
              <a:gd name="connsiteY71-6422" fmla="*/ 2915088 h 5020326"/>
              <a:gd name="connsiteX72-6423" fmla="*/ 3018466 w 3889897"/>
              <a:gd name="connsiteY72-6424" fmla="*/ 3014148 h 5020326"/>
              <a:gd name="connsiteX73-6425" fmla="*/ 2980366 w 3889897"/>
              <a:gd name="connsiteY73-6426" fmla="*/ 3082728 h 5020326"/>
              <a:gd name="connsiteX74-6427" fmla="*/ 2957506 w 3889897"/>
              <a:gd name="connsiteY74-6428" fmla="*/ 3120828 h 5020326"/>
              <a:gd name="connsiteX75-6429" fmla="*/ 2957506 w 3889897"/>
              <a:gd name="connsiteY75-6430" fmla="*/ 3555168 h 5020326"/>
              <a:gd name="connsiteX76-6431" fmla="*/ 3010846 w 3889897"/>
              <a:gd name="connsiteY76-6432" fmla="*/ 3539928 h 5020326"/>
              <a:gd name="connsiteX77-6433" fmla="*/ 3109906 w 3889897"/>
              <a:gd name="connsiteY77-6434" fmla="*/ 3570408 h 5020326"/>
              <a:gd name="connsiteX78-6435" fmla="*/ 3140386 w 3889897"/>
              <a:gd name="connsiteY78-6436" fmla="*/ 3631368 h 5020326"/>
              <a:gd name="connsiteX79-6437" fmla="*/ 3117526 w 3889897"/>
              <a:gd name="connsiteY79-6438" fmla="*/ 3738048 h 5020326"/>
              <a:gd name="connsiteX80-6439" fmla="*/ 3125146 w 3889897"/>
              <a:gd name="connsiteY80-6440" fmla="*/ 4103808 h 5020326"/>
              <a:gd name="connsiteX81-6441" fmla="*/ 3231826 w 3889897"/>
              <a:gd name="connsiteY81-6442" fmla="*/ 4172388 h 5020326"/>
              <a:gd name="connsiteX82-6443" fmla="*/ 3285166 w 3889897"/>
              <a:gd name="connsiteY82-6444" fmla="*/ 4294308 h 5020326"/>
              <a:gd name="connsiteX83-6445" fmla="*/ 3300406 w 3889897"/>
              <a:gd name="connsiteY83-6446" fmla="*/ 4347648 h 5020326"/>
              <a:gd name="connsiteX84-6447" fmla="*/ 3330886 w 3889897"/>
              <a:gd name="connsiteY84-6448" fmla="*/ 4408608 h 5020326"/>
              <a:gd name="connsiteX85-6449" fmla="*/ 3551866 w 3889897"/>
              <a:gd name="connsiteY85-6450" fmla="*/ 4644828 h 5020326"/>
              <a:gd name="connsiteX86-6451" fmla="*/ 3889897 w 3889897"/>
              <a:gd name="connsiteY86-6452" fmla="*/ 5020326 h 5020326"/>
              <a:gd name="connsiteX0-6453" fmla="*/ 712990 w 3889897"/>
              <a:gd name="connsiteY0-6454" fmla="*/ 5019479 h 5020326"/>
              <a:gd name="connsiteX1-6455" fmla="*/ 961066 w 3889897"/>
              <a:gd name="connsiteY1-6456" fmla="*/ 4644828 h 5020326"/>
              <a:gd name="connsiteX2-6457" fmla="*/ 1342066 w 3889897"/>
              <a:gd name="connsiteY2-6458" fmla="*/ 4172388 h 5020326"/>
              <a:gd name="connsiteX3-6459" fmla="*/ 1258246 w 3889897"/>
              <a:gd name="connsiteY3-6460" fmla="*/ 4012368 h 5020326"/>
              <a:gd name="connsiteX4-6461" fmla="*/ 1204906 w 3889897"/>
              <a:gd name="connsiteY4-6462" fmla="*/ 3928548 h 5020326"/>
              <a:gd name="connsiteX5-6463" fmla="*/ 1174426 w 3889897"/>
              <a:gd name="connsiteY5-6464" fmla="*/ 3768528 h 5020326"/>
              <a:gd name="connsiteX6-6465" fmla="*/ 1143946 w 3889897"/>
              <a:gd name="connsiteY6-6466" fmla="*/ 3669468 h 5020326"/>
              <a:gd name="connsiteX7-6467" fmla="*/ 1067746 w 3889897"/>
              <a:gd name="connsiteY7-6468" fmla="*/ 3661848 h 5020326"/>
              <a:gd name="connsiteX8-6469" fmla="*/ 938206 w 3889897"/>
              <a:gd name="connsiteY8-6470" fmla="*/ 3669468 h 5020326"/>
              <a:gd name="connsiteX9-6471" fmla="*/ 831526 w 3889897"/>
              <a:gd name="connsiteY9-6472" fmla="*/ 3692328 h 5020326"/>
              <a:gd name="connsiteX10-6473" fmla="*/ 610546 w 3889897"/>
              <a:gd name="connsiteY10-6474" fmla="*/ 3738048 h 5020326"/>
              <a:gd name="connsiteX11-6475" fmla="*/ 389566 w 3889897"/>
              <a:gd name="connsiteY11-6476" fmla="*/ 3638988 h 5020326"/>
              <a:gd name="connsiteX12-6477" fmla="*/ 381946 w 3889897"/>
              <a:gd name="connsiteY12-6478" fmla="*/ 3326568 h 5020326"/>
              <a:gd name="connsiteX13-6479" fmla="*/ 420046 w 3889897"/>
              <a:gd name="connsiteY13-6480" fmla="*/ 3227508 h 5020326"/>
              <a:gd name="connsiteX14-6481" fmla="*/ 389566 w 3889897"/>
              <a:gd name="connsiteY14-6482" fmla="*/ 3166548 h 5020326"/>
              <a:gd name="connsiteX15-6483" fmla="*/ 351466 w 3889897"/>
              <a:gd name="connsiteY15-6484" fmla="*/ 3105588 h 5020326"/>
              <a:gd name="connsiteX16-6485" fmla="*/ 397186 w 3889897"/>
              <a:gd name="connsiteY16-6486" fmla="*/ 3021768 h 5020326"/>
              <a:gd name="connsiteX17-6487" fmla="*/ 488626 w 3889897"/>
              <a:gd name="connsiteY17-6488" fmla="*/ 2998908 h 5020326"/>
              <a:gd name="connsiteX18-6489" fmla="*/ 471956 w 3889897"/>
              <a:gd name="connsiteY18-6490" fmla="*/ 2942709 h 5020326"/>
              <a:gd name="connsiteX19-6491" fmla="*/ 435286 w 3889897"/>
              <a:gd name="connsiteY19-6492" fmla="*/ 2930328 h 5020326"/>
              <a:gd name="connsiteX20-6493" fmla="*/ 389566 w 3889897"/>
              <a:gd name="connsiteY20-6494" fmla="*/ 2930328 h 5020326"/>
              <a:gd name="connsiteX21-6495" fmla="*/ 314000 w 3889897"/>
              <a:gd name="connsiteY21-6496" fmla="*/ 2893495 h 5020326"/>
              <a:gd name="connsiteX22-6497" fmla="*/ 320986 w 3889897"/>
              <a:gd name="connsiteY22-6498" fmla="*/ 2846508 h 5020326"/>
              <a:gd name="connsiteX23-6499" fmla="*/ 328606 w 3889897"/>
              <a:gd name="connsiteY23-6500" fmla="*/ 2793168 h 5020326"/>
              <a:gd name="connsiteX24-6501" fmla="*/ 313366 w 3889897"/>
              <a:gd name="connsiteY24-6502" fmla="*/ 2732208 h 5020326"/>
              <a:gd name="connsiteX25-6503" fmla="*/ 267646 w 3889897"/>
              <a:gd name="connsiteY25-6504" fmla="*/ 2671248 h 5020326"/>
              <a:gd name="connsiteX26-6505" fmla="*/ 176206 w 3889897"/>
              <a:gd name="connsiteY26-6506" fmla="*/ 2656008 h 5020326"/>
              <a:gd name="connsiteX27-6507" fmla="*/ 54286 w 3889897"/>
              <a:gd name="connsiteY27-6508" fmla="*/ 2610288 h 5020326"/>
              <a:gd name="connsiteX28-6509" fmla="*/ 7931 w 3889897"/>
              <a:gd name="connsiteY28-6510" fmla="*/ 2563298 h 5020326"/>
              <a:gd name="connsiteX29-6511" fmla="*/ 8566 w 3889897"/>
              <a:gd name="connsiteY29-6512" fmla="*/ 2488368 h 5020326"/>
              <a:gd name="connsiteX30-6513" fmla="*/ 92386 w 3889897"/>
              <a:gd name="connsiteY30-6514" fmla="*/ 2335968 h 5020326"/>
              <a:gd name="connsiteX31-6515" fmla="*/ 221926 w 3889897"/>
              <a:gd name="connsiteY31-6516" fmla="*/ 2175948 h 5020326"/>
              <a:gd name="connsiteX32-6517" fmla="*/ 282886 w 3889897"/>
              <a:gd name="connsiteY32-6518" fmla="*/ 2084508 h 5020326"/>
              <a:gd name="connsiteX33-6519" fmla="*/ 328606 w 3889897"/>
              <a:gd name="connsiteY33-6520" fmla="*/ 1977828 h 5020326"/>
              <a:gd name="connsiteX34-6521" fmla="*/ 359086 w 3889897"/>
              <a:gd name="connsiteY34-6522" fmla="*/ 1871148 h 5020326"/>
              <a:gd name="connsiteX35-6523" fmla="*/ 374326 w 3889897"/>
              <a:gd name="connsiteY35-6524" fmla="*/ 1810188 h 5020326"/>
              <a:gd name="connsiteX36-6525" fmla="*/ 343846 w 3889897"/>
              <a:gd name="connsiteY36-6526" fmla="*/ 1756848 h 5020326"/>
              <a:gd name="connsiteX37-6527" fmla="*/ 328606 w 3889897"/>
              <a:gd name="connsiteY37-6528" fmla="*/ 1680648 h 5020326"/>
              <a:gd name="connsiteX38-6529" fmla="*/ 412426 w 3889897"/>
              <a:gd name="connsiteY38-6530" fmla="*/ 1474908 h 5020326"/>
              <a:gd name="connsiteX39-6531" fmla="*/ 442906 w 3889897"/>
              <a:gd name="connsiteY39-6532" fmla="*/ 1307268 h 5020326"/>
              <a:gd name="connsiteX40-6533" fmla="*/ 465766 w 3889897"/>
              <a:gd name="connsiteY40-6534" fmla="*/ 1192968 h 5020326"/>
              <a:gd name="connsiteX41-6535" fmla="*/ 503866 w 3889897"/>
              <a:gd name="connsiteY41-6536" fmla="*/ 1055808 h 5020326"/>
              <a:gd name="connsiteX42-6537" fmla="*/ 557206 w 3889897"/>
              <a:gd name="connsiteY42-6538" fmla="*/ 888168 h 5020326"/>
              <a:gd name="connsiteX43-6539" fmla="*/ 503866 w 3889897"/>
              <a:gd name="connsiteY43-6540" fmla="*/ 888168 h 5020326"/>
              <a:gd name="connsiteX44-6541" fmla="*/ 412426 w 3889897"/>
              <a:gd name="connsiteY44-6542" fmla="*/ 834828 h 5020326"/>
              <a:gd name="connsiteX45-6543" fmla="*/ 328606 w 3889897"/>
              <a:gd name="connsiteY45-6544" fmla="*/ 789108 h 5020326"/>
              <a:gd name="connsiteX46-6545" fmla="*/ 260026 w 3889897"/>
              <a:gd name="connsiteY46-6546" fmla="*/ 773868 h 5020326"/>
              <a:gd name="connsiteX47-6547" fmla="*/ 214306 w 3889897"/>
              <a:gd name="connsiteY47-6548" fmla="*/ 751008 h 5020326"/>
              <a:gd name="connsiteX48-6549" fmla="*/ 260026 w 3889897"/>
              <a:gd name="connsiteY48-6550" fmla="*/ 674808 h 5020326"/>
              <a:gd name="connsiteX49-6551" fmla="*/ 374326 w 3889897"/>
              <a:gd name="connsiteY49-6552" fmla="*/ 606228 h 5020326"/>
              <a:gd name="connsiteX50-6553" fmla="*/ 557206 w 3889897"/>
              <a:gd name="connsiteY50-6554" fmla="*/ 507168 h 5020326"/>
              <a:gd name="connsiteX51-6555" fmla="*/ 656266 w 3889897"/>
              <a:gd name="connsiteY51-6556" fmla="*/ 423348 h 5020326"/>
              <a:gd name="connsiteX52-6557" fmla="*/ 892486 w 3889897"/>
              <a:gd name="connsiteY52-6558" fmla="*/ 232848 h 5020326"/>
              <a:gd name="connsiteX53-6559" fmla="*/ 1174426 w 3889897"/>
              <a:gd name="connsiteY53-6560" fmla="*/ 80448 h 5020326"/>
              <a:gd name="connsiteX54-6561" fmla="*/ 1593526 w 3889897"/>
              <a:gd name="connsiteY54-6562" fmla="*/ 11868 h 5020326"/>
              <a:gd name="connsiteX55-6563" fmla="*/ 1944046 w 3889897"/>
              <a:gd name="connsiteY55-6564" fmla="*/ 4248 h 5020326"/>
              <a:gd name="connsiteX56-6565" fmla="*/ 2172646 w 3889897"/>
              <a:gd name="connsiteY56-6566" fmla="*/ 4248 h 5020326"/>
              <a:gd name="connsiteX57-6567" fmla="*/ 2393626 w 3889897"/>
              <a:gd name="connsiteY57-6568" fmla="*/ 57588 h 5020326"/>
              <a:gd name="connsiteX58-6569" fmla="*/ 2667946 w 3889897"/>
              <a:gd name="connsiteY58-6570" fmla="*/ 133788 h 5020326"/>
              <a:gd name="connsiteX59-6571" fmla="*/ 2820346 w 3889897"/>
              <a:gd name="connsiteY59-6572" fmla="*/ 202368 h 5020326"/>
              <a:gd name="connsiteX60-6573" fmla="*/ 3102286 w 3889897"/>
              <a:gd name="connsiteY60-6574" fmla="*/ 400488 h 5020326"/>
              <a:gd name="connsiteX61-6575" fmla="*/ 3285166 w 3889897"/>
              <a:gd name="connsiteY61-6576" fmla="*/ 651948 h 5020326"/>
              <a:gd name="connsiteX62-6577" fmla="*/ 3407086 w 3889897"/>
              <a:gd name="connsiteY62-6578" fmla="*/ 918648 h 5020326"/>
              <a:gd name="connsiteX63-6579" fmla="*/ 3475666 w 3889897"/>
              <a:gd name="connsiteY63-6580" fmla="*/ 1238688 h 5020326"/>
              <a:gd name="connsiteX64-6581" fmla="*/ 3506146 w 3889897"/>
              <a:gd name="connsiteY64-6582" fmla="*/ 1543488 h 5020326"/>
              <a:gd name="connsiteX65-6583" fmla="*/ 3506146 w 3889897"/>
              <a:gd name="connsiteY65-6584" fmla="*/ 1962588 h 5020326"/>
              <a:gd name="connsiteX66-6585" fmla="*/ 3338506 w 3889897"/>
              <a:gd name="connsiteY66-6586" fmla="*/ 2305488 h 5020326"/>
              <a:gd name="connsiteX67-6587" fmla="*/ 3254686 w 3889897"/>
              <a:gd name="connsiteY67-6588" fmla="*/ 2473128 h 5020326"/>
              <a:gd name="connsiteX68-6589" fmla="*/ 3132766 w 3889897"/>
              <a:gd name="connsiteY68-6590" fmla="*/ 2663628 h 5020326"/>
              <a:gd name="connsiteX69-6591" fmla="*/ 3071806 w 3889897"/>
              <a:gd name="connsiteY69-6592" fmla="*/ 2838888 h 5020326"/>
              <a:gd name="connsiteX70-6593" fmla="*/ 3064186 w 3889897"/>
              <a:gd name="connsiteY70-6594" fmla="*/ 2915088 h 5020326"/>
              <a:gd name="connsiteX71-6595" fmla="*/ 3018466 w 3889897"/>
              <a:gd name="connsiteY71-6596" fmla="*/ 3014148 h 5020326"/>
              <a:gd name="connsiteX72-6597" fmla="*/ 2980366 w 3889897"/>
              <a:gd name="connsiteY72-6598" fmla="*/ 3082728 h 5020326"/>
              <a:gd name="connsiteX73-6599" fmla="*/ 2957506 w 3889897"/>
              <a:gd name="connsiteY73-6600" fmla="*/ 3120828 h 5020326"/>
              <a:gd name="connsiteX74-6601" fmla="*/ 2957506 w 3889897"/>
              <a:gd name="connsiteY74-6602" fmla="*/ 3555168 h 5020326"/>
              <a:gd name="connsiteX75-6603" fmla="*/ 3010846 w 3889897"/>
              <a:gd name="connsiteY75-6604" fmla="*/ 3539928 h 5020326"/>
              <a:gd name="connsiteX76-6605" fmla="*/ 3109906 w 3889897"/>
              <a:gd name="connsiteY76-6606" fmla="*/ 3570408 h 5020326"/>
              <a:gd name="connsiteX77-6607" fmla="*/ 3140386 w 3889897"/>
              <a:gd name="connsiteY77-6608" fmla="*/ 3631368 h 5020326"/>
              <a:gd name="connsiteX78-6609" fmla="*/ 3117526 w 3889897"/>
              <a:gd name="connsiteY78-6610" fmla="*/ 3738048 h 5020326"/>
              <a:gd name="connsiteX79-6611" fmla="*/ 3125146 w 3889897"/>
              <a:gd name="connsiteY79-6612" fmla="*/ 4103808 h 5020326"/>
              <a:gd name="connsiteX80-6613" fmla="*/ 3231826 w 3889897"/>
              <a:gd name="connsiteY80-6614" fmla="*/ 4172388 h 5020326"/>
              <a:gd name="connsiteX81-6615" fmla="*/ 3285166 w 3889897"/>
              <a:gd name="connsiteY81-6616" fmla="*/ 4294308 h 5020326"/>
              <a:gd name="connsiteX82-6617" fmla="*/ 3300406 w 3889897"/>
              <a:gd name="connsiteY82-6618" fmla="*/ 4347648 h 5020326"/>
              <a:gd name="connsiteX83-6619" fmla="*/ 3330886 w 3889897"/>
              <a:gd name="connsiteY83-6620" fmla="*/ 4408608 h 5020326"/>
              <a:gd name="connsiteX84-6621" fmla="*/ 3551866 w 3889897"/>
              <a:gd name="connsiteY84-6622" fmla="*/ 4644828 h 5020326"/>
              <a:gd name="connsiteX85-6623" fmla="*/ 3889897 w 3889897"/>
              <a:gd name="connsiteY85-6624" fmla="*/ 5020326 h 5020326"/>
              <a:gd name="connsiteX0-6625" fmla="*/ 712990 w 3889897"/>
              <a:gd name="connsiteY0-6626" fmla="*/ 5019479 h 5020326"/>
              <a:gd name="connsiteX1-6627" fmla="*/ 961066 w 3889897"/>
              <a:gd name="connsiteY1-6628" fmla="*/ 4644828 h 5020326"/>
              <a:gd name="connsiteX2-6629" fmla="*/ 1342066 w 3889897"/>
              <a:gd name="connsiteY2-6630" fmla="*/ 4172388 h 5020326"/>
              <a:gd name="connsiteX3-6631" fmla="*/ 1258246 w 3889897"/>
              <a:gd name="connsiteY3-6632" fmla="*/ 4012368 h 5020326"/>
              <a:gd name="connsiteX4-6633" fmla="*/ 1204906 w 3889897"/>
              <a:gd name="connsiteY4-6634" fmla="*/ 3928548 h 5020326"/>
              <a:gd name="connsiteX5-6635" fmla="*/ 1174426 w 3889897"/>
              <a:gd name="connsiteY5-6636" fmla="*/ 3768528 h 5020326"/>
              <a:gd name="connsiteX6-6637" fmla="*/ 1143946 w 3889897"/>
              <a:gd name="connsiteY6-6638" fmla="*/ 3669468 h 5020326"/>
              <a:gd name="connsiteX7-6639" fmla="*/ 1067746 w 3889897"/>
              <a:gd name="connsiteY7-6640" fmla="*/ 3661848 h 5020326"/>
              <a:gd name="connsiteX8-6641" fmla="*/ 938206 w 3889897"/>
              <a:gd name="connsiteY8-6642" fmla="*/ 3669468 h 5020326"/>
              <a:gd name="connsiteX9-6643" fmla="*/ 831526 w 3889897"/>
              <a:gd name="connsiteY9-6644" fmla="*/ 3692328 h 5020326"/>
              <a:gd name="connsiteX10-6645" fmla="*/ 610546 w 3889897"/>
              <a:gd name="connsiteY10-6646" fmla="*/ 3738048 h 5020326"/>
              <a:gd name="connsiteX11-6647" fmla="*/ 389566 w 3889897"/>
              <a:gd name="connsiteY11-6648" fmla="*/ 3638988 h 5020326"/>
              <a:gd name="connsiteX12-6649" fmla="*/ 381946 w 3889897"/>
              <a:gd name="connsiteY12-6650" fmla="*/ 3326568 h 5020326"/>
              <a:gd name="connsiteX13-6651" fmla="*/ 420046 w 3889897"/>
              <a:gd name="connsiteY13-6652" fmla="*/ 3227508 h 5020326"/>
              <a:gd name="connsiteX14-6653" fmla="*/ 389566 w 3889897"/>
              <a:gd name="connsiteY14-6654" fmla="*/ 3166548 h 5020326"/>
              <a:gd name="connsiteX15-6655" fmla="*/ 351466 w 3889897"/>
              <a:gd name="connsiteY15-6656" fmla="*/ 3105588 h 5020326"/>
              <a:gd name="connsiteX16-6657" fmla="*/ 397186 w 3889897"/>
              <a:gd name="connsiteY16-6658" fmla="*/ 3021768 h 5020326"/>
              <a:gd name="connsiteX17-6659" fmla="*/ 488626 w 3889897"/>
              <a:gd name="connsiteY17-6660" fmla="*/ 2998908 h 5020326"/>
              <a:gd name="connsiteX18-6661" fmla="*/ 471956 w 3889897"/>
              <a:gd name="connsiteY18-6662" fmla="*/ 2942709 h 5020326"/>
              <a:gd name="connsiteX19-6663" fmla="*/ 435286 w 3889897"/>
              <a:gd name="connsiteY19-6664" fmla="*/ 2930328 h 5020326"/>
              <a:gd name="connsiteX20-6665" fmla="*/ 389566 w 3889897"/>
              <a:gd name="connsiteY20-6666" fmla="*/ 2930328 h 5020326"/>
              <a:gd name="connsiteX21-6667" fmla="*/ 314000 w 3889897"/>
              <a:gd name="connsiteY21-6668" fmla="*/ 2893495 h 5020326"/>
              <a:gd name="connsiteX22-6669" fmla="*/ 320986 w 3889897"/>
              <a:gd name="connsiteY22-6670" fmla="*/ 2846508 h 5020326"/>
              <a:gd name="connsiteX23-6671" fmla="*/ 328606 w 3889897"/>
              <a:gd name="connsiteY23-6672" fmla="*/ 2793168 h 5020326"/>
              <a:gd name="connsiteX24-6673" fmla="*/ 313366 w 3889897"/>
              <a:gd name="connsiteY24-6674" fmla="*/ 2732208 h 5020326"/>
              <a:gd name="connsiteX25-6675" fmla="*/ 267646 w 3889897"/>
              <a:gd name="connsiteY25-6676" fmla="*/ 2671248 h 5020326"/>
              <a:gd name="connsiteX26-6677" fmla="*/ 176206 w 3889897"/>
              <a:gd name="connsiteY26-6678" fmla="*/ 2656008 h 5020326"/>
              <a:gd name="connsiteX27-6679" fmla="*/ 54286 w 3889897"/>
              <a:gd name="connsiteY27-6680" fmla="*/ 2610288 h 5020326"/>
              <a:gd name="connsiteX28-6681" fmla="*/ 7931 w 3889897"/>
              <a:gd name="connsiteY28-6682" fmla="*/ 2563298 h 5020326"/>
              <a:gd name="connsiteX29-6683" fmla="*/ 8566 w 3889897"/>
              <a:gd name="connsiteY29-6684" fmla="*/ 2488368 h 5020326"/>
              <a:gd name="connsiteX30-6685" fmla="*/ 92386 w 3889897"/>
              <a:gd name="connsiteY30-6686" fmla="*/ 2335968 h 5020326"/>
              <a:gd name="connsiteX31-6687" fmla="*/ 221926 w 3889897"/>
              <a:gd name="connsiteY31-6688" fmla="*/ 2175948 h 5020326"/>
              <a:gd name="connsiteX32-6689" fmla="*/ 282886 w 3889897"/>
              <a:gd name="connsiteY32-6690" fmla="*/ 2084508 h 5020326"/>
              <a:gd name="connsiteX33-6691" fmla="*/ 328606 w 3889897"/>
              <a:gd name="connsiteY33-6692" fmla="*/ 1977828 h 5020326"/>
              <a:gd name="connsiteX34-6693" fmla="*/ 359086 w 3889897"/>
              <a:gd name="connsiteY34-6694" fmla="*/ 1871148 h 5020326"/>
              <a:gd name="connsiteX35-6695" fmla="*/ 374326 w 3889897"/>
              <a:gd name="connsiteY35-6696" fmla="*/ 1810188 h 5020326"/>
              <a:gd name="connsiteX36-6697" fmla="*/ 343846 w 3889897"/>
              <a:gd name="connsiteY36-6698" fmla="*/ 1756848 h 5020326"/>
              <a:gd name="connsiteX37-6699" fmla="*/ 328606 w 3889897"/>
              <a:gd name="connsiteY37-6700" fmla="*/ 1680648 h 5020326"/>
              <a:gd name="connsiteX38-6701" fmla="*/ 412426 w 3889897"/>
              <a:gd name="connsiteY38-6702" fmla="*/ 1474908 h 5020326"/>
              <a:gd name="connsiteX39-6703" fmla="*/ 442906 w 3889897"/>
              <a:gd name="connsiteY39-6704" fmla="*/ 1307268 h 5020326"/>
              <a:gd name="connsiteX40-6705" fmla="*/ 465766 w 3889897"/>
              <a:gd name="connsiteY40-6706" fmla="*/ 1192968 h 5020326"/>
              <a:gd name="connsiteX41-6707" fmla="*/ 503866 w 3889897"/>
              <a:gd name="connsiteY41-6708" fmla="*/ 1055808 h 5020326"/>
              <a:gd name="connsiteX42-6709" fmla="*/ 557206 w 3889897"/>
              <a:gd name="connsiteY42-6710" fmla="*/ 888168 h 5020326"/>
              <a:gd name="connsiteX43-6711" fmla="*/ 503866 w 3889897"/>
              <a:gd name="connsiteY43-6712" fmla="*/ 888168 h 5020326"/>
              <a:gd name="connsiteX44-6713" fmla="*/ 412426 w 3889897"/>
              <a:gd name="connsiteY44-6714" fmla="*/ 834828 h 5020326"/>
              <a:gd name="connsiteX45-6715" fmla="*/ 328606 w 3889897"/>
              <a:gd name="connsiteY45-6716" fmla="*/ 789108 h 5020326"/>
              <a:gd name="connsiteX46-6717" fmla="*/ 260026 w 3889897"/>
              <a:gd name="connsiteY46-6718" fmla="*/ 773868 h 5020326"/>
              <a:gd name="connsiteX47-6719" fmla="*/ 214306 w 3889897"/>
              <a:gd name="connsiteY47-6720" fmla="*/ 751008 h 5020326"/>
              <a:gd name="connsiteX48-6721" fmla="*/ 260026 w 3889897"/>
              <a:gd name="connsiteY48-6722" fmla="*/ 674808 h 5020326"/>
              <a:gd name="connsiteX49-6723" fmla="*/ 374326 w 3889897"/>
              <a:gd name="connsiteY49-6724" fmla="*/ 606228 h 5020326"/>
              <a:gd name="connsiteX50-6725" fmla="*/ 557206 w 3889897"/>
              <a:gd name="connsiteY50-6726" fmla="*/ 507168 h 5020326"/>
              <a:gd name="connsiteX51-6727" fmla="*/ 656266 w 3889897"/>
              <a:gd name="connsiteY51-6728" fmla="*/ 423348 h 5020326"/>
              <a:gd name="connsiteX52-6729" fmla="*/ 892486 w 3889897"/>
              <a:gd name="connsiteY52-6730" fmla="*/ 232848 h 5020326"/>
              <a:gd name="connsiteX53-6731" fmla="*/ 1174426 w 3889897"/>
              <a:gd name="connsiteY53-6732" fmla="*/ 80448 h 5020326"/>
              <a:gd name="connsiteX54-6733" fmla="*/ 1593526 w 3889897"/>
              <a:gd name="connsiteY54-6734" fmla="*/ 11868 h 5020326"/>
              <a:gd name="connsiteX55-6735" fmla="*/ 1944046 w 3889897"/>
              <a:gd name="connsiteY55-6736" fmla="*/ 4248 h 5020326"/>
              <a:gd name="connsiteX56-6737" fmla="*/ 2172646 w 3889897"/>
              <a:gd name="connsiteY56-6738" fmla="*/ 4248 h 5020326"/>
              <a:gd name="connsiteX57-6739" fmla="*/ 2393626 w 3889897"/>
              <a:gd name="connsiteY57-6740" fmla="*/ 57588 h 5020326"/>
              <a:gd name="connsiteX58-6741" fmla="*/ 2667946 w 3889897"/>
              <a:gd name="connsiteY58-6742" fmla="*/ 133788 h 5020326"/>
              <a:gd name="connsiteX59-6743" fmla="*/ 2820346 w 3889897"/>
              <a:gd name="connsiteY59-6744" fmla="*/ 202368 h 5020326"/>
              <a:gd name="connsiteX60-6745" fmla="*/ 3102286 w 3889897"/>
              <a:gd name="connsiteY60-6746" fmla="*/ 400488 h 5020326"/>
              <a:gd name="connsiteX61-6747" fmla="*/ 3285166 w 3889897"/>
              <a:gd name="connsiteY61-6748" fmla="*/ 651948 h 5020326"/>
              <a:gd name="connsiteX62-6749" fmla="*/ 3407086 w 3889897"/>
              <a:gd name="connsiteY62-6750" fmla="*/ 918648 h 5020326"/>
              <a:gd name="connsiteX63-6751" fmla="*/ 3475666 w 3889897"/>
              <a:gd name="connsiteY63-6752" fmla="*/ 1238688 h 5020326"/>
              <a:gd name="connsiteX64-6753" fmla="*/ 3506146 w 3889897"/>
              <a:gd name="connsiteY64-6754" fmla="*/ 1543488 h 5020326"/>
              <a:gd name="connsiteX65-6755" fmla="*/ 3506146 w 3889897"/>
              <a:gd name="connsiteY65-6756" fmla="*/ 1962588 h 5020326"/>
              <a:gd name="connsiteX66-6757" fmla="*/ 3338506 w 3889897"/>
              <a:gd name="connsiteY66-6758" fmla="*/ 2305488 h 5020326"/>
              <a:gd name="connsiteX67-6759" fmla="*/ 3254686 w 3889897"/>
              <a:gd name="connsiteY67-6760" fmla="*/ 2473128 h 5020326"/>
              <a:gd name="connsiteX68-6761" fmla="*/ 3132766 w 3889897"/>
              <a:gd name="connsiteY68-6762" fmla="*/ 2663628 h 5020326"/>
              <a:gd name="connsiteX69-6763" fmla="*/ 3071806 w 3889897"/>
              <a:gd name="connsiteY69-6764" fmla="*/ 2838888 h 5020326"/>
              <a:gd name="connsiteX70-6765" fmla="*/ 3064186 w 3889897"/>
              <a:gd name="connsiteY70-6766" fmla="*/ 2915088 h 5020326"/>
              <a:gd name="connsiteX71-6767" fmla="*/ 3018466 w 3889897"/>
              <a:gd name="connsiteY71-6768" fmla="*/ 3014148 h 5020326"/>
              <a:gd name="connsiteX72-6769" fmla="*/ 2980366 w 3889897"/>
              <a:gd name="connsiteY72-6770" fmla="*/ 3082728 h 5020326"/>
              <a:gd name="connsiteX73-6771" fmla="*/ 2957506 w 3889897"/>
              <a:gd name="connsiteY73-6772" fmla="*/ 3120828 h 5020326"/>
              <a:gd name="connsiteX74-6773" fmla="*/ 2957506 w 3889897"/>
              <a:gd name="connsiteY74-6774" fmla="*/ 3555168 h 5020326"/>
              <a:gd name="connsiteX75-6775" fmla="*/ 3010846 w 3889897"/>
              <a:gd name="connsiteY75-6776" fmla="*/ 3539928 h 5020326"/>
              <a:gd name="connsiteX76-6777" fmla="*/ 3109906 w 3889897"/>
              <a:gd name="connsiteY76-6778" fmla="*/ 3570408 h 5020326"/>
              <a:gd name="connsiteX77-6779" fmla="*/ 3140386 w 3889897"/>
              <a:gd name="connsiteY77-6780" fmla="*/ 3631368 h 5020326"/>
              <a:gd name="connsiteX78-6781" fmla="*/ 3117526 w 3889897"/>
              <a:gd name="connsiteY78-6782" fmla="*/ 3738048 h 5020326"/>
              <a:gd name="connsiteX79-6783" fmla="*/ 3125146 w 3889897"/>
              <a:gd name="connsiteY79-6784" fmla="*/ 4103808 h 5020326"/>
              <a:gd name="connsiteX80-6785" fmla="*/ 3231826 w 3889897"/>
              <a:gd name="connsiteY80-6786" fmla="*/ 4172388 h 5020326"/>
              <a:gd name="connsiteX81-6787" fmla="*/ 3285166 w 3889897"/>
              <a:gd name="connsiteY81-6788" fmla="*/ 4294308 h 5020326"/>
              <a:gd name="connsiteX82-6789" fmla="*/ 3330886 w 3889897"/>
              <a:gd name="connsiteY82-6790" fmla="*/ 4408608 h 5020326"/>
              <a:gd name="connsiteX83-6791" fmla="*/ 3551866 w 3889897"/>
              <a:gd name="connsiteY83-6792" fmla="*/ 4644828 h 5020326"/>
              <a:gd name="connsiteX84-6793" fmla="*/ 3889897 w 3889897"/>
              <a:gd name="connsiteY84-6794" fmla="*/ 5020326 h 5020326"/>
            </a:gdLst>
            <a:ahLst/>
            <a:cxnLst>
              <a:cxn ang="0">
                <a:pos x="connsiteX0-6625" y="connsiteY0-6626"/>
              </a:cxn>
              <a:cxn ang="0">
                <a:pos x="connsiteX1-6627" y="connsiteY1-6628"/>
              </a:cxn>
              <a:cxn ang="0">
                <a:pos x="connsiteX2-6629" y="connsiteY2-6630"/>
              </a:cxn>
              <a:cxn ang="0">
                <a:pos x="connsiteX3-6631" y="connsiteY3-6632"/>
              </a:cxn>
              <a:cxn ang="0">
                <a:pos x="connsiteX4-6633" y="connsiteY4-6634"/>
              </a:cxn>
              <a:cxn ang="0">
                <a:pos x="connsiteX5-6635" y="connsiteY5-6636"/>
              </a:cxn>
              <a:cxn ang="0">
                <a:pos x="connsiteX6-6637" y="connsiteY6-6638"/>
              </a:cxn>
              <a:cxn ang="0">
                <a:pos x="connsiteX7-6639" y="connsiteY7-6640"/>
              </a:cxn>
              <a:cxn ang="0">
                <a:pos x="connsiteX8-6641" y="connsiteY8-6642"/>
              </a:cxn>
              <a:cxn ang="0">
                <a:pos x="connsiteX9-6643" y="connsiteY9-6644"/>
              </a:cxn>
              <a:cxn ang="0">
                <a:pos x="connsiteX10-6645" y="connsiteY10-6646"/>
              </a:cxn>
              <a:cxn ang="0">
                <a:pos x="connsiteX11-6647" y="connsiteY11-6648"/>
              </a:cxn>
              <a:cxn ang="0">
                <a:pos x="connsiteX12-6649" y="connsiteY12-6650"/>
              </a:cxn>
              <a:cxn ang="0">
                <a:pos x="connsiteX13-6651" y="connsiteY13-6652"/>
              </a:cxn>
              <a:cxn ang="0">
                <a:pos x="connsiteX14-6653" y="connsiteY14-6654"/>
              </a:cxn>
              <a:cxn ang="0">
                <a:pos x="connsiteX15-6655" y="connsiteY15-6656"/>
              </a:cxn>
              <a:cxn ang="0">
                <a:pos x="connsiteX16-6657" y="connsiteY16-6658"/>
              </a:cxn>
              <a:cxn ang="0">
                <a:pos x="connsiteX17-6659" y="connsiteY17-6660"/>
              </a:cxn>
              <a:cxn ang="0">
                <a:pos x="connsiteX18-6661" y="connsiteY18-6662"/>
              </a:cxn>
              <a:cxn ang="0">
                <a:pos x="connsiteX19-6663" y="connsiteY19-6664"/>
              </a:cxn>
              <a:cxn ang="0">
                <a:pos x="connsiteX20-6665" y="connsiteY20-6666"/>
              </a:cxn>
              <a:cxn ang="0">
                <a:pos x="connsiteX21-6667" y="connsiteY21-6668"/>
              </a:cxn>
              <a:cxn ang="0">
                <a:pos x="connsiteX22-6669" y="connsiteY22-6670"/>
              </a:cxn>
              <a:cxn ang="0">
                <a:pos x="connsiteX23-6671" y="connsiteY23-6672"/>
              </a:cxn>
              <a:cxn ang="0">
                <a:pos x="connsiteX24-6673" y="connsiteY24-6674"/>
              </a:cxn>
              <a:cxn ang="0">
                <a:pos x="connsiteX25-6675" y="connsiteY25-6676"/>
              </a:cxn>
              <a:cxn ang="0">
                <a:pos x="connsiteX26-6677" y="connsiteY26-6678"/>
              </a:cxn>
              <a:cxn ang="0">
                <a:pos x="connsiteX27-6679" y="connsiteY27-6680"/>
              </a:cxn>
              <a:cxn ang="0">
                <a:pos x="connsiteX28-6681" y="connsiteY28-6682"/>
              </a:cxn>
              <a:cxn ang="0">
                <a:pos x="connsiteX29-6683" y="connsiteY29-6684"/>
              </a:cxn>
              <a:cxn ang="0">
                <a:pos x="connsiteX30-6685" y="connsiteY30-6686"/>
              </a:cxn>
              <a:cxn ang="0">
                <a:pos x="connsiteX31-6687" y="connsiteY31-6688"/>
              </a:cxn>
              <a:cxn ang="0">
                <a:pos x="connsiteX32-6689" y="connsiteY32-6690"/>
              </a:cxn>
              <a:cxn ang="0">
                <a:pos x="connsiteX33-6691" y="connsiteY33-6692"/>
              </a:cxn>
              <a:cxn ang="0">
                <a:pos x="connsiteX34-6693" y="connsiteY34-6694"/>
              </a:cxn>
              <a:cxn ang="0">
                <a:pos x="connsiteX35-6695" y="connsiteY35-6696"/>
              </a:cxn>
              <a:cxn ang="0">
                <a:pos x="connsiteX36-6697" y="connsiteY36-6698"/>
              </a:cxn>
              <a:cxn ang="0">
                <a:pos x="connsiteX37-6699" y="connsiteY37-6700"/>
              </a:cxn>
              <a:cxn ang="0">
                <a:pos x="connsiteX38-6701" y="connsiteY38-6702"/>
              </a:cxn>
              <a:cxn ang="0">
                <a:pos x="connsiteX39-6703" y="connsiteY39-6704"/>
              </a:cxn>
              <a:cxn ang="0">
                <a:pos x="connsiteX40-6705" y="connsiteY40-6706"/>
              </a:cxn>
              <a:cxn ang="0">
                <a:pos x="connsiteX41-6707" y="connsiteY41-6708"/>
              </a:cxn>
              <a:cxn ang="0">
                <a:pos x="connsiteX42-6709" y="connsiteY42-6710"/>
              </a:cxn>
              <a:cxn ang="0">
                <a:pos x="connsiteX43-6711" y="connsiteY43-6712"/>
              </a:cxn>
              <a:cxn ang="0">
                <a:pos x="connsiteX44-6713" y="connsiteY44-6714"/>
              </a:cxn>
              <a:cxn ang="0">
                <a:pos x="connsiteX45-6715" y="connsiteY45-6716"/>
              </a:cxn>
              <a:cxn ang="0">
                <a:pos x="connsiteX46-6717" y="connsiteY46-6718"/>
              </a:cxn>
              <a:cxn ang="0">
                <a:pos x="connsiteX47-6719" y="connsiteY47-6720"/>
              </a:cxn>
              <a:cxn ang="0">
                <a:pos x="connsiteX48-6721" y="connsiteY48-6722"/>
              </a:cxn>
              <a:cxn ang="0">
                <a:pos x="connsiteX49-6723" y="connsiteY49-6724"/>
              </a:cxn>
              <a:cxn ang="0">
                <a:pos x="connsiteX50-6725" y="connsiteY50-6726"/>
              </a:cxn>
              <a:cxn ang="0">
                <a:pos x="connsiteX51-6727" y="connsiteY51-6728"/>
              </a:cxn>
              <a:cxn ang="0">
                <a:pos x="connsiteX52-6729" y="connsiteY52-6730"/>
              </a:cxn>
              <a:cxn ang="0">
                <a:pos x="connsiteX53-6731" y="connsiteY53-6732"/>
              </a:cxn>
              <a:cxn ang="0">
                <a:pos x="connsiteX54-6733" y="connsiteY54-6734"/>
              </a:cxn>
              <a:cxn ang="0">
                <a:pos x="connsiteX55-6735" y="connsiteY55-6736"/>
              </a:cxn>
              <a:cxn ang="0">
                <a:pos x="connsiteX56-6737" y="connsiteY56-6738"/>
              </a:cxn>
              <a:cxn ang="0">
                <a:pos x="connsiteX57-6739" y="connsiteY57-6740"/>
              </a:cxn>
              <a:cxn ang="0">
                <a:pos x="connsiteX58-6741" y="connsiteY58-6742"/>
              </a:cxn>
              <a:cxn ang="0">
                <a:pos x="connsiteX59-6743" y="connsiteY59-6744"/>
              </a:cxn>
              <a:cxn ang="0">
                <a:pos x="connsiteX60-6745" y="connsiteY60-6746"/>
              </a:cxn>
              <a:cxn ang="0">
                <a:pos x="connsiteX61-6747" y="connsiteY61-6748"/>
              </a:cxn>
              <a:cxn ang="0">
                <a:pos x="connsiteX62-6749" y="connsiteY62-6750"/>
              </a:cxn>
              <a:cxn ang="0">
                <a:pos x="connsiteX63-6751" y="connsiteY63-6752"/>
              </a:cxn>
              <a:cxn ang="0">
                <a:pos x="connsiteX64-6753" y="connsiteY64-6754"/>
              </a:cxn>
              <a:cxn ang="0">
                <a:pos x="connsiteX65-6755" y="connsiteY65-6756"/>
              </a:cxn>
              <a:cxn ang="0">
                <a:pos x="connsiteX66-6757" y="connsiteY66-6758"/>
              </a:cxn>
              <a:cxn ang="0">
                <a:pos x="connsiteX67-6759" y="connsiteY67-6760"/>
              </a:cxn>
              <a:cxn ang="0">
                <a:pos x="connsiteX68-6761" y="connsiteY68-6762"/>
              </a:cxn>
              <a:cxn ang="0">
                <a:pos x="connsiteX69-6763" y="connsiteY69-6764"/>
              </a:cxn>
              <a:cxn ang="0">
                <a:pos x="connsiteX70-6765" y="connsiteY70-6766"/>
              </a:cxn>
              <a:cxn ang="0">
                <a:pos x="connsiteX71-6767" y="connsiteY71-6768"/>
              </a:cxn>
              <a:cxn ang="0">
                <a:pos x="connsiteX72-6769" y="connsiteY72-6770"/>
              </a:cxn>
              <a:cxn ang="0">
                <a:pos x="connsiteX73-6771" y="connsiteY73-6772"/>
              </a:cxn>
              <a:cxn ang="0">
                <a:pos x="connsiteX74-6773" y="connsiteY74-6774"/>
              </a:cxn>
              <a:cxn ang="0">
                <a:pos x="connsiteX75-6775" y="connsiteY75-6776"/>
              </a:cxn>
              <a:cxn ang="0">
                <a:pos x="connsiteX76-6777" y="connsiteY76-6778"/>
              </a:cxn>
              <a:cxn ang="0">
                <a:pos x="connsiteX77-6779" y="connsiteY77-6780"/>
              </a:cxn>
              <a:cxn ang="0">
                <a:pos x="connsiteX78-6781" y="connsiteY78-6782"/>
              </a:cxn>
              <a:cxn ang="0">
                <a:pos x="connsiteX79-6783" y="connsiteY79-6784"/>
              </a:cxn>
              <a:cxn ang="0">
                <a:pos x="connsiteX80-6785" y="connsiteY80-6786"/>
              </a:cxn>
              <a:cxn ang="0">
                <a:pos x="connsiteX81-6787" y="connsiteY81-6788"/>
              </a:cxn>
              <a:cxn ang="0">
                <a:pos x="connsiteX82-6789" y="connsiteY82-6790"/>
              </a:cxn>
              <a:cxn ang="0">
                <a:pos x="connsiteX83-6791" y="connsiteY83-6792"/>
              </a:cxn>
              <a:cxn ang="0">
                <a:pos x="connsiteX84-6793" y="connsiteY84-6794"/>
              </a:cxn>
            </a:cxnLst>
            <a:rect l="l" t="t" r="r" b="b"/>
            <a:pathLst>
              <a:path w="3889897" h="5020326">
                <a:moveTo>
                  <a:pt x="712990" y="5019479"/>
                </a:moveTo>
                <a:cubicBezTo>
                  <a:pt x="766965" y="4944867"/>
                  <a:pt x="856220" y="4786010"/>
                  <a:pt x="961066" y="4644828"/>
                </a:cubicBezTo>
                <a:cubicBezTo>
                  <a:pt x="1065912" y="4503646"/>
                  <a:pt x="1292536" y="4277798"/>
                  <a:pt x="1342066" y="4172388"/>
                </a:cubicBezTo>
                <a:cubicBezTo>
                  <a:pt x="1391596" y="4066978"/>
                  <a:pt x="1281106" y="4053008"/>
                  <a:pt x="1258246" y="4012368"/>
                </a:cubicBezTo>
                <a:cubicBezTo>
                  <a:pt x="1235386" y="3971728"/>
                  <a:pt x="1218876" y="3969188"/>
                  <a:pt x="1204906" y="3928548"/>
                </a:cubicBezTo>
                <a:cubicBezTo>
                  <a:pt x="1190936" y="3887908"/>
                  <a:pt x="1184586" y="3811708"/>
                  <a:pt x="1174426" y="3768528"/>
                </a:cubicBezTo>
                <a:cubicBezTo>
                  <a:pt x="1164266" y="3725348"/>
                  <a:pt x="1161726" y="3687248"/>
                  <a:pt x="1143946" y="3669468"/>
                </a:cubicBezTo>
                <a:cubicBezTo>
                  <a:pt x="1126166" y="3651688"/>
                  <a:pt x="1102036" y="3661848"/>
                  <a:pt x="1067746" y="3661848"/>
                </a:cubicBezTo>
                <a:cubicBezTo>
                  <a:pt x="1033456" y="3661848"/>
                  <a:pt x="977576" y="3664388"/>
                  <a:pt x="938206" y="3669468"/>
                </a:cubicBezTo>
                <a:cubicBezTo>
                  <a:pt x="898836" y="3674548"/>
                  <a:pt x="831526" y="3692328"/>
                  <a:pt x="831526" y="3692328"/>
                </a:cubicBezTo>
                <a:cubicBezTo>
                  <a:pt x="776916" y="3703758"/>
                  <a:pt x="684206" y="3746938"/>
                  <a:pt x="610546" y="3738048"/>
                </a:cubicBezTo>
                <a:cubicBezTo>
                  <a:pt x="536886" y="3729158"/>
                  <a:pt x="427666" y="3707568"/>
                  <a:pt x="389566" y="3638988"/>
                </a:cubicBezTo>
                <a:cubicBezTo>
                  <a:pt x="351466" y="3570408"/>
                  <a:pt x="376866" y="3395148"/>
                  <a:pt x="381946" y="3326568"/>
                </a:cubicBezTo>
                <a:cubicBezTo>
                  <a:pt x="387026" y="3257988"/>
                  <a:pt x="418776" y="3254178"/>
                  <a:pt x="420046" y="3227508"/>
                </a:cubicBezTo>
                <a:cubicBezTo>
                  <a:pt x="421316" y="3200838"/>
                  <a:pt x="400996" y="3186868"/>
                  <a:pt x="389566" y="3166548"/>
                </a:cubicBezTo>
                <a:cubicBezTo>
                  <a:pt x="378136" y="3146228"/>
                  <a:pt x="350196" y="3129718"/>
                  <a:pt x="351466" y="3105588"/>
                </a:cubicBezTo>
                <a:cubicBezTo>
                  <a:pt x="352736" y="3081458"/>
                  <a:pt x="374326" y="3039548"/>
                  <a:pt x="397186" y="3021768"/>
                </a:cubicBezTo>
                <a:cubicBezTo>
                  <a:pt x="420046" y="3003988"/>
                  <a:pt x="476164" y="3012084"/>
                  <a:pt x="488626" y="2998908"/>
                </a:cubicBezTo>
                <a:cubicBezTo>
                  <a:pt x="501088" y="2985732"/>
                  <a:pt x="480846" y="2954139"/>
                  <a:pt x="471956" y="2942709"/>
                </a:cubicBezTo>
                <a:cubicBezTo>
                  <a:pt x="463066" y="2931279"/>
                  <a:pt x="449018" y="2932392"/>
                  <a:pt x="435286" y="2930328"/>
                </a:cubicBezTo>
                <a:cubicBezTo>
                  <a:pt x="421554" y="2928265"/>
                  <a:pt x="409780" y="2936467"/>
                  <a:pt x="389566" y="2930328"/>
                </a:cubicBezTo>
                <a:cubicBezTo>
                  <a:pt x="369352" y="2924189"/>
                  <a:pt x="325430" y="2907465"/>
                  <a:pt x="314000" y="2893495"/>
                </a:cubicBezTo>
                <a:cubicBezTo>
                  <a:pt x="302570" y="2879525"/>
                  <a:pt x="318552" y="2863229"/>
                  <a:pt x="320986" y="2846508"/>
                </a:cubicBezTo>
                <a:cubicBezTo>
                  <a:pt x="323420" y="2829787"/>
                  <a:pt x="329876" y="2812218"/>
                  <a:pt x="328606" y="2793168"/>
                </a:cubicBezTo>
                <a:cubicBezTo>
                  <a:pt x="327336" y="2774118"/>
                  <a:pt x="323526" y="2752528"/>
                  <a:pt x="313366" y="2732208"/>
                </a:cubicBezTo>
                <a:cubicBezTo>
                  <a:pt x="303206" y="2711888"/>
                  <a:pt x="290506" y="2683948"/>
                  <a:pt x="267646" y="2671248"/>
                </a:cubicBezTo>
                <a:cubicBezTo>
                  <a:pt x="244786" y="2658548"/>
                  <a:pt x="211766" y="2666168"/>
                  <a:pt x="176206" y="2656008"/>
                </a:cubicBezTo>
                <a:cubicBezTo>
                  <a:pt x="140646" y="2645848"/>
                  <a:pt x="82332" y="2625740"/>
                  <a:pt x="54286" y="2610288"/>
                </a:cubicBezTo>
                <a:cubicBezTo>
                  <a:pt x="26240" y="2594836"/>
                  <a:pt x="15551" y="2583618"/>
                  <a:pt x="7931" y="2563298"/>
                </a:cubicBezTo>
                <a:cubicBezTo>
                  <a:pt x="311" y="2542978"/>
                  <a:pt x="-5510" y="2526256"/>
                  <a:pt x="8566" y="2488368"/>
                </a:cubicBezTo>
                <a:cubicBezTo>
                  <a:pt x="22642" y="2450480"/>
                  <a:pt x="56826" y="2388038"/>
                  <a:pt x="92386" y="2335968"/>
                </a:cubicBezTo>
                <a:cubicBezTo>
                  <a:pt x="127946" y="2283898"/>
                  <a:pt x="190176" y="2217858"/>
                  <a:pt x="221926" y="2175948"/>
                </a:cubicBezTo>
                <a:cubicBezTo>
                  <a:pt x="253676" y="2134038"/>
                  <a:pt x="265106" y="2117528"/>
                  <a:pt x="282886" y="2084508"/>
                </a:cubicBezTo>
                <a:cubicBezTo>
                  <a:pt x="300666" y="2051488"/>
                  <a:pt x="315906" y="2013388"/>
                  <a:pt x="328606" y="1977828"/>
                </a:cubicBezTo>
                <a:cubicBezTo>
                  <a:pt x="341306" y="1942268"/>
                  <a:pt x="351466" y="1899088"/>
                  <a:pt x="359086" y="1871148"/>
                </a:cubicBezTo>
                <a:cubicBezTo>
                  <a:pt x="366706" y="1843208"/>
                  <a:pt x="376866" y="1829238"/>
                  <a:pt x="374326" y="1810188"/>
                </a:cubicBezTo>
                <a:cubicBezTo>
                  <a:pt x="371786" y="1791138"/>
                  <a:pt x="351466" y="1778438"/>
                  <a:pt x="343846" y="1756848"/>
                </a:cubicBezTo>
                <a:cubicBezTo>
                  <a:pt x="336226" y="1735258"/>
                  <a:pt x="317176" y="1727638"/>
                  <a:pt x="328606" y="1680648"/>
                </a:cubicBezTo>
                <a:cubicBezTo>
                  <a:pt x="340036" y="1633658"/>
                  <a:pt x="393376" y="1537138"/>
                  <a:pt x="412426" y="1474908"/>
                </a:cubicBezTo>
                <a:cubicBezTo>
                  <a:pt x="431476" y="1412678"/>
                  <a:pt x="434016" y="1354258"/>
                  <a:pt x="442906" y="1307268"/>
                </a:cubicBezTo>
                <a:cubicBezTo>
                  <a:pt x="451796" y="1260278"/>
                  <a:pt x="455606" y="1234878"/>
                  <a:pt x="465766" y="1192968"/>
                </a:cubicBezTo>
                <a:cubicBezTo>
                  <a:pt x="475926" y="1151058"/>
                  <a:pt x="488626" y="1106608"/>
                  <a:pt x="503866" y="1055808"/>
                </a:cubicBezTo>
                <a:cubicBezTo>
                  <a:pt x="519106" y="1005008"/>
                  <a:pt x="557206" y="916108"/>
                  <a:pt x="557206" y="888168"/>
                </a:cubicBezTo>
                <a:cubicBezTo>
                  <a:pt x="557206" y="860228"/>
                  <a:pt x="527996" y="897058"/>
                  <a:pt x="503866" y="888168"/>
                </a:cubicBezTo>
                <a:cubicBezTo>
                  <a:pt x="479736" y="879278"/>
                  <a:pt x="441636" y="851338"/>
                  <a:pt x="412426" y="834828"/>
                </a:cubicBezTo>
                <a:cubicBezTo>
                  <a:pt x="383216" y="818318"/>
                  <a:pt x="354006" y="799268"/>
                  <a:pt x="328606" y="789108"/>
                </a:cubicBezTo>
                <a:cubicBezTo>
                  <a:pt x="303206" y="778948"/>
                  <a:pt x="279076" y="780218"/>
                  <a:pt x="260026" y="773868"/>
                </a:cubicBezTo>
                <a:cubicBezTo>
                  <a:pt x="240976" y="767518"/>
                  <a:pt x="214306" y="767518"/>
                  <a:pt x="214306" y="751008"/>
                </a:cubicBezTo>
                <a:cubicBezTo>
                  <a:pt x="214306" y="734498"/>
                  <a:pt x="233356" y="698938"/>
                  <a:pt x="260026" y="674808"/>
                </a:cubicBezTo>
                <a:cubicBezTo>
                  <a:pt x="286696" y="650678"/>
                  <a:pt x="324796" y="634168"/>
                  <a:pt x="374326" y="606228"/>
                </a:cubicBezTo>
                <a:cubicBezTo>
                  <a:pt x="423856" y="578288"/>
                  <a:pt x="510216" y="537648"/>
                  <a:pt x="557206" y="507168"/>
                </a:cubicBezTo>
                <a:cubicBezTo>
                  <a:pt x="604196" y="476688"/>
                  <a:pt x="600386" y="469068"/>
                  <a:pt x="656266" y="423348"/>
                </a:cubicBezTo>
                <a:cubicBezTo>
                  <a:pt x="712146" y="377628"/>
                  <a:pt x="806126" y="289998"/>
                  <a:pt x="892486" y="232848"/>
                </a:cubicBezTo>
                <a:cubicBezTo>
                  <a:pt x="978846" y="175698"/>
                  <a:pt x="1057586" y="117278"/>
                  <a:pt x="1174426" y="80448"/>
                </a:cubicBezTo>
                <a:cubicBezTo>
                  <a:pt x="1291266" y="43618"/>
                  <a:pt x="1465256" y="24568"/>
                  <a:pt x="1593526" y="11868"/>
                </a:cubicBezTo>
                <a:cubicBezTo>
                  <a:pt x="1721796" y="-832"/>
                  <a:pt x="1847526" y="5518"/>
                  <a:pt x="1944046" y="4248"/>
                </a:cubicBezTo>
                <a:cubicBezTo>
                  <a:pt x="2040566" y="2978"/>
                  <a:pt x="2097716" y="-4642"/>
                  <a:pt x="2172646" y="4248"/>
                </a:cubicBezTo>
                <a:cubicBezTo>
                  <a:pt x="2247576" y="13138"/>
                  <a:pt x="2311076" y="35998"/>
                  <a:pt x="2393626" y="57588"/>
                </a:cubicBezTo>
                <a:cubicBezTo>
                  <a:pt x="2476176" y="79178"/>
                  <a:pt x="2596826" y="109658"/>
                  <a:pt x="2667946" y="133788"/>
                </a:cubicBezTo>
                <a:cubicBezTo>
                  <a:pt x="2739066" y="157918"/>
                  <a:pt x="2747956" y="157918"/>
                  <a:pt x="2820346" y="202368"/>
                </a:cubicBezTo>
                <a:cubicBezTo>
                  <a:pt x="2892736" y="246818"/>
                  <a:pt x="3024816" y="325558"/>
                  <a:pt x="3102286" y="400488"/>
                </a:cubicBezTo>
                <a:cubicBezTo>
                  <a:pt x="3179756" y="475418"/>
                  <a:pt x="3234366" y="565588"/>
                  <a:pt x="3285166" y="651948"/>
                </a:cubicBezTo>
                <a:cubicBezTo>
                  <a:pt x="3335966" y="738308"/>
                  <a:pt x="3375336" y="820858"/>
                  <a:pt x="3407086" y="918648"/>
                </a:cubicBezTo>
                <a:cubicBezTo>
                  <a:pt x="3438836" y="1016438"/>
                  <a:pt x="3459156" y="1134548"/>
                  <a:pt x="3475666" y="1238688"/>
                </a:cubicBezTo>
                <a:cubicBezTo>
                  <a:pt x="3492176" y="1342828"/>
                  <a:pt x="3501066" y="1422838"/>
                  <a:pt x="3506146" y="1543488"/>
                </a:cubicBezTo>
                <a:cubicBezTo>
                  <a:pt x="3511226" y="1664138"/>
                  <a:pt x="3534086" y="1835588"/>
                  <a:pt x="3506146" y="1962588"/>
                </a:cubicBezTo>
                <a:cubicBezTo>
                  <a:pt x="3478206" y="2089588"/>
                  <a:pt x="3380416" y="2220398"/>
                  <a:pt x="3338506" y="2305488"/>
                </a:cubicBezTo>
                <a:cubicBezTo>
                  <a:pt x="3296596" y="2390578"/>
                  <a:pt x="3288976" y="2413438"/>
                  <a:pt x="3254686" y="2473128"/>
                </a:cubicBezTo>
                <a:cubicBezTo>
                  <a:pt x="3220396" y="2532818"/>
                  <a:pt x="3163246" y="2602668"/>
                  <a:pt x="3132766" y="2663628"/>
                </a:cubicBezTo>
                <a:cubicBezTo>
                  <a:pt x="3102286" y="2724588"/>
                  <a:pt x="3083236" y="2796978"/>
                  <a:pt x="3071806" y="2838888"/>
                </a:cubicBezTo>
                <a:cubicBezTo>
                  <a:pt x="3060376" y="2880798"/>
                  <a:pt x="3073076" y="2885878"/>
                  <a:pt x="3064186" y="2915088"/>
                </a:cubicBezTo>
                <a:cubicBezTo>
                  <a:pt x="3055296" y="2944298"/>
                  <a:pt x="3032436" y="2986208"/>
                  <a:pt x="3018466" y="3014148"/>
                </a:cubicBezTo>
                <a:cubicBezTo>
                  <a:pt x="3004496" y="3042088"/>
                  <a:pt x="2990526" y="3064948"/>
                  <a:pt x="2980366" y="3082728"/>
                </a:cubicBezTo>
                <a:cubicBezTo>
                  <a:pt x="2970206" y="3100508"/>
                  <a:pt x="2961316" y="3042088"/>
                  <a:pt x="2957506" y="3120828"/>
                </a:cubicBezTo>
                <a:cubicBezTo>
                  <a:pt x="2953696" y="3199568"/>
                  <a:pt x="2948616" y="3485318"/>
                  <a:pt x="2957506" y="3555168"/>
                </a:cubicBezTo>
                <a:cubicBezTo>
                  <a:pt x="2966396" y="3625018"/>
                  <a:pt x="2985446" y="3537388"/>
                  <a:pt x="3010846" y="3539928"/>
                </a:cubicBezTo>
                <a:cubicBezTo>
                  <a:pt x="3036246" y="3542468"/>
                  <a:pt x="3088316" y="3555168"/>
                  <a:pt x="3109906" y="3570408"/>
                </a:cubicBezTo>
                <a:cubicBezTo>
                  <a:pt x="3131496" y="3585648"/>
                  <a:pt x="3139116" y="3603428"/>
                  <a:pt x="3140386" y="3631368"/>
                </a:cubicBezTo>
                <a:cubicBezTo>
                  <a:pt x="3141656" y="3659308"/>
                  <a:pt x="3120066" y="3659308"/>
                  <a:pt x="3117526" y="3738048"/>
                </a:cubicBezTo>
                <a:cubicBezTo>
                  <a:pt x="3114986" y="3816788"/>
                  <a:pt x="3106096" y="4031418"/>
                  <a:pt x="3125146" y="4103808"/>
                </a:cubicBezTo>
                <a:cubicBezTo>
                  <a:pt x="3144196" y="4176198"/>
                  <a:pt x="3205156" y="4140638"/>
                  <a:pt x="3231826" y="4172388"/>
                </a:cubicBezTo>
                <a:cubicBezTo>
                  <a:pt x="3258496" y="4204138"/>
                  <a:pt x="3268656" y="4254938"/>
                  <a:pt x="3285166" y="4294308"/>
                </a:cubicBezTo>
                <a:cubicBezTo>
                  <a:pt x="3301676" y="4333678"/>
                  <a:pt x="3286436" y="4350188"/>
                  <a:pt x="3330886" y="4408608"/>
                </a:cubicBezTo>
                <a:cubicBezTo>
                  <a:pt x="3372796" y="4458138"/>
                  <a:pt x="3458698" y="4542875"/>
                  <a:pt x="3551866" y="4644828"/>
                </a:cubicBezTo>
                <a:cubicBezTo>
                  <a:pt x="3645035" y="4746781"/>
                  <a:pt x="3798457" y="4911106"/>
                  <a:pt x="3889897" y="5020326"/>
                </a:cubicBezTo>
              </a:path>
            </a:pathLst>
          </a:custGeom>
          <a:solidFill>
            <a:srgbClr val="015982"/>
          </a:solidFill>
          <a:ln>
            <a:noFill/>
          </a:ln>
          <a:effectLst/>
        </p:spPr>
        <p:style>
          <a:lnRef idx="2">
            <a:srgbClr val="015982">
              <a:shade val="50000"/>
            </a:srgbClr>
          </a:lnRef>
          <a:fillRef idx="1">
            <a:srgbClr val="015982"/>
          </a:fillRef>
          <a:effectRef idx="0">
            <a:srgbClr val="015982"/>
          </a:effectRef>
          <a:fontRef idx="minor">
            <a:sysClr val="window" lastClr="FFFFFF"/>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endParaRPr>
          </a:p>
        </p:txBody>
      </p:sp>
      <p:sp>
        <p:nvSpPr>
          <p:cNvPr id="14" name="Freeform 5"/>
          <p:cNvSpPr/>
          <p:nvPr>
            <p:custDataLst>
              <p:tags r:id="rId4"/>
            </p:custDataLst>
          </p:nvPr>
        </p:nvSpPr>
        <p:spPr>
          <a:xfrm>
            <a:off x="8001250" y="1298258"/>
            <a:ext cx="1135063" cy="1117600"/>
          </a:xfrm>
          <a:custGeom>
            <a:avLst/>
            <a:gdLst>
              <a:gd name="connsiteX0" fmla="*/ 1106997 w 2213994"/>
              <a:gd name="connsiteY0" fmla="*/ 432449 h 2180359"/>
              <a:gd name="connsiteX1" fmla="*/ 431357 w 2213994"/>
              <a:gd name="connsiteY1" fmla="*/ 1108089 h 2180359"/>
              <a:gd name="connsiteX2" fmla="*/ 1106997 w 2213994"/>
              <a:gd name="connsiteY2" fmla="*/ 1783729 h 2180359"/>
              <a:gd name="connsiteX3" fmla="*/ 1782637 w 2213994"/>
              <a:gd name="connsiteY3" fmla="*/ 1108089 h 2180359"/>
              <a:gd name="connsiteX4" fmla="*/ 1106997 w 2213994"/>
              <a:gd name="connsiteY4" fmla="*/ 43244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432449"/>
                </a:moveTo>
                <a:cubicBezTo>
                  <a:pt x="733851" y="432449"/>
                  <a:pt x="431357" y="734943"/>
                  <a:pt x="431357" y="1108089"/>
                </a:cubicBezTo>
                <a:cubicBezTo>
                  <a:pt x="431357" y="1481235"/>
                  <a:pt x="733851" y="1783729"/>
                  <a:pt x="1106997" y="1783729"/>
                </a:cubicBezTo>
                <a:cubicBezTo>
                  <a:pt x="1480143" y="1783729"/>
                  <a:pt x="1782637" y="1481235"/>
                  <a:pt x="1782637" y="1108089"/>
                </a:cubicBezTo>
                <a:cubicBezTo>
                  <a:pt x="1782637" y="734943"/>
                  <a:pt x="1480143" y="432449"/>
                  <a:pt x="1106997" y="43244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ysClr val="window" lastClr="FFFFFF"/>
          </a:solidFill>
          <a:ln>
            <a:noFill/>
          </a:ln>
        </p:spPr>
        <p:style>
          <a:lnRef idx="2">
            <a:sysClr val="window" lastClr="FFFFFF">
              <a:hueOff val="0"/>
              <a:satOff val="0"/>
              <a:lumOff val="0"/>
              <a:alphaOff val="0"/>
            </a:sysClr>
          </a:lnRef>
          <a:fillRef idx="1">
            <a:srgbClr val="015982">
              <a:hueOff val="0"/>
              <a:satOff val="0"/>
              <a:lumOff val="0"/>
              <a:alphaOff val="0"/>
            </a:srgbClr>
          </a:fillRef>
          <a:effectRef idx="0">
            <a:srgbClr val="015982">
              <a:hueOff val="0"/>
              <a:satOff val="0"/>
              <a:lumOff val="0"/>
              <a:alphaOff val="0"/>
            </a:srgbClr>
          </a:effectRef>
          <a:fontRef idx="minor">
            <a:sysClr val="window" lastClr="FFFFFF"/>
          </a:fontRef>
        </p:style>
        <p:txBody>
          <a:bodyPr/>
          <a:lstStyle/>
          <a:p>
            <a:endParaRPr lang="zh-CN" altLang="en-US"/>
          </a:p>
        </p:txBody>
      </p:sp>
      <p:sp>
        <p:nvSpPr>
          <p:cNvPr id="15" name="Freeform 6"/>
          <p:cNvSpPr/>
          <p:nvPr>
            <p:custDataLst>
              <p:tags r:id="rId5"/>
            </p:custDataLst>
          </p:nvPr>
        </p:nvSpPr>
        <p:spPr>
          <a:xfrm>
            <a:off x="8644188" y="2115820"/>
            <a:ext cx="1273175" cy="1254125"/>
          </a:xfrm>
          <a:custGeom>
            <a:avLst/>
            <a:gdLst>
              <a:gd name="connsiteX0" fmla="*/ 1106997 w 2213994"/>
              <a:gd name="connsiteY0" fmla="*/ 561989 h 2180359"/>
              <a:gd name="connsiteX1" fmla="*/ 560897 w 2213994"/>
              <a:gd name="connsiteY1" fmla="*/ 1108089 h 2180359"/>
              <a:gd name="connsiteX2" fmla="*/ 1106997 w 2213994"/>
              <a:gd name="connsiteY2" fmla="*/ 1654189 h 2180359"/>
              <a:gd name="connsiteX3" fmla="*/ 1653097 w 2213994"/>
              <a:gd name="connsiteY3" fmla="*/ 1108089 h 2180359"/>
              <a:gd name="connsiteX4" fmla="*/ 1106997 w 2213994"/>
              <a:gd name="connsiteY4" fmla="*/ 56198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561989"/>
                </a:moveTo>
                <a:cubicBezTo>
                  <a:pt x="805394" y="561989"/>
                  <a:pt x="560897" y="806486"/>
                  <a:pt x="560897" y="1108089"/>
                </a:cubicBezTo>
                <a:cubicBezTo>
                  <a:pt x="560897" y="1409692"/>
                  <a:pt x="805394" y="1654189"/>
                  <a:pt x="1106997" y="1654189"/>
                </a:cubicBezTo>
                <a:cubicBezTo>
                  <a:pt x="1408600" y="1654189"/>
                  <a:pt x="1653097" y="1409692"/>
                  <a:pt x="1653097" y="1108089"/>
                </a:cubicBezTo>
                <a:cubicBezTo>
                  <a:pt x="1653097" y="806486"/>
                  <a:pt x="1408600" y="561989"/>
                  <a:pt x="1106997" y="56198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ysClr val="window" lastClr="FFFFFF"/>
          </a:solidFill>
          <a:ln>
            <a:noFill/>
          </a:ln>
        </p:spPr>
        <p:style>
          <a:lnRef idx="2">
            <a:sysClr val="window" lastClr="FFFFFF">
              <a:hueOff val="0"/>
              <a:satOff val="0"/>
              <a:lumOff val="0"/>
              <a:alphaOff val="0"/>
            </a:sysClr>
          </a:lnRef>
          <a:fillRef idx="1">
            <a:srgbClr val="015982">
              <a:hueOff val="0"/>
              <a:satOff val="0"/>
              <a:lumOff val="0"/>
              <a:alphaOff val="0"/>
            </a:srgbClr>
          </a:fillRef>
          <a:effectRef idx="0">
            <a:srgbClr val="015982">
              <a:hueOff val="0"/>
              <a:satOff val="0"/>
              <a:lumOff val="0"/>
              <a:alphaOff val="0"/>
            </a:srgbClr>
          </a:effectRef>
          <a:fontRef idx="minor">
            <a:sysClr val="window" lastClr="FFFFFF"/>
          </a:fontRef>
        </p:style>
        <p:txBody>
          <a:bodyPr/>
          <a:lstStyle/>
          <a:p>
            <a:endParaRPr lang="zh-CN" altLang="en-US"/>
          </a:p>
        </p:txBody>
      </p:sp>
      <p:sp>
        <p:nvSpPr>
          <p:cNvPr id="16" name="Freeform 7"/>
          <p:cNvSpPr/>
          <p:nvPr>
            <p:custDataLst>
              <p:tags r:id="rId6"/>
            </p:custDataLst>
          </p:nvPr>
        </p:nvSpPr>
        <p:spPr>
          <a:xfrm>
            <a:off x="9112500" y="1423670"/>
            <a:ext cx="722313" cy="782638"/>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ysClr val="window" lastClr="FFFFFF"/>
          </a:solidFill>
          <a:ln>
            <a:noFill/>
          </a:ln>
        </p:spPr>
        <p:style>
          <a:lnRef idx="2">
            <a:sysClr val="window" lastClr="FFFFFF">
              <a:hueOff val="0"/>
              <a:satOff val="0"/>
              <a:lumOff val="0"/>
              <a:alphaOff val="0"/>
            </a:sysClr>
          </a:lnRef>
          <a:fillRef idx="1">
            <a:srgbClr val="015982">
              <a:hueOff val="0"/>
              <a:satOff val="0"/>
              <a:lumOff val="0"/>
              <a:alphaOff val="0"/>
            </a:srgbClr>
          </a:fillRef>
          <a:effectRef idx="0">
            <a:srgbClr val="015982">
              <a:hueOff val="0"/>
              <a:satOff val="0"/>
              <a:lumOff val="0"/>
              <a:alphaOff val="0"/>
            </a:srgbClr>
          </a:effectRef>
          <a:fontRef idx="minor">
            <a:sysClr val="window" lastClr="FFFFFF"/>
          </a:fontRef>
        </p:style>
        <p:txBody>
          <a:bodyPr/>
          <a:lstStyle/>
          <a:p>
            <a:endParaRPr lang="zh-CN" altLang="en-US"/>
          </a:p>
        </p:txBody>
      </p:sp>
      <p:sp>
        <p:nvSpPr>
          <p:cNvPr id="17" name="Freeform 8"/>
          <p:cNvSpPr/>
          <p:nvPr>
            <p:custDataLst>
              <p:tags r:id="rId7"/>
            </p:custDataLst>
          </p:nvPr>
        </p:nvSpPr>
        <p:spPr>
          <a:xfrm rot="20700000">
            <a:off x="7912350" y="2314258"/>
            <a:ext cx="798513" cy="866775"/>
          </a:xfrm>
          <a:custGeom>
            <a:avLst/>
            <a:gdLst>
              <a:gd name="connsiteX0" fmla="*/ 823018 w 1433696"/>
              <a:gd name="connsiteY0" fmla="*/ 381592 h 1555648"/>
              <a:gd name="connsiteX1" fmla="*/ 320616 w 1433696"/>
              <a:gd name="connsiteY1" fmla="*/ 671654 h 1555648"/>
              <a:gd name="connsiteX2" fmla="*/ 610678 w 1433696"/>
              <a:gd name="connsiteY2" fmla="*/ 1174056 h 1555648"/>
              <a:gd name="connsiteX3" fmla="*/ 1113080 w 1433696"/>
              <a:gd name="connsiteY3" fmla="*/ 883994 h 1555648"/>
              <a:gd name="connsiteX4" fmla="*/ 823018 w 1433696"/>
              <a:gd name="connsiteY4" fmla="*/ 381592 h 1555648"/>
              <a:gd name="connsiteX5" fmla="*/ 803314 w 1433696"/>
              <a:gd name="connsiteY5" fmla="*/ 0 h 1555648"/>
              <a:gd name="connsiteX6" fmla="*/ 859474 w 1433696"/>
              <a:gd name="connsiteY6" fmla="*/ 238914 h 1555648"/>
              <a:gd name="connsiteX7" fmla="*/ 1112245 w 1433696"/>
              <a:gd name="connsiteY7" fmla="*/ 384851 h 1555648"/>
              <a:gd name="connsiteX8" fmla="*/ 1347230 w 1433696"/>
              <a:gd name="connsiteY8" fmla="*/ 314030 h 1555648"/>
              <a:gd name="connsiteX9" fmla="*/ 1433696 w 1433696"/>
              <a:gd name="connsiteY9" fmla="*/ 463794 h 1555648"/>
              <a:gd name="connsiteX10" fmla="*/ 1254871 w 1433696"/>
              <a:gd name="connsiteY10" fmla="*/ 631887 h 1555648"/>
              <a:gd name="connsiteX11" fmla="*/ 1254871 w 1433696"/>
              <a:gd name="connsiteY11" fmla="*/ 923761 h 1555648"/>
              <a:gd name="connsiteX12" fmla="*/ 1433696 w 1433696"/>
              <a:gd name="connsiteY12" fmla="*/ 1091854 h 1555648"/>
              <a:gd name="connsiteX13" fmla="*/ 1347230 w 1433696"/>
              <a:gd name="connsiteY13" fmla="*/ 1241618 h 1555648"/>
              <a:gd name="connsiteX14" fmla="*/ 1112245 w 1433696"/>
              <a:gd name="connsiteY14" fmla="*/ 1170797 h 1555648"/>
              <a:gd name="connsiteX15" fmla="*/ 859474 w 1433696"/>
              <a:gd name="connsiteY15" fmla="*/ 1316734 h 1555648"/>
              <a:gd name="connsiteX16" fmla="*/ 803314 w 1433696"/>
              <a:gd name="connsiteY16" fmla="*/ 1555648 h 1555648"/>
              <a:gd name="connsiteX17" fmla="*/ 630382 w 1433696"/>
              <a:gd name="connsiteY17" fmla="*/ 1555648 h 1555648"/>
              <a:gd name="connsiteX18" fmla="*/ 574222 w 1433696"/>
              <a:gd name="connsiteY18" fmla="*/ 1316734 h 1555648"/>
              <a:gd name="connsiteX19" fmla="*/ 321451 w 1433696"/>
              <a:gd name="connsiteY19" fmla="*/ 1170797 h 1555648"/>
              <a:gd name="connsiteX20" fmla="*/ 86466 w 1433696"/>
              <a:gd name="connsiteY20" fmla="*/ 1241618 h 1555648"/>
              <a:gd name="connsiteX21" fmla="*/ 0 w 1433696"/>
              <a:gd name="connsiteY21" fmla="*/ 1091854 h 1555648"/>
              <a:gd name="connsiteX22" fmla="*/ 178825 w 1433696"/>
              <a:gd name="connsiteY22" fmla="*/ 923761 h 1555648"/>
              <a:gd name="connsiteX23" fmla="*/ 178825 w 1433696"/>
              <a:gd name="connsiteY23" fmla="*/ 631887 h 1555648"/>
              <a:gd name="connsiteX24" fmla="*/ 0 w 1433696"/>
              <a:gd name="connsiteY24" fmla="*/ 463794 h 1555648"/>
              <a:gd name="connsiteX25" fmla="*/ 86466 w 1433696"/>
              <a:gd name="connsiteY25" fmla="*/ 314030 h 1555648"/>
              <a:gd name="connsiteX26" fmla="*/ 321451 w 1433696"/>
              <a:gd name="connsiteY26" fmla="*/ 384851 h 1555648"/>
              <a:gd name="connsiteX27" fmla="*/ 574222 w 1433696"/>
              <a:gd name="connsiteY27" fmla="*/ 238914 h 1555648"/>
              <a:gd name="connsiteX28" fmla="*/ 630382 w 1433696"/>
              <a:gd name="connsiteY28" fmla="*/ 0 h 1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33696" h="1555648">
                <a:moveTo>
                  <a:pt x="823018" y="381592"/>
                </a:moveTo>
                <a:cubicBezTo>
                  <a:pt x="604185" y="322955"/>
                  <a:pt x="379252" y="452820"/>
                  <a:pt x="320616" y="671654"/>
                </a:cubicBezTo>
                <a:cubicBezTo>
                  <a:pt x="261979" y="890487"/>
                  <a:pt x="391844" y="1115420"/>
                  <a:pt x="610678" y="1174056"/>
                </a:cubicBezTo>
                <a:cubicBezTo>
                  <a:pt x="829511" y="1232693"/>
                  <a:pt x="1054444" y="1102828"/>
                  <a:pt x="1113080" y="883994"/>
                </a:cubicBezTo>
                <a:cubicBezTo>
                  <a:pt x="1171717" y="665161"/>
                  <a:pt x="1041852" y="440228"/>
                  <a:pt x="823018" y="381592"/>
                </a:cubicBezTo>
                <a:close/>
                <a:moveTo>
                  <a:pt x="803314" y="0"/>
                </a:moveTo>
                <a:lnTo>
                  <a:pt x="859474" y="238914"/>
                </a:lnTo>
                <a:cubicBezTo>
                  <a:pt x="955196" y="264248"/>
                  <a:pt x="1042444" y="314620"/>
                  <a:pt x="1112245" y="384851"/>
                </a:cubicBezTo>
                <a:lnTo>
                  <a:pt x="1347230" y="314030"/>
                </a:lnTo>
                <a:lnTo>
                  <a:pt x="1433696" y="463794"/>
                </a:lnTo>
                <a:lnTo>
                  <a:pt x="1254871" y="631887"/>
                </a:lnTo>
                <a:cubicBezTo>
                  <a:pt x="1280793" y="727452"/>
                  <a:pt x="1280793" y="828197"/>
                  <a:pt x="1254871" y="923761"/>
                </a:cubicBezTo>
                <a:lnTo>
                  <a:pt x="1433696" y="1091854"/>
                </a:lnTo>
                <a:lnTo>
                  <a:pt x="1347230" y="1241618"/>
                </a:lnTo>
                <a:lnTo>
                  <a:pt x="1112245" y="1170797"/>
                </a:lnTo>
                <a:cubicBezTo>
                  <a:pt x="1042444" y="1241028"/>
                  <a:pt x="955197" y="1291401"/>
                  <a:pt x="859474" y="1316734"/>
                </a:cubicBezTo>
                <a:lnTo>
                  <a:pt x="803314" y="1555648"/>
                </a:lnTo>
                <a:lnTo>
                  <a:pt x="630382" y="1555648"/>
                </a:lnTo>
                <a:lnTo>
                  <a:pt x="574222" y="1316734"/>
                </a:lnTo>
                <a:cubicBezTo>
                  <a:pt x="478500" y="1291400"/>
                  <a:pt x="391252" y="1241028"/>
                  <a:pt x="321451" y="1170797"/>
                </a:cubicBezTo>
                <a:lnTo>
                  <a:pt x="86466" y="1241618"/>
                </a:lnTo>
                <a:lnTo>
                  <a:pt x="0" y="1091854"/>
                </a:lnTo>
                <a:lnTo>
                  <a:pt x="178825" y="923761"/>
                </a:lnTo>
                <a:cubicBezTo>
                  <a:pt x="152903" y="828196"/>
                  <a:pt x="152903" y="727451"/>
                  <a:pt x="178825" y="631887"/>
                </a:cubicBezTo>
                <a:lnTo>
                  <a:pt x="0" y="463794"/>
                </a:lnTo>
                <a:lnTo>
                  <a:pt x="86466" y="314030"/>
                </a:lnTo>
                <a:lnTo>
                  <a:pt x="321451" y="384851"/>
                </a:lnTo>
                <a:cubicBezTo>
                  <a:pt x="391252" y="314620"/>
                  <a:pt x="478499" y="264247"/>
                  <a:pt x="574222" y="238914"/>
                </a:cubicBezTo>
                <a:lnTo>
                  <a:pt x="630382" y="0"/>
                </a:lnTo>
                <a:close/>
              </a:path>
            </a:pathLst>
          </a:custGeom>
          <a:solidFill>
            <a:sysClr val="window" lastClr="FFFFFF"/>
          </a:solidFill>
          <a:ln>
            <a:noFill/>
          </a:ln>
        </p:spPr>
        <p:style>
          <a:lnRef idx="2">
            <a:sysClr val="window" lastClr="FFFFFF">
              <a:hueOff val="0"/>
              <a:satOff val="0"/>
              <a:lumOff val="0"/>
              <a:alphaOff val="0"/>
            </a:sysClr>
          </a:lnRef>
          <a:fillRef idx="1">
            <a:srgbClr val="015982">
              <a:hueOff val="0"/>
              <a:satOff val="0"/>
              <a:lumOff val="0"/>
              <a:alphaOff val="0"/>
            </a:srgbClr>
          </a:fillRef>
          <a:effectRef idx="0">
            <a:srgbClr val="015982">
              <a:hueOff val="0"/>
              <a:satOff val="0"/>
              <a:lumOff val="0"/>
              <a:alphaOff val="0"/>
            </a:srgbClr>
          </a:effectRef>
          <a:fontRef idx="minor">
            <a:sysClr val="window" lastClr="FFFFFF"/>
          </a:fontRef>
        </p:style>
        <p:txBody>
          <a:bodyPr/>
          <a:lstStyle/>
          <a:p>
            <a:endParaRPr lang="zh-CN" altLang="en-US"/>
          </a:p>
        </p:txBody>
      </p:sp>
      <p:sp>
        <p:nvSpPr>
          <p:cNvPr id="21" name="Freeform 9"/>
          <p:cNvSpPr/>
          <p:nvPr>
            <p:custDataLst>
              <p:tags r:id="rId8"/>
            </p:custDataLst>
          </p:nvPr>
        </p:nvSpPr>
        <p:spPr>
          <a:xfrm>
            <a:off x="7610725" y="1931670"/>
            <a:ext cx="444500" cy="484188"/>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ysClr val="window" lastClr="FFFFFF"/>
          </a:solidFill>
          <a:ln>
            <a:noFill/>
          </a:ln>
        </p:spPr>
        <p:style>
          <a:lnRef idx="2">
            <a:sysClr val="window" lastClr="FFFFFF">
              <a:hueOff val="0"/>
              <a:satOff val="0"/>
              <a:lumOff val="0"/>
              <a:alphaOff val="0"/>
            </a:sysClr>
          </a:lnRef>
          <a:fillRef idx="1">
            <a:srgbClr val="015982">
              <a:hueOff val="0"/>
              <a:satOff val="0"/>
              <a:lumOff val="0"/>
              <a:alphaOff val="0"/>
            </a:srgbClr>
          </a:fillRef>
          <a:effectRef idx="0">
            <a:srgbClr val="015982">
              <a:hueOff val="0"/>
              <a:satOff val="0"/>
              <a:lumOff val="0"/>
              <a:alphaOff val="0"/>
            </a:srgbClr>
          </a:effectRef>
          <a:fontRef idx="minor">
            <a:sysClr val="window" lastClr="FFFFFF"/>
          </a:fontRef>
        </p:style>
        <p:txBody>
          <a:bodyPr/>
          <a:lstStyle/>
          <a:p>
            <a:endParaRPr lang="zh-CN" altLang="en-US"/>
          </a:p>
        </p:txBody>
      </p:sp>
      <p:sp>
        <p:nvSpPr>
          <p:cNvPr id="25" name="Freeform 10"/>
          <p:cNvSpPr/>
          <p:nvPr>
            <p:custDataLst>
              <p:tags r:id="rId9"/>
            </p:custDataLst>
          </p:nvPr>
        </p:nvSpPr>
        <p:spPr>
          <a:xfrm>
            <a:off x="9725275" y="2069783"/>
            <a:ext cx="446088" cy="482600"/>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ysClr val="window" lastClr="FFFFFF"/>
          </a:solidFill>
          <a:ln>
            <a:noFill/>
          </a:ln>
        </p:spPr>
        <p:style>
          <a:lnRef idx="2">
            <a:sysClr val="window" lastClr="FFFFFF">
              <a:hueOff val="0"/>
              <a:satOff val="0"/>
              <a:lumOff val="0"/>
              <a:alphaOff val="0"/>
            </a:sysClr>
          </a:lnRef>
          <a:fillRef idx="1">
            <a:srgbClr val="015982">
              <a:hueOff val="0"/>
              <a:satOff val="0"/>
              <a:lumOff val="0"/>
              <a:alphaOff val="0"/>
            </a:srgbClr>
          </a:fillRef>
          <a:effectRef idx="0">
            <a:srgbClr val="015982">
              <a:hueOff val="0"/>
              <a:satOff val="0"/>
              <a:lumOff val="0"/>
              <a:alphaOff val="0"/>
            </a:srgbClr>
          </a:effectRef>
          <a:fontRef idx="minor">
            <a:sysClr val="window" lastClr="FFFFFF"/>
          </a:fontRef>
        </p:style>
        <p:txBody>
          <a:bodyPr/>
          <a:lstStyle/>
          <a:p>
            <a:endParaRPr lang="zh-CN" altLang="en-US"/>
          </a:p>
        </p:txBody>
      </p:sp>
      <p:sp>
        <p:nvSpPr>
          <p:cNvPr id="26" name="Freeform 11"/>
          <p:cNvSpPr/>
          <p:nvPr>
            <p:custDataLst>
              <p:tags r:id="rId10"/>
            </p:custDataLst>
          </p:nvPr>
        </p:nvSpPr>
        <p:spPr>
          <a:xfrm rot="20700000">
            <a:off x="9033125" y="2474595"/>
            <a:ext cx="495300" cy="536575"/>
          </a:xfrm>
          <a:custGeom>
            <a:avLst/>
            <a:gdLst>
              <a:gd name="connsiteX0" fmla="*/ 840547 w 1433696"/>
              <a:gd name="connsiteY0" fmla="*/ 316176 h 1555648"/>
              <a:gd name="connsiteX1" fmla="*/ 255200 w 1433696"/>
              <a:gd name="connsiteY1" fmla="*/ 654127 h 1555648"/>
              <a:gd name="connsiteX2" fmla="*/ 593150 w 1433696"/>
              <a:gd name="connsiteY2" fmla="*/ 1239474 h 1555648"/>
              <a:gd name="connsiteX3" fmla="*/ 1178498 w 1433696"/>
              <a:gd name="connsiteY3" fmla="*/ 901524 h 1555648"/>
              <a:gd name="connsiteX4" fmla="*/ 840547 w 1433696"/>
              <a:gd name="connsiteY4" fmla="*/ 316176 h 1555648"/>
              <a:gd name="connsiteX5" fmla="*/ 803314 w 1433696"/>
              <a:gd name="connsiteY5" fmla="*/ 0 h 1555648"/>
              <a:gd name="connsiteX6" fmla="*/ 859474 w 1433696"/>
              <a:gd name="connsiteY6" fmla="*/ 238914 h 1555648"/>
              <a:gd name="connsiteX7" fmla="*/ 1112245 w 1433696"/>
              <a:gd name="connsiteY7" fmla="*/ 384851 h 1555648"/>
              <a:gd name="connsiteX8" fmla="*/ 1347230 w 1433696"/>
              <a:gd name="connsiteY8" fmla="*/ 314030 h 1555648"/>
              <a:gd name="connsiteX9" fmla="*/ 1433696 w 1433696"/>
              <a:gd name="connsiteY9" fmla="*/ 463794 h 1555648"/>
              <a:gd name="connsiteX10" fmla="*/ 1254871 w 1433696"/>
              <a:gd name="connsiteY10" fmla="*/ 631887 h 1555648"/>
              <a:gd name="connsiteX11" fmla="*/ 1254871 w 1433696"/>
              <a:gd name="connsiteY11" fmla="*/ 923761 h 1555648"/>
              <a:gd name="connsiteX12" fmla="*/ 1433696 w 1433696"/>
              <a:gd name="connsiteY12" fmla="*/ 1091854 h 1555648"/>
              <a:gd name="connsiteX13" fmla="*/ 1347230 w 1433696"/>
              <a:gd name="connsiteY13" fmla="*/ 1241618 h 1555648"/>
              <a:gd name="connsiteX14" fmla="*/ 1112245 w 1433696"/>
              <a:gd name="connsiteY14" fmla="*/ 1170797 h 1555648"/>
              <a:gd name="connsiteX15" fmla="*/ 859474 w 1433696"/>
              <a:gd name="connsiteY15" fmla="*/ 1316734 h 1555648"/>
              <a:gd name="connsiteX16" fmla="*/ 803314 w 1433696"/>
              <a:gd name="connsiteY16" fmla="*/ 1555648 h 1555648"/>
              <a:gd name="connsiteX17" fmla="*/ 630382 w 1433696"/>
              <a:gd name="connsiteY17" fmla="*/ 1555648 h 1555648"/>
              <a:gd name="connsiteX18" fmla="*/ 574222 w 1433696"/>
              <a:gd name="connsiteY18" fmla="*/ 1316734 h 1555648"/>
              <a:gd name="connsiteX19" fmla="*/ 321451 w 1433696"/>
              <a:gd name="connsiteY19" fmla="*/ 1170797 h 1555648"/>
              <a:gd name="connsiteX20" fmla="*/ 86466 w 1433696"/>
              <a:gd name="connsiteY20" fmla="*/ 1241618 h 1555648"/>
              <a:gd name="connsiteX21" fmla="*/ 0 w 1433696"/>
              <a:gd name="connsiteY21" fmla="*/ 1091854 h 1555648"/>
              <a:gd name="connsiteX22" fmla="*/ 178825 w 1433696"/>
              <a:gd name="connsiteY22" fmla="*/ 923761 h 1555648"/>
              <a:gd name="connsiteX23" fmla="*/ 178825 w 1433696"/>
              <a:gd name="connsiteY23" fmla="*/ 631887 h 1555648"/>
              <a:gd name="connsiteX24" fmla="*/ 0 w 1433696"/>
              <a:gd name="connsiteY24" fmla="*/ 463794 h 1555648"/>
              <a:gd name="connsiteX25" fmla="*/ 86466 w 1433696"/>
              <a:gd name="connsiteY25" fmla="*/ 314030 h 1555648"/>
              <a:gd name="connsiteX26" fmla="*/ 321451 w 1433696"/>
              <a:gd name="connsiteY26" fmla="*/ 384851 h 1555648"/>
              <a:gd name="connsiteX27" fmla="*/ 574222 w 1433696"/>
              <a:gd name="connsiteY27" fmla="*/ 238914 h 1555648"/>
              <a:gd name="connsiteX28" fmla="*/ 630382 w 1433696"/>
              <a:gd name="connsiteY28" fmla="*/ 0 h 1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33696" h="1555648">
                <a:moveTo>
                  <a:pt x="840547" y="316176"/>
                </a:moveTo>
                <a:cubicBezTo>
                  <a:pt x="585585" y="247860"/>
                  <a:pt x="323517" y="399165"/>
                  <a:pt x="255200" y="654127"/>
                </a:cubicBezTo>
                <a:cubicBezTo>
                  <a:pt x="186883" y="909089"/>
                  <a:pt x="338188" y="1171157"/>
                  <a:pt x="593150" y="1239474"/>
                </a:cubicBezTo>
                <a:cubicBezTo>
                  <a:pt x="848112" y="1307791"/>
                  <a:pt x="1110181" y="1156486"/>
                  <a:pt x="1178498" y="901524"/>
                </a:cubicBezTo>
                <a:cubicBezTo>
                  <a:pt x="1246814" y="646562"/>
                  <a:pt x="1095509" y="384493"/>
                  <a:pt x="840547" y="316176"/>
                </a:cubicBezTo>
                <a:close/>
                <a:moveTo>
                  <a:pt x="803314" y="0"/>
                </a:moveTo>
                <a:lnTo>
                  <a:pt x="859474" y="238914"/>
                </a:lnTo>
                <a:cubicBezTo>
                  <a:pt x="955196" y="264248"/>
                  <a:pt x="1042444" y="314620"/>
                  <a:pt x="1112245" y="384851"/>
                </a:cubicBezTo>
                <a:lnTo>
                  <a:pt x="1347230" y="314030"/>
                </a:lnTo>
                <a:lnTo>
                  <a:pt x="1433696" y="463794"/>
                </a:lnTo>
                <a:lnTo>
                  <a:pt x="1254871" y="631887"/>
                </a:lnTo>
                <a:cubicBezTo>
                  <a:pt x="1280793" y="727452"/>
                  <a:pt x="1280793" y="828197"/>
                  <a:pt x="1254871" y="923761"/>
                </a:cubicBezTo>
                <a:lnTo>
                  <a:pt x="1433696" y="1091854"/>
                </a:lnTo>
                <a:lnTo>
                  <a:pt x="1347230" y="1241618"/>
                </a:lnTo>
                <a:lnTo>
                  <a:pt x="1112245" y="1170797"/>
                </a:lnTo>
                <a:cubicBezTo>
                  <a:pt x="1042444" y="1241028"/>
                  <a:pt x="955197" y="1291401"/>
                  <a:pt x="859474" y="1316734"/>
                </a:cubicBezTo>
                <a:lnTo>
                  <a:pt x="803314" y="1555648"/>
                </a:lnTo>
                <a:lnTo>
                  <a:pt x="630382" y="1555648"/>
                </a:lnTo>
                <a:lnTo>
                  <a:pt x="574222" y="1316734"/>
                </a:lnTo>
                <a:cubicBezTo>
                  <a:pt x="478500" y="1291400"/>
                  <a:pt x="391252" y="1241028"/>
                  <a:pt x="321451" y="1170797"/>
                </a:cubicBezTo>
                <a:lnTo>
                  <a:pt x="86466" y="1241618"/>
                </a:lnTo>
                <a:lnTo>
                  <a:pt x="0" y="1091854"/>
                </a:lnTo>
                <a:lnTo>
                  <a:pt x="178825" y="923761"/>
                </a:lnTo>
                <a:cubicBezTo>
                  <a:pt x="152903" y="828196"/>
                  <a:pt x="152903" y="727451"/>
                  <a:pt x="178825" y="631887"/>
                </a:cubicBezTo>
                <a:lnTo>
                  <a:pt x="0" y="463794"/>
                </a:lnTo>
                <a:lnTo>
                  <a:pt x="86466" y="314030"/>
                </a:lnTo>
                <a:lnTo>
                  <a:pt x="321451" y="384851"/>
                </a:lnTo>
                <a:cubicBezTo>
                  <a:pt x="391252" y="314620"/>
                  <a:pt x="478499" y="264247"/>
                  <a:pt x="574222" y="238914"/>
                </a:cubicBezTo>
                <a:lnTo>
                  <a:pt x="630382" y="0"/>
                </a:lnTo>
                <a:close/>
              </a:path>
            </a:pathLst>
          </a:custGeom>
          <a:solidFill>
            <a:sysClr val="window" lastClr="FFFFFF"/>
          </a:solidFill>
          <a:ln>
            <a:noFill/>
          </a:ln>
        </p:spPr>
        <p:style>
          <a:lnRef idx="2">
            <a:sysClr val="window" lastClr="FFFFFF">
              <a:hueOff val="0"/>
              <a:satOff val="0"/>
              <a:lumOff val="0"/>
              <a:alphaOff val="0"/>
            </a:sysClr>
          </a:lnRef>
          <a:fillRef idx="1">
            <a:srgbClr val="015982">
              <a:hueOff val="0"/>
              <a:satOff val="0"/>
              <a:lumOff val="0"/>
              <a:alphaOff val="0"/>
            </a:srgbClr>
          </a:fillRef>
          <a:effectRef idx="0">
            <a:srgbClr val="015982">
              <a:hueOff val="0"/>
              <a:satOff val="0"/>
              <a:lumOff val="0"/>
              <a:alphaOff val="0"/>
            </a:srgbClr>
          </a:effectRef>
          <a:fontRef idx="minor">
            <a:sysClr val="window" lastClr="FFFFFF"/>
          </a:fontRef>
        </p:style>
        <p:txBody>
          <a:bodyPr/>
          <a:lstStyle/>
          <a:p>
            <a:endParaRPr lang="zh-CN" altLang="en-US"/>
          </a:p>
        </p:txBody>
      </p:sp>
      <p:sp>
        <p:nvSpPr>
          <p:cNvPr id="27" name="Freeform 12"/>
          <p:cNvSpPr/>
          <p:nvPr>
            <p:custDataLst>
              <p:tags r:id="rId11"/>
            </p:custDataLst>
          </p:nvPr>
        </p:nvSpPr>
        <p:spPr>
          <a:xfrm>
            <a:off x="8315575" y="1577658"/>
            <a:ext cx="514350" cy="558800"/>
          </a:xfrm>
          <a:custGeom>
            <a:avLst/>
            <a:gdLst>
              <a:gd name="connsiteX0" fmla="*/ 731630 w 1463260"/>
              <a:gd name="connsiteY0" fmla="*/ 383653 h 1587726"/>
              <a:gd name="connsiteX1" fmla="*/ 321420 w 1463260"/>
              <a:gd name="connsiteY1" fmla="*/ 793863 h 1587726"/>
              <a:gd name="connsiteX2" fmla="*/ 731630 w 1463260"/>
              <a:gd name="connsiteY2" fmla="*/ 1204073 h 1587726"/>
              <a:gd name="connsiteX3" fmla="*/ 1141840 w 1463260"/>
              <a:gd name="connsiteY3" fmla="*/ 793863 h 1587726"/>
              <a:gd name="connsiteX4" fmla="*/ 731630 w 1463260"/>
              <a:gd name="connsiteY4" fmla="*/ 383653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383653"/>
                </a:moveTo>
                <a:cubicBezTo>
                  <a:pt x="505077" y="383653"/>
                  <a:pt x="321420" y="567310"/>
                  <a:pt x="321420" y="793863"/>
                </a:cubicBezTo>
                <a:cubicBezTo>
                  <a:pt x="321420" y="1020416"/>
                  <a:pt x="505077" y="1204073"/>
                  <a:pt x="731630" y="1204073"/>
                </a:cubicBezTo>
                <a:cubicBezTo>
                  <a:pt x="958183" y="1204073"/>
                  <a:pt x="1141840" y="1020416"/>
                  <a:pt x="1141840" y="793863"/>
                </a:cubicBezTo>
                <a:cubicBezTo>
                  <a:pt x="1141840" y="567310"/>
                  <a:pt x="958183" y="383653"/>
                  <a:pt x="731630" y="383653"/>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ysClr val="window" lastClr="FFFFFF"/>
          </a:solidFill>
          <a:ln>
            <a:noFill/>
          </a:ln>
        </p:spPr>
        <p:style>
          <a:lnRef idx="2">
            <a:sysClr val="window" lastClr="FFFFFF">
              <a:hueOff val="0"/>
              <a:satOff val="0"/>
              <a:lumOff val="0"/>
              <a:alphaOff val="0"/>
            </a:sysClr>
          </a:lnRef>
          <a:fillRef idx="1">
            <a:srgbClr val="015982">
              <a:hueOff val="0"/>
              <a:satOff val="0"/>
              <a:lumOff val="0"/>
              <a:alphaOff val="0"/>
            </a:srgbClr>
          </a:fillRef>
          <a:effectRef idx="0">
            <a:srgbClr val="015982">
              <a:hueOff val="0"/>
              <a:satOff val="0"/>
              <a:lumOff val="0"/>
              <a:alphaOff val="0"/>
            </a:srgbClr>
          </a:effectRef>
          <a:fontRef idx="minor">
            <a:sysClr val="window" lastClr="FFFFFF"/>
          </a:fontRef>
        </p:style>
        <p:txBody>
          <a:bodyPr/>
          <a:lstStyle/>
          <a:p>
            <a:endParaRPr lang="zh-CN" altLang="en-US"/>
          </a:p>
        </p:txBody>
      </p:sp>
      <p:sp>
        <p:nvSpPr>
          <p:cNvPr id="30" name="Freeform 13"/>
          <p:cNvSpPr/>
          <p:nvPr>
            <p:custDataLst>
              <p:tags r:id="rId12"/>
            </p:custDataLst>
          </p:nvPr>
        </p:nvSpPr>
        <p:spPr>
          <a:xfrm>
            <a:off x="7612313" y="1298258"/>
            <a:ext cx="500063" cy="493713"/>
          </a:xfrm>
          <a:custGeom>
            <a:avLst/>
            <a:gdLst>
              <a:gd name="connsiteX0" fmla="*/ 1106997 w 2213994"/>
              <a:gd name="connsiteY0" fmla="*/ 561989 h 2180359"/>
              <a:gd name="connsiteX1" fmla="*/ 560897 w 2213994"/>
              <a:gd name="connsiteY1" fmla="*/ 1108089 h 2180359"/>
              <a:gd name="connsiteX2" fmla="*/ 1106997 w 2213994"/>
              <a:gd name="connsiteY2" fmla="*/ 1654189 h 2180359"/>
              <a:gd name="connsiteX3" fmla="*/ 1653097 w 2213994"/>
              <a:gd name="connsiteY3" fmla="*/ 1108089 h 2180359"/>
              <a:gd name="connsiteX4" fmla="*/ 1106997 w 2213994"/>
              <a:gd name="connsiteY4" fmla="*/ 56198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561989"/>
                </a:moveTo>
                <a:cubicBezTo>
                  <a:pt x="805394" y="561989"/>
                  <a:pt x="560897" y="806486"/>
                  <a:pt x="560897" y="1108089"/>
                </a:cubicBezTo>
                <a:cubicBezTo>
                  <a:pt x="560897" y="1409692"/>
                  <a:pt x="805394" y="1654189"/>
                  <a:pt x="1106997" y="1654189"/>
                </a:cubicBezTo>
                <a:cubicBezTo>
                  <a:pt x="1408600" y="1654189"/>
                  <a:pt x="1653097" y="1409692"/>
                  <a:pt x="1653097" y="1108089"/>
                </a:cubicBezTo>
                <a:cubicBezTo>
                  <a:pt x="1653097" y="806486"/>
                  <a:pt x="1408600" y="561989"/>
                  <a:pt x="1106997" y="56198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ysClr val="window" lastClr="FFFFFF"/>
          </a:solidFill>
          <a:ln>
            <a:noFill/>
          </a:ln>
        </p:spPr>
        <p:style>
          <a:lnRef idx="2">
            <a:sysClr val="window" lastClr="FFFFFF">
              <a:hueOff val="0"/>
              <a:satOff val="0"/>
              <a:lumOff val="0"/>
              <a:alphaOff val="0"/>
            </a:sysClr>
          </a:lnRef>
          <a:fillRef idx="1">
            <a:srgbClr val="015982">
              <a:hueOff val="0"/>
              <a:satOff val="0"/>
              <a:lumOff val="0"/>
              <a:alphaOff val="0"/>
            </a:srgbClr>
          </a:fillRef>
          <a:effectRef idx="0">
            <a:srgbClr val="015982">
              <a:hueOff val="0"/>
              <a:satOff val="0"/>
              <a:lumOff val="0"/>
              <a:alphaOff val="0"/>
            </a:srgbClr>
          </a:effectRef>
          <a:fontRef idx="minor">
            <a:sysClr val="window" lastClr="FFFFFF"/>
          </a:fontRef>
        </p:style>
        <p:txBody>
          <a:bodyPr/>
          <a:lstStyle/>
          <a:p>
            <a:endParaRPr lang="zh-CN" altLang="en-US"/>
          </a:p>
        </p:txBody>
      </p:sp>
      <p:sp>
        <p:nvSpPr>
          <p:cNvPr id="31" name="Freeform 14"/>
          <p:cNvSpPr/>
          <p:nvPr>
            <p:custDataLst>
              <p:tags r:id="rId13"/>
            </p:custDataLst>
          </p:nvPr>
        </p:nvSpPr>
        <p:spPr>
          <a:xfrm>
            <a:off x="8133013" y="2569845"/>
            <a:ext cx="357188" cy="357188"/>
          </a:xfrm>
          <a:custGeom>
            <a:avLst/>
            <a:gdLst>
              <a:gd name="connsiteX0" fmla="*/ 675641 w 1351280"/>
              <a:gd name="connsiteY0" fmla="*/ 436140 h 1351280"/>
              <a:gd name="connsiteX1" fmla="*/ 436140 w 1351280"/>
              <a:gd name="connsiteY1" fmla="*/ 675641 h 1351280"/>
              <a:gd name="connsiteX2" fmla="*/ 675641 w 1351280"/>
              <a:gd name="connsiteY2" fmla="*/ 915142 h 1351280"/>
              <a:gd name="connsiteX3" fmla="*/ 915142 w 1351280"/>
              <a:gd name="connsiteY3" fmla="*/ 675641 h 1351280"/>
              <a:gd name="connsiteX4" fmla="*/ 675641 w 1351280"/>
              <a:gd name="connsiteY4" fmla="*/ 436140 h 1351280"/>
              <a:gd name="connsiteX5" fmla="*/ 675640 w 1351280"/>
              <a:gd name="connsiteY5" fmla="*/ 0 h 1351280"/>
              <a:gd name="connsiteX6" fmla="*/ 1351280 w 1351280"/>
              <a:gd name="connsiteY6" fmla="*/ 675640 h 1351280"/>
              <a:gd name="connsiteX7" fmla="*/ 675640 w 1351280"/>
              <a:gd name="connsiteY7" fmla="*/ 1351280 h 1351280"/>
              <a:gd name="connsiteX8" fmla="*/ 0 w 1351280"/>
              <a:gd name="connsiteY8" fmla="*/ 675640 h 1351280"/>
              <a:gd name="connsiteX9" fmla="*/ 675640 w 1351280"/>
              <a:gd name="connsiteY9" fmla="*/ 0 h 13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1280" h="1351280">
                <a:moveTo>
                  <a:pt x="675641" y="436140"/>
                </a:moveTo>
                <a:cubicBezTo>
                  <a:pt x="543368" y="436140"/>
                  <a:pt x="436140" y="543368"/>
                  <a:pt x="436140" y="675641"/>
                </a:cubicBezTo>
                <a:cubicBezTo>
                  <a:pt x="436140" y="807914"/>
                  <a:pt x="543368" y="915142"/>
                  <a:pt x="675641" y="915142"/>
                </a:cubicBezTo>
                <a:cubicBezTo>
                  <a:pt x="807914" y="915142"/>
                  <a:pt x="915142" y="807914"/>
                  <a:pt x="915142" y="675641"/>
                </a:cubicBezTo>
                <a:cubicBezTo>
                  <a:pt x="915142" y="543368"/>
                  <a:pt x="807914" y="436140"/>
                  <a:pt x="675641" y="436140"/>
                </a:cubicBezTo>
                <a:close/>
                <a:moveTo>
                  <a:pt x="675640" y="0"/>
                </a:moveTo>
                <a:cubicBezTo>
                  <a:pt x="1048786" y="0"/>
                  <a:pt x="1351280" y="302494"/>
                  <a:pt x="1351280" y="675640"/>
                </a:cubicBezTo>
                <a:cubicBezTo>
                  <a:pt x="1351280" y="1048786"/>
                  <a:pt x="1048786" y="1351280"/>
                  <a:pt x="675640" y="1351280"/>
                </a:cubicBezTo>
                <a:cubicBezTo>
                  <a:pt x="302494" y="1351280"/>
                  <a:pt x="0" y="1048786"/>
                  <a:pt x="0" y="675640"/>
                </a:cubicBezTo>
                <a:cubicBezTo>
                  <a:pt x="0" y="302494"/>
                  <a:pt x="302494" y="0"/>
                  <a:pt x="675640" y="0"/>
                </a:cubicBezTo>
                <a:close/>
              </a:path>
            </a:pathLst>
          </a:custGeom>
          <a:solidFill>
            <a:sysClr val="window" lastClr="FFFFFF"/>
          </a:solidFill>
          <a:ln>
            <a:noFill/>
          </a:ln>
        </p:spPr>
        <p:style>
          <a:lnRef idx="2">
            <a:srgbClr val="015982">
              <a:shade val="50000"/>
            </a:srgbClr>
          </a:lnRef>
          <a:fillRef idx="1">
            <a:srgbClr val="015982"/>
          </a:fillRef>
          <a:effectRef idx="0">
            <a:srgbClr val="015982"/>
          </a:effectRef>
          <a:fontRef idx="minor">
            <a:sysClr val="window" lastClr="FFFFFF"/>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endParaRPr>
          </a:p>
        </p:txBody>
      </p:sp>
      <p:sp>
        <p:nvSpPr>
          <p:cNvPr id="32" name="Freeform 15"/>
          <p:cNvSpPr/>
          <p:nvPr>
            <p:custDataLst>
              <p:tags r:id="rId14"/>
            </p:custDataLst>
          </p:nvPr>
        </p:nvSpPr>
        <p:spPr>
          <a:xfrm>
            <a:off x="9331575" y="1669733"/>
            <a:ext cx="293688" cy="293688"/>
          </a:xfrm>
          <a:custGeom>
            <a:avLst/>
            <a:gdLst>
              <a:gd name="connsiteX0" fmla="*/ 675641 w 1351280"/>
              <a:gd name="connsiteY0" fmla="*/ 436140 h 1351280"/>
              <a:gd name="connsiteX1" fmla="*/ 436140 w 1351280"/>
              <a:gd name="connsiteY1" fmla="*/ 675641 h 1351280"/>
              <a:gd name="connsiteX2" fmla="*/ 675641 w 1351280"/>
              <a:gd name="connsiteY2" fmla="*/ 915142 h 1351280"/>
              <a:gd name="connsiteX3" fmla="*/ 915142 w 1351280"/>
              <a:gd name="connsiteY3" fmla="*/ 675641 h 1351280"/>
              <a:gd name="connsiteX4" fmla="*/ 675641 w 1351280"/>
              <a:gd name="connsiteY4" fmla="*/ 436140 h 1351280"/>
              <a:gd name="connsiteX5" fmla="*/ 675640 w 1351280"/>
              <a:gd name="connsiteY5" fmla="*/ 0 h 1351280"/>
              <a:gd name="connsiteX6" fmla="*/ 1351280 w 1351280"/>
              <a:gd name="connsiteY6" fmla="*/ 675640 h 1351280"/>
              <a:gd name="connsiteX7" fmla="*/ 675640 w 1351280"/>
              <a:gd name="connsiteY7" fmla="*/ 1351280 h 1351280"/>
              <a:gd name="connsiteX8" fmla="*/ 0 w 1351280"/>
              <a:gd name="connsiteY8" fmla="*/ 675640 h 1351280"/>
              <a:gd name="connsiteX9" fmla="*/ 675640 w 1351280"/>
              <a:gd name="connsiteY9" fmla="*/ 0 h 13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1280" h="1351280">
                <a:moveTo>
                  <a:pt x="675641" y="436140"/>
                </a:moveTo>
                <a:cubicBezTo>
                  <a:pt x="543368" y="436140"/>
                  <a:pt x="436140" y="543368"/>
                  <a:pt x="436140" y="675641"/>
                </a:cubicBezTo>
                <a:cubicBezTo>
                  <a:pt x="436140" y="807914"/>
                  <a:pt x="543368" y="915142"/>
                  <a:pt x="675641" y="915142"/>
                </a:cubicBezTo>
                <a:cubicBezTo>
                  <a:pt x="807914" y="915142"/>
                  <a:pt x="915142" y="807914"/>
                  <a:pt x="915142" y="675641"/>
                </a:cubicBezTo>
                <a:cubicBezTo>
                  <a:pt x="915142" y="543368"/>
                  <a:pt x="807914" y="436140"/>
                  <a:pt x="675641" y="436140"/>
                </a:cubicBezTo>
                <a:close/>
                <a:moveTo>
                  <a:pt x="675640" y="0"/>
                </a:moveTo>
                <a:cubicBezTo>
                  <a:pt x="1048786" y="0"/>
                  <a:pt x="1351280" y="302494"/>
                  <a:pt x="1351280" y="675640"/>
                </a:cubicBezTo>
                <a:cubicBezTo>
                  <a:pt x="1351280" y="1048786"/>
                  <a:pt x="1048786" y="1351280"/>
                  <a:pt x="675640" y="1351280"/>
                </a:cubicBezTo>
                <a:cubicBezTo>
                  <a:pt x="302494" y="1351280"/>
                  <a:pt x="0" y="1048786"/>
                  <a:pt x="0" y="675640"/>
                </a:cubicBezTo>
                <a:cubicBezTo>
                  <a:pt x="0" y="302494"/>
                  <a:pt x="302494" y="0"/>
                  <a:pt x="675640" y="0"/>
                </a:cubicBezTo>
                <a:close/>
              </a:path>
            </a:pathLst>
          </a:custGeom>
          <a:solidFill>
            <a:sysClr val="window" lastClr="FFFFFF"/>
          </a:solidFill>
          <a:ln>
            <a:noFill/>
          </a:ln>
        </p:spPr>
        <p:style>
          <a:lnRef idx="2">
            <a:srgbClr val="015982">
              <a:shade val="50000"/>
            </a:srgbClr>
          </a:lnRef>
          <a:fillRef idx="1">
            <a:srgbClr val="015982"/>
          </a:fillRef>
          <a:effectRef idx="0">
            <a:srgbClr val="015982"/>
          </a:effectRef>
          <a:fontRef idx="minor">
            <a:sysClr val="window" lastClr="FFFFFF"/>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endParaRPr>
          </a:p>
        </p:txBody>
      </p:sp>
    </p:spTree>
    <p:custDataLst>
      <p:tags r:id="rId15"/>
    </p:custDataLst>
  </p:cSld>
  <p:clrMapOvr>
    <a:masterClrMapping/>
  </p:clrMapOvr>
  <p:transition/>
  <p:timing>
    <p:tnLst>
      <p:par>
        <p:cTn id="1" dur="indefinite" restart="never" nodeType="tmRoot"/>
      </p:par>
    </p:tnLst>
    <p:bldLst>
      <p:bldP spid="5" grpId="1"/>
    </p:bldLst>
  </p:timing>
</p:sld>
</file>

<file path=ppt/tags/tag1.xml><?xml version="1.0" encoding="utf-8"?>
<p:tagLst xmlns:p="http://schemas.openxmlformats.org/presentationml/2006/main">
  <p:tag name="KSO_WM_UNIT_PLACING_PICTURE_USER_VIEWPORT" val="{&quot;height&quot;:10371,&quot;width&quot;:8239}"/>
</p:tagLst>
</file>

<file path=ppt/tags/tag10.xml><?xml version="1.0" encoding="utf-8"?>
<p:tagLst xmlns:p="http://schemas.openxmlformats.org/presentationml/2006/main">
  <p:tag name="KSO_WM_TAG_VERSION" val="1.0"/>
  <p:tag name="KSO_WM_TEMPLATE_CATEGORY" val="diagram"/>
  <p:tag name="KSO_WM_TEMPLATE_INDEX" val="160537"/>
  <p:tag name="KSO_WM_UNIT_TYPE" val="m_h_f"/>
  <p:tag name="KSO_WM_UNIT_INDEX" val="1_3_1"/>
  <p:tag name="KSO_WM_UNIT_ID" val="259*m_h_f*1_3_1"/>
  <p:tag name="KSO_WM_UNIT_CLEAR" val="1"/>
  <p:tag name="KSO_WM_UNIT_LAYERLEVEL" val="1_1_1"/>
  <p:tag name="KSO_WM_UNIT_VALUE" val="16"/>
  <p:tag name="KSO_WM_UNIT_HIGHLIGHT" val="0"/>
  <p:tag name="KSO_WM_UNIT_COMPATIBLE" val="0"/>
  <p:tag name="KSO_WM_BEAUTIFY_FLAG" val="#wm#"/>
  <p:tag name="KSO_WM_DIAGRAM_GROUP_CODE" val="m1-1"/>
  <p:tag name="KSO_WM_UNIT_PRESET_TEXT" val="CONSECTETUR ADIPISICING ELIT"/>
  <p:tag name="KSO_WM_UNIT_FILL_FORE_SCHEMECOLOR_INDEX" val="7"/>
  <p:tag name="KSO_WM_UNIT_FILL_TYPE" val="1"/>
  <p:tag name="KSO_WM_UNIT_TEXT_FILL_FORE_SCHEMECOLOR_INDEX" val="14"/>
  <p:tag name="KSO_WM_UNIT_TEXT_FILL_TYPE"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diagram735_3*i*1"/>
  <p:tag name="KSO_WM_TEMPLATE_CATEGORY" val="diagram"/>
  <p:tag name="KSO_WM_TEMPLATE_INDEX" val="735"/>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735_3*l_h_i*1_1_1"/>
  <p:tag name="KSO_WM_TEMPLATE_CATEGORY" val="diagram"/>
  <p:tag name="KSO_WM_TEMPLATE_INDEX" val="735"/>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735_3*l_h_i*1_1_2"/>
  <p:tag name="KSO_WM_TEMPLATE_CATEGORY" val="diagram"/>
  <p:tag name="KSO_WM_TEMPLATE_INDEX" val="735"/>
  <p:tag name="KSO_WM_UNIT_LAYERLEVEL" val="1_1_1"/>
  <p:tag name="KSO_WM_TAG_VERSION" val="1.0"/>
  <p:tag name="KSO_WM_BEAUTIFY_FLAG" val="#wm#"/>
  <p:tag name="KSO_WM_UNIT_FILL_FORE_SCHEMECOLOR_INDEX" val="5"/>
  <p:tag name="KSO_WM_UNIT_FILL_TYPE" val="1"/>
  <p:tag name="KSO_WM_UNIT_TEXT_FILL_FORE_SCHEMECOLOR_INDEX" val="5"/>
  <p:tag name="KSO_WM_UNIT_TEXT_FILL_TYPE" val="1"/>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735_3*l_h_i*1_1_3"/>
  <p:tag name="KSO_WM_TEMPLATE_CATEGORY" val="diagram"/>
  <p:tag name="KSO_WM_TEMPLATE_INDEX" val="735"/>
  <p:tag name="KSO_WM_UNIT_LAYERLEVEL" val="1_1_1"/>
  <p:tag name="KSO_WM_TAG_VERSION" val="1.0"/>
  <p:tag name="KSO_WM_BEAUTIFY_FLAG" val="#wm#"/>
  <p:tag name="KSO_WM_UNIT_LINE_FORE_SCHEMECOLOR_INDEX" val="5"/>
  <p:tag name="KSO_WM_UNIT_LINE_FILL_TYPE"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735_3*l_h_i*1_1_4"/>
  <p:tag name="KSO_WM_TEMPLATE_CATEGORY" val="diagram"/>
  <p:tag name="KSO_WM_TEMPLATE_INDEX" val="735"/>
  <p:tag name="KSO_WM_UNIT_LAYERLEVEL" val="1_1_1"/>
  <p:tag name="KSO_WM_TAG_VERSION" val="1.0"/>
  <p:tag name="KSO_WM_BEAUTIFY_FLAG" val="#wm#"/>
  <p:tag name="KSO_WM_UNIT_LINE_FORE_SCHEMECOLOR_INDEX" val="5"/>
  <p:tag name="KSO_WM_UNIT_LINE_FILL_TYPE"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diagram735_3*i*2"/>
  <p:tag name="KSO_WM_TEMPLATE_CATEGORY" val="diagram"/>
  <p:tag name="KSO_WM_TEMPLATE_INDEX" val="735"/>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735_3*l_h_i*1_2_1"/>
  <p:tag name="KSO_WM_TEMPLATE_CATEGORY" val="diagram"/>
  <p:tag name="KSO_WM_TEMPLATE_INDEX" val="735"/>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735_3*l_h_i*1_2_2"/>
  <p:tag name="KSO_WM_TEMPLATE_CATEGORY" val="diagram"/>
  <p:tag name="KSO_WM_TEMPLATE_INDEX" val="735"/>
  <p:tag name="KSO_WM_UNIT_LAYERLEVEL" val="1_1_1"/>
  <p:tag name="KSO_WM_TAG_VERSION" val="1.0"/>
  <p:tag name="KSO_WM_BEAUTIFY_FLAG" val="#wm#"/>
  <p:tag name="KSO_WM_UNIT_FILL_FORE_SCHEMECOLOR_INDEX" val="5"/>
  <p:tag name="KSO_WM_UNIT_FILL_TYPE" val="1"/>
  <p:tag name="KSO_WM_UNIT_TEXT_FILL_FORE_SCHEMECOLOR_INDEX" val="5"/>
  <p:tag name="KSO_WM_UNIT_TEXT_FILL_TYPE" val="1"/>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735_3*l_h_i*1_2_3"/>
  <p:tag name="KSO_WM_TEMPLATE_CATEGORY" val="diagram"/>
  <p:tag name="KSO_WM_TEMPLATE_INDEX" val="735"/>
  <p:tag name="KSO_WM_UNIT_LAYERLEVEL" val="1_1_1"/>
  <p:tag name="KSO_WM_TAG_VERSION" val="1.0"/>
  <p:tag name="KSO_WM_BEAUTIFY_FLAG" val="#wm#"/>
  <p:tag name="KSO_WM_UNIT_LINE_FORE_SCHEMECOLOR_INDEX" val="5"/>
  <p:tag name="KSO_WM_UNIT_LINE_FILL_TYPE"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735_3*l_h_i*1_2_4"/>
  <p:tag name="KSO_WM_TEMPLATE_CATEGORY" val="diagram"/>
  <p:tag name="KSO_WM_TEMPLATE_INDEX" val="735"/>
  <p:tag name="KSO_WM_UNIT_LAYERLEVEL" val="1_1_1"/>
  <p:tag name="KSO_WM_TAG_VERSION" val="1.0"/>
  <p:tag name="KSO_WM_BEAUTIFY_FLAG" val="#wm#"/>
  <p:tag name="KSO_WM_UNIT_LINE_FORE_SCHEMECOLOR_INDEX" val="5"/>
  <p:tag name="KSO_WM_UNIT_LINE_FILL_TYPE" val="2"/>
</p:tagLst>
</file>

<file path=ppt/tags/tag11.xml><?xml version="1.0" encoding="utf-8"?>
<p:tagLst xmlns:p="http://schemas.openxmlformats.org/presentationml/2006/main">
  <p:tag name="KSO_WM_UNIT_ISCONTENTSTITLE" val="0"/>
  <p:tag name="KSO_WM_UNIT_PRESET_TEXT" val="优化措施"/>
  <p:tag name="KSO_WM_UNIT_NOCLEAR" val="0"/>
  <p:tag name="KSO_WM_UNIT_VALUE" val="36"/>
  <p:tag name="KSO_WM_UNIT_HIGHLIGHT" val="0"/>
  <p:tag name="KSO_WM_UNIT_COMPATIBLE" val="0"/>
  <p:tag name="KSO_WM_UNIT_DIAGRAM_ISNUMVISUAL" val="0"/>
  <p:tag name="KSO_WM_UNIT_DIAGRAM_ISREFERUNIT" val="0"/>
  <p:tag name="KSO_WM_DIAGRAM_GROUP_CODE" val="m1-1"/>
  <p:tag name="KSO_WM_UNIT_ID" val="diagram20201390_1*a*1"/>
  <p:tag name="KSO_WM_TEMPLATE_CATEGORY" val="diagram"/>
  <p:tag name="KSO_WM_TEMPLATE_INDEX" val="20201390"/>
  <p:tag name="KSO_WM_UNIT_LAYERLEVEL" val="1"/>
  <p:tag name="KSO_WM_TAG_VERSION" val="1.0"/>
  <p:tag name="KSO_WM_UNIT_TEXT_FILL_FORE_SCHEMECOLOR_INDEX" val="13"/>
  <p:tag name="KSO_WM_UNIT_TEXT_FILL_TYPE" val="1"/>
  <p:tag name="KSO_WM_UNIT_USESOURCEFORMAT_APPLY" val="1"/>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diagram735_3*i*3"/>
  <p:tag name="KSO_WM_TEMPLATE_CATEGORY" val="diagram"/>
  <p:tag name="KSO_WM_TEMPLATE_INDEX" val="735"/>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735_3*l_h_i*1_3_1"/>
  <p:tag name="KSO_WM_TEMPLATE_CATEGORY" val="diagram"/>
  <p:tag name="KSO_WM_TEMPLATE_INDEX" val="735"/>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735_3*l_h_i*1_3_2"/>
  <p:tag name="KSO_WM_TEMPLATE_CATEGORY" val="diagram"/>
  <p:tag name="KSO_WM_TEMPLATE_INDEX" val="735"/>
  <p:tag name="KSO_WM_UNIT_LAYERLEVEL" val="1_1_1"/>
  <p:tag name="KSO_WM_TAG_VERSION" val="1.0"/>
  <p:tag name="KSO_WM_BEAUTIFY_FLAG" val="#wm#"/>
  <p:tag name="KSO_WM_UNIT_FILL_FORE_SCHEMECOLOR_INDEX" val="5"/>
  <p:tag name="KSO_WM_UNIT_FILL_TYPE" val="1"/>
  <p:tag name="KSO_WM_UNIT_TEXT_FILL_FORE_SCHEMECOLOR_INDEX" val="5"/>
  <p:tag name="KSO_WM_UNIT_TEXT_FILL_TYPE" val="1"/>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735_3*l_h_i*1_3_3"/>
  <p:tag name="KSO_WM_TEMPLATE_CATEGORY" val="diagram"/>
  <p:tag name="KSO_WM_TEMPLATE_INDEX" val="735"/>
  <p:tag name="KSO_WM_UNIT_LAYERLEVEL" val="1_1_1"/>
  <p:tag name="KSO_WM_TAG_VERSION" val="1.0"/>
  <p:tag name="KSO_WM_BEAUTIFY_FLAG" val="#wm#"/>
  <p:tag name="KSO_WM_UNIT_LINE_FORE_SCHEMECOLOR_INDEX" val="5"/>
  <p:tag name="KSO_WM_UNIT_LINE_FILL_TYPE"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735_3*l_h_i*1_3_4"/>
  <p:tag name="KSO_WM_TEMPLATE_CATEGORY" val="diagram"/>
  <p:tag name="KSO_WM_TEMPLATE_INDEX" val="735"/>
  <p:tag name="KSO_WM_UNIT_LAYERLEVEL" val="1_1_1"/>
  <p:tag name="KSO_WM_TAG_VERSION" val="1.0"/>
  <p:tag name="KSO_WM_BEAUTIFY_FLAG" val="#wm#"/>
  <p:tag name="KSO_WM_UNIT_LINE_FORE_SCHEMECOLOR_INDEX" val="5"/>
  <p:tag name="KSO_WM_UNIT_LINE_FILL_TYPE" val="2"/>
</p:tagLst>
</file>

<file path=ppt/tags/tag115.xml><?xml version="1.0" encoding="utf-8"?>
<p:tagLst xmlns:p="http://schemas.openxmlformats.org/presentationml/2006/main">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735_3*l_h_f*1_1_1"/>
  <p:tag name="KSO_WM_TEMPLATE_CATEGORY" val="diagram"/>
  <p:tag name="KSO_WM_TEMPLATE_INDEX" val="735"/>
  <p:tag name="KSO_WM_UNIT_LAYERLEVEL" val="1_1_1"/>
  <p:tag name="KSO_WM_TAG_VERSION" val="1.0"/>
  <p:tag name="KSO_WM_BEAUTIFY_FLAG" val="#wm#"/>
  <p:tag name="KSO_WM_UNIT_PRESET_TEXT" val="单击此处添加&#13;文本具体内容"/>
  <p:tag name="KSO_WM_UNIT_TEXT_FILL_FORE_SCHEMECOLOR_INDEX" val="14"/>
  <p:tag name="KSO_WM_UNIT_TEXT_FILL_TYPE" val="1"/>
</p:tagLst>
</file>

<file path=ppt/tags/tag116.xml><?xml version="1.0" encoding="utf-8"?>
<p:tagLst xmlns:p="http://schemas.openxmlformats.org/presentationml/2006/main">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735_3*l_h_f*1_2_1"/>
  <p:tag name="KSO_WM_TEMPLATE_CATEGORY" val="diagram"/>
  <p:tag name="KSO_WM_TEMPLATE_INDEX" val="735"/>
  <p:tag name="KSO_WM_UNIT_LAYERLEVEL" val="1_1_1"/>
  <p:tag name="KSO_WM_TAG_VERSION" val="1.0"/>
  <p:tag name="KSO_WM_BEAUTIFY_FLAG" val="#wm#"/>
  <p:tag name="KSO_WM_UNIT_PRESET_TEXT" val="单击此处添加&#13;文本具体内容"/>
  <p:tag name="KSO_WM_UNIT_TEXT_FILL_FORE_SCHEMECOLOR_INDEX" val="14"/>
  <p:tag name="KSO_WM_UNIT_TEXT_FILL_TYPE" val="1"/>
</p:tagLst>
</file>

<file path=ppt/tags/tag117.xml><?xml version="1.0" encoding="utf-8"?>
<p:tagLst xmlns:p="http://schemas.openxmlformats.org/presentationml/2006/main">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735_3*l_h_f*1_3_1"/>
  <p:tag name="KSO_WM_TEMPLATE_CATEGORY" val="diagram"/>
  <p:tag name="KSO_WM_TEMPLATE_INDEX" val="735"/>
  <p:tag name="KSO_WM_UNIT_LAYERLEVEL" val="1_1_1"/>
  <p:tag name="KSO_WM_TAG_VERSION" val="1.0"/>
  <p:tag name="KSO_WM_BEAUTIFY_FLAG" val="#wm#"/>
  <p:tag name="KSO_WM_UNIT_PRESET_TEXT" val="单击此处添加&#13;文本具体内容"/>
  <p:tag name="KSO_WM_UNIT_TEXT_FILL_FORE_SCHEMECOLOR_INDEX" val="14"/>
  <p:tag name="KSO_WM_UNIT_TEXT_FILL_TYPE" val="1"/>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diagram735_3*i*3"/>
  <p:tag name="KSO_WM_TEMPLATE_CATEGORY" val="diagram"/>
  <p:tag name="KSO_WM_TEMPLATE_INDEX" val="735"/>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735_3*l_h_i*1_3_1"/>
  <p:tag name="KSO_WM_TEMPLATE_CATEGORY" val="diagram"/>
  <p:tag name="KSO_WM_TEMPLATE_INDEX" val="735"/>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12.xml><?xml version="1.0" encoding="utf-8"?>
<p:tagLst xmlns:p="http://schemas.openxmlformats.org/presentationml/2006/main">
  <p:tag name="KSO_WM_TAG_VERSION" val="1.0"/>
  <p:tag name="KSO_WM_BEAUTIFY_FLAG" val="#wm#"/>
  <p:tag name="KSO_WM_UNIT_TYPE" val="i"/>
  <p:tag name="KSO_WM_UNIT_ID" val="diagram160537_4*i*11"/>
  <p:tag name="KSO_WM_TEMPLATE_CATEGORY" val="diagram"/>
  <p:tag name="KSO_WM_TEMPLATE_INDEX" val="160537"/>
  <p:tag name="KSO_WM_UNIT_INDEX" val="11"/>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735_3*l_h_i*1_3_2"/>
  <p:tag name="KSO_WM_TEMPLATE_CATEGORY" val="diagram"/>
  <p:tag name="KSO_WM_TEMPLATE_INDEX" val="735"/>
  <p:tag name="KSO_WM_UNIT_LAYERLEVEL" val="1_1_1"/>
  <p:tag name="KSO_WM_TAG_VERSION" val="1.0"/>
  <p:tag name="KSO_WM_BEAUTIFY_FLAG" val="#wm#"/>
  <p:tag name="KSO_WM_UNIT_FILL_FORE_SCHEMECOLOR_INDEX" val="5"/>
  <p:tag name="KSO_WM_UNIT_FILL_TYPE" val="1"/>
  <p:tag name="KSO_WM_UNIT_TEXT_FILL_FORE_SCHEMECOLOR_INDEX" val="5"/>
  <p:tag name="KSO_WM_UNIT_TEXT_FILL_TYPE" val="1"/>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735_3*l_h_i*1_3_3"/>
  <p:tag name="KSO_WM_TEMPLATE_CATEGORY" val="diagram"/>
  <p:tag name="KSO_WM_TEMPLATE_INDEX" val="735"/>
  <p:tag name="KSO_WM_UNIT_LAYERLEVEL" val="1_1_1"/>
  <p:tag name="KSO_WM_TAG_VERSION" val="1.0"/>
  <p:tag name="KSO_WM_BEAUTIFY_FLAG" val="#wm#"/>
  <p:tag name="KSO_WM_UNIT_LINE_FORE_SCHEMECOLOR_INDEX" val="5"/>
  <p:tag name="KSO_WM_UNIT_LINE_FILL_TYPE"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735_3*l_h_i*1_3_4"/>
  <p:tag name="KSO_WM_TEMPLATE_CATEGORY" val="diagram"/>
  <p:tag name="KSO_WM_TEMPLATE_INDEX" val="735"/>
  <p:tag name="KSO_WM_UNIT_LAYERLEVEL" val="1_1_1"/>
  <p:tag name="KSO_WM_TAG_VERSION" val="1.0"/>
  <p:tag name="KSO_WM_BEAUTIFY_FLAG" val="#wm#"/>
  <p:tag name="KSO_WM_UNIT_LINE_FORE_SCHEMECOLOR_INDEX" val="5"/>
  <p:tag name="KSO_WM_UNIT_LINE_FILL_TYPE" val="2"/>
</p:tagLst>
</file>

<file path=ppt/tags/tag123.xml><?xml version="1.0" encoding="utf-8"?>
<p:tagLst xmlns:p="http://schemas.openxmlformats.org/presentationml/2006/main">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735_3*l_h_f*1_3_1"/>
  <p:tag name="KSO_WM_TEMPLATE_CATEGORY" val="diagram"/>
  <p:tag name="KSO_WM_TEMPLATE_INDEX" val="735"/>
  <p:tag name="KSO_WM_UNIT_LAYERLEVEL" val="1_1_1"/>
  <p:tag name="KSO_WM_TAG_VERSION" val="1.0"/>
  <p:tag name="KSO_WM_BEAUTIFY_FLAG" val="#wm#"/>
  <p:tag name="KSO_WM_UNIT_PRESET_TEXT" val="单击此处添加&#13;文本具体内容"/>
  <p:tag name="KSO_WM_UNIT_TEXT_FILL_FORE_SCHEMECOLOR_INDEX" val="14"/>
  <p:tag name="KSO_WM_UNIT_TEXT_FILL_TYPE" val="1"/>
</p:tagLst>
</file>

<file path=ppt/tags/tag124.xml><?xml version="1.0" encoding="utf-8"?>
<p:tagLst xmlns:p="http://schemas.openxmlformats.org/presentationml/2006/main">
  <p:tag name="KSO_WM_SLIDE_ID" val="diagram20201390_1"/>
  <p:tag name="KSO_WM_TEMPLATE_SUBCATEGORY" val="0"/>
  <p:tag name="KSO_WM_SLIDE_TYPE" val="text"/>
  <p:tag name="KSO_WM_SLIDE_SUBTYPE" val="diag"/>
  <p:tag name="KSO_WM_SLIDE_ITEM_CNT" val="4"/>
  <p:tag name="KSO_WM_SLIDE_INDEX" val="1"/>
  <p:tag name="KSO_WM_SLIDE_SIZE" val="879.626*386.852"/>
  <p:tag name="KSO_WM_SLIDE_POSITION" val="40.1868*160.273"/>
  <p:tag name="KSO_WM_DIAGRAM_GROUP_CODE" val="m1-1"/>
  <p:tag name="KSO_WM_SLIDE_DIAGTYPE" val="m"/>
  <p:tag name="KSO_WM_TAG_VERSION" val="1.0"/>
  <p:tag name="KSO_WM_BEAUTIFY_FLAG" val="#wm#"/>
  <p:tag name="KSO_WM_TEMPLATE_CATEGORY" val="diagram"/>
  <p:tag name="KSO_WM_TEMPLATE_INDEX" val="20201390"/>
  <p:tag name="KSO_WM_SLIDE_LAYOUT" val="a_b_m"/>
  <p:tag name="KSO_WM_SLIDE_LAYOUT_CNT" val="1_1_1"/>
</p:tagLst>
</file>

<file path=ppt/tags/tag125.xml><?xml version="1.0" encoding="utf-8"?>
<p:tagLst xmlns:p="http://schemas.openxmlformats.org/presentationml/2006/main">
  <p:tag name="KSO_WM_SLIDE_MODEL_TYPE" val="timeline"/>
</p:tagLst>
</file>

<file path=ppt/tags/tag126.xml><?xml version="1.0" encoding="utf-8"?>
<p:tagLst xmlns:p="http://schemas.openxmlformats.org/presentationml/2006/main">
  <p:tag name="KSO_WM_SLIDE_MODEL_TYPE" val="timeline"/>
</p:tagLst>
</file>

<file path=ppt/tags/tag127.xml><?xml version="1.0" encoding="utf-8"?>
<p:tagLst xmlns:p="http://schemas.openxmlformats.org/presentationml/2006/main">
  <p:tag name="KSO_WM_SLIDE_MODEL_TYPE" val="timeline"/>
</p:tagLst>
</file>

<file path=ppt/tags/tag128.xml><?xml version="1.0" encoding="utf-8"?>
<p:tagLst xmlns:p="http://schemas.openxmlformats.org/presentationml/2006/main">
  <p:tag name="KSO_WM_SLIDE_MODEL_TYPE" val="timeline"/>
</p:tagLst>
</file>

<file path=ppt/tags/tag129.xml><?xml version="1.0" encoding="utf-8"?>
<p:tagLst xmlns:p="http://schemas.openxmlformats.org/presentationml/2006/main">
  <p:tag name="KSO_WM_TAG_VERSION" val="1.0"/>
  <p:tag name="KSO_WM_BEAUTIFY_FLAG" val="#wm#"/>
  <p:tag name="KSO_WM_UNIT_TYPE" val="i"/>
  <p:tag name="KSO_WM_UNIT_ID" val="diagram160537_4*i*1"/>
  <p:tag name="KSO_WM_TEMPLATE_CATEGORY" val="diagram"/>
  <p:tag name="KSO_WM_TEMPLATE_INDEX" val="160537"/>
  <p:tag name="KSO_WM_UNIT_INDEX" val="1"/>
</p:tagLst>
</file>

<file path=ppt/tags/tag13.xml><?xml version="1.0" encoding="utf-8"?>
<p:tagLst xmlns:p="http://schemas.openxmlformats.org/presentationml/2006/main">
  <p:tag name="KSO_WM_DIAGRAM_GROUP_CODE" val="m1-1"/>
  <p:tag name="KSO_WM_TAG_VERSION" val="1.0"/>
  <p:tag name="KSO_WM_TEMPLATE_CATEGORY" val="diagram"/>
  <p:tag name="KSO_WM_TEMPLATE_INDEX" val="160537"/>
  <p:tag name="KSO_WM_UNIT_TYPE" val="m_i"/>
  <p:tag name="KSO_WM_UNIT_INDEX" val="1_3"/>
  <p:tag name="KSO_WM_UNIT_ID" val="259*m_i*1_3"/>
  <p:tag name="KSO_WM_UNIT_CLEAR" val="1"/>
  <p:tag name="KSO_WM_UNIT_LAYERLEVEL" val="1_1"/>
  <p:tag name="KSO_WM_BEAUTIFY_FLAG" val="#wm#"/>
  <p:tag name="KSO_WM_UNIT_FILL_FORE_SCHEMECOLOR_INDEX" val="7"/>
  <p:tag name="KSO_WM_UNIT_FILL_TYPE" val="1"/>
  <p:tag name="KSO_WM_UNIT_TEXT_FILL_FORE_SCHEMECOLOR_INDEX" val="13"/>
  <p:tag name="KSO_WM_UNIT_TEXT_FILL_TYPE" val="1"/>
</p:tagLst>
</file>

<file path=ppt/tags/tag130.xml><?xml version="1.0" encoding="utf-8"?>
<p:tagLst xmlns:p="http://schemas.openxmlformats.org/presentationml/2006/main">
  <p:tag name="KSO_WM_DIAGRAM_GROUP_CODE" val="m1-1"/>
  <p:tag name="KSO_WM_TAG_VERSION" val="1.0"/>
  <p:tag name="KSO_WM_TEMPLATE_CATEGORY" val="diagram"/>
  <p:tag name="KSO_WM_TEMPLATE_INDEX" val="160537"/>
  <p:tag name="KSO_WM_UNIT_TYPE" val="m_i"/>
  <p:tag name="KSO_WM_UNIT_INDEX" val="1_1"/>
  <p:tag name="KSO_WM_UNIT_ID" val="259*m_i*1_1"/>
  <p:tag name="KSO_WM_UNIT_CLEAR" val="1"/>
  <p:tag name="KSO_WM_UNIT_LAYERLEVEL" val="1_1"/>
  <p:tag name="KSO_WM_BEAUTIFY_FLAG" val="#wm#"/>
  <p:tag name="KSO_WM_UNIT_FILL_FORE_SCHEMECOLOR_INDEX" val="5"/>
  <p:tag name="KSO_WM_UNIT_FILL_TYPE" val="1"/>
  <p:tag name="KSO_WM_UNIT_TEXT_FILL_FORE_SCHEMECOLOR_INDEX" val="13"/>
  <p:tag name="KSO_WM_UNIT_TEXT_FILL_TYPE" val="1"/>
</p:tagLst>
</file>

<file path=ppt/tags/tag131.xml><?xml version="1.0" encoding="utf-8"?>
<p:tagLst xmlns:p="http://schemas.openxmlformats.org/presentationml/2006/main">
  <p:tag name="KSO_WM_TAG_VERSION" val="1.0"/>
  <p:tag name="KSO_WM_TEMPLATE_CATEGORY" val="diagram"/>
  <p:tag name="KSO_WM_TEMPLATE_INDEX" val="160537"/>
  <p:tag name="KSO_WM_UNIT_TYPE" val="m_h_f"/>
  <p:tag name="KSO_WM_UNIT_INDEX" val="1_1_1"/>
  <p:tag name="KSO_WM_UNIT_ID" val="259*m_h_f*1_1_1"/>
  <p:tag name="KSO_WM_UNIT_CLEAR" val="1"/>
  <p:tag name="KSO_WM_UNIT_LAYERLEVEL" val="1_1_1"/>
  <p:tag name="KSO_WM_UNIT_VALUE" val="16"/>
  <p:tag name="KSO_WM_UNIT_HIGHLIGHT" val="0"/>
  <p:tag name="KSO_WM_UNIT_COMPATIBLE" val="0"/>
  <p:tag name="KSO_WM_BEAUTIFY_FLAG" val="#wm#"/>
  <p:tag name="KSO_WM_DIAGRAM_GROUP_CODE" val="m1-1"/>
  <p:tag name="KSO_WM_UNIT_PRESET_TEXT" val="CONSECTETUR ADIPISICING ELIT"/>
  <p:tag name="KSO_WM_UNIT_FILL_FORE_SCHEMECOLOR_INDEX" val="5"/>
  <p:tag name="KSO_WM_UNIT_FILL_TYPE" val="1"/>
  <p:tag name="KSO_WM_UNIT_TEXT_FILL_FORE_SCHEMECOLOR_INDEX" val="14"/>
  <p:tag name="KSO_WM_UNIT_TEXT_FILL_TYPE" val="1"/>
</p:tagLst>
</file>

<file path=ppt/tags/tag132.xml><?xml version="1.0" encoding="utf-8"?>
<p:tagLst xmlns:p="http://schemas.openxmlformats.org/presentationml/2006/main">
  <p:tag name="KSO_WM_TAG_VERSION" val="1.0"/>
  <p:tag name="KSO_WM_BEAUTIFY_FLAG" val="#wm#"/>
  <p:tag name="KSO_WM_UNIT_TYPE" val="i"/>
  <p:tag name="KSO_WM_UNIT_ID" val="diagram160537_4*i*6"/>
  <p:tag name="KSO_WM_TEMPLATE_CATEGORY" val="diagram"/>
  <p:tag name="KSO_WM_TEMPLATE_INDEX" val="160537"/>
  <p:tag name="KSO_WM_UNIT_INDEX" val="6"/>
</p:tagLst>
</file>

<file path=ppt/tags/tag133.xml><?xml version="1.0" encoding="utf-8"?>
<p:tagLst xmlns:p="http://schemas.openxmlformats.org/presentationml/2006/main">
  <p:tag name="KSO_WM_DIAGRAM_GROUP_CODE" val="m1-1"/>
  <p:tag name="KSO_WM_TAG_VERSION" val="1.0"/>
  <p:tag name="KSO_WM_TEMPLATE_CATEGORY" val="diagram"/>
  <p:tag name="KSO_WM_TEMPLATE_INDEX" val="160537"/>
  <p:tag name="KSO_WM_UNIT_TYPE" val="m_i"/>
  <p:tag name="KSO_WM_UNIT_INDEX" val="1_2"/>
  <p:tag name="KSO_WM_UNIT_ID" val="259*m_i*1_2"/>
  <p:tag name="KSO_WM_UNIT_CLEAR" val="1"/>
  <p:tag name="KSO_WM_UNIT_LAYERLEVEL" val="1_1"/>
  <p:tag name="KSO_WM_BEAUTIFY_FLAG" val="#wm#"/>
  <p:tag name="KSO_WM_UNIT_FILL_FORE_SCHEMECOLOR_INDEX" val="6"/>
  <p:tag name="KSO_WM_UNIT_FILL_TYPE" val="1"/>
  <p:tag name="KSO_WM_UNIT_TEXT_FILL_FORE_SCHEMECOLOR_INDEX" val="13"/>
  <p:tag name="KSO_WM_UNIT_TEXT_FILL_TYPE" val="1"/>
</p:tagLst>
</file>

<file path=ppt/tags/tag134.xml><?xml version="1.0" encoding="utf-8"?>
<p:tagLst xmlns:p="http://schemas.openxmlformats.org/presentationml/2006/main">
  <p:tag name="KSO_WM_TAG_VERSION" val="1.0"/>
  <p:tag name="KSO_WM_TEMPLATE_CATEGORY" val="diagram"/>
  <p:tag name="KSO_WM_TEMPLATE_INDEX" val="160537"/>
  <p:tag name="KSO_WM_UNIT_TYPE" val="m_h_f"/>
  <p:tag name="KSO_WM_UNIT_INDEX" val="1_2_1"/>
  <p:tag name="KSO_WM_UNIT_ID" val="259*m_h_f*1_2_1"/>
  <p:tag name="KSO_WM_UNIT_CLEAR" val="1"/>
  <p:tag name="KSO_WM_UNIT_LAYERLEVEL" val="1_1_1"/>
  <p:tag name="KSO_WM_UNIT_VALUE" val="16"/>
  <p:tag name="KSO_WM_UNIT_HIGHLIGHT" val="0"/>
  <p:tag name="KSO_WM_UNIT_COMPATIBLE" val="0"/>
  <p:tag name="KSO_WM_BEAUTIFY_FLAG" val="#wm#"/>
  <p:tag name="KSO_WM_DIAGRAM_GROUP_CODE" val="m1-1"/>
  <p:tag name="KSO_WM_UNIT_PRESET_TEXT" val="CONSECTETUR ADIPISICING ELIT"/>
  <p:tag name="KSO_WM_UNIT_FILL_FORE_SCHEMECOLOR_INDEX" val="6"/>
  <p:tag name="KSO_WM_UNIT_FILL_TYPE" val="1"/>
  <p:tag name="KSO_WM_UNIT_TEXT_FILL_FORE_SCHEMECOLOR_INDEX" val="14"/>
  <p:tag name="KSO_WM_UNIT_TEXT_FILL_TYPE" val="1"/>
</p:tagLst>
</file>

<file path=ppt/tags/tag135.xml><?xml version="1.0" encoding="utf-8"?>
<p:tagLst xmlns:p="http://schemas.openxmlformats.org/presentationml/2006/main">
  <p:tag name="KSO_WM_UNIT_ISCONTENTSTITLE" val="0"/>
  <p:tag name="KSO_WM_UNIT_PRESET_TEXT" val="优化措施"/>
  <p:tag name="KSO_WM_UNIT_NOCLEAR" val="0"/>
  <p:tag name="KSO_WM_UNIT_VALUE" val="36"/>
  <p:tag name="KSO_WM_UNIT_HIGHLIGHT" val="0"/>
  <p:tag name="KSO_WM_UNIT_COMPATIBLE" val="0"/>
  <p:tag name="KSO_WM_UNIT_DIAGRAM_ISNUMVISUAL" val="0"/>
  <p:tag name="KSO_WM_UNIT_DIAGRAM_ISREFERUNIT" val="0"/>
  <p:tag name="KSO_WM_DIAGRAM_GROUP_CODE" val="m1-1"/>
  <p:tag name="KSO_WM_UNIT_ID" val="diagram20201390_1*a*1"/>
  <p:tag name="KSO_WM_TEMPLATE_CATEGORY" val="diagram"/>
  <p:tag name="KSO_WM_TEMPLATE_INDEX" val="20201390"/>
  <p:tag name="KSO_WM_UNIT_LAYERLEVEL" val="1"/>
  <p:tag name="KSO_WM_TAG_VERSION" val="1.0"/>
  <p:tag name="KSO_WM_UNIT_TEXT_FILL_FORE_SCHEMECOLOR_INDEX" val="13"/>
  <p:tag name="KSO_WM_UNIT_TEXT_FILL_TYPE" val="1"/>
  <p:tag name="KSO_WM_UNIT_USESOURCEFORMAT_APPLY" val="1"/>
</p:tagLst>
</file>

<file path=ppt/tags/tag136.xml><?xml version="1.0" encoding="utf-8"?>
<p:tagLst xmlns:p="http://schemas.openxmlformats.org/presentationml/2006/main">
  <p:tag name="KSO_WM_SLIDE_ID" val="diagram20201390_1"/>
  <p:tag name="KSO_WM_TEMPLATE_SUBCATEGORY" val="0"/>
  <p:tag name="KSO_WM_SLIDE_TYPE" val="text"/>
  <p:tag name="KSO_WM_SLIDE_SUBTYPE" val="diag"/>
  <p:tag name="KSO_WM_SLIDE_ITEM_CNT" val="4"/>
  <p:tag name="KSO_WM_SLIDE_INDEX" val="1"/>
  <p:tag name="KSO_WM_SLIDE_SIZE" val="879.626*386.852"/>
  <p:tag name="KSO_WM_SLIDE_POSITION" val="40.1868*160.273"/>
  <p:tag name="KSO_WM_DIAGRAM_GROUP_CODE" val="m1-1"/>
  <p:tag name="KSO_WM_SLIDE_DIAGTYPE" val="m"/>
  <p:tag name="KSO_WM_TAG_VERSION" val="1.0"/>
  <p:tag name="KSO_WM_BEAUTIFY_FLAG" val="#wm#"/>
  <p:tag name="KSO_WM_TEMPLATE_CATEGORY" val="diagram"/>
  <p:tag name="KSO_WM_TEMPLATE_INDEX" val="20201390"/>
  <p:tag name="KSO_WM_SLIDE_LAYOUT" val="a_b_m"/>
  <p:tag name="KSO_WM_SLIDE_LAYOUT_CNT" val="1_1_1"/>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ID" val="diagram20191995_2*i*1"/>
  <p:tag name="KSO_WM_TEMPLATE_CATEGORY" val="diagram"/>
  <p:tag name="KSO_WM_TEMPLATE_INDEX" val="20191995"/>
  <p:tag name="KSO_WM_UNIT_LAYERLEVEL" val="1"/>
  <p:tag name="KSO_WM_TAG_VERSION" val="1.0"/>
  <p:tag name="KSO_WM_UNIT_DIAGRAM_CONTRAST_TITLE_CNT" val="2"/>
  <p:tag name="KSO_WM_UNIT_DIAGRAM_DIMENSION_TITLE_CNT" val="2"/>
  <p:tag name="KSO_WM_UNIT_USESOURCEFORMAT_APPLY" val="1"/>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10"/>
  <p:tag name="KSO_WM_UNIT_ID" val="diagram20191995_2*r_i*1_10"/>
  <p:tag name="KSO_WM_TEMPLATE_CATEGORY" val="diagram"/>
  <p:tag name="KSO_WM_TEMPLATE_INDEX" val="20191995"/>
  <p:tag name="KSO_WM_UNIT_LAYERLEVEL" val="1_1"/>
  <p:tag name="KSO_WM_TAG_VERSION" val="1.0"/>
  <p:tag name="KSO_WM_BEAUTIFY_FLAG" val="#wm#"/>
  <p:tag name="KSO_WM_UNIT_DIAGRAM_CONTRAST_TITLE_CNT" val="2"/>
  <p:tag name="KSO_WM_UNIT_DIAGRAM_DIMENSION_TITLE_CNT" val="2"/>
  <p:tag name="KSO_WM_UNIT_LINE_FORE_SCHEMECOLOR_INDEX" val="14"/>
  <p:tag name="KSO_WM_UNIT_LINE_FILL_TYPE" val="2"/>
  <p:tag name="KSO_WM_UNIT_TEXT_FILL_FORE_SCHEMECOLOR_INDEX" val="13"/>
  <p:tag name="KSO_WM_UNIT_TEXT_FILL_TYPE" val="1"/>
  <p:tag name="KSO_WM_UNIT_USESOURCEFORMAT_APPLY" val="1"/>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1"/>
  <p:tag name="KSO_WM_UNIT_ID" val="diagram20191995_2*r_i*1_1"/>
  <p:tag name="KSO_WM_TEMPLATE_CATEGORY" val="diagram"/>
  <p:tag name="KSO_WM_TEMPLATE_INDEX" val="20191995"/>
  <p:tag name="KSO_WM_UNIT_LAYERLEVEL" val="1_1"/>
  <p:tag name="KSO_WM_TAG_VERSION" val="1.0"/>
  <p:tag name="KSO_WM_BEAUTIFY_FLAG" val="#wm#"/>
  <p:tag name="KSO_WM_UNIT_DIAGRAM_CONTRAST_TITLE_CNT" val="2"/>
  <p:tag name="KSO_WM_UNIT_DIAGRAM_DIMENSION_TITLE_CNT" val="2"/>
  <p:tag name="KSO_WM_UNIT_FILL_FORE_SCHEMECOLOR_INDEX" val="14"/>
  <p:tag name="KSO_WM_UNIT_FILL_TYPE" val="1"/>
  <p:tag name="KSO_WM_UNIT_TEXT_FILL_FORE_SCHEMECOLOR_INDEX" val="2"/>
  <p:tag name="KSO_WM_UNIT_TEXT_FILL_TYPE" val="1"/>
  <p:tag name="KSO_WM_UNIT_USESOURCEFORMAT_APPLY" val="1"/>
</p:tagLst>
</file>

<file path=ppt/tags/tag14.xml><?xml version="1.0" encoding="utf-8"?>
<p:tagLst xmlns:p="http://schemas.openxmlformats.org/presentationml/2006/main">
  <p:tag name="KSO_WM_TAG_VERSION" val="1.0"/>
  <p:tag name="KSO_WM_TEMPLATE_CATEGORY" val="diagram"/>
  <p:tag name="KSO_WM_TEMPLATE_INDEX" val="160537"/>
  <p:tag name="KSO_WM_UNIT_TYPE" val="m_h_f"/>
  <p:tag name="KSO_WM_UNIT_INDEX" val="1_3_1"/>
  <p:tag name="KSO_WM_UNIT_ID" val="259*m_h_f*1_3_1"/>
  <p:tag name="KSO_WM_UNIT_CLEAR" val="1"/>
  <p:tag name="KSO_WM_UNIT_LAYERLEVEL" val="1_1_1"/>
  <p:tag name="KSO_WM_UNIT_VALUE" val="16"/>
  <p:tag name="KSO_WM_UNIT_HIGHLIGHT" val="0"/>
  <p:tag name="KSO_WM_UNIT_COMPATIBLE" val="0"/>
  <p:tag name="KSO_WM_BEAUTIFY_FLAG" val="#wm#"/>
  <p:tag name="KSO_WM_DIAGRAM_GROUP_CODE" val="m1-1"/>
  <p:tag name="KSO_WM_UNIT_PRESET_TEXT" val="CONSECTETUR ADIPISICING ELIT"/>
  <p:tag name="KSO_WM_UNIT_FILL_FORE_SCHEMECOLOR_INDEX" val="7"/>
  <p:tag name="KSO_WM_UNIT_FILL_TYPE" val="1"/>
  <p:tag name="KSO_WM_UNIT_TEXT_FILL_FORE_SCHEMECOLOR_INDEX" val="14"/>
  <p:tag name="KSO_WM_UNIT_TEXT_FILL_TYPE" val="1"/>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ID" val="diagram20191995_2*i*2"/>
  <p:tag name="KSO_WM_TEMPLATE_CATEGORY" val="diagram"/>
  <p:tag name="KSO_WM_TEMPLATE_INDEX" val="20191995"/>
  <p:tag name="KSO_WM_UNIT_LAYERLEVEL" val="1"/>
  <p:tag name="KSO_WM_TAG_VERSION" val="1.0"/>
  <p:tag name="KSO_WM_UNIT_DIAGRAM_CONTRAST_TITLE_CNT" val="2"/>
  <p:tag name="KSO_WM_UNIT_DIAGRAM_DIMENSION_TITLE_CNT" val="2"/>
  <p:tag name="KSO_WM_UNIT_USESOURCEFORMAT_APPLY" val="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9"/>
  <p:tag name="KSO_WM_UNIT_ID" val="diagram20191995_2*r_i*1_9"/>
  <p:tag name="KSO_WM_TEMPLATE_CATEGORY" val="diagram"/>
  <p:tag name="KSO_WM_TEMPLATE_INDEX" val="20191995"/>
  <p:tag name="KSO_WM_UNIT_LAYERLEVEL" val="1_1"/>
  <p:tag name="KSO_WM_TAG_VERSION" val="1.0"/>
  <p:tag name="KSO_WM_BEAUTIFY_FLAG" val="#wm#"/>
  <p:tag name="KSO_WM_UNIT_DIAGRAM_CONTRAST_TITLE_CNT" val="2"/>
  <p:tag name="KSO_WM_UNIT_DIAGRAM_DIMENSION_TITLE_CNT" val="2"/>
  <p:tag name="KSO_WM_UNIT_LINE_FORE_SCHEMECOLOR_INDEX" val="14"/>
  <p:tag name="KSO_WM_UNIT_LINE_FILL_TYPE" val="2"/>
  <p:tag name="KSO_WM_UNIT_TEXT_FILL_FORE_SCHEMECOLOR_INDEX" val="13"/>
  <p:tag name="KSO_WM_UNIT_TEXT_FILL_TYPE" val="1"/>
  <p:tag name="KSO_WM_UNIT_USESOURCEFORMAT_APPLY" val="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2"/>
  <p:tag name="KSO_WM_UNIT_ID" val="diagram20191995_2*r_i*1_2"/>
  <p:tag name="KSO_WM_TEMPLATE_CATEGORY" val="diagram"/>
  <p:tag name="KSO_WM_TEMPLATE_INDEX" val="20191995"/>
  <p:tag name="KSO_WM_UNIT_LAYERLEVEL" val="1_1"/>
  <p:tag name="KSO_WM_TAG_VERSION" val="1.0"/>
  <p:tag name="KSO_WM_BEAUTIFY_FLAG" val="#wm#"/>
  <p:tag name="KSO_WM_UNIT_DIAGRAM_CONTRAST_TITLE_CNT" val="2"/>
  <p:tag name="KSO_WM_UNIT_DIAGRAM_DIMENSION_TITLE_CNT" val="2"/>
  <p:tag name="KSO_WM_UNIT_FILL_FORE_SCHEMECOLOR_INDEX" val="6"/>
  <p:tag name="KSO_WM_UNIT_FILL_TYPE" val="1"/>
  <p:tag name="KSO_WM_UNIT_TEXT_FILL_FORE_SCHEMECOLOR_INDEX" val="2"/>
  <p:tag name="KSO_WM_UNIT_TEXT_FILL_TYPE" val="1"/>
  <p:tag name="KSO_WM_UNIT_USESOURCEFORMAT_APPLY" val="1"/>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ID" val="diagram20191995_2*i*3"/>
  <p:tag name="KSO_WM_TEMPLATE_CATEGORY" val="diagram"/>
  <p:tag name="KSO_WM_TEMPLATE_INDEX" val="20191995"/>
  <p:tag name="KSO_WM_UNIT_LAYERLEVEL" val="1"/>
  <p:tag name="KSO_WM_TAG_VERSION" val="1.0"/>
  <p:tag name="KSO_WM_UNIT_DIAGRAM_CONTRAST_TITLE_CNT" val="2"/>
  <p:tag name="KSO_WM_UNIT_DIAGRAM_DIMENSION_TITLE_CNT" val="2"/>
  <p:tag name="KSO_WM_UNIT_USESOURCEFORMAT_APPLY" val="1"/>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8"/>
  <p:tag name="KSO_WM_UNIT_ID" val="diagram20191995_2*r_i*1_8"/>
  <p:tag name="KSO_WM_TEMPLATE_CATEGORY" val="diagram"/>
  <p:tag name="KSO_WM_TEMPLATE_INDEX" val="20191995"/>
  <p:tag name="KSO_WM_UNIT_LAYERLEVEL" val="1_1"/>
  <p:tag name="KSO_WM_TAG_VERSION" val="1.0"/>
  <p:tag name="KSO_WM_BEAUTIFY_FLAG" val="#wm#"/>
  <p:tag name="KSO_WM_UNIT_DIAGRAM_CONTRAST_TITLE_CNT" val="2"/>
  <p:tag name="KSO_WM_UNIT_DIAGRAM_DIMENSION_TITLE_CNT" val="2"/>
  <p:tag name="KSO_WM_UNIT_LINE_FORE_SCHEMECOLOR_INDEX" val="14"/>
  <p:tag name="KSO_WM_UNIT_LINE_FILL_TYPE" val="2"/>
  <p:tag name="KSO_WM_UNIT_TEXT_FILL_FORE_SCHEMECOLOR_INDEX" val="13"/>
  <p:tag name="KSO_WM_UNIT_TEXT_FILL_TYPE" val="1"/>
  <p:tag name="KSO_WM_UNIT_USESOURCEFORMAT_APPLY" val="1"/>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3"/>
  <p:tag name="KSO_WM_UNIT_ID" val="diagram20191995_2*r_i*1_3"/>
  <p:tag name="KSO_WM_TEMPLATE_CATEGORY" val="diagram"/>
  <p:tag name="KSO_WM_TEMPLATE_INDEX" val="20191995"/>
  <p:tag name="KSO_WM_UNIT_LAYERLEVEL" val="1_1"/>
  <p:tag name="KSO_WM_TAG_VERSION" val="1.0"/>
  <p:tag name="KSO_WM_BEAUTIFY_FLAG" val="#wm#"/>
  <p:tag name="KSO_WM_UNIT_DIAGRAM_CONTRAST_TITLE_CNT" val="2"/>
  <p:tag name="KSO_WM_UNIT_DIAGRAM_DIMENSION_TITLE_CNT" val="2"/>
  <p:tag name="KSO_WM_UNIT_FILL_FORE_SCHEMECOLOR_INDEX" val="9"/>
  <p:tag name="KSO_WM_UNIT_FILL_TYPE" val="1"/>
  <p:tag name="KSO_WM_UNIT_TEXT_FILL_FORE_SCHEMECOLOR_INDEX" val="2"/>
  <p:tag name="KSO_WM_UNIT_TEXT_FILL_TYPE" val="1"/>
  <p:tag name="KSO_WM_UNIT_USESOURCEFORMAT_APPLY" val="1"/>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ID" val="diagram20191995_2*i*4"/>
  <p:tag name="KSO_WM_TEMPLATE_CATEGORY" val="diagram"/>
  <p:tag name="KSO_WM_TEMPLATE_INDEX" val="20191995"/>
  <p:tag name="KSO_WM_UNIT_LAYERLEVEL" val="1"/>
  <p:tag name="KSO_WM_TAG_VERSION" val="1.0"/>
  <p:tag name="KSO_WM_UNIT_DIAGRAM_CONTRAST_TITLE_CNT" val="2"/>
  <p:tag name="KSO_WM_UNIT_DIAGRAM_DIMENSION_TITLE_CNT" val="2"/>
  <p:tag name="KSO_WM_UNIT_USESOURCEFORMAT_APPLY" val="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7"/>
  <p:tag name="KSO_WM_UNIT_ID" val="diagram20191995_2*r_i*1_7"/>
  <p:tag name="KSO_WM_TEMPLATE_CATEGORY" val="diagram"/>
  <p:tag name="KSO_WM_TEMPLATE_INDEX" val="20191995"/>
  <p:tag name="KSO_WM_UNIT_LAYERLEVEL" val="1_1"/>
  <p:tag name="KSO_WM_TAG_VERSION" val="1.0"/>
  <p:tag name="KSO_WM_BEAUTIFY_FLAG" val="#wm#"/>
  <p:tag name="KSO_WM_UNIT_DIAGRAM_CONTRAST_TITLE_CNT" val="2"/>
  <p:tag name="KSO_WM_UNIT_DIAGRAM_DIMENSION_TITLE_CNT" val="2"/>
  <p:tag name="KSO_WM_UNIT_LINE_FORE_SCHEMECOLOR_INDEX" val="14"/>
  <p:tag name="KSO_WM_UNIT_LINE_FILL_TYPE" val="2"/>
  <p:tag name="KSO_WM_UNIT_TEXT_FILL_FORE_SCHEMECOLOR_INDEX" val="13"/>
  <p:tag name="KSO_WM_UNIT_TEXT_FILL_TYPE" val="1"/>
  <p:tag name="KSO_WM_UNIT_USESOURCEFORMAT_APPLY" val="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4"/>
  <p:tag name="KSO_WM_UNIT_ID" val="diagram20191995_2*r_i*1_4"/>
  <p:tag name="KSO_WM_TEMPLATE_CATEGORY" val="diagram"/>
  <p:tag name="KSO_WM_TEMPLATE_INDEX" val="20191995"/>
  <p:tag name="KSO_WM_UNIT_LAYERLEVEL" val="1_1"/>
  <p:tag name="KSO_WM_TAG_VERSION" val="1.0"/>
  <p:tag name="KSO_WM_BEAUTIFY_FLAG" val="#wm#"/>
  <p:tag name="KSO_WM_UNIT_DIAGRAM_CONTRAST_TITLE_CNT" val="2"/>
  <p:tag name="KSO_WM_UNIT_DIAGRAM_DIMENSION_TITLE_CNT" val="2"/>
  <p:tag name="KSO_WM_UNIT_FILL_FORE_SCHEMECOLOR_INDEX" val="14"/>
  <p:tag name="KSO_WM_UNIT_FILL_TYPE" val="1"/>
  <p:tag name="KSO_WM_UNIT_TEXT_FILL_FORE_SCHEMECOLOR_INDEX" val="2"/>
  <p:tag name="KSO_WM_UNIT_TEXT_FILL_TYPE" val="1"/>
  <p:tag name="KSO_WM_UNIT_USESOURCEFORMAT_APPLY" val="1"/>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ID" val="diagram20191995_2*r_i*1_5"/>
  <p:tag name="KSO_WM_TEMPLATE_CATEGORY" val="diagram"/>
  <p:tag name="KSO_WM_TEMPLATE_INDEX" val="20191995"/>
  <p:tag name="KSO_WM_UNIT_LAYERLEVEL" val="1_1"/>
  <p:tag name="KSO_WM_TAG_VERSION" val="1.0"/>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 name="KSO_WM_UNIT_USESOURCEFORMAT_APPLY" val="1"/>
</p:tagLst>
</file>

<file path=ppt/tags/tag15.xml><?xml version="1.0" encoding="utf-8"?>
<p:tagLst xmlns:p="http://schemas.openxmlformats.org/presentationml/2006/main">
  <p:tag name="KSO_WM_SLIDE_ID" val="diagram20201390_1"/>
  <p:tag name="KSO_WM_TEMPLATE_SUBCATEGORY" val="0"/>
  <p:tag name="KSO_WM_SLIDE_TYPE" val="text"/>
  <p:tag name="KSO_WM_SLIDE_SUBTYPE" val="diag"/>
  <p:tag name="KSO_WM_SLIDE_ITEM_CNT" val="4"/>
  <p:tag name="KSO_WM_SLIDE_INDEX" val="1"/>
  <p:tag name="KSO_WM_SLIDE_SIZE" val="879.626*386.852"/>
  <p:tag name="KSO_WM_SLIDE_POSITION" val="40.1868*160.273"/>
  <p:tag name="KSO_WM_DIAGRAM_GROUP_CODE" val="m1-1"/>
  <p:tag name="KSO_WM_SLIDE_DIAGTYPE" val="m"/>
  <p:tag name="KSO_WM_TAG_VERSION" val="1.0"/>
  <p:tag name="KSO_WM_BEAUTIFY_FLAG" val="#wm#"/>
  <p:tag name="KSO_WM_TEMPLATE_CATEGORY" val="diagram"/>
  <p:tag name="KSO_WM_TEMPLATE_INDEX" val="20201390"/>
  <p:tag name="KSO_WM_SLIDE_LAYOUT" val="a_b_m"/>
  <p:tag name="KSO_WM_SLIDE_LAYOUT_CNT" val="1_1_1"/>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ID" val="diagram20191995_2*r_i*1_6"/>
  <p:tag name="KSO_WM_TEMPLATE_CATEGORY" val="diagram"/>
  <p:tag name="KSO_WM_TEMPLATE_INDEX" val="20191995"/>
  <p:tag name="KSO_WM_UNIT_LAYERLEVEL" val="1_1"/>
  <p:tag name="KSO_WM_TAG_VERSION" val="1.0"/>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 name="KSO_WM_UNIT_USESOURCEFORMAT_APPLY" val="1"/>
</p:tagLst>
</file>

<file path=ppt/tags/tag151.xml><?xml version="1.0" encoding="utf-8"?>
<p:tagLst xmlns:p="http://schemas.openxmlformats.org/presentationml/2006/main">
  <p:tag name="KSO_WM_UNIT_NOCLEAR" val="0"/>
  <p:tag name="KSO_WM_UNIT_SHOW_EDIT_AREA_INDICATION" val="0"/>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ID" val="diagram20191995_3*r_t*1_1"/>
  <p:tag name="KSO_WM_TEMPLATE_CATEGORY" val="diagram"/>
  <p:tag name="KSO_WM_TEMPLATE_INDEX" val="20191995"/>
  <p:tag name="KSO_WM_UNIT_LAYERLEVEL" val="1_1"/>
  <p:tag name="KSO_WM_TAG_VERSION" val="1.0"/>
  <p:tag name="KSO_WM_UNIT_DIAGRAM_CONTRAST_TITLE_CNT" val="2"/>
  <p:tag name="KSO_WM_UNIT_DIAGRAM_DIMENSION_TITLE_CNT" val="3"/>
  <p:tag name="KSO_WM_UNIT_PRESET_TEXT" val="单击此处添加标题"/>
  <p:tag name="KSO_WM_UNIT_TEXT_FILL_FORE_SCHEMECOLOR_INDEX" val="9"/>
  <p:tag name="KSO_WM_UNIT_TEXT_FILL_TYPE" val="1"/>
  <p:tag name="KSO_WM_UNIT_USESOURCEFORMAT_APPLY" val="1"/>
</p:tagLst>
</file>

<file path=ppt/tags/tag152.xml><?xml version="1.0" encoding="utf-8"?>
<p:tagLst xmlns:p="http://schemas.openxmlformats.org/presentationml/2006/main">
  <p:tag name="KSO_WM_UNIT_NOCLEAR" val="0"/>
  <p:tag name="KSO_WM_UNIT_SHOW_EDIT_AREA_INDICATION" val="0"/>
  <p:tag name="KSO_WM_UNIT_VALUE" val="48"/>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ID" val="diagram20191995_3*r_v*1_1"/>
  <p:tag name="KSO_WM_TEMPLATE_CATEGORY" val="diagram"/>
  <p:tag name="KSO_WM_TEMPLATE_INDEX" val="20191995"/>
  <p:tag name="KSO_WM_UNIT_LAYERLEVEL" val="1_1"/>
  <p:tag name="KSO_WM_TAG_VERSION" val="1.0"/>
  <p:tag name="KSO_WM_UNIT_DIAGRAM_CONTRAST_TITLE_CNT" val="2"/>
  <p:tag name="KSO_WM_UNIT_DIAGRAM_DIMENSION_TITLE_CNT" val="3"/>
  <p:tag name="KSO_WM_UNIT_PRESET_TEXT" val="单击此处添加文本具体内容，简明扼要的阐述您的观点。"/>
  <p:tag name="KSO_WM_UNIT_TEXT_FILL_FORE_SCHEMECOLOR_INDEX" val="13"/>
  <p:tag name="KSO_WM_UNIT_TEXT_FILL_TYPE" val="1"/>
  <p:tag name="KSO_WM_UNIT_USESOURCEFORMAT_APPLY" val="1"/>
</p:tagLst>
</file>

<file path=ppt/tags/tag153.xml><?xml version="1.0" encoding="utf-8"?>
<p:tagLst xmlns:p="http://schemas.openxmlformats.org/presentationml/2006/main">
  <p:tag name="KSO_WM_UNIT_NOCLEAR" val="0"/>
  <p:tag name="KSO_WM_UNIT_SHOW_EDIT_AREA_INDICATION" val="0"/>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ID" val="diagram20191995_3*r_t*1_2"/>
  <p:tag name="KSO_WM_TEMPLATE_CATEGORY" val="diagram"/>
  <p:tag name="KSO_WM_TEMPLATE_INDEX" val="20191995"/>
  <p:tag name="KSO_WM_UNIT_LAYERLEVEL" val="1_1"/>
  <p:tag name="KSO_WM_TAG_VERSION" val="1.0"/>
  <p:tag name="KSO_WM_UNIT_DIAGRAM_CONTRAST_TITLE_CNT" val="2"/>
  <p:tag name="KSO_WM_UNIT_DIAGRAM_DIMENSION_TITLE_CNT" val="3"/>
  <p:tag name="KSO_WM_UNIT_PRESET_TEXT" val="单击此处添加标题"/>
  <p:tag name="KSO_WM_UNIT_TEXT_FILL_FORE_SCHEMECOLOR_INDEX" val="6"/>
  <p:tag name="KSO_WM_UNIT_TEXT_FILL_TYPE" val="1"/>
  <p:tag name="KSO_WM_UNIT_USESOURCEFORMAT_APPLY" val="1"/>
</p:tagLst>
</file>

<file path=ppt/tags/tag154.xml><?xml version="1.0" encoding="utf-8"?>
<p:tagLst xmlns:p="http://schemas.openxmlformats.org/presentationml/2006/main">
  <p:tag name="KSO_WM_UNIT_NOCLEAR" val="0"/>
  <p:tag name="KSO_WM_UNIT_SHOW_EDIT_AREA_INDICATION" val="0"/>
  <p:tag name="KSO_WM_UNIT_VALUE" val="48"/>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ID" val="diagram20191995_3*r_v*1_2"/>
  <p:tag name="KSO_WM_TEMPLATE_CATEGORY" val="diagram"/>
  <p:tag name="KSO_WM_TEMPLATE_INDEX" val="20191995"/>
  <p:tag name="KSO_WM_UNIT_LAYERLEVEL" val="1_1"/>
  <p:tag name="KSO_WM_TAG_VERSION" val="1.0"/>
  <p:tag name="KSO_WM_UNIT_DIAGRAM_CONTRAST_TITLE_CNT" val="2"/>
  <p:tag name="KSO_WM_UNIT_DIAGRAM_DIMENSION_TITLE_CNT" val="3"/>
  <p:tag name="KSO_WM_UNIT_PRESET_TEXT" val="单击此处添加文本具体内容，简明扼要的阐述您的观点。"/>
  <p:tag name="KSO_WM_UNIT_TEXT_FILL_FORE_SCHEMECOLOR_INDEX" val="13"/>
  <p:tag name="KSO_WM_UNIT_TEXT_FILL_TYPE" val="1"/>
  <p:tag name="KSO_WM_UNIT_USESOURCEFORMAT_APPLY" val="1"/>
</p:tagLst>
</file>

<file path=ppt/tags/tag155.xml><?xml version="1.0" encoding="utf-8"?>
<p:tagLst xmlns:p="http://schemas.openxmlformats.org/presentationml/2006/main">
  <p:tag name="KSO_WM_SLIDE_ID" val="diagram20191995_2"/>
  <p:tag name="KSO_WM_TEMPLATE_SUBCATEGORY" val="0"/>
  <p:tag name="KSO_WM_TEMPLATE_MASTER_TYPE" val="0"/>
  <p:tag name="KSO_WM_TEMPLATE_COLOR_TYPE" val="0"/>
  <p:tag name="KSO_WM_SLIDE_TYPE" val="text"/>
  <p:tag name="KSO_WM_SLIDE_SUBTYPE" val="diag"/>
  <p:tag name="KSO_WM_SLIDE_ITEM_CNT" val="4"/>
  <p:tag name="KSO_WM_SLIDE_INDEX" val="2"/>
  <p:tag name="KSO_WM_TEMPLATE_MASTER_THUMB_INDEX" val="0"/>
  <p:tag name="KSO_WM_UNIT_SHOW_EDIT_AREA_INDICATION" val="0"/>
  <p:tag name="KSO_WM_SLIDE_SIZE" val="824.303*324.751"/>
  <p:tag name="KSO_WM_SLIDE_POSITION" val="76.5319*169.437"/>
  <p:tag name="KSO_WM_DIAGRAM_GROUP_CODE" val="r1-1"/>
  <p:tag name="KSO_WM_SLIDE_DIAGTYPE" val="r"/>
  <p:tag name="KSO_WM_TAG_VERSION" val="1.0"/>
  <p:tag name="KSO_WM_BEAUTIFY_FLAG" val="#wm#"/>
  <p:tag name="KSO_WM_TEMPLATE_CATEGORY" val="diagram"/>
  <p:tag name="KSO_WM_TEMPLATE_INDEX" val="20191995"/>
  <p:tag name="KSO_WM_SLIDE_LAYOUT" val="a_r"/>
  <p:tag name="KSO_WM_SLIDE_LAYOUT_CNT" val="1_1"/>
</p:tagLst>
</file>

<file path=ppt/tags/tag156.xml><?xml version="1.0" encoding="utf-8"?>
<p:tagLst xmlns:p="http://schemas.openxmlformats.org/presentationml/2006/main">
  <p:tag name="KSO_WM_UNIT_TABLE_BEAUTIFY" val="smartTable{4f0eb564-a426-4e7b-8d5b-11432858cf9b}"/>
</p:tagLst>
</file>

<file path=ppt/tags/tag157.xml><?xml version="1.0" encoding="utf-8"?>
<p:tagLst xmlns:p="http://schemas.openxmlformats.org/presentationml/2006/main">
  <p:tag name="KSO_WM_UNIT_TABLE_BEAUTIFY" val="smartTable{f047b71b-d4a0-498e-8770-a7781179aa67}"/>
</p:tagLst>
</file>

<file path=ppt/tags/tag158.xml><?xml version="1.0" encoding="utf-8"?>
<p:tagLst xmlns:p="http://schemas.openxmlformats.org/presentationml/2006/main">
  <p:tag name="KSO_WM_SLIDE_ID" val="diagram20191995_2"/>
  <p:tag name="KSO_WM_TEMPLATE_SUBCATEGORY" val="0"/>
  <p:tag name="KSO_WM_TEMPLATE_MASTER_TYPE" val="0"/>
  <p:tag name="KSO_WM_TEMPLATE_COLOR_TYPE" val="0"/>
  <p:tag name="KSO_WM_SLIDE_TYPE" val="text"/>
  <p:tag name="KSO_WM_SLIDE_SUBTYPE" val="diag"/>
  <p:tag name="KSO_WM_SLIDE_ITEM_CNT" val="4"/>
  <p:tag name="KSO_WM_SLIDE_INDEX" val="2"/>
  <p:tag name="KSO_WM_TEMPLATE_MASTER_THUMB_INDEX" val="0"/>
  <p:tag name="KSO_WM_UNIT_SHOW_EDIT_AREA_INDICATION" val="0"/>
  <p:tag name="KSO_WM_SLIDE_SIZE" val="824.303*324.751"/>
  <p:tag name="KSO_WM_SLIDE_POSITION" val="76.5319*169.437"/>
  <p:tag name="KSO_WM_DIAGRAM_GROUP_CODE" val="r1-1"/>
  <p:tag name="KSO_WM_SLIDE_DIAGTYPE" val="r"/>
  <p:tag name="KSO_WM_TAG_VERSION" val="1.0"/>
  <p:tag name="KSO_WM_BEAUTIFY_FLAG" val="#wm#"/>
  <p:tag name="KSO_WM_TEMPLATE_CATEGORY" val="diagram"/>
  <p:tag name="KSO_WM_TEMPLATE_INDEX" val="20191995"/>
  <p:tag name="KSO_WM_SLIDE_LAYOUT" val="a_r"/>
  <p:tag name="KSO_WM_SLIDE_LAYOUT_CNT" val="1_1"/>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773_4*l_h_i*1_1_1"/>
  <p:tag name="KSO_WM_TEMPLATE_CATEGORY" val="diagram"/>
  <p:tag name="KSO_WM_TEMPLATE_INDEX" val="773"/>
  <p:tag name="KSO_WM_UNIT_LAYERLEVEL" val="1_1_1"/>
  <p:tag name="KSO_WM_TAG_VERSION" val="1.0"/>
  <p:tag name="KSO_WM_UNIT_LINE_FORE_SCHEMECOLOR_INDEX" val="5"/>
  <p:tag name="KSO_WM_UNIT_LINE_FILL_TYPE" val="2"/>
  <p:tag name="KSO_WM_UNIT_TEXT_FILL_FORE_SCHEMECOLOR_INDEX" val="13"/>
  <p:tag name="KSO_WM_UNIT_TEXT_FILL_TYPE" val="1"/>
</p:tagLst>
</file>

<file path=ppt/tags/tag16.xml><?xml version="1.0" encoding="utf-8"?>
<p:tagLst xmlns:p="http://schemas.openxmlformats.org/presentationml/2006/main">
  <p:tag name="KSO_WM_TAG_VERSION" val="1.0"/>
  <p:tag name="KSO_WM_BEAUTIFY_FLAG" val="#wm#"/>
  <p:tag name="KSO_WM_UNIT_TYPE" val="l_i"/>
  <p:tag name="KSO_WM_UNIT_INDEX" val="1_1"/>
  <p:tag name="KSO_WM_UNIT_LAYERLEVEL" val="1_1"/>
  <p:tag name="KSO_WM_TEMPLATE_CATEGORY" val="diagram"/>
  <p:tag name="KSO_WM_TEMPLATE_INDEX" val="20168442"/>
  <p:tag name="KSO_WM_DIAGRAM_GROUP_CODE" val="l1-1"/>
  <p:tag name="KSO_WM_UNIT_ID" val="diagram20168442_3*l_i*1_1"/>
  <p:tag name="KSO_WM_UNIT_FILL_FORE_SCHEMECOLOR_INDEX" val="5"/>
  <p:tag name="KSO_WM_UNIT_FILL_TYPE" val="1"/>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773_4*l_h_i*1_2_1"/>
  <p:tag name="KSO_WM_TEMPLATE_CATEGORY" val="diagram"/>
  <p:tag name="KSO_WM_TEMPLATE_INDEX" val="773"/>
  <p:tag name="KSO_WM_UNIT_LAYERLEVEL" val="1_1_1"/>
  <p:tag name="KSO_WM_TAG_VERSION" val="1.0"/>
  <p:tag name="KSO_WM_UNIT_LINE_FORE_SCHEMECOLOR_INDEX" val="6"/>
  <p:tag name="KSO_WM_UNIT_LINE_FILL_TYPE" val="2"/>
  <p:tag name="KSO_WM_UNIT_TEXT_FILL_FORE_SCHEMECOLOR_INDEX" val="13"/>
  <p:tag name="KSO_WM_UNIT_TEXT_FILL_TYPE" val="1"/>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773_4*l_h_i*1_3_1"/>
  <p:tag name="KSO_WM_TEMPLATE_CATEGORY" val="diagram"/>
  <p:tag name="KSO_WM_TEMPLATE_INDEX" val="773"/>
  <p:tag name="KSO_WM_UNIT_LAYERLEVEL" val="1_1_1"/>
  <p:tag name="KSO_WM_TAG_VERSION" val="1.0"/>
  <p:tag name="KSO_WM_UNIT_LINE_FORE_SCHEMECOLOR_INDEX" val="7"/>
  <p:tag name="KSO_WM_UNIT_LINE_FILL_TYPE" val="2"/>
  <p:tag name="KSO_WM_UNIT_TEXT_FILL_FORE_SCHEMECOLOR_INDEX" val="13"/>
  <p:tag name="KSO_WM_UNIT_TEXT_FILL_TYPE" val="1"/>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773_4*l_h_i*1_4_1"/>
  <p:tag name="KSO_WM_TEMPLATE_CATEGORY" val="diagram"/>
  <p:tag name="KSO_WM_TEMPLATE_INDEX" val="773"/>
  <p:tag name="KSO_WM_UNIT_LAYERLEVEL" val="1_1_1"/>
  <p:tag name="KSO_WM_TAG_VERSION" val="1.0"/>
  <p:tag name="KSO_WM_UNIT_LINE_FORE_SCHEMECOLOR_INDEX" val="8"/>
  <p:tag name="KSO_WM_UNIT_LINE_FILL_TYPE" val="2"/>
  <p:tag name="KSO_WM_UNIT_TEXT_FILL_FORE_SCHEMECOLOR_INDEX" val="13"/>
  <p:tag name="KSO_WM_UNIT_TEXT_FILL_TYPE" val="1"/>
</p:tagLst>
</file>

<file path=ppt/tags/tag163.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ID" val="diagram773_4*l_h_i*1_1_2"/>
  <p:tag name="KSO_WM_TEMPLATE_CATEGORY" val="diagram"/>
  <p:tag name="KSO_WM_TEMPLATE_INDEX" val="773"/>
  <p:tag name="KSO_WM_UNIT_LAYERLEVEL" val="1_1_1"/>
  <p:tag name="KSO_WM_TAG_VERSION" val="1.0"/>
  <p:tag name="KSO_WM_UNIT_FILL_FORE_SCHEMECOLOR_INDEX" val="5"/>
  <p:tag name="KSO_WM_UNIT_FILL_TYPE" val="1"/>
  <p:tag name="KSO_WM_UNIT_TEXT_FILL_FORE_SCHEMECOLOR_INDEX" val="9"/>
  <p:tag name="KSO_WM_UNIT_TEXT_FILL_TYPE" val="1"/>
</p:tagLst>
</file>

<file path=ppt/tags/tag164.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ID" val="diagram773_4*l_h_i*1_2_2"/>
  <p:tag name="KSO_WM_TEMPLATE_CATEGORY" val="diagram"/>
  <p:tag name="KSO_WM_TEMPLATE_INDEX" val="773"/>
  <p:tag name="KSO_WM_UNIT_LAYERLEVEL" val="1_1_1"/>
  <p:tag name="KSO_WM_TAG_VERSION" val="1.0"/>
  <p:tag name="KSO_WM_UNIT_FILL_FORE_SCHEMECOLOR_INDEX" val="6"/>
  <p:tag name="KSO_WM_UNIT_FILL_TYPE" val="1"/>
  <p:tag name="KSO_WM_UNIT_TEXT_FILL_FORE_SCHEMECOLOR_INDEX" val="2"/>
  <p:tag name="KSO_WM_UNIT_TEXT_FILL_TYPE" val="1"/>
</p:tagLst>
</file>

<file path=ppt/tags/tag165.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ID" val="diagram773_4*l_h_i*1_3_2"/>
  <p:tag name="KSO_WM_TEMPLATE_CATEGORY" val="diagram"/>
  <p:tag name="KSO_WM_TEMPLATE_INDEX" val="773"/>
  <p:tag name="KSO_WM_UNIT_LAYERLEVEL" val="1_1_1"/>
  <p:tag name="KSO_WM_TAG_VERSION" val="1.0"/>
  <p:tag name="KSO_WM_UNIT_FILL_FORE_SCHEMECOLOR_INDEX" val="7"/>
  <p:tag name="KSO_WM_UNIT_FILL_TYPE" val="1"/>
  <p:tag name="KSO_WM_UNIT_TEXT_FILL_FORE_SCHEMECOLOR_INDEX" val="2"/>
  <p:tag name="KSO_WM_UNIT_TEXT_FILL_TYPE" val="1"/>
</p:tagLst>
</file>

<file path=ppt/tags/tag166.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ID" val="diagram773_4*l_h_i*1_4_2"/>
  <p:tag name="KSO_WM_TEMPLATE_CATEGORY" val="diagram"/>
  <p:tag name="KSO_WM_TEMPLATE_INDEX" val="773"/>
  <p:tag name="KSO_WM_UNIT_LAYERLEVEL" val="1_1_1"/>
  <p:tag name="KSO_WM_TAG_VERSION" val="1.0"/>
  <p:tag name="KSO_WM_UNIT_FILL_FORE_SCHEMECOLOR_INDEX" val="8"/>
  <p:tag name="KSO_WM_UNIT_FILL_TYPE" val="1"/>
  <p:tag name="KSO_WM_UNIT_TEXT_FILL_FORE_SCHEMECOLOR_INDEX" val="2"/>
  <p:tag name="KSO_WM_UNIT_TEXT_FILL_TYPE" val="1"/>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773_4*l_i*1_4"/>
  <p:tag name="KSO_WM_TEMPLATE_CATEGORY" val="diagram"/>
  <p:tag name="KSO_WM_TEMPLATE_INDEX" val="773"/>
  <p:tag name="KSO_WM_UNIT_LAYERLEVEL" val="1_1"/>
  <p:tag name="KSO_WM_TAG_VERSION" val="1.0"/>
  <p:tag name="KSO_WM_UNIT_LINE_FORE_SCHEMECOLOR_INDEX" val="13"/>
  <p:tag name="KSO_WM_UNIT_LINE_FILL_TYPE" val="2"/>
  <p:tag name="KSO_WM_UNIT_TEXT_FILL_FORE_SCHEMECOLOR_INDEX" val="2"/>
  <p:tag name="KSO_WM_UNIT_TEXT_FILL_TYPE" val="1"/>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773_4*l_i*1_5"/>
  <p:tag name="KSO_WM_TEMPLATE_CATEGORY" val="diagram"/>
  <p:tag name="KSO_WM_TEMPLATE_INDEX" val="773"/>
  <p:tag name="KSO_WM_UNIT_LAYERLEVEL" val="1_1"/>
  <p:tag name="KSO_WM_TAG_VERSION" val="1.0"/>
  <p:tag name="KSO_WM_UNIT_LINE_FORE_SCHEMECOLOR_INDEX" val="13"/>
  <p:tag name="KSO_WM_UNIT_LINE_FILL_TYPE" val="2"/>
  <p:tag name="KSO_WM_UNIT_TEXT_FILL_FORE_SCHEMECOLOR_INDEX" val="2"/>
  <p:tag name="KSO_WM_UNIT_TEXT_FILL_TYPE" val="1"/>
</p:tagLst>
</file>

<file path=ppt/tags/tag169.xml><?xml version="1.0" encoding="utf-8"?>
<p:tagLst xmlns:p="http://schemas.openxmlformats.org/presentationml/2006/main">
  <p:tag name="KSO_WM_UNIT_VALUE" val="128*129"/>
  <p:tag name="KSO_WM_UNIT_HIGHLIGHT" val="0"/>
  <p:tag name="KSO_WM_UNIT_COMPATIBLE" val="0"/>
  <p:tag name="KSO_WM_UNIT_DIAGRAM_ISNUMVISUAL" val="0"/>
  <p:tag name="KSO_WM_UNIT_DIAGRAM_ISREFERUNIT" val="0"/>
  <p:tag name="KSO_WM_DIAGRAM_GROUP_CODE" val="l1-1"/>
  <p:tag name="KSO_WM_UNIT_ID" val="diagram773_4*l_x*1_1"/>
  <p:tag name="KSO_WM_TEMPLATE_CATEGORY" val="diagram"/>
  <p:tag name="KSO_WM_TEMPLATE_INDEX" val="773"/>
  <p:tag name="KSO_WM_UNIT_LAYERLEVEL" val="1_1"/>
  <p:tag name="KSO_WM_TAG_VERSION" val="1.0"/>
  <p:tag name="KSO_WM_UNIT_FILL_FORE_SCHEMECOLOR_INDEX" val="13"/>
  <p:tag name="KSO_WM_UNIT_FILL_TYPE" val="1"/>
  <p:tag name="KSO_WM_UNIT_TEXT_FILL_FORE_SCHEMECOLOR_INDEX" val="13"/>
  <p:tag name="KSO_WM_UNIT_TEXT_FILL_TYPE" val="1"/>
</p:tagLst>
</file>

<file path=ppt/tags/tag17.xml><?xml version="1.0" encoding="utf-8"?>
<p:tagLst xmlns:p="http://schemas.openxmlformats.org/presentationml/2006/main">
  <p:tag name="KSO_WM_TAG_VERSION" val="1.0"/>
  <p:tag name="KSO_WM_BEAUTIFY_FLAG" val="#wm#"/>
  <p:tag name="KSO_WM_UNIT_TYPE" val="l_i"/>
  <p:tag name="KSO_WM_UNIT_INDEX" val="1_2"/>
  <p:tag name="KSO_WM_UNIT_LAYERLEVEL" val="1_1"/>
  <p:tag name="KSO_WM_TEMPLATE_CATEGORY" val="diagram"/>
  <p:tag name="KSO_WM_TEMPLATE_INDEX" val="20168442"/>
  <p:tag name="KSO_WM_DIAGRAM_GROUP_CODE" val="l1-1"/>
  <p:tag name="KSO_WM_UNIT_ID" val="diagram20168442_3*l_i*1_2"/>
  <p:tag name="KSO_WM_UNIT_FILL_FORE_SCHEMECOLOR_INDEX" val="14"/>
  <p:tag name="KSO_WM_UNIT_FILL_TYPE" val="1"/>
  <p:tag name="KSO_WM_UNIT_TEXT_FILL_FORE_SCHEMECOLOR_INDEX" val="2"/>
  <p:tag name="KSO_WM_UNIT_TEXT_FILL_TYPE" val="1"/>
</p:tagLst>
</file>

<file path=ppt/tags/tag170.xml><?xml version="1.0" encoding="utf-8"?>
<p:tagLst xmlns:p="http://schemas.openxmlformats.org/presentationml/2006/main">
  <p:tag name="KSO_WM_UNIT_VALUE" val="118*106"/>
  <p:tag name="KSO_WM_UNIT_HIGHLIGHT" val="0"/>
  <p:tag name="KSO_WM_UNIT_COMPATIBLE" val="0"/>
  <p:tag name="KSO_WM_UNIT_DIAGRAM_ISNUMVISUAL" val="0"/>
  <p:tag name="KSO_WM_UNIT_DIAGRAM_ISREFERUNIT" val="0"/>
  <p:tag name="KSO_WM_DIAGRAM_GROUP_CODE" val="l1-1"/>
  <p:tag name="KSO_WM_UNIT_ID" val="diagram773_4*l_x*1_2"/>
  <p:tag name="KSO_WM_TEMPLATE_CATEGORY" val="diagram"/>
  <p:tag name="KSO_WM_TEMPLATE_INDEX" val="773"/>
  <p:tag name="KSO_WM_UNIT_LAYERLEVEL" val="1_1"/>
  <p:tag name="KSO_WM_TAG_VERSION" val="1.0"/>
  <p:tag name="KSO_WM_UNIT_FILL_FORE_SCHEMECOLOR_INDEX" val="13"/>
  <p:tag name="KSO_WM_UNIT_FILL_TYPE" val="1"/>
  <p:tag name="KSO_WM_UNIT_TEXT_FILL_FORE_SCHEMECOLOR_INDEX" val="13"/>
  <p:tag name="KSO_WM_UNIT_TEXT_FILL_TYPE" val="1"/>
</p:tagLst>
</file>

<file path=ppt/tags/tag171.xml><?xml version="1.0" encoding="utf-8"?>
<p:tagLst xmlns:p="http://schemas.openxmlformats.org/presentationml/2006/main">
  <p:tag name="KSO_WM_UNIT_RELATE_UNITID" val="261*l*1"/>
  <p:tag name="KSO_WM_UNIT_ISCONTENTSTITLE" val="0"/>
  <p:tag name="KSO_WM_UNIT_NOCLEAR" val="0"/>
  <p:tag name="KSO_WM_UNIT_VALUE" val="13"/>
  <p:tag name="KSO_WM_UNIT_HIGHLIGHT" val="0"/>
  <p:tag name="KSO_WM_UNIT_COMPATIBLE" val="0"/>
  <p:tag name="KSO_WM_UNIT_DIAGRAM_ISNUMVISUAL" val="0"/>
  <p:tag name="KSO_WM_UNIT_DIAGRAM_ISREFERUNIT" val="0"/>
  <p:tag name="KSO_WM_DIAGRAM_GROUP_CODE" val="l1-1"/>
  <p:tag name="KSO_WM_UNIT_ID" val="diagram773_4*a*1"/>
  <p:tag name="KSO_WM_TEMPLATE_CATEGORY" val="diagram"/>
  <p:tag name="KSO_WM_TEMPLATE_INDEX" val="773"/>
  <p:tag name="KSO_WM_UNIT_LAYERLEVEL" val="1"/>
  <p:tag name="KSO_WM_TAG_VERSION" val="1.0"/>
  <p:tag name="KSO_WM_UNIT_PRESET_TEXT" val="单击此处添加标题"/>
  <p:tag name="KSO_WM_UNIT_TEXT_FILL_FORE_SCHEMECOLOR_INDEX" val="13"/>
  <p:tag name="KSO_WM_UNIT_TEXT_FILL_TYPE" val="1"/>
</p:tagLst>
</file>

<file path=ppt/tags/tag172.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ID" val="diagram773_4*l_h_f*1_1_2"/>
  <p:tag name="KSO_WM_TEMPLATE_CATEGORY" val="diagram"/>
  <p:tag name="KSO_WM_TEMPLATE_INDEX" val="773"/>
  <p:tag name="KSO_WM_UNIT_LAYERLEVEL" val="1_1_1"/>
  <p:tag name="KSO_WM_TAG_VERSION" val="1.0"/>
  <p:tag name="KSO_WM_UNIT_PRESET_TEXT" val="单击此处添加文本具体内容"/>
  <p:tag name="KSO_WM_UNIT_TEXT_FILL_FORE_SCHEMECOLOR_INDEX" val="14"/>
  <p:tag name="KSO_WM_UNIT_TEXT_FILL_TYPE" val="1"/>
</p:tagLst>
</file>

<file path=ppt/tags/tag173.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ID" val="diagram773_4*l_h_f*1_2_2"/>
  <p:tag name="KSO_WM_TEMPLATE_CATEGORY" val="diagram"/>
  <p:tag name="KSO_WM_TEMPLATE_INDEX" val="773"/>
  <p:tag name="KSO_WM_UNIT_LAYERLEVEL" val="1_1_1"/>
  <p:tag name="KSO_WM_TAG_VERSION" val="1.0"/>
  <p:tag name="KSO_WM_UNIT_PRESET_TEXT" val="单击此处添加文本具体内容"/>
  <p:tag name="KSO_WM_UNIT_TEXT_FILL_FORE_SCHEMECOLOR_INDEX" val="14"/>
  <p:tag name="KSO_WM_UNIT_TEXT_FILL_TYPE" val="1"/>
</p:tagLst>
</file>

<file path=ppt/tags/tag174.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ID" val="diagram773_4*l_h_f*1_3_2"/>
  <p:tag name="KSO_WM_TEMPLATE_CATEGORY" val="diagram"/>
  <p:tag name="KSO_WM_TEMPLATE_INDEX" val="773"/>
  <p:tag name="KSO_WM_UNIT_LAYERLEVEL" val="1_1_1"/>
  <p:tag name="KSO_WM_TAG_VERSION" val="1.0"/>
  <p:tag name="KSO_WM_UNIT_PRESET_TEXT" val="单击此处添加文本具体内容"/>
  <p:tag name="KSO_WM_UNIT_TEXT_FILL_FORE_SCHEMECOLOR_INDEX" val="14"/>
  <p:tag name="KSO_WM_UNIT_TEXT_FILL_TYPE" val="1"/>
</p:tagLst>
</file>

<file path=ppt/tags/tag175.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ID" val="diagram773_4*l_h_f*1_4_2"/>
  <p:tag name="KSO_WM_TEMPLATE_CATEGORY" val="diagram"/>
  <p:tag name="KSO_WM_TEMPLATE_INDEX" val="773"/>
  <p:tag name="KSO_WM_UNIT_LAYERLEVEL" val="1_1_1"/>
  <p:tag name="KSO_WM_TAG_VERSION" val="1.0"/>
  <p:tag name="KSO_WM_UNIT_PRESET_TEXT" val="单击此处添加文本具体内容"/>
  <p:tag name="KSO_WM_UNIT_TEXT_FILL_FORE_SCHEMECOLOR_INDEX" val="14"/>
  <p:tag name="KSO_WM_UNIT_TEXT_FILL_TYPE" val="1"/>
</p:tagLst>
</file>

<file path=ppt/tags/tag176.xml><?xml version="1.0" encoding="utf-8"?>
<p:tagLst xmlns:p="http://schemas.openxmlformats.org/presentationml/2006/main">
  <p:tag name="KSO_WM_CHIP_INFOS" val="{&quot;width&quot;:960.134,&quot;height&quot;:317.294,&quot;tags&quot;:{&quot;style&quot;:[&quot;商务&quot;,&quot;简约&quot;],&quot;coloring&quot;:[&quot;多彩色&quot;]},&quot;slide_type&quot;:[&quot;text&quot;],&quot;text&quot;:{&quot;align&quot;:[&quot;cm&quot;],&quot;direction&quot;:[&quot;horizontal&quot;]},&quot;type&quot;:&quot;diagram&quot;,&quot;match_code&quot;:&quot;l(h(f)h(f)h(f)h(f))&quot;,&quot;adjust_rule&quot;:{&quot;width_max&quot;:1152.16077,&quot;width_min&quot;:960.134,&quot;height_max&quot;:380.7528,&quot;height_min&quot;:317.294},&quot;zoom_adjust&quot;:20,&quot;fill_rule&quot;:{&quot;fill_mode&quot;:&quot;adaptive&quot;,&quot;fill_align&quot;:[&quot;cm&quot;]},&quot;adapt_layouttype&quot;:[&quot;topbottom&quot;,&quot;leftright&quot;,&quot;navigation&quot;,&quot;full&quot;]}"/>
  <p:tag name="KSO_WM_CHIP_XID" val="5ea8fa28b578bff8f7541afa"/>
  <p:tag name="KSO_WM_SLIDE_ID" val="diagram20201344_3"/>
  <p:tag name="KSO_WM_TEMPLATE_SUBCATEGORY" val="22"/>
  <p:tag name="KSO_WM_TEMPLATE_MASTER_TYPE" val="0"/>
  <p:tag name="KSO_WM_TEMPLATE_COLOR_TYPE" val="1"/>
  <p:tag name="KSO_WM_SLIDE_TYPE" val="text"/>
  <p:tag name="KSO_WM_SLIDE_SUBTYPE" val="diag"/>
  <p:tag name="KSO_WM_SLIDE_ITEM_CNT" val="4"/>
  <p:tag name="KSO_WM_SLIDE_INDEX" val="3"/>
  <p:tag name="KSO_WM_SLIDE_SIZE" val="960*307.4"/>
  <p:tag name="KSO_WM_SLIDE_POSITION" val="0*116.35"/>
  <p:tag name="KSO_WM_DIAGRAM_GROUP_CODE" val="l1-1"/>
  <p:tag name="KSO_WM_SLIDE_DIAGTYPE" val="l"/>
  <p:tag name="KSO_WM_TAG_VERSION" val="1.0"/>
  <p:tag name="KSO_WM_BEAUTIFY_FLAG" val="#wm#"/>
  <p:tag name="KSO_WM_TEMPLATE_CATEGORY" val="diagram"/>
  <p:tag name="KSO_WM_TEMPLATE_INDEX" val="20201344"/>
  <p:tag name="KSO_WM_SLIDE_LAYOUT" val="l"/>
  <p:tag name="KSO_WM_SLIDE_LAYOUT_CNT" val="1"/>
</p:tagLst>
</file>

<file path=ppt/tags/tag177.xml><?xml version="1.0" encoding="utf-8"?>
<p:tagLst xmlns:p="http://schemas.openxmlformats.org/presentationml/2006/main">
  <p:tag name="KSO_WM_SLIDE_MODEL_TYPE" val="timeline"/>
</p:tagLst>
</file>

<file path=ppt/tags/tag178.xml><?xml version="1.0" encoding="utf-8"?>
<p:tagLst xmlns:p="http://schemas.openxmlformats.org/presentationml/2006/main">
  <p:tag name="KSO_WM_SLIDE_MODEL_TYPE" val="timeline"/>
</p:tagLst>
</file>

<file path=ppt/tags/tag179.xml><?xml version="1.0" encoding="utf-8"?>
<p:tagLst xmlns:p="http://schemas.openxmlformats.org/presentationml/2006/main">
  <p:tag name="KSO_WM_SLIDE_MODEL_TYPE" val="timeline"/>
</p:tagLst>
</file>

<file path=ppt/tags/tag18.xml><?xml version="1.0" encoding="utf-8"?>
<p:tagLst xmlns:p="http://schemas.openxmlformats.org/presentationml/2006/main">
  <p:tag name="KSO_WM_TAG_VERSION" val="1.0"/>
  <p:tag name="KSO_WM_BEAUTIFY_FLAG" val="#wm#"/>
  <p:tag name="KSO_WM_UNIT_TYPE" val="l_i"/>
  <p:tag name="KSO_WM_UNIT_INDEX" val="1_3"/>
  <p:tag name="KSO_WM_UNIT_LAYERLEVEL" val="1_1"/>
  <p:tag name="KSO_WM_TEMPLATE_CATEGORY" val="diagram"/>
  <p:tag name="KSO_WM_TEMPLATE_INDEX" val="20168442"/>
  <p:tag name="KSO_WM_DIAGRAM_GROUP_CODE" val="l1-1"/>
  <p:tag name="KSO_WM_UNIT_ID" val="diagram20168442_3*l_i*1_3"/>
  <p:tag name="KSO_WM_UNIT_FILL_FORE_SCHEMECOLOR_INDEX" val="14"/>
  <p:tag name="KSO_WM_UNIT_FILL_TYPE" val="1"/>
  <p:tag name="KSO_WM_UNIT_TEXT_FILL_FORE_SCHEMECOLOR_INDEX" val="2"/>
  <p:tag name="KSO_WM_UNIT_TEXT_FILL_TYPE" val="1"/>
</p:tagLst>
</file>

<file path=ppt/tags/tag180.xml><?xml version="1.0" encoding="utf-8"?>
<p:tagLst xmlns:p="http://schemas.openxmlformats.org/presentationml/2006/main">
  <p:tag name="KSO_WM_TAG_VERSION" val="1.0"/>
  <p:tag name="KSO_WM_BEAUTIFY_FLAG" val="#wm#"/>
  <p:tag name="KSO_WM_UNIT_TYPE" val="i"/>
  <p:tag name="KSO_WM_UNIT_ID" val="diagram160537_4*i*1"/>
  <p:tag name="KSO_WM_TEMPLATE_CATEGORY" val="diagram"/>
  <p:tag name="KSO_WM_TEMPLATE_INDEX" val="160537"/>
  <p:tag name="KSO_WM_UNIT_INDEX" val="1"/>
</p:tagLst>
</file>

<file path=ppt/tags/tag181.xml><?xml version="1.0" encoding="utf-8"?>
<p:tagLst xmlns:p="http://schemas.openxmlformats.org/presentationml/2006/main">
  <p:tag name="KSO_WM_DIAGRAM_GROUP_CODE" val="m1-1"/>
  <p:tag name="KSO_WM_TAG_VERSION" val="1.0"/>
  <p:tag name="KSO_WM_TEMPLATE_CATEGORY" val="diagram"/>
  <p:tag name="KSO_WM_TEMPLATE_INDEX" val="160537"/>
  <p:tag name="KSO_WM_UNIT_TYPE" val="m_i"/>
  <p:tag name="KSO_WM_UNIT_INDEX" val="1_1"/>
  <p:tag name="KSO_WM_UNIT_ID" val="259*m_i*1_1"/>
  <p:tag name="KSO_WM_UNIT_CLEAR" val="1"/>
  <p:tag name="KSO_WM_UNIT_LAYERLEVEL" val="1_1"/>
  <p:tag name="KSO_WM_BEAUTIFY_FLAG" val="#wm#"/>
  <p:tag name="KSO_WM_UNIT_FILL_FORE_SCHEMECOLOR_INDEX" val="5"/>
  <p:tag name="KSO_WM_UNIT_FILL_TYPE" val="1"/>
  <p:tag name="KSO_WM_UNIT_TEXT_FILL_FORE_SCHEMECOLOR_INDEX" val="13"/>
  <p:tag name="KSO_WM_UNIT_TEXT_FILL_TYPE" val="1"/>
</p:tagLst>
</file>

<file path=ppt/tags/tag182.xml><?xml version="1.0" encoding="utf-8"?>
<p:tagLst xmlns:p="http://schemas.openxmlformats.org/presentationml/2006/main">
  <p:tag name="KSO_WM_TAG_VERSION" val="1.0"/>
  <p:tag name="KSO_WM_TEMPLATE_CATEGORY" val="diagram"/>
  <p:tag name="KSO_WM_TEMPLATE_INDEX" val="160537"/>
  <p:tag name="KSO_WM_UNIT_TYPE" val="m_h_f"/>
  <p:tag name="KSO_WM_UNIT_INDEX" val="1_1_1"/>
  <p:tag name="KSO_WM_UNIT_ID" val="259*m_h_f*1_1_1"/>
  <p:tag name="KSO_WM_UNIT_CLEAR" val="1"/>
  <p:tag name="KSO_WM_UNIT_LAYERLEVEL" val="1_1_1"/>
  <p:tag name="KSO_WM_UNIT_VALUE" val="16"/>
  <p:tag name="KSO_WM_UNIT_HIGHLIGHT" val="0"/>
  <p:tag name="KSO_WM_UNIT_COMPATIBLE" val="0"/>
  <p:tag name="KSO_WM_BEAUTIFY_FLAG" val="#wm#"/>
  <p:tag name="KSO_WM_DIAGRAM_GROUP_CODE" val="m1-1"/>
  <p:tag name="KSO_WM_UNIT_PRESET_TEXT" val="CONSECTETUR ADIPISICING ELIT"/>
  <p:tag name="KSO_WM_UNIT_FILL_FORE_SCHEMECOLOR_INDEX" val="5"/>
  <p:tag name="KSO_WM_UNIT_FILL_TYPE" val="1"/>
  <p:tag name="KSO_WM_UNIT_TEXT_FILL_FORE_SCHEMECOLOR_INDEX" val="14"/>
  <p:tag name="KSO_WM_UNIT_TEXT_FILL_TYPE" val="1"/>
</p:tagLst>
</file>

<file path=ppt/tags/tag183.xml><?xml version="1.0" encoding="utf-8"?>
<p:tagLst xmlns:p="http://schemas.openxmlformats.org/presentationml/2006/main">
  <p:tag name="KSO_WM_TAG_VERSION" val="1.0"/>
  <p:tag name="KSO_WM_BEAUTIFY_FLAG" val="#wm#"/>
  <p:tag name="KSO_WM_UNIT_TYPE" val="i"/>
  <p:tag name="KSO_WM_UNIT_ID" val="diagram160537_4*i*6"/>
  <p:tag name="KSO_WM_TEMPLATE_CATEGORY" val="diagram"/>
  <p:tag name="KSO_WM_TEMPLATE_INDEX" val="160537"/>
  <p:tag name="KSO_WM_UNIT_INDEX" val="6"/>
</p:tagLst>
</file>

<file path=ppt/tags/tag184.xml><?xml version="1.0" encoding="utf-8"?>
<p:tagLst xmlns:p="http://schemas.openxmlformats.org/presentationml/2006/main">
  <p:tag name="KSO_WM_DIAGRAM_GROUP_CODE" val="m1-1"/>
  <p:tag name="KSO_WM_TAG_VERSION" val="1.0"/>
  <p:tag name="KSO_WM_TEMPLATE_CATEGORY" val="diagram"/>
  <p:tag name="KSO_WM_TEMPLATE_INDEX" val="160537"/>
  <p:tag name="KSO_WM_UNIT_TYPE" val="m_i"/>
  <p:tag name="KSO_WM_UNIT_INDEX" val="1_2"/>
  <p:tag name="KSO_WM_UNIT_ID" val="259*m_i*1_2"/>
  <p:tag name="KSO_WM_UNIT_CLEAR" val="1"/>
  <p:tag name="KSO_WM_UNIT_LAYERLEVEL" val="1_1"/>
  <p:tag name="KSO_WM_BEAUTIFY_FLAG" val="#wm#"/>
  <p:tag name="KSO_WM_UNIT_FILL_FORE_SCHEMECOLOR_INDEX" val="6"/>
  <p:tag name="KSO_WM_UNIT_FILL_TYPE" val="1"/>
  <p:tag name="KSO_WM_UNIT_TEXT_FILL_FORE_SCHEMECOLOR_INDEX" val="13"/>
  <p:tag name="KSO_WM_UNIT_TEXT_FILL_TYPE" val="1"/>
</p:tagLst>
</file>

<file path=ppt/tags/tag185.xml><?xml version="1.0" encoding="utf-8"?>
<p:tagLst xmlns:p="http://schemas.openxmlformats.org/presentationml/2006/main">
  <p:tag name="KSO_WM_TAG_VERSION" val="1.0"/>
  <p:tag name="KSO_WM_TEMPLATE_CATEGORY" val="diagram"/>
  <p:tag name="KSO_WM_TEMPLATE_INDEX" val="160537"/>
  <p:tag name="KSO_WM_UNIT_TYPE" val="m_h_f"/>
  <p:tag name="KSO_WM_UNIT_INDEX" val="1_2_1"/>
  <p:tag name="KSO_WM_UNIT_ID" val="259*m_h_f*1_2_1"/>
  <p:tag name="KSO_WM_UNIT_CLEAR" val="1"/>
  <p:tag name="KSO_WM_UNIT_LAYERLEVEL" val="1_1_1"/>
  <p:tag name="KSO_WM_UNIT_VALUE" val="16"/>
  <p:tag name="KSO_WM_UNIT_HIGHLIGHT" val="0"/>
  <p:tag name="KSO_WM_UNIT_COMPATIBLE" val="0"/>
  <p:tag name="KSO_WM_BEAUTIFY_FLAG" val="#wm#"/>
  <p:tag name="KSO_WM_DIAGRAM_GROUP_CODE" val="m1-1"/>
  <p:tag name="KSO_WM_UNIT_PRESET_TEXT" val="CONSECTETUR ADIPISICING ELIT"/>
  <p:tag name="KSO_WM_UNIT_FILL_FORE_SCHEMECOLOR_INDEX" val="6"/>
  <p:tag name="KSO_WM_UNIT_FILL_TYPE" val="1"/>
  <p:tag name="KSO_WM_UNIT_TEXT_FILL_FORE_SCHEMECOLOR_INDEX" val="14"/>
  <p:tag name="KSO_WM_UNIT_TEXT_FILL_TYPE" val="1"/>
</p:tagLst>
</file>

<file path=ppt/tags/tag186.xml><?xml version="1.0" encoding="utf-8"?>
<p:tagLst xmlns:p="http://schemas.openxmlformats.org/presentationml/2006/main">
  <p:tag name="KSO_WM_UNIT_ISCONTENTSTITLE" val="0"/>
  <p:tag name="KSO_WM_UNIT_PRESET_TEXT" val="优化措施"/>
  <p:tag name="KSO_WM_UNIT_NOCLEAR" val="0"/>
  <p:tag name="KSO_WM_UNIT_VALUE" val="36"/>
  <p:tag name="KSO_WM_UNIT_HIGHLIGHT" val="0"/>
  <p:tag name="KSO_WM_UNIT_COMPATIBLE" val="0"/>
  <p:tag name="KSO_WM_UNIT_DIAGRAM_ISNUMVISUAL" val="0"/>
  <p:tag name="KSO_WM_UNIT_DIAGRAM_ISREFERUNIT" val="0"/>
  <p:tag name="KSO_WM_DIAGRAM_GROUP_CODE" val="m1-1"/>
  <p:tag name="KSO_WM_UNIT_ID" val="diagram20201390_1*a*1"/>
  <p:tag name="KSO_WM_TEMPLATE_CATEGORY" val="diagram"/>
  <p:tag name="KSO_WM_TEMPLATE_INDEX" val="20201390"/>
  <p:tag name="KSO_WM_UNIT_LAYERLEVEL" val="1"/>
  <p:tag name="KSO_WM_TAG_VERSION" val="1.0"/>
  <p:tag name="KSO_WM_UNIT_TEXT_FILL_FORE_SCHEMECOLOR_INDEX" val="13"/>
  <p:tag name="KSO_WM_UNIT_TEXT_FILL_TYPE" val="1"/>
  <p:tag name="KSO_WM_UNIT_USESOURCEFORMAT_APPLY" val="1"/>
</p:tagLst>
</file>

<file path=ppt/tags/tag187.xml><?xml version="1.0" encoding="utf-8"?>
<p:tagLst xmlns:p="http://schemas.openxmlformats.org/presentationml/2006/main">
  <p:tag name="KSO_WM_SLIDE_ID" val="diagram20201390_1"/>
  <p:tag name="KSO_WM_TEMPLATE_SUBCATEGORY" val="0"/>
  <p:tag name="KSO_WM_SLIDE_TYPE" val="text"/>
  <p:tag name="KSO_WM_SLIDE_SUBTYPE" val="diag"/>
  <p:tag name="KSO_WM_SLIDE_ITEM_CNT" val="4"/>
  <p:tag name="KSO_WM_SLIDE_INDEX" val="1"/>
  <p:tag name="KSO_WM_SLIDE_SIZE" val="879.626*386.852"/>
  <p:tag name="KSO_WM_SLIDE_POSITION" val="40.1868*160.273"/>
  <p:tag name="KSO_WM_DIAGRAM_GROUP_CODE" val="m1-1"/>
  <p:tag name="KSO_WM_SLIDE_DIAGTYPE" val="m"/>
  <p:tag name="KSO_WM_TAG_VERSION" val="1.0"/>
  <p:tag name="KSO_WM_BEAUTIFY_FLAG" val="#wm#"/>
  <p:tag name="KSO_WM_TEMPLATE_CATEGORY" val="diagram"/>
  <p:tag name="KSO_WM_TEMPLATE_INDEX" val="20201390"/>
  <p:tag name="KSO_WM_SLIDE_LAYOUT" val="a_b_m"/>
  <p:tag name="KSO_WM_SLIDE_LAYOUT_CNT" val="1_1_1"/>
</p:tagLst>
</file>

<file path=ppt/tags/tag188.xml><?xml version="1.0" encoding="utf-8"?>
<p:tagLst xmlns:p="http://schemas.openxmlformats.org/presentationml/2006/main">
  <p:tag name="KSO_WM_TEMPLATE_INDEX" val="20186234"/>
  <p:tag name="KSO_WM_TAG_VERSION" val="1.0"/>
  <p:tag name="KSO_WM_SLIDE_INDEX" val="1"/>
  <p:tag name="KSO_WM_SLIDE_ITEM_CNT" val="4"/>
  <p:tag name="KSO_WM_SLIDE_LAYOUT" val="q"/>
  <p:tag name="KSO_WM_SLIDE_LAYOUT_CNT" val="1"/>
  <p:tag name="KSO_WM_SLIDE_TYPE" val="text"/>
  <p:tag name="KSO_WM_SLIDE_SUBTYPE" val="diag"/>
  <p:tag name="KSO_WM_BEAUTIFY_FLAG" val="#wm#"/>
  <p:tag name="KSO_WM_SLIDE_POSITION" val="114.961*127.158"/>
  <p:tag name="KSO_WM_SLIDE_SIZE" val="723.792*322.644"/>
  <p:tag name="KSO_WM_DIAGRAM_GROUP_CODE" val="q1-1"/>
  <p:tag name="KSO_WM_TEMPLATE_CATEGORY" val="diagram"/>
  <p:tag name="KSO_WM_SLIDE_ID" val="diagram20186234_1"/>
  <p:tag name="KSO_WM_TEMPLATE_SUBCATEGORY" val="0"/>
  <p:tag name="KSO_WM_SLIDE_DIAGTYPE" val="q"/>
</p:tagLst>
</file>

<file path=ppt/tags/tag189.xml><?xml version="1.0" encoding="utf-8"?>
<p:tagLst xmlns:p="http://schemas.openxmlformats.org/presentationml/2006/main">
  <p:tag name="KSO_WM_TAG_VERSION" val="1.0"/>
  <p:tag name="KSO_WM_UNIT_ID" val="diagram160670_5*i*1"/>
  <p:tag name="KSO_WM_TEMPLATE_CATEGORY" val="diagram"/>
  <p:tag name="KSO_WM_TEMPLATE_INDEX" val="160670"/>
</p:tagLst>
</file>

<file path=ppt/tags/tag19.xml><?xml version="1.0" encoding="utf-8"?>
<p:tagLst xmlns:p="http://schemas.openxmlformats.org/presentationml/2006/main">
  <p:tag name="KSO_WM_TAG_VERSION" val="1.0"/>
  <p:tag name="KSO_WM_BEAUTIFY_FLAG" val="#wm#"/>
  <p:tag name="KSO_WM_UNIT_TYPE" val="l_i"/>
  <p:tag name="KSO_WM_UNIT_INDEX" val="1_4"/>
  <p:tag name="KSO_WM_UNIT_LAYERLEVEL" val="1_1"/>
  <p:tag name="KSO_WM_TEMPLATE_CATEGORY" val="diagram"/>
  <p:tag name="KSO_WM_TEMPLATE_INDEX" val="20168442"/>
  <p:tag name="KSO_WM_DIAGRAM_GROUP_CODE" val="l1-1"/>
  <p:tag name="KSO_WM_UNIT_ID" val="diagram20168442_3*l_i*1_4"/>
  <p:tag name="KSO_WM_UNIT_FILL_FORE_SCHEMECOLOR_INDEX" val="14"/>
  <p:tag name="KSO_WM_UNIT_FILL_TYPE" val="1"/>
  <p:tag name="KSO_WM_UNIT_TEXT_FILL_FORE_SCHEMECOLOR_INDEX" val="2"/>
  <p:tag name="KSO_WM_UNIT_TEXT_FILL_TYPE" val="1"/>
</p:tagLst>
</file>

<file path=ppt/tags/tag190.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1"/>
  <p:tag name="KSO_WM_UNIT_ID" val="diagram160670_5*l_i*1_1"/>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191.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h_f"/>
  <p:tag name="KSO_WM_UNIT_INDEX" val="1_1_1"/>
  <p:tag name="KSO_WM_UNIT_ID" val="diagram160670_5*l_h_f*1_1_1"/>
  <p:tag name="KSO_WM_UNIT_CLEAR" val="1"/>
  <p:tag name="KSO_WM_UNIT_LAYERLEVEL" val="1_1_1"/>
  <p:tag name="KSO_WM_UNIT_VALUE" val="6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192.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2"/>
  <p:tag name="KSO_WM_UNIT_ID" val="diagram160670_5*l_i*1_2"/>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193.xml><?xml version="1.0" encoding="utf-8"?>
<p:tagLst xmlns:p="http://schemas.openxmlformats.org/presentationml/2006/main">
  <p:tag name="KSO_WM_TAG_VERSION" val="1.0"/>
  <p:tag name="KSO_WM_UNIT_ID" val="diagram160670_5*i*15"/>
  <p:tag name="KSO_WM_TEMPLATE_CATEGORY" val="diagram"/>
  <p:tag name="KSO_WM_TEMPLATE_INDEX" val="160670"/>
</p:tagLst>
</file>

<file path=ppt/tags/tag194.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5"/>
  <p:tag name="KSO_WM_UNIT_ID" val="diagram160670_5*l_i*1_5"/>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195.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h_f"/>
  <p:tag name="KSO_WM_UNIT_INDEX" val="1_2_1"/>
  <p:tag name="KSO_WM_UNIT_ID" val="diagram160670_5*l_h_f*1_2_1"/>
  <p:tag name="KSO_WM_UNIT_CLEAR" val="1"/>
  <p:tag name="KSO_WM_UNIT_LAYERLEVEL" val="1_1_1"/>
  <p:tag name="KSO_WM_UNIT_VALUE" val="6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196.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6"/>
  <p:tag name="KSO_WM_UNIT_ID" val="diagram160670_5*l_i*1_6"/>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197.xml><?xml version="1.0" encoding="utf-8"?>
<p:tagLst xmlns:p="http://schemas.openxmlformats.org/presentationml/2006/main">
  <p:tag name="KSO_WM_TAG_VERSION" val="1.0"/>
  <p:tag name="KSO_WM_UNIT_ID" val="diagram160670_5*i*29"/>
  <p:tag name="KSO_WM_TEMPLATE_CATEGORY" val="diagram"/>
  <p:tag name="KSO_WM_TEMPLATE_INDEX" val="160670"/>
</p:tagLst>
</file>

<file path=ppt/tags/tag198.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9"/>
  <p:tag name="KSO_WM_UNIT_ID" val="diagram160670_5*l_i*1_9"/>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199.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h_f"/>
  <p:tag name="KSO_WM_UNIT_INDEX" val="1_3_1"/>
  <p:tag name="KSO_WM_UNIT_ID" val="diagram160670_5*l_h_f*1_3_1"/>
  <p:tag name="KSO_WM_UNIT_CLEAR" val="1"/>
  <p:tag name="KSO_WM_UNIT_LAYERLEVEL" val="1_1_1"/>
  <p:tag name="KSO_WM_UNIT_VALUE" val="6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2.xml><?xml version="1.0" encoding="utf-8"?>
<p:tagLst xmlns:p="http://schemas.openxmlformats.org/presentationml/2006/main">
  <p:tag name="KSO_WM_TAG_VERSION" val="1.0"/>
  <p:tag name="KSO_WM_BEAUTIFY_FLAG" val="#wm#"/>
  <p:tag name="KSO_WM_UNIT_TYPE" val="i"/>
  <p:tag name="KSO_WM_UNIT_ID" val="diagram160537_4*i*1"/>
  <p:tag name="KSO_WM_TEMPLATE_CATEGORY" val="diagram"/>
  <p:tag name="KSO_WM_TEMPLATE_INDEX" val="160537"/>
  <p:tag name="KSO_WM_UNIT_INDEX" val="1"/>
</p:tagLst>
</file>

<file path=ppt/tags/tag20.xml><?xml version="1.0" encoding="utf-8"?>
<p:tagLst xmlns:p="http://schemas.openxmlformats.org/presentationml/2006/main">
  <p:tag name="KSO_WM_TAG_VERSION" val="1.0"/>
  <p:tag name="KSO_WM_BEAUTIFY_FLAG" val="#wm#"/>
  <p:tag name="KSO_WM_UNIT_TYPE" val="l_i"/>
  <p:tag name="KSO_WM_UNIT_INDEX" val="1_5"/>
  <p:tag name="KSO_WM_UNIT_LAYERLEVEL" val="1_1"/>
  <p:tag name="KSO_WM_TEMPLATE_CATEGORY" val="diagram"/>
  <p:tag name="KSO_WM_TEMPLATE_INDEX" val="20168442"/>
  <p:tag name="KSO_WM_DIAGRAM_GROUP_CODE" val="l1-1"/>
  <p:tag name="KSO_WM_UNIT_ID" val="diagram20168442_3*l_i*1_5"/>
  <p:tag name="KSO_WM_UNIT_FILL_FORE_SCHEMECOLOR_INDEX" val="14"/>
  <p:tag name="KSO_WM_UNIT_FILL_TYPE" val="1"/>
  <p:tag name="KSO_WM_UNIT_TEXT_FILL_FORE_SCHEMECOLOR_INDEX" val="2"/>
  <p:tag name="KSO_WM_UNIT_TEXT_FILL_TYPE" val="1"/>
</p:tagLst>
</file>

<file path=ppt/tags/tag200.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10"/>
  <p:tag name="KSO_WM_UNIT_ID" val="diagram160670_5*l_i*1_10"/>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201.xml><?xml version="1.0" encoding="utf-8"?>
<p:tagLst xmlns:p="http://schemas.openxmlformats.org/presentationml/2006/main">
  <p:tag name="KSO_WM_CHIP_INFOS" val="{&quot;width&quot;:960.134,&quot;height&quot;:317.294,&quot;tags&quot;:{&quot;style&quot;:[&quot;商务&quot;,&quot;简约&quot;],&quot;coloring&quot;:[&quot;多彩色&quot;]},&quot;slide_type&quot;:[&quot;text&quot;],&quot;text&quot;:{&quot;align&quot;:[&quot;cm&quot;],&quot;direction&quot;:[&quot;horizontal&quot;]},&quot;type&quot;:&quot;diagram&quot;,&quot;match_code&quot;:&quot;l(h(f)h(f)h(f)h(f))&quot;,&quot;adjust_rule&quot;:{&quot;width_max&quot;:1152.16077,&quot;width_min&quot;:960.134,&quot;height_max&quot;:380.7528,&quot;height_min&quot;:317.294},&quot;zoom_adjust&quot;:20,&quot;fill_rule&quot;:{&quot;fill_mode&quot;:&quot;adaptive&quot;,&quot;fill_align&quot;:[&quot;cm&quot;]},&quot;adapt_layouttype&quot;:[&quot;topbottom&quot;,&quot;leftright&quot;,&quot;navigation&quot;,&quot;full&quot;]}"/>
  <p:tag name="KSO_WM_CHIP_XID" val="5ea8fa28b578bff8f7541afa"/>
  <p:tag name="KSO_WM_SLIDE_ID" val="diagram20201344_3"/>
  <p:tag name="KSO_WM_TEMPLATE_SUBCATEGORY" val="22"/>
  <p:tag name="KSO_WM_TEMPLATE_MASTER_TYPE" val="0"/>
  <p:tag name="KSO_WM_TEMPLATE_COLOR_TYPE" val="1"/>
  <p:tag name="KSO_WM_SLIDE_TYPE" val="text"/>
  <p:tag name="KSO_WM_SLIDE_SUBTYPE" val="diag"/>
  <p:tag name="KSO_WM_SLIDE_ITEM_CNT" val="4"/>
  <p:tag name="KSO_WM_SLIDE_INDEX" val="3"/>
  <p:tag name="KSO_WM_SLIDE_SIZE" val="960*307.4"/>
  <p:tag name="KSO_WM_SLIDE_POSITION" val="0*116.35"/>
  <p:tag name="KSO_WM_DIAGRAM_GROUP_CODE" val="l1-1"/>
  <p:tag name="KSO_WM_SLIDE_DIAGTYPE" val="l"/>
  <p:tag name="KSO_WM_TAG_VERSION" val="1.0"/>
  <p:tag name="KSO_WM_BEAUTIFY_FLAG" val="#wm#"/>
  <p:tag name="KSO_WM_TEMPLATE_CATEGORY" val="diagram"/>
  <p:tag name="KSO_WM_TEMPLATE_INDEX" val="20201344"/>
  <p:tag name="KSO_WM_SLIDE_LAYOUT" val="l"/>
  <p:tag name="KSO_WM_SLIDE_LAYOUT_CNT" val="1"/>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m_i"/>
  <p:tag name="KSO_WM_UNIT_INDEX" val="1_1"/>
  <p:tag name="KSO_WM_UNIT_ID" val="diagram726_6*m_i*1_1"/>
  <p:tag name="KSO_WM_TEMPLATE_CATEGORY" val="diagram"/>
  <p:tag name="KSO_WM_TEMPLATE_INDEX" val="726"/>
  <p:tag name="KSO_WM_UNIT_LAYERLEVEL" val="1_1"/>
  <p:tag name="KSO_WM_TAG_VERSION" val="1.0"/>
  <p:tag name="KSO_WM_BEAUTIFY_FLAG" val="#wm#"/>
  <p:tag name="KSO_WM_DIAGRAM_GROUP_CODE" val="m1-1"/>
  <p:tag name="KSO_WM_UNIT_LINE_FORE_SCHEMECOLOR_INDEX" val="6"/>
  <p:tag name="KSO_WM_UNIT_LINE_FILL_TYPE" val="2"/>
</p:tagLst>
</file>

<file path=ppt/tags/tag203.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m_h_i"/>
  <p:tag name="KSO_WM_UNIT_INDEX" val="1_1_3"/>
  <p:tag name="KSO_WM_UNIT_ID" val="diagram726_6*m_h_i*1_1_3"/>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5"/>
  <p:tag name="KSO_WM_UNIT_FILL_TYPE" val="1"/>
  <p:tag name="KSO_WM_UNIT_TEXT_FILL_FORE_SCHEMECOLOR_INDEX" val="2"/>
  <p:tag name="KSO_WM_UNIT_TEXT_FILL_TYPE" val="1"/>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m_h_i"/>
  <p:tag name="KSO_WM_UNIT_INDEX" val="1_1_2"/>
  <p:tag name="KSO_WM_UNIT_ID" val="diagram726_6*m_h_i*1_1_2"/>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5"/>
  <p:tag name="KSO_WM_UNIT_FILL_TYPE" val="1"/>
  <p:tag name="KSO_WM_UNIT_TEXT_FILL_FORE_SCHEMECOLOR_INDEX" val="2"/>
  <p:tag name="KSO_WM_UNIT_TEXT_FILL_TYPE" val="1"/>
</p:tagLst>
</file>

<file path=ppt/tags/tag205.xml><?xml version="1.0" encoding="utf-8"?>
<p:tagLst xmlns:p="http://schemas.openxmlformats.org/presentationml/2006/main">
  <p:tag name="KSO_WM_UNIT_SUBTYPE" val="a"/>
  <p:tag name="KSO_WM_UNIT_PRESET_TEXT" val="单击此处添加文本具体内容"/>
  <p:tag name="KSO_WM_UNIT_NOCLEAR" val="0"/>
  <p:tag name="KSO_WM_UNIT_VALUE" val="22"/>
  <p:tag name="KSO_WM_UNIT_HIGHLIGHT" val="0"/>
  <p:tag name="KSO_WM_UNIT_COMPATIBLE" val="0"/>
  <p:tag name="KSO_WM_UNIT_DIAGRAM_ISNUMVISUAL" val="0"/>
  <p:tag name="KSO_WM_UNIT_DIAGRAM_ISREFERUNIT" val="0"/>
  <p:tag name="KSO_WM_UNIT_TYPE" val="m_h_f"/>
  <p:tag name="KSO_WM_UNIT_INDEX" val="1_1_1"/>
  <p:tag name="KSO_WM_UNIT_ID" val="diagram726_6*m_h_f*1_1_1"/>
  <p:tag name="KSO_WM_TEMPLATE_CATEGORY" val="diagram"/>
  <p:tag name="KSO_WM_TEMPLATE_INDEX" val="726"/>
  <p:tag name="KSO_WM_UNIT_LAYERLEVEL" val="1_1_1"/>
  <p:tag name="KSO_WM_TAG_VERSION" val="1.0"/>
  <p:tag name="KSO_WM_BEAUTIFY_FLAG" val="#wm#"/>
  <p:tag name="KSO_WM_DIAGRAM_GROUP_CODE" val="m1-1"/>
  <p:tag name="KSO_WM_UNIT_TEXT_FILL_FORE_SCHEMECOLOR_INDEX" val="14"/>
  <p:tag name="KSO_WM_UNIT_TEXT_FILL_TYPE" val="1"/>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m_h_i"/>
  <p:tag name="KSO_WM_UNIT_INDEX" val="1_1_1"/>
  <p:tag name="KSO_WM_UNIT_ID" val="diagram726_6*m_h_i*1_1_1"/>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5"/>
  <p:tag name="KSO_WM_UNIT_FILL_TYPE" val="1"/>
  <p:tag name="KSO_WM_UNIT_TEXT_FILL_FORE_SCHEMECOLOR_INDEX" val="14"/>
  <p:tag name="KSO_WM_UNIT_TEXT_FILL_TYPE" val="1"/>
</p:tagLst>
</file>

<file path=ppt/tags/tag207.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m_h_i"/>
  <p:tag name="KSO_WM_UNIT_INDEX" val="1_3_2"/>
  <p:tag name="KSO_WM_UNIT_ID" val="diagram726_6*m_h_i*1_3_2"/>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6"/>
  <p:tag name="KSO_WM_UNIT_FILL_TYPE" val="1"/>
  <p:tag name="KSO_WM_UNIT_TEXT_FILL_FORE_SCHEMECOLOR_INDEX" val="2"/>
  <p:tag name="KSO_WM_UNIT_TEXT_FILL_TYPE" val="1"/>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m_h_i"/>
  <p:tag name="KSO_WM_UNIT_INDEX" val="1_3_3"/>
  <p:tag name="KSO_WM_UNIT_ID" val="diagram726_6*m_h_i*1_3_3"/>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6"/>
  <p:tag name="KSO_WM_UNIT_FILL_TYPE" val="1"/>
  <p:tag name="KSO_WM_UNIT_TEXT_FILL_FORE_SCHEMECOLOR_INDEX" val="2"/>
  <p:tag name="KSO_WM_UNIT_TEXT_FILL_TYPE" val="1"/>
</p:tagLst>
</file>

<file path=ppt/tags/tag209.xml><?xml version="1.0" encoding="utf-8"?>
<p:tagLst xmlns:p="http://schemas.openxmlformats.org/presentationml/2006/main">
  <p:tag name="KSO_WM_UNIT_SUBTYPE" val="a"/>
  <p:tag name="KSO_WM_UNIT_PRESET_TEXT" val="单击此处添加文本具体内容"/>
  <p:tag name="KSO_WM_UNIT_NOCLEAR" val="0"/>
  <p:tag name="KSO_WM_UNIT_VALUE" val="22"/>
  <p:tag name="KSO_WM_UNIT_HIGHLIGHT" val="0"/>
  <p:tag name="KSO_WM_UNIT_COMPATIBLE" val="0"/>
  <p:tag name="KSO_WM_UNIT_DIAGRAM_ISNUMVISUAL" val="0"/>
  <p:tag name="KSO_WM_UNIT_DIAGRAM_ISREFERUNIT" val="0"/>
  <p:tag name="KSO_WM_UNIT_TYPE" val="m_h_f"/>
  <p:tag name="KSO_WM_UNIT_INDEX" val="1_3_1"/>
  <p:tag name="KSO_WM_UNIT_ID" val="diagram726_6*m_h_f*1_3_1"/>
  <p:tag name="KSO_WM_TEMPLATE_CATEGORY" val="diagram"/>
  <p:tag name="KSO_WM_TEMPLATE_INDEX" val="726"/>
  <p:tag name="KSO_WM_UNIT_LAYERLEVEL" val="1_1_1"/>
  <p:tag name="KSO_WM_TAG_VERSION" val="1.0"/>
  <p:tag name="KSO_WM_BEAUTIFY_FLAG" val="#wm#"/>
  <p:tag name="KSO_WM_DIAGRAM_GROUP_CODE" val="m1-1"/>
  <p:tag name="KSO_WM_UNIT_TEXT_FILL_FORE_SCHEMECOLOR_INDEX" val="14"/>
  <p:tag name="KSO_WM_UNIT_TEXT_FILL_TYPE" val="1"/>
</p:tagLst>
</file>

<file path=ppt/tags/tag21.xml><?xml version="1.0" encoding="utf-8"?>
<p:tagLst xmlns:p="http://schemas.openxmlformats.org/presentationml/2006/main">
  <p:tag name="KSO_WM_TAG_VERSION" val="1.0"/>
  <p:tag name="KSO_WM_BEAUTIFY_FLAG" val="#wm#"/>
  <p:tag name="KSO_WM_UNIT_TYPE" val="l_i"/>
  <p:tag name="KSO_WM_UNIT_INDEX" val="1_6"/>
  <p:tag name="KSO_WM_UNIT_LAYERLEVEL" val="1_1"/>
  <p:tag name="KSO_WM_TEMPLATE_CATEGORY" val="diagram"/>
  <p:tag name="KSO_WM_TEMPLATE_INDEX" val="20168442"/>
  <p:tag name="KSO_WM_DIAGRAM_GROUP_CODE" val="l1-1"/>
  <p:tag name="KSO_WM_UNIT_ID" val="diagram20168442_3*l_i*1_6"/>
  <p:tag name="KSO_WM_UNIT_FILL_FORE_SCHEMECOLOR_INDEX" val="14"/>
  <p:tag name="KSO_WM_UNIT_FILL_TYPE" val="1"/>
  <p:tag name="KSO_WM_UNIT_TEXT_FILL_FORE_SCHEMECOLOR_INDEX" val="2"/>
  <p:tag name="KSO_WM_UNIT_TEXT_FILL_TYPE" val="1"/>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m_h_i"/>
  <p:tag name="KSO_WM_UNIT_INDEX" val="1_3_1"/>
  <p:tag name="KSO_WM_UNIT_ID" val="diagram726_6*m_h_i*1_3_1"/>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6"/>
  <p:tag name="KSO_WM_UNIT_FILL_TYPE" val="1"/>
  <p:tag name="KSO_WM_UNIT_TEXT_FILL_FORE_SCHEMECOLOR_INDEX" val="14"/>
  <p:tag name="KSO_WM_UNIT_TEXT_FILL_TYPE" val="1"/>
</p:tagLst>
</file>

<file path=ppt/tags/tag211.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m_h_i"/>
  <p:tag name="KSO_WM_UNIT_INDEX" val="1_5_3"/>
  <p:tag name="KSO_WM_UNIT_ID" val="diagram726_6*m_h_i*1_5_3"/>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7"/>
  <p:tag name="KSO_WM_UNIT_FILL_TYPE" val="1"/>
  <p:tag name="KSO_WM_UNIT_TEXT_FILL_FORE_SCHEMECOLOR_INDEX" val="2"/>
  <p:tag name="KSO_WM_UNIT_TEXT_FILL_TYPE" val="1"/>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m_h_i"/>
  <p:tag name="KSO_WM_UNIT_INDEX" val="1_5_2"/>
  <p:tag name="KSO_WM_UNIT_ID" val="diagram726_6*m_h_i*1_5_2"/>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7"/>
  <p:tag name="KSO_WM_UNIT_FILL_TYPE" val="1"/>
  <p:tag name="KSO_WM_UNIT_TEXT_FILL_FORE_SCHEMECOLOR_INDEX" val="2"/>
  <p:tag name="KSO_WM_UNIT_TEXT_FILL_TYPE" val="1"/>
</p:tagLst>
</file>

<file path=ppt/tags/tag213.xml><?xml version="1.0" encoding="utf-8"?>
<p:tagLst xmlns:p="http://schemas.openxmlformats.org/presentationml/2006/main">
  <p:tag name="KSO_WM_UNIT_SUBTYPE" val="a"/>
  <p:tag name="KSO_WM_UNIT_PRESET_TEXT" val="单击此处添加文本具体内容"/>
  <p:tag name="KSO_WM_UNIT_NOCLEAR" val="0"/>
  <p:tag name="KSO_WM_UNIT_VALUE" val="22"/>
  <p:tag name="KSO_WM_UNIT_HIGHLIGHT" val="0"/>
  <p:tag name="KSO_WM_UNIT_COMPATIBLE" val="0"/>
  <p:tag name="KSO_WM_UNIT_DIAGRAM_ISNUMVISUAL" val="0"/>
  <p:tag name="KSO_WM_UNIT_DIAGRAM_ISREFERUNIT" val="0"/>
  <p:tag name="KSO_WM_UNIT_TYPE" val="m_h_f"/>
  <p:tag name="KSO_WM_UNIT_INDEX" val="1_5_1"/>
  <p:tag name="KSO_WM_UNIT_ID" val="diagram726_6*m_h_f*1_5_1"/>
  <p:tag name="KSO_WM_TEMPLATE_CATEGORY" val="diagram"/>
  <p:tag name="KSO_WM_TEMPLATE_INDEX" val="726"/>
  <p:tag name="KSO_WM_UNIT_LAYERLEVEL" val="1_1_1"/>
  <p:tag name="KSO_WM_TAG_VERSION" val="1.0"/>
  <p:tag name="KSO_WM_BEAUTIFY_FLAG" val="#wm#"/>
  <p:tag name="KSO_WM_DIAGRAM_GROUP_CODE" val="m1-1"/>
  <p:tag name="KSO_WM_UNIT_TEXT_FILL_FORE_SCHEMECOLOR_INDEX" val="14"/>
  <p:tag name="KSO_WM_UNIT_TEXT_FILL_TYPE" val="1"/>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m_h_i"/>
  <p:tag name="KSO_WM_UNIT_INDEX" val="1_5_1"/>
  <p:tag name="KSO_WM_UNIT_ID" val="diagram726_6*m_h_i*1_5_1"/>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7"/>
  <p:tag name="KSO_WM_UNIT_FILL_TYPE" val="1"/>
  <p:tag name="KSO_WM_UNIT_TEXT_FILL_FORE_SCHEMECOLOR_INDEX" val="14"/>
  <p:tag name="KSO_WM_UNIT_TEXT_FILL_TYPE" val="1"/>
</p:tagLst>
</file>

<file path=ppt/tags/tag215.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m_h_i"/>
  <p:tag name="KSO_WM_UNIT_INDEX" val="1_2_2"/>
  <p:tag name="KSO_WM_UNIT_ID" val="diagram726_6*m_h_i*1_2_2"/>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8"/>
  <p:tag name="KSO_WM_UNIT_FILL_TYPE" val="1"/>
  <p:tag name="KSO_WM_UNIT_TEXT_FILL_FORE_SCHEMECOLOR_INDEX" val="2"/>
  <p:tag name="KSO_WM_UNIT_TEXT_FILL_TYPE" val="1"/>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m_h_i"/>
  <p:tag name="KSO_WM_UNIT_INDEX" val="1_2_3"/>
  <p:tag name="KSO_WM_UNIT_ID" val="diagram726_6*m_h_i*1_2_3"/>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8"/>
  <p:tag name="KSO_WM_UNIT_FILL_TYPE" val="1"/>
  <p:tag name="KSO_WM_UNIT_TEXT_FILL_FORE_SCHEMECOLOR_INDEX" val="2"/>
  <p:tag name="KSO_WM_UNIT_TEXT_FILL_TYPE" val="1"/>
</p:tagLst>
</file>

<file path=ppt/tags/tag217.xml><?xml version="1.0" encoding="utf-8"?>
<p:tagLst xmlns:p="http://schemas.openxmlformats.org/presentationml/2006/main">
  <p:tag name="KSO_WM_UNIT_SUBTYPE" val="a"/>
  <p:tag name="KSO_WM_UNIT_PRESET_TEXT" val="单击此处添加文本具体内容"/>
  <p:tag name="KSO_WM_UNIT_NOCLEAR" val="0"/>
  <p:tag name="KSO_WM_UNIT_VALUE" val="22"/>
  <p:tag name="KSO_WM_UNIT_HIGHLIGHT" val="0"/>
  <p:tag name="KSO_WM_UNIT_COMPATIBLE" val="0"/>
  <p:tag name="KSO_WM_UNIT_DIAGRAM_ISNUMVISUAL" val="0"/>
  <p:tag name="KSO_WM_UNIT_DIAGRAM_ISREFERUNIT" val="0"/>
  <p:tag name="KSO_WM_UNIT_TYPE" val="m_h_f"/>
  <p:tag name="KSO_WM_UNIT_INDEX" val="1_2_1"/>
  <p:tag name="KSO_WM_UNIT_ID" val="diagram726_6*m_h_f*1_2_1"/>
  <p:tag name="KSO_WM_TEMPLATE_CATEGORY" val="diagram"/>
  <p:tag name="KSO_WM_TEMPLATE_INDEX" val="726"/>
  <p:tag name="KSO_WM_UNIT_LAYERLEVEL" val="1_1_1"/>
  <p:tag name="KSO_WM_TAG_VERSION" val="1.0"/>
  <p:tag name="KSO_WM_BEAUTIFY_FLAG" val="#wm#"/>
  <p:tag name="KSO_WM_DIAGRAM_GROUP_CODE" val="m1-1"/>
  <p:tag name="KSO_WM_UNIT_TEXT_FILL_FORE_SCHEMECOLOR_INDEX" val="14"/>
  <p:tag name="KSO_WM_UNIT_TEXT_FILL_TYPE" val="1"/>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m_h_i"/>
  <p:tag name="KSO_WM_UNIT_INDEX" val="1_2_1"/>
  <p:tag name="KSO_WM_UNIT_ID" val="diagram726_6*m_h_i*1_2_1"/>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8"/>
  <p:tag name="KSO_WM_UNIT_FILL_TYPE" val="1"/>
  <p:tag name="KSO_WM_UNIT_TEXT_FILL_FORE_SCHEMECOLOR_INDEX" val="14"/>
  <p:tag name="KSO_WM_UNIT_TEXT_FILL_TYPE" val="1"/>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m_h_i"/>
  <p:tag name="KSO_WM_UNIT_INDEX" val="1_4_1"/>
  <p:tag name="KSO_WM_UNIT_ID" val="diagram726_6*m_h_i*1_4_1"/>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9"/>
  <p:tag name="KSO_WM_UNIT_FILL_TYPE" val="1"/>
  <p:tag name="KSO_WM_UNIT_TEXT_FILL_FORE_SCHEMECOLOR_INDEX" val="14"/>
  <p:tag name="KSO_WM_UNIT_TEXT_FILL_TYPE" val="1"/>
</p:tagLst>
</file>

<file path=ppt/tags/tag22.xml><?xml version="1.0" encoding="utf-8"?>
<p:tagLst xmlns:p="http://schemas.openxmlformats.org/presentationml/2006/main">
  <p:tag name="KSO_WM_TAG_VERSION" val="1.0"/>
  <p:tag name="KSO_WM_BEAUTIFY_FLAG" val="#wm#"/>
  <p:tag name="KSO_WM_UNIT_TYPE" val="l_i"/>
  <p:tag name="KSO_WM_UNIT_INDEX" val="1_7"/>
  <p:tag name="KSO_WM_UNIT_LAYERLEVEL" val="1_1"/>
  <p:tag name="KSO_WM_TEMPLATE_CATEGORY" val="diagram"/>
  <p:tag name="KSO_WM_TEMPLATE_INDEX" val="20168442"/>
  <p:tag name="KSO_WM_DIAGRAM_GROUP_CODE" val="l1-1"/>
  <p:tag name="KSO_WM_UNIT_ID" val="diagram20168442_3*l_i*1_7"/>
  <p:tag name="KSO_WM_UNIT_FILL_FORE_SCHEMECOLOR_INDEX" val="14"/>
  <p:tag name="KSO_WM_UNIT_FILL_TYPE" val="1"/>
  <p:tag name="KSO_WM_UNIT_TEXT_FILL_FORE_SCHEMECOLOR_INDEX" val="2"/>
  <p:tag name="KSO_WM_UNIT_TEXT_FILL_TYPE" val="1"/>
</p:tagLst>
</file>

<file path=ppt/tags/tag220.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m_h_i"/>
  <p:tag name="KSO_WM_UNIT_INDEX" val="1_4_2"/>
  <p:tag name="KSO_WM_UNIT_ID" val="diagram726_6*m_h_i*1_4_2"/>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9"/>
  <p:tag name="KSO_WM_UNIT_FILL_TYPE" val="1"/>
  <p:tag name="KSO_WM_UNIT_TEXT_FILL_FORE_SCHEMECOLOR_INDEX" val="2"/>
  <p:tag name="KSO_WM_UNIT_TEXT_FILL_TYPE" val="1"/>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m_h_i"/>
  <p:tag name="KSO_WM_UNIT_INDEX" val="1_4_3"/>
  <p:tag name="KSO_WM_UNIT_ID" val="diagram726_6*m_h_i*1_4_3"/>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9"/>
  <p:tag name="KSO_WM_UNIT_FILL_TYPE" val="1"/>
  <p:tag name="KSO_WM_UNIT_TEXT_FILL_FORE_SCHEMECOLOR_INDEX" val="2"/>
  <p:tag name="KSO_WM_UNIT_TEXT_FILL_TYPE" val="1"/>
</p:tagLst>
</file>

<file path=ppt/tags/tag222.xml><?xml version="1.0" encoding="utf-8"?>
<p:tagLst xmlns:p="http://schemas.openxmlformats.org/presentationml/2006/main">
  <p:tag name="KSO_WM_UNIT_SUBTYPE" val="a"/>
  <p:tag name="KSO_WM_UNIT_PRESET_TEXT" val="单击此处添加文本具体内容"/>
  <p:tag name="KSO_WM_UNIT_NOCLEAR" val="0"/>
  <p:tag name="KSO_WM_UNIT_VALUE" val="22"/>
  <p:tag name="KSO_WM_UNIT_HIGHLIGHT" val="0"/>
  <p:tag name="KSO_WM_UNIT_COMPATIBLE" val="0"/>
  <p:tag name="KSO_WM_UNIT_DIAGRAM_ISNUMVISUAL" val="0"/>
  <p:tag name="KSO_WM_UNIT_DIAGRAM_ISREFERUNIT" val="0"/>
  <p:tag name="KSO_WM_UNIT_TYPE" val="m_h_f"/>
  <p:tag name="KSO_WM_UNIT_INDEX" val="1_4_1"/>
  <p:tag name="KSO_WM_UNIT_ID" val="diagram726_6*m_h_f*1_4_1"/>
  <p:tag name="KSO_WM_TEMPLATE_CATEGORY" val="diagram"/>
  <p:tag name="KSO_WM_TEMPLATE_INDEX" val="726"/>
  <p:tag name="KSO_WM_UNIT_LAYERLEVEL" val="1_1_1"/>
  <p:tag name="KSO_WM_TAG_VERSION" val="1.0"/>
  <p:tag name="KSO_WM_BEAUTIFY_FLAG" val="#wm#"/>
  <p:tag name="KSO_WM_DIAGRAM_GROUP_CODE" val="m1-1"/>
  <p:tag name="KSO_WM_UNIT_TEXT_FILL_FORE_SCHEMECOLOR_INDEX" val="14"/>
  <p:tag name="KSO_WM_UNIT_TEXT_FILL_TYPE" val="1"/>
</p:tagLst>
</file>

<file path=ppt/tags/tag223.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m_h_i"/>
  <p:tag name="KSO_WM_UNIT_INDEX" val="1_6_2"/>
  <p:tag name="KSO_WM_UNIT_ID" val="diagram726_6*m_h_i*1_6_2"/>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10"/>
  <p:tag name="KSO_WM_UNIT_FILL_TYPE" val="1"/>
  <p:tag name="KSO_WM_UNIT_TEXT_FILL_FORE_SCHEMECOLOR_INDEX" val="2"/>
  <p:tag name="KSO_WM_UNIT_TEXT_FILL_TYPE" val="1"/>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m_h_i"/>
  <p:tag name="KSO_WM_UNIT_INDEX" val="1_6_3"/>
  <p:tag name="KSO_WM_UNIT_ID" val="diagram726_6*m_h_i*1_6_3"/>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10"/>
  <p:tag name="KSO_WM_UNIT_FILL_TYPE" val="1"/>
  <p:tag name="KSO_WM_UNIT_TEXT_FILL_FORE_SCHEMECOLOR_INDEX" val="2"/>
  <p:tag name="KSO_WM_UNIT_TEXT_FILL_TYPE" val="1"/>
</p:tagLst>
</file>

<file path=ppt/tags/tag225.xml><?xml version="1.0" encoding="utf-8"?>
<p:tagLst xmlns:p="http://schemas.openxmlformats.org/presentationml/2006/main">
  <p:tag name="KSO_WM_UNIT_SUBTYPE" val="a"/>
  <p:tag name="KSO_WM_UNIT_PRESET_TEXT" val="单击此处添加文本具体内容"/>
  <p:tag name="KSO_WM_UNIT_NOCLEAR" val="0"/>
  <p:tag name="KSO_WM_UNIT_VALUE" val="22"/>
  <p:tag name="KSO_WM_UNIT_HIGHLIGHT" val="0"/>
  <p:tag name="KSO_WM_UNIT_COMPATIBLE" val="0"/>
  <p:tag name="KSO_WM_UNIT_DIAGRAM_ISNUMVISUAL" val="0"/>
  <p:tag name="KSO_WM_UNIT_DIAGRAM_ISREFERUNIT" val="0"/>
  <p:tag name="KSO_WM_UNIT_TYPE" val="m_h_f"/>
  <p:tag name="KSO_WM_UNIT_INDEX" val="1_6_1"/>
  <p:tag name="KSO_WM_UNIT_ID" val="diagram726_6*m_h_f*1_6_1"/>
  <p:tag name="KSO_WM_TEMPLATE_CATEGORY" val="diagram"/>
  <p:tag name="KSO_WM_TEMPLATE_INDEX" val="726"/>
  <p:tag name="KSO_WM_UNIT_LAYERLEVEL" val="1_1_1"/>
  <p:tag name="KSO_WM_TAG_VERSION" val="1.0"/>
  <p:tag name="KSO_WM_BEAUTIFY_FLAG" val="#wm#"/>
  <p:tag name="KSO_WM_DIAGRAM_GROUP_CODE" val="m1-1"/>
  <p:tag name="KSO_WM_UNIT_TEXT_FILL_FORE_SCHEMECOLOR_INDEX" val="14"/>
  <p:tag name="KSO_WM_UNIT_TEXT_FILL_TYPE" val="1"/>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m_h_i"/>
  <p:tag name="KSO_WM_UNIT_INDEX" val="1_6_1"/>
  <p:tag name="KSO_WM_UNIT_ID" val="diagram726_6*m_h_i*1_6_1"/>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10"/>
  <p:tag name="KSO_WM_UNIT_FILL_TYPE" val="1"/>
  <p:tag name="KSO_WM_UNIT_TEXT_FILL_FORE_SCHEMECOLOR_INDEX" val="14"/>
  <p:tag name="KSO_WM_UNIT_TEXT_FILL_TYPE" val="1"/>
</p:tagLst>
</file>

<file path=ppt/tags/tag227.xml><?xml version="1.0" encoding="utf-8"?>
<p:tagLst xmlns:p="http://schemas.openxmlformats.org/presentationml/2006/main">
  <p:tag name="KSO_WM_CHIP_INFOS" val="{&quot;width&quot;:960.134,&quot;height&quot;:317.294,&quot;tags&quot;:{&quot;style&quot;:[&quot;商务&quot;,&quot;简约&quot;],&quot;coloring&quot;:[&quot;多彩色&quot;]},&quot;slide_type&quot;:[&quot;text&quot;],&quot;text&quot;:{&quot;align&quot;:[&quot;cm&quot;],&quot;direction&quot;:[&quot;horizontal&quot;]},&quot;type&quot;:&quot;diagram&quot;,&quot;match_code&quot;:&quot;l(h(f)h(f)h(f)h(f))&quot;,&quot;adjust_rule&quot;:{&quot;width_max&quot;:1152.16077,&quot;width_min&quot;:960.134,&quot;height_max&quot;:380.7528,&quot;height_min&quot;:317.294},&quot;zoom_adjust&quot;:20,&quot;fill_rule&quot;:{&quot;fill_mode&quot;:&quot;adaptive&quot;,&quot;fill_align&quot;:[&quot;cm&quot;]},&quot;adapt_layouttype&quot;:[&quot;topbottom&quot;,&quot;leftright&quot;,&quot;navigation&quot;,&quot;full&quot;]}"/>
  <p:tag name="KSO_WM_CHIP_XID" val="5ea8fa28b578bff8f7541afa"/>
  <p:tag name="KSO_WM_SLIDE_ID" val="diagram20201344_3"/>
  <p:tag name="KSO_WM_TEMPLATE_SUBCATEGORY" val="22"/>
  <p:tag name="KSO_WM_TEMPLATE_MASTER_TYPE" val="0"/>
  <p:tag name="KSO_WM_TEMPLATE_COLOR_TYPE" val="1"/>
  <p:tag name="KSO_WM_SLIDE_TYPE" val="text"/>
  <p:tag name="KSO_WM_SLIDE_SUBTYPE" val="diag"/>
  <p:tag name="KSO_WM_SLIDE_ITEM_CNT" val="4"/>
  <p:tag name="KSO_WM_SLIDE_INDEX" val="3"/>
  <p:tag name="KSO_WM_SLIDE_SIZE" val="960*307.4"/>
  <p:tag name="KSO_WM_SLIDE_POSITION" val="0*116.35"/>
  <p:tag name="KSO_WM_DIAGRAM_GROUP_CODE" val="l1-1"/>
  <p:tag name="KSO_WM_SLIDE_DIAGTYPE" val="l"/>
  <p:tag name="KSO_WM_TAG_VERSION" val="1.0"/>
  <p:tag name="KSO_WM_BEAUTIFY_FLAG" val="#wm#"/>
  <p:tag name="KSO_WM_TEMPLATE_CATEGORY" val="diagram"/>
  <p:tag name="KSO_WM_TEMPLATE_INDEX" val="20201344"/>
  <p:tag name="KSO_WM_SLIDE_LAYOUT" val="l"/>
  <p:tag name="KSO_WM_SLIDE_LAYOUT_CNT" val="1"/>
</p:tagLst>
</file>

<file path=ppt/tags/tag228.xml><?xml version="1.0" encoding="utf-8"?>
<p:tagLst xmlns:p="http://schemas.openxmlformats.org/presentationml/2006/main">
  <p:tag name="KSO_WM_UNIT_TEXT_FILL_FORE_SCHEMECOLOR_INDEX" val="13"/>
  <p:tag name="KSO_WM_UNIT_TEXT_FILL_TYPE" val="1"/>
  <p:tag name="KSO_WM_UNIT_USESOURCEFORMAT_APPLY" val="1"/>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174811_4*l_h_a*1_4_1"/>
  <p:tag name="KSO_WM_TEMPLATE_CATEGORY" val="diagram"/>
  <p:tag name="KSO_WM_TEMPLATE_INDEX" val="20174811"/>
  <p:tag name="KSO_WM_UNIT_LAYERLEVEL" val="1_1_1"/>
  <p:tag name="KSO_WM_TAG_VERSION" val="1.0"/>
  <p:tag name="KSO_WM_BEAUTIFY_FLAG" val="#wm#"/>
  <p:tag name="KSO_WM_UNIT_PRESET_TEXT" val="单击此处添加标题"/>
</p:tagLst>
</file>

<file path=ppt/tags/tag229.xml><?xml version="1.0" encoding="utf-8"?>
<p:tagLst xmlns:p="http://schemas.openxmlformats.org/presentationml/2006/main">
  <p:tag name="KSO_WM_UNIT_TEXT_FILL_FORE_SCHEMECOLOR_INDEX" val="13"/>
  <p:tag name="KSO_WM_UNIT_TEXT_FILL_TYPE" val="1"/>
  <p:tag name="KSO_WM_UNIT_USESOURCEFORMAT_APPLY" val="1"/>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174811_4*l_h_a*1_3_1"/>
  <p:tag name="KSO_WM_TEMPLATE_CATEGORY" val="diagram"/>
  <p:tag name="KSO_WM_TEMPLATE_INDEX" val="20174811"/>
  <p:tag name="KSO_WM_UNIT_LAYERLEVEL" val="1_1_1"/>
  <p:tag name="KSO_WM_TAG_VERSION" val="1.0"/>
  <p:tag name="KSO_WM_BEAUTIFY_FLAG" val="#wm#"/>
  <p:tag name="KSO_WM_UNIT_PRESET_TEXT" val="单击此处添加标题"/>
</p:tagLst>
</file>

<file path=ppt/tags/tag23.xml><?xml version="1.0" encoding="utf-8"?>
<p:tagLst xmlns:p="http://schemas.openxmlformats.org/presentationml/2006/main">
  <p:tag name="KSO_WM_TAG_VERSION" val="1.0"/>
  <p:tag name="KSO_WM_BEAUTIFY_FLAG" val="#wm#"/>
  <p:tag name="KSO_WM_UNIT_TYPE" val="l_i"/>
  <p:tag name="KSO_WM_UNIT_INDEX" val="1_8"/>
  <p:tag name="KSO_WM_UNIT_LAYERLEVEL" val="1_1"/>
  <p:tag name="KSO_WM_TEMPLATE_CATEGORY" val="diagram"/>
  <p:tag name="KSO_WM_TEMPLATE_INDEX" val="20168442"/>
  <p:tag name="KSO_WM_DIAGRAM_GROUP_CODE" val="l1-1"/>
  <p:tag name="KSO_WM_UNIT_ID" val="diagram20168442_3*l_i*1_8"/>
  <p:tag name="KSO_WM_UNIT_FILL_FORE_SCHEMECOLOR_INDEX" val="14"/>
  <p:tag name="KSO_WM_UNIT_FILL_TYPE" val="1"/>
  <p:tag name="KSO_WM_UNIT_TEXT_FILL_FORE_SCHEMECOLOR_INDEX" val="2"/>
  <p:tag name="KSO_WM_UNIT_TEXT_FILL_TYPE" val="1"/>
</p:tagLst>
</file>

<file path=ppt/tags/tag230.xml><?xml version="1.0" encoding="utf-8"?>
<p:tagLst xmlns:p="http://schemas.openxmlformats.org/presentationml/2006/main">
  <p:tag name="KSO_WM_UNIT_TEXT_FILL_FORE_SCHEMECOLOR_INDEX" val="13"/>
  <p:tag name="KSO_WM_UNIT_TEXT_FILL_TYPE" val="1"/>
  <p:tag name="KSO_WM_UNIT_USESOURCEFORMAT_APPLY" val="1"/>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74811_4*l_h_a*1_2_1"/>
  <p:tag name="KSO_WM_TEMPLATE_CATEGORY" val="diagram"/>
  <p:tag name="KSO_WM_TEMPLATE_INDEX" val="20174811"/>
  <p:tag name="KSO_WM_UNIT_LAYERLEVEL" val="1_1_1"/>
  <p:tag name="KSO_WM_TAG_VERSION" val="1.0"/>
  <p:tag name="KSO_WM_BEAUTIFY_FLAG" val="#wm#"/>
  <p:tag name="KSO_WM_UNIT_PRESET_TEXT" val="单击此处添加标题"/>
</p:tagLst>
</file>

<file path=ppt/tags/tag231.xml><?xml version="1.0" encoding="utf-8"?>
<p:tagLst xmlns:p="http://schemas.openxmlformats.org/presentationml/2006/main">
  <p:tag name="KSO_WM_UNIT_TEXT_FILL_FORE_SCHEMECOLOR_INDEX" val="13"/>
  <p:tag name="KSO_WM_UNIT_TEXT_FILL_TYPE" val="1"/>
  <p:tag name="KSO_WM_UNIT_USESOURCEFORMAT_APPLY" val="1"/>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74811_4*l_h_a*1_1_1"/>
  <p:tag name="KSO_WM_TEMPLATE_CATEGORY" val="diagram"/>
  <p:tag name="KSO_WM_TEMPLATE_INDEX" val="20174811"/>
  <p:tag name="KSO_WM_UNIT_LAYERLEVEL" val="1_1_1"/>
  <p:tag name="KSO_WM_TAG_VERSION" val="1.0"/>
  <p:tag name="KSO_WM_BEAUTIFY_FLAG" val="#wm#"/>
  <p:tag name="KSO_WM_UNIT_PRESET_TEXT" val="单击此处添加标题"/>
</p:tagLst>
</file>

<file path=ppt/tags/tag232.xml><?xml version="1.0" encoding="utf-8"?>
<p:tagLst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174811_4*l_i*1_1"/>
  <p:tag name="KSO_WM_TEMPLATE_CATEGORY" val="diagram"/>
  <p:tag name="KSO_WM_TEMPLATE_INDEX" val="20174811"/>
  <p:tag name="KSO_WM_UNIT_LAYERLEVEL" val="1_1"/>
  <p:tag name="KSO_WM_TAG_VERSION" val="1.0"/>
  <p:tag name="KSO_WM_BEAUTIFY_FLAG" val="#wm#"/>
</p:tagLst>
</file>

<file path=ppt/tags/tag233.xml><?xml version="1.0" encoding="utf-8"?>
<p:tagLst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17"/>
  <p:tag name="KSO_WM_UNIT_ID" val="diagram20174811_4*l_i*1_17"/>
  <p:tag name="KSO_WM_TEMPLATE_CATEGORY" val="diagram"/>
  <p:tag name="KSO_WM_TEMPLATE_INDEX" val="20174811"/>
  <p:tag name="KSO_WM_UNIT_LAYERLEVEL" val="1_1"/>
  <p:tag name="KSO_WM_TAG_VERSION" val="1.0"/>
  <p:tag name="KSO_WM_BEAUTIFY_FLAG" val="#wm#"/>
</p:tagLst>
</file>

<file path=ppt/tags/tag234.xml><?xml version="1.0" encoding="utf-8"?>
<p:tagLst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19"/>
  <p:tag name="KSO_WM_UNIT_ID" val="diagram20174811_4*l_i*1_19"/>
  <p:tag name="KSO_WM_TEMPLATE_CATEGORY" val="diagram"/>
  <p:tag name="KSO_WM_TEMPLATE_INDEX" val="20174811"/>
  <p:tag name="KSO_WM_UNIT_LAYERLEVEL" val="1_1"/>
  <p:tag name="KSO_WM_TAG_VERSION" val="1.0"/>
  <p:tag name="KSO_WM_BEAUTIFY_FLAG" val="#wm#"/>
</p:tagLst>
</file>

<file path=ppt/tags/tag235.xml><?xml version="1.0" encoding="utf-8"?>
<p:tagLst xmlns:p="http://schemas.openxmlformats.org/presentationml/2006/main">
  <p:tag name="KSO_WM_UNIT_FILL_FORE_SCHEMECOLOR_INDEX" val="5"/>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16"/>
  <p:tag name="KSO_WM_UNIT_ID" val="diagram20174811_4*l_i*1_16"/>
  <p:tag name="KSO_WM_TEMPLATE_CATEGORY" val="diagram"/>
  <p:tag name="KSO_WM_TEMPLATE_INDEX" val="20174811"/>
  <p:tag name="KSO_WM_UNIT_LAYERLEVEL" val="1_1"/>
  <p:tag name="KSO_WM_TAG_VERSION" val="1.0"/>
  <p:tag name="KSO_WM_BEAUTIFY_FLAG" val="#wm#"/>
</p:tagLst>
</file>

<file path=ppt/tags/tag236.xml><?xml version="1.0" encoding="utf-8"?>
<p:tagLst xmlns:p="http://schemas.openxmlformats.org/presentationml/2006/main">
  <p:tag name="KSO_WM_UNIT_FILL_FORE_SCHEMECOLOR_INDEX" val="5"/>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23"/>
  <p:tag name="KSO_WM_UNIT_ID" val="diagram20174811_4*l_i*1_23"/>
  <p:tag name="KSO_WM_TEMPLATE_CATEGORY" val="diagram"/>
  <p:tag name="KSO_WM_TEMPLATE_INDEX" val="20174811"/>
  <p:tag name="KSO_WM_UNIT_LAYERLEVEL" val="1_1"/>
  <p:tag name="KSO_WM_TAG_VERSION" val="1.0"/>
  <p:tag name="KSO_WM_BEAUTIFY_FLAG" val="#wm#"/>
</p:tagLst>
</file>

<file path=ppt/tags/tag237.xml><?xml version="1.0" encoding="utf-8"?>
<p:tagLst xmlns:p="http://schemas.openxmlformats.org/presentationml/2006/main">
  <p:tag name="KSO_WM_UNIT_FILL_FORE_SCHEMECOLOR_INDEX" val="5"/>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3"/>
  <p:tag name="KSO_WM_UNIT_ID" val="diagram20174811_4*l_i*1_3"/>
  <p:tag name="KSO_WM_TEMPLATE_CATEGORY" val="diagram"/>
  <p:tag name="KSO_WM_TEMPLATE_INDEX" val="20174811"/>
  <p:tag name="KSO_WM_UNIT_LAYERLEVEL" val="1_1"/>
  <p:tag name="KSO_WM_TAG_VERSION" val="1.0"/>
  <p:tag name="KSO_WM_BEAUTIFY_FLAG" val="#wm#"/>
</p:tagLst>
</file>

<file path=ppt/tags/tag238.xml><?xml version="1.0" encoding="utf-8"?>
<p:tagLst xmlns:p="http://schemas.openxmlformats.org/presentationml/2006/main">
  <p:tag name="KSO_WM_UNIT_FILL_FORE_SCHEMECOLOR_INDEX" val="5"/>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8"/>
  <p:tag name="KSO_WM_UNIT_ID" val="diagram20174811_4*l_i*1_8"/>
  <p:tag name="KSO_WM_TEMPLATE_CATEGORY" val="diagram"/>
  <p:tag name="KSO_WM_TEMPLATE_INDEX" val="20174811"/>
  <p:tag name="KSO_WM_UNIT_LAYERLEVEL" val="1_1"/>
  <p:tag name="KSO_WM_TAG_VERSION" val="1.0"/>
  <p:tag name="KSO_WM_BEAUTIFY_FLAG" val="#wm#"/>
</p:tagLst>
</file>

<file path=ppt/tags/tag239.xml><?xml version="1.0" encoding="utf-8"?>
<p:tagLst xmlns:p="http://schemas.openxmlformats.org/presentationml/2006/main">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13"/>
  <p:tag name="KSO_WM_UNIT_ID" val="diagram20174811_4*l_i*1_13"/>
  <p:tag name="KSO_WM_TEMPLATE_CATEGORY" val="diagram"/>
  <p:tag name="KSO_WM_TEMPLATE_INDEX" val="20174811"/>
  <p:tag name="KSO_WM_UNIT_LAYERLEVEL" val="1_1"/>
  <p:tag name="KSO_WM_TAG_VERSION" val="1.0"/>
  <p:tag name="KSO_WM_BEAUTIFY_FLAG" val="#wm#"/>
  <p:tag name="KSO_WM_UNIT_FILL_FORE_SCHEMECOLOR_INDEX" val="15"/>
  <p:tag name="KSO_WM_UNIT_FILL_TYPE" val="1"/>
</p:tagLst>
</file>

<file path=ppt/tags/tag24.xml><?xml version="1.0" encoding="utf-8"?>
<p:tagLst xmlns:p="http://schemas.openxmlformats.org/presentationml/2006/main">
  <p:tag name="KSO_WM_TAG_VERSION" val="1.0"/>
  <p:tag name="KSO_WM_BEAUTIFY_FLAG" val="#wm#"/>
  <p:tag name="KSO_WM_UNIT_TYPE" val="l_i"/>
  <p:tag name="KSO_WM_UNIT_INDEX" val="1_9"/>
  <p:tag name="KSO_WM_UNIT_LAYERLEVEL" val="1_1"/>
  <p:tag name="KSO_WM_TEMPLATE_CATEGORY" val="diagram"/>
  <p:tag name="KSO_WM_TEMPLATE_INDEX" val="20168442"/>
  <p:tag name="KSO_WM_DIAGRAM_GROUP_CODE" val="l1-1"/>
  <p:tag name="KSO_WM_UNIT_ID" val="diagram20168442_3*l_i*1_9"/>
  <p:tag name="KSO_WM_UNIT_FILL_FORE_SCHEMECOLOR_INDEX" val="14"/>
  <p:tag name="KSO_WM_UNIT_FILL_TYPE" val="1"/>
  <p:tag name="KSO_WM_UNIT_TEXT_FILL_FORE_SCHEMECOLOR_INDEX" val="2"/>
  <p:tag name="KSO_WM_UNIT_TEXT_FILL_TYPE" val="1"/>
</p:tagLst>
</file>

<file path=ppt/tags/tag240.xml><?xml version="1.0" encoding="utf-8"?>
<p:tagLst xmlns:p="http://schemas.openxmlformats.org/presentationml/2006/main">
  <p:tag name="KSO_WM_UNIT_FILL_FORE_SCHEMECOLOR_INDEX" val="5"/>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18"/>
  <p:tag name="KSO_WM_UNIT_ID" val="diagram20174811_4*l_i*1_18"/>
  <p:tag name="KSO_WM_TEMPLATE_CATEGORY" val="diagram"/>
  <p:tag name="KSO_WM_TEMPLATE_INDEX" val="20174811"/>
  <p:tag name="KSO_WM_UNIT_LAYERLEVEL" val="1_1"/>
  <p:tag name="KSO_WM_TAG_VERSION" val="1.0"/>
  <p:tag name="KSO_WM_BEAUTIFY_FLAG" val="#wm#"/>
</p:tagLst>
</file>

<file path=ppt/tags/tag241.xml><?xml version="1.0" encoding="utf-8"?>
<p:tagLst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12"/>
  <p:tag name="KSO_WM_UNIT_ID" val="diagram20174811_4*l_i*1_12"/>
  <p:tag name="KSO_WM_TEMPLATE_CATEGORY" val="diagram"/>
  <p:tag name="KSO_WM_TEMPLATE_INDEX" val="20174811"/>
  <p:tag name="KSO_WM_UNIT_LAYERLEVEL" val="1_1"/>
  <p:tag name="KSO_WM_TAG_VERSION" val="1.0"/>
  <p:tag name="KSO_WM_BEAUTIFY_FLAG" val="#wm#"/>
</p:tagLst>
</file>

<file path=ppt/tags/tag242.xml><?xml version="1.0" encoding="utf-8"?>
<p:tagLst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20"/>
  <p:tag name="KSO_WM_UNIT_ID" val="diagram20174811_4*l_i*1_20"/>
  <p:tag name="KSO_WM_TEMPLATE_CATEGORY" val="diagram"/>
  <p:tag name="KSO_WM_TEMPLATE_INDEX" val="20174811"/>
  <p:tag name="KSO_WM_UNIT_LAYERLEVEL" val="1_1"/>
  <p:tag name="KSO_WM_TAG_VERSION" val="1.0"/>
  <p:tag name="KSO_WM_BEAUTIFY_FLAG" val="#wm#"/>
</p:tagLst>
</file>

<file path=ppt/tags/tag243.xml><?xml version="1.0" encoding="utf-8"?>
<p:tagLst xmlns:p="http://schemas.openxmlformats.org/presentationml/2006/main">
  <p:tag name="KSO_WM_UNIT_FILL_FORE_SCHEMECOLOR_INDEX" val="5"/>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22"/>
  <p:tag name="KSO_WM_UNIT_ID" val="diagram20174811_4*l_i*1_22"/>
  <p:tag name="KSO_WM_TEMPLATE_CATEGORY" val="diagram"/>
  <p:tag name="KSO_WM_TEMPLATE_INDEX" val="20174811"/>
  <p:tag name="KSO_WM_UNIT_LAYERLEVEL" val="1_1"/>
  <p:tag name="KSO_WM_TAG_VERSION" val="1.0"/>
  <p:tag name="KSO_WM_BEAUTIFY_FLAG" val="#wm#"/>
</p:tagLst>
</file>

<file path=ppt/tags/tag244.xml><?xml version="1.0" encoding="utf-8"?>
<p:tagLst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24"/>
  <p:tag name="KSO_WM_UNIT_ID" val="diagram20174811_4*l_i*1_24"/>
  <p:tag name="KSO_WM_TEMPLATE_CATEGORY" val="diagram"/>
  <p:tag name="KSO_WM_TEMPLATE_INDEX" val="20174811"/>
  <p:tag name="KSO_WM_UNIT_LAYERLEVEL" val="1_1"/>
  <p:tag name="KSO_WM_TAG_VERSION" val="1.0"/>
  <p:tag name="KSO_WM_BEAUTIFY_FLAG" val="#wm#"/>
</p:tagLst>
</file>

<file path=ppt/tags/tag245.xml><?xml version="1.0" encoding="utf-8"?>
<p:tagLst xmlns:p="http://schemas.openxmlformats.org/presentationml/2006/main">
  <p:tag name="KSO_WM_UNIT_FILL_FORE_SCHEMECOLOR_INDEX" val="5"/>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25"/>
  <p:tag name="KSO_WM_UNIT_ID" val="diagram20174811_4*l_i*1_25"/>
  <p:tag name="KSO_WM_TEMPLATE_CATEGORY" val="diagram"/>
  <p:tag name="KSO_WM_TEMPLATE_INDEX" val="20174811"/>
  <p:tag name="KSO_WM_UNIT_LAYERLEVEL" val="1_1"/>
  <p:tag name="KSO_WM_TAG_VERSION" val="1.0"/>
  <p:tag name="KSO_WM_BEAUTIFY_FLAG" val="#wm#"/>
</p:tagLst>
</file>

<file path=ppt/tags/tag246.xml><?xml version="1.0" encoding="utf-8"?>
<p:tagLst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174811_4*l_i*1_2"/>
  <p:tag name="KSO_WM_TEMPLATE_CATEGORY" val="diagram"/>
  <p:tag name="KSO_WM_TEMPLATE_INDEX" val="20174811"/>
  <p:tag name="KSO_WM_UNIT_LAYERLEVEL" val="1_1"/>
  <p:tag name="KSO_WM_TAG_VERSION" val="1.0"/>
  <p:tag name="KSO_WM_BEAUTIFY_FLAG" val="#wm#"/>
</p:tagLst>
</file>

<file path=ppt/tags/tag247.xml><?xml version="1.0" encoding="utf-8"?>
<p:tagLst xmlns:p="http://schemas.openxmlformats.org/presentationml/2006/main">
  <p:tag name="KSO_WM_UNIT_FILL_FORE_SCHEMECOLOR_INDEX" val="5"/>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4"/>
  <p:tag name="KSO_WM_UNIT_ID" val="diagram20174811_4*l_i*1_4"/>
  <p:tag name="KSO_WM_TEMPLATE_CATEGORY" val="diagram"/>
  <p:tag name="KSO_WM_TEMPLATE_INDEX" val="20174811"/>
  <p:tag name="KSO_WM_UNIT_LAYERLEVEL" val="1_1"/>
  <p:tag name="KSO_WM_TAG_VERSION" val="1.0"/>
  <p:tag name="KSO_WM_BEAUTIFY_FLAG" val="#wm#"/>
</p:tagLst>
</file>

<file path=ppt/tags/tag248.xml><?xml version="1.0" encoding="utf-8"?>
<p:tagLst xmlns:p="http://schemas.openxmlformats.org/presentationml/2006/main">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14"/>
  <p:tag name="KSO_WM_UNIT_ID" val="diagram20174811_4*l_i*1_14"/>
  <p:tag name="KSO_WM_TEMPLATE_CATEGORY" val="diagram"/>
  <p:tag name="KSO_WM_TEMPLATE_INDEX" val="20174811"/>
  <p:tag name="KSO_WM_UNIT_LAYERLEVEL" val="1_1"/>
  <p:tag name="KSO_WM_TAG_VERSION" val="1.0"/>
  <p:tag name="KSO_WM_BEAUTIFY_FLAG" val="#wm#"/>
  <p:tag name="KSO_WM_UNIT_FILL_FORE_SCHEMECOLOR_INDEX" val="15"/>
  <p:tag name="KSO_WM_UNIT_FILL_TYPE" val="1"/>
</p:tagLst>
</file>

<file path=ppt/tags/tag249.xml><?xml version="1.0" encoding="utf-8"?>
<p:tagLst xmlns:p="http://schemas.openxmlformats.org/presentationml/2006/main">
  <p:tag name="KSO_WM_UNIT_FILL_FORE_SCHEMECOLOR_INDEX" val="5"/>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15"/>
  <p:tag name="KSO_WM_UNIT_ID" val="diagram20174811_4*l_i*1_15"/>
  <p:tag name="KSO_WM_TEMPLATE_CATEGORY" val="diagram"/>
  <p:tag name="KSO_WM_TEMPLATE_INDEX" val="20174811"/>
  <p:tag name="KSO_WM_UNIT_LAYERLEVEL" val="1_1"/>
  <p:tag name="KSO_WM_TAG_VERSION" val="1.0"/>
  <p:tag name="KSO_WM_BEAUTIFY_FLAG" val="#wm#"/>
</p:tagLst>
</file>

<file path=ppt/tags/tag25.xml><?xml version="1.0" encoding="utf-8"?>
<p:tagLst xmlns:p="http://schemas.openxmlformats.org/presentationml/2006/main">
  <p:tag name="KSO_WM_TAG_VERSION" val="1.0"/>
  <p:tag name="KSO_WM_BEAUTIFY_FLAG" val="#wm#"/>
  <p:tag name="KSO_WM_UNIT_TYPE" val="l_i"/>
  <p:tag name="KSO_WM_UNIT_INDEX" val="1_10"/>
  <p:tag name="KSO_WM_UNIT_LAYERLEVEL" val="1_1"/>
  <p:tag name="KSO_WM_TEMPLATE_CATEGORY" val="diagram"/>
  <p:tag name="KSO_WM_TEMPLATE_INDEX" val="20168442"/>
  <p:tag name="KSO_WM_DIAGRAM_GROUP_CODE" val="l1-1"/>
  <p:tag name="KSO_WM_UNIT_ID" val="diagram20168442_3*l_i*1_10"/>
  <p:tag name="KSO_WM_UNIT_FILL_FORE_SCHEMECOLOR_INDEX" val="14"/>
  <p:tag name="KSO_WM_UNIT_FILL_TYPE" val="1"/>
  <p:tag name="KSO_WM_UNIT_TEXT_FILL_FORE_SCHEMECOLOR_INDEX" val="2"/>
  <p:tag name="KSO_WM_UNIT_TEXT_FILL_TYPE" val="1"/>
</p:tagLst>
</file>

<file path=ppt/tags/tag250.xml><?xml version="1.0" encoding="utf-8"?>
<p:tagLst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5"/>
  <p:tag name="KSO_WM_UNIT_ID" val="diagram20174811_4*l_i*1_5"/>
  <p:tag name="KSO_WM_TEMPLATE_CATEGORY" val="diagram"/>
  <p:tag name="KSO_WM_TEMPLATE_INDEX" val="20174811"/>
  <p:tag name="KSO_WM_UNIT_LAYERLEVEL" val="1_1"/>
  <p:tag name="KSO_WM_TAG_VERSION" val="1.0"/>
  <p:tag name="KSO_WM_BEAUTIFY_FLAG" val="#wm#"/>
</p:tagLst>
</file>

<file path=ppt/tags/tag251.xml><?xml version="1.0" encoding="utf-8"?>
<p:tagLst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6"/>
  <p:tag name="KSO_WM_UNIT_ID" val="diagram20174811_4*l_i*1_6"/>
  <p:tag name="KSO_WM_TEMPLATE_CATEGORY" val="diagram"/>
  <p:tag name="KSO_WM_TEMPLATE_INDEX" val="20174811"/>
  <p:tag name="KSO_WM_UNIT_LAYERLEVEL" val="1_1"/>
  <p:tag name="KSO_WM_TAG_VERSION" val="1.0"/>
  <p:tag name="KSO_WM_BEAUTIFY_FLAG" val="#wm#"/>
</p:tagLst>
</file>

<file path=ppt/tags/tag252.xml><?xml version="1.0" encoding="utf-8"?>
<p:tagLst xmlns:p="http://schemas.openxmlformats.org/presentationml/2006/main">
  <p:tag name="KSO_WM_UNIT_FILL_FORE_SCHEMECOLOR_INDEX" val="5"/>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7"/>
  <p:tag name="KSO_WM_UNIT_ID" val="diagram20174811_4*l_i*1_7"/>
  <p:tag name="KSO_WM_TEMPLATE_CATEGORY" val="diagram"/>
  <p:tag name="KSO_WM_TEMPLATE_INDEX" val="20174811"/>
  <p:tag name="KSO_WM_UNIT_LAYERLEVEL" val="1_1"/>
  <p:tag name="KSO_WM_TAG_VERSION" val="1.0"/>
  <p:tag name="KSO_WM_BEAUTIFY_FLAG" val="#wm#"/>
</p:tagLst>
</file>

<file path=ppt/tags/tag253.xml><?xml version="1.0" encoding="utf-8"?>
<p:tagLst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9"/>
  <p:tag name="KSO_WM_UNIT_ID" val="diagram20174811_4*l_i*1_9"/>
  <p:tag name="KSO_WM_TEMPLATE_CATEGORY" val="diagram"/>
  <p:tag name="KSO_WM_TEMPLATE_INDEX" val="20174811"/>
  <p:tag name="KSO_WM_UNIT_LAYERLEVEL" val="1_1"/>
  <p:tag name="KSO_WM_TAG_VERSION" val="1.0"/>
  <p:tag name="KSO_WM_BEAUTIFY_FLAG" val="#wm#"/>
</p:tagLst>
</file>

<file path=ppt/tags/tag254.xml><?xml version="1.0" encoding="utf-8"?>
<p:tagLst xmlns:p="http://schemas.openxmlformats.org/presentationml/2006/main">
  <p:tag name="KSO_WM_UNIT_FILL_FORE_SCHEMECOLOR_INDEX" val="5"/>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10"/>
  <p:tag name="KSO_WM_UNIT_ID" val="diagram20174811_4*l_i*1_10"/>
  <p:tag name="KSO_WM_TEMPLATE_CATEGORY" val="diagram"/>
  <p:tag name="KSO_WM_TEMPLATE_INDEX" val="20174811"/>
  <p:tag name="KSO_WM_UNIT_LAYERLEVEL" val="1_1"/>
  <p:tag name="KSO_WM_TAG_VERSION" val="1.0"/>
  <p:tag name="KSO_WM_BEAUTIFY_FLAG" val="#wm#"/>
</p:tagLst>
</file>

<file path=ppt/tags/tag255.xml><?xml version="1.0" encoding="utf-8"?>
<p:tagLst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11"/>
  <p:tag name="KSO_WM_UNIT_ID" val="diagram20174811_4*l_i*1_11"/>
  <p:tag name="KSO_WM_TEMPLATE_CATEGORY" val="diagram"/>
  <p:tag name="KSO_WM_TEMPLATE_INDEX" val="20174811"/>
  <p:tag name="KSO_WM_UNIT_LAYERLEVEL" val="1_1"/>
  <p:tag name="KSO_WM_TAG_VERSION" val="1.0"/>
  <p:tag name="KSO_WM_BEAUTIFY_FLAG" val="#wm#"/>
</p:tagLst>
</file>

<file path=ppt/tags/tag256.xml><?xml version="1.0" encoding="utf-8"?>
<p:tagLst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21"/>
  <p:tag name="KSO_WM_UNIT_ID" val="diagram20174811_4*l_i*1_21"/>
  <p:tag name="KSO_WM_TEMPLATE_CATEGORY" val="diagram"/>
  <p:tag name="KSO_WM_TEMPLATE_INDEX" val="20174811"/>
  <p:tag name="KSO_WM_UNIT_LAYERLEVEL" val="1_1"/>
  <p:tag name="KSO_WM_TAG_VERSION" val="1.0"/>
  <p:tag name="KSO_WM_BEAUTIFY_FLAG" val="#wm#"/>
</p:tagLst>
</file>

<file path=ppt/tags/tag257.xml><?xml version="1.0" encoding="utf-8"?>
<p:tagLst xmlns:p="http://schemas.openxmlformats.org/presentationml/2006/main">
  <p:tag name="KSO_WM_UNIT_TEXT_FILL_FORE_SCHEMECOLOR_INDEX" val="13"/>
  <p:tag name="KSO_WM_UNIT_TEXT_FILL_TYPE" val="1"/>
  <p:tag name="KSO_WM_UNIT_USESOURCEFORMAT_APPLY" val="1"/>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diagram20174811_4*l_h_a*1_5_1"/>
  <p:tag name="KSO_WM_TEMPLATE_CATEGORY" val="diagram"/>
  <p:tag name="KSO_WM_TEMPLATE_INDEX" val="20174811"/>
  <p:tag name="KSO_WM_UNIT_LAYERLEVEL" val="1_1_1"/>
  <p:tag name="KSO_WM_TAG_VERSION" val="1.0"/>
  <p:tag name="KSO_WM_BEAUTIFY_FLAG" val="#wm#"/>
  <p:tag name="KSO_WM_UNIT_PRESET_TEXT" val="单击此处添加标题"/>
</p:tagLst>
</file>

<file path=ppt/tags/tag258.xml><?xml version="1.0" encoding="utf-8"?>
<p:tagLst xmlns:p="http://schemas.openxmlformats.org/presentationml/2006/main">
  <p:tag name="KSO_WM_UNIT_TEXT_FILL_FORE_SCHEMECOLOR_INDEX" val="13"/>
  <p:tag name="KSO_WM_UNIT_TEXT_FILL_TYPE" val="1"/>
  <p:tag name="KSO_WM_UNIT_USESOURCEFORMAT_APPLY" val="1"/>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diagram20174811_4*l_h_a*1_5_1"/>
  <p:tag name="KSO_WM_TEMPLATE_CATEGORY" val="diagram"/>
  <p:tag name="KSO_WM_TEMPLATE_INDEX" val="20174811"/>
  <p:tag name="KSO_WM_UNIT_LAYERLEVEL" val="1_1_1"/>
  <p:tag name="KSO_WM_TAG_VERSION" val="1.0"/>
  <p:tag name="KSO_WM_BEAUTIFY_FLAG" val="#wm#"/>
  <p:tag name="KSO_WM_UNIT_PRESET_TEXT" val="单击此处添加标题"/>
</p:tagLst>
</file>

<file path=ppt/tags/tag259.xml><?xml version="1.0" encoding="utf-8"?>
<p:tagLst xmlns:p="http://schemas.openxmlformats.org/presentationml/2006/main">
  <p:tag name="KSO_WM_UNIT_TEXT_FILL_FORE_SCHEMECOLOR_INDEX" val="13"/>
  <p:tag name="KSO_WM_UNIT_TEXT_FILL_TYPE" val="1"/>
  <p:tag name="KSO_WM_UNIT_USESOURCEFORMAT_APPLY" val="1"/>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diagram20174811_4*l_h_a*1_5_1"/>
  <p:tag name="KSO_WM_TEMPLATE_CATEGORY" val="diagram"/>
  <p:tag name="KSO_WM_TEMPLATE_INDEX" val="20174811"/>
  <p:tag name="KSO_WM_UNIT_LAYERLEVEL" val="1_1_1"/>
  <p:tag name="KSO_WM_TAG_VERSION" val="1.0"/>
  <p:tag name="KSO_WM_BEAUTIFY_FLAG" val="#wm#"/>
  <p:tag name="KSO_WM_UNIT_PRESET_TEXT" val="单击此处添加标题"/>
</p:tagLst>
</file>

<file path=ppt/tags/tag26.xml><?xml version="1.0" encoding="utf-8"?>
<p:tagLst xmlns:p="http://schemas.openxmlformats.org/presentationml/2006/main">
  <p:tag name="KSO_WM_TAG_VERSION" val="1.0"/>
  <p:tag name="KSO_WM_BEAUTIFY_FLAG" val="#wm#"/>
  <p:tag name="KSO_WM_UNIT_TYPE" val="l_i"/>
  <p:tag name="KSO_WM_UNIT_INDEX" val="1_11"/>
  <p:tag name="KSO_WM_UNIT_LAYERLEVEL" val="1_1"/>
  <p:tag name="KSO_WM_TEMPLATE_CATEGORY" val="diagram"/>
  <p:tag name="KSO_WM_TEMPLATE_INDEX" val="20168442"/>
  <p:tag name="KSO_WM_DIAGRAM_GROUP_CODE" val="l1-1"/>
  <p:tag name="KSO_WM_UNIT_ID" val="diagram20168442_3*l_i*1_11"/>
  <p:tag name="KSO_WM_UNIT_FILL_FORE_SCHEMECOLOR_INDEX" val="14"/>
  <p:tag name="KSO_WM_UNIT_FILL_TYPE" val="1"/>
</p:tagLst>
</file>

<file path=ppt/tags/tag260.xml><?xml version="1.0" encoding="utf-8"?>
<p:tagLst xmlns:p="http://schemas.openxmlformats.org/presentationml/2006/main">
  <p:tag name="KSO_WM_UNIT_TEXT_FILL_FORE_SCHEMECOLOR_INDEX" val="13"/>
  <p:tag name="KSO_WM_UNIT_TEXT_FILL_TYPE" val="1"/>
  <p:tag name="KSO_WM_UNIT_USESOURCEFORMAT_APPLY" val="1"/>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diagram20174811_4*l_h_a*1_5_1"/>
  <p:tag name="KSO_WM_TEMPLATE_CATEGORY" val="diagram"/>
  <p:tag name="KSO_WM_TEMPLATE_INDEX" val="20174811"/>
  <p:tag name="KSO_WM_UNIT_LAYERLEVEL" val="1_1_1"/>
  <p:tag name="KSO_WM_TAG_VERSION" val="1.0"/>
  <p:tag name="KSO_WM_BEAUTIFY_FLAG" val="#wm#"/>
  <p:tag name="KSO_WM_UNIT_PRESET_TEXT" val="单击此处添加标题"/>
</p:tagLst>
</file>

<file path=ppt/tags/tag261.xml><?xml version="1.0" encoding="utf-8"?>
<p:tagLst xmlns:p="http://schemas.openxmlformats.org/presentationml/2006/main">
  <p:tag name="KSO_WM_SLIDE_ID" val="diagram20201393_1"/>
  <p:tag name="KSO_WM_TEMPLATE_SUBCATEGORY" val="0"/>
  <p:tag name="KSO_WM_TEMPLATE_MASTER_TYPE" val="0"/>
  <p:tag name="KSO_WM_TEMPLATE_COLOR_TYPE" val="1"/>
  <p:tag name="KSO_WM_SLIDE_TYPE" val="text"/>
  <p:tag name="KSO_WM_SLIDE_SUBTYPE" val="diag"/>
  <p:tag name="KSO_WM_SLIDE_ITEM_CNT" val="3"/>
  <p:tag name="KSO_WM_SLIDE_INDEX" val="1"/>
  <p:tag name="KSO_WM_SLIDE_SIZE" val="784.751*294.408"/>
  <p:tag name="KSO_WM_SLIDE_POSITION" val="97.7443*169.334"/>
  <p:tag name="KSO_WM_DIAGRAM_GROUP_CODE" val="l1-1"/>
  <p:tag name="KSO_WM_SLIDE_DIAGTYPE" val="l"/>
  <p:tag name="KSO_WM_TAG_VERSION" val="1.0"/>
  <p:tag name="KSO_WM_BEAUTIFY_FLAG" val="#wm#"/>
  <p:tag name="KSO_WM_TEMPLATE_CATEGORY" val="diagram"/>
  <p:tag name="KSO_WM_TEMPLATE_INDEX" val="20201393"/>
  <p:tag name="KSO_WM_SLIDE_LAYOUT" val="a_b_l"/>
  <p:tag name="KSO_WM_SLIDE_LAYOUT_CNT" val="1_1_1"/>
</p:tagLst>
</file>

<file path=ppt/tags/tag262.xml><?xml version="1.0" encoding="utf-8"?>
<p:tagLst xmlns:p="http://schemas.openxmlformats.org/presentationml/2006/main">
  <p:tag name="KSO_WM_CHIP_INFOS" val="{&quot;width&quot;:960.134,&quot;height&quot;:317.294,&quot;tags&quot;:{&quot;style&quot;:[&quot;商务&quot;,&quot;简约&quot;],&quot;coloring&quot;:[&quot;多彩色&quot;]},&quot;slide_type&quot;:[&quot;text&quot;],&quot;text&quot;:{&quot;align&quot;:[&quot;cm&quot;],&quot;direction&quot;:[&quot;horizontal&quot;]},&quot;type&quot;:&quot;diagram&quot;,&quot;match_code&quot;:&quot;l(h(f)h(f)h(f)h(f))&quot;,&quot;adjust_rule&quot;:{&quot;width_max&quot;:1152.16077,&quot;width_min&quot;:960.134,&quot;height_max&quot;:380.7528,&quot;height_min&quot;:317.294},&quot;zoom_adjust&quot;:20,&quot;fill_rule&quot;:{&quot;fill_mode&quot;:&quot;adaptive&quot;,&quot;fill_align&quot;:[&quot;cm&quot;]},&quot;adapt_layouttype&quot;:[&quot;topbottom&quot;,&quot;leftright&quot;,&quot;navigation&quot;,&quot;full&quot;]}"/>
  <p:tag name="KSO_WM_CHIP_XID" val="5ea8fa28b578bff8f7541afa"/>
  <p:tag name="KSO_WM_SLIDE_ID" val="diagram20201344_3"/>
  <p:tag name="KSO_WM_TEMPLATE_SUBCATEGORY" val="22"/>
  <p:tag name="KSO_WM_TEMPLATE_MASTER_TYPE" val="0"/>
  <p:tag name="KSO_WM_TEMPLATE_COLOR_TYPE" val="1"/>
  <p:tag name="KSO_WM_SLIDE_TYPE" val="text"/>
  <p:tag name="KSO_WM_SLIDE_SUBTYPE" val="diag"/>
  <p:tag name="KSO_WM_SLIDE_ITEM_CNT" val="4"/>
  <p:tag name="KSO_WM_SLIDE_INDEX" val="3"/>
  <p:tag name="KSO_WM_SLIDE_SIZE" val="960*307.4"/>
  <p:tag name="KSO_WM_SLIDE_POSITION" val="0*116.35"/>
  <p:tag name="KSO_WM_DIAGRAM_GROUP_CODE" val="l1-1"/>
  <p:tag name="KSO_WM_SLIDE_DIAGTYPE" val="l"/>
  <p:tag name="KSO_WM_TAG_VERSION" val="1.0"/>
  <p:tag name="KSO_WM_BEAUTIFY_FLAG" val="#wm#"/>
  <p:tag name="KSO_WM_TEMPLATE_CATEGORY" val="diagram"/>
  <p:tag name="KSO_WM_TEMPLATE_INDEX" val="20201344"/>
  <p:tag name="KSO_WM_SLIDE_LAYOUT" val="l"/>
  <p:tag name="KSO_WM_SLIDE_LAYOUT_CNT" val="1"/>
</p:tagLst>
</file>

<file path=ppt/tags/tag263.xml><?xml version="1.0" encoding="utf-8"?>
<p:tagLst xmlns:p="http://schemas.openxmlformats.org/presentationml/2006/main">
  <p:tag name="KSO_WM_UNIT_PLACING_PICTURE_USER_VIEWPORT" val="{&quot;height&quot;:10371,&quot;width&quot;:8239}"/>
</p:tagLst>
</file>

<file path=ppt/tags/tag265.xml><?xml version="1.0" encoding="utf-8"?>
<p:tagLst xmlns:p="http://schemas.openxmlformats.org/presentationml/2006/main">
  <p:tag name="COMMONDATA" val="eyJoZGlkIjoiZGEzZTg1MWU2MGIyNjFjZjM1ODNlOTdmN2M4ZWRkZGIifQ=="/>
</p:tagLst>
</file>

<file path=ppt/tags/tag27.xml><?xml version="1.0" encoding="utf-8"?>
<p:tagLst xmlns:p="http://schemas.openxmlformats.org/presentationml/2006/main">
  <p:tag name="KSO_WM_TAG_VERSION" val="1.0"/>
  <p:tag name="KSO_WM_BEAUTIFY_FLAG" val="#wm#"/>
  <p:tag name="KSO_WM_UNIT_TYPE" val="l_i"/>
  <p:tag name="KSO_WM_UNIT_INDEX" val="1_12"/>
  <p:tag name="KSO_WM_UNIT_LAYERLEVEL" val="1_1"/>
  <p:tag name="KSO_WM_TEMPLATE_CATEGORY" val="diagram"/>
  <p:tag name="KSO_WM_TEMPLATE_INDEX" val="20168442"/>
  <p:tag name="KSO_WM_DIAGRAM_GROUP_CODE" val="l1-1"/>
  <p:tag name="KSO_WM_UNIT_ID" val="diagram20168442_3*l_i*1_12"/>
  <p:tag name="KSO_WM_UNIT_FILL_FORE_SCHEMECOLOR_INDEX" val="14"/>
  <p:tag name="KSO_WM_UNIT_FILL_TYPE" val="1"/>
</p:tagLst>
</file>

<file path=ppt/tags/tag28.xml><?xml version="1.0" encoding="utf-8"?>
<p:tagLst xmlns:p="http://schemas.openxmlformats.org/presentationml/2006/main">
  <p:tag name="KSO_WM_SLIDE_ID" val="diagram20201379_1"/>
  <p:tag name="KSO_WM_TEMPLATE_SUBCATEGORY" val="0"/>
  <p:tag name="KSO_WM_SLIDE_TYPE" val="text"/>
  <p:tag name="KSO_WM_SLIDE_SUBTYPE" val="diag"/>
  <p:tag name="KSO_WM_SLIDE_ITEM_CNT" val="4"/>
  <p:tag name="KSO_WM_SLIDE_INDEX" val="1"/>
  <p:tag name="KSO_WM_SLIDE_SIZE" val="836.236*301.761"/>
  <p:tag name="KSO_WM_SLIDE_POSITION" val="62.4821*199.679"/>
  <p:tag name="KSO_WM_DIAGRAM_GROUP_CODE" val="m1-1"/>
  <p:tag name="KSO_WM_SLIDE_DIAGTYPE" val="m"/>
  <p:tag name="KSO_WM_TAG_VERSION" val="1.0"/>
  <p:tag name="KSO_WM_BEAUTIFY_FLAG" val="#wm#"/>
  <p:tag name="KSO_WM_TEMPLATE_CATEGORY" val="diagram"/>
  <p:tag name="KSO_WM_TEMPLATE_INDEX" val="20201379"/>
  <p:tag name="KSO_WM_SLIDE_LAYOUT" val="a_b_m"/>
  <p:tag name="KSO_WM_SLIDE_LAYOUT_CNT" val="1_1_1"/>
</p:tagLst>
</file>

<file path=ppt/tags/tag29.xml><?xml version="1.0" encoding="utf-8"?>
<p:tagLst xmlns:p="http://schemas.openxmlformats.org/presentationml/2006/main">
  <p:tag name="KSO_WM_UNIT_TEXT_FILL_FORE_SCHEMECOLOR_INDEX" val="13"/>
  <p:tag name="KSO_WM_UNIT_TEXT_FILL_TYPE" val="1"/>
  <p:tag name="KSO_WM_UNIT_USESOURCEFORMAT_APPLY" val="1"/>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174811_4*l_h_a*1_4_1"/>
  <p:tag name="KSO_WM_TEMPLATE_CATEGORY" val="diagram"/>
  <p:tag name="KSO_WM_TEMPLATE_INDEX" val="20174811"/>
  <p:tag name="KSO_WM_UNIT_LAYERLEVEL" val="1_1_1"/>
  <p:tag name="KSO_WM_TAG_VERSION" val="1.0"/>
  <p:tag name="KSO_WM_BEAUTIFY_FLAG" val="#wm#"/>
  <p:tag name="KSO_WM_UNIT_PRESET_TEXT" val="单击此处添加标题"/>
</p:tagLst>
</file>

<file path=ppt/tags/tag3.xml><?xml version="1.0" encoding="utf-8"?>
<p:tagLst xmlns:p="http://schemas.openxmlformats.org/presentationml/2006/main">
  <p:tag name="KSO_WM_DIAGRAM_GROUP_CODE" val="m1-1"/>
  <p:tag name="KSO_WM_TAG_VERSION" val="1.0"/>
  <p:tag name="KSO_WM_TEMPLATE_CATEGORY" val="diagram"/>
  <p:tag name="KSO_WM_TEMPLATE_INDEX" val="160537"/>
  <p:tag name="KSO_WM_UNIT_TYPE" val="m_i"/>
  <p:tag name="KSO_WM_UNIT_INDEX" val="1_1"/>
  <p:tag name="KSO_WM_UNIT_ID" val="259*m_i*1_1"/>
  <p:tag name="KSO_WM_UNIT_CLEAR" val="1"/>
  <p:tag name="KSO_WM_UNIT_LAYERLEVEL" val="1_1"/>
  <p:tag name="KSO_WM_BEAUTIFY_FLAG" val="#wm#"/>
  <p:tag name="KSO_WM_UNIT_FILL_FORE_SCHEMECOLOR_INDEX" val="5"/>
  <p:tag name="KSO_WM_UNIT_FILL_TYPE" val="1"/>
  <p:tag name="KSO_WM_UNIT_TEXT_FILL_FORE_SCHEMECOLOR_INDEX" val="13"/>
  <p:tag name="KSO_WM_UNIT_TEXT_FILL_TYPE" val="1"/>
</p:tagLst>
</file>

<file path=ppt/tags/tag30.xml><?xml version="1.0" encoding="utf-8"?>
<p:tagLst xmlns:p="http://schemas.openxmlformats.org/presentationml/2006/main">
  <p:tag name="KSO_WM_UNIT_TEXT_FILL_FORE_SCHEMECOLOR_INDEX" val="13"/>
  <p:tag name="KSO_WM_UNIT_TEXT_FILL_TYPE" val="1"/>
  <p:tag name="KSO_WM_UNIT_USESOURCEFORMAT_APPLY" val="1"/>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174811_4*l_h_a*1_3_1"/>
  <p:tag name="KSO_WM_TEMPLATE_CATEGORY" val="diagram"/>
  <p:tag name="KSO_WM_TEMPLATE_INDEX" val="20174811"/>
  <p:tag name="KSO_WM_UNIT_LAYERLEVEL" val="1_1_1"/>
  <p:tag name="KSO_WM_TAG_VERSION" val="1.0"/>
  <p:tag name="KSO_WM_BEAUTIFY_FLAG" val="#wm#"/>
  <p:tag name="KSO_WM_UNIT_PRESET_TEXT" val="单击此处添加标题"/>
</p:tagLst>
</file>

<file path=ppt/tags/tag31.xml><?xml version="1.0" encoding="utf-8"?>
<p:tagLst xmlns:p="http://schemas.openxmlformats.org/presentationml/2006/main">
  <p:tag name="KSO_WM_UNIT_TEXT_FILL_FORE_SCHEMECOLOR_INDEX" val="13"/>
  <p:tag name="KSO_WM_UNIT_TEXT_FILL_TYPE" val="1"/>
  <p:tag name="KSO_WM_UNIT_USESOURCEFORMAT_APPLY" val="1"/>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74811_4*l_h_a*1_2_1"/>
  <p:tag name="KSO_WM_TEMPLATE_CATEGORY" val="diagram"/>
  <p:tag name="KSO_WM_TEMPLATE_INDEX" val="20174811"/>
  <p:tag name="KSO_WM_UNIT_LAYERLEVEL" val="1_1_1"/>
  <p:tag name="KSO_WM_TAG_VERSION" val="1.0"/>
  <p:tag name="KSO_WM_BEAUTIFY_FLAG" val="#wm#"/>
  <p:tag name="KSO_WM_UNIT_PRESET_TEXT" val="单击此处添加标题"/>
</p:tagLst>
</file>

<file path=ppt/tags/tag32.xml><?xml version="1.0" encoding="utf-8"?>
<p:tagLst xmlns:p="http://schemas.openxmlformats.org/presentationml/2006/main">
  <p:tag name="KSO_WM_UNIT_TEXT_FILL_FORE_SCHEMECOLOR_INDEX" val="13"/>
  <p:tag name="KSO_WM_UNIT_TEXT_FILL_TYPE" val="1"/>
  <p:tag name="KSO_WM_UNIT_USESOURCEFORMAT_APPLY" val="1"/>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74811_4*l_h_a*1_1_1"/>
  <p:tag name="KSO_WM_TEMPLATE_CATEGORY" val="diagram"/>
  <p:tag name="KSO_WM_TEMPLATE_INDEX" val="20174811"/>
  <p:tag name="KSO_WM_UNIT_LAYERLEVEL" val="1_1_1"/>
  <p:tag name="KSO_WM_TAG_VERSION" val="1.0"/>
  <p:tag name="KSO_WM_BEAUTIFY_FLAG" val="#wm#"/>
  <p:tag name="KSO_WM_UNIT_PRESET_TEXT" val="单击此处添加标题"/>
</p:tagLst>
</file>

<file path=ppt/tags/tag33.xml><?xml version="1.0" encoding="utf-8"?>
<p:tagLst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174811_4*l_i*1_1"/>
  <p:tag name="KSO_WM_TEMPLATE_CATEGORY" val="diagram"/>
  <p:tag name="KSO_WM_TEMPLATE_INDEX" val="20174811"/>
  <p:tag name="KSO_WM_UNIT_LAYERLEVEL" val="1_1"/>
  <p:tag name="KSO_WM_TAG_VERSION" val="1.0"/>
  <p:tag name="KSO_WM_BEAUTIFY_FLAG" val="#wm#"/>
</p:tagLst>
</file>

<file path=ppt/tags/tag34.xml><?xml version="1.0" encoding="utf-8"?>
<p:tagLst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17"/>
  <p:tag name="KSO_WM_UNIT_ID" val="diagram20174811_4*l_i*1_17"/>
  <p:tag name="KSO_WM_TEMPLATE_CATEGORY" val="diagram"/>
  <p:tag name="KSO_WM_TEMPLATE_INDEX" val="20174811"/>
  <p:tag name="KSO_WM_UNIT_LAYERLEVEL" val="1_1"/>
  <p:tag name="KSO_WM_TAG_VERSION" val="1.0"/>
  <p:tag name="KSO_WM_BEAUTIFY_FLAG" val="#wm#"/>
</p:tagLst>
</file>

<file path=ppt/tags/tag35.xml><?xml version="1.0" encoding="utf-8"?>
<p:tagLst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19"/>
  <p:tag name="KSO_WM_UNIT_ID" val="diagram20174811_4*l_i*1_19"/>
  <p:tag name="KSO_WM_TEMPLATE_CATEGORY" val="diagram"/>
  <p:tag name="KSO_WM_TEMPLATE_INDEX" val="20174811"/>
  <p:tag name="KSO_WM_UNIT_LAYERLEVEL" val="1_1"/>
  <p:tag name="KSO_WM_TAG_VERSION" val="1.0"/>
  <p:tag name="KSO_WM_BEAUTIFY_FLAG" val="#wm#"/>
</p:tagLst>
</file>

<file path=ppt/tags/tag36.xml><?xml version="1.0" encoding="utf-8"?>
<p:tagLst xmlns:p="http://schemas.openxmlformats.org/presentationml/2006/main">
  <p:tag name="KSO_WM_UNIT_FILL_FORE_SCHEMECOLOR_INDEX" val="5"/>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16"/>
  <p:tag name="KSO_WM_UNIT_ID" val="diagram20174811_4*l_i*1_16"/>
  <p:tag name="KSO_WM_TEMPLATE_CATEGORY" val="diagram"/>
  <p:tag name="KSO_WM_TEMPLATE_INDEX" val="20174811"/>
  <p:tag name="KSO_WM_UNIT_LAYERLEVEL" val="1_1"/>
  <p:tag name="KSO_WM_TAG_VERSION" val="1.0"/>
  <p:tag name="KSO_WM_BEAUTIFY_FLAG" val="#wm#"/>
</p:tagLst>
</file>

<file path=ppt/tags/tag37.xml><?xml version="1.0" encoding="utf-8"?>
<p:tagLst xmlns:p="http://schemas.openxmlformats.org/presentationml/2006/main">
  <p:tag name="KSO_WM_UNIT_FILL_FORE_SCHEMECOLOR_INDEX" val="5"/>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23"/>
  <p:tag name="KSO_WM_UNIT_ID" val="diagram20174811_4*l_i*1_23"/>
  <p:tag name="KSO_WM_TEMPLATE_CATEGORY" val="diagram"/>
  <p:tag name="KSO_WM_TEMPLATE_INDEX" val="20174811"/>
  <p:tag name="KSO_WM_UNIT_LAYERLEVEL" val="1_1"/>
  <p:tag name="KSO_WM_TAG_VERSION" val="1.0"/>
  <p:tag name="KSO_WM_BEAUTIFY_FLAG" val="#wm#"/>
</p:tagLst>
</file>

<file path=ppt/tags/tag38.xml><?xml version="1.0" encoding="utf-8"?>
<p:tagLst xmlns:p="http://schemas.openxmlformats.org/presentationml/2006/main">
  <p:tag name="KSO_WM_UNIT_FILL_FORE_SCHEMECOLOR_INDEX" val="5"/>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3"/>
  <p:tag name="KSO_WM_UNIT_ID" val="diagram20174811_4*l_i*1_3"/>
  <p:tag name="KSO_WM_TEMPLATE_CATEGORY" val="diagram"/>
  <p:tag name="KSO_WM_TEMPLATE_INDEX" val="20174811"/>
  <p:tag name="KSO_WM_UNIT_LAYERLEVEL" val="1_1"/>
  <p:tag name="KSO_WM_TAG_VERSION" val="1.0"/>
  <p:tag name="KSO_WM_BEAUTIFY_FLAG" val="#wm#"/>
</p:tagLst>
</file>

<file path=ppt/tags/tag39.xml><?xml version="1.0" encoding="utf-8"?>
<p:tagLst xmlns:p="http://schemas.openxmlformats.org/presentationml/2006/main">
  <p:tag name="KSO_WM_UNIT_FILL_FORE_SCHEMECOLOR_INDEX" val="5"/>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8"/>
  <p:tag name="KSO_WM_UNIT_ID" val="diagram20174811_4*l_i*1_8"/>
  <p:tag name="KSO_WM_TEMPLATE_CATEGORY" val="diagram"/>
  <p:tag name="KSO_WM_TEMPLATE_INDEX" val="20174811"/>
  <p:tag name="KSO_WM_UNIT_LAYERLEVEL" val="1_1"/>
  <p:tag name="KSO_WM_TAG_VERSION" val="1.0"/>
  <p:tag name="KSO_WM_BEAUTIFY_FLAG" val="#wm#"/>
</p:tagLst>
</file>

<file path=ppt/tags/tag4.xml><?xml version="1.0" encoding="utf-8"?>
<p:tagLst xmlns:p="http://schemas.openxmlformats.org/presentationml/2006/main">
  <p:tag name="KSO_WM_TAG_VERSION" val="1.0"/>
  <p:tag name="KSO_WM_TEMPLATE_CATEGORY" val="diagram"/>
  <p:tag name="KSO_WM_TEMPLATE_INDEX" val="160537"/>
  <p:tag name="KSO_WM_UNIT_TYPE" val="m_h_f"/>
  <p:tag name="KSO_WM_UNIT_INDEX" val="1_1_1"/>
  <p:tag name="KSO_WM_UNIT_ID" val="259*m_h_f*1_1_1"/>
  <p:tag name="KSO_WM_UNIT_CLEAR" val="1"/>
  <p:tag name="KSO_WM_UNIT_LAYERLEVEL" val="1_1_1"/>
  <p:tag name="KSO_WM_UNIT_VALUE" val="16"/>
  <p:tag name="KSO_WM_UNIT_HIGHLIGHT" val="0"/>
  <p:tag name="KSO_WM_UNIT_COMPATIBLE" val="0"/>
  <p:tag name="KSO_WM_BEAUTIFY_FLAG" val="#wm#"/>
  <p:tag name="KSO_WM_DIAGRAM_GROUP_CODE" val="m1-1"/>
  <p:tag name="KSO_WM_UNIT_PRESET_TEXT" val="CONSECTETUR ADIPISICING ELIT"/>
  <p:tag name="KSO_WM_UNIT_FILL_FORE_SCHEMECOLOR_INDEX" val="5"/>
  <p:tag name="KSO_WM_UNIT_FILL_TYPE" val="1"/>
  <p:tag name="KSO_WM_UNIT_TEXT_FILL_FORE_SCHEMECOLOR_INDEX" val="14"/>
  <p:tag name="KSO_WM_UNIT_TEXT_FILL_TYPE" val="1"/>
</p:tagLst>
</file>

<file path=ppt/tags/tag40.xml><?xml version="1.0" encoding="utf-8"?>
<p:tagLst xmlns:p="http://schemas.openxmlformats.org/presentationml/2006/main">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13"/>
  <p:tag name="KSO_WM_UNIT_ID" val="diagram20174811_4*l_i*1_13"/>
  <p:tag name="KSO_WM_TEMPLATE_CATEGORY" val="diagram"/>
  <p:tag name="KSO_WM_TEMPLATE_INDEX" val="20174811"/>
  <p:tag name="KSO_WM_UNIT_LAYERLEVEL" val="1_1"/>
  <p:tag name="KSO_WM_TAG_VERSION" val="1.0"/>
  <p:tag name="KSO_WM_BEAUTIFY_FLAG" val="#wm#"/>
  <p:tag name="KSO_WM_UNIT_FILL_FORE_SCHEMECOLOR_INDEX" val="15"/>
  <p:tag name="KSO_WM_UNIT_FILL_TYPE" val="1"/>
</p:tagLst>
</file>

<file path=ppt/tags/tag41.xml><?xml version="1.0" encoding="utf-8"?>
<p:tagLst xmlns:p="http://schemas.openxmlformats.org/presentationml/2006/main">
  <p:tag name="KSO_WM_UNIT_FILL_FORE_SCHEMECOLOR_INDEX" val="5"/>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18"/>
  <p:tag name="KSO_WM_UNIT_ID" val="diagram20174811_4*l_i*1_18"/>
  <p:tag name="KSO_WM_TEMPLATE_CATEGORY" val="diagram"/>
  <p:tag name="KSO_WM_TEMPLATE_INDEX" val="20174811"/>
  <p:tag name="KSO_WM_UNIT_LAYERLEVEL" val="1_1"/>
  <p:tag name="KSO_WM_TAG_VERSION" val="1.0"/>
  <p:tag name="KSO_WM_BEAUTIFY_FLAG" val="#wm#"/>
</p:tagLst>
</file>

<file path=ppt/tags/tag42.xml><?xml version="1.0" encoding="utf-8"?>
<p:tagLst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12"/>
  <p:tag name="KSO_WM_UNIT_ID" val="diagram20174811_4*l_i*1_12"/>
  <p:tag name="KSO_WM_TEMPLATE_CATEGORY" val="diagram"/>
  <p:tag name="KSO_WM_TEMPLATE_INDEX" val="20174811"/>
  <p:tag name="KSO_WM_UNIT_LAYERLEVEL" val="1_1"/>
  <p:tag name="KSO_WM_TAG_VERSION" val="1.0"/>
  <p:tag name="KSO_WM_BEAUTIFY_FLAG" val="#wm#"/>
</p:tagLst>
</file>

<file path=ppt/tags/tag43.xml><?xml version="1.0" encoding="utf-8"?>
<p:tagLst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20"/>
  <p:tag name="KSO_WM_UNIT_ID" val="diagram20174811_4*l_i*1_20"/>
  <p:tag name="KSO_WM_TEMPLATE_CATEGORY" val="diagram"/>
  <p:tag name="KSO_WM_TEMPLATE_INDEX" val="20174811"/>
  <p:tag name="KSO_WM_UNIT_LAYERLEVEL" val="1_1"/>
  <p:tag name="KSO_WM_TAG_VERSION" val="1.0"/>
  <p:tag name="KSO_WM_BEAUTIFY_FLAG" val="#wm#"/>
</p:tagLst>
</file>

<file path=ppt/tags/tag44.xml><?xml version="1.0" encoding="utf-8"?>
<p:tagLst xmlns:p="http://schemas.openxmlformats.org/presentationml/2006/main">
  <p:tag name="KSO_WM_UNIT_FILL_FORE_SCHEMECOLOR_INDEX" val="5"/>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22"/>
  <p:tag name="KSO_WM_UNIT_ID" val="diagram20174811_4*l_i*1_22"/>
  <p:tag name="KSO_WM_TEMPLATE_CATEGORY" val="diagram"/>
  <p:tag name="KSO_WM_TEMPLATE_INDEX" val="20174811"/>
  <p:tag name="KSO_WM_UNIT_LAYERLEVEL" val="1_1"/>
  <p:tag name="KSO_WM_TAG_VERSION" val="1.0"/>
  <p:tag name="KSO_WM_BEAUTIFY_FLAG" val="#wm#"/>
</p:tagLst>
</file>

<file path=ppt/tags/tag45.xml><?xml version="1.0" encoding="utf-8"?>
<p:tagLst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24"/>
  <p:tag name="KSO_WM_UNIT_ID" val="diagram20174811_4*l_i*1_24"/>
  <p:tag name="KSO_WM_TEMPLATE_CATEGORY" val="diagram"/>
  <p:tag name="KSO_WM_TEMPLATE_INDEX" val="20174811"/>
  <p:tag name="KSO_WM_UNIT_LAYERLEVEL" val="1_1"/>
  <p:tag name="KSO_WM_TAG_VERSION" val="1.0"/>
  <p:tag name="KSO_WM_BEAUTIFY_FLAG" val="#wm#"/>
</p:tagLst>
</file>

<file path=ppt/tags/tag46.xml><?xml version="1.0" encoding="utf-8"?>
<p:tagLst xmlns:p="http://schemas.openxmlformats.org/presentationml/2006/main">
  <p:tag name="KSO_WM_UNIT_FILL_FORE_SCHEMECOLOR_INDEX" val="5"/>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25"/>
  <p:tag name="KSO_WM_UNIT_ID" val="diagram20174811_4*l_i*1_25"/>
  <p:tag name="KSO_WM_TEMPLATE_CATEGORY" val="diagram"/>
  <p:tag name="KSO_WM_TEMPLATE_INDEX" val="20174811"/>
  <p:tag name="KSO_WM_UNIT_LAYERLEVEL" val="1_1"/>
  <p:tag name="KSO_WM_TAG_VERSION" val="1.0"/>
  <p:tag name="KSO_WM_BEAUTIFY_FLAG" val="#wm#"/>
</p:tagLst>
</file>

<file path=ppt/tags/tag47.xml><?xml version="1.0" encoding="utf-8"?>
<p:tagLst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174811_4*l_i*1_2"/>
  <p:tag name="KSO_WM_TEMPLATE_CATEGORY" val="diagram"/>
  <p:tag name="KSO_WM_TEMPLATE_INDEX" val="20174811"/>
  <p:tag name="KSO_WM_UNIT_LAYERLEVEL" val="1_1"/>
  <p:tag name="KSO_WM_TAG_VERSION" val="1.0"/>
  <p:tag name="KSO_WM_BEAUTIFY_FLAG" val="#wm#"/>
</p:tagLst>
</file>

<file path=ppt/tags/tag48.xml><?xml version="1.0" encoding="utf-8"?>
<p:tagLst xmlns:p="http://schemas.openxmlformats.org/presentationml/2006/main">
  <p:tag name="KSO_WM_UNIT_FILL_FORE_SCHEMECOLOR_INDEX" val="5"/>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4"/>
  <p:tag name="KSO_WM_UNIT_ID" val="diagram20174811_4*l_i*1_4"/>
  <p:tag name="KSO_WM_TEMPLATE_CATEGORY" val="diagram"/>
  <p:tag name="KSO_WM_TEMPLATE_INDEX" val="20174811"/>
  <p:tag name="KSO_WM_UNIT_LAYERLEVEL" val="1_1"/>
  <p:tag name="KSO_WM_TAG_VERSION" val="1.0"/>
  <p:tag name="KSO_WM_BEAUTIFY_FLAG" val="#wm#"/>
</p:tagLst>
</file>

<file path=ppt/tags/tag49.xml><?xml version="1.0" encoding="utf-8"?>
<p:tagLst xmlns:p="http://schemas.openxmlformats.org/presentationml/2006/main">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14"/>
  <p:tag name="KSO_WM_UNIT_ID" val="diagram20174811_4*l_i*1_14"/>
  <p:tag name="KSO_WM_TEMPLATE_CATEGORY" val="diagram"/>
  <p:tag name="KSO_WM_TEMPLATE_INDEX" val="20174811"/>
  <p:tag name="KSO_WM_UNIT_LAYERLEVEL" val="1_1"/>
  <p:tag name="KSO_WM_TAG_VERSION" val="1.0"/>
  <p:tag name="KSO_WM_BEAUTIFY_FLAG" val="#wm#"/>
  <p:tag name="KSO_WM_UNIT_FILL_FORE_SCHEMECOLOR_INDEX" val="15"/>
  <p:tag name="KSO_WM_UNIT_FILL_TYPE" val="1"/>
</p:tagLst>
</file>

<file path=ppt/tags/tag5.xml><?xml version="1.0" encoding="utf-8"?>
<p:tagLst xmlns:p="http://schemas.openxmlformats.org/presentationml/2006/main">
  <p:tag name="KSO_WM_TAG_VERSION" val="1.0"/>
  <p:tag name="KSO_WM_BEAUTIFY_FLAG" val="#wm#"/>
  <p:tag name="KSO_WM_UNIT_TYPE" val="i"/>
  <p:tag name="KSO_WM_UNIT_ID" val="diagram160537_4*i*6"/>
  <p:tag name="KSO_WM_TEMPLATE_CATEGORY" val="diagram"/>
  <p:tag name="KSO_WM_TEMPLATE_INDEX" val="160537"/>
  <p:tag name="KSO_WM_UNIT_INDEX" val="6"/>
</p:tagLst>
</file>

<file path=ppt/tags/tag50.xml><?xml version="1.0" encoding="utf-8"?>
<p:tagLst xmlns:p="http://schemas.openxmlformats.org/presentationml/2006/main">
  <p:tag name="KSO_WM_UNIT_FILL_FORE_SCHEMECOLOR_INDEX" val="5"/>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15"/>
  <p:tag name="KSO_WM_UNIT_ID" val="diagram20174811_4*l_i*1_15"/>
  <p:tag name="KSO_WM_TEMPLATE_CATEGORY" val="diagram"/>
  <p:tag name="KSO_WM_TEMPLATE_INDEX" val="20174811"/>
  <p:tag name="KSO_WM_UNIT_LAYERLEVEL" val="1_1"/>
  <p:tag name="KSO_WM_TAG_VERSION" val="1.0"/>
  <p:tag name="KSO_WM_BEAUTIFY_FLAG" val="#wm#"/>
</p:tagLst>
</file>

<file path=ppt/tags/tag51.xml><?xml version="1.0" encoding="utf-8"?>
<p:tagLst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5"/>
  <p:tag name="KSO_WM_UNIT_ID" val="diagram20174811_4*l_i*1_5"/>
  <p:tag name="KSO_WM_TEMPLATE_CATEGORY" val="diagram"/>
  <p:tag name="KSO_WM_TEMPLATE_INDEX" val="20174811"/>
  <p:tag name="KSO_WM_UNIT_LAYERLEVEL" val="1_1"/>
  <p:tag name="KSO_WM_TAG_VERSION" val="1.0"/>
  <p:tag name="KSO_WM_BEAUTIFY_FLAG" val="#wm#"/>
</p:tagLst>
</file>

<file path=ppt/tags/tag52.xml><?xml version="1.0" encoding="utf-8"?>
<p:tagLst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6"/>
  <p:tag name="KSO_WM_UNIT_ID" val="diagram20174811_4*l_i*1_6"/>
  <p:tag name="KSO_WM_TEMPLATE_CATEGORY" val="diagram"/>
  <p:tag name="KSO_WM_TEMPLATE_INDEX" val="20174811"/>
  <p:tag name="KSO_WM_UNIT_LAYERLEVEL" val="1_1"/>
  <p:tag name="KSO_WM_TAG_VERSION" val="1.0"/>
  <p:tag name="KSO_WM_BEAUTIFY_FLAG" val="#wm#"/>
</p:tagLst>
</file>

<file path=ppt/tags/tag53.xml><?xml version="1.0" encoding="utf-8"?>
<p:tagLst xmlns:p="http://schemas.openxmlformats.org/presentationml/2006/main">
  <p:tag name="KSO_WM_UNIT_FILL_FORE_SCHEMECOLOR_INDEX" val="5"/>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7"/>
  <p:tag name="KSO_WM_UNIT_ID" val="diagram20174811_4*l_i*1_7"/>
  <p:tag name="KSO_WM_TEMPLATE_CATEGORY" val="diagram"/>
  <p:tag name="KSO_WM_TEMPLATE_INDEX" val="20174811"/>
  <p:tag name="KSO_WM_UNIT_LAYERLEVEL" val="1_1"/>
  <p:tag name="KSO_WM_TAG_VERSION" val="1.0"/>
  <p:tag name="KSO_WM_BEAUTIFY_FLAG" val="#wm#"/>
</p:tagLst>
</file>

<file path=ppt/tags/tag54.xml><?xml version="1.0" encoding="utf-8"?>
<p:tagLst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9"/>
  <p:tag name="KSO_WM_UNIT_ID" val="diagram20174811_4*l_i*1_9"/>
  <p:tag name="KSO_WM_TEMPLATE_CATEGORY" val="diagram"/>
  <p:tag name="KSO_WM_TEMPLATE_INDEX" val="20174811"/>
  <p:tag name="KSO_WM_UNIT_LAYERLEVEL" val="1_1"/>
  <p:tag name="KSO_WM_TAG_VERSION" val="1.0"/>
  <p:tag name="KSO_WM_BEAUTIFY_FLAG" val="#wm#"/>
</p:tagLst>
</file>

<file path=ppt/tags/tag55.xml><?xml version="1.0" encoding="utf-8"?>
<p:tagLst xmlns:p="http://schemas.openxmlformats.org/presentationml/2006/main">
  <p:tag name="KSO_WM_UNIT_FILL_FORE_SCHEMECOLOR_INDEX" val="5"/>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10"/>
  <p:tag name="KSO_WM_UNIT_ID" val="diagram20174811_4*l_i*1_10"/>
  <p:tag name="KSO_WM_TEMPLATE_CATEGORY" val="diagram"/>
  <p:tag name="KSO_WM_TEMPLATE_INDEX" val="20174811"/>
  <p:tag name="KSO_WM_UNIT_LAYERLEVEL" val="1_1"/>
  <p:tag name="KSO_WM_TAG_VERSION" val="1.0"/>
  <p:tag name="KSO_WM_BEAUTIFY_FLAG" val="#wm#"/>
</p:tagLst>
</file>

<file path=ppt/tags/tag56.xml><?xml version="1.0" encoding="utf-8"?>
<p:tagLst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11"/>
  <p:tag name="KSO_WM_UNIT_ID" val="diagram20174811_4*l_i*1_11"/>
  <p:tag name="KSO_WM_TEMPLATE_CATEGORY" val="diagram"/>
  <p:tag name="KSO_WM_TEMPLATE_INDEX" val="20174811"/>
  <p:tag name="KSO_WM_UNIT_LAYERLEVEL" val="1_1"/>
  <p:tag name="KSO_WM_TAG_VERSION" val="1.0"/>
  <p:tag name="KSO_WM_BEAUTIFY_FLAG" val="#wm#"/>
</p:tagLst>
</file>

<file path=ppt/tags/tag57.xml><?xml version="1.0" encoding="utf-8"?>
<p:tagLst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21"/>
  <p:tag name="KSO_WM_UNIT_ID" val="diagram20174811_4*l_i*1_21"/>
  <p:tag name="KSO_WM_TEMPLATE_CATEGORY" val="diagram"/>
  <p:tag name="KSO_WM_TEMPLATE_INDEX" val="20174811"/>
  <p:tag name="KSO_WM_UNIT_LAYERLEVEL" val="1_1"/>
  <p:tag name="KSO_WM_TAG_VERSION" val="1.0"/>
  <p:tag name="KSO_WM_BEAUTIFY_FLAG" val="#wm#"/>
</p:tagLst>
</file>

<file path=ppt/tags/tag58.xml><?xml version="1.0" encoding="utf-8"?>
<p:tagLst xmlns:p="http://schemas.openxmlformats.org/presentationml/2006/main">
  <p:tag name="KSO_WM_SLIDE_ID" val="diagram20201393_1"/>
  <p:tag name="KSO_WM_TEMPLATE_SUBCATEGORY" val="0"/>
  <p:tag name="KSO_WM_TEMPLATE_MASTER_TYPE" val="0"/>
  <p:tag name="KSO_WM_TEMPLATE_COLOR_TYPE" val="1"/>
  <p:tag name="KSO_WM_SLIDE_TYPE" val="text"/>
  <p:tag name="KSO_WM_SLIDE_SUBTYPE" val="diag"/>
  <p:tag name="KSO_WM_SLIDE_ITEM_CNT" val="3"/>
  <p:tag name="KSO_WM_SLIDE_INDEX" val="1"/>
  <p:tag name="KSO_WM_SLIDE_SIZE" val="784.751*294.408"/>
  <p:tag name="KSO_WM_SLIDE_POSITION" val="97.7443*169.334"/>
  <p:tag name="KSO_WM_DIAGRAM_GROUP_CODE" val="l1-1"/>
  <p:tag name="KSO_WM_SLIDE_DIAGTYPE" val="l"/>
  <p:tag name="KSO_WM_TAG_VERSION" val="1.0"/>
  <p:tag name="KSO_WM_BEAUTIFY_FLAG" val="#wm#"/>
  <p:tag name="KSO_WM_TEMPLATE_CATEGORY" val="diagram"/>
  <p:tag name="KSO_WM_TEMPLATE_INDEX" val="20201393"/>
  <p:tag name="KSO_WM_SLIDE_LAYOUT" val="a_b_l"/>
  <p:tag name="KSO_WM_SLIDE_LAYOUT_CNT" val="1_1_1"/>
</p:tagLst>
</file>

<file path=ppt/tags/tag59.xml><?xml version="1.0" encoding="utf-8"?>
<p:tagLst xmlns:p="http://schemas.openxmlformats.org/presentationml/2006/main">
  <p:tag name="KSO_WM_CHIP_INFOS" val="{&quot;width&quot;:960.134,&quot;height&quot;:317.294,&quot;tags&quot;:{&quot;style&quot;:[&quot;商务&quot;,&quot;简约&quot;],&quot;coloring&quot;:[&quot;多彩色&quot;]},&quot;slide_type&quot;:[&quot;text&quot;],&quot;text&quot;:{&quot;align&quot;:[&quot;cm&quot;],&quot;direction&quot;:[&quot;horizontal&quot;]},&quot;type&quot;:&quot;diagram&quot;,&quot;match_code&quot;:&quot;l(h(f)h(f)h(f)h(f))&quot;,&quot;adjust_rule&quot;:{&quot;width_max&quot;:1152.16077,&quot;width_min&quot;:960.134,&quot;height_max&quot;:380.7528,&quot;height_min&quot;:317.294},&quot;zoom_adjust&quot;:20,&quot;fill_rule&quot;:{&quot;fill_mode&quot;:&quot;adaptive&quot;,&quot;fill_align&quot;:[&quot;cm&quot;]},&quot;adapt_layouttype&quot;:[&quot;topbottom&quot;,&quot;leftright&quot;,&quot;navigation&quot;,&quot;full&quot;]}"/>
  <p:tag name="KSO_WM_CHIP_XID" val="5ea8fa28b578bff8f7541afa"/>
  <p:tag name="KSO_WM_SLIDE_ID" val="diagram20201344_3"/>
  <p:tag name="KSO_WM_TEMPLATE_SUBCATEGORY" val="22"/>
  <p:tag name="KSO_WM_TEMPLATE_MASTER_TYPE" val="0"/>
  <p:tag name="KSO_WM_TEMPLATE_COLOR_TYPE" val="1"/>
  <p:tag name="KSO_WM_SLIDE_TYPE" val="text"/>
  <p:tag name="KSO_WM_SLIDE_SUBTYPE" val="diag"/>
  <p:tag name="KSO_WM_SLIDE_ITEM_CNT" val="4"/>
  <p:tag name="KSO_WM_SLIDE_INDEX" val="3"/>
  <p:tag name="KSO_WM_SLIDE_SIZE" val="960*307.4"/>
  <p:tag name="KSO_WM_SLIDE_POSITION" val="0*116.35"/>
  <p:tag name="KSO_WM_DIAGRAM_GROUP_CODE" val="l1-1"/>
  <p:tag name="KSO_WM_SLIDE_DIAGTYPE" val="l"/>
  <p:tag name="KSO_WM_TAG_VERSION" val="1.0"/>
  <p:tag name="KSO_WM_BEAUTIFY_FLAG" val="#wm#"/>
  <p:tag name="KSO_WM_TEMPLATE_CATEGORY" val="diagram"/>
  <p:tag name="KSO_WM_TEMPLATE_INDEX" val="20201344"/>
  <p:tag name="KSO_WM_SLIDE_LAYOUT" val="l"/>
  <p:tag name="KSO_WM_SLIDE_LAYOUT_CNT" val="1"/>
</p:tagLst>
</file>

<file path=ppt/tags/tag6.xml><?xml version="1.0" encoding="utf-8"?>
<p:tagLst xmlns:p="http://schemas.openxmlformats.org/presentationml/2006/main">
  <p:tag name="KSO_WM_DIAGRAM_GROUP_CODE" val="m1-1"/>
  <p:tag name="KSO_WM_TAG_VERSION" val="1.0"/>
  <p:tag name="KSO_WM_TEMPLATE_CATEGORY" val="diagram"/>
  <p:tag name="KSO_WM_TEMPLATE_INDEX" val="160537"/>
  <p:tag name="KSO_WM_UNIT_TYPE" val="m_i"/>
  <p:tag name="KSO_WM_UNIT_INDEX" val="1_2"/>
  <p:tag name="KSO_WM_UNIT_ID" val="259*m_i*1_2"/>
  <p:tag name="KSO_WM_UNIT_CLEAR" val="1"/>
  <p:tag name="KSO_WM_UNIT_LAYERLEVEL" val="1_1"/>
  <p:tag name="KSO_WM_BEAUTIFY_FLAG" val="#wm#"/>
  <p:tag name="KSO_WM_UNIT_FILL_FORE_SCHEMECOLOR_INDEX" val="6"/>
  <p:tag name="KSO_WM_UNIT_FILL_TYPE" val="1"/>
  <p:tag name="KSO_WM_UNIT_TEXT_FILL_FORE_SCHEMECOLOR_INDEX" val="13"/>
  <p:tag name="KSO_WM_UNIT_TEXT_FILL_TYPE" val="1"/>
</p:tagLst>
</file>

<file path=ppt/tags/tag6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PLACING_PICTURE_MD4" val="0"/>
  <p:tag name="KSO_WM_DIAGRAM_GROUP_CODE" val="l1-1"/>
  <p:tag name="KSO_WM_UNIT_ID" val="diagram20198924_2*l_h_a*1_1_1"/>
  <p:tag name="KSO_WM_TEMPLATE_CATEGORY" val="diagram"/>
  <p:tag name="KSO_WM_TEMPLATE_INDEX" val="20198924"/>
  <p:tag name="KSO_WM_UNIT_LAYERLEVEL" val="1_1_1"/>
  <p:tag name="KSO_WM_TAG_VERSION" val="1.0"/>
  <p:tag name="KSO_WM_UNIT_PRESET_TEXT" val="添加标题"/>
  <p:tag name="KSO_WM_UNIT_TEXT_FILL_FORE_SCHEMECOLOR_INDEX" val="13"/>
  <p:tag name="KSO_WM_UNIT_TEXT_FILL_TYPE" val="1"/>
  <p:tag name="KSO_WM_UNIT_USESOURCEFORMAT_APPLY" val="1"/>
</p:tagLst>
</file>

<file path=ppt/tags/tag6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PLACING_PICTURE_MD4" val="0"/>
  <p:tag name="KSO_WM_DIAGRAM_GROUP_CODE" val="l1-1"/>
  <p:tag name="KSO_WM_UNIT_ID" val="diagram20198924_2*l_h_f*1_1_1"/>
  <p:tag name="KSO_WM_TEMPLATE_CATEGORY" val="diagram"/>
  <p:tag name="KSO_WM_TEMPLATE_INDEX" val="20198924"/>
  <p:tag name="KSO_WM_UNIT_LAYERLEVEL" val="1_1_1"/>
  <p:tag name="KSO_WM_TAG_VERSION" val="1.0"/>
  <p:tag name="KSO_WM_UNIT_PRESET_TEXT" val="单击此处添加文本具体内容，简明扼要的阐述您的观点。"/>
  <p:tag name="KSO_WM_UNIT_TEXT_FILL_FORE_SCHEMECOLOR_INDEX" val="14"/>
  <p:tag name="KSO_WM_UNIT_TEXT_FILL_TYPE" val="1"/>
  <p:tag name="KSO_WM_UNIT_USESOURCEFORMAT_APPLY" val="1"/>
</p:tagLst>
</file>

<file path=ppt/tags/tag6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PLACING_PICTURE_MD4" val="0"/>
  <p:tag name="KSO_WM_DIAGRAM_GROUP_CODE" val="l1-1"/>
  <p:tag name="KSO_WM_UNIT_ID" val="diagram20198924_2*l_h_a*1_2_1"/>
  <p:tag name="KSO_WM_TEMPLATE_CATEGORY" val="diagram"/>
  <p:tag name="KSO_WM_TEMPLATE_INDEX" val="20198924"/>
  <p:tag name="KSO_WM_UNIT_LAYERLEVEL" val="1_1_1"/>
  <p:tag name="KSO_WM_TAG_VERSION" val="1.0"/>
  <p:tag name="KSO_WM_UNIT_PRESET_TEXT" val="添加标题"/>
  <p:tag name="KSO_WM_UNIT_TEXT_FILL_FORE_SCHEMECOLOR_INDEX" val="13"/>
  <p:tag name="KSO_WM_UNIT_TEXT_FILL_TYPE" val="1"/>
  <p:tag name="KSO_WM_UNIT_USESOURCEFORMAT_APPLY" val="1"/>
</p:tagLst>
</file>

<file path=ppt/tags/tag6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PLACING_PICTURE_MD4" val="0"/>
  <p:tag name="KSO_WM_DIAGRAM_GROUP_CODE" val="l1-1"/>
  <p:tag name="KSO_WM_UNIT_ID" val="diagram20198924_2*l_h_f*1_2_1"/>
  <p:tag name="KSO_WM_TEMPLATE_CATEGORY" val="diagram"/>
  <p:tag name="KSO_WM_TEMPLATE_INDEX" val="20198924"/>
  <p:tag name="KSO_WM_UNIT_LAYERLEVEL" val="1_1_1"/>
  <p:tag name="KSO_WM_TAG_VERSION" val="1.0"/>
  <p:tag name="KSO_WM_UNIT_PRESET_TEXT" val="单击此处添加文本具体内容，简明扼要的阐述您的观点。"/>
  <p:tag name="KSO_WM_UNIT_TEXT_FILL_FORE_SCHEMECOLOR_INDEX" val="14"/>
  <p:tag name="KSO_WM_UNIT_TEXT_FILL_TYPE" val="1"/>
  <p:tag name="KSO_WM_UNIT_USESOURCEFORMAT_APPLY" val="1"/>
</p:tagLst>
</file>

<file path=ppt/tags/tag64.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PLACING_PICTURE_MD4" val="0"/>
  <p:tag name="KSO_WM_DIAGRAM_GROUP_CODE" val="l1-1"/>
  <p:tag name="KSO_WM_UNIT_ID" val="diagram20198924_2*l_h_a*1_3_1"/>
  <p:tag name="KSO_WM_TEMPLATE_CATEGORY" val="diagram"/>
  <p:tag name="KSO_WM_TEMPLATE_INDEX" val="20198924"/>
  <p:tag name="KSO_WM_UNIT_LAYERLEVEL" val="1_1_1"/>
  <p:tag name="KSO_WM_TAG_VERSION" val="1.0"/>
  <p:tag name="KSO_WM_UNIT_PRESET_TEXT" val="添加标题"/>
  <p:tag name="KSO_WM_UNIT_TEXT_FILL_FORE_SCHEMECOLOR_INDEX" val="13"/>
  <p:tag name="KSO_WM_UNIT_TEXT_FILL_TYPE" val="1"/>
  <p:tag name="KSO_WM_UNIT_USESOURCEFORMAT_APPLY" val="1"/>
</p:tagLst>
</file>

<file path=ppt/tags/tag6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PLACING_PICTURE_MD4" val="0"/>
  <p:tag name="KSO_WM_DIAGRAM_GROUP_CODE" val="l1-1"/>
  <p:tag name="KSO_WM_UNIT_ID" val="diagram20198924_2*l_h_f*1_3_1"/>
  <p:tag name="KSO_WM_TEMPLATE_CATEGORY" val="diagram"/>
  <p:tag name="KSO_WM_TEMPLATE_INDEX" val="20198924"/>
  <p:tag name="KSO_WM_UNIT_LAYERLEVEL" val="1_1_1"/>
  <p:tag name="KSO_WM_TAG_VERSION" val="1.0"/>
  <p:tag name="KSO_WM_UNIT_PRESET_TEXT" val="单击此处添加文本具体内容，简明扼要的阐述您的观点。"/>
  <p:tag name="KSO_WM_UNIT_TEXT_FILL_FORE_SCHEMECOLOR_INDEX" val="14"/>
  <p:tag name="KSO_WM_UNIT_TEXT_FILL_TYPE" val="1"/>
  <p:tag name="KSO_WM_UNIT_USESOURCEFORMAT_APPLY" val="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198924_2*l_h_i*1_1_1"/>
  <p:tag name="KSO_WM_TEMPLATE_CATEGORY" val="diagram"/>
  <p:tag name="KSO_WM_TEMPLATE_INDEX" val="20198924"/>
  <p:tag name="KSO_WM_UNIT_LAYERLEVEL" val="1_1_1"/>
  <p:tag name="KSO_WM_TAG_VERSION" val="1.0"/>
  <p:tag name="KSO_WM_UNIT_FILL_FORE_SCHEMECOLOR_INDEX" val="5"/>
  <p:tag name="KSO_WM_UNIT_FILL_TYPE" val="1"/>
  <p:tag name="KSO_WM_UNIT_TEXT_FILL_FORE_SCHEMECOLOR_INDEX" val="13"/>
  <p:tag name="KSO_WM_UNIT_TEXT_FILL_TYPE" val="1"/>
  <p:tag name="KSO_WM_UNIT_USESOURCEFORMAT_APPLY" val="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198924_2*l_h_i*1_1_2"/>
  <p:tag name="KSO_WM_TEMPLATE_CATEGORY" val="diagram"/>
  <p:tag name="KSO_WM_TEMPLATE_INDEX" val="20198924"/>
  <p:tag name="KSO_WM_UNIT_LAYERLEVEL" val="1_1_1"/>
  <p:tag name="KSO_WM_TAG_VERSION" val="1.0"/>
  <p:tag name="KSO_WM_UNIT_FILL_FORE_SCHEMECOLOR_INDEX" val="5"/>
  <p:tag name="KSO_WM_UNIT_FILL_TYPE" val="1"/>
  <p:tag name="KSO_WM_UNIT_TEXT_FILL_FORE_SCHEMECOLOR_INDEX" val="13"/>
  <p:tag name="KSO_WM_UNIT_TEXT_FILL_TYPE" val="1"/>
  <p:tag name="KSO_WM_UNIT_USESOURCEFORMAT_APPLY" val="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198924_2*l_h_i*1_2_1"/>
  <p:tag name="KSO_WM_TEMPLATE_CATEGORY" val="diagram"/>
  <p:tag name="KSO_WM_TEMPLATE_INDEX" val="20198924"/>
  <p:tag name="KSO_WM_UNIT_LAYERLEVEL" val="1_1_1"/>
  <p:tag name="KSO_WM_TAG_VERSION" val="1.0"/>
  <p:tag name="KSO_WM_UNIT_FILL_FORE_SCHEMECOLOR_INDEX" val="6"/>
  <p:tag name="KSO_WM_UNIT_FILL_TYPE" val="1"/>
  <p:tag name="KSO_WM_UNIT_TEXT_FILL_FORE_SCHEMECOLOR_INDEX" val="13"/>
  <p:tag name="KSO_WM_UNIT_TEXT_FILL_TYPE" val="1"/>
  <p:tag name="KSO_WM_UNIT_USESOURCEFORMAT_APPLY" val="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198924_2*l_h_i*1_2_2"/>
  <p:tag name="KSO_WM_TEMPLATE_CATEGORY" val="diagram"/>
  <p:tag name="KSO_WM_TEMPLATE_INDEX" val="20198924"/>
  <p:tag name="KSO_WM_UNIT_LAYERLEVEL" val="1_1_1"/>
  <p:tag name="KSO_WM_TAG_VERSION" val="1.0"/>
  <p:tag name="KSO_WM_UNIT_FILL_FORE_SCHEMECOLOR_INDEX" val="6"/>
  <p:tag name="KSO_WM_UNIT_FILL_TYPE" val="1"/>
  <p:tag name="KSO_WM_UNIT_TEXT_FILL_FORE_SCHEMECOLOR_INDEX" val="13"/>
  <p:tag name="KSO_WM_UNIT_TEXT_FILL_TYPE" val="1"/>
  <p:tag name="KSO_WM_UNIT_USESOURCEFORMAT_APPLY" val="1"/>
</p:tagLst>
</file>

<file path=ppt/tags/tag7.xml><?xml version="1.0" encoding="utf-8"?>
<p:tagLst xmlns:p="http://schemas.openxmlformats.org/presentationml/2006/main">
  <p:tag name="KSO_WM_TAG_VERSION" val="1.0"/>
  <p:tag name="KSO_WM_TEMPLATE_CATEGORY" val="diagram"/>
  <p:tag name="KSO_WM_TEMPLATE_INDEX" val="160537"/>
  <p:tag name="KSO_WM_UNIT_TYPE" val="m_h_f"/>
  <p:tag name="KSO_WM_UNIT_INDEX" val="1_2_1"/>
  <p:tag name="KSO_WM_UNIT_ID" val="259*m_h_f*1_2_1"/>
  <p:tag name="KSO_WM_UNIT_CLEAR" val="1"/>
  <p:tag name="KSO_WM_UNIT_LAYERLEVEL" val="1_1_1"/>
  <p:tag name="KSO_WM_UNIT_VALUE" val="16"/>
  <p:tag name="KSO_WM_UNIT_HIGHLIGHT" val="0"/>
  <p:tag name="KSO_WM_UNIT_COMPATIBLE" val="0"/>
  <p:tag name="KSO_WM_BEAUTIFY_FLAG" val="#wm#"/>
  <p:tag name="KSO_WM_DIAGRAM_GROUP_CODE" val="m1-1"/>
  <p:tag name="KSO_WM_UNIT_PRESET_TEXT" val="CONSECTETUR ADIPISICING ELIT"/>
  <p:tag name="KSO_WM_UNIT_FILL_FORE_SCHEMECOLOR_INDEX" val="6"/>
  <p:tag name="KSO_WM_UNIT_FILL_TYPE" val="1"/>
  <p:tag name="KSO_WM_UNIT_TEXT_FILL_FORE_SCHEMECOLOR_INDEX" val="14"/>
  <p:tag name="KSO_WM_UNIT_TEXT_FILL_TYPE"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198924_2*l_h_i*1_3_1"/>
  <p:tag name="KSO_WM_TEMPLATE_CATEGORY" val="diagram"/>
  <p:tag name="KSO_WM_TEMPLATE_INDEX" val="20198924"/>
  <p:tag name="KSO_WM_UNIT_LAYERLEVEL" val="1_1_1"/>
  <p:tag name="KSO_WM_TAG_VERSION" val="1.0"/>
  <p:tag name="KSO_WM_UNIT_FILL_FORE_SCHEMECOLOR_INDEX" val="7"/>
  <p:tag name="KSO_WM_UNIT_FILL_TYPE" val="1"/>
  <p:tag name="KSO_WM_UNIT_TEXT_FILL_FORE_SCHEMECOLOR_INDEX" val="13"/>
  <p:tag name="KSO_WM_UNIT_TEXT_FILL_TYPE" val="1"/>
  <p:tag name="KSO_WM_UNIT_USESOURCEFORMAT_APPLY" val="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198924_2*l_h_i*1_3_2"/>
  <p:tag name="KSO_WM_TEMPLATE_CATEGORY" val="diagram"/>
  <p:tag name="KSO_WM_TEMPLATE_INDEX" val="20198924"/>
  <p:tag name="KSO_WM_UNIT_LAYERLEVEL" val="1_1_1"/>
  <p:tag name="KSO_WM_TAG_VERSION" val="1.0"/>
  <p:tag name="KSO_WM_UNIT_FILL_FORE_SCHEMECOLOR_INDEX" val="7"/>
  <p:tag name="KSO_WM_UNIT_FILL_TYPE" val="1"/>
  <p:tag name="KSO_WM_UNIT_TEXT_FILL_FORE_SCHEMECOLOR_INDEX" val="13"/>
  <p:tag name="KSO_WM_UNIT_TEXT_FILL_TYPE" val="1"/>
  <p:tag name="KSO_WM_UNIT_USESOURCEFORMAT_APPLY" val="1"/>
</p:tagLst>
</file>

<file path=ppt/tags/tag72.xml><?xml version="1.0" encoding="utf-8"?>
<p:tagLst xmlns:p="http://schemas.openxmlformats.org/presentationml/2006/main">
  <p:tag name="KSO_WM_SLIDE_ID" val="diagram20198924_2"/>
  <p:tag name="KSO_WM_TEMPLATE_SUBCATEGORY" val="22"/>
  <p:tag name="KSO_WM_TEMPLATE_MASTER_TYPE" val="0"/>
  <p:tag name="KSO_WM_TEMPLATE_COLOR_TYPE" val="1"/>
  <p:tag name="KSO_WM_SLIDE_TYPE" val="text"/>
  <p:tag name="KSO_WM_SLIDE_SUBTYPE" val="diag"/>
  <p:tag name="KSO_WM_SLIDE_ITEM_CNT" val="3"/>
  <p:tag name="KSO_WM_SLIDE_INDEX" val="2"/>
  <p:tag name="KSO_WM_SLIDE_SIZE" val="751.669*205.808"/>
  <p:tag name="KSO_WM_SLIDE_POSITION" val="104.166*167.096"/>
  <p:tag name="KSO_WM_DIAGRAM_GROUP_CODE" val="l1-1"/>
  <p:tag name="KSO_WM_SLIDE_DIAGTYPE" val="l"/>
  <p:tag name="KSO_WM_TAG_VERSION" val="1.0"/>
  <p:tag name="KSO_WM_BEAUTIFY_FLAG" val="#wm#"/>
  <p:tag name="KSO_WM_TEMPLATE_CATEGORY" val="diagram"/>
  <p:tag name="KSO_WM_TEMPLATE_INDEX" val="20198924"/>
  <p:tag name="KSO_WM_SLIDE_LAYOUT" val="l"/>
  <p:tag name="KSO_WM_SLIDE_LAYOUT_CNT" val="1"/>
</p:tagLst>
</file>

<file path=ppt/tags/tag73.xml><?xml version="1.0" encoding="utf-8"?>
<p:tagLst xmlns:p="http://schemas.openxmlformats.org/presentationml/2006/main">
  <p:tag name="KSO_WM_SLIDE_MODEL_TYPE" val="timeline"/>
</p:tagLst>
</file>

<file path=ppt/tags/tag74.xml><?xml version="1.0" encoding="utf-8"?>
<p:tagLst xmlns:p="http://schemas.openxmlformats.org/presentationml/2006/main">
  <p:tag name="KSO_WM_SLIDE_MODEL_TYPE" val="timeline"/>
</p:tagLst>
</file>

<file path=ppt/tags/tag75.xml><?xml version="1.0" encoding="utf-8"?>
<p:tagLst xmlns:p="http://schemas.openxmlformats.org/presentationml/2006/main">
  <p:tag name="KSO_WM_TAG_VERSION" val="1.0"/>
  <p:tag name="KSO_WM_BEAUTIFY_FLAG" val="#wm#"/>
  <p:tag name="KSO_WM_UNIT_TYPE" val="i"/>
  <p:tag name="KSO_WM_UNIT_ID" val="diagram160537_4*i*1"/>
  <p:tag name="KSO_WM_TEMPLATE_CATEGORY" val="diagram"/>
  <p:tag name="KSO_WM_TEMPLATE_INDEX" val="160537"/>
  <p:tag name="KSO_WM_UNIT_INDEX" val="1"/>
</p:tagLst>
</file>

<file path=ppt/tags/tag76.xml><?xml version="1.0" encoding="utf-8"?>
<p:tagLst xmlns:p="http://schemas.openxmlformats.org/presentationml/2006/main">
  <p:tag name="KSO_WM_DIAGRAM_GROUP_CODE" val="m1-1"/>
  <p:tag name="KSO_WM_TAG_VERSION" val="1.0"/>
  <p:tag name="KSO_WM_TEMPLATE_CATEGORY" val="diagram"/>
  <p:tag name="KSO_WM_TEMPLATE_INDEX" val="160537"/>
  <p:tag name="KSO_WM_UNIT_TYPE" val="m_i"/>
  <p:tag name="KSO_WM_UNIT_INDEX" val="1_1"/>
  <p:tag name="KSO_WM_UNIT_ID" val="259*m_i*1_1"/>
  <p:tag name="KSO_WM_UNIT_CLEAR" val="1"/>
  <p:tag name="KSO_WM_UNIT_LAYERLEVEL" val="1_1"/>
  <p:tag name="KSO_WM_BEAUTIFY_FLAG" val="#wm#"/>
  <p:tag name="KSO_WM_UNIT_FILL_FORE_SCHEMECOLOR_INDEX" val="5"/>
  <p:tag name="KSO_WM_UNIT_FILL_TYPE" val="1"/>
  <p:tag name="KSO_WM_UNIT_TEXT_FILL_FORE_SCHEMECOLOR_INDEX" val="13"/>
  <p:tag name="KSO_WM_UNIT_TEXT_FILL_TYPE" val="1"/>
</p:tagLst>
</file>

<file path=ppt/tags/tag77.xml><?xml version="1.0" encoding="utf-8"?>
<p:tagLst xmlns:p="http://schemas.openxmlformats.org/presentationml/2006/main">
  <p:tag name="KSO_WM_TAG_VERSION" val="1.0"/>
  <p:tag name="KSO_WM_TEMPLATE_CATEGORY" val="diagram"/>
  <p:tag name="KSO_WM_TEMPLATE_INDEX" val="160537"/>
  <p:tag name="KSO_WM_UNIT_TYPE" val="m_h_f"/>
  <p:tag name="KSO_WM_UNIT_INDEX" val="1_1_1"/>
  <p:tag name="KSO_WM_UNIT_ID" val="259*m_h_f*1_1_1"/>
  <p:tag name="KSO_WM_UNIT_CLEAR" val="1"/>
  <p:tag name="KSO_WM_UNIT_LAYERLEVEL" val="1_1_1"/>
  <p:tag name="KSO_WM_UNIT_VALUE" val="16"/>
  <p:tag name="KSO_WM_UNIT_HIGHLIGHT" val="0"/>
  <p:tag name="KSO_WM_UNIT_COMPATIBLE" val="0"/>
  <p:tag name="KSO_WM_BEAUTIFY_FLAG" val="#wm#"/>
  <p:tag name="KSO_WM_DIAGRAM_GROUP_CODE" val="m1-1"/>
  <p:tag name="KSO_WM_UNIT_PRESET_TEXT" val="CONSECTETUR ADIPISICING ELIT"/>
  <p:tag name="KSO_WM_UNIT_FILL_FORE_SCHEMECOLOR_INDEX" val="5"/>
  <p:tag name="KSO_WM_UNIT_FILL_TYPE" val="1"/>
  <p:tag name="KSO_WM_UNIT_TEXT_FILL_FORE_SCHEMECOLOR_INDEX" val="14"/>
  <p:tag name="KSO_WM_UNIT_TEXT_FILL_TYPE" val="1"/>
</p:tagLst>
</file>

<file path=ppt/tags/tag78.xml><?xml version="1.0" encoding="utf-8"?>
<p:tagLst xmlns:p="http://schemas.openxmlformats.org/presentationml/2006/main">
  <p:tag name="KSO_WM_TAG_VERSION" val="1.0"/>
  <p:tag name="KSO_WM_BEAUTIFY_FLAG" val="#wm#"/>
  <p:tag name="KSO_WM_UNIT_TYPE" val="i"/>
  <p:tag name="KSO_WM_UNIT_ID" val="diagram160537_4*i*6"/>
  <p:tag name="KSO_WM_TEMPLATE_CATEGORY" val="diagram"/>
  <p:tag name="KSO_WM_TEMPLATE_INDEX" val="160537"/>
  <p:tag name="KSO_WM_UNIT_INDEX" val="6"/>
</p:tagLst>
</file>

<file path=ppt/tags/tag79.xml><?xml version="1.0" encoding="utf-8"?>
<p:tagLst xmlns:p="http://schemas.openxmlformats.org/presentationml/2006/main">
  <p:tag name="KSO_WM_DIAGRAM_GROUP_CODE" val="m1-1"/>
  <p:tag name="KSO_WM_TAG_VERSION" val="1.0"/>
  <p:tag name="KSO_WM_TEMPLATE_CATEGORY" val="diagram"/>
  <p:tag name="KSO_WM_TEMPLATE_INDEX" val="160537"/>
  <p:tag name="KSO_WM_UNIT_TYPE" val="m_i"/>
  <p:tag name="KSO_WM_UNIT_INDEX" val="1_2"/>
  <p:tag name="KSO_WM_UNIT_ID" val="259*m_i*1_2"/>
  <p:tag name="KSO_WM_UNIT_CLEAR" val="1"/>
  <p:tag name="KSO_WM_UNIT_LAYERLEVEL" val="1_1"/>
  <p:tag name="KSO_WM_BEAUTIFY_FLAG" val="#wm#"/>
  <p:tag name="KSO_WM_UNIT_FILL_FORE_SCHEMECOLOR_INDEX" val="6"/>
  <p:tag name="KSO_WM_UNIT_FILL_TYPE" val="1"/>
  <p:tag name="KSO_WM_UNIT_TEXT_FILL_FORE_SCHEMECOLOR_INDEX" val="13"/>
  <p:tag name="KSO_WM_UNIT_TEXT_FILL_TYPE" val="1"/>
</p:tagLst>
</file>

<file path=ppt/tags/tag8.xml><?xml version="1.0" encoding="utf-8"?>
<p:tagLst xmlns:p="http://schemas.openxmlformats.org/presentationml/2006/main">
  <p:tag name="KSO_WM_TAG_VERSION" val="1.0"/>
  <p:tag name="KSO_WM_BEAUTIFY_FLAG" val="#wm#"/>
  <p:tag name="KSO_WM_UNIT_TYPE" val="i"/>
  <p:tag name="KSO_WM_UNIT_ID" val="diagram160537_4*i*11"/>
  <p:tag name="KSO_WM_TEMPLATE_CATEGORY" val="diagram"/>
  <p:tag name="KSO_WM_TEMPLATE_INDEX" val="160537"/>
  <p:tag name="KSO_WM_UNIT_INDEX" val="11"/>
</p:tagLst>
</file>

<file path=ppt/tags/tag80.xml><?xml version="1.0" encoding="utf-8"?>
<p:tagLst xmlns:p="http://schemas.openxmlformats.org/presentationml/2006/main">
  <p:tag name="KSO_WM_TAG_VERSION" val="1.0"/>
  <p:tag name="KSO_WM_TEMPLATE_CATEGORY" val="diagram"/>
  <p:tag name="KSO_WM_TEMPLATE_INDEX" val="160537"/>
  <p:tag name="KSO_WM_UNIT_TYPE" val="m_h_f"/>
  <p:tag name="KSO_WM_UNIT_INDEX" val="1_2_1"/>
  <p:tag name="KSO_WM_UNIT_ID" val="259*m_h_f*1_2_1"/>
  <p:tag name="KSO_WM_UNIT_CLEAR" val="1"/>
  <p:tag name="KSO_WM_UNIT_LAYERLEVEL" val="1_1_1"/>
  <p:tag name="KSO_WM_UNIT_VALUE" val="16"/>
  <p:tag name="KSO_WM_UNIT_HIGHLIGHT" val="0"/>
  <p:tag name="KSO_WM_UNIT_COMPATIBLE" val="0"/>
  <p:tag name="KSO_WM_BEAUTIFY_FLAG" val="#wm#"/>
  <p:tag name="KSO_WM_DIAGRAM_GROUP_CODE" val="m1-1"/>
  <p:tag name="KSO_WM_UNIT_PRESET_TEXT" val="CONSECTETUR ADIPISICING ELIT"/>
  <p:tag name="KSO_WM_UNIT_FILL_FORE_SCHEMECOLOR_INDEX" val="6"/>
  <p:tag name="KSO_WM_UNIT_FILL_TYPE" val="1"/>
  <p:tag name="KSO_WM_UNIT_TEXT_FILL_FORE_SCHEMECOLOR_INDEX" val="14"/>
  <p:tag name="KSO_WM_UNIT_TEXT_FILL_TYPE" val="1"/>
</p:tagLst>
</file>

<file path=ppt/tags/tag81.xml><?xml version="1.0" encoding="utf-8"?>
<p:tagLst xmlns:p="http://schemas.openxmlformats.org/presentationml/2006/main">
  <p:tag name="KSO_WM_UNIT_ISCONTENTSTITLE" val="0"/>
  <p:tag name="KSO_WM_UNIT_PRESET_TEXT" val="优化措施"/>
  <p:tag name="KSO_WM_UNIT_NOCLEAR" val="0"/>
  <p:tag name="KSO_WM_UNIT_VALUE" val="36"/>
  <p:tag name="KSO_WM_UNIT_HIGHLIGHT" val="0"/>
  <p:tag name="KSO_WM_UNIT_COMPATIBLE" val="0"/>
  <p:tag name="KSO_WM_UNIT_DIAGRAM_ISNUMVISUAL" val="0"/>
  <p:tag name="KSO_WM_UNIT_DIAGRAM_ISREFERUNIT" val="0"/>
  <p:tag name="KSO_WM_DIAGRAM_GROUP_CODE" val="m1-1"/>
  <p:tag name="KSO_WM_UNIT_ID" val="diagram20201390_1*a*1"/>
  <p:tag name="KSO_WM_TEMPLATE_CATEGORY" val="diagram"/>
  <p:tag name="KSO_WM_TEMPLATE_INDEX" val="20201390"/>
  <p:tag name="KSO_WM_UNIT_LAYERLEVEL" val="1"/>
  <p:tag name="KSO_WM_TAG_VERSION" val="1.0"/>
  <p:tag name="KSO_WM_UNIT_TEXT_FILL_FORE_SCHEMECOLOR_INDEX" val="13"/>
  <p:tag name="KSO_WM_UNIT_TEXT_FILL_TYPE" val="1"/>
  <p:tag name="KSO_WM_UNIT_USESOURCEFORMAT_APPLY" val="1"/>
</p:tagLst>
</file>

<file path=ppt/tags/tag82.xml><?xml version="1.0" encoding="utf-8"?>
<p:tagLst xmlns:p="http://schemas.openxmlformats.org/presentationml/2006/main">
  <p:tag name="KSO_WM_SLIDE_ID" val="diagram20201390_1"/>
  <p:tag name="KSO_WM_TEMPLATE_SUBCATEGORY" val="0"/>
  <p:tag name="KSO_WM_SLIDE_TYPE" val="text"/>
  <p:tag name="KSO_WM_SLIDE_SUBTYPE" val="diag"/>
  <p:tag name="KSO_WM_SLIDE_ITEM_CNT" val="4"/>
  <p:tag name="KSO_WM_SLIDE_INDEX" val="1"/>
  <p:tag name="KSO_WM_SLIDE_SIZE" val="879.626*386.852"/>
  <p:tag name="KSO_WM_SLIDE_POSITION" val="40.1868*160.273"/>
  <p:tag name="KSO_WM_DIAGRAM_GROUP_CODE" val="m1-1"/>
  <p:tag name="KSO_WM_SLIDE_DIAGTYPE" val="m"/>
  <p:tag name="KSO_WM_TAG_VERSION" val="1.0"/>
  <p:tag name="KSO_WM_BEAUTIFY_FLAG" val="#wm#"/>
  <p:tag name="KSO_WM_TEMPLATE_CATEGORY" val="diagram"/>
  <p:tag name="KSO_WM_TEMPLATE_INDEX" val="20201390"/>
  <p:tag name="KSO_WM_SLIDE_LAYOUT" val="a_b_m"/>
  <p:tag name="KSO_WM_SLIDE_LAYOUT_CNT" val="1_1_1"/>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190517_1*q_h_i*1_1_1"/>
  <p:tag name="KSO_WM_TEMPLATE_CATEGORY" val="diagram"/>
  <p:tag name="KSO_WM_TEMPLATE_INDEX" val="20190517"/>
  <p:tag name="KSO_WM_UNIT_LAYERLEVEL" val="1_1_1"/>
  <p:tag name="KSO_WM_TAG_VERSION" val="1.0"/>
  <p:tag name="KSO_WM_UNIT_FILL_FORE_SCHEMECOLOR_INDEX" val="5"/>
  <p:tag name="KSO_WM_UNIT_FILL_TYPE" val="1"/>
  <p:tag name="KSO_WM_UNIT_TEXT_FILL_FORE_SCHEMECOLOR_INDEX" val="13"/>
  <p:tag name="KSO_WM_UNIT_TEXT_FILL_TYPE" val="1"/>
  <p:tag name="KSO_WM_UNIT_USESOURCEFORMAT_APPLY" val="1"/>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190517_1*q_h_i*1_1_2"/>
  <p:tag name="KSO_WM_TEMPLATE_CATEGORY" val="diagram"/>
  <p:tag name="KSO_WM_TEMPLATE_INDEX" val="20190517"/>
  <p:tag name="KSO_WM_UNIT_LAYERLEVEL" val="1_1_1"/>
  <p:tag name="KSO_WM_TAG_VERSION" val="1.0"/>
  <p:tag name="KSO_WM_UNIT_TEXT_FILL_FORE_SCHEMECOLOR_INDEX" val="14"/>
  <p:tag name="KSO_WM_UNIT_TEXT_FILL_TYPE" val="1"/>
  <p:tag name="KSO_WM_UNIT_USESOURCEFORMAT_APPLY" val="1"/>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190517_1*q_h_i*1_2_1"/>
  <p:tag name="KSO_WM_TEMPLATE_CATEGORY" val="diagram"/>
  <p:tag name="KSO_WM_TEMPLATE_INDEX" val="20190517"/>
  <p:tag name="KSO_WM_UNIT_LAYERLEVEL" val="1_1_1"/>
  <p:tag name="KSO_WM_TAG_VERSION" val="1.0"/>
  <p:tag name="KSO_WM_UNIT_FILL_FORE_SCHEMECOLOR_INDEX" val="6"/>
  <p:tag name="KSO_WM_UNIT_FILL_TYPE" val="1"/>
  <p:tag name="KSO_WM_UNIT_TEXT_FILL_FORE_SCHEMECOLOR_INDEX" val="13"/>
  <p:tag name="KSO_WM_UNIT_TEXT_FILL_TYPE" val="1"/>
  <p:tag name="KSO_WM_UNIT_USESOURCEFORMAT_APPLY" val="1"/>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190517_1*q_h_i*1_2_2"/>
  <p:tag name="KSO_WM_TEMPLATE_CATEGORY" val="diagram"/>
  <p:tag name="KSO_WM_TEMPLATE_INDEX" val="20190517"/>
  <p:tag name="KSO_WM_UNIT_LAYERLEVEL" val="1_1_1"/>
  <p:tag name="KSO_WM_TAG_VERSION" val="1.0"/>
  <p:tag name="KSO_WM_UNIT_TEXT_FILL_FORE_SCHEMECOLOR_INDEX" val="14"/>
  <p:tag name="KSO_WM_UNIT_TEXT_FILL_TYPE" val="1"/>
  <p:tag name="KSO_WM_UNIT_USESOURCEFORMAT_APPLY" val="1"/>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190517_1*q_h_i*1_3_2"/>
  <p:tag name="KSO_WM_TEMPLATE_CATEGORY" val="diagram"/>
  <p:tag name="KSO_WM_TEMPLATE_INDEX" val="20190517"/>
  <p:tag name="KSO_WM_UNIT_LAYERLEVEL" val="1_1_1"/>
  <p:tag name="KSO_WM_TAG_VERSION" val="1.0"/>
  <p:tag name="KSO_WM_UNIT_FILL_FORE_SCHEMECOLOR_INDEX" val="7"/>
  <p:tag name="KSO_WM_UNIT_FILL_TYPE" val="1"/>
  <p:tag name="KSO_WM_UNIT_TEXT_FILL_FORE_SCHEMECOLOR_INDEX" val="13"/>
  <p:tag name="KSO_WM_UNIT_TEXT_FILL_TYPE" val="1"/>
  <p:tag name="KSO_WM_UNIT_USESOURCEFORMAT_APPLY" val="1"/>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190517_1*q_h_i*1_3_1"/>
  <p:tag name="KSO_WM_TEMPLATE_CATEGORY" val="diagram"/>
  <p:tag name="KSO_WM_TEMPLATE_INDEX" val="20190517"/>
  <p:tag name="KSO_WM_UNIT_LAYERLEVEL" val="1_1_1"/>
  <p:tag name="KSO_WM_TAG_VERSION" val="1.0"/>
  <p:tag name="KSO_WM_UNIT_TEXT_FILL_FORE_SCHEMECOLOR_INDEX" val="14"/>
  <p:tag name="KSO_WM_UNIT_TEXT_FILL_TYPE" val="1"/>
  <p:tag name="KSO_WM_UNIT_USESOURCEFORMAT_APPLY" val="1"/>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190517_1*q_i*1_1"/>
  <p:tag name="KSO_WM_TEMPLATE_CATEGORY" val="diagram"/>
  <p:tag name="KSO_WM_TEMPLATE_INDEX" val="20190517"/>
  <p:tag name="KSO_WM_UNIT_LAYERLEVEL" val="1_1"/>
  <p:tag name="KSO_WM_TAG_VERSION" val="1.0"/>
  <p:tag name="KSO_WM_UNIT_FILL_FORE_SCHEMECOLOR_INDEX" val="14"/>
  <p:tag name="KSO_WM_UNIT_FILL_TYPE" val="1"/>
  <p:tag name="KSO_WM_UNIT_TEXT_FILL_FORE_SCHEMECOLOR_INDEX" val="2"/>
  <p:tag name="KSO_WM_UNIT_TEXT_FILL_TYPE" val="1"/>
  <p:tag name="KSO_WM_UNIT_USESOURCEFORMAT_APPLY" val="1"/>
</p:tagLst>
</file>

<file path=ppt/tags/tag9.xml><?xml version="1.0" encoding="utf-8"?>
<p:tagLst xmlns:p="http://schemas.openxmlformats.org/presentationml/2006/main">
  <p:tag name="KSO_WM_DIAGRAM_GROUP_CODE" val="m1-1"/>
  <p:tag name="KSO_WM_TAG_VERSION" val="1.0"/>
  <p:tag name="KSO_WM_TEMPLATE_CATEGORY" val="diagram"/>
  <p:tag name="KSO_WM_TEMPLATE_INDEX" val="160537"/>
  <p:tag name="KSO_WM_UNIT_TYPE" val="m_i"/>
  <p:tag name="KSO_WM_UNIT_INDEX" val="1_3"/>
  <p:tag name="KSO_WM_UNIT_ID" val="259*m_i*1_3"/>
  <p:tag name="KSO_WM_UNIT_CLEAR" val="1"/>
  <p:tag name="KSO_WM_UNIT_LAYERLEVEL" val="1_1"/>
  <p:tag name="KSO_WM_BEAUTIFY_FLAG" val="#wm#"/>
  <p:tag name="KSO_WM_UNIT_FILL_FORE_SCHEMECOLOR_INDEX" val="7"/>
  <p:tag name="KSO_WM_UNIT_FILL_TYPE" val="1"/>
  <p:tag name="KSO_WM_UNIT_TEXT_FILL_FORE_SCHEMECOLOR_INDEX" val="13"/>
  <p:tag name="KSO_WM_UNIT_TEXT_FILL_TYPE"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190517_1*q_i*1_2"/>
  <p:tag name="KSO_WM_TEMPLATE_CATEGORY" val="diagram"/>
  <p:tag name="KSO_WM_TEMPLATE_INDEX" val="20190517"/>
  <p:tag name="KSO_WM_UNIT_LAYERLEVEL" val="1_1"/>
  <p:tag name="KSO_WM_TAG_VERSION" val="1.0"/>
  <p:tag name="KSO_WM_UNIT_FILL_FORE_SCHEMECOLOR_INDEX" val="14"/>
  <p:tag name="KSO_WM_UNIT_FILL_TYPE" val="1"/>
  <p:tag name="KSO_WM_UNIT_TEXT_FILL_FORE_SCHEMECOLOR_INDEX" val="2"/>
  <p:tag name="KSO_WM_UNIT_TEXT_FILL_TYPE" val="1"/>
  <p:tag name="KSO_WM_UNIT_USESOURCEFORMAT_APPLY" val="1"/>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190517_1*q_i*1_3"/>
  <p:tag name="KSO_WM_TEMPLATE_CATEGORY" val="diagram"/>
  <p:tag name="KSO_WM_TEMPLATE_INDEX" val="20190517"/>
  <p:tag name="KSO_WM_UNIT_LAYERLEVEL" val="1_1"/>
  <p:tag name="KSO_WM_TAG_VERSION" val="1.0"/>
  <p:tag name="KSO_WM_UNIT_FILL_FORE_SCHEMECOLOR_INDEX" val="14"/>
  <p:tag name="KSO_WM_UNIT_FILL_TYPE" val="1"/>
  <p:tag name="KSO_WM_UNIT_TEXT_FILL_FORE_SCHEMECOLOR_INDEX" val="2"/>
  <p:tag name="KSO_WM_UNIT_TEXT_FILL_TYPE" val="1"/>
  <p:tag name="KSO_WM_UNIT_USESOURCEFORMAT_APPLY" val="1"/>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190517_1*q_i*1_4"/>
  <p:tag name="KSO_WM_TEMPLATE_CATEGORY" val="diagram"/>
  <p:tag name="KSO_WM_TEMPLATE_INDEX" val="20190517"/>
  <p:tag name="KSO_WM_UNIT_LAYERLEVEL" val="1_1"/>
  <p:tag name="KSO_WM_TAG_VERSION" val="1.0"/>
  <p:tag name="KSO_WM_UNIT_FILL_FORE_SCHEMECOLOR_INDEX" val="14"/>
  <p:tag name="KSO_WM_UNIT_FILL_TYPE" val="1"/>
  <p:tag name="KSO_WM_UNIT_TEXT_FILL_FORE_SCHEMECOLOR_INDEX" val="13"/>
  <p:tag name="KSO_WM_UNIT_TEXT_FILL_TYPE" val="1"/>
  <p:tag name="KSO_WM_UNIT_USESOURCEFORMAT_APPLY" val="1"/>
</p:tagLst>
</file>

<file path=ppt/tags/tag93.xml><?xml version="1.0" encoding="utf-8"?>
<p:tagLst xmlns:p="http://schemas.openxmlformats.org/presentationml/2006/main">
  <p:tag name="KSO_WM_UNIT_ISCONTENTSTITLE" val="0"/>
  <p:tag name="KSO_WM_UNIT_PRESET_TEXT" val="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q1-1"/>
  <p:tag name="KSO_WM_UNIT_ID" val="diagram20190517_1*q_h_a*1_2_1"/>
  <p:tag name="KSO_WM_TEMPLATE_CATEGORY" val="diagram"/>
  <p:tag name="KSO_WM_TEMPLATE_INDEX" val="20190517"/>
  <p:tag name="KSO_WM_UNIT_LAYERLEVEL" val="1_1_1"/>
  <p:tag name="KSO_WM_TAG_VERSION" val="1.0"/>
  <p:tag name="KSO_WM_UNIT_TEXT_FILL_FORE_SCHEMECOLOR_INDEX" val="13"/>
  <p:tag name="KSO_WM_UNIT_TEXT_FILL_TYPE" val="1"/>
  <p:tag name="KSO_WM_UNIT_USESOURCEFORMAT_APPLY" val="1"/>
</p:tagLst>
</file>

<file path=ppt/tags/tag94.xml><?xml version="1.0" encoding="utf-8"?>
<p:tagLst xmlns:p="http://schemas.openxmlformats.org/presentationml/2006/main">
  <p:tag name="KSO_WM_UNIT_ISCONTENTSTITLE" val="0"/>
  <p:tag name="KSO_WM_UNIT_PRESET_TEXT" val="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q1-1"/>
  <p:tag name="KSO_WM_UNIT_ID" val="diagram20190517_1*q_h_a*1_3_1"/>
  <p:tag name="KSO_WM_TEMPLATE_CATEGORY" val="diagram"/>
  <p:tag name="KSO_WM_TEMPLATE_INDEX" val="20190517"/>
  <p:tag name="KSO_WM_UNIT_LAYERLEVEL" val="1_1_1"/>
  <p:tag name="KSO_WM_TAG_VERSION" val="1.0"/>
  <p:tag name="KSO_WM_UNIT_TEXT_FILL_FORE_SCHEMECOLOR_INDEX" val="13"/>
  <p:tag name="KSO_WM_UNIT_TEXT_FILL_TYPE" val="1"/>
  <p:tag name="KSO_WM_UNIT_USESOURCEFORMAT_APPLY" val="1"/>
</p:tagLst>
</file>

<file path=ppt/tags/tag95.xml><?xml version="1.0" encoding="utf-8"?>
<p:tagLst xmlns:p="http://schemas.openxmlformats.org/presentationml/2006/main">
  <p:tag name="KSO_WM_UNIT_ISCONTENTSTITLE" val="0"/>
  <p:tag name="KSO_WM_UNIT_PRESET_TEXT" val="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q1-1"/>
  <p:tag name="KSO_WM_UNIT_ID" val="diagram20190517_1*q_h_a*1_1_1"/>
  <p:tag name="KSO_WM_TEMPLATE_CATEGORY" val="diagram"/>
  <p:tag name="KSO_WM_TEMPLATE_INDEX" val="20190517"/>
  <p:tag name="KSO_WM_UNIT_LAYERLEVEL" val="1_1_1"/>
  <p:tag name="KSO_WM_TAG_VERSION" val="1.0"/>
  <p:tag name="KSO_WM_UNIT_TEXT_FILL_FORE_SCHEMECOLOR_INDEX" val="13"/>
  <p:tag name="KSO_WM_UNIT_TEXT_FILL_TYPE" val="1"/>
  <p:tag name="KSO_WM_UNIT_USESOURCEFORMAT_APPLY" val="1"/>
</p:tagLst>
</file>

<file path=ppt/tags/tag96.xml><?xml version="1.0" encoding="utf-8"?>
<p:tagLst xmlns:p="http://schemas.openxmlformats.org/presentationml/2006/main">
  <p:tag name="KSO_WM_SLIDE_MODEL_TYPE" val="timeline"/>
</p:tagLst>
</file>

<file path=ppt/tags/tag97.xml><?xml version="1.0" encoding="utf-8"?>
<p:tagLst xmlns:p="http://schemas.openxmlformats.org/presentationml/2006/main">
  <p:tag name="KSO_WM_SLIDE_MODEL_TYPE" val="timeline"/>
</p:tagLst>
</file>

<file path=ppt/tags/tag98.xml><?xml version="1.0" encoding="utf-8"?>
<p:tagLst xmlns:p="http://schemas.openxmlformats.org/presentationml/2006/main">
  <p:tag name="KSO_WM_SLIDE_MODEL_TYPE" val="timeline"/>
</p:tagLst>
</file>

<file path=ppt/tags/tag99.xml><?xml version="1.0" encoding="utf-8"?>
<p:tagLst xmlns:p="http://schemas.openxmlformats.org/presentationml/2006/main">
  <p:tag name="KSO_WM_SLIDE_MODEL_TYPE" val="timeline"/>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C9F754DE-2CAD-44b6-B708-469DEB6407EB-1">
      <extobjdata type="C9F754DE-2CAD-44b6-B708-469DEB6407EB" data="ewoJIkZpbGVJZCIgOiAiMTY3Njg1MDMwNTMwIiwKCSJHcm91cElkIiA6ICIxMjUzMzM2MTkiLAoJIkltYWdlIiA6ICJpVkJPUncwS0dnb0FBQUFOU1VoRVVnQUFCUWdBQUFUV0NBWUFBQUJwSTB1RkFBQUFDWEJJV1hNQUFBc1RBQUFMRXdFQW1wd1lBQUFnQUVsRVFWUjRuT3pkZDNSVTFkN0c4V2RtMGlzaFFnb2RJaVUwcVJGRkxvSWdJcUlvNkJXd1J5blhodlFiUlJFditsSUZBWkdpMkFzV3ZDQ2d5QVdESUYxYWtCaWFFQ0FGU2E4emszbi9pQmtTMDBPSmNiNmZ0VnhPenRubjdEM2pKR2FlN0wxL0Jwdk5aaE1BQUFBQUFBQ0F2eVdEd1dBbzY3enhhZzBFQUFBQUFBQUF3RjhQQVNFQUFBQUFBQURnd0FnSUFRQUFBQUFBQUFkR1FBZ0FBQUFBQUFBNE1BSkNBQUFBQUFBQXdJRVJFQUlBQUFBQUFBQU9qSUFRQUFBQUFBQUFjR0FFaEFBQUFBQUFBSUFESXlBRUFBQUFBQUFBSEJnQklRQUFBQUFBQU9EQUNBZ0JBQUFBQUFBQUIwWkFDQUFBQUFBQUFEZ3dBa0lBQUFBQUFBREFnUkVRQWdBQUFBQUFBQTZNZ0JBQUFBQUFBQUJ3WUFTRUFBQUFBQUFBZ0FNaklBUUFBQUFBQUFBY0dBRWhBQUFBQUFBQTRNQUlDQUVBQUFBQUFBQUhSa0FJQUFBQUFBQUFPREFDUWdBQUFBQUFBTUNCRVJBQ0FBQUFBQUFBRG95QUVBQUFBQUFBQUhCZ0JJUUFBQUFBQUFDQUF5TWdCQUFBQUFBQUFCd1lBU0VBQUFBQUFBRGd3QWdJQVFBQUFBQUFBQWRHUUFnQUFBQUFBQUE0TUFKQ0FBQUFBQUFBd0lFUkVBSUFBQUFBQUFBT2pJQVFBQUFBQUFBQWNHQUVoQUFBQUFBQUFJQURJeUFFQUFBQUFBQUFIQmdCSVFBQUFBQUFBT0RBQ0FnQkFBQUFBQUFBQjBaQUNBQUFBQUFBQURnd0FrSUFBQUFBQUFEQWdSRVFBZ0FBQUFBQUFBNk1nQkFBQUFBQUFBQndZQVNFQUFBQUFBQUFnQU1qSUFRQUFBQUFBQUFjR0FFaEFBQUFBQUFBNE1BSUNBRUFBQUFBQUFBSFJrQUlBQUFBQUFBQU9EQUNRZ0FBQUFBQUFNQ0JFUkFDQUFBQUFBQUFEb3lBRUFBQUFBQUFBSEJnQklRQUFBQUFBQUNBQXlNZ0JBQUFBQUFBQUJ3WUFTRUFBQUFBQUFEZ3dBZ0lBUUFBQUFBQUFBZEdRQWdBQUFBQUFBQTRNQUpDQUFBQUFBQUF3SUVSRUFJQUFBQUFBQUFPaklBUUFBQUFBQUFBY0dBRWhBQUFBRUFObDVTVXBEbHo1dWpjdVhNVmFtODJtelYrL0hnZFBIaXdTdjBsSnlkcjJyUnBpb3FLcXRMMUZaR1RrNk1sUzVZb1BqNytpdlVCQUFEeUdXdzJtNjI2QndFQUFBQ2c2dExUMHpWbzBDQ1pUQ2FOR0RGQ2d3WU5LdmVhL3YzN3kydzJxMmZQbm9xSWlLaFVmems1T1JvMWFwUmlZMk4xenozMzZJa25ucERCWUtqcThFdVVsWldsZ1FNSHltQXdxRnUzYmhvMGFKQ3V1KzY2eTlvSEFBQ093bERPLzZpWlFRZ0FBQURVUVB2MjdkUHMyYk9WbUpnb056YzNTWkxWYWxXUEhqMHFkSDNCTlhmZmZYZWwrM1oxZGRXb1VhTmtzOW4wK2VlZjY3UFBQcXYwUFNyS1pyTnArL2J0aW8yTnZXSjlBQURnNkFnSUFRQUFnQnJvMUtsVFdyOSt2UjU1NUJHdFhidldmcnhXclZxU3BNek1UUHV4dkx3OGJkdTJUWVVYRHprNU9VbVNBZ0lDeXV4bjlPalIrdlRUVDRzZDc5S2xpNEtEZyszM0w4bktsU3YxMVZkZlZmQVpGWldibTJ0L0hCSVNvZ0VEQmxUcFBnQUFvSHhPMVQwQUFBQUFBSlYzNk5BaFNWSllXSmh1dSswMnZmSEdHL1p6VzdkdTFSdHZ2S0c1YytjcUtDaElCb05CTDc3NG9obzFhcVQ3N3J0UHZYcjFxbEFmRnk1YzBOR2pSNVdjbkt3ZmYveXgyUG16Wjg5S2tqWnQycVJ0MjdZVk9aZVhsNmRmZi8xVlRrNU9hdDY4dVZxM2JsMnA1NWVUazJOL1hORzlGUUVBUU5VUUVBSUFBQUExak1WaTBhNWR1eVJKTzNmdTFKQWhRK3puN3JubkhtVmxaU2t2TDArVEowL1d2SG56NU92cksyZG5aLzMyMjI4NmR1eVlldmZ1WGFGKzFxNWRLNXZOcHZUMGRGa3NsbUxuUFR3OFpEUWFsWnljWE94Y1JrYUdmYXpUcGszVG0yKytLVDgvdndvL3g5VFVWRW1TMFdoVVdscWFVbEpTNU92clcrSHJBUUJBeFJFUUFnQUFBRFhNbGkxYmxKNmVycnAxNnlvd01GQ1NkT0RBQVVsUzA2Wk5peFFNV2JseXBjTER3K1hzN0N5ejJheDc3NzFYUm1QNU93MGRPblJJSDMvOHNTUnAyTEJodXUrKyt5bzh2b3lNREQzODhNTXltODNxMWF1WGJybmxGams3TzFmbUtkcERSMmRuWitYbTV1cm8wYVBxMUtsVHBlNEJBQUFxaG9BUUFBQUFxR0ZXclZvbEx5OHZ6Wmt6eDc2SFlKOCtmU1JKTTJmT2xNbGtVbHBhbW1iUG5xMWJicmxGa2lvVUNoYTJiTmt5K3o2QWJkcTBxZlQ0a3BPVDlkeHp6K20yMjI2cjFMVUZFaE1USmVVWFV6R1pUUHJsbDE4SUNBRUF1RUlJQ0FFQUFJQWFaUGp3NFlxUGo1Y2tQZi84ODhYT2p4dzVVcEtVbEpTa2xKUVVIVDU4V0xObno1YkpaS3BVUDdmZmZydWlvcUprTUJncVhhWDR5SkVqa3FUMzMzOWZIVHAwc005eXJJeUNmUWQ5Zkh4a3RWcTFkKzllRFI4K3ZOTDNBUUFBNVNNZ0JBQUFBR3FRaVJNbmFzS0VDWEoyZGxaV1ZsYXg0SzlnMXArbnA2YzhQVDBsU1hQbnpyWHY2VmRSZmZyMDBkNjllL1g5OTk4WEswQlNVWW1KaVJvM2Jwem16cDJyT25YcVZPcmFVNmRPU1pMcTFLa2pnOEdnZmZ2MktUVTFWVDQrUGxVYUN3QUFLQjBCSVFBQUFGQ0R0RzNiVnJObXpkTEJnd2MxYU5BZ3VicTZTcnE0eFBqdHQ5K1d5V1RTMTE5L0xUYzNOOTE2NjYyU3BIdnZ2VmRKU1VtVjZtdk1tREVhTUdDQVBEdzg1T1hsVlNUa1MwbEowZURCZ3lWSjY5ZXZyL1FNeGZKRVIwZExraG8wYUNBWEZ4ZnQyYk5Ia1pHUkdqQmd3R1h0QndBQUVCQUNBQUFBTlk2Zm41K1dMMSt1VHovOXROaU11a2NmZlZTU0ZCOGZMNnZWcW4zNzltbml4SW15Mld5VjdzZkZ4VVd0VzdmV2xpMWJOSDM2ZFBYcDAwZi8vT2MvRlJ3Y2ZGbWVSMm5PbmoycjgrZlBTNUphdFdvbFQwOVByVnk1VXF0WHJ5WWdCQURnQ3FqY1RzVUFBQUFBcXAyTGk0dWsvR3JCTGk0dTlxOEx6cm00dU1ocXRVcVNmUVpoVlFMQ0Fpa3BLYkpZTEZxM2JwM216SmtqaThWU2F0dWNuQnk5OE1JTDJyTm5UNVg3MjdwMXF5VEpZRENvUTRjTzZ0U3BrN3k5dlhYOCtISHQzTG16eXZjRkFBQWxZd1loQUFBQVVNTTRPenRMa2p3OFBMUjA2VkpKRjVjWUwxNjhXQ2FUeWY1MTI3WnRKY2tlR0ZaRlFrS0NKTW5MeTB2VHAwK1hrMVBSanhGVHAwNlZ3V0NRbEY5YzVNU0pFOXEvZjc5bXpweXBGaTFhVktvdm04Mm1kZXZXU1pJNmRlcWsyclZyUzVMNjlldW5sU3RYYXVuU3BlcmN1WE9scXpJREFJRFM4WDlWQUFBQW9JYXB5bjUvZVhsNVJmNWRHYi85OXBza3FYMzc5a1ZtS3hiNDZhZWZ0RzNiTm0zYnRrMG5UcHlRSkdWbFpTa2lJa0tuVDUrdVZGL2J0bTJ6WHpOa3lCRDc4WHZ1dVVmT3pzNDZlZktrUHZyb28wby9Cd0FBVURwbUVBSUFBQUFPb0tDNmNWWldWcVd1czlsc2lvcUtraVNkUEhsU21abVo4dkR3S05MbWNoVXB5Y25KMGVMRml5VkpuVHQzVnNlT0hlM24vUDM5TldqUUlIMzIyV2Y2NElNUEZCb2FXdVE4QUFDb09tWVFBZ0FBQURWTVdjdUZZMkppRkJjWFovL2FZREFvTHk5UEJvTkI5OTkvdndJQ0FpclYxOTY5ZTVXU2tpS1R5YVQ0K0hpOS9QTEx5c25KcWZMWXk3Snc0VUxGeGNYSnk4dEx6ejc3YkxIenc0WU5VNTA2ZFdTMVd2WHl5eS9iZzBzQUFIQnBDQWdCQUFDQUdxYXNJaUZQUGZXVUhuamdBVW1TdTd1N2pFYWpiRGFibGk5ZnJrY2ZmYlRFSmNKbFdibHlwU1RwNXB0djFtT1BQYVk5ZS9ab3pKZ3hpbzJOcmZvVEtNRUhIM3lnZGV2V3lXZzBLaUlpb3NRZzA4UERRMlBIanBYQllGQkdSb1ltVHB5b3I3LysrcElLc0FBQUFBSkNBQUFBb01ZeG04MUZ2aTRja0QzMTFGUDJnaUZEaHc2VmxMOW5ZVkJRVUtYNzJiNTl1L2JzMlNNdkx5K0ZoNGRyOE9EQkdqeDRzR0ppWWpSbXpCaDd1NmlvS0NVa0pNaHNOdHZIWXJWYWxabVpxZlBueit2a3laTktTVWtwc1ErYnphWWxTNWJvM1hmZmxaT1RreVpObXFUT25UdVhPcVpPblRycDRZY2ZscFMvSkhuQmdnVUtEdy9YcWxXcktyM2ZJUUFBeU1jZWhBQUFBRUFOazVPVG81Q1FFRDMrK09PU2lzNG83TisvdjA2ZE9xVU9IVHJveGh0dnRCL2Z1SEdqVnE1Y0tROFBEOWxzTmlVbEpVbFNzWXJFQlJJVEV6VnIxaXdaalVaTm1qUkovdjcra3FRUkkwWW9NREJRUzVjdXRTODFIanQyYkpGckRRWkRzVmw5a3laTlV1L2V2WXNjUzAxTjFZd1pNN1JqeHc3NSsvc3JJaUxDWG5XNUxFT0hEbFZhV3BvKy8veHpTZEtwVTZlMGNPRkN1Ym01YWZYcTFlVmVEd0FBaWpMWW1JOFBBQUFBMUNnV2kwVW1rOGsrVXpBakkwTjMzWFdYSk9ucnI3OHVWa1JFa280ZlA2NVZxMWJwaHg5K1VHWm1waVNwZnYzNmV1ZWRkNHExVFVsSjBkaXhZeFVYRjZkSmt5YXBlL2Z1eGRwY3VIQkJhOWFzMGRhdFczWGl4SWxTbC9uV3FsVkx6ejMzbkxwMDZWSWtqTnkrZmJ0ZWYvMTFYYmh3UWYzNjlkTVRUendoTHkrdlNyME9uMzc2cVpZdlh5NmowYWpiYjc5ZFlXRmg2dHExYTZYdUFRQ0FJekFVL05KUTJua0NRZ0FBQUtCbVMwNU8xcEFoUTlTd1lVTXRXTEJBN3U3dXBiWk5Ta3JTdUhIamxKaVlxT25UcDZ0Tm16YkYybnorK2VmNjVwdHZGQkVSb1pDUWtITDd6ODdPMXRtelozWCsvSG1scEtRb1BUMWRPVGs1eXMzTlZZY09IVXFjRlRoNjlHZ0ZCUVZwK1BEaGF0S2tTZVdlY0NHN2QrK1cxV3BWV0ZoWWxlOEJBTURmSFFFaEFBQUE4RGVYbHBhbW5UdDNxbGV2WGlybjkzOUorWHNHK3ZuNUtUZzR1TVR6VnF0VkZvdEZycTZ1bDN1b0FBQ2dHaEFRQWdBQUFBQUFBQTZzdklDUUtzWUFBQUFBQUFDQUF5TWdCQUFBQUFBQUFCd1lBU0VBQUFBQUFBRGd3QWdJQVFBQUFBQUFBQWRHUUFnQUFBQUFBQUE0TUFKQ0FBQUFBQUFBd0lFUkVBSUFBQUFBQUFBT3pLbTZCd0FBQUFEOGxWMjRjRUVYTGx5UTJXeXU3cUhnS25GMmRsWklTRWgxRHdNQWdLdUdnQkFBQUFENEU2dlZxc2pJU0gzMzNYZUtqWTJ0N3VIZ0t2UHo4OVA4K2ZPcmV4Z0FBRncxQklRQUFBQkFJV2xwYVpvN2Q2NWlZbUtxZXlnQUFBQlhCUUVoQUFCL0l6YWJUVkZSVWRxeFk0ZWlvNk9WbEpTazdPenM2aDRXVUNJM056ZjUrZm1wUllzV0Nnc0xVK3ZXcldVd0dLcDFURmxaV1hyMTFWZDErdlJwK3pGbloyZlZxMWRQYm01dTFUZ3lYRTArUGo3VlBRUUFBSzRxZzgxbXMxWDNJQUFBd0tXTGk0dlRzbVhMRkIwZFhkMURBYXFrUllzV0NnOFBWMkJnWUxXTlllblNwWXFNakpRaytmcjZhdmp3NGVyYXRhdU1SbXI3QVFDQW1zdFF6bDloQ1FnQkFQZ2JpSTZPMXB3NWM1U1ptVm5kUXdFdWlZZUhoNTU3N2ptMWFOSGlxdmNkRnhlbkNSTW15R2F6eVdReWFkcTBhV3JRb01GVkh3Y0FBTURsVmw1QXlCSmpBQUJxdUxpNHVDTGhvTUZnVU0rZVBkV2pSdy9WcjErZlpaSDR5OHJPemxac2JLd2lJeU8xZWZObTJXdzJaV1ptYXM2Y09abzZkZXBWbjBuNDAwOC9xZUJ2NXoxNjlDQWNCQUFBRG9PQUVBQ0FHc3htczJuWnNtWDJjTkRQejA4alI0NVVhR2hvTlk4TUtKK2JtNXRDUWtJVUVoS2k2NisvWG9zWEwxWlNVcEl5TXpPMWJOa3lSVVJFWE5VOUNRdnZPOWlzV2JPcjFpOEFBRUIxWXpNVkFBQnFzS2lvS1B1ZWd3YURRYU5HalNJY1JJMFVHaHFxa1NOSDJnUEI2T2hvUlVWRlhkVXhwS1dsMlIvWHFWUG5xdllOQUFCUW5RZ0lBUUNvd1hiczJHRi8zTE5uVDdWcTFhb2FSd05jbXREUVVQWHMyZFArOWM2ZE82dHRMTlZkVFJrQUFPQnFJaUFFQUtBR0sxeXh1RWVQSHRVNEV1RHlLUHcrUG5Ma1NEV09CQUFBd0hFUUVBSUFVSU1sSlNYWkg5ZXZYNzhhUndKY0hvWGZ4NFhmM3dBQUFMaHlDQWdCQUtqQnNyT3o3WStwVm95L2c4THY0OEx2YndBQUFGdzVCSVFBQUFBQUFBQ0FBeU1nQkFBQUFBQUFBQndZQVNFQUFBQUFBQURnd0FnSUFRQUFBQUFBQUFkR1FBZ0FBQUFBQUFBNE1BSkNBQUFBQUFBQXdJRVJFQUlBQUFBQUFBQU9qSUFRQUFBQUFBQUFjR0FFaEFBQUFBQUFBSUFESXlBRUFBQUFBQUFBSEJnQklRQUFBQUFBQU9EQUNBZ0JBQUFBQUFBQUIwWkFDQUFBQUFBQUFEZ3dBa0lBQUFBQUFBREFnVGxWOXdBQUFFRE5ZckZZbEp5Y3JLU2tKS1drcEVpU2ZIMTk1ZWZucDFxMWFzbkppVjh2QUFBQWdKcUUzK0FCQUVDNXpwOC9yL1hyMSt2N0RkL3A1TW5mNUd3eXlXUXkycGNpNUVteVd2Tmt0bHJWdUhFajllbDdxL3IxNnlkL2YvL3FIRFlBQUFDQUNpQWdCQUFBcGJKYXJmcDg1VW90VzdaTWZ1NHU4bk4zVitkRzlXUW9wYjFOVWxwV2hyNys1RU90ZU9jZGhULyt1QVlQSGl5VHlYUlp4M1hvOEJFRkJ0VFZOZjYxUzIyelkvZGUxZmFycFd1Yk5iMnNmWmNtSXlOVForUGlMa3QvR3pkdlVkZE9IZVR0N1ZYczNKbXo1M1NOZjIyNXVycGVjaitsK2I4NUMxVEwxMGQzRHJoTmdRRjFybGcvQUFBQStHdGdEMElBQUZDcStmUG42Y04zMzFGb2dMOGErZFdTajV0cnFlR2dKQmtrK2JpNXFwRmZMWVVHK092REZXL3JqZm56THZ1NERodzZyT0dQL1V1ejVyMnAwN0ZuUzJ4ekpEcEdvNTZacUdjbnZLRElyZHVWbDVkMzJjZFJXRloydGtZL08wblRaODFUWEh4Q2xlOWpzOW0wYU9rS1BUemlhYTM5ZHFOc05wdjlYR1pXbHA0YUc2SEhSby9Sei9zUFhZNWh5MnExRmp0MjRyZFRXdm5WYWozNCtKT2E5Zm9pV1N4RjIxZ3Nsc3ZTTjY0TWk4V2l2WHYzVnFqdHRtM2I3RnNGbEdiUm9rVktURXlzOURqaTQrTzFiTm15SXUvaDhodzllbFJtczduU2ZWWFVrU05IZFA3OCtTdDJmd0FBYWlwbUVBSUFnQkp0M0xoUkc5YXRVOHNBZjVrTWxmK2Jvb3ZKcEpCci9QVHQyblZxMjY2OWV2ZnVmZG5HNXVIaElZdkZvdlViL3FlOSt3N296WGt6NU92alhhU051NXU3cFB6WmhzN09UdXAwWFRzWlRVWkYvM3BVMTdWclU2VitMUmFyckhsV3VicTRGRHZuWkRMSlpyUHBmNXQvVk9TUDJ6WHRoWW5xMHVtNlN2ZHhKRHBHS1NtcGtxUzVDOTZTeVdUU3JiZjBsQ1I1dUx0cjZIMTNhL0d5ZHpYaCtaZjErQ1BEZGUvZEE2djBYQXE4c1hpNTZ0YTVSb1B2dWtNdUxzNUtTVW5Wc2VNbkpVazMzWGk5SG50NG1KeWNMczRBemN6SzBqUGpuMWUvUHIxMHo1MjNYMUxmdURTWm1abHlkM2VYd1hBeHR2L2xsMSswY09GQ1JVZEhLenc4WEhmY2NZYzhQRHlLWEdlMVdyVnIxeTU5OGNVWDJyZHZueG8zYnF4WnMyYkoxOWUzeEg1KytPRUhyVjI3VmtGQlFaVWEzNFVMRjVTYW1pcXoyYXhSbzBaVjZKcVpNMmZLYkRacjBxUkphdDY4ZWJIenljbkpjbkp5a3BkWDhkbTFGYkZpeFFvZE9uUklRNFlNMGRDaFErWHM3RnloNjJ3Mlc1SFhHUUNBdnhzQ1FnQUFVSXpOWnRQaVJZdlUyTSszU3VGZ0FaUEJxQ2ExZmZYVzRqZlZxMWV2eS9ZQjI4MzFZa0QzbnhjbkZ3c0hKY25aK2VLdk9WTW1qWlhCYU5Da0YxNVJkTXd4L2VmRnllclVvVjJsK3JSYXJYcGx4bHhsWldWcDJndVRkQ0VwV1hXdXFXMWZQdTFVcUwvSEhocXFMcDJ1azlWcTFTY3JWMm5Rd1A3eThIQ3ZVRCtiZi96Si92ajVDYy9xSHpmZFVPVDhQWGZlcmkzYmRpanE4QkV0ZWZ0OTFhMXpqWG9XYXBPU21pYXoyVnptOHV2Q0xHYUwzbjd2WTMzMTM3V3E3ZWVuck93c2V4Z1NHM3RXazE1NHBVajcxTFEwSlo3L1hXOHVYYUhZMkxONmF0UmpNaHBabEZJZGpoMDdwamZmZkZPUFAvNjRZbU5qdFhIalJrVkZSZG5QTDF1MlRNdVhMMWRZV0ppR0RSdW1zMmZQYXRldVhkcXhZNGZTMHRMczdVNmVQS2x4NDhacDVzeVpxbFdyVnJGK0RBYURjbkp5bEpxYUtqYzN0d3FQTHpVMVArZzJtVXpLeTh1cjBQdms0WWNmMXBRcFV6Um16QmpObURGRHJWdTNMbkkrT1RsWjA2Wk4weXV2dkZJa3NIenp6VGZWcmwwNzNYampqV1hlZit6WXNRb1BEOWNISDN5Z0hUdDI2UC8rNy8vazdWMzg1MGRobVptWm1qaHhvaDU5OUZGMTZOQ2gzT2NBQUVCTlJFQUlBQUNLaVk2T1ZscEtpaG9IMTcza2UzbTZ1dWo0MlFSRlIwZXJaY3VXbGJyV1lyRm8wcFQvYU4rQjBwZlRQdjdrMkhMdk0raitSNHA4L2VKL1p1ai9wcjJnMXExYTJJOWxabVpwMHBSWGRDNHV2dVN4V0sxS1MwdTNYOStoWFZ0OXUzR1RuaHp4bURxMGIxTWsvR2p6eDMxTkpwTldmUGlwUGwrMVd2ZmNOVUNEN3VndlQwK1BFdTh2U1hsNWVkb1V1VldTMUtCK1BmWG8zcTFZRzRQQm9Mc0g5bGZVNFNPU3BCMjc5dG9Ed3N5c0xFMmU4b3F5YzNMMCtveHA4aWtuK0pCa24wR1ZsSnlpcE9TTFMwMXROcHVPblRoWjVyVk96azZFZzlYSXhjVkZNVEV4bWpCaGdpVEowOU5USFR0MlZFaElpQm8xYXFTQWdBRDk4TU1QV3IxNnRiWnYzeTVKY25OelU0TUdEZFN4WTBjRkJnYkszOTlmbnA2ZWNuSnkwdW5UcDBzTkNDVnAzTGh4NnRLbFM0WEgxNmRQSDBuU29FR0RLdncrNmRhdG13SURBeFVYRjZkVnExYXBkZXZXMnJkdm43WnUzYW9SSTBiSTFkVlZwMDZkMHFPUFBtcmZoOU5tc3lrek0xUGZmUE9OWnMyYVZlYlBtVHAxNm1qNDhPRmFzbVNKWW1KaXRHYk5HbGtzRm4zeHhSZWxYbU8xV3BXZG5hMUpreVpwNU1pUkdqUm9VSVZmQXdBQWFnb0NRZ0FBVU15K2Zmdms1WHJ4MTRRY2kwWHhxUm55ODNDVHQxdlp4VEhTc25PVWxKbXRBQjlQdVRybDM4UEx4VWtIRGh5b2RFRG81T1NrbHlMRzZabnh6eXNqSTFPK1BqNlNMczVpazZSR0Rldkx5VlQ4VjVxVTFGU2QvLzJDSktseG80WXkvU21nZVB1OWp4VXg0Vm5WOXNzUFJEdzgzRFgrMlgvcDZmRVJTa3RMbDV1YnE4eG1pNnhXcTR4R28zeDl2T1ZYSzM4SjV0RmpKN1Jyeno1SjB2aUlxZXAzeTgxNmFuUjRxYzhoTFQxREt6NzRWTEZuem1uaWMwK1dPcE55eCs2OXVuQWhTWkowT3ZhTWJyM3puK1crUnQ5dml0VEd6VnNrNVFjbEJmdTlUWjR5WGJOZWZWSHU1Y3o0S2p6emNkV25LK1RsNlZsbSsyVXJQdFFubjYrU0pEMDA3TjV5eDRjcnAvRHkyQVVMRnFoNTgrYkYzbHZ4OGZGYXZYcTEzTjNkdFhqeFlnVUZCVlY2Sm05Qis1ZGZmcmxLQllkeWMzTkxQRzZ4V0RSNThtVEZ4TVFVT1o2ZG5TMUppb3lNMUs1ZHU1U1ptWmtmV0I4N3BxZWZmbHBTZnBqZXJGa3pTVkpjWEp3eU16TmxOcHQxNU1pUkVuL083TnUzVHg0ZUhtcmV2TGtHRGh5b0R6NzRRSm1abWZMeDhkRnR0OTJtQXdjTzZQang0d29NREN3MlN6STVPVm1uVHAyU0pOV3JWNi9Teng4QWdKcUFnQkFBQUJTemJldFdlUlRNTE12TTByblVkTjNaNDNyOWIvZCtuVTVPbFkrYmk1d01Ccm4rMFNiSGJKYkZabE5xZHE2OFBkelYrL3FPK2pweXU0Sjh2T1RuNFM0UEYyZjl1R1dMN3IyMzhvR1NsNmVubGkyY1V5VFUrUGI3elpyNStrSkorY3VIL2YzOWlsMjNkdjFHTFhubmZVblM2ek5lTGpmNGtxUUc5WU8xNUkxWmNuVjFrYmVYbHdZUGUwd3BxV25xY2VQMWVuN2ltQ0p0MTMrL1NiTmVYeVJKdXUzVzNzVUN5QUl1THM0eW04M3FmK3N0ZXU2cEVXWDIvODM2N3lWSnZyNCttdjdTWkkyUGVGbTV1V2I1MS9Zck4rajdzNXljSEwzOTNzZjYxeE9QbE5uT1dPaDF6Y2pJTFBlK1Y3S0FCQ3FuY0ZqWHBFbVRFb08vZ2paR28xSEJ3Y0dYMUY5d2NIQ0Y5LzZMajQ5WFJrYUdwTkxmTTA1T1RobzNicHllZlBKSkpTY25xM0hqeHZMNTQ0OEFrblRpeEFtbHBhVXBJQ0JBQVFFQmtxVDMzbnRQa3VUdTdxN1pzMmRMa3NhUEg2K0VoQVFOR3paTWQ5MTFWNGw5blRoeFFvc1dMVkpZV0pnZWVPQUJkZS9lWFFjUEh0UXR0OXdpbzlHb1YxOTlWVTVPSlg4MDJyUnBrNlpQbnk1M2QzZDE3ZHExUXM4ZkFJQ2Fob0FRQUFBVUV4OFhKMCtUU2ZGcDZjcTBXTFZrOGpPcVY4ZGZUOXpWWDcrZU9xUGRSMkowT2o1Qlp4THpaL0ZkVzhkZkRRTHFxblBMYTlXOFlmNE1tLzQzZE5XemN4Y3IxMnFWczVOSjhmRWxMOTJ0aUxKbVBEMDJla3lwNTZxaXpqWCtrcVJmWTQ0cEpUVi9uN2FlUFlydmErWmNLRXhvMUxCK3FXTXNDT0FDNmx4VFpyK3haODVweDY3OHlyT0Q3cmhOTGE0TjBZcTM1c3ZIMjd0SWtaQ3lIRGgwV0UyYk5LcFFHRnFnOExpSFBUcTZ3dGVoK3BVV2FIMzMzWGM2ZCs2Y0hucm9vUXJOK0xOWUxLWGVxN0Fubm5oQ25UcDFzbitka1pHaEN4Y3U2TUtGQzBwTVROUzVjK2QwNnRRcFJVZEgyNy9mQnc0Y3FNYU5HNWQ2ejRDQUFIMzY2YWNhUDM2ODR1UGpGUkVSWVcrL1ljTUd6Wmd4UTBsSlNlclRwNCtHRGgycW5Kd2NiZG15eFg1OWNuS3lEaHc0SUhkMzl6S1gvaGJNdHR5eFk0Y2FOMjZzOFBCd1dTd1crekxsaWp4L0FBRCt6dmcvSVFBQUtDWXJLMU5PUmlrNUoxZXZqbjVFQjQ0ZTE3Yzc5aWlrWHJDdWE5NVVRL3YyTFBHNjFJeE1SZjU4U0VmUG5GV1F2NSttaEEvVDVFWHZ5TmZGUmRrMnl4VVphNnVXell1RWRRVisvLzJDenB5THEvSjlkLys4WDVMazdlV3BzTTdGQ3hQOE9YZ3BiWTgxd3g5Rlh2TCtXUHBibXBWZi9kZStQTmhxdGNwcXRjclQwMFBaT2RsU1R2bmpQWGI4cFA3OTBxdHEyVHhFL3pmdCtRb0hIb1hIM1RxMFpha3pJUXVjaTR1M0wrOUc5U3I4SGl3OE96Y3JLMHQ1ZVhsS1RrNVcyN1p0eTd6SHI3LytxbW5UcG1uS2xDbTY5dHByUzJ4VDhMNDBHQXg2L3ZubkZSMGRyZlQwZEZrczVYOVByMXUzVG5mZGRaY2FOR2hRYWh1ajBhaUhIbnBJWThlTzFaZ3hZelIvL253MWFOQkFQLy84c3lUSng4ZEhJU0VoY25aMlZrNU8wVytHTFZ1MktDOHZUd01HRENpejJFakJhK1hwNmFudzhKSzNBd0FBd0pFUkVBSUFnR0xNdVdhZHlzelVMVjJ1MDh2TFAxTFgwQllLdXFhMi9yZDN2K1o4OHBWR0RlcXZ2bUVkN2JQUGJEYWJ2dHV4VjR1KytrWWRtamRUczNwQk9uanNOeTFmL1oyNmhyYlE5N3YyeWN1ajlPSWNsMkxjMDZQS1hXSmNGWnNqdDBtU2J2NUhkems3Tyt2WThaTmF0K0YvK3RjVGo4aGdNRlI0SHplRE1iK2QxV290dGMzWmMvSDY5dnROOXE5WHJWbXY3dDNDWkRRYTlkeWtLVXBMejZqd3VQY2ZqTkxzK1lzMThia25LOVMrY0VBNDdZVUo4aXpudjlQYjczMnNUNy80dXNMandaVlQrTDlkd1g1OGtuVGd3QUZKK2FGWWVucCtZWjJNakl3U2w5OW1aMmZMYXJWcTh1VEpldjMxMTFXL2Z2MWliUXJldTBhalVhNnVya3BPVGxhclZxM2s3dTR1azhra3M5bXNmZnYyeWQzZFhiTm16WktYbDVjOFBEeTBkdTFhM1hYWFhmS293UGQrdTNidDFLeFpNeDA3ZGt5ZmZQS0p4b3dabyszYnQ4dGdNR2p5NU1scTE2NmRmVy9Dd243NDRRYzVPenRyOE9EQlpkNi9LbnNuQWdEZ1NBZ0lBUUM0aWl3V2k5TFMwcFNhbWxyc243UzBOR1ZsWmNsaXNjaHNOc3RzTnRzZmwzVHNTdTRGWjdGYVZiZVdyd3dHZzk1L2NaemNYUzhXSmptYitMc2kzbnBYQm9OQmZjTTZTcEkyN1B4Wm4zei9nOTRjOXk4RjEvRzN0ODNLeWRITUQ3OVFuVnErU2kvaHcvM2xjTG1YR0V2U3NSTW5kZnprYjVMeXF3U1BPRHhlNStMamxabVpwZXlzYkhXN3ZyTSsrT1J6ZS90bkowd3BNdlB1dFRrTDVQYkhhNWIrUjdoWDFteXJkOTcvV0JiTHhRQnh4R01QcWxuVHhwS2svN3owYi8zN3hlbnk4L09WajQ5UHVUUDhKQ2srSVZFN2R1MVZXSmVPNWJhMUZaclplUGY5ajViYi9tcGJzMmFOZnYvOTZzeFlQSExraVAxeGFtcnFWZW56VWhRT3FRdjI0NU11Vmc4ZU9uU29kdS9lTFNrLzNDc0lFZFBUMDNYOCtIRVpqVWExYWRQR2Z0M0hIMytzTVdQR0ZKdDltcGVYSnlrL1pKczhlYklpSXlOMTdOZ3hlekdQZ3ZQWjJkbWFQSG15cFB6M1ZWcGFtalp0MnFSNTgrWlZLQ1RzMnJXcmpoMDdwcUNnSU8zWXNVTnBhWlZHdUE4QUFDQUFTVVJCVkdrYU9IQ2cyclZycDQwYk4rck5OOSswMzErU2twS1NkT0RBQWQxKysrMnFYYnQybWZlbTJqWUFBR1VqSUFRQTRES3hXQ3hLU0VoUVhGeWM0dUxpbEpDUW9KU1VsQ0loWUdabStVVWdxbE5XVnBiZWVuT1JiTFk4bVp4TSt2ZUQ5eFhiL3k2NGpyLytNL0poalo2NVVOM2F0SlROSmkzNjhoc3RHdjh2QlY5VDlFTzZ1NnVyL3YzZ2ZScjYwZ3haclhsNmZjNXNqUno5cjJKVlFpOUZaWllZV3l3V3paNi9XTGYzdTBWdFFrdXZxUHpkOTV2dGorTVRFaFd2UlB2WGUvY2ZWTWNPN2V3VmtpWHA1RytuaWx4LzV1eTVZdmZNemlsNW5mQytBNGUwS1hKcmtXTk9oV1k3aGJac3JsV2ZyaWgxckFXc1ZxdmVXTHhjelpvMDFoMzkrNWJidm9CTkZ3UENaazBibHh0QW52LzlnaTRrSmVkZlcvYXE2Y3RpNWNxVjlnRHFhanB5NUlqQ3dzS3VlcitWVVJEdWxqVTdybUJKcnJlM3R6MUUzTHQzcnlaT25GaWswRWRaQ3Y0WTRlenNMQ2NuSnprN095czNOMWNoSVNFeUdBekt6YzFWVEV5TURBYURmU2x4Ym02dTB0TFNkTzdjT2JtN3U1ZDQzNmxUcDlxWEVVdXlGelg1K09PUDdjOXR3NFlOMnJoeG8vMWM0WUF3T2pwYU5wdE4xMXhUOXY2ZUVnRWhBQURsSVNBRUFLQVNMQmFMRWhNVEZSY1hwL2o0ZUhzWUdCOGZyOTkvLzczSWJLeWFhUGJNR1RKbHBNamQxVlg5cnU4b0p5ZVRQdC8wb3c0Y1BhRTlSMkxVcDJ0SGRXM1ZYRGUwQzlWMTF6YlJ3V01uWlpOTjF6VnZxdUJyYW12YmdjUGErY3V2MnJCenJ6cTF2RmJ0UXBwbzhNM2QxYmRyUjMzOTQzWmx4Wi9SN0prekZQSENsQXFOSnoyajVLVzFoZmNocThnUzQ0eU1URmt0VnIwMjV3M3Qyck5QVzMvYXFmK2I5cnhhdFd4ZTdMcTB0SFN0L1hianhkZmsxWmZVdm0xcjNUSmdpQ1RwMytPZlVadlFsbXJhcEpHZW4vcXFuaG9aYnArcFY5RG1qVm4vc2Q5N3lQQncxYThYck40OWJ5cldWMjZ1V2ZNV0xaTWs5ZTNkVTk5dDNGemsvQTlidHVtano3NHErY1g1azR6TURNWEZKOHBnTU1obXMybmc3YmRXNkRxcjlXTDROdnZWbDhvdGNMSnN4WWY2NVBOVmtsUXR3UjB1S25qOVM5dHYwbXExS2prNVA4eXR5QXkrMGhSOHZ4VUUrd1ZobTQrUGo0eEdvN0t5c2lUbHoyajA5ZldWSlBzeEp5ZW5VcGZqang4L1hwTW1UVkppWXFMTVpyUGF0V3RYckkzRll0R1pNMmZzNXdwbVAyWm5aK3Y2NjY5WDM3NTl0V0xGQ3RXcVZVdTMzMzU3bFo4akFBQ09qb0FRQUlCU1pHZG42K1RKa3pwKy9MaE9uRGloa3lkUEtqNCt2c2FIZ0tYSnpjM1Z0bTNiOU4vWFh0QnR1L2VyWVVCZFNaS0htNnUySGppc3JKeGM3VGx5VkRlMXoxK1MyS3grc0dKT244MS9YQzlJa3VUcTRxSTl2eHhWVWxxR3RoNDRyT3ZiNU0vU2F4UllSOWs1Wm8yLy8yNE5uRFJOWnJQWlhsVzBMUDk2ZGxLNWhVWXFzc1Q0ejlWNU03T3lOT25GLzJqR0t5K294YlVoUmM1OXRYcWRzc3BZRG0weUdwV1JrVDhUZE1WYjg4c3RCbkwzbmJlclhadFF0V3BSdkFERTIrOTlwTk94WjlTOVcxYzkrNjhuaWdXRS83anBCbTNic1ZzYk4yOHBkbTFwYkRhYjVyKzVURGFiVFhjTzZGZHUrOEloMzUrWFNwZms5NlFrKytPS0ZLbTRWRjVlWHZaOTlLNjB3cStGaTR2TFZlbnpVaFRzeVplVGsxUGkvb0o1ZVhuMmFzTEJ3Y0ZWNmlNakk4TytCNkducDZkc05wdHljM01sU2R1M2J5L1MxbXExYXR1MmJVV09sYlVWZ29lSGgrYlBuNi9ZMkZnOThzZ2pzbHF0OW9DeHdPblRwNVdlbnE1T25UcnAvdnZ2VjBaR2hnWU5HbVFQSzU5KyttbnQzNzlmQ3hZc1VOdTJiZFd3WWNNUys2cm9ucUVBQURncUFrSUFBSlQvSWZiVXFWUDJNUEQ0OGVNNmUvYnMzellNTEluWmJKYVRrNU5NSnFPY1RVWWxwK1hQM3V2ZnJZdHljczM2ZHZ0ZWpiejdObDEzYmY0K1p1ZVRVOVN5VVFQWlpOT3ZwODVJa2pxMUROSFlZWU8wK010MXV2WDZqdXJmcllza0tUazlReTRtbzB3bW81eWNuSlNibTF1aGdQQzFhYy9ycVhFUk1ocU5xdVB2TDFmWC9OREdtcGVucU1QNSs4VTVPVG5KYXJYYS8xczFhOXBZTHM3TytpVTZScExVdWxXTFVwZGdmdlRwVnhyM3pDaDVlM3ZsanpNNVJWOSsvVTI1NDByUHlGRDQ2T2ZVcVVNNzNUM3dkblh0M0tIVUFNTFR3MFBQakg5ZVhUcGRwNGVIMzFja2tQemh4NS9VcTJkM1RSeFRla0dSUng2NFg5ZDM3YVMyclZ1cGxxOXZzU1hmaFdWbVpzbGt5aThrVVZFVzg4V1E3ODlMcGN1VGs1TmJxZlpWc1hEaHdpdmVSNEVSSTBiWXR3SHc4eXMrSy9XdnB2QXN2WktLbE9UbTV1cjQ4ZU9TaWhZeHFZekV4UHpsOVFhRFFVbEpTVnF5WklsTUpwUHV2UE5PUGY3NDR6S1pURHA5K3JRZWZmUlJlWHA2YXRXcS9ObWxwMCtmMXB3NWMzVG8wQ0Z0MnJSSk45OThjNmw5RklTeFVWRlJwYmJadG0yYit2WHJWeXk0ZFhWMTFlREJnN1Z3NFVLOTk5NTdldjc1NTZ2MFBBRUFjSFFFaEFBQWg1U2NuS3lvcUNoRlIwZnIrUEhqaW8yTkxiUEtyQ1B3OVBSVWcvcjE5ZFVQMjFUYngxczdvcUkxdUgyb1pMWm9VSmNPR3ZTUEcreHRMUmFyZGg3K1ZYZjN2RkdTVFIrczN5U0wxU29uazBuWFhkdE1peWMrS1dWbVNYRUprck9UZGtaRnk4L0hXMTl1M3FxR0RScklzNXhsckFXQ0FnUDB5WXJGUldicDJXdzJ6VjJ3eEI0UVB2SG9BMnJYdXBWR1BqTkJrblR1WEx3bWozOWEvLzNtVyszYXMwK1NOT3J4aDNSdHM2Ymw5cmQweFFkS3o4alFIZjM3YXZYYTcwcHNZMVArVEVsSjJ2UHpBZTNkZDFCUGp3N1hIYmVWdk85ZlFUaTVhODgrL2Y1N2tsNmZNVTBlSHZsN3NzMTRaWXJxMXd1U3dXQW85ZjJYa0ppb0pXKy9yM0hQakpaZk85OVMyOWxzMHZSWjg1U1ptYVgvdkRSWjdoWGM1ekhYZkRIaysrYUxEK1RxNnFwcC96ZFhQMnpacHVDZ0FEM3h5QVBxZnNQRnZmaVdyZmhRMzN6N3ZXN3VjYU44ZmJ3cjFBZXVqSlNVRkVuU05kZGNVMlF2d2I1OSsrcjY2NitYSkIwOWVsU1MxS1ZMbHlyMVVYZ0dvb2VIaHpadjNpeVR5YVQxNjlkci9mcjFraTd1aFZoU3BXU0R3YURwMDZmcnpKa3pHajU4ZUlsOUZQeXhvSERBV0tDZzRNclVxVk5WdTNidEVtZVR0bTNiVmxKK2lGalIyY2tBQUtBb0FrSUFnRVBJenM1V2RIUzBEaDA2cEVPSERpazJOcmE2aC9TWDlNSkxVelhsK1FpbFpXWXBNK3VzZnRyeHM3bzFhU2laelpKSFBVbjVZY0NTcjllcC9iVk4xQ2d3ZnhseTIyYU50UFRyOVJvNXFQL0ZtWFMvWDVEU00vWFRpVk02Rm50T1ZwdE4zKzQvb21uL21WNnBNUlVPQi9QeTh2VDZ3aVgyUFFMdnVLMnY3aDdZdjBoUmtBZUdEbEczcnAzVkpyU1ZucDN3dktKK2lkYW9aeWFxZmR2VzZublREZXJTNlRvRi9yRjh1ckRNekN4dDNQeWpCdHpXUjRQdkdsQnFRSmlYbDFja2dIaDQrRDlMRFFjbHlWUm94dCtyTDBmWXcwRkphbEMvL0dXZkxpNHVTanovdXlhK01LM2N0Z1VtdmZDSzVydzJ0Y3ppRlpMMCs0VWtkYnF1dlliY1BWRGhvNS9UdjE5NlZmOGNmSmVlSGhXdVExRy82T3k1ZUwwMGZaWWVlMmlvN2g4eVNKSTA0TFkrZW1qWXZUcDErb3pTTXpMazZWbjF2ZTF3YVJJU0VpUkpnWUdCUlk2LysrNjdDZ29LMHJwMTYyU3oyVlM3ZHUwaTFZb3I0OWRmZjVVa3RXelowajR6MVdhekZabVJtSk9Ubytqb2FCbU4rYk5YTDF5NG9EWnQyc2hvTk5wbk13WUZCWlhhUjNuTDlLWGlTNFFMRjN3cW1FbHBOcHQxL3Z6NU12c0NBQUFsSXlBRUFQd3RXYTFXblRoeFFsRlJVVHAwNkpCaVltTCswak1FalVhamZIeDg1T0hoSVdkbjV5TFZRdi84NzhLUFY2OWVmVm5IRVJnWXFMZVdMdE9LZDk3UnFVTS9hODdXSGJvcE5WVzl1bDZuNE5RMEhZMDlxODgyYmxGT2JxNWVIZjJJL2JxbmhnelU1RVh2YVB5QzVicTM5MDBLcVIrc3MrWmMvVy8vSVcwNStJdmFOMittaG0wNzZPRkhIcW55WG1ESnlTbDZkZlo4N2ZrNVAzQzQ5NTZCZXZ6aC9CbEpKdFBGWDJtYU5Xa2tTYnB3SVVrWExpVFppM2JzUHhpbC9RZnpsekFHMUsyakJ2WHJxVkhEK2hvVi9wQWt5Y1BEWFMvK2U2ekNPbmZVMlhQeHBZNGpMeSt2U1BCMmpYL3RVdHRLUlNzU0Z5eVJyZ3kzUXRmVXJ4Y2tqMUlxd3VibW1uWHkxR2xKMHNEYmJ5MDNITFJZckhyaXliSHFGdFpGdlhwMmw1T1RrLzAxZW5Eb0VEMHorbkZOZVdXR0pPbmpsVi9aQTBKbloyZGxaR1JxMGRJVk9oSWRvd2VHRHRHOWR3K2tTbXcxK08yMzN5UkpyVnExS25LOElDQXIrUGx3MTExM1ZTaUVLOG5odzRjbFNSMDdkclMvcC81Yy9iaGdpYkc3dTdzbVRKaWdTWk1teVdBd2FNcVVLUm84ZUxBa3FVT0hEcVgyVVpXZkNUYWJUZmZjYzQvOC9mM3R5NkNkbkp4VXExYXRVdHNEQUlEU0VSQUNBUDQyMHRMU3RIdjNidTNmdjErLy9QSkxrUmttMWNGa01zbmYzMTgrUGo3eThmR1JyNjl2cVk4OVBUMnI5Q0g1Y2dlRVV2Nkg5VDU5KzJyc04ydTA0b1V4K3VqYkg3VDRxM1dLK3oxSnplb0Y2YWJyMnVpT0c3c1dDWVM4M04wMWI4eElyZDY2VTE5czJxcGpaODRwME45UDdVT2Fhc1VMWS9Ub3EyOG9mTnlrS2djQjY3NzduNWF0K0ZDcGFXbjI0M3YySHRDZXZmbkxpaTNXaS92b3ZiNXdpZHpkM0hVdVBsNlptVmx5Y25KUzkyNWR0ZjlnbEpLUzg1ZGt4aWNrS2o0aFVhZGp6OWdEUWtucTFyV3pwTEtyODFxdGVaVUt3d29IZFZYSktBcUhuMk9lSEtIMmJWdVgyTzUwN0JrOU12SlpTYkpYVlM3TGp6L3RVRXBxbW4xUFExZFhGMWtzRnYyamV6YzlPUFJlU1ZLckZ0ZnFsK2dZMWZhN0dMcU1qNWdxLzlwK2V1U0JmMnJNeENsYXR1SkRiZCs1UjFNanhzdlgxNmZ5VHhCVmR1alFJVWxTdDI3ZGlwM2J1bldyWW1KaVZLZE9uV0xMZmlzYWxtVmxaZW5BZ1FOeWRuWld0MjdkN0g5a3ljbkowV3V2dmFhMHREUmxaV1habHpwblpHUW9JaUpDa25UdzRFRk5uRGl4VXM4bk96dGJMNzc0WW9ublN2b0RUM0J3c0k0Y09XTC9lc0NBQVhJdkpVQ240allBQUdVaklBUUExR2dGb2VDT0hUdjB5eSsvWFBVUGdRYURRWFhxMUZGZ1lLQUNBd01WRUJCZ2YrenY3MS91TEs2L3F2cjE2OHZIdDVZT0h2dE5qOTlaZmlWY0tYOFc1SjAzWGE4N2I3cSt5UEh0VVVma1c2dTI2dFdyVitseC9HL3pqL3J3c3kvMDI2bFl1Ymc0Ni80aGc5UzM5ejgwN3Q5VGRlekV5Ukt2K2ZQc1A0dkZvbTA3ZHVuNUNXTjArc3haZmZIMU43cHdJVWwzRCt5dkVZODlXT0k5OG13WDMwY1RYNWdtZytGaUlHak5zOHBvckhqUVdmZzlVSlgzcDlGMCtXZm1XU3hXZmZEeDU1SmszNnV3SVBTc1ZldGlGZG5CZHczUWYyYk8wNmp3aCszSHpHYUxrcEpTMUNhMHBXN3IyMXRydi8xZWh3NGYwZFJYWjJ2T2ExTXYrMWhSc2pObnp1ajQ4ZU5xMHFSSnNSbUUyZG5aZXV1dHR5UkpUejc1WkxIUXJLSUI0YVpObTVTYm02cytmZnJJMjl2YkhnUzZ1cnJLeDhkSEd6Zm1ML1UzR0F4cTJMQ2hycjMyV2pWcTFFaG1zMW52di8rK3ZVQktlUXFxWVpkVUJibkFuNzkzUEQwOU5YZnVYRTJZTUVFeE1URzY1NTU3OU9DREpYOC9sM1I5V1hKeWNwU1FrQ0IvZjM5NWVIallxelpUQ1JrQThIZEdRQWdBcUhIUzB0SzBhOWN1N2R5NTg2cUZnaWFUU1EwYU5GQ1RKazBVRkJSa0R3SHIxS2xUNWFWN2YzV1BQZkdFbGk2WXJ5NnRtc3RVeGVXajFydzhMVjI5UVk4LytYU1ZybC93MXR2eTlQVFF3OFB2VTc4K3ZlekxlUmZNZVZWR28xSCt0Zk1yelNhZS8xMzNQenhTa2pUamxSZlU4YnAycGQ3em5qc0hhUHZPM2VyU3VVT3BBVzdoMlVwK3RXckp6YzFWcDJQUFNzcmY1MHlxZUZCUWVMWmhWZDZyVlgzdHk3Snd5ZHYyNWNoK2Z5ekpMR2xXNUQ5dXVrR2hyVnFvempYKzltTXBxYWt5R295eTJXeDY0UDdCK203alpsa3NGaDA0ZEZpNXVXYTV1RkFnNG1wWXMyYU5KT21CQng0b2RtN2h3b1U2ZCs2YzdyMzNYdDF3d3czRnpoY0VjZ1gvTG9uTlp0T1hYMzRwSnljbmUvQld1UDBERHp5Z1E0Y09xWC8vL3JycHBwdms2NXNmTE9mbTV1cTk5OTZUSk5XclY4KyszMnRaNFZyKzkxVFpSVW9LUXJyQ25KeWNGQkVSSVhkM2QzbDRsTDBYWnNIM1hrVzJtb2lOamRYSWtmay9UMXhkWGUzWC9GMS8xZ01BSUJFUUFnQnFpTlRVVk8zZXZWczdkKzdVNGNPSHIvaCtVc0hCd1dyU3BJbWFObTJxcGsyYnFsR2pSZzVYR1RNc0xFeXJ2cXF2dDlkczBPTURiNVVrSlNhbmFQVE1oV3BhTDBpMXZiM2s1KzBsU1VwS1M5ZUZ0SFNkUEJlbk44Yy9xZHAvVkxkZHZ2bzcxYWxYWDJGaFlhWDJVNVo1TTEreFYva3RySEJnVlZFNU9UbWFOZTlOUGY3SThDSlZlVXRpdFZ3TUVTYU5mVXJ0MjdiVzdYY1BVNitlM1JYU3RJbFdyVmxuUC8vK3g1L3A2MEpmUzlLTTF4ZkozUzIvb0VONlJvYjllRm1CVEtsaktSUm96SjcvcHR6ZFN0bUQ4SStRcFR6dnZQOXhrUUlzMTRia1YzZDIrZVA5blpoNHZzaVkzZDNkN0YvSHh5Y3FNek8vSU1UMG1mUDAzTk1qRmRhNW83WnUzNmttalJzU0RsNGxLU2twV3JObWpUcDE2cVNiYnJxcHlMbVZLMWRxL2ZyMTZ0Mjd0OExEdzB1OHZpQ1FLeWwwSzdCNTgyYjk5dHR2Q2c4UHR4ZEJLZnhlOVBiMjFxSkZpNHBkWjdQWnRHWExGa215aDRNZUhoN3k5aTY5NG5YQmVFcmFQOUJrTXFsdjM3N3k5eS81ZTc2MDQ2WDFrWk9USTV2TlZtWmcyYVJKRTgyZE8xZHIxcXl4ejVLVVZPV2ZZd0FBMUFRRWhBQ0F2eXlyMWFyOSsvZnJmLy83bnc0Y09IREZRc0hhdFd1cmFkT21hdGFzbVpvMmJhckdqUnVYT3h2RkVSZ01CajMvd2hROSt0QkRDdkwzMDRBYnU2cE9MVis5TmZFcEhZMDlxK1MwREYzNFkwL0F4a0VCcXVYdHFaRDZ3Zlp3Y00zV25mcCs3eUc5L2U2N1ZWNmFGeHdVb0l3SzdDVlpFRnBKVW5aMlRwR0FTOHFmUFRSOTVuenQzcnRQUjQrZjFPc3pwc25YcDR6QTRvOGd6ODNOVlY1ZW5wS2tUOTU5Uzk3ZVhzckt6dGJCUTcvWTI4YkZKeW91UHJISTlhZGp6NVI0MzdKQ3ZOSm1GMXF0RjQrWFZUeWxNRnRlNmQ4cmxrTGhaNTllLzFDSDl2blZiZXNGQnlueC9PL2F0bU8zN3JydjRYTDdpSXRQa0p1cnErN28zMGU3OXY2c1owWS9YcUd4NGRJdFg3NWNMaTR1R2p0MmJKSGphOWFzMFpJbFMzVGJiYmZwMldlZkxmWDdyaUFzYTkrK2ZhbGgyZkxseTlXMWExZmRlKys5OW1NRjFZTGJ0bTFiNnRoY1hWMzE3cnZ2S2pJeVVyTm16VkoyZHJaR2pScFY1dXc3WjJkbmpSa3pSbjM3RnE4R3ZuejU4bUxiRXhpTlJ2WHJWN0d0RHdxWXpXWVpEQVoxN3R4WlZxdTF6UEVZalVhMWFkTkdiZHEwVVZCUWtENzQ0QVBkZU9PTkdqMTZkS1g2QkFDZ0pqSFlLT2tGQVBpTE9YLyt2RFp2M3F6SXlFZ2xKU1ZkOXZ1N3U3c3JORFJVYmR1MlZaczJiVlMzYnQwYXU3ZFU0ZVdGNzcvLy9oWHBJeUVoUVdPZWVWcmRXMStyeHdiMGtZdFQyYlBFY2kxbUxWK3pRVDlHeFdqdXZQbXFXN2R1bGZzMm04MGE5KytwaXZvbHVzcjNLRW5MNWlHYU9mMUYrLzU3ZjNic3hFbnQyWHRBL2Z2MWxwZW5aNGx0UHZsOGxiWnQzNlhYWjB3cnMyakoxdTA3OWVJck0yVXdHTFI4MFZ3MWJGRHlYb3daR1ptNjg3NzhnaW1UeGo2bFcyN3VJVW42TmVhWVJvK1pKRW1hL2VwTEZTcFM4dDdTQlFvT0NpaDFUS2RPbjVISlpGUzk0Q0Q3c1YrUEh0ZXJzK1lwOXN5NU1zTjRUMDhQM1JEV1JhTWZmMWplZjh3Z3pjck9MdlcxcklxcjhiNHV5WWdSSSt6RmpZWU5HMWJwRU9wcTJiSmxpN3k5dlhYZGRkY1ZPUjRiRzZ1OWUvZHE0TUNCWlY1LytQQmhXYTNXTW9PK25UdDNxazJiTmtYK1dCSWZINi9UcDArcmMrZk9GUnBuWkdTazZ0YXRxNVl0VzFhb2ZVV1l6V2FkT25WS3pabzFxOVIxTVRFeDh2THlzbGQ0cnFpVWxCUWxKQ1RvMm11dnJkUjFBQUQ4MVJqSytjRERERUlBd0YrQzFXclZ6ei8vckUyYk51bmd3WU9YZGJhZzBXaFVTRWlJMnJScG83WnQyNnBKa3lZMXRuaElkYWhidDY0V0wxbXErYS9QMWJDcHN6Vzh6ejkwYzZmMjh2RXNPc3N5TlNOVG0vYnMxd2NiZnRCMUhUdHA4WktsWlM0cnJBaG5aMmU5L01KRVBmbmNaS1ducHlzZ29LNDhTcWxTV2xsZmZyMVd3KzY3dThSenpabzBWck1tamN1OC9wK0Q3OUtRUVhlVVc5SFl2M1p0UGZIb0E3cTV4NDFsTG8zT3pzbXhQeTc4KzF0bVZwWThQTnpWdDNkUE5XbmNzTXkrYXRmMjA3MTNEN1R2MVZpYWtrTEs1aUZOOWM3aWViSllyREpiU3A3cGFEUWE1ZXJpVXV6NDVRd0hVYjQvTHlzdVVMOStmZFd2WDcvYzYwTkRROHR0MDdWcjEyTEhBZ0lDRkJCUWV2RDhaejE2OUtodzI0cHlkbmF1ZERnb3Fjb0JuNit2cjMxL1JRQUEvczRJQ0FFQTFTb2hJY0UrVzdDZ1F1YmxFQkFRb0xadDI2cHQyN1pxMmJJbFM0WXZrYmUzdHlKZW1LTERody9yNnkrLzFOS3BzK1hyNWFtNnRmTS9PQ2RjU0ZGS2VvWnV2T0VHdlR6OXRXSlZWUytGcjQrM2xpMmNMUmNYbDcvY1RNK0tCTTB0bTRlb1pmT1FjdHVaelJiMTdubVRldlhzcnM0ZDJ0dVBOMjNTU0orK3Q2VGNFQzZnYmwxOXVIemhKZStWNmVSa2twTVRBVG9BQUlBaklTQUVBRngxTnB0Tmh3OGYxamZmZktPREJ3OWV0dnNHQmdZcUxDeE1ZV0ZocWwrLy9sOHVUUG83Q0EwTlZXaG9xS3hXcStMaTRwU1FrQ0FwZjVaaFlHRGdGWnVaNmVycWVrWHUrMWNTR0ZCSGs4Y1ZyL2JzVThGWm1CUUlBUUFBUUZVUkVBSUFycHE4dkR6dDNyMWJhOWFzMFlrVEp5N0xQUU1DQXV5aFlJTUdEUWdGcnhLVHlhUjY5ZW9WS3g0QUFBQUFvT1loSUFRQVhIRm1zMWxidG16UjJyVnJGUjlmc1Nxc1phbGJ0NjQ5Rkd6WXNDR2hJQUFBQUFCY0FnSkNBTUFWazVtWnFZMGJOK3JiYjcrOTVQMEZ2Ynk4MUwxN2Q5MTQ0NDFxMUtnUm9TQUFBQUFBWENZRWhBQ0F5eTRwS1VuZmZ2dXRObTdjcU96czdFdTZWL1BtemRXclZ5OTE3ZHIxa29zdkFBQUFBQUNLSXlBRUFGdzI2ZW5wK3U5Ly82c05HemJJWXJGVStUNGVIaDdxM3IyN2V2WHF4UjUzQUFBQUFIQ0ZFUkFDQUM1WmJtNnV2djMyVzYxZXZWcFpXVmxWdms5SVNJaDY5ZXFsc0xBd3ViaTRYTVlSQWdBQUFBQktRMEFJQUtneXE5V3F5TWhJZmZubGwwcE9UcTdTUFp5Y25IVFRUVGZwbGx0dVVjT0dEUy96Q0FHZ2FqNzg4RVB0MmJPbnVvZUJ2NkdJaUlqcUhnSUFBTVVRRUFJQUtzMW1zMm5QbmozNjdMUFBkTzdjdVNyZHc4M05UYjE3OTFhL2Z2MVVxMWF0eXp4Q0FMaDBSNDRjcWU0aEFBQUFYQlVFaEFDQVNqbHk1SWcrL2ZSVEhUMTZ0RXJYZTN0NzY5WmJiOVV0dDl3aVQwL1B5enc2QUFBQUFFQmxFUkFDQUNva0lTRkJIMzc0b2ZidTNWdWw2LzM5L2RXL2YzLzE3Tm1UL1FVQi9DWFZyVnRYSjArZWxDUU5HelpNalJvMXF0NEJBUUFBWENVRWhBQ0FNbGtzRm4zenpUZjYrdXV2WlRhYkszMTljSEN3Qmd3WW9HN2R1c25KaWYvdEFQanJjbk56c3o5dTFLaVJXclZxVlkyakFRQUF1SHI0cEFZQUtOV2hRNGYwN3J2dktpNHVydExYMXExYlYwT0dERkZZV0pnTUJzTVZHQjBBQUFBQTRISWdJQVFBRkpPVWxLU1BQdnBJMjdkdnIvUzEzdDdlR2pSb2tHNisrV1ptREFJQUFBQkFEY0FuTndDQW5kVnExWVlORy9URkYxOG9PenU3VXRlNnVMaW9mLy8rNnQrL3Y5emQzYS9RQ0FFQUFBQUFseHNCSVFCQWt2VHJyNzlxeFlvVk9uMzZkS1d1TXhxTjZ0bXpwd1lOR3FSYXRXcGRvZEVCQUFBQUFLNFVBa0lBY0hBNU9UbjY1Sk5QOVAzMzMxZjYyczZkTzJ2SWtDRUtEZzYrQWlNREFBQUFBRndOQklRQTRNQ09IajJxeFlzWEt6NCt2bExYTldyVVNBOCsrS0NhTjI5K2hVYUdpbkp6YzdNdkI4L096aTVTaFJXb2lRcHZiOEQ3R1FBQTRPb2dJQVFBQjJTeFdQVGxsMTlxelpvMXN0bHNGYjdPemMxTlE0WU1VZS9ldldVeW1hN2dDRkZSZm41K09uZnVuQ1FwTmpaV0lTRWgxVHdpNE5MRXhzYmFIL3Y1K1ZYalNBQUFBQndIQVNFQU9KalRwMDlyOGVMRk9uWHFWS1d1NjlxMXE0WVBIODRIOXIrWUZpMWEyQVBDeU1oSUFrTFVlSkdSa2ZiSExWdTJyTWFSQUFBQU9BNENRZ0J3RUhsNWVWcTdkcTArLy94eldhM1dDbDlYcDA0ZFBmVFFRMnJmdnYwVkhCMnFLaXdzVEpzM2I1WWtiZDY4V2RkZmY3MUNRME9yZDFCQUZSMCtmTmorZnBieS96QUJBQUNBSzQrQUVBQWNRSHg4dk41NjZ5M0Z4TVJVK0JxVHlhVGJiNzlkZDk1NXAxeGNYSzdnNkhBcFdyZHVyUll0V2lnNk9sbzJtMDJMRnkvV3lKRWpDUWxSNHh3K2ZGaUxGeSsyYjN2UXNtVkx0VzdkdXBwSEJRQUE0QmdJQ0FIZ2I4eG1zeWt5TWxMdnZmZWVjbk56SzN4ZGl4WXQ5TWdqajZoZXZYcFhjSFM0SEF3R2c4TER3L1hpaXk4cU16TlRTVWxKZXUyMTE5U3paMC8xNk5GRDlldlhwOUFEL3JLeXM3TVZHeHVyeU1oSWJkNjgyUjRPZW5wNjZySEhIcFBCWUtqbUVRSUFBRGdHQWtJQStKdkt5Y25SaWhVcjlPT1BQMWI0R2hjWEZ3MGJOa3czMzN3ekg4eHJrTURBUUQzMzNIT2FNMmVPTWpNelpiUFp0R25USm0zYXRLbTZod1pVbXFlbnA4YU1HYVBBd01EcUhnb0FBSURESUNBRWdMK2hjK2ZPYWQ2OGVUcHo1a3lGcndrSkNkR0lFU1A0VUY1RHRXalJRbE9uVHRXeVpjc1VIUjFkM2NNQnFxUkZpeFlLRHcvbjV4QUFBTUJWUmtBSUFIOHoyN2R2MS9MbHk1V2RuVjJoOWlhVFNZTUdEZEtBQVFOa01wbXU4T2h3SlFVR0Jpb2lJa0pSVVZIYXVYT25qaHc1b3FTa3BBcS9GNENyemMzTlRYNStmbXJac3FXNmR1MnExcTFiTTNzWkFBQ2dHaEFRQXNEZmhNVmkwVWNmZmFRTkd6WlUrSnA2OWVwcDVNaVJhdHk0OFpVYkdLNHFnOEdnTm0zYXFFMmJOdFU5RkFBQUFBQTFCQUVoQVB3Tm5EOS9YZ3NXTE5DeFk4Y3FmRTIvZnYwMFpNZ1FLaFFEQUFBQWdJTWpJQVNBR203Ly92MWF2SGl4MHRQVEs5VGUzOTlmVHp6eGhFSkRRNi93eUFBQUFBQUFOUUVCSVFEVVVEYWJUZi85NzMvMStlZWZWL2lhcmwyNzZySEhIcE9IaDhjVkhCa0FBQUFBb0NZaElBU0FHc2hzTm12WnNtWGF0bTFiaGRxYlRDYjk4NS8vMUsyMzNrb0JBQUFBQUFCQUVRU0VBRkREcEthbTZ2WFhYMWRNVEV5RjJ0ZXFWVXRQUGZXVW1qZHZmb1ZIQmdBQUFBQ29pUWdJQWFBR09YUG1qR2JObXFYejU4OVhxSDFvYUtoR2p4NHRYMS9mS3p3eUFBQUFBRUJOUlVBSUFEWEV3WU1IOWNZYmJ5Z3JLNnRDN2UrNDR3N2RjODg5TXBsTVYzaGtBQUFBQUlDYWpJQVFBR3FBNzcvL1h1Kzk5NTVzTmx1NWJUMDhQRFJpeEFoMTdQai83TjE1V0ZSbC93YncrOHdHRER1eVNTcUdxS0RpYnU0YmdrdWFXVzZaMnB1bVpxbHZhdTVhWnFYWm00cnBXMmFhNzYvVjNEV1h6SDNOclJRWFRFc1dSUkZGR1laOTF2UDdnMmFVWUdZQVlkanV6M1Z4T1p6bk9lZDhRUzZHdWVkWld0cWhNaUlpSWlJaUlxcnNHQkFTRVZWZ0JvTUIzMy8vUGZidjMxK2svblhxMU1GYmI3MEZYMS9mTXE2TWlJaW9mSWlpQ0pWS0JTOHZyL0l1aFlpSXFNcVFsSGNCUkVSVU9JMUdnNmlvcUNLSGc2MWJ0OGI4K2ZNWkRoSVJWVU1xbFFyTGxpM0QzYnQzaTlSZnA5TmgrdlRwdUh6NWNvbnVsNWFXaGc4KytBQXhNVEVsT3Y5SnZmTEtLMWl6WmczUzA5T0xmTTZXTFZ1d2FORWlaR1ptbG1GbFJFUkVsUk1EUWlLaUNpZ3pNeE9MRnkvR3hZc1hpOVMvWDc5KytQZS8vdzJGUWxIR2xSRVJVVVVrbDh2eDg4OC9ZOVNvVWRpMklQUnh3UUFBSUFCSlJFRlViVnVSK3NmRXhHRHExS2xZdUhCaHNlL241T1NFK1BoNFRKa3lCYXRYcnk3U0VoaWxSUkFFNlBWNmJOeTRFU05Iaml4eXlPbnE2b3JEaHc5ai9QanhTRWhJS05ZOWp4MDdoblBuenBXZ1dpSWlvc3FCVTR5SmlDb1lsVXFGLy96blA3aDkrN2JOdmxLcEZLKysraXE2ZGV0VzlvVVJFVkdGRWgwZGpZTUhEK0tWVjE2QnA2Y25nTHlsS2JwMDZWS2s4eDBkSGFIVDZmRGlpeThXKzk0T0RnNTQ0NDAzTUdmT0hHemV2QmtlSGg0WU9uUm9zYTZoMSt1eGMrZE85TzNiTjk4YlhNZVBINGVEZ3dPZWVlWVppK2NxRkFyazVPVGdwWmRlUWxoWW1NMzd5R1F5OU96WkUzdjM3c1hseTVjeGJkbzBEQjQ4R0ZldlhpMVNyZWZPbllOY0xrZFVWQlNDZ29LSzlnVVNFUkZWSWd3SWlZZ3FrSHYzN21IeDRzVjQ4T0NCemI1S3BSTC8vdmUvMGJoeFl6dFVSa1JFRmMydFc3ZXdkKzllSEQ1OEdPUEdqVE1mOS9Ed0FBQmtaMmREcVZRQ0FJeEdJMDZmUG8zMjdkdERFQVFBZ0V5VzkxTEF6OC9QNm4zZWZQTk5kTzNhdFVBQTJLWk5Hd1FFQkNBcEtRbEdvN0hRY3pkdDJnU1pUSVlYWG5paFFKdFVLc1hubjMrT0gzLzhFU0VoSWViajBkSFIwR3ExbURGakJycDM3MTdvZGFWU0tRRGc2YWVmdGxvN0FKdzVjd1pidG16QmtDRkRNR0xFQ015Y09STnF0Um8xYTliRS92MzdjZlBtVFp2WEFQS21aUjg2ZElnQklSRVJWVWtNQ0ltSUtvaGJ0MjdoUC8vNUQ5UnF0YzIrUGo0K21EWnRHZ0lDQXV4UUdSRVJWVVJYcmx3QkFMUnQyeFo5K3ZUQnlwVXJ6VzBuVDU3RXlwVXJFUlVWaFpvMWEwSVFCTXlmUHgrQmdZRVlPblFvd3NQRGkzU1AxTlJVM0xoeEEybHBhVGh4NGtTQjlxU2tKQURBNGNPSDhldXZ2K1pyTXhxTitQUFBQeUdUeWRDZ1FZTUNiMmdKZ2dCQkVKQ2FtbHJnWENBdjJMTVVFRW9rK1ZkS1NrbEpnWStQVDZGOTVYSTVMbCsrak11WEw2Tmh3NFpRS3BXUXkrVm8wNllOR2pWcWhNek1UUGo3KzhQUjBiSFE4eE1URXpGNjlHZzRPenRqekpneGhmWWhJaUtxN0JnUUVoRlZBTmV2WDhleVpjdVFuWjF0czI5d2NEQ21USmtDTnpjM08xUkdSRVFWa1Y2dk42K0pkL2JzV1F3ZVBOamNObkRnUU9UazVNQm9OR0wyN05uNDlOTlA0ZTd1RHJsY2pwczNieUkyTmhZOWV2UW8wbjMyN05rRFVSU1JtWmtKdlY1Zm9GMnBWRUlpa1NBdExhMUFXMVpXbHJuV0R6NzRBS3RXclRKUGhUYVJ5V1RRNlhUNCtPT1AwYkpsU3dCQVpHUWtBT1FiRmZsUHBsR1FBTEIrL1hwczNMZ1J5NWN2UjJCZ1lJRytwcEdTZ2lEZy9mZmZ4NlZMbDVDVmxZWGp4NDhqTWpJUzN0N2UrZnIvOGNjZnlNbkpNZGREUkVSVUhUQWdKQ0lxWjlIUjBWaXhZZ1YwT3AzTnZ1M2F0Y080Y2VNZ2w4dnRVQmtSRVZWVXg0OGZSMlptSm54OWZlSHY3dzhBdUhUcEVnQWdLQ2dvWDRDMmFkTW1qQmt6Qm5LNUhEcWREa09HRENrd0FxOHdWNjVjd2ZyMTZ3RUF3NGNQTDlZYWcxbFpXWGoxMVZlaDAra1FIaDZPaUlpSVFwKzdyTlV4ZE9oUU9EczdGOXBtZWtOdDRjS0Z5TTNOQlFETW5qMGJLMWV1UkkwYU5mTDFOVTFIRmdRQlhsNWU2TmF0bTNsVTRKWXRXOHpmUDVQZmYvOGRVcW1VNncwU0VWRzF3b0NRaUtnYy9mcnJyMWk5ZXJYRnRac2UxNmRQSHd3Yk5pemZpejRpSXFxZXRtL2ZEaGNYRnl4YnRzeThocUJwNU4wbm4zd0NxVlNLakl3TUxGMjZGQkVSRVFDc2gzR0ZXYnQyTGJSYUxRQ2dTWk1teGE0dkxTME5VNmRPUlo4K2ZTejJzL2FjNXVMaUFsZFhWM2g2ZXBwSEFacGN2WG9WZXIwZS92NysrVWJVYjlpd0FXKzg4VWErNnhiMmRadkN5cmk0T01URnhSVjYvNy8rK29zQklSRVJWUnNNQ0ltSXlzbXhZOGV3ZHUxYWlLSm9zKytnUVlQUXYzOS9ob05FUklRUkkwYmczcjE3QUlCNTgrWVZhQjgvZmp3QVFLVlNRYTFXNCtyVnExaTZkS2w1SkYxUjllM2JGekV4TVJBRUFSczNiaXpXdWRldVhRTUFmUHZ0dDJqUm9rV0JVWG9tMWtMTHI3NzZDbGxaV1hqcXFhY0s5QnN5WkFoVUtoVmVlKzAxdEd2WHptb3RoVDEzbXI0WHpzN08yTDU5dS9uNDQrc045dXJWeStwMWlZaUlxaElHaEVSRTVlRDQ4ZU5GRGdkSGpoeUpuajE3MnFFcUlpS3FER2JPbklrWk0yWkFMcGNqSnllblFQQm5HdlhuN094c25xSWJGUldGOVBUMFl0MG5NaklTNTgrZng0RURCd3JkUktRb1VsSlNNRzNhTkVSRlJWbmNSQVFBdnZubUcrellzU1Bmc2R6Y1hFeWFOQWxQUC8wMDVzNmRXMkN0d0tLeUZoQVNFUkZSSGdhRVJFUjJkdkxrU2F4WnM4Wm1PQ2dJQXNhTkc0ZE9uVHJacVRJaUlxb013c0xDc0dUSkVseStmQmt2dlBBQ0hCd2NBRHlhWXJ4dTNUcElwVkxzMkxFRGpvNk81cEZ3cGxGM3hURmx5aFQwNjljUFNxVVNMaTR1K1VJK3RWcU5RWU1HQVFEMjd0MWJvdERORk43RnhNUVVhSE4wZE1UdzRjUHg1WmRmNHMwMzM4U2lSWXNRSEJ4YzRuczh6alFpTVRjM0YvUG56emNmejhuSktmYjFpWWlJcWdJR2hFUkVkblRxMUNtc1hyM2Faamdvazhrd1ljSUV0RzdkMms2VkVSRlJaZUxwNlltdnZ2b0tHelpzS0xDci9lalJvd0VBOSs3ZGc4RmdRSFIwTkdiT25GbWtVZXYvcEZBbzBMaHhZeHcvZmh5TEZpMUNaR1FrWG5ycEpRUUVCSlRLMTJHcXFiQmRqQUhnaFJkZXdLNWR1NUNVbElSWnMyYmg2NisvdHJoeFNYR1lRa09Ed1ZEbzZNaVNmSytJaUlncXMrS3RWRXhFUkNWMjVzd1pyRnExeXVhTERnY0hCMHliTm8zaElCRVJXYVJRS0FEazdSYXNVQ2pNbjV2YUZBb0ZEQVlEQUpoSEVENUo2S1ZXcTZIWDYvSHp6ejlqMmJKbDBPdjFGdnRxTkJxODg4NDcrUDMzMzB0OFB4T1pUSVlYWG5qQlhFTkNRa0t4cjJGdC9WNW5aMmZzMzcvZi9MRnUzVG9BREFpSmlLajY0UWhDSWlJN09IZnVIRDcvL0hPYkx6aVVTaVdtVDU5ZW9pbFVSRVJVZlpoMjRWVXFsVml6WmcyQVJ5UHZ2dmppQzBpbFV2UG5ZV0ZoQUdBT0RFdmkvdjM3QVBKMkZsNjBhRkdCWFlVWExGaGdEdUx1M3IyTCtQaDRYTHg0RVo5ODhna2FObXhZNHZzQ1FKY3VYZkQ1NTUvRHk4c0xEUm8wS1BiNWhUMzMybm8rTmhxTnhiNFBFUkZSWmNhQWtJaW9qUDMrKysvNDdMUFBiTDdZY0hWMXhlelpzMUc3ZG0wN1ZVWkVSSlZWU2RiN016MFBsU1Q4dW5uekpnQ2dXYk5tK1VZcm1wdzZkYXJBc1p5Y0hNeWRPeGRSVVZFV245dUtVb3VYbHhlZWUrNDVkT2pRd1J5TVBpbGI5MzJTTUpXSWlLZ3lZa0JJUkZTR0xseTRnSlVyVjlwOG9lSGk0c0p3a0lpSXlwUnBkK1BpYnNRaGlxSjVFNUdFaEFSa1oyZERxVlRtNjFQU1RVcXNqZVI3dkczU3BFbkZ2cmExZTVpZWw3T3lzakJnd0lBQ2ZSa1FFaEZSZGNPQWtJaW9qRnk5ZWhVclZxeXcrU0pEcVZSaTFxeFpEQWVKaUtqSXJEMjMvUFhYWC9EdzhEQi9MZ2dDakVZakJFSEFzR0hENE9mblY2eDduVDkvSG1xMUdsS3BGUGZ1M2NQNzc3K1BCUXNXbExqMng1bEc4czJmUDc5QXdHaHRuY1BTdXE5RUlrRzlldlhNeHpVYURhNWZ2dzVSRktIWDZ3dE1wU1lpSXFxcStJeEhSRlFHRWhJU0VCVVZaZlBGamFPakkyYk1tSUhBd0VBN1ZVWkVSRldCdGVlWHgwZmJPVGs1UVNLUndHQXc0S3V2dmtMTm1qV0xmYTlObXpZQkFMcDM3NDU2OWVwaDllclZtREpsQ2laTW1GRDh3di9CRk5RRkJBVEF4Y1VGQUhEcDBpVUFwUmNRRmphQ1VLZlRBY2hibjNISmtpWG00NG1KaVJnelpnejY5ZXRYb2hHUlJFUkVsUlVEUWlLaVVuYi8vbjE4OHNrbnlNM050ZHJQd2NFQk0yYk15RGR5Z1lpSXFDaE1BWmZKUDZmai92ZS8vNFVvaW5qNTVaY0I1SzFaV0pKdzhQVHAwL2o5OTkvaDR1S0NNV1BHb0VhTkduajQ4Q0UyYjk2TUtWT21tUHZGeE1UQTM5OGZucDZla01sa0VBUUJCb01CR28wRzJkblp5TXpNaEtlbko5emQzZk5kM3pRUzh2WFhYMGZMbGkwQjVHMjI0dUxpVW1xajkwd2g1T1BmSTBkSFI3ejc3cnZvM0xsenZyN3U3dTVZdlhvMWxFb2xkRHBkdnZVV3JlMkdURVJFVk5reElDUWlLa1ZxdFJvZmYvd3gwdFBUcmZaVEtCU1lObTBhNnRldmI2ZktpSWlvS3RGb05BZ09Ec2JZc1dNQjVCOXQ5K3l6eitMV3JWdG8wYUlGT25ic2FENSs4T0JCYk5xMENVcWxFcUlvUXFWU0FZREZJQzRsSlFWTGxpeUJSQ0xCckZtelVLTkdEUUI1WVo2L3Z6L1dyRmtEalVZREFIajc3YmZ6blNzSVFvR1JlN05telVLUEhqM01uNXRxcmwyN052ejkvZlBWUDNyMDZIeGg0cnAxNjNENThtWFVyRmtUenM3T1NFdExBNUEzUmRnV1V3Z3BpaUpFVVlRZ0NQRDI5aTRRRGdLQW01c2IzTnpjOFBiYmIrUHk1Y3Z3OGZFeGoyeDBjSEN3ZVM4aUlxTEtpZ0VoRVZFcHljbkp3U2VmZklMNzkrOWI3U2VYeXpGMTZsU0VoSVRZcVRJaUlxcHFubnJxS1h6KytlZm1VVzJtRFVoTWp5ZE9uRmpnbktlZmZob05HalRBMGFOSGtaMmREUUNvVmFzVzNOemNDdlJWcTlXWVBYczJjbk56OGM0Nzc2QnQyN2I1MnA5Ly9ubDA3dHdadTNidHdzbVRKeEVmSDU4dkVIejhzWWVIQjZaT25ZbzJiZG9VdU0rVUtWUFF1M2Z2ZkVIZjR5TVRUUm8yYklnTEZ5NWcvLzc5NW1NU2lRUjE2OVl0MFBlZkhsK3ZNVGMzRjA1T1RqYlBtVFp0R3JadjM0NGRPM2FZbjllYk5HbGk4endpSXFMS2lnRWhFVkVwME92MVdMNThPVzdldkdtMW4wd213K1RKazlHNGNXTTdWVVpFUkZYUlAwZjltYVljMTZsVHgrSlUyS0NnSUV5ZE9oV2pSbzNDdEduVGtKS1NVbURrbjhuKy9mdGhNQml3ZlBseUJBY0hGOXJIeThzTHI3enlDbDU1NVJYazV1WWlLU2tKRHg0OGdGcXRSbVptSmpRYURiUmFMVnEwYUlHd3NMQkN2NFpubjMyMlNGOXZ4NDRkMGJGalI1dzVjd1lMRml5QVhxL0grUEhqNGV2cmEvTmNyVllMdVZ5Tzl1M2JGMm5FSVFEVXJGa1RiN3p4QmhvM2Jvd1BQdmdBclZ1M2ZxS2RsSW1JaUNvNlFTeHMxVjRpSWlveW85R0l6ejc3REdmUG5yWGFUeUtSNEsyMzNqS3ZzVVJFUkJYTHdvVUxjZTNhTlFEQW5EbHpFQm9hV3M0VkZWMUdSZ2JPbmoyTDhQRHdJcTJWRnhNVEEwOVBUd1FFQkJUYWJqQVlvTmZySytTMDJ0MjdkNk4rL2ZwbzBLQkJrZnFucHFaQ29WQ1lwd29YVjF4Y0hJS0Nna3AwTGhFUlVVVWgyUGdEZ1NNSWlZaWVnQ2lLK1BiYmIyMkdnd0F3WnN3WWhvTkVSRlFtWEYxZDg2M3ZaNHV0a2V4U3FiVEM3dUxidDIvZll2WDM4dko2b3ZzeEhDUWlvdXFnYUdQc2lZaW9VRHQzN3NTQkF3ZHM5aHM4ZUhDaGk2RVRFUkVSRVJFUmxUY0doRVJFSlhUMjdGbHMyclRKWnIrSWlBZzg5OXh6ZHFpSWlJaUlpSWlJcVBnWUVCSVJsVUI4ZkR4V3IxNXRzMStiTm0wd2N1VElJcTBIUlVSRUZRZVg2U1lpSXFMcWhBRWhFVkV4cVZRcUxGdTJERnF0MW1xL2tKQVF2UEhHRzBYZU1aR0lpTXFYcTZ1citYRktTa281VmtKRVJFUmtYM3pWU2tSVURCcU5Cc3VXTFVOYVdwclZmclZxMWNLVUtWTWdsOHZ0VkJrUkVUMnAyclZybXgvSHhzYVdZeVZFUkVSRTlzV0FrSWlvaUVSUnhCZGZmSUdFaEFTci9XclVxSUVaTTJaQXFWVGFwekFpSWlvVjdkdTNOeThKY2V6WU1TUW1KcFp6UlVSRVJFVDJ3WUNRaUtpSXRtelpndDkrKzgxcUgyZG5aOHlZTVFPZW5wNTJxb3FJaUVxTHY3Ky9lY2Q1ZzhHQXhZc1g0L1RwMHpBYWplVmNHUkVSRVZIWkVrU3V3RXhFWk5QSmt5Znh4UmRmV08wamxVb3hjK1pNaElhRzJxa3FJaUlxYlRrNU9mamdndy95alI2VXkrVUlDQWlBazVOVE9WWkdWY1hjdVhQTHV3UWlJcXFHQkJzN1p6SWdKQ0t5NGNhTkcxaTRjQ0gwZXIzVmZxTkhqMGIzN3QzdFZCVVJFWldWakl3TVJFVkY0YSsvL2lydlVxZ0srdmJiYjh1N0JDSWlxb1pzQllTY1lreEVaSVZLcFVKVVZKVE5jTEJuejU0TUI0bUlxZ2hYVjFmTW5Uc1hvMGVQenJkeENSRVJFVkZWeFJHRVJFUVc2UFY2TEZ5NEVEZHUzTERhcjBtVEpwZzJiUnFrVXFtZEtpTWlJbnRTcVZSNCtQQWhkRHBkZVpkQ1ZRQ1hJaUVpb3ZKZ2F3U2h6RjZGRUJGVk51dlhyN2NaRHZyNysyUGl4SWtNQjRtSXFqQlBUMDl1UGtWRVJFUlZHcWNZRXhFVjR0U3BVOWkzYjUvVlBrcWxFbSsvL1RhY25aM3RWQlVSRVJFUkVSRlI2V05BU0VUMEQzZnUzTUhhdFd1dDlwRklKSmcwYVJMOC9mM3RWQlVSRVJFUkVSRlIyV0JBU0VUMG1KeWNIQ3hmdmh4YXJkWnF2eEVqUnFCSmt5WjJxb3FJaUlpSWlJaW83REFnSkNMNm15aUtXTE5tRFpLVGs2MzI2OTY5T3lJaUl1eFVGUkVSRVJFUkVWSFpZa0JJUlBTM3ZYdjM0dHk1YzFiN1BQMzAweGc1Y2lSc2JBQkZSRVJFUkVSRVZHa3dJQ1FpQW5EdDJqWDgrT09QVnZzb2xVcE1talFKY3JuY1RsVVJFUkVSRVJFUmxUMEdoRVJVN2FXbnArTy8vLzB2akVhajFYN2p4NCtIajQrUG5hb2lJaUlpSWlJaXNnOEdoRVJVclltaWlDKy8vQkpxdGRwcXYrZWVldzR0V3JTd1UxVkVSRVJFUkVSRTlzT0FrSWlxdGYzNzkrUGl4WXRXKzRTRWhHRGd3SUYycW9pSWlJaUlpSWpJdmhnUUVsRzFsWmlZaVBYcjExdnQ0Kzd1am9rVEowSXFsZHFwS2lJaUlpSWlJaUw3WWtCSVJOV1NWcXZGWjU5OUJyMWViN0dQSUFpWU9IRWkzTjNkN1ZnWkVSRVJFUkVSa1gweElDU2lhdW1ISDM3QW5UdDNyUFlaTW1RSVFrSkM3RlFSRVJFUkVSRVJVZmxnUUVoRTFjNzU4K2R4OE9CQnEzMmFOV3VHdm4zNzJxa2lJaUlpSWlJaW92TERnSkNJcWhXVlNvVTFhOVpZN2VQdTdvNXg0OFpCRUFRN1ZVVkVSRVJFUkVSVWZoZ1FFbEcxSVlvaVZxOWVqY3pNVEt2OXhvMGJCemMzTnp0VlJVUkVSRVJFUkZTK0dCQVNVYld4Wjg4ZXhNVEVXTzNUcTFjdk5HM2ExRTRWRVJFUkVSRVJFWlUvQm9SRVZDMGtKaVppMDZaTlZ2dlVxbFVMUTRjT3RWTkZSRVJFUkVSRVJCVURBMElpcXZJTUJnTysvUEpMR0F3R2kzMWtNaGttVEpnQXVWeHV4OHFJaUlpSWlJaUl5aDhEUWlLcThuYnUzSW1FaEFTcmZZWU5HNFphdFdyWnB5QWlJaUlpSWlLaUNvUUJJUkZWYVRkdjNzVDI3ZHV0OW1uV3JCa2lJeVB0VkJFUkVSRVJFUkZSeGNLQWtJaXFMTDFlajlXclYxdWRXdXpxNm9xeFk4ZENFQVE3VmtaRVJFUkVSRVJVY1RBZ0pLSXFhOGVPSFVoTVRMVGFaOXk0Y1hCM2Q3ZFRSVVJFUkVSRVJFUVZEd05DSXFxUzR1UGo4ZE5QUDFudDA3VnJWelJ2M3R4T0ZSRVJFUkVSRVJGVlRBd0lpYWpLTVUwdE5ocU5GdnQ0ZW5yaTVaZGZ0bU5WUkVSRVJFUkVSQlVUQTBJaXFuSzJidDJLTzNmdVdPM3oybXV2UWFsVTJxa2lJaUlpSWlJaW9vcUxBU0VSVlNseGNYSFl0V3VYMVQ2ZE8zZEdzMmJON0ZRUkVSRVJFUkVSVWNYR2dKQ0lxZ3lEd1lCMTY5WkJGRVdMZlR3OFBEQjgrSEE3VmtWRVJFUkVSRVJVc1RFZ0pLSXFZOSsrZmJoNTg2YlZQcU5IajRhenM3T2RLaUlpSWlJaUlpS3ErQmdRRWxHVjhPREJBMnpldk5scW40NGRPNkpGaXhaMnFvaUlpSWlJaUlpb2NtQkFTRVNWbmlpSytPYWJiNkRWYWkzMmNYZDN4NGdSSSt4WUZSRVJFUkVSRVZIbHdJQ1FpQ3E5MzMvL0hSY3VYTERhWjlTb1VYQnhjYkZUUlVSRVJFUkVSRVNWQndOQ0lxclVjbkp5OE0wMzMxanQwN1p0VzdScTFjcE9GUkVSRVJFUkVSRlZMZ3dJaWFoUzI3eDVNMVFxbGNWMkp5Y25UaTBtSWlJaUlpSWlzb0lCSVJGVlduRnhjZGkvZjcvVlBrT0dESUdIaDRlZEtpSWlJaUlpSWlLcWZCZ1FFbEdsWkRBWXNHN2RPb2lpYUxIUDAwOC9qZkR3Y0R0V1JVUkVSRVJFUkZUNU1DQWtva3BwMzc1OXVIbnpwc1YyUVJBd2V2Um9TQ1Q4TlVkRVJFUkVSRVJrRFY4NUUxR2xvMWFyc1hYclZxdDlldmJzaWJwMTY5cW5JQ0lpSWlJaUlxSktURmJlQlJBUkZkZUdEUnVRbTV0cnNkM1QweE9EQmcyeVkwVkVSRVJFWlM4NVE4VFdLM3BvRFNLTUltQTBJdTlmRVZCclJLUms1aTI5VXRkVEFoOFhBVTV5UUNrWDRDUURYQjBFZEFtU2x2TlhRRVJFRlJVRFFpS3FWR0pqWTNIOCtIR3JmVWFPSEFsSFIwYzdWVVJFUkVSVU1pSUFvUmo5alNKdy9vN0JacjhFbFJFSnF2ekhQSndZRUJJUmtXVU1DSW1vMGhCRkVkOSsrNjNWUHMyYk4wZnIxcTN0VkJFUkVSRlIwV24wd0kySFJ2eHhQKzhESXZCT2hLTEk1N3Mvd2Z1ZlNubngrbXNOd081cmVnUjZDS2pqSVVFTlo2RllZU1lSRVZVdURBaUpxTkk0Y2VJRVltTmpMYllyRkFyODYxLy9naUR3ejFjaUlpSXFmd1lqRUs4eTRvOTdlWUZnYktvUkJ1T2pkb2tBNkkyQXJJZ3J3eXNWQXNZOEk0ZFNMa0FxeVR2LzhZKzBuTHlweHc0eUFkazZFVGs2bVA5MUtYb09DUUM0clRaaTl4OTY4K2Z1amdLYStFdlF4RStDUm40U09DdjQ5eFlSVVZYQ2dKQ0lLb1djbkJ4czJMREJhcC8rL2Z2RDI5dmJUaFVSRVJFUkZTUUNpSHRveEtsYkJweExOQ0pMSzFyc2F4U0IrNWtpQXR5S0ZyWUpBTnJWc2M4MDRWdHArZXRXNTRvNG1XREF5UVFEQkFGNDJsT0NKdjRTaFBsTEVPZ3BnWVI1SVJGUnBjYUFrSWdxaGUzYnQwT3RWbHRzOS9iMnhyUFBQbXZIaW9pSWlJZ2VTYzRRY2ZxV0FXZHVHWkNTWlRrVURIQVRFT29yUVlpdkJQVnJTT0RpVURHVHRUb2VBbm8xa09GVzJ0L1RvUjhqaWtCY3FoRnhxVWI4ZEJWd1VRaG81Q2N4anpCMGM2eVlYeE1SRVZuR2dKQ0lLcnlrcENUODhzc3ZWdnNNSHo0Y2Nua3hGOWNoSWlJaUtnWHJ6dW53NjgzQ053K1JTdkpHL1lYNlNoRHFLNEY3SlFuUGdyd2tDUExLbS90c0ZQTTJQcm1TblBjUm4yckU0eEZvcGxiRTJVUUR6aWJtZlE4R041V2hWd08rMUNRaXFrejRXNXVJS2pSUkZQSDk5OS9EWUxDOFkxOW9hQ2hhdFdwbHg2cUlpSWlJSG5uS1BYL29wNVFEcld0SjBiYU9GQTI4SmFqc3l5TkxoRWVCWWY5R2VZSGcxWHQvQjRiM2pFalB6VDlpc3JaSEVSZFZKQ0tpQ29NQklSRlZhTkhSMGJoMDZaTEZka0VRTUdMRUNHNU1Ra1JFUk9YbW1kcFM3SWpSSTh4ZmlyWjFKR2hhVTFya2pVY3FJeGVGZ0dkcVMvRk1iU2xFRVVoVVB4cGRtS2cyb242Tkt2ekZFeEZWVVlJb2lwWVh5Q0FpS2tjR2d3R3paOC9HM2J0M0xmWUpEdy9IcUZHajdGZ1ZFUkVSVVVGYUE2Q3d6LzRoRlpyT0FNajVmU0FpcW5BRUc2TnErTllPRVZWWVI0OGV0Um9PS3BWS0RCbzB5STRWRVJFUkVSV080V0NlNG9hRE9UcGc5elU5MG5JNGJvV0lxRHh4aWpFUlZVaTV1Ym5ZdW5XcjFUNHZ2dmdpWEYxZDdWUVJFUkVSRVpXMk03Y00ySFpGangweGVqU3RLVUdYcDJWbzRpK0JoS3ZIRUJIWkZRTkNJcXFROXV6WkE3VmFiYkU5SUNBQUVSRVJkcXlJaUlpSWlFcmJzZmk4amVpTUloQ2RaRVIwa2hhZVRnSTYxcFdpODlOUzFGQXlLU1Fpc2dkT01TYWlDaWN0TFExNzl1eXgybWY0OE9HUVNqbVhoNGlJaUtpeUVnSDBhU2hGcUcvK2w2V3FIQkc3L3RCajFoNE5WcHpVSWk3VldENEZFaEZWSXh4QlNFUVZ6clp0MjZEUmFDeTJOMjNhRkUyYk5yVmpSVVJFUkVSVTJnUUFiV3BMMGFhMkZDbVpJbzRuR0hBeXdRQjFidDU2aENLQVMzZU51SFJYaThaK0V2UnZKRU05N3BCTVJGUW11SXN4RVZVb1NVbEptRDE3Tm96R3d0OHBGZ1FCQ3hjdVJPM2F0ZTFjR1JFUkVSR1ZOWU1SdUpSc3dMRTRBeTRuRi94N3NKR3ZCTTgxa3FHK040TkNJcUxpc0xXTE1VY1FFbEdGc21IREJvdmhJQUIwNnRTSjRTQVJFUkZSRlNXVkFDMENwR2dSSUVWeVJ0NVU0ek9KQnBpR3RWeTliOFRWKzFwMENaTGlsWmJ5OGkyV2lLZ0s0ZHN1UkZSaFhMdDJEZWZQbjdmWUxwUEpNSERnUUR0V1JFUkVWTG5rNXVhV2R3bFc2WFE2cTI4RUVqM08zMVhBbUdmaytMQ25Bem9FU3ZINDJKY0dIRUZJUkZTcStGdVZpQ29FVVJUeDQ0OC9XdTNUczJkUDFLaFJ3MDRWRVJFUlZUNkxGaTNDNU1tVGtaQ1E4RVRYTVJxTldMZHVIYkt6c3kzMjJiRmpCeElURTR0MTNUTm56dUROTjkvRXRXdlhyUGJUNi9YWXNXTkhzYTc5ei9OLysrMDNpKzIzYjkrMnV0NHhWU3grcmdKR3Q1RmpZUzhIZEt3clJZQ2JnR2RxYzdNNklxTFN4RFVJaWFoQ09IZnVIRmFzV0dHeFhhbFVZdW5TcFhCeGNiRmpWVVJFUkpWTFhGd2NKazJhQkVFUU1HL2VQTFJyMTY1QW4renNiQ2lWU3B2WDZ0MjdONXlkbmVIdDdWMW9lM3g4UE56YzNMQjQ4V0lFQndjWHFiN0ZpeGZqNE1HRGNIQnd3RWNmZllRdFc3WVVHdFNscHFZaUxpNE9vMGVQeHJCaHc0cDBiUUJRcTlYWXQyOGZCZzRjaUY2OWVxRmJ0Mjd3OVBRczBPL2t5Wk9vVWFNR0ZpNWNDRmRYMXlKZm55b0d2UkdRY2FnTEVWR3hjQTFDSXFyd2pFWWp0bXpaWXJWUC8vNzlHUTRTRVJIWkVCUVVoQ0ZEaHVDNzc3N0RpaFVyQ2dTRVc3ZHV4Ylp0MjdCeTVVcDRlSGhZdlpaQ29VQkdSZ2JxMXExYm9FMnYxME1VUlJnTUJqZzRPQlNwdHN6TVRKdzRjUUtDSU9Damp6NUNXRmdZWW1Oajhmbm5uOFBiMnh1T2pvNEE4cVloSnljbkF3QU9IejZNL3YzN3c5blpPZCsxNHVMaUN2M2I0ZEtsUzBoT1RvWk9wNE1nQ0RoeTVJakZldExTMGhBVEUxTm9pRW9WRzhOQklxTFN4NENRaU1yZDZkT25jZWZPSFl2dFhsNWVpSXlNdEdORlJFUkVGVmRVVkpUVktibzVPVGtBZ0l5TURMeisrdXZtNDZJb0lqNCtIZ0R3N3J2dllzbVNKVkFvRkJhdkk1VktJWlBKc0hUcDBnSnRxYW1wR0RwMEtIeDlmWXU4ZWRqT25UdWgwV2pRcDA4ZmhJV0Y0ZUxGaStqUm93ZDY5ZW9GSnljbmM3OTE2OVpoL2ZyMWFONjhPVDcrK0dOSUpBWFRvS0NnSUtTbnArUDA2ZE53Y0hDQVJxT0JJQWhRS3BWd2RuYkdwazJiSUlvaWdvS0NzSHIxYWd3WU1BQitmbjVZdlhvMUFKZy9aemhZUFlnQXJBNmJJU0lpQm9SRVZMNE1CZ08yYmR0bXRjK2dRWU9zdm9BaElpS3FUb1lORzRhcFU2ZkMzZDNkSEt4ZHZud1pjcmtjb2FHaGNIRnhnWStQRDRDODZjUTNidHdBQUlTRWhLQnAwNmJtNit6WnN3Y0RCZ3l3ZUI4Yk01R0tKVDA5SFpzMmJZS1hseGZHalJzSG85R0laY3VXUWFmVFlmYnMyUWdMQ3dNQVJFZEhZOE9HRGFoUm93Ym16SmxUYURob01tZk9IT2gwT3JpNXVTRXlNaEtCZ1lGWXMyYU51YjEvLy82bFZqOVZibCtkMWNIYldjQ3pJVElvdUhRaEVWR2hHQkFTVWJrNmVmS2tlUnBSWVdyVnFvV09IVHZhc1NJaUlxS0t6ZC9mSHovODhFTytZNHNYTDhhUkkwY1FIaDZPdm4zN21vOXYzNzRkTjI3Y2dGd3VSM0J3TU1hUEgxL2tLY0ZGV2FxOHFEc1NyMXk1RWhrWkdYai8vZmZoNHVLQ3ZYdjNJaWtwQ2E2dXJqaDM3aHhDUTBOeCsvWnRMRml3QUVhakVTMWJ0clFhRGdLQWs1TlR2cEdIL3lTUlNIRDc5bTI4L3ZycnlNN09OajhHWUhYekZhcGFydDQzNHZRdEF3RGcxNXNHREcwbVE4dW5wQnhSU0VUMER3d0lpYWpjNlBWNm02TUhod3daWXZNRkFoRVJVWFdqMFdpUWtaRmgza0RrdGRkZXc1RWpSL0RwcDU4aU1EQVFUWm8wZ1VhandZWU5HK0RpNG9MRml4ZWpZY09HeU1yS3dxRkRoOUNuVHgrYjl6QWFqZERyOVpnOWUzYUJOcjFlbis5ZlN6SXpNN0ZxMVNvY09YSUV3Y0hCZVBqd0lUWnMySURObXpkREVBVE1uVHNYclZxMXdyVnIxekJ2M2p6azVPUWdJaUlDaHc4Znh0R2pSOUd6WjArOC9QTEw1aEdSdG9paWlEdDM3cUJXclZvUVJSRVNpUVF1TGk0UUJNSDhHQ2pkMFpGVXNmMmFZREEvVHMwV3NlcVVEcUcrQmd4ckxrZUFHMytPVGFYN0FBQWdBRWxFUVZRT2lJaE1HQkFTVWJrNWR1d1lIang0WUxHOVhyMTZhTjY4dVIwcklpSWlxaHd5TXpNeFlzUUlkT2pRd1J3U0dneDVRY2lISDM2SUxsMjY0UGJ0MjNqdzRBR2FOV3VHZ3djUDR1REJnemg3OWl6dTNMbUQ1T1JrakJvMXl1bzlkRG9kQU9EZXZYc0Yya3ozTXZXeHhHQXc0Tml4WXdDQUd6ZHVZTldxVmREcjlUQWFqUmcwYUJCYXRteUpuMzc2Q2F0WHI0YXpzek1XTDE2TTVzMmJZOGlRSWZqd3d3K3hhOWN1SERod0FIUG16RUg3OXUzTjEwMUpTY0htelp2empYSk1UVTNGNU1tVDhlZWZmMkxldkhrUVJSRUJBUUZZdW5TcGVjMUIwM3FLMXFaV1U5WHlXaHM1R3ZwSXNQV0tIaG1hdkorWFArNGI4ZDUrRFNMcXkvQmNxQXhPOG5JdWtvaW9BaERFb3N3ZElDSXFaVHFkRG0rLy9UWlVLcFhGUGpObXpEQ3ZTVVJFUkVTUHBLZW5ZK0RBZ1U5MGpWZGVlUVVqUjQ3TWR5d2hJY0c4YTNHZlBuM1FwRWtUVEpzMkRSNGVIbkJ3Y0VCYVdoclVhalhjM053d2UvWnNSRVpHWXVEQWdVaEtTb0tmbngrazBvSUx2SzFac3dheHNiRVlOR2dRY25KeThQNzc3Nk54NDhhWU1HRUNWcTFhaFN0WHJpQThQQnpqeDQvUHQ3TnlkblkyNXMrZmoram9hTlNwVXdkZmZmVlZ2dXV1WGJzV0d6WnNLUFJyazBna01CcU5jSGQzUjNoNE9IYnUzQWxuWjJlRWg0Y0R5TnN3SlNBZ29NQTFxZXJLMW9uWUVhUEg0VmdEakkrOUFuWjNGREFvVElaMmdaeDJURVJWbTJCaitEd0RRaUlxRjcvODhndSsrKzQ3aSswTkdqVEF2SG56T0FXSWlJaW9FRGs1T2VqZnZ6K2tVaW4yN3QxYmF0ZnQyYk1uT25YcUJHOXZiMlJsWmNIWjJSa25UcHlBajQ4UFB2amdBNmpWYW93ZE94YmR1bldEbTV1YitieERodzRoS0NnSTc3NzdybmthcjRuQllJQlVLc1hkdTNjeFljSUVPRG82WXNtU0pSZzNiaHc2ZE9pQWwxNTZDVUZCUVlYV3MzMzdkbXpac2dWQlFVRllzR0JCdmpaUkZKR2RuUTBuSnlmMDZ0VUxkZXZXemJkSlNhOWV2YXl1a2Vqdjc0OXZ2LzIySk44bXFzUnVxMFdzajliaGVrcituNDE2TlNRWTNrS0dPaDVjMm9hSXFpWmJBU0duR0JPUjNXbTFXdXpjdWROcW40RURCekljSkNJaXNrQ3IxUUlBWkxMUy9YTmVLcFhpK1BIakJZNm5wS1JnNTg2ZGlJaUlnTUZnd01HREJ3djB1WFRwRXE1Y3VZSjI3ZG9WdUtaS3BUSlArMTJ3WUFIUzA5TXhaTWdRWEw1OEdidDM3eTYwbG95TURCdytmQml0V3JYQ2pCa3pDclFMZ2dCblorZEN6elVhalJCRkVSRVJFWmc1YzZaNWl2SHExYXNCQUtOSGowYXZYcjFzZmorbzZxbmxMbUJhVndWK1N6Umc0eVU5VkRsNTQyVmlIeHJ4d1FFdHVnWkpNYUNKREM0Sy9oMUtSTlVMQTBJaXNydjkrL2REclZaYmJBOE5EVVdqUm8zc1dCRVJFVkhsa3B1YkN3QUZSdXM5S1lWQ0FVRVFzR2ZQSHZPeHlNaEllSGg0WVBqdzRYajQ4Q0VBSUNnb3lCeTJwYWFtWXVqUW9RZ01EQ3dRRGdMQThlUEhzV3JWS3FTa3BNRGQzUjJUSjArR1ZxdUZVcWxFMjdadDhjc3Z2MENqMFVBUUJQT2FncVlOeWlRU0NTNWN1SUNmZnZvSnc0WU5LL0xYb1ZLcHNHVEpFalJ0MnJUUTlyRmp4eUk0T0xqSTE2T3FSUURRcHJZVVRXdEtzZnVhSHZ2KzFFTnZCRVFBUitJTU9IZmJpRGZheXhIaXc5R0VSRlI5TUNBa0lydlNhRFFXUndxWXZQamlpM2FxaG9pSXFITEt5c29DQVBqNitwYnFkUzJOM2pjZE53VjN4WkdkblkyVWxCUUFlZE9OKy9UcGcwNmRPaUVzTE13ODlkalYxUlV1TGk2SWpJeUVwNmNuTm03Y1dPejc2SFE2SERwMENBY09ITUM1YytjZ0NJSjVNeEtOUm9PSER4L2k4ODgvaDFhcnhkNjllMUd2WGoxRVJVVkJvVkFVKzE1VU5UaklnQmVieU5DeHJoUS9SdXR3T1RsdjJyRlJGQkhneWhHRVJGUzlNQ0FrSXJzNmZQZ3dNakl5TExZM2J0d1lJU0VoZHF5SWlJaW84cmw3OXk0QUlEQXdzRlN2YXlzQUxFbEEyS3RYTDV3N2R3NE5HalRBODg4L0R3Y0hCM1BiM2J0MzRlZm5WNkxyQW5tN09aOC9meDRBY09mT0hYejg4Y2ZvMUtrVDVzMmJoMDgvL1JUYnRtMHo5MVdyMWZrKy8vUFBQL0hwcDU5aSt2VHBKYm8zVlIxK0xnTGU2cVRBcGJ0R3JMK29RL2NnS2R3Y0dSQVNVZlhDZ0pDSTdFYXYxK2Vic2xTWUo5MlJrWWlJcURxNGV2VXFBS0JaczJhbGVsMUwreGVhTnZ1d3RyK2h0Ylo1OCtiaHdZTUhpSTZPeGw5Ly9ZVS8vdmdEMTY5ZlIyWm1Kcjc0NGd2enpzbEZsWkNRZ0dYTGx1SDY5ZXN3R28xUUtCVG8zYnMzaGd3WkFqOC9Qd0JBL2ZyMTRlTGlBamMzdHdKckVCSVZwbWxOQ1VKOUhTQmhOa2hFMVJBRFFpS3ltMlBIamtHbFVsbHNiOXEwS2VyWHIyL0hpb2lJaUNvZlVSUng5T2hSZUhoNG9IUG56cVY2YmFQUkNMMWVqOWRmZnozZmNZUEJZRzRIZ051M2I1djdtSTRWdG1Pd1NxWENSeDk5aE5qWVdLU25wNXVQQndjSFkvanc0ZWpldlRzOFBEeXMxblQyN0ZuY3ZYc1h6ei8vdlBsWVlHQWdIQndjSUpGSU1IandZQXdjT0JDZW5wNzV6Z3NJQ0xCNjNXM2J0c0hYMXhjZE8zYTAybytxRjdtMHZDc2dJaW9mREFpSnlDNE1Cb1BObll1NTlpQVJFWkZ0aHc0ZHdyMTc5ekI5K3ZSODAzVkxneW5rKytmbUo2YUEwUFN2UkNJeDk5SHI5Zm5hSHVmcDZRbXRWb3YwOUhRNE9EaWdWNjllNk5ldkh3NGZQb3o5Ky9kai8vNzlCYzVKVDAvSG0yKythZjQ4UGo0ZVJxTVJ0V3ZYUnN1V0xRSGtyWWs0ZmZwMHhNWEZtVGRHdVhmdkhsYXNXRkZvVUptYm00dms1R1RNbmozYlhITjBkRFNjbkp5d2N1WEtVcCtxVFVSRVZOa3dJQ1FpdXpoMTZoUWVQSGhnc2IxcDA2YW9WNitlSFNzaUlpS3FmTkxUMC9IbGwxOGlQRHdjUFh2MkxQWHJhN1ZheUdReUxGMjYxSHdzTWpJUzd1N3U1bllnYjNTZXFZOXBGK1BDZ2prQWVPbWxsM0RpeEFtTUhUdldmQjEzZDNmczNic1h6czdPNW1OQTNsckUvOVN3WVVNQXdQYnQyeEVhR2dvbkp5Y0FlUnUwUEw1Smk1K2ZINW8wYVlMLy9lOS84UGIyaHFPam83bk5OSnJ3M3IxNzVtTzFhOWNHQUt4ZHV4Yno1OCtIVE1hWFJrUkVWSDN4V1pDSXlwelJhTVJQUC8xa3RjL2owNGFJaUlpb2NFbEpTUWdPRHNiYmI3OWRKdGYzOFBEQXM4OCttKy9ZOU9uVEVSNGVEaUJ2ZW5Oa1pDVDY5Kzl2Ym5kd2NNREVpUk1SRVJGUjZEWGJ0V3RuSHVWbjR1WGxWYUtkaW0wWk5td1lCZ3dZWUE0UmljcGFkSklSRFgwa2NKS1hkeVZFUkU5R0VLMnRKa3hFVkFyT25qMkxsU3RYV214djJMQWg1czJiWjhlS2lJaUlpSWllekUyVkVRc1BhZUhoSkdCVWF6bENmVXUyR3pjUmtUMElnbUIxQ3liK0JpT2lNaVdLSW5iczJHRzF6K09qRUlpSWlJaUlLanFERWZqcW5BNUdFVWpORnJIMG1CWS9ST3VnTGJnVUp4RlJwY0NBa0lqS1ZIUjBORzdkdW1XeFBUQXdFR0ZoWVhhc2lJaUlpSWpveVVnbHdJREdNcmc0UEJxUWMraUdBUXYyYXhDWFd2aDZuRVJFRlJrRFFpSXFNMFVkUFdoanBETVJFUkVSVVlYVDhpa3AzbzlVb0huQW81ZlY5ekpGZkhSWWkxMS82TUhGdklpb01tRkFTRVJsNXZyMTY0aU5qYlhZWHJObVRiUnUzZHFPRlJFUkVSRVJsUjQzUndFVE9pZ3d1bzNjdkZHSktBTGJZL1JZY1ZLTFRDMVRRaUtxSEJnUUVsR1oyYk5uajlYMjU1NTdEaElKZncwUkVSRVJVZVVsQU9nUUtNV0NTQWZVOVh6MHQrM2xaQ1BlUDZCRmdvcFRqb21vNHVNcmN5SXFFMGxKU2JodzRZTEY5aG8xYXFCRGh3NTJySWlJaUlpSXFPeDRLUVhNQ1ZlZ1Q0ak1mQ3cxVzhUaXcxb2NpVFdBWXdtSnFDSmpRRWhFWmVMbm4zKzIydDYzYjE5SXBWSTdWVU5FUkVSRVZQWWtBakN3aVF3VE95ak1VNDcxUnVDN0N6cDhkVllIamI1ODZ5TWlza1JtdXdzUlVmR28xV3FjT0hIQ1lydXJxeXU2ZHUxcXg0cUlpSWlLVDYvWDQ4S0ZDN2g0OFNKU1UxT2gwK25LdXlTcTRQcjI3WXZtelp1WGR4bFVBVFFQa09EZENBZXNPcVhEcmJTOEtjYW5ieG5nN3lxZ1h5aGZoaE5SeGNQZlRFUlU2dmJ2M3crOTN2TGJvejE3OW9SQ29iQmpSVVRWaHlpS2lJbUp3Wmt6WjNEOStuV29WQ3JrNXVhV2QxbEVoWEowZElTbnB5Y2FObXlJdG0zYm9uSGp4aFZtWi92bzZHaDgvZlhYZVBEZ1FYbVhRcFZJeDQ0ZHk3c0Vxa0I4bkFYTTZxN0ErbWdkanNjYlVOZFRndDROK1JLY2lDb20vbllpb2xLbDBXaHc0TUFCaSswS2hRSTlldlN3WTBWRTFVZHljakxXcmwyTDY5ZXZsM2NwUkVXU201dUx1M2Z2NHU3ZHV6aHk1QWdhTm15SU1XUEd3Ti9mdjF6ck9uandJTDcrK211SUlsY01JNklubzVBQy8yb2xSMzF2Q1JwNFN5RGpJbDlFVkVFeElDU2lVblgwNkZGa1pXVlpiTy9jdVROY1hWM3RXQkZSOVhEOStuVXNXN1lNMmRuWjVWMEtVWWxkdjM0ZDgrZlB4OVNwVTlHd1ljTnlxY0UwY3RBVUR0YXVYUnZ0MjdkSHJWcTE0T2pvV0M0MVVlVlJzMmJOOGk2QktxZ09nVng3bTRncU5nYUVSRlJxREFZRDl1N2RhN0ZkRUFUMDd0M2JqaFVSVlEvSnljbjV3a0ZCRU5DdFd6ZDA2ZEtGb1FaVmFMbTV1Ymg5K3phT0hUdUdJMGVPUUJSRlpHZG5ZOW15WlZpd1lJSGRSeExxOWZwODRXRFBuajN4OHNzdmMxTXRJaUlpcXZJWUVCSlJxZm45OTkrUmtwSmlzYjFGaXhibFBtMk1xS29SUlJGcjE2NDFoNE9lbnA0WVAzNDhHalZxVk02VkVkbm02T2lJNE9CZ0JBY0hvMTI3ZHZqaWl5K2dVcW1RbloyTnRXdlhZdTdjdVhaZGsvRENoUXZtTlFkcjE2N05jSkNJaUlpcURhNkFRRVNsUWhSRjdObXp4MnFmdm4zNzJxa2FvdW9qSmliR3ZPYWdJQWg0NDQwM0dBNVNwZFNvVVNPTUh6L2VIQWhldjM0ZE1URXhkcTNoNHNXTDVzZnQyN2RuT0VoRVJFVFZCZ05DSWlvVnNiR3hpSTJOdGRoZXIxNDkxSzlmMzQ0VkVWVVBaODZjTVQvdTFxMGJRa05EeTdFYW9pZlRxRkVqZE92V3pmejUyYk5uN1hyLzFOUlU4K05hdFdyWjlkNUVSSS9MMUhLVEpDS3lMd2FFUkZRcWZ2bmxGNnZ0ZmZyMHNlczBNYUxxNHZFZGk3dDA2VktPbFJDVmpzZC9qcTlkdTJiWGUrdDBPdk5qcnQxSlJPWGxXTHdCYy9kcThlY0RZM21YUWtUVkNBTkNJbnBpS3BVSzU4NmRzOWp1N2UyTjFxMWIyN0Vpb3VwRHBWS1pIM1BFRTFVRmovOGNQLzd6VFVSVUhWeTlaOFIzNTNYSTBvcFlla3lMWDI4YXlyc2tJcW9tR0JBUzBSTTdkT2dRREFiTGY3ejA3dDJiNnpnUmxaSGMzRnp6WTQ1NG9xcmc4Wi9qeDMrK2lZaXFBMGM1NEt6SW0zVmpNQUxyenVtd1BVWVBrVE9PaWFpTU1TQWtvaWVpMSt0eDZOQWhpKzFPVGs3bzJyV3JIU3NpSWlJaUlxcWNncndrbUJ1dVFJRGJvNlY1ZHYyaHg1ZG5kZEJ4TUNFUmxTRUdoRVQwUk02Y09ZUDA5SFNMN1YyN2R1V29KaUlpSWlLaUl2SjJGakM3dXdNYSt6MTZ1WDR1MFlBbHg3VEkwSEFvSVJHVkRRYUVSRlJpb2lqYTNKd2tJaUxDVHRVUUVSRVJFVlVOVG5MZ3JVNEtkS3YzYUptZTJJZEdMRHlrUlZJNlEwSWlLbjBNQ0ltb3hHSmpZeEVmSDIreHZWbXpadkR6ODdOalJVUkVSRVJFVllORUFJYTNrR05vTXhsTUU0NGZaSW40NkxBR1YrOXhoMk1pS2wwTUNJbW94UGJ2MzIrMVBUSXkwazZWRUJFUkVSRlZQUUtBeVBveVRPeW9nSU1zNzFpT0RsaCtRb3RqY1Z5VWtJaEtEd05DSWlxUnRMUTBuRGx6eG1LN3I2OHZtalp0YXNlS2lJaUlpSWlxcG1ZMUpaalpUUUVQcDd5eGhFWVIrT2E4RGhzdjZXSGtqR01pS2dVTUNJbW9SQTRkT2dTRHdmSzdscEdSa1JBRXdXSTdFUkVSRVJFVlhSMlB2QjJPNjNnOGVobS83MDg5RHNkeUpDRVJQVGtHaEVSVWJBYURBWWNQSDdiWXJsQW8wS1ZMRnp0V1JFUkVSRVJVOVhrNkNaalpUWUhtQVhrdjVldDdTOUExU0dyakxDSWkyMlRsWFFBUlZUNFhMbHhBV2xxYXhmWk9uVHBCcVZUYXNTSWlJaUlpb3VyQlFRYTgyVjZCbjYvcDBUVklDaG1IL1JCUktXQkFTRVRGZHVqUUlhdnRFUkVSZHFxRWlJaUlpS2o2a1FoQTMxQytuQ2VpMHNQM0dvaW9XTzdmdjQ4clY2NVliQThKQ1VIdDJyWHRXQkVSRVJFUkVSRVJQUWtHaEVSVUxFZU9ISUVvV3Q0cUxUSXkwbzdWRUJFUkVSRVJFZEdUWWtCSVJFV20xK3R4OU9oUmkrM3U3dTVvMWFxVkhTc2lJaUlpSWlJaW9pZkZnSkNJaXV6OCtmTklUMCszMk42bFN4ZElwZHhGallpSWlJaUlpS2d5NGFxbVJGUmt0alluNmRhdG0zMEtJYUp5WnpRYWtaYVdCcFZLQmFQUkNFOVBUM2g1ZVVFaTRYdVBSRVJFRmMzOVRCRytMa0o1bDBGRUZSZ0RRaUlxa252MzdpRW1Kc1ppZStQR2plSHI2MnZIaW9qSVhxNzk4UWZrY2psOC9meHc4c1FKL0hibU5GTHVKa0dYbXdPalRnZEJBS1FLQjBnZEhPSHQ1NDlSWThlaFZxMWE1VjAyRVJFUkFiaWNiTVIvZjlXaWI0Z016eldTZ1RFaEVSV0dBU0VSRmNuaHc0ZXR0bmZ2M3QxT2xSQ1J2U1VrSkdEOXVyVndWaW9oMVduZ0tKTkJBVUFCQUxLL2x4VXc2SUhzVEtqai9zTEN1Yk14K0YrdklqeThSNW5WdEh2dkFYVHYyaEZLSjZjeXUwZEZFNWR3RTluWk9XalNLTVI4VEsvWFF5Wjdzai9uVEJ0UENVTFJYakxxOVFaSXBaSWk5eWNpb3ZKelUyWEVxbE5hR0l6QVQxZjF5TktLZUttWkhQd1ZUa1QveEhsQVJHU1RYcS9Ic1dQSExMYTd1cnB5Y3hLaUtpeXlaMC80Qmp3Rko2TWVqamJDS0VFUTRDSWFzT21iYi9EdzRjTXlxZWQreWdNcy8reEx2UGJHRkZ5TythUFFQbnE5SG5lUzdqN3h2VkpUVlpnK2R3RU9IRDVtZFFkM2UwaEplWWpKTTk3QnFQR1RzWEhyVDdoMDVTcGVlblU4MW43OVBUUmFiWW12YXpBWU1YYkMyemg4N0NReXM3SnNmcXo5dis4d1plYTdTTHA3cnhTL09pSWlLZ3MxM1NSbzRQUG9aZi9CR3diODd6Y2RqT1g3bEVaRUZSQURRaUt5NmZ6NTg4akl5TERZM3JsejV5Y2V3VUpFRlpkVUtrVmd2V0FVNWJXRXFZK0RQaGRmZmJtNlRPcng5ZkhHb0FIOWtQTGdJYWJOV1lDakowNFYydStOeVROeDh2VFpBc2V6YzNMdzNxSWx1SE0zMmVhOUhKMGNrZkxnSVJZdlhZbkpNOTVCNHUya1l0V2FrNXNMalVaVHJITXM4ZlQwQUFBazNyNkROZi83RHJjUzc4REZXWWtmTjIzSHVJblQ4T2VOdUJKZFZ5YVQ0bmJTWFN6OHozSU1HUHFxelkvTjIzZmh5dFZyR0RmcGJmeDYrbHlwZkcxVWVuSnpjOHU3aEFwSG85RkErd1FoT2xGbHBwQUNFenNvMEtiV280MEVmNzFwd0twVE91Z001VmdZRVZVNERBaUp5S2JqeDQ5YmJlZjBZcUtxTCtWdUVxUlc1aU9Kb29oY0NKQTZPU0ZIcDROY0lrVktzdTBBcnFTR0RYa0JNcGtNQm9NQnkxWitBYTFXQndENDdjSkY3RDF3R0RLWkRCcU5GdTh0WElKeEU2Zmg5VW5UelIrangwL0dpVi9QWU9hODkvRXdWV1gxUGtvbko4eVpQaGtTaVFReGYxekhoS216OE9kZnNjak4xUlJwdE4yS3o5ZGl3dFE1eFE0V0MxUER5OVA4K0psV0xkQ3ZUeVRtVEhzTFVxa1VkNUx1WXNxTWR4QWJsMUNpYXpzNU9nQUEvUDE4MExSSkk2c2ZKbjE3UmFCTnErWlA5RFZSNlZ1MGFCRW1UNTZNaElTRUo3cU8wV2pFdW5YcmtKMmRiYkhQamgwN2tKaVlXS1RyNWVibTRwdENSaFpuWm1aaTkrN2QwT3YxK1k1djI3WU5kKzdjc1huZG5Kd2NUSmd3QVVlUEhyVTR5dmZCZ3djWU9YSWtObTNheEFDVnFpV1pCQmpiVm80dVR6OEtDUzhrR2ZEcFNTMXk5VlpPSktKcWhVTitpTWdxdFZxTlM1Y3VXV3dQQ1FtQnY3Ky9IU3NpSW5zVFJSRjNidDJFWE5URHpjVVZtVG5aTU9yMGtBQXdpb0JVSVlkdmpSb1lQN0F2ZkR6Y2NmajhSZXc2ZmdZM0UrS2YrTjU2dlFHNW1vSXY2Q1VTQ1JxRk5NQ2xLMWVSbFpXTlc0bTM0ZVhsaWVYL1hZM3M3RnkwYjlNS0RnNEtaR2ZuSUM3aFpxSFhUcjZYZ3AxNzl1SFZFVU90MXRBZ09BaDllMGRnNTU1OXlNN093UStidG1GQXY5Nlk5ZTdDQXFHR0pXOU9ub2w1TTZlZ2JadVdoYllYWlIxQUQzYzNDSUtRTHdScFVMOGVudTNWQXp2MzdJTkdxOFhKMDJlaE4ralJzSDV3a2VveWtjdmxBSUEra1Qwdy9LV0JWdnRHOUJzTUFPald1WVA1UEtvNFhuMzFWVXlhTkFrVEowN0V2SG56MEs1ZHV3Sjlzck96b1ZRcXJWNUhJcEZnNDhhTjJMMTdON3k5dlF2dEV4OGZEemMzTnl4ZXZCakJ3ZFovNW1ReUdZNGNPWUlkTzNiZ3ZmZmVRMWhZbVBrK3k1Y3Z4emZmZkFNUER3OXovNXMzYitMNzc3L0hva1dMMEtCQkE0dlhkWEp5UWtoSUNENzg4RU0wYWRJRTgrYk5RNDBhTmZMMVVTZ1VTRTFOeFpvMWErRGw1WVVlUGNwdWZWU2lpa29pQUNOYnlhRlVDTmg3UGUrNTY5cDlJNVllMDJKeUp6bWNGVnlVa0tpNlkwQklSRmFkT25VS1JxUFJZanRIRHhKVmZScU5CdWtaR1FodjNSempYK3lMWEswV01YRTNrYUpTdzlQTkZhR0J0ZUhtOGloc0NHL1ZIRjFiTkVXdnQrYkJZREJBS3BWYXVicDFXcDBXYjg5NkQ3SHhDVmI3alg5clJyN1BWNjM5R2pKcDNwODVvMGE4WkE2OVVsVnBHUHJLT0lpaWlJRUQrbGtOQjlkdjJvYm4rL1dHMHNrSlF3Y093SzZmOTBNVVJiaTV1cUo1MHlhWTlmWWtMUHJrVS9qNStzRFR3NzNRcFJZdVhia0tBUER5OUVDOW9Mb1c3MlV3R0RGaDZpeTg5c3JMZUtaMWkwTDdTS1ZTdUxxNElEMGpBeG1abWViakE1L3ZoNTE3OWtFdWwrUEN4U3Y0WWVOV0xKZzNBMjFiRng1R0ZvWWJqbFFkUVVGQkdESmtDTDc3N2p1c1dMR2lRRUM0ZGV0V2JOdTJEU3RYcnN3WHlCVkdvVkFnSXlNRGRldldMZENtMStzaGlpSU1CZ01jSEJ4czFpV1R5VEJpeEFoODlORkhlT2VkZC9ERER6OUFxVlRDMGRFUkFLQlNxY3k3bnhzTUJoZ01CaGlOUm5PN05STW1URUJzYkN5dVhMbUNaY3VXWWVIQ2hmbmFUYitEQWdNREdRNVN0U1lBR0JRbWc3TWMySElsTHlTTVR6WGlQMGUwbU5aVkFWY0hQaGNRVldjTUNJbklxaE1uVGxoc2MzWjJScHMyYmV4WURSR1ZoOHpNVE9pTUlzWU82QU1BY0ZRbzBDcWt2dFZ6cEJJSjZ0V3BCYlZhRFM4dnJ4TGZXK25raElYdnpjYWt0K2NnNVVIZTFNVEhwN21hbUlJNGZ6OWYrUHA0SStYQlE2UVhzbmJxaVYvUFFCUkZPRGc0WVBqUUY2M2VlOTAzNjdGeDYwOFkrSHhmdlBEY3MyalNLQVJYci8ySkYvdm5mUis2ZGU2QTltMWJ3MEdoc0hnTjAyaTdGczNENEYzRDh2ZEJKcE1pNFdZaTVyeTNDRThGMUlTamhjQWxPeWNIQUhBakxoNnZUNXFlcjAybjA1azNiWGwvMFZKOC9PRTcrWFk4dHNiMFJ0Q08zWHR4N09UcElwMmoxZW1LMUk5S1gxUlVGSzVkdTJheFBlZnZuNU9NakF5OC92cnI1dU9pS0NJK1BtOWs3N3Z2dm9zbFM1WkFZZVhuVnlxVlFpYVRZZW5TcFFYYVVsTlRNWFRvVVBqNitxSjI3ZHBGcXJ0TGx5NVl2bnc1Y25KeW9ORm9vRlFxWVREa0xZS21VQ2pNOTFHcjFSZzBhQkI4Zkh4UXAwNGRtOWVWU0NRWU8zWXNKaytlWEdqWS9TUnZVaEJWUlgxQ1pIQlNDUGp1Zk43djhUdnBJcFllMDJKYUZ3VmNHQklTVlZzTUNJbklvc1RFUk55OFdmalVQQUJvMzc0OXA1Y1JWUVBKeWNubzAra1pTQ1hGVzdxNFpjTjZTRXBLZXFLQUVBQzhhM2poMjdYL3hmKysvUkVidHV4QW81QUdlTzFmTCtjTEFoWXQrUlNIanB5QVdwMk9RUVA2NGZsK3ZUSHMxZkY0OERBMTM3Vk00ZGV6dlhyQXpkWFY2bjJsVWlreU1qTHhmOTl0UUc2dUJxTkd2Z1MxT2gxMUF4OEZGdGJDd2VKeVVDaVFuWk5UcE4yWHRWcWQxVkdWR3EwV2N4ZDhoR1VmTGJBNmN0RkVwOHNiU1pLcVNrT3FLcTFJOWQ1SnVvdG1ZWTJMMUpkSzE3Qmh3ekIxNmxTNHU3dkR5Y2tKQUhENThtWEk1WEtFaG9iQ3hjVUZQajQrQVBLbUU5KzRjUU5BM3JJZ1RaczJOVjluejU0OUdEQmdnTVg3bFBiSVVwbE1obTdkdWlFb0tBaWVubmxyYXFha3BBQkFnV25CeGRXNGNXTzg5ZFpiYU51MmJZRTJqcEFsS3FoYmtCUXlDZkQxN3pxSUluQmJMV0xwY1IybWRlRjBZNkxxaWdFaEVWbGtiZlFnQUhUcTFNbE9sUkJSZWZudDdCbGNPWDRBcmc0TzBPaTArTit1QTdoeE93a3ZkRzJQamszemgwTW5MOFZnMjlGVENLNFZnRkg5SXVEaTZJRGY5dTVBYm5ZV1dqOVQ4RVY3Y2Noa01ydzArQVg4dk84UWZ0eThIYXEwTkV5ZlBBRkFYbGgyOXR3RkFJQ1hseWRxMXZRck5CQlFwMmZnMHBXcmtFcWxHRFNnbjgxN1NxVlM2UFY2dEdnV2hqR3ZEbitpK290Q0tzMExZRU1iMXNmS3BZc0s3Yk5zNVdycytlVUFGQW81OW16OUlWL2JuYVM3ZUNxZ1pySHVtZkxnSVh5OGF5RDM3NTJXM3hqN0tnWSszOWZxT1JIOUJzUER3eDEzays4akt5c2J6czdXMTdLajB1ZnY3NDhmZnNqLy83OTQ4V0ljT1hJRTRlSGg2TnYzMGYvaDl1M2JjZVBHRGNqbGNnUUhCMlA4K1BGRm1oSU13T0ttSDQrenRneEpZUUlDQXVEdTdtNytQQ1ltQmdBUUdocHFQbVlhOFplWW1JakpreWNqSlNVRnVibTVpSXFLc2ppaVVLL1hvME9IRG9XK0lTR3g4T2JHL2Z2MzRlam9DRGMzdDJKOURVUlZSYWU2ZVNIaFYyZDFFQUVrcGhteDlGaGVTS2hrU0VoVTdUQWdKS0pDR1F3R25EeDUwbUs3djc4L2dvS0M3RmdSRVpXSEMyZlBZRmlYOXRoNzZqYzR5QlZRT2lodzZVWUNabzRjWEtCdmd6cTFjT2xHQXByV3F3c0h1UUlLbVJUUHQyK0w5V2ZPUEhGQUNBQ3VMczU0cm05UGZQL2pGdnh5NEFqNjlPeUJKbzFDY1B6WDA4ak15b0pTNllTUFAzZ0h2ajQxb1BrNzhIcmN5Vk5uWURRYTBhTmJaL2o1K3RpOG55bXdjM0t5dlFaYWFaRDhIWW9VdHBhaGlhOVAzaWdyclZhSGpNd3N1TG80bTl2bXZmOHhHb2Mwd0wvZkhBdUZvbWlqdTNmdTJZZm9TMWZnNk9DQXFkUGZRc3ZtWWNqTXlySjZ6dGhSSXhEU0lCanZmdmdmblAzdEFqNWFNQWRlaisyd1RQYWgwV2lRa1pGaDNrRGt0ZGRldzVFalIvRHBwNThpTURBUVRabzBnVWFqd1lZTkcrRGk0b0xGaXhlalljT0d5TXJLd3FGRGg5Q25UeCtiOXpBYWpkRHI5Wmc5ZTNhQk50TUdQYlkyNm9tSmljSE9uVHZObjU4K2ZScFpXVmxJU1VuQjRNR0Q4ZE5QUHdFQWV2ZnViZTdqN095TXRtM2I0cmZmZmtOTVRBd0VRWUNUa3hQT256OXZEZ2d2WDc2Y2IwZmkzYnQzSXlNakEwdVdMQ25TaUVHajBZakZpeGZEMTljWHMyYk5zdG1mcUtwcVYwY0tneEg0djkveVFzSWNuWWhjUGFBc3ZRSHlSRlJKTUNBa29rSmR1WElGYXJYYVludW5UcDA0WllmSUFvUEJnUFQwZEdSbVppSTdPeHU1dWJrRlBreHJjT1hrNU9RN3J0ZnJ6WXZ6Ni9WNkdJMUc4K2VQLzJ0NlhOYkNXcmJFbmpPbmthUFJBcG5aZUNXOEUwYjBEaTkwUkk2UGh6djJScjBQaVRhdmI3WkdpNS9QbkVkWXk0SzdxSlpVeDdadDhQMlBXd0FBbVpsNVFkYm1iYnNBQUcrT2ZSVit2dDVZK3VrcUdJeUdBdWNlTzVFM3ZYam9vT2VMZEMrSlVMd3AxVS9zNzlGYWhRV0V5ZmZ1dzkvUEY5N2VqNlpoM3IrZllnNEk0eEp1SXZIMkhTVGV2b08vNHVMeDNweHBxT252Wi9PV0NvVWNWNi85Q1FCNC82T0M2OHpaRWh1ZmdIOVBuNGN2Vnk2QlV1bFU3UE9MWXRldVhYajQ4R0daWFB1ZkhsL1hMejA5M1M3M0xLbk16RXlNR0RFQ0hUcDBNSWVFcHZYOFB2endRM1RwMGdXM2I5L0dnd2NQMEt4Wk14dzhlQkFIRHg3RTJiTm5jZWZPSFNRbkoyUFVxRkZXNzZIN2U1M0plL2Z1RldnejNVdG5ZeTNLME5CUXJGbXpCbGV2WG9XTHkvK3pkK2RoVVpiN0g4ZmZ6eXpzdTREZ0JyZ2dvcWk0aTd1NTV0RVdTeTF0c1RwYTJlbFlwaTNXYVM5YnRMTHkxM29xMDA1cGFmWU1qZ29BQUNBQVNVUkJWTHRiS21tYUcrSXVvcWdJb2dqSXZzMzYrNE1ZSFdFR01CeTI3K3U2dUdUbXZwL24rUTRnekh6bVhqd29MQ3hFVVJUYXRXdkhCeDk4UUVKQ0FpTkdqS0I3OSs2V1l4UkY0YVdYWHVMbm4zK21aOCtlQkFkWEhCbXIxV3A1L3Zubkt6eFgrZjc3NzNGemN5TTFOWlhjM0Z4eWNuTEl6czRHSUMwdHpiSW1vMDZuSXpVMUZZRGh3NGZUcDA4ZnU0OURpTVpzUUtnYWt4bldKaHA0YkxBVHZxN3lIRitJcGtnQ1FpRkVwYXFhWGp4Z3dBQUhWU0pFL1ZCU1VrSldWaFk1T1RuazUrZVRsNWRuK2JqeWRsRlJVVjJYVzJ2NnhRekV6ZFdOclQvOUFGbFpvTldpYWhGa3M3OUtwWUtMT2FEWFUxaWlKM3JFOVhTTnJ2NXV1bGQ2N0tubnljKy90R092OGJKUTlKUFBsL1BKRjE5eE92a01pcUt3K3NjMWZQUGRENlNrcGxVNGowNm5aOS9Cd3dRMUR5Q2tkYXRxWFZ0Uk9mWUZrdW12Z0ZCUkZLdFJmSnRpLytEVHBWL3g1aXZQMHVLeTBDL3QzSG5MK29LYllpLzl6czdMeStmazZlUnFCWVNYcnlQYk9UTENhcDNKOG8xZkt0c1VKaSsvZ05QSlp3QVlmLzJvYXhZT0FxeGN1ZEloWWZpVkVoSVNLbDNQcnI3UWFyVVlqVWEyYnQxYW9TMHJLNHZWcTFkYmJ1L2Z2NS85Ky9kYjlmbnFxNi9RYURUY2NjY2RWdmVmUG4zYXNtdXgyV3ltVzdkdVBQYllZL2o0K09EczdFeE9UZzY1dWJsNGVYbng1Sk5QTW5Ma1NLQXNmR3ZldkhtRkRVRlVLaFV2dmZRU2FyVWFWMWRYUm80Y2liZTNOM3YyN0dIVnFsVUFuRGh4d21vemxYS25UcDBpS0NpSXQ5OSt1OExVNFlpSUNENzg4RU5pWTJQSnk4dmpxNisrb25uejVyUnUzWnJBd0VEeTh2SUlEdy9ud29VTEhEdDJqSVNFQkJSRndjUER3M0tPOG5OdTJyU0ozcjE3eXh1Zm9ra2JGS2FtWHhzMVd0blRSNGdtU3dKQ0lVUUZSVVZGN05tengyWjdSRVNFWmJTQ0VJMkIyV3dtTHkrUHpNeE1zckt5clA0dC83eXdpbW1YalZuWDZCN0UvYmtkUTZzV2FLcXpHMmlMSUF4R0k2N0pGLzVXT0Fnd2RmTE5QUEdmbHkyamxTNTMra3lLNVhPejJXeDMwdzRuSnkyMzNQUVB2bDc1UFFzV3ZzdFRjLzlkWlJoZ2E5MnlhNlU4Qk51Nzd3QTNUcjY3UXZ2alQ3L0U4MDlmMnJrNE9TV1ZRWlE5OXQ4MmJ3SEt3c1hYWDNxRzFxMWFWdXVhbDRjNUx6LzdCQjd1bDZZc3Yvcm1ZamJHYnFXNHVJUXB0OXpBNElIOUxWK3pIYnZpZVBxRkJRRDBpdTVXbzhjcGFrZDV1S3RXcTFtN2RtMnRuWGZHakJrTUhEZ1FmMzkvaGc4ZmpydTdPNDg4OGdnQkFRRzgrT0tMbHAyUmh3NGRTdGV1WFVsUFQyZkpraVZzMnJTSnRtM2I4cC8vL01jcWhBTXEzTTdKeVdIcjFxMDgvZlRUZlBmZGQ2U2xwV0UwR3EyV0xzbk56Y1ZzTm5QKy9IbCsvZlZYcGsyYlZxSFdaczJhTVhIaVJLQXM4SFIxZGFWWHIxNEFWbXNWRmhRVXNIbnpab0tEZ3l2ZGtWa0lVVWJDUVNHYU5na0loUkFWN055NTArNmFRckk1aVdpSXpHWXorZm41cEtXbGNlN2NPYzZkTzBkYVdocnA2ZWxrWldWVk9VMnVxUnM4YWpUZi9MU0txU01IVjZ2LzE1dTJNWGo4elpiYlgzMzJCbUh0dTlKLzBPZ2FYVGU2V3hSdnZQd2YzRnhkS1Nnc3BIdlhMamI3bHBhV2tweHlsdkQyWlNIRGxMdG1XdTFpUEgzYUZIYkg3V1B6bG0yMGJ4Zkc1SW5WbTJyc0tPVS9nOTdlWGxhakhJOGtITU5nTU9MdDdZbVB0emZOQXdOSXY1REI4Uk9uQU5nVkYyOTVuRDI3ZDYxMk9BallEWHlMaTRzQk9KNTBrcTNiZHpKb1FMODZHV0hsNGVGQlFVRkIxUjFyd2VVakZaMXFjWWZxYTBHbjB3SDIxNnk4R21xMXV0SlJpUmtaR2Z6MDAwK01HREVDbzlISXhvMGJLL1E1Y09BQWh3NGRvbDgvKzhzSytQcjZzblRwVWxRcUZVT0dET0hiYjcvbHE2KytZc0dDQlpiZ2M4bVNKU1FuSnpOaHdvUkt3MEVoaEJCQzFDNEpDSVVRRmRpYlhxelZhdW5kdTdjRHF4R2lab3hHSStucDZWWWhZUG5uVFhrVTROL1ZybjBITnFpY1Njdklva1ZBTS80OGVKUmpaMUt0K25SczA0citVWjFJeThnaVQzR2lYZnNPQUh6OXhac29GMVp3R3FYR0FTR1VUWEUxbTgyTW1qQ1ppVGVNNDdaSk4xczJFTG5jNGlXZnNPL2dZVDVhL0FZK1B0NFYydFZxTmZmZmV4ZHo1ei9QMHVVckdEb294dTVtSlk0T3cvVDZzamRtK3ZmcHhXUC9mc0J5LzRSYjc4UmdLR2JLTFRmUnVsVUxJaVBDU2IrUXdhR2pDWmpOWm43NmRiMmw3NjAzVDZqWlJlMDh4cHpjc2pYNGZIeThlV3J1dngwK29yTGMrKysvNzdCcnpadzUwN0pFZ0s5di9kNTRwWHlEaml0SDUvMWRUazVPS0lyQ3I3Lythcmx2NU1pUitQajRNSFhxVk10NmtHM2J0dVhERHo4RTRPTEZpMHllUEptUWtKQXF3OEZ5NVQ5UEJRVUY5TzNibHc4Ly9KQ05HemN5WnN3WWlvdUwyYkJoQTRxaU1INzgrS3Q2SEFhRG9kYkRVeUdFRUtJeGs3K2FRZ2dyRnk1Y0lERXgwV1o3ejU0OWNYTnpjMkJGUXRpbTArbElTVW5oOU9uVEpDY25jL3IwYVZKU1VxcmNWVk5jbmZ0bVBjVGlOMTVqV01jUStrZDFvbjlVcHdwOTRoTlBzdkhvU1dZL1hyYnJhVnJhV1E3R3JhTlR0NGtNSFRuNXFxK3RLQXBhclladnYvK1piNy8vMlc3ZlZ4Y3U1clVYbjZtMExicGJGMW9HQjNIMjNIbCtXck9lKys2YWV0VTExYWFpb21MTWY2MUI2T1ZsSGZnVS94VUV1YnVYL2U3dDB5dWF6VnUya1p1Ynh5OXJmMlBuN3IwQWhIZG9SOC9vcmpXNzhGL1hyTXpaYytjQjZOQXVyTTdDUVdGYitSc2VnWUdCdFhwZVc4RjQrZjIxK2JQdzAwOC9zWFRwVXI3ODhrc2lJeU5adG13Wnc0WU5ZOFdLRlJRVUZCQVRFME5JU0VpTnp4c1hGOGZpeFl2NTVKTlByTmJaRkVJSUlZUnRFaEFLSWF6STVpU2l2aW9xS3JJRWdlVmhZRnBhbWlWVUVkZWVScVBoMy9PZVlNWHlMOW05WmpPRE8zY2dwSG5aQ0x6azlBeTJIRDZPUjJBd2p6enhsR1Z0dXhZdFdqSmp6c2VzLzJrWkt6NzRKemZlL1JadDIxY01GcXZEU2V1RVRxY25xSGtBZ1FIV0kvOUtTM1VjTzM0Q2dKaSs5a2M1ZDQ2TTRPeTU4Mno5WTRmZGdOQ1I0d2N2WnVkWVBnOXVmbWx6a2VLU0VzdlBlUG1PeFgxNlJxTldxekVhamJ5ejVHTkwrejEzM2xiajZ4b3FXZHNSNE9MRmJITC9Ha0hZb1YzYlN2dVVNNWtkdjRHSWdIUG56Z0ZjVllCbVQxVUJZRzBGaEY5KytTVkxseTdsOGNjZng4WEZoYWxUcHpKLy9ueWVmdnBwRGgwNmhGcXQ1dDU3NzYzeGVkZXVYY3ZiYjcvTmxDbFRKQndVUWdnaGFrQUNRaUdFaGRsc3Roc1Flbmw1RVJVVjVjQ0tSRk5sTnB0SlQwL24yTEZqSEQ5K25NVEVSTXVMNGNaQ285SGc0dUtDczdNekxpNHVsZzhuSnlmVWFqVXFsUXFOUm9OS3BiTGNWcXZWbG8veTJ6Lzg4SU5ENjFhcjFkeHkyMVRlZXVzdDNsejVLME03dHdjZzl2QUp3anQxWXZydDB5cnNZaG9TRXNvdFV4L2tpOFVIV0xQOFVmNXgxM3VFaExhcitiVTFaZWNkTy9JNnBrNlphTldXa25xVzZmZlBCdUM2WVlQc25zZmJ5eE9BYytrWE1CcU5GZW90NThqbytXSjJ0dVh6TnEwdnJTRllVSEJwV3J5M3Q1ZmwzMEV4ZlluZHV0MFNEdmJwRlcyMVdjaW0yRC80YzljZW5wanpMNXVQRDZoMDh4ZUFYWHYzV1Q3dkZ0WFpidTA2bmF6ZldSZU9IQ25iWmJwYnQ5cmRKTWJXbXk3bDZ6UGFlMU9tdW0vWVpHZG5zM1RwVWlaUG5zeUlFU01BNk5PbkQ3MTY5Ykpza2padDJqU3JqVWFxVTNOcWFpb0xGeTZrZS9mdTNIWFhYZFU2VmdoUmM1bUZabnhjRlRReXVGeUlSa1VDUWlHRVJXSmlJaGtaR1RiYlkySmk3TDdRRk9KcUdRd0dUcDgrVFdKaW9pVVV6TS9Qcit1eXFxUW9DaDRlSG5oNmV1TGw1WVdYbDFlRnp6MDhQS3dDd1BKQXNMYld4bkprUUppVGs4T1BQLzZJWHEvSHg4ZUg1MTU4a2YzcmZ3TGcyUmRlWU0yYU5Yenh4UmRvdFZwdXVPRUdmSHg4TUJnTUZCWVdvbEtwdWVudTExbng1U0thK1YvZGxNanEvdjY1TXFNNGVQZ29xV2ZQNGQvTUQ1UEp4Tjc5QndIUS9oWEEyajZQNHlMQzR5ZE9BbVdQc1dPSDlwYjdzeTVlQ2c2YlhiWW0zb2hoZzRuZHV0MXllOG90TjFxZGI4djJIY1R2UDFqbDE4elc1anpmLzdRR0FDOVBUNDRlUzhUVjFZV09IZHBWZXI2aW9tSzcxeEMxejJ3MjgvdnZ2K1BqNDhPZ1FmWUQ4Wm95bVV3WURBWm16cHhwZFg5NW1Gd2VGS2FtcGxyNmxOOTMrU1l2bFRsejVvemw4NmlvS082NTV4N0w3UzFidG5EdzRFSEw3ZDkrKzQyd3NEQUdEQmhRNWMveDZkT25nYksvSmQ3ZTNqejU1Sk5XVTZYTC95OVhWWjhRb21wcGVXYmUzS0tqUXpNVk0vcHFxV1JKWUNGRUF5VUJvUkRDUXFZWEMwY3hHQXdrSmlaeStQQmhqaDA3UmxKU1VyMWJOOURGeFlWbXpacFYrUER6ODhQYjI5c1MvaldWdGRtMmJkdEdZbUlpa3laTnd0M2RuUysvL0pKV3JWcXhPcXRzR3VxNDFxMXhkWFhsamp2dW9MQ3drQlVyVmhBZUhvNlRWbUhkMTNNSjlGRTRjYUVacjc5MzlZRm1kYWY4bXErWThyb25majkzejN5NFFyL09rUkgyTnlKeFlFQjRKS0ZzN2RmT25UcHk5OHlIQ2ZCdlJwdldMVWs3bHc2VXJUL282Vm0yTm1HcFRzY1h5MWRZSGYvT2tvOVorTXB6K1BoNFl6UWFpZDkva01BQS95cXZxOVBwY1haMlp0aWdHRnljblFINGM5Y2VUaVNWN1pEY0piSWpYeXhmd2VmTHZzSE56WlhvcmxIMDc5c1R0VnBOMzE0OStNZjFJK25WbzNaSHNJbXFiZHEwaWZUMGRPYk9uWXZ6WDkrMzJsSWVvbDI1K1VsNVFGaityMHFsc3ZRcC8vMXRhMFJxT2IxZWo3ZTNOeVVsSmN5ZE94ZVZTa1ZLU2dxZmZmWVpXN2R1eGQzZG5WbXpackZyMXk3KytPTVBYbnp4UmJ5OXZZbU9qcVo5Ky9aMDZ0U0pybDBycnJQcDV1YUduNThmRnk5ZVpQYnMyZmo1K1ZtMWw5ZFgzLzdPQ05IUTVKYVllZU4zSGZtbFp1TE9Hdm52SHJpdnQ5YmVmbGRDaUFaRUFrSWhCRkMyMmNQT25UdHR0cmRzMmJMVzF6a1NUWWZaYkNZMU5aVkRodzV4Nk5BaEVoSVMwT2wwZFZxVFJxT2hlZlBtQkFjSDA3eDVjL3o5L1duV3JKbmxYMWRYVjRmdllsdGZiZHk0RVlEcDA2ZGIzVzgwR3RtZGZCNnRWbXNWRExpN3V6TjkrblRXckZsRFdsb2FMVHZkZ3FJbzlBNzNKajQrSGw5ZlgwSkRRMnRjUjNsdzhjTXZhOW15YllkVm0rNnlrWEFtbzNWQU9HUlFEQjd1YnZ5NmJxTmxKSkdUazVaL1RyZS9RWW5KUVFHaHdXQmszOEhEQUF3YlBJRGtNeW44dlBZM2poNDdidWtUM3I1c0hVQ2RUcyt6TDc3TzhhU1RLSXBDODBCL3pxZG5rSHdtbFgvUGZacG41ejlHVVZFeGhZVkYrRWY0VlhxOXl3MGJQSURKRTIrd2JJQ1NrbnFXQlF2ZkJjRFAxNGNuNWp4TWRtNHVYNjljemZxTnY3TnR4eTYyN2RpRldxMm1WM1EzTkdxTi9EOXhzTHk4UEQ3NjZDT0dEeC9PcUZHamF2MzhPcDBPalViRHdvVUxMZmVOSERrU2IyOXZTenRBaXhZdExIM0tkekd1YW9SZXUzYnRlT3V0dDlpL2Z6K25UcDFpeVpJbDdOeTVFNDFHdzdoeDQ1ZzJiUnIrL3Y2TUdUT0d0V3ZYOHVtbm41S2JtMHRzYkN4YnRtemgxbHR2clRRZ2JONjhPUysrK0NLclZxMWk0TUNCRmRyTFI4cEtRQ2pFMytQbG90QzNqWXJmanBmOXpkOTV4b2lYczhLa2JocUhydHNyaExnMkpDQVVRZ0N3ZCs5ZWlvdHRUeE1iT0hDZ3ZBZ1VOWktUazhQaHc0YzVlUEFnaHc4ZkppY25wK3FEcmdGUFQwOWF0R2hCaXhZdENBb0tva1dMRmdRSEIrUHY3eTlUNXFzaEpTV0ZyS3dzSmsyYVpIVi9mbjQrZHo3NkpIRjl5MExET3g5NWdvR2RyRGV6Q0FzTDQreStYUnhKT1llZmx6c1JJZkQ1a25kcEVSekU0eSs4VXVOYXlzT0hpOWs1VnB0NlhFbC9SUWpRTnFRTlU2ZE1wSE9uanJ6KzF2dDBhTmVXaHgrOHIrck5OMm80SGZGOCtnV09KWjZnV1RNLy9IeDlLU2k4dEg2Z1l1ZWwwNDdkY2VUbTV1SGg3czUxd3diaDV1cksyRkhYOGNSL1hpSTdKeGVOUnNQdGt5YVNYMURJODYrOHliNERaUnM0UERIblgwUjM3Y0svNXozRDJiUnpuRDEzbmdkblAwNnJsbVZyR1ByOHRXYWhQV0dobDlaNDI3TjNIMis4dllUQ3dpSzBXaTNQUFBFb2JtNnV1TG01TXVmaEI3anQxcHY1K1BObGJOMjJBNlBSeU00OWU5bTVaeStEQnZUajJTZm4xT2hySmE1ZVdsb2E3ZHUzWjg2Y2EvTTE5L0h4NGZycnI3ZTZiKzdjdVF3ZlBod29lOE5uNU1pUlRKZ3d3ZEx1N096TVF3ODlaRmxQMEo2VEowL3l5U2Vmb05QcGlJeU01SUVISG1ESWtDRldvLzRVUldIczJMRU1HemFNTld2VzhPdXZ2L0xQZi82VFBuMzYyRHh2ZUhnNGp6LytlS1Z0S3BXS3UrNjZpL0hqeDFkWm54RENOZ1dZM0UxTGlSNytPRjBXRW00NGJzRExCY1oybEdoQmlJWk8vaGNMSVFEWXVuV3J6VFpGVVlpSmlYRmdOYUloTXB2Tm5ENTltcmk0T1BidTNVdEtTb3BEcjYvVmFtbmR1alVoSVNHRWhvYlN1blZyZ29PREsweVRFeld6YnQyNkNpTUhBU1pObWtUZzduM3NPVksycHRoTlkwY3p0SGQzcXo0bWs0bHU3Y000bjNtUmpxMWIwYXRqT3c2ZVNLWmw4NEFLNTZzT3ZiNHMrSnMrYllyZFRVcHNqVTRkZGQxUTJyY0xvMjFvOVVaRGw0OUVOQnJzVDVzc2wzamlKQysrOWxhbGJWNWV0bjhPZjE2ekFZREp0OXlBbTZzckFPM2FodkxRL2ZleS9PdnZtUDNRRE56ZDNIam8wU2M1bTNZT1B6OWZucDQzbTY1ZElnRjQ1L1VYZWU2Vk56bDBKQUdEd2NqcDVMTHZTVjUrUVpVMW04MW1kdXlPNDl2VlA3UC9yMUdNWHA2ZVBQUEVvMFIxdHQ1dHVrVndjNTU5Y2c0N2RzWHh4dHZ2azV0WHRrN28xbTA3U0R5ZVJIaUhtbTg4STJvdUlpS0NsMTkrK1pxZC81dHZ2cWx3MytVakZWdTFhc1c4ZWZPczJ0M2QzYm5oaGh1cWRmNm9xQ2dXTFZwRW16WnRxbHlMMWNYRmhadHV1b21iYnJxcFd1ZTI5VWFtdjc4LzA2Wk5xOVk1aEJEMktjQ2RQYlVVNnlIdWJObmZ4KzhPR3ZCeVZoZ1FLbSs4Q3RHUVNVQW9oQ0FuSjhkcVlmQXJSVVpHVmxqUFJ3Z29tMktha0pCQVhGd2NjWEZ4WEx4NDBTSFhkWGQzSnlRa3hQSVJHaHBLVUZDUWpBaXNaU2FUQ2ExV1crblgxZC9mbnhiTmZFQ1RCWmhwR2VDTHY3LzFtbmZKeWNrME01dDRldm9VeTMzL21UNkpkMWIrZEZYMWxKWUhmM1pHTTBlRXQ4ZkQzZDFtZTNYRFFRRERYOU9taTB0S3F0VS9wbTl2WG52eEdYNVp1NkhDRk9pK3ZYdFdla3o4L29QczJidVB0cUVoM0hyVEJLdTJ3UVA2TVhoQVAzNWV1NEVQUHY2Q1VwMk9vWU5pZUdqbVBmajRlRnY2K2ZoNHMvRFY1MWk1K2llKy9OKzNsSmFXQW5EdzBGR0tpb3B4YzNPdGNOM0VFeWVKM2JxTlRiRi9rSmxWOXY5V3E5VXlac1F3N3B3NkNkL0x6bitsZm4xNjh1RzdiL0w4SzI5YXBrR25uajBuQWFHb0ZqOC9QM2xPSVVRRHAxTGd2ajVhQ3Y0d2N5eWo3TTIwTCtMMGVEb3JkQTF1R21zekM5RVlTVUFvaEdENzl1MTJkK3VzYkQwZjBYU1ZscFp5NE1BQjR1TGlpSStQcDZpbzZKcGVUNjFXRXhZV1JuaDRPTzNidHljc0xJeG16WnJKbEhjSHVIanhJZ0VCdGtmNzdUbCttcUxJNjhGc1p2ZXhOZlR2VlhrSVZodE1KaE1oclZ0eDQvaXhYRGVzNHE2dHJxNnVQUFhZdnhrMlpJRFZ6NGFpS0RUenY3b3dvbnk5c3VwTTFRWFFhTlQwak81S3oraXVyUDd4Vjk3LzZETlVLaFV6NzdtRHlJandTby81NzlMLzRlWHB5WFB6NTZMUldBZXhpcUpRV0ZqRTRpV2ZFTkd4QS9mY2NSdlIzYnBVZWg2MVdzMlVXMjVrN0tqcitPblhkYXpkc0luejZSbXMyYkNKaVRlTXMrcjc0T3pIU2Z4cjEyUTNOMWRpK3ZhaWY5L2VEQnJRMTI2NGVqbi9abjY4K2NxenZQejYyMnpmdVFmL3Evd2FDeUdFYUppMGFuZ294b25YWTB0SnlUVmpNc01ITzNUTUdleEV1MllTRWdyUkVFbEFLSVJneDQ0ZE50dWNuSnpvMWF1WEE2c1I5WkZPcDJQdjNyMzgrZWVmSER4NDBMTGcrN1hnNmVsSmh3NGRDQThQcDBPSERvU0ZoYUhWYXEvWjlZUnRKU1VseE1mSFUzalpXbnFYMjdGck55MEN5OVl1M1pWeG1KVk8xbTgwSEQxNkZISXkyWC9pRklxaW9GV3IwUmtNSER0VDgrbm5LcFdLajk1NzAyYTdmek0vaGcrMWZqT2pkOC91M1BpUHNiUnJHMXJqNndHTXVtNElONHdiYzFVajQyNzR4eGd1WkdReWR0UjF0R25kMG1hL0NlUEcwTDV0S0MyQ20xZmE3dTd1eHVJM1g2WlR4dzdWdXE2M2x5ZlRwdHpDdENtM2NEYnRISzR1TGhYNmpCMTlIV05IWFVmSDhQYTBieHQ2MVR0eE96czc4L3pUODRqZmY3RENkR1FoaEJDTm42c1daZzl5NHRYTk9qSUx6ZWlNOE00MlBVOE1kYUtGbDd5UkswUkRvNWp0RFJzU1FqUjZHUmtaUFByb296YmJCd3dZd1AzMzMrL0Fpa1I5WVRRYU9YejRNTnUzYjJmUG5qMldhWXUxTFNBZ2dDNWR1bGdDd2NEQVFCa2RXQU4zM0hHSDVmTXZ2L3l5VnM5dE1wbnNmdDlMUzBzdG80OFZSY0haMmRtcVhhL1hVMUJRZ0U2bnc5WFZGYTFXaThGZ1FLUFJ5QlJEWWRlMS9MbTJaK2JNbVpaUjBWT25UbVhNbURFT3U3WVFRalJVNlFWbUZteldrVjlhOXB6QTExWGh5V0ZPK0xuSjh6a2g2aE9saWhkWk1vSlFpQ1p1MTY1ZGR0dGxlbkhUWWphYlNVcEtZdHUyYmV6Y3VaUDgvUHhhdjRhN3V6dWRPM2VtYytmT2RPblNoY0RBd0ZxL2hxZ2RLcFVLVjllSzY5ZVZzOWRXM3U3bFZiM3B1VUlJSVlSb21KcDdLUHg3b0pZM2Z0ZFJhb0RzWWpPTHR1cDRZcGdUSGs0U0VnclJVRWhBS0VRVHQzdjNicHR0dnI2K1JFWkdPckFhVVZmT256L1AxcTFiMmI1OU81bVptYlY2Ym8xR1EzaDRPRjI2ZEtGejU4NkVobDc5bEVZaGhCQkNDRkgvaFBxcW1OWGZpWGUyNlRDYTRIeSttUTkyNkprejJBbUpDSVZvR0NRZ0ZLSUp5OHpNSkNrcHlXWjczNzU5SmNocHhBd0dBN3QzN3lZMk5wWWpSNDdVNnJsOWZYMkpqbzZtUjQ4ZWRPclVDU2NucDFvOXZ4QkNDQ0dFcUY4aW02dTR0N2VXajNicWNYZFN1S216UnNKQklSb1FDUWlGYU1MMjdObGp0NzEzNzk0T3FrUTRVbHBhR3JHeHNXemR1cFdDZ29KYU8yK3JWcTNvMmJNblBYcjBJQ3dzVE5ZUkZFSTBhTXVYTHljdUxxNnV5eEFOekxoeDQramV2WHRkbHlGRW5lblRXazJwQWRvM1V4RXNHNVVJMGFCSVFDaEVFN1p6NTA2YmJUNCtQblRvVUwxZE0wWDlwOWZyMmIxN041czNieVloSWFGV3pxa29DaDA3ZHJTRWdyS1dvQkNpc2FtdDM1ZWk2Umd3WUVCZGx5QkVuUnNVcHE3ckVvUVFWMEVDUWlHYXFJc1hMM0xpeEFtYjdiMTY5WklSWUkxQVptWW1HelpzWU11V0xiVXlXbEJSRkRwMTZrUk1UQXc5ZS9iRXc4T2pGcW9VUWdnaGhCQkNDRkdYSkNBVW9vbXFhbnB4bno1OUhGU0p1QlpPbkRqQm1qVnIyTE5uRHlhVDZXK2ZMeXdzakppWUdQcjI3WXV2cjI4dFZDaUVFUFZQWUdBZ3AwK2ZCbURxMUttRWhJVFViVUdpd1FrT0RxN3JFb1FRUW9pcklnR2hFRTJVdmVuRm5wNmVkT3pZMFlIVmlOcGdOQnJaczJjUGE5ZXV0VHM2dExxQ2dvS0lpWW1oZi8vK0JBVUYxVUtGUWdoUnY3bTR1RmcrRHdrSm9WT25UblZZalJCQ0NDR0U0MGhBS0VRVGxKMmR6ZkhqeDIyMjkrclZTM1l2YmtDS2lvcUlqWTFsL2ZyMVpHVmwvYTF6dWJ1N00yREFBQVlPSEVob2FLaE1NeGRDQ0NHRUVFS0lKa0FDUWlHYW9MaTRPTXhtczgxMjJiMjRZY2pKeVdITm1qVnMzTGlSMHRMU3YzV3VUcDA2TVhUb1VIcjM3bzFXcTYybENvVVFRZ2doaEJCQ05BUVNFQXJSQk8zYXRjdG1tN3U3TzVHUmtRNnNSdFRVeFlzWCtmbm5uOW04ZVRNR2crR3F6K1BsNWNXZ1FZTVlPblNvVENFV1FnZ2hoQkFPcFRPQ1JnVXFtYkFpUkwwZ0FhRVFUVXh1Ymk0SkNRazIyM3YwNklGYXJYWmdSYUs2TWpJeStPbW5uOWl5WlF0R28vR3F6cUVvQ2xGUlVRd2JOb3pvNkdqNVhnc2hoQkJDQ0lmTExqYnozalk5NFFFcUpuZVRXRUtJK2tEK0p3clJ4TWowNG9ibi9QbnovUGpqajJ6YnR1MnFkeVIyY1hGaHlKQWhqQm8xaXNEQXdGcXVVQWdoaEJCQ2lPcTVXR1RtbGMwNmNvck5KT2VZQ1BaU0dCd21iMW9MVWRja0lCU2lpYkUzdmRqRnhZV29xQ2dIVmlQc3VYRGhBdDk5OXgxLy92bW4zVkRYbm9DQUFFYU5Hc1hnd1lOeGMzT3I1UXFGRUVJSUlZU29HVjlYaFRCZkZmSEZaVE5pbHUzVkUraWhFQkVnbXlRS1VaY2tJQlNpQ2NuUHorZklrU00yMjN2MDZJRkdJNzhXNmxwdWJpN2ZmLzg5bXpkdnZ1cXB4QkVSRVl3ZVBab2VQWHJJanRSQ0NDR0VFS0xlVUJTNHI0K1dCYkZtVW5KTW1NeXc1RTg5ODRjNzBkeERGaVFVb3E1SUVpQkVFN0pueng2WlhseVBGUmNYczJiTkduNzk5ZGVyMnBWWXBWTFJ2MzkveG93WlEyaG9hTzBYS0lRUVFnZ2hHcVZpUFJ6TE1KRlZaRVpudUxxWkt6WFZwYmxDUmdHVUdLQklaMmJCcGxLR3RWT2pWVGVOa05EZFNTSFlTNkZkTTVWczFDTHFCUWtJaFdoQ2R1L2ViYlBOeWNtSnJsMjdPckFhVWM1Z01MQng0MForK09FSDh2UHphM3k4UnFOaDhPREJqQjgvSG45Ly8ydFFvYWpQWEZ4Y0tDa3BBYUNrcEFRWEY1YzZya2lJdjZmODV4bVFuMmNoaExqR2pDWlljOHpBejBjTkdLNXVxZXRhazYrREg0OWUzZXlaaHN6WFZlR09IbHE2QnN1c0gxRzNKQ0FVb29rb0tDamc4T0hETnR1N2QrK09rNU9UQXlzU1pyT1o3ZHUzOCsyMzM1S1ptVm5qNDdWYUxjT0dEV1BjdUhINCtmbGRnd3BGUStEcjY4dTVjK2NBU0UxTnBYMzc5blZja1JCL1QycHFxdVZ6WDEvZk9xeEVDQ0VhdDl3U000dTM2VW5PcnVOa3NJbkxMamF6ZUp1T1FXRnE3dXloUlpIUmhLS09TRUFvUkJNUkZ4ZG5kd2RjbVY3c1dFbEpTU3hkdXBTVEowL1crRmhuWjJkR2pCakIyTEZqOGZiMnZnYlZpWWFrWThlT2xvQnd5NVl0RWhDS0JtL0xsaTJXenlNaUl1cXdFaUdFYUx6TXdPZDdKQnlzVDdhZU10TEtXOFYxN1dWSFoxRTNKQ0FVb29td043MVlvOUhRdlh0M0IxYlRkT1htNXJKaXhRcXJGOERWNWVMaXd1alJveGs5ZWpTZW5wN1hvRHJSRVBYdDI1ZlkyRmdBWW1OajZkZXZINUdSa1hWYmxCQlg2Y2lSSTVhZlo0QStmZnJVWFRGQ0NOR0liVDl0NU9CNUNRZnJtKzhPNnVrYXBDSkFObXNSZFVBQ1FpR2FnS0tpSWc0ZE9tU3p2V3ZYcnJMTzB6Vm1OQnJac0dFRHExYXRvcmk0dUViSGFqUWFSb3dZd1lRSkV5UVlGQlYwN3R5WmpoMDdjdXpZTWN4bU14OTg4QUgzMzMrL2hJU2l3VGx5NUFnZmZQQ0JaVE90aUlnSU9uZnVYTWRWQ1NGRTQvVGJpYWEzMWw5RG9EUEMxdE5HYnU0aVVZMXdQUG1wRTZJSjJMOS9QMGFqN1NjQk1yMzQyanAwNkJCZmZ2a2xhV2xwTlRwT1VSUUdEaHpJelRmZkxKdVBDSnNVUmVHKysrN2oyV2VmcGFpb2lPenNiQllzV01EUW9VTVpQSGd3clZxMWtqY0FSTDFWVWxKQ2Ftb3FXN1pzSVRZMjFoSU91cnU3YysrOTk2TElRa3hDQ0ZIclNnMlFraU9qQit1ckU1bnl2UkYxUXdKQ0lacUFmZnYyMld4VHE5VkVSMGM3c0pxbUl5c3JpMlhMbHJGbno1NGFIOXVqUnc5dXZmVldXclZxZFEwcUU0MU5VRkFRano3NktJc1dMYUtvcUFpejJjem16WnZadkhselhaY21SSTI1dTd2enlDT1BFQlFVVk5lbENDRkVvNVJmYXE3ckVvUWR1Zkw5RVhWRUFrSWhHam1UeWNTQkF3ZHN0bmZ1M0JsM2QzY0hWdFQ0bVV3bWZ2dnROMWF1WEVsSlNVbU5qZzBQRDJmeTVNbUVoNGRmbytwRVk5V3hZMGVlZi81NVB2bmtFNDRkTzFiWDVRaHhWVHAyN01oOTk5MG40YUFRUWx4REpzbWY2alg1L29pNklnR2hFSTNjaVJNbktDZ29zTmt1MDR0clYwcEtDcDkrZkpHYTFBQUFJQUJKUkVGVStpbEpTVWsxT2k0Z0lJRGJiNytkbmoxN3lwUTZjZFdDZ29LWVAzOCtodzhmWnRldVhTUWtKSkNkblYzam9Gb0lSM0Z4Y2NIWDE1ZUlpQWo2OU9sRDU4NmQ1WGVnRUVJSUlVUWRrSUJRaUViTzN2UmlRSFl2cmlWNnZaN3Z2LytlWDM3NXhlNTZqMWR5Y25KaXdvUUpYSC85OVdpMTJtdFlvV2dxRkVXaFM1Y3VkT25TcGE1TEVVSUlJWVFRUWpRUUVoQUswY2paQ3doRFEwUHg4ZkZ4WURXTjA1RWpSL2pzczg4NGYvNThqWTZMaVlsaDh1VEorUG41WGFQS2hCQkNDQ0dFRUVLSXFrbEFLRVFqbHBXVlJVcEtpczEyR1QzNDl4UVhGL1BWVjE4Ukd4dGJvK05DUTBPNTQ0NDdaSjFCSVlRUVFnalJvSG03S09TVzFQNmllYTVhbU5SVnk5cEVBK241OVc5UlBwVlM5bUV3Vlg1YmlJWklWZGNGQ0NHdW5mMzc5OXR0bDREdzZpVWtKUERVVTAvVktCeDBkM2Zubm52dTRmbm5uNWR3VUFnaGhCQkNOR2orN2dxdmpIR21jL1BhanhVTUpoZ1VwaWJ2aXZBeDBFT2hYYlBLcnhmZ1VYRU4yNGdBRlFyZ3BDNnJ0eklSQVpXZnowbU56Y2ZtcGxWNGVZd3pFWUVxeSszWHJuZW1hN0JFTEtMaGtoR0VRalJpOGZIeE50czhQVDBKQ3d0ellEV05nMTZ2NTl0dnYyWE5taldZemRWL043Ti8vLzVNbXpZTkx5K3ZhMWlkRUVJSUlZUVFqakV4U3NQaGRDT0gweThObTFPQW03dG8rUEdvQVgwMWx1VWVFS29tSmtSZDRmN3kvYW9laW5HeXVyK0ZsOExGSWpNdmJkUng1VFB4NTBZNGN5YkhaTFVMY0hpQWl1WHhlbmFsbUhoaGxET25MbG9QOFZNVUNQZFhzWFN2bmkwbnJRdldHU0hNVDhXQVVEWC8zYTIzR2gyb041bHA1cVpZenFjM21mRjJVVWk0SUVNSVJjTWxBYUVRalpST3ArUElrU00yMjd0MjdZcEtKZTl3MVVSeWNqSWZmUEFCcWFtcDFUN0czOStmdSsrK20yN2R1bDNEeW9RUVFnZ2hoSENjcUNBVnZWdXBPWkZsWXU2UVN5R2Vzd1pDZlZXVUdPR1hvNFlxejdNbjFjaXhEQk1YaTh4V3daNUtnWThtdXZERzd6cXIvZ3BVQ0FiTG1jend3UTY5MVpUbjkyOTBZZnZwc3VEUFNVMkY4NVZmWjA5SzVXbm0ra1FEYjR4elprUUhEV3VQWFhvODViV1dHcXh2NjZxL1Y2RVE5WTRFaEVJMFVrZVBIa1duMDlsc2wrbkYxV2MwR3ZubGwxOVl0V3BWdFhjb1ZoU0ZNV1BHTUhIaVJKeWRuYTl4aFVJSUlZUVFRamlHaDdQQ0hUMjBMTnVySi9heVVYY3FCZTd2cDJYYmFUMmJrNnIzbkxuVUFLV0c2czNLR1IydXdWa0RQeDZwUEhpc2JIYVB5VndXMm1tcUdCZFJwSy84ZnAwUllwT01uTDVpNUtIcGlrdGRmcnRMa0lxMmZpcWJkUXBSWDBsQUtFUWpaVzk2c2FJb1JFVkZPYkNhaGlzek01TWxTNVp3L1BqeGFoOFRFaExDdmZmZUsxTzRoUkJDQ0NGRW82SlNZSG92TGQ4ZE1yRHpqSFVJZUhNWERiK2Z2RFRsT01CZElhT3c2dkRQVlF0ekJqdGhNbU9abGx3K3hmankwWWxRMXU2cWhlSktBcjNLcmxSK25pc0R2WnBZZmJnczZHdnRvMkwyUUMzWnhXYkxTTUh5K3E2czEwelpkT2kwdlBxM3dZb1F0a2hBS0VRalpEYWIyYmR2bjgzMkRoMDY0Tzd1N3NDS0dxWTllL2J3OGNjZlUxUlVWSzMrYXJXYWlSTW5jdjMxMTZOV1YxeExSUWdoaEdnS01qSXl5TW5Kb1gzNzlpaEs1WnNDTkZSbnpwd2hNREFRRnhjWHEvdE5KaE1uVDU2a2ZmdjJkVlNaRU5lZW9zQnQzYlhFSmhtNHA3ZVd3V0dYbnU4NnFjdDJOQTd6VTNGOVJObDk3WnFwK09tSWdWOFM3SStrSzliRFN4c3JuL3A3NVpUZ2NxRytLazVubTY0NHB1THZHOVVWZDEwWk9KWWZZbS9xY3JtVUhCTnpmaTZ0dEw2cTZoV2lJWkNBVUloR0tEVTFsYXlzTEp2dE1yM1lQb1BCd1AvKzl6L1dyMTlmN1dOYXQyN04vZmZmVDVzMmJhNWhaVUlJSVlSdG16ZHZ4c3ZMaXg0OWVsUVp6SlgzN2RtejUxVmRxN0N3a0pVclY5SzdkMjhpSXlPdHJwZVRrOE9ERHo2SXI2OHZ2WHYzWnRDZ1FmVHIxdytBRXlkTzhPbW5uekpyMWl4YXRXcFZyV3VWbHBZU0h4OVA5KzdkS3dSempyWjI3VnArL1BGSGV2WHF4ZURCZ3hrNmRDZ3FsUXFWU3NXLy92VXZXclpzeVhYWFhjZjExMStQdDdkM25kWXFSRzNTcUdCY2hJWXRKdzJrNUpweFVpdDh1VmZIK1h6YnNkb250N2dRZDdieXFjWnVUZ296K21qUjJuaFAzZFlJUWlnTEk4UDhWQ3lMMXhONzJWUm10UW9lN0svRllJSU8vaXFPWjVyUVhqRzEyTllhaElvQ2xlMC9xRlhENUs1YWZqaGlJTDlVUmdPS3hrMENRaUVhSVh1akIwRUNRbnZTMDlONTc3MzNPSDM2ZExYNks0ckN1SEhqbURoeElocU4vRW9WUWdoUmQwNmNPTUdLRlNzSURBekV3OFBEYnQ5VHAwNEJNSDc4ZUdiTW1GSGo5WEx6OHZMWXVYTW55NWN2SnpnNG1CdHV1SUVKRXlhZzFXcng5UFFFSURzN0c1VktSWGg0T0ZBV0tyNzQ0b3VrcGFVeFk4WU1wazZkeXVUSms2djgrM25tekJsZWUrMDFUQ1lUNDhlUFo4cVVLVlUrdmlzbEpDVHczLy8rbDMvLys5KzBiTm15UnNkZXpzUER3eEpZamgwNzFtckROM2QzZDVLVGt6bDU4cVRWVEkzZmYvK2QxYXRYTTMvK2ZBSUNBcTc2MmtMVXBZaEFGV3NURFJVMjVTZzNLRXpONGZTeXpVWXVWOWxVWUlBaW5ablA5dWdwMUpreG1DREVSMFZ5VHRVN0FJZjdxMGpNckx6ZnlnTjZ0cDR5WWpEQnV6ZVVqZVpyNDFPOVRSblZLakQ5bFRXV1QzbUdzalVJdy8xVm5DOHc4ZHR4MllGRU5HN3lhbGFJUnNoZVFPam41MWZ0ZCt5Ym1wMDdkL0xKSjU5UVVsSlNyZjZCZ1lITW5EblQ4c0pIQ0NHRXFFdmxJVjllWGg1QlFVRTIrK2wwT3N0aS9zN096bGUxTEVad2NERHZ2UE1PYjd6eEJyR3hzWHp3d1FmRXhjWHh5aXV2V0kwbW5EUnBFbjUrZmhnTUJrczQ2T3JxeW9RSkV3Z05EYVdrcEtUS3NLOURodzY4OE1JTHpKczNqMisrK1laTm16YngzbnZ2NGVmbng3Smx5OWk2ZFd1VjlaNCtmUnFUeWNUczJiTjU3YlhYYU51MnJjMSs3N3p6RGdaRDVWTWlMMTY4Q0pSdFlMWnMyVEtXTFZ0bWFTc3NMQVRnMkxGalBQTElJd0RvOVhxU2twSUFMTmVXNTJHaUlUcDAzanFVdTNKRGtDRnQxZHdTcGVIcGRicHFqN1M3ZkxmaEo0YzdrWnh0d21BbkkxUXBaU01ERjJ6V2NTS3JZc2ZrYkhPRjQ4OWNFVHJPSGVLRW0vYlNwaVRsdjY0MHFrdnJIMTQrNWJsOGhHRk53a0dWQXFNN2F0aDZ5a2lCakRvVURZZ0VoRUkwTWdVRkJYWTMxT2pldlh1ald3L283OUxyOVN4YnRveE5telpWKzVqaHc0ZHoyMjIzMWZsVUp5R0VFS0pjZWREWG9rVUxGaTVjYUxOZmVubzYwNlpOQTJEczJMRlhQUUxleWNtSnA1NTZpcEtTRW5iczJJRk9WL25hVzJhem1RVUxGaEFYRjBldlhyMTQ5TkZIQ1FnSXdHdzJzM0xsU29LRGd4azBhSkRkYTBWRlJYSHJyYmZ5di8vOWo0eU1ERTZlUEltZm54OVRwa3poNk5Ham5EeDVrc0RBUUp1UHBVdVhMcGJQbHk1ZHl1elpzL0h4OGFuUUx6UTBsQnR2dkpFMzMzd1RQejgvM04zZC85YTZ3bHF0bG9pSUNNdnREei84a01jZWUweW1INHNHNzhwNHpsV2pjRHJiWENFY3JPN0xEcjBSbHZ5cHR3b050ZXBMb1IxY0N1c3FDd2VoTFB4N2M0dU9wTXZhKzdWUmN6elRSSFp4MlhuZitGM0hwSzRhVmg0MFlEYVhyVDBZSHFBaXpGZkZrUXYyUnpCTzc2V2xYVE9WNVRHYXNiMUpDWUM3RnI0OUtEc1ppNFpEQWtJaEdwa0RCdzVVZUVmdmN0MjZkWE5nTmZWZmRuWTI3N3p6anVYZC9hcDRlSGd3WThZTW9xT2pyM0ZsUWdnaFJNMWNQdDIxdWt5bXFxZjBBZno1NTU5czJMQ2gwcmJ5a2ZmWjJkbTg4TUlMbEphV1d0cmVmLzk5U2twS09IejRNSzZ1cnJpNnV2Si8vL2QvQUp3L2Y1N2p4NCtqVXFtWVBYczJZOGVPdFZ2RHpUZmZ6S3BWcStqVnF4YzlldlFBUUtQUjhQTExMMWZyTVZUWGtDRkRHREprQ01lT0hjUFQwNU1XTFZwWTJqNy8vSE9XTDE5T3k1WXRlZmZkZDYyT3UrMjIyOGpNek9UV1cyOWwvUGp4Vm0wblRwd2dORFJVbGlNUmpjYVZtMzk0T0VQU3hZcXZRYTdzWjB0bHIxK2VIZUhNa2o5MTFkNEoyR1NHVXhmTGZxYzVheTZGZFczOVZIeHo0TkpjNSt4aWFOK3NiSTFDTTlDcmxacitJV3FlV1ZkcUNSSXI4OW1lUytkbzVxYncrRkFueTVxR2FoVjhlTE5zVWlJYU52a0xKVVFqWTI5NnNVYWpvWFBuemc2c3BuNUxURXhrOGVMRjVPYm1WcXQvZUhnNHMyYk53cy9QN3hwWEpvUVFRamlHMFZpOWFYUDkrdlhqOTk5L1orUEdqYmk0dU9EbTVtWVZTUHI3KzVPVmxjV1pNMmVzam91TGk3TzBBeHc5ZXRTcXZmeitMNy84RW1kblo0WVBIMjZ6Qmg4Zkh6Nzc3TE8vdFk1ZlFrSUM3Ny8vUGpObXpDQXFLc3B1MytlZWV3NC9QeityNTA2clY2OEd3TVhGaFNWTGxsajF6OHpNeE5QVGs0U0VCRkpTVWl6MzUrZm5zM0hqUnJwMDZjS3p6ejRyb3dkRm82QndLZmx6YzFKd2QxSkl6YTBZcnFtckd4QmVjVnVsZ041b3JqUWNWQ2tWMTBBRTYvdEtEZFlia2x3ZVZCNDRiK1RHemhwT1pKbTR2YnNXZjNlRlZ6YlpEd2V2RkJXc1lsL2FwVGRZWkg2V2FBd2tJQlNpRVRFYWpSdzRjTUJtZTZkT25XcThDSGxqdFduVEpwWXVYVnJ0RjBiang0OW40c1NKZjJ1YWtSQkNDSEV0bGErYmQvNzhlWjU4OGttYi9TNGY0V2RycmIwcktZckN2SG56ZU9DQkJ5b051T0xpNG5qOTlkY3BMQ3lrZGV2V2xvRE0zZDJkd3NKQzlIbzluVHAxSWpJeWtxaW9LQ0lpSXFvY1RiZDY5V3JPblR0bnVhM1g2OW13WVFOUlVWRk1uRGlSMHRKU3pwMDdoMDZucS9aSFVsSVNKcE9KSjU1NGdxZWVlb29CQXdaVWV1MERCdzZRbVpsSlptWW1pWW1KRmRxUEhEbkNrU05IS3R5Zm41L1ArdlhyS3ozbndZTUhtVFZyRmkrODhJTE5OUkNGYUNndTMzMjRTL095Tnd1T3BGcy9yMDdPTmxGU3pSbTJxaXZtSWdkNUtxUVhWQjdZWGI2aHlPWE1GV0xHeXFYbm0vRndVcmlycDVhNFZDTUh6MWR2SkhVNVZ5ME1EbFB6emg4VmQyQ3h0UnV5RUEyQkJJUkNOQ0pKU1VtV0JiSXJJN3NYbDcwUVdycDBLWnMzYjY1V2YwOVBUeDU0NElFcVJ4a0lJWVFRZFUydjExditUVTlQdDludjhsRHc4ckN3S2lxVnFrSTRtSjZlenFlZmZzcm16WnRScTlYY2R0dHREQjgrbkgvKzg1OEFMRnEwaVB6OGZHSmpZOW04ZVRNN2R1d0F3TlhWbFQ1OStqQmx5aFRhdDI5ZjZmV2lvNlA1L1BQUEtTb3FzcnAvejU0OVJFWkdNbVRJRVBidTNjdjU4K2V0TmhnN2V2UW9iZHUyWmVUSWtSaU5Sa3BMU3lrcEthRzB0SlNPSFR0U1dscEthV2twNjlhdEl6ZzR1RUpZVjFKU3dxSkZpd0RvMDZjUEw3MzBFdVBIanljNk9wcmc0T0FxdjA2N2R1MUNyOWN6ZGVwVXRGb3RyNy8rT2o0K1B0eDQ0NDMwNzk5Zk5pa1JqY0l2Q1FheWlzeW9GQmdib2VGWWhvblVYRFA5UTlSa0ZKZzVsVzNpeFkzVm4yNnJ2bUtGaEc3QlpXc0hWc1pKcmFBM1ZwTEMyUWptL04yVkNyc3JyejVrNE02ZVdyN1piMk9iNWI5Y09VVmFvNExidTJ0WnR0ZGd0VjVpZVQrMUFnWUpDRVVESlFHaEVJMUlmSHk4M2ZhbXZ2NWdUazRPaXhjdnRydUp5K1U2ZGVyRUF3ODhnSyt2N3pXdVRBZ2hoS2k1dExRMHE0MDVTa3RMOGZiMlp0Q2dRZHg3NzcwWWpVWkxvR2MybXpsNjlDaVJrWkZjdUhDQjU1NTdqbTdkdWxrQ3I5emNYRlFxRlo2ZW50VzZkbEpTRXQ5Ly96Mi8vZlliQm9PQjNyMTdNMlBHREVKRFF6bDU4cVNsWDNGeE1kMjZkYU5idDI3Y2YvLzliTnEwaVcrKytZYXpaOC95KysrLzg4Y2ZmL0RXVzIvUnFWT25DdGNJRFEzbHRkZGV3MmcwRWhJU3dvNGRPM2p0dGRjSUN3dmpqanZ1QU9CZi8vcVgxVEc3ZHUxaS92ejVIRHQyaklpSUNCNTY2S0VhZjExWHIxN04yYk5uVWF2VkRCNDhHRVZSMEdnMGxuQ3p1ZzRlUEVoU1VoS2pSNC9td1FjZnhNM05yY2ExQ0ZGZi9YU2s3STJHcWRGYS9GemhneDFsUWR1dUZDTzlXcW1aR09WRVRvbVpuV2VNN0Q5bnFuSlVYV3F1aVpLL2tqVXZGNFVoYmRVc2lOVXhvb09hWWowa1hEQnhzZGpNc3IxNml2V1ZuK3p5ZTFVS2pPeWdRYXVHcEN5VFZVRG9yQ2tMSlBlbEdaazN4SW4zLzlTVFdWanhuUDd1Q21NNmFsaTBWY2VFU0EzeFo0MUVCS3I1N3BDQm5DdW1JNWNIbkJvVmRuZGlGcUkrazRCUWlFYkUzdnFEUVVGQk5HL2UzSUhWMUMvSnlja3NYTGlRN096c2F2V2ZNR0VDRXlkT3ZLb0YzNFVRUWdoSCtQNzc3OW0wYVJNeE1URzR1TGhRVWxKaVdjTnYxcXhaRkJZV01udjJiQVlPSElpaUtNeWVQWnNPSFRyUXVYTm51blRwZ3RGb1pNV0tGUUJzMzc2ZGtwSVNaczZjeWNpUkl5dTlYa1pHQmx1M2JtWERoZzJjT0hFQ056YzNoZzhmemcwMzNFQjRlRGdBQlFVRnpKdzVFNENZbUJpcmRYdWRuWjBaTzNZc28wZVBadFdxVlh6KytlZVVscFp5NnRTcFNnTkN3R29IWU9XdktZaUtqVzFSejU4L3oydXZ2UWJBOWRkZno2eFpzOURwZEp3NmRZcU9IVHRXKyt0NjIyMjNNVzdjT0RRYWpTWFVjM0p5b3JDd2tGZGVlWVhldlh2YlBEWWpJNFBiYjc4ZGdBY2ZmQkJYVjFmWm1FUTBTdjd1Q3JkMzErS3NnWmMzNmJqdzEzUmdvd2wybmpHeTY0eVJnV0ZxN3UzdFJIcUJpYmUyNmluVTJVNEpYOW1rczV6My9uNWF2ajFZRnNMOWR0eElaS0NLR1gyMXVHb1ZkcVVZY1ZKak5YVlpVYUNWdHdxMXF1eFlmM2VGRGNjTnhKMDFXb0pCelY5UDZVZDBVQlBxcTJKNXZKNFRtU1k4bmJXOE1NcVozNDRiK09PMDBmSTRlcmRTYzFNWERXLzhyaU83MkV4U2xvazdlbWpSR1NEVVYrR3NHdkpLek9pTVpWT0tqU1pZc0ZtSHpsaTJKcU9iRnJ5Y0ZTNFdteXVFaVVMVVYvTFhTb2hHSWljbmg5VFVWSnZ0VFhsNmNYeDhQTysvLzM2MXBsRTVPenR6Ly8zMzA2dFhMd2RVSm9RUVFsdzlGeGNYY25OeldiTm1qYzArYjcvOU5xMWF0U0kwTkJRbkp5Y1NFeE1yWFZPdjNIZmZmVWQwZExSbDg1Qnk2OWV2WitIQ2hZU0VoTkN0V3pmdXZ2dHVvcU9qY1hKeXN1cDM0Y0lGeStjN2R1eWdlL2Z1M0hUVFRWWjlWQ29WdDl4eUN6RXhNY3lkTzVlY25KeWFQT3hLNWVmbk0zLytmUEx5OHBnd1lRSVBQZlFRaXFLd2E5Y3VYbjc1WlRwMDZNRDA2ZE9Kam82dTF2bTh2THlzYnBlSGtyLzg4Z3U3ZCsrMmVkemxVNTMxZW4yMVIyUUswVkNFK2FrWUZLckdWUXZyanh0SXVGRDVjRGt6c1BXVWthUXNFdzhQY0tKZkd4VWJUOWhlKzl2WFZXRndtSm9XWGdxZjc5RmJiWGh5NUlLSm94ZDBER21yWmxJM0xSMzhWYnkxOWRMMDVVNkJLaDRkNU1TSkxCTTd6cGpZbDJhc3NJbUpsNHVDR1FqM1YvSFJUcjFsbE4rWGUvV2s1cHE0SVZLRHpnanJFZzNvamRBeFFNWFgrL1dXalV0S0RmREpMajNkVzZnWTBsWkR1MllLYnRxeTN3c21jOW1IV2lrTEt3R0s5ZkQ1SGoxbmNtUTRvV2c0SkNBVW9wRTRmUGl3M2ZhbUdoQ3VYNytlWmN1V1lhN0dhc0hObXpmbmtVY2VvV1hMbGc2b1RBZ2hoUGg3dEZvdEFHM2J0dVhERHorMGFpc2ZCVGgzN2x4Q1EwTXQvVXRMUzVrN2R5NmpSbzJ5OUMwdUxtYkNoQWtBUFBUUVF4WENRWUNkTzNmU3QyOWYzTnpjeU0vUFovUG16Wld1NTV1VmxXWDV2RTJiTmh3N2Rvd0ZDeFpVV245V1ZoWVhMbHpnczg4K1E2MVdNM255NUJvOCtrdlMwdEo0L3Zubk9YUG1ESk1uVCthKysrNnp0QTBjT0pEWFgzK2RaNTU1aG5uejVqRjQ4R0JtejU1ZDQrQ3VQUGpidG0xYnRZOHBMQ3kwR2tFcFJFUFdLVkJGYXg4VkY0dk1yRHlvcDlqKzBuMFdhWGxtbnQxUVd1a3V2NTJicS9CMFZ2QnlVVENhekd3L1l5VER4c1lrWmlEMnBKR1VYRE9UdWxySEdFZlNUVHovbTQ0VU8ySGN4U0l6LzkydFoxZUtFZU1WM1RZbkdkbDZ5bWcxTlhoWmZPVVBjRithaVgxcFplR2tteGJjblpTeUtjdUtnbHBWRmhBcVFMSGV6TmxLZG1BV29qNlRnRkNJUnNKZVFPamk0bEtqcVRXTmdjbGtZdm55NVRaM0VyeFN0MjdkZU9DQkIzQjNkNy9HbFFraGhCQzFvenJMWUZ6ZTUrOHNtOUcxYTFmZWUrODlGRVd4TzIyMmZFTVJqVVpEYW1vcXAwK2Z4dFBUMCthMDRQS1JlaXRYcnNUSnlhbkNhRU43MHRQVCtiLy8rei9McGlEdDJyWER4Y1dGLy83M3Y1U1dscUxUNlN6Lyt2ajRVRmhZeUpZdFcwaEpTV0hKa2lYVm12cTdidDA2UEQwOWFkbXlKU05Iam1UMDZORjIxeExNek16a2xWZGVZZENnUWJ6MTFsdE1uejVkTmpvVGpjTFJDeWFPMmhndFdKVlNHenNaSDA2ditmbVNza3k4dXJuaTVpZjJ3c0Z5ZnliYkhzRjROZXNHRnVtaHlMSWVvb1NCb3VHVGdGQ0lSc0JzTm5Qa3lCR2I3WkdSa1UxcS9adVNraEtXTEZsUzVhWXQ1Y2FQSDg4dHQ5d2k2dzBLSVlSb1VLcnpkK3Z5RWZRMTdYKzVHMjY0Z1g3OSt0R3NXVE9ienlueTh2SzQ2NjY3S0NnbzRONTc3NlZObXpZOC9mVFQ5T3JWaTBjZWVRUlhWOWNxcjI5UFlXR2gxZTNtelp0ak5wc3R1emNuSlNXUmxKUUVnS2VuSi83Ky92ajYrdUxqNDBQdjNyMEpEQXdrUGo2ZVU2ZE9jZTdjT1ZxM2JsM2xOYytjT2NPS0ZTc0lDZ3BpN2RxMXJGMjd0bHExZnZQTk4yUmxaVEZuemh4dXUrMDJwaytmWHNOSEs0UVFRamhXMDBrTWhHakUwdFBUcmFiMFhLbHo1ODRPcktadVpXZG5zM0RoUXBLVGs2dnM2K1RreE15Wk0rblRwNDhES2hOQ0NDRWN6MlM2TkN5bU9zdHRYTjcvU3ZZMk85UHBkTHo0NG9zVUZCVFFwazBieG84Zmo3T3pNM1BtekdIUm9rVWNQbnlZZSsrOWwySERodGtjVFdqcnZPdlhyMmZkdW5Va0pDUUFjUExrU1JZc1dNRDA2ZE41N0xISG1EVnJGbTNidHFWWHIxNTA2dFNKVnExYTRlenNYT0ZjR1JrWjNIMzMzWFR0MnJWYTRTQ1V6Y0tBc3JXZUF3TURxMTEzK1VoS0x5OHZ4bzRkVyszamhCQkNpTG9pQWFFUWpVQlY2dzgybFlDd2ZQZkN6TXpNS3Z0NmUzc3paODRjd3NMQ0hGQ1pFRUlJVWZ1TXhyTHBjcW1wcVphZGc2OWtNRnlhMjFjZS9uMysrZWQ4OTkxM2x2c3ZEdzR2NzE5ZEowK2U1STAzM3VERWlSUDQrZm54M0hQUFdRSzYwYU5INCt2cnk2dXZ2c3Fycjc3SzBxVkxHVHQyTEFNSERxeHl6ZDkxNjlieHhSZGZrSkdSQWNEWXNXT1pNbVVLbXpkdlp2bnk1Y1RHeGhJVEU4UGt5Wk5wMzc0OWdZR0JlSHA2Mmh6aDZPL3Z6L3Z2djQrYm14dW5UcDNpNHNXTGxKYVdFaE1UWTdPRzhuTzFhTkdDaFFzWFZ2dHI4dlhYWC9QcHA1L2k2K3RMVUZCUXRZOFRRZ2doNm9vRWhFSTBBdllDUW05dmIxcTBhT0hBYXVwR2NuSXlyNy8rT25sNWVWWDJiZG15Slk4OTlsaWxpN0FMSVlRUURVVjVRS2hTcWZEdzhLaTBqMDZucTlEZnhjWEZxdi9sb3diTHArdFd4V3cyYy9EZ1FYNzg4VWUyYk5tQzJXeW1lL2Z1ekowN3Q4Skl1ejU5K3ZEUlJ4L3h6anZ2c0hQblRqNzU1Qk0rK2VRVC9QMzlhZCsrUFczYXRDRWdJSUNlUFh0YWpld3JEeERWYWpXelo4OW16Smd4QUV5ZE9wWHJycnVPTDc3NGdpMWJ0ckIxNjFhcjY2bFVLalFhRFJxTkJrVlJNSmxNbUV3bWREcWRWUmlxS0FyOSt2V3pHeENXZjIzT256L1BrMDgrV2EydlRYbC91UFExRjZJK3FjRWdYbEVIWk5FalVWY2tJQlNpZ1RPWlRGV3VQMWlUcVR3TlVVSkNBb3NXTGFLNHVMakt2cDA3ZCtiaGh4KzJ1OEM0RUVJSTBSQ1VoMytWalc0Yk9YSWtHbzNHYXQyLzB0SlNBS1pNbVdKekYrUExBOFVyWGJ4NGtVT0hEaEVmSDgrZmYvNUpWbFlXV3EyV21KZ1l4bzBiUisvZXZXMGVHeEFRd0VzdnZVUjhmRHpMbHk5bi8vNzlaR1pta3BtWnlZNGRPMmpldkRuZTN0NVdBV0dYTGwzNDRJTVBPSG55Sk4yN2Q3YzZYMUJRRUk4Ly9qZ1BQZlFRMjdkdjUrREJneVFuSjVPUmtVRmVYaDQ2bmM3dVl3a0lDT0MxMTE2cmNxcHhlV0NxMSt0SlQwKzMyL2R5K2ZuNVFNVjFFNFdvRDd5Y0cvZHJnNGJPVTc0L29vNUlRQ2hFQTVlY25HejN5V2RqbjE0Y0h4L1B1KysrVzYwUkQwT0dER0g2OU9tbzFXb0hWQ2FFRUVKY1d3YURnYWlvS0VhT0hGbWg3ZEZISDJYUW9FR1drWUltazRtK2ZmdFdPbUpPbzlId3dBTVAwS2RQSDFxMWFsWHB0UjU1NUJFT0hUcUVuNThmWVdGaGpCbzFpaTVkdXRDdFc3ZEsxL3V6SlRvNm11am9hSktUazltd1lRTjc5KzVsMXF4Wk5wK3ZlSGw1VlFnSEwrZnU3czdJa1NNcmZBM01aak5HbzlIeVlUYWJNWmxNbU0xbXpHWXpXcTIyV204V0ZoVVY0ZXZyeTVneFk3am5ubnVxL1RpLytlWWJ0bS9mWHVuM1JvaTY1cXlCWUMrRmMzbXk4MjU5MUxhWmpDRVVkVU14VjJlMVlpRkV2ZlhMTDcvdzlkZGYyMnhmdEdnUkFRRUJEcXpJY2Y3NDR3OCsvdmhqdXd1cWw1czBhUkwvK01jL0d2MW9TaUdFRUZmdjVaZGZ0bXlFOGRSVFQ5R3BVNmM2cnFqK3lNek14TVBEdzdKcFIxTng4ZUpGZkgxOWEvejh3V2cweWh1U29sN2JlTUxJLy9aVmIwa0I0VGhxRlR3N3dwa1dYdkthUmRRK3BZby9aaktDVUlnRzd0Q2hRemJiQWdJQ0dtMDR1RzdkT3BZdFcxWmxQNVZLeFl3Wk14Z3dZSUFEcWhKQ0NDRWFwNmE2YnErZm45OVZIU2Zob0tqdmhyZFRFNWRxSkRHejZqZmFoZU5NaU5SSU9DanFqSXhkRmFJQk14Z01KQ1ltMm14dnJOT0xmL25sbDJxRmcxcXRsa2NlZVVUQ1FTR0VFRFVtazJ5RUVJMlpvc0E5dmJVMDk1QXdxcjdvMFZMTjJJNHloa3ZVSGZucEU2SUJPMzc4dU4wRnVDTWpJeDFZaldQODlOTlByRml4b3NwK2JtNXV6Smt6aC9Ed2NBZFVKWVFRb2pIdzlQUzBmSjZSa1ZHSGxRZ2h4TFhuNzY3dzdFaG5WaDNTODl0eDJYRzdycmhwNGJidVd2cUZxSkc0VnRRbENRaUZhTUFPSHo1c3Q3MnhCWVEvL1BBRDMzNzdiWlg5dkwyOW1UZHZIbTNhdEhGQVZVSUlJUnFMMXExYnMzdjNiZ0NTa3BJWU1tUklIVmNraEJEWGxwTWFwblRUTWpwY3c1RjBFMWxGWnZSTkpDdk1MREt6TytYU2crMGVyQ2JZZ2RONzNad2d5Rk1oTWxDTnN5UXpvaDZRSDBNaEdqQjdBV0hMbGkzeDl2WjJZRFhYMXVyVnExbTFhbFdWL1FJQ0FuamlpU2NJREF4MFFGVkNDQ0Vhay83OSs3TjY5V3JNWmpOYnRteGg1TWlSdEc3ZHVxN0xFa0tJYTg3WFZXRkFhTk5iTzlORkExdFBsWVdFSnk2YXVLdVhFNTdPTW81UE5FMnlCcUVRRFZSUlVSRW5UNTYwMmQ1WTFoODBtODE4OTkxMzFRb0hXN1pzeVRQUFBDUGhvQkJDaUtzU0ZCVEVvRUdEZ0xKZGFCY3NXTUNPSFRzd21XUVJmeUdFYUl3bWRkWGk2MW9XQ0JhVW12bHFuNkdPS3hLaTdzZ0lRaUVhcUlTRUJMc3ZXQnBMUUxocTFTcSsvLzc3S3Z1MWJ0MmFKNTk4MG1yOUtDR0VFS0ttcGsyYnhxbFRwMGhKU1NFdkw0LzMzMytmano3NmlCWXRXdURxNmxyWDVRbkIvUG56NjdvRUlSb05WeTNjMFVQTDRtMWw2N3J2VGpIU3U1V0tIaTJiM21oS0lTUWdGS0tCc2plOVdGRVVJaUlpSEZqTnRiRm16WnBxaFlNaElTRTgvdmpqRWc0S0lZVDQyMXhkWFhueXlTZDU2NjIzT0g3OE9BQjZ2WjdrNU9RNnJrd0lJY1MxMERWWVJmOFFOWDhtbDAwMVhoWnZvR09BQ25jbm1Xb3NtaGFaWWl4RUEyVXZJR3pidGkxdWJtNE9yS2IyL2ZISEgzejExVmRWOWdzSkNlR0pKNTZRY0ZBSUlVU3Q4ZlQwWlA3OCtkeHp6ejJ5QnFFUVFqUUJVN3BwOEhJcEN3VHpTc3g4czErbUdvdW1SMFlRQ3RFQTVlVGtjUGJzV1p2dERYMzM0dmo0ZUQ3KytPTXErNFdGaFRGdjNqdzhQRHdjVUpVUVFvaW1SSzFXTTJ6WU1JWU5HMFoyZGpaWldWbm85ZnE2TGtzSUljUTE0TzZrTUMxYXc1SS95MzdQYjA4MjByc1NYUlFEQUFBZ0FFbEVRVlMxbXFnZ0dWTWxtZzRKQ0lWb2dJNGNPV0szdlNHdlA1aVFrTUM3Nzc1YjVZTHdiZHUyWmQ2OGViaTd1enVvTWlHRUVFMlZyNjh2dnI2K2RWMkdFRUtJYTZoSFN6VzlXNW5ZblZvMjFYaHBuSjRYUmpuanFxM2p3b1J3RUluRGhXaUFEaDA2WkxOTm85SFFvVU1IQjFaVGU1S1RrMW0wYUZHVkl6VEN3c0o0L1BISEpSd1VRZ2doaEJCQzFKcmJvelY0L0xYMllIYXhtWlVIWk9TNGFEb2tJQlNpQWJJM2dyQkRodzQ0T1RrNXNKcmFrWjZlemh0dnZFRnhjYkhkZmtGQlFjeWRPN2ZCcjdFb2hCQkNDQ0dFcUY4OG5SVnVqNzQwMFRLbnhJelIvc1FtSVJvTm1XSXNSQU9UbFpWRlZsYVd6ZmFHT0wwNE96dWJCUXNXa0p1YmE3ZWZyNit2N0ZZc2hCQkNDQ0dFdUdaNnQxWnpPTjFFeDRDeTNZMWxMMlBSVkVoQUtFUURjK3pZTWJ2dERXMkRrc0xDUWw1Ly9YVXlNelB0OW5OM2QrZnh4eC9IMzkvZlFaVUpJWVFRUWdnaG1ob0ZtTjVMRmg0VVRZOU1NUmFpZ1VsTVRMVFo1dXpzVE51MmJSMVl6ZCtqMCtsWXVIQWhxYW1wZHZzNU9UbngyR09QMGJKbFN3ZFZKb1FRUWdnaGhCQkNOQjBTRUFyUndOZ2JRZGloUXdmVWFyVURxN2w2UnFPUnhZc1hjL3o0Y2J2OTFHbzFzMmZQcG4zNzlnNnFUQWdoaEJCQ0NDR0VhRm9rSUJTaUFTa3NMTFE3Mmk0OFBOeUIxVnc5czluTVJ4OTl4UDc5KyszMlV4U0YrKysvbjZpb0tBZFZKb1FRUWdnaGhCQkNORDBTRUFyUmdGUTEycTZoQklUTGx5OW4rL2J0VmZhNzg4NDc2ZGV2bndNcUVrSUlJWVFRUWdnaG1pNEpDSVZvUU95dFA2aFNxV2pYcnAwRHE3azZtelp0WXQyNmRWWDJ1K21tbXhneFlvUURLaEpDQ0NHRUVFSUlJWm8yQ1FpRmFFRHNyVDhZRWhLQ2k0dUxBNnVwdVlTRUJKWXVYVnBsdnhFalJuRFRUVGM1b0NJaGhCQkNDQ0dFRUVKSVFDaEVBNkhYNnpsNThxVE45dm8rdlRnek01UEZpeGRqTkJydDl1dlhyeDkzM25rbmlxSTRxREloaEJCQ0NDR0VFS0pwazRCUWlBYmkxS2xUR0F3R20rMzFPU0RVNlhTOC9mYmI1T2ZuMiswWEZSWEZ6Smt6SlJ3VVFnZ2hoQkJDMUZzR0U1elBOOWQxR1VMVUtrMWRGeUNFcUI1NzA0dWgvZ2FFWnJPWmp6LyttT1RrWkx2OVFrSkNlUGpoaDlGbzVOZVNFRUlJSVlRUW9uNDZuRzdpcTMxNmpDWjRZWlF6VHVxNnJraUkyaUVqQ0lWb0lPd0ZoSUdCZ2ZqNCtEaXdtdXI3K2VlZjJiRmpoOTArbnA2ZXpKNDl1OTZ2b1NpRUVFSUlJWVJvdWtvTThORk9QZW41WmpJTHphdzVabnVHbHhBTmpRU0VRalFBWnJPWjQ4ZVAyMnl2cjZNSDkrM2J4OHFWSyszMlVhdlZQUHp3dy9qNyt6dW9LaUdFRUVJSUlZU29PUmNOVE94eWFjYlRtZ1FER1FVeTFWZzBEaElRQ3RFQXBLYW1VbFJVWkxPOVBnYUVhV2xwTEZteUJMUFovaC9NYWRPbUVSRVI0YUNxaEJCQ0NDR0VFT0xxRFF4VEUrcGJGcVVZVFBDLy9mbzZya2lJMmlFQm9SQU5RR0ppb3QzMitoWVFGaFVWOGRaYmIxRmNYR3kzMzlDaFE3bnV1dXNjVkpVUVFnangvK3pkZDN4VFZmOEg4TTlOMG5TWFRscGFTbHZLWGlKTGtBMUNRVUJFUUJBUlpDaklVbEJRY1BDZ2o4aXdnS0tJTEdYSWtpa2crREJsQ3NxVVF0bWpnKzdka3JaSjd1K1AvbkpwYUhLN2tnNzR2Rjh2WDdRNTU1NTcwZ1pwUHpubmZJbUlpRXBISVFCRG02bGdLS3Q0NllFZWx4N295M1ZPUkpiQWdKQ29FcEFMQ0oyY25PRHI2MXVHczVHbjErdXhaTWtTeE1URXlQYXJWYXNXaGc4ZnpvckZSRVJFUkVSVXFRUzZLZEMrNXFQcUpCc3U1Q0pIVjQ0VElySUFCb1JFbFlCY2daTGF0V3RYcUpEdDExOS94Y1dMRjJYN3VMbTU0ZDEzMzJYRllpSWlJaUlpcXBSZWFhU0NvenJ2OTdENFRCRUhickJnQ1ZWdURBaUpLcmpFeEVRa0ppYWFiYTlJMjR0UG5UcUYzYnQzeS9aUnFWUjQ5OTEzSzJ6VlpTSWlJaUlpb3NJNHFRWDBxdmRvRmVIZWExcGs1TEJnQ1ZWZURBaUpLamk1MVlOQXhRa0lJeUlpc0h6NThrTDdqUnc1RXNIQndXVXdJeUlpSWlJaUl1dnBXa3VGcWs1NXF3Z2Y1Z0svaDNPZk1WVmVEQWlKS2ppNTh3ZFZLaFZxMXF4WmhyTXhMU2NuQjk5Ly96MXljK1VyZVBYbzBRUHQyN2N2bzFrUkVSRVJFUkZaajFJQjlHdjA2TmlrUXplMVNNcmlLa0txbkJnUUVsVndjaXNJYTlhc1dTSE84VnUvZmoyaW9xSmsrelJzMkJDREJ3OHVveGtSRVJFUkVSRlpYNHZxU2dTNjVVVXJXajJ3OHdyUElxVEtpUUVoVVFXV21abUp5TWhJcyswVllYdnh1WFBuY1BEZ1FkaytYbDVlbURCaEFwUktwV3cvSWlJaUlpS2l5a1FBTUtESm8wVWJKKy9wRUpYR1ZZUlUrVEFnSktyQWJ0KytMZHRlM2dGaGNuSnlvZWNPcXRWcVRKNDhHVTVPVG1VMEt5SWlJaUlpb3JKVHowdUJSajU1OFlvb0FnZFowWmdxb2ZMZm0waEVadDI2ZFV1MnZYYnQybVUwazRMMGVqMldMbDJLakl3TTJYNnZ2LzQ2L1AzOXkyaFdSRVJFUkVSRVphOS9ZeHZjVDhsQjczb3FkS2pKblZOVStUQWdKS3JBNUZZUSt2bjVsZXVxdkQxNzl1REtsU3V5ZlpvM2I0N09uVHVYMFl5SWlJaUlpSWpLaDM4VkFmTmV0SVdLK3pTcGt1SkxsNmlDRWtWUmRnVmhjSEJ3R2M3RzJLMWJ0N0IxNjFiWlBtNXViaGc5ZWpRRVFTaWpXUkVSRVJFUkVaVWZob05VbWZIbFMxUkJKU1ltSWkwdHpXeDd6Wm8xeTNBMmp6eDgrQkJMbGl5QlRxY3oyMGNRQkl3Wk00Ym5EaElSRVJFUkVSRlZBZ3dJaVNxb3dncVVsRmRBdUhyMWFzVEZ4Y24yNmRXckZ4bzJiRmhHTXlJaUlpSWlJaUtpMG1CQVNGUkJ5VzB2VnFsVTVWTDQ0K1RKa3poeDRvUnNuNkNnSVBUdjM3K01aa1JFUkVSRVJFUkVwY1dBa0tpQ2tsdEJHQkFRQUpXcWJHc014Y1hGNGFlZmZwTHRZMnRyaTNIanhwWDUzSWlJaUlpSWlJaW81QmdRRWxWQU9wMU9OaUFzNiszRk9wME9TNVlzZ1VhamtlMDNiTmd3K1BqNGxOR3NpSWlJaUlpSWlNZ1NHQkFTVlVEUjBkSEl5Y2t4MjE3V0FlRnZ2LzBtdStVWkFGcTFhb1gyN2R1WDBZeUlpSWlJaUlpSXlGSVlFQkpWUUJXcFFFbFVWQlIyN3R3cDI4ZkR3d01qUjQ2RUlBaGxOQ3NpSWlJaUlpSWlzaFFHaEVRVmtOeHFQVHM3TzFTclZxMU01aUdLSWxhdVhBbWRUbWUyanlBSWVPZWRkK0RvNkZnbWN5SWlJaUlpSXFwc290TkVYSW5WbC9jMGlNeGlKUUdpQ3Fpdzh3ZkxhcVhld1lNSGNlUEdEZGsrTDczMEV1cldyVnNtOHlFaUlpSWlJcXBNVWpVaTFwM1Q0bnkwRHU0T0FtYjNzSVdLUzdXb0F1TExrcWlDeWNuSlFVUkVoTm4yb0tDZ01wbEhZbUlpTm0zYUpOc25NREFRL2ZyMUs1UDVFQkVSRVJFUlZUYjJOZ0p1SmVXdEhFektFbkg2dnZuZFdVVGxpUUVoVVFWejkrNWQ2UFhtbDU0SEJ3ZGJmUTZpS0dMMTZ0V3lWWXNWQ2dWR2p4NE5wVkpwOWZrUUVSRVJFUkZWUm1vbDBLMzJvOStaOWw3VFFoVExjVUpFWmpBZ0pLcGdLa0tCa2pObnp1RDgrZk95ZlhyMjdJbUFnQUNyejRXSWlJaUlpS2d5NjFSVEJYdWJ2STlqMGtXY2orWXFRcXA0R0JBU1ZUQnlCVXBjWEZ6Zzd1NXUxZnRuWkdSZ3pabzFzbjJxVnEyS1YxNTV4YXJ6SUNJaUlpSWllaExZMndCZGdoK1ZnUGc5WEFjdUlxU0toZ0VoVVFVanQ0SXdPRGpZNmdWS05tellnTFMwTk5rK0kwZU9oRnF0dHVvOGlJaUlpSWlJbmhRdjFGYkM1djkzR3Q5TjF1TnFIQ3NhVThYQ2dKQ29Ba2xQVDBkY1hKelpkbXNYS0FrTEM4UFJvMGRsKzdSdjN4NE5HemEwNmp5SWlJaUlpSWllSk02MkF0b0hQVHFMOFBkd2JUbk9ocWdnQm9SRUZVaGg1dzlhczBCSlRrNE9WcTFhSmR2SHhjVUZRNFlNc2RvY2lJaUlpSWlJbmxRaGRWUlEvUCtHc1BBNFBlNGtjUlVoVlJ3TUNJa3FrTUlDUW11dUlOeTJiWnZzNmtVQWVPT05OK0RrNUdTMU9SQVJFUkVSRVQycFBCd0V0SzZSZnhVaGk1VlF4YUVxdkFzUmxSVzVBaVZlWGw1d2RuYTJ5bjN2M3IyTDMzLy9YYlpQMDZaTjhkeHp6MW5sL2tSRVJFUkU1alRiZEUvNitOeWdBRDVlaVI4L055aEErdk5wMWFPdUNpZnY1UVdENTZOMWlFNVR3ZGZGdXVmTUV4V0ZJSW9paStjUVZSQVRKMDVFU2txS3liYldyVnRqL1BqeEZyK25LSXFZT1hNbTd0eTVZN2FQblowZDVzeVpBdzhQRDR2Zm40aUlpSWhJenRNZUtEMXArUDBFdmorWmkvUFJlU0ZobXdBbFJyVzBLZWNaMGROQUtLVGlLYmNZRTFVUXFhbXBac05Cd0hyYmk0OGZQeTRiRGdMQXdJRURHUTRTRVJFUkVSRlp3SXYxSG0welBuMWZoNlFzcnR1aThzZUFrS2lDdUgvL3ZteTdOUUpDalVhRFRaczJ5ZllKRGc3R0N5KzhZUEY3RXhFUkVSRVZ4ZE8rMnV4SncrOG5FT1N1UUlCclhoeWpGNEZqZDNrV0laVS9Cb1JFRlVSaEFXRkFnT1gvSWQyOWV6ZFNVMVBOdGl1VlNvd2VQUm9LQmY5WFFVUkVSRVJFWkNraGRaVlFLNEYyZ1VvMDllWHZXMVQrV0tTRXFJSzRkKytlMlRaUFQwODRPRGhZOUg0SkNRbllzMmVQYkorUWtCQlVyMTdkb3ZjbElpSWlJaUo2MmpYelU2S3hqeEwyUEg2UUtnakcxRVFWaEZ4QVdLTkdEWXZmYitQR2pkQnF0V2JibloyZDBiZHZYNHZmbDRpSWlJaW9PUEpYeGFYS2o5L1BQQ29GR0E1U2hjS0FrS2dDeU03T3hvTUhEOHkyVzNwNzhmWHIxM0g2OUduWlBnTUhEclQ0cWtVaUlpSWlJaUlpcW5nWUVCSlZBSkdSa1JCRjg1V3JMTG1DVUJSRnJGdTNUcmFQdjc4L09uYnNhTEY3RWhFUkVSRVJFVkhGeFlDUXFBS1EyMTRNV0hZRjRmSGp4M0huemgzWlBrT0hEbVZoRWlJaUlySzYrUGg0WkdWbFdmVWVHUmtaaUk2T0xuSi92VjV2eGRsUVNiRHE3Wk9GMzAraWlva0pBRkVGSUJjUTJ0dmJ3OVBUMHlMMzBXZzAyTHg1czJ5ZlpzMmFvVUdEQmhhNUh4RVJFVlZ1MWc3dnJseTVndGRmZngxcjFxeEJSa2FHVmU2Um1wcUtOOTk4RTU5Kytpbk9uejl2MUtiWDZ6RnExQ2o4OXR0djBuTzlkKzhlSmsrZWpBc1hMbGhzRGpxZERyTm16Y0xWcTFjdE5pWVJFWkVsTVNBa3FnRHUzNzl2dHExR2pSb1FCTUVpOTltOWV6ZFNVbExNdGl1VlNyejIybXNXdVJjUkVSRlZmdnYyN1VOb2FHaVJnc0xjM0Z4TW1USUZwMDZkS3ZMNGFyVWFHUmtaV0x0MkxkNS8vMzA4ZlBpd1NOZmw1T1JnMXF4WnVISGpScEh1SVlvaS92cnJMNFNHaGlJaUlrSnFVeWdVaUk2T3h1TEZpekY0OEdEczJiTUhEZzRPdUh6NU1xWk9uVnJvc1N5aUtPS0xMNzdBRHovOGdNek1UTFA5bEVvbFRwNDhpVW1USm1IeTVNbll1M2N2c3JPemkvUmN5ZnB5Y25LTVh1TmFyYmJVNGJnb2lqaDY5Q2hTVTFOTFBFWnljakxDd3NMTXRxZW5wK1BZc1dOYzlVcEVGcUVxN3drUVBlMzBlcjFzUUdpcDdjVUpDUW40L2ZmZlpmdUVoSVRBeDhmSEl2Y2pJaUtpeWsrcFZHTGZ2bjA0ZGVvVVhGeGNaUHRxTkJyRXg4Zmo4dVhMR0Rac0dGNS8vZlZDMytTMHNja3I0YWxXcTdGdzRVTFkyOXNqUFQwZDMzNzdMWEp5Y3N4ZUZ4TVRnOXUzYnlNc0xBemZmdnV0N004dkt0V2pYM2xtejU0TmYzOS9vM2ExV2cydFZvc0pFeWFnVzdkdTBwdXB0cmEyR0Rod29PejhCVUdBbjU4Zk5tellnR1BIanVIenp6OUhyVnExVFBaVnE5WFFhRFR3OFBEQU45OThneVZMbHFCejU4NTQ0NDAzNE9YbEpYdWZwMTJ6VGZkS3ZTMVZxOVhpOU9uVGVQNzU1d3U4TGpNeU12RFdXMjloOE9EQjZOdTNMN0t5c2pCaXhBajA3ZHNYL2ZyMVE1VXFWVXAwdncwYk5tRGh3b1dZTUdFQ3VuYnRXdXd4SGo1OGlQZmVldzlObXpiRm0yKytpWVlOR3hhNHgrZWZmdzV2YjIvMDY5Y1BQWHYybEMweW1KT1RBN1ZhYmZTWUtJcTRlZk1tYXRldWJmYTYyTmhZMk5uWmxlanJZSW9sdnA5RVpIa01DSW5LV1d4c3JPd1B3SllxVUxKcDB5Yms1dWFhYlhkMmRrYmZ2bjB0Y2k4aUlpSjZNaWlWU2dCQVdscGFvUUZoU1ZZeEdjWlhLQlJTc09IczdJeVdMVnRpL3Z6NWhWNmZuSnlNNmRPblk5R2lSV2JEaS96bkt0dmEycHB0YjlHaUJRUkJrQUpGbFVxRm1KZ1lyRnExQ2pObXpEQjVMWkIzZHZPQkF3Y1FIeCtQanovK0dHdldyREhaMXpCdVNFZ0lYbmpoQmZ6blAvL0IzcjE3Y2ZYcVZTeGZ2cnpRNTBxbGs1eWNqTkRRVUt4ZnZ4NGZmZlNSVVZDc1ZxdVJscGFHNWN1WHc5N2VIcDA3ZDBaR1JnYldyMThQVDA5UDlPN2QyK3k0U1VsSk9IVG9FUHIxNnllOW5vRzg4SHZHakJsNCsrMjNNWGZ1WFBqNCtCZ0ZmT2ZQbjhmKy9mc3hkZXBVczBHNkljeTdkZXVXeWI5L2h0ZFpTa29LSEJ3Y3BQNzc5dTFEdTNidDRPVGtaTlQvdSsrK1EzSnlNaVpQbmd4M2QzY0FlU0gzeElrVDBiWnRXM2g0ZUppY3grblRwK0huNTRjdnYvelNZanViaUtqaVlVQklWTTRLSzFCaWlZRHc1czJiK091dnYyVDdEQmd3UVBZZFJ5SWlJbnI2R0FJUEJ3Y0hyRnExU3JidjRjT0hNWHYyYkRnNE9HRG8wS0ZGR3YveG9tZzZuUTVLcFJMZHUzZEhvMGFOVUsxYXRWSUhFby9mWTlteVpiaDM3NTRVMkdrMEdnREExMTkvRFJzYkcyaTFXdW54cVZPbklqazVHVjk5OVJWbXpweHBjaTVxdFJxOWV2WEN6ei8vaktTa0pFUkhSeU1vS0VoMkhxMWJ0OGFJRVNPd1lzVUs1T1RrSURZMkZ0N2UzcVY2bmlUUHk4c0w0OGFOdzl5NWN6RnAwaVFzVzdaTVdybHBXTWthRkJTRTNyMTdTMi9lR3o2WFkyZG5oeDkvL0JHN2QrOUc5ZXJWVGJablpHVGd1KysrTXdyZ0xseTRnT3pzYkhoNmVtTGt5SkVteHphOFJyMjh2SkNibTRzbFM1WVl0UnRDZWFWU2lUdDM3bURac21WSVMwdkR3WU1IY2VUSUVjeWVQZHZvZGRlalJ3KzgrKzY3ZU9lZGR6QjM3bHdFQmdZaUxTME5OalkyT0hyMHFPenpqSTJOeGIxNzl4QVlHQ2piajRncUx3YUVST1ZNYm51eFFxRXcrWU5HY1czWnNrVzIzZC9mSHgwN2RpejFmWWlJaU9qSjhuaTRaczN4TXpJeU1IMzZkUFRvMFFPOWV2V0NyNit2UmU2UlA5UzdkKzhlZHV6WVlYSlh4ZDkvLzIzMHVVNm5RM0p5TWdEZ3hJa1QrTzY3N3pCeDRrU1Q5MmpmdmoxKy92bG4xSzVkMjJ5QThuaTRPR0RBQVB6NTU1KzRmLzgreG8wYmg4V0xGMXZzT1Q5cExMVWR0V3ZYcmxpOWVqVmlZbUlRSGg0dUJZVDVWLzRCeHEvTHJLd3NoSWFHWXNLRUNYQnpjeXN3cHIyOVBRUkJRSFIwTkVSUkJKQzNxdEFRUFB2NitzTEZ4UVhwNmVtNGVmTW1BTURIeDBjS0MvLzg4MDg4Kyt5emVQYlpaNDNHMWVsMFVnQ1lrcEtDdExRMFhMMTZGZUhoNFFYbWtKV1ZoZTNidHhzOWR2YnNXZnp3d3c4WVAzNjg5RmlEQmczdy9QUFA0K1RKazFpNmRDbEdqUnFGYWRPbUFRRGMzTnhNRmpQVTZYVG8wYU1IQWdJQ0xCWU9jbnV4dkRTTmlCUDNkQWh3VmFDQk44dEdVTmxoUUVoVXp1N2V2V3UyclZxMWF0STdtaVVWSGg0dWU3Z3hBTHorK3VzRmZqQWlJaUlpc25SQWVQLytmVXlkT2xVcTBHRUlRRFFhRFFZUEhvenM3R3hjdTNZTkRnNE82Tnk1YzVIR3pNN09MckNsZCtqUW9WSlZaRU5vQXdBelo4NlVWZ2lPSGowYWd3WU53aXV2dklMMDlIUnMyclFKN3U3dXlNaklRTDkrL2VEZzRJQ2RPM2NXYVE0MWF0VEErKysvajl6Y1hBd1pNc1JrbjdTME5BREEzTGx6cFovdnRGb3Rzck96a1oyZGpZOC8vaGpmZnZzdG5KMmRpM1JQS2o1QkVOQzdkMi84OWRkZnVITGxTb0VpTkpHUmtSZ3pab3pSNTZOR2pVSkNRZ0tTazVNeGYvNzhBajh6QzRJQXBWSUpRUkN3ZXZWcUFIbUJYZCsrZmFGUUtEQnc0RUJwRldMdjNyMlJuWjJOcGsyYjR1V1hYNFpLcFRKNzN2ZzMzM3dqcldSTVNrckMxS2xUNGVucGljNmRPOFBaMlJsS3BSSjZ2UjQ3ZCs2RWc0TURRa0pDQU9TRjJUVnExTUNzV2JNS25EY0k1SzBpUEhueUpQejkvYkZyMXk0ODg4d3orUGZmZjB2NEZTVkxPeE9odzdMVGVXOWdOS21tUUFQdmd0OURJbXRoUUVoVXpxeFpvRVFVUld6ZHVsVzJUN05telFvY2VFeEVSRVFFUEZyMXB0Rm9NSDM2ZE5tK1NVbEpoWTVYbzBZTmpCdzVFci84OGd1OHZMeVFuSnlNaUlnSUNJS0F1blhyU3YzMjdkdUh1blhyeXE2b0UwVVIzMzc3TFc3ZnZvMjVjK2ZDenM1T2Fwc3laUXErL1BKTDZadzV3NXVsdFdyVmtrS1RxMWV2SWpzN1d3b01IeWQzUnJRcGJtNXVxRisvUG03ZXZJbkRody9EeTh0TENpNGZQSGdnQlpWT1RrNUd4N3JrTDFDeWZ2MTZvNENLTEcvUW9FRVlOR2dRMHRQVGNlTEVDYWhVS3VsOFA0VkNBU2NuSitsN3BWQW80T3ZySzcwT2p4NDlhaks0RmdUQmFBdXc0WHBuWjJmY3YzL2Y2SEZiVzF2WTJ0cGl5cFFwY0hCd3dLSkZpMHh1TDc5OCtiSlVmTWZiMnhzcEtTbElTRWpBblR0M0Npd3dlSHdGWVZ4Y0hHYk9uR2t5Skd6Um9nVmVlKzAxOU9uVEJ5TkdqTUMwYWRNWUVGWWcvbFVldlNsekpWWVBqUmF3WTJwRFpZUXZOYUp5bEpxYWl0VFVWTFB0cFQxLzhNcVZLeWEzSVJnSWdvQlhYMzIxVlBjZ0lpS2lKNWNoSU5UcGRMaDQ4YUpzMy93cjllU0VoSVJJcTUxKy9QRkhSRVJFd05iV0ZxR2hvZGk3ZHk5Ky9QRkhBTUM0Y2VNS3ZWOVdWaFlBNExQUFBzT1hYMzRwcmN4cjFxeVo5Q2FwWVVVZ0FIenl5U2Z3OXZaR1FrSUNZbU5qWVd0cmkrenNiR2tWV0g0T0RnNDRlL1lzQWdJQzRPbnBXZUQrYytmT2xlNHZpaUxPbkRrRE56YzNmUGpoaDNqdnZmZWtyNTFXcXpWYVZkaTBhVk9NSHorKzFMdEVuaWFXckhwNzVNZ1I2SFE2ZE8zYUZXdldyQUh3YUJ1dHI2OHZRa05EQzN4ZUdNTnIvL0Z0dnFtcHFRVWVBeUN0VE0zS3lzSzBhZE93Y09GQ3FXZ0lrUGN6ZkVSRWhMU2wyZEhSRVMxYnRvUktwY0tycjc0S2pVYURxbFdyUWhBRTlPclZDOTdlM2thcklRM2Jvak16TXdzRWhEWTJOaGc1Y2lTMmJOa0NwVktKMXExYjQ1dHZ2aW5LbDg1aVdNWFl2R291QXZ4ZEZZaEkwVU9yQi81OW9FTkxmKzcwb3JMQmdKQ29IQlZXb0tRMEt3aEZVU3owN01FMmJkckF6OCt2eFBjZ0lpS2lKNXNoNUhKMGRNU09IVHRrK3hxS2xCVEh1WFBuQUFDNXViazRmdnc0ZXZic2liQ3dNSVNIaHh0VkpUWnNQUWFBeG8wYkZ6alBUNmZUWWVmT25SZ3dZRUNoOTd4NTh5YSsrKzQ3aElXRm9WNjlldERyOWFoZHV6WVdMRmdBSUMvUWMzUjBSSU1HRGZERkYxOUFFQVNNR3pjTzNicDFNeHFuWGJ0Mm1EVnJsbEV3bXBDUWdOT25UNk5wMDZiU1kzdjM3a1Z5Y2pJQ0F3Tng5KzVkN05tekIxZXVYTUdNR1ROWThLRU1IRDE2RkwvODhvdjArZDI3ZDZGUUtPRGk0b0tXTFZ1V2VueFJGS1hYekk4Ly9vaXFWYXRDcDlPaFo4K2VxRm16cGhSNEEwRC8vdjJoVkNwTm52V1gzdzgvL0FBQXFGcTFLb0M4RmJ4UlVWRjQrUEFoUHYvODh3TDlFeE1UamM3SFRFNU9SbXhzTEJJVEUvSDExMTlMeFU3eXozblhybDFvMTY0ZDFHcTFGTFkvWGdUbDhXdW9iRFQzeXdzSUFlQmNsSjRCSVpVWkJvUkU1Y2lhRll6Ly9mZGY2U0JrVXdSQmtONU5KeUlpSWpLbHRCV0U1Y1RIeCtQT25Uc0E4Z0srV2JObW9VdVhMdmpnZ3c4S3JLNkxpSWlRS3IzT21UUEg1TmxxUmZIWlo1L2g5dTNiMHVlR25SWTNidHpBalJzM2pQcis5ZGRmMHNjSkNRa0Z4bXJidGkyKysrNDcrUGo0SURVMUZTTkhqb1NqbzZQUkZ1SE16RXlzV2JNRzN0N2VhTmFzR2U3ZXZZdE9uVHJoenovL3hJUUpFekJwMGlSMDc5NjlSTStGaXFaOSsvWTRlUEFnSWlJaTRPTGlBcjFlRHpzN082TnQzb1c1ZmZzMkhqeDRnTFp0Mnhab2UvandJWUM4WWlXR3JjSTZuUTVBM212Y0VEd2IrdWJmQ205TzI3WnQ0ZWZuaDhHREIrUEFnUU93czdORDI3WnRzV3JWS21SbFphRk9uVHJTK2FEMTZ0VXp1alk4UEJ5K3ZyNm9WNjhlZERvZDl1M2JWNkFTODZsVHB4QWRIWTFKa3lZQnlBdm9zN096VGE1Mk5EQ2NHMHJXMTh4UGlSMWhlVWNmWElyUklWZG5BeHRtaEZRR0dCQVNsU081OHdkZFhWMmw4MUNLcXlpckI5dTFheWVkYTBKRVJFUlUxZzRlUEFoUkZHRmpZd05CRU9EbzZJaERodzZoU3BVcUdEZHVISTRjT1lMTGx5OWorUERoUnRmdDNic1hkZXJVUWYzNjlXWEhUMDVPeHVuVHAvSG5uMzlLanlVbEplR2RkOTVCMjdadE1YVG9VS09Wa1lZUU12OWpobFdEaGkzUmo2dFRwdzRBbUQweVp1blNwVWhKU2NIMDZkTng2ZElsQUVEMzd0M1JwRWtUZlB2dHQ1Zy9mejd1M0xtRHQ5OSsyNnBoYkdWWG11Mm9naUJnMXF4WkFCNXRKVllvRkZpNmRHbUJjeVpORlNrWk0yWU1JaU1qb2RmcjhlV1hYNkpaczJaRzF4aXFGZWN2TG1NWU55TWpBNGNQSDVZZXo4M05SVzV1THJSYWJZRlZmZmtOSGp3WWdQSHJxbS9mdnVqYnR5KzZkKytPNU9Sa3M4VnNCRUdRemd4OVBEdzAyTFJwRTF4ZFhhWEt5ZG5aMmFoWHJ4NXUzNzRObFVxRm5UdDNTcXNkTjJ6WWdBRURCcUJUcDA1bTUxdGMzRjRzcjVxTEFHOW5BYkhwSXJLMXdKVTRQWjZweG1yR1pIME1DSW5LVVVSRWhObTIwbXd2dm5EaGd2U092Q2tLaFFJdnYveHlpY2NuSWlLaXA0dEdvOEhNbVRObCs1aGFaU2Zud0lFRDhQRHdnSU9EQStMajR4RVNFb0tOR3pjaUtpb0tBTEI3OTI1Y3ZIZ1JodzRkd2dzdnZDQmRkKzdjT2F4YXRRcno1czB6S215UzM4U0pFM0h0MnJVQzJ5SVhMVm9FUHo4LzJUT2dMZVhJa1NQWXQyOGZXclZxaFM1ZHV1RFVxVk5TVzU4K2ZYRDc5bTNzM3IwYlc3WnNnU2lLR0R0MnJOWG5SSG1xVnEyS3JsMjdZdDI2ZGFoV3JacDAvcVJLcFNwUXBNVEp5VWtLMnJadjM0NWF0V29adlltZm1KZ0lBUEQwOU1UMTY5ZHg0TUFCNmZWVnExWXROR3JVU09wcldLRzNZTUVDVEpzMnJVUnpWNnZWU0U1T1JyVnExUXEwYWJWYWlLSUlVUlFMSENOMCt2UnBuRGh4QW9JZzRNcVZLK2pUcHc4VUNnVkVVY1NjT1hQUW9FRUQ5T25UUnpyMzBFQ3BWR0xqeG8wRktvV1Q5UWpJVzBXNE56eHZGZUc1S0IwRFFpb1REQWlKeW9sV3EwVk1USXpaOXBKdUx5NUs1ZUlPSFRwSVo1b1FFUkVSRlVhbjArSGt5Wk1XRysvczJiTzRkKzhlWG52dE5menh4eDhBZ042OWUyUHIxcTBJQ1FsQlJFU0V0T0t1VHAwNmFOaXdvUlN1akJrekJtUEhqc1gwNmRPeFlNRUNrK2Y0ZGUzYUZlSGg0VkFxbFJnd1lBQTJiZG9FQU5LcUxVTWdsRC80Tkd3VkxVb1lXcGhidDI0aE5EUVUzdDdlVWhDVW1aa0o0TkZaYm1QSGpzVzVjK2NRSFIyTnJWdTNvbXZYcnFoZHUzYXA3a3RGOS9MTEwwdHZtTisrZlJ0anhveEJ5NVl0OGNrbm4wQ3IxYUpuejU1RktsSmlDQWo5L1B3UUhCeU14WXNYeTI1ZEI0RDkrL2VqZnYzNjZOT25UN0huclZRcW9kVnFwZGRyZm9hdHpXNXViZ1ZXR0ZhcFVnVTNidHlRamlCcTBhSUZnTHdWaDgyYU5aTjJOdVd2cW0zQWNMRHNOZmRUWU8vLzE1cThFSzJIVGc4b21SR1NsZkVsUmxST1ltTmpwWC9FVGFsZXZYcUp4djNubjM5a3p6WlVLcFhvMjdkdmljWW1JaUtpcDRzaHpISjBkTVQrL2Z0bC81c3hZMGFSeDkyOGVUUFVhalg2OWVzbkJXZUdTcXdkT25UQWhnMGJJSW9pdkx5ODhObG5uNkZtelpyU3RaNmVudWpmdnovUzA5TXhZOFlNSkNVbEZSai81WmRmUnV2V3JURjkrblJwdTZZcGh1RHo1TW1UT0gvK2ZJSEhTaUkyTmhhZmZQSUoxR28xL3Z2Zi8wckZWakl5TWdBOCtwcmEydHBpL1BqeDBuVnl1eitlZHMwMnlaL2JYVnFHTGVWZHVuUXA5clZ4Y1hFQWdPRGdZQ2lWU256MTFWZll0V3NYK3ZmdkR4OGZIMnpmdmgzNzkrL0hsaTFiNE9IaEFRQVlQWHAwZ1JUbUFib0FBQ0FBU1VSQlZITUJpMHFoVUVBUUJLalZhcFAvbVZPdlhqMHNYTGhRQ3NtRGdvS00yZzFCNXVPUDU3ZGx5eGFjT1hPbVJQUE96OXJmenlkQmdKc0Nidlo1eHc1azVvaTRucUF2NXhuUjA0QUJJVkU1a2R0ZURKUXNJQ3pLNnNGT25UckIwOU96MkdNVEVSRVJXY0tGQ3hkdzd0dzVEQnc0RU03T3pzak96cFpDTTNkM2QwUkhSK1BRb1VNQWdFbVRKcGtzSmpGdzRFQTRPam9pUGo0ZW4zLyt1Y2tLcTlPblQwZkhqaDFsNTVJLytGeTFhbFdCeHd5S1dzRTFNek1USDM3NElYUTZIZWJQbjIrMHV0R3c0a3V2Zi9TTGZxdFdyYVF0cU9iT2l5UHJPbno0TVBidDI0ZjI3ZHZqK2VlZkIvQm9KVjcrNzVVNWhtQzNjZVBHQUFBbkp5ZlkyZGxoMkxCaDBPbDArUFRUVDVHY25Jei8vT2MvU0V4TVJNK2VQVEZvMEtBU256a3BDQUtVU2lYcTFLbFQ0TC84UWJvcG1abVowR3J6dHEyNnU3c2J0Um0yd0Q5K3htSis2OWF0TTlvcVQ5YVR0ODM0VVZ4ek5zcjh3aElpUytFV1k2SnlZamhmeHhSQkVFeWVLMUtZMDZkUHk0NnJVcW53MGtzdkZYdGNJaUlpZWpvVk5SZ3J6bmhMbHk2RnI2OHZYbnZ0TlduMVlINUxsaXlCVHFkRG56NTkwTHAxYTVQak9EZzQ0TVVYWDhTdnYvNktzTEF3bkR4NXNrQ0ZXYmtxdGNWOVhuSkJrU2lLdUhqeG9sSGZ4WXNYU3hWdERRelA5ZkVkSkJNbVRNQ3hZOGRLZkx3TUZaMWhPM3RpWWlKdTNMaUJ5NWN2WStuU3BlalFvUU0rL1BCRHFaL2hleVMzMjhmZzBxVkw4UGYzTDNEbW40T0RBNlpQbjQ1cDA2Wmg2TkNoeU1uSlFmUG16YVhLd1NVbGltS2hGWWZOT1g3OE9JQzhIVVg1dHczZnZYc1hKMDZjZ0p1YkcxcTFhbVgyZW8xR1kzSnJNMWxITXo4bER0N01ldzJlajlMajlhWUFheG1STlRFZ0pDb25rWkdSWnR1OHZiMWhZMk5UclBIMGVuMmhQeWgwNmRLbHdMdUZSRVJFUk9ZVVpRVlZjWWlpQ0ZkWFY3ejMzbnV3dGJXVnRnY2I3blBpeEFtY1BuMGF0V3ZYTHJSb1IvZnUzZkhycjc4Q2VMVE5zNmlLKzd6TTliOTU4eWErK2VZYmhJZUh3OWJXRnRuWjJjakp5VUZzYkd5QmdEQXJLd3RBWGlYYi9JS0RneEVjSEZ5cytUeHRTbHYxTmlNakExOS8vVFZPbkRpQjExNTdEY25KeVJnM2Jod0FvRmV2WGhnM2JwelJ6OTZHNzFIK2dGQVVSYVNrcE1ESnlVbnFHeFVWaGZ2MzcyUDA2TkVtNzZ2UmFPRGk0aUs5enBzMGFRS05SZ01uSjZjU1B4ZTlYZzgzTnpkczNyeTVRRnRTVWhJR0RScGs5bHJEMlp2Mjl2YlNZNUdSa2RLNWkrUEhqNWUyS1F1Q2dOemNYSWlpS0ZWRzF1bDB1SHIxS3JLeXNtUUQrTUt3aW5IUjFQWlV3TmxXUUhxMmlGU05pTnRKZWdSN2NCTW9XUThEUXFKeUlyZlM3L0YzSUl2Q2NNaTFPVFkyTmlVNkNKbUlpSWllWG9aZ0xETXpVeXJvWUk1aDY2TGM2anlGUW9IWnMyZERvY2o3SlRmL3R0dWtwQ1FzWExnUVhsNWUrTzkvL3l0N25ob0FCQVlHSWpBd0VQZnUzVVB6NXMyTjJtN2Z2bzAvLy93VEFRRUIwcjFNUGEraUZpa3hGUkN1VzdjTzY5YXRnMDZuUTkyNmRmSEZGMS9nL1Buem1EOS9QdDUvLzMyMGFORUNiZHUyUmExYXRlRHQ3WTNNekV4NGVuckN4OGRIK2pwcE5CcGtaR1FnUFQwZHljbkpTRTVPUnJ0MjdXQm5aeWY3M0tubzB0UFQ4YzQ3N3lBMk5oWmR1M2JGeUpFakFlUWQ1N055NVVyczJiTUh2Ly8rTzl6ZDNhWHd6eERtNm5RNkRCOCtISm1abVVoUFQ0ZGVyOGV5WmN1a2MvcjI3dDBMSnljbm8vTUU5WG85enB3NWc2MWJ0K0xDaFF2U2F0Y2pSNDdncDU5K3d0cTFhMUczYmwwRUJ3ZkR4OGNIcnE2dWFONjh1Y2szOFUxdGRUYjFXang4K0RCU1VsS2t6MDI5NW9HOFFrQjZ2UjV4Y1hFUVJSSDc5Ky9IOTk5L0Q1MU9oeGt6WmhodHlYZDBkRVIwZERUR2poMExKeWNuNU9Ua0FBQ2lvNk94WXNXS1VxK0VwTUlwQktDcHJ3TEg3dVM5RHM1R01TQWs2MkpBU0ZRT3RGb3RZbU5qemJhWDVQekJQWHYyeUxhLzhNSUxjSFYxTGZhNFJFUkU5UFF5aEJFS2hhTFFWVzRwS1NtNGYvOStvZHN5ODRjWCtRUEN0V3ZYUXFWU1lkNjhlWEIzZDhmMjdkdHg3Tmd4QkFZR1NvVVZIamQ4K0hCRVJFUVUySjZibEpTRTlldlhGN2l2b2JLckljdzBWWjNaMUdPRy92bjUrZmxCRUFUNCtQaGd6cHc1Y0hKeVFwY3VYZURsNVlWNTgrYmhuMy8rd1QvLy9HTjBUVUpDQXQ1Ly8zMklvbWh5VERzN083UnMyWklCb1FVNU96dGoyTEJoK09XWFg0eENyVUdEQnFGMTY5Yll0bTBienAwN2g5allXS2tpc1VIK245ZDlmSHp3eFJkZlNPZEtabVptWXMrZVBSZzJiQmcwR2czT25qMkxjK2ZPNGNTSkUwaEpTWUdmbng5R2pCaUJQbjM2U0hOWXYzNDk5dS9majdDd01JU0ZoUUhJTzdQd3E2KytNaGtRR2w0ajJkblowbU81dWJsR0t3Q0J2RkQ3NTU5L2xvSk51VUlqTDczMEVpNWN1SUJKa3liaDJyVnJhTnUyTGNhTUdTTUYxd1pEaHc3RmtpVkxjUHYyYmVreE96czd0R25UQm0rOTlaYlo4Y215bXZrcHBZQXdKcDJGU3NpNkdCQVNsWU1IRHg3SWJtM3g5ZlV0MW5qWHIxL0h6WnMzemJhcjFXcjA2dFdyV0dNU0VSRVJHY0krZTN0N2hJYUd5dlk5ZlBnd1pzK2VMYTAwS2dxTlJnTWdielhkcUZHajhPcXJyMHJuTUFjSEIyUGZ2bjNZdFd1WDFOL056YzFvWldHN2R1MU1qdHVpUlFzc1g3NGN5NWN2bDZxdXZ2amlpOUsyU0VQdzR1enNqRzNidHBtZFg3ZHUzU0FJZ3NsVmtaMDdkNGFqb3lPVVNxWFJsdEhHalJ0ajFhcFZPSGp3SUE0ZE9vU3dzRENqcjhualc0d05talJwZ3M4KysweXFla3lQTk50MHIxVGJVcnQzNzQ2T0hUc2FuYnNIQUFFQkFaZzhlVEtBdk85TFNrb0tIajU4aU56Y1hHaTFXdWgwT29paUtHMk56LzhtL2ovLy9JT0FnQUQwN2RzWDQ4YU5RMXBhR29LQ2dqQmd3QUEwYTlZTXRXdlhOcnFYaDRjSEprNmNpTGZmZmh0bnpwekIyYk5uRVI4Zmp4a3pac0RSMGRIa3ZITnpjK0hnNElET25Uc0R5UHQ3b2xLcEVCSVNZdFN2WjgrZWFOMjZOY2FQSDQrZ29LQkN0K2Rmdm53WmpSczN4clJwMCtEdjcyK3lUN2R1M2RDdFd6ZlpjVXFxdE4vUHAwazlMd1ZHdGJSQmsyb0tPS3A1QUNGWkZ3TkNvbklnZC80Z1VQd1ZoSVd0SHV6Y3VUTi8yQ1FpSXFKaTAycTFFQVFCWGJ0MkxWSi9oVUtCcmwyN1FxL1htOTNtbUo4aE9CTUVBVFkyTmtaRjJwbzBhWUtsUzVkaTI3WnRXTHAwS1d4c2JQRHV1KzhXZWU2QmdZSDQ0b3N2TUdYS0ZMUm8wUUpEaGd3eHVtLzc5dTB4YXRRbzJURmVmZlZWOU9uVHA4RHFLZ056QlIxc2JHelFvMGNQOU9qUkExcXRGZzhlUEVCY1hKd1VRR2swR2ltRTB1djFFRVVSM2J0MzU4OXJWdlI0T1BnNEd4c2JlSGw1RlhtOGpoMDdvazJiTmxBb0ZQaisrKytsOC8yS01vLzI3ZHVqZmZ2MmhmYjE4UERBaGcwYmpNNzdXN05tamNuVmhtNXVibGkyYkZtUnpqY2NPblJva2VaSzVjOUdDYlFKS05wcmk2aTBCTkhTcGNtSXFGQmJ0bXpCenAwN1RiWUpnb0NWSzFjV3VVakpnd2NQOE9HSEg1bzk3MGVoVUNBME5CU2VucDRsbmk4UkVSRTluUzVjdUlBcVZhcklibGswaUlpSWdGS3BMTlpPaUFzWEx1RGl4WXNJQ1FreEc4SUJ3SVlORzlDeFk4ZGk3N0tnSndOWG5EMVorUDBrS2grQ0lGOEhteXNJaWNxQkpTc1k3OTI3Vi9ZdzhPZWVlNDdoSUJFUkVaVkkwNlpOaTl6WDNGYkZ3c1l2eWoxZWUrMjFZbzlOVHc2R1NVOFdmaitKS2lhV3dDRXFCNWFxWUp5YW1vcGp4NDdKOXVIWmcwUkVSRVJFUkVRa2h3RWhVUm5MeWNtUnJXQmNuSUR3d0lFREppdmdHVFJzMkJBQkFYeUhqb2lJaUlpSWlJak1ZMEJJVk1ZZVBIZ2d1eVc0cUFGaGRuWTJEaHc0SU51SHF3ZUppSWlJcUxKcnR1bGVlVStCTElqZlQ2S0tpUUVoVVJrcnJJSnhVUVBDbzBlUElpTWp3Mnk3djc4L0dqVnFWS3k1RVJFUkVSRVJFZEhUaHdFaFVSbVRPMzlRRUFSVXExYXQwREgwZWozMjd0MHIyNmRYcjE0b3BFZ1JFUkVSRVJFUkVSRURRcUt5SnJlQ3NHclZxbENyMVlXTzhjOC8veUErUHQ1c3U0ZUhCMXEzYmwyaStSRVJFUkVSVlNTc2V2dGs0ZmVUcUdKU2xmY0VpSjQycGExZ0xJb2lmdi85ZDlrK0lTRWhVQ3FWeFo0YkVSRVJFVlZlZS9ic3dZVUxGOHA3R2tSRjV1TGlnb2tUSjViM05JZ0lEQWlKeWxST1RvN3N5citpQklSMzd0ekJyVnUzekxZN09EaWdjK2ZPSlpvZkVSRVJsWjJjbkJ6RXhjVWhQVDI5dktkQ1Q0aXJWNjhpUER5OHZLZEJWR1J1Ym03bFBZVktKVlVqNGxhaUhnRFF6SThMUXNpeUdCQVNsYUhDS2hoWHIxNjkwREVPSGp3bzI5NmxTeGZZMmRrVmUyNUVSRVJVTm1KaVlyQmp4dzc4L2ZmZnlNbkpLZS9wRUJGUkpYQXVTb2NscDNJQkFJMTlGQXdJeWVJWUVCS1ZvUWNQSHNpMkY3YUNNRE16RTMvOTlaZlpkcVZTaWU3ZHU1ZG9ia1JFUkdSOVI0OGV4YXBWcTZEVDZjcDdLdlNFZS9IRkY5RzBhZFB5bm9aRnZIN0pRZnI0bHlaWmZMd1NQLzVMa3l6cFR3Q3dzYkVCRlkyWDA2TVNFa2xaNWhlZEVKV1VJTW90WnlJaWk5cXhZd2UyYnQxcXRuM2x5cFd5UlVyKytPTVByRnUzem14NzY5YXRNWDc4K0ZMTmtZaUlpS3pqNk5HaldMNTh1ZEZqSGg0ZThQVDBoQ0FJNVRRcmVsTDE2dFhyaVFrSWlRakl5Qkh4M20vWkFBQUhHK0RidnR3MVJzVWpGUExEQmxjUUVwV2htSmdZczIwZUhoNnk0YUFvaWpoMDZKRHMrRjI3ZGkzeDNJaUlpTWg2WW1KaXNHclZLdW56MXExYlk4aVFJVHgvaTRpSWlzUlJMY0JHQ2VUcWdLeGNJRnNMMkRMUklRdFNGTjZGaUN4RmJvdXhqNCtQN0xYaDRlR0lqbzQyMis3cjY0dTZkZXVXZUc1RVJFUmtQVHQyN0pDMkZSdFcvRE1jSkNLaW9oSUF1TmsvV2dDVy9KQ2JRY215R0JBU2xSRlJGR1ZYRUJZV0VCWmw5U0MzSnhFUkVWVThPVGs1K1B2dnY2WFBod3daVW82eklTS2l5aXAvUUpqRWdKQXNqQUVoVVJsSlQwOUhWbGFXMlhhNWdEQTFOZFhvRjR2SHFkVnF0RzNidGxUekl5SWlJdXVJaTR1VHFoVjdlSGh3NVNBUkVaV0kwUXBDRmlvaEMyTkFTRlJHNUZZUEFrQzFhdFhNdGgwOWVsUzIybUhyMXEzaDZPaFk0cmtSRVJHUjlhU25wMHNmZTNwNmx1Tk1pSWlvTW5OejRCWmpzaDRHaEVSbFJPNzhRY0Q4Q2tLOVhsL285dUl1WGJxVWVGNUVSRVJVZG5nY0NCRVJsWlE3dHhpVEZURWdKQ29qY2dHaFVxazB1NkxnMzMvL1JVSkNndGxyQXdNRFViTm16VkxQajRpSWlJaUlpQ291YmpFbWEySkFTRlJHNUxZWWUzbDVRYWxVbW13N2VQQ2c3TGhkdW5UaGFnUWlJaUlpSXFJbm5KdjlvNCtUR0JDU2hURWdKQ29qY2dHaHVmTUhFeE1UY2VIQ0JiUFgyZG5ab1UyYk5xV2VHeEVSRVJFUkVWVnNkamFQRm9ab3RPVTRFWG9pTVNBa0tnTjZ2UjZ4c2JGbTI4MmRQM2ppeEFtSW92bDNodHExYXdjN083dFN6NCtJaUlpSWlJZ3FObFcrQklmckI4blNHQkFTbFlIRXhFUm90ZWJmNGpFVkVJcWlpT1BIajh1T3krSWtSRVJFUkVSRVQ0ZjhCMHZKckNNaEtoRlZlVStBNkdsUWtnckdkKzdja2IydVZxMWE4UGYzTC9YY2lJaUlpSWlJcU9LelVRSk5xdVd0ODNKUzh4eDZzaXdHaEVSbFFPNzhRY0QwR1lTRnJSNXMzNzU5cWVaRVJFUkVSRVJFbFllenJZQkpiZFhsUFExNlFuR0xNVkVaa0ZzSnFGYXI0ZXJxYXZTWVZxdkZYMy85WmZZYWxVcUZWcTFhV1d4K1JFUkVSRVJFUlBUMFlrQklWQVlLcTJBc0NNYkx3eTlkdW9UMDlIU3oxeno3N0xOd2NuS3kyUHlJaUlpSWlJaUk2T25GZ0pDb0RNaXRJRFIxL3VDSkV5ZGt4MnZYcmwycDUwUkVSRVJFUkVSRUJEQWdKTEs2M054Y0pDVWxtVzEvUENETXpNekV1WFBuelBaM2NuSkNreVpOTERZL0lpSWlJaUlpSW5xNk1TQWtzcktFaEFTSU1qWG9IdzhJejV3NUE2MVdhN1ovbXpadG9GS3h2aEFSRVJFUkVSRVJXUVlEUWlJcmk0dUxrMjMzOXZZMityeXc2c1Z0MjdZdDlaeUlpSWlJaUlpSWlBd1lFQkpaV1h4OHZHeTdsNWVYOUhGY1hCeXVYNzl1dG0rMWF0VlFzMlpOaTgyTmlJaUlpSWlJaUlnQklaR1Z5YTBndExHeFFaVXFWYVRQaTFLYzVQR0t4MFJFUkVSRVJFUkVwY0dBa01qSzVGWVFlbmw1U1lHZktJbzRlZktrN0ZqUFAvKzhSZWRHUkVSRVJFUkVSTVNBa01qSzVGWVFWcTFhVmZvNE1qSVNNVEV4WnZ2V3IxOGZucDZlRnAwYkVSRVJFUkVSRVJFRFFpSXJFa1d4eUFIaDMzLy9MVHNXaTVNUUVSRVJFWlhlL2Z2M2taU1VaTFk5SlNVRmUvZnVoU2lLeFI3Nzd0MjdSZTZibnA2TzJOallZdCtqT09OcnRkb1NYWnVSa1lFSER4NFUrNXJDQ2pSU3lXMjhtSXZObDdTNEZxK0h2dmd2VGFKQ3FjcDdBa1JQc295TURHZzBHclB0K1F1VW5EbHp4bXcvcFZLSkZpMWFXSFJ1UlBSa0VrVVJZV0ZoT0gzNk5LNWR1NGJrNUdUWi93OFJQYW5zN096ZzV1YUd1blhyNHJubm5rUERoZzE1amk4UkFRQzJiOStPL2Z2M1krREFnUmc4ZURCc2JXMk4yaytjT0lGRml4WmgxNjVkR0Q5K1BCbzJiRmlrY2JWYUxTWk1tQUIvZjM4TUhEZ1FYYnAwa2UyZm5KeU0wYU5IbzBtVEpuanBwWmZRb1VPSElqK0hvMGVQSWlrcENUMTY5SUNkblozSlB0ZXZYMGRvYUNqNjkrK1BGMTk4RWZiMjlrVWVQeTB0RFNOR2pNRHp6ejl2OUR1TG5QUG56K1BodzRjSURRMkZ0N2Qza2U5RmhjdlJBVWR2NjVDakEvNTNIZml5aHkyOG5maHZHbGtXQTBJaUt5cXNnckZoQldGMGREU2lvcUxNOW12UW9BRWNIUjB0T2pjaWV2TEV4TVJneFlvVnVIYnRXbmxQaGFqY2FUUWFQSGp3QUE4ZVBNQ1JJMGRRdDI1ZGpCNDlHajQrUHVVOU5TSXFaK1BIajBkVVZCVFdyVnVIdzRjUFkrYk1tUWdLQ3BMYS8vampEd0JBYkd3c2podzVnc0RBd0NMOUxINzU4bVZrWjJjak1qTFNaR2dYRlJVRmIyOXZxRlI1djRZN09qcENGRVhjdjM4Zk5XdldSR0ppSW14dGJlSGs1RlRvdlhidDJvVUxGeTVnelpvMStPaWpqOUNxVmFzQ2ZSd2RIUkVmSDQrbFM1ZmkwcVZMK1BUVFQ2VjdGOGJHeGdaNnZSN0hqeDh2VXYvOEZpNWNpRGx6NWhUN09qSXZQRTZQSEYzZXg5VmNCSWFEWkJVTUNJbXNxTEFsOW9aMzR3cmJYbXpxSDN3aW92eXVYYnVHQlFzV0lDc3JxN3luUWxRaFhidDJEVE5uenNTVUtWTlF0MjdkOHA0T0VaVWpsVXFGR1RObVlOU29VWWlLaXNMY3VYT3hkT2xTQU1DTkd6ZHc5ZXBWMk5uWllkR2lSZkQzOXkveXVLZFBud1lBdlBMS0s2aGR1emJlZnZ0dE5HM2FGQUNnMSt2eHYvLzlEOTdlM2dnT0RvWlNxVVJPVGc0QUlEYzNGeHMyYk1ENTgrZmg2dXFLZWZQbXlZYUVjWEZ4dUhqeElnUkJ3UFRwMDlHeVpVdVQvZFJxTlFBZ0lDQUFzMmJOS3ZMekFQSUNRb045Ky9aQnFWUUN5QXROaHc0ZENnRFlzMmVQZEE4QTZOYXRHMVFxVmJIdlZSSUpDUWs0ZCs0Y3pwOC9qL1BuejJQanhvMVd2MmQ1T25EajBWYnhwcjdLY3B3SlBja1lFQkpaVVdFckNJc1NFQXFDZ09iTm0xdDBYa1QwWkltSmlURUtCd1ZCUUtkT25kQ2hRd2RVcjE3ZDdOWWpvaWVaUnFOQlpHUWtqaDQ5aWlOSGprQVVSV1JsWldIQmdnV1lOV3NXVnhJU1BlVmNYVjN4Mm11djRjY2ZmNFNEZzRQMCtMcDE2d0FBVTZaTWtjTEJyS3dzckZxMUNtKysrYWJaNEU0VVJSdzZkQWdBY09USUVlemF0UXZwNmVtNGMrZU9VYitVbEJTbzFXcnMzNzlmQ3VFeU16TngvUGh4WkdWbElTMHREUmN2WHBROWYzejM3dDBRUlJHOWUvYzJHdzRDa0VJOXc1K0dlZjc0NDQ5bzBhS0Y3QkZHK2E4cERrRVFDbXpadHBRVEowNUlvV0JFUklSVjdsRVJKV1dKQ0kvWFM1KzNyTTVTRW1RZERBaUpyRWh1QmFHenN6UHM3T3dRRnhlSGUvZnVtZTFYdjM1OU9EczdXMk42UlBRRUVFVVJLMWFza01KQk56YzNqQjA3RmcwYU5Dam5tUkdWTHpzN085U3FWUXUxYXRWQzY5YXRzWFRwVWlRbkp5TXJLd3NyVnF6QXh4OS96RE1KaVo0U1c3WnNNZmx6ZVc1dXJ2VHhraVZMb05Gb2NQTGtTWGg2ZXVMcTFhdTRldlVxQU9EY3VYTzRkKzhlcmw2OWlubno1cG5jYm56MjdGa2tKU1hCdzhNRG5wNmU4UFQwQkpBWG1BMGZQaHcvLy93ekxsMjZCQzh2TDlqWjJhRlBuejdJemMzRjd0Mjc0ZUxpZ3ZidDIyUDM3dDNRNi9WWXUzWXRhdFNvWVhMMVlsWldGbmJ0MmdVM056ZU1HalVLQUxCcDB5WmN2bnk1d0hNMFBML0l5RWlNR1RNR1FONmJKOUhSMGRpelp3L216NStQZXZYcW1meWE1Zi8vNDdoeDQ2U1A4eGM5bVRoeG9zbHJyV1hod29Xb1Zhc1dubi8rZVFRSEJ5TW1KZ2FyVnEwcTB6bVVod00zZFZKUmtycGVDdFJ3WlVCSTFzR0FrTWlLNUZZUUdzNGY1UFppSWlxTnNMQXc2Y3hCUVJEd3pqdnZvSDc5K3VVOEs2S0twVUdEQmhnN2Rpem16SmtEVVJSeDdkbzFoSVdGb1ZHalJ1VTlOU0lxQTg4ODh3d21UNTZNN094c2srMy8vdnN2L3YzM1grbnpoSVFFYk4rK3ZVQy82OWV2WThhTUdaZ3paMDZCZ2grLy92b3JWQ29WdnZ6eVN3UUhCK1BVcVZPb1ZxMGFBZ01EY2YvK2ZWeTZkQWtOR3paRWpSbzFDb3lkbXBxSzNidDNBOGdMOVc3ZHVvVjMzMzBYczJiTlF1UEdqWTM2YnR5NEVSa1pHZmowMDAvaDVPU0VxMWV2WXNXS0ZWSzd2NzgvWEZ4Y29GUXFwZWVyVUNpa2xZOU9UazVTZUxsNTgyWjg4TUVIUmlzb1RYRjBkSlFDUThPMjZNY2ZOeWhKNWVlaTJySmxpOUhuQnc4ZXROcTlLb3BVallpRE54K0ZzajNxTXNJaDYrR3JpOGlLNUZZUUZuVjdNYXNYRTVFY3czbEhBTkNwVXllR2cwUm1OR2pRQUowNmRjTGh3NGNCQUdmT25HRkFTUFNVcUYyN05uNzQ0UWZZMjl2RDFkVzFRS0dPRXlkTzRELy8rUTg4UER4S2RKYmQ5ZXZYY2U3Y09UZzRPQ0EwTkJTaUtPTFdyVnR3YzNQRG9rV0xwUEJ2OE9EQmFOYXNHZnIxNndkdmIyL2s1dVppd0lBQnFGbXpKdWJObTRjQkF3WWdLQ2dJeTVZdE0zbWZreWRQWXZQbXpkSXhJbHF0Rm9zV0xRSUFCQVlHNG8wMzNqQ3FoQndSRVlHUkkwZkMxOWNYb2FHaHhYcE9ldjJqTGEzejU4ODNlUWJobkRsekNweEJxTlBwaW5VZmtyZjdxaGE2Ly85VytMb0lhT1ROMVlOa1BRd0lpYXhFcDlNaE1USFJiTHVYbHhjU0V4Tng2OVl0czMzcTFLbURLbFdxV0dONlJQU0V5Rit4T1A4dkJVUlVVSWNPSGFTQU1Edzh2SnhuUTBSbFNhN1lpR0hiYkdFcjZjeFp1blFwWEYxZDRldnJpeXRYcmtDcFZFcEhmY3lmUHgvWHIxK0hTcVhDNmRPbjhlV1hYMEtqMGFCbXpacFNDQmNaR1lrUFB2Z0FnUEcyNS96V3JWdUgxYXRYQXdEdTNyMkxjZVBHSVRNekU5SFIwUWdPRHNiWFgzOWQ1T3JIN3U3dXNtY2NBakFLK3Q1Nzd6M3A0L3p6ZS8vOTl3dGNKNG9pUkZIa0VRNFdjQ05CajhPM0huMGYralpRZ1Y5V3NpWUdoRVJXa3BpWWFQVE8yK09xVnEzSzdjVkVWR3JKeWNuU3g5V3JWeS9IbVJCVmZQbi9qdVQvdTBORVR6ZkRWbHdYRnhlemZXN2N1SUZseTVaaHhvd1pjSE56a3g2UGlJaEFWbFlXdnZubUc3aTV1ZUdsbDE2Q282TWpGaTFhaE96c2JIejg4Y2ZTK0lhVmhFQmVnVEUvUHo4QWVWdUFEZWNhcHFlbm03eC81ODZkc1c3ZE91aDBPang4K0JBWkdSbElTRWhBY0hBdzVzMmJCNlZTaVk4Ly9oZ0pDUW5TTlkrZlFhalZhbkgvL24zWTJOamdpeSsra0MyRW1QK3N3ZUxLeWNtQldxMW1TRmdLdVRwZzlkbEhZZXd6MVJSb1ZwM1ZpOG02R0JBU1dVbFJLaGliT3Rza1AyNHZKcUxDYURRYTZXTldLeWFTbC8vdlNQNi9PMFQwNVByMjIyK1JrcElpMnljNk9scjY4L1BQUHpmWjUrKy8vNFpHbzhFSEgzeUFyNy8rV2dvSmRUb2RtalJwZ2gwN2RraXI3alFhRFQ3NzdETkVSVVdoWDc5K2NIWjJ4a2NmZllTMWE5ZGkwNlpOVUtsVUNBa0pRVzV1TG03Y3VBRmJXMXNFQndjak1qSVNTcVVTRVJFUkJWWTgrdm41WWNTSUVhaGR1emF5czdQeCtlZWZvMTY5ZXBnOWU3WlUwSERFaUJHWU5Xc1dYRnhjWUd0ckMwRVFqTUpNQU5MdXBHM2J0aUVvS0FqdTd1NG1uMjl1Ymk1OGZIelFzV05IakJvMVNncjc4bTh4RGcwTk5kcGlQR0xFQ1BUcTFRdWhvYUZRS0JTWU5tMGFGSXFDVzJJTlgyODV2cjYraGZaNVVva0FWdnlkaTVqMHZQTWM3VlRBMEdZMllOeEsxc2FBa01oS0Nnc0luWnljY1AzNmRiUHR0V3JWTXZzUE5oRVJFUkVSRmE1VHAwNllObTBhbEVvbG5KeWNUQVpXcWFtcEFJQzB0RFFjTzNZTUhoNGVCVmEvT1RrNXdjbkpDVmxaV1pnN2R5NW16cHdKZTN0N0JBUUVJQzR1RGlkT25KRDY1dVRrNE5TcFV3Q0FiNzc1QnM3T3pyQzF0WldDTVoxT1o3UlFJRFUxRmIvOTlwdjB1U0dFZkR3a0hEUm9FQTRmUG94NTgrWWhLQ2dJYjc3NUprNmVQSW1JaUFqY3YzOGYvdjcrU0U5UFIvMzY5ZUhxNm1yeTYzSDU4bVg0K3ZwaTZ0U3BzTFcxTldyNzg4OC9zWDc5ZWdCNVc0VWRIQnp3OTk5L0crMTZrcXRpckZhcnNXM2JOdW4zSUsxV2krblRwMHZuRnhvTUh6N2M1Tnp5Mjc5L2Y2RjlubFM3cm1oeE52TFIxdUwralczZ1pzOTRrS3lQQVNHUmxjaWRQeWdJQXFLaW9tU3JmSEgxSUJFUkVSRlI2VFJwMGdRYk4yNUVsU3BWVEc1NXpjckt3dXV2djQ3YzNGeU1HVE1HUzVZc3dWdHZ2WVd1WGJzV2FYeEJFUERoaHg4aU1qSVNIaDRlR0RSb0VGeGNYTEIxNjFZQXdQYnQyN0ZpeFFwa1pXWGh6cDA3QVBJcUhsZXBVZ1dwcWFsU2taSWZmL3dSUU40MjVFYU5HaFVJQjVPVGt6RnIxaXlFaFlVQnlOdnkvTkZISDhIVDB4UFBQdnNzMnJWcmh3WU5HbUR6NXMzU1dhdm0zTGh4QXg0ZUhuam5uWGVNSHUvUW9RT09IajJLeTVjdnc4dkxxMENBZVAzNmRXbjF0VXFsUWxSVUZPcldyV3ZVeDhuSkNkV3FWWlBtL050dnY2RmZ2MzVHZlQ3OTlGUDVMK3BUTERKVnhHOVhIb1d3YlFPVjZCVE1yY1ZVTmhnUUVsbUpYRURvN3U2T1M1Y3V5VjcvN0xQUFducEtSRVJFUkVSUEhYT3I2UUJnNWNxVnlNaklRSzFhdGZEeXl5L2oyTEZqV0xKa0NSbzBhQ0FGWFlXeHQ3ZEg3ZHExOGZEaHd3SnR6WnMzeDVJbFM3Qjc5MjVFUmtZQ0FENzU1Qk1BandxQlJFVkZZZUxFaWREcGRMaHg0d2FxVnEyS3hZc1hHKzBtY25Oemc3Ky9QOExDd3VEaDRZR2VQWHVpZmZ2MnFGbXpwdFRIc1BqQTA5TVRHelpzS0RBWFExWGpHalZxWU96WXNRWGFCVUV3Rzk3OTczLy9NL3I5NVpsbm5zR2RPM2ZRcWxVckRCbzBxTkN2VVg0c3FtWmU5U29DUnJhMHdjLy81S0orVlFXR2NXc3hsU0hXeUNheWt0SUVoRjVlWGtYK2dZU0lpSWlJaUlwdi8vNzkrTzIzMzJCalk0UDMzbnNQZ2lCZzFLaFJTRTlQeDBjZmZWVG9rVUdGeWNyS2dyMjlQV3JXckltZmZ2b0pRRjU0ZC92MmJXUm1aaGJZVGFSVUtsR3ZYajI0dTd0TFczM3ptekJoQWlaTW1JQzFhOWRpK1BEaFVqZ1lHUm1Kdlh2M1lzZU9IVVdhbDBxbEtsWUJrYjE3OXlJME5CUUFNSGp3WUFCNTI2Z25UWnFFRlN0VzRPdXZ2MzVxejNYVmFJSExNZVlMVTViRTh3RktUTzJveGp0dDFGQXlzYUV5eEJXRVJGWWlGeERhMnRxYXJWQUc1TDBqeDZwZlJFUkVSRVRXY2Z6NGNTeFlzQUFLaFFJZmZQQ0J0RlcyWWNPR0dEQmdBSDc5OVZlODk5NTcrUFRUVDFHdlhyMWlqYTNUNmJCKy9YcjgrdXV2Nk55NU0zcjE2b1hGaXhkRG9WQmc0Y0tGOFBiMmhpQUkwaGJqYXRXcVlmSGl4WVdPYTJ0cmkrZWZmeDduejUvSHJWdTNFQjRlanJDd01LU21wcUpLbFNybzA2ZVBNQ2xVYkFBQUlBQkpSRUZVUlgrSDBHcTFXTDU4T2JadDJ3YVZTb1gzMzM4ZmpSczN4c2FORzVHV2xvYTJiZHRpK1BEaFdMMTZOYzZkTzRkUm8wYWhjK2ZPSnM5NWZOS2tha1FjdktuRDRWdGFaR3VCT1QxdDRlNWd1YTk5YmM4bi8ydElGUThEUWlJckVFVlJOaURNeWNtUnZiNXAwNmFXbmhJUkVSRVIwVk5QcTlWaTdkcTEyTEJoQSt6czdEQjkrblMwYWRQR3FNOWJiNzJGK1BoNEhEbHlCSk1tVFVKSVNBZ0dEUnFFNnRXcnk0NmRsSlFFQU1qTXpNUlBQLzJFZnYzNjRaVlhYc0gwNmRNQkFIcTlIdDk4OHczZWVPTU5OR2pRUUxvdU96dTcwSGx2MnJRSjY5YXRNMXFwcDFRcThkeHp6eUVrSkFUUFBmY2NsRW9sMXExYmg4ek1UQ3hac3FUQUdCa1pHWVhleCtEMjdkdVlQMzgrYnQ2OGlSbzFhdURERHo5RW5UcDFFQlVWQlNDdm9Bc0FEQjA2RkRZMk5saTVjaVhtekptRG4zNzZDU0VoSVdqZnZqMENBd09MZkwraTJMaHhvOUhudDI3ZE10dG1XT2xvYWJIcEl2NjRvY1hKdXpwbzh5MGMzSDlEaDBIUE1GNmh5bzJ2WUNJclNFdExNNnJ3OVRpNThOREd4Z2IxNjllM3hyU0lpSWlJaUo1S29pamkrUEhqV0xseUphS2lvdENrU1JOTW1USUZmbjUrQmZvS2dvQVpNMmJBMjlzYm16ZHZ4cjU5Ky9ESEgzK2dVYU5HYU5ldUhWcTFhbVV5TERRVUlSRUVBV1BIamtXMWF0VXdZY0lFWkdabVl0eTRjYmg4K1RLT0hqMktmLzc1QjFXcVZFSFZxbFVCQU9ucDZmamhoeCtnMCttUW5aMk56TXhNUEh6NEVGOTk5WlUwZHBjdVhiQjY5V29BZ0llSEIvcjA2WU9lUFhzYW5WT28xK2NsVmc4ZlBqU3Frdnc0dzltSHBxU2xwV0h0MnJYWXRXc1g3T3pzTUdyVUtQVHYzeDgyTmpaRzF4b0NRaUN2dW5KUVVCQkNRME1SR3h1TE5XdldZTTJhTlhCM2Q4ZllzV1BSdVhObnMvY3JqcFVyVnhhNXpkSUI0ZTBrUGZaZDArRjhsQTZQbDVuMGRoTGc3OHJkWDFUNU1TQWtzZ0s1QUxDdzlnWU5Ha0N0Vmx0NlNrUkVSRVJFVDUySER4L2kwS0ZEMkw1OU8rN2R1NGY2OWV0ajdOaXhhTjI2dGV4MWdpQmc5T2pSZVBiWlo3Rnc0VUxFeHNiaTMzLy94ZVhMbDNIdDJqVnBWV0IrN2RxMVErL2V2UUVBRnk1Y3dBOC8vSUNtVFp0aS9QanhDQXdNUkw5Ky9YRG16Qm5zMnJVTEZ5NWN3STBiTndEa3JlemJ0bTJiTkU2VktsVXdaTWdRbzdHOXZMd3daTWdRdUxxNm9rZVBIbENwQ3Y0cWIxaGRXRmlSa3N6TVRKUFBlYytlUFZpMmJCbnM3T3d3Yk5ndzlPM2JGNDZPamtaOURJc2dkRG9kc3JLeTRPRGdBQUJvMWFvVlZxNWNpWjkrK2dsNzl1eUJpNHNMZXZUb2dZQ0FBTk5mNEJMWXYzKy94Y1lxQ2hIQXZ3LzAySGROaStzSkJjOFpESEpYb0dkZEpacjZLcUdReVFkMWVpQXNWbzhnZHdIT3Rnd1NxZUppUUVoa0JZVUZoSEs0dlppSWlJaUl5REptejU2TjI3ZHZvMTI3ZHZqb280OVFxMWF0WWwzZnZIbHpyRnExQ3R1M2I4ZGZmLzJGOTk5L1gzYXI4YVJKa3pCbXpCajQrdnBpd1lJRmFOeTRzVkY3cTFhdDBLcFZLNGlpaU5qWVdNVEh4eU1sSlFVWkdSblFhRFRJeWNsQmt5Wk5UTzRvR2pwMHFPeGNjM0p5MEtoUm93TGhvb0dkblIzZWVPTU5oSVNFbUd4M2RYWEYxS2xUMGJwMWE1TUJKQURrNXVZQ0FJS0NncVFWaXdaT1RrNllPSEVpK3ZmdkQ0VkNBUjhmSDluNVZsUmFQWEFtUW9jL3Jta1JsZmI0ZWtHZ3NZOENQZXFxVU1kTFliTENzQWdnT2szRTFWZzl3dU4xdUJxblI3WVdlS1dSQ2kvV1l3UkRGUmRmblVSV1VKcUE4SmxubnJIZ1RJaUlpSWlJbmw0ZmZ2Z2huSnljU2pXR1dxM0dvRUdETUdqUW9FTDdDb0tBNzcvL1h0cVNLOWZQeDhmSG9pR2FxNnNyRmk1Y2FMYmR5OHNMdzRZTk05dmV0bTNiUXUvaDd1Nk9SWXNXb1dIRGhtYjcrUHI2RmpwT1JYWHdwZzYvaDJ1UnFqRU9CaFVDOEZ3TkpiclZWc0ZKRGVUb2dNZ1VQZEt5OHdxV3hHZUtpTThRRVpjaDRuYVM2YXJHUisvbzBMT3VDcXhGU1JVVkEwSWlLeWhwUU9qcjZ3c3ZMeThMejRhSWlJaUk2T2xVMm5Dd0pBb0xCeXN6THkrdkovcjNsYk9ST3FOdzBGWUZkQWhTb1Z0dEpkd2RCQ1EvRkRGMVQrRkZaUjduYWkrZ21aOFNPYnE4TVlrcUlyNDBpYXlncEFFaHR4Y1RFUkVSRVJHVmo4ZlBHcHphVVkxQU40WDB1VnBadEhHYzFBTHFWbFdndnBjQzlhb3E0TzBzbU55T1RGU1JNQ0Frc29LU0JvVGNYa3hFUkVSRVJGVDJraDhXUEcvd3Z3ZHowTE9lQ3YwYjVVVW5hcVVBTjNzQk5zcThzTkJHS2NEZFhrQlZKd0ZlVG5sL1ZuWE02OE90eEZUWk1DQWtzb0tTQklScXRScDE2dFN4d215SWlJaUlpSWhJanB1OWdJVjliREY1bC9FVzRyM2hXdXdOMTJKeFh6dlkyd0R6ZTltVzB3eUpyRXRSZUJjaUtvN2MzRnlrcHFZVys3cTZkZXVhclJaR1JFUkVSRVJFMXVWc0syREZBRHQwQ0NxNGwzamlUZzNPUk9qS1lWWkVaWU1CSVpHRkpTVWxsZWc2dVVwZ1JFUkVSRVJFVkRhR05iZkJ6RzRGVndvdU81Mkw2WHV6b1MrNEc1bW8wbU5BU0dSaEpUMS9zRUdEQmhhZUNSRlIrZnQxNHpyOHRtT0wxY2JYNlV5L2t5K0sxdm5KL2J1bEsvSG44Vk5XR2JzODdOeTlEMzhjT0dMMjYwaEVSUFMwOHE4aVlIbC9PL2k2R0I4bUdKOHA0dTJ0R3R4TDFwdTVrcWh5WWtCSVpHSEp5Y25GdnNiQndRRUJBUUZXbUEwUmtYVm90ZHBDUTZVZFd6Y2gvc1pSM0w5N0MrbnA2VmFaeDAvck5tTFI5OHNRRjU4Z1BhYlg2ekh5bmNuWWYraFBpd1pmR1ptWjJMM3ZBTDZZc3dCVFBwcUptN2Z1V0d6cy9FNmUvcWZZMTl5N0gxbWlleVVrSm1IK291OHhZdXk3SlE0S016SXpTM1J2SWlLaWlrNFFnTSs3MitLZE5qWUYycjQ0bUlPVmYrZVd3NnlJck9PSk9QRHM0Y09IK1AzMzMzSDI3Rm5FeGNVaE96dTc4SXVJS3BDc3JDd01IejY4dktkQmxaU3RyUzJxVnEySzVzMmI0OFVYWDRTOXZYMTVUNG1lUUJFUkVkaXdlUmR1M28xSHRsWUZyWmgzTm8rTlFnZGJWUzRhMXEyT0lZTmVocWVucDNUTmhkTUg4T21iemRCajRpWjRlTmZBU3krOUJEczdPeWlWQmMvMUtTa2JsUXE3OSs3SHZ2MkgwYk43RjR4NFl6QmNuSjN4SUNZV2N4ZDhoOVcvYk1LZ0FTK2pkNDl1RUVwWlR2REVxYitoMVdvQkFCR1JVYmg4SlJ6Qk5RT054cjE3N3o3bUwvb0JuMzQwR1Q3ZVZVdDBuOCsrbUl2dVhUdGg5UEFoVU51cUMrMGZHZlVBa3ovOERKM2F0OEY3NDkrR3JXM1JEMDlYcS9QR2ozNFFpNTI3OTZKWjA4Ync4dlFvOHZVL0xQOFovNXkvaUlWelA0ZUxzM09ScnlPaUoxZE1UQXhPblRxRmlJZ0lxNzA1UkdRdEgzLzhzY25IbS9zcDhkM0xTa3pZb1RGNi9OUTlIUzVFNjdDNHIxMVpUSS9JcWlwOVFCZ1dGb2JseTVlWGVGc25FVkZsbDUyZGpZaUlDRVJFUk9EWXNXTjQ2NjIzZUtZbFdVeDZlanJtZkwwVTl4TFU4SzQ3QU43TlRZZGV0NUx1NGYvWXUrLzRtdTQvanVPdk81TGM3RDJJaENCaXhGYXJhSlNndGxMVS9LbFpzMnByMVdpTDJ0V2F0V21MVnFtOWlvYVlxWmxZSVVZU1JVaGszZVFtOStiKy9yaTlwN215QjZyOVBoK1BQT1RlOHozZmMrNTFrNXo3dnQvdjl6Tnk4Z3FxVjNCZzlNaUJtSnViWTI1dXdmYkRvVFNxVm9LbnQzNm5iYXRGTFBwMkpkV3JWeSsyODFPcERCZmtXcTJXOUhRdE50YldBSmlibWFIVmFrbEpTY1hSM3I3STRhQmVyK2VYblh1azJ4WVc1dXc3ZUlSOUI0K1l0SHNjRTBOaVVqSWp4a3htNXZUSitKWXJXK0JqS1JRS0R2NTJqSU8vSFN2UWZvZU9CQkYrK3k0enAwM0N6ZFVsN3gwQU03Ty9Md1ZuemZnVWV6dGJOR2xwZlBuVlFoNDlmcExMbnBDV25rNWtWRFFBazZmT1pPN01xVmlxeEJza1FmaXZTa2xKWWVQR2padzRjZUtGTGZNZ0NLK1NTZ21ydXFqNDlhcVdYVmUxMHYzOTM4ajd3enhCZUIyODFnRmhXRmdZczJmUGZ0V25JUWlDOEkveDlPbFRacytlemNTSkUwVklLQlRaL2NoSUpuNjJtQkkxUitIajQyNnlUWnVlZ2d3WkNqTkRJR1RuVkJxN2h1T0plbnlEL2g5T1lQRzh6N2grSzVKbmozWDBhVitISTM4OFlNclU2Y1VhRGdJbTFkK0hET2lEWEc1WVBjWE1UQWtwRU5Ea1RSbzFyRmZrNHdRRm4rWjJ4RjNwOXNOSE1VQk1qdTNqbnNXejdMdjF6UG5pTTVUS2dvMllWQ2prNkhRNjdHeHRLVlBhSzgvMmZ6NThSTXdUd3dlbHRXdFV4ZG5Kc1FESFVtVDYzdkRjV1ppYjgwSGZIb3dhOXluSnllcDg5WFA5NWkwKysvd3JaazZiakpsWjFtbFlnaUQ4dXlVbUpqSnIxaXdpSXlOZjlha0l3Z3ZYb2JLU2hxVVZUTnFud2N0QlRvMlNZdVUyNGQvaHRRMElVMUpTK082NzcxNzFhUWlDSVB3amZmZmRkOHlhTlV0TU54WUs3WDVrSk9NK1cwcTVocDhaUWtDOW5xaTd4N2ozK0RqSktqTzBWdGJJOUhxVXlZbllhR1NVODI2Tlc4bWFPTGo1b2JLZVNOZGVRMmplcENIVi9LdHdNeVdKUm0zYVVLdk9HOFYrbmpsTlZ6WUdoY1ZCcDlPeGJ0TVc2WFlGMzNJc21EVWRsY3AwS3U4M3kxZno2Kzc5QVBUdjI0UHVYVG9XYXVTaThkejlxMVJreHFmajgyeS9hdDMzYlA1NUJ3QzllN3hYb0NuYzh1Zk96empxcDR5M0Y2dVdMTURHeGxxTUNoUUVJVmM2blk2RkN4ZEs0YUJDb2FCSmt5YVVLMWNPVjFmWElvL2dGb1IvSWxkckdkOTFFWDhmaFgrWDF6WWczTHQzcjVoV0xBaUNrSU9uVDUreWQrOWVPbmZ1L0twUFJYZ05wYVNrTUhucVlpa2NURXVONSt3ZkMzbFE3MDNVM1djWVZ1ek9US2Zsd1lFdGxENTdtSnExUmhKMTh4ZzJKUU1JdjNlZmNlTmFGem1zMCt2MVJFVS93S3VVWjVINkFVTlJqdjJIanRDajY3djVQcS8xMzI4bE1pb2F1VnhPaldyK25MOTRtYzluTDJER2xQRlNHSGNsN0JvNzl4d0FvRkxGQ29VT0I2RjR3ODJDSEV1bjFmSEZuRVZZVzFreWV2amdBcTFGS0FqQ2YxZFFVQkRoNGVFQTJOdmJNMkhDQkx5ODhoNzlMQWl2T3hGOUMvODJyMjFBK01jZmY3enFVeEFFUWZoSE8zLyt2QWdJaFVLWnUzQUZydFdHR3NMQmxHY2NENWxONU1ESjRQQmNZS1RYRzhKQ2haTEUxajI1OXVkZFloWU9wclJIQVA1dkR1Qko1RmxXcmYyQlFmMTdGZWw4ZnRqeUMxdTM3MlRsTi9Od2QzTXRVbDluenAxbjNhWXRuQTI1d01ReEl5bFp3ajNYOXBkRHIvTGpUOXNCR05pdkYrMWJ0K0REanlad0p1UThYODVaeE9SeEgvSG53NGRNbXprUHZWNlB0YlVWazhlT0xOS0lHY1VMREFnL0dqK0YyTGc0NlhibUtjUURobjFNM0xONHdGRDhhTmlnZnZudVY2ZlRGV3Z4R1VFUVhoOEhEeDZVdnUvVnE1Y0lCd1ZCRUY1VHIrMWsrY2VQSDcvcVV4QUVRZmhIRTc4bmhjS0lpWW5oNXYxMGJCeEtnVjdQbVpENVJBNzY1Tzl3TU9aUHFtMllRZk1mWi9ETzVobTg5ZjAweXYzeUxhU2xvYjE2Z1VjVnE1SEVud0M0ZU5VbDZQUU4wdFBUaTNST1RSbzFRSzFPWWVhOHhXUmtaQlNwcnpQbkRCOHdYcjErazhFanhuTHMrTWtjMno1NUdzdXNlWXZSNi9WMGJQY083M1ZxaDRXRkJaOU5Hb08xdFJWQndhZjVkTVpzeG4weWcvajRCQlFLQlZNbWpLYUVSKzZoWTU3K0NoZDFXaDFKeWNsNWZoWGsrUjArK0FQaTR1SjVIUE9VMkxobkpLdi9EZ2hUVWxOUnFTeFFxU3pZZC9BM3Z0KzhMVjk5eHNiR01XTHNKL3l3OVplQ1BVNUJFRjU3c2JHeFJFVkZBWWFxNkhYcjFuM0ZaeVFJZ2lBVTFtczdnbENqMGJ6cVV4QUVRZmhIUzAxTmZkV244TkxvOVhyUzA5UC9xbVNibnVlWFZxc2xMUzFOK2w2bjAyWDV5c2pJUUt2VmtwR1JVZUR0bWUvTHlNaEFyOWRMYTdzWkF5N2p2OFp0K2ZuS3JuMXhXNzlwRzI2VnV3TncvODRob3B1MkFIc25BSnd2QmxIL3hqSGFqUnFNcFpXVnRNK2ZkKzZ3ZW1ZL2JsYW9EeDlNSUhMTkxNbzlDc1BadlFvMjNxM1pzKzh3SGR1L1UraHo4aXBWa3ZwdjFPYlUyUkEyLzd5REhsM2ZMVlEvYW5VS2YxeTREQmpXeU9yMWZoZnExcTZaYmR2NGhFVEdmenFEbUNkUDZkeXhMUjhPNkN0dEsrUHR4ZWRUSmpCaHloZUVuTDhJZ0ptWkdaK00vNGc2dFdvVTZ0d3lrLzAxYWVsTXlIazZkdnRma2Z2THJIdzVIemF0V1lxdGpUVnl1WnpKMDJaeU51UUNBSnZYcnlEay9DViszR29ZTVJrVWZKcWc0Tk41OWhuejVDa0ppWW5jREwrTlZxdWpUNC8zaXVWY2IwZmNaY3lrYVNRbEo5TXNvREdUeG80c2xuNEZRU2crc2JHeDB2Y2xTNVo4cVVza0NJSWdDTVhydFEwSUJVRVFoTmVEVnF0Rm85RmsrNVdXbGlaOW41cWFtbU03WTl1MHREUXBCTXdjOEdtMTJsZjlNUDgxYnQxOWpHdE5Ed0R1UFRsRDZ2dlREUnNTbmxIejhrRzZUcG9ndGRYcjljaGtNdTVkdjA2dEJuV3hqSHJFWlNDeCt3aHVmVGNmWi9jcXVIalc1UGlwaFVVS0NBRzZkR3JMcWJNaGJQamhKK3JYclUzWk1xVUwzTWV4NDhGbzB0SUFhTk9xT2QwNmQ4aXg3ZlNaODNqdzV5TkdmamlBOW0xYW1telQ2WFJjdkJ4bU1wcFJaV0hPczJmeGFMVmFrOHJLaFNHVEd3TEN3bFF4emc5N08xdkE4TE41T2ZTcWRQKzkrMUVFTkc3SXlkUG5PUEw3aVFLZXRjR0dIN2FpMDJucDEvdjlRdTJ2MSt1NUZ4bkY0YU5CL1BMckh0TFNpamI2VkJDRUZ5dnpDR2FWS0dna0NJTHdXaE1Cb1NBSWdwQXRyVmFMV3EwbUpTVkYramUzNzQyMzFXbzFxYW1wcEtTa29ORm8wT2wwci9xaENBV1FuQ3JIRlVqVEpKSHM1Q0JOZC9VN3VKNE9nd2NDY1AvcVZVSldmWWQ1aXBvL3pTMG9WYU1tclQvNEFJZWR1N2h5NHhKNnYrb2txZ3o3eWVRS0VwS0xQdEt4ZXRVcWVKWHlKRElxbXJrTGw3Sms0YXdDajFUWmYrZ29BRlpXbHZUdDBUWFh0dU5IRHljaElZRUt2dVZNN3I5Ni9TYmZMbC9OelZzUkFOU3M3ay9FM2Z2RXh5ZXdhTWxLTnZ5d2xjQzMzNkpSdzNwVXJGQytTR3NSRnFhS2NVR0VYcjFPYXVyZk16SkdUL2lNTHAzYU1tYmtFSHEvL3g2bFBFdVluUCtPM2Z2NWR2bHFBTll1WDFRc1JXT01idDZLWU1LVXowbEpTVUdyZlhtL013WVBIdnhTanFQT05KWDcwYU5ITCtXWWdpQUlnaUFJQlNFQ1FrRVFoSDh4dlY2UFdxMG1LU2xKK2twT1RqYTVuZm5MR1BBWjNxU0xVWG4vTmFtcHFlamxoaEVnNnZnL1NTNzU5eWc5NTdSRTdKd01VNDNQcjF2TFlnczlCMklUT0hRdkRzZG16UUdvVUtjMm52dk9FT1ZYblhRYlc3VHBLU2pOTE5IcWltY3FkTnQzQWxuMjNUckNiMGV3N2RjOXZOZXBYYjczdlhiOUpsZXYzd1NnUjlkM3NiZTN5N1c5aDdzckh1NS9GMFNKZnZBbmF6WnU1dmZuMWl6MHIxeVI0WVA3czJiRGp3U2ZQa3RzM0RPMmJQdVZMZHQreGRyYWlncmx5K0pidml6ZVhxV3dzN0hCMXRhR0twWDhjZzAzaXhJcUZzVFJvR0NUMjNLNW5LM2Jkdkxnd1VPbVRoNHJ0UWxvM0RETE9la3lNbmoyTEI0SEIvdGlPWmV5WmJ4WitjMDg2ZmI3L3h0U0xQM21KWE53OTdLSVpYSUVRUkFFUWZnbkVnR2hJQWpDdjFqZnZuMWZ5RHAxd3I5VFltSWljcVZoYmNFMFRSSWFGMXRwbTduczcrbTA5dm9NMGpJeWVKS2F4dFRLNVpuMTV3TUFyQjBkc1V4NEFvQldaWVZXbzBacFprbTZ0bmhlZzRGdk4ySGxtbzNvZERvMi92QVRMZDUrSzkvN2Z2OVhBUTF2TDArNmRHeWI3LzFDcjE1bng2NTlCQVdmSmlNakExdGJHenAzYU1POSsxRWNEUXBtNDQ4L2MrMTZPTE5tZk1LVnNHdHMrT0VuTGw0T0JRd1ZnaTljQ3VYQ3BWQ1RQbmRzV1llTnRYV094M3daOGFCV3F5WG94Q25zN1d6UjZuUWtKNnQ1czBGZGZqOStraE9uemhKeDl4N0p5V3ErbkxPSVgzN2R3NGdQQjVqc1AyZkJ0eVFrSnJMd3E4OXhkWEhPNFNqNXAxUXFpNlVmUVJBRVFSQUVvWEJFUUNnSWd2QXZKc0pCb1NBY0hSM1JwU2NDb0xKeXdESXhnclMvdHNWbktOQmpDSzgwM21YNEl6eU1qbDRsbUpXVVR2VldodlVGbzIvYzRFL3ZLZ0FvaytJeEwyRVlYV2FtTEo3SXk4N1dsbXIrbGJsdzZRcnFsQlIrMnJFTEYrZThRNlViNGJjNGMrNDhNcG1NMGNNSDU3bEc0S1BITVJ3TkN1YmdiOGU0SHhrTmdHZkpFclJwMVp5Mjd3UmlaV25KeENsZkFPRGdZTS8wS2VPUnlXUlU4Ni9NdkpsVE9SNThtdW16NWlPVHlVeCtCbjNMbGFWSDEwNVlaeXJ3a2gzakhoY3Zoeko0eExnOEg5L1R1TGc4Mnp6ditNa3pKQ1lsMC9hZFFQWWUrQTJBMWkyYThmdnhreWdVQ2x5Y25QaDE5MzRBcnQwSVo5am9pVlN1NUNmdDN5cndiUll2VzhYWVNkTlkrTlVNbkp3Y3N6MU92eUdqY2oyUHRjdS9MdkM1RjZlZVBYdStsT1BjdjMrZjQ4ZVBBK0RtNXZaU2ppa0lnaUFJZ2xBUUlpQVVCRUVRQkFFd2pPSlN5Z3dMemxzN2VHSjkvV2ZpLzlvV1dha0JGdzRkb2xaZ0lDMkhEK2ZVZ1FQc3VudVhhdSs4ZzN0cHcxVGtNd2NPa2RUK1l3QXNrOVhJNVliTERLVWlJOHV4Q3V2TkJuVzVjT2tLQUdmUFhhQjFxK2E1dHMvSXlHRHgwdFhvOVhyYXRHcE8xU3FWY20yLzdMdDFiUHQxVDViN1ZSWVcvSGIwT0w4ZE5ZUThVZEdHVVpNcEthbU1IUE9KU2RzbmYxWDF0TGUzbzIyclFBRENiMFh3NmNUUldCWmdFWCsxT29YYmQrN211MzFCYk5uMkt3RE5telpoOTc1REFQaFZLRWVEdW5YdzhpcUpVcW5rV0pCaE9yV050VFV6cDAvbTVxMEl3cTVlQnd4ckw3N1ZxQUcvbnpqRnhNKytaT0ZYTTdDMnpocDhSa1k5ZUNIblgxeGF0V3IxVW81ejdkbzFLU0FVaFJ3RVFSQUVRZmduRWdHaElBaUNJUHhGTHBjamw4dFJLcFhJNVhJVUNvWDBsZmwyZG0xeWFpK1h5NUhKWk5JYWJzYTE1NHovR3JmbDlaWGR2bks1bk8zYnR4ZnJjMkNqeWdDOUhvWENITHZrZEI2a3A0T1pHVTlxdmMzaE5WTXA1ZWVIbTdjM3RaNExWazd0MnNYRk1uWEF6Z0hpbm1DZllRTkFtaVlSRCtmY1I4d1ZST1dLRmFUdmpkVitjM1A4NUJtZVBZdkhxNVFuUXdmK0w4LzJIZHU5ZzE2dnAwRzlONmptWDRsOUI0K3dhTW5LSElNNmpVYVQ0N2FrcEdRY0hlenAwTFpnSVpSeDFHSEQrbSs4a0NJbElSY3VjZXYySGVxOVVTdkx0TjdQUHpOVXFkNnk3VmZVS1NrQWZORG5mU3BYckNBVlpqSDZvRzhQYVRyeXRKbHorZXJ6S1FVdUhDTUlnaUFJZ2lEOE00aUFVQkFFUWZoSE1UYzN4OExDUXZwU3FWVFM5K2JtNXBpWm1abDhLWlhLTExmTnpjMnozSjlUVytPL3hpRHZkVlBjQVdHRE55cHo4bTRvemlXclVxRk1KeDd0LzU2NGR2OERJS3puWkZiOTlBMjFuUzJvMUxBaFR1N3VSTis2UmNqaEkxd3NVNGZIamRvRDRMNTlKUlg5RFBzOGpqakdoNTN6djFaZ1hzcjVsRWFwVktMVmFubXpmdDA4Mno5N0ZvK0Z1VG1manY4SUN3dUxQTnVYOEhCbjZLQiswdTIyN3dUaTdlV0pxNHN6ems1T21KdWJjVFFvbUMvbkxBTGd1Mi9uNDFQRzI2U1B3U1BIY1R2aUxuWHIxQ3h3T1BpaTZmVjZWcTM3SG9WQ3dhQit2VW5PVktURE9CczZQVDJkN1R2M0FsREJ0eHp0V3JmSXRpL1BFaDYwYkI3QTNnTy9jZUZTS0dzM2JxWi8zeDRtYlE3di91bkZQQkJCRUFSQkVBU2hXSW1BVUJBRVFTZzBjM056TEMwdHNiS3l3dExTVXZveTNzNGM3dVhueTl6Yy9MVU02ZjVOdW5acHo3NWhNM0F1V1JVbnQwcVVPWCtFcFBBcnBQdFdCUXNMYm5RZnk0Mm9DRnpPWHNEdXlRbis5S3BJU3J2UllHOVlnODc2MUVISzZVdGhhZXVLUGtPSDd1bHAzbmlqVTdHZG4wS2hvRVkxZjU3R3h0S3RTd2YySFR5U2EzdVpUTWJrOGFNb1Y3Wk1vWTlaemIreXllMjlCdzREaG9Jbno0ZURBREV4VHdGd0syVFJEWDNHaTFzN2RQK2hvOXk2ZllldW5kdFQycnNVVjhLdVpUcXc0YmpiZnQzRGs2ZXhXSmliTTJuTWlGeC9KdC9yMUk1OUI0K2cxK3ZaK3N0TzJyZHBLWXFOQ0lJZ0NJSWd2SVpFUUNnSWd2QWZKWlBKc0xhMnh0cmFHaHNiRzJ4c2JMQzJ0allKKzNJSy9veGZDb1hpVlQ4TW9aaVptNXZUTXFBNndlSEhjU3ZUbUdvMWhwQzZheFlSTFZMUStQODFZcTlVV1o2VUtzdVQ1L2ExRGRwRitkRGJWS2cxRElEN2w3Y3dvRStIWWc5OVB4bi9FVXFsQWd0ejh6emJ0bWoyVnI1R0d1Ylh5ZFBucEtyRTNidDB6TEk5UGo2QmhFUkRvUmMzTjlkQ0hTTWpvL2pXYkh6ZTNYdjNLVmUyRFAxNmRRY002eHhLeDlYcmlZOVA0SWUvS2o1L09QQi9lSlh5ekxVL3IxS2VWSzFTaWN1aFY5SHBkRVRjdlNjQ1FrRVFCRUVRaE5lUUNBZ0ZRUkQreGQ1OTkxMHBBSHcrQ0xTMnRoYWo5WVJzOWU3UmhaQ3gwMGgrVmhackIwL3FOZmdFdTFQcnVYZjJOeDYyN0E2ZVBuODMxdXVSM1E3RFkvOW1mTzFyVVBhdmNERDJ3UVVxZUR5alNaTTNpLzM4Ykcyczg5MDJ1NElRVDJQaldQcmRPc2FNR0lLVmxXVysrN3A3N3o1ekZ5MEJvRW9sUHdMZnpqcDErbGJFWGVuNzBsNmw4dDEzWmhsNlEwQlltQ3JHZVJVdS82QnZEMkpqNHpBek13TWdKVFgxNzMwek12aDJ4UnJVNmhSYXQyeEcyM2NDODNXK1RadTh5ZVhRcThoa01ueEtaeDFSV1ZCYXJTN0xmV25wNlVYdVZ4QUVRUkFFUWNpWkNBZ0ZRUkQreFRwMUtyNnBuY0ovaDB3bTQ2c3ZKdkxocU0rZzRpQ3NuY3BRcWVyLzhFbDZ5cjE5ZTNtbStSNnRVb1lNVUtSbjRHenRpM2ZWTVpoYkdBcVR4RDI0Z0RKMkw1UG5mRmJrYzBsS1RzNTFlNW9tVGZvK09UblRlbnAvL1p1ZXJqWHBJeUVoaWNuVHZpUXEraytlUG8zbHE4OC96ZGZhaE9mK3VNak1lVitUbUpTTWg3c2JVeWVQUlNhVGNlVFlDY3FXTFUxcHIxTElaREpPbi90RDJxZXcwNXFOSXdnTFU4VTRRNWMxWE12TXd0eWNFaDd1MHUzTUl3aC9PM2FjWThkUFVyTzZQeU0vSEVEY3Mzak8vWEdCc21WSzQrWGxpVDZIa1kxTkdqVmd4Wm9OTkdwUUR6ZFhsd0tkYjJaYXJaYUhqMkxZZC9DM0xOdk9uanZQL3NOSHFWMmpHaTdPVHVMRERVRVFCRUVRaEdJbUFrSkJFQVJCRUxLd3RMVGt1eVV6R2YvSmJCNCtyWUZIK1phb2JKeng4KytkNHo0WkdWcWlybXlsbkVzc244NzVyRmdxMnZiNllGaWVJYUZSencrR1pybHY3NEhEMHBxQnp3dTllcDJwWDg3amk4OG1vRlJtZjBuMDdGazhxemY4d1A1RFI5SHI5ZFN1V1kzSjR6N0MzczZXNUdRMXMrWXZScS9YWTZsUzRlbFpnb2c3OXdEd0xGa0NGMmVuZkQ1S1V6cWRJWWdyVEJYamdvNjB5enlDTUYycnBXcVZTbncrWlNKS3BaTFkyRGptTERTTW1KVEpaQ2dVZi85L0drY2dBdGpiMmZMdC9KbVVLT0ZSb0dObmR2ZCtKQU9HZnB6amRrMWFHdk1XTFFXZ2RjdG1mRHhpU0tHUEpRaUNJQWlDSUdRbEFrSkJFQVJCRUxKbFptYkdncTgrNWVDaFk2ei9jVExtTG5WeEw5c1VjMHNIazNicWhNZkUzRGxNUnZ4bFJnenBUcjI2YnhUYk9VeWRQSlpKVTcvQTBjRUJGMmNuazJDcU9LU2xwYkY3M3lFNnRudkg1UDQvSHo1aXg2NTk3TjUvR0kxR1F5blBFZ3pxMTV1RzlmOStiTmJXVml5ZTl5VkxWNjdsMm8xd2J0MitJMjFyMzZabG9jOUpxOVVDRlBpeHltU3lBZ2VFYVdsL2o4QU1hTnlRYnAzL1hqT3lUR2t2UHBzMGhoKzIvc0t0MjNla3FiK2xQRXZnNGU1bTBrK1pJazR0THVQdEpTb2VDNElnQ0lJZ3ZFSWlJQlFFUVJBRUlVY3ltWXlXTFpyU0lqQ0F5MWV1c0dQWDl6eDlsa3lhRm1Ub1VjcWhoSnM5QXdjSDR1ZlhwOWluZnRhczdzK096ZXRScWZLZUJseGNEaHcreHJ5dmw2TFg2NmxZb1R5dFd6YW5aZk9BYkl2eVZQTHpaZEdjejVrNTkydCtQM0VLTXpNenVuWnV6N3Z0V3hmNitDb0xDN3AxNmNCN25kcmxxNzFNSnFQeG0vWHA4LzU3ZUJad0ZKL21yeW5hS3BVRk1wbk01UDlQb1ZEUTVNMzZOR3BRbDFuR3NDV2NBQUFnQUVsRVFWVHpGbk0wS0JodkwwK21UaHBib0dNSWdpQUlnaUFJLzN3aUlCUUVRUkFFSVU4eW1ZenExYXBSdlZxMWwzN3NseGtPQWpRTGFNeXorSGdhMXF1VFp4VmZNQVJwZ3o3b1RlMmExWG16L2h2WTI5c1Y2Zmk3ZnQ1WW9QYjkrL1lvOUxGS2VaWmc3S2dQZWF0eFF5eXpLZWdDSUpmTCthRFArOVI3b3hZQmpSdm1PQjFiRUFSQkVBUkJlSDJKS3p4QkVBUkJFSVJNbEVvRjNUcDNLTkErN202dXRHN1o3QVdkMFl2VHZHbVRmTFVyNGVGdVV0eEVFQVJCRUFSQitIY3ArdXJoZ2lBSWdpQUlnaUFJZ2lBSWdpQzh0a1JBS0FpQ0lBaUNJQWlDSUFpQ0lBai9ZU0lnRkFSQkVBUkJFQVJCRUFSQkVJVC9NQkVRQ29JZ0NJSWdDSUx3bjZmVDZWNzFLUWd2eWYzNzk0bU5qYzF4KzdObno5aTNieDk2dmI3QWZkKzllemZmYlJNVEUzbjA2RkdCajFHUS9yVmFiYUgyVFVwSzRzOC8veXp3UG84ZlB5N1U4UVJCZVBWRWtSSkJFQVJCRUFSQkVISjAvZnAxckt5czhQYjJ6blo3VEV3TU8zYnNvRy9mdnBpYm14ZW83Mm5UcHZIMjIyL1R1SEZqWkRKWnJtMGpJaUpZdDI0ZFhicDBvVm9CSzZyZnZuMGJjM056dkx5OGNtd1RFaExDM3IxNzZkZXZIMlhLbENsUS96RXhNVnk0Y0lIQXdNQThINGRSWkdRazkrL2Y1ODAzM3l6UXNZU2kyNzU5TzRjT0hlSzk5OTZqZS9mdVdGaFltR3dQRGc1bTBhSkY3TnExaTJIRGhsR2xTcFY4OWF2VmFoaytmRGhlWGw2ODk5NTd2UDMyMjdtMmo0dUxZOENBQVZTclZvMzI3ZHZUcEVuK0NrY0JCQVVGRVJzYlM2dFdyVkRsVUlYKzVzMmJ6Sjgvbjg2ZE85TzZkV3NzTFMzejNYOUNRZ0w5K3ZXalljT0d1THE2NW11ZkN4Y3VrSktTd3Z6NTgzRjNGNFd0Qk9GMUl3SkNRUkFFUVJBRVFSQnl0R2ZQSGlsTTZkdTNMMHFsNlZ1SWtKQVF0bTdkeXFsVHB4ZzdkaXlWSzFmT1Y3K3hzYkVFQndjVEhCeE16Wm8xbVQxN05uSjV6aE9jTEMwdE9YWHFGS2RPbmFKRml4YU1HemN1MzQvaDExOS81Y0NCQXdRR0J0S25UeC9jM055eXRMRzJ0dWJreVpPY09uV0t3TUJBaGcwYmhwV1ZWYjc2VDA5UForN2N1V3pldkRuWEVES3o2OWV2azVDUXdCZGZmRUh0MnJYei9WaUVvaHMyYkJqUjBkRnMyclNKbzBlUE1uWHFWSHg4ZktUdEJ3NGNBT0RSbzBjY08zYU1NbVhLWUcxdG5XZS9vYUdoYURRYW9xS2lzZzN0b3FPamNYZDNsMzZHcksydDBldjEzTDkvbjdKbHkvTDA2Vk1zTEN5d3NiSEo4MWk3ZHUzaTRzV0xiTml3Z1lrVEoxSzNidDBzYmF5dHJZbUppV0g1OHVWY3ZueVpLVk9tWlBuNXpZbVptUmtaR1JtY09IRWlYKzB6Vzdod0liTm56eTd3ZmdYeDdOa3pOQm9OZG5aMkJRbytCVUhJbVFnSUJVRVFCRUVRQkVISTBkQ2hRd2tMQzJQejVzMkVoSVF3WThZTWt4RkZ4NDhmQnd3ajRwWXRXOGEwYWROd2RuYk9zOThyVjY0QVlHVmx4WWdSSTdLRWd5ZE9uS0JzMmJLVUxGa1NRQnJscFZLcEdEbHlKTmV1WFVPcjFWSzFhdFZjajVPUmtjR3BVNmZJeU1qZzZ0V3JSRVJFWkJzUUd2dVh5K1hVclZzMzMrRWdHTUlVTUR3SGtaR1IrZDRQWU1tU0pheGN1VExmd1kxUWRFcWxrc21USjlPL2YzK2lvNlA1NnF1dldMNThPUURoNGVGY3UzWU5sVXJGb2tXTDhoMzRBcHc1Y3dhQWQ5OTlGMTlmWHdZTkdrU05HalVBdyt2dzRNR0R1THU3VTY1Y09SUUtCV2xwYVlBaFlQN3h4eCs1Y09FQ0RnNE96Smt6SjllUThQSGp4MXk2ZEFtWlRNYWtTWk40NDQwM3NtMW5ITkZidW5ScHBrK2ZudS9IQVgrL3BnSDI3OStQUXFFQURLRnByMTY5QU1PSEI1bEhEUWNHQnFKVUtndDhyUHdLQ1FsaCsvYnRoSWFHb2xhckFaREpaSlF2WDU3dTNic1hhQVNtSUFoWmliOUNnaUFJZ2lBSWdpRGt5TkxTa2drVEpqQml4QWh1M2JyRjFLbFRXYnAwS1dBWXhYUCsvSGtBQmd3WVFMZHUzZkxkNytuVHB3Rm8zcnc1Y3JtY3dNQkFhdFdxaFVxbElpTWpnN05uejVLUmtZR25weWNPRGc3U0dvRnBhV2xNbURDQk8zZnVJSmZMV2Jod1lhNVRnaTljdU1Delo4OHdOemRuOXV6WjJZYUQ4SGNnb2xLcGVPdXR0NlQ3TlJvTlptWm11WTV1ekJ6dXJWKy9YZ28xTTRjcGE5YXNNUW1iQWdNREFaZzFhNVlJQjE4QkJ3Y0gzbi8vZlZhc1dHRVNCbS9hdEFtQWp6LytXUHIvVXF2VnJGbXpodi85NzM4NUJuZDZ2WjRqUjQ0QWNPellNWGJ0MmtWaVlpSjM3dHd4YVdkOExSNDZkRWg2elNVbkozUGl4QW5VYWpVSkNRbGN1blFwMTZubnUzZnZScS9YMDdadDJ4ekRRVUFLOVl6L0dzOXp4WW9WMUtsVGh6cDE2dVM1YjBISlpMSXNVN2FMUzFCUUVMZHUzYUpaczJiNCt2cGlibTdPaFFzWE9IandJSjkvL2prREJ3NmthOWV1TCtUWWd2QmZJUDRTQ1lJZ0NJSWdDSUtRS3o4L1B4bzNia3hRVUpCSkVZYjkrL2VqMCttb1hMbXl5UnZ6Nk9ob1BEMDljK3hQcTlWS0FlSHg0OGM1ZlBnd2dCUTJHbGxaV2VIajQwTndjTEEwWmRNNEpWT3RWaU9YeTdseTVVcXVBZUcrZmZzQTZOU3BVNDdoSUpEdDJvRWFqWVpQUC8wVUh4OGZoZzRkbXVPK2hRMVR3SFNrbHZCaS9Qenp6OWtXejBoUFQ1ZStYN3AwS2FtcHFadzhlUklYRnhldVhidkd0V3ZYQU1Qcjh0NjllMXk3ZG8wNWMrWmtPOTM0anovK0lEWTJGbWRuWjF4Y1hIQnhjUUVNcjZ1K2ZmdXlidDA2TGwrK2pLdXJLeXFWaW5idDJwR2Vuczd1M2J1eHM3T2pjZVBHN042OW00eU1ERFp1M0lpM3QzZTJveGZWYWpXN2R1M0MwZEdSL3YzN0E3Qmx5eFpDUTBPelBFYmo0NHVLaW1MdzRNRUFwS2FtOHVEQkEvYnMyY1BjdVhPcFdMRml0czlaNXArSHpLLzl6RVZQUm93WWtlMitMOHA3NzczSHFGR2pUSDdlbWpWclJ1blNwVm01Y2lWcjE2NGxNREFRUjBmSGwzcGVndkJ2SVFKQ1FSQUVRUkFFUVJEeTFLVkxGNEtDZ21qUW9BRmdDTSsyYjkrT2xaVVZFeVpNa0FLRjA2ZFBNMzM2ZEFZUEhrekhqaDJ6N1Nza0pJU2twQ1FzTFMyeHQ3ZVg3cy9JeUtCTm16YWNPSEdDSzFldU1HREFBQ2xJVWF2VmRPblNCU3NySzlhdVhVdVhMbDJra1liTm16ZlBkaDJ5bUpnWVRwdzRnWU9EQXoxNjlBQU02Nk9kUG4wYWpVWmowdFpZc1RZNU9WazZiNjFXaTBhajRlTEZpM2g3ZTlPMmJkdHNIMC9tMFlVZmZ2aWg5Rnhrcm9JN2ZQandmQmN3RVlwWDllclZHVDE2ZEpiL2M2TXJWNjVJVTk0Qm5qeDV3dmJ0MjdPMHUzbnpKcE1uVDJiMjdObFpYbTgvL2ZRVFNxV1NMNy84a25MbHluSHExQ2xLbENoQm1USmx1SC8vUHBjdlg2WktsU3A0ZTN0bjZUcytQcDdkdTNjRGhsRHY5dTNiakJvMWl1blRwMmVaUXI5NTgyYVNrcEtZTW1VS05qWTJYTHQyalZXclZrbmJ2Ynk4c0xPelE2RlFTSTlYTHBkTEl4OXRiR3lrOEhMcjFxMk1IVHMyeituMDF0YlcwbXZYT0MzNitmdU5DbFA1T2I5eW11N2R1blZyVnE1Y2lWYXI1ZXJWcTZMd2p5QVVrZ2dJQlVFUUJFRVFCRUVBREcvdXYvenlTMEpDUW5Kc0V4UVVSTWVPSGNuSXlDQWxKUVdGUW1FeXdraXRWcVBYNjFtNmRDa09EZzRFQkFSazZXUFhybDBBakJvMWltYk5tcEdSa1FFWWdvd0hEeDZ3Yk5reUFKWXZYODdxMWF1bGN3TkRnTmVuVHgrcHI5T25UL1BWVjE4eGRlclVMR0hGRHovOGdFNm5ZOENBQVZoWldSRVdGc2Jldlh1bDdlN3U3amc1T1dGbVpvWkdvK0hHalJ2STVYTEtsU3VYNVp5UEh6L09HMis4a1dkMVZtOXZiMmxkdHJTME5LNWZ2dzRZd28zTVV5OHZYNzVzOHJpRUY4ZlgxNWRseTVaaGFXbUpnNE5EbGluZHdjSEIwdHFabXpkdkxuRC9OMi9lNVB6NTgxaFpXVEYvL256MGVqMjNiOS9HMGRHUlJZc1dTZUZmOSs3ZHFWV3JGcDA2ZGNMZDNaMzA5SFM2ZE9sQzJiSmxtVE5uRGwyNmRNSEh4NGVWSzFkbWU1eVRKMCt5ZGV0V0FnSUNhTktrQ1ZxdGxrV0xGZ0ZRcGt3WmV2ZnViYklPWDJSa0pCOTg4QUVsUzVaay92ejVCWHBNeHA5SmdMbHo1MmE3QnVIczJiT3pyRUZvWEFyZ1pjcjhjMStVMGJ5QzhGOG5Ba0pCRUFSQkVBUkJFQURERysyUFB2cUlZY09Hb2RQcGNIWjJ6aEttSkNRa1NOT01xMWF0bXV1b3VQMzc5MU81Y21XVHFiMFBIanpnM0xsektKVktnb0tDQ0FvSzR1Yk5tNVFxVllvcFU2YXdmLzkrQUZxMmJFbTlldlZZdDI0ZDF0Yld5T1Z5d3NMQ2tNdmwrUGo0U04vNysvdVRtSmpJbVRObnFGKy92blNjNDhlUHMyZlBIcXBVcVVLTEZpM0l5TWpnMjIrL0JReFRsL3YxNjBmNzl1MmwwWC9HTU1YUzByTEFZVXJta0cvU3BFblpya0U0WWNLRWJOY2d6QnpFQ0M5T2JzVkdqTk5tQzFLWUpyUGx5NWZqNE9CQXlaSWx1WHIxS2dxRlFxcm1QWGZ1WEc3ZXZJbFNxZVRNbVROOCtlV1hwS2FtVXJac1dlbi9QaW9xaXJGanh3S20wNTR6MjdScEUrdlhyd2ZnN3QyN0RCMDZsT1RrWkI0OGVFQzVjdVdZTjI5ZXZxc2ZPems1NVRuS0xuUFE5OUZISDBuZlp6Ni9NV1BHWk5sUHI5ZWoxK3RmNm1qWmMrZk9BWWFpTFBtdG9pNElRbFlpSUJRRVFSQUVRUkFFUVdKalk4TzZkZXR5ZklOLzRzUUpxVXJwL1BuekN4d0ViTml3QWIxZWoxYXI1ZVRKazlMOVQ1NDg0WU1QUGlBK1BoNkFwazJic21MRkNwS1RreWxWcXBRVTRzaGtNbWtOT0hOejgyekR2STBiTjdKeDQwYjBlajNKeWNtTUd6ZU94TVJFSWlJaUFFTlkxN0Jod3p6UE5UZzRtTlRVVkpvMWE1WnJ1NktFZkNJZ2ZQV01VM0h0N094eWJCTWVIczdLbFN1WlBIbXl5UnAza1pHUnFOVnF2djc2YXh3ZEhXbmZ2ajNXMXRZc1dyUUlqVWJESjU5OEl2VnZIRWtJOFBEaFEybWRUcmxjTHIybUV4TVRzejErMDZaTjJiUnBFenFkanBTVUZKS1Nrbmp5NUFubHlwVmp6cHc1S0JRS1B2bmtFNTQ4ZVNMdDgvd2FoRnF0bHZ2MzcyTm1ac2JubjM5TzdkcTFjM3k4bWRjYUxLaTB0RFRNemMxZlNraVlrcExDbWpWckFIai8vZmR6L1Q4VUJDRjNJaUFVQkVFUUJFRVFCTUZFYm0vc2phR0RTcVhLdFoxR284bFN6ZlRodzRjY09YS0V2bjM3MHJselo5cTNidy9BenAwN1VhbFVqQmd4UWdvSVo4eVlnVnF0QmpBSkVuVTZIV2ZQbnBXT2tkMW9wYnAxNjdKaHd3YkFNTnJLeXNwSzZxdExseTdVcUZHRFdiTm1rWnFhS3UyVGtwSUNHSW80VEowNkZhMVd5N2x6NTFBb0ZOamIyK2RhOFRYenFLcUNya0ZZbENCR3lOdml4WXQ1OXV4WnJtMGVQSGdnL1R0anhveHMyNXc3ZDQ3VTFGVEdqaDNMdkhuenBKQlFwOU5SclZvMWR1ellJWTI2UzAxTjViUFBQaU02T3BwT25UcGhhMnZMeElrVDJiaHhJMXUyYkVHcFZOS3laVXZTMDlNSkR3L0h3c0tDY3VYS0VSVVZoVUtoSURJeU1zdUlSMDlQVC9yMTY0ZXZyeThhallZWk0yWlFzV0pGWnM2Y2lhMnRMUUQ5K3ZWait2VHAyTm5aWVdGaGdVd215MUt3dzdqbTV5Ky8vSUtQanc5T1RrN1pQdDcwOUhROFBEeDQ2NjIzNk4rL3YvVGF6VHdxZHY3OCtTWlRqUHYxNjBlYk5tMllQMzgrY3JtYzhlUEhaMXY5Mi9oODU4WTRDamMzR28yR2FkT204ZURCQTVvMmJVclBuajN6M0VjUWhKeUpnRkFRQkVFUUJFRVFoSHd6Qm1tNWpkUUpDUWxoN3R5NVRKczJqVXFWS2tuM2UzaDRNSHo0Y05xMWEyY1N6Z0hjdW5XTG9VT0hNbWJNR0VxV0xJbEdvMEd0VmxPMWFsVWFOV3FFdjc4L3c0WU53OXJhbXZYcjE5TzFhMWU4dmIyekRRajkvUHg0ODgwM0tWR2lCTzNhdFdQeDRzWDg4Y2NmVksxYWxRRURCcUJRS0toVHB3NXo1c3pKY3U0Nm5jNGtrTlJxdGN5WU1ZTjU4K1pSb1VLRmJCOXY1dW1ZQlYyRFVLMVdrNXljbkcxbFhLSG9BZ0lDR0Q5K1BBcUZBaHNibTJ3REsyTW9uWkNRd1BIangzRjJkczd5bXJLeHNjSEd4Z2ExV2kydGVXbHBhVW5wMHFWNS9QZ3h3Y0hCVXR1MHREUk9uVG9Gd05kZmY0MnRyUzBXRmhaU01LYlQ2VXdLbGNUSHg3Tno1MDdwdGpHRWZENGs3TmF0RzBlUEhtWE9uRG40K1Bqd3YvLzlqNU1uVHhJWkdjbjkrL2Z4OHZJaU1UR1JTcFVxNGVEZ2tPM3pFUm9hU3NtU0pSazNibHlXQVAvMzMzL25oeDkrQUF6aHRwV1ZGZWZPblpPbThFTHVWWXpOemMzNTVaZGZpSW1Ka2RwT21qUXB5N3FBZmZ2MnpmYmNNanQwNkZDdTI5VnFOWjkrK2lsWHJseWhiZHUyakJneFFoUUJFb1FpRWdHaElBaUNJQWlDSUFnQVRKczJMYy9SVmsrZlBnVU1vVWJtdGNreXUzSGpCbHF0bHNtVEp6TnYzanlUb2gvR1VZT1o3ZHk1a3g5Ly9KR1ZLMWV5YU5FaUtsU293SW9WSzlpMmJSdFhybHpCMXRhV1AvNzRBekNNenBvN2R5NTJkbmJjdTNlUDQ4ZVA4OVpiYjJYcDAxaTBaTStlUGZ6eHh4KzR1cm95WmNvVUtheG8yclFwenM3T2VIbDU0ZVRrVktUaUJtbHBhYmk3dTlPNGNXUDY5T2tqVmJqTmJRM0NQbjM2RUJnWXlMSmx5MGhPVG1iT25Ea21GWjJGNGxHdFdqVTJiOTZNdmIxOXRnR1NXcTJtWjgrZXBLZW5NM2p3WUpZdVhjckFnUVB6bkZadUpKUEptREJoQWxGUlVUZzdPOU90V3pmczdPell0bTBiQU51M2IyZlZxbFdvMVdydTNMa0RHQ29lMjl2YkV4OGZMeFVwV2JGaUJXQ1lodXp2NzU4bEhJeUxpMlA2OU9tRWhZVUJoaW5QRXlkT3hNWEZoWm8xYTlLb1VTTXFWNjdNMXExYk9YcjBhSzduSEI0ZWpyT3pNeDkrK0tISi9VMmFOQ0VvS0lqUTBGQmNYVjJ6QklnM2I5NlVnbjJsVWtsMGREUitmbjRtYld4c2JDaFJvb1Iwemp0MzdxUlRwMDRtYmFaTW1aTDdrNXFINU9Sa0prNmN5UFhyMXhrNGNDQmR1M1l0VW4rQ0lCaUlnRkFRWG1NZUhoN0V4Y1ZKNjVxOExteHNiTEMzdHljNk9yclkrMjdSb2dYSGpoMGpMUzJ0MlBzMnNyUzBsRVpQQ01LcnBsS3BwSXYxMU5SVVZDclZLejRqUWZqbnlqeGlUZnlzWks5VHAwNU1tRENCakl3TXJLeXNzZzNOakZOMU5Sb05ZV0ZoMlk3S3lsenNZZWJNbWN5Y09STjNkM2RDUTBPWk9uVnFsa3FucTFldlJxL1gwN05uVDdwMDZZS2ZueDhQSHo2VXRqOC94ZmpNbVRQUzdkbXpaMk5qWTVObFBUV1pURVprWkNUTGx5L0h3c0tDNmRPbjQram95TE5uendnUEQrZlJvMGZzMnJXTHNXUEg0dXJxbXUzenNXWExGdExTMHVqZHUzZVdiWHYzN3BXcXpXWmtaQ0NYeTltM2J4Lzc5dTJUMnVRMnhWaXYxN05seXhicE9tN2N1SEhNblR0WGhJUXZRRTZqNmNEdzJrdEtTcUo4K2ZKMDdOaVI0OGVQczNUcFVpcFhyaXdGWFhteHRMVEUxOWMzMit2RDJyVnJzM1RwVW5idjNrMVVWQlFBbjM3NktmRDN5TlBvNkdoR2pCaUJUcWNqUER3Y056YzN2dm5tRzVQcHY0Nk9qbmg1ZVJFV0ZvYXpzelB2dlBNT2pSczNwbXpac2xJYjQrdk54Y1dGSDMvOE1jdTVHQXZ4ZUh0N00yVElrQ3piWlRKWmp1SGR3WU1IcFZHdkFOV3JWK2ZPblR2VXJWdVhidDI2NWZrY1paYTUwbkpCcGFXbE1XWEtGSzVmdjg2d1ljUG8yTEZqb2ZzU0JNR1VDQWdMSUVNUEtSb0ZtblFGZXBrWk9yM2hna2toMHlIVHAyTmhwc1BTUW9kY2pHd1dYcElhTldyUXZuMTc5dTNieDZGRGg3Sk0xZm1uTWpjM1o5YXNXUVFIQjdOdDJ6YVR4WlNMNnIzMzNxTjkrL2JzM3IyYjMzNzdMY2RLY0VVeGF0UW9idDI2eGM2ZE8xOW9FQ2tJK2VIbzZNaWZmLzRKR0JZaEwxKysvQ3MrSTBINDV6SytPUWV5ck1zbEdGU3ZYcDAxYTliZzR1SmlzcmFZa1ZhcnBYdjM3c1RIeHhNUUVNQ3hZOGVrYXNENTRlL3ZUNTgrZmRpMGFSTXVMaTdjdW5VTGdDcFZxaUNYeTdsOCtUSS8vL3d6L2Z2MzUvNzkrd0MwYWRNR0N3c0xtalZySmsweDNyRmpCMkJZeTh6YTJqcmJVQzA4UEp6UFAvK2MxTlJVS2xldXpNYU5Hd2tQRDVldU81bzBhVUpFUkFURGhnM0xzWHB0Y25JeU1wbU0wcVZMWndrMVdyZHV6Y1dMRnpsMzdoeWxTcFdTUmcwYVBUL2FTcVBSVUtWS2xWeWZudzBiTmpCczJMQnNwOEVLeGUvUW9VUHMzTGtUTXpNelB2cm9JMlF5R2YzNzkyZjA2TkZNbkRpUmVmUG01UmdlNTRkYXJjYlMwcEt5WmN1eWR1MWF3QkRlUlVSRTRPN3VubVdFbmtLaG9HTEZpZ0Q4OE1NUERCOCszR1Q3OE9IREtWKytQSzFidDhiTXpFeTZQeW9xaWl0WHJ1VDd2WUJTcVN6UWROeDkrL2F4YU5FaUFMcDM3ODdtelp0SlMwdGo1TWlSVEpzMmpjaklTSVlQSC81U1BuajUrdXV2cFduRklod1VoT0lsQXNKOFNORW9TRXl6SmtXZGdaV0RIYTRWeW1CcGE0dUZqV0V4V0UxU0lpbUppY1RjdThlVHgvRllXc214TVUvR3lrS1hSOC9DUDEyTEZpMDRkT2lReWFlL1JWR2hRZ1ZLbFNyRmtTTkhpcVcvdExRMGJHMXQ2ZHExSzYxYnQyYldyRm5TeGZRL21VYWpRU2FUMGFoUkk4NmRPMWVzQVdGcWFpb09EZzVVcTFhTjMzNzdyZGo2eld6Tm1qWE1taldMQmcwYXNHVEpFcWtpb2lDOENuNStmbEpBR0JRVUpBSkNRY2hGVUZDUTlMM3hUYmlRVlc3RkFmYnUzVXQ4ZkR4S3BaTEJnd2R6OCtaTk5tN2NTRUJBUUw2cmgzYm8wSUVPSFRxUWtwSWlCWXN6Wjg3RTB0S1NhOWV1TVhMa1NBNGVQRWhrWkNSZ21OSXNsOHRadjM0OThIY1JFYjFlei9uejUvSDA5SlNtSEJ2RnhjWHg4Y2NmUzRISjFhdFhzYkt5b2xhdFd0U3RXNWM2ZGVyZzZPaElVRkFRZXIyZXNtWExaZ2xNTkJvTk4yN2NBQXpySTJZMzZtbml4SW5aaG5sbno1NlZSb2tCK1ByNjh1REJBK3JVcWNQNzc3K2ZyK2RKZUxGT25EakJnZ1VMa012bGpCMDdWcG9xVzZWS0ZicDA2Y0pQUC8zRVJ4OTl4SlFwVXdyOCswS24wL0hERHovdzAwOC8wYlJwVTlxMGFjTTMzM3lEWEM1bjRjS0Z1THU3STVQSnBDbkdKVXFVNEp0dnZzbXpYd3NMQ3hvMmJNaUZDeGU0ZmZzMjE2OWZKeXdzalBqNGVPenQ3V25YcmwyeHJzT24xV3I1N3J2ditPV1hYMUFxbFl3Wk00YXFWYXV5ZWZObUVoSVNlUFBOTituYnR5L3IxNi9uL1BuejlPL2ZuNlpObTc2d2dQdklrU01jUEhnUU96czdCZzRjK0VLT0lRai9aU0lnekVWYXVwdzR0UlZwT2lXKzllcmhXYVV5Vm5sYytLamo0NG0rZW8zd00yZEkwdWh3c0V6RzNDempwWnl2UXFIQTM5K2ZXclZxNGVQamc2dXJLNWFXbHFTbnAwdUxIMGRIUjNQNzltMXUzTGdocllGUlVEVnIxbVRBZ0FIRXhzYXljT0ZDWW1OamkvbVJHUGo2K3RLMmJWc3NMQ3hJVEV3a0lTRkIramNtSm9ZN2QrNlFsSlQwUW81dDFLTkhEK3JVcWNQS2xTdUxIR0paVzFzemRPaFFuSjJkcVZLbENxdFhyNWFtNkJSVzV1azVxMWF0ZW1IaFlJOGVQWWlPanViMzMzOHYwSDR5bVN6YmNOVTRxaytyMVhMKy9QbGlPVWNqNDhMSm16WnRlaUdqQndFZVAzN00zcjE3NmRpeEkxT21UR0hSb2tWY3VuVHBoUnhMRVBKU3IxNDlqaDA3QnNDeFk4ZW9YNzgrbFN0WGZyVW5KUWovUUZldlhwVitWc0JRNVZZb21KaVlHTmFzV1FNWVJzKzV1TGpRcVZNbmxpeFp3dXpacy9uaWl5K0tIQXg0ZVhuaDRPQWdyY2NHY1ByMGFaTTJ6eGNSaVlpSWtLYm5Ha05DUjBkSCt2ZnZ6NUlsUzZoWXNTTHZ2ZmNlRFJvME1CbDFsZmthWmU3Y3VWbW1VeHVuWTFwWldmSEJCeDlrZTc3WlBkNklpQWkrL1BKTEtYaU1pSWdnTlRXVlhyMTZzV1RKRWdBUkVyNUNXcTJXalJzMzh1T1BQNkpTcVpnMGFSSU5HalF3YVROdzRFQmlZbUk0ZHV3WUkwZU9wR1hMbG5UcjFvMVNwVXJsMnJmeGZWRnljakpyMTY2bFU2ZE92UHZ1dTB5YU5Ba3dURVgvK3V1djZkMjd0OG5mNnZ3c0Y3Umx5eFkyYmRwa01rcFFvVkJRcjE0OVdyWnNTYjE2OVZBb0ZHemF0SW5rNUdTV0xsMmFwWStDdkhlS2lJaGc3dHk1M0xwMUMyOXZieVpNbUVDRkNoV2tKWUlTRWhJQTZOV3JGMlptWnF4ZXZaclpzMmV6ZHUxYVdyWnNTZVBHalNsVHBreStqNWNmeTVZdEF3eWpNRE1YZGNtc2Z2MzZ4WDVjUWZpdkVBRmhEcEpUelhpYXFNS25WaTE4RzlUSExKL0RwYTNzN2ZGdFVKOHlOV3NRZnVvMGQ4NmZ4OWsyRld2Vml3a3F3QkRDTkczYWxQYnQyK1BzN0p4bHUwS2hRS1ZTNGVUa2hKZVhGL1hyMXdmZzd0Mjc3TisvbjVNblR4Wm9oRnlmUG4yd3M3UER6czZPRGgwNlNNUGw4OFBLeW9xQkF3ZFNwVW9WenB3NXc1bzFhN0k5dHIyOVBlUEhqODl6bVBxalI0ODRjZUlFeDQ0ZHkzTkI3Y0xRNlhSVXFsU0pCUXNXRkhrVW9Vd21rejdScTF1M0x2YjI5dExGWTJGbHJpSm1YTGk3dVBYczJaTldyVnBKNTFtUWtQRDk5OTlIcVZTeWE5Y3U0dUxpcFB1ZlgzZW9PR1Zrdkp4QS9zQ0JBN1J1M1JwemMzTUdEUnJFc0dIRFhzcHhCZUY1VmFwVXdjL1BqeHMzYnFEWDYxbStmRGxEaGd3UklhRWdaSEwxNmxXV0wxOHUvUzJyV0xGaW5sTTlCVk5hclpZdnZ2aUM1T1JrUER3ODZOKy9QMkFJQ3JkdjM4NjVjK2RZdEdnUm8wZVBMdFFJcHZ2MzcwdlhoYzJiTitmbm4zOEdZTktrU2JpNnV1TGw1WVZlcjZkcjE2NVlXVm54NjYrLzV0bG5odzRkS0ZteXBFa1lIQnNieTZWTGw3aDgrVEtQSHovTzhjUE13Z29QRDJmU3BFbW8xV3JLbGkzTDJMRmpHVHAwS0FrSkNiUnYzNTZnb0NEV3JGbkRyVnUzR0RseXBGaHY4Q1hTNi9XY09IR0MxYXRYRXgwZFRiVnExZmo0NDQveDlQVE0wbFlta3pGNThtVGMzZDNadW5VcisvZnY1OENCQS9qNys5T29VU1BxMXEyYmJWaG9ISUFoazhrWU1tUUlKVXFVWVBqdzRTUW5Kek4wNkZCQ1EwTUpDZ29pSkNRRWUzdDczTnpjQUVoTVRHVFpzbVhvZERvMEdnM0p5Y21rcEtRd2E5WXNxZSszMzM1YkdrWHI3T3hNdTNidGVPZWRkMHpXS1RSZUI2ZWtwSmhVU1g1ZWJ0ZmlDUWtKYk55NGtWMjdkcUZTcWVqZnZ6K2RPM2VXd25YanZzYUFFQXpWbFgxOGZKZy9mejZQSGoxaXc0WU5iTml3QVNjbko0WU1HVUxUcGsxelBGNUJHTi92UlVSRTVEaUR4OVhWVlFTRWdsQklJaURNeHJOa0ZZa2FDOTU0dHdOdVBqNkY2c05NcGFKeTB3QmNTbnNUc25NbjZUb05EdGJGdno2Y2k0c0x3NFlOSzlTVXNqSmx5akJreUJBYU5tekk4dVhMU1V4TXpQY3hqZHpkM2ZOOVBJVkN3YWhSbzZRM3JRRUJBVnk3ZHMza0UyQ2poZzBiNW1zTkMzZDNkenAzN2t6SGpoM1p2MzgvTzNic0tOWjErSXgvWkUrY09DRXRRbDBVR3pkdUJBeHZWQll2WGx6a0M5TDhCbTJsUzVkbXdvUUoyTnJhRmlwQU0rN1RyMTgvZERvZEowNmN5UGR4SzFldVRFQkFBTXVXTGVQY3VYTW0vYjBJaFEwZlZTb1ZPcDB1MzZNT2s1S1N1SExsQ3JWcjEwYWhVQlQ3R3d4QnlDK1pUTWFBQVFPWU9uVXFhcldhdUxnNFpzK2VUVUJBQUUyYU5LRlVxVktpR0lQd241U2Fta3BVVkJSQlFVRWNPM1pNK2gxdGJXMU4vLzc5aTNVYTNyK2RWcXRsMXF4WlhMMTZGUnNiR3o3Ly9ITnB6VDV6YzNOR2p4N05oQWtUMkxkdkgwbEpTWHo4OGNmWTJOamsyVy9tNjRHUkkwZWlVcW40NG9zdk9IWHFsSFIvYW1vcVZhdFdCUXhWazRGOHIvOGJGeGVIdWJrNTI3ZHZKenc4bkxDd01CNDhlQUNBbTVzYkxWdTJsSzVOaWtOd2NEQmZmZlVWS1NrcFZLNWNtUmt6WnBDY25Bd1l3aFM1WE02VUtWTVlOV29VUVVGQlhMaHdnUjQ5ZXRDMmJWdnhlL29GU2tsSjRjaVJJMnpmdnAxNzkrNVJxVklsaGd3WklnMmF5SW54NzJ2Tm1qVlp1SEFoang0OTRzcVZLNFNHaG5ManhnMXBWR0JtalJvMW9tM2J0Z0JjdkhpUlpjdVdVYU5HRFlZTkcwYVpNbVhvMUtrVFo4K2VaZGV1WFZ5OGVKSHc4SERBY0YzNXl5Ky9TUDNZMjl2VG8wY1BrNzVkWFYzcDBhTUhEZzRPdEdyVkNxVXk2MXQ1NC91Z3ZJcVVHRitYejl1elp3OHJWNjVFcFZMUnAwOGZPbEdnN0hjQUFDQUFTVVJCVkhUb2dMVzF0VWtiNHdBRm5VNkhXcTJXZmhmVXJWdVgxYXRYczNidFd2YnMyWU9kblIydFdyV2lkT25TMlQvQmhYRG8wS0ZpNjBzUWhLeEVRUGljcEJSejFPbFd2Tlc3QjliWmpNWXpTbE9ua1ByWEVHMlZqUTNtVnBiWnRuTXJXNWEzZXZjbWFOUDNLT1U2YkN5TGJ5Umh1WExsK1BqamovTzkza3RPcWxXcnhyUnAwL2pzczg5eS9HTlJIUHIzNzU5bFJFdm1hUjZaWlRjU01qY0toWUkyYmRyUW9FRURsaTlmenJWcjF3cDlucG05cUpGdW9hR2h4ZkpjNXpkb3UzZnZIbE9tVEVHcFZQTG8wYU1pSHpjL0ZBcUZWRlh0d29VTGhJU0VTTnVLRXFSWldscGliMjl2VXRtd09IVG8wSUhRMEZEQ3dzTHl2YytsUzVlb1hiczJQLzMwVTRFZWswd21vMlBIamh3K2ZEamZ3YndnNU1iRHc0T1BQLzZZQlFzV29GYXIwZXYxSEQxNmxLTkhqNzdxVXhPRWZ4UnJhMnRHang2Tmg0ZkhxejZWMTBaTVRBeXpaczNpeXBVck9EazVNWFBtekN5amMyclVxTUh3NGNOWnZIZ3h4NDhmNThxVksvVHMyWk4zM25rblN4R0d6SzVjdVNKOXIxS3ArT3FycjdoNDhTSS8vZlFUbHBhV2FEUWFGaTVjeU1HREJ3a01ETVRiMnhzd1hHUG9kRG9VQ2dWYXJaYms1R1RpNCtNcFdiS2tGSnFzV3JXS0xWdTJtQnhQSnBOUnYzNTkyclZyeHh0dnZJRk1KcE0rdkowK2ZYcVcwRGk3aXJUWlNVOVBaODJhTld6YnRnMHdWSUllTkdnUVNxVlMranVmbnA1T2Ftb3FqbzZPekpzM2ovSGp4eE1kSGMyS0ZTdjQvdnZ2Q1FnSW9GR2pSdmo3KytmNm5Ba0ZOM1BtVENJaUltalVxQkVUSjA0czhNQ0syclZyczJiTkdyWnYzODdwMDZjWk0yWk1ybE9OUjQ0Y3llREJneWxac2lRTEZpeVFBbTZqdW5YclVyZHVYZlI2UFk4ZVBTSW1Kb1puejU2UmxKUkVhbW9xYVdscFZLdFdqVXFWS21YcHUxZXZYcm1lYTFwYUd2NysvbG5DUlNPVlNrWHYzcjFwMmJKbHR0c2RIQndZTjI0Yzlldlh6emFBaEwrWEN2THg4Y255WHNUR3hvWVJJMGJRdVhObjVISzUrRjByQ0s4WkVSQm1rcG9tSnpaSlJZTnVuYklOQjFPVGtvZzRGOExEOEJza3h5ZGhyakk4ZldtcFdxenRiZkR3OWFQc0czVlFQZmVKcWJXek0vWGVmWmRUVzM5Q0tkZWhzaWo2NktreVpjb3dmdno0YkN1dTNibHpoL1BuejNQdjNqMFNFeE5SS3BWWVdscmk0T0NBdDdjM2xTcFZ5aktVM3MzTmpXSERoakYzN3R3WE1ncXFRNGNPTkc3YzJPUytKMCtlbUh4Q25Obnpvd0J2M3J5SlhxL0gxdFlXQndlSEhDdk5PVGs1TVduU0pMWnQyNWF2cVNkNWVWblRWUXVySU9mMzlPblRGM2dtV1pVdlh4NlZTa1ZDUWtLT1U4bXowN1ZyVjZLaW9ySWRXUXFHYWVwejVzemh6Smt6N055NVUxckF2S2dxVktoQWFHaG9nZlk1ZnZ3NGp4NDk0dXJWcS9uZVJ5YVQwYmR2WDVvMWE0YS92eit6WnMweW1Tb3VDSVhsNStmSDlPblRXYlZxbGJTb3ZpQUlmL1B6ODJQQWdBSGlEV3MrWldSa3NIdjNidGF1WFV0U1VoSzFhOWRtM0xoeE9YNkkyNjVkTytSeU9kOTg4dzNQbmoxanlaSWxyRisvbm9DQUFONTY2eTFxMUtpUlpSOVBUMDhzTEN6UTYvVjg4c2tuL1BycnJ4dytmQmdYRnhlbVQ1OU9URXdNYytmT0pTd3N6T1FEUEkxR1E4ZU9IZEZxdFNaL1E3ZHMyU0pOdCt6VXFSTy8vUElMNmVucHFGUXFXcmR1VGFkT25Veisvek5mUitWMFRRcmsrbmM2TEN5TUJRc1djUC8rZlh4OGZCZ3hZb1JKSUpSNTM4VEVSRlFxRlc1dWJuenp6VGZNbkRtVGtKQVFrcEtTMkwxN043dDM3Nlp0MjdhTUdqVXF4K01KQlRkaHdvUjhqV2pOamJtNU9kMjZkYU5idDI1NXRwWEpaQ3hac2lUSGdSQ1oyM2w0ZUJUcjd5UUhCd2NXTGx5WTQzWlhWMWY2OU9tVDQvWTMzM3d6ejJNNE9UbXhhTkdpWEpkcHlLM1FrU0FJLzF3aUlKVElpRlhiVU9tdEpqaGw4NGxReEI5L2NPTjRFSjdsclduUTFnN1BzdTRvbElaRmlYWGFES0lqVWdnL2Y1T2pxeTdnMTdnSlpXdlhOdG5meWFzVWxkNXFRdmpKSUVwYUpBS0ZEK0VjSEJ3WU8zWnNscERzM3IxN2JOeTRNVjl2RE11VkswZmZ2bjN4eVRTRnVtclZxdFN2WHovWEM2VENhTkNnQVowN2R6YTVMeU1qZ3hVclZ1UTRSZVQ1OVFUMzdkdG5NZ0xOeWNrSlB6OC82dFdyUjgyYU5VMFdpSmJKWkhUcDBnVkhSMGZXclZ0WHBIUC9Od1dFTDF2MTZ0VUIyTGx6Wjc1SFM3WnQyNVoyN2RxaDErdFJLcFVtMVNhTjB0UFRwUkVBRGc0T3pKMDdOOTlUalhMaTZPaUlyNjh2RXlaTWVDblRoSTJ2MXdvVktqQmd3QUNXTDEvK3dvOHAvRGQ0ZUhqd3lTZWZFQllXeHRtelo3bCsvVHB4Y1hIRnV2U0NJTHd1VkNvVmpvNk9WS3hZa2JwMTYxS2xTaFV4clRnZk1qSXlPSGJzR0pzMmJTSXlNaElQRHc5R2poeVpyelhFMnJScGc2ZW5KN05telNJMk5sWUt2a0pEUS9udXUrK3l0UGZ5OG1MUW9FR2NQMytleFlzWDgvanhZd0lEQXhreVpBaDJkblpVcUZBQmYzOS85dXpaUTNCd01CRVJFVkxnbHZuM212RURZa2RIUitrK1oyZG5hYXBuejU0OXMxM3JML1Axdy83OSszTXNVcEtXbGlhTldNeHMwNlpOYk5pd2dSSWxTakIyN0ZnQ0F3T3pGQzNKZksyV2tKQ0FxNnNyQUxhMnRzeWNPWk1kTzNhd2R1MWFMQ3dzNk5PbkQ3V2ZldzhoRkYxUnc4SEN5Q3NjZkoyNXVycEtyMk5CRVA1ZFJFRDRsMFMxRW9XRkZXVnIxY3l5N2RLQmZUeTVlNHRXZlVyaTVwMTFLckZDS2NlN2dqWGVGYXg1ZkQrRjM3YWVKT25KWTZxMWZNZWtuVS9OR2tTRWhKQ1Vrb3FOWmVFQ0RabE14b2dSSTdKYzVCdzVjb1FOR3pia2UwcnM3ZHUzbVQ1OU9xTkdqYUptemI4ZmM1czJiWW8xSUt4UW9RS0RCZzNLY2tHK2JkczJybCsvbnVOK3oxY01mdjZQVUd4c0xLZE9uZUxVcVZPNHU3dlRwVXVYTE91SU5HdldqS1NrSkdtUjY4TDRKd2R3dVNsVnFoU3VycTVjdUhEaGxSeGZKcE5KMWVCNjlPaVI0elFIcFZJcExiWU1md2RueGpWZmxFb2xSNDRjTWRrbjh5ZnhzMmZQTHBacDRDMWF0RUFtazBucks3MUl0cmEyTEZpd1FGcnpVS1ZTNGVIaFVleFRwb1gvTHBsTWhyKy9QLzcrL3EvNlZBUkJlQTNObURHRDRPQmdxbFNwd3NTSkV3a0lDTWdTak9XbVJvMGFyRnExaXVYTGwvUDc3Nzh6YnR3NG1qUnBrbVA3OXUzYnMyZlBIc3FYTDgvVXFWUHg5ZlUxMlc1Y2k2MUhqeDVrWkdUdzVNa1RZbU5qU1V4TUpDVWxCWTFHZzVlWEZ4VXJWc3pTOTRjZmZwaHJLS3pSYUxDd3NLQmp4NDQ1VmwrdVdyV3FORjN5ZWFWS2xlTFRUeitsVWFOR09lNXZuSTdwNU9TRXVibTV5VGFaVEVhblRwMW8zTGd4Q1FrSjB0SXNnaUFJZ3ZBcWlJRHdML0dwVmxSL3B5azg5OGY5NXNsZ250NjdSZnRCbmxqWjV2MTB1WGxiMG1Hd0o3dSt1OFhOazhGVWFQajNNRzJaUWtIbGdLWmMyciszMEFGaHk1WXRxVkNoZ3NsOWUvZnV6WFlSMnJ6b2REcVdMVnZHdkhuenBIVU1TNWN1alkrUGoxU0JxeWc4UER3WVBYcDBsdlVyenA0OW0yTlplcU9ZbUJpVDI3bXRTZmpvMFNPV0xGbENjSEF3Z3djUE52bVVzRU9IRGx5N2RxMUE2OHBsOWs4UENMTWI3VmFwVWlVKyt1Z2pWQ29WYTlldTVkaXhZeS85dkh4OWZYRnhjV0hQbmoxczNydzUyelliTjI1RXE5WFNyMSsvQXZXZE9SQXNqbkN3ZE9uUzBqb3NMK1AvMjdnUStmWHIxMW0xYXRWTFd4TlNFQVJCRVBLamMrZk9EQnc0TU52S3J2bGxhMnZMdUhIakdEUm9VTDZxOUg3OTlkZjVLdElobDh0eGMzT1RLci9tSmE4Um84WnJwWnhHUTNsNWViRmd3WUljOXc4SUNNanpIS3lzckJnMWFoUXRXN2JNY1ZTWmk0dUxTUkZBUVJBRVFYZ1ZSRUFJYU5JVjZJRVM1Y3VaM0ovMDlDbmhwOC9TWVloWHZzSkJJeXRiSllFOVBkaTU0aXllZmhWTjFqTXM0VnVPaS90a2FOSVZXSmdWTE55d3Q3ZlBNbFgzM0xsemhRb0hqVkpTVWpoOCtERHZ2dnV1ZEorZm4xK1JBMEliR3h2R2pCbVRaVWovN2R1M1diRmlSWjc3eDhYRm1kek9QR1VrSnhjdlhtVDY5T21NR3pmTzVNS3hYNzkrakI4Ly9oOGY5dVhFV1AzWk9HVTNzOHdYdnNhUmVKay93ZTdmdnovMjl2YkZzaDVqUVRScDBvU25UNSt5WThlT1l1KzdPQXZIdUxtNU1YYnNXT21DL2ZtUnE4WE4zdDZlNXMyYmMvandZVFp1M1BqYXZpWUZRUkNFZjYvbkN5b1VSWDdDUWVDVlZmQzFzTEI0NFZNbHZieTg4UEx5ZXFISEVBUkJFSVRpSUFKQ0lDWE5EUGV5NVpBOU4zM2k1cWxnZkd2YTR1aG1ubVdmTzJGSi9IbkxzSzVhaWZMVytGUXhEY0tjM0Mzd3JXSEhqVlBCMUdyYlhycGZwbERnWHM2SDVLaXJCUTRJTzNYcVpISUJGUmNYbCsxNkxnVVZFaEppRWhENit2cXlmLy8rUXZkbmJtN09tREZqc2l5NCsvanhZeFlzV0pDdjllS2VyeHBuYVpsOWxlam5QWHo0a0xsejV6SjkrblJwalVaM2QzZHExYXBsc29aaGZyMk05ZWp5b3RQcCtQYmJiNmxjdVRMWHIxODNXWE9uUllzVzlPN2RHNEMrZmZ1K2xQT3BXYk5tcmxPWGJXMXRhZENnQVFzV0xIZ2g2NTRWWjBEWXExY3ZIQndjQUlpS2lucmhBV0g3OXUwNWNPQUFXN2R1ZmFISEVRUkJFQVJCRUFSQkVJU0N5SDZ4alArWTlBd0xYSDNLbU55bjErcDRkQ3NDdnpxbW4zenEwWFAweHdlRTdIaUkrNzBrM084bEViTGpJVWMzUDhqU3IxOGRPeDdlamtDdk5RMDBYSDE4U05mL243MDdENHV5M044QWZnOHp3TER2SUNpS2lxTGdraUpxS200dFdoMHJTM01wczlMSzNMSzBRb2xNVFkrN2xSMVR5enlKdVdDNWhGcW91UzhoaGhzSUlvaUNJTExJTnNBQU04enZEMzdNWVZpR21XR0c5ZjVjMTdtYWVkL25mWjd2akZMSDIyY3gxYXBHYTJ0ckRCczJUT1hhTDcvOFVpMUkwMFZLU2dxS2k0dVY3MTFkWFhYdXk4aklDRE5uem9TbnA2Zks5ZHpjWEt4ZXZScDVlWGthOVZOMXI1dUsvVnMwa1phV2huMzc5cWxjOC9QejAvajV5cHBDUUFpVWI2Sjk3ZHExYW9GYjkrN2RHN1FPZjM5L2ZQenh4M2pwcFpkcWJmUDAwMDhqTEN4TTUyWGRGWHg5ZlRGbnpweHF5M0gwK1dzU0VSR0JsSlFVM0xoeEF4czNidFJidjdXSmlvckMwYU5IRFQ0T0VSRVJFUkVSa1RZNGd4QkFxUnd3czdSU3VaYVQvZ2hHeGdJNHVxb0dlZkhYOC9FNHNSQ3pPd2doL3Y5NGRaQTlzT2x1SWU1Y3owT1gzdGJLdG81dXBoQUtqWkNUbmc0N3QvK0ZibWFXVnBDWGFaZk5EaDgrWEdVdnY1aVlHSVNIaDJ2VlIyM0t5c3FRbFpXbFBJNis2dW5JbXFvNFdLTHE2V3NGQlFWWXRXcVZWbnV0V1ZoWXFMelhOZ2c5ZS9Zc0preVlvSnh4V1RXdzFGUkZHRFZreUJBTUhqeTRqdFlOU3lBUTFMZ2h0NkY0ZW5yaW5YZmVBVkMrUDFGR1JnWXVYcnhZclYxQlFRR09IejllcjdINjl1MkxPWFBtUUNnVXdzYkdCdXZYcjBkaFlhSHl2a0toME10SmxPZk9uY081YytmcTNZOG1SQ0lSbm5ycUtZd2ZQeDRyVnF5QVJDSnBrSEdKaUlpSWlJaUk2c0tBRUlCTVZnWnhsYjN5aXZJbHNMU3V2clE0SlZhQ2ZsWlFob05BK2V0K1ZzQzlXSWxLUUFnQWxqYkdLTXJQaHgzK0Z4Q0tMUzFSV3FyZDNtTlZ3NmtqUjQ1bzlYeGRLZ2R3VmNNNVRVMmVQQm4rL3Y0cTE0cUxpN0YyN1Zva0p5ZHIxVmZGb1NrVnRGMzZXVkpTZ29jUEg2Smp4NDRBb0Z4R3FxMktnUEQ4K2ZQWXVuV3JUbjFVRmh3Y1hPOCtLclJ2Mzc3YUhvK1ZDWVZDZlBEQkJ4Z3dZQUFVQ2tXZE0rOHE5aTZzYTErOGl2dlRwazFEWm1ZbTR1TGlsUGZlZWVjZERCczJESysvL3JwR242SHFLY1pWYXdISzk4UU1DZ3JDNnRXcmxYdFRscFdWYVhXaVltTVRpVVNZTzNldWNoL0pnSUFBckZ5NWtpRWhFUkVSRVJFUk5Ra01DSnVCTm0zYUtHZjNBZVZoMlkwYk4vUTZSdVVsdkxXZHNLYk9hNis5aHRHalI2dGNrOGxrMkxCaEErTGo0N1h1citxaEpGVlBOYTZMa1pHUlNzZ29rOG0wcnFHcDgvYjJWbm52NE9DQXJLd3M1WHU1WEk1Tm16Ymh6ei8vUkhKeXNzb3k4cXJjM055d2F0VXFBTURDaFF1Um1scDl5YndtdG0vZmp0VFVWR1JsWmVIKy9mdVFTQ1FvS2lxcU1aelU5UlJqZmV2YXRTcysrZVFUbGYwOU5RbFVBYzFEMVFvVjdkemQzZkhKSjU5ZzFhcFZLak1qaVlpSWlKcVR5aXVFa3BLU3NIejU4a2FzaHFqK0FnTURHN3NFb2tiRGdCQ0FTR1FFcVVRQ0t5ZEg1VFV6SzB0SThxb2ZwdEcybXlXdUpCU2l2OTMvWmhGS3k0QXIrVUN2b2RWbmMwbHlTMkZtcGJwOFdTcVJ3TmhZOHlYR1ZZT2dpeGN2Nm4xdnZNcXpCclVOTEY1NzdUV01HVE5HNVpwY0xzZkdqUnQxM29mTzBkRlI1YjAyeTVNcmFuS29kSHEwdHM5WGFDcDdFTmFrNnFuR24zenlDUzVmdm96ZmYvOWRHWWlXbFpYcEZORHFTcUZRMU91QUcyM0cwWmU0dURpc1dMRUNUazVPU0VwS1FsNWVYcTJoWm1WV1ZsYll0R2tUQUdEMjdObkl6OC9YVzAxRVJFUkV1amg5K2pUdTM3L2ZZT05WWGtsU1dGaUkyTmpZQmh1YmlJajBpd0VoQUdNaFVDUlIvY085cmJNTDVESUZNaDhXcSt4RDZObmJDZzl1U2ZEZDNVTDB0U3JmQXkweVh3SEh6dWJWbGhkbnBoWkRMaStEcll1enl2VWlTVDZFUnBvdk1hNVlKbHZCRVAvaHJienZZRUZCZ2NiUGVYbDV3Y2ZIUitWYXhhbTdrWkdST3RkVE5TQjgrUENoUnM4WkdSbGgwcVJKMVdZelJrUkU2RnhMVTJSdGJWM3RnSkp2di8wV3k1WXR3OENCQS9IZGQ5OGhLU21wa2FwcmZoSVRFNUdZbU5qWVpSQVJFUkhWeTY1ZHUvUnlpQ0VSRWJVK0RBZ0JHQnNWSXlQeEh0cjM3S204SmhBSjBhWnpKOXkra2c3SE1mOEwrQVFRWU1Ra045eUx6a2RxZlBsTU96OVBjM2o0V0ZYcjkvYVZQTFRwM0FtQ0tudWxaU1Ftd2xoUSszTFBxdHEyYmF0OHJWQW85RDRqek5qWVdHV1BQbTMyUmF0OGNBcFFIZzcrNXovL3daVXJWK3BWVStXQXNLaW9DTG01dVdyYkN3UUMrUGo0WU1LRUNmRHc4RkM1bDV1Ymk3LysrcXRlOVRRMWZuNStLdnYwQVVCcWFpcjI3ZHVIMTE5L0hWOTg4UVhXcjErUFc3ZHVOVXA5WXJFWWxwYVdXdThkV1dIZ3dJRVFDb1c0Y09HQ25pc2pJaUpxWExHeHNWeUdTUWFqYmt1WmhyQm8wYUpHSForSWlIVEhnQkNBbVVrcEh0MU5nRUl1VnduenVqNDVHR2QrM2dIdkFiYXdjMVk5c01URHg2ckdVTERDNDBmRnVITXREOE9udnF4eVhTR1g0MUZDSXB5dE5kOFR6OTdlWHZrNkp5ZEg3MzhyMktGREI1VURIMUpTVW5UcXA2eXNESnMyYmRMTGJMM0t5NFBUMHRLVXIwVWlFVXhNVEdCdWJnNEhCd2U0dUxqQTA5TVRQWHIwZ0pPVFU3Vis1SEk1dG16WjB1TDJlUnN3WUFBQTRONjlleXFCNlBIanh6RnExQ2c0T2pwaTFxeFptRHQzTHVSeXVmSytuWjBkWEYxZE5Rb09yYTJ0a1plWHAxTjlwcWFtV0xseUpVSkNRbkQ4K0hHdGxnUmJXbHJpelRmZmhKV1ZGYnAwNllLZE8zZFcyME5TSHljWXF6TnMyREFrSlNWeFZpRVJFUmtFbDJGU1F4QUlCQWIvLzB5VjkyRTJOVFd0dHNLRmlJaWFEd2FFQUV5TjVSQUFlQmlmQURldnJzcnJsZzRPNkRLd1A0N3RqTVNZZDl2QzNFcXpyNnN3WDRianY2U2h5OEQrc0tnVWRBSEF3enNKRUFnVU1EV1cxL0owZFZhVjlqRFVadm12cGpwMzdxenlQaUVoUWFkK01qTXo5VFpqcmZLTXhvNGRPK3AwK205cGFTbSsvLzU3M0x4NVUrYzZtdUllaERZMk51aldyUnVLaTR0eDdOZ3h2UGZlZThwN2Nya2NmLzc1Sjk1NDR3MVlXMXZEenM1T1pSYWZ2NzgveG84Zmo4dVhMMlBYcmwwcWg1cFVOVzdjT01USHgrUHMyYk5hMTFoYVdncFRVMU5NbVRKRjdZbkdkWjFpM0tOSER6ZzRPT2k4aDZTdS9QejhNSDM2ZEZ5N2RnMzc5KzluVUVoRVJFVE56anZ2dklQaHc0Y2JkSXlZbUJpc1dMRUNRUFZ0a1lpSXFIbGhRUGovYk1TRnVIWDZGTnk2ZUFLVmxtNTJIVFFZUmZsNU9MUWxIays5NWd6bjltWnErMGxQS3NKZkllbHc3dWlKcm9NR3E5eFR5T1c0ZGZvVWJNMjBtd0ZZK1ZSaGJaYi9hcXAvLy80cTcrL2V2YXRUUDg3T3psaTBhQkgrL2U5LzEvdkFCa3ZMNmdlK2FDTTVPUmxidG15cDl5Yk5odjViVjEwTUh6NGNBb0VBcDArZnJ2SDN3OW16Wi9IeXl5K2pvS0NnV2dEbzcrOFBvUHpYdkh2Mzd2anFxNjlxUGJGNDM3NTlXTFZxRmVSeXVkWkxmVXRLL25mQXo5U3BVMnRzbys0VTQrM2J0ME1rRXVHTEw3Nm9jZmFub1g5ZEtrN0FmdUtKSitEbTVvWXZ2L3l5M3IrbmhVS2h5bXhPSWlKcVBUcDA2TUNsbDlUZ1hGMWRHN3NFSWlKcVJoZ1EvajhyY3hueWN3cHhOL0lxT3ZYelZiblhlOVJ6U1B6bkgveTU0eXphZWxxZ2ExOUx1SFV5aDFCVUhpVEtaV1ZJdlZ1STIvOFVJRFZCZ203K1E5SFIxN2ZhR0lsWHIwRmVVZ2hMMjFLdGFwUEw1Y3E5L3NSaXNZNmZzR1pPVGs3bzBxV0w4bjF1Ymk2U2s1TjE3cy9kM1IyZmYvNDVWcTVjaWV6c2JKMzcwZlZ6Wm1SazRQRGh3emh6NW94ZXc1Z2hRNFpnOE9EQmRUYzBNS0ZRaUtlZWVncFNxUlNob2FIbzFLbFR0VFpGUlVWWXUzWXRTa3BLVkdaQWR1M2FGVzNhdEFFQXhNZkhZOE9HRFdxWEVPZm41K1BYWDMvRmUrKzloNUtTRXEyV2p1dnJ1Njl0YVhqVi9SZjF6YzdPRGtCNTBMbGt5Wko2aDRNdUxpNVlzR0FCdG0vZjNtajdRaElSVWVNeE56Zm4wa3NpSWlKcTBoZ1FLaWxnYnk1QnpKbXpzSFZ4Z2IxN081VzdIWDE5NGVybGhic1JWM0R4U0J3S2NoN0NSRnorOVpWSVpiQ3d0VUliejY0WU1iMGZ4RFhNZm51Y2xJeVlNMmZoYkMwQm9OMnkxZno4ZkdWZ1VmRlBmWG42NmFkVlptTmR1SEJCWlMrUnVxU2xwY0hNekF3Mk5qYkthMjV1YnNxUU1DTWpRNmU2dEEyQVpESVp0bXpaZ3ZEd2NJTXNDejUvL2p5MmJ0MWE3MzUwV1NwZG1aK2ZIK3pzN1BEYmI3OGhOemRYNWRkT0lCQW9QM3ROeThRcmxwakk1WEw4OU5OUEd1MHZlT3JVS1R6OTlOT1lPWE1tMXE1ZGkram9hSTNxVkNnVVVDZ1VCcG5wWitqWmcyWm1ac29sN3RIUjBUcnZ3MWpCeGNVRml4WXRncjI5UGViUG40LzE2OWRyL0QwU0VSRVJFUkVSTlFRR2hKV0lUY3BnYjFtRWlBTUhNT1QxeWRYMkR4UmJXc0o3eEhCNGp4aU9rc0lpU1A5L2VhZlkwaEltNXJVdlBTN0l5a0w0Z1FPd3Q1UkNiS3A1K0ZiaDRjT0h5bURReHNZRzdkcTF3NE1IRDdUdXB5b0hCd2M4ODh3ekt0Zk9uVHVuVlI5WldWbllzV01IRmkxYXBCSVNPanM3NDRzdnZzRHExYXZyTlNNUkFQTHk4bEJjWEZ6aklTUVZSQ0lScGs2ZENyRllqRE5uempUSnZRUDFZZFNvVVhqOCtER09IajJxMVhNT0RnNFlOR2dRQUNBc0xFempYeE9GUW9HUWtCRE1uejhmOCtiTncxZGZmYVh4c3UyeXNqS1Z3Mi8wcFhKNFhEa1UxUmMzTnpmbDY2aW9LSTJlK2U2NzcrcHNVMVpXQnBGSWhIbno1bUhEaGcyY1NVaEVSRVJFUkVSTkJnUENLaXpOU2lFcks4Q1o0R0QwZStrbE9OZXkyYTZKdVpuYVVMQkMrdDI3dUhJb0ZOWm1VbGlhbGRUWnZpWnhjWEh3OXZaV3ZoOHlaQWoyN05talUxK1ZqUjgvWG1WL3c5dTNiK3NVUEthbXB1S3JyNzdDb2tXTFZHWTQydHJhSWpBd0VPdldyY09kTzNkMHJqTTVPUmtyVjY1RWh3NGRNSFRvVUF3ZVBCZ1dGaGJWMmxsYVdtTGF0R253OS9mSDVzMmJkWjY5V0ZsVDJvT3dXN2R1OFBUMHhQcjE2NVY3L0dsYTMvUFBQdytoVUlqSGp4L2p3SUVEV28xNzdkbzEzTDU5RzE1ZVhwZy9mejYrK09JTDVPVGsxUG1jb1VMYWl1WDJRUGxwZVZLcFZLLzl0MnYzdjluRHQyL2YxdWlaMmJObjEzc1pNaEVSRVJFUkVWRmpNZXhHWHMyVXJVVXg3TTBMRWJIL0FHNmRPbzFTSFFLSVVxa1UwU2RQSTJML1FkaGJTR0Jqcm51SWNlWEtGWlgzbzBhTmdvdUxpODc5QVlDdnIyKzFQZlhxRXpxbXBhVmgrZkxsZVB6NHNjcDFDd3NMQkFRRW9FK2ZQanIzWGVIKy9mc0lEZzdHbkRsejhQUFBQNnVjemx0WjE2NWRzWHo1Y2p6NTVKUDFIck1wQllRVEowN0VwVXVYY1BYcVZlVzFxa3VNYTJKbFpZWGh3NGREb1ZEZ2h4OSswQ2xRQ3cwTkJWQyt4SDNPbkRrYUxRRTMxSGRYZVZhaXZ2ZmtCS0N5SnljMzl5WWlJaUlpSXFMV2dBRmhMU3pFcFdoalc0Q0gwWkU0dm5rejRpK0ZvekEzdDg3bkNuTnpFWDhwSE1jM2IwYmFyVWkwc1MrQWhWaFdyMXJ1Mzcrdk1nTlBKQkxod3c4LzFQbWtYM2QzZDh5WU1VUGxXbmg0T09MajQrdFY1Nk5IajdCOCtmSnFKK2VhbUpoZzNyeDV5ajN3NnF1MHRCUW5UcHpBZ2dVTEVCd2NYT05Kdm1abVpwZzVjeWFtVEpuU3BFSStYZlh2M3gvMjl2YlY5akRVSkNCODhjVVhZV0ppZ21QSGptbThaTGFxNjlldkl5VWxCVUI1QUR0NjlPZzZuekhVUVNJbUppWUFnSmlZR0pYVGt2VkJJQkNnVjY5ZUFNcFBnNTR3WVFLY25aMzFPZ1lSRVJFUkVSRlJVOE9BVUEwVDR6STRXK2ZEd1VLQys1RVhjSExyanpqNTQ0KzRlZnc0N2x6Nkc4azNvNUI4TXdwM0x2Mk5tOGVQNCtTUFArTGsxaDl4UC9JQ0hDMGxjTGJPaDRsSSt6MEhheElTRXFLeVpOUGQzUjBCQVFGYWh4ZWRPM2ZHd29VTFZXWmVTYVZTdlN4WkJvRDA5SFI4OWRWWDFXYjNHUmtaWWRxMGFaZzBhWkxlQWp1NVhJNWp4NDVod1lJRnRlNmQrT3l6ejJMdTNMa3FTNm0xMFJUQ1JhRlFpRmRmZlJXYk5tMnF0b3kxcm9Dd2JkdTJlT2FaWi9EZ3dRUHMzYnUzWG5XY1BIbFMrWHIwNk5GMWZqZjErZTdVUFN1WHkvSHR0OTlpeFlvVnRaNXlyS3N1WGJyQXpzNE9aV1ZsMkw5L1B3NGNPSUM1YytmQzNOeGNyK01RRVJFUkVSRVJOU1VNQ0RWZ2JpcUhzMVUrM0owbE1DOUxRL2FkZjVCeTdRTGl6aDVIM05ualNMbDJBZGwzL29GNVdScmNuU1Z3dHNxSG1ZbGNyelhFeHNiaStQSGpLdGM2ZE9pQTVjdVg0NFVYWHFnendEQXhNY0hZc1dNUkZCUUVLeXNybFh2YnQyK3ZkYm11TGpJek0vSFZWMThoTFMydDJyM25uMzhlQ3hZczBPdHB6QVVGQmRpNmRTdldyRmxUNDRtei9mcjF3OXk1YzNVNk1NTlFzK0MwSVJRS2NmandZY1RHeGxhN1YxZEErTVliYjZDNHVCZ2JOMjVFYVdscHZlb0lEdzlYbm5CdFoyY0hhMnZyV3R0cUV3NWFXRmlvN0N2bzV1WUdvVkFJdWJ6bW42SDgvSHhFUkVSbzNMODJSb3dZQVFDNGRPa1Nzckt5Y1Bic1dUeDY5QWlMRmkycTluTkRSRVJFUkVSRTFGTHdrQkl0R0FrQUM3RWNGcEFES0c3dzhYZnQyZ1ZYVjFmMDdObFRlVTBzRm1QaXhJbDQrZVdYY2ZQbVRjVEd4aUlqSXdNRkJRVXdNaktDdmIwOXZMeTgwTDkvL3hxWEpCOCtmQmdYTDE3VWU2MVpXVmxZdW5RcDVzK2ZqODZkTzZ2YzY5V3JGMWF0V29VVEowN2dyNy8rcXJZa1dWYzNidHhBWUdBZ1pzMmFoVzdkdXFuY2UrS0pKekJ0MmpSczNicFZMMk0xcEpLU2tscG5TS29MQ1B2Mzd3OGZIeCtzVzdjT3FhbXA5YTRqTnpjWHNiR3g4UGIyaGx3dVIxRlJVYTF0S3dkK2RlblJvd2NtVEpnQXNWZ01pVVNpREkrenM3UHJYYk0yN08zdE1YRGdRTWpsY2h3OGVGQjVmZHUyYlZpOGVERSsvL3h6ZlBQTk4zcjVMb21JaUlpSWlJaWFrc2FmSGtVYWs4dmwyTEJoQXk1ZnZsenRubGdzaHArZkg2Wk1tWUtQUC80WVFVRkJDQXdNeEFjZmZJQ1JJMGZXR0E2R2hZWFZlOW1wT3ZuNStWaXhZZ1grL3Z2dmF2Zk16TXd3WnN3WXJGdTNEazg5OVpUZXhzekp5Y0hLbFN0eCt2VHBhdmY4L2YzUnUzZHZyZnByQ2pNSTFhbGNYK1dBME03T0RtKy8vVGIyN3QyTDY5ZXY2MjI4czJmUEFnQWlJaUxVN3Y5WDE1THV5cldHaDRkai92ejUrT1dYWDJCalk2TmMvbDdUcjZFaHhnemhNQUFBSUFCSlJFRlV2ZmppaXhDSlJQanp6ejlWWnI4V0ZoWml6Wm8xTURNenc3Smx5NVFuUWhNUkVSRVJFUkcxRkp4QjJNeVVscFppNDhhTmVQcnBwL0g2NjY5ck5WT3JjaCs3ZCsrdXRtVFpFRXBLU3ZDZi8vd0g4Zkh4bURoeFlyVjZoVUloeG84Zmo3Lysra3R2WThybGNtemJ0ZzJabVprWU4yNmN5ajFYVjFldEFyT0tBRzdJa0NIVlRuMnVEMzBGVERVRmhBS0JBTysvL3o1T25UcUZJMGVPNkdXY0NoY3ZYb1M5dmIweUtLeE5SVUJZMit6UXFzR3JRcUhBaFFzWFVGaFlpSTgrK2dpblRwMVNucHlzTFYzMlBuUjNkOGVJRVNPUWxwYUcvZnYzVjd1Zm1abUo1Y3VYSXlBZ0FKTW1UY0l6enp5REN4Y3U2RlFmRVJFUkVSRVJVVlBEZ0xDWk9uSGlCSzVkdTRaLy9ldGZHRHAwcUVhSGNDZ1VDa1JHUm1MdjNyMTQrUENoem1OTHBWS1ZRMDQwRVJZV2hxaW9LTHp6emp2bzJyV3J5cjJDZ29KcTdUTXpNK0hvNktoOHJZdERodzZocUtnSWI3enhCZ1FDQWFSU0tTSWpJN1hxb3lMSU8zLyt2RjZXSjFlY1FxeXZtWW1WZzhiS1lXWnljakpDUWtLcXRUYzJOb1pBSUtnMiswL1RFN0VWQ29WR3daMUNvY0NlUFhzUUZoWldaOTJWM2JwMUM0R0JnVWhPVHRhb25xckVZckZ5aWJKTXB0bnA0U0tSQ08rOTl4NUtTa3F3Y2VQR1dtZEdQbnIwQ0VGQlFYanZ2ZmZRcDA4ZnZQVFNTOHA3RXlaTXdNT0hENUdSa1lHTWpBeGtabVpDS3BWQ0pwT3BIQzRFbEFlWUlwRUlwcWFtc0xDd2dLV2xKU3dzTEhENzltMFVGemY4MWdWRVJFUkVSRVJFREFpYnNjek1UUHozdi8vRnI3LytpcDQ5ZThMSHh3Y2VIaDZ3dHJaV0JqNFNpUVFQSGp6QTdkdTNFUjRlWHVQQklkcUtpb3BDdjM3OUFFRHRQblJWcGFTa1lObXlaZWpkdXpkR2pod0pMeTh2eUdReS9QZS8vNjNXTmpnNEdOT25UMGR1Ymk1Ky8vMTNuV3M5ZHV3WUVoSVMwTFZyVjF5OWVoWHA2ZWxhUFcrb0pjWW1KaVo2NmFkeWZSV2gyNlZMbDJyZHM5RFoyUmtMRnk1RVlXRWhVbE5Ua1o2ZWp2ejhmUGo1K1NuYnFGczZyS204dkR5MXN4Y3JacEpXbmUxWFhGeXNVVGpvNXVhRzhlUEhReXFWb3FTa0JDVWxKUkFJQlBEMjlvYXBxU21BbW9Qbm1reWFOQW50MnJYRGhnMGJrSlNVcExhdFJDTEIrdlhyMGJ0M2I3enl5aXZvMUtrVEFHRFlzR0cxUGlPVHlaVGZxYkd4Y2JVd1B6TXpFeGN1WEVCY1hKeEc5UklSRVJFUkVSSHBHd1BDRmtBaWtlRFNwVXU0ZE9sU2c0eTNlL2R1dUxxNndzYkdCaWRQbnRUNitldlhyOWU1ekRjeU1oSXpaODdVdFVRVkNRa0pTRWhJME9sWlErMDFaNGlBc09LMXVwbHpLU2twK1BEREQ5R3ZYeitNR1RNR3ZyNitLdmZ6OHZMMGRtaU1PaFVobWE0QmJHcHFLbjc2NlNkMDY5WU4vZnIxdzdCaHcxUityVkpTVWpRS0NFZU9IQWwvZjMrc1hic1cwZEhSR285ZjhYdTRRNGNPR0RCZ2dES2NyK256aUVTaVdyY0N1SGp4SW43NDRRZU5aenNTRVJFUkVSRVJHUUlEUXRKYWVubzZBZ0lDR3J1TUJpRVVDcEdabVludzhIQzk5Wm1Ta3FMMVV1ZmFWQTdGTk4yUFVpNlhJenc4SEpjdlg4Wnp6ejJIaVJNbkttZnk3ZG16cDlxU1dFT29QSVBReU1nSVpXVmxXdmVSbjUrUGlJZ0lSRVJFNE1DQkEvand3dy9ScmwwN0FOQm9HZlRBZ1FNeGF0UW9MRm15QkNrcEtWcVBEd0QzNzkvSC9mdjNBWlNIdm0zYnRrV2JObTNnNk9nSU96czdXRnRidzhyS0NoWVdGaENMeFJDTHhUQXhNWUd4c1RFa0VnbCsvUEZIaG9ORVJFUkVSRVRVNkJnUUVxbngyMisvSVN3c0RLV2xwWHJwN3ovLytRL0N3OFAxRnNLSlJDS1VsWlVoS2lwSzYvM3JGQW9Gamg0OUNqczdPd3dZTUFDLy9QS0xYb05RZFl5TmpTR1ZTaEVXRnFhWDd5SXRMUTFyMTY3Rm1qVnJFQm9hV3VjQklvNk9qdWpWcXhjV0wxNE1xVlJhNy9HQjhxWFppWW1KU0V4TTFFdC9SRVJFUkVSRVJBMUZvR2lJNlVJR01HWEtsTVl1Z2FqUnRXM2JGb1dGaGNqT3p0YTVEMHRMU3hRVkZVRXVsK3V4TXZYTXpNd2dFb21RbjUrdjEzNmRuWjIxM21leXBhczRHSWVJaUloSTMySmlZckJpeFFvQVFMZHUzUkFZR05qSUZSRVJVVzBFVlE4QnFJSXpDSW1hTVYyWHhsWW1rVWowVUlsMnREbmNSaHNNQjRtSWlJaUlpSWkwWjVnaldvbUlpSWlJaUlpSWlLaFpZRUJJUkVSRVJFUkVSRVRVaWpFZ0pDSWlJaUlpSWlJaWFzVVlFQklSRVJFUkVWR3JrWlNVaE1lUEg5ZDZQeWNuQjMvODhRZDBPYy96M3IxN0dyZk56OC9IbzBlUHRCNURtLzVsTXBsT3owb2tFang4K0ZEclo3Z25PRkh6eFVOS2lJaUlpSWlJcU5VNGNPQUFqaDgvanZIangyUGl4SWt3TlRWVnVYL2h3Z1Y4L2ZYWENBME54YXhacytEajQ2TlJ2ektaRExObno0YTd1enZHangrUGtTTkhxbTJmbloyTjZkT25vMWV2WG5qeHhSY3hkT2hRalQvRDJiTm44Zmp4WTR3ZVBScGlzYmpHTm5GeGNWaTNiaDFlZmZWVlBQLzg4ekF6TTlPNC83eThQTHo5OXRzWU5HZ1FuSnljTkhybTZ0V3JLQ29xd3JwMTYrRGk0cUx4V0VUVU5EQWdKQ0lpSWlJaW9sWmoxcXhaU0VsSndjNmRPM0hxMUNrc1hyd1lIVHQyVk40UEN3c0RBRHg2OUFpblQ1K0doNGNITEN3czZ1dzNLaW9LeGNYRmVQRGdRWTJoWFVwS0NseGNYQ0FTbGY4eDNNTENBZ3FGQWtsSlNlalVxUk95c3JKZ2Ftb0tTMHZMT3NjS0RRM0Z0V3ZYc0dQSERnUUVCS0IvLy83VjJsaFlXQ0FqSXdPYk4yL0dqUnMzRUJRVXBCeTdMc2JHeGlncks4UDU4K2MxYWwvWmhnMGJzSExsU3EyZjA1UmNMa2RPVGc1a01obk16YzFoWldWbHNMR0lXaE1HaEVSRVJFUkVSTlJxaUVRaUxGcTBDTk9tVFVOS1NncFdyVnFGelpzM0F3RHUzTG1EbUpnWWlNVmlmUDMxMTNCM2Q5ZTQzL0R3Y0FEQUs2KzhnaTVkdXVDOTk5N0RFMDg4QVFBb0t5dkRzV1BINE9MaWdzNmRPME1vRktLa3BBUUFVRnBhaXQyN2QrUHExYXV3dGJYRjZ0V3IxWWFFNmVucHVINzlPZ1FDQVJZdVhBZy9QNzhhMjVtWW1BQUFPblRvZ0NWTGxtajhPWUR5Z0xEQ24zLytDYUZRQ0tBOE5IM2pqVGNBQUVlT0hGR09BUURQUFBNTVJDS1IxbU5wNnZ6NTg5aXhZd2VTa3BJZ2w4dVYxKzNzN0RCczJEQk1tVElGMXRiV0JobWJxRFZnUUVoRVJFUkVSRVN0aXEydExTWk5tb1F0VzdiQTNOeGNlWDNuenAwQWdJOC8vbGdaRGhZV0Z1S25uMzdDVzIrOVZXdHdwMUFvY1BMa1NRREE2ZE9uRVJvYWl2ejhmQ1FtSnFxMHk4bkpnWW1KQ1k0ZlA2NE00UW9LQ25EKy9Ia1VGaFlpTHk4UDE2OWZ4K0RCZzJ1dC9mRGh3MUFvRlBqWHYvNVZhemdJUUJucVZmeXpvczR0VzdhZ1g3OSs2TmV2WDUzUGFrc2dFRlJic3EwdlNVbEpzTGEyeHFSSmsrRHE2Z3BqWTJNa0ppWWlORFFVQnc4ZVJHUmtKTDcvL251VjBKS0lOTWVBa0lpSWlJaUlpRnFzWDMvOXRjYkRNMHBMUzVXdk4yM2FCS2xVaW9zWEw4TFIwUkV4TVRHSWlZa0JBRVJHUnVMKy9mdUlpWW5CNnRXcmExeHUvTTgvLytEeDQ4ZHdjSENBbzZNakhCMGRBWlFIWmxPblRzVi8vL3RmM0xoeEEwNU9UaENMeFJnelpneEtTMHR4K1BCaFdGdGJ3OS9mSDRjUEgwWlpXUm1DZzRQUnZuMzdHbWN2RmhZV0lqUTBGSFoyZHBnMmJSb0FZTy9ldllpS2lxcjJHU3MrMzRNSEQvRCsrKzhEQUtSU0tWSlRVM0hreUJHc1diTUczYnAxcS9FN0V3Z0V5dGN6Wjg1VXZxNTg2TW1jT1hOcWZOWlFKazJhaE1tVEo2dGNHekZpQkFZTUdJQjU4K1loS1NrSjE2NWRxM0c1TlJIVmpRRWhFUkVSRVJFUnRWaTllL2ZHUng5OWhPTGk0aHJ2Mzd4NUV6ZHYzbFMrejh6TXhJRURCNnExaTR1THc2SkZpN0J5NWNwcUIzN3MyN2NQSXBFSXk1Y3ZSK2ZPblhIcDBpVzR1cnJDdzhNRFNVbEp1SEhqQm54OGZOQytmZnRxZmVmbTV1THc0Y01BeWtPOWhJUUVmUGpoaDFpeVpBbDY5dXlwMG5iUG5qMlFTQ1FJQ2dxQ3BhVWxZbUppOE9PUFB5cnZ1N3U3dzlyYUdrS2hVUGw1all5TWxETWZMUzB0bGVGbFNFZ0lGaXhZb0RLRHNpWVdGaGJLd0xCaVdYVFY2eFYwT2ZsWlUxWEhxdENsU3hlRGpVblVtakFnSkNJaUlpSWlvaGFyUzVjdStQNzc3MkZtWmdaYlc5dHFCM1ZjdUhBQlgzNzVKUndjSExCbnp4NnQrNCtMaTBOa1pDVE16YzJ4YnQwNktCUUtKQ1Frd003T0RsOS8vYlV5L0pzNGNTTDY5dTJMc1dQSHdzWEZCYVdscFJnM2JodzZkZXFFMWF0WFk5eTRjZWpZc1NPMmJ0MWE0emdYTDE1RVNFZ0loZzhmanFGRGgwSW1rK0hycjc4R0FIaDRlR0RLbENrcUp5RW5KeWZqblhmZWdadWJHOWF0VzZmVlp5b3JLMU8rWHJObVRZMTdFSzVjdWJMYUhvU1Y5d1pzS0dmT25BRUF1TGk0b0hmdjNnMCtQbEZMd1lDUWlJaUlpSWlJV2pSMWg0MVVMSnV0YXlaZGJUWnYzZ3hiVzF1NHVibmgxcTFiRUFxRjhQYjJCbEFlcnNYRnhVRWtFaUU4UEJ6TGx5K0hWQ3BGcDA2ZGxDSGNnd2NQc0dEQkFnQ3F5NTRyMjdsekozNysrV2NBd0wxNzl6Qno1a3dVRkJRZ05UVVZuVHQzeHRxMWF6VSsvZGplM2w3dEhvY0FWSUsrZWZQbUtWOVhybS8rL1BuVm5sTW9GRkFvRkxYTzl0T0hodzhmUWlhVElUYzNGMy8vL1RkKysrMDNkT3JVQ1VGQlFRYmIvNUNvTldCQVNFUkVSRVJFUksxV3hWSmNkU2ZnM3JsekIxdTNic1dpUll0Z1oyZW52SjZjbkl6Q3drSjg4ODAzc0xPenc0c3Z2Z2dMQ3d0OC9mWFhLQzR1Um1CZ29MTC9pcG1FQUpDV2xvYTJiZHNDS0Y4Q1hMR3ZZWDUrZm8zamp4Z3hBanQzN29SY0xrZFJVUkVrRWdreU16UFJ1WE5uckY2OUdrS2hFSUdCZ2NqTXpGUStVM1VQUXBsTWhxU2tKQmdiRzJQWnNtWHc5Zld0OWZOVzNtdFFXeVVsSlRBeE1URllTUGplZSs5QktwVXEzL3Y0K0NBd01CQk9UazRHR1krb3RXQkFTRVJFUkVSRVJDM1N0OTkraTV5Y0hMVnRVbE5UbGY5Y3VuUnBqVzBpSWlJZ2xVcXhZTUVDckYyN1Zoa1N5dVZ5OU9yVkN3Y1BIbFRPdXBOS3BmamlpeStRa3BLQ3NXUEh3c3JLQ2dFQkFRZ09Ec2JldlhzaEVva3dhdFFvbEphVzRzNmRPekExTlVYbnpwM3g0TUVEQ0lWQ0pDY25WNXZ4MkxadFc3ejk5dHZvMHFVTGlvdUxzWFRwVW5UcjFnMHJWcXlBbFpVVkFPRHR0OS9Ha2lWTFlHMXREVk5UVXdnRUFwVXdFd0JzYkd3QUFQdjM3MGZIamgxaGIyOWY0K2N0TFMxRm16WnRNR3pZTUV5Yk5rMFo5bFZlWXJ4dTNUcVZKY1p2di8wMlhuamhCYXhidHc1R1JrYjQ5Tk5QWVdSa1ZPdjNyWTZibTF1dDl3SUNBbEJTVW9MczdHemN1SEVERnk5ZXhOU3BVekYxNmxSTW1EQ2h6cjZKcUdZQ2hTRjNFVFdnS1ZPbU5IWUpSRVJOWG5Cd2NHT1hRRVJFUkMxVVRFd01WcXhZQVFEbzFxMGJBZ01ERzdtaTZtN2N1SUZQUC8wVVFxRVFscGFXTlFaV3VibTVLQzB0aFZBb2hGd3VoNE9EZzlyWmJ4MDZkTURpeFl0aFptWUdoVUtCSlV1VzRNS0ZDN1cydDdLeXd2NzkrN0YwNlZLY08zY09Bb0ZBN1dFZTl2YjJXTHQyYlkzTG9rK2RPb1hWcTFlalk4ZU9tRFp0R2pJek01R2NuSXlrcENTNHU3dmp5SkVqNk4rL1AyeHRiV3ZzT3lvcUNtNXVidmprazArcUxjYzljK1lNZHUzYUJRQzFMaE91bUlVSUFKMDZkYXAyUHo4L0h4a1pHUUNBWWNPR1llSENoY3I5Q3lzODg4d3p0WDcyQ3NlUEg2K3pUWVdZbUJoOCt1bW5rRXFsbUR0M0xzYU1HYVB4czBTdGlhQ09hYjJjUVVoRVJFUkVSRVF0VXE5ZXZiQm56eDdZMk5qVUdIZ1ZGaGJpOWRkZlIybHBLZDUvLzMxczJyUUo3Nzc3THA1NjZpbU4raGNJQlBqc3M4L3c0TUVET0RnNFlNS0VDYkMydHNadnYvMEdBRGh3NEFCKy9QRkhGQllXSWpFeEVVRDVpY2MyTmpiSXpjMVZIbEt5WmNzV0FPWExrSHYwNkZFdEhNek96c2FTSlVzUUhSME5vSHpKYzBCQUFCd2RIZEduVHg4TUdUSUUzdDdlQ0FrSndhbFRwOVRXZk9mT0hUZzRPT0NERHo1UXVUNTA2RkNjUFhzV1VWRlJjSEp5cWhZZ3hzWEZLWmYyaWtRaXBLU2t3TXZMUzZXTnBhVWxYRjFkbFRYLy92dnZHRHQyckVxYm9LQWc5VitxbHJwMzc0NlhYbm9KZS9mdXhhKy8vc3FBa0VoSERBaUppSWlJaUlpb3hhcHROaDBBYk51MkRSS0pCSjZlbm5qNTVaZHg3dHc1Yk5xMENkN2Uzc3FncXk1bVptYm8wcVVMaW9xS3F0M3o5ZlhGcGsyYmNQandZVHg0OEFBQThQbm5ud1A0MzBFZ0tTa3BtRE5uRHVSeU9lN2N1UU5uWjJkczNMaFJaZm12blowZDNOM2RFUjBkRFFjSEJ6ejMzSFB3OS9kWG1jVlhNU3ZSMGRFUnUzZnZybFpMeGFuRzdkdTN4NHdaTTZyZEZ3Z0V0WVozeDQ0ZHc0MGJONVR2ZS9mdWpjVEVSUFR2MzEvclpiMlZUMXJXbDNidDJnRUEwdFBUOWQ0M1VXdFJmWDQxRVJFUkVSRVJVUXQzL1BoeC9QNzc3ekEyTnNhOGVmTWdFQWd3YmRvMDVPZm5JeUFnUUxsVVZsZUZoWVV3TXpORHAwNmRzSDM3ZGdEbDRkM2R1M2RSVUZCUWJabXhVQ2hFdDI3ZFlHOXZyMXpxVzluczJiTXhlL1pzQkFjSFkrclVxY3B3OE1HREIvampqejl3OE9CQmplb1NpVVJhSFNEeXh4OS9ZTjI2ZFFDQWlSTW5BaWcvaUdUdTNMbjQ4Y2Nmc1hidFdwVkRReHBEeGJKbloyZm5ScTJEcURuakRFSWlJaUlpSWlKcVZjNmZQNC8xNjlmRHlNZ0lDeFlzVUM2VjlmSHh3Ymh4NDdCdjN6N01temNQUVVGQjZOYXRtMVo5eStWeTdOcTFDL3YyN2NPSUVTUHd3Z3N2WU9QR2pUQXlNc0tHRFJ2ZzR1SUNnVUNnWEdMczZ1cUtqUnMzMXRtdnFha3BCZzBhaEt0WHJ5SWhJUUd4c2JHSWpvNUdibTR1Ykd4c01HYk1HTDJlSEN5VHlmREREejlnLy83OUVJbEVtRDkvUG5yMjdJazllL1lnTHk4UGd3Y1B4dFNwVS9Ienp6OGpNaklTMDZaTnc0Z1JJMnJjNTFFZkNnc0xZVzV1WHUxNmJHd3NRa05EQVFDalI0ODJ5TmhFclFFRFFpSWlJaUlpSW1vVlpESVpnb09Ec1h2M2JvakZZaXhjdUJCUFB2bWtTcHQzMzMwWEdSa1pPSDM2Tk9iT25ZdFJvMFpod29RSnltV3N0WG44K0RFQW9LQ2dBTnUzYjhmWXNXUHh5aXV2WU9IQ2hRQ0Fzckl5ZlBQTk41Z3laUXE4dmIyVnp4VVhGOWRaOTk2OWU3Rno1MDZWbVhwQ29SQURCZ3pBcUZHak1HREFBQWlGUXV6Y3VSTUZCUVhZdEdsVHRUNGtFa21kNDFTNGUvY3UxcXhaZy9qNGVMUnYzeDZmZmZZWnVuYnRpcFNVRkFCQVhsNGVBT0NOTjk2QXNiRXh0bTNiaHBVclYyTDc5dTBZTldvVS9QMzk0ZUhob2ZGNG12ajExMTl4OU9oUitQajRvRjI3ZGpBMk5rWkNRZ0l1WGJvRXVWeU9FU05HNExYWFh0UHJtRVN0Q1FOQ0lpSWlJaUlpYXRFVUNnWE9ueitQYmR1MklTVWxCYjE2OWNMSEgzK010bTNiVm1zckVBaXdhTkVpdUxpNElDUWtCSC8rK1NmQ3dzTFFvMGNQREJreUJQMzc5Njh4TEt3NGhFUWdFR0RHakJsd2RYWEY3Tm16VVZCUWdKa3paeUlxS2dwbno1N0ZsU3RYWUdOam8xd09tNStmaisrLy94NXl1UnpGeGNVb0tDaEFVVkVSL3YzdmZ5djdIamx5Skg3KytXY0FnSU9EQThhTUdZUG5ubnRPWlovQ3NySXlBRUJSVVJFT0hEaFE2M2RSc2ZkaFRmTHk4aEFjSEl6UTBGQ0l4V0pNbXpZTnI3NzZLb3lOalZXZXJRZ0lBV0RDaEFubzJMRWoxcTFiaDBlUEhtSEhqaDNZc1dNSDdPM3RNV1BHREl3WU1hTFc4YlRScFVzWHRHdlhEdEhSMGJoMDZSSVVDZ1hzN093d2FOQWdaVWhLUkxwalFFaEVSRVJFUkVRdFVsRlJFVTZlUElrREJ3N2cvdjM3Nk42OU8yYk1tSUdCQXdlcWZVNGdFR0Q2OU9ubzA2Y1BObXpZZ0VlUEh1SG16WnVJaW9yQzdkdTNsYk1DS3hzeVpBais5YTkvQVFDdVhidUc3Ny8vSGs4ODhRUm16Wm9GRHc4UGpCMDdGcGN2WDBab2FDaXVYYnVHTzNmdUFDaWYyYmQvLzM1bFB6WTJOcGc4ZWJKSzMwNU9UcGc4ZVRKc2JXMHhldlJvaUVUVi95aGZNYnV3cmtOS0Nnb0thdnpNUjQ0Y3dkYXRXeUVXaS9IbW0yL2lwWmRlZ29XRmhVb2JtVXdHb0R3b3JMemt0My8vL3RpMmJSdTJiOStPSTBlT3dOcmFHcU5IajBhSERoMXEvb0oxOE9TVFQxYWI3VWxFK3NPQWtJaUlpSWlJaUZxa0ZTdFc0TzdkdXhneVpBZ0NBZ0xnNmVtcDFmTyt2cjc0NmFlZmNPREFBZno5OTkrWVAzKysycVhHYytmT3hmdnZ2dzgzTnplc1g3OGVQWHYyVkxuZnYzOS85Ty9mSHdxRkFvOGVQVUpHUmdaeWNuSWdrVWdnbFVwUlVsS0NYcjE2b1h2Mzd0WDZmdU9OTjlUV1dsSlNnaDQ5ZWxRTEZ5dUl4V0pNbVRJRm8wYU5xdkcrcmEwdFB2bmtFd3djT0xER0FCSUFTa3RMQVFBZE8zWlV6bGlzWUdscGlUbHo1dURWVjErRmtaRVIyclJwbzdaZUltcGFCSXFxUnljMUUxT21UR25zRW9pSW1yemc0T0RHTG9HSWlJaGFxSmlZR0t4WXNRSUEwSzFiTndRR0JqWnlSZFZKSkJKWVdsbzI2SmlscGFYS0pia3RUVVpHQnRMVDArSGo0OVBZcFJDUmxnUjFuR0xFR1lSRVJFUkVSRVRVSWpWME9BaWd4WWFEUVBsU1p5Y25wOFl1ZzRnTXdERG5qeE1SRVJFUkVSRVJFVkd6d0lDUWlJaUlpSWlJaUlpb0ZXdTJBYUdwcVdsamwwQkUxS1NKeGVMR0xvR0lpSWhhaVdhNnRUMFJFZjIvWmhzUU9qczdOM1lKUkVSTkd2ODlTVVJFUklaa1pXV2xmSjJabWRtSWxSQVJVWDAxMjREUTE5ZTNzVXNnSW1yUyt2YnQyOWdsRUJFUlVRdm03T3dNRXhNVEFFQldWaGF5czdNYnVTSWlJdEpWc3cwSW4zLytlVGc0T0RSMkdVUkVUWktqb3lOZWVPR0Z4aTZEaUlpSVdqQVRFeFA0K2ZrcDMrL2F0YXNScXlFaW92cG90Z0dobVprWjNuMzMzY1l1ZzRpb1NabytmVHIzSUNRaUlpS0RlL25sbHlFVUNnRUFmLy85Tjc3Nzdqdk9KQ1FpYW9ZRWltYSttMngwZERSKytPRUhaR1ZsTlhZcFJFU056c0hCQWUrKyt5NThmSHdhdXhRaUlpSnFKYzZkTzRldFc3ZXFYTE8zdDRlVGt4TUVBa0VqVlVXa3ZjREF3TVl1Z2NoZ0JIWDhDN25aQjRRQVVGUlVoS05IanlJeU1oTHA2ZW1RU3FXTlhSSVJVWU1SaThWd2RuWkczNzU5OGZ6eno4UE16S3l4U3lJaUlxSlc1dHk1YzlpMmJSdmtjbmxqbDBLa3MrRGc0TVl1Z2NoZ1drVkFTTlJVeUdReXZQMzIyeHEzLy83NzcyRnBhYWxSMjB1WExtSFRwazFxMndpRlFpeFlzQUE5ZXZUUXVBWWlJaUlpSW4xNDlPZ1JEaHc0Z0lpSUNKU1VsRFIyT1VSYVkwQklMUmtEUXFJR05tUEdEQlFVRkdqVWR1SENoZkQyOXRhNDcrRGdZQnc3ZGt4dEc3RllqS0NnSUxSdjMxN2pmb21JaUlpSTlLV2twQVFaR1JuSXk4dHI3RktJdE5LOWUvZkdMb0hJWU9vS0NFVU5WUWhSYTJGalk2TnhRSGp2M2oydEFzSkpreVloTVRFUmQrN2NxYldOVkNyRjJyVnI4ZVdYWDhMZTNsN2p2b21JaUlpSTlNSEV4QVJ0MjdaRjI3WnRHN3NVSWlMU1VMTTl4WmlvcWJLMXRkVzRiVkpTa2xaOWkwUWl6Smt6QnpZMk5tcmJaV2RuWSszYXRTZ3NMTlNxZnlJaUlpSWlJaUpxZlJnUUV1bFpYZUZkWmZmdTNkTzZmenM3Tzh5ZE94Y2lrZm9Kd01uSnlmajIyMjhoazhtMEhvT0lpSWlJaUlpSVdnOEdoRVI2cGsxQStQRGhRNTAyY083YXRTdmVmLy85T3R0RlIwZGoyN1p0NEZhalJFUkVSRVJFUkZRYkJvUkVlcWJORXVPeXNqSWtKeWZyTk03QWdRTXhjZUxFT3R1ZFAzOGVlL2JzWVVoSVJFUkVSRVJFUkRWaVFFaWtaOXJNSUFSMFcyWmM0Zm5ubjhmVFR6OWRaN3VqUjQvaXQ5OSswM2tjSWlJaUlpSWlJbXE1R0JBUzZabTJBV0ZDUW9MT1l3a0VBcnp4eGh2bzA2ZFBuVzBQSFRxRWd3Y1A2andXRVJFUkVSRVJFYlZNREFpSjlNemUzbDZyOXZVSkNBRkFLQlJpMXF4WjZOaXhZNTF0Zi92dE40U0dodFpyUENJaUlpSWlJaUpxV1JnUUV1bVpuWjJkVnUxVFUxTlJXRmhZcnpGTlRVMHhmLzU4T0RvNjF0azJKQ1FFZi96eFI3M0dJeUlpSWlJaUlxS1dnd0Voa1o2Wm1abEJMQlpyOVV4aVltSzl4N1d4c2NHbm4zNnEwUkxuWGJ0MjRmang0L1VlazRpSWlJaUlpSWlhUHdhRVJIb21FQWkwbmtVWUh4K3ZsN0ZkWFYyeGNPRkNXRmxaMWRsMng0NGRPSG55cEY3R0pTSWlJaUlpSXFMbWl3RWhrUUUwOUQ2RWxiVnQyeFlMRnk2RXBhVmxuVzIzYjkrT0kwZU82RzFzSWlJaUlpSWlJbXArR0JBU0dZQzJNd2dURWhLZ1VDajBOcjY3dXpzKysrd3ptSnViMTlsMno1NDkyTDE3dDE3SEp5SWlJaUlpSXFMbWd3RWhrUUZvTzRNd0x5OFBXVmxaZXEzQnc4TURuMzMyR2N6TXpPcHNlL1RvVWZ6d3d3K1F5K1Y2cllHSWlJaUlpSWlJbWo0R2hFUUdvRzFBQ09oM21YR0ZUcDA2NGROUFA5WG8wSlJ6NTg3aG0yKytRVWxKaWQ3cklDSWlJaUlpSXFLbWl3RWhrUUZvdThRWU1FeEFDQUNlbnA1WXNHQUJURXhNNm14NzllcFZyRnExQ2dVRkJRYXBoWWlJaUlpSWlJaWFIZ2FFUkFiUVZHWVFWdkR5OHNLbm4zNnEwWjZFY1hGeFdMNThPYkt6c3cxV0R4RVJFUkVSRVJFMUhRd0lpUXhBbHhtRWlZbUpCdDBEME12TEM1OS8vamxzYkd6cWJKdWNuSXlsUzVjaU5UWFZZUFVRRVJFUkVSRVJVZFBBZ0pESUFLeXRyU0VVQ3JWNnByUzBGUGZ2M3pkUVJlWGMzZDJ4ZVBGaXVMaTQxTmsyTXpNVFgzNzVKYTVkdTJiUW1vaUlpSWlJaUlpb2NURWdKRElBZ1VDZzB5ekMyN2R2RzZBYVZVNU9UZ2dLQ2tLSERoM3FiRnRVVklUMTY5Y2pORFFVQ29YQzRMVVJFUkVSRVJFUlVjTmpRRWhrSUxyc1F4Z2JHMnVBU3FxenNiRkJZR0FndkwyOTYyeXJVQ2dRRWhLQzc3Ly9uaWNjRXhFUkVSRVJFYlZBREFpSkRFU1hnREF1THE3Qlp1cVptWmxod1lJRjhQUHowNmo5cFV1WHNHelpNbVJsWlJtNE1pSWlJaUlpSWlKcVNBd0lpUXhFbHlYR0VvbWtRUThHTVRZMnh1elpzekZ5NUVpTjJ0KzdkdzlmZlBFRjR1TGlERndaRVJFUkVSRVJFVFVVQm9SRUJxTExERUtnWWZZaHJNekl5QWh2dmZVV0prNmNDSUZBVUdmN3ZMdzhyRml4QXFkT25XcUE2b2lJaUlpSWlJakkwQmdRRWhsSWN3a0lnZkpEVlY1NDRRWE1uejhmWm1abWRiYVh5K1g0NmFlZnNHM2JOdTVMU0VSRVJFUkVSTlRNTVNBa01oQUhCd2Vkbm91TmpXMjBFNE43OSs2Tkw3LzhFbTNhdE5Hby9lblRweEVVRklTa3BDUURWMFpFUkVSRVJFUkVoc0tBa01oQUhCMGRkWHJ1OGVQSGpYb1FpSnViRzVZc1dZSmV2WHBwMUQ0MU5SV0xGeS9Hc1dQSEdpM1lKQ0lpSWlJaUlpTGRNU0FrTWhCcmEydUlSQ0tkbm8yTmpkVnpOZG94TnpmSC9Qbno4Y0lMTDJqVVhpYVRJVGc0R0JzMmJFQitmcjZCcXlNaUlpSWlJaUlpZldKQVNHUWdBb0ZBNTFtRWpiRVBZVlZHUmthWU9IRWlac3lZb1hIUWVmWHFWU3hhdEFpM2J0MHljSFZFUkVSRVJFUkVwQzhNQ0lrTVNOMCtoQ1ltSnJYZWErd1poSlVOSGp3WVFVRkJzTE96MDZoOVRrNE9WcTVjaVpDUUVNamxjZ05YUjBSRVJFUkVSRVQxeFlDUXlJRFV6U0FVQ0FTMTNrdExTME51YnE0aFN0SkpwMDZkc0h6NWNqenh4Qk1hdFZjb0ZBZ05EY1d5WmN1UW5wNXU0T3FJaUlpSWlJaUlxRDRZRUJJWmtMcUFzS1NrUk8yelRXR1pjV1ZXVmxiNCtPT1BNV1hLRkkyWEhDY2tKR0Rod29VNGV2UW9aeE1TRVJFUkVSRVJOVkVNQ0lrTVNGMUFXTmVKdjAxeEh6K0JRSUJubjMwV1M1WXNnWnVibTBiUGxKU1VZUGZ1M1ZpeVpBbVNrNU1OWENFUkVSRVJFUkVSYVlzQklaRUIxWFZJaWJwOS9hS2lvdlJkanQ2MGI5OGVTNWN1eFlnUkl6UitKakV4RVVGQlFkaTNieDlLUzBzTldCMFJFUkVSRVJFUmFZTUJJWkhMb3N1RkFBQWdBRWxFUVZRQnFUdWtCQUJjWEZ4cXZmZm8wU05rWm1icXV5UzlNVFUxeFR2dnZJTTVjK2JBM054Y28yZmtjamwrLy8xM0xGcTBxRWtkeEVKRVJFUkVSRVRVbWpFZ0pESWdlM3Q3dFllUldGdGJxMzMrNXMyYitpNUo3L3IzNzQ4VksxYWdhOWV1R2orVGxwYUc1Y3VYWS92MjdTZ3NMRFJnZFVSRVJFUkVSRVJVRndhRVJBWWtGQXJWTGlNV2lVUnFBOFNtdk15NE1nY0hCeXhhdEFpdnZQSUtoRUtoeHMrZFBIa1NBUUVCaUl5TU5HQjFSRVJFUkVSRVJLUU9BMElpQTFPM0QyRnViaTQ4UER4cXZYL3IxcTA2RHpOcEtvUkNJY2FPSFl1bFM1ZWlZOGVPR2orWG5aMk5EUnMyNE91dnY4YWpSNDhNV0NFUkVSRVJFUkVSMVlRQklaR0JxUXNJczdLeTBLTkhqMXJ2U3lRUzNMdDN6d0JWR1U3Nzl1M3g1WmRmWXZMa3lUQXhNZEg0dVgvKytRZWZmZllaZHUvZXpXWEhSRVJFUkVSRVJBMklBU0dSZ2FrN3FDUXpNeE0rUGo1cW4yOHV5NHdyTXpJeXduUFBQWWQvLy92ZmRYNit5dVJ5T1k0ZVBZb0ZDeGJneElrVGtNdmxCcXlTaUlpSWlJaUlpQUFHaEVRR3AyNEdvVXdtUTVzMmJkVE90R3VPQVdFRloyZG5mUGJaWjNqdnZmZGdZV0doOFhQNStmbjQrZWVmRVJnWTJDd09haUVpSWlJaUlpSnF6aGdRRWhtWXVvQVFBSEp5Y3VEbDVWWHIvYmk0T0pTVWxPaTdyQVlqRUFqZzcrK1BWYXRXWWVEQWdWbzltNUtTZ3RXclYyUHQyclZJVFUwMVVJVkVSRVJFUkVSRXJSc0RRaUlEcXlzZ3pNek1WTHNQb1V3bXcrM2J0L1ZkVm9PenNiSEJyRm16OE5GSEg2azkyYmttMTY5Zng4S0ZDN0ZqeHc1SUpCSURWVWhFUkVSRVJFVFVPakVnSkRJd2RYc1FBa0I2ZWpwNjl1eXB0azF6WG1aY1ZkKytmYkZxMVNvOC8venpFQXFGR2o5WFZsYUc0OGVQWS83OCtUaDgrRENrVXFrQnF5UWlJaUlpSWlKcVBSZ1FFaG1ZcWFrcHJLMnRhNzJmbnA2T2R1M2F3Y2JHcHRZMkxXMGZQak16TTB5YU5BbXJWcTJDcjYrdlZzOFdGaFppNzk2OStPaWpqeEFhR3NxZ2tJaUlpSWlJaUtpZUdCQVNOUUJuWitkYTc2V25wME1nRUtnOTdUYzVPUm01dWJtR0tLMVJ1Ymk0WU42OGVWaTRjQ0hhdDIrdjFiTVNpUVFoSVNINDZLT1A4UHZ2djZPb3FNaEFWUklSRVJFUkVSRzFiQXdJaVJxQWk0dExyZmNlUFhvRUFHcjNJUVJhMWpManFyeTl2YkZzMlRKTW56NWQ3VXpLbWtna0V1emJ0dzhmZmZRUkRoMDZoTUxDUWdOVlNVUkVSRVJFUk5ReWlScTdBS0xXUU4wTXdzZVBIME1tazlVWkVGNjllaFdEQncvV2QybE5ocEdSRVlZTkc0WUJBd2JnOTk5L3h4OS8vQUdaVEtieDh3VUZCZmoxMTE5eDlPaFJqQjQ5R3FOR2pZSzV1YmtCS3lacW1oUUtCYUtqb3hFZUhvN2J0MjhqT3p1YlMvR3AxUk9MeGJDenM0T1hseGNHREJnQUh4OGZDQVNDeGk2TGlJaUlxTWtRS0JRS1JXTVhRZFRTWGJod0FaczNiNjcxL3BvMWE5Q21UUnNFQkFRZ0pTV2x4alptWm1iWXRHa1RSS0xXa2V0blptWml6NTQ5Q0E4UDErbDVjM056Qm9YVTZxU2xwZUhISDM5c0VTZWZFeG1TbDVjWHBrK2Zqalp0MmpSMktVUkVSRVFOUWxESDM0NXlpVEZSQTFBM2d4RDQzekxqSjU1NG90WTJSVVZGcmVvUC9ZNk9qcGc5ZXphQ2dvTGc2ZW1wOWZPRmhZWFl2MzgvUHZyb0kremR1eGRaV1ZrR3FKS282Ymg5K3pZV0wxN2NxdjQ5UWFRci9yd1FFUkVScWVJTVFxSUdrSnViaTltelo5ZDYvODAzMzhRenp6eUR1TGc0TEZ1MnJOWjJ6ejc3TEtaTW1XS0lFcHUwaWlXVCsvZnZ4NTA3ZDNUcXc4aklDUDM2OWNPb1VhUFFwVXNYTGkyakZpVXRMUTJMRnk5VzdzRXBFQWd3ZlBod0RCMDZGTzNhdFlOWUxHN2tDb2thbDFRcXhZTUhEM0QyN0ZtY1BuMGFGZi8zMTl6Y0hFdVdMT0ZNUWlJaUltcng2cHBCeUlDUXFBRW9GQXE4Kys2N0tDNHVydkgrNk5HajhmcnJyNk9zckF5elpzMkNSQ0twc1oyVGt4UFdyVnZYYXNNdGhVS0JXN2R1WWYvKy9ZaUxpOU81SHc4UEQ0d2FOUW9EQnc1c05VdTJxZVZTS0JSWXZueTVjaWFVblowZFpzeVlBVzl2NzBhdWpLaHB1blhyRmpadjNvenM3R3dBNWN1TkF3TURXKzEvVzRtSWlLaDE0Qkpqb2laQUlCQ29YV2FjbnA0T29IeVdtN3BseGhrWkdVaE5UZFY3ZmMyRlFDQ0FqNDhQUHYvOGN3UUVCS0JyMTY0NjlYUHYzajFzMmJJRjgrYk53Lzc5KzVHYm02dm5Tb2thVG5SMHRESWNGQWdFK09DRER4Z09FcW5oN2UyTkdUTm1LQVBCMjdkdkl6bzZ1cEdySWlJaUltcGNEQWlKR29pTGkwdXQ5eXIySUFTQVBuMzZxTzBuTWpKU2J6VTFWNVdEd29VTEY4TEx5MHVuZm5KemMzSGd3QUY4K09HSDJMeDVNeElURS9WY0taSGhWVDdJWi9qdzRlamV2WHNqVmtQVVBIaDdlMlA0OE9ISzk1Y3ZYMjY4WW9pSWlJaWFBSzZ0STJvZzZtWVFabVJrUUtGUVFDQVFvRmV2WGhDSlJKREpaRFcydlhyMUtzYU1HV09vTXBzVmdVQUFiMjl2ZE8vZUhURXhNVGh3NEFCaVkyTzE3a2N1bCtQQ2hRdTRjT0VDUEQwOU1XclVLUGo1K1VFb0ZCcWdhaUw5cW56SXd0Q2hReHV4RXFMbVplalFvVGgxNmhRQTZQVGZEaUlpSXFLV2hBRWhVUU5STjRPd3BLUUV1Ym01c0xXMWhWZ3NSdmZ1M1hIejVzMGEyOGJIeHlNL1B4OVdWbGFHS3JYWnFRZ0t2YjI5RVJNVGc0TUhEK0xXclZzNjlSVWZINC80K0hoWVdWbGgwS0JCOFBmM1I0Y09IZlJjTVpIK1ZPeWpCZ0R0MnJWcnhFcUltcGZLUHkrVmY0NklpSWlJV2lNR2hFUU5STjBNUXFCOEgwSmJXMXNBUU4rK2ZXc05DQlVLQmE1ZHV3Wi9mMys5MTlnU2RPL2VIZDI3ZDBkeWNqTEN3c0p3NGNLRldtZGpxcE9mbjQrd3NEQ0VoWVhCM2QwZC92NytHRFJvRUd4c2JBeFFOWkh1cEZLcDhqVlBLeWJTWE9XZmw4by9SMFJFUkVTdEVmY2dKR29nZFFXRWxmY2hWSGRRQ1ZDK3pKalVjM2QzeC9UcDAvSHR0OTlpM0xoeHl2QlZGOG5KeWRpMWF4Zm16cDJMOWV2WDQvTGx5enFGamtSRVJFUkVSRVJORVdjUUVqVVFCd2NIR0JrWm9heXNyTWI3R1JrWnl0ZU9qbzVvMzc0OWtwS1NhbXg3OCtaTnlHUXlpRVQ4RWE2TGxaVVZYbnJwSmJ6d3dndTRmUGt5amgwN2hvU0VCSjM2S2lzcnc5V3JWM0gxNmxWWVdGamd5U2VmeEpBaFE5Q3BVeWZVY1dJOEVSRVJFUkVSVVpQRmRJR29nUWlGUWpnNk9pSTlQYjNHKzVWbkVBTGx5NHhyQ3dpbFVpbGlZbUxRczJkUHZkZlpVb2xFSWd3YU5BaURCZzFDZkh3OHdzTENFQkVSQWJsY3JsTi9CUVVGT0hIaUJFNmNPQUUzTnpjTUdUSUVRNFlNZ1oyZG5aNHJKeUlpSWlJaUlqSXNCb1JFRGNqWjJibldnTERxOVQ1OSt1RGd3WU8xOW5YMTZsVUdoRHJ5OVBTRXA2Y25IajkrakJNblR1RFVxVk9RU0NRNjk1ZWFtb3FRa0JEczI3Y1AzYnQzaDYrdkwzeDlmZUhnNEtESHFvbUlpSWlJaUlnTWd3RWhVUU5TdHc5aDFZQ3dZOGVPc0xXMVJVNU9UbzN0SXlNak1XWEtGQzV0clFkN2UzdTg5dHByZVBubGwzSHg0a1djT1hNRzhmSHhPdmVuVUNodzY5WXQzTHAxQzhIQndlalVxUlA2OWV1SGZ2MzZ3ZFhWVlkrVkV4RVJFUkVSRWVrUEEwS2lCdVRpNGxMcnZieThQRWlsVXVXcGlnS0JBSDM2OU1HcFU2ZHFiSitWbFlXRWhBUjRlbm9hcE5iV3hNVEVCTU9IRDhmdzRjUHg4T0ZEbkR0M0R1ZlBuMGQyZG5hOStyMTc5eTd1M3IyTGtKQVF1TG01d2MvUEQ3Nit2dkR3OEdDd1MwUkVSRVJFUkUwR0EwS2lCcVRKU2NZZE9uUlF2bGNYRUFKQWVIZzRBMEk5YzNWMXhXdXZ2WVp4NDhZaE9qb2FaOCtleFpVclYrcDlhbkZxYWlvT0hUcUVRNGNPd2NIQlFUbXpzR3ZYcmpBeTRvSHlSRVJFUkVSRTFIZ1lFQkkxSUhVekNBSGc0Y09IS2dHaGo0OFB4R0l4cEZKcGplM0R3OE14ZWZKa3prWXpBQ01qSS9UczJSTTllL1pFWVdFaC92NzdiNXc3ZDY1ZVM1QXJaR1ZsSVN3c0RHRmhZYkN5c2tMZnZuM1JyMTgvK1BqNHdOallXQS9WRXhFUkVSRVJFV21PQVNGUkEzSnhjWUZBSUlCQ29hangvc09IRDFYZW01aVlvRy9mdnJoNDhXS043Yk96czNIbnpoMTA3ZHBWNzdYUy81aWJtMlBreUpFWU9YS2tYcGNnQTBCK2ZqN09uRG1ETTJmT3dNVEVCRjVlWHZEeDhVR1BIajNRdm4xN2hyOUVSRVJFUkVSa2NBd0lpUnFRaVlrSkhCd2NrSm1aV2VQOXFnRWhBQXdZTUtEV2dCQW9uMFhJZ0xEaFZGMkNmTzdjT1Z5NWNnV2xwYVgxN3J1a3BBUTNiOTdFelpzM0FRQ1dscGJ3OXZaR2p4NDk0T1BqQXljbkp3YUdSRVJFUkVSRXBIY01DSWthbUt1cnExWUJZYTlldldCbVpvYWlvcUlhbjdsOCtUSmVmLzExN21QWHdDb3ZRUzR1THNhTkd6ZHc1Y29WWEwxNnRkWmZLMjFKSkJKY3Zud1pseTlmQmdBNE9qb3F3MEp2YjI5WVcxdnJaUndpSWlJaUlpSnEzUmdRRWpVd1YxZFg1UXl4cXRMUzBxQlFLRlJtaVlsRUl2ajYrdUw4K2ZNMVBwT1RrNE80dURoMDY5Yk5JUFZTM1V4TlRlSG41d2MvUHovSVpETGN1blVMVjY1Y3daVXJWNUNmbjYrM2NUSXpNM0g2OUdtY1BuMGFBT0R1N3E0TURMMjh2SlFuWUJNUkVSRVJFUkZwZ3dFaFVRTnpkWFd0OVo1VUtrVk9UZzdzN094VXJnOGNPTERXZ0JBb1gyYk1nTEJwRUlsRTZOV3JGM3IxNm9XMzNub0xkKzdjd1pVclZ4QVJFWUdzckN5OWpwV2NuSXprNUdUODhjY2ZFQXFGNk55NU03cDI3WXJPblR2RDA5TVR0cmEyZWgyUGlJaUlpSWlJV2lZR2hFUU56TTNOVGUzOWh3OGZWZ3NJZlh4OFlHRmhnWUtDZ2hxZmlZaUl3SlFwVTdqTXVJa3hNaktDbDVjWHZMeThNSG55Wk55L2YxOFpGcWFtcHVwMUxMbGNqcmk0T01URnhTbXZPVGc0S01QQ3pwMDd3OFBEQXlZbUpub2RsNGlJaUlpSWlKby9Cb1JFRFV6ZERFS2dmSm14dDdlM3lqV1JTSVIrL2ZyaHpKa3pOVDZUbTV1TDJOallhczlSMHlFUUNPRGg0UUVQRHcrTUd6Y09xYW1wK09lZmZ4QVJFWUhFeEVTRGpKbVZsWVdzckN6bEhvWkNvUkR0MjdkWENRMHJUdFltYWloU3FSUi9IRHFFa2M4K0M1c3FmeGxDUkVSRVJFU05nd0VoVVFPenRiV0ZXQ3lHVkNxdDhYNU5CNVVBNWFjWjF4WVFBdVhMakJrUU5oOXVibTV3YzNQRG1ERmprSitmaitqb2FFUkhSeU1xS3FyV1EyenFTeTZYSXpFeEVZbUppVGh4NGdTQThwT1NPM2Z1ckJJYW1wdWJHMlI4b3R6c2JIejVXUUJ5aXFRNGMrSXZyUGptNjNyL2ZwUEw1UkFLaGRXdVY5M1BWVisrMjd3TlBYdDRZOWlRSi9YZWQyTTRkUGhQaU1WaVBEM0N2OGJ2a1lpSWlJaGFCd2FFUkExTUlCREExZFcxMWxsanRRV0UzdDdlc0xTMGhFUWlxZkYrUkVRRTNuenpUZjRCcnhteXNyTEN3SUVETVhEZ1FDZ1VDcVNucHlNcUtncFJVVkc0ZGVzV0Nnc0xEVGEyUkNMQjlldlhjZjM2ZGVXMU5tM2FvRjI3ZG5CM2QwZmJ0bTNScmwwN3RHblRociszcUY0ZVBuaUFsWXNYSTE4T0dJbk5rRnRjak4zYnQyUGFyRm4xNm5mN3pqMlFTQW93K2JWWDRPemtDQUFvS3l2RHRKa2ZZL0pyWXpGeTJCQzkvZDZWRkJUZzhKOG5jUER3bnpqVXd4c3ozMzBMbnAwNzZxWHZ5aTZHWDhHZ0FmMjBldVorMGdOMGFOOU82N0V5c3g1ajk3NEQrR1h2cjNoOXdqaWRna0pKUVFFc0xTeTBIcHVJaUlpSW1nNEdoRVNOUUplQVVDZ1V3cy9QRDZkT25hcnhmbjUrUG1KalkrSGo0Nk8zT3FuaENRUUN1TGk0d01YRkJVODk5UlRLeXNxUW1KaUlxS2dvUkVkSEl5NHVEbks1M0tBMXBLV2xJUzB0RFZldVhGRmVFd3FGY0hOelE3dDI3VlQrNStUa3hDWEtyWUJDb1VCaVFnSWkvLzRiaWZIeDFlNmJpc1hvNWV1TFBuNStzS25oY0p6NDI3ZXhjZTFhU0NDQ3dGZ0FSYWtNLzhmZWZjYzNWZlYvQVAvY3pEWmRkRy9LTEdXSXlNTmVNbVFKQ0FvSXFEZ1FVUkVSVlBBSE1nUWVVR1FKb3VEaVVSUVJKeWdJZ3F3aVpTalRza3RwYVJtZDZVeVROTW45L1JGemFXMlQ3c25uL1hybFJYUFB5YjBuTkMzaGszUE9WeU1IaG93WVVlR3hLUlVLYk4rNUI3djI3TWZnQVgzeHpQaXhjSGR6dzYzYlNWaTZjaTIrMkxRRlkwYU53TkJCL1N2OFdqMTg1RStZVENZQVFFTGlEVVNmdjRpbVRSb1ZPbTljL0hVc2UyOGQ1djdmZEFUNCs1WHJPdk1XTGNXQWZyMHg4YW5Ib0ZLWHZHOW80bzFibVA3R1BQVHUyUlhUWHBvRXRWcGQ2bXZaOWlXOWVTc0oyN2J2UlB0Mjk4RFh4N3ZVajEvM3llZjQ2OVFackZxNkVPNXVicVYrSEJFUkVSSFZMZ3dJaVdxQW8zMElVMUpTWURLWm9GQVUvZkhzM0xtejNZQVFzQzR6WmtCWXY4aGtNbWtKOFBEaHcyRXdHSERwMGlWcGhtRkNRa0sxak1Oc05rdFZrd3RTcVZUU0xNT0NzdzQ5UFQwWkhOWVRGLzcrRzl1Kyt3NmhqUnJoUDEyNjRKSEhIb05GRkpDZFo0WlNJY0JGTFVkT1RqYk9uRGlCRFI5OEFCOC9QencwZXJRVUZQNTE1Q2krM1BBWkRISTFBQk5FVXo0YXFKV1k5ODR5TktpRVBRaWRuSndBQUNhVENmbjVKbWttbTBxcGhNbGtRbDZlSHA0ZUhoVitQWXFpaUI5LzNpSGRWNnRWMkxsN0gzYnUzbGVvWDNKS0NySnpjdkh5YTdPeFpNRnNORy9hcE16WGtzdmwyTDMzQUhidlBWQ214KzNaRjRrclYrT3c1SzFaMG16S2tpaVZkLzZ0ZVh2aEhIaTR1OEZnTkdMeDBsVklTbmE4M1lFeFB4OEppVGNBQUxQbkw4R3lKZlBoL00vM2c0aUlpSWpxRmdhRVJEWEFVU1ZqVVJTUmxKU0U0T0RnSW0wUkVSRndjM05EZG5aMnNZKzFMVE11TGx5aytrR3RWcU50MjdabzI3WXRBR3VCbXZQbnp5TW1KZ1pYcjE1RlhGeGNsYzh3TE1ob05FcjdHaGFrMFdnUUVoS0N3TUJBK1ByNnd0ZlhGMzUrZnZEMTlZVzd1enZEd3pvZ1B6OGZuNjliQjQyTEMxNmFNUU5hdlJxblluVDQrY2NVYUhQdXZNWmtBaERxbzBLcmhoMHc2ZlZlU0x4NkVSOHNYNDVCdzRZaEpTa1p2MjdmRG92R0RmazZIV0EwSU5ETEUzTVcveGZPbGJUWFpjSGZkeTlNZkZLcTVxNVVLb0E4b0hldjd1alJyWE9GcnhONStDaXV4c1pKOTI4bnBRQklzZHRmbTVHSmRaOThnWGYvT3c4S1JkbVc3TXJsTXBqTlpyaTd1YUZSV0dpSi9XL2RUa0pLYWhvQTREL3Q3b0czVittRDE0TExpZVZ5NjkrZFdxWENoS2Nld3lzejVpQTN0M1JiSEZ5OEhJTjVpNVppeVZ1em9WUXFTMzE5SWlJaUlxb2RtQ0lRMVlDU0tobmZ1bldyMklCUUxwZWpVNmRPMkx0M2I3R1B5OG5Kd2VuVHA5R2hROW4ycnFLNnk4UERBMTI3ZGtYWHJ0YUNDZm41K1lpUGowZE1USXgwUzB0THEvWng2WFE2WEw1OEdaY3ZYeTdTcGxLcHBOQ3d1QnVMcE5TOG5Kd2NySDMzWFF3YU5neWhFZTN4dzdGTVhFb3Mvb01KaXdqRXB4Z1JuMkxFL3JQWjZIVlBRN3c2Wnk0V3pweUJqSnhjS0QyOG9NL05BWXg2TkFzTHc4eDVjeUd2eEE4eDdPMlhad3NLSzRQWmJNYm5YMjJSN29jM2I0cVZieStBazFQaHBienZyLzhNMjdidkFnQTgrOVJqR0R0cVJMbkNjTnZZMjdTT3dNSTVNMHZzLytubm0vRE45MXNCQU9NZkcxMm1QUVJsL3hxZktJb0FnRVlOUS9IcEJ5dmg2dXJDV1lGRVJFUkVkd0VHaEVRMXdOL2ZINElnU1A4Uit6ZDcreEFDUUpjdVhld0doQUJ3Nk5BaEJvUjNNYVZTaVdiTm1xRlpzMmJTTWExV2k2dFhyMHF6REdOalkyRTBHbXRzakVhakVUZHUzTUNOR3plS2JYZHhjYkViSHZyNCtFaDdwbEhWTUp0TVdMOXlKVWFQSHcrTFMwT3MvU1VaZXVPZDMxVUNBS1ZLQVVFcEJ5d2lURWF6Tkd0Vm55L2l0eE5hYlAvaUM1aU1acWdhZUVPbnk0V1lwMFBuanYvQmN5Ky9YSzdBVEJSRkpONjRpZENRb2grY2xGVnFXanAyN2RtSHh4NTlwTlFoNGhlYnZrVkM0ZzNJWkRLMGE5c0dKMCtmeGFKM1ZtTGgzSmxTR1BmM3VRdjRlY2R2QUlDV0VlSGxEZ2VCeWcwM3kzSXRzOG1NLzc3N0hsdzB6cGcrNWZreTdVVklSRVJFUkhVYkEwS2lHcUJTcWVEdDdZM1UxT0wzZDNJVUVJYUhoNk5CZ3diSXlNZ290djMwNmRQSXpNeUVoNGRIcFl5VjZqNVBUMDkwNk5CQkNvN05aak1TRXhNTHpUSzhmZnQyRFkveWp0emNYT1RtNWlJdUxxN1lkaGNYRnpSbzBLRFltNmVucC9SMVdRbzEwQjNmYk55STduMzZRTmtnREIvdlRJWFpZajB1azh2Zzd1VUtqWnNHTWtYaEFNdW96MGRPZWc1eU1qS2dQYllPQ3BrT2FsZFg1T1htSWo5VGkvdnY3NFduWDNpaDNHUDZlc3VQK1Bhbm4vSHgrOHZoNytkYmthZUhZMytleE9kZmJjSHh2MDdoLzE2YmlxQkFmNGY5ejBhZngrYnZmZ0lBUFBmTUUzam93UUY0Y2RvYk9QYlhTU3grOXozTW5qRU50MjdmeGx0TGxrTVVSYmk0YURENzlha1ZXa1l2cjhLQWNOck11VWpYYXFYN0JaY1FUM3pwVldnek1nRll0ek40YWRJenBUNnYyV3htcFhNaUlpS2lPb3dCSVZFTkNRb0tLbGRBS0pQSjBMMTdkK3pZc2FQWWRvdkZncWlvS0F3ZVBMaFN4a24xajF3dVIxaFlHTUxDd3RDdlh6OEExaVdsc2JHeFVpR1N4TVJFM0xoeFE2cllXcHZZQWtSN014QnQxR28xM056Y2l0emMzZDNoNnVvS2QzZDN1TG01d2RYVkZXNXVibkIyZHI3cjkrKzhkZU1HMHBLVE1lTHhwL0hlVDhsU09LaDJWc0U3MEt0SU1BaFlaL2NwVlRLNE41QWo4YmYzb0ZSYW9ISjJnVUduZ3lFekMyUEdqY1dGdi8rdTBMaDY5ZWlLenpkdHdaTGxhN0RxblFVVm1tRjM3TThUQUlEekZ5L2orWmRmeDJ1dnZJamVQYnNWMnpjMUxSMXZMMThEVVJReFl0aGdqSDU0R0FCZzNxelg4TXFNT1lnOGZCUzZ2SGNRRjM4ZG1abFprTXZsbVB2R2RBUUdPQTRkUy9SUHVHZzJtWkdUbTF0aTkvejgvRktmZXNyekV6RDlqWG5JTjVtZ1VNZ0wvWXpuNmZYU3N1bWR1L2VpZ2JzN0hoODdzc1J6cHFkck1XZlJVdlRvMmdtUFBmcElxY2RDUkVSRVJMWEgzZjAvSWFJYUZCZ1lpTE5uenhiYmR1dldMWWlpYUhjR1NxOWV2ZXdHaEFBUUdSbUpRWU1Hc1JBRWxacXJxMnVoNGllQWRVWlFVbElTRWhNVGtaaVlLQVdIU1VsSmRwZkgxeVlHZ3dFR2c4RnVFRjhjbFVvRkZ4Y1hhRFFhT0RzN1MxL2JiaTR1TG5CMmRvWmFyUzd4VmhkblUyM2RzZ1dQamgrUGZhZXprYU8zcG9NcXRRSStJZDUyZjUra0hOc0NmZHAxYUcvRndjbEZDYmxLQTMxdUxuTFRNNkVMZUJvdWpUb2pNRDBkRjZLajBiSk5tM0tOS3pRa0NGMDYvZ2RIanYrRmI3N2ZXdTRRU3FmTHc0bFQxdCs3Y3JrY1Q0d2JoVTcvdWEvWXZwbFoyWmc1WnlGU1V0TXdjc1JRdkRqeEthbXRVY05RTEpyN0J0NlkrMS84ZGZJMEFPdnkvamRuVGtPSDl1M0tOYmFDQkZqL3JvLzlkUklqeGp4ZDRmTVYxS3hwWTN5MTRVTzR1YnBBSnBOaDlsdExjUHl2VXdDQWI3NzRDSCtkUElQTjMxcG5URVllUG9ySXcwZExQR2RLYWhxeXNyTngrY3BWbUV4bVBQblk2SEtQNythdEpQeTJkei8ranI2QXBPUVVHSTFHYUp5ZEVSRGdoOVl0VzZCUHJ4NElEYkZmNkl1SWlJaUl5b2NCSVZFTmNWU29KRGMzRnprNU9YQnpjeXUyUFNnb0NFMmJOc1hWcTFlTGJVOU1URVI4ZkR3YU5XcFVHVU9sdTVSY0xrZFFVQkNDZ29MUXFWTW42Ymh0RDBGYmFHZ0xEdTB0ZTY5TGpFWWpqRVlqdEFXV1lKYVhYQzZIV3EyR1NxV0NRcUdRYmtxbEVuSzV2Tmo3U3FVU01wa01NcGtNZ2lDVStHZGxmZ2hnME91Um01ME5kNTlBSE4zN3o1SnpBZkFLOENwMEhiUEpqQnh0TG95R2ZBaUNpTHo0VXhETWVYQnlWVUt1ZEVKZWJnNTAyaHprQkw0RWkxTWdOdTNPd0x5eEQyRDNMNytVT3lBRWdGRVBEOFdSNDM5aDQ5ZmZvVXVuLzZCSm83QXluK1BBb2NNdy9MUC81cEJCRDJETXlPRjIreTVZc2h3M2J5Vmg2b3NUOGRDUWdZWGF6R1l6VHA4OUI0dkZJaDF6VXF1UWtaRUprOGxVNFptb2dzejY5MTJlS3NhbDRlRnUvYmZGWkRMaGJQUjU2WGo4OVVUMDd0a05VVWYveEw2RGY1UngxRllidi80V1pyTUp6NHdmVjZiSGlhS0lEUnMzNDlzZmY0YlpiTVlicjc2TXRtMWE0dWF0Skd6WStEVk9uRHFMRTZmTzRzdk4zMlA0a0lGNDZma0ovQkNNaUlpSXFCSXhJQ1NxSWFXcFpHd3ZJQVNzc3dqdEJZU0F0VmdKQTBLcUNpcVZDbzBiTjBianhvMExIYy9KeVNrVUd0NitmUnRKU1VsSVQwK3ZvWkhXTExQWkRKMU9CNTFPVjNMbld1RHN5Wk5vMDY0ZExpVWFZTXU5bkYyZG9WRGZlYXRnMU9jajlVWWFMUCtzUFRZbW5VRzNuajNockpiaDExKzJ3YWczUVpkdGhMckRXOGhPa3dFaWtKeHFocXRuQ0JJVEVpQmFMQkRLdVR6NDNudGFJelFrR0FtSk43QnMxWWY0WU5YYlpWNXF2R3ZQZmdDQVJ1T01weDU3MUdIZm1kT25JQ3NyQytITm14WTZmdjdpWmF4ZC94a3V4OFFDQU82N3R3MWk0NnhMak4vNzRHTnMvUHBiOU85N1AzcDA2NHlJOEdZVkNySEtVOFc0TEtMUFg0UmViNUR1VDM5akhrWTlQQlN2VFgwQjQ4ZU5Sa2h3WUtIeGI5MitDMnZYZndZQStOLzY5eXFsYUl6TjU1dTJTSHM5QW9CZXI0ZS9ueS84L1h6eDlzSTM4ZGd6TDBLbnk0TW9pdGk2ZlJkOGZMd3hkdFNJU3JzK0VSRVIwZDJPQVNGUkRTbE5RQmdlSG02M3ZVdVhMdmpxcTYvczdqMFZGUldGY2VQRzNmVjdxbEgxY1hWMVJVUkVCQ0lpSWdvZE54cU5TRTVPUmxKU0VwS1NrcVRnMEJZZTFvWGx5bmVEeE92WDBiSnRXNXhMdWhNWWFWeWQ3blFRZ2ZSYldpa2NoR2lCY0RNU0VZOHZnS2ViRWdhamlIM2JmNEpUODBkaGxIbkF4YzJBbkN3akxDS3c3M1F1dkx5OGtKMmREZmNLRkZBYU9yZy8xbjN5T2E1Y2pjVVAyM1pJZXdLV3hvV0xsM0grNG1VQXdHT1BQZ0lQRDNlSC9RUDhmUkhnZjZjZ3lvMmJ0N0RoeTI5dzhGQlVvWDV0V2tWZ3l2UFBZc1BHelRoODlEalN0Um5ZOHNNMmJQbGhHMXhjTkFodjFnVE5telZCdzlBUXVMdTZ3czNORmExYnRuQVlibGJYekxqOWtZY0wzWmZKWlBqMmg1OXg4K1p0ekovOXV0U25kODl1UmNaa3RsaVFrWkdKQmcwcXB5Q1dyUUswVFV6c05lbHJWeGNYdEdrVklTMkZCb0NkdisxbFFFaEVSRVJVaVpnY0VOV1FCZzBhd01uSkNYcTl2dGoybXpkdk9ueThScU5CaHc0ZGNPVElrV0xiYzNKeWNPclVLWFRzMkxIQ1l5V3FDSlZLaFpDUUVJU0VoQlJweTgvUFIycHFxblJMUzBzcmRGK3IxUlpheGtsVkoxT3JoWmVYRjdKdW1LVmpTcFZTK2pyZllJSXAvMDVCaS94YngrSG1ya0hVcmg5eDgzbzhkTmxaVVB1M2hVSGhCcmxjZ01wTmdid2NJMlJ5NEdhcUVWNCtQc2pRYWlzVUVQYnYyd3NmYi9nU1pyTVpYMzc5SFFiMHZiL1VqOTMwN1k4QWdJYWh3UmcxWW1pcEh4ZDkvaUsyL3JJVGtZZVB3bUt4d00zTkZTT0hEMEg4OVVUc2p6eU1MemQvandzWHIrRHRoVy9pNzNNWHNQSHI3M0Q2YkRRQWE0WGdVMmVpY2VwTWRLRnpidDN5T1Z4ZFhPeGVzenJpUVpQSmhNZy9qc0REM1EwbXN4bTV1VHAwNzlvSkJ3OUY0WThqeHhFYkY0L2NYQjBXdi9zZWZ0eTJBeSsvT0xIUTQ5OWR1UlpaMmRsWXRYUVJmSDI4S3p5ZWYrL1pxVktwQ3QxM2RuWXVkRCs1REV1cWlZaUlpS2hrREFpSmFvZ2dDQWdNRE1TMWE5ZUtiVTlJU0NqeEhEMTc5clFiRUFMV1pjWU1DS2syVXlxVkNBd010RHVqMW13Mkl5TWpRd29QdFZvdE1qSXlwSnRXcTRWV3E0WHhuMzNscVB4ME9oMmNOUnBwano3Z3psNTRnUFY3VVpDb1MwTmFyanYrUHUwR3VBeUZ5azBCTno5L0tKVUNuT1VDWklLQUhEVWdrd0g1SmhGT3pzNFZYbTd0N3VhR3RtMWE0ZFNadjZITHk4TjNXMytCajNmSjRkU2xLekU0OXVkSkNJS0E2Vk9lTDNGbWRWSnlDdlpISHNidXZUQ1VKS2NBQUNBQVNVUkJWQWR3UGNGYUxUczRLQkJEQmoyQW9ZUDdRK1BzalArYisxOEFRSU1HSGxnd2R5WUVRVURiTnEyd2ZNbDhIRHA4RkF2ZVhnRkJFQXJOa0czZXRBa2VlL1JodUdnMERxOXZlOFRwczlGNC91VVpKVDYvdEhMc21Ya282aGl5YzNJeGRIQi8vUHJiWGdEQWd3UDY0ZUNoS01qbGN2aDRlV0hiOWwwQWdBdVhydUNsNmYrSFZpMWJTSThmMUw4djFxejdGSy9QZWd1cmxpNkVsNWRuc2RkNTVvVlhISTdqZit0WEF3QW1UM3dhSzk1ZkQ0UEJnS2FOR3hXWkhSb2ZYL2pmUkMvUEJtVjZ2a1JFUkVUa0dBTkNvaG9VRWhKaU55Qk1URXdzOGZHdFc3ZUdsNWVYM1QzZXpwdzVnOHpNVEhoVVlNWU9VVTJTeStYdzl2YUd0NE1RU0JSRjZQWDZJdUZoZG5ZMnNyT3prWldWaGF5c0xPbHJlN04yNzNZZW5wN0kxR3JoN3VJR3BGaVBXY3dXeUpYV21WMUtkZUczREtwbVE1Q1pwSWNpeHdpNVRJREdSUWxYTnprVUNnRUtwUUI5amhIcWZ3SkNmeThGTWk1cDRlbFpmSWhVRnQyN2RzS3BNMzhEQUk3L2VRb1BEbnJBWVgrTHhZSTFIMzRHVVJReFpOQUR1S2QxUzRmOTEzM3lPWDdZVnJSS3ZKTmFqYjM3RDJIdi9rTUFnTVFiMWxuZWVYbDZUSDN0elVKOVUvLzVuZXpoNFk2aGcvb0RBSzdFeEdMTy8wMkhzNU1UU2t1bnk4UFZhM0dsN2w4V1czN1lCZ0I0b0U4dmJOKzVCd0RRSXJ3cHVuYnFnTkRRSUNnVUNoeUl0QzZuZG5WeHdaSUZzM0U1SmhibnpsOEVZTjE3OGY0ZVhYSHdqeVA0djNtTHNXcnBRcmk0RkEwK0V4SWR6NGEzNmR1N0IzcDA2NHc4dlY0cW9tS3o3K0FmaUx0ZU9DQWNObmhBMlo0d0VSRVJFVG5FZ0pDb0JoVzM1TkpHcTlWQ3A5TkI0MkNtaVV3bVE4K2VQYkZ0MjdaaTJ5MFdDdzRmUG93SEgzeXd3bU1scXEwRVFZQ3pzek9jblowUkZCUlVZdi84L0h3cExMU0ZpTFppSWlYZDdPMzVXUjk0ZTNraE5Ua1pYbTVlQUt3aHFrRm5nTkxKdXN4WXJwRER4Y01GdVptNTBtTjgvTlFRWVlIWlpJRlhvQ2VjWGVTUUt3UW9GUUt5VXd4UXFRRzVER2paeUFtL0gwcEdnMG9JQ0Z0RjNObWJ0ZUFNUjNzT1JSMURSa1ltUWtPQ01mbTVwMHZzUDJMWVlJaWlpSzZkTzZKdG01Yll1WHNmM3Z2Z1k3dEJuY0Znc051V2s1TUx6d1llR0Q1MFVJblhMY2cyNjdCYmw0NVZVcVRrcjFObkVIUDFHanAzYkY5a2VmQ2llVzhBc0FhSXVydzhBTUNFSjhlaFZVUzRWSmpGWnNKVGowbkxrZDlhc2d4TEY4MHRjK0dZZ2xRcUpWUUZscldMb29pZmQveUdkWjkrTGgyVHkrVVlPMm80eG95eVg0R2FpSWlJaU1xT0FTRlJEWElVRUFMV1dZU09DcFVBUUk4ZVBld0doQUFRR1JtSndZTUhWOXVtOTBTMW5WS3BoSmVYRjd5OHZNcjhXSlBKQkwxZUQ3MWVENFBCSVAxcHV4VjNQRDgvSHlhVENTYVRDZm41K1RDYnpZV08yWTdidnJaWUxMQllMQkJGVWZxejROZkZIYXNNcmU2OUY1Ry8vNDd1dzlyaW9IV0NIbkt6ZEhEMWNwWDZOUEIxaHdBZzU1K1FVQkFFZUhzNVE2RnhocnVuQm5LbE5SeTBXRVJZekNZNHFRQzVRa0JFaUFJN1RTYW95ekI3enA2bWpjT2dVQ2hnTXBuUXZVdW5FdnRuWkdSQ3JWSmh6c3hwVUt2VkpmWVBEUERINUVuUFNQZUhEdTZQaHFIQjhQWHhocmVYRjFRcUpmWkhIc2JpZDk4REFIeXlkZ1VhTjJwWTZCelBUNTJCcTdGeDZOVGh2aktIZzFWTkZFVjgrdmtteU9WeVRIcG1QSElMTFB1MnZaVHk4L1B4MDgrL0FnRENtemZGc0FlTG42MFhIQmlBZ1EvMHhxKy83Y1dwTTlINDM1ZmY0Tm1uSGl2VTUvZnQzNVZybk5IbkwyTDlwMS9nNHVVWUFJQ2Zydzk2ZE8yRWg0WU1Ra2l3NHlKZlJFUkVSRlIyREFpSmFsQkpBZUdOR3pkS0RBZ0RBZ0lRSGg2T3k1Y3YyejFIWEZ3Y0dqZHVYTzV4RXBHVlFxR0FxNnNyWEYxZFMrNWNUY2FQSDE4cDV3bHQxQWp4Y1hGNHpFOEZMemNGMHJOTnlEZWFrSk9SQzljRzFvSWFna3hBQTM4UHVIbTVJdCtRRDVsY0JxV1QwaHBxbXU0VWswbEpUTCt6dk5oVGhRdW5UK09lZSsrdGxISEs1WEswYTlzR2FlbnBHRE5xT0hidTN1ZXd2eUFJbUQzekZUUnQwcWpjMTJ6YnBsV2grNy8rOWpzQWE4R1RmNGVEQUpDU1lpMmc0VmZPNGgyaXBlb3FlKy9hc3g4eFY2L2gwWkVQSWF4aENQNCtkNkhBaGEzWC9XSGJEcVNtcFVPdFVtSFdheTg3L0lCcDlNUERzSFAzUG9paWlHOS8vQmtQRFJsWW9hSWxhZWxhZlBqSjU0ajg0d2phdElyQWl4T2ZRcWNPOXlFMEpMamM1eVFpSWlLaWtwVi9IUWdSVlppbnA2ZkRKY1NsMlljUUFIcjE2dVd3UFRJeXNrempJcUs3anlBSWFOK3hJNklPSHNEQS85elpBeTR6SlFzR25hRlFYN2xTRGlkWEo2aWNWUkFFQVhLNVhGcnVtNjNOaHNsb2dHMmw2VlA5dmZIYjl1M28wYmR2cFkzMXpablRzR2I1WXFqL1ZlbTJPQVA2M1YrcW1ZYWxGWFgwVDZrcThkaFJJNHEwWjJabUlTczdHd0RnNStkYnJtdFVaZVh1dVBqcmFOcWtFWjU1WWl3QTZ6NkgwblZGRVptWldmajZuNHJQTHo3M2RJbkJYR2hJc0xTdm85bHNSbXhjZkxuSGR2am9jVHo3NG5UbzgvVFlzRzRWVmkxZGlKRWpoakljSkNJaUlxb0duRUZJVklNRVFVQklTSWpkMlgrbERRZzdkKzZNalJzMzJxM2tldmp3WVl3Wk13Wk9sYkM4ajRqcXIvNURoK0tkdVhQeDJ2eXV1S2VSRS82TzAwTVVSYVRlU0llSGp4dGNHN2dDZGlhVENZSUFiWW9XdVpsM2xxeDJpbkRIMWJOSDBhSlZLM2hVd3Y2RE5tNnVMcVh1Vzl6dlBkc3N0ZGRlZmdFYWpYT3B6eFVYZngzTDN2c0FBTkM2WlF2MDczdC9rVDR4c1hIUzEyR2hqbWVKMjJNUnJRRmhlYW9ZbDdUaWZNSlRqeUU5WFF1bDByclhYMTZCb2oyaXhZSzFIMjJBVHBlSEJ3ZjJ3OURCL1VzMTNqNjl1dU5zOUhrSWdvREdZVVZuVkpiR2R6LzlnbzgzZkFsUkZISHNyNU00OXRmSlVqMnV2RXVZaVlpSWlLZ3dCb1JFTmF3eUFrSW5KeWQwNnRRSmYvenhSN0h0ZVhsNWlJcUtRdDlLbk1GRFJQV1BRcUhBdzJQSDR0UFZxekZwMnV2SXlERWpJVFVmb2lnaUl5VUxPUms2YU55ZG9kYW9JWmZMSUZvQVU3NEorbHc5ZE5sNU1Kdk4wcm1DZmRUbzNpZ0huMy8wRzE2Zk83ZmNZOHJKelhYWWJqVGMrV0FrTjdmQWZuci8vSm1mYnlwMGpxeXNITXgrYXpFU2I5eENXbG82bGk2YVU2cTlDZjg4Y1JwTGxxOUdkazR1QXZ6OU1ILzI2eEFFQWZzTy9JRW1UY0lRRmhvQ1FSQnc5TThUMG1QS3U2elpOb093UEZXTUxRVytCOFZScTFRSURQQ1g3aGVjUWJqM3dDRWNPQlNGKys1dGc2a3ZUb1EySXhOL25qaUZKbzNDRUJvYUROSE96TVplUGJyaW93MGIwYU5yWi9qNStwUnB2RFlmZmJheFhJOGpJaUlpb3NyQmdKQ29oam5haDlCV1pkWE56YzF1SDV0ZXZYclpEUWdCWU0rZVBlalRwdytMbFJDUlE2M3Z2UmUzYjk3RWxpOCt3NFNubjhYV0kxazRjODBhSXBueVRjaEt5d2JTc290OXJFd21neUNLaUFoMXhvTnRUZmg0OVlkNDZmWFhvU3BGQUdmUEV4TmVLakVrdEhsOHd1UWl4Mzc5N1hkcHo4Qi9pejUvRWZNWEw4ZC81NzBCaGFMNHQwUVpHWm40Yk9QWDJMVm5QMFJSeEgvdWE0dlpNNmJCdzkwTnViazZ2TDFpRFVSUmhMT1RFNEtEQXhGN3pickVOamdvRUQ3ZVpTK0VBd0Jtc3pXSUswOFZZMk1aSzIwWG5FR1liekxobnRZdHNXanUvMEdoVUNBOVhZdDNWMWxuVEZxWGt0L1ptY1kyQXhFQVBOemRzSGJGRWdRR0JwVHAya1JFUkVSVWV6QWdKS3BocGFsazNMSmx5eExQRXhFUkFUOC9QeVFuSjlzOXo2VkxseEFSRVZHdWNSTFIzYVBmNE1FNHNIczNQbHJ4TGlaT25ZcjdtanBqOTZsczNFeXpIejdKQktCanVBdjYzdXVHNjVmUDRwUDN2OE9rVjE2QnAzZjVDMVlBd1B6WnIyUFcvUC9DczBFRCtIaDdGUXFtS29QUmFNVDJuWHN3WXRqZ1FzZHYzVTdDMWw5Mll2dXUzMkV3R0JBU0hJaEp6NHhIdHk0ZHBUNHVMaHFzV2I0WUgzNzhQMXk0ZEFVeFY2OUpiUThOR1ZqdU1abE1KZ0FvODNNVkJLSE1BV0hCclNsNjkreUdNU09IU3g4a05Rb0x4YnhacitIcmIzOUV6TlZyTUptc3N4TkRnZ01SNE85WDZEeU55cm0wMklaTGhZbUlpSWhxRmdOQ29ocFdXUUdoSUFqbzE2OGZObS9lYkxmUG5qMTdHQkFTVWFuMEhqQUF3UTBiWXZYYmI2Tjl4NDU0L3NFSGthRURMaVlZa0pabFFtYXVCV3FsQURlTkhLRytTclFJY1VKRzhrMTgrY0hIY05abzhOcWNPWEJ5THYzK2Z2YmNkMjhiYlAzbUN6ZzVsWDhXWWxuOTl2c0JMRi85SVVSUlJFUjRNenc0OEFFTWZLQTM1SEo1a2I0dFd6VEhlKzh1d3BKbHEzSHdqeU5RS3BWNGRPUkRlT1NoQjh0OWZTZTFHbU5HRGNmb2g0ZVZxcjhnQ09qWnZRdWVIRGNhd1dXY3hXZjRaNG0yazVNYWdpQVVtbVV1bDh2UnEzc1g5T2phQ1c4dlg0UDlrWWZSTURRWTgyZTlYcVpyRUJFUkVWSHRKNGhpU2R0WkUxRlZtekpsQ2pJek00dHQ2OXUzTDU1NTVwbFNuU2MzTnhkVHAwNjFXNnhFSnBQaHZmZmVnMmNsRmdzZ29wbzFmdng0NmVzdnYveXkwczl2c1ZnUWRmQWdvZzRjZ0xPTEMrNXAxdzdldnI3dzlQS0N3V0JBUm5vNkVxNWZ4NlZ6NStEUm9BRWVHalVLUWFHaGxUNk82bVF5bWZIRHR1M28xcmxEcVN2b0ppV240TVNwcytqZXBTTThQTnlyZUlTVjUvZjlrVENaVExpL1p6YzRPeWhrZGV0MkVzNWR1SVRlUGJ2WlhZNWRGMVgxenc4UkVSRlJiU0dVc045WS9YbUhSMVNIaFlTRTJBMElTMXVvQkFCY1hGelF2WHQzN04rL3Y5aDJpOFdDZmZ2MlllVElrZVVhSnhIZGZXUXlHWHIwNllNZWZmb2dJejBkRjg2ZFEySjhQUDQrZFFvcXRScGUzdDVvM3FJRmhqM3lDT1QxSkRoU0tPUVlNM0o0bVI3ajcrZUxCd2YycTZJUlZaMEgrdlFxVmIvQUFQOUN4VTJJaUlpSXFINnBIKy9raWVxNGtKQVFuRHQzcnRpMnhNUkVpS0pZNnVJaUR6endnTjJBRUFEMjc5K1A0Y09IMTZzWklFUlVQUnA0ZWFGcno1NDFQUXdpSWlJaUlxcGtzcEs3RUZGVmM3UVBvVTZuUTBaR1JxblAxYkJoUTdSbzBjSnVlMlptSnY3ODg4OHlqWStJaUlpSWlJaUk2aThHaEVTMVFHa0tsWlJGLy83OUhiYnYyYk9uVE9jaklpSWlJaUlpb3ZxTEFTRlJMUkFjN0hnVC9MSUdoQjA2ZEhCWWlPVEtsU3VJajQ4djB6bUppSWlJaUlpSXFINWlRRWhVQ3pnN084UEh4OGR1KzQwYk44cDBQcmxjanI1OSt6cnN3MW1FUkVSRVJFUkVSQVF3SUNTcU5Sd3RNeTdyREVJQTZOT25EK1J5dWQzMnFLZ281T1RrbFBtOFJFUkVSRVJFUkZTL01DQWtxaVZDUTBQdHR0MjRjUU9pS0picGZCNGVIdWpjdWJQZDl2ejhmRVJHUnBicG5FUkVSRVJFUkVSVS96QWdKS29sSE0wZzFPdjFTRXRMSy9NNVN5cFdzbmZ2WGxnc2xqS2ZsNGlJaUlpSWlJanFEd2FFUkxWRVNaV01FeElTeW56T3BrMmJvbkhqeG5iYms1T1RjZWJNbVRLZmw0aUlpSWlJaUlqcUR3YUVSTFZFWUdBZ1pETDdQNUxscVRvc0NFS0pzd2kzYjk5ZTV2TVNFUkVSRVJFUlVmM0JnSkNvbGxBcWxRZ0lDTERiWHA2QUVBQTZkKzRNVjFkWHUrMlhMMS9HNWN1WHkzVnVJaUlpSWlJaUlxcjdHQkFTMVNLT0NwV1VOeUJVcVZUbzNidTN3ejYvL1BKTHVjNU5SRVJFUkVSRVJIVWZBMEtpV2lRc0xNeHVXMHBLQ25RNlhibk8yNjlmUDRmTGwwK2ZQbDJ1UFE2SmlJaUlpSWlJcU81alFFaFVpelJxMU1oaGUzbG5FZnI0K0tCcjE2NE8rM0F2UWlJaUlpSWlJcUs3RXdOQ29scWtxZ0pDQUJnMmJKakQ5aU5IamlBNU9ibmM1eWNpSWlJaUlpS2l1b2tCSVZFdDR1Ym1CazlQVDd2dEZRa0lnNE9EMGI1OWU3dnRvaWppMTE5L0xmZjVpWWlJaUlpSWlLaHVZa0JJVk1zNG1rVllrWUFRQUI1NjZDR0g3UWNQSGtSbVptYUZya0ZFUkVSRVJFUkVkUXNEUXFKYXhsRkFlT1BHRGVUbjU1ZjczRTJiTmtXclZxM3N0cHRNSnZ6MjIyL2xQajhSVlQ4bkp5ZnBhNzFlWDRNaklhcGJDdjY4RlB3NUlpSWlJcm9iTVNBa3FtVWNWVEsyV0N4SVRFeXMwUGxMMm92dzk5OS9MM2UxWkNLcWZnVzNKYWpvN3dlaXUwbkJueGRIMjNzUUVSRVIzUTBZRUJMVk1vNENRZ0NJaTR1cjBQbGJ0MjZOeG8wYjIyM1B5OHZEM3IxN0szUU5JcW8rTFZxMGtMNk9qSXlzd1pFUTFTMEZmMTRpSWlKcWNDUkVSRVJFTlk4QklWRXQ0KzN0RFZkWFY3dnQxNjlmcjlENUJVRW9jUmJocmwyN1lEUWFLM1FkSXFvZW5UdDNscjQrY09BQXpwOC9YNE9qSWFvYnpwOC9qd01IRGtqM08zWHFWSE9ESVNJaUlxb0ZHQkFTMVRLQ0lEaWNSVmpSR1lRQTBLRkRCd1FHQnRwdHo4cks0a3drb2pxaWRldlcwaXhDVVJTeGZ2MTZob1JFRHB3L2Z4N3IxNitIS0lvQXJMTUhXN2R1WGNPaklpSWlJcXBaREFpSmFpRkhBZUgxNjlkaHNWZ3FkSDVCRURCMDZGQ0hmWGJzMkFHejJWeWg2eEJSMVJNRUFSTW5Ub1JHb3dFQWFMVmF2UFBPTzlpd1lRTmlZbUpZdUlRSTFvSWtNVEV4MkxCaEE5NTU1eDFvdFZvQWdJdUxDNTU5OWxrSWdsRERJeVFpSWlLcVdZcWFIZ0FSRmVVb0lEUWFqYmg5K3phQ2dvSXFkSTF1M2JyaGh4OStRSHA2ZXJIdHFhbXBPSGJzR0xwMTYxYWg2eEJSMVFzSUNNQ3JyNzZLbFN0WFFxZlRRUlJGN04rL0gvdjM3Ni9wb1JIVldpNHVMcGcrZlRvQ0FnSnFlaWhFUkVSRU5ZNHpDSWxxb1VhTkdqbHNyK2craEFDZ1VDanc0SU1QT3V5emJkdTJDczlXSktMcTBhSkZDeXhZc0tCUTBSSWlLbDZMRmkzdzFsdHY4ZWVGaUlpSTZCK0NhTnVBaFlocURZdkZndWVlZTg1dW9aQWhRNFpnN05peEZiNk93V0RBdEduVGtKT1RZN2ZQcEVtVDBMTm56d3BmaTRpcWh5aUtPSGZ1SEk0ZlA0NkxGeTlDcTlWeW1USGQ5Wnljbk9EcDZZbUlpQWgwNnRRSnJWdTM1ckppSWlJaXVxc0lKYno1NFJKam9scElKcE9oWWNPR2lJbUpLYlk5UGo2K1VxNmpWcXN4WU1BQS9QampqM2I3L1BqamoramF0U3NVQ3Y2NklLb0xCRUZBbXpadDBLWk5tNW9lQ2hFUkVSRVIxUkZjWWt4VVN6bGFaaHdmSDQvS212emJ2MzkvT0RrNTJXMVBUVTNGdm4zN0t1VmFSRVJFUkVSRVJGVDdNQ0FrcXFVY0JZVFoyZGxTQmNhS2NuVjFSYjkrL1J6MjJiWnRHd3dHUTZWY2o0aUlpSWlJaUlocUZ3YUVSTFdVbzByR1FPVXRNd2FBb1VPSFFxUFIyRzNQeXNyQ2I3LzlWbW5YSXlJaUlpSWlJcUxhZ3dFaFVTMFZFaElDdVZ4dXQ3MHlBMEpYVjFjTUdUTEVZWjhkTzNZNExHWkNSRVJFUkVSRVJIVVRBMEtpV2txaFVDQWtKTVJ1ZTJVR2hBQXdjT0JBZUhoNDJHM1g2WFRZc1dOSHBWNlRpSWlJaUlpSWlHb2VBMEtpV3N6Uk11TnIxNjVWNnJYVWFqVkdqQmpoc00vdTNidVJrWkZScWRjbElpSWlJaUlpb3ByRmdKQ29Gbk1VRUthbHBTRXpNN05TcjllN2QyLzQrdnJhYlRjYWpkaTZkV3VsWHBPSWlJaUlpSWlJYWhZRFFxSmF6RkVsWXdDNGV2VnFwVjVQb1ZCZzFLaFJEdnNjT0hBQXljbkpsWHBkSWlJaUlpSWlJcW81REFpSmFyR3dzRERJWlBaL1RDczdJQVNBcmwyN0lqUTAxRzY3Mld6R2p6LytXT25YSlNJaUlpSWlJcUthd1lDUXFCWlRxOVVPdzdxcUNBZ0ZRY0Nqano3cXNFOVVWQlFTRWhJcS9kcEVSRVJFUkVSRVZQMFlFQkxWY2syYk5yWGJGaHNiQzFFVUsvMmE5OTU3TDhMRHcrMjJpNktJNzcvL3Z0S3ZTMFJFUkVSRVJFVFZqd0VoVVMzWHJGa3p1MjE1ZVhtNGRldFdwVjlURUFTTUdUUEdZWitUSjA4aUppYW0wcTlOUkVSRVJFUkVSTldMQVNGUkxlZG9CaUZRTmN1TUFTQThQQnp0MnJWejJHZkxsaTFWTW9PUmlJaUlpSWlJaUtvUEEwS2lXaTR3TUJBYWpjWnVlMVVGaEFEdzZLT1BRaEFFdSswWEwxN0VYMy85VldYWEp5SWlJaUlpSXFLcXg0Q1FxSllUQkFGTm1qU3gyMTZWQVdGb2FDaTZkdTNxc00rbVRadGdOQnFyYkF4RVJFUkVSRVJFVkxVWUVCTFZBWTZXR1Nja0pGUnBRRGR5NUVqSTVYSzc3V2xwYWZqNTU1K3I3UHBFUkVSRVJFUkVWTFVZRUJMVkFZNENRclBaalBqNCtDcTd0cCtmSC9yMDZlT3d6NDRkTzVDVWxGUmxZeUFpSWlJaUlpS2lxc09Ba0tnT2NGVEpHS2phWmNZQU1HTEVDRGc1T2RsdE41bE0yTFJwVTVXT2dZaUlpSWlJaUlpcUJnTkNvanJBemMwTmZuNStkdHVyT2lEMDhQREF5SkVqSGZZNWRlb1VUcDA2VmFYaklDSWlJaUlpSXFMS3g0Q1FxSTV3dE15NHFnTkNBT2pmdnorQ2c0TWQ5dm5xcTYrUW41OWY1V01oSWlJaUlpSWlvc3JEZ0pDb2puQzB6RGdsSlFYWjJkbFZlbjI1WEk2bm5ucktZWi9rNUdUOCt1dXZWVG9PSWlJaUlpSWlJcXBjREFpSjZnaEhNd2lCNnBsRjJMSmxTM1RwMHNWaG41OS8vaGxwYVdsVlBoWWlJaUlpSWlJaXFod01DSW5xaUxDd01DZ1VDcnZ0c2JHeDFUS09jZVBHUWExVzIyMDNHbzM0K3V1dnEyVXNSRVJFUkVSRVJGUnhEQWlKNmdpRlFvR3dzREM3N1RFeE1kVXlEaTh2TDR3WU1jSmhuK1BIaitQY3VYUFZNaDRpSWlJaUlpSWlxaGdHaEVSMWlLTmx4ckd4c1JCRnNWckdNV2pRSUFRRUJEanNzM0hqUnBoTXBtb1pEeEVSRVJFUkVSR1ZId05Db2pyRVVVQ1ltNXVMcEtTa2FobUhRcUhBazA4KzZiRFB6WnMzc1h2Mzdtb1pEeEVSRVJFUkVSR1ZId05Db2pyRVVTVmpvSG9LbGRqY2M4ODk2TkNoZzhNK1AvMzBFekl5TXFwcFJFUkVSRVJFUkVSVUhnd0lpZW9RWDE5ZnVMbTUyVzJ2cmtJbE5vOC8vamlVU3FYZGRyMWVqODJiTjFmamlJaUlpSWlJaUlpb3JCZ1FFdFVoZ2lBNFhHWmNuVE1JQWNESHh3Y1BQZlNRd3o1UlVWSDQrKysvcTJsRVJFUkVSRVJFUkZSV0RBaUo2aGhIeTR6ajR1SmdOQnFyY1RUQWtDRkQ0T2ZuNTdEUHA1OStDcDFPVjAwaklpSWlJaUlpSXFLeVlFQklWTWM0bWtGb05wdXJmWm14VXFuRUUwODg0YkJQZW5vNnZ2NzY2Mm9hRVJFUkVSRVJFUkdWQlFOQ29qcW1TWk1tRHRzdlhicFVUU081NDc3NzdrTzdkdTBjOWpsNDhDRE9uajFiVFNNaUlpSWlJaUlpb3RKaVFFaFV4MmcwR2dRSEI5dHRyNG1BRUFER2p4OFBoVUxoc005bm4zM0dwY1pFUkVSRVJFUkV0UXdEUXFJNnFFV0xGbmJicmx5NUFyUFpYSTJqc2ZMejg4T29VYU1jOXVGU1l5SWlJaUlpSXFMYWh3RWhVUjNrS0NEVTYvVzRmdjE2Tlk3bWpzR0RCenNzb2dKWWx4cWZPWE9tbWtaRVJFUkVSRVJFUkNWaFFFaFVCemtLQ0lHYVcyWXNrOGt3YWRJa0tKVktoLzI0MUppSWlJaUlpSWlvOW1CQVNGUUhlWHQ3dzlmWDEyNTdUUVdFQUJBWUdJalJvMGM3N0tQVmFyRnAwNlpxR2hFUkVSRVJFUkVST2NLQWtLaU9jalNMOE5LbFN4QkZzUnBIVTlqQWdRTVJIaDd1c0U5a1pDUk9uejVkVFNNaUlpSWlJaUlpSW5zWUVCTFZVUkVSRVhiYnNyT3pjZnYyN1dvY1RXRXltUXpQUGZjY1ZDcVZ3MzRiTm14QWJtNXVOWTJLaUlpSWlJaUlpSXJEZ0pDb2ppcHBIOEtMRnk5VzAwaUtGeEFRZ0RGanhqanN3NlhHUkVSRVJFUkVSRFdQQVNGUkhlWHY3dzhQRHcrNzdUVzVENkZOLy83OUhjNTBCSUJEaHc1eHFURVJFUkVSRVJGUkRXSkFTRlJIQ1lKUTRqNkVOVTBRQkR6MzNITlFxOVVPKzMzMjJXZGNha3hFUkVSRVJFUlVReGdRRXRWaGptYm5wYWFtSWowOXZScEhVencvUHorTUd6Zk9ZWitNakF4OCtlV1gxVFFpSWlJaUlpSWlJaXFJQVNGUkhWYlNQb1MxWVJZaEFQVHQyeGV0VzdkMjJPZnc0Y000ZXZSb05ZMklpSWlJaUlpSWlHd1lFQkxWWVNFaElkQm9OSGJiYTB0QUtBZ0NKazZjQ0Njbko0ZjlQdnZzTXlRbkoxZlRxSWlJaUlpSWlJZ0lBQlExUFFBaUtqK1pUSVlXTFZyZzFLbFR4YmJYbG9BUUFIeDhmUEQ0NDQvanM4OCtzOXRIcjlmamd3OCt3Tnk1YzZGUThOY1RFUkVSRVFIdHQ4UkxYNThjRThiamRmajR5VEZoMHA5RVZMc0lvaWlLTlQwSUlpcS9IVHQyNEp0dnZySGJ2bTdkT3JpNnVsYmppT3dUUlJITGxpM0QzMy8vN2JEZmtDRkRNSGJzMkdvYUZSRVJFUkhWWmd5VTZoZCtQNGxxaGlBSWdxTjJMakVtcXVOSzJvZnd5cFVyMVRTU2t0bVdHanRhRmcxWVE4K3paODlXMDZpSWlJaUlpSWlJN200TUNJbnF1RWFOR2tHbFV0bHRyMDNMakFIQXk4c0xUei85ZEluOTFxOWZqNHlNaktvZkVCRVJFUkhWYXB4dFZyL3crMGxVT3pFZ0pLcmpGQW9GbWpWclpyZTl0Z1dFQU5DMWExZmNmLy85RHZ0a1oyZGozYnAxc0ZnczFUUXFJaUlpSWlJaW9yc1RBMEtpZWlBaUlzSnUyN1ZyMTJBMEdxdHhOS1V6ZnZ4NEJBVUZPZXh6L3Z4NWJOMjZ0WnBHUkVSRVJFUkVSSFIzWWtCSVZBODQyb2ZRYkRZakppYW1Ha2RUT21xMUdpKy8vREtVU3FYRGZsdTNic1daTTJlcWFWUkVSRVJFVk5zVXJJcExkUisvbjBTMUV3TkNvbnFnV2JObWtNdmxkdHRyNHpKakFBZ0pDY0g0OGVNZDloRkZFUjkrK0NHU2s1T3JhVlJFUkVSRVJFUkVkeGNHaEVUMWdFcWxRdVBHamUyMjE5YUFFQUI2OSs2TnpwMDdPK3lqMCttd2V2WHFXcmxVbW9pSWlNb3ZKU1VGT3AydVNxK1JrNU9EbXpkdmxyby85ejhtSXFLN0VRTkNvbnJDMFQ2RWx5OWZSbjUrZmpXT3B2UUVRY0NFQ1JQZzYrdnJzTi8xNjlmeHYvLzlENklvVnRQSWlJaUlxS3JEdS9QbnorUHh4eC9IeG8wYmtaT1RVeVhYeU16TXhOTlBQNDI1YytmaTFLbFRoZG9zRmd1ZWZmWlovUHp6ejlKempZK1B4L1RwMDNINjlPbEtHNFBaYk1hQ0JRdHc0Y0tGU2p2bjNZUlZiK3NYZmorSmFpY0doRVQxaEtOOUNQUHo4M0hseXBWcUhFM1phRFFhVEpreUJRcUZ3bUcvUC83NEEvdjI3YXVtVVJFUkVkR3VYYnV3WXNXS1VnV0YrZm41ZVBYVlYzSGt5SkZTbjErbFVpRW5Kd2RmZnZrbFhudnROZVRsNVpYcWNVYWpFUXNXTENqVit4dVZTZ1ZSRkhIMDZGR3NXTEVDQ1FrSlVwdE1Kc1BObXpmeC92dnZZK3pZc2RpeFl3YzBHZzJpbzZNeFk4WU1mUFhWVnc3UExZb2lGaTFhaEhYcjFpRTNOOWR1UDdsY2pxaW9LRXlkT2hYVHAwL0h6cDA3WVRBWVN2VmNxZW9aamNaQ3IzR1R5VlRoY0Z3VVJVUkdSaUl6TTdQYzU5QnF0VGgzN3B6ZDl1enNiQnc2ZElpelhvbW9VamorM3pnUjFSbmg0ZUVRQk1IdURMdm82R2kwYXRXcW1rZFZlazJhTk1INDhlUHh2Ly85ejJHL0w3LzhFbUZoWVdqV3JGazFqWXlJaU9qdUpaZkxzV3ZYTGh3NWNnVHU3dTRPKytyMWVxU2twQ0E2T2hwUFB2a2tIbi84Y1FpQzRQQXh0bUpsS3BVS3ExYXRnck96TTdLenM3Rm16UnFIVzR2Y3ZuMGJzYkd4T0hmdUhOYXNXWU9BZ0FDN2ZRdCtBTGxreVJLRWhvWVdhbGVwVkRDWlRKZ3laUXI2OSsrUGpJd01BTmFDYXFOSGozWTRma0VRRUJ3Y2pNMmJOK1BRb1VOWXVIQ2gzZmNvS3BVS2VyMGUzdDdlV0wxNk5UNzg4RVAwNmRNSDQ4ZVBMM0VsQlZXY3lXVENzV1BIMEsxYnR5S3Z5NXljSER6MzNITVlPM1lzaGc4ZkRwMU9oMmVlZVFiRGh3L0h3dzgvREE4UGozSmRiL1BtelZpMWFoV21USm1DZnYzNmxma2NlWGw1bURadEd0cTFhNGVubjM0YXJWdTNMbktOaFFzWHd0L2ZIdzgvL0RBR0R4NE1qVVpqOTN4R294RXFsYXJRTVZFVUVSTVRnK2JObTl0OVhGSlNFcHljbk1yMTkwQkVkUWRuRUJMVkV4cU5CbUZoOXFmck8vcjBzYmJvMDZjUGV2WHE1YkNQMld6R21qVnJvTlZxcTJsVVJFUkVkeTliRWJTc3JLd1MrNVpuRnBQdC9ES1pUQW8yM056YzBMRmpSMFJGUmRtOXhjYkdBckRPc0pvMWE1YkRXVm95MlozLzhxalZhcnZ0QitKT3VRQUFJQUJKUkVGVUhUcDBnQ0FJVXFDb1VDaHcrL1p0eko4LzMrRnN2eWVlZUFLK3ZyNUlTVW5CbTIrK2FiZXY3YndEQnc3RVcyKzloZno4Zk96Y3VST3paOCsyZTI2eXFveXF0MXF0Rml0V3JNQ1VLVk1LelNJRnJPRnRWbFlXUHZua0UremV2UnRLcFJJNU9UbjQrdXV2Y2VqUUlZZm5UVTlQeC9mZmZ3K3oyVnpvdUZLcHhPelpzNkhYNjdGMDZkSWk3OFZQblRxRmQ5OTkxK0gyT2JZdzcrclZxOFVHOUxiWGMwWkdCalFhamRSLzE2NWR4UzdaWDd0MkxlYk9uWXYwOUhUcG1DQUllUG5sbDdGbzBTSjgrT0dIeGQ1bXpweUpwVXVYVnRwV1A2eGlURlE3Y1FZaFVUM1NwazBieE1YRkZkdDI3ZG8xNU9ibXdzWEZwWG9IVlFhQ0lPQ3BwNTdDOWV2WDdUNFB3UG9HYjlXcVZaZ3paMDZSVDBHSmlJaW84dGdDUEkxR2d3MGJOampzdTMvL2ZpeFpzZ1FhalFaUFBQRkVxYzVmTUx3RHJCOEV5dVZ5REJnd0FHM2F0RUZnWUdDSnN4RExlbzJQUC80WThmSHhVbUNuMStzQkFNdVhMNGRTcVlUSlpKS096NWd4QTFxdEZtKy8vVGJtejU5ZjdGaFVLaFdHREJtQ3p6Ly9IT25wNmJoNTgyYXh4ZU1LanFOTGx5NTQ1cGxuOE9tbm44Sm9OQ0lwS1FuKy92NFZlcDdrbUsrdkx5WlBub3lsUzVkaTZ0U3ArUGpqajZXWm03YVpySTBiTjhiUW9VT2wyYXUyKzQ0NE9UbmhvNDgrd3ZidDJ4RVNFbEpzZTA1T0R0YXVYUXR2YjIvcCtPblRwMkV3R09EajQ0TUpFeVlVZTI3YmE5VFgxeGY1K2ZuNDhNTVBDN1hiUW5tNVhJNXIxNjdoNDQ4L1JsWldGdmJ1M1lzREJ3NWd5WklsaFY1M2d3WU53aXV2dklJWFgzd1JTNWN1UmFOR2paQ1ZsUVdsVW9uSXlFaUh6ek1wS1FueDhmRm8xS2lSdzM1RVZIZHhCaUZSUGRLbVRSdTdiYUlvMW9tTnNWVXFGVjU1NVJXNHVybzY3R2Q3RThTaUpVUkVSRlhuMytGYVZaNC9KeWNIMDZaTnc0NGRPd0FBUVVGQkZRNEhBUlE2UjN4OFBMWnUzWXJqeDQ5THN4RnRnZUNmZi82SnFLZ29IRDkrSElBMXJMU3RXRGg4K0REV3JsMXI5eG85ZS9ZRUFEUnYzdHh1Z1BMdjV6SnExQ2cwYjk0Y2FXbHBtRHg1Y3BrcUxWUDU5T3ZYRHdFQkFjakp5Y0hGaXhlbDQ3WWczS2JnNjFLbjAySFJva1YyVjY4NE96dERFQVRjdkhrVENRa0pTRWhJd0prelozRHMyREVjTzNZTTd1N3VDQW9LUW5aMnRuUXNQajRlM3Q3ZUNBb0t3c0dEQjRzVXp3R3NyejliQUppUmtZR3NyQ3hjdUhBQlAvMzBrM1RidG0yYk5FYmJzYjE3OXdJQVRwdzRnWFhyMWhVNlo2dFdyZEN0V3pla3A2ZGovZnIxdUhMbENwNTY2aWtBZ0tlbkovYnMyVlBrdG12WExnQkFXRmdZdzBHaWVvNHpDSW5xa2ZEd2NDaVZTcnNWaTZPam85R2hRNGRxSGxYWitmajRZUExreVZpMmJKbkRBUERZc1dNSUNnckNJNDg4VW8yakl5SWl1bnRVZGtCNC9mcDF6Smd4UTFxR2F3dEE5SG85eG80ZEM0UEJnRXVYTGtHajBhQlBuejZsT3FmQllDaXlkUGlKSjU2UWxsZ1dmQzh4Zi81OEtSQ2NPSEVpeG93WmcwY2VlUVRaMmRuWXNtVUx2THk4a0pPVGc0Y2ZmaGdhalVZS1lFclNzR0ZEdlBiYWE4alB6OGRqanoxV2JCL2JNdTJsUzVkS005Wk1KaE1NQmdNTUJnUGVmUE5OckZtekJtNXVicVc2NXQya3NxcmVDb0tBb1VPSDR1alJvemgvL255UklqU0ppWWw0L3ZubkM5MS85dGxua1pxYUNxMVdpMlhMbGhVSkV3VkJnRnd1aHlBSStPS0xMd0JZQTd2aHc0ZERKcE5oOU9qUjBpekVvVU9Id21Bd29GMjdkaGd4WWdRVUNvWGRMWUpXcjE0dHpXUk1UMC9IakJrejRPUGpnejU5K3NETnpRMXl1UndXaXdYYnRtMkRScVBCd0lFREFWakQ3SVlORzJMQmdnWEZyclFaTkdnUW9xS2lFQm9haWw5KytRWDMzbnN2L3Y3NzczTCtqWllQcXhnVDFVNE1DSW5xRWFWU2lZaUlDTHYveU5lRmZRaHQ3cm5uSG93YU5RcmZmZmVkdzM0Ly9mUVRnb0tDMEtWTGwyb2FHUkVSMGQzRE51dE5yOWRqMXF4WkR2c1czTmZNbm9ZTkcyTENoQW5ZdEdrVGZIMTlvZFZxa1pDUUFFRVEwS0pGQzZuZnJsMjcwS0pGQ3dRRkJkazlseWlLV0xObURXSmpZN0YwNlZJNE9UbEpiYSsrK2lvV0wxNHNGU1N4dlFkcTFxeVpGSnBjdUhBQkJvTkJDZ3ovelZHUmxPSjRlbnFpWmN1V2lJbUp3Zjc5KytIcjZ5c0ZsN2R1M1pLQ1NsZFgxMEtGSkFvV0tQbjY2NjhMQlZSVStjYU1HWU14WThZZ096c2JodzhmaGtLaGtQYjNrOGxrY0hWMWxiNVhNcGtNUVVGQjB1c3dNakt5Mk9CYUVJUkNTNEJ0ajNkemM4UDE2OWNMSFZlcjFWQ3IxWGoxMVZlaDBXanczbnZ2RmJ1OFBEbzZXaXErNCsvdmo0eU1ES1NtcHVMYXRXdEZ0dUt4elNDMFNVNU94dno1ODRzTkNUdDA2SUJ4NDhaaDJMQmhlT2FaWnpCejVzeHFEd2lKcUhaaVFFaFV6N1JwMDhidVAvSzNiOTlHYW1vcWZIeDhxbmxVNVROczJEREV4c2JpeElrVER2dlo5cEJwMnJScE5ZMk1pSWpvN21BTENNMW1NODZjT2VPd2IybTMvUmc0Y0tBMDIrbWpqejVDUWtJQzFHbzFWcXhZZ1owN2QrS2pqejRDQUV5ZVBMbkU2K2wwT2dEQXZIbnpzSGp4WW1sbVh2djI3ZkhERHo4QWdEUWpFQURtekprRGYzOS9wS2FtSWlrcENXcTFHZ2FEUVpvRlZwQkdvOEdKRXljUUZoWlc3SHVucFV1WFN0Y1hSUkhIangrSHA2Y24zbmpqRFV5Yk5rMzZ1ek9aVElWbUZiWnIxdzR2dmZTU05GYXFYZ2NPSElEWmJFYS9mdjJ3Y2VOR0FOYlg5NkJCZ3hBVUZJUVZLMVlVdVY4UzIydS9ZRWdIQUptWm1VV09BU2kwTkhqbXpKbFl0V29Wdkx5OHBQYno1ODhqSVNFQm5wNmVBQUFYRnhkMDdOZ1JDb1VDano3NktQUjZQZno4L0NBSUFvWU1HUUovZi85Q3N5RjFPaDFXckZpQjNOemNJZ0doVXFuRWhBa1Q4UDMzMzBNdWw2TkxseTVZdlhwMWFmN3FpS2llWTBCSVZNODQyb2NRc0g2Q2Z2Lzk5MWZUYUNwR0VBUzg4TUlMV0xod1laRnFjd1hsNStkajFhcFZXTGh3WWFFM1YwUkVSRlF4dHBETHhjVUZXN2R1ZGRqWFZxU2tMRTZlUEFuQSttLzVIMy84Z2NHREIrUGN1WE80ZVBFaVBEdzhwSDYycGNlQWRaWEJ2L2Z6TTV2TjJMWnRHMGFOR2xYaU5XTmlZckIyN1ZxY08zY09FUkVSc0Znc2FONjhPVmF1WEFuQUd1aTV1TGlnVmF0V1dMUm9FUVJCd09USms5Ry9mLzlDNStuUm93Y1dMRmhRS0JoTlRVM0ZzV1BIMEs1ZE8rbll6cDA3b2RWcTBhaFJJOFRGeFdISGpoMDRmLzQ4WnMrZXpUM2RTcW45bHZoeUwwdU5qSXpFcGsyYnBQdHhjWEdReVdSd2QzZEh4NDRkS3p3MlVSU2wxOHhISDMwRVB6OC9tTTFtREI0OEdFMmFOSkVDYndBWU9YSWs1SEk1dnYzMlc0Zm50TzBkNk9mbkI4QTZnL2ZHalJ2SXk4dkR3b1VMaS9SUFMwdkR5eSsvTE4zWGFyVklTa3BDV2xvYWxpOWZMaFU3S1RqbVgzNzVCVDE2OUlCS3BaTEM5bjhYUWZuM1l5cExSYjZmUkZSMUdCQVMxVE9ob2FGd2QzZVg5cm41dCtqbzZEb1RFQUxXeW0rdnZ2b3E1cytmYi9jNUFkWlBhRmVzV0lFNWMrYkEyZG01R2tkSVJFUlVmMVZHa1JCN1VsSlNjTzNhTlFEV2dHL0JnZ1hvMjdjdlhuLzk5U0t6NnhJU0VxUktyKys4ODA2eGU2dVZ4cng1OHhBYkd5dmR0eFdxdUhMbENxNWN1VktvNzlHalI2V3ZVMU5UaTV5cmUvZnVXTHQyTFFJQ0FwQ1ptWWtKRXliQXhjV2wwQkxoM054Y2JOeTRFZjcrL21qZnZqM2k0dUxRdTNkdkhEeDRFRk9tVE1IVXFWTXhZTUNBY2owWEtwMmVQWHRpNzk2OVNFaElnTHU3T3l3V0M1eWNuQW90OHk1SmJHd3NidDI2aGU3ZHV4ZHB5OHZMQTJBdFZtSmJLbXcybXdGWVgrTzI0Tm5XdCtCU2VIdTZkKytPNE9CZ2pCMDdGci8vL2p1Y25KelF2WHQzYk5pd0FUcWREdUhoNGRMK29CRVJFWVVlZS9IaVJRUUZCU0VpSWdKbXN4bTdkdTBxVW9uNXlKRWp1SG56SnFaT25RckFHdEFiRElaaVp6dmEyUFlOSmFMNml3RWhVVDBqQ0FMYXRHbURxS2lvWXR2UG5Uc0hVUlNyOUExL1pmUHg4Y0gwNmRPeGVQRml1L3NFQWRhTnoxZXZYbzNYWDMrOXlDZWxSRVJFVkx2czNic1hvaWhDcVZSQ0VBUzR1TGhnMzc1OThQRHd3T1RKazNIZ3dBRkVSMGRMVlZadGR1N2NpZkR3Y0xSczJkTGgrYlZhTFk0ZE80YURCdzlLeDlMVDAvSGlpeStpZS9mdWVPS0pKd3JOakxTRmtBV1AyV1lOMnBaRS8xdDRlRGdBNndlVnhWbS9majB5TWpJd2E5WXNuRDE3RmdBd1lNQUF0RzNiRm12V3JNR3laY3R3N2RvMVRKbzBxVTY5TjZ0TEJFSEFnZ1VMQU54WlNpeVR5YkIrL2ZvaSswd1dWNlRrK2VlZlIySmlJaXdXQ3hZdlhvejI3ZHNYZW94ZXJ3ZUFRc1ZsYk9mTnljbkIvdjM3cGVQNStmbkl6OCtIeVdSeStGNTE3Tml4QUFxL3JvWVBINDdodzRkandJQUIwR3ExZG92WkNJSWc3Um42Ny9EUVpzdVdMV2pRb0FIdXUrOCtBTmJ3THlJaUFyR3hzVkFvRk5pMmJaczAyM0h6NXMwWU5Xb1VldmZ1YlhlOFJGUS84SC9RUlBXUW80QXdPenNiQ1FrSmFOaXdZVFdQcW1LYU5XdUdTWk1tT1Z6NkFGZ0QwRTgrK1FRdnZQQUMzMmdURVJGVkVyMWVqL256NXp2c1U5d3NPMGQrLy8xM2VIdDdRNlBSSUNVbEJRTUhEc1EzMzN5REd6ZHVBQUMyYjkrT00yZk9ZTisrZlhqZ2dRZWt4NTA4ZVJJYk5tekF1KysrVzZpd1NVRXZ2L3d5TGwyNlZHUlo1SHZ2dllmZzRHQzdnVjVsT25EZ0FIYnQyb1ZPblRxaGI5KytPSExraU5SbTIyZDUrL2J0K1A3Nzd5R0tJbDU0NFlVcUgxTmRWZG5MVWYzOC9OQ3ZYejk4OWRWWENBd01sUGFmVkNnVVJZcVV1THE2U2tIYlR6LzloR2JObWtsRlRRRHI4bDdBK29IMjVjdVg4ZnZ2djB1dnIyYk5taFhhL3NjMlEyL2x5cFdZT1hObXVjYXVVcW1nMVdvUkdCaFlwTTFrTWtFVVJZaWlpT0RnNEVKdHg0NGR3K0hEaHlFSUFzNmZQNDlodzRaQkpwTkJGRVc4ODg0N2FOV3FGWVlOR3lidGUyZ2psOHZ4elRmZkZLa1VYaEZjWGt4VU96RWdKS3FIU3RxSE1EbzZ1czRGaEFEUXRXdFgzTHAxeStIeUJ3Q0lpb3FDcDZlbjlPa3JFUkVSVll6WmJMYjc0V041bkRoeEF2SHg4UmczYmh4KysrMDNBTURRb1VQeHd3OC9ZT0RBZ1VoSVNKQm0zSVdIaDZOMTY5YlN2Ly9QUC84OFhuamhCY3lhTlFzclY2NHNkaCsvZnYzNjRlTEZpNURMNVJnMWFoUzJiTmtDQU5Lc0xWc2dWREQ0dEMwVkxVMFlXcEtyVjY5aXhZb1Y4UGYzbDRLZzNOeGNBSGYyY252aGhSZHc4dVJKM0x4NUV6Lzg4QVA2OWV1SDVzMmJWK2k2VkhvalJvekFpQkVqQUZpWEVELy8vUFBvMkxFajVzeVpBNVBKaE1HREI1ZXFTSWt0SUF3T0RrYlRwazN4L3Z2dk8xeTZEZ0I3OXV4Qnk1WXRNV3pZc0RLUFd5Nlh3MlF5U2EvWGdteExtejA5UFl2TU1QVHc4TUNWSzFjUUV4TUR3RnJOR0xET09HemZ2ajJ1WDc4T29IQlZiWnZLREFlSnFQYVMxZlFBaUtqeWVYcDZGdm5Vc0tCejU4NVY0MmdxMThNUFA0ek9uVHVYMkcvSGpoM1NmemlJaUlpb2ZHeGhsb3VMQy9iczJlUHdObnYyN0ZLZjk5dHZ2NFZLcGNMRER6OHNCV2UyU3F5OWV2WEM1czJiSVlvaWZIMTlNVy9lUERScDBrUjZySStQRDBhT0hJbnM3R3pNbmowYjZlbnBSYzQvWXNRSWRPblNCYk5telhMNGdhRXQrSXlLaXNLcFU2ZUtIQ3VQcEtRa3pKa3pCeXFWQ3YvOTczK2xZaXM1T1RrQTd2eWRxdFZxdlBUU1M5TGpiUHN4VXZXekxTbnYyN2R2bVIrYm5Kd01BR2phdENua2NqbmVmdnR0L1BMTEx4ZzVjaVFDQWdMdzAwOC9ZYytlUGZqKysrL2g3ZTBOQUpnNGNXS1JmUUZMU3lhVFFSQUVxRlNxWW0vMlJFUkVZTldxVlZKSTNyaHg0MEx0dGlEejM4Y0wrdjc3NzNIOCtQRnlqWnVJYWo4R2hFVDFsS05aaEJjdlhuUzRsMTl0SmdnQ0prMmFWT2cvQ3ZaczJyU0piMktJaUlocW1kT25UK1BreVpNWVBYbzAzTnpjWURBWXBORE15OHNMTjIvZXhMNTkrd0FBVTZkT0xiYVl4T2pSbytIaTRvS1VsQlFzWExpdzJBcXJzMmJOS3JFd1c4SGdjOE9HRFVXTzJaUzJnbXR1Ymk3ZWVPTU5tTTFtTEZ1MnJORHNSdHVNTDR2RkloM3IxS21UOUo3TjNuNXhaSzE2VzFYMjc5K1BYYnQyb1dmUG51aldyUnVBT3pQeENuNnY3TEVGdS9mY2N3OEF3TlhWRlU1T1Ruanl5U2RoTnBzeGQrNWNhTFZhdlBYV1cwaExTOFBnd1lNeFpzeVljbStGSXdnQzVISTV3c1BEaTl4S2VuK2NtNXNyL1IvQXk4dXJVSnR0Q2Z5LzkxZ3M2S3V2dmlxMFZMNjhxdkw3U1VUbHh5WEdSUFZVbXpadDdNNmdNeHFOaUltSnFiTnZSRlVxRlY1OTlWVXNYTGhRK3RTMk9LSW9ZdDI2ZFhCM2Q2K3p6NVdJaUtnbWxUWVlLOHY1MXE5Zmo2Q2dJSXdiTjA2YVBWalFoeDkrQ0xQWmpHSERocUZMbHk3Rm5rZWowZURCQngvRWQ5OTloM1BuemlFcUtxcEloVmxIVldyTCtyd2NCVVdpS09MTW1UT0YrcjcvL3Z0U1JWc2IyM08xaFU4MlU2Wk13YUZEaCtyazlpOTFqZTI5Y1ZwYUdxNWN1WUxvNkdpc1g3OGV2WHIxd2h0dnZDSDFzMzJQL3YyOUtzN1pzMmNSR2hwYVpQV09ScVBCckZtek1IUG1URHp4eEJNd0dvMzR6My8rSTFVT0xpOVJGRXVzT0d6UEgzLzhBY0M2VExuZ3N1RzR1RGdjUG53WW5wNmU2TlNwazkzSDYvWDZZcGMyRTFIOXdJQ1FxSjZLaUlpQVhDNjMrOFltT2pxNlRvZG1IaDRlbURsekpoWXNXSURzN0d5Ny9Vd21FMWF1WElsWnMyWTVYREpCUkVSRVJaVm1CbFZaaUtLSUJnMGFZTnEwYVZDcjFkTHlZTnQxRGg4K2pHUEhqcUY1OCtZbEZ1MFlNR0FBdnZ2dU93QncrSUZoY2NyNnZPejFqNG1Kd2VyVnEzSHg0a1dvMVdvWURBWVlqVVlrSlNVVkNRaDFPaDBBYXlYYmdwbzJiWXFtVFp1V2FUeFVOams1T1ZpK2ZEa09IejZNY2VQR1FhdlZZdkxreVFDQUlVT0dZUExreVZBcWxWSi8yL2VvNFB0b1VSU1JrWkVCVjFkWHFlK05HemR3L2ZwMVRKdzRzZGpyNnZWNnVMdTdTNi96dG0zYlFxL1h3OVhWdGR6UHhXS3h3TlBURTk5KysyMlJ0dlQwZEl3Wk04YnVZMjE3YnpvN08wdkhFaE1UcFgwWFgzcnBKV21ac2lBSXlNL1BoeWlLVW1Wa3M5bU1DeGN1UUtmVE9RemdpYWh1WWtCSVZFODVPVG1oZWZQbTBpYkovM2J1M0RtTUdqV3Fta2RWdWZ6OS9URmp4Z3dzWHJ3WUJvUEJicis4dkR5OCsrNjdlUFBOTnhFU0VsS05JeVFpSXFyYmJNRllibTZ1Vk5EaC85bTc3N2lxeS82UDQ2OXpEcHZERWdSRkVYRGhBTGRJYmpPem9aVzNsbWFPekVyTHJFekxsVGFjYWFiVi9UTXJSNldwV1dtbHBPYnR3ajBTQlJRRk40aUF5QkE0SE9DTTN4L0VFV0lkbEtIeWVUNGVQRHpuWE5mMysvMGNFRDNuZmE1Umt2eXBpNldOemxNcWxjeWRPeGVsTW0rbG80TFRicE9UazFtOGVERzFhOWRtOXV6WnBhNm5CdURqNDRPUGp3OVhybHloZmZ2Mmhkb3VYcnpJM3IxNzhmYjJObDJydU9kbDdpWWx4UVdFYTlhc1ljMmFOZWoxZXZ6OC9KZzFheGFob2FFc1hMaVFpUk1uMHFGREI3cDA2VUxqeG8zeDhQQWdNek1UTnpjMzZ0U3BZL28rYWJWYU1qSXlTRTlQSnlVbGhaU1VGTHAyN1lxTmpVMnB6NzJtdVp0ZGI5UFQwM250dGRkSVNFaWdkKy9ldlBUU1N3RFVyMStmRlN0V0VCd2N6SjkvL2ttdFdyVk00VjkrbUt2WDZ4azVjaVNabVpta3A2ZGpNQmo0NXB0dlRCODZiOTI2RmJWYVhXZzlRWVBCd05HalIvbjExMTg1ZWZLa2FiVHJuajE3V0xWcUZhdFhyOGJQejQ5R2pScFJwMDRkbkoyZGFkKytmWkVwdi9uWHp6OW53ZlAvMis3ZHUwbE5UVFhkTCs3dlBPUnRCR1F3R0VoTVRNUm9OTEpqeHc3KzcvLytENzFlejdScDB3cE55YmUzdHljdUxvNnhZOGVpVnF2Snlja0JJQzR1anVYTGw5L1ZTRWpaeFZpSWU1TUVoRUk4d1B6OS9Vc01DQzljdVBCQWZQcm42K3ZMVzIrOXhhSkZpMHFkQnBLUmtjSDgrZk41Ly8zM1RTL01oUkJDQ0ZHNi9EQkNxVlNXT2NvdE5UV1ZxMWV2bGprdHMyQjRVVEFnWEwxNk5SWVdGaXhZc0lCYXRXcXhhZE1tOXUzYmg0K1BqMmxqaFg4Yk9YSWtNVEV4UmFibkppY25zM2J0MmlMWHpkL1pOVC9NTEc1MzV1SWVLMjd0NW5yMTZxRlFLS2hUcHc3ejU4OUhyVmJ6OE1NUFU3dDJiUllzV01EeDQ4YzVmdng0b1dPU2twS1lPSEVpUnFPeDJIUGEyTmpRc1dOSENRZ3JrSU9EQXlOR2pPREhIMzhzRkdvTkhqeVlvS0FnTm03Y3lJa1RKMGhJU0REdFNKd3ZJU0hCZEx0T25Uck1talhMdEs1a1ptWW13Y0hCakJneEFxMVd5OTkvLzgySkV5YzRjT0FBcWFtcDFLdFhqMUdqUnRHL2YzOVREV3ZYcm1YSGpoMmNQbjNhdEdtZ1dxMW0zcng1eFFhRStYOUhDbjRRbnB1YlcyZ0VJT1NGMnQ5OTk1MHAyQ3h0MXN4VFR6M0Z5Wk1uZWZQTk56bDM3aHhkdW5SaHpKZ3hSVjRmRHhzMmpLVkxsM0x4NGtYVFl6WTJOanowMEVPODhzb3JKWjVmQ0hIL2tvQlFpQWVZdjc4L3YvenlTN0Z0UnFPUnMyZlBscm9ROGYwaUlDQ0FWMTU1aFdYTGxwWGFMeTB0alhuejVqRmp4Z3pjM055cXFEb2hoQkRpL3BVZjl0bmEyckpvMGFKUysrN2V2WnU1YytlYVJocVpRNnZWQW5tdlMwYVBIczF6enoxSDNicDFnYnlwdDl1MmJXUHo1czJtL2k0dUxvVkdGbmJ0MnJYWTgzYm8wSUZ2di8yV2I3LzkxclJoMlJOUFBHSDZZRFEvZUhGd2NHRGp4bzBsMXRlblR4OFVDa1d4b3lKNzllcUZ2YjA5S3BXcTBKVFJnSUFBVnE1Y3ljNmRPOW0xYXhlblQ1OHU5RDM1OXhUamZLMWF0V0xtekptbVhZOUZ4WG4wMFVmcDBhTkhvWFgzQUx5OXZaa3dZUUtROTNOSlRVMGxLeXVMM054Y2REb2RlcjBlbzlGb21ocGZjQ2JLOGVQSDhmYjI1dW1ubitiMTExL24xcTFiK1ByNk1talFJTnExYTBlVEprMEtYY3ZWMVpYeDQ4Zno2cXV2Y3ZUb1VmNysrMjl1M0xqQnRHblRzTGUzTDdidTNOeGM3T3pzNk5XckY1RDNlMkpoWVVIZnZuMEw5WHY4OGNjSkNncGkzTGh4K1ByNmxqazlQeUlpZ29DQUFONTc3ejI4dkx5SzdkT25UeC82OU9sVDZubUVFQThXaGJHaVZ4NFdRdHd6REFZRHI3MzJtdW5UeEgvcjA2Y1BJMGFNcU9LcUtrOXdjRERyMTY4dnMxL3QycldaTVdNR0xpNHVWVkNWRUVJSWNmLzY3YmZmV0xwMEtmMzc5MmY4K1BHbDl0MjllemZ6NTgrbmQrL2VUSm8wcWNScGpnVWRPblNJbVRObm9sQW8yTHg1YzVFQXgyZzBzbkhqUnBZdFc0YWxwU1hUcDA4dnNobEphUXdHQSsrODh3NGRPblJnNk5DaHBwcXVYTG5DOTk5L3oralJvNHRzTGxIUXQ5OStTLy8rL2U5cTlvRk9wK1A2OWVza0ppYWFBaWl0Vm1zS29Rd0dBMGFqa1VjZmZSUlBUODg3dnM2RHJOMVBWKzdKYWFrNU9UbFlXVm1oMSt0TjYvdFZKSzFXaThGZ01BWGJScU9SbEpTVVlrY2JRdDZNbWJ0WjM3Q3EzS3MvVHlFZWRJb3l0aytYZ0ZDSUI5em5uMzllWkhwTFBrOVBUejc1NUpNcXJxanlHSTFHMXE1ZHk3WnQyOHJzNitucHlmVHAwM0YwZEt5Q3lvUVFRb2o3MDhtVEozRnljakpybzYrWW1CaFVLbFc1UXE2VEowOXk2dFFwK3ZidFcyb0l0MjdkT25yMDZDRUJXZzBsZ2RLRFJYNmVRbFNQc2dMQ3NqL1dFMExjMXdJQ0FrcHNpNHVMTSsycTlpQlFLQlFNSFRxVTd0MjdsOWszTGk2TytmUG5rNUdSVVFXVkNTR0VFUGVuTm0zYW1CVU9Bbmg1ZVpVN3dHdlRwZzBqUjQ0c2M0VGU4ODgvTCtHZ0VFSUlVWWtrSUJUaUFlZnY3MTlxZTNoNGVCVlZValVVQ2dXalI0OG1LQ2lvekw0eE1USE1uVHVYOVBUMEtxaE1DQ0dFRUVMY0NSbHQ5bUNSbjZjUTl5WUpDSVY0d0xtN3UxTzdkdTBTMjArZVBGbUYxVlFOcFZMSjJMRmphZCsrZlpsOVkySmltRE5uRG1scGFWVlFtUkJDQ0NHRUVFSUljZStSZ0ZDSUdxQzBhY1lSRVJHbW5md2VKQ3FWaWpmZWVJTldyVnFWMmZmYXRXdk1uajJibEpTVUtxaE1DQ0dFRUVJSUlZUzR0MGhBS0VRTlVObzBZNjFXUzJSa1pCVldVM1VzTEN4NDY2MjNhTkdpUlpsOTQrUGptVDE3TmpkdjNxeUN5b1FRUWdnaGhMbmEvWFNsdWtzUUZVaCtua0xjbXlRZ0ZLSUdhTm15SlVwbHliL3VEK0kwNDN4V1ZsWk1tRENCeG8wYmw5azNNVEdSMmJObms1aVlXQVdWQ1NHRUVFSUlJWVFROXdZSkNJV29BZXpzN0dqV3JGbUo3YUdob1JpTnhpcXNxR3JaMk5qdzdydnZtclVMWTFKU0VuUG16Q0UrUHI0S0toTkNDQ0dFRUVJSUlhcWZCSVJDMUJCdDI3WXRzZTNHalJ2RXhjVlZZVFZWejg3T2ppbFRwcGcxa2pBNU9ablpzMmR6NVlwTWZ4QkNDQ0dFcUc2eTYrMkRSWDZlUXR5YkZNWUhlZGlRRU1Ja0lTR0JTWk1tbGRnK2VQQmcrdlhyVjRVVlZRK3RWc3VpUllzNGUvWnNtWDF0Ykd5WU1HR0NXV3NZQ2lHRUVFSlV0K0RnNEFkNjZSang0SEYwZEdUOCtQSFZYWVlRTllKQ29WQ1UxbTVSVllVSUlhcVhoNGNIbnA2ZUpZNFVEQTBOclJFQllmNTA0eVZMbGhBZUhsNXFYNjFXeThLRkMzbnR0ZGNJREF5c29ncUZFRUxVRkRrNU9TUW1KcEtlbmw3ZHBZZ0hSR1JrcEZrZmdncHhyM0J4Y2FudUVvUVEvNUNBVUlnYXBHM2J0aVVHaE5IUjBXUmtaS0JXcTZ1NHFxcVh2M0hKbDE5K1NXaG9hS2w5ZFRvZC8vM3ZmeGsrZkRoOSt2U3BvZ3FGRUVJOHlPTGo0L250dDk4NGR1d1lPVGs1MVYyT0VFSUlJWVJNTVJhaUpvbUtpbUxXckZrbHRvOGRPNVl1WGJwVVlVWFZTNmZUc1hUcFVvNGRPMlpXLzZlZWVvcEJnd1pSeHNoc0lZUVFva1FoSVNHc1hMa1N2VjVmM2FXSUI5d1RUenhCbXpadHFydU1DdkZDbUozcDlvK3ROUEw0ZmZ6NGo2MDBwajhCTEMwdHpWb2pYQWh4OThxYVlpd0JvUkExaU1GZ1lOeTRjV1JrWkJUYkhoUVV4TGh4NDZxNHF1cWwxK3Y1NXB0dk9IandvRm45ZS9Ub3dhaFJvMUNwVkpWY21SQkNpQWROU0VnSTMzNzdiYUhIWEYxZGNYTnprdytmUklWNzhza25INWlBVUFnaHhOMlROUWlGRUNaS3BaTFdyVnR6NE1DQll0dkR3c0xRNi9VMUt2eFNxVlNNR1RNR0d4c2JkdTNhVldiL3ZYdjNrcHFheXJoeDQ3QzF0YTJDQ29VUVFqd0k0dVBqV2JseXBlbCtVRkFRUTRjT2xmVzNoQkJDQ0hGUFVGWjNBVUtJcXRXdVhic1MyelFhRGVmT25hdkNhdTROU3FXU0YxOThrWUVEQjVyVi85U3BVM3o4OGNja0pTVlZjbVZDQ0NFZUZMLzk5cHRwV25IK2lIMEpCNFVRUWdoeHI1Q0FVSWdhSmlBZ29OUVJnaWRQbnF6Q2F1NGRDb1dDWjU1NWh0R2pSNXMxelNzMk5wYVpNMmNTRlJWVkJkVUpJWVM0bitYazVCUmE3M2JvMEtIVldJMFFRZ2doUkZFU0VBcFJ3OWphMnRLc1diTVMyOHZhMWZkQjE3Tm5UOTUrKzIwc0xTM0w3SnVlbnM2OGVmUFl0MjlmRlZRbWhCRGlmcFdZbUdqYXJkalYxVlZHRGdvaGhCRGluaU1Cb1JBMVVHblRqT1BqNDRtUGo2L0NhdTQ5N2RxMVk4cVVLZGpiMjVmWlY2ZlQ4YzAzMzdCKy9Yb01Ca01WVkNlRUVPSitrNTZlYnJydDV1WldqWlVJSVlRUVFoUlBBa0loYXFEU0FrS1FVWVFBVFpzMlpjYU1HYmk2dXByVlB6ZzRtQ1ZMbHFEVmFpdTVNaUdFRVBjejJhMVlDQ0dFRVBjaUNRaUZxSUhjM055b1g3OStpZTAxZFIzQ2Y2dFhyeDR6Wjg3RXk4dkxyUDZob2FGODlORkhOWDRFcGhCQ0NDR0VFRUtJKzRzRWhFTFVVRzNidGkyeDdkeTVjMmcwbWlxczV0NVZxMVl0WnM2Y1dlYW95M3o1bTVmOC9mZmZsVnlaRUVJSUlZUVFRZ2hSTVNRZ0ZLS0dLaTN3MHV2MWhJV0ZWV0UxOXpZYkd4dmVmdnR0K3ZmdmIxYi9yS3dzbGl4Wnd2cjE2OUhyOVpWY25SQkNDQ0dFRUVJSWNYY2tJQlNpaG1yWXNDRkgyb0hLQUFBZ0FFbEVRVlNPam80bHRzczA0OElVQ2dYUFBmY2NZOGVPeGNMQ3dxeGpnb09EK2VTVFQwaExTNnZrNm9RUVFnZ2hoQkJDaURzbkFhRVFOWlJTcWFSTm16WWx0cDg2ZFVwR3Z4V2pTNWN1VEo4K0hTY25KN1A2UjBaRzh2Nzc3eE1WRlZYSmxRa2hoQkJDQ0NHRUVIZEdBa0loYXJEUzFpSE15TWpnd29VTFZWak4vYU54NDhaODlORkhlSHQ3bTlVL05UV1ZPWFBtc0czYk5veEdZeVZYSjRRUVFnZ2hoQkJDbEk4RWhFTFVZUDcrL3FWT2x3ME5EYTNDYXU0dnJxNnV6Smd4ZzQ0ZE81clYzMkF3OE9PUFA3Smt5UkxTMDlNcnVUb2hoQkJDQ0NHRUVNSjhFaEFLVVlQWjJOalFva1dMRXR1UEh6OHVJOTVLWVcxdHpmang0M24rK2VkUktzMzc1L1RFaVJOTW5UcVY4UER3U3E1T0NDR0VFRUlJSVlRd2p3U0VRdFJ3cFUwempvK1BKeVltcGdxcnVmOG9GQXFlZU9JSnBrMmJock96czFuSHBLV2xzV0RCQXRhc1dVTnVibTRsVnlpRUVFSUlJWVFRUXBST0FrSWhhcmpTQWtLQW8wZVBWbEVsOXpjL1B6OW16NTVOOCtiTnpUNW0rL2J0ekp3NVUwSllJWVFRUWdnaGhCRFZTZ0pDSVdvNFYxZlhVamZiT0hMa2lFd3pOcE9Ua3hPVEowK21mLy8rWmg4VEd4dkx6Smt6MmI1OXUzeWZoUkJDQ0NHRUVFSlVDd2tJaFJDMGI5Kyt4TGI0K0hpdVhyMWFoZFhjMzFRcUZjODk5eHp2dlBNT2RuWjJaaDJqMCtsWXMyWU5DeGN1NU9iTm01VmNvUkJDQ0NHRUVFSUlVWmdFaEVJSU9uWHFWR3E3VERNdXY3WnQyekpyMWl4OGZYM05QaVk4UEp3cFU2YXdhOWN1R1Uwb2hCQkNDQ0dFRUtMS1NFQW9oTURUMHhNdkw2OFMyMldhOFoxeGQzZm5ndzgrNE9tbm4wYWhVSmgxakZhclpkV3FWY3lkTzVmNCtQaEtybEFJSVlRUVFnZ2hoSkNBVUFqeGo5SkdFU1lrSk1nMDR6dWtVcWtZTkdnUTc3Ly9QclZyMXpiN3VMTm56ekp0MmpTQ2c0UFI2L1dWV0tFUVFnZ2hoQkJDaUpwT0FrSWhCRkQyTk9NalI0NVVVU1VQcHFaTm16Sm56aHk2ZGV0bTlqRzV1Ym1zWDcrZUR6LzhrQ3RYcmxSaWRVSUlJWVFRUWdnaGFqSUpDSVVRQU5TcFUwZDJNNjVrdHJhMnZQcnFxNHdmUHg1N2UzdXpqN3Q4K1RJelo4N2s1NTkvSmljbnB4SXJGRUlJSVlSNDhGMjllcFhrNU9RUzIxTlRVOW02ZGVzZHZmYTlmUG15MlgzVDA5TkpTRWdvOXpYS2MzNmRUbmRIeDJaa1pIRDkrdlZ5SDVPWW1IaEgxeE5DVkQrTDZpNUFDSEh2Nk5TcFU0a2oxUklURTdsNjlXcXBJYUl3VDJCZ0lFMmFOT0hycjcvbTlPblRaaDFqTUJqNDQ0OC9PSGp3SU1PR0RhTmR1M1ptcjJzb2hCQkNDQ0Z1MjdScEV6dDI3T0RaWjU5bHlKQWhXRnRiRjJvL2NPQUFTNVlzWWZQbXpZd2JONDZXTFZ1YWRWNmRUc2NiYjd5Qmw1Y1h6ejc3TEE4Ly9IQ3AvVk5TVW5qNTVaZHAxYW9WVHozMUZOMjdkemY3T1lTRWhKQ2NuTXhqanoyR2pZMU5zWDJpb3FKWXRHZ1JBd2NPNUlrbm5zRFcxdGJzODkrNmRZdFJvMGJSdVhObnM1ZkpDUTBOSlNzcmkwV0xGdUhoNFdIMnRZUVE5d1lKQ0lVUUpwMDZkV0xEaGcwbHRoODVja1FDd2dyaTR1TEM1TW1UMmJsekp6Lzk5Qk5hcmRhczQ1S1NrbGl5WkFrQkFRRU1IejZjdW5YclZuS2w0bjVqTkJvNWZmbzBSNDRjNGR5NWM2U2twSmo5OTB1SUI0bU5qUTB1TGk3NCtmblJxVk1uV3Jac0tSK3NDQ0VBR0RkdUhOZXVYV1BObWpYczNyMmJEejc0QUY5ZlgxUDc5dTNiZ2J4MXVQZnMyWU9QajQ5WnN6OGlJaUxJenM0bU5qYTIyTkR1MnJWcmVIaDRZR0dSOXpiYzN0NGVvOUhJMWF0WGFkaXdJVGR2M3NUYTJocTFXbDNtdFRadjNzekpreWY1NFljZm1ESmxDb0dCZ1VYNjJOdmJjK1BHRFpZdFcwWllXQmd6WnN3d1hic3NscGFXR0F3Rzl1L2ZiMWIvZ2hZdlhzejgrZlBMZlp3UW9ucEpRQ2lFTUhGM2Q4ZlgxNWRMbHk0VjIzN2t5QkdlZmZaWmVZTlZRUlFLQlk4ODhnaHQyN1psMWFwVm5EcDF5dXhqdzhQRG1UcDFLbzg5OWhqUFBQTk1pWjhjaTVvbFBqNmU1Y3VYYys3Y3Vlb3VSWWhxcDlWcXVYNzlPdGV2WDJmUG5qMzQrZm54OHNzdlU2ZE9uZW91VFFoUnpTd3NMSmcyYlJxalI0L20yclZyZlBMSkp5eGJ0Z3lBNk9ob0lpTWpzYkd4WWNtU0pYaDVlWmw5M3Z3MXUvL3puLy9RcEVrVFhuMzFWZHEwYVFQa3pRYjU2NisvOFBEd29GR2pScWhVS3RQU01ibTV1YXhidDQ3UTBGQ2NuWjFac0dCQnFTRmhZbUlpcDA2ZFFxRlFNSFhxVkRwMjdGaHNQeXNyS3dDOHZiMzU2S09Qekg0ZWtCY1E1dHUyYlJzcWxRcklDMDJIRFJzR1FIQndzT2thQUgzNjlNSEN3cUxjMTdvVFNVbEpuRGh4Z3REUVVFSkRRMW0vZm4ybFgxT0lCNTBFaEVLSVFqcDE2bFJpUUppWW1NaVZLMWZ3OGZHcDJxSWVjSzZ1cmt5Y09KRkRodzZ4ZXZWcU1qSXl6RHBPcjljVEhCek1nUU1IR0RKa0NKMDdkNWJ3dGdZN2QrNGNuMzMyR1JxTnBycExFZUtlZE83Y09UNzQ0QVBlZWVjZC9QejhxcnNjSVVRMWMzWjI1dm5ubitmcnI3L0d6czdPOVBpYU5Xc0FlT2VkZDB6aG9FYWpZZVhLbGJ6NDRvc2xCbmRHbzVGZHUzWUJzR2ZQSGpadjNreDZlbnFSMTlXcHFhbFlXVm14WThjT1V3aVhtWm5KL3YzNzBXZzAzTHAxaTFPblR0R2xTNWNTYTkreVpRdEdvNUYrL2ZxVkdBNENwbEF2LzgvOE9yLysrbXM2ZE9oQWh3NGR5ankydkJRS1JaRXAyeFhsd0lFRHBsQXdKaWFtVXE0aFJFMG1BYUVRb3BCT25UcVYrZ25ja1NOSEpDQ3NCQXFGZ3M2ZE8rUHY3OC9xMWFzNWZQaXcyY2VtcHFheWJOa3lkdTNheGZEaHcrWG5Vd1BGeDhjWENnY1ZDZ1U5ZS9ha2UvZnUxSzlmWDBhWWlocEpxOVVTR3h0TFNFZ0llL2Jzd1dnMG90Rm8rT3l6ei9qb280OWtKS0VRTmNndnYveFM3T1ladWJtNXB0dExseTVGcTlWeThPQkIzTnpjaUl5TUpESXlFb0FUSjA1dzVjb1ZJaU1qV2JCZ1FiSFRqZi8rKzIrU2s1TnhkWFhGemMwTk56YzNJTy8vNUpFalIvTGRkOThSRmhaRzdkcTFzYkd4b1gvLy91VG01ckpseXhZY0hSM3AxcTBiVzdac3dXQXdzSHIxYWhvMGFGRHM2RVdOUnNQbXpadHhjWEZoOU9qUkFQejAwMDlFUkVRVWVZNzV6eTgyTnBZeFk4WUFlZjgyeHNYRkVSd2N6TUtGQzJuV3JGbXgzN09DSHpxLy92cnJwdHNGTnowWlAzNThzY2RXbHNXTEY5TzRjV002ZCs1TW8wYU5pSStQWitYS2xWVmFneEFQTWdrSWhSQ0Z1TG01MGFoUkl5NWN1RkJzKzlHalIzbnV1ZWRrcEZvbGNYUjBaTnk0Y1hUdTNKbFZxMWFSa3BKaTlyRlJVVkhNbURHRG9LQWdCZzBhSkl0RDF4QkdvNUhseTVlYndrRVhGeGZHamgxTGl4WXRxcmt5SWFxWGpZME5qUnMzcG5IanhnUUZCYkZzMlRKU1VsTFFhRFFzWDc2YzZkT255LzlsUXRRUXJWdTNac0tFQ1dSblp4ZmJIaDRlVG5oNHVPbCtVbElTbXpadEt0SXZLaXFLYWRPbU1YLysvQ0liZnZ6ODg4OVlXRmd3Wjg0Y0dqVnF4S0ZEaDZoYnR5NCtQajVjdlhxVnNMQXdXclpzU1lNR0RZcWNPeTB0alMxYnRnQjVvZDZGQ3hkNDY2MjMrT2lqandnSUNDalVkLzM2OVdSa1pEQmp4Z3pVYWpXUmtaRXNYNzdjMU83bDVZV2pveU1xbGNyMGZKVktwV25rbzFxdE5vV1hHelpzWU5La1NZVkdVQmJIM3Q3ZTlPOWwvclRvZnorZTcwNTJmamJYTDcvOFV1ait6cDA3SysxYVF0UkVFaEFLSVlybzFLbFRpUUZoWW1JaWx5OWZMclNRczZoNGJkdTJ4Yy9QajU5Ly9wbWRPM2VXNjhYVzRjT0hPWGJzR0QxNjlHREFnQUU0T3p0WFlxV2l1cDArZmRxMDVxQkNvZUMxMTE2amVmUG0xVnlWRVBlV0ZpMWFNSGJzV09iUG40L1JhT1RjdVhPY1BuMGFmMy8vNmk1TkNGRUZtalJwd2xkZmZZV3RyUzNPenM1Rk51bzRjT0FBSDM3NElhNnVybmUwbGwxVVZCUW5UcHpBenM2T1JZc1dZVFFhdVhEaEFpNHVMaXhac3NRVS9nMFpNb1IyN2RveFlNQUFQRHc4eU0zTlpkQ2dRVFJzMkpBRkN4WXdhTkFnZkgxOStlYWJiNHE5enNHREI5bXdZWU5wbG9CT3AyUEpraVVBK1BqNE1IejQ4RUk3SWNmRXhQRFNTeS9oNmVuSm9rV0x5dldjREFhRDZmYkNoUXVMWFlOdy92ejVSZFlnMU92MTVicU9FT0xlSVFHaEVLS0l3TUJBMXE1ZFcyTDcwYU5ISlNDc0FuWjJkb3djT1pKZXZYcXhldlZxenA0OWEvYXhlcjJlWGJ0MnNYLy9mdnIyN1V1L2Z2M0svSFJZM0oveUYwUUg2Tm16cDRTRFFwU2dSWXNXOU96Wms5Mjdkd041LzVkSlFDaEV6VkhhWmlQNTAyYnY5TFhTc21YTGNIWjJ4dFBUa3pObnpxQlNxVXdqK1JjdVhFaFVWQlFXRmhZY09YS0VPWFBtb05WcWFkaXdvU21FaTQyTlpkS2tTVURoYWM4RnJWbXpodSsvL3g2QXk1Y3Y4L3JycjVPWm1VbGNYQnlOR2pYaTAwOC9OWHYzNDFxMWFwVzZ4aUZRS09oNysrMjNUYmNMMWpkeDRzUWl4eG1OUm94R280elFGdUkrSkFHaEVLSUlWMWRYbWpScFFuUjBkTEh0UjQ0Y2tXbkdWYWhCZ3daTW16YU5JMGVPc0hidDJuSk5PODdKeVdIejVzM3MycldMcDU1NmlrY2VlYVRRSjczaS9sZHd4K0tDb3dhRUVFVjE3OTdkRkJDVzUwTVhJY1NETFg4cXJxT2pZNGw5b3FPaitlYWJiNWcyYlJvdUxpNm14Mk5pWXRCb05IeisrZWU0dUxqdzFGTlBZVzl2ejVJbFM4ak96bWI2OU9tbTgrZVBKSVM4OVlQcjFhc0g1RTBCemwvWE1EMDl2ZGpyOStyVml6VnIxcURYNjhuS3lpSWpJNE9rcENRYU5XckVnZ1VMVUtsVVRKOCtuYVNrSk5NeC8xNkRVS2ZUY2ZYcVZTd3RMWmsxYXhidDI3Y3Y4ZmtXWEd1d3ZISnljckN5c3BMM0NrTGNaeVFnRkVJVUt5Z29xTVNBOE1hTkd6TE51SW9wRkFxQ2dvSm8yN1l0bXpkdkpqZzR1Rnd2M0RJek0xbTNiaDNidG0yamYvLys5T2pSUTRMQ0IwVEJ3TGgrL2ZyVldJa1E5NzZDdnlQbCtiQkZDSEgvK3VLTEwwaE5UUzIxVDF4Y25PblBqei8rdU5nK3g0NGRRNnZWTW1uU0pENzk5Rk5UU0tqWDYyblZxaFcvL2ZhYmFkU2RWcXRsNXN5WlhMdDJqUUVEQnVEZzRNQ1VLVk5ZdlhvMVAvMzBFeFlXRnZUdDI1ZmMzRnlpbzZPeHRyYW1VYU5HeE1iR29sS3BpSW1KS1RMaXNWNjllb3dhTllvbVRacVFuWjNOeHg5L1RMTm16Wmc3ZHk0T0RnNEFqQm8xaW84KytnaEhSMGVzcmExUktCU0Z3a3dBSnljbkFEWnUzSWl2cnkrMWF0VXE5dm5tNXVaU3AwNGRldlRvd2VqUm8wMWhYOEVweG9zV0xTcjBlbkxVcUZFOCtlU1RMRnEwQ0tWU3lYdnZ2WWRTcVN6eCsxMGFUMC9QTXZzSUlTcVdCSVJDaUdKMTdOaVJOV3ZXbExqMjNaRWpSeVFnckFiVzF0WU1HalNJN3QyNzgrT1BQM0xpeElseUhaK1Nrc0lQUC96QTc3Ly96dU9QUDA3djNyMWxoOXY3bkZhck5kMlduNlVRcFN2NE8xTHdkMGNJOGVEcTJiTW43NzMzSGlxVkNyVmFYV3hnbFphV0JzQ3RXN2ZZdDI4ZnJxNnVSVWEvcWRWcTFHbzFHbzJHVHo3NWhBOCsrQUJiVzF1OHZiMUpURXprd0lFRHByNDVPVGtjT25RSWdNOC8veHdIQndlc3JhMU53WmhlcnkrMFVVbGFXaHAvL1BHSDZYNStDUG52a0hEdzRNSHMzcjJiQlFzVzRPdnJ5NHN2dnNqQmd3ZUppWW5oNnRXcmVIbDVrWjZlVHZQbXpVdGNnem9pSWdKUFQwL2VmZmRkcksydEM3WHQzYnZYdE15UTBXakV6czZPWThlT2NlellNVk9mMG5ZeHRyS3lZdVBHamR5NGNjUFVkK3JVcWFiMUMvT05IRG15Mk5vSzJyRmpSNWw5aEJBVlN3SkNJVVN4WEZ4YzhQUHpLM0VLMXBFalJ4ZzhlTEJNSGFnbTd1N3VUSmd3Z2ZEd2NOYXVYVXRzYkd5NWprOUxTMlA5K3ZWczNyeVp2bjM3MHFkUEg3UFdyUkZDQ0NHRXVKKzBhdFdLOWV2WDQrVGtWT3pyVm8xR3d3c3Z2RUJ1Ymk1anhveGg2ZEtsdlBMS0svVHUzZHVzOHlzVUNpWlBua3hzYkN5dXJxNE1IandZUjBkSGZ2MzFWd0EyYmRyRTh1WEwwV2cwWExwMENjamI4ZGpKeVltMHREVFRKaVZmZi8wMWtEY04yZC9mdjBnNG1KS1N3a2NmZmNUcDA2ZUJ2Q25QVTZaTXdjM05qYlp0MjlLMWExZGF0R2pCaGcwYlRFc3BsQ1E2T2hwWFYxZGVlKzIxUW85Mzc5NmRrSkFRSWlJaXFGMjdkcEVBTVNvcXl2VGhpb1dGQmRldVhjUFB6NjlRSDdWYVRkMjZkVTAxLy9ISEh3d1lNS0JRbnhrelpwVCtUUlZDVkFzSkNJVVFKZXJVcVZPSkFXRlNVcEpNTTc0SEJBUUVNR2ZPSEE0ZE9zUXZ2L3hTYU4wWmMyUm1ackp4NDBiKy9QTlBldmZ1emVPUFAyNmFlaUtFRUVJSThTQW9hVFFkd0lvVks4akl5S0J4NDhZODg4d3o3TnUzajZWTGw5S2lSUXRUMEZVV1cxdGJtalJwUWxaV1ZwRzI5dTNiczNUcFVyWnMyV0w2UVBmOTk5OEhibThFY3UzYU5jYVBINDllcnljNk9ocDNkM2UrL1BMTFF0Ti9YVnhjOFBMeTR2VHAwN2k2dXZMNDQ0L1RyVnMzR2pac2FPcVRQL1BIemMyTmRldldGYWtsZjFmakJnMGFNSGJzMkNMdENvV2l4UER1cjcvK0lpd3N6SFMvZGV2V1hMcDBpY0RBUUFZUEhsem05NmdnV1ROWmlIdFQwZkhWUWdqeGo0NGRPNVk2UXJEZzdxbWkraWlWU3JwMDZjTENoUXNaUG55NGFSMmE4dEJxdFFRSEJ6Tmh3Z1IrK09FSEVoTVRLNkZTSVlRUVFvaDd4NDRkTy9qamp6K3d0TFRrN2JmZlJxRlFNSHIwYU5MVDA1a3laWXBwcXV5ZDBtZzAyTnJhMHJCaFExYXRXZ1hraFhjWEwxNGtNek96eUZJK0twV0taczJhVWF0V0xkTlUzNExlZU9NTjNuampEVmF2WHMzSWtTTk40V0JzYkN4YnQyN2x0OTkrTTZzdUN3dUxjczBDMnJwMUs0c1dMUUpneUpBaFFONDA2amZmZkpQbHk1Zno2YWVmeXJJTlFqd0FaQVNoRUtKRVRrNU9ORy9lbkRObnpoVGJMdE9NN3kwV0ZoWTgrdWlqZE8vZW5XM2J0aEVjSEZ6dUYydTV1Ym5zMkxHRC8vM3ZmN1JwMDRZK2Zmcmc3Kzh2UDJNaGhCQkNQRkQyNzkvUFo1OTlobEtwWk5La1NhYXBzaTFidG1UUW9FSDgvUFBQdlAzMjI4eVlNWU5telpxVjY5eDZ2WjYxYTlmeTg4OC8wNnRYTDU1ODhrbSsvUEpMbEVvbGl4Y3Z4c1BEQTRWQ1lacGlYTGR1WGI3ODhzc3l6MnR0YlUzbnpwMEpEUTNsd29VTG5EMTdsdE9uVDVPV2xvYVRreFA5Ky9ldjBOZHNPcDJPYjcvOWxvMGJOMkpoWWNIRWlSTUpDQWhnL2ZyMTNMcDFpeTVkdWpCeTVFaSsvLzU3VHB3NHdlalJvK25WcTFleDZ6d0tJZTU5RWhBS0lVclZxVk9uRWdQQ3BLUWtvcUtpaXF3OUlxcVhqWTBOenp6ekRMMTc5MmJ6NXMzczJMR2pYRHNlUTk0VWxkRFFVRUpEUTZsYnR5NlBQdm9vWGJ0MmxVMHdoQkJDQ0hGZjArbDByRjY5bW5YcjFtRmpZOFBVcVZONTZLR0hDdlY1NVpWWHVISGpCbnYyN09ITk45K2tiOSsrREI0OHVOQk82TVZKVGs0RzhwWndXYlZxRlFNR0RPQS8vL2tQVTZkT0JjQmdNUEQ1NTU4emZQaHdXclJvWVRvdU96dTd6THAvK3VrbjFxeFpVK2pEWDVWS1JhZE9uZWpidHkrZE9uVkNwVkt4WnMwYU1qTXpXYnAwYVpGelpHUmtsSG1kZkJjdlhtVGh3b1djUDMrZUJnMGFNSG55WkpvMmJjcTFhOWVBdkExZEFJWU5HNGFscFNVclZxeGcvdno1ckZxMWlyNTkrOUt0V3pkOGZIek12cDQ1MXE5ZlgraitoUXNYU216TEgra29oRENmQklSQ2lGSjE3TmlSNzcvL0hvUEJVR3o3L3YzN0pTQzhSems0T0RCMDZGRDY5dTNMbGkxYjJMTm5UN21EUW9EcjE2L3ovZmZmczJIREJycDM3ODRqanp4Q25UcDFLcUZpSVlRUVFvaktZVFFhMmI5L1B5dFdyT0RhdFd1MGF0V0tkOTU1aDNyMTZoWHBxMUFvbURadEdoNGVIbXpZc0lGdDI3YXhmZnQyL1AzOTZkcTFLNEdCZ2NXR2hmbWJrQ2dVQ3NhT0hVdmR1blY1NDQwM3lNek01UFhYWHljaUlvS1FrQkNPSHorT2s1TVQ3dTd1QUtTbnAvUFZWMStoMSt2SnpzNG1Nek9Uckt3czVzMmJaenIzd3c4L3pQZmZmdytBcTZzci9mdjM1L0hISHkrMFRtSCs2L1dzckt4Q3V5VC9XLzdhaDhXNWRlc1dxMWV2WnZQbXpkalkyREI2OUdnR0RoeUlwYVZsb1dQekEwTEkyMTNaMTllWFJZc1drWkNRd0E4Ly9NQVBQL3hBclZxMUdEdDJMTDE2OVNyeGV1V3hZc1VLczlza0lCU2kvQ1FnRkVLVXlzSEJnUll0V2hBUkVWRnMrOUdqUnhreFlvVHBSWU80OTdpNnVqSnk1RWllZWVZWnRtN2R5czZkTys5b25aaXNyQ3kyYjkvTzl1M2JhZDI2TlE4Ly9EQ3RXN2RHcFZKVlF0VkNDQ0dFRUhjdkt5dUxYYnQyc1duVEpxNWN1VUx6NXMwWk8zWXNRVUZCcFI2blVDaDQrZVdYYWR1MkxZc1hMeVloSVlIdzhIQWlJaUk0ZCs2Y2FWUmdRVjI3ZHFWZnYzNEFuRHg1a3ErKytvbzJiZG93YnR3NGZIeDhHREJnQUVlUEhtWHo1czJjUEhtUzZPaG9JRzlrMzhhTkcwM25jWEp5WXVqUW9ZWE9YYnQyYllZT0hZcXpzek9QUGZZWUZoWkYzOHJudjc0cmE1T1N6TXpNWXA5emNIQXczM3p6RFRZMk5vd1lNWUtubjM0YWUzdjdRbjN5UDJ6VzYvVm9OQnJzN093QUNBd01aTVdLRmF4YXRZcmc0R0FjSFIxNTdMSEg4UGIyTHY0YmZBZDI3TmhSWWVjU1FoUWxBYUVRb2t5ZE9uVXFNU0RVYURTRWhvWVNHQmhZeFZXSjhuSnljbUxJa0NIMDY5ZVBIVHQyOE5kZmY1VnJxa2xCcDA2ZDR0U3BVemc1T2RHbFN4ZTZkZXRXNXJRYklZUVFRb2lxTm5mdVhDNWV2RWpYcmwyWk1tVUtqUnMzTHRmeDdkdTNaK1hLbFd6YXRJbkRodzh6Y2VMRVVsL3p2UG5tbTR3Wk13WlBUMDgrKyt3ekFnSUNDclVIQmdZU0dCaUkwV2drSVNHQkd6ZHVrSnFhU2taR0JscXRscHljSEZxMWFrWHo1czJMbkh2WXNHR2wxcHFUazRPL3YzK1JjREdmalkwTnc0Y1BwMi9mdnNXMk96czc4KzY3N3hJVUZGUnNBQWw1NjFVRCtQcjZGcGxocEZhckdUOStQQU1IRGtTcFZNcU1FeUh1TXdyanY3ZE9Fa0tJZjhuTXpPU05OOTRvY1hwcTI3WnRlZWVkZDZxNEtuRzN0Rm90dTNidDRzOC8veVF0TGUydXorZnI2MHYzN3QwSkNncENyVlpYUUlYQ0hNT0hEemZkWHIxNmRUVldJc1Q5b1RwK1p5SWpJNWs3ZHk0QXpabzFZL3IwNlZWeVhTRkUzdWk4cW41ZGtwdWIrOERPcnJseDR3YUppWW0wYk5teXVrc1JRcFNUb294ZGpHUUVvUkNpVFBiMjlyUnIxNDZqUjQ4VzJ4NFdGa1o2ZWpvT0RnNVZYSm00R3pZMk5qenh4QlAwNmRPSGtKQVF0bTNiUm54OC9CMmY3OUtsUzF5NmRJa2ZmL3lSZHUzYTBiMTdkL3o5L1dVS3NoQkNDQ0dxVFhWOGFQbWdob09RTjlXNWR1M2ExVjJHRUtJU1NFQW9oREJMMTY1ZFN3d0k5WG85aHc0ZDR0RkhINjNpcWtSRnNMUzBwSGZ2M2p6ODhNT0VoNGV6WThjT1RwMDZ4WjBPTU5mcGRCdzllcFNqUjQvaTVPUkVZR0FnSFR0MnhNL1BENlZTV2NIVkN5R0VFRUlJSVlTNFd4SVFDaUhNMHFwVkt4d2NIRWhQVHkrMmZmLysvUklRM3VjVUNnV3RXcldpVmF0V0pDUWtzSFBuVHZidTNZdEdvN25qYzZhbHBiRmp4dzUyN05pQm82TWo3ZHUzSnpBd2tPYk5tOHZJUWlHRUVFSUlJWVM0UjBoQUtJUXdpMHFsb25QbnptemZ2cjNZOWt1WExoRVhGNGVucDJjVlZ5WXFnNGVIQjBPSERtWGd3SUVjUEhpUXYvNzZpOWpZMkxzNjU2MWJ0OWk5ZXplN2QrOUdyVmJUcmwwN0FnTURhZG15WllrTFlRc2hoQkJDQ0NHRXFIenlqa3dJWWJhdVhidVdHQkFDSERod2dHZWZmYllLS3hLVnpkcmFtbDY5ZXRHelowL09uVHZIamgwN09ISGlSSWtiMXBnckl5T0RrSkFRUWtKQ3NMVzFwVzNidHJSdTNacUFnQUJaeS9JZVpqUkNURndhNGVlVFNVak9RcE90dzBxbHBIWXRXNXA1dStEWHlBVmw2V3NmQ3lHRUVFSUlJZTVCRWhBS0ljem03ZTFOL2ZyMVN4eEpkdURBQVFZTkdrUVpteU9KKzVCQ29hQlpzMlkwYTlhTWpJd01EaDgrVEVoSUNKY3VYYnJyYzJkbFpYSHc0RUVPSGp5SVFxSEF4OGVIVnExYUVSQVFRT1BHaldVcThqMGdPUzJMOVZ1anVaeVV4UTJka2l3ckt4UldWaWdVVm1BRVk1SUdWWGdxN3NyejFIT3laRkNmaG5oN09sVjMyVUlJSVlRUVFnZ3pTVUFvaERDYlFxR2dhOWV1ckYrL3Z0ajJtemR2RWhrWlNZc1dMYXE0TWxHVjFHbzFqenp5Q0k4ODhnaXhzYkhzMjdlUEF3Y09rSmFXZHRmbk5ocU5wdDJRZi8vOWQyeHRiV25ac3FVcE1IUnpjNnVBWnlETXBkTVpXUFZiSktFeDZhU3FIY0UyTC9RcnROV01BaFJXbGhpc0xJa0g0blBoN0lZby9KeFZ2RExRSHljSHF3cXZhKysrZzNUdDNLblU4RGduSjVmb0N4ZHAyZHl2d3EvL0lQbDl5elpzYkd4NHBGYzNDZU9GRUVJSUlXb3cyVTVTQ0ZFdW5UdDNMbldFWUVoSVNCVldJNnBiL2ZyMWVmNzU1L244ODgrWk9IRWlnWUdCRmJxZVlGWldGc2VQSDJmbHlwVk1tRENCeVpNbnMyclZLZzRjT01DTkd6ZnVlS2RsVWJhYktWbk1XSHFFWFRjTXBEbzZRLzRPMU5rNU9HVGN3aU16alFZNTZkVFZwT0dVa1FiYWJEQUNDc2gwY09EdlhCcysvUFp2b2k0blYyaGRONUp1TW52QkVzWlBtczdWbUdzbDlqdCs0aVFUSnMva3V6VS9vZGZySzdRR2dKVFVORzRtcDVqVk56czd1MXpuUG5qa2VMbnJ1WEwxenRZSVRicVp6TUlsLzhlb3NXK3gvWDk3N3VoN2xaR1plVWZYRmtJSUlZUVE5dzRaUVNpRUtCY1hGeGY4L2YwSkR3OHZ0djNZc1dPTUdERUNPenU3S3E1TVZDZVZTa1diTm0xbzA2WU5HUmtaSERseWhHUEhqaEVaR1luQllLaXc2OFRGeFJFWEY4ZXVYYnNBY0haMnBtblRwcWF2QmcwYXlDaW9DaENmbE1IYzc4TkljblJHb1ZTQ0VhdzBHbnhzREhSczRVcjM5czF3S0RBeU1EdGJ4NUZUOFJ5TVNPRENMVDJaYWtjVVNpVUpqaTU4dHZFY3IvUnRTUHVXSGhWUzI3WWR1ekVhalVSRlgrRDFDWlA1Zk9Gc0d2bjZZRFFhU1VsSnBWWXRGd0QrdHpzRWc4SEFtdlcvRUJaeGhnV3paNWpDNjVqWWE5U3Y1M2xIeXlGb3NyS3d0cklpTFMyTmQ2ZC96TFIzMzZKSjQ0WWw5amNhNFlQWkMvRDFhY0M0VjBlaFZKYjkyZXpNV1ovd2FPK2V2RHh5S0ZiV1pZL0FqTDEyblFtVFo5S3oyME84UGU1VnJLMnR6WDQrVmxaNTU0Kzduc0R2VzdiU3JrMEF0ZDFjelQ3K3EyKy80M2pvS1JaLzhqR09zbjZvRUVJSUljUjlTd0pDSVVTNWRldldyY1NBTUNjbmg4T0hEL1B3d3c5WGNWWGlYcUZXcStuZHV6ZTllL2NtUFQyZEV5ZE9jT3pZTVNJaUlpcDhKRmRxYWlwSGp4N2w2TkdqUU42bUtvMGFOYUpwMDZZMGFkSUViMjl2bkp4a0xienkwR2JyV1BSak9FbE9McUJRWURRWXFKdVp4dEJIZk9uZ1g2ZllZNnl0TGVnZVdKL3VnZlc1SEpQR041dk9jTmxhRFJhVzNISnlZZFgyQzlUelVGUEh6ZjZ1YXROa1piSHBqejhCY0hGMll1YlVpWGk0MXlZak01TVYzNjNseEtsdy92dlpQRFFhRFFjT0h3T2dlYk9takJzekNtMTJObVJuYy9IU0ZkNy9lRDU5SCtuRnVGZEhsZXY2U1RlVG1mYkJYQnA0MWVQRllVTklTYzBMQ2MwUkZuR0doTVFiZkRCMUlwYVdscVgyVmFsVS9MVnpEMy90M0ZPdStuYnNDaUg2d21YbWZqZ1Y5OXJtVGNlM3RMejlVbkRleCsvajVPaEFkazRPY3o1WlRFSmlVcW5INXVUbUVoT2JONHB6MmdkeldUajNBMnh0Yk1wVnN4RGl3Uk1mSDgraFE0ZUlpWWtoUFQyOXVzc1JvbHltVDU5ZTNTVUlVVzBrSUJSQ2xGdjc5dTJ4c2JGQnE5VVcyNzVueng0SkNBVUFEZzRPOU9qUmd4NDllcURSYUFnTkRlWG8wYU9FaFlYZDlVN0l4Y25PenViTW1UT2NPWFBHOUppVGt4UGUzdDU0ZTN2VG9FRUR2TDI5OGZEd01Hc2tWMDMwMy9WaHhObzY1STJ1TXhob3FFMWp5dWoyaFVZTTZ2Vkdyc2Fsa1pTaXhjblJDbTlQUnlhN1Q3d0FBQ0FBU1VSQlZLeXQ4bDVTK0hnNThmSHJnU3hlZlpKVFdpTUdLeXVTSFd1eFpHMFljOGNIM2RVdXg3OXMyc0t0Zjk1c3BxU21NV0h5ekNKOVBwcjdLV3A3TzFNWUhYazJpakhqM3kzU2I5TWZmMUxIdzUyQlR6OVo2UEZmZjl2QytsOStLL2I2V1ZvdFdtMDJGeTlmSWUzVzdUZTlMVnMwUTZWVWtwMmR3N25vOHlVKzlsQmdoekxEUVFDVlNvbGVyOGZSd1FFZmI2OHkrMStQVCtCRzBrMEEycmNKd1BXZlVaVG1LRGppVnFYSys1Mnd0ckxpcFpGRGVldmQ5OG5NMUpoMW5yTlI1NWs1NnhQbWZqak5yT2NvaEhqd1pHVmxzWHIxYXZidjN5OUxnQWdoeEgxSUFrSWhSTGxaV1ZrUkZCVEVuajE3aW0yL2RPa1NNVEV4ZUhtVi9jWlcxQngyZG5aMDZkS0ZMbDI2b05WcU9YbnlKTWVQSHljaUlvTE1TbHpETEMwdGpiQ3dNTUxDd2t5UFdWbFowYUJCQTFOZzZPWGxSWjA2ZFZDcjFUVjZGKzdveXlsRXB1aFFPTmhoeEVpOXpEU212ZG9CZTd1OHdDYzlQWWNmTnA4aE9pbWJtMFlWdVFvVkZrWTl6a1k5WG80V0RPL1hGRTkzQnl3c1ZFd2MyWTVaM3h6am5GNEZLaFZYbFRiOHVmY1MvWHFXUEIyM05KZXZ4ckIydzBZQWZCcDRrWk9iUTl6MUJDd3NMR2pSckNtWkdnMzJkbmFjRElzQXdNcktrbVpObXhDZmtFamlqYnlSY0MyYU5TMjBSdWJobzhmcDJLNE5EYnpxbVI0YitFdy9yc1RFOHVmMm5WaFlXR0JqYlcxYVk4L1oyY2swUWk3L09nQnpQcGlDMnQ2ZW1OaHJqQnI3ZG9tUDllajJrRm5QTlQrODltL1pqSS9mZjYvTS9zdS8rOUVVYWc0ZitteTVwdG4vTzdETmYxUHYwOENMNWYvM0dXcTF2WXdLRkVLVUtUMDluWG56NWhFVEUxUGRwUWdoaExoREVoQUtJZTVJejU0OVN3d0lBZmJ1M2N1d1ljT3FyaUJ4WDdHeHNTRW9LSWlnb0NBTUJnTVhMMTRrUER5Y3NMQXdMbHk0VU9rakQzSnljamgvL2p6bno1OHY5TGlkblIwZUhoN1VxVk9IT25YcW1HNTdlSGlnVnFzcnRhWjd3ZHJ0NTlFNE9LQUExQmtadkQ2Z3VTa2NqTHFjd2xlL25DYmUzZ21GL2UzZGpBMUFNcENzTnhEelF4alA5dkNtUjhmNktKVUtKbzFveTdSdi91YUdnelBZMnJMN1pDSlA5UEF0OXlqQzdPeHM1bjM2QlRxZGpxREE5bnc0N1YzT1JrWHo5bnN6ME9sMHZQemlDL3k4YVRPUlo2TUFjSy90eG9mVEp0RzBTU1BpRXhKNWNjeGI2SFE2L0ZzMjQ5VlJ3OHU4M29RM3hqRDB1WUY0dUxzUmV5M09GUEI5OS9YbnFPM3pwa21ucDJjdzRQbnlUVkUyVjFXT2JpMTRMYjFPeit3RlM3QzNzMlhDRzJQS3RSYWhFS0xtMHV2MUxGNjgyQlFPcWxRcXVuZnZUcU5HamFoZHUzYU4vdUJOQ0NIdUp4SVFDaUh1U01PR0RhbGZ2ejZ4c2NYdm5Ibmd3QUdHREJsU29UdmFpZ2VUVXFta2NlUEdORzdjbUFFREJwQ1ptY25wMDZlSmlJZ2dMQ3lNbXpkdlZsa3RHbzJHUzVjdWNlblNwU0p0YXJVYUR3OFBQRHc4cUZXckZzN096cmk0dUJUNjgzNmVXcW5SNUhKZG8wZmhxQUNqa2NZT1NocDZPd09Ra3FibC8zNDV3dzFuTjBwOG42ZFVrdXppeXJwOU1YaTQyTktzc1N2MmRwWjBhdUxNbHFzNVlHVkZvc0tTeUFzM2Fkbll2UFh4SUc5RTI3eFB2K0RDeGN2MDZQb1FVeWFPeDhKQ2hWK1RSbGhhV3BLYm0wdm9xUWdlNjlPTGZRY09BL0JJcis0MGJkSUlnRG9lN25RSjZzamUvWWZZdVhzZnI0NGFUbXBxR2ptNXVTV3UwNmRRS0tqalVidlV1Z3FPMG52N3ZabW9sRXB5Y25OTGZjeGNxa29NQ045K2J3YkpLYmQzWHk0NGhmamxjZStRa3BvRzVLM25XWjQxR3ZWNnZXd1FKRVFORlJJU1FuUjBOSkMzck1ma3laTmxGb2tRUXR5SDVKMjdFT0tPS0JRS2V2WHF4ZXJWcTR0dHo4akk0TysvLzZaVHAwNVZYSm00MzluYjJ4TVlHRWhnWUNCR281SHIxNjhUSGg1T1pHUWtVVkZSMWJiZ2VVWkdCaGtaR1Z5NGNLSEVQdmIyOXFiQU1EODBkSFIweE03T3JzaVhyYTB0ZG5aMjkweW9zdWZZTmRLc2JGRUFGaG9OVC9SdFlHcGIvdXZwdkZHQS80U0RWbG90UGxZNlhOV1dwR3YxWEVvM2ttbG5Ed3E0NWVqQ3FpMW5tZmRtWjVSS0JmMTdObVRmdHlkSXM3SkNaMi9IenFQWHloVVFabVJrRWhGNWpoN2RPck4zMzBFNkIzV2tVOGQyQVBoNmUzSGxhaXdkMjdYRzA3TU9BUzJiRTM0NmtxMS83ZVNGSVFQSi9TZWM2OWkrRFh2M0g2Sm50ODZrcEtZeC9hTjVhTFZhUGw4d0d3ZUhPeHNacWxEZVRrb3ZYN2xhcEwyNHg4dy9lZDY1OVRxOWFYcHphWExMRVVLK01lWWxKa3llU2E1T2g0V0ZxdEJhb0ZsYUxUWTJlVHNnYi8xcko4Nk9qcnd3WkdDWjUweE9UdUg5V1ovUTlhRkFoajczSDdOckVVSThHUDc2NnkvVDdXSERoa2s0S0lRUTl5a0pDSVVRZDZ4ejU4NnNXN2V1eE0wbTl1N2RLd0dodUNzS2hRSlBUMDg4UFQzcDI3Y3ZScU9SaElRRW9xS2lURi9YcjErdjdqSk5Nak16eWN6TTVOcTFhMllmWTJWbFZTZzR0TGEyeHNMQ0FxVlNpVXFsd3NMQ0FwVktWZUpYUlltT1RVUHhUempraW82V1RmSkN2UFNNSEM3ZXlnV0h2S20xMWhvTkExbzY4OVREdDljU1BIVTJrYSsyWCthVzJoRVVFS2UwSVR6cUJxMmJ1ZU5nYjRXSHZTVnA1UDA4a3pQS3R6bU5nNE9hVmNzKzU0L2c3ZXpkZDVCNW4zNVJwTS9yRTZZVXVwK1Nta2EvZ2NPS1RGWC85ZmRnZnYwOTJIVC8vWS9uczJET1RLeXRyREJYV01RWmFydTU0dVRvYUhyc3Q1KytLN0xlWUhHUG1VdnhUeEo3NVBnSm5objhZcm1PTFV2alJyNnNXYmtVQjdVOVNxV1NhUi9PNWVqeFVBRFdmLzgxeDArY1l0MkdUUUNFSERoTXlEK2pNa3R6SStrbXQ5TFRpWXErZ0U2blo4VFFaeXVrMWdzWEx6Tng2b2RrWkdiU3UyYzNwazU2czBMT0s0U29PTW5KeWFiWkpGWldWZ1FHQmxaelJVSUlJZTZVQklSQ2lEdW1WcXZwMkxFamh3NGRLclk5SWlLQ3BLUWszTnpNSHkwa1JHa1VDb1ZwZmNEdTNic0RlUXVqUjBkSG13TERTNWN1VmNvT3laVWxKeWVIbkp3Y1VsTlRxN1dPckJ5OTZiYmFXb1h5bnhGeW9XY1NTVlhhNUE4ZXhOZkdVQ2djQkdqZHpKMkEwT3ZzenpTaVVDalEyOWx6NkZRQ3JadTVBK0JnbzRLY3ZMN1pPa081YXpNYURmeStaU3NBalh4OXVIRHBNZ0N0L0Z1VWVXeEthaW94c1hHbVhZWFBSVjhnT3pzYmdLanpGL2x0ODFZR0QzemExRityelVhbnYvMzNSNU9WWmJwOUt2dzA4ejc5QWpmWFdzejljUG9kUEEveit1V1BUcnlUWFl6TjRlVG9BSUJPcHlNczR2YU8zMWV1eHRLelcyY09IajdHcnIzN3pUNWZRVCtzM1lCZXIyUFU4T2Z2NkhpajBjaVZtRmordHp1RWpiOEhrNU5UL2luYVFvaXFrNXljYkxydDZlbFpwV3VvQ2lHRXFGZ1NFQW9oN2tyUG5qMUxEQWlOUmlQNzl1MWp3SUFCVlZ5VnFFa2NIQnhvMTY0ZDdkcmxUVHZOemMwbE5qYVdLMWV1Y1BYcVZkT2ZXcTIybWl1OXQybDF4cnhkUndCcnk5dHY4T0p2YXNBNjcrV0NFU1B1anJkSDIzMitkQlAxM0sxbzA2NGpBWTFjMlhja0NZV2REU2dnSy9kMjRHaHRvVFFGaEZubERBaDFPajB6WmkwZ09TVXZRSjMrM3R1RW5ncm55MlVydUI2ZmdLT0RRNm5INXgvbjVLRG1QMDgveWJ2VFA4WkJiYytZbDBmU3ExdG5ySzJ0Qy9XUE9uK0JhUi9PUmF2TkxuS3VEMll2QkNEMjJuV21makNuWE04RHdLRFhsOTJwZ0R2WnhiZzhJczZjTGZROEoweWV5YUFCL1pqNDVsaUdQLzhzOWV2VkxiUzV3RzlidHZIZlpTc0FXTFZzQ1Y3MTZ4VTU1NTJLT24rUnlUTm1rWldWaFU1WHZ1K1RFS0w2RkZ6aXdFWjJQQmRDaVB1YUJJUkNpTHZTdkhsejNOM2RTVXhNTExZOUpDU0VwNTkrV2o1UkZsWEcwdElTWDE5ZmZIMTlUWThaalVadTNMaGhDZ3p6UThPcTNBRGxYbWRsUWQ2V3hJQk9mM3VvbTR1VE5laXl3TUlDQlFwdWFXK0hONTd1bGp4V2V3S25UN1RrZEZ3SFBEVGUzRFEyeFdEcmlLWHFkckNVcTc4ZENscXB5cmViNWJubzg1dytjeFlBdnlhTmFlQlZqelBuOG5ZcnZwRjAwK3lSY3plU2tzbkp5U1dvWTN2R3Z6YTZ4QTFLV3ZtM1lPNkgwNWozNlJjNHFOV29WQ3FpTDF3RU1JMUNoTHlSaWZuTTNhUWsxOHlSclZXMTQrZnVrQU9GN2l1VlNqYjgrZ2R4Y2ZGOE1HMlNxVS9QYnAyTDFLUTNHRWhOVGNQWjJhbENhbW5vMDRCdnZ2elVkUC81RjhkV3lIbkxNbWJNbUNxNWprWnplek9ZaElTRUtybW1FRUlJSVVSNVNFQW9oTGdyQ29XQ25qMTdzbUhEaG1MYms1S1NDQThQcDNYcjFsVmNtUkMzS1JRSzNOM2RjWGQzcDBPSERxYkhNekl5dUhidEdna0pDY1RIeDVPUWtHQzZuVDhOdGFhd3RiZzlEVGhEcThOb3pOc3JvM1ZUTit5T0pwTDF6L3FFRjFKemlicWNRbE1mRndKYWQrUnNXSE4yWGU1RldyWTlSZ3NsOXJldWNrdGJqNERXdDZmR1ptb05wZzFPYkN6TDkyRkJ5K1orelA5NE90Y1RFdW5WdlFzQVZnVjJpODVmNjY4a2ovVExXdy92emRkRzA3eFpVd0k3dEMzem1xMzhXN0R1dTJVQWhkWVFuUFBCRk5PMUVoSnY4TUpMcndQbWIxS1NuWk5UNXJYQjlLMnFWRHFkanBEOWgzQnlkRUNuMTVPWnFhSExRNEhzM1hlUS9ZZU9jdkh5RlRJek5jeFpzSVNOdndjei9yV1hDeDIvNExQL2NpczluY1dmektLMm0rdGQxMk5oWVZFaDV5bXZnc0ZkVmFscC83WUlJWVFRNHY0Z0FhRVE0cTUxNjlhTlgzNzVCWU9oK0ttRE8zZnVsSUJRM0pQVWFqVitmbjc0K2ZrVmV0eG9OSExyMWkzaTQrTUxCWWNKQ1Fra0p5ZFgyMDdLbGNtamxnM0dHQjBLU3d0dTZwWEVYTDlGQTA5SDNOM3NxV2VwNS93L2lXRzZ2U09MZjQraVpXMGIvTHlkaVk3dFJHcTJQVTRQWGVGNnpEUGs2dXp3U0VzaHFFMGRBSEoxZWhJemNzREJEb3pnYUYzK2pWVTZ0R3RUNkg3QnpWbHljM1hWc2s1ZGJtN2VhRUJMUzB0K1hic0NPMXZiVWpjcENlelFGZ2QxeVVGbVFmbmpOMCtHUlRCbS9MdGw5citaa2xMdSt2Y2RQRUo2UmliOUh1L0RuOXQzQXZERW83M1p1KzhnS3BVS3QxcTErSDNMTmdBaXowVXpic0lVV2pTLy9YdnlXSitIK2VLcjVVeWEraUdMUC9tWVdyVmNpcjNPcUxGdmxWckhxbVdmbDd0MklZUVFRZ2hSOFNRZ0ZFTGNOV2RuWjlxMGFjT0pFeWVLYlQ5NThxUnNWaUx1S3dxRkFpY25KNXljbklxRWg1QTMraW90TFkzVTFGUlNVbEpJVFUwMWZlWGZUMGxKdWErQ3hENFBOV0JYVkRnYVN5ZTA5bmI4dWU4eVl3ZTNBbUJrUHo4Vy9YcVdWQ2NYVUVDYTJvbURHdGgvTWhVUGpUY0dwWkxyVi85RE01OU5YSTE4bUg2ZGZMQzJ5bnVKRVhJc2xtU0x2SFdwakJvdEQzVnh2K3RhVlFXV0xIaDIyTXVsOUx4TlY4NzEvOHBpWWFGaTFMQWg5SHU4RDNhMnRpWDJjM1oyNXZPRnMyblJyR201cHc1ck5GbW1EVmtxMmsrLy9nN0FJNzI2czJYckRnRDhtamJpb2NBT2VIbDVZbUZod1o2UWd3Q283ZTJaKzlFMG9zNWZORTMzYnR2YW54NWRIMkx2L2tOTW1UbUh4Wjk4akwyOVhaSHJ4TVRHVlVyOUZlV0ZGMTZva3V0Y3ZYcVZmZnYyQWVEdWZ2ZS9BMElJSVlRUUZVMENRaUZFaGVqVnExZUpBYUhSYUdUMzd0MDgrK3l6VlZ5VkVKWER3c0lDVjFkWFhGMUxueEtwMSt2SnlzcENvOUdRbFpWRlptWm1pZmZ6djNKemM5SHI5ZWoxZW5RNm5lbDJjZmZ6dnlwQzdWcDJ1RnZCWlVDaFZCRitQWVBVVzFxY0hXMW81TzNDTTBHZWJEeDhuVnVPVG5semp4V2d0TEVtU2Q4VSs3U3I2SFEyWEE3dlE0OE9mOUU5Y0NJQU9yMkI3Y2V1WTdCM0JzQlZuMFZnNnpwM1gyeUJvSzFwazBhRkFzTi9pendYRFVCNmVzYmRYNWU4Zjg4aXpweGx6NzZEK0xkb2hwT1RZeG45RGZ6ZjF5dHAxNllWTDc5b1hoaGwvR2U3NDg1QkhTdGxrNUxqb2FjNGYrRVNuVHEyS3pLdGQ5Yk15VUJlZ0ppL2cvTkxJNTZuUmJPbVJKMi9XS2p2U3lPSG1xWWpmemgzSVovTW1uSGZyVGY3MkdPUFZjbDFJaU1qVFFHaGJPUWdoQkJDaUh1UkJJUkNpQW9SRUJCQXJWcTFTRTVPTHJaOXo1NDlEQmd3QUFzTCtXZEgxQndxbFFxMVdvMWFyYTYwYXd3ZlByekN6dlZvUjA5V0hycUJUbTFIaXIwRFg2d0w0LzFYT3FKVUtuaTBzemZlSG1xK0N6NUhuTjZTSERzN0ZDb1ZCaHQ3TkZsMThVeFA0ZWt1UGp6VVlScW5rNyttbWNzSWZ0Z1lTNXhsM3FneVkwNHU3Ynlkc0xRby94VGpmeXM0RUcvQjdCbWxya0g0K29RcDJOclljUGpZQ1RvSGRieXI2Njc0YmkySGpoNG42V2JldjNPL2I5bkcrcDl2QjNQRmJWS1NrcHBLY2tvcVVlY3ZVc2ZEblg2UDk3bXJHdTZXMFdoaytYYy9vbEtwZUhYVWNESUxyTUgzVHk1SmJtNHVtLzc0RThnTFlQcy84V2l4NTZwWHR3NTlIK25Kbjl0M0Vub3FnbFdyMXpONjVOQkNmZjYzNWVmS2VTSkNDQ0dFRUtKQ3lUdDFJVVNGVUtsVTlPclZpMTkvL2JYWTlsdTNibkg4K0hHQ2dvS3F1REloaExsNmRQUmk1L0U0TGhnQnBaSW9uUTFmL0hpS04xOW9qVktwd0srUkszUEhkK1pLYkNvSFQ4V1RscG1MblkwRjdYbzBwbVdUMmlpVmVjbWR2K3RZTnYwOWo3OVRIOFpnbFRlZDBrT2J5UXY5T3BSeWRmTVpDdXlLbkIvRWxlYk0yU2hPaFo5R3I5Znh6dml4aGRZd0xNM2xxekg4YjNlSTZmN21yWDloYldYRk0vMGZKNkJGTXo1Wi9OOFNwd0FYdDBuSkYxOHRwN2FiSzUwNnRpdjF1a2FEc2RUMnU3RnR4MjdPWDdqRWN3T2Z3cnRCZmNKUFJ4YTRjTjUxZi8wOW1LU2J5VmhiV1RGMTR2aFNwMFkvTzZBL1cvL2FoZEZvWk1QR1AzanF5YjdWc3RtSUVFSUlJWVM0T3hJUUNpRXFUTStlUGZudHQ5OUtuUEs0YytkT0NRaUZ1SWNwRlBENnMvN01XUjFHc3BNTEJpc3JqbWZrTU91Ylk3dzF0QlhPampZb0ZPRGo1WXlQbDNPeDU4ak8xdkhOTDVHRTNucUN4czMrSlBwU1g1UXBDcDdwV2c4cnk0cDUyV0V3M2c3UWlndmlTaEliRjQ4bVMxdnFaaUdSNTZJSjN2WS8vZzQ5eFkya202Ykg3ZXhzZWFiZjR3eDgra25UdE9JNmRkeXhzclNpVGgxM2JHMXNpdDJrNUU2VXRPRlRSYmg4NVNxTkd2b3dhdGdRSUcrZFE5TjFqVWJTMG02eGRzTkdBRjU3NVVXODZ0Y3I5WHhlOWVzUjBMSTVZUkZuME92MVhMeDhSUUpDSVlRUVFvajdrQVNFUW9nSzQrenNUTWVPSFRsOCtIQ3g3V2ZQbnVYYXRXdlVxMWY2RzA0aFJQV3BXOXVlbHg1cnhMSnRsOGx3Y3NSZ1pjVTVnd1h2cnp4RnEzcjI5Ty9oUTEzM29sT21VMjlwMmJiL0NrZk9wNUJnYlE5V2pweTVQQkQvV292SnRIYmtmMUgybkxuVW5iR0RIMFZaenMwNi9zMVlJQ0EwSjRoN3BGL2UrcWRqWHhwZTVrN0NUbzZPN0E0NVFIWjJOcEMzUWNkL25uNkMveno5WkpIcitEVnBYSzZhWTY5ZHg2dStaNWw5RGNhOGdQQk9kakUybGpINDhLV1JRMGxPVHNIUzBoS0FMSzMyOXJFR0EvLzllaVVhVFJaUDlPMXQ5blRvWHQyN0VCWnhCb1ZDZ2E5M0E3T09LWTFPVi9SRHBvTFR0NFVRUWdnaFJNV1RnRkFJVWFGNjkrNWRZa0FJZWFNSVI0d1lVWVVWQ1NIS3ExMExkOFlDSzdlZEo5blJCWlJLa2gyYzJKMmk1L0RhczlTMk51QmdaWUdWcFlKY0hXaHk5TnpJTnBCaGJRdi9iRWlDRWV4U3MwalNOc0x2b2Eya1pGaVJtQkxOVit2aHRTRjNGeEpXNWdnN3o3b2VqQm8raEdYTHYrZVovby96MHZEbnNiTXJlWmRpY3hpTlJoWjlzWXlEaDQveDVhSTUxUE9zVzJyLy9PZDNKN3NZRzhyWXRNYmF5b3E2ZFR4TTl3dU9JTnk1Wng5NzloMmtiV3QvM256dFpWSlMwemoyZHlnTmZieng4cXFIc1lUdmUvZXVEL0gxeWgvbytsQW4zR3ZmK1c3MU9wMk8rSVFiYlAxclo1RzJvOGRPc08xL3UybmZwaFZ1cnJYS3ZTTzBFRUlJSVlRb25RU0VRb2dLNWVmblI3MTY5YmgyN1ZxeDdmdjI3ZU81NTU2VFhSeUZ1TWUxYStHT1oyMTcvbTlEQkpkMUZ1alY5aWhVS3JRT2FtTHlPK1VQNnJMODUrc2ZTbTAybnZvc1J2UnJ3cnBkaDdoNXl4cFh4MndVaWlSdUtsZXdkSjJCMTRjOFpscXpzTHgwT3AzcDlwdVRwcU5VbUxkenJxR3M0WFgvR1BqMGsxaFpXdkxVazMxTmoxMlBUMkQySjB0TUl3dUxrMXRDWFRtNU9jUmRUd0JnNmdkeitQTFR1YVh1ZnF6L1o0M0ZPOW5GdUx3ajdRcU9JTXpWNlFobzJaeFpNNlpnWVdGQmNuSUtDeGIvSHdBS2hRS1Y2dmIzT1g4RUlvQ1Rvd1AvWFRTWHVuWHZmSWZxeTFkai9wKzkrd3lJNmxxL0JyNm0wSkdPQ0FvS2FpellFaFVyQ2hxak1hSmlpUzFxREJxTllFblUyTUpWVEN4UmllM0dkdTN3VjdHaEF0YmNhRURFWGtFVUZCT0tSakRTQndZRzV2M0F5N2tnTXhTVlFYVDl2Z2h6OXB6enpEam9zR2J2L1dEaTFPL1VIcGZuNVdIMTJvMEFnUDU5ZStPN2FWTmUrVnBFUkVSRVZCWURRaUo2bzBRaUVUNysrR1BzM3IxYjVmSGMzRnhFUkVUQTFkVlZ3NVVSVVZYVnN6VEFrcW1kY09uMlU0UmNURUN5SE1qVTFZTklXNnZzNElJQzZHYkxVRmRiaWE0dExEREFwUTNFWWhGNi9kTUxvWEdKK0tmK0RaZ1p5NkZVUHNjLzJJNWY5eXZoT2ZMVFZ3b0pTd2FFaVVsUEszMi84c0s5a2tRaVVhbHdFQUNzNjFsaDNKamhXUFRUU21FSnJGaEZjNVRpMjE2dXEvajJ2NStsNEY5TFYySGxUOTdRMGRaV2VmM2l4MWN5aEt0czNWVU5DUFB5OG9TdlhaeTdZc1RRUWNMc3ZFWU5iZkd2K2JPdzk4QVJQSHowV0hqY0RlcGJvNTVWM1ZMbmFmU2FTNHNiMmRteTR6RVJFUkZSRFdKQVNFUnZYTGR1M1JBUUVJRGNFak5UU3ZydHQ5L2c0dUxDSldKRXRZQklCSFJwWjQwdTdheVJtcDZEYzFlU2tKZ2lneXl2QURsNUNtaHJTYUFuRmFPdWlTNTZkV29KbTdxbDkrbnIzYmsxUktJdjhjY2pFVjdnT3ZLejZrTDVkeGNrWkNWZzErRkwrR3A0bHlyWGxKZi92NER3eUw0ZGxkcURzRTRkUStqbzZGVDVXaVYxNnZBUk52Z3VnNzZlSHVwYVdsUTV3S3NzWFIwZGpCZzJDTVBkM1NvMVhpUVN3YmxiWjR3Yk5SejFxemlMVHk0dkNnaDFkWFVnRW9sSy9ic3NrVWpRbzF0bmRPL2loT1dyMStOY2FEanNiT3RqMGZ6WlZib0dFUkVSRWIzOUdCQVMwUnVucDZlSDd0Mjc0N2ZmZmxONVBENCtIZzhlUEVEejVzMDFYQmtSdlE1VFl6ME02VlA1eGh6RmVuVnloQWpqY2Y2UkdJV0Z3TXdoazJCdSt1cjcraG5vNjZQZng2N28yT0ZER09qclZ6aCszcXhwNk5HdEM3UlZ6WHlzb3FhTkhWNzdIQlVKT3VSWHBmRWU0MGUvOHJVYTFMZkc3Qm5mb0tkelYraXAyZnBCTEJianEzR2owS25qUjNCeDdncXBsRzhmaVlpSWlONDFmSWRIUk5XaWQrL2VhZ05DQURoMTZoUURRcUwzaUdzblIwaWxFN0QvMUIrdmZhNCt2WHFnVDY4ZWxSNy9zV3ZseDc1dkt2dmNXTmV6S3RYY2hJaUlpSWplTFF3SWlhaGFOR2pRQU0yYk44ZjkrL2RWSHI5eDR3YVNrNU5SdDI1ZGxjZUo2TjNqM0w0WmRMVjFZS0JmUFV0emlZaUlpSWpvMVZTdTdSOFIwU3ZvM2J1MzJtTktwUkpuejU3VllEVkU5RGJvMkxvUmRIWDQrU1FSRVJFUjBkdUVBU0VSVlpzT0hUckEyTmhZN2ZFLy92aERiU01USWlJaUlpSWlJdElNQm9SRVZHMmtVaW42OU9tajluaE9UZzVDUTBNMVdCRVJFUkdSYWdVRkJUVmRBbWxJZkh3OFhyeDRvZlo0V2xvYVRwNDhDYVZTV2VWei8vbm5uNVVlbTVtWmlXZlBubFg1R2xVNXYwS2hlS1g3Wm1WbDRlblRwMVcrVDNKeThpdGRqNGhxSHRmNEVGRzE2dFdyRjQ0ZE80YjgvSHlWeDArZlBvMCtmZnBBSkJKcHVESWlJaUtxalB2MzcwTmZYeDkyZG5ZcWo2ZWtwT0RvMGFNWVAzNDh0TFcxcTNUdXhZc1hvMWV2WG5CMmRxN3d2VUJjWEJ4MjdkcUZZY09Hb1UyYk5sVzZ6cU5IajZDdHJRMWJXMXUxWTY1ZHU0WVRKMDVnd29RSmFOU29VWlhPbjVLU2dwczNiMWJwUFUxQ1FnTGk0K1BSclZ1M0tsMkxYbDlnWUNET25qMkw0Y09IWStUSWtkRFIwU2wxUER3OEhHdlhya1ZRVUJBOFBUM2g2T2hZcWZNcUZBcDRlWG5CMXRZV3c0Y1BSNjlldmNvZG41cWFpb2tUSjZKTm16WVlPSEFnZXZTb2ZGT3QwTkJRdkhqeEF2MzY5WU91bWk3ME1URXg4UFgxeGRDaFE5Ry9mMy9vNmVsVit2d1pHUm1ZTUdFQ3VuYnRDa3RMeTByZDUrYk5tOGpKeVlHdnJ5K3NyTmpZaXFpMllVQklSTldxVHAwNjZONjlPODZkTzZmeWVISnlNbTdkdW9VUFAveFF3NVVSRVJGUlpZU0VoQWhoeXZqeDR5R1ZsdjRWNHRxMWF6aHc0QUFpSWlJd2UvWnN0R3pac2xMbmZmSGlCY0xEd3hFZUhvNFBQL3dRSzFhc2dGaXNmb0dUbnA0ZUlpSWlFQkVSZ1U4KytRUno1c3lwOUdNNGR1eVk4S0hrdUhIalZEWkpNekF3d01XTEZ4RVJFWUUrZmZyQTA5TVQrdnI2bFRwL2ZuNCtWcTFhaGYzNzk1Y2JRcFowLy81OVpHUms0S2VmZmtMNzl1MHIvVmpvOVhsNmVpSXBLUW4rL3Y0NGQrNGNGaTFhQkh0N2UrSDQ2ZE9uQVFEUG5qM0QrZlBuMGFoUkl4Z1lHRlI0M3NqSVNNamxjaVFtSnFvTTdaS1NrbUJsWlNYOERCa1lHRUNwVkNJK1BoNE9EZzc0NTU5L29LT2pBME5Ed3dxdkZSUVVoRnUzYm1IUG5qMllOMjhlbkp5Y3lvd3hNREJBU2tvS05tL2VqRHQzN3NEYjI3dk16Njg2V2xwYUtDd3N4SVVMRnlvMXZxUTFhOVpneFlvVlZiNWZWYVNscFVFdWw4UEl5S2hLd1NjUnFjZUFrSWlxWGI5Ky9kUUdoQUJ3NnRRcEJvUkVSRVJ2cWFsVHB5SXFLZ3I3OSsvSHRXdlhzR1RKa2xJemlzTEN3Z0FVellqYnRHa1RGaTllREhOejh3clBlL2Z1WFFDQXZyNCtwazJiVmlZY3ZIRGhBaHdjSEdCall3TUF3aXd2WFYxZFRKOCtIZEhSMFZBb0ZHamR1blc1MXlrc0xFUkVSQVFLQ3d0eDc5NDl4TVhGcVF3SWk4OHZGb3ZoNU9SVTZYQVFLQXBUZ0tMbklDRWhvZEwzQTRCZmYvMFZXN2R1clhSd1E2OVBLcFZpd1lJRjhQRHdRRkpTRW43KytXZHMzcndaQUJBYkc0dm82R2pvNnVwaTdkcTFsUTU4QWVEeTVjc0FnQ0ZEaHFCcDA2YjQrdXV2MGE1ZE93QkZyOE16Wjg3QXlzb0tqUnMzaGtRaVFWNWVIb0NpZ0huZnZuMjRlZk1tVEV4TXNITGx5bkpEd3VUa1pOeStmUnNpa1FqejU4OUh4NDRkVlk0cm50SGJzR0ZEK1BqNFZQcHhBUDk3VFFORjc5VWxFZ21Bb3REMGl5KytBRkQwNFVISldjTjkrdlNCVkNxdDhyVXE2OXExYXdnTURFUmtaQ1JrTWhrQVFDUVNvVW1USmhnNWNtU1ZabUFTVVZuOFg0aUlxcDJOalEzYXRtMkwyN2R2cXp4Kzc5NDlKQ1FrVk9rTkdCRVJFV21HbnA0ZTVzNmRpMm5UcHVIaHc0ZFl0R2dSTm03Y0NLQm9GcytOR3pjQUFCTW5Uc1NJRVNNcWZkNUxseTRCQUQ3KytHT0l4V0wwNmRNSEgzMzBFWFIxZFZGWVdJZ3JWNjZnc0xBUTlldlhoNG1KaWJCSFlGNWVIdWJPbll2SGp4OURMQlpqelpvMTVTNEp2bm56SnRMUzBxQ3RyWTBWSzFhb0RBZUIvd1VpdXJxNjZObXpwM0M3WEM2SGxwWld1Yk1iUzRaN3UzZnZGa0xOa21IS2poMDdTcjNYS2Q2bmVmbnk1UXdIYTRDSmlRbEdqUnFGTFZ1MmxBcUQvZjM5QVFEZmZmZWQ4UGNsazhtd1k4Y09mUG5sbDJxRE82VlNpZDkvL3gwQWNQNzhlUVFGQlNFek14T1BIejh1TmE3NHRYajI3Rm5oTlplZG5ZMExGeTVBSnBNaEl5TUR0Mi9mTG5mcGVYQndNSlJLSlFZTUdLQTJIQVFnaEhyRmZ4Ylh1V1hMRm5UbzBBRWRPblNvOEw1VkpSS0p5aXpaZmxOQ1EwUHg4T0ZEOU83ZEcwMmJOb1cydGpadTNyeUpNMmZPNE1jZmY4U2tTWlB3K2VlZlY4dTFpZDRIL0orSWlEU2lYNzkrYWdOQ29HZ3B4OFNKRXpWWUVSRVJFVlZXczJiTjRPenNqTkRRMEZKTkdFNmRPb1dDZ2dLMGJObXkxQy9tU1VsSnFGKy84TVV2T2dBQUlBQkpSRUZVdnRyektSUUtJU0FNQ3d2RGI3LzlCZ0JDMkZoTVgxOGY5dmIyQ0E4UEY1WnNGaS9KbE1sa0VJdkZ1SHYzYnJrQjRjbVRKd0VBN3U3dWFzTkJBQ3IzRHBUTDVmamhoeDlnYjIrUHFWT25xcjN2cTRZcFFPbVpXbFE5RGgwNnBMSjVSc2s5c2pkdTNJamMzRnhjdkhnUkZoWVdpSTZPUm5SME5JQ2kxK1ZmZi8yRjZPaG9yRnk1VXVWeTQrdlhyK1BGaXhjd056ZUhoWVVGTEN3c0FCUzlyc2FQSDQ5ZHUzYmh6cDA3c0xTMGhLNnVMdHpjM0pDZm40L2c0R0FZR1JuQjJka1p3Y0hCS0N3c2hKK2ZIK3pzN0ZSK2VDNlR5UkFVRkFSVFUxTjRlSGdBQUFJQ0FoQVpHVm5tTVJZL3ZzVEVSRXllUEJrQWtKdWJpeWRQbmlBa0pBU3JWcTFDOCtiTlZUNW5KWDhlU3I3MlN6WTltVFp0bXNyN1ZwZmh3NGRqeG93WnBYN2VldmZ1allZTkcyTHIxcTNZdVhNbit2VHBBMU5UVTQzV1JmU3VZRUJJUkJyaDZPaUlCZzBhSURFeFVlWHg4UEJ3REI4K0hNYkd4aHF1aklpSWlDcGoyTEJoQ0EwTlJaY3VYUUFVaFdlQmdZSFExOWZIM0xsemhVRGgwcVZMOFBIeHdlVEprekY0OEdDVjU3cDI3UnF5c3JLZ3A2ZFg2di8rd3NKQ2ZQYlpaN2h3NFFMdTNyMkxpUk1uQ2tHS1RDYkRzR0hEb0srdmo1MDdkMkxZc0dIQ1RNT1BQLzVZNVQ1a0tTa3B1SERoQWt4TVREQjY5R2dBUmZ1alhicDBDWEs1dk5UWTRvNjEyZG5aUXQwS2hRSnl1UnkzYnQyQ25aMGRCZ3dZb1BMeGxKeGQrTTAzM3dqUFJja3V1RjVlWG16S1ZrUGF0bTJMYjcvOXRzemZlYkc3ZCs4S1M5NEI0UG56NXdnTURDd3pMaVltQmdzV0xNQ0tGU3ZLdk40T0hqd0lxVlNLcFV1WG9uSGp4b2lJaUlDMXRUVWFOV3FFK1BoNDNMbHpCNDZPanJDenN5dHo3dlQwZEFRSEJ3TW9DdlVlUFhxRUdUTm13TWZIcDh3Uyt2Mzc5eU1yS3d2ZTN0NHdORFJFZEhRMHRtM2JKaHkzdGJXRmtaRVJKQktKOEhqRllyRXc4OUhRMEZBSUx3OGNPSURaczJkWHVKemV3TUJBZU8wV0w0dCsrZlppcjlMNXViTFVyVGJxMzc4L3RtN2RDb1ZDZ1h2MzdySHhEOUVyWWtCSVJCb2hFb25RcjErL1VtOWdTbElvRkRoOStqU1hCUkFSRWRVZ3BWS0pwVXVYNHRxMWEyckhoSWFHWXZEZ3dTZ3NMRVJPVGc0a0VrbXBHVVl5bVF4S3BSSWJOMjZFaVlrSlhGeGN5cHdqS0NnSUFEQmp4Z3owN3QwYmhZV0ZBSXFDakNkUG5tRFRwazBBZ00yYk4yUDc5dTFDYlVCUmdEZHUzRGpoWEpjdVhjTFBQLytNUllzV2xRa3I5dTdkaTRLQ0FreWNPQkg2K3ZxSWlvckNpUk1uaE9OV1ZsWXdNek9EbHBZVzVISTVIang0QUxGWWpNYU5HNWVwT1N3c0RCMDdkcXl3TzZ1ZG5aMndMMXRlWGg3dTM3OFBvQ2pjS0xuMDhzNmRPNlVlRjFXZnBrMmJZdE9tVGREVDA0T0ppVW1aSmQzaDRlSEMzcG43OSsrdjh2bGpZbUp3NDhZTjZPdnJ3OWZYRjBxbEVvOGVQWUtwcVNuV3JsMHJoSDhqUjQ3RVJ4OTlCSGQzZDFoWldTRS9QeC9EaGcyRGc0TURWcTVjaVdIRGhzSGUzaDVidDI1VmVaMkxGeS9pd0lFRGNIRnhRWThlUGFCUUtMQjI3Vm9BUUtOR2pUQjI3TmhTKy9BbEpDVGdxNisrZ28yTkRYeDlmYXYwbUlwL0pnRmcxYXBWS3ZjZ1hMRmlSWms5Q0l1M0F0Q2trai8zcnpPYmwraDl4NENRaURTbWE5ZXVDQWdJUUdabXBzcmovLzN2ZitIbTVzWk9aRVJFUkRWRUpCSmg1c3laOFBUMFJFRkJBY3pOemN1RUtSa1pHY0l5NDlhdFc1YzdLKzdVcVZObzJiSmxxYVc5VDU0OHdkV3JWeUdWU2hFYUdvclEwRkRFeE1TZ1FZTUc4UGIyeHFsVHB3QUFmZnYyUmFkT25iQnIxeTRZR0JoQUxCWWpLaW9LWXJFWTl2YjJ3dGV0V3JWQ1ptWW1MbCsrak02ZE93dlhDUXNMUTBoSUNCd2RIZkhKSjUrZ3NMQVEvLzczdndFVUxWMmVNR0VDQmc0Y0tNeitLdzVUOVBUMHFoeW1sQXo1NXMrZnIzSVB3cmx6NTZyY2c3QmtFRVBWcDd5OXJvdVh6VmFsTVUxSm16ZHZob21KQ1d4c2JIRHYzajFJSkJLaG0vZXFWYXNRRXhNRHFWU0t5NWN2WStuU3Bjak56WVdEZzRQd2Q1K1ltSWpaczJjREtMM3N1U1IvZjMvczNyMGJBUERubjM5aTZ0U3B5TTdPeHBNblQ5QzRjV09zWHIyNjB0MlB6Y3pNS3B4bFZ6TG9temx6cHZCMXlmcG16WnBWNW41S3BSSktwVktqczJXdlhyMEtvS2dwUzJXN3FCTlJXUXdJaVVoanRMUzA4UEhISDZ0Y3NnRVV6VGc0ZCs0Yyt2ZnZyK0hLaUlpSXFKaWhvU0YyN2RxbDloZjhDeGN1Q0YxS2ZYMTlxeHdFN05tekIwcWxFZ3FGQWhjdlhoUnVmLzc4T2I3NjZpdWtwNmNEQUZ4ZFhiRmx5eFprWjJlalFZTUdRb2dqRW9tRVBlQzB0YlZWaG5sK2ZuN3c4L09EVXFsRWRuWTI1c3laZzh6TVRNVEZ4UUVvQ3V1NmR1MWFZYTNoNGVISXpjMUY3OTY5eXgzM09pRWZBOEthVjd3VTE4aklTTzJZMk5oWWJOMjZGUXNXTENpMXgxMUNRZ0prTWhuV3JWc0hVMU5UREJ3NEVBWUdCbGk3ZGkza2Nqa1dMbHdvbkw5NEppRUEvUDMzMzhJK25XS3hXSGhOcS9zZzNkWFZGZjcrL2lnb0tFQk9UZzZ5c3JMdy9QbHpORzdjR0N0WHJvUkVJc0hDaFF2eC9QbHo0VDR2NzBHb1VDZ1FIeDhQTFMwdC9QampqMmpmdnIzYXgxdHlyOEdxeXN2TGc3YTJ0a1pDd3B5Y0hPellzUU1BTUdyVXFITC9Eb21vZkF3SWlVaWpldmZ1amFDZ0lMVnZPazZkT29WUFB2bUUzZnlJaUlocVVIbS8yQmVIRHJxNnV1V09rOHZsWmJxWi92MzMzL2o5OTk4eGZ2eDREQjA2RkFNSERnUUFIRDkrSExxNnVwZzJiWm9RRUM1WnNnUXltUXdBU2dXSkJRVUZ1SExsaW5BTlZiT1ZuSnljc0dmUEhnQkZzNjMwOWZXRmN3MGJOZ3p0MnJYRDh1WExrWnViSzl3bkp5Y0hRRkVUaDBXTEZrR2hVT0RxMWF1UVNDUXdOall1dCtOcnlWbFZWZDJEOEhXQ0dLclkrdlhya1phV1Z1NllKMCtlQ0g4dVdiSkU1WmlyVjY4aU56Y1hzMmZQeHVyVnE0V1FzS0NnQUczYXRNSFJvMGVGV1hlNXVibjQxNy8raGFTa0pMaTd1Nk5PblRxWU4yOGUvUHo4RUJBUUFLbFVpcjU5K3lJL1B4K3hzYkhRMGRGQjQ4YU5rWmlZQ0lsRWdvU0VoREl6SHV2WHI0OEpFeWFnYWRPbWtNdmxXTEprQ1pvM2I0NWx5NWFoVHAwNkFJQUpFeWJBeDhjSFJrWkcwTkhSZ1Vna0t0T3dvM2pQenlOSGpzRGUzaDVtWm1ZcUgyOStmajdxMWF1SG5qMTd3c1BEUTNqdGxwd1Y2K3ZyVzJxSjhZUUpFL0RaWjUvQjE5Y1hZckVZMzMvL3ZjcnUzOFhQZDNtS1orR1dSeTZYWS9IaXhYank1QWxjWFYweFpzeVlDdTlEUk9yeE4zQWkwaWhqWTJOMDY5WU5mL3p4aDhyanFhbXBDQThQUjgrZVBUVmNHUkVSRVZWR2NaQlcza3lkYTlldVlkV3FWVmk4ZURGYXRHZ2gzRjZ2WGoxNGVYbkJ6YzJ0VkRnSEFBOGZQc1RVcVZNeGE5WXMyTmpZUUM2WFF5YVRvWFhyMXVqZXZUdGF0V29GVDA5UEdCZ1lZUGZ1M2ZqODg4OWhaMmVuTWlCczFxd1p1blhyQm10cmE3aTV1V0g5K3ZXNGZ2MDZXcmR1allrVEowSWlrYUJEaHc1WXVYSmxtZG9MQ2dwS0JaSUtoUUpMbGl6QjZ0V3I4Y0VISDZoOHZDV1hZMVoxRDBLWlRJYnM3R3lWblhIcDlibTR1T0Q3NzcrSFJDS0JvYUdoeXNDcU9KVE95TWhBV0ZnWXpNM055N3ltREEwTllXaG9DSmxNSnV4NXFhZW5oNFlOR3lJNU9Sbmg0ZUhDMkx5OFBFUkVSQUFBMXExYmh6cDE2a0JIUjBjSXhnb0tDa3F0cUVsUFQ4Zng0OGVGNzR0RHlKZER3aEVqUnVEY3VYTll1WElsN08zdDhlV1hYK0xpeFl0SVNFaEFmSHc4YkcxdGtabVppUll0V3NERXhFVGw4eEVaR1FrYkd4dk1tVE9uVElEL3h4OS9ZTy9ldlFDS3dtMTlmWDFjdlhwVldNSUxsTi9GV0Z0YkcwZU9IRUZLU29vd2R2NzgrV1gyQlJ3L2Zyeksya282ZS9ac3VjZGxNaGwrK09FSDNMMTdGd01HRE1DMGFkUFlCSWpvTlRFZ0pDS04rK3l6enhBYUdxcDJVKzZRa0JEMDZOR0QvOGtURVJGcDJPTEZpeXVjYmZYUFAvOEFLQW8xU3U1TlZ0S0RCdytnVUNpd1lNRUNyRjY5dWxUVGorSlpneVVkUDM0YysvYnR3OWF0VzdGMjdWcDg4TUVIMkxKbEN3NGZQb3k3ZCsraVRwMDZ1SDc5T29DaTJWbXJWcTJDa1pFUi92cnJMNFNGaGFuOFlMRzRhVWxJU0FpdVg3OE9TMHRMZUh0N0MyR0ZxNnNyek0zTllXdHJDek16czlkcWJwQ1hsd2NyS3lzNE96dGozTGh4d243SzVlMUJPRzdjT1BUcDB3ZWJObTFDZG5ZMlZxNWNXYXFqTTcwWmJkcTB3Zjc5KzJGc2JLenl2YVZNSnNPWU1XT1FuNStQeVpNblkrUEdqWmcwYVZLRnk4cUxpVVFpekowN0Y0bUppVEEzTjhlSUVTTmdaR1NFdzRjUEF3QUNBd094YmRzMnlHUXlQSDc4R0VCUngyTmpZMk9rcDZjTFRVcTJiTmtDb0dnWmNxdFdyY3FFZzZtcHFmRHg4VUZVVkJTQW9pWFA4K2JOZzRXRkJUNzg4RU4wNzk0ZExWdTJ4SUVEQjNEdTNMbHlhNDZOallXNXVUbSsrZWFiVXJmMzZORURvYUdoaUl5TWhLV2xaWmtBTVNZbVJnajJwVklwa3BLUzBLeFpzMUpqREEwTllXMXRMZFI4L1BoeHVMdTdseHJqN2UxZC9wTmFnZXpzYk15Yk53LzM3OS9IcEVtVDJPU1E2QTFoUUVoRUdtZHRiWTJPSFRzS3k0TmU5dlRwVTF5L2ZyM2NwVHhFUkVUMDVybTd1MlB1M0xrb0xDeUV2cjYreXRDc2VLbXVYQzVIVkZTVXlsbFpKWnM5TEZ1MkRNdVdMWU9WbFJVaUl5T3hhTkdpTXAxT3QyL2ZEcVZTaVRGanhtRFlzR0ZvMXF3Wi92NzdiK0g0eTB1TUwxKytMSHkvWXNVS0dCb2FsdGxQVFNRU0lTRWhBWnMzYjRhT2pnNThmSHhnYW1xS3RMUTB4TWJHNHRtelp3Z0tDc0xzMmJOaGFXbXA4dmtJQ0FoQVhsNGV4bzRkVytiWWlSTW5oRzZ6aFlXRkVJdkZPSG55SkU2ZVBDbU1LVytKc1ZLcFJFQkFnTEEvM1p3NWM3QnExU3FHaE5WQTNXdzZvT2kxbDVXVmhTWk5tbUR3NE1FSUN3dkR4bzBiMGJKbFN5SG9xb2llbmg2YU5tMHF6SzR0cVgzNzl0aTRjU09DZzRPUm1KZ0lBUGpoaHg4QS9HL21hVkpTRXFaTm00YUNnZ0xFeHNhaWJ0MjYyTEJoUTZubHY2YW1wckMxdFVWVVZCVE16YzN4NmFlZnd0blpHUTRPRHNLWTR0ZWJoWVVGOXUzYlY2YVc0a1k4ZG5aMm1ESmxTcG5qSXBGSWJYaDM1c3daWWRZckFMUnQyeGFQSHorR2s1TVRSb3dZVWVGelZGTEpUc3RWbFplWEIyOXZiOXkvZngrZW5wNFlQSGp3SzUrTGlFcGpRRWhFTldMQWdBRnFBMEtnNk5QVDl1M2JjeFloVVFWMGRYV0ZUL056YzNPaHE2dGJ3eFVSdmIxS0xtbmx6NHBxYmR1MnhZNGRPMkJoWVZGcWI3RmlDb1VDSTBlT1JIcDZPbHhjWEhEKy9IbWhHM0JsdEdyVkN1UEdqWU8vdno4c0xDenc4T0ZEQUlDam95UEVZakh1M0xtRFE0Y093Y1BEQS9IeDhRQ0tWaDdvNk9pZ2QrL2V3aExqbzBlUEFpamF5OHpBd0VCbHFCWWJHNHNmZi93UnVibTVhTm15SmZ6OC9CQWJHeXMwY2VqUm93Zmk0dUxnNmVtcHRudHRkblkyUkNJUkdqWnNXQ2JVNk4rL1AyN2R1b1dyVjYraVFZTUd3cXpCWWkvUHRwTEw1WEIwZEN6MytkbXpadzg4UFQxVkxvT2xOKy9zMmJNNGZ2dzR0TFMwTUhQbVRJaEVJbmg0ZU9EYmI3L0Z2SG56c0hyMWFyWGhjV1hJWkRMbzZlbkJ3Y0VCTzNmdUJGQVUzc1hGeGNIS3lxck1ERDJKUklMbXpac0RBUGJ1M1Fzdkw2OVN4NzI4dk5Da1NSUDA3OThmV2xwYXd1MkppWW00ZS9kdW1XWDc2a2lsMGlxOXh6NTU4aVRXcmwwTEFCZzVjaVQyNzkrUHZMdzhUSjgrSFlzWEwwWkNRZ0s4dkx3MDh1L3F1blhyaEdYRkRBZUozaXdHaEVSVUkrenQ3ZEdxVlN0RVJrYXFQUDdvMFNNOGVQQkFlSk5FUktxWm1wcmk2ZE9uQUlwK1FXalNwRWtOVjBUMDlpcWV2UU9nek1iOTlEL2xOUWM0Y2VJRTB0UFRJWlZLTVhueVpNVEV4TURQenc4dUxpNlY3aDQ2YU5BZ0RCbzBDRGs1T1VLd3VHelpNdWpwNlNFNk9oclRwMC9IbVRObmtKQ1FBS0JvU2JOWUxNYnUzYnNCL0srSmlGS3B4STBiTjFDL2ZuMWh5WEd4MU5SVWZQZmRkMEpnY3UvZVBlanI2K09qano2Q2s1TVRPblRvQUZOVFUySExFd2NIaHpLQmlWd3V4NE1IRHdBVTdZK29hdGJUdkhuelZJWjVWNjVjRVdhSkFVRFRwazN4NU1rVGRPalFBYU5HamFyVTgwVFY2OEtGQy9qbGwxOGdGb3N4ZS9ac1lhbXNvNk1qaGcwYmhvTUhEMkxtekpudzl2YXU4dnZSZ29JQzdOMjdGd2NQSG9TcnF5cysrK3d6Yk5pd0FXS3hHR3ZXcklHVmxSVkVJcEd3eE5qYTJob2JObXlvOEx3Nk9qcm8yclVyYnQ2OGlVZVBIdUgrL2Z1SWlvcENlbm82akkyTjRlYm05a1kvWEZjb0ZQalBmLzZESTBlT1FDcVZZdGFzV1dqZHVqWDI3OStQakl3TWRPdldEZVBIajhmdTNidHg0OFlOZUhoNHdOWFZ0ZG9DN3Q5Ly94MW56cHlCa1pFUkprMmFWQzNYSUhxZk1TQWtvaHJqNXVhbU5pQUVpbVlSTWlBa0tsK3paczJFZ0RBME5KUUJJVkU1UWtORGhhLzUvMHZWcGFTa1lNZU9IUUNLWnM5WldGakEzZDBkdi83NksxYXNXSUdmZnZycHRZTUJXMXRibUppWUNQdXhBY0NsUzVkS2pYbTVpVWhjWEp5d1BMYzRKRFExTllXSGh3ZCsvZlZYTkcvZUhNT0hEMGVYTGwxS3pib3F1ZngzMWFwVlpaWlRGeS9IMU5mWHgxZGZmYVd5WGxXUE55NHVEa3VYTGhXQ3g3aTRPT1RtNXVLTEw3N0FyNy8rQ2dBTUNXdVFRcUdBbjU4Zjl1M2JCMTFkWGN5ZlB4OWR1blFwTldiU3BFbElTVW5CK2ZQbk1YMzZkUFR0MnhjalJveEFnd1lOeWozM2l4Y3ZBQlROUE4yNWN5ZmMzZDB4Wk1nUXpKOC9IMERSVXZSMTY5Wmg3Tml4YU5teXBYQy80bVhtNVFrSUNJQy92MytwV1lJU2lRU2RPblZDMzc1OTBhbFRKMGdrRXZqNyt5TTdPeHNiTjI0c2M0NnNyS3dLcjFNc0xpNE9xMWF0d3NPSEQyRm5aNGU1YytmaWd3OCtRRkpTRW9DaWhpNEE4TVVYWDBCTFN3dmJ0Mi9IaWhVcnNIUG5UdlR0MnhmT3pzNW8xS2hScGE5WEdaczJiUUpRTkF1elpGT1hranAzN3Z6R3IwdjB2bUJBU0VRMXBrV0xGbWpjdURFZVBYcWs4dmp0MjdjUkh4OFBPenM3RFZkR1ZIdDA2dFFKNTgrZkJ3Q2NQMzhlblR0M0x2VkxCeEVWdVhmdm52Q3pBZ0JPVGs0MVYwd3RwRkFvOE5OUFB5RTdPeHYxNnRXRGg0Y0hnS0tnTURBd0VGZXZYc1hhdFd2eDdiZmZ2dElNcHZqNGVPellzUU5LcFJJZmYvd3hEaDA2QkFDWVAzOCtMQzB0WVd0ckM2VlNpYzgvL3h6Nit2bzRkdXhZaGVjY05HZ1FiR3hzU3YxZHYzanhBcmR2MzhhZE8zZVFuSndNa1Vpa3RtbmFxNGlOamNYOCtmTWhrOG5nNE9DQTJiTm5ZK3JVcWNqSXlNREFnUU1SR2hxS0hUdDI0T0hEaDVnK2ZUcjNHOVFncFZLSkN4Y3VZUHYyN1VoS1NrS2JObTN3M1hmZm9YNzkrbVhHaWtRaUxGaXdBRlpXVmpodzRBQk9uVHFGMDZkUG8xV3JWdWpldlR1Y25KeFVob1hGVFVoRUloR21USmtDYTJ0cmVIbDVJVHM3RzFPblRrVmtaQ1JDUTBOeDdkbzFHQnNibzI3ZHVnQ0F6TXhNYk5xMENRVUZCWkRMNWNqT3prWk9UZzZXTDE4dW5MdFhyMTdDTEZwemMzTzR1Ym5oMDA4L0xiVlBZV0ZoSVlDaVR1TWx1eVMvN09VOVFFdkt5TWlBbjU4ZmdvS0NvS3VyQ3c4UER3d2RPbFFJMTR2dld4d1FBa1hkbGUzdDdlSHI2NHRuejU1aHo1NDkyTE5uRDh6TXpEQmx5aFM0dXJxcXZWNVZGRGRRaW91TFExeGNuTW94bHBhV0RBaUpYaEVEUWlLcU1TS1JDQU1HRE1DNmRldlVqamwyN0JpbVRadW13YXFJYWhkSFIwYzBhOVlNRHg0OGdGS3B4T2JObXpGbHloU0doRVFsM0x0M0Q1czNieGFDb09iTm0xZTRGeHo5ajBLaHdQTGx5M0h2M2owWUdocml4eDkvRlBiczA5Yld4cmZmZm91NWMrZmk1TW1UeU1yS3duZmZmUWREUThNS3oxc2NaZ0RBOU9uVG9hdXJpNTkrK2drUkVSSEM3Ym01dVdqZHVqV0FvcTdKUUZHVGdzcElUVTJGdHJZMkFnTURFUnNiaTZpb0tEeDU4Z1FBVUxkdVhmVHQyeGRYcjE2dDNKTlFDZUhoNGZqNTU1K1JrNU9EbGkxYllzbVNKY2pPemdaUUZLYUl4V0o0ZTN0anhvd1pDQTBOeGMyYk56RjY5R2dNR0RDQWUySldvNXljSFB6KysrOElEQXpFWDMvOWhSWXRXbURLbENubzNMbHp1ZmNUaVVTWU9IRWlQdnp3UTZ4WnN3YlBuajNEM2J0M0VSa1ppUWNQSGdpekFrdnEzcjA3Qmd3WUFBQzRkZXNXTm0zYWhIYnQyc0hUMHhPTkdqV0N1N3M3cmx5NWdxQ2dJTnk2ZFF1eHNiRUFpbWIySFRseVJEaVBzYkV4Um84ZVhlcmNscGFXR0QxNk5FeE1UTkN2WHo5SXBXVi9sUytlWFZoUms1TGkxK1hMUWtKQ3NIWHJWdWpxNm1MY3VIRVlOR2dRREF3TVNvMVJLQlFBaW9KQ21Vd20vRnZnNU9TRTdkdTNZK2ZPblFnSkNZR1JrUkg2OWV1SGhnMGJxbjZDWDhIWnMyZmYyTG1JcUN3R2hFUlVvOXEzYnc4Ykd4dmhEZnZMcmx5NWdzVEV4QXFYZEJDOXI0cC9nVm0wYUJGa01obFNVMU94WXNVS3VMaTRvRWVQSG1qUW9BRi84YVQzVW01dUxoSVRFeEVhR29yejU4OEw0YUNCZ1FFOFBEellCS3VTVWxKU3NIejVjdHk5ZXhkbVptWll0bXhabWRrNTdkcTFnNWVYRjlhdlg0K3dzRERjdlhzWFk4YU13YWVmZmxxbUNVTkpkKy9lRmI3VzFkWEZ6ei8vakZ1M2J1SGd3WVBRMDlPRFhDN0htalZyY09iTUdmVHAwMGRZVVNDUlNGQlFVQUNKUkFLRlFvSHM3R3lrcDZmRHhzWkdDRTIyYmR1R2dJQ0FVdGNUaVVUbzNMa3ozTnpjMExGalI0aEVJdmo1K1FFQWZIeDh5cndtVkhXa1ZTVS9QeDg3ZHV6QTRjT0hBUlIxZ3Y3NjY2OGhsVXFSbVprcGpNbk56WVdwcVNsV3IxNk43Ny8vSGtsSlNkaXlaUXYrNy8vK0R5NHVMdWpldlR0YXRXcFY3bk5HVmJkczJUTEV4Y1doZS9mdW1EZHZYcFczNG1qZnZqMTI3TmlCd01CQVhMcDBDYk5telNyM2ZlbjA2ZE14ZWZKazJOalk0SmRmZmhFQzdtSk9UazV3Y25LQ1VxbkVzMmZQa0pLU2dyUzBOR1JsWlNFM054ZDVlWGxvMDZZTldyUm9VZWJjWDN6eFJibTE1dVhsb1ZXclZtWEN4V0s2dXJvWU8zWXMrdmJ0cS9LNGlZa0o1c3laZzg2ZE82c01JSUdpMXpKUXRKOTR5WkFmQUF3TkRURnQyalFNSFRvVVlyRVk5ZXJWSzdkZUlucTdpSlJ2Y2s0OUVkRXJDQXNMdzlhdFc5VWU3OXk1TXp3OVBUVllFVkh0OCtEQkEvenl5eStReVdRMVhRclJXOHZBd0FEZmZ2dXQwSXhBVTZLam83RnMyVElBUmJNWEZ5NWNxTkhydjRyQ3drSUVCd2RqNTg2ZHlNcktRdnYyN1RGbnpoeVltNXVydlU5SVNBZzJiTmdnTEVFME5EU0VpNHNMZXZic2lYYnQycFVabjVDUWdHKysrUVpLcFJLTEZpM0N1WFBuOE50dnY4SEN3Z0krUGo1SVNVbkJxbFdyVk01MjB0WFZoVUtoRUdZekFVVjd0QlV2dC96bm4zOHdkdXhZNU9mblExZFhGLzM3OTRlN3UzdXB3S0t3c0ZCdFVGS1NqbzRPZ29PRFZSNkxpb3JDTDcvOGd2ajRlTmpiMjJQYXRHbWxBcUUvLy94VGFLYXdkKzllb1NOdVptWW1saTFiaG12WHJwVTYzNEFCQXpCanhvd0thM3BiMUliWGRsWldWcVZtdEw1SitmbjVwZmE3Zkpla3BLUWdPVG1aczdDSmFpRlJCWitPY2dZaEVkVzRMbDI2NE5DaFE4TEd6aSs3ZlBreUJnOGVySEtQR0NJcTBxeFpNL2o0K0dEYnRtMUMxMDBpK3A5bXpacGg0c1NKbk5GU2djTENRcHcvZng3Ky92NUlTRWhBdlhyMU1IMzY5RXJ0SWZiWlo1K2hmdjM2V0w1OE9WNjhlSUdzckN3RUJ3Y2pNaklTLy9uUGY4cU10N1cxeGRkZmY0MGJOMjVnL2ZyMVNFNU9ScDgrZlRCbHloUVlHUm5oZ3c4K1FLdFdyUkFTRW9MdzhIREV4Y1VKZ1dESlJnMW1abWFZUDM5K3FjN1U1dWJtd2xMUE1XUEdxTnpycitSUzVWT25UcWx0VXBLWGx5Zk1XQ3pKMzk4ZmUvYnNnYlcxTldiUG5vMCtmZnFVYVZwU2NvWlZSa2FHRUJEV3FWTUh5NVl0dzlHalI3Rno1MDdvNk9oZzNMaHhhTisrZmZsUE1sV1pwc05CQU85c09BZ1VMWFV1ZmgwVDBidUZBU0VSMVRpcFZJcisvZnZEMzk5ZjVYR2xVb2xqeDQ1aDZ0U3BHcTZNcUhhcFY2OGVGaTVjaUtpb0tGeTVjZ1gzNzk5SGFtcHFxVitraWQ0WHVycTZNRFUxUmZQbXplSGs1QVJIUjBjdUs2NkVKVXVXSUR3OEhJNk9qcGczYng1Y1hGektCR1BsYWRldUhiWnQyNGJObXpmamp6Lyt3Snc1YzlDalJ3KzE0d2NPSElpUWtCQTBhZElFaXhZdFF0T21UVXNkTDk2TGJmVG8wU2dzTE1UejU4L3g0c1VMWkdabUlpY25CM0s1SExhMnRpcTdVbi96elRmbC9wM0w1WExvNk9oZzhPREJhcnN2dDI3ZFdsZ3UrYklHRFJyZ2h4OStRUGZ1M2RYZXYzZzVwcG1aR2JTMXRVc2RFNGxFY0hkM2g3T3pNekl5TXVEZzRLQzJWaUlpb3VyR0pjWkU5RmJJeTh2RHQ5OStXNm9qV2traWtRZ3JWcXlBalkyTmhpc2pJaUo2UGJWaEdXYXg0cjBHMzhTcy9mVDA5RXAxNmMzTnphMlJ2VkxsY25tcFdYM1ZJU0VoQWJkdjMwYmZ2bjNmeVZsbHRlbTFUVVQwdnF0b2liSHFqN3FJaURSTVcxdGJXQXFraWxLcHhQSGp4elZZRVJFUjBmdW5kZXZXYjJ4TGo4cUVnd0JxckpHU2pvNU90UytWdExXMXhZQUJBOTdKY0pDSWlONHREQWlKNkszUnUzZnZjbitadUhqeEl2NysrMjhOVmtSRVJFUkVSRVQwN21OQVNFUnZqY3JNSWp4MjdKZ0dLeUlpSWlJaUlpSjY5ekVnSktLM1NxOWV2U3FjUmZqczJUTU5Wa1JFUkVSRVJFVDBibU5BU0VSdmxZcG1FUllXRm5JV0lSRVJFUkVSRWRFYnhJQ1FpTjQ2RmMwaURBOFB4OU9uVHpWWUVSRVJFUkVSRWRHN1MxclRCUkFSdlV4Yld4dHVibTd3OS9kWGVieXdzQkNIRGgzQ3RHblRORndaRVJFUkVSVXJ1ZTFMZkh3OGxpNWRXb1BWRUwyK2hRc1gxblFKUkRXR0FTRVJ2WlZjWFYwUkhCeU10TFEwbGNldlhMbUNQLy84RTQwYU5kSnNZVVJFUkVSdnFmUG56K092di83UzJQVmlZbUtFcjJVeUdlN2Z2Nit4YXhNUjBadkZnSkNJM2tyRnN3ajkvUHpVampsdzRBQysvLzU3RFZaRlJFUkU5UGJhdTNjdmNuSnlhcm9NSWlLcWhSZ1FFdEZieTlYVkZVRkJRV3BuRWQ2OWV4ZlIwZEZvMGFLRmhpc2pJaUo2TmZmdjMrY3lUS28yY3JtOFJxKy9ZTUdDR3IwK0VSRzlPZ2FFUlBUVzB0TFN3cUJCZzdCNzkyNjFZdzRjT0lCLy9ldGZFSWxFR3F5TWlJam8xWEVaSm1tQ1NDU3E5dmRIaFlXRnd0YzZPanI4MEphSXFCWmpRRWhFYnpVWEZ4ZWNQSGtTeWNuSktvOC9mUGdRTjIvZXhFY2ZmYVRoeW9pSWlJamVYbDk5OVJWY1hGeXE5UnJSMGRGWXRtd1pBTURlM3I1YXIwVkVSTldMQVNFUnZkV2tVaW1HRGgyS1RaczJxUjF6OE9CQnRHdlhEbUt4V0lPVkVSRVJWVTdEaGcyNTlKSTB6dHJhdXFaTElDS2lXb1FCSVJHOTlicDA2WUlUSjA2bzdjcVhtSmlJaUlnSWRPdldUY09WRVJFUlZVeGZYNTlMTDRtSWlPaXR4dWsyUlBUV0U0bEUrUHp6ejhzZGMvandZU2dVQ2cxVlJFUkVSRVJFUlBUdVlFQklSTFZDNjlhdHk1MTlrWktTZ3ZQbnoydXVJQ0lpSWlJaUlxSjNCQU5DSXFvVlJDSVJSb3dZVWU2WUkwZU9RQ2FUYWFnaUlpSWlJaUlpb25jREEwSWlxalVhTjI2TURoMDZxRDJlbVptSjQ4ZVBhN0FpSWlJaUlpSWlvdHFQQVNFUjFTckRodytIU0NSU2UvejA2ZE5JVGs3V1lFVkVSRVJFUkVSRXRSc0RRaUtxVld4c2JOQ2pSdysxeHhVS0JRSUNBalJZRVJFUkVSRVJFVkh0eG9DUWlHcWRJVU9HUUV0TFMrM3hLMWV1SUNZbVJvTVZFUkVSRVJFUkVkVmVEQWlKcU5ZeE16UERKNTk4VXU0WWYzOS9LSlZLRFZWRVJFUkVSRVJFVkhzeElDU2lXbW5nd0lISzRlRjBBQUFnQUVsRVFWU29VNmVPMnVPUEh6L0d4WXNYTlZnUkVSRVJFUkVSVWUzRWdKQ0lhaVY5ZlgwTUh6NjgzREVCQVFHUXkrVWFxb2lJaUlpSWlJaW9kbUpBU0VTMVZzK2VQV0ZuWjZmMmVHcHFLazZjT0tIQmlvaUlpSWlJaUlocUh3YUVSRlJyaWNWaWZQSEZGK1dPQ1E0T1JtcHFxb1lxSWlJaUlpSWlJcXA5R0JBU1VhM1dva1VMZE9qUVFlM3h2THc4QkFRRWFMQWlJaUlpSWlJaW90cUZBU0VSMVhxalJvMkNWQ3BWZXp3OFBCd3hNVEVhcklpSWlJaUlpSWlvOW1CQVNFUzFYdDI2ZGRHdlg3OXl4K3phdFFzRkJRVWFxb2lJaUlpSWlJaW85bUJBU0VUdmhFR0RCc0hZMkZqdDhZU0VCSnc5ZTFhREZSRVJFUkVSRVJIVkRnd0lpZWlkb0t1cmkrSERoNWM3NXZEaHcyeFlRa1JFUkVSRVJQUVNCb1JFOU01d2RuWkd3NFlOMVI3UHpjM0Z2bjM3TkZnUkVSRVJFUkVSMGR1UEFTRVJ2VFBFWWpIR2pSdFg3cGlJaUFoRVJVVnBxQ0lpSWlJaUlpS2l0eDhEUWlKNnAzend3UWR3ZG5ZdWQ4eWVQWHVnVUNnMFZCRVJFUkVSdlUzaTQrUHg0c1VMdGNmVDB0Snc4dVJKS0pYS0twLzd6ei8vclBUWXpNeE1QSHYyck1yWHFNcjVYL1U5YjFaV0ZwNCtmVnJsK3lRbko3L1M5WWlvNWtscnVnQWlvamR0MUtoUnVISGpCckt6czFVZWYvTGtDVTZlUEFrM056Y05WMFpFUkVSRU5TMHdNQkJuejU3RjhPSERNWExrU09qbzZKUTZIaDRlanJWcjF5SW9LQWllbnA1d2RIU3MxSGtWQ2dXOHZMeGdhMnVMNGNPSG8xZXZYdVdPVDAxTnhjU0pFOUdtVFJzTUhEZ1FQWHIwcVBSakNBME54WXNYTDlDdlh6L282dXFxSEJNVEV3TmZYMThNSFRvVS9mdjNoNTZlWHFYUG41R1JnUWtUSnFCcjE2Nnd0TFNzMUgxdTNyeUpuSndjK1ByNndzcktxdExYSXFLM0F3TkNJbnJuMUtsVEJ5TkdqTUNPSFR2VWpqbDY5Q2k2ZHUwS2MzTnpEVlpHUkVSRVJEWE4wOU1UU1VsSjhQZjN4N2x6NTdCbzBTTFkyOXNMeDArZlBnMEFlUGJzR2M2ZlA0OUdqUnJCd01DZ3d2TkdSa1pDTHBjak1URlJaV2lYbEpRRUt5c3JTS1ZGdjRZYkdCaEFxVlFpUGo0ZURnNE8rT2VmZjZDam93TkRROE1LcnhVVUZJUmJ0MjVoejU0OW1EZHZIcHljbk1xTU1UQXdRRXBLQ2padjNvdzdkKzdBMjl0YnVIWkZ0TFMwVUZoWWlBc1hMbFJxZkVscjFxekJpaFVycW55L3lpb29LRUJhV2hvVUNnWDA5ZlZScDA2ZGFyc1cwZnVFQVNFUnZaTmNYRndRR2hxS2h3OGZxanllbDVjSGYzOS96Smd4UThPVkVSRVJFVkZOa2txbFdMQmdBVHc4UEpDVWxJU2ZmLzRabXpkdkJnREV4c1lpT2pvYXVycTZXTHQyTFd4dGJTdDkzc3VYTHdNQWhnd1pncVpObStMcnI3OUd1M2J0QUFDRmhZVTRjK1lNckt5czBMaHhZMGdrRXVUbDVRRUE4dlB6c1cvZlB0eThlUk1tSmlaWXVYSmx1U0ZoY25JeWJ0KytEWkZJaFBuejU2Tmp4NDRxeDJscmF3TUFHalpzQ0I4Zm4wby9EcUFvSUN4MjZ0UXBTQ1FTQUVXaDZSZGZmQUVBQ0FrSkVhNEJBSDM2OUlGVUtxM3l0U3Jyd29VTDJMTm5EK0xqNDFGUVVDRGNibXBxaXA0OWUyTHMyTEV3TWpLcWxtc1R2UThZRUJMUk8wa2tFbUhDaEFudzl2WkdZV0doeWpIWHJsM0RqUnMzOE5GSEgybTRPaUlpSWlLcVNTWW1KaGcxYWhTMmJOa0NmWDE5NFhaL2YzOEF3SGZmZlNlRWd6S1pERHQyN01DWFgzNnBOcmhUS3BYNC9mZmZBUURuejU5SFVGQVFNak16OGZqeDQxTGowdExTb0sydGpiTm56d29oWEhaMk5pNWN1QUNaVElhTWpBemN2bjBiM2JwMVUxdDdjSEF3bEVvbEJnd1lvRFljQkNDRWVzVi9GdGU1WmNzV2RPalFBUjA2ZEtqd3ZsVWxFb25LTE5sK1UrTGo0MkZrWklSUm8wYkIydG9hV2xwYWVQejRNWUtDZ25EMDZGSGN1SEVEbXpadEtoVmFFbEhsTVNBa29uZVduWjBkUHZua0U1dzZkVXJ0bUYyN2RxRjU4K2FsM2hnU0VSRVIwYnZqMEtGREtwdG41T2ZuQzE5djNMZ1J1Ym01dUhqeElpd3NMQkFkSFkzbzZHZ0F3STBiTi9EWFgzOGhPam9hSzFldVZMbmMrUHIxNjNqeDRnWE16YzFoWVdFQkN3c0xBRVdCMmZqeDQ3RnIxeTdjdVhNSGxwYVcwTlhWaFp1YkcvTHo4eEVjSEF3akl5TTRPenNqT0RnWWhZV0Y4UFB6ZzUyZG5jclppektaREVGQlFUQTFOWVdIaHdjQUlDQWdBSkdSa1dVZVkvSGpTMHhNeE9USmt3RUF1Ym01ZVBMa0NVSkNRckJxMVNvMGI5NWM1WE1tRW9tRXI2ZE9uU3A4WGJMcHliUnAwMVRldDdxTUdqVUtvMGVQTG5XYnE2c3JPblhxaEprelp5SStQaDYzYnQxU3VkeWFpQ3JHZ0pDSTNtbERodzdGNWN1WGtacWFxdko0YW1vcTl1M2JKN3pCSWlJaUlxSjNTOXUyYmZIdHQ5OUNMcGVyUEg3MzdsM2N2WHRYK1A3NTgrY0lEQXdzTXk0bUpnWUxGaXpBaWhVcnlqVDhPSGp3SUtSU0taWXVYWXJHalJzaklpSUMxdGJXYU5Tb0VlTGo0M0huemgwNE9qckN6czZ1ekxuVDA5TVJIQndNb0NqVWUvVG9FV2JNbUFFZkh4KzBidDI2MU5qOSsvY2pLeXNMM3Q3ZU1EUTBSSFIwTkxadDJ5WWN0N1cxaFpHUkVTUVNpZkI0eFdLeE1QUFIwTkJRQ0M4UEhEaUEyYk5uVi9oQnVZR0JnUkFZRmkrTGZ2bjJZcS9TK2JteVhyNVdzYVpObTFiYk5ZbmVKd3dJaWVpZHBxdXJpN0ZqeDJMOSt2VnF4NXcvZng2ZE8zZXVkSWM2SWlJaUlxbzltalp0aWsyYk5rRlBUdzhtSmlabEduV0VoNGRqOGVMRk1EYzN4Lzc5KzZ0OC9waVlHTnk0Y1FQNit2cnc5ZldGVXFuRW8wZVBZR3BxaXJWcjF3cmgzOGlSSS9IUlJ4L0IzZDBkVmxaV3lNL1B4N0JodytEZzRJQ1ZLMWRpMkxCaHNMZTN4OWF0VzFWZTUrTEZpemh3NEFCY1hGelFvMGNQS0JRS3JGMjdGZ0RRcUZFampCMDd0bFFuNUlTRUJIejExVmV3c2JHQnI2OXZsUjVUeVMxNlZxMWFwWElQd2hVclZwVFpnN0RrM29DYThzY2Zmd0FBckt5czBMWnRXNDFmbitoZHdZQ1FpTjU1SFRwMFFOdTJiWEg3OW0yMVk3WnYzNDdseTVkWDI1NHBSRVJFUkZSenltczJVcnhzOWxXM25ObThlVE5NVEV4Z1kyT0RlL2Z1UVNLUm9HWExsZ0NLd3JXWW1CaElwVkpjdm53WlM1Y3VSVzV1TGh3Y0hJUVFMakV4RWJObnp3WlFldGx6U2Y3Ky90aTllemNBNE04Ly84VFVxVk9SbloyTkowK2VvSEhqeGxpOWVuV2x1eCtibVptVnU4Y2hnRkpCMzh5Wk00V3ZTOVkzYTlhc012ZFRLcFZRS3BWcVovdTlDVStmUG9WQ29VQjZlam91WGJxRXc0Y1B3OEhCQWQ3ZTNud3ZUL1FhR0JBUzBUdFBKQkpoM0xoeG1EZHZudG8zWFNrcEtUaDA2QkRHakJtajRlcUlpSWlJcUNZVkw4VXRyd051Ykd3c3RtN2RpZ1VMRnNEVTFGUzRQU0VoQVRLWkRPdldyWU9wcVNrR0Rod0lBd01EckYyN0ZuSzVIQXNYTGhUT1h6eVRFQUQrL3Z0djFLOWZIMERSRXVEaWZRMHpNek5WWHQvVjFSWCsvdjRvS0NoQVRrNE9zckt5OFB6NWN6UnUzQmdyVjY2RVJDTEJ3b1VMOGZ6NWMrRStMKzlCcUZBb0VCOGZEeTB0TGZ6NDQ0OW8zNzY5MnNkYmNxL0Jxc3JMeTRPMnRuYTFoWVJmZi8wMWNuTnpoZThkSFIyeGNPRkNXRnBhVnN2MWlONFhEQWlKNkwxUXQyNWREQmt5QkFFQkFXckhuRDU5R3AwNmRVS1RKazAwV0JrUkVSRVJWWmYxNjljakxTMnQzREZQbmp3Ui9seXlaSW5LTVZldlhrVnViaTVtejU2TjFhdFhDeUZoUVVFQjJyUnBnNk5IandxejduSnpjL0d2Zi8wTFNVbEpjSGQzUjUwNmRUQnYzano0K2ZraElDQUFVcWtVZmZ2MlJYNStQbUpqWTZHam80UEdqUnNqTVRFUkVva0VDUWtKWldZODFxOWZIeE1tVEVEVHBrMGhsOHV4Wk1rU05HL2VITXVXTFVPZE9uVUFBQk1tVElDUGp3K01qSXlnbzZNRGtVaFVLc3dFQUdOall3REFrU05IWUc5dkR6TXpNNVdQTno4L0gvWHExVVBQbmozaDRlRWhoSDBsbHhqNyt2cVdXbUk4WWNJRWZQYlpaL0QxOVlWWUxNYjMzMzhQc1Zpczl2a3VqNDJOamRwajgrYk5RMTVlSGxKVFUzSG56aDFjdkhnUjQ4ZVB4L2p4NHpGaXhJZ0t6MDFFcW9tVTFibUxLQkhSVzZTZ29BQkxsaXhCWEZ5YzJqRTJOalpZdW5ScG1iMXBpSWlJaUtpMDZPaG9MRnUyREFEUXZIbHpMRnk0c0lZckt1dk9uVHY0L3Z2dklaRklZR2hvcURLd1NrOVBSMzUrUGlRU0NRb0tDbUJ1Ymw3dTdMZUdEUnRpMGFKRjBOUFRnMUtwaEkrUEQ4TER3OVdPcjFPbkRvNGNPWUlsUzVZZ0xDd01JcEdvM0dZZVptWm1XTDE2dGNwbDBlZk9uY1BLbFN0aGIyOFBEdzhQUEgvK0hBa0pDWWlQajRldHJTMUNRa0xnNU9RRUV4TVRsZWVPakl5RWpZME41c3laVTJZNTdoOS8vSUc5ZS9jQ2dOcGx3c1d6RUFIQXdjR2h6UEhNekV5a3BLUUFBSHIyN0luNTgrY0wreGNXNjlPbmo5ckhYdXpzMmJNVmppa1dIUjJONzcvL0hybTV1WmcrZlRyYzNOd3FmVitpOTRtb2dtbTlEQWlKNkwyU21KaUlIMzc0b2R3TmxBY05Hb1JodzRacHNDb2lJaUtpMnFjMkJJUUFrSmFXQm1Oalk1V0JsMHdtdzVneFk1Q1ZsWVdwVTZkaTQ4YU5tRGR2SG5yMzdsM3A4K2ZrNUNBeE1SSG01dVlZTVdJRWpJeU1jUGp3WVFCQVlHQWd0bTNiaG9NSEQ4TFQweE9KaVlrNGRPZ1FqSTJOa1o2ZUxqUXAyYkpsQzRDaVpjaXRXclZDbzBhTlNsMGpOVFVWUGo0K2lJcUtLblc3aFlVRlB2endRN1JyMXc0dFc3YkVoQWtUS2xYemtDRkQ4TTAzMzVTNlRhbFU0cWVmZmtKa1pDUXNMUzNMQklneE1USEMwbDZwVkFxSlJJSm16WnFWZTUzdTNidkQzZDI5MUcyaG9hRVYxbGV5MlVwbGJOdTJEUUVCQWJDeHNSSDJhaVNpMGlvS0NEbEZob2plS3cwYU5NRGd3WU9GTjIycUJBY0h3OG5KQ1haMmRocXNqSWlJaUlpcWc3clpkRUJSbzdxc3JDdzBhZElFZ3djUFJsaFlHRFp1M0lpV0xWdkMydHE2VXVmWDA5TkQwNlpOa1pPVFUrWlkrL2J0c1hIalJnUUhCeU14TVJFQThNTVBQd0Q0WHlPUXBLUWtUSnMyRFFVRkJZaU5qVVhkdW5XeFljT0dVc3QvVFUxTllXdHJpNmlvS0ppYm0rUFRUeitGczdOenFWbDh4WE4vTEN3c3NHL2Z2aksxRkhjMXRyT3p3NVFwVThvY0Y0bEU4UGIyVnZrWXo1dzVnenQzN2dqZnQyM2JGbzhmUDRhVGsxT1ZsL1ZXTmZ5cmpBWU5HZ0FBa3BPVDMvaTVpZDRYWmVkWEV4Rzk0OXpjM05Dd1lVTzF4d3NLQ3JCMTY5YlgycHlaaUlpSWlONXVaOCtleGZIang2R2xwWVdaTTJkQ0pCTEJ3OE1EbVptWm1EZHZuckJVOWxYSlpETG82ZW5Cd2NFQk8zZnVCRkFVM3NYRnhTRTdPN3ZNTW1PSlJJTG16WnZEek14TVdPcGJrcGVYRjd5OHZPRG41NGZ4NDhjTDRXQmlZaUpPbmp5Sm8wZVBWcW91cVZSYXBRWWlKMCtlaEsrdkx3Qmc1TWlSQUlvYWtVeWZQaDNidG0zRDZ0V3JTelVOcVFuRnk1N3IxcTFibzNVUTFXYWNRVWhFN3gySlJJSkpreVpoMGFKRmFwY2EvL1hYWHpoeTVBZysvL3h6RFZkSFJFUkVSTlh0d29VTCtPV1hYeUFXaXpGNzlteGhxYXlqb3lPR0RSdUdnd2NQWXViTW1mRDI5a2J6NXMycmRPNkNnZ0xzM2JzWEJ3OGVoS3VyS3o3NzdETnMyTEFCWXJFWWE5YXNnWldWRlVRaWtiREUyTnJhR2hzMmJLand2RG82T3VqYXRTdHUzcnlKUjQ4ZTRmNzkrNGlLaWtKNmVqcU1qWTNoNXViMlJqc0hLeFFLL09jLy84R1JJMGNnbFVveGE5WXN0RzdkR3Z2MzcwZEdSZ2E2ZGV1RzhlUEhZL2Z1M2JoeDR3WThQRHpnNnVxcWNwL0hOMEVtazBGZlg3L003ZmZ2MzBkUVVCQUFvRisvZnRWeWJhTDNBUU5DSW5vdk5XellFQU1HRE1DeFk4ZlVqZ2tPRGtiYnRtMHIzRnVGaUlpSWlHb0hoVUlCUHo4LzdOdTNEN3E2dXBnL2Z6NjZkT2xTYXN5a1NaT1FrcEtDOCtmUFkvcjA2ZWpidHk5R2pCZ2hMR05WNThXTEZ3Q0E3T3hzN055NUUrN3U3aGd5WkFqbXo1OFBBQ2dzTE1TNmRlc3dkdXhZdEd6WlVyaWZYQzZ2c082QWdBRDQrL3VYbXFrbmtValFxVk1uOU8zYkY1MDZkWUpFSW9HL3Z6K3lzN094Y2VQR011Zkl5c3FxOERyRjR1TGlzR3JWS2p4OCtCQjJkbmFZTzNjdVB2amdBeVFsSlFFQU1qSXlBQUJmZlBFRnRMUzBzSDM3ZHF4WXNRSTdkKzVFMzc1OTRlenNYR1lmeGRkMTZOQWhuRGh4QW82T2ptalFvQUcwdExUdzZORWpSRVJFb0tDZ0FLNnVydnh3bitnMU1DQWtvdmZXNE1HRGNlM2FOZUdOenN1VVNpVTJiOTZNcFV1WHF2eTBrb2lJaUlocUI2VlNpUXNYTG1ENzl1MUlTa3BDbXpadDhOMTMzNkYrL2ZwbHhvcEVJaXhZc0FCV1ZsWTRjT0FBVHAwNmhkT25UNk5WcTFibzNyMDduSnljVklhRmp4OC9GdTQvWmNvVVdGdGJ3OHZMQzluWjJaZzZkU29pSXlNUkdocUthOWV1d2RqWVdGZ09tNW1aaVUyYk5xR2dvQUJ5dVJ6WjJkbkl5Y25COHVYTGhYUDM2dFZMYUw1aGJtNE9OemMzZlBycHA2WDJLU3dzTEFSUTFEUWxNREJRN1hOUlhyTytqSXdNK1BuNUlTZ29DTHE2dXZEdzhNRFFvVU9ocGFWVjZyN0ZBU0VBakJneEF2YjI5dkQxOWNXelo4K3daODhlN05tekIyWm1acGd5WlFwY1hWM1ZYcThxbWpadGlnWU5HaUFxS2dvUkVSRlFLcFV3TlRWRjE2NWRoWkNVaUY0ZHV4Z1QwWHN0TGk0T2l4Y3ZMck1IVEVuZHVuVlR1WkV6RVJFUjBmdXNOblF4enNuSndlKy8vNDdBd0VEODlkZGZhTkdpQlVhUEhvM09uVHRYNnY3WHIxL0htalZyOE96Wk13QkY0WitycTZzd0svQmw2OWF0QXdEODg4OC9pSWlJUUx0MjdlRHA2U25NcHJ0eTVRcUNnb0p3NjlZdHRmdjJHUnNiWS9UbzBSZ3laRWlwMi8zOS9XRmlZb0orL2ZwQktpMDcxMGNtazJIUW9FRVZOaWxSZHp3a0pBUmJ0MjZGcnE0dUJnMGFoRUdEQnNIQXdLRFVtTGk0T0V5ZVBCa0FjT3pZc1ZJZm9tZGxaV0huenAwSUNRbUJrWkVSUHYzMFUvVHMyYk5VSXhVaXFqa1ZkVEZtUUVoRTc3MkFnQUFFQndlWE84Ykx5NHVmU2hJUkVSR1ZVQnNDUW05dmI4VEZ4YUY3OSs3bzA2Y1BtalJwVXVWejVPWGxJVEF3RUpjdVhjS3NXYlBLWFdxc1ZDb3hlZkprMk5qWVlPalFvV2pkdXJYYWNjK2VQVU5LU2dyUzB0S1FsWldGM054YzVPWGxvVTJiTm1qUm9rV1Y2MHhMUzRPUGp3OUdqeDZOamgwN2xqbWVrcEtDa3lkUG9tL2Z2ckN5c2lwelBEdzhIRXFsRXAwN2QxWVpRQUxBZ3djUDRPWGxCWHQ3ZS96eXl5OHdORFFzTStiSmt5Y1FpOFdvVjY5ZWxSOERFVlVmQm9SRVJCWEl6OCtIdDdlMzJxWEdBR0JnWUlCbHk1YVZXc1pCUkVSRTlENnJEUUZoVmxhV3loQ3JPdVhuNXd0TGN0ODFLU2twU0U1T2hxT2pZMDJYUWtSVlZGRkFXRDN0aFlpSWFoRXRMUzE4ODgwM2FqOHBCWW8ybTk2NmRXdTVTNUdKaUlpSTZPMmk2WEFRd0RzYkRnS0FwYVVsdzBHaWR4UURRaUlpRkhVMXJxanJXVlJVRkU2ZlBxMmhpb2lJaUlpSWlJZzBnd0VoRWRILzE2OWZ2d28vRVEwSUNFQkNRb0tHS2lJaUlpSWlJaUtxZmd3SWlZaitQNUZJaE1tVEo1ZTdGRVdoVU9EWFgzK0ZYQzdYWUdWRVJFUkVSRVJFMVljQklSRlJDYWFtcHZEdzhDaDNURkpTRW5idjNxMmhpb2lJaUlqZWZ0eW5tWWlvZG1OQVNFVDBrZzRkT3NEVjFiWGNNV0ZoWVFnTkRkVlFSVVJFUkVSdm56cDE2Z2hmUDMvK3ZBWXJJU0tpMThXQWtJaEloVEZqeHFCZXZYcmxqdG0xYXhmM0l5UWlJcUwzVnQyNmRhR3RyUTBBK09lZmY1Q2FtbHJERlJFUjBhdGlRRWhFcElLT2pnNm1UcDBLaVVTaWRreCtmajQyYk5pQTNOeGNEVlpHUkVSRTlIYlExdFpHeDQ0ZGhlLzM3dDFiZzlVUUVkSHJZRUJJUktTR3ZiMDloZzRkV3U2WXAwK2ZZdnYyN2R4M2g0aUlpTjVMZ3djUEZqNVF2WFRwRXY3OTczOXpKaUVSVVMwa1V2SzNXaUlpdFFvTEMvSHp6ei9qM3IxNzVZNmJNR0VDZXZYcXBhR3FpSWlJaU40ZVlXRmgyTHAxYTZuYnpNek1ZR2xwQ1pGSVZFTlZFVlhkd29VTGE3b0VvbW9qcXVBZlpBYUVSRVFWU0U5UHh3OC8vSUMwdERTMVk2UlNLUll0V29SR2pScHByakFpSWlLaXQwUllXQmkyYjkrT2dvS0NtaTZGNkpYNStmblZkQWxFMWFhaWdKQkxqSW1JS21Cc2JBd3ZMeStJeGVyL3lWUW9GTml3WVFOa01wa0dLeU1pSWlKNk96ZzdPK1BubjM5R3QyN2RoTVlsUkVSVWUzQUdJUkZSSlowNGNRTDc5dTByZDB5SERoMHdmZnAwTHFjaElpS2k5MVplWGg1U1VsS1FrWkZSMDZVUVZVbUxGaTFxdWdTaWFzTWx4a1JFYjRoU3FjUzZkZXR3L2ZyMWNzY05HVElFN3U3dUdxcUtpSWlJaUlpSXFIeGNZa3hFOUlhSVJDSjgvZlhYcUZ1M2JybmpqaHc1Z212WHJtbW9LaUlpSWlJaUlxTFh3NENRaUtnSzlQWDFNWDM2ZEVpbDBuTEhiZHEwQ2ZIeDhScXFpb2lJaUlpSWlPalZNU0FrSXFxaWhnMGJZdno0OGVXT3ljdkx3NW8xYTdqM0RoRVJFUkVSRWIzMUdCQVNFYjJDbmoxN3d0blp1ZHd4ejU4L3gvcjE2NkZRS0RSVUZSRVJFUkVSRVZIVk1TQWtJbm9GSXBFSVgzNzVKV3h0YmNzZDkrREJBK3pac3dmc0IwVkVSRVJFUkVSdkt3YUVSRVN2U0Z0Ykd6Tm56b1Nob1dHNTQ4NmRPNGYvL3ZlL0dxcUtpSWlJaUlpSXFHb1lFQklSdllhNmRldGkrdlRwa0VnazVZN3o4L1BEdlh2M05GUVZFUkVSRVJFUlVlVXhJQ1FpZWswdFdyU29zR2xKWVdFaE5tellnR2ZQbm1tb0tpSWlJaUlpSXFMS1lVQklSUFFHdUxxNm9sKy9mdVdPeWNyS3dzcVZLOW5abUlpSWlJaUlpTjRxREFpSmlONlFrU05Ib2syYk51V09TVTVPeHVyVnE1R2JtNnVocW9pSWlJaUlpSWpLeDRDUWlPZ05rVWdrOFBUMGhJMk5UYm5qSGo5K2pBMGJOcUNnb0VCRGxSRVJFUkVSRVJHcHg0Q1FpT2dOMHRmWHg2eFpzeXJzYkh6bnpoMXMzNzRkU3FWU1E1VVJFUkVSRVJFUnFjYUFrSWpvRGF0c1orT3dzREFjUG54WVExVVJFUkVSRVJFUnFjYUFrSWlvR2xTbXN6RUFIRHQyRFAvOWYrM2RlVmlWWmY3SDhjL2hzQzhxaW9vczVpNkNhK1V1cUdXTHFlbm9OSm5wV0k1bGptTnBUbWI1Y3ltM3RMSnRGbTJzTEtkMG5OSnFLdE0yVW5MTFRGSlVVRndSRUpWRlpEK0g1L2NIZVlSVU9LQnNudmZydXJnNlBOelA4M3dQY1BMNDhiN3Y3emZmVkVGRkFBQUFBQUJjR1FFaEFGU1MvdjM3YTlDZ1FXV09lL2ZkZDdWcjE2NHFxQWdBQUFBQWdNc1JFQUpBSmJyLy92dlZwMCtmVXNjWWhxRy8vLzN2aW91THE2S3FBQUFBQUFDNGhJQVFBQ3FSeVdUUytQSGoxYWxUcDFMSFdTd1dMVjI2VkNkT25LaWl5Z0FBQUFBQUtFSkFDQUNWekd3MmEvTGt5V3Jac21XcDQ3S3lzdlRDQ3kvbzFLbFRWVlFaQUFBQUFBQUVoQUJRSmR6YzNEUnQyalExYWRLazFIR1ptWmxhdEdpUmtwS1NxcWd5QUFBQUFJQ2pJeUFFZ0NyaTQrT2o2ZE9ueTlmWHQ5UnhHUmtaV3JSb2tVNmZQbDFGbFFFQUFBQUFIQmtCSVFCVUlUOC9QejMxMUZQeTlQUXNkVnhhV3BvV0xWcWtzMmZQVmxGbEFBQUFBQUJIUlVBSUFGVXNPRGhZVTZkT2xiT3pjNm5qenAwN3B3VUxGdWpjdVhOVlZCa0FBQUFBd0JFUkVBSkFOUWdKQ2RHa1NaTmtNcGxLSFhmMjdGa3RYTGhRYVdscFZWUVpBQUFBQU1EUkVCQUNRRFc1OWRaYk5XSENoREpEd3BTVUZDMWF0RWdaR1JsVlZCa0FBQUFBd0pFUUVBSkFOZXJkdTdjZWVlU1JNa1BDcEtRa1FrSUFBQUFBUUtVd0dZWmhWSGNSQU9Eb3Z2LytlNjFZc2FMTWNZMGJOOWFNR1RQazUrZFhCVlVCQUFBQUFHNEVwakptcFJBUUFrQU5FUmtacWJmZWVxdk1jYjYrdnBveFk0WUNBZ0txb0NvQUFBQUFRRzFIUUFnQXRjaTMzMzZyZDk1NXA4eHgzdDdlbWo1OXVwbzNiMTRGVlFFQUFBQUFhak1DUWdDb1piNysrbXU5Kys2N1pZNXpkM2ZYazA4K3FYYnQybFZCVlFBQUFBQ0Eyb3FBRUFCcW9hKysra3J2dmZkZW1lT2NuWjMxK09PUHEwdVhMbFZRRlFBQUFBQ2dOaUlnQklCYWF1UEdqZnIzdi85ZDVqZ25KeWRObURCQnZYcjFxb0txQUFBQUFBQzFEUUVoQU5SaW16WnQwcXBWcSt3YU8zYnNXQTBZTUtDU0t3SUFBQUFBMURZRWhBQlF5MjNkdWxWdnZ2bW1yRlpybVdPSERSdW00Y09IcTR6Lzl3TUFBQUFBSEFnQklRRGNBS0tqby9YNjY2OHJQeisvekxFOWV2VFFvNDgrS2hjWGx5cW9EQUFBQUFCUTB4RVFBc0FOSWk0dVRpKy8vTEt5czdQTEhOdXFWU3RObVRKRmRldldyWUxLQUFBQUFBQTFHUUVoQU54QVRwNDhxY1dMRnlzakk2UE1zWDUrZnBvMmJacUNnb0txb0RJQUFBQUFRRTFGUUFnQU41aVVsQlF0WHJ4WUtTa3BaWTUxZDNmWFgvN3lGM1hxMUtrS0tnTUFBQUFBMUVRRWhBQndBMHBQVDllU0pVdDA4dVRKTXNlYVRDYU5IajFhZDk1NVp4VlVCZ0FBQUFDb2FRZ0lBZUFHbFoyZHJaZGZmbGx4Y1hGMmpSOHdZSUJHang0dHM5bGN5WlVCQUFBQUFHb1NBa0lBdUlIbDUrZHIrZkxsMnJsenAxM2pPM1Rvb0VtVEpzbkx5NnVTS3dNQUFBQUExQlFFaEFCd2d6TU1RK3ZYcjlmNjlldnRHdS9uNTZmSmt5ZXJSWXNXbFZ3WkFBQUFBS0FtSUNBRUFBZXhmZnQydmZubW15b29LQ2h6ckxPenN4NTg4RUhkZnZ2dEt1UFBDUUFBQUFCQUxVZEFDQUFPNU1pUkkzcmxsVmVVbnA1dTEvanUzYnZyVDMvNmt6dzhQQ3E1TWdBQUFBQkFkU0VnQkFBSGs1YVdwcVZMbCtyWXNXTjJqZmYzOTlma3laUFZ0R25UeWkwTUFBQUFBRkF0Q0FnQndBR1Z0M21KaTR1THhvNGRxNGlJQ0pZY0F3QUFBTUFOaG9BUUFCeFVlWnVYU0ZKNGVMakdqaDByTnplM1Nxd01sY2t3RE1YRXhHakhqaDJLalkxVldscWFjbk56cTdzc29GcTV1N3ZMMTlkWGJkdTJWZmZ1M1JVV0ZzWS9oZ0FBQUlkQ1FBZ0FEbTc3OXUxYXNXS0Y4dkx5N0JvZkdCaW9pUk1uNnFhYmJxcmt5bkM5SlNjbmE4V0tGWXFOamEzdVVvQWFyVzNidGhvL2ZyejgvZjJydXhRQUFJQXFRVUFJQUZCaVlxTGVlT01OSlNRazJEWGViRFpyMkxCaEdqSmtpTXhtY3lWWGgrc2hOalpXUzVjdVZYWjJkbldYQXRRS25wNmVldkxKSjlXMmJkdnFMZ1VBQUtEU0VSQUNBQ1FWN1V1NGF0VXFSVVpHMm4xT3MyYk5OR0hDQkFVRkJWVmVZYmhteWNuSm1qTm5qaTBjTkpsTTZ0ZXZueUlpSWhRVUZDUjNkL2RxcmhDb1hybTV1VXBJU05EbXpac1ZHUm1waTI5L1BUMDk5ZHh6enpHVEVBQUEzUEFJQ0FFQUpXemR1bFZ2di8yMjNVdU9uWjJkTlh6NGNOMXp6ejNNSnF5QkRNUFFnZ1VMYk11S2ZYMTk5ZGhqanlrME5MU2FLd05xcHYzNzkydlpzbVZLUzB1VFZMVGNlT2JNbWV4SkNBQUFibWhsQllST1ZWVUlBS0JtNk5XcmwrYk5tNmZnNEdDN3hsc3NGcTFkdTFiejVzMVRZbUppSlZlSDhvcUppYkdGZ3lhVFNSTW5UaVFjQkVvUkdocXF4eDU3ekJZSXhzYkdLaVltcHBxckFnQUFxRjRFaEFEZ2dKbzBhYUs1YytlcWYvLytkcDhUSHgrdm1UTm42b3N2dmxCaFlXRWxWb2Z5MkxGamgrMXh2Mzc5MUs1ZHUycXNCcWdkUWtORDFhOWZQOXZuTzNmdXJMNWlBQUFBYWdBQ1FnQndVSzZ1cmhvM2JweisvT2MvMjcxSG5jVmkwZXJWcTVsTldJTVU3MWdjRVJGUmpaVUF0VXZ4MTh2Qmd3ZXJzUklBQUlEcVIwQUlBQTZ1WjgrZW1qZHZubHEyYkduM09ZY1BIOWF6eno2cjFhdFhLemMzdHhLclExa3U3cU1taVdZeVFEa1VmNzBVZngwQkFBQTRJZ0pDQUlEOC9mMDFhOVlzM1gvLy9YSjJkcmJySEt2VnFpKysrRUxUcDAvWHRtM2JSTStyNmxFOG9LVmJNV0MvNHE4WC9xRURBQUE0T2dKQ0FJQWt5V3cyYS9EZ3daby9mMzY1WmhPbXBhWHBILy80aHhZdVhLaUVoT3VLamtvQUFDQUFTVVJCVklSS3JCQUFBQUFBVUJrSUNBRUFKUVFHQm1yV3JGa2FPWEtrM2JNSnBhSTl2R2JPbktuMzMzOWYyZG5abFZnaEFBQUFBT0I2SWlBRUFGekdiRFpyMEtCQldyQmdRYmxtRXhZV0Z1ckxMNy9VOU9uVEZSVVZ4YkpqQUFBQUFLZ0ZDQWdCQUZjVkVCQlFvZG1FR1JrWldyNTh1ZWJObTFlaXl5NEFBQUFBb09ZaElBUUFsS3I0Yk1KV3JWcVY2OXhEaHc1cC92ejVXckpraWVMajR5dXBRZ0FBQUFEQXRiQi9PZ2dBd0tFRkJBUm85dXpaaW9xSzBwbzFhM1QrL0htN3o5MjdkNi8yN3Qycm0yKytXU05HakZEVHBrMHJzVklBQUFBQVFIa1FFQUlBN0dZeW1SUWVIcTViYnJsRkgzLzhzVFp0MmlTcjFXcjMrYnQzNzlidTNidlZ2WHQzRFI4K1hBRUJBWlZZTFFBQUFBREFIaXd4QmdDVW02ZW5wMGFOR3FXRkN4ZXFmZnYyNVQ1L3g0NGRtakZqaHBZdlg2NlVsSlJLcUJBQUFBQUFZQzhDUWdCQWhRVUVCR2o2OU9tYU1tV0svUHo4eW5XdVlSaUtpb3JTOU9uVDlkWmJieWt4TWJHU3FnUUFBQUFBbElZbHhnQ0FhMkl5bVhUTExiZW9RNGNPMnJCaGd6Nzk5RlBsNStmYmZiN1ZhbFZrWktRaUl5UFZxVk1uM1gzMzNRb0xDNVBKWktyRXFnRUFBQUFBRnhFUUFnQ3VDMWRYVncwZE9sUjkrdlRSMnJWcnRXM2JOaG1HVWE1clJFZEhLem82V2tGQlFicjc3cnZWcTFjdnViaTRWRkxGQUFBQUFBQ0pKY1lBZ091c1FZTUdtamh4b2hZdFdxUnUzYnBWNkJvSkNRbGFzV0tGbm5qaUNhMWJ0MDRaR1JuWHVVb0FBQUFBd0VYTUlBUUFWSXJBd0VCTm5qeFpKMCtlMUVjZmZhU2ZmdnFwM05mSXpNelUrdlhyOWIvLy9VODllL2JVd0lFREZSd2NYQW5WQWdBQUFJRGpJaUFFQUZTcTRPQmdUWmt5UlVlUEh0VzZkZXUwWjgrZWNsL0RZckZveTVZdDJySmxpMXEyYktuZXZYdXJSNDhlOHZIeHFZU0tBUUFBQU1DeEVCQUNBS3BFOCtiTk5XM2FOTVhIeCt1amp6N1MzcjE3SzNTZCtQaDR4Y2ZINi8zMzMxZW5UcDBVSGg2dXpwMDd5OW1aUDlJQUFBQUFvQ0w0MnhRQW9FcTFiTmxTMDZkUFYxeGNuTmF0VzZlWW1KZ0tYY2RxdFdyMzd0M2F2WHUzdkx5ODFMMTdkNFdIaDZ0bHk1WjBRSzVraFpLc2hZWmNuUGcrQXdBQUFEY0NtcFFBQUtwRm16WnROR1BHREMxY3VGQjkrL2E5cG03RldWbFordmJiYi9YY2M4L3BxYWVlMHZyMTY1V1NrbklkcTNWUVdYRlhQUHora1J5OWN6am5LaWNaVXRKYXFUQ3Ywc3I2ZnN0V1dhM1dVc2ZrNXhjbzVrQnNwZFZ3by9qa3N5KzE4ZXZJTXIrZkFBQUF1TEVSRUFJQXFsVndjTERHangrdjExNTdUZmZkZDU5OGZYMnY2WHFuVDUvV3VuWHJORzNhTk0yWU1VTnIxcXpSd1lNSENVREtLL0Y5cVNCRFN2ejNaVjlxNGUyc1p0NVhXWVJnRkVwNVNaSlJVQ2xsblRsN1R2T1h2S3JKZjUycEV5ZFBYWFhjcnQxN05QWHAyVnI1Ny85VXlzOCtMVDFENTFMVDdCcWJsMWUrc0hUcmpsM2xydWY0aVlSeW55TkpaOCtsNnNWWC82NkhIM3Vpd2tIaGhheXNDdDBiQUFBQU5RZExqQUVBTllLUGo0L3V2ZmRlRFJvMFNELysrS00yYnR5b3c0Y1BYOU0xVDUwNnBWT25UdW56enorWGw1ZVhPbmJzcU02ZE82dGp4NDd5OXZhK1RwWGZnQXJPU202TnBIcGRKU05meWprcWVUU1hKS1dtcGlwNXkzZmFHMzlNbitWTGVZWlpoaVJuSjhuTDJhUitYYnZvcm9oSmNqWlh6bHVNTDcvNlRvWmhLTzVRdlA0ODlXbTk5dUo4dFd6ZVRJWmhLQzB0WGZYckZ3WE1YMyszV1lXRmhmcjNtZy8xeTc3OVdqSi9sbTJmeXBNSnB4UVVHRkNocGVqWk9UbHljM1ZWUmthR25wcjV2SjU5NmdtMWJ0WGlxdU1OUTVvemY0bWFOMnVxU1k4K0xDZW5zdjl0ZHZhOHhicno5bjRhUDNhVVhOMWN5eHlmY0NwSlU1K2VyWDdoUFRWbDBxTnljM096Ky9tNHVoWmRQekhwdEQ3NWJJTnU3dHhCRGYwYTJIMytQLysxVXJ0K2p0WXJpNTlYSFpvR0FRQUExRm9td3pDTTZpNENBSUFyaVkrUDE2Wk5tN1JqeDQ3ck9ndk1aREtwVFpzMjZ0S2xpenAzN3F5QWdJcUZSVFhCbURGamJJOVhyVnAxL1M2YzlCL0p0YjZVZDFvS0dDM0RNUFN2dDkvV29mUUNHYUhoeXFzZnBMekMzMzdQQ3VWMDdCZmw3Tit1OEpzN2FOeXd1K1YwSGIrdjJUazVHajF1a3M1blpzcTNYbDNOZm1hYW1qZHJLa2w2YStVSDJoMjlWMzlidWtqWjJkbjY0eU9UWmJWYTFTNmtqYVpNZWtTTkd6V1VKQjA1ZWx6Lzkvd0x1bXRBZjAxNjlPRnkzZi9zdVZROU8yZWhtZ1lINnFIUkkvWFFoTWZMZFg2UGJyZG96alBUeWx4T2Y5ZlFrUlgrZlc5MlUxTXRuUHVNR2pYMHMydjhtZzgvMW9xVjcwdVNQdnJnYmRXdDQ2TzgvSHd0V1B5S1RxZWNMZlhjL0lJQ25Vd29tc1VaMHFhVlhsdzRSeDd1N2hXcXU3cFUydXNIQUFDZ2hqR1Y4UmNlWmhBQ0FHcXNsaTFiYXVMRWlSbzVjcVNpb3FJVUZSV2x4TVRFYTc2dVlSaUtqWTFWYkd5czFxeFpvL3IxNjZ0Tm16WnEzYnExV3JkdXJhWk5tOHBzTmwrSFoxQ0xOYmxmS2tpVlhPcHJ5NVl0OHUvVVUwZEQ3bEdtMlZ1RmhsSFVxZVF5VGlwczFsbHV6VHByMjZFZnRXM09pM3A1eG1UVjgvUzRMaVY5dVA0em5jL01sRlMweEhmcTA3TXZHL1Bjd3BmazdlVnBDOWdPSEl6VGhNbFBYVFp1L2FkZnlMOXhJNDBZT3FqRThZOCsva3hyUHZ6NGl2ZlB5YzFWYm02ZWpodzdyb3p6bWJiallhRWhNanM1S1M4dlg3R0hEbC8xV005dXQ5cTExNmJaN0NTcjFhbzZQajVxZGxOd21lT1Rray9yek5semtxUmJPbmRRZy9yMkw5TXYvbnR1TmhmTmJuUnpkZFc0c2FQMHhGUC9wNnlzYkx1dWN6RHVzR2JQVzZ5RmM1KzlwdjFFQVFBQVVEMElDQUVBTlo2dnI2K0dEQm1pd1lNSDY5aXhZNHFLaXRLMmJkdVVtWmxaOXNsMlNFMU4xZmJ0MjdWOSszWkpSY3N1VzdSb1lRc01XN1ZxSlI5SFhEN3BVbDk3OSs3VmdYTzUralF1V3hsT1hwSmh5Tk9TcFp0UDdWRG8yYjJxbDEwMHl5emQwMC83RzNiVVR3SGRsZVBzS1hQcnJySTBDTlNFdVMvcGhSbFQxYnordFMzcFBuYmlwRDVZdTA2UzFLeHBzUElMOHBXWWRGck96czRLRFdtanJPeHNlWGw2YXM4dit5UkpycTR1Q21uVFdzbW5VNVJ5cHFqRzBKQTJ0bVhHa3JSOTV5NTF2Ym16bWdZSDJvNk5HRFpZeDA4bTZJdU4zOGpaMlZudWJtNjJQZmJxMWF0cm15RjM4VDZTdEdET0RIbDdlZWxrd2lrOS9OaVVxeDdyRzk3VHJ1ZDZjUmx5KzdBUVBmOS8wOHNjdjJMbCs3WlFjOHlvKzhvVmJ2OTJodWZGaFNYTm1nWnJ4ZCtYeXR2YnE5Yk5DZ1FBQUVENUVSQUNBR29OazhtazVzMmJxM256NWhvMWFwVDI3ZHVucUtnby9mVFRUeW9vdUg1Tk1mTHo4M1h3NEVFZFBIalFkc3pmMzk4V0ZnWUZCU2tnSU9ERzI4ZlFVaUR0M2lUZE9sRDZOYVR5YmhHbVEzbk5sRkZneUNSREVjZSswdThPckpGbi9tOGFVNlRHNmRhRXJSb2U4Mit0RDMxQVVUZmRMdWY2QWZMc00wTGpGNzJoRFM4OEk5Y0tUc3JNeTh2VG9wZGVsOFZpVVk5dXQyanVzMC9wWU53aFRaaytTeGFMUmVNZmVsRC9YZjgvSFRoWTFIVzVVVU0velgzMnIyclR1cVdTVDZmb29RbFB5R0t4cUgxWWlCNTllRXdaZDVPbS9tV0NSdjFoaEJvMzhsUENxVVJid0xkeStXdnk5dktTSkdWbVh0RHZIaWpmRW1WNzJiTlBZV1hjeTJxeGF2NlNWK1hsNmFHcGY1bFFycjBJQVFBQVVMc1JFQUlBYWlXejJheE9uVHFwVTZkT3lzbkowWTgvL3FnZmZ2aEJCdzRjVUdWc3I1dWNuS3prNUdSdDJiTEZkcXhPblRvS0NBaFFRRUNBQWdNRGJZOTlmWDFyNTU2R1RrNVM5QmFwemExU3ZjYXlHdEk3aDdKdDRlQ1lQVytxei9GdlM3MkVkLzRGamRuekx6WE5PS29QT282WFM4TWc1ZFh6MTVoM051Zy80d2VXdXlURE1MVG9wZGNWZitTWSt2YnBxUm5USnN2WjJheTJyVnZLeGNWRkJRVUYramw2bis2K283KzIvRkEwQTNSQS93aTFhZDFTa3VUZnVKRjY5K2lxNzZPMjZadnZ0dWpSaDhjb1BUMUQrUVVGVjkybnoyUXl5Yjl4dzFMcktqNUxiOHIwMlRJN09TbS9XRWg5cFdQMk1sZGlRRGhsK2l5bHBsM3F2bHg4Q2ZINFNVOHFMVDFEa3VUbTVsYXVQUnF0Vml2TDhnRUFBR294QWtJQVFLM240ZUdoaUlnSVJVUkU2Tnk1YzlxOWU3ZWlvNk1WRXhNamk4VlNhZmM5Zi82OHpwOC9YMkttb1NTNXU3dmJ3c0pHalJxcFhyMTZKVDdxMUtsVE04TVVKN1AweUF1MlR6Y201dWxzcmxXU1NRUGpQaTRaRG5xWXBYWjFKYjlmOXhjOG15TWR5SkJ5aXZiKzYzdjBhNlY2Tk5TRzFzUFVyTThnSFZ2N3VnNm0zNmFRZXZaMzJKV2tDeGV5dE85QXJQcUc5OUwzVzdhcVY0K3U2dDcxWmtsUzg1dUNkZnhFZ3JyZTNFa0JBZjdxRU5aT2UyTU9hTU9tYi9UZ3lCRzJXYVZkYittczc2TzJxVjk0TDZXbFoyam1jNHVVbTV1cjE1Yk1sNDlQeFdhQm1wd3VCY0RIanArNDdPdFhPbWIveFl1dWJiVlliY3ViUzFPZTJiTi9tVEJPVTUrZXJRS0xSYzdPNWhLdmo1emNYTG03Ri8xOE5tejZSdlhxMU5HREkwZVVlYzNVMURUOTM3ekY2dE96bTBiOVliamR0UUFBQUtEbW9Jc3hBT0NHbForZnI1aVlHTzNaczBmUjBkRTZkKzVjZFpkazQrUGpvM3IxNnFsdTNib2wvdXZ0N1MwWEZ4ZTdQOGFORzJlNzV2WHN3aHI1L2ZlSzlPNm94SHl6R21hZjF2UGZUSlc1OE5mT3VzMjhwQUdCUlNGaGNUbFc2ZXRUMHJHaVVNdnFaTmFzMjEvVldjOUcycmR4allMYWhHcnRxRDdscmlYelFwWSsvWHlqM2xtMTJ1NXpUQ1pUbVROSnc5cTExWklGcytYbTZuclZNY1gzRVB6NFB5dDE1T2h4TmZScm9McDE2dWplUC96UmR2eTMrdzJXZHF3c3d4OFlaMnZHVWw3MjNDUGpmS1o4dkwzazVPU2taK2N1MU01ZFA5dk8zYlU3V3F2WHJpL1hQYytjUFdlcjk0K2ovcUEvanJxdlFyVkxVbUxTYVczODVqdnQzWGRBcDFQT0tEOC9YNTRlSHZMM2I2U3dkbTNWUDZLUGdvTUNLbno5MzZLTE1RQUFjQlIwTVFZQU9DeFhWMWQxNmRKRlhicDBrV0VZU2toSTBKNDllN1Jueng0ZE9uU29VcFlpMnlzek0xT1ptWms2ZWZKa3RkVlFtaDE3ZnRINVhsMGtTYmNmMlhBcEhQUjFsUVlHUzg1WGVIL2hZUzc2MnVvalVucSt6SVZXRFRqeWhkYTBmMGlGVFVOMU9tNnZEUFZSZVJkZkcwYWhQdmxzZ3lTcFpmTm1pajk2VEpMVXNYMW9tZWVtcGFmclpFS2lyYXR3N0tGNDVlWGxTWkxpRGgvUngvL2JvUHRIRExXTno4M05rOFY2YVZaZGRrNk83WEgwM2hndGV1bDErVFdvcjRWelo1YnpXVWoyL3JwZG5KMVlrUzdHOXFoYnA2amhqc1ZpMFMvNzl0dU9IeitSb0g3aHZiUjErNC82OXZzb3U2OVgzSHNmckpYVmF0SERZeDRvMTNtR1llanQ5MVpyN2JwUFpiVmE5ZlNUazlXeGZUc2xKcDNXMis5OW9KOSsva1UvL2Z5TFZxMytVRU1IM2FWSkU4YlZ6bVg4QUFBQU5SUUJJUURBSVpoTUpnVUhCeXM0T0ZoRGhneFJWbGFXOXU3ZHE1aVlHQjA2ZEVpSmlZblZHaGpXQklXU2ZrZ3BVSGdqRjUzTkxkU0ZYM095VGttN0xnM3ExZmhTT0JoM1h0cDVScEloZFc4a3RhNVQ5TFhlamFYUGk0TFBqc203dEtiOVF6TFZiYWpDOURQNjVWeU9Palh3c0xzbWk4V3FXZk9XS0RVdFhaSTBjL29VL1J5OVYyOHNlMHRKeWFkVnA0enUwaGZQcSt2anJlRkRCK21wbWMvTHg5dExFOGFQVmYvd1huSnpLN25rT2U1d3ZKNmR1MUM1dVhtWFhXdk8vQmNsU1Ftbmt2VE1uQVYyUDRlTENxM1djbzJ2U0Jmajh0aTMvMkNKNXpuMTZkbjYvZThHYTlyamoybk1BL2NwS0xCSmlSRHU0OCsrMU4rV3ZTVkplbWZacXdvT0NyenNtaFcxOHYzL2FQVi9MODFjek0zTlZlTkdEZFc0VVVNdGVuNm1SajA4VWRuWk9USU1ReDkvOXFYOC9CcG81TytIWGJmN0F3QUFPRG9DUWdDQVEvTHk4bEtQSGozVW8wY1BTVkoyZHJiaTQrTjErUEJoSFRwMFNQSHg4Y3JPemk3aktqY1drNlJnVHlkWnJWWVZtSXJlSXJnVzVxdEI5cGxMQXdKK0RmY3lDNlN2RXFYQ1gwUFZUWW1TdjRmazQxSTB4aVRKa1B5eXpzaWxNRjhtSnljVkdvYU9adWFYS3lDTVBYUllNZnVMOW5oczI3cVZtZ1lIYW45c1ViZmlNMmZQMlQxejdzelpWT1huRjZoSDExczBlZUtmcnRxZ3BHUDdVQzJjKzZ3V3ZmUzZmTHk5WlRhYmRTaitpQ1RaWmlGS1JUTVRMN0szU1VtQm5mdGhWdFhNdU84Mi8xRGljeWNuSjYzOTZGTWxKaVpyenJOL3RZM3BGOTdyc3Bxc2hZVktUODlRdlhwMXIwc3RuMzYrc2NUbmg0OGN0VDMyOXZKUys5QVEyMUpvU2RxdzhSc0NRZ0FBZ091SWdCQUFBRW1lbnA3cTBLR0RPblRvSUtsb3lXTmlZcUl0TUx3NHkvQkdacExVek5zc3d6Q1VheW1VSkhubUYydVM0ZW9rdWYrNjcyQnFubFJvS0Q1SFduMWFlaVRBVU9QVXZLS0EwTjFjTkRhdjZCcGUrVmt5Sk1rd2RDUXp2MXcxaGJWcnF4ZWVuNm1rMHlucUg5RzdxQXdYRjl2WHk5cHpiOERnb3Yzd0hwLzRKN1VMYWFOdXQzWXA4NTRkMjRkcTljcGxra3J1UWJoZ3pnemJ2VTZubk5HRDQvNHN5ZjRtSlhuNTlqMzNxb2dITFJhTE5rZHRVOTA2UHJKWXJjckt5bGJ2bnQzMC9aYXRpdHEyVTBlT0hWZFdWcllXTEhsVjZ6NzVYSk1uamk5eC9wS2xmOVA1ekV5OXNuaWVHdm8xdU9aNmZ0dTB4L1UzKzBKNmVKUU1sVlBLc2FRYUFBQUFaU01nQkFEZ0Nrd21rd0lEQXhVWUdLaStmZnRLS3BwbG1KaVllTmxIU2tyS0RiVTgyV1F5eWMxSnlwRjB3YlZZbDkrOFFpbkxJbms1UzQwOEpGY250VkNoZXRXUm5qNWkwdUJmY2pRc3lFdk9PVlpiT0NoSm1XNCtzbGhUNUdxU1hDNi9YWmx1dmJsemljK0xoMGtGQlJibDU5dmZ4ZmQ2S1Nnb21nM280dUtpano1NFM1NGVIcVUyS2VsMmF4ZjVlSmZkb0VTU0x2NG03ZmxsbnlaTWZxck04ZWZTMHNwZC81YXRPNVI1SVV1REI5NmhMelorSTBtNjU4N2I5ZjJXclRLYnpmS3JYMStmZlBhbEpPbEE3Q0ZObWpwRG9lM2EyczYvKzQ3YjlQby9WK2l2ejh6Vks0dWZWLzM2dmxlOHo4T1BQVkZxSGU4c2UwMlM5T2Z4RCtubE41WXBMeTlQTFpzMzAzMi9HMUppM1BIakpmZnFyTzlicjF6UEZ3QUFBS1VqSUFRQXdFNmVucDVxMWFxVldyVnFWZUs0eFdKUmNuS3lMVEJNU2tyU3FWT25sSlNVcEh3N1o0M1ZORjdtb29EUTR1U2lSSjhnQldRbUZIM2h4QVdwWGIyaWhpUkRtOHIwMDFuZDFrTHFHbHBmNzJ3NXJ5Zm1IOVhrY0IrRi9IcWRVM1dDWlRXWlZaaVZJY09qanJvMzlyem0yaTR1ODVXayswYVBMMlhrSlpaeTd2OVhGbWRuc3g0ZVBWS0RCOTRoVDQrckw1bXVWNitlWG50eHZrSkQycFI3NlhCMmRvNnRJY3YxOXArUFBwRWtEZWdmb2M4MmZDVkphdHVtcFhwMnUxWEJ3UUZ5ZG5aVzVPYXRrb3FXK0M1ODdsbkZIVDVpVys3ZHBWTjc5ZTNUVTk5SGJkT00yUXYweXVMbjVlVjErYy8yWklKOXMyNXY2OWRIZlhwMVYwNXVycTJKeWtYZmZoK2xZeWRLQm9SREJ0NVp2aWNNQUFDQVVoRVFBZ0J3alp5ZG5SVVVGS1Nnb0tBU3h3M0RVRTVPanM2ZlA2LzA5SFJsWkdTVStDaCs3UHo1ODdKZTV4RHJXdHpVcUw2eWM5S1U3ZUdybndPNktTRDIxNER3aHhTcG1VOVJRT2p2SVEwcTZyTHJJK254NWw3YUgzTkJyeTFQVUppbjlKQy90S2RKVjZYbTVNcDhiSytzd2UwVVVzLysvUWV2cWxqUTFxWjF5eEtCNFc4ZGlEMGtTY3JNdkhEdDkxWFJ6M1RmL29PSzNMSlY3VU5EVkxkdW5UTEdGK3J2eTkvV3paMDdhdnhERDlwOUQwbnExYU5ycFRRcDJmVnp0QTdISDFYM3JqZGZ0ang0M3V5bkpSVUZpQmM3T0kvNzR3TUtEV21qdU1OSFNvd2ROM2FVYlRueTNJVXZhdkc4V1hJcTVXZFJGbGRYRjdtNlhwcGphaGlHUHYxOG8vNjVZcVh0bU5sczFzamZEOVg5dng5NmhTc0FBQUNnb2dnSUFRQ29KQ2FUU1o2ZW52TDA5SlMvdjMrcFl3M0QwSVVMRjVTZG5hM2MzRnpsNWVVcE56Zlg5amd2TDArRmhZVzJENnZWcXNMQ1FuMzQ0WWVWVXZ2djdybFRtNWI5VncwR2pOWTNMUWJxOWlOZnlMMGdWOHF4U2g4ZmwrNElsUHhLZGdEVzJWeUYvcEtpTjFvWlduZEcrc3NoazV4YitlbEVhcHBjVTQ3SnBWTzQ2cmhXUEVDNnFQaEV2Q1h6WjVXNkIrR2ZwODZRaDd1N3R2KzRXNzE2ZEwybSs3NjE4Z050MjdsTFo4K2xTcEkrK2V4THJmbnZwV0R1U2sxSzB0TFRsWnFXcnJqRFIrVGZ1SkVHRDd6am1tcTRWb1poYU1YSzkyVTJtL1hvdzJPVVZhd1J6OFZWOGdVRkJWci82UmVTaWdMWUlmZGNlYlplWUJOLzNUV2duNzdZK0kxK2p0Nm5kMWF0MFovR2ppb3g1dXZQL2x1aE92ZnRQNmhsSzk3VndiakRrcVJHRGYzVXAyYzMzVHZvYmdVRk5xblFOUUVBQUhCMUJJUUFBTlFBSnBOSlBqNCs4dkh4S1h0d01aVVZFRFpxMkZEdUJkbjZPZTZBdXJScHB3ODZqZGU0WFg4cit1TFpQR250VVNuWXMyZ3ZRa2xLeVpGT1prdFdRODRtNlErTnBPVHdzZHE0YzV0OHpuK21DeTF1MFNNaDE5N01RcElLclpmMk43d1l4SlZtLzhFNFJlK05rZFZxMFpPVEg3dXNJY2JWSER0eFVsOS90OW4yK2Y4MmJKS2JxNnVHRFJtb0RxRWhXdnpLMzY2NkJQaEtUVXBlLytjS05mUnJvTzVkYnk3MXZrWmg1ZTFuK2VWWDMrbHcvRkg5WWNTOXVxbHBrUGJHSENoMjQ2TDdmdlRKNXpwN0xsVnVycTU2WnRya1VwZEczL2U3SWRxdzZWc1pocUcxNno3VnZZUHV1cWFtSmVkUzAvU1BmNjNVNXFodGFoOGFvb25qeDZyYnJWMFVIQlJZNFdzQ0FBQ2diQVNFQUFEZ2l0NTQ4aEhkKyt4aXhmbjZTWUhocXBPVHJoSDczNWZKTUNTcklSM0xLdnI0RGNQa3BMVmhZN1Exc0w4UzFWVDFJbGVwWHR4V2RjcVBrT1IzelhVVkZtc0ljNlVnN21vU0VwT1ZuWk5iYXJPUUE3R0g5UG1YWCt1bm42TjFwbGluWEU5UER3MGJQRkFqaGc2eUxTdjI5MjhrVnhkWCtmczNrb2U3K3hXYmxGUkVZV0ZoMllNcTZOanhFMnJab3BrZUhqMVNVdEUraDdiN0dvWXlNczdyZzdYckpFa1RIM21vekdBdU9DaFFIY0xhNlpkOSsyVzFXblhrMlBFS0I0US9iTitwRjEvNWg4TGF0ZFhiLzN5RlVCQUFBS0FLRVJBQ0FJQXJxbCt2cmg2N2Y1aitzZTU5N1l1NFgva3RCdXBFdmVhNmYrOUtCWjQvZWNWekV1bzIxWDg2UEtRdDdzMTBQT0dFdkxkL3JJemJ4bXI1SGEwVjFyQjhzeU92cG5qSGFIdUN1QUdENzVNa1BUWnVUSm1kaE92V3FhUHZOditndkx3OFNVVU5Pb1lQdlVmRGh3NjY3RDV0VzdlNjBpV3VXblBDcVNRRkJ3V1VPYmJRS0FvSUs5TEZ1S3htMnVQR2psSnFhcHBjWElyMitzdkp6YjEwYm1HaC9yYjhiV1ZuNStpZXUyNjNlemwwLzRqZSttWGZmcGxNSmpXL3FhbGQ1L3pXZjlmL1QyKyt2VXFHWVdqSHJ0M2FzV3UzWGVkVmRBa3pBQUFBU2lJZ0JBQUFWelc2YnpjbFpsbjAyUmZ2S2JycnZVcHFGS1FEZlY5UXEvUWpDanNUTGQvY29sbDJhZTRORk5Pd2svWjROTlhSOUhUbEhZdVc5Nzd2bE4zalhrM3YxVnBkQStwZnQ1b3FjNFpkUUpQR2Vuak1TQzFiOGE2R0RSbW9jV01la0tmbnRUVldNUXhETDcrK1RGdTMvNmczWGw2Z3dJRFM5OUM3K1B3cTBzVzRzSXhHTjI2dXJtcmkzOWoyZWZFWmhOOUVibEhrbHEzcTBxbTlIcDg0WG1ucEdmcnhwNS9Wb3RsTkNnNE9sSEdWNzN0RW41NWEvdlo3NnRPenV4bzFyTmdNMGVWdnZWZWg4d0FBQUhCOUVCQUNBSUJTVGIrbmw0SURtdWpObGU4cDNhZWhUcmZ1cXA4OTYraFQzNzV5Y1RMTFNWSzJwVUQ1T1lVcVREd296d05SY25OMlVjRnRveldyYTVDR05mZTlydlZZTEJiYjQ4Zi9PbE5PSnZzYW54U1dOYjN1VnlPR0RwS3JpNHZ1SFhTWDdWaFM4bW5OWC95cWJXYmhsUlJjcGE3OGdud2xKcDJXSkQwelo0SGVlR2xocWQyUHJiL3VzVmlSTHNiRkc2WFlvL2dNd2dLTFJSM0MybW5lckJseWRuWldhbXFhbHJ6eWQwbEZlMlNhelplK3p4ZG5JRXBTM1RvKyt0dkxDOVdrU2VtTmVBQUFBRkJ6RVJBQ0FJQXlQZEM1dWU1Y1BGT1QxbTFUMHU3dlZKQ1hMY1Bzb2h3UEg1bXNCWExLelpLSENtVjFyNk9DemdNVUd0UlFML1VNVmtPUDYvOVdvM2hBbUhBcXllN3pTZ3YzaWpPWlRDWENRVWxxNHQ5WWYzendQczJadjBRV1M5RXNQYWNyTkVlNWVPeTNkVjA4bm56NmpHWXZlRkZMNXMrU202dnJGZTkvOGZrVkQrSHNyYnU4QVdGK2ZyN3RjYi93WHJwL3hGQmJVNUptTndWcjlqUFQ5TUhhZFRvY2Y5VDJ2SU1DbThpL2NhTVMxMmxXd2FYRkY3RlVHQUFBb0hvUkVBSUFBTHMwY0hQV21nZkNsVGE4cDFZZVBLY3RDYW5LVE05UWdja3NzNGVIR25oNnFGY1RiejNZdXI0YWVwUXYzQ3FQL0lKTEFlRzYxVy9idFFlaGo0KzMzTnpjcnVtKzNXKzlXVys4dkZDZUhoNXExTkN2M0FHZXZkemQzSFQvNzRmcXZ0OE5zV3U4eVdSU2VPOGUrdU1EOXltd25MUDQ4dktLQWtKM2R6ZVpUS1lTSFl2TlpyTWlldmRRbjU3ZHRPaWwxL1hkNWgvVU5EaFFjNTc1YTdudUFRQUFnSnJQWkJoMnJyY0JBQUExenBneFkyeVBWNjFhVlkyVlZKMnZ2dDJzNkYvMnFldXRYUlRSdTBlSlVPdEt2djV1c3lKNjk1U3JhK1dGbHJYVjE5OXRsc1ZpVWQvd1h2SndkNy9xdUtUazA0bzVFS3QrNGIzazdIemovUHV5STc1K0FBQ0FZektWOGFiNXhubUhCd0FBSE1JZHQwWG9qdHNpN0I0L29MLzlZeDJOdmQrYkp2Nk5TelEzQVFBQXdJM0Z2bDI5QVFBQUFBQUFBTnlRQ0FnQkFBQUFBQUFBQjBaQUNBQUFBQUFBQURnd0FrSUFBQUFBQUFEQWdSRVFBZ0FBQUFBQUFBNk1nQkFBQUFBQUFBQndZQVNFQUFBQUFBQUFnQU1qSUFRQUFBQUFBQUFjR0FFaEFBQUFBQUFBNE1BSUNBRUFBQUFBQUFBSFJrQUlBQUFBQUFBQU9EQUNRZ0FBQUFBQUFNQ0JFUkFDQUFBQUFBQUFEb3lBRUFBQUFBQUFBSEJnQklRQUFBQUFBQUNBQXlNZ0JBQUFBQUFBQUJ3WUFTRUFBTFdZdTd1NzdYRnVibTQxVmdMVUxzVmZMOFZmUndBQUFJNklnQkFBZ0ZyTTE5Zlg5amdoSWFFYUt3RnFsK0t2bCtLdkl3QUFBRWRFUUFnQVFDM1d0bTFiMitQTm16ZFhZeVZBN1ZMODlSSVNFbEtObFFBQUFGUS9Ba0lBQUdxeDd0MjcyeDVIUmtacS8vNzkxVmdOVUR2czM3OWZrWkdSdHMrN2RldFdmY1VBQUFEVUFBU0VBQURVWW1GaFliWlpoSVpoYU5teVpZU0VRQ24yNzkrdlpjdVd5VEFNU1VXekI4UEN3cXE1S2dBQWdPcGxNaTYrT3dJQUFMVlNjbkt5NXN5Wm8renNiRW1TeVdSU3YzNzlGQkVSb2FDZ0lCb3d3T0hsNXVZcUlTRkJtemR2Vm1Sa3BDMGM5UEx5MHR5NWMrWHY3MS9ORlFJQUFGUXVrOGxrS3ZYckJJUUFBTlIrc2JHeFdycDBxUzBrQkZBNkx5OHZUWjA2dGNRK25nQUFBRGNxQWtJQUFCeEVjbkt5VnF4WW9kalkyT291QmFqUjJyWnRxL0hqeHpOekVBQUFPQXdDUWdBQUhJaGhHSXFKaWRIT25UdDE4T0JCcGFXbEtUYzN0N3JMQXFxVnU3dTdmSDE5RlJJU29tN2R1aWtzTEV4bHZFY0dBQUM0b1JBUUFnQUFBQUFBQUE2c3JJQ1FMc1lBQUFBQUFBQ0FBeU1nQkFBQUFBQUFBQndZQVNFQUFBQUFBQURnd0FnSUFRQUFBQUFBQUFkR1FBZ0FBQUFBQUFBNE1BSkNBQUFBQUFBQXdJRVJFQUlBQUFBQUFBQU9qSUFRQUFBQUFBQUFjR0FFaEFBQUFBQUFBSUFESXlBRUFBQUFBQUFBSEJnQklRQUFBQUFBQU9EQUNBZ0JBQUFBQUFBQUIwWkFDQUFBQUFBQUFEZ3dBa0lBQUFBQUFBREFnUkVRQWdBQUFBQUFBQTZNZ0JBQUFBQUFBQUJ3WUFTRUFBQUFBQUFBZ0FNaldQb3I4UUFBQVZwSlJFRlVJQVFBQUFBQUFBQWNHQUVoQUFBQUFBQUE0TUFJQ0FFQUFBQUFBQUFIUmtBSUFBQUFBQUFBT0RBQ1FnQUFBQUFBQU1DQkVSQUNBQUFBQUFBQURveUFFQUFBQUFBQUFIQmdCSVFBQUFBQUFBQ0FBeU1nQkFBQUFBQUFBQndZQVNFQUFBQUFBQURnd0FnSUFRQUFBQUFBQUFkR1FBZ0FBQUFBQUFBNE1BSkNBQUFBQUFBQXdJRVJFQUlBQUFBQUFBQU9qSUFRQUFBQUFBQUFjR0FFaEFBQUFBQUFBSUFESXlBRUFBQUFBQUFBSEJnQklRQUFBQUFBQU9EQUNBZ0JBQUFBQUFBQUIwWkFDQUFBQUFBQUFEZ3dBa0lBQUFBQUFBREFnUkVRQWdBQUFBQUFBQTZNZ0JBQUFBQUFBQUJ3WUFTRUFBQUFBQUFBZ0FNaklBUUFBQUFBQUFBY0dBRWhBQUFBQUFBQTRNQUlDQUVBQUFBQUFBQUFBQUFBQUFBQUFBQUFBQUFBQUFBQUFBQUFBQUFBQUFBQUFBQUFBQUFBQUFBQUFBQUFBQUFBQUFBQUFBQUFBQUFBQUFBQUFBQUFBQUFBQUlBYndQOERYbGR1NkZYckV6MEFBQUFBU1VWT1JLNUNZSUk9IiwKCSJUaGVtZSIgOiAiIiwKCSJUeXBlIiA6ICJtaW5kIiwKCSJWZXJzaW9uIiA6ICIiCn0K"/>
    </extobj>
    <extobj name="C9F754DE-2CAD-44b6-B708-469DEB6407EB-2">
      <extobjdata type="C9F754DE-2CAD-44b6-B708-469DEB6407EB" data="ewoJIkZpbGVJZCIgOiAiMTY3NjgwNDExNjgyIiwKCSJHcm91cElkIiA6ICIxMjUzMzM2MTkiLAoJIkltYWdlIiA6ICJpVkJPUncwS0dnb0FBQUFOU1VoRVVnQUFCUWdBQUFUV0NBWUFBQUJwSTB1RkFBQUFDWEJJV1hNQUFBc1RBQUFMRXdFQW1wd1lBQUFnQUVsRVFWUjRuT3pkZDNSVTFkN0c4V2RtMGlzaFFnb2RJaVUwcVJGRkxvSWdJcUlvNkJXd1J5blhodlFiUlJFditsSUZBWkdpMkFzV3ZDQ2d5QVdESUYxYWtCaWFFQ0FGU2E4emszbi9pQmtTMDBPSmNiNmZ0VnhPenRubjdEM2pKR2FlN0wxL0Jwdk5aaE1BQUFBQUFBQ0F2eVdEd1dBbzY3enhhZzBFQUFBQUFBQUF3RjhQQVNFQUFBQUFBQURnd0FnSUFRQUFBQUFBQUFkR1FBZ0FBQUFBQUFBNE1BSkNBQUFBQUFBQXdJRVJFQUlBQUFBQUFBQU9qSUFRQUFBQUFBQUFjR0FFaEFBQUFBQUFBSUFESXlBRUFBQUFBQUFBSEJnQklRQUFBQUFBQU9EQUNBZ0JBQUFBQUFBQUIwWkFDQUFBQUFBQUFEZ3dBa0lBQUFBQUFBREFnUkVRQWdBQUFBQUFBQTZNZ0JBQUFBQUFBQUJ3WUFTRUFBQUFBQUFBZ0FNaklBUUFBQUFBQUFBY0dBRWhBQUFBQUFBQTRNQUlDQUVBQUFBQUFBQUhSa0FJQUFBQUFBQUFPREFDUWdBQUFBQUFBTUNCRVJBQ0FBQUFBQUFBRG95QUVBQUFBQUFBQUhCZ0JJUUFBQUFBQUFDQUF5TWdCQUFBQUFBQUFCd1lBU0VBQUFBQUFBRGd3QWdJQVFBQUFBQUFBQWRHUUFnQUFBQUFBQUE0TUFKQ0FBQUFBQUFBd0lFUkVBSUFBQUFBQUFBT2pJQVFBQUFBQUFBQWNHQUVoQUFBQUFBQUFJQURJeUFFQUFBQUFBQUFIQmdCSVFBQUFBQUFBT0RBQ0FnQkFBQUFBQUFBQjBaQUNBQUFBQUFBQURnd0FrSUFBQUFBQUFEQWdSRVFBZ0FBQUFBQUFBNk1nQkFBQUFBQUFBQndZQVNFQUFBQUFBQUFnQU1qSUFRQUFBQUFBQUFjR0FFaEFBQUFBQUFBNE1BSUNBRUFBQUFBQUFBSFJrQUlBQUFBQUFBQU9EQUNRZ0FBQUFBQUFNQ0JFUkFDQUFBQUFBQUFEb3lBRUFBQUFBQUFBSEJnQklRQUFBQUFBQUNBQXlNZ0JBQUFBQUFBQUJ3WUFTRUFBQUFBQUFEZ3dBZ0lBUUFBQUFBQUFBZEdRQWdBQUFBQUFBQTRNQUpDQUFBQUFBQUF3SUVSRUFJQUFBQUFBQUFPaklBUUFBQUFBQUFBY0dBRWhBQUFBRUFObDVTVXBEbHo1dWpjdVhNVmFtODJtelYrL0hnZFBIaXdTdjBsSnlkcjJyUnBpb3FLcXRMMUZaR1RrNk1sUzVZb1BqNytpdlVCQUFEeUdXdzJtNjI2QndFQUFBQ2c2dExUMHpWbzBDQ1pUQ2FOR0RGQ2d3WU5LdmVhL3YzN3kydzJxMmZQbm9xSWlLaFVmems1T1JvMWFwUmlZMk4xenozMzZJa25ucERCWUtqcThFdVVsWldsZ1FNSHltQXdxRnUzYmhvMGFKQ3V1KzY2eTlvSEFBQ093bERPLzZpWlFRZ0FBQURVUVB2MjdkUHMyYk9WbUpnb056YzNTWkxWYWxXUEhqMHFkSDNCTlhmZmZYZWwrM1oxZGRXb1VhTmtzOW4wK2VlZjY3UFBQcXYwUFNyS1pyTnArL2J0aW8yTnZXSjlBQURnNkFnSUFRQUFnQnJvMUtsVFdyOSt2UjU1NUJHdFhidldmcnhXclZxU3BNek1UUHV4dkx3OGJkdTJUWVVYRHprNU9VbVNBZ0lDeXV4bjlPalIrdlRUVDRzZDc5S2xpNEtEZyszM0w4bktsU3YxMVZkZlZmQVpGWldibTJ0L0hCSVNvZ0VEQmxUcFBnQUFvSHhPMVQwQUFBQUFBSlYzNk5BaFNWSllXSmh1dSswMnZmSEdHL1p6VzdkdTFSdHZ2S0c1YytjcUtDaElCb05CTDc3NG9obzFhcVQ3N3J0UHZYcjFxbEFmRnk1YzBOR2pSNVdjbkt3ZmYveXgyUG16Wjg5S2tqWnQycVJ0MjdZVk9aZVhsNmRmZi8xVlRrNU9hdDY4dVZxM2JsMnA1NWVUazJOL1hORzlGUUVBUU5VUUVBSUFBQUExak1WaTBhNWR1eVJKTzNmdTFKQWhRK3puN3JubkhtVmxaU2t2TDArVEowL1d2SG56NU92cksyZG5aLzMyMjI4NmR1eVlldmZ1WGFGKzFxNWRLNXZOcHZUMGRGa3NsbUxuUFR3OFpEUWFsWnljWE94Y1JrYUdmYXpUcGszVG0yKytLVDgvdndvL3g5VFVWRW1TMFdoVVdscWFVbEpTNU92clcrSHJBUUJBeFJFUUFnQUFBRFhNbGkxYmxKNmVycnAxNnlvd01GQ1NkT0RBQVVsUzA2Wk5peFFNV2JseXBjTER3K1hzN0N5ejJheDc3NzFYUm1QNU93MGRPblJJSDMvOHNTUnAyTEJodXUrKyt5bzh2b3lNREQzODhNTXltODNxMWF1WGJybmxGams3TzFmbUtkcERSMmRuWitYbTV1cm8wYVBxMUtsVHBlNEJBQUFxaG9BUUFBQUFxR0ZXclZvbEx5OHZ6Wmt6eDc2SFlKOCtmU1JKTTJmT2xNbGtVbHBhbW1iUG5xMWJicmxGa2lvVUNoYTJiTmt5K3o2QWJkcTBxZlQ0a3BPVDlkeHp6K20yMjI2cjFMVUZFaE1USmVVWFV6R1pUUHJsbDE4SUNBRUF1RUlJQ0FFQUFJQWFaUGp3NFlxUGo1Y2tQZi84ODhYT2p4dzVVcEtVbEpTa2xKUVVIVDU4V0xObno1YkpaS3BVUDdmZmZydWlvcUprTUJncVhhWDR5SkVqa3FUMzMzOWZIVHAwc005eXJJeUNmUWQ5Zkh4a3RWcTFkKzllRFI4K3ZOTDNBUUFBNVNNZ0JBQUFBR3FRaVJNbmFzS0VDWEoyZGxaV1ZsYXg0SzlnMXArbnA2YzhQVDBsU1hQbnpyWHY2VmRSZmZyMDBkNjllL1g5OTk4WEswQlNVWW1KaVJvM2Jwem16cDJyT25YcVZPcmFVNmRPU1pMcTFLa2pnOEdnZmZ2MktUVTFWVDQrUGxVYUN3QUFLQjBCSVFBQUFGQ0R0RzNiVnJObXpkTEJnd2MxYU5BZ3VicTZTcnE0eFBqdHQ5K1d5V1RTMTE5L0xUYzNOOTE2NjYyU3BIdnZ2VmRKU1VtVjZtdk1tREVhTUdDQVBEdzg1T1hsVlNUa1MwbEowZURCZ3lWSjY5ZXZyL1FNeGZKRVIwZExraG8wYUNBWEZ4ZnQyYk5Ia1pHUkdqQmd3R1h0QndBQUVCQUNBQUFBTlk2Zm41K1dMMSt1VHovOXROaU11a2NmZlZTU0ZCOGZMNnZWcW4zNzltbml4SW15Mld5VjdzZkZ4VVd0VzdmV2xpMWJOSDM2ZFBYcDAwZi8vT2MvRlJ3Y2ZGbWVSMm5PbmoycjgrZlBTNUphdFdvbFQwOVByVnk1VXF0WHJ5WWdCQURnQ3FqY1RzVUFBQUFBcXAyTGk0dWsvR3JCTGk0dTlxOEx6cm00dU1ocXRVcVNmUVpoVlFMQ0Fpa3BLYkpZTEZxM2JwM216SmtqaThWU2F0dWNuQnk5OE1JTDJyTm5UNVg3MjdwMXF5VEpZRENvUTRjTzZ0U3BrN3k5dlhYOCtISHQzTG16eXZjRkFBQWxZd1loQUFBQVVNTTRPenRMa2p3OFBMUjA2VkpKRjVjWUwxNjhXQ2FUeWY1MTI3WnRKY2tlR0ZaRlFrS0NKTW5MeTB2VHAwK1hrMVBSanhGVHAwNlZ3V0NRbEY5YzVNU0pFOXEvZjc5bXpweXBGaTFhVktvdm04Mm1kZXZXU1pJNmRlcWsyclZyUzVMNjlldW5sU3RYYXVuU3BlcmN1WE9scXpJREFJRFM4WDlWQUFBQW9JYXB5bjUvZVhsNVJmNWRHYi85OXBza3FYMzc5a1ZtS3hiNDZhZWZ0RzNiTm0zYnRrMG5UcHlRSkdWbFpTa2lJa0tuVDUrdVZGL2J0bTJ6WHpOa3lCRDc4WHZ1dVVmT3pzNDZlZktrUHZyb28wby9Cd0FBVURwbUVBSUFBQUFPb0tDNmNWWldWcVd1czlsc2lvcUtraVNkUEhsU21abVo4dkR3S05MbWNoVXB5Y25KMGVMRml5VkpuVHQzVnNlT0hlM24vUDM5TldqUUlIMzIyV2Y2NElNUEZCb2FXdVE4QUFDb09tWVFBZ0FBQURWTVdjdUZZMkppRkJjWFovL2FZREFvTHk5UEJvTkI5OTkvdndJQ0FpclYxOTY5ZTVXU2tpS1R5YVQ0K0hpOS9QTEx5c25KcWZMWXk3Snc0VUxGeGNYSnk4dEx6ejc3YkxIenc0WU5VNTA2ZFdTMVd2WHl5eS9iZzBzQUFIQnBDQWdCQUFDQUdxYXNJaUZQUGZXVUhuamdBVW1TdTd1N2pFYWpiRGFibGk5ZnJrY2ZmYlRFSmNKbFdibHlwU1RwNXB0djFtT1BQYVk5ZS9ab3pKZ3hpbzJOcmZvVEtNRUhIM3lnZGV2V3lXZzBLaUlpb3NRZzA4UERRMlBIanBYQllGQkdSb1ltVHB5b3I3LysrcElLc0FBQUFBSkNBQUFBb01ZeG04MUZ2aTRja0QzMTFGUDJnaUZEaHc2VmxMOW5ZVkJRVUtYNzJiNTl1L2JzMlNNdkx5K0ZoNGRyOE9EQkdqeDRzR0ppWWpSbXpCaDd1NmlvS0NVa0pNaHNOdHZIWXJWYWxabVpxZlBueit2a3laTktTVWtwc1ErYnphWWxTNWJvM1hmZmxaT1RreVpObXFUT25UdVhPcVpPblRycDRZY2ZscFMvSkhuQmdnVUtEdy9YcWxXcktyM2ZJUUFBeU1jZWhBQUFBRUFOazVPVG81Q1FFRDMrK09PU2lzNG83TisvdjA2ZE9xVU9IVHJveGh0dnRCL2Z1SEdqVnE1Y0tROFBEOWxzTmlVbEpVbFNzWXJFQlJJVEV6VnIxaXdaalVaTm1qUkovdjcra3FRUkkwWW9NREJRUzVjdXRTODFIanQyYkpGckRRWkRzVmw5a3laTlV1L2V2WXNjUzAxTjFZd1pNN1JqeHc3NSsvc3JJaUxDWG5XNUxFT0hEbFZhV3BvKy8veHpTZEtwVTZlMGNPRkN1Ym01YWZYcTFlVmVEd0FBaWpMWW1JOFBBQUFBMUNnV2kwVW1rOGsrVXpBakkwTjMzWFdYSk9ucnI3OHVWa1JFa280ZlA2NVZxMWJwaHg5K1VHWm1waVNwZnYzNmV1ZWRkNHExVFVsSjBkaXhZeFVYRjZkSmt5YXBlL2Z1eGRwY3VIQkJhOWFzMGRhdFczWGl4SWxTbC9uV3FsVkx6ejMzbkxwMDZWSWtqTnkrZmJ0ZWYvMTFYYmh3UWYzNjlkTVRUendoTHkrdlNyME9uMzc2cVpZdlh5NmowYWpiYjc5ZFlXRmg2dHExYTZYdUFRQ0FJekFVL05KUTJua0NRZ0FBQUtCbVMwNU8xcEFoUTlTd1lVTXRXTEJBN3U3dXBiWk5Ta3JTdUhIamxKaVlxT25UcDZ0Tm16YkYybnorK2VmNjVwdHZGQkVSb1pDUWtITDd6ODdPMXRtelozWCsvSG1scEtRb1BUMWRPVGs1eXMzTlZZY09IVXFjRlRoNjlHZ0ZCUVZwK1BEaGF0S2tTZVdlY0NHN2QrK1cxV3BWV0ZoWWxlOEJBTURmSFFFaEFBQUE4RGVYbHBhbW5UdDNxbGV2WGlybjkzOUorWHNHK3ZuNUtUZzR1TVR6VnF0VkZvdEZycTZ1bDN1b0FBQ2dHaEFRQWdBQUFBQUFBQTZzdklDUUtzWUFBQUFBQUFDQUF5TWdCQUFBQUFBQUFCd1lBU0VBQUFBQUFBRGd3QWdJQVFBQUFBQUFBQWRHUUFnQUFBQUFBQUE0TUFKQ0FBQUFBQUFBd0lFUkVBSUFBQUFBQUFBT3pLbTZCd0FBQUFEOGxWMjRjRUVYTGx5UTJXeXU3cUhnS25GMmRsWklTRWgxRHdNQWdLdUdnQkFBQUFENEU2dlZxc2pJU0gzMzNYZUtqWTJ0N3VIZ0t2UHo4OVA4K2ZPcmV4Z0FBRncxQklRQUFBQkFJV2xwYVpvN2Q2NWlZbUtxZXlnQUFBQlhCUUVoQUFCL0l6YWJUVkZSVWRxeFk0ZWlvNk9WbEpTazdPenM2aDRXVUNJM056ZjUrZm1wUllzV0Nnc0xVK3ZXcldVd0dLcDFURmxaV1hyMTFWZDErdlJwK3pGbloyZlZxMWRQYm01dTFUZ3lYRTArUGo3VlBRUUFBSzRxZzgxbXMxWDNJQUFBd0tXTGk0dlRzbVhMRkIwZFhkMURBYXFrUllzV0NnOFBWMkJnWUxXTlllblNwWXFNakpRaytmcjZhdmp3NGVyYXRhdU1SbXI3QVFDQW1zdFF6bDloQ1FnQkFQZ2JpSTZPMXB3NWM1U1ptVm5kUXdFdWlZZUhoNTU3N2ptMWFOSGlxdmNkRnhlbkNSTW15R2F6eVdReWFkcTBhV3JRb01GVkh3Y0FBTURsVmw1QXlCSmpBQUJxdUxpNHVDTGhvTUZnVU0rZVBkV2pSdy9WcjErZlpaSDR5OHJPemxac2JLd2lJeU8xZWZObTJXdzJaV1ptYXM2Y09abzZkZXBWbjBuNDAwOC9xZUJ2NXoxNjlDQWNCQUFBRG9PQUVBQ0FHc3htczJuWnNtWDJjTkRQejA4alI0NVVhR2hvTlk4TUtKK2JtNXRDUWtJVUVoS2k2NisvWG9zWEwxWlNVcEl5TXpPMWJOa3lSVVJFWE5VOUNRdnZPOWlzV2JPcjFpOEFBRUIxWXpNVkFBQnFzS2lvS1B1ZWd3YURRYU5HalNJY1JJMFVHaHFxa1NOSDJnUEI2T2hvUlVWRlhkVXhwS1dsMlIvWHFWUG5xdllOQUFCUW5RZ0lBUUNvd1hiczJHRi8zTE5uVDdWcTFhb2FSd05jbXREUVVQWHMyZFArOWM2ZE82dHRMTlZkVFJrQUFPQnFJaUFFQUtBR0sxeXh1RWVQSHRVNEV1RHlLUHcrUG5Ma1NEV09CQUFBd0hFUUVBSUFVSU1sSlNYWkg5ZXZYNzhhUndKY0hvWGZ4NFhmM3dBQUFMaHlDQWdCQUtqQnNyT3o3WStwVm95L2c4THY0OEx2YndBQUFGdzVCSVFBQUFBQUFBQ0FBeU1nQkFBQUFBQUFBQndZQVNFQUFBQUFBQURnd0FnSUFRQUFBQUFBQUFkR1FBZ0FBQUFBQUFBNE1BSkNBQUFBQUFBQXdJRVJFQUlBQUFBQUFBQU9qSUFRQUFBQUFBQUFjR0FFaEFBQUFBQUFBSUFESXlBRUFBQUFBQUFBSEJnQklRQUFBQUFBQU9EQUNBZ0JBQUFBQUFBQUIwWkFDQUFBQUFBQUFEZ3dBa0lBQUFBQUFBREFnVGxWOXdBQUFFRE5ZckZZbEp5Y3JLU2tKS1drcEVpU2ZIMTk1ZWZucDFxMWFzbkppVjh2QUFBQWdKcUUzK0FCQUVDNXpwOC9yL1hyMSt2N0RkL3A1TW5mNUd3eXlXUXkycGNpNUVteVd2Tmt0bHJWdUhFajllbDdxL3IxNnlkL2YvL3FIRFlBQUFDQUNpQWdCQUFBcGJKYXJmcDg1VW90VzdaTWZ1NHU4bk4zVitkRzlXUW9wYjFOVWxwV2hyNys1RU90ZU9jZGhULyt1QVlQSGl5VHlYUlp4M1hvOEJFRkJ0VFZOZjYxUzIyelkvZGUxZmFycFd1Yk5iMnNmWmNtSXlOVForUGlMa3QvR3pkdlVkZE9IZVR0N1ZYczNKbXo1M1NOZjIyNXVycGVjaitsK2I4NUMxVEwxMGQzRHJoTmdRRjFybGcvQUFBQStHdGdEMElBQUZDcStmUG42Y04zMzFGb2dMOGErZFdTajV0cnFlR2dKQmtrK2JpNXFwRmZMWVVHK092REZXL3JqZm56THZ1NERodzZyT0dQL1V1ejVyMnAwN0ZuUzJ4ekpEcEdvNTZacUdjbnZLRElyZHVWbDVkMzJjZFJXRloydGtZL08wblRaODFUWEh4Q2xlOWpzOW0wYU9rS1BUemlhYTM5ZHFOc05wdjlYR1pXbHA0YUc2SEhSby9Sei9zUFhZNWh5MnExRmp0MjRyZFRXdm5WYWozNCtKT2E5Zm9pV1N4RjIxZ3Nsc3ZTTjY0TWk4V2l2WHYzVnFqdHRtM2I3RnNGbEdiUm9rVktURXlzOURqaTQrTzFiTm15SXUvaDhodzllbFJtczduU2ZWWFVrU05IZFA3OCtTdDJmd0FBYWlwbUVBSUFnQkp0M0xoUkc5YXRVOHNBZjVrTWxmK2Jvb3ZKcEpCci9QVHQyblZxMjY2OWV2ZnVmZG5HNXVIaElZdkZvdlViL3FlOSt3N296WGt6NU92alhhU051NXU3cFB6WmhzN09UdXAwWFRzWlRVWkYvM3BVMTdWclU2VitMUmFyckhsV3VicTRGRHZuWkRMSlpyUHBmNXQvVk9TUDJ6WHRoWW5xMHVtNlN2ZHhKRHBHS1NtcGtxUzVDOTZTeVdUU3JiZjBsQ1I1dUx0cjZIMTNhL0d5ZHpYaCtaZjErQ1BEZGUvZEE2djBYQXE4c1hpNTZ0YTVSb1B2dWtNdUxzNUtTVW5Wc2VNbkpVazMzWGk5SG50NG1KeWNMczRBemN6SzBqUGpuMWUvUHIxMHo1MjNYMUxmdURTWm1abHlkM2VYd1hBeHR2L2xsMSswY09GQ1JVZEhLenc4WEhmY2NZYzhQRHlLWEdlMVdyVnIxeTU5OGNVWDJyZHZueG8zYnF4WnMyYkoxOWUzeEg1KytPRUhyVjI3VmtGQlFaVWEzNFVMRjVTYW1pcXoyYXhSbzBaVjZKcVpNMmZLYkRacjBxUkphdDY4ZWJIenljbkpjbkp5a3BkWDhkbTFGYkZpeFFvZE9uUklRNFlNMGRDaFErWHM3RnloNjJ3Mlc1SFhHUUNBdnhzQ1FnQUFVSXpOWnRQaVJZdlUyTSszU3VGZ0FaUEJxQ2ExZmZYVzRqZlZxMWV2eS9ZQjI4MzFZa0QzbnhjbkZ3c0hKY25aK2VLdk9WTW1qWlhCYU5Da0YxNVJkTXd4L2VmRnllclVvVjJsK3JSYXJYcGx4bHhsWldWcDJndVRkQ0VwV1hXdXFXMWZQdTFVcUwvSEhocXFMcDJ1azlWcTFTY3JWMm5Rd1A3eThIQ3ZVRCtiZi96Si92ajVDYy9xSHpmZFVPVDhQWGZlcmkzYmRpanE4QkV0ZWZ0OTFhMXpqWG9XYXBPU21pYXoyVnptOHV2Q0xHYUwzbjd2WTMzMTM3V3E3ZWVuck93c2V4Z1NHM3RXazE1NHBVajcxTFEwSlo3L1hXOHVYYUhZMkxONmF0UmpNaHBabEZJZGpoMDdwamZmZkZPUFAvNjRZbU5qdFhIalJrVkZSZG5QTDF1MlRNdVhMMWRZV0ppR0RSdW1zMmZQYXRldVhkcXhZNGZTMHRMczdVNmVQS2x4NDhacDVzeVpxbFdyVnJGK0RBYURjbkp5bEpxYUtqYzN0d3FQTHpVMVArZzJtVXpLeTh1cjBQdms0WWNmMXBRcFV6Um16QmpObURGRHJWdTNMbkkrT1RsWjA2Wk4weXV2dkZJa3NIenp6VGZWcmwwNzNYampqV1hlZit6WXNRb1BEOWNISDN5Z0hUdDI2UC8rNy8vazdWMzg1MGRobVptWm1qaHhvaDU5OUZGMTZOQ2gzT2NBQUVCTlJFQUlBQUNLaVk2T1ZscEtpaG9IMTcza2UzbTZ1dWo0MlFSRlIwZXJaY3VXbGJyV1lyRm8wcFQvYU4rQjBwZlRQdjdrMkhMdk0raitSNHA4L2VKL1p1ai9wcjJnMXExYTJJOWxabVpwMHBSWGRDNHV2dVN4V0sxS1MwdTNYOStoWFZ0OXUzR1RuaHp4bURxMGIxTWsvR2p6eDMxTkpwTldmUGlwUGwrMVd2ZmNOVUNEN3VndlQwK1BFdTh2U1hsNWVkb1V1VldTMUtCK1BmWG8zcTFZRzRQQm9Mc0g5bGZVNFNPU3BCMjc5dG9Ed3N5c0xFMmU4b3F5YzNMMCtveHA4aWtuK0pCa24wR1ZsSnlpcE9TTFMwMXROcHVPblRoWjVyVk96azZFZzlYSXhjVkZNVEV4bWpCaGdpVEowOU5USFR0MlZFaElpQm8xYXFTQWdBRDk4TU1QV3IxNnRiWnYzeTVKY25OelU0TUdEZFN4WTBjRkJnYkszOTlmbnA2ZWNuSnkwdW5UcDBzTkNDVnAzTGh4NnRLbFM0WEgxNmRQSDBuU29FR0RLdncrNmRhdG13SURBeFVYRjZkVnExYXBkZXZXMnJkdm43WnUzYW9SSTBiSTFkVlZwMDZkMHFPUFBtcmZoOU5tc3lrek0xUGZmUE9OWnMyYVZlYlBtVHAxNm1qNDhPRmFzbVNKWW1KaXRHYk5HbGtzRm4zeHhSZWxYbU8xV3BXZG5hMUpreVpwNU1pUkdqUm9VSVZmQXdBQWFnb0NRZ0FBVU15K2Zmdms1WHJ4MTRRY2kwWHhxUm55ODNDVHQxdlp4VEhTc25PVWxKbXRBQjlQdVRybDM4UEx4VWtIRGh5b2RFRG81T1NrbHlMRzZabnh6eXNqSTFPK1BqNlNMczVpazZSR0Rldkx5VlQ4VjVxVTFGU2QvLzJDSktseG80WXkvU21nZVB1OWp4VXg0Vm5WOXNzUFJEdzgzRFgrMlgvcDZmRVJTa3RMbDV1YnE4eG1pNnhXcTR4R28zeDl2T1ZYSzM4SjV0RmpKN1Jyeno1SjB2aUlxZXAzeTgxNmFuUjRxYzhoTFQxREt6NzRWTEZuem1uaWMwK1dPcE55eCs2OXVuQWhTWkowT3ZhTWJyM3puK1crUnQ5dml0VEd6VnNrNVFjbEJmdTlUWjR5WGJOZWZWSHU1Y3o0S2p6emNkV25LK1RsNlZsbSsyVXJQdFFubjYrU0pEMDA3TjV5eDRjcnAvRHkyQVVMRnFoNTgrYkYzbHZ4OGZGYXZYcTEzTjNkdFhqeFlnVUZCVlY2Sm05Qis1ZGZmcmxLQllkeWMzTkxQRzZ4V0RSNThtVEZ4TVFVT1o2ZG5TMUppb3lNMUs1ZHU1U1ptWmtmV0I4N3BxZWZmbHBTZnBqZXJGa3pTVkpjWEp3eU16TmxOcHQxNU1pUkVuL083TnUzVHg0ZUhtcmV2TGtHRGh5b0R6NzRRSm1abWZMeDhkRnR0OTJtQXdjTzZQang0d29NREN3MlN6STVPVm1uVHAyU0pOV3JWNi9Teng4QWdKcUFnQkFBQUJTemJldFdlUlRNTE12TTByblVkTjNaNDNyOWIvZCtuVTVPbFkrYmk1d01Ccm4rMFNiSGJKYkZabE5xZHE2OFBkelYrL3FPK2pweXU0Sjh2T1RuNFM0UEYyZjl1R1dMN3IyMzhvR1NsNmVubGkyY1V5VFUrUGI3elpyNStrSkorY3VIL2YzOWlsMjNkdjFHTFhubmZVblM2ek5lTGpmNGtxUUc5WU8xNUkxWmNuVjFrYmVYbHdZUGUwd3BxV25xY2VQMWVuN2ltQ0p0MTMrL1NiTmVYeVJKdXUzVzNzVUN5QUl1THM0eW04M3FmK3N0ZXU2cEVXWDIvODM2N3lWSnZyNCttdjdTWkkyUGVGbTV1V2I1MS9Zck4rajdzNXljSEwzOTNzZjYxeE9QbE5uT1dPaDF6Y2pJTFBlK1Y3S0FCQ3FuY0ZqWHBFbVRFb08vZ2paR28xSEJ3Y0dYMUY5d2NIQ0Y5LzZMajQ5WFJrYUdwTkxmTTA1T1RobzNicHllZlBKSkpTY25xM0hqeHZMNTQ0OEFrblRpeEFtbHBhVXBJQ0JBQVFFQmtxVDMzbnRQa3VUdTdxN1pzMmRMa3NhUEg2K0VoQVFOR3paTWQ5MTFWNGw5blRoeFFvc1dMVkpZV0pnZWVPQUJkZS9lWFFjUEh0UXR0OXdpbzlHb1YxOTlWVTVPSlg4MDJyUnBrNlpQbnk1M2QzZDE3ZHExUXM4ZkFJQ2Fob0FRQUFBVUV4OFhKMCtUU2ZGcDZjcTBXTFZrOGpPcVY4ZGZUOXpWWDcrZU9xUGRSMkowT2o1Qlp4THpaL0ZkVzhkZkRRTHFxblBMYTlXOFlmNE1tLzQzZE5XemN4Y3IxMnFWczVOSjhmRWxMOTJ0aUxKbVBEMDJla3lwNTZxaXpqWCtrcVJmWTQ0cEpUVi9uN2FlUFlydmErWmNLRXhvMUxCK3FXTXNDT0FDNmx4VFpyK3haODVweDY3OHlyT0Q3cmhOTGE0TjBZcTM1c3ZIMjd0SWtaQ3lIRGgwV0UyYk5LcFFHRnFnOExpSFBUcTZ3dGVoK3BVV2FIMzMzWGM2ZCs2Y0hucm9vUXJOK0xOWUxLWGVxN0Fubm5oQ25UcDFzbitka1pHaEN4Y3U2TUtGQzBwTVROUzVjK2QwNnRRcFJVZEgyNy9mQnc0Y3FNYU5HNWQ2ejRDQUFIMzY2YWNhUDM2ODR1UGpGUkVSWVcrL1ljTUd6Wmd4UTBsSlNlclRwNCtHRGgycW5Kd2NiZG15eFg1OWNuS3lEaHc0SUhkMzl6S1gvaGJNdHR5eFk0Y2FOMjZzOFBCd1dTd1crekxsaWp4L0FBRCt6dmcvSVFBQUtDWXJLMU5PUmlrNUoxZXZqbjVFQjQ0ZTE3Yzc5aWlrWHJDdWE5NVVRL3YyTFBHNjFJeE1SZjU4U0VmUG5GV1F2NSttaEEvVDVFWHZ5TmZGUmRrMnl4VVphNnVXell1RWRRVisvLzJDenB5THEvSjlkLys4WDVMazdlV3BzTTdGQ3hQOE9YZ3BiWTgxd3g5Rlh2TCtXUHBibXBWZi9kZStQTmhxdGNwcXRjclQwMFBaT2RsU1R2bmpQWGI4cFA3OTBxdHEyVHhFL3pmdCtRb0hIb1hIM1RxMFpha3pJUXVjaTR1M0wrOUc5U3I4SGl3OE96Y3JLMHQ1ZVhsS1RrNVcyN1p0eTd6SHI3LytxbW5UcG1uS2xDbTY5dHByUzJ4VDhMNDBHQXg2L3ZubkZSMGRyZlQwZEZrczVYOVByMXUzVG5mZGRaY2FOR2hRYWh1ajBhaUhIbnBJWThlTzFaZ3hZelIvL253MWFOQkFQLy84c3lUSng4ZEhJU0VoY25aMlZrNU8wVytHTFZ1MktDOHZUd01HRENpejJFakJhK1hwNmFudzhKSzNBd0FBd0pFUkVBSUFnR0xNdVdhZHlzelVMVjJ1MDh2TFAxTFgwQllLdXFhMi9yZDN2K1o4OHBWR0RlcXZ2bUVkN2JQUGJEYWJ2dHV4VjR1KytrWWRtamRUczNwQk9uanNOeTFmL1oyNmhyYlE5N3YyeWN1ajlPSWNsMkxjMDZQS1hXSmNGWnNqdDBtU2J2NUhkems3Tyt2WThaTmF0K0YvK3RjVGo4aGdNRlI0SHplRE1iK2QxV290dGMzWmMvSDY5dnROOXE5WHJWbXY3dDNDWkRRYTlkeWtLVXBMejZqd3VQY2ZqTkxzK1lzMThia25LOVMrY0VBNDdZVUo4aXpudjlQYjczMnNUNy80dXNMandaVlQrTDlkd1g1OGtuVGd3QUZKK2FGWWVucCtZWjJNakl3U2w5OW1aMmZMYXJWcTh1VEpldjMxMTFXL2Z2MWliUXJldTBhalVhNnVya3BPVGxhclZxM2s3dTR1azhra3M5bXNmZnYyeWQzZFhiTm16WktYbDVjOFBEeTBkdTFhM1hYWFhmS293UGQrdTNidDFLeFpNeDA3ZGt5ZmZQS0p4b3dabyszYnQ4dGdNR2p5NU1scTE2NmRmVy9Dd243NDRRYzVPenRyOE9EQlpkNi9LbnNuQWdEZ1NBZ0lBUUM0aWl3V2k5TFMwcFNhbWxyc243UzBOR1ZsWmNsaXNjaHNOc3RzTnRzZmwzVHNTdTRGWjdGYVZiZVdyd3dHZzk1L2NaemNYUzhXSmptYitMc2kzbnBYQm9OQmZjTTZTcEkyN1B4Wm4zei9nOTRjOXk4RjEvRzN0ODNLeWRITUQ3OVFuVnErU2kvaHcvM2xjTG1YR0V2U3NSTW5kZnprYjVMeXF3U1BPRHhlNStMamxabVpwZXlzYkhXN3ZyTSsrT1J6ZS90bkowd3BNdlB1dFRrTDVQYkhhNWIrUjdoWDFteXJkOTcvV0JiTHhRQnh4R01QcWxuVHhwS2svN3owYi8zN3hlbnk4L09WajQ5UHVUUDhKQ2srSVZFN2R1MVZXSmVPNWJhMUZaclplUGY5ajViYi9tcGJzMmFOZnYvOTZzeFlQSExraVAxeGFtcnFWZW56VWhRT3FRdjI0NU11Vmc4ZU9uU29kdS9lTFNrLzNDc0lFZFBUMDNYOCtIRVpqVWExYWRQR2Z0M0hIMytzTVdQR0ZKdDltcGVYSnlrL1pKczhlYklpSXlOMTdOZ3hlekdQZ3ZQWjJkbWFQSG15cFB6M1ZWcGFtalp0MnFSNTgrWlZLQ1RzMnJXcmpoMDdwcUNnSU8zWXNVTnBhWlZHdUE4QUFDQUFTVVJCVkdrYU9IQ2cyclZycDQwYk4rck5OOSswMzErU2twS1NkT0RBQWQxKysrMnFYYnQybWZlbTJqWUFBR1VqSUFRQTRES3hXQ3hLU0VoUVhGeWM0dUxpbEpDUW9KU1VsQ0loWUdabStVVWdxbE5XVnBiZWVuT1JiTFk4bVp4TSt2ZUQ5eFhiL3k2NGpyLytNL0poalo2NVVOM2F0SlROSmkzNjhoc3RHdjh2QlY5VDlFTzZ1NnVyL3YzZ2ZScjYwZ3haclhsNmZjNXNqUno5cjJKVlFpOUZaWllZV3l3V3paNi9XTGYzdTBWdFFrdXZxUHpkOTV2dGorTVRFaFd2UlB2WGUvY2ZWTWNPN2V3VmtpWHA1RytuaWx4LzV1eTVZdmZNemlsNW5mQytBNGUwS1hKcmtXTk9oV1k3aGJac3JsV2ZyaWgxckFXc1ZxdmVXTHhjelpvMDFoMzkrNWJidm9CTkZ3UENaazBibHh0QW52LzlnaTRrSmVkZlcvYXE2Y3RpNWNxVjlnRHFhanB5NUlqQ3dzS3VlcitWVVJEdWxqVTdybUJKcnJlM3R6MUUzTHQzcnlaT25GaWswRWRaQ3Y0WTRlenNMQ2NuSnprN095czNOMWNoSVNFeUdBekt6YzFWVEV5TURBYURmU2x4Ym02dTB0TFNkTzdjT2JtN3U1ZDQzNmxUcDlxWEVVdXlGelg1K09PUDdjOXR3NFlOMnJoeG8vMWM0WUF3T2pwYU5wdE4xMXhUOXY2ZUVnRWhBQURsSVNBRUFLQVNMQmFMRWhNVEZSY1hwL2o0ZUhzWUdCOGZyOTkvLzczSWJLeWFhUGJNR1RKbHBNamQxVlg5cnU4b0p5ZVRQdC8wb3c0Y1BhRTlSMkxVcDJ0SGRXM1ZYRGUwQzlWMTF6YlJ3V01uWlpOTjF6VnZxdUJyYW12YmdjUGErY3V2MnJCenJ6cTF2RmJ0UXBwbzhNM2QxYmRyUjMzOTQzWmx4Wi9SN0prekZQSENsQXFOSnoyajVLVzFoZmNocThnUzQ0eU1URmt0VnIwMjV3M3Qyck5QVzMvYXFmK2I5cnhhdFd4ZTdMcTB0SFN0L1hianhkZmsxWmZVdm0xcjNUSmdpQ1RwMytPZlVadlFsbXJhcEpHZW4vcXFuaG9aYnArcFY5RG1qVm4vc2Q5N3lQQncxYThYck40OWJ5cldWMjZ1V2ZNV0xaTWs5ZTNkVTk5dDNGemsvQTlidHVtano3NHErY1g1azR6TURNWEZKOHBnTU1obXMybmc3YmRXNkRxcjlXTDROdnZWbDhvdGNMSnN4WWY2NVBOVmtsUXR3UjB1S25qOVM5dHYwbXExS2prNVA4eXR5QXkrMGhSOHZ4VUUrd1ZobTQrUGo0eEdvN0t5c2lUbHoyajA5ZldWSlBzeEp5ZW5VcGZqang4L1hwTW1UVkppWXFMTVpyUGF0V3RYckkzRll0R1pNMmZzNXdwbVAyWm5aK3Y2NjY5WDM3NTl0V0xGQ3RXcVZVdTMzMzU3bFo4akFBQ09qb0FRQUlCU1pHZG42K1RKa3pwKy9MaE9uRGloa3lkUEtqNCt2c2FIZ0tYSnpjM1Z0bTNiOU4vWFh0QnR1L2VyWVVCZFNaS0htNnUySGppc3JKeGM3VGx5VkRlMXoxK1MyS3grc0dKT244MS9YQzlJa3VUcTRxSTl2eHhWVWxxR3RoNDRyT3ZiNU0vU2F4UllSOWs1Wm8yLy8yNE5uRFJOWnJQWlhsVzBMUDk2ZGxLNWhVWXFzc1Q0ejlWNU03T3lOT25GLzJqR0t5K294YlVoUmM1OXRYcWRzc3BZRG0weUdwV1JrVDhUZE1WYjg4c3RCbkwzbmJlclhadFF0V3BSdkFERTIrOTlwTk94WjlTOVcxYzkrNjhuaWdXRS83anBCbTNic1ZzYk4yOHBkbTFwYkRhYjVyKzVURGFiVFhjTzZGZHUrOEloMzUrWFNwZms5NlFrKytPS0ZLbTRWRjVlWHZaOTlLNjB3cStGaTR2TFZlbnpVaFRzeVplVGsxUGkvb0o1ZVhuMmFzTEJ3Y0ZWNmlNakk4TytCNkducDZkc05wdHljM01sU2R1M2J5L1MxbXExYXR1MmJVV09sYlVWZ29lSGgrYlBuNi9ZMkZnOThzZ2pzbHF0OW9DeHdPblRwNVdlbnE1T25UcnAvdnZ2VjBaR2hnWU5HbVFQSzU5KyttbnQzNzlmQ3hZc1VOdTJiZFd3WWNNUys2cm9ucUVBQURncUFrSUFBSlQvSWZiVXFWUDJNUEQ0OGVNNmUvYnMzellNTEluWmJKYVRrNU5NSnFPY1RVWWxwK1hQM3V2ZnJZdHljczM2ZHZ0ZWpiejdObDEzYmY0K1p1ZVRVOVN5VVFQWlpOT3ZwODVJa2pxMUROSFlZWU8wK010MXV2WDZqdXJmcllza0tUazlReTRtbzB3bW81eWNuSlNibTF1aGdQQzFhYy9ycVhFUk1ocU5xdVB2TDFmWC9OREdtcGVucU1QNSs4VTVPVG5KYXJYYS8xczFhOXBZTHM3TytpVTZScExVdWxXTFVwZGdmdlRwVnhyM3pDaDVlM3ZsanpNNVJWOSsvVTI1NDByUHlGRDQ2T2ZVcVVNNzNUM3dkblh0M0tIVUFNTFR3MFBQakg5ZVhUcGRwNGVIMzFja2tQemh4NS9VcTJkM1RSeFRla0dSUng2NFg5ZDM3YVMyclZ1cGxxOXZzU1hmaFdWbVpzbGt5aThrVVZFVzg4V1E3ODlMcGN1VGs1TmJxZlpWc1hEaHdpdmVSNEVSSTBiWXR3SHc4eXMrSy9XdnB2QXN2WktLbE9UbTV1cjQ4ZU9TaWhZeHFZekV4UHpsOVFhRFFVbEpTVnF5WklsTUpwUHV2UE5PUGY3NDR6S1pURHA5K3JRZWZmUlJlWHA2YXRXcS9ObWxwMCtmMXB3NWMzVG8wQ0Z0MnJSSk45OThjNmw5RklTeFVWRlJwYmJadG0yYit2WHJWeXk0ZFhWMTFlREJnN1Z3NFVLOTk5NTdldjc1NTZ2MFBBRUFjSFFFaEFBQWg1U2NuS3lvcUNoRlIwZnIrUEhqaW8yTkxiUEtyQ1B3OVBSVWcvcjE5ZFVQMjFUYngxczdvcUkxdUgyb1pMWm9VSmNPR3ZTUEcreHRMUmFyZGg3K1ZYZjN2RkdTVFIrczN5U0wxU29uazBuWFhkdE1peWMrS1dWbVNYRUprck9UZGtaRnk4L0hXMTl1M3FxR0RScklzNXhsckFXQ0FnUDB5WXJGUldicDJXdzJ6VjJ3eEI0UVB2SG9BMnJYdXBWR1BqTkJrblR1WEx3bWozOWEvLzNtVyszYXMwK1NOT3J4aDNSdHM2Ymw5cmQweFFkS3o4alFIZjM3YXZYYTcwcHNZMVArVEVsSjJ2UHpBZTNkZDFCUGp3N1hIYmVWdk85ZlFUaTVhODgrL2Y1N2tsNmZNVTBlSHZsN3NzMTRaWXJxMXd1U3dXQW85ZjJYa0ppb0pXKy9yM0hQakpaZk85OVMyOWxzMHZSWjg1U1ptYVgvdkRSWjdoWGM1ekhYZkRIaysrYUxEK1RxNnFwcC96ZFhQMnpacHVDZ0FEM3h5QVBxZnNQRnZmaVdyZmhRMzN6N3ZXN3VjYU44ZmJ3cjFBZXVqSlNVRkVuU05kZGNVMlF2d2I1OSsrcjY2NitYSkIwOWVsU1MxS1ZMbHlyMVVYZ0dvb2VIaHpadjNpeVR5YVQxNjlkci9mcjFraTd1aFZoU3BXU0R3YURwMDZmcnpKa3pHajU4ZUlsOUZQeXhvSERBV0tDZzRNclVxVk5WdTNidEVtZVR0bTNiVmxKK2lGalIyY2tBQUtBb0FrSUFnRVBJenM1V2RIUzBEaDA2cEVPSERpazJOcmE2aC9TWDlNSkxVelhsK1FpbFpXWXBNK3VzZnRyeHM3bzFhU2laelpKSFBVbjVZY0NTcjllcC9iVk4xQ2d3ZnhseTIyYU50UFRyOVJvNXFQL0ZtWFMvWDVEU00vWFRpVk02Rm50T1ZwdE4zKzQvb21uL21WNnBNUlVPQi9QeTh2VDZ3aVgyUFFMdnVLMnY3aDdZdjBoUmtBZUdEbEczcnAzVkpyU1ZucDN3dktKK2lkYW9aeWFxZmR2VzZublREZXJTNlRvRi9yRjh1ckRNekN4dDNQeWpCdHpXUjRQdkdsQnFRSmlYbDFja2dIaDQrRDlMRFFjbHlWUm94dCtyTDBmWXcwRkphbEMvL0dXZkxpNHVTanovdXlhK01LM2N0Z1VtdmZDSzVydzJ0Y3ppRlpMMCs0VWtkYnF1dlliY1BWRGhvNS9UdjE5NlZmOGNmSmVlSGhXdVExRy82T3k1ZUwwMGZaWWVlMmlvN2g4eVNKSTA0TFkrZW1qWXZUcDErb3pTTXpMazZWbjF2ZTF3YVJJU0VpUkpnWUdCUlk2LysrNjdDZ29LMHJwMTYyU3oyVlM3ZHUwaTFZb3I0OWRmZjVVa3RXelowajR6MVdhekZabVJtSk9Ubytqb2FCbU4rYk5YTDF5NG9EWnQyc2hvTk5wbk13WUZCWlhhUjNuTDlLWGlTNFFMRjN3cW1FbHBOcHQxL3Z6NU12c0NBQUFsSXlBRUFQd3RXYTFXblRoeFFsRlJVVHAwNkpCaVltTCswak1FalVhamZIeDg1T0hoSVdkbjV5TFZRdi84NzhLUFY2OWVmVm5IRVJnWXFMZVdMdE9LZDk3UnFVTS9hODdXSGJvcE5WVzl1bDZuNE5RMEhZMDlxODgyYmxGT2JxNWVIZjJJL2JxbmhnelU1RVh2YVB5QzVicTM5MDBLcVIrc3MrWmMvVy8vSVcwNStJdmFOMittaG0wNzZPRkhIcW55WG1ESnlTbDZkZlo4N2ZrNVAzQzQ5NTZCZXZ6aC9CbEpKdFBGWDJtYU5Xa2tTYnB3SVVrWExpVFppM2JzUHhpbC9RZnpsekFHMUsyakJ2WHJxVkhEK2hvVi9wQWt5Y1BEWFMvK2U2ekNPbmZVMlhQeHBZNGpMeSt2U1BCMmpYL3RVdHRLUlNzU0Z5eVJyZ3kzUXRmVXJ4Y2tqMUlxd3VibW1uWHkxR2xKMHNEYmJ5MDNITFJZckhyaXliSHFGdFpGdlhwMmw1T1RrLzAxZW5Eb0VEMHorbkZOZVdXR0pPbmpsVi9aQTBKbloyZGxaR1JxMGRJVk9oSWRvd2VHRHRHOWR3K2tTbXcxK08yMzN5UkpyVnExS25LOElDQXIrUGx3MTExM1ZTaUVLOG5odzRjbFNSMDdkclMvcC81Yy9iaGdpYkc3dTdzbVRKaWdTWk1teVdBd2FNcVVLUm84ZUxBa3FVT0hEcVgyVVpXZkNUYWJUZmZjYzQvOC9mM3R5NkNkbkp4VXExYXRVdHNEQUlEU0VSQUNBUDQyMHRMU3RIdjNidTNmdjErLy9QSkxrUmttMWNGa01zbmYzMTgrUGo3eThmR1JyNjl2cVk4OVBUMnI5Q0g1Y2dlRVV2Nkg5VDU5KzJyc04ydTA0b1V4K3VqYkg3VDRxM1dLK3oxSnplb0Y2YWJyMnVpT0c3c1dDWVM4M04wMWI4eElyZDY2VTE5czJxcGpaODRwME45UDdVT2Fhc1VMWS9Ub3EyOG9mTnlrS2djQjY3NzduNWF0K0ZDcGFXbjI0M3YySHRDZXZmbkxpaTNXaS92b3ZiNXdpZHpkM0hVdVBsNlptVmx5Y25KUzkyNWR0ZjlnbEpLUzg1ZGt4aWNrS2o0aFVhZGp6OWdEUWtucTFyV3pwTEtyODFxdGVaVUt3d29IZFZYSktBcUhuMk9lSEtIMmJWdVgyTzUwN0JrOU12SlpTYkpYVlM3TGp6L3RVRXBxbW4xUFExZFhGMWtzRnYyamV6YzlPUFJlU1ZLckZ0ZnFsK2dZMWZhN0dMcU1qNWdxLzlwK2V1U0JmMnJNeENsYXR1SkRiZCs1UjFNanhzdlgxNmZ5VHhCVmR1alFJVWxTdDI3ZGlwM2J1bldyWW1KaVZLZE9uV0xMZmlzYWxtVmxaZW5BZ1FOeWRuWld0MjdkN0g5a3ljbkowV3V2dmFhMHREUmxaV1habHpwblpHUW9JaUpDa25UdzRFRk5uRGl4VXM4bk96dGJMNzc0WW9ublN2b0RUM0J3c0k0Y09XTC9lc0NBQVhJdkpVQ240allBQUdVaklBUUExR2dGb2VDT0hUdjB5eSsvWFBVUGdRYURRWFhxMUZGZ1lLQUNBd01WRUJCZ2YrenY3MS91TEs2L3F2cjE2OHZIdDVZT0h2dE5qOTlaZmlWY0tYOFc1SjAzWGE4N2I3cSt5UEh0VVVma1c2dTI2dFdyVitseC9HL3pqL3J3c3kvMDI2bFl1Ymc0Ni80aGc5UzM5ejgwN3Q5VGRlekV5Ukt2K2ZQc1A0dkZvbTA3ZHVuNUNXTjArc3haZmZIMU43cHdJVWwzRCt5dkVZODlXT0k5OG13WDMwY1RYNWdtZytGaUlHak5zOHBvckhqUVdmZzlVSlgzcDlGMCtXZm1XU3hXZmZEeDU1SmszNnV3SVBTc1ZldGlGZG5CZHczUWYyYk8wNmp3aCszSHpHYUxrcEpTMUNhMHBXN3IyMXRydi8xZWh3NGYwZFJYWjJ2T2ExTXYrMWhSc2pObnp1ajQ4ZU5xMHFSSnNSbUUyZG5aZXV1dHR5UkpUejc1WkxIUXJLSUI0YVpObTVTYm02cytmZnJJMjl2YkhnUzZ1cnJLeDhkSEd6Zm1ML1UzR0F4cTJMQ2hycjMyV2pWcTFFaG1zMW52di8rK3ZVQktlUXFxWVpkVUJibkFuNzkzUEQwOU5YZnVYRTJZTUVFeE1URzY1NTU3OU9DREpYOC9sM1I5V1hKeWNwU1FrQ0IvZjM5NWVIallxelpUQ1JrQThIZEdRQWdBcUhIUzB0SzBhOWN1N2R5NTg2cUZnaWFUU1EwYU5GQ1RKazBVRkJSa0R3SHIxS2xUNWFWN2YzV1BQZkdFbGk2WXJ5NnRtc3RVeGVXajFydzhMVjI5UVk4LytYU1ZybC93MXR2eTlQVFF3OFB2VTc4K3ZlekxlUmZNZVZWR28xSCt0Zk1yelNhZS8xMzNQenhTa2pUamxSZlU4YnAycGQ3em5qc0hhUHZPM2VyU3VVT3BBVzdoMlVwK3RXckp6YzFWcDJQUFNzcmY1MHlxZUZCUWVMWmhWZDZyVlgzdHk3Snd5ZHYyNWNoK2Z5ekpMR2xXNUQ5dXVrR2hyVnFvempYKzltTXBxYWt5R295eTJXeDY0UDdCK203alpsa3NGaDA0ZEZpNXVXYTV1RkFnNG1wWXMyYU5KT21CQng0b2RtN2h3b1U2ZCs2YzdyMzNYdDF3d3czRnpoY0VjZ1gvTG9uTlp0T1hYMzRwSnljbmUvQld1UDBERHp5Z1E0Y09xWC8vL3JycHBwdms2NXNmTE9mbTV1cTk5OTZUSk5XclY4KyszMnRaNFZyKzkxVFpSVW9LUXJyQ25KeWNGQkVSSVhkM2QzbDRsTDBYWnNIM1hrVzJtb2lOamRYSWtmay9UMXhkWGUzWC9GMS8xZ01BSUJFUUFnQnFpTlRVVk8zZXZWczdkKzdVNGNPSHIvaCtVc0hCd1dyU3BJbWFObTJxcGsyYnFsR2pSZzVYR1RNc0xFeXJ2cXF2dDlkczBPTURiNVVrSlNhbmFQVE1oV3BhTDBpMXZiM2s1KzBsU1VwS1M5ZUZ0SFNkUEJlbk44Yy9xZHAvVkxkZHZ2bzcxYWxYWDJGaFlhWDJVNVo1TTEreFYva3RySEJnVlZFNU9UbWFOZTlOUGY3SThDSlZlVXRpdFZ3TUVTYU5mVXJ0MjdiVzdYY1BVNitlM1JYU3RJbFdyVmxuUC8vK3g1L3A2MEpmUzlLTTF4ZkozUzIvb0VONlJvYjllRm1CVEtsaktSUm96SjcvcHR6ZFN0bUQ4SStRcFR6dnZQOXhrUUlzMTRia1YzZDIrZVA5blpoNHZzaVkzZDNkN0YvSHh5Y3FNek8vSU1UMG1mUDAzTk1qRmRhNW83WnUzNmttalJzU0RsNGxLU2twV3JObWpUcDE2cVNiYnJxcHlMbVZLMWRxL2ZyMTZ0Mjd0OExEdzB1OHZpQ1FLeWwwSzdCNTgyYjk5dHR2Q2c4UHR4ZEJLZnhlOVBiMjFxSkZpNHBkWjdQWnRHWExGa215aDRNZUhoN3k5aTY5NG5YQmVFcmFQOUJrTXFsdjM3N3k5eS81ZTc2MDQ2WDFrWk9USTV2TlZtWmcyYVJKRTgyZE8xZHIxcXl4ejVLVVZPV2ZZd0FBMUFRRWhBQ0F2eXlyMWFyOSsvZnJmLy83bnc0Y09IREZRc0hhdFd1cmFkT21hdGFzbVpvMmJhckdqUnVYT3h2RkVSZ01CajMvd2hROSt0QkRDdkwzMDRBYnU2cE9MVis5TmZFcEhZMDlxK1MwREYzNFkwL0F4a0VCcXVYdHFaRDZ3Zlp3Y00zV25mcCs3eUc5L2U2N1ZWNmFGeHdVb0l3SzdDVlpFRnBKVW5aMlRwR0FTOHFmUFRSOTVuenQzcnRQUjQrZjFPc3pwc25YcDR6QTRvOGd6ODNOVlY1ZW5wS2tUOTU5Uzk3ZVhzckt6dGJCUTcvWTI4YkZKeW91UHJISTlhZGp6NVI0MzdKQ3ZOSm1GMXF0RjQrWFZUeWxNRnRlNmQ4cmxrTGhaNTllLzFDSDl2blZiZXNGQnlueC9PL2F0bU8zN3JydjRYTDdpSXRQa0p1cnErN28zMGU3OXY2c1owWS9YcUd4NGRJdFg3NWNMaTR1R2p0MmJKSGphOWFzMFpJbFMzVGJiYmZwMldlZkxmWDdyaUFzYTkrK2ZhbGgyZkxseTlXMWExZmRlKys5OW1NRjFZTGJ0bTFiNnRoY1hWMzE3cnZ2S2pJeVVyTm16VkoyZHJaR2pScFY1dXc3WjJkbmpSa3pSbjM3RnE4R3ZuejU4bUxiRXhpTlJ2WHJWN0d0RHdxWXpXWVpEQVoxN3R4WlZxdTF6UEVZalVhMWFkTkdiZHEwVVZCUWtENzQ0QVBkZU9PTkdqMTZkS1g2QkFDZ0pqSFlLT2tGQVBpTE9YLyt2RFp2M3F6SXlFZ2xKU1ZkOXZ1N3U3c3JORFJVYmR1MlZaczJiVlMzYnQwYXU3ZFU0ZVdGNzcvLy9oWHBJeUVoUVdPZWVWcmRXMStyeHdiMGtZdFQyYlBFY2kxbUxWK3pRVDlHeFdqdXZQbXFXN2R1bGZzMm04MGE5KytwaXZvbHVzcjNLRW5MNWlHYU9mMUYrLzU3ZjNic3hFbnQyWHRBL2Z2MWxwZW5aNGx0UHZsOGxiWnQzNlhYWjB3cnMyakoxdTA3OWVJck0yVXdHTFI4MFZ3MWJGRHlYb3daR1ptNjg3NzhnaW1UeGo2bFcyN3VJVW42TmVhWVJvK1pKRW1hL2VwTEZTcFM4dDdTQlFvT0NpaDFUS2RPbjVISlpGUzk0Q0Q3c1YrUEh0ZXJzK1lwOXN5NU1zTjRUMDhQM1JEV1JhTWZmMWplZjh3Z3pjck9MdlcxcklxcjhiNHV5WWdSSSt6RmpZWU5HMWJwRU9wcTJiSmxpN3k5dlhYZGRkY1ZPUjRiRzZ1OWUvZHE0TUNCWlY1LytQQmhXYTNXTW9PK25UdDNxazJiTmtYK1dCSWZINi9UcDArcmMrZk9GUnBuWkdTazZ0YXRxNVl0VzFhb2ZVV1l6V2FkT25WS3pabzFxOVIxTVRFeDh2THlzbGQ0cnFpVWxCUWxKQ1RvMm11dnJkUjFBQUQ4MVJqSytjRERERUlBd0YrQzFXclZ6ei8vckUyYk51bmd3WU9YZGJhZzBXaFVTRWlJMnJScG83WnQyNnBKa3lZMXRuaElkYWhidDY0V0wxbXErYS9QMWJDcHN6Vzh6ejkwYzZmMjh2RXNPc3N5TlNOVG0vYnMxd2NiZnRCMUhUdHA4WktsWlM0cnJBaG5aMmU5L01KRVBmbmNaS1ducHlzZ29LNDhTcWxTV2xsZmZyMVd3KzY3dThSenpabzBWck1tamN1OC9wK0Q3OUtRUVhlVVc5SFl2M1p0UGZIb0E3cTV4NDFsTG8zT3pzbXhQeTc4KzF0bVZwWThQTnpWdDNkUE5XbmNzTXkrYXRmMjA3MTNEN1R2MVZpYWtrTEs1aUZOOWM3aWViSllyREpiU3A3cGFEUWE1ZXJpVXV6NDVRd0hVYjQvTHlzdVVMOStmZFd2WDcvYzYwTkRROHR0MDdWcjEyTEhBZ0lDRkJCUWV2RDhaejE2OUtodzI0cHlkbmF1ZERnb3Fjb0JuNit2cjMxL1JRQUEvczRJQ0FFQTFTb2hJY0UrVzdDZ1F1YmxFQkFRb0xadDI2cHQyN1pxMmJJbFM0WXZrYmUzdHlKZW1LTERody9yNnkrLzFOS3BzK1hyNWFtNnRmTS9PQ2RjU0ZGS2VvWnV2T0VHdlR6OXRXSlZWUytGcjQrM2xpMmNMUmNYbDcvY1RNK0tCTTB0bTRlb1pmT1FjdHVaelJiMTdubVRldlhzcnM0ZDJ0dVBOMjNTU0orK3Q2VGNFQzZnYmwxOXVIemhKZStWNmVSa2twTVRBVG9BQUlBaklTQUVBRngxTnB0Tmh3OGYxamZmZktPREJ3OWV0dnNHQmdZcUxDeE1ZV0ZocWwrLy9sOHVUUG83Q0EwTlZXaG9xS3hXcStMaTRwU1FrQ0FwZjVaaFlHRGdGWnVaNmVycWVrWHUrMWNTR0ZCSGs4Y1ZyL2JzVThGWm1CUUlBUUFBUUZVUkVBSUFycHE4dkR6dDNyMWJhOWFzMFlrVEp5N0xQUU1DQXV5aFlJTUdEUWdGcnhLVHlhUjY5ZW9WS3g0QUFBQUFvT1loSUFRQVhIRm1zMWxidG16UjJyVnJGUjlmc1Nxc1phbGJ0NjQ5Rkd6WXNDR2hJQUFBQUFCY0FnSkNBTUFWazVtWnFZMGJOK3JiYjcrOTVQMEZ2Ynk4MUwxN2Q5MTQ0NDFxMUtnUm9TQUFBQUFBWENZRWhBQ0F5eTRwS1VuZmZ2dXRObTdjcU96czdFdTZWL1BtemRXclZ5OTE3ZHIxa29zdkFBQUFBQUNLSXlBRUFGdzI2ZW5wK3U5Ly82c05HemJJWXJGVStUNGVIaDdxM3IyN2V2WHF4UjUzQUFBQUFIQ0ZFUkFDQUM1WmJtNnV2djMyVzYxZXZWcFpXVmxWdms5SVNJaDY5ZXFsc0xBd3ViaTRYTVlSQWdBQUFBQktRMEFJQUtneXE5V3F5TWhJZmZubGwwcE9UcTdTUFp5Y25IVFRUVGZwbGx0dVVjT0dEUy96Q0FHZ2FqNzg4RVB0MmJPbnVvZUJ2NkdJaUlqcUhnSUFBTVVRRUFJQUtzMW1zMm5QbmozNjdMUFBkTzdjdVNyZHc4M05UYjE3OTFhL2Z2MVVxMWF0eXp4Q0FMaDBSNDRjcWU0aEFBQUFYQlVFaEFDQVNqbHk1SWcrL2ZSVEhUMTZ0RXJYZTN0NzY5WmJiOVV0dDl3aVQwL1B5enc2QUFBQUFFQmxFUkFDQUNva0lTRkJIMzc0b2ZidTNWdWw2LzM5L2RXL2YzLzE3Tm1UL1FVQi9DWFZyVnRYSjArZWxDUU5HelpNalJvMXF0NEJBUUFBWENVRWhBQ0FNbGtzRm4zenpUZjYrdXV2WlRhYkszMTljSEN3Qmd3WW9HN2R1c25KaWYvdEFQanJjbk56c3o5dTFLaVJXclZxVlkyakFRQUF1SHI0cEFZQUtOV2hRNGYwN3J2dktpNHVydExYMXExYlYwT0dERkZZV0pnTUJzTVZHQjBBQUFBQTRISWdJQVFBRkpPVWxLU1BQdnBJMjdkdnIvUzEzdDdlR2pSb2tHNisrV1ptREFJQUFBQkFEY0FuTndDQW5kVnExWVlORy9URkYxOG9PenU3VXRlNnVMaW9mLy8rNnQrL3Y5emQzYS9RQ0FFQUFBQUFseHNCSVFCQWt2VHJyNzlxeFlvVk9uMzZkS1d1TXhxTjZ0bXpwd1lOR3FSYXRXcGRvZEVCQUFBQUFLNFVBa0lBY0hBNU9UbjY1Sk5QOVAzMzMxZjYyczZkTzJ2SWtDRUtEZzYrQWlNREFBQUFBRndOQklRQTRNQ09IajJxeFlzWEt6NCt2bExYTldyVVNBOCsrS0NhTjI5K2hVYUdpbkp6YzdNdkI4L096aTVTaFJXb2lRcHZiOEQ3R1FBQTRPb2dJQVFBQjJTeFdQVGxsMTlxelpvMXN0bHNGYjdPemMxTlE0WU1VZS9ldldVeW1hN2dDRkZSZm41K09uZnVuQ1FwTmpaV0lTRWgxVHdpNE5MRXhzYmFIL3Y1K1ZYalNBQUFBQndIQVNFQU9KalRwMDlyOGVMRk9uWHFWS1d1NjlxMXE0WVBIODRIOXIrWUZpMWEyQVBDeU1oSUFrTFVlSkdSa2ZiSExWdTJyTWFSQUFBQU9BNENRZ0J3RUhsNWVWcTdkcTArLy94eldhM1dDbDlYcDA0ZFBmVFFRMnJmdnYwVkhCMnFLaXdzVEpzM2I1WWtiZDY4V2RkZmY3MUNRME9yZDFCQUZSMCtmTmorZnBieS96QUJBQUNBSzQrQUVBQWNRSHg4dk41NjZ5M0Z4TVJVK0JxVHlhVGJiNzlkZDk1NXAxeGNYSzdnNkhBcFdyZHVyUll0V2lnNk9sbzJtMDJMRnkvV3lKRWpDUWxSNHh3K2ZGaUxGeSsyYjN2UXNtVkx0VzdkdXBwSEJRQUE0QmdJQ0FIZ2I4eG1zeWt5TWxMdnZmZWVjbk56SzN4ZGl4WXQ5TWdqajZoZXZYcFhjSFM0SEF3R2c4TER3L1hpaXk4cU16TlRTVWxKZXUyMTE5U3paMC8xNk5GRDlldlhwOUFEL3JLeXM3TVZHeHVyeU1oSWJkNjgyUjRPZW5wNjZySEhIcFBCWUtqbUVRSUFBRGdHQWtJQStKdkt5Y25SaWhVcjlPT1BQMWI0R2hjWEZ3MGJOa3czMzN3ekg4eHJrTURBUUQzMzNIT2FNMmVPTWpNelpiUFp0R25USm0zYXRLbTZod1pVbXFlbnA4YU1HYVBBd01EcUhnb0FBSURESUNBRWdMK2hjK2ZPYWQ2OGVUcHo1a3lGcndrSkNkR0lFU1A0VUY1RHRXalJRbE9uVHRXeVpjc1VIUjFkM2NNQnFxUkZpeFlLRHcvbjV4QUFBTUJWUmtBSUFIOHoyN2R2MS9MbHk1V2RuVjJoOWlhVFNZTUdEZEtBQVFOa01wbXU4T2h3SlFVR0Jpb2lJa0pSVVZIYXVYT25qaHc1b3FTa3BBcS9GNENyemMzTlRYNStmbXJac3FXNmR1MnExcTFiTTNzWkFBQ2dHaEFRQXNEZmhNVmkwVWNmZmFRTkd6WlUrSnA2OWVwcDVNaVJhdHk0OFpVYkdLNHFnOEdnTm0zYXFFMmJOdFU5RkFBQUFBQTFCQUVoQVB3Tm5EOS9YZ3NXTE5DeFk4Y3FmRTIvZnYwMFpNZ1FLaFFEQUFBQWdJTWpJQVNBR203Ly92MWF2SGl4MHRQVEs5VGUzOTlmVHp6eGhFSkRRNi93eUFBQUFBQUFOUUVCSVFEVVVEYWJUZi85NzMvMStlZWZWL2lhcmwyNzZySEhIcE9IaDhjVkhCa0FBQUFBb0NZaElBU0FHc2hzTm12WnNtWGF0bTFiaGRxYlRDYjk4NS8vMUsyMzNrb0JBQUFBQUFCQUVRU0VBRkREcEthbTZ2WFhYMWRNVEV5RjJ0ZXFWVXRQUGZXVW1qZHZmb1ZIQmdBQUFBQ29pUWdJQWFBR09YUG1qR2JObXFYejU4OVhxSDFvYUtoR2p4NHRYMS9mS3p3eUFBQUFBRUJOUlVBSUFEWEV3WU1IOWNZYmJ5Z3JLNnRDN2UrNDR3N2RjODg5TXBsTVYzaGtBQUFBQUlDYWpJQVFBR3FBNzcvL1h1Kzk5NTVzTmx1NWJUMDhQRFJpeEFoMTdQai83TjE1V0ZSbC93YncrOHdHRER1eVNTcUdxS0RpYnU0YmdrdWFXVzZaMnB1bVpxbHZhdTVhWnFYWm00cnBXMmFhNzYvVjNEV1h6SDNOclJRWFRFc1dSUkZGR1laOTF2UDdnMmFVWUdZQVlkanV6M1Z4T1p6bk9lZDhRUzZHdWVkWld0cWhNaUlpSWlJaUlxcnNHQkFTRVZWZ0JvTUIzMy8vUGZidjMxK2svblhxMU1GYmI3MEZYMS9mTXE2TWlJaW9mSWlpQ0pWS0JTOHZyL0l1aFlpSXFNcVFsSGNCUkVSVU9JMUdnNmlvcUNLSGc2MWJ0OGI4K2ZNWkRoSVJWVU1xbFFyTGxpM0QzYnQzaTlSZnA5TmgrdlRwdUh6NWNvbnVsNWFXaGc4KytBQXhNVEVsT3Y5SnZmTEtLMWl6WmczUzA5T0xmTTZXTFZ1d2FORWlaR1ptbG1GbFJFUkVsUk1EUWlLaUNpZ3pNeE9MRnkvR3hZc1hpOVMvWDc5KytQZS8vdzJGUWxIR2xSRVJVVVVrbDh2eDg4OC9ZOVNvVWRpMklQUnh3UUFBSUFCSlJFRlViVnVSK3NmRXhHRHExS2xZdUhCaHNlL241T1NFK1BoNFRKa3lCYXRYcnk3U0VoaWxSUkFFNlBWNmJOeTRFU05Iaml4eXlPbnE2b3JEaHc5ai9QanhTRWhJS05ZOWp4MDdoblBuenBXZ1dpSWlvc3FCVTR5SmlDb1lsVXFGLy96blA3aDkrN2JOdmxLcEZLKysraXE2ZGV0VzlvVVJFVkdGRWgwZGpZTUhEK0tWVjE2QnA2Y25nTHlsS2JwMDZWS2s4eDBkSGFIVDZmRGlpeThXKzk0T0RnNTQ0NDAzTUdmT0hHemV2QmtlSGg0WU9uUm9zYTZoMSt1eGMrZE85TzNiTjk4YlhNZVBINGVEZ3dPZWVlWVppK2NxRkFyazVPVGdwWmRlUWxoWW1NMzd5R1F5OU96WkUzdjM3c1hseTVjeGJkbzBEQjQ4R0ZldlhpMVNyZWZPbllOY0xrZFVWQlNDZ29LSzlnVVNFUkZWSWd3SWlZZ3FrSHYzN21IeDRzVjQ4T0NCemI1S3BSTC8vdmUvMGJoeFl6dFVSa1JFRmMydFc3ZXdkKzllSEQ1OEdPUEdqVE1mOS9Ed0FBQmtaMmREcVZRQ0FJeEdJMDZmUG8zMjdkdERFQVFBZ0V5VzkxTEF6OC9QNm4zZWZQTk5kTzNhdFVBQTJLWk5Hd1FFQkNBcEtRbEdvN0hRY3pkdDJnU1pUSVlYWG5paFFKdFVLc1hubjMrT0gzLzhFU0VoSWViajBkSFIwR3ExbURGakJycDM3MTdvZGFWU0tRRGc2YWVmdGxvN0FKdzVjd1pidG16QmtDRkRNR0xFQ015Y09STnF0Um8xYTliRS92MzdjZlBtVFp2WEFQS21aUjg2ZElnQklSRVJWVWtNQ0ltSUtvaGJ0MjdoUC8vNUQ5UnF0YzIrUGo0K21EWnRHZ0lDQXV4UUdSRVJWVVJYcmx3QkFMUnQyeFo5K3ZUQnlwVXJ6VzBuVDU3RXlwVXJFUlVWaFpvMWEwSVFCTXlmUHgrQmdZRVlPblFvd3NQRGkzU1AxTlJVM0xoeEEybHBhVGh4NGtTQjlxU2tKQURBNGNPSDhldXZ2K1pyTXhxTitQUFBQeUdUeWRDZ1FZTUNiMmdKZ2dCQkVKQ2FtbHJnWENBdjJMTVVFRW9rK1ZkS1NrbEpnWStQVDZGOTVYSTVMbCsrak11WEw2Tmh3NFpRS3BXUXkrVm8wNllOR2pWcWhNek1UUGo3KzhQUjBiSFE4eE1URXpGNjlHZzRPenRqekpneGhmWWhJaUtxN0JnUUVoRlZBTmV2WDhleVpjdVFuWjF0czI5d2NEQ21USmtDTnpjM08xUkdSRVFWa1Y2dk42K0pkL2JzV1F3ZVBOamNObkRnUU9UazVNQm9OR0wyN05uNDlOTlA0ZTd1RHJsY2pwczNieUkyTmhZOWV2UW8wbjMyN05rRFVSU1JtWmtKdlY1Zm9GMnBWRUlpa1NBdExhMUFXMVpXbHJuV0R6NzRBS3RXclRKUGhUYVJ5V1RRNlhUNCtPT1AwYkpsU3dCQVpHUWtBT1FiRmZsUHBsR1FBTEIrL1hwczNMZ1J5NWN2UjJCZ1lJRytwcEdTZ2lEZy9mZmZ4NlZMbDVDVmxZWGp4NDhqTWpJUzN0N2UrZnIvOGNjZnlNbkpNZGREUkVSVUhUQWdKQ0lxWjlIUjBWaXhZZ1YwT3AzTnZ1M2F0Y080Y2VNZ2w4dnRVQmtSRVZWVXg0OGZSMlptSm54OWZlSHY3dzhBdUhUcEVnQWdLQ2dvWDRDMmFkTW1qQmt6Qm5LNUhEcWREa09HRENrd0FxOHdWNjVjd2ZyMTZ3RUF3NGNQTDlZYWcxbFpXWGoxMVZlaDAra1FIaDZPaUlpSVFwKzdyTlV4ZE9oUU9EczdGOXBtZWtOdDRjS0Z5TTNOQlFETW5qMGJLMWV1UkkwYU5mTDFOVTFIRmdRQlhsNWU2TmF0bTNsVTRKWXRXOHpmUDVQZmYvOGRVcW1VNncwU0VWRzF3b0NRaUtnYy9mcnJyMWk5ZXJYRnRac2UxNmRQSHd3Yk5pemZpejRpSXFxZXRtL2ZEaGNYRnl4YnRzeThocUJwNU4wbm4zd0NxVlNLakl3TUxGMjZGQkVSRVFDc2gzR0ZXYnQyTGJSYUxRQ2dTWk1teGE0dkxTME5VNmRPUlo4K2ZTejJzL2FjNXVMaUFsZFhWM2g2ZXBwSEFacGN2WG9WZXIwZS92NysrVWJVYjlpd0FXKzg4VWErNnhiMmRadkN5cmk0T01URnhSVjYvNy8rK29zQklSRVJWUnNNQ0ltSXlzbXhZOGV3ZHUxYWlLSm9zKytnUVlQUXYzOS9ob05FUklRUkkwYmczcjE3QUlCNTgrWVZhQjgvZmp3QVFLVlNRYTFXNCtyVnExaTZkS2w1SkYxUjllM2JGekV4TVJBRUFSczNiaXpXdWRldVhRTUFmUHZ0dDJqUm9rV0JVWG9tMWtMTHI3NzZDbGxaV1hqcXFhY0s5QnN5WkFoVUtoVmVlKzAxdEd2WHptb3RoVDEzbXI0WHpzN08yTDU5dS9uNDQrc045dXJWeStwMWlZaUlxaElHaEVSRTVlRDQ4ZU5GRGdkSGpoeUpuajE3MnFFcUlpS3FER2JPbklrWk0yWkFMcGNqSnllblFQQm5HdlhuN094c25xSWJGUldGOVBUMFl0MG5NaklTNTgrZng0RURCd3JkUktRb1VsSlNNRzNhTkVSRlJWbmNSQVFBdnZubUcrellzU1Bmc2R6Y1hFeWFOQWxQUC8wMDVzNmRXMkN0d0tLeUZoQVNFUkZSSGdhRVJFUjJkdkxrU2F4WnM4Wm1PQ2dJQXNhTkc0ZE9uVHJacVRJaUlxb013c0xDc0dUSkVseStmQmt2dlBBQ0hCd2NBRHlhWXJ4dTNUcElwVkxzMkxFRGpvNk81cEZ3cGxGM3hURmx5aFQwNjljUFNxVVNMaTR1K1VJK3RWcU5RWU1HQVFEMjd0MWJvdERORk43RnhNUVVhSE4wZE1UdzRjUHg1WmRmNHMwMzM4U2lSWXNRSEJ4YzRuczh6alFpTVRjM0YvUG56emNmejhuSktmYjFpWWlJcWdJR2hFUkVkblRxMUNtc1hyM2Faamdvazhrd1ljSUV0RzdkMms2VkVSRlJaZUxwNlltdnZ2b0tHelpzS0xDci9lalJvd0VBOSs3ZGc4RmdRSFIwTkdiT25GbWtVZXYvcEZBbzBMaHhZeHcvZmh5TEZpMUNaR1FrWG5ycEpRUUVCSlRLMTJHcXFiQmRqQUhnaFJkZXdLNWR1NUNVbElSWnMyYmg2NisvdHJoeFNYR1lRa09Ed1ZEbzZNaVNmSytJaUlncXMrS3RWRXhFUkNWMjVzd1pyRnExeXVhTERnY0hCMHliTm8zaElCRVJXYVJRS0FEazdSYXNVQ2pNbjV2YUZBb0ZEQVlEQUpoSEVENUo2S1ZXcTZIWDYvSHp6ejlqMmJKbDBPdjFGdnRxTkJxODg4NDcrUDMzMzB0OFB4T1pUSVlYWG5qQlhFTkNRa0t4cjJGdC9WNW5aMmZzMzcvZi9MRnUzVG9BREFpSmlLajY0UWhDSWlJN09IZnVIRDcvL0hPYkx6aVVTaVdtVDU5ZW9pbFVSRVJVZlpoMjRWVXFsVml6WmcyQVJ5UHZ2dmppQzBpbFV2UG5ZV0ZoQUdBT0RFdmkvdjM3QVBKMkZsNjBhRkdCWFlVWExGaGdEdUx1M3IyTCtQaDRYTHg0RVo5ODhna2FObXhZNHZzQ1FKY3VYZkQ1NTUvRHk4c0xEUm8wS1BiNWhUMzMybm8rTmhxTnhiNFBFUkZSWmNhQWtJaW9qUDMrKysvNDdMUFBiTDdZY0hWMXhlelpzMUc3ZG0wN1ZVWkVSSlZWU2RiN016MFBsU1Q4dW5uekpnQ2dXYk5tK1VZcm1wdzZkYXJBc1p5Y0hNeWRPeGRSVVZFV245dUtVb3VYbHhlZWUrNDVkT2pRd1J5TVBpbGI5MzJTTUpXSWlLZ3lZa0JJUkZTR0xseTRnSlVyVjlwOG9lSGk0c0p3a0lpSXlwUnBkK1BpYnNRaGlxSjVFNUdFaEFSa1oyZERxVlRtNjFQU1RVcXNqZVI3dkczU3BFbkZ2cmExZTVpZWw3T3lzakJnd0lBQ2ZSa1FFaEZSZGNPQWtJaW9qRnk5ZWhVclZxeXcrU0pEcVZSaTFxeFpEQWVKaUtqSXJEMjMvUFhYWC9EdzhEQi9MZ2dDakVZakJFSEFzR0hENE9mblY2eDduVDkvSG1xMUdsS3BGUGZ1M2NQNzc3K1BCUXNXbExqMng1bEc4czJmUDc5QXdHaHRuY1BTdXE5RUlrRzlldlhNeHpVYURhNWZ2dzVSRktIWDZ3dE1wU1lpSXFxcStJeEhSRlFHRWhJU0VCVVZaZlBGamFPakkyYk1tSUhBd0VBN1ZVWkVSRldCdGVlWHgwZmJPVGs1UVNLUndHQXc0S3V2dmtMTm1qV0xmYTlObXpZQkFMcDM3NDU2OWVwaDllclZtREpsQ2laTW1GRDh3di9CRk5RRkJBVEF4Y1VGQUhEcDBpVUFwUmNRRmphQ1VLZlRBY2hibjNISmtpWG00NG1KaVJnelpnejY5ZXRYb2hHUlJFUkVsUlVEUWlLaVVuYi8vbjE4OHNrbnlNM050ZHJQd2NFQk0yYk15RGR5Z1lpSXFDaE1BWmZKUDZmai92ZS8vNFVvaW5qNTVaY0I1SzFaV0pKdzhQVHAwL2o5OTkvaDR1S0NNV1BHb0VhTkduajQ4Q0UyYjk2TUtWT21tUHZGeE1UQTM5OGZucDZla01sa0VBUUJCb01CR28wRzJkblp5TXpNaEtlbko5emQzZk5kM3pRUzh2WFhYMGZMbGkwQjVHMjI0dUxpVW1xajkwd2g1T1BmSTBkSFI3ejc3cnZvM0xsenZyN3U3dTVZdlhvMWxFb2xkRHBkdnZVV3JlMkdURVJFVk5reElDUWlLa1ZxdFJvZmYvd3gwdFBUcmZaVEtCU1lObTBhNnRldmI2ZktpSWlvS3RGb05BZ09Ec2JZc1dNQjVCOXQ5K3l6eitMV3JWdG8wYUlGT25ic2FENSs4T0JCYk5xMENVcWxFcUlvUXFWU0FZREZJQzRsSlFWTGxpeUJSQ0xCckZtelVLTkdEUUI1WVo2L3Z6L1dyRmtEalVZREFIajc3YmZ6blNzSVFvR1JlN05telVLUEhqM01uNXRxcmwyN052ejkvZlBWUDNyMDZIeGg0cnAxNjNENThtWFVyRmtUenM3T1NFdExBNUEzUmRnV1V3Z3BpaUpFVVlRZ0NQRDI5aTRRRGdLQW01c2IzTnpjOFBiYmIrUHk1Y3Z3OGZFeGoyeDBjSEN3ZVM4aUlxTEtpZ0VoRVZFcHljbkp3U2VmZklMNzkrOWI3U2VYeXpGMTZsU0VoSVRZcVRJaUlxcHFubnJxS1h6KytlZm1VVzJtRFVoTWp5ZE9uRmpnbktlZmZob05HalRBMGFOSGtaMmREUUNvVmFzVzNOemNDdlJWcTlXWVBYczJjbk56OGM0Nzc2QnQyN2I1MnA5Ly9ubDA3dHdadTNidHdzbVRKeEVmSDU4dkVIejhzWWVIQjZaT25ZbzJiZG9VdU0rVUtWUFF1M2Z2ZkVIZjR5TVRUUm8yYklnTEZ5NWcvLzc5NW1NU2lRUjE2OVl0MFBlZkhsK3ZNVGMzRjA1T1RqYlBtVFp0R3JadjM0NGRPM2FZbjllYk5HbGk4endpSXFMS2lnRWhFVkVwME92MVdMNThPVzdldkdtMW4wd213K1RKazlHNGNXTTdWVVpFUkZYUlAwZjltYVljMTZsVHgrSlUyS0NnSUV5ZE9oV2pSbzNDdEduVGtKS1NVbURrbjhuKy9mdGhNQml3ZlBseUJBY0hGOXJIeThzTHI3enlDbDU1NVJYazV1WWlLU2tKRHg0OGdGcXRSbVptSmpRYURiUmFMVnEwYUlHd3NMQkN2NFpubjMyMlNGOXZ4NDRkMGJGalI1dzVjd1lMRml5QVhxL0grUEhqNGV2cmEvTmNyVllMdVZ5Tzl1M2JGMm5FSVFEVXJGa1RiN3p4QmhvM2Jvd1BQdmdBclZ1M2ZxS2RsSW1JaUNvNlFTeHMxVjRpSWlveW85R0l6ejc3REdmUG5yWGFUeUtSNEsyMzNqS3ZzVVJFUkJYTHdvVUxjZTNhTlFEQW5EbHpFQm9hV3M0VkZWMUdSZ2JPbmoyTDhQRHdJcTJWRnhNVEEwOVBUd1FFQkJUYWJqQVlvTmZySytTMDJ0MjdkNk4rL2ZwbzBLQkJrZnFucHFaQ29WQ1lwd29YVjF4Y0hJS0Nna3AwTGhFUlVVVWgyUGdEZ1NNSWlZaWVnQ2lLK1BiYmIyMkdnd0F3WnN3WWhvTkVSRlFtWEYxZDg2M3ZaNHV0a2V4U3FiVEM3dUxidDIvZll2WDM4dko2b3ZzeEhDUWlvdXFnYUdQc2lZaW9VRHQzN3NTQkF3ZHM5aHM4ZUhDaGk2RVRFUkVSRVJFUmxUY0doRVJFSlhUMjdGbHMyclRKWnIrSWlBZzg5OXh6ZHFpSWlJaUlpSWlJcVBnWUVCSVJsVUI4ZkR4V3IxNXRzMStiTm0wd2N1VElJcTBIUlVSRUZRZVg2U1lpSXFMcWhBRWhFVkV4cVZRcUxGdTJERnF0MW1xL2tKQVF2UEhHRzBYZU1aR0lpTXFYcTZ1citYRktTa281VmtKRVJFUmtYM3pWU2tSVURCcU5Cc3VXTFVOYVdwclZmclZxMWNLVUtWTWdsOHZ0VkJrUkVUMnAyclZybXgvSHhzYVdZeVZFUkVSRTlzV0FrSWlvaUVSUnhCZGZmSUdFaEFTci9XclVxSUVaTTJaQXFWVGFwekFpSWlvVjdkdTNOeThKY2V6WU1TUW1KcFp6UlVSRVJFVDJ3WUNRaUtpSXRtelpndDkrKzgxcUgyZG5aOHlZTVFPZW5wNTJxb3FJaUVxTHY3Ky9lY2Q1ZzhHQXhZc1g0L1RwMHpBYWplVmNHUkVSRVZIWkVrU3V3RXhFWk5QSmt5Znh4UmRmV08wamxVb3hjK1pNaElhRzJxa3FJaUlxYlRrNU9mamdndy95alI2VXkrVUlDQWlBazVOVE9WWkdWY1hjdVhQTHV3UWlJcXFHQkJzN1p6SWdKQ0t5NGNhTkcxaTRjQ0gwZXIzVmZxTkhqMGIzN3QzdFZCVVJFWldWakl3TVJFVkY0YSsvL2lydlVxZ0srdmJiYjh1N0JDSWlxb1pzQllTY1lreEVaSVZLcFVKVVZKVE5jTEJuejU0TUI0bUlxZ2hYVjFmTW5Uc1hvMGVQenJkeENSRVJFVkZWeFJHRVJFUVc2UFY2TEZ5NEVEZHUzTERhcjBtVEpwZzJiUnFrVXFtZEtpTWlJbnRTcVZSNCtQQWhkRHBkZVpkQ1ZRQ1hJaUVpb3ZKZ2F3U2h6RjZGRUJGVk51dlhyN2NaRHZyNysyUGl4SWtNQjRtSXFqQlBUMDl1UGtWRVJFUlZHcWNZRXhFVjR0U3BVOWkzYjUvVlBrcWxFbSsvL1RhY25aM3RWQlVSRVJFUkVSRlI2V05BU0VUMEQzZnUzTUhhdFd1dDlwRklKSmcwYVJMOC9mM3RWQlVSRVJFUkVSRlIyV0JBU0VUMG1KeWNIQ3hmdmh4YXJkWnF2eEVqUnFCSmt5WjJxb3FJaUlpSWlJaW83REFnSkNMNm15aUtXTE5tRFpLVGs2MzI2OTY5T3lJaUl1eFVGUkVSRVJFUkVWSFpZa0JJUlBTM3ZYdjM0dHk1YzFiN1BQMzAweGc1Y2lSc2JBQkZSRVJFUkVSRVZHa3dJQ1FpQW5EdDJqWDgrT09QVnZzb2xVcE1talFKY3JuY1RsVVJFUkVSRVJFUmxUMEdoRVJVN2FXbnArTy8vLzB2akVhajFYN2p4NCtIajQrUG5hb2lJaUlpSWlJaXNnOEdoRVJVclltaWlDKy8vQkpxdGRwcXYrZWVldzR0V3JTd1UxVkVSRVJFUkVSRTlzT0FrSWlxdGYzNzkrUGl4WXRXKzRTRWhHRGd3SUYycW9pSWlJaUlpSWpJdmhnUUVsRzFsWmlZaVBYcjExdnQ0Kzd1am9rVEowSXFsZHFwS2lJaUlpSWlJaUw3WWtCSVJOV1NWcXZGWjU5OUJyMWViN0dQSUFpWU9IRWkzTjNkN1ZnWkVSRVJFUkVSa1gweElDU2lhdW1ISDM3QW5UdDNyUFlaTW1RSVFrSkM3RlFSRVJFUkVSRVJVZmxnUUVoRTFjNzU4K2R4OE9CQnEzMmFOV3VHdm4zNzJxa2lJaUlpSWlJaW92TERnSkNJcWhXVlNvVTFhOVpZN2VQdTdvNXg0OFpCRUFRN1ZVVkVSRVJFUkVSVWZoZ1FFbEcxSVlvaVZxOWVqY3pNVEt2OXhvMGJCemMzTnp0VlJVUkVSRVJFUkZTK0dCQVNVYld4Wjg4ZXhNVEVXTzNUcTFjdk5HM2ExRTRWRVJFUkVSRVJFWlUvQm9SRVZDMGtKaVppMDZaTlZ2dlVxbFVMUTRjT3RWTkZSRVJFUkVSRVJCVURBMElpcXZJTUJnTysvUEpMR0F3R2kzMWtNaGttVEpnQXVWeHV4OHFJaUlpSWlJaUl5aDhEUWlLcThuYnUzSW1FaEFTcmZZWU5HNFphdFdyWnB5QWlJaUlpSWlLaUNvUUJJUkZWYVRkdjNzVDI3ZHV0OW1uV3JCa2lJeVB0VkJFUkVSRVJFUkZSeGNLQWtJaXFMTDFlajlXclYxdWRXdXpxNm9xeFk4ZENFQVE3VmtaRVJFUkVSRVJVY1RBZ0pLSXFhOGVPSFVoTVRMVGFaOXk0Y1hCM2Q3ZFRSVVJFUkVSRVJFUVZEd05DSXFxUzR1UGo4ZE5QUDFudDA3VnJWelJ2M3R4T0ZSRVJFUkVSRVJGVlRBd0lpYWpLTVUwdE5ocU5GdnQ0ZW5yaTVaZGZ0bU5WUkVSRVJFUkVSQlVUQTBJaXFuSzJidDJLTzNmdVdPM3oybXV2UWFsVTJxa2lJaUlpSWlJaW9vcUxBU0VSVlNseGNYSFl0V3VYMVQ2ZE8zZEdzMmJON0ZRUkVSRVJFUkVSVWNYR2dKQ0lxZ3lEd1lCMTY5WkJGRVdMZlR3OFBEQjgrSEE3VmtWRVJFUkVSRVJVc1RFZ0pLSXFZOSsrZmJoNTg2YlZQcU5IajRhenM3T2RLaUlpSWlJaUlpS3ErQmdRRWxHVjhPREJBMnpldk5scW40NGRPNkpGaXhaMnFvaUlpSWlJaUlpb2NtQkFTRVNWbmlpSytPYWJiNkRWYWkzMmNYZDN4NGdSSSt4WUZSRVJFUkVSRVZIbHdJQ1FpQ3E5MzMvL0hSY3VYTERhWjlTb1VYQnhjYkZUUlVSRVJFUkVSRVNWQndOQ0lxclVjbkp5OE0wMzMxanQwN1p0VzdScTFjcE9GUkVSRVJFUkVSRlZMZ3dJaWFoUzI3eDVNMVFxbGNWMkp5Y25UaTBtSWlJaUlpSWlzb0lCSVJGVlduRnhjZGkvZjcvVlBrT0dESUdIaDRlZEtpSWlJaUlpSWlLcWZCZ1FFbEdsWkRBWXNHN2RPb2lpYUxIUDAwOC9qZkR3Y0R0V1JVUkVSRVJFUkZUNU1DQWtva3BwMzc1OXVIbnpwc1YyUVJBd2V2Um9TQ1Q4TlVkRVJFUkVSRVJrRFY4NUUxR2xvMWFyc1hYclZxdDlldmJzaWJwMTY5cW5JQ0lpSWlJaUlxSktURmJlQlJBUkZkZUdEUnVRbTV0cnNkM1QweE9EQmcyeVkwVkVSRVJFWlM4NVE4VFdLM3BvRFNLTUltQTBJdTlmRVZCclJLUms1aTI5VXRkVEFoOFhBVTV5UUNrWDRDUURYQjBFZEFtU2x2TlhRRVJFRlJVRFFpS3FWR0pqWTNIOCtIR3JmVWFPSEFsSFIwYzdWVVJFUkVSVU1pSUFvUmo5alNKdy9vN0JacjhFbFJFSnF2ekhQSndZRUJJUmtXVU1DSW1vMGhCRkVkOSsrNjNWUHMyYk4wZnIxcTN0VkJFUkVSRlIwV24wd0kySFJ2eHhQKzhESXZCT2hLTEk1N3Mvd2Z1ZlNubngrbXNOd081cmVnUjZDS2pqSVVFTlo2RllZU1lSRVZVdURBaUpxTkk0Y2VJRVltTmpMYllyRkFyODYxLy9naUR3ejFjaUlpSXFmd1lqRUs4eTRvOTdlWUZnYktvUkJ1T2pkb2tBNkkyQXJJZ3J3eXNWQXNZOEk0ZFNMa0FxeVR2LzhZKzBuTHlweHc0eUFkazZFVGs2bVA5MUtYb09DUUM0clRaaTl4OTY4K2Z1amdLYStFdlF4RStDUm40U09DdjQ5eFlSVVZYQ2dKQ0lLb1djbkJ4czJMREJhcC8rL2Z2RDI5dmJUaFVSRVJFUkZTUUNpSHRveEtsYkJweExOQ0pMSzFyc2F4U0IrNWtpQXR5S0ZyWUpBTnJWc2M4MDRWdHArZXRXNTRvNG1XREF5UVFEQkFGNDJsT0NKdjRTaFBsTEVPZ3BnWVI1SVJGUnBjYUFrSWdxaGUzYnQwT3RWbHRzOS9iMnhyUFBQbXZIaW9pSWlJZ2VTYzRRY2ZxV0FXZHVHWkNTWlRrVURIQVRFT29yUVlpdkJQVnJTT0RpVURHVHRUb2VBbm8xa09GVzJ0L1RvUjhqaWtCY3FoRnhxVWI4ZEJWd1VRaG81Q2N4anpCMGM2eVlYeE1SRVZuR2dKQ0lLcnlrcENUODhzc3ZWdnNNSHo0Y2Nua3hGOWNoSWlJaUtnWHJ6dW53NjgzQ053K1JTdkpHL1lYNlNoRHFLNEY3SlFuUGdyd2tDUExLbS90c0ZQTTJQcm1TblBjUm4yckU0eEZvcGxiRTJVUUR6aWJtZlE4R041V2hWd08rMUNRaXFrejRXNXVJS2pSUkZQSDk5OS9EWUxDOFkxOW9hQ2hhdFdwbHg2cUlpSWlJSG5uS1BYL29wNVFEcld0SjBiYU9GQTI4SmFqc3l5TkxoRWVCWWY5R2VZSGcxWHQvQjRiM2pFalB6VDlpc3JaSEVSZFZKQ0tpQ29NQklSRlZhTkhSMGJoMDZaTEZka0VRTUdMRUNHNU1Ra1JFUk9YbW1kcFM3SWpSSTh4ZmlyWjFKR2hhVTFya2pVY3FJeGVGZ0dkcVMvRk1iU2xFRVVoVVB4cGRtS2cyb242Tkt2ekZFeEZWVVlJb2lwWVh5Q0FpS2tjR2d3R3paOC9HM2J0M0xmWUpEdy9IcUZHajdGZ1ZFUkVSVVVGYUE2Q3d6LzRoRlpyT0FNajVmU0FpcW5BRUc2TnErTllPRVZWWVI0OGV0Um9PS3BWS0RCbzB5STRWRVJFUkVSV080V0NlNG9hRE9UcGc5elU5MG5JNGJvV0lxRHh4aWpFUlZVaTV1Ym5ZdW5XcjFUNHZ2dmdpWEYxZDdWUVJFUkVSRVpXMk03Y00ySFpGangweGVqU3RLVUdYcDJWbzRpK0JoS3ZIRUJIWkZRTkNJcXFROXV6WkE3VmFiYkU5SUNBQUVSRVJkcXlJaUlpSWlFcmJzZmk4amVpTUloQ2RaRVIwa2hhZVRnSTYxcFdpODlOUzFGQXlLU1Fpc2dkT01TYWlDaWN0TFExNzl1eXgybWY0OE9HUVNqbVhoNGlJaUtpeUVnSDBhU2hGcUcvK2w2V3FIQkc3L3RCajFoNE5WcHpVSWk3VldENEZFaEZWSXh4QlNFUVZ6clp0MjZEUmFDeTJOMjNhRkUyYk5yVmpSVVJFUkVSVTJnUUFiV3BMMGFhMkZDbVpJbzRuR0hBeXdRQjFidDU2aENLQVMzZU51SFJYaThaK0V2UnZKRU05N3BCTVJGUW11SXN4RVZVb1NVbEptRDE3Tm96R3d0OHBGZ1FCQ3hjdVJPM2F0ZTFjR1JFUkVSR1ZOWU1SdUpSc3dMRTRBeTRuRi94N3NKR3ZCTTgxa3FHK040TkNJcUxpc0xXTE1VY1FFbEdGc21IREJvdmhJQUIwNnRTSjRTQVJFUkZSRlNXVkFDMENwR2dSSUVWeVJ0NVU0ek9KQnBpR3RWeTliOFRWKzFwMENaTGlsWmJ5OGkyV2lLZ0s0ZHN1UkZSaFhMdDJEZWZQbjdmWUxwUEpNSERnUUR0V1JFUkVWTG5rNXVhV2R3bFc2WFE2cTI4RUVqM08zMVhBbUdmaytMQ25Bem9FU3ZINDJKY0dIRUZJUkZTcStGdVZpQ29FVVJUeDQ0OC9XdTNUczJkUDFLaFJ3MDRWRVJFUlZUNkxGaTNDNU1tVGtaQ1E4RVRYTVJxTldMZHVIYkt6c3kzMjJiRmpCeElURTR0MTNUTm56dUROTjkvRXRXdlhyUGJUNi9YWXNXTkhzYTc5ei9OLysrMDNpKzIzYjkrMnV0NHhWU3grcmdKR3Q1RmpZUzhIZEt3clJZQ2JnR2RxYzdNNklxTFN4RFVJaWFoQ09IZnVIRmFzV0dHeFhhbFVZdW5TcFhCeGNiRmpWVVJFUkpWTFhGd2NKazJhQkVFUU1HL2VQTFJyMTY1QW4renNiQ2lWU3B2WDZ0MjdONXlkbmVIdDdWMW9lM3g4UE56YzNMQjQ4V0lFQndjWHFiN0ZpeGZqNE1HRGNIQnd3RWNmZllRdFc3WVVHdFNscHFZaUxpNE9vMGVQeHJCaHc0cDBiUUJRcTlYWXQyOGZCZzRjaUY2OWVxRmJ0Mjd3OVBRczBPL2t5Wk9vVWFNR0ZpNWNDRmRYMXlKZm55b0d2UkdRY2FnTEVWR3hjQTFDSXFyd2pFWWp0bXpaWXJWUC8vNzlHUTRTRVJIWkVCUVVoQ0ZEaHVDNzc3N0RpaFVyQ2dTRVc3ZHV4Ylp0MjdCeTVVcDRlSGhZdlpaQ29VQkdSZ2JxMXExYm9FMnYxME1VUlJnTUJqZzRPQlNwdHN6TVRKdzRjUUtDSU9Damp6NUNXRmdZWW1Oajhmbm5uOFBiMnh1T2pvNEE4cVloSnljbkF3QU9IejZNL3YzN3c5blpPZCsxNHVMaUN2M2I0ZEtsUzBoT1RvWk9wNE1nQ0RoeTVJakZldExTMGhBVEUxTm9pRW9WRzhOQklxTFN4NENRaU1yZDZkT25jZWZPSFl2dFhsNWVpSXlNdEdORlJFUkVGVmRVVkpUVktibzVPVGtBZ0l5TURMeisrdXZtNDZJb0lqNCtIZ0R3N3J2dllzbVNKVkFvRkJhdkk1VktJWlBKc0hUcDBnSnRxYW1wR0RwMEtIeDlmWXU4ZWRqT25UdWgwV2pRcDA4ZmhJV0Y0ZUxGaStqUm93ZDY5ZW9GSnljbmM3OTE2OVpoL2ZyMWFONjhPVDcrK0dOSUpBWFRvS0NnSUtTbnArUDA2ZE53Y0hDQVJxT0JJQWhRS3BWd2RuYkdwazJiSUlvaWdvS0NzSHIxYWd3WU1BQitmbjVZdlhvMUFKZy9aemhZUFlnQXJBNmJJU0lpQm9SRVZMNE1CZ08yYmR0bXRjK2dRWU9zdm9BaElpS3FUb1lORzRhcFU2ZkMzZDNkSEt4ZHZud1pjcmtjb2FHaGNIRnhnWStQRDRDODZjUTNidHdBQUlTRWhLQnAwNmJtNit6WnN3Y0RCZ3l3ZUI4Yk01R0tKVDA5SFpzMmJZS1hseGZHalJzSG85R0laY3VXUWFmVFlmYnMyUWdMQ3dNQVJFZEhZOE9HRGFoUm93Ym16SmxUYURob01tZk9IT2gwT3JpNXVTRXlNaEtCZ1lGWXMyYU51YjEvLy82bFZqOVZibCtkMWNIYldjQ3pJVElvdUhRaEVWR2hHQkFTVWJrNmVmS2tlUnBSWVdyVnFvV09IVHZhc1NJaUlxS0t6ZC9mSHovODhFTytZNHNYTDhhUkkwY1FIaDZPdm4zN21vOXYzNzRkTjI3Y2dGd3VSM0J3TU1hUEgxL2tLY0ZGV2FxOHFEc1NyMXk1RWhrWkdYai8vZmZoNHVLQ3ZYdjNJaWtwQ2E2dXJqaDM3aHhDUTBOeCsvWnRMRml3QUVhakVTMWJ0clFhRGdLQWs1TlR2cEdIL3lTUlNIRDc5bTI4L3ZycnlNN09OajhHWUhYekZhcGFydDQzNHZRdEF3RGcxNXNHREcwbVE4dW5wQnhSU0VUMER3d0lpYWpjNlBWNm02TUhod3daWXZNRkFoRVJVWFdqMFdpUWtaRmgza0RrdGRkZXc1RWpSL0RwcDU4aU1EQVFUWm8wZ1VhandZWU5HK0RpNG9MRml4ZWpZY09HeU1yS3dxRkRoOUNuVHgrYjl6QWFqZERyOVpnOWUzYUJOcjFlbis5ZlN6SXpNN0ZxMVNvY09YSUV3Y0hCZVBqd0lUWnMySURObXpkREVBVE1uVHNYclZxMXdyVnIxekJ2M2p6azVPUWdJaUlDaHc4Znh0R2pSOUd6WjArOC9QTEw1aEdSdG9paWlEdDM3cUJXclZvUVJSRVNpUVF1TGk0UUJNSDhHQ2pkMFpGVXNmMmFZREEvVHMwV3NlcVVEcUcrQmd4ckxrZUFHMytPVGFYN0FBQWdBRWxFUVZRT2lJaE1HQkFTVWJrNWR1d1lIang0WUxHOVhyMTZhTjY4dVIwcklpSWlxaHd5TXpNeFlzUUlkT2pRd1J3U0dneDVRY2lISDM2SUxsMjY0UGJ0MjNqdzRBR2FOV3VHZ3djUDR1REJnemg3OWl6dTNMbUQ1T1JrakJvMXl1bzlkRG9kQU9EZXZYc0Yya3ozTXZXeHhHQXc0Tml4WXdDQUd6ZHVZTldxVmREcjlUQWFqUmcwYUJCYXRteUpuMzc2Q2F0WHI0YXpzek1XTDE2TTVzMmJZOGlRSWZqd3d3K3hhOWN1SERod0FIUG16RUg3OXUzTjEwMUpTY0htelp2empYSk1UVTNGNU1tVDhlZWZmMkxldkhrUVJSRUJBUUZZdW5TcGVjMUIwM3FLMXFaV1U5WHlXaHM1R3ZwSXNQV0tIaG1hdkorWFArNGI4ZDUrRFNMcXkvQmNxQXhPOG5JdWtvaW9BaERFb3N3ZElDSXFaVHFkRG0rLy9UWlVLcFhGUGpObXpEQ3ZTVVJFUkVTUHBLZW5ZK0RBZ1U5MGpWZGVlUVVqUjQ3TWR5d2hJY0c4YTNHZlBuM1FwRWtUVEpzMkRSNGVIbkJ3Y0VCYVdoclVhalhjM053d2UvWnNSRVpHWXVEQWdVaEtTb0tmbngrazBvSUx2SzFac3dheHNiRVlOR2dRY25KeThQNzc3Nk54NDhhWU1HRUNWcTFhaFN0WHJpQThQQnpqeDQvUHQ3TnlkblkyNXMrZmoram9hTlNwVXdkZmZmVlZ2dXV1WGJzV0d6WnNLUFJyazBna01CcU5jSGQzUjNoNE9IYnUzQWxuWjJlRWg0Y0R5TnN3SlNBZ29NQTFxZXJLMW9uWUVhUEg0VmdEakkrOUFuWjNGREFvVElaMmdaeDJURVJWbTJCaitEd0RRaUlxRjcvODhndSsrKzQ3aSswTkdqVEF2SG56T0FXSWlJaW9FRGs1T2VqZnZ6K2tVaW4yN3QxYmF0ZnQyYk1uT25YcUJHOXZiMlJsWmNIWjJSa25UcHlBajQ4UFB2amdBNmpWYW93ZE94YmR1bldEbTV1YitieERodzRoS0NnSTc3NzdybmthcjRuQllJQlVLc1hkdTNjeFljSUVPRG82WXNtU0pSZzNiaHc2ZE9pQWwxNTZDVUZCUVlYV3MzMzdkbXpac2dWQlFVRllzR0JCdmpaUkZKR2RuUTBuSnlmMDZ0VUxkZXZXemJkSlNhOWV2YXl1a2Vqdjc0OXZ2LzIySk44bXFzUnVxMFdzajliaGVrcituNDE2TlNRWTNrS0dPaDVjMm9hSXFpWmJBU0duR0JPUjNXbTFXdXpjdWROcW40RURCekljSkNJaXNrQ3IxUUlBWkxMUy9YTmVLcFhpK1BIakJZNm5wS1JnNTg2ZGlJaUlnTUZnd01HREJ3djB1WFRwRXE1Y3VZSjI3ZG9WdUtaS3BUSlArMTJ3WUFIUzA5TXhaTWdRWEw1OEdidDM3eTYwbG95TURCdytmQml0V3JYQ2pCa3pDclFMZ2dCblorZEN6elVhalJCRkVSRVJFWmc1YzZaNWl2SHExYXNCQUtOSGowYXZYcjFzZmorbzZxbmxMbUJhVndWK1N6Umc0eVU5VkRsNTQyVmlIeHJ4d1FFdHVnWkpNYUNKREM0Sy9oMUtSTlVMQTBJaXNydjkrL2REclZaYmJBOE5EVVdqUm8zc1dCRVJFVkhsa3B1YkN3QUZSdXM5S1lWQ0FVRVFzR2ZQSHZPeHlNaEllSGg0WVBqdzRYajQ4Q0VBSUNnb3lCeTJwYWFtWXVqUW9RZ01EQ3dRRGdMQThlUEhzV3JWS3FTa3BNRGQzUjJUSjArR1ZxdUZVcWxFMjdadDhjc3Z2MENqMFVBUUJQT2FncVlOeWlRU0NTNWN1SUNmZnZvSnc0WU5LL0xYb1ZLcHNHVEpFalJ0MnJUUTlyRmp4eUk0T0xqSTE2T3FSUURRcHJZVVRXdEtzZnVhSHZ2KzFFTnZCRVFBUitJTU9IZmJpRGZheXhIaXc5R0VSRlI5TUNBa0lydlNhRFFXUndxWXZQamlpM2FxaG9pSXFITEt5c29DQVBqNitwYnFkUzJOM2pjZE53VjN4WkdkblkyVWxCUUFlZE9OKy9UcGcwNmRPaUVzTE13ODlkalYxUlV1TGk2SWpJeUVwNmNuTm03Y1dPejc2SFE2SERwMENBY09ITUM1YytjZ0NJSjVNeEtOUm9PSER4L2k4ODgvaDFhcnhkNjllMUd2WGoxRVJVVkJvVkFVKzE1VU5UaklnQmVieU5DeHJoUS9SdXR3T1RsdjJyRlJGQkhneWhHRVJGUzlNQ0FrSXJzNmZQZ3dNakl5TExZM2J0d1lJU0VoZHF5SWlJaW84cmw3OXk0QUlEQXdzRlN2YXlzQUxFbEEyS3RYTDV3N2R3NE5HalRBODg4L0R3Y0hCM1BiM2J0MzRlZm5WNkxyQW5tN09aOC9meDRBY09mT0hYejg4Y2ZvMUtrVDVzMmJoMDgvL1JUYnRtMHo5MVdyMWZrKy8vUFBQL0hwcDU5aSt2VHBKYm8zVlIxK0xnTGU2cVRBcGJ0R3JMK29RL2NnS2R3Y0dSQVNVZlhDZ0pDSTdFYXYxK2Vic2xTWUo5MlJrWWlJcURxNGV2VXFBS0JaczJhbGVsMUwreGVhTnZ1d3RyK2h0Ylo1OCtiaHdZTUhpSTZPeGw5Ly9ZVS8vdmdEMTY5ZlIyWm1Kcjc0NGd2enpzbEZsWkNRZ0dYTGx1SDY5ZXN3R28xUUtCVG8zYnMzaGd3WkFqOC9Qd0JBL2ZyMTRlTGlBamMzdHdKckVCSVZwbWxOQ1VKOUhTQmhOa2hFMVJBRFFpS3ltMlBIamtHbFVsbHNiOXEwS2VyWHIyL0hpb2lJaUNvZlVSUng5T2hSZUhoNG9IUG56cVY2YmFQUkNMMWVqOWRmZnozZmNZUEJZRzRIZ051M2I1djdtSTRWdG1Pd1NxWENSeDk5aE5qWVdLU25wNXVQQndjSFkvanc0ZWpldlRzOFBEeXMxblQyN0ZuY3ZYc1h6ei8vdlBsWVlHQWdIQndjSUpGSU1IandZQXdjT0JDZW5wNzV6Z3NJQ0xCNjNXM2J0c0hYMXhjZE8zYTAybytxRjdtMHZDc2dJaW9mREFpSnlDNE1Cb1BObll1NTlpQVJFWkZ0aHc0ZHdyMTc5ekI5K3ZSODAzVkxneW5rKytmbUo2YUEwUFN2UkNJeDk5SHI5Zm5hSHVmcDZRbXRWb3YwOUhRNE9EaWdWNjllNk5ldkh3NGZQb3o5Ky9kai8vNzlCYzVKVDAvSG0yKythZjQ4UGo0ZVJxTVJ0V3ZYUnN1V0xRSGtyWWs0ZmZwMHhNWEZtVGRHdVhmdkhsYXNXRkZvVUptYm00dms1R1RNbmozYlhITjBkRFNjbkp5d2N1WEtVcCtxVFVSRVZOa3dJQ1FpdXpoMTZoUWVQSGhnc2IxcDA2YW9WNitlSFNzaUlpS3FmTkxUMC9IbGwxOGlQRHdjUFh2MkxQWHJhN1ZheUdReUxGMjYxSHdzTWpJUzd1N3U1bllnYjNTZXFZOXBGK1BDZ2prQWVPbWxsM0RpeEFtTUhUdldmQjEzZDNmczNic1h6czdPNW1OQTNsckUvOVN3WVVNQXdQYnQyeEVhR2dvbkp5Y0FlUnUwUEw1Smk1K2ZINW8wYVlMLy9lOS84UGIyaHFPam83bk5OSnJ3M3IxNzVtTzFhOWNHQUt4ZHV4Yno1OCtIVE1hWFJrUkVWSDN4V1pDSXlwelJhTVJQUC8xa3RjL2owNGFJaUlpb2NFbEpTUWdPRHNiYmI3OWRKdGYzOFBEQXM4OCttKy9ZOU9uVEVSNGVEaUJ2ZW5Oa1pDVDY5Kzl2Ym5kd2NNREVpUk1SRVJGUjZEWGJ0V3RuSHVWbjR1WGxWYUtkaW0wWk5td1lCZ3dZWUE0UmljcGFkSklSRFgwa2NKS1hkeVZFUkU5R0VLMnRKa3hFVkFyT25qMkxsU3RYV214djJMQWg1czJiWjhlS2lJaUlpSWllekUyVkVRc1BhZUhoSkdCVWF6bENmVXUyR3pjUmtUMElnbUIxQ3liK0JpT2lNaVdLSW5iczJHRzF6K09qRUlpSWlJaUlLanFERWZqcW5BNUdFVWpORnJIMG1CWS9ST3VnTGJnVUp4RlJwY0NBa0lqS1ZIUjBORzdkdW1XeFBUQXdFR0ZoWVhhc2lJaUlpSWpveVVnbHdJREdNcmc0UEJxUWMraUdBUXYyYXhDWFd2aDZuRVJFRlJrRFFpSXFNMFVkUFdoanBETVJFUkVSVVlYVDhpa3AzbzlVb0huQW81ZlY5ekpGZkhSWWkxMS82TUhGdklpb01tRkFTRVJsNXZyMTY0aU5qYlhZWHJObVRiUnUzZHFPRlJFUkVSRVJsUjQzUndFVE9pZ3d1bzNjdkZHSktBTGJZL1JZY1ZLTFRDMVRRaUtxSEJnUUVsR1oyYk5uajlYMjU1NTdEaElKZncwUkVSRVJVZVVsQU9nUUtNV0NTQWZVOVh6MHQrM2xaQ1BlUDZCRmdvcFRqb21vNHVNcmN5SXFFMGxKU2JodzRZTEY5aG8xYXFCRGh3NTJySWlJaUlpSXFPeDRLUVhNQ1ZlZ1Q0ak1mQ3cxVzhUaXcxb2NpVFdBWXdtSnFDSmpRRWhFWmVMbm4zKzIydDYzYjE5SXBWSTdWVU5FUkVSRVZQWWtBakN3aVF3VE95ak1VNDcxUnVDN0N6cDhkVllIamI1ODZ5TWlza1JtdXdzUlVmR28xV3FjT0hIQ1lydXJxeXU2ZHUxcXg0cUlpSWlLVDYvWDQ4S0ZDN2g0OFNKU1UxT2gwK25LdXlTcTRQcjI3WXZtelp1WGR4bFVBVFFQa09EZENBZXNPcVhEcmJTOEtjYW5ieG5nN3lxZ1h5aGZoaE5SeGNQZlRFUlU2dmJ2M3crOTN2TGJvejE3OW9SQ29iQmpSVVRWaHlpS2lJbUp3Wmt6WjNEOStuV29WQ3JrNXVhV2QxbEVoWEowZElTbnB5Y2FObXlJdG0zYm9uSGp4aFZtWi92bzZHaDgvZlhYZVBEZ1FYbVhRcFZJeDQ0ZHk3c0Vxa0I4bkFYTTZxN0ErbWdkanNjYlVOZFRndDROK1JLY2lDb20vbllpb2xLbDBXaHc0TUFCaSswS2hRSTlldlN3WTBWRTFVZHljakxXcmwyTDY5ZXZsM2NwUkVXU201dUx1M2Z2NHU3ZHV6aHk1QWdhTm15SU1XUEd3Ti9mdjF6ck9uandJTDcrK211SUlsY01JNklubzVBQy8yb2xSMzF2Q1JwNFN5RGpJbDlFVkVFeElDU2lVblgwNkZGa1pXVlpiTy9jdVROY1hWM3RXQkZSOVhEOStuVXNXN1lNMmRuWjVWMEtVWWxkdjM0ZDgrZlB4OVNwVTlHd1ljTnlxY0UwY3RBVUR0YXVYUnZ0MjdkSHJWcTE0T2pvV0M0MVVlVlJzMmJOOGk2QktxZ09nVng3bTRncU5nYUVSRlJxREFZRDl1N2RhN0ZkRUFUMDd0M2JqaFVSVlEvSnljbjV3a0ZCRU5DdFd6ZDA2ZEtGb1FaVmFMbTV1Ymg5K3phT0hUdUdJMGVPUUJSRlpHZG5ZOW15WlZpd1lJSGRSeExxOWZwODRXRFBuajN4OHNzdmMxTXRJaUlpcXZJWUVCSlJxZm45OTkrUmtwSmlzYjFGaXhibFBtMk1xS29SUlJGcjE2NDFoNE9lbnA0WVAzNDhHalZxVk02VkVkbm02T2lJNE9CZ0JBY0hvMTI3ZHZqaWl5K2dVcW1RbloyTnRXdlhZdTdjdVhaZGsvRENoUXZtTlFkcjE2N05jSkNJaUlpcURhNkFRRVNsUWhSRjdObXp4MnFmdm4zNzJxa2FvdW9qSmliR3ZPYWdJQWg0NDQwM0dBNVNwZFNvVVNPTUh6L2VIQWhldjM0ZE1URXhkcTNoNHNXTDVzZnQyN2RuT0VoRVJFVFZCZ05DSWlvVnNiR3hpSTJOdGRoZXIxNDkxSzlmMzQ0VkVWVVBaODZjTVQvdTFxMGJRa05EeTdFYW9pZlRxRkVqZE92V3pmejUyYk5uN1hyLzFOUlU4K05hdFdyWjlkNUVSSS9MMUhLVEpDS3lMd2FFUkZRcWZ2bmxGNnZ0ZmZyMHNlczBNYUxxNHZFZGk3dDA2VktPbFJDVmpzZC9qcTlkdTJiWGUrdDBPdk5qcnQxSlJPWGxXTHdCYy9kcThlY0RZM21YUWtUVkNBTkNJbnBpS3BVSzU4NmRzOWp1N2UyTjFxMWIyN0Vpb3VwRHBWS1pIM1BFRTFVRmovOGNQLzd6VFVSVUhWeTlaOFIzNTNYSTBvcFlla3lMWDI4YXlyc2tJcW9tR0JBUzBSTTdkT2dRREFiTGY3ejA3dDJiNnpnUmxaSGMzRnp6WTQ1NG9xcmc4Wi9qeDMrK2lZaXFBMGM1NEt6SW0zVmpNQUxyenVtd1BVWVBrVE9PaWFpTU1TQWtvaWVpMSt0eDZOQWhpKzFPVGs3bzJyV3JIU3NpSWlJaUlxcWNncndrbUJ1dVFJRGJvNlY1ZHYyaHg1ZG5kZEJ4TUNFUmxTRUdoRVQwUk02Y09ZUDA5SFNMN1YyN2R1V29KaUlpSWlLaUl2SjJGakM3dXdNYSt6MTZ1WDR1MFlBbHg3VEkwSEFvSVJHVkRRYUVSRlJpb2lqYTNKd2tJaUxDVHRVUUVSRVJFVlVOVG5MZ3JVNEtkS3YzYUptZTJJZEdMRHlrUlZJNlEwSWlLbjBNQ0ltb3hHSmpZeEVmSDIreHZWbXpadkR6ODdOalJVUkVSRVJFVllORUFJYTNrR05vTXhsTUU0NGZaSW40NkxBR1YrOXhoMk1pS2wwTUNJbW94UGJ2MzIrMVBUSXkwazZWRUJFUkVSRlZQUUtBeVBveVRPeW9nSU1zNzFpT0RsaCtRb3RqY1Z5VWtJaEtEd05DSWlxUnRMUTBuRGx6eG1LN3I2OHZtalp0YXNlS2lJaUlpSWlxcG1ZMUpaalpUUUVQcDd5eGhFWVIrT2E4RGhzdjZXSGtqR01pS2dVTUNJbW9SQTRkT2dTRHdmSzdscEdSa1JBRXdXSTdFUkVSRVJFVlhSMlB2QjJPNjNnOGVobS83MDg5RHNkeUpDRVJQVGtHaEVSVWJBYURBWWNQSDdiWXJsQW8wS1ZMRnp0V1JFUkVSRVJVOVhrNkNaalpUWUhtQVhrdjVldDdTOUExU0dyakxDSWkyMlRsWFFBUlZUNFhMbHhBV2xxYXhmWk9uVHBCcVZUYXNTSWlJaUlpb3VyQlFRYTgyVjZCbjYvcDBUVklDaG1IL1JCUktXQkFTRVRGZHVqUUlhdnRFUkVSZHFxRWlJaUlpS2o2a1FoQTMxQytuQ2VpMHNQM0dvaW9XTzdmdjQ4clY2NVliQThKQ1VIdDJyWHRXQkVSRVJFUkVSRVJQUWtHaEVSVUxFZU9ISUVvV3Q0cUxUSXkwbzdWRUJFUkVSRVJFZEdUWWtCSVJFV20xK3R4OU9oUmkrM3U3dTVvMWFxVkhTc2lJaUlpSWlJaW9pZkZnSkNJaXV6OCtmTklUMCszMk42bFN4ZElwZHhGallpSWlJaUlpS2d5NGFxbVJGUmt0alluNmRhdG0zMEtJYUp5WnpRYWtaYVdCcFZLQmFQUkNFOVBUM2g1ZVVFaTRYdVBSRVJFRmMzOVRCRytMa0o1bDBGRUZSZ0RRaUlxa252MzdpRW1Kc1ppZStQR2plSHI2MnZIaW9qSVhxNzk4UWZrY2psOC9meHc4c1FKL0hibU5GTHVKa0dYbXdPalRnZEJBS1FLQjBnZEhPSHQ1NDlSWThlaFZxMWE1VjAyRVJFUkFiaWNiTVIvZjlXaWI0Z016eldTZ1RFaEVSV0dBU0VSRmNuaHc0ZXR0bmZ2M3QxT2xSQ1J2U1VrSkdEOXVyVndWaW9oMVduZ0tKTkJBVUFCQUxLL2x4VXc2SUhzVEtqai9zTEN1Yk14K0YrdklqeThSNW5WdEh2dkFYVHYyaEZLSjZjeXUwZEZFNWR3RTluWk9XalNLTVI4VEsvWFF5Wjdzai9uVEJ0UENVTFJYakxxOVFaSXBaSWk5eWNpb3ZKelUyWEVxbE5hR0l6QVQxZjF5TktLZUttWkhQd1ZUa1QveEhsQVJHU1RYcS9Ic1dQSExMYTd1cnB5Y3hLaUtpeXlaMC80Qmp3Rko2TWVqamJDS0VFUTRDSWFzT21iYi9EdzRjTXlxZWQreWdNcy8reEx2UGJHRkZ5TythUFFQbnE5SG5lUzdqN3h2VkpUVlpnK2R3RU9IRDVtZFFkM2UwaEplWWpKTTk3QnFQR1RzWEhyVDdoMDVTcGVlblU4MW43OVBUUmFiWW12YXpBWU1YYkMyemg4N0NReXM3SnNmcXo5dis4d1plYTdTTHA3cnhTL09pSWlLZ3MxM1NSbzRQUG9aZi9CR3diODd6Y2RqT1g3bEVaRUZSQURRaUt5NmZ6NTg4akl5TERZM3JsejV5Y2V3VUpFRlpkVUtrVmd2V0FVNWJXRXFZK0RQaGRmZmJtNlRPcng5ZkhHb0FIOWtQTGdJYWJOV1lDakowNFYydStOeVROeDh2VFpBc2V6YzNMdzNxSWx1SE0zMmVhOUhKMGNrZkxnSVJZdlhZbkpNOTVCNHUya1l0V2FrNXNMalVaVHJITXM4ZlQwQUFBazNyNkROZi83RHJjUzc4REZXWWtmTjIzSHVJblQ4T2VOdUJKZFZ5YVQ0bmJTWFN6OHozSU1HUHFxelkvTjIzZmh5dFZyR0RmcGJmeDYrbHlwZkcxVWVuSnpjOHU3aEFwSG85RkErd1FoT2xGbHBwQUNFenNvMEtiV280MEVmNzFwd0twVE91Z001VmdZRVZVNERBaUp5S2JqeDQ5YmJlZjBZcUtxTCtWdUVxUlc1aU9Kb29oY0NKQTZPU0ZIcDROY0lrVktzdTBBcnFTR0RYa0JNcGtNQm9NQnkxWitBYTFXQndENDdjSkY3RDF3R0RLWkRCcU5GdTh0WElKeEU2Zmg5VW5UelIrangwL0dpVi9QWU9hODkvRXdWV1gxUGtvbko4eVpQaGtTaVFReGYxekhoS216OE9kZnNjak4xUlJwdE4yS3o5ZGl3dFE1eFE0V0MxUER5OVA4K0psV0xkQ3ZUeVRtVEhzTFVxa1VkNUx1WXNxTWR4QWJsMUNpYXpzNU9nQUEvUDE4MExSSkk2c2ZKbjE3UmFCTnErWlA5RFZSNlZ1MGFCRW1UNTZNaElTRUo3cU8wV2pFdW5YcmtKMmRiYkhQamgwN2tKaVlXS1RyNWVibTRwdENSaFpuWm1aaTkrN2QwT3YxK1k1djI3WU5kKzdjc1huZG5Kd2NUSmd3QVVlUEhyVTR5dmZCZ3djWU9YSWtObTNheEFDVnFpV1pCQmpiVm80dVR6OEtDUzhrR2ZEcFNTMXk5VlpPSktKcWhVTitpTWdxdFZxTlM1Y3VXV3dQQ1FtQnY3Ky9IU3NpSW5zVFJSRjNidDJFWE5URHpjVVZtVG5aTU9yMGtBQXdpb0JVSVlkdmpSb1lQN0F2ZkR6Y2NmajhSZXc2ZmdZM0UrS2YrTjU2dlFHNW1vSXY2Q1VTQ1JxRk5NQ2xLMWVSbFpXTlc0bTM0ZVhsaWVYL1hZM3M3RnkwYjlNS0RnNEtaR2ZuSUM3aFpxSFhUcjZYZ3AxNzl1SFZFVU90MXRBZ09BaDllMGRnNTU1OXlNN093UStidG1GQXY5Nlk5ZTdDQXFHR0pXOU9ub2w1TTZlZ2JadVdoYllYWlIxQUQzYzNDSUtRTHdScFVMOGVudTNWQXp2MzdJTkdxOFhKMDJlaE4ralJzSDV3a2VveWtjdmxBSUEra1Qwdy9LV0JWdnRHOUJzTUFPald1WVA1UEtvNFhuMzFWVXlhTkFrVEowN0V2SG56MEs1ZHV3Sjlzck96b1ZRcXJWNUhJcEZnNDhhTjJMMTdON3k5dlF2dEV4OGZEemMzTnl4ZXZCakJ3ZFovNW1ReUdZNGNPWUlkTzNiZ3ZmZmVRMWhZbVBrK3k1Y3Z4emZmZkFNUER3OXovNXMzYitMNzc3L0hva1dMMEtCQkE0dlhkWEp5UWtoSUNENzg4RU0wYWRJRTgrYk5RNDBhTmZMMVVTZ1VTRTFOeFpvMWErRGw1WVVlUGNwdWZWU2lpa29pQUNOYnlhRlVDTmg3UGUrNTY5cDlJNVllMDJKeUp6bWNGVnlVa0tpNlkwQklSRmFkT25VS1JxUFJZanRIRHhKVmZScU5CdWtaR1FodjNSempYK3lMWEswV01YRTNrYUpTdzlQTkZhR0J0ZUhtOGloc0NHL1ZIRjFiTkVXdnQrYkJZREJBS3BWYXVicDFXcDBXYjg5NkQ3SHhDVmI3alg5clJyN1BWNjM5R2pKcDNwODVvMGE4WkE2OVVsVnBHUHJLT0lpaWlJRUQrbGtOQjlkdjJvYm4rL1dHMHNrSlF3Y093SzZmOTBNVVJiaTV1cUo1MHlhWTlmWWtMUHJrVS9qNStzRFR3NzNRcFJZdVhia0tBUER5OUVDOW9Mb1c3MlV3R0RGaDZpeTg5c3JMZUtaMWkwTDdTS1ZTdUxxNElEMGpBeG1abWViakE1L3ZoNTE3OWtFdWwrUEN4U3Y0WWVOV0xKZzNBMjFiRng1R0ZvWWJqbFFkUVVGQkdESmtDTDc3N2p1c1dMR2lRRUM0ZGV0V2JOdTJEU3RYcnN3WHlCVkdvVkFnSXlNRGRldldMZENtMStzaGlpSU1CZ01jSEJ4czFpV1R5VEJpeEFoODlORkhlT2VkZC9ERER6OUFxVlRDMGRFUkFLQlNxY3k3bnhzTUJoZ01CaGlOUm5PN05STW1URUJzYkN5dVhMbUNaY3VXWWVIQ2hmbmFUYitEQWdNREdRNVN0U1lBR0JRbWc3TWMySElsTHlTTVR6WGlQMGUwbU5aVkFWY0hQaGNRVldjTUNJbklxaE1uVGxoc2MzWjJScHMyYmV4WURSR1ZoOHpNVE9pTUlzWU82QU1BY0ZRbzBDcWt2dFZ6cEJJSjZ0V3BCYlZhRFM4dnJ4TGZXK25raElYdnpjYWt0K2NnNVVIZTFNVEhwN21hbUlJNGZ6OWYrUHA0SStYQlE2UVhzbmJxaVYvUFFCUkZPRGc0WVBqUUY2M2VlOTAzNjdGeDYwOFkrSHhmdlBEY3MyalNLQVJYci8ySkYvdm5mUis2ZGU2QTltMWJ3MEdoc0hnTjAyaTdGczNENEYzRDh2ZEJKcE1pNFdZaTVyeTNDRThGMUlTamhjQWxPeWNIQUhBakxoNnZUNXFlcjAybjA1azNiWGwvMFZKOC9PRTcrWFk4dHNiMFJ0Q08zWHR4N09UcElwMmoxZW1LMUk5S1gxUlVGSzVkdTJheFBlZnZuNU9NakF5OC92cnI1dU9pS0NJK1BtOWs3N3Z2dm9zbFM1WkFZZVhuVnlxVlFpYVRZZW5TcFFYYVVsTlRNWFRvVVBqNitxSjI3ZHBGcXJ0TGx5NVl2bnc1Y25KeW9ORm9vRlFxWVREa0xZS21VQ2pNOTFHcjFSZzBhQkI4Zkh4UXAwNGRtOWVWU0NRWU8zWXNKaytlWEdqWS9TUnZVaEJWUlgxQ1pIQlNDUGp1Zk43djhUdnBJcFllMDJKYUZ3VmNHQklTVlZzTUNJbklvc1RFUk55OFdmalVQQUJvMzc0OXA1Y1JWUVBKeWNubzAra1pTQ1hGVzdxNFpjTjZTRXBLZXFLQUVBQzhhM2poMjdYL3hmKysvUkVidHV4QW81QUdlTzFmTCtjTEFoWXQrUlNIanB5QVdwMk9RUVA2NGZsK3ZUSHMxZkY0OERBMTM3Vk00ZGV6dlhyQXpkWFY2bjJsVWlreU1qTHhmOTl0UUc2dUJxTkd2Z1MxT2gxMUF4OEZGdGJDd2VKeVVDaVFuWk5UcE4yWHRWcWQxVkdWR3EwV2N4ZDhoR1VmTGJBNmN0RkVwOHNiU1pLcVNrT3FLcTFJOWQ1SnVvdG1ZWTJMMUpkSzE3Qmh3ekIxNmxTNHU3dkR5Y2tKQUhENThtWEk1WEtFaG9iQ3hjVUZQajQrQVBLbUU5KzRjUU5BM3JJZ1RaczJOVjluejU0OUdEQmdnTVg3bFBiSVVwbE1obTdkdWlFb0tBaWVubmxyYXFha3BBQkFnV25CeGRXNGNXTzg5ZFpiYU51MmJZRTJqcEFsS3FoYmtCUXlDZkQxN3pxSUluQmJMV0xwY1IybWRlRjBZNkxxaWdFaEVWbGtiZlFnQUhUcTFNbE9sUkJSZWZudDdCbGNPWDRBcmc0TzBPaTArTit1QTdoeE93a3ZkRzJQamszemgwTW5MOFZnMjlGVENLNFZnRkg5SXVEaTZJRGY5dTVBYm5ZV1dqOVQ4RVY3Y2Noa01ydzArQVg4dk84UWZ0eThIYXEwTkV5ZlBBRkFYbGgyOXR3RkFJQ1hseWRxMXZRck5CQlFwMmZnMHBXcmtFcWxHRFNnbjgxN1NxVlM2UFY2dEdnV2hqR3ZEbitpK290Q0tzMExZRU1iMXNmS3BZc0s3Yk5zNVdycytlVUFGQW81OW16OUlWL2JuYVM3ZUNxZ1pySHVtZkxnSVh5OGF5RDM3NTJXM3hqN0tnWSszOWZxT1JIOUJzUER3eDEzays4akt5c2J6czdXMTdLajB1ZnY3NDhmZnNqLy83OTQ4V0ljT1hJRTRlSGg2TnYzMGYvaDl1M2JjZVBHRGNqbGNnUUhCMlA4K1BGRm1oSU13T0ttSDQrenRneEpZUUlDQXVEdTdtNytQQ1ltQmdBUUdocHFQbVlhOFplWW1JakpreWNqSlNVRnVibTVpSXFLc2ppaVVLL1hvME9IRG9XK0lTR3g4T2JHL2Z2MzRlam9DRGMzdDJKOURVUlZSYWU2ZVNIaFYyZDFFQUVrcGhteDlGaGVTS2hrU0VoVTdUQWdKS0pDR1F3R25EeDUwbUs3djc4L2dvS0M3RmdSRVpXSEMyZlBZRmlYOXRoNzZqYzR5QlZRT2lodzZVWUNabzRjWEtCdmd6cTFjT2xHQXByV3F3c0h1UUlLbVJUUHQyK0w5V2ZPUEhGQUNBQ3VMczU0cm05UGZQL2pGdnh5NEFqNjlPeUJKbzFDY1B6WDA4ak15b0pTNllTUFAzZ0h2ajQxb1BrNzhIcmN5Vk5uWURRYTBhTmJaL2o1K3RpOG55bXdjM0t5dlFaYWFaRDhIWW9VdHBhaGlhOVAzaWdyclZhSGpNd3N1TG80bTl2bXZmOHhHb2Mwd0wvZkhBdUZvbWlqdTNmdTJZZm9TMWZnNk9DQXFkUGZRc3ZtWWNqTXlySjZ6dGhSSXhEU0lCanZmdmdmblAzdEFqNWFNQWRlaisyd1RQYWgwV2lRa1pGaDNrRGt0ZGRldzVFalIvRHBwNThpTURBUVRabzBnVWFqd1lZTkcrRGk0b0xGaXhlalljT0d5TXJLd3FGRGg5Q25UeCtiOXpBYWpkRHI5Wmc5ZTNhQk50TUdQYlkyNm9tSmljSE9uVHZObjU4K2ZScFpXVmxJU1VuQjRNR0Q4ZE5QUHdFQWV2ZnViZTdqN095TXRtM2I0cmZmZmtOTVRBd0VRWUNUa3hQT256OXZEZ2d2WDc2Y2IwZmkzYnQzSXlNakEwdVdMQ25TaUVHajBZakZpeGZEMTljWHMyYk5zdG1mcUtwcVYwY0tneEg0djkveVFzSWNuWWhjUGFBc3ZRSHlSRlJKTUNBa29rSmR1WElGYXJYYVludW5UcDA0WllmSUFvUEJnUFQwZEdSbVppSTdPeHU1dWJrRlBreHJjT1hrNU9RN3J0ZnJ6WXZ6Ni9WNkdJMUc4K2VQLzJ0NlhOYkNXcmJFbmpPbmthUFJBcG5aZUNXOEUwYjBEaTkwUkk2UGh6djJScjBQaVRhdmI3WkdpNS9QbkVkWXk0SzdxSlpVeDdadDhQMlBXd0FBbVpsNVFkYm1iYnNBQUcrT2ZSVit2dDVZK3VrcUdJeUdBdWNlTzVFM3ZYam9vT2VMZEMrSlVMd3AxVS9zNzlGYWhRV0V5ZmZ1dzkvUEY5N2VqNlpoM3IrZllnNEk0eEp1SXZIMkhTVGV2b08vNHVMeDNweHBxT252Wi9PV0NvVWNWNi85Q1FCNC82T0M2OHpaRWh1ZmdIOVBuNGN2Vnk2QlV1bFU3UE9MWXRldVhYajQ4R0daWFB1ZkhsL1hMejA5M1M3M0xLbk16RXlNR0RFQ0hUcDBNSWVFcHZYOFB2endRM1RwMGdXM2I5L0dnd2NQMEt4Wk14dzhlQkFIRHg3RTJiTm5jZWZPSFNRbkoyUFVxRkZXNzZIN2U1M0plL2Z1RldnejNVdG5ZeTNLME5CUXJGbXpCbGV2WG9XTHkvK3pkK2RoVVpiN0g4ZmZ6eXpzdTREZ0JyZ2dvcWk0aTd1NTV0RVdTeTF0c1RwYTJlbFlwaTNXYVM5YnRMTHkxM29xMDA1cGFmWU1qZ29BQUNBQVNVUkJWTHRiS21tYUcrSXVvcWdJb2dqSXZzMzYrNE1ZSFdFR01CeTI3K3U2dUdUbXZwL24rUTRnekh6bVhqd29MQ3hFVVJUYXRXdkhCeDk4UUVKQ0FpTkdqS0I3OSs2V1l4UkY0YVdYWHVMbm4zK21aOCtlQkFkWEhCbXIxV3A1L3Zubkt6eFgrZjc3NzNGemN5TTFOWlhjM0Z4eWNuTEl6czRHSUMwdHpiSW1vMDZuSXpVMUZZRGh3NGZUcDA4ZnU0OURpTVpzUUtnYWt4bldKaHA0YkxBVHZxN3lIRitJcGtnQ1FpRkVwYXFhWGp4Z3dBQUhWU0pFL1ZCU1VrSldWaFk1T1RuazUrZVRsNWRuK2JqeWRsRlJVVjJYVzJ2NnhRekV6ZFdOclQvOUFGbFpvTldpYWhGa3M3OUtwWUtMT2FEWFUxaWlKM3JFOVhTTnJ2NXV1bGQ2N0tubnljKy90R092OGJKUTlKUFBsL1BKRjE5eE92a01pcUt3K3NjMWZQUGRENlNrcGxVNGowNm5aOS9Cd3dRMUR5Q2tkYXRxWFZ0Uk9mWUZrdW12Z0ZCUkZLdFJmSnRpLytEVHBWL3g1aXZQMHVLeTBDL3QzSG5MK29LYllpLzl6czdMeStmazZlUnFCWVNYcnlQYk9UTENhcDNKOG8xZkt0c1VKaSsvZ05QSlp3QVlmLzJvYXhZT0FxeGN1ZEloWWZpVkVoSVNLbDNQcnI3UWFyVVlqVWEyYnQxYW9TMHJLNHZWcTFkYmJ1L2Z2NS85Ky9kYjlmbnFxNi9RYURUY2NjY2RWdmVmUG4zYXNtdXgyV3ltVzdkdVBQYllZL2o0K09EczdFeE9UZzY1dWJsNGVYbng1Sk5QTW5Ma1NLQXNmR3ZldkhtRkRVRlVLaFV2dmZRU2FyVWFWMWRYUm80Y2liZTNOM3YyN0dIVnFsVUFuRGh4d21vemxYS25UcDBpS0NpSXQ5OSt1OExVNFlpSUNENzg4RU5pWTJQSnk4dmpxNisrb25uejVyUnUzWnJBd0VEeTh2SUlEdy9ud29VTEhEdDJqSVNFQkJSRndjUER3M0tPOG5OdTJyU0ozcjE3eXh1Zm9ra2JGS2FtWHhzMVd0blRSNGdtU3dKQ0lVUUZSVVZGN05tengyWjdSRVNFWmJTQ0VJMkIyV3dtTHkrUHpNeE1zckt5clA0dC83eXdpbW1YalZuWDZCN0UvYmtkUTZzV2FLcXpHMmlMSUF4R0k2N0pGLzVXT0Fnd2RmTE5QUEdmbHkyamxTNTMra3lLNVhPejJXeDMwdzRuSnkyMzNQUVB2bDc1UFFzV3ZzdFRjLzlkWlJoZ2E5MnlhNlU4Qk51Nzd3QTNUcjY3UXZ2alQ3L0U4MDlmMnJrNE9TV1ZRWlE5OXQ4MmJ3SEt3c1hYWDNxRzFxMWFWdXVhbDRjNUx6LzdCQjd1bDZZc3Yvcm1ZamJHYnFXNHVJUXB0OXpBNElIOUxWK3pIYnZpZVBxRkJRRDBpdTVXbzhjcGFrZDV1S3RXcTFtN2RtMnRuWGZHakJrTUhEZ1FmMzkvaGc4ZmpydTdPNDg4OGdnQkFRRzgrT0tMbHAyUmh3NGRTdGV1WFVsUFQyZkpraVZzMnJTSnRtM2I4cC8vL01jcWhBTXEzTTdKeVdIcjFxMDgvZlRUZlBmZGQ2U2xwV0UwR3EyV0xzbk56Y1ZzTm5QKy9IbCsvZlZYcGsyYlZxSFdaczJhTVhIaVJLQXM4SFIxZGFWWHIxNEFWbXNWRmhRVXNIbnpab0tEZ3l2ZGtWa0lVVWJDUVNHYU5na0loUkFWN055NTArNmFRckk1aVdpSXpHWXorZm41cEtXbGNlN2NPYzZkTzBkYVdocnA2ZWxrWldWVk9VMnVxUnM4YWpUZi9MU0txU01IVjZ2LzE1dTJNWGo4elpiYlgzMzJCbUh0dTlKLzBPZ2FYVGU2V3hSdnZQd2YzRnhkS1Nnc3BIdlhMamI3bHBhV2tweHlsdkQyWlNIRGxMdG1XdTFpUEgzYUZIYkg3V1B6bG0yMGJ4Zkc1SW5WbTJyc0tPVS9nOTdlWGxhakhJOGtITU5nTU9MdDdZbVB0emZOQXdOSXY1REI4Uk9uQU5nVkYyOTVuRDI3ZDYxMk9BallEWHlMaTRzQk9KNTBrcTNiZHpKb1FMODZHV0hsNGVGQlFVRkIxUjFyd2VVakZaMXFjWWZxYTBHbjB3SDIxNnk4R21xMXV0SlJpUmtaR2Z6MDAwK01HREVDbzlISXhvMGJLL1E1Y09BQWh3NGRvbDgvKzhzSytQcjZzblRwVWxRcUZVT0dET0hiYjcvbHE2KytZc0dDQlpiZ2M4bVNKU1FuSnpOaHdvUkt3MEVoaEJCQzFDNEpDSVVRRmRpYlhxelZhdW5kdTdjRHF4R2lab3hHSStucDZWWWhZUG5uVFhrVTROL1ZybjBITnFpY1Njdklva1ZBTS80OGVKUmpaMUt0K25SczA0citVWjFJeThnaVQzR2lYZnNPQUh6OXhac29GMVp3R3FYR0FTR1VUWEUxbTgyTW1qQ1ppVGVNNDdaSk4xczJFTG5jNGlXZnNPL2dZVDVhL0FZK1B0NFYydFZxTmZmZmV4ZHo1ei9QMHVVckdEb294dTVtSlk0T3cvVDZzamRtK3ZmcHhXUC9mc0J5LzRSYjc4UmdLR2JLTFRmUnVsVUxJaVBDU2IrUXdhR2pDWmpOWm43NmRiMmw3NjAzVDZqWlJlMDh4cHpjc2pYNGZIeThlV3J1dngwK29yTGMrKysvNzdCcnpadzUwN0pFZ0s5di9kNTRwWHlEaml0SDUvMWRUazVPS0lyQ3I3Lythcmx2NU1pUitQajRNSFhxVk10NmtHM2J0dVhERHo4RTRPTEZpMHllUEptUWtKQXF3OEZ5NVQ5UEJRVUY5TzNibHc4Ly9KQ05HemN5WnN3WWlvdUwyYkJoQTRxaU1INzgrS3Q2SEFhRG9kYkRVeUdFRUtJeGs3K2FRZ2dyRnk1Y0lERXgwV1o3ejU0OWNYTnpjMkJGUXRpbTArbElTVW5oOU9uVEpDY25jL3IwYVZKU1VxcmNWVk5jbmZ0bVBjVGlOMTVqV01jUStrZDFvbjlVcHdwOTRoTlBzdkhvU1dZL1hyYnJhVnJhV1E3R3JhTlR0NGtNSFRuNXFxK3RLQXBhclladnYvK1piNy8vMlc3ZlZ4Y3U1clVYbjZtMExicGJGMW9HQjNIMjNIbCtXck9lKys2YWV0VTExYWFpb21MTWY2MUI2T1ZsSGZnVS94VUV1YnVYL2U3dDB5dWF6VnUya1p1Ynh5OXJmMlBuN3IwQWhIZG9SOC9vcmpXNzhGL1hyTXpaYytjQjZOQXVyTTdDUVdGYitSc2VnWUdCdFhwZVc4RjQrZjIxK2JQdzAwOC9zWFRwVXI3ODhrc2lJeU5adG13Wnc0WU5ZOFdLRlJRVUZCQVRFME5JU0VpTnp4c1hGOGZpeFl2NTVKTlByTmJaRkVJSUlZUnRFaEFLSWF6STVpU2l2aW9xS3JJRWdlVmhZRnBhbWlWVUVkZWVScVBoMy9PZVlNWHlMOW05WmpPRE8zY2dwSG5aQ0x6azlBeTJIRDZPUjJBd2p6enhsR1Z0dXhZdFdqSmp6c2VzLzJrWkt6NzRKemZlL1JadDIxY01GcXZEU2V1RVRxY25xSGtBZ1FIV0kvOUtTM1VjTzM0Q2dKaSs5a2M1ZDQ2TTRPeTU4Mno5WTRmZGdOQ1I0d2N2WnVkWVBnOXVmbWx6a2VLU0VzdlBlUG1PeFgxNlJxTldxekVhamJ5ejVHTkwrejEzM2xiajZ4b3FXZHNSNE9MRmJITC9Ha0hZb1YzYlN2dVVNNWtkdjRHSWdIUG56Z0ZjVllCbVQxVUJZRzBGaEY5KytTVkxseTdsOGNjZng4WEZoYWxUcHpKLy9ueWVmdnBwRGgwNmhGcXQ1dDU3NzYzeGVkZXVYY3ZiYjcvTmxDbFRKQndVUWdnaGFrQUNRaUdFaGRsc3Roc1Flbmw1RVJVVjVjQ0tSRk5sTnB0SlQwL24yTEZqSEQ5K25NVEVSTXVMNGNaQ285SGc0dUtDczdNekxpNHVsZzhuSnlmVWFqVXFsUXFOUm9OS3BiTGNWcXZWbG8veTJ6Lzg4SU5ENjFhcjFkeHkyMVRlZXVzdDNsejVLME03dHdjZzl2QUp3anQxWXZydDB5cnNZaG9TRXNvdFV4L2tpOFVIV0xQOFVmNXgxM3VFaExhcitiVTFaZWNkTy9JNnBrNlphTldXa25xVzZmZlBCdUM2WVlQc25zZmJ5eE9BYytrWE1CcU5GZW90NThqbytXSjJ0dVh6TnEwdnJTRllVSEJwV3J5M3Q1ZmwzMEV4ZlluZHV0MFNEdmJwRlcyMVdjaW0yRC80YzljZW5wanpMNXVQRDZoMDh4ZUFYWHYzV1Q3dkZ0WFpidTA2bmF6ZldSZU9IQ25iWmJwYnQ5cmRKTWJXbXk3bDZ6UGFlMU9tdW0vWVpHZG5zM1RwVWlaUG5zeUlFU01BNk5PbkQ3MTY5Ykpza2padDJqU3JqVWFxVTNOcWFpb0xGeTZrZS9mdTNIWFhYZFU2VmdoUmM1bUZabnhjRlRReXVGeUlSa1VDUWlHRVJXSmlJaGtaR1RiYlkySmk3TDdRRk9KcUdRd0dUcDgrVFdKaW9pVVV6TS9Qcit1eXFxUW9DaDRlSG5oNmV1TGw1WVdYbDFlRnp6MDhQS3dDd1BKQXNMYld4bkprUUppVGs4T1BQLzZJWHEvSHg4ZUg1MTU4a2YzcmZ3TGcyUmRlWU0yYU5Yenh4UmRvdFZwdXVPRUdmSHg4TUJnTUZCWVdvbEtwdWVudTExbng1U0thK1YvZGxNanEvdjY1TXFNNGVQZ29xV2ZQNGQvTUQ1UEp4Tjc5QndIUS9oWEEyajZQNHlMQzR5ZE9BbVdQc1dPSDlwYjdzeTVlQ2c2YlhiWW0zb2hoZzRuZHV0MXllOG90TjFxZGI4djJIY1R2UDFqbDE4elc1anpmLzdRR0FDOVBUNDRlUzhUVjFZV09IZHBWZXI2aW9tSzcxeEMxejJ3MjgvdnZ2K1BqNDhPZ1FmWUQ4Wm95bVV3WURBWm16cHhwZFg5NW1Gd2VGS2FtcGxyNmxOOTMrU1l2bFRsejVvemw4NmlvS082NTV4N0w3UzFidG5EdzRFSEw3ZDkrKzQyd3NEQUdEQmhRNWMveDZkT25nYksvSmQ3ZTNqejU1Sk5XVTZYTC95OVhWWjhRb21wcGVXYmUzS0tqUXpNVk0vcHFxV1JKWUNGRUF5VUJvUkRDUXFZWEMwY3hHQXdrSmlaeStQQmhqaDA3UmxKU1VyMWJOOURGeFlWbXpacFYrUER6ODhQYjI5c1MvaldWdGRtMmJkdEdZbUlpa3laTnd0M2RuUysvL0pKV3JWcXhPcXRzR3VxNDFxMXhkWFhsamp2dW9MQ3drQlVyVmhBZUhvNlRWbUhkMTNNSjlGRTRjYUVacjc5MzlZRm1kYWY4bXErWThyb25majkzejN5NFFyL09rUkgyTnlKeFlFQjRKS0ZzN2RmT25UcHk5OHlIQ2ZCdlJwdldMVWs3bHc2VXJUL282Vm0yTm1HcFRzY1h5MWRZSGYvT2tvOVorTXB6K1BoNFl6UWFpZDkva01BQS95cXZxOVBwY1haMlp0aWdHRnljblFINGM5Y2VUaVNWN1pEY0piSWpYeXhmd2VmTHZzSE56WlhvcmxIMDc5c1R0VnBOMzE0OStNZjFJK25WbzNaSHNJbXFiZHEwaWZUMGRPYk9uWXZ6WDkrMzJsSWVvbDI1K1VsNVFGaityMHFsc3ZRcC8vMXRhMFJxT2IxZWo3ZTNOeVVsSmN5ZE94ZVZTa1ZLU2dxZmZmWVpXN2R1eGQzZG5WbXpackZyMXk3KytPTVBYbnp4UmJ5OXZZbU9qcVo5Ky9aMDZ0U0pybDBycnJQcDV1YUduNThmRnk5ZVpQYnMyZmo1K1ZtMWw5ZFgzLzdPQ05IUTVKYVllZU4zSGZtbFp1TE9Hdm52SHJpdnQ5YmVmbGRDaUFaRUFrSWhCRkMyMmNQT25UdHR0cmRzMmJMVzF6a1NUWWZaYkNZMU5aVkRodzV4Nk5BaEVoSVMwT2wwZFZxVFJxT2hlZlBtQkFjSDA3eDVjL3o5L1duV3JKbmxYMWRYVjRmdllsdGZiZHk0RVlEcDA2ZGIzVzgwR3RtZGZCNnRWbXNWRExpN3V6TjkrblRXckZsRFdsb2FMVHZkZ3FJbzlBNzNKajQrSGw5ZlgwSkRRMnRjUjNsdzhjTXZhOW15YllkVm0rNnlrWEFtbzNWQU9HUlFEQjd1YnZ5NmJxTmxKSkdUazVaL1RyZS9RWW5KUVFHaHdXQmszOEhEQUF3YlBJRGtNeW44dlBZM2poNDdidWtUM3I1c0hVQ2RUcyt6TDc3TzhhU1RLSXBDODBCL3pxZG5rSHdtbFgvUGZacG41ejlHVVZFeGhZVkYrRWY0VlhxOXl3MGJQSURKRTIrd2JJQ1NrbnFXQlF2ZkJjRFAxNGNuNWp4TWRtNHVYNjljemZxTnY3TnR4eTYyN2RpRldxMm1WM1EzTkdxTi9EOXhzTHk4UEQ3NjZDT0dEeC9PcUZHamF2MzhPcDBPalViRHdvVUxMZmVOSERrU2IyOXZTenRBaXhZdExIM0tkekd1YW9SZXUzYnRlT3V0dDlpL2Z6K25UcDFpeVpJbDdOeTVFNDFHdzdoeDQ1ZzJiUnIrL3Y2TUdUT0d0V3ZYOHVtbm41S2JtMHRzYkN4YnRtemgxbHR2clRRZ2JONjhPUysrK0NLclZxMWk0TUNCRmRyTFI4cEtRQ2pFMytQbG90QzNqWXJmanBmOXpkOTV4b2lYczhLa2JocUhydHNyaExnMkpDQVVRZ0N3ZCs5ZWlvdHRUeE1iT0hDZ3ZBZ1VOWktUazhQaHc0YzVlUEFnaHc4ZkppY25wK3FEcmdGUFQwOWF0R2hCaXhZdENBb0tva1dMRmdRSEIrUHY3eTlUNXFzaEpTV0ZyS3dzSmsyYVpIVi9mbjQrZHo3NkpIRjl5MExET3g5NWdvR2RyRGV6Q0FzTDQreStYUnhKT1llZmx6c1JJZkQ1a25kcEVSekU0eSs4VXVOYXlzT0hpOWs1VnB0NlhFbC9SUWpRTnFRTlU2ZE1wSE9uanJ6KzF2dDBhTmVXaHgrOHIrck5OMm80SGZGOCtnV09KWjZnV1RNLy9IeDlLU2k4dEg2Z1l1ZWwwNDdkY2VUbTV1SGg3czUxd3diaDV1cksyRkhYOGNSL1hpSTdKeGVOUnNQdGt5YVNYMURJODYrOHliNERaUnM0UERIblgwUjM3Y0svNXozRDJiUnpuRDEzbmdkblAwNnJsbVZyR1ByOHRXYWhQV0dobDlaNDI3TjNIMis4dllUQ3dpSzBXaTNQUFBFb2JtNnV1TG01TXVmaEI3anQxcHY1K1BObGJOMjJBNlBSeU00OWU5bTVaeStEQnZUajJTZm4xT2hySmE1ZVdsb2E3ZHUzWjg2Y2EvTTE5L0h4NGZycnI3ZTZiKzdjdVF3ZlBod29lOE5uNU1pUlRKZ3d3ZEx1N096TVF3ODlaRmxQMEo2VEowL3l5U2Vmb05QcGlJeU01SUVISG1ESWtDRldvLzRVUldIczJMRU1HemFNTld2VzhPdXZ2L0xQZi82VFBuMzYyRHh2ZUhnNGp6LytlS1Z0S3BXS3UrNjZpL0hqeDFkWm54RENOZ1dZM0UxTGlSNytPRjBXRW00NGJzRExCY1oybEdoQmlJWk8vaGNMSVFEWXVuV3J6VFpGVVlpSmlYRmdOYUloTXB2Tm5ENTltcmk0T1BidTNVdEtTb3BEcjYvVmFtbmR1alVoSVNHRWhvYlN1blZyZ29PREsweVRFeld6YnQyNkNpTUhBU1pObWtUZzduM3NPVksycHRoTlkwY3p0SGQzcXo0bWs0bHU3Y000bjNtUmpxMWIwYXRqT3c2ZVNLWmw4NEFLNTZzT3ZiNHMrSnMrYllyZFRVcHNqVTRkZGQxUTJyY0xvMjFvOVVaRGw0OUVOQnJzVDVzc2wzamlKQysrOWxhbGJWNWV0bjhPZjE2ekFZREp0OXlBbTZzckFPM2FodkxRL2ZleS9PdnZtUDNRRE56ZDNIam8wU2M1bTNZT1B6OWZucDQzbTY1ZElnRjQ1L1VYZWU2Vk56bDBKQUdEd2NqcDVMTHZTVjUrUVpVMW04MW1kdXlPNDl2VlA3UC9yMUdNWHA2ZVBQUEVvMFIxdHQ1dHVrVndjNTU5Y2c0N2RzWHh4dHZ2azV0WHRrN28xbTA3U0R5ZVJIaUhtbTg4STJvdUlpS0NsMTkrK1pxZC81dHZ2cWx3MytVakZWdTFhc1c4ZWZPczJ0M2QzYm5oaGh1cWRmNm9xQ2dXTFZwRW16WnRxbHlMMWNYRmhadHV1b21iYnJxcFd1ZTI5VWFtdjc4LzA2Wk5xOVk1aEJEMktjQ2RQYlVVNnlIdWJObmZ4KzhPR3ZCeVZoZ1FLbSs4Q3RHUVNVQW9oQ0FuSjhkcVlmQXJSVVpHVmxqUFJ3Z29tMktha0pCQVhGd2NjWEZ4WEx4NDBTSFhkWGQzSnlRa3hQSVJHaHBLVUZDUWpBaXNaU2FUQ2ExV1crblgxZC9mbnhiTmZFQ1RCWmhwR2VDTHY3LzFtbmZKeWNrME01dDRldm9VeTMzL21UNkpkMWIrZEZYMWxKWUhmM1pHTTBlRXQ4ZkQzZDFtZTNYRFFRRERYOU9taTB0S3F0VS9wbTl2WG52eEdYNVp1NkhDRk9pK3ZYdFdla3o4L29QczJidVB0cUVoM0hyVEJLdTJ3UVA2TVhoQVAzNWV1NEVQUHY2Q1VwMk9vWU5pZUdqbVBmajRlRnY2K2ZoNHMvRFY1MWk1K2llKy9OKzNsSmFXQW5EdzBGR0tpb3B4YzNPdGNOM0VFeWVKM2JxTlRiRi9rSmxWOXY5V3E5VXlac1F3N3B3NkNkL0x6bitsZm4xNjh1RzdiL0w4SzI5YXBrR25uajBuQWFHb0ZqOC9QM2xPSVVRRHAxTGd2ajVhQ3Y0d2N5eWo3TTIwTCtMMGVEb3JkQTF1R21zekM5RVlTVUFvaEdENzl1MTJkK3VzYkQwZjBYU1ZscFp5NE1BQjR1TGlpSStQcDZpbzZKcGVUNjFXRXhZV1JuaDRPTzNidHljc0xJeG16WnJKbEhjSHVIanhJZ0VCdGtmNzdUbCttcUxJNjhGc1p2ZXhOZlR2VlhrSVZodE1KaE1oclZ0eDQvaXhYRGVzNHE2dHJxNnVQUFhZdnhrMlpJRFZ6NGFpS0RUenY3b3dvbnk5c3VwTTFRWFFhTlQwak81S3oraXVyUDd4Vjk3LzZETlVLaFV6NzdtRHlJandTby81NzlMLzRlWHB5WFB6NTZMUldBZXhpcUpRV0ZqRTRpV2ZFTkd4QS9mY2NSdlIzYnBVZWg2MVdzMlVXMjVrN0tqcitPblhkYXpkc0luejZSbXMyYkNKaVRlTXMrcjc0T3pIU2Z4cjEyUTNOMWRpK3ZhaWY5L2VEQnJRMTI2NGVqbi9abjY4K2NxenZQejYyMnpmdVFmL3Evd2FDeUdFYUppMGFuZ294b25YWTB0SnlUVmpNc01ITzNUTUdleEV1MllTRWdyUkVFbEFLSVJneDQ0ZE50dWNuSnpvMWF1WEE2c1I5WkZPcDJQdjNyMzgrZWVmSER4NDBMTGcrN1hnNmVsSmh3NGRDQThQcDBPSERvU0ZoYUhWYXEvWjlZUnRKU1VseE1mSFUzalpXbnFYMjdGck55MEN5OVl1M1pWeG1KVk8xbTgwSEQxNkZISXkyWC9pRklxaW9GV3IwUmtNSER0VDgrbm5LcFdLajk1NzAyYTdmek0vaGcrMWZqT2pkOC91M1BpUHNiUnJHMXJqNndHTXVtNElONHdiYzFVajQyNzR4eGd1WkdReWR0UjF0R25kMG1hL0NlUEcwTDV0S0MyQ20xZmE3dTd1eHVJM1g2WlR4dzdWdXE2M2x5ZlRwdHpDdENtM2NEYnRISzR1TGhYNmpCMTlIV05IWFVmSDhQYTBieHQ2MVR0eE96czc4L3pUODRqZmY3RENkR1FoaEJDTm42c1daZzl5NHRYTk9qSUx6ZWlNOE00MlBVOE1kYUtGbDd5UkswUkRvNWp0RFJzU1FqUjZHUmtaUFByb296YmJCd3dZd1AzMzMrL0Fpa1I5WVRRYU9YejRNTnUzYjJmUG5qMldhWXUxTFNBZ2dDNWR1bGdDd2NEQVFCa2RXQU4zM0hHSDVmTXZ2L3l5VnM5dE1wbnNmdDlMUzBzdG80OFZSY0haMmRtcVhhL1hVMUJRZ0U2bnc5WFZGYTFXaThGZ1FLUFJ5QlJEWWRlMS9MbTJaK2JNbVpaUjBWT25UbVhNbURFT3U3WVFRalJVNlFWbUZteldrVjlhOXB6QTExWGh5V0ZPK0xuSjh6a2g2aE9saWhkWk1vSlFpQ1p1MTY1ZGR0dGxlbkhUWWphYlNVcEtZdHUyYmV6Y3VaUDgvUHhhdjRhN3V6dWRPM2VtYytmT2RPblNoY0RBd0ZxL2hxZ2RLcFVLVjllSzY5ZVZzOWRXM3U3bFZiM3B1VUlJSVlSb21KcDdLUHg3b0pZM2Z0ZFJhb0RzWWpPTHR1cDRZcGdUSGs0U0VnclJVRWhBS0VRVHQzdjNicHR0dnI2K1JFWkdPckFhVVZmT256L1AxcTFiMmI1OU81bVptYlY2Ym8xR1EzaDRPRjI2ZEtGejU4NkVobDc5bEVZaGhCQkNDRkgvaFBxcW1OWGZpWGUyNlRDYTRIeSttUTkyNkprejJBbUpDSVZvR0NRZ0ZLSUp5OHpNSkNrcHlXWjczNzU5SmNocHhBd0dBN3QzN3lZMk5wWWpSNDdVNnJsOWZYMkpqbzZtUjQ4ZWRPclVDU2NucDFvOXZ4QkNDQ0dFcUY4aW02dTR0N2VXajNicWNYZFN1S216UnNKQklSb1FDUWlGYU1MMjdObGp0NzEzNzk0T3FrUTRVbHBhR3JHeHNXemR1cFdDZ29KYU8yK3JWcTNvMmJNblBYcjBJQ3dzVE5ZUkZFSTBhTXVYTHljdUxxNnV5eEFOekxoeDQramV2WHRkbHlGRW5lblRXazJwQWRvM1V4RXNHNVVJMGFCSVFDaEVFN1p6NTA2YmJUNCtQblRvVUwxZE0wWDlwOWZyMmIxN041czNieVloSWFGV3pxa29DaDA3ZHJTRWdyS1dvQkNpc2FtdDM1ZWk2Umd3WUVCZGx5QkVuUnNVcHE3ckVvUVFWMEVDUWlHYXFJc1hMM0xpeEFtYjdiMTY5WklSWUkxQVptWW1HelpzWU11V0xiVXlXbEJSRkRwMTZrUk1UQXc5ZS9iRXc4T2pGcW9VUWdnaGhCQkNDRkdYSkNBVW9vbXFhbnB4bno1OUhGU0p1QlpPbkRqQm1qVnIyTE5uRHlhVDZXK2ZMeXdzakppWUdQcjI3WXV2cjI4dFZDaUVFUFZQWUdBZ3AwK2ZCbURxMUttRWhJVFViVUdpd1FrT0RxN3JFb1FRUW9pcklnR2hFRTJVdmVuRm5wNmVkT3pZMFlIVmlOcGdOQnJaczJjUGE5ZXV0VHM2dExxQ2dvS0lpWW1oZi8vK0JBVUYxVUtGUWdoUnY3bTR1RmcrRHdrSm9WT25UblZZalJCQ0NDR0U0MGhBS0VRVGxKMmR6ZkhqeDIyMjkrclZTM1l2YmtDS2lvcUlqWTFsL2ZyMVpHVmwvYTF6dWJ1N00yREFBQVlPSEVob2FLaE1NeGRDQ0NHRUVFS0lKa0FDUWlHYW9MaTRPTXhtczgxMjJiMjRZY2pKeVdITm1qVnMzTGlSMHRMU3YzV3VUcDA2TVhUb1VIcjM3bzFXcTYybENvVVFRZ2doaEJCQ05BUVNFQXJSQk8zYXRjdG1tN3U3TzVHUmtRNnNSdFRVeFlzWCtmbm5uOW04ZVRNR2crR3F6K1BsNWNXZ1FZTVlPblNvVENFV1FnZ2hoQkFPcFRPQ1JnVXFtYkFpUkwwZ0FhRVFUVXh1Ymk0SkNRazIyM3YwNklGYXJYWmdSYUs2TWpJeStPbW5uOWl5WlF0R28vR3F6cUVvQ2xGUlVRd2JOb3pvNkdqNVhnc2hoQkJDQ0lmTExqYnozalk5NFFFcUpuZVRXRUtJK2tEK0p3clJ4TWowNG9ibi9QbnovUGpqajJ6YnR1MnFkeVIyY1hGaHlKQWhqQm8xaXNEQXdGcXVVQWdoaEJCQ2lPcTVXR1RtbGMwNmNvck5KT2VZQ1BaU0dCd21iMW9MVWRja0lCU2lpYkUzdmRqRnhZV29xQ2dIVmlQc3VYRGhBdDk5OXgxLy92bW4zVkRYbm9DQUFFYU5Hc1hnd1lOeGMzT3I1UXFGRUVJSUlZU29HVjlYaFRCZkZmSEZaVE5pbHUzVkUraWhFQkVnbXlRS1VaY2tJQlNpQ2NuUHorZklrU00yMjN2MDZJRkdJNzhXNmxwdWJpN2ZmLzg5bXpkdnZ1cXB4QkVSRVl3ZVBab2VQWHJJanRSQ0NDR0VFS0xlVUJTNHI0K1dCYkZtVW5KTW1NeXc1RTg5ODRjNzBkeERGaVFVb3E1SUVpQkVFN0pueng2WlhseVBGUmNYczJiTkduNzk5ZGVyMnBWWXBWTFJ2MzkveG93WlEyaG9hTzBYS0lRUVFnZ2hHcVZpUFJ6TE1KRlZaRVpudUxxWkt6WFZwYmxDUmdHVUdLQklaMmJCcGxLR3RWT2pWVGVOa05EZFNTSFlTNkZkTTVWczFDTHFCUWtJaFdoQ2R1L2ViYlBOeWNtSnJsMjdPckFhVWM1Z01MQng0MForK09FSDh2UHphM3k4UnFOaDhPREJqQjgvSG45Ly8ydFFvYWpQWEZ4Y0tDa3BBYUNrcEFRWEY1YzZya2lJdjZmODV4bVFuMmNoaExqR2pDWlljOHpBejBjTkdLNXVxZXRhazYrREg0OWUzZXlaaHN6WFZlR09IbHE2QnN1c0gxRzNKQ0FVb29rb0tDamc4T0hETnR1N2QrK09rNU9UQXlzU1pyT1o3ZHUzOCsyMzM1S1ptVm5qNDdWYUxjT0dEV1BjdUhINCtmbGRnd3BGUStEcjY4dTVjK2NBU0UxTnBYMzc5blZja1JCL1QycHFxdVZ6WDEvZk9xeEVDQ0VhdDl3U000dTM2VW5PcnVOa3NJbkxMamF6ZUp1T1FXRnE3dXloUlpIUmhLS09TRUFvUkJNUkZ4ZG5kd2RjbVY3c1dFbEpTU3hkdXBTVEowL1crRmhuWjJkR2pCakIyTEZqOGZiMnZnYlZpWWFrWThlT2xvQnd5NVl0RWhDS0JtL0xsaTJXenlNaUl1cXdFaUdFYUx6TXdPZDdKQnlzVDdhZU10TEtXOFYxN1dWSFoxRTNKQ0FVb29td043MVlvOUhRdlh0M0IxYlRkT1htNXJKaXhRcXJGOERWNWVMaXd1alJveGs5ZWpTZW5wN1hvRHJSRVBYdDI1ZlkyRmdBWW1OajZkZXZINUdSa1hWYmxCQlg2Y2lSSTVhZlo0QStmZnJVWFRGQ0NOR0liVDl0NU9CNUNRZnJtKzhPNnVrYXBDSkFObXNSZFVBQ1FpR2FnS0tpSWc0ZE9tU3p2V3ZYcnJMTzB6Vm1OQnJac0dFRHExYXRvcmk0dUViSGFqUWFSb3dZd1lRSkV5UVlGQlYwN3R5WmpoMDdjdXpZTWN4bU14OTg4QUgzMzMrL2hJU2l3VGx5NUFnZmZQQ0JaVE90aUlnSU9uZnVYTWRWQ1NGRTQvVGJpYWEzMWw5RG9EUEMxdE5HYnU0aVVZMXdQUG1wRTZJSjJMOS9QMGFqN1NjQk1yMzQyanAwNkJCZmZ2a2xhV2xwTlRwT1VSUUdEaHpJelRmZkxKdVBDSnNVUmVHKysrN2oyV2VmcGFpb2lPenNiQllzV01EUW9VTVpQSGd3clZxMWtqY0FSTDFWVWxKQ2Ftb3FXN1pzSVRZMjFoSU91cnU3YysrOTk2TElRa3hDQ0ZIclNnMlFraU9qQit1ckU1bnl2UkYxUXdKQ0lacUFmZnYyMld4VHE5VkVSMGM3c0pxbUl5c3JpMlhMbHJGbno1NGFIOXVqUnc5dXZmVldXclZxZFEwcUU0MU5VRkFRano3NktJc1dMYUtvcUFpejJjem16WnZadkhselhaY21SSTI1dTd2enlDT1BFQlFVVk5lbENDRkVvNVJmYXE3ckVvUWR1Zkw5RVhWRUFrSWhHam1UeWNTQkF3ZHN0bmZ1M0JsM2QzY0hWdFQ0bVV3bWZ2dnROMWF1WEVsSlNVbU5qZzBQRDJmeTVNbUVoNGRmbytwRVk5V3hZMGVlZi81NVB2bmtFNDRkTzFiWDVRaHhWVHAyN01oOTk5MG40YUFRUWx4REpzbWY2alg1L29pNklnR2hFSTNjaVJNbktDZ29zTmt1MDR0clYwcEtDcDkrZkpHYTFBQUFJQUJKUkVGVStpbEpTVWsxT2k0Z0lJRGJiNytkbmoxN3lwUTZjZFdDZ29LWVAzOCtodzhmWnRldVhTUWtKSkNkblYzam9Gb0lSM0Z4Y2NIWDE1ZUlpQWo2OU9sRDU4NmQ1WGVnRUVJSUlVUWRrSUJRaUViTzN2UmlRSFl2cmlWNnZaN3Z2LytlWDM3NXhlNTZqMWR5Y25KaXdvUUpYSC85OVdpMTJtdFlvV2dxRkVXaFM1Y3VkT25TcGE1TEVVSUlJWVFRUWpRUUVoQUswY2paQ3doRFEwUHg4ZkZ4WURXTjA1RWpSL2pzczg4NGYvNThqWTZMaVlsaDh1VEorUG41WGFQS2hCQkNDQ0dFRUVLSXFrbEFLRVFqbHBXVlJVcEtpczEyR1QzNDl4UVhGL1BWVjE4Ukd4dGJvK05DUTBPNTQ0NDdaSjFCSVlRUVFnalJvSG03S09TVzFQNmllYTVhbU5SVnk5cEVBK241OVc5UlBwVlM5bUV3Vlg1YmlJWklWZGNGQ0NHdW5mMzc5OXR0bDREdzZpVWtKUERVVTAvVktCeDBkM2Zubm52dTRmbm5uNWR3VUFnaGhCQkNOR2orN2dxdmpIR21jL1BhanhVTUpoZ1VwaWJ2aXZBeDBFT2hYYlBLcnhmZ1VYRU4yNGdBRlFyZ3BDNnJ0eklSQVpXZnowbU56Y2ZtcGxWNGVZd3pFWUVxeSszWHJuZW1hN0JFTEtMaGtoR0VRalJpOGZIeE50czhQVDBKQ3d0ellEV05nMTZ2NTl0dnYyWE5taldZemRWL043Ti8vLzVNbXpZTkx5K3ZhMWlkRUVJSUlZUVFqakV4U3NQaGRDT0gweThObTFPQW03dG8rUEdvQVgwMWx1VWVFS29tSmtSZDRmN3kvYW9laW5HeXVyK0ZsOExGSWpNdmJkUng1VFB4NTBZNGN5YkhaTFVMY0hpQWl1WHhlbmFsbUhoaGxET25MbG9QOFZNVUNQZFhzWFN2bmkwbnJRdldHU0hNVDhXQVVEWC8zYTIzR2gyb041bHA1cVpZenFjM21mRjJVVWk0SUVNSVJjTWxBYUVRalpST3ArUElrU00yMjd0MjdZcEtKZTl3MVVSeWNqSWZmUEFCcWFtcDFUN0czOStmdSsrK20yN2R1bDNEeW9RUVFnZ2hoSENjcUNBVnZWdXBPWkZsWXU2UVN5R2Vzd1pDZlZXVUdPR1hvNFlxejdNbjFjaXhEQk1YaTh4V3daNUtnWThtdXZERzd6cXIvZ3BVQ0FiTG1jend3UTY5MVpUbjkyOTBZZnZwc3VEUFNVMkY4NVZmWjA5SzVXbm0ra1FEYjR4elprUUhEV3VQWFhvODViV1dHcXh2NjZxL1Y2RVE5WTRFaEVJMFVrZVBIa1duMDlsc2wrbkYxV2MwR3ZubGwxOVl0V3BWdFhjb1ZoU0ZNV1BHTUhIaVJKeWRuYTl4aFVJSUlZUVFRamlHaDdQQ0hUMjBMTnVySi9heVVYY3FCZTd2cDJYYmFUMmJrNnIzbkxuVUFLV0c2czNLR1IydXdWa0RQeDZwUEhpc2JIYVB5VndXMm1tcUdCZFJwSy84ZnAwUllwT01uTDVpNUtIcGlrdGRmcnRMa0lxMmZpcWJkUXBSWDBsQUtFUWpaVzk2c2FJb1JFVkZPYkNhaGlzek01TWxTNVp3L1BqeGFoOFRFaExDdmZmZUsxTzRoUkJDQ0NGRW82SlNZSG92TGQ4ZE1yRHpqSFVJZUhNWERiK2Z2RFRsT01CZElhT3c2dkRQVlF0ekJqdGhNbU9abGx3K3hmankwWWxRMXU2cWhlSktBcjNLcmxSK25pc0R2WnBZZmJnczZHdnRvMkwyUUMzWnhXYkxTTUh5K3E2czEwelpkT2kwdlBxM3dZb1F0a2hBS0VRalpEYWIyYmR2bjgzMkRoMDY0Tzd1N3NDS0dxWTllL2J3OGNjZlUxUlVWSzMrYXJXYWlSTW5jdjMxMTZOV1YxeExSUWdoaEdnS01qSXl5TW5Kb1gzNzlpaEs1WnNDTkZSbnpwd2hNREFRRnhjWHEvdE5KaE1uVDU2a2ZmdjJkVlNaRU5lZW9zQnQzYlhFSmhtNHA3ZVd3V0dYbnU4NnFjdDJOQTd6VTNGOVJObDk3WnFwK09tSWdWOFM3SStrSzliRFN4c3JuL3A3NVpUZ2NxRytLazVubTY0NHB1THZHOVVWZDEwWk9KWWZZbS9xY3JtVUhCTnpmaTZ0dEw2cTZoV2lJWkNBVUloR0tEVTFsYXlzTEp2dE1yM1lQb1BCd1AvKzl6L1dyMTlmN1dOYXQyN04vZmZmVDVzMmJhNWhaVUlJSVlSdG16ZHZ4c3ZMaXg0OWVsUVp6SlgzN2RtejUxVmRxN0N3a0pVclY5SzdkMjhpSXlPdHJwZVRrOE9ERHo2SXI2OHZ2WHYzWnRDZ1FmVHIxdytBRXlkTzhPbW5uekpyMWl4YXRXcFZyV3VWbHBZU0h4OVA5KzdkS3dSempyWjI3VnArL1BGSGV2WHF4ZURCZ3hrNmRDZ3FsUXFWU3NXLy92VXZXclpzeVhYWFhjZjExMStQdDdkM25kWXFSRzNTcUdCY2hJWXRKdzJrNUpweFVpdDh1VmZIK1h6YnNkb250N2dRZDdieXFjWnVUZ296K21qUjJuaFAzZFlJUWlnTEk4UDhWQ3lMMXhONzJWUm10UW9lN0svRllJSU8vaXFPWjVyUVhqRzEyTllhaElvQ2xlMC9xRlhENUs1YWZqaGlJTDlVUmdPS3hrMENRaUVhSVh1akIwRUNRbnZTMDlONTc3MzNPSDM2ZExYNks0ckN1SEhqbURoeElocU4vRW9WUWdoUmQwNmNPTUdLRlNzSURBekV3OFBEYnQ5VHAwNEJNSDc4ZUdiTW1GSGo5WEx6OHZMWXVYTW55NWN2SnpnNG1CdHV1SUVKRXlhZzFXcng5UFFFSURzN0c1VktSWGg0T0ZBV0tyNzQ0b3VrcGFVeFk4WU1wazZkeXVUSms2djgrM25tekJsZWUrMDFUQ1lUNDhlUFo4cVVLVlUrdmlzbEpDVHczLy8rbDMvLys5KzBiTm15UnNkZXpzUER3eEpZamgwNzFtckROM2QzZDVLVGt6bDU4cVRWVEkzZmYvK2QxYXRYTTMvK2ZBSUNBcTc2MmtMVXBZaEFGV3NURFJVMjVTZzNLRXpONGZTeXpVWXVWOWxVWUlBaW5ablA5dWdwMUpreG1DREVSMFZ5VHRVN0FJZjdxMGpNckx6ZnlnTjZ0cDR5WWpEQnV6ZVVqZVpyNDFPOVRSblZLakQ5bFRXV1QzbUdzalVJdy8xVm5DOHc4ZHR4MllGRU5HN3lhbGFJUnNoZVFPam41MWZ0ZCt5Ym1wMDdkL0xKSjU5UVVsSlNyZjZCZ1lITW5EblQ4c0pIQ0NHRXFFdmxJVjllWGg1QlFVRTIrK2wwT3N0aS9zN096bGUxTEVad2NERHZ2UE1PYjd6eEJyR3hzWHp3d1FmRXhjWHh5aXV2V0kwbW5EUnBFbjUrZmhnTUJrczQ2T3JxeW9RSkV3Z05EYVdrcEtUS3NLOURodzY4OE1JTHpKczNqMisrK1laTm16YngzbnZ2NGVmbng3Smx5OWk2ZFd1VjlaNCtmUnFUeWNUczJiTjU3YlhYYU51MnJjMSs3N3p6RGdaRDVWTWlMMTY4Q0pSdFlMWnMyVEtXTFZ0bWFTc3NMQVRnMkxGalBQTElJd0RvOVhxU2twSUFMTmVXNTJHaUlUcDAzanFVdTNKRGtDRnQxZHdTcGVIcGRicHFqN1M3ZkxmaEo0YzdrWnh0d21BbkkxUXBaU01ERjJ6V2NTS3JZc2ZrYkhPRjQ4OWNFVHJPSGVLRW0vYlNwaVRsdjY0MHFrdnJIMTQrNWJsOGhHRk53a0dWQXFNN2F0aDZ5a2lCakRvVURZZ0VoRUkwTWdVRkJYWTMxT2pldlh1ald3L283OUxyOVN4YnRveE5telpWKzVqaHc0ZHoyMjIzMWZsVUp5R0VFS0pjZWREWG9rVUxGaTVjYUxOZmVubzYwNlpOQTJEczJMRlhQUUxleWNtSnA1NTZpcEtTRW5iczJJRk9WL25hVzJhem1RVUxGaEFYRjBldlhyMTQ5TkZIQ1FnSXdHdzJzM0xsU29LRGd4azBhSkRkYTBWRlJYSHJyYmZ5di8vOWo0eU1ERTZlUEltZm54OVRwa3poNk5Ham5EeDVrc0RBUUp1UHBVdVhMcGJQbHk1ZHl1elpzL0h4OGFuUUx6UTBsQnR2dkpFMzMzd1RQejgvM04zZC85YTZ3bHF0bG9pSUNNdnREei84a01jZWUweW1INHNHNzhwNHpsV2pjRHJiWENFY3JPN0xEcjBSbHZ5cHR3b050ZXBMb1IxY0N1c3FDd2VoTFB4N2M0dU9wTXZhKzdWUmN6elRSSFp4MlhuZitGM0hwSzRhVmg0MFlEYVhyVDBZSHFBaXpGZkZrUXYyUnpCTzc2V2xYVE9WNVRHYXNiMUpDWUM3RnI0OUtEc1ppNFpEQWtJaEdwa0RCdzVVZUVmdmN0MjZkWE5nTmZWZmRuWTI3N3p6anVYZC9hcDRlSGd3WThZTW9xT2pyM0ZsUWdnaFJNMWNQdDIxdWt5bXFxZjBBZno1NTU5czJMQ2gwcmJ5a2ZmWjJkbTg4TUlMbEphV1d0cmVmLzk5U2twS09IejRNSzZ1cnJpNnV2Si8vL2QvQUp3L2Y1N2p4NCtqVXFtWVBYczJZOGVPdFZ2RHpUZmZ6S3BWcStqVnF4YzlldlFBUUtQUjhQTExMMWZyTVZUWGtDRkRHREprQ01lT0hjUFQwNU1XTFZwWTJqNy8vSE9XTDE5T3k1WXRlZmZkZDYyT3UrMjIyOGpNek9UV1cyOWwvUGp4Vm0wblRwd2dORFJVbGlNUmpjYVZtMzk0T0VQU3hZcXZRYTdzWjB0bHIxK2VIZUhNa2o5MTFkNEoyR1NHVXhmTGZxYzVheTZGZFczOVZIeHo0TkpjNSt4aWFOK3NiSTFDTTlDcmxacitJV3FlV1ZkcUNSSXI4OW1lUytkbzVxYncrRkFueTVxR2FoVjhlTE5zVWlJYU52a0xKVVFqWTI5NnNVYWpvWFBuemc2c3BuNUxURXhrOGVMRjVPYm1WcXQvZUhnNHMyYk53cy9QN3hwWEpvUVFRamlHMFZpOWFYUDkrdlhqOTk5L1orUEdqYmk0dU9EbTVtWVZTUHI3KzVPVmxjV1pNMmVzam91TGk3TzBBeHc5ZXRTcXZmeitMNy84RW1kblo0WVBIMjZ6Qmg4Zkh6Nzc3TE8vdFk1ZlFrSUM3Ny8vUGpObXpDQXFLc3B1MytlZWV3NC9QeityNTA2clY2OEd3TVhGaFNWTGxsajF6OHpNeE5QVGs0U0VCRkpTVWl6MzUrZm5zM0hqUnJwMDZjS3p6ejRyb3dkRm82QndLZmx6YzFKd2QxSkl6YTBZcnFtckd4QmVjVnVsZ041b3JqUWNWQ2tWMTBBRTYvdEtEZFlia2x3ZVZCNDRiK1RHemhwT1pKbTR2YnNXZjNlRlZ6YlpEd2V2RkJXc1lsL2FwVGRZWkg2V2FBd2tJQlNpRVRFYWpSdzRjTUJtZTZkT25XcThDSGxqdFduVEpwWXVYVnJ0RjBiang0OW40c1NKZjJ1YWtSQkNDSEV0bGErYmQvNzhlWjU4OGttYi9TNGY0V2RycmIwcktZckN2SG56ZU9DQkJ5b051T0xpNG5qOTlkY3BMQ3lrZGV2V2xvRE0zZDJkd3NKQzlIbzluVHAxSWpJeWtxaW9LQ0lpSXFvY1RiZDY5V3JPblR0bnVhM1g2OW13WVFOUlVWRk1uRGlSMHRKU3pwMDdoMDZucS9aSFVsSVNKcE9KSjU1NGdxZWVlb29CQXdaVWV1MERCdzZRbVpsSlptWW1pWW1KRmRxUEhEbkNrU05IS3R5Zm41L1ArdlhyS3ozbndZTUhtVFZyRmkrODhJTE5OUkNGYUNndTMzMjRTL095Tnd1T3BGcy9yMDdPTmxGU3pSbTJxaXZtSWdkNUtxUVhWQjdZWGI2aHlPWE1GV0xHeXFYbm0vRndVcmlycDVhNFZDTUh6MWR2SkhVNVZ5ME1EbFB6emg4VmQyQ3h0UnV5RUEyQkJJUkNOQ0pKU1VtV0JiSXJJN3NYbDcwUVdycDBLWnMzYjY1V2YwOVBUeDU0NElFcVJ4a0lJWVFRZFUydjExditUVTlQdDludjhsRHc4ckN3S2lxVnFrSTRtSjZlenFlZmZzcm16WnRScTlYY2R0dHREQjgrbkgvKzg1OEFMRnEwaVB6OGZHSmpZOW04ZVRNN2R1d0F3TlhWbFQ1OStqQmx5aFRhdDI5ZjZmV2lvNlA1L1BQUEtTb3FzcnAvejU0OVJFWkdNbVRJRVBidTNjdjU4K2V0TmhnN2V2UW9iZHUyWmVUSWtSaU5Sa3BMU3lrcEthRzB0SlNPSFR0U1dscEthV2twNjlhdEl6ZzR1RUpZVjFKU3dxSkZpd0RvMDZjUEw3MzBFdVBIanljNk9wcmc0T0FxdjA2N2R1MUNyOWN6ZGVwVXRGb3RyNy8rT2o0K1B0eDQ0NDMwNzk5Zk5pa1JqY0l2Q1FheWlzeW9GQmdib2VGWWhvblVYRFA5UTlSa0ZKZzVsVzNpeFkzVm4yNnJ2bUtGaEc3QlpXc0hWc1pKcmFBM1ZwTEMyUWptL04yVkNyc3JyejVrNE02ZVdyN1piMk9iNWI5Y09VVmFvNExidTJ0WnR0ZGd0VjVpZVQrMUFnWUpDRVVESlFHaEVJMUlmSHk4M2ZhbXZ2NWdUazRPaXhjdnRydUp5K1U2ZGVyRUF3ODhnSyt2N3pXdVRBZ2hoS2k1dExRMHE0MDVTa3RMOGZiMlp0Q2dRZHg3NzcwWWpVWkxvR2MybXpsNjlDaVJrWkZjdUhDQjU1NTdqbTdkdWxrQ3I5emNYRlFxRlo2ZW50VzZkbEpTRXQ5Ly96Mi8vZlliQm9PQjNyMTdNMlBHREVKRFF6bDU4cVNsWDNGeE1kMjZkYU5idDI3Y2YvLzliTnEwaVcrKytZYXpaOC95KysrLzg4Y2ZmL0RXVzIvUnFWT25DdGNJRFEzbHRkZGV3MmcwRWhJU3dvNGRPM2p0dGRjSUN3dmpqanZ1QU9CZi8vcVgxVEc3ZHUxaS92ejVIRHQyaklpSUNCNTY2S0VhZjExWHIxN04yYk5uVWF2VkRCNDhHRVZSMEdnMGxuQ3p1ZzRlUEVoU1VoS2pSNC9td1FjZnhNM05yY2ExQ0ZGZi9YU2s3STJHcWRGYS9GemhneDFsUWR1dUZDTzlXcW1aR09WRVRvbVpuV2VNN0Q5bnFuSlVYV3F1aVpLL2tqVXZGNFVoYmRVc2lOVXhvb09hWWowa1hEQnhzZGpNc3IxNml2V1ZuK3p5ZTFVS2pPeWdRYXVHcEN5VFZVRG9yQ2tMSlBlbEdaazN4SW4zLzlTVFdWanhuUDd1Q21NNmFsaTBWY2VFU0EzeFo0MUVCS3I1N3BDQm5DdW1JNWNIbkJvVmRuZGlGcUkrazRCUWlFYkUzdnFEUVVGQk5HL2UzSUhWMUMvSnlja3NYTGlRN096c2F2V2ZNR0VDRXlkT3ZLb0YzNFVRUWdoSCtQNzc3OW0wYVJNeE1URzR1TGhRVWxKaVdjTnYxcXhaRkJZV01udjJiQVlPSElpaUtNeWVQWnNPSFRyUXVYTm51blRwZ3RGb1pNV0tGUUJzMzc2ZGtwSVNaczZjeWNpUkl5dTlYa1pHQmx1M2JtWERoZzJjT0hFQ056YzNoZzhmemcwMzNFQjRlRGdBQlFVRnpKdzVFNENZbUJpcmRYdWRuWjBaTzNZc28wZVBadFdxVlh6KytlZVVscFp5NnRTcFNnTkN3R29IWU9XdktZaUtqVzFSejU4L3oydXZ2UWJBOWRkZno2eFpzOURwZEp3NmRZcU9IVHRXKyt0NjIyMjNNVzdjT0RRYWpTWFVjM0p5b3JDd2tGZGVlWVhldlh2YlBEWWpJNFBiYjc4ZGdBY2ZmQkJYVjFmWm1FUTBTdjd1Q3JkMzErS3NnWmMzNmJqdzEzUmdvd2wybmpHeTY0eVJnV0ZxN3UzdFJIcUJpYmUyNmluVTJVNEpYOW1rczV6My9uNWF2ajFZRnNMOWR0eElaS0NLR1gyMXVHb1ZkcVVZY1ZKak5YVlpVYUNWdHdxMXF1eFlmM2VGRGNjTnhKMDFXb0pCelY5UDZVZDBVQlBxcTJKNXZKNFRtU1k4bmJXOE1NcVozNDRiK09PMDBmSTRlcmRTYzFNWERXLzhyaU83MkV4U2xvazdlbWpSR1NEVVYrR3NHdkpLek9pTVpWT0tqU1pZc0ZtSHpsaTJKcU9iRnJ5Y0ZTNFdteXVFaVVMVVYvTFhTb2hHSWljbmg5VFVWSnZ0VFhsNmNYeDhQTysvLzM2MXBsRTVPenR6Ly8zMzA2dFhMd2RVSm9RUVFsdzlGeGNYY25OeldiTm1qYzArYjcvOU5xMWF0U0kwTkJRbkp5Y1NFeE1yWFZPdjNIZmZmVWQwZExSbDg1Qnk2OWV2WitIQ2hZU0VoTkN0V3pmdXZ2dHVvcU9qY1hKeXN1cDM0Y0lGeStjN2R1eWdlL2Z1M0hUVFRWWjlWQ29WdDl4eUN6RXhNY3lkTzVlY25KeWFQT3hLNWVmbk0zLytmUEx5OHBnd1lRSVBQZlFRaXFLd2E5Y3VYbjc1WlRwMDZNRDA2ZE9Kam82dTF2bTh2THlzYnBlSGtyLzg4Z3U3ZCsrMmVkemxVNTMxZW4yMVIyUUswVkNFK2FrWUZLckdWUXZyanh0SXVGRDVjRGt6c1BXVWthUXNFdzhQY0tKZkd4VWJUOWhlKzl2WFZXRndtSm9XWGdxZjc5RmJiWGh5NUlLSm94ZDBER21yWmxJM0xSMzhWYnkxOWRMMDVVNkJLaDRkNU1TSkxCTTd6cGpZbDJhc3NJbUpsNHVDR1FqM1YvSFJUcjFsbE4rWGUvV2s1cHE0SVZLRHpnanJFZzNvamRBeFFNWFgrL1dXalV0S0RmREpMajNkVzZnWTBsWkR1MllLYnRxeTN3c21jOW1IV2lrTEt3R0s5ZkQ1SGoxbmNtUTRvV2c0SkNBVW9wRTRmUGl3M2ZhbUdoQ3VYNytlWmN1V1lhN0dhc0hObXpmbmtVY2VvV1hMbGc2b1RBZ2hoUGg3dEZvdEFHM2J0dVhERHorMGFpc2ZCVGgzN2x4Q1EwTXQvVXRMUzVrN2R5NmpSbzJ5OUMwdUxtYkNoQWtBUFBUUVF4WENRWUNkTzNmU3QyOWYzTnpjeU0vUFovUG16Wld1NTV1VmxXWDV2RTJiTmh3N2Rvd0ZDeFpVV245V1ZoWVhMbHpnczg4K1E2MVdNM255NUJvOCtrdlMwdEo0L3Zubk9YUG1ESk1uVCthKysrNnp0QTBjT0pEWFgzK2RaNTU1aG5uejVqRjQ4R0JtejU1ZDQrQ3VQUGpidG0xYnRZOHBMQ3kwR2tFcFJFUFdLVkJGYXg4VkY0dk1yRHlvcDlqKzBuMFdhWGxtbnQxUVd1a3V2NTJicS9CMFZ2QnlVVENhekd3L1l5VER4c1lrWmlEMnBKR1VYRE9UdWxySEdFZlNUVHovbTQ0VU8ySGN4U0l6LzkydFoxZUtFZU1WM1RZbkdkbDZ5bWcxTlhoWmZPVVBjRithaVgxcFplR2tteGJjblpTeUtjdUtnbHBWRmhBcVFMSGV6TmxLZG1BV29qNlRnRkNJUnNKZVFPamk0bEtqcVRXTmdjbGtZdm55NVRaM0VyeFN0MjdkZU9DQkIzQjNkNy9HbFFraGhCQzFvenJMWUZ6ZTUrOHNtOUcxYTFmZWUrODlGRVd4TzIyMmZFTVJqVVpEYW1vcXAwK2Z4dFBUMCthMDRQS1JlaXRYcnNUSnlhbkNhRU43MHRQVCtiLy8rei9McGlEdDJyWER4Y1dGLy83M3Y1U1dscUxUNlN6Lyt2ajRVRmhZeUpZdFcwaEpTV0hKa2lYVm12cTdidDA2UEQwOWFkbXlKU05Iam1UMDZORjIxeExNek16a2xWZGVZZENnUWJ6MTFsdE1uejVkTmpvVGpjTFJDeWFPMmhndFdKVlNHenNaSDA2ditmbVNza3k4dXJuaTVpZjJ3c0Z5ZnliYkhzRjROZXNHRnVtaHlMSWVvb1NCb3VHVGdGQ0lSc0JzTm5Qa3lCR2I3WkdSa1UxcS9adVNraEtXTEZsUzVhWXQ1Y2FQSDg4dHQ5d2k2dzBLSVlSb1VLcnpkK3Z5RWZRMTdYKzVHMjY0Z1g3OSt0R3NXVE9ienlueTh2SzQ2NjY3S0NnbzRONTc3NlZObXpZOC9mVFQ5T3JWaTBjZWVRUlhWOWNxcjI5UFlXR2gxZTNtelp0ak5wc3R1emNuSlNXUmxKUUVnS2VuSi83Ky92ajYrdUxqNDBQdjNyMEpEQXdrUGo2ZVU2ZE9jZTdjT1ZxM2JsM2xOYytjT2NPS0ZTc0lDZ3BpN2RxMXJGMjd0bHExZnZQTk4yUmxaVEZuemh4dXUrMDJwaytmWHNOSEs0UVFRamhXMDBrTWhHakUwdFBUcmFiMFhLbHo1ODRPcktadVpXZG5zM0RoUXBLVGs2dnM2K1RreE15Wk0rblRwNDhES2hOQ0NDRWN6MlM2TkN5bU9zdHRYTjcvU3ZZMk85UHBkTHo0NG9zVUZCVFFwazBieG84Zmo3T3pNM1BtekdIUm9rVWNQbnlZZSsrOWwySERodGtjVFdqcnZPdlhyMmZkdW5Va0pDUUFjUExrU1JZc1dNRDA2ZE41N0xISG1EVnJGbTNidHFWWHIxNTA2dFNKVnExYTRlenNYT0ZjR1JrWjNIMzMzWFR0MnJWYTRTQ1V6Y0tBc3JXZUF3TURxMTEzK1VoS0x5OHZ4bzRkVyszamhCQkNpTG9pQWFFUWpVQlY2dzgybFlDd2ZQZkN6TXpNS3Z0NmUzc3paODRjd3NMQ0hGQ1pFRUlJVWZ1TXhyTHBjcW1wcVphZGc2OWtNRnlhMjFjZS9uMysrZWQ4OTkxM2x2c3ZEdzR2NzE5ZEowK2U1STAzM3VERWlSUDQrZm54M0hQUFdRSzYwYU5INCt2cnk2dXZ2c3Fycjc3SzBxVkxHVHQyTEFNSERxeHl6ZDkxNjlieHhSZGZrSkdSQWNEWXNXT1pNbVVLbXpkdlp2bnk1Y1RHeGhJVEU4UGt5Wk5wMzc0OWdZR0JlSHA2Mmh6aDZPL3Z6L3Z2djQrYm14dW5UcDNpNHNXTGxKYVdFaE1UWTdPRzhuTzFhTkdDaFFzWFZ2dHI4dlhYWC9QcHA1L2k2K3RMVUZCUXRZOFRRZ2doNm9vRWhFSTBBdllDUW05dmIxcTBhT0hBYXVwR2NuSXlyNy8rT25sNWVWWDJiZG15Slk4OTlsaWxpN0FMSVlRUURVVjVRS2hTcWZEdzhLaTBqMDZucTlEZnhjWEZxdi9sb3diTHArdFd4V3cyYy9EZ1FYNzg4VWUyYk5tQzJXeW1lL2Z1ekowN3Q4Skl1ejU5K3ZEUlJ4L3h6anZ2c0hQblRqNzU1Qk0rK2VRVC9QMzlhZCsrUFczYXRDRWdJSUNlUFh0YWpld3JEeERWYWpXelo4OW16Smd4QUV5ZE9wWHJycnVPTDc3NGdpMWJ0ckIxNjFhcjY2bFVLalFhRFJxTkJrVlJNSmxNbUV3bWREcWRWUmlxS0FyOSt2V3pHeENXZjIzT256L1BrMDgrV2EydlRYbC91UFExRjZJK3FjRWdYbEVIWk5FalVWY2tJQlNpZ1RPWlRGV3VQMWlUcVR3TlVVSkNBb3NXTGFLNHVMakt2cDA3ZCtiaGh4KzJ1OEM0RUVJSTBSQ1VoMytWalc0Yk9YSWtHbzNHYXQyLzB0SlNBS1pNbVdKekYrUExBOFVyWGJ4NGtVT0hEaEVmSDgrZmYvNUpWbFlXV3EyV21KZ1l4bzBiUisvZXZXMGVHeEFRd0VzdnZVUjhmRHpMbHk5bi8vNzlaR1pta3BtWnlZNGRPMmpldkRuZTN0NVdBV0dYTGwzNDRJTVBPSG55Sk4yN2Q3YzZYMUJRRUk4Ly9qZ1BQZlFRMjdkdjUrREJneVFuSjVPUmtVRmVYaDQ2bmM3dVl3a0lDT0MxMTE2cmNxcHhlV0NxMSt0SlQwKzMyL2R5K2ZuNVFNVjFFNFdvRDd5Y0cvZHJnNGJPVTc0L29vNUlRQ2hFQTVlY25HejN5V2RqbjE0Y0h4L1B1KysrVzYwUkQwT0dER0g2OU9tbzFXb0hWQ2FFRUVKY1d3YURnYWlvS0VhT0hGbWg3ZEZISDJYUW9FR1drWUltazRtK2ZmdFdPbUpPbzlId3dBTVAwS2RQSDFxMWFsWHB0UjU1NUJFT0hUcUVuNThmWVdGaGpCbzFpaTVkdXRDdFc3ZEsxL3V6SlRvNm11am9hSktUazltd1lRTjc5KzVsMXF4Wk5wK3ZlSGw1VlFnSEwrZnU3czdJa1NNcmZBM01aak5HbzlIeVlUYWJNWmxNbU0xbXpHWXpXcTIyV204V0ZoVVY0ZXZyeTVneFk3am5ubnVxL1RpLytlWWJ0bS9mWHVuM1JvaTY1cXlCWUMrRmMzbXk4MjU5MUxhWmpDRVVkVU14VjJlMVlpRkV2ZlhMTDcvdzlkZGYyMnhmdEdnUkFRRUJEcXpJY2Y3NDR3OCsvdmhqdXd1cWw1czBhUkwvK01jL0d2MW9TaUdFRUZmdjVaZGZ0bXlFOGRSVFQ5R3BVNmM2cnFqK3lNek14TVBEdzdKcFIxTng4ZUpGZkgxOWEvejh3V2cweWh1U29sN2JlTUxJLy9aVmIwa0I0VGhxRlR3N3dwa1dYdkthUmRRK3BZby9aaktDVUlnRzd0Q2hRemJiQWdJQ0dtMDR1RzdkT3BZdFcxWmxQNVZLeFl3Wk14Z3dZSUFEcWhKQ0NDRWFwNmE2YnErZm45OVZIU2Zob0tqdmhyZFRFNWRxSkRHejZqZmFoZU5NaU5SSU9DanFqSXhkRmFJQk14Z01KQ1ltMm14dnJOT0xmL25sbDJxRmcxcXRsa2NlZVVUQ1FTR0VFRFVtazJ5RUVJMlpvc0E5dmJVMDk1QXdxcjdvMFZMTjJJNHloa3ZVSGZucEU2SUJPMzc4dU4wRnVDTWpJeDFZaldQODlOTlByRml4b3NwK2JtNXV6Smt6aC9Ed2NBZFVKWVFRb2pIdzlQUzBmSjZSa1ZHSGxRZ2h4TFhuNzY3dzdFaG5WaDNTODl0eDJYRzdycmhwNGJidVd2cUZxSkc0VnRRbENRaUZhTUFPSHo1c3Q3MnhCWVEvL1BBRDMzNzdiWlg5dkwyOW1UZHZIbTNhdEhGQVZVSUlJUnFMMXExYnMzdjNiZ0NTa3BJWU1tUklIVmNraEJEWGxwTWFwblRUTWpwY3c1RjBFMWxGWnZSTkpDdk1MREt6TytYU2crMGVyQ2JZZ2RONzNad2d5Rk1oTWxDTnN5UXpvaDZRSDBNaEdqQjdBV0hMbGkzeDl2WjJZRFhYMXVyVnExbTFhbFdWL1FJQ0FuamlpU2NJREF4MFFGVkNDQ0Vhay83OSs3TjY5V3JNWmpOYnRteGg1TWlSdEc3ZHVxN0xFa0tJYTg3WFZXRkFhTk5iTzlORkExdFBsWVdFSnk2YXVLdVhFNTdPTW81UE5FMnlCcUVRRFZSUlVSRW5UNTYwMmQ1WTFoODBtODE4OTkxMzFRb0hXN1pzeVRQUFBDUGhvQkJDaUtzU0ZCVEVvRUdEZ0xKZGFCY3NXTUNPSFRzd21XUVJmeUdFYUl3bWRkWGk2MW9XQ0JhVW12bHFuNkdPS3hLaTdzZ0lRaUVhcUlTRUJMc3ZXQnBMUUxocTFTcSsvLzc3S3Z1MWJ0MmFKNTk4MG1yOUtDR0VFS0ttcGsyYnhxbFRwMGhKU1NFdkw0LzMzMytmano3NmlCWXRXdURxNmxyWDVRbkIvUG56NjdvRUlSb05WeTNjMFVQTDRtMWw2N3J2VGpIU3U1V0tIaTJiM21oS0lTUWdGS0tCc2plOVdGRVVJaUlpSEZqTnRiRm16WnBxaFlNaElTRTgvdmpqRWc0S0lZVDQyMXhkWFhueXlTZDU2NjIzT0g3OE9BQjZ2WjdrNU9RNnJrd0lJY1MxMERWWVJmOFFOWDhtbDAwMVhoWnZvR09BQ25jbm1Xb3NtaGFaWWl4RUEyVXZJR3pidGkxdWJtNE9yS2IyL2ZISEgzejExVmRWOWdzSkNlR0pKNTZRY0ZBSUlVU3Q4ZlQwWlA3OCtkeHp6ejJ5QnFFUVFqUUJVN3BwOEhJcEN3VHpTc3g4czErbUdvdW1SMFlRQ3RFQTVlVGtjUGJzV1p2dERYMzM0dmo0ZUQ3KytPTXErNFdGaFRGdjNqdzhQRHdjVUpVUVFvaW1SSzFXTTJ6WU1JWU5HMFoyZGpaWldWbm85ZnE2TGtzSUljUTE0TzZrTUMxYXc1SS95MzdQYjA4MjByc1NYUlFEQUFBZ0FFbEVRVlMxbXFnZ0dWTWxtZzRKQ0lWb2dJNGNPV0szdlNHdlA1aVFrTUM3Nzc1YjVZTHdiZHUyWmQ2OGViaTd1enVvTWlHRUVFMlZyNjh2dnI2K2RWMkdFRUtJYTZoSFN6VzlXNW5ZblZvMjFYaHBuSjRYUmpuanFxM2p3b1J3RUluRGhXaUFEaDA2WkxOTm85SFFvVU1IQjFaVGU1S1RrMW0wYUZHVkl6VEN3c0o0L1BISEpSd1VRZ2doaEJCQzFKcmJvelY0L0xYMllIYXhtWlVIWk9TNGFEb2tJQlNpQWJJM2dyQkRodzQ0T1RrNXNKcmFrWjZlemh0dnZFRnhjYkhkZmtGQlFjeWRPN2ZCcjdFb2hCQkNDQ0dFcUY4OG5SVnVqNzQwMFRLbnhJelIvc1FtSVJvTm1XSXNSQU9UbFpWRlZsYVd6ZmFHT0wwNE96dWJCUXNXa0p1YmE3ZWZyNit2N0ZZc2hCQkNDQ0dFdUdaNnQxWnpPTjFFeDRDeTNZMWxMMlBSVkVoQUtFUURjK3pZTWJ2dERXMkRrc0xDUWw1Ly9YVXlNelB0OW5OM2QrZnh4eC9IMzkvZlFaVUpJWVFRUWdnaG1ob0ZtTjVMRmg0VVRZOU1NUmFpZ1VsTVRMVFo1dXpzVE51MmJSMVl6ZCtqMCtsWXVIQWhxYW1wZHZzNU9UbngyR09QMGJKbFN3ZFZKb1FRUWdnaGhCQkNOQjBTRUFyUndOZ2JRZGloUXdmVWFyVURxN2w2UnFPUnhZc1hjL3o0Y2J2OTFHbzFzMmZQcG4zNzlnNnFUQWdoaEJCQ0NDR0VhRm9rSUJTaUFTa3NMTFE3Mmk0OFBOeUIxVnc5czluTVJ4OTl4UDc5KyszMlV4U0YrKysvbjZpb0tBZFZKb1FRUWdnaGhCQkNORDBTRUFyUmdGUTEycTZoQklUTGx5OW4rL2J0VmZhNzg4NDc2ZGV2bndNcUVrSUlJWVFRUWdnaG1pNEpDSVZvUU95dFA2aFNxV2pYcnAwRHE3azZtelp0WXQyNmRWWDJ1K21tbXhneFlvUURLaEpDQ0NHRUVFSUlJWm8yQ1FpRmFFRHNyVDhZRWhLQ2k0dUxBNnVwdVlTRUJKWXVYVnBsdnhFalJuRFRUVGM1b0NJaGhCQkNDQ0dFRUVKSVFDaEVBNkhYNnpsNThxVE45dm8rdlRnek01UEZpeGRqTkJydDl1dlhyeDkzM25rbmlxSTRxREloaEJCQ0NDR0VFS0pwazRCUWlBYmkxS2xUR0F3R20rMzFPU0RVNlhTOC9mYmI1T2ZuMiswWEZSWEZ6Smt6SlJ3VVFnZ2hoQkJDMUZzR0U1elBOOWQxR1VMVUtrMWRGeUNFcUI1NzA0dWgvZ2FFWnJPWmp6LyttT1RrWkx2OVFrSkNlUGpoaDlGbzVOZVNFRUlJSVlRUW9uNDZuRzdpcTMxNmpDWjRZWlF6VHVxNnJraUkyaUVqQ0lWb0lPd0ZoSUdCZ2ZqNCtEaXdtdXI3K2VlZjJiRmpoOTArbnA2ZXpKNDl1OTZ2b1NpRUVFSUlJWVJvdWtvTThORk9QZW41WmpJTHphdzVabnVHbHhBTmpRU0VRalFBWnJPWjQ4ZVAyMnl2cjZNSDkrM2J4OHFWSyszMlVhdlZQUHp3dy9qNyt6dW9LaUdFRUVJSUlZU29PUmNOVE94eWFjYlRtZ1FER1FVeTFWZzBEaElRQ3RFQXBLYW1VbFJVWkxPOVBnYUVhV2xwTEZteUJMUFovaC9NYWRPbUVSRVI0YUNxaEJCQ0NDR0VFT0xxRFF4VEUrcGJGcVVZVFBDLy9mbzZya2lJMmlFQm9SQU5RR0ppb3QzMitoWVFGaFVWOGRaYmIxRmNYR3kzMzlDaFE3bnV1dXNjVkpVUVFnangvK3pkZDN4VFZmOEg4TTlOMG5TWFRscGFTbHZLWGlKTGtBMUNRVUJFUUJBUlpDaklVbEJRY1BDZ2o4aXdnS0tJTEdYSWtpa2crREJsQ3NxVVF0bWpnKzdka3JaSjd1K1AvbkpwYUhLN2tnNzR2Rjh2WDdRNTU1NTcwZ1pwUHpubmZJbUlpRXBISVFCRG02bGdLS3Q0NllFZWx4N295M1ZPUkpiQWdKQ29FcEFMQ0oyY25PRHI2MXVHczVHbjErdXhaTWtTeE1URXlQYXJWYXNXaGc4ZnpvckZSRVJFUkVSVXFRUzZLZEMrNXFQcUpCc3U1Q0pIVjQ0VElySUFCb1JFbFlCY2daTGF0V3RYcUpEdDExOS94Y1dMRjJYN3VMbTU0ZDEzMzJYRllpSWlJaUlpcXBSZWFhU0NvenJ2OTdENFRCRUhickJnQ1ZWdURBaUpLcmpFeEVRa0ppYWFiYTlJMjR0UG5UcUYzYnQzeS9aUnFWUjQ5OTEzSzJ6VlpTSWlJaUlpb3NJNHFRWDBxdmRvRmVIZWExcGs1TEJnQ1ZWZURBaUpLamk1MVlOQXhRa0lJeUlpc0h6NThrTDdqUnc1RXNIQndXVXdJeUlpSWlJaUl1dnBXa3VGcWs1NXF3Z2Y1Z0svaDNPZk1WVmVEQWlKS2ppNTh3ZFZLaFZxMXF4WmhyTXhMU2NuQjk5Ly96MXljK1VyZVBYbzBRUHQyN2N2bzFrUkVSRVJFUkZaajFJQjlHdjA2TmlrUXplMVNNcmlLa0txbkJnUUVsVndjaXNJYTlhc1dTSE84VnUvZmoyaW9xSmsrelJzMkJDREJ3OHVveGtSRVJFUkVSRlpYNHZxU2dTNjVVVXJXajJ3OHdyUElxVEtpUUVoVVFXV21abUp5TWhJcyswVllYdnh1WFBuY1BEZ1FkaytYbDVlbURCaEFwUktwV3cvSWlJaUlpS2l5a1FBTUtESm8wVWJKKy9wRUpYR1ZZUlUrVEFnSktyQWJ0KytMZHRlM2dGaGNuSnlvZWNPcXRWcVRKNDhHVTVPVG1VMEt5SWlJaUlpb3JKVHowdUJSajU1OFlvb0FnZFowWmdxb2ZMZm0waEVadDI2ZFV1MnZYYnQybVUwazRMMGVqMldMbDJLakl3TTJYNnZ2LzQ2L1AzOXkyaFdSRVJFUkVSRVphOS9ZeHZjVDhsQjczb3FkS2pKblZOVStUQWdKS3JBNUZZUSt2bjVsZXVxdkQxNzl1REtsU3V5ZlpvM2I0N09uVHVYMFl5SWlJaUlpSWpLaDM4VkFmTmV0SVdLK3pTcGt1SkxsNmlDRWtWUmRnVmhjSEJ3R2M3RzJLMWJ0N0IxNjFiWlBtNXViaGc5ZWpRRVFTaWpXUkVSRVJFUkVaVWZob05VbWZIbFMxUkJKU1ltSWkwdHpXeDd6Wm8xeTNBMmp6eDgrQkJMbGl5QlRxY3oyMGNRQkl3Wk00Ym5EaElSRVJFUkVSRlZBZ3dJaVNxb3dncVVsRmRBdUhyMWFzVEZ4Y24yNmRXckZ4bzJiRmhHTXlJaUlpSWlJaUtpMG1CQVNGUkJ5VzB2VnFsVTVWTDQ0K1RKa3poeDRvUnNuNkNnSVBUdjM3K01aa1JFUkVSRVJFUkVwY1dBa0tpQ2tsdEJHQkFRQUpXcWJHc014Y1hGNGFlZmZwTHRZMnRyaTNIanhwWDUzSWlJaUlpSWlJaW81QmdRRWxWQU9wMU9OaUFzNiszRk9wME9TNVlzZ1VhamtlMDNiTmd3K1BqNGxOR3NpSWlJaUlpSWlNZ1NHQkFTVlVEUjBkSEl5Y2t4MjE3V0FlRnZ2LzBtdStVWkFGcTFhb1gyN2R1WDBZeUlpSWlJaUlpSXlGSVlFQkpWUUJXcFFFbFVWQlIyN3R3cDI4ZkR3d01qUjQ2RUlBaGxOQ3NpSWlJaUlpSWlzaFFHaEVRVmtOeHFQVHM3TzFTclZxMU01aUdLSWxhdVhBbWRUbWUyanlBSWVPZWRkK0RvNkZnbWN5SWlJaUlpSXFwc290TkVYSW5WbC9jMGlNeGlKUUdpQ3Fpdzh3ZkxhcVhld1lNSGNlUEdEZGsrTDczMEV1cldyVnNtOHlFaUlpSWlJcXBNVWpVaTFwM1Q0bnkwRHU0T0FtYjNzSVdLUzdXb0F1TExrcWlDeWNuSlFVUkVoTm4yb0tDZ01wbEhZbUlpTm0zYUpOc25NREFRL2ZyMUs1UDVFQkVSRVJFUlZUYjJOZ0p1SmVXdEhFektFbkg2dnZuZFdVVGxpUUVoVVFWejkrNWQ2UFhtbDU0SEJ3ZGJmUTZpS0dMMTZ0V3lWWXNWQ2dWR2p4NE5wVkpwOWZrUUVSRVJFUkZWUm1vbDBLMzJvOStaOWw3VFFoVExjVUpFWmpBZ0pLcGdLa0tCa2pObnp1RDgrZk95ZlhyMjdJbUFnQUNyejRXSWlJaUlpS2d5NjFSVEJYdWJ2STlqMGtXY2orWXFRcXA0R0JBU1ZUQnlCVXBjWEZ6Zzd1NXUxZnRuWkdSZ3pabzFzbjJxVnEyS1YxNTV4YXJ6SUNJaUlpSWllaExZMndCZGdoK1ZnUGc5WEFjdUlxU0toZ0VoVVFVanQ0SXdPRGpZNmdWS05tellnTFMwTk5rK0kwZU9oRnF0dHVvOGlJaUlpSWlJbmhRdjFGYkM1djkzR3Q5TjF1TnFIQ3NhVThYQ2dKQ29Ba2xQVDBkY1hKelpkbXNYS0FrTEM4UFJvMGRsKzdSdjN4NE5HemEwNmp5SWlJaUlpSWllSk02MkF0b0hQVHFMOFBkd2JUbk9ocWdnQm9SRUZVaGg1dzlhczBCSlRrNE9WcTFhSmR2SHhjVUZRNFlNc2RvY2lJaUlpSWlJbmxRaGRWUlEvUCtHc1BBNFBlNGtjUlVoVlJ3TUNJa3FrTUlDUW11dUlOeTJiWnZzNmtVQWVPT05OK0RrNUdTMU9SQVJFUkVSRVQycFBCd0V0SzZSZnhVaGk1VlF4YUVxdkFzUmxSVzVBaVZlWGw1d2RuYTJ5bjN2M3IyTDMzLy9YYlpQMDZaTjhkeHp6MW5sL2tSRVJFUkU1alRiZEUvNitOeWdBRDVlaVI4L055aEErdk5wMWFPdUNpZnY1UVdENTZOMWlFNVR3ZGZGdXVmTUV4V0ZJSW9paStjUVZSQVRKMDVFU2txS3liYldyVnRqL1BqeEZyK25LSXFZT1hNbTd0eTVZN2FQblowZDVzeVpBdzhQRDR2Zm40aUlpSWhJenRNZUtEMXArUDBFdmorWmkvUFJlU0ZobXdBbFJyVzBLZWNaMGROQUtLVGlLYmNZRTFVUXFhbXBac05Cd0hyYmk0OGZQeTRiRGdMQXdJRURHUTRTRVJFUkVSRlp3SXYxSG0welBuMWZoNlFzcnR1aThzZUFrS2lDdUgvL3ZteTdOUUpDalVhRFRaczJ5ZllKRGc3R0N5KzhZUEY3RXhFUkVSRVZ4ZE8rMnV4SncrOG5FT1N1UUlCclhoeWpGNEZqZDNrV0laVS9Cb1JFRlVSaEFXRkFnT1gvSWQyOWV6ZFNVMVBOdGl1VlNvd2VQUm9LQmY5WFFVUkVSRVJFWkNraGRaVlFLNEYyZ1VvMDllWHZXMVQrV0tTRXFJSzRkKytlMlRaUFQwODRPRGhZOUg0SkNRbllzMmVQYkorUWtCQlVyMTdkb3ZjbElpSWlJaUo2MmpYelU2S3hqeEwyUEg2UUtnakcxRVFWaEZ4QVdLTkdEWXZmYitQR2pkQnF0V2JibloyZDBiZHZYNHZmbDRpSWlJaW9PUEpYeGFYS2o5L1BQQ29GR0E1U2hjS0FrS2dDeU03T3hvTUhEOHkyVzNwNzhmWHIxM0g2OUduWlBnTUhEclQ0cWtVaUlpSWlJaUlpcW5nWUVCSlZBSkdSa1JCRjg1V3JMTG1DVUJSRnJGdTNUcmFQdjc4L09uYnNhTEY3RWhFUkVSRVJFVkhGeFlDUXFBS1EyMTRNV0hZRjRmSGp4M0huemgzWlBrT0hEbVZoRWlJaUlySzYrUGg0WkdWbFdmVWVHUmtaaUk2T0xuSi92VjV2eGRsUVNiRHE3Wk9GMzAraWlva0pBRkVGSUJjUTJ0dmJ3OVBUMHlMMzBXZzAyTHg1czJ5ZlpzMmFvVUdEQmhhNUh4RVJFVlZ1MWc3dnJseTVndGRmZngxcjFxeEJSa2FHVmU2Um1wcUtOOTk4RTU5Kytpbk9uejl2MUtiWDZ6RnExQ2o4OXR0djBuTzlkKzhlSmsrZWpBc1hMbGhzRGpxZERyTm16Y0xWcTFjdE5pWVJFWkVsTVNBa3FnRHUzNzl2dHExR2pSb1FCTUVpOTltOWV6ZFNVbExNdGl1VlNyejIybXNXdVJjUkVSRlZmdnYyN1VOb2FHaVJnc0xjM0Z4TW1USUZwMDZkS3ZMNGFyVWFHUmtaV0x0MkxkNS8vMzA4ZlBpd1NOZmw1T1JnMXF4WnVISGpScEh1SVlvaS92cnJMNFNHaGlJaUlrSnFVeWdVaUk2T3h1TEZpekY0OEdEczJiTUhEZzRPdUh6NU1xWk9uVnJvc1N5aUtPS0xMNzdBRHovOGdNek1UTFA5bEVvbFRwNDhpVW1USm1IeTVNbll1M2N2c3JPemkvUmN5ZnB5Y25LTVh1TmFyYmJVNGJnb2lqaDY5Q2hTVTFOTFBFWnljakxDd3NMTXRxZW5wK1BZc1dOYzlVcEVGcUVxN3drUVBlMzBlcjFzUUdpcDdjVUpDUW40L2ZmZlpmdUVoSVRBeDhmSEl2Y2pJaUtpeWsrcFZHTGZ2bjA0ZGVvVVhGeGNaUHRxTkJyRXg4Zmo4dVhMR0Rac0dGNS8vZlZDMytTMHNja3I0YWxXcTdGdzRVTFkyOXNqUFQwZDMzNzdMWEp5Y3N4ZUZ4TVRnOXUzYnlNc0xBemZmdnV0N004dkt0V2pYM2xtejU0TmYzOS9vM2ExV2cydFZvc0pFeWFnVzdkdTBwdXB0cmEyR0Rod29PejhCVUdBbjU4Zk5tellnR1BIanVIenp6OUhyVnExVFBaVnE5WFFhRFR3OFBEQU45OThneVZMbHFCejU4NTQ0NDAzNE9YbEpYdWZwMTJ6VGZkS3ZTMVZxOVhpOU9uVGVQNzU1d3U4TGpNeU12RFdXMjloOE9EQjZOdTNMN0t5c2pCaXhBajA3ZHNYL2ZyMVE1VXFWVXAwdncwYk5tRGh3b1dZTUdFQ3VuYnRXdXd4SGo1OGlQZmVldzlObXpiRm0yKytpWVlOR3hhNHgrZWZmdzV2YjIvMDY5Y1BQWHYybEMweW1KT1RBN1ZhYmZTWUtJcTRlZk1tYXRldWJmYTYyTmhZMk5uWmxlanJZSW9sdnA5RVpIa01DSW5LV1d4c3JPd1B3SllxVUxKcDB5Yms1dWFhYlhkMmRrYmZ2bjB0Y2k4aUlpSjZNaWlWU2dCQVdscGFvUUZoU1ZZeEdjWlhLQlJTc09IczdJeVdMVnRpL3Z6NWhWNmZuSnlNNmRPblk5R2lSV2JEaS96bkt0dmEycHB0YjlHaUJRUkJrQUpGbFVxRm1KZ1lyRnExQ2pObXpEQjVMWkIzZHZPQkF3Y1FIeCtQanovK0dHdldyREhaMXpCdVNFZ0lYbmpoQmZ6blAvL0IzcjE3Y2ZYcVZTeGZ2cnpRNTBxbGs1eWNqTkRRVUt4ZnZ4NGZmZlNSVVZDc1ZxdVJscGFHNWN1WHc5N2VIcDA3ZDBaR1JnYldyMThQVDA5UDlPN2QyK3k0U1VsSk9IVG9FUHIxNnllOW5vRzg4SHZHakJsNCsrMjNNWGZ1WFBqNCtCZ0ZmT2ZQbjhmKy9mc3hkZXBVczBHNkljeTdkZXVXeWI5L2h0ZFpTa29LSEJ3Y3BQNzc5dTFEdTNidDRPVGtaTlQvdSsrK1EzSnlNaVpQbmd4M2QzY0FlU0gzeElrVDBiWnRXM2g0ZUppY3grblRwK0huNTRjdnYvelNZanViaUtqaVlVQklWTTRLSzFCaWlZRHc1czJiK091dnYyVDdEQmd3UVBZZFJ5SWlJbnI2R0FJUEJ3Y0hyRnExU3JidjRjT0hNWHYyYkRnNE9HRG8wS0ZGR3YveG9tZzZuUTVLcFJMZHUzZEhvMGFOVUsxYXRWSUhFby9mWTlteVpiaDM3NTRVMkdrMEdnREExMTkvRFJzYkcyaTFXdW54cVZPbklqazVHVjk5OVJWbXpweHBjaTVxdFJxOWV2WEN6ei8vaktTa0pFUkhSeU1vS0VoMkhxMWJ0OGFJRVNPd1lzVUs1T1RrSURZMkZ0N2UzcVY2bmlUUHk4c0w0OGFOdzl5NWN6RnAwaVFzVzdaTVdybHBXTWthRkJTRTNyMTdTMi9lR3o2WFkyZG5oeDkvL0JHN2QrOUc5ZXJWVGJablpHVGd1KysrTXdyZ0xseTRnT3pzYkhoNmVtTGt5SkVteHphOFJyMjh2SkNibTRzbFM1WVl0UnRDZWFWU2lUdDM3bURac21WSVMwdkR3WU1IY2VUSUVjeWVQZHZvZGRlalJ3KzgrKzY3ZU9lZGR6QjM3bHdFQmdZaUxTME5OalkyT0hyMHFPenpqSTJOeGIxNzl4QVlHQ2piajRncUx3YUVST1ZNYm51eFFxRXcrWU5HY1czWnNrVzIzZC9mSHgwN2RpejFmWWlJaU9qSjhuaTRaczN4TXpJeU1IMzZkUFRvMFFPOWV2V0NyNit2UmU2UlA5UzdkKzhlZHV6WVlYSlh4ZDkvLzIzMHVVNm5RM0p5TWdEZ3hJa1QrTzY3N3pCeDRrU1Q5MmpmdmoxKy92bG4xSzVkMjJ5QThuaTRPR0RBQVB6NTU1KzRmLzgreG8wYmg4V0xGMXZzT1Q5cExMVWR0V3ZYcmxpOWVqVmlZbUlRSGg0dUJZVDVWLzRCeHEvTHJLd3NoSWFHWXNLRUNYQnpjeXN3cHIyOVBRUkJRSFIwTkVSUkJKQzNxdEFRUFB2NitzTEZ4UVhwNmVtNGVmTW1BTURIeDBjS0MvLzg4MDg4Kyt5emVQYlpaNDNHMWVsMFVnQ1lrcEtDdExRMFhMMTZGZUhoNFFYbWtKV1ZoZTNidHhzOWR2YnNXZnp3d3c4WVAzNjg5RmlEQmczdy9QUFA0K1RKazFpNmRDbEdqUnFGYWRPbUFRRGMzTnhNRmpQVTZYVG8wYU1IQWdJQ0xCWU9jbnV4dkRTTmlCUDNkQWh3VmFDQk44dEdVTmxoUUVoVXp1N2V2V3UyclZxMWF0STdtaVVWSGg0dWU3Z3hBTHorK3VzRmZqQWlJaUlpc25SQWVQLytmVXlkT2xVcTBHRUlRRFFhRFFZUEhvenM3R3hjdTNZTkRnNE82Tnk1YzVIR3pNN09MckNsZCtqUW9WSlZaRU5vQXdBelo4NlVWZ2lPSGowYWd3WU53aXV2dklMMDlIUnMyclFKN3U3dXlNaklRTDkrL2VEZzRJQ2RPM2NXYVE0MWF0VEErKysvajl6Y1hBd1pNc1JrbjdTME5BREEzTGx6cFovdnRGb3Rzck96a1oyZGpZOC8vaGpmZnZzdG5KMmRpM1JQS2o1QkVOQzdkMi84OWRkZnVITGxTb0VpTkpHUmtSZ3pab3pSNTZOR2pVSkNRZ0tTazVNeGYvNzhBajh6QzRJQXBWSUpRUkN3ZXZWcUFIbUJYZCsrZmFGUUtEQnc0RUJwRldMdjNyMlJuWjJOcGsyYjR1V1hYNFpLcFRKNzN2ZzMzM3dqcldSTVNrckMxS2xUNGVucGljNmRPOFBaMlJsS3BSSjZ2UjQ3ZCs2RWc0TURRa0pDQU9TRjJUVnExTUNzV2JNS25EY0k1SzBpUEhueUpQejkvYkZyMXk0ODg4d3orUGZmZjB2NEZTVkxPeE9odzdMVGVXOWdOS21tUUFQdmd0OURJbXRoUUVoVXpxeFpvRVFVUld6ZHVsVzJUN05telFvY2VFeEVSRVFFUEZyMXB0Rm9NSDM2ZE5tK1NVbEpoWTVYbzBZTmpCdzVFci84OGd1OHZMeVFuSnlNaUlnSUNJS0F1blhyU3YzMjdkdUh1blhyeXE2b0UwVVIzMzc3TFc3ZnZvMjVjK2ZDenM1T2Fwc3laUXErL1BKTDZadzV3NXVsdFdyVmtrS1RxMWV2SWpzN1d3b01IeWQzUnJRcGJtNXVxRisvUG03ZXZJbkRody9EeTh0TENpNGZQSGdnQlpWT1RrNUd4N3JrTDFDeWZ2MTZvNENLTEcvUW9FRVlOR2dRMHRQVGNlTEVDYWhVS3VsOFA0VkNBU2NuSitsN3BWQW80T3ZySzcwT2p4NDlhaks0RmdUQmFBdXc0WHBuWjJmY3YzL2Y2SEZiVzF2WTJ0cGl5cFFwY0hCd3dLSkZpMHh1TDc5OCtiSlVmTWZiMnhzcEtTbElTRWpBblR0M0Npd3dlSHdGWVZ4Y0hHYk9uR2t5Skd6Um9nVmVlKzAxOU9uVEJ5TkdqTUMwYWRNWUVGWWcvbFVldlNsekpWWVBqUmF3WTJwRFpZUXZOYUp5bEpxYWl0VFVWTFB0cFQxLzhNcVZLeWEzSVJnSWdvQlhYMzIxVlBjZ0lpS2lKNWNoSU5UcGRMaDQ4YUpzMy93cjllU0VoSVJJcTUxKy9QRkhSRVJFd05iV0ZxR2hvZGk3ZHk5Ky9QRkhBTUM0Y2VNS3ZWOVdWaFlBNExQUFBzT1hYMzRwcmN4cjFxeVo5Q2FwWVVVZ0FIenl5U2Z3OXZaR1FrSUNZbU5qWVd0cmkrenNiR2tWV0g0T0RnNDRlL1lzQWdJQzRPbnBXZUQrYytmT2xlNHZpaUxPbkRrRE56YzNmUGpoaDNqdnZmZWtyNTFXcXpWYVZkaTBhVk9NSHorKzFMdEVuaWFXckhwNzVNZ1I2SFE2ZE8zYUZXdldyQUh3YUJ1dHI2OHZRa05EQzN4ZUdNTnIvL0Z0dnFtcHFRVWVBeUN0VE0zS3lzSzBhZE93Y09GQ3FXZ0lrUGN6ZkVSRWhMU2wyZEhSRVMxYnRvUktwY0tycjc0S2pVYURxbFdyUWhBRTlPclZDOTdlM2thcklRM2Jvak16TXdzRWhEWTJOaGc1Y2lTMmJOa0NwVktKMXExYjQ1dHZ2aW5LbDg1aVdNWFl2R291QXZ4ZEZZaEkwVU9yQi81OW9FTkxmKzcwb3JMQmdKQ29IQlZXb0tRMEt3aEZVU3owN01FMmJkckF6OCt2eFBjZ0lpS2lKNXNoNUhKMGRNU09IVHRrK3hxS2xCVEh1WFBuQUFDNXViazRmdnc0ZXZic2liQ3dNSVNIaHh0VkpUWnNQUWFBeG8wYkZ6alBUNmZUWWVmT25SZ3dZRUNoOTd4NTh5YSsrKzQ3aElXRm9WNjlldERyOWFoZHV6WVdMRmdBSUMvUWMzUjBSSU1HRGZERkYxOUFFQVNNR3pjTzNicDFNeHFuWGJ0Mm1EVnJsbEV3bXBDUWdOT25UNk5wMDZiU1kzdjM3a1Z5Y2pJQ0F3Tng5KzVkN05tekIxZXVYTUdNR1ROWThLRU1IRDE2RkwvODhvdjArZDI3ZDZGUUtPRGk0b0tXTFZ1V2VueFJGS1hYekk4Ly9vaXFWYXRDcDlPaFo4K2VxRm16cGhSNEEwRC8vdjJoVkNwTm52V1gzdzgvL0FBQXFGcTFLb0M4RmJ4UlVWRjQrUEFoUHYvODh3TDlFeE1UamM3SFRFNU9SbXhzTEJJVEUvSDExMTlMeFU3eXozblhybDFvMTY0ZDFHcTFGTFkvWGdUbDhXdW9iRFQzeXdzSUFlQmNsSjRCSVpVWkJvUkU1Y2lhRll6Ly9mZGY2U0JrVXdSQmtONU5KeUlpSWpLbHRCV0U1Y1RIeCtQT25Uc0E4Z0srV2JObW9VdVhMdmpnZ3c4S3JLNkxpSWlRS3IzT21UUEg1TmxxUmZIWlo1L2g5dTNiMHVlR25SWTNidHpBalJzM2pQcis5ZGRmMHNjSkNRa0Z4bXJidGkyKysrNDcrUGo0SURVMUZTTkhqb1NqbzZQUkZ1SE16RXlzV2JNRzN0N2VhTmFzR2U3ZXZZdE9uVHJoenovL3hJUUpFekJwMGlSMDc5NjlSTStGaXFaOSsvWTRlUEFnSWlJaTRPTGlBcjFlRHpzN082TnQzb1c1ZmZzMkhqeDRnTFp0Mnhab2UvandJWUM4WWlXR3JjSTZuUTVBM212Y0VEd2IrdWJmQ205TzI3WnQ0ZWZuaDhHREIrUEFnUU93czdORDI3WnRzV3JWS21SbFphRk9uVHJTK2FEMTZ0VXp1alk4UEJ5K3ZyNm9WNjhlZERvZDl1M2JWNkFTODZsVHB4QWRIWTFKa3lZQnlBdm9zN096VGE1Mk5EQ2NHMHJXMTh4UGlSMWhlVWNmWElyUklWZG5BeHRtaEZRR0dCQVNsU081OHdkZFhWMmw4MUNLcXlpckI5dTFheWVkYTBKRVJFUlUxZzRlUEFoUkZHRmpZd05CRU9EbzZJaERodzZoU3BVcUdEZHVISTRjT1lMTGx5OWorUERoUnRmdDNic1hkZXJVUWYzNjlXWEhUMDVPeHVuVHAvSG5uMzlLanlVbEplR2RkOTVCMjdadE1YVG9VS09Wa1lZUU12OWpobFdEaGkzUmo2dFRwdzRBbUQweVp1blNwVWhKU2NIMDZkTng2ZElsQUVEMzd0M1JwRWtUZlB2dHQ1Zy9mejd1M0xtRHQ5OSsyNnBoYkdWWG11Mm9naUJnMXF4WkFCNXRKVllvRkZpNmRHbUJjeVpORlNrWk0yWU1JaU1qb2RmcjhlV1hYNkpaczJaRzF4aXFGZWN2TG1NWU55TWpBNGNQSDVZZXo4M05SVzV1THJSYWJZRlZmZmtOSGp3WWdQSHJxbS9mdnVqYnR5KzZkKytPNU9Sa3M4VnNCRUdRemd4OVBEdzAyTFJwRTF4ZFhhWEt5ZG5aMmFoWHJ4NXUzNzRObFVxRm5UdDNTcXNkTjJ6WWdBRURCcUJUcDA1bTUxdGMzRjRzcjVxTEFHOW5BYkhwSXJLMXdKVTRQWjZweG1yR1pIME1DSW5LVVVSRWhObTIwbXd2dm5EaGd2U092Q2tLaFFJdnYveHlpY2NuSWlLaXA0dEdvOEhNbVRObCs1aGFaU2Zud0lFRDhQRHdnSU9EQStMajR4RVNFb0tOR3pjaUtpb0tBTEI3OTI1Y3ZIZ1JodzRkd2dzdnZDQmRkKzdjT2F4YXRRcno1czB6S215UzM4U0pFM0h0MnJVQzJ5SVhMVm9FUHo4LzJUT2dMZVhJa1NQWXQyOGZXclZxaFM1ZHV1RFVxVk5TVzU4K2ZYRDc5bTNzM3IwYlc3WnNnU2lLR0R0MnJOWG5SSG1xVnEyS3JsMjdZdDI2ZGFoV3JacDAvcVJLcFNwUXBNVEp5VWtLMnJadjM0NWF0V29adlltZm1KZ0lBUEQwOU1UMTY5ZHg0TUFCNmZWVnExWXROR3JVU09wcldLRzNZTUVDVEpzMnJVUnpWNnZWU0U1T1JyVnExUXEwYWJWYWlLSUlVUlFMSENOMCt2UnBuRGh4QW9JZzRNcVZLK2pUcHc4VUNnVkVVY1NjT1hQUW9FRUQ5T25UUnpyMzBFQ3BWR0xqeG8wRktvV1Q5UWpJVzBXNE56eHZGZUc1S0IwRFFpb1REQWlKeW9sV3EwVk1USXpaOXBKdUx5NUs1ZUlPSFRwSVo1b1FFUkVSRlVhbjArSGt5Wk1XRysvczJiTzRkKzhlWG52dE5menh4eDhBZ042OWUyUHIxcTBJQ1FsQlJFU0V0T0t1VHAwNmFOaXdvUlN1akJrekJtUEhqc1gwNmRPeFlNRUNrK2Y0ZGUzYUZlSGg0VkFxbFJnd1lBQTJiZG9FQU5LcUxVTWdsRC80Tkd3VkxVb1lXcGhidDI0aE5EUVUzdDdlVWhDVW1aa0o0TkZaYm1QSGpzVzVjK2NRSFIyTnJWdTNvbXZYcnFoZHUzYXA3a3RGOS9MTEwwdHZtTisrZlJ0anhveEJ5NVl0OGNrbm4wQ3IxYUpuejU1RktsSmlDQWo5L1B3UUhCeU14WXNYeTI1ZEI0RDkrL2VqZnYzNjZOT25UN0huclZRcW9kVnFwZGRyZm9hdHpXNXViZ1ZXR0ZhcFVnVTNidHlRamlCcTBhSUZnTHdWaDgyYU5aTjJOdVd2cW0zQWNMRHNOZmRUWU8vLzE1cThFSzJIVGc4b21SR1NsZkVsUmxST1ltTmpwWC9FVGFsZXZYcUp4djNubjM5a3p6WlVLcFhvMjdkdmljWW1JaUtpcDRzaHpISjBkTVQrL2Z0bC81c3hZMGFSeDkyOGVUUFVhalg2OWVzbkJXZUdTcXdkT25UQWhnMGJJSW9pdkx5ODhObG5uNkZtelpyU3RaNmVudWpmdnovUzA5TXhZOFlNSkNVbEZSai81WmRmUnV2V3JURjkrblJwdTZZcGh1RHo1TW1UT0gvK2ZJSEhTaUkyTmhhZmZQSUoxR28xL3Z2Zi8wckZWakl5TWdBOCtwcmEydHBpL1BqeDBuVnl1eitlZHMwMnlaL2JYVnFHTGVWZHVuUXA5clZ4Y1hFQWdPRGdZQ2lWU256MTFWZll0V3NYK3ZmdkR4OGZIMnpmdmgzNzkrL0hsaTFiNE9IaEFRQVlQWHAwZ1JUbUFib0FBQ0FBU1VSQlZITUJpMHFoVUVBUUJLalZhcFAvbVZPdlhqMHNYTGhRQ3NtRGdvS00yZzFCNXVPUDU3ZGx5eGFjT1hPbVJQUE96OXJmenlkQmdKc0Nidlo1eHc1azVvaTRucUF2NXhuUjA0QUJJVkU1a2R0ZURKUXNJQ3pLNnNGT25UckIwOU96MkdNVEVSRVJXY0tGQ3hkdzd0dzVEQnc0RU03T3pzak96cFpDTTNkM2QwUkhSK1BRb1VNQWdFbVRKcGtzSmpGdzRFQTRPam9pUGo0ZW4zLyt1Y2tLcTlPblQwZkhqaDFsNTVJLytGeTFhbFdCeHd5S1dzRTFNek1USDM3NElYUTZIZWJQbjIrMHV0R3c0a3V2Zi9TTGZxdFdyYVF0cU9iT2l5UHJPbno0TVBidDI0ZjI3ZHZqK2VlZkIvQm9KVjcrNzVVNWhtQzNjZVBHQUFBbkp5ZlkyZGxoMkxCaDBPbDArUFRUVDVHY25Jei8vT2MvU0V4TVJNK2VQVEZvMEtBU256a3BDQUtVU2lYcTFLbFQ0TC84UWJvcG1abVowR3J6dHEyNnU3c2J0Um0yd0Q5K3htSis2OWF0TTlvcVQ5YVR0ODM0VVZ4ek5zcjh3aElpUytFV1k2SnlZamhmeHhSQkVFeWVLMUtZMDZkUHk0NnJVcW53MGtzdkZYdGNJaUlpZWpvVk5SZ3J6bmhMbHk2RnI2OHZYbnZ0TlduMVlINUxsaXlCVHFkRG56NTkwTHAxYTVQak9EZzQ0TVVYWDhTdnYvNktzTEF3bkR4NXNrQ0ZXYmtxdGNWOVhuSkJrU2lLdUhqeG9sSGZ4WXNYU3hWdERRelA5ZkVkSkJNbVRNQ3hZOGRLZkx3TUZaMWhPM3RpWWlKdTNMaUJ5NWN2WStuU3BlalFvUU0rL1BCRHFaL2hleVMzMjhmZzBxVkw4UGYzTDNEbW40T0RBNlpQbjQ1cDA2Wmg2TkNoeU1uSlFmUG16YVhLd1NVbGltS2hGWWZOT1g3OE9JQzhIVVg1dHczZnZYc1hKMDZjZ0p1YkcxcTFhbVgyZW8xR1kzSnJNMWxITXo4bER0N01ldzJlajlMajlhWUFheG1STlRFZ0pDb25rWkdSWnR1OHZiMWhZMk5UclBIMGVuMmhQeWgwNmRLbHdMdUZSRVJFUk9ZVVpRVlZjWWlpQ0ZkWFY3ejMzbnV3dGJXVnRnY2I3blBpeEFtY1BuMGF0V3ZYTHJSb1IvZnUzZkhycjc4Q2VMVE5zNmlLKzd6TTliOTU4eWErK2VZYmhJZUh3OWJXRnRuWjJjakp5VUZzYkd5QmdEQXJLd3RBWGlYYi9JS0RneEVjSEZ5cytUeHRTbHYxTmlNakExOS8vVFZPbkRpQjExNTdEY25KeVJnM2Jod0FvRmV2WGhnM2JwelJ6OTZHNzFIK2dGQVVSYVNrcE1ESnlVbnFHeFVWaGZ2MzcyUDA2TkVtNzZ2UmFPRGk0aUs5enBzMGFRS05SZ01uSjZjU1B4ZTlYZzgzTnpkczNyeTVRRnRTVWhJR0RScGs5bHJEMlp2Mjl2YlNZNUdSa2RLNWkrUEhqNWUyS1F1Q2dOemNYSWlpS0ZWRzF1bDB1SHIxS3JLeXNtUUQrTUt3aW5IUjFQWlV3TmxXUUhxMmlGU05pTnRKZWdSN2NCTW9XUThEUXFKeUlyZlM3L0YzSUl2Q2NNaTFPVFkyTmlVNkNKbUlpSWllWG9aZ0xETXpVeXJvWUk1aDY2TGM2anlGUW9IWnMyZERvY2o3SlRmL3R0dWtwQ1FzWExnUVhsNWUrTzkvL3l0N25ob0FCQVlHSWpBd0VQZnUzVVB6NXMyTjJtN2Z2bzAvLy93VEFRRUIwcjFNUGEraUZpa3hGUkN1VzdjTzY5YXRnMDZuUTkyNmRmSEZGMS9nL1Buem1EOS9QdDUvLzMyMGFORUNiZHUyUmExYXRlRHQ3WTNNekV4NGVuckN4OGRIK2pwcE5CcGtaR1FnUFQwZHljbkpTRTVPUnJ0MjdXQm5aeWY3M0tubzB0UFQ4YzQ3N3lBMk5oWmR1M2JGeUpFakFlUWQ1N055NVVyczJiTUh2Ly8rTzl6ZDNhWHd6eERtNm5RNkRCOCtISm1abVVoUFQ0ZGVyOGV5WmN1a2MvcjI3dDBMSnljbm8vTUU5WG85enB3NWc2MWJ0K0xDaFF2U2F0Y2pSNDdncDU5K3d0cTFhMUczYmwwRUJ3ZkR4OGNIcnE2dWFONjh1Y2szOFUxdGRUYjFXang4K0RCU1VsS2t6MDI5NW9HOFFrQjZ2UjV4Y1hFUVJSSDc5Ky9IOTk5L0Q1MU9oeGt6WmhodHlYZDBkRVIwZERUR2poMExKeWNuNU9Ua0FBQ2lvNk94WXNXS1VxK0VwTUlwQktDcHJ3TEg3dVM5RHM1R01TQWs2MkpBU0ZRT3RGb3RZbU5qemJhWDVQekJQWHYyeUxhLzhNSUxjSFYxTGZhNFJFUkU5UFF5aEJFS2hhTFFWVzRwS1NtNGYvOStvZHN5ODRjWCtRUEN0V3ZYUXFWU1lkNjhlWEIzZDhmMjdkdHg3Tmd4QkFZR1NvVVZIamQ4K0hCRVJFUVUySjZibEpTRTlldlhGN2l2b2JLckljdzBWWjNaMUdPRy92bjUrZmxCRUFUNCtQaGd6cHc1Y0hKeVFwY3VYZURsNVlWNTgrYmhuMy8rd1QvLy9HTjBUVUpDQXQ1Ly8zMklvbWh5VERzN083UnMyWklCb1FVNU96dGoyTEJoK09XWFg0eENyVUdEQnFGMTY5Yll0bTBienAwN2g5allXS2tpc1VIK245ZDlmSHp3eFJkZlNPZEtabVptWXMrZVBSZzJiQmcwR2czT25qMkxjK2ZPNGNTSkUwaEpTWUdmbng5R2pCaUJQbjM2U0hOWXYzNDk5dS9majdDd01JU0ZoUUhJTzdQd3E2KytNaGtRR2w0ajJkblowbU81dWJsR0t3Q0J2RkQ3NTU5L2xvSk51VUlqTDczMEVpNWN1SUJKa3liaDJyVnJhTnUyTGNhTUdTTUYxd1pEaHc3RmtpVkxjUHYyYmVreE96czd0R25UQm0rOTlaYlo4Y215bXZrcHBZQXdKcDJGU3NpNkdCQVNsWU1IRHg3SWJtM3g5ZlV0MW5qWHIxL0h6WnMzemJhcjFXcjA2dFdyV0dNU0VSRVJHY0krZTN0N2hJYUd5dlk5ZlBnd1pzK2VMYTAwS2dxTlJnTWdielhkcUZHajhPcXJyMHJuTUFjSEIyUGZ2bjNZdFd1WDFOL056YzFvWldHN2R1MU1qdHVpUlFzc1g3NGN5NWN2bDZxdXZ2amlpOUsyU0VQdzR1enNqRzNidHBtZFg3ZHUzU0FJZ3NsVmtaMDdkNGFqb3lPVVNxWFJsdEhHalJ0ajFhcFZPSGp3SUE0ZE9vU3dzRENqcjhualc0d05talJwZ3M4KysweXFla3lQTk50MHIxVGJVcnQzNzQ2T0hUc2FuYnNIQUFFQkFaZzhlVEtBdk85TFNrb0tIajU4aU56Y1hHaTFXdWgwT29paUtHMk56LzhtL2ovLy9JT0FnQUQwN2RzWDQ4YU5RMXBhR29LQ2dqQmd3QUEwYTlZTXRXdlhOcnFYaDRjSEprNmNpTGZmZmh0bnpwekIyYk5uRVI4Zmp4a3pac0RSMGRIa3ZITnpjK0hnNElET25Uc0R5UHQ3b2xLcEVCSVNZdFN2WjgrZWFOMjZOY2FQSDQrZ29LQkN0K2Rmdm53WmpSczN4clJwMCtEdjcyK3lUN2R1M2RDdFd6ZlpjVXFxdE4vUHAwazlMd1ZHdGJSQmsyb0tPS3A1QUNGWkZ3TkNvbklnZC80Z1VQd1ZoSVd0SHV6Y3VUTi8yQ1FpSXFKaTAycTFFQVFCWGJ0MkxWSi9oVUtCcmwyN1FxL1htOTNtbUo4aE9CTUVBVFkyTmtaRjJwbzBhWUtsUzVkaTI3WnRXTHAwS1d4c2JQRHV1KzhXZWU2QmdZSDQ0b3N2TUdYS0ZMUm8wUUpEaGd3eHVtLzc5dTB4YXRRbzJURmVmZlZWOU9uVHA4RHFLZ056QlIxc2JHelFvMGNQOU9qUkExcXRGZzhlUEVCY1hKd1VRR2swR2ltRTB1djFFRVVSM2J0MzU4OXJWdlI0T1BnNEd4c2JlSGw1RlhtOGpoMDdvazJiTmxBb0ZQaisrKytsOC8yS01vLzI3ZHVqZmZ2MmhmYjE4UERBaGcwYmpNNzdXN05tamNuVmhtNXVibGkyYkZtUnpqY2NPblJva2VaSzVjOUdDYlFKS05wcmk2aTBCTkhTcGNtSXFGQmJ0bXpCenAwN1RiWUpnb0NWSzFjV3VVakpnd2NQOE9HSEg1bzk3MGVoVUNBME5CU2VucDRsbmk4UkVSRTluUzVjdUlBcVZhcklibGswaUlpSWdGS3BMTlpPaUFzWEx1RGl4WXNJQ1FreEc4SUJ3SVlORzlDeFk4ZGk3N0tnSndOWG5EMVorUDBrS2grQ0lGOEhteXNJaWNxQkpTc1k3OTI3Vi9ZdzhPZWVlNDdoSUJFUkVaVkkwNlpOaTl6WDNGYkZ3c1l2eWoxZWUrMjFZbzlOVHc2R1NVOFdmaitKS2lhV3dDRXFCNWFxWUp5YW1vcGp4NDdKOXVIWmcwUkVSRVJFUkVRa2h3RWhVUm5MeWNtUnJXQmNuSUR3d0lFREppdmdHVFJzMkJBQkFYeUhqb2lJaUlpSWlJak1ZMEJJVk1ZZVBIZ2d1eVc0cUFGaGRuWTJEaHc0SU51SHF3ZUppSWlJcUxKcnR1bGVlVStCTElqZlQ2S0tpUUVoVVJrcnJJSnhVUVBDbzBlUElpTWp3Mnk3djc4L0dqVnFWS3k1RVJFUkVSRVJFZEhUaHdFaFVSbVRPMzlRRUFSVXExYXQwREgwZWozMjd0MHIyNmRYcjE0b3BFZ1JFUkVSRVJFUkVSRURRcUt5SnJlQ3NHclZxbENyMVlXTzhjOC8veUErUHQ1c3U0ZUhCMXEzYmwyaStSRVJFUkVSVlNTc2V2dGs0ZmVUcUdKU2xmY0VpSjQycGExZ0xJb2lmdi85ZDlrK0lTRWhVQ3FWeFo0YkVSRVJFVlZlZS9ic3dZVUxGOHA3R2tSRjV1TGlnb2tUSjViM05JZ0lEQWlKeWxST1RvN3N5citpQklSMzd0ekJyVnUzekxZN09EaWdjK2ZPSlpvZkVSRVJsWjJjbkJ6RXhjVWhQVDI5dktkQ1Q0aXJWNjhpUER5OHZLZEJWR1J1Ym03bFBZVktKVlVqNGxhaUhnRFF6SThMUXNpeUdCQVNsYUhDS2hoWHIxNjkwREVPSGp3bzI5NmxTeGZZMmRrVmUyNUVSRVJVTm1KaVlyQmp4dzc4L2ZmZnlNbkpLZS9wRUJGUkpYQXVTb2NscDNJQkFJMTlGQXdJeWVJWUVCS1ZvUWNQSHNpMkY3YUNNRE16RTMvOTlaZlpkcVZTaWU3ZHU1ZG9ia1JFUkdSOVI0OGV4YXBWcTZEVDZjcDdLdlNFZS9IRkY5RzBhZFB5bm9aRnZIN0pRZnI0bHlaWmZMd1NQLzVMa3l6cFR3Q3dzYkVCRlkyWDA2TVNFa2xaNWhlZEVKV1VJTW90WnlJaWk5cXhZd2UyYnQxcXRuM2x5cFd5UlVyKytPTVByRnUzem14NzY5YXRNWDc4K0ZMTmtZaUlpS3pqNk5HaldMNTh1ZEZqSGg0ZThQVDBoQ0FJNVRRcmVsTDE2dFhyaVFrSWlRakl5Qkh4M20vWkFBQUhHK0RidnR3MVJzVWpGUExEQmxjUUVwV2htSmdZczIwZUhoNnk0YUFvaWpoMDZKRHMrRjI3ZGkzeDNJaUlpTWg2WW1KaXNHclZLdW56MXExYlk4aVFJVHgvaTRpSWlzUlJMY0JHQ2VUcWdLeGNJRnNMMkRMUklRdFNGTjZGaUN4RmJvdXhqNCtQN0xYaDRlR0lqbzQyMis3cjY0dTZkZXVXZUc1RVJFUmtQVHQyN0pDMkZSdFcvRE1jSkNLaW9oSUF1TmsvV2dDVy9KQ2JRY215R0JBU2xSRlJGR1ZYRUJZV0VCWmw5U0MzSnhFUkVWVThPVGs1K1B2dnY2WFBod3daVW82eklTS2l5aXAvUUpqRWdKQXNqQUVoVVJsSlQwOUhWbGFXMlhhNWdEQTFOZFhvRjR2SHFkVnF0RzNidGxUekl5SWlJdXVJaTR1VHFoVjdlSGh3NVNBUkVaV0kwUXBDRmlvaEMyTkFTRlJHNUZZUEFrQzFhdFhNdGgwOWVsUzIybUhyMXEzaDZPaFk0cmtSRVJHUjlhU25wMHNmZTNwNmx1Tk1pSWlvTW5OejRCWmpzaDRHaEVSbFJPNzhRY0Q4Q2tLOVhsL285dUl1WGJxVWVGNUVSRVJVZG5nY0NCRVJsWlE3dHhpVEZURWdKQ29qY2dHaFVxazB1NkxnMzMvL1JVSkNndGxyQXdNRFViTm16VkxQajRpSWlJaUlpQ291YmpFbWEySkFTRlJHNUxZWWUzbDVRYWxVbW13N2VQQ2c3TGhkdW5UaGFnUWlJaUlpSXFJbm5KdjlvNCtUR0JDU2hURWdKQ29qY2dHaHVmTUhFeE1UY2VIQ0JiUFgyZG5ab1UyYk5xV2VHeEVSRVJFUkVWVnNkamFQRm9ab3RPVTRFWG9pTVNBa0tnTjZ2UjZ4c2JGbTI4MmRQM2ppeEFtSW92bDNodHExYXdjN083dFN6NCtJaUlpSWlJZ3FObFcrQklmckI4blNHQkFTbFlIRXhFUm90ZWJmNGpFVkVJcWlpT1BIajh1T3krSWtSRVJFUkVSRVQ0ZjhCMHZKckNNaEtoRlZlVStBNkdsUWtnckdkKzdja2IydVZxMWE4UGYzTC9YY2lJaUlpSWlJcU9LelVRSk5xdVd0ODNKUzh4eDZzaXdHaEVSbFFPNzhRY0QwR1lTRnJSNXMzNzU5cWVaRVJFUkVSRVJFbFllenJZQkpiZFhsUFExNlFuR0xNVkVaa0ZzSnFGYXI0ZXJxYXZTWVZxdkZYMy85WmZZYWxVcUZWcTFhV1d4K1JFUkVSRVJFUlBUMFlrQklWQVlLcTJBc0NNYkx3eTlkdW9UMDlIU3oxeno3N0xOd2NuS3kyUHlJaUlpSWlJaUk2T25GZ0pDb0RNaXRJRFIxL3VDSkV5ZGt4MnZYcmwycDUwUkVSRVJFUkVSRUJEQWdKTEs2M054Y0pDVWxtVzEvUENETXpNekV1WFBuelBaM2NuSkNreVpOTERZL0lpSWlJaUlpSW5xNk1TQWtzcktFaEFTSU1qWG9IdzhJejV3NUE2MVdhN1ovbXpadG9GS3h2aEFSRVJFUkVSRVJXUVlEUWlJcmk0dUxrMjMzOXZZMityeXc2c1Z0MjdZdDlaeUlpSWlJaUlpSWlBd1lFQkpaV1h4OHZHeTdsNWVYOUhGY1hCeXVYNzl1dG0rMWF0VlFzMlpOaTgyTmlJaUlpSWlJaUlnQklaR1Z5YTBndExHeFFaVXFWYVRQaTFLYzVQR0t4MFJFUkVSRVJFUkVwY0dBa01qSzVGWVFlbmw1U1lHZktJbzRlZktrN0ZqUFAvKzhSZWRHUkVSRVJFUkVSTVNBa01qSzVGWVFWcTFhVmZvNE1qSVNNVEV4WnZ2V3IxOGZucDZlRnAwYkVSRVJFUkVSRVJFRFFpSXJFa1d4eUFIaDMzLy9MVHNXaTVNUUVSRVJFWlhlL2Z2M2taU1VaTFk5SlNVRmUvZnVoU2lLeFI3Nzd0MjdSZTZibnA2TzJOallZdCtqT09OcnRkb1NYWnVSa1lFSER4NFUrNXJDQ2pSU3lXMjhtSXZObDdTNEZxK0h2dmd2VGFKQ3FjcDdBa1JQc295TURHZzBHclB0K1F1VW5EbHp4bXcvcFZLSkZpMWFXSFJ1UlBSa0VrVVJZV0ZoT0gzNk5LNWR1NGJrNUdUWi93OFJQYW5zN096ZzV1YUd1blhyNHJubm5rUERoZzE1amk4UkFRQzJiOStPL2Z2M1krREFnUmc4ZURCc2JXMk4yaytjT0lGRml4WmgxNjVkR0Q5K1BCbzJiRmlrY2JWYUxTWk1tQUIvZjM4TUhEZ1FYYnAwa2UyZm5KeU0wYU5IbzBtVEpuanBwWmZRb1VPSElqK0hvMGVQSWlrcENUMTY5SUNkblozSlB0ZXZYMGRvYUNqNjkrK1BGMTk4RWZiMjlrVWVQeTB0RFNOR2pNRHp6ejl2OUR1TG5QUG56K1BodzRjSURRMkZ0N2Qza2U5RmhjdlJBVWR2NjVDakEvNTNIZml5aHkyOG5maHZHbGtXQTBJaUt5cXNnckZoQldGMGREU2lvcUxNOW12UW9BRWNIUjB0T2pjaWV2TEV4TVJneFlvVnVIYnRXbmxQaGFqY2FUUWFQSGp3QUE4ZVBNQ1JJMGRRdDI1ZGpCNDlHajQrUHVVOU5TSXFaK1BIajBkVVZCVFdyVnVIdzRjUFkrYk1tUWdLQ3BMYS8vampEd0JBYkd3c2podzVnc0RBd0NMOUxINzU4bVZrWjJjak1qTFNaR2dYRlJVRmIyOXZxRlI1djRZN09qcENGRVhjdjM4Zk5XdldSR0ppSW14dGJlSGs1RlRvdlhidDJvVUxGeTVnelpvMStPaWpqOUNxVmFzQ2ZSd2RIUkVmSDQrbFM1ZmkwcVZMK1BUVFQ2VjdGOGJHeGdaNnZSN0hqeDh2VXYvOEZpNWNpRGx6NWhUN09qSXZQRTZQSEYzZXg5VmNCSWFEWkJVTUNJbXNxTEFsOW9aMzR3cmJYbXpxSDN3aW92eXVYYnVHQlFzV0lDc3JxN3luUWxRaFhidDJEVE5uenNTVUtWTlF0MjdkOHA0T0VaVWpsVXFGR1RObVlOU29VWWlLaXNMY3VYT3hkT2xTQU1DTkd6ZHc5ZXBWMk5uWllkR2lSZkQzOXkveXVLZFBud1lBdlBMS0s2aGR1emJlZnZ0dE5HM2FGQUNnMSt2eHYvLzlEOTdlM2dnT0RvWlNxVVJPVGc0QUlEYzNGeHMyYk1ENTgrZmg2dXFLZWZQbXlZYUVjWEZ4dUhqeElnUkJ3UFRwMDlHeVpVdVQvZFJxTlFBZ0lDQUFzMmJOS3ZMekFQSUNRb045Ky9aQnFWUUN5QXROaHc0ZENnRFlzMmVQZEE4QTZOYXRHMVFxVmJIdlZSSUpDUWs0ZCs0Y3pwOC9qL1BuejJQanhvMVd2MmQ1T25EajBWYnhwcjdLY3B3SlBja1lFQkpaVVdFckNJc1NFQXFDZ09iTm0xdDBYa1QwWkltSmlURUtCd1ZCUUtkT25kQ2hRd2RVcjE3ZDdOWWpvaWVaUnFOQlpHUWtqaDQ5aWlOSGprQVVSV1JsWldIQmdnV1lOV3NXVnhJU1BlVmNYVjN4Mm11djRjY2ZmNFNEZzRQMCtMcDE2d0FBVTZaTWtjTEJyS3dzckZxMUNtKysrYWJaNEU0VVJSdzZkQWdBY09USUVlemF0UXZwNmVtNGMrZU9VYitVbEJTbzFXcnMzNzlmQ3VFeU16TngvUGh4WkdWbElTMHREUmN2WHBROWYzejM3dDBRUlJHOWUvYzJHdzRDa0VJOXc1K0dlZjc0NDQ5bzBhS0Y3QkZHK2E4cERrRVFDbXpadHBRVEowNUlvV0JFUklSVjdsRVJKV1dKQ0kvWFM1KzNyTTVTRW1RZERBaUpyRWh1QmFHenN6UHM3T3dRRnhlSGUvZnVtZTFYdjM1OU9EczdXMk42UlBRRUVFVVJLMWFza01KQk56YzNqQjA3RmcwYU5Dam5tUkdWTHpzN085U3FWUXUxYXRWQzY5YXRzWFRwVWlRbkp5TXJLd3NyVnF6QXh4OS96RE1KaVo0U1c3WnNNZmx6ZVc1dXJ2VHhraVZMb05Gb2NQTGtTWGg2ZXVMcTFhdTRldlVxQU9EY3VYTzRkKzhlcmw2OWlubno1cG5jYm56MjdGa2tKU1hCdzhNRG5wNmU4UFQwQkpBWG1BMGZQaHcvLy93ekxsMjZCQzh2TDlqWjJhRlBuejdJemMzRjd0Mjc0ZUxpZ3ZidDIyUDM3dDNRNi9WWXUzWXRhdFNvWVhMMVlsWldGbmJ0MmdVM056ZU1HalVLQUxCcDB5WmN2bnk1d0hNMFBML0l5RWlNR1RNR1FONmJKOUhSMGRpelp3L216NStQZXZYcW1meWE1Zi8vNDdoeDQ2U1A4eGM5bVRoeG9zbHJyV1hod29Xb1Zhc1dubi8rZVFRSEJ5TW1KZ2FyVnEwcTB6bVVod00zZFZKUmtycGVDdFJ3WlVCSTFzR0FrTWlLNUZZUUdzNGY1UFppSWlxTnNMQXc2Y3hCUVJEd3pqdnZvSDc5K3VVOEs2S0twVUdEQmhnN2Rpem16SmtEVVJSeDdkbzFoSVdGb1ZHalJ1VTlOU0lxQTg4ODh3d21UNTZNN094c2srMy8vdnN2L3YzM1grbnpoSVFFYk4rK3ZVQy82OWV2WThhTUdaZ3paMDZCZ2grLy92b3JWQ29WdnZ6eVN3UUhCK1BVcVZPb1ZxMGFBZ01EY2YvK2ZWeTZkQWtOR3paRWpSbzFDb3lkbXBxSzNidDNBOGdMOVc3ZHVvVjMzMzBYczJiTlF1UEdqWTM2YnR5NEVSa1pHZmowMDAvaDVPU0VxMWV2WXNXS0ZWSzd2NzgvWEZ4Y29GUXFwZWVyVUNpa2xZOU9UazVTZUxsNTgyWjg4TUVIUmlzb1RYRjBkSlFDUThPMjZNY2ZOeWhKNWVlaTJySmxpOUhuQnc4ZXROcTlLb3BVallpRE54K0ZzajNxTXNJaDYrR3JpOGlLNUZZUUZuVjdNYXNYRTVFY3czbEhBTkNwVXllR2cwUm1OR2pRQUowNmRjTGh3NGNCQUdmT25HRkFTUFNVcUYyN05uNzQ0UWZZMjl2RDFkVzFRS0dPRXlkTzRELy8rUTg4UER4S2RKYmQ5ZXZYY2U3Y09UZzRPQ0EwTkJTaUtPTFdyVnR3YzNQRG9rV0xwUEJ2OE9EQmFOYXNHZnIxNndkdmIyL2s1dVppd0lBQnFGbXpKdWJObTRjQkF3WWdLQ2dJeTVZdE0zbWZreWRQWXZQbXpkSXhJbHF0Rm9zV0xRSUFCQVlHNG8wMzNqQ3FoQndSRVlHUkkwZkMxOWNYb2FHaHhYcE9ldjJqTGEzejU4ODNlUWJobkRsekNweEJxTlBwaW5VZmtyZjdxaGE2Ly85VytMb0lhT1ROMVlOa1BRd0lpYXhFcDlNaE1USFJiTHVYbHhjU0V4Tng2OVl0czMzcTFLbURLbFdxV0dONlJQU0V5Rit4T1A4dkJVUlVVSWNPSGFTQU1Edzh2SnhuUTBSbFNhN1lpR0hiYkdFcjZjeFp1blFwWEYxZDRldnJpeXRYcmtDcFZFcEhmY3lmUHgvWHIxK0hTcVhDNmRPbjhlV1hYMEtqMGFCbXpacFNDQmNaR1lrUFB2Z0FnUEcyNS96V3JWdUgxYXRYQXdEdTNyMkxjZVBHSVRNekU5SFIwUWdPRHNiWFgzOWQ1T3JIN3U3dXNtY2NBakFLK3Q1Nzd6M3A0L3p6ZS8vOTl3dGNKNG9pUkZIa0VRNFdjQ05CajhPM0huMGYralpRZ1Y5V3NpWUdoRVJXa3BpWWFQVE8yK09xVnEzSzdjVkVWR3JKeWNuU3g5V3JWeS9IbVJCVmZQbi9qdVQvdTBORVR6ZkRWbHdYRnhlemZXN2N1SUZseTVaaHhvd1pjSE56a3g2UGlJaEFWbFlXdnZubUc3aTV1ZUdsbDE2Q282TWpGaTFhaE96c2JIejg4Y2ZTK0lhVmhFQmVnVEUvUHo4QWVWdUFEZWNhcHFlbm03eC81ODZkc1c3ZE91aDBPang4K0JBWkdSbElTRWhBY0hBdzVzMmJCNlZTaVk4Ly9oZ0pDUW5TTlkrZlFhalZhbkgvL24zWTJOamdpeSsra0MyRW1QK3N3ZUxLeWNtQldxMW1TRmdLdVRwZzlkbEhZZXd6MVJSb1ZwM1ZpOG02R0JBU1dVbFJLaGliT3Rza1AyNHZKcUxDYURRYTZXTldLeWFTbC8vdlNQNi9PMFQwNVByMjIyK1JrcElpMnljNk9scjY4L1BQUHpmWjUrKy8vNFpHbzhFSEgzeUFyNy8rV2dvSmRUb2RtalJwZ2gwN2RraXI3alFhRFQ3NzdETkVSVVdoWDc5K2NIWjJ4a2NmZllTMWE5ZGkwNlpOVUtsVUNBa0pRVzV1TG03Y3VBRmJXMXNFQndjak1qSVNTcVVTRVJFUkJWWTgrdm41WWNTSUVhaGR1emF5czdQeCtlZWZvMTY5ZXBnOWU3WlUwSERFaUJHWU5Xc1dYRnhjWUd0ckMwRVFqTUpNQU5MdXBHM2J0aUVvS0FqdTd1NG1uMjl1Ymk1OGZIelFzV05IakJvMVNncjc4bTh4RGcwTk5kcGlQR0xFQ1BUcTFRdWhvYUZRS0JTWU5tMGFGSXFDVzJJTlgyODV2cjYraGZaNVVva0FWdnlkaTVqMHZQTWM3VlRBMEdZMllOeEsxc2FBa01oS0Nnc0luWnljY1AzNmRiUHR0V3JWTXZzUE5oRVJFUkVSRmE1VHAwNllObTBhbEVvbG5KeWNUQVpXcWFtcEFJQzB0RFFjTzNZTUhoNGVCVmEvT1RrNXdjbkpDVmxaV1pnN2R5NW16cHdKZTN0N0JBUUVJQzR1RGlkT25KRDY1dVRrNE5TcFV3Q0FiNzc1QnM3T3pyQzF0WldDTVoxT1o3UlFJRFUxRmIvOTlwdjB1U0dFZkR3a0hEUm9FQTRmUG94NTgrWWhLQ2dJYjc3NUprNmVQSW1JaUFqY3YzOGYvdjcrU0U5UFIvMzY5ZUhxNm1yeTYzSDU4bVg0K3ZwaTZ0U3BzTFcxTldyNzg4OC9zWDc5ZWdCNVc0VWRIQnp3OTk5L0crMTZrcXRpckZhcnNXM2JOdW4zSUsxV2krblRwMHZuRnhvTUh6N2M1Tnp5Mjc5L2Y2RjlubFM3cm1oeE52TFIxdUwralczZ1pzOTRrS3lQQVNHUmxjaWRQeWdJQXFLaW9tU3JmSEgxSUJFUkVSRlI2VFJwMGdRYk4yNUVsU3BWVEc1NXpjckt3dXV2djQ3YzNGeU1HVE1HUzVZc3dWdHZ2WVd1WGJzV2FYeEJFUERoaHg4aU1qSVNIaDRlR0RSb0VGeGNYTEIxNjFZQXdQYnQyN0ZpeFFwa1pXWGh6cDA3QVBJcUhsZXBVZ1dwcWFsU2taSWZmL3dSUU40MjVFYU5HaFVJQjVPVGt6RnIxaXlFaFlVQnlOdnkvTkZISDhIVDB4UFBQdnNzMnJWcmh3WU5HbUR6NXMzU1dhdm0zTGh4QXg0ZUhuam5uWGVNSHUvUW9RT09IajJLeTVjdnc4dkxxMENBZVAzNmRXbjF0VXFsUWxSVUZPcldyV3ZVeDhuSkNkV3FWWlBtL050dnY2RmZ2MzVHZlQ3OTlGUDVMK3BUTERKVnhHOVhIb1d3YlFPVjZCVE1yY1ZVTmhnUUVsbUpYRURvN3U2T1M1Y3V5VjcvN0xQUFducEtSRVJFUkVSUEhYT3I2UUJnNWNxVnlNaklRSzFhdGZEeXl5L2oyTEZqV0xKa0NSbzBhQ0FGWFlXeHQ3ZEg3ZHExOGZEaHd3SnR6WnMzeDVJbFM3Qjc5MjVFUmtZQ0FENzU1Qk1BandxQlJFVkZZZUxFaWREcGRMaHg0d2FxVnEyS3hZc1hHKzBtY25Oemc3Ky9QOExDd3VEaDRZR2VQWHVpZmZ2MnFGbXpwdFRIc1BqQTA5TVRHelpzS0RBWFExWGpHalZxWU96WXNRWGFCVUV3Rzk3OTczLy9NL3I5NVpsbm5zR2RPM2ZRcWxVckRCbzBxTkN2VVg0c3FtWmU5U29DUnJhMHdjLy81S0orVlFXR2NXc3hsU0hXeUNheWt0SUVoRjVlWGtYK2dZU0lpSWlJaUlwdi8vNzkrTzIzMzJCalk0UDMzbnNQZ2lCZzFLaFJTRTlQeDBjZmZWVG9rVUdGeWNyS2dyMjlQV3JXckltZmZ2b0pRRjU0ZC92MmJXUm1aaGJZVGFSVUtsR3ZYajI0dTd0TFczM3ptekJoQWlaTW1JQzFhOWRpK1BEaFVqZ1lHUm1Kdlh2M1lzZU9IVVdhbDBxbEtsWUJrYjE3OXlJME5CUUFNSGp3WUFCNTI2Z25UWnFFRlN0VzRPdXZ2MzVxejNYVmFJSExNZVlMVTViRTh3RktUTzJveGp0dDFGQXlzYUV5eEJXRVJGWWlGeERhMnRxYXJWQUc1TDBqeDZwZlJFUkVSRVRXY2Z6NGNTeFlzQUFLaFFJZmZQQ0J0RlcyWWNPR0dEQmdBSDc5OVZlODk5NTcrUFRUVDFHdlhyMWlqYTNUNmJCKy9YcjgrdXV2Nk55NU0zcjE2b1hGaXhkRG9WQmc0Y0tGOFBiMmhpQUkwaGJqYXRXcVlmSGl4WVdPYTJ0cmkrZWZmeDduejUvSHJWdTNFQjRlanJDd01LU21wcUpLbFNybzA2ZVBNQ2xVYkFBQUlBQkpSRUZVUlgrSDBHcTFXTDU4T2JadDJ3YVZTb1gzMzM4ZmpSczN4c2FORzVHV2xvYTJiZHRpK1BEaFdMMTZOYzZkTzRkUm8wYWhjK2ZPSnM5NWZOS2tha1FjdktuRDRWdGFaR3VCT1QxdDRlNWd1YTk5YmM4bi8ydElGUThEUWlJckVFVlJOaURNeWNtUnZiNXAwNmFXbmhJUkVSRVIwVk5QcTlWaTdkcTEyTEJoQSt6czdEQjkrblMwYWRQR3FNOWJiNzJGK1BoNEhEbHlCSk1tVFVKSVNBZ0dEUnFFNnRXcnk0NmRsSlFFQU1qTXpNUlBQLzJFZnYzNjRaVlhYc0gwNmRNQkFIcTlIdDk4OHczZWVPTU5OR2pRUUxvdU96dTcwSGx2MnJRSjY5YXRNMXFwcDFRcThkeHp6eUVrSkFUUFBmY2NsRW9sMXExYmg4ek1UQ3hac3FUQUdCa1pHWVhleCtEMjdkdVlQMzgrYnQ2OGlSbzFhdURERHo5RW5UcDFFQlVWQlNDdm9Bc0FEQjA2RkRZMk5saTVjaVhtekptRG4zNzZDU0VoSVdqZnZqMENBd09MZkwraTJMaHhvOUhudDI3ZE10dG1XT2xvYWJIcEl2NjRvY1hKdXpwbzh5MGMzSDlEaDBIUE1GNmh5bzJ2WUNJclNFdExNNnJ3OVRpNThOREd4Z2IxNjllM3hyU0lpSWlJaUo1S29pamkrUEhqV0xseUphS2lvdENrU1JOTW1USUZmbjUrQmZvS2dvQVpNMmJBMjlzYm16ZHZ4cjU5Ky9ESEgzK2dVYU5HYU5ldUhWcTFhbVV5TERRVUlSRUVBV1BIamtXMWF0VXdZY0lFWkdabVl0eTRjYmg4K1RLT0hqMktmLzc1QjFXcVZFSFZxbFVCQU9ucDZmamhoeCtnMCttUW5aMk56TXhNUEh6NEVGOTk5WlUwZHBjdVhiQjY5V29BZ0llSEIvcjA2WU9lUFhzYW5WT28xK2NsVmc4ZlBqU3Frdnc0dzltSHBxU2xwV0h0MnJYWXRXc1g3T3pzTUdyVUtQVHYzeDgyTmpaRzF4b0NRaUN2dW5KUVVCQkNRME1SR3h1TE5XdldZTTJhTlhCM2Q4ZllzV1BSdVhObnMvY3JqcFVyVnhhNXpkSUI0ZTBrUGZaZDArRjhsQTZQbDVuMGRoTGc3OHJkWDFUNU1TQWtzZ0s1QUxDdzlnWU5Ha0N0Vmx0NlNrUkVSRVJFVDUySER4L2kwS0ZEMkw1OU8rN2R1NGY2OWV0ajdOaXhhTjI2dGV4MWdpQmc5T2pSZVBiWlo3Rnc0VUxFeHNiaTMzLy94ZVhMbDNIdDJqVnBWV0IrN2RxMVErL2V2UUVBRnk1Y3dBOC8vSUNtVFp0aS9QanhDQXdNUkw5Ky9YRG16Qm5zMnJVTEZ5NWN3STBiTndEa3JlemJ0bTJiTkU2VktsVXdaTWdRbzdHOXZMd3daTWdRdUxxNm9rZVBIbENwQ3Y0cWIxaGRXRmlSa3N6TVRKUFBlYytlUFZpMmJCbnM3T3d3Yk5ndzlPM2JGNDZPamtaOURJc2dkRG9kc3JLeTRPRGdBQUJvMWFvVlZxNWNpWjkrK2dsNzl1eUJpNHNMZXZUb2dZQ0FBTk5mNEJMWXYzKy94Y1lxQ2hIQXZ3LzAySGROaStzSkJjOFpESEpYb0dkZEpacjZLcUdReVFkMWVpQXNWbzhnZHdIT3Rnd1NxZUppUUVoa0JZVUZoSEs0dlppSWlJaUl5REptejU2TjI3ZHZvMTI3ZHZqb280OVFxMWF0WWwzZnZIbHpyRnExQ3R1M2I4ZGZmLzJGOTk5L1gzYXI4YVJKa3pCbXpCajQrdnBpd1lJRmFOeTRzVkY3cTFhdDBLcFZLNGlpaU5qWVdNVEh4eU1sSlFVWkdSblFhRFRJeWNsQmt5Wk5UTzRvR2pwMHFPeGNjM0p5MEtoUm93TGhvb0dkblIzZWVPTU5oSVNFbUd4M2RYWEYxS2xUMGJwMWE1TUJKQURrNXVZQ0FJS0NncVFWaXdaT1RrNllPSEVpK3ZmdkQ0VkNBUjhmSDluNVZsUmFQWEFtUW9jL3Jta1JsZmI0ZWtHZ3NZOENQZXFxVU1kTFliTENzQWdnT2szRTFWZzl3dU4xdUJxblI3WVdlS1dSQ2kvV1l3UkRGUmRmblVSV1VKcUE4SmxubnJIZ1RJaUlpSWlJbmw0ZmZ2Z2huSnljU2pXR1dxM0dvRUdETUdqUW9FTDdDb0tBNzcvL1h0cVNLOWZQeDhmSG9pR2FxNnNyRmk1Y2FMYmR5OHNMdzRZTk05dmV0bTNiUXUvaDd1Nk9SWXNXb1dIRGhtYjcrUHI2RmpwT1JYWHdwZzYvaDJ1UnFqRU9CaFVDOEZ3TkpiclZWc0ZKRGVUb2dNZ1VQZEt5OHdxV3hHZUtpTThRRVpjaDRuYVM2YXJHUisvbzBMT3VDcXhGU1JVVkEwSWlLeWhwUU9qcjZ3c3ZMeThMejRhSWlJaUk2T2xVMm5Dd0pBb0xCeXN6THkrdkovcjNsYk9ST3FOdzBGWUZkQWhTb1Z0dEpkd2RCQ1EvRkRGMVQrRkZaUjduYWkrZ21aOFNPYnE4TVlrcUlyNDBpYXlncEFFaHR4Y1RFUkVSRVJHVmo4ZlBHcHphVVkxQU40WDB1VnBadEhHYzFBTHFWbFdndnBjQzlhb3E0TzBzbU55T1RGU1JNQ0Frc29LU0JvVGNYa3hFUkVSRVJGVDJraDhXUEcvd3Z3ZHowTE9lQ3YwYjVVVW5hcVVBTjNzQk5zcThzTkJHS2NEZFhrQlZKd0ZlVG5sL1ZuWE02OE90eEZUWk1DQWtzb0tTQklScXRScDE2dFN4d215SWlJaUlpSWhJanB1OWdJVjliREY1bC9FVzRyM2hXdXdOMTJKeFh6dlkyd0R6ZTltVzB3eUpyRXRSZUJjaUtvN2MzRnlrcHFZVys3cTZkZXVhclJaR1JFUkVSRVJFMXVWc0syREZBRHQwQ0NxNGwzamlUZzNPUk9qS1lWWkVaWU1CSVpHRkpTVWxsZWc2dVVwZ1JFUkVSRVJFVkRhR05iZkJ6RzRGVndvdU81Mkw2WHV6b1MrNEc1bW8wbU5BU0dSaEpUMS9zRUdEQmhhZUNSRlIrZnQxNHpyOHRtT0wxY2JYNlV5L2t5K0sxdm5KL2J1bEsvSG44Vk5XR2JzODdOeTlEMzhjT0dMMjYwaEVSUFMwOHE4aVlIbC9PL2k2R0I4bUdKOHA0dTJ0R3R4TDFwdTVrcWh5WWtCSVpHSEp5Y25GdnNiQndRRUJBUUZXbUEwUmtYVm90ZHBDUTZVZFd6Y2gvc1pSM0w5N0MrbnA2VmFaeDAvck5tTFI5OHNRRjU4Z1BhYlg2ekh5bmNuWWYraFBpd1pmR1ptWjJMM3ZBTDZZc3dCVFBwcUptN2Z1V0d6cy9FNmUvcWZZMTl5N0gxbWlleVVrSm1IK291OHhZdXk3SlE0S016SXpTM1J2SWlLaWlrNFFnTSs3MitLZE5qWUYycjQ0bUlPVmYrZVd3NnlJck9PSk9QRHM0Y09IK1AzMzMzSDI3Rm5FeGNVaE96dTc4SXVJS3BDc3JDd01IejY4dktkQmxaU3RyUzJxVnEySzVzMmI0OFVYWDRTOXZYMTVUNG1lUUJFUkVkaXdlUmR1M28xSHRsWUZyWmgzTm8rTlFnZGJWUzRhMXEyT0lZTmVocWVucDNUTmhkTUg4T21iemRCajRpWjRlTmZBU3krOUJEczdPeWlWQmMvMUtTa2JsUXE3OSs3SHZ2MkgwYk43RjR4NFl6QmNuSjN4SUNZV2N4ZDhoOVcvYk1LZ0FTK2pkNDl1RUVwWlR2REVxYitoMVdvQkFCR1JVYmg4SlJ6Qk5RT054cjE3N3o3bUwvb0JuMzQwR1Q3ZVZVdDBuOCsrbUl2dVhUdGg5UEFoVU51cUMrMGZHZlVBa3ovOERKM2F0OEY3NDkrR3JXM1JEMDlYcS9QR2ozNFFpNTI3OTZKWjA4Ync4dlFvOHZVL0xQOFovNXkvaUlWelA0ZUxzM09ScnlPaUoxZE1UQXhPblRxRmlJZ0lxNzA1UkdRdEgzLzhzY25IbS9zcDhkM0xTa3pZb1RGNi9OUTlIUzVFNjdDNHIxMVpUSS9JcWlwOVFCZ1dGb2JseTVlWGVGc25FVkZsbDUyZGpZaUlDRVJFUk9EWXNXTjQ2NjIzZUtZbFdVeDZlanJtZkwwVTl4TFU4SzQ3QU43TlRZZGV0NUx1NGYvWXUrLzRtdTQvanVPdk81TGM3RDJJaENCaXhGYXJhSlNndGxMVS9LbFpzMnByMVdpTDJ0V2F0V21MVnFtOWlvYVlxWmxZSVVZU1JVaGszZVFtOStiKy9yaTlwN215QjZyOVBoK1BQT1RlOHozZmMrNTFrNXo3dnQvdjl6Tnk4Z3FxVjNCZzlNaUJtSnViWTI1dXdmYkRvVFNxVm9LbnQzNm5iYXRGTFBwMkpkV3JWeSsyODFPcERCZmtXcTJXOUhRdE50YldBSmlibWFIVmFrbEpTY1hSM3I3STRhQmVyK2VYblh1azJ4WVc1dXc3ZUlSOUI0K1l0SHNjRTBOaVVqSWp4a3htNXZUSitKWXJXK0JqS1JRS0R2NTJqSU8vSFN2UWZvZU9CQkYrK3k0enAwM0N6ZFVsN3gwQU03Ty9Md1ZuemZnVWV6dGJOR2xwZlBuVlFoNDlmcExMbnBDV25rNWtWRFFBazZmT1pPN01xVmlxeEJza1FmaXZTa2xKWWVQR2padzRjZUtGTGZNZ0NLK1NTZ21ydXFqNDlhcVdYVmUxMHYzOTM4ajd3enhCZUIyODFnRmhXRmdZczJmUGZ0V25JUWlDOEkveDlPbFRacytlemNTSkUwVklLQlRaL2NoSUpuNjJtQkkxUitIajQyNnlUWnVlZ2d3WkNqTkRJR1RuVkJxN2h1T0plbnlEL2g5T1lQRzh6N2grSzVKbmozWDBhVitISTM4OFlNclU2Y1VhRGdJbTFkK0hET2lEWEc1WVBjWE1UQWtwRU5Ea1RSbzFyRmZrNHdRRm4rWjJ4RjNwOXNOSE1VQk1qdTNqbnNXejdMdjF6UG5pTTVUS2dvMllWQ2prNkhRNjdHeHRLVlBhSzgvMmZ6NThSTXdUd3dlbHRXdFV4ZG5Kc1FESFVtVDYzdkRjV1ppYjgwSGZIb3dhOXluSnllcDg5WFA5NWkwKysvd3JaazZiakpsWjFtbFlnaUQ4dXlVbUpqSnIxaXdpSXlOZjlha0l3Z3ZYb2JLU2hxVVZUTnFud2N0QlRvMlNZdVUyNGQvaHRRMElVMUpTK082NzcxNzFhUWlDSVB3amZmZmRkOHlhTlV0TU54WUs3WDVrSk9NK1cwcTVocDhaUWtDOW5xaTd4N2ozK0RqSktqTzBWdGJJOUhxVXlZbllhR1NVODI2Tlc4bWFPTGo1b2JLZVNOZGVRMmplcENIVi9LdHdNeVdKUm0zYVVLdk9HOFYrbmpsTlZ6WUdoY1ZCcDlPeGJ0TVc2WFlGMzNJc21EVWRsY3AwS3U4M3kxZno2Kzc5QVBUdjI0UHVYVG9XYXVTaThkejlxMVJreHFmajgyeS9hdDMzYlA1NUJ3QzllN3hYb0NuYzh1Zk96empxcDR5M0Y2dVdMTURHeGxxTUNoUUVJVmM2blk2RkN4ZEs0YUJDb2FCSmt5YVVLMWNPVjFmWElvL2dGb1IvSWxkckdkOTFFWDhmaFgrWDF6WWczTHQzcjVoV0xBaUNrSU9uVDUreWQrOWVPbmZ1L0twUFJYZ05wYVNrTUhucVlpa2NURXVONSt3ZkMzbFE3MDNVM1djWVZ1ek9US2Zsd1lFdGxENTdtSnExUmhKMTh4ZzJKUU1JdjNlZmNlTmFGem1zMCt2MVJFVS93S3VVWjVINkFVTlJqdjJIanRDajY3djVQcS8xMzI4bE1pb2F1VnhPaldyK25MOTRtYzluTDJER2xQRlNHSGNsN0JvNzl4d0FvRkxGQ29VT0I2RjR3ODJDSEV1bjFmSEZuRVZZVzFreWV2amdBcTFGS0FqQ2YxZFFVQkRoNGVFQTJOdmJNMkhDQkx5ODhoNzlMQWl2T3hGOUMvODJyMjFBK01jZmY3enFVeEFFUWZoSE8zLyt2QWdJaFVLWnUzQUZydFdHR3NMQmxHY2NENWxONU1ESjRQQmNZS1RYRzhKQ2haTEUxajI1OXVkZFloWU9wclJIQVA1dkR1Qko1RmxXcmYyQlFmMTdGZWw4ZnRqeUMxdTM3MlRsTi9Od2QzTXRVbDluenAxbjNhWXRuQTI1d01ReEl5bFp3ajNYOXBkRHIvTGpUOXNCR05pdkYrMWJ0K0REanlad0p1UThYODVaeE9SeEgvSG53NGRNbXprUHZWNlB0YlVWazhlT0xOS0lHY1VMREFnL0dqK0YyTGc0NlhibUtjUURobjFNM0xONHdGRDhhTmlnZnZudVY2ZlRGV3Z4R1VFUVhoOEhEeDZVdnUvVnE1Y0lCd1ZCRUY1VHIrMWsrY2VQSDcvcVV4QUVRZmhIRTc4bmhjS0lpWW5oNXYxMGJCeEtnVjdQbVpENVJBNzY1Tzl3TU9aUHFtMllRZk1mWi9ETzVobTg5ZjAweXYzeUxhU2xvYjE2Z1VjVnE1SEVud0M0ZU5VbDZQUU4wdFBUaTNST1RSbzFRSzFPWWVhOHhXUmtaQlNwcnpQbkRCOHdYcjErazhFanhuTHMrTWtjMno1NUdzdXNlWXZSNi9WMGJQY083M1ZxaDRXRkJaOU5Hb08xdFJWQndhZjVkTVpzeG4weWcvajRCQlFLQlZNbWpLYUVSKzZoWTU3K0NoZDFXaDFKeWNsNWZoWGsrUjArK0FQaTR1SjVIUE9VMkxobkpLdi9EZ2hUVWxOUnFTeFFxU3pZZC9BM3Z0KzhMVjk5eHNiR01XTHNKL3l3OVplQ1BVNUJFRjU3c2JHeFJFVkZBWWFxNkhYcjFuM0ZaeVFJZ2lBVTFtczdnbENqMGJ6cVV4QUVRZmhIUzAxTmZkV244TkxvOVhyUzA5UC9xbVNibnVlWFZxc2xMUzFOK2w2bjAyWDV5c2pJUUt2VmtwR1JVZUR0bWUvTHlNaEFyOWRMYTdzWkF5N2p2OFp0K2ZuS3JuMXhXNzlwRzI2VnV3TncvODRob3B1MkFIc25BSnd2QmxIL3hqSGFqUnFNcFpXVnRNK2ZkKzZ3ZW1ZL2JsYW9EeDlNSUhMTkxNbzlDc1BadlFvMjNxM1pzKzh3SGR1L1UraHo4aXBWa3ZwdjFPYlUyUkEyLzd5REhsM2ZMVlEvYW5VS2YxeTREQmpXeU9yMWZoZnExcTZaYmR2NGhFVEdmenFEbUNkUDZkeXhMUjhPNkN0dEsrUHR4ZWRUSmpCaHloZUVuTDhJZ0ptWkdaK00vNGc2dFdvVTZ0d3lrLzAxYWVsTXlIazZkdnRma2Z2THJIdzVIemF0V1lxdGpUVnl1WnpKMDJaeU51UUNBSnZYcnlEay9DViszR29ZTVJrVWZKcWc0Tk41OWhuejVDa0ppWW5jREwrTlZxdWpUNC8zaXVWY2IwZmNaY3lrYVNRbEo5TXNvREdUeG80c2xuNEZRU2crc2JHeDB2Y2xTNVo4cVVza0NJSWdDTVhydFEwSUJVRVFoTmVEVnF0Rm85RmsrNVdXbGlaOW41cWFtbU03WTl1MHREUXBCTXdjOEdtMTJsZjlNUDgxYnQxOWpHdE5Ed0R1UFRsRDZ2dlREUnNTbmxIejhrRzZUcG9ndGRYcjljaGtNdTVkdjA2dEJuV3hqSHJFWlNDeCt3aHVmVGNmWi9jcXVIalc1UGlwaFVVS0NBRzZkR3JMcWJNaGJQamhKK3JYclUzWk1xVUwzTWV4NDhGbzB0SUFhTk9xT2QwNmQ4aXg3ZlNaODNqdzV5TkdmamlBOW0xYW1telQ2WFJjdkJ4bU1wcFJaV0hPczJmeGFMVmFrOHJLaFNHVEd3TEN3bFF4emc5N08xdkE4TE41T2ZTcWRQKzkrMUVFTkc3SXlkUG5PUEw3aVFLZXRjR0dIN2FpMDJucDEvdjlRdTJ2MSt1NUZ4bkY0YU5CL1BMckh0TFNpamI2VkJDRUZ5dnpDR2FWS0dna0NJTHdXaE1Cb1NBSWdwQXRyVmFMV3EwbUpTVkYramUzNzQyMzFXbzFxYW1wcEtTa29ORm8wT2wwci9xaENBV1FuQ3JIRlVqVEpKSHM1Q0JOZC9VN3VKNE9nd2NDY1AvcVZVSldmWWQ1aXBvL3pTMG9WYU1tclQvNEFJZWR1N2h5NHhKNnYrb2txZ3o3eWVRS0VwS0xQdEt4ZXRVcWVKWHlKRElxbXJrTGw3Sms0YXdDajFUWmYrZ29BRlpXbHZUdDBUWFh0dU5IRHljaElZRUt2dVZNN3I5Ni9TYmZMbC9OelZzUkFOU3M3ay9FM2Z2RXh5ZXdhTWxLTnZ5d2xjQzMzNkpSdzNwVXJGQytTR3NSRnFhS2NVR0VYcjFPYXVyZk16SkdUL2lNTHAzYU1tYmtFSHEvL3g2bFBFdVluUCtPM2Z2NWR2bHFBTll1WDFRc1JXT01idDZLWU1LVXowbEpTVUdyZlhtL013WVBIdnhTanFQT05KWDcwYU5ITCtXWWdpQUlnaUFJQlNFQ1FrRVFoSDh4dlY2UFdxMG1LU2xKK2twT1RqYTVuZm5MR1BBWjNxU0xVWG4vTmFtcHFlamxoaEVnNnZnL1NTNzU5eWc5NTdSRTdKd01VNDNQcjF2TFlnczlCMklUT0hRdkRzZG16UUdvVUtjMm52dk9FT1ZYblhRYlc3VHBLU2pOTE5IcWltY3FkTnQzQWxuMjNUckNiMGV3N2RjOXZOZXBYYjczdlhiOUpsZXYzd1NnUjlkM3NiZTN5N1c5aDdzckh1NS9GMFNKZnZBbmF6WnU1dmZuMWl6MHIxeVI0WVA3czJiRGp3U2ZQa3RzM0RPMmJQdVZMZHQreGRyYWlncmx5K0pidml6ZVhxV3dzN0hCMXRhR0twWDhjZzAzaXhJcUZzVFJvR0NUMjNLNW5LM2Jkdkxnd1VPbVRoNHJ0UWxvM0RETE9la3lNbmoyTEI0SEIvdGlPWmV5WmJ4WitjMDg2ZmI3L3h0U0xQM21KWE53OTdLSVpYSUVRUkFFUWZnbkVnR2hJQWpDdjFqZnZuMWZ5RHAxd3I5VFltSWljcVZoYmNFMFRSSWFGMXRwbTduczcrbTA5dm9NMGpJeWVKS2F4dFRLNVpuMTV3TUFyQjBkc1V4NEFvQldaWVZXbzBacFprbTZ0bmhlZzRGdk4ySGxtbzNvZERvMi92QVRMZDUrSzkvN2Z2OVhBUTF2TDArNmRHeWI3LzFDcjE1bng2NTlCQVdmSmlNakExdGJHenAzYU1POSsxRWNEUXBtNDQ4L2MrMTZPTE5tZk1LVnNHdHMrT0VuTGw0T0JRd1ZnaTljQ3VYQ3BWQ1RQbmRzV1llTnRYV094M3daOGFCV3F5WG94Q25zN1d6UjZuUWtKNnQ1czBGZGZqOStraE9uemhKeDl4N0p5V3ErbkxPSVgzN2R3NGdQQjVqc1AyZkJ0eVFrSnJMd3E4OXhkWEhPNFNqNXAxUXFpNlVmUVJBRVFSQUVvWEJFUUNnSWd2QXZKc0pCb1NBY0hSM1JwU2NDb0xKeXdESXhnclMvdHNWbktOQmpDSzgwM21YNEl6eU1qbDRsbUpXVVR2VldodlVGbzIvYzRFL3ZLZ0FvaytJeEwyRVlYV2FtTEo3SXk4N1dsbXIrbGJsdzZRcnFsQlIrMnJFTEYrZThRNlViNGJjNGMrNDhNcG1NMGNNSDU3bEc0S1BITVJ3TkN1YmdiOGU0SHhrTmdHZkpFclJwMVp5Mjd3UmlaV25KeENsZkFPRGdZTS8wS2VPUnlXUlU4Ni9NdkpsVE9SNThtdW16NWlPVHlVeCtCbjNMbGFWSDEwNVlaeXJ3a2gzakhoY3Zoeko0eExnOEg5L1R1TGc4Mnp6ditNa3pKQ1lsMC9hZFFQWWUrQTJBMWkyYThmdnhreWdVQ2x5Y25QaDE5MzRBcnQwSVo5am9pVlN1NUNmdDN5cndiUll2VzhYWVNkTlkrTlVNbkp3Y3N6MU92eUdqY2oyUHRjdS9MdkM1RjZlZVBYdStsT1BjdjMrZjQ4ZVBBK0RtNXZaU2ppa0lnaUFJZ2xBUUlpQVVCRUVRQkFFd2pPSlN5Z3dMemxzN2VHSjkvV2ZpLzlvV1dha0JGdzRkb2xaZ0lDMkhEK2ZVZ1FQc3VudVhhdSs4ZzN0cHcxVGtNd2NPa2RUK1l3QXNrOVhJNVliTERLVWlJOHV4Q3V2TkJuVzVjT2tLQUdmUFhhQjFxK2E1dHMvSXlHRHgwdFhvOVhyYXRHcE8xU3FWY20yLzdMdDFiUHQxVDViN1ZSWVcvSGIwT0w4ZE5ZUThVZEdHVVpNcEthbU1IUE9KU2RzbmYxWDF0TGUzbzIyclFBRENiMFh3NmNUUldCWmdFWCsxT29YYmQrN211MzFCYk5uMkt3RE5telpoOTc1REFQaFZLRWVEdW5YdzhpcUpVcW5rV0pCaE9yV050VFV6cDAvbTVxMEl3cTVlQnd4ckw3N1ZxQUcvbnpqRnhNKytaT0ZYTTdDMnpocDhSa1k5ZUNIblgxeGF0V3IxVW81ejdkbzFLU0FVaFJ3RVFSQUVRZmduRWdHaElBaUNJUHhGTHBjamw4dFJLcFhJNVhJVUNvWDBsZmwyZG0xeWFpK1h5NUhKWk5JYWJzYTE1NHovR3JmbDlaWGR2bks1bk8zYnR4ZnJjMkNqeWdDOUhvWENITHZrZEI2a3A0T1pHVTlxdmMzaE5WTXA1ZWVIbTdjM3RaNExWazd0MnNYRk1uWEF6Z0hpbm1DZllRTkFtaVlSRCtmY1I4d1ZST1dLRmFUdmpkVitjM1A4NUJtZVBZdkhxNVFuUXdmK0w4LzJIZHU5ZzE2dnAwRzlONmptWDRsOUI0K3dhTW5LSElNNmpVYVQ0N2FrcEdRY0hlenAwTFpnSVpSeDFHSEQrbSs4a0NJbElSY3VjZXYySGVxOVVTdkx0TjdQUHpOVXFkNnk3VmZVS1NrQWZORG5mU3BYckNBVlpqSDZvRzhQYVRyeXRKbHorZXJ6S1FVdUhDTUlnaUFJZ2lEOE00aUFVQkFFUWZoSE1UYzN4OExDUXZwU3FWVFM5K2JtNXBpWm1abDhLWlhLTExmTnpjMnozSjlUVytPL3hpRHZkVlBjQVdHRE55cHo4bTRvemlXclVxRk1KeDd0LzU2NGR2OERJS3puWkZiOTlBMjFuUzJvMUxBaFR1N3VSTis2UmNqaEkxd3NVNGZIamRvRDRMNTlKUlg5RFBzOGpqakdoNTN6djFaZ1hzcjVsRWFwVktMVmFubXpmdDA4Mno5N0ZvK0Z1VG1manY4SUN3dUxQTnVYOEhCbjZLQiswdTIyN3dUaTdlV0pxNHN6ems1T21KdWJjVFFvbUMvbkxBTGd1Mi9uNDFQRzI2U1B3U1BIY1R2aUxuWHIxQ3h3T1BpaTZmVjZWcTM3SG9WQ3dhQit2VW5PVktURE9CczZQVDJkN1R2M0FsREJ0eHp0V3JmSXRpL1BFaDYwYkI3QTNnTy9jZUZTS0dzM2JxWi8zeDRtYlE3di91bkZQQkJCRUFSQkVBU2hXSW1BVUJBRVFTZzBjM056TEMwdHNiS3l3dExTVXZveTNzNGM3dVhueTl6Yy9MVU02ZjVOdW5acHo3NWhNM0F1V1JVbnQwcVVPWCtFcFBBcnBQdFdCUXNMYm5RZnk0Mm9DRnpPWHNEdXlRbis5S3BJU3J2UllHOVlnODc2MUVISzZVdGhhZXVLUGtPSDd1bHAzbmlqVTdHZG4wS2hvRVkxZjU3R3h0S3RTd2YySFR5U2EzdVpUTWJrOGFNb1Y3Wk1vWTlaemIreXllMjlCdzREaG9Jbno0ZURBREV4VHdGd0syVFJEWDNHaTFzN2RQK2hvOXk2ZllldW5kdFQycnNVVjhLdVpUcXc0YmpiZnQzRGs2ZXhXSmliTTJuTWlGeC9KdC9yMUk1OUI0K2cxK3ZaK3N0TzJyZHBLWXFOQ0lJZ0NJSWd2SVpFUUNnSWd2QWZKWlBKc0xhMnh0cmFHaHNiRzJ4c2JMQzJ0allKKzNJSy9veGZDb1hpVlQ4TW9aaVptNXZUTXFBNndlSEhjU3ZUbUdvMWhwQzZheFlSTFZMUStQODFZcTlVV1o2VUtzdVQ1L2ExRGRwRitkRGJWS2cxRElEN2w3Y3dvRStIWWc5OVB4bi9FVXFsQWd0ejh6emJ0bWoyVnI1R0d1Ylh5ZFBucEtyRTNidDB6TEk5UGo2QmhFUkRvUmMzTjlkQ0hTTWpvL2pXYkh6ZTNYdjNLVmUyRFAxNmRRY002eHhLeDlYcmlZOVA0SWUvS2o1L09QQi9lSlh5ekxVL3IxS2VWSzFTaWN1aFY5SHBkRVRjdlNjQ1FrRVFCRUVRaE5lUUNBZ0ZRUkQreGQ1OTkxMHBBSHcrQ0xTMnRoYWo5WVJzOWU3UmhaQ3gwMGgrVmhackIwL3FOZmdFdTFQcnVYZjJOeDYyN0E2ZVBuODMxdXVSM1E3RFkvOW1mTzFyVVBhdmNERDJ3UVVxZUR5alNaTTNpLzM4Ykcyczg5MDJ1NElRVDJQaldQcmRPc2FNR0lLVmxXVysrN3A3N3o1ekZ5MEJvRW9sUHdMZnpqcDErbGJFWGVuNzBsNmw4dDEzWmhsNlEwQlltQ3JHZVJVdS82QnZEMkpqNHpBek13TWdKVFgxNzMwek12aDJ4UnJVNmhSYXQyeEcyM2NDODNXK1RadTh5ZVhRcThoa01ueEtaeDFSV1ZCYXJTN0xmV25wNlVYdVZ4QUVRUkFFUWNpWkNBZ0ZRUkQreFRwMUtyNnBuY0ovaDB3bTQ2c3ZKdkxocU0rZzRpQ3NuY3BRcWVyLzhFbDZ5cjE5ZTNtbStSNnRVb1lNVUtSbjRHenRpM2ZWTVpoYkdBcVR4RDI0Z0RKMkw1UG5mRmJrYzBsS1RzNTFlNW9tVGZvK09UblRlbnAvL1p1ZXJqWHBJeUVoaWNuVHZpUXEraytlUG8zbHE4OC96ZGZhaE9mK3VNak1lVitUbUpTTWg3c2JVeWVQUlNhVGNlVFlDY3FXTFUxcHIxTElaREpPbi90RDJxZXcwNXFOSXdnTFU4VTRRNWMxWE12TXd0eWNFaDd1MHUzTUl3aC9PM2FjWThkUFVyTzZQeU0vSEVEY3Mzak8vWEdCc21WSzQrWGxpVDZIa1kxTkdqVmd4Wm9OTkdwUUR6ZFhsd0tkYjJaYXJaYUhqMkxZZC9DM0xOdk9uanZQL3NOSHFWMmpHaTdPVHVMRERVRVFCRUVRaEdJbUFrSkJFQVJCRUxLd3RMVGt1eVV6R2YvSmJCNCtyWUZIK1phb2JKeng4KytkNHo0WkdWcWlybXlsbkVzc244NzVyRmdxMnZiNllGaWVJYUZSencrR1pybHY3NEhEMHBxQnp3dTllcDJwWDg3amk4OG1vRlJtZjBuMDdGazhxemY4d1A1RFI5SHI5ZFN1V1kzSjR6N0MzczZXNUdRMXMrWXZScS9YWTZsUzRlbFpnb2c3OXdEd0xGa0NGMmVuZkQ1S1V6cWRJWWdyVEJYamdvNjB5enlDTUYycnBXcVZTbncrWlNKS3BaTFkyRGptTERTTW1KVEpaQ2dVZi85L0drY2dBdGpiMmZMdC9KbVVLT0ZSb0dObmR2ZCtKQU9HZnB6amRrMWFHdk1XTFFXZ2RjdG1mRHhpU0tHUEpRaUNJQWlDSUdRbEFrSkJFQVJCRUxKbFptYkdncTgrNWVDaFk2ei9jVExtTG5WeEw5c1VjMHNIazNicWhNZkUzRGxNUnZ4bFJnenBUcjI2YnhUYk9VeWRQSlpKVTcvQTBjRUJGMmNuazJDcU9LU2xwYkY3M3lFNnRudkg1UDQvSHo1aXg2NTk3TjUvR0kxR1F5blBFZ3pxMTV1RzlmOStiTmJXVml5ZTl5VkxWNjdsMm8xd2J0MitJMjFyMzZabG9jOUpxOVVDRlBpeHltU3lBZ2VFYVdsL2o4QU1hTnlRYnAzL1hqT3lUR2t2UHBzMGhoKzIvc0t0MjNla3FiK2xQRXZnNGU1bTBrK1pJazR0THVQdEpTb2VDNElnQ0lJZ3ZFSWlJQlFFUVJBRUlVY3ltWXlXTFpyU0lqQ0F5MWV1c0dQWDl6eDlsa3lhRm1Ub1VjcWhoSnM5QXdjSDR1ZlhwOWluZnRhczdzK096ZXRScWZLZUJseGNEaHcreHJ5dmw2TFg2NmxZb1R5dFd6YW5aZk9BYkl2eVZQTHpaZEdjejVrNTkydCtQM0VLTXpNenVuWnV6N3Z0V3hmNitDb0xDN3AxNmNCN25kcmxxNzFNSnFQeG0vWHA4LzU3ZUJad0ZKL21yeW5hS3BVRk1wbk01UDlQb1ZEUTVNMzZOR3BRbDFuR3NDV2NBQUFnQUVsRVFWVHpGbk0wS0JodkwwK21UaHBib0dNSWdpQUlnaUFJLzN3aUlCUUVRUkFFSVU4eW1ZenExYXBSdlZxMWwzN3NseGtPQWpRTGFNeXorSGdhMXF1VFp4VmZNQVJwZ3o3b1RlMmExWG16L2h2WTI5c1Y2Zmk3ZnQ1WW9QYjkrL1lvOUxGS2VaWmc3S2dQZWF0eFF5eXpLZWdDSUpmTCthRFArOVI3b3hZQmpSdm1PQjFiRUFSQkVBUkJlSDJKS3p4QkVBUkJFSVJNbEVvRjNUcDNLTkErN202dXRHN1o3QVdkMFl2VHZHbVRmTFVyNGVGdVV0eEVFQVJCRUFSQitIY3ArdXJoZ2lBSWdpQUlnaUFJZ2lBSWdpQzh0a1JBS0FpQ0lBaUNJQWlDSUFpQ0lBai9ZU0lnRkFSQkVBUkJFQVJCRUFSQkVJVC9NQkVRQ29JZ0NJSWdDSUx3bjZmVDZWNzFLUWd2eWYzNzk0bU5qYzF4KzdObno5aTNieDk2dmI3QWZkKzllemZmYlJNVEUzbjA2RkdCajFHUS9yVmFiYUgyVFVwSzRzOC8veXp3UG84ZlB5N1U4UVJCZVBWRWtSSkJFQVJCRUFSQkVISjAvZnAxckt5czhQYjJ6blo3VEV3TU8zYnNvRy9mdnBpYm14ZW83Mm5UcHZIMjIyL1R1SEZqWkRKWnJtMGpJaUpZdDI0ZFhicDBvVm9CSzZyZnZuMGJjM056dkx5OGNtd1RFaExDM3IxNzZkZXZIMlhLbENsUS96RXhNVnk0Y0lIQXdNQThINGRSWkdRazkrL2Y1ODAzM3l6UXNZU2kyNzU5TzRjT0hlSzk5OTZqZS9mdVdGaFltR3dQRGc1bTBhSkY3TnExaTJIRGhsR2xTcFY4OWF2VmFoaytmRGhlWGw2ODk5NTd2UDMyMjdtMmo0dUxZOENBQVZTclZvMzI3ZHZUcEVuK0NrY0JCQVVGRVJzYlM2dFdyVkRsVUlYKzVzMmJ6Sjgvbjg2ZE85TzZkV3NzTFMzejNYOUNRZ0w5K3ZXalljT0d1THE2NW11ZkN4Y3VrSktTd3Z6NTgzRjNGNFd0Qk9GMUl3SkNRUkFFUVJBRVFSQnl0R2ZQSGlsTTZkdTNMMHFsNlZ1SWtKQVF0bTdkeXFsVHB4ZzdkaXlWSzFmT1Y3K3hzYkVFQndjVEhCeE16Wm8xbVQxN05uSjV6aE9jTEMwdE9YWHFGS2RPbmFKRml4YU1HemN1MzQvaDExOS81Y0NCQXdRR0J0S25UeC9jM055eXRMRzJ0dWJreVpPY09uV0t3TUJBaGcwYmhwV1ZWYjc2VDA5UForN2N1V3pldkRuWEVES3o2OWV2azVDUXdCZGZmRUh0MnJYei9WaUVvaHMyYkJqUjBkRnMyclNKbzBlUE1uWHFWSHg4ZktUdEJ3NGNBT0RSbzBjY08zYU1NbVhLWUcxdG5XZS9vYUdoYURRYW9xS2lzZzN0b3FPamNYZDNsMzZHcksydDBldjEzTDkvbjdKbHkvTDA2Vk1zTEN5d3NiSEo4MWk3ZHUzaTRzV0xiTml3Z1lrVEoxSzNidDBzYmF5dHJZbUppV0g1OHVWY3ZueVpLVk9tWlBuNXpZbVptUmtaR1JtY09IRWlYKzB6Vzdod0liTm56eTd3ZmdYeDdOa3pOQm9OZG5aMkJRbytCVUhJbVFnSUJVRVFCRUVRQkVISTBkQ2hRd2tMQzJQejVzMkVoSVF3WThZTWt4RkZ4NDhmQnd3ajRwWXRXOGEwYWROd2RuYk9zOThyVjY0QVlHVmx4WWdSSTdLRWd5ZE9uS0JzMmJLVUxGa1NRQnJscFZLcEdEbHlKTmV1WFVPcjFWSzFhdFZjajVPUmtjR3BVNmZJeU1qZzZ0V3JSRVJFWkJzUUd2dVh5K1hVclZzMzMrRWdHTUlVTUR3SGtaR1IrZDRQWU1tU0pheGN1VExmd1kxUWRFcWxrc21USjlPL2YzK2lvNlA1NnF1dldMNThPUURoNGVGY3UzWU5sVXJGb2tXTDhoMzRBcHc1Y3dhQWQ5OTlGMTlmWHdZTkdrU05HalVBdyt2dzRNR0R1THU3VTY1Y09SUUtCV2xwYVlBaFlQN3h4eCs1Y09FQ0RnNE96Smt6SjllUThQSGp4MXk2ZEFtWlRNYWtTWk40NDQwM3NtMW5ITkZidW5ScHBrK2ZudS9IQVgrL3BnSDI3OStQUXFFQURLRnByMTY5QU1PSEI1bEhEUWNHQnFKVUtndDhyUHdLQ1FsaCsvYnRoSWFHb2xhckFaREpaSlF2WDU3dTNic1hhQVNtSUFoWmliOUNnaUFJZ2lBSWdpRGt5TkxTa2drVEpqQml4QWh1M2JyRjFLbFRXYnAwS1dBWXhYUCsvSGtBQmd3WVFMZHUzZkxkNytuVHB3Rm8zcnc1Y3JtY3dNQkFhdFdxaFVxbElpTWpnN05uejVLUmtZR25weWNPRGc3U0dvRnBhV2xNbURDQk8zZnVJSmZMV2Jod1lhNVRnaTljdU1Delo4OHdOemRuOXV6WjJZYUQ4SGNnb2xLcGVPdXR0NlQ3TlJvTlptWm11WTV1ekJ6dXJWKy9YZ28xTTRjcGE5YXNNUW1iQWdNREFaZzFhNVlJQjE4QkJ3Y0gzbi8vZlZhc1dHRVNCbS9hdEFtQWp6LytXUHIvVXF2VnJGbXpodi85NzM4NUJuZDZ2WjRqUjQ0QWNPellNWGJ0MmtWaVlpSjM3dHd4YVdkOExSNDZkRWg2elNVbkozUGl4QW5VYWpVSkNRbGN1blFwMTZubnUzZnZScS9YMDdadDJ4ekRRVUFLOVl6L0dzOXp4WW9WMUtsVGh6cDE2dVM1YjBISlpMSXNVN2FMUzFCUUVMZHUzYUpaczJiNCt2cGlibTdPaFFzWE9IandJSjkvL2prREJ3NmthOWV1TCtUWWd2QmZJUDRTQ1lJZ0NJSWdDSUtRS3o4L1B4bzNia3hRVUpCSkVZYjkrL2VqMCttb1hMbXl5UnZ6Nk9ob1BEMDljK3hQcTlWS0FlSHg0OGM1ZlBnd2dCUTJHbGxaV2VIajQwTndjTEEwWmRNNEpWT3RWaU9YeTdseTVVcXVBZUcrZmZzQTZOU3BVNDdoSUpEdDJvRWFqWVpQUC8wVUh4OGZoZzRkbXVPK2hRMVR3SFNrbHZCaS9Qenp6OWtXejBoUFQ1ZStYN3AwS2FtcHFadzhlUklYRnhldVhidkd0V3ZYQU1Qcjh0NjllMXk3ZG8wNWMrWmtPOTM0anovK0lEWTJGbWRuWjF4Y1hIQnhjUUVNcjZ1K2ZmdXlidDA2TGwrK2pLdXJLeXFWaW5idDJwR2Vuczd1M2J1eHM3T2pjZVBHN042OW00eU1ERFp1M0lpM3QzZTJveGZWYWpXN2R1M0MwZEdSL3YzN0E3Qmx5eFpDUTBPelBFYmo0NHVLaW1MdzRNRUFwS2FtOHVEQkEvYnMyY1BjdVhPcFdMRml0czlaNXArSHpLLzl6RVZQUm93WWtlMitMOHA3NzczSHFGR2pUSDdlbWpWclJ1blNwVm01Y2lWcjE2NGxNREFRUjBmSGwzcGVndkJ2SVFKQ1FSQUVRUkFFUVJEeTFLVkxGNEtDZ21qUW9BRmdDTSsyYjkrT2xaVVZFeVpNa0FLRjA2ZFBNMzM2ZEFZUEhrekhqaDJ6N1Nza0pJU2twQ1FzTFMyeHQ3ZVg3cy9JeUtCTm16YWNPSEdDSzFldU1HREFBQ2xJVWF2VmRPblNCU3NySzlhdVhVdVhMbDJra1liTm16ZlBkaDJ5bUpnWVRwdzRnWU9EQXoxNjlBQU02Nk9kUG4wYWpVWmowdFpZc1RZNU9WazZiNjFXaTBhajRlTEZpM2g3ZTlPMmJkdHNIMC9tMFlVZmZ2aWg5Rnhrcm9JN2ZQandmQmN3RVlwWDllclZHVDE2ZEpiL2M2TXJWNjVJVTk0Qm5qeDV3dmJ0MjdPMHUzbnpKcE1uVDJiMjdObFpYbTgvL2ZRVFNxV1NMNy84a25MbHluSHExQ2xLbENoQm1USmx1SC8vUHBjdlg2WktsU3A0ZTN0bjZUcytQcDdkdTNjRGhsRHY5dTNiakJvMWl1blRwMmVaUXI5NTgyYVNrcEtZTW1VS05qWTJYTHQyalZXclZrbmJ2Ynk4c0xPelE2RlFTSTlYTHBkTEl4OXRiR3lrOEhMcjFxMk1IVHMyeituMDF0YlcwbXZYT0MzNitmdU5DbFA1T2I5eW11N2R1blZyVnE1Y2lWYXI1ZXJWcTZMd2p5QVVrZ2dJQlVFUUJFRVFCRUVBREcvdXYvenlTMEpDUW5Kc0V4UVVSTWVPSGNuSXlDQWxKUVdGUW1FeXdraXRWcVBYNjFtNmRDa09EZzRFQkFSazZXUFhybDBBakJvMWltYk5tcEdSa1FFWWdvd0hEeDZ3Yk5reUFKWXZYODdxMWF1bGN3TkRnTmVuVHgrcHI5T25UL1BWVjE4eGRlclVMR0hGRHovOGdFNm5ZOENBQVZoWldSRVdGc2Jldlh1bDdlN3U3amc1T1dGbVpvWkdvK0hHalJ2STVYTEtsU3VYNVp5UEh6L09HMis4a1dkMVZtOXZiMmxkdHJTME5LNWZ2dzRZd28zTVV5OHZYNzVzOHJpRUY4ZlgxNWRseTVaaGFXbUpnNE5EbGluZHdjSEIwdHFabXpkdkxuRC9OMi9lNVB6NTgxaFpXVEYvL256MGVqMjNiOS9HMGRHUlJZc1dTZUZmOSs3ZHFWV3JGcDA2ZGNMZDNaMzA5SFM2ZE9sQzJiSmxtVE5uRGwyNmRNSEh4NGVWSzFkbWU1eVRKMCt5ZGV0V0FnSUNhTktrQ1ZxdGxrV0xGZ0ZRcGt3WmV2ZnViYklPWDJSa0pCOTg4QUVsUzVaay92ejVCWHBNeHA5SmdMbHo1MmE3QnVIczJiT3pyRUZvWEFyZ1pjcjhjMStVMGJ5QzhGOG5Ba0pCRUFSQkVBUkJFQURERysyUFB2cUlZY09Hb2RQcGNIWjJ6aEttSkNRa1NOT01xMWF0bXV1b3VQMzc5MU81Y21XVHFiMFBIanpnM0xsektKVktnb0tDQ0FvSzR1Yk5tNVFxVllvcFU2YXdmLzkrQUZxMmJFbTlldlZZdDI0ZDF0Yld5T1Z5d3NMQ2tNdmwrUGo0U04vNysvdVRtSmpJbVRObnFGKy92blNjNDhlUHMyZlBIcXBVcVVLTEZpM0l5TWpnMjIrL0JReFRsL3YxNjBmNzl1MmwwWC9HTU1YUzByTEFZVXJta0cvU3BFblpya0U0WWNLRWJOY2d6QnpFQ0M5T2JzVkdqTk5tQzFLWUpyUGx5NWZqNE9CQXlaSWx1WHIxS2dxRlFxcm1QWGZ1WEc3ZXZJbFNxZVRNbVROOCtlV1hwS2FtVXJac1dlbi9QaW9xaXJGanh3S20wNTR6MjdScEUrdlhyd2ZnN3QyN0RCMDZsT1RrWkI0OGVFQzVjdVdZTjI5ZXZxc2ZPems1NVRuS0xuUFE5OUZISDBuZlp6Ni9NV1BHWk5sUHI5ZWoxK3RmNm1qWmMrZk9BWWFpTFBtdG9pNElRbFlpSUJRRVFSQUVRUkFFUVdKalk4TzZkZXR5ZklOLzRzUUpxVXJwL1BuekN4d0ViTml3QWIxZWoxYXI1ZVRKazlMOVQ1NDg0WU1QUGlBK1BoNkFwazJic21MRkNwS1RreWxWcXBRVTRzaGtNbWtOT0hOejgyekR2STBiTjdKeDQwYjBlajNKeWNtTUd6ZU94TVJFSWlJaUFFTlkxN0Jod3p6UE5UZzRtTlRVVkpvMWE1WnJ1NktFZkNJZ2ZQV01VM0h0N094eWJCTWVIczdLbFN1WlBIbXl5UnAza1pHUnFOVnF2djc2YXh3ZEhXbmZ2ajNXMXRZc1dyUUlqVWJESjU5OEl2VnZIRWtJOFBEaFEybWRUcmxjTHIybUV4TVRzejErMDZaTjJiUnBFenFkanBTVUZKS1Nrbmp5NUFubHlwVmp6cHc1S0JRS1B2bmtFNTQ4ZVNMdDgvd2FoRnF0bHZ2MzcyTm1ac2JubjM5TzdkcTFjM3k4bWRjYUxLaTB0RFRNemMxZlNraVlrcExDbWpWckFIai8vZmR6L1Q4VUJDRjNJaUFVQkVFUUJFRVFCTUZFYm0vc2phR0RTcVhLdFoxR284bFN6ZlRodzRjY09YS0V2bjM3MHJselo5cTNidy9BenAwN1VhbFVqQmd4UWdvSVo4eVlnVnF0QmpBSkVuVTZIV2ZQbnBXT2tkMW9wYnAxNjdKaHd3YkFNTnJLeXNwSzZxdExseTdVcUZHRFdiTm1rWnFhS3UyVGtwSUNHSW80VEowNkZhMVd5N2x6NTFBb0ZOamIyK2RhOFRYenFLcUNya0ZZbENCR3lOdml4WXQ1OXV4WnJtMGVQSGdnL1R0anhveHMyNXc3ZDQ3VTFGVEdqaDNMdkhuenBKQlFwOU5SclZvMWR1ellJWTI2UzAxTjViUFBQaU02T3BwT25UcGhhMnZMeElrVDJiaHhJMXUyYkVHcFZOS3laVXZTMDlNSkR3L0h3c0tDY3VYS0VSVVZoVUtoSURJeU1zdUlSMDlQVC9yMTY0ZXZyeThhallZWk0yWlFzV0pGWnM2Y2lhMnRMUUQ5K3ZWait2VHAyTm5aWVdGaGdVd215MUt3dzdqbTV5Ky8vSUtQanc5T1RrN1pQdDcwOUhROFBEeDQ2NjIzNk4rL3YvVGF6VHdxZHY3OCtTWlRqUHYxNjBlYk5tMllQMzgrY3JtYzhlUEhaMXY5Mi9oODU4WTRDamMzR28yR2FkT204ZURCQTVvMmJVclBuajN6M0VjUWhKeUpnRkFRQkVFUUJFRVFoSHd6Qm1tNWpkUUpDUWxoN3R5NVRKczJqVXFWS2tuM2UzaDRNSHo0Y05xMWEyY1N6Z0hjdW5XTG9VT0hNbWJNR0VxV0xJbEdvMEd0VmxPMWFsVWFOV3FFdjc4L3c0WU53OXJhbXZYcjE5TzFhMWU4dmIyekRRajkvUHg0ODgwM0tWR2lCTzNhdFdQeDRzWDg4Y2NmVksxYWxRRURCcUJRS0toVHB3NXo1c3pKY3U0Nm5jNGtrTlJxdGN5WU1ZTjU4K1pSb1VLRmJCOXY1dW1ZQlYyRFVLMVdrNXljbkcxbFhLSG9BZ0lDR0Q5K1BBcUZBaHNibTJ3REsyTW9uWkNRd1BIangzRjJkczd5bXJLeHNjSEd4Z2ExV2kydGVXbHBhVW5wMHFWNS9QZ3h3Y0hCVXR1MHREUk9uVG9Gd05kZmY0MnRyUzBXRmhaU01LYlQ2VXdLbGNUSHg3Tno1MDdwdGpHRWZENGs3TmF0RzBlUEhtWE9uRG40K1Bqd3YvLzlqNU1uVHhJWkdjbjkrL2Z4OHZJaU1UR1JTcFVxNGVEZ2tPM3pFUm9hU3NtU0pSazNibHlXQVAvMzMzL25oeDkrQUF6aHRwV1ZGZWZPblpPbThFTHVWWXpOemMzNTVaZGZpSW1Ka2RwT21qUXB5N3FBZmZ2MnpmYmNNanQwNkZDdTI5VnFOWjkrK2lsWHJseWhiZHUyakJneFFoUUJFb1FpRWdHaElBaUNJQWlDSUFnQVRKczJMYy9SVmsrZlBnVU1vVWJtdGNreXUzSGpCbHF0bHNtVEp6TnYzanlUb2gvR1VZT1o3ZHk1a3g5Ly9KR1ZLMWV5YU5FaUtsU293SW9WSzlpMmJSdFhybHpCMXRhV1AvNzRBekNNenBvN2R5NTJkbmJjdTNlUDQ4ZVA4OVpiYjJYcDAxaTBaTStlUGZ6eHh4KzR1cm95WmNvVUtheG8yclFwenM3T2VIbDU0ZVRrVktUaUJtbHBhYmk3dTlPNGNXUDY5T2tqVmJqTmJRM0NQbjM2RUJnWXlMSmx5MGhPVG1iT25Ea21GWjJGNGxHdFdqVTJiOTZNdmIxOXRnR1NXcTJtWjgrZXBLZW5NM2p3WUpZdVhjckFnUVB6bkZadUpKUEptREJoQWxGUlVUZzdPOU90V3pmczdPell0bTBiQU51M2IyZlZxbFdvMVdydTNMa0RHQ29lMjl2YkV4OGZMeFVwV2JGaUJXQ1lodXp2NzU4bEhJeUxpMlA2OU9tRWhZVUJoaW5QRXlkT3hNWEZoWm8xYTlLb1VTTXFWNjdNMXExYk9YcjBhSzduSEI0ZWpyT3pNeDkrK0tISi9VMmFOQ0VvS0lqUTBGQmNYVjJ6QklnM2I5NlVnbjJsVWtsMGREUitmbjRtYld4c2JDaFJvb1Iwemp0MzdxUlRwMDRtYmFaTW1aTDdrNXFINU9Sa0prNmN5UFhyMXhrNGNDQmR1M1l0VW4rQ0lCaUlnRkFRWG1NZUhoN0V4Y1ZKNjVxOExteHNiTEMzdHljNk9yclkrMjdSb2dYSGpoMGpMUzJ0MlBzMnNyUzBsRVpQQ01LcnBsS3BwSXYxMU5SVVZDclZLejRqUWZqbnlqeGlUZnlzWks5VHAwNU1tRENCakl3TXJLeXNzZzNOakZOMU5Sb05ZV0ZoMlk3S3lsenNZZWJNbWN5Y09STjNkM2RDUTBPWk9uVnFsa3FucTFldlJxL1gwN05uVDdwMDZZS2ZueDhQSHo2VXRqOC94ZmpNbVRQUzdkbXpaMk5qWTVObFBUV1pURVprWkNUTGx5L0h3c0tDNmRPbjQram95TE5uendnUEQrZlJvMGZzMnJXTHNXUEg0dXJxbXUzenNXWExGdExTMHVqZHUzZVdiWHYzN3BXcXpXWmtaQ0NYeTltM2J4Lzc5dTJUMnVRMnhWaXYxN05seXhicE9tN2N1SEhNblR0WGhJUXZRRTZqNmNEdzJrdEtTcUo4K2ZKMDdOaVI0OGVQczNUcFVpcFhyaXdGWFhteHRMVEUxOWMzMit2RDJyVnJzM1RwVW5idjNrMVVWQlFBbjM3NktmRDN5TlBvNkdoR2pCaUJUcWNqUER3Y056YzN2dm5tRzVQcHY0Nk9qbmg1ZVJFV0ZvYXpzelB2dlBNT2pSczNwbXpac2xJYjQrdk54Y1dGSDMvOE1jdTVHQXZ4ZUh0N00yVElrQ3piWlRKWmp1SGR3WU1IcFZHdkFOV3JWK2ZPblR2VXJWdVhidDI2NWZrY1paYTUwbkpCcGFXbE1XWEtGSzVmdjg2d1ljUG8yTEZqb2ZzU0JNR1VDQWdMSUVNUEtSb0ZtblFGZXBrWk9yM2hna2toMHlIVHAyTmhwc1BTUW9kY2pHd1dYcElhTldyUXZuMTc5dTNieDZGRGg3Sk0xZm1uTWpjM1o5YXNXUVFIQjdOdDJ6YVR4WlNMNnIzMzNxTjkrL2JzM3IyYjMzNzdMY2RLY0VVeGF0UW9idDI2eGM2ZE8xOW9FQ2tJK2VIbzZNaWZmLzRKR0JZaEwxKysvQ3MrSTBINDV6SytPUWV5ck1zbEdGU3ZYcDAxYTliZzR1SmlzcmFZa1ZhcnBYdjM3c1RIeHhNUUVNQ3hZOGVrYXNENTRlL3ZUNTgrZmRpMGFSTXVMaTdjdW5VTGdDcFZxaUNYeTdsOCtUSS8vL3d6L2Z2MzUvNzkrd0MwYWRNR0N3c0xtalZySmsweDNyRmpCMkJZeTh6YTJqcmJVQzA4UEp6UFAvK2MxTlJVS2xldXpNYU5Hd2tQRDVldU81bzBhVUpFUkFURGhnM0xzWHB0Y25JeU1wbU0wcVZMWndrMVdyZHV6Y1dMRnpsMzdoeWxTcFdTUmcwYVBUL2FTcVBSVUtWS2xWeWZudzBiTmpCczJMQnNwOEVLeGUvUW9VUHMzTGtUTXpNelB2cm9JMlF5R2YzNzkyZjA2TkZNbkRpUmVmUG01UmdlNTRkYXJjYlMwcEt5WmN1eWR1MWF3QkRlUlVSRTRPN3VubVdFbmtLaG9HTEZpZ0Q4OE1NUERCOCszR1Q3OE9IREtWKytQSzFidDhiTXpFeTZQeW9xaWl0WHJ1VDd2WUJTcVN6UWROeDkrL2F4YU5FaUFMcDM3ODdtelp0SlMwdGo1TWlSVEpzMmpjaklTSVlQSC81U1BuajUrdXV2cFduRklod1VoT0lsQXNKOFNORW9TRXl6SmtXZGdaV0RIYTRWeW1CcGE0dUZqV0V4V0UxU0lpbUppY1RjdThlVHgvRllXc214TVUvR3lrS1hSOC9DUDEyTEZpMDRkT2lReWFlL1JWR2hRZ1ZLbFNyRmtTTkhpcVcvdExRMGJHMXQ2ZHExSzYxYnQyYldyRm5TeGZRL21VYWpRU2FUMGFoUkk4NmRPMWVzQVdGcWFpb09EZzVVcTFhTjMzNzdyZGo2eld6Tm1qWE1taldMQmcwYXNHVEpFcWtpb2lDOENuNStmbEpBR0JRVUpBSkNRY2hGVUZDUTlMM3hUYmlRVlc3RkFmYnUzVXQ4ZkR4S3BaTEJnd2R6OCtaTk5tN2NTRUJBUUw2cmgzYm8wSUVPSFRxUWtwSWlCWXN6Wjg3RTB0S1NhOWV1TVhMa1NBNGVQRWhrWkNSZ21OSXNsOHRadjM0OThIY1JFYjFlei9uejUvSDA5SlNtSEJ2RnhjWHg4Y2NmUzRISjFhdFhzYkt5b2xhdFd0U3RXNWM2ZGVyZzZPaElVRkFRZXIyZXNtWExaZ2xNTkJvTk4yN2NBQXpySTJZMzZtbml4SW5aaG5sbno1NlZSb2tCK1ByNjh1REJBK3JVcWNQNzc3K2ZyK2RKZUxGT25EakJnZ1VMa012bGpCMDdWcG9xVzZWS0ZicDA2Y0pQUC8zRVJ4OTl4SlFwVXdyOCswS24wL0hERHovdzAwOC8wYlJwVTlxMGFjTTMzM3lEWEM1bjRjS0Z1THU3STVQSnBDbkdKVXFVNEp0dnZzbXpYd3NMQ3hvMmJNaUZDeGU0ZmZzMjE2OWZKeXdzalBqNGVPenQ3V25YcmwyeHJzT24xV3I1N3J2ditPV1hYMUFxbFl3Wk00YXFWYXV5ZWZObUVoSVNlUFBOTituYnR5L3IxNi9uL1BuejlPL2ZuNlpObTc2d2dQdklrU01jUEhnUU96czdCZzRjK0VLT0lRai9aU0lnekVWYXVwdzR0UlZwT2lXKzllcmhXYVV5Vm5sYytLamo0NG0rZW8zd00yZEkwdWh3c0V6RzNDempwWnl2UXFIQTM5K2ZXclZxNGVQamc2dXJLNWFXbHFTbnAwdUxIMGRIUjNQNzltMXUzTGdocllGUlVEVnIxbVRBZ0FIRXhzYXljT0ZDWW1OamkvbVJHUGo2K3RLMmJWc3NMQ3hJVEV3a0lTRkIramNtSm9ZN2QrNlFsSlQwUW81dDFLTkhEK3JVcWNQS2xTdUxIR0paVzFzemRPaFFuSjJkcVZLbENxdFhyNWFtNkJSVzV1azVxMWF0ZW1IaFlJOGVQWWlPanViMzMzOHYwSDR5bVN6YmNOVTRxaytyMVhMKy9QbGlPVWNqNDhMSm16WnRlaUdqQndFZVAzN00zcjE3NmRpeEkxT21UR0hSb2tWY3VuVHBoUnhMRVBKU3IxNDlqaDA3QnNDeFk4ZW9YNzgrbFN0WGZyVW5KUWovUUZldlhwVitWc0JRNVZZb21KaVlHTmFzV1FNWVJzKzV1TGpRcVZNbmxpeFp3dXpacy9uaWl5K0tIQXg0ZVhuaDRPQWdyY2NHY1ByMGFaTTJ6eGNSaVlpSWtLYm5Ha05DUjBkSCt2ZnZ6NUlsUzZoWXNTTHZ2ZmNlRFJvME1CbDFsZmthWmU3Y3VWbW1VeHVuWTFwWldmSEJCeDlrZTc3WlBkNklpQWkrL1BKTEtYaU1pSWdnTlRXVlhyMTZzV1RKRWdBUkVyNUNXcTJXalJzMzh1T1BQNkpTcVpnMGFSSU5HalF3YVROdzRFQmlZbUk0ZHV3WUkwZU9wR1hMbG5UcjFvMVNwVXJsMnJmeGZWRnljakpyMTY2bFU2ZE92UHZ1dTB5YU5Ba3dURVgvK3V1djZkMjd0OG5mNnZ3c0Y3Umx5eFkyYmRwa01rcFFvVkJRcjE0OVdyWnNTYjE2OVZBb0ZHemF0SW5rNUdTV0xsMmFwWStDdkhlS2lJaGc3dHk1M0xwMUMyOXZieVpNbUVDRkNoV2tKWUlTRWhJQTZOV3JGMlptWnF4ZXZaclpzMmV6ZHUxYVdyWnNTZVBHalNsVHBreStqNWNmeTVZdEF3eWpNRE1YZGNtc2Z2MzZ4WDVjUWZpdkVBRmhEcEpUelhpYXFNS25WaTE4RzlUSExKL0RwYTNzN2ZGdFVKOHlOV3NRZnVvMGQ4NmZ4OWsyRld2Vml3a3F3QkRDTkczYWxQYnQyK1BzN0p4bHUwS2hRS1ZTNGVUa2hKZVhGL1hyMXdmZzd0Mjc3TisvbjVNblR4Wm9oRnlmUG4yd3M3UER6czZPRGgwNlNNUGw4OFBLeW9xQkF3ZFNwVW9WenB3NXc1bzFhN0k5dHIyOVBlUEhqODl6bVBxalI0ODRjZUlFeDQ0ZHkzTkI3Y0xRNlhSVXFsU0pCUXNXRkhrVW9Vd21rejdScTF1M0x2YjI5dExGWTJGbHJpSm1YTGk3dVBYczJaTldyVnBKNTFtUWtQRDk5OTlIcVZTeWE5Y3U0dUxpcFB1ZlgzZW9PR1Zrdkp4QS9zQ0JBN1J1M1JwemMzTUdEUnJFc0dIRFhzcHhCZUY1VmFwVXdjL1BqeHMzYnFEWDYxbStmRGxEaGd3UklhRWdaSEwxNmxXV0wxOHUvUzJyV0xGaW5sTTlCVk5hclpZdnZ2aUM1T1JrUER3ODZOKy9QMkFJQ3JkdjM4NjVjK2RZdEdnUm8wZVBMdFFJcHZ2MzcwdlhoYzJiTitmbm4zOEdZTktrU2JpNnV1TGw1WVZlcjZkcjE2NVlXVm54NjYrLzV0bG5odzRkS0ZteXBFa1lIQnNieTZWTGw3aDgrVEtQSHovTzhjUE13Z29QRDJmU3BFbW8xV3JLbGkzTDJMRmpHVHAwS0FrSkNiUnYzNTZnb0NEV3JGbkRyVnUzR0RseXBGaHY4Q1hTNi9XY09IR0MxYXRYRXgwZFRiVnExZmo0NDQveDlQVE0wbFlta3pGNThtVGMzZDNadW5VcisvZnY1OENCQS9qNys5T29VU1BxMXEyYmJWaG9ISUFoazhrWU1tUUlKVXFVWVBqdzRTUW5Kek4wNkZCQ1EwTUpDZ29pSkNRRWUzdDczTnpjQUVoTVRHVFpzbVhvZERvMEdnM0p5Y21rcEtRd2E5WXNxZSszMzM1YkdrWHI3T3hNdTNidGVPZWRkMHpXS1RSZUI2ZWtwSmhVU1g1ZWJ0ZmlDUWtKYk55NGtWMjdkcUZTcWVqZnZ6K2RPM2VXd25YanZzYUFFQXpWbFgxOGZKZy9mejZQSGoxaXc0WU5iTml3QVNjbko0WU1HVUxUcGsxelBGNUJHTi92UlVSRTVEaUR4OVhWVlFTRWdsQklJaURNeHJOa0ZZa2FDOTU0dHdOdVBqNkY2c05NcGFKeTB3QmNTbnNUc25NbjZUb05EdGJGdno2Y2k0c0x3NFlOSzlTVXNqSmx5akJreUJBYU5tekk4dVhMU1V4TXpQY3hqZHpkM2ZOOVBJVkN3YWhSbzZRM3JRRUJBVnk3ZHMza0UyQ2poZzBiNW1zTkMzZDNkenAzN2t6SGpoM1p2MzgvTzNic0tOWjErSXgvWkUrY09DRXRRbDBVR3pkdUJBeHZWQll2WGx6a0M5TDhCbTJsUzVkbXdvUUoyTnJhRmlwQU0rN1RyMTgvZERvZEowNmN5UGR4SzFldVRFQkFBTXVXTGVQY3VYTW0vYjBJaFEwZlZTb1ZPcDB1MzZNT2s1S1N1SExsQ3JWcjEwYWhVQlQ3R3d4QnlDK1pUTWFBQVFPWU9uVXFhcldhdUxnNFpzK2VUVUJBQUUyYU5LRlVxVktpR0lQd241U2Fta3BVVkJSQlFVRWNPM1pNK2gxdGJXMU4vLzc5aTNVYTNyK2RWcXRsMXF4WlhMMTZGUnNiR3o3Ly9ITnB6VDV6YzNOR2p4N05oQWtUMkxkdkgwbEpTWHo4OGNmWTJOamsyVy9tNjRHUkkwZWlVcW40NG9zdk9IWHFsSFIvYW1vcVZhdFdCUXhWazRGOHIvOGJGeGVIdWJrNTI3ZHZKenc4bkxDd01CNDhlQUNBbTVzYkxWdTJsSzVOaWtOd2NEQmZmZlVWS1NrcFZLNWNtUmt6WnBDY25Bd1l3aFM1WE02VUtWTVlOV29VUVVGQlhMaHdnUjQ5ZXRDMmJWdnhlL29GU2tsSjRjaVJJMnpmdnAxNzkrNVJxVklsaGd3WklnMmF5SW54NzJ2Tm1qVlp1SEFoang0OTRzcVZLNFNHaG5ManhnMXBWR0JtalJvMW9tM2J0Z0JjdkhpUlpjdVdVYU5HRFlZTkcwYVpNbVhvMUtrVFo4K2VaZGV1WFZ5OGVKSHc4SERBY0YzNXl5Ky9TUDNZMjl2VG8wY1BrNzVkWFYzcDBhTUhEZzRPdEdyVkNxVXk2MXQ1NC91Z3ZJcVVHRitYejl1elp3OHJWNjVFcFZMUnAwOGZPbEdnN0hjQUFDQUFTVVJCVkhUb2dMVzF0VWtiNHdBRm5VNkhXcTJXZmhmVXJWdVgxYXRYczNidFd2YnMyWU9kblIydFdyV2lkT25TMlQvQmhYRG8wS0ZpNjBzUWhLeEVRUGljcEJSejFPbFd2Tlc3QjliWmpNWXpTbE9ua1ByWEVHMlZqUTNtVnBiWnRuTXJXNWEzZXZjbWFOUDNLT1U2YkN5TGJ5Umh1WExsK1BqamovTzkza3RPcWxXcnhyUnAwL2pzczg5eS9HTlJIUHIzNzU5bFJFdm1hUjZaWlRjU01qY0toWUkyYmRyUW9FRURsaTlmenJWcjF3cDlucG05cUpGdW9hR2h4ZkpjNXpkb3UzZnZIbE9tVEVHcFZQTG8wYU1pSHpjL0ZBcUZWRlh0d29VTGhJU0VTTnVLRXFSWldscGliMjl2VXRtd09IVG8wSUhRMEZEQ3dzTHl2YytsUzVlb1hiczJQLzMwVTRFZWswd21vMlBIamh3K2ZEamZ3YndnNU1iRHc0T1BQLzZZQlFzV29GYXIwZXYxSEQxNmxLTkhqNzdxVXhPRWZ4UnJhMnRHang2Tmg0ZkhxejZWMTBaTVRBeXpaczNpeXBVck9EazVNWFBtekN5amMyclVxTUh3NGNOWnZIZ3h4NDhmNThxVksvVHMyWk4zM25rblN4R0d6SzVjdVNKOXIxS3ArT3FycjdoNDhTSS8vZlFUbHBhV2FEUWFGaTVjeU1HREJ3a01ETVRiMnhzd1hHUG9kRG9VQ2dWYXJaYms1R1RpNCtNcFdiS2tGSnFzV3JXS0xWdTJtQnhQSnBOUnYzNTkyclZyeHh0dnZJRk1KcE0rdkowK2ZYcVcwRGk3aXJUWlNVOVBaODJhTld6YnRnMHdWSUllTkdnUVNxVlMranVmbnA1T2Ftb3FqbzZPekpzM2ovSGp4eE1kSGMyS0ZTdjQvdnZ2Q1FnSW9GR2pSdmo3KytmNm5Ba0ZOM1BtVENJaUltalVxQkVUSjA0czhNQ0syclZyczJiTkdyWnYzODdwMDZjWk0yWk1ybE9OUjQ0Y3llREJneWxac2lRTEZpeVFBbTZqdW5YclVyZHVYZlI2UFk4ZVBTSW1Kb1puejU2UmxKUkVhbW9xYVdscFZLdFdqVXFWS21YcHUxZXZYcm1lYTFwYUd2NysvbG5DUlNPVlNrWHYzcjFwMmJKbHR0c2RIQndZTjI0Yzlldlh6emFBaEwrWEN2THg4Y255WHNUR3hvWVJJMGJRdVhObjVISzUrRjByQ0s4WkVSQm1rcG9tSnpaSlJZTnVuYklOQjFPVGtvZzRGOExEOEJza3h5ZGhyakk4ZldtcFdxenRiZkR3OWFQc0czVlFQZmVKcWJXek0vWGVmWmRUVzM5Q0tkZWhzaWo2NktreVpjb3dmdno0YkN1dTNibHpoL1BuejNQdjNqMFNFeE5SS3BWWVdscmk0T0NBdDdjM2xTcFZ5aktVM3MzTmpXSERoakYzN3R3WE1ncXFRNGNPTkc3YzJPUytKMCtlbUh4Q25Obnpvd0J2M3J5SlhxL0gxdFlXQndlSEhDdk5PVGs1TVduU0pMWnQyNWF2cVNkNWVWblRWUXVySU9mMzlPblRGM2dtV1pVdlh4NlZTa1ZDUWtLT1U4bXowN1ZyVjZLaW9ySWRXUXFHYWVwejVzemh6Smt6N055NVUxckF2S2dxVktoQWFHaG9nZlk1ZnZ3NGp4NDk0dXJWcS9uZVJ5YVQwYmR2WDVvMWE0YS92eit6WnMweW1Tb3VDSVhsNStmSDlPblRXYlZxbGJTb3ZpQUlmL1B6ODJQQWdBSGlEV3MrWldSa3NIdjNidGF1WFV0U1VoSzFhOWRtM0xoeE9YNkkyNjVkTytSeU9kOTg4dzNQbmoxanlaSWxyRisvbm9DQUFONTY2eTFxMUtpUlpSOVBUMDhzTEN6UTYvVjg4c2tuL1BycnJ4dytmQmdYRnhlbVQ1OU9URXdNYytmT0pTd3N6T1FEUEkxR1E4ZU9IZEZxdFNaL1E3ZHMyU0pOdCt6VXFSTy8vUElMNmVucHFGUXFXcmR1VGFkT25Veisvek5mUitWMFRRcmsrbmM2TEN5TUJRc1djUC8rZlh4OGZCZ3hZb1JKSUpSNTM4VEVSRlFxRlc1dWJuenp6VGZNbkRtVGtKQVFrcEtTMkwxN043dDM3Nlp0MjdhTUdqVXF4K01KQlRkaHdvUjhqV2pOamJtNU9kMjZkYU5idDI1NXRwWEpaQ3hac2lUSGdSQ1oyM2w0ZUJUcjd5UUhCd2NXTGx5WTQzWlhWMWY2OU9tVDQvWTMzM3d6ejJNNE9UbXhhTkdpWEpkcHlLM1FrU0FJLzF3aUlKVElpRlhiVU9tdEpqaGw4NGxReEI5L2NPTjRFSjdsclduUTFnN1BzdTRvbElaRmlYWGFES0lqVWdnL2Y1T2pxeTdnMTdnSlpXdlhOdG5meWFzVWxkNXFRdmpKSUVwYUpBS0ZEK0VjSEJ3WU8zWnNscERzM3IxN2JOeTRNVjl2RE11VkswZmZ2bjN4eVRTRnVtclZxdFN2WHovWEM2VENhTkNnQVowN2R6YTVMeU1qZ3hVclZ1UTRSZVQ1OVFUMzdkdG5NZ0xOeWNrSlB6OC82dFdyUjgyYU5VMFdpSmJKWkhUcDBnVkhSMGZXclZ0WHBIUC9Od1dFTDF2MTZ0VUIyTGx6Wjc1SFM3WnQyNVoyN2RxaDErdFJLcFVtMVNhTjB0UFRwUkVBRGc0T3pKMDdOOTlUalhMaTZPaUlyNjh2RXlaTWVDblRoSTJ2MXdvVktqQmd3QUNXTDEvK3dvOHAvRGQ0ZUhqd3lTZWZFQllXeHRtelo3bCsvVHB4Y1hIRnV2U0NJTHd1VkNvVmpvNk9WS3hZa2JwMTYxS2xTaFV4clRnZk1qSXlPSGJzR0pzMmJTSXlNaElQRHc5R2poeVpyelhFMnJScGc2ZW5KN05telNJMk5sWUt2a0pEUS9udXUrK3l0UGZ5OG1MUW9FR2NQMytleFlzWDgvanhZd0lEQXhreVpBaDJkblpVcUZBQmYzOS85dXpaUTNCd01CRVJFVkxnbHZuM212RURZa2RIUitrK1oyZG5hYXBuejU0OXMxM3JML1Axdy83OSszTXNVcEtXbGlhTldNeHMwNlpOYk5pd2dSSWxTakIyN0ZnQ0F3T3pGQzNKZksyV2tKQ0FxNnNyQUxhMnRzeWNPWk1kTzNhd2R1MWFMQ3dzNk5PbkQ3V2ZldzhoRkYxUnc4SEN5Q3NjZkoyNXVycEtyMk5CRVA1ZFJFRDRsMFMxRW9XRkZXVnIxY3l5N2RLQmZUeTVlNHRXZlVyaTVwMTFLckZDS2NlN2dqWGVGYXg1ZkQrRjM3YWVKT25KWTZxMWZNZWtuVS9OR2tTRWhKQ1Vrb3FOWmVFQ0RabE14b2dSSTdKYzVCdzVjb1FOR3pia2UwcnM3ZHUzbVQ1OU9xTkdqYUptemI4ZmM1czJiWW8xSUt4UW9RS0RCZzNLY2tHK2JkczJybCsvbnVOK3oxY01mdjZQVUd4c0xLZE9uZUxVcVZPNHU3dlRwVXVYTE91SU5HdldqS1NrSkdtUjY4TDRKd2R3dVNsVnFoU3VycTVjdUhEaGxSeGZKcE5KMWVCNjlPaVI0elFIcFZJcExiWU1md2RueGpWZmxFb2xSNDRjTWRrbjh5ZnhzMmZQTHBacDRDMWF0RUFtazBucks3MUl0cmEyTEZpd1FGcnpVS1ZTNGVIaFVleFRwb1gvTHBsTWhyKy9QLzcrL3EvNlZBUkJlQTNObURHRDRPQmdxbFNwd3NTSkV3a0lDTWdTak9XbVJvMGFyRnExaXVYTGwvUDc3Nzh6YnR3NG1qUnBrbVA3OXUzYnMyZlBIc3FYTDgvVXFWUHg5ZlUxMlc1Y2k2MUhqeDVrWkdUdzVNa1RZbU5qU1V4TUpDVWxCWTFHZzVlWEZ4VXJWc3pTOTRjZmZwaHJLS3pSYUxDd3NLQmp4NDQ1VmwrdVdyV3FORjN5ZWFWS2xlTFRUeitsVWFOR09lNXZuSTdwNU9TRXVibTV5VGFaVEVhblRwMW8zTGd4Q1FrSjB0SXNnaUFJZ3ZBcWlJRHdML0dwVmxSL3B5azg5OGY5NXNsZ250NjdSZnRCbmxqWjV2MTB1WGxiMG1Hd0o3dSt1OFhOazhGVWFQajNNRzJaUWtIbGdLWmMyciszMEFGaHk1WXRxVkNoZ3NsOWUvZnV6WFlSMnJ6b2REcVdMVnZHdkhuenBIVU1TNWN1alkrUGoxU0JxeWc4UER3WVBYcDBsdlVyenA0OW0yTlplcU9ZbUJpVDI3bXRTZmpvMFNPV0xGbENjSEF3Z3djUE52bVVzRU9IRGx5N2RxMUE2OHBsOWs4UENMTWI3VmFwVWlVKyt1Z2pWQ29WYTlldTVkaXhZeS85dkh4OWZYRnhjV0hQbmoxczNydzUyelliTjI1RXE5WFNyMSsvQXZXZE9SQXNqbkN3ZE9uUzBqb3NMK1AvMjdnUStmWHIxMW0xYXRWTFd4TlNFQVJCRVBLamMrZk9EQnc0TU52S3J2bGxhMnZMdUhIakdEUm9VTDZxOUg3OTlkZjVLdElobDh0eGMzT1RLci9tSmE4Um84WnJwWnhHUTNsNWViRmd3WUljOXc4SUNNanpIS3lzckJnMWFoUXRXN2JNY1ZTWmk0dUxTUkZBUVJBRVFYZ1ZSRUFJYU5JVjZJRVM1Y3VaM0ovMDlDbmhwOC9TWVloWHZzSkJJeXRiSllFOVBkaTU0aXllZmhWTjFqTXM0VnVPaS90a2FOSVZXSmdWTE55d3Q3ZlBNbFgzM0xsemhRb0hqVkpTVWpoOCtERHZ2dnV1ZEorZm4xK1JBMEliR3h2R2pCbVRaVWovN2R1M1diRmlSWjc3eDhYRm1kek9QR1VrSnhjdlhtVDY5T21NR3pmTzVNS3hYNzkrakI4Ly9oOGY5dVhFV1AzWk9HVTNzOHdYdnNhUmVKay93ZTdmdnovMjl2YkZzaDVqUVRScDBvU25UNSt5WThlT1l1KzdPQXZIdUxtNU1YYnNXT21DL2ZtUnE4WE4zdDZlNXMyYmMvandZVFp1M1BqYXZpWUZRUkNFZjYvbkN5b1VSWDdDUWVDVlZmQzFzTEI0NFZNbHZieTg4UEx5ZXFISEVBUkJFSVRpSUFKQ0lDWE5EUGV5NVpBOU4zM2k1cWxnZkd2YTR1aG1ubVdmTzJGSi9IbkxzSzVhaWZMVytGUXhEY0tjM0Mzd3JXSEhqVlBCMUdyYlhycGZwbERnWHM2SDVLaXJCUTRJTzNYcVpISUJGUmNYbCsxNkxnVVZFaEppRWhENit2cXlmLy8rUXZkbmJtN09tREZqc2l5NCsvanhZeFlzV0pDdjllS2VyeHBuYVpsOWxlam5QWHo0a0xsejV6SjkrblJwalVaM2QzZHExYXBsc29aaGZyMk05ZWp5b3RQcCtQYmJiNmxjdVRMWHIxODNXWE9uUllzVzlPN2RHNEMrZmZ1K2xQT3BXYk5tcmxPWGJXMXRhZENnQVFzV0xIZ2g2NTRWWjBEWXExY3ZIQndjQUlpS2lucmhBV0g3OXUwNWNPQUFXN2R1ZmFISEVRUkJFQVJCRUFSQkVJU0N5SDZ4alArWTlBd0xYSDNLbU55bjErcDRkQ3NDdnpxbW4zenEwWFAweHdlRTdIaUkrNzBrM084bEViTGpJVWMzUDhqU3IxOGRPeDdlamtDdk5RMDBYSDE4U05mL243MDdENHV5M044QWZnOHp3TER2SUNpS2lxTGdraUpxS200dFdoMHJTM01wczlMSzNMSzBRb2xNVFkrN2xSMVR5enlKdVdDNWhGcW91UzhoaGhzSUlvaUNJTExJTnNBQU04enZEMzdNWVZpR21XR0c5ZjVjMTdtYWVkL25mWjd2akZMSDIyY3gxYXBHYTJ0ckRCczJUT1hhTDcvOFVpMUkwMFZLU2dxS2k0dVY3MTFkWFhYdXk4aklDRE5uem9TbnA2Zks5ZHpjWEt4ZXZScDVlWGthOVZOMXI1dUsvVnMwa1phV2huMzc5cWxjOC9QejAvajV5cHBDUUFpVWI2Sjk3ZHExYW9GYjkrN2RHN1FPZjM5L2ZQenh4M2pwcFpkcWJmUDAwMDhqTEN4TTUyWGRGWHg5ZlRGbnpweHF5M0gwK1dzU0VSR0JsSlFVM0xoeEF4czNidFJidjdXSmlvckMwYU5IRFQ0T0VSRVJFUkVSa1RZNGd4QkFxUnd3czdSU3VaYVQvZ2hHeGdJNHVxb0dlZkhYOC9FNHNSQ3pPd2doL3Y5NGRaQTlzT2x1SWU1Y3owT1gzdGJLdG81dXBoQUtqWkNUbmc0N3QvK0ZibWFXVnBDWGFaZk5EaDgrWEdVdnY1aVlHSVNIaDJ2VlIyM0t5c3FRbFpXbFBJNis2dW5JbXFvNFdLTHE2V3NGQlFWWXRXcVZWbnV0V1ZoWXFMelhOZ2c5ZS9Zc0preVlvSnh4V1RXdzFGUkZHRFZreUJBTUhqeTRqdFlOU3lBUTFMZ2h0NkY0ZW5yaW5YZmVBVkMrUDFGR1JnWXVYcnhZclYxQlFRR09IejllcjdINjl1MkxPWFBtUUNnVXdzYkdCdXZYcjBkaFlhSHl2a0toME10SmxPZk9uY081YytmcTNZOG1SQ0lSbm5ycUtZd2ZQeDRyVnF5QVJDSnBrSEdKaUlpSWlJaUk2c0tBRUlCTVZnWnhsYjN5aXZJbHNMU3V2clE0SlZhQ2ZsWlFob05BK2V0K1ZzQzlXSWxLUUFnQWxqYkdLTXJQaHgzK0Z4Q0tMUzFSV3FyZDNtTlZ3NmtqUjQ1bzlYeGRLZ2R3VmNNNVRVMmVQQm4rL3Y0cTE0cUxpN0YyN1Zva0p5ZHIxVmZGb1NrVnRGMzZXVkpTZ29jUEg2Smp4NDRBb0Z4R3FxMktnUEQ4K2ZQWXVuV3JUbjFVRmh3Y1hPOCtLclJ2Mzc3YUhvK1ZDWVZDZlBEQkJ4Z3dZQUFVQ2tXZE0rOHE5aTZzYTErOGl2dlRwazFEWm1ZbTR1TGlsUGZlZWVjZERCczJESysvL3JwR242SHFLY1pWYXdISzk4UU1DZ3JDNnRXcmxYdFRscFdWYVhXaVltTVRpVVNZTzNldWNoL0pnSUFBckZ5NWtpRWhFUkVSRVJFUk5Ra01DSnVCTm0zYUtHZjNBZVZoMlkwYk4vUTZSdVVsdkxXZHNLYk9hNis5aHRHalI2dGNrOGxrMkxCaEErTGo0N1h1citxaEpGVlBOYTZMa1pHUlNzZ29rOG0wcnFHcDgvYjJWbm52NE9DQXJLd3M1WHU1WEk1Tm16Ymh6ei8vUkhKeXNzb3k4cXJjM055d2F0VXFBTURDaFF1Um1scDl5YndtdG0vZmp0VFVWR1JsWmVIKy9mdVFTQ1FvS2lxcU1aelU5UlJqZmV2YXRTcysrZVFUbGYwOU5RbFVBYzFEMVFvVjdkemQzZkhKSjU5ZzFhcFZLak1qaVlpSWlKcVR5aXVFa3BLU3NIejU4a2FzaHFqK0FnTURHN3NFb2tiRGdCQ0FTR1FFcVVRQ0t5ZEg1VFV6SzB0SThxb2ZwdEcybXlXdUpCU2l2OTMvWmhGS3k0QXIrVUN2b2RWbmMwbHlTMkZtcGJwOFdTcVJ3TmhZOHlYR1ZZT2dpeGN2Nm4xdnZNcXpCclVOTEY1NzdUV01HVE5HNVpwY0xzZkdqUnQxM29mTzBkRlI1YjAyeTVNcmFuS29kSHEwdHM5WGFDcDdFTmFrNnFuR24zenlDUzVmdm96ZmYvOWRHWWlXbFpYcEZORHFTcUZRMU91QUcyM0cwWmU0dURpc1dMRUNUazVPU0VwS1FsNWVYcTJoWm1WV1ZsYll0R2tUQUdEMjdObkl6OC9YVzAxRVJFUkV1amg5K2pUdTM3L2ZZT05WWGtsU1dGaUkyTmpZQmh1YmlJajBpd0VoQUdNaFVDUlIvY085cmJNTDVESUZNaDhXcSt4RDZObmJDZzl1U2ZEZDNVTDB0U3JmQXkweVh3SEh6dWJWbGhkbnBoWkRMaStEcll1enl2VWlTVDZFUnBvdk1hNVlKbHZCRVAvaHJienZZRUZCZ2NiUGVYbDV3Y2ZIUitWYXhhbTdrWkdST3RkVE5TQjgrUENoUnM4WkdSbGgwcVJKMVdZelJrUkU2RnhMVTJSdGJWM3RnSkp2di8wV3k1WXR3OENCQS9IZGQ5OGhLU21wa2FwcmZoSVRFNUdZbU5qWVpSQVJFUkhWeTY1ZHUvUnlpQ0VSRWJVK0RBZ0JHQnNWSXlQeEh0cjM3S204SmhBSjBhWnpKOXkra2c3SE1mOEwrQVFRWU1Ra045eUx6a2RxZlBsTU96OVBjM2o0V0ZYcjkvYVZQTFRwM0FtQ0tudWxaU1Ftd2xoUSszTFBxdHEyYmF0OHJWQW85RDRqek5qWVdHV1BQbTMyUmF0OGNBcFFIZzcrNXovL3daVXJWK3BWVStXQXNLaW9DTG01dVdyYkN3UUMrUGo0WU1LRUNmRHc4RkM1bDV1Ymk3LysrcXRlOVRRMWZuNStLdnYwQVVCcWFpcjI3ZHVIMTE5L0hWOTg4UVhXcjErUFc3ZHVOVXA5WXJFWWxwYVdXdThkV1dIZ3dJRVFDb1c0Y09HQ25pc2pJaUpxWExHeHNWeUdTUWFqYmt1WmhyQm8wYUpHSForSWlIVEhnQkNBbVVrcEh0MU5nRUl1VnduenVqNDVHR2QrM2dIdkFiYXdjMVk5c01URHg2ckdVTERDNDBmRnVITXREOE9udnF4eVhTR1g0MUZDSXB5dE5kOFR6OTdlWHZrNkp5ZEg3MzhyMktGREI1VURIMUpTVW5UcXA2eXNESnMyYmRMTGJMM0t5NFBUMHRLVXIwVWlFVXhNVEdCdWJnNEhCd2U0dUxqQTA5TVRQWHIwZ0pPVFU3Vis1SEk1dG16WjB1TDJlUnN3WUFBQTRONjlleXFCNlBIanh6RnExQ2c0T2pwaTFxeFptRHQzTHVSeXVmSytuWjBkWEYxZE5Rb09yYTJ0a1plWHAxTjlwcWFtV0xseUpVSkNRbkQ4K0hHdGxnUmJXbHJpelRmZmhKV1ZGYnAwNllLZE8zZFcyME5TSHljWXF6TnMyREFrSlNWeFZpRVJFUmtFbDJGU1F4QUlCQWIvLzB5VjkyRTJOVFd0dHNLRmlJaWFEd2FFQUV5TjVSQUFlQmlmQURldnJzcnJsZzRPNkRLd1A0N3RqTVNZZDl2QzNFcXpyNnN3WDRianY2U2h5OEQrc0tnVWRBSEF3enNKRUFnVU1EV1cxL0owZFZhVjlqRFVadm12cGpwMzdxenlQaUVoUWFkK01qTXo5VFpqcmZLTXhvNGRPK3AwK205cGFTbSsvLzU3M0x4NVUrYzZtdUllaERZMk51aldyUnVLaTR0eDdOZ3h2UGZlZThwN2Nya2NmLzc1Sjk1NDR3MVlXMXZEenM1T1pSYWZ2NzgveG84Zmo4dVhMMlBYcmwwcWg1cFVOVzdjT01USHgrUHMyYk5hMTFoYVdncFRVMU5NbVRKRjdZbkdkWjFpM0tOSER6ZzRPT2k4aDZTdS9QejhNSDM2ZEZ5N2RnMzc5KzluVUVoRVJFVE56anZ2dklQaHc0Y2JkSXlZbUJpc1dMRUNRUFZ0a1lpSXFIbGhRUGovYk1TRnVIWDZGTnk2ZUFLVmxtNTJIVFFZUmZsNU9MUWxIays5NWd6bjltWnErMGxQS3NKZkllbHc3dWlKcm9NR3E5eFR5T1c0ZGZvVWJNMjBtd0ZZK1ZSaGJaYi9hcXAvLy80cTcrL2V2YXRUUDg3T3psaTBhQkgrL2U5LzEvdkFCa3ZMNmdlK2FDTTVPUmxidG15cDl5Yk5odjViVjEwTUh6NGNBb0VBcDArZnJ2SDN3OW16Wi9IeXl5K2pvS0NnV2dEbzcrOFBvUHpYdkh2Mzd2anFxNjlxUGJGNDM3NTlXTFZxRmVSeXVkWkxmVXRLL25mQXo5U3BVMnRzbys0VTQrM2J0ME1rRXVHTEw3Nm9jZmFub1g5ZEtrN0FmdUtKSitEbTVvWXZ2L3l5M3IrbmhVS2h5bXhPSWlKcVBUcDA2TUNsbDlUZ1hGMWRHN3NFSWlKcVJoZ1EvajhyY3hueWN3cHhOL0lxT3ZYelZiblhlOVJ6U1B6bkgveTU0eXphZWxxZ2ExOUx1SFV5aDFCVUhpVEtaV1ZJdlZ1STIvOFVJRFZCZ203K1E5SFIxN2ZhR0lsWHIwRmVVZ2hMMjFLdGFwUEw1Y3E5L3NSaXNZNmZzR1pPVGs3bzBxV0w4bjF1Ymk2U2s1TjE3cy9kM1IyZmYvNDVWcTVjaWV6c2JKMzcwZlZ6Wm1SazRQRGh3emh6NW94ZXc1Z2hRNFpnOE9EQmRUYzBNS0ZRaUtlZWVncFNxUlNob2FIbzFLbFR0VFpGUlVWWXUzWXRTa3BLVkdaQWR1M2FGVzNhdEFFQXhNZkhZOE9HRFdxWEVPZm41K1BYWDMvRmUrKzloNUtTRXEyV2p1dnJ1Njl0YVhqVi9SZjF6YzdPRGtCNTBMbGt5Wko2aDRNdUxpNVlzR0FCdG0vZjNtajdRaElSVWVNeE56Zm4wa3NpSWlKcTBoZ1FLaWxnYnk1QnpKbXpzSFZ4Z2IxN081VzdIWDE5NGVybGhic1JWM0R4U0J3S2NoN0NSRnorOVpWSVpiQ3d0VUliejY0WU1iMGZ4RFhNZm51Y2xJeVlNMmZoYkMwQm9OMnkxZno4ZkdWZ1VmRlBmWG42NmFkVlptTmR1SEJCWlMrUnVxU2xwY0hNekF3Mk5qYkthMjV1YnNxUU1DTWpRNmU2dEEyQVpESVp0bXpaZ3ZEd2NJTXNDejUvL2p5MmJ0MWE3MzUwV1NwZG1aK2ZIK3pzN1BEYmI3OGhOemRYNWRkT0lCQW9QM3ROeThRcmxwakk1WEw4OU5OUEd1MHZlT3JVS1R6OTlOT1lPWE1tMXE1ZGkram9hSTNxVkNnVVVDZ1VCcG5wWitqWmcyWm1ac29sN3RIUjBUcnZ3MWpCeGNVRml4WXRncjI5UGViUG40LzE2OWRyL0QwU0VSRVJFUkVSTlFRR2hKV0lUY3BnYjFtRWlBTUhNT1QxeWRYMkR4UmJXc0o3eEhCNGp4aU9rc0lpU1A5L2VhZlkwaEltNXJVdlBTN0l5a0w0Z1FPd3Q1UkNiS3A1K0ZiaDRjT0h5bURReHNZRzdkcTF3NE1IRDdUdXB5b0hCd2M4ODh3ekt0Zk9uVHVuVlI5WldWbllzV01IRmkxYXBCSVNPanM3NDRzdnZzRHExYXZyTlNNUkFQTHk4bEJjWEZ6aklTUVZSQ0lScGs2ZENyRllqRE5uempUSnZRUDFZZFNvVVhqOCtER09IajJxMVhNT0RnNFlOR2dRQUNBc0xFempYeE9GUW9HUWtCRE1uejhmOCtiTncxZGZmYVh4c3UyeXNqS1Z3Mi8wcFhKNFhEa1UxUmMzTnpmbDY2aW9LSTJlK2U2NzcrcHNVMVpXQnBGSWhIbno1bUhEaGcyY1NVaEVSRVJFUkVSTkJnUENLaXpOU2lFcks4Q1o0R0QwZStrbE9OZXkyYTZKdVpuYVVMQkMrdDI3dUhJb0ZOWm1VbGlhbGRUWnZpWnhjWEh3OXZaV3ZoOHlaQWoyN05talUxK1ZqUjgvWG1WL3c5dTNiK3NVUEthbXB1S3JyNzdDb2tXTFZHWTQydHJhSWpBd0VPdldyY09kTzNkMHJqTTVPUmtyVjY1RWh3NGRNSFRvVUF3ZVBCZ1dGaGJWMmxsYVdtTGF0R253OS9mSDVzMmJkWjY5V0ZsVDJvT3dXN2R1OFBUMHhQcjE2NVY3L0dsYTMvUFBQdytoVUlqSGp4L2p3SUVEV28xNzdkbzEzTDU5RzE1ZVhwZy9mejYrK09JTDVPVGsxUG1jb1VMYWl1WDJRUGxwZVZLcFZLLzl0MnYzdjluRHQyL2YxdWlaMmJObjEzc1pNaEVSRVJFUkVWRmpNZXhHWHMyVXJVVXg3TTBMRWJIL0FHNmRPbzFTSFFLSVVxa1UwU2RQSTJML1FkaGJTR0Jqcm51SWNlWEtGWlgzbzBhTmdvdUxpODc5QVlDdnIyKzFQZlhxRXpxbXBhVmgrZkxsZVB6NHNjcDFDd3NMQkFRRW9FK2ZQanIzWGVIKy9mc0lEZzdHbkRsejhQUFBQNnVjemx0WjE2NWRzWHo1Y2p6NTVKUDFIck1wQllRVEowN0VwVXVYY1BYcVZlVzFxa3VNYTJKbFpZWGh3NGREb1ZEZ2h4OSswQ2xRQ3cwTkJWQyt4SDNPbkRrYUxRRTMxSGRYZVZhaXZ2ZmtCS0N5SnljMzl5WWlJaUlpSXFMV2dBRmhMU3pFcFdoalc0Q0gwWkU0dm5rejRpK0ZvekEzdDg3bkNuTnpFWDhwSE1jM2IwYmFyVWkwc1MrQWhWaFdyMXJ1Mzcrdk1nTlBKQkxod3c4LzFQbWtYM2QzZDh5WU1VUGxXbmg0T09MajQrdFY1Nk5IajdCOCtmSnFKK2VhbUpoZzNyeDV5ajN3NnF1MHRCUW5UcHpBZ2dVTEVCd2NYT05Kdm1abVpwZzVjeWFtVEpuU3BFSStYZlh2M3gvMjl2YlY5akRVSkNCODhjVVhZV0ppZ21QSGptbThaTGFxNjlldkl5VWxCVUI1QUR0NjlPZzZuekhVUVNJbUppWUFnSmlZR0pYVGt2VkJJQkNnVjY5ZUFNcFBnNTR3WVFLY25aMzFPZ1lSRVJFUkVSRlJVOE9BVUEwVDR6STRXK2ZEd1VLQys1RVhjSExyanpqNTQ0KzRlZnc0N2x6Nkc4azNvNUI4TXdwM0x2Mk5tOGVQNCtTUFArTGsxaDl4UC9JQ0hDMGxjTGJPaDRsSSt6MEhheElTRXFLeVpOUGQzUjBCQVFGYWh4ZWRPM2ZHd29VTFZXWmVTYVZTdlN4WkJvRDA5SFI4OWRWWDFXYjNHUmtaWWRxMGFaZzBhWkxlQWp1NVhJNWp4NDVod1lJRnRlNmQrT3l6ejJMdTNMa3FTNm0xMFJUQ1JhRlFpRmRmZlJXYk5tMnF0b3kxcm9Dd2JkdTJlT2FaWi9EZ3dRUHMzYnUzWG5XY1BIbFMrWHIwNk5GMWZqZjErZTdVUFN1WHkvSHR0OTlpeFlvVnRaNXlyS3N1WGJyQXpzNE9aV1ZsMkw5L1B3NGNPSUM1YytmQzNOeGNyK01RRVJFUkVSRVJOU1VNQ0RWZ2JpcUhzMVUrM0owbE1DOUxRL2FkZjVCeTdRTGl6aDVIM05ualNMbDJBZGwzL29GNVdScmNuU1Z3dHNxSG1ZbGNyelhFeHNiaStQSGpLdGM2ZE9pQTVjdVg0NFVYWHFnendEQXhNY0hZc1dNUkZCUUVLeXNybFh2YnQyK3ZkYm11TGpJek0vSFZWMThoTFMydDJyM25uMzhlQ3hZczBPdHB6QVVGQmRpNmRTdldyRmxUNDRtei9mcjF3OXk1YzNVNk1NTlFzK0MwSVJRS2NmandZY1RHeGxhN1YxZEErTVliYjZDNHVCZ2JOMjVFYVdscHZlb0lEdzlYbm5CdFoyY0hhMnZyV3R0cUV3NWFXRmlvN0N2bzV1WUdvVkFJdWJ6bW42SDgvSHhFUkVSbzNMODJSb3dZQVFDNGRPa1Nzckt5Y1Bic1dUeDY5QWlMRmkycTluTkRSRVJFUkVSRTFGTHdrQkl0R0FrQUM3RWNGcEFES0c3dzhYZnQyZ1ZYVjFmMDdObFRlVTBzRm1QaXhJbDQrZVdYY2ZQbVRjVEd4aUlqSXdNRkJRVXdNaktDdmIwOXZMeTgwTDkvL3hxWEpCOCtmQmdYTDE3VWU2MVpXVmxZdW5RcDVzK2ZqODZkTzZ2YzY5V3JGMWF0V29VVEowN2dyNy8rcXJZa1dWYzNidHhBWUdBZ1pzMmFoVzdkdXFuY2UrS0pKekJ0MmpSczNicFZMMk0xcEpLU2tscG5TS29MQ1B2Mzd3OGZIeCtzVzdjT3FhbXA5YTRqTnpjWHNiR3g4UGIyaGx3dVIxRlJVYTF0S3dkK2RlblJvd2NtVEpnQXNWZ01pVVNpREkrenM3UHJYYk0yN08zdE1YRGdRTWpsY2h3OGVGQjVmZHUyYlZpOGVERSsvL3h6ZlBQTk4zcjVMb21JaUlpSWlJaWFrc2FmSGtVYWs4dmwyTEJoQXk1ZnZsenRubGdzaHArZkg2Wk1tWUtQUC80WVFVRkJDQXdNeEFjZmZJQ1JJMGZXR0E2R2hZWFZlOW1wT3ZuNStWaXhZZ1grL3Z2dmF2Zk16TXd3WnN3WXJGdTNEazg5OVpUZXhzekp5Y0hLbFN0eCt2VHBhdmY4L2YzUnUzZHZyZnByQ2pNSTFhbGNYK1dBME03T0RtKy8vVGIyN3QyTDY5ZXY2MjI4czJmUEFnQWlJaUxVN3Y5WDE1THV5cldHaDRkai92ejUrT1dYWDJCalk2TmMvbDdUcjZFaHhnemhNQUFBSUFCSlJFRlV2ZmppaXhDSlJQanp6ejlWWnI4V0ZoWml6Wm8xTURNenc3Smx5NVFuUWhNUkVSRVJFUkcxRkp4QjJNeVVscFppNDhhTmVQcnBwL0g2NjY5ck5WT3JjaCs3ZCsrdXRtVFpFRXBLU3ZDZi8vd0g4Zkh4bURoeFlyVjZoVUloeG84Zmo3Lysra3R2WThybGNtemJ0ZzJabVprWU4yNmN5ajFYVjFldEFyT0tBRzdJa0NIVlRuMnVEMzBGVERVRmhBS0JBTysvL3o1T25UcUZJMGVPNkdXY0NoY3ZYb1M5dmIweUtLeE5SVUJZMit6UXFzR3JRcUhBaFFzWFVGaFlpSTgrK2dpblRwMVNucHlzTFYzMlBuUjNkOGVJRVNPUWxwYUcvZnYzVjd1Zm1abUo1Y3VYSXlBZ0FKTW1UY0l6enp5REN4Y3U2RlFmRVJFUkVSRVJVVlBEZ0xDWk9uSGlCSzVkdTRaLy9ldGZHRHAwcUVhSGNDZ1VDa1JHUm1MdjNyMTQrUENoem1OTHBWS1ZRMDQwRVJZV2hxaW9LTHp6emp2bzJyV3J5cjJDZ29KcTdUTXpNK0hvNktoOHJZdERodzZocUtnSWI3enhCZ1FDQWFSU0tTSWpJN1hxb3lMSU8zLyt2RjZXSjFlY1FxeXZtWW1WZzhiS1lXWnljakpDUWtLcXRUYzJOb1pBSUtnMiswL1RFN0VWQ29WR3daMUNvY0NlUFhzUUZoWldaOTJWM2JwMUM0R0JnVWhPVHRhb25xckVZckZ5aWJKTXB0bnA0U0tSQ08rOTl4NUtTa3F3Y2VQR1dtZEdQbnIwQ0VGQlFYanZ2ZmZRcDA4ZnZQVFNTOHA3RXlaTXdNT0hENUdSa1lHTWpBeGtabVpDS3BWQ0pwT3BIQzRFbEFlWUlwRUlwcWFtc0xDd2dLV2xKU3dzTEhENzltMFVGemY4MWdWRVJFUkVSRVJFREFpYnNjek1UUHozdi8vRnI3LytpcDQ5ZThMSHh3Y2VIaDZ3dHJaV0JqNFNpUVFQSGp6QTdkdTNFUjRlWHVQQklkcUtpb3BDdjM3OUFFRHRQblJWcGFTa1lObXlaZWpkdXpkR2pod0pMeTh2eUdReS9QZS8vNjNXTmpnNEdOT25UMGR1Ymk1Ky8vMTNuV3M5ZHV3WUVoSVMwTFZyVjF5OWVoWHA2ZWxhUFcrb0pjWW1KaVo2NmFkeWZSV2gyNlZMbDJyZHM5RFoyUmtMRnk1RVlXRWhVbE5Ua1o2ZWp2ejhmUGo1K1NuYnFGczZyS204dkR5MXN4Y3JacEpXbmUxWFhGeXNVVGpvNXVhRzhlUEhReXFWb3FTa0JDVWxKUkFJQlBEMjlvYXBxU21BbW9Qbm1reWFOQW50MnJYRGhnMGJrSlNVcExhdFJDTEIrdlhyMGJ0M2I3enl5aXZvMUtrVEFHRFlzR0cxUGlPVHlaVGZxYkd4Y2JVd1B6TXpFeGN1WEVCY1hKeEc5UklSRVJFUkVSSHBHd1BDRmtBaWtlRFNwVXU0ZE9sU2c0eTNlL2R1dUxxNndzYkdCaWRQbnRUNitldlhyOWU1ekRjeU1oSXpaODdVdFVRVkNRa0pTRWhJME9sWlErMDFaNGlBc09LMXVwbHpLU2twK1BEREQ5R3ZYeitNR1RNR3ZyNitLdmZ6OHZMMGRtaU1PaFVobWE0QmJHcHFLbjc2NlNkMDY5WU4vZnIxdzdCaHcxUityVkpTVWpRS0NFZU9IQWwvZjMrc1hic1cwZEhSR285ZjhYdTRRNGNPR0RCZ2dES2NyK256aUVTaVdyY0N1SGp4SW43NDRRZU5aenNTRVJFUkVSRVJHUUlEUXRKYWVubzZBZ0lDR3J1TUJpRVVDcEdabVludzhIQzk5Wm1Ta3FMMVV1ZmFWQTdGTk4yUFVpNlhJenc4SEpjdlg4Wnp6ejJIaVJNbkttZnk3ZG16cDlxU1dFT29QSVBReU1nSVpXVmxXdmVSbjUrUGlJZ0lSRVJFNE1DQkEvand3dy9ScmwwN0FOQm9HZlRBZ1FNeGF0UW9MRm15QkNrcEtWcVBEd0QzNzkvSC9mdjNBWlNIdm0zYnRrV2JObTNnNk9nSU96czdXRnRidzhyS0NoWVdGaENMeFJDTHhUQXhNWUd4c1RFa0VnbCsvUEZIaG9ORVJFUkVSRVRVNkJnUUVxbngyMisvSVN3c0RLV2xwWHJwN3ovLytRL0N3OFAxRnNLSlJDS1VsWlVoS2lwSzYvM3JGQW9Gamg0OUNqczdPd3dZTUFDLy9QS0xYb05RZFl5TmpTR1ZTaEVXRnFhWDd5SXRMUTFyMTY3Rm1qVnJFQm9hV3VjQklvNk9qdWpWcXhjV0wxNE1xVlJhNy9HQjhxWFppWW1KU0V4TTFFdC9SRVJFUkVSRVJBMUZvR2lJNlVJR01HWEtsTVl1Z2FqUnRXM2JGb1dGaGNqT3p0YTVEMHRMU3hRVkZVRXVsK3V4TXZYTXpNd2dFb21RbjUrdjEzNmRuWjIxM21leXBhczRHSWVJaUloSTMySmlZckJpeFFvQVFMZHUzUkFZR05qSUZSRVJVVzBFVlE4QnFJSXpDSW1hTVYyWHhsWW1rVWowVUlsMnREbmNSaHNNQjRtSWlJaUlpSWkwWjVnaldvbUlpSWlJaUlpSWlLaFpZRUJJUkVSRVJFUkVSRVRVaWpFZ0pDSWlJaUlpSWlJaWFzVVlFQklSRVJFUkVWR3JrWlNVaE1lUEg5ZDZQeWNuQjMvODhRZDBPYy96M3IxN0dyZk56OC9IbzBlUHRCNURtLzVsTXBsT3owb2tFang4K0ZEclo3Z25PRkh6eFVOS2lJaUlpSWlJcU5VNGNPQUFqaDgvanZIangyUGl4SWt3TlRWVnVYL2h3Z1Y4L2ZYWENBME54YXhacytEajQ2TlJ2ektaRExObno0YTd1enZHangrUGtTTkhxbTJmbloyTjZkT25vMWV2WG5qeHhSY3hkT2hRalQvRDJiTm44Zmp4WTR3ZVBScGlzYmpHTm5GeGNWaTNiaDFlZmZWVlBQLzg4ekF6TTlPNC83eThQTHo5OXRzWU5HZ1FuSnljTkhybTZ0V3JLQ29xd3JwMTYrRGk0cUx4V0VUVU5EQWdKQ0lpSWlJaW9sWmoxcXhaU0VsSndjNmRPM0hxMUNrc1hyd1lIVHQyVk40UEN3c0RBRHg2OUFpblQ1K0doNGNITEN3czZ1dzNLaW9LeGNYRmVQRGdRWTJoWFVwS0NseGNYQ0FTbGY4eDNNTENBZ3FGQWtsSlNlalVxUk95c3JKZ2Ftb0tTMHZMT3NjS0RRM0Z0V3ZYc0dQSERnUUVCS0IvLy83VjJsaFlXQ0FqSXdPYk4yL0dqUnMzRUJRVXBCeTdMc2JHeGlncks4UDU4K2MxYWwvWmhnMGJzSExsU3EyZjA1UmNMa2RPVGc1a01obk16YzFoWldWbHNMR0lXaE1HaEVSRVJFUkVSTlJxaUVRaUxGcTBDTk9tVFVOS1NncFdyVnFGelpzM0F3RHUzTG1EbUpnWWlNVmlmUDMxMTNCM2Q5ZTQzL0R3Y0FEQUs2KzhnaTVkdXVDOTk5N0RFMDg4QVFBb0t5dkRzV1BINE9MaWdzNmRPME1vRktLa3BBUUFVRnBhaXQyN2QrUHExYXV3dGJYRjZ0V3IxWWFFNmVucHVINzlPZ1FDQVJZdVhBZy9QNzhhMjVtWW1BQUFPblRvZ0NWTGxtajhPWUR5Z0xEQ24zLytDYUZRQ0tBOE5IM2pqVGNBQUVlT0hGR09BUURQUFBNTVJDS1IxbU5wNnZ6NTg5aXhZd2VTa3BJZ2w4dVYxKzNzN0RCczJEQk1tVElGMXRiV0JobWJxRFZnUUVoRVJFUkVSRVN0aXEydExTWk5tb1F0VzdiQTNOeGNlWDNuenAwQWdJOC8vbGdaRGhZV0Z1S25uMzdDVzIrOVZXdHdwMUFvY1BMa1NRREE2ZE9uRVJvYWl2ejhmQ1FtSnFxMHk4bkpnWW1KQ1k0ZlA2NE00UW9LQ25EKy9Ia1VGaFlpTHk4UDE2OWZ4K0RCZzJ1dC9mRGh3MUFvRlBqWHYvNVZhemdJUUJucVZmeXpvczR0VzdhZ1g3OSs2TmV2WDUzUGFrc2dFRlJic3EwdlNVbEpzTGEyeHFSSmsrRHE2Z3BqWTJNa0ppWWlORFFVQnc4ZVJHUmtKTDcvL251VjBKS0lOTWVBa0lpSWlJaUlpRnFzWDMvOXRjYkRNMHBMUzVXdk4yM2FCS2xVaW9zWEw4TFIwUkV4TVRHSWlZa0JBRVJHUnVMKy9mdUlpWW5CNnRXcmExeHUvTTgvLytEeDQ4ZHdjSENBbzZNakhCMGRBWlFIWmxPblRzVi8vL3RmM0xoeEEwNU9UaENMeFJnelpneEtTMHR4K1BCaFdGdGJ3OS9mSDRjUEgwWlpXUm1DZzRQUnZuMzdHbWN2RmhZV0lqUTBGSFoyZHBnMmJSb0FZTy9ldllpS2lxcjJHU3MrMzRNSEQvRCsrKzhEQUtSU0tWSlRVM0hreUJHc1diTUczYnAxcS9FN0V3Z0V5dGN6Wjg1VXZxNTg2TW1jT1hOcWZOWlFKazJhaE1tVEo2dGNHekZpQkFZTUdJQjU4K1loS1NrSjE2NWRxM0c1TlJIVmpRRWhFUkVSRVJFUnRWaTllL2ZHUng5OWhPTGk0aHJ2Mzd4NUV6ZHYzbFMrejh6TXhJRURCNnExaTR1THc2SkZpN0J5NWNwcUIzN3MyN2NQSXBFSXk1Y3ZSK2ZPblhIcDBpVzR1cnJDdzhNRFNVbEp1SEhqQm54OGZOQytmZnRxZmVmbTV1THc0Y01BeWtPOWhJUUVmUGpoaDFpeVpBbDY5dXlwMG5iUG5qMlFTQ1FJQ2dxQ3BhVWxZbUppOE9PUFB5cnZ1N3U3dzlyYUdrS2hVUGw1all5TWxETWZMUzB0bGVGbFNFZ0lGaXhZb0RLRHNpWVdGaGJLd0xCaVdYVFY2eFYwT2ZsWlUxWEhxdENsU3hlRGpVblVtakFnSkNJaUlpSWlvaGFyUzVjdStQNzc3MkZtWmdaYlc5dHFCM1ZjdUhBQlgzNzVKUndjSExCbnp4NnQrNCtMaTBOa1pDVE16YzJ4YnQwNktCUUtKQ1Frd003T0RsOS8vYlV5L0pzNGNTTDY5dTJMc1dQSHdzWEZCYVdscFJnM2JodzZkZXFFMWF0WFk5eTRjZWpZc1NPMmJ0MWE0emdYTDE1RVNFZ0loZzhmanFGRGgwSW1rK0hycjc4R0FIaDRlR0RLbENrcUp5RW5KeWZqblhmZWdadWJHOWF0VzZmVlp5b3JLMU8rWHJObVRZMTdFSzVjdWJMYUhvU1Y5d1pzS0dmT25BRUF1TGk0b0hmdjNnMCtQbEZMd1lDUWlJaUlpSWlJV2pSMWg0MVVMSnV0YXlaZGJUWnYzZ3hiVzF1NHVibmgxcTFiRUFxRjhQYjJCbEFlcnNYRnhVRWtFaUU4UEJ6TGx5K0hWQ3BGcDA2ZGxDSGNnd2NQc0dEQkFnQ3F5NTRyMjdsekozNysrV2NBd0wxNzl6Qno1a3dVRkJRZ05UVVZuVHQzeHRxMWF6VSsvZGplM2w3dEhvY0FWSUsrZWZQbUtWOVhybS8rL1BuVm5sTW9GRkFvRkxYTzl0T0hodzhmUWlhVElUYzNGMy8vL1RkKysrMDNkT3JVQ1VGQlFRYmIvNUNvTldCQVNFUkVSRVJFUksxV3hWSmNkU2ZnM3JsekIxdTNic1dpUll0Z1oyZW52SjZjbkl6Q3drSjg4ODAzc0xPenc0c3Z2Z2dMQ3d0OC9mWFhLQzR1Um1CZ29MTC9pcG1FQUpDV2xvYTJiZHNDS0Y4Q1hMR3ZZWDUrZm8zamp4Z3hBanQzN29SY0xrZFJVUkVrRWdreU16UFJ1WE5uckY2OUdrS2hFSUdCZ2NqTXpGUStVM1VQUXBsTWhxU2tKQmdiRzJQWnNtWHc5Zld0OWZOVzNtdFFXeVVsSlRBeE1URllTUGplZSs5QktwVXEzL3Y0K0NBd01CQk9UazRHR1krb3RXQkFTRVJFUkVSRVJDM1N0OTkraTV5Y0hMVnRVbE5UbGY5Y3VuUnBqVzBpSWlJZ2xVcXhZTUVDckYyN1Zoa1N5dVZ5OU9yVkN3Y1BIbFRPdXBOS3BmamlpeStRa3BLQ3NXUEh3c3JLQ2dFQkFRZ09Ec2JldlhzaEVva3dhdFFvbEphVzRzNmRPekExTlVYbnpwM3g0TUVEQ0lWQ0pDY25WNXZ4MkxadFc3ejk5dHZvMHFVTGlvdUxzWFRwVW5UcjFnMHJWcXlBbFpVVkFPRHR0OS9Ha2lWTFlHMXREVk5UVXdnRUFwVXdFd0JzYkd3QUFQdjM3MGZIamgxaGIyOWY0K2N0TFMxRm16WnRNR3pZTUV5Yk5rMFo5bFZlWXJ4dTNUcVZKY1p2di8wMlhuamhCYXhidHc1R1JrYjQ5Tk5QWVdSa1ZPdjNyWTZibTF1dDl3SUNBbEJTVW9MczdHemN1SEVERnk5ZXhOU3BVekYxNmxSTW1EQ2h6cjZKcUdZQ2hTRjNFVFdnS1ZPbU5IWUpSRVJOWG5Cd2NHT1hRRVJFUkMxVVRFd01WcXhZQVFEbzFxMGJBZ01ERzdtaTZtN2N1SUZQUC8wVVFxRVFscGFXTlFaV3VibTVLQzB0aFZBb2hGd3VoNE9EZzlyWmJ4MDZkTURpeFl0aFptWUdoVUtCSlV1VzRNS0ZDN1cydDdLeXd2NzkrN0YwNlZLY08zY09Bb0ZBN1dFZTl2YjJXTHQyYlkzTG9rK2RPb1hWcTFlalk4ZU9tRFp0R2pJek01R2NuSXlrcENTNHU3dmp5SkVqNk4rL1AyeHRiV3ZzT3lvcUNtNXVidmprazArcUxjYzljK1lNZHUzYUJRQzFMaE91bUlVSUFKMDZkYXAyUHo4L0h4a1pHUUNBWWNPR1llSENoY3I5Q3lzODg4d3p0WDcyQ3NlUEg2K3pUWVdZbUJoOCt1bW5rRXFsbUR0M0xzYU1HYVB4czBTdGlhQ09hYjJjUVVoRVJFUkVSRVF0VXE5ZXZiQm56eDdZMk5qVUdIZ1ZGaGJpOWRkZlIybHBLZDUvLzMxczJyUUo3Nzc3THA1NjZpbU4raGNJQlBqc3M4L3c0TUVET0RnNFlNS0VDYkMydHNadnYvMEdBRGh3NEFCKy9QRkhGQllXSWpFeEVVRDVpY2MyTmpiSXpjMVZIbEt5WmNzV0FPWExrSHYwNkZFdEhNek96c2FTSlVzUUhSME5vSHpKYzBCQUFCd2RIZEduVHg4TUdUSUUzdDdlQ0FrSndhbFRwOVRXZk9mT0hUZzRPT0NERHo1UXVUNTA2RkNjUFhzV1VWRlJjSEp5cWhZZ3hzWEZLWmYyaWtRaXBLU2t3TXZMUzZXTnBhVWxYRjFkbFRYLy92dnZHRHQyckVxYm9LQWc5VitxbHJwMzc0NlhYbm9KZS9mdXhhKy8vc3FBa0VoSERBaUppSWlJaUlpb3hhcHROaDBBYk51MkRSS0pCSjZlbm5qNTVaZHg3dHc1Yk5xMENkN2Uzc3FncXk1bVptYm8wcVVMaW9xS3F0M3o5ZlhGcGsyYmNQandZVHg0OEFBQThQbm5ud1A0MzBFZ0tTa3BtRE5uRHVSeU9lN2N1UU5uWjJkczNMaFJaZm12blowZDNOM2RFUjBkRFFjSEJ6ejMzSFB3OS9kWG1jVlhNU3ZSMGRFUnUzZnZybFpMeGFuRzdkdTN4NHdaTTZyZEZ3Z0V0WVozeDQ0ZHc0MGJONVR2ZS9mdWpjVEVSUFR2MzEvclpiMlZUMXJXbDNidDJnRUEwdFBUOWQ0M1VXdFJmWDQxRVJFUkVSRVJVUXQzL1BoeC9QNzc3ekEyTnNhOGVmTWdFQWd3YmRvMDVPZm5JeUFnUUxsVVZsZUZoWVV3TXpORHAwNmRzSDM3ZGdEbDRkM2R1M2RSVUZCUWJabXhVQ2hFdDI3ZFlHOXZyMXpxVzluczJiTXhlL1pzQkFjSFkrclVxY3B3OE1HREIvampqejl3OE9CQmplb1NpVVJhSFNEeXh4OS9ZTjI2ZFFDQWlSTW5BaWcvaUdUdTNMbjQ4Y2Nmc1hidFdwVkRReHBEeGJKbloyZm5ScTJEcURuakRFSWlJaUlpSWlKcVZjNmZQNC8xNjlmRHlNZ0lDeFlzVUM2VjlmSHh3Ymh4NDdCdjN6N01temNQUVVGQjZOYXRtMVo5eStWeTdOcTFDL3YyN2NPSUVTUHd3Z3N2WU9QR2pUQXlNc0tHRFJ2ZzR1SUNnVUNnWEdMczZ1cUtqUnMzMXRtdnFha3BCZzBhaEt0WHJ5SWhJUUd4c2JHSWpvNUdibTR1Ykd4c01HYk1HTDJlSEN5VHlmREREejlnLy83OUVJbEVtRDkvUG5yMjdJazllL1lnTHk4UGd3Y1B4dFNwVS9Ienp6OGpNaklTMDZaTnc0Z1JJMnJjNTFFZkNnc0xZVzV1WHUxNmJHd3NRa05EQVFDalI0ODJ5TmhFclFFRFFpSWlJaUlpSW1vVlpESVpnb09Ec1h2M2JvakZZaXhjdUJCUFB2bWtTcHQzMzMwWEdSa1pPSDM2Tk9iT25ZdFJvMFpod29RSnltV3N0WG44K0RFQW9LQ2dBTnUzYjhmWXNXUHh5aXV2WU9IQ2hRQ0Fzckl5ZlBQTk41Z3laUXE4dmIyVnp4VVhGOWRaOTk2OWU3Rno1MDZWbVhwQ29SQURCZ3pBcUZHak1HREFBQWlGUXV6Y3VSTUZCUVhZdEdsVHRUNGtFa21kNDFTNGUvY3UxcXhaZy9qNGVMUnYzeDZmZmZZWnVuYnRpcFNVRkFCQVhsNGVBT0NOTjk2QXNiRXh0bTNiaHBVclYyTDc5dTBZTldvVS9QMzk0ZUhob2ZGNG12ajExMTl4OU9oUitQajRvRjI3ZGpBMk5rWkNRZ0l1WGJvRXVWeU9FU05HNExYWFh0UHJtRVN0Q1FOQ0lpSWlJaUlpYXRFVUNnWE9ueitQYmR1MklTVWxCYjE2OWNMSEgzK010bTNiVm1zckVBaXdhTkVpdUxpNElDUWtCSC8rK1NmQ3dzTFFvMGNQREJreUJQMzc5Njh4TEt3NGhFUWdFR0RHakJsd2RYWEY3Tm16VVZCUWdKa3paeUlxS2dwbno1N0ZsU3RYWUdOam8xd09tNStmaisrLy94NXl1UnpGeGNVb0tDaEFVVkVSL3YzdmZ5djdIamx5Skg3KytXY0FnSU9EQThhTUdZUG5ubnRPWlovQ3NySXlBRUJSVVJFT0hEaFE2M2RSc2ZkaFRmTHk4aEFjSEl6UTBGQ0l4V0pNbXpZTnI3NzZLb3lOalZXZXJRZ0lBV0RDaEFubzJMRWoxcTFiaDBlUEhtSEhqaDNZc1dNSDdPM3RNV1BHREl3WU1hTFc4YlRScFVzWHRHdlhEdEhSMGJoMDZSSVVDZ1hzN093d2FOQWdaVWhLUkxwalFFaEVSRVJFUkVRdFVsRlJFVTZlUElrREJ3N2cvdjM3Nk42OU8yYk1tSUdCQXdlcWZVNGdFR0Q2OU9ubzA2Y1BObXpZZ0VlUEh1SG16WnVJaW9yQzdkdTNsYk1DS3hzeVpBais5YTkvQVFDdVhidUc3Ny8vSGs4ODhRUm16Wm9GRHc4UGpCMDdGcGN2WDBab2FDaXVYYnVHTzNmdUFDaWYyYmQvLzM1bFB6WTJOcGc4ZWJKSzMwNU9UcGc4ZVRKc2JXMHhldlJvaUVUVi95aGZNYnV3cmtOS0Nnb0thdnpNUjQ0Y3dkYXRXeUVXaS9IbW0yL2lwWmRlZ29XRmhVb2JtVXdHb0R3b3JMemt0My8vL3RpMmJSdTJiOStPSTBlT3dOcmFHcU5IajBhSERoMXEvb0oxOE9TVFQxYWI3VWxFK3NPQWtJaUlpSWlJaUZxa0ZTdFc0TzdkdXhneVpBZ0NBZ0xnNmVtcDFmTyt2cjc0NmFlZmNPREFBZno5OTkrWVAzKysycVhHYytmT3hmdnZ2dzgzTnplc1g3OGVQWHYyVkxuZnYzOS85Ty9mSHdxRkFvOGVQVUpHUmdaeWNuSWdrVWdnbFVwUlVsS0NYcjE2b1h2Mzd0WDZmdU9OTjlUV1dsSlNnaDQ5ZWxRTEZ5dUl4V0pNbVRJRm8wYU5xdkcrcmEwdFB2bmtFd3djT0xER0FCSUFTa3RMQVFBZE8zWlV6bGlzWUdscGlUbHo1dURWVjErRmtaRVIyclJwbzdaZUltcGFCSXFxUnljMUUxT21UR25zRW9pSW1yemc0T0RHTG9HSWlJaGFxSmlZR0t4WXNRSUEwSzFiTndRR0JqWnlSZFZKSkJKWVdsbzI2SmlscGFYS0pia3RUVVpHQnRMVDArSGo0OVBZcFJDUmxnUjFuR0xFR1lSRVJFUkVSRVRVSWpWME9BaWd4WWFEUVBsU1p5Y25wOFl1ZzRnTXdERG5qeE1SRVJFUkVSRVJFVkd6d0lDUWlJaUlpSWlJaUlpb0ZXdTJBYUdwcVdsamwwQkUxS1NKeGVMR0xvR0lpSWhhaVdhNnRUMFJFZjIvWmhzUU9qczdOM1lKUkVSTkd2ODlTVVJFUklaa1pXV2xmSjJabWRtSWxSQVJVWDAxMjREUTE5ZTNzVXNnSW1yUyt2YnQyOWdsRUJFUlVRdm03T3dNRXhNVEFFQldWaGF5czdNYnVTSWlJdEpWc3cwSW4zLytlVGc0T0RSMkdVUkVUWktqb3lOZWVPR0Z4aTZEaUlpSVdqQVRFeFA0K2ZrcDMrL2F0YXNScXlFaW92cG90Z0dobVprWjNuMzMzY1l1ZzRpb1NabytmVHIzSUNRaUlpS0RlL25sbHlFVUNnRUFmLy85Tjc3Nzdqdk9KQ1FpYW9ZRWltYSttMngwZERSKytPRUhaR1ZsTlhZcFJFU056c0hCQWUrKyt5NThmSHdhdXhRaUlpSnFKYzZkTzRldFc3ZXFYTE8zdDRlVGt4TUVBa0VqVlVXa3ZjREF3TVl1Z2NoZ0JIWDhDN25aQjRRQVVGUlVoS05IanlJeU1oTHA2ZW1RU3FXTlhSSVJVWU1SaThWd2RuWkczNzU5OGZ6eno4UE16S3l4U3lJaUlxSlc1dHk1YzlpMmJSdmtjbmxqbDBLa3MrRGc0TVl1Z2NoZ1drVkFTTlJVeUdReXZQMzIyeHEzLy83NzcyRnBhYWxSMjB1WExtSFRwazFxMndpRlFpeFlzQUE5ZXZUUXVBWWlJaUlpSW4xNDlPZ1JEaHc0Z0lpSUNKU1VsRFIyT1VSYVkwQklMUmtEUXFJR05tUEdEQlFVRkdqVWR1SENoZkQyOXRhNDcrRGdZQnc3ZGt4dEc3RllqS0NnSUxSdjMxN2pmb21JaUlpSTlLV2twQVFaR1JuSXk4dHI3RktJdE5LOWUvZkdMb0hJWU9vS0NFVU5WUWhSYTJGalk2TnhRSGp2M2oydEFzSkpreVloTVRFUmQrN2NxYldOVkNyRjJyVnI4ZVdYWDhMZTNsN2p2b21JaUlpSTlNSEV4QVJ0MjdaRjI3WnRHN3NVSWlMU1VMTTl4WmlvcWJLMXRkVzRiVkpTa2xaOWkwUWl6Smt6QnpZMk5tcmJaV2RuWSszYXRTZ3NMTlNxZnlJaUlpSWlJaUpxZlJnUUV1bFpYZUZkWmZmdTNkTzZmenM3Tzh5ZE94Y2lrZm9Kd01uSnlmajIyMjhoazhtMEhvT0lpSWlJaUlpSVdnOEdoRVI2cGsxQStQRGhRNTAyY083YXRTdmVmLy85T3R0RlIwZGoyN1p0NEZhalJFUkVSRVJFUkZRYkJvUkVlcWJORXVPeXNqSWtKeWZyTk03QWdRTXhjZUxFT3R1ZFAzOGVlL2JzWVVoSVJFUkVSRVJFUkRWaVFFaWtaOXJNSUFSMFcyWmM0Zm5ubjhmVFR6OWRaN3VqUjQvaXQ5OSswM2tjSWlJaUlpSWlJbXE1R0JBUzZabTJBV0ZDUW9MT1l3a0VBcnp4eGh2bzA2ZFBuVzBQSFRxRWd3Y1A2andXRVJFUkVSRVJFYlZNREFpSjlNemUzbDZyOXZVSkNBRkFLQlJpMXF4WjZOaXhZNTF0Zi92dE40U0dodFpyUENJaUlpSWlJaUpxV1JnUUV1bVpuWjJkVnUxVFUxTlJXRmhZcnpGTlRVMHhmLzU4T0RvNjF0azJKQ1FFZi96eFI3M0dJeUlpSWlJaUlxS1dnd0Voa1o2Wm1abEJMQlpyOVV4aVltSzl4N1d4c2NHbm4zNnEwUkxuWGJ0MjRmang0L1VlazRpSWlJaUlpSWlhUHdhRVJIb21FQWkwbmtVWUh4K3ZsN0ZkWFYyeGNPRkNXRmxaMWRsMng0NGRPSG55cEY3R0pTSWlJaUlpSXFMbWl3RWhrUUUwOUQ2RWxiVnQyeFlMRnk2RXBhVmxuVzIzYjkrT0kwZU82RzFzSWlJaUlpSWlJbXArR0JBU0dZQzJNd2dURWhLZ1VDajBOcjY3dXpzKysrd3ptSnViMTlsMno1NDkyTDE3dDE3SEp5SWlJaUlpSXFMbWd3RWhrUUZvTzRNd0x5OFBXVmxaZXEzQnc4TURuMzMyR2N6TXpPcHNlL1RvVWZ6d3d3K1F5K1Y2cllHSWlJaUlpSWlJbWo0R2hFUUdvRzFBQ09oM21YR0ZUcDA2NGROUFA5WG8wSlJ6NTg3aG0yKytRVWxKaWQ3cklDSWlJaUlpSXFLbWl3RWhrUUZvdThRWU1FeEFDQUNlbnA1WXNHQUJURXhNNm14NzllcFZyRnExQ2dVRkJRYXBoWWlJaUlpSWlJaWFIZ2FFUkFiUVZHWVFWdkR5OHNLbm4zNnEwWjZFY1hGeFdMNThPYkt6c3cxV0R4RVJFUkVSRVJFMUhRd0lpUXhBbHhtRWlZbUpCdDBEME12TEM1OS8vamxzYkd6cWJKdWNuSXlsUzVjaU5UWFZZUFVRRVJFUkVSRVJVZFBBZ0pESUFLeXRyU0VVQ3JWNnByUzBGUGZ2M3pkUVJlWGMzZDJ4ZVBGaXVMaTQxTmsyTXpNVFgzNzVKYTVkdTJiUW1vaUlpSWlJaUlpb2NURWdKRElBZ1VDZzB5ekMyN2R2RzZBYVZVNU9UZ2dLQ2tLSERoM3FiRnRVVklUMTY5Y2pORFFVQ29YQzRMVVJFUkVSRVJFUlVjTmpRRWhrSUxyc1F4Z2JHMnVBU3FxenNiRkJZR0FndkwyOTYyeXJVQ2dRRWhLQzc3Ly9uaWNjRXhFUkVSRVJFYlZBREFpSkRFU1hnREF1THE3Qlp1cVptWmxod1lJRjhQUHowNmo5cFV1WHNHelpNbVJsWlJtNE1pSWlJaUlpSWlKcVNBd0lpUXhFbHlYR0VvbWtRUThHTVRZMnh1elpzekZ5NUVpTjJ0KzdkdzlmZlBFRjR1TGlERndaRVJFUkVSRVJFVFVVQm9SRUJxTExERUtnWWZZaHJNekl5QWh2dmZVV0prNmNDSUZBVUdmN3ZMdzhyRml4QXFkT25XcUE2b2lJaUlpSWlJakkwQmdRRWhsSWN3a0lnZkpEVlY1NDRRWE1uejhmWm1abWRiYVh5K1g0NmFlZnNHM2JOdTVMU0VSRVJFUkVSTlRNTVNBa01oQUhCd2Vkbm91TmpXMjBFNE43OSs2Tkw3LzhFbTNhdE5Hby9lblRweEVVRklTa3BDUURWMFpFUkVSRVJFUkVoc0tBa01oQUhCMGRkWHJ1OGVQSGpYb1FpSnViRzVZc1dZSmV2WHBwMUQ0MU5SV0xGeS9Hc1dQSEdpM1lKQ0lpSWlJaUlpTGRNU0FrTWhCcmEydUlSQ0tkbm8yTmpkVnpOZG94TnpmSC9Qbno4Y0lMTDJqVVhpYVRJVGc0R0JzMmJFQitmcjZCcXlNaUlpSWlJaUlpZldKQVNHUWdBb0ZBNTFtRWpiRVBZVlZHUmthWU9IRWlac3lZb1hIUWVmWHFWU3hhdEFpM2J0MHljSFZFUkVSRVJFUkVwQzhNQ0lrTVNOMCtoQ1ltSnJYZWErd1poSlVOSGp3WVFVRkJzTE96MDZoOVRrNE9WcTVjaVpDUUVNamxjZ05YUjBSRVJFUkVSRVQxeFlDUXlJRFV6U0FVQ0FTMTNrdExTME51YnE0aFN0SkpwMDZkc0h6NWNqenh4Qk1hdFZjb0ZBZ05EY1d5WmN1UW5wNXU0T3FJaUlpSWlJaUlxRDRZRUJJWmtMcUFzS1NrUk8yelRXR1pjV1ZXVmxiNCtPT1BNV1hLRkkyWEhDY2tKR0Rod29VNGV2UW9aeE1TRVJFUkVSRVJOVkVNQ0lrTVNGMUFXTmVKdjAxeEh6K0JRSUJubjMwV1M1WXNnWnVibTBiUGxKU1VZUGZ1M1ZpeVpBbVNrNU1OWENFUkVSRVJFUkVSYVlzQklaRUIxWFZJaWJwOS9hS2lvdlJkanQ2MGI5OGVTNWN1eFlnUkl6UitKakV4RVVGQlFkaTNieDlLUzBzTldCMFJFUkVSRVJFUmFZTUJJWkhMb3N1RkFBQWdBRWxFUVZRQnFUdWtCQUJjWEZ4cXZmZm8wU05rWm1icXV5UzlNVFUxeFR2dnZJTTVjK2JBM054Y28yZmtjamwrLy8xM0xGcTBxRWtkeEVKRVJFUkVSRVRVbWpFZ0pESWdlM3Q3dFllUldGdGJxMzMrNXMyYitpNUo3L3IzNzQ4VksxYWdhOWV1R2orVGxwYUc1Y3VYWS92MjdTZ3NMRFJnZFVSRVJFUkVSRVJVRndhRVJBWWtGQXJWTGlNV2lVUnFBOFNtdk15NE1nY0hCeXhhdEFpdnZQSUtoRUtoeHMrZFBIa1NBUUVCaUl5TU5HQjFSRVJFUkVSRVJLUU9BMElpQTFPM0QyRnViaTQ4UER4cXZYL3IxcTA2RHpOcEtvUkNJY2FPSFl1bFM1ZWlZOGVPR2orWG5aMk5EUnMyNE91dnY4YWpSNDhNV0NFUkVSRVJFUkVSMVlRQklaR0JxUXNJczdLeTBLTkhqMXJ2U3lRUzNMdDN6d0JWR1U3Nzl1M3g1WmRmWXZMa3lUQXhNZEg0dVgvKytRZWZmZllaZHUvZXpXWEhSRVJFUkVSRVJBMklBU0dSZ2FrN3FDUXpNeE0rUGo1cW4yOHV5NHdyTXpJeXduUFBQWWQvLy92ZmRYNit5dVJ5T1k0ZVBZb0ZDeGJneElrVGtNdmxCcXlTaUlpSWlJaUlpQUFHaEVRR3AyNEdvVXdtUTVzMmJkVE90R3VPQVdFRloyZG5mUGJaWjNqdnZmZGdZV0doOFhQNStmbjQrZWVmRVJnWTJDd09haUVpSWlJaUlpSnF6aGdRRWhtWXVvQVFBSEp5Y3VEbDVWWHIvYmk0T0pTVWxPaTdyQVlqRUFqZzcrK1BWYXRXWWVEQWdWbzltNUtTZ3RXclYyUHQyclZJVFUwMVVJVkVSRVJFUkVSRXJSc0RRaUlEcXlzZ3pNek1WTHNQb1V3bXcrM2J0L1ZkVm9PenNiSEJyRm16OE5GSEg2azkyYmttMTY5Zng4S0ZDN0ZqeHc1SUpCSURWVWhFUkVSRVJFVFVPakVnSkRJd2RYc1FBa0I2ZWpwNjl1eXB0azF6WG1aY1ZkKytmYkZxMVNvOC8venpFQXFGR2o5WFZsYUc0OGVQWS83OCtUaDgrRENrVXFrQnF5UWlJaUlpSWlKcVBSZ1FFaG1ZcWFrcHJLMnRhNzJmbnA2T2R1M2F3Y2JHcHRZMkxXMGZQak16TTB5YU5BbXJWcTJDcjYrdlZzOFdGaFppNzk2OStPaWpqeEFhR3NxZ2tJaUlpSWlJaUtpZUdCQVNOUUJuWitkYTc2V25wME1nRUtnOTdUYzVPUm01dWJtR0tLMVJ1Ymk0WU42OGVWaTRjQ0hhdDIrdjFiTVNpUVFoSVNINDZLT1A4UHZ2djZPb3FNaEFWUklSRVJFUkVSRzFiQXdJaVJxQWk0dExyZmNlUFhvRUFHcjNJUVJhMWpManFyeTl2YkZzMlRKTW56NWQ3VXpLbWtna0V1emJ0dzhmZmZRUkRoMDZoTUxDUWdOVlNVUkVSRVJFUk5ReWlScTdBS0xXUU4wTXdzZVBIME1tazlVWkVGNjllaFdEQncvV2QybE5ocEdSRVlZTkc0WUJBd2JnOTk5L3h4OS8vQUdaVEtieDh3VUZCZmoxMTE5eDlPaFJqQjQ5R3FOR2pZSzV1YmtCS3lacW1oUUtCYUtqb3hFZUhvN2J0MjhqT3p1YlMvR3AxUk9MeGJDenM0T1hseGNHREJnQUh4OGZDQVNDeGk2TGlJaUlxTWtRS0JRS1JXTVhRZFRTWGJod0FaczNiNjcxL3BvMWE5Q21UUnNFQkFRZ0pTV2x4alptWm1iWXRHa1RSS0xXa2V0blptWml6NTQ5Q0E4UDErbDVjM056Qm9YVTZxU2xwZUhISDM5c0VTZWZFeG1TbDVjWHBrK2Zqalp0MmpSMktVUkVSRVFOUWxESDM0NXlpVEZSQTFBM2d4RDQzekxqSjU1NG90WTJSVVZGcmVvUC9ZNk9qcGc5ZXphQ2dvTGc2ZW1wOWZPRmhZWFl2MzgvUHZyb0kremR1eGRaV1ZrR3FKS282Ymg5K3pZV0wxN2NxdjQ5UWFRci9yd1FFUkVScWVJTVFxSUdrSnViaTltelo5ZDYvODAzMzhRenp6eUR1TGc0TEZ1MnJOWjJ6ejc3TEtaTW1XS0lFcHUwaWlXVCsvZnZ4NTA3ZDNUcXc4aklDUDM2OWNPb1VhUFFwVXNYTGkyakZpVXRMUTJMRnk5VzdzRXBFQWd3ZlBod0RCMDZGTzNhdFlOWUxHN2tDb2thbDFRcXhZTUhEM0QyN0ZtY1BuMGFGZi8zMTl6Y0hFdVdMT0ZNUWlJaUltcng2cHBCeUlDUXFBRW9GQXE4Kys2N0tDNHVydkgrNk5HajhmcnJyNk9zckF5elpzMkNSQ0twc1oyVGt4UFdyVnZYYXNNdGhVS0JXN2R1WWYvKy9ZaUxpOU81SHc4UEQ0d2FOUW9EQnc1c05VdTJxZVZTS0JSWXZueTVjaWFVblowZFpzeVlBVzl2NzBhdWpLaHB1blhyRmpadjNvenM3R3dBNWN1TkF3TURXKzEvVzRtSWlLaDE0Qkpqb2laQUlCQ29YV2FjbnA0T29IeVdtN3BseGhrWkdVaE5UZFY3ZmMyRlFDQ0FqNDhQUHYvOGN3UUVCS0JyMTY0NjlYUHYzajFzMmJJRjgrYk53Lzc5KzVHYm02dm5Tb2thVG5SMHRESWNGQWdFK09DRER4Z09FcW5oN2UyTkdUTm1LQVBCMjdkdkl6bzZ1cEdySWlJaUltcGNEQWlKR29pTGkwdXQ5eXIySUFTQVBuMzZxTzBuTWpKU2J6VTFWNVdEd29VTEY4TEx5MHVuZm5KemMzSGd3QUY4K09HSDJMeDVNeElURS9WY0taSGhWVDdJWi9qdzRlamV2WHNqVmtQVVBIaDdlMlA0OE9ISzk1Y3ZYMjY4WW9pSWlJaWFBSzZ0STJvZzZtWVFabVJrUUtGUVFDQVFvRmV2WGhDSlJKREpaRFcydlhyMUtzYU1HV09vTXBzVmdVQUFiMjl2ZE8vZUhURXhNVGh3NEFCaVkyTzE3a2N1bCtQQ2hRdTRjT0VDUEQwOU1XclVLUGo1K1VFb0ZCcWdhaUw5cW56SXd0Q2hReHV4RXFMbVplalFvVGgxNmhRQTZQVGZEaUlpSXFLV2hBRWhVUU5STjRPd3BLUUV1Ym01c0xXMWhWZ3NSdmZ1M1hIejVzMGEyOGJIeHlNL1B4OVdWbGFHS3JYWnFRZ0t2YjI5RVJNVGc0TUhEK0xXclZzNjlSVWZINC80K0hoWVdWbGgwS0JCOFBmM1I0Y09IZlJjTVpIK1ZPeWpCZ0R0MnJWcnhFcUltcGZLUHkrVmY0NklpSWlJV2lNR2hFUU5STjBNUXFCOEgwSmJXMXNBUU4rK2ZXc05DQlVLQmE1ZHV3Wi9mMys5MTlnU2RPL2VIZDI3ZDBkeWNqTEN3c0p3NGNLRldtZGpxcE9mbjQrd3NEQ0VoWVhCM2QwZC92NytHRFJvRUd4c2JBeFFOWkh1cEZLcDhqVlBLeWJTWE9XZmw4by9SMFJFUkVTdEVmY2dKR29nZFFXRWxmY2hWSGRRQ1ZDK3pKalVjM2QzeC9UcDAvSHR0OTlpM0xoeHl2QlZGOG5KeWRpMWF4Zm16cDJMOWV2WDQvTGx5enFGamtSRVJFUkVSRVJORVdjUUVqVVFCd2NIR0JrWm9heXNyTWI3R1JrWnl0ZU9qbzVvMzc0OWtwS1NhbXg3OCtaTnlHUXlpRVQ4RWE2TGxaVVZYbnJwSmJ6d3dndTRmUGt5amgwN2hvU0VCSjM2S2lzcnc5V3JWM0gxNmxWWVdGamd5U2VmeEpBaFE5Q3BVeWZVY1dJOEVSRVJFUkVSVVpQRmRJR29nUWlGUWpnNk9pSTlQYjNHKzVWbkVBTGx5NHhyQ3dpbFVpbGlZbUxRczJkUHZkZlpVb2xFSWd3YU5BaURCZzFDZkh3OHdzTENFQkVSQWJsY3JsTi9CUVVGT0hIaUJFNmNPQUUzTnpjTUdUSUVRNFlNZ1oyZG5aNHJKeUlpSWlJaUlqSXNCb1JFRGNqWjJibldnTERxOVQ1OSt1RGd3WU8xOW5YMTZsVUdoRHJ5OVBTRXA2Y25IajkrakJNblR1RFVxVk9RU0NRNjk1ZWFtb3FRa0JEczI3Y1AzYnQzaDYrdkwzeDlmZUhnNEtESHFvbUlpSWlJaUlnTWd3RWhVUU5TdHc5aDFZQ3dZOGVPc0xXMVJVNU9UbzN0SXlNak1XWEtGQzV0clFkN2UzdTg5dHByZVBubGwzSHg0a1djT1hNRzhmSHhPdmVuVUNodzY5WXQzTHAxQzhIQndlalVxUlA2OWV1SGZ2MzZ3ZFhWVlkrVkV4RVJFUkVSRWVrUEEwS2lCdVRpNGxMcnZieThQRWlsVXVXcGlnS0JBSDM2OU1HcFU2ZHFiSitWbFlXRWhBUjRlbm9hcE5iV3hNVEVCTU9IRDhmdzRjUHg4T0ZEbkR0M0R1ZlBuMGQyZG5hOStyMTc5eTd1M3IyTGtKQVF1TG01d2MvUEQ3Nit2dkR3OEdDd1MwUkVSRVJFUkUwR0EwS2lCcVRKU2NZZE9uUlF2bGNYRUFKQWVIZzRBMEk5YzNWMXhXdXZ2WVp4NDhZaE9qb2FaOCtleFpVclYrcDlhbkZxYWlvT0hUcUVRNGNPd2NIQlFUbXpzR3ZYcmpBeTRvSHlSRVJFUkVSRTFIZ1lFQkkxSUhVekNBSGc0Y09IS2dHaGo0OFB4R0l4cEZKcGplM0R3OE14ZWZKa3prWXpBQ01qSS9UczJSTTllL1pFWVdFaC92NzdiNXc3ZDY1ZVM1QXJaR1ZsSVN3c0RHRmhZYkN5c2tMZnZuM1JyMTgvK1BqNHdOallXQS9WRXhFUkVSRVJFV21PQVNGUkEzSnhjWUZBSUlCQ29hangvc09IRDFYZW01aVlvRy9mdnJoNDhXS043Yk96czNIbnpoMTA3ZHBWNzdYUy81aWJtMlBreUpFWU9YS2tYcGNnQTBCK2ZqN09uRG1ETTJmT3dNVEVCRjVlWHZEeDhVR1BIajNRdm4xN2hyOUVSRVJFUkVSa2NBd0lpUnFRaVlrSkhCd2NrSm1aV2VQOXFnRWhBQXdZTUtEV2dCQW9uMFhJZ0xEaFZGMkNmTzdjT1Z5NWNnV2xwYVgxN3J1a3BBUTNiOTdFelpzM0FRQ1dscGJ3OXZaR2p4NDk0T1BqQXljbkp3YUdSRVJFUkVSRXBIY01DSWthbUt1cnExWUJZYTlldldCbVpvYWlvcUlhbjdsOCtUSmVmLzExN21QWHdDb3ZRUzR1THNhTkd6ZHc1Y29WWEwxNnRkWmZLMjFKSkJKY3Zud1pseTlmQmdBNE9qb3F3MEp2YjI5WVcxdnJaUndpSWlJaUlpSnEzUmdRRWpVd1YxZFg1UXl4cXRMUzBxQlFLRlJtaVlsRUl2ajYrdUw4K2ZNMVBwT1RrNE80dURoMDY5Yk5JUFZTM1V4TlRlSG41d2MvUHovSVpETGN1blVMVjY1Y3daVXJWNUNmbjYrM2NUSXpNM0g2OUdtY1BuMGFBT0R1N3E0TURMMjh2SlFuWUJNUkVSRVJFUkZwZ3dFaFVRTnpkWFd0OVo1VUtrVk9UZzdzN094VXJnOGNPTERXZ0JBb1gyYk1nTEJwRUlsRTZOV3JGM3IxNm9XMzNub0xkKzdjd1pVclZ4QVJFWUdzckN5OWpwV2NuSXprNUdUODhjY2ZFQXFGNk55NU03cDI3WXJPblR2RDA5TVR0cmEyZWgyUGlJaUlpSWlJV2lZR2hFUU56TTNOVGUzOWh3OGZWZ3NJZlh4OFlHRmhnWUtDZ2hxZmlZaUl3SlFwVTdqTXVJa3hNaktDbDVjWHZMeThNSG55Wk55L2YxOFpGcWFtcHVwMUxMbGNqcmk0T01URnhTbXZPVGc0S01QQ3pwMDd3OFBEQXlZbUpub2RsNGlJaUlpSWlKby9Cb1JFRFV6ZERFS2dmSm14dDdlM3lqV1JTSVIrL2ZyaHpKa3pOVDZUbTV1TDJOallhczlSMHlFUUNPRGg0UUVQRHcrTUd6Y09xYW1wK09lZmZ4QVJFWUhFeEVTRGpKbVZsWVdzckN6bEhvWkNvUkR0MjdkWENRMHJUdFltYWloU3FSUi9IRHFFa2M4K0M1c3FmeGxDUkVSRVJFU05nd0VoVVFPenRiV0ZXQ3lHVkNxdDhYNU5CNVVBNWFjWjF4WVFBdVhMakJrUU5oOXVibTV3YzNQRG1ERmprSitmaitqb2FFUkhSeU1xS3FyV1EyenFTeTZYSXpFeEVZbUppVGh4NGdTQThwT1NPM2Z1ckJJYW1wdWJHMlI4b3R6c2JIejVXUUJ5aXFRNGMrSXZyUGptNjNyL2ZwUEw1UkFLaGRXdVY5M1BWVisrMjd3TlBYdDRZOWlRSi9YZWQyTTRkUGhQaU1WaVBEM0N2OGJ2a1lpSWlJaGFCd2FFUkExTUlCREExZFcxMWxsanRRV0UzdDdlc0xTMGhFUWlxZkYrUkVRRTNuenpUZjRCcnhteXNyTEN3SUVETVhEZ1FDZ1VDcVNucHlNcUtncFJVVkc0ZGVzV0Nnc0xEVGEyUkNMQjlldlhjZjM2ZGVXMU5tM2FvRjI3ZG5CM2QwZmJ0bTNScmwwN3RHblRociszcUY0ZVBuaUFsWXNYSTE4T0dJbk5rRnRjak4zYnQyUGFyRm4xNm5mN3pqMlFTQW93K2JWWDRPemtDQUFvS3l2RHRKa2ZZL0pyWXpGeTJCQzkvZDZWRkJUZzhKOG5jUER3bnpqVXd4c3ozMzBMbnAwNzZxWHZ5aTZHWDhHZ0FmMjBldVorMGdOMGFOOU82N0V5c3g1ajk3NEQrR1h2cjNoOXdqaWRna0pKUVFFc0xTeTBIcHVJaUlpSW1nNEdoRVNOUUplQVVDZ1V3cy9QRDZkT25hcnhmbjUrUG1KalkrSGo0Nk8zT3FuaENRUUN1TGk0d01YRkJVODk5UlRLeXNxUW1KaUlxS2dvUkVkSEl5NHVEbks1M0tBMXBLV2xJUzB0RFZldVhGRmVFd3FGY0hOelE3dDI3VlQrNStUa3hDWEtyWUJDb1VCaVFnSWkvLzRiaWZIeDFlNmJpc1hvNWV1TFBuNStzS25oY0p6NDI3ZXhjZTFhU0NDQ3dGZ0FSYWtNLzhmZWZjYzNWZlYvQVAvY3pEWmRkRy9LTEdXSXlNTmVNbVFKQ0FvSXFEZ1FVUkVSVlBBSE1nUWVVR1FKb3VEaVVSUVJKeWdJZ3F3aVpTalRza3RwYVJtZDZVeVROTW45L1JGemFXMlQ3c25uL1hybFJYUFB5YjBuTkMzaGszUE9WeU1IaG93WVVlR3hLUlVLYk4rNUI3djI3TWZnQVgzeHpQaXhjSGR6dzYzYlNWaTZjaTIrMkxRRlkwYU53TkJCL1N2OFdqMTg1RStZVENZQVFFTGlEVVNmdjRpbVRSb1ZPbTljL0hVc2UyOGQ1djdmZEFUNCs1WHJPdk1XTGNXQWZyMHg4YW5Ib0ZLWHZHOW80bzFibVA3R1BQVHUyUlhUWHBvRXRWcGQ2bXZaOWlXOWVTc0oyN2J2UlB0Mjk4RFh4N3ZVajEvM3llZjQ2OVFackZxNkVPNXVicVYrSEJFUkVSSFZMZ3dJaVdxQW8zMElVMUpTWURLWm9GQVUvZkhzM0xtejNZQVFzQzR6WmtCWXY4aGtNbWtKOFBEaHcyRXdHSERwMGlWcGhtRkNRa0sxak1Oc05rdFZrd3RTcVZUU0xNT0NzdzQ5UFQwWkhOWVRGLzcrRzl1Kyt3NmhqUnJoUDEyNjRKSEhIb05GRkpDZFo0WlNJY0JGTFVkT1RqYk9uRGlCRFI5OEFCOC9QencwZXJRVUZQNTE1Q2krM1BBWkRISTFBQk5FVXo0YXFKV1k5ODR5TktpRVBRaWRuSndBQUNhVENmbjVKbWttbTBxcGhNbGtRbDZlSHA0ZUhoVitQWXFpaUI5LzNpSGRWNnRWMkxsN0gzYnUzbGVvWDNKS0NySnpjdkh5YTdPeFpNRnNORy9hcE16WGtzdmwyTDMzQUhidlBWQ214KzNaRjRrclYrT3c1SzFaMG16S2tpaVZkLzZ0ZVh2aEhIaTR1OEZnTkdMeDBsVklTbmE4M1lFeFB4OEppVGNBQUxQbkw4R3lKZlBoL00vM2c0aUlpSWpxRmdhRVJEWEFVU1ZqVVJTUmxKU0U0T0RnSW0wUkVSRndjM05EZG5aMnNZKzFMVE11TGx5aytrR3RWcU50MjdabzI3WXRBR3VCbXZQbnp5TW1KZ1pYcjE1RlhGeGNsYzh3TE1ob05FcjdHaGFrMFdnUUVoS0N3TUJBK1ByNnd0ZlhGMzUrZnZEMTlZVzd1enZEd3pvZ1B6OGZuNjliQjQyTEMxNmFNUU5hdlJxblluVDQrY2NVYUhQdXZNWmtBaERxbzBLcmhoMHc2ZlZlU0x4NkVSOHNYNDVCdzRZaEpTa1p2MjdmRG92R0RmazZIV0EwSU5ETEUzTVcveGZPbGJUWFpjSGZkeTlNZkZLcTVxNVVLb0E4b0hldjd1alJyWE9GcnhONStDaXV4c1pKOTI4bnBRQklzZHRmbTVHSmRaOThnWGYvT3c4S1JkbVc3TXJsTXBqTlpyaTd1YUZSV0dpSi9XL2RUa0pLYWhvQTREL3Q3b0czVittRDE0TExpZVZ5NjkrZFdxWENoS2Nld3lzejVpQTN0M1JiSEZ5OEhJTjVpNVppeVZ1em9WUXFTMzE5SWlJaUlxb2RtQ0lRMVlDU0tobmZ1bldyMklCUUxwZWpVNmRPMkx0M2I3R1B5OG5Kd2VuVHA5R2hROW4ycnFLNnk4UERBMTI3ZGtYWHJ0YUNDZm41K1lpUGowZE1USXgwUzB0THEvWng2WFE2WEw1OEdaY3ZYeTdTcGxLcHBOQ3d1QnVMcE5TOG5Kd2NySDMzWFF3YU5neWhFZTN4dzdGTVhFb3Mvb01KaXdqRXB4Z1JuMkxFL3JQWjZIVlBRN3c2Wnk0V3pweUJqSnhjS0QyOG9NL05BWXg2TkFzTHc4eDVjeUd2eEE4eDdPMlhad3NLSzRQWmJNYm5YMjJSN29jM2I0cVZieStBazFQaHBienZyLzhNMjdidkFnQTgrOVJqR0R0cVJMbkNjTnZZMjdTT3dNSTVNMHZzLytubm0vRE45MXNCQU9NZkcxMm1QUVJsL3hxZktJb0FnRVlOUS9IcEJ5dmg2dXJDV1lGRVJFUkVkd0VHaEVRMXdOL2ZINElnU1A4Uit6ZDcreEFDUUpjdVhld0doQUJ3Nk5BaEJvUjNNYVZTaVdiTm1xRlpzMmJTTWExV2k2dFhyMHF6REdOalkyRTBHbXRzakVhakVUZHUzTUNOR3plS2JYZHhjYkViSHZyNCtFaDdwbEhWTUp0TVdMOXlKVWFQSHcrTFMwT3MvU1VaZXVPZDMxVUNBS1ZLQVVFcEJ5d2lURWF6Tkd0Vm55L2l0eE5hYlAvaUM1aU1acWdhZUVPbnk0V1lwMFBuanYvQmN5Ky9YSzdBVEJSRkpONjRpZENRb2grY2xGVnFXanAyN2RtSHh4NTlwTlFoNGhlYnZrVkM0ZzNJWkRLMGE5c0dKMCtmeGFKM1ZtTGgzSmxTR1BmM3VRdjRlY2R2QUlDV0VlSGxEZ2VCeWcwM3kzSXRzOG1NLzc3N0hsdzB6cGcrNWZreTdVVklSRVJFUkhVYkEwS2lHcUJTcWVEdDdZM1UxT0wzZDNJVUVJYUhoNk5CZ3diSXlNZ290djMwNmRQSXpNeUVoNGRIcFl5VjZqNVBUMDkwNk5CQkNvN05aak1TRXhNTHpUSzhmZnQyRFkveWp0emNYT1RtNWlJdUxxN1lkaGNYRnpSbzBLRFltNmVucC9SMVdRbzEwQjNmYk55STduMzZRTmtnREIvdlRJWFpZajB1azh2Zzd1VUtqWnNHTWtYaEFNdW96MGRPZWc1eU1qS2dQYllPQ3BrT2FsZFg1T1htSWo5VGkvdnY3NFduWDNpaDNHUDZlc3VQK1Bhbm4vSHgrOHZoNytkYmthZUhZMytleE9kZmJjSHh2MDdoLzE2YmlxQkFmNGY5ejBhZngrYnZmZ0lBUFBmTUUzam93UUY0Y2RvYk9QYlhTU3grOXozTW5qRU50MjdmeGx0TGxrTVVSYmk0YURENzlha1ZXa1l2cjhLQWNOck11VWpYYXFYN0JaY1FUM3pwVldnek1nRll0ek40YWRJenBUNnYyV3htcFhNaUlpS2lPb3dCSVZFTkNRb0tLbGRBS0pQSjBMMTdkK3pZc2FQWWRvdkZncWlvS0F3ZVBMaFN4a24xajF3dVIxaFlHTUxDd3RDdlh6OEExaVdsc2JHeFVpR1N4TVJFM0xoeFE2cllXcHZZQWtSN014QnQxR28xM056Y2l0emMzZDNoNnVvS2QzZDN1TG01d2RYVkZXNXVibkIyZHI3cjkrKzhkZU1HMHBLVE1lTHhwL0hlVDhsU09LaDJWc0U3MEt0SU1BaFlaL2NwVlRLNE41QWo4YmYzb0ZSYW9ISjJnVUduZ3lFekMyUEdqY1dGdi8rdTBMaDY5ZWlLenpkdHdaTGxhN0RxblFVVm1tRjM3TThUQUlEekZ5L2orWmRmeDJ1dnZJamVQYnNWMnpjMUxSMXZMMThEVVJReFl0aGdqSDU0R0FCZzNxelg4TXFNT1lnOGZCUzZ2SGNRRjM4ZG1abFprTXZsbVB2R2RBUUdPQTRkUy9SUHVHZzJtWkdUbTF0aTkvejgvRktmZXNyekV6RDlqWG5JTjVtZ1VNZ0wvWXpuNmZYU3N1bWR1L2VpZ2JzN0hoODdzc1J6cHFkck1XZlJVdlRvMmdtUFBmcElxY2RDUkVSRVJMWEgzZjAvSWFJYUZCZ1lpTE5uenhiYmR1dldMWWlpYUhjR1NxOWV2ZXdHaEFBUUdSbUpRWU1Hc1JBRWxacXJxMnVoNGllQWRVWlFVbElTRWhNVGtaaVlLQVdIU1VsSmRwZkgxeVlHZ3dFR2c4RnVFRjhjbFVvRkZ4Y1hhRFFhT0RzN1MxL2JiaTR1TG5CMmRvWmFyUzd4VmhkblUyM2RzZ1dQamgrUGZhZXprYU8zcG9NcXRRSStJZDUyZjUra0hOc0NmZHAxYUcvRndjbEZDYmxLQTMxdUxuTFRNNkVMZUJvdWpUb2pNRDBkRjZLajBiSk5tM0tOS3pRa0NGMDYvZ2RIanYrRmI3N2ZXdTRRU3FmTHc0bFQxdCs3Y3JrY1Q0d2JoVTcvdWEvWXZwbFoyWmc1WnlGU1V0TXdjc1JRdkRqeEthbXRVY05RTEpyN0J0NlkrMS84ZGZJMEFPdnkvamRuVGtPSDl1M0tOYmFDQkZqL3JvLzlkUklqeGp4ZDRmTVYxS3hwWTN5MTRVTzR1YnBBSnBOaDlsdExjUHl2VXdDQWI3NzRDSCtkUElQTjMxcG5URVllUG9ySXcwZExQR2RLYWhxeXNyTngrY3BWbUV4bVBQblk2SEtQNythdEpQeTJkei8ranI2QXBPUVVHSTFHYUp5ZEVSRGdoOVl0VzZCUHJ4NElEYkZmNkl1SWlJaUl5b2NCSVZFTmNWU29KRGMzRnprNU9YQnpjeXUyUFNnb0NFMmJOc1hWcTFlTGJVOU1URVI4ZkR3YU5XcFVHVU9sdTVSY0xrZFFVQkNDZ29MUXFWTW42Ymh0RDBGYmFHZ0xEdTB0ZTY5TGpFWWpqRVlqdEFXV1lKYVhYQzZIV3EyR1NxV0NRcUdRYmtxbEVuSzV2Tmo3U3FVU01wa01NcGtNZ2lDVStHZGxmZ2hnME91Um01ME5kNTlBSE4zN3o1SnpBZkFLOENwMEhiUEpqQnh0TG95R2ZBaUNpTHo0VXhETWVYQnlWVUt1ZEVKZWJnNTAyaHprQkw0RWkxTWdOdTNPd0x5eEQyRDNMNytVT3lBRWdGRVBEOFdSNDM5aDQ5ZmZvVXVuLzZCSm83QXluK1BBb2NNdy9MUC81cEJCRDJETXlPRjIreTVZc2h3M2J5Vmg2b3NUOGRDUWdZWGF6R1l6VHA4OUI0dkZJaDF6VXF1UWtaRUprOGxVNFptb2dzejY5MTJlS3NhbDRlRnUvYmZGWkRMaGJQUjU2WGo4OVVUMDd0a05VVWYveEw2RGY1UngxRllidi80V1pyTUp6NHdmVjZiSGlhS0lEUnMzNDlzZmY0YlpiTVlicjc2TXRtMWE0dWF0Skd6WStEVk9uRHFMRTZmTzRzdk4zMlA0a0lGNDZma0ovQkNNaUlpSXFCSXhJQ1NxSWFXcFpHd3ZJQVNzc3dqdEJZU0F0VmdKQTBLcUNpcVZDbzBiTjBianhvMExIYy9KeVNrVUd0NitmUnRKU1VsSVQwK3ZvWkhXTExQWkRKMU9CNTFPVjNMbld1RHN5Wk5vMDY0ZExpVWFZTXU5bkYyZG9WRGZlYXRnMU9jajlVWWFMUCtzUFRZbW5VRzNuajNockpiaDExKzJ3YWczUVpkdGhMckRXOGhPa3dFaWtKeHFocXRuQ0JJVEVpQmFMQkRLdVR6NDNudGFJelFrR0FtSk43QnMxWWY0WU5YYlpWNXF2R3ZQZmdDQVJ1T01weDU3MUdIZm1kT25JQ3NyQytITm14WTZmdjdpWmF4ZC94a3V4OFFDQU82N3R3MWk0NnhMak4vNzRHTnMvUHBiOU85N1AzcDA2NHlJOEdZVkNySEtVOFc0TEtMUFg0UmViNUR1VDM5akhrWTlQQlN2VFgwQjQ4ZU5Sa2h3WUtIeGI5MitDMnZYZndZQStOLzY5eXFsYUl6TjU1dTJTSHM5QW9CZXI0ZS9ueS84L1h6eDlzSTM4ZGd6TDBLbnk0TW9pdGk2ZlJkOGZMd3hkdFNJU3JzK0VSRVIwZDJPQVNGUkRTbE5RQmdlSG02M3ZVdVhMdmpxcTYvczdqMFZGUldGY2VQRzNmVjdxbEgxY1hWMVJVUkVCQ0lpSWdvZE54cU5TRTVPUmxKU0VwS1NrcVRnMEJZZTFvWGx5bmVEeE92WDBiSnRXNXhMdWhNWWFWeWQ3blFRZ2ZSYldpa2NoR2lCY0RNU0VZOHZnS2ViRWdhamlIM2JmNEpUODBkaGxIbkF4YzJBbkN3akxDS3c3M1F1dkx5OGtKMmREZmNLRkZBYU9yZy8xbjN5T2E1Y2pjVVAyM1pJZXdLV3hvV0xsM0grNG1VQXdHT1BQZ0lQRDNlSC9RUDhmUkhnZjZjZ3lvMmJ0N0RoeTI5dzhGQlVvWDV0V2tWZ3l2UFBZc1BHelRoODlEalN0Um5ZOHNNMmJQbGhHMXhjTkFodjFnVE5telZCdzlBUXVMdTZ3czNORmExYnRuQVlibGJYekxqOWtZY0wzWmZKWlBqMmg1OXg4K1p0ekovOXV0U25kODl1UmNaa3RsaVFrWkdKQmcwcXB5Q1dyUUswVFV6c05lbHJWeGNYdEdrVklTMkZCb0NkdisxbFFFaEVSRVJVaVpnY0VOV1FCZzBhd01uSkNYcTl2dGoybXpkdk9ueThScU5CaHc0ZGNPVElrV0xiYzNKeWNPclVLWFRzMkxIQ1l5V3FDSlZLaFpDUUVJU0VoQlJweTgvUFIycHFxblJMUzBzcmRGK3IxUlpheGtsVkoxT3JoWmVYRjdKdW1LVmpTcFZTK2pyZllJSXAvMDVCaS94YngrSG1ya0hVcmg5eDgzbzhkTmxaVVB1M2hVSGhCcmxjZ01wTmdid2NJMlJ5NEdhcUVWNCtQc2pRYWlzVUVQYnYyd3NmYi9nU1pyTVpYMzc5SFFiMHZiL1VqOTMwN1k4QWdJYWh3UmcxWW1pcEh4ZDkvaUsyL3JJVGtZZVB3bUt4d00zTkZTT0hEMEg4OVVUc2p6eU1MemQvandzWHIrRHRoVy9pNzNNWHNQSHI3M0Q2YkRRQWE0WGdVMmVpY2VwTWRLRnpidDN5T1Z4ZFhPeGVzenJpUVpQSmhNZy9qc0REM1EwbXN4bTV1VHAwNzlvSkJ3OUY0WThqeHhFYkY0L2NYQjBXdi9zZWZ0eTJBeSsvT0xIUTQ5OWR1UlpaMmRsWXRYUVJmSDI4S3p5ZWYrL1pxVktwQ3QxM2RuWXVkRCs1REV1cWlZaUlpS2hrREFpSmFvZ2dDQWdNRE1TMWE5ZUtiVTlJU0NqeEhEMTc5clFiRUFMV1pjWU1DS2syVXlxVkNBd010RHVqMW13Mkl5TWpRd29QdFZvdE1qSXlwSnRXcTRWV3E0WHhuMzNscVB4ME9oMmNOUnBwano3Z3psNTRnUFY3VVpDb1MwTmFyanYrUHUwR3VBeUZ5azBCTno5L0tKVUNuT1VDWklLQUhEVWdrd0g1SmhGT3pzNFZYbTd0N3VhR3RtMWE0ZFNadjZITHk4TjNXMytCajNmSjRkU2xLekU0OXVkSkNJS0E2Vk9lTDNGbWRWSnlDdlpISHNidXZUQ1VKS2NBQUNBQVNVUkJWQWR3UGNGYUxUczRLQkJEQmoyQW9ZUDdRK1BzalArYisxOEFRSU1HSGxnd2R5WUVRVURiTnEyd2ZNbDhIRHA4RkF2ZVhnRkJFQXJOa0czZXRBa2VlL1JodUdnMERxOXZlOFRwczlGNC91VVpKVDYvdEhMc21Ya282aGl5YzNJeGRIQi8vUHJiWGdEQWd3UDY0ZUNoS01qbGN2aDRlV0hiOWwwQWdBdVhydUNsNmYrSFZpMWJTSThmMUw4djFxejdGSy9QZWd1cmxpNkVsNWRuc2RkNTVvVlhISTdqZit0WEF3QW1UM3dhSzk1ZkQ0UEJnS2FOR3hXWkhSb2ZYL2pmUkMvUEJtVjZ2a1JFUkVUa0dBTkNvaG9VRWhKaU55Qk1URXdzOGZHdFc3ZUdsNWVYM1QzZXpwdzVnOHpNVEhoVVlNWU9VVTJTeStYdzl2YUd0NE1RU0JSRjZQWDZJdUZoZG5ZMnNyT3prWldWaGF5c0xPbHJlN04yNzNZZW5wN0kxR3JoN3VJR3BGaVBXY3dXeUpYV21WMUtkZUczREtwbVE1Q1pwSWNpeHdpNVRJREdSUWxYTnprVUNnRUtwUUI5amhIcWZ3SkNmeThGTWk1cDRlbFpmSWhVRnQyN2RzS3BNMzhEQUk3L2VRb1BEbnJBWVgrTHhZSTFIMzRHVVJReFpOQUR1S2QxUzRmOTEzM3lPWDdZVnJSS3ZKTmFqYjM3RDJIdi9rTUFnTVFiMWxuZWVYbDZUSDN0elVKOVUvLzVuZXpoNFk2aGcvb0RBSzdFeEdMTy8wMkhzNU1UU2t1bnk4UFZhM0dsN2w4V1czN1lCZ0I0b0U4dmJOKzVCd0RRSXJ3cHVuYnFnTkRRSUNnVUNoeUl0QzZuZG5WeHdaSUZzM0U1SmhibnpsOEVZTjE3OGY0ZVhYSHdqeVA0djNtTHNXcnBRcmk0RkEwK0V4SWR6NGEzNmR1N0IzcDA2NHc4dlY0cW9tS3o3K0FmaUx0ZU9DQWNObmhBMlo0d0VSRVJFVG5FZ0pDb0JoVzM1TkpHcTlWQ3A5TkI0MkNtaVV3bVE4K2VQYkZ0MjdaaTJ5MFdDdzRmUG93SEgzeXd3bU1scXEwRVFZQ3pzek9jblowUkZCUlVZdi84L0h3cExMU0ZpTFppSWlYZDdPMzVXUjk0ZTNraE5Ua1pYbTVlQUt3aHFrRm5nTkxKdXN4WXJwRER4Y01GdVptNTBtTjgvTlFRWVlIWlpJRlhvQ2VjWGVTUUt3UW9GUUt5VXd4UXFRRzVER2paeUFtL0gwcEdnMG9JQ0Z0RjNObWJ0ZUFNUjNzT1JSMURSa1ltUWtPQ01mbTVwMHZzUDJMWVlJaWlpSzZkTzZKdG01Yll1WHNmM3Z2Z1k3dEJuY0Znc051V2s1TUx6d1llR0Q1MFVJblhMY2cyNjdCYmw0NVZVcVRrcjFObkVIUDFHanAzYkY5a2VmQ2llVzhBc0FhSXVydzhBTUNFSjhlaFZVUzRWSmpGWnNKVGowbkxrZDlhc2d4TEY4MHRjK0dZZ2xRcUpWUUZscldMb29pZmQveUdkWjkrTGgyVHkrVVlPMm80eG95eVg0R2FpSWlJaU1xT0FTRlJEWElVRUFMV1dZU09DcFVBUUk4ZVBld0doQUFRR1JtSndZTUhWOXVtOTBTMW5WS3BoSmVYRjd5OHZNcjhXSlBKQkwxZUQ3MWVENFBCSVAxcHV4VjNQRDgvSHlhVENTYVRDZm41K1RDYnpZV08yWTdidnJaWUxMQllMQkJGVWZxejROZkZIYXNNcmU2OUY1Ry8vNDd1dzlyaW9IV0NIbkt6ZEhEMWNwWDZOUEIxaHdBZzU1K1FVQkFFZUhzNVE2RnhocnVuQm5LbE5SeTBXRVJZekNZNHFRQzVRa0JFaUFJN1RTYW95ekI3enA2bWpjT2dVQ2hnTXBuUXZVdW5FdnRuWkdSQ3JWSmh6c3hwVUt2VkpmWVBEUERINUVuUFNQZUhEdTZQaHFIQjhQWHhocmVYRjFRcUpmWkhIc2JpZDk4REFIeXlkZ1VhTjJwWTZCelBUNTJCcTdGeDZOVGh2aktIZzFWTkZFVjgrdmtteU9WeVRIcG1QSElMTFB1MnZaVHk4L1B4MDgrL0FnRENtemZGc0FlTG42MFhIQmlBZ1EvMHhxKy83Y1dwTTlINDM1ZmY0Tm1uSGl2VTUvZnQzNVZybk5IbkwyTDlwMS9nNHVVWUFJQ2Zydzk2ZE8yRWg0WU1Ra2l3NHlKZlJFUkVSRlIyREFpSmFsQkpBZUdOR3pkS0RBZ0RBZ0lRSGg2T3k1Y3YyejFIWEZ3Y0dqZHVYTzV4RXBHVlFxR0FxNnNyWEYxZFMrNWNUY2FQSDE4cDV3bHQxQWp4Y1hGNHpFOEZMemNGMHJOTnlEZWFrSk9SQzljRzFvSWFna3hBQTM4UHVIbTVJdCtRRDVsY0JxV1QwaHBxbXU0VWswbEpUTCt6dk5oVGhRdW5UK09lZSsrdGxISEs1WEswYTlzR2FlbnBHRE5xT0hidTN1ZXd2eUFJbUQzekZUUnQwcWpjMTJ6YnBsV2grNy8rOWpzQWE4R1RmNGVEQUpDU1lpMmc0VmZPNGgyaXBlb3FlKy9hc3g4eFY2L2gwWkVQSWF4aENQNCtkNkhBaGEzWC9XSGJEcVNtcFVPdFVtSFdheTg3L0lCcDlNUERzSFAzUG9paWlHOS8vQmtQRFJsWW9hSWxhZWxhZlBqSjU0ajg0d2phdElyQWl4T2ZRcWNPOXlFMEpMamM1eVFpSWlLaWtwVi9IUWdSVlppbnA2ZkRKY1NsMlljUUFIcjE2dVd3UFRJeXNrempJcUs3anlBSWFOK3hJNklPSHNEQS85elpBeTR6SlFzR25hRlFYN2xTRGlkWEo2aWNWUkFFQVhLNVhGcnVtNjNOaHNsb2dHMmw2VlA5dmZIYjl1M28wYmR2cFkzMXpablRzR2I1WXFqL1ZlbTJPQVA2M1YrcW1ZYWxGWFgwVDZrcThkaFJJNHEwWjJabUlTczdHd0RnNStkYnJtdFVaZVh1dVBqcmFOcWtFWjU1WWl3QTZ6NkgwblZGRVptWldmajZuNHJQTHo3M2RJbkJYR2hJc0xTdm85bHNSbXhjZkxuSGR2am9jVHo3NG5UbzgvVFlzRzRWVmkxZGlKRWpoakljSkNJaUlxb0duRUZJVklNRVFVQklTSWpkMlgrbERRZzdkKzZNalJzMzJxM2tldmp3WVl3Wk13Wk9sYkM4ajRqcXIvNURoK0tkdVhQeDJ2eXV1S2VSRS82TzAwTVVSYVRlU0llSGp4dGNHN2dDZGlhVENZSUFiWW9XdVpsM2xxeDJpbkRIMWJOSDBhSlZLM2hVd3Y2RE5tNnVMcVh1Vzl6dlBkc3N0ZGRlZmdFYWpYT3B6eFVYZngzTDN2c0FBTkM2WlF2MDczdC9rVDR4c1hIUzEyR2hqbWVKMjJNUnJRRmhlYW9ZbDdUaWZNSlRqeUU5WFF1bDByclhYMTZCb2oyaXhZSzFIMjJBVHBlSEJ3ZjJ3OURCL1VzMTNqNjl1dU5zOUhrSWdvREdZVVZuVkpiR2R6LzlnbzgzZkFsUkZISHNyNU00OXRmSlVqMnV2RXVZaVlpSWlLZ3dCb1JFTmF3eUFrSW5KeWQwNnRRSmYvenhSN0h0ZVhsNWlJcUtRdDlLbk1GRFJQV1BRcUhBdzJQSDR0UFZxekZwMnV2SXlERWpJVFVmb2lnaUl5VUxPUms2YU55ZG9kYW9JWmZMSUZvQVU3NEorbHc5ZE5sNU1Kdk4wcm1DZmRUbzNpZ0huMy8wRzE2Zk83ZmNZOHJKelhYWWJqVGMrV0FrTjdmQWZuci8vSm1mYnlwMGpxeXNITXgrYXpFU2I5eENXbG82bGk2YVU2cTlDZjg4Y1JwTGxxOUdkazR1QXZ6OU1ILzI2eEFFQWZzTy9JRW1UY0lRRmhvQ1FSQnc5TThUMG1QS3U2elpOb093UEZXTUxRVytCOFZScTFRSURQQ1g3aGVjUWJqM3dDRWNPQlNGKys1dGc2a3ZUb1EySXhOL25qaUZKbzNDRUJvYUROSE96TVplUGJyaW93MGIwYU5yWi9qNStwUnB2RFlmZmJheFhJOGpJaUlpb3NyQmdKQ29oam5haDlCV1pkWE56YzF1SDV0ZXZYclpEUWdCWU0rZVBlalRwdytMbFJDUlE2M3Z2UmUzYjk3RWxpOCt3NFNubjhYV0kxazRjODBhSXBueVRjaEt5d2JTc290OXJFd21neUNLaUFoMXhvTnRUZmg0OVlkNDZmWFhvU3BGQUdmUEV4TmVLakVrdEhsOHd1UWl4Mzc5N1hkcHo4Qi9pejUvRWZNWEw4ZC81NzBCaGFMNHQwUVpHWm40Yk9QWDJMVm5QMFJSeEgvdWE0dlpNNmJCdzkwTnViazZ2TDFpRFVSUmhMT1RFNEtEQXhGN3pickVOamdvRUQ3ZVpTK0VBd0Jtc3pXSUswOFZZMk1aSzIwWG5FR1liekxobnRZdHNXanUvMEdoVUNBOVhZdDNWMWxuVEZxWGt0L1ptY1kyQXhFQVBOemRzSGJGRWdRR0JwVHAya1JFUkVSVWV6QWdKS3BocGFsazNMSmx5eExQRXhFUkFUOC9QeVFuSjlzOXo2VkxseEFSRVZHdWNSTFIzYVBmNE1FNHNIczNQbHJ4TGlaT25ZcjdtanBqOTZsczNFeXpIejdKQktCanVBdjYzdXVHNjVmUDRwUDN2OE9rVjE2QnAzZjVDMVlBd1B6WnIyUFcvUC9DczBFRCtIaDdGUXFtS29QUmFNVDJuWHN3WXRqZ1FzZHYzVTdDMWw5Mll2dXUzMkV3R0JBU0hJaEp6NHhIdHk0ZHBUNHVMaHFzV2I0WUgzNzhQMXk0ZEFVeFY2OUpiUThOR1ZqdU1abE1KZ0FvODNNVkJLSE1BV0hCclNsNjkreUdNU09IU3g4a05Rb0x4YnhacitIcmIzOUV6TlZyTUptc3N4TkRnZ01SNE85WDZEeU55cm0wMklaTGhZbUlpSWhxRmdOQ29ocFdXUUdoSUFqbzE2OGZObS9lYkxmUG5qMTdHQkFTVWFuMEhqQUF3UTBiWXZYYmI2Tjl4NDU0L3NFSGthRURMaVlZa0pabFFtYXVCV3FsQURlTkhLRytTclFJY1VKRzhrMTgrY0hIY05abzhOcWNPWEJ5THYzK2Z2YmNkMjhiYlAzbUN6ZzVsWDhXWWxuOTl2c0JMRi85SVVSUlJFUjRNenc0OEFFTWZLQTM1SEo1a2I0dFd6VEhlKzh1d3BKbHEzSHdqeU5RS3BWNGRPUkRlT1NoQjh0OWZTZTFHbU5HRGNmb2g0ZVZxcjhnQ09qWnZRdWVIRGNhd1dXY3hXZjRaNG0yazVNYWdpQVVtbVV1bDh2UnEzc1g5T2phQ1c4dlg0UDlrWWZSTURRWTgyZTlYcVpyRUJFUkVWSHRKNGhpU2R0WkUxRlZtekpsQ2pJek00dHQ2OXUzTDU1NTVwbFNuU2MzTnhkVHAwNjFXNnhFSnBQaHZmZmVnMmNsRmdzZ29wbzFmdng0NmVzdnYveXkwczl2c1ZnUWRmQWdvZzRjZ0xPTEMrNXAxdzdldnI3dzlQS0N3V0JBUm5vNkVxNWZ4NlZ6NStEUm9BRWVHalVLUWFHaGxUNk82bVF5bWZIRHR1M28xcmxEcVN2b0ppV240TVNwcytqZXBTTThQTnlyZUlTVjUvZjlrVENaVExpL1p6YzRPeWhrZGV0MkVzNWR1SVRlUGJ2WlhZNWRGMVgxenc4UkVSRlJiU0dVc045WS9YbUhSMVNIaFlTRTJBMElTMXVvQkFCY1hGelF2WHQzN04rL3Y5aDJpOFdDZmZ2MlllVElrZVVhSnhIZGZXUXlHWHIwNllNZWZmb2dJejBkRjg2ZFEySjhQUDQrZFFvcXRScGUzdDVvM3FJRmhqM3lDT1QxSkRoU0tPUVlNM0o0bVI3ajcrZUxCd2YycTZJUlZaMEgrdlFxVmIvQUFQOUN4VTJJaUlpSXFINnBIKy9raWVxNGtKQVFuRHQzcnRpMnhNUkVpS0pZNnVJaUR6endnTjJBRUFEMjc5K1A0Y09IMTZzWklFUlVQUnA0ZWFGcno1NDFQUXdpSWlJaUlxcGtzcEs3RUZGVmM3UVBvVTZuUTBaR1JxblAxYkJoUTdSbzBjSnVlMlptSnY3ODg4OHlqWStJaUlpSWlJaUk2aThHaEVTMVFHa0tsWlJGLy83OUhiYnYyYk9uVE9jaklpSWlJaUlpb3ZxTEFTRlJMUkFjN0hnVC9MSUdoQjA2ZEhCWWlPVEtsU3VJajQ4djB6bUppSWlJaUlpSXFINWlRRWhVQ3pnN084UEh4OGR1KzQwYk44cDBQcmxjanI1OSt6cnN3MW1FUkVSRVJFUkVSQVF3SUNTcU5Sd3RNeTdyREVJQTZOT25EK1J5dWQzMnFLZ281T1RrbFBtOFJFUkVSRVJFUkZTL01DQWtxaVZDUTBQdHR0MjRjUU9pS0picGZCNGVIdWpjdWJQZDl2ejhmRVJHUnBicG5FUkVSRVJFUkVSVS96QWdKS29sSE0wZzFPdjFTRXRMSy9NNVN5cFdzbmZ2WGxnc2xqS2ZsNGlJaUlpSWlJanFEd2FFUkxWRVNaV01FeElTeW56T3BrMmJvbkhqeG5iYms1T1RjZWJNbVRLZmw0aUlpSWlJaUlqcUR3YUVSTFZFWUdBZ1pETDdQNUxscVRvc0NFS0pzd2kzYjk5ZTV2TVNFUkVSRVJFUlVmM0JnSkNvbGxBcWxRZ0lDTERiWHA2QUVBQTZkKzRNVjFkWHUrMlhMMS9HNWN1WHkzVnVJaUlpSWlJaUlxcjdHQkFTMVNLT0NwV1VOeUJVcVZUbzNidTN3ejYvL1BKTHVjNU5SRVJFUkVSRVJIVWZBMEtpV2lRc0xNeHVXMHBLQ25RNlhibk8yNjlmUDRmTGwwK2ZQbDJ1UFE2SmlJaUlpSWlJcU81alFFaFVpelJxMU1oaGUzbG5FZnI0K0tCcjE2NE8rM0F2UWlJaUlpSWlJcUs3RXdOQ29scWtxZ0pDQUJnMmJKakQ5aU5IamlBNU9ibmM1eWNpSWlJaUlpS2l1b2tCSVZFdDR1Ym1CazlQVDd2dEZRa0lnNE9EMGI1OWU3dnRvaWppMTE5L0xmZjVpWWlJaUlpSWlLaHVZa0JJVk1zNG1rVllrWUFRQUI1NjZDR0g3UWNQSGtSbVptYUZya0ZFUkVSRVJFUkVkUXNEUXFKYXhsRkFlT1BHRGVUbjU1ZjczRTJiTmtXclZxM3N0cHRNSnZ6MjIyL2xQajhSVlQ4bkp5ZnBhNzFlWDRNaklhcGJDdjY4RlB3NUlpSWlJcm9iTVNBa3FtVWNWVEsyV0N4SVRFeXMwUGxMMm92dzk5OS9MM2UxWkNLcWZnVzNKYWpvN3dlaXUwbkJueGRIMjNzUUVSRVIzUTBZRUJMVk1vNENRZ0NJaTR1cjBQbGJ0MjZOeG8wYjIyM1B5OHZEM3IxN0szUU5JcW8rTFZxMGtMNk9qSXlzd1pFUTFTMEZmMTRpSWlKcWNDUkVSRVJFTlk4QklWRXQ0KzN0RFZkWFY3dnQxNjlmcjlENUJVRW9jUmJocmwyN1lEUWFLM1FkSXFvZW5UdDNscjQrY09BQXpwOC9YNE9qSWFvYnpwOC9qd01IRGtqM08zWHFWSE9ESVNJaUlxb0ZHQkFTMVRLQ0lEaWNSVmpSR1lRQTBLRkRCd1FHQnRwdHo4cks0a3drb2pxaWRldlcwaXhDVVJTeGZ2MTZob1JFRHB3L2Z4N3IxNitIS0lvQXJMTUhXN2R1WGNPaklpSWlJcXBaREFpSmFpRkhBZUgxNjlkaHNWZ3FkSDVCRURCMDZGQ0hmWGJzMkFHejJWeWg2eEJSMVJNRUFSTW5Ub1JHb3dFQWFMVmF2UFBPTzlpd1lRTmlZbUpZdUlRSTFvSWtNVEV4MkxCaEE5NTU1eDFvdFZvQWdJdUxDNTU5OWxrSWdsRERJeVFpSWlLcVdZcWFIZ0FSRmVVb0lEUWFqYmg5K3phQ2dvSXFkSTF1M2JyaGh4OStRSHA2ZXJIdHFhbXBPSGJzR0xwMTYxYWg2eEJSMVFzSUNNQ3JyNzZLbFN0WFFxZlRRUlJGN04rL0gvdjM3Ni9wb1JIVldpNHVMcGcrZlRvQ0FnSnFlaWhFUkVSRU5ZNHpDSWxxb1VhTkdqbHNyK2craEFDZ1VDanc0SU1QT3V5emJkdTJDczlXSktMcTBhSkZDeXhZc0tCUTBSSWlLbDZMRmkzdzFsdHY4ZWVGaUlpSTZCK0NhTnVBaFlocURZdkZndWVlZTg1dW9aQWhRNFpnN05peEZiNk93V0RBdEduVGtKT1RZN2ZQcEVtVDBMTm56d3BmaTRpcWh5aUtPSGZ1SEk0ZlA0NkxGeTlDcTlWeW1USGQ5Wnljbk9EcDZZbUlpQWgwNnRRSnJWdTM1ckppSWlJaXVxc0lKYno1NFJKam9scElKcE9oWWNPR2lJbUpLYlk5UGo2K1VxNmpWcXN4WU1BQS9QampqM2I3L1BqamoramF0U3NVQ3Y2NklLb0xCRUZBbXpadDBLWk5tNW9lQ2hFUkVSRVIxUkZjWWt4VVN6bGFaaHdmSDQvS212emJ2MzkvT0RrNTJXMVBUVTNGdm4zN0t1VmFSRVJFUkVSRVJGVDdNQ0FrcXFVY0JZVFoyZGxTQmNhS2NuVjFSYjkrL1J6MjJiWnRHd3dHUTZWY2o0aUlpSWlJaUlocUZ3YUVSTFdVbzByR1FPVXRNd2FBb1VPSFFxUFIyRzNQeXNyQ2I3LzlWbW5YSXlJaUlpSWlJcUxhZ3dFaFVTMFZFaElDdVZ4dXQ3MHlBMEpYVjFjTUdUTEVZWjhkTzNZNExHWkNSRVJFUkVSRVJIVVRBMEtpV2txaFVDQWtKTVJ1ZTJVR2hBQXdjT0JBZUhoNDJHM1g2WFRZc1dOSHBWNlRpSWlJaUlpSWlHb2VBMEtpV3N6Uk11TnIxNjVWNnJYVWFqVkdqQmpoc00vdTNidVJrWkZScWRjbElpSWlJaUlpb3ByRmdKQ29Gbk1VRUthbHBTRXpNN05TcjllN2QyLzQrdnJhYlRjYWpkaTZkV3VsWHBPSWlJaUlpSWlJYWhZRFFxSmF6RkVsWXdDNGV2VnFwVjVQb1ZCZzFLaFJEdnNjT0hBQXljbkpsWHBkSWlJaUlpSWlJcW81REFpSmFyR3dzRERJWlBaL1RDczdJQVNBcmwyN0lqUTAxRzY3Mld6R2p6LytXT25YSlNJaUlpSWlJcUthd1lDUXFCWlRxOVVPdzdxcUNBZ0ZRY0Nqano3cXNFOVVWQlFTRWhJcS9kcEVSRVJFUkVSRVZQMFlFQkxWY2syYk5yWGJGaHNiQzFFVUsvMmE5OTU3TDhMRHcrMjJpNktJNzcvL3Z0S3ZTMFJFUkVSRVJFVFZqd0VoVVMzWHJGa3p1MjE1ZVhtNGRldFdwVjlURUFTTUdUUEdZWitUSjA4aUppYW0wcTlOUkVSRVJFUkVSTldMQVNGUkxlZG9CaUZRTmN1TUFTQThQQnp0MnJWejJHZkxsaTFWTW9PUmlJaUlpSWlJaUtvUEEwS2lXaTR3TUJBYWpjWnVlMVVGaEFEdzZLT1BRaEFFdSswWEwxN0VYMy85VldYWEp5SWlJaUlpSXFLcXg0Q1FxSllUQkFGTm1qU3gyMTZWQVdGb2FDaTZkdTNxc00rbVRadGdOQnFyYkF4RVJFUkVSRVJFVkxVWUVCTFZBWTZXR1Nja0pGUnBRRGR5NUVqSTVYSzc3V2xwYWZqNTU1K3I3UHBFUkVSRVJFUkVWTFVZRUJMVkFZNENRclBaalBqNCtDcTd0cCtmSC9yMDZlT3d6NDRkTzVDVWxGUmxZeUFpSWlJaUlpS2lxc09Ba0tnT2NGVEpHS2phWmNZQU1HTEVDRGc1T2RsdE41bE0yTFJwVTVXT2dZaUlpSWlJaUlpcUJnTkNvanJBemMwTmZuNStkdHVyT2lEMDhQREF5SkVqSGZZNWRlb1VUcDA2VmFYaklDSWlJaUlpSXFMS3g0Q1FxSTV3dE15NHFnTkNBT2pmdnorQ2c0TWQ5dm5xcTYrUW41OWY1V01oSWlJaUlpSWlvc3JEZ0pDb2puQzB6RGdsSlFYWjJkbFZlbjI1WEk2bm5ucktZWi9rNUdUOCt1dXZWVG9PSWlJaUlpSWlJcXBjREFpSjZnaEhNd2lCNnBsRjJMSmxTM1RwMHNWaG41OS8vaGxwYVdsVlBoWWlJaUlpSWlJaXFod01DSW5xaUxDd01DZ1VDcnZ0c2JHeDFUS09jZVBHUWExVzIyMDNHbzM0K3V1dnEyVXNSRVJFUkVSRVJGUnhEQWlKNmdpRlFvR3dzREM3N1RFeE1kVXlEaTh2TDR3WU1jSmhuK1BIaitQY3VYUFZNaDRpSWlJaUlpSWlxaGdHaEVSMWlLTmx4ckd4c1JCRnNWckdNV2pRSUFRRUJEanNzM0hqUnBoTXBtb1pEeEVSRVJFUkVSR1ZId05Db2pyRVVVQ1ltNXVMcEtTa2FobUhRcUhBazA4KzZiRFB6WnMzc1h2Mzdtb1pEeEVSRVJFUkVSR1ZId05Db2pyRVVTVmpvSG9LbGRqY2M4ODk2TkNoZzhNK1AvMzBFekl5TXFwcFJFUkVSRVJFUkVSVUhnd0lpZW9RWDE5ZnVMbTUyVzJ2cmtJbE5vOC8vamlVU3FYZGRyMWVqODJiTjFmamlJaUlpSWlJaUlpb3JCZ1FFdFVoZ2lBNFhHWmNuVE1JQWNESHh3Y1BQZlNRd3o1UlVWSDQrKysvcTJsRVJFUkVSRVJFUkZSV0RBaUo2aGhIeTR6ajR1SmdOQnFyY1RUQWtDRkQ0T2ZuNTdEUHA1OStDcDFPVjAwaklpSWlJaUlpSXFLeVlFQklWTWM0bWtGb05wdXJmWm14VXFuRUUwODg0YkJQZW5vNnZ2NzY2Mm9hRVJFUkVSRVJFUkdWQlFOQ29qcW1TWk1tRHRzdlhicFVUU081NDc3NzdrTzdkdTBjOWpsNDhDRE9uajFiVFNNaUlpSWlJaUlpb3RKaVFFaFV4MmcwR2dRSEI5dHRyNG1BRUFER2p4OFBoVUxoc005bm4zM0dwY1pFUkVSRVJFUkV0UXdEUXFJNnFFV0xGbmJicmx5NUFyUFpYSTJqc2ZMejg4T29VYU1jOXVGU1l5SWlJaUlpSXFMYWh3RWhVUjNrS0NEVTYvVzRmdjE2Tlk3bWpzR0RCenNzb2dKWWx4cWZPWE9tbWtaRVJFUkVSRVJFUkNWaFFFaFVCemtLQ0lHYVcyWXNrOGt3YWRJa0tKVktoLzI0MUppSWlJaUlpSWlvOW1CQVNGUUhlWHQ3dzlmWDEyNTdUUVdFQUJBWUdJalJvMGM3N0tQVmFyRnAwNlpxR2hFUkVSRVJFUkVST2NLQWtLaU9jalNMOE5LbFN4QkZzUnBIVTlqQWdRTVJIaDd1c0U5a1pDUk9uejVkVFNNaUlpSWlJaUlpSW5zWUVCTFZVUkVSRVhiYnNyT3pjZnYyN1dvY1RXRXltUXpQUGZjY1ZDcVZ3MzRiTm14QWJtNXVOWTJLaUlpSWlJaUlpSXJEZ0pDb2ppcHBIOEtMRnk5VzAwaUtGeEFRZ0RGanhqanN3NlhHUkVSRVJFUkVSRFdQQVNGUkhlWHY3dzhQRHcrNzdUVzVENkZOLy83OUhjNTBCSUJEaHc1eHFURVJFUkVSRVJGUkRXSkFTRlJIQ1lKUTRqNkVOVTBRQkR6MzNITlFxOVVPKzMzMjJXZGNha3hFUkVSRVJFUlVReGdRRXRWaGptYm5wYWFtSWowOXZScEhVencvUHorTUd6Zk9ZWitNakF4OCtlV1gxVFFpSWlJaUlpSWlJaXFJQVNGUkhWYlNQb1MxWVJZaEFQVHQyeGV0VzdkMjJPZnc0Y000ZXZSb05ZMklpSWlJaUlpSWlHd1lFQkxWWVNFaElkQm9OSGJiYTB0QUtBZ0NKazZjQ0Njbko0ZjlQdnZzTXlRbkoxZlRxSWlJaUlpSWlJZ0lBQlExUFFBaUtqK1pUSVlXTFZyZzFLbFR4YmJYbG9BUUFIeDhmUEQ0NDQvanM4OCtzOXRIcjlmamd3OCt3Tnk1YzZGUThOY1RFUkVSRVFIdHQ4UkxYNThjRThiamRmajR5VEZoMHA5RVZMc0lvaWlLTlQwSUlpcS9IVHQyNEp0dnZySGJ2bTdkT3JpNnVsYmppT3dUUlJITGxpM0QzMy8vN2JEZmtDRkRNSGJzMkdvYUZSRVJFUkhWWmd5VTZoZCtQNGxxaGlBSWdxTjJMakVtcXVOSzJvZnd5cFVyMVRTU2t0bVdHanRhRmcxWVE4K3paODlXMDZpSWlJaUlpSWlJN200TUNJbnF1RWFOR2tHbFV0bHRyMDNMakFIQXk4c0xUei85ZEluOTFxOWZqNHlNaktvZkVCRVJFUkhWYXB4dFZyL3crMGxVT3pFZ0pLcmpGQW9GbWpWclpyZTl0Z1dFQU5DMWExZmNmLy85RHZ0a1oyZGozYnAxc0ZnczFUUXFJaUlpSWlJaW9yc1RBMEtpZWlBaUlzSnUyN1ZyMTJBMEdxdHhOS1V6ZnZ4NEJBVUZPZXh6L3Z4NWJOMjZ0WnBHUkVSRVJFUkVSSFIzWWtCSVZBODQyb2ZRYkRZakppYW1Ha2RUT21xMUdpKy8vREtVU3FYRGZsdTNic1daTTJlcWFWUkVSRVJFVk5zVXJJcExkUisvbjBTMUV3TkNvbnFnV2JObWtNdmxkdHRyNHpKakFBZ0pDY0g0OGVNZDloRkZFUjkrK0NHU2s1T3JhVlJFUkVSRVJFUkVkeGNHaEVUMWdFcWxRdVBHamUyMjE5YUFFQUI2OSs2TnpwMDdPK3lqMCttd2V2WHFXcmxVbW9pSWlNb3ZKU1VGT3AydVNxK1JrNU9EbXpkdmxyby85ejhtSXFLN0VRTkNvbnJDMFQ2RWx5OWZSbjUrZmpXT3B2UUVRY0NFQ1JQZzYrdnJzTi8xNjlmeHYvLzlENklvVnRQSWlJaUlxS3JEdS9QbnorUHh4eC9IeG8wYmtaT1RVeVhYeU16TXhOTlBQNDI1YytmaTFLbFRoZG9zRmd1ZWZmWlovUHp6ejlKempZK1B4L1RwMDNINjlPbEtHNFBaYk1hQ0JRdHc0Y0tGU2p2bjNZUlZiK3NYZmorSmFpY0doRVQxaEtOOUNQUHo4M0hseXBWcUhFM1phRFFhVEpreUJRcUZ3bUcvUC83NEEvdjI3YXVtVVJFUkVkR3VYYnV3WXNXS1VnV0YrZm41ZVBYVlYzSGt5SkZTbjErbFVpRW5Kd2RmZnZrbFhudnROZVRsNVpYcWNVYWpFUXNXTENqVit4dVZTZ1ZSRkhIMDZGR3NXTEVDQ1FrSlVwdE1Kc1BObXpmeC92dnZZK3pZc2RpeFl3YzBHZzJpbzZNeFk4WU1mUFhWVnc3UExZb2lGaTFhaEhYcjFpRTNOOWR1UDdsY2pxaW9LRXlkT2hYVHAwL0h6cDA3WVRBWVN2VmNxZW9aamNaQ3IzR1R5VlRoY0Z3VVJVUkdSaUl6TTdQYzU5QnF0VGgzN3B6ZDl1enNiQnc2ZElpelhvbW9VamorM3pnUjFSbmg0ZUVRQk1IdURMdm82R2kwYXRXcW1rZFZlazJhTk1INDhlUHh2Ly85ejJHL0w3LzhFbUZoWVdqV3JGazFqWXlJaU9qdUpaZkxzV3ZYTGh3NWNnVHU3dTRPKytyMWVxU2twQ0E2T2hwUFB2a2tIbi84Y1FpQzRQQXh0bUpsS3BVS3ExYXRnck96TTdLenM3Rm16UnFIVzR2Y3ZuMGJzYkd4T0hmdUhOYXNXWU9BZ0FDN2ZRdCtBTGxreVJLRWhvWVdhbGVwVkRDWlRKZ3laUXI2OSsrUGpJd01BTmFDYXFOSGozWTRma0VRRUJ3Y2pNMmJOK1BRb1VOWXVIQ2gzZmNvS3BVS2VyMGUzdDdlV0wxNk5UNzg4RVAwNmRNSDQ4ZVBMM0VsQlZXY3lXVENzV1BIMEsxYnR5S3Z5NXljSER6MzNITVlPM1lzaGc4ZkRwMU9oMmVlZVFiRGh3L0h3dzgvREE4UGozSmRiL1BtelZpMWFoV21USm1DZnYzNmxma2NlWGw1bURadEd0cTFhNGVubjM0YXJWdTNMbktOaFFzWHd0L2ZIdzgvL0RBR0R4NE1qVVpqOTN4R294RXFsYXJRTVZFVUVSTVRnK2JObTl0OVhGSlNFcHljbk1yMTkwQkVkUWRuRUJMVkV4cU5CbUZoOXFmck8vcjBzYmJvMDZjUGV2WHE1YkNQMld6R21qVnJvTlZxcTJsVVJFUkVkeTliRWJTc3JLd1MrNVpuRnBQdC9ES1pUQW8yM056YzBMRmpSMFJGUmRtOXhjYkdBckRPc0pvMWE1YkRXVm95MlozLzhxalZhcnZ0QitKT3VRQUFJQUJKUkVGVUhUcDBnQ0FJVXFDb1VDaHcrL1p0eko4LzMrRnN2eWVlZUFLK3ZyNUlTVW5CbTIrK2FiZXY3YndEQnc3RVcyKzloZno4Zk96Y3VST3paOCsyZTI2eXFveXF0MXF0Rml0V3JNQ1VLVk1LelNJRnJPRnRWbFlXUHZua0UremV2UnRLcFJJNU9UbjQrdXV2Y2VqUUlZZm5UVTlQeC9mZmZ3K3oyVnpvdUZLcHhPelpzNkhYNjdGMDZkSWk3OFZQblRxRmQ5OTkxK0gyT2JZdzcrclZxOFVHOUxiWGMwWkdCalFhamRSLzE2NWR4UzdaWDd0MkxlYk9uWXYwOUhUcG1DQUllUG5sbDdGbzBTSjgrT0dIeGQ1bXpweUpwVXVYVnRwV1A2eGlURlE3Y1FZaFVUM1NwazBieE1YRkZkdDI3ZG8xNU9ibXdzWEZwWG9IVlFhQ0lPQ3BwNTdDOWV2WDdUNFB3UG9HYjlXcVZaZ3paMDZSVDBHSmlJaW84dGdDUEkxR2d3MGJOampzdTMvL2ZpeFpzZ1FhalFaUFBQRkVxYzVmTUx3RHJCOEV5dVZ5REJnd0FHM2F0RUZnWUdDSnN4RExlbzJQUC80WThmSHhVbUNuMStzQkFNdVhMNGRTcVlUSlpKS096NWd4QTFxdEZtKy8vVGJtejU5ZjdGaFVLaFdHREJtQ3p6Ly9IT25wNmJoNTgyYXh4ZU1LanFOTGx5NTQ1cGxuOE9tbm44Sm9OQ0lwS1FuKy92NFZlcDdrbUsrdkx5WlBub3lsUzVkaTZ0U3ArUGpqajZXWm03YVpySTBiTjhiUW9VT2wyYXUyKzQ0NE9UbmhvNDgrd3ZidDJ4RVNFbEpzZTA1T0R0YXVYUXR2YjIvcCtPblRwMkV3R09EajQ0TUpFeVlVZTI3YmE5VFgxeGY1K2ZuNDhNTVBDN1hiUW5tNVhJNXIxNjdoNDQ4L1JsWldGdmJ1M1lzREJ3NWd5WklsaFY1M2d3WU53aXV2dklJWFgzd1JTNWN1UmFOR2paQ1ZsUVdsVW9uSXlFaUh6ek1wS1FueDhmRm8xS2lSdzM1RVZIZHhCaUZSUGRLbVRSdTdiYUlvMW9tTnNWVXFGVjU1NVJXNHVybzY3R2Q3RThTaUpVUkVSRlhuMytGYVZaNC9KeWNIMDZaTnc0NGRPd0FBUVVGQkZRNEhBUlE2UjN4OFBMWnUzWXJqeDQ5THN4RnRnZUNmZi82SnFLZ29IRDkrSElBMXJMU3RXRGg4K0REV3JsMXI5eG85ZS9ZRUFEUnYzdHh1Z1BMdjV6SnExQ2cwYjk0Y2FXbHBtRHg1Y3BrcUxWUDU5T3ZYRHdFQkFjakp5Y0hGaXhlbDQ3WWczS2JnNjFLbjAySFJva1YyVjY4NE96dERFQVRjdkhrVENRa0pTRWhJd0prelozRHMyREVjTzNZTTd1N3VDQW9LUW5aMnRuUXNQajRlM3Q3ZUNBb0t3c0dEQjRzVXp3R3NyejliQUppUmtZR3NyQ3hjdUhBQlAvMzBrM1RidG0yYk5FYmJzYjE3OXdJQVRwdzRnWFhyMWhVNlo2dFdyZEN0V3pla3A2ZGovZnIxdUhMbENwNTY2aWtBZ0tlbkovYnMyVlBrdG12WExnQkFXRmdZdzBHaWVvNHpDSW5xa2ZEd2NDaVZTcnNWaTZPam85R2hRNGRxSGxYWitmajRZUExreVZpMmJKbkRBUERZc1dNSUNnckNJNDg4VW8yakl5SWl1bnRVZGtCNC9mcDF6Smd4UTFxR2F3dEE5SG85eG80ZEM0UEJnRXVYTGtHajBhQlBuejZsT3FmQllDaXlkUGlKSjU2UWxsZ1dmQzh4Zi81OEtSQ2NPSEVpeG93WmcwY2VlUVRaMmRuWXNtVUx2THk4a0pPVGc0Y2ZmaGdhalVZS1lFclNzR0ZEdlBiYWE4alB6OGRqanoxV2JCL2JNdTJsUzVkS005Wk1KaE1NQmdNTUJnUGVmUE5OckZtekJtNXVicVc2NXQya3NxcmVDb0tBb1VPSDR1alJvemgvL255UklqU0ppWWw0L3ZubkM5MS85dGxua1pxYUNxMVdpMlhMbGhVSkV3VkJnRnd1aHlBSStPS0xMd0JZQTd2aHc0ZERKcE5oOU9qUjBpekVvVU9Id21Bd29GMjdkaGd4WWdRVUNvWGRMWUpXcjE0dHpXUk1UMC9IakJrejRPUGpnejU5K3NETnpRMXl1UndXaXdYYnRtMkRScVBCd0lFREFWakQ3SVlORzJMQmdnWEZyclFaTkdnUW9xS2lFQm9haWw5KytRWDMzbnN2L3Y3NzczTCtqWllQcXhnVDFVNE1DSW5xRWFWU2lZaUlDTHYveU5lRmZRaHQ3cm5uSG93YU5RcmZmZmVkdzM0Ly9mUVRnb0tDMEtWTGwyb2FHUkVSMGQzRE51dE5yOWRqMXF4WkR2c1czTmZNbm9ZTkcyTENoQW5ZdEdrVGZIMTlvZFZxa1pDUUFFRVEwS0pGQzZuZnJsMjcwS0pGQ3dRRkJkazlseWlLV0xObURXSmpZN0YwNlZJNE9UbEpiYSsrK2lvV0wxNHNGU1N4dlFkcTFxeVpGSnBjdUhBQkJvTkJDZ3ovelZHUmxPSjRlbnFpWmN1V2lJbUp3Zjc5KytIcjZ5c0ZsN2R1M1pLQ1NsZFgxMEtGSkFvV0tQbjY2NjhMQlZSVStjYU1HWU14WThZZ096c2JodzhmaGtLaGtQYjNrOGxrY0hWMWxiNVhNcGtNUVVGQjB1c3dNakt5Mk9CYUVJUkNTNEJ0ajNkemM4UDE2OWNMSFZlcjFWQ3IxWGoxMVZlaDBXanczbnZ2RmJ1OFBEbzZXaXErNCsvdmo0eU1ES1NtcHVMYXRXdEZ0dUt4elNDMFNVNU94dno1ODRzTkNUdDA2SUJ4NDhaaDJMQmhlT2FaWnpCejVzeHFEd2lKcUhaaVFFaFV6N1JwMDhidVAvSzNiOTlHYW1vcWZIeDhxbmxVNVROczJEREV4c2JpeElrVER2dlo5cEJwMnJScE5ZMk1pSWpvN21BTENNMW1NODZjT2VPd2IybTMvUmc0Y0tBMDIrbWpqejVDUWtJQzFHbzFWcXhZZ1owN2QrS2pqejRDQUV5ZVBMbkU2K2wwT2dEQXZIbnpzSGp4WW1sbVh2djI3ZkhERHo4QWdEUWpFQURtekprRGYzOS9wS2FtSWlrcENXcTFHZ2FEUVpvRlZwQkdvOEdKRXljUUZoWlc3SHVucFV1WFN0Y1hSUkhIangrSHA2Y24zbmpqRFV5Yk5rMzZ1ek9aVElWbUZiWnIxdzR2dmZTU05GYXFYZ2NPSElEWmJFYS9mdjJ3Y2VOR0FOYlg5NkJCZ3hBVUZJUVZLMVlVdVY4UzIydS9ZRWdIQUptWm1VV09BU2kwTkhqbXpKbFl0V29Wdkx5OHBQYno1ODhqSVNFQm5wNmVBQUFYRnhkMDdOZ1JDb1VDano3NktQUjZQZno4L0NBSUFvWU1HUUovZi85Q3N5RjFPaDFXckZpQjNOemNJZ0doVXFuRWhBa1Q4UDMzMzBNdWw2TkxseTVZdlhwMWFmN3FpS2llWTBCSVZNODQyb2NRc0g2Q2Z2Lzk5MWZUYUNwR0VBUzg4TUlMV0xod1laRnFjd1hsNStkajFhcFZXTGh3WWFFM1YwUkVSRlF4dHBETHhjVUZXN2R1ZGRqWFZxU2tMRTZlUEFuQSttLzVIMy84Z2NHREIrUGN1WE80ZVBFaVBEdzhwSDYycGNlQWRaWEJ2L2Z6TTV2TjJMWnRHMGFOR2xYaU5XTmlZckIyN1ZxY08zY09FUkVSc0Znc2FONjhPVmF1WEFuQUd1aTV1TGlnVmF0V1dMUm9FUVJCd09USms5Ry9mLzlDNStuUm93Y1dMRmhRS0JoTlRVM0ZzV1BIMEs1ZE8rbll6cDA3b2RWcTBhaFJJOFRGeFdISGpoMDRmLzQ4WnMrZXpUM2RTcW45bHZoeUwwdU5qSXpFcGsyYnBQdHhjWEdReVdSd2QzZEh4NDRkS3p3MlVSU2wxOHhISDMwRVB6OC9tTTFtREI0OEdFMmFOSkVDYndBWU9YSWs1SEk1dnYzMlc0Zm50TzBkNk9mbkI4QTZnL2ZHalJ2SXk4dkR3b1VMaS9SUFMwdkR5eSsvTE4zWGFyVklTa3BDV2xvYWxpOWZMaFU3S1RqbVgzNzVCVDE2OUlCS3BaTEM5bjhYUWZuM1l5cExSYjZmUkZSMUdCQVMxVE9ob2FGd2QzZVg5cm41dCtqbzZEb1RFQUxXeW0rdnZ2b3E1cytmYi9jNUFkWlBhRmVzV0lFNWMrYkEyZG01R2tkSVJFUlVmMVZHa1JCN1VsSlNjTzNhTlFEV2dHL0JnZ1hvMjdjdlhuLzk5U0t6NnhJU0VxUktyKys4ODA2eGU2dVZ4cng1OHhBYkd5dmR0eFdxdUhMbENxNWN1VktvNzlHalI2V3ZVMU5UaTV5cmUvZnVXTHQyTFFJQ0FwQ1ptWWtKRXliQXhjV2wwQkxoM054Y2JOeTRFZjcrL21qZnZqM2k0dUxRdTNkdkhEeDRFRk9tVE1IVXFWTXhZTUNBY2owWEtwMmVQWHRpNzk2OVNFaElnTHU3T3l3V0M1eWNuQW90OHk1SmJHd3NidDI2aGU3ZHV4ZHB5OHZMQTJBdFZtSmJLbXcybXdGWVgrTzI0Tm5XdCtCU2VIdTZkKytPNE9CZ2pCMDdGci8vL2p1Y25KelF2WHQzYk5pd0FUcWREdUhoNGRMK29CRVJFWVVlZS9IaVJRUUZCU0VpSWdKbXN4bTdkdTBxVW9uNXlKRWp1SG56SnFaT25RckFHdEFiRElaaVp6dmEyUFlOSmFMNml3RWhVVDBqQ0FMYXRHbURxS2lvWXR2UG5Uc0hVUlNyOUExL1pmUHg4Y0gwNmRPeGVQRml1L3NFQWRhTnoxZXZYbzNYWDMrOXlDZWxSRVJFVkx2czNic1hvaWhDcVZSQ0VBUzR1TGhnMzc1OThQRHd3T1RKazNIZ3dBRkVSMGRMVlZadGR1N2NpZkR3Y0xSczJkTGgrYlZhTFk0ZE80YURCdzlLeDlMVDAvSGlpeStpZS9mdWVPS0pKd3JOakxTRmtBV1AyV1lOMnBaRS8xdDRlRGdBNndlVnhWbS9majB5TWpJd2E5WXNuRDE3RmdBd1lNQUF0RzNiRm12V3JNR3laY3R3N2RvMVRKbzBxVTY5TjZ0TEJFSEFnZ1VMQU54WlNpeVR5YkIrL2ZvaSswd1dWNlRrK2VlZlIySmlJaXdXQ3hZdlhvejI3ZHNYZW94ZXJ3ZUFRc1ZsYk9mTnljbkIvdjM3cGVQNStmbkl6OCtIeVdSeStGNTE3Tml4QUFxL3JvWVBINDdodzRkandJQUIwR3ExZG92WkNJSWc3Um42Ny9EUVpzdVdMV2pRb0FIdXUrOCtBTmJ3THlJaUFyR3hzVkFvRk5pMmJaczAyM0h6NXMwWU5Xb1VldmZ1YlhlOFJGUS84SC9RUlBXUW80QXdPenNiQ1FrSmFOaXdZVFdQcW1LYU5XdUdTWk1tT1Z6NkFGZ0QwRTgrK1FRdnZQQUMzMmdURVJGVkVyMWVqL256NXp2c1U5d3NPMGQrLy8xM2VIdDdRNlBSSUNVbEJRTUhEc1EzMzN5REd6ZHVBQUMyYjkrT00yZk9ZTisrZlhqZ2dRZWt4NTA4ZVJJYk5tekF1KysrVzZpd1NVRXZ2L3d5TGwyNlZHUlo1SHZ2dllmZzRHQzdnVjVsT25EZ0FIYnQyb1ZPblRxaGI5KytPSExraU5SbTIyZDUrL2J0K1A3Nzd5R0tJbDU0NFlVcUgxTmRWZG5MVWYzOC9OQ3ZYejk4OWRWWENBd01sUGFmVkNnVVJZcVV1THE2U2tIYlR6LzloR2JObWtsRlRRRHI4bDdBK29IMjVjdVg4ZnZ2djB1dnIyYk5taFhhL3NjMlEyL2x5cFdZT1hObXVjYXVVcW1nMVdvUkdCaFlwTTFrTWtFVVJZaWlpT0RnNEVKdHg0NGR3K0hEaHlFSUFzNmZQNDlodzRaQkpwTkJGRVc4ODg0N2FOV3FGWVlOR3lidGUyZ2psOHZ4elRmZkZLa1VYaEZjWGt4VU96RWdKS3FIU3RxSE1EbzZ1czRGaEFEUXRXdFgzTHAxeStIeUJ3Q0lpb3FDcDZlbjlPa3JFUkVSVll6WmJMYjc0V041bkRoeEF2SHg4UmczYmh4KysrMDNBTURRb1VQeHd3OC9ZT0RBZ1VoSVNKQm0zSVdIaDZOMTY5YlN2Ly9QUC84OFhuamhCY3lhTlFzclY2NHNkaCsvZnYzNjRlTEZpNURMNVJnMWFoUzJiTmtDQU5Lc0xWc2dWREQ0dEMwVkxVMFlXcEtyVjY5aXhZb1Y4UGYzbDRLZzNOeGNBSGYyY252aGhSZHc4dVJKM0x4NUV6Lzg4QVA2OWV1SDVzMmJWK2k2VkhvalJvekFpQkVqQUZpWEVELy8vUFBvMkxFajVzeVpBNVBKaE1HREI1ZXFTSWt0SUF3T0RrYlRwazN4L3Z2dk8xeTZEZ0I3OXV4Qnk1WXRNV3pZc0RLUFd5Nlh3MlF5U2EvWGdteExtejA5UFl2TU1QVHc4TUNWSzFjUUV4TUR3RnJOR0xET09HemZ2ajJ1WDc4T29IQlZiWnZLREFlSnFQYVMxZlFBaUtqeWVYcDZGdm5Vc0tCejU4NVY0MmdxMThNUFA0ek9uVHVYMkcvSGpoM1NmemlJaUlpb2ZHeGhsb3VMQy9iczJlUHdObnYyN0ZLZjk5dHZ2NFZLcGNMRER6OHNCV2UyU3F5OWV2WEM1czJiSVlvaWZIMTlNVy9lUERScDBrUjZySStQRDBhT0hJbnM3R3pNbmowYjZlbnBSYzQvWXNRSWRPblNCYk5telhMNGdhRXQrSXlLaXNLcFU2ZUtIQ3VQcEtRa3pKa3pCeXFWQ3YvOTczK2xZaXM1T1RrQTd2eWRxdFZxdlBUU1M5TGpiUHN4VXZXekxTbnYyN2R2bVIrYm5Kd01BR2phdENua2NqbmVmdnR0L1BMTEx4ZzVjaVFDQWdMdzAwOC9ZYytlUGZqKysrL2g3ZTBOQUpnNGNXS1JmUUZMU3lhVFFSQUVxRlNxWW0vMlJFUkVZTldxVlZKSTNyaHg0MEx0dGlEejM4Y0wrdjc3NzNIOCtQRnlqWnVJYWo4R2hFVDFsS05aaEJjdlhuUzRsMTl0SmdnQ0prMmFWT2cvQ3ZaczJyU0piMktJaUlocW1kT25UK1BreVpNWVBYbzAzTnpjWURBWXBORE15OHNMTjIvZXhMNTkrd0FBVTZkT0xiYVl4T2pSbytIaTRvS1VsQlFzWExpdzJBcXJzMmJOS3JFd1c4SGdjOE9HRFVXTzJaUzJnbXR1Ymk3ZWVPTU5tTTFtTEZ1MnJORHNSdHVNTDR2RkloM3IxS21UOUo3TjNuNXhaSzE2VzFYMjc5K1BYYnQyb1dmUG51aldyUnVBT3pQeENuNnY3TEVGdS9mY2N3OEF3TlhWRlU1T1Ruanl5U2RoTnBzeGQrNWNhTFZhdlBYV1cwaExTOFBnd1lNeFpzeVljbStGSXdnQzVISTV3c1BEaTl4S2VuK2NtNXNyL1IvQXk4dXJVSnR0Q2Z5LzkxZ3M2S3V2dmlxMFZMNjhxdkw3U1VUbHh5WEdSUFZVbXpadDdNNmdNeHFOaUltSnFiTnZSRlVxRlY1OTlWVXNYTGhRK3RTMk9LSW9ZdDI2ZFhCM2Q2K3p6NVdJaUtnbWxUWVlLOHY1MXE5Zmo2Q2dJSXdiTjA2YVBWalFoeDkrQ0xQWmpHSERocUZMbHk3Rm5rZWowZURCQngvRWQ5OTloM1BuemlFcUtxcEloVmxIVldyTCtyd2NCVVdpS09MTW1UT0YrcjcvL3Z0U1JWc2IyM08xaFU4MlU2Wk13YUZEaCtyazlpOTFqZTI5Y1ZwYUdxNWN1WUxvNkdpc1g3OGV2WHIxd2h0dnZDSDFzMzJQL3YyOUtzN1pzMmNSR2hwYVpQV09ScVBCckZtek1IUG1URHp4eEJNd0dvMzR6My8rSTFVT0xpOVJGRXVzT0d6UEgzLzhBY0M2VExuZ3N1RzR1RGdjUG53WW5wNmU2TlNwazkzSDYvWDZZcGMyRTFIOXdJQ1FxSjZLaUlpQVhDNjMrOFltT2pxNlRvZG1IaDRlbURsekpoWXNXSURzN0d5Ny9Vd21FMWF1WElsWnMyWTVYREpCUkVSRVJaVm1CbFZaaUtLSUJnMGFZTnEwYVZDcjFkTHlZTnQxRGg4K2pHUEhqcUY1OCtZbEZ1MFlNR0FBdnZ2dU93QncrSUZoY2NyNnZPejFqNG1Kd2VyVnEzSHg0a1dvMVdvWURBWVlqVVlrSlNVVkNRaDFPaDBBYXlYYmdwbzJiWXFtVFp1V2FUeFVOams1T1ZpK2ZEa09IejZNY2VQR1FhdlZZdkxreVFDQUlVT0dZUExreVZBcWxWSi8yL2VvNFB0b1VSU1JrWkVCVjFkWHFlK05HemR3L2ZwMVRKdzRzZGpyNnZWNnVMdTdTNi96dG0zYlFxL1h3OVhWdGR6UHhXS3h3TlBURTk5KysyMlJ0dlQwZEl3Wk04YnVZMjE3YnpvN08wdkhFaE1UcFgwWFgzcnBKV21ac2lBSXlNL1BoeWlLVW1Wa3M5bU1DeGN1UUtmVE9RemdpYWh1WWtCSVZFODVPVG1oZWZQbTBpYkovM2J1M0RtTUdqV3Fta2RWdWZ6OS9URmp4Z3dzWHJ3WUJvUEJicis4dkR5OCsrNjdlUFBOTnhFU0VsS05JeVFpSXFyYmJNRllibTZ1Vk5EaC85bTc3N2lxeS82UDQ2OXpEcHZERWdSRkVYRGhBTGRJYmpPem9aVzNsbWFPekVyTHJFekxsVGFjYWFiVi9UTXJSNldwV1dtbHBPYnR3ajBTQlJRRk40aUF5QkE0SE9DTTN4L0VFV0lkbEtIeWVUNGVQRHpuWE5mMysvMGNFRDNuZmE1Umt2eXBpNldOemxNcWxjeWRPeGVsTW0rbG80TFRicE9UazFtOGVERzFhOWRtOXV6WnBhNm5CdURqNDRPUGp3OVhybHloZmZ2Mmhkb3VYcnpJM3IxNzhmYjJObDJydU9kbDdpWWx4UVdFYTlhc1ljMmFOZWoxZXZ6OC9KZzFheGFob2FFc1hMaVFpUk1uMHFGREI3cDA2VUxqeG8zeDhQQWdNek1UTnpjMzZ0U3BZL28rYWJWYU1qSXlTRTlQSnlVbGhaU1VGTHAyN1lxTmpVMnB6NzJtdVp0ZGI5UFQwM250dGRkSVNFaWdkKy9ldlBUU1N3RFVyMStmRlN0V0VCd2N6SjkvL2ttdFdyVk00VjkrbUt2WDZ4azVjaVNabVpta3A2ZGpNQmo0NXB0dlRCODZiOTI2RmJWYVhXZzlRWVBCd05HalIvbjExMTg1ZWZLa2FiVHJuajE3V0xWcUZhdFhyOGJQejQ5R2pScFJwMDRkbkoyZGFkKytmWkVwdi9uWHp6OW53ZlAvMis3ZHUwbE5UVFhkTCs3dlBPUnRCR1F3R0VoTVRNUm9OTEpqeHc3KzcvLytENzFlejdScDB3cE55YmUzdHljdUxvNnhZOGVpVnF2Snlja0JJQzR1anVYTGw5L1ZTRWpaeFZpSWU1TUVoRUk4d1B6OS9Vc01DQzljdVBCQWZQcm42K3ZMVzIrOXhhSkZpMHFkQnBLUmtjSDgrZk41Ly8zM1RTL01oUkJDQ0ZHNi9EQkNxVlNXT2NvdE5UV1ZxMWV2bGprdHMyQjRVVEFnWEwxNk5SWVdGaXhZc0lCYXRXcXhhZE1tOXUzYmg0K1BqMmxqaFg4Yk9YSWtNVEV4UmFibkppY25zM2J0MmlMWHpkL1pOVC9NTEc1MzV1SWVLMjd0NW5yMTZxRlFLS2hUcHc3ejU4OUhyVmJ6OE1NUFU3dDJiUllzV01EeDQ4YzVmdng0b1dPU2twS1lPSEVpUnFPeDJIUGEyTmpRc1dOSENRZ3JrSU9EQXlOR2pPREhIMzhzRkdvTkhqeVlvS0FnTm03Y3lJa1RKMGhJU0REdFNKd3ZJU0hCZEx0T25Uck1talhMdEs1a1ptWW13Y0hCakJneEFxMVd5OTkvLzgySkV5YzRjT0FBcWFtcDFLdFhqMUdqUnRHL2YzOVREV3ZYcm1YSGpoMmNQbjNhdEdtZ1dxMW0zcng1eFFhRStYOUhDbjRRbnB1YlcyZ0VJT1NGMnQ5OTk1MHAyQ3h0MXN4VFR6M0Z5Wk1uZWZQTk56bDM3aHhkdW5SaHpKZ3hSVjRmRHhzMmpLVkxsM0x4NGtYVFl6WTJOanowMEVPODhzb3JKWjVmQ0hIL2tvQlFpQWVZdjc4L3YvenlTN0Z0UnFPUnMyZlBscm9ROGYwaUlDQ0FWMTU1aFdYTGxwWGFMeTB0alhuejVqRmp4Z3pjM055cXFEb2hoQkRpL3BVZjl0bmEyckpvMGFKUysrN2V2WnU1YytlYVJocVpRNnZWQW5tdlMwYVBIczF6enoxSDNicDFnYnlwdDl1MmJXUHo1czJtL2k0dUxvVkdGbmJ0MnJYWTgzYm8wSUZ2di8yV2I3LzkxclJoMlJOUFBHSDZZRFEvZUhGd2NHRGp4bzBsMXRlblR4OFVDa1d4b3lKNzllcUZ2YjA5S3BXcTBKVFJnSUFBVnE1Y3ljNmRPOW0xYXhlblQ1OHU5RDM1OXhUamZLMWF0V0xtekptbVhZOUZ4WG4wMFVmcDBhTkhvWFgzQUx5OXZaa3dZUUtROTNOSlRVMGxLeXVMM054Y2REb2RlcjBlbzlGb21ocGZjQ2JLOGVQSDhmYjI1dW1ubitiMTExL24xcTFiK1ByNk1talFJTnExYTBlVEprMEtYY3ZWMVpYeDQ4Zno2cXV2Y3ZUb1VmNysrMjl1M0xqQnRHblRzTGUzTDdidTNOeGM3T3pzNk5XckY1RDNlMkpoWVVIZnZuMEw5WHY4OGNjSkNncGkzTGh4K1ByNmxqazlQeUlpZ29DQUFONTc3ejI4dkx5SzdkT25UeC82OU9sVDZubUVFQThXaGJHaVZ4NFdRdHd6REFZRHI3MzJtdW5UeEgvcjA2Y1BJMGFNcU9LcUtrOXdjRERyMTY4dnMxL3QycldaTVdNR0xpNHVWVkNWRUVJSWNmLzY3YmZmV0xwMEtmMzc5MmY4K1BHbDl0MjllemZ6NTgrbmQrL2VUSm8wcWNScGpnVWRPblNJbVRObm9sQW8yTHg1YzVFQXgyZzBzbkhqUnBZdFc0YWxwU1hUcDA4dnNobEphUXdHQSsrODh3NGRPblJnNk5DaHBwcXVYTG5DOTk5L3oralJvNHRzTGxIUXQ5OStTLy8rL2U5cTlvRk9wK1A2OWVza0ppYWFBaWl0Vm1zS29Rd0dBMGFqa1VjZmZSUlBUODg3dnM2RHJOMVBWKzdKYWFrNU9UbFlXVm1oMSt0TjYvdFZKSzFXaThGZ01BWGJScU9SbEpTVVlrY2JRdDZNbWJ0WjM3Q3EzS3MvVHlFZWRJb3l0aytYZ0ZDSUI5em5uMzllWkhwTFBrOVBUejc1NUpNcXJxanlHSTFHMXE1ZHk3WnQyOHJzNitucHlmVHAwM0YwZEt5Q3lvUVFRb2o3MDhtVEozRnljakpybzYrWW1CaFVLbFc1UXE2VEowOXk2dFFwK3ZidFcyb0l0MjdkT25yMDZDRUJXZzBsZ2RLRFJYNmVRbFNQc2dMQ3NqL1dFMExjMXdJQ0FrcHNpNHVMTSsycTlpQlFLQlFNSFRxVTd0MjdsOWszTGk2TytmUG5rNUdSVVFXVkNTR0VFUGVuTm0zYW1CVU9Bbmg1ZVpVN3dHdlRwZzBqUjQ0c2M0VGU4ODgvTCtHZ0VFSUlVWWtrSUJUaUFlZnY3MTlxZTNoNGVCVlZValVVQ2dXalI0OG1LQ2lvekw0eE1USE1uVHVYOVBUMEtxaE1DQ0dFRUVMY0NSbHQ5bUNSbjZjUTl5WUpDSVY0d0xtN3UxTzdkdTBTMjArZVBGbUYxVlFOcFZMSjJMRmphZCsrZlpsOVkySmltRE5uRG1scGFWVlFtUkJDQ0NHRUVFSUljZStSZ0ZDSUdxQzBhY1lSRVJHbW5md2VKQ3FWaWpmZWVJTldyVnFWMmZmYXRXdk1uajJibEpTVUtxaE1DQ0dFRUVJSUlZUzR0MGhBS0VRTlVObzBZNjFXUzJSa1pCVldVM1VzTEN4NDY2MjNhTkdpUlpsOTQrUGptVDE3TmpkdjNxeUN5b1FRUWdnaGhMbmEvWFNsdWtzUUZVaCtua0xjbXlRZ0ZLSUdhTm15SlVwbHliL3VEK0kwNDN4V1ZsWk1tRENCeG8wYmw5azNNVEdSMmJObms1aVlXQVdWQ1NHRUVFSUlJWVFROXdZSkNJV29BZXpzN0dqV3JGbUo3YUdob1JpTnhpcXNxR3JaMk5qdzdydnZtclVMWTFKU0VuUG16Q0UrUHI0S0toTkNDQ0dFRUVJSUlhcWZCSVJDMUJCdDI3WXRzZTNHalJ2RXhjVlZZVFZWejg3T2ppbFRwcGcxa2pBNU9ablpzMmR6NVlwTWZ4QkNDQ0dFcUc2eTYrMkRSWDZlUXR5YkZNWUhlZGlRRU1Ja0lTR0JTWk1tbGRnK2VQQmcrdlhyVjRVVlZRK3RWc3VpUllzNGUvWnNtWDF0Ykd5WU1HR0NXV3NZQ2lHRUVFSlV0K0RnNEFkNjZSang0SEYwZEdUOCtQSFZYWVlRTllKQ29WQ1UxbTVSVllVSUlhcVhoNGNIbnA2ZUpZNFVEQTBOclJFQllmNTA0eVZMbGhBZUhsNXFYNjFXeThLRkMzbnR0ZGNJREF5c29ncUZFRUxVRkRrNU9TUW1KcEtlbmw3ZHBZZ0hSR1JrcEZrZmdncHhyM0J4Y2FudUVvUVEvNUNBVUlnYXBHM2J0aVVHaE5IUjBXUmtaS0JXcTZ1NHFxcVh2M0hKbDE5K1NXaG9hS2w5ZFRvZC8vM3ZmeGsrZkRoOSt2U3BvZ3FGRUVJOHlPTGo0L250dDk4NGR1d1lPVGs1MVYyT0VFSUlJWVJNTVJhaUpvbUtpbUxXckZrbHRvOGRPNVl1WGJwVVlVWFZTNmZUc1hUcFVvNGRPMlpXLzZlZWVvcEJnd1pSeHNoc0lZUVFva1FoSVNHc1hMa1N2VjVmM2FXSUI5d1RUenhCbXpadHFydU1DdkZDbUozcDlvK3ROUEw0ZmZ6NGo2MDBwajhCTEMwdHpWb2pYQWh4OThxYVlpd0JvUkExaU1GZ1lOeTRjV1JrWkJUYkhoUVV4TGh4NDZxNHF1cWwxK3Y1NXB0dk9IandvRm45ZS9Ub3dhaFJvMUNwVkpWY21SQkNpQWROU0VnSTMzNzdiYUhIWEYxZGNYTnprdytmUklWNzhza25INWlBVUFnaHhOMlROUWlGRUNaS3BaTFdyVnR6NE1DQll0dkR3c0xRNi9VMUt2eFNxVlNNR1RNR0d4c2JkdTNhVldiL3ZYdjNrcHFheXJoeDQ3QzF0YTJDQ29VUVFqd0k0dVBqV2JseXBlbCtVRkFRUTRjT2xmVzNoQkJDQ0hGUFVGWjNBVUtJcXRXdVhic1MyelFhRGVmT25hdkNhdTROU3FXU0YxOThrWUVEQjVyVi85U3BVM3o4OGNja0pTVlZjbVZDQ0NFZUZMLzk5cHRwV25IK2lIMEpCNFVRUWdoeHI1Q0FVSWdhSmlBZ29OUVJnaWRQbnF6Q2F1NGRDb1dDWjU1NWh0R2pSNXMxelNzMk5wYVpNMmNTRlJWVkJkVUpJWVM0bitYazVCUmE3M2JvMEtIVldJMFFRZ2doUkZFU0VBcFJ3OWphMnRLc1diTVMyOHZhMWZkQjE3Tm5UOTUrKzIwc0xTM0w3SnVlbnM2OGVmUFl0MjlmRlZRbWhCRGlmcFdZbUdqYXJkalYxVlZHRGdvaGhCRGluaU1Cb1JBMVVHblRqT1BqNDRtUGo2L0NhdTQ5N2RxMVk4cVVLZGpiMjVmWlY2ZlQ4YzAzMzdCKy9Yb01Ca01WVkNlRUVPSitrNTZlYnJydDV1WldqWlVJSVlRUVFoUlBBa0loYXFEU0FrS1FVWVFBVFpzMlpjYU1HYmk2dXByVlB6ZzRtQ1ZMbHFEVmFpdTVNaUdFRVBjejJhMVlDQ0dFRVBjaUNRaUZxSUhjM055b1g3OStpZTAxZFIzQ2Y2dFhyeDR6Wjg3RXk4dkxyUDZob2FGODlORkhOWDRFcGhCQ0NDR0VFRUtJKzRzRWhFTFVVRzNidGkyeDdkeTVjMmcwbWlxczV0NVZxMVl0WnM2Y1dlYW95M3o1bTVmOC9mZmZsVnlaRUVJSUlZUVFRZ2hSTVNRZ0ZLS0dLaTN3MHV2MWhJV0ZWV0UxOXpZYkd4dmVmdnR0K3ZmdmIxYi9yS3dzbGl4Wnd2cjE2OUhyOVpWY25SQkNDQ0dFRUVJSWNYY2tJQlNpaG1yWXNDRkgyb0hLQUFBZ0FFbEVRVlNPam80bHRzczA0OElVQ2dYUFBmY2NZOGVPeGNMQ3dxeGpnb09EK2VTVFQwaExTNnZrNm9RUVFnZ2hoQkJDaURzbkFhRVFOWlJTcWFSTm16WWx0cDg2ZFVwR3Z4V2pTNWN1VEo4K0hTY25KN1A2UjBaRzh2Nzc3eE1WRlZYSmxRa2hoQkJDQ0NHRUVIZEdBa0loYXJEUzFpSE15TWpnd29VTFZWak4vYU54NDhaODlORkhlSHQ3bTlVL05UV1ZPWFBtc0czYk5veEdZeVZYSjRRUVFnZ2hoQkJDbEk4RWhFTFVZUDcrL3FWT2x3ME5EYTNDYXU0dnJxNnV6Smd4ZzQ0ZE81clYzMkF3OE9PUFA3Smt5UkxTMDlNcnVUb2hoQkJDQ0NHRUVNSjhFaEFLVVlQWjJOalFva1dMRXR1UEh6OHVJOTVLWVcxdHpmang0M24rK2VkUktzMzc1L1RFaVJOTW5UcVY4UER3U3E1T0NDR0VFRUlJSVlRd2p3U0VRdFJ3cFUwempvK1BKeVltcGdxcnVmOG9GQXFlZU9JSnBrMmJock96czFuSHBLV2xzV0RCQXRhc1dVTnVibTRsVnlpRUVFSUlJWVFRUXBST0FrSWhhcmpTQWtLQW8wZVBWbEVsOXpjL1B6OW16NTVOOCtiTnpUNW0rL2J0ekp3NVUwSllJWVFRUWdnaGhCRFZTZ0pDSVdvNFYxZlhVamZiT0hMa2lFd3pOcE9Ua3hPVEowK21mLy8rWmg4VEd4dkx6Smt6MmI1OXUzeWZoUkJDQ0NHRUVFSlVDd2tJaFJDMGI5Kyt4TGI0K0hpdVhyMWFoZFhjMzFRcUZjODk5eHp2dlBNT2RuWjJaaDJqMCtsWXMyWU5DeGN1NU9iTm01VmNvUkJDQ0NHRUVFSUlVWmdFaEVJSU9uWHFWR3E3VERNdXY3WnQyekpyMWl4OGZYM05QaVk4UEp3cFU2YXdhOWN1R1Uwb2hCQkNDQ0dFRUtMS1NFQW9oTURUMHhNdkw2OFMyMldhOFoxeGQzZm5ndzgrNE9tbm4wYWhVSmgxakZhclpkV3FWY3lkTzVmNCtQaEtybEFJSVlRUVFnZ2hoSkNBVUFqeGo5SkdFU1lrSk1nMDR6dWtVcWtZTkdnUTc3Ly9QclZyMXpiN3VMTm56ekp0MmpTQ2c0UFI2L1dWV0tFUVFnZ2hoQkJDaUpwT0FrSWhCRkQyTk9NalI0NVVVU1VQcHFaTm16Sm56aHk2ZGV0bTlqRzV1Ym1zWDcrZUR6LzhrQ3RYcmxSaWRVSUlJWVFRUWdnaGFqSUpDSVVRQU5TcFUwZDJNNjVrdHJhMnZQcnFxNHdmUHg1N2UzdXpqN3Q4K1RJelo4N2s1NTkvSmljbnB4SXJGRUlJSVlSNDhGMjllcFhrNU9RUzIxTlRVOW02ZGVzZHZmYTlmUG15MlgzVDA5TkpTRWdvOXpYS2MzNmRUbmRIeDJaa1pIRDkrdlZ5SDVPWW1IaEgxeE5DVkQrTDZpNUFDSEh2Nk5TcFU0a2oxUklURTdsNjlXcXBJYUl3VDJCZ0lFMmFOT0hycjcvbTlPblRaaDFqTUJqNDQ0OC9PSGp3SU1PR0RhTmR1M1ptcjJzb2hCQkNDQ0Z1MjdScEV6dDI3T0RaWjU5bHlKQWhXRnRiRjJvL2NPQUFTNVlzWWZQbXpZd2JONDZXTFZ1YWRWNmRUc2NiYjd5Qmw1Y1h6ejc3TEE4Ly9IQ3AvVk5TVW5qNTVaZHAxYW9WVHozMUZOMjdkemY3T1lTRWhKQ2NuTXhqanoyR2pZMU5zWDJpb3FKWXRHZ1JBd2NPNUlrbm5zRFcxdGJzODkrNmRZdFJvMGJSdVhObnM1ZkpDUTBOSlNzcmkwV0xGdUhoNFdIMnRZUVE5d1lKQ0lVUUpwMDZkV0xEaGcwbHRoODVja1FDd2dyaTR1TEM1TW1UMmJsekp6Lzk5Qk5hcmRhczQ1S1NrbGl5WkFrQkFRRU1IejZjdW5YclZuS2w0bjVqTkJvNWZmbzBSNDRjNGR5NWM2U2twSmo5OTB1SUI0bU5qUTB1TGk3NCtmblJxVk1uV3Jac0tSK3NDQ0VBR0RkdUhOZXVYV1BObWpYczNyMmJEejc0QUY5ZlgxUDc5dTNiZ2J4MXVQZnMyWU9QajQ5WnN6OGlJaUxJenM0bU5qYTIyTkR1MnJWcmVIaDRZR0dSOXpiYzN0NGVvOUhJMWF0WGFkaXdJVGR2M3NUYTJocTFXbDNtdFRadjNzekpreWY1NFljZm1ESmxDb0dCZ1VYNjJOdmJjK1BHRFpZdFcwWllXQmd6WnN3d1hic3NscGFXR0F3Rzl1L2ZiMWIvZ2hZdlhzejgrZlBMZlp3UW9ucEpRQ2lFTUhGM2Q4ZlgxNWRMbHk0VjIzN2t5QkdlZmZaWmVZTlZRUlFLQlk4ODhnaHQyN1psMWFwVm5EcDF5dXhqdzhQRG1UcDFLbzg5OWhqUFBQTk1pWjhjaTVvbFBqNmU1Y3VYYys3Y3Vlb3VSWWhxcDlWcXVYNzlPdGV2WDJmUG5qMzQrZm54OHNzdlU2ZE9uZW91VFFoUnpTd3NMSmcyYlJxalI0L20yclZyZlBMSkp5eGJ0Z3lBNk9ob0lpTWpzYkd4WWNtU0pYaDVlWmw5M3Z3MXUvL3puLy9RcEVrVFhuMzFWZHEwYVFQa3pRYjU2NisvOFBEd29GR2pScWhVS3RQU01ibTV1YXhidDQ3UTBGQ2NuWjFac0dCQnFTRmhZbUlpcDA2ZFFxRlFNSFhxVkRwMjdGaHNQeXNyS3dDOHZiMzU2S09Qekg0ZWtCY1E1dHUyYlJzcWxRcklDMDJIRFJzR1FIQndzT2thQUgzNjlNSEN3cUxjMTdvVFNVbEpuRGh4Z3REUVVFSkRRMW0vZm4ybFgxT0lCNTBFaEVLSVFqcDE2bFJpUUppWW1NaVZLMWZ3OGZHcDJxSWVjSzZ1cmt5Y09KRkRodzZ4ZXZWcU1qSXl6RHBPcjljVEhCek1nUU1IR0RKa0NKMDdkNWJ3dGdZN2QrNGNuMzMyR1JxTnBycExFZUtlZE83Y09UNzQ0QVBlZWVjZC9QejhxcnNjSVVRMWMzWjI1dm5ubitmcnI3L0d6czdPOVBpYU5Xc0FlT2VkZDB6aG9FYWpZZVhLbGJ6NDRvc2xCbmRHbzVGZHUzWUJzR2ZQSGpadjNreDZlbnFSMTlXcHFhbFlXVm14WThjT1V3aVhtWm5KL3YzNzBXZzAzTHAxaTFPblR0R2xTNWNTYTkreVpRdEdvNUYrL2ZxVkdBNENwbEF2LzgvOE9yLysrbXM2ZE9oQWh3NGR5ankydkJRS1JaRXAyeFhsd0lFRHBsQXdKaWFtVXE0aFJFMG1BYUVRb3BCT25UcVYrZ25ja1NOSEpDQ3NCQXFGZ3M2ZE8rUHY3OC9xMWFzNWZQaXcyY2VtcHFheWJOa3lkdTNheGZEaHcrWG5Vd1BGeDhjWENnY1ZDZ1U5ZS9ha2UvZnUxSzlmWDBhWWlocEpxOVVTR3h0TFNFZ0llL2Jzd1dnMG90Rm8rT3l6ei9qb280OWtKS0VRTmNndnYveFM3T1ladWJtNXB0dExseTVGcTlWeThPQkIzTnpjaUl5TUpESXlFb0FUSjA1dzVjb1ZJaU1qV2JCZ1FiSFRqZi8rKzIrU2s1TnhkWFhGemMwTk56YzNJTy8vNUpFalIvTGRkOThSRmhaRzdkcTFzYkd4b1gvLy91VG01ckpseXhZY0hSM3AxcTBiVzdac3dXQXdzSHIxYWhvMGFGRHM2RVdOUnNQbXpadHhjWEZoOU9qUkFQejAwMDlFUkVRVWVZNzV6eTgyTnBZeFk4WUFlZjgyeHNYRkVSd2N6TUtGQzJuV3JGbXgzN09DSHpxLy92cnJwdHNGTnowWlAzNThzY2RXbHNXTEY5TzRjV002ZCs1TW8wYU5pSStQWitYS2xWVmFneEFQTWdrSWhSQ0Z1TG01MGFoUkl5NWN1RkJzKzlHalIzbnV1ZWRrcEZvbGNYUjBaTnk0Y1hUdTNKbFZxMWFSa3BKaTlyRlJVVkhNbURHRG9LQWdCZzBhSkl0RDF4QkdvNUhseTVlYndrRVhGeGZHamgxTGl4WXRxcmt5SWFxWGpZME5qUnMzcG5IanhnUUZCYkZzMlRKU1VsTFFhRFFzWDc2YzZkT255LzlsUXRRUXJWdTNac0tFQ1dSblp4ZmJIaDRlVG5oNHVPbCtVbElTbXpadEt0SXZLaXFLYWRPbU1YLysvQ0liZnZ6ODg4OVlXRmd3Wjg0Y0dqVnF4S0ZEaDZoYnR5NCtQajVjdlhxVnNMQXdXclpzU1lNR0RZcWNPeTB0alMxYnRnQjVvZDZGQ3hkNDY2MjMrT2lqandnSUNDalVkLzM2OVdSa1pEQmp4Z3pVYWpXUmtaRXNYNzdjMU83bDVZV2pveU1xbGNyMGZKVktwV25rbzFxdE5vV1hHelpzWU5La1NZVkdVQmJIM3Q3ZTlPOWwvclRvZnorZTcwNTJmamJYTDcvOFV1ait6cDA3SysxYVF0UkVFaEFLSVlybzFLbFRpUUZoWW1JaWx5OWZMclNRczZoNGJkdTJ4Yy9QajU5Ly9wbWRPM2VXNjhYVzRjT0hPWGJzR0QxNjlHREFnQUU0T3p0WFlxV2l1cDArZmRxMDVxQkNvZUMxMTE2amVmUG0xVnlWRVBlV0ZpMWFNSGJzV09iUG40L1JhT1RjdVhPY1BuMGFmMy8vNmk1TkNGRUZtalJwd2xkZmZZV3RyUzNPenM1Rk51bzRjT0FBSDM3NElhNnVybmUwbGwxVVZCUW5UcHpBenM2T1JZc1dZVFFhdVhEaEFpNHVMaXhac3NRVS9nMFpNb1IyN2RveFlNQUFQRHc4eU0zTlpkQ2dRVFJzMkpBRkN4WXdhTkFnZkgxOStlYWJiNHE5enNHREI5bXdZWU5wbG9CT3AyUEpraVVBK1BqNE1IejQ4RUk3SWNmRXhQRFNTeS9oNmVuSm9rV0x5dldjREFhRDZmYkNoUXVMWFlOdy92ejVSZFlnMU92MTVicU9FT0xlSVFHaEVLS0l3TUJBMXE1ZFcyTDcwYU5ISlNDc0FuWjJkb3djT1pKZXZYcXhldlZxenA0OWEvYXhlcjJlWGJ0MnNYLy9mdnIyN1V1L2Z2M0svSFJZM0oveUYwUUg2Tm16cDRTRFFwU2dSWXNXOU96Wms5Mjdkd041LzVkSlFDaEV6VkhhWmlQNTAyYnY5TFhTc21YTGNIWjJ4dFBUa3pObnpxQlNxVXdqK1JjdVhFaFVWQlFXRmhZY09YS0VPWFBtb05WcWFkaXdvU21FaTQyTlpkS2tTVURoYWM4RnJWbXpodSsvL3g2QXk1Y3Y4L3JycjVPWm1VbGNYQnlOR2pYaTAwOC9OWHYzNDFxMWFwVzZ4aUZRS09oNysrMjNUYmNMMWpkeDRzUWl4eG1OUm94R280elFGdUkrSkFHaEVLSUlWMWRYbWpScFFuUjBkTEh0UjQ0Y2tXbkdWYWhCZ3daTW16YU5JMGVPc0hidDJuSk5PODdKeVdIejVzM3MycldMcDU1NmlrY2VlYVRRSjczaS9sZHd4K0tDb3dhRUVFVjE3OTdkRkJDVzUwTVhJY1NETFg4cXJxT2pZNGw5b3FPaitlYWJiNWcyYlJvdUxpNm14Mk5pWXRCb05IeisrZWU0dUxqdzFGTlBZVzl2ejVJbFM4ak96bWI2OU9tbTgrZVBKSVM4OVlQcjFhc0g1RTBCemwvWE1EMDl2ZGpyOStyVml6VnIxcURYNjhuS3lpSWpJNE9rcENRYU5XckVnZ1VMVUtsVVRKOCtuYVNrSk5NeC8xNkRVS2ZUY2ZYcVZTd3RMWmsxYXhidDI3Y3Y4ZmtXWEd1d3ZISnljckN5c3BMM0NrTGNaeVFnRkVJVUt5Z29xTVNBOE1hTkd6TE51SW9wRkFxQ2dvSm8yN1l0bXpkdkpqZzR1Rnd2M0RJek0xbTNiaDNidG0yamYvLys5T2pSUTRMQ0IwVEJ3TGgrL2ZyVldJa1E5NzZDdnlQbCtiQkZDSEgvK3VLTEwwaE5UUzIxVDF4Y25PblBqei8rdU5nK3g0NGRRNnZWTW1uU0pENzk5Rk5UU0tqWDYyblZxaFcvL2ZhYmFkU2RWcXRsNXN5WlhMdDJqUUVEQnVEZzRNQ1VLVk5ZdlhvMVAvMzBFeFlXRnZUdDI1ZmMzRnlpbzZPeHRyYW1VYU5HeE1iR29sS3BpSW1KS1RMaXNWNjllb3dhTllvbVRacVFuWjNOeHg5L1RMTm16Wmc3ZHk0T0RnNEFqQm8xaW84KytnaEhSMGVzcmExUktCU0Z3a3dBSnljbkFEWnUzSWl2cnkrMWF0VXE5dm5tNXVaU3AwNGRldlRvd2VqUm8wMWhYOEVweG9zV0xTcjBlbkxVcUZFOCtlU1RMRnEwQ0tWU3lYdnZ2WWRTcVN6eCsxMGFUMC9QTXZzSUlTcVdCSVJDaUdKMTdOaVJOV3ZXbExqMjNaRWpSeVFnckFiVzF0WU1HalNJN3QyNzgrT1BQM0xpeElseUhaK1Nrc0lQUC96QTc3Ly96dU9QUDA3djNyMWxoOXY3bkZhck5kMlduNlVRcFN2NE8xTHdkMGNJOGVEcTJiTW43NzMzSGlxVkNyVmFYV3hnbFphV0JzQ3RXN2ZZdDI4ZnJxNnVSVWEvcWRWcTFHbzFHbzJHVHo3NWhBOCsrQUJiVzF1OHZiMUpURXprd0lFRHByNDVPVGtjT25RSWdNOC8veHdIQndlc3JhMU53WmhlcnkrMFVVbGFXaHAvL1BHSDZYNStDUG52a0hEdzRNSHMzcjJiQlFzVzRPdnJ5NHN2dnNqQmd3ZUppWW5oNnRXcmVIbDVrWjZlVHZQbXpVdGNnem9pSWdKUFQwL2VmZmRkcksydEM3WHQzYnZYdE15UTBXakV6czZPWThlT2NlellNVk9mMG5ZeHRyS3lZdVBHamR5NGNjUFVkK3JVcWFiMUMvT05IRG15Mk5vSzJyRmpSNWw5aEJBVlN3SkNJVVN4WEZ4YzhQUHpLM0VLMXBFalJ4ZzhlTEJNSGFnbTd1N3VUSmd3Z2ZEd2NOYXVYVXRzYkd5NWprOUxTMlA5K3ZWczNyeVp2bjM3MHFkUEg3UFdyUkZDQ0NHRXVKKzBhdFdLOWV2WDQrVGtWT3pyVm8xR3d3c3Z2RUJ1Ymk1anhveGg2ZEtsdlBMS0svVHUzZHVzOHlzVUNpWlBua3hzYkN5dXJxNE1IandZUjBkSGZ2MzFWd0EyYmRyRTh1WEwwV2cwWExwMENjamI4ZGpKeVltMHREVFRKaVZmZi8wMWtEY04yZC9mdjBnNG1KS1N3a2NmZmNUcDA2ZUJ2Q25QVTZaTXdjM05qYlp0MjlLMWExZGF0R2pCaGcwYlRFc3BsQ1E2T2hwWFYxZGVlKzIxUW85Mzc5NmRrSkFRSWlJaXFGMjdkcEVBTVNvcXl2VGhpb1dGQmRldVhjUFB6NjlRSDdWYVRkMjZkVTAxLy9ISEh3d1lNS0JRbnhrelpwVCtUUlZDVkFzSkNJVVFKZXJVcVZPSkFXRlNVcEpNTTc0SEJBUUVNR2ZPSEE0ZE9zUXZ2L3hTYU4wWmMyUm1ackp4NDBiKy9QTlBldmZ1emVPUFAyNmFlaUtFRUVJSThTQW9hVFFkd0lvVks4akl5S0J4NDhZODg4d3o3TnUzajZWTGw5S2lSUXRUMEZVV1cxdGJtalJwUWxaV1ZwRzI5dTNiczNUcFVyWnMyV0w2UVBmOTk5OEhibThFY3UzYU5jYVBINDllcnljNk9ocDNkM2UrL1BMTFF0Ti9YVnhjOFBMeTR2VHAwN2k2dXZMNDQ0L1RyVnMzR2pac2FPcVRQL1BIemMyTmRldldGYWtsZjFmakJnMGFNSGJzMkNMdENvV2l4UER1cjcvK0lpd3N6SFMvZGV2V1hMcDBpY0RBUUFZUEhsem05NmdnV1ROWmlIdFQwZkhWUWdqeGo0NGRPNVk2UXJEZzdxbWkraWlWU3JwMDZjTENoUXNaUG55NGFSMmE4dEJxdFFRSEJ6Tmh3Z1IrK09FSEVoTVRLNkZTSVlRUVFvaDd4NDRkTy9qamp6K3d0TFRrN2JmZlJxRlFNSHIwYU5MVDA1a3laWXBwcXV5ZDBtZzAyTnJhMHJCaFExYXRXZ1hraFhjWEwxNGtNek96eUZJK0twV0taczJhVWF0V0xkTlUzNExlZU9NTjNuampEVmF2WHMzSWtTTk40V0JzYkN4YnQyN2x0OTkrTTZzdUN3dUxjczBDMnJwMUs0c1dMUUpneUpBaFFONDA2amZmZkpQbHk1Zno2YWVmeXJJTlFqd0FaQVNoRUtKRVRrNU9ORy9lbkRObnpoVGJMdE9NN3kwV0ZoWTgrdWlqZE8vZW5XM2J0aEVjSEZ6dUYydTV1Ym5zMkxHRC8vM3ZmN1JwMDRZK2Zmcmc3Kzh2UDJNaGhCQkNQRkQyNzkvUFo1OTlobEtwWk5La1NhYXBzaTFidG1UUW9FSDgvUFBQdlAzMjI4eVlNWU5telpxVjY5eDZ2WjYxYTlmeTg4OC8wNnRYTDU1ODhrbSsvUEpMbEVvbGl4Y3Z4c1BEQTRWQ1lacGlYTGR1WGI3ODhzc3l6MnR0YlUzbnpwMEpEUTNsd29VTG5EMTdsdE9uVDVPV2xvYVRreFA5Ky9ldjBOZHNPcDJPYjcvOWxvMGJOMkpoWWNIRWlSTUpDQWhnL2ZyMTNMcDFpeTVkdWpCeTVFaSsvLzU3VHB3NHdlalJvK25WcTFleDZ6d0tJZTU5RWhBS0lVclZxVk9uRWdQQ3BLUWtvcUtpaXF3OUlxcVhqWTBOenp6ekRMMTc5MmJ6NXMzczJMR2pYRHNlUTk0VWxkRFFVRUpEUTZsYnR5NlBQdm9vWGJ0MmxVMHdoQkJDQ0hGZjArbDByRjY5bW5YcjFtRmpZOFBVcVZONTZLR0hDdlY1NVpWWHVISGpCbnYyN09ITk45K2tiOSsrREI0OHVOQk82TVZKVGs0RzhwWndXYlZxRlFNR0RPQS8vL2tQVTZkT0JjQmdNUEQ1NTU4emZQaHdXclJvWVRvdU96dTd6THAvK3VrbjFxeFpVK2pEWDVWS1JhZE9uZWpidHkrZE9uVkNwVkt4WnMwYU1qTXpXYnAwYVpGelpHUmtsSG1kZkJjdlhtVGh3b1djUDMrZUJnMGFNSG55WkpvMmJjcTFhOWVBdkExZEFJWU5HNGFscFNVclZxeGcvdno1ckZxMWlyNTkrOUt0V3pkOGZIek12cDQ1MXE5ZlgraitoUXNYU216TEgra29oRENmQklSQ2lGSjE3TmlSNzcvL0hvUEJVR3o3L3YzN0pTQzhSems0T0RCMDZGRDY5dTNMbGkxYjJMTm5UN21EUW9EcjE2L3ovZmZmczJIREJycDM3ODRqanp4Q25UcDFLcUZpSVlRUVFvaktZVFFhMmI5L1B5dFdyT0RhdFd1MGF0V0tkOTU1aDNyMTZoWHBxMUFvbURadEdoNGVIbXpZc0lGdDI3YXhmZnQyL1AzOTZkcTFLNEdCZ2NXR2hmbWJrQ2dVQ3NhT0hVdmR1blY1NDQwM3lNek01UFhYWHljaUlvS1FrQkNPSHorT2s1TVQ3dTd1QUtTbnAvUFZWMStoMSt2SnpzNG1Nek9Uckt3czVzMmJaenIzd3c4L3pQZmZmdytBcTZzci9mdjM1L0hISHkrMFRtSCs2L1dzckt4Q3V5VC9XLzdhaDhXNWRlc1dxMWV2WnZQbXpkalkyREI2OUdnR0RoeUlwYVZsb1dQekEwTEkyMTNaMTllWFJZc1drWkNRd0E4Ly9NQVBQL3hBclZxMUdEdDJMTDE2OVNyeGV1V3hZc1VLczlza0lCU2kvQ1FnRkVLVXlzSEJnUll0V2hBUkVWRnMrOUdqUnhreFlvVHBSWU80OTdpNnVqSnk1RWllZWVZWnRtN2R5czZkTys5b25aaXNyQ3kyYjkvTzl1M2JhZDI2TlE4Ly9EQ3RXN2RHcFZKVlF0VkNDQ0dFRUhjdkt5dUxYYnQyc1duVEpxNWN1VUx6NXMwWk8zWXNRVUZCcFI2blVDaDQrZVdYYWR1MkxZc1hMeVloSVlIdzhIQWlJaUk0ZCs2Y2FWUmdRVjI3ZHFWZnYzNEFuRHg1a3ErKytvbzJiZG93YnR3NGZIeDhHREJnQUVlUEhtWHo1czJjUEhtUzZPaG9JRzlrMzhhTkcwM25jWEp5WXVqUW9ZWE9YYnQyYllZT0hZcXpzek9QUGZZWUZoWkYzOHJudjc0cmE1T1N6TXpNWXA5emNIQXczM3p6RFRZMk5vd1lNWUtubjM0YWUzdjdRbjN5UDJ6VzYvVm9OQnJzN093QUNBd01aTVdLRmF4YXRZcmc0R0FjSFIxNTdMSEg4UGIyTHY0YmZBZDI3TmhSWWVjU1FoUWxBYUVRb2t5ZE9uVXFNU0RVYURTRWhvWVNHQmhZeFZXSjhuSnljbUxJa0NIMDY5ZVBIVHQyOE5kZmY1VnJxa2xCcDA2ZDR0U3BVemc1T2RHbFN4ZTZkZXRXNXJRYklZUVFRb2lxTm5mdVhDNWV2RWpYcmwyWk1tVUtqUnMzTHRmeDdkdTNaK1hLbFd6YXRJbkRodzh6Y2VMRVVsL3p2UG5tbTR3Wk13WlBUMDgrKyt3ekFnSUNDclVIQmdZU0dCaUkwV2drSVNHQkd6ZHVrSnFhU2taR0JscXRscHljSEZxMWFrWHo1czJMbkh2WXNHR2wxcHFUazRPL3YzK1JjREdmalkwTnc0Y1BwMi9mdnNXMk96czc4KzY3N3hJVUZGUnNBQWw1NjFVRCtQcjZGcGxocEZhckdUOStQQU1IRGtTcFZNcU1FeUh1TXdyanY3ZE9Fa0tJZjhuTXpPU05OOTRvY1hwcTI3WnRlZWVkZDZxNEtuRzN0Rm90dTNidDRzOC8veVF0TGUydXorZnI2MHYzN3QwSkNncENyVlpYUUlYQ0hNT0hEemZkWHIxNmRUVldJc1Q5b1RwK1p5SWpJNWs3ZHk0QXpabzFZL3IwNlZWeVhTRkUzdWk4cW41ZGtwdWIrOERPcnJseDR3YUppWW0wYk5teXVrc1JRcFNUb294ZGpHUUVvUkNpVFBiMjlyUnIxNDZqUjQ4VzJ4NFdGa1o2ZWpvT0RnNVZYSm00R3pZMk5qenh4QlAwNmRPSGtKQVF0bTNiUm54OC9CMmY3OUtsUzF5NmRJa2ZmL3lSZHUzYTBiMTdkL3o5L1dVS3NoQkNDQ0dxVFhWOGFQbWdob09RTjlXNWR1M2ExVjJHRUtJU1NFQW9oREJMMTY1ZFN3d0k5WG85aHc0ZDR0RkhINjNpcWtSRnNMUzBwSGZ2M2p6ODhNT0VoNGV6WThjT1RwMDZ4WjBPTU5mcGRCdzllcFNqUjQvaTVPUkVZR0FnSFR0MnhNL1BENlZTV2NIVkN5R0VFRUlJSVlTNFd4SVFDaUhNMHFwVkt4d2NIRWhQVHkrMmZmLysvUklRM3VjVUNnV3RXcldpVmF0V0pDUWtzSFBuVHZidTNZdEdvN25qYzZhbHBiRmp4dzUyN05pQm82TWo3ZHUzSnpBd2tPYk5tOHZJUWlHRUVFSUlJWVM0UjBoQUtJUXdpMHFsb25QbnptemZ2cjNZOWt1WExoRVhGNGVucDJjVlZ5WXFnNGVIQjBPSERtWGd3SUVjUEhpUXYvNzZpOWpZMkxzNjU2MWJ0OWk5ZXplN2QrOUdyVmJUcmwwN0FnTURhZG15WllrTFlRc2hoQkJDQ0NHRXFIenlqa3dJWWJhdVhidVdHQkFDSERod2dHZWZmYllLS3hLVnpkcmFtbDY5ZXRHelowL09uVHZIamgwN09ISGlSSWtiMXBnckl5T0RrSkFRUWtKQ3NMVzFwVzNidHJSdTNacUFnQUJaeS9JZVpqUkNURndhNGVlVFNVak9RcE90dzBxbHBIWXRXNXA1dStEWHlBVmw2V3NmQ3lHRUVFSUlJZTVCRWhBS0ljem03ZTFOL2ZyMVN4eEpkdURBQVFZTkdrUVpteU9KKzVCQ29hQlpzMlkwYTlhTWpJd01EaDgrVEVoSUNKY3VYYnJyYzJkbFpYSHc0RUVPSGp5SVFxSEF4OGVIVnExYUVSQVFRT1BHaldVcThqMGdPUzJMOVZ1anVaeVV4UTJka2l3ckt4UldWaWdVVm1BRVk1SUdWWGdxN3NyejFIT3laRkNmaG5oN09sVjMyVUlJSVlRUVFnZ3pTVUFvaERDYlFxR2dhOWV1ckYrL3Z0ajJtemR2RWhrWlNZc1dMYXE0TWxHVjFHbzFqenp5Q0k4ODhnaXhzYkhzMjdlUEF3Y09rSmFXZHRmbk5ocU5wdDJRZi8vOWQyeHRiV25ac3FVcE1IUnpjNnVBWnlETXBkTVpXUFZiSktFeDZhU3FIY0UyTC9RcnROV01BaFJXbGhpc0xJa0g0blBoN0lZby9KeFZ2RExRSHljSHF3cXZhKysrZzNUdDNLblU4RGduSjVmb0N4ZHAyZHl2d3EvL0lQbDl5elpzYkd4NHBGYzNDZU9GRUVJSUlXb3cyVTVTQ0ZFdW5UdDNMbldFWUVoSVNCVldJNnBiL2ZyMWVmNzU1L244ODgrWk9IRWlnWUdCRmJxZVlGWldGc2VQSDJmbHlwVk1tRENCeVpNbnMyclZLZzRjT01DTkd6ZnVlS2RsVWJhYktWbk1XSHFFWFRjTXBEbzZRLzRPMU5rNU9HVGN3aU16alFZNTZkVFZwT0dVa1FiYWJEQUNDc2gwY09EdlhCcysvUFp2b2k0blYyaGRONUp1TW52QkVzWlBtczdWbUdzbDlqdCs0aVFUSnMva3V6VS9vZGZySzdRR2dKVFVORzRtcDVqVk56czd1MXpuUG5qa2VMbnJ1WEwxenRZSVRicVp6TUlsLzhlb3NXK3gvWDk3N3VoN2xaR1plVWZYRmtJSUlZUVE5dzRaUVNpRUtCY1hGeGY4L2YwSkR3OHZ0djNZc1dPTUdERUNPenU3S3E1TVZDZVZTa1diTm0xbzA2WU5HUmtaSERseWhHUEhqaEVaR1luQllLaXc2OFRGeFJFWEY4ZXVYYnNBY0haMnBtblRwcWF2QmcwYXlDaW9DaENmbE1IYzc4TkljblJHb1ZTQ0VhdzBHbnhzREhSczRVcjM5czF3S0RBeU1EdGJ4NUZUOFJ5TVNPRENMVDJaYWtjVVNpVUpqaTU4dHZFY3IvUnRTUHVXSGhWUzI3WWR1ekVhalVSRlgrRDFDWlA1Zk9Gc0d2bjZZRFFhU1VsSnBWWXRGd0QrdHpzRWc4SEFtdlcvRUJaeGhnV3paNWpDNjVqWWE5U3Y1M2xIeXlGb3NyS3d0cklpTFMyTmQ2ZC96TFIzMzZKSjQ0WWw5amNhNFlQWkMvRDFhY0M0VjBlaFZKYjkyZXpNV1ovd2FPK2V2RHh5S0ZiV1pZL0FqTDEyblFtVFo5S3oyME84UGU1VnJLMnR6WDQrVmxaNTU0Kzduc0R2VzdiU3JrMEF0ZDFjelQ3K3EyKy80M2pvS1JaLzhqR09zbjZvRUVJSUljUjlTd0pDSVVTNWRldldyY1NBTUNjbmg4T0hEL1B3d3c5WGNWWGlYcUZXcStuZHV6ZTllL2NtUFQyZEV5ZE9jT3pZTVNJaUlpcDhKRmRxYWlwSGp4N2w2TkdqUU42bUtvMGFOYUpwMDZZMGFkSUViMjl2bkp4a0xienkwR2JyV1BSak9FbE9McUJRWURRWXFKdVp4dEJIZk9uZ1g2ZllZNnl0TGVnZVdKL3VnZlc1SEpQR041dk9jTmxhRFJhVzNISnlZZFgyQzlUelVGUEh6ZjZ1YXROa1piSHBqejhCY0hGMll1YlVpWGk0MXlZak01TVYzNjNseEtsdy92dlpQRFFhRFFjT0h3T2dlYk9takJzekNtMTJObVJuYy9IU0ZkNy9lRDU5SCtuRnVGZEhsZXY2U1RlVG1mYkJYQnA0MWVQRllVTklTYzBMQ2MwUkZuR0doTVFiZkRCMUlwYVdscVgyVmFsVS9MVnpEMy90M0ZPdStuYnNDaUg2d21YbWZqZ1Y5OXJtVGNlM3RMejlVbkRleCsvajVPaEFkazRPY3o1WlRFSmlVcW5INXVUbUVoT2JONHB6MmdkeldUajNBMnh0Yk1wVnN4RGl3Uk1mSDgraFE0ZUlpWWtoUFQyOXVzc1JvbHltVDU5ZTNTVUlVVzBrSUJSQ2xGdjc5dTJ4c2JGQnE5VVcyNzVueng0SkNBVUFEZzRPOU9qUmd4NDllcURSYUFnTkRlWG8wYU9FaFlYZDlVN0l4Y25PenViTW1UT2NPWFBHOUppVGt4UGUzdDU0ZTN2VG9FRUR2TDI5OGZEd01Hc2tWMDMwMy9WaHhObzY1STJ1TXhob3FFMWp5dWoyaFVZTTZ2Vkdyc2Fsa1pTaXhjblJDbTlQUnlhN1Q3d0FBQ0FBU1VSQlZLeXQ4bDVTK0hnNThmSHJnU3hlZlpKVFdpTUdLeXVTSFd1eFpHMFljOGNIM2RVdXg3OXMyc0t0Zjk1c3BxU21NV0h5ekNKOVBwcjdLV3A3TzFNWUhYazJpakhqM3kzU2I5TWZmMUxIdzUyQlR6OVo2UEZmZjl2QytsOStLL2I2V1ZvdFdtMDJGeTlmSWUzVzdUZTlMVnMwUTZWVWtwMmR3N25vOHlVKzlsQmdoekxEUVFDVlNvbGVyOGZSd1FFZmI2OHkrMStQVCtCRzBrMEEycmNKd1BXZlVaVG1LRGppVnFYSys1Mnd0ckxpcFpGRGVldmQ5OG5NMUpoMW5yTlI1NWs1NnhQbWZqak5yT2NvaEhqd1pHVmxzWHIxYXZidjN5OUxnQWdoeEgxSUFrSWhSTGxaV1ZrUkZCVEVuajE3aW0yL2RPa1NNVEV4ZUhtVi9jWlcxQngyZG5aMDZkS0ZMbDI2b05WcU9YbnlKTWVQSHljaUlvTE1TbHpETEMwdGpiQ3dNTUxDd2t5UFdWbFowYUJCQTFOZzZPWGxSWjA2ZFZDcjFUVjZGKzdveXlsRXB1aFFPTmhoeEVpOXpEU212ZG9CZTd1OHdDYzlQWWNmTnA4aE9pbWJtMFlWdVFvVkZrWTl6a1k5WG80V0RPL1hGRTkzQnl3c1ZFd2MyWTVaM3h6am5GNEZLaFZYbFRiOHVmY1MvWHFXUEIyM05KZXZ4ckIydzBZQWZCcDRrWk9iUTl6MUJDd3NMR2pSckNtWkdnMzJkbmFjRElzQXdNcktrbVpObXhDZmtFamlqYnlSY0MyYU5TMjBSdWJobzhmcDJLNE5EYnpxbVI0YitFdy9yc1RFOHVmMm5WaFlXR0JqYlcxYVk4L1oyY2swUWk3L09nQnpQcGlDMnQ2ZW1OaHJqQnI3ZG9tUDllajJrRm5QTlQrODltL1pqSS9mZjYvTS9zdS8rOUVVYWc0ZitteTVwdG4vTzdETmYxUHYwOENMNWYvM0dXcTF2WXdLRkVLVUtUMDluWG56NWhFVEUxUGRwUWdoaExoREVoQUtJZTVJejU0OVN3d0lBZmJ1M2N1d1ljT3FyaUJ4WDdHeHNTRW9LSWlnb0NBTUJnTVhMMTRrUER5Y3NMQXdMbHk0VU9rakQzSnljamgvL2p6bno1OHY5TGlkblIwZUhoN1VxVk9IT25YcW1HNTdlSGlnVnFzcnRhWjd3ZHJ0NTlFNE9LQUExQmtadkQ2Z3VTa2NqTHFjd2xlL25DYmUzZ21GL2UzZGpBMUFNcENzTnhEelF4alA5dkNtUjhmNktKVUtKbzFveTdSdi91YUdnelBZMnJMN1pDSlA5UEF0OXlqQzdPeHM1bjM2QlRxZGpxREE5bnc0N1YzT1JrWHo5bnN6ME9sMHZQemlDL3k4YVRPUlo2TUFjSy90eG9mVEp0RzBTU1BpRXhKNWNjeGI2SFE2L0ZzMjQ5VlJ3OHU4M29RM3hqRDB1WUY0dUxzUmV5M09GUEI5OS9YbnFPM3pwa21ucDJjdzRQbnlUVkUyVjFXT2JpMTRMYjFPeit3RlM3QzNzMlhDRzJQS3RSYWhFS0xtMHV2MUxGNjgyQlFPcWxRcXVuZnZUcU5HamFoZHUzYU4vdUJOQ0NIdUp4SVFDaUh1U01PR0RhbGZ2ejZ4c2NYdm5Ibmd3QUdHREJsU29UdmFpZ2VUVXFta2NlUEdORzdjbUFFREJwQ1ptY25wMDZlSmlJZ2dMQ3lNbXpkdlZsa3RHbzJHUzVjdWNlblNwU0p0YXJVYUR3OFBQRHc4cUZXckZzN096cmk0dUJUNjgzNmVXcW5SNUhKZG8wZmhxQUNqa2NZT1NocDZPd09Ra3FibC8zNDV3dzFuTjBwOG42ZFVrdXppeXJwOU1YaTQyTktzc1N2MmRwWjBhdUxNbHFzNVlHVkZvc0tTeUFzM2Fkbll2UFh4SUc5RTI3eFB2K0RDeGN2MDZQb1FVeWFPeDhKQ2hWK1RSbGhhV3BLYm0wdm9xUWdlNjlPTGZRY09BL0JJcis0MGJkSUlnRG9lN25RSjZzamUvWWZZdVhzZnI0NGFUbXBxR2ptNXVTV3UwNmRRS0tqalVidlV1Z3FPMG52N3ZabW9sRXB5Y25OTGZjeGNxa29NQ045K2J3YkpLYmQzWHk0NGhmamxjZStRa3BvRzVLM25XWjQxR3ZWNnZXd1FKRVFORlJJU1FuUjBOSkMzck1ma3laTmxGb2tRUXR5SDVKMjdFT0tPS0JRS2V2WHF4ZXJWcTR0dHo4akk0TysvLzZaVHAwNVZYSm00MzluYjJ4TVlHRWhnWUNCR281SHIxNjhUSGg1T1pHUWtVVkZSMWJiZ2VVWkdCaGtaR1Z5NGNLSEVQdmIyOXFiQU1EODBkSFIweE03T3JzaVhyYTB0ZG5aMjkweW9zdWZZTmRLc2JGRUFGaG9OVC9SdFlHcGIvdXZwdkZHQS80U0RWbG90UGxZNlhOV1dwR3YxWEVvM2ttbG5Ed3E0NWVqQ3FpMW5tZmRtWjVSS0JmMTdObVRmdHlkSXM3SkNaMi9IenFQWHloVVFabVJrRWhGNWpoN2RPck4zMzBFNkIzV2tVOGQyQVBoNmUzSGxhaXdkMjdYRzA3TU9BUzJiRTM0NmtxMS83ZVNGSVFQSi9TZWM2OWkrRFh2M0g2Sm50ODZrcEtZeC9hTjVhTFZhUGw4d0d3ZUhPeHNacWxEZVRrb3ZYN2xhcEwyNHg4dy9lZDY1OVRxOWFYcHphWExMRVVLK01lWWxKa3llU2E1T2g0V0ZxdEJhb0ZsYUxUWTJlVHNnYi8xcko4Nk9qcnd3WkdDWjUweE9UdUg5V1ovUTlhRkFoajczSDdOckVVSThHUDc2NnkvVDdXSERoa2s0S0lRUTl5a0pDSVVRZDZ4ejU4NnNXN2V1eE0wbTl1N2RLd0dodUNzS2hRSlBUMDg4UFQzcDI3Y3ZScU9SaElRRW9xS2lURi9YcjErdjdqSk5Nak16eWN6TTVOcTFhMllmWTJWbFZTZzR0TGEyeHNMQ0FxVlNpVXFsd3NMQ0FwVktWZUpYUlltT1RVUHhUempraW82V1RmSkN2UFNNSEM3ZXlnV0h2S20xMWhvTkExbzY4OVREdDljU1BIVTJrYSsyWCthVzJoRVVFS2UwSVR6cUJxMmJ1ZU5nYjRXSHZTVnA1UDA4a3pQS3R6bU5nNE9hVmNzKzU0L2c3ZXpkZDVCNW4zNVJwTS9yRTZZVXVwK1Nta2EvZ2NPS1RGWC85ZmRnZnYwOTJIVC8vWS9uczJET1RLeXRyREJYV01RWmFydTU0dVRvYUhyc3Q1KytLN0xlWUhHUG1VdnhUeEo3NVBnSm5objhZcm1PTFV2alJyNnNXYmtVQjdVOVNxV1NhUi9PNWVqeFVBRFdmLzgxeDArY1l0MkdUUUNFSERoTXlEK2pNa3R6SStrbXQ5TFRpWXErZ0U2blo4VFFaeXVrMWdzWEx6Tng2b2RrWkdiU3UyYzNwazU2czBMT0s0U29PTW5KeWFiWkpGWldWZ1FHQmxaelJVSUlJZTZVQklSQ2lEdW1WcXZwMkxFamh3NGRLclk5SWlLQ3BLUWszTnpNSHkwa1JHa1VDb1ZwZmNEdTNic0RlUXVqUjBkSG13TERTNWN1VmNvT3laVWxKeWVIbkp3Y1VsTlRxN1dPckJ5OTZiYmFXb1h5bnhGeW9XY1NTVlhhNUE4ZXhOZkdVQ2djQkdqZHpKMkEwT3ZzenpTaVVDalEyOWx6NkZRQ3JadTVBK0JnbzRLY3ZMN1pPa081YXpNYURmeStaU3NBalh4OXVIRHBNZ0N0L0Z1VWVXeEthaW94c1hHbVhZWFBSVjhnT3pzYmdLanpGL2x0ODFZR0QzemExRityelVhbnYvMzNSNU9WWmJwOUt2dzA4ejc5QWpmWFdzejljUG9kUEEveit1V1BUcnlUWFl6TjRlVG9BSUJPcHlNczR2YU8zMWV1eHRLelcyY09IajdHcnIzN3pUNWZRVCtzM1lCZXIyUFU4T2Z2NkhpajBjaVZtRmordHp1RWpiOEhrNU5UL2luYVFvaXFrNXljYkxydDZlbFpwV3VvQ2lHRXFGZ1NFQW9oN2tyUG5qMUxEQWlOUmlQNzl1MWp3SUFCVlZ5VnFFa2NIQnhvMTY0ZDdkcmxUVHZOemMwbE5qYVdLMWV1Y1BYcVZkT2ZXcTIybWl1OXQybDF4cnhkUndCcnk5dHY4T0p2YXNBNjcrV0NFU1B1anJkSDIzMitkQlAxM0sxbzA2NGpBWTFjMlhja0NZV2REU2dnSy9kMjRHaHRvVFFGaEZubERBaDFPajB6WmkwZ09TVXZRSjMrM3R1RW5ncm55MlVydUI2ZmdLT0RRNm5INXgvbjVLRG1QMDgveWJ2VFA4WkJiYytZbDBmU3ExdG5ySzJ0Qy9XUE9uK0JhUi9PUmF2TkxuS3VEMll2QkNEMjJuV21makNuWE04RHdLRFhsOTJwZ0R2WnhiZzhJczZjTGZROEoweWV5YUFCL1pqNDVsaUdQLzhzOWV2VkxiUzV3RzlidHZIZlpTc0FXTFZzQ1Y3MTZ4VTU1NTJLT24rUnlUTm1rWldWaFU1WHZ1K1RFS0w2RkZ6aXdFWjJQQmRDaVB1YUJJUkNpTHZTdkhsejNOM2RTVXhNTExZOUpDU0VwNTkrV2o1UkZsWEcwdElTWDE5ZmZIMTlUWThaalVadTNMaGhDZ3p6UThPcTNBRGxYbWRsUWQ2V3hJQk9mM3VvbTR1VE5laXl3TUlDQlFwdWFXK0hONTd1bGp4V2V3S25UN1RrZEZ3SFBEVGUzRFEyeFdEcmlLWHFkckNVcTc4ZENscXB5cmViNWJubzg1dytjeFlBdnlhTmFlQlZqelBuOG5ZcnZwRjAwK3lSY3plU2tzbkp5U1dvWTN2R3Z6YTZ4QTFLV3ZtM1lPNkgwNWozNlJjNHFOV29WQ3FpTDF3RU1JMUNoTHlSaWZuTTNhUWsxOHlSclZXMTQrZnVrQU9GN2l1VlNqYjgrZ2R4Y2ZGOE1HMlNxVS9QYnAyTDFLUTNHRWhOVGNQWjJhbENhbW5vMDRCdnZ2elVkUC81RjhkV3lIbkxNbWJNbUNxNWprWnplek9ZaElTRUtybW1FRUlJSVVSNVNFQW9oTGdyQ29XQ25qMTdzbUhEaG1MYms1S1NDQThQcDNYcjFsVmNtUkMzS1JRSzNOM2RjWGQzcDBPSERxYkhNekl5dUhidEdna0pDY1RIeDVPUWtHQzZuVDhOdGFhd3RiZzlEVGhEcThOb3pOc3JvM1ZUTit5T0pwTDF6L3FFRjFKemlicWNRbE1mRndKYWQrUnNXSE4yWGU1RldyWTlSZ3NsOXJldWNrdGJqNERXdDZmR1ptb05wZzFPYkN6TDkyRkJ5K1orelA5NE90Y1RFdW5WdlFzQVZnVjJpODVmNjY4a2ovVExXdy92emRkRzA3eFpVd0k3dEMzem1xMzhXN0R1dTJVQWhkWVFuUFBCRk5PMUVoSnY4TUpMcndQbWIxS1NuWk5UNXJYQjlLMnFWRHFkanBEOWgzQnlkRUNuMTVPWnFhSExRNEhzM1hlUS9ZZU9jdkh5RlRJek5jeFpzSVNOdndjei9yV1hDeDIvNExQL2NpczluY1dmektLMm0rdGQxMk5oWVZFaDV5bXZnc0ZkVmFscC83WUlJWVFRNHY0Z0FhRVE0cTUxNjlhTlgzNzVCWU9oK0ttRE8zZnVsSUJRM0pQVWFqVitmbjc0K2ZrVmV0eG9OSExyMWkzaTQrTUxCWWNKQ1Fra0p5ZFgyMDdLbGNtamxnM0dHQjBLU3d0dTZwWEVYTDlGQTA5SDNOM3NxV2VwNS93L2lXRzZ2U09MZjQraVpXMGIvTHlkaVk3dFJHcTJQVTRQWGVGNnpEUGs2dXp3U0VzaHFFMGRBSEoxZWhJemNzREJEb3pnYUYzK2pWVTZ0R3RUNkg3QnpWbHljM1hWc2s1ZGJtN2VhRUJMUzB0K1hic0NPMXZiVWpjcENlelFGZ2QxeVVGbVFmbmpOMCtHUlRCbS9MdGw5citaa2xMdSt2Y2RQRUo2UmliOUh1L0RuOXQzQXZERW83M1p1KzhnS3BVS3QxcTErSDNMTmdBaXowVXpic0lVV2pTLy9YdnlXSitIK2VLcjVVeWEraUdMUC9tWVdyVmNpcjNPcUxGdmxWckhxbVdmbDd0MklZUVFRZ2hSOFNRZ0ZFTGNOV2RuWjlxMGFjT0pFeWVLYlQ5NThxUnNWaUx1S3dxRkFpY25KNXljbklxRWg1QTMraW90TFkzVTFGUlNVbEpJVFUwMWZlWGZUMGxKdWErQ3hENFBOV0JYVkRnYVN5ZTA5bmI4dWU4eVl3ZTNBbUJrUHo4Vy9YcVdWQ2NYVUVDYTJvbURHdGgvTWhVUGpUY0dwWkxyVi85RE01OU5YSTE4bUg2ZGZMQzJ5bnVKRVhJc2xtU0x2SFdwakJvdEQzVnh2K3RhVlFXV0xIaDIyTXVsOUx4TlY4NzEvOHBpWWFGaTFMQWg5SHU4RDNhMnRpWDJjM1oyNXZPRnMyblJyR201cHc1ck5GbW1EVmtxMmsrLy9nN0FJNzI2czJYckRnRDhtamJpb2NBT2VIbDVZbUZod1o2UWd3Q283ZTJaKzlFMG9zNWZORTMzYnR2YW54NWRIMkx2L2tOTW1UbUh4Wjk4akwyOVhaSHJ4TVRHVlVyOUZlV0ZGMTZva3V0Y3ZYcVZmZnYyQWVEdWZ2ZS9BMElJSVlRUUZVMENRaUZFaGVqVnExZUpBYUhSYUdUMzd0MDgrK3l6VlZ5VkVKWER3c0lDVjFkWFhGMUxueEtwMSt2SnlzcENvOUdRbFpWRlptWm1pZmZ6djNKemM5SHI5ZWoxZW5RNm5lbDJjZmZ6dnlwQzdWcDJ1RnZCWlVDaFZCRitQWVBVVzFxY0hXMW81TzNDTTBHZWJEeDhuVnVPVG5semp4V2d0TEVtU2Q4VSs3U3I2SFEyWEE3dlE0OE9mOUU5Y0NJQU9yMkI3Y2V1WTdCM0JzQlZuMFZnNnpwM1gyeUJvSzFwazBhRkFzTi9pendYRFVCNmVzYmRYNWU4Zjg4aXpweGx6NzZEK0xkb2hwT1RZeG45RGZ6ZjF5dHAxNllWTDc5b1hoaGwvR2U3NDg1QkhTdGxrNUxqb2FjNGYrRVNuVHEyS3pLdGQ5Yk15VUJlZ0ppL2cvTkxJNTZuUmJPbVJKMi9XS2p2U3lPSG1xWWpmemgzSVovTW1uSGZyVGY3MkdPUFZjbDFJaU1qVFFHaGJPUWdoQkJDaUh1UkJJUkNpQW9SRUJCQXJWcTFTRTVPTHJaOXo1NDlEQmd3QUFzTCtXZEgxQndxbFFxMVdvMWFyYTYwYXd3ZlByekN6dlZvUjA5V0hycUJUbTFIaXIwRFg2d0w0LzFYT3FKVUtuaTBzemZlSG1xK0N6NUhuTjZTSERzN0ZDb1ZCaHQ3TkZsMThVeFA0ZWt1UGp6VVlScW5rNyttbWNzSWZ0Z1lTNXhsM3FneVkwNHU3Ynlkc0xRby94VGpmeXM0RUcvQjdCbWxya0g0K29RcDJOclljUGpZQ1RvSGRieXI2Njc0YmkySGpoNG42V2JldjNPL2I5bkcrcDl2QjNQRmJWS1NrcHBLY2tvcVVlY3ZVc2ZEblg2UDk3bXJHdTZXMFdoaytYYy9vbEtwZUhYVWNESUxyTUgzVHk1SmJtNHVtLzc0RThnTFlQcy84V2l4NTZwWHR3NTlIK25Kbjl0M0Vub3FnbFdyMXpONjVOQkNmZjYzNWVmS2VTSkNDQ0dFRUtKQ3lUdDFJVVNGVUtsVTlPclZpMTkvL2JYWTlsdTNibkg4K0hHQ2dvS3F1REloaExsNmRQUmk1L0U0TGhnQnBaSW9uUTFmL0hpS04xOW9qVktwd0srUkszUEhkK1pLYkNvSFQ4V1RscG1MblkwRjdYbzBwbVdUMmlpVmVjbWR2K3RZTnYwOWo3OVRIOFpnbFRlZDBrT2J5UXY5T3BSeWRmTVpDdXlLbkIvRWxlYk0yU2hPaFo5R3I5Znh6dml4aGRZd0xNM2xxekg4YjNlSTZmN21yWDloYldYRk0vMGZKNkJGTXo1Wi9OOFNwd0FYdDBuSkYxOHRwN2FiSzUwNnRpdjF1a2FEc2RUMnU3RnR4MjdPWDdqRWN3T2Z3cnRCZmNKUFJ4YTRjTjUxZi8wOW1LU2J5VmhiV1RGMTR2aFNwMFkvTzZBL1cvL2FoZEZvWk1QR1AzanF5YjdWc3RtSUVFSUlJWVM0T3hJUUNpRXFUTStlUGZudHQ5OUtuUEs0YytkT0NRaUZ1SWNwRlBENnMvN01XUjFHc3BNTEJpc3JqbWZrTU91Ylk3dzF0QlhPampZb0ZPRGo1WXlQbDNPeDU4ak8xdkhOTDVHRTNucUN4czMrSlBwU1g1UXBDcDdwV2c4cnk0cDUyV0V3M2c3UWlndmlTaEliRjQ4bVMxdnFaaUdSNTZJSjN2WS8vZzQ5eFkya202Ykg3ZXhzZWFiZjR3eDgra25UdE9JNmRkeXhzclNpVGgxM2JHMXNpdDJrNUU2VXRPRlRSYmg4NVNxTkd2b3dhdGdRSUcrZFE5TjFqVWJTMG02eGRzTkdBRjU3NVVXODZ0Y3I5WHhlOWVzUjBMSTVZUkZuME92MVhMeDhSUUpDSVlRUVFvajdrQVNFUW9nSzQrenNUTWVPSFRsOCtIQ3g3V2ZQbnVYYXRXdlVxMWY2RzA0aFJQV3BXOXVlbHg1cnhMSnRsOGx3Y3NSZ1pjVTVnd1h2cnp4RnEzcjI5Ty9oUTEzM29sT21VMjlwMmJiL0NrZk9wNUJnYlE5V2pweTVQQkQvV292SnRIYmtmMUgybkxuVW5iR0RIMFZaenMwNi9zMVlJQ0EwSjRoN3BGL2UrcWRqWHhwZTVrN0NUbzZPN0E0NVFIWjJOcEMzUWNkL25uNkMveno5WkpIcitEVnBYSzZhWTY5ZHg2dStaNWw5RGNhOGdQQk9kakUybGpINDhLV1JRMGxPVHNIUzBoS0FMSzMyOXJFR0EvLzllaVVhVFJaUDlPMXQ5blRvWHQyN0VCWnhCb1ZDZ2E5M0E3T09LWTFPVi9SRHBvTFR0NFVRUWdnaFJNV1RnRkFJVWFGNjkrNWRZa0FJZWFNSVI0d1lVWVVWQ1NIS3ExMExkOFlDSzdlZEo5blJCWlJLa2gyYzJKMmk1L0RhczlTMk51QmdaWUdWcFlKY0hXaHk5TnpJTnBCaGJRdi9iRWlDRWV4U3MwalNOc0x2b2Eya1pGaVJtQkxOVit2aHRTRjNGeEpXNWdnN3o3b2VqQm8raEdYTHYrZVovby96MHZEbnNiTXJlWmRpY3hpTlJoWjlzWXlEaDQveDVhSTUxUE9zVzJyLy9PZDNKN3NZRzhyWXRNYmF5b3E2ZFR4TTl3dU9JTnk1Wng5NzloMmtiV3QvM256dFpWSlMwemoyZHlnTmZieng4cXFIc1lUdmUvZXVEL0gxeWgvbytsQW4zR3ZmK1c3MU9wMk8rSVFiYlAxclo1RzJvOGRPc08xL3UybmZwaFZ1cnJYS3ZTTzBFRUlJSVlRb25RU0VRb2dLNWVmblI3MTY5YmgyN1ZxeDdmdjI3ZU81NTU2VFhSeUZ1TWUxYStHT1oyMTcvbTlEQkpkMUZ1alY5aWhVS3JRT2FtTHlPK1VQNnJMODUrc2ZTbTAybnZvc1J2UnJ3cnBkaDdoNXl4cFh4MndVaWlSdUtsZXdkSjJCMTRjOFpscXpzTHgwT3AzcDlwdVRwcU5VbUxkenJxR3M0WFgvR1BqMGsxaFpXdkxVazMxTmoxMlBUMkQySjB0TUl3dUxrMXRDWFRtNU9jUmRUd0JnNmdkeitQTFR1YVh1ZnF6L1o0M0ZPOW5GdUx3ajdRcU9JTXpWNlFobzJaeFpNNlpnWVdGQmNuSUtDeGIvSHdBS2hRS1Y2dmIzT1g4RUlvQ1Rvd1AvWFRTWHVuWHZmSWZxeTFkai9wKzkrd3lJNmxxL0JyNm0wSkdPQ0FvS2FpellFaFVyQ2hxak1hSmlpUzFxREJxTllFblUyTUpWVEN4UmllM0dkdTN3VjdHaEF0YmNhRURFWGtFVUZCT0tSakRTQndZRzV2M0F5N2tnTXhTVlFYVDl2Z2h6OXB6enpEam9zR2J2L1dEaTFPL1VIcGZuNVdIMTJvMEFnUDU5ZStPN2FWTmUrVnBFUkVSRVZCWURRaUo2bzBRaUVUNysrR1BzM3IxYjVmSGMzRnhFUkVUQTFkVlZ3NVVSVVZYVnN6VEFrcW1kY09uMlU0UmNURUN5SE1qVTFZTklXNnZzNElJQzZHYkxVRmRiaWE0dExEREFwUTNFWWhGNi9kTUxvWEdKK0tmK0RaZ1p5NkZVUHNjLzJJNWY5eXZoT2ZMVFZ3b0pTd2FFaVVsUEszMi84c0s5a2tRaVVhbHdFQUNzNjFsaDNKamhXUFRUU21FSnJGaEZjNVRpMjE2dXEvajJ2NStsNEY5TFYySGxUOTdRMGRaV2VmM2l4MWN5aEt0czNWVU5DUFB5OG9TdlhaeTdZc1RRUWNMc3ZFWU5iZkd2K2JPdzk4QVJQSHowV0hqY0RlcGJvNTVWM1ZMbmFmU2FTNHNiMmRteTR6RVJFUkZSRFdKQVNFUnZYTGR1M1JBUUVJRGNFak5UU3ZydHQ5L2c0dUxDSldKRXRZQklCSFJwWjQwdTdheVJtcDZEYzFlU2tKZ2lneXl2QURsNUNtaHJTYUFuRmFPdWlTNTZkV29KbTdxbDkrbnIzYmsxUktJdjhjY2pFVjdnT3ZLejZrTDVkeGNrWkNWZzErRkwrR3A0bHlyWGxKZi92NER3eUw0ZGxkcURzRTRkUStqbzZGVDVXaVYxNnZBUk52Z3VnNzZlSHVwYVdsUTV3S3NzWFIwZGpCZzJDTVBkM1NvMVhpUVN3YmxiWjR3Yk5SejFxemlMVHk0dkNnaDFkWFVnRW9sSy9ic3NrVWpRbzF0bmRPL2loT1dyMStOY2FEanNiT3RqMGZ6WlZib0dFUkVSRWIzOUdCQVMwUnVucDZlSDd0Mjc0N2ZmZmxONVBENCtIZzhlUEVEejVzMDFYQmtSdlE1VFl6ME02VlA1eGh6RmVuVnloQWpqY2Y2UkdJV0Z3TXdoazJCdSt1cjcraG5vNjZQZng2N28yT0ZER09qclZ6aCszcXhwNk5HdEM3UlZ6WHlzb3FhTkhWNzdIQlVKT3VSWHBmRWU0MGUvOHJVYTFMZkc3Qm5mb0tkelYraXAyZnBCTEJianEzR2owS25qUjNCeDdncXBsRzhmaVlpSWlONDFmSWRIUk5XaWQrL2VhZ05DQURoMTZoUURRcUwzaUdzblIwaWxFN0QvMUIrdmZhNCt2WHFnVDY4ZWxSNy9zV3ZseDc1dkt2dmNXTmV6S3RYY2hJaUlpSWplTFF3SWlhaGFOR2pRQU0yYk44ZjkrL2RWSHI5eDR3YVNrNU5SdDI1ZGxjZUo2TjNqM0w0WmRMVjFZS0JmUFV0emlZaUlpSWpvMVZTdTdSOFIwU3ZvM2J1MzJtTktwUkpuejU3VllEVkU5RGJvMkxvUmRIWDQrU1FSRVJFUjBkdUVBU0VSVlpzT0hUckEyTmhZN2ZFLy92aERiU01USWlJaUlpSWlJdElNQm9SRVZHMmtVaW42OU9tajluaE9UZzVDUTBNMVdCRVJFUkdSYWdVRkJUVmRBbWxJZkh3OFhyeDRvZlo0V2xvYVRwNDhDYVZTV2VWei8vbm5uNVVlbTVtWmlXZlBubFg1R2xVNXYwS2hlS1g3Wm1WbDRlblRwMVcrVDNKeThpdGRqNGhxSHRmNEVGRzE2dFdyRjQ0ZE80YjgvSHlWeDArZlBvMCtmZnBBSkJKcHVESWlJaUtxalB2MzcwTmZYeDkyZG5ZcWo2ZWtwT0RvMGFNWVAzNDh0TFcxcTNUdXhZc1hvMWV2WG5CMmRxN3d2VUJjWEJ4MjdkcUZZY09Hb1UyYk5sVzZ6cU5IajZDdHJRMWJXMXUxWTY1ZHU0WVRKMDVnd29RSmFOU29VWlhPbjVLU2dwczNiMWJwUFUxQ1FnTGk0K1BSclZ1M0tsMkxYbDlnWUNET25qMkw0Y09IWStUSWtkRFIwU2wxUER3OEhHdlhya1ZRVUJBOFBUM2g2T2hZcWZNcUZBcDRlWG5CMXRZV3c0Y1BSNjlldmNvZG41cWFpb2tUSjZKTm16WVlPSEFnZXZTb2ZGT3QwTkJRdkhqeEF2MzY5WU91bWk3ME1URXg4UFgxeGRDaFE5Ry9mMy9vNmVsVit2d1pHUm1ZTUdFQ3VuYnRDa3RMeTByZDUrYk5tOGpKeVlHdnJ5K3NyTmpZaXFpMllVQklSTldxVHAwNjZONjlPODZkTzZmeWVISnlNbTdkdW9VUFAveFF3NVVSRVJGUlpZU0VoQWhoeXZqeDR5R1ZsdjRWNHRxMWF6aHc0QUFpSWlJd2UvWnN0R3pac2xMbmZmSGlCY0xEd3hFZUhvNFBQL3dRSzFhc2dGaXNmb0dUbnA0ZUlpSWlFQkVSZ1U4KytRUno1c3lwOUdNNGR1eVk4S0hrdUhIalZEWkpNekF3d01XTEZ4RVJFWUUrZmZyQTA5TVQrdnI2bFRwL2ZuNCtWcTFhaGYzNzk1Y2JRcFowLy81OVpHUms0S2VmZmtMNzl1MHIvVmpvOVhsNmVpSXBLUW4rL3Y0NGQrNGNGaTFhQkh0N2UrSDQ2ZE9uQVFEUG5qM0QrZlBuMGFoUkl4Z1lHRlI0M3NqSVNNamxjaVFtSnFvTTdaS1NrbUJsWlNYOERCa1lHRUNwVkNJK1BoNE9EZzc0NTU5L29LT2pBME5Ed3dxdkZSUVVoRnUzYm1IUG5qMllOMjhlbkp5Y3lvd3hNREJBU2tvS05tL2VqRHQzN3NEYjI3dk16Njg2V2xwYUtDd3N4SVVMRnlvMXZxUTFhOVpneFlvVlZiNWZWYVNscFVFdWw4UEl5S2hLd1NjUnFjZUFrSWlxWGI5Ky9kUUdoQUJ3NnRRcEJvUkVSRVJ2cWFsVHB5SXFLZ3I3OSsvSHRXdlhzR1RKa2xJemlzTEN3Z0FVellqYnRHa1RGaTllREhOejh3clBlL2Z1WFFDQXZyNCtwazJiVmlZY3ZIRGhBaHdjSEdCall3TUF3aXd2WFYxZFRKOCtIZEhSMFZBb0ZHamR1blc1MXlrc0xFUkVSQVFLQ3d0eDc5NDl4TVhGcVF3SWk4OHZGb3ZoNU9SVTZYQVFLQXBUZ0tMbklDRWhvZEwzQTRCZmYvMFZXN2R1clhSd1E2OVBLcFZpd1lJRjhQRHdRRkpTRW43KytXZHMzcndaQUJBYkc0dm82R2pvNnVwaTdkcTFsUTU4QWVEeTVjc0FnQ0ZEaHFCcDA2YjQrdXV2MGE1ZE93QkZyOE16Wjg3QXlzb0tqUnMzaGtRaVFWNWVIb0NpZ0huZnZuMjRlZk1tVEV4TXNITGx5bkpEd3VUa1pOeStmUnNpa1FqejU4OUh4NDRkVlk0cm50SGJzR0ZEK1BqNFZQcHhBUDk3VFFORjc5VWxFZ21Bb3REMGl5KytBRkQwNFVISldjTjkrdlNCVkNxdDhyVXE2OXExYXdnTURFUmtaQ1JrTWhrQVFDUVNvVW1USmhnNWNtU1ZabUFTVVZuOFg0aUlxcDJOalEzYXRtMkwyN2R2cXp4Kzc5NDlKQ1FrVk9rTkdCRVJFV21HbnA0ZTVzNmRpMm5UcHVIaHc0ZFl0R2dSTm03Y0NLQm9GcytOR3pjQUFCTW5Uc1NJRVNNcWZkNUxseTRCQUQ3KytHT0l4V0wwNmRNSEgzMzBFWFIxZFZGWVdJZ3JWNjZnc0xBUTlldlhoNG1KaWJCSFlGNWVIdWJPbll2SGp4OURMQlpqelpvMTVTNEp2bm56SnRMUzBxQ3RyWTBWSzFhb0RBZUIvd1VpdXJxNjZObXpwM0M3WEM2SGxwWld1Yk1iUzRaN3UzZnZGa0xOa21IS2poMDdTcjNYS2Q2bmVmbnk1UXdIYTRDSmlRbEdqUnFGTFZ1MmxBcUQvZjM5QVFEZmZmZWQ4UGNsazhtd1k4Y09mUG5sbDJxRE82VlNpZDkvL3gwQWNQNzhlUVFGQlNFek14T1BIejh1TmE3NHRYajI3Rm5oTlplZG5ZMExGeTVBSnBNaEl5TUR0Mi9mTG5mcGVYQndNSlJLSlFZTUdLQTJIQVFnaEhyRmZ4Ylh1V1hMRm5UbzBBRWRPblNvOEw1VkpSS0p5aXpaZmxOQ1EwUHg4T0ZEOU83ZEcwMmJOb1cydGpadTNyeUpNMmZPNE1jZmY4U2tTWlB3K2VlZlY4dTFpZDRIL0orSWlEU2lYNzkrYWdOQ29HZ3B4OFNKRXpWWUVSRVJFVlZXczJiTjRPenNqTkRRMEZKTkdFNmRPb1dDZ2dLMGJObXkxQy9tU1VsSnFGKy84TVV2T2dBQUlBQkpSRUZVdnRyektSUUtJU0FNQ3d2RGI3LzlCZ0JDMkZoTVgxOGY5dmIyQ0E4UEY1WnNGaS9KbE1sa0VJdkZ1SHYzYnJrQjRjbVRKd0VBN3U3dWFzTkJBQ3IzRHBUTDVmamhoeDlnYjIrUHFWT25xcjN2cTRZcFFPbVpXbFE5RGgwNnBMSjVSc2s5c2pkdTNJamMzRnhjdkhnUkZoWVdpSTZPUm5SME5JQ2kxK1ZmZi8yRjZPaG9yRnk1VXVWeTQrdlhyK1BGaXhjd056ZUhoWVVGTEN3c0FCUzlyc2FQSDQ5ZHUzYmh6cDA3c0xTMGhLNnVMdHpjM0pDZm40L2c0R0FZR1JuQjJka1p3Y0hCS0N3c2hKK2ZIK3pzN0ZSK2VDNlR5UkFVRkFSVFUxTjRlSGdBQUFJQ0FoQVpHVm5tTVJZL3ZzVEVSRXllUEJrQWtKdWJpeWRQbmlBa0pBU3JWcTFDOCtiTlZUNW5KWDhlU3I3MlN6WTltVFp0bXNyN1ZwZmh3NGRqeG93WnBYN2VldmZ1allZTkcyTHIxcTNZdVhNbit2VHBBMU5UVTQzV1JmU3VZRUJJUkJyaDZPaUlCZzBhSURFeFVlWHg4UEJ3REI4K0hNYkd4aHF1aklpSWlDcGoyTEJoQ0EwTlJaY3VYUUFVaFdlQmdZSFExOWZIM0xsemhVRGgwcVZMOFBIeHdlVEprekY0OEdDVjU3cDI3UnF5c3JLZ3A2ZFg2di8rd3NKQ2ZQYlpaN2h3NFFMdTNyMkxpUk1uQ2tHS1RDYkRzR0hEb0srdmo1MDdkMkxZc0dIQ1RNT1BQLzVZNVQ1a0tTa3B1SERoQWt4TVREQjY5R2dBUmZ1alhicDBDWEs1dk5UWTRvNjEyZG5aUXQwS2hRSnl1UnkzYnQyQ25aMGRCZ3dZb1BMeGxKeGQrTTAzM3dqUFJja3V1RjVlWG16S1ZrUGF0bTJMYjcvOXRzemZlYkc3ZCs4S1M5NEI0UG56NXdnTURDd3pMaVltQmdzV0xNQ0tGU3ZLdk40T0hqd0lxVlNLcFV1WG9uSGp4b2lJaUlDMXRUVWFOV3FFK1BoNDNMbHpCNDZPanJDenN5dHo3dlQwZEFRSEJ3TW9DdlVlUFhxRUdUTm13TWZIcDh3Uyt2Mzc5eU1yS3d2ZTN0NHdORFJFZEhRMHRtM2JKaHkzdGJXRmtaRVJKQktKOEhqRllyRXc4OUhRMEZBSUx3OGNPSURaczJkWHVKemV3TUJBZU8wV0w0dCsrZlppcjlMNXViTFVyVGJxMzc4L3RtN2RDb1ZDZ1h2MzdySHhEOUVyWWtCSVJCb2hFb25RcjErL1VtOWdTbElvRkRoOStqU1hCUkFSRWRVZ3BWS0pwVXVYNHRxMWEyckhoSWFHWXZEZ3dTZ3NMRVJPVGc0a0VrbXBHVVl5bVF4S3BSSWJOMjZFaVlrSlhGeGN5cHdqS0NnSUFEQmp4Z3owN3QwYmhZV0ZBSXFDakNkUG5tRFRwazBBZ00yYk4yUDc5dTFDYlVCUmdEZHUzRGpoWEpjdVhjTFBQLytNUllzV2xRa3I5dTdkaTRLQ0FreWNPQkg2K3ZxSWlvckNpUk1uaE9OV1ZsWXdNek9EbHBZVzVISTVIang0QUxGWWpNYU5HNWVwT1N3c0RCMDdkcXl3TzZ1ZG5aMndMMXRlWGg3dTM3OFBvQ2pjS0xuMDhzNmRPNlVlRjFXZnBrMmJZdE9tVGREVDA0T0ppVW1aSmQzaDRlSEMzcG43OSsrdjh2bGpZbUp3NDhZTjZPdnJ3OWZYRjBxbEVvOGVQWUtwcVNuV3JsMHJoSDhqUjQ3RVJ4OTlCSGQzZDFoWldTRS9QeC9EaGcyRGc0TURWcTVjaVdIRGhzSGUzaDVidDI1VmVaMkxGeS9pd0lFRGNIRnhRWThlUGFCUUtMQjI3Vm9BUUtOR2pUQjI3TmhTKy9BbEpDVGdxNisrZ28yTkRYeDlmYXYwbUlwL0pnRmcxYXBWS3ZjZ1hMRmlSWms5Q0l1M0F0Q2trai8zcnpPYmwraDl4NENRaURTbWE5ZXVDQWdJUUdabXBzcmovLzN2ZitIbTVzWk9aRVJFUkRWRUpCSmg1c3laOFBUMFJFRkJBY3pOemN1RUtSa1pHY0l5NDlhdFc1YzdLKzdVcVZObzJiSmxxYVc5VDU0OHdkV3JWeUdWU2hFYUdvclEwRkRFeE1TZ1FZTUc4UGIyeHFsVHB3QUFmZnYyUmFkT25iQnIxeTRZR0JoQUxCWWpLaW9LWXJFWTl2YjJ3dGV0V3JWQ1ptWW1MbCsrak02ZE93dlhDUXNMUTBoSUNCd2RIZkhKSjUrZ3NMQVEvLzczdndFVUxWMmVNR0VDQmc0Y0tNeitLdzVUOVBUMHFoeW1sQXo1NXMrZnIzSVB3cmx6NTZyY2c3QmtFRVBWcDd5OXJvdVh6VmFsTVUxSm16ZHZob21KQ1d4c2JIRHYzajFJSkJLaG0vZXFWYXNRRXhNRHFWU0t5NWN2WStuU3Bjak56WVdEZzRQd2Q1K1ltSWpaczJjREtMM3N1U1IvZjMvczNyMGJBUERubjM5aTZ0U3B5TTdPeHBNblQ5QzRjV09zWHIyNjB0MlB6Y3pNS3B4bFZ6TG9temx6cHZCMXlmcG16WnBWNW41S3BSSktwVktqczJXdlhyMEtvS2dwUzJXN3FCTlJXUXdJaVVoanRMUzA4UEhISDZ0Y3NnRVV6VGc0ZCs0Yyt2ZnZyK0hLaUlpSXFKaWhvU0YyN2RxbDloZjhDeGN1Q0YxS2ZYMTlxeHdFN05tekIwcWxFZ3FGQWhjdlhoUnVmLzc4T2I3NjZpdWtwNmNEQUZ4ZFhiRmx5eFprWjJlalFZTUdRb2dqRW9tRVBlQzB0YlZWaG5sK2ZuN3c4L09EVXFsRWRuWTI1c3laZzh6TVRNVEZ4UUVvQ3V1NmR1MWFZYTNoNGVISXpjMUY3OTY5eXgzM09pRWZBOEthVjd3VTE4aklTTzJZMk5oWWJOMjZGUXNXTENpMXgxMUNRZ0prTWhuV3JWc0hVMU5UREJ3NEVBWUdCbGk3ZGkza2Nqa1dMbHdvbkw5NEppRUEvUDMzMzhJK25XS3hXSGhOcS9zZzNkWFZGZjcrL2lnb0tFQk9UZzZ5c3JMdy9QbHpORzdjR0N0WHJvUkVJc0hDaFF2eC9QbHo0VDR2NzBHb1VDZ1FIeDhQTFMwdC9QampqMmpmdnIzYXgxdHlyOEdxeXN2TGc3YTJ0a1pDd3B5Y0hPellzUU1BTUdyVXFITC9Eb21vZkF3SWlVaWpldmZ1amFDZ0lMVnZPazZkT29WUFB2bUUzZnlJaUlocVVIbS8yQmVIRHJxNnV1V09rOHZsWmJxWi92MzMzL2o5OTk4eGZ2eDREQjA2RkFNSERnUUFIRDkrSExxNnVwZzJiWm9RRUM1WnNnUXltUXdBU2dXSkJRVUZ1SExsaW5BTlZiT1ZuSnljc0dmUEhnQkZzNjMwOWZXRmN3MGJOZ3p0MnJYRDh1WExrWnViSzl3bkp5Y0hRRkVUaDBXTEZrR2hVT0RxMWF1UVNDUXdOall1dCtOcnlWbFZWZDJEOEhXQ0dLclkrdlhya1phV1Z1NllKMCtlQ0g4dVdiSkU1WmlyVjY4aU56Y1hzMmZQeHVyVnE0V1FzS0NnQUczYXRNSFJvMGVGV1hlNXVibjQxNy8raGFTa0pMaTd1Nk5PblRxWU4yOGUvUHo4RUJBUUFLbFVpcjU5K3lJL1B4K3hzYkhRMGRGQjQ4YU5rWmlZQ0lsRWdvU0VoREl6SHV2WHI0OEpFeWFnYWRPbWtNdmxXTEprQ1pvM2I0NWx5NWFoVHAwNkFJQUpFeWJBeDhjSFJrWkcwTkhSZ1Vna0t0T3dvM2pQenlOSGpzRGUzaDVtWm1ZcUgyOStmajdxMWF1SG5qMTd3c1BEUTNqdGxwd1Y2K3ZyVzJxSjhZUUpFL0RaWjUvQjE5Y1hZckVZMzMvL3ZjcnUzOFhQZDNtS1orR1dSeTZYWS9IaXhYank1QWxjWFYweFpzeVlDdTlEUk9yeE4zQWkwaWhqWTJOMDY5WU5mL3p4aDhyanFhbXBDQThQUjgrZVBUVmNHUkVSRVZWR2NaQlcza3lkYTlldVlkV3FWVmk4ZURGYXRHZ2gzRjZ2WGoxNGVYbkJ6YzJ0VkRnSEFBOGZQc1RVcVZNeGE5WXMyTmpZUUM2WFF5YVRvWFhyMXVqZXZUdGF0V29GVDA5UEdCZ1lZUGZ1M2ZqODg4OWhaMmVuTWlCczFxd1p1blhyQm10cmE3aTV1V0g5K3ZXNGZ2MDZXcmR1allrVEowSWlrYUJEaHc1WXVYSmxtZG9MQ2dwS0JaSUtoUUpMbGl6QjZ0V3I4Y0VISDZoOHZDV1hZMVoxRDBLWlRJYnM3R3lWblhIcDlibTR1T0Q3NzcrSFJDS0JvYUdoeXNDcU9KVE95TWhBV0ZnWXpNM055N3ltREEwTllXaG9DSmxNSnV4NXFhZW5oNFlOR3lJNU9Sbmg0ZUhDMkx5OFBFUkVSQUFBMXExYmh6cDE2a0JIUjBjSXhnb0tDa3F0cUVsUFQ4Zng0OGVGNzR0RHlKZER3aEVqUnVEY3VYTll1WElsN08zdDhlV1hYK0xpeFl0SVNFaEFmSHc4YkcxdGtabVppUll0V3NERXhFVGw4eEVaR1FrYkd4dk1tVE9uVElEL3h4OS9ZTy9ldlFDS3dtMTlmWDFjdlhwVldNSUxsTi9GV0Z0YkcwZU9IRUZLU29vd2R2NzgrV1gyQlJ3L2Zyeksya282ZS9ac3VjZGxNaGwrK09FSDNMMTdGd01HRE1DMGFkUFlCSWpvTlRFZ0pDS04rK3l6enhBYUdxcDJVKzZRa0JEMDZOR0QvOGtURVJGcDJPTEZpeXVjYmZYUFAvOEFLQW8xU3U1TlZ0S0RCdytnVUNpd1lNRUNyRjY5dWxUVGorSlpneVVkUDM0YysvYnR3OWF0VzdGMjdWcDg4TUVIMkxKbEN3NGZQb3k3ZCsraVRwMDZ1SDc5T29DaTJWbXJWcTJDa1pFUi92cnJMNFNGaGFuOFlMRzRhVWxJU0FpdVg3OE9TMHRMZUh0N0MyR0ZxNnNyek0zTllXdHJDek16czlkcWJwQ1hsd2NyS3lzNE96dGozTGh4d243SzVlMUJPRzdjT1BUcDB3ZWJObTFDZG5ZMlZxNWNXYXFqTTcwWmJkcTB3Zjc5KzJGc2JLenl2YVZNSnNPWU1XT1FuNStQeVpNblkrUEdqWmcwYVZLRnk4cUxpVVFpekowN0Y0bUppVEEzTjhlSUVTTmdaR1NFdzRjUEF3QUNBd094YmRzMnlHUXlQSDc4R0VCUngyTmpZMk9rcDZjTFRVcTJiTmtDb0dnWmNxdFdyY3FFZzZtcHFmRHg4VUZVVkJTQW9pWFA4K2JOZzRXRkJUNzg4RU4wNzk0ZExWdTJ4SUVEQjNEdTNMbHlhNDZOallXNXVUbSsrZWFiVXJmMzZORURvYUdoaUl5TWhLV2xaWmtBTVNZbVJnajJwVklwa3BLUzBLeFpzMUpqREEwTllXMXRMZFI4L1BoeHVMdTdseHJqN2UxZC9wTmFnZXpzYk15Yk53LzM3OS9IcEVtVDJPU1E2QTFoUUVoRUdtZHRiWTJPSFRzS3k0TmU5dlRwVTF5L2ZyM2NwVHhFUkVUMDVybTd1MlB1M0xrb0xDeUV2cjYreXRDc2VLbXVYQzVIVkZTVXlsbFpKWnM5TEZ1MkRNdVdMWU9WbFJVaUl5T3hhTkdpTXAxT3QyL2ZEcVZTaVRGanhtRFlzR0ZvMXF3Wi92NzdiK0g0eTB1TUwxKytMSHkvWXNVS0dCb2FsdGxQVFNRU0lTRWhBWnMzYjRhT2pnNThmSHhnYW1xS3RMUTB4TWJHNHRtelp3Z0tDc0xzMmJOaGFXbXA4dmtJQ0FoQVhsNGV4bzRkVytiWWlSTW5oRzZ6aFlXRkVJdkZPSG55SkU2ZVBDbU1LVytKc1ZLcFJFQkFnTEEvM1p3NWM3QnExU3FHaE5WQTNXdzZvT2kxbDVXVmhTWk5tbUR3NE1FSUN3dkR4bzBiMGJKbFN5SG9xb2llbmg2YU5tMHF6SzR0cVgzNzl0aTRjU09DZzRPUm1KZ0lBUGpoaHg4QS9HL21hVkpTRXFaTm00YUNnZ0xFeHNhaWJ0MjYyTEJoUTZubHY2YW1wckMxdFVWVVZCVE16YzN4NmFlZnd0blpHUTRPRHNLWTR0ZWJoWVVGOXUzYlY2YVc0a1k4ZG5aMm1ESmxTcG5qSXBGSWJYaDM1c3daWWRZckFMUnQyeGFQSHorR2s1TVRSb3dZVWVGelZGTEpUc3RWbFplWEIyOXZiOXkvZngrZW5wNFlQSGp3SzUrTGlFcGpRRWhFTldMQWdBRnFBMEtnNk5QVDl1M2JjeFloVVFWMGRYV0ZUL056YzNPaHE2dGJ3eFVSdmIxS0xtbmx6NHBxYmR1MnhZNGRPMkJoWVZGcWI3RmlDb1VDSTBlT1JIcDZPbHhjWEhEKy9IbWhHM0JsdEdyVkN1UEdqWU8vdno4c0xDenc4T0ZEQUlDam95UEVZakh1M0xtRFE0Y093Y1BEQS9IeDhRQ0tWaDdvNk9pZ2QrL2V3aExqbzBlUEFpamF5OHpBd0VCbHFCWWJHNHNmZi93UnVibTVhTm15SmZ6OC9CQWJHeXMwY2VqUm93Zmk0dUxnNmVtcHRudHRkblkyUkNJUkdqWnNXQ2JVNk4rL1AyN2R1b1dyVjYraVFZTUd3cXpCWWkvUHRwTEw1WEIwZEN6MytkbXpadzg4UFQxVkxvT2xOKy9zMmJNNGZ2dzR0TFMwTUhQbVRJaEVJbmg0ZU9EYmI3L0Z2SG56c0hyMWFyWGhjV1hJWkRMbzZlbkJ3Y0VCTzNmdUJGQVUzc1hGeGNIS3lxck1ERDJKUklMbXpac0RBUGJ1M1Fzdkw2OVN4NzI4dk5Da1NSUDA3OThmV2xwYXd1MkppWW00ZS9kdW1XWDc2a2lsMGlxOXh6NTU4aVRXcmwwTEFCZzVjaVQyNzkrUHZMdzhUSjgrSFlzWEwwWkNRZ0s4dkx3MDh1L3F1blhyaEdYRkRBZUozaXdHaEVSVUkrenQ3ZEdxVlN0RVJrYXFQUDdvMFNNOGVQQkFlSk5FUktxWm1wcmk2ZE9uQUlwK1FXalNwRWtOVjBUMDlpcWV2UU9nek1iOTlEL2xOUWM0Y2VJRTB0UFRJWlZLTVhueVpNVEV4TURQenc4dUxpNlY3aDQ2YU5BZ0RCbzBDRGs1T1VLd3VHelpNdWpwNlNFNk9oclRwMC9IbVRObmtKQ1FBS0JvU2JOWUxNYnUzYnNCL0srSmlGS3B4STBiTjFDL2ZuMWh5WEd4MU5SVWZQZmRkMEpnY3UvZVBlanI2K09qano2Q2s1TVRPblRvQUZOVFUySExFd2NIaHpLQmlWd3V4NE1IRHdBVTdZK29hdGJUdkhuelZJWjVWNjVjRVdhSkFVRFRwazN4NU1rVGRPalFBYU5HamFyVTgwVFY2OEtGQy9qbGwxOGdGb3N4ZS9ac1lhbXNvNk1qaGcwYmhvTUhEMkxtekpudzl2YXU4dnZSZ29JQzdOMjdGd2NQSG9TcnF5cysrK3d6Yk5pd0FXS3hHR3ZXcklHVmxSVkVJcEd3eE5qYTJob2JObXlvOEx3Nk9qcm8yclVyYnQ2OGlVZVBIdUgrL2Z1SWlvcENlbm82akkyTjRlYm05a1kvWEZjb0ZQalBmLzZESTBlT1FDcVZZdGFzV1dqZHVqWDI3OStQakl3TWRPdldEZVBIajhmdTNidHg0OFlOZUhoNHdOWFZ0ZG9DN3Q5Ly94MW56cHlCa1pFUkprMmFWQzNYSUhxZk1TQWtvaHJqNXVhbU5pQUVpbVlSTWlBa0tsK3paczJFZ0RBME5KUUJJVkU1UWtORGhhLzUvMHZWcGFTa1lNZU9IUUNLWnM5WldGakEzZDBkdi83NksxYXNXSUdmZnZycHRZTUJXMXRibUppWUNQdXhBY0NsUzVkS2pYbTVpVWhjWEp5d1BMYzRKRFExTllXSGh3ZCsvZlZYTkcvZUhNT0hEMGVYTGwxS3pib3F1ZngzMWFwVlpaWlRGeS9IMU5mWHgxZGZmYVd5WGxXUE55NHVEa3VYTGhXQ3g3aTRPT1RtNXVLTEw3N0FyNy8rQ2dBTUNXdVFRcUdBbjU4Zjl1M2JCMTFkWGN5ZlB4OWR1blFwTldiU3BFbElTVW5CK2ZQbk1YMzZkUFR0MnhjalJveEFnd1lOeWozM2l4Y3ZBQlROUE4yNWN5ZmMzZDB4Wk1nUXpKOC9IMERSVXZSMTY5Wmg3Tml4YU5teXBYQy80bVhtNVFrSUNJQy92MytwV1lJU2lRU2RPblZDMzc1OTBhbFRKMGdrRXZqNyt5TTdPeHNiTjI0c2M0NnNyS3dLcjFNc0xpNE9xMWF0d3NPSEQyRm5aNGU1YytmaWd3OCtRRkpTRW9DaWhpNEE4TVVYWDBCTFN3dmJ0Mi9IaWhVcnNIUG5UdlR0MnhmT3pzNW8xS2hScGE5WEdaczJiUUpRTkF1elpGT1hranAzN3Z6R3IwdjB2bUJBU0VRMXBrV0xGbWpjdURFZVBYcWs4dmp0MjdjUkh4OFBPenM3RFZkR1ZIdDA2dFFKNTgrZkJ3Q2NQMzhlblR0M0x2VkxCeEVWdVhmdm52Q3pBZ0JPVGs0MVYwd3RwRkFvOE5OUFB5RTdPeHYxNnRXRGg0Y0hnS0tnTURBd0VGZXZYc1hhdFd2eDdiZmZ2dElNcHZqNGVPellzUU5LcFJJZmYvd3hEaDA2QkFDWVAzOCtMQzB0WVd0ckM2VlNpYzgvL3h6Nit2bzRkdXhZaGVjY05HZ1FiR3hzU3YxZHYzanhBcmR2MzhhZE8zZVFuSndNa1Vpa3RtbmFxNGlOamNYOCtmTWhrOG5nNE9DQTJiTm5ZK3JVcWNqSXlNREFnUU1SR2hxS0hUdDI0T0hEaDVnK2ZUcjNHOVFncFZLSkN4Y3VZUHYyN1VoS1NrS2JObTN3M1hmZm9YNzkrbVhHaWtRaUxGaXdBRlpXVmpodzRBQk9uVHFGMDZkUG8xV3JWdWpldlR1Y25KeFVob1hGVFVoRUloR21USmtDYTJ0cmVIbDVJVHM3RzFPblRrVmtaQ1JDUTBOeDdkbzFHQnNibzI3ZHVnQ0F6TXhNYk5xMENRVUZCWkRMNWNqT3prWk9UZzZXTDE4dW5MdFhyMTdDTEZwemMzTzR1Ym5oMDA4L0xiVlBZV0ZoSVlDaVR1TWx1eVMvN09VOVFFdkt5TWlBbjU4ZmdvS0NvS3VyQ3c4UER3d2RPbFFJMTR2dld4d1FBa1hkbGUzdDdlSHI2NHRuejU1aHo1NDkyTE5uRDh6TXpEQmx5aFM0dXJxcXZWNVZGRGRRaW91TFExeGNuTW94bHBhV0RBaUpYaEVEUWlLcU1TS1JDQU1HRE1DNmRldlVqamwyN0JpbVRadW13YXFJYWhkSFIwYzBhOVlNRHg0OGdGS3B4T2JObXpGbHloU0doRVFsM0x0M0Q1czNieGFDb09iTm0xZTRGeHo5ajBLaHdQTGx5M0h2M2owWUdocml4eDkvRlBiczA5Yld4cmZmZm91NWMrZmk1TW1UeU1yS3duZmZmUWREUThNS3oxc2NaZ0RBOU9uVG9hdXJpNTkrK2drUkVSSEM3Ym01dVdqZHVqV0FvcTdKUUZHVGdzcElUVTJGdHJZMkFnTURFUnNiaTZpb0tEeDU4Z1FBVUxkdVhmVHQyeGRYcjE2dDNKTlFDZUhoNGZqNTU1K1JrNU9EbGkxYllzbVNKY2pPemdaUUZLYUl4V0o0ZTN0anhvd1pDQTBOeGMyYk56RjY5R2dNR0RDQWUySldvNXljSFB6KysrOElEQXpFWDMvOWhSWXRXbURLbENubzNMbHp1ZmNUaVVTWU9IRWlQdnp3UTZ4WnN3YlBuajNEM2J0M0VSa1ppUWNQSGdpekFrdnEzcjA3Qmd3WUFBQzRkZXNXTm0zYWhIYnQyc0hUMHhPTkdqV0N1N3M3cmx5NWdxQ2dJTnk2ZFF1eHNiRUFpbWIySFRseVJEaVBzYkV4Um84ZVhlcmNscGFXR0QxNk5FeE1UTkN2WHo5SXBXVi9sUytlWFZoUms1TGkxK1hMUWtKQ3NIWHJWdWpxNm1MY3VIRVlOR2dRREF3TVNvMVJLQlFBaW9KQ21Vd20vRnZnNU9TRTdkdTNZK2ZPblFnSkNZR1JrUkg2OWV1SGhnMGJxbjZDWDhIWnMyZmYyTG1JcUN3R2hFUlVvOXEzYnc4Ykd4dmhEZnZMcmx5NWdzVEV4QXFYZEJDOXI0cC9nVm0wYUJGa01obFNVMU94WXNVS3VMaTRvRWVQSG1qUW9BRi84YVQzVW01dUxoSVRFeEVhR29yejU4OEw0YUNCZ1FFOFBEellCS3VTVWxKU3NIejVjdHk5ZXhkbVptWll0bXhabWRrNTdkcTFnNWVYRjlhdlg0K3dzRERjdlhzWFk4YU13YWVmZmxxbUNVTkpkKy9lRmI3VzFkWEZ6ei8vakZ1M2J1SGd3WVBRMDlPRFhDN0htalZyY09iTUdmVHAwMGRZVVNDUlNGQlFVQUNKUkFLRlFvSHM3R3lrcDZmRHhzWkdDRTIyYmR1R2dJQ0FVdGNUaVVUbzNMa3ozTnpjMExGalI0aEVJdmo1K1FFQWZIeDh5cndtVkhXa1ZTVS9QeDg3ZHV6QTRjT0hBUlIxZ3Y3NjY2OGhsVXFSbVprcGpNbk56WVdwcVNsV3IxNk43Ny8vSGtsSlNkaXlaUXYrNy8vK0R5NHVMdWpldlR0YXRXcFY3bk5HVmJkczJUTEV4Y1doZS9mdW1EZHZYcFczNG1qZnZqMTI3TmlCd01CQVhMcDBDYk5telNyM2ZlbjA2ZE14ZWZKazJOalk0SmRmZmhFQzdtSk9UazV3Y25LQ1VxbkVzMmZQa0pLU2dyUzBOR1JsWlNFM054ZDVlWGxvMDZZTldyUm9VZWJjWDN6eFJibTE1dVhsb1ZXclZtWEN4V0s2dXJvWU8zWXMrdmJ0cS9LNGlZa0o1c3laZzg2ZE82c01JSUdpMXpKUXRKOTR5WkFmQUF3TkRURnQyalFNSFRvVVlyRVk5ZXJWSzdkZUlucTdpSlJ2Y2s0OUVkRXJDQXNMdzlhdFc5VWU3OXk1TXp3OVBUVllFVkh0OCtEQkEvenl5eStReVdRMVhRclJXOHZBd0FEZmZ2dXQwSXhBVTZLam83RnMyVElBUmJNWEZ5NWNxTkhydjRyQ3drSUVCd2RqNTg2ZHlNcktRdnYyN1RGbnpoeVltNXVydlU5SVNBZzJiTmdnTEVFME5EU0VpNHNMZXZic2lYYnQycFVabjVDUWdHKysrUVpLcFJLTEZpM0N1WFBuOE50dnY4SEN3Z0krUGo1SVNVbkJxbFdyVk01MjB0WFZoVUtoRUdZekFVVjd0QlV2dC96bm4zOHdkdXhZNU9mblExZFhGLzM3OTRlN3UzdXB3S0t3c0ZCdFVGS1NqbzRPZ29PRFZSNkxpb3JDTDcvOGd2ajRlTmpiMjJQYXRHbWxBcUUvLy94VGFLYXdkKzllb1NOdVptWW1saTFiaG12WHJwVTYzNEFCQXpCanhvd0thM3BiMUliWGRsWldWcVZtdEw1SitmbjVwZmE3Zkpla3BLUWdPVG1aczdDSmFpRlJCWitPY2dZaEVkVzRMbDI2NE5DaFE4TEd6aSs3ZlBreUJnOGVySEtQR0NJcTBxeFpNL2o0K0dEYnRtMUMxMDBpK3A5bXpacGg0c1NKbk5GU2djTENRcHcvZng3Ky92NUlTRWhBdlhyMU1IMzY5RXJ0SWZiWlo1K2hmdjM2V0w1OE9WNjhlSUdzckN3RUJ3Y2pNaklTLy9uUGY4cU10N1cxeGRkZmY0MGJOMjVnL2ZyMVNFNU9ScDgrZlRCbHloUVlHUm5oZ3c4K1FLdFdyUkFTRW9MdzhIREV4Y1VKZ1dESlJnMW1abWFZUDM5K3FjN1U1dWJtd2xMUE1XUEdxTnpycitSUzVWT25UcWx0VXBLWGx5Zk1XQ3pKMzk4ZmUvYnNnYlcxTldiUG5vMCtmZnFVYVZwU2NvWlZSa2FHRUJEV3FWTUh5NVl0dzlHalI3Rno1MDdvNk9oZzNMaHhhTisrZmZsUE1sV1pwc05CQU85c09BZ1VMWFV1ZmgwVDBidUZBU0VSMVRpcFZJcisvZnZEMzk5ZjVYR2xVb2xqeDQ1aDZ0U3BHcTZNcUhhcFY2OGVGaTVjaUtpb0tGeTVjZ1gzNzk5SGFtcHFxVitraWQ0WHVycTZNRFUxUmZQbXplSGs1QVJIUjBjdUs2NkVKVXVXSUR3OEhJNk9qcGczYng1Y1hGektCR1BsYWRldUhiWnQyNGJObXpmamp6Lyt3Snc1YzlDalJ3KzE0d2NPSElpUWtCQTBhZElFaXhZdFF0T21UVXNkTDk2TGJmVG8wU2dzTE1UejU4L3g0c1VMWkdabUlpY25CM0s1SExhMnRpcTdVbi96elRmbC9wM0w1WExvNk9oZzhPREJhcnN2dDI3ZFdsZ3UrYklHRFJyZ2h4OStRUGZ1M2RYZXYzZzVwcG1aR2JTMXRVc2RFNGxFY0hkM2g3T3pNekl5TXVEZzRLQzJWaUlpb3VyR0pjWkU5RmJJeTh2RHQ5OStXNm9qV2traWtRZ3JWcXlBalkyTmhpc2pJaUo2UGJWaEdXYXg0cjBHMzhTcy9mVDA5RXAxNmMzTnphMlJ2VkxsY25tcFdYM1ZJU0VoQWJkdjMwYmZ2bjNmeVZsbHRlbTFUVVQwdnF0b2liSHFqN3FJaURSTVcxdGJXQXFraWxLcHhQSGp4elZZRVJFUjBmdW5kZXZXYjJ4TGo4cUVnd0JxckpHU2pvNU90UytWdExXMXhZQUJBOTdKY0pDSWlONHREQWlKNkszUnUzZnZjbitadUhqeEl2NysrMjhOVmtSRVJFUkVSRVQwN21OQVNFUnZqY3JNSWp4MjdKZ0dLeUlpSWlJaUlpSjY5ekVnSktLM1NxOWV2U3FjUmZqczJUTU5Wa1JFUkVSRVJFVDBibU5BU0VSdmxZcG1FUllXRm5JV0lSRVJFUkVSRWRFYnhJQ1FpTjQ2RmMwaURBOFB4OU9uVHpWWUVSRVJFUkVSRWRHN1MxclRCUkFSdlV4Yld4dHVibTd3OS9kWGVieXdzQkNIRGgzQ3RHblRORndaRVJFUkVSVXJ1ZTFMZkh3OGxpNWRXb1BWRUwyK2hRc1gxblFKUkRXR0FTRVJ2WlZjWFYwUkhCeU10TFEwbGNldlhMbUNQLy84RTQwYU5kSnNZVVJFUkVSdnFmUG56K092di83UzJQVmlZbUtFcjJVeUdlN2Z2Nit4YXhNUjBadkZnSkNJM2tyRnN3ajkvUHpVampsdzRBQysvLzU3RFZaRlJFUkU5UGJhdTNjdmNuSnlhcm9NSWlLcWhSZ1FFdEZieTlYVkZVRkJRV3BuRWQ2OWV4ZlIwZEZvMGFLRmhpc2pJaUo2TmZmdjMrY3lUS28yY3JtOFJxKy9ZTUdDR3IwK0VSRzlPZ2FFUlBUVzB0TFN3cUJCZzdCNzkyNjFZdzRjT0lCLy9ldGZFSWxFR3F5TWlJam8xWEVaSm1tQ1NDU3E5dmRIaFlXRnd0YzZPanI4MEphSXFCWmpRRWhFYnpVWEZ4ZWNQSGtTeWNuSktvOC9mUGdRTjIvZXhFY2ZmYVRoeW9pSWlJamVYbDk5OVJWY1hGeXE5UnJSMGRGWXRtd1pBTURlM3I1YXIwVkVSTldMQVNFUnZkV2tVaW1HRGgyS1RaczJxUjF6OE9CQnRHdlhEbUt4V0lPVkVSRVJWVTdEaGcyNTlKSTB6dHJhdXFaTElDS2lXb1FCSVJHOTlicDA2WUlUSjA2bzdjcVhtSmlJaUlnSWRPdldUY09WRVJFUlZVeGZYNTlMTDRtSWlPaXR4dWsyUlBUV0U0bEUrUHp6ejhzZGMvandZU2dVQ2cxVlJFUkVSRVJFUlBUdVlFQklSTFZDNjlhdHk1MTlrWktTZ3ZQbnoydXVJQ0lpSWlJaUlxSjNCQU5DSXFvVlJDSVJSb3dZVWU2WUkwZU9RQ2FUYWFnaUlpSWlJaUlpb25jREEwSWlxalVhTjI2TURoMDZxRDJlbVptSjQ4ZVBhN0FpSWlJaUlpSWlvdHFQQVNFUjFTckRodytIU0NSU2UvejA2ZE5JVGs3V1lFVkVSRVJFUkVSRXRSc0RRaUtxVld4c2JOQ2pSdysxeHhVS0JRSUNBalJZRVJFUkVSRVJFVkh0eG9DUWlHcWRJVU9HUUV0TFMrM3hLMWV1SUNZbVJvTVZFUkVSRVJFUkVkVmVEQWlKcU5ZeE16UERKNTk4VXU0WWYzOS9LSlZLRFZWRVJFUkVSRVJFVkhzeElDU2lXbW5nd0lISzRlRjBBQUFnQUVsRVFWU29VNmVPMnVPUEh6L0d4WXNYTlZnUkVSRVJFUkVSVWUzRWdKQ0lhaVY5ZlgwTUh6NjgzREVCQVFHUXkrVWFxb2lJaUlpSWlJaW9kbUpBU0VTMVZzK2VQV0ZuWjZmMmVHcHFLazZjT0tIQmlvaUlpSWlJaUlocUh3YUVSRlJyaWNWaWZQSEZGK1dPQ1E0T1JtcHFxb1lxSWlJaUlpSWlJcXA5R0JBU1VhM1dva1VMZE9qUVFlM3h2THc4QkFRRWFMQWlJaUlpSWlJaW90cUZBU0VSMVhxalJvMkNWQ3BWZXp3OFBCd3hNVEVhcklpSWlJaUlpSWlvOW1CQVNFUzFYdDI2ZGRHdlg3OXl4K3phdFFzRkJRVWFxb2lJaUlpSWlJaW85bUJBU0VUdmhFR0RCc0hZMkZqdDhZU0VCSnc5ZTFhREZSRVJFUkVSRVJIVkRnd0lpZWlkb0t1cmkrSERoNWM3NXZEaHcyeFlRa1JFUkVSRVJQUVNCb1JFOU01d2RuWkd3NFlOMVI3UHpjM0Z2bjM3TkZnUkVSRVJFUkVSMGR1UEFTRVJ2VFBFWWpIR2pSdFg3cGlJaUFoRVJVVnBxQ0lpSWlJaUlpS2l0eDhEUWlKNnAzend3UWR3ZG5ZdWQ4eWVQWHVnVUNnMFZCRVJFUkVSdlUzaTQrUHg0c1VMdGNmVDB0Snc4dVJKS0pYS0twLzd6ei8vclBUWXpNeE1QSHYyck1yWHFNcjVYL1U5YjFaV0ZwNCtmVnJsK3lRbko3L1M5WWlvNWtscnVnQWlvamR0MUtoUnVISGpCckt6czFVZWYvTGtDVTZlUEFrM056Y05WMFpFUkVSRU5TMHdNQkJuejU3RjhPSERNWExrU09qbzZKUTZIaDRlanJWcjF5SW9LQWllbnA1d2RIU3MxSGtWQ2dXOHZMeGdhMnVMNGNPSG8xZXZYdVdPVDAxTnhjU0pFOUdtVFJzTUhEZ1FQWHIwcVBSakNBME54WXNYTDlDdlh6L282dXFxSEJNVEV3TmZYMThNSFRvVS9mdjNoNTZlWHFYUG41R1JnUWtUSnFCcjE2Nnd0TFNzMUgxdTNyeUpuSndjK1ByNndzcktxdExYSXFLM0F3TkNJbnJuMUtsVEJ5TkdqTUNPSFR2VWpqbDY5Q2k2ZHUwS2MzTnpEVlpHUkVSRVJEWE4wOU1UU1VsSjhQZjN4N2x6NTdCbzBTTFkyOXNMeDArZlBnMEFlUGJzR2M2ZlA0OUdqUnJCd01DZ3d2TkdSa1pDTHBjak1URlJaV2lYbEpRRUt5c3JTS1ZGdjRZYkdCaEFxVlFpUGo0ZURnNE8rT2VmZjZDam93TkRROE1LcnhVVUZJUmJ0MjVoejU0OW1EZHZIcHljbk1xTU1UQXdRRXBLQ2padjNvdzdkKzdBMjl0YnVIWkZ0TFMwVUZoWWlBc1hMbFJxZkVscjFxekJpaFVycW55L3lpb29LRUJhV2hvVUNnWDA5ZlZScDA2ZGFyc1cwZnVFQVNFUnZaTmNYRndRR2hxS2h3OGZxanllbDVjSGYzOS96Smd4UThPVkVSRVJFVkZOa2txbFdMQmdBVHc4UEpDVWxJU2ZmLzRabXpkdkJnREV4c1lpT2pvYXVycTZXTHQyTFd4dGJTdDkzc3VYTHdNQWhnd1pncVpObStMcnI3OUd1M2J0QUFDRmhZVTRjK1lNckt5czBMaHhZMGdrRXVUbDVRRUE4dlB6c1cvZlB0eThlUk1tSmlaWXVYSmx1U0ZoY25JeWJ0KytEWkZJaFBuejU2Tmp4NDRxeDJscmF3TUFHalpzQ0I4Zm4wby9EcUFvSUN4MjZ0UXBTQ1FTQUVXaDZSZGZmQUVBQ0FrSkVhNEJBSDM2OUlGVUtxM3l0U3Jyd29VTDJMTm5EK0xqNDFGUVVDRGNibXBxaXA0OWUyTHMyTEV3TWpLcWxtc1R2UThZRUJMUk8wa2tFbUhDaEFudzl2WkdZV0doeWpIWHJsM0RqUnMzOE5GSEgybTRPaUlpSWlLcVNTWW1KaGcxYWhTMmJOa0NmWDE5NFhaL2YzOEF3SGZmZlNlRWd6S1pERHQyN01DWFgzNnBOcmhUS3BYNC9mZmZBUURuejU5SFVGQVFNak16OGZqeDQxTGowdExTb0sydGpiTm56d29oWEhaMk5pNWN1QUNaVElhTWpBemN2bjBiM2JwMVUxdDdjSEF3bEVvbEJnd1lvRFljQkNDRWVzVi9GdGU1WmNzV2RPalFBUjA2ZEtqd3ZsVWxFb25LTE5sK1UrTGo0MkZrWklSUm8wYkIydG9hV2xwYWVQejRNWUtDZ25EMDZGSGN1SEVEbXpadEtoVmFFbEhsTVNBa29uZVduWjBkUHZua0U1dzZkVXJ0bUYyN2RxRjU4K2FsM2hnU0VSRVIwYnZqMEtGREtwdG41T2ZuQzE5djNMZ1J1Ym01dUhqeElpd3NMQkFkSFkzbzZHZ0F3STBiTi9EWFgzOGhPam9hSzFldVZMbmMrUHIxNjNqeDRnWE16YzFoWVdFQkN3c0xBRVdCMmZqeDQ3RnIxeTdjdVhNSGxwYVcwTlhWaFp1YkcvTHo4eEVjSEF3akl5TTRPenNqT0RnWWhZV0Y4UFB6ZzUyZG5jclppektaREVGQlFUQTFOWVdIaHdjQUlDQWdBSkdSa1dVZVkvSGpTMHhNeE9USmt3RUF1Ym01ZVBMa0NVSkNRckJxMVNvMGI5NWM1WE1tRW9tRXI2ZE9uU3A4WGJMcHliUnAwMVRldDdxTUdqVUtvMGVQTG5XYnE2c3JPblhxaEprelp5SStQaDYzYnQxU3VkeWFpQ3JHZ0pDSTNtbERodzdGNWN1WGtacWFxdko0YW1vcTl1M2JKN3pCSWlJaUlxSjNTOXUyYmZIdHQ5OUNMcGVyUEg3MzdsM2N2WHRYK1A3NTgrY0lEQXdzTXk0bUpnWUxGaXpBaWhVcnlqVDhPSGp3SUtSU0taWXVYWXJHalJzaklpSUMxdGJXYU5Tb0VlTGo0M0huemgwNE9qckN6czZ1ekxuVDA5TVJIQndNb0NqVWUvVG9FV2JNbUFFZkh4KzBidDI2MU5qOSsvY2pLeXNMM3Q3ZU1EUTBSSFIwTkxadDJ5WWN0N1cxaFpHUkVTUVNpZkI0eFdLeE1QUFIwTkJRQ0M4UEhEaUEyYk5uVi9oQnVZR0JnUkFZRmkrTGZ2bjJZcS9TK2JteVhyNVdzYVpObTFiYk5ZbmVKd3dJaWVpZHBxdXJpN0ZqeDJMOSt2VnF4NXcvZng2ZE8zZXVkSWM2SWlJaUlxbzltalp0aWsyYk5rRlBUdzhtSmlabEduV0VoNGRqOGVMRk1EYzN4Lzc5KzZ0OC9waVlHTnk0Y1FQNit2cnc5ZldGVXFuRW8wZVBZR3BxaXJWcjF3cmgzOGlSSS9IUlJ4L0IzZDBkVmxaV3lNL1B4N0JodytEZzRJQ1ZLMWRpMkxCaHNMZTN4OWF0VzFWZTUrTEZpemh3NEFCY1hGelFvMGNQS0JRS3JGMjdGZ0RRcUZFampCMDd0bFFuNUlTRUJIejExVmV3c2JHQnI2OXZsUjVUeVMxNlZxMWFwWElQd2hVclZwVFpnN0RrM29DYThzY2Zmd0FBckt5czBMWnRXNDFmbitoZHdZQ1FpTjU1SFRwMFFOdTJiWEg3OW0yMVk3WnYzNDdseTVkWDI1NHBSRVJFUkZSenltczJVcnhzOWxXM25ObThlVE5NVEV4Z1kyT0RlL2Z1UVNLUm9HWExsZ0NLd3JXWW1CaElwVkpjdm53WlM1Y3VSVzV1TGh3Y0hJUVFMakV4RWJObnp3WlFldGx6U2Y3Ky90aTllemNBNE04Ly84VFVxVk9SbloyTkowK2VvSEhqeGxpOWVuV2x1eCtibVptVnU4Y2hnRkpCMzh5Wk00V3ZTOVkzYTlhc012ZFRLcFZRS3BWcVovdTlDVStmUG9WQ29VQjZlam91WGJxRXc0Y1B3OEhCQWQ3ZTNud3ZUL1FhR0JBUzBUdFBKQkpoM0xoeG1EZHZudG8zWFNrcEtUaDA2QkRHakJtajRlcUlpSWlJcUNZVkw4VXRyd051Ykd3c3RtN2RpZ1VMRnNEVTFGUzRQU0VoQVRLWkRPdldyWU9wcVNrR0Rod0lBd01EckYyN0ZuSzVIQXNYTGhUT1h6eVRFQUQrL3Z0djFLOWZIMERSRXVEaWZRMHpNek5WWHQvVjFSWCsvdjRvS0NoQVRrNE9zckt5OFB6NWN6UnUzQmdyVjY2RVJDTEJ3b1VMOGZ6NWMrRStMKzlCcUZBb0VCOGZEeTB0TGZ6NDQ0OW8zNzY5MnNkYmNxL0Jxc3JMeTRPMnRuYTFoWVJmZi8wMWNuTnpoZThkSFIyeGNPRkNXRnBhVnN2MWlONFhEQWlKNkwxUXQyNWREQmt5QkFFQkFXckhuRDU5R3AwNmRVS1RKazAwV0JrUkVSRVJWWmYxNjljakxTMnQzREZQbmp3Ui9seXlaSW5LTVZldlhrVnViaTVtejU2TjFhdFhDeUZoUVVFQjJyUnBnNk5IandxejduSnpjL0d2Zi8wTFNVbEpjSGQzUjUwNmRUQnYzano0K2ZraElDQUFVcWtVZmZ2MlJYNStQbUpqWTZHam80UEdqUnNqTVRFUkVva0VDUWtKWldZODFxOWZIeE1tVEVEVHBrMGhsOHV4Wk1rU05HL2VITXVXTFVPZE9uVUFBQk1tVElDUGp3K01qSXlnbzZNRGtVaFVLc3dFQUdOall3REFrU05IWUc5dkR6TXpNNVdQTno4L0gvWHExVVBQbmozaDRlRWhoSDBsbHhqNyt2cVdXbUk4WWNJRWZQYlpaL0QxOVlWWUxNYjMzMzhQc1Zpczl2a3VqNDJOamRwajgrYk5RMTVlSGxKVFUzSG56aDFjdkhnUjQ4ZVB4L2p4NHpGaXhJZ0t6MDFFcW9tVTFibUxLQkhSVzZTZ29BQkxsaXhCWEZ5YzJqRTJOalpZdW5ScG1iMXBpSWlJaUtpMDZPaG9MRnUyREFEUXZIbHpMRnk0c0lZckt1dk9uVHY0L3Z2dklaRklZR2hvcURLd1NrOVBSMzUrUGlRU0NRb0tDbUJ1Ymw3dTdMZUdEUnRpMGFKRjBOUFRnMUtwaEkrUEQ4TER3OVdPcjFPbkRvNGNPWUlsUzVZZ0xDd01JcEdvM0dZZVptWm1XTDE2dGNwbDBlZk9uY1BLbFN0aGIyOFBEdzhQUEgvK0hBa0pDWWlQajRldHJTMUNRa0xnNU9RRUV4TVRsZWVPakl5RWpZME41c3laVTJZNTdoOS8vSUc5ZS9jQ2dOcGx3c1d6RUFIQXdjR2h6UEhNekV5a3BLUUFBSHIyN0luNTgrY0wreGNXNjlPbmo5ckhYdXpzMmJNVmppa1dIUjJONzcvL0hybTV1WmcrZlRyYzNOd3FmVitpOTRtb2dtbTlEQWlKNkwyU21KaUlIMzc0b2R3TmxBY05Hb1JodzRacHNDb2lJaUtpMnFjMkJJUUFrSmFXQm1Oalk1V0JsMHdtdzVneFk1Q1ZsWVdwVTZkaTQ4YU5tRGR2SG5yMzdsM3A4K2ZrNUNBeE1SSG01dVlZTVdJRWpJeU1jUGp3WVFCQVlHQWd0bTNiaG9NSEQ4TFQweE9KaVlrNGRPZ1FqSTJOa1o2ZUxqUXAyYkpsQzRDaVpjaXRXclZDbzBhTlNsMGpOVFVWUGo0K2lJcUtLblc3aFlVRlB2endRN1JyMXc0dFc3YkVoQWtUS2xYemtDRkQ4TTAzMzVTNlRhbFU0cWVmZmtKa1pDUXNMUzNMQklneE1USEMwbDZwVkFxSlJJSm16WnFWZTUzdTNidkQzZDI5MUcyaG9hRVYxbGV5MlVwbGJOdTJEUUVCQWJDeHNSSDJhaVNpMGlvS0NEbEZob2plS3cwYU5NRGd3WU9GTjIycUJBY0h3OG5KQ1haMmRocXNqSWlJaUlpcWc3clpkRUJSbzdxc3JDdzBhZElFZ3djUFJsaFlHRFp1M0lpV0xWdkMydHE2VXVmWDA5TkQwNlpOa1pPVFUrWlkrL2J0c1hIalJnUUhCeU14TVJFQThNTVBQd0Q0WHlPUXBLUWtUSnMyRFFVRkJZaU5qVVhkdW5XeFljT0dVc3QvVFUxTllXdHJpNmlvS0ppYm0rUFRUeitGczdOenFWbDh4WE4vTEN3c3NHL2Z2aksxRkhjMXRyT3p3NVFwVThvY0Y0bEU4UGIyVnZrWXo1dzVnenQzN2dqZnQyM2JGbzhmUDRhVGsxT1ZsL1ZXTmZ5cmpBWU5HZ0FBa3BPVDMvaTVpZDRYWmVkWEV4Rzk0OXpjM05Dd1lVTzF4d3NLQ3JCMTY5YlgycHlaaUlpSWlONXVaOCtleGZIang2R2xwWVdaTTJkQ0pCTEJ3OE1EbVptWm1EZHZuckJVOWxYSlpETG82ZW5Cd2NFQk8zZnVCRkFVM3NYRnhTRTdPN3ZNTW1PSlJJTG16WnZEek14TVdPcGJrcGVYRjd5OHZPRG41NGZ4NDhjTDRXQmlZaUpPbmp5Sm8wZVBWcW91cVZSYXBRWWlKMCtlaEsrdkx3Qmc1TWlSQUlvYWtVeWZQaDNidG0zRDZ0V3JTelVOcVFuRnk1N3IxcTFibzNVUTFXYWNRVWhFN3gySlJJSkpreVpoMGFKRmFwY2EvL1hYWHpoeTVBZysvL3h6RFZkSFJFUkVSTlh0d29VTCtPV1hYeUFXaXpGNzlteGhxYXlqb3lPR0RSdUdnd2NQWXViTW1mRDI5a2J6NXMycmRPNkNnZ0xzM2JzWEJ3OGVoS3VyS3o3NzdETnMyTEFCWXJFWWE5YXNnWldWRlVRaWtiREUyTnJhR2hzMmJLand2RG82T3VqYXRTdHUzcnlKUjQ4ZTRmNzkrNGlLaWtKNmVqcU1qWTNoNXViMlJqc0hLeFFLL09jLy84R1JJMGNnbFVveGE5WXN0RzdkR3Z2MzcwZEdSZ2E2ZGV1RzhlUEhZL2Z1M2JoeDR3WThQRHpnNnVxcWNwL0hOMEVtazBGZlg3L003ZmZ2MzBkUVVCQUFvRisvZnRWeWJhTDNBUU5DSW5vdk5XellFQU1HRE1DeFk4ZlVqZ2tPRGtiYnRtMHIzRnVGaUlpSWlHb0hoVUlCUHo4LzdOdTNEN3E2dXBnL2Z6NjZkT2xTYXN5a1NaT1FrcEtDOCtmUFkvcjA2ZWpidHk5R2pCZ2hMR05WNThXTEZ3Q0E3T3hzN055NUUrN3U3aGd5WkFqbXo1OFBBQ2dzTE1TNmRlc3dkdXhZdEd6WlVyaWZYQzZ2c082QWdBRDQrL3VYbXFrbmtValFxVk1uOU8zYkY1MDZkWUpFSW9HL3Z6K3lzN094Y2VQR011Zkl5c3FxOERyRjR1TGlzR3JWS2p4OCtCQjJkbmFZTzNjdVB2amdBeVFsSlFFQU1qSXlBQUJmZlBFRnRMUzBzSDM3ZHF4WXNRSTdkKzVFMzc1OTRlenNYR1lmeGRkMTZOQWhuRGh4QW82T2ptalFvQUcwdExUdzZORWpSRVJFb0tDZ0FLNnVydnh3bitnMU1DQWtvdmZXNE1HRGNlM2FOZUdOenN1VVNpVTJiOTZNcFV1WHF2eTBrb2lJaUlocUI2VlNpUXNYTG1ENzl1MUlTa3BDbXpadDhOMTMzNkYrL2ZwbHhvcEVJaXhZc0FCV1ZsWTRjT0FBVHAwNmhkT25UNk5WcTFibzNyMDduSnljVklhRmp4OC9GdTQvWmNvVVdGdGJ3OHZMQzluWjJaZzZkU29pSXlNUkdocUthOWV1d2RqWVdGZ09tNW1aaVUyYk5xR2dvQUJ5dVJ6WjJkbkl5Y25COHVYTGhYUDM2dFZMYUw1aGJtNE9OemMzZlBycHA2WDJLU3dzTEFSUTFEUWxNREJRN1hOUlhyTytqSXdNK1BuNUlTZ29DTHE2dXZEdzhNRFFvVU9ocGFWVjZyN0ZBU0VBakJneEF2YjI5dkQxOWNXelo4K3daODhlN05tekIyWm1acGd5WlFwY1hWM1ZYcThxbWpadGlnWU5HaUFxS2dvUkVSRlFLcFV3TlRWRjE2NWRoWkNVaUY0ZHV4Z1QwWHN0TGk0T2l4Y3ZMck1IVEVuZHVuVlR1WkV6RVJFUjBmdXNOblF4enNuSndlKy8vNDdBd0VEODlkZGZhTkdpQlVhUEhvM09uVHRYNnY3WHIxL0htalZyOE96Wk13QkY0WitycTZzd0svQmw2OWF0QXdEODg4OC9pSWlJUUx0MjdlRHA2U25NcHJ0eTVRcUNnb0p3NjlZdHRmdjJHUnNiWS9UbzBSZ3laRWlwMi8zOS9XRmlZb0orL2ZwQktpMDcxMGNtazJIUW9FRVZOaWxSZHp3a0pBUmJ0MjZGcnE0dUJnMGFoRUdEQnNIQXdLRFVtTGk0T0V5ZVBCa0FjT3pZc1ZJZm9tZGxaV0huenAwSUNRbUJrWkVSUHYzMFUvVHMyYk5VSXhVaXFqa1ZkVEZtUUVoRTc3MkFnQUFFQndlWE84Ykx5NHVmU2hJUkVSR1ZVQnNDUW05dmI4VEZ4YUY3OSs3bzA2Y1BtalJwVXVWejVPWGxJVEF3RUpjdVhjS3NXYlBLWFdxc1ZDb3hlZkprMk5qWVlPalFvV2pkdXJYYWNjK2VQVU5LU2dyUzB0S1FsWldGM054YzVPWGxvVTJiTm1qUm9rV1Y2MHhMUzRPUGp3OUdqeDZOamgwN2xqbWVrcEtDa3lkUG9tL2Z2ckN5c2lwelBEdzhIRXFsRXAwN2QxWVpRQUxBZ3djUDRPWGxCWHQ3ZS96eXl5OHdORFFzTStiSmt5Y1FpOFdvVjY5ZWxSOERFVlVmQm9SRVJCWEl6OCtIdDdlMzJxWEdBR0JnWUlCbHk1YVZXc1pCUkVSRTlENnJEUUZoVmxhV3loQ3JPdVhuNXd0TGN0ODFLU2twU0U1T2hxT2pZMDJYUWtSVlZGRkFXRDN0aFlpSWFoRXRMUzE4ODgwM2FqOHBCWW8ybTk2NmRXdTVTNUdKaUlpSTZPMmk2WEFRd0RzYkRnS0FwYVVsdzBHaWR4UURRaUlpRkhVMXJxanJXVlJVRkU2ZlBxMmhpb2lJaUlpSWlJZzBnd0VoRWRILzE2OWZ2d28vRVEwSUNFQkNRb0tHS2lJaUlpSWlJaUtxZmd3SWlZaitQNUZJaE1tVEo1ZTdGRVdoVU9EWFgzK0ZYQzdYWUdWRVJFUkVSRVJFMVljQklSRlJDYWFtcHZEdzhDaDNURkpTRW5idjNxMmhpb2lJaUlqZWZ0eW5tWWlvZG1OQVNFVDBrZzRkT3NEVjFiWGNNV0ZoWVFnTkRkVlFSVVJFUkVSdm56cDE2Z2hmUDMvK3ZBWXJJU0tpMThXQWtJaEloVEZqeHFCZXZYcmxqdG0xYXhmM0l5UWlJcUwzVnQyNmRhR3RyUTBBK09lZmY1Q2FtbHJERlJFUjBhdGlRRWhFcElLT2pnNm1UcDBLaVVTaWRreCtmajQyYk5pQTNOeGNEVlpHUkVSRTlIYlExdFpHeDQ0ZGhlLzM3dDFiZzlVUUVkSHJZRUJJUktTR3ZiMDloZzRkV3U2WXAwK2ZZdnYyN2R4M2g0aUlpTjVMZ3djUEZqNVF2WFRwRXY3OTczOXpKaUVSVVMwa1V2SzNXaUlpdFFvTEMvSHp6ei9qM3IxNzVZNmJNR0VDZXZYcXBhR3FpSWlJaU40ZVlXRmgyTHAxYTZuYnpNek1ZR2xwQ1pGSVZFTlZFVlhkd29VTGE3b0VvbW9qcXVBZlpBYUVSRVFWU0U5UHh3OC8vSUMwdERTMVk2UlNLUll0V29SR2pScHByakFpSWlLaXQwUllXQmkyYjkrT2dvS0NtaTZGNkpYNStmblZkQWxFMWFhaWdKQkxqSW1JS21Cc2JBd3ZMeStJeGVyL3lWUW9GTml3WVFOa01wa0dLeU1pSWlKNk96ZzdPK1BubjM5R3QyN2RoTVlsUkVSVWUzQUdJUkZSSlowNGNRTDc5dTByZDB5SERoMHdmZnAwTHFjaElpS2k5MVplWGg1U1VsS1FrWkZSMDZVUVZVbUxGaTFxdWdTaWFzTWx4a1JFYjRoU3FjUzZkZXR3L2ZyMWNzY05HVElFN3U3dUdxcUtpSWlJaUlpSXFIeGNZa3hFOUlhSVJDSjgvZlhYcUZ1M2JybmpqaHc1Z212WHJtbW9LaUlpSWlJaUlxTFh3NENRaUtnSzlQWDFNWDM2ZEVpbDBuTEhiZHEwQ2ZIeDhScXFpb2lJaUlpSWlPalZNU0FrSXFxaWhnMGJZdno0OGVXT3ljdkx3NW8xYTdqM0RoRVJFUkVSRWIzMUdCQVNFYjJDbmoxN3d0blp1ZHd4ejU4L3gvcjE2NkZRS0RSVUZSRVJFUkVSRVZIVk1TQWtJbm9GSXBFSVgzNzVKV3h0YmNzZDkrREJBK3pac3dmc0IwVkVSRVJFUkVSdkt3YUVSRVN2U0Z0Ykd6Tm56b1Nob1dHNTQ4NmRPNGYvL3ZlL0dxcUtpSWlJaUlpSXFHb1lFQklSdllhNmRldGkrdlRwa0VnazVZN3o4L1BEdlh2M05GUVZFUkVSRVJFUlVlVXhJQ1FpZWswdFdyU29zR2xKWVdFaE5tellnR2ZQbm1tb0tpSWlJaUlpSXFMS1lVQklSUFFHdUxxNm9sKy9mdVdPeWNyS3dzcVZLOW5abUlpSWlJaUlpTjRxREFpSmlONlFrU05Ib2syYk51V09TVTVPeHVyVnE1R2JtNnVocW9pSWlJaUlpSWpLeDRDUWlPZ05rVWdrOFBUMGhJMk5UYm5qSGo5K2pBMGJOcUNnb0VCRGxSRVJFUkVSRVJHcHg0Q1FpT2dOMHRmWHg2eFpzeXJzYkh6bnpoMXMzNzRkU3FWU1E1VVJFUkVSRVJFUnFjYUFrSWpvRGF0c1orT3dzREFjUG54WVExVVJFUkVSRVJFUnFjYUFrSWlvR2xTbXN6RUFIRHQyRFAvOWYrM2RlVmlWWmY3SDhjL2hzQzhxaW9vczVpNkNhK1V1cUdXTHFlbm9OSm5wV0k1bGptTnBUbWI1Y3ltM3RMSnRGbTJzTEtkMG5OSnFLdE0yVW5MTFRGSlVVRndSRUpWRlpEK0g1L2NIZVlSVU9LQnNudmZydXJnNlBOelA4M3dQY1BMNDhiN3Y3emZmVkVGRkFBQUFBQUJjR1FFaEFGU1MvdjM3YTlDZ1FXV09lL2ZkZDdWcjE2NHFxQWdBQUFBQWdNc1JFQUpBSmJyLy92dlZwMCtmVXNjWWhxRy8vLzN2aW91THE2S3FBQUFBQUFDNGhJQVFBQ3FSeVdUUytQSGoxYWxUcDFMSFdTd1dMVjI2VkNkT25LaWl5Z0FBQUFBQUtFSkFDQUNWekd3MmEvTGt5V3Jac21XcDQ3S3lzdlRDQ3kvbzFLbFRWVlFaQUFBQUFBQUVoQUJRSmR6YzNEUnQyalExYWRLazFIR1ptWmxhdEdpUmtwS1NxcWd5QUFBQUFJQ2pJeUFFZ0NyaTQrT2o2ZE9ueTlmWHQ5UnhHUmtaV3JSb2tVNmZQbDFGbFFFQUFBQUFIQmtCSVFCVUlUOC9QejMxMUZQeTlQUXNkVnhhV3BvV0xWcWtzMmZQVmxGbEFBQUFBQUJIUlVBSUFGVXNPRGhZVTZkT2xiT3pjNm5qenAwN3B3VUxGdWpjdVhOVlZCa0FBQUFBd0JFUkVBSkFOUWdKQ2RHa1NaTmtNcGxLSFhmMjdGa3RYTGhRYVdscFZWUVpBQUFBQU1EUkVCQUNRRFc1OWRaYk5XSENoREpEd3BTVUZDMWF0RWdaR1JsVlZCa0FBQUFBd0pFUUVBSkFOZXJkdTdjZWVlU1JNa1BDcEtRa1FrSUFBQUFBUUtVd0dZWmhWSGNSQU9Eb3Z2LytlNjFZc2FMTWNZMGJOOWFNR1RQazUrZFhCVlVCQUFBQUFHNEVwakptcFJBUUFrQU5FUmtacWJmZWVxdk1jYjYrdnBveFk0WUNBZ0txb0NvQUFBQUFRRzFIUUFnQXRjaTMzMzZyZDk1NXA4eHgzdDdlbWo1OXVwbzNiMTRGVlFFQUFBQUFhak1DUWdDb1piNysrbXU5Kys2N1pZNXpkM2ZYazA4K3FYYnQybFZCVlFBQUFBQ0Eyb3FBRUFCcW9hKysra3J2dmZkZW1lT2NuWjMxK09PUHEwdVhMbFZRRlFBQUFBQ2dOaUlnQklCYWF1UEdqZnIzdi85ZDVqZ25KeWRObURCQnZYcjFxb0txQUFBQUFBQzFEUUVoQU5SaW16WnQwcXBWcSt3YU8zYnNXQTBZTUtDU0t3SUFBQUFBMURZRWhBQlF5MjNkdWxWdnZ2bW1yRlpybVdPSERSdW00Y09IcTR6Lzl3TUFBQUFBSEFnQklRRGNBS0tqby9YNjY2OHJQeisvekxFOWV2VFFvNDgrS2hjWGx5cW9EQUFBQUFCUTB4RVFBc0FOSWk0dVRpKy8vTEt5czdQTEhOdXFWU3RObVRKRmRldldyWUxLQUFBQUFBQTFHUUVoQU54QVRwNDhxY1dMRnlzakk2UE1zWDUrZnBvMmJacUNnb0txb0RJQUFBQUFRRTFGUUFnQU41aVVsQlF0WHJ4WUtTa3BaWTUxZDNmWFgvN3lGM1hxMUtrS0tnTUFBQUFBMUVRRWhBQndBMHBQVDllU0pVdDA4dVRKTXNlYVRDYU5IajFhZDk1NVp4VlVCZ0FBQUFDb2FRZ0lBZUFHbFoyZHJaZGZmbGx4Y1hGMmpSOHdZSUJHang0dHM5bGN5WlVCQUFBQUFHb1NBa0lBdUlIbDUrZHIrZkxsMnJsenAxM2pPM1Rvb0VtVEpzbkx5NnVTS3dNQUFBQUExQlFFaEFCd2d6TU1RK3ZYcjlmNjlldnRHdS9uNTZmSmt5ZXJSWXNXbFZ3WkFBQUFBS0FtSUNBRUFBZXhmZnQydmZubW15b29LQ2h6ckxPenN4NTg4RUhkZnZ2dEt1UFBDUUFBQUFCQUxVZEFDQUFPNU1pUkkzcmxsVmVVbnA1dTEvanUzYnZyVDMvNmt6dzhQQ3E1TWdBQUFBQkFkU0VnQkFBSGs1YVdwcVZMbCtyWXNXTjJqZmYzOTlma3laUFZ0R25UeWkwTUFBQUFBRkF0Q0FnQndBR1Z0M21KaTR1THhvNGRxNGlJQ0pZY0F3QUFBTUFOaG9BUUFCeFVlWnVYU0ZKNGVMakdqaDByTnplM1Nxd01sY2t3RE1YRXhHakhqaDJLalkxVldscWFjbk56cTdzc29GcTV1N3ZMMTlkWGJkdTJWZmZ1M1JVV0ZzWS9oZ0FBQUlkQ1FBZ0FEbTc3OXUxYXNXS0Y4dkx5N0JvZkdCaW9pUk1uNnFhYmJxcmt5bkM5SlNjbmE4V0tGWXFOamEzdVVvQWFyVzNidGhvL2ZyejgvZjJydXhRQUFJQXFRVUFJQUZCaVlxTGVlT01OSlNRazJEWGViRFpyMkxCaEdqSmtpTXhtY3lWWGgrc2hOalpXUzVjdVZYWjJkbldYQXRRS25wNmVldkxKSjlXMmJkdnFMZ1VBQUtEU0VSQUNBQ1FWN1V1NGF0VXFSVVpHMm4xT3MyYk5OR0hDQkFVRkJWVmVZYmhteWNuSm1qTm5qaTBjTkpsTTZ0ZXZueUlpSWhRVUZDUjNkL2RxcmhDb1hybTV1VXBJU05EbXpac1ZHUm1waTI5L1BUMDk5ZHh6enpHVEVBQUEzUEFJQ0FFQUpXemR1bFZ2di8yMjNVdU9uWjJkTlh6NGNOMXp6ejNNSnF5QkRNUFFnZ1VMYk11S2ZYMTk5ZGhqanlrME5MU2FLd05xcHYzNzkydlpzbVZLUzB1VFZMVGNlT2JNbWV4SkNBQUFibWhsQllST1ZWVUlBS0JtNk5XcmwrYk5tNmZnNEdDN3hsc3NGcTFkdTFiejVzMVRZbUppSlZlSDhvcUppYkdGZ3lhVFNSTW5UaVFjQkVvUkdocXF4eDU3ekJZSXhzYkdLaVltcHBxckFnQUFxRjRFaEFEZ2dKbzBhYUs1YytlcWYvLytkcDhUSHgrdm1UTm42b3N2dmxCaFlXRWxWb2Z5MkxGamgrMXh2Mzc5MUs1ZHUycXNCcWdkUWtORDFhOWZQOXZuTzNmdXJMNWlBQUFBYWdBQ1FnQndVSzZ1cmhvM2JweisvT2MvMjcxSG5jVmkwZXJWcTVsTldJTVU3MWdjRVJGUmpaVUF0VXZ4MTh2Qmd3ZXJzUklBQUlEcVIwQUlBQTZ1WjgrZW1qZHZubHEyYkduM09ZY1BIOWF6eno2cjFhdFhLemMzdHhLclExa3U3cU1taVdZeVFEa1VmNzBVZngwQkFBQTRJZ0pDQUlEOC9mMDFhOVlzM1gvLy9YSjJkcmJySEt2VnFpKysrRUxUcDAvWHRtM2JSTStyNmxFOG9LVmJNV0MvNHE4WC9xRURBQUE0T2dKQ0FJQWt5V3cyYS9EZ3daby9mMzY1WmhPbXBhWHBILy80aHhZdVhLaUVoT3VLamtvQUFDQUFTVVJCVklSS3JCQUFBQUFBVUJrSUNBRUFKUVFHQm1yV3JGa2FPWEtrM2JNSnBhSTl2R2JPbktuMzMzOWYyZG5abFZnaEFBQUFBT0I2SWlBRUFGekdiRFpyMEtCQldyQmdRYmxtRXhZV0Z1ckxMNy9VOU9uVEZSVVZ4YkpqQUFBQUFLZ0ZDQWdCQUZjVkVCQlFvZG1FR1JrWldyNTh1ZWJObTFlaXl5NEFBQUFBb09ZaElBUUFsS3I0Yk1KV3JWcVY2OXhEaHc1cC92ejVXckpraWVMajR5dXBRZ0FBQUFEQXRiQi9PZ2dBd0tFRkJBUm85dXpaaW9xSzBwbzFhM1QrL0htN3o5MjdkNi8yN3Qycm0yKytXU05HakZEVHBrMHJzVklBQUFBQVFIa1FFQUlBN0dZeW1SUWVIcTViYnJsRkgzLzhzVFp0MmlTcjFXcjMrYnQzNzlidTNidlZ2WHQzRFI4K1hBRUJBWlZZTFFBQUFBREFIaXd4QmdDVW02ZW5wMGFOR3FXRkN4ZXFmZnYyNVQ1L3g0NGRtakZqaHBZdlg2NlVsSlJLcUJBQUFBQUFZQzhDUWdCQWhRVUVCR2o2OU9tYU1tV0svUHo4eW5XdVlSaUtpb3JTOU9uVDlkWmJieWt4TWJHU3FnUUFBQUFBbElZbHhnQ0FhMkl5bVhUTExiZW9RNGNPMnJCaGd6Nzk5RlBsNStmYmZiN1ZhbFZrWktRaUl5UFZxVk1uM1gzMzNRb0xDNVBKWktyRXFnRUFBQUFBRnhFUUFnQ3VDMWRYVncwZE9sUjkrdlRSMnJWcnRXM2JOaG1HVWE1clJFZEhLem82V2tGQlFicjc3cnZWcTFjdnViaTRWRkxGQUFBQUFBQ0pKY1lBZ091c1FZTUdtamh4b2hZdFdxUnUzYnBWNkJvSkNRbGFzV0tGbm5qaUNhMWJ0MDRaR1JuWHVVb0FBQUFBd0VYTUlBUUFWSXJBd0VCTm5qeFpKMCtlMUVjZmZhU2ZmdnFwM05mSXpNelUrdlhyOWIvLy9VODllL2JVd0lFREZSd2NYQW5WQWdBQUFJRGpJaUFFQUZTcTRPQmdUWmt5UlVlUEh0VzZkZXUwWjgrZWNsL0RZckZveTVZdDJySmxpMXEyYktuZXZYdXJSNDhlOHZIeHFZU0tBUUFBQU1DeEVCQUNBS3BFOCtiTk5XM2FOTVhIeCt1amp6N1MzcjE3SzNTZCtQaDR4Y2ZINi8zMzMxZW5UcDBVSGg2dXpwMDd5OW1aUDlJQUFBQUFvQ0w0MnhRQW9FcTFiTmxTMDZkUFYxeGNuTmF0VzZlWW1KZ0tYY2RxdFdyMzd0M2F2WHUzdkx5ODFMMTdkNFdIaDZ0bHk1WjBRSzVraFpLc2hZWmNuUGcrQXdBQUFEY0NtcFFBQUtwRm16WnROR1BHREMxY3VGQjkrL2E5cG03RldWbFordmJiYi9YY2M4L3BxYWVlMHZyMTY1V1NrbklkcTNWUVdYRlhQUHora1J5OWN6am5LaWNaVXRKYXFUQ3Ywc3I2ZnN0V1dhM1dVc2ZrNXhjbzVrQnNwZFZ3by9qa3N5KzE4ZXZJTXIrZkFBQUF1TEVSRUFJQXFsVndjTERHangrdjExNTdUZmZkZDU5OGZYMnY2WHFuVDUvV3VuWHJORzNhTk0yWU1VTnIxcXpSd1lNSENVREtLL0Y5cVNCRFN2ejNaVjlxNGUyc1p0NVhXWVJnRkVwNVNaSlJVQ2xsblRsN1R2T1h2S3JKZjUycEV5ZFBYWFhjcnQxN05QWHAyVnI1Ny85VXlzOCtMVDFENTFMVDdCcWJsMWUrc0hUcmpsM2xydWY0aVlSeW55TkpaOCtsNnNWWC82NkhIM3Vpd2tIaGhheXNDdDBiQUFBQU5RZExqQUVBTllLUGo0L3V2ZmRlRFJvMFNELysrS00yYnR5b3c0Y1BYOU0xVDUwNnBWT25UdW56enorWGw1ZVhPbmJzcU02ZE82dGp4NDd5OXZhK1RwWGZnQXJPU202TnBIcGRKU05meWprcWVUU1hKS1dtcGlwNXkzZmFHMzlNbitWTGVZWlpoaVJuSjhuTDJhUitYYnZvcm9oSmNqWlh6bHVNTDcvNlRvWmhLTzVRdlA0ODlXbTk5dUo4dFd6ZVRJWmhLQzB0WGZYckZ3WE1YMyszV1lXRmhmcjNtZy8xeTc3OVdqSi9sbTJmeXBNSnB4UVVHRkNocGVqWk9UbHljM1ZWUmthR25wcjV2SjU5NmdtMWJ0WGlxdU1OUTVvemY0bWFOMnVxU1k4K0xDZW5zdjl0ZHZhOHhicno5bjRhUDNhVVhOMWN5eHlmY0NwSlU1K2VyWDdoUFRWbDBxTnljM096Ky9tNHVoWmRQekhwdEQ3NWJJTnU3dHhCRGYwYTJIMytQLysxVXJ0K2p0WXJpNTlYSFpvR0FRQUExRm9td3pDTTZpNENBSUFyaVkrUDE2Wk5tN1JqeDQ3ck9ndk1aREtwVFpzMjZ0S2xpenAzN3F5QWdJcUZSVFhCbURGamJJOVhyVnAxL1M2YzlCL0p0YjZVZDFvS0dDM0RNUFN2dDkvV29mUUNHYUhoeXFzZnBMekMzMzdQQ3VWMDdCZmw3Tit1OEpzN2FOeXd1K1YwSGIrdjJUazVHajF1a3M1blpzcTNYbDNOZm1hYW1qZHJLa2w2YStVSDJoMjlWMzlidWtqWjJkbjY0eU9UWmJWYTFTNmtqYVpNZWtTTkd6V1VKQjA1ZWx6Lzkvd0x1bXRBZjAxNjlPRnkzZi9zdVZROU8yZWhtZ1lINnFIUkkvWFFoTWZMZFg2UGJyZG96alBUeWx4T2Y5ZlFrUlgrZlc5MlUxTXRuUHVNR2pYMHMydjhtZzgvMW9xVjcwdVNQdnJnYmRXdDQ2TzgvSHd0V1B5S1RxZWNMZlhjL0lJQ25Vd29tc1VaMHFhVlhsdzRSeDd1N2hXcXU3cFUydXNIQUFDZ2hqR1Y4UmNlWmhBQ0FHcXNsaTFiYXVMRWlSbzVjcVNpb3FJVUZSV2x4TVRFYTc2dVlSaUtqWTFWYkd5czFxeFpvL3IxNjZ0Tm16WnEzYnExV3JkdXJhWk5tOHBzTmwrSFoxQ0xOYmxmS2tpVlhPcHJ5NVl0OHUvVVUwZEQ3bEdtMlZ1RmhsSFVxZVF5VGlwczFsbHV6VHByMjZFZnRXM09pM3A1eG1UVjgvUzRMaVY5dVA0em5jL01sRlMweEhmcTA3TXZHL1Bjd3BmazdlVnBDOWdPSEl6VGhNbFBYVFp1L2FkZnlMOXhJNDBZT3FqRThZOCsva3hyUHZ6NGl2ZlB5YzFWYm02ZWpodzdyb3p6bWJiallhRWhNanM1S1M4dlg3R0hEbC8xV005dXQ5cTExNmJaN0NTcjFhbzZQajVxZGxOd21lT1Rray9yek5semtxUmJPbmRRZy9yMkw5TXYvbnR1TmhmTmJuUnpkZFc0c2FQMHhGUC9wNnlzYkx1dWN6RHVzR2JQVzZ5RmM1KzlwdjFFQVFBQVVEMElDQUVBTlo2dnI2K0dEQm1pd1lNSDY5aXhZNHFLaXRLMmJkdVVtWmxaOXNsMlNFMU4xZmJ0MjdWOSszWkpSY3N1VzdSb1lRc01XN1ZxSlI5SFhEN3BVbDk3OSs3VmdYTzUralF1V3hsT1hwSmh5Tk9TcFp0UDdWRG8yYjJxbDEwMHl5emQwMC83RzNiVVR3SGRsZVBzS1hQcnJySTBDTlNFdVMvcGhSbFQxYnordFMzcFBuYmlwRDVZdTA2UzFLeHBzUElMOHBXWWRGck96czRLRFdtanJPeHNlWGw2YXM4dit5UkpycTR1Q21uVFdzbW5VNVJ5cHFqRzBKQTJ0bVhHa3JSOTV5NTF2Ym16bWdZSDJvNk5HRFpZeDA4bTZJdU4zOGpaMlZudWJtNjJQZmJxMWF0cm15RjM4VDZTdEdET0RIbDdlZWxrd2lrOS9OaVVxeDdyRzk3VHJ1ZDZjUmx5KzdBUVBmOS8wOHNjdjJMbCs3WlFjOHlvKzhvVmJ2OTJodWZGaFNYTm1nWnJ4ZCtYeXR2YnE5Yk5DZ1FBQUVENUVSQUNBR29OazhtazVzMmJxM256NWhvMWFwVDI3ZHVucUtnby9mVFRUeW9vdUg1Tk1mTHo4M1h3NEVFZFBIalFkc3pmMzk4V0ZnWUZCU2tnSU9ERzI4ZlFVaUR0M2lUZE9sRDZOYVR5YmhHbVEzbk5sRkZneUNSREVjZSswdThPckpGbi9tOGFVNlRHNmRhRXJSb2U4Mit0RDMxQVVUZmRMdWY2QWZMc00wTGpGNzJoRFM4OEk5Y0tUc3JNeTh2VG9wZGVsOFZpVVk5dXQyanVzMC9wWU53aFRaaytTeGFMUmVNZmVsRC9YZjgvSFRoWTFIVzVVVU0velgzMnIyclR1cVdTVDZmb29RbFB5R0t4cUgxWWlCNTllRXdaZDVPbS9tV0NSdjFoaEJvMzhsUENxVVJid0xkeStXdnk5dktTSkdWbVh0RHZIaWpmRW1WNzJiTlBZV1hjeTJxeGF2NlNWK1hsNmFHcGY1bFFycjBJQVFBQVVMc1JFQUlBYWlXejJheE9uVHFwVTZkT3lzbkowWTgvL3FnZmZ2aEJCdzRjVUdWc3I1dWNuS3prNUdSdDJiTEZkcXhPblRvS0NBaFFRRUNBQWdNRGJZOTlmWDFyNTU2R1RrNVM5QmFwemExU3ZjYXlHdEk3aDdKdDRlQ1lQVytxei9GdlM3MkVkLzRGamRuekx6WE5PS29QT282WFM4TWc1ZFh6MTVoM051Zy80d2VXdXlURE1MVG9wZGNWZitTWSt2YnBxUm5USnN2WjJheTJyVnZLeGNWRkJRVUYramw2bis2K283KzIvRkEwQTNSQS93aTFhZDFTa3VUZnVKRjY5K2lxNzZPMjZadnZ0dWpSaDhjb1BUMUQrUVVGVjkybnoyUXl5Yjl4dzFMcktqNUxiOHIwMlRJN09TbS9XRWg5cFdQMk1sZGlRRGhsK2l5bHBsM3F2bHg4Q2ZINFNVOHFMVDFEa3VUbTVsYXVQUnF0Vml2TDhnRUFBR294QWtJQVFLM240ZUdoaUlnSVJVUkU2Tnk1YzlxOWU3ZWlvNk1WRXhNamk4VlNhZmM5Zi82OHpwOC9YMkttb1NTNXU3dmJ3c0pHalJxcFhyMTZKVDdxMUtsVE04TVVKN1AweUF1MlR6Y201dWxzcmxXU1NRUGpQaTRaRG5xWXBYWjFKYjlmOXhjOG15TWR5SkJ5aXZiKzYzdjBhNlY2Tk5TRzFzUFVyTThnSFZ2N3VnNm0zNmFRZXZaMzJKV2tDeGV5dE85QXJQcUc5OUwzVzdhcVY0K3U2dDcxWmtsUzg1dUNkZnhFZ3JyZTNFa0JBZjdxRU5aT2UyTU9hTU9tYi9UZ3lCRzJXYVZkYittczc2TzJxVjk0TDZXbFoyam1jNHVVbTV1cjE1Yk1sNDlQeFdhQm1wd3VCY0RIanArNDdPdFhPbWIveFl1dWJiVlliY3ViUzFPZTJiTi9tVEJPVTUrZXJRS0xSYzdPNWhLdmo1emNYTG03Ri8xOE5tejZSdlhxMU5HREkwZVVlYzNVMURUOTM3ekY2dE96bTBiOVliamR0UUFBQUtEbW9Jc3hBT0NHbForZnI1aVlHTzNaczBmUjBkRTZkKzVjZFpkazQrUGpvM3IxNnFsdTNib2wvdXZ0N1MwWEZ4ZTdQOGFORzJlNzV2WHN3aHI1L2ZlSzlPNm94SHl6R21hZjF2UGZUSlc1OE5mT3VzMjhwQUdCUlNGaGNUbFc2ZXRUMHJHaVVNdnFaTmFzMjEvVldjOUcycmR4allMYWhHcnRxRDdscmlYelFwWSsvWHlqM2xtMTJ1NXpUQ1pUbVROSnc5cTExWklGcytYbTZuclZNY1gzRVB6NFB5dDE1T2h4TmZScm9McDE2dWplUC96UmR2eTMrdzJXZHF3c3d4OFlaMnZHVWw3MjNDUGpmS1o4dkwzazVPU2taK2N1MU01ZFA5dk8zYlU3V3F2WHJpL1hQYytjUFdlcjk0K2ovcUEvanJxdlFyVkxVbUxTYVczODVqdnQzWGRBcDFQT0tEOC9YNTRlSHZMM2I2U3dkbTNWUDZLUGdvTUNLbno5MzZLTE1RQUFjQlIwTVFZQU9DeFhWMWQxNmRKRlhicDBrV0VZU2toSTBKNDllN1Jueng0ZE9uU29VcFlpMnlzek0xT1ptWms2ZWZKa3RkVlFtaDE3ZnRINVhsMGtTYmNmMlhBcEhQUjFsUVlHUzg1WGVIL2hZUzc2MnVvalVucSt6SVZXRFRqeWhkYTBmMGlGVFVOMU9tNnZEUFZSZVJkZkcwYWhQdmxzZ3lTcFpmTm1pajk2VEpMVXNYMW9tZWVtcGFmclpFS2lyYXR3N0tGNDVlWGxTWkxpRGgvUngvL2JvUHRIRExXTno4M05rOFY2YVZaZGRrNk83WEgwM2hndGV1bDErVFdvcjRWelo1YnpXVWoyL3JwZG5KMVlrUzdHOXFoYnA2amhqc1ZpMFMvNzl0dU9IeitSb0g3aHZiUjErNC82OXZzb3U2OVgzSHNmckpYVmF0SERZeDRvMTNtR1llanQ5MVpyN2JwUFpiVmE5ZlNUazlXeGZUc2xKcDNXMis5OW9KOSsva1UvL2Z5TFZxMytVRU1IM2FWSkU4YlZ6bVg4QUFBQU5SUUJJUURBSVpoTUpnVUhCeXM0T0ZoRGhneFJWbGFXOXU3ZHE1aVlHQjA2ZEVpSmlZblZHaGpXQklXU2ZrZ3BVSGdqRjUzTkxkU0ZYM095VGttN0xnM3ExZmhTT0JoM1h0cDVScEloZFc4a3RhNVQ5TFhlamFYUGk0TFBqc203dEtiOVF6TFZiYWpDOURQNjVWeU9Palh3c0xzbWk4V3FXZk9XS0RVdFhaSTBjL29VL1J5OVYyOHNlMHRKeWFkVnA0enUwaGZQcSt2anJlRkRCK21wbWMvTHg5dExFOGFQVmYvd1huSnpLN25rT2U1d3ZKNmR1MUM1dVhtWFhXdk8vQmNsU1Ftbmt2VE1uQVYyUDRlTENxM1djbzJ2U0Jmajh0aTMvMkNKNXpuMTZkbjYvZThHYTlyamoybk1BL2NwS0xCSmlSRHU0OCsrMU4rV3ZTVkplbWZacXdvT0NyenNtaFcxOHYzL2FQVi9MODFjek0zTlZlTkdEZFc0VVVNdGVuNm1SajA4VWRuWk9USU1ReDkvOXFYOC9CcG81TytIWGJmN0F3QUFPRG9DUWdDQVEvTHk4bEtQSGozVW8wY1BTVkoyZHJiaTQrTjErUEJoSFRwMFNQSHg4Y3JPemk3aktqY1drNlJnVHlkWnJWWVZtSXJlSXJnVzVxdEI5cGxMQXdKK0RmY3lDNlN2RXFYQ1gwUFZUWW1TdjRmazQxSTB4aVRKa1B5eXpzaWxNRjhtSnljVkdvYU9adWFYS3lDTVBYUllNZnVMOW5oczI3cVZtZ1lIYW45c1ViZmlNMmZQMlQxejdzelpWT1huRjZoSDExczBlZUtmcnRxZ3BHUDdVQzJjKzZ3V3ZmUzZmTHk5WlRhYmRTaitpQ1RaWmlGS1JUTVRMN0szU1VtQm5mdGhWdFhNdU84Mi8xRGljeWNuSjYzOTZGTWxKaVpyenJOL3RZM3BGOTdyc3Bxc2hZVktUODlRdlhwMXIwc3RuMzYrc2NUbmg0OGN0VDMyOXZKUys5QVEyMUpvU2RxdzhSc0NRZ0FBZ091SWdCQUFBRW1lbnA3cTBLR0RPblRvSUtsb3lXTmlZcUl0TUx3NHkvQkdacExVek5zc3d6Q1VheW1VSkhubUYydVM0ZW9rdWYrNjcyQnFubFJvS0Q1SFduMWFlaVRBVU9QVXZLS0EwTjFjTkRhdjZCcGUrVmt5Sk1rd2RDUXp2MXcxaGJWcnF4ZWVuNm1rMHlucUg5RzdxQXdYRjl2WHk5cHpiOERnb3Yzd0hwLzRKN1VMYWFOdXQzWXA4NTRkMjRkcTljcGxra3J1UWJoZ3pnemJ2VTZubk5HRDQvNHN5ZjRtSlhuNTlqMzNxb2dITFJhTE5rZHRVOTA2UHJKWXJjckt5bGJ2bnQzMC9aYXRpdHEyVTBlT0hWZFdWcllXTEhsVjZ6NzVYSk1uamk5eC9wS2xmOVA1ekV5OXNuaWVHdm8xdU9aNmZ0dTB4L1UzKzBKNmVKUU1sVlBLc2FRYUFBQUFaU01nQkFEZ0Nrd21rd0lEQXhVWUdLaStmZnRLS3BwbG1KaVllTmxIU2tyS0RiVTgyV1F5eWMxSnlwRjB3YlZZbDkrOFFpbkxJbms1UzQwOEpGY250VkNoZXRXUm5qNWkwdUJmY2pRc3lFdk9PVlpiT0NoSm1XNCtzbGhUNUdxU1hDNi9YWmx1dmJsemljK0xoMGtGQlJibDU5dmZ4ZmQ2S1Nnb21nM280dUtpano1NFM1NGVIcVUyS2VsMmF4ZjVlSmZkb0VTU0x2NG03ZmxsbnlaTWZxck04ZWZTMHNwZC81YXRPNVI1SVV1REI5NmhMelorSTBtNjU4N2I5ZjJXclRLYnpmS3JYMStmZlBhbEpPbEE3Q0ZObWpwRG9lM2EyczYvKzQ3YjlQby9WK2l2ejh6Vks0dWZWLzM2dmxlOHo4T1BQVkZxSGU4c2UwMlM5T2Z4RCtubE41WXBMeTlQTFpzMzAzMi9HMUppM1BIakpmZnFyTzlicjF6UEZ3QUFBS1VqSUFRQXdFNmVucDVxMWFxVldyVnFWZUs0eFdKUmNuS3lMVEJNU2tyU3FWT25sSlNVcEh3N1o0M1ZORjdtb29EUTR1U2lSSjhnQldRbUZIM2h4QVdwWGIyaWhpUkRtOHIwMDFuZDFrTHFHbHBmNzJ3NXJ5Zm1IOVhrY0IrRi9IcWRVM1dDWlRXWlZaaVZJY09qanJvMzlyem0yaTR1ODVXayswYVBMMlhrSlpaeTd2OVhGbWRuc3g0ZVBWS0RCOTRoVDQrckw1bXVWNitlWG50eHZrSkQycFI3NlhCMmRvNnRJY3YxOXArUFBwRWtEZWdmb2M4MmZDVkphdHVtcFhwMnUxWEJ3UUZ5ZG5aVzVPYXRrb3FXK0M1ODdsbkZIVDVpVys3ZHBWTjc5ZTNUVTk5SGJkT00yUXYweXVMbjVlVjErYy8yWklKOXMyNXY2OWRIZlhwMVYwNXVycTJKeWtYZmZoK2xZeWRLQm9SREJ0NVp2aWNNQUFDQVVoRVFBZ0J3alp5ZG5SVVVGS1Nnb0tBU3h3M0RVRTVPanM2ZlA2LzA5SFJsWkdTVStDaCs3UHo1ODdKZTV4RHJXdHpVcUw2eWM5S1U3ZUdybndPNktTRDIxNER3aHhTcG1VOVJRT2p2SVEwcTZyTHJJK254NWw3YUgzTkJyeTFQVUppbjlKQy90S2RKVjZYbTVNcDhiSytzd2UwVVVzLysvUWV2cWxqUTFxWjF5eEtCNFc4ZGlEMGtTY3JNdkhEdDkxWFJ6M1RmL29PSzNMSlY3VU5EVkxkdW5UTEdGK3J2eTkvV3paMDdhdnhERDlwOUQwbnExYU5ycFRRcDJmVnp0QTdISDFYM3JqZGZ0ang0M3V5bkpSVUZpQmM3T0kvNzR3TUtEV21qdU1OSFNvd2ROM2FVYlRueTNJVXZhdkc4V1hJcTVXZFJGbGRYRjdtNlhwcGphaGlHUHYxOG8vNjVZcVh0bU5sczFzamZEOVg5dng5NmhTc0FBQUNnb2dnSUFRQ29KQ2FUU1o2ZW52TDA5SlMvdjMrcFl3M0QwSVVMRjVTZG5hM2MzRnpsNWVVcE56Zlg5amd2TDArRmhZVzJENnZWcXNMQ1FuMzQ0WWVWVXZ2djdybFRtNWI5VncwR2pOWTNMUWJxOWlOZnlMMGdWOHF4U2g4ZmwrNElsUHhLZGdEVzJWeUYvcEtpTjFvWlduZEcrc3NoazV4YitlbEVhcHBjVTQ3SnBWTzQ2cmhXUEVDNnFQaEV2Q1h6WjVXNkIrR2ZwODZRaDd1N3R2KzRXNzE2ZEwybSs3NjE4Z050MjdsTFo4K2xTcEkrK2V4THJmbnZwV0R1U2sxSzB0TFRsWnFXcnJqRFIrVGZ1SkVHRDd6am1tcTRWb1poYU1YSzkyVTJtL1hvdzJPVVZhd1J6OFZWOGdVRkJWci82UmVTaWdMWUlmZGNlYlplWUJOLzNUV2duNzdZK0kxK2p0Nm5kMWF0MFovR2ppb3g1dXZQL2x1aE92ZnRQNmhsSzk3VndiakRrcVJHRGYzVXAyYzMzVHZvYmdVRk5xblFOUUVBQUhCMUJJUUFBTlFBSnBOSlBqNCs4dkh4S1h0d01aVVZFRFpxMkZEdUJkbjZPZTZBdXJScHB3ODZqZGU0WFg4cit1TFpQR250VVNuWXMyZ3ZRa2xLeVpGT1prdFdRODRtNlErTnBPVHdzZHE0YzV0OHpuK21DeTF1MFNNaDE5N01RcElLclpmMk43d1l4SlZtLzhFNFJlK05rZFZxMFpPVEg3dXNJY2JWSER0eFVsOS90OW4yK2Y4MmJKS2JxNnVHRFJtb0RxRWhXdnpLMzY2NkJQaEtUVXBlLytjS05mUnJvTzVkYnk3MXZrWmg1ZTFuK2VWWDMrbHcvRkg5WWNTOXVxbHBrUGJHSENoMjQ2TDdmdlRKNXpwN0xsVnVycTU2WnRya1VwZEczL2U3SWRxdzZWc1pocUcxNno3VnZZUHV1cWFtSmVkUzAvU1BmNjNVNXFodGFoOGFvb25qeDZyYnJWMFVIQlJZNFdzQ0FBQ2diQVNFQUFEZ2l0NTQ4aEhkKyt4aXhmbjZTWUhocXBPVHJoSDczNWZKTUNTcklSM0xLdnI0RGNQa3BMVmhZN1Exc0w4UzFWVDFJbGVwWHR4V2RjcVBrT1IzelhVVkZtc0ljNlVnN21vU0VwT1ZuWk5iYXJPUUE3R0g5UG1YWCt1bm42TjFwbGluWEU5UER3MGJQRkFqaGc2eUxTdjI5MjhrVnhkWCtmczNrb2U3K3hXYmxGUkVZV0ZoMllNcTZOanhFMnJab3BrZUhqMVNVdEUraDdiN0dvWXlNczdyZzdYckpFa1RIM21vekdBdU9DaFFIY0xhNlpkOSsyVzFXblhrMlBFS0I0US9iTitwRjEvNWg4TGF0ZFhiLzN5RlVCQUFBS0FLRVJBQ0FJQXJxbCt2cmg2N2Y1aitzZTU5N1l1NFgva3RCdXBFdmVhNmYrOUtCWjQvZWNWekV1bzIxWDg2UEtRdDdzMTBQT0dFdkxkL3JJemJ4bXI1SGEwVjFyQjhzeU92cG5qSGFIdUN1QUdENzVNa1BUWnVUSm1kaE92V3FhUHZOditndkx3OFNVVU5Pb1lQdlVmRGh3NjY3RDV0VzdlNjBpV3VXblBDcVNRRkJ3V1VPYmJRS0FvSUs5TEZ1S3htMnVQR2psSnFhcHBjWElyMitzdkp6YjEwYm1HaC9yYjhiV1ZuNStpZXUyNjNlemwwLzRqZSttWGZmcGxNSmpXL3FhbGQ1L3pXZjlmL1QyKyt2VXFHWVdqSHJ0M2FzV3UzWGVkVmRBa3pBQUFBU2lJZ0JBQUFWelc2YnpjbFpsbjAyUmZ2S2JycnZVcHFGS1FEZlY5UXEvUWpDanNUTGQvY29sbDJhZTRORk5Pd2svWjROTlhSOUhUbEhZdVc5Nzd2bE4zalhrM3YxVnBkQStwZnQ1b3FjNFpkUUpQR2Vuak1TQzFiOGE2R0RSbW9jV01la0tmbnRUVldNUXhETDcrK1RGdTMvNmczWGw2Z3dJRFM5OUM3K1B3cTBzVzRzSXhHTjI2dXJtcmkzOWoyZWZFWmhOOUVibEhrbHEzcTBxbTlIcDg0WG1ucEdmcnhwNS9Wb3RsTkNnNE9sSEdWNzN0RW41NWEvdlo3NnRPenV4bzFyTmdNMGVWdnZWZWg4d0FBQUhCOUVCQUNBSUJTVGIrbmw0SURtdWpObGU4cDNhZWhUcmZ1cXA4OTYraFQzNzV5Y1RMTFNWSzJwVUQ1T1lVcVREd296d05SY25OMlVjRnRveldyYTVDR05mZTlydlZZTEJiYjQ4Zi9PbE5PSnZzYW54U1dOYjN1VnlPR0RwS3JpNHZ1SFhTWDdWaFM4bW5OWC95cWJXYmhsUlJjcGE3OGdud2xKcDJXSkQwelo0SGVlR2xocWQyUHJiL3VzVmlSTHNiRkc2WFlvL2dNd2dLTFJSM0MybW5lckJseWRuWldhbXFhbHJ6eWQwbEZlMlNhelplK3p4ZG5JRXBTM1RvKyt0dkxDOVdrU2VtTmVBQUFBRkJ6RVJBQ0FJQXlQZEM1dWU1Y1BGT1QxbTFUMHU3dlZKQ1hMY1Bzb2h3UEg1bXNCWExLelpLSENtVjFyNk9DemdNVUd0UlFML1VNVmtPUDYvOVdvM2hBbUhBcXllN3pTZ3YzaWpPWlRDWENRVWxxNHQ5WWYzendQczJadjBRV1M5RXNQYWNyTkVlNWVPeTNkVjA4bm56NmpHWXZlRkZMNXMrU202dnJGZTkvOGZrVkQrSHNyYnU4QVdGK2ZyN3RjYi93WHJwL3hGQmJVNUptTndWcjlqUFQ5TUhhZFRvY2Y5VDJ2SU1DbThpL2NhTVMxMmxXd2FYRkY3RlVHQUFBb0hvUkVBSUFBTHMwY0hQV21nZkNsVGE4cDFZZVBLY3RDYW5LVE05UWdja3NzNGVIR25oNnFGY1RiejNZdXI0YWVwUXYzQ3FQL0lKTEFlRzYxVy9idFFlaGo0KzMzTnpjcnVtKzNXKzlXVys4dkZDZUhoNXExTkN2M0FHZXZkemQzSFQvNzRmcXZ0OE5zV3U4eVdSU2VPOGUrdU1EOXltd25MUDQ4dktLQWtKM2R6ZVpUS1lTSFl2TlpyTWlldmRRbjU3ZHRPaWwxL1hkNWgvVU5EaFFjNTc1YTdudUFRQUFnSnJQWkJoMnJyY0JBQUExenBneFkyeVBWNjFhVlkyVlZKMnZ2dDJzNkYvMnFldXRYUlRSdTBlSlVPdEt2djV1c3lKNjk1U3JhK1dGbHJYVjE5OXRsc1ZpVWQvd1h2SndkNy9xdUtUazA0bzVFS3QrNGIzazdIemovUHV5STc1K0FBQ0FZektWOGFiNXhubUhCd0FBSE1JZHQwWG9qdHNpN0I0L29MLzlZeDJOdmQrYkp2Nk5TelEzQVFBQXdJM0Z2bDI5QVFBQUFBQUFBTnlRQ0FnQkFBQUFBQUFBQjBaQUNBQUFBQUFBQURnd0FrSUFBQUFBQUFEQWdSRVFBZ0FBQUFBQUFBNk1nQkFBQUFBQUFBQndZQVNFQUFBQUFBQUFnQU1qSUFRQUFBQUFBQUFjR0FFaEFBQUFBQUFBNE1BSUNBRUFBQUFBQUFBSFJrQUlBQUFBQUFBQU9EQUNRZ0FBQUFBQUFNQ0JFUkFDQUFBQUFBQUFEb3lBRUFBQUFBQUFBSEJnQklRQUFBQUFBQUNBQXlNZ0JBQUFBQUFBQUJ3WUFTRUFBTFdZdTd1NzdYRnVibTQxVmdMVUxzVmZMOFZmUndBQUFJNklnQkFBZ0ZyTTE5Zlg5amdoSWFFYUt3RnFsK0t2bCtLdkl3QUFBRWRFUUFnQVFDM1d0bTFiMitQTm16ZFhZeVZBN1ZMODlSSVNFbEtObFFBQUFGUS9Ba0lBQUdxeDd0MjcyeDVIUmtacS8vNzkxVmdOVUR2czM3OWZrWkdSdHMrN2RldFdmY1VBQUFEVUFBU0VBQURVWW1GaFliWlpoSVpoYU5teVpZU0VRQ24yNzkrdlpjdVd5VEFNU1VXekI4UEN3cXE1S2dBQWdPcGxNaTYrT3dJQUFMVlNjbkt5NXN5Wm8renNiRW1TeVdSU3YzNzlGQkVSb2FDZ0lCb3d3T0hsNXVZcUlTRkJtemR2Vm1Sa3BDMGM5UEx5MHR5NWMrWHY3MS9ORlFJQUFGUXVrOGxrS3ZYckJJUUFBTlIrc2JHeFdycDBxUzBrQkZBNkx5OHZUWjA2dGNRK25nQUFBRGNxQWtJQUFCeEVjbkt5VnF4WW9kalkyT291QmFqUjJyWnRxL0hqeHpOekVBQUFPQXdDUWdBQUhJaGhHSXFKaWRIT25UdDE4T0JCcGFXbEtUYzN0N3JMQXFxVnU3dTdmSDE5RlJJU29tN2R1aWtzTEV4bHZFY0dBQUM0b1JBUUFnQUFBQUFBQUE2c3JJQ1FMc1lBQUFBQUFBQ0FBeU1nQkFBQUFBQUFBQndZQVNFQUFBQUFBQURnd0FnSUFRQUFBQUFBQUFkR1FBZ0FBQUFBQUFBNE1BSkNBQUFBQUFBQXdJRVJFQUlBQUFBQUFBQU9qSUFRQUFBQUFBQUFjR0FFaEFBQUFBQUFBSUFESXlBRUFBQUFBQUFBSEJnQklRQUFBQUFBQU9EQUNBZ0JBQUFBQUFBQUIwWkFDQUFBQUFBQUFEZ3dBa0lBQUFBQUFBREFnUkVRQWdBQUFBQUFBQTZNZ0JBQUFBQUFBQUJ3WUFTRUFBQUFBQUFBZ0FNaldQb3I4UUFBQVZwSlJFRlVJQVFBQUFBQUFBQWNHQUVoQUFBQUFBQUE0TUFJQ0FFQUFBQUFBQUFIUmtBSUFBQUFBQUFBT0RBQ1FnQUFBQUFBQU1DQkVSQUNBQUFBQUFBQURveUFFQUFBQUFBQUFIQmdCSVFBQUFBQUFBQ0FBeU1nQkFBQUFBQUFBQndZQVNFQUFBQUFBQURnd0FnSUFRQUFBQUFBQUFkR1FBZ0FBQUFBQUFBNE1BSkNBQUFBQUFBQXdJRVJFQUlBQUFBQUFBQU9qSUFRQUFBQUFBQUFjR0FFaEFBQUFBQUFBSUFESXlBRUFBQUFBQUFBSEJnQklRQUFBQUFBQU9EQUNBZ0JBQUFBQUFBQUIwWkFDQUFBQUFBQUFEZ3dBa0lBQUFBQUFBREFnUkVRQWdBQUFBQUFBQTZNZ0JBQUFBQUFBQUJ3WUFTRUFBQUFBQUFBZ0FNaklBUUFBQUFBQUFBY0dBRWhBQUFBQUFBQTRNQUlDQUVBQUFBQUFBQUFBQUFBQUFBQUFBQUFBQUFBQUFBQUFBQUFBQUFBQUFBQUFBQUFBQUFBQUFBQUFBQUFBQUFBQUFBQUFBQUFBQUFBQUFBQUFBQUFBQUFBQUlBYndQOERYbGR1NkZYckV6MEFBQUFBU1VWT1JLNUNZSUk9IiwKCSJUaGVtZSIgOiAiIiwKCSJUeXBlIiA6ICJtaW5kIiwKCSJWZXJzaW9uIiA6ICIiCn0K"/>
    </extobj>
    <extobj name="C9F754DE-2CAD-44b6-B708-469DEB6407EB-3">
      <extobjdata type="C9F754DE-2CAD-44b6-B708-469DEB6407EB" data="ewoJIkZpbGVJZCIgOiAiMTY3Njg1MDMwNTMwIiwKCSJHcm91cElkIiA6ICIxMjUzMzM2MTkiLAoJIkltYWdlIiA6ICJpVkJPUncwS0dnb0FBQUFOU1VoRVVnQUFCUWdBQUFUV0NBWUFBQUJwSTB1RkFBQUFDWEJJV1hNQUFBc1RBQUFMRXdFQW1wd1lBQUFnQUVsRVFWUjRuT3pkZDNSVTFkN0c4V2RtMGlzaFFnb2RJaVUwcVJGRkxvSWdJcUlvNkJXd1J5blhodlFiUlJFditsSUZBWkdpMkFzV3ZDQ2d5QVdESUYxYWtCaWFFQ0FGU2E4emszbi9pQmtTMDBPSmNiNmZ0VnhPenRubjdEM2pKR2FlN0wxL0Jwdk5aaE1BQUFBQUFBQ0F2eVdEd1dBbzY3enhhZzBFQUFBQUFBQUF3RjhQQVNFQUFBQUFBQURnd0FnSUFRQUFBQUFBQUFkR1FBZ0FBQUFBQUFBNE1BSkNBQUFBQUFBQXdJRVJFQUlBQUFBQUFBQU9qSUFRQUFBQUFBQUFjR0FFaEFBQUFBQUFBSUFESXlBRUFBQUFBQUFBSEJnQklRQUFBQUFBQU9EQUNBZ0JBQUFBQUFBQUIwWkFDQUFBQUFBQUFEZ3dBa0lBQUFBQUFBREFnUkVRQWdBQUFBQUFBQTZNZ0JBQUFBQUFBQUJ3WUFTRUFBQUFBQUFBZ0FNaklBUUFBQUFBQUFBY0dBRWhBQUFBQUFBQTRNQUlDQUVBQUFBQUFBQUhSa0FJQUFBQUFBQUFPREFDUWdBQUFBQUFBTUNCRVJBQ0FBQUFBQUFBRG95QUVBQUFBQUFBQUhCZ0JJUUFBQUFBQUFDQUF5TWdCQUFBQUFBQUFCd1lBU0VBQUFBQUFBRGd3QWdJQVFBQUFBQUFBQWRHUUFnQUFBQUFBQUE0TUFKQ0FBQUFBQUFBd0lFUkVBSUFBQUFBQUFBT2pJQVFBQUFBQUFBQWNHQUVoQUFBQUFBQUFJQURJeUFFQUFBQUFBQUFIQmdCSVFBQUFBQUFBT0RBQ0FnQkFBQUFBQUFBQjBaQUNBQUFBQUFBQURnd0FrSUFBQUFBQUFEQWdSRVFBZ0FBQUFBQUFBNk1nQkFBQUFBQUFBQndZQVNFQUFBQUFBQUFnQU1qSUFRQUFBQUFBQUFjR0FFaEFBQUFBQUFBNE1BSUNBRUFBQUFBQUFBSFJrQUlBQUFBQUFBQU9EQUNRZ0FBQUFBQUFNQ0JFUkFDQUFBQUFBQUFEb3lBRUFBQUFBQUFBSEJnQklRQUFBQUFBQUNBQXlNZ0JBQUFBQUFBQUJ3WUFTRUFBQUFBQUFEZ3dBZ0lBUUFBQUFBQUFBZEdRQWdBQUFBQUFBQTRNQUpDQUFBQUFBQUF3SUVSRUFJQUFBQUFBQUFPaklBUUFBQUFBQUFBY0dBRWhBQUFBRUFObDVTVXBEbHo1dWpjdVhNVmFtODJtelYrL0hnZFBIaXdTdjBsSnlkcjJyUnBpb3FLcXRMMUZaR1RrNk1sUzVZb1BqNytpdlVCQUFEeUdXdzJtNjI2QndFQUFBQ2c2dExUMHpWbzBDQ1pUQ2FOR0RGQ2d3WU5LdmVhL3YzN3kydzJxMmZQbm9xSWlLaFVmems1T1JvMWFwUmlZMk4xenozMzZJa25ucERCWUtqcThFdVVsWldsZ1FNSHltQXdxRnUzYmhvMGFKQ3V1KzY2eTlvSEFBQ093bERPLzZpWlFRZ0FBQURVUVB2MjdkUHMyYk9WbUpnb056YzNTWkxWYWxXUEhqMHFkSDNCTlhmZmZYZWwrM1oxZGRXb1VhTmtzOW4wK2VlZjY3UFBQcXYwUFNyS1pyTnArL2J0aW8yTnZXSjlBQURnNkFnSUFRQUFnQnJvMUtsVFdyOSt2UjU1NUJHdFhidldmcnhXclZxU3BNek1UUHV4dkx3OGJkdTJUWVVYRHprNU9VbVNBZ0lDeXV4bjlPalIrdlRUVDRzZDc5S2xpNEtEZyszM0w4bktsU3YxMVZkZlZmQVpGWldibTJ0L0hCSVNvZ0VEQmxUcFBnQUFvSHhPMVQwQUFBQUFBSlYzNk5BaFNWSllXSmh1dSswMnZmSEdHL1p6VzdkdTFSdHZ2S0c1YytjcUtDaElCb05CTDc3NG9obzFhcVQ3N3J0UHZYcjFxbEFmRnk1YzBOR2pSNVdjbkt3ZmYveXgyUG16Wjg5S2tqWnQycVJ0MjdZVk9aZVhsNmRmZi8xVlRrNU9hdDY4dVZxM2JsMnA1NWVUazJOL1hORzlGUUVBUU5VUUVBSUFBQUExak1WaTBhNWR1eVJKTzNmdTFKQWhRK3puN3JubkhtVmxaU2t2TDArVEowL1d2SG56NU92cksyZG5aLzMyMjI4NmR1eVlldmZ1WGFGKzFxNWRLNXZOcHZUMGRGa3NsbUxuUFR3OFpEUWFsWnljWE94Y1JrYUdmYXpUcGszVG0yKytLVDgvdndvL3g5VFVWRW1TMFdoVVdscWFVbEpTNU92clcrSHJBUUJBeFJFUUFnQUFBRFhNbGkxYmxKNmVycnAxNnlvd01GQ1NkT0RBQVVsUzA2Wk5peFFNV2JseXBjTER3K1hzN0N5ejJheDc3NzFYUm1QNU93MGRPblJJSDMvOHNTUnAyTEJodXUrKyt5bzh2b3lNREQzODhNTXltODNxMWF1WGJybmxGams3TzFmbUtkcERSMmRuWitYbTV1cm8wYVBxMUtsVHBlNEJBQUFxaG9BUUFBQUFxR0ZXclZvbEx5OHZ6Wmt6eDc2SFlKOCtmU1JKTTJmT2xNbGtVbHBhbW1iUG5xMWJicmxGa2lvVUNoYTJiTmt5K3o2QWJkcTBxZlQ0a3BPVDlkeHp6K20yMjI2cjFMVUZFaE1USmVVWFV6R1pUUHJsbDE4SUNBRUF1RUlJQ0FFQUFJQWFaUGp3NFlxUGo1Y2tQZi84ODhYT2p4dzVVcEtVbEpTa2xKUVVIVDU4V0xObno1YkpaS3BVUDdmZmZydWlvcUprTUJncVhhWDR5SkVqa3FUMzMzOWZIVHAwc005eXJJeUNmUWQ5Zkh4a3RWcTFkKzllRFI4K3ZOTDNBUUFBNVNNZ0JBQUFBR3FRaVJNbmFzS0VDWEoyZGxaV1ZsYXg0SzlnMXArbnA2YzhQVDBsU1hQbnpyWHY2VmRSZmZyMDBkNjllL1g5OTk4WEswQlNVWW1KaVJvM2Jwem16cDJyT25YcVZPcmFVNmRPU1pMcTFLa2pnOEdnZmZ2MktUVTFWVDQrUGxVYUN3QUFLQjBCSVFBQUFGQ0R0RzNiVnJObXpkTEJnd2MxYU5BZ3VicTZTcnE0eFBqdHQ5K1d5V1RTMTE5L0xUYzNOOTE2NjYyU3BIdnZ2VmRKU1VtVjZtdk1tREVhTUdDQVBEdzg1T1hsVlNUa1MwbEowZURCZ3lWSjY5ZXZyL1FNeGZKRVIwZExraG8wYUNBWEZ4ZnQyYk5Ia1pHUkdqQmd3R1h0QndBQUVCQUNBQUFBTlk2Zm41K1dMMSt1VHovOXROaU11a2NmZlZTU0ZCOGZMNnZWcW4zNzltbml4SW15Mld5VjdzZkZ4VVd0VzdmV2xpMWJOSDM2ZFBYcDAwZi8vT2MvRlJ3Y2ZGbWVSMm5PbmoycjgrZlBTNUphdFdvbFQwOVByVnk1VXF0WHJ5WWdCQURnQ3FqY1RzVUFBQUFBcXAyTGk0dWsvR3JCTGk0dTlxOEx6cm00dU1ocXRVcVNmUVpoVlFMQ0Fpa3BLYkpZTEZxM2JwM216SmtqaThWU2F0dWNuQnk5OE1JTDJyTm5UNVg3MjdwMXF5VEpZRENvUTRjTzZ0U3BrN3k5dlhYOCtISHQzTG16eXZjRkFBQWxZd1loQUFBQVVNTTRPenRMa2p3OFBMUjA2VkpKRjVjWUwxNjhXQ2FUeWY1MTI3WnRKY2tlR0ZaRlFrS0NKTW5MeTB2VHAwK1hrMVBSanhGVHAwNlZ3V0NRbEY5YzVNU0pFOXEvZjc5bXpweXBGaTFhVktvdm04Mm1kZXZXU1pJNmRlcWsyclZyUzVMNjlldW5sU3RYYXVuU3BlcmN1WE9scXpJREFJRFM4WDlWQUFBQW9JYXB5bjUvZVhsNVJmNWRHYi85OXBza3FYMzc5a1ZtS3hiNDZhZWZ0RzNiTm0zYnRrMG5UcHlRSkdWbFpTa2lJa0tuVDUrdVZGL2J0bTJ6WHpOa3lCRDc4WHZ1dVVmT3pzNDZlZktrUHZyb28wby9Cd0FBVURwbUVBSUFBQUFPb0tDNmNWWldWcVd1czlsc2lvcUtraVNkUEhsU21abVo4dkR3S05MbWNoVXB5Y25KMGVMRml5VkpuVHQzVnNlT0hlM24vUDM5TldqUUlIMzIyV2Y2NElNUEZCb2FXdVE4QUFDb09tWVFBZ0FBQURWTVdjdUZZMkppRkJjWFovL2FZREFvTHk5UEJvTkI5OTkvdndJQ0FpclYxOTY5ZTVXU2tpS1R5YVQ0K0hpOS9QTEx5c25KcWZMWXk3Snc0VUxGeGNYSnk4dEx6ejc3YkxIenc0WU5VNTA2ZFdTMVd2WHl5eS9iZzBzQUFIQnBDQWdCQUFDQUdxYXNJaUZQUGZXVUhuamdBVW1TdTd1N2pFYWpiRGFibGk5ZnJrY2ZmYlRFSmNKbFdibHlwU1RwNXB0djFtT1BQYVk5ZS9ab3pKZ3hpbzJOcmZvVEtNRUhIM3lnZGV2V3lXZzBLaUlpb3NRZzA4UERRMlBIanBYQllGQkdSb1ltVHB5b3I3LysrcElLc0FBQUFBSkNBQUFBb01ZeG04MUZ2aTRja0QzMTFGUDJnaUZEaHc2VmxMOW5ZVkJRVUtYNzJiNTl1L2JzMlNNdkx5K0ZoNGRyOE9EQkdqeDRzR0ppWWpSbXpCaDd1NmlvS0NVa0pNaHNOdHZIWXJWYWxabVpxZlBueit2a3laTktTVWtwc1ErYnphWWxTNWJvM1hmZmxaT1RreVpObXFUT25UdVhPcVpPblRycDRZY2ZscFMvSkhuQmdnVUtEdy9YcWxXcktyM2ZJUUFBeU1jZWhBQUFBRUFOazVPVG81Q1FFRDMrK09PU2lzNG83TisvdjA2ZE9xVU9IVHJveGh0dnRCL2Z1SEdqVnE1Y0tROFBEOWxzTmlVbEpVbFNzWXJFQlJJVEV6VnIxaXdaalVaTm1qUkovdjcra3FRUkkwWW9NREJRUzVjdXRTODFIanQyYkpGckRRWkRzVmw5a3laTlV1L2V2WXNjUzAxTjFZd1pNN1JqeHc3NSsvc3JJaUxDWG5XNUxFT0hEbFZhV3BvKy8veHpTZEtwVTZlMGNPRkN1Ym01YWZYcTFlVmVEd0FBaWpMWW1JOFBBQUFBMUNnV2kwVW1rOGsrVXpBakkwTjMzWFdYSk9ucnI3OHVWa1JFa280ZlA2NVZxMWJwaHg5K1VHWm1waVNwZnYzNmV1ZWRkNHExVFVsSjBkaXhZeFVYRjZkSmt5YXBlL2Z1eGRwY3VIQkJhOWFzMGRhdFczWGl4SWxTbC9uV3FsVkx6ejMzbkxwMDZWSWtqTnkrZmJ0ZWYvMTFYYmh3UWYzNjlkTVRUendoTHkrdlNyME9uMzc2cVpZdlh5NmowYWpiYjc5ZFlXRmg2dHExYTZYdUFRQ0FJekFVL05KUTJua0NRZ0FBQUtCbVMwNU8xcEFoUTlTd1lVTXRXTEJBN3U3dXBiWk5Ta3JTdUhIamxKaVlxT25UcDZ0Tm16YkYybnorK2VmNjVwdHZGQkVSb1pDUWtITDd6ODdPMXRtelozWCsvSG1scEtRb1BUMWRPVGs1eXMzTlZZY09IVXFjRlRoNjlHZ0ZCUVZwK1BEaGF0S2tTZVdlY0NHN2QrK1cxV3BWV0ZoWWxlOEJBTURmSFFFaEFBQUE4RGVYbHBhbW5UdDNxbGV2WGlybjkzOUorWHNHK3ZuNUtUZzR1TVR6VnF0VkZvdEZycTZ1bDN1b0FBQ2dHaEFRQWdBQUFBQUFBQTZzdklDUUtzWUFBQUFBQUFDQUF5TWdCQUFBQUFBQUFCd1lBU0VBQUFBQUFBRGd3QWdJQVFBQUFBQUFBQWRHUUFnQUFBQUFBQUE0TUFKQ0FBQUFBQUFBd0lFUkVBSUFBQUFBQUFBT3pLbTZCd0FBQUFEOGxWMjRjRUVYTGx5UTJXeXU3cUhnS25GMmRsWklTRWgxRHdNQWdLdUdnQkFBQUFENEU2dlZxc2pJU0gzMzNYZUtqWTJ0N3VIZ0t2UHo4OVA4K2ZPcmV4Z0FBRncxQklRQUFBQkFJV2xwYVpvN2Q2NWlZbUtxZXlnQUFBQlhCUUVoQUFCL0l6YWJUVkZSVWRxeFk0ZWlvNk9WbEpTazdPenM2aDRXVUNJM056ZjUrZm1wUllzV0Nnc0xVK3ZXcldVd0dLcDFURmxaV1hyMTFWZDErdlJwK3pGbloyZlZxMWRQYm01dTFUZ3lYRTArUGo3VlBRUUFBSzRxZzgxbXMxWDNJQUFBd0tXTGk0dlRzbVhMRkIwZFhkMURBYXFrUllzV0NnOFBWMkJnWUxXTlllblNwWXFNakpRaytmcjZhdmp3NGVyYXRhdU1SbXI3QVFDQW1zdFF6bDloQ1FnQkFQZ2JpSTZPMXB3NWM1U1ptVm5kUXdFdWlZZUhoNTU3N2ptMWFOSGlxdmNkRnhlbkNSTW15R2F6eVdReWFkcTBhV3JRb01GVkh3Y0FBTURsVmw1QXlCSmpBQUJxdUxpNHVDTGhvTUZnVU0rZVBkV2pSdy9WcjErZlpaSDR5OHJPemxac2JLd2lJeU8xZWZObTJXdzJaV1ptYXM2Y09abzZkZXBWbjBuNDAwOC9xZUJ2NXoxNjlDQWNCQUFBRG9PQUVBQ0FHc3htczJuWnNtWDJjTkRQejA4alI0NVVhR2hvTlk4TUtKK2JtNXRDUWtJVUVoS2k2NisvWG9zWEwxWlNVcEl5TXpPMWJOa3lSVVJFWE5VOUNRdnZPOWlzV2JPcjFpOEFBRUIxWXpNVkFBQnFzS2lvS1B1ZWd3YURRYU5HalNJY1JJMFVHaHFxa1NOSDJnUEI2T2hvUlVWRlhkVXhwS1dsMlIvWHFWUG5xdllOQUFCUW5RZ0lBUUNvd1hiczJHRi8zTE5uVDdWcTFhb2FSd05jbXREUVVQWHMyZFArOWM2ZE82dHRMTlZkVFJrQUFPQnFJaUFFQUtBR0sxeXh1RWVQSHRVNEV1RHlLUHcrUG5Ma1NEV09CQUFBd0hFUUVBSUFVSU1sSlNYWkg5ZXZYNzhhUndKY0hvWGZ4NFhmM3dBQUFMaHlDQWdCQUtqQnNyT3o3WStwVm95L2c4THY0OEx2YndBQUFGdzVCSVFBQUFBQUFBQ0FBeU1nQkFBQUFBQUFBQndZQVNFQUFBQUFBQURnd0FnSUFRQUFBQUFBQUFkR1FBZ0FBQUFBQUFBNE1BSkNBQUFBQUFBQXdJRVJFQUlBQUFBQUFBQU9qSUFRQUFBQUFBQUFjR0FFaEFBQUFBQUFBSUFESXlBRUFBQUFBQUFBSEJnQklRQUFBQUFBQU9EQUNBZ0JBQUFBQUFBQUIwWkFDQUFBQUFBQUFEZ3dBa0lBQUFBQUFBREFnVGxWOXdBQUFFRE5ZckZZbEp5Y3JLU2tKS1drcEVpU2ZIMTk1ZWZucDFxMWFzbkppVjh2QUFBQWdKcUUzK0FCQUVDNXpwOC9yL1hyMSt2N0RkL3A1TW5mNUd3eXlXUXkycGNpNUVteVd2Tmt0bHJWdUhFajllbDdxL3IxNnlkL2YvL3FIRFlBQUFDQUNpQWdCQUFBcGJKYXJmcDg1VW90VzdaTWZ1NHU4bk4zVitkRzlXUW9wYjFOVWxwV2hyNys1RU90ZU9jZGhULyt1QVlQSGl5VHlYUlp4M1hvOEJFRkJ0VFZOZjYxUzIyelkvZGUxZmFycFd1Yk5iMnNmWmNtSXlOVForUGlMa3QvR3pkdlVkZE9IZVR0N1ZYczNKbXo1M1NOZjIyNXVycGVjaitsK2I4NUMxVEwxMGQzRHJoTmdRRjFybGcvQUFBQStHdGdEMElBQUZDcStmUG42Y04zMzFGb2dMOGErZFdTajV0cnFlR2dKQmtrK2JpNXFwRmZMWVVHK092REZXL3JqZm56THZ1NERodzZyT0dQL1V1ejVyMnAwN0ZuUzJ4ekpEcEdvNTZacUdjbnZLRElyZHVWbDVkMzJjZFJXRloydGtZL08wblRaODFUWEh4Q2xlOWpzOW0wYU9rS1BUemlhYTM5ZHFOc05wdjlYR1pXbHA0YUc2SEhSby9Sei9zUFhZNWh5MnExRmp0MjRyZFRXdm5WYWozNCtKT2E5Zm9pV1N4RjIxZ3Nsc3ZTTjY0TWk4V2l2WHYzVnFqdHRtM2I3RnNGbEdiUm9rVktURXlzOURqaTQrTzFiTm15SXUvaDhodzllbFJtczduU2ZWWFVrU05IZFA3OCtTdDJmd0FBYWlwbUVBSUFnQkp0M0xoUkc5YXRVOHNBZjVrTWxmK2Jvb3ZKcEpCci9QVHQyblZxMjY2OWV2ZnVmZG5HNXVIaElZdkZvdlViL3FlOSt3N296WGt6NU92alhhU051NXU3cFB6WmhzN09UdXAwWFRzWlRVWkYvM3BVMTdWclU2VitMUmFyckhsV3VicTRGRHZuWkRMSlpyUHBmNXQvVk9TUDJ6WHRoWW5xMHVtNlN2ZHhKRHBHS1NtcGtxUzVDOTZTeVdUU3JiZjBsQ1I1dUx0cjZIMTNhL0d5ZHpYaCtaZjErQ1BEZGUvZEE2djBYQXE4c1hpNTZ0YTVSb1B2dWtNdUxzNUtTVW5Wc2VNbkpVazMzWGk5SG50NG1KeWNMczRBemN6SzBqUGpuMWUvUHIxMHo1MjNYMUxmdURTWm1abHlkM2VYd1hBeHR2L2xsMSswY09GQ1JVZEhLenc4WEhmY2NZYzhQRHlLWEdlMVdyVnIxeTU5OGNVWDJyZHZueG8zYnF4WnMyYkoxOWUzeEg1KytPRUhyVjI3VmtGQlFaVWEzNFVMRjVTYW1pcXoyYXhSbzBaVjZKcVpNMmZLYkRacjBxUkphdDY4ZWJIenljbkpjbkp5a3BkWDhkbTFGYkZpeFFvZE9uUklRNFlNMGRDaFErWHM3RnloNjJ3Mlc1SFhHUUNBdnhzQ1FnQUFVSXpOWnRQaVJZdlUyTSszU3VGZ0FaUEJxQ2ExZmZYVzRqZlZxMWV2eS9ZQjI4MzFZa0QzbnhjbkZ3c0hKY25aK2VLdk9WTW1qWlhCYU5Da0YxNVJkTXd4L2VmRnllclVvVjJsK3JSYXJYcGx4bHhsWldWcDJndVRkQ0VwV1hXdXFXMWZQdTFVcUwvSEhocXFMcDJ1azlWcTFTY3JWMm5Rd1A3eThIQ3ZVRCtiZi96Si92ajVDYy9xSHpmZFVPVDhQWGZlcmkzYmRpanE4QkV0ZWZ0OTFhMXpqWG9XYXBPU21pYXoyVnptOHV2Q0xHYUwzbjd2WTMzMTM3V3E3ZWVuck93c2V4Z1NHM3RXazE1NHBVajcxTFEwSlo3L1hXOHVYYUhZMkxONmF0UmpNaHBabEZJZGpoMDdwamZmZkZPUFAvNjRZbU5qdFhIalJrVkZSZG5QTDF1MlRNdVhMMWRZV0ppR0RSdW1zMmZQYXRldVhkcXhZNGZTMHRMczdVNmVQS2x4NDhacDVzeVpxbFdyVnJGK0RBYURjbkp5bEpxYUtqYzN0d3FQTHpVMVArZzJtVXpLeTh1cjBQdms0WWNmMXBRcFV6Um16QmpObURGRHJWdTNMbkkrT1RsWjA2Wk4weXV2dkZJa3NIenp6VGZWcmwwNzNYampqV1hlZit6WXNRb1BEOWNISDN5Z0hUdDI2UC8rNy8vazdWMzg1MGRobVptWm1qaHhvaDU5OUZGMTZOQ2gzT2NBQUVCTlJFQUlBQUNLaVk2T1ZscEtpaG9IMTcza2UzbTZ1dWo0MlFSRlIwZXJaY3VXbGJyV1lyRm8wcFQvYU4rQjBwZlRQdjdrMkhMdk0raitSNHA4L2VKL1p1ai9wcjJnMXExYTJJOWxabVpwMHBSWGRDNHV2dVN4V0sxS1MwdTNYOStoWFZ0OXUzR1RuaHp4bURxMGIxTWsvR2p6eDMxTkpwTldmUGlwUGwrMVd2ZmNOVUNEN3VndlQwK1BFdTh2U1hsNWVkb1V1VldTMUtCK1BmWG8zcTFZRzRQQm9Mc0g5bGZVNFNPU3BCMjc5dG9Ed3N5c0xFMmU4b3F5YzNMMCtveHA4aWtuK0pCa24wR1ZsSnlpcE9TTFMwMXROcHVPblRoWjVyVk96azZFZzlYSXhjVkZNVEV4bWpCaGdpVEowOU5USFR0MlZFaElpQm8xYXFTQWdBRDk4TU1QV3IxNnRiWnYzeTVKY25OelU0TUdEZFN4WTBjRkJnYkszOTlmbnA2ZWNuSnkwdW5UcDBzTkNDVnAzTGh4NnRLbFM0WEgxNmRQSDBuU29FR0RLdncrNmRhdG13SURBeFVYRjZkVnExYXBkZXZXMnJkdm43WnUzYW9SSTBiSTFkVlZwMDZkMHFPUFBtcmZoOU5tc3lrek0xUGZmUE9OWnMyYVZlYlBtVHAxNm1qNDhPRmFzbVNKWW1KaXRHYk5HbGtzRm4zeHhSZWxYbU8xV3BXZG5hMUpreVpwNU1pUkdqUm9VSVZmQXdBQWFnb0NRZ0FBVU15K2Zmdms1WHJ4MTRRY2kwWHhxUm55ODNDVHQxdlp4VEhTc25PVWxKbXRBQjlQdVRybDM4UEx4VWtIRGh5b2RFRG81T1NrbHlMRzZabnh6eXNqSTFPK1BqNlNMczVpazZSR0Rldkx5VlQ4VjVxVTFGU2QvLzJDSktseG80WXkvU21nZVB1OWp4VXg0Vm5WOXNzUFJEdzgzRFgrMlgvcDZmRVJTa3RMbDV1YnE4eG1pNnhXcTR4R28zeDl2T1ZYSzM4SjV0RmpKN1Jyeno1SjB2aUlxZXAzeTgxNmFuUjRxYzhoTFQxREt6NzRWTEZuem1uaWMwK1dPcE55eCs2OXVuQWhTWkowT3ZhTWJyM3puK1crUnQ5dml0VEd6VnNrNVFjbEJmdTlUWjR5WGJOZWZWSHU1Y3o0S2p6emNkV25LK1RsNlZsbSsyVXJQdFFubjYrU0pEMDA3TjV5eDRjcnAvRHkyQVVMRnFoNTgrYkYzbHZ4OGZGYXZYcTEzTjNkdFhqeFlnVUZCVlY2Sm05Qis1ZGZmcmxLQllkeWMzTkxQRzZ4V0RSNThtVEZ4TVFVT1o2ZG5TMUppb3lNMUs1ZHU1U1ptWmtmV0I4N3BxZWZmbHBTZnBqZXJGa3pTVkpjWEp3eU16TmxOcHQxNU1pUkVuL083TnUzVHg0ZUhtcmV2TGtHRGh5b0R6NzRRSm1abWZMeDhkRnR0OTJtQXdjTzZQang0d29NREN3MlN6STVPVm1uVHAyU0pOV3JWNi9Teng4QWdKcUFnQkFBQUJTemJldFdlUlRNTE12TTByblVkTjNaNDNyOWIvZCtuVTVPbFkrYmk1d01Ccm4rMFNiSGJKYkZabE5xZHE2OFBkelYrL3FPK2pweXU0Sjh2T1RuNFM0UEYyZjl1R1dMN3IyMzhvR1NsNmVubGkyY1V5VFUrUGI3elpyNStrSkorY3VIL2YzOWlsMjNkdjFHTFhubmZVblM2ek5lTGpmNGtxUUc5WU8xNUkxWmNuVjFrYmVYbHdZUGUwd3BxV25xY2VQMWVuN2ltQ0p0MTMrL1NiTmVYeVJKdXUzVzNzVUN5QUl1THM0eW04M3FmK3N0ZXU2cEVXWDIvODM2N3lWSnZyNCttdjdTWkkyUGVGbTV1V2I1MS9Zck4rajdzNXljSEwzOTNzZjYxeE9QbE5uT1dPaDF6Y2pJTFBlK1Y3S0FCQ3FuY0ZqWHBFbVRFb08vZ2paR28xSEJ3Y0dYMUY5d2NIQ0Y5LzZMajQ5WFJrYUdwTkxmTTA1T1RobzNicHllZlBKSkpTY25xM0hqeHZMNTQ0OEFrblRpeEFtbHBhVXBJQ0JBQVFFQmtxVDMzbnRQa3VUdTdxN1pzMmRMa3NhUEg2K0VoQVFOR3paTWQ5MTFWNGw5blRoeFFvc1dMVkpZV0pnZWVPQUJkZS9lWFFjUEh0UXR0OXdpbzlHb1YxOTlWVTVPSlg4MDJyUnBrNlpQbnk1M2QzZDE3ZHExUXM4ZkFJQ2Fob0FRQUFBVUV4OFhKMCtUU2ZGcDZjcTBXTFZrOGpPcVY4ZGZUOXpWWDcrZU9xUGRSMkowT2o1Qlp4THpaL0ZkVzhkZkRRTHFxblBMYTlXOFlmNE1tLzQzZE5XemN4Y3IxMnFWczVOSjhmRWxMOTJ0aUxKbVBEMDJla3lwNTZxaXpqWCtrcVJmWTQ0cEpUVi9uN2FlUFlydmErWmNLRXhvMUxCK3FXTXNDT0FDNmx4VFpyK3haODVweDY3OHlyT0Q3cmhOTGE0TjBZcTM1c3ZIMjd0SWtaQ3lIRGgwV0UyYk5LcFFHRnFnOExpSFBUcTZ3dGVoK3BVV2FIMzMzWGM2ZCs2Y0hucm9vUXJOK0xOWUxLWGVxN0Fubm5oQ25UcDFzbitka1pHaEN4Y3U2TUtGQzBwTVROUzVjK2QwNnRRcFJVZEgyNy9mQnc0Y3FNYU5HNWQ2ejRDQUFIMzY2YWNhUDM2ODR1UGpGUkVSWVcrL1ljTUd6Wmd4UTBsSlNlclRwNCtHRGgycW5Kd2NiZG15eFg1OWNuS3lEaHc0SUhkMzl6S1gvaGJNdHR5eFk0Y2FOMjZzOFBCd1dTd1crekxsaWp4L0FBRCt6dmcvSVFBQUtDWXJLMU5PUmlrNUoxZXZqbjVFQjQ0ZTE3Yzc5aWlrWHJDdWE5NVVRL3YyTFBHNjFJeE1SZjU4U0VmUG5GV1F2NSttaEEvVDVFWHZ5TmZGUmRrMnl4VVphNnVXell1RWRRVisvLzJDenB5THEvSjlkLys4WDVMazdlV3BzTTdGQ3hQOE9YZ3BiWTgxd3g5Rlh2TCtXUHBibXBWZi9kZStQTmhxdGNwcXRjclQwMFBaT2RsU1R2bmpQWGI4cFA3OTBxdHEyVHhFL3pmdCtRb0hIb1hIM1RxMFpha3pJUXVjaTR1M0wrOUc5U3I4SGl3OE96Y3JLMHQ1ZVhsS1RrNVcyN1p0eTd6SHI3LytxbW5UcG1uS2xDbTY5dHByUzJ4VDhMNDBHQXg2L3ZubkZSMGRyZlQwZEZrczVYOVByMXUzVG5mZGRaY2FOR2hRYWh1ajBhaUhIbnBJWThlTzFaZ3hZelIvL253MWFOQkFQLy84c3lUSng4ZEhJU0VoY25aMlZrNU8wVytHTFZ1MktDOHZUd01HRENpejJFakJhK1hwNmFudzhKSzNBd0FBd0pFUkVBSUFnR0xNdVdhZHlzelVMVjJ1MDh2TFAxTFgwQllLdXFhMi9yZDN2K1o4OHBWR0RlcXZ2bUVkN2JQUGJEYWJ2dHV4VjR1KytrWWRtamRUczNwQk9uanNOeTFmL1oyNmhyYlE5N3YyeWN1ajlPSWNsMkxjMDZQS1hXSmNGWnNqdDBtU2J2NUhkems3Tyt2WThaTmF0K0YvK3RjVGo4aGdNRlI0SHplRE1iK2QxV290dGMzWmMvSDY5dnROOXE5WHJWbXY3dDNDWkRRYTlkeWtLVXBMejZqd3VQY2ZqTkxzK1lzMThia25LOVMrY0VBNDdZVUo4aXpudjlQYjczMnNUNy80dXNMandaVlQrTDlkd1g1OGtuVGd3QUZKK2FGWWVucCtZWjJNakl3U2w5OW1aMmZMYXJWcTh1VEpldjMxMTFXL2Z2MWliUXJldTBhalVhNnVya3BPVGxhclZxM2s3dTR1azhra3M5bXNmZnYyeWQzZFhiTm16WktYbDVjOFBEeTBkdTFhM1hYWFhmS293UGQrdTNidDFLeFpNeDA3ZGt5ZmZQS0p4b3dabyszYnQ4dGdNR2p5NU1scTE2NmRmVy9Dd243NDRRYzVPenRyOE9EQlpkNi9LbnNuQWdEZ1NBZ0lBUUM0aWl3V2k5TFMwcFNhbWxyc243UzBOR1ZsWmNsaXNjaHNOc3RzTnRzZmwzVHNTdTRGWjdGYVZiZVdyd3dHZzk1L2NaemNYUzhXSmptYitMc2kzbnBYQm9OQmZjTTZTcEkyN1B4Wm4zei9nOTRjOXk4RjEvRzN0ODNLeWRITUQ3OVFuVnErU2kvaHcvM2xjTG1YR0V2U3NSTW5kZnprYjVMeXF3U1BPRHhlNStMamxabVpwZXlzYkhXN3ZyTSsrT1J6ZS90bkowd3BNdlB1dFRrTDVQYkhhNWIrUjdoWDFteXJkOTcvV0JiTHhRQnh4R01QcWxuVHhwS2svN3owYi8zN3hlbnk4L09WajQ5UHVUUDhKQ2srSVZFN2R1MVZXSmVPNWJhMUZaclplUGY5ajViYi9tcGJzMmFOZnYvOTZzeFlQSExraVAxeGFtcnFWZW56VWhRT3FRdjI0NU11Vmc4ZU9uU29kdS9lTFNrLzNDc0lFZFBUMDNYOCtIRVpqVWExYWRQR2Z0M0hIMytzTVdQR0ZKdDltcGVYSnlrL1pKczhlYklpSXlOMTdOZ3hlekdQZ3ZQWjJkbWFQSG15cFB6M1ZWcGFtalp0MnFSNTgrWlZLQ1RzMnJXcmpoMDdwcUNnSU8zWXNVTnBhWlZHdUE4QUFDQUFTVVJCVkdrYU9IQ2cyclZycDQwYk4rck5OOSswMzErU2twS1NkT0RBQWQxKysrMnFYYnQybWZlbTJqWUFBR1VqSUFRQTRES3hXQ3hLU0VoUVhGeWM0dUxpbEpDUW9KU1VsQ0loWUdabStVVWdxbE5XVnBiZWVuT1JiTFk4bVp4TSt2ZUQ5eFhiL3k2NGpyLytNL0poalo2NVVOM2F0SlROSmkzNjhoc3RHdjh2QlY5VDlFTzZ1NnVyL3YzZ2ZScjYwZ3haclhsNmZjNXNqUno5cjJKVlFpOUZaWllZV3l3V3paNi9XTGYzdTBWdFFrdXZxUHpkOTV2dGorTVRFaFd2UlB2WGUvY2ZWTWNPN2V3VmtpWHA1RytuaWx4LzV1eTVZdmZNemlsNW5mQytBNGUwS1hKcmtXTk9oV1k3aGJac3JsV2ZyaWgxckFXc1ZxdmVXTHhjelpvMDFoMzkrNWJidm9CTkZ3UENaazBibHh0QW52LzlnaTRrSmVkZlcvYXE2Y3RpNWNxVjlnRHFhanB5NUlqQ3dzS3VlcitWVVJEdWxqVTdybUJKcnJlM3R6MUUzTHQzcnlaT25GaWswRWRaQ3Y0WTRlenNMQ2NuSnprN095czNOMWNoSVNFeUdBekt6YzFWVEV5TURBYURmU2x4Ym02dTB0TFNkTzdjT2JtN3U1ZDQzNmxUcDlxWEVVdXlGelg1K09PUDdjOXR3NFlOMnJoeG8vMWM0WUF3T2pwYU5wdE4xMXhUOXY2ZUVnRWhBQURsSVNBRUFLQVNMQmFMRWhNVEZSY1hwL2o0ZUhzWUdCOGZyOTkvLzczSWJLeWFhUGJNR1RKbHBNamQxVlg5cnU4b0p5ZVRQdC8wb3c0Y1BhRTlSMkxVcDJ0SGRXM1ZYRGUwQzlWMTF6YlJ3V01uWlpOTjF6VnZxdUJyYW12YmdjUGErY3V2MnJCenJ6cTF2RmJ0UXBwbzhNM2QxYmRyUjMzOTQzWmx4Wi9SN0prekZQSENsQXFOSnoyajVLVzFoZmNocThnUzQ0eU1URmt0VnIwMjV3M3Qyck5QVzMvYXFmK2I5cnhhdFd4ZTdMcTB0SFN0L1hianhkZmsxWmZVdm0xcjNUSmdpQ1RwMytPZlVadlFsbXJhcEpHZW4vcXFuaG9aYnArcFY5RG1qVm4vc2Q5N3lQQncxYThYck40OWJ5cldWMjZ1V2ZNV0xaTWs5ZTNkVTk5dDNGemsvQTlidHVtano3NHErY1g1azR6TURNWEZKOHBnTU1obXMybmc3YmRXNkRxcjlXTDROdnZWbDhvdGNMSnN4WWY2NVBOVmtsUXR3UjB1S25qOVM5dHYwbXExS2prNVA4eXR5QXkrMGhSOHZ4VUUrd1ZobTQrUGo0eEdvN0t5c2lUbHoyajA5ZldWSlBzeEp5ZW5VcGZqang4L1hwTW1UVkppWXFMTVpyUGF0V3RYckkzRll0R1pNMmZzNXdwbVAyWm5aK3Y2NjY5WDM3NTl0V0xGQ3RXcVZVdTMzMzU3bFo4akFBQ09qb0FRQUlCU1pHZG42K1RKa3pwKy9MaE9uRGloa3lkUEtqNCt2c2FIZ0tYSnpjM1Z0bTNiOU4vWFh0QnR1L2VyWVVCZFNaS0htNnUySGppc3JKeGM3VGx5VkRlMXoxK1MyS3grc0dKT244MS9YQzlJa3VUcTRxSTl2eHhWVWxxR3RoNDRyT3ZiNU0vU2F4UllSOWs1Wm8yLy8yNE5uRFJOWnJQWlhsVzBMUDk2ZGxLNWhVWXFzc1Q0ejlWNU03T3lOT25GLzJqR0t5K294YlVoUmM1OXRYcWRzc3BZRG0weUdwV1JrVDhUZE1WYjg4c3RCbkwzbmJlclhadFF0V3BSdkFERTIrOTlwTk94WjlTOVcxYzkrNjhuaWdXRS83anBCbTNic1ZzYk4yOHBkbTFwYkRhYjVyKzVURGFiVFhjTzZGZHUrOEloMzUrWFNwZms5NlFrKytPS0ZLbTRWRjVlWHZaOTlLNjB3cStGaTR2TFZlbnpVaFRzeVplVGsxUGkvb0o1ZVhuMmFzTEJ3Y0ZWNmlNakk4TytCNkducDZkc05wdHljM01sU2R1M2J5L1MxbXExYXR1MmJVV09sYlVWZ29lSGgrYlBuNi9ZMkZnOThzZ2pzbHF0OW9DeHdPblRwNVdlbnE1T25UcnAvdnZ2VjBaR2hnWU5HbVFQSzU5KyttbnQzNzlmQ3hZc1VOdTJiZFd3WWNNUys2cm9ucUVBQURncUFrSUFBSlQvSWZiVXFWUDJNUEQ0OGVNNmUvYnMzellNTEluWmJKYVRrNU5NSnFPY1RVWWxwK1hQM3V2ZnJZdHljczM2ZHZ0ZWpiejdObDEzYmY0K1p1ZVRVOVN5VVFQWlpOT3ZwODVJa2pxMUROSFlZWU8wK010MXV2WDZqdXJmcllza0tUazlReTRtbzB3bW81eWNuSlNibTF1aGdQQzFhYy9ycVhFUk1ocU5xdVB2TDFmWC9OREdtcGVucU1QNSs4VTVPVG5KYXJYYS8xczFhOXBZTHM3TytpVTZScExVdWxXTFVwZGdmdlRwVnhyM3pDaDVlM3ZsanpNNVJWOSsvVTI1NDByUHlGRDQ2T2ZVcVVNNzNUM3dkblh0M0tIVUFNTFR3MFBQakg5ZVhUcGRwNGVIMzFja2tQemh4NS9VcTJkM1RSeFRla0dSUng2NFg5ZDM3YVMyclZ1cGxxOXZzU1hmaFdWbVpzbGt5aThrVVZFVzg4V1E3ODlMcGN1VGs1TmJxZlpWc1hEaHdpdmVSNEVSSTBiWXR3SHc4eXMrSy9XdnB2QXN2WktLbE9UbTV1cjQ4ZU9TaWhZeHFZekV4UHpsOVFhRFFVbEpTVnF5WklsTUpwUHV2UE5PUGY3NDR6S1pURHA5K3JRZWZmUlJlWHA2YXRXcS9ObWxwMCtmMXB3NWMzVG8wQ0Z0MnJSSk45OThjNmw5RklTeFVWRlJwYmJadG0yYit2WHJWeXk0ZFhWMTFlREJnN1Z3NFVLOTk5NTdldjc1NTZ2MFBBRUFjSFFFaEFBQWg1U2NuS3lvcUNoRlIwZnIrUEhqaW8yTkxiUEtyQ1B3OVBSVWcvcjE5ZFVQMjFUYngxczdvcUkxdUgyb1pMWm9VSmNPR3ZTUEcreHRMUmFyZGg3K1ZYZjN2RkdTVFIrczN5U0wxU29uazBuWFhkdE1peWMrS1dWbVNYRUprck9UZGtaRnk4L0hXMTl1M3FxR0RScklzNXhsckFXQ0FnUDB5WXJGUldicDJXdzJ6VjJ3eEI0UVB2SG9BMnJYdXBWR1BqTkJrblR1WEx3bWozOWEvLzNtVyszYXMwK1NOT3J4aDNSdHM2Ymw5cmQweFFkS3o4alFIZjM3YXZYYTcwcHNZMVArVEVsSjJ2UHpBZTNkZDFCUGp3N1hIYmVWdk85ZlFUaTVhODgrL2Y1N2tsNmZNVTBlSHZsN3NzMTRaWXJxMXd1U3dXQW85ZjJYa0ppb0pXKy9yM0hQakpaZk85OVMyOWxzMHZSWjg1U1ptYVgvdkRSWjdoWGM1ekhYZkRIaysrYUxEK1RxNnFwcC96ZFhQMnpacHVDZ0FEM3h5QVBxZnNQRnZmaVdyZmhRMzN6N3ZXN3VjYU44ZmJ3cjFBZXVqSlNVRkVuU05kZGNVMlF2d2I1OSsrcjY2NitYSkIwOWVsU1MxS1ZMbHlyMVVYZ0dvb2VIaHpadjNpeVR5YVQxNjlkci9mcjFraTd1aFZoU3BXU0R3YURwMDZmcnpKa3pHajU4ZUlsOUZQeXhvSERBV0tDZzRNclVxVk5WdTNidEVtZVR0bTNiVmxKK2lGalIyY2tBQUtBb0FrSUFnRVBJenM1V2RIUzBEaDA2cEVPSERpazJOcmE2aC9TWDlNSkxVelhsK1FpbFpXWXBNK3VzZnRyeHM3bzFhU2laelpKSFBVbjVZY0NTcjllcC9iVk4xQ2d3ZnhseTIyYU50UFRyOVJvNXFQL0ZtWFMvWDVEU00vWFRpVk02Rm50T1ZwdE4zKzQvb21uL21WNnBNUlVPQi9QeTh2VDZ3aVgyUFFMdnVLMnY3aDdZdjBoUmtBZUdEbEczcnAzVkpyU1ZucDN3dktKK2lkYW9aeWFxZmR2VzZublREZXJTNlRvRi9yRjh1ckRNekN4dDNQeWpCdHpXUjRQdkdsQnFRSmlYbDFja2dIaDQrRDlMRFFjbHlWUm94dCtyTDBmWXcwRkphbEMvL0dXZkxpNHVTanovdXlhK01LM2N0Z1VtdmZDSzVydzJ0Y3ppRlpMMCs0VWtkYnF1dlliY1BWRGhvNS9UdjE5NlZmOGNmSmVlSGhXdVExRy82T3k1ZUwwMGZaWWVlMmlvN2g4eVNKSTA0TFkrZW1qWXZUcDErb3pTTXpMazZWbjF2ZTF3YVJJU0VpUkpnWUdCUlk2LysrNjdDZ29LMHJwMTYyU3oyVlM3ZHUwaTFZb3I0OWRmZjVVa3RXelowajR6MVdhekZabVJtSk9Ubytqb2FCbU4rYk5YTDF5NG9EWnQyc2hvTk5wbk13WUZCWlhhUjNuTDlLWGlTNFFMRjN3cW1FbHBOcHQxL3Z6NU12c0NBQUFsSXlBRUFQd3RXYTFXblRoeFFsRlJVVHAwNkpCaVltTCswak1FalVhamZIeDg1T0hoSVdkbjV5TFZRdi84NzhLUFY2OWVmVm5IRVJnWXFMZVdMdE9LZDk3UnFVTS9hODdXSGJvcE5WVzl1bDZuNE5RMEhZMDlxODgyYmxGT2JxNWVIZjJJL2JxbmhnelU1RVh2YVB5QzVicTM5MDBLcVIrc3MrWmMvVy8vSVcwNStJdmFOMittaG0wNzZPRkhIcW55WG1ESnlTbDZkZlo4N2ZrNVAzQzQ5NTZCZXZ6aC9CbEpKdFBGWDJtYU5Xa2tTYnB3SVVrWExpVFppM2JzUHhpbC9RZnpsekFHMUsyakJ2WHJxVkhEK2hvVi9wQWt5Y1BEWFMvK2U2ekNPbmZVMlhQeHBZNGpMeSt2U1BCMmpYL3RVdHRLUlNzU0Z5eVJyZ3kzUXRmVXJ4Y2tqMUlxd3VibW1uWHkxR2xKMHNEYmJ5MDNITFJZckhyaXliSHFGdFpGdlhwMmw1T1RrLzAxZW5Eb0VEMHorbkZOZVdXR0pPbmpsVi9aQTBKbloyZGxaR1JxMGRJVk9oSWRvd2VHRHRHOWR3K2tTbXcxK08yMzN5UkpyVnExS25LOElDQXIrUGx3MTExM1ZTaUVLOG5odzRjbFNSMDdkclMvcC81Yy9iaGdpYkc3dTdzbVRKaWdTWk1teVdBd2FNcVVLUm84ZUxBa3FVT0hEcVgyVVpXZkNUYWJUZmZjYzQvOC9mM3R5NkNkbkp4VXExYXRVdHNEQUlEU0VSQUNBUDQyMHRMU3RIdjNidTNmdjErLy9QSkxrUmttMWNGa01zbmYzMTgrUGo3eThmR1JyNjl2cVk4OVBUMnI5Q0g1Y2dlRVV2Nkg5VDU5KzJyc04ydTA0b1V4K3VqYkg3VDRxM1dLK3oxSnplb0Y2YWJyMnVpT0c3c1dDWVM4M04wMWI4eElyZDY2VTE5czJxcGpaODRwME45UDdVT2Fhc1VMWS9Ub3EyOG9mTnlrS2djQjY3NzduNWF0K0ZDcGFXbjI0M3YySHRDZXZmbkxpaTNXaS92b3ZiNXdpZHpkM0hVdVBsNlptVmx5Y25KUzkyNWR0ZjlnbEpLUzg1ZGt4aWNrS2o0aFVhZGp6OWdEUWtucTFyV3pwTEtyODFxdGVaVUt3d29IZFZYSktBcUhuMk9lSEtIMmJWdVgyTzUwN0JrOU12SlpTYkpYVlM3TGp6L3RVRXBxbW4xUFExZFhGMWtzRnYyamV6YzlPUFJlU1ZLckZ0ZnFsK2dZMWZhN0dMcU1qNWdxLzlwK2V1U0JmMnJNeENsYXR1SkRiZCs1UjFNanhzdlgxNmZ5VHhCVmR1alFJVWxTdDI3ZGlwM2J1bldyWW1KaVZLZE9uV0xMZmlzYWxtVmxaZW5BZ1FOeWRuWld0MjdkN0g5a3ljbkowV3V2dmFhMHREUmxaV1habHpwblpHUW9JaUpDa25UdzRFRk5uRGl4VXM4bk96dGJMNzc0WW9ublN2b0RUM0J3c0k0Y09XTC9lc0NBQVhJdkpVQ240allBQUdVaklBUUExR2dGb2VDT0hUdjB5eSsvWFBVUGdRYURRWFhxMUZGZ1lLQUNBd01WRUJCZ2YrenY3MS91TEs2L3F2cjE2OHZIdDVZT0h2dE5qOTlaZmlWY0tYOFc1SjAzWGE4N2I3cSt5UEh0VVVma1c2dTI2dFdyVitseC9HL3pqL3J3c3kvMDI2bFl1Ymc0Ni80aGc5UzM5ejgwN3Q5VGRlekV5Ukt2K2ZQc1A0dkZvbTA3ZHVuNUNXTjArc3haZmZIMU43cHdJVWwzRCt5dkVZODlXT0k5OG13WDMwY1RYNWdtZytGaUlHak5zOHBvckhqUVdmZzlVSlgzcDlGMCtXZm1XU3hXZmZEeDU1SmszNnV3SVBTc1ZldGlGZG5CZHczUWYyYk8wNmp3aCszSHpHYUxrcEpTMUNhMHBXN3IyMXRydi8xZWh3NGYwZFJYWjJ2T2ExTXYrMWhSc2pObnp1ajQ4ZU5xMHFSSnNSbUUyZG5aZXV1dHR5UkpUejc1WkxIUXJLSUI0YVpObTVTYm02cytmZnJJMjl2YkhnUzZ1cnJLeDhkSEd6Zm1ML1UzR0F4cTJMQ2hycjMyV2pWcTFFaG1zMW52di8rK3ZVQktlUXFxWVpkVUJibkFuNzkzUEQwOU5YZnVYRTJZTUVFeE1URzY1NTU3OU9DREpYOC9sM1I5V1hKeWNwU1FrQ0IvZjM5NWVIallxelpUQ1JrQThIZEdRQWdBcUhIUzB0SzBhOWN1N2R5NTg2cUZnaWFUU1EwYU5GQ1RKazBVRkJSa0R3SHIxS2xUNWFWN2YzV1BQZkdFbGk2WXJ5NnRtc3RVeGVXajFydzhMVjI5UVk4LytYU1ZybC93MXR2eTlQVFF3OFB2VTc4K3ZlekxlUmZNZVZWR28xSCt0Zk1yelNhZS8xMzNQenhTa2pUamxSZlU4YnAycGQ3em5qc0hhUHZPM2VyU3VVT3BBVzdoMlVwK3RXckp6YzFWcDJQUFNzcmY1MHlxZUZCUWVMWmhWZDZyVlgzdHk3Snd5ZHYyNWNoK2Z5ekpMR2xXNUQ5dXVrR2hyVnFvempYKzltTXBxYWt5R295eTJXeDY0UDdCK203alpsa3NGaDA0ZEZpNXVXYTV1RkFnNG1wWXMyYU5KT21CQng0b2RtN2h3b1U2ZCs2YzdyMzNYdDF3d3czRnpoY0VjZ1gvTG9uTlp0T1hYMzRwSnljbmUvQld1UDBERHp5Z1E0Y09xWC8vL3JycHBwdms2NXNmTE9mbTV1cTk5OTZUSk5XclY4KyszMnRaNFZyKzkxVFpSVW9LUXJyQ25KeWNGQkVSSVhkM2QzbDRsTDBYWnNIM1hrVzJtb2lOamRYSWtmay9UMXhkWGUzWC9GMS8xZ01BSUJFUUFnQnFpTlRVVk8zZXZWczdkKzdVNGNPSHIvaCtVc0hCd1dyU3BJbWFObTJxcGsyYnFsR2pSZzVYR1RNc0xFeXJ2cXF2dDlkczBPTURiNVVrSlNhbmFQVE1oV3BhTDBpMXZiM2s1KzBsU1VwS1M5ZUZ0SFNkUEJlbk44Yy9xZHAvVkxkZHZ2bzcxYWxYWDJGaFlhWDJVNVo1TTEreFYva3RySEJnVlZFNU9UbWFOZTlOUGY3SThDSlZlVXRpdFZ3TUVTYU5mVXJ0MjdiVzdYY1BVNitlM1JYU3RJbFdyVmxuUC8vK3g1L3A2MEpmUzlLTTF4ZkozUzIvb0VONlJvYjllRm1CVEtsaktSUm96SjcvcHR6ZFN0bUQ4SStRcFR6dnZQOXhrUUlzMTRia1YzZDIrZVA5blpoNHZzaVkzZDNkN0YvSHh5Y3FNek8vSU1UMG1mUDAzTk1qRmRhNW83WnUzNmttalJzU0RsNGxLU2twV3JObWpUcDE2cVNiYnJxcHlMbVZLMWRxL2ZyMTZ0Mjd0OExEdzB1OHZpQ1FLeWwwSzdCNTgyYjk5dHR2Q2c4UHR4ZEJLZnhlOVBiMjFxSkZpNHBkWjdQWnRHWExGa215aDRNZUhoN3k5aTY5NG5YQmVFcmFQOUJrTXFsdjM3N3k5eS81ZTc2MDQ2WDFrWk9USTV2TlZtWmcyYVJKRTgyZE8xZHIxcXl4ejVLVVZPV2ZZd0FBMUFRRWhBQ0F2eXlyMWFyOSsvZnJmLy83bnc0Y09IREZRc0hhdFd1cmFkT21hdGFzbVpvMmJhckdqUnVYT3h2RkVSZ01CajMvd2hROSt0QkRDdkwzMDRBYnU2cE9MVis5TmZFcEhZMDlxK1MwREYzNFkwL0F4a0VCcXVYdHFaRDZ3Zlp3Y00zV25mcCs3eUc5L2U2N1ZWNmFGeHdVb0l3SzdDVlpFRnBKVW5aMlRwR0FTOHFmUFRSOTVuenQzcnRQUjQrZjFPc3pwc25YcDR6QTRvOGd6ODNOVlY1ZW5wS2tUOTU5Uzk3ZVhzckt6dGJCUTcvWTI4YkZKeW91UHJISTlhZGp6NVI0MzdKQ3ZOSm1GMXF0RjQrWFZUeWxNRnRlNmQ4cmxrTGhaNTllLzFDSDl2blZiZXNGQnlueC9PL2F0bU8zN3JydjRYTDdpSXRQa0p1cnErN28zMGU3OXY2c1owWS9YcUd4NGRJdFg3NWNMaTR1R2p0MmJKSGphOWFzMFpJbFMzVGJiYmZwMldlZkxmWDdyaUFzYTkrK2ZhbGgyZkxseTlXMWExZmRlKys5OW1NRjFZTGJ0bTFiNnRoY1hWMzE3cnZ2S2pJeVVyTm16VkoyZHJaR2pScFY1dXc3WjJkbmpSa3pSbjM3RnE4R3ZuejU4bUxiRXhpTlJ2WHJWN0d0RHdxWXpXWVpEQVoxN3R4WlZxdTF6UEVZalVhMWFkTkdiZHEwVVZCUWtENzQ0QVBkZU9PTkdqMTZkS1g2QkFDZ0pqSFlLT2tGQVBpTE9YLyt2RFp2M3F6SXlFZ2xKU1ZkOXZ1N3U3c3JORFJVYmR1MlZaczJiVlMzYnQwYXU3ZFU0ZVdGNzcvLy9oWHBJeUVoUVdPZWVWcmRXMStyeHdiMGtZdFQyYlBFY2kxbUxWK3pRVDlHeFdqdXZQbXFXN2R1bGZzMm04MGE5KytwaXZvbHVzcjNLRW5MNWlHYU9mMUYrLzU3ZjNic3hFbnQyWHRBL2Z2MWxwZW5aNGx0UHZsOGxiWnQzNlhYWjB3cnMyakoxdTA3OWVJck0yVXdHTFI4MFZ3MWJGRHlYb3daR1ptNjg3NzhnaW1UeGo2bFcyN3VJVW42TmVhWVJvK1pKRW1hL2VwTEZTcFM4dDdTQlFvT0NpaDFUS2RPbjVISlpGUzk0Q0Q3c1YrUEh0ZXJzK1lwOXN5NU1zTjRUMDhQM1JEV1JhTWZmMWplZjh3Z3pjck9MdlcxcklxcjhiNHV5WWdSSSt6RmpZWU5HMWJwRU9wcTJiSmxpN3k5dlhYZGRkY1ZPUjRiRzZ1OWUvZHE0TUNCWlY1LytQQmhXYTNXTW9PK25UdDNxazJiTmtYK1dCSWZINi9UcDArcmMrZk9GUnBuWkdTazZ0YXRxNVl0VzFhb2ZVV1l6V2FkT25WS3pabzFxOVIxTVRFeDh2THlzbGQ0cnFpVWxCUWxKQ1RvMm11dnJkUjFBQUQ4MVJqSytjRERERUlBd0YrQzFXclZ6ei8vckUyYk51bmd3WU9YZGJhZzBXaFVTRWlJMnJScG83WnQyNnBKa3lZMXRuaElkYWhidDY0V0wxbXErYS9QMWJDcHN6Vzh6ejkwYzZmMjh2RXNPc3N5TlNOVG0vYnMxd2NiZnRCMUhUdHA4WktsWlM0cnJBaG5aMmU5L01KRVBmbmNaS1ducHlzZ29LNDhTcWxTV2xsZmZyMVd3KzY3dThSenpabzBWck1tamN1OC9wK0Q3OUtRUVhlVVc5SFl2M1p0UGZIb0E3cTV4NDFsTG8zT3pzbXhQeTc4KzF0bVZwWThQTnpWdDNkUE5XbmNzTXkrYXRmMjA3MTNEN1R2MVZpYWtrTEs1aUZOOWM3aWViSllyREpiU3A3cGFEUWE1ZXJpVXV6NDVRd0hVYjQvTHlzdVVMOStmZFd2WDcvYzYwTkRROHR0MDdWcjEyTEhBZ0lDRkJCUWV2RDhaejE2OUtodzI0cHlkbmF1ZERnb3Fjb0JuNit2cjMxL1JRQUEvczRJQ0FFQTFTb2hJY0UrVzdDZ1F1YmxFQkFRb0xadDI2cHQyN1pxMmJJbFM0WXZrYmUzdHlKZW1LTERody9yNnkrLzFOS3BzK1hyNWFtNnRmTS9PQ2RjU0ZGS2VvWnV2T0VHdlR6OXRXSlZWUytGcjQrM2xpMmNMUmNYbDcvY1RNK0tCTTB0bTRlb1pmT1FjdHVaelJiMTdubVRldlhzcnM0ZDJ0dVBOMjNTU0orK3Q2VGNFQzZnYmwxOXVIemhKZStWNmVSa2twTVRBVG9BQUlBaklTQUVBRngxTnB0Tmh3OGYxamZmZktPREJ3OWV0dnNHQmdZcUxDeE1ZV0ZocWwrLy9sOHVUUG83Q0EwTlZXaG9xS3hXcStMaTRwU1FrQ0FwZjVaaFlHRGdGWnVaNmVycWVrWHUrMWNTR0ZCSGs4Y1ZyL2JzVThGWm1CUUlBUUFBUUZVUkVBSUFycHE4dkR6dDNyMWJhOWFzMFlrVEp5N0xQUU1DQXV5aFlJTUdEUWdGcnhLVHlhUjY5ZW9WS3g0QUFBQUFvT1loSUFRQVhIRm1zMWxidG16UjJyVnJGUjlmc1Nxc1phbGJ0NjQ5Rkd6WXNDR2hJQUFBQUFCY0FnSkNBTUFWazVtWnFZMGJOK3JiYjcrOTVQMEZ2Ynk4MUwxN2Q5MTQ0NDFxMUtnUm9TQUFBQUFBWENZRWhBQ0F5eTRwS1VuZmZ2dXRObTdjcU96czdFdTZWL1BtemRXclZ5OTE3ZHIxa29zdkFBQUFBQUNLSXlBRUFGdzI2ZW5wK3U5Ly82c05HemJJWXJGVStUNGVIaDdxM3IyN2V2WHF4UjUzQUFBQUFIQ0ZFUkFDQUM1WmJtNnV2djMyVzYxZXZWcFpXVmxWdms5SVNJaDY5ZXFsc0xBd3ViaTRYTVlSQWdBQUFBQktRMEFJQUtneXE5V3F5TWhJZmZubGwwcE9UcTdTUFp5Y25IVFRUVGZwbGx0dVVjT0dEUy96Q0FHZ2FqNzg4RVB0MmJPbnVvZUJ2NkdJaUlqcUhnSUFBTVVRRUFJQUtzMW1zMm5QbmozNjdMUFBkTzdjdVNyZHc4M05UYjE3OTFhL2Z2MVVxMWF0eXp4Q0FMaDBSNDRjcWU0aEFBQUFYQlVFaEFDQVNqbHk1SWcrL2ZSVEhUMTZ0RXJYZTN0NzY5WmJiOVV0dDl3aVQwL1B5enc2QUFBQUFFQmxFUkFDQUNva0lTRkJIMzc0b2ZidTNWdWw2LzM5L2RXL2YzLzE3Tm1UL1FVQi9DWFZyVnRYSjArZWxDUU5HelpNalJvMXF0NEJBUUFBWENVRWhBQ0FNbGtzRm4zenpUZjYrdXV2WlRhYkszMTljSEN3Qmd3WW9HN2R1c25KaWYvdEFQanJjbk56c3o5dTFLaVJXclZxVlkyakFRQUF1SHI0cEFZQUtOV2hRNGYwN3J2dktpNHVydExYMXExYlYwT0dERkZZV0pnTUJzTVZHQjBBQUFBQTRISWdJQVFBRkpPVWxLU1BQdnBJMjdkdnIvUzEzdDdlR2pSb2tHNisrV1ptREFJQUFBQkFEY0FuTndDQW5kVnExWVlORy9URkYxOG9PenU3VXRlNnVMaW9mLy8rNnQrL3Y5emQzYS9RQ0FFQUFBQUFseHNCSVFCQWt2VHJyNzlxeFlvVk9uMzZkS1d1TXhxTjZ0bXpwd1lOR3FSYXRXcGRvZEVCQUFBQUFLNFVBa0lBY0hBNU9UbjY1Sk5QOVAzMzMxZjYyczZkTzJ2SWtDRUtEZzYrQWlNREFBQUFBRndOQklRQTRNQ09IajJxeFlzWEt6NCt2bExYTldyVVNBOCsrS0NhTjI5K2hVYUdpbkp6YzdNdkI4L096aTVTaFJXb2lRcHZiOEQ3R1FBQTRPb2dJQVFBQjJTeFdQVGxsMTlxelpvMXN0bHNGYjdPemMxTlE0WU1VZS9ldldVeW1hN2dDRkZSZm41K09uZnVuQ1FwTmpaV0lTRWgxVHdpNE5MRXhzYmFIL3Y1K1ZYalNBQUFBQndIQVNFQU9KalRwMDlyOGVMRk9uWHFWS1d1NjlxMXE0WVBIODRIOXIrWUZpMWEyQVBDeU1oSUFrTFVlSkdSa2ZiSExWdTJyTWFSQUFBQU9BNENRZ0J3RUhsNWVWcTdkcTArLy94eldhM1dDbDlYcDA0ZFBmVFFRMnJmdnYwVkhCMnFLaXdzVEpzM2I1WWtiZDY4V2RkZmY3MUNRME9yZDFCQUZSMCtmTmorZnBieS96QUJBQUNBSzQrQUVBQWNRSHg4dk41NjZ5M0Z4TVJVK0JxVHlhVGJiNzlkZDk1NXAxeGNYSzdnNkhBcFdyZHVyUll0V2lnNk9sbzJtMDJMRnkvV3lKRWpDUWxSNHh3K2ZGaUxGeSsyYjN2UXNtVkx0VzdkdXBwSEJRQUE0QmdJQ0FIZ2I4eG1zeWt5TWxMdnZmZWVjbk56SzN4ZGl4WXQ5TWdqajZoZXZYcFhjSFM0SEF3R2c4TER3L1hpaXk4cU16TlRTVWxKZXUyMTE5U3paMC8xNk5GRDlldlhwOUFEL3JLeXM3TVZHeHVyeU1oSWJkNjgyUjRPZW5wNjZySEhIcFBCWUtqbUVRSUFBRGdHQWtJQStKdkt5Y25SaWhVcjlPT1BQMWI0R2hjWEZ3MGJOa3czMzN3ekg4eHJrTURBUUQzMzNIT2FNMmVPTWpNelpiUFp0R25USm0zYXRLbTZod1pVbXFlbnA4YU1HYVBBd01EcUhnb0FBSURESUNBRWdMK2hjK2ZPYWQ2OGVUcHo1a3lGcndrSkNkR0lFU1A0VUY1RHRXalJRbE9uVHRXeVpjc1VIUjFkM2NNQnFxUkZpeFlLRHcvbjV4QUFBTUJWUmtBSUFIOHoyN2R2MS9MbHk1V2RuVjJoOWlhVFNZTUdEZEtBQVFOa01wbXU4T2h3SlFVR0Jpb2lJa0pSVVZIYXVYT25qaHc1b3FTa3BBcS9GNENyemMzTlRYNStmbXJac3FXNmR1MnExcTFiTTNzWkFBQ2dHaEFRQXNEZmhNVmkwVWNmZmFRTkd6WlUrSnA2OWVwcDVNaVJhdHk0OFpVYkdLNHFnOEdnTm0zYXFFMmJOdFU5RkFBQUFBQTFCQUVoQVB3Tm5EOS9YZ3NXTE5DeFk4Y3FmRTIvZnYwMFpNZ1FLaFFEQUFBQWdJTWpJQVNBR203Ly92MWF2SGl4MHRQVEs5VGUzOTlmVHp6eGhFSkRRNi93eUFBQUFBQUFOUUVCSVFEVVVEYWJUZi85NzMvMStlZWZWL2lhcmwyNzZySEhIcE9IaDhjVkhCa0FBQUFBb0NZaElBU0FHc2hzTm12WnNtWGF0bTFiaGRxYlRDYjk4NS8vMUsyMzNrb0JBQUFBQUFCQUVRU0VBRkREcEthbTZ2WFhYMWRNVEV5RjJ0ZXFWVXRQUGZXVW1qZHZmb1ZIQmdBQUFBQ29pUWdJQWFBR09YUG1qR2JObXFYejU4OVhxSDFvYUtoR2p4NHRYMS9mS3p3eUFBQUFBRUJOUlVBSUFEWEV3WU1IOWNZYmJ5Z3JLNnRDN2UrNDR3N2RjODg5TXBsTVYzaGtBQUFBQUlDYWpJQVFBR3FBNzcvL1h1Kzk5NTVzTmx1NWJUMDhQRFJpeEFoMTdQai83TjE1V0ZSbC93YncrOHdHRER1eVNTcUdxS0RpYnU0YmdrdWFXVzZaMnB1bVpxbHZhdTVhWnFYWm00cnBXMmFhNzYvVjNEV1h6SDNOclJRWFRFc1dSUkZGR1laOTF2UDdnMmFVWUdZQVlkanV6M1Z4T1p6bk9lZDhRUzZHdWVkWld0cWhNaUlpSWlJaUlxcnNHQkFTRVZWZ0JvTUIzMy8vUGZidjMxK2svblhxMU1GYmI3MEZYMS9mTXE2TWlJaW9mSWlpQ0pWS0JTOHZyL0l1aFlpSXFNcVFsSGNCUkVSVU9JMUdnNmlvcUNLSGc2MWJ0OGI4K2ZNWkRoSVJWVU1xbFFyTGxpM0QzYnQzaTlSZnA5TmgrdlRwdUh6NWNvbnVsNWFXaGc4KytBQXhNVEVsT3Y5SnZmTEtLMWl6WmczUzA5T0xmTTZXTFZ1d2FORWlaR1ptbG1GbFJFUkVsUk1EUWlLaUNpZ3pNeE9MRnkvR3hZc1hpOVMvWDc5KytQZS8vdzJGUWxIR2xSRVJVVVVrbDh2eDg4OC9ZOVNvVWRpMklQUnh3UUFBSUFCSlJFRlViVnVSK3NmRXhHRHExS2xZdUhCaHNlL241T1NFK1BoNFRKa3lCYXRYcnk3U0VoaWxSUkFFNlBWNmJOeTRFU05Iaml4eXlPbnE2b3JEaHc5ai9QanhTRWhJS05ZOWp4MDdoblBuenBXZ1dpSWlvc3FCVTR5SmlDb1lsVXFGLy96blA3aDkrN2JOdmxLcEZLKysraXE2ZGV0VzlvVVJFVkdGRWgwZGpZTUhEK0tWVjE2QnA2Y25nTHlsS2JwMDZWS2s4eDBkSGFIVDZmRGlpeThXKzk0T0RnNTQ0NDAzTUdmT0hHemV2QmtlSGg0WU9uUm9zYTZoMSt1eGMrZE85TzNiTjk4YlhNZVBINGVEZ3dPZWVlWVppK2NxRkFyazVPVGdwWmRlUWxoWW1NMzd5R1F5OU96WkUzdjM3c1hseTVjeGJkbzBEQjQ4R0ZldlhpMVNyZWZPbllOY0xrZFVWQlNDZ29LSzlnVVNFUkZWSWd3SWlZZ3FrSHYzN21IeDRzVjQ4T0NCemI1S3BSTC8vdmUvMGJoeFl6dFVSa1JFRmMydFc3ZXdkKzllSEQ1OEdPUEdqVE1mOS9Ed0FBQmtaMmREcVZRQ0FJeEdJMDZmUG8zMjdkdERFQVFBZ0V5VzkxTEF6OC9QNm4zZWZQTk5kTzNhdFVBQTJLWk5Hd1FFQkNBcEtRbEdvN0hRY3pkdDJnU1pUSVlYWG5paFFKdFVLc1hubjMrT0gzLzhFU0VoSWViajBkSFIwR3ExbURGakJycDM3MTdvZGFWU0tRRGc2YWVmdGxvN0FKdzVjd1pidG16QmtDRkRNR0xFQ015Y09STnF0Um8xYTliRS92MzdjZlBtVFp2WEFQS21aUjg2ZElnQklSRVJWVWtNQ0ltSUtvaGJ0MjdoUC8vNUQ5UnF0YzIrUGo0K21EWnRHZ0lDQXV4UUdSRVJWVVJYcmx3QkFMUnQyeFo5K3ZUQnlwVXJ6VzBuVDU3RXlwVXJFUlVWaFpvMWEwSVFCTXlmUHgrQmdZRVlPblFvd3NQRGkzU1AxTlJVM0xoeEEybHBhVGh4NGtTQjlxU2tKQURBNGNPSDhldXZ2K1pyTXhxTitQUFBQeUdUeWRDZ1FZTUNiMmdKZ2dCQkVKQ2FtbHJnWENBdjJMTVVFRW9rK1ZkS1NrbEpnWStQVDZGOTVYSTVMbCsrak11WEw2Tmh3NFpRS3BXUXkrVm8wNllOR2pWcWhNek1UUGo3KzhQUjBiSFE4eE1URXpGNjlHZzRPenRqekpneGhmWWhJaUtxN0JnUUVoRlZBTmV2WDhleVpjdVFuWjF0czI5d2NEQ21USmtDTnpjM08xUkdSRVFWa1Y2dk42K0pkL2JzV1F3ZVBOamNObkRnUU9UazVNQm9OR0wyN05uNDlOTlA0ZTd1RHJsY2pwczNieUkyTmhZOWV2UW8wbjMyN05rRFVSU1JtWmtKdlY1Zm9GMnBWRUlpa1NBdExhMUFXMVpXbHJuV0R6NzRBS3RXclRKUGhUYVJ5V1RRNlhUNCtPT1AwYkpsU3dCQVpHUWtBT1FiRmZsUHBsR1FBTEIrL1hwczNMZ1J5NWN2UjJCZ1lJRytwcEdTZ2lEZy9mZmZ4NlZMbDVDVmxZWGp4NDhqTWpJUzN0N2UrZnIvOGNjZnlNbkpNZGREUkVSVUhUQWdKQ0lxWjlIUjBWaXhZZ1YwT3AzTnZ1M2F0Y080Y2VNZ2w4dnRVQmtSRVZWVXg0OGZSMlptSm54OWZlSHY3dzhBdUhUcEVnQWdLQ2dvWDRDMmFkTW1qQmt6Qm5LNUhEcWREa09HRENrd0FxOHdWNjVjd2ZyMTZ3RUF3NGNQTDlZYWcxbFpXWGoxMVZlaDAra1FIaDZPaUlpSVFwKzdyTlV4ZE9oUU9EczdGOXBtZWtOdDRjS0Z5TTNOQlFETW5qMGJLMWV1UkkwYU5mTDFOVTFIRmdRQlhsNWU2TmF0bTNsVTRKWXRXOHpmUDVQZmYvOGRVcW1VNncwU0VWRzF3b0NRaUtnYy9mcnJyMWk5ZXJYRnRac2UxNmRQSHd3Yk5pemZpejRpSXFxZXRtL2ZEaGNYRnl4YnRzeThocUJwNU4wbm4zd0NxVlNLakl3TUxGMjZGQkVSRVFDc2gzR0ZXYnQyTGJSYUxRQ2dTWk1teGE0dkxTME5VNmRPUlo4K2ZTejJzL2FjNXVMaUFsZFhWM2g2ZXBwSEFacGN2WG9WZXIwZS92NysrVWJVYjlpd0FXKzg4VWErNnhiMmRadkN5cmk0T01URnhSVjYvNy8rK29zQklSRVJWUnNNQ0ltSXlzbXhZOGV3ZHUxYWlLSm9zKytnUVlQUXYzOS9ob05FUklRUkkwYmczcjE3QUlCNTgrWVZhQjgvZmp3QVFLVlNRYTFXNCtyVnExaTZkS2w1SkYxUjllM2JGekV4TVJBRUFSczNiaXpXdWRldVhRTUFmUHZ0dDJqUm9rV0JVWG9tMWtMTHI3NzZDbGxaV1hqcXFhY0s5QnN5WkFoVUtoVmVlKzAxdEd2WHptb3RoVDEzbXI0WHpzN08yTDU5dS9uNDQrc045dXJWeStwMWlZaUlxaElHaEVSRTVlRDQ4ZU5GRGdkSGpoeUpuajE3MnFFcUlpS3FER2JPbklrWk0yWkFMcGNqSnllblFQQm5HdlhuN094c25xSWJGUldGOVBUMFl0MG5NaklTNTgrZng0RURCd3JkUktRb1VsSlNNRzNhTkVSRlJWbmNSQVFBdnZubUcrellzU1Bmc2R6Y1hFeWFOQWxQUC8wMDVzNmRXMkN0d0tLeUZoQVNFUkZSSGdhRVJFUjJkdkxrU2F4WnM4Wm1PQ2dJQXNhTkc0ZE9uVHJacVRJaUlxb013c0xDc0dUSkVseStmQmt2dlBBQ0hCd2NBRHlhWXJ4dTNUcElwVkxzMkxFRGpvNk81cEZ3cGxGM3hURmx5aFQwNjljUFNxVVNMaTR1K1VJK3RWcU5RWU1HQVFEMjd0MWJvdERORk43RnhNUVVhSE4wZE1UdzRjUHg1WmRmNHMwMzM4U2lSWXNRSEJ4YzRuczh6alFpTVRjM0YvUG56emNmejhuSktmYjFpWWlJcWdJR2hFUkVkblRxMUNtc1hyM2Faamdvazhrd1ljSUV0RzdkMms2VkVSRlJaZUxwNlltdnZ2b0tHelpzS0xDci9lalJvd0VBOSs3ZGc4RmdRSFIwTkdiT25GbWtVZXYvcEZBbzBMaHhZeHcvZmh5TEZpMUNaR1FrWG5ycEpRUUVCSlRLMTJHcXFiQmRqQUhnaFJkZXdLNWR1NUNVbElSWnMyYmg2NisvdHJoeFNYR1lRa09Ed1ZEbzZNaVNmSytJaUlncXMrS3RWRXhFUkNWMjVzd1pyRnExeXVhTERnY0hCMHliTm8zaElCRVJXYVJRS0FEazdSYXNVQ2pNbjV2YUZBb0ZEQVlEQUpoSEVENUo2S1ZXcTZIWDYvSHp6ejlqMmJKbDBPdjFGdnRxTkJxODg4NDcrUDMzMzB0OFB4T1pUSVlYWG5qQlhFTkNRa0t4cjJGdC9WNW5aMmZzMzcvZi9MRnUzVG9BREFpSmlLajY0UWhDSWlJN09IZnVIRDcvL0hPYkx6aVVTaVdtVDU5ZW9pbFVSRVJVZlpoMjRWVXFsVml6WmcyQVJ5UHZ2dmppQzBpbFV2UG5ZV0ZoQUdBT0RFdmkvdjM3QVBKMkZsNjBhRkdCWFlVWExGaGdEdUx1M3IyTCtQaDRYTHg0RVo5ODhna2FObXhZNHZzQ1FKY3VYZkQ1NTUvRHk4c0xEUm8wS1BiNWhUMzMybm8rTmhxTnhiNFBFUkZSWmNhQWtJaW9qUDMrKysvNDdMUFBiTDdZY0hWMXhlelpzMUc3ZG0wN1ZVWkVSSlZWU2RiN016MFBsU1Q4dW5uekpnQ2dXYk5tK1VZcm1wdzZkYXJBc1p5Y0hNeWRPeGRSVVZFV245dUtVb3VYbHhlZWUrNDVkT2pRd1J5TVBpbGI5MzJTTUpXSWlLZ3lZa0JJUkZTR0xseTRnSlVyVjlwOG9lSGk0c0p3a0lpSXlwUnBkK1BpYnNRaGlxSjVFNUdFaEFSa1oyZERxVlRtNjFQU1RVcXNqZVI3dkczU3BFbkZ2cmExZTVpZWw3T3lzakJnd0lBQ2ZSa1FFaEZSZGNPQWtJaW9qRnk5ZWhVclZxeXcrU0pEcVZSaTFxeFpEQWVKaUtqSXJEMjMvUFhYWC9EdzhEQi9MZ2dDakVZakJFSEFzR0hENE9mblY2eDduVDkvSG1xMUdsS3BGUGZ1M2NQNzc3K1BCUXNXbExqMng1bEc4czJmUDc5QXdHaHRuY1BTdXE5RUlrRzlldlhNeHpVYURhNWZ2dzVSRktIWDZ3dE1wU1lpSXFxcStJeEhSRlFHRWhJU0VCVVZaZlBGamFPakkyYk1tSUhBd0VBN1ZVWkVSRldCdGVlWHgwZmJPVGs1UVNLUndHQXc0S3V2dmtMTm1qV0xmYTlObXpZQkFMcDM3NDU2OWVwaDllclZtREpsQ2laTW1GRDh3di9CRk5RRkJBVEF4Y1VGQUhEcDBpVUFwUmNRRmphQ1VLZlRBY2hibjNISmtpWG00NG1KaVJnelpnejY5ZXRYb2hHUlJFUkVsUlVEUWlLaVVuYi8vbjE4OHNrbnlNM050ZHJQd2NFQk0yYk15RGR5Z1lpSXFDaE1BWmZKUDZmai92ZS8vNFVvaW5qNTVaY0I1SzFaV0pKdzhQVHAwL2o5OTkvaDR1S0NNV1BHb0VhTkduajQ4Q0UyYjk2TUtWT21tUHZGeE1UQTM5OGZucDZla01sa0VBUUJCb01CR28wRzJkblp5TXpNaEtlbko5emQzZk5kM3pRUzh2WFhYMGZMbGkwQjVHMjI0dUxpVW1xajkwd2g1T1BmSTBkSFI3ejc3cnZvM0xsenZyN3U3dTVZdlhvMWxFb2xkRHBkdnZVV3JlMkdURVJFVk5reElDUWlLa1ZxdFJvZmYvd3gwdFBUcmZaVEtCU1lObTBhNnRldmI2ZktpSWlvS3RGb05BZ09Ec2JZc1dNQjVCOXQ5K3l6eitMV3JWdG8wYUlGT25ic2FENSs4T0JCYk5xMENVcWxFcUlvUXFWU0FZREZJQzRsSlFWTGxpeUJSQ0xCckZtelVLTkdEUUI1WVo2L3Z6L1dyRmtEalVZREFIajc3YmZ6blNzSVFvR1JlN05telVLUEhqM01uNXRxcmwyN052ejkvZlBWUDNyMDZIeGg0cnAxNjNENThtWFVyRmtUenM3T1NFdExBNUEzUmRnV1V3Z3BpaUpFVVlRZ0NQRDI5aTRRRGdLQW01c2IzTnpjOFBiYmIrUHk1Y3Z3OGZFeGoyeDBjSEN3ZVM4aUlxTEtpZ0VoRVZFcHljbkp3U2VmZklMNzkrOWI3U2VYeXpGMTZsU0VoSVRZcVRJaUlxcHFubnJxS1h6KytlZm1VVzJtRFVoTWp5ZE9uRmpnbktlZmZob05HalRBMGFOSGtaMmREUUNvVmFzVzNOemNDdlJWcTlXWVBYczJjbk56OGM0Nzc2QnQyN2I1MnA5Ly9ubDA3dHdadTNidHdzbVRKeEVmSDU4dkVIejhzWWVIQjZaT25ZbzJiZG9VdU0rVUtWUFF1M2Z2ZkVIZjR5TVRUUm8yYklnTEZ5NWcvLzc5NW1NU2lRUjE2OVl0MFBlZkhsK3ZNVGMzRjA1T1RqYlBtVFp0R3JadjM0NGRPM2FZbjllYk5HbGk4endpSXFMS2lnRWhFVkVwME92MVdMNThPVzdldkdtMW4wd213K1RKazlHNGNXTTdWVVpFUkZYUlAwZjltYVljMTZsVHgrSlUyS0NnSUV5ZE9oV2pSbzNDdEduVGtKS1NVbURrbjhuKy9mdGhNQml3ZlBseUJBY0hGOXJIeThzTHI3enlDbDU1NVJYazV1WWlLU2tKRHg0OGdGcXRSbVptSmpRYURiUmFMVnEwYUlHd3NMQkN2NFpubjMyMlNGOXZ4NDRkMGJGalI1dzVjd1lMRml5QVhxL0grUEhqNGV2cmEvTmNyVllMdVZ5Tzl1M2JGMm5FSVFEVXJGa1RiN3p4QmhvM2Jvd1BQdmdBclZ1M2ZxS2RsSW1JaUNvNlFTeHMxVjRpSWlveW85R0l6ejc3REdmUG5yWGFUeUtSNEsyMzNqS3ZzVVJFUkJYTHdvVUxjZTNhTlFEQW5EbHpFQm9hV3M0VkZWMUdSZ2JPbmoyTDhQRHdJcTJWRnhNVEEwOVBUd1FFQkJUYWJqQVlvTmZySytTMDJ0MjdkNk4rL2ZwbzBLQkJrZnFucHFaQ29WQ1lwd29YVjF4Y0hJS0Nna3AwTGhFUlVVVWgyUGdEZ1NNSWlZaWVnQ2lLK1BiYmIyMkdnd0F3WnN3WWhvTkVSRlFtWEYxZDg2M3ZaNHV0a2V4U3FiVEM3dUxidDIvZll2WDM4dko2b3ZzeEhDUWlvdXFnYUdQc2lZaW9VRHQzN3NTQkF3ZHM5aHM4ZUhDaGk2RVRFUkVSRVJFUmxUY0doRVJFSlhUMjdGbHMyclRKWnIrSWlBZzg5OXh6ZHFpSWlJaUlpSWlJcVBnWUVCSVJsVUI4ZkR4V3IxNXRzMStiTm0wd2N1VElJcTBIUlVSRUZRZVg2U1lpSXFMcWhBRWhFVkV4cVZRcUxGdTJERnF0MW1xL2tKQVF2UEhHRzBYZU1aR0lpTXFYcTZ1citYRktTa281VmtKRVJFUmtYM3pWU2tSVURCcU5Cc3VXTFVOYVdwclZmclZxMWNLVUtWTWdsOHZ0VkJrUkVUMnAyclZybXgvSHhzYVdZeVZFUkVSRTlzV0FrSWlvaUVSUnhCZGZmSUdFaEFTci9XclVxSUVaTTJaQXFWVGFwekFpSWlvVjdkdTNOeThKY2V6WU1TUW1KcFp6UlVSRVJFVDJ3WUNRaUtpSXRtelpndDkrKzgxcUgyZG5aOHlZTVFPZW5wNTJxb3FJaUVxTHY3Ky9lY2Q1ZzhHQXhZc1g0L1RwMHpBYWplVmNHUkVSRVZIWkVrU3V3RXhFWk5QSmt5Znh4UmRmV08wamxVb3hjK1pNaElhRzJxa3FJaUlxYlRrNU9mamdndy95alI2VXkrVUlDQWlBazVOVE9WWkdWY1hjdVhQTHV3UWlJcXFHQkJzN1p6SWdKQ0t5NGNhTkcxaTRjQ0gwZXIzVmZxTkhqMGIzN3QzdFZCVVJFWldWakl3TVJFVkY0YSsvL2lydlVxZ0srdmJiYjh1N0JDSWlxb1pzQllTY1lreEVaSVZLcFVKVVZKVE5jTEJuejU0TUI0bUlxZ2hYVjFmTW5Uc1hvMGVQenJkeENSRVJFVkZWeFJHRVJFUVc2UFY2TEZ5NEVEZHUzTERhcjBtVEpwZzJiUnFrVXFtZEtpTWlJbnRTcVZSNCtQQWhkRHBkZVpkQ1ZRQ1hJaUVpb3ZKZ2F3U2h6RjZGRUJGVk51dlhyN2NaRHZyNysyUGl4SWtNQjRtSXFqQlBUMDl1UGtWRVJFUlZHcWNZRXhFVjR0U3BVOWkzYjUvVlBrcWxFbSsvL1RhY25aM3RWQlVSRVJFUkVSRlI2V05BU0VUMEQzZnUzTUhhdFd1dDlwRklKSmcwYVJMOC9mM3RWQlVSRVJFUkVSRlIyV0JBU0VUMG1KeWNIQ3hmdmh4YXJkWnF2eEVqUnFCSmt5WjJxb3FJaUlpSWlJaW83REFnSkNMNm15aUtXTE5tRFpLVGs2MzI2OTY5T3lJaUl1eFVGUkVSRVJFUkVWSFpZa0JJUlBTM3ZYdjM0dHk1YzFiN1BQMzAweGc1Y2lSc2JBQkZSRVJFUkVSRVZHa3dJQ1FpQW5EdDJqWDgrT09QVnZzb2xVcE1talFKY3JuY1RsVVJFUkVSRVJFUmxUMEdoRVJVN2FXbnArTy8vLzB2akVhajFYN2p4NCtIajQrUG5hb2lJaUlpSWlJaXNnOEdoRVJVclltaWlDKy8vQkpxdGRwcXYrZWVldzR0V3JTd1UxVkVSRVJFUkVSRTlzT0FrSWlxdGYzNzkrUGl4WXRXKzRTRWhHRGd3SUYycW9pSWlJaUlpSWpJdmhnUUVsRzFsWmlZaVBYcjExdnQ0Kzd1am9rVEowSXFsZHFwS2lJaUlpSWlJaUw3WWtCSVJOV1NWcXZGWjU5OUJyMWViN0dQSUFpWU9IRWkzTjNkN1ZnWkVSRVJFUkVSa1gweElDU2lhdW1ISDM3QW5UdDNyUFlaTW1RSVFrSkM3RlFSRVJFUkVSRVJVZmxnUUVoRTFjNzU4K2R4OE9CQnEzMmFOV3VHdm4zNzJxa2lJaUlpSWlJaW92TERnSkNJcWhXVlNvVTFhOVpZN2VQdTdvNXg0OFpCRUFRN1ZVVkVSRVJFUkVSVWZoZ1FFbEcxSVlvaVZxOWVqY3pNVEt2OXhvMGJCemMzTnp0VlJVUkVSRVJFUkZTK0dCQVNVYld4Wjg4ZXhNVEVXTzNUcTFjdk5HM2ExRTRWRVJFUkVSRVJFWlUvQm9SRVZDMGtKaVppMDZaTlZ2dlVxbFVMUTRjT3RWTkZSRVJFUkVSRVJCVURBMElpcXZJTUJnTysvUEpMR0F3R2kzMWtNaGttVEpnQXVWeHV4OHFJaUlpSWlJaUl5aDhEUWlLcThuYnUzSW1FaEFTcmZZWU5HNFphdFdyWnB5QWlJaUlpSWlLaUNvUUJJUkZWYVRkdjNzVDI3ZHV0OW1uV3JCa2lJeVB0VkJFUkVSRVJFUkZSeGNLQWtJaXFMTDFlajlXclYxdWRXdXpxNm9xeFk4ZENFQVE3VmtaRVJFUkVSRVJVY1RBZ0pLSXFhOGVPSFVoTVRMVGFaOXk0Y1hCM2Q3ZFRSVVJFUkVSRVJFUVZEd05DSXFxUzR1UGo4ZE5QUDFudDA3VnJWelJ2M3R4T0ZSRVJFUkVSRVJGVlRBd0lpYWpLTVUwdE5ocU5GdnQ0ZW5yaTVaZGZ0bU5WUkVSRVJFUkVSQlVUQTBJaXFuSzJidDJLTzNmdVdPM3oybXV2UWFsVTJxa2lJaUlpSWlJaW9vcUxBU0VSVlNseGNYSFl0V3VYMVQ2ZE8zZEdzMmJON0ZRUkVSRVJFUkVSVWNYR2dKQ0lxZ3lEd1lCMTY5WkJGRVdMZlR3OFBEQjgrSEE3VmtWRVJFUkVSRVJVc1RFZ0pLSXFZOSsrZmJoNTg2YlZQcU5IajRhenM3T2RLaUlpSWlJaUlpS3ErQmdRRWxHVjhPREJBMnpldk5scW40NGRPNkpGaXhaMnFvaUlpSWlJaUlpb2NtQkFTRVNWbmlpSytPYWJiNkRWYWkzMmNYZDN4NGdSSSt4WUZSRVJFUkVSRVZIbHdJQ1FpQ3E5MzMvL0hSY3VYTERhWjlTb1VYQnhjYkZUUlVSRVJFUkVSRVNWQndOQ0lxclVjbkp5OE0wMzMxanQwN1p0VzdScTFjcE9GUkVSRVJFUkVSRlZMZ3dJaWFoUzI3eDVNMVFxbGNWMkp5Y25UaTBtSWlJaUlpSWlzb0lCSVJGVlduRnhjZGkvZjcvVlBrT0dESUdIaDRlZEtpSWlJaUlpSWlLcWZCZ1FFbEdsWkRBWXNHN2RPb2lpYUxIUDAwOC9qZkR3Y0R0V1JVUkVSRVJFUkZUNU1DQWtva3BwMzc1OXVIbnpwc1YyUVJBd2V2Um9TQ1Q4TlVkRVJFUkVSRVJrRFY4NUUxR2xvMWFyc1hYclZxdDlldmJzaWJwMTY5cW5JQ0lpSWlJaUlxSktURmJlQlJBUkZkZUdEUnVRbTV0cnNkM1QweE9EQmcyeVkwVkVSRVJFWlM4NVE4VFdLM3BvRFNLTUltQTBJdTlmRVZCclJLUms1aTI5VXRkVEFoOFhBVTV5UUNrWDRDUURYQjBFZEFtU2x2TlhRRVJFRlJVRFFpS3FWR0pqWTNIOCtIR3JmVWFPSEFsSFIwYzdWVVJFUkVSVU1pSUFvUmo5alNKdy9vN0JacjhFbFJFSnF2ekhQSndZRUJJUmtXVU1DSW1vMGhCRkVkOSsrNjNWUHMyYk4wZnIxcTN0VkJFUkVSRlIwV24wd0kySFJ2eHhQKzhESXZCT2hLTEk1N3Mvd2Z1ZlNubngrbXNOd081cmVnUjZDS2pqSVVFTlo2RllZU1lSRVZVdURBaUpxTkk0Y2VJRVltTmpMYllyRkFyODYxLy9naUR3ejFjaUlpSXFmd1lqRUs4eTRvOTdlWUZnYktvUkJ1T2pkb2tBNkkyQXJJZ3J3eXNWQXNZOEk0ZFNMa0FxeVR2LzhZKzBuTHlweHc0eUFkazZFVGs2bVA5MUtYb09DUUM0clRaaTl4OTY4K2Z1amdLYStFdlF4RStDUm40U09DdjQ5eFlSVVZYQ2dKQ0lLb1djbkJ4czJMREJhcC8rL2Z2RDI5dmJUaFVSRVJFUkZTUUNpSHRveEtsYkJweExOQ0pMSzFyc2F4U0IrNWtpQXR5S0ZyWUpBTnJWc2M4MDRWdHArZXRXNTRvNG1XREF5UVFEQkFGNDJsT0NKdjRTaFBsTEVPZ3BnWVI1SVJGUnBjYUFrSWdxaGUzYnQwT3RWbHRzOS9iMnhyUFBQbXZIaW9pSWlJZ2VTYzRRY2ZxV0FXZHVHWkNTWlRrVURIQVRFT29yUVlpdkJQVnJTT0RpVURHVHRUb2VBbm8xa09GVzJ0L1RvUjhqaWtCY3FoRnhxVWI4ZEJWd1VRaG81Q2N4anpCMGM2eVlYeE1SRVZuR2dKQ0lLcnlrcENUODhzc3ZWdnNNSHo0Y2Nua3hGOWNoSWlJaUtnWHJ6dW53NjgzQ053K1JTdkpHL1lYNlNoRHFLNEY3SlFuUGdyd2tDUExLbS90c0ZQTTJQcm1TblBjUm4yckU0eEZvcGxiRTJVUUR6aWJtZlE4R041V2hWd08rMUNRaXFrejRXNXVJS2pSUkZQSDk5OS9EWUxDOFkxOW9hQ2hhdFdwbHg2cUlpSWlJSG5uS1BYL29wNVFEcld0SjBiYU9GQTI4SmFqc3l5TkxoRWVCWWY5R2VZSGcxWHQvQjRiM2pFalB6VDlpc3JaSEVSZFZKQ0tpQ29NQklSRlZhTkhSMGJoMDZaTEZka0VRTUdMRUNHNU1Ra1JFUk9YbW1kcFM3SWpSSTh4ZmlyWjFKR2hhVTFya2pVY3FJeGVGZ0dkcVMvRk1iU2xFRVVoVVB4cGRtS2cyb242Tkt2ekZFeEZWVVlJb2lwWVh5Q0FpS2tjR2d3R3paOC9HM2J0M0xmWUpEdy9IcUZHajdGZ1ZFUkVSVVVGYUE2Q3d6LzRoRlpyT0FNajVmU0FpcW5BRUc2TnErTllPRVZWWVI0OGV0Um9PS3BWS0RCbzB5STRWRVJFUkVSV080V0NlNG9hRE9UcGc5elU5MG5JNGJvV0lxRHh4aWpFUlZVaTV1Ym5ZdW5XcjFUNHZ2dmdpWEYxZDdWUVJFUkVSRVpXMk03Y00ySFpGangweGVqU3RLVUdYcDJWbzRpK0JoS3ZIRUJIWkZRTkNJcXFROXV6WkE3VmFiYkU5SUNBQUVSRVJkcXlJaUlpSWlFcmJzZmk4amVpTUloQ2RaRVIwa2hhZVRnSTYxcFdpODlOUzFGQXlLU1Fpc2dkT01TYWlDaWN0TFExNzl1eXgybWY0OE9HUVNqbVhoNGlJaUtpeUVnSDBhU2hGcUcvK2w2V3FIQkc3L3RCajFoNE5WcHpVSWk3VldENEZFaEZWSXh4QlNFUVZ6clp0MjZEUmFDeTJOMjNhRkUyYk5yVmpSVVJFUkVSVTJnUUFiV3BMMGFhMkZDbVpJbzRuR0hBeXdRQjFidDU2aENLQVMzZU51SFJYaThaK0V2UnZKRU05N3BCTVJGUW11SXN4RVZVb1NVbEptRDE3Tm96R3d0OHBGZ1FCQ3hjdVJPM2F0ZTFjR1JFUkVSR1ZOWU1SdUpSc3dMRTRBeTRuRi94N3NKR3ZCTTgxa3FHK040TkNJcUxpc0xXTE1VY1FFbEdGc21IREJvdmhJQUIwNnRTSjRTQVJFUkZSRlNXVkFDMENwR2dSSUVWeVJ0NVU0ek9KQnBpR3RWeTliOFRWKzFwMENaTGlsWmJ5OGkyV2lLZ0s0ZHN1UkZSaFhMdDJEZWZQbjdmWUxwUEpNSERnUUR0V1JFUkVWTG5rNXVhV2R3bFc2WFE2cTI4RUVqM08zMVhBbUdmaytMQ25Bem9FU3ZINDJKY0dIRUZJUkZTcStGdVZpQ29FVVJUeDQ0OC9XdTNUczJkUDFLaFJ3MDRWRVJFUlZUNkxGaTNDNU1tVGtaQ1E4RVRYTVJxTldMZHVIYkt6c3kzMjJiRmpCeElURTR0MTNUTm56dUROTjkvRXRXdlhyUGJUNi9YWXNXTkhzYTc5ei9OLysrMDNpKzIzYjkrMnV0NHhWU3grcmdKR3Q1RmpZUzhIZEt3clJZQ2JnR2RxYzdNNklxTFN4RFVJaWFoQ09IZnVIRmFzV0dHeFhhbFVZdW5TcFhCeGNiRmpWVVJFUkpWTFhGd2NKazJhQkVFUU1HL2VQTFJyMTY1QW4renNiQ2lWU3B2WDZ0MjdONXlkbmVIdDdWMW9lM3g4UE56YzNMQjQ4V0lFQndjWHFiN0ZpeGZqNE1HRGNIQnd3RWNmZllRdFc3WVVHdFNscHFZaUxpNE9vMGVQeHJCaHc0cDBiUUJRcTlYWXQyOGZCZzRjaUY2OWVxRmJ0Mjd3OVBRczBPL2t5Wk9vVWFNR0ZpNWNDRmRYMXlKZm55b0d2UkdRY2FnTEVWR3hjQTFDSXFyd2pFWWp0bXpaWXJWUC8vNzlHUTRTRVJIWkVCUVVoQ0ZEaHVDNzc3N0RpaFVyQ2dTRVc3ZHV4Ylp0MjdCeTVVcDRlSGhZdlpaQ29VQkdSZ2JxMXExYm9FMnYxME1VUlJnTUJqZzRPQlNwdHN6TVRKdzRjUUtDSU9Damp6NUNXRmdZWW1Oajhmbm5uOFBiMnh1T2pvNEE4cVloSnljbkF3QU9IejZNL3YzN3c5blpPZCsxNHVMaUN2M2I0ZEtsUzBoT1RvWk9wNE1nQ0RoeTVJakZldExTMGhBVEUxTm9pRW9WRzhOQklxTFN4NENRaU1yZDZkT25jZWZPSFl2dFhsNWVpSXlNdEdORlJFUkVGVmRVVkpUVktibzVPVGtBZ0l5TURMeisrdXZtNDZJb0lqNCtIZ0R3N3J2dllzbVNKVkFvRkJhdkk1VktJWlBKc0hUcDBnSnRxYW1wR0RwMEtIeDlmWXU4ZWRqT25UdWgwV2pRcDA4ZmhJV0Y0ZUxGaStqUm93ZDY5ZW9GSnljbmM3OTE2OVpoL2ZyMWFONjhPVDcrK0dOSUpBWFRvS0NnSUtTbnArUDA2ZE53Y0hDQVJxT0JJQWhRS3BWd2RuYkdwazJiSUlvaWdvS0NzSHIxYWd3WU1BQitmbjVZdlhvMUFKZy9aemhZUFlnQXJBNmJJU0lpQm9SRVZMNE1CZ08yYmR0bXRjK2dRWU9zdm9BaElpS3FUb1lORzRhcFU2ZkMzZDNkSEt4ZHZud1pjcmtjb2FHaGNIRnhnWStQRDRDODZjUTNidHdBQUlTRWhLQnAwNmJtNit6WnN3Y0RCZ3l3ZUI4Yk01R0tKVDA5SFpzMmJZS1hseGZHalJzSG85R0laY3VXUWFmVFlmYnMyUWdMQ3dNQVJFZEhZOE9HRGFoUm93Ym16SmxUYURob01tZk9IT2gwT3JpNXVTRXlNaEtCZ1lGWXMyYU51YjEvLy82bFZqOVZibCtkMWNIYldjQ3pJVElvdUhRaEVWR2hHQkFTVWJrNmVmS2tlUnBSWVdyVnFvV09IVHZhc1NJaUlxS0t6ZC9mSHovODhFTytZNHNYTDhhUkkwY1FIaDZPdm4zN21vOXYzNzRkTjI3Y2dGd3VSM0J3TU1hUEgxL2tLY0ZGV2FxOHFEc1NyMXk1RWhrWkdYai8vZmZoNHVLQ3ZYdjNJaWtwQ2E2dXJqaDM3aHhDUTBOeCsvWnRMRml3QUVhakVTMWJ0clFhRGdLQWs1TlR2cEdIL3lTUlNIRDc5bTI4L3ZycnlNN09OajhHWUhYekZhcGFydDQzNHZRdEF3RGcxNXNHREcwbVE4dW5wQnhSU0VUMER3d0lpYWpjNlBWNm02TUhod3daWXZNRkFoRVJVWFdqMFdpUWtaRmgza0RrdGRkZXc1RWpSL0RwcDU4aU1EQVFUWm8wZ1VhandZWU5HK0RpNG9MRml4ZWpZY09HeU1yS3dxRkRoOUNuVHgrYjl6QWFqZERyOVpnOWUzYUJOcjFlbis5ZlN6SXpNN0ZxMVNvY09YSUV3Y0hCZVBqd0lUWnMySURObXpkREVBVE1uVHNYclZxMXdyVnIxekJ2M2p6azVPUWdJaUlDaHc4Znh0R2pSOUd6WjArOC9QTEw1aEdSdG9paWlEdDM3cUJXclZvUVJSRVNpUVF1TGk0UUJNSDhHQ2pkMFpGVXNmMmFZREEvVHMwV3NlcVVEcUcrQmd4ckxrZUFHMytPVGFYN0FBQWdBRWxFUVZRT2lJaE1HQkFTVWJrNWR1d1lIang0WUxHOVhyMTZhTjY4dVIwcklpSWlxaHd5TXpNeFlzUUlkT2pRd1J3U0dneDVRY2lISDM2SUxsMjY0UGJ0MjNqdzRBR2FOV3VHZ3djUDR1REJnemg3OWl6dTNMbUQ1T1JrakJvMXl1bzlkRG9kQU9EZXZYc0Yya3ozTXZXeHhHQXc0Tml4WXdDQUd6ZHVZTldxVmREcjlUQWFqUmcwYUJCYXRteUpuMzc2Q2F0WHI0YXpzek1XTDE2TTVzMmJZOGlRSWZqd3d3K3hhOWN1SERod0FIUG16RUg3OXUzTjEwMUpTY0htelp2empYSk1UVTNGNU1tVDhlZWZmMkxldkhrUVJSRUJBUUZZdW5TcGVjMUIwM3FLMXFaV1U5WHlXaHM1R3ZwSXNQV0tIaG1hdkorWFArNGI4ZDUrRFNMcXkvQmNxQXhPOG5JdWtvaW9BaERFb3N3ZElDSXFaVHFkRG0rLy9UWlVLcFhGUGpObXpEQ3ZTVVJFUkVTUHBLZW5ZK0RBZ1U5MGpWZGVlUVVqUjQ3TWR5d2hJY0c4YTNHZlBuM1FwRWtUVEpzMkRSNGVIbkJ3Y0VCYVdoclVhalhjM053d2UvWnNSRVpHWXVEQWdVaEtTb0tmbngrazBvSUx2SzFac3dheHNiRVlOR2dRY25KeThQNzc3Nk54NDhhWU1HRUNWcTFhaFN0WHJpQThQQnpqeDQvUHQ3TnlkblkyNXMrZmoram9hTlNwVXdkZmZmVlZ2dXV1WGJzV0d6WnNLUFJyazBna01CcU5jSGQzUjNoNE9IYnUzQWxuWjJlRWg0Y0R5TnN3SlNBZ29NQTFxZXJLMW9uWUVhUEg0VmdEakkrOUFuWjNGREFvVElaMmdaeDJURVJWbTJCaitEd0RRaUlxRjcvODhndSsrKzQ3aSswTkdqVEF2SG56T0FXSWlJaW9FRGs1T2VqZnZ6K2tVaW4yN3QxYmF0ZnQyYk1uT25YcUJHOXZiMlJsWmNIWjJSa25UcHlBajQ4UFB2amdBNmpWYW93ZE94YmR1bldEbTV1YitieERodzRoS0NnSTc3NzdybmthcjRuQllJQlVLc1hkdTNjeFljSUVPRG82WXNtU0pSZzNiaHc2ZE9pQWwxNTZDVUZCUVlYV3MzMzdkbXpac2dWQlFVRllzR0JCdmpaUkZKR2RuUTBuSnlmMDZ0VUxkZXZXemJkSlNhOWV2YXl1a2Vqdjc0OXZ2LzIySk44bXFzUnVxMFdzajliaGVrcituNDE2TlNRWTNrS0dPaDVjMm9hSXFpWmJBU0duR0JPUjNXbTFXdXpjdWROcW40RURCekljSkNJaXNrQ3IxUUlBWkxMUy9YTmVLcFhpK1BIakJZNm5wS1JnNTg2ZGlJaUlnTUZnd01HREJ3djB1WFRwRXE1Y3VZSjI3ZG9WdUtaS3BUSlArMTJ3WUFIUzA5TXhaTWdRWEw1OEdidDM3eTYwbG95TURCdytmQml0V3JYQ2pCa3pDclFMZ2dCblorZEN6elVhalJCRkVSRVJFWmc1YzZaNWl2SHExYXNCQUtOSGowYXZYcjFzZmorbzZxbmxMbUJhVndWK1N6Umc0eVU5VkRsNTQyVmlIeHJ4d1FFdHVnWkpNYUNKREM0Sy9oMUtSTlVMQTBJaXNydjkrL2REclZaYmJBOE5EVVdqUm8zc1dCRVJFVkhsa3B1YkN3QUZSdXM5S1lWQ0FVRVFzR2ZQSHZPeHlNaEllSGg0WVBqdzRYajQ4Q0VBSUNnb3lCeTJwYWFtWXVqUW9RZ01EQ3dRRGdMQThlUEhzV3JWS3FTa3BNRGQzUjJUSjArR1ZxdUZVcWxFMjdadDhjc3Z2MENqMFVBUUJQT2FncVlOeWlRU0NTNWN1SUNmZnZvSnc0WU5LL0xYb1ZLcHNHVEpFalJ0MnJUUTlyRmp4eUk0T0xqSTE2T3FSUURRcHJZVVRXdEtzZnVhSHZ2KzFFTnZCRVFBUitJTU9IZmJpRGZheXhIaXc5R0VSRlI5TUNBa0lydlNhRFFXUndxWXZQamlpM2FxaG9pSXFITEt5c29DQVBqNitwYnFkUzJOM2pjZE53VjN4WkdkblkyVWxCUUFlZE9OKy9UcGcwNmRPaUVzTE13ODlkalYxUlV1TGk2SWpJeUVwNmNuTm03Y1dPejc2SFE2SERwMENBY09ITUM1YytjZ0NJSjVNeEtOUm9PSER4L2k4ODgvaDFhcnhkNjllMUd2WGoxRVJVVkJvVkFVKzE1VU5UaklnQmVieU5DeHJoUS9SdXR3T1RsdjJyRlJGQkhneWhHRVJGUzlNQ0FrSXJzNmZQZ3dNakl5TExZM2J0d1lJU0VoZHF5SWlJaW84cmw3OXk0QUlEQXdzRlN2YXlzQUxFbEEyS3RYTDV3N2R3NE5HalRBODg4L0R3Y0hCM1BiM2J0MzRlZm5WNkxyQW5tN09aOC9meDRBY09mT0hYejg4Y2ZvMUtrVDVzMmJoMDgvL1JUYnRtMHo5MVdyMWZrKy8vUFBQL0hwcDU5aSt2VHBKYm8zVlIxK0xnTGU2cVRBcGJ0R3JMK29RL2NnS2R3Y0dSQVNVZlhDZ0pDSTdFYXYxK2Vic2xTWUo5MlJrWWlJcURxNGV2VXFBS0JaczJhbGVsMUwreGVhTnZ1d3RyK2h0Ylo1OCtiaHdZTUhpSTZPeGw5Ly9ZVS8vdmdEMTY5ZlIyWm1Kcjc0NGd2enpzbEZsWkNRZ0dYTGx1SDY5ZXN3R28xUUtCVG8zYnMzaGd3WkFqOC9Qd0JBL2ZyMTRlTGlBamMzdHdKckVCSVZwbWxOQ1VKOUhTQmhOa2hFMVJBRFFpS3ltMlBIamtHbFVsbHNiOXEwS2VyWHIyL0hpb2lJaUNvZlVSUng5T2hSZUhoNG9IUG56cVY2YmFQUkNMMWVqOWRmZnozZmNZUEJZRzRIZ051M2I1djdtSTRWdG1Pd1NxWENSeDk5aE5qWVdLU25wNXVQQndjSFkvanc0ZWpldlRzOFBEeXMxblQyN0ZuY3ZYc1h6ei8vdlBsWVlHQWdIQndjSUpGSU1IandZQXdjT0JDZW5wNzV6Z3NJQ0xCNjNXM2J0c0hYMXhjZE8zYTAybytxRjdtMHZDc2dJaW9mREFpSnlDNE1Cb1BObll1NTlpQVJFWkZ0aHc0ZHdyMTc5ekI5K3ZSODAzVkxneW5rKytmbUo2YUEwUFN2UkNJeDk5SHI5Zm5hSHVmcDZRbXRWb3YwOUhRNE9EaWdWNjllNk5ldkh3NGZQb3o5Ky9kai8vNzlCYzVKVDAvSG0yKythZjQ4UGo0ZVJxTVJ0V3ZYUnN1V0xRSGtyWWs0ZmZwMHhNWEZtVGRHdVhmdkhsYXNXRkZvVUptYm00dms1R1RNbmozYlhITjBkRFNjbkp5d2N1WEtVcCtxVFVSRVZOa3dJQ1FpdXpoMTZoUWVQSGhnc2IxcDA2YW9WNitlSFNzaUlpS3FmTkxUMC9IbGwxOGlQRHdjUFh2MkxQWHJhN1ZheUdReUxGMjYxSHdzTWpJUzd1N3U1bllnYjNTZXFZOXBGK1BDZ2prQWVPbWxsM0RpeEFtTUhUdldmQjEzZDNmczNic1h6czdPNW1OQTNsckUvOVN3WVVNQXdQYnQyeEVhR2dvbkp5Y0FlUnUwUEw1Smk1K2ZINW8wYVlMLy9lOS84UGIyaHFPam83bk5OSnJ3M3IxNzVtTzFhOWNHQUt4ZHV4Yno1OCtIVE1hWFJrUkVWSDN4V1pDSXlwelJhTVJQUC8xa3RjL2owNGFJaUlpb2NFbEpTUWdPRHNiYmI3OWRKdGYzOFBEQXM4OCttKy9ZOU9uVEVSNGVEaUJ2ZW5Oa1pDVDY5Kzl2Ym5kd2NNREVpUk1SRVJGUjZEWGJ0V3RuSHVWbjR1WGxWYUtkaW0wWk5td1lCZ3dZWUE0UmljcGFkSklSRFgwa2NKS1hkeVZFUkU5R0VLMnRKa3hFVkFyT25qMkxsU3RYV214djJMQWg1czJiWjhlS2lJaUlpSWllekUyVkVRc1BhZUhoSkdCVWF6bENmVXUyR3pjUmtUMElnbUIxQ3liK0JpT2lNaVdLSW5iczJHRzF6K09qRUlpSWlJaUlLanFERWZqcW5BNUdFVWpORnJIMG1CWS9ST3VnTGJnVUp4RlJwY0NBa0lqS1ZIUjBORzdkdW1XeFBUQXdFR0ZoWVhhc2lJaUlpSWpveVVnbHdJREdNcmc0UEJxUWMraUdBUXYyYXhDWFd2aDZuRVJFRlJrRFFpSXFNMFVkUFdoanBETVJFUkVSVVlYVDhpa3AzbzlVb0huQW81ZlY5ekpGZkhSWWkxMS82TUhGdklpb01tRkFTRVJsNXZyMTY0aU5qYlhZWHJObVRiUnUzZHFPRlJFUkVSRVJsUjQzUndFVE9pZ3d1bzNjdkZHSktBTGJZL1JZY1ZLTFRDMVRRaUtxSEJnUUVsR1oyYk5uajlYMjU1NTdEaElKZncwUkVSRVJVZVVsQU9nUUtNV0NTQWZVOVh6MHQrM2xaQ1BlUDZCRmdvcFRqb21vNHVNcmN5SXFFMGxKU2JodzRZTEY5aG8xYXFCRGh3NTJySWlJaUlpSXFPeDRLUVhNQ1ZlZ1Q0ak1mQ3cxVzhUaXcxb2NpVFdBWXdtSnFDSmpRRWhFWmVMbm4zKzIydDYzYjE5SXBWSTdWVU5FUkVSRVZQWWtBakN3aVF3VE95ak1VNDcxUnVDN0N6cDhkVllIamI1ODZ5TWlza1JtdXdzUlVmR28xV3FjT0hIQ1lydXJxeXU2ZHUxcXg0cUlpSWlLVDYvWDQ4S0ZDN2g0OFNKU1UxT2gwK25LdXlTcTRQcjI3WXZtelp1WGR4bFVBVFFQa09EZENBZXNPcVhEcmJTOEtjYW5ieG5nN3lxZ1h5aGZoaE5SeGNQZlRFUlU2dmJ2M3crOTN2TGJvejE3OW9SQ29iQmpSVVRWaHlpS2lJbUp3Wmt6WjNEOStuV29WQ3JrNXVhV2QxbEVoWEowZElTbnB5Y2FObXlJdG0zYm9uSGp4aFZtWi92bzZHaDgvZlhYZVBEZ1FYbVhRcFZJeDQ0ZHk3c0Vxa0I4bkFYTTZxN0ErbWdkanNjYlVOZFRndDROK1JLY2lDb20vbllpb2xLbDBXaHc0TUFCaSswS2hRSTlldlN3WTBWRTFVZHljakxXcmwyTDY5ZXZsM2NwUkVXU201dUx1M2Z2NHU3ZHV6aHk1QWdhTm15SU1XUEd3Ti9mdjF6ck9uandJTDcrK211SUlsY01JNklubzVBQy8yb2xSMzF2Q1JwNFN5RGpJbDlFVkVFeElDU2lVblgwNkZGa1pXVlpiTy9jdVROY1hWM3RXQkZSOVhEOStuVXNXN1lNMmRuWjVWMEtVWWxkdjM0ZDgrZlB4OVNwVTlHd1ljTnlxY0UwY3RBVUR0YXVYUnZ0MjdkSHJWcTE0T2pvV0M0MVVlVlJzMmJOOGk2QktxZ09nVng3bTRncU5nYUVSRlJxREFZRDl1N2RhN0ZkRUFUMDd0M2JqaFVSVlEvSnljbjV3a0ZCRU5DdFd6ZDA2ZEtGb1FaVmFMbTV1Ymg5K3phT0hUdUdJMGVPUUJSRlpHZG5ZOW15WlZpd1lJSGRSeExxOWZwODRXRFBuajN4OHNzdmMxTXRJaUlpcXZJWUVCSlJxZm45OTkrUmtwSmlzYjFGaXhibFBtMk1xS29SUlJGcjE2NDFoNE9lbnA0WVAzNDhHalZxVk02VkVkbm02T2lJNE9CZ0JBY0hvMTI3ZHZqaWl5K2dVcW1RbloyTnRXdlhZdTdjdVhaZGsvRENoUXZtTlFkcjE2N05jSkNJaUlpcURhNkFRRVNsUWhSRjdObXp4MnFmdm4zNzJxa2FvdW9qSmliR3ZPYWdJQWg0NDQwM0dBNVNwZFNvVVNPTUh6L2VIQWhldjM0ZE1URXhkcTNoNHNXTDVzZnQyN2RuT0VoRVJFVFZCZ05DSWlvVnNiR3hpSTJOdGRoZXIxNDkxSzlmMzQ0VkVWVVBaODZjTVQvdTFxMGJRa05EeTdFYW9pZlRxRkVqZE92V3pmejUyYk5uN1hyLzFOUlU4K05hdFdyWjlkNUVSSS9MMUhLVEpDS3lMd2FFUkZRcWZ2bmxGNnZ0ZmZyMHNlczBNYUxxNHZFZGk3dDA2VktPbFJDVmpzZC9qcTlkdTJiWGUrdDBPdk5qcnQxSlJPWGxXTHdCYy9kcThlY0RZM21YUWtUVkNBTkNJbnBpS3BVSzU4NmRzOWp1N2UyTjFxMWIyN0Vpb3VwRHBWS1pIM1BFRTFVRmovOGNQLzd6VFVSVUhWeTlaOFIzNTNYSTBvcFlla3lMWDI4YXlyc2tJcW9tR0JBUzBSTTdkT2dRREFiTGY3ejA3dDJiNnpnUmxaSGMzRnp6WTQ1NG9xcmc4Wi9qeDMrK2lZaXFBMGM1NEt6SW0zVmpNQUxyenVtd1BVWVBrVE9PaWFpTU1TQWtvaWVpMSt0eDZOQWhpKzFPVGs3bzJyV3JIU3NpSWlJaUlxcWNncndrbUJ1dVFJRGJvNlY1ZHYyaHg1ZG5kZEJ4TUNFUmxTRUdoRVQwUk02Y09ZUDA5SFNMN1YyN2R1V29KaUlpSWlLaUl2SjJGakM3dXdNYSt6MTZ1WDR1MFlBbHg3VEkwSEFvSVJHVkRRYUVSRlJpb2lqYTNKd2tJaUxDVHRVUUVSRVJFVlVOVG5MZ3JVNEtkS3YzYUptZTJJZEdMRHlrUlZJNlEwSWlLbjBNQ0ltb3hHSmpZeEVmSDIreHZWbXpadkR6ODdOalJVUkVSRVJFVllORUFJYTNrR05vTXhsTUU0NGZaSW40NkxBR1YrOXhoMk1pS2wwTUNJbW94UGJ2MzIrMVBUSXkwazZWRUJFUkVSRlZQUUtBeVBveVRPeW9nSU1zNzFpT0RsaCtRb3RqY1Z5VWtJaEtEd05DSWlxUnRMUTBuRGx6eG1LN3I2OHZtalp0YXNlS2lJaUlpSWlxcG1ZMUpaalpUUUVQcDd5eGhFWVIrT2E4RGhzdjZXSGtqR01pS2dVTUNJbW9SQTRkT2dTRHdmSzdscEdSa1JBRXdXSTdFUkVSRVJFVlhSMlB2QjJPNjNnOGVobS83MDg5RHNkeUpDRVJQVGtHaEVSVWJBYURBWWNQSDdiWXJsQW8wS1ZMRnp0V1JFUkVSRVJVOVhrNkNaalpUWUhtQVhrdjVldDdTOUExU0dyakxDSWkyMlRsWFFBUlZUNFhMbHhBV2xxYXhmWk9uVHBCcVZUYXNTSWlJaUlpb3VyQlFRYTgyVjZCbjYvcDBUVklDaG1IL1JCUktXQkFTRVRGZHVqUUlhdnRFUkVSZHFxRWlJaUlpS2o2a1FoQTMxQytuQ2VpMHNQM0dvaW9XTzdmdjQ4clY2NVliQThKQ1VIdDJyWHRXQkVSRVJFUkVSRVJQUWtHaEVSVUxFZU9ISUVvV3Q0cUxUSXkwbzdWRUJFUkVSRVJFZEdUWWtCSVJFV20xK3R4OU9oUmkrM3U3dTVvMWFxVkhTc2lJaUlpSWlJaW9pZkZnSkNJaXV6OCtmTklUMCszMk42bFN4ZElwZHhGallpSWlJaUlpS2d5NGFxbVJGUmt0alluNmRhdG0zMEtJYUp5WnpRYWtaYVdCcFZLQmFQUkNFOVBUM2g1ZVVFaTRYdVBSRVJFRmMzOVRCRytMa0o1bDBGRUZSZ0RRaUlxa252MzdpRW1Kc1ppZStQR2plSHI2MnZIaW9qSVhxNzk4UWZrY2psOC9meHc4c1FKL0hibU5GTHVKa0dYbXdPalRnZEJBS1FLQjBnZEhPSHQ1NDlSWThlaFZxMWE1VjAyRVJFUkFiaWNiTVIvZjlXaWI0Z016eldTZ1RFaEVSV0dBU0VSRmNuaHc0ZXR0bmZ2M3QxT2xSQ1J2U1VrSkdEOXVyVndWaW9oMVduZ0tKTkJBVUFCQUxLL2x4VXc2SUhzVEtqai9zTEN1Yk14K0YrdklqeThSNW5WdEh2dkFYVHYyaEZLSjZjeXUwZEZFNWR3RTluWk9XalNLTVI4VEsvWFF5Wjdzai9uVEJ0UENVTFJYakxxOVFaSXBaSWk5eWNpb3ZKelUyWEVxbE5hR0l6QVQxZjF5TktLZUttWkhQd1ZUa1QveEhsQVJHU1RYcS9Ic1dQSExMYTd1cnB5Y3hLaUtpeXlaMC80Qmp3Rko2TWVqamJDS0VFUTRDSWFzT21iYi9EdzRjTXlxZWQreWdNcy8reEx2UGJHRkZ5TythUFFQbnE5SG5lUzdqN3h2VkpUVlpnK2R3RU9IRDVtZFFkM2UwaEplWWpKTTk3QnFQR1RzWEhyVDdoMDVTcGVlblU4MW43OVBUUmFiWW12YXpBWU1YYkMyemg4N0NReXM3SnNmcXo5dis4d1plYTdTTHA3cnhTL09pSWlLZ3MxM1NSbzRQUG9aZi9CR3diODd6Y2RqT1g3bEVaRUZSQURRaUt5NmZ6NTg4akl5TERZM3JsejV5Y2V3VUpFRlpkVUtrVmd2V0FVNWJXRXFZK0RQaGRmZmJtNlRPcng5ZkhHb0FIOWtQTGdJYWJOV1lDakowNFYydStOeVROeDh2VFpBc2V6YzNMdzNxSWx1SE0zMmVhOUhKMGNrZkxnSVJZdlhZbkpNOTVCNHUya1l0V2FrNXNMalVaVHJITXM4ZlQwQUFBazNyNkROZi83RHJjUzc4REZXWWtmTjIzSHVJblQ4T2VOdUJKZFZ5YVQ0bmJTWFN6OHozSU1HUHFxelkvTjIzZmh5dFZyR0RmcGJmeDYrbHlwZkcxVWVuSnpjOHU3aEFwSG85RkErd1FoT2xGbHBwQUNFenNvMEtiV280MEVmNzFwd0twVE91Z001VmdZRVZVNERBaUp5S2JqeDQ5YmJlZjBZcUtxTCtWdUVxUlc1aU9Kb29oY0NKQTZPU0ZIcDROY0lrVktzdTBBcnFTR0RYa0JNcGtNQm9NQnkxWitBYTFXQndENDdjSkY3RDF3R0RLWkRCcU5GdTh0WElKeEU2Zmg5VW5UelIrangwL0dpVi9QWU9hODkvRXdWV1gxUGtvbko4eVpQaGtTaVFReGYxekhoS216OE9kZnNjak4xUlJwdE4yS3o5ZGl3dFE1eFE0V0MxUER5OVA4K0psV0xkQ3ZUeVRtVEhzTFVxa1VkNUx1WXNxTWR4QWJsMUNpYXpzNU9nQUEvUDE4MExSSkk2c2ZKbjE3UmFCTnErWlA5RFZSNlZ1MGFCRW1UNTZNaElTRUo3cU8wV2pFdW5YcmtKMmRiYkhQamgwN2tKaVlXS1RyNWVibTRwdENSaFpuWm1aaTkrN2QwT3YxK1k1djI3WU5kKzdjc1huZG5Kd2NUSmd3QVVlUEhyVTR5dmZCZ3djWU9YSWtObTNheEFDVnFpV1pCQmpiVm80dVR6OEtDUzhrR2ZEcFNTMXk5VlpPSktKcWhVTitpTWdxdFZxTlM1Y3VXV3dQQ1FtQnY3Ky9IU3NpSW5zVFJSRjNidDJFWE5URHpjVVZtVG5aTU9yMGtBQXdpb0JVSVlkdmpSb1lQN0F2ZkR6Y2NmajhSZXc2ZmdZM0UrS2YrTjU2dlFHNW1vSXY2Q1VTQ1JxRk5NQ2xLMWVSbFpXTlc0bTM0ZVhsaWVYL1hZM3M3RnkwYjlNS0RnNEtaR2ZuSUM3aFpxSFhUcjZYZ3AxNzl1SFZFVU90MXRBZ09BaDllMGRnNTU1OXlNN093UStidG1GQXY5Nlk5ZTdDQXFHR0pXOU9ub2w1TTZlZ2JadVdoYllYWlIxQUQzYzNDSUtRTHdScFVMOGVudTNWQXp2MzdJTkdxOFhKMDJlaE4ralJzSDV3a2VveWtjdmxBSUEra1Qwdy9LV0JWdnRHOUJzTUFPald1WVA1UEtvNFhuMzFWVXlhTkFrVEowN0V2SG56MEs1ZHV3Sjlzck96b1ZRcXJWNUhJcEZnNDhhTjJMMTdON3k5dlF2dEV4OGZEemMzTnl4ZXZCakJ3ZFovNW1ReUdZNGNPWUlkTzNiZ3ZmZmVRMWhZbVBrK3k1Y3Z4emZmZkFNUER3OXovNXMzYitMNzc3L0hva1dMMEtCQkE0dlhkWEp5UWtoSUNENzg4RU0wYWRJRTgrYk5RNDBhTmZMMVVTZ1VTRTFOeFpvMWErRGw1WVVlUGNwdWZWU2lpa29pQUNOYnlhRlVDTmg3UGUrNTY5cDlJNVllMDJKeUp6bWNGVnlVa0tpNlkwQklSRmFkT25VS1JxUFJZanRIRHhKVmZScU5CdWtaR1FodjNSempYK3lMWEswV01YRTNrYUpTdzlQTkZhR0J0ZUhtOGloc0NHL1ZIRjFiTkVXdnQrYkJZREJBS3BWYXVicDFXcDBXYjg5NkQ3SHhDVmI3alg5clJyN1BWNjM5R2pKcDNwODVvMGE4WkE2OVVsVnBHUHJLT0lpaWlJRUQrbGtOQjlkdjJvYm4rL1dHMHNrSlF3Y093SzZmOTBNVVJiaTV1cUo1MHlhWTlmWWtMUHJrVS9qNStzRFR3NzNRcFJZdVhia0tBUER5OUVDOW9Mb1c3MlV3R0RGaDZpeTg5c3JMZUtaMWkwTDdTS1ZTdUxxNElEMGpBeG1abWViakE1L3ZoNTE3OWtFdWwrUEN4U3Y0WWVOV0xKZzNBMjFiRng1R0ZvWWJqbFFkUVVGQkdESmtDTDc3N2p1c1dMR2lRRUM0ZGV0V2JOdTJEU3RYcnN3WHlCVkdvVkFnSXlNRGRldldMZENtMStzaGlpSU1CZ01jSEJ4czFpV1R5VEJpeEFoODlORkhlT2VkZC9ERER6OUFxVlRDMGRFUkFLQlNxY3k3bnhzTUJoZ01CaGlOUm5PN05STW1URUJzYkN5dVhMbUNaY3VXWWVIQ2hmbmFUYitEQWdNREdRNVN0U1lBR0JRbWc3TWMySElsTHlTTVR6WGlQMGUwbU5aVkFWY0hQaGNRVldjTUNJbklxaE1uVGxoc2MzWjJScHMyYmV4WURSR1ZoOHpNVE9pTUlzWU82QU1BY0ZRbzBDcWt2dFZ6cEJJSjZ0V3BCYlZhRFM4dnJ4TGZXK25raElYdnpjYWt0K2NnNVVIZTFNVEhwN21hbUlJNGZ6OWYrUHA0SStYQlE2UVhzbmJxaVYvUFFCUkZPRGc0WVBqUUY2M2VlOTAzNjdGeDYwOFkrSHhmdlBEY3MyalNLQVJYci8ySkYvdm5mUis2ZGU2QTltMWJ3MEdoc0hnTjAyaTdGczNENEYzRDh2ZEJKcE1pNFdZaTVyeTNDRThGMUlTamhjQWxPeWNIQUhBakxoNnZUNXFlcjAybjA1azNiWGwvMFZKOC9PRTcrWFk4dHNiMFJ0Q08zWHR4N09UcElwMmoxZW1LMUk5S1gxUlVGSzVkdTJheFBlZnZuNU9NakF5OC92cnI1dU9pS0NJK1BtOWs3N3Z2dm9zbFM1WkFZZVhuVnlxVlFpYVRZZW5TcFFYYVVsTlRNWFRvVVBqNitxSjI3ZHBGcXJ0TGx5NVl2bnc1Y25KeW9ORm9vRlFxWVREa0xZS21VQ2pNOTFHcjFSZzBhQkI4Zkh4UXAwNGRtOWVWU0NRWU8zWXNKaytlWEdqWS9TUnZVaEJWUlgxQ1pIQlNDUGp1Zk43djhUdnBJcFllMDJKYUZ3VmNHQklTVlZzTUNJbklvc1RFUk55OFdmalVQQUJvMzc0OXA1Y1JWUVBKeWNubzAra1pTQ1hGVzdxNFpjTjZTRXBLZXFLQUVBQzhhM2poMjdYL3hmKysvUkVidHV4QW81QUdlTzFmTCtjTEFoWXQrUlNIanB5QVdwMk9RUVA2NGZsK3ZUSHMxZkY0OERBMTM3Vk00ZGV6dlhyQXpkWFY2bjJsVWlreU1qTHhmOTl0UUc2dUJxTkd2Z1MxT2gxMUF4OEZGdGJDd2VKeVVDaVFuWk5UcE4yWHRWcWQxVkdWR3EwV2N4ZDhoR1VmTGJBNmN0RkVwOHNiU1pLcVNrT3FLcTFJOWQ1SnVvdG1ZWTJMMUpkSzE3Qmh3ekIxNmxTNHU3dkR5Y2tKQUhENThtWEk1WEtFaG9iQ3hjVUZQajQrQVBLbUU5KzRjUU5BM3JJZ1RaczJOVjluejU0OUdEQmdnTVg3bFBiSVVwbE1obTdkdWlFb0tBaWVubmxyYXFha3BBQkFnV25CeGRXNGNXTzg5ZFpiYU51MmJZRTJqcEFsS3FoYmtCUXlDZkQxN3pxSUluQmJMV0xwY1IybWRlRjBZNkxxaWdFaEVWbGtiZlFnQUhUcTFNbE9sUkJSZWZudDdCbGNPWDRBcmc0TzBPaTArTit1QTdoeE93a3ZkRzJQamszemgwTW5MOFZnMjlGVENLNFZnRkg5SXVEaTZJRGY5dTVBYm5ZV1dqOVQ4RVY3Y2Noa01ydzArQVg4dk84UWZ0eThIYXEwTkV5ZlBBRkFYbGgyOXR3RkFJQ1hseWRxMXZRck5CQlFwMmZnMHBXcmtFcWxHRFNnbjgxN1NxVlM2UFY2dEdnV2hqR3ZEbitpK290Q0tzMExZRU1iMXNmS3BZc0s3Yk5zNVdycytlVUFGQW81OW16OUlWL2JuYVM3ZUNxZ1pySHVtZkxnSVh5OGF5RDM3NTJXM3hqN0tnWSszOWZxT1JIOUJzUER3eDEzays4akt5c2J6czdXMTdLajB1ZnY3NDhmZnNqLy83OTQ4V0ljT1hJRTRlSGg2TnYzMGYvaDl1M2JjZVBHRGNqbGNnUUhCMlA4K1BGRm1oSU13T0ttSDQrenRneEpZUUlDQXVEdTdtNytQQ1ltQmdBUUdocHFQbVlhOFplWW1JakpreWNqSlNVRnVibTVpSXFLc2ppaVVLL1hvME9IRG9XK0lTR3g4T2JHL2Z2MzRlam9DRGMzdDJKOURVUlZSYWU2ZVNIaFYyZDFFQUVrcGhteDlGaGVTS2hrU0VoVTdUQWdKS0pDR1F3R25EeDUwbUs3djc4L2dvS0M3RmdSRVpXSEMyZlBZRmlYOXRoNzZqYzR5QlZRT2lodzZVWUNabzRjWEtCdmd6cTFjT2xHQXByV3F3c0h1UUlLbVJUUHQyK0w5V2ZPUEhGQUNBQ3VMczU0cm05UGZQL2pGdnh5NEFqNjlPeUJKbzFDY1B6WDA4ak15b0pTNllTUFAzZ0h2ajQxb1BrNzhIcmN5Vk5uWURRYTBhTmJaL2o1K3RpOG55bXdjM0t5dlFaYWFaRDhIWW9VdHBhaGlhOVAzaWdyclZhSGpNd3N1TG80bTl2bXZmOHhHb2Mwd0wvZkhBdUZvbWlqdTNmdTJZZm9TMWZnNk9DQXFkUGZRc3ZtWWNqTXlySjZ6dGhSSXhEU0lCanZmdmdmblAzdEFqNWFNQWRlaisyd1RQYWgwV2lRa1pGaDNrRGt0ZGRldzVFalIvRHBwNThpTURBUVRabzBnVWFqd1lZTkcrRGk0b0xGaXhlalljT0d5TXJLd3FGRGg5Q25UeCtiOXpBYWpkRHI5Wmc5ZTNhQk50TUdQYlkyNm9tSmljSE9uVHZObjU4K2ZScFpXVmxJU1VuQjRNR0Q4ZE5QUHdFQWV2ZnViZTdqN095TXRtM2I0cmZmZmtOTVRBd0VRWUNUa3hQT256OXZEZ2d2WDc2Y2IwZmkzYnQzSXlNakEwdVdMQ25TaUVHajBZakZpeGZEMTljWHMyYk5zdG1mcUtwcVYwY0tneEg0djkveVFzSWNuWWhjUGFBc3ZRSHlSRlJKTUNBa29rSmR1WElGYXJYYVludW5UcDA0WllmSUFvUEJnUFQwZEdSbVppSTdPeHU1dWJrRlBreHJjT1hrNU9RN3J0ZnJ6WXZ6Ni9WNkdJMUc4K2VQLzJ0NlhOYkNXcmJFbmpPbmthUFJBcG5aZUNXOEUwYjBEaTkwUkk2UGh6djJScjBQaVRhdmI3WkdpNS9QbkVkWXk0SzdxSlpVeDdadDhQMlBXd0FBbVpsNVFkYm1iYnNBQUcrT2ZSVit2dDVZK3VrcUdJeUdBdWNlTzVFM3ZYam9vT2VMZEMrSlVMd3AxVS9zNzlGYWhRV0V5ZmZ1dzkvUEY5N2VqNlpoM3IrZllnNEk0eEp1SXZIMkhTVGV2b08vNHVMeDNweHBxT252Wi9PV0NvVWNWNi85Q1FCNC82T0M2OHpaRWh1ZmdIOVBuNGN2Vnk2QlV1bFU3UE9MWXRldVhYajQ4R0daWFB1ZkhsL1hMejA5M1M3M0xLbk16RXlNR0RFQ0hUcDBNSWVFcHZYOFB2endRM1RwMGdXM2I5L0dnd2NQMEt4Wk14dzhlQkFIRHg3RTJiTm5jZWZPSFNRbkoyUFVxRkZXNzZIN2U1M0plL2Z1RldnejNVdG5ZeTNLME5CUXJGbXpCbGV2WG9XTHkvK3pkK2RoVVpiN0g4ZmZ6eXpzdTREZ0JyZ2dvcWk0aTd1NTV0RVdTeTF0c1RwYTJlbFlwaTNXYVM5YnRMTHkxM29xMDA1cGFmWU1qZ29BQUNBQVNVUkJWTHRiS21tYUcrSXVvcWdJb2dqSXZzMzYrNE1ZSFdFR01CeTI3K3U2dUdUbXZwL24rUTRnekh6bVhqd29MQ3hFVVJUYXRXdkhCeDk4UUVKQ0FpTkdqS0I3OSs2V1l4UkY0YVdYWHVMbm4zK21aOCtlQkFkWEhCbXIxV3A1L3Zubkt6eFgrZjc3NzNGemN5TTFOWlhjM0Z4eWNuTEl6czRHSUMwdHpiSW1vMDZuSXpVMUZZRGh3NGZUcDA4ZnU0OURpTVpzUUtnYWt4bldKaHA0YkxBVHZxN3lIRitJcGtnQ1FpRkVwYXFhWGp4Z3dBQUhWU0pFL1ZCU1VrSldWaFk1T1RuazUrZVRsNWRuK2JqeWRsRlJVVjJYVzJ2NnhRekV6ZFdOclQvOUFGbFpvTldpYWhGa3M3OUtwWUtMT2FEWFUxaWlKM3JFOVhTTnJ2NXV1bGQ2N0tubnljKy90R092OGJKUTlKUFBsL1BKRjE5eE92a01pcUt3K3NjMWZQUGRENlNrcGxVNGowNm5aOS9Cd3dRMUR5Q2tkYXRxWFZ0Uk9mWUZrdW12Z0ZCUkZLdFJmSnRpLytEVHBWL3g1aXZQMHVLeTBDL3QzSG5MK29LYllpLzl6czdMeStmazZlUnFCWVNYcnlQYk9UTENhcDNKOG8xZkt0c1VKaSsvZ05QSlp3QVlmLzJvYXhZT0FxeGN1ZEloWWZpVkVoSVNLbDNQcnI3UWFyVVlqVWEyYnQxYW9TMHJLNHZWcTFkYmJ1L2Z2NS85Ky9kYjlmbnFxNi9RYURUY2NjY2RWdmVmUG4zYXNtdXgyV3ltVzdkdVBQYllZL2o0K09EczdFeE9UZzY1dWJsNGVYbng1Sk5QTW5Ma1NLQXNmR3ZldkhtRkRVRlVLaFV2dmZRU2FyVWFWMWRYUm80Y2liZTNOM3YyN0dIVnFsVUFuRGh4d21vemxYS25UcDBpS0NpSXQ5OSt1OExVNFlpSUNENzg4RU5pWTJQSnk4dmpxNisrb25uejVyUnUzWnJBd0VEeTh2SUlEdy9ud29VTEhEdDJqSVNFQkJSRndjUER3M0tPOG5OdTJyU0ozcjE3eXh1Zm9ra2JGS2FtWHhzMVd0blRSNGdtU3dKQ0lVUUZSVVZGN05tengyWjdSRVNFWmJTQ0VJMkIyV3dtTHkrUHpNeE1zckt5clA0dC83eXdpbW1YalZuWDZCN0UvYmtkUTZzV2FLcXpHMmlMSUF4R0k2N0pGLzVXT0Fnd2RmTE5QUEdmbHkyamxTNTMra3lLNVhPejJXeDMwdzRuSnkyMzNQUVB2bDc1UFFzV3ZzdFRjLzlkWlJoZ2E5MnlhNlU4Qk51Nzd3QTNUcjY3UXZ2alQ3L0U4MDlmMnJrNE9TV1ZRWlE5OXQ4MmJ3SEt3c1hYWDNxRzFxMWFWdXVhbDRjNUx6LzdCQjd1bDZZc3Yvcm1ZamJHYnFXNHVJUXB0OXpBNElIOUxWK3pIYnZpZVBxRkJRRDBpdTVXbzhjcGFrZDV1S3RXcTFtN2RtMnRuWGZHakJrTUhEZ1FmMzkvaGc4ZmpydTdPNDg4OGdnQkFRRzgrT0tMbHAyUmh3NGRTdGV1WFVsUFQyZkpraVZzMnJTSnRtM2I4cC8vL01jcWhBTXEzTTdKeVdIcjFxMDgvZlRUZlBmZGQ2U2xwV0UwR3EyV0xzbk56Y1ZzTm5QKy9IbCsvZlZYcGsyYlZxSFdaczJhTVhIaVJLQXM4SFIxZGFWWHIxNEFWbXNWRmhRVXNIbnpab0tEZ3l2ZGtWa0lVVWJDUVNHYU5na0loUkFWN055NTArNmFRckk1aVdpSXpHWXorZm41cEtXbGNlN2NPYzZkTzBkYVdocnA2ZWxrWldWVk9VMnVxUnM4YWpUZi9MU0txU01IVjZ2LzE1dTJNWGo4elpiYlgzMzJCbUh0dTlKLzBPZ2FYVGU2V3hSdnZQd2YzRnhkS1Nnc3BIdlhMamI3bHBhV2tweHlsdkQyWlNIRGxMdG1XdTFpUEgzYUZIYkg3V1B6bG0yMGJ4Zkc1SW5WbTJyc0tPVS9nOTdlWGxhakhJOGtITU5nTU9MdDdZbVB0emZOQXdOSXY1REI4Uk9uQU5nVkYyOTVuRDI3ZDYxMk9BallEWHlMaTRzQk9KNTBrcTNiZHpKb1FMODZHV0hsNGVGQlFVRkIxUjFyd2VVakZaMXFjWWZxYTBHbjB3SDIxNnk4R21xMXV0SlJpUmtaR2Z6MDAwK01HREVDbzlISXhvMGJLL1E1Y09BQWh3NGRvbDgvKzhzSytQcjZzblRwVWxRcUZVT0dET0hiYjcvbHE2KytZc0dDQlpiZ2M4bVNKU1FuSnpOaHdvUkt3MEVoaEJCQzFDNEpDSVVRRmRpYlhxelZhdW5kdTdjRHF4R2lab3hHSStucDZWWWhZUG5uVFhrVTROL1ZybjBITnFpY1Njdklva1ZBTS80OGVKUmpaMUt0K25SczA0citVWjFJeThnaVQzR2lYZnNPQUh6OXhac29GMVp3R3FYR0FTR1VUWEUxbTgyTW1qQ1ppVGVNNDdaSk4xczJFTG5jNGlXZnNPL2dZVDVhL0FZK1B0NFYydFZxTmZmZmV4ZHo1ei9QMHVVckdEb294dTVtSlk0T3cvVDZzamRtK3ZmcHhXUC9mc0J5LzRSYjc4UmdLR2JLTFRmUnVsVUxJaVBDU2IrUXdhR2pDWmpOWm43NmRiMmw3NjAzVDZqWlJlMDh4cHpjc2pYNGZIeThlV3J1dngwK29yTGMrKysvNzdCcnpadzUwN0pFZ0s5di9kNTRwWHlEaml0SDUvMWRUazVPS0lyQ3I3Lythcmx2NU1pUitQajRNSFhxVk10NmtHM2J0dVhERHo4RTRPTEZpMHllUEptUWtKQXF3OEZ5NVQ5UEJRVUY5TzNibHc4Ly9KQ05HemN5WnN3WWlvdUwyYkJoQTRxaU1INzgrS3Q2SEFhRG9kYkRVeUdFRUtJeGs3K2FRZ2dyRnk1Y0lERXgwV1o3ejU0OWNYTnpjMkJGUXRpbTArbElTVW5oOU9uVEpDY25jL3IwYVZKU1VxcmNWVk5jbmZ0bVBjVGlOMTVqV01jUStrZDFvbjlVcHdwOTRoTlBzdkhvU1dZL1hyYnJhVnJhV1E3R3JhTlR0NGtNSFRuNXFxK3RLQXBhclladnYvK1piNy8vMlc3ZlZ4Y3U1clVYbjZtMExicGJGMW9HQjNIMjNIbCtXck9lKys2YWV0VTExYWFpb21MTWY2MUI2T1ZsSGZnVS94VUV1YnVYL2U3dDB5dWF6VnUya1p1Ynh5OXJmMlBuN3IwQWhIZG9SOC9vcmpXNzhGL1hyTXpaYytjQjZOQXVyTTdDUVdGYitSc2VnWUdCdFhwZVc4RjQrZjIxK2JQdzAwOC9zWFRwVXI3ODhrc2lJeU5adG13Wnc0WU5ZOFdLRlJRVUZCQVRFME5JU0VpTnp4c1hGOGZpeFl2NTVKTlByTmJaRkVJSUlZUnRFaEFLSWF6STVpU2l2aW9xS3JJRWdlVmhZRnBhbWlWVUVkZWVScVBoMy9PZVlNWHlMOW05WmpPRE8zY2dwSG5aQ0x6azlBeTJIRDZPUjJBd2p6enhsR1Z0dXhZdFdqSmp6c2VzLzJrWkt6NzRKemZlL1JadDIxY01GcXZEU2V1RVRxY25xSGtBZ1FIV0kvOUtTM1VjTzM0Q2dKaSs5a2M1ZDQ2TTRPeTU4Mno5WTRmZGdOQ1I0d2N2WnVkWVBnOXVmbWx6a2VLU0VzdlBlUG1PeFgxNlJxTldxekVhamJ5ejVHTkwrejEzM2xiajZ4b3FXZHNSNE9MRmJITC9Ha0hZb1YzYlN2dVVNNWtkdjRHSWdIUG56Z0ZjVllCbVQxVUJZRzBGaEY5KytTVkxseTdsOGNjZng4WEZoYWxUcHpKLy9ueWVmdnBwRGgwNmhGcXQ1dDU3NzYzeGVkZXVYY3ZiYjcvTmxDbFRKQndVUWdnaGFrQUNRaUdFaGRsc3Roc1Flbmw1RVJVVjVjQ0tSRk5sTnB0SlQwL24yTEZqSEQ5K25NVEVSTXVMNGNaQ285SGc0dUtDczdNekxpNHVsZzhuSnlmVWFqVXFsUXFOUm9OS3BiTGNWcXZWbG8veTJ6Lzg4SU5ENjFhcjFkeHkyMVRlZXVzdDNsejVLME03dHdjZzl2QUp3anQxWXZydDB5cnNZaG9TRXNvdFV4L2tpOFVIV0xQOFVmNXgxM3VFaExhcitiVTFaZWNkTy9JNnBrNlphTldXa25xVzZmZlBCdUM2WVlQc25zZmJ5eE9BYytrWE1CcU5GZW90NThqbytXSjJ0dVh6TnEwdnJTRllVSEJwV3J5M3Q1ZmwzMEV4ZlluZHV0MFNEdmJwRlcyMVdjaW0yRC80YzljZW5wanpMNXVQRDZoMDh4ZUFYWHYzV1Q3dkZ0WFpidTA2bmF6ZldSZU9IQ25iWmJwYnQ5cmRKTWJXbXk3bDZ6UGFlMU9tdW0vWVpHZG5zM1RwVWlaUG5zeUlFU01BNk5PbkQ3MTY5Ykpza2padDJqU3JqVWFxVTNOcWFpb0xGeTZrZS9mdTNIWFhYZFU2VmdoUmM1bUZabnhjRlRReXVGeUlSa1VDUWlHRVJXSmlJaGtaR1RiYlkySmk3TDdRRk9KcUdRd0dUcDgrVFdKaW9pVVV6TS9Qcit1eXFxUW9DaDRlSG5oNmV1TGw1WVdYbDFlRnp6MDhQS3dDd1BKQXNMYld4bkprUUppVGs4T1BQLzZJWHEvSHg4ZUg1MTU4a2YzcmZ3TGcyUmRlWU0yYU5Yenh4UmRvdFZwdXVPRUdmSHg4TUJnTUZCWVdvbEtwdWVudTExbng1U0thK1YvZGxNanEvdjY1TXFNNGVQZ29xV2ZQNGQvTUQ1UEp4Tjc5QndIUS9oWEEyajZQNHlMQzR5ZE9BbVdQc1dPSDlwYjdzeTVlQ2c2YlhiWW0zb2hoZzRuZHV0MXllOG90TjFxZGI4djJIY1R2UDFqbDE4elc1anpmLzdRR0FDOVBUNDRlUzhUVjFZV09IZHBWZXI2aW9tSzcxeEMxejJ3MjgvdnZ2K1BqNDhPZ1FmWUQ4Wm95bVV3WURBWm16cHhwZFg5NW1Gd2VGS2FtcGxyNmxOOTMrU1l2bFRsejVvemw4NmlvS082NTV4N0w3UzFidG5EdzRFSEw3ZDkrKzQyd3NEQUdEQmhRNWMveDZkT25nYksvSmQ3ZTNqejU1Sk5XVTZYTC95OVhWWjhRb21wcGVXYmUzS0tqUXpNVk0vcHFxV1JKWUNGRUF5VUJvUkRDUXFZWEMwY3hHQXdrSmlaeStQQmhqaDA3UmxKU1VyMWJOOURGeFlWbXpacFYrUER6ODhQYjI5c1MvaldWdGRtMmJkdEdZbUlpa3laTnd0M2RuUysvL0pKV3JWcXhPcXRzR3VxNDFxMXhkWFhsamp2dW9MQ3drQlVyVmhBZUhvNlRWbUhkMTNNSjlGRTRjYUVacjc5MzlZRm1kYWY4bXErWThyb25majkzejN5NFFyL09rUkgyTnlKeFlFQjRKS0ZzN2RmT25UcHk5OHlIQ2ZCdlJwdldMVWs3bHc2VXJUL282Vm0yTm1HcFRzY1h5MWRZSGYvT2tvOVorTXB6K1BoNFl6UWFpZDkva01BQS95cXZxOVBwY1haMlp0aWdHRnljblFINGM5Y2VUaVNWN1pEY0piSWpYeXhmd2VmTHZzSE56WlhvcmxIMDc5c1R0VnBOMzE0OStNZjFJK25WbzNaSHNJbXFiZHEwaWZUMGRPYk9uWXZ6WDkrMzJsSWVvbDI1K1VsNVFGaityMHFsc3ZRcC8vMXRhMFJxT2IxZWo3ZTNOeVVsSmN5ZE94ZVZTa1ZLU2dxZmZmWVpXN2R1eGQzZG5WbXpackZyMXk3KytPTVBYbnp4UmJ5OXZZbU9qcVo5Ky9aMDZ0U0pybDBycnJQcDV1YUduNThmRnk5ZVpQYnMyZmo1K1ZtMWw5ZFgzLzdPQ05IUTVKYVllZU4zSGZtbFp1TE9Hdm52SHJpdnQ5YmVmbGRDaUFaRUFrSWhCRkMyMmNQT25UdHR0cmRzMmJMVzF6a1NUWWZaYkNZMU5aVkRodzV4Nk5BaEVoSVMwT2wwZFZxVFJxT2hlZlBtQkFjSDA3eDVjL3o5L1duV3JKbmxYMWRYVjRmdllsdGZiZHk0RVlEcDA2ZGIzVzgwR3RtZGZCNnRWbXNWRExpN3V6TjkrblRXckZsRFdsb2FMVHZkZ3FJbzlBNzNKajQrSGw5ZlgwSkRRMnRjUjNsdzhjTXZhOW15YllkVm0rNnlrWEFtbzNWQU9HUlFEQjd1YnZ5NmJxTmxKSkdUazVaL1RyZS9RWW5KUVFHaHdXQmszOEhEQUF3YlBJRGtNeW44dlBZM2poNDdidWtUM3I1c0hVQ2RUcyt6TDc3TzhhU1RLSXBDODBCL3pxZG5rSHdtbFgvUGZacG41ejlHVVZFeGhZVkYrRWY0VlhxOXl3MGJQSURKRTIrd2JJQ1NrbnFXQlF2ZkJjRFAxNGNuNWp4TWRtNHVYNjljemZxTnY3TnR4eTYyN2RpRldxMm1WM1EzTkdxTi9EOXhzTHk4UEQ3NjZDT0dEeC9PcUZHamF2MzhPcDBPalViRHdvVUxMZmVOSERrU2IyOXZTenRBaXhZdExIM0tkekd1YW9SZXUzYnRlT3V0dDlpL2Z6K25UcDFpeVpJbDdOeTVFNDFHdzdoeDQ1ZzJiUnIrL3Y2TUdUT0d0V3ZYOHVtbm41S2JtMHRzYkN4YnRtemgxbHR2clRRZ2JONjhPUysrK0NLclZxMWk0TUNCRmRyTFI4cEtRQ2pFMytQbG90QzNqWXJmanBmOXpkOTV4b2lYczhLa2JocUhydHNyaExnMkpDQVVRZ0N3ZCs5ZWlvdHRUeE1iT0hDZ3ZBZ1VOWktUazhQaHc0YzVlUEFnaHc4ZkppY25wK3FEcmdGUFQwOWF0R2hCaXhZdENBb0tva1dMRmdRSEIrUHY3eTlUNXFzaEpTV0ZyS3dzSmsyYVpIVi9mbjQrZHo3NkpIRjl5MExET3g5NWdvR2RyRGV6Q0FzTDQreStYUnhKT1llZmx6c1JJZkQ1a25kcEVSekU0eSs4VXVOYXlzT0hpOWs1VnB0NlhFbC9SUWpRTnFRTlU2ZE1wSE9uanJ6KzF2dDBhTmVXaHgrOHIrck5OMm80SGZGOCtnV09KWjZnV1RNLy9IeDlLU2k4dEg2Z1l1ZWwwNDdkY2VUbTV1SGg3czUxd3diaDV1cksyRkhYOGNSL1hpSTdKeGVOUnNQdGt5YVNYMURJODYrOHliNERaUnM0UERIblgwUjM3Y0svNXozRDJiUnpuRDEzbmdkblAwNnJsbVZyR1ByOHRXYWhQV0dobDlaNDI3TjNIMis4dllUQ3dpSzBXaTNQUFBFb2JtNnV1TG01TXVmaEI3anQxcHY1K1BObGJOMjJBNlBSeU00OWU5bTVaeStEQnZUajJTZm4xT2hySmE1ZVdsb2E3ZHUzWjg2Y2EvTTE5L0h4NGZycnI3ZTZiKzdjdVF3ZlBod29lOE5uNU1pUlRKZ3d3ZEx1N096TVF3ODlaRmxQMEo2VEowL3l5U2Vmb05QcGlJeU01SUVISG1ESWtDRldvLzRVUldIczJMRU1HemFNTld2VzhPdXZ2L0xQZi82VFBuMzYyRHh2ZUhnNGp6LytlS1Z0S3BXS3UrNjZpL0hqeDFkWm54RENOZ1dZM0UxTGlSNytPRjBXRW00NGJzRExCY1oybEdoQmlJWk8vaGNMSVFEWXVuV3J6VFpGVVlpSmlYRmdOYUloTXB2Tm5ENTltcmk0T1BidTNVdEtTb3BEcjYvVmFtbmR1alVoSVNHRWhvYlN1blZyZ29PREsweVRFeld6YnQyNkNpTUhBU1pObWtUZzduM3NPVksycHRoTlkwY3p0SGQzcXo0bWs0bHU3Y000bjNtUmpxMWIwYXRqT3c2ZVNLWmw4NEFLNTZzT3ZiNHMrSnMrYllyZFRVcHNqVTRkZGQxUTJyY0xvMjFvOVVaRGw0OUVOQnJzVDVzc2wzamlKQysrOWxhbGJWNWV0bjhPZjE2ekFZREp0OXlBbTZzckFPM2FodkxRL2ZleS9PdnZtUDNRRE56ZDNIam8wU2M1bTNZT1B6OWZucDQzbTY1ZElnRjQ1L1VYZWU2Vk56bDBKQUdEd2NqcDVMTHZTVjUrUVpVMW04MW1kdXlPNDl2VlA3UC9yMUdNWHA2ZVBQUEVvMFIxdHQ1dHVrVndjNTU5Y2c0N2RzWHh4dHZ2azV0WHRrN28xbTA3U0R5ZVJIaUhtbTg4STJvdUlpS0NsMTkrK1pxZC81dHZ2cWx3MytVakZWdTFhc1c4ZWZPczJ0M2QzYm5oaGh1cWRmNm9xQ2dXTFZwRW16WnRxbHlMMWNYRmhadHV1b21iYnJxcFd1ZTI5VWFtdjc4LzA2Wk5xOVk1aEJEMktjQ2RQYlVVNnlIdWJObmZ4KzhPR3ZCeVZoZ1FLbSs4Q3RHUVNVQW9oQ0FuSjhkcVlmQXJSVVpHVmxqUFJ3Z29tMktha0pCQVhGd2NjWEZ4WEx4NDBTSFhkWGQzSnlRa3hQSVJHaHBLVUZDUWpBaXNaU2FUQ2ExV1crblgxZC9mbnhiTmZFQ1RCWmhwR2VDTHY3LzFtbmZKeWNrME01dDRldm9VeTMzL21UNkpkMWIrZEZYMWxKWUhmM1pHTTBlRXQ4ZkQzZDFtZTNYRFFRRERYOU9taTB0S3F0VS9wbTl2WG52eEdYNVp1NkhDRk9pK3ZYdFdla3o4L29QczJidVB0cUVoM0hyVEJLdTJ3UVA2TVhoQVAzNWV1NEVQUHY2Q1VwMk9vWU5pZUdqbVBmajRlRnY2K2ZoNHMvRFY1MWk1K2llKy9OKzNsSmFXQW5EdzBGR0tpb3B4YzNPdGNOM0VFeWVKM2JxTlRiRi9rSmxWOXY5V3E5VXlac1F3N3B3NkNkL0x6bitsZm4xNjh1RzdiL0w4SzI5YXBrR25uajBuQWFHb0ZqOC9QM2xPSVVRRHAxTGd2ajVhQ3Y0d2N5eWo3TTIwTCtMMGVEb3JkQTF1R21zekM5RVlTVUFvaEdENzl1MTJkK3VzYkQwZjBYU1ZscFp5NE1BQjR1TGlpSStQcDZpbzZKcGVUNjFXRXhZV1JuaDRPTzNidHljc0xJeG16WnJKbEhjSHVIanhJZ0VCdGtmNzdUbCttcUxJNjhGc1p2ZXhOZlR2VlhrSVZodE1KaE1oclZ0eDQvaXhYRGVzNHE2dHJxNnVQUFhZdnhrMlpJRFZ6NGFpS0RUenY3b3dvbnk5c3VwTTFRWFFhTlQwak81S3oraXVyUDd4Vjk3LzZETlVLaFV6NzdtRHlJandTby81NzlMLzRlWHB5WFB6NTZMUldBZXhpcUpRV0ZqRTRpV2ZFTkd4QS9mY2NSdlIzYnBVZWg2MVdzMlVXMjVrN0tqcitPblhkYXpkc0luejZSbXMyYkNKaVRlTXMrcjc0T3pIU2Z4cjEyUTNOMWRpK3ZhaWY5L2VEQnJRMTI2NGVqbi9abjY4K2NxenZQejYyMnpmdVFmL3Evd2FDeUdFYUppMGFuZ294b25YWTB0SnlUVmpNc01ITzNUTUdleEV1MllTRWdyUkVFbEFLSVJneDQ0ZE50dWNuSnpvMWF1WEE2c1I5WkZPcDJQdjNyMzgrZWVmSER4NDBMTGcrN1hnNmVsSmh3NGRDQThQcDBPSERvU0ZoYUhWYXEvWjlZUnRKU1VseE1mSFUzalpXbnFYMjdGck55MEN5OVl1M1pWeG1KVk8xbTgwSEQxNkZISXkyWC9pRklxaW9GV3IwUmtNSER0VDgrbm5LcFdLajk1NzAyYTdmek0vaGcrMWZqT2pkOC91M1BpUHNiUnJHMXJqNndHTXVtNElONHdiYzFVajQyNzR4eGd1WkdReWR0UjF0R25kMG1hL0NlUEcwTDV0S0MyQ20xZmE3dTd1eHVJM1g2WlR4dzdWdXE2M2x5ZlRwdHpDdENtM2NEYnRISzR1TGhYNmpCMTlIV05IWFVmSDhQYTBieHQ2MVR0eE96czc4L3pUODRqZmY3RENkR1FoaEJDTm42c1daZzl5NHRYTk9qSUx6ZWlNOE00MlBVOE1kYUtGbDd5UkswUkRvNWp0RFJzU1FqUjZHUmtaUFByb296YmJCd3dZd1AzMzMrL0Fpa1I5WVRRYU9YejRNTnUzYjJmUG5qMldhWXUxTFNBZ2dDNWR1bGdDd2NEQVFCa2RXQU4zM0hHSDVmTXZ2L3l5VnM5dE1wbnNmdDlMUzBzdG80OFZSY0haMmRtcVhhL1hVMUJRZ0U2bnc5WFZGYTFXaThGZ1FLUFJ5QlJEWWRlMS9MbTJaK2JNbVpaUjBWT25UbVhNbURFT3U3WVFRalJVNlFWbUZteldrVjlhOXB6QTExWGh5V0ZPK0xuSjh6a2g2aE9saWhkWk1vSlFpQ1p1MTY1ZGR0dGxlbkhUWWphYlNVcEtZdHUyYmV6Y3VaUDgvUHhhdjRhN3V6dWRPM2VtYytmT2RPblNoY0RBd0ZxL2hxZ2RLcFVLVjllSzY5ZVZzOWRXM3U3bFZiM3B1VUlJSVlSb21KcDdLUHg3b0pZM2Z0ZFJhb0RzWWpPTHR1cDRZcGdUSGs0U0VnclJVRWhBS0VRVHQzdjNicHR0dnI2K1JFWkdPckFhVVZmT256L1AxcTFiMmI1OU81bVptYlY2Ym8xR1EzaDRPRjI2ZEtGejU4NkVobDc5bEVZaGhCQkNDRkgvaFBxcW1OWGZpWGUyNlRDYTRIeSttUTkyNkprejJBbUpDSVZvR0NRZ0ZLSUp5OHpNSkNrcHlXWjczNzU5SmNocHhBd0dBN3QzN3lZMk5wWWpSNDdVNnJsOWZYMkpqbzZtUjQ4ZWRPclVDU2NucDFvOXZ4QkNDQ0dFcUY4aW02dTR0N2VXajNicWNYZFN1S216UnNKQklSb1FDUWlGYU1MMjdObGp0NzEzNzk0T3FrUTRVbHBhR3JHeHNXemR1cFdDZ29KYU8yK3JWcTNvMmJNblBYcjBJQ3dzVE5ZUkZFSTBhTXVYTHljdUxxNnV5eEFOekxoeDQramV2WHRkbHlGRW5lblRXazJwQWRvM1V4RXNHNVVJMGFCSVFDaEVFN1p6NTA2YmJUNCtQblRvVUwxZE0wWDlwOWZyMmIxN041czNieVloSWFGV3pxa29DaDA3ZHJTRWdyS1dvQkNpc2FtdDM1ZWk2Umd3WUVCZGx5QkVuUnNVcHE3ckVvUVFWMEVDUWlHYXFJc1hMM0xpeEFtYjdiMTY5WklSWUkxQVptWW1HelpzWU11V0xiVXlXbEJSRkRwMTZrUk1UQXc5ZS9iRXc4T2pGcW9VUWdnaGhCQkNDRkdYSkNBVW9vbXFhbnB4bno1OUhGU0p1QlpPbkRqQm1qVnIyTE5uRHlhVDZXK2ZMeXdzakppWUdQcjI3WXV2cjI4dFZDaUVFUFZQWUdBZ3AwK2ZCbURxMUttRWhJVFViVUdpd1FrT0RxN3JFb1FRUW9pcklnR2hFRTJVdmVuRm5wNmVkT3pZMFlIVmlOcGdOQnJaczJjUGE5ZXV0VHM2dExxQ2dvS0lpWW1oZi8vK0JBVUYxVUtGUWdoUnY3bTR1RmcrRHdrSm9WT25UblZZalJCQ0NDR0U0MGhBS0VRVGxKMmR6ZkhqeDIyMjkrclZTM1l2YmtDS2lvcUlqWTFsL2ZyMVpHVmwvYTF6dWJ1N00yREFBQVlPSEVob2FLaE1NeGRDQ0NHRUVFS0lKa0FDUWlHYW9MaTRPTXhtczgxMjJiMjRZY2pKeVdITm1qVnMzTGlSMHRMU3YzV3VUcDA2TVhUb1VIcjM3bzFXcTYybENvVVFRZ2doaEJCQ05BUVNFQXJSQk8zYXRjdG1tN3U3TzVHUmtRNnNSdFRVeFlzWCtmbm5uOW04ZVRNR2crR3F6K1BsNWNXZ1FZTVlPblNvVENFV1FnZ2hoQkFPcFRPQ1JnVXFtYkFpUkwwZ0FhRVFUVXh1Ymk0SkNRazIyM3YwNklGYXJYWmdSYUs2TWpJeStPbW5uOWl5WlF0R28vR3F6cUVvQ2xGUlVRd2JOb3pvNkdqNVhnc2hoQkJDQ0lmTExqYnozalk5NFFFcUpuZVRXRUtJK2tEK0p3clJ4TWowNG9ibi9QbnovUGpqajJ6YnR1MnFkeVIyY1hGaHlKQWhqQm8xaXNEQXdGcXVVQWdoaEJCQ2lPcTVXR1RtbGMwNmNvck5KT2VZQ1BaU0dCd21iMW9MVWRja0lCU2lpYkUzdmRqRnhZV29xQ2dIVmlQc3VYRGhBdDk5OXgxLy92bW4zVkRYbm9DQUFFYU5Hc1hnd1lOeGMzT3I1UXFGRUVJSUlZU29HVjlYaFRCZkZmSEZaVE5pbHUzVkUraWhFQkVnbXlRS1VaY2tJQlNpQ2NuUHorZklrU00yMjN2MDZJRkdJNzhXNmxwdWJpN2ZmLzg5bXpkdnZ1cXB4QkVSRVl3ZVBab2VQWHJJanRSQ0NDR0VFS0xlVUJTNHI0K1dCYkZtVW5KTW1NeXc1RTg5ODRjNzBkeERGaVFVb3E1SUVpQkVFN0pueng2WlhseVBGUmNYczJiTkduNzk5ZGVyMnBWWXBWTFJ2MzkveG93WlEyaG9hTzBYS0lRUVFnZ2hHcVZpUFJ6TE1KRlZaRVpudUxxWkt6WFZwYmxDUmdHVUdLQklaMmJCcGxLR3RWT2pWVGVOa05EZFNTSFlTNkZkTTVWczFDTHFCUWtJaFdoQ2R1L2ViYlBOeWNtSnJsMjdPckFhVWM1Z01MQng0MForK09FSDh2UHphM3k4UnFOaDhPREJqQjgvSG45Ly8ydFFvYWpQWEZ4Y0tDa3BBYUNrcEFRWEY1YzZya2lJdjZmODV4bVFuMmNoaExqR2pDWlljOHpBejBjTkdLNXVxZXRhazYrREg0OWUzZXlaaHN6WFZlR09IbHE2QnN1c0gxRzNKQ0FVb29rb0tDamc4T0hETnR1N2QrK09rNU9UQXlzU1pyT1o3ZHUzOCsyMzM1S1ptVm5qNDdWYUxjT0dEV1BjdUhINCtmbGRnd3BGUStEcjY4dTVjK2NBU0UxTnBYMzc5blZja1JCL1QycHFxdVZ6WDEvZk9xeEVDQ0VhdDl3U000dTM2VW5PcnVOa3NJbkxMamF6ZUp1T1FXRnE3dXloUlpIUmhLS09TRUFvUkJNUkZ4ZG5kd2RjbVY3c1dFbEpTU3hkdXBTVEowL1crRmhuWjJkR2pCakIyTEZqOGZiMnZnYlZpWWFrWThlT2xvQnd5NVl0RWhDS0JtL0xsaTJXenlNaUl1cXdFaUdFYUx6TXdPZDdKQnlzVDdhZU10TEtXOFYxN1dWSFoxRTNKQ0FVb29td043MVlvOUhRdlh0M0IxYlRkT1htNXJKaXhRcXJGOERWNWVMaXd1alJveGs5ZWpTZW5wN1hvRHJSRVBYdDI1ZlkyRmdBWW1OajZkZXZINUdSa1hWYmxCQlg2Y2lSSTVhZlo0QStmZnJVWFRGQ0NOR0liVDl0NU9CNUNRZnJtKzhPNnVrYXBDSkFObXNSZFVBQ1FpR2FnS0tpSWc0ZE9tU3p2V3ZYcnJMTzB6Vm1OQnJac0dFRHExYXRvcmk0dUViSGFqUWFSb3dZd1lRSkV5UVlGQlYwN3R5WmpoMDdjdXpZTWN4bU14OTg4QUgzMzMrL2hJU2l3VGx5NUFnZmZQQ0JaVE90aUlnSU9uZnVYTWRWQ1NGRTQvVGJpYWEzMWw5RG9EUEMxdE5HYnU0aVVZMXdQUG1wRTZJSjJMOS9QMGFqN1NjQk1yMzQyanAwNkJCZmZ2a2xhV2xwTlRwT1VSUUdEaHpJelRmZkxKdVBDSnNVUmVHKysrN2oyV2VmcGFpb2lPenNiQllzV01EUW9VTVpQSGd3clZxMWtqY0FSTDFWVWxKQ2Ftb3FXN1pzSVRZMjFoSU91cnU3YysrOTk2TElRa3hDQ0ZIclNnMlFraU9qQit1ckU1bnl2UkYxUXdKQ0lacUFmZnYyMld4VHE5VkVSMGM3c0pxbUl5c3JpMlhMbHJGbno1NGFIOXVqUnc5dXZmVldXclZxZFEwcUU0MU5VRkFRano3NktJc1dMYUtvcUFpejJjem16WnZadkhselhaY21SSTI1dTd2enlDT1BFQlFVVk5lbENDRkVvNVJmYXE3ckVvUWR1Zkw5RVhWRUFrSWhHam1UeWNTQkF3ZHN0bmZ1M0JsM2QzY0hWdFQ0bVV3bWZ2dnROMWF1WEVsSlNVbU5qZzBQRDJmeTVNbUVoNGRmbytwRVk5V3hZMGVlZi81NVB2bmtFNDRkTzFiWDVRaHhWVHAyN01oOTk5MG40YUFRUWx4REpzbWY2alg1L29pNklnR2hFSTNjaVJNbktDZ29zTmt1MDR0clYwcEtDcDkrZkpHYTFBQUFJQUJKUkVGVStpbEpTVWsxT2k0Z0lJRGJiNytkbmoxN3lwUTZjZFdDZ29LWVAzOCtodzhmWnRldVhTUWtKSkNkblYzam9Gb0lSM0Z4Y2NIWDE1ZUlpQWo2OU9sRDU4NmQ1WGVnRUVJSUlVUWRrSUJRaUViTzN2UmlRSFl2cmlWNnZaN3Z2LytlWDM3NXhlNTZqMWR5Y25KaXdvUUpYSC85OVdpMTJtdFlvV2dxRkVXaFM1Y3VkT25TcGE1TEVVSUlJWVFRUWpRUUVoQUswY2paQ3doRFEwUHg4ZkZ4WURXTjA1RWpSL2pzczg4NGYvNThqWTZMaVlsaDh1VEorUG41WGFQS2hCQkNDQ0dFRUVLSXFrbEFLRVFqbHBXVlJVcEtpczEyR1QzNDl4UVhGL1BWVjE4Ukd4dGJvK05DUTBPNTQ0NDdaSjFCSVlRUVFnalJvSG03S09TVzFQNmllYTVhbU5SVnk5cEVBK241OVc5UlBwVlM5bUV3Vlg1YmlJWklWZGNGQ0NHdW5mMzc5OXR0bDREdzZpVWtKUERVVTAvVktCeDBkM2Zubm52dTRmbm5uNWR3VUFnaGhCQkNOR2orN2dxdmpIR21jL1BhanhVTUpoZ1VwaWJ2aXZBeDBFT2hYYlBLcnhmZ1VYRU4yNGdBRlFyZ3BDNnJ0eklSQVpXZnowbU56Y2ZtcGxWNGVZd3pFWUVxeSszWHJuZW1hN0JFTEtMaGtoR0VRalJpOGZIeE50czhQVDBKQ3d0ellEV05nMTZ2NTl0dnYyWE5taldZemRWL043Ti8vLzVNbXpZTkx5K3ZhMWlkRUVJSUlZUVFqakV4U3NQaGRDT0gweThObTFPQW03dG8rUEdvQVgwMWx1VWVFS29tSmtSZDRmN3kvYW9laW5HeXVyK0ZsOExGSWpNdmJkUng1VFB4NTBZNGN5YkhaTFVMY0hpQWl1WHhlbmFsbUhoaGxET25MbG9QOFZNVUNQZFhzWFN2bmkwbnJRdldHU0hNVDhXQVVEWC8zYTIzR2gyb041bHA1cVpZenFjM21mRjJVVWk0SUVNSVJjTWxBYUVRalpST3ArUElrU00yMjd0MjdZcEtKZTl3MVVSeWNqSWZmUEFCcWFtcDFUN0czOStmdSsrK20yN2R1bDNEeW9RUVFnZ2hoSENjcUNBVnZWdXBPWkZsWXU2UVN5R2Vzd1pDZlZXVUdPR1hvNFlxejdNbjFjaXhEQk1YaTh4V3daNUtnWThtdXZERzd6cXIvZ3BVQ0FiTG1jend3UTY5MVpUbjkyOTBZZnZwc3VEUFNVMkY4NVZmWjA5SzVXbm0ra1FEYjR4elprUUhEV3VQWFhvODViV1dHcXh2NjZxL1Y2RVE5WTRFaEVJMFVrZVBIa1duMDlsc2wrbkYxV2MwR3ZubGwxOVl0V3BWdFhjb1ZoU0ZNV1BHTUhIaVJKeWRuYTl4aFVJSUlZUVFRamlHaDdQQ0hUMjBMTnVySi9heVVYY3FCZTd2cDJYYmFUMmJrNnIzbkxuVUFLV0c2czNLR1IydXdWa0RQeDZwUEhpc2JIYVB5VndXMm1tcUdCZFJwSy84ZnAwUllwT01uTDVpNUtIcGlrdGRmcnRMa0lxMmZpcWJkUXBSWDBsQUtFUWpaVzk2c2FJb1JFVkZPYkNhaGlzek01TWxTNVp3L1BqeGFoOFRFaExDdmZmZUsxTzRoUkJDQ0NGRW82SlNZSG92TGQ4ZE1yRHpqSFVJZUhNWERiK2Z2RFRsT01CZElhT3c2dkRQVlF0ekJqdGhNbU9abGx3K3hmankwWWxRMXU2cWhlSktBcjNLcmxSK25pc0R2WnBZZmJnczZHdnRvMkwyUUMzWnhXYkxTTUh5K3E2czEwelpkT2kwdlBxM3dZb1F0a2hBS0VRalpEYWIyYmR2bjgzMkRoMDY0Tzd1N3NDS0dxWTllL2J3OGNjZlUxUlVWSzMrYXJXYWlSTW5jdjMxMTZOV1YxeExSUWdoaEdnS01qSXl5TW5Kb1gzNzlpaEs1WnNDTkZSbnpwd2hNREFRRnhjWHEvdE5KaE1uVDU2a2ZmdjJkVlNaRU5lZW9zQnQzYlhFSmhtNHA3ZVd3V0dYbnU4NnFjdDJOQTd6VTNGOVJObDk3WnFwK09tSWdWOFM3SStrSzliRFN4c3JuL3A3NVpUZ2NxRytLazVubTY0NHB1THZHOVVWZDEwWk9KWWZZbS9xY3JtVUhCTnpmaTZ0dEw2cTZoV2lJWkNBVUloR0tEVTFsYXlzTEp2dE1yM1lQb1BCd1AvKzl6L1dyMTlmN1dOYXQyN04vZmZmVDVzMmJhNWhaVUlJSVlSdG16ZHZ4c3ZMaXg0OWVsUVp6SlgzN2RtejUxVmRxN0N3a0pVclY5SzdkMjhpSXlPdHJwZVRrOE9ERHo2SXI2OHZ2WHYzWnRDZ1FmVHIxdytBRXlkTzhPbW5uekpyMWl4YXRXcFZyV3VWbHBZU0h4OVA5KzdkS3dSempyWjI3VnArL1BGSGV2WHF4ZURCZ3hrNmRDZ3FsUXFWU3NXLy92VXZXclpzeVhYWFhjZjExMStQdDdkM25kWXFSRzNTcUdCY2hJWXRKdzJrNUpweFVpdDh1VmZIK1h6YnNkb250N2dRZDdieXFjWnVUZ296K21qUjJuaFAzZFlJUWlnTEk4UDhWQ3lMMXhONzJWUm10UW9lN0svRllJSU8vaXFPWjVyUVhqRzEyTllhaElvQ2xlMC9xRlhENUs1YWZqaGlJTDlVUmdPS3hrMENRaUVhSVh1akIwRUNRbnZTMDlONTc3MzNPSDM2ZExYNks0ckN1SEhqbURoeElocU4vRW9WUWdoUmQwNmNPTUdLRlNzSURBekV3OFBEYnQ5VHAwNEJNSDc4ZUdiTW1GSGo5WEx6OHZMWXVYTW55NWN2SnpnNG1CdHV1SUVKRXlhZzFXcng5UFFFSURzN0c1VktSWGg0T0ZBV0tyNzQ0b3VrcGFVeFk4WU1wazZkeXVUSms2djgrM25tekJsZWUrMDFUQ1lUNDhlUFo4cVVLVlUrdmlzbEpDVHczLy8rbDMvLys5KzBiTm15UnNkZXpzUER3eEpZamgwNzFtckROM2QzZDVLVGt6bDU4cVRWVEkzZmYvK2QxYXRYTTMvK2ZBSUNBcTc2MmtMVXBZaEFGV3NURFJVMjVTZzNLRXpONGZTeXpVWXVWOWxVWUlBaW5ablA5dWdwMUpreG1DREVSMFZ5VHRVN0FJZjdxMGpNckx6ZnlnTjZ0cDR5WWpEQnV6ZVVqZVpyNDFPOVRSblZLakQ5bFRXV1QzbUdzalVJdy8xVm5DOHc4ZHR4MllGRU5HN3lhbGFJUnNoZVFPam41MWZ0ZCt5Ym1wMDdkL0xKSjU5UVVsSlNyZjZCZ1lITW5EblQ4c0pIQ0NHRXFFdmxJVjllWGg1QlFVRTIrK2wwT3N0aS9zN096bGUxTEVad2NERHZ2UE1PYjd6eEJyR3hzWHp3d1FmRXhjWHh5aXV2V0kwbW5EUnBFbjUrZmhnTUJrczQ2T3JxeW9RSkV3Z05EYVdrcEtUS3NLOURodzY4OE1JTHpKczNqMisrK1laTm16YngzbnZ2NGVmbng3Smx5OWk2ZFd1VjlaNCtmUnFUeWNUczJiTjU3YlhYYU51MnJjMSs3N3p6RGdaRDVWTWlMMTY4Q0pSdFlMWnMyVEtXTFZ0bWFTc3NMQVRnMkxGalBQTElJd0RvOVhxU2twSUFMTmVXNTJHaUlUcDAzanFVdTNKRGtDRnQxZHdTcGVIcGRicHFqN1M3ZkxmaEo0YzdrWnh0d21BbkkxUXBaU01ERjJ6V2NTS3JZc2ZrYkhPRjQ4OWNFVHJPSGVLRW0vYlNwaVRsdjY0MHFrdnJIMTQrNWJsOGhHRk53a0dWQXFNN2F0aDZ5a2lCakRvVURZZ0VoRUkwTWdVRkJYWTMxT2pldlh1ald3L283OUxyOVN4YnRveE5telpWKzVqaHc0ZHoyMjIzMWZsVUp5R0VFS0pjZWREWG9rVUxGaTVjYUxOZmVubzYwNlpOQTJEczJMRlhQUUxleWNtSnA1NTZpcEtTRW5iczJJRk9WL25hVzJhem1RVUxGaEFYRjBldlhyMTQ5TkZIQ1FnSXdHdzJzM0xsU29LRGd4azBhSkRkYTBWRlJYSHJyYmZ5di8vOWo0eU1ERTZlUEltZm54OVRwa3poNk5Ham5EeDVrc0RBUUp1UHBVdVhMcGJQbHk1ZHl1elpzL0h4OGFuUUx6UTBsQnR2dkpFMzMzd1RQejgvM04zZC85YTZ3bHF0bG9pSUNNdnREei84a01jZWUweW1INHNHNzhwNHpsV2pjRHJiWENFY3JPN0xEcjBSbHZ5cHR3b050ZXBMb1IxY0N1c3FDd2VoTFB4N2M0dU9wTXZhKzdWUmN6elRSSFp4MlhuZitGM0hwSzRhVmg0MFlEYVhyVDBZSHFBaXpGZkZrUXYyUnpCTzc2V2xYVE9WNVRHYXNiMUpDWUM3RnI0OUtEc1ppNFpEQWtJaEdwa0RCdzVVZUVmdmN0MjZkWE5nTmZWZmRuWTI3N3p6anVYZC9hcDRlSGd3WThZTW9xT2pyM0ZsUWdnaFJNMWNQdDIxdWt5bXFxZjBBZno1NTU5czJMQ2gwcmJ5a2ZmWjJkbTg4TUlMbEphV1d0cmVmLzk5U2twS09IejRNSzZ1cnJpNnV2Si8vL2QvQUp3L2Y1N2p4NCtqVXFtWVBYczJZOGVPdFZ2RHpUZmZ6S3BWcStqVnF4YzlldlFBUUtQUjhQTExMMWZyTVZUWGtDRkRHREprQ01lT0hjUFQwNU1XTFZwWTJqNy8vSE9XTDE5T3k1WXRlZmZkZDYyT3UrMjIyOGpNek9UV1cyOWwvUGp4Vm0wblRwd2dORFJVbGlNUmpjYVZtMzk0T0VQU3hZcXZRYTdzWjB0bHIxK2VIZUhNa2o5MTFkNEoyR1NHVXhmTGZxYzVheTZGZFczOVZIeHo0TkpjNSt4aWFOK3NiSTFDTTlDcmxacitJV3FlV1ZkcUNSSXI4OW1lUytkbzVxYncrRkFueTVxR2FoVjhlTE5zVWlJYU52a0xKVVFqWTI5NnNVYWpvWFBuemc2c3BuNUxURXhrOGVMRjVPYm1WcXQvZUhnNHMyYk53cy9QN3hwWEpvUVFRamlHMFZpOWFYUDkrdlhqOTk5L1orUEdqYmk0dU9EbTVtWVZTUHI3KzVPVmxjV1pNMmVzam91TGk3TzBBeHc5ZXRTcXZmeitMNy84RW1kblo0WVBIMjZ6Qmg4Zkh6Nzc3TE8vdFk1ZlFrSUM3Ny8vUGpObXpDQXFLc3B1MytlZWV3NC9QeityNTA2clY2OEd3TVhGaFNWTGxsajF6OHpNeE5QVGs0U0VCRkpTVWl6MzUrZm5zM0hqUnJwMDZjS3p6ejRyb3dkRm82QndLZmx6YzFKd2QxSkl6YTBZcnFtckd4QmVjVnVsZ041b3JqUWNWQ2tWMTBBRTYvdEtEZFlia2x3ZVZCNDRiK1RHemhwT1pKbTR2YnNXZjNlRlZ6YlpEd2V2RkJXc1lsL2FwVGRZWkg2V2FBd2tJQlNpRVRFYWpSdzRjTUJtZTZkT25XcThDSGxqdFduVEpwWXVYVnJ0RjBiang0OW40c1NKZjJ1YWtSQkNDSEV0bGErYmQvNzhlWjU4OGttYi9TNGY0V2RycmIwcktZckN2SG56ZU9DQkJ5b051T0xpNG5qOTlkY3BMQ3lrZGV2V2xvRE0zZDJkd3NKQzlIbzluVHAxSWpJeWtxaW9LQ0lpSXFvY1RiZDY5V3JPblR0bnVhM1g2OW13WVFOUlVWRk1uRGlSMHRKU3pwMDdoMDZucS9aSFVsSVNKcE9KSjU1NGdxZWVlb29CQXdaVWV1MERCdzZRbVpsSlptWW1pWW1KRmRxUEhEbkNrU05IS3R5Zm41L1ArdlhyS3ozbndZTUhtVFZyRmkrODhJTE5OUkNGYUNndTMzMjRTL095Tnd1T3BGcy9yMDdPTmxGU3pSbTJxaXZtSWdkNUtxUVhWQjdZWGI2aHlPWE1GV0xHeXFYbm0vRndVcmlycDVhNFZDTUh6MWR2SkhVNVZ5ME1EbFB6emg4VmQyQ3h0UnV5RUEyQkJJUkNOQ0pKU1VtV0JiSXJJN3NYbDcwUVdycDBLWnMzYjY1V2YwOVBUeDU0NElFcVJ4a0lJWVFRZFUydjExditUVTlQdDludjhsRHc4ckN3S2lxVnFrSTRtSjZlenFlZmZzcm16WnRScTlYY2R0dHREQjgrbkgvKzg1OEFMRnEwaVB6OGZHSmpZOW04ZVRNN2R1d0F3TlhWbFQ1OStqQmx5aFRhdDI5ZjZmV2lvNlA1L1BQUEtTb3FzcnAvejU0OVJFWkdNbVRJRVBidTNjdjU4K2V0TmhnN2V2UW9iZHUyWmVUSWtSaU5Sa3BMU3lrcEthRzB0SlNPSFR0U1dscEthV2twNjlhdEl6ZzR1RUpZVjFKU3dxSkZpd0RvMDZjUEw3MzBFdVBIanljNk9wcmc0T0FxdjA2N2R1MUNyOWN6ZGVwVXRGb3RyNy8rT2o0K1B0eDQ0NDMwNzk5Zk5pa1JqY0l2Q1FheWlzeW9GQmdib2VGWWhvblVYRFA5UTlSa0ZKZzVsVzNpeFkzVm4yNnJ2bUtGaEc3QlpXc0hWc1pKcmFBM1ZwTEMyUWptL04yVkNyc3JyejVrNE02ZVdyN1piMk9iNWI5Y09VVmFvNExidTJ0WnR0ZGd0VjVpZVQrMUFnWUpDRVVESlFHaEVJMUlmSHk4M2ZhbXZ2NWdUazRPaXhjdnRydUp5K1U2ZGVyRUF3ODhnSyt2N3pXdVRBZ2hoS2k1dExRMHE0MDVTa3RMOGZiMlp0Q2dRZHg3NzcwWWpVWkxvR2MybXpsNjlDaVJrWkZjdUhDQjU1NTdqbTdkdWxrQ3I5emNYRlFxRlo2ZW50VzZkbEpTRXQ5Ly96Mi8vZlliQm9PQjNyMTdNMlBHREVKRFF6bDU4cVNsWDNGeE1kMjZkYU5idDI3Y2YvLzliTnEwaVcrKytZYXpaOC95KysrLzg4Y2ZmL0RXVzIvUnFWT25DdGNJRFEzbHRkZGV3MmcwRWhJU3dvNGRPM2p0dGRjSUN3dmpqanZ1QU9CZi8vcVgxVEc3ZHUxaS92ejVIRHQyaklpSUNCNTY2S0VhZjExWHIxN04yYk5uVWF2VkRCNDhHRVZSMEdnMGxuQ3p1ZzRlUEVoU1VoS2pSNC9td1FjZnhNM05yY2ExQ0ZGZi9YU2s3STJHcWRGYS9GemhneDFsUWR1dUZDTzlXcW1aR09WRVRvbVpuV2VNN0Q5bnFuSlVYV3F1aVpLL2tqVXZGNFVoYmRVc2lOVXhvb09hWWowa1hEQnhzZGpNc3IxNml2V1ZuK3p5ZTFVS2pPeWdRYXVHcEN5VFZVRG9yQ2tMSlBlbEdaazN4SW4zLzlTVFdWanhuUDd1Q21NNmFsaTBWY2VFU0EzeFo0MUVCS3I1N3BDQm5DdW1JNWNIbkJvVmRuZGlGcUkrazRCUWlFYkUzdnFEUVVGQk5HL2UzSUhWMUMvSnlja3NYTGlRN096c2F2V2ZNR0VDRXlkT3ZLb0YzNFVRUWdoSCtQNzc3OW0wYVJNeE1URzR1TGhRVWxKaVdjTnYxcXhaRkJZV01udjJiQVlPSElpaUtNeWVQWnNPSFRyUXVYTm51blRwZ3RGb1pNV0tGUUJzMzc2ZGtwSVNaczZjeWNpUkl5dTlYa1pHQmx1M2JtWERoZzJjT0hFQ056YzNoZzhmemcwMzNFQjRlRGdBQlFVRnpKdzVFNENZbUJpcmRYdWRuWjBaTzNZc28wZVBadFdxVlh6KytlZVVscFp5NnRTcFNnTkN3R29IWU9XdktZaUtqVzFSejU4L3oydXZ2UWJBOWRkZno2eFpzOURwZEp3NmRZcU9IVHRXKyt0NjIyMjNNVzdjT0RRYWpTWFVjM0p5b3JDd2tGZGVlWVhldlh2YlBEWWpJNFBiYjc4ZGdBY2ZmQkJYVjFmWm1FUTBTdjd1Q3JkMzErS3NnWmMzNmJqdzEzUmdvd2wybmpHeTY0eVJnV0ZxN3UzdFJIcUJpYmUyNmluVTJVNEpYOW1rczV6My9uNWF2ajFZRnNMOWR0eElaS0NLR1gyMXVHb1ZkcVVZY1ZKak5YVlpVYUNWdHdxMXF1eFlmM2VGRGNjTnhKMDFXb0pCelY5UDZVZDBVQlBxcTJKNXZKNFRtU1k4bmJXOE1NcVozNDRiK09PMDBmSTRlcmRTYzFNWERXLzhyaU83MkV4U2xvazdlbWpSR1NEVVYrR3NHdkpLek9pTVpWT0tqU1pZc0ZtSHpsaTJKcU9iRnJ5Y0ZTNFdteXVFaVVMVVYvTFhTb2hHSWljbmg5VFVWSnZ0VFhsNmNYeDhQTysvLzM2MXBsRTVPenR6Ly8zMzA2dFhMd2RVSm9RUVFsdzlGeGNYY25OeldiTm1qYzArYjcvOU5xMWF0U0kwTkJRbkp5Y1NFeE1yWFZPdjNIZmZmVWQwZExSbDg1Qnk2OWV2WitIQ2hZU0VoTkN0V3pmdXZ2dHVvcU9qY1hKeXN1cDM0Y0lGeStjN2R1eWdlL2Z1M0hUVFRWWjlWQ29WdDl4eUN6RXhNY3lkTzVlY25KeWFQT3hLNWVmbk0zLytmUEx5OHBnd1lRSVBQZlFRaXFLd2E5Y3VYbjc1WlRwMDZNRDA2ZE9Kam82dTF2bTh2THlzYnBlSGtyLzg4Z3U3ZCsrMmVkemxVNTMxZW4yMVIyUUswVkNFK2FrWUZLckdWUXZyanh0SXVGRDVjRGt6c1BXVWthUXNFdzhQY0tKZkd4VWJUOWhlKzl2WFZXRndtSm9XWGdxZjc5RmJiWGh5NUlLSm94ZDBER21yWmxJM0xSMzhWYnkxOWRMMDVVNkJLaDRkNU1TSkxCTTd6cGpZbDJhc3NJbUpsNHVDR1FqM1YvSFJUcjFsbE4rWGUvV2s1cHE0SVZLRHpnanJFZzNvamRBeFFNWFgrL1dXalV0S0RmREpMajNkVzZnWTBsWkR1MllLYnRxeTN3c21jOW1IV2lrTEt3R0s5ZkQ1SGoxbmNtUTRvV2c0SkNBVW9wRTRmUGl3M2ZhbUdoQ3VYNytlWmN1V1lhN0dhc0hObXpmbmtVY2VvV1hMbGc2b1RBZ2hoUGg3dEZvdEFHM2J0dVhERHorMGFpc2ZCVGgzN2x4Q1EwTXQvVXRMUzVrN2R5NmpSbzJ5OUMwdUxtYkNoQWtBUFBUUVF4WENRWUNkTzNmU3QyOWYzTnpjeU0vUFovUG16Wld1NTV1VmxXWDV2RTJiTmh3N2Rvd0ZDeFpVV245V1ZoWVhMbHpnczg4K1E2MVdNM255NUJvOCtrdlMwdEo0L3Zubk9YUG1ESk1uVCthKysrNnp0QTBjT0pEWFgzK2RaNTU1aG5uejVqRjQ4R0JtejU1ZDQrQ3VQUGpidG0xYnRZOHBMQ3kwR2tFcFJFUFdLVkJGYXg4VkY0dk1yRHlvcDlqKzBuMFdhWGxtbnQxUVd1a3V2NTJicS9CMFZ2QnlVVENhekd3L1l5VER4c1lrWmlEMnBKR1VYRE9UdWxySEdFZlNUVHovbTQ0VU8ySGN4U0l6LzkydFoxZUtFZU1WM1RZbkdkbDZ5bWcxTlhoWmZPVVBjRithaVgxcFplR2tteGJjblpTeUtjdUtnbHBWRmhBcVFMSGV6TmxLZG1BV29qNlRnRkNJUnNKZVFPamk0bEtqcVRXTmdjbGtZdm55NVRaM0VyeFN0MjdkZU9DQkIzQjNkNy9HbFFraGhCQzFvenJMWUZ6ZTUrOHNtOUcxYTFmZWUrODlGRVd4TzIyMmZFTVJqVVpEYW1vcXAwK2Z4dFBUMCthMDRQS1JlaXRYcnNUSnlhbkNhRU43MHRQVCtiLy8rei9McGlEdDJyWER4Y1dGLy83M3Y1U1dscUxUNlN6Lyt2ajRVRmhZeUpZdFcwaEpTV0hKa2lYVm12cTdidDA2UEQwOWFkbXlKU05Iam1UMDZORjIxeExNek16a2xWZGVZZENnUWJ6MTFsdE1uejVkTmpvVGpjTFJDeWFPMmhndFdKVlNHenNaSDA2ditmbVNza3k4dXJuaTVpZjJ3c0Z5ZnliYkhzRjROZXNHRnVtaHlMSWVvb1NCb3VHVGdGQ0lSc0JzTm5Qa3lCR2I3WkdSa1UxcS9adVNraEtXTEZsUzVhWXQ1Y2FQSDg4dHQ5d2k2dzBLSVlSb1VLcnpkK3Z5RWZRMTdYKzVHMjY0Z1g3OSt0R3NXVE9ienlueTh2SzQ2NjY3S0NnbzRONTc3NlZObXpZOC9mVFQ5T3JWaTBjZWVRUlhWOWNxcjI5UFlXR2gxZTNtelp0ak5wc3R1emNuSlNXUmxKUUVnS2VuSi83Ky92ajYrdUxqNDBQdjNyMEpEQXdrUGo2ZVU2ZE9jZTdjT1ZxM2JsM2xOYytjT2NPS0ZTc0lDZ3BpN2RxMXJGMjd0bHExZnZQTk4yUmxaVEZuemh4dXUrMDJwaytmWHNOSEs0UVFRamhXMDBrTWhHakUwdFBUcmFiMFhLbHo1ODRPcktadVpXZG5zM0RoUXBLVGs2dnM2K1RreE15Wk0rblRwNDhES2hOQ0NDRWN6MlM2TkN5bU9zdHRYTjcvU3ZZMk85UHBkTHo0NG9zVUZCVFFwazBieG84Zmo3T3pNM1BtekdIUm9rVWNQbnlZZSsrOWwySERodGtjVFdqcnZPdlhyMmZkdW5Va0pDUUFjUExrU1JZc1dNRDA2ZE41N0xISG1EVnJGbTNidHFWWHIxNTA2dFNKVnExYTRlenNYT0ZjR1JrWjNIMzMzWFR0MnJWYTRTQ1V6Y0tBc3JXZUF3TURxMTEzK1VoS0x5OHZ4bzRkVyszamhCQkNpTG9pQWFFUWpVQlY2dzgybFlDd2ZQZkN6TXpNS3Z0NmUzc3paODRjd3NMQ0hGQ1pFRUlJVWZ1TXhyTHBjcW1wcVphZGc2OWtNRnlhMjFjZS9uMysrZWQ4OTkxM2x2c3ZEdzR2NzE5ZEowK2U1STAzM3VERWlSUDQrZm54M0hQUFdRSzYwYU5INCt2cnk2dXZ2c3Fycjc3SzBxVkxHVHQyTEFNSERxeHl6ZDkxNjlieHhSZGZrSkdSQWNEWXNXT1pNbVVLbXpkdlp2bnk1Y1RHeGhJVEU4UGt5Wk5wMzc0OWdZR0JlSHA2Mmh6aDZPL3Z6L3Z2djQrYm14dW5UcDNpNHNXTGxKYVdFaE1UWTdPRzhuTzFhTkdDaFFzWFZ2dHI4dlhYWC9QcHA1L2k2K3RMVUZCUXRZOFRRZ2doNm9vRWhFSTBBdllDUW05dmIxcTBhT0hBYXVwR2NuSXlyNy8rT25sNWVWWDJiZG15Slk4OTlsaWxpN0FMSVlRUURVVjVRS2hTcWZEdzhLaTBqMDZucTlEZnhjWEZxdi9sb3diTHArdFd4V3cyYy9EZ1FYNzg4VWUyYk5tQzJXeW1lL2Z1ekowN3Q4Skl1ejU5K3ZEUlJ4L3h6anZ2c0hQblRqNzU1Qk0rK2VRVC9QMzlhZCsrUFczYXRDRWdJSUNlUFh0YWpld3JEeERWYWpXelo4OW16Smd4QUV5ZE9wWHJycnVPTDc3NGdpMWJ0ckIxNjFhcjY2bFVLalFhRFJxTkJrVlJNSmxNbUV3bWREcWRWUmlxS0FyOSt2V3pHeENXZjIzT256L1BrMDgrV2EydlRYbC91UFExRjZJK3FjRWdYbEVIWk5FalVWY2tJQlNpZ1RPWlRGV3VQMWlUcVR3TlVVSkNBb3NXTGFLNHVMakt2cDA3ZCtiaGh4KzJ1OEM0RUVJSTBSQ1VoMytWalc0Yk9YSWtHbzNHYXQyLzB0SlNBS1pNbVdKekYrUExBOFVyWGJ4NGtVT0hEaEVmSDgrZmYvNUpWbFlXV3EyV21KZ1l4bzBiUisvZXZXMGVHeEFRd0VzdnZVUjhmRHpMbHk5bi8vNzlaR1pta3BtWnlZNGRPMmpldkRuZTN0NVdBV0dYTGwzNDRJTVBPSG55Sk4yN2Q3YzZYMUJRRUk4Ly9qZ1BQZlFRMjdkdjUrREJneVFuSjVPUmtVRmVYaDQ2bmM3dVl3a0lDT0MxMTE2cmNxcHhlV0NxMSt0SlQwKzMyL2R5K2ZuNVFNVjFFNFdvRDd5Y0cvZHJnNGJPVTc0L29vNUlRQ2hFQTVlY25HejN5V2RqbjE0Y0h4L1B1KysrVzYwUkQwT0dER0g2OU9tbzFXb0hWQ2FFRUVKY1d3YURnYWlvS0VhT0hGbWg3ZEZISDJYUW9FR1drWUltazRtK2ZmdFdPbUpPbzlId3dBTVAwS2RQSDFxMWFsWHB0UjU1NUJFT0hUcUVuNThmWVdGaGpCbzFpaTVkdXRDdFc3ZEsxL3V6SlRvNm11am9hSktUazltd1lRTjc5KzVsMXF4Wk5wK3ZlSGw1VlFnSEwrZnU3czdJa1NNcmZBM01aak5HbzlIeVlUYWJNWmxNbU0xbXpHWXpXcTIyV204V0ZoVVY0ZXZyeTVneFk3am5ubnVxL1RpLytlWWJ0bS9mWHVuM1JvaTY1cXlCWUMrRmMzbXk4MjU5MUxhWmpDRVVkVU14VjJlMVlpRkV2ZlhMTDcvdzlkZGYyMnhmdEdnUkFRRUJEcXpJY2Y3NDR3OCsvdmhqdXd1cWw1czBhUkwvK01jL0d2MW9TaUdFRUZmdjVaZGZ0bXlFOGRSVFQ5R3BVNmM2cnFqK3lNek14TVBEdzdKcFIxTng4ZUpGZkgxOWEvejh3V2cweWh1U29sN2JlTUxJLy9aVmIwa0I0VGhxRlR3N3dwa1dYdkthUmRRK3BZby9aaktDVUlnRzd0Q2hRemJiQWdJQ0dtMDR1RzdkT3BZdFcxWmxQNVZLeFl3Wk14Z3dZSUFEcWhKQ0NDRWFwNmE2YnErZm45OVZIU2Zob0tqdmhyZFRFNWRxSkRHejZqZmFoZU5NaU5SSU9DanFqSXhkRmFJQk14Z01KQ1ltMm14dnJOT0xmL25sbDJxRmcxcXRsa2NlZVVUQ1FTR0VFRFVtazJ5RUVJMlpvc0E5dmJVMDk1QXdxcjdvMFZMTjJJNHloa3ZVSGZucEU2SUJPMzc4dU4wRnVDTWpJeDFZaldQODlOTlByRml4b3NwK2JtNXV6Smt6aC9Ed2NBZFVKWVFRb2pIdzlQUzBmSjZSa1ZHSGxRZ2h4TFhuNzY3dzdFaG5WaDNTODl0eDJYRzdycmhwNGJidVd2cUZxSkc0VnRRbENRaUZhTUFPSHo1c3Q3MnhCWVEvL1BBRDMzNzdiWlg5dkwyOW1UZHZIbTNhdEhGQVZVSUlJUnFMMXExYnMzdjNiZ0NTa3BJWU1tUklIVmNraEJEWGxwTWFwblRUTWpwY3c1RjBFMWxGWnZSTkpDdk1MREt6TytYU2crMGVyQ2JZZ2RONzNad2d5Rk1oTWxDTnN5UXpvaDZRSDBNaEdqQjdBV0hMbGkzeDl2WjJZRFhYMXVyVnExbTFhbFdWL1FJQ0FuamlpU2NJREF4MFFGVkNDQ0Vhay83OSs3TjY5V3JNWmpOYnRteGg1TWlSdEc3ZHVxN0xFa0tJYTg3WFZXRkFhTk5iTzlORkExdFBsWVdFSnk2YXVLdVhFNTdPTW81UE5FMnlCcUVRRFZSUlVSRW5UNTYwMmQ1WTFoODBtODE4OTkxMzFRb0hXN1pzeVRQUFBDUGhvQkJDaUtzU0ZCVEVvRUdEZ0xKZGFCY3NXTUNPSFRzd21XUVJmeUdFYUl3bWRkWGk2MW9XQ0JhVW12bHFuNkdPS3hLaTdzZ0lRaUVhcUlTRUJMc3ZXQnBMUUxocTFTcSsvLzc3S3Z1MWJ0MmFKNTk4MG1yOUtDR0VFS0ttcGsyYnhxbFRwMGhKU1NFdkw0LzMzMytmano3NmlCWXRXdURxNmxyWDVRbkIvUG56NjdvRUlSb05WeTNjMFVQTDRtMWw2N3J2VGpIU3U1V0tIaTJiM21oS0lTUWdGS0tCc2plOVdGRVVJaUlpSEZqTnRiRm16WnBxaFlNaElTRTgvdmpqRWc0S0lZVDQyMXhkWFhueXlTZDU2NjIzT0g3OE9BQjZ2WjdrNU9RNnJrd0lJY1MxMERWWVJmOFFOWDhtbDAwMVhoWnZvR09BQ25jbm1Xb3NtaGFaWWl4RUEyVXZJR3pidGkxdWJtNE9yS2IyL2ZISEgzejExVmRWOWdzSkNlR0pKNTZRY0ZBSUlVU3Q4ZlQwWlA3OCtkeHp6ejJ5QnFFUVFqUUJVN3BwOEhJcEN3VHpTc3g4czErbUdvdW1SMFlRQ3RFQTVlVGtjUGJzV1p2dERYMzM0dmo0ZUQ3KytPTXErNFdGaFRGdjNqdzhQRHdjVUpVUVFvaW1SSzFXTTJ6WU1JWU5HMFoyZGpaWldWbm85ZnE2TGtzSUljUTE0TzZrTUMxYXc1SS95MzdQYjA4MjByc1NYUlFEQUFBZ0FFbEVRVlMxbXFnZ0dWTWxtZzRKQ0lWb2dJNGNPV0szdlNHdlA1aVFrTUM3Nzc1YjVZTHdiZHUyWmQ2OGViaTd1enVvTWlHRUVFMlZyNjh2dnI2K2RWMkdFRUtJYTZoSFN6VzlXNW5ZblZvMjFYaHBuSjRYUmpuanFxM2p3b1J3RUluRGhXaUFEaDA2WkxOTm85SFFvVU1IQjFaVGU1S1RrMW0wYUZHVkl6VEN3c0o0L1BISEpSd1VRZ2doaEJCQzFKcmJvelY0L0xYMllIYXhtWlVIWk9TNGFEb2tJQlNpQWJJM2dyQkRodzQ0T1RrNXNKcmFrWjZlemh0dnZFRnhjYkhkZmtGQlFjeWRPN2ZCcjdFb2hCQkNDQ0dFcUY4OG5SVnVqNzQwMFRLbnhJelIvc1FtSVJvTm1XSXNSQU9UbFpWRlZsYVd6ZmFHT0wwNE96dWJCUXNXa0p1YmE3ZWZyNit2N0ZZc2hCQkNDQ0dFdUdaNnQxWnpPTjFFeDRDeTNZMWxMMlBSVkVoQUtFUURjK3pZTWJ2dERXMkRrc0xDUWw1Ly9YVXlNelB0OW5OM2QrZnh4eC9IMzkvZlFaVUpJWVFRUWdnaG1ob0ZtTjVMRmg0VVRZOU1NUmFpZ1VsTVRMVFo1dXpzVE51MmJSMVl6ZCtqMCtsWXVIQWhxYW1wZHZzNU9UbngyR09QMGJKbFN3ZFZKb1FRUWdnaGhCQkNOQjBTRUFyUndOZ2JRZGloUXdmVWFyVURxN2w2UnFPUnhZc1hjL3o0Y2J2OTFHbzFzMmZQcG4zNzlnNnFUQWdoaEJCQ0NDR0VhRm9rSUJTaUFTa3NMTFE3Mmk0OFBOeUIxVnc5czluTVJ4OTl4UDc5KyszMlV4U0YrKysvbjZpb0tBZFZKb1FRUWdnaGhCQkNORDBTRUFyUmdGUTEycTZoQklUTGx5OW4rL2J0VmZhNzg4NDc2ZGV2bndNcUVrSUlJWVFRUWdnaG1pNEpDSVZvUU95dFA2aFNxV2pYcnAwRHE3azZtelp0WXQyNmRWWDJ1K21tbXhneFlvUURLaEpDQ0NHRUVFSUlJWm8yQ1FpRmFFRHNyVDhZRWhLQ2k0dUxBNnVwdVlTRUJKWXVYVnBsdnhFalJuRFRUVGM1b0NJaGhCQkNDQ0dFRUVKSVFDaEVBNkhYNnpsNThxVE45dm8rdlRnek01UEZpeGRqTkJydDl1dlhyeDkzM25rbmlxSTRxREloaEJCQ0NDR0VFS0pwazRCUWlBYmkxS2xUR0F3R20rMzFPU0RVNlhTOC9mYmI1T2ZuMiswWEZSWEZ6Smt6SlJ3VVFnZ2hoQkJDMUZzR0U1elBOOWQxR1VMVUtrMWRGeUNFcUI1NzA0dWgvZ2FFWnJPWmp6LyttT1RrWkx2OVFrSkNlUGpoaDlGbzVOZVNFRUlJSVlRUW9uNDZuRzdpcTMxNmpDWjRZWlF6VHVxNnJraUkyaUVqQ0lWb0lPd0ZoSUdCZ2ZqNCtEaXdtdXI3K2VlZjJiRmpoOTArbnA2ZXpKNDl1OTZ2b1NpRUVFSUlJWVJvdWtvTThORk9QZW41WmpJTHphdzVabnVHbHhBTmpRU0VRalFBWnJPWjQ4ZVAyMnl2cjZNSDkrM2J4OHFWSyszMlVhdlZQUHp3dy9qNyt6dW9LaUdFRUVJSUlZU29PUmNOVE94eWFjYlRtZ1FER1FVeTFWZzBEaElRQ3RFQXBLYW1VbFJVWkxPOVBnYUVhV2xwTEZteUJMUFovaC9NYWRPbUVSRVI0YUNxaEJCQ0NDR0VFT0xxRFF4VEUrcGJGcVVZVFBDLy9mbzZya2lJMmlFQm9SQU5RR0ppb3QzMitoWVFGaFVWOGRaYmIxRmNYR3kzMzlDaFE3bnV1dXNjVkpVUVFnangvK3pkZDN4VFZmOEg4TTlOMG5TWFRscGFTbHZLWGlKTGtBMUNRVUJFUUJBUlpDaklVbEJRY1BDZ2o4aXdnS0tJTEdYSWtpa2crREJsQ3NxVVF0bWpnKzdka3JaSjd1K1AvbkpwYUhLN2tnNzR2Rjh2WDdRNTU1NTcwZ1pwUHpubmZJbUlpRXBISVFCRG02bGdLS3Q0NllFZWx4N295M1ZPUkpiQWdKQ29FcEFMQ0oyY25PRHI2MXVHczVHbjErdXhaTWtTeE1URXlQYXJWYXNXaGc4ZnpvckZSRVJFUkVSVXFRUzZLZEMrNXFQcUpCc3U1Q0pIVjQ0VElySUFCb1JFbFlCY2daTGF0V3RYcUpEdDExOS94Y1dMRjJYN3VMbTU0ZDEzMzJYRllpSWlJaUlpcXBSZWFhU0NvenJ2OTdENFRCRUhickJnQ1ZWdURBaUpLcmpFeEVRa0ppYWFiYTlJMjR0UG5UcUYzYnQzeS9aUnFWUjQ5OTEzSzJ6VlpTSWlJaUlpb3NJNHFRWDBxdmRvRmVIZWExcGs1TEJnQ1ZWZURBaUpLamk1MVlOQXhRa0lJeUlpc0h6NThrTDdqUnc1RXNIQndXVXdJeUlpSWlJaUl1dnBXa3VGcWs1NXF3Z2Y1Z0svaDNPZk1WVmVEQWlKS2ppNTh3ZFZLaFZxMXF4WmhyTXhMU2NuQjk5Ly96MXljK1VyZVBYbzBRUHQyN2N2bzFrUkVSRVJFUkZaajFJQjlHdjA2TmlrUXplMVNNcmlLa0txbkJnUUVsVndjaXNJYTlhc1dTSE84VnUvZmoyaW9xSmsrelJzMkJDREJ3OHVveGtSRVJFUkVSRlpYNHZxU2dTNjVVVXJXajJ3OHdyUElxVEtpUUVoVVFXV21abUp5TWhJcyswVllYdnh1WFBuY1BEZ1FkaytYbDVlbURCaEFwUktwV3cvSWlJaUlpS2l5a1FBTUtESm8wVWJKKy9wRUpYR1ZZUlUrVEFnSktyQWJ0KytMZHRlM2dGaGNuSnlvZWNPcXRWcVRKNDhHVTVPVG1VMEt5SWlJaUlpb3JKVHowdUJSajU1OFlvb0FnZFowWmdxb2ZMZm0waEVadDI2ZFV1MnZYYnQybVUwazRMMGVqMldMbDJLakl3TTJYNnZ2LzQ2L1AzOXkyaFdSRVJFUkVSRVphOS9ZeHZjVDhsQjczb3FkS2pKblZOVStUQWdKS3JBNUZZUSt2bjVsZXVxdkQxNzl1REtsU3V5ZlpvM2I0N09uVHVYMFl5SWlJaUlpSWpLaDM4VkFmTmV0SVdLK3pTcGt1SkxsNmlDRWtWUmRnVmhjSEJ3R2M3RzJLMWJ0N0IxNjFiWlBtNXViaGc5ZWpRRVFTaWpXUkVSRVJFUkVaVWZob05VbWZIbFMxUkJKU1ltSWkwdHpXeDd6Wm8xeTNBMmp6eDgrQkJMbGl5QlRxY3oyMGNRQkl3Wk00Ym5EaElSRVJFUkVSRlZBZ3dJaVNxb3dncVVsRmRBdUhyMWFzVEZ4Y24yNmRXckZ4bzJiRmhHTXlJaUlpSWlJaUtpMG1CQVNGUkJ5VzB2VnFsVTVWTDQ0K1RKa3poeDRvUnNuNkNnSVBUdjM3K01aa1JFUkVSRVJFUkVwY1dBa0tpQ2tsdEJHQkFRQUpXcWJHc014Y1hGNGFlZmZwTHRZMnRyaTNIanhwWDUzSWlJaUlpSWlJaW81QmdRRWxWQU9wMU9OaUFzNiszRk9wME9TNVlzZ1VhamtlMDNiTmd3K1BqNGxOR3NpSWlJaUlpSWlNZ1NHQkFTVlVEUjBkSEl5Y2t4MjE3V0FlRnZ2LzBtdStVWkFGcTFhb1gyN2R1WDBZeUlpSWlJaUlpSXlGSVlFQkpWUUJXcFFFbFVWQlIyN3R3cDI4ZkR3d01qUjQ2RUlBaGxOQ3NpSWlJaUlpSWlzaFFHaEVRVmtOeHFQVHM3TzFTclZxMU01aUdLSWxhdVhBbWRUbWUyanlBSWVPZWRkK0RvNkZnbWN5SWlJaUlpSXFwc290TkVYSW5WbC9jMGlNeGlKUUdpQ3Fpdzh3ZkxhcVhld1lNSGNlUEdEZGsrTDczMEV1cldyVnNtOHlFaUlpSWlJcXBNVWpVaTFwM1Q0bnkwRHU0T0FtYjNzSVdLUzdXb0F1TExrcWlDeWNuSlFVUkVoTm4yb0tDZ01wbEhZbUlpTm0zYUpOc25NREFRL2ZyMUs1UDVFQkVSRVJFUlZUYjJOZ0p1SmVXdEhFektFbkg2dnZuZFdVVGxpUUVoVVFWejkrNWQ2UFhtbDU0SEJ3ZGJmUTZpS0dMMTZ0V3lWWXNWQ2dWR2p4NE5wVkpwOWZrUUVSRVJFUkZWUm1vbDBLMzJvOStaOWw3VFFoVExjVUpFWmpBZ0pLcGdLa0tCa2pObnp1RDgrZk95ZlhyMjdJbUFnQUNyejRXSWlJaUlpS2d5NjFSVEJYdWJ2STlqMGtXY2orWXFRcXA0R0JBU1ZUQnlCVXBjWEZ6Zzd1NXUxZnRuWkdSZ3pabzFzbjJxVnEyS1YxNTV4YXJ6SUNJaUlpSWllaExZMndCZGdoK1ZnUGc5WEFjdUlxU0toZ0VoVVFVanQ0SXdPRGpZNmdWS05tellnTFMwTk5rK0kwZU9oRnF0dHVvOGlJaUlpSWlJbmhRdjFGYkM1djkzR3Q5TjF1TnFIQ3NhVThYQ2dKQ29Ba2xQVDBkY1hKelpkbXNYS0FrTEM4UFJvMGRsKzdSdjN4NE5HemEwNmp5SWlJaUlpSWllSk02MkF0b0hQVHFMOFBkd2JUbk9ocWdnQm9SRUZVaGg1dzlhczBCSlRrNE9WcTFhSmR2SHhjVUZRNFlNc2RvY2lJaUlpSWlJbmxRaGRWUlEvUCtHc1BBNFBlNGtjUlVoVlJ3TUNJa3FrTUlDUW11dUlOeTJiWnZzNmtVQWVPT05OK0RrNUdTMU9SQVJFUkVSRVQycFBCd0V0SzZSZnhVaGk1VlF4YUVxdkFzUmxSVzVBaVZlWGw1d2RuYTJ5bjN2M3IyTDMzLy9YYlpQMDZaTjhkeHp6MW5sL2tSRVJFUkU1alRiZEUvNitOeWdBRDVlaVI4L055aEErdk5wMWFPdUNpZnY1UVdENTZOMWlFNVR3ZGZGdXVmTUV4V0ZJSW9paStjUVZSQVRKMDVFU2txS3liYldyVnRqL1BqeEZyK25LSXFZT1hNbTd0eTVZN2FQblowZDVzeVpBdzhQRDR2Zm40aUlpSWhJenRNZUtEMXArUDBFdmorWmkvUFJlU0ZobXdBbFJyVzBLZWNaMGROQUtLVGlLYmNZRTFVUXFhbXBac05Cd0hyYmk0OGZQeTRiRGdMQXdJRURHUTRTRVJFUkVSRlp3SXYxSG0welBuMWZoNlFzcnR1aThzZUFrS2lDdUgvL3ZteTdOUUpDalVhRFRaczJ5ZllKRGc3R0N5KzhZUEY3RXhFUkVSRVZ4ZE8rMnV4SncrOG5FT1N1UUlCclhoeWpGNEZqZDNrV0laVS9Cb1JFRlVSaEFXRkFnT1gvSWQyOWV6ZFNVMVBOdGl1VlNvd2VQUm9LQmY5WFFVUkVSRVJFWkNraGRaVlFLNEYyZ1VvMDllWHZXMVQrV0tTRXFJSzRkKytlMlRaUFQwODRPRGhZOUg0SkNRbllzMmVQYkorUWtCQlVyMTdkb3ZjbElpSWlJaUo2MmpYelU2S3hqeEwyUEg2UUtnakcxRVFWaEZ4QVdLTkdEWXZmYitQR2pkQnF0V2JibloyZDBiZHZYNHZmbDRpSWlJaW9PUEpYeGFYS2o5L1BQQ29GR0E1U2hjS0FrS2dDeU03T3hvTUhEOHkyVzNwNzhmWHIxM0g2OUduWlBnTUhEclQ0cWtVaUlpSWlJaUlpcW5nWUVCSlZBSkdSa1JCRjg1V3JMTG1DVUJSRnJGdTNUcmFQdjc4L09uYnNhTEY3RWhFUkVSRVJFVkhGeFlDUXFBS1EyMTRNV0hZRjRmSGp4M0huemgzWlBrT0hEbVZoRWlJaUlySzYrUGg0WkdWbFdmVWVHUmtaaUk2T0xuSi92VjV2eGRsUVNiRHE3Wk9GMzAraWlva0pBRkVGSUJjUTJ0dmJ3OVBUMHlMMzBXZzAyTHg1czJ5ZlpzMmFvVUdEQmhhNUh4RVJFVlZ1MWc3dnJseTVndGRmZngxcjFxeEJSa2FHVmU2Um1wcUtOOTk4RTU5Kytpbk9uejl2MUtiWDZ6RnExQ2o4OXR0djBuTzlkKzhlSmsrZWpBc1hMbGhzRGpxZERyTm16Y0xWcTFjdE5pWVJFWkVsTVNBa3FnRHUzNzl2dHExR2pSb1FCTUVpOTltOWV6ZFNVbExNdGl1VlNyejIybXNXdVJjUkVSRlZmdnYyN1VOb2FHaVJnc0xjM0Z4TW1USUZwMDZkS3ZMNGFyVWFHUmtaV0x0MkxkNS8vMzA4ZlBpd1NOZmw1T1JnMXF4WnVISGpScEh1SVlvaS92cnJMNFNHaGlJaUlrSnFVeWdVaUk2T3h1TEZpekY0OEdEczJiTUhEZzRPdUh6NU1xWk9uVnJvc1N5aUtPS0xMNzdBRHovOGdNek1UTFA5bEVvbFRwNDhpVW1USm1IeTVNbll1M2N2c3JPemkvUmN5ZnB5Y25LTVh1TmFyYmJVNGJnb2lqaDY5Q2hTVTFOTFBFWnljakxDd3NMTXRxZW5wK1BZc1dOYzlVcEVGcUVxN3drUVBlMzBlcjFzUUdpcDdjVUpDUW40L2ZmZlpmdUVoSVRBeDhmSEl2Y2pJaUtpeWsrcFZHTGZ2bjA0ZGVvVVhGeGNaUHRxTkJyRXg4Zmo4dVhMR0Rac0dGNS8vZlZDMytTMHNja3I0YWxXcTdGdzRVTFkyOXNqUFQwZDMzNzdMWEp5Y3N4ZUZ4TVRnOXUzYnlNc0xBemZmdnV0N004dkt0V2pYM2xtejU0TmYzOS9vM2ExV2cydFZvc0pFeWFnVzdkdTBwdXB0cmEyR0Rod29PejhCVUdBbjU4Zk5tellnR1BIanVIenp6OUhyVnExVFBaVnE5WFFhRFR3OFBEQU45OThneVZMbHFCejU4NTQ0NDAzNE9YbEpYdWZwMTJ6VGZkS3ZTMVZxOVhpOU9uVGVQNzU1d3U4TGpNeU12RFdXMjloOE9EQjZOdTNMN0t5c2pCaXhBajA3ZHNYL2ZyMVE1VXFWVXAwdncwYk5tRGh3b1dZTUdFQ3VuYnRXdXd4SGo1OGlQZmVldzlObXpiRm0yKytpWVlOR3hhNHgrZWZmdzV2YjIvMDY5Y1BQWHYybEMweW1KT1RBN1ZhYmZTWUtJcTRlZk1tYXRldWJmYTYyTmhZMk5uWmxlanJZSW9sdnA5RVpIa01DSW5LV1d4c3JPd1B3SllxVUxKcDB5Yms1dWFhYlhkMmRrYmZ2bjB0Y2k4aUlpSjZNaWlWU2dCQVdscGFvUUZoU1ZZeEdjWlhLQlJTc09IczdJeVdMVnRpL3Z6NWhWNmZuSnlNNmRPblk5R2lSV2JEaS96bkt0dmEycHB0YjlHaUJRUkJrQUpGbFVxRm1KZ1lyRnExQ2pObXpEQjVMWkIzZHZPQkF3Y1FIeCtQanovK0dHdldyREhaMXpCdVNFZ0lYbmpoQmZ6blAvL0IzcjE3Y2ZYcVZTeGZ2cnpRNTBxbGs1eWNqTkRRVUt4ZnZ4NGZmZlNSVVZDc1ZxdVJscGFHNWN1WHc5N2VIcDA3ZDBaR1JnYldyMThQVDA5UDlPN2QyK3k0U1VsSk9IVG9FUHIxNnllOW5vRzg4SHZHakJsNCsrMjNNWGZ1WFBqNCtCZ0ZmT2ZQbjhmKy9mc3hkZXBVczBHNkljeTdkZXVXeWI5L2h0ZFpTa29LSEJ3Y3BQNzc5dTFEdTNidDRPVGtaTlQvdSsrK1EzSnlNaVpQbmd4M2QzY0FlU0gzeElrVDBiWnRXM2g0ZUppY3grblRwK0huNTRjdnYvelNZanViaUtqaVlVQklWTTRLSzFCaWlZRHc1czJiK091dnYyVDdEQmd3UVBZZFJ5SWlJbnI2R0FJUEJ3Y0hyRnExU3JidjRjT0hNWHYyYkRnNE9HRG8wS0ZGR3YveG9tZzZuUTVLcFJMZHUzZEhvMGFOVUsxYXRWSUhFby9mWTlteVpiaDM3NTRVMkdrMEdnREExMTkvRFJzYkcyaTFXdW54cVZPbklqazVHVjk5OVJWbXpweHBjaTVxdFJxOWV2WEN6ei8vaktTa0pFUkhSeU1vS0VoMkhxMWJ0OGFJRVNPd1lzVUs1T1RrSURZMkZ0N2UzcVY2bmlUUHk4c0w0OGFOdzl5NWN6RnAwaVFzVzdaTVdybHBXTWthRkJTRTNyMTdTMi9lR3o2WFkyZG5oeDkvL0JHN2QrOUc5ZXJWVGJablpHVGd1KysrTXdyZ0xseTRnT3pzYkhoNmVtTGt5SkVteHphOFJyMjh2SkNibTRzbFM1WVl0UnRDZWFWU2lUdDM3bURac21WSVMwdkR3WU1IY2VUSUVjeWVQZHZvZGRlalJ3KzgrKzY3ZU9lZGR6QjM3bHdFQmdZaUxTME5OalkyT0hyMHFPenpqSTJOeGIxNzl4QVlHQ2piajRncUx3YUVST1ZNYm51eFFxRXcrWU5HY1czWnNrVzIzZC9mSHgwN2RpejFmWWlJaU9qSjhuaTRaczN4TXpJeU1IMzZkUFRvMFFPOWV2V0NyNit2UmU2UlA5UzdkKzhlZHV6WVlYSlh4ZDkvLzIzMHVVNm5RM0p5TWdEZ3hJa1QrTzY3N3pCeDRrU1Q5MmpmdmoxKy92bG4xSzVkMjJ5QThuaTRPR0RBQVB6NTU1KzRmLzgreG8wYmg4V0xGMXZzT1Q5cExMVWR0V3ZYcmxpOWVqVmlZbUlRSGg0dUJZVDVWLzRCeHEvTHJLd3NoSWFHWXNLRUNYQnpjeXN3cHIyOVBRUkJRSFIwTkVSUkJKQzNxdEFRUFB2NitzTEZ4UVhwNmVtNGVmTW1BTURIeDBjS0MvLzg4MDg4Kyt5emVQYlpaNDNHMWVsMFVnQ1lrcEtDdExRMFhMMTZGZUhoNFFYbWtKV1ZoZTNidHhzOWR2YnNXZnp3d3c4WVAzNjg5RmlEQmczdy9QUFA0K1RKazFpNmRDbEdqUnFGYWRPbUFRRGMzTnhNRmpQVTZYVG8wYU1IQWdJQ0xCWU9jbnV4dkRTTmlCUDNkQWh3VmFDQk44dEdVTmxoUUVoVXp1N2V2V3UyclZxMWF0STdtaVVWSGg0dWU3Z3hBTHorK3VzRmZqQWlJaUlpc25SQWVQLytmVXlkT2xVcTBHRUlRRFFhRFFZUEhvenM3R3hjdTNZTkRnNE82Tnk1YzVIR3pNN09MckNsZCtqUW9WSlZaRU5vQXdBelo4NlVWZ2lPSGowYWd3WU53aXV2dklMMDlIUnMyclFKN3U3dXlNaklRTDkrL2VEZzRJQ2RPM2NXYVE0MWF0VEErKysvajl6Y1hBd1pNc1JrbjdTME5BREEzTGx6cFovdnRGb3Rzck96a1oyZGpZOC8vaGpmZnZzdG5KMmRpM1JQS2o1QkVOQzdkMi84OWRkZnVITGxTb0VpTkpHUmtSZ3pab3pSNTZOR2pVSkNRZ0tTazVNeGYvNzhBajh6QzRJQXBWSUpRUkN3ZXZWcUFIbUJYZCsrZmFGUUtEQnc0RUJwRldMdjNyMlJuWjJOcGsyYjR1V1hYNFpLcFRKNzN2ZzMzM3dqcldSTVNrckMxS2xUNGVucGljNmRPOFBaMlJsS3BSSjZ2UjQ3ZCs2RWc0TURRa0pDQU9TRjJUVnExTUNzV2JNS25EY0k1SzBpUEhueUpQejkvYkZyMXk0ODg4d3orUGZmZjB2NEZTVkxPeE9odzdMVGVXOWdOS21tUUFQdmd0OURJbXRoUUVoVXpxeFpvRVFVUld6ZHVsVzJUN05telFvY2VFeEVSRVFFUEZyMXB0Rm9NSDM2ZE5tK1NVbEpoWTVYbzBZTmpCdzVFci84OGd1OHZMeVFuSnlNaUlnSUNJS0F1blhyU3YzMjdkdUh1blhyeXE2b0UwVVIzMzc3TFc3ZnZvMjVjK2ZDenM1T2Fwc3laUXErL1BKTDZadzV3NXVsdFdyVmtrS1RxMWV2SWpzN1d3b01IeWQzUnJRcGJtNXVxRisvUG03ZXZJbkRody9EeTh0TENpNGZQSGdnQlpWT1RrNUd4N3JrTDFDeWZ2MTZvNENLTEcvUW9FRVlOR2dRMHRQVGNlTEVDYWhVS3VsOFA0VkNBU2NuSitsN3BWQW80T3ZySzcwT2p4NDlhaks0RmdUQmFBdXc0WHBuWjJmY3YzL2Y2SEZiVzF2WTJ0cGl5cFFwY0hCd3dLSkZpMHh1TDc5OCtiSlVmTWZiMnhzcEtTbElTRWpBblR0M0Npd3dlSHdGWVZ4Y0hHYk9uR2t5Skd6Um9nVmVlKzAxOU9uVEJ5TkdqTUMwYWRNWUVGWWcvbFVldlNsekpWWVBqUmF3WTJwRFpZUXZOYUp5bEpxYWl0VFVWTFB0cFQxLzhNcVZLeWEzSVJnSWdvQlhYMzIxVlBjZ0lpS2lKNWNoSU5UcGRMaDQ4YUpzMy93cjllU0VoSVJJcTUxKy9QRkhSRVJFd05iV0ZxR2hvZGk3ZHk5Ky9QRkhBTUM0Y2VNS3ZWOVdWaFlBNExQUFBzT1hYMzRwcmN4cjFxeVo5Q2FwWVVVZ0FIenl5U2Z3OXZaR1FrSUNZbU5qWVd0cmkrenNiR2tWV0g0T0RnNDRlL1lzQWdJQzRPbnBXZUQrYytmT2xlNHZpaUxPbkRrRE56YzNmUGpoaDNqdnZmZWtyNTFXcXpWYVZkaTBhVk9NSHorKzFMdEVuaWFXckhwNzVNZ1I2SFE2ZE8zYUZXdldyQUh3YUJ1dHI2OHZRa05EQzN4ZUdNTnIvL0Z0dnFtcHFRVWVBeUN0VE0zS3lzSzBhZE93Y09GQ3FXZ0lrUGN6ZkVSRWhMU2wyZEhSRVMxYnRvUktwY0tycjc0S2pVYURxbFdyUWhBRTlPclZDOTdlM2thcklRM2Jvak16TXdzRWhEWTJOaGc1Y2lTMmJOa0NwVktKMXExYjQ1dHZ2aW5LbDg1aVdNWFl2R291QXZ4ZEZZaEkwVU9yQi81OW9FTkxmKzcwb3JMQmdKQ29IQlZXb0tRMEt3aEZVU3owN01FMmJkckF6OCt2eFBjZ0lpS2lKNXNoNUhKMGRNU09IVHRrK3hxS2xCVEh1WFBuQUFDNXViazRmdnc0ZXZic2liQ3dNSVNIaHh0VkpUWnNQUWFBeG8wYkZ6alBUNmZUWWVmT25SZ3dZRUNoOTd4NTh5YSsrKzQ3aElXRm9WNjlldERyOWFoZHV6WVdMRmdBSUMvUWMzUjBSSU1HRGZERkYxOUFFQVNNR3pjTzNicDFNeHFuWGJ0Mm1EVnJsbEV3bXBDUWdOT25UNk5wMDZiU1kzdjM3a1Z5Y2pJQ0F3Tng5KzVkN05tekIxZXVYTUdNR1ROWThLRU1IRDE2RkwvODhvdjArZDI3ZDZGUUtPRGk0b0tXTFZ1V2VueFJGS1hYekk4Ly9vaXFWYXRDcDlPaFo4K2VxRm16cGhSNEEwRC8vdjJoVkNwTm52V1gzdzgvL0FBQXFGcTFLb0M4RmJ4UlVWRjQrUEFoUHYvODh3TDlFeE1UamM3SFRFNU9SbXhzTEJJVEUvSDExMTlMeFU3eXozblhybDFvMTY0ZDFHcTFGTFkvWGdUbDhXdW9iRFQzeXdzSUFlQmNsSjRCSVpVWkJvUkU1Y2lhRll6Ly9mZGY2U0JrVXdSQmtONU5KeUlpSWpLbHRCV0U1Y1RIeCtQT25Uc0E4Z0srV2JObW9VdVhMdmpnZ3c4S3JLNkxpSWlRS3IzT21UUEg1TmxxUmZIWlo1L2g5dTNiMHVlR25SWTNidHpBalJzM2pQcis5ZGRmMHNjSkNRa0Z4bXJidGkyKysrNDcrUGo0SURVMUZTTkhqb1NqbzZQUkZ1SE16RXlzV2JNRzN0N2VhTmFzR2U3ZXZZdE9uVHJoenovL3hJUUpFekJwMGlSMDc5NjlSTStGaXFaOSsvWTRlUEFnSWlJaTRPTGlBcjFlRHpzN082TnQzb1c1ZmZzMkhqeDRnTFp0Mnhab2UvandJWUM4WWlXR3JjSTZuUTVBM212Y0VEd2IrdWJmQ205TzI3WnQ0ZWZuaDhHREIrUEFnUU93czdORDI3WnRzV3JWS21SbFphRk9uVHJTK2FEMTZ0VXp1alk4UEJ5K3ZyNm9WNjhlZERvZDl1M2JWNkFTODZsVHB4QWRIWTFKa3lZQnlBdm9zN096VGE1Mk5EQ2NHMHJXMTh4UGlSMWhlVWNmWElyUklWZG5BeHRtaEZRR0dCQVNsU081OHdkZFhWMmw4MUNLcXlpckI5dTFheWVkYTBKRVJFUlUxZzRlUEFoUkZHRmpZd05CRU9EbzZJaERodzZoU3BVcUdEZHVISTRjT1lMTGx5OWorUERoUnRmdDNic1hkZXJVUWYzNjlXWEhUMDVPeHVuVHAvSG5uMzlLanlVbEplR2RkOTVCMjdadE1YVG9VS09Wa1lZUU12OWpobFdEaGkzUmo2dFRwdzRBbUQweVp1blNwVWhKU2NIMDZkTng2ZElsQUVEMzd0M1JwRWtUZlB2dHQ1Zy9mejd1M0xtRHQ5OSsyNnBoYkdWWG11Mm9naUJnMXF4WkFCNXRKVllvRkZpNmRHbUJjeVpORlNrWk0yWU1JaU1qb2RmcjhlV1hYNkpaczJaRzF4aXFGZWN2TG1NWU55TWpBNGNQSDVZZXo4M05SVzV1THJSYWJZRlZmZmtOSGp3WWdQSHJxbS9mdnVqYnR5KzZkKytPNU9Sa3M4VnNCRUdRemd4OVBEdzAyTFJwRTF4ZFhhWEt5ZG5aMmFoWHJ4NXUzNzRObFVxRm5UdDNTcXNkTjJ6WWdBRURCcUJUcDA1bTUxdGMzRjRzcjVxTEFHOW5BYkhwSXJLMXdKVTRQWjZweG1yR1pIME1DSW5LVVVSRWhObTIwbXd2dm5EaGd2U092Q2tLaFFJdnYveHlpY2NuSWlLaXA0dEdvOEhNbVRObCs1aGFaU2Zud0lFRDhQRHdnSU9EQStMajR4RVNFb0tOR3pjaUtpb0tBTEI3OTI1Y3ZIZ1JodzRkd2dzdnZDQmRkKzdjT2F4YXRRcno1czB6S215UzM4U0pFM0h0MnJVQzJ5SVhMVm9FUHo4LzJUT2dMZVhJa1NQWXQyOGZXclZxaFM1ZHV1RFVxVk5TVzU4K2ZYRDc5bTNzM3IwYlc3WnNnU2lLR0R0MnJOWG5SSG1xVnEyS3JsMjdZdDI2ZGFoV3JacDAvcVJLcFNwUXBNVEp5VWtLMnJadjM0NWF0V29adlltZm1KZ0lBUEQwOU1UMTY5ZHg0TUFCNmZWVnExWXROR3JVU09wcldLRzNZTUVDVEpzMnJVUnpWNnZWU0U1T1JyVnExUXEwYWJWYWlLSUlVUlFMSENOMCt2UnBuRGh4QW9JZzRNcVZLK2pUcHc4VUNnVkVVY1NjT1hQUW9FRUQ5T25UUnpyMzBFQ3BWR0xqeG8wRktvV1Q5UWpJVzBXNE56eHZGZUc1S0IwRFFpb1REQWlKeW9sV3EwVk1USXpaOXBKdUx5NUs1ZUlPSFRwSVo1b1FFUkVSRlVhbjArSGt5Wk1XRysvczJiTzRkKzhlWG52dE5menh4eDhBZ042OWUyUHIxcTBJQ1FsQlJFU0V0T0t1VHAwNmFOaXdvUlN1akJrekJtUEhqc1gwNmRPeFlNRUNrK2Y0ZGUzYUZlSGg0VkFxbFJnd1lBQTJiZG9FQU5LcUxVTWdsRC80Tkd3VkxVb1lXcGhidDI0aE5EUVUzdDdlVWhDVW1aa0o0TkZaYm1QSGpzVzVjK2NRSFIyTnJWdTNvbXZYcnFoZHUzYXA3a3RGOS9MTEwwdHZtTisrZlJ0anhveEJ5NVl0OGNrbm4wQ3IxYUpuejU1RktsSmlDQWo5L1B3UUhCeU14WXNYeTI1ZEI0RDkrL2VqZnYzNjZOT25UN0huclZRcW9kVnFwZGRyZm9hdHpXNXViZ1ZXR0ZhcFVnVTNidHlRamlCcTBhSUZnTHdWaDgyYU5aTjJOdVd2cW0zQWNMRHNOZmRUWU8vLzE1cThFSzJIVGc4b21SR1NsZkVsUmxST1ltTmpwWC9FVGFsZXZYcUp4djNubjM5a3p6WlVLcFhvMjdkdmljWW1JaUtpcDRzaHpISjBkTVQrL2Z0bC81c3hZMGFSeDkyOGVUUFVhalg2OWVzbkJXZUdTcXdkT25UQWhnMGJJSW9pdkx5ODhObG5uNkZtelpyU3RaNmVudWpmdnovUzA5TXhZOFlNSkNVbEZSai81WmRmUnV2V3JURjkrblJwdTZZcGh1RHo1TW1UT0gvK2ZJSEhTaUkyTmhhZmZQSUoxR28xL3Z2Zi8wckZWakl5TWdBOCtwcmEydHBpL1BqeDBuVnl1eitlZHMwMnlaL2JYVnFHTGVWZHVuUXA5clZ4Y1hFQWdPRGdZQ2lWU256MTFWZll0V3NYK3ZmdkR4OGZIMnpmdmgzNzkrL0hsaTFiNE9IaEFRQVlQWHAwZ1JUbUFib0FBQ0FBU1VSQlZITUJpMHFoVUVBUUJLalZhcFAvbVZPdlhqMHNYTGhRQ3NtRGdvS00yZzFCNXVPUDU3ZGx5eGFjT1hPbVJQUE96OXJmenlkQmdKc0Nidlo1eHc1azVvaTRucUF2NXhuUjA0QUJJVkU1a2R0ZURKUXNJQ3pLNnNGT25UckIwOU96MkdNVEVSRVJXY0tGQ3hkdzd0dzVEQnc0RU03T3pzak96cFpDTTNkM2QwUkhSK1BRb1VNQWdFbVRKcGtzSmpGdzRFQTRPam9pUGo0ZW4zLyt1Y2tLcTlPblQwZkhqaDFsNTVJLytGeTFhbFdCeHd5S1dzRTFNek1USDM3NElYUTZIZWJQbjIrMHV0R3c0a3V2Zi9TTGZxdFdyYVF0cU9iT2l5UHJPbno0TVBidDI0ZjI3ZHZqK2VlZkIvQm9KVjcrNzVVNWhtQzNjZVBHQUFBbkp5ZlkyZGxoMkxCaDBPbDArUFRUVDVHY25Jei8vT2MvU0V4TVJNK2VQVEZvMEtBU256a3BDQUtVU2lYcTFLbFQ0TC84UWJvcG1abVowR3J6dHEyNnU3c2J0Um0yd0Q5K3htSis2OWF0TTlvcVQ5YVR0ODM0VVZ4ek5zcjh3aElpUytFV1k2SnlZamhmeHhSQkVFeWVLMUtZMDZkUHk0NnJVcW53MGtzdkZYdGNJaUlpZWpvVk5SZ3J6bmhMbHk2RnI2OHZYbnZ0TlduMVlINUxsaXlCVHFkRG56NTkwTHAxYTVQak9EZzQ0TVVYWDhTdnYvNktzTEF3bkR4NXNrQ0ZXYmtxdGNWOVhuSkJrU2lLdUhqeG9sSGZ4WXNYU3hWdERRelA5ZkVkSkJNbVRNQ3hZOGRLZkx3TUZaMWhPM3RpWWlKdTNMaUJ5NWN2WStuU3BlalFvUU0rL1BCRHFaL2hleVMzMjhmZzBxVkw4UGYzTDNEbW40T0RBNlpQbjQ1cDA2Wmg2TkNoeU1uSlFmUG16YVhLd1NVbGltS2hGWWZOT1g3OE9JQzhIVVg1dHczZnZYc1hKMDZjZ0p1YkcxcTFhbVgyZW8xR1kzSnJNMWxITXo4bER0N01ldzJlajlMajlhWUFheG1STlRFZ0pDb25rWkdSWnR1OHZiMWhZMk5UclBIMGVuMmhQeWgwNmRLbHdMdUZSRVJFUk9ZVVpRVlZjWWlpQ0ZkWFY3ejMzbnV3dGJXVnRnY2I3blBpeEFtY1BuMGF0V3ZYTHJSb1IvZnUzZkhycjc4Q2VMVE5zNmlLKzd6TTliOTU4eWErK2VZYmhJZUh3OWJXRnRuWjJjakp5VUZzYkd5QmdEQXJLd3RBWGlYYi9JS0RneEVjSEZ5cytUeHRTbHYxTmlNakExOS8vVFZPbkRpQjExNTdEY25KeVJnM2Jod0FvRmV2WGhnM2JwelJ6OTZHNzFIK2dGQVVSYVNrcE1ESnlVbnFHeFVWaGZ2MzcyUDA2TkVtNzZ2UmFPRGk0aUs5enBzMGFRS05SZ01uSjZjU1B4ZTlYZzgzTnpkczNyeTVRRnRTVWhJR0RScGs5bHJEMlp2Mjl2YlNZNUdSa2RLNWkrUEhqNWUyS1F1Q2dOemNYSWlpS0ZWRzF1bDB1SHIxS3JLeXNtUUQrTUt3aW5IUjFQWlV3TmxXUUhxMmlGU05pTnRKZWdSN2NCTW9XUThEUXFKeUlyZlM3L0YzSUl2Q2NNaTFPVFkyTmlVNkNKbUlpSWllWG9aZ0xETXpVeXJvWUk1aDY2TGM2anlGUW9IWnMyZERvY2o3SlRmL3R0dWtwQ1FzWExnUVhsNWUrTzkvL3l0N25ob0FCQVlHSWpBd0VQZnUzVVB6NXMyTjJtN2Z2bzAvLy93VEFRRUIwcjFNUGEraUZpa3hGUkN1VzdjTzY5YXRnMDZuUTkyNmRmSEZGMS9nL1Buem1EOS9QdDUvLzMyMGFORUNiZHUyUmExYXRlRHQ3WTNNekV4NGVuckN4OGRIK2pwcE5CcGtaR1FnUFQwZHljbkpTRTVPUnJ0MjdXQm5aeWY3M0tubzB0UFQ4YzQ3N3lBMk5oWmR1M2JGeUpFakFlUWQ1N055NVVyczJiTUh2Ly8rTzl6ZDNhWHd6eERtNm5RNkRCOCtISm1abVVoUFQ0ZGVyOGV5WmN1a2MvcjI3dDBMSnljbm8vTUU5WG85enB3NWc2MWJ0K0xDaFF2U2F0Y2pSNDdncDU5K3d0cTFhMUczYmwwRUJ3ZkR4OGNIcnE2dWFONjh1Y2szOFUxdGRUYjFXang4K0RCU1VsS2t6MDI5NW9HOFFrQjZ2UjV4Y1hFUVJSSDc5Ky9IOTk5L0Q1MU9oeGt6WmhodHlYZDBkRVIwZERUR2poMExKeWNuNU9Ua0FBQ2lvNk94WXNXS1VxK0VwTUlwQktDcHJ3TEg3dVM5RHM1R01TQWs2MkpBU0ZRT3RGb3RZbU5qemJhWDVQekJQWHYyeUxhLzhNSUxjSFYxTGZhNFJFUkU5UFF5aEJFS2hhTFFWVzRwS1NtNGYvOStvZHN5ODRjWCtRUEN0V3ZYUXFWU1lkNjhlWEIzZDhmMjdkdHg3Tmd4QkFZR1NvVVZIamQ4K0hCRVJFUVUySjZibEpTRTlldlhGN2l2b2JLckljdzBWWjNaMUdPRy92bjUrZmxCRUFUNCtQaGd6cHc1Y0hKeVFwY3VYZURsNVlWNTgrYmhuMy8rd1QvLy9HTjBUVUpDQXQ1Ly8zMklvbWh5VERzN083UnMyWklCb1FVNU96dGoyTEJoK09XWFg0eENyVUdEQnFGMTY5Yll0bTBienAwN2g5allXS2tpc1VIK245ZDlmSHp3eFJkZlNPZEtabVptWXMrZVBSZzJiQmcwR2czT25qMkxjK2ZPNGNTSkUwaEpTWUdmbng5R2pCaUJQbjM2U0hOWXYzNDk5dS9majdDd01JU0ZoUUhJTzdQd3E2KytNaGtRR2w0ajJkblowbU81dWJsR0t3Q0J2RkQ3NTU5L2xvSk51VUlqTDczMEVpNWN1SUJKa3liaDJyVnJhTnUyTGNhTUdTTUYxd1pEaHc3RmtpVkxjUHYyYmVreE96czd0R25UQm0rOTlaYlo4Y215bXZrcHBZQXdKcDJGU3NpNkdCQVNsWU1IRHg3SWJtM3g5ZlV0MW5qWHIxL0h6WnMzemJhcjFXcjA2dFdyV0dNU0VSRVJHY0krZTN0N2hJYUd5dlk5ZlBnd1pzK2VMYTAwS2dxTlJnTWdielhkcUZHajhPcXJyMHJuTUFjSEIyUGZ2bjNZdFd1WDFOL056YzFvWldHN2R1MU1qdHVpUlFzc1g3NGN5NWN2bDZxdXZ2amlpOUsyU0VQdzR1enNqRzNidHBtZFg3ZHUzU0FJZ3NsVmtaMDdkNGFqb3lPVVNxWFJsdEhHalJ0ajFhcFZPSGp3SUE0ZE9vU3dzRENqcjhualc0d05talJwZ3M4KysweXFla3lQTk50MHIxVGJVcnQzNzQ2T0hUc2FuYnNIQUFFQkFaZzhlVEtBdk85TFNrb0tIajU4aU56Y1hHaTFXdWgwT29paUtHMk56LzhtL2ovLy9JT0FnQUQwN2RzWDQ4YU5RMXBhR29LQ2dqQmd3QUEwYTlZTXRXdlhOcnFYaDRjSEprNmNpTGZmZmh0bnpwekIyYk5uRVI4Zmp4a3pac0RSMGRIa3ZITnpjK0hnNElET25Uc0R5UHQ3b2xLcEVCSVNZdFN2WjgrZWFOMjZOY2FQSDQrZ29LQkN0K2Rmdm53WmpSczN4clJwMCtEdjcyK3lUN2R1M2RDdFd6ZlpjVXFxdE4vUHAwazlMd1ZHdGJSQmsyb0tPS3A1QUNGWkZ3TkNvbklnZC80Z1VQd1ZoSVd0SHV6Y3VUTi8yQ1FpSXFKaTAycTFFQVFCWGJ0MkxWSi9oVUtCcmwyN1FxL1htOTNtbUo4aE9CTUVBVFkyTmtaRjJwbzBhWUtsUzVkaTI3WnRXTHAwS1d4c2JQRHV1KzhXZWU2QmdZSDQ0b3N2TUdYS0ZMUm8wUUpEaGd3eHVtLzc5dTB4YXRRbzJURmVmZlZWOU9uVHA4RHFLZ056QlIxc2JHelFvMGNQOU9qUkExcXRGZzhlUEVCY1hKd1VRR2swR2ltRTB1djFFRVVSM2J0MzU4OXJWdlI0T1BnNEd4c2JlSGw1RlhtOGpoMDdvazJiTmxBb0ZQaisrKytsOC8yS01vLzI3ZHVqZmZ2MmhmYjE4UERBaGcwYmpNNzdXN05tamNuVmhtNXVibGkyYkZtUnpqY2NPblJva2VaSzVjOUdDYlFKS05wcmk2aTBCTkhTcGNtSXFGQmJ0bXpCenAwN1RiWUpnb0NWSzFjV3VVakpnd2NQOE9HSEg1bzk3MGVoVUNBME5CU2VucDRsbmk4UkVSRTluUzVjdUlBcVZhcklibGswaUlpSWdGS3BMTlpPaUFzWEx1RGl4WXNJQ1FreEc4SUJ3SVlORzlDeFk4ZGk3N0tnSndOWG5EMVorUDBrS2grQ0lGOEhteXNJaWNxQkpTc1k3OTI3Vi9ZdzhPZWVlNDdoSUJFUkVaVkkwNlpOaTl6WDNGYkZ3c1l2eWoxZWUrMjFZbzlOVHc2R1NVOFdmaitKS2lhV3dDRXFCNWFxWUp5YW1vcGp4NDdKOXVIWmcwUkVSRVJFUkVRa2h3RWhVUm5MeWNtUnJXQmNuSUR3d0lFREppdmdHVFJzMkJBQkFYeUhqb2lJaUlpSWlJak1ZMEJJVk1ZZVBIZ2d1eVc0cUFGaGRuWTJEaHc0SU51SHF3ZUppSWlJcUxKcnR1bGVlVStCTElqZlQ2S0tpUUVoVVJrcnJJSnhVUVBDbzBlUElpTWp3Mnk3djc4L0dqVnFWS3k1RVJFUkVSRVJFZEhUaHdFaFVSbVRPMzlRRUFSVXExYXQwREgwZWozMjd0MHIyNmRYcjE0b3BFZ1JFUkVSRVJFUkVSRURRcUt5SnJlQ3NHclZxbENyMVlXTzhjOC8veUErUHQ1c3U0ZUhCMXEzYmwyaStSRVJFUkVSVlNTc2V2dGs0ZmVUcUdKU2xmY0VpSjQycGExZ0xJb2lmdi85ZDlrK0lTRWhVQ3FWeFo0YkVSRVJFVlZlZS9ic3dZVUxGOHA3R2tSRjV1TGlnb2tUSjViM05JZ0lEQWlKeWxST1RvN3N5citpQklSMzd0ekJyVnUzekxZN09EaWdjK2ZPSlpvZkVSRVJsWjJjbkJ6RXhjVWhQVDI5dktkQ1Q0aXJWNjhpUER5OHZLZEJWR1J1Ym03bFBZVktKVlVqNGxhaUhnRFF6SThMUXNpeUdCQVNsYUhDS2hoWHIxNjkwREVPSGp3bzI5NmxTeGZZMmRrVmUyNUVSRVJVTm1KaVlyQmp4dzc4L2ZmZnlNbkpLZS9wRUJGUkpYQXVTb2NscDNJQkFJMTlGQXdJeWVJWUVCS1ZvUWNQSHNpMkY3YUNNRE16RTMvOTlaZlpkcVZTaWU3ZHU1ZG9ia1JFUkdSOVI0OGV4YXBWcTZEVDZjcDdLdlNFZS9IRkY5RzBhZFB5bm9aRnZIN0pRZnI0bHlaWmZMd1NQLzVMa3l6cFR3Q3dzYkVCRlkyWDA2TVNFa2xaNWhlZEVKV1VJTW90WnlJaWk5cXhZd2UyYnQxcXRuM2x5cFd5UlVyKytPTVByRnUzem14NzY5YXRNWDc4K0ZMTmtZaUlpS3pqNk5HaldMNTh1ZEZqSGg0ZThQVDBoQ0FJNVRRcmVsTDE2dFhyaVFrSWlRakl5Qkh4M20vWkFBQUhHK0RidnR3MVJzVWpGUExEQmxjUUVwV2htSmdZczIwZUhoNnk0YUFvaWpoMDZKRHMrRjI3ZGkzeDNJaUlpTWg2WW1KaXNHclZLdW56MXExYlk4aVFJVHgvaTRpSWlzUlJMY0JHQ2VUcWdLeGNJRnNMMkRMUklRdFNGTjZGaUN4RmJvdXhqNCtQN0xYaDRlR0lqbzQyMis3cjY0dTZkZXVXZUc1RVJFUmtQVHQyN0pDMkZSdFcvRE1jSkNLaW9oSUF1TmsvV2dDVy9KQ2JRY215R0JBU2xSRlJGR1ZYRUJZV0VCWmw5U0MzSnhFUkVWVThPVGs1K1B2dnY2WFBod3daVW82eklTS2l5aXAvUUpqRWdKQXNqQUVoVVJsSlQwOUhWbGFXMlhhNWdEQTFOZFhvRjR2SHFkVnF0RzNidGxUekl5SWlJdXVJaTR1VHFoVjdlSGh3NVNBUkVaV0kwUXBDRmlvaEMyTkFTRlJHNUZZUEFrQzFhdFhNdGgwOWVsUzIybUhyMXEzaDZPaFk0cmtSRVJHUjlhU25wMHNmZTNwNmx1Tk1pSWlvTW5OejRCWmpzaDRHaEVSbFJPNzhRY0Q4Q2tLOVhsL285dUl1WGJxVWVGNUVSRVJVZG5nY0NCRVJsWlE3dHhpVEZURWdKQ29qY2dHaFVxazB1NkxnMzMvL1JVSkNndGxyQXdNRFViTm16VkxQajRpSWlJaUlpQ291YmpFbWEySkFTRlJHNUxZWWUzbDVRYWxVbW13N2VQQ2c3TGhkdW5UaGFnUWlJaUlpSXFJbm5KdjlvNCtUR0JDU2hURWdKQ29qY2dHaHVmTUhFeE1UY2VIQ0JiUFgyZG5ab1UyYk5xV2VHeEVSRVJFUkVWVnNkamFQRm9ab3RPVTRFWG9pTVNBa0tnTjZ2UjZ4c2JGbTI4MmRQM2ppeEFtSW92bDNodHExYXdjN083dFN6NCtJaUlpSWlJZ3FObFcrQklmckI4blNHQkFTbFlIRXhFUm90ZWJmNGpFVkVJcWlpT1BIajh1T3krSWtSRVJFUkVSRVQ0ZjhCMHZKckNNaEtoRlZlVStBNkdsUWtnckdkKzdja2IydVZxMWE4UGYzTC9YY2lJaUlpSWlJcU9LelVRSk5xdVd0ODNKUzh4eDZzaXdHaEVSbFFPNzhRY0QwR1lTRnJSNXMzNzU5cWVaRVJFUkVSRVJFbFllenJZQkpiZFhsUFExNlFuR0xNVkVaa0ZzSnFGYXI0ZXJxYXZTWVZxdkZYMy85WmZZYWxVcUZWcTFhV1d4K1JFUkVSRVJFUlBUMFlrQklWQVlLcTJBc0NNYkx3eTlkdW9UMDlIU3oxeno3N0xOd2NuS3kyUHlJaUlpSWlJaUk2T25GZ0pDb0RNaXRJRFIxL3VDSkV5ZGt4MnZYcmwycDUwUkVSRVJFUkVSRUJEQWdKTEs2M054Y0pDVWxtVzEvUENETXpNekV1WFBuelBaM2NuSkNreVpOTERZL0lpSWlJaUlpSW5xNk1TQWtzcktFaEFTSU1qWG9IdzhJejV3NUE2MVdhN1ovbXpadG9GS3h2aEFSRVJFUkVSRVJXUVlEUWlJcmk0dUxrMjMzOXZZMityeXc2c1Z0MjdZdDlaeUlpSWlJaUlpSWlBd1lFQkpaV1h4OHZHeTdsNWVYOUhGY1hCeXVYNzl1dG0rMWF0VlFzMlpOaTgyTmlJaUlpSWlJaUlnQklaR1Z5YTBndExHeFFaVXFWYVRQaTFLYzVQR0t4MFJFUkVSRVJFUkVwY0dBa01qSzVGWVFlbmw1U1lHZktJbzRlZktrN0ZqUFAvKzhSZWRHUkVSRVJFUkVSTVNBa01qSzVGWVFWcTFhVmZvNE1qSVNNVEV4WnZ2V3IxOGZucDZlRnAwYkVSRVJFUkVSRVJFRFFpSXJFa1d4eUFIaDMzLy9MVHNXaTVNUUVSRVJFWlhlL2Z2M2taU1VaTFk5SlNVRmUvZnVoU2lLeFI3Nzd0MjdSZTZibnA2TzJOallZdCtqT09OcnRkb1NYWnVSa1lFSER4NFUrNXJDQ2pSU3lXMjhtSXZObDdTNEZxK0h2dmd2VGFKQ3FjcDdBa1JQc295TURHZzBHclB0K1F1VW5EbHp4bXcvcFZLSkZpMWFXSFJ1UlBSa0VrVVJZV0ZoT0gzNk5LNWR1NGJrNUdUWi93OFJQYW5zN096ZzV1YUd1blhyNHJubm5rUERoZzE1amk4UkFRQzJiOStPL2Z2M1krREFnUmc4ZURCc2JXMk4yaytjT0lGRml4WmgxNjVkR0Q5K1BCbzJiRmlrY2JWYUxTWk1tQUIvZjM4TUhEZ1FYYnAwa2UyZm5KeU0wYU5IbzBtVEpuanBwWmZRb1VPSElqK0hvMGVQSWlrcENUMTY5SUNkblozSlB0ZXZYMGRvYUNqNjkrK1BGMTk4RWZiMjlrVWVQeTB0RFNOR2pNRHp6ejl2OUR1TG5QUG56K1BodzRjSURRMkZ0N2Qza2U5RmhjdlJBVWR2NjVDakEvNTNIZml5aHkyOG5maHZHbGtXQTBJaUt5cXNnckZoQldGMGREU2lvcUxNOW12UW9BRWNIUjB0T2pjaWV2TEV4TVJneFlvVnVIYnRXbmxQaGFqY2FUUWFQSGp3QUE4ZVBNQ1JJMGRRdDI1ZGpCNDlHajQrUHVVOU5TSXFaK1BIajBkVVZCVFdyVnVIdzRjUFkrYk1tUWdLQ3BMYS8vampEd0JBYkd3c2podzVnc0RBd0NMOUxINzU4bVZrWjJjak1qTFNaR2dYRlJVRmIyOXZxRlI1djRZN09qcENGRVhjdjM4Zk5XdldSR0ppSW14dGJlSGs1RlRvdlhidDJvVUxGeTVnelpvMStPaWpqOUNxVmFzQ2ZSd2RIUkVmSDQrbFM1ZmkwcVZMK1BUVFQ2VjdGOGJHeGdaNnZSN0hqeDh2VXYvOEZpNWNpRGx6NWhUN09qSXZQRTZQSEYzZXg5VmNCSWFEWkJVTUNJbXNxTEFsOW9aMzR3cmJYbXpxSDN3aW92eXVYYnVHQlFzV0lDc3JxN3luUWxRaFhidDJEVE5uenNTVUtWTlF0MjdkOHA0T0VaVWpsVXFGR1RObVlOU29VWWlLaXNMY3VYT3hkT2xTQU1DTkd6ZHc5ZXBWMk5uWllkR2lSZkQzOXkveXVLZFBud1lBdlBMS0s2aGR1emJlZnZ0dE5HM2FGQUNnMSt2eHYvLzlEOTdlM2dnT0RvWlNxVVJPVGc0QUlEYzNGeHMyYk1ENTgrZmg2dXFLZWZQbXlZYUVjWEZ4dUhqeElnUkJ3UFRwMDlHeVpVdVQvZFJxTlFBZ0lDQUFzMmJOS3ZMekFQSUNRb045Ky9aQnFWUUN5QXROaHc0ZENnRFlzMmVQZEE4QTZOYXRHMVFxVmJIdlZSSUpDUWs0ZCs0Y3pwOC9qL1BuejJQanhvMVd2MmQ1T25EajBWYnhwcjdLY3B3SlBja1lFQkpaVVdFckNJc1NFQXFDZ09iTm0xdDBYa1QwWkltSmlURUtCd1ZCUUtkT25kQ2hRd2RVcjE3ZDdOWWpvaWVaUnFOQlpHUWtqaDQ5aWlOSGprQVVSV1JsWldIQmdnV1lOV3NXVnhJU1BlVmNYVjN4Mm11djRjY2ZmNFNEZzRQMCtMcDE2d0FBVTZaTWtjTEJyS3dzckZxMUNtKysrYWJaNEU0VVJSdzZkQWdBY09USUVlemF0UXZwNmVtNGMrZU9VYitVbEJTbzFXcnMzNzlmQ3VFeU16TngvUGh4WkdWbElTMHREUmN2WHBROWYzejM3dDBRUlJHOWUvYzJHdzRDa0VJOXc1K0dlZjc0NDQ5bzBhS0Y3QkZHK2E4cERrRVFDbXpadHBRVEowNUlvV0JFUklSVjdsRVJKV1dKQ0kvWFM1KzNyTTVTRW1RZERBaUpyRWh1QmFHenN6UHM3T3dRRnhlSGUvZnVtZTFYdjM1OU9EczdXMk42UlBRRUVFVVJLMWFza01KQk56YzNqQjA3RmcwYU5Dam5tUkdWTHpzN085U3FWUXUxYXRWQzY5YXRzWFRwVWlRbkp5TXJLd3NyVnF6QXh4OS96RE1KaVo0U1c3WnNNZmx6ZVc1dXJ2VHhraVZMb05Gb2NQTGtTWGg2ZXVMcTFhdTRldlVxQU9EY3VYTzRkKzhlcmw2OWlubno1cG5jYm56MjdGa2tKU1hCdzhNRG5wNmU4UFQwQkpBWG1BMGZQaHcvLy93ekxsMjZCQzh2TDlqWjJhRlBuejdJemMzRjd0Mjc0ZUxpZ3ZidDIyUDM3dDNRNi9WWXUzWXRhdFNvWVhMMVlsWldGbmJ0MmdVM056ZU1HalVLQUxCcDB5WmN2bnk1d0hNMFBML0l5RWlNR1RNR1FONmJKOUhSMGRpelp3L216NStQZXZYcW1meWE1Zi8vNDdoeDQ2U1A4eGM5bVRoeG9zbHJyV1hod29Xb1Zhc1dubi8rZVFRSEJ5TW1KZ2FyVnEwcTB6bVVod00zZFZKUmtycGVDdFJ3WlVCSTFzR0FrTWlLNUZZUUdzNGY1UFppSWlxTnNMQXc2Y3hCUVJEd3pqdnZvSDc5K3VVOEs2S0twVUdEQmhnN2Rpem16SmtEVVJSeDdkbzFoSVdGb1ZHalJ1VTlOU0lxQTg4ODh3d21UNTZNN094c2srMy8vdnN2L3YzM1grbnpoSVFFYk4rK3ZVQy82OWV2WThhTUdaZ3paMDZCZ2grLy92b3JWQ29WdnZ6eVN3UUhCK1BVcVZPb1ZxMGFBZ01EY2YvK2ZWeTZkQWtOR3paRWpSbzFDb3lkbXBxSzNidDNBOGdMOVc3ZHVvVjMzMzBYczJiTlF1UEdqWTM2YnR5NEVSa1pHZmowMDAvaDVPU0VxMWV2WXNXS0ZWSzd2NzgvWEZ4Y29GUXFwZWVyVUNpa2xZOU9UazVTZUxsNTgyWjg4TUVIUmlzb1RYRjBkSlFDUThPMjZNY2ZOeWhKNWVlaTJySmxpOUhuQnc4ZXROcTlLb3BVallpRE54K0ZzajNxTXNJaDYrR3JpOGlLNUZZUUZuVjdNYXNYRTVFY3czbEhBTkNwVXllR2cwUm1OR2pRQUowNmRjTGh3NGNCQUdmT25HRkFTUFNVcUYyN05uNzQ0UWZZMjl2RDFkVzFRS0dPRXlkTzRELy8rUTg4UER4S2RKYmQ5ZXZYY2U3Y09UZzRPQ0EwTkJTaUtPTFdyVnR3YzNQRG9rV0xwUEJ2OE9EQmFOYXNHZnIxNndkdmIyL2s1dVppd0lBQnFGbXpKdWJObTRjQkF3WWdLQ2dJeTVZdE0zbWZreWRQWXZQbXpkSXhJbHF0Rm9zV0xRSUFCQVlHNG8wMzNqQ3FoQndSRVlHUkkwZkMxOWNYb2FHaHhYcE9ldjJqTGEzejU4ODNlUWJobkRsekNweEJxTlBwaW5VZmtyZjdxaGE2Ly85VytMb0lhT1ROMVlOa1BRd0lpYXhFcDlNaE1USFJiTHVYbHhjU0V4Tng2OVl0czMzcTFLbURLbFdxV0dONlJQU0V5Rit4T1A4dkJVUlVVSWNPSGFTQU1Edzh2SnhuUTBSbFNhN1lpR0hiYkdFcjZjeFp1blFwWEYxZDRldnJpeXRYcmtDcFZFcEhmY3lmUHgvWHIxK0hTcVhDNmRPbjhlV1hYMEtqMGFCbXpacFNDQmNaR1lrUFB2Z0FnUEcyNS96V3JWdUgxYXRYQXdEdTNyMkxjZVBHSVRNekU5SFIwUWdPRHNiWFgzOWQ1T3JIN3U3dXNtY2NBakFLK3Q1Nzd6M3A0L3p6ZS8vOTl3dGNKNG9pUkZIa0VRNFdjQ05CajhPM0huMGYralpRZ1Y5V3NpWUdoRVJXa3BpWWFQVE8yK09xVnEzSzdjVkVWR3JKeWNuU3g5V3JWeS9IbVJCVmZQbi9qdVQvdTBORVR6ZkRWbHdYRnhlemZXN2N1SUZseTVaaHhvd1pjSE56a3g2UGlJaEFWbFlXdnZubUc3aTV1ZUdsbDE2Q282TWpGaTFhaE96c2JIejg4Y2ZTK0lhVmhFQmVnVEUvUHo4QWVWdUFEZWNhcHFlbm03eC81ODZkc1c3ZE91aDBPang4K0JBWkdSbElTRWhBY0hBdzVzMmJCNlZTaVk4Ly9oZ0pDUW5TTlkrZlFhalZhbkgvL24zWTJOamdpeSsra0MyRW1QK3N3ZUxLeWNtQldxMW1TRmdLdVRwZzlkbEhZZXd6MVJSb1ZwM1ZpOG02R0JBU1dVbFJLaGliT3Rza1AyNHZKcUxDYURRYTZXTldLeWFTbC8vdlNQNi9PMFQwNVByMjIyK1JrcElpMnljNk9scjY4L1BQUHpmWjUrKy8vNFpHbzhFSEgzeUFyNy8rV2dvSmRUb2RtalJwZ2gwN2RraXI3alFhRFQ3NzdETkVSVVdoWDc5K2NIWjJ4a2NmZllTMWE5ZGkwNlpOVUtsVUNBa0pRVzV1TG03Y3VBRmJXMXNFQndjak1qSVNTcVVTRVJFUkJWWTgrdm41WWNTSUVhaGR1emF5czdQeCtlZWZvMTY5ZXBnOWU3WlUwSERFaUJHWU5Xc1dYRnhjWUd0ckMwRVFqTUpNQU5MdXBHM2J0aUVvS0FqdTd1NG1uMjl1Ymk1OGZIelFzV05IakJvMVNncjc4bTh4RGcwTk5kcGlQR0xFQ1BUcTFRdWhvYUZRS0JTWU5tMGFGSXFDVzJJTlgyODV2cjYraGZaNVVva0FWdnlkaTVqMHZQTWM3VlRBMEdZMllOeEsxc2FBa01oS0Nnc0luWnljY1AzNmRiUHR0V3JWTXZzUE5oRVJFUkVSRmE1VHAwNllObTBhbEVvbG5KeWNUQVpXcWFtcEFJQzB0RFFjTzNZTUhoNGVCVmEvT1RrNXdjbkpDVmxaV1pnN2R5NW16cHdKZTN0N0JBUUVJQzR1RGlkT25KRDY1dVRrNE5TcFV3Q0FiNzc1QnM3T3pyQzF0WldDTVoxT1o3UlFJRFUxRmIvOTlwdjB1U0dFZkR3a0hEUm9FQTRmUG94NTgrWWhLQ2dJYjc3NUprNmVQSW1JaUFqY3YzOGYvdjcrU0U5UFIvMzY5ZUhxNm1yeTYzSDU4bVg0K3ZwaTZ0U3BzTFcxTldyNzg4OC9zWDc5ZWdCNVc0VWRIQnp3OTk5L0crMTZrcXRpckZhcnNXM2JOdW4zSUsxV2krblRwMHZuRnhvTUh6N2M1Tnp5Mjc5L2Y2RjlubFM3cm1oeE52TFIxdUwralczZ1pzOTRrS3lQQVNHUmxjaWRQeWdJQXFLaW9tU3JmSEgxSUJFUkVSRlI2VFJwMGdRYk4yNUVsU3BWVEc1NXpjckt3dXV2djQ3YzNGeU1HVE1HUzVZc3dWdHZ2WVd1WGJzV2FYeEJFUERoaHg4aU1qSVNIaDRlR0RSb0VGeGNYTEIxNjFZQXdQYnQyN0ZpeFFwa1pXWGh6cDA3QVBJcUhsZXBVZ1dwcWFsU2taSWZmL3dSUU40MjVFYU5HaFVJQjVPVGt6RnIxaXlFaFlVQnlOdnkvTkZISDhIVDB4UFBQdnNzMnJWcmh3WU5HbUR6NXMzU1dhdm0zTGh4QXg0ZUhuam5uWGVNSHUvUW9RT09IajJLeTVjdnc4dkxxMENBZVAzNmRXbjF0VXFsUWxSVUZPcldyV3ZVeDhuSkNkV3FWWlBtL050dnY2RmZ2MzVHZlQ3OTlGUDVMK3BUTERKVnhHOVhIb1d3YlFPVjZCVE1yY1ZVTmhnUUVsbUpYRURvN3U2T1M1Y3V5VjcvN0xQUFducEtSRVJFUkVSUEhYT3I2UUJnNWNxVnlNaklRSzFhdGZEeXl5L2oyTEZqV0xKa0NSbzBhQ0FGWFlXeHQ3ZEg3ZHExOGZEaHd3SnR6WnMzeDVJbFM3Qjc5MjVFUmtZQ0FENzU1Qk1BandxQlJFVkZZZUxFaWREcGRMaHg0d2FxVnEyS3hZc1hHKzBtY25Oemc3Ky9QOExDd3VEaDRZR2VQWHVpZmZ2MnFGbXpwdFRIc1BqQTA5TVRHelpzS0RBWFExWGpHalZxWU96WXNRWGFCVUV3Rzk3OTczLy9NL3I5NVpsbm5zR2RPM2ZRcWxVckRCbzBxTkN2VVg0c3FtWmU5U29DUnJhMHdjLy81S0orVlFXR2NXc3hsU0hXeUNheWt0SUVoRjVlWGtYK2dZU0lpSWlJaUlwdi8vNzkrTzIzMzJCalk0UDMzbnNQZ2lCZzFLaFJTRTlQeDBjZmZWVG9rVUdGeWNyS2dyMjlQV3JXckltZmZ2b0pRRjU0ZC92MmJXUm1aaGJZVGFSVUtsR3ZYajI0dTd0TFczM3ptekJoQWlaTW1JQzFhOWRpK1BEaFVqZ1lHUm1Kdlh2M1lzZU9IVVdhbDBxbEtsWUJrYjE3OXlJME5CUUFNSGp3WUFCNTI2Z25UWnFFRlN0VzRPdXZ2MzVxejNYVmFJSExNZVlMVTViRTh3RktUTzJveGp0dDFGQXlzYUV5eEJXRVJGWWlGeERhMnRxYXJWQUc1TDBqeDZwZlJFUkVSRVRXY2Z6NGNTeFlzQUFLaFFJZmZQQ0J0RlcyWWNPR0dEQmdBSDc5OVZlODk5NTcrUFRUVDFHdlhyMWlqYTNUNmJCKy9YcjgrdXV2Nk55NU0zcjE2b1hGaXhkRG9WQmc0Y0tGOFBiMmhpQUkwaGJqYXRXcVlmSGl4WVdPYTJ0cmkrZWZmeDduejUvSHJWdTNFQjRlanJDd01LU21wcUpLbFNybzA2ZVBNQ2xVYkFBQUlBQkpSRUZVUlgrSDBHcTFXTDU4T2JadDJ3YVZTb1gzMzM4ZmpSczN4c2FORzVHV2xvYTJiZHRpK1BEaFdMMTZOYzZkTzRkUm8wYWhjK2ZPSnM5NWZOS2tha1FjdktuRDRWdGFaR3VCT1QxdDRlNWd1YTk5YmM4bi8ydElGUThEUWlJckVFVlJOaURNeWNtUnZiNXAwNmFXbmhJUkVSRVIwVk5QcTlWaTdkcTEyTEJoQSt6czdEQjkrblMwYWRQR3FNOWJiNzJGK1BoNEhEbHlCSk1tVFVKSVNBZ0dEUnFFNnRXcnk0NmRsSlFFQU1qTXpNUlBQLzJFZnYzNjRaVlhYc0gwNmRNQkFIcTlIdDk4OHczZWVPTU5OR2pRUUxvdU96dTcwSGx2MnJRSjY5YXRNMXFwcDFRcThkeHp6eUVrSkFUUFBmY2NsRW9sMXExYmg4ek1UQ3hac3FUQUdCa1pHWVhleCtEMjdkdVlQMzgrYnQ2OGlSbzFhdURERHo5RW5UcDFFQlVWQlNDdm9Bc0FEQjA2RkRZMk5saTVjaVhtekptRG4zNzZDU0VoSVdqZnZqMENBd09MZkwraTJMaHhvOUhudDI3ZE10dG1XT2xvYWJIcEl2NjRvY1hKdXpwbzh5MGMzSDlEaDBIUE1GNmh5bzJ2WUNJclNFdExNNnJ3OVRpNThOREd4Z2IxNjllM3hyU0lpSWlJaUo1S29pamkrUEhqV0xseUphS2lvdENrU1JOTW1USUZmbjUrQmZvS2dvQVpNMmJBMjlzYm16ZHZ4cjU5Ky9ESEgzK2dVYU5HYU5ldUhWcTFhbVV5TERRVUlSRUVBV1BIamtXMWF0VXdZY0lFWkdabVl0eTRjYmg4K1RLT0hqMktmLzc1QjFXcVZFSFZxbFVCQU9ucDZmamhoeCtnMCttUW5aMk56TXhNUEh6NEVGOTk5WlUwZHBjdVhiQjY5V29BZ0llSEIvcjA2WU9lUFhzYW5WT28xK2NsVmc4ZlBqU3Frdnc0dzltSHBxU2xwV0h0MnJYWXRXc1g3T3pzTUdyVUtQVHYzeDgyTmpaRzF4b0NRaUN2dW5KUVVCQkNRME1SR3h1TE5XdldZTTJhTlhCM2Q4ZllzV1BSdVhObnMvY3JqcFVyVnhhNXpkSUI0ZTBrUGZaZDArRjhsQTZQbDVuMGRoTGc3OHJkWDFUNU1TQWtzZ0s1QUxDdzlnWU5Ha0N0Vmx0NlNrUkVSRVJFVDUySER4L2kwS0ZEMkw1OU8rN2R1NGY2OWV0ajdOaXhhTjI2dGV4MWdpQmc5T2pSZVBiWlo3Rnc0VUxFeHNiaTMzLy94ZVhMbDNIdDJqVnBWV0IrN2RxMVErL2V2UUVBRnk1Y3dBOC8vSUNtVFp0aS9QanhDQXdNUkw5Ky9YRG16Qm5zMnJVTEZ5NWN3STBiTndEa3JlemJ0bTJiTkU2VktsVXdaTWdRbzdHOXZMd3daTWdRdUxxNm9rZVBIbENwQ3Y0cWIxaGRXRmlSa3N6TVRKUFBlYytlUFZpMmJCbnM3T3d3Yk5ndzlPM2JGNDZPamtaOURJc2dkRG9kc3JLeTRPRGdBQUJvMWFvVlZxNWNpWjkrK2dsNzl1eUJpNHNMZXZUb2dZQ0FBTk5mNEJMWXYzKy94Y1lxQ2hIQXZ3LzAySGROaStzSkJjOFpESEpYb0dkZEpacjZLcUdReVFkMWVpQXNWbzhnZHdIT3Rnd1NxZUppUUVoa0JZVUZoSEs0dlppSWlJaUl5REptejU2TjI3ZHZvMTI3ZHZqb280OVFxMWF0WWwzZnZIbHpyRnExQ3R1M2I4ZGZmLzJGOTk5L1gzYXI4YVJKa3pCbXpCajQrdnBpd1lJRmFOeTRzVkY3cTFhdDBLcFZLNGlpaU5qWVdNVEh4eU1sSlFVWkdSblFhRFRJeWNsQmt5Wk5UTzRvR2pwMHFPeGNjM0p5MEtoUm93TGhvb0dkblIzZWVPTU5oSVNFbUd4M2RYWEYxS2xUMGJwMWE1TUJKQURrNXVZQ0FJS0NncVFWaXdaT1RrNllPSEVpK3ZmdkQ0VkNBUjhmSDluNVZsUmFQWEFtUW9jL3Jta1JsZmI0ZWtHZ3NZOENQZXFxVU1kTFliTENzQWdnT2szRTFWZzl3dU4xdUJxblI3WVdlS1dSQ2kvV1l3UkRGUmRmblVSV1VKcUE4SmxubnJIZ1RJaUlpSWlJbmw0ZmZ2Z2huSnljU2pXR1dxM0dvRUdETUdqUW9FTDdDb0tBNzcvL1h0cVNLOWZQeDhmSG9pR2FxNnNyRmk1Y2FMYmR5OHNMdzRZTk05dmV0bTNiUXUvaDd1Nk9SWXNXb1dIRGhtYjcrUHI2RmpwT1JYWHdwZzYvaDJ1UnFqRU9CaFVDOEZ3TkpiclZWc0ZKRGVUb2dNZ1VQZEt5OHdxV3hHZUtpTThRRVpjaDRuYVM2YXJHUisvbzBMT3VDcXhGU1JVVkEwSWlLeWhwUU9qcjZ3c3ZMeThMejRhSWlJaUk2T2xVMm5Dd0pBb0xCeXN6THkrdkovcjNsYk9ST3FOdzBGWUZkQWhTb1Z0dEpkd2RCQ1EvRkRGMVQrRkZaUjduYWkrZ21aOFNPYnE4TVlrcUlyNDBpYXlncEFFaHR4Y1RFUkVSRVJHVmo4ZlBHcHphVVkxQU40WDB1VnBadEhHYzFBTHFWbFdndnBjQzlhb3E0TzBzbU55T1RGU1JNQ0Frc29LU0JvVGNYa3hFUkVSRVJGVDJraDhXUEcvd3Z3ZHowTE9lQ3YwYjVVVW5hcVVBTjNzQk5zcThzTkJHS2NEZFhrQlZKd0ZlVG5sL1ZuWE02OE90eEZUWk1DQWtzb0tTQklScXRScDE2dFN4d215SWlJaUlpSWhJanB1OWdJVjliREY1bC9FVzRyM2hXdXdOMTJKeFh6dlkyd0R6ZTltVzB3eUpyRXRSZUJjaUtvN2MzRnlrcHFZVys3cTZkZXVhclJaR1JFUkVSRVJFMXVWc0syREZBRHQwQ0NxNGwzamlUZzNPUk9qS1lWWkVaWU1CSVpHRkpTVWxsZWc2dVVwZ1JFUkVSRVJFVkRhR05iZkJ6RzRGVndvdU81Mkw2WHV6b1MrNEc1bW8wbU5BU0dSaEpUMS9zRUdEQmhhZUNSRlIrZnQxNHpyOHRtT0wxY2JYNlV5L2t5K0sxdm5KL2J1bEsvSG44Vk5XR2JzODdOeTlEMzhjT0dMMjYwaEVSUFMwOHE4aVlIbC9PL2k2R0I4bUdKOHA0dTJ0R3R4TDFwdTVrcWh5WWtCSVpHSEp5Y25GdnNiQndRRUJBUUZXbUEwUmtYVm90ZHBDUTZVZFd6Y2gvc1pSM0w5N0MrbnA2VmFaeDAvck5tTFI5OHNRRjU4Z1BhYlg2ekh5bmNuWWYraFBpd1pmR1ptWjJMM3ZBTDZZc3dCVFBwcUptN2Z1V0d6cy9FNmUvcWZZMTl5N0gxbWlleVVrSm1IK291OHhZdXk3SlE0S016SXpTM1J2SWlLaWlrNFFnTSs3MitLZE5qWUYycjQ0bUlPVmYrZVd3NnlJck9PSk9QRHM0Y09IK1AzMzMzSDI3Rm5FeGNVaE96dTc4SXVJS3BDc3JDd01IejY4dktkQmxaU3RyUzJxVnEySzVzMmI0OFVYWDRTOXZYMTVUNG1lUUJFUkVkaXdlUmR1M28xSHRsWUZyWmgzTm8rTlFnZGJWUzRhMXEyT0lZTmVocWVucDNUTmhkTUg4T21iemRCajRpWjRlTmZBU3krOUJEczdPeWlWQmMvMUtTa2JsUXE3OSs3SHZ2MkgwYk43RjR4NFl6QmNuSjN4SUNZV2N4ZDhoOVcvYk1LZ0FTK2pkNDl1RUVwWlR2REVxYitoMVdvQkFCR1JVYmg4SlJ6Qk5RT054cjE3N3o3bUwvb0JuMzQwR1Q3ZVZVdDBuOCsrbUl2dVhUdGg5UEFoVU51cUMrMGZHZlVBa3ovOERKM2F0OEY3NDkrR3JXM1JEMDlYcS9QR2ozNFFpNTI3OTZKWjA4Ync4dlFvOHZVL0xQOFovNXkvaUlWelA0ZUxzM09ScnlPaUoxZE1UQXhPblRxRmlJZ0lxNzA1UkdRdEgzLzhzY25IbS9zcDhkM0xTa3pZb1RGNi9OUTlIUzVFNjdDNHIxMVpUSS9JcWlwOVFCZ1dGb2JseTVlWGVGc25FVkZsbDUyZGpZaUlDRVJFUk9EWXNXTjQ2NjIzZUtZbFdVeDZlanJtZkwwVTl4TFU4SzQ3QU43TlRZZGV0NUx1NGYvWXUrLzRtdTQvanVPdk81TGM3RDJJaENCaXhGYXJhSlNndGxMVS9LbFpzMnByMVdpTDJ0V2F0V21MVnFtOWlvYVlxWmxZSVVZU1JVaGszZVFtOStiKy9yaTlwN215QjZyOVBoK1BQT1RlOHozZmMrNTFrNXo3dnQvdjl6Tnk4Z3FxVjNCZzlNaUJtSnViWTI1dXdmYkRvVFNxVm9LbnQzNm5iYXRGTFBwMkpkV3JWeSsyODFPcERCZmtXcTJXOUhRdE50YldBSmlibWFIVmFrbEpTY1hSM3I3STRhQmVyK2VYblh1azJ4WVc1dXc3ZUlSOUI0K1l0SHNjRTBOaVVqSWp4a3htNXZUSitKWXJXK0JqS1JRS0R2NTJqSU8vSFN2UWZvZU9CQkYrK3k0enAwM0N6ZFVsN3gwQU03Ty9Md1ZuemZnVWV6dGJOR2xwZlBuVlFoNDlmcExMbnBDV25rNWtWRFFBazZmT1pPN01xVmlxeEJza1FmaXZTa2xKWWVQR2padzRjZUtGTGZNZ0NLK1NTZ21ydXFqNDlhcVdYVmUxMHYzOTM4ajd3enhCZUIyODFnRmhXRmdZczJmUGZ0V25JUWlDOEkveDlPbFRacytlemNTSkUwVklLQlRaL2NoSUpuNjJtQkkxUitIajQyNnlUWnVlZ2d3WkNqTkRJR1RuVkJxN2h1T0plbnlEL2g5T1lQRzh6N2grSzVKbmozWDBhVitISTM4OFlNclU2Y1VhRGdJbTFkK0hET2lEWEc1WVBjWE1UQWtwRU5Ea1RSbzFyRmZrNHdRRm4rWjJ4RjNwOXNOSE1VQk1qdTNqbnNXejdMdjF6UG5pTTVUS2dvMllWQ2prNkhRNjdHeHRLVlBhSzgvMmZ6NThSTXdUd3dlbHRXdFV4ZG5Kc1FESFVtVDYzdkRjV1ppYjgwSGZIb3dhOXluSnllcDg5WFA5NWkwKysvd3JaazZiakpsWjFtbFlnaUQ4dXlVbUpqSnIxaXdpSXlOZjlha0l3Z3ZYb2JLU2hxVVZUTnFud2N0QlRvMlNZdVUyNGQvaHRRMElVMUpTK082NzcxNzFhUWlDSVB3amZmZmRkOHlhTlV0TU54WUs3WDVrSk9NK1cwcTVocDhaUWtDOW5xaTd4N2ozK0RqSktqTzBWdGJJOUhxVXlZbllhR1NVODI2Tlc4bWFPTGo1b2JLZVNOZGVRMmplcENIVi9LdHdNeVdKUm0zYVVLdk9HOFYrbmpsTlZ6WUdoY1ZCcDlPeGJ0TVc2WFlGMzNJc21EVWRsY3AwS3U4M3kxZno2Kzc5QVBUdjI0UHVYVG9XYXVTaThkejlxMVJreHFmajgyeS9hdDMzYlA1NUJ3QzllN3hYb0NuYzh1Zk96empxcDR5M0Y2dVdMTURHeGxxTUNoUUVJVmM2blk2RkN4ZEs0YUJDb2FCSmt5YVVLMWNPVjFmWElvL2dGb1IvSWxkckdkOTFFWDhmaFgrWDF6WWczTHQzcjVoV0xBaUNrSU9uVDUreWQrOWVPbmZ1L0twUFJYZ05wYVNrTUhucVlpa2NURXVONSt3ZkMzbFE3MDNVM1djWVZ1ek9US2Zsd1lFdGxENTdtSnExUmhKMTh4ZzJKUU1JdjNlZmNlTmFGem1zMCt2MVJFVS93S3VVWjVINkFVTlJqdjJIanRDajY3djVQcS8xMzI4bE1pb2F1VnhPaldyK25MOTRtYzluTDJER2xQRlNHSGNsN0JvNzl4d0FvRkxGQ29VT0I2RjR3ODJDSEV1bjFmSEZuRVZZVzFreWV2amdBcTFGS0FqQ2YxZFFVQkRoNGVFQTJOdmJNMkhDQkx5ODhoNzlMQWl2T3hGOUMvODJyMjFBK01jZmY3enFVeEFFUWZoSE8zLyt2QWdJaFVLWnUzQUZydFdHR3NMQmxHY2NENWxONU1ESjRQQmNZS1RYRzhKQ2haTEUxajI1OXVkZFloWU9wclJIQVA1dkR1Qko1RmxXcmYyQlFmMTdGZWw4ZnRqeUMxdTM3MlRsTi9Od2QzTXRVbDluenAxbjNhWXRuQTI1d01ReEl5bFp3ajNYOXBkRHIvTGpUOXNCR05pdkYrMWJ0K0REanlad0p1UThYODVaeE9SeEgvSG53NGRNbXprUHZWNlB0YlVWazhlT0xOS0lHY1VMREFnL0dqK0YyTGc0NlhibUtjUURobjFNM0xONHdGRDhhTmlnZnZudVY2ZlRGV3Z4R1VFUVhoOEhEeDZVdnUvVnE1Y0lCd1ZCRUY1VHIrMWsrY2VQSDcvcVV4QUVRZmhIRTc4bmhjS0lpWW5oNXYxMGJCeEtnVjdQbVpENVJBNzY1Tzl3TU9aUHFtMllRZk1mWi9ETzVobTg5ZjAweXYzeUxhU2xvYjE2Z1VjVnE1SEVud0M0ZU5VbDZQUU4wdFBUaTNST1RSbzFRSzFPWWVhOHhXUmtaQlNwcnpQbkRCOHdYcjErazhFanhuTHMrTWtjMno1NUdzdXNlWXZSNi9WMGJQY083M1ZxaDRXRkJaOU5Hb08xdFJWQndhZjVkTVpzeG4weWcvajRCQlFLQlZNbWpLYUVSKzZoWTU3K0NoZDFXaDFKeWNsNWZoWGsrUjArK0FQaTR1SjVIUE9VMkxobkpLdi9EZ2hUVWxOUnFTeFFxU3pZZC9BM3Z0KzhMVjk5eHNiR01XTHNKL3l3OVplQ1BVNUJFRjU3c2JHeFJFVkZBWWFxNkhYcjFuM0ZaeVFJZ2lBVTFtczdnbENqMGJ6cVV4QUVRZmhIUzAxTmZkV244TkxvOVhyUzA5UC9xbVNibnVlWFZxc2xMUzFOK2w2bjAyWDV5c2pJUUt2VmtwR1JVZUR0bWUvTHlNaEFyOWRMYTdzWkF5N2p2OFp0K2ZuS3JuMXhXNzlwRzI2VnV3TncvODRob3B1MkFIc25BSnd2QmxIL3hqSGFqUnFNcFpXVnRNK2ZkKzZ3ZW1ZL2JsYW9EeDlNSUhMTkxNbzlDc1BadlFvMjNxM1pzKzh3SGR1L1UraHo4aXBWa3ZwdjFPYlUyUkEyLzd5REhsM2ZMVlEvYW5VS2YxeTREQmpXeU9yMWZoZnExcTZaYmR2NGhFVEdmenFEbUNkUDZkeXhMUjhPNkN0dEsrUHR4ZWRUSmpCaHloZUVuTDhJZ0ptWkdaK00vNGc2dFdvVTZ0d3lrLzAxYWVsTXlIazZkdnRma2Z2THJIdzVIemF0V1lxdGpUVnl1WnpKMDJaeU51UUNBSnZYcnlEay9DViszR29ZTVJrVWZKcWc0Tk41OWhuejVDa0ppWW5jREwrTlZxdWpUNC8zaXVWY2IwZmNaY3lrYVNRbEo5TXNvREdUeG80c2xuNEZRU2crc2JHeDB2Y2xTNVo4cVVza0NJSWdDTVhydFEwSUJVRVFoTmVEVnF0Rm85RmsrNVdXbGlaOW41cWFtbU03WTl1MHREUXBCTXdjOEdtMTJsZjlNUDgxYnQxOWpHdE5Ed0R1UFRsRDZ2dlREUnNTbmxIejhrRzZUcG9ndGRYcjljaGtNdTVkdjA2dEJuV3hqSHJFWlNDeCt3aHVmVGNmWi9jcXVIalc1UGlwaFVVS0NBRzZkR3JMcWJNaGJQamhKK3JYclUzWk1xVUwzTWV4NDhGbzB0SUFhTk9xT2QwNmQ4aXg3ZlNaODNqdzV5TkdmamlBOW0xYW1telQ2WFJjdkJ4bU1wcFJaV0hPczJmeGFMVmFrOHJLaFNHVEd3TEN3bFF4emc5N08xdkE4TE41T2ZTcWRQKzkrMUVFTkc3SXlkUG5PUEw3aVFLZXRjR0dIN2FpMDJucDEvdjlRdTJ2MSt1NUZ4bkY0YU5CL1BMckh0TFNpamI2VkJDRUZ5dnpDR2FWS0dna0NJTHdXaE1Cb1NBSWdwQXRyVmFMV3EwbUpTVkYramUzNzQyMzFXbzFxYW1wcEtTa29ORm8wT2wwci9xaENBV1FuQ3JIRlVqVEpKSHM1Q0JOZC9VN3VKNE9nd2NDY1AvcVZVSldmWWQ1aXBvL3pTMG9WYU1tclQvNEFJZWR1N2h5NHhKNnYrb2txZ3o3eWVRS0VwS0xQdEt4ZXRVcWVKWHlKRElxbXJrTGw3Sms0YXdDajFUWmYrZ29BRlpXbHZUdDBUWFh0dU5IRHljaElZRUt2dVZNN3I5Ni9TYmZMbC9OelZzUkFOU3M3ay9FM2Z2RXh5ZXdhTWxLTnZ5d2xjQzMzNkpSdzNwVXJGQytTR3NSRnFhS2NVR0VYcjFPYXVyZk16SkdUL2lNTHAzYU1tYmtFSHEvL3g2bFBFdVluUCtPM2Z2NWR2bHFBTll1WDFRc1JXT01idDZLWU1LVXowbEpTVUdyZlhtL013WVBIdnhTanFQT05KWDcwYU5ITCtXWWdpQUlnaUFJQlNFQ1FrRVFoSDh4dlY2UFdxMG1LU2xKK2twT1RqYTVuZm5MR1BBWjNxU0xVWG4vTmFtcHFlamxoaEVnNnZnL1NTNzU5eWc5NTdSRTdKd01VNDNQcjF2TFlnczlCMklUT0hRdkRzZG16UUdvVUtjMm52dk9FT1ZYblhRYlc3VHBLU2pOTE5IcWltY3FkTnQzQWxuMjNUckNiMGV3N2RjOXZOZXBYYjczdlhiOUpsZXYzd1NnUjlkM3NiZTN5N1c5aDdzckh1NS9GMFNKZnZBbmF6WnU1dmZuMWl6MHIxeVI0WVA3czJiRGp3U2ZQa3RzM0RPMmJQdVZMZHQreGRyYWlncmx5K0pidml6ZVhxV3dzN0hCMXRhR0twWDhjZzAzaXhJcUZzVFJvR0NUMjNLNW5LM2Jkdkxnd1VPbVRoNHJ0UWxvM0RETE9la3lNbmoyTEI0SEIvdGlPWmV5WmJ4WitjMDg2ZmI3L3h0U0xQM21KWE53OTdLSVpYSUVRUkFFUWZnbkVnR2hJQWpDdjFqZnZuMWZ5RHAxd3I5VFltSWljcVZoYmNFMFRSSWFGMXRwbTduczcrbTA5dm9NMGpJeWVKS2F4dFRLNVpuMTV3TUFyQjBkc1V4NEFvQldaWVZXbzBacFprbTZ0bmhlZzRGdk4ySGxtbzNvZERvMi92QVRMZDUrSzkvN2Z2OVhBUTF2TDArNmRHeWI3LzFDcjE1bng2NTlCQVdmSmlNakExdGJHenAzYU1POSsxRWNEUXBtNDQ4L2MrMTZPTE5tZk1LVnNHdHMrT0VuTGw0T0JRd1ZnaTljQ3VYQ3BWQ1RQbmRzV1llTnRYV094M3daOGFCV3F5WG94Q25zN1d6UjZuUWtKNnQ1czBGZGZqOStraE9uemhKeDl4N0p5V3ErbkxPSVgzN2R3NGdQQjVqc1AyZkJ0eVFrSnJMd3E4OXhkWEhPNFNqNXAxUXFpNlVmUVJBRVFSQUVvWEJFUUNnSWd2QXZKc0pCb1NBY0hSM1JwU2NDb0xKeXdESXhnclMvdHNWbktOQmpDSzgwM21YNEl6eU1qbDRsbUpXVVR2VldodlVGbzIvYzRFL3ZLZ0FvaytJeEwyRVlYV2FtTEo3SXk4N1dsbXIrbGJsdzZRcnFsQlIrMnJFTEYrZThRNlViNGJjNGMrNDhNcG1NMGNNSDU3bEc0S1BITVJ3TkN1YmdiOGU0SHhrTmdHZkpFclJwMVp5Mjd3UmlaV25KeENsZkFPRGdZTS8wS2VPUnlXUlU4Ni9NdkpsVE9SNThtdW16NWlPVHlVeCtCbjNMbGFWSDEwNVlaeXJ3a2gzakhoY3Zoeko0eExnOEg5L1R1TGc4Mnp6ditNa3pKQ1lsMC9hZFFQWWUrQTJBMWkyYThmdnhreWdVQ2x5Y25QaDE5MzRBcnQwSVo5am9pVlN1NUNmdDN5cndiUll2VzhYWVNkTlkrTlVNbkp3Y3N6MU92eUdqY2oyUHRjdS9MdkM1RjZlZVBYdStsT1BjdjMrZjQ4ZVBBK0RtNXZaU2ppa0lnaUFJZ2xBUUlpQVVCRUVRQkFFd2pPSlN5Z3dMemxzN2VHSjkvV2ZpLzlvV1dha0JGdzRkb2xaZ0lDMkhEK2ZVZ1FQc3VudVhhdSs4ZzN0cHcxVGtNd2NPa2RUK1l3QXNrOVhJNVliTERLVWlJOHV4Q3V2TkJuVzVjT2tLQUdmUFhhQjFxK2E1dHMvSXlHRHgwdFhvOVhyYXRHcE8xU3FWY20yLzdMdDFiUHQxVDViN1ZSWVcvSGIwT0w4ZE5ZUThVZEdHVVpNcEthbU1IUE9KU2RzbmYxWDF0TGUzbzIyclFBRENiMFh3NmNUUldCWmdFWCsxT29YYmQrN211MzFCYk5uMkt3RE5telpoOTc1REFQaFZLRWVEdW5YdzhpcUpVcW5rV0pCaE9yV050VFV6cDAvbTVxMEl3cTVlQnd4ckw3N1ZxQUcvbnpqRnhNKytaT0ZYTTdDMnpocDhSa1k5ZUNIblgxeGF0V3IxVW81ejdkbzFLU0FVaFJ3RVFSQUVRZmduRWdHaElBaUNJUHhGTHBjamw4dFJLcFhJNVhJVUNvWDBsZmwyZG0xeWFpK1h5NUhKWk5JYWJzYTE1NHovR3JmbDlaWGR2bks1bk8zYnR4ZnJjMkNqeWdDOUhvWENITHZrZEI2a3A0T1pHVTlxdmMzaE5WTXA1ZWVIbTdjM3RaNExWazd0MnNYRk1uWEF6Z0hpbm1DZllRTkFtaVlSRCtmY1I4d1ZST1dLRmFUdmpkVitjM1A4NUJtZVBZdkhxNVFuUXdmK0w4LzJIZHU5ZzE2dnAwRzlONmptWDRsOUI0K3dhTW5LSElNNmpVYVQ0N2FrcEdRY0hlenAwTFpnSVpSeDFHSEQrbSs4a0NJbElSY3VjZXYySGVxOVVTdkx0TjdQUHpOVXFkNnk3VmZVS1NrQWZORG5mU3BYckNBVlpqSDZvRzhQYVRyeXRKbHorZXJ6S1FVdUhDTUlnaUFJZ2lEOE00aUFVQkFFUWZoSE1UYzN4OExDUXZwU3FWVFM5K2JtNXBpWm1abDhLWlhLTExmTnpjMnozSjlUVytPL3hpRHZkVlBjQVdHRE55cHo4bTRvemlXclVxRk1KeDd0LzU2NGR2OERJS3puWkZiOTlBMjFuUzJvMUxBaFR1N3VSTis2UmNqaEkxd3NVNGZIamRvRDRMNTlKUlg5RFBzOGpqakdoNTN6djFaZ1hzcjVsRWFwVktMVmFubXpmdDA4Mno5N0ZvK0Z1VG1manY4SUN3dUxQTnVYOEhCbjZLQiswdTIyN3dUaTdlV0pxNHN6ems1T21KdWJjVFFvbUMvbkxBTGd1Mi9uNDFQRzI2U1B3U1BIY1R2aUxuWHIxQ3h3T1BpaTZmVjZWcTM3SG9WQ3dhQit2VW5PVktURE9CczZQVDJkN1R2M0FsREJ0eHp0V3JmSXRpL1BFaDYwYkI3QTNnTy9jZUZTS0dzM2JxWi8zeDRtYlE3di91bkZQQkJCRUFSQkVBU2hXSW1BVUJBRVFTZzBjM056TEMwdHNiS3l3dExTVXZveTNzNGM3dVhueTl6Yy9MVU02ZjVOdW5acHo3NWhNM0F1V1JVbnQwcVVPWCtFcFBBcnBQdFdCUXNMYm5RZnk0Mm9DRnpPWHNEdXlRbis5S3BJU3J2UllHOVlnODc2MUVISzZVdGhhZXVLUGtPSDd1bHAzbmlqVTdHZG4wS2hvRVkxZjU3R3h0S3RTd2YySFR5U2EzdVpUTWJrOGFNb1Y3Wk1vWTlaemIreXllMjlCdzREaG9Jbno0ZURBREV4VHdGd0syVFJEWDNHaTFzN2RQK2hvOXk2ZllldW5kdFQycnNVVjhLdVpUcXc0YmpiZnQzRGs2ZXhXSmliTTJuTWlGeC9KdC9yMUk1OUI0K2cxK3ZaK3N0TzJyZHBLWXFOQ0lJZ0NJSWd2SVpFUUNnSWd2QWZKWlBKc0xhMnh0cmFHaHNiRzJ4c2JMQzJ0allKKzNJSy9veGZDb1hpVlQ4TW9aaVptNXZUTXFBNndlSEhjU3ZUbUdvMWhwQzZheFlSTFZMUStQODFZcTlVV1o2VUtzdVQ1L2ExRGRwRitkRGJWS2cxRElEN2w3Y3dvRStIWWc5OVB4bi9FVXFsQWd0ejh6emJ0bWoyVnI1R0d1Ylh5ZFBucEtyRTNidDB6TEk5UGo2QmhFUkRvUmMzTjlkQ0hTTWpvL2pXYkh6ZTNYdjNLVmUyRFAxNmRRY002eHhLeDlYcmlZOVA0SWUvS2o1L09QQi9lSlh5ekxVL3IxS2VWSzFTaWN1aFY5SHBkRVRjdlNjQ1FrRVFCRUVRaE5lUUNBZ0ZRUkQreGQ1OTkxMHBBSHcrQ0xTMnRoYWo5WVJzOWU3UmhaQ3gwMGgrVmhackIwL3FOZmdFdTFQcnVYZjJOeDYyN0E2ZVBuODMxdXVSM1E3RFkvOW1mTzFyVVBhdmNERDJ3UVVxZUR5alNaTTNpLzM4Ykcyczg5MDJ1NElRVDJQaldQcmRPc2FNR0lLVmxXVysrN3A3N3o1ekZ5MEJvRW9sUHdMZnpqcDErbGJFWGVuNzBsNmw4dDEzWmhsNlEwQlltQ3JHZVJVdS82QnZEMkpqNHpBek13TWdKVFgxNzMwek12aDJ4UnJVNmhSYXQyeEcyM2NDODNXK1RadTh5ZVhRcThoa01ueEtaeDFSV1ZCYXJTN0xmV25wNlVYdVZ4QUVRUkFFUWNpWkNBZ0ZRUkQreFRwMUtyNnBuY0ovaDB3bTQ2c3ZKdkxocU0rZzRpQ3NuY3BRcWVyLzhFbDZ5cjE5ZTNtbStSNnRVb1lNVUtSbjRHenRpM2ZWTVpoYkdBcVR4RDI0Z0RKMkw1UG5mRmJrYzBsS1RzNTFlNW9tVGZvK09UblRlbnAvL1p1ZXJqWHBJeUVoaWNuVHZpUXEraytlUG8zbHE4OC96ZGZhaE9mK3VNak1lVitUbUpTTWg3c2JVeWVQUlNhVGNlVFlDY3FXTFUxcHIxTElaREpPbi90RDJxZXcwNXFOSXdnTFU4VTRRNWMxWE12TXd0eWNFaDd1MHUzTUl3aC9PM2FjWThkUFVyTzZQeU0vSEVEY3Mzak8vWEdCc21WSzQrWGxpVDZIa1kxTkdqVmd4Wm9OTkdwUUR6ZFhsd0tkYjJaYXJaYUhqMkxZZC9DM0xOdk9uanZQL3NOSHFWMmpHaTdPVHVMRERVRVFCRUVRaEdJbUFrSkJFQVJCRUxLd3RMVGt1eVV6R2YvSmJCNCtyWUZIK1phb2JKeng4KytkNHo0WkdWcWlybXlsbkVzc244NzVyRmdxMnZiNllGaWVJYUZSencrR1pybHY3NEhEMHBxQnp3dTllcDJwWDg3amk4OG1vRlJtZjBuMDdGazhxemY4d1A1RFI5SHI5ZFN1V1kzSjR6N0MzczZXNUdRMXMrWXZScS9YWTZsUzRlbFpnb2c3OXdEd0xGa0NGMmVuZkQ1S1V6cWRJWWdyVEJYamdvNjB5enlDTUYycnBXcVZTbncrWlNKS3BaTFkyRGptTERTTW1KVEpaQ2dVZi85L0drY2dBdGpiMmZMdC9KbVVLT0ZSb0dObmR2ZCtKQU9HZnB6amRrMWFHdk1XTFFXZ2RjdG1mRHhpU0tHUEpRaUNJQWlDSUdRbEFrSkJFQVJCRUxKbFptYkdncTgrNWVDaFk2ei9jVExtTG5WeEw5c1VjMHNIazNicWhNZkUzRGxNUnZ4bFJnenBUcjI2YnhUYk9VeWRQSlpKVTcvQTBjRUJGMmNuazJDcU9LU2xwYkY3M3lFNnRudkg1UDQvSHo1aXg2NTk3TjUvR0kxR1F5blBFZ3pxMTV1RzlmOStiTmJXVml5ZTl5VkxWNjdsMm8xd2J0MitJMjFyMzZabG9jOUpxOVVDRlBpeHltU3lBZ2VFYVdsL2o4QU1hTnlRYnAzL1hqT3lUR2t2UHBzMGhoKzIvc0t0MjNla3FiK2xQRXZnNGU1bTBrK1pJazR0THVQdEpTb2VDNElnQ0lJZ3ZFSWlJQlFFUVJBRUlVY3ltWXlXTFpyU0lqQ0F5MWV1c0dQWDl6eDlsa3lhRm1Ub1VjcWhoSnM5QXdjSDR1ZlhwOWluZnRhczdzK096ZXRScWZLZUJseGNEaHcreHJ5dmw2TFg2NmxZb1R5dFd6YW5aZk9BYkl2eVZQTHpaZEdjejVrNTkydCtQM0VLTXpNenVuWnV6N3Z0V3hmNitDb0xDN3AxNmNCN25kcmxxNzFNSnFQeG0vWHA4LzU3ZUJad0ZKL21yeW5hS3BVRk1wbk01UDlQb1ZEUTVNMzZOR3BRbDFuR3NDV2NBQUFnQUVsRVFWVHpGbk0wS0JodkwwK21UaHBib0dNSWdpQUlnaUFJLzN3aUlCUUVRUkFFSVU4eW1ZenExYXBSdlZxMWwzN3NseGtPQWpRTGFNeXorSGdhMXF1VFp4VmZNQVJwZ3o3b1RlMmExWG16L2h2WTI5c1Y2Zmk3ZnQ1WW9QYjkrL1lvOUxGS2VaWmc3S2dQZWF0eFF5eXpLZWdDSUpmTCthRFArOVI3b3hZQmpSdm1PQjFiRUFSQkVBUkJlSDJKS3p4QkVBUkJFSVJNbEVvRjNUcDNLTkErN202dXRHN1o3QVdkMFl2VHZHbVRmTFVyNGVGdVV0eEVFQVJCRUFSQitIY3ArdXJoZ2lBSWdpQUlnaUFJZ2lBSWdpQzh0a1JBS0FpQ0lBaUNJQWlDSUFpQ0lBai9ZU0lnRkFSQkVBUkJFQVJCRUFSQkVJVC9NQkVRQ29JZ0NJSWdDSUx3bjZmVDZWNzFLUWd2eWYzNzk0bU5qYzF4KzdObno5aTNieDk2dmI3QWZkKzllemZmYlJNVEUzbjA2RkdCajFHUS9yVmFiYUgyVFVwSzRzOC8veXp3UG84ZlB5N1U4UVJCZVBWRWtSSkJFQVJCRUFSQkVISjAvZnAxckt5czhQYjJ6blo3VEV3TU8zYnNvRy9mdnBpYm14ZW83Mm5UcHZIMjIyL1R1SEZqWkRKWnJtMGpJaUpZdDI0ZFhicDBvVm9CSzZyZnZuMGJjM056dkx5OGNtd1RFaExDM3IxNzZkZXZIMlhLbENsUS96RXhNVnk0Y0lIQXdNQThINGRSWkdRazkrL2Y1ODAzM3l6UXNZU2kyNzU5TzRjT0hlSzk5OTZqZS9mdVdGaFltR3dQRGc1bTBhSkY3TnExaTJIRGhsR2xTcFY4OWF2VmFoaytmRGhlWGw2ODk5NTd2UDMyMjdtMmo0dUxZOENBQVZTclZvMzI3ZHZUcEVuK0NrY0JCQVVGRVJzYlM2dFdyVkRsVUlYKzVzMmJ6Sjgvbjg2ZE85TzZkV3NzTFMzejNYOUNRZ0w5K3ZXalljT0d1THE2NW11ZkN4Y3VrSktTd3Z6NTgzRjNGNFd0Qk9GMUl3SkNRUkFFUVJBRVFSQnl0R2ZQSGlsTTZkdTNMMHFsNlZ1SWtKQVF0bTdkeXFsVHB4ZzdkaXlWSzFmT1Y3K3hzYkVFQndjVEhCeE16Wm8xbVQxN05uSjV6aE9jTEMwdE9YWHFGS2RPbmFKRml4YU1HemN1MzQvaDExOS81Y0NCQXdRR0J0S25UeC9jM055eXRMRzJ0dWJreVpPY09uV0t3TUJBaGcwYmhwV1ZWYjc2VDA5UForN2N1V3pldkRuWEVES3o2OWV2azVDUXdCZGZmRUh0MnJYei9WaUVvaHMyYkJqUjBkRnMyclNKbzBlUE1uWHFWSHg4ZktUdEJ3NGNBT0RSbzBjY08zYU1NbVhLWUcxdG5XZS9vYUdoYURRYW9xS2lzZzN0b3FPamNYZDNsMzZHcksydDBldjEzTDkvbjdKbHkvTDA2Vk1zTEN5d3NiSEo4MWk3ZHUzaTRzV0xiTml3Z1lrVEoxSzNidDBzYmF5dHJZbUppV0g1OHVWY3ZueVpLVk9tWlBuNXpZbVptUmtaR1JtY09IRWlYKzB6Vzdod0liTm56eTd3ZmdYeDdOa3pOQm9OZG5aMkJRbytCVUhJbVFnSUJVRVFCRUVRQkVISTBkQ2hRd2tMQzJQejVzMkVoSVF3WThZTWt4RkZ4NDhmQnd3ajRwWXRXOGEwYWROd2RuYk9zOThyVjY0QVlHVmx4WWdSSTdLRWd5ZE9uS0JzMmJLVUxGa1NRQnJscFZLcEdEbHlKTmV1WFVPcjFWSzFhdFZjajVPUmtjR3BVNmZJeU1qZzZ0V3JSRVJFWkJzUUd2dVh5K1hVclZzMzMrRWdHTUlVTUR3SGtaR1IrZDRQWU1tU0pheGN1VExmd1kxUWRFcWxrc21USjlPL2YzK2lvNlA1NnF1dldMNThPUURoNGVGY3UzWU5sVXJGb2tXTDhoMzRBcHc1Y3dhQWQ5OTlGMTlmWHdZTkdrU05HalVBdyt2dzRNR0R1THU3VTY1Y09SUUtCV2xwYVlBaFlQN3h4eCs1Y09FQ0RnNE96Smt6SjllUThQSGp4MXk2ZEFtWlRNYWtTWk40NDQwM3NtMW5ITkZidW5ScHBrK2ZudS9IQVgrL3BnSDI3OStQUXFFQURLRnByMTY5QU1PSEI1bEhEUWNHQnFKVUtndDhyUHdLQ1FsaCsvYnRoSWFHb2xhckFaREpaSlF2WDU3dTNic1hhQVNtSUFoWmliOUNnaUFJZ2lBSWdpRGt5TkxTa2drVEpqQml4QWh1M2JyRjFLbFRXYnAwS1dBWXhYUCsvSGtBQmd3WVFMZHUzZkxkNytuVHB3Rm8zcnc1Y3JtY3dNQkFhdFdxaFVxbElpTWpnN05uejVLUmtZR25weWNPRGc3U0dvRnBhV2xNbURDQk8zZnVJSmZMV2Jod1lhNVRnaTljdU1Delo4OHdOemRuOXV6WjJZYUQ4SGNnb2xLcGVPdXR0NlQ3TlJvTlptWm11WTV1ekJ6dXJWKy9YZ28xTTRjcGE5YXNNUW1iQWdNREFaZzFhNVlJQjE4QkJ3Y0gzbi8vZlZhc1dHRVNCbS9hdEFtQWp6LytXUHIvVXF2VnJGbXpodi85NzM4NUJuZDZ2WjRqUjQ0QWNPellNWGJ0MmtWaVlpSjM3dHd4YVdkOExSNDZkRWg2elNVbkozUGl4QW5VYWpVSkNRbGN1blFwMTZubnUzZnZScS9YMDdadDJ4ekRRVUFLOVl6L0dzOXp4WW9WMUtsVGh6cDE2dVM1YjBISlpMSXNVN2FMUzFCUUVMZHUzYUpaczJiNCt2cGlibTdPaFFzWE9IandJSjkvL2prREJ3NmthOWV1TCtUWWd2QmZJUDRTQ1lJZ0NJSWdDSUtRS3o4L1B4bzNia3hRVUpCSkVZYjkrL2VqMCttb1hMbXl5UnZ6Nk9ob1BEMDljK3hQcTlWS0FlSHg0OGM1ZlBnd2dCUTJHbGxaV2VIajQwTndjTEEwWmRNNEpWT3RWaU9YeTdseTVVcXVBZUcrZmZzQTZOU3BVNDdoSUpEdDJvRWFqWVpQUC8wVUh4OGZoZzRkbXVPK2hRMVR3SFNrbHZCaS9Qenp6OWtXejBoUFQ1ZStYN3AwS2FtcHFadzhlUklYRnhldVhidkd0V3ZYQU1Qcjh0NjllMXk3ZG8wNWMrWmtPOTM0anovK0lEWTJGbWRuWjF4Y1hIQnhjUUVNcjZ1K2ZmdXlidDA2TGwrK2pLdXJLeXFWaW5idDJwR2Vuczd1M2J1eHM3T2pjZVBHN042OW00eU1ERFp1M0lpM3QzZTJveGZWYWpXN2R1M0MwZEdSL3YzN0E3Qmx5eFpDUTBPelBFYmo0NHVLaW1MdzRNRUFwS2FtOHVEQkEvYnMyY1BjdVhPcFdMRml0czlaNXArSHpLLzl6RVZQUm93WWtlMitMOHA3NzczSHFGR2pUSDdlbWpWclJ1blNwVm01Y2lWcjE2NGxNREFRUjBmSGwzcGVndkJ2SVFKQ1FSQUVRUkFFUVJEeTFLVkxGNEtDZ21qUW9BRmdDTSsyYjkrT2xaVVZFeVpNa0FLRjA2ZFBNMzM2ZEFZUEhrekhqaDJ6N1Nza0pJU2twQ1FzTFMyeHQ3ZVg3cy9JeUtCTm16YWNPSEdDSzFldU1HREFBQ2xJVWF2VmRPblNCU3NySzlhdVhVdVhMbDJra1liTm16ZlBkaDJ5bUpnWVRwdzRnWU9EQXoxNjlBQU02Nk9kUG4wYWpVWmowdFpZc1RZNU9WazZiNjFXaTBhajRlTEZpM2g3ZTlPMmJkdHNIMC9tMFlVZmZ2aWg5Rnhrcm9JN2ZQandmQmN3RVlwWDllclZHVDE2ZEpiL2M2TXJWNjVJVTk0Qm5qeDV3dmJ0MjdPMHUzbnpKcE1uVDJiMjdObFpYbTgvL2ZRVFNxV1NMNy84a25MbHluSHExQ2xLbENoQm1USmx1SC8vUHBjdlg2WktsU3A0ZTN0bjZUcytQcDdkdTNjRGhsRHY5dTNiakJvMWl1blRwMmVaUXI5NTgyYVNrcEtZTW1VS05qWTJYTHQyalZXclZrbmJ2Ynk4c0xPelE2RlFTSTlYTHBkTEl4OXRiR3lrOEhMcjFxMk1IVHMyeituMDF0YlcwbXZYT0MzNitmdU5DbFA1T2I5eW11N2R1blZyVnE1Y2lWYXI1ZXJWcTZMd2p5QVVrZ2dJQlVFUUJFRVFCRUVBREcvdXYvenlTMEpDUW5Kc0V4UVVSTWVPSGNuSXlDQWxKUVdGUW1FeXdraXRWcVBYNjFtNmRDa09EZzRFQkFSazZXUFhybDBBakJvMWltYk5tcEdSa1FFWWdvd0hEeDZ3Yk5reUFKWXZYODdxMWF1bGN3TkRnTmVuVHgrcHI5T25UL1BWVjE4eGRlclVMR0hGRHovOGdFNm5ZOENBQVZoWldSRVdGc2Jldlh1bDdlN3U3amc1T1dGbVpvWkdvK0hHalJ2STVYTEtsU3VYNVp5UEh6L09HMis4a1dkMVZtOXZiMmxkdHJTME5LNWZ2dzRZd28zTVV5OHZYNzVzOHJpRUY4ZlgxNWRseTVaaGFXbUpnNE5EbGluZHdjSEIwdHFabXpkdkxuRC9OMi9lNVB6NTgxaFpXVEYvL256MGVqMjNiOS9HMGRHUlJZc1dTZUZmOSs3ZHFWV3JGcDA2ZGNMZDNaMzA5SFM2ZE9sQzJiSmxtVE5uRGwyNmRNSEh4NGVWSzFkbWU1eVRKMCt5ZGV0V0FnSUNhTktrQ1ZxdGxrV0xGZ0ZRcGt3WmV2ZnViYklPWDJSa0pCOTg4QUVsUzVaay92ejVCWHBNeHA5SmdMbHo1MmE3QnVIczJiT3pyRUZvWEFyZ1pjcjhjMStVMGJ5QzhGOG5Ba0pCRUFSQkVBUkJFQURERysyUFB2cUlZY09Hb2RQcGNIWjJ6aEttSkNRa1NOT01xMWF0bXV1b3VQMzc5MU81Y21XVHFiMFBIanpnM0xsektKVktnb0tDQ0FvSzR1Yk5tNVFxVllvcFU2YXdmLzkrQUZxMmJFbTlldlZZdDI0ZDF0Yld5T1Z5d3NMQ2tNdmwrUGo0U04vNysvdVRtSmpJbVRObnFGKy92blNjNDhlUHMyZlBIcXBVcVVLTEZpM0l5TWpnMjIrL0JReFRsL3YxNjBmNzl1MmwwWC9HTU1YUzByTEFZVXJta0cvU3BFblpya0U0WWNLRWJOY2d6QnpFQ0M5T2JzVkdqTk5tQzFLWUpyUGx5NWZqNE9CQXlaSWx1WHIxS2dxRlFxcm1QWGZ1WEc3ZXZJbFNxZVRNbVROOCtlV1hwS2FtVXJac1dlbi9QaW9xaXJGanh3S20wNTR6MjdScEUrdlhyd2ZnN3QyN0RCMDZsT1RrWkI0OGVFQzVjdVdZTjI5ZXZxc2ZPems1NVRuS0xuUFE5OUZISDBuZlp6Ni9NV1BHWk5sUHI5ZWoxK3RmNm1qWmMrZk9BWWFpTFBtdG9pNElRbFlpSUJRRVFSQUVRUkFFUVdKalk4TzZkZXR5ZklOLzRzUUpxVXJwL1BuekN4d0ViTml3QWIxZWoxYXI1ZVRKazlMOVQ1NDg0WU1QUGlBK1BoNkFwazJic21MRkNwS1RreWxWcXBRVTRzaGtNbWtOT0hOejgyekR2STBiTjdKeDQwYjBlajNKeWNtTUd6ZU94TVJFSWlJaUFFTlkxN0Jod3p6UE5UZzRtTlRVVkpvMWE1WnJ1NktFZkNJZ2ZQV01VM0h0N094eWJCTWVIczdLbFN1WlBIbXl5UnAza1pHUnFOVnF2djc2YXh3ZEhXbmZ2ajNXMXRZc1dyUUlqVWJESjU5OEl2VnZIRWtJOFBEaFEybWRUcmxjTHIybUV4TVRzejErMDZaTjJiUnBFenFkanBTVUZKS1Nrbmp5NUFubHlwVmp6cHc1S0JRS1B2bmtFNTQ4ZVNMdDgvd2FoRnF0bHZ2MzcyTm1ac2JubjM5TzdkcTFjM3k4bWRjYUxLaTB0RFRNemMxZlNraVlrcExDbWpWckFIai8vZmR6L1Q4VUJDRjNJaUFVQkVFUUJFRVFCTUZFYm0vc2phR0RTcVhLdFoxR284bFN6ZlRodzRjY09YS0V2bjM3MHJselo5cTNidy9BenAwN1VhbFVqQmd4UWdvSVo4eVlnVnF0QmpBSkVuVTZIV2ZQbnBXT2tkMW9wYnAxNjdKaHd3YkFNTnJLeXNwSzZxdExseTdVcUZHRFdiTm1rWnFhS3UyVGtwSUNHSW80VEowNkZhMVd5N2x6NTFBb0ZOamIyK2RhOFRYenFLcUNya0ZZbENCR3lOdml4WXQ1OXV4WnJtMGVQSGdnL1R0anhveHMyNXc3ZDQ3VTFGVEdqaDNMdkhuenBKQlFwOU5SclZvMWR1ellJWTI2UzAxTjViUFBQaU02T3BwT25UcGhhMnZMeElrVDJiaHhJMXUyYkVHcFZOS3laVXZTMDlNSkR3L0h3c0tDY3VYS0VSVVZoVUtoSURJeU1zdUlSMDlQVC9yMTY0ZXZyeThhallZWk0yWlFzV0pGWnM2Y2lhMnRMUUQ5K3ZWait2VHAyTm5aWVdGaGdVd215MUt3dzdqbTV5Ky8vSUtQanc5T1RrN1pQdDcwOUhROFBEeDQ2NjIzNk4rL3YvVGF6VHdxZHY3OCtTWlRqUHYxNjBlYk5tMllQMzgrY3JtYzhlUEhaMXY5Mi9oODU4WTRDamMzR28yR2FkT204ZURCQTVvMmJVclBuajN6M0VjUWhKeUpnRkFRQkVFUUJFRVFoSHd6Qm1tNWpkUUpDUWxoN3R5NVRKczJqVXFWS2tuM2UzaDRNSHo0Y05xMWEyY1N6Z0hjdW5XTG9VT0hNbWJNR0VxV0xJbEdvMEd0VmxPMWFsVWFOV3FFdjc4L3c0WU53OXJhbXZYcjE5TzFhMWU4dmIyekRRajkvUHg0ODgwM0tWR2lCTzNhdFdQeDRzWDg4Y2NmVksxYWxRRURCcUJRS0toVHB3NXo1c3pKY3U0Nm5jNGtrTlJxdGN5WU1ZTjU4K1pSb1VLRmJCOXY1dW1ZQlYyRFVLMVdrNXljbkcxbFhLSG9BZ0lDR0Q5K1BBcUZBaHNibTJ3REsyTW9uWkNRd1BIangzRjJkczd5bXJLeHNjSEd4Z2ExV2kydGVXbHBhVW5wMHFWNS9QZ3h3Y0hCVXR1MHREUk9uVG9Gd05kZmY0MnRyUzBXRmhaU01LYlQ2VXdLbGNUSHg3Tno1MDdwdGpHRWZENGs3TmF0RzBlUEhtWE9uRG40K1Bqd3YvLzlqNU1uVHhJWkdjbjkrL2Z4OHZJaU1UR1JTcFVxNGVEZ2tPM3pFUm9hU3NtU0pSazNibHlXQVAvMzMzL25oeDkrQUF6aHRwV1ZGZWZPblpPbThFTHVWWXpOemMzNTVaZGZpSW1Ka2RwT21qUXB5N3FBZmZ2MnpmYmNNanQwNkZDdTI5VnFOWjkrK2lsWHJseWhiZHUyakJneFFoUUJFb1FpRWdHaElBaUNJQWlDSUFnQVRKczJMYy9SVmsrZlBnVU1vVWJtdGNreXUzSGpCbHF0bHNtVEp6TnYzanlUb2gvR1VZT1o3ZHk1a3g5Ly9KR1ZLMWV5YU5FaUtsU293SW9WSzlpMmJSdFhybHpCMXRhV1AvNzRBekNNenBvN2R5NTJkbmJjdTNlUDQ4ZVA4OVpiYjJYcDAxaTBaTStlUGZ6eHh4KzR1cm95WmNvVUtheG8yclFwenM3T2VIbDU0ZVRrVktUaUJtbHBhYmk3dTlPNGNXUDY5T2tqVmJqTmJRM0NQbjM2RUJnWXlMSmx5MGhPVG1iT25Ea21GWjJGNGxHdFdqVTJiOTZNdmIxOXRnR1NXcTJtWjgrZXBLZW5NM2p3WUpZdVhjckFnUVB6bkZadUpKUEptREJoQWxGUlVUZzdPOU90V3pmczdPell0bTBiQU51M2IyZlZxbFdvMVdydTNMa0RHQ29lMjl2YkV4OGZMeFVwV2JGaUJXQ1lodXp2NzU4bEhJeUxpMlA2OU9tRWhZVUJoaW5QRXlkT3hNWEZoWm8xYTlLb1VTTXFWNjdNMXExYk9YcjBhSzduSEI0ZWpyT3pNeDkrK0tISi9VMmFOQ0VvS0lqUTBGQmNYVjJ6QklnM2I5NlVnbjJsVWtsMGREUitmbjRtYld4c2JDaFJvb1Iwemp0MzdxUlRwMDRtYmFaTW1aTDdrNXFINU9Sa0prNmN5UFhyMXhrNGNDQmR1M1l0VW4rQ0lCaUlnRkFRWG1NZUhoN0V4Y1ZKNjVxOExteHNiTEMzdHljNk9yclkrMjdSb2dYSGpoMGpMUzJ0MlBzMnNyUzBsRVpQQ01LcnBsS3BwSXYxMU5SVVZDclZLejRqUWZqbnlqeGlUZnlzWks5VHAwNU1tRENCakl3TXJLeXNzZzNOakZOMU5Sb05ZV0ZoMlk3S3lsenNZZWJNbWN5Y09STjNkM2RDUTBPWk9uVnFsa3FucTFldlJxL1gwN05uVDdwMDZZS2ZueDhQSHo2VXRqOC94ZmpNbVRQUzdkbXpaMk5qWTVObFBUV1pURVprWkNUTGx5L0h3c0tDNmRPbjQram95TE5uendnUEQrZlJvMGZzMnJXTHNXUEg0dXJxbXUzenNXWExGdExTMHVqZHUzZVdiWHYzN3BXcXpXWmtaQ0NYeTltM2J4Lzc5dTJUMnVRMnhWaXYxN05seXhicE9tN2N1SEhNblR0WGhJUXZRRTZqNmNEdzJrdEtTcUo4K2ZKMDdOaVI0OGVQczNUcFVpcFhyaXdGWFhteHRMVEUxOWMzMit2RDJyVnJzM1RwVW5idjNrMVVWQlFBbjM3NktmRDN5TlBvNkdoR2pCaUJUcWNqUER3Y056YzN2dm5tRzVQcHY0Nk9qbmg1ZVJFV0ZvYXpzelB2dlBNT2pSczNwbXpac2xJYjQrdk54Y1dGSDMvOE1jdTVHQXZ4ZUh0N00yVElrQ3piWlRKWmp1SGR3WU1IcFZHdkFOV3JWK2ZPblR2VXJWdVhidDI2NWZrY1paYTUwbkpCcGFXbE1XWEtGSzVmdjg2d1ljUG8yTEZqb2ZzU0JNR1VDQWdMSUVNUEtSb0ZtblFGZXBrWk9yM2hna2toMHlIVHAyTmhwc1BTUW9kY2pHd1dYcElhTldyUXZuMTc5dTNieDZGRGg3Sk0xZm1uTWpjM1o5YXNXUVFIQjdOdDJ6YVR4WlNMNnIzMzNxTjkrL2JzM3IyYjMzNzdMY2RLY0VVeGF0UW9idDI2eGM2ZE8xOW9FQ2tJK2VIbzZNaWZmLzRKR0JZaEwxKysvQ3MrSTBINDV6SytPUWV5ck1zbEdGU3ZYcDAxYTliZzR1SmlzcmFZa1ZhcnBYdjM3c1RIeHhNUUVNQ3hZOGVrYXNENTRlL3ZUNTgrZmRpMGFSTXVMaTdjdW5VTGdDcFZxaUNYeTdsOCtUSS8vL3d6L2Z2MzUvNzkrd0MwYWRNR0N3c0xtalZySmsweDNyRmpCMkJZeTh6YTJqcmJVQzA4UEp6UFAvK2MxTlJVS2xldXpNYU5Hd2tQRDVldU81bzBhVUpFUkFURGhnM0xzWHB0Y25JeU1wbU0wcVZMWndrMVdyZHV6Y1dMRnpsMzdoeWxTcFdTUmcwYVBUL2FTcVBSVUtWS2xWeWZudzBiTmpCczJMQnNwOEVLeGUvUW9VUHMzTGtUTXpNelB2cm9JMlF5R2YzNzkyZjA2TkZNbkRpUmVmUG01UmdlNTRkYXJjYlMwcEt5WmN1eWR1MWF3QkRlUlVSRTRPN3VubVdFbmtLaG9HTEZpZ0Q4OE1NUERCOCszR1Q3OE9IREtWKytQSzFidDhiTXpFeTZQeW9xaWl0WHJ1VDd2WUJTcVN6UWROeDkrL2F4YU5FaUFMcDM3ODdtelp0SlMwdGo1TWlSVEpzMmpjaklTSVlQSC81U1BuajUrdXV2cFduRklod1VoT0lsQXNKOFNORW9TRXl6SmtXZGdaV0RIYTRWeW1CcGE0dUZqV0V4V0UxU0lpbUppY1RjdThlVHgvRllXc214TVUvR3lrS1hSOC9DUDEyTEZpMDRkT2lReWFlL1JWR2hRZ1ZLbFNyRmtTTkhpcVcvdExRMGJHMXQ2ZHExSzYxYnQyYldyRm5TeGZRL21VYWpRU2FUMGFoUkk4NmRPMWVzQVdGcWFpb09EZzVVcTFhTjMzNzdyZGo2eld6Tm1qWE1taldMQmcwYXNHVEpFcWtpb2lDOENuNStmbEpBR0JRVUpBSkNRY2hGVUZDUTlMM3hUYmlRVlc3RkFmYnUzVXQ4ZkR4S3BaTEJnd2R6OCtaTk5tN2NTRUJBUUw2cmgzYm8wSUVPSFRxUWtwSWlCWXN6Wjg3RTB0S1NhOWV1TVhMa1NBNGVQRWhrWkNSZ21OSXNsOHRadjM0OThIY1JFYjFlei9uejUvSDA5SlNtSEJ2RnhjWHg4Y2NmUzRISjFhdFhzYkt5b2xhdFd0U3RXNWM2ZGVyZzZPaElVRkFRZXIyZXNtWExaZ2xNTkJvTk4yN2NBQXpySTJZMzZtbml4SW5aaG5sbno1NlZSb2tCK1ByNjh1REJBK3JVcWNQNzc3K2ZyK2RKZUxGT25EakJnZ1VMa012bGpCMDdWcG9xVzZWS0ZicDA2Y0pQUC8zRVJ4OTl4SlFwVXdyOCswS24wL0hERHovdzAwOC8wYlJwVTlxMGFjTTMzM3lEWEM1bjRjS0Z1THU3STVQSnBDbkdKVXFVNEp0dnZzbXpYd3NMQ3hvMmJNaUZDeGU0ZmZzMjE2OWZKeXdzalBqNGVPenQ3V25YcmwyeHJzT24xV3I1N3J2ditPV1hYMUFxbFl3Wk00YXFWYXV5ZWZObUVoSVNlUFBOTituYnR5L3IxNi9uL1BuejlPL2ZuNlpObTc2d2dQdklrU01jUEhnUU96czdCZzRjK0VLT0lRai9aU0lnekVWYXVwdzR0UlZwT2lXKzllcmhXYVV5Vm5sYytLamo0NG0rZW8zd00yZEkwdWh3c0V6RzNDempwWnl2UXFIQTM5K2ZXclZxNGVQamc2dXJLNWFXbHFTbnAwdUxIMGRIUjNQNzltMXUzTGdocllGUlVEVnIxbVRBZ0FIRXhzYXljT0ZDWW1OamkvbVJHUGo2K3RLMmJWc3NMQ3hJVEV3a0lTRkIramNtSm9ZN2QrNlFsSlQwUW81dDFLTkhEK3JVcWNQS2xTdUxIR0paVzFzemRPaFFuSjJkcVZLbENxdFhyNWFtNkJSVzV1azVxMWF0ZW1IaFlJOGVQWWlPanViMzMzOHYwSDR5bVN6YmNOVTRxaytyMVhMKy9QbGlPVWNqNDhMSm16WnRlaUdqQndFZVAzN00zcjE3NmRpeEkxT21UR0hSb2tWY3VuVHBoUnhMRVBKU3IxNDlqaDA3QnNDeFk4ZW9YNzgrbFN0WGZyVW5KUWovUUZldlhwVitWc0JRNVZZb21KaVlHTmFzV1FNWVJzKzV1TGpRcVZNbmxpeFp3dXpacy9uaWl5K0tIQXg0ZVhuaDRPQWdyY2NHY1ByMGFaTTJ6eGNSaVlpSWtLYm5Ha05DUjBkSCt2ZnZ6NUlsUzZoWXNTTHZ2ZmNlRFJvME1CbDFsZmthWmU3Y3VWbW1VeHVuWTFwWldmSEJCeDlrZTc3WlBkNklpQWkrL1BKTEtYaU1pSWdnTlRXVlhyMTZzV1RKRWdBUkVyNUNXcTJXalJzMzh1T1BQNkpTcVpnMGFSSU5HalF3YVROdzRFQmlZbUk0ZHV3WUkwZU9wR1hMbG5UcjFvMVNwVXJsMnJmeGZWRnljakpyMTY2bFU2ZE92UHZ1dTB5YU5Ba3dURVgvK3V1djZkMjd0OG5mNnZ3c0Y3Umx5eFkyYmRwa01rcFFvVkJRcjE0OVdyWnNTYjE2OVZBb0ZHemF0SW5rNUdTV0xsMmFwWStDdkhlS2lJaGc3dHk1M0xwMUMyOXZieVpNbUVDRkNoV2tKWUlTRWhJQTZOV3JGMlptWnF4ZXZaclpzMmV6ZHUxYVdyWnNTZVBHalNsVHBreStqNWNmeTVZdEF3eWpNRE1YZGNtc2Z2MzZ4WDVjUWZpdkVBRmhEcEpUelhpYXFNS25WaTE4RzlUSExKL0RwYTNzN2ZGdFVKOHlOV3NRZnVvMGQ4NmZ4OWsyRld2Vml3a3F3QkRDTkczYWxQYnQyK1BzN0p4bHUwS2hRS1ZTNGVUa2hKZVhGL1hyMXdmZzd0Mjc3TisvbjVNblR4Wm9oRnlmUG4yd3M3UER6czZPRGgwNlNNUGw4OFBLeW9xQkF3ZFNwVW9WenB3NXc1bzFhN0k5dHIyOVBlUEhqODl6bVBxalI0ODRjZUlFeDQ0ZHkzTkI3Y0xRNlhSVXFsU0pCUXNXRkhrVW9Vd21rejdScTF1M0x2YjI5dExGWTJGbHJpSm1YTGk3dVBYczJaTldyVnBKNTFtUWtQRDk5OTlIcVZTeWE5Y3U0dUxpcFB1ZlgzZW9PR1Zrdkp4QS9zQ0JBN1J1M1JwemMzTUdEUnJFc0dIRFhzcHhCZUY1VmFwVXdjL1BqeHMzYnFEWDYxbStmRGxEaGd3UklhRWdaSEwxNmxXV0wxOHUvUzJyV0xGaW5sTTlCVk5hclpZdnZ2aUM1T1JrUER3ODZOKy9QMkFJQ3JkdjM4NjVjK2RZdEdnUm8wZVBMdFFJcHZ2MzcwdlhoYzJiTitmbm4zOEdZTktrU2JpNnV1TGw1WVZlcjZkcjE2NVlXVm54NjYrLzV0bG5odzRkS0ZteXBFa1lIQnNieTZWTGw3aDgrVEtQSHovTzhjUE13Z29QRDJmU3BFbW8xV3JLbGkzTDJMRmpHVHAwS0FrSkNiUnYzNTZnb0NEV3JGbkRyVnUzR0RseXBGaHY4Q1hTNi9XY09IR0MxYXRYRXgwZFRiVnExZmo0NDQveDlQVE0wbFlta3pGNThtVGMzZDNadW5VcisvZnY1OENCQS9qNys5T29VU1BxMXEyYmJWaG9ISUFoazhrWU1tUUlKVXFVWVBqdzRTUW5Kek4wNkZCQ1EwTUpDZ29pSkNRRWUzdDczTnpjQUVoTVRHVFpzbVhvZERvMEdnM0p5Y21rcEtRd2E5WXNxZSszMzM1YkdrWHI3T3hNdTNidGVPZWRkMHpXS1RSZUI2ZWtwSmhVU1g1ZWJ0ZmlDUWtKYk55NGtWMjdkcUZTcWVqZnZ6K2RPM2VXd25YanZzYUFFQXpWbFgxOGZKZy9mejZQSGoxaXc0WU5iTml3QVNjbko0WU1HVUxUcGsxelBGNUJHTi92UlVSRTVEaUR4OVhWVlFTRWdsQklJaURNeHJOa0ZZa2FDOTU0dHdOdVBqNkY2c05NcGFKeTB3QmNTbnNUc25NbjZUb05EdGJGdno2Y2k0c0x3NFlOSzlTVXNqSmx5akJreUJBYU5tekk4dVhMU1V4TXpQY3hqZHpkM2ZOOVBJVkN3YWhSbzZRM3JRRUJBVnk3ZHMza0UyQ2poZzBiNW1zTkMzZDNkenAzN2t6SGpoM1p2MzgvTzNic0tOWjErSXgvWkUrY09DRXRRbDBVR3pkdUJBeHZWQll2WGx6a0M5TDhCbTJsUzVkbXdvUUoyTnJhRmlwQU0rN1RyMTgvZERvZEowNmN5UGR4SzFldVRFQkFBTXVXTGVQY3VYTW0vYjBJaFEwZlZTb1ZPcDB1MzZNT2s1S1N1SExsQ3JWcjEwYWhVQlQ3R3d4QnlDK1pUTWFBQVFPWU9uVXFhcldhdUxnNFpzK2VUVUJBQUUyYU5LRlVxVktpR0lQd241U2Fta3BVVkJSQlFVRWNPM1pNK2gxdGJXMU4vLzc5aTNVYTNyK2RWcXRsMXF4WlhMMTZGUnNiR3o3Ly9ITnB6VDV6YzNOR2p4N05oQWtUMkxkdkgwbEpTWHo4OGNmWTJOamsyVy9tNjRHUkkwZWlVcW40NG9zdk9IWHFsSFIvYW1vcVZhdFdCUXhWazRGOHIvOGJGeGVIdWJrNTI3ZHZKenc4bkxDd01CNDhlQUNBbTVzYkxWdTJsSzVOaWtOd2NEQmZmZlVWS1NrcFZLNWNtUmt6WnBDY25Bd1l3aFM1WE02VUtWTVlOV29VUVVGQlhMaHdnUjQ5ZXRDMmJWdnhlL29GU2tsSjRjaVJJMnpmdnAxNzkrNVJxVklsaGd3WklnMmF5SW54NzJ2Tm1qVlp1SEFoang0OTRzcVZLNFNHaG5ManhnMXBWR0JtalJvMW9tM2J0Z0JjdkhpUlpjdVdVYU5HRFlZTkcwYVpNbVhvMUtrVFo4K2VaZGV1WFZ5OGVKSHc4SERBY0YzNXl5Ky9TUDNZMjl2VG8wY1BrNzVkWFYzcDBhTUhEZzRPdEdyVkNxVXk2MXQ1NC91Z3ZJcVVHRitYejl1elp3OHJWNjVFcFZMUnAwOGZPbEdnN0hjQUFDQUFTVVJCVkhUb2dMVzF0VWtiNHdBRm5VNkhXcTJXZmhmVXJWdVgxYXRYczNidFd2YnMyWU9kblIydFdyV2lkT25TMlQvQmhYRG8wS0ZpNjBzUWhLeEVRUGljcEJSejFPbFd2Tlc3QjliWmpNWXpTbE9ua1ByWEVHMlZqUTNtVnBiWnRuTXJXNWEzZXZjbWFOUDNLT1U2YkN5TGJ5Umh1WExsK1BqamovTzkza3RPcWxXcnhyUnAwL2pzczg5eS9HTlJIUHIzNzU5bFJFdm1hUjZaWlRjU01qY0toWUkyYmRyUW9FRURsaTlmenJWcjF3cDlucG05cUpGdW9hR2h4ZkpjNXpkb3UzZnZIbE9tVEVHcFZQTG8wYU1pSHpjL0ZBcUZWRlh0d29VTGhJU0VTTnVLRXFSWldscGliMjl2VXRtd09IVG8wSUhRMEZEQ3dzTHl2YytsUzVlb1hiczJQLzMwVTRFZWswd21vMlBIamh3K2ZEamZ3YndnNU1iRHc0T1BQLzZZQlFzV29GYXIwZXYxSEQxNmxLTkhqNzdxVXhPRWZ4UnJhMnRHang2Tmg0ZkhxejZWMTBaTVRBeXpaczNpeXBVck9EazVNWFBtekN5amMyclVxTUh3NGNOWnZIZ3h4NDhmNThxVksvVHMyWk4zM25rblN4R0d6SzVjdVNKOXIxS3ArT3FycjdoNDhTSS8vZlFUbHBhV2FEUWFGaTVjeU1HREJ3a01ETVRiMnhzd1hHUG9kRG9VQ2dWYXJaYms1R1RpNCtNcFdiS2tGSnFzV3JXS0xWdTJtQnhQSnBOUnYzNTkyclZyeHh0dnZJRk1KcE0rdkowK2ZYcVcwRGk3aXJUWlNVOVBaODJhTld6YnRnMHdWSUllTkdnUVNxVlMranVmbnA1T2Ftb3FqbzZPekpzM2ovSGp4eE1kSGMyS0ZTdjQvdnZ2Q1FnSW9GR2pSdmo3KytmNm5Ba0ZOM1BtVENJaUltalVxQkVUSjA0czhNQ0syclZyczJiTkdyWnYzODdwMDZjWk0yWk1ybE9OUjQ0Y3llREJneWxac2lRTEZpeVFBbTZqdW5YclVyZHVYZlI2UFk4ZVBTSW1Kb1puejU2UmxKUkVhbW9xYVdscFZLdFdqVXFWS21YcHUxZXZYcm1lYTFwYUd2NysvbG5DUlNPVlNrWHYzcjFwMmJKbHR0c2RIQndZTjI0Yzlldlh6emFBaEwrWEN2THg4Y255WHNUR3hvWVJJMGJRdVhObjVISzUrRjByQ0s4WkVSQm1rcG9tSnpaSlJZTnVuYklOQjFPVGtvZzRGOExEOEJza3h5ZGhyakk4ZldtcFdxenRiZkR3OWFQc0czVlFQZmVKcWJXek0vWGVmWmRUVzM5Q0tkZWhzaWo2NktreVpjb3dmdno0YkN1dTNibHpoL1BuejNQdjNqMFNFeE5SS3BWWVdscmk0T0NBdDdjM2xTcFZ5aktVM3MzTmpXSERoakYzN3R3WE1ncXFRNGNPTkc3YzJPUytKMCtlbUh4Q25Obnpvd0J2M3J5SlhxL0gxdFlXQndlSEhDdk5PVGs1TVduU0pMWnQyNWF2cVNkNWVWblRWUXVySU9mMzlPblRGM2dtV1pVdlh4NlZTa1ZDUWtLT1U4bXowN1ZyVjZLaW9ySWRXUXFHYWVwejVzemh6Smt6N055NVUxckF2S2dxVktoQWFHaG9nZlk1ZnZ3NGp4NDk0dXJWcS9uZVJ5YVQwYmR2WDVvMWE0YS92eit6WnMweW1Tb3VDSVhsNStmSDlPblRXYlZxbGJTb3ZpQUlmL1B6ODJQQWdBSGlEV3MrWldSa3NIdjNidGF1WFV0U1VoSzFhOWRtM0xoeE9YNkkyNjVkTytSeU9kOTg4dzNQbmoxanlaSWxyRisvbm9DQUFONTY2eTFxMUtpUlpSOVBUMDhzTEN6UTYvVjg4c2tuL1BycnJ4dytmQmdYRnhlbVQ1OU9URXdNYytmT0pTd3N6T1FEUEkxR1E4ZU9IZEZxdFNaL1E3ZHMyU0pOdCt6VXFSTy8vUElMNmVucHFGUXFXcmR1VGFkT25Veisvek5mUitWMFRRcmsrbmM2TEN5TUJRc1djUC8rZlh4OGZCZ3hZb1JKSUpSNTM4VEVSRlFxRlc1dWJuenp6VGZNbkRtVGtKQVFrcEtTMkwxN043dDM3Nlp0MjdhTUdqVXF4K01KQlRkaHdvUjhqV2pOamJtNU9kMjZkYU5idDI1NXRwWEpaQ3hac2lUSGdSQ1oyM2w0ZUJUcjd5UUhCd2NXTGx5WTQzWlhWMWY2OU9tVDQvWTMzM3d6ejJNNE9UbXhhTkdpWEpkcHlLM1FrU0FJLzF3aUlKVElpRlhiVU9tdEpqaGw4NGxReEI5L2NPTjRFSjdsclduUTFnN1BzdTRvbElaRmlYWGFES0lqVWdnL2Y1T2pxeTdnMTdnSlpXdlhOdG5meWFzVWxkNXFRdmpKSUVwYUpBS0ZEK0VjSEJ3WU8zWnNscERzM3IxN2JOeTRNVjl2RE11VkswZmZ2bjN4eVRTRnVtclZxdFN2WHovWEM2VENhTkNnQVowN2R6YTVMeU1qZ3hVclZ1UTRSZVQ1OVFUMzdkdG5NZ0xOeWNrSlB6OC82dFdyUjgyYU5VMFdpSmJKWkhUcDBnVkhSMGZXclZ0WHBIUC9Od1dFTDF2MTZ0VUIyTGx6Wjc1SFM3WnQyNVoyN2RxaDErdFJLcFVtMVNhTjB0UFRwUkVBRGc0T3pKMDdOOTlUalhMaTZPaUlyNjh2RXlaTWVDblRoSTJ2MXdvVktqQmd3QUNXTDEvK3dvOHAvRGQ0ZUhqd3lTZWZFQllXeHRtelo3bCsvVHB4Y1hIRnV2U0NJTHd1VkNvVmpvNk9WS3hZa2JwMTYxS2xTaFV4clRnZk1qSXlPSGJzR0pzMmJTSXlNaElQRHc5R2poeVpyelhFMnJScGc2ZW5KN05telNJMk5sWUt2a0pEUS9udXUrK3l0UGZ5OG1MUW9FR2NQMytleFlzWDgvanhZd0lEQXhreVpBaDJkblpVcUZBQmYzOS85dXpaUTNCd01CRVJFVkxnbHZuM212RURZa2RIUitrK1oyZG5hYXBuejU0OXMxM3JML1Axdy83OSszTXNVcEtXbGlhTldNeHMwNlpOYk5pd2dSSWxTakIyN0ZnQ0F3T3pGQzNKZksyV2tKQ0FxNnNyQUxhMnRzeWNPWk1kTzNhd2R1MWFMQ3dzNk5PbkQ3V2ZldzhoRkYxUnc4SEN5Q3NjZkoyNXVycEtyMk5CRVA1ZFJFRDRsMFMxRW9XRkZXVnIxY3l5N2RLQmZUeTVlNHRXZlVyaTVwMTFLckZDS2NlN2dqWGVGYXg1ZkQrRjM3YWVKT25KWTZxMWZNZWtuVS9OR2tTRWhKQ1Vrb3FOWmVFQ0RabE14b2dSSTdKYzVCdzVjb1FOR3pia2UwcnM3ZHUzbVQ1OU9xTkdqYUptemI4ZmM1czJiWW8xSUt4UW9RS0RCZzNLY2tHK2JkczJybCsvbnVOK3oxY01mdjZQVUd4c0xLZE9uZUxVcVZPNHU3dlRwVXVYTE91SU5HdldqS1NrSkdtUjY4TDRKd2R3dVNsVnFoU3VycTVjdUhEaGxSeGZKcE5KMWVCNjlPaVI0elFIcFZJcExiWU1md2RueGpWZmxFb2xSNDRjTWRrbjh5ZnhzMmZQTHBacDRDMWF0RUFtazBucks3MUl0cmEyTEZpd1FGcnpVS1ZTNGVIaFVleFRwb1gvTHBsTWhyKy9QLzcrL3EvNlZBUkJlQTNObURHRDRPQmdxbFNwd3NTSkV3a0lDTWdTak9XbVJvMGFyRnExaXVYTGwvUDc3Nzh6YnR3NG1qUnBrbVA3OXUzYnMyZlBIc3FYTDgvVXFWUHg5ZlUxMlc1Y2k2MUhqeDVrWkdUdzVNa1RZbU5qU1V4TUpDVWxCWTFHZzVlWEZ4VXJWc3pTOTRjZmZwaHJLS3pSYUxDd3NLQmp4NDQ1VmwrdVdyV3FORjN5ZWFWS2xlTFRUeitsVWFOR09lNXZuSTdwNU9TRXVibTV5VGFaVEVhblRwMW8zTGd4Q1FrSjB0SXNnaUFJZ3ZBcWlJRHdML0dwVmxSL3B5azg5OGY5NXNsZ250NjdSZnRCbmxqWjV2MTB1WGxiMG1Hd0o3dSt1OFhOazhGVWFQajNNRzJaUWtIbGdLWmMyciszMEFGaHk1WXRxVkNoZ3NsOWUvZnV6WFlSMnJ6b2REcVdMVnZHdkhuenBIVU1TNWN1alkrUGoxU0JxeWc4UER3WVBYcDBsdlVyenA0OW0yTlplcU9ZbUJpVDI3bXRTZmpvMFNPV0xGbENjSEF3Z3djUE52bVVzRU9IRGx5N2RxMUE2OHBsOWs4UENMTWI3VmFwVWlVKyt1Z2pWQ29WYTlldTVkaXhZeS85dkh4OWZYRnhjV0hQbmoxczNydzUyelliTjI1RXE5WFNyMSsvQXZXZE9SQXNqbkN3ZE9uUzBqb3NMK1AvMjdnUStmWHIxMW0xYXRWTFd4TlNFQVJCRVBLamMrZk9EQnc0TU52S3J2bGxhMnZMdUhIakdEUm9VTDZxOUg3OTlkZjVLdElobDh0eGMzT1RLci9tSmE4Um84WnJwWnhHUTNsNWViRmd3WUljOXc4SUNNanpIS3lzckJnMWFoUXRXN2JNY1ZTWmk0dUxTUkZBUVJBRVFYZ1ZSRUFJYU5JVjZJRVM1Y3VaM0ovMDlDbmhwOC9TWVloWHZzSkJJeXRiSllFOVBkaTU0aXllZmhWTjFqTXM0VnVPaS90a2FOSVZXSmdWTE55d3Q3ZlBNbFgzM0xsemhRb0hqVkpTVWpoOCtERHZ2dnV1ZEorZm4xK1JBMEliR3h2R2pCbVRaVWovN2R1M1diRmlSWjc3eDhYRm1kek9QR1VrSnhjdlhtVDY5T21NR3pmTzVNS3hYNzkrakI4Ly9oOGY5dVhFV1AzWk9HVTNzOHdYdnNhUmVKay93ZTdmdnovMjl2YkZzaDVqUVRScDBvU25UNSt5WThlT1l1KzdPQXZIdUxtNU1YYnNXT21DL2ZtUnE4WE4zdDZlNXMyYmMvandZVFp1M1BqYXZpWUZRUkNFZjYvbkN5b1VSWDdDUWVDVlZmQzFzTEI0NFZNbHZieTg4UEx5ZXFISEVBUkJFSVRpSUFKQ0lDWE5EUGV5NVpBOU4zM2k1cWxnZkd2YTR1aG1ubVdmTzJGSi9IbkxzSzVhaWZMVytGUXhEY0tjM0Mzd3JXSEhqVlBCMUdyYlhycGZwbERnWHM2SDVLaXJCUTRJTzNYcVpISUJGUmNYbCsxNkxnVVZFaEppRWhENit2cXlmLy8rUXZkbmJtN09tREZqc2l5NCsvanhZeFlzV0pDdjllS2VyeHBuYVpsOWxlam5QWHo0a0xsejV6SjkrblJwalVaM2QzZHExYXBsc29aaGZyMk05ZWp5b3RQcCtQYmJiNmxjdVRMWHIxODNXWE9uUllzVzlPN2RHNEMrZmZ1K2xQT3BXYk5tcmxPWGJXMXRhZENnQVFzV0xIZ2g2NTRWWjBEWXExY3ZIQndjQUlpS2lucmhBV0g3OXUwNWNPQUFXN2R1ZmFISEVRUkJFQVJCRUFSQkVJU0N5SDZ4alArWTlBd0xYSDNLbU55bjErcDRkQ3NDdnpxbW4zenEwWFAweHdlRTdIaUkrNzBrM084bEViTGpJVWMzUDhqU3IxOGRPeDdlamtDdk5RMDBYSDE4U05mL243MDdENHV5M044QWZnOHp3TER2SUNpS2lxTGdraUpxS200dFdoMHJTM01wczlMSzNMSzBRb2xNVFkrN2xSMVR5enlKdVdDNWhGcW91UzhoaGhzSUlvaUNJTExJTnNBQU04enZEMzdNWVZpR21XR0c5ZjVjMTdtYWVkL25mWjd2akZMSDIyY3gxYXBHYTJ0ckRCczJUT1hhTDcvOFVpMUkwMFZLU2dxS2k0dVY3MTFkWFhYdXk4aklDRE5uem9TbnA2Zks5ZHpjWEt4ZXZScDVlWGthOVZOMXI1dUsvVnMwa1phV2huMzc5cWxjOC9QejAvajV5cHBDUUFpVWI2Sjk3ZHExYW9GYjkrN2RHN1FPZjM5L2ZQenh4M2pwcFpkcWJmUDAwMDhqTEN4TTUyWGRGWHg5ZlRGbnpweHF5M0gwK1dzU0VSR0JsSlFVM0xoeEF4czNidFJidjdXSmlvckMwYU5IRFQ0T0VSRVJFUkVSa1RZNGd4QkFxUnd3czdSU3VaYVQvZ2hHeGdJNHVxb0dlZkhYOC9FNHNSQ3pPd2doL3Y5NGRaQTlzT2x1SWU1Y3owT1gzdGJLdG81dXBoQUtqWkNUbmc0N3QvK0ZibWFXVnBDWGFaZk5EaDgrWEdVdnY1aVlHSVNIaDJ2VlIyM0t5c3FRbFpXbFBJNis2dW5JbXFvNFdLTHE2V3NGQlFWWXRXcVZWbnV0V1ZoWXFMelhOZ2c5ZS9Zc0preVlvSnh4V1RXdzFGUkZHRFZreUJBTUhqeTRqdFlOU3lBUTFMZ2h0NkY0ZW5yaW5YZmVBVkMrUDFGR1JnWXVYcnhZclYxQlFRR09IejllcjdINjl1MkxPWFBtUUNnVXdzYkdCdXZYcjBkaFlhSHl2a0toME10SmxPZk9uY081YytmcTNZOG1SQ0lSbm5ycUtZd2ZQeDRyVnF5QVJDSnBrSEdKaUlpSWlJaUk2c0tBRUlCTVZnWnhsYjN5aXZJbHNMU3V2clE0SlZhQ2ZsWlFob05BK2V0K1ZzQzlXSWxLUUFnQWxqYkdLTXJQaHgzK0Z4Q0tMUzFSV3FyZDNtTlZ3NmtqUjQ1bzlYeGRLZ2R3VmNNNVRVMmVQQm4rL3Y0cTE0cUxpN0YyN1Zva0p5ZHIxVmZGb1NrVnRGMzZXVkpTZ29jUEg2Smp4NDRBb0Z4R3FxMktnUEQ4K2ZQWXVuV3JUbjFVRmh3Y1hPOCtLclJ2Mzc3YUhvK1ZDWVZDZlBEQkJ4Z3dZQUFVQ2tXZE0rOHE5aTZzYTErOGl2dlRwazFEWm1ZbTR1TGlsUGZlZWVjZERCczJESysvL3JwR242SHFLY1pWYXdISzk4UU1DZ3JDNnRXcmxYdFRscFdWYVhXaVltTVRpVVNZTzNldWNoL0pnSUFBckZ5NWtpRWhFUkVSRVJFUk5Ra01DSnVCTm0zYUtHZjNBZVZoMlkwYk4vUTZSdVVsdkxXZHNLYk9hNis5aHRHalI2dGNrOGxrMkxCaEErTGo0N1h1citxaEpGVlBOYTZMa1pHUlNzZ29rOG0wcnFHcDgvYjJWbm52NE9DQXJLd3M1WHU1WEk1Tm16Ymh6ei8vUkhKeXNzb3k4cXJjM055d2F0VXFBTURDaFF1Um1scDl5YndtdG0vZmp0VFVWR1JsWmVIKy9mdVFTQ1FvS2lxcU1aelU5UlJqZmV2YXRTcysrZVFUbGYwOU5RbFVBYzFEMVFvVjdkemQzZkhKSjU5ZzFhcFZLak1qaVlpSWlKcVR5aXVFa3BLU3NIejU4a2FzaHFqK0FnTURHN3NFb2tiRGdCQ0FTR1FFcVVRQ0t5ZEg1VFV6SzB0SThxb2ZwdEcybXlXdUpCU2l2OTMvWmhGS3k0QXIrVUN2b2RWbmMwbHlTMkZtcGJwOFdTcVJ3TmhZOHlYR1ZZT2dpeGN2Nm4xdnZNcXpCclVOTEY1NzdUV01HVE5HNVpwY0xzZkdqUnQxM29mTzBkRlI1YjAyeTVNcmFuS29kSHEwdHM5WGFDcDdFTmFrNnFuR24zenlDUzVmdm96ZmYvOWRHWWlXbFpYcEZORHFTcUZRMU91QUcyM0cwWmU0dURpc1dMRUNUazVPU0VwS1FsNWVYcTJoWm1WV1ZsYll0R2tUQUdEMjdObkl6OC9YVzAxRVJFUkV1amg5K2pUdTM3L2ZZT05WWGtsU1dGaUkyTmpZQmh1YmlJajBpd0VoQUdNaFVDUlIvY085cmJNTDVESUZNaDhXcSt4RDZObmJDZzl1U2ZEZDNVTDB0U3JmQXkweVh3SEh6dWJWbGhkbnBoWkRMaStEcll1enl2VWlTVDZFUnBvdk1hNVlKbHZCRVAvaHJienZZRUZCZ2NiUGVYbDV3Y2ZIUitWYXhhbTdrWkdST3RkVE5TQjgrUENoUnM4WkdSbGgwcVJKMVdZelJrUkU2RnhMVTJSdGJWM3RnSkp2di8wV3k1WXR3OENCQS9IZGQ5OGhLU21wa2FwcmZoSVRFNUdZbU5qWVpSQVJFUkhWeTY1ZHUvUnlpQ0VSRWJVK0RBZ0JHQnNWSXlQeEh0cjM3S204SmhBSjBhWnpKOXkra2c3SE1mOEwrQVFRWU1Ra045eUx6a2RxZlBsTU96OVBjM2o0V0ZYcjkvYVZQTFRwM0FtQ0tudWxaU1Ftd2xoUSszTFBxdHEyYmF0OHJWQW85RDRqek5qWVdHV1BQbTMyUmF0OGNBcFFIZzcrNXovL3daVXJWK3BWVStXQXNLaW9DTG01dVdyYkN3UUMrUGo0WU1LRUNmRHc4RkM1bDV1Ymk3LysrcXRlOVRRMWZuNStLdnYwQVVCcWFpcjI3ZHVIMTE5L0hWOTg4UVhXcjErUFc3ZHVOVXA5WXJFWWxwYVdXdThkV1dIZ3dJRVFDb1c0Y09HQ25pc2pJaUpxWExHeHNWeUdTUWFqYmt1WmhyQm8wYUpHSForSWlIVEhnQkNBbVVrcEh0MU5nRUl1VnduenVqNDVHR2QrM2dIdkFiYXdjMVk5c01URHg2ckdVTERDNDBmRnVITXREOE9udnF4eVhTR1g0MUZDSXB5dE5kOFR6OTdlWHZrNkp5ZEg3MzhyMktGREI1VURIMUpTVW5UcXA2eXNESnMyYmRMTGJMM0t5NFBUMHRLVXIwVWlFVXhNVEdCdWJnNEhCd2U0dUxqQTA5TVRQWHIwZ0pPVFU3Vis1SEk1dG16WjB1TDJlUnN3WUFBQTRONjlleXFCNlBIanh6RnExQ2c0T2pwaTFxeFptRHQzTHVSeXVmSytuWjBkWEYxZE5Rb09yYTJ0a1plWHAxTjlwcWFtV0xseUpVSkNRbkQ4K0hHdGxnUmJXbHJpelRmZmhKV1ZGYnAwNllLZE8zZFcyME5TSHljWXF6TnMyREFrSlNWeFZpRVJFUmtFbDJGU1F4QUlCQWIvLzB5VjkyRTJOVFd0dHNLRmlJaWFEd2FFQUV5TjVSQUFlQmlmQURldnJzcnJsZzRPNkRLd1A0N3RqTVNZZDl2QzNFcXpyNnN3WDRianY2U2h5OEQrc0tnVWRBSEF3enNKRUFnVU1EV1cxL0owZFZhVjlqRFVadm12cGpwMzdxenlQaUVoUWFkK01qTXo5VFpqcmZLTXhvNGRPK3AwK205cGFTbSsvLzU3M0x4NVUrYzZtdUllaERZMk51aldyUnVLaTR0eDdOZ3h2UGZlZThwN2Nya2NmLzc1Sjk1NDR3MVlXMXZEenM1T1pSYWZ2NzgveG84Zmo4dVhMMlBYcmwwcWg1cFVOVzdjT01USHgrUHMyYk5hMTFoYVdncFRVMU5NbVRKRjdZbkdkWjFpM0tOSER6ZzRPT2k4aDZTdS9QejhNSDM2ZEZ5N2RnMzc5KzluVUVoRVJFVE56anZ2dklQaHc0Y2JkSXlZbUJpc1dMRUNRUFZ0a1lpSXFIbGhRUGovYk1TRnVIWDZGTnk2ZUFLVmxtNTJIVFFZUmZsNU9MUWxIays5NWd6bjltWnErMGxQS3NKZkllbHc3dWlKcm9NR3E5eFR5T1c0ZGZvVWJNMjBtd0ZZK1ZSaGJaYi9hcXAvLy80cTcrL2V2YXRUUDg3T3psaTBhQkgrL2U5LzEvdkFCa3ZMNmdlK2FDTTVPUmxidG15cDl5Yk5odjViVjEwTUh6NGNBb0VBcDArZnJ2SDN3OW16Wi9IeXl5K2pvS0NnV2dEbzcrOFBvUHpYdkh2Mzd2anFxNjlxUGJGNDM3NTlXTFZxRmVSeXVkWkxmVXRLL25mQXo5U3BVMnRzbys0VTQrM2J0ME1rRXVHTEw3Nm9jZmFub1g5ZEtrN0FmdUtKSitEbTVvWXZ2L3l5M3IrbmhVS2h5bXhPSWlKcVBUcDA2TUNsbDlUZ1hGMWRHN3NFSWlKcVJoZ1EvajhyY3hueWN3cHhOL0lxT3ZYelZiblhlOVJ6U1B6bkgveTU0eXphZWxxZ2ExOUx1SFV5aDFCVUhpVEtaV1ZJdlZ1STIvOFVJRFZCZ203K1E5SFIxN2ZhR0lsWHIwRmVVZ2hMMjFLdGFwUEw1Y3E5L3NSaXNZNmZzR1pPVGs3bzBxV0w4bjF1Ymk2U2s1TjE3cy9kM1IyZmYvNDVWcTVjaWV6c2JKMzcwZlZ6Wm1SazRQRGh3emh6NW94ZXc1Z2hRNFpnOE9EQmRUYzBNS0ZRaUtlZWVncFNxUlNob2FIbzFLbFR0VFpGUlVWWXUzWXRTa3BLVkdaQWR1M2FGVzNhdEFFQXhNZkhZOE9HRFdxWEVPZm41K1BYWDMvRmUrKzloNUtTRXEyV2p1dnJ1Njl0YVhqVi9SZjF6YzdPRGtCNTBMbGt5Wko2aDRNdUxpNVlzR0FCdG0vZjNtajdRaElSVWVNeE56Zm4wa3NpSWlKcTBoZ1FLaWxnYnk1QnpKbXpzSFZ4Z2IxN081VzdIWDE5NGVybGhic1JWM0R4U0J3S2NoN0NSRnorOVpWSVpiQ3d0VUliejY0WU1iMGZ4RFhNZm51Y2xJeVlNMmZoYkMwQm9OMnkxZno4ZkdWZ1VmRlBmWG42NmFkVlptTmR1SEJCWlMrUnVxU2xwY0hNekF3Mk5qYkthMjV1YnNxUU1DTWpRNmU2dEEyQVpESVp0bXpaZ3ZEd2NJTXNDejUvL2p5MmJ0MWE3MzUwV1NwZG1aK2ZIK3pzN1BEYmI3OGhOemRYNWRkT0lCQW9QM3ROeThRcmxwakk1WEw4OU5OUEd1MHZlT3JVS1R6OTlOT1lPWE1tMXE1ZGkram9hSTNxVkNnVVVDZ1VCcG5wWitqWmcyWm1ac29sN3RIUjBUcnZ3MWpCeGNVRml4WXRncjI5UGViUG40LzE2OWRyL0QwU0VSRVJFUkVSTlFRR2hKV0lUY3BnYjFtRWlBTUhNT1QxeWRYMkR4UmJXc0o3eEhCNGp4aU9rc0lpU1A5L2VhZlkwaEltNXJVdlBTN0l5a0w0Z1FPd3Q1UkNiS3A1K0ZiaDRjT0h5bURReHNZRzdkcTF3NE1IRDdUdXB5b0hCd2M4ODh3ekt0Zk9uVHVuVlI5WldWbllzV01IRmkxYXBCSVNPanM3NDRzdnZzRHExYXZyTlNNUkFQTHk4bEJjWEZ6aklTUVZSQ0lScGs2ZENyRllqRE5uempUSnZRUDFZZFNvVVhqOCtER09IajJxMVhNT0RnNFlOR2dRQUNBc0xFempYeE9GUW9HUWtCRE1uejhmOCtiTncxZGZmYVh4c3UyeXNqS1Z3Mi8wcFhKNFhEa1UxUmMzTnpmbDY2aW9LSTJlK2U2NzcrcHNVMVpXQnBGSWhIbno1bUhEaGcyY1NVaEVSRVJFUkVSTkJnUENLaXpOU2lFcks4Q1o0R0QwZStrbE9OZXkyYTZKdVpuYVVMQkMrdDI3dUhJb0ZOWm1VbGlhbGRUWnZpWnhjWEh3OXZaV3ZoOHlaQWoyN05talUxK1ZqUjgvWG1WL3c5dTNiK3NVUEthbXB1S3JyNzdDb2tXTFZHWTQydHJhSWpBd0VPdldyY09kTzNkMHJqTTVPUmtyVjY1RWh3NGRNSFRvVUF3ZVBCZ1dGaGJWMmxsYVdtTGF0R253OS9mSDVzMmJkWjY5V0ZsVDJvT3dXN2R1OFBUMHhQcjE2NVY3L0dsYTMvUFBQdytoVUlqSGp4L2p3SUVEV28xNzdkbzEzTDU5RzE1ZVhwZy9mejYrK09JTDVPVGsxUG1jb1VMYWl1WDJRUGxwZVZLcFZLLzl0MnYzdjluRHQyL2YxdWlaMmJObjEzc1pNaEVSRVJFUkVWRmpNZXhHWHMyVXJVVXg3TTBMRWJIL0FHNmRPbzFTSFFLSVVxa1UwU2RQSTJML1FkaGJTR0Jqcm51SWNlWEtGWlgzbzBhTmdvdUxpODc5QVlDdnIyKzFQZlhxRXpxbXBhVmgrZkxsZVB6NHNjcDFDd3NMQkFRRW9FK2ZQanIzWGVIKy9mc0lEZzdHbkRsejhQUFBQNnVjemx0WjE2NWRzWHo1Y2p6NTVKUDFIck1wQllRVEowN0VwVXVYY1BYcVZlVzFxa3VNYTJKbFpZWGh3NGREb1ZEZ2h4OSswQ2xRQ3cwTkJWQyt4SDNPbkRrYUxRRTMxSGRYZVZhaXZ2ZmtCS0N5SnljMzl5WWlJaUlpSXFMV2dBRmhMU3pFcFdoalc0Q0gwWkU0dm5rejRpK0ZvekEzdDg3bkNuTnpFWDhwSE1jM2IwYmFyVWkwc1MrQWhWaFdyMXJ1Mzcrdk1nTlBKQkxod3c4LzFQbWtYM2QzZDh5WU1VUGxXbmg0T09MajQrdFY1Nk5IajdCOCtmSnFKK2VhbUpoZzNyeDV5ajN3NnF1MHRCUW5UcHpBZ2dVTEVCd2NYT05Kdm1abVpwZzVjeWFtVEpuU3BFSStYZlh2M3gvMjl2YlY5akRVSkNCODhjVVhZV0ppZ21QSGptbThaTGFxNjlldkl5VWxCVUI1QUR0NjlPZzZuekhVUVNJbUppWUFnSmlZR0pYVGt2VkJJQkNnVjY5ZUFNcFBnNTR3WVFLY25aMzFPZ1lSRVJFUkVSRlJVOE9BVUEwVDR6STRXK2ZEd1VLQys1RVhjSExyanpqNTQ0KzRlZnc0N2x6Nkc4azNvNUI4TXdwM0x2Mk5tOGVQNCtTUFArTGsxaDl4UC9JQ0hDMGxjTGJPaDRsSSt6MEhheElTRXFLeVpOUGQzUjBCQVFGYWh4ZWRPM2ZHd29VTFZXWmVTYVZTdlN4WkJvRDA5SFI4OWRWWDFXYjNHUmtaWWRxMGFaZzBhWkxlQWp1NVhJNWp4NDVod1lJRnRlNmQrT3l6ejJMdTNMa3FTNm0xMFJUQ1JhRlFpRmRmZlJXYk5tMnF0b3kxcm9Dd2JkdTJlT2FaWi9EZ3dRUHMzYnUzWG5XY1BIbFMrWHIwNk5GMWZqZjErZTdVUFN1WHkvSHR0OTlpeFlvVnRaNXlyS3N1WGJyQXpzNE9aV1ZsMkw5L1B3NGNPSUM1YytmQzNOeGNyK01RRVJFUkVSRVJOU1VNQ0RWZ2JpcUhzMVUrM0owbE1DOUxRL2FkZjVCeTdRTGl6aDVIM05ualNMbDJBZGwzL29GNVdScmNuU1Z3dHNxSG1ZbGNyelhFeHNiaStQSGpLdGM2ZE9pQTVjdVg0NFVYWHFnendEQXhNY0hZc1dNUkZCUUVLeXNybFh2YnQyK3ZkYm11TGpJek0vSFZWMThoTFMydDJyM25uMzhlQ3hZczBPdHB6QVVGQmRpNmRTdldyRmxUNDRtei9mcjF3OXk1YzNVNk1NTlFzK0MwSVJRS2NmandZY1RHeGxhN1YxZEErTVliYjZDNHVCZ2JOMjVFYVdscHZlb0lEdzlYbm5CdFoyY0hhMnZyV3R0cUV3NWFXRmlvN0N2bzV1WUdvVkFJdWJ6bW42SDgvSHhFUkVSbzNMODJSb3dZQVFDNGRPa1Nzckt5Y1Bic1dUeDY5QWlMRmkycTluTkRSRVJFUkVSRTFGTHdrQkl0R0FrQUM3RWNGcEFES0c3dzhYZnQyZ1ZYVjFmMDdObFRlVTBzRm1QaXhJbDQrZVdYY2ZQbVRjVEd4aUlqSXdNRkJRVXdNaktDdmIwOXZMeTgwTDkvL3hxWEpCOCtmQmdYTDE3VWU2MVpXVmxZdW5RcDVzK2ZqODZkTzZ2YzY5V3JGMWF0V29VVEowN2dyNy8rcXJZa1dWYzNidHhBWUdBZ1pzMmFoVzdkdXFuY2UrS0pKekJ0MmpSczNicFZMMk0xcEpLU2tscG5TS29MQ1B2Mzd3OGZIeCtzVzdjT3FhbXA5YTRqTnpjWHNiR3g4UGIyaGx3dVIxRlJVYTF0S3dkK2RlblJvd2NtVEpnQXNWZ01pVVNpREkrenM3UHJYYk0yN08zdE1YRGdRTWpsY2h3OGVGQjVmZHUyYlZpOGVERSsvL3h6ZlBQTk4zcjVMb21JaUlpSWlJaWFrc2FmSGtVYWs4dmwyTEJoQXk1ZnZsenRubGdzaHArZkg2Wk1tWUtQUC80WVFVRkJDQXdNeEFjZmZJQ1JJMGZXR0E2R2hZWFZlOW1wT3ZuNStWaXhZZ1grL3Z2dmF2Zk16TXd3WnN3WXJGdTNEazg5OVpUZXhzekp5Y0hLbFN0eCt2VHBhdmY4L2YzUnUzZHZyZnByQ2pNSTFhbGNYK1dBME03T0RtKy8vVGIyN3QyTDY5ZXY2MjI4czJmUEFnQWlJaUxVN3Y5WDE1THV5cldHaDRkai92ejUrT1dYWDJCalk2TmMvbDdUcjZFaHhnemhNQUFBSUFCSlJFRlV2ZmppaXhDSlJQanp6ejlWWnI4V0ZoWml6Wm8xTURNenc3Smx5NVFuUWhNUkVSRVJFUkcxRkp4QjJNeVVscFppNDhhTmVQcnBwL0g2NjY5ck5WT3JjaCs3ZCsrdXRtVFpFRXBLU3ZDZi8vd0g4Zkh4bURoeFlyVjZoVUloeG84Zmo3Lysra3R2WThybGNtemJ0ZzJabVprWU4yNmN5ajFYVjFldEFyT0tBRzdJa0NIVlRuMnVEMzBGVERVRmhBS0JBTysvL3o1T25UcUZJMGVPNkdXY0NoY3ZYb1M5dmIweUtLeE5SVUJZMit6UXFzR3JRcUhBaFFzWFVGaFlpSTgrK2dpblRwMVNucHlzTFYzMlBuUjNkOGVJRVNPUWxwYUcvZnYzVjd1Zm1abUo1Y3VYSXlBZ0FKTW1UY0l6enp5REN4Y3U2RlFmRVJFUkVSRVJVVlBEZ0xDWk9uSGlCSzVkdTRaLy9ldGZHRHAwcUVhSGNDZ1VDa1JHUm1MdjNyMTQrUENoem1OTHBWS1ZRMDQwRVJZV2hxaW9LTHp6emp2bzJyV3J5cjJDZ29KcTdUTXpNK0hvNktoOHJZdERodzZocUtnSWI3enhCZ1FDQWFSU0tTSWpJN1hxb3lMSU8zLyt2RjZXSjFlY1FxeXZtWW1WZzhiS1lXWnljakpDUWtLcXRUYzJOb1pBSUtnMiswL1RFN0VWQ29WR3daMUNvY0NlUFhzUUZoWldaOTJWM2JwMUM0R0JnVWhPVHRhb25xckVZckZ5aWJKTXB0bnA0U0tSQ08rOTl4NUtTa3F3Y2VQR1dtZEdQbnIwQ0VGQlFYanZ2ZmZRcDA4ZnZQVFNTOHA3RXlaTXdNT0hENUdSa1lHTWpBeGtabVpDS3BWQ0pwT3BIQzRFbEFlWUlwRUlwcWFtc0xDd2dLV2xKU3dzTEhENzltMFVGemY4MWdWRVJFUkVSRVJFREFpYnNjek1UUHozdi8vRnI3LytpcDQ5ZThMSHh3Y2VIaDZ3dHJaV0JqNFNpUVFQSGp6QTdkdTNFUjRlWHVQQklkcUtpb3BDdjM3OUFFRHRQblJWcGFTa1lObXlaZWpkdXpkR2pod0pMeTh2eUdReS9QZS8vNjNXTmpnNEdOT25UMGR1Ymk1Ky8vMTNuV3M5ZHV3WUVoSVMwTFZyVjF5OWVoWHA2ZWxhUFcrb0pjWW1KaVo2NmFkeWZSV2gyNlZMbDJyZHM5RFoyUmtMRnk1RVlXRWhVbE5Ua1o2ZWp2ejhmUGo1K1NuYnFGczZyS204dkR5MXN4Y3JacEpXbmUxWFhGeXNVVGpvNXVhRzhlUEhReXFWb3FTa0JDVWxKUkFJQlBEMjlvYXBxU21BbW9Qbm1reWFOQW50MnJYRGhnMGJrSlNVcExhdFJDTEIrdlhyMGJ0M2I3enl5aXZvMUtrVEFHRFlzR0cxUGlPVHlaVGZxYkd4Y2JVd1B6TXpFeGN1WEVCY1hKeEc5UklSRVJFUkVSSHBHd1BDRmtBaWtlRFNwVXU0ZE9sU2c0eTNlL2R1dUxxNndzYkdCaWRQbnRUNitldlhyOWU1ekRjeU1oSXpaODdVdFVRVkNRa0pTRWhJME9sWlErMDFaNGlBc09LMXVwbHpLU2twK1BEREQ5R3ZYeitNR1RNR3ZyNitLdmZ6OHZMMGRtaU1PaFVobWE0QmJHcHFLbjc2NlNkMDY5WU4vZnIxdzdCaHcxUityVkpTVWpRS0NFZU9IQWwvZjMrc1hic1cwZEhSR285ZjhYdTRRNGNPR0RCZ2dES2NyK256aUVTaVdyY0N1SGp4SW43NDRRZU5aenNTRVJFUkVSRVJHUUlEUXRKYWVubzZBZ0lDR3J1TUJpRVVDcEdabVludzhIQzk5Wm1Ta3FMMVV1ZmFWQTdGTk4yUFVpNlhJenc4SEpjdlg4Wnp6ejJIaVJNbkttZnk3ZG16cDlxU1dFT29QSVBReU1nSVpXVmxXdmVSbjUrUGlJZ0lSRVJFNE1DQkEvand3dy9ScmwwN0FOQm9HZlRBZ1FNeGF0UW9MRm15QkNrcEtWcVBEd0QzNzkvSC9mdjNBWlNIdm0zYnRrV2JObTNnNk9nSU96czdXRnRidzhyS0NoWVdGaENMeFJDTHhUQXhNWUd4c1RFa0VnbCsvUEZIaG9ORVJFUkVSRVRVNkJnUUVxbngyMisvSVN3c0RLV2xwWHJwN3ovLytRL0N3OFAxRnNLSlJDS1VsWlVoS2lwSzYvM3JGQW9Gamg0OUNqczdPd3dZTUFDLy9QS0xYb05RZFl5TmpTR1ZTaEVXRnFhWDd5SXRMUTFyMTY3Rm1qVnJFQm9hV3VjQklvNk9qdWpWcXhjV0wxNE1xVlJhNy9HQjhxWFppWW1KU0V4TTFFdC9SRVJFUkVSRVJBMUZvR2lJNlVJR01HWEtsTVl1Z2FqUnRXM2JGb1dGaGNqT3p0YTVEMHRMU3hRVkZVRXVsK3V4TXZYTXpNd2dFb21RbjUrdjEzNmRuWjIxM21leXBhczRHSWVJaUloSTMySmlZckJpeFFvQVFMZHUzUkFZR05qSUZSRVJVVzBFVlE4QnFJSXpDSW1hTVYyWHhsWW1rVWowVUlsMnREbmNSaHNNQjRtSWlJaUlpSWkwWjVnaldvbUlpSWlJaUlpSWlLaFpZRUJJUkVSRVJFUkVSRVRVaWpFZ0pDSWlJaUlpSWlJaWFzVVlFQklSRVJFUkVWR3JrWlNVaE1lUEg5ZDZQeWNuQjMvODhRZDBPYy96M3IxN0dyZk56OC9IbzBlUHRCNURtLzVsTXBsT3owb2tFang4K0ZEclo3Z25PRkh6eFVOS2lJaUlpSWlJcU5VNGNPQUFqaDgvanZIangyUGl4SWt3TlRWVnVYL2h3Z1Y4L2ZYWENBME54YXhacytEajQ2TlJ2ektaRExObno0YTd1enZHangrUGtTTkhxbTJmbloyTjZkT25vMWV2WG5qeHhSY3hkT2hRalQvRDJiTm44Zmp4WTR3ZVBScGlzYmpHTm5GeGNWaTNiaDFlZmZWVlBQLzg4ekF6TTlPNC83eThQTHo5OXRzWU5HZ1FuSnljTkhybTZ0V3JLQ29xd3JwMTYrRGk0cUx4V0VUVU5EQWdKQ0lpSWlJaW9sWmoxcXhaU0VsSndjNmRPM0hxMUNrc1hyd1lIVHQyVk40UEN3c0RBRHg2OUFpblQ1K0doNGNITEN3czZ1dzNLaW9LeGNYRmVQRGdRWTJoWFVwS0NseGNYQ0FTbGY4eDNNTENBZ3FGQWtsSlNlalVxUk95c3JKZ2Ftb0tTMHZMT3NjS0RRM0Z0V3ZYc0dQSERnUUVCS0IvLy83VjJsaFlXQ0FqSXdPYk4yL0dqUnMzRUJRVXBCeTdMc2JHeGlncks4UDU4K2MxYWwvWmhnMGJzSExsU3EyZjA1UmNMa2RPVGc1a01obk16YzFoWldWbHNMR0lXaE1HaEVSRVJFUkVSTlJxaUVRaUxGcTBDTk9tVFVOS1NncFdyVnFGelpzM0F3RHUzTG1EbUpnWWlNVmlmUDMxMTNCM2Q5ZTQzL0R3Y0FEQUs2KzhnaTVkdXVDOTk5N0RFMDg4QVFBb0t5dkRzV1BINE9MaWdzNmRPME1vRktLa3BBUUFVRnBhaXQyN2QrUHExYXV3dGJYRjZ0V3IxWWFFNmVucHVINzlPZ1FDQVJZdVhBZy9QNzhhMjVtWW1BQUFPblRvZ0NWTGxtajhPWUR5Z0xEQ24zLytDYUZRQ0tBOE5IM2pqVGNBQUVlT0hGR09BUURQUFBNTVJDS1IxbU5wNnZ6NTg5aXhZd2VTa3BJZ2w4dVYxKzNzN0RCczJEQk1tVElGMXRiV0JobWJxRFZnUUVoRVJFUkVSRVN0aXEydExTWk5tb1F0VzdiQTNOeGNlWDNuenAwQWdJOC8vbGdaRGhZV0Z1S25uMzdDVzIrOVZXdHdwMUFvY1BMa1NRREE2ZE9uRVJvYWl2ejhmQ1FtSnFxMHk4bkpnWW1KQ1k0ZlA2NE00UW9LQ25EKy9Ia1VGaFlpTHk4UDE2OWZ4K0RCZzJ1dC9mRGh3MUFvRlBqWHYvNVZhemdJUUJucVZmeXpvczR0VzdhZ1g3OSs2TmV2WDUzUGFrc2dFRlJic3EwdlNVbEpzTGEyeHFSSmsrRHE2Z3BqWTJNa0ppWWlORFFVQnc4ZVJHUmtKTDcvL251VjBKS0lOTWVBa0lpSWlJaUlpRnFzWDMvOXRjYkRNMHBMUzVXdk4yM2FCS2xVaW9zWEw4TFIwUkV4TVRHSWlZa0JBRVJHUnVMKy9mdUlpWW5CNnRXcmExeHUvTTgvLytEeDQ4ZHdjSENBbzZNakhCMGRBWlFIWmxPblRzVi8vL3RmM0xoeEEwNU9UaENMeFJnelpneEtTMHR4K1BCaFdGdGJ3OS9mSDRjUEgwWlpXUm1DZzRQUnZuMzdHbWN2RmhZV0lqUTBGSFoyZHBnMmJSb0FZTy9ldllpS2lxcjJHU3MrMzRNSEQvRCsrKzhEQUtSU0tWSlRVM0hreUJHc1diTUczYnAxcS9FN0V3Z0V5dGN6Wjg1VXZxNTg2TW1jT1hOcWZOWlFKazJhaE1tVEo2dGNHekZpQkFZTUdJQjU4K1loS1NrSjE2NWRxM0c1TlJIVmpRRWhFUkVSRVJFUnRWaTllL2ZHUng5OWhPTGk0aHJ2Mzd4NUV6ZHYzbFMrejh6TXhJRURCNnExaTR1THc2SkZpN0J5NWNwcUIzN3MyN2NQSXBFSXk1Y3ZSK2ZPblhIcDBpVzR1cnJDdzhNRFNVbEp1SEhqQm54OGZOQytmZnRxZmVmbTV1THc0Y01BeWtPOWhJUUVmUGpoaDFpeVpBbDY5dXlwMG5iUG5qMlFTQ1FJQ2dxQ3BhVWxZbUppOE9PUFB5cnZ1N3U3dzlyYUdrS2hVUGw1all5TWxETWZMUzB0bGVGbFNFZ0lGaXhZb0RLRHNpWVdGaGJLd0xCaVdYVFY2eFYwT2ZsWlUxWEhxdENsU3hlRGpVblVtakFnSkNJaUlpSWlvaGFyUzVjdStQNzc3MkZtWmdaYlc5dHFCM1ZjdUhBQlgzNzVKUndjSExCbnp4NnQrNCtMaTBOa1pDVE16YzJ4YnQwNktCUUtKQ1Frd003T0RsOS8vYlV5L0pzNGNTTDY5dTJMc1dQSHdzWEZCYVdscFJnM2JodzZkZXFFMWF0WFk5eTRjZWpZc1NPMmJ0MWE0emdYTDE1RVNFZ0loZzhmanFGRGgwSW1rK0hycjc4R0FIaDRlR0RLbENrcUp5RW5KeWZqblhmZWdadWJHOWF0VzZmVlp5b3JLMU8rWHJObVRZMTdFSzVjdWJMYUhvU1Y5d1pzS0dmT25BRUF1TGk0b0hmdjNnMCtQbEZMd1lDUWlJaUlpSWlJV2pSMWg0MVVMSnV0YXlaZGJUWnYzZ3hiVzF1NHVibmgxcTFiRUFxRjhQYjJCbEFlcnNYRnhVRWtFaUU4UEJ6TGx5K0hWQ3BGcDA2ZGxDSGNnd2NQc0dEQkFnQ3F5NTRyMjdsekozNysrV2NBd0wxNzl6Qno1a3dVRkJRZ05UVVZuVHQzeHRxMWF6VSsvZGplM2w3dEhvY0FWSUsrZWZQbUtWOVhybS8rL1BuVm5sTW9GRkFvRkxYTzl0T0hodzhmUWlhVElUYzNGMy8vL1RkKysrMDNkT3JVQ1VGQlFRYmIvNUNvTldCQVNFUkVSRVJFUksxV3hWSmNkU2ZnM3JsekIxdTNic1dpUll0Z1oyZW52SjZjbkl6Q3drSjg4ODAzc0xPenc0c3Z2Z2dMQ3d0OC9mWFhLQzR1Um1CZ29MTC9pcG1FQUpDV2xvYTJiZHNDS0Y4Q1hMR3ZZWDUrZm8zamp4Z3hBanQzN29SY0xrZFJVUkVrRWdreU16UFJ1WE5uckY2OUdrS2hFSUdCZ2NqTXpGUStVM1VQUXBsTWhxU2tKQmdiRzJQWnNtWHc5Zld0OWZOVzNtdFFXeVVsSlRBeE1URllTUGplZSs5QktwVXEzL3Y0K0NBd01CQk9UazRHR1krb3RXQkFTRVJFUkVSRVJDM1N0OTkraTV5Y0hMVnRVbE5UbGY5Y3VuUnBqVzBpSWlJZ2xVcXhZTUVDckYyN1Zoa1N5dVZ5OU9yVkN3Y1BIbFRPdXBOS3BmamlpeStRa3BLQ3NXUEh3c3JLQ2dFQkFRZ09Ec2JldlhzaEVva3dhdFFvbEphVzRzNmRPekExTlVYbnpwM3g0TUVEQ0lWQ0pDY25WNXZ4MkxadFc3ejk5dHZvMHFVTGlvdUxzWFRwVW5UcjFnMHJWcXlBbFpVVkFPRHR0OS9Ha2lWTFlHMXREVk5UVXdnRUFwVXdFd0JzYkd3QUFQdjM3MGZIamgxaGIyOWY0K2N0TFMxRm16WnRNR3pZTUV5Yk5rMFo5bFZlWXJ4dTNUcVZKY1p2di8wMlhuamhCYXhidHc1R1JrYjQ5Tk5QWVdSa1ZPdjNyWTZibTF1dDl3SUNBbEJTVW9MczdHemN1SEVERnk5ZXhOU3BVekYxNmxSTW1EQ2h6cjZKcUdZQ2hTRjNFVFdnS1ZPbU5IWUpSRVJOWG5Cd2NHT1hRRVJFUkMxVVRFd01WcXhZQVFEbzFxMGJBZ01ERzdtaTZtN2N1SUZQUC8wVVFxRVFscGFXTlFaV3VibTVLQzB0aFZBb2hGd3VoNE9EZzlyWmJ4MDZkTURpeFl0aFptWUdoVUtCSlV1VzRNS0ZDN1cydDdLeXd2NzkrN0YwNlZLY08zY09Bb0ZBN1dFZTl2YjJXTHQyYlkzTG9rK2RPb1hWcTFlalk4ZU9tRFp0R2pJek01R2NuSXlrcENTNHU3dmp5SkVqNk4rL1AyeHRiV3ZzT3lvcUNtNXVidmprazArcUxjYzljK1lNZHUzYUJRQzFMaE91bUlVSUFKMDZkYXAyUHo4L0h4a1pHUUNBWWNPR1llSENoY3I5Q3lzODg4d3p0WDcyQ3NlUEg2K3pUWVdZbUJoOCt1bW5rRXFsbUR0M0xzYU1HYVB4czBTdGlhQ09hYjJjUVVoRVJFUkVSRVF0VXE5ZXZiQm56eDdZMk5qVUdIZ1ZGaGJpOWRkZlIybHBLZDUvLzMxczJyUUo3Nzc3THA1NjZpbU4raGNJQlBqc3M4L3c0TUVET0RnNFlNS0VDYkMydHNadnYvMEdBRGh3NEFCKy9QRkhGQllXSWpFeEVVRDVpY2MyTmpiSXpjMVZIbEt5WmNzV0FPWExrSHYwNkZFdEhNek96c2FTSlVzUUhSME5vSHpKYzBCQUFCd2RIZEduVHg4TUdUSUUzdDdlQ0FrSndhbFRwOVRXZk9mT0hUZzRPT0NERHo1UXVUNTA2RkNjUFhzV1VWRlJjSEp5cWhZZ3hzWEZLWmYyaWtRaXBLU2t3TXZMUzZXTnBhVWxYRjFkbFRYLy92dnZHRHQyckVxYm9LQWc5VitxbHJwMzc0NlhYbm9KZS9mdXhhKy8vc3FBa0VoSERBaUppSWlJaUlpb3hhcHROaDBBYk51MkRSS0pCSjZlbm5qNTVaZHg3dHc1Yk5xMENkN2Uzc3FncXk1bVptYm8wcVVMaW9xS3F0M3o5ZlhGcGsyYmNQandZVHg0OEFBQThQbm5ud1A0MzBFZ0tTa3BtRE5uRHVSeU9lN2N1UU5uWjJkczNMaFJaZm12blowZDNOM2RFUjBkRFFjSEJ6ejMzSFB3OS9kWG1jVlhNU3ZSMGRFUnUzZnZybFpMeGFuRzdkdTN4NHdaTTZyZEZ3Z0V0WVozeDQ0ZHc0MGJONVR2ZS9mdWpjVEVSUFR2MzEvclpiMlZUMXJXbDNidDJnRUEwdFBUOWQ0M1VXdFJmWDQxRVJFUkVSRVJVUXQzL1BoeC9QNzc3ekEyTnNhOGVmTWdFQWd3YmRvMDVPZm5JeUFnUUxsVVZsZUZoWVV3TXpORHAwNmRzSDM3ZGdEbDRkM2R1M2RSVUZCUWJabXhVQ2hFdDI3ZFlHOXZyMXpxVzluczJiTXhlL1pzQkFjSFkrclVxY3B3OE1HREIvampqejl3OE9CQmplb1NpVVJhSFNEeXh4OS9ZTjI2ZFFDQWlSTW5BaWcvaUdUdTNMbjQ4Y2Nmc1hidFdwVkRReHBEeGJKbloyZm5ScTJEcURuakRFSWlJaUlpSWlKcVZjNmZQNC8xNjlmRHlNZ0lDeFlzVUM2VjlmSHh3Ymh4NDdCdjN6N01temNQUVVGQjZOYXRtMVo5eStWeTdOcTFDL3YyN2NPSUVTUHd3Z3N2WU9QR2pUQXlNc0tHRFJ2ZzR1SUNnVUNnWEdMczZ1cUtqUnMzMXRtdnFha3BCZzBhaEt0WHJ5SWhJUUd4c2JHSWpvNUdibTR1Ykd4c01HYk1HTDJlSEN5VHlmREREejlnLy83OUVJbEVtRDkvUG5yMjdJazllL1lnTHk4UGd3Y1B4dFNwVS9Ienp6OGpNaklTMDZaTnc0Z1JJMnJjNTFFZkNnc0xZVzV1WHUxNmJHd3NRa05EQVFDalI0ODJ5TmhFclFFRFFpSWlJaUlpSW1vVlpESVpnb09Ec1h2M2JvakZZaXhjdUJCUFB2bWtTcHQzMzMwWEdSa1pPSDM2Tk9iT25ZdFJvMFpod29RSnltV3N0WG44K0RFQW9LQ2dBTnUzYjhmWXNXUHh5aXV2WU9IQ2hRQ0Fzckl5ZlBQTk41Z3laUXE4dmIyVnp4VVhGOWRaOTk2OWU3Rno1MDZWbVhwQ29SQURCZ3pBcUZHak1HREFBQWlGUXV6Y3VSTUZCUVhZdEdsVHRUNGtFa21kNDFTNGUvY3UxcXhaZy9qNGVMUnYzeDZmZmZZWnVuYnRpcFNVRkFCQVhsNGVBT0NOTjk2QXNiRXh0bTNiaHBVclYyTDc5dTBZTldvVS9QMzk0ZUhob2ZGNG12ajExMTl4OU9oUitQajRvRjI3ZGpBMk5rWkNRZ0l1WGJvRXVWeU9FU05HNExYWFh0UHJtRVN0Q1FOQ0lpSWlJaUlpYXRFVUNnWE9ueitQYmR1MklTVWxCYjE2OWNMSEgzK010bTNiVm1zckVBaXdhTkVpdUxpNElDUWtCSC8rK1NmQ3dzTFFvMGNQREJreUJQMzc5Njh4TEt3NGhFUWdFR0RHakJsd2RYWEY3Tm16VVZCUWdKa3paeUlxS2dwbno1N0ZsU3RYWUdOam8xd09tNStmaisrLy94NXl1UnpGeGNVb0tDaEFVVkVSL3YzdmZ5djdIamx5Skg3KytXY0FnSU9EQThhTUdZUG5ubnRPWlovQ3NySXlBRUJSVVJFT0hEaFE2M2RSc2ZkaFRmTHk4aEFjSEl6UTBGQ0l4V0pNbXpZTnI3NzZLb3lOalZXZXJRZ0lBV0RDaEFubzJMRWoxcTFiaDBlUEhtSEhqaDNZc1dNSDdPM3RNV1BHREl3WU1hTFc4YlRScFVzWHRHdlhEdEhSMGJoMDZSSVVDZ1hzN093d2FOQWdaVWhLUkxwalFFaEVSRVJFUkVRdFVsRlJFVTZlUElrREJ3N2cvdjM3Nk42OU8yYk1tSUdCQXdlcWZVNGdFR0Q2OU9ubzA2Y1BObXpZZ0VlUEh1SG16WnVJaW9yQzdkdTNsYk1DS3hzeVpBais5YTkvQVFDdVhidUc3Ny8vSGs4ODhRUm16Wm9GRHc4UGpCMDdGcGN2WDBab2FDaXVYYnVHTzNmdUFDaWYyYmQvLzM1bFB6WTJOcGc4ZWJKSzMwNU9UcGc4ZVRKc2JXMHhldlJvaUVUVi95aGZNYnV3cmtOS0Nnb0thdnpNUjQ0Y3dkYXRXeUVXaS9IbW0yL2lwWmRlZ29XRmhVb2JtVXdHb0R3b3JMemt0My8vL3RpMmJSdTJiOStPSTBlT3dOcmFHcU5IajBhSERoMXEvb0oxOE9TVFQxYWI3VWxFK3NPQWtJaUlpSWlJaUZxa0ZTdFc0TzdkdXhneVpBZ0NBZ0xnNmVtcDFmTyt2cjc0NmFlZmNPREFBZno5OTkrWVAzKysycVhHYytmT3hmdnZ2dzgzTnplc1g3OGVQWHYyVkxuZnYzOS85Ty9mSHdxRkFvOGVQVUpHUmdaeWNuSWdrVWdnbFVwUlVsS0NYcjE2b1h2Mzd0WDZmdU9OTjlUV1dsSlNnaDQ5ZWxRTEZ5dUl4V0pNbVRJRm8wYU5xdkcrcmEwdFB2bmtFd3djT0xER0FCSUFTa3RMQVFBZE8zWlV6bGlzWUdscGlUbHo1dURWVjErRmtaRVIyclJwbzdaZUltcGFCSXFxUnljMUUxT21UR25zRW9pSW1yemc0T0RHTG9HSWlJaGFxSmlZR0t4WXNRSUEwSzFiTndRR0JqWnlSZFZKSkJKWVdsbzI2SmlscGFYS0pia3RUVVpHQnRMVDArSGo0OVBZcFJDUmxnUjFuR0xFR1lSRVJFUkVSRVRVSWpWME9BaWd4WWFEUVBsU1p5Y25wOFl1ZzRnTXdERG5qeE1SRVJFUkVSRVJFVkd6d0lDUWlJaUlpSWlJaUlpb0ZXdTJBYUdwcVdsamwwQkUxS1NKeGVMR0xvR0lpSWhhaVdhNnRUMFJFZjIvWmhzUU9qczdOM1lKUkVSTkd2ODlTVVJFUklaa1pXV2xmSjJabWRtSWxSQVJVWDAxMjREUTE5ZTNzVXNnSW1yUyt2YnQyOWdsRUJFUlVRdm03T3dNRXhNVEFFQldWaGF5czdNYnVTSWlJdEpWc3cwSW4zLytlVGc0T0RSMkdVUkVUWktqb3lOZWVPR0Z4aTZEaUlpSVdqQVRFeFA0K2ZrcDMrL2F0YXNScXlFaW92cG90Z0dobVprWjNuMzMzY1l1ZzRpb1NabytmVHIzSUNRaUlpS0RlL25sbHlFVUNnRUFmLy85Tjc3Nzdqdk9KQ1FpYW9ZRWltYSttMngwZERSKytPRUhaR1ZsTlhZcFJFU056c0hCQWUrKyt5NThmSHdhdXhRaUlpSnFKYzZkTzRldFc3ZXFYTE8zdDRlVGt4TUVBa0VqVlVXa3ZjREF3TVl1Z2NoZ0JIWDhDN25aQjRRQVVGUlVoS05IanlJeU1oTHA2ZW1RU3FXTlhSSVJVWU1SaThWd2RuWkczNzU5OGZ6eno4UE16S3l4U3lJaUlxSlc1dHk1YzlpMmJSdmtjbmxqbDBLa3MrRGc0TVl1Z2NoZ1drVkFTTlJVeUdReXZQMzIyeHEzLy83NzcyRnBhYWxSMjB1WExtSFRwazFxMndpRlFpeFlzQUE5ZXZUUXVBWWlJaUlpSW4xNDlPZ1JEaHc0Z0lpSUNKU1VsRFIyT1VSYVkwQklMUmtEUXFJR05tUEdEQlFVRkdqVWR1SENoZkQyOXRhNDcrRGdZQnc3ZGt4dEc3RllqS0NnSUxSdjMxN2pmb21JaUlpSTlLV2twQVFaR1JuSXk4dHI3RktJdE5LOWUvZkdMb0hJWU9vS0NFVU5WUWhSYTJGalk2TnhRSGp2M2oydEFzSkpreVloTVRFUmQrN2NxYldOVkNyRjJyVnI4ZVdYWDhMZTNsN2p2b21JaUlpSTlNSEV4QVJ0MjdaRjI3WnRHN3NVSWlMU1VMTTl4WmlvcWJLMXRkVzRiVkpTa2xaOWkwUWl6Smt6QnpZMk5tcmJaV2RuWSszYXRTZ3NMTlNxZnlJaUlpSWlJaUpxZlJnUUV1bFpYZUZkWmZmdTNkTzZmenM3Tzh5ZE94Y2lrZm9Kd01uSnlmajIyMjhoazhtMEhvT0lpSWlJaUlpSVdnOEdoRVI2cGsxQStQRGhRNTAyY083YXRTdmVmLy85T3R0RlIwZGoyN1p0NEZhalJFUkVSRVJFUkZRYkJvUkVlcWJORXVPeXNqSWtKeWZyTk03QWdRTXhjZUxFT3R1ZFAzOGVlL2JzWVVoSVJFUkVSRVJFUkRWaVFFaWtaOXJNSUFSMFcyWmM0Zm5ubjhmVFR6OWRaN3VqUjQvaXQ5OSswM2tjSWlJaUlpSWlJbXE1R0JBUzZabTJBV0ZDUW9MT1l3a0VBcnp4eGh2bzA2ZFBuVzBQSFRxRWd3Y1A2andXRVJFUkVSRVJFYlZNREFpSjlNemUzbDZyOXZVSkNBRkFLQlJpMXF4WjZOaXhZNTF0Zi92dE40U0dodFpyUENJaUlpSWlJaUpxV1JnUUV1bVpuWjJkVnUxVFUxTlJXRmhZcnpGTlRVMHhmLzU4T0RvNjF0azJKQ1FFZi96eFI3M0dJeUlpSWlJaUlxS1dnd0Voa1o2Wm1abEJMQlpyOVV4aVltSzl4N1d4c2NHbm4zNnEwUkxuWGJ0MjRmang0L1VlazRpSWlJaUlpSWlhUHdhRVJIb21FQWkwbmtVWUh4K3ZsN0ZkWFYyeGNPRkNXRmxaMWRsMng0NGRPSG55cEY3R0pTSWlJaUlpSXFMbWl3RWhrUUUwOUQ2RWxiVnQyeFlMRnk2RXBhVmxuVzIzYjkrT0kwZU82RzFzSWlJaUlpSWlJbXArR0JBU0dZQzJNd2dURWhLZ1VDajBOcjY3dXpzKysrd3ptSnViMTlsMno1NDkyTDE3dDE3SEp5SWlJaUlpSXFMbWd3RWhrUUZvTzRNd0x5OFBXVmxaZXEzQnc4TURuMzMyR2N6TXpPcHNlL1RvVWZ6d3d3K1F5K1Y2cllHSWlJaUlpSWlJbWo0R2hFUUdvRzFBQ09oM21YR0ZUcDA2NGROUFA5WG8wSlJ6NTg3aG0yKytRVWxKaWQ3cklDSWlJaUlpSXFLbWl3RWhrUUZvdThRWU1FeEFDQUNlbnA1WXNHQUJURXhNNm14NzllcFZyRnExQ2dVRkJRYXBoWWlJaUlpSWlJaWFIZ2FFUkFiUVZHWVFWdkR5OHNLbm4zNnEwWjZFY1hGeFdMNThPYkt6c3cxV0R4RVJFUkVSRVJFMUhRd0lpUXhBbHhtRWlZbUpCdDBEME12TEM1OS8vamxzYkd6cWJKdWNuSXlsUzVjaU5UWFZZUFVRRVJFUkVSRVJVZFBBZ0pESUFLeXRyU0VVQ3JWNnByUzBGUGZ2M3pkUVJlWGMzZDJ4ZVBGaXVMaTQxTmsyTXpNVFgzNzVKYTVkdTJiUW1vaUlpSWlJaUlpb2NURWdKRElBZ1VDZzB5ekMyN2R2RzZBYVZVNU9UZ2dLQ2tLSERoM3FiRnRVVklUMTY5Y2pORFFVQ29YQzRMVVJFUkVSRVJFUlVjTmpRRWhrSUxyc1F4Z2JHMnVBU3FxenNiRkJZR0FndkwyOTYyeXJVQ2dRRWhLQzc3Ly9uaWNjRXhFUkVSRVJFYlZBREFpSkRFU1hnREF1THE3Qlp1cVptWmxod1lJRjhQUHowNmo5cFV1WHNHelpNbVJsWlJtNE1pSWlJaUlpSWlKcVNBd0lpUXhFbHlYR0VvbWtRUThHTVRZMnh1elpzekZ5NUVpTjJ0KzdkdzlmZlBFRjR1TGlERndaRVJFUkVSRVJFVFVVQm9SRUJxTExERUtnWWZZaHJNekl5QWh2dmZVV0prNmNDSUZBVUdmN3ZMdzhyRml4QXFkT25XcUE2b2lJaUlpSWlJakkwQmdRRWhsSWN3a0lnZkpEVlY1NDRRWE1uejhmWm1abWRiYVh5K1g0NmFlZnNHM2JOdTVMU0VSRVJFUkVSTlRNTVNBa01oQUhCd2Vkbm91TmpXMjBFNE43OSs2Tkw3LzhFbTNhdE5Hby9lblRweEVVRklTa3BDUURWMFpFUkVSRVJFUkVoc0tBa01oQUhCMGRkWHJ1OGVQSGpYb1FpSnViRzVZc1dZSmV2WHBwMUQ0MU5SV0xGeS9Hc1dQSEdpM1lKQ0lpSWlJaUlpTGRNU0FrTWhCcmEydUlSQ0tkbm8yTmpkVnpOZG94TnpmSC9Qbno4Y0lMTDJqVVhpYVRJVGc0R0JzMmJFQitmcjZCcXlNaUlpSWlJaUlpZldKQVNHUWdBb0ZBNTFtRWpiRVBZVlZHUmthWU9IRWlac3lZb1hIUWVmWHFWU3hhdEFpM2J0MHljSFZFUkVSRVJFUkVwQzhNQ0lrTVNOMCtoQ1ltSnJYZWErd1poSlVOSGp3WVFVRkJzTE96MDZoOVRrNE9WcTVjaVpDUUVNamxjZ05YUjBSRVJFUkVSRVQxeFlDUXlJRFV6U0FVQ0FTMTNrdExTME51YnE0aFN0SkpwMDZkc0h6NWNqenh4Qk1hdFZjb0ZBZ05EY1d5WmN1UW5wNXU0T3FJaUlpSWlJaUlxRDRZRUJJWmtMcUFzS1NrUk8yelRXR1pjV1ZXVmxiNCtPT1BNV1hLRkkyWEhDY2tKR0Rod29VNGV2UW9aeE1TRVJFUkVSRVJOVkVNQ0lrTVNGMUFXTmVKdjAxeEh6K0JRSUJubjMwV1M1WXNnWnVibTBiUGxKU1VZUGZ1M1ZpeVpBbVNrNU1OWENFUkVSRVJFUkVSYVlzQklaRUIxWFZJaWJwOS9hS2lvdlJkanQ2MGI5OGVTNWN1eFlnUkl6UitKakV4RVVGQlFkaTNieDlLUzBzTldCMFJFUkVSRVJFUmFZTUJJWkhMb3N1RkFBQWdBRWxFUVZRQnFUdWtCQUJjWEZ4cXZmZm8wU05rWm1icXV5UzlNVFUxeFR2dnZJTTVjK2JBM054Y28yZmtjamwrLy8xM0xGcTBxRWtkeEVKRVJFUkVSRVRVbWpFZ0pESWdlM3Q3dFllUldGdGJxMzMrNXMyYitpNUo3L3IzNzQ4VksxYWdhOWV1R2orVGxwYUc1Y3VYWS92MjdTZ3NMRFJnZFVSRVJFUkVSRVJVRndhRVJBWWtGQXJWTGlNV2lVUnFBOFNtdk15NE1nY0hCeXhhdEFpdnZQSUtoRUtoeHMrZFBIa1NBUUVCaUl5TU5HQjFSRVJFUkVSRVJLUU9BMElpQTFPM0QyRnViaTQ4UER4cXZYL3IxcTA2RHpOcEtvUkNJY2FPSFl1bFM1ZWlZOGVPR2orWG5aMk5EUnMyNE91dnY4YWpSNDhNV0NFUkVSRVJFUkVSMVlRQklaR0JxUXNJczdLeTBLTkhqMXJ2U3lRUzNMdDN6d0JWR1U3Nzl1M3g1WmRmWXZMa3lUQXhNZEg0dVgvKytRZWZmZllaZHUvZXpXWEhSRVJFUkVSRVJBMklBU0dSZ2FrN3FDUXpNeE0rUGo1cW4yOHV5NHdyTXpJeXduUFBQWWQvLy92ZmRYNit5dVJ5T1k0ZVBZb0ZDeGJneElrVGtNdmxCcXlTaUlpSWlJaUlpQUFHaEVRR3AyNEdvVXdtUTVzMmJkVE90R3VPQVdFRloyZG5mUGJaWjNqdnZmZGdZV0doOFhQNStmbjQrZWVmRVJnWTJDd09haUVpSWlJaUlpSnF6aGdRRWhtWXVvQVFBSEp5Y3VEbDVWWHIvYmk0T0pTVWxPaTdyQVlqRUFqZzcrK1BWYXRXWWVEQWdWbzltNUtTZ3RXclYyUHQyclZJVFUwMVVJVkVSRVJFUkVSRXJSc0RRaUlEcXlzZ3pNek1WTHNQb1V3bXcrM2J0L1ZkVm9PenNiSEJyRm16OE5GSEg2azkyYmttMTY5Zng4S0ZDN0ZqeHc1SUpCSURWVWhFUkVSRVJFVFVPakVnSkRJd2RYc1FBa0I2ZWpwNjl1eXB0azF6WG1aY1ZkKytmYkZxMVNvOC8venpFQXFGR2o5WFZsYUc0OGVQWS83OCtUaDgrRENrVXFrQnF5UWlJaUlpSWlKcVBSZ1FFaG1ZcWFrcHJLMnRhNzJmbnA2T2R1M2F3Y2JHcHRZMkxXMGZQak16TTB5YU5BbXJWcTJDcjYrdlZzOFdGaFppNzk2OStPaWpqeEFhR3NxZ2tJaUlpSWlJaUtpZUdCQVNOUUJuWitkYTc2V25wME1nRUtnOTdUYzVPUm01dWJtR0tLMVJ1Ymk0WU42OGVWaTRjQ0hhdDIrdjFiTVNpUVFoSVNINDZLT1A4UHZ2djZPb3FNaEFWUklSRVJFUkVSRzFiQXdJaVJxQWk0dExyZmNlUFhvRUFHcjNJUVJhMWpManFyeTl2YkZzMlRKTW56NWQ3VXpLbWtna0V1emJ0dzhmZmZRUkRoMDZoTUxDUWdOVlNVUkVSRVJFUk5ReWlScTdBS0xXUU4wTXdzZVBIME1tazlVWkVGNjllaFdEQncvV2QybE5ocEdSRVlZTkc0WUJBd2JnOTk5L3h4OS8vQUdaVEtieDh3VUZCZmoxMTE5eDlPaFJqQjQ5R3FOR2pZSzV1YmtCS3lacW1oUUtCYUtqb3hFZUhvN2J0MjhqT3p1YlMvR3AxUk9MeGJDenM0T1hseGNHREJnQUh4OGZDQVNDeGk2TGlJaUlxTWtRS0JRS1JXTVhRZFRTWGJod0FaczNiNjcxL3BvMWE5Q21UUnNFQkFRZ0pTV2x4alptWm1iWXRHa1RSS0xXa2V0blptWml6NTQ5Q0E4UDErbDVjM056Qm9YVTZxU2xwZUhISDM5c0VTZWZFeG1TbDVjWHBrK2Zqalp0MmpSMktVUkVSRVFOUWxESDM0NXlpVEZSQTFBM2d4RDQzekxqSjU1NG90WTJSVVZGcmVvUC9ZNk9qcGc5ZXphQ2dvTGc2ZW1wOWZPRmhZWFl2MzgvUHZyb0kremR1eGRaV1ZrR3FKS282Ymg5K3pZV0wxN2NxdjQ5UWFRci9yd1FFUkVScWVJTVFxSUdrSnViaTltelo5ZDYvODAzMzhRenp6eUR1TGc0TEZ1MnJOWjJ6ejc3TEtaTW1XS0lFcHUwaWlXVCsvZnZ4NTA3ZDNUcXc4aklDUDM2OWNPb1VhUFFwVXNYTGkyakZpVXRMUTJMRnk5VzdzRXBFQWd3ZlBod0RCMDZGTzNhdFlOWUxHN2tDb2thbDFRcXhZTUhEM0QyN0ZtY1BuMGFGZi8zMTl6Y0hFdVdMT0ZNUWlJaUltcng2cHBCeUlDUXFBRW9GQXE4Kys2N0tDNHVydkgrNk5HajhmcnJyNk9zckF5elpzMkNSQ0twc1oyVGt4UFdyVnZYYXNNdGhVS0JXN2R1WWYvKy9ZaUxpOU81SHc4UEQ0d2FOUW9EQnc1c05VdTJxZVZTS0JSWXZueTVjaWFVblowZFpzeVlBVzl2NzBhdWpLaHB1blhyRmpadjNvenM3R3dBNWN1TkF3TURXKzEvVzRtSWlLaDE0Qkpqb2laQUlCQ29YV2FjbnA0T29IeVdtN3BseGhrWkdVaE5UZFY3ZmMyRlFDQ0FqNDhQUHYvOGN3UUVCS0JyMTY0NjlYUHYzajFzMmJJRjgrYk53Lzc5KzVHYm02dm5Tb2thVG5SMHRESWNGQWdFK09DRER4Z09FcW5oN2UyTkdUTm1LQVBCMjdkdkl6bzZ1cEdySWlJaUltcGNEQWlKR29pTGkwdXQ5eXIySUFTQVBuMzZxTzBuTWpKU2J6VTFWNVdEd29VTEY4TEx5MHVuZm5KemMzSGd3QUY4K09HSDJMeDVNeElURS9WY0taSGhWVDdJWi9qdzRlamV2WHNqVmtQVVBIaDdlMlA0OE9ISzk1Y3ZYMjY4WW9pSWlJaWFBSzZ0STJvZzZtWVFabVJrUUtGUVFDQVFvRmV2WGhDSlJKREpaRFcydlhyMUtzYU1HV09vTXBzVmdVQUFiMjl2ZE8vZUhURXhNVGh3NEFCaVkyTzE3a2N1bCtQQ2hRdTRjT0VDUEQwOU1XclVLUGo1K1VFb0ZCcWdhaUw5cW56SXd0Q2hReHV4RXFMbVplalFvVGgxNmhRQTZQVGZEaUlpSXFLV2hBRWhVUU5STjRPd3BLUUV1Ym01c0xXMWhWZ3NSdmZ1M1hIejVzMGEyOGJIeHlNL1B4OVdWbGFHS3JYWnFRZ0t2YjI5RVJNVGc0TUhEK0xXclZzNjlSVWZINC80K0hoWVdWbGgwS0JCOFBmM1I0Y09IZlJjTVpIK1ZPeWpCZ0R0MnJWcnhFcUltcGZLUHkrVmY0NklpSWlJV2lNR2hFUU5STjBNUXFCOEgwSmJXMXNBUU4rK2ZXc05DQlVLQmE1ZHV3Wi9mMys5MTlnU2RPL2VIZDI3ZDBkeWNqTEN3c0p3NGNLRldtZGpxcE9mbjQrd3NEQ0VoWVhCM2QwZC92NytHRFJvRUd4c2JBeFFOWkh1cEZLcDhqVlBLeWJTWE9XZmw4by9SMFJFUkVTdEVmY2dKR29nZFFXRWxmY2hWSGRRQ1ZDK3pKalVjM2QzeC9UcDAvSHR0OTlpM0xoeHl2QlZGOG5KeWRpMWF4Zm16cDJMOWV2WDQvTGx5enFGamtSRVJFUkVSRVJORVdjUUVqVVFCd2NIR0JrWm9heXNyTWI3R1JrWnl0ZU9qbzVvMzc0OWtwS1NhbXg3OCtaTnlHUXlpRVQ4RWE2TGxaVVZYbnJwSmJ6d3dndTRmUGt5amgwN2hvU0VCSjM2S2lzcnc5V3JWM0gxNmxWWVdGamd5U2VmeEpBaFE5Q3BVeWZVY1dJOEVSRVJFUkVSVVpQRmRJR29nUWlGUWpnNk9pSTlQYjNHKzVWbkVBTGx5NHhyQ3dpbFVpbGlZbUxRczJkUHZkZlpVb2xFSWd3YU5BaURCZzFDZkh3OHdzTENFQkVSQWJsY3JsTi9CUVVGT0hIaUJFNmNPQUUzTnpjTUdUSUVRNFlNZ1oyZG5aNHJKeUlpSWlJaUlqSXNCb1JFRGNqWjJibldnTERxOVQ1OSt1RGd3WU8xOW5YMTZsVUdoRHJ5OVBTRXA2Y25IajkrakJNblR1RFVxVk9RU0NRNjk1ZWFtb3FRa0JEczI3Y1AzYnQzaDYrdkwzeDlmZUhnNEtESHFvbUlpSWlJaUlnTWd3RWhVUU5TdHc5aDFZQ3dZOGVPc0xXMVJVNU9UbzN0SXlNak1XWEtGQzV0clFkN2UzdTg5dHByZVBubGwzSHg0a1djT1hNRzhmSHhPdmVuVUNodzY5WXQzTHAxQzhIQndlalVxUlA2OWV1SGZ2MzZ3ZFhWVlkrVkV4RVJFUkVSRWVrUEEwS2lCdVRpNGxMcnZieThQRWlsVXVXcGlnS0JBSDM2OU1HcFU2ZHFiSitWbFlXRWhBUjRlbm9hcE5iV3hNVEVCTU9IRDhmdzRjUHg4T0ZEbkR0M0R1ZlBuMGQyZG5hOStyMTc5eTd1M3IyTGtKQVF1TG01d2MvUEQ3Nit2dkR3OEdDd1MwUkVSRVJFUkUwR0EwS2lCcVRKU2NZZE9uUlF2bGNYRUFKQWVIZzRBMEk5YzNWMXhXdXZ2WVp4NDhZaE9qb2FaOCtleFpVclYrcDlhbkZxYWlvT0hUcUVRNGNPd2NIQlFUbXpzR3ZYcmpBeTRvSHlSRVJFUkVSRTFIZ1lFQkkxSUhVekNBSGc0Y09IS2dHaGo0OFB4R0l4cEZKcGplM0R3OE14ZWZKa3prWXpBQ01qSS9UczJSTTllL1pFWVdFaC92NzdiNXc3ZDY1ZVM1QXJaR1ZsSVN3c0RHRmhZYkN5c2tMZnZuM1JyMTgvK1BqNHdOallXQS9WRXhFUkVSRVJFV21PQVNGUkEzSnhjWUZBSUlCQ29hangvc09IRDFYZW01aVlvRy9mdnJoNDhXS043Yk96czNIbnpoMTA3ZHBWNzdYUy81aWJtMlBreUpFWU9YS2tYcGNnQTBCK2ZqN09uRG1ETTJmT3dNVEVCRjVlWHZEeDhVR1BIajNRdm4xN2hyOUVSRVJFUkVSa2NBd0lpUnFRaVlrSkhCd2NrSm1aV2VQOXFnRWhBQXdZTUtEV2dCQW9uMFhJZ0xEaFZGMkNmTzdjT1Z5NWNnV2xwYVgxN3J1a3BBUTNiOTdFelpzM0FRQ1dscGJ3OXZaR2p4NDk0T1BqQXljbkp3YUdSRVJFUkVSRXBIY01DSWthbUt1cnExWUJZYTlldldCbVpvYWlvcUlhbjdsOCtUSmVmLzExN21QWHdDb3ZRUzR1THNhTkd6ZHc1Y29WWEwxNnRkWmZLMjFKSkJKY3Zud1pseTlmQmdBNE9qb3F3MEp2YjI5WVcxdnJaUndpSWlJaUlpSnEzUmdRRWpVd1YxZFg1UXl4cXRMUzBxQlFLRlJtaVlsRUl2ajYrdUw4K2ZNMVBwT1RrNE80dURoMDY5Yk5JUFZTM1V4TlRlSG41d2MvUHovSVpETGN1blVMVjY1Y3daVXJWNUNmbjYrM2NUSXpNM0g2OUdtY1BuMGFBT0R1N3E0TURMMjh2SlFuWUJNUkVSRVJFUkZwZ3dFaFVRTnpkWFd0OVo1VUtrVk9UZzdzN094VXJnOGNPTERXZ0JBb1gyYk1nTEJwRUlsRTZOV3JGM3IxNm9XMzNub0xkKzdjd1pVclZ4QVJFWUdzckN5OWpwV2NuSXprNUdUODhjY2ZFQXFGNk55NU03cDI3WXJPblR2RDA5TVR0cmEyZWgyUGlJaUlpSWlJV2lZR2hFUU56TTNOVGUzOWh3OGZWZ3NJZlh4OFlHRmhnWUtDZ2hxZmlZaUl3SlFwVTdqTXVJa3hNaktDbDVjWHZMeThNSG55Wk55L2YxOFpGcWFtcHVwMUxMbGNqcmk0T01URnhTbXZPVGc0S01QQ3pwMDd3OFBEQXlZbUpub2RsNGlJaUlpSWlKby9Cb1JFRFV6ZERFS2dmSm14dDdlM3lqV1JTSVIrL2ZyaHpKa3pOVDZUbTV1TDJOallhczlSMHlFUUNPRGg0UUVQRHcrTUd6Y09xYW1wK09lZmZ4QVJFWUhFeEVTRGpKbVZsWVdzckN6bEhvWkNvUkR0MjdkWENRMHJUdFltYWloU3FSUi9IRHFFa2M4K0M1c3FmeGxDUkVSRVJFU05nd0VoVVFPenRiV0ZXQ3lHVkNxdDhYNU5CNVVBNWFjWjF4WVFBdVhMakJrUU5oOXVibTV3YzNQRG1ERmprSitmaitqb2FFUkhSeU1xS3FyV1EyenFTeTZYSXpFeEVZbUppVGh4NGdTQThwT1NPM2Z1ckJJYW1wdWJHMlI4b3R6c2JIejVXUUJ5aXFRNGMrSXZyUGptNjNyL2ZwUEw1UkFLaGRXdVY5M1BWVisrMjd3TlBYdDRZOWlRSi9YZWQyTTRkUGhQaU1WaVBEM0N2OGJ2a1lpSWlJaGFCd2FFUkExTUlCREExZFcxMWxsanRRV0UzdDdlc0xTMGhFUWlxZkYrUkVRRTNuenpUZjRCcnhteXNyTEN3SUVETVhEZ1FDZ1VDcVNucHlNcUtncFJVVkc0ZGVzV0Nnc0xEVGEyUkNMQjlldlhjZjM2ZGVXMU5tM2FvRjI3ZG5CM2QwZmJ0bTNScmwwN3RHblRociszcUY0ZVBuaUFsWXNYSTE4T0dJbk5rRnRjak4zYnQyUGFyRm4xNm5mN3pqMlFTQW93K2JWWDRPemtDQUFvS3l2RHRKa2ZZL0pyWXpGeTJCQzkvZDZWRkJUZzhKOG5jUER3bnpqVXd4c3ozMzBMbnAwNzZxWHZ5aTZHWDhHZ0FmMjBldVorMGdOMGFOOU82N0V5c3g1ajk3NEQrR1h2cjNoOXdqaWRna0pKUVFFc0xTeTBIcHVJaUlpSW1nNEdoRVNOUUplQVVDZ1V3cy9QRDZkT25hcnhmbjUrUG1KalkrSGo0Nk8zT3FuaENRUUN1TGk0d01YRkJVODk5UlRLeXNxUW1KaUlxS2dvUkVkSEl5NHVEbks1M0tBMXBLV2xJUzB0RFZldVhGRmVFd3FGY0hOelE3dDI3VlQrNStUa3hDWEtyWUJDb1VCaVFnSWkvLzRiaWZIeDFlNmJpc1hvNWV1TFBuNStzS25oY0p6NDI3ZXhjZTFhU0NDQ3dGZ0FSYWtNLzhmZWZjYzNWZlYvQVAvY3pEWmRkRy9LTEdXSXlNTmVNbVFKQ0FvSXFEZ1FVUkVSVlBBSE1nUWVVR1FKb3VEaVVSUVJKeWdJZ3F3aVpTalRza3RwYVJtZDZVeVROTW45L1JGemFXMlQ3c25uL1hybFJYUFB5YjBuTkMzaGszUE9WeU1IaG93WVVlR3hLUlVLYk4rNUI3djI3TWZnQVgzeHpQaXhjSGR6dzYzYlNWaTZjaTIrMkxRRlkwYU53TkJCL1N2OFdqMTg1RStZVENZQVFFTGlEVVNmdjRpbVRSb1ZPbTljL0hVc2UyOGQ1djdmZEFUNCs1WHJPdk1XTGNXQWZyMHg4YW5Ib0ZLWHZHOW80bzFibVA3R1BQVHUyUlhUWHBvRXRWcGQ2bXZaOWlXOWVTc0oyN2J2UlB0Mjk4RFh4N3ZVajEvM3llZjQ2OVFackZxNkVPNXVicVYrSEJFUkVSSFZMZ3dJaVdxQW8zMElVMUpTWURLWm9GQVUvZkhzM0xtejNZQVFzQzR6WmtCWXY4aGtNbWtKOFBEaHcyRXdHSERwMGlWcGhtRkNRa0sxak1Oc05rdFZrd3RTcVZUU0xNT0NzdzQ5UFQwWkhOWVRGLzcrRzl1Kyt3NmhqUnJoUDEyNjRKSEhIb05GRkpDZFo0WlNJY0JGTFVkT1RqYk9uRGlCRFI5OEFCOC9QencwZXJRVUZQNTE1Q2krM1BBWkRISTFBQk5FVXo0YXFKV1k5ODR5TktpRVBRaWRuSndBQUNhVENmbjVKbWttbTBxcGhNbGtRbDZlSHA0ZUhoVitQWXFpaUI5LzNpSGRWNnRWMkxsN0gzYnUzbGVvWDNKS0NySnpjdkh5YTdPeFpNRnNORy9hcE16WGtzdmwyTDMzQUhidlBWQ214KzNaRjRrclYrT3c1SzFaMG16S2tpaVZkLzZ0ZVh2aEhIaTR1OEZnTkdMeDBsVklTbmE4M1lFeFB4OEppVGNBQUxQbkw4R3lKZlBoL00vM2c0aUlpSWpxRmdhRVJEWEFVU1ZqVVJTUmxKU0U0T0RnSW0wUkVSRndjM05EZG5aMnNZKzFMVE11TGx5aytrR3RWcU50MjdabzI3WXRBR3VCbXZQbnp5TW1KZ1pYcjE1RlhGeGNsYzh3TE1ob05FcjdHaGFrMFdnUUVoS0N3TUJBK1ByNnd0ZlhGMzUrZnZEMTlZVzd1enZEd3pvZ1B6OGZuNjliQjQyTEMxNmFNUU5hdlJxblluVDQrY2NVYUhQdXZNWmtBaERxbzBLcmhoMHc2ZlZlU0x4NkVSOHNYNDVCdzRZaEpTa1p2MjdmRG92R0RmazZIV0EwSU5ETEUzTVcveGZPbGJUWFpjSGZkeTlNZkZLcTVxNVVLb0E4b0hldjd1alJyWE9GcnhONStDaXV4c1pKOTI4bnBRQklzZHRmbTVHSmRaOThnWGYvT3c4S1JkbVc3TXJsTXBqTlpyaTd1YUZSV0dpSi9XL2RUa0pLYWhvQTREL3Q3b0czVittRDE0TExpZVZ5NjkrZFdxWENoS2Nld3lzejVpQTN0M1JiSEZ5OEhJTjVpNVppeVZ1em9WUXFTMzE5SWlJaUlxb2RtQ0lRMVlDU0tobmZ1bldyMklCUUxwZWpVNmRPMkx0M2I3R1B5OG5Kd2VuVHA5R2hROW4ycnFLNnk4UERBMTI3ZGtYWHJ0YUNDZm41K1lpUGowZE1USXgwUzB0THEvWng2WFE2WEw1OEdaY3ZYeTdTcGxLcHBOQ3d1QnVMcE5TOG5Kd2NySDMzWFF3YU5neWhFZTN4dzdGTVhFb3Mvb01KaXdqRXB4Z1JuMkxFL3JQWjZIVlBRN3c2Wnk0V3pweUJqSnhjS0QyOG9NL05BWXg2TkFzTHc4eDVjeUd2eEE4eDdPMlhad3NLSzRQWmJNYm5YMjJSN29jM2I0cVZieStBazFQaHBienZyLzhNMjdidkFnQTgrOVJqR0R0cVJMbkNjTnZZMjdTT3dNSTVNMHZzLytubm0vRE45MXNCQU9NZkcxMm1QUVJsL3hxZktJb0FnRVlOUS9IcEJ5dmg2dXJDV1lGRVJFUkVkd0VHaEVRMXdOL2ZINElnU1A4Uit6ZDcreEFDUUpjdVhld0doQUJ3Nk5BaEJvUjNNYVZTaVdiTm1xRlpzMmJTTWExV2k2dFhyMHF6REdOalkyRTBHbXRzakVhakVUZHUzTUNOR3plS2JYZHhjYkViSHZyNCtFaDdwbEhWTUp0TVdMOXlKVWFQSHcrTFMwT3MvU1VaZXVPZDMxVUNBS1ZLQVVFcEJ5d2lURWF6Tkd0Vm55L2l0eE5hYlAvaUM1aU1acWdhZUVPbnk0V1lwMFBuanYvQmN5Ky9YSzdBVEJSRkpONjRpZENRb2grY2xGVnFXanAyN2RtSHh4NTlwTlFoNGhlYnZrVkM0ZzNJWkRLMGE5c0dKMCtmeGFKM1ZtTGgzSmxTR1BmM3VRdjRlY2R2QUlDV0VlSGxEZ2VCeWcwM3kzSXRzOG1NLzc3N0hsdzB6cGcrNWZreTdVVklSRVJFUkhVYkEwS2lHcUJTcWVEdDdZM1UxT0wzZDNJVUVJYUhoNk5CZ3diSXlNZ290djMwNmRQSXpNeUVoNGRIcFl5VjZqNVBUMDkwNk5CQkNvN05aak1TRXhNTHpUSzhmZnQyRFkveWp0emNYT1RtNWlJdUxxN1lkaGNYRnpSbzBLRFltNmVucC9SMVdRbzEwQjNmYk55STduMzZRTmtnREIvdlRJWFpZajB1azh2Zzd1VUtqWnNHTWtYaEFNdW96MGRPZWc1eU1qS2dQYllPQ3BrT2FsZFg1T1htSWo5VGkvdnY3NFduWDNpaDNHUDZlc3VQK1Bhbm4vSHgrOHZoNytkYmthZUhZMytleE9kZmJjSHh2MDdoLzE2YmlxQkFmNGY5ejBhZngrYnZmZ0lBUFBmTUUzam93UUY0Y2RvYk9QYlhTU3grOXozTW5qRU50MjdmeGx0TGxrTVVSYmk0YURENzlha1ZXa1l2cjhLQWNOck11VWpYYXFYN0JaY1FUM3pwVldnek1nRll0ek40YWRJenBUNnYyV3htcFhNaUlpS2lPb3dCSVZFTkNRb0tLbGRBS0pQSjBMMTdkK3pZc2FQWWRvdkZncWlvS0F3ZVBMaFN4a24xajF3dVIxaFlHTUxDd3RDdlh6OEExaVdsc2JHeFVpR1N4TVJFM0xoeFE2cllXcHZZQWtSN014QnQxR28xM056Y2l0emMzZDNoNnVvS2QzZDN1TG01d2RYVkZXNXVibkIyZHI3cjkrKzhkZU1HMHBLVE1lTHhwL0hlVDhsU09LaDJWc0U3MEt0SU1BaFlaL2NwVlRLNE41QWo4YmYzb0ZSYW9ISjJnVUduZ3lFekMyUEdqY1dGdi8rdTBMaDY5ZWlLenpkdHdaTGxhN0RxblFVVm1tRjM3TThUQUlEekZ5L2orWmRmeDJ1dnZJamVQYnNWMnpjMUxSMXZMMThEVVJReFl0aGdqSDU0R0FCZzNxelg4TXFNT1lnOGZCUzZ2SGNRRjM4ZG1abFprTXZsbVB2R2RBUUdPQTRkUy9SUHVHZzJtWkdUbTF0aTkvejgvRktmZXNyekV6RDlqWG5JTjVtZ1VNZ0wvWXpuNmZYU3N1bWR1L2VpZ2JzN0hoODdzc1J6cHFkck1XZlJVdlRvMmdtUFBmcElxY2RDUkVSRVJMWEgzZjAvSWFJYUZCZ1lpTE5uenhiYmR1dldMWWlpYUhjR1NxOWV2ZXdHaEFBUUdSbUpRWU1Hc1JBRWxacXJxMnVoNGllQWRVWlFVbElTRWhNVGtaaVlLQVdIU1VsSmRwZkgxeVlHZ3dFR2c4RnVFRjhjbFVvRkZ4Y1hhRFFhT0RzN1MxL2JiaTR1TG5CMmRvWmFyUzd4VmhkblUyM2RzZ1dQamgrUGZhZXprYU8zcG9NcXRRSStJZDUyZjUra0hOc0NmZHAxYUcvRndjbEZDYmxLQTMxdUxuTFRNNkVMZUJvdWpUb2pNRDBkRjZLajBiSk5tM0tOS3pRa0NGMDYvZ2RIanYrRmI3N2ZXdTRRU3FmTHc0bFQxdCs3Y3JrY1Q0d2JoVTcvdWEvWXZwbFoyWmc1WnlGU1V0TXdjc1JRdkRqeEthbXRVY05RTEpyN0J0NlkrMS84ZGZJMEFPdnkvamRuVGtPSDl1M0tOYmFDQkZqL3JvLzlkUklqeGp4ZDRmTVYxS3hwWTN5MTRVTzR1YnBBSnBOaDlsdExjUHl2VXdDQWI3NzRDSCtkUElQTjMxcG5URVllUG9ySXcwZExQR2RLYWhxeXNyTngrY3BWbUV4bVBQblk2SEtQNythdEpQeTJkei8ranI2QXBPUVVHSTFHYUp5ZEVSRGdoOVl0VzZCUHJ4NElEYkZmNkl1SWlJaUl5b2NCSVZFTmNWU29KRGMzRnprNU9YQnpjeXUyUFNnb0NFMmJOc1hWcTFlTGJVOU1URVI4ZkR3YU5XcFVHVU9sdTVSY0xrZFFVQkNDZ29MUXFWTW42Ymh0RDBGYmFHZ0xEdTB0ZTY5TGpFWWpqRVlqdEFXV1lKYVhYQzZIV3EyR1NxV0NRcUdRYmtxbEVuSzV2Tmo3U3FVU01wa01NcGtNZ2lDVStHZGxmZ2hnME91Um01ME5kNTlBSE4zN3o1SnpBZkFLOENwMEhiUEpqQnh0TG95R2ZBaUNpTHo0VXhETWVYQnlWVUt1ZEVKZWJnNTAyaHprQkw0RWkxTWdOdTNPd0x5eEQyRDNMNytVT3lBRWdGRVBEOFdSNDM5aDQ5ZmZvVXVuLzZCSm83QXluK1BBb2NNdy9MUC81cEJCRDJETXlPRjIreTVZc2h3M2J5Vmg2b3NUOGRDUWdZWGF6R1l6VHA4OUI0dkZJaDF6VXF1UWtaRUprOGxVNFptb2dzejY5MTJlS3NhbDRlRnUvYmZGWkRMaGJQUjU2WGo4OVVUMDd0a05VVWYveEw2RGY1UngxRllidi80V1pyTUp6NHdmVjZiSGlhS0lEUnMzNDlzZmY0YlpiTVlicjc2TXRtMWE0dWF0Skd6WStEVk9uRHFMRTZmTzRzdk4zMlA0a0lGNDZma0ovQkNNaUlpSXFCSXhJQ1NxSWFXcFpHd3ZJQVNzc3dqdEJZU0F0VmdKQTBLcUNpcVZDbzBiTjBianhvMExIYy9KeVNrVUd0NitmUnRKU1VsSVQwK3ZvWkhXTExQWkRKMU9CNTFPVjNMbld1RHN5Wk5vMDY0ZExpVWFZTXU5bkYyZG9WRGZlYXRnMU9jajlVWWFMUCtzUFRZbW5VRzNuajNockpiaDExKzJ3YWczUVpkdGhMckRXOGhPa3dFaWtKeHFocXRuQ0JJVEVpQmFMQkRLdVR6NDNudGFJelFrR0FtSk43QnMxWWY0WU5YYlpWNXF2R3ZQZmdDQVJ1T01weDU3MUdIZm1kT25JQ3NyQytITm14WTZmdjdpWmF4ZC94a3V4OFFDQU82N3R3MWk0NnhMak4vNzRHTnMvUHBiOU85N1AzcDA2NHlJOEdZVkNySEtVOFc0TEtMUFg0UmViNUR1VDM5akhrWTlQQlN2VFgwQjQ4ZU5Sa2h3WUtIeGI5MitDMnZYZndZQStOLzY5eXFsYUl6TjU1dTJTSHM5QW9CZXI0ZS9ueS84L1h6eDlzSTM4ZGd6TDBLbnk0TW9pdGk2ZlJkOGZMd3hkdFNJU3JzK0VSRVIwZDJPQVNGUkRTbE5RQmdlSG02M3ZVdVhMdmpxcTYvczdqMFZGUldGY2VQRzNmVjdxbEgxY1hWMVJVUkVCQ0lpSWdvZE54cU5TRTVPUmxKU0VwS1NrcVRnMEJZZTFvWGx5bmVEeE92WDBiSnRXNXhMdWhNWWFWeWQ3blFRZ2ZSYldpa2NoR2lCY0RNU0VZOHZnS2ViRWdhamlIM2JmNEpUODBkaGxIbkF4YzJBbkN3akxDS3c3M1F1dkx5OGtKMmREZmNLRkZBYU9yZy8xbjN5T2E1Y2pjVVAyM1pJZXdLV3hvV0xsM0grNG1VQXdHT1BQZ0lQRDNlSC9RUDhmUkhnZjZjZ3lvMmJ0N0RoeTI5dzhGQlVvWDV0V2tWZ3l2UFBZc1BHelRoODlEalN0Um5ZOHNNMmJQbGhHMXhjTkFodjFnVE5telZCdzlBUXVMdTZ3czNORmExYnRuQVlibGJYekxqOWtZY0wzWmZKWlBqMmg1OXg4K1p0ekovOXV0U25kODl1UmNaa3RsaVFrWkdKQmcwcXB5Q1dyUUswVFV6c05lbHJWeGNYdEdrVklTMkZCb0NkdisxbFFFaEVSRVJVaVpnY0VOV1FCZzBhd01uSkNYcTl2dGoybXpkdk9ueThScU5CaHc0ZGNPVElrV0xiYzNKeWNPclVLWFRzMkxIQ1l5V3FDSlZLaFpDUUVJU0VoQlJweTgvUFIycHFxblJMUzBzcmRGK3IxUlpheGtsVkoxT3JoWmVYRjdKdW1LVmpTcFZTK2pyZllJSXAvMDVCaS94YngrSG1ya0hVcmg5eDgzbzhkTmxaVVB1M2hVSGhCcmxjZ01wTmdid2NJMlJ5NEdhcUVWNCtQc2pRYWlzVUVQYnYyd3NmYi9nU1pyTVpYMzc5SFFiMHZiL1VqOTMwN1k4QWdJYWh3UmcxWW1pcEh4ZDkvaUsyL3JJVGtZZVB3bUt4d00zTkZTT0hEMEg4OVVUc2p6eU1MemQvandzWHIrRHRoVy9pNzNNWHNQSHI3M0Q2YkRRQWE0WGdVMmVpY2VwTWRLRnpidDN5T1Z4ZFhPeGVzenJpUVpQSmhNZy9qc0REM1EwbXN4bTV1VHAwNzlvSkJ3OUY0WThqeHhFYkY0L2NYQjBXdi9zZWZ0eTJBeSsvT0xIUTQ5OWR1UlpaMmRsWXRYUVJmSDI4S3p5ZWYrL1pxVktwQ3QxM2RuWXVkRCs1REV1cWlZaUlpS2hrREFpSmFvZ2dDQWdNRE1TMWE5ZUtiVTlJU0NqeEhEMTc5clFiRUFMV1pjWU1DS2syVXlxVkNBd010RHVqMW13Mkl5TWpRd29QdFZvdE1qSXlwSnRXcTRWV3E0WHhuMzNscVB4ME9oMmNOUnBwano3Z3psNTRnUFY3VVpDb1MwTmFyanYrUHUwR3VBeUZ5azBCTno5L0tKVUNuT1VDWklLQUhEVWdrd0g1SmhGT3pzNFZYbTd0N3VhR3RtMWE0ZFNadjZITHk4TjNXMytCajNmSjRkU2xLekU0OXVkSkNJS0E2Vk9lTDNGbWRWSnlDdlpISHNidXZUQ1VKS2NBQUNBQVNVUkJWQWR3UGNGYUxUczRLQkJEQmoyQW9ZUDdRK1BzalArYisxOEFRSU1HSGxnd2R5WUVRVURiTnEyd2ZNbDhIRHA4RkF2ZVhnRkJFQXJOa0czZXRBa2VlL1JodUdnMERxOXZlOFRwczlGNC91VVpKVDYvdEhMc21Ya282aGl5YzNJeGRIQi8vUHJiWGdEQWd3UDY0ZUNoS01qbGN2aDRlV0hiOWwwQWdBdVhydUNsNmYrSFZpMWJTSThmMUw4djFxejdGSy9QZWd1cmxpNkVsNWRuc2RkNTVvVlhISTdqZit0WEF3QW1UM3dhSzk1ZkQ0UEJnS2FOR3hXWkhSb2ZYL2pmUkMvUEJtVjZ2a1JFUkVUa0dBTkNvaG9VRWhKaU55Qk1URXdzOGZHdFc3ZUdsNWVYM1QzZXpwdzVnOHpNVEhoVVlNWU9VVTJTeStYdzl2YUd0NE1RU0JSRjZQWDZJdUZoZG5ZMnNyT3prWldWaGF5c0xPbHJlN04yNzNZZW5wN0kxR3JoN3VJR3BGaVBXY3dXeUpYV21WMUtkZUczREtwbVE1Q1pwSWNpeHdpNVRJREdSUWxYTnprVUNnRUtwUUI5amhIcWZ3SkNmeThGTWk1cDRlbFpmSWhVRnQyN2RzS3BNMzhEQUk3L2VRb1BEbnJBWVgrTHhZSTFIMzRHVVJReFpOQUR1S2QxUzRmOTEzM3lPWDdZVnJSS3ZKTmFqYjM3RDJIdi9rTUFnTVFiMWxuZWVYbDZUSDN0elVKOVUvLzVuZXpoNFk2aGcvb0RBSzdFeEdMTy8wMkhzNU1UU2t1bnk4UFZhM0dsN2w4V1czN1lCZ0I0b0U4dmJOKzVCd0RRSXJ3cHVuYnFnTkRRSUNnVUNoeUl0QzZuZG5WeHdaSUZzM0U1SmhibnpsOEVZTjE3OGY0ZVhYSHdqeVA0djNtTHNXcnBRcmk0RkEwK0V4SWR6NGEzNmR1N0IzcDA2NHc4dlY0cW9tS3o3K0FmaUx0ZU9DQWNObmhBMlo0d0VSRVJFVG5FZ0pDb0JoVzM1TkpHcTlWQ3A5TkI0MkNtaVV3bVE4K2VQYkZ0MjdaaTJ5MFdDdzRmUG93SEgzeXd3bU1scXEwRVFZQ3pzek9jblowUkZCUlVZdi84L0h3cExMU0ZpTFppSWlYZDdPMzVXUjk0ZTNraE5Ua1pYbTVlQUt3aHFrRm5nTkxKdXN4WXJwRER4Y01GdVptNTBtTjgvTlFRWVlIWlpJRlhvQ2VjWGVTUUt3UW9GUUt5VXd4UXFRRzVER2paeUFtL0gwcEdnMG9JQ0Z0RjNObWJ0ZUFNUjNzT1JSMURSa1ltUWtPQ01mbTVwMHZzUDJMWVlJaWlpSzZkTzZKdG01Yll1WHNmM3Z2Z1k3dEJuY0Znc051V2s1TUx6d1llR0Q1MFVJblhMY2cyNjdCYmw0NVZVcVRrcjFObkVIUDFHanAzYkY5a2VmQ2llVzhBc0FhSXVydzhBTUNFSjhlaFZVUzRWSmpGWnNKVGowbkxrZDlhc2d4TEY4MHRjK0dZZ2xRcUpWUUZscldMb29pZmQveUdkWjkrTGgyVHkrVVlPMm80eG95eVg0R2FpSWlJaU1xT0FTRlJEWElVRUFMV1dZU09DcFVBUUk4ZVBld0doQUFRR1JtSndZTUhWOXVtOTBTMW5WS3BoSmVYRjd5OHZNcjhXSlBKQkwxZUQ3MWVENFBCSVAxcHV4VjNQRDgvSHlhVENTYVRDZm41K1RDYnpZV08yWTdidnJaWUxMQllMQkJGVWZxejROZkZIYXNNcmU2OUY1Ry8vNDd1dzlyaW9IV0NIbkt6ZEhEMWNwWDZOUEIxaHdBZzU1K1FVQkFFZUhzNVE2RnhocnVuQm5LbE5SeTBXRVJZekNZNHFRQzVRa0JFaUFJN1RTYW95ekI3enA2bWpjT2dVQ2hnTXBuUXZVdW5FdnRuWkdSQ3JWSmh6c3hwVUt2VkpmWVBEUERINUVuUFNQZUhEdTZQaHFIQjhQWHhocmVYRjFRcUpmWkhIc2JpZDk4REFIeXlkZ1VhTjJwWTZCelBUNTJCcTdGeDZOVGh2aktIZzFWTkZFVjgrdmtteU9WeVRIcG1QSElMTFB1MnZaVHk4L1B4MDgrL0FnRENtemZGc0FlTG42MFhIQmlBZ1EvMHhxKy83Y1dwTTlINDM1ZmY0Tm1uSGl2VTUvZnQzNVZybk5IbkwyTDlwMS9nNHVVWUFJQ2Zydzk2ZE8yRWg0WU1Ra2l3NHlKZlJFUkVSRlIyREFpSmFsQkpBZUdOR3pkS0RBZ0RBZ0lRSGg2T3k1Y3YyejFIWEZ3Y0dqZHVYTzV4RXBHVlFxR0FxNnNyWEYxZFMrNWNUY2FQSDE4cDV3bHQxQWp4Y1hGNHpFOEZMemNGMHJOTnlEZWFrSk9SQzljRzFvSWFna3hBQTM4UHVIbTVJdCtRRDVsY0JxV1QwaHBxbXU0VWswbEpUTCt6dk5oVGhRdW5UK09lZSsrdGxISEs1WEswYTlzR2FlbnBHRE5xT0hidTN1ZXd2eUFJbUQzekZUUnQwcWpjMTJ6YnBsV2grNy8rOWpzQWE4R1RmNGVEQUpDU1lpMmc0VmZPNGgyaXBlb3FlKy9hc3g4eFY2L2gwWkVQSWF4aENQNCtkNkhBaGEzWC9XSGJEcVNtcFVPdFVtSFdheTg3L0lCcDlNUERzSFAzUG9paWlHOS8vQmtQRFJsWW9hSWxhZWxhZlBqSjU0ajg0d2phdElyQWl4T2ZRcWNPOXlFMEpMamM1eVFpSWlLaWtwVi9IUWdSVlppbnA2ZkRKY1NsMlljUUFIcjE2dVd3UFRJeXNrempJcUs3anlBSWFOK3hJNklPSHNEQS85elpBeTR6SlFzR25hRlFYN2xTRGlkWEo2aWNWUkFFQVhLNVhGcnVtNjNOaHNsb2dHMmw2VlA5dmZIYjl1M28wYmR2cFkzMXpablRzR2I1WXFqL1ZlbTJPQVA2M1YrcW1ZYWxGWFgwVDZrcThkaFJJNHEwWjJabUlTczdHd0RnNStkYnJtdFVaZVh1dVBqcmFOcWtFWjU1WWl3QTZ6NkgwblZGRVptWldmajZuNHJQTHo3M2RJbkJYR2hJc0xTdm85bHNSbXhjZkxuSGR2am9jVHo3NG5UbzgvVFlzRzRWVmkxZGlKRWpoakljSkNJaUlxb0duRUZJVklNRVFVQklTSWpkMlgrbERRZzdkKzZNalJzMzJxM2tldmp3WVl3Wk13Wk9sYkM4ajRqcXIvNURoK0tkdVhQeDJ2eXV1S2VSRS82TzAwTVVSYVRlU0llSGp4dGNHN2dDZGlhVENZSUFiWW9XdVpsM2xxeDJpbkRIMWJOSDBhSlZLM2hVd3Y2RE5tNnVMcVh1Vzl6dlBkc3N0ZGRlZmdFYWpYT3B6eFVYZngzTDN2c0FBTkM2WlF2MDczdC9rVDR4c1hIUzEyR2hqbWVKMjJNUnJRRmhlYW9ZbDdUaWZNSlRqeUU5WFF1bDByclhYMTZCb2oyaXhZSzFIMjJBVHBlSEJ3ZjJ3OURCL1VzMTNqNjl1dU5zOUhrSWdvREdZVVZuVkpiR2R6LzlnbzgzZkFsUkZISHNyNU00OXRmSlVqMnV2RXVZaVlpSWlLZ3dCb1JFTmF3eUFrSW5KeWQwNnRRSmYvenhSN0h0ZVhsNWlJcUtRdDlLbk1GRFJQV1BRcUhBdzJQSDR0UFZxekZwMnV2SXlERWpJVFVmb2lnaUl5VUxPUms2YU55ZG9kYW9JWmZMSUZvQVU3NEorbHc5ZE5sNU1Kdk4wcm1DZmRUbzNpZ0huMy8wRzE2Zk83ZmNZOHJKelhYWWJqVGMrV0FrTjdmQWZuci8vSm1mYnlwMGpxeXNITXgrYXpFU2I5eENXbG82bGk2YVU2cTlDZjg4Y1JwTGxxOUdkazR1QXZ6OU1ILzI2eEFFQWZzTy9JRW1UY0lRRmhvQ1FSQnc5TThUMG1QS3U2elpOb093UEZXTUxRVytCOFZScTFRSURQQ1g3aGVjUWJqM3dDRWNPQlNGKys1dGc2a3ZUb1EySXhOL25qaUZKbzNDRUJvYUROSE96TVplUGJyaW93MGIwYU5yWi9qNStwUnB2RFlmZmJheFhJOGpJaUlpb3NyQmdKQ29oam5haDlCV1pkWE56YzF1SDV0ZXZYclpEUWdCWU0rZVBlalRwdytMbFJDUlE2M3Z2UmUzYjk3RWxpOCt3NFNubjhYV0kxazRjODBhSXBueVRjaEt5d2JTc290OXJFd21neUNLaUFoMXhvTnRUZmg0OVlkNDZmWFhvU3BGQUdmUEV4TmVLakVrdEhsOHd1UWl4Mzc5N1hkcHo4Qi9pejUvRWZNWEw4ZC81NzBCaGFMNHQwUVpHWm40Yk9QWDJMVm5QMFJSeEgvdWE0dlpNNmJCdzkwTnViazZ2TDFpRFVSUmhMT1RFNEtEQXhGN3pickVOamdvRUQ3ZVpTK0VBd0Jtc3pXSUswOFZZMk1aSzIwWG5FR1liekxobnRZdHNXanUvMEdoVUNBOVhZdDNWMWxuVEZxWGt0L1ptY1kyQXhFQVBOemRzSGJGRWdRR0JwVHAya1JFUkVSVWV6QWdKS3BocGFsazNMSmx5eExQRXhFUkFUOC9QeVFuSjlzOXo2VkxseEFSRVZHdWNSTFIzYVBmNE1FNHNIczNQbHJ4TGlaT25ZcjdtanBqOTZsczNFeXpIejdKQktCanVBdjYzdXVHNjVmUDRwUDN2OE9rVjE2QnAzZjVDMVlBd1B6WnIyUFcvUC9DczBFRCtIaDdGUXFtS29QUmFNVDJuWHN3WXRqZ1FzZHYzVTdDMWw5Mll2dXUzMkV3R0JBU0hJaEp6NHhIdHk0ZHBUNHVMaHFzV2I0WUgzNzhQMXk0ZEFVeFY2OUpiUThOR1ZqdU1abE1KZ0FvODNNVkJLSE1BV0hCclNsNjkreUdNU09IU3g4a05Rb0x4YnhacitIcmIzOUV6TlZyTUptc3N4TkRnZ01SNE85WDZEeU55cm0wMklaTGhZbUlpSWhxRmdOQ29ocFdXUUdoSUFqbzE2OGZObS9lYkxmUG5qMTdHQkFTVWFuMEhqQUF3UTBiWXZYYmI2Tjl4NDU0L3NFSGthRURMaVlZa0pabFFtYXVCV3FsQURlTkhLRytTclFJY1VKRzhrMTgrY0hIY05abzhOcWNPWEJ5THYzK2Z2YmNkMjhiYlAzbUN6ZzVsWDhXWWxuOTl2c0JMRi85SVVSUlJFUjRNenc0OEFFTWZLQTM1SEo1a2I0dFd6VEhlKzh1d3BKbHEzSHdqeU5RS3BWNGRPUkRlT1NoQjh0OWZTZTFHbU5HRGNmb2g0ZVZxcjhnQ09qWnZRdWVIRGNhd1dXY3hXZjRaNG0yazVNYWdpQVVtbVV1bDh2UnEzc1g5T2phQ1c4dlg0UDlrWWZSTURRWTgyZTlYcVpyRUJFUkVWSHRKNGhpU2R0WkUxRlZtekpsQ2pJek00dHQ2OXUzTDU1NTVwbFNuU2MzTnhkVHAwNjFXNnhFSnBQaHZmZmVnMmNsRmdzZ29wbzFmdng0NmVzdnYveXkwczl2c1ZnUWRmQWdvZzRjZ0xPTEMrNXAxdzdldnI3dzlQS0N3V0JBUm5vNkVxNWZ4NlZ6NStEUm9BRWVHalVLUWFHaGxUNk82bVF5bWZIRHR1M28xcmxEcVN2b0ppV240TVNwcytqZXBTTThQTnlyZUlTVjUvZjlrVENaVExpL1p6YzRPeWhrZGV0MkVzNWR1SVRlUGJ2WlhZNWRGMVgxenc4UkVSRlJiU0dVc045WS9YbUhSMVNIaFlTRTJBMElTMXVvQkFCY1hGelF2WHQzN04rL3Y5aDJpOFdDZmZ2MlllVElrZVVhSnhIZGZXUXlHWHIwNllNZWZmb2dJejBkRjg2ZFEySjhQUDQrZFFvcXRScGUzdDVvM3FJRmhqM3lDT1QxSkRoU0tPUVlNM0o0bVI3ajcrZUxCd2YycTZJUlZaMEgrdlFxVmIvQUFQOUN4VTJJaUlpSXFINnBIKy9raWVxNGtKQVFuRHQzcnRpMnhNUkVpS0pZNnVJaUR6endnTjJBRUFEMjc5K1A0Y09IMTZzWklFUlVQUnA0ZWFGcno1NDFQUXdpSWlJaUlxcGtzcEs3RUZGVmM3UVBvVTZuUTBaR1JxblAxYkJoUTdSbzBjSnVlMlptSnY3ODg4OHlqWStJaUlpSWlJaUk2aThHaEVTMVFHa0tsWlJGLy83OUhiYnYyYk9uVE9jaklpSWlJaUlpb3ZxTEFTRlJMUkFjN0hnVC9MSUdoQjA2ZEhCWWlPVEtsU3VJajQ4djB6bUppSWlJaUlpSXFINWlRRWhVQ3pnN084UEh4OGR1KzQwYk44cDBQcmxjanI1OSt6cnN3MW1FUkVSRVJFUkVSQVF3SUNTcU5Sd3RNeTdyREVJQTZOT25EK1J5dWQzMnFLZ281T1RrbFBtOFJFUkVSRVJFUkZTL01DQWtxaVZDUTBQdHR0MjRjUU9pS0picGZCNGVIdWpjdWJQZDl2ejhmRVJHUnBicG5FUkVSRVJFUkVSVS96QWdKS29sSE0wZzFPdjFTRXRMSy9NNVN5cFdzbmZ2WGxnc2xqS2ZsNGlJaUlpSWlJanFEd2FFUkxWRVNaV01FeElTeW56T3BrMmJvbkhqeG5iYms1T1RjZWJNbVRLZmw0aUlpSWlJaUlqcUR3YUVSTFZFWUdBZ1pETDdQNUxscVRvc0NFS0pzd2kzYjk5ZTV2TVNFUkVSRVJFUlVmM0JnSkNvbGxBcWxRZ0lDTERiWHA2QUVBQTZkKzRNVjFkWHUrMlhMMS9HNWN1WHkzVnVJaUlpSWlJaUlxcjdHQkFTMVNLT0NwV1VOeUJVcVZUbzNidTN3ejYvL1BKTHVjNU5SRVJFUkVSRVJIVWZBMEtpV2lRc0xNeHVXMHBLQ25RNlhibk8yNjlmUDRmTGwwK2ZQbDJ1UFE2SmlJaUlpSWlJcU81alFFaFVpelJxMU1oaGUzbG5FZnI0K0tCcjE2NE8rM0F2UWlJaUlpSWlJcUs3RXdOQ29scWtxZ0pDQUJnMmJKakQ5aU5IamlBNU9ibmM1eWNpSWlJaUlpS2l1b2tCSVZFdDR1Ym1CazlQVDd2dEZRa0lnNE9EMGI1OWU3dnRvaWppMTE5L0xmZjVpWWlJaUlpSWlLaHVZa0JJVk1zNG1rVllrWUFRQUI1NjZDR0g3UWNQSGtSbVptYUZya0ZFUkVSRVJFUkVkUXNEUXFKYXhsRkFlT1BHRGVUbjU1ZjczRTJiTmtXclZxM3N0cHRNSnZ6MjIyL2xQajhSVlQ4bkp5ZnBhNzFlWDRNaklhcGJDdjY4RlB3NUlpSWlJcm9iTVNBa3FtVWNWVEsyV0N4SVRFeXMwUGxMMm92dzk5OS9MM2UxWkNLcWZnVzNKYWpvN3dlaXUwbkJueGRIMjNzUUVSRVIzUTBZRUJMVk1vNENRZ0NJaTR1cjBQbGJ0MjZOeG8wYjIyM1B5OHZEM3IxN0szUU5JcW8rTFZxMGtMNk9qSXlzd1pFUTFTMEZmMTRpSWlKcWNDUkVSRVJFTlk4QklWRXQ0KzN0RFZkWFY3dnQxNjlmcjlENUJVRW9jUmJocmwyN1lEUWFLM1FkSXFvZW5UdDNscjQrY09BQXpwOC9YNE9qSWFvYnpwOC9qd01IRGtqM08zWHFWSE9ESVNJaUlxb0ZHQkFTMVRLQ0lEaWNSVmpSR1lRQTBLRkRCd1FHQnRwdHo4cks0a3drb2pxaWRldlcwaXhDVVJTeGZ2MTZob1JFRHB3L2Z4N3IxNitIS0lvQXJMTUhXN2R1WGNPaklpSWlJcXBaREFpSmFpRkhBZUgxNjlkaHNWZ3FkSDVCRURCMDZGQ0hmWGJzMkFHejJWeWg2eEJSMVJNRUFSTW5Ub1JHb3dFQWFMVmF2UFBPTzlpd1lRTmlZbUpZdUlRSTFvSWtNVEV4MkxCaEE5NTU1eDFvdFZvQWdJdUxDNTU5OWxrSWdsRERJeVFpSWlLcVdZcWFIZ0FSRmVVb0lEUWFqYmg5K3phQ2dvSXFkSTF1M2JyaGh4OStRSHA2ZXJIdHFhbXBPSGJzR0xwMTYxYWg2eEJSMVFzSUNNQ3JyNzZLbFN0WFFxZlRRUlJGN04rL0gvdjM3Ni9wb1JIVldpNHVMcGcrZlRvQ0FnSnFlaWhFUkVSRU5ZNHpDSWxxb1VhTkdqbHNyK2craEFDZ1VDanc0SU1QT3V5emJkdTJDczlXSktMcTBhSkZDeXhZc0tCUTBSSWlLbDZMRmkzdzFsdHY4ZWVGaUlpSTZCK0NhTnVBaFlocURZdkZndWVlZTg1dW9aQWhRNFpnN05peEZiNk93V0RBdEduVGtKT1RZN2ZQcEVtVDBMTm56d3BmaTRpcWh5aUtPSGZ1SEk0ZlA0NkxGeTlDcTlWeW1USGQ5Wnljbk9EcDZZbUlpQWgwNnRRSnJWdTM1ckppSWlJaXVxc0lKYno1NFJKam9scElKcE9oWWNPR2lJbUpLYlk5UGo2K1VxNmpWcXN4WU1BQS9QampqM2I3L1BqamoramF0U3NVQ3Y2NklLb0xCRUZBbXpadDBLWk5tNW9lQ2hFUkVSRVIxUkZjWWt4VVN6bGFaaHdmSDQvS212emJ2MzkvT0RrNTJXMVBUVTNGdm4zN0t1VmFSRVJFUkVSRVJGVDdNQ0FrcXFVY0JZVFoyZGxTQmNhS2NuVjFSYjkrL1J6MjJiWnRHd3dHUTZWY2o0aUlpSWlJaUlocUZ3YUVSTFdVbzByR1FPVXRNd2FBb1VPSFFxUFIyRzNQeXNyQ2I3LzlWbW5YSXlJaUlpSWlJcUxhZ3dFaFVTMFZFaElDdVZ4dXQ3MHlBMEpYVjFjTUdUTEVZWjhkTzNZNExHWkNSRVJFUkVSRVJIVVRBMEtpV2txaFVDQWtKTVJ1ZTJVR2hBQXdjT0JBZUhoNDJHM1g2WFRZc1dOSHBWNlRpSWlJaUlpSWlHb2VBMEtpV3N6Uk11TnIxNjVWNnJYVWFqVkdqQmpoc00vdTNidVJrWkZScWRjbElpSWlJaUlpb3ByRmdKQ29Gbk1VRUthbHBTRXpNN05TcjllN2QyLzQrdnJhYlRjYWpkaTZkV3VsWHBPSWlJaUlpSWlJYWhZRFFxSmF6RkVsWXdDNGV2VnFwVjVQb1ZCZzFLaFJEdnNjT0hBQXljbkpsWHBkSWlJaUlpSWlJcW81REFpSmFyR3dzRERJWlBaL1RDczdJQVNBcmwyN0lqUTAxRzY3Mld6R2p6LytXT25YSlNJaUlpSWlJcUthd1lDUXFCWlRxOVVPdzdxcUNBZ0ZRY0Nqano3cXNFOVVWQlFTRWhJcS9kcEVSRVJFUkVSRVZQMFlFQkxWY2syYk5yWGJGaHNiQzFFVUsvMmE5OTU3TDhMRHcrMjJpNktJNzcvL3Z0S3ZTMFJFUkVSRVJFVFZqd0VoVVMzWHJGa3p1MjE1ZVhtNGRldFdwVjlURUFTTUdUUEdZWitUSjA4aUppYW0wcTlOUkVSRVJFUkVSTldMQVNGUkxlZG9CaUZRTmN1TUFTQThQQnp0MnJWejJHZkxsaTFWTW9PUmlJaUlpSWlJaUtvUEEwS2lXaTR3TUJBYWpjWnVlMVVGaEFEdzZLT1BRaEFFdSswWEwxN0VYMy85VldYWEp5SWlJaUlpSXFLcXg0Q1FxSllUQkFGTm1qU3gyMTZWQVdGb2FDaTZkdTNxc00rbVRadGdOQnFyYkF4RVJFUkVSRVJFVkxVWUVCTFZBWTZXR1Nja0pGUnBRRGR5NUVqSTVYSzc3V2xwYWZqNTU1K3I3UHBFUkVSRVJFUkVWTFVZRUJMVkFZNENRclBaalBqNCtDcTd0cCtmSC9yMDZlT3d6NDRkTzVDVWxGUmxZeUFpSWlJaUlpS2lxc09Ba0tnT2NGVEpHS2phWmNZQU1HTEVDRGc1T2RsdE41bE0yTFJwVTVXT2dZaUlpSWlJaUlpcUJnTkNvanJBemMwTmZuNStkdHVyT2lEMDhQREF5SkVqSGZZNWRlb1VUcDA2VmFYaklDSWlJaUlpSXFMS3g0Q1FxSTV3dE15NHFnTkNBT2pmdnorQ2c0TWQ5dm5xcTYrUW41OWY1V01oSWlJaUlpSWlvc3JEZ0pDb2puQzB6RGdsSlFYWjJkbFZlbjI1WEk2bm5ucktZWi9rNUdUOCt1dXZWVG9PSWlJaUlpSWlJcXBjREFpSjZnaEhNd2lCNnBsRjJMSmxTM1RwMHNWaG41OS8vaGxwYVdsVlBoWWlJaUlpSWlJaXFod01DSW5xaUxDd01DZ1VDcnZ0c2JHeDFUS09jZVBHUWExVzIyMDNHbzM0K3V1dnEyVXNSRVJFUkVSRVJGUnhEQWlKNmdpRlFvR3dzREM3N1RFeE1kVXlEaTh2TDR3WU1jSmhuK1BIaitQY3VYUFZNaDRpSWlJaUlpSWlxaGdHaEVSMWlLTmx4ckd4c1JCRnNWckdNV2pRSUFRRUJEanNzM0hqUnBoTXBtb1pEeEVSRVJFUkVSR1ZId05Db2pyRVVVQ1ltNXVMcEtTa2FobUhRcUhBazA4KzZiRFB6WnMzc1h2Mzdtb1pEeEVSRVJFUkVSR1ZId05Db2pyRVVTVmpvSG9LbGRqY2M4ODk2TkNoZzhNK1AvMzBFekl5TXFwcFJFUkVSRVJFUkVSVUhnd0lpZW9RWDE5ZnVMbTUyVzJ2cmtJbE5vOC8vamlVU3FYZGRyMWVqODJiTjFmamlJaUlpSWlJaUlpb3JCZ1FFdFVoZ2lBNFhHWmNuVE1JQWNESHh3Y1BQZlNRd3o1UlVWSDQrKysvcTJsRVJFUkVSRVJFUkZSV0RBaUo2aGhIeTR6ajR1SmdOQnFyY1RUQWtDRkQ0T2ZuNTdEUHA1OStDcDFPVjAwaklpSWlJaUlpSXFLeVlFQklWTWM0bWtGb05wdXJmWm14VXFuRUUwODg0YkJQZW5vNnZ2NzY2Mm9hRVJFUkVSRVJFUkdWQlFOQ29qcW1TWk1tRHRzdlhicFVUU081NDc3NzdrTzdkdTBjOWpsNDhDRE9uajFiVFNNaUlpSWlJaUlpb3RKaVFFaFV4MmcwR2dRSEI5dHRyNG1BRUFER2p4OFBoVUxoc005bm4zM0dwY1pFUkVSRVJFUkV0UXdEUXFJNnFFV0xGbmJicmx5NUFyUFpYSTJqc2ZMejg4T29VYU1jOXVGU1l5SWlJaUlpSXFMYWh3RWhVUjNrS0NEVTYvVzRmdjE2Tlk3bWpzR0RCenNzb2dKWWx4cWZPWE9tbWtaRVJFUkVSRVJFUkNWaFFFaFVCemtLQ0lHYVcyWXNrOGt3YWRJa0tKVktoLzI0MUppSWlJaUlpSWlvOW1CQVNGUUhlWHQ3dzlmWDEyNTdUUVdFQUJBWUdJalJvMGM3N0tQVmFyRnAwNlpxR2hFUkVSRVJFUkVST2NLQWtLaU9jalNMOE5LbFN4QkZzUnBIVTlqQWdRTVJIaDd1c0U5a1pDUk9uejVkVFNNaUlpSWlJaUlpSW5zWUVCTFZVUkVSRVhiYnNyT3pjZnYyN1dvY1RXRXltUXpQUGZjY1ZDcVZ3MzRiTm14QWJtNXVOWTJLaUlpSWlJaUlpSXJEZ0pDb2ppcHBIOEtMRnk5VzAwaUtGeEFRZ0RGanhqanN3NlhHUkVSRVJFUkVSRFdQQVNGUkhlWHY3dzhQRHcrNzdUVzVENkZOLy83OUhjNTBCSUJEaHc1eHFURVJFUkVSRVJGUkRXSkFTRlJIQ1lKUTRqNkVOVTBRQkR6MzNITlFxOVVPKzMzMjJXZGNha3hFUkVSRVJFUlVReGdRRXRWaGptYm5wYWFtSWowOXZScEhVencvUHorTUd6Zk9ZWitNakF4OCtlV1gxVFFpSWlJaUlpSWlJaXFJQVNGUkhWYlNQb1MxWVJZaEFQVHQyeGV0VzdkMjJPZnc0Y000ZXZSb05ZMklpSWlJaUlpSWlHd1lFQkxWWVNFaElkQm9OSGJiYTB0QUtBZ0NKazZjQ0Njbko0ZjlQdnZzTXlRbkoxZlRxSWlJaUlpSWlJZ0lBQlExUFFBaUtqK1pUSVlXTFZyZzFLbFR4YmJYbG9BUUFIeDhmUEQ0NDQvanM4OCtzOXRIcjlmamd3OCt3Tnk1YzZGUThOY1RFUkVSRVFIdHQ4UkxYNThjRThiamRmajR5VEZoMHA5RVZMc0lvaWlLTlQwSUlpcS9IVHQyNEp0dnZySGJ2bTdkT3JpNnVsYmppT3dUUlJITGxpM0QzMy8vN2JEZmtDRkRNSGJzMkdvYUZSRVJFUkhWWmd5VTZoZCtQNGxxaGlBSWdxTjJMakVtcXVOSzJvZnd5cFVyMVRTU2t0bVdHanRhRmcxWVE4K3paODlXMDZpSWlJaUlpSWlJN200TUNJbnF1RWFOR2tHbFV0bHRyMDNMakFIQXk4c0xUei85ZEluOTFxOWZqNHlNaktvZkVCRVJFUkhWYXB4dFZyL3crMGxVT3pFZ0pLcmpGQW9GbWpWclpyZTl0Z1dFQU5DMWExZmNmLy85RHZ0a1oyZGozYnAxc0ZnczFUUXFJaUlpSWlJaW9yc1RBMEtpZWlBaUlzSnUyN1ZyMTJBMEdxdHhOS1V6ZnZ4NEJBVUZPZXh6L3Z4NWJOMjZ0WnBHUkVSRVJFUkVSSFIzWWtCSVZBODQyb2ZRYkRZakppYW1Ha2RUT21xMUdpKy8vREtVU3FYRGZsdTNic1daTTJlcWFWUkVSRVJFVk5zVXJJcExkUisvbjBTMUV3TkNvbnFnV2JObWtNdmxkdHRyNHpKakFBZ0pDY0g0OGVNZDloRkZFUjkrK0NHU2s1T3JhVlJFUkVSRVJFUkVkeGNHaEVUMWdFcWxRdVBHamUyMjE5YUFFQUI2OSs2TnpwMDdPK3lqMCttd2V2WHFXcmxVbW9pSWlNb3ZKU1VGT3AydVNxK1JrNU9EbXpkdmxyby85ejhtSXFLN0VRTkNvbnJDMFQ2RWx5OWZSbjUrZmpXT3B2UUVRY0NFQ1JQZzYrdnJzTi8xNjlmeHYvLzlENklvVnRQSWlJaUlxS3JEdS9QbnorUHh4eC9IeG8wYmtaT1RVeVhYeU16TXhOTlBQNDI1YytmaTFLbFRoZG9zRmd1ZWZmWlovUHp6ejlKempZK1B4L1RwMDNINjlPbEtHNFBaYk1hQ0JRdHc0Y0tGU2p2bjNZUlZiK3NYZmorSmFpY0doRVQxaEtOOUNQUHo4M0hseXBWcUhFM1phRFFhVEpreUJRcUZ3bUcvUC83NEEvdjI3YXVtVVJFUkVkR3VYYnV3WXNXS1VnV0YrZm41ZVBYVlYzSGt5SkZTbjErbFVpRW5Kd2RmZnZrbFhudnROZVRsNVpYcWNVYWpFUXNXTENqVit4dVZTZ1ZSRkhIMDZGR3NXTEVDQ1FrSlVwdE1Kc1BObXpmeC92dnZZK3pZc2RpeFl3YzBHZzJpbzZNeFk4WU1mUFhWVnc3UExZb2lGaTFhaEhYcjFpRTNOOWR1UDdsY2pxaW9LRXlkT2hYVHAwL0h6cDA3WVRBWVN2VmNxZW9aamNaQ3IzR1R5VlRoY0Z3VVJVUkdSaUl6TTdQYzU5QnF0VGgzN3B6ZDl1enNiQnc2ZElpelhvbW9VamorM3pnUjFSbmg0ZUVRQk1IdURMdm82R2kwYXRXcW1rZFZlazJhTk1INDhlUHh2Ly85ejJHL0w3LzhFbUZoWVdqV3JGazFqWXlJaU9qdUpaZkxzV3ZYTGh3NWNnVHU3dTRPKytyMWVxU2twQ0E2T2hwUFB2a2tIbi84Y1FpQzRQQXh0bUpsS3BVS3ExYXRnck96TTdLenM3Rm16UnFIVzR2Y3ZuMGJzYkd4T0hmdUhOYXNXWU9BZ0FDN2ZRdCtBTGxreVJLRWhvWVdhbGVwVkRDWlRKZ3laUXI2OSsrUGpJd01BTmFDYXFOSGozWTRma0VRRUJ3Y2pNMmJOK1BRb1VOWXVIQ2gzZmNvS3BVS2VyMGUzdDdlV0wxNk5UNzg4RVAwNmRNSDQ4ZVBMM0VsQlZXY3lXVENzV1BIMEsxYnR5S3Z5NXljSER6MzNITVlPM1lzaGc4ZkRwMU9oMmVlZVFiRGh3L0h3dzgvREE4UGozSmRiL1BtelZpMWFoV21USm1DZnYzNmxma2NlWGw1bURadEd0cTFhNGVubjM0YXJWdTNMbktOaFFzWHd0L2ZIdzgvL0RBR0R4NE1qVVpqOTN4R294RXFsYXJRTVZFVUVSTVRnK2JObTl0OVhGSlNFcHljbk1yMTkwQkVkUWRuRUJMVkV4cU5CbUZoOXFmck8vcjBzYmJvMDZjUGV2WHE1YkNQMld6R21qVnJvTlZxcTJsVVJFUkVkeTliRWJTc3JLd1MrNVpuRnBQdC9ES1pUQW8yM056YzBMRmpSMFJGUmRtOXhjYkdBckRPc0pvMWE1YkRXVm95MlozLzhxalZhcnZ0QitKT3VRQUFJQUJKUkVGVUhUcDBnQ0FJVXFDb1VDaHcrL1p0eko4LzMrRnN2eWVlZUFLK3ZyNUlTVW5CbTIrK2FiZXY3YndEQnc3RVcyKzloZno4Zk96Y3VST3paOCsyZTI2eXFveXF0MXF0Rml0V3JNQ1VLVk1LelNJRnJPRnRWbFlXUHZua0UremV2UnRLcFJJNU9UbjQrdXV2Y2VqUUlZZm5UVTlQeC9mZmZ3K3oyVnpvdUZLcHhPelpzNkhYNjdGMDZkSWk3OFZQblRxRmQ5OTkxK0gyT2JZdzcrclZxOFVHOUxiWGMwWkdCalFhamRSLzE2NWR4UzdaWDd0MkxlYk9uWXYwOUhUcG1DQUllUG5sbDdGbzBTSjgrT0dIeGQ1bXpweUpwVXVYVnRwV1A2eGlURlE3Y1FZaFVUM1NwazBieE1YRkZkdDI3ZG8xNU9ibXdzWEZwWG9IVlFhQ0lPQ3BwNTdDOWV2WDdUNFB3UG9HYjlXcVZaZ3paMDZSVDBHSmlJaW84dGdDUEkxR2d3MGJOampzdTMvL2ZpeFpzZ1FhalFaUFBQRkVxYzVmTUx3RHJCOEV5dVZ5REJnd0FHM2F0RUZnWUdDSnN4RExlbzJQUC80WThmSHhVbUNuMStzQkFNdVhMNGRTcVlUSlpKS096NWd4QTFxdEZtKy8vVGJtejU5ZjdGaFVLaFdHREJtQ3p6Ly9IT25wNmJoNTgyYXh4ZU1LanFOTGx5NTQ1cGxuOE9tbm44Sm9OQ0lwS1FuKy92NFZlcDdrbUsrdkx5WlBub3lsUzVkaTZ0U3ArUGpqajZXWm03YVpySTBiTjhiUW9VT2wyYXUyKzQ0NE9UbmhvNDgrd3ZidDJ4RVNFbEpzZTA1T0R0YXVYUXR2YjIvcCtPblRwMkV3R09EajQ0TUpFeVlVZTI3YmE5VFgxeGY1K2ZuNDhNTVBDN1hiUW5tNVhJNXIxNjdoNDQ4L1JsWldGdmJ1M1lzREJ3NWd5WklsaFY1M2d3WU53aXV2dklJWFgzd1JTNWN1UmFOR2paQ1ZsUVdsVW9uSXlFaUh6ek1wS1FueDhmRm8xS2lSdzM1RVZIZHhCaUZSUGRLbVRSdTdiYUlvMW9tTnNWVXFGVjU1NVJXNHVybzY3R2Q3RThTaUpVUkVSRlhuMytGYVZaNC9KeWNIMDZaTnc0NGRPd0FBUVVGQkZRNEhBUlE2UjN4OFBMWnUzWXJqeDQ5THN4RnRnZUNmZi82SnFLZ29IRDkrSElBMXJMU3RXRGg4K0REV3JsMXI5eG85ZS9ZRUFEUnYzdHh1Z1BMdjV6SnExQ2cwYjk0Y2FXbHBtRHg1Y3BrcUxWUDU5T3ZYRHdFQkFjakp5Y0hGaXhlbDQ3WWczS2JnNjFLbjAySFJva1YyVjY4NE96dERFQVRjdkhrVENRa0pTRWhJd0prelozRHMyREVjTzNZTTd1N3VDQW9LUW5aMnRuUXNQajRlM3Q3ZUNBb0t3c0dEQjRzVXp3R3NyejliQUppUmtZR3NyQ3hjdUhBQlAvMzBrM1RidG0yYk5FYmJzYjE3OXdJQVRwdzRnWFhyMWhVNlo2dFdyZEN0V3pla3A2ZGovZnIxdUhMbENwNTY2aWtBZ0tlbkovYnMyVlBrdG12WExnQkFXRmdZdzBHaWVvNHpDSW5xa2ZEd2NDaVZTcnNWaTZPam85R2hRNGRxSGxYWitmajRZUExreVZpMmJKbkRBUERZc1dNSUNnckNJNDg4VW8yakl5SWl1bnRVZGtCNC9mcDF6Smd4UTFxR2F3dEE5SG85eG80ZEM0UEJnRXVYTGtHajBhQlBuejZsT3FmQllDaXlkUGlKSjU2UWxsZ1dmQzh4Zi81OEtSQ2NPSEVpeG93WmcwY2VlUVRaMmRuWXNtVUx2THk4a0pPVGc0Y2ZmaGdhalVZS1lFclNzR0ZEdlBiYWE4alB6OGRqanoxV2JCL2JNdTJsUzVkS005Wk1KaE1NQmdNTUJnUGVmUE5OckZtekJtNXVicVc2NXQya3NxcmVDb0tBb1VPSDR1alJvemgvL255UklqU0ppWWw0L3ZubkM5MS85dGxua1pxYUNxMVdpMlhMbGhVSkV3VkJnRnd1aHlBSStPS0xMd0JZQTd2aHc0ZERKcE5oOU9qUjBpekVvVU9Id21Bd29GMjdkaGd4WWdRVUNvWGRMWUpXcjE0dHpXUk1UMC9IakJrejRPUGpnejU5K3NETnpRMXl1UndXaXdYYnRtMkRScVBCd0lFREFWakQ3SVlORzJMQmdnWEZyclFaTkdnUW9xS2lFQm9haWw5KytRWDMzbnN2L3Y3NzczTCtqWllQcXhnVDFVNE1DSW5xRWFWU2lZaUlDTHYveU5lRmZRaHQ3cm5uSG93YU5RcmZmZmVkdzM0Ly9mUVRnb0tDMEtWTGwyb2FHUkVSMGQzRE51dE5yOWRqMXF4WkR2c1czTmZNbm9ZTkcyTENoQW5ZdEdrVGZIMTlvZFZxa1pDUUFFRVEwS0pGQzZuZnJsMjcwS0pGQ3dRRkJkazlseWlLV0xObURXSmpZN0YwNlZJNE9UbEpiYSsrK2lvV0wxNHNGU1N4dlFkcTFxeVpGSnBjdUhBQkJvTkJDZ3ovelZHUmxPSjRlbnFpWmN1V2lJbUp3Zjc5KytIcjZ5c0ZsN2R1M1pLQ1NsZFgxMEtGSkFvV0tQbjY2NjhMQlZSVStjYU1HWU14WThZZ096c2JodzhmaGtLaGtQYjNrOGxrY0hWMWxiNVhNcGtNUVVGQjB1c3dNakt5Mk9CYUVJUkNTNEJ0ajNkemM4UDE2OWNMSFZlcjFWQ3IxWGoxMVZlaDBXanczbnZ2RmJ1OFBEbzZXaXErNCsvdmo0eU1ES1NtcHVMYXRXdEZ0dUt4elNDMFNVNU94dno1ODRzTkNUdDA2SUJ4NDhaaDJMQmhlT2FaWnpCejVzeHFEd2lKcUhaaVFFaFV6N1JwMDhidVAvSzNiOTlHYW1vcWZIeDhxbmxVNVROczJEREV4c2JpeElrVER2dlo5cEJwMnJScE5ZMk1pSWpvN21BTENNMW1NODZjT2VPd2IybTMvUmc0Y0tBMDIrbWpqejVDUWtJQzFHbzFWcXhZZ1owN2QrS2pqejRDQUV5ZVBMbkU2K2wwT2dEQXZIbnpzSGp4WW1sbVh2djI3ZkhERHo4QWdEUWpFQURtekprRGYzOS9wS2FtSWlrcENXcTFHZ2FEUVpvRlZwQkdvOEdKRXljUUZoWlc3SHVucFV1WFN0Y1hSUkhIangrSHA2Y24zbmpqRFV5Yk5rMzZ1ek9aVElWbUZiWnIxdzR2dmZTU05GYXFYZ2NPSElEWmJFYS9mdjJ3Y2VOR0FOYlg5NkJCZ3hBVUZJUVZLMVlVdVY4UzIydS9ZRWdIQUptWm1VV09BU2kwTkhqbXpKbFl0V29Wdkx5OHBQYno1ODhqSVNFQm5wNmVBQUFYRnhkMDdOZ1JDb1VDano3NktQUjZQZno4L0NBSUFvWU1HUUovZi85Q3N5RjFPaDFXckZpQjNOemNJZ0doVXFuRWhBa1Q4UDMzMzBNdWw2TkxseTVZdlhwMWFmN3FpS2llWTBCSVZNODQyb2NRc0g2Q2Z2Lzk5MWZUYUNwR0VBUzg4TUlMV0xod1laRnFjd1hsNStkajFhcFZXTGh3WWFFM1YwUkVSRlF4dHBETHhjVUZXN2R1ZGRqWFZxU2tMRTZlUEFuQSttLzVIMy84Z2NHREIrUGN1WE80ZVBFaVBEdzhwSDYycGNlQWRaWEJ2L2Z6TTV2TjJMWnRHMGFOR2xYaU5XTmlZckIyN1ZxY08zY09FUkVSc0Znc2FONjhPVmF1WEFuQUd1aTV1TGlnVmF0V1dMUm9FUVJCd09USms5Ry9mLzlDNStuUm93Y1dMRmhRS0JoTlRVM0ZzV1BIMEs1ZE8rbll6cDA3b2RWcTBhaFJJOFRGeFdISGpoMDRmLzQ4WnMrZXpUM2RTcW45bHZoeUwwdU5qSXpFcGsyYnBQdHhjWEdReVdSd2QzZEh4NDRkS3p3MlVSU2wxOHhISDMwRVB6OC9tTTFtREI0OEdFMmFOSkVDYndBWU9YSWs1SEk1dnYzMlc0Zm50TzBkNk9mbkI4QTZnL2ZHalJ2SXk4dkR3b1VMaS9SUFMwdkR5eSsvTE4zWGFyVklTa3BDV2xvYWxpOWZMaFU3S1RqbVgzNzVCVDE2OUlCS3BaTEM5bjhYUWZuM1l5cExSYjZmUkZSMUdCQVMxVE9ob2FGd2QzZVg5cm41dCtqbzZEb1RFQUxXeW0rdnZ2b3E1cytmYi9jNUFkWlBhRmVzV0lFNWMrYkEyZG01R2tkSVJFUlVmMVZHa1JCN1VsSlNjTzNhTlFEV2dHL0JnZ1hvMjdjdlhuLzk5U0t6NnhJU0VxUktyKys4ODA2eGU2dVZ4cng1OHhBYkd5dmR0eFdxdUhMbENxNWN1VktvNzlHalI2V3ZVMU5UaTV5cmUvZnVXTHQyTFFJQ0FwQ1ptWWtKRXliQXhjV2wwQkxoM054Y2JOeTRFZjcrL21qZnZqM2k0dUxRdTNkdkhEeDRFRk9tVE1IVXFWTXhZTUNBY2owWEtwMmVQWHRpNzk2OVNFaElnTHU3T3l3V0M1eWNuQW90OHk1SmJHd3NidDI2aGU3ZHV4ZHB5OHZMQTJBdFZtSmJLbXcybXdGWVgrTzI0Tm5XdCtCU2VIdTZkKytPNE9CZ2pCMDdGci8vL2p1Y25KelF2WHQzYk5pd0FUcWREdUhoNGRMK29CRVJFWVVlZS9IaVJRUUZCU0VpSWdKbXN4bTdkdTBxVW9uNXlKRWp1SG56SnFaT25RckFHdEFiRElaaVp6dmEyUFlOSmFMNml3RWhVVDBqQ0FMYXRHbURxS2lvWXR2UG5Uc0hVUlNyOUExL1pmUHg4Y0gwNmRPeGVQRml1L3NFQWRhTnoxZXZYbzNYWDMrOXlDZWxSRVJFVkx2czNic1hvaWhDcVZSQ0VBUzR1TGhnMzc1OThQRHd3T1RKazNIZ3dBRkVSMGRMVlZadGR1N2NpZkR3Y0xSczJkTGgrYlZhTFk0ZE80YURCdzlLeDlMVDAvSGlpeStpZS9mdWVPS0pKd3JOakxTRmtBV1AyV1lOMnBaRS8xdDRlRGdBNndlVnhWbS9majB5TWpJd2E5WXNuRDE3RmdBd1lNQUF0RzNiRm12V3JNR3laY3R3N2RvMVRKbzBxVTY5TjZ0TEJFSEFnZ1VMQU54WlNpeVR5YkIrL2ZvaSswd1dWNlRrK2VlZlIySmlJaXdXQ3hZdlhvejI3ZHNYZW94ZXJ3ZUFRc1ZsYk9mTnljbkIvdjM3cGVQNStmbkl6OCtIeVdSeStGNTE3Tml4QUFxL3JvWVBINDdodzRkandJQUIwR3ExZG92WkNJSWc3Um42Ny9EUVpzdVdMV2pRb0FIdXUrOCtBTmJ3THlJaUFyR3hzVkFvRk5pMmJaczAyM0h6NXMwWU5Xb1VldmZ1YlhlOFJGUS84SC9RUlBXUW80QXdPenNiQ1FrSmFOaXdZVFdQcW1LYU5XdUdTWk1tT1Z6NkFGZ0QwRTgrK1FRdnZQQUMzMmdURVJGVkVyMWVqL256NXp2c1U5d3NPMGQrLy8xM2VIdDdRNlBSSUNVbEJRTUhEc1EzMzN5REd6ZHVBQUMyYjkrT00yZk9ZTisrZlhqZ2dRZWt4NTA4ZVJJYk5tekF1KysrVzZpd1NVRXZ2L3d5TGwyNlZHUlo1SHZ2dllmZzRHQzdnVjVsT25EZ0FIYnQyb1ZPblRxaGI5KytPSExraU5SbTIyZDUrL2J0K1A3Nzd5R0tJbDU0NFlVcUgxTmRWZG5MVWYzOC9OQ3ZYejk4OWRWWENBd01sUGFmVkNnVVJZcVV1THE2U2tIYlR6LzloR2JObWtsRlRRRHI4bDdBK29IMjVjdVg4ZnZ2djB1dnIyYk5taFhhL3NjMlEyL2x5cFdZT1hObXVjYXVVcW1nMVdvUkdCaFlwTTFrTWtFVVJZaWlpT0RnNEVKdHg0NGR3K0hEaHlFSUFzNmZQNDlodzRaQkpwTkJGRVc4ODg0N2FOV3FGWVlOR3lidGUyZ2psOHZ4elRmZkZLa1VYaEZjWGt4VU96RWdKS3FIU3RxSE1EbzZ1czRGaEFEUXRXdFgzTHAxeStIeUJ3Q0lpb3FDcDZlbjlPa3JFUkVSVll6WmJMYjc0V041bkRoeEF2SHg4UmczYmh4KysrMDNBTURRb1VQeHd3OC9ZT0RBZ1VoSVNKQm0zSVdIaDZOMTY5YlN2Ly9QUC84OFhuamhCY3lhTlFzclY2NHNkaCsvZnYzNjRlTEZpNURMNVJnMWFoUzJiTmtDQU5Lc0xWc2dWREQ0dEMwVkxVMFlXcEtyVjY5aXhZb1Y4UGYzbDRLZzNOeGNBSGYyY252aGhSZHc4dVJKM0x4NUV6Lzg4QVA2OWV1SDVzMmJWK2k2VkhvalJvekFpQkVqQUZpWEVELy8vUFBvMkxFajVzeVpBNVBKaE1HREI1ZXFTSWt0SUF3T0RrYlRwazN4L3Z2dk8xeTZEZ0I3OXV4Qnk1WXRNV3pZc0RLUFd5Nlh3MlF5U2EvWGdteExtejA5UFl2TU1QVHc4TUNWSzFjUUV4TUR3RnJOR0xET09HemZ2ajJ1WDc4T29IQlZiWnZLREFlSnFQYVMxZlFBaUtqeWVYcDZGdm5Vc0tCejU4NVY0MmdxMThNUFA0ek9uVHVYMkcvSGpoM1NmemlJaUlpb2ZHeGhsb3VMQy9iczJlUHdObnYyN0ZLZjk5dHZ2NFZLcGNMRER6OHNCV2UyU3F5OWV2WEM1czJiSVlvaWZIMTlNVy9lUERScDBrUjZySStQRDBhT0hJbnM3R3pNbmowYjZlbnBSYzQvWXNRSWRPblNCYk5telhMNGdhRXQrSXlLaXNLcFU2ZUtIQ3VQcEtRa3pKa3pCeXFWQ3YvOTczK2xZaXM1T1RrQTd2eWRxdFZxdlBUU1M5TGpiUHN4VXZXekxTbnYyN2R2bVIrYm5Kd01BR2phdENua2NqbmVmdnR0L1BMTEx4ZzVjaVFDQWdMdzAwOC9ZYytlUGZqKysrL2g3ZTBOQUpnNGNXS1JmUUZMU3lhVFFSQUVxRlNxWW0vMlJFUkVZTldxVlZKSTNyaHg0MEx0dGlEejM4Y0wrdjc3NzNIOCtQRnlqWnVJYWo4R2hFVDFsS05aaEJjdlhuUzRsMTl0SmdnQ0prMmFWT2cvQ3ZaczJyU0piMktJaUlocW1kT25UK1BreVpNWVBYbzAzTnpjWURBWXBORE15OHNMTjIvZXhMNTkrd0FBVTZkT0xiYVl4T2pSbytIaTRvS1VsQlFzWExpdzJBcXJzMmJOS3JFd1c4SGdjOE9HRFVXTzJaUzJnbXR1Ymk3ZWVPTU5tTTFtTEZ1MnJORHNSdHVNTDR2RkloM3IxS21UOUo3TjNuNXhaSzE2VzFYMjc5K1BYYnQyb1dmUG51aldyUnVBT3pQeENuNnY3TEVGdS9mY2N3OEF3TlhWRlU1T1Ruanl5U2RoTnBzeGQrNWNhTFZhdlBYV1cwaExTOFBnd1lNeFpzeVljbStGSXdnQzVISTV3c1BEaTl4S2VuK2NtNXNyL1IvQXk4dXJVSnR0Q2Z5LzkxZ3M2S3V2dmlxMFZMNjhxdkw3U1VUbHh5WEdSUFZVbXpadDdNNmdNeHFOaUltSnFiTnZSRlVxRlY1OTlWVXNYTGhRK3RTMk9LSW9ZdDI2ZFhCM2Q2K3p6NVdJaUtnbWxUWVlLOHY1MXE5Zmo2Q2dJSXdiTjA2YVBWalFoeDkrQ0xQWmpHSERocUZMbHk3Rm5rZWowZURCQngvRWQ5OTloM1BuemlFcUtxcEloVmxIVldyTCtyd2NCVVdpS09MTW1UT0YrcjcvL3Z0U1JWc2IyM08xaFU4MlU2Wk13YUZEaCtyazlpOTFqZTI5Y1ZwYUdxNWN1WUxvNkdpc1g3OGV2WHIxd2h0dnZDSDFzMzJQL3YyOUtzN1pzMmNSR2hwYVpQV09ScVBCckZtek1IUG1URHp4eEJNd0dvMzR6My8rSTFVT0xpOVJGRXVzT0d6UEgzLzhBY0M2VExuZ3N1RzR1RGdjUG53WW5wNmU2TlNwazkzSDYvWDZZcGMyRTFIOXdJQ1FxSjZLaUlpQVhDNjMrOFltT2pxNlRvZG1IaDRlbURsekpoWXNXSURzN0d5Ny9Vd21FMWF1WElsWnMyWTVYREpCUkVSRVJaVm1CbFZaaUtLSUJnMGFZTnEwYVZDcjFkTHlZTnQxRGg4K2pHUEhqcUY1OCtZbEZ1MFlNR0FBdnZ2dU93QncrSUZoY2NyNnZPejFqNG1Kd2VyVnEzSHg0a1dvMVdvWURBWVlqVVlrSlNVVkNRaDFPaDBBYXlYYmdwbzJiWXFtVFp1V2FUeFVOams1T1ZpK2ZEa09IejZNY2VQR1FhdlZZdkxreVFDQUlVT0dZUExreVZBcWxWSi8yL2VvNFB0b1VSU1JrWkVCVjFkWHFlK05HemR3L2ZwMVRKdzRzZGpyNnZWNnVMdTdTNi96dG0zYlFxL1h3OVhWdGR6UHhXS3h3TlBURTk5KysyMlJ0dlQwZEl3Wk04YnVZMjE3YnpvN08wdkhFaE1UcFgwWFgzcnBKV21ac2lBSXlNL1BoeWlLVW1Wa3M5bU1DeGN1UUtmVE9RemdpYWh1WWtCSVZFODVPVG1oZWZQbTBpYkovM2J1M0RtTUdqV3Fta2RWdWZ6OS9URmp4Z3dzWHJ3WUJvUEJicis4dkR5OCsrNjdlUFBOTnhFU0VsS05JeVFpSXFyYmJNRllibTZ1Vk5EaC85bTc3N2lxeS82UDQ2OXpEcHZERWdSRkVYRGhBTGRJYmpPem9aVzNsbWFPekVyTHJFekxsVGFjYWFiVi9UTXJSNldwV1dtbHBPYnR3ajBTQlJRRk40aUF5QkE0SE9DTTN4L0VFV0lkbEtIeWVUNGVQRHpuWE5mMysvMGNFRDNuZmE1Umt2eXBpNldOemxNcWxjeWRPeGVsTW0rbG80TFRicE9UazFtOGVERzFhOWRtOXV6WnBhNm5CdURqNDRPUGp3OVhybHloZmZ2Mmhkb3VYcnpJM3IxNzhmYjJObDJydU9kbDdpWWx4UVdFYTlhc1ljMmFOZWoxZXZ6OC9KZzFheGFob2FFc1hMaVFpUk1uMHFGREI3cDA2VUxqeG8zeDhQQWdNek1UTnpjMzZ0U3BZL28rYWJWYU1qSXlTRTlQSnlVbGhaU1VGTHAyN1lxTmpVMnB6NzJtdVp0ZGI5UFQwM250dGRkSVNFaWdkKy9ldlBUU1N3RFVyMStmRlN0V0VCd2N6SjkvL2ttdFdyVk00VjkrbUt2WDZ4azVjaVNabVpta3A2ZGpNQmo0NXB0dlRCODZiOTI2RmJWYVhXZzlRWVBCd05HalIvbjExMTg1ZWZLa2FiVHJuajE3V0xWcUZhdFhyOGJQejQ5R2pScFJwMDRkbkoyZGFkKytmWkVwdi9uWHp6OW53ZlAvMis3ZHUwbE5UVFhkTCs3dlBPUnRCR1F3R0VoTVRNUm9OTEpqeHc3KzcvLytENzFlejdScDB3cE55YmUzdHljdUxvNnhZOGVpVnF2Snlja0JJQzR1anVYTGw5L1ZTRWpaeFZpSWU1TUVoRUk4d1B6OS9Vc01DQzljdVBCQWZQcm42K3ZMVzIrOXhhSkZpMHFkQnBLUmtjSDgrZk41Ly8zM1RTL01oUkJDQ0ZHNi9EQkNxVlNXT2NvdE5UV1ZxMWV2bGprdHMyQjRVVEFnWEwxNk5SWVdGaXhZc0lCYXRXcXhhZE1tOXUzYmg0K1BqMmxqaFg4Yk9YSWtNVEV4UmFibkppY25zM2J0MmlMWHpkL1pOVC9NTEc1MzV1SWVLMjd0NW5yMTZxRlFLS2hUcHc3ejU4OUhyVmJ6OE1NUFU3dDJiUllzV01EeDQ4YzVmdng0b1dPU2twS1lPSEVpUnFPeDJIUGEyTmpRc1dOSENRZ3JrSU9EQXlOR2pPREhIMzhzRkdvTkhqeVlvS0FnTm03Y3lJa1RKMGhJU0REdFNKd3ZJU0hCZEx0T25Uck1talhMdEs1a1ptWW13Y0hCakJneEFxMVd5OTkvLzgySkV5YzRjT0FBcWFtcDFLdFhqMUdqUnRHL2YzOVREV3ZYcm1YSGpoMmNQbjNhdEdtZ1dxMW0zcng1eFFhRStYOUhDbjRRbnB1YlcyZ0VJT1NGMnQ5OTk1MHAyQ3h0MXN4VFR6M0Z5Wk1uZWZQTk56bDM3aHhkdW5SaHpKZ3hSVjRmRHhzMmpLVkxsM0x4NGtYVFl6WTJOanowMEVPODhzb3JKWjVmQ0hIL2tvQlFpQWVZdjc4L3YvenlTN0Z0UnFPUnMyZlBscm9ROGYwaUlDQ0FWMTU1aFdYTGxwWGFMeTB0alhuejVqRmp4Z3pjM055cXFEb2hoQkRpL3BVZjl0bmEyckpvMGFKUysrN2V2WnU1YytlYVJocVpRNnZWQW5tdlMwYVBIczF6enoxSDNicDFnYnlwdDl1MmJXUHo1czJtL2k0dUxvVkdGbmJ0MnJYWTgzYm8wSUZ2di8yV2I3LzkxclJoMlJOUFBHSDZZRFEvZUhGd2NHRGp4bzBsMXRlblR4OFVDa1d4b3lKNzllcUZ2YjA5S3BXcTBKVFJnSUFBVnE1Y3ljNmRPOW0xYXhlblQ1OHU5RDM1OXhUamZLMWF0V0xtekptbVhZOUZ4WG4wMFVmcDBhTkhvWFgzQUx5OXZaa3dZUUtROTNOSlRVMGxLeXVMM054Y2REb2RlcjBlbzlGb21ocGZjQ2JLOGVQSDhmYjI1dW1ubitiMTExL24xcTFiK1ByNk1talFJTnExYTBlVEprMEtYY3ZWMVpYeDQ4Zno2cXV2Y3ZUb1VmNysrMjl1M0xqQnRHblRzTGUzTDdidTNOeGM3T3pzNk5XckY1RDNlMkpoWVVIZnZuMEw5WHY4OGNjSkNncGkzTGh4K1ByNmxqazlQeUlpZ29DQUFONTc3ejI4dkx5SzdkT25UeC82OU9sVDZubUVFQThXaGJHaVZ4NFdRdHd6REFZRHI3MzJtdW5UeEgvcjA2Y1BJMGFNcU9LcUtrOXdjRERyMTY4dnMxL3QycldaTVdNR0xpNHVWVkNWRUVJSWNmLzY3YmZmV0xwMEtmMzc5MmY4K1BHbDl0MjllemZ6NTgrbmQrL2VUSm8wcWNScGpnVWRPblNJbVRObm9sQW8yTHg1YzVFQXgyZzBzbkhqUnBZdFc0YWxwU1hUcDA4dnNobEphUXdHQSsrODh3NGRPblJnNk5DaHBwcXVYTG5DOTk5L3oralJvNHRzTGxIUXQ5OStTLy8rL2U5cTlvRk9wK1A2OWVza0ppYWFBaWl0Vm1zS29Rd0dBMGFqa1VjZmZSUlBUODg3dnM2RHJOMVBWKzdKYWFrNU9UbFlXVm1oMSt0TjYvdFZKSzFXaThGZ01BWGJScU9SbEpTVVlrY2JRdDZNbWJ0WjM3Q3EzS3MvVHlFZWRJb3l0aytYZ0ZDSUI5em5uMzllWkhwTFBrOVBUejc1NUpNcXJxanlHSTFHMXE1ZHk3WnQyOHJzNitucHlmVHAwM0YwZEt5Q3lvUVFRb2o3MDhtVEozRnljakpybzYrWW1CaFVLbFc1UXE2VEowOXk2dFFwK3ZidFcyb0l0MjdkT25yMDZDRUJXZzBsZ2RLRFJYNmVRbFNQc2dMQ3NqL1dFMExjMXdJQ0FrcHNpNHVMTSsycTlpQlFLQlFNSFRxVTd0MjdsOWszTGk2TytmUG5rNUdSVVFXVkNTR0VFUGVuTm0zYW1CVU9Bbmg1ZVpVN3dHdlRwZzBqUjQ0c2M0VGU4ODgvTCtHZ0VFSUlVWWtrSUJUaUFlZnY3MTlxZTNoNGVCVlZValVVQ2dXalI0OG1LQ2lvekw0eE1USE1uVHVYOVBUMEtxaE1DQ0dFRUVMY0NSbHQ5bUNSbjZjUTl5WUpDSVY0d0xtN3UxTzdkdTBTMjArZVBGbUYxVlFOcFZMSjJMRmphZCsrZlpsOVkySmltRE5uRG1scGFWVlFtUkJDQ0NHRUVFSUljZStSZ0ZDSUdxQzBhY1lSRVJHbW5md2VKQ3FWaWpmZWVJTldyVnFWMmZmYXRXdk1uajJibEpTVUtxaE1DQ0dFRUVJSUlZUzR0MGhBS0VRTlVObzBZNjFXUzJSa1pCVldVM1VzTEN4NDY2MjNhTkdpUlpsOTQrUGptVDE3TmpkdjNxeUN5b1FRUWdnaGhMbmEvWFNsdWtzUUZVaCtua0xjbXlRZ0ZLSUdhTm15SlVwbHliL3VEK0kwNDN4V1ZsWk1tRENCeG8wYmw5azNNVEdSMmJObms1aVlXQVdWQ1NHRUVFSUlJWVFROXdZSkNJV29BZXpzN0dqV3JGbUo3YUdob1JpTnhpcXNxR3JaMk5qdzdydnZtclVMWTFKU0VuUG16Q0UrUHI0S0toTkNDQ0dFRUVJSUlhcWZCSVJDMUJCdDI3WXRzZTNHalJ2RXhjVlZZVFZWejg3T2ppbFRwcGcxa2pBNU9ablpzMmR6NVlwTWZ4QkNDQ0dFcUc2eTYrMkRSWDZlUXR5YkZNWUhlZGlRRU1Ja0lTR0JTWk1tbGRnK2VQQmcrdlhyVjRVVlZRK3RWc3VpUllzNGUvWnNtWDF0Ykd5WU1HR0NXV3NZQ2lHRUVFSlV0K0RnNEFkNjZSang0SEYwZEdUOCtQSFZYWVlRTllKQ29WQ1UxbTVSVllVSUlhcVhoNGNIbnA2ZUpZNFVEQTBOclJFQllmNTA0eVZMbGhBZUhsNXFYNjFXeThLRkMzbnR0ZGNJREF5c29ncUZFRUxVRkRrNU9TUW1KcEtlbmw3ZHBZZ0hSR1JrcEZrZmdncHhyM0J4Y2FudUVvUVEvNUNBVUlnYXBHM2J0aVVHaE5IUjBXUmtaS0JXcTZ1NHFxcVh2M0hKbDE5K1NXaG9hS2w5ZFRvZC8vM3ZmeGsrZkRoOSt2U3BvZ3FGRUVJOHlPTGo0L250dDk4NGR1d1lPVGs1MVYyT0VFSUlJWVJNTVJhaUpvbUtpbUxXckZrbHRvOGRPNVl1WGJwVVlVWFZTNmZUc1hUcFVvNGRPMlpXLzZlZWVvcEJnd1pSeHNoc0lZUVFva1FoSVNHc1hMa1N2VjVmM2FXSUI5d1RUenhCbXpadHFydU1DdkZDbUozcDlvK3ROUEw0ZmZ6NGo2MDBwajhCTEMwdHpWb2pYQWh4OThxYVlpd0JvUkExaU1GZ1lOeTRjV1JrWkJUYkhoUVV4TGh4NDZxNHF1cWwxK3Y1NXB0dk9IandvRm45ZS9Ub3dhaFJvMUNwVkpWY21SQkNpQWROU0VnSTMzNzdiYUhIWEYxZGNYTnprdytmUklWNzhza25INWlBVUFnaHhOMlROUWlGRUNaS3BaTFdyVnR6NE1DQll0dkR3c0xRNi9VMUt2eFNxVlNNR1RNR0d4c2JkdTNhVldiL3ZYdjNrcHFheXJoeDQ3QzF0YTJDQ29VUVFqd0k0dVBqV2JseXBlbCtVRkFRUTRjT2xmVzNoQkJDQ0hGUFVGWjNBVUtJcXRXdVhic1MyelFhRGVmT25hdkNhdTROU3FXU0YxOThrWUVEQjVyVi85U3BVM3o4OGNja0pTVlZjbVZDQ0NFZUZMLzk5cHRwV25IK2lIMEpCNFVRUWdoeHI1Q0FVSWdhSmlBZ29OUVJnaWRQbnF6Q2F1NGRDb1dDWjU1NWh0R2pSNXMxelNzMk5wYVpNMmNTRlJWVkJkVUpJWVM0bitYazVCUmE3M2JvMEtIVldJMFFRZ2doUkZFU0VBcFJ3OWphMnRLc1diTVMyOHZhMWZkQjE3Tm5UOTUrKzIwc0xTM0w3SnVlbnM2OGVmUFl0MjlmRlZRbWhCRGlmcFdZbUdqYXJkalYxVlZHRGdvaGhCRGluaU1Cb1JBMVVHblRqT1BqNDRtUGo2L0NhdTQ5N2RxMVk4cVVLZGpiMjVmWlY2ZlQ4YzAzMzdCKy9Yb01Ca01WVkNlRUVPSitrNTZlYnJydDV1WldqWlVJSVlRUVFoUlBBa0loYXFEU0FrS1FVWVFBVFpzMlpjYU1HYmk2dXByVlB6ZzRtQ1ZMbHFEVmFpdTVNaUdFRVBjejJhMVlDQ0dFRVBjaUNRaUZxSUhjM055b1g3OStpZTAxZFIzQ2Y2dFhyeDR6Wjg3RXk4dkxyUDZob2FGODlORkhOWDRFcGhCQ0NDR0VFRUtJKzRzRWhFTFVVRzNidGkyeDdkeTVjMmcwbWlxczV0NVZxMVl0WnM2Y1dlYW95M3o1bTVmOC9mZmZsVnlaRUVJSUlZUVFRZ2hSTVNRZ0ZLS0dLaTN3MHV2MWhJV0ZWV0UxOXpZYkd4dmVmdnR0K3ZmdmIxYi9yS3dzbGl4Wnd2cjE2OUhyOVpWY25SQkNDQ0dFRUVJSWNYY2tJQlNpaG1yWXNDRkgyb0hLQUFBZ0FFbEVRVlNPam80bHRzczA0OElVQ2dYUFBmY2NZOGVPeGNMQ3dxeGpnb09EK2VTVFQwaExTNnZrNm9RUVFnZ2hoQkJDaURzbkFhRVFOWlJTcWFSTm16WWx0cDg2ZFVwR3Z4V2pTNWN1VEo4K0hTY25KN1A2UjBaRzh2Nzc3eE1WRlZYSmxRa2hoQkJDQ0NHRUVIZEdBa0loYXJEUzFpSE15TWpnd29VTFZWak4vYU54NDhaODlORkhlSHQ3bTlVL05UV1ZPWFBtc0czYk5veEdZeVZYSjRRUVFnZ2hoQkJDbEk4RWhFTFVZUDcrL3FWT2x3ME5EYTNDYXU0dnJxNnV6Smd4ZzQ0ZE81clYzMkF3OE9PUFA3Smt5UkxTMDlNcnVUb2hoQkJDQ0NHRUVNSjhFaEFLVVlQWjJOalFva1dMRXR1UEh6OHVJOTVLWVcxdHpmang0M24rK2VkUktzMzc1L1RFaVJOTW5UcVY4UER3U3E1T0NDR0VFRUlJSVlRd2p3U0VRdFJ3cFUwempvK1BKeVltcGdxcnVmOG9GQXFlZU9JSnBrMmJock96czFuSHBLV2xzV0RCQXRhc1dVTnVibTRsVnlpRUVFSUlJWVFRUXBST0FrSWhhcmpTQWtLQW8wZVBWbEVsOXpjL1B6OW16NTVOOCtiTnpUNW0rL2J0ekp3NVUwSllJWVFRUWdnaGhCRFZTZ0pDSVdvNFYxZlhVamZiT0hMa2lFd3pOcE9Ua3hPVEowK21mLy8rWmg4VEd4dkx6Smt6MmI1OXUzeWZoUkJDQ0NHRUVFSlVDd2tJaFJDMGI5Kyt4TGI0K0hpdVhyMWFoZFhjMzFRcUZjODk5eHp2dlBNT2RuWjJaaDJqMCtsWXMyWU5DeGN1NU9iTm01VmNvUkJDQ0NHRUVFSUlVWmdFaEVJSU9uWHFWR3E3VERNdXY3WnQyekpyMWl4OGZYM05QaVk4UEp3cFU2YXdhOWN1R1Uwb2hCQkNDQ0dFRUtMS1NFQW9oTURUMHhNdkw2OFMyMldhOFoxeGQzZm5ndzgrNE9tbm4wYWhVSmgxakZhclpkV3FWY3lkTzVmNCtQaEtybEFJSVlRUVFnZ2hoSkNBVUFqeGo5SkdFU1lrSk1nMDR6dWtVcWtZTkdnUTc3Ly9QclZyMXpiN3VMTm56ekp0MmpTQ2c0UFI2L1dWV0tFUVFnZ2hoQkJDaUpwT0FrSWhCRkQyTk9NalI0NVVVU1VQcHFaTm16Sm56aHk2ZGV0bTlqRzV1Ym1zWDcrZUR6LzhrQ3RYcmxSaWRVSUlJWVFRUWdnaGFqSUpDSVVRQU5TcFUwZDJNNjVrdHJhMnZQcnFxNHdmUHg1N2UzdXpqN3Q4K1RJelo4N2s1NTkvSmljbnB4SXJGRUlJSVlSNDhGMjllcFhrNU9RUzIxTlRVOW02ZGVzZHZmYTlmUG15MlgzVDA5TkpTRWdvOXpYS2MzNmRUbmRIeDJaa1pIRDkrdlZ5SDVPWW1IaEgxeE5DVkQrTDZpNUFDSEh2Nk5TcFU0a2oxUklURTdsNjlXcXBJYUl3VDJCZ0lFMmFOT0hycjcvbTlPblRaaDFqTUJqNDQ0OC9PSGp3SU1PR0RhTmR1M1ptcjJzb2hCQkNDQ0Z1MjdScEV6dDI3T0RaWjU5bHlKQWhXRnRiRjJvL2NPQUFTNVlzWWZQbXpZd2JONDZXTFZ1YWRWNmRUc2NiYjd5Qmw1Y1h6ejc3TEE4Ly9IQ3AvVk5TVW5qNTVaZHAxYW9WVHozMUZOMjdkemY3T1lTRWhKQ2NuTXhqanoyR2pZMU5zWDJpb3FKWXRHZ1JBd2NPNUlrbm5zRFcxdGJzODkrNmRZdFJvMGJSdVhObnM1ZkpDUTBOSlNzcmkwV0xGdUhoNFdIMnRZUVE5d1lKQ0lVUUpwMDZkV0xEaGcwbHRoODVja1FDd2dyaTR1TEM1TW1UMmJsekp6Lzk5Qk5hcmRhczQ1S1NrbGl5WkFrQkFRRU1IejZjdW5YclZuS2w0bjVqTkJvNWZmbzBSNDRjNGR5NWM2U2twSmo5OTB1SUI0bU5qUTB1TGk3NCtmblJxVk1uV3Jac0tSK3NDQ0VBR0RkdUhOZXVYV1BObWpYczNyMmJEejc0QUY5ZlgxUDc5dTNiZ2J4MXVQZnMyWU9QajQ5WnN6OGlJaUxJenM0bU5qYTIyTkR1MnJWcmVIaDRZR0dSOXpiYzN0NGVvOUhJMWF0WGFkaXdJVGR2M3NUYTJocTFXbDNtdFRadjNzekpreWY1NFljZm1ESmxDb0dCZ1VYNjJOdmJjK1BHRFpZdFcwWllXQmd6WnN3d1hic3NscGFXR0F3Rzl1L2ZiMWIvZ2hZdlhzejgrZlBMZlp3UW9ucEpRQ2lFTUhGM2Q4ZlgxNWRMbHk0VjIzN2t5QkdlZmZaWmVZTlZRUlFLQlk4ODhnaHQyN1psMWFwVm5EcDF5dXhqdzhQRG1UcDFLbzg5OWhqUFBQTk1pWjhjaTVvbFBqNmU1Y3VYYys3Y3Vlb3VSWWhxcDlWcXVYNzlPdGV2WDJmUG5qMzQrZm54OHNzdlU2ZE9uZW91VFFoUnpTd3NMSmcyYlJxalI0L20yclZyZlBMSkp5eGJ0Z3lBNk9ob0lpTWpzYkd4WWNtU0pYaDVlWmw5M3Z3MXUvL3puLy9RcEVrVFhuMzFWZHEwYVFQa3pRYjU2NisvOFBEd29GR2pScWhVS3RQU01ibTV1YXhidDQ3UTBGQ2NuWjFac0dCQnFTRmhZbUlpcDA2ZFFxRlFNSFhxVkRwMjdGaHNQeXNyS3dDOHZiMzU2S09Qekg0ZWtCY1E1dHUyYlJzcWxRcklDMDJIRFJzR1FIQndzT2thQUgzNjlNSEN3cUxjMTdvVFNVbEpuRGh4Z3REUVVFSkRRMW0vZm4ybFgxT0lCNTBFaEVLSVFqcDE2bFJpUUppWW1NaVZLMWZ3OGZHcDJxSWVjSzZ1cmt5Y09KRkRodzZ4ZXZWcU1qSXl6RHBPcjljVEhCek1nUU1IR0RKa0NKMDdkNWJ3dGdZN2QrNGNuMzMyR1JxTnBycExFZUtlZE83Y09UNzQ0QVBlZWVjZC9QejhxcnNjSVVRMWMzWjI1dm5ubitmcnI3L0d6czdPOVBpYU5Xc0FlT2VkZDB6aG9FYWpZZVhLbGJ6NDRvc2xCbmRHbzVGZHUzWUJzR2ZQSGpadjNreDZlbnFSMTlXcHFhbFlXVm14WThjT1V3aVhtWm5KL3YzNzBXZzAzTHAxaTFPblR0R2xTNWNTYTkreVpRdEdvNUYrL2ZxVkdBNENwbEF2LzgvOE9yLysrbXM2ZE9oQWh3NGR5ankydkJRS1JaRXAyeFhsd0lFRHBsQXdKaWFtVXE0aFJFMG1BYUVRb3BCT25UcVYrZ25ja1NOSEpDQ3NCQXFGZ3M2ZE8rUHY3OC9xMWFzNWZQaXcyY2VtcHFheWJOa3lkdTNheGZEaHcrWG5Vd1BGeDhjWENnY1ZDZ1U5ZS9ha2UvZnUxSzlmWDBhWWlocEpxOVVTR3h0TFNFZ0llL2Jzd1dnMG90Rm8rT3l6ei9qb280OWtKS0VRTmNndnYveFM3T1ladWJtNXB0dExseTVGcTlWeThPQkIzTnpjaUl5TUpESXlFb0FUSjA1dzVjb1ZJaU1qV2JCZ1FiSFRqZi8rKzIrU2s1TnhkWFhGemMwTk56YzNJTy8vNUpFalIvTGRkOThSRmhaRzdkcTFzYkd4b1gvLy91VG01ckpseXhZY0hSM3AxcTBiVzdac3dXQXdzSHIxYWhvMGFGRHM2RVdOUnNQbXpadHhjWEZoOU9qUkFQejAwMDlFUkVRVWVZNzV6eTgyTnBZeFk4WUFlZjgyeHNYRkVSd2N6TUtGQzJuV3JGbXgzN09DSHpxLy92cnJwdHNGTnowWlAzNThzY2RXbHNXTEY5TzRjV002ZCs1TW8wYU5pSStQWitYS2xWVmFneEFQTWdrSWhSQ0Z1TG01MGFoUkl5NWN1RkJzKzlHalIzbnV1ZWRrcEZvbGNYUjBaTnk0Y1hUdTNKbFZxMWFSa3BKaTlyRlJVVkhNbURHRG9LQWdCZzBhSkl0RDF4QkdvNUhseTVlYndrRVhGeGZHamgxTGl4WXRxcmt5SWFxWGpZME5qUnMzcG5IanhnUUZCYkZzMlRKU1VsTFFhRFFzWDc2YzZkT255LzlsUXRRUXJWdTNac0tFQ1dSblp4ZmJIaDRlVG5oNHVPbCtVbElTbXpadEt0SXZLaXFLYWRPbU1YLysvQ0liZnZ6ODg4OVlXRmd3Wjg0Y0dqVnF4S0ZEaDZoYnR5NCtQajVjdlhxVnNMQXdXclpzU1lNR0RZcWNPeTB0alMxYnRnQjVvZDZGQ3hkNDY2MjMrT2lqandnSUNDalVkLzM2OVdSa1pEQmp4Z3pVYWpXUmtaRXNYNzdjMU83bDVZV2pveU1xbGNyMGZKVktwV25rbzFxdE5vV1hHelpzWU5La1NZVkdVQmJIM3Q3ZTlPOWwvclRvZnorZTcwNTJmamJYTDcvOFV1ait6cDA3SysxYVF0UkVFaEFLSVlybzFLbFRpUUZoWW1JaWx5OWZMclNRczZoNGJkdTJ4Yy9QajU5Ly9wbWRPM2VXNjhYVzRjT0hPWGJzR0QxNjlHREFnQUU0T3p0WFlxV2l1cDArZmRxMDVxQkNvZUMxMTE2amVmUG0xVnlWRVBlV0ZpMWFNSGJzV09iUG40L1JhT1RjdVhPY1BuMGFmMy8vNmk1TkNGRUZtalJwd2xkZmZZV3RyUzNPenM1Rk51bzRjT0FBSDM3NElhNnVybmUwbGwxVVZCUW5UcHpBenM2T1JZc1dZVFFhdVhEaEFpNHVMaXhac3NRVS9nMFpNb1IyN2RveFlNQUFQRHc4eU0zTlpkQ2dRVFJzMkpBRkN4WXdhTkFnZkgxOStlYWJiNHE5enNHREI5bXdZWU5wbG9CT3AyUEpraVVBK1BqNE1IejQ4RUk3SWNmRXhQRFNTeS9oNmVuSm9rV0x5dldjREFhRDZmYkNoUXVMWFlOdy92ejVSZFlnMU92MTVicU9FT0xlSVFHaEVLS0l3TUJBMXE1ZFcyTDcwYU5ISlNDc0FuWjJkb3djT1pKZXZYcXhldlZxenA0OWEvYXhlcjJlWGJ0MnNYLy9mdnIyN1V1L2Z2M0svSFJZM0oveUYwUUg2Tm16cDRTRFFwU2dSWXNXOU96Wms5Mjdkd041LzVkSlFDaEV6VkhhWmlQNTAyYnY5TFhTc21YTGNIWjJ4dFBUa3pObnpxQlNxVXdqK1JjdVhFaFVWQlFXRmhZY09YS0VPWFBtb05WcWFkaXdvU21FaTQyTlpkS2tTVURoYWM4RnJWbXpodSsvL3g2QXk1Y3Y4L3JycjVPWm1VbGNYQnlOR2pYaTAwOC9OWHYzNDFxMWFwVzZ4aUZRS09oNysrMjNUYmNMMWpkeDRzUWl4eG1OUm94R280elFGdUkrSkFHaEVLSUlWMWRYbWpScFFuUjBkTEh0UjQ0Y2tXbkdWYWhCZ3daTW16YU5JMGVPc0hidDJuSk5PODdKeVdIejVzM3MycldMcDU1NmlrY2VlYVRRSjczaS9sZHd4K0tDb3dhRUVFVjE3OTdkRkJDVzUwTVhJY1NETFg4cXJxT2pZNGw5b3FPaitlYWJiNWcyYlJvdUxpNm14Mk5pWXRCb05IeisrZWU0dUxqdzFGTlBZVzl2ejVJbFM4ak96bWI2OU9tbTgrZVBKSVM4OVlQcjFhc0g1RTBCemwvWE1EMDl2ZGpyOStyVml6VnIxcURYNjhuS3lpSWpJNE9rcENRYU5XckVnZ1VMVUtsVVRKOCtuYVNrSk5NeC8xNkRVS2ZUY2ZYcVZTd3RMWmsxYXhidDI3Y3Y4ZmtXWEd1d3ZISnljckN5c3BMM0NrTGNaeVFnRkVJVUt5Z29xTVNBOE1hTkd6TE51SW9wRkFxQ2dvSm8yN1l0bXpkdkpqZzR1Rnd2M0RJek0xbTNiaDNidG0yamYvLys5T2pSUTRMQ0IwVEJ3TGgrL2ZyVldJa1E5NzZDdnlQbCtiQkZDSEgvK3VLTEwwaE5UUzIxVDF4Y25PblBqei8rdU5nK3g0NGRRNnZWTW1uU0pENzk5Rk5UU0tqWDYyblZxaFcvL2ZhYmFkU2RWcXRsNXN5WlhMdDJqUUVEQnVEZzRNQ1VLVk5ZdlhvMVAvMzBFeFlXRnZUdDI1ZmMzRnlpbzZPeHRyYW1VYU5HeE1iR29sS3BpSW1KS1RMaXNWNjllb3dhTllvbVRacVFuWjNOeHg5L1RMTm16Wmc3ZHk0T0RnNEFqQm8xaW84KytnaEhSMGVzcmExUktCU0Z3a3dBSnljbkFEWnUzSWl2cnkrMWF0VXE5dm5tNXVaU3AwNGRldlRvd2VqUm8wMWhYOEVweG9zV0xTcjBlbkxVcUZFOCtlU1RMRnEwQ0tWU3lYdnZ2WWRTcVN6eCsxMGFUMC9QTXZzSUlTcVdCSVJDaUdKMTdOaVJOV3ZXbExqMjNaRWpSeVFnckFiVzF0WU1HalNJN3QyNzgrT1BQM0xpeElseUhaK1Nrc0lQUC96QTc3Ly96dU9QUDA3djNyMWxoOXY3bkZhck5kMlduNlVRcFN2NE8xTHdkMGNJOGVEcTJiTW43NzMzSGlxVkNyVmFYV3hnbFphV0JzQ3RXN2ZZdDI4ZnJxNnVSVWEvcWRWcTFHbzFHbzJHVHo3NWhBOCsrQUJiVzF1OHZiMUpURXprd0lFRHByNDVPVGtjT25RSWdNOC8veHdIQndlc3JhMU53WmhlcnkrMFVVbGFXaHAvL1BHSDZYNStDUG52a0hEdzRNSHMzcjJiQlFzVzRPdnJ5NHN2dnNqQmd3ZUppWW5oNnRXcmVIbDVrWjZlVHZQbXpVdGNnem9pSWdKUFQwL2VmZmRkcksydEM3WHQzYnZYdE15UTBXakV6czZPWThlT2NlellNVk9mMG5ZeHRyS3lZdVBHamR5NGNjUFVkK3JVcWFiMUMvT05IRG15Mk5vSzJyRmpSNWw5aEJBVlN3SkNJVVN4WEZ4YzhQUHpLM0VLMXBFalJ4ZzhlTEJNSGFnbTd1N3VUSmd3Z2ZEd2NOYXVYVXRzYkd5NWprOUxTMlA5K3ZWczNyeVp2bjM3MHFkUEg3UFdyUkZDQ0NHRXVKKzBhdFdLOWV2WDQrVGtWT3pyVm8xR3d3c3Z2RUJ1Ymk1anhveGg2ZEtsdlBMS0svVHUzZHVzOHlzVUNpWlBua3hzYkN5dXJxNE1IandZUjBkSGZ2MzFWd0EyYmRyRTh1WEwwV2cwWExwMENjamI4ZGpKeVltMHREVFRKaVZmZi8wMWtEY04yZC9mdjBnNG1KS1N3a2NmZmNUcDA2ZUJ2Q25QVTZaTXdjM05qYlp0MjlLMWExZGF0R2pCaGcwYlRFc3BsQ1E2T2hwWFYxZGVlKzIxUW85Mzc5NmRrSkFRSWlJaXFGMjdkcEVBTVNvcXl2VGhpb1dGQmRldVhjUFB6NjlRSDdWYVRkMjZkVTAxLy9ISEh3d1lNS0JRbnhrelpwVCtUUlZDVkFzSkNJVVFKZXJVcVZPSkFXRlNVcEpNTTc0SEJBUUVNR2ZPSEE0ZE9zUXZ2L3hTYU4wWmMyUm1ackp4NDBiKy9QTlBldmZ1emVPUFAyNmFlaUtFRUVJSThTQW9hVFFkd0lvVks4akl5S0J4NDhZODg4d3o3TnUzajZWTGw5S2lSUXRUMEZVV1cxdGJtalJwUWxaV1ZwRzI5dTNiczNUcFVyWnMyV0w2UVBmOTk5OEhibThFY3UzYU5jYVBINDllcnljNk9ocDNkM2UrL1BMTFF0Ti9YVnhjOFBMeTR2VHAwN2k2dXZMNDQ0L1RyVnMzR2pac2FPcVRQL1BIemMyTmRldldGYWtsZjFmakJnMGFNSGJzMkNMdENvV2l4UER1cjcvK0lpd3N6SFMvZGV2V1hMcDBpY0RBUUFZUEhsem05NmdnV1ROWmlIdFQwZkhWUWdqeGo0NGRPNVk2UXJEZzdxbWkraWlWU3JwMDZjTENoUXNaUG55NGFSMmE4dEJxdFFRSEJ6Tmh3Z1IrK09FSEVoTVRLNkZTSVlRUVFvaDd4NDRkTy9qamp6K3d0TFRrN2JmZlJxRlFNSHIwYU5MVDA1a3laWXBwcXV5ZDBtZzAyTnJhMHJCaFExYXRXZ1hraFhjWEwxNGtNek96eUZJK0twV0taczJhVWF0V0xkTlUzNExlZU9NTjNuampEVmF2WHMzSWtTTk40V0JzYkN4YnQyN2x0OTkrTTZzdUN3dUxjczBDMnJwMUs0c1dMUUpneUpBaFFONDA2amZmZkpQbHk1Zno2YWVmeXJJTlFqd0FaQVNoRUtKRVRrNU9ORy9lbkRObnpoVGJMdE9NN3kwV0ZoWTgrdWlqZE8vZW5XM2J0aEVjSEZ6dUYydTV1Ym5zMkxHRC8vM3ZmN1JwMDRZK2Zmcmc3Kzh2UDJNaGhCQkNQRkQyNzkvUFo1OTlobEtwWk5La1NhYXBzaTFidG1UUW9FSDgvUFBQdlAzMjI4eVlNWU5telpxVjY5eDZ2WjYxYTlmeTg4OC8wNnRYTDU1ODhrbSsvUEpMbEVvbGl4Y3Z4c1BEQTRWQ1lacGlYTGR1WGI3ODhzc3l6MnR0YlUzbnpwMEpEUTNsd29VTG5EMTdsdE9uVDVPV2xvYVRreFA5Ky9ldjBOZHNPcDJPYjcvOWxvMGJOMkpoWWNIRWlSTUpDQWhnL2ZyMTNMcDFpeTVkdWpCeTVFaSsvLzU3VHB3NHdlalJvK25WcTFleDZ6d0tJZTU5RWhBS0lVclZxVk9uRWdQQ3BLUWtvcUtpaXF3OUlxcVhqWTBOenp6ekRMMTc5MmJ6NXMzczJMR2pYRHNlUTk0VWxkRFFVRUpEUTZsYnR5NlBQdm9vWGJ0MmxVMHdoQkJDQ0hGZjArbDByRjY5bW5YcjFtRmpZOFBVcVZONTZLR0hDdlY1NVpWWHVISGpCbnYyN09ITk45K2tiOSsrREI0OHVOQk82TVZKVGs0RzhwWndXYlZxRlFNR0RPQS8vL2tQVTZkT0JjQmdNUEQ1NTU4emZQaHdXclJvWVRvdU96dTd6THAvK3VrbjFxeFpVK2pEWDVWS1JhZE9uZWpidHkrZE9uVkNwVkt4WnMwYU1qTXpXYnAwYVpGelpHUmtsSG1kZkJjdlhtVGh3b1djUDMrZUJnMGFNSG55WkpvMmJjcTFhOWVBdkExZEFJWU5HNGFscFNVclZxeGcvdno1ckZxMWlyNTkrOUt0V3pkOGZIek12cDQ1MXE5ZlgraitoUXNYU216TEgra29oRENmQklSQ2lGSjE3TmlSNzcvL0hvUEJVR3o3L3YzN0pTQzhSems0T0RCMDZGRDY5dTNMbGkxYjJMTm5UN21EUW9EcjE2L3ovZmZmczJIREJycDM3ODRqanp4Q25UcDFLcUZpSVlRUVFvaktZVFFhMmI5L1B5dFdyT0RhdFd1MGF0V0tkOTU1aDNyMTZoWHBxMUFvbURadEdoNGVIbXpZc0lGdDI3YXhmZnQyL1AzOTZkcTFLNEdCZ2NXR2hmbWJrQ2dVQ3NhT0hVdmR1blY1NDQwM3lNek01UFhYWHljaUlvS1FrQkNPSHorT2s1TVQ3dTd1QUtTbnAvUFZWMStoMSt2SnpzNG1Nek9Uckt3czVzMmJaenIzd3c4L3pQZmZmdytBcTZzci9mdjM1L0hISHkrMFRtSCs2L1dzckt4Q3V5VC9XLzdhaDhXNWRlc1dxMWV2WnZQbXpkalkyREI2OUdnR0RoeUlwYVZsb1dQekEwTEkyMTNaMTllWFJZc1drWkNRd0E4Ly9NQVBQL3hBclZxMUdEdDJMTDE2OVNyeGV1V3hZc1VLczlza0lCU2kvQ1FnRkVLVXlzSEJnUll0V2hBUkVWRnMrOUdqUnhreFlvVHBSWU80OTdpNnVqSnk1RWllZWVZWnRtN2R5czZkTys5b25aaXNyQ3kyYjkvTzl1M2JhZDI2TlE4Ly9EQ3RXN2RHcFZKVlF0VkNDQ0dFRUhjdkt5dUxYYnQyc1duVEpxNWN1VUx6NXMwWk8zWXNRVUZCcFI2blVDaDQrZVdYYWR1MkxZc1hMeVloSVlIdzhIQWlJaUk0ZCs2Y2FWUmdRVjI3ZHFWZnYzNEFuRHg1a3ErKytvbzJiZG93YnR3NGZIeDhHREJnQUVlUEhtWHo1czJjUEhtUzZPaG9JRzlrMzhhTkcwM25jWEp5WXVqUW9ZWE9YYnQyYllZT0hZcXpzek9QUGZZWUZoWkYzOHJudjc0cmE1T1N6TXpNWXA5emNIQXczM3p6RFRZMk5vd1lNWUtubjM0YWUzdjdRbjN5UDJ6VzYvVm9OQnJzN093QUNBd01aTVdLRmF4YXRZcmc0R0FjSFIxNTdMSEg4UGIyTHY0YmZBZDI3TmhSWWVjU1FoUWxBYUVRb2t5ZE9uVXFNU0RVYURTRWhvWVNHQmhZeFZXSjhuSnljbUxJa0NIMDY5ZVBIVHQyOE5kZmY1VnJxa2xCcDA2ZDR0U3BVemc1T2RHbFN4ZTZkZXRXNXJRYklZUVFRb2lxTm5mdVhDNWV2RWpYcmwyWk1tVUtqUnMzTHRmeDdkdTNaK1hLbFd6YXRJbkRodzh6Y2VMRVVsL3p2UG5tbTR3Wk13WlBUMDgrKyt3ekFnSUNDclVIQmdZU0dCaUkwV2drSVNHQkd6ZHVrSnFhU2taR0JscXRscHljSEZxMWFrWHo1czJMbkh2WXNHR2wxcHFUazRPL3YzK1JjREdmalkwTnc0Y1BwMi9mdnNXMk96czc4KzY3N3hJVUZGUnNBQWw1NjFVRCtQcjZGcGxocEZhckdUOStQQU1IRGtTcFZNcU1FeUh1TXdyanY3ZE9Fa0tJZjhuTXpPU05OOTRvY1hwcTI3WnRlZWVkZDZxNEtuRzN0Rm90dTNidDRzOC8veVF0TGUydXorZnI2MHYzN3QwSkNncENyVlpYUUlYQ0hNT0hEemZkWHIxNmRUVldJc1Q5b1RwK1p5SWpJNWs3ZHk0QXpabzFZL3IwNlZWeVhTRkUzdWk4cW41ZGtwdWIrOERPcnJseDR3YUppWW0wYk5teXVrc1JRcFNUb294ZGpHUUVvUkNpVFBiMjlyUnIxNDZqUjQ4VzJ4NFdGa1o2ZWpvT0RnNVZYSm00R3pZMk5qenh4QlAwNmRPSGtKQVF0bTNiUm54OC9CMmY3OUtsUzF5NmRJa2ZmL3lSZHUzYTBiMTdkL3o5L1dVS3NoQkNDQ0dxVFhWOGFQbWdob09RTjlXNWR1M2ExVjJHRUtJU1NFQW9oREJMMTY1ZFN3d0k5WG85aHc0ZDR0RkhINjNpcWtSRnNMUzBwSGZ2M2p6ODhNT0VoNGV6WThjT1RwMDZ4WjBPTU5mcGRCdzllcFNqUjQvaTVPUkVZR0FnSFR0MnhNL1BENlZTV2NIVkN5R0VFRUlJSVlTNFd4SVFDaUhNMHFwVkt4d2NIRWhQVHkrMmZmLysvUklRM3VjVUNnV3RXcldpVmF0V0pDUWtzSFBuVHZidTNZdEdvN25qYzZhbHBiRmp4dzUyN05pQm82TWo3ZHUzSnpBd2tPYk5tOHZJUWlHRUVFSUlJWVM0UjBoQUtJUXdpMHFsb25QbnptemZ2cjNZOWt1WExoRVhGNGVucDJjVlZ5WXFnNGVIQjBPSERtWGd3SUVjUEhpUXYvNzZpOWpZMkxzNjU2MWJ0OWk5ZXplN2QrOUdyVmJUcmwwN0FnTURhZG15WllrTFlRc2hoQkJDQ0NHRXFIenlqa3dJWWJhdVhidVdHQkFDSERod2dHZWZmYllLS3hLVnpkcmFtbDY5ZXRHelowL09uVHZIamgwN09ISGlSSWtiMXBnckl5T0RrSkFRUWtKQ3NMVzFwVzNidHJSdTNacUFnQUJaeS9JZVpqUkNURndhNGVlVFNVak9RcE90dzBxbHBIWXRXNXA1dStEWHlBVmw2V3NmQ3lHRUVFSUlJZTVCRWhBS0ljem03ZTFOL2ZyMVN4eEpkdURBQVFZTkdrUVpteU9KKzVCQ29hQlpzMlkwYTlhTWpJd01EaDgrVEVoSUNKY3VYYnJyYzJkbFpYSHc0RUVPSGp5SVFxSEF4OGVIVnExYUVSQVFRT1BHaldVcThqMGdPUzJMOVZ1anVaeVV4UTJka2l3ckt4UldWaWdVVm1BRVk1SUdWWGdxN3NyejFIT3laRkNmaG5oN09sVjMyVUlJSVlRUVFnZ3pTVUFvaERDYlFxR2dhOWV1ckYrL3Z0ajJtemR2RWhrWlNZc1dMYXE0TWxHVjFHbzFqenp5Q0k4ODhnaXhzYkhzMjdlUEF3Y09rSmFXZHRmbk5ocU5wdDJRZi8vOWQyeHRiV25ac3FVcE1IUnpjNnVBWnlETXBkTVpXUFZiSktFeDZhU3FIY0UyTC9RcnROV01BaFJXbGhpc0xJa0g0blBoN0lZby9KeFZ2RExRSHljSHF3cXZhKysrZzNUdDNLblU4RGduSjVmb0N4ZHAyZHl2d3EvL0lQbDl5elpzYkd4NHBGYzNDZU9GRUVJSUlXb3cyVTVTQ0ZFdW5UdDNMbldFWUVoSVNCVldJNnBiL2ZyMWVmNzU1L244ODgrWk9IRWlnWUdCRmJxZVlGWldGc2VQSDJmbHlwVk1tRENCeVpNbnMyclZLZzRjT01DTkd6ZnVlS2RsVWJhYktWbk1XSHFFWFRjTXBEbzZRLzRPMU5rNU9HVGN3aU16alFZNTZkVFZwT0dVa1FiYWJEQUNDc2gwY09EdlhCcysvUFp2b2k0blYyaGRONUp1TW52QkVzWlBtczdWbUdzbDlqdCs0aVFUSnMva3V6VS9vZGZySzdRR2dKVFVORzRtcDVqVk56czd1MXpuUG5qa2VMbnJ1WEwxenRZSVRicVp6TUlsLzhlb3NXK3gvWDk3N3VoN2xaR1plVWZYRmtJSUlZUVE5dzRaUVNpRUtCY1hGeGY4L2YwSkR3OHZ0djNZc1dPTUdERUNPenU3S3E1TVZDZVZTa1diTm0xbzA2WU5HUmtaSERseWhHUEhqaEVaR1luQllLaXc2OFRGeFJFWEY4ZXVYYnNBY0haMnBtblRwcWF2QmcwYXlDaW9DaENmbE1IYzc4TkljblJHb1ZTQ0VhdzBHbnhzREhSczRVcjM5czF3S0RBeU1EdGJ4NUZUOFJ5TVNPRENMVDJaYWtjVVNpVUpqaTU4dHZFY3IvUnRTUHVXSGhWUzI3WWR1ekVhalVSRlgrRDFDWlA1Zk9Gc0d2bjZZRFFhU1VsSnBWWXRGd0QrdHpzRWc4SEFtdlcvRUJaeGhnV3paNWpDNjVqWWE5U3Y1M2xIeXlGb3NyS3d0cklpTFMyTmQ2ZC96TFIzMzZKSjQ0WWw5amNhNFlQWkMvRDFhY0M0VjBlaFZKYjkyZXpNV1ovd2FPK2V2RHh5S0ZiV1pZL0FqTDEyblFtVFo5S3oyME84UGU1VnJLMnR6WDQrVmxaNTU0Kzduc0R2VzdiU3JrMEF0ZDFjelQ3K3EyKy80M2pvS1JaLzhqR09zbjZvRUVJSUljUjlTd0pDSVVTNWRldldyY1NBTUNjbmg4T0hEL1B3d3c5WGNWWGlYcUZXcStuZHV6ZTllL2NtUFQyZEV5ZE9jT3pZTVNJaUlpcDhKRmRxYWlwSGp4N2w2TkdqUU42bUtvMGFOYUpwMDZZMGFkSUViMjl2bkp4a0xienkwR2JyV1BSak9FbE9McUJRWURRWXFKdVp4dEJIZk9uZ1g2ZllZNnl0TGVnZVdKL3VnZlc1SEpQR041dk9jTmxhRFJhVzNISnlZZFgyQzlUelVGUEh6ZjZ1YXROa1piSHBqejhCY0hGMll1YlVpWGk0MXlZak01TVYzNjNseEtsdy92dlpQRFFhRFFjT0h3T2dlYk9takJzekNtMTJObVJuYy9IU0ZkNy9lRDU5SCtuRnVGZEhsZXY2U1RlVG1mYkJYQnA0MWVQRllVTklTYzBMQ2MwUkZuR0doTVFiZkRCMUlwYVdscVgyVmFsVS9MVnpEMy90M0ZPdStuYnNDaUg2d21YbWZqZ1Y5OXJtVGNlM3RMejlVbkRleCsvajVPaEFkazRPY3o1WlRFSmlVcW5INXVUbUVoT2JONHB6MmdkeldUajNBMnh0Yk1wVnN4RGl3Uk1mSDgraFE0ZUlpWWtoUFQyOXVzc1JvbHltVDU5ZTNTVUlVVzBrSUJSQ2xGdjc5dTJ4c2JGQnE5VVcyNzVueng0SkNBVUFEZzRPOU9qUmd4NDllcURSYUFnTkRlWG8wYU9FaFlYZDlVN0l4Y25PenViTW1UT2NPWFBHOUppVGt4UGUzdDU0ZTN2VG9FRUR2TDI5OGZEd01Hc2tWMDMwMy9WaHhObzY1STJ1TXhob3FFMWp5dWoyaFVZTTZ2Vkdyc2Fsa1pTaXhjblJDbTlQUnlhN1Q3d0FBQ0FBU1VSQlZLeXQ4bDVTK0hnNThmSHJnU3hlZlpKVFdpTUdLeXVTSFd1eFpHMFljOGNIM2RVdXg3OXMyc0t0Zjk1c3BxU21NV0h5ekNKOVBwcjdLV3A3TzFNWUhYazJpakhqM3kzU2I5TWZmMUxIdzUyQlR6OVo2UEZmZjl2QytsOStLL2I2V1ZvdFdtMDJGeTlmSWUzVzdUZTlMVnMwUTZWVWtwMmR3N25vOHlVKzlsQmdoekxEUVFDVlNvbGVyOGZSd1FFZmI2OHkrMStQVCtCRzBrMEEycmNKd1BXZlVaVG1LRGppVnFYSys1Mnd0ckxpcFpGRGVldmQ5OG5NMUpoMW5yTlI1NWs1NnhQbWZqak5yT2NvaEhqd1pHVmxzWHIxYXZidjN5OUxnQWdoeEgxSUFrSWhSTGxaV1ZrUkZCVEVuajE3aW0yL2RPa1NNVEV4ZUhtVi9jWlcxQngyZG5aMDZkS0ZMbDI2b05WcU9YbnlKTWVQSHljaUlvTE1TbHpETEMwdGpiQ3dNTUxDd2t5UFdWbFowYUJCQTFOZzZPWGxSWjA2ZFZDcjFUVjZGKzdveXlsRXB1aFFPTmhoeEVpOXpEU212ZG9CZTd1OHdDYzlQWWNmTnA4aE9pbWJtMFlWdVFvVkZrWTl6a1k5WG80V0RPL1hGRTkzQnl3c1ZFd2MyWTVaM3h6am5GNEZLaFZYbFRiOHVmY1MvWHFXUEIyM05KZXZ4ckIydzBZQWZCcDRrWk9iUTl6MUJDd3NMR2pSckNtWkdnMzJkbmFjRElzQXdNcktrbVpObXhDZmtFamlqYnlSY0MyYU5TMjBSdWJobzhmcDJLNE5EYnpxbVI0YitFdy9yc1RFOHVmMm5WaFlXR0JqYlcxYVk4L1oyY2swUWk3L09nQnpQcGlDMnQ2ZW1OaHJqQnI3ZG9tUDllajJrRm5QTlQrODltL1pqSS9mZjYvTS9zdS8rOUVVYWc0ZitteTVwdG4vTzdETmYxUHYwOENMNWYvM0dXcTF2WXdLRkVLVUtUMDluWG56NWhFVEUxUGRwUWdoaExoREVoQUtJZTVJejU0OVN3d0lBZmJ1M2N1d1ljT3FyaUJ4WDdHeHNTRW9LSWlnb0NBTUJnTVhMMTRrUER5Y3NMQXdMbHk0VU9rakQzSnljamgvL2p6bno1OHY5TGlkblIwZUhoN1VxVk9IT25YcW1HNTdlSGlnVnFzcnRhWjd3ZHJ0NTlFNE9LQUExQmtadkQ2Z3VTa2NqTHFjd2xlL25DYmUzZ21GL2UzZGpBMUFNcENzTnhEelF4alA5dkNtUjhmNktKVUtKbzFveTdSdi91YUdnelBZMnJMN1pDSlA5UEF0OXlqQzdPeHM1bjM2QlRxZGpxREE5bnc0N1YzT1JrWHo5bnN6ME9sMHZQemlDL3k4YVRPUlo2TUFjSy90eG9mVEp0RzBTU1BpRXhKNWNjeGI2SFE2L0ZzMjQ5VlJ3OHU4M29RM3hqRDB1WUY0dUxzUmV5M09GUEI5OS9YbnFPM3pwa21ucDJjdzRQbnlUVkUyVjFXT2JpMTRMYjFPeit3RlM3QzNzMlhDRzJQS3RSYWhFS0xtMHV2MUxGNjgyQlFPcWxRcXVuZnZUcU5HamFoZHUzYU4vdUJOQ0NIdUp4SVFDaUh1U01PR0RhbGZ2ejZ4c2NYdm5Ibmd3QUdHREJsU29UdmFpZ2VUVXFta2NlUEdORzdjbUFFREJwQ1ptY25wMDZlSmlJZ2dMQ3lNbXpkdlZsa3RHbzJHUzVjdWNlblNwU0p0YXJVYUR3OFBQRHc4cUZXckZzN096cmk0dUJUNjgzNmVXcW5SNUhKZG8wZmhxQUNqa2NZT1NocDZPd09Ra3FibC8zNDV3dzFuTjBwOG42ZFVrdXppeXJwOU1YaTQyTktzc1N2MmRwWjBhdUxNbHFzNVlHVkZvc0tTeUFzM2Fkbll2UFh4SUc5RTI3eFB2K0RDeGN2MDZQb1FVeWFPeDhKQ2hWK1RSbGhhV3BLYm0wdm9xUWdlNjlPTGZRY09BL0JJcis0MGJkSUlnRG9lN25RSjZzamUvWWZZdVhzZnI0NGFUbXBxR2ptNXVTV3UwNmRRS0tqalVidlV1Z3FPMG52N3ZabW9sRXB5Y25OTGZjeGNxa29NQ045K2J3YkpLYmQzWHk0NGhmamxjZStRa3BvRzVLM25XWjQxR3ZWNnZXd1FKRVFORlJJU1FuUjBOSkMzck1ma3laTmxGb2tRUXR5SDVKMjdFT0tPS0JRS2V2WHF4ZXJWcTR0dHo4akk0TysvLzZaVHAwNVZYSm00MzluYjJ4TVlHRWhnWUNCR281SHIxNjhUSGg1T1pHUWtVVkZSMWJiZ2VVWkdCaGtaR1Z5NGNLSEVQdmIyOXFiQU1EODBkSFIweE03T3JzaVhyYTB0ZG5aMjkweW9zdWZZTmRLc2JGRUFGaG9OVC9SdFlHcGIvdXZwdkZHQS80U0RWbG90UGxZNlhOV1dwR3YxWEVvM2ttbG5Ed3E0NWVqQ3FpMW5tZmRtWjVSS0JmMTdObVRmdHlkSXM3SkNaMi9IenFQWHloVVFabVJrRWhGNWpoN2RPck4zMzBFNkIzV2tVOGQyQVBoNmUzSGxhaXdkMjdYRzA3TU9BUzJiRTM0NmtxMS83ZVNGSVFQSi9TZWM2OWkrRFh2M0g2Sm50ODZrcEtZeC9hTjVhTFZhUGw4d0d3ZUhPeHNacWxEZVRrb3ZYN2xhcEwyNHg4dy9lZDY1OVRxOWFYcHphWExMRVVLK01lWWxKa3llU2E1T2g0V0ZxdEJhb0ZsYUxUWTJlVHNnYi8xcko4Nk9qcnd3WkdDWjUweE9UdUg5V1ovUTlhRkFoajczSDdOckVVSThHUDc2NnkvVDdXSERoa2s0S0lRUTl5a0pDSVVRZDZ4ejU4NnNXN2V1eE0wbTl1N2RLd0dodUNzS2hRSlBUMDg4UFQzcDI3Y3ZScU9SaElRRW9xS2lURi9YcjErdjdqSk5Nak16eWN6TTVOcTFhMllmWTJWbFZTZzR0TGEyeHNMQ0FxVlNpVXFsd3NMQ0FwVktWZUpYUlltT1RVUHhUempraW82V1RmSkN2UFNNSEM3ZXlnV0h2S20xMWhvTkExbzY4OVREdDljU1BIVTJrYSsyWCthVzJoRVVFS2UwSVR6cUJxMmJ1ZU5nYjRXSHZTVnA1UDA4a3pQS3R6bU5nNE9hVmNzKzU0L2c3ZXpkZDVCNW4zNVJwTS9yRTZZVXVwK1Nta2EvZ2NPS1RGWC85ZmRnZnYwOTJIVC8vWS9uczJET1RLeXRyREJYV01RWmFydTU0dVRvYUhyc3Q1KytLN0xlWUhHUG1VdnhUeEo3NVBnSm5objhZcm1PTFV2alJyNnNXYmtVQjdVOVNxV1NhUi9PNWVqeFVBRFdmLzgxeDArY1l0MkdUUUNFSERoTXlEK2pNa3R6SStrbXQ5TFRpWXErZ0U2blo4VFFaeXVrMWdzWEx6Tng2b2RrWkdiU3UyYzNwazU2czBMT0s0U29PTW5KeWFiWkpGWldWZ1FHQmxaelJVSUlJZTZVQklSQ2lEdW1WcXZwMkxFamh3NGRLclk5SWlLQ3BLUWszTnpNSHkwa1JHa1VDb1ZwZmNEdTNic0RlUXVqUjBkSG13TERTNWN1VmNvT3laVWxKeWVIbkp3Y1VsTlRxN1dPckJ5OTZiYmFXb1h5bnhGeW9XY1NTVlhhNUE4ZXhOZkdVQ2djQkdqZHpKMkEwT3ZzenpTaVVDalEyOWx6NkZRQ3JadTVBK0JnbzRLY3ZMN1pPa081YXpNYURmeStaU3NBalh4OXVIRHBNZ0N0L0Z1VWVXeEthaW94c1hHbVhZWFBSVjhnT3pzYmdLanpGL2x0ODFZR0QzemExRityelVhbnYvMzNSNU9WWmJwOUt2dzA4ejc5QWpmWFdzejljUG9kUEEveit1V1BUcnlUWFl6TjRlVG9BSUJPcHlNczR2YU8zMWV1eHRLelcyY09IajdHcnIzN3pUNWZRVCtzM1lCZXIyUFU4T2Z2NkhpajBjaVZtRmordHp1RWpiOEhrNU5UL2luYVFvaXFrNXljYkxydDZlbFpwV3VvQ2lHRXFGZ1NFQW9oN2tyUG5qMUxEQWlOUmlQNzl1MWp3SUFCVlZ5VnFFa2NIQnhvMTY0ZDdkcmxUVHZOemMwbE5qYVdLMWV1Y1BYcVZkT2ZXcTIybWl1OXQybDF4cnhkUndCcnk5dHY4T0p2YXNBNjcrV0NFU1B1anJkSDIzMitkQlAxM0sxbzA2NGpBWTFjMlhja0NZV2REU2dnSy9kMjRHaHRvVFFGaEZubERBaDFPajB6WmkwZ09TVXZRSjMrM3R1RW5ncm55MlVydUI2ZmdLT0RRNm5INXgvbjVLRG1QMDgveWJ2VFA4WkJiYytZbDBmU3ExdG5ySzJ0Qy9XUE9uK0JhUi9PUmF2TkxuS3VEMll2QkNEMjJuV21makNuWE04RHdLRFhsOTJwZ0R2WnhiZzhJczZjTGZROEoweWV5YUFCL1pqNDVsaUdQLzhzOWV2VkxiUzV3RzlidHZIZlpTc0FXTFZzQ1Y3MTZ4VTU1NTJLT24rUnlUTm1rWldWaFU1WHZ1K1RFS0w2RkZ6aXdFWjJQQmRDaVB1YUJJUkNpTHZTdkhsejNOM2RTVXhNTExZOUpDU0VwNTkrV2o1UkZsWEcwdElTWDE5ZmZIMTlUWThaalVadTNMaGhDZ3p6UThPcTNBRGxYbWRsUWQ2V3hJQk9mM3VvbTR1VE5laXl3TUlDQlFwdWFXK0hONTd1bGp4V2V3S25UN1RrZEZ3SFBEVGUzRFEyeFdEcmlLWHFkckNVcTc4ZENscXB5cmViNWJubzg1dytjeFlBdnlhTmFlQlZqelBuOG5ZcnZwRjAwK3lSY3plU2tzbkp5U1dvWTN2R3Z6YTZ4QTFLV3ZtM1lPNkgwNWozNlJjNHFOV29WQ3FpTDF3RU1JMUNoTHlSaWZuTTNhUWsxOHlSclZXMTQrZnVrQU9GN2l1VlNqYjgrZ2R4Y2ZGOE1HMlNxVS9QYnAyTDFLUTNHRWhOVGNQWjJhbENhbW5vMDRCdnZ2elVkUC81RjhkV3lIbkxNbWJNbUNxNWprWnplek9ZaElTRUtybW1FRUlJSVVSNVNFQW9oTGdyQ29XQ25qMTdzbUhEaG1MYms1S1NDQThQcDNYcjFsVmNtUkMzS1JRSzNOM2RjWGQzcDBPSERxYkhNekl5dUhidEdna0pDY1RIeDVPUWtHQzZuVDhOdGFhd3RiZzlEVGhEcThOb3pOc3JvM1ZUTit5T0pwTDF6L3FFRjFKemlicWNRbE1mRndKYWQrUnNXSE4yWGU1RldyWTlSZ3NsOXJldWNrdGJqNERXdDZmR1ptb05wZzFPYkN6TDkyRkJ5K1orelA5NE90Y1RFdW5WdlFzQVZnVjJpODVmNjY4a2ovVExXdy92emRkRzA3eFpVd0k3dEMzem1xMzhXN0R1dTJVQWhkWVFuUFBCRk5PMUVoSnY4TUpMcndQbWIxS1NuWk5UNXJYQjlLMnFWRHFkanBEOWgzQnlkRUNuMTVPWnFhSExRNEhzM1hlUS9ZZU9jdkh5RlRJek5jeFpzSVNOdndjei9yV1hDeDIvNExQL2NpczluY1dmektLMm0rdGQxMk5oWVZFaDV5bXZnc0ZkVmFscC83WUlJWVFRNHY0Z0FhRVE0cTUxNjlhTlgzNzVCWU9oK0ttRE8zZnVsSUJRM0pQVWFqVitmbjc0K2ZrVmV0eG9OSExyMWkzaTQrTUxCWWNKQ1Fra0p5ZFgyMDdLbGNtamxnM0dHQjBLU3d0dTZwWEVYTDlGQTA5SDNOM3NxV2VwNS93L2lXRzZ2U09MZjQraVpXMGIvTHlkaVk3dFJHcTJQVTRQWGVGNnpEUGs2dXp3U0VzaHFFMGRBSEoxZWhJemNzREJEb3pnYUYzK2pWVTZ0R3RUNkg3QnpWbHljM1hWc2s1ZGJtN2VhRUJMUzB0K1hic0NPMXZiVWpjcENlelFGZ2QxeVVGbVFmbmpOMCtHUlRCbS9MdGw5citaa2xMdSt2Y2RQRUo2UmliOUh1L0RuOXQzQXZERW83M1p1KzhnS3BVS3QxcTErSDNMTmdBaXowVXpic0lVV2pTLy9YdnlXSitIK2VLcjVVeWEraUdMUC9tWVdyVmNpcjNPcUxGdmxWckhxbVdmbDd0MklZUVFRZ2hSOFNRZ0ZFTGNOV2RuWjlxMGFjT0pFeWVLYlQ5NThxUnNWaUx1S3dxRkFpY25KNXljbklxRWg1QTMraW90TFkzVTFGUlNVbEpJVFUwMWZlWGZUMGxKdWErQ3hENFBOV0JYVkRnYVN5ZTA5bmI4dWU4eVl3ZTNBbUJrUHo4Vy9YcVdWQ2NYVUVDYTJvbURHdGgvTWhVUGpUY0dwWkxyVi85RE01OU5YSTE4bUg2ZGZMQzJ5bnVKRVhJc2xtU0x2SFdwakJvdEQzVnh2K3RhVlFXV0xIaDIyTXVsOUx4TlY4NzEvOHBpWWFGaTFMQWg5SHU4RDNhMnRpWDJjM1oyNXZPRnMyblJyR201cHc1ck5GbW1EVmtxMmsrLy9nN0FJNzI2czJYckRnRDhtamJpb2NBT2VIbDVZbUZod1o2UWd3Q283ZTJaKzlFMG9zNWZORTMzYnR2YW54NWRIMkx2L2tOTW1UbUh4Wjk4akwyOVhaSHJ4TVRHVlVyOUZlV0ZGMTZva3V0Y3ZYcVZmZnYyQWVEdWZ2ZS9BMElJSVlRUUZVMENRaUZFaGVqVnExZUpBYUhSYUdUMzd0MDgrK3l6VlZ5VkVKWER3c0lDVjFkWFhGMUxueEtwMSt2SnlzcENvOUdRbFpWRlptWm1pZmZ6djNKemM5SHI5ZWoxZW5RNm5lbDJjZmZ6dnlwQzdWcDJ1RnZCWlVDaFZCRitQWVBVVzFxY0hXMW81TzNDTTBHZWJEeDhuVnVPVG5semp4V2d0TEVtU2Q4VSs3U3I2SFEyWEE3dlE0OE9mOUU5Y0NJQU9yMkI3Y2V1WTdCM0JzQlZuMFZnNnpwM1gyeUJvSzFwazBhRkFzTi9pendYRFVCNmVzYmRYNWU4Zjg4aXpweGx6NzZEK0xkb2hwT1RZeG45RGZ6ZjF5dHAxNllWTDc5b1hoaGwvR2U3NDg1QkhTdGxrNUxqb2FjNGYrRVNuVHEyS3pLdGQ5Yk15VUJlZ0ppL2cvTkxJNTZuUmJPbVJKMi9XS2p2U3lPSG1xWWpmemgzSVovTW1uSGZyVGY3MkdPUFZjbDFJaU1qVFFHaGJPUWdoQkJDaUh1UkJJUkNpQW9SRUJCQXJWcTFTRTVPTHJaOXo1NDlEQmd3QUFzTCtXZEgxQndxbFFxMVdvMWFyYTYwYXd3ZlByekN6dlZvUjA5V0hycUJUbTFIaXIwRFg2d0w0LzFYT3FKVUtuaTBzemZlSG1xK0N6NUhuTjZTSERzN0ZDb1ZCaHQ3TkZsMThVeFA0ZWt1UGp6VVlScW5rNyttbWNzSWZ0Z1lTNXhsM3FneVkwNHU3Ynlkc0xRby94VGpmeXM0RUcvQjdCbWxya0g0K29RcDJOclljUGpZQ1RvSGRieXI2Njc0YmkySGpoNG42V2JldjNPL2I5bkcrcDl2QjNQRmJWS1NrcHBLY2tvcVVlY3ZVc2ZEblg2UDk3bXJHdTZXMFdoaytYYy9vbEtwZUhYVWNESUxyTUgzVHk1SmJtNHVtLzc0RThnTFlQcy84V2l4NTZwWHR3NTlIK25Kbjl0M0Vub3FnbFdyMXpONjVOQkNmZjYzNWVmS2VTSkNDQ0dFRUtKQ3lUdDFJVVNGVUtsVTlPclZpMTkvL2JYWTlsdTNibkg4K0hHQ2dvS3F1REloaExsNmRQUmk1L0U0TGhnQnBaSW9uUTFmL0hpS04xOW9qVktwd0srUkszUEhkK1pLYkNvSFQ4V1RscG1MblkwRjdYbzBwbVdUMmlpVmVjbWR2K3RZTnYwOWo3OVRIOFpnbFRlZDBrT2J5UXY5T3BSeWRmTVpDdXlLbkIvRWxlYk0yU2hPaFo5R3I5Znh6dml4aGRZd0xNM2xxekg4YjNlSTZmN21yWDloYldYRk0vMGZKNkJGTXo1Wi9OOFNwd0FYdDBuSkYxOHRwN2FiSzUwNnRpdjF1a2FEc2RUMnU3RnR4MjdPWDdqRWN3T2Z3cnRCZmNKUFJ4YTRjTjUxZi8wOW1LU2J5VmhiV1RGMTR2aFNwMFkvTzZBL1cvL2FoZEZvWk1QR1AzanF5YjdWc3RtSUVFSUlJWVM0T3hJUUNpRXFUTStlUGZudHQ5OUtuUEs0YytkT0NRaUZ1SWNwRlBENnMvN01XUjFHc3BNTEJpc3JqbWZrTU91Ylk3dzF0QlhPampZb0ZPRGo1WXlQbDNPeDU4ak8xdkhOTDVHRTNucUN4czMrSlBwU1g1UXBDcDdwV2c4cnk0cDUyV0V3M2c3UWlndmlTaEliRjQ4bVMxdnFaaUdSNTZJSjN2WS8vZzQ5eFkya202Ykg3ZXhzZWFiZjR3eDgra25UdE9JNmRkeXhzclNpVGgxM2JHMXNpdDJrNUU2VXRPRlRSYmg4NVNxTkd2b3dhdGdRSUcrZFE5TjFqVWJTMG02eGRzTkdBRjU3NVVXODZ0Y3I5WHhlOWVzUjBMSTVZUkZuME92MVhMeDhSUUpDSVlRUVFvajdrQVNFUW9nSzQrenNUTWVPSFRsOCtIQ3g3V2ZQbnVYYXRXdlVxMWY2RzA0aFJQV3BXOXVlbHg1cnhMSnRsOGx3Y3NSZ1pjVTVnd1h2cnp4RnEzcjI5Ty9oUTEzM29sT21VMjlwMmJiL0NrZk9wNUJnYlE5V2pweTVQQkQvV292SnRIYmtmMUgybkxuVW5iR0RIMFZaenMwNi9zMVlJQ0EwSjRoN3BGL2UrcWRqWHhwZTVrN0NUbzZPN0E0NVFIWjJOcEMzUWNkL25uNkMveno5WkpIcitEVnBYSzZhWTY5ZHg2dStaNWw5RGNhOGdQQk9kakUybGpINDhLV1JRMGxPVHNIUzBoS0FMSzMyOXJFR0EvLzllaVVhVFJaUDlPMXQ5blRvWHQyN0VCWnhCb1ZDZ2E5M0E3T09LWTFPVi9SRHBvTFR0NFVRUWdnaFJNV1RnRkFJVWFGNjkrNWRZa0FJZWFNSVI0d1lVWVVWQ1NIS3ExMExkOFlDSzdlZEo5blJCWlJLa2gyYzJKMmk1L0RhczlTMk51QmdaWUdWcFlKY0hXaHk5TnpJTnBCaGJRdi9iRWlDRWV4U3MwalNOc0x2b2Eya1pGaVJtQkxOVit2aHRTRjNGeEpXNWdnN3o3b2VqQm8raEdYTHYrZVovby96MHZEbnNiTXJlWmRpY3hpTlJoWjlzWXlEaDQveDVhSTUxUE9zVzJyLy9PZDNKN3NZRzhyWXRNYmF5b3E2ZFR4TTl3dU9JTnk1Wng5NzloMmtiV3QvM256dFpWSlMwemoyZHlnTmZieng4cXFIc1lUdmUvZXVEL0gxeWgvbytsQW4zR3ZmK1c3MU9wMk8rSVFiYlAxclo1RzJvOGRPc08xL3UybmZwaFZ1cnJYS3ZTTzBFRUlJSVlRb25RU0VRb2dLNWVmblI3MTY5YmgyN1ZxeDdmdjI3ZU81NTU2VFhSeUZ1TWUxYStHT1oyMTcvbTlEQkpkMUZ1alY5aWhVS3JRT2FtTHlPK1VQNnJMODUrc2ZTbTAybnZvc1J2UnJ3cnBkaDdoNXl4cFh4MndVaWlSdUtsZXdkSjJCMTRjOFpscXpzTHgwT3AzcDlwdVRwcU5VbUxkenJxR3M0WFgvR1BqMGsxaFpXdkxVazMxTmoxMlBUMkQySjB0TUl3dUxrMXRDWFRtNU9jUmRUd0JnNmdkeitQTFR1YVh1ZnF6L1o0M0ZPOW5GdUx3ajdRcU9JTXpWNlFobzJaeFpNNlpnWVdGQmNuSUtDeGIvSHdBS2hRS1Y2dmIzT1g4RUlvQ1Rvd1AvWFRTWHVuWHZmSWZxeTFkai9wKzkrd3lJNmxxL0JyNm0wSkdPQ0FvS2FpellFaFVyQ2hxak1hSmlpUzFxREJxTllFblUyTUpWVEN4UmllM0dkdTN3VjdHaEF0YmNhRURFWGtFVUZCT0tSakRTQndZRzV2M0F5N2tnTXhTVlFYVDl2Z2h6OXB6enpEam9zR2J2L1dEaTFPL1VIcGZuNVdIMTJvMEFnUDU5ZStPN2FWTmUrVnBFUkVSRVZCWURRaUo2bzBRaUVUNysrR1BzM3IxYjVmSGMzRnhFUkVUQTFkVlZ3NVVSVVZYVnN6VEFrcW1kY09uMlU0UmNURUN5SE1qVTFZTklXNnZzNElJQzZHYkxVRmRiaWE0dExEREFwUTNFWWhGNi9kTUxvWEdKK0tmK0RaZ1p5NkZVUHNjLzJJNWY5eXZoT2ZMVFZ3b0pTd2FFaVVsUEszMi84c0s5a2tRaVVhbHdFQUNzNjFsaDNKamhXUFRUU21FSnJGaEZjNVRpMjE2dXEvajJ2NStsNEY5TFYySGxUOTdRMGRaV2VmM2l4MWN5aEt0czNWVU5DUFB5OG9TdlhaeTdZc1RRUWNMc3ZFWU5iZkd2K2JPdzk4QVJQSHowV0hqY0RlcGJvNTVWM1ZMbmFmU2FTNHNiMmRteTR6RVJFUkZSRFdKQVNFUnZYTGR1M1JBUUVJRGNFak5UU3ZydHQ5L2c0dUxDSldKRXRZQklCSFJwWjQwdTdheVJtcDZEYzFlU2tKZ2lneXl2QURsNUNtaHJTYUFuRmFPdWlTNTZkV29KbTdxbDkrbnIzYmsxUktJdjhjY2pFVjdnT3ZLejZrTDVkeGNrWkNWZzErRkwrR3A0bHlyWGxKZi92NER3eUw0ZGxkcURzRTRkUStqbzZGVDVXaVYxNnZBUk52Z3VnNzZlSHVwYVdsUTV3S3NzWFIwZGpCZzJDTVBkM1NvMVhpUVN3YmxiWjR3Yk5SejFxemlMVHk0dkNnaDFkWFVnRW9sSy9ic3NrVWpRbzF0bmRPL2loT1dyMStOY2FEanNiT3RqMGZ6WlZib0dFUkVSRWIzOUdCQVMwUnVucDZlSDd0Mjc0N2ZmZmxONVBENCtIZzhlUEVEejVzMDFYQmtSdlE1VFl6ME02VlA1eGh6RmVuVnloQWpqY2Y2UkdJV0Z3TXdoazJCdSt1cjcraG5vNjZQZng2N28yT0ZER09qclZ6aCszcXhwNk5HdEM3UlZ6WHlzb3FhTkhWNzdIQlVKT3VSWHBmRWU0MGUvOHJVYTFMZkc3Qm5mb0tkelYraXAyZnBCTEJianEzR2owS25qUjNCeDdncXBsRzhmaVlpSWlONDFmSWRIUk5XaWQrL2VhZ05DQURoMTZoUURRcUwzaUdzblIwaWxFN0QvMUIrdmZhNCt2WHFnVDY4ZWxSNy9zV3ZseDc1dkt2dmNXTmV6S3RYY2hJaUlpSWplTFF3SWlhaGFOR2pRQU0yYk44ZjkrL2RWSHI5eDR3YVNrNU5SdDI1ZGxjZUo2TjNqM0w0WmRMVjFZS0JmUFV0emlZaUlpSWpvMVZTdTdSOFIwU3ZvM2J1MzJtTktwUkpuejU3VllEVkU5RGJvMkxvUmRIWDQrU1FSRVJFUjBkdUVBU0VSVlpzT0hUckEyTmhZN2ZFLy92aERiU01USWlJaUlpSWlJdElNQm9SRVZHMmtVaW42OU9tajluaE9UZzVDUTBNMVdCRVJFUkdSYWdVRkJUVmRBbWxJZkh3OFhyeDRvZlo0V2xvYVRwNDhDYVZTV2VWei8vbm5uNVVlbTVtWmlXZlBubFg1R2xVNXYwS2hlS1g3Wm1WbDRlblRwMVcrVDNKeThpdGRqNGhxSHRmNEVGRzE2dFdyRjQ0ZE80YjgvSHlWeDArZlBvMCtmZnBBSkJKcHVESWlJaUtxalB2MzcwTmZYeDkyZG5ZcWo2ZWtwT0RvMGFNWVAzNDh0TFcxcTNUdXhZc1hvMWV2WG5CMmRxN3d2VUJjWEJ4MjdkcUZZY09Hb1UyYk5sVzZ6cU5IajZDdHJRMWJXMXUxWTY1ZHU0WVRKMDVnd29RSmFOU29VWlhPbjVLU2dwczNiMWJwUFUxQ1FnTGk0K1BSclZ1M0tsMkxYbDlnWUNET25qMkw0Y09IWStUSWtkRFIwU2wxUER3OEhHdlhya1ZRVUJBOFBUM2g2T2hZcWZNcUZBcDRlWG5CMXRZV3c0Y1BSNjlldmNvZG41cWFpb2tUSjZKTm16WVlPSEFnZXZTb2ZGT3QwTkJRdkhqeEF2MzY5WU91bWk3ME1URXg4UFgxeGRDaFE5Ry9mMy9vNmVsVit2d1pHUm1ZTUdFQ3VuYnRDa3RMeTByZDUrYk5tOGpKeVlHdnJ5K3NyTmpZaXFpMllVQklSTldxVHAwNjZONjlPODZkTzZmeWVISnlNbTdkdW9VUFAveFF3NVVSRVJGUlpZU0VoQWhoeXZqeDR5R1ZsdjRWNHRxMWF6aHc0QUFpSWlJd2UvWnN0R3pac2xMbmZmSGlCY0xEd3hFZUhvNFBQL3dRSzFhc2dGaXNmb0dUbnA0ZUlpSWlFQkVSZ1U4KytRUno1c3lwOUdNNGR1eVk4S0hrdUhIalZEWkpNekF3d01XTEZ4RVJFWUUrZmZyQTA5TVQrdnI2bFRwL2ZuNCtWcTFhaGYzNzk1Y2JRcFowLy81OVpHUms0S2VmZmtMNzl1MHIvVmpvOVhsNmVpSXBLUW4rL3Y0NGQrNGNGaTFhQkh0N2UrSDQ2ZE9uQVFEUG5qM0QrZlBuMGFoUkl4Z1lHRlI0M3NqSVNNamxjaVFtSnFvTTdaS1NrbUJsWlNYOERCa1lHRUNwVkNJK1BoNE9EZzc0NTU5L29LT2pBME5Ed3dxdkZSUVVoRnUzYm1IUG5qMllOMjhlbkp5Y3lvd3hNREJBU2tvS05tL2VqRHQzN3NEYjI3dk16Njg2V2xwYUtDd3N4SVVMRnlvMXZxUTFhOVpneFlvVlZiNWZWYVNscFVFdWw4UEl5S2hLd1NjUnFjZUFrSWlxWGI5Ky9kUUdoQUJ3NnRRcEJvUkVSRVJ2cWFsVHB5SXFLZ3I3OSsvSHRXdlhzR1RKa2xJemlzTEN3Z0FVellqYnRHa1RGaTllREhOejh3clBlL2Z1WFFDQXZyNCtwazJiVmlZY3ZIRGhBaHdjSEdCall3TUF3aXd2WFYxZFRKOCtIZEhSMFZBb0ZHamR1blc1MXlrc0xFUkVSQVFLQ3d0eDc5NDl4TVhGcVF3SWk4OHZGb3ZoNU9SVTZYQVFLQXBUZ0tMbklDRWhvZEwzQTRCZmYvMFZXN2R1clhSd1E2OVBLcFZpd1lJRjhQRHdRRkpTRW43KytXZHMzcndaQUJBYkc0dm82R2pvNnVwaTdkcTFsUTU4QWVEeTVjc0FnQ0ZEaHFCcDA2YjQrdXV2MGE1ZE93QkZyOE16Wjg3QXlzb0tqUnMzaGtRaVFWNWVIb0NpZ0huZnZuMjRlZk1tVEV4TXNITGx5bkpEd3VUa1pOeStmUnNpa1FqejU4OUh4NDRkVlk0cm50SGJzR0ZEK1BqNFZQcHhBUDk3VFFORjc5VWxFZ21Bb3REMGl5KytBRkQwNFVISldjTjkrdlNCVkNxdDhyVXE2OXExYXdnTURFUmtaQ1JrTWhrQVFDUVNvVW1USmhnNWNtU1ZabUFTVVZuOFg0aUlxcDJOalEzYXRtMkwyN2R2cXp4Kzc5NDlKQ1FrVk9rTkdCRVJFV21HbnA0ZTVzNmRpMm5UcHVIaHc0ZFl0R2dSTm03Y0NLQm9GcytOR3pjQUFCTW5Uc1NJRVNNcWZkNUxseTRCQUQ3KytHT0l4V0wwNmRNSEgzMzBFWFIxZFZGWVdJZ3JWNjZnc0xBUTlldlhoNG1KaWJCSFlGNWVIdWJPbll2SGp4OURMQlpqelpvMTVTNEp2bm56SnRMUzBxQ3RyWTBWSzFhb0RBZUIvd1VpdXJxNjZObXpwM0M3WEM2SGxwWld1Yk1iUzRaN3UzZnZGa0xOa21IS2poMDdTcjNYS2Q2bmVmbnk1UXdIYTRDSmlRbEdqUnFGTFZ1MmxBcUQvZjM5QVFEZmZmZWQ4UGNsazhtd1k4Y09mUG5sbDJxRE82VlNpZDkvL3gwQWNQNzhlUVFGQlNFek14T1BIejh1TmE3NHRYajI3Rm5oTlplZG5ZMExGeTVBSnBNaEl5TUR0Mi9mTG5mcGVYQndNSlJLSlFZTUdLQTJIQVFnaEhyRmZ4Ylh1V1hMRm5UbzBBRWRPblNvOEw1VkpSS0p5aXpaZmxOQ1EwUHg4T0ZEOU83ZEcwMmJOb1cydGpadTNyeUpNMmZPNE1jZmY4U2tTWlB3K2VlZlY4dTFpZDRIL0orSWlEU2lYNzkrYWdOQ29HZ3B4OFNKRXpWWUVSRVJFVlZXczJiTjRPenNqTkRRMEZKTkdFNmRPb1dDZ2dLMGJObXkxQy9tU1VsSnFGKy84TVV2T2dBQUlBQkpSRUZVdnRyektSUUtJU0FNQ3d2RGI3LzlCZ0JDMkZoTVgxOGY5dmIyQ0E4UEY1WnNGaS9KbE1sa0VJdkZ1SHYzYnJrQjRjbVRKd0VBN3U3dWFzTkJBQ3IzRHBUTDVmamhoeDlnYjIrUHFWT25xcjN2cTRZcFFPbVpXbFE5RGgwNnBMSjVSc2s5c2pkdTNJamMzRnhjdkhnUkZoWVdpSTZPUm5SME5JQ2kxK1ZmZi8yRjZPaG9yRnk1VXVWeTQrdlhyK1BGaXhjd056ZUhoWVVGTEN3c0FCUzlyc2FQSDQ5ZHUzYmh6cDA3c0xTMGhLNnVMdHpjM0pDZm40L2c0R0FZR1JuQjJka1p3Y0hCS0N3c2hKK2ZIK3pzN0ZSK2VDNlR5UkFVRkFSVFUxTjRlSGdBQUFJQ0FoQVpHVm5tTVJZL3ZzVEVSRXllUEJrQWtKdWJpeWRQbmlBa0pBU3JWcTFDOCtiTlZUNW5KWDhlU3I3MlN6WTltVFp0bXNyN1ZwZmh3NGRqeG93WnBYN2VldmZ1allZTkcyTHIxcTNZdVhNbit2VHBBMU5UVTQzV1JmU3VZRUJJUkJyaDZPaUlCZzBhSURFeFVlWHg4UEJ3REI4K0hNYkd4aHF1aklpSWlDcGoyTEJoQ0EwTlJaY3VYUUFVaFdlQmdZSFExOWZIM0xsemhVRGgwcVZMOFBIeHdlVEprekY0OEdDVjU3cDI3UnF5c3JLZ3A2ZFg2di8rd3NKQ2ZQYlpaN2h3NFFMdTNyMkxpUk1uQ2tHS1RDYkRzR0hEb0srdmo1MDdkMkxZc0dIQ1RNT1BQLzVZNVQ1a0tTa3B1SERoQWt4TVREQjY5R2dBUmZ1alhicDBDWEs1dk5UWTRvNjEyZG5aUXQwS2hRSnl1UnkzYnQyQ25aMGRCZ3dZb1BMeGxKeGQrTTAzM3dqUFJja3V1RjVlWG16S1ZrUGF0bTJMYjcvOXRzemZlYkc3ZCs4S1M5NEI0UG56NXdnTURDd3pMaVltQmdzV0xNQ0tGU3ZLdk40T0hqd0lxVlNLcFV1WG9uSGp4b2lJaUlDMXRUVWFOV3FFK1BoNDNMbHpCNDZPanJDenN5dHo3dlQwZEFRSEJ3TW9DdlVlUFhxRUdUTm13TWZIcDh3Uyt2Mzc5eU1yS3d2ZTN0NHdORFJFZEhRMHRtM2JKaHkzdGJXRmtaRVJKQktKOEhqRllyRXc4OUhRMEZBSUx3OGNPSURaczJkWHVKemV3TUJBZU8wV0w0dCsrZlppcjlMNXViTFVyVGJxMzc4L3RtN2RDb1ZDZ1h2MzdySHhEOUVyWWtCSVJCb2hFb25RcjErL1VtOWdTbElvRkRoOStqU1hCUkFSRWRVZ3BWS0pwVXVYNHRxMWEyckhoSWFHWXZEZ3dTZ3NMRVJPVGc0a0VrbXBHVVl5bVF4S3BSSWJOMjZFaVlrSlhGeGN5cHdqS0NnSUFEQmp4Z3owN3QwYmhZV0ZBSXFDakNkUG5tRFRwazBBZ00yYk4yUDc5dTFDYlVCUmdEZHUzRGpoWEpjdVhjTFBQLytNUllzV2xRa3I5dTdkaTRLQ0FreWNPQkg2K3ZxSWlvckNpUk1uaE9OV1ZsWXdNek9EbHBZVzVISTVIang0QUxGWWpNYU5HNWVwT1N3c0RCMDdkcXl3TzZ1ZG5aMndMMXRlWGg3dTM3OFBvQ2pjS0xuMDhzNmRPNlVlRjFXZnBrMmJZdE9tVGREVDA0T0ppVW1aSmQzaDRlSEMzcG43OSsrdjh2bGpZbUp3NDhZTjZPdnJ3OWZYRjBxbEVvOGVQWUtwcVNuV3JsMHJoSDhqUjQ3RVJ4OTlCSGQzZDFoWldTRS9QeC9EaGcyRGc0TURWcTVjaVdIRGhzSGUzaDVidDI1VmVaMkxGeS9pd0lFRGNIRnhRWThlUGFCUUtMQjI3Vm9BUUtOR2pUQjI3TmhTKy9BbEpDVGdxNisrZ28yTkRYeDlmYXYwbUlwL0pnRmcxYXBWS3ZjZ1hMRmlSWms5Q0l1M0F0Q2trai8zcnpPYmwraDl4NENRaURTbWE5ZXVDQWdJUUdabXBzcmovLzN2ZitIbTVzWk9aRVJFUkRWRUpCSmg1c3laOFBUMFJFRkJBY3pOemN1RUtSa1pHY0l5NDlhdFc1YzdLKzdVcVZObzJiSmxxYVc5VDU0OHdkV3JWeUdWU2hFYUdvclEwRkRFeE1TZ1FZTUc4UGIyeHFsVHB3QUFmZnYyUmFkT25iQnIxeTRZR0JoQUxCWWpLaW9LWXJFWTl2YjJ3dGV0V3JWQ1ptWW1MbCsrak02ZE93dlhDUXNMUTBoSUNCd2RIZkhKSjUrZ3NMQVEvLzczdndFVUxWMmVNR0VDQmc0Y0tNeitLdzVUOVBUMHFoeW1sQXo1NXMrZnIzSVB3cmx6NTZyY2c3QmtFRVBWcDd5OXJvdVh6VmFsTVUxSm16ZHZob21KQ1d4c2JIRHYzajFJSkJLaG0vZXFWYXNRRXhNRHFWU0t5NWN2WStuU3Bjak56WVdEZzRQd2Q1K1ltSWpaczJjREtMM3N1U1IvZjMvczNyMGJBUERubjM5aTZ0U3B5TTdPeHBNblQ5QzRjV09zWHIyNjB0MlB6Y3pNS3B4bFZ6TG9temx6cHZCMXlmcG16WnBWNW41S3BSSktwVktqczJXdlhyMEtvS2dwUzJXN3FCTlJXUXdJaVVoanRMUzA4UEhISDZ0Y3NnRVV6VGc0ZCs0Yyt2ZnZyK0hLaUlpSXFKaWhvU0YyN2RxbDloZjhDeGN1Q0YxS2ZYMTlxeHdFN05tekIwcWxFZ3FGQWhjdlhoUnVmLzc4T2I3NjZpdWtwNmNEQUZ4ZFhiRmx5eFprWjJlalFZTUdRb2dqRW9tRVBlQzB0YlZWaG5sK2ZuN3c4L09EVXFsRWRuWTI1c3laZzh6TVRNVEZ4UUVvQ3V1NmR1MWFZYTNoNGVISXpjMUY3OTY5eXgzM09pRWZBOEthVjd3VTE4aklTTzJZMk5oWWJOMjZGUXNXTENpMXgxMUNRZ0prTWhuV3JWc0hVMU5UREJ3NEVBWUdCbGk3ZGkza2Nqa1dMbHdvbkw5NEppRUEvUDMzMzhJK25XS3hXSGhOcS9zZzNkWFZGZjcrL2lnb0tFQk9UZzZ5c3JMdy9QbHpORzdjR0N0WHJvUkVJc0hDaFF2eC9QbHo0VDR2NzBHb1VDZ1FIeDhQTFMwdC9QampqMmpmdnIzYXgxdHlyOEdxeXN2TGc3YTJ0a1pDd3B5Y0hPellzUU1BTUdyVXFITC9Eb21vZkF3SWlVaWpldmZ1amFDZ0lMVnZPazZkT29WUFB2bUUzZnlJaUlocVVIbS8yQmVIRHJxNnV1V09rOHZsWmJxWi92MzMzL2o5OTk4eGZ2eDREQjA2RkFNSERnUUFIRDkrSExxNnVwZzJiWm9RRUM1WnNnUXltUXdBU2dXSkJRVUZ1SExsaW5BTlZiT1ZuSnljc0dmUEhnQkZzNjMwOWZXRmN3MGJOZ3p0MnJYRDh1WExrWnViSzl3bkp5Y0hRRkVUaDBXTEZrR2hVT0RxMWF1UVNDUXdOall1dCtOcnlWbFZWZDJEOEhXQ0dLclkrdlhya1phV1Z1NllKMCtlQ0g4dVdiSkU1WmlyVjY4aU56Y1hzMmZQeHVyVnE0V1FzS0NnQUczYXRNSFJvMGVGV1hlNXVibjQxNy8raGFTa0pMaTd1Nk5PblRxWU4yOGUvUHo4RUJBUUFLbFVpcjU5K3lJL1B4K3hzYkhRMGRGQjQ4YU5rWmlZQ0lsRWdvU0VoREl6SHV2WHI0OEpFeWFnYWRPbWtNdmxXTEprQ1pvM2I0NWx5NWFoVHAwNkFJQUpFeWJBeDhjSFJrWkcwTkhSZ1Vna0t0T3dvM2pQenlOSGpzRGUzaDVtWm1ZcUgyOStmajdxMWF1SG5qMTd3c1BEUTNqdGxwd1Y2K3ZyVzJxSjhZUUpFL0RaWjUvQjE5Y1hZckVZMzMvL3ZjcnUzOFhQZDNtS1orR1dSeTZYWS9IaXhYank1QWxjWFYweFpzeVlDdTlEUk9yeE4zQWkwaWhqWTJOMDY5WU5mL3p4aDhyanFhbXBDQThQUjgrZVBUVmNHUkVSRVZWR2NaQlcza3lkYTlldVlkV3FWVmk4ZURGYXRHZ2gzRjZ2WGoxNGVYbkJ6YzJ0VkRnSEFBOGZQc1RVcVZNeGE5WXMyTmpZUUM2WFF5YVRvWFhyMXVqZXZUdGF0V29GVDA5UEdCZ1lZUGZ1M2ZqODg4OWhaMmVuTWlCczFxd1p1blhyQm10cmE3aTV1V0g5K3ZXNGZ2MDZXcmR1allrVEowSWlrYUJEaHc1WXVYSmxtZG9MQ2dwS0JaSUtoUUpMbGl6QjZ0V3I4Y0VISDZoOHZDV1hZMVoxRDBLWlRJYnM3R3lWblhIcDlibTR1T0Q3NzcrSFJDS0JvYUdoeXNDcU9KVE95TWhBV0ZnWXpNM055N3ltREEwTllXaG9DSmxNSnV4NXFhZW5oNFlOR3lJNU9Sbmg0ZUhDMkx5OFBFUkVSQUFBMXExYmh6cDE2a0JIUjBjSXhnb0tDa3F0cUVsUFQ4Zng0OGVGNzR0RHlKZER3aEVqUnVEY3VYTll1WElsN08zdDhlV1hYK0xpeFl0SVNFaEFmSHc4YkcxdGtabVppUll0V3NERXhFVGw4eEVaR1FrYkd4dk1tVE9uVElEL3h4OS9ZTy9ldlFDS3dtMTlmWDFjdlhwVldNSUxsTi9GV0Z0YkcwZU9IRUZLU29vd2R2NzgrV1gyQlJ3L2Zyeksya282ZS9ac3VjZGxNaGwrK09FSDNMMTdGd01HRE1DMGFkUFlCSWpvTlRFZ0pDS04rK3l6enhBYUdxcDJVKzZRa0JEMDZOR0QvOGtURVJGcDJPTEZpeXVjYmZYUFAvOEFLQW8xU3U1TlZ0S0RCdytnVUNpd1lNRUNyRjY5dWxUVGorSlpneVVkUDM0YysvYnR3OWF0VzdGMjdWcDg4TUVIMkxKbEN3NGZQb3k3ZCsraVRwMDZ1SDc5T29DaTJWbXJWcTJDa1pFUi92cnJMNFNGaGFuOFlMRzRhVWxJU0FpdVg3OE9TMHRMZUh0N0MyR0ZxNnNyek0zTllXdHJDek16czlkcWJwQ1hsd2NyS3lzNE96dGozTGh4d243SzVlMUJPRzdjT1BUcDB3ZWJObTFDZG5ZMlZxNWNXYXFqTTcwWmJkcTB3Zjc5KzJGc2JLenl2YVZNSnNPWU1XT1FuNStQeVpNblkrUEdqWmcwYVZLRnk4cUxpVVFpekowN0Y0bUppVEEzTjhlSUVTTmdaR1NFdzRjUEF3QUNBd094YmRzMnlHUXlQSDc4R0VCUngyTmpZMk9rcDZjTFRVcTJiTmtDb0dnWmNxdFdyY3FFZzZtcHFmRHg4VUZVVkJTQW9pWFA4K2JOZzRXRkJUNzg4RU4wNzk0ZExWdTJ4SUVEQjNEdTNMbHlhNDZOallXNXVUbSsrZWFiVXJmMzZORURvYUdoaUl5TWhLV2xaWmtBTVNZbVJnajJwVklwa3BLUzBLeFpzMUpqREEwTllXMXRMZFI4L1BoeHVMdTdseHJqN2UxZC9wTmFnZXpzYk15Yk53LzM3OS9IcEVtVDJPU1E2QTFoUUVoRUdtZHRiWTJPSFRzS3k0TmU5dlRwVTF5L2ZyM2NwVHhFUkVUMDVybTd1MlB1M0xrb0xDeUV2cjYreXRDc2VLbXVYQzVIVkZTVXlsbFpKWnM5TEZ1MkRNdVdMWU9WbFJVaUl5T3hhTkdpTXAxT3QyL2ZEcVZTaVRGanhtRFlzR0ZvMXF3Wi92NzdiK0g0eTB1TUwxKytMSHkvWXNVS0dCb2FsdGxQVFNRU0lTRWhBWnMzYjRhT2pnNThmSHhnYW1xS3RMUTB4TWJHNHRtelp3Z0tDc0xzMmJOaGFXbXA4dmtJQ0FoQVhsNGV4bzRkVytiWWlSTW5oRzZ6aFlXRkVJdkZPSG55SkU2ZVBDbU1LVytKc1ZLcFJFQkFnTEEvM1p3NWM3QnExU3FHaE5WQTNXdzZvT2kxbDVXVmhTWk5tbUR3NE1FSUN3dkR4bzBiMGJKbFN5SG9xb2llbmg2YU5tMHF6SzR0cVgzNzl0aTRjU09DZzRPUm1KZ0lBUGpoaHg4QS9HL21hVkpTRXFaTm00YUNnZ0xFeHNhaWJ0MjYyTEJoUTZubHY2YW1wckMxdFVWVVZCVE16YzN4NmFlZnd0blpHUTRPRHNLWTR0ZWJoWVVGOXUzYlY2YVc0a1k4ZG5aMm1ESmxTcG5qSXBGSWJYaDM1c3daWWRZckFMUnQyeGFQSHorR2s1TVRSb3dZVWVGelZGTEpUc3RWbFplWEIyOXZiOXkvZngrZW5wNFlQSGp3SzUrTGlFcGpRRWhFTldMQWdBRnFBMEtnNk5QVDl1M2JjeFloVVFWMGRYV0ZUL056YzNPaHE2dGJ3eFVSdmIxS0xtbmx6NHBxYmR1MnhZNGRPMkJoWVZGcWI3RmlDb1VDSTBlT1JIcDZPbHhjWEhEKy9IbWhHM0JsdEdyVkN1UEdqWU8vdno4c0xDenc4T0ZEQUlDam95UEVZakh1M0xtRFE0Y093Y1BEQS9IeDhRQ0tWaDdvNk9pZ2QrL2V3aExqbzBlUEFpamF5OHpBd0VCbHFCWWJHNHNmZi93UnVibTVhTm15SmZ6OC9CQWJHeXMwY2VqUm93Zmk0dUxnNmVtcHRudHRkblkyUkNJUkdqWnNXQ2JVNk4rL1AyN2R1b1dyVjYraVFZTUd3cXpCWWkvUHRwTEw1WEIwZEN6MytkbXpadzg4UFQxVkxvT2xOKy9zMmJNNGZ2dzR0TFMwTUhQbVRJaEVJbmg0ZU9EYmI3L0Z2SG56c0hyMWFyWGhjV1hJWkRMbzZlbkJ3Y0VCTzNmdUJGQVUzc1hGeGNIS3lxck1ERDJKUklMbXpac0RBUGJ1M1Fzdkw2OVN4NzI4dk5Da1NSUDA3OThmV2xwYXd1MkppWW00ZS9kdW1XWDc2a2lsMGlxOXh6NTU4aVRXcmwwTEFCZzVjaVQyNzkrUHZMdzhUSjgrSFlzWEwwWkNRZ0s4dkx3MDh1L3F1blhyaEdYRkRBZUozaXdHaEVSVUkrenQ3ZEdxVlN0RVJrYXFQUDdvMFNNOGVQQkFlSk5FUktxWm1wcmk2ZE9uQUlwK1FXalNwRWtOVjBUMDlpcWV2UU9nek1iOTlEL2xOUWM0Y2VJRTB0UFRJWlZLTVhueVpNVEV4TURQenc4dUxpNlY3aDQ2YU5BZ0RCbzBDRGs1T1VLd3VHelpNdWpwNlNFNk9oclRwMC9IbVRObmtKQ1FBS0JvU2JOWUxNYnUzYnNCL0srSmlGS3B4STBiTjFDL2ZuMWh5WEd4MU5SVWZQZmRkMEpnY3UvZVBlanI2K09qano2Q2s1TVRPblRvQUZOVFUySExFd2NIaHpLQmlWd3V4NE1IRHdBVTdZK29hdGJUdkhuelZJWjVWNjVjRVdhSkFVRFRwazN4NU1rVGRPalFBYU5HamFyVTgwVFY2OEtGQy9qbGwxOGdGb3N4ZS9ac1lhbXNvNk1qaGcwYmhvTUhEMkxtekpudzl2YXU4dnZSZ29JQzdOMjdGd2NQSG9TcnF5cysrK3d6Yk5pd0FXS3hHR3ZXcklHVmxSVkVJcEd3eE5qYTJob2JObXlvOEx3Nk9qcm8yclVyYnQ2OGlVZVBIdUgrL2Z1SWlvcENlbm82akkyTjRlYm05a1kvWEZjb0ZQalBmLzZESTBlT1FDcVZZdGFzV1dqZHVqWDI3OStQakl3TWRPdldEZVBIajhmdTNidHg0OFlOZUhoNHdOWFZ0ZG9DN3Q5Ly94MW56cHlCa1pFUkprMmFWQzNYSUhxZk1TQWtvaHJqNXVhbU5pQUVpbVlSTWlBa0tsK3paczJFZ0RBME5KUUJJVkU1UWtORGhhLzUvMHZWcGFTa1lNZU9IUUNLWnM5WldGakEzZDBkdi83NksxYXNXSUdmZnZycHRZTUJXMXRibUppWUNQdXhBY0NsUzVkS2pYbTVpVWhjWEp5d1BMYzRKRFExTllXSGh3ZCsvZlZYTkcvZUhNT0hEMGVYTGwxS3pib3F1ZngzMWFwVlpaWlRGeS9IMU5mWHgxZGZmYVd5WGxXUE55NHVEa3VYTGhXQ3g3aTRPT1RtNXVLTEw3N0FyNy8rQ2dBTUNXdVFRcUdBbjU4Zjl1M2JCMTFkWGN5ZlB4OWR1blFwTldiU3BFbElTVW5CK2ZQbk1YMzZkUFR0MnhjalJveEFnd1lOeWozM2l4Y3ZBQlROUE4yNWN5ZmMzZDB4Wk1nUXpKOC9IMERSVXZSMTY5Wmg3Tml4YU5teXBYQy80bVhtNVFrSUNJQy92MytwV1lJU2lRU2RPblZDMzc1OTBhbFRKMGdrRXZqNyt5TTdPeHNiTjI0c2M0NnNyS3dLcjFNc0xpNE9xMWF0d3NPSEQyRm5aNGU1YytmaWd3OCtRRkpTRW9DaWhpNEE4TVVYWDBCTFN3dmJ0Mi9IaWhVcnNIUG5UdlR0MnhmT3pzNW8xS2hScGE5WEdaczJiUUpRTkF1elpGT1hranAzN3Z6R3IwdjB2bUJBU0VRMXBrV0xGbWpjdURFZVBYcWs4dmp0MjdjUkh4OFBPenM3RFZkR1ZIdDA2dFFKNTgrZkJ3Q2NQMzhlblR0M0x2VkxCeEVWdVhmdm52Q3pBZ0JPVGs0MVYwd3RwRkFvOE5OUFB5RTdPeHYxNnRXRGg0Y0hnS0tnTURBd0VGZXZYc1hhdFd2eDdiZmZ2dElNcHZqNGVPellzUU5LcFJJZmYvd3hEaDA2QkFDWVAzOCtMQzB0WVd0ckM2VlNpYzgvL3h6Nit2bzRkdXhZaGVjY05HZ1FiR3hzU3YxZHYzanhBcmR2MzhhZE8zZVFuSndNa1Vpa3RtbmFxNGlOamNYOCtmTWhrOG5nNE9DQTJiTm5ZK3JVcWNqSXlNREFnUU1SR2hxS0hUdDI0T0hEaDVnK2ZUcjNHOVFncFZLSkN4Y3VZUHYyN1VoS1NrS2JObTN3M1hmZm9YNzkrbVhHaWtRaUxGaXdBRlpXVmpodzRBQk9uVHFGMDZkUG8xV3JWdWpldlR1Y25KeFVob1hGVFVoRUloR21USmtDYTJ0cmVIbDVJVHM3RzFPblRrVmtaQ1JDUTBOeDdkbzFHQnNibzI3ZHVnQ0F6TXhNYk5xMENRVUZCWkRMNWNqT3prWk9UZzZXTDE4dW5MdFhyMTdDTEZwemMzTzR1Ym5oMDA4L0xiVlBZV0ZoSVlDaVR1TWx1eVMvN09VOVFFdkt5TWlBbjU4ZmdvS0NvS3VyQ3c4UER3d2RPbFFJMTR2dld4d1FBa1hkbGUzdDdlSHI2NHRuejU1aHo1NDkyTE5uRDh6TXpEQmx5aFM0dXJxcXZWNVZGRGRRaW91TFExeGNuTW94bHBhV0RBaUpYaEVEUWlLcU1TS1JDQU1HRE1DNmRldlVqamwyN0JpbVRadW13YXFJYWhkSFIwYzBhOVlNRHg0OGdGS3B4T2JObXpGbHloU0doRVFsM0x0M0Q1czNieGFDb09iTm0xZTRGeHo5ajBLaHdQTGx5M0h2M2owWUdocml4eDkvRlBiczA5Yld4cmZmZm91NWMrZmk1TW1UeU1yS3duZmZmUWREUThNS3oxc2NaZ0RBOU9uVG9hdXJpNTkrK2drUkVSSEM3Ym01dVdqZHVqV0FvcTdKUUZHVGdzcElUVTJGdHJZMkFnTURFUnNiaTZpb0tEeDU4Z1FBVUxkdVhmVHQyeGRYcjE2dDNKTlFDZUhoNGZqNTU1K1JrNU9EbGkxYllzbVNKY2pPemdaUUZLYUl4V0o0ZTN0anhvd1pDQTBOeGMyYk56RjY5R2dNR0RDQWUySldvNXljSFB6KysrOElEQXpFWDMvOWhSWXRXbURLbENubzNMbHp1ZmNUaVVTWU9IRWlQdnp3UTZ4WnN3YlBuajNEM2J0M0VSa1ppUWNQSGdpekFrdnEzcjA3Qmd3WUFBQzRkZXNXTm0zYWhIYnQyc0hUMHhPTkdqV0N1N3M3cmx5NWdxQ2dJTnk2ZFF1eHNiRUFpbWIySFRseVJEaVBzYkV4Um84ZVhlcmNscGFXR0QxNk5FeE1UTkN2WHo5SXBXVi9sUytlWFZoUms1TGkxK1hMUWtKQ3NIWHJWdWpxNm1MY3VIRVlOR2dRREF3TVNvMVJLQlFBaW9KQ21Vd20vRnZnNU9TRTdkdTNZK2ZPblFnSkNZR1JrUkg2OWV1SGhnMGJxbjZDWDhIWnMyZmYyTG1JcUN3R2hFUlVvOXEzYnc4Ykd4dmhEZnZMcmx5NWdzVEV4QXFYZEJDOXI0cC9nVm0wYUJGa01obFNVMU94WXNVS3VMaTRvRWVQSG1qUW9BRi84YVQzVW01dUxoSVRFeEVhR29yejU4OEw0YUNCZ1FFOFBEellCS3VTVWxKU3NIejVjdHk5ZXhkbVptWll0bXhabWRrNTdkcTFnNWVYRjlhdlg0K3dzRERjdlhzWFk4YU13YWVmZmxxbUNVTkpkKy9lRmI3VzFkWEZ6ei8vakZ1M2J1SGd3WVBRMDlPRFhDN0htalZyY09iTUdmVHAwMGRZVVNDUlNGQlFVQUNKUkFLRlFvSHM3R3lrcDZmRHhzWkdDRTIyYmR1R2dJQ0FVdGNUaVVUbzNMa3ozTnpjMExGalI0aEVJdmo1K1FFQWZIeDh5cndtVkhXa1ZTVS9QeDg3ZHV6QTRjT0hBUlIxZ3Y3NjY2OGhsVXFSbVprcGpNbk56WVdwcVNsV3IxNk43Ny8vSGtsSlNkaXlaUXYrNy8vK0R5NHVMdWpldlR0YXRXcFY3bk5HVmJkczJUTEV4Y1doZS9mdW1EZHZYcFczNG1qZnZqMTI3TmlCd01CQVhMcDBDYk5telNyM2ZlbjA2ZE14ZWZKazJOalk0SmRmZmhFQzdtSk9UazV3Y25LQ1VxbkVzMmZQa0pLU2dyUzBOR1JsWlNFM054ZDVlWGxvMDZZTldyUm9VZWJjWDN6eFJibTE1dVhsb1ZXclZtWEN4V0s2dXJvWU8zWXMrdmJ0cS9LNGlZa0o1c3laZzg2ZE82c01JSUdpMXpKUXRKOTR5WkFmQUF3TkRURnQyalFNSFRvVVlyRVk5ZXJWSzdkZUlucTdpSlJ2Y2s0OUVkRXJDQXNMdzlhdFc5VWU3OXk1TXp3OVBUVllFVkh0OCtEQkEvenl5eStReVdRMVhRclJXOHZBd0FEZmZ2dXQwSXhBVTZLam83RnMyVElBUmJNWEZ5NWNxTkhydjRyQ3drSUVCd2RqNTg2ZHlNcktRdnYyN1RGbnpoeVltNXVydlU5SVNBZzJiTmdnTEVFME5EU0VpNHNMZXZic2lYYnQycFVabjVDUWdHKysrUVpLcFJLTEZpM0N1WFBuOE50dnY4SEN3Z0krUGo1SVNVbkJxbFdyVk01MjB0WFZoVUtoRUdZekFVVjd0QlV2dC96bm4zOHdkdXhZNU9mblExZFhGLzM3OTRlN3UzdXB3S0t3c0ZCdFVGS1NqbzRPZ29PRFZSNkxpb3JDTDcvOGd2ajRlTmpiMjJQYXRHbWxBcUUvLy94VGFLYXdkKzllb1NOdVptWW1saTFiaG12WHJwVTYzNEFCQXpCanhvd0thM3BiMUliWGRsWldWcVZtdEw1SitmbjVwZmE3Zkpla3BLUWdPVG1aczdDSmFpRlJCWitPY2dZaEVkVzRMbDI2NE5DaFE4TEd6aSs3ZlBreUJnOGVySEtQR0NJcTBxeFpNL2o0K0dEYnRtMUMxMDBpK3A5bXpacGg0c1NKbk5GU2djTENRcHcvZng3Ky92NUlTRWhBdlhyMU1IMzY5RXJ0SWZiWlo1K2hmdjM2V0w1OE9WNjhlSUdzckN3RUJ3Y2pNaklTLy9uUGY4cU10N1cxeGRkZmY0MGJOMjVnL2ZyMVNFNU9ScDgrZlRCbHloUVlHUm5oZ3c4K1FLdFdyUkFTRW9MdzhIREV4Y1VKZ1dESlJnMW1abWFZUDM5K3FjN1U1dWJtd2xMUE1XUEdxTnpycitSUzVWT25UcWx0VXBLWGx5Zk1XQ3pKMzk4ZmUvYnNnYlcxTldiUG5vMCtmZnFVYVZwU2NvWlZSa2FHRUJEV3FWTUh5NVl0dzlHalI3Rno1MDdvNk9oZzNMaHhhTisrZmZsUE1sV1pwc05CQU85c09BZ1VMWFV1ZmgwVDBidUZBU0VSMVRpcFZJcisvZnZEMzk5ZjVYR2xVb2xqeDQ1aDZ0U3BHcTZNcUhhcFY2OGVGaTVjaUtpb0tGeTVjZ1gzNzk5SGFtcHFxVitraWQ0WHVycTZNRFUxUmZQbXplSGs1QVJIUjBjdUs2NkVKVXVXSUR3OEhJNk9qcGczYng1Y1hGektCR1BsYWRldUhiWnQyNGJObXpmamp6Lyt3Snc1YzlDalJ3KzE0d2NPSElpUWtCQTBhZElFaXhZdFF0T21UVXNkTDk2TGJmVG8wU2dzTE1UejU4L3g0c1VMWkdabUlpY25CM0s1SExhMnRpcTdVbi96elRmbC9wM0w1WExvNk9oZzhPREJhcnN2dDI3ZFdsZ3UrYklHRFJyZ2h4OStRUGZ1M2RYZXYzZzVwcG1aR2JTMXRVc2RFNGxFY0hkM2g3T3pNekl5TXVEZzRLQzJWaUlpb3VyR0pjWkU5RmJJeTh2RHQ5OStXNm9qV2traWtRZ3JWcXlBalkyTmhpc2pJaUo2UGJWaEdXYXg0cjBHMzhTcy9mVDA5RXAxNmMzTnphMlJ2VkxsY25tcFdYM1ZJU0VoQWJkdjMwYmZ2bjNmeVZsbHRlbTFUVVQwdnF0b2liSHFqN3FJaURSTVcxdGJXQXFraWxLcHhQSGp4elZZRVJFUjBmdW5kZXZXYjJ4TGo4cUVnd0JxckpHU2pvNU90UytWdExXMXhZQUJBOTdKY0pDSWlONHREQWlKNkszUnUzZnZjbitadUhqeEl2NysrMjhOVmtSRVJFUkVSRVQwN21OQVNFUnZqY3JNSWp4MjdKZ0dLeUlpSWlJaUlpSjY5ekVnSktLM1NxOWV2U3FjUmZqczJUTU5Wa1JFUkVSRVJFVDBibU5BU0VSdmxZcG1FUllXRm5JV0lSRVJFUkVSRWRFYnhJQ1FpTjQ2RmMwaURBOFB4OU9uVHpWWUVSRVJFUkVSRWRHN1MxclRCUkFSdlV4Yld4dHVibTd3OS9kWGVieXdzQkNIRGgzQ3RHblRORndaRVJFUkVSVXJ1ZTFMZkh3OGxpNWRXb1BWRUwyK2hRc1gxblFKUkRXR0FTRVJ2WlZjWFYwUkhCeU10TFEwbGNldlhMbUNQLy84RTQwYU5kSnNZVVJFUkVSdnFmUG56K092di83UzJQVmlZbUtFcjJVeUdlN2Z2Nit4YXhNUjBadkZnSkNJM2tyRnN3ajkvUHpVampsdzRBQysvLzU3RFZaRlJFUkU5UGJhdTNjdmNuSnlhcm9NSWlLcWhSZ1FFdEZieTlYVkZVRkJRV3BuRWQ2OWV4ZlIwZEZvMGFLRmhpc2pJaUo2TmZmdjMrY3lUS28yY3JtOFJxKy9ZTUdDR3IwK0VSRzlPZ2FFUlBUVzB0TFN3cUJCZzdCNzkyNjFZdzRjT0lCLy9ldGZFSWxFR3F5TWlJam8xWEVaSm1tQ1NDU3E5dmRIaFlXRnd0YzZPanI4MEphSXFCWmpRRWhFYnpVWEZ4ZWNQSGtTeWNuSktvOC9mUGdRTjIvZXhFY2ZmYVRoeW9pSWlJamVYbDk5OVJWY1hGeXE5UnJSMGRGWXRtd1pBTURlM3I1YXIwVkVSTldMQVNFUnZkV2tVaW1HRGgyS1RaczJxUjF6OE9CQnRHdlhEbUt4V0lPVkVSRVJWVTdEaGcyNTlKSTB6dHJhdXFaTElDS2lXb1FCSVJHOTlicDA2WUlUSjA2bzdjcVhtSmlJaUlnSWRPdldUY09WRVJFUlZVeGZYNTlMTDRtSWlPaXR4dWsyUlBUV0U0bEUrUHp6ejhzZGMvandZU2dVQ2cxVlJFUkVSRVJFUlBUdVlFQklSTFZDNjlhdHk1MTlrWktTZ3ZQbnoydXVJQ0lpSWlJaUlxSjNCQU5DSXFvVlJDSVJSb3dZVWU2WUkwZU9RQ2FUYWFnaUlpSWlJaUlpb25jREEwSWlxalVhTjI2TURoMDZxRDJlbVptSjQ4ZVBhN0FpSWlJaUlpSWlvdHFQQVNFUjFTckRodytIU0NSU2UvejA2ZE5JVGs3V1lFVkVSRVJFUkVSRXRSc0RRaUtxVld4c2JOQ2pSdysxeHhVS0JRSUNBalJZRVJFUkVSRVJFVkh0eG9DUWlHcWRJVU9HUUV0TFMrM3hLMWV1SUNZbVJvTVZFUkVSRVJFUkVkVmVEQWlKcU5ZeE16UERKNTk4VXU0WWYzOS9LSlZLRFZWRVJFUkVSRVJFVkhzeElDU2lXbW5nd0lISzRlRjBBQUFnQUVsRVFWU29VNmVPMnVPUEh6L0d4WXNYTlZnUkVSRVJFUkVSVWUzRWdKQ0lhaVY5ZlgwTUh6NjgzREVCQVFHUXkrVWFxb2lJaUlpSWlJaW9kbUpBU0VTMVZzK2VQV0ZuWjZmMmVHcHFLazZjT0tIQmlvaUlpSWlJaUlocUh3YUVSRlJyaWNWaWZQSEZGK1dPQ1E0T1JtcHFxb1lxSWlJaUlpSWlJcXA5R0JBU1VhM1dva1VMZE9qUVFlM3h2THc4QkFRRWFMQWlJaUlpSWlJaW90cUZBU0VSMVhxalJvMkNWQ3BWZXp3OFBCd3hNVEVhcklpSWlJaUlpSWlvOW1CQVNFUzFYdDI2ZGRHdlg3OXl4K3phdFFzRkJRVWFxb2lJaUlpSWlJaW85bUJBU0VUdmhFR0RCc0hZMkZqdDhZU0VCSnc5ZTFhREZSRVJFUkVSRVJIVkRnd0lpZWlkb0t1cmkrSERoNWM3NXZEaHcyeFlRa1JFUkVSRVJQUVNCb1JFOU01d2RuWkd3NFlOMVI3UHpjM0Z2bjM3TkZnUkVSRVJFUkVSMGR1UEFTRVJ2VFBFWWpIR2pSdFg3cGlJaUFoRVJVVnBxQ0lpSWlJaUlpS2l0eDhEUWlKNnAzend3UWR3ZG5ZdWQ4eWVQWHVnVUNnMFZCRVJFUkVSdlUzaTQrUHg0c1VMdGNmVDB0Snc4dVJKS0pYS0twLzd6ei8vclBUWXpNeE1QSHYyck1yWHFNcjVYL1U5YjFaV0ZwNCtmVnJsK3lRbko3L1M5WWlvNWtscnVnQWlvamR0MUtoUnVISGpCckt6czFVZWYvTGtDVTZlUEFrM056Y05WMFpFUkVSRU5TMHdNQkJuejU3RjhPSERNWExrU09qbzZKUTZIaDRlanJWcjF5SW9LQWllbnA1d2RIU3MxSGtWQ2dXOHZMeGdhMnVMNGNPSG8xZXZYdVdPVDAxTnhjU0pFOUdtVFJzTUhEZ1FQWHIwcVBSakNBME54WXNYTDlDdlh6L282dXFxSEJNVEV3TmZYMThNSFRvVS9mdjNoNTZlWHFYUG41R1JnUWtUSnFCcjE2Nnd0TFNzMUgxdTNyeUpuSndjK1ByNndzcktxdExYSXFLM0F3TkNJbnJuMUtsVEJ5TkdqTUNPSFR2VWpqbDY5Q2k2ZHUwS2MzTnpEVlpHUkVSRVJEWE4wOU1UU1VsSjhQZjN4N2x6NTdCbzBTTFkyOXNMeDArZlBnMEFlUGJzR2M2ZlA0OUdqUnJCd01DZ3d2TkdSa1pDTHBjak1URlJaV2lYbEpRRUt5c3JTS1ZGdjRZYkdCaEFxVlFpUGo0ZURnNE8rT2VmZjZDam93TkRROE1LcnhVVUZJUmJ0MjVoejU0OW1EZHZIcHljbk1xTU1UQXdRRXBLQ2padjNvdzdkKzdBMjl0YnVIWkZ0TFMwVUZoWWlBc1hMbFJxZkVscjFxekJpaFVycW55L3lpb29LRUJhV2hvVUNnWDA5ZlZScDA2ZGFyc1cwZnVFQVNFUnZaTmNYRndRR2hxS2h3OGZxanllbDVjSGYzOS96Smd4UThPVkVSRVJFVkZOa2txbFdMQmdBVHc4UEpDVWxJU2ZmLzRabXpkdkJnREV4c1lpT2pvYXVycTZXTHQyTFd4dGJTdDkzc3VYTHdNQWhnd1pncVpObStMcnI3OUd1M2J0QUFDRmhZVTRjK1lNckt5czBMaHhZMGdrRXVUbDVRRUE4dlB6c1cvZlB0eThlUk1tSmlaWXVYSmx1U0ZoY25JeWJ0KytEWkZJaFBuejU2Tmp4NDRxeDJscmF3TUFHalpzQ0I4Zm4wby9EcUFvSUN4MjZ0UXBTQ1FTQUVXaDZSZGZmQUVBQ0FrSkVhNEJBSDM2OUlGVUtxM3l0U3Jyd29VTDJMTm5EK0xqNDFGUVVDRGNibXBxaXA0OWUyTHMyTEV3TWpLcWxtc1R2UThZRUJMUk8wa2tFbUhDaEFudzl2WkdZV0doeWpIWHJsM0RqUnMzOE5GSEgybTRPaUlpSWlLcVNTWW1KaGcxYWhTMmJOa0NmWDE5NFhaL2YzOEF3SGZmZlNlRWd6S1pERHQyN01DWFgzNnBOcmhUS3BYNC9mZmZBUURuejU5SFVGQVFNak16OGZqeDQxTGowdExTb0sydGpiTm56d29oWEhaMk5pNWN1QUNaVElhTWpBemN2bjBiM2JwMVUxdDdjSEF3bEVvbEJnd1lvRFljQkNDRWVzVi9GdGU1WmNzV2RPalFBUjA2ZEtqd3ZsVWxFb25LTE5sK1UrTGo0MkZrWklSUm8wYkIydG9hV2xwYWVQejRNWUtDZ25EMDZGSGN1SEVEbXpadEtoVmFFbEhsTVNBa29uZVduWjBkUHZua0U1dzZkVXJ0bUYyN2RxRjU4K2FsM2hnU0VSRVIwYnZqMEtGREtwdG41T2ZuQzE5djNMZ1J1Ym01dUhqeElpd3NMQkFkSFkzbzZHZ0F3STBiTi9EWFgzOGhPam9hSzFldVZMbmMrUHIxNjNqeDRnWE16YzFoWVdFQkN3c0xBRVdCMmZqeDQ3RnIxeTdjdVhNSGxwYVcwTlhWaFp1YkcvTHo4eEVjSEF3akl5TTRPenNqT0RnWWhZV0Y4UFB6ZzUyZG5jclppektaREVGQlFUQTFOWVdIaHdjQUlDQWdBSkdSa1dVZVkvSGpTMHhNeE9USmt3RUF1Ym01ZVBMa0NVSkNRckJxMVNvMGI5NWM1WE1tRW9tRXI2ZE9uU3A4WGJMcHliUnAwMVRldDdxTUdqVUtvMGVQTG5XYnE2c3JPblhxaEprelp5SStQaDYzYnQxU3VkeWFpQ3JHZ0pDSTNtbERodzdGNWN1WGtacWFxdko0YW1vcTl1M2JKN3pCSWlJaUlxSjNTOXUyYmZIdHQ5OUNMcGVyUEg3MzdsM2N2WHRYK1A3NTgrY0lEQXdzTXk0bUpnWUxGaXpBaWhVcnlqVDhPSGp3SUtSU0taWXVYWXJHalJzaklpSUMxdGJXYU5Tb0VlTGo0M0huemgwNE9qckN6czZ1ekxuVDA5TVJIQndNb0NqVWUvVG9FV2JNbUFFZkh4KzBidDI2MU5qOSsvY2pLeXNMM3Q3ZU1EUTBSSFIwTkxadDJ5WWN0N1cxaFpHUkVTUVNpZkI0eFdLeE1QUFIwTkJRQ0M4UEhEaUEyYk5uVi9oQnVZR0JnUkFZRmkrTGZ2bjJZcS9TK2JteVhyNVdzYVpObTFiYk5ZbmVKd3dJaWVpZHBxdXJpN0ZqeDJMOSt2VnF4NXcvZng2ZE8zZXVkSWM2SWlJaUlxbzltalp0aWsyYk5rRlBUdzhtSmlabEduV0VoNGRqOGVMRk1EYzN4Lzc5KzZ0OC9waVlHTnk0Y1FQNit2cnc5ZldGVXFuRW8wZVBZR3BxaXJWcjF3cmgzOGlSSS9IUlJ4L0IzZDBkVmxaV3lNL1B4N0JodytEZzRJQ1ZLMWRpMkxCaHNMZTN4OWF0VzFWZTUrTEZpemh3NEFCY1hGelFvMGNQS0JRS3JGMjdGZ0RRcUZFampCMDd0bFFuNUlTRUJIejExVmV3c2JHQnI2OXZsUjVUeVMxNlZxMWFwWElQd2hVclZwVFpnN0RrM29DYThzY2Zmd0FBckt5czBMWnRXNDFmbitoZHdZQ1FpTjU1SFRwMFFOdTJiWEg3OW0yMVk3WnYzNDdseTVkWDI1NHBSRVJFUkZSenltczJVcnhzOWxXM25ObThlVE5NVEV4Z1kyT0RlL2Z1UVNLUm9HWExsZ0NLd3JXWW1CaElwVkpjdm53WlM1Y3VSVzV1TGh3Y0hJUVFMakV4RWJObnp3WlFldGx6U2Y3Ky90aTllemNBNE04Ly84VFVxVk9SbloyTkowK2VvSEhqeGxpOWVuV2x1eCtibVptVnU4Y2hnRkpCMzh5Wk00V3ZTOVkzYTlhc012ZFRLcFZRS3BWcVovdTlDVStmUG9WQ29VQjZlam91WGJxRXc0Y1B3OEhCQWQ3ZTNud3ZUL1FhR0JBUzBUdFBKQkpoM0xoeG1EZHZudG8zWFNrcEtUaDA2QkRHakJtajRlcUlpSWlJcUNZVkw4VXRyd051Ykd3c3RtN2RpZ1VMRnNEVTFGUzRQU0VoQVRLWkRPdldyWU9wcVNrR0Rod0lBd01EckYyN0ZuSzVIQXNYTGhUT1h6eVRFQUQrL3Z0djFLOWZIMERSRXVEaWZRMHpNek5WWHQvVjFSWCsvdjRvS0NoQVRrNE9zckt5OFB6NWN6UnUzQmdyVjY2RVJDTEJ3b1VMOGZ6NWMrRStMKzlCcUZBb0VCOGZEeTB0TGZ6NDQ0OW8zNzY5MnNkYmNxL0Jxc3JMeTRPMnRuYTFoWVJmZi8wMWNuTnpoZThkSFIyeGNPRkNXRnBhVnN2MWlONFhEQWlKNkwxUXQyNWREQmt5QkFFQkFXckhuRDU5R3AwNmRVS1RKazAwV0JrUkVSRVJWWmYxNjljakxTMnQzREZQbmp3Ui9seXlaSW5LTVZldlhrVnViaTVtejU2TjFhdFhDeUZoUVVFQjJyUnBnNk5IandxejduSnpjL0d2Zi8wTFNVbEpjSGQzUjUwNmRUQnYzano0K2ZraElDQUFVcWtVZmZ2MlJYNStQbUpqWTZHam80UEdqUnNqTVRFUkVva0VDUWtKWldZODFxOWZIeE1tVEVEVHBrMGhsOHV4Wk1rU05HL2VITXVXTFVPZE9uVUFBQk1tVElDUGp3K01qSXlnbzZNRGtVaFVLc3dFQUdOall3REFrU05IWUc5dkR6TXpNNVdQTno4L0gvWHExVVBQbmozaDRlRWhoSDBsbHhqNyt2cVdXbUk4WWNJRWZQYlpaL0QxOVlWWUxNYjMzMzhQc1Zpczl2a3VqNDJOamRwajgrYk5RMTVlSGxKVFUzSG56aDFjdkhnUjQ4ZVB4L2p4NHpGaXhJZ0t6MDFFcW9tVTFibUxLQkhSVzZTZ29BQkxsaXhCWEZ5YzJqRTJOalpZdW5ScG1iMXBpSWlJaUtpMDZPaG9MRnUyREFEUXZIbHpMRnk0c0lZckt1dk9uVHY0L3Z2dklaRklZR2hvcURLd1NrOVBSMzUrUGlRU0NRb0tDbUJ1Ymw3dTdMZUdEUnRpMGFKRjBOUFRnMUtwaEkrUEQ4TER3OVdPcjFPbkRvNGNPWUlsUzVZZ0xDd01JcEdvM0dZZVptWm1XTDE2dGNwbDBlZk9uY1BLbFN0aGIyOFBEdzhQUEgvK0hBa0pDWWlQajRldHJTMUNRa0xnNU9RRUV4TVRsZWVPakl5RWpZME41c3laVTJZNTdoOS8vSUc5ZS9jQ2dOcGx3c1d6RUFIQXdjR2h6UEhNekV5a3BLUUFBSHIyN0luNTgrY0wreGNXNjlPbmo5ckhYdXpzMmJNVmppa1dIUjJONzcvL0hybTV1WmcrZlRyYzNOd3FmVitpOTRtb2dtbTlEQWlKNkwyU21KaUlIMzc0b2R3TmxBY05Hb1JodzRacHNDb2lJaUtpMnFjMkJJUUFrSmFXQm1Oalk1V0JsMHdtdzVneFk1Q1ZsWVdwVTZkaTQ4YU5tRGR2SG5yMzdsM3A4K2ZrNUNBeE1SSG01dVlZTVdJRWpJeU1jUGp3WVFCQVlHQWd0bTNiaG9NSEQ4TFQweE9KaVlrNGRPZ1FqSTJOa1o2ZUxqUXAyYkpsQzRDaVpjaXRXclZDbzBhTlNsMGpOVFVWUGo0K2lJcUtLblc3aFlVRlB2endRN1JyMXc0dFc3YkVoQWtUS2xYemtDRkQ4TTAzMzVTNlRhbFU0cWVmZmtKa1pDUXNMUzNMQklneE1USEMwbDZwVkFxSlJJSm16WnFWZTUzdTNidkQzZDI5MUcyaG9hRVYxbGV5MlVwbGJOdTJEUUVCQWJDeHNSSDJhaVNpMGlvS0NEbEZob2plS3cwYU5NRGd3WU9GTjIycUJBY0h3OG5KQ1haMmRocXNqSWlJaUlpcWc3clpkRUJSbzdxc3JDdzBhZElFZ3djUFJsaFlHRFp1M0lpV0xWdkMydHE2VXVmWDA5TkQwNlpOa1pPVFUrWlkrL2J0c1hIalJnUUhCeU14TVJFQThNTVBQd0Q0WHlPUXBLUWtUSnMyRFFVRkJZaU5qVVhkdW5XeFljT0dVc3QvVFUxTllXdHJpNmlvS0ppYm0rUFRUeitGczdOenFWbDh4WE4vTEN3c3NHL2Z2aksxRkhjMXRyT3p3NVFwVThvY0Y0bEU4UGIyVnZrWXo1dzVnenQzN2dqZnQyM2JGbzhmUDRhVGsxT1ZsL1ZXTmZ5cmpBWU5HZ0FBa3BPVDMvaTVpZDRYWmVkWEV4Rzk0OXpjM05Dd1lVTzF4d3NLQ3JCMTY5YlgycHlaaUlpSWlONXVaOCtleGZIang2R2xwWVdaTTJkQ0pCTEJ3OE1EbVptWm1EZHZuckJVOWxYSlpETG82ZW5Cd2NFQk8zZnVCRkFVM3NYRnhTRTdPN3ZNTW1PSlJJTG16WnZEek14TVdPcGJrcGVYRjd5OHZPRG41NGZ4NDhjTDRXQmlZaUpPbmp5Sm8wZVBWcW91cVZSYXBRWWlKMCtlaEsrdkx3Qmc1TWlSQUlvYWtVeWZQaDNidG0zRDZ0V3JTelVOcVFuRnk1N3IxcTFibzNVUTFXYWNRVWhFN3gySlJJSkpreVpoMGFKRmFwY2EvL1hYWHpoeTVBZysvL3h6RFZkSFJFUkVSTlh0d29VTCtPV1hYeUFXaXpGNzlteGhxYXlqb3lPR0RSdUdnd2NQWXViTW1mRDI5a2J6NXMycmRPNkNnZ0xzM2JzWEJ3OGVoS3VyS3o3NzdETnMyTEFCWXJFWWE5YXNnWldWRlVRaWtiREUyTnJhR2hzMmJLand2RG82T3VqYXRTdHUzcnlKUjQ4ZTRmNzkrNGlLaWtKNmVqcU1qWTNoNXViMlJqc0hLeFFLL09jLy84R1JJMGNnbFVveGE5WXN0RzdkR3Z2MzcwZEdSZ2E2ZGV1RzhlUEhZL2Z1M2JoeDR3WThQRHpnNnVxcWNwL0hOMEVtazBGZlg3L003ZmZ2MzBkUVVCQUFvRisvZnRWeWJhTDNBUU5DSW5vdk5XellFQU1HRE1DeFk4ZlVqZ2tPRGtiYnRtMHIzRnVGaUlpSWlHb0hoVUlCUHo4LzdOdTNEN3E2dXBnL2Z6NjZkT2xTYXN5a1NaT1FrcEtDOCtmUFkvcjA2ZWpidHk5R2pCZ2hMR05WNThXTEZ3Q0E3T3hzN055NUUrN3U3aGd5WkFqbXo1OFBBQ2dzTE1TNmRlc3dkdXhZdEd6WlVyaWZYQzZ2c082QWdBRDQrL3VYbXFrbmtValFxVk1uOU8zYkY1MDZkWUpFSW9HL3Z6K3lzN094Y2VQR011Zkl5c3FxOERyRjR1TGlzR3JWS2p4OCtCQjJkbmFZTzNjdVB2amdBeVFsSlFFQU1qSXlBQUJmZlBFRnRMUzBzSDM3ZHF4WXNRSTdkKzVFMzc1OTRlenNYR1lmeGRkMTZOQWhuRGh4QW82T2ptalFvQUcwdExUdzZORWpSRVJFb0tDZ0FLNnVydnh3bitnMU1DQWtvdmZXNE1HRGNlM2FOZUdOenN1VVNpVTJiOTZNcFV1WHF2eTBrb2lJaUlocUI2VlNpUXNYTG1ENzl1MUlTa3BDbXpadDhOMTMzNkYrL2ZwbHhvcEVJaXhZc0FCV1ZsWTRjT0FBVHAwNmhkT25UNk5WcTFibzNyMDduSnljVklhRmp4OC9GdTQvWmNvVVdGdGJ3OHZMQzluWjJaZzZkU29pSXlNUkdocUthOWV1d2RqWVdGZ09tNW1aaVUyYk5xR2dvQUJ5dVJ6WjJkbkl5Y25COHVYTGhYUDM2dFZMYUw1aGJtNE9OemMzZlBycHA2WDJLU3dzTEFSUTFEUWxNREJRN1hOUlhyTytqSXdNK1BuNUlTZ29DTHE2dXZEdzhNRFFvVU9ocGFWVjZyN0ZBU0VBakJneEF2YjI5dkQxOWNXelo4K3daODhlN05tekIyWm1acGd5WlFwY1hWM1ZYcThxbWpadGlnWU5HaUFxS2dvUkVSRlFLcFV3TlRWRjE2NWRoWkNVaUY0ZHV4Z1QwWHN0TGk0T2l4Y3ZMck1IVEVuZHVuVlR1WkV6RVJFUjBmdXNOblF4enNuSndlKy8vNDdBd0VEODlkZGZhTkdpQlVhUEhvM09uVHRYNnY3WHIxL0htalZyOE96Wk13QkY0WitycTZzd0svQmw2OWF0QXdEODg4OC9pSWlJUUx0MjdlRHA2U25NcHJ0eTVRcUNnb0p3NjlZdHRmdjJHUnNiWS9UbzBSZ3laRWlwMi8zOS9XRmlZb0orL2ZwQktpMDcxMGNtazJIUW9FRVZOaWxSZHp3a0pBUmJ0MjZGcnE0dUJnMGFoRUdEQnNIQXdLRFVtTGk0T0V5ZVBCa0FjT3pZc1ZJZm9tZGxaV0huenAwSUNRbUJrWkVSUHYzMFUvVHMyYk5VSXhVaXFqa1ZkVEZtUUVoRTc3MkFnQUFFQndlWE84Ykx5NHVmU2hJUkVSR1ZVQnNDUW05dmI4VEZ4YUY3OSs3bzA2Y1BtalJwVXVWejVPWGxJVEF3RUpjdVhjS3NXYlBLWFdxc1ZDb3hlZkprMk5qWVlPalFvV2pkdXJYYWNjK2VQVU5LU2dyUzB0S1FsWldGM054YzVPWGxvVTJiTm1qUm9rV1Y2MHhMUzRPUGp3OUdqeDZOamgwN2xqbWVrcEtDa3lkUG9tL2Z2ckN5c2lwelBEdzhIRXFsRXAwN2QxWVpRQUxBZ3djUDRPWGxCWHQ3ZS96eXl5OHdORFFzTStiSmt5Y1FpOFdvVjY5ZWxSOERFVlVmQm9SRVJCWEl6OCtIdDdlMzJxWEdBR0JnWUlCbHk1YVZXc1pCUkVSRTlENnJEUUZoVmxhV3loQ3JPdVhuNXd0TGN0ODFLU2twU0U1T2hxT2pZMDJYUWtSVlZGRkFXRDN0aFlpSWFoRXRMUzE4ODgwM2FqOHBCWW8ybTk2NmRXdTVTNUdKaUlpSTZPMmk2WEFRd0RzYkRnS0FwYVVsdzBHaWR4UURRaUlpRkhVMXJxanJXVlJVRkU2ZlBxMmhpb2lJaUlpSWlJZzBnd0VoRWRILzE2OWZ2d28vRVEwSUNFQkNRb0tHS2lJaUlpSWlJaUtxZmd3SWlZaitQNUZJaE1tVEo1ZTdGRVdoVU9EWFgzK0ZYQzdYWUdWRVJFUkVSRVJFMVljQklSRlJDYWFtcHZEdzhDaDNURkpTRW5idjNxMmhpb2lJaUlqZWZ0eW5tWWlvZG1OQVNFVDBrZzRkT3NEVjFiWGNNV0ZoWVFnTkRkVlFSVVJFUkVSdm56cDE2Z2hmUDMvK3ZBWXJJU0tpMThXQWtJaEloVEZqeHFCZXZYcmxqdG0xYXhmM0l5UWlJcUwzVnQyNmRhR3RyUTBBK09lZmY1Q2FtbHJERlJFUjBhdGlRRWhFcElLT2pnNm1UcDBLaVVTaWRreCtmajQyYk5pQTNOeGNEVlpHUkVSRTlIYlExdFpHeDQ0ZGhlLzM3dDFiZzlVUUVkSHJZRUJJUktTR3ZiMDloZzRkV3U2WXAwK2ZZdnYyN2R4M2g0aUlpTjVMZ3djUEZqNVF2WFRwRXY3OTczOXpKaUVSVVMwa1V2SzNXaUlpdFFvTEMvSHp6ei9qM3IxNzVZNmJNR0VDZXZYcXBhR3FpSWlJaU40ZVlXRmgyTHAxYTZuYnpNek1ZR2xwQ1pGSVZFTlZFVlhkd29VTGE3b0VvbW9qcXVBZlpBYUVSRVFWU0U5UHh3OC8vSUMwdERTMVk2UlNLUll0V29SR2pScHByakFpSWlLaXQwUllXQmkyYjkrT2dvS0NtaTZGNkpYNStmblZkQWxFMWFhaWdKQkxqSW1JS21Cc2JBd3ZMeStJeGVyL3lWUW9GTml3WVFOa01wa0dLeU1pSWlKNk96ZzdPK1BubjM5R3QyN2RoTVlsUkVSVWUzQUdJUkZSSlowNGNRTDc5dTByZDB5SERoMHdmZnAwTHFjaElpS2k5MVplWGg1U1VsS1FrWkZSMDZVUVZVbUxGaTFxdWdTaWFzTWx4a1JFYjRoU3FjUzZkZXR3L2ZyMWNzY05HVElFN3U3dUdxcUtpSWlJaUlpSXFIeGNZa3hFOUlhSVJDSjgvZlhYcUZ1M2JybmpqaHc1Z212WHJtbW9LaUlpSWlJaUlxTFh3NENRaUtnSzlQWDFNWDM2ZEVpbDBuTEhiZHEwQ2ZIeDhScXFpb2lJaUlpSWlPalZNU0FrSXFxaWhnMGJZdno0OGVXT3ljdkx3NW8xYTdqM0RoRVJFUkVSRWIzMUdCQVNFYjJDbmoxN3d0blp1ZHd4ejU4L3gvcjE2NkZRS0RSVUZSRVJFUkVSRVZIVk1TQWtJbm9GSXBFSVgzNzVKV3h0YmNzZDkrREJBK3pac3dmc0IwVkVSRVJFUkVSdkt3YUVSRVN2U0Z0Ykd6Tm56b1Nob1dHNTQ4NmRPNGYvL3ZlL0dxcUtpSWlJaUlpSXFHb1lFQklSdllhNmRldGkrdlRwa0VnazVZN3o4L1BEdlh2M05GUVZFUkVSRVJFUlVlVXhJQ1FpZWswdFdyU29zR2xKWVdFaE5tellnR2ZQbm1tb0tpSWlJaUlpSXFMS1lVQklSUFFHdUxxNm9sKy9mdVdPeWNyS3dzcVZLOW5abUlpSWlJaUlpTjRxREFpSmlONlFrU05Ib2syYk51V09TVTVPeHVyVnE1R2JtNnVocW9pSWlJaUlpSWpLeDRDUWlPZ05rVWdrOFBUMGhJMk5UYm5qSGo5K2pBMGJOcUNnb0VCRGxSRVJFUkVSRVJHcHg0Q1FpT2dOMHRmWHg2eFpzeXJzYkh6bnpoMXMzNzRkU3FWU1E1VVJFUkVSRVJFUnFjYUFrSWpvRGF0c1orT3dzREFjUG54WVExVVJFUkVSRVJFUnFjYUFrSWlvR2xTbXN6RUFIRHQyRFAvOWYrM2RlVmlWWmY3SDhjL2hzQzhxaW9vczVpNkNhK1V1cUdXTHFlbm9OSm5wV0k1bGptTnBUbWI1Y3ltM3RMSnRGbTJzTEtkMG5OSnFLdE0yVW5MTFRGSlVVRndSRUpWRlpEK0g1L2NIZVlSVU9LQnNudmZydXJnNlBOelA4M3dQY1BMNDhiN3Y3emZmVkVGRkFBQUFBQUJjR1FFaEFGU1MvdjM3YTlDZ1FXV09lL2ZkZDdWcjE2NHFxQWdBQUFBQWdNc1JFQUpBSmJyLy92dlZwMCtmVXNjWWhxRy8vLzN2aW91THE2S3FBQUFBQUFDNGhJQVFBQ3FSeVdUUytQSGoxYWxUcDFMSFdTd1dMVjI2VkNkT25LaWl5Z0FBQUFBQUtFSkFDQUNWekd3MmEvTGt5V3Jac21XcDQ3S3lzdlRDQ3kvbzFLbFRWVlFaQUFBQUFBQUVoQUJRSmR6YzNEUnQyalExYWRLazFIR1ptWmxhdEdpUmtwS1NxcWd5QUFBQUFJQ2pJeUFFZ0NyaTQrT2o2ZE9ueTlmWHQ5UnhHUmtaV3JSb2tVNmZQbDFGbFFFQUFBQUFIQmtCSVFCVUlUOC9QejMxMUZQeTlQUXNkVnhhV3BvV0xWcWtzMmZQVmxGbEFBQUFBQUJIUlVBSUFGVXNPRGhZVTZkT2xiT3pjNm5qenAwN3B3VUxGdWpjdVhOVlZCa0FBQUFBd0JFUkVBSkFOUWdKQ2RHa1NaTmtNcGxLSFhmMjdGa3RYTGhRYVdscFZWUVpBQUFBQU1EUkVCQUNRRFc1OWRaYk5XSENoREpEd3BTVUZDMWF0RWdaR1JsVlZCa0FBQUFBd0pFUUVBSkFOZXJkdTdjZWVlU1JNa1BDcEtRa1FrSUFBQUFBUUtVd0dZWmhWSGNSQU9Eb3Z2LytlNjFZc2FMTWNZMGJOOWFNR1RQazUrZFhCVlVCQUFBQUFHNEVwakptcFJBUUFrQU5FUmtacWJmZWVxdk1jYjYrdnBveFk0WUNBZ0txb0NvQUFBQUFRRzFIUUFnQXRjaTMzMzZyZDk1NXA4eHgzdDdlbWo1OXVwbzNiMTRGVlFFQUFBQUFhak1DUWdDb1piNysrbXU5Kys2N1pZNXpkM2ZYazA4K3FYYnQybFZCVlFBQUFBQ0Eyb3FBRUFCcW9hKysra3J2dmZkZW1lT2NuWjMxK09PUHEwdVhMbFZRRlFBQUFBQ2dOaUlnQklCYWF1UEdqZnIzdi85ZDVqZ25KeWRObURCQnZYcjFxb0txQUFBQUFBQzFEUUVoQU5SaW16WnQwcXBWcSt3YU8zYnNXQTBZTUtDU0t3SUFBQUFBMURZRWhBQlF5MjNkdWxWdnZ2bW1yRlpybVdPSERSdW00Y09IcTR6Lzl3TUFBQUFBSEFnQklRRGNBS0tqby9YNjY2OHJQeisvekxFOWV2VFFvNDgrS2hjWGx5cW9EQUFBQUFCUTB4RVFBc0FOSWk0dVRpKy8vTEt5czdQTEhOdXFWU3RObVRKRmRldldyWUxLQUFBQUFBQTFHUUVoQU54QVRwNDhxY1dMRnlzakk2UE1zWDUrZnBvMmJacUNnb0txb0RJQUFBQUFRRTFGUUFnQU41aVVsQlF0WHJ4WUtTa3BaWTUxZDNmWFgvN3lGM1hxMUtrS0tnTUFBQUFBMUVRRWhBQndBMHBQVDllU0pVdDA4dVRKTXNlYVRDYU5IajFhZDk1NVp4VlVCZ0FBQUFDb2FRZ0lBZUFHbFoyZHJaZGZmbGx4Y1hGMmpSOHdZSUJHang0dHM5bGN5WlVCQUFBQUFHb1NBa0lBdUlIbDUrZHIrZkxsMnJsenAxM2pPM1Rvb0VtVEpzbkx5NnVTS3dNQUFBQUExQlFFaEFCd2d6TU1RK3ZYcjlmNjlldnRHdS9uNTZmSmt5ZXJSWXNXbFZ3WkFBQUFBS0FtSUNBRUFBZXhmZnQydmZubW15b29LQ2h6ckxPenN4NTg4RUhkZnZ2dEt1UFBDUUFBQUFCQUxVZEFDQUFPNU1pUkkzcmxsVmVVbnA1dTEvanUzYnZyVDMvNmt6dzhQQ3E1TWdBQUFBQkFkU0VnQkFBSGs1YVdwcVZMbCtyWXNXTjJqZmYzOTlma3laUFZ0R25UeWkwTUFBQUFBRkF0Q0FnQndBR1Z0M21KaTR1THhvNGRxNGlJQ0pZY0F3QUFBTUFOaG9BUUFCeFVlWnVYU0ZKNGVMakdqaDByTnplM1Nxd01sY2t3RE1YRXhHakhqaDJLalkxVldscWFjbk56cTdzc29GcTV1N3ZMMTlkWGJkdTJWZmZ1M1JVV0ZzWS9oZ0FBQUlkQ1FBZ0FEbTc3OXUxYXNXS0Y4dkx5N0JvZkdCaW9pUk1uNnFhYmJxcmt5bkM5SlNjbmE4V0tGWXFOamEzdVVvQWFyVzNidGhvL2ZyejgvZjJydXhRQUFJQXFRVUFJQUZCaVlxTGVlT01OSlNRazJEWGViRFpyMkxCaEdqSmtpTXhtY3lWWGgrc2hOalpXUzVjdVZYWjJkbldYQXRRS25wNmVldkxKSjlXMmJkdnFMZ1VBQUtEU0VSQUNBQ1FWN1V1NGF0VXFSVVpHMm4xT3MyYk5OR0hDQkFVRkJWVmVZYmhteWNuSm1qTm5qaTBjTkpsTTZ0ZXZueUlpSWhRVUZDUjNkL2RxcmhDb1hybTV1VXBJU05EbXpac1ZHUm1waTI5L1BUMDk5ZHh6enpHVEVBQUEzUEFJQ0FFQUpXemR1bFZ2di8yMjNVdU9uWjJkTlh6NGNOMXp6ejNNSnF5QkRNUFFnZ1VMYk11S2ZYMTk5ZGhqanlrME5MU2FLd05xcHYzNzkydlpzbVZLUzB1VFZMVGNlT2JNbWV4SkNBQUFibWhsQllST1ZWVUlBS0JtNk5XcmwrYk5tNmZnNEdDN3hsc3NGcTFkdTFiejVzMVRZbUppSlZlSDhvcUppYkdGZ3lhVFNSTW5UaVFjQkVvUkdocXF4eDU3ekJZSXhzYkdLaVltcHBxckFnQUFxRjRFaEFEZ2dKbzBhYUs1YytlcWYvLytkcDhUSHgrdm1UTm42b3N2dmxCaFlXRWxWb2Z5MkxGamgrMXh2Mzc5MUs1ZHUycXNCcWdkUWtORDFhOWZQOXZuTzNmdXJMNWlBQUFBYWdBQ1FnQndVSzZ1cmhvM2JweisvT2MvMjcxSG5jVmkwZXJWcTVsTldJTVU3MWdjRVJGUmpaVUF0VXZ4MTh2Qmd3ZXJzUklBQUlEcVIwQUlBQTZ1WjgrZW1qZHZubHEyYkduM09ZY1BIOWF6eno2cjFhdFhLemMzdHhLclExa3U3cU1taVdZeVFEa1VmNzBVZngwQkFBQTRJZ0pDQUlEOC9mMDFhOVlzM1gvLy9YSjJkcmJySEt2VnFpKysrRUxUcDAvWHRtM2JSTStyNmxFOG9LVmJNV0MvNHE4WC9xRURBQUE0T2dKQ0FJQWt5V3cyYS9EZ3daby9mMzY1WmhPbXBhWHBILy80aHhZdVhLaUVoT3VLamtvQUFDQUFTVVJCVklSS3JCQUFBQUFBVUJrSUNBRUFKUVFHQm1yV3JGa2FPWEtrM2JNSnBhSTl2R2JPbktuMzMzOWYyZG5abFZnaEFBQUFBT0I2SWlBRUFGekdiRFpyMEtCQldyQmdRYmxtRXhZV0Z1ckxMNy9VOU9uVEZSVVZ4YkpqQUFBQUFLZ0ZDQWdCQUZjVkVCQlFvZG1FR1JrWldyNTh1ZWJObTFlaXl5NEFBQUFBb09ZaElBUUFsS3I0Yk1KV3JWcVY2OXhEaHc1cC92ejVXckpraWVMajR5dXBRZ0FBQUFEQXRiQi9PZ2dBd0tFRkJBUm85dXpaaW9xSzBwbzFhM1QrL0htN3o5MjdkNi8yN3Qycm0yKytXU05HakZEVHBrMHJzVklBQUFBQVFIa1FFQUlBN0dZeW1SUWVIcTViYnJsRkgzLzhzVFp0MmlTcjFXcjMrYnQzNzlidTNidlZ2WHQzRFI4K1hBRUJBWlZZTFFBQUFBREFIaXd4QmdDVW02ZW5wMGFOR3FXRkN4ZXFmZnYyNVQ1L3g0NGRtakZqaHBZdlg2NlVsSlJLcUJBQUFBQUFZQzhDUWdCQWhRVUVCR2o2OU9tYU1tV0svUHo4eW5XdVlSaUtpb3JTOU9uVDlkWmJieWt4TWJHU3FnUUFBQUFBbElZbHhnQ0FhMkl5bVhUTExiZW9RNGNPMnJCaGd6Nzk5RlBsNStmYmZiN1ZhbFZrWktRaUl5UFZxVk1uM1gzMzNRb0xDNVBKWktyRXFnRUFBQUFBRnhFUUFnQ3VDMWRYVncwZE9sUjkrdlRSMnJWcnRXM2JOaG1HVWE1clJFZEhLem82V2tGQlFicjc3cnZWcTFjdnViaTRWRkxGQUFBQUFBQ0pKY1lBZ091c1FZTUdtamh4b2hZdFdxUnUzYnBWNkJvSkNRbGFzV0tGbm5qaUNhMWJ0MDRaR1JuWHVVb0FBQUFBd0VYTUlBUUFWSXJBd0VCTm5qeFpKMCtlMUVjZmZhU2ZmdnFwM05mSXpNelUrdlhyOWIvLy9VODllL2JVd0lFREZSd2NYQW5WQWdBQUFJRGpJaUFFQUZTcTRPQmdUWmt5UlVlUEh0VzZkZXUwWjgrZWNsL0RZckZveTVZdDJySmxpMXEyYktuZXZYdXJSNDhlOHZIeHFZU0tBUUFBQU1DeEVCQUNBS3BFOCtiTk5XM2FOTVhIeCt1amp6N1MzcjE3SzNTZCtQaDR4Y2ZINi8zMzMxZW5UcDBVSGg2dXpwMDd5OW1aUDlJQUFBQUFvQ0w0MnhRQW9FcTFiTmxTMDZkUFYxeGNuTmF0VzZlWW1KZ0tYY2RxdFdyMzd0M2F2WHUzdkx5ODFMMTdkNFdIaDZ0bHk1WjBRSzVraFpLc2hZWmNuUGcrQXdBQUFEY0NtcFFBQUtwRm16WnROR1BHREMxY3VGQjkrL2E5cG03RldWbFordmJiYi9YY2M4L3BxYWVlMHZyMTY1V1NrbklkcTNWUVdYRlhQUHora1J5OWN6am5LaWNaVXRKYXFUQ3Ywc3I2ZnN0V1dhM1dVc2ZrNXhjbzVrQnNwZFZ3by9qa3N5KzE4ZXZJTXIrZkFBQUF1TEVSRUFJQXFsVndjTERHangrdjExNTdUZmZkZDU5OGZYMnY2WHFuVDUvV3VuWHJORzNhTk0yWU1VTnIxcXpSd1lNSENVREtLL0Y5cVNCRFN2ejNaVjlxNGUyc1p0NVhXWVJnRkVwNVNaSlJVQ2xsblRsN1R2T1h2S3JKZjUycEV5ZFBYWFhjcnQxN05QWHAyVnI1Ny85VXlzOCtMVDFENTFMVDdCcWJsMWUrc0hUcmpsM2xydWY0aVlSeW55TkpaOCtsNnNWWC82NkhIM3Vpd2tIaGhheXNDdDBiQUFBQU5RZExqQUVBTllLUGo0L3V2ZmRlRFJvMFNELysrS00yYnR5b3c0Y1BYOU0xVDUwNnBWT25UdW56enorWGw1ZVhPbmJzcU02ZE82dGp4NDd5OXZhK1RwWGZnQXJPU202TnBIcGRKU05meWprcWVUU1hKS1dtcGlwNXkzZmFHMzlNbitWTGVZWlpoaVJuSjhuTDJhUitYYnZvcm9oSmNqWlh6bHVNTDcvNlRvWmhLTzVRdlA0ODlXbTk5dUo4dFd6ZVRJWmhLQzB0WGZYckZ3WE1YMyszV1lXRmhmcjNtZy8xeTc3OVdqSi9sbTJmeXBNSnB4UVVHRkNocGVqWk9UbHljM1ZWUmthR25wcjV2SjU5NmdtMWJ0WGlxdU1OUTVvemY0bWFOMnVxU1k4K0xDZW5zdjl0ZHZhOHhicno5bjRhUDNhVVhOMWN5eHlmY0NwSlU1K2VyWDdoUFRWbDBxTnljM096Ky9tNHVoWmRQekhwdEQ3NWJJTnU3dHhCRGYwYTJIMytQLysxVXJ0K2p0WXJpNTlYSFpvR0FRQUExRm9td3pDTTZpNENBSUFyaVkrUDE2Wk5tN1JqeDQ3ck9ndk1aREtwVFpzMjZ0S2xpenAzN3F5QWdJcUZSVFhCbURGamJJOVhyVnAxL1M2YzlCL0p0YjZVZDFvS0dDM0RNUFN2dDkvV29mUUNHYUhoeXFzZnBMekMzMzdQQ3VWMDdCZmw3Tit1OEpzN2FOeXd1K1YwSGIrdjJUazVHajF1a3M1blpzcTNYbDNOZm1hYW1qZHJLa2w2YStVSDJoMjlWMzlidWtqWjJkbjY0eU9UWmJWYTFTNmtqYVpNZWtTTkd6V1VKQjA1ZWx6Lzkvd0x1bXRBZjAxNjlPRnkzZi9zdVZROU8yZWhtZ1lINnFIUkkvWFFoTWZMZFg2UGJyZG96alBUeWx4T2Y5ZlFrUlgrZlc5MlUxTXRuUHVNR2pYMHMydjhtZzgvMW9xVjcwdVNQdnJnYmRXdDQ2TzgvSHd0V1B5S1RxZWNMZlhjL0lJQ25Vd29tc1VaMHFhVlhsdzRSeDd1N2hXcXU3cFUydXNIQUFDZ2hqR1Y4UmNlWmhBQ0FHcXNsaTFiYXVMRWlSbzVjcVNpb3FJVUZSV2x4TVRFYTc2dVlSaUtqWTFWYkd5czFxeFpvL3IxNjZ0Tm16WnEzYnExV3JkdXJhWk5tOHBzTmwrSFoxQ0xOYmxmS2tpVlhPcHJ5NVl0OHUvVVUwZEQ3bEdtMlZ1RmhsSFVxZVF5VGlwczFsbHV6VHByMjZFZnRXM09pM3A1eG1UVjgvUzRMaVY5dVA0em5jL01sRlMweEhmcTA3TXZHL1Bjd3BmazdlVnBDOWdPSEl6VGhNbFBYVFp1L2FkZnlMOXhJNDBZT3FqRThZOCsva3hyUHZ6NGl2ZlB5YzFWYm02ZWpodzdyb3p6bWJiallhRWhNanM1S1M4dlg3R0hEbC8xV005dXQ5cTExNmJaN0NTcjFhbzZQajVxZGxOd21lT1Rray9yek5semtxUmJPbmRRZy9yMkw5TXYvbnR1TmhmTmJuUnpkZFc0c2FQMHhGUC9wNnlzYkx1dWN6RHVzR2JQVzZ5RmM1KzlwdjFFQVFBQVVEMElDQUVBTlo2dnI2K0dEQm1pd1lNSDY5aXhZNHFLaXRLMmJkdVVtWmxaOXNsMlNFMU4xZmJ0MjdWOSszWkpSY3N1VzdSb1lRc01XN1ZxSlI5SFhEN3BVbDk3OSs3VmdYTzUralF1V3hsT1hwSmh5Tk9TcFp0UDdWRG8yYjJxbDEwMHl5emQwMC83RzNiVVR3SGRsZVBzS1hQcnJySTBDTlNFdVMvcGhSbFQxYnordFMzcFBuYmlwRDVZdTA2UzFLeHBzUElMOHBXWWRGck96czRLRFdtanJPeHNlWGw2YXM4dit5UkpycTR1Q21uVFdzbW5VNVJ5cHFqRzBKQTJ0bVhHa3JSOTV5NTF2Ym16bWdZSDJvNk5HRFpZeDA4bTZJdU4zOGpaMlZudWJtNjJQZmJxMWF0cm15RjM4VDZTdEdET0RIbDdlZWxrd2lrOS9OaVVxeDdyRzk3VHJ1ZDZjUmx5KzdBUVBmOS8wOHNjdjJMbCs3WlFjOHlvKzhvVmJ2OTJodWZGaFNYTm1nWnJ4ZCtYeXR2YnE5Yk5DZ1FBQUVENUVSQUNBR29OazhtazVzMmJxM256NWhvMWFwVDI3ZHVucUtnby9mVFRUeW9vdUg1Tk1mTHo4M1h3NEVFZFBIalFkc3pmMzk4V0ZnWUZCU2tnSU9ERzI4ZlFVaUR0M2lUZE9sRDZOYVR5YmhHbVEzbk5sRkZneUNSREVjZSswdThPckpGbi9tOGFVNlRHNmRhRXJSb2U4Mit0RDMxQVVUZmRMdWY2QWZMc00wTGpGNzJoRFM4OEk5Y0tUc3JNeTh2VG9wZGVsOFZpVVk5dXQyanVzMC9wWU53aFRaaytTeGFMUmVNZmVsRC9YZjgvSFRoWTFIVzVVVU0velgzMnIyclR1cVdTVDZmb29RbFB5R0t4cUgxWWlCNTllRXdaZDVPbS9tV0NSdjFoaEJvMzhsUENxVVJid0xkeStXdnk5dktTSkdWbVh0RHZIaWpmRW1WNzJiTlBZV1hjeTJxeGF2NlNWK1hsNmFHcGY1bFFycjBJQVFBQVVMc1JFQUlBYWlXejJheE9uVHFwVTZkT3lzbkowWTgvL3FnZmZ2aEJCdzRjVUdWc3I1dWNuS3prNUdSdDJiTEZkcXhPblRvS0NBaFFRRUNBQWdNRGJZOTlmWDFyNTU2R1RrNVM5QmFwemExU3ZjYXlHdEk3aDdKdDRlQ1lQVytxei9GdlM3MkVkLzRGamRuekx6WE5PS29QT282WFM4TWc1ZFh6MTVoM051Zy80d2VXdXlURE1MVG9wZGNWZitTWSt2YnBxUm5USnN2WjJheTJyVnZLeGNWRkJRVUYramw2bis2K283KzIvRkEwQTNSQS93aTFhZDFTa3VUZnVKRjY5K2lxNzZPMjZadnZ0dWpSaDhjb1BUMUQrUVVGVjkybnoyUXl5Yjl4dzFMcktqNUxiOHIwMlRJN09TbS9XRWg5cFdQMk1sZGlRRGhsK2l5bHBsM3F2bHg4Q2ZINFNVOHFMVDFEa3VUbTVsYXVQUnF0Vml2TDhnRUFBR294QWtJQVFLM240ZUdoaUlnSVJVUkU2Tnk1YzlxOWU3ZWlvNk1WRXhNamk4VlNhZmM5Zi82OHpwOC9YMkttb1NTNXU3dmJ3c0pHalJxcFhyMTZKVDdxMUtsVE04TVVKN1AweUF1MlR6Y201dWxzcmxXU1NRUGpQaTRaRG5xWXBYWjFKYjlmOXhjOG15TWR5SkJ5aXZiKzYzdjBhNlY2Tk5TRzFzUFVyTThnSFZ2N3VnNm0zNmFRZXZaMzJKV2tDeGV5dE85QXJQcUc5OUwzVzdhcVY0K3U2dDcxWmtsUzg1dUNkZnhFZ3JyZTNFa0JBZjdxRU5aT2UyTU9hTU9tYi9UZ3lCRzJXYVZkYittczc2TzJxVjk0TDZXbFoyam1jNHVVbTV1cjE1Yk1sNDlQeFdhQm1wd3VCY0RIanArNDdPdFhPbWIveFl1dWJiVlliY3ViUzFPZTJiTi9tVEJPVTUrZXJRS0xSYzdPNWhLdmo1emNYTG03Ri8xOE5tejZSdlhxMU5HREkwZVVlYzNVMURUOTM3ekY2dE96bTBiOVliamR0UUFBQUtEbW9Jc3hBT0NHbForZnI1aVlHTzNaczBmUjBkRTZkKzVjZFpkazQrUGpvM3IxNnFsdTNib2wvdXZ0N1MwWEZ4ZTdQOGFORzJlNzV2WHN3aHI1L2ZlSzlPNm94SHl6R21hZjF2UGZUSlc1OE5mT3VzMjhwQUdCUlNGaGNUbFc2ZXRUMHJHaVVNdnFaTmFzMjEvVldjOUcycmR4allMYWhHcnRxRDdscmlYelFwWSsvWHlqM2xtMTJ1NXpUQ1pUbVROSnc5cTExWklGcytYbTZuclZNY1gzRVB6NFB5dDE1T2h4TmZScm9McDE2dWplUC96UmR2eTMrdzJXZHF3c3d4OFlaMnZHVWw3MjNDUGpmS1o4dkwzazVPU2taK2N1MU01ZFA5dk8zYlU3V3F2WHJpL1hQYytjUFdlcjk0K2ovcUEvanJxdlFyVkxVbUxTYVczODVqdnQzWGRBcDFQT0tEOC9YNTRlSHZMM2I2U3dkbTNWUDZLUGdvTUNLbno5MzZLTE1RQUFjQlIwTVFZQU9DeFhWMWQxNmRKRlhicDBrV0VZU2toSTBKNDllN1Jueng0ZE9uU29VcFlpMnlzek0xT1ptWms2ZWZKa3RkVlFtaDE3ZnRINVhsMGtTYmNmMlhBcEhQUjFsUVlHUzg1WGVIL2hZUzc2MnVvalVucSt6SVZXRFRqeWhkYTBmMGlGVFVOMU9tNnZEUFZSZVJkZkcwYWhQdmxzZ3lTcFpmTm1pajk2VEpMVXNYMW9tZWVtcGFmclpFS2lyYXR3N0tGNDVlWGxTWkxpRGgvUngvL2JvUHRIRExXTno4M05rOFY2YVZaZGRrNk83WEgwM2hndGV1bDErVFdvcjRWelo1YnpXVWoyL3JwZG5KMVlrUzdHOXFoYnA2amhqc1ZpMFMvNzl0dU9IeitSb0g3aHZiUjErNC82OXZzb3U2OVgzSHNmckpYVmF0SERZeDRvMTNtR1llanQ5MVpyN2JwUFpiVmE5ZlNUazlXeGZUc2xKcDNXMis5OW9KOSsva1UvL2Z5TFZxMytVRU1IM2FWSkU4YlZ6bVg4QUFBQU5SUUJJUURBSVpoTUpnVUhCeXM0T0ZoRGhneFJWbGFXOXU3ZHE1aVlHQjA2ZEVpSmlZblZHaGpXQklXU2ZrZ3BVSGdqRjUzTkxkU0ZYM095VGttN0xnM3ExZmhTT0JoM1h0cDVScEloZFc4a3RhNVQ5TFhlamFYUGk0TFBqc203dEtiOVF6TFZiYWpDOURQNjVWeU9Palh3c0xzbWk4V3FXZk9XS0RVdFhaSTBjL29VL1J5OVYyOHNlMHRKeWFkVnA0enUwaGZQcSt2anJlRkRCK21wbWMvTHg5dExFOGFQVmYvd1huSnpLN25rT2U1d3ZKNmR1MUM1dVhtWFhXdk8vQmNsU1Ftbmt2VE1uQVYyUDRlTENxM1djbzJ2U0Jmajh0aTMvMkNKNXpuMTZkbjYvZThHYTlyamoybk1BL2NwS0xCSmlSRHU0OCsrMU4rV3ZTVkplbWZacXdvT0NyenNtaFcxOHYzL2FQVi9MODFjek0zTlZlTkdEZFc0VVVNdGVuNm1SajA4VWRuWk9USU1ReDkvOXFYOC9CcG81TytIWGJmN0F3QUFPRG9DUWdDQVEvTHk4bEtQSGozVW8wY1BTVkoyZHJiaTQrTjErUEJoSFRwMFNQSHg4Y3JPemk3aktqY1drNlJnVHlkWnJWWVZtSXJlSXJnVzVxdEI5cGxMQXdKK0RmY3lDNlN2RXFYQ1gwUFZUWW1TdjRmazQxSTB4aVRKa1B5eXpzaWxNRjhtSnljVkdvYU9adWFYS3lDTVBYUllNZnVMOW5oczI3cVZtZ1lIYW45c1ViZmlNMmZQMlQxejdzelpWT1huRjZoSDExczBlZUtmcnRxZ3BHUDdVQzJjKzZ3V3ZmUzZmTHk5WlRhYmRTaitpQ1RaWmlGS1JUTVRMN0szU1VtQm5mdGhWdFhNdU84Mi8xRGljeWNuSjYzOTZGTWxKaVpyenJOL3RZM3BGOTdyc3Bxc2hZVktUODlRdlhwMXIwc3RuMzYrc2NUbmg0OGN0VDMyOXZKUys5QVEyMUpvU2RxdzhSc0NRZ0FBZ091SWdCQUFBRW1lbnA3cTBLR0RPblRvSUtsb3lXTmlZcUl0TUx3NHkvQkdacExVek5zc3d6Q1VheW1VSkhubUYydVM0ZW9rdWYrNjcyQnFubFJvS0Q1SFduMWFlaVRBVU9QVXZLS0EwTjFjTkRhdjZCcGUrVmt5Sk1rd2RDUXp2MXcxaGJWcnF4ZWVuNm1rMHlucUg5RzdxQXdYRjl2WHk5cHpiOERnb3Yzd0hwLzRKN1VMYWFOdXQzWXA4NTRkMjRkcTljcGxra3J1UWJoZ3pnemJ2VTZubk5HRDQvNHN5ZjRtSlhuNTlqMzNxb2dITFJhTE5rZHRVOTA2UHJKWXJjckt5bGJ2bnQzMC9aYXRpdHEyVTBlT0hWZFdWcllXTEhsVjZ6NzVYSk1uamk5eC9wS2xmOVA1ekV5OXNuaWVHdm8xdU9aNmZ0dTB4L1UzKzBKNmVKUU1sVlBLc2FRYUFBQUFaU01nQkFEZ0Nrd21rd0lEQXhVWUdLaStmZnRLS3BwbG1KaVllTmxIU2tyS0RiVTgyV1F5eWMxSnlwRjB3YlZZbDkrOFFpbkxJbms1UzQwOEpGY250VkNoZXRXUm5qNWkwdUJmY2pRc3lFdk9PVlpiT0NoSm1XNCtzbGhUNUdxU1hDNi9YWmx1dmJsemljK0xoMGtGQlJibDU5dmZ4ZmQ2S1Nnb21nM280dUtpano1NFM1NGVIcVUyS2VsMmF4ZjVlSmZkb0VTU0x2NG03ZmxsbnlaTWZxck04ZWZTMHNwZC81YXRPNVI1SVV1REI5NmhMelorSTBtNjU4N2I5ZjJXclRLYnpmS3JYMStmZlBhbEpPbEE3Q0ZObWpwRG9lM2EyczYvKzQ3YjlQby9WK2l2ejh6Vks0dWZWLzM2dmxlOHo4T1BQVkZxSGU4c2UwMlM5T2Z4RCtubE41WXBMeTlQTFpzMzAzMi9HMUppM1BIakpmZnFyTzlicjF6UEZ3QUFBS1VqSUFRQXdFNmVucDVxMWFxVldyVnFWZUs0eFdKUmNuS3lMVEJNU2tyU3FWT25sSlNVcEh3N1o0M1ZORjdtb29EUTR1U2lSSjhnQldRbUZIM2h4QVdwWGIyaWhpUkRtOHIwMDFuZDFrTHFHbHBmNzJ3NXJ5Zm1IOVhrY0IrRi9IcWRVM1dDWlRXWlZaaVZJY09qanJvMzlyem0yaTR1ODVXayswYVBMMlhrSlpaeTd2OVhGbWRuc3g0ZVBWS0RCOTRoVDQrckw1bXVWNitlWG50eHZrSkQycFI3NlhCMmRvNnRJY3YxOXArUFBwRWtEZWdmb2M4MmZDVkphdHVtcFhwMnUxWEJ3UUZ5ZG5aVzVPYXRrb3FXK0M1ODdsbkZIVDVpVys3ZHBWTjc5ZTNUVTk5SGJkT00yUXYweXVMbjVlVjErYy8yWklKOXMyNXY2OWRIZlhwMVYwNXVycTJKeWtYZmZoK2xZeWRLQm9SREJ0NVp2aWNNQUFDQVVoRVFBZ0J3alp5ZG5SVVVGS1Nnb0tBU3h3M0RVRTVPanM2ZlA2LzA5SFJsWkdTVStDaCs3UHo1ODdKZTV4RHJXdHpVcUw2eWM5S1U3ZUdybndPNktTRDIxNER3aHhTcG1VOVJRT2p2SVEwcTZyTHJJK254NWw3YUgzTkJyeTFQVUppbjlKQy90S2RKVjZYbTVNcDhiSytzd2UwVVVzLysvUWV2cWxqUTFxWjF5eEtCNFc4ZGlEMGtTY3JNdkhEdDkxWFJ6M1RmL29PSzNMSlY3VU5EVkxkdW5UTEdGK3J2eTkvV3paMDdhdnhERDlwOUQwbnExYU5ycFRRcDJmVnp0QTdISDFYM3JqZGZ0ang0M3V5bkpSVUZpQmM3T0kvNzR3TUtEV21qdU1OSFNvd2ROM2FVYlRueTNJVXZhdkc4V1hJcTVXZFJGbGRYRjdtNlhwcGphaGlHUHYxOG8vNjVZcVh0bU5sczFzamZEOVg5dng5NmhTc0FBQUNnb2dnSUFRQ29KQ2FUU1o2ZW52TDA5SlMvdjMrcFl3M0QwSVVMRjVTZG5hM2MzRnpsNWVVcE56Zlg5amd2TDArRmhZVzJENnZWcXNMQ1FuMzQ0WWVWVXZ2djdybFRtNWI5VncwR2pOWTNMUWJxOWlOZnlMMGdWOHF4U2g4ZmwrNElsUHhLZGdEVzJWeUYvcEtpTjFvWlduZEcrc3NoazV4YitlbEVhcHBjVTQ3SnBWTzQ2cmhXUEVDNnFQaEV2Q1h6WjVXNkIrR2ZwODZRaDd1N3R2KzRXNzE2ZEwybSs3NjE4Z050MjdsTFo4K2xTcEkrK2V4THJmbnZwV0R1U2sxSzB0TFRsWnFXcnJqRFIrVGZ1SkVHRDd6am1tcTRWb1poYU1YSzkyVTJtL1hvdzJPVVZhd1J6OFZWOGdVRkJWci82UmVTaWdMWUlmZGNlYlplWUJOLzNUV2duNzdZK0kxK2p0Nm5kMWF0MFovR2ppb3g1dXZQL2x1aE92ZnRQNmhsSzk3VndiakRrcVJHRGYzVXAyYzMzVHZvYmdVRk5xblFOUUVBQUhCMUJJUUFBTlFBSnBOSlBqNCs4dkh4S1h0d01aVVZFRFpxMkZEdUJkbjZPZTZBdXJScHB3ODZqZGU0WFg4cit1TFpQR250VVNuWXMyZ3ZRa2xLeVpGT1prdFdRODRtNlErTnBPVHdzZHE0YzV0OHpuK21DeTF1MFNNaDE5N01RcElLclpmMk43d1l4SlZtLzhFNFJlK05rZFZxMFpPVEg3dXNJY2JWSER0eFVsOS90OW4yK2Y4MmJKS2JxNnVHRFJtb0RxRWhXdnpLMzY2NkJQaEtUVXBlLytjS05mUnJvTzVkYnk3MXZrWmg1ZTFuK2VWWDMrbHcvRkg5WWNTOXVxbHBrUGJHSENoMjQ2TDdmdlRKNXpwN0xsVnVycTU2WnRya1VwZEczL2U3SWRxdzZWc1pocUcxNno3VnZZUHV1cWFtSmVkUzAvU1BmNjNVNXFodGFoOGFvb25qeDZyYnJWMFVIQlJZNFdzQ0FBQ2diQVNFQUFEZ2l0NTQ4aEhkKyt4aXhmbjZTWUhocXBPVHJoSDczNWZKTUNTcklSM0xLdnI0RGNQa3BMVmhZN1Exc0w4UzFWVDFJbGVwWHR4V2RjcVBrT1IzelhVVkZtc0ljNlVnN21vU0VwT1ZuWk5iYXJPUUE3R0g5UG1YWCt1bm42TjFwbGluWEU5UER3MGJQRkFqaGc2eUxTdjI5MjhrVnhkWCtmczNrb2U3K3hXYmxGUkVZV0ZoMllNcTZOanhFMnJab3BrZUhqMVNVdEUraDdiN0dvWXlNczdyZzdYckpFa1RIM21vekdBdU9DaFFIY0xhNlpkOSsyVzFXblhrMlBFS0I0US9iTitwRjEvNWg4TGF0ZFhiLzN5RlVCQUFBS0FLRVJBQ0FJQXJxbCt2cmg2N2Y1aitzZTU5N1l1NFgva3RCdXBFdmVhNmYrOUtCWjQvZWNWekV1bzIxWDg2UEtRdDdzMTBQT0dFdkxkL3JJemJ4bXI1SGEwVjFyQjhzeU92cG5qSGFIdUN1QUdENzVNa1BUWnVUSm1kaE92V3FhUHZOditndkx3OFNVVU5Pb1lQdlVmRGh3NjY3RDV0VzdlNjBpV3VXblBDcVNRRkJ3V1VPYmJRS0FvSUs5TEZ1S3htMnVQR2psSnFhcHBjWElyMitzdkp6YjEwYm1HaC9yYjhiV1ZuNStpZXUyNjNlemwwLzRqZSttWGZmcGxNSmpXL3FhbGQ1L3pXZjlmL1QyKyt2VXFHWVdqSHJ0M2FzV3UzWGVkVmRBa3pBQUFBU2lJZ0JBQUFWelc2YnpjbFpsbjAyUmZ2S2JycnZVcHFGS1FEZlY5UXEvUWpDanNUTGQvY29sbDJhZTRORk5Pd2svWjROTlhSOUhUbEhZdVc5Nzd2bE4zalhrM3YxVnBkQStwZnQ1b3FjNFpkUUpQR2Vuak1TQzFiOGE2R0RSbW9jV01la0tmbnRUVldNUXhETDcrK1RGdTMvNmczWGw2Z3dJRFM5OUM3K1B3cTBzVzRzSXhHTjI2dXJtcmkzOWoyZWZFWmhOOUVibEhrbHEzcTBxbTlIcDg0WG1ucEdmcnhwNS9Wb3RsTkNnNE9sSEdWNzN0RW41NWEvdlo3NnRPenV4bzFyTmdNMGVWdnZWZWg4d0FBQUhCOUVCQUNBSUJTVGIrbmw0SURtdWpObGU4cDNhZWhUcmZ1cXA4OTYraFQzNzV5Y1RMTFNWSzJwVUQ1T1lVcVREd296d05SY25OMlVjRnRveldyYTVDR05mZTlydlZZTEJiYjQ4Zi9PbE5PSnZzYW54U1dOYjN1VnlPR0RwS3JpNHZ1SFhTWDdWaFM4bW5OWC95cWJXYmhsUlJjcGE3OGdud2xKcDJXSkQwelo0SGVlR2xocWQyUHJiL3VzVmlSTHNiRkc2WFlvL2dNd2dLTFJSM0MybW5lckJseWRuWldhbXFhbHJ6eWQwbEZlMlNhelplK3p4ZG5JRXBTM1RvKyt0dkxDOVdrU2VtTmVBQUFBRkJ6RVJBQ0FJQXlQZEM1dWU1Y1BGT1QxbTFUMHU3dlZKQ1hMY1Bzb2h3UEg1bXNCWExLelpLSENtVjFyNk9DemdNVUd0UlFML1VNVmtPUDYvOVdvM2hBbUhBcXllN3pTZ3YzaWpPWlRDWENRVWxxNHQ5WWYzendQczJadjBRV1M5RXNQYWNyTkVlNWVPeTNkVjA4bm56NmpHWXZlRkZMNXMrU202dnJGZTkvOGZrVkQrSHNyYnU4QVdGK2ZyN3RjYi93WHJwL3hGQmJVNUptTndWcjlqUFQ5TUhhZFRvY2Y5VDJ2SU1DbThpL2NhTVMxMmxXd2FYRkY3RlVHQUFBb0hvUkVBSUFBTHMwY0hQV21nZkNsVGE4cDFZZVBLY3RDYW5LVE05UWdja3NzNGVIR25oNnFGY1RiejNZdXI0YWVwUXYzQ3FQL0lKTEFlRzYxVy9idFFlaGo0KzMzTnpjcnVtKzNXKzlXVys4dkZDZUhoNXExTkN2M0FHZXZkemQzSFQvNzRmcXZ0OE5zV3U4eVdSU2VPOGUrdU1EOXltd25MUDQ4dktLQWtKM2R6ZVpUS1lTSFl2TlpyTWlldmRRbjU3ZHRPaWwxL1hkNWgvVU5EaFFjNTc1YTdudUFRQUFnSnJQWkJoMnJyY0JBQUExenBneFkyeVBWNjFhVlkyVlZKMnZ2dDJzNkYvMnFldXRYUlRSdTBlSlVPdEt2djV1c3lKNjk1U3JhK1dGbHJYVjE5OXRsc1ZpVWQvd1h2SndkNy9xdUtUazA0bzVFS3QrNGIzazdIemovUHV5STc1K0FBQ0FZektWOGFiNXhubUhCd0FBSE1JZHQwWG9qdHNpN0I0L29MLzlZeDJOdmQrYkp2Nk5TelEzQVFBQXdJM0Z2bDI5QVFBQUFBQUFBTnlRQ0FnQkFBQUFBQUFBQjBaQUNBQUFBQUFBQURnd0FrSUFBQUFBQUFEQWdSRVFBZ0FBQUFBQUFBNk1nQkFBQUFBQUFBQndZQVNFQUFBQUFBQUFnQU1qSUFRQUFBQUFBQUFjR0FFaEFBQUFBQUFBNE1BSUNBRUFBQUFBQUFBSFJrQUlBQUFBQUFBQU9EQUNRZ0FBQUFBQUFNQ0JFUkFDQUFBQUFBQUFEb3lBRUFBQUFBQUFBSEJnQklRQUFBQUFBQUNBQXlNZ0JBQUFBQUFBQUJ3WUFTRUFBTFdZdTd1NzdYRnVibTQxVmdMVUxzVmZMOFZmUndBQUFJNklnQkFBZ0ZyTTE5Zlg5amdoSWFFYUt3RnFsK0t2bCtLdkl3QUFBRWRFUUFnQVFDM1d0bTFiMitQTm16ZFhZeVZBN1ZMODlSSVNFbEtObFFBQUFGUS9Ba0lBQUdxeDd0MjcyeDVIUmtacS8vNzkxVmdOVUR2czM3OWZrWkdSdHMrN2RldFdmY1VBQUFEVUFBU0VBQURVWW1GaFliWlpoSVpoYU5teVpZU0VRQ24yNzkrdlpjdVd5VEFNU1VXekI4UEN3cXE1S2dBQWdPcGxNaTYrT3dJQUFMVlNjbkt5NXN5Wm8renNiRW1TeVdSU3YzNzlGQkVSb2FDZ0lCb3d3T0hsNXVZcUlTRkJtemR2Vm1Sa3BDMGM5UEx5MHR5NWMrWHY3MS9ORlFJQUFGUXVrOGxrS3ZYckJJUUFBTlIrc2JHeFdycDBxUzBrQkZBNkx5OHZUWjA2dGNRK25nQUFBRGNxQWtJQUFCeEVjbkt5VnF4WW9kalkyT291QmFqUjJyWnRxL0hqeHpOekVBQUFPQXdDUWdBQUhJaGhHSXFKaWRIT25UdDE4T0JCcGFXbEtUYzN0N3JMQXFxVnU3dTdmSDE5RlJJU29tN2R1aWtzTEV4bHZFY0dBQUM0b1JBUUFnQUFBQUFBQUE2c3JJQ1FMc1lBQUFBQUFBQ0FBeU1nQkFBQUFBQUFBQndZQVNFQUFBQUFBQURnd0FnSUFRQUFBQUFBQUFkR1FBZ0FBQUFBQUFBNE1BSkNBQUFBQUFBQXdJRVJFQUlBQUFBQUFBQU9qSUFRQUFBQUFBQUFjR0FFaEFBQUFBQUFBSUFESXlBRUFBQUFBQUFBSEJnQklRQUFBQUFBQU9EQUNBZ0JBQUFBQUFBQUIwWkFDQUFBQUFBQUFEZ3dBa0lBQUFBQUFBREFnUkVRQWdBQUFBQUFBQTZNZ0JBQUFBQUFBQUJ3WUFTRUFBQUFBQUFBZ0FNaldQb3I4UUFBQVZwSlJFRlVJQVFBQUFBQUFBQWNHQUVoQUFBQUFBQUE0TUFJQ0FFQUFBQUFBQUFIUmtBSUFBQUFBQUFBT0RBQ1FnQUFBQUFBQU1DQkVSQUNBQUFBQUFBQURveUFFQUFBQUFBQUFIQmdCSVFBQUFBQUFBQ0FBeU1nQkFBQUFBQUFBQndZQVNFQUFBQUFBQURnd0FnSUFRQUFBQUFBQUFkR1FBZ0FBQUFBQUFBNE1BSkNBQUFBQUFBQXdJRVJFQUlBQUFBQUFBQU9qSUFRQUFBQUFBQUFjR0FFaEFBQUFBQUFBSUFESXlBRUFBQUFBQUFBSEJnQklRQUFBQUFBQU9EQUNBZ0JBQUFBQUFBQUIwWkFDQUFBQUFBQUFEZ3dBa0lBQUFBQUFBREFnUkVRQWdBQUFBQUFBQTZNZ0JBQUFBQUFBQUJ3WUFTRUFBQUFBQUFBZ0FNaklBUUFBQUFBQUFBY0dBRWhBQUFBQUFBQTRNQUlDQUVBQUFBQUFBQUFBQUFBQUFBQUFBQUFBQUFBQUFBQUFBQUFBQUFBQUFBQUFBQUFBQUFBQUFBQUFBQUFBQUFBQUFBQUFBQUFBQUFBQUFBQUFBQUFBQUFBQUlBYndQOERYbGR1NkZYckV6MEFBQUFBU1VWT1JLNUNZSUk9IiwKCSJUaGVtZSIgOiAiIiwKCSJUeXBlIiA6ICJtaW5kIiwKCSJWZXJzaW9uIiA6ICIiCn0K"/>
    </extobj>
    <extobj name="C9F754DE-2CAD-44b6-B708-469DEB6407EB-4">
      <extobjdata type="C9F754DE-2CAD-44b6-B708-469DEB6407EB" data="ewoJIkZpbGVJZCIgOiAiMTY3ODcyMzk0Njk4IiwKCSJHcm91cElkIiA6ICIxMjUzMzM2MTkiLAoJIkltYWdlIiA6ICJpVkJPUncwS0dnb0FBQUFOU1VoRVVnQUFCUWdBQUFUV0NBWUFBQUJwSTB1RkFBQUFDWEJJV1hNQUFBc1RBQUFMRXdFQW1wd1lBQUFnQUVsRVFWUjRuT3pkZDNSVTFkN0c4V2RtMGlzaFFnb2RJaVUwcVJGRkxvSWdJcUlvNkJXd1J5blhodlFiUlJFditsSUZBWkdpMkFzV3ZDQ2d5QVdESUYxYWtCaWFFQ0FGU2E4emszbi9pQmtTMDBPSmNiNmZ0VnhPenRubjdEM2pKR2FlN0wxL0Jwdk5aaE1BQUFBQUFBQ0F2eVdEd1dBbzY3enhhZzBFQUFBQUFBQUF3RjhQQVNFQUFBQUFBQURnd0FnSUFRQUFBQUFBQUFkR1FBZ0FBQUFBQUFBNE1BSkNBQUFBQUFBQXdJRVJFQUlBQUFBQUFBQU9qSUFRQUFBQUFBQUFjR0FFaEFBQUFBQUFBSUFESXlBRUFBQUFBQUFBSEJnQklRQUFBQUFBQU9EQUNBZ0JBQUFBQUFBQUIwWkFDQUFBQUFBQUFEZ3dBa0lBQUFBQUFBREFnUkVRQWdBQUFBQUFBQTZNZ0JBQUFBQUFBQUJ3WUFTRUFBQUFBQUFBZ0FNaklBUUFBQUFBQUFBY0dBRWhBQUFBQUFBQTRNQUlDQUVBQUFBQUFBQUhSa0FJQUFBQUFBQUFPREFDUWdBQUFBQUFBTUNCRVJBQ0FBQUFBQUFBRG95QUVBQUFBQUFBQUhCZ0JJUUFBQUFBQUFDQUF5TWdCQUFBQUFBQUFCd1lBU0VBQUFBQUFBRGd3QWdJQVFBQUFBQUFBQWRHUUFnQUFBQUFBQUE0TUFKQ0FBQUFBQUFBd0lFUkVBSUFBQUFBQUFBT2pJQVFBQUFBQUFBQWNHQUVoQUFBQUFBQUFJQURJeUFFQUFBQUFBQUFIQmdCSVFBQUFBQUFBT0RBQ0FnQkFBQUFBQUFBQjBaQUNBQUFBQUFBQURnd0FrSUFBQUFBQUFEQWdSRVFBZ0FBQUFBQUFBNk1nQkFBQUFBQUFBQndZQVNFQUFBQUFBQUFnQU1qSUFRQUFBQUFBQUFjR0FFaEFBQUFBQUFBNE1BSUNBRUFBQUFBQUFBSFJrQUlBQUFBQUFBQU9EQUNRZ0FBQUFBQUFNQ0JFUkFDQUFBQUFBQUFEb3lBRUFBQUFBQUFBSEJnQklRQUFBQUFBQUNBQXlNZ0JBQUFBQUFBQUJ3WUFTRUFBQUFBQUFEZ3dBZ0lBUUFBQUFBQUFBZEdRQWdBQUFBQUFBQTRNQUpDQUFBQUFBQUF3SUVSRUFJQUFBQUFBQUFPaklBUUFBQUFBQUFBY0dBRWhBQUFBRUFObDVTVXBEbHo1dWpjdVhNVmFtODJtelYrL0hnZFBIaXdTdjBsSnlkcjJyUnBpb3FLcXRMMUZaR1RrNk1sUzVZb1BqNytpdlVCQUFEeUdXdzJtNjI2QndFQUFBQ2c2dExUMHpWbzBDQ1pUQ2FOR0RGQ2d3WU5LdmVhL3YzN3kydzJxMmZQbm9xSWlLaFVmems1T1JvMWFwUmlZMk4xenozMzZJa25ucERCWUtqcThFdVVsWldsZ1FNSHltQXdxRnUzYmhvMGFKQ3V1KzY2eTlvSEFBQ093bERPLzZpWlFRZ0FBQURVUVB2MjdkUHMyYk9WbUpnb056YzNTWkxWYWxXUEhqMHFkSDNCTlhmZmZYZWwrM1oxZGRXb1VhTmtzOW4wK2VlZjY3UFBQcXYwUFNyS1pyTnArL2J0aW8yTnZXSjlBQURnNkFnSUFRQUFnQnJvMUtsVFdyOSt2UjU1NUJHdFhidldmcnhXclZxU3BNek1UUHV4dkx3OGJkdTJUWVVYRHprNU9VbVNBZ0lDeXV4bjlPalIrdlRUVDRzZDc5S2xpNEtEZyszM0w4bktsU3YxMVZkZlZmQVpGWldibTJ0L0hCSVNvZ0VEQmxUcFBnQUFvSHhPMVQwQUFBQUFBSlYzNk5BaFNWSllXSmh1dSswMnZmSEdHL1p6VzdkdTFSdHZ2S0c1YytjcUtDaElCb05CTDc3NG9obzFhcVQ3N3J0UHZYcjFxbEFmRnk1YzBOR2pSNVdjbkt3ZmYveXgyUG16Wjg5S2tqWnQycVJ0MjdZVk9aZVhsNmRmZi8xVlRrNU9hdDY4dVZxM2JsMnA1NWVUazJOL1hORzlGUUVBUU5VUUVBSUFBQUExak1WaTBhNWR1eVJKTzNmdTFKQWhRK3puN3JubkhtVmxaU2t2TDArVEowL1d2SG56NU92cksyZG5aLzMyMjI4NmR1eVlldmZ1WGFGKzFxNWRLNXZOcHZUMGRGa3NsbUxuUFR3OFpEUWFsWnljWE94Y1JrYUdmYXpUcGszVG0yKytLVDgvdndvL3g5VFVWRW1TMFdoVVdscWFVbEpTNU92clcrSHJBUUJBeFJFUUFnQUFBRFhNbGkxYmxKNmVycnAxNnlvd01GQ1NkT0RBQVVsUzA2Wk5peFFNV2JseXBjTER3K1hzN0N5ejJheDc3NzFYUm1QNU93MGRPblJJSDMvOHNTUnAyTEJodXUrKyt5bzh2b3lNREQzODhNTXltODNxMWF1WGJybmxGams3TzFmbUtkcERSMmRuWitYbTV1cm8wYVBxMUtsVHBlNEJBQUFxaG9BUUFBQUFxR0ZXclZvbEx5OHZ6Wmt6eDc2SFlKOCtmU1JKTTJmT2xNbGtVbHBhbW1iUG5xMWJicmxGa2lvVUNoYTJiTmt5K3o2QWJkcTBxZlQ0a3BPVDlkeHp6K20yMjI2cjFMVUZFaE1USmVVWFV6R1pUUHJsbDE4SUNBRUF1RUlJQ0FFQUFJQWFaUGp3NFlxUGo1Y2tQZi84ODhYT2p4dzVVcEtVbEpTa2xKUVVIVDU4V0xObno1YkpaS3BVUDdmZmZydWlvcUprTUJncVhhWDR5SkVqa3FUMzMzOWZIVHAwc005eXJJeUNmUWQ5Zkh4a3RWcTFkKzllRFI4K3ZOTDNBUUFBNVNNZ0JBQUFBR3FRaVJNbmFzS0VDWEoyZGxaV1ZsYXg0SzlnMXArbnA2YzhQVDBsU1hQbnpyWHY2VmRSZmZyMDBkNjllL1g5OTk4WEswQlNVWW1KaVJvM2Jwem16cDJyT25YcVZPcmFVNmRPU1pMcTFLa2pnOEdnZmZ2MktUVTFWVDQrUGxVYUN3QUFLQjBCSVFBQUFGQ0R0RzNiVnJObXpkTEJnd2MxYU5BZ3VicTZTcnE0eFBqdHQ5K1d5V1RTMTE5L0xUYzNOOTE2NjYyU3BIdnZ2VmRKU1VtVjZtdk1tREVhTUdDQVBEdzg1T1hsVlNUa1MwbEowZURCZ3lWSjY5ZXZyL1FNeGZKRVIwZExraG8wYUNBWEZ4ZnQyYk5Ia1pHUkdqQmd3R1h0QndBQUVCQUNBQUFBTlk2Zm41K1dMMSt1VHovOXROaU11a2NmZlZTU0ZCOGZMNnZWcW4zNzltbml4SW15Mld5VjdzZkZ4VVd0VzdmV2xpMWJOSDM2ZFBYcDAwZi8vT2MvRlJ3Y2ZGbWVSMm5PbmoycjgrZlBTNUphdFdvbFQwOVByVnk1VXF0WHJ5WWdCQURnQ3FqY1RzVUFBQUFBcXAyTGk0dWsvR3JCTGk0dTlxOEx6cm00dU1ocXRVcVNmUVpoVlFMQ0Fpa3BLYkpZTEZxM2JwM216SmtqaThWU2F0dWNuQnk5OE1JTDJyTm5UNVg3MjdwMXF5VEpZRENvUTRjTzZ0U3BrN3k5dlhYOCtISHQzTG16eXZjRkFBQWxZd1loQUFBQVVNTTRPenRMa2p3OFBMUjA2VkpKRjVjWUwxNjhXQ2FUeWY1MTI3WnRKY2tlR0ZaRlFrS0NKTW5MeTB2VHAwK1hrMVBSanhGVHAwNlZ3V0NRbEY5YzVNU0pFOXEvZjc5bXpweXBGaTFhVktvdm04Mm1kZXZXU1pJNmRlcWsyclZyUzVMNjlldW5sU3RYYXVuU3BlcmN1WE9scXpJREFJRFM4WDlWQUFBQW9JYXB5bjUvZVhsNVJmNWRHYi85OXBza3FYMzc5a1ZtS3hiNDZhZWZ0RzNiTm0zYnRrMG5UcHlRSkdWbFpTa2lJa0tuVDUrdVZGL2J0bTJ6WHpOa3lCRDc4WHZ1dVVmT3pzNDZlZktrUHZyb28wby9Cd0FBVURwbUVBSUFBQUFPb0tDNmNWWldWcVd1czlsc2lvcUtraVNkUEhsU21abVo4dkR3S05MbWNoVXB5Y25KMGVMRml5VkpuVHQzVnNlT0hlM24vUDM5TldqUUlIMzIyV2Y2NElNUEZCb2FXdVE4QUFDb09tWVFBZ0FBQURWTVdjdUZZMkppRkJjWFovL2FZREFvTHk5UEJvTkI5OTkvdndJQ0FpclYxOTY5ZTVXU2tpS1R5YVQ0K0hpOS9QTEx5c25KcWZMWXk3Snc0VUxGeGNYSnk4dEx6ejc3YkxIenc0WU5VNTA2ZFdTMVd2WHl5eS9iZzBzQUFIQnBDQWdCQUFDQUdxYXNJaUZQUGZXVUhuamdBVW1TdTd1N2pFYWpiRGFibGk5ZnJrY2ZmYlRFSmNKbFdibHlwU1RwNXB0djFtT1BQYVk5ZS9ab3pKZ3hpbzJOcmZvVEtNRUhIM3lnZGV2V3lXZzBLaUlpb3NRZzA4UERRMlBIanBYQllGQkdSb1ltVHB5b3I3LysrcElLc0FBQUFBSkNBQUFBb01ZeG04MUZ2aTRja0QzMTFGUDJnaUZEaHc2VmxMOW5ZVkJRVUtYNzJiNTl1L2JzMlNNdkx5K0ZoNGRyOE9EQkdqeDRzR0ppWWpSbXpCaDd1NmlvS0NVa0pNaHNOdHZIWXJWYWxabVpxZlBueit2a3laTktTVWtwc1ErYnphWWxTNWJvM1hmZmxaT1RreVpObXFUT25UdVhPcVpPblRycDRZY2ZscFMvSkhuQmdnVUtEdy9YcWxXcktyM2ZJUUFBeU1jZWhBQUFBRUFOazVPVG81Q1FFRDMrK09PU2lzNG83TisvdjA2ZE9xVU9IVHJveGh0dnRCL2Z1SEdqVnE1Y0tROFBEOWxzTmlVbEpVbFNzWXJFQlJJVEV6VnIxaXdaalVaTm1qUkovdjcra3FRUkkwWW9NREJRUzVjdXRTODFIanQyYkpGckRRWkRzVmw5a3laTlV1L2V2WXNjUzAxTjFZd1pNN1JqeHc3NSsvc3JJaUxDWG5XNUxFT0hEbFZhV3BvKy8veHpTZEtwVTZlMGNPRkN1Ym01YWZYcTFlVmVEd0FBaWpMWW1JOFBBQUFBMUNnV2kwVW1rOGsrVXpBakkwTjMzWFdYSk9ucnI3OHVWa1JFa280ZlA2NVZxMWJwaHg5K1VHWm1waVNwZnYzNmV1ZWRkNHExVFVsSjBkaXhZeFVYRjZkSmt5YXBlL2Z1eGRwY3VIQkJhOWFzMGRhdFczWGl4SWxTbC9uV3FsVkx6ejMzbkxwMDZWSWtqTnkrZmJ0ZWYvMTFYYmh3UWYzNjlkTVRUendoTHkrdlNyME9uMzc2cVpZdlh5NmowYWpiYjc5ZFlXRmg2dHExYTZYdUFRQ0FJekFVL05KUTJua0NRZ0FBQUtCbVMwNU8xcEFoUTlTd1lVTXRXTEJBN3U3dXBiWk5Ta3JTdUhIamxKaVlxT25UcDZ0Tm16YkYybnorK2VmNjVwdHZGQkVSb1pDUWtITDd6ODdPMXRtelozWCsvSG1scEtRb1BUMWRPVGs1eXMzTlZZY09IVXFjRlRoNjlHZ0ZCUVZwK1BEaGF0S2tTZVdlY0NHN2QrK1cxV3BWV0ZoWWxlOEJBTURmSFFFaEFBQUE4RGVYbHBhbW5UdDNxbGV2WGlybjkzOUorWHNHK3ZuNUtUZzR1TVR6VnF0VkZvdEZycTZ1bDN1b0FBQ2dHaEFRQWdBQUFBQUFBQTZzdklDUUtzWUFBQUFBQUFDQUF5TWdCQUFBQUFBQUFCd1lBU0VBQUFBQUFBRGd3QWdJQVFBQUFBQUFBQWRHUUFnQUFBQUFBQUE0TUFKQ0FBQUFBQUFBd0lFUkVBSUFBQUFBQUFBT3pLbTZCd0FBQUFEOGxWMjRjRUVYTGx5UTJXeXU3cUhnS25GMmRsWklTRWgxRHdNQWdLdUdnQkFBQUFENEU2dlZxc2pJU0gzMzNYZUtqWTJ0N3VIZ0t2UHo4OVA4K2ZPcmV4Z0FBRncxQklRQUFBQkFJV2xwYVpvN2Q2NWlZbUtxZXlnQUFBQlhCUUVoQUFCL0l6YWJUVkZSVWRxeFk0ZWlvNk9WbEpTazdPenM2aDRXVUNJM056ZjUrZm1wUllzV0Nnc0xVK3ZXcldVd0dLcDFURmxaV1hyMTFWZDErdlJwK3pGbloyZlZxMWRQYm01dTFUZ3lYRTArUGo3VlBRUUFBSzRxZzgxbXMxWDNJQUFBd0tXTGk0dlRzbVhMRkIwZFhkMURBYXFrUllzV0NnOFBWMkJnWUxXTlllblNwWXFNakpRaytmcjZhdmp3NGVyYXRhdU1SbXI3QVFDQW1zdFF6bDloQ1FnQkFQZ2JpSTZPMXB3NWM1U1ptVm5kUXdFdWlZZUhoNTU3N2ptMWFOSGlxdmNkRnhlbkNSTW15R2F6eVdReWFkcTBhV3JRb01GVkh3Y0FBTURsVmw1QXlCSmpBQUJxdUxpNHVDTGhvTUZnVU0rZVBkV2pSdy9WcjErZlpaSDR5OHJPemxac2JLd2lJeU8xZWZObTJXdzJaV1ptYXM2Y09abzZkZXBWbjBuNDAwOC9xZUJ2NXoxNjlDQWNCQUFBRG9PQUVBQ0FHc3htczJuWnNtWDJjTkRQejA4alI0NVVhR2hvTlk4TUtKK2JtNXRDUWtJVUVoS2k2NisvWG9zWEwxWlNVcEl5TXpPMWJOa3lSVVJFWE5VOUNRdnZPOWlzV2JPcjFpOEFBRUIxWXpNVkFBQnFzS2lvS1B1ZWd3YURRYU5HalNJY1JJMFVHaHFxa1NOSDJnUEI2T2hvUlVWRlhkVXhwS1dsMlIvWHFWUG5xdllOQUFCUW5RZ0lBUUNvd1hiczJHRi8zTE5uVDdWcTFhb2FSd05jbXREUVVQWHMyZFArOWM2ZE82dHRMTlZkVFJrQUFPQnFJaUFFQUtBR0sxeXh1RWVQSHRVNEV1RHlLUHcrUG5Ma1NEV09CQUFBd0hFUUVBSUFVSU1sSlNYWkg5ZXZYNzhhUndKY0hvWGZ4NFhmM3dBQUFMaHlDQWdCQUtqQnNyT3o3WStwVm95L2c4THY0OEx2YndBQUFGdzVCSVFBQUFBQUFBQ0FBeU1nQkFBQUFBQUFBQndZQVNFQUFBQUFBQURnd0FnSUFRQUFBQUFBQUFkR1FBZ0FBQUFBQUFBNE1BSkNBQUFBQUFBQXdJRVJFQUlBQUFBQUFBQU9qSUFRQUFBQUFBQUFjR0FFaEFBQUFBQUFBSUFESXlBRUFBQUFBQUFBSEJnQklRQUFBQUFBQU9EQUNBZ0JBQUFBQUFBQUIwWkFDQUFBQUFBQUFEZ3dBa0lBQUFBQUFBREFnVGxWOXdBQUFFRE5ZckZZbEp5Y3JLU2tKS1drcEVpU2ZIMTk1ZWZucDFxMWFzbkppVjh2QUFBQWdKcUUzK0FCQUVDNXpwOC9yL1hyMSt2N0RkL3A1TW5mNUd3eXlXUXkycGNpNUVteVd2Tmt0bHJWdUhFajllbDdxL3IxNnlkL2YvL3FIRFlBQUFDQUNpQWdCQUFBcGJKYXJmcDg1VW90VzdaTWZ1NHU4bk4zVitkRzlXUW9wYjFOVWxwV2hyNys1RU90ZU9jZGhULyt1QVlQSGl5VHlYUlp4M1hvOEJFRkJ0VFZOZjYxUzIyelkvZGUxZmFycFd1Yk5iMnNmWmNtSXlOVForUGlMa3QvR3pkdlVkZE9IZVR0N1ZYczNKbXo1M1NOZjIyNXVycGVjaitsK2I4NUMxVEwxMGQzRHJoTmdRRjFybGcvQUFBQStHdGdEMElBQUZDcStmUG42Y04zMzFGb2dMOGErZFdTajV0cnFlR2dKQmtrK2JpNXFwRmZMWVVHK092REZXL3JqZm56THZ1NERodzZyT0dQL1V1ejVyMnAwN0ZuUzJ4ekpEcEdvNTZacUdjbnZLRElyZHVWbDVkMzJjZFJXRloydGtZL08wblRaODFUWEh4Q2xlOWpzOW0wYU9rS1BUemlhYTM5ZHFOc05wdjlYR1pXbHA0YUc2SEhSby9Sei9zUFhZNWh5MnExRmp0MjRyZFRXdm5WYWozNCtKT2E5Zm9pV1N4RjIxZ3Nsc3ZTTjY0TWk4V2l2WHYzVnFqdHRtM2I3RnNGbEdiUm9rVktURXlzOURqaTQrTzFiTm15SXUvaDhodzllbFJtczduU2ZWWFVrU05IZFA3OCtTdDJmd0FBYWlwbUVBSUFnQkp0M0xoUkc5YXRVOHNBZjVrTWxmK2Jvb3ZKcEpCci9QVHQyblZxMjY2OWV2ZnVmZG5HNXVIaElZdkZvdlViL3FlOSt3N296WGt6NU92alhhU051NXU3cFB6WmhzN09UdXAwWFRzWlRVWkYvM3BVMTdWclU2VitMUmFyckhsV3VicTRGRHZuWkRMSlpyUHBmNXQvVk9TUDJ6WHRoWW5xMHVtNlN2ZHhKRHBHS1NtcGtxUzVDOTZTeVdUU3JiZjBsQ1I1dUx0cjZIMTNhL0d5ZHpYaCtaZjErQ1BEZGUvZEE2djBYQXE4c1hpNTZ0YTVSb1B2dWtNdUxzNUtTVW5Wc2VNbkpVazMzWGk5SG50NG1KeWNMczRBemN6SzBqUGpuMWUvUHIxMHo1MjNYMUxmdURTWm1abHlkM2VYd1hBeHR2L2xsMSswY09GQ1JVZEhLenc4WEhmY2NZYzhQRHlLWEdlMVdyVnIxeTU5OGNVWDJyZHZueG8zYnF4WnMyYkoxOWUzeEg1KytPRUhyVjI3VmtGQlFaVWEzNFVMRjVTYW1pcXoyYXhSbzBaVjZKcVpNMmZLYkRacjBxUkphdDY4ZWJIenljbkpjbkp5a3BkWDhkbTFGYkZpeFFvZE9uUklRNFlNMGRDaFErWHM3RnloNjJ3Mlc1SFhHUUNBdnhzQ1FnQUFVSXpOWnRQaVJZdlUyTSszU3VGZ0FaUEJxQ2ExZmZYVzRqZlZxMWV2eS9ZQjI4MzFZa0QzbnhjbkZ3c0hKY25aK2VLdk9WTW1qWlhCYU5Da0YxNVJkTXd4L2VmRnllclVvVjJsK3JSYXJYcGx4bHhsWldWcDJndVRkQ0VwV1hXdXFXMWZQdTFVcUwvSEhocXFMcDJ1azlWcTFTY3JWMm5Rd1A3eThIQ3ZVRCtiZi96Si92ajVDYy9xSHpmZFVPVDhQWGZlcmkzYmRpanE4QkV0ZWZ0OTFhMXpqWG9XYXBPU21pYXoyVnptOHV2Q0xHYUwzbjd2WTMzMTM3V3E3ZWVuck93c2V4Z1NHM3RXazE1NHBVajcxTFEwSlo3L1hXOHVYYUhZMkxONmF0UmpNaHBabEZJZGpoMDdwamZmZkZPUFAvNjRZbU5qdFhIalJrVkZSZG5QTDF1MlRNdVhMMWRZV0ppR0RSdW1zMmZQYXRldVhkcXhZNGZTMHRMczdVNmVQS2x4NDhacDVzeVpxbFdyVnJGK0RBYURjbkp5bEpxYUtqYzN0d3FQTHpVMVArZzJtVXpLeTh1cjBQdms0WWNmMXBRcFV6Um16QmpObURGRHJWdTNMbkkrT1RsWjA2Wk4weXV2dkZJa3NIenp6VGZWcmwwNzNYampqV1hlZit6WXNRb1BEOWNISDN5Z0hUdDI2UC8rNy8vazdWMzg1MGRobVptWm1qaHhvaDU5OUZGMTZOQ2gzT2NBQUVCTlJFQUlBQUNLaVk2T1ZscEtpaG9IMTcza2UzbTZ1dWo0MlFSRlIwZXJaY3VXbGJyV1lyRm8wcFQvYU4rQjBwZlRQdjdrMkhMdk0raitSNHA4L2VKL1p1ai9wcjJnMXExYTJJOWxabVpwMHBSWGRDNHV2dVN4V0sxS1MwdTNYOStoWFZ0OXUzR1RuaHp4bURxMGIxTWsvR2p6eDMxTkpwTldmUGlwUGwrMVd2ZmNOVUNEN3VndlQwK1BFdTh2U1hsNWVkb1V1VldTMUtCK1BmWG8zcTFZRzRQQm9Mc0g5bGZVNFNPU3BCMjc5dG9Ed3N5c0xFMmU4b3F5YzNMMCtveHA4aWtuK0pCa24wR1ZsSnlpcE9TTFMwMXROcHVPblRoWjVyVk96azZFZzlYSXhjVkZNVEV4bWpCaGdpVEowOU5USFR0MlZFaElpQm8xYXFTQWdBRDk4TU1QV3IxNnRiWnYzeTVKY25OelU0TUdEZFN4WTBjRkJnYkszOTlmbnA2ZWNuSnkwdW5UcDBzTkNDVnAzTGh4NnRLbFM0WEgxNmRQSDBuU29FR0RLdncrNmRhdG13SURBeFVYRjZkVnExYXBkZXZXMnJkdm43WnUzYW9SSTBiSTFkVlZwMDZkMHFPUFBtcmZoOU5tc3lrek0xUGZmUE9OWnMyYVZlYlBtVHAxNm1qNDhPRmFzbVNKWW1KaXRHYk5HbGtzRm4zeHhSZWxYbU8xV3BXZG5hMUpreVpwNU1pUkdqUm9VSVZmQXdBQWFnb0NRZ0FBVU15K2Zmdms1WHJ4MTRRY2kwWHhxUm55ODNDVHQxdlp4VEhTc25PVWxKbXRBQjlQdVRybDM4UEx4VWtIRGh5b2RFRG81T1NrbHlMRzZabnh6eXNqSTFPK1BqNlNMczVpazZSR0Rldkx5VlQ4VjVxVTFGU2QvLzJDSktseG80WXkvU21nZVB1OWp4VXg0Vm5WOXNzUFJEdzgzRFgrMlgvcDZmRVJTa3RMbDV1YnE4eG1pNnhXcTR4R28zeDl2T1ZYSzM4SjV0RmpKN1Jyeno1SjB2aUlxZXAzeTgxNmFuUjRxYzhoTFQxREt6NzRWTEZuem1uaWMwK1dPcE55eCs2OXVuQWhTWkowT3ZhTWJyM3puK1crUnQ5dml0VEd6VnNrNVFjbEJmdTlUWjR5WGJOZWZWSHU1Y3o0S2p6emNkV25LK1RsNlZsbSsyVXJQdFFubjYrU0pEMDA3TjV5eDRjcnAvRHkyQVVMRnFoNTgrYkYzbHZ4OGZGYXZYcTEzTjNkdFhqeFlnVUZCVlY2Sm05Qis1ZGZmcmxLQllkeWMzTkxQRzZ4V0RSNThtVEZ4TVFVT1o2ZG5TMUppb3lNMUs1ZHU1U1ptWmtmV0I4N3BxZWZmbHBTZnBqZXJGa3pTVkpjWEp3eU16TmxOcHQxNU1pUkVuL083TnUzVHg0ZUhtcmV2TGtHRGh5b0R6NzRRSm1abWZMeDhkRnR0OTJtQXdjTzZQang0d29NREN3MlN6STVPVm1uVHAyU0pOV3JWNi9Teng4QWdKcUFnQkFBQUJTemJldFdlUlRNTE12TTByblVkTjNaNDNyOWIvZCtuVTVPbFkrYmk1d01Ccm4rMFNiSGJKYkZabE5xZHE2OFBkelYrL3FPK2pweXU0Sjh2T1RuNFM0UEYyZjl1R1dMN3IyMzhvR1NsNmVubGkyY1V5VFUrUGI3elpyNStrSkorY3VIL2YzOWlsMjNkdjFHTFhubmZVblM2ek5lTGpmNGtxUUc5WU8xNUkxWmNuVjFrYmVYbHdZUGUwd3BxV25xY2VQMWVuN2ltQ0p0MTMrL1NiTmVYeVJKdXUzVzNzVUN5QUl1THM0eW04M3FmK3N0ZXU2cEVXWDIvODM2N3lWSnZyNCttdjdTWkkyUGVGbTV1V2I1MS9Zck4rajdzNXljSEwzOTNzZjYxeE9QbE5uT1dPaDF6Y2pJTFBlK1Y3S0FCQ3FuY0ZqWHBFbVRFb08vZ2paR28xSEJ3Y0dYMUY5d2NIQ0Y5LzZMajQ5WFJrYUdwTkxmTTA1T1RobzNicHllZlBKSkpTY25xM0hqeHZMNTQ0OEFrblRpeEFtbHBhVXBJQ0JBQVFFQmtxVDMzbnRQa3VUdTdxN1pzMmRMa3NhUEg2K0VoQVFOR3paTWQ5MTFWNGw5blRoeFFvc1dMVkpZV0pnZWVPQUJkZS9lWFFjUEh0UXR0OXdpbzlHb1YxOTlWVTVPSlg4MDJyUnBrNlpQbnk1M2QzZDE3ZHExUXM4ZkFJQ2Fob0FRQUFBVUV4OFhKMCtUU2ZGcDZjcTBXTFZrOGpPcVY4ZGZUOXpWWDcrZU9xUGRSMkowT2o1Qlp4THpaL0ZkVzhkZkRRTHFxblBMYTlXOFlmNE1tLzQzZE5XemN4Y3IxMnFWczVOSjhmRWxMOTJ0aUxKbVBEMDJla3lwNTZxaXpqWCtrcVJmWTQ0cEpUVi9uN2FlUFlydmErWmNLRXhvMUxCK3FXTXNDT0FDNmx4VFpyK3haODVweDY3OHlyT0Q3cmhOTGE0TjBZcTM1c3ZIMjd0SWtaQ3lIRGgwV0UyYk5LcFFHRnFnOExpSFBUcTZ3dGVoK3BVV2FIMzMzWGM2ZCs2Y0hucm9vUXJOK0xOWUxLWGVxN0Fubm5oQ25UcDFzbitka1pHaEN4Y3U2TUtGQzBwTVROUzVjK2QwNnRRcFJVZEgyNy9mQnc0Y3FNYU5HNWQ2ejRDQUFIMzY2YWNhUDM2ODR1UGpGUkVSWVcrL1ljTUd6Wmd4UTBsSlNlclRwNCtHRGgycW5Kd2NiZG15eFg1OWNuS3lEaHc0SUhkMzl6S1gvaGJNdHR5eFk0Y2FOMjZzOFBCd1dTd1crekxsaWp4L0FBRCt6dmcvSVFBQUtDWXJLMU5PUmlrNUoxZXZqbjVFQjQ0ZTE3Yzc5aWlrWHJDdWE5NVVRL3YyTFBHNjFJeE1SZjU4U0VmUG5GV1F2NSttaEEvVDVFWHZ5TmZGUmRrMnl4VVphNnVXell1RWRRVisvLzJDenB5THEvSjlkLys4WDVMazdlV3BzTTdGQ3hQOE9YZ3BiWTgxd3g5Rlh2TCtXUHBibXBWZi9kZStQTmhxdGNwcXRjclQwMFBaT2RsU1R2bmpQWGI4cFA3OTBxdHEyVHhFL3pmdCtRb0hIb1hIM1RxMFpha3pJUXVjaTR1M0wrOUc5U3I4SGl3OE96Y3JLMHQ1ZVhsS1RrNVcyN1p0eTd6SHI3LytxbW5UcG1uS2xDbTY5dHByUzJ4VDhMNDBHQXg2L3ZubkZSMGRyZlQwZEZrczVYOVByMXUzVG5mZGRaY2FOR2hRYWh1ajBhaUhIbnBJWThlTzFaZ3hZelIvL253MWFOQkFQLy84c3lUSng4ZEhJU0VoY25aMlZrNU8wVytHTFZ1MktDOHZUd01HRENpejJFakJhK1hwNmFudzhKSzNBd0FBd0pFUkVBSUFnR0xNdVdhZHlzelVMVjJ1MDh2TFAxTFgwQllLdXFhMi9yZDN2K1o4OHBWR0RlcXZ2bUVkN2JQUGJEYWJ2dHV4VjR1KytrWWRtamRUczNwQk9uanNOeTFmL1oyNmhyYlE5N3YyeWN1ajlPSWNsMkxjMDZQS1hXSmNGWnNqdDBtU2J2NUhkems3Tyt2WThaTmF0K0YvK3RjVGo4aGdNRlI0SHplRE1iK2QxV290dGMzWmMvSDY5dnROOXE5WHJWbXY3dDNDWkRRYTlkeWtLVXBMejZqd3VQY2ZqTkxzK1lzMThia25LOVMrY0VBNDdZVUo4aXpudjlQYjczMnNUNy80dXNMandaVlQrTDlkd1g1OGtuVGd3QUZKK2FGWWVucCtZWjJNakl3U2w5OW1aMmZMYXJWcTh1VEpldjMxMTFXL2Z2MWliUXJldTBhalVhNnVya3BPVGxhclZxM2s3dTR1azhra3M5bXNmZnYyeWQzZFhiTm16WktYbDVjOFBEeTBkdTFhM1hYWFhmS293UGQrdTNidDFLeFpNeDA3ZGt5ZmZQS0p4b3dabyszYnQ4dGdNR2p5NU1scTE2NmRmVy9Dd243NDRRYzVPenRyOE9EQlpkNi9LbnNuQWdEZ1NBZ0lBUUM0aWl3V2k5TFMwcFNhbWxyc243UzBOR1ZsWmNsaXNjaHNOc3RzTnRzZmwzVHNTdTRGWjdGYVZiZVdyd3dHZzk1L2NaemNYUzhXSmptYitMc2kzbnBYQm9OQmZjTTZTcEkyN1B4Wm4zei9nOTRjOXk4RjEvRzN0ODNLeWRITUQ3OVFuVnErU2kvaHcvM2xjTG1YR0V2U3NSTW5kZnprYjVMeXF3U1BPRHhlNStMamxabVpwZXlzYkhXN3ZyTSsrT1J6ZS90bkowd3BNdlB1dFRrTDVQYkhhNWIrUjdoWDFteXJkOTcvV0JiTHhRQnh4R01QcWxuVHhwS2svN3owYi8zN3hlbnk4L09WajQ5UHVUUDhKQ2srSVZFN2R1MVZXSmVPNWJhMUZaclplUGY5ajViYi9tcGJzMmFOZnYvOTZzeFlQSExraVAxeGFtcnFWZW56VWhRT3FRdjI0NU11Vmc4ZU9uU29kdS9lTFNrLzNDc0lFZFBUMDNYOCtIRVpqVWExYWRQR2Z0M0hIMytzTVdQR0ZKdDltcGVYSnlrL1pKczhlYklpSXlOMTdOZ3hlekdQZ3ZQWjJkbWFQSG15cFB6M1ZWcGFtalp0MnFSNTgrWlZLQ1RzMnJXcmpoMDdwcUNnSU8zWXNVTnBhWlZHdUE4QUFDQUFTVVJCVkdrYU9IQ2cyclZycDQwYk4rck5OOSswMzErU2twS1NkT0RBQWQxKysrMnFYYnQybWZlbTJqWUFBR1VqSUFRQTRES3hXQ3hLU0VoUVhGeWM0dUxpbEpDUW9KU1VsQ0loWUdabStVVWdxbE5XVnBiZWVuT1JiTFk4bVp4TSt2ZUQ5eFhiL3k2NGpyLytNL0poalo2NVVOM2F0SlROSmkzNjhoc3RHdjh2QlY5VDlFTzZ1NnVyL3YzZ2ZScjYwZ3haclhsNmZjNXNqUno5cjJKVlFpOUZaWllZV3l3V3paNi9XTGYzdTBWdFFrdXZxUHpkOTV2dGorTVRFaFd2UlB2WGUvY2ZWTWNPN2V3VmtpWHA1RytuaWx4LzV1eTVZdmZNemlsNW5mQytBNGUwS1hKcmtXTk9oV1k3aGJac3JsV2ZyaWgxckFXc1ZxdmVXTHhjelpvMDFoMzkrNWJidm9CTkZ3UENaazBibHh0QW52LzlnaTRrSmVkZlcvYXE2Y3RpNWNxVjlnRHFhanB5NUlqQ3dzS3VlcitWVVJEdWxqVTdybUJKcnJlM3R6MUUzTHQzcnlaT25GaWswRWRaQ3Y0WTRlenNMQ2NuSnprN095czNOMWNoSVNFeUdBekt6YzFWVEV5TURBYURmU2x4Ym02dTB0TFNkTzdjT2JtN3U1ZDQzNmxUcDlxWEVVdXlGelg1K09PUDdjOXR3NFlOMnJoeG8vMWM0WUF3T2pwYU5wdE4xMXhUOXY2ZUVnRWhBQURsSVNBRUFLQVNMQmFMRWhNVEZSY1hwL2o0ZUhzWUdCOGZyOTkvLzczSWJLeWFhUGJNR1RKbHBNamQxVlg5cnU4b0p5ZVRQdC8wb3c0Y1BhRTlSMkxVcDJ0SGRXM1ZYRGUwQzlWMTF6YlJ3V01uWlpOTjF6VnZxdUJyYW12YmdjUGErY3V2MnJCenJ6cTF2RmJ0UXBwbzhNM2QxYmRyUjMzOTQzWmx4Wi9SN0prekZQSENsQXFOSnoyajVLVzFoZmNocThnUzQ0eU1URmt0VnIwMjV3M3Qyck5QVzMvYXFmK2I5cnhhdFd4ZTdMcTB0SFN0L1hianhkZmsxWmZVdm0xcjNUSmdpQ1RwMytPZlVadlFsbXJhcEpHZW4vcXFuaG9aYnArcFY5RG1qVm4vc2Q5N3lQQncxYThYck40OWJ5cldWMjZ1V2ZNV0xaTWs5ZTNkVTk5dDNGemsvQTlidHVtano3NHErY1g1azR6TURNWEZKOHBnTU1obXMybmc3YmRXNkRxcjlXTDROdnZWbDhvdGNMSnN4WWY2NVBOVmtsUXR3UjB1S25qOVM5dHYwbXExS2prNVA4eXR5QXkrMGhSOHZ4VUUrd1ZobTQrUGo0eEdvN0t5c2lUbHoyajA5ZldWSlBzeEp5ZW5VcGZqang4L1hwTW1UVkppWXFMTVpyUGF0V3RYckkzRll0R1pNMmZzNXdwbVAyWm5aK3Y2NjY5WDM3NTl0V0xGQ3RXcVZVdTMzMzU3bFo4akFBQ09qb0FRQUlCU1pHZG42K1RKa3pwKy9MaE9uRGloa3lkUEtqNCt2c2FIZ0tYSnpjM1Z0bTNiOU4vWFh0QnR1L2VyWVVCZFNaS0htNnUySGppc3JKeGM3VGx5VkRlMXoxK1MyS3grc0dKT244MS9YQzlJa3VUcTRxSTl2eHhWVWxxR3RoNDRyT3ZiNU0vU2F4UllSOWs1Wm8yLy8yNE5uRFJOWnJQWlhsVzBMUDk2ZGxLNWhVWXFzc1Q0ejlWNU03T3lOT25GLzJqR0t5K294YlVoUmM1OXRYcWRzc3BZRG0weUdwV1JrVDhUZE1WYjg4c3RCbkwzbmJlclhadFF0V3BSdkFERTIrOTlwTk94WjlTOVcxYzkrNjhuaWdXRS83anBCbTNic1ZzYk4yOHBkbTFwYkRhYjVyKzVURGFiVFhjTzZGZHUrOEloMzUrWFNwZms5NlFrKytPS0ZLbTRWRjVlWHZaOTlLNjB3cStGaTR2TFZlbnpVaFRzeVplVGsxUGkvb0o1ZVhuMmFzTEJ3Y0ZWNmlNakk4TytCNkducDZkc05wdHljM01sU2R1M2J5L1MxbXExYXR1MmJVV09sYlVWZ29lSGgrYlBuNi9ZMkZnOThzZ2pzbHF0OW9DeHdPblRwNVdlbnE1T25UcnAvdnZ2VjBaR2hnWU5HbVFQSzU5KyttbnQzNzlmQ3hZc1VOdTJiZFd3WWNNUys2cm9ucUVBQURncUFrSUFBSlQvSWZiVXFWUDJNUEQ0OGVNNmUvYnMzellNTEluWmJKYVRrNU5NSnFPY1RVWWxwK1hQM3V2ZnJZdHljczM2ZHZ0ZWpiejdObDEzYmY0K1p1ZVRVOVN5VVFQWlpOT3ZwODVJa2pxMUROSFlZWU8wK010MXV2WDZqdXJmcllza0tUazlReTRtbzB3bW81eWNuSlNibTF1aGdQQzFhYy9ycVhFUk1ocU5xdVB2TDFmWC9OREdtcGVucU1QNSs4VTVPVG5KYXJYYS8xczFhOXBZTHM3TytpVTZScExVdWxXTFVwZGdmdlRwVnhyM3pDaDVlM3ZsanpNNVJWOSsvVTI1NDByUHlGRDQ2T2ZVcVVNNzNUM3dkblh0M0tIVUFNTFR3MFBQakg5ZVhUcGRwNGVIMzFja2tQemh4NS9VcTJkM1RSeFRla0dSUng2NFg5ZDM3YVMyclZ1cGxxOXZzU1hmaFdWbVpzbGt5aThrVVZFVzg4V1E3ODlMcGN1VGs1TmJxZlpWc1hEaHdpdmVSNEVSSTBiWXR3SHc4eXMrSy9XdnB2QXN2WktLbE9UbTV1cjQ4ZU9TaWhZeHFZekV4UHpsOVFhRFFVbEpTVnF5WklsTUpwUHV2UE5PUGY3NDR6S1pURHA5K3JRZWZmUlJlWHA2YXRXcS9ObWxwMCtmMXB3NWMzVG8wQ0Z0MnJSSk45OThjNmw5RklTeFVWRlJwYmJadG0yYit2WHJWeXk0ZFhWMTFlREJnN1Z3NFVLOTk5NTdldjc1NTZ2MFBBRUFjSFFFaEFBQWg1U2NuS3lvcUNoRlIwZnIrUEhqaW8yTkxiUEtyQ1B3OVBSVWcvcjE5ZFVQMjFUYngxczdvcUkxdUgyb1pMWm9VSmNPR3ZTUEcreHRMUmFyZGg3K1ZYZjN2RkdTVFIrczN5U0wxU29uazBuWFhkdE1peWMrS1dWbVNYRUprck9UZGtaRnk4L0hXMTl1M3FxR0RScklzNXhsckFXQ0FnUDB5WXJGUldicDJXdzJ6VjJ3eEI0UVB2SG9BMnJYdXBWR1BqTkJrblR1WEx3bWozOWEvLzNtVyszYXMwK1NOT3J4aDNSdHM2Ymw5cmQweFFkS3o4alFIZjM3YXZYYTcwcHNZMVArVEVsSjJ2UHpBZTNkZDFCUGp3N1hIYmVWdk85ZlFUaTVhODgrL2Y1N2tsNmZNVTBlSHZsN3NzMTRaWXJxMXd1U3dXQW85ZjJYa0ppb0pXKy9yM0hQakpaZk85OVMyOWxzMHZSWjg1U1ptYVgvdkRSWjdoWGM1ekhYZkRIaysrYUxEK1RxNnFwcC96ZFhQMnpacHVDZ0FEM3h5QVBxZnNQRnZmaVdyZmhRMzN6N3ZXN3VjYU44ZmJ3cjFBZXVqSlNVRkVuU05kZGNVMlF2d2I1OSsrcjY2NitYSkIwOWVsU1MxS1ZMbHlyMVVYZ0dvb2VIaHpadjNpeVR5YVQxNjlkci9mcjFraTd1aFZoU3BXU0R3YURwMDZmcnpKa3pHajU4ZUlsOUZQeXhvSERBV0tDZzRNclVxVk5WdTNidEVtZVR0bTNiVmxKK2lGalIyY2tBQUtBb0FrSUFnRVBJenM1V2RIUzBEaDA2cEVPSERpazJOcmE2aC9TWDlNSkxVelhsK1FpbFpXWXBNK3VzZnRyeHM3bzFhU2laelpKSFBVbjVZY0NTcjllcC9iVk4xQ2d3ZnhseTIyYU50UFRyOVJvNXFQL0ZtWFMvWDVEU00vWFRpVk02Rm50T1ZwdE4zKzQvb21uL21WNnBNUlVPQi9QeTh2VDZ3aVgyUFFMdnVLMnY3aDdZdjBoUmtBZUdEbEczcnAzVkpyU1ZucDN3dktKK2lkYW9aeWFxZmR2VzZublREZXJTNlRvRi9yRjh1ckRNekN4dDNQeWpCdHpXUjRQdkdsQnFRSmlYbDFja2dIaDQrRDlMRFFjbHlWUm94dCtyTDBmWXcwRkphbEMvL0dXZkxpNHVTanovdXlhK01LM2N0Z1VtdmZDSzVydzJ0Y3ppRlpMMCs0VWtkYnF1dlliY1BWRGhvNS9UdjE5NlZmOGNmSmVlSGhXdVExRy82T3k1ZUwwMGZaWWVlMmlvN2g4eVNKSTA0TFkrZW1qWXZUcDErb3pTTXpMazZWbjF2ZTF3YVJJU0VpUkpnWUdCUlk2LysrNjdDZ29LMHJwMTYyU3oyVlM3ZHUwaTFZb3I0OWRmZjVVa3RXelowajR6MVdhekZabVJtSk9Ubytqb2FCbU4rYk5YTDF5NG9EWnQyc2hvTk5wbk13WUZCWlhhUjNuTDlLWGlTNFFMRjN3cW1FbHBOcHQxL3Z6NU12c0NBQUFsSXlBRUFQd3RXYTFXblRoeFFsRlJVVHAwNkpCaVltTCswak1FalVhamZIeDg1T0hoSVdkbjV5TFZRdi84NzhLUFY2OWVmVm5IRVJnWXFMZVdMdE9LZDk3UnFVTS9hODdXSGJvcE5WVzl1bDZuNE5RMEhZMDlxODgyYmxGT2JxNWVIZjJJL2JxbmhnelU1RVh2YVB5QzVicTM5MDBLcVIrc3MrWmMvVy8vSVcwNStJdmFOMittaG0wNzZPRkhIcW55WG1ESnlTbDZkZlo4N2ZrNVAzQzQ5NTZCZXZ6aC9CbEpKdFBGWDJtYU5Xa2tTYnB3SVVrWExpVFppM2JzUHhpbC9RZnpsekFHMUsyakJ2WHJxVkhEK2hvVi9wQWt5Y1BEWFMvK2U2ekNPbmZVMlhQeHBZNGpMeSt2U1BCMmpYL3RVdHRLUlNzU0Z5eVJyZ3kzUXRmVXJ4Y2tqMUlxd3VibW1uWHkxR2xKMHNEYmJ5MDNITFJZckhyaXliSHFGdFpGdlhwMmw1T1RrLzAxZW5Eb0VEMHorbkZOZVdXR0pPbmpsVi9aQTBKbloyZGxaR1JxMGRJVk9oSWRvd2VHRHRHOWR3K2tTbXcxK08yMzN5UkpyVnExS25LOElDQXIrUGx3MTExM1ZTaUVLOG5odzRjbFNSMDdkclMvcC81Yy9iaGdpYkc3dTdzbVRKaWdTWk1teVdBd2FNcVVLUm84ZUxBa3FVT0hEcVgyVVpXZkNUYWJUZmZjYzQvOC9mM3R5NkNkbkp4VXExYXRVdHNEQUlEU0VSQUNBUDQyMHRMU3RIdjNidTNmdjErLy9QSkxrUmttMWNGa01zbmYzMTgrUGo3eThmR1JyNjl2cVk4OVBUMnI5Q0g1Y2dlRVV2Nkg5VDU5KzJyc04ydTA0b1V4K3VqYkg3VDRxM1dLK3oxSnplb0Y2YWJyMnVpT0c3c1dDWVM4M04wMWI4eElyZDY2VTE5czJxcGpaODRwME45UDdVT2Fhc1VMWS9Ub3EyOG9mTnlrS2djQjY3NzduNWF0K0ZDcGFXbjI0M3YySHRDZXZmbkxpaTNXaS92b3ZiNXdpZHpkM0hVdVBsNlptVmx5Y25KUzkyNWR0ZjlnbEpLUzg1ZGt4aWNrS2o0aFVhZGp6OWdEUWtucTFyV3pwTEtyODFxdGVaVUt3d29IZFZYSktBcUhuMk9lSEtIMmJWdVgyTzUwN0JrOU12SlpTYkpYVlM3TGp6L3RVRXBxbW4xUFExZFhGMWtzRnYyamV6YzlPUFJlU1ZLckZ0ZnFsK2dZMWZhN0dMcU1qNWdxLzlwK2V1U0JmMnJNeENsYXR1SkRiZCs1UjFNanhzdlgxNmZ5VHhCVmR1alFJVWxTdDI3ZGlwM2J1bldyWW1KaVZLZE9uV0xMZmlzYWxtVmxaZW5BZ1FOeWRuWld0MjdkN0g5a3ljbkowV3V2dmFhMHREUmxaV1habHpwblpHUW9JaUpDa25UdzRFRk5uRGl4VXM4bk96dGJMNzc0WW9ublN2b0RUM0J3c0k0Y09XTC9lc0NBQVhJdkpVQ240allBQUdVaklBUUExR2dGb2VDT0hUdjB5eSsvWFBVUGdRYURRWFhxMUZGZ1lLQUNBd01WRUJCZ2YrenY3MS91TEs2L3F2cjE2OHZIdDVZT0h2dE5qOTlaZmlWY0tYOFc1SjAzWGE4N2I3cSt5UEh0VVVma1c2dTI2dFdyVitseC9HL3pqL3J3c3kvMDI2bFl1Ymc0Ni80aGc5UzM5ejgwN3Q5VGRlekV5Ukt2K2ZQc1A0dkZvbTA3ZHVuNUNXTjArc3haZmZIMU43cHdJVWwzRCt5dkVZODlXT0k5OG13WDMwY1RYNWdtZytGaUlHak5zOHBvckhqUVdmZzlVSlgzcDlGMCtXZm1XU3hXZmZEeDU1SmszNnV3SVBTc1ZldGlGZG5CZHczUWYyYk8wNmp3aCszSHpHYUxrcEpTMUNhMHBXN3IyMXRydi8xZWh3NGYwZFJYWjJ2T2ExTXYrMWhSc2pObnp1ajQ4ZU5xMHFSSnNSbUUyZG5aZXV1dHR5UkpUejc1WkxIUXJLSUI0YVpObTVTYm02cytmZnJJMjl2YkhnUzZ1cnJLeDhkSEd6Zm1ML1UzR0F4cTJMQ2hycjMyV2pWcTFFaG1zMW52di8rK3ZVQktlUXFxWVpkVUJibkFuNzkzUEQwOU5YZnVYRTJZTUVFeE1URzY1NTU3OU9DREpYOC9sM1I5V1hKeWNwU1FrQ0IvZjM5NWVIallxelpUQ1JrQThIZEdRQWdBcUhIUzB0SzBhOWN1N2R5NTg2cUZnaWFUU1EwYU5GQ1RKazBVRkJSa0R3SHIxS2xUNWFWN2YzV1BQZkdFbGk2WXJ5NnRtc3RVeGVXajFydzhMVjI5UVk4LytYU1ZybC93MXR2eTlQVFF3OFB2VTc4K3ZlekxlUmZNZVZWR28xSCt0Zk1yelNhZS8xMzNQenhTa2pUamxSZlU4YnAycGQ3em5qc0hhUHZPM2VyU3VVT3BBVzdoMlVwK3RXckp6YzFWcDJQUFNzcmY1MHlxZUZCUWVMWmhWZDZyVlgzdHk3Snd5ZHYyNWNoK2Z5ekpMR2xXNUQ5dXVrR2hyVnFvempYKzltTXBxYWt5R295eTJXeDY0UDdCK203alpsa3NGaDA0ZEZpNXVXYTV1RkFnNG1wWXMyYU5KT21CQng0b2RtN2h3b1U2ZCs2YzdyMzNYdDF3d3czRnpoY0VjZ1gvTG9uTlp0T1hYMzRwSnljbmUvQld1UDBERHp5Z1E0Y09xWC8vL3JycHBwdms2NXNmTE9mbTV1cTk5OTZUSk5XclY4KyszMnRaNFZyKzkxVFpSVW9LUXJyQ25KeWNGQkVSSVhkM2QzbDRsTDBYWnNIM1hrVzJtb2lOamRYSWtmay9UMXhkWGUzWC9GMS8xZ01BSUJFUUFnQnFpTlRVVk8zZXZWczdkKzdVNGNPSHIvaCtVc0hCd1dyU3BJbWFObTJxcGsyYnFsR2pSZzVYR1RNc0xFeXJ2cXF2dDlkczBPTURiNVVrSlNhbmFQVE1oV3BhTDBpMXZiM2s1KzBsU1VwS1M5ZUZ0SFNkUEJlbk44Yy9xZHAvVkxkZHZ2bzcxYWxYWDJGaFlhWDJVNVo1TTEreFYva3RySEJnVlZFNU9UbWFOZTlOUGY3SThDSlZlVXRpdFZ3TUVTYU5mVXJ0MjdiVzdYY1BVNitlM1JYU3RJbFdyVmxuUC8vK3g1L3A2MEpmUzlLTTF4ZkozUzIvb0VONlJvYjllRm1CVEtsaktSUm96SjcvcHR6ZFN0bUQ4SStRcFR6dnZQOXhrUUlzMTRia1YzZDIrZVA5blpoNHZzaVkzZDNkN0YvSHh5Y3FNek8vSU1UMG1mUDAzTk1qRmRhNW83WnUzNmttalJzU0RsNGxLU2twV3JObWpUcDE2cVNiYnJxcHlMbVZLMWRxL2ZyMTZ0Mjd0OExEdzB1OHZpQ1FLeWwwSzdCNTgyYjk5dHR2Q2c4UHR4ZEJLZnhlOVBiMjFxSkZpNHBkWjdQWnRHWExGa215aDRNZUhoN3k5aTY5NG5YQmVFcmFQOUJrTXFsdjM3N3k5eS81ZTc2MDQ2WDFrWk9USTV2TlZtWmcyYVJKRTgyZE8xZHIxcXl4ejVLVVZPV2ZZd0FBMUFRRWhBQ0F2eXlyMWFyOSsvZnJmLy83bnc0Y09IREZRc0hhdFd1cmFkT21hdGFzbVpvMmJhckdqUnVYT3h2RkVSZ01CajMvd2hROSt0QkRDdkwzMDRBYnU2cE9MVis5TmZFcEhZMDlxK1MwREYzNFkwL0F4a0VCcXVYdHFaRDZ3Zlp3Y00zV25mcCs3eUc5L2U2N1ZWNmFGeHdVb0l3SzdDVlpFRnBKVW5aMlRwR0FTOHFmUFRSOTVuenQzcnRQUjQrZjFPc3pwc25YcDR6QTRvOGd6ODNOVlY1ZW5wS2tUOTU5Uzk3ZVhzckt6dGJCUTcvWTI4YkZKeW91UHJISTlhZGp6NVI0MzdKQ3ZOSm1GMXF0RjQrWFZUeWxNRnRlNmQ4cmxrTGhaNTllLzFDSDl2blZiZXNGQnlueC9PL2F0bU8zN3JydjRYTDdpSXRQa0p1cnErN28zMGU3OXY2c1owWS9YcUd4NGRJdFg3NWNMaTR1R2p0MmJKSGphOWFzMFpJbFMzVGJiYmZwMldlZkxmWDdyaUFzYTkrK2ZhbGgyZkxseTlXMWExZmRlKys5OW1NRjFZTGJ0bTFiNnRoY1hWMzE3cnZ2S2pJeVVyTm16VkoyZHJaR2pScFY1dXc3WjJkbmpSa3pSbjM3RnE4R3ZuejU4bUxiRXhpTlJ2WHJWN0d0RHdxWXpXWVpEQVoxN3R4WlZxdTF6UEVZalVhMWFkTkdiZHEwVVZCUWtENzQ0QVBkZU9PTkdqMTZkS1g2QkFDZ0pqSFlLT2tGQVBpTE9YLyt2RFp2M3F6SXlFZ2xKU1ZkOXZ1N3U3c3JORFJVYmR1MlZaczJiVlMzYnQwYXU3ZFU0ZVdGNzcvLy9oWHBJeUVoUVdPZWVWcmRXMStyeHdiMGtZdFQyYlBFY2kxbUxWK3pRVDlHeFdqdXZQbXFXN2R1bGZzMm04MGE5KytwaXZvbHVzcjNLRW5MNWlHYU9mMUYrLzU3ZjNic3hFbnQyWHRBL2Z2MWxwZW5aNGx0UHZsOGxiWnQzNlhYWjB3cnMyakoxdTA3OWVJck0yVXdHTFI4MFZ3MWJGRHlYb3daR1ptNjg3NzhnaW1UeGo2bFcyN3VJVW42TmVhWVJvK1pKRW1hL2VwTEZTcFM4dDdTQlFvT0NpaDFUS2RPbjVISlpGUzk0Q0Q3c1YrUEh0ZXJzK1lwOXN5NU1zTjRUMDhQM1JEV1JhTWZmMWplZjh3Z3pjck9MdlcxcklxcjhiNHV5WWdSSSt6RmpZWU5HMWJwRU9wcTJiSmxpN3k5dlhYZGRkY1ZPUjRiRzZ1OWUvZHE0TUNCWlY1LytQQmhXYTNXTW9PK25UdDNxazJiTmtYK1dCSWZINi9UcDArcmMrZk9GUnBuWkdTazZ0YXRxNVl0VzFhb2ZVV1l6V2FkT25WS3pabzFxOVIxTVRFeDh2THlzbGQ0cnFpVWxCUWxKQ1RvMm11dnJkUjFBQUQ4MVJqSytjRERERUlBd0YrQzFXclZ6ei8vckUyYk51bmd3WU9YZGJhZzBXaFVTRWlJMnJScG83WnQyNnBKa3lZMXRuaElkYWhidDY0V0wxbXErYS9QMWJDcHN6Vzh6ejkwYzZmMjh2RXNPc3N5TlNOVG0vYnMxd2NiZnRCMUhUdHA4WktsWlM0cnJBaG5aMmU5L01KRVBmbmNaS1ducHlzZ29LNDhTcWxTV2xsZmZyMVd3KzY3dThSenpabzBWck1tamN1OC9wK0Q3OUtRUVhlVVc5SFl2M1p0UGZIb0E3cTV4NDFsTG8zT3pzbXhQeTc4KzF0bVZwWThQTnpWdDNkUE5XbmNzTXkrYXRmMjA3MTNEN1R2MVZpYWtrTEs1aUZOOWM3aWViSllyREpiU3A3cGFEUWE1ZXJpVXV6NDVRd0hVYjQvTHlzdVVMOStmZFd2WDcvYzYwTkRROHR0MDdWcjEyTEhBZ0lDRkJCUWV2RDhaejE2OUtodzI0cHlkbmF1ZERnb3Fjb0JuNit2cjMxL1JRQUEvczRJQ0FFQTFTb2hJY0UrVzdDZ1F1YmxFQkFRb0xadDI2cHQyN1pxMmJJbFM0WXZrYmUzdHlKZW1LTERody9yNnkrLzFOS3BzK1hyNWFtNnRmTS9PQ2RjU0ZGS2VvWnV2T0VHdlR6OXRXSlZWUytGcjQrM2xpMmNMUmNYbDcvY1RNK0tCTTB0bTRlb1pmT1FjdHVaelJiMTdubVRldlhzcnM0ZDJ0dVBOMjNTU0orK3Q2VGNFQzZnYmwxOXVIemhKZStWNmVSa2twTVRBVG9BQUlBaklTQUVBRngxTnB0Tmh3OGYxamZmZktPREJ3OWV0dnNHQmdZcUxDeE1ZV0ZocWwrLy9sOHVUUG83Q0EwTlZXaG9xS3hXcStMaTRwU1FrQ0FwZjVaaFlHRGdGWnVaNmVycWVrWHUrMWNTR0ZCSGs4Y1ZyL2JzVThGWm1CUUlBUUFBUUZVUkVBSUFycHE4dkR6dDNyMWJhOWFzMFlrVEp5N0xQUU1DQXV5aFlJTUdEUWdGcnhLVHlhUjY5ZW9WS3g0QUFBQUFvT1loSUFRQVhIRm1zMWxidG16UjJyVnJGUjlmc1Nxc1phbGJ0NjQ5Rkd6WXNDR2hJQUFBQUFCY0FnSkNBTUFWazVtWnFZMGJOK3JiYjcrOTVQMEZ2Ynk4MUwxN2Q5MTQ0NDFxMUtnUm9TQUFBQUFBWENZRWhBQ0F5eTRwS1VuZmZ2dXRObTdjcU96czdFdTZWL1BtemRXclZ5OTE3ZHIxa29zdkFBQUFBQUNLSXlBRUFGdzI2ZW5wK3U5Ly82c05HemJJWXJGVStUNGVIaDdxM3IyN2V2WHF4UjUzQUFBQUFIQ0ZFUkFDQUM1WmJtNnV2djMyVzYxZXZWcFpXVmxWdms5SVNJaDY5ZXFsc0xBd3ViaTRYTVlSQWdBQUFBQktRMEFJQUtneXE5V3F5TWhJZmZubGwwcE9UcTdTUFp5Y25IVFRUVGZwbGx0dVVjT0dEUy96Q0FHZ2FqNzg4RVB0MmJPbnVvZUJ2NkdJaUlqcUhnSUFBTVVRRUFJQUtzMW1zMm5QbmozNjdMUFBkTzdjdVNyZHc4M05UYjE3OTFhL2Z2MVVxMWF0eXp4Q0FMaDBSNDRjcWU0aEFBQUFYQlVFaEFDQVNqbHk1SWcrL2ZSVEhUMTZ0RXJYZTN0NzY5WmJiOVV0dDl3aVQwL1B5enc2QUFBQUFFQmxFUkFDQUNva0lTRkJIMzc0b2ZidTNWdWw2LzM5L2RXL2YzLzE3Tm1UL1FVQi9DWFZyVnRYSjArZWxDUU5HelpNalJvMXF0NEJBUUFBWENVRWhBQ0FNbGtzRm4zenpUZjYrdXV2WlRhYkszMTljSEN3Qmd3WW9HN2R1c25KaWYvdEFQanJjbk56c3o5dTFLaVJXclZxVlkyakFRQUF1SHI0cEFZQUtOV2hRNGYwN3J2dktpNHVydExYMXExYlYwT0dERkZZV0pnTUJzTVZHQjBBQUFBQTRISWdJQVFBRkpPVWxLU1BQdnBJMjdkdnIvUzEzdDdlR2pSb2tHNisrV1ptREFJQUFBQkFEY0FuTndDQW5kVnExWVlORy9URkYxOG9PenU3VXRlNnVMaW9mLy8rNnQrL3Y5emQzYS9RQ0FFQUFBQUFseHNCSVFCQWt2VHJyNzlxeFlvVk9uMzZkS1d1TXhxTjZ0bXpwd1lOR3FSYXRXcGRvZEVCQUFBQUFLNFVBa0lBY0hBNU9UbjY1Sk5QOVAzMzMxZjYyczZkTzJ2SWtDRUtEZzYrQWlNREFBQUFBRndOQklRQTRNQ09IajJxeFlzWEt6NCt2bExYTldyVVNBOCsrS0NhTjI5K2hVYUdpbkp6YzdNdkI4L096aTVTaFJXb2lRcHZiOEQ3R1FBQTRPb2dJQVFBQjJTeFdQVGxsMTlxelpvMXN0bHNGYjdPemMxTlE0WU1VZS9ldldVeW1hN2dDRkZSZm41K09uZnVuQ1FwTmpaV0lTRWgxVHdpNE5MRXhzYmFIL3Y1K1ZYalNBQUFBQndIQVNFQU9KalRwMDlyOGVMRk9uWHFWS1d1NjlxMXE0WVBIODRIOXIrWUZpMWEyQVBDeU1oSUFrTFVlSkdSa2ZiSExWdTJyTWFSQUFBQU9BNENRZ0J3RUhsNWVWcTdkcTArLy94eldhM1dDbDlYcDA0ZFBmVFFRMnJmdnYwVkhCMnFLaXdzVEpzM2I1WWtiZDY4V2RkZmY3MUNRME9yZDFCQUZSMCtmTmorZnBieS96QUJBQUNBSzQrQUVBQWNRSHg4dk41NjZ5M0Z4TVJVK0JxVHlhVGJiNzlkZDk1NXAxeGNYSzdnNkhBcFdyZHVyUll0V2lnNk9sbzJtMDJMRnkvV3lKRWpDUWxSNHh3K2ZGaUxGeSsyYjN2UXNtVkx0VzdkdXBwSEJRQUE0QmdJQ0FIZ2I4eG1zeWt5TWxMdnZmZWVjbk56SzN4ZGl4WXQ5TWdqajZoZXZYcFhjSFM0SEF3R2c4TER3L1hpaXk4cU16TlRTVWxKZXUyMTE5U3paMC8xNk5GRDlldlhwOUFEL3JLeXM3TVZHeHVyeU1oSWJkNjgyUjRPZW5wNjZySEhIcFBCWUtqbUVRSUFBRGdHQWtJQStKdkt5Y25SaWhVcjlPT1BQMWI0R2hjWEZ3MGJOa3czMzN3ekg4eHJrTURBUUQzMzNIT2FNMmVPTWpNelpiUFp0R25USm0zYXRLbTZod1pVbXFlbnA4YU1HYVBBd01EcUhnb0FBSURESUNBRWdMK2hjK2ZPYWQ2OGVUcHo1a3lGcndrSkNkR0lFU1A0VUY1RHRXalJRbE9uVHRXeVpjc1VIUjFkM2NNQnFxUkZpeFlLRHcvbjV4QUFBTUJWUmtBSUFIOHoyN2R2MS9MbHk1V2RuVjJoOWlhVFNZTUdEZEtBQVFOa01wbXU4T2h3SlFVR0Jpb2lJa0pSVVZIYXVYT25qaHc1b3FTa3BBcS9GNENyemMzTlRYNStmbXJac3FXNmR1MnExcTFiTTNzWkFBQ2dHaEFRQXNEZmhNVmkwVWNmZmFRTkd6WlUrSnA2OWVwcDVNaVJhdHk0OFpVYkdLNHFnOEdnTm0zYXFFMmJOdFU5RkFBQUFBQTFCQUVoQVB3Tm5EOS9YZ3NXTE5DeFk4Y3FmRTIvZnYwMFpNZ1FLaFFEQUFBQWdJTWpJQVNBR203Ly92MWF2SGl4MHRQVEs5VGUzOTlmVHp6eGhFSkRRNi93eUFBQUFBQUFOUUVCSVFEVVVEYWJUZi85NzMvMStlZWZWL2lhcmwyNzZySEhIcE9IaDhjVkhCa0FBQUFBb0NZaElBU0FHc2hzTm12WnNtWGF0bTFiaGRxYlRDYjk4NS8vMUsyMzNrb0JBQUFBQUFCQUVRU0VBRkREcEthbTZ2WFhYMWRNVEV5RjJ0ZXFWVXRQUGZXVW1qZHZmb1ZIQmdBQUFBQ29pUWdJQWFBR09YUG1qR2JObXFYejU4OVhxSDFvYUtoR2p4NHRYMS9mS3p3eUFBQUFBRUJOUlVBSUFEWEV3WU1IOWNZYmJ5Z3JLNnRDN2UrNDR3N2RjODg5TXBsTVYzaGtBQUFBQUlDYWpJQVFBR3FBNzcvL1h1Kzk5NTVzTmx1NWJUMDhQRFJpeEFoMTdQai83TjE1V0ZSbC93YncrOHdHRER1eVNTcUdxS0RpYnU0YmdrdWFXVzZaMnB1bVpxbHZhdTVhWnFYWm00cnBXMmFhNzYvVjNEV1h6SDNOclJRWFRFc1dSUkZGR1laOTF2UDdnMmFVWUdZQVlkanV6M1Z4T1p6bk9lZDhRUzZHdWVkWld0cWhNaUlpSWlJaUlxcnNHQkFTRVZWZ0JvTUIzMy8vUGZidjMxK2svblhxMU1GYmI3MEZYMS9mTXE2TWlJaW9mSWlpQ0pWS0JTOHZyL0l1aFlpSXFNcVFsSGNCUkVSVU9JMUdnNmlvcUNLSGc2MWJ0OGI4K2ZNWkRoSVJWVU1xbFFyTGxpM0QzYnQzaTlSZnA5TmgrdlRwdUh6NWNvbnVsNWFXaGc4KytBQXhNVEVsT3Y5SnZmTEtLMWl6WmczUzA5T0xmTTZXTFZ1d2FORWlaR1ptbG1GbFJFUkVsUk1EUWlLaUNpZ3pNeE9MRnkvR3hZc1hpOVMvWDc5KytQZS8vdzJGUWxIR2xSRVJVVVVrbDh2eDg4OC9ZOVNvVWRpMklQUnh3UUFBSUFCSlJFRlViVnVSK3NmRXhHRHExS2xZdUhCaHNlL241T1NFK1BoNFRKa3lCYXRYcnk3U0VoaWxSUkFFNlBWNmJOeTRFU05Iaml4eXlPbnE2b3JEaHc5ai9QanhTRWhJS05ZOWp4MDdoblBuenBXZ1dpSWlvc3FCVTR5SmlDb1lsVXFGLy96blA3aDkrN2JOdmxLcEZLKysraXE2ZGV0VzlvVVJFVkdGRWgwZGpZTUhEK0tWVjE2QnA2Y25nTHlsS2JwMDZWS2s4eDBkSGFIVDZmRGlpeThXKzk0T0RnNTQ0NDAzTUdmT0hHemV2QmtlSGg0WU9uUm9zYTZoMSt1eGMrZE85TzNiTjk4YlhNZVBINGVEZ3dPZWVlWVppK2NxRkFyazVPVGdwWmRlUWxoWW1NMzd5R1F5OU96WkUzdjM3c1hseTVjeGJkbzBEQjQ4R0ZldlhpMVNyZWZPbllOY0xrZFVWQlNDZ29LSzlnVVNFUkZWSWd3SWlZZ3FrSHYzN21IeDRzVjQ4T0NCemI1S3BSTC8vdmUvMGJoeFl6dFVSa1JFRmMydFc3ZXdkKzllSEQ1OEdPUEdqVE1mOS9Ed0FBQmtaMmREcVZRQ0FJeEdJMDZmUG8zMjdkdERFQVFBZ0V5VzkxTEF6OC9QNm4zZWZQTk5kTzNhdFVBQTJLWk5Hd1FFQkNBcEtRbEdvN0hRY3pkdDJnU1pUSVlYWG5paFFKdFVLc1hubjMrT0gzLzhFU0VoSWViajBkSFIwR3ExbURGakJycDM3MTdvZGFWU0tRRGc2YWVmdGxvN0FKdzVjd1pidG16QmtDRkRNR0xFQ015Y09STnF0Um8xYTliRS92MzdjZlBtVFp2WEFQS21aUjg2ZElnQklSRVJWVWtNQ0ltSUtvaGJ0MjdoUC8vNUQ5UnF0YzIrUGo0K21EWnRHZ0lDQXV4UUdSRVJWVVJYcmx3QkFMUnQyeFo5K3ZUQnlwVXJ6VzBuVDU3RXlwVXJFUlVWaFpvMWEwSVFCTXlmUHgrQmdZRVlPblFvd3NQRGkzU1AxTlJVM0xoeEEybHBhVGh4NGtTQjlxU2tKQURBNGNPSDhldXZ2K1pyTXhxTitQUFBQeUdUeWRDZ1FZTUNiMmdKZ2dCQkVKQ2FtbHJnWENBdjJMTVVFRW9rK1ZkS1NrbEpnWStQVDZGOTVYSTVMbCsrak11WEw2Tmh3NFpRS3BXUXkrVm8wNllOR2pWcWhNek1UUGo3KzhQUjBiSFE4eE1URXpGNjlHZzRPenRqekpneGhmWWhJaUtxN0JnUUVoRlZBTmV2WDhleVpjdVFuWjF0czI5d2NEQ21USmtDTnpjM08xUkdSRVFWa1Y2dk42K0pkL2JzV1F3ZVBOamNObkRnUU9UazVNQm9OR0wyN05uNDlOTlA0ZTd1RHJsY2pwczNieUkyTmhZOWV2UW8wbjMyN05rRFVSU1JtWmtKdlY1Zm9GMnBWRUlpa1NBdExhMUFXMVpXbHJuV0R6NzRBS3RXclRKUGhUYVJ5V1RRNlhUNCtPT1AwYkpsU3dCQVpHUWtBT1FiRmZsUHBsR1FBTEIrL1hwczNMZ1J5NWN2UjJCZ1lJRytwcEdTZ2lEZy9mZmZ4NlZMbDVDVmxZWGp4NDhqTWpJUzN0N2UrZnIvOGNjZnlNbkpNZGREUkVSVUhUQWdKQ0lxWjlIUjBWaXhZZ1YwT3AzTnZ1M2F0Y080Y2VNZ2w4dnRVQmtSRVZWVXg0OGZSMlptSm54OWZlSHY3dzhBdUhUcEVnQWdLQ2dvWDRDMmFkTW1qQmt6Qm5LNUhEcWREa09HRENrd0FxOHdWNjVjd2ZyMTZ3RUF3NGNQTDlZYWcxbFpXWGoxMVZlaDAra1FIaDZPaUlpSVFwKzdyTlV4ZE9oUU9EczdGOXBtZWtOdDRjS0Z5TTNOQlFETW5qMGJLMWV1UkkwYU5mTDFOVTFIRmdRQlhsNWU2TmF0bTNsVTRKWXRXOHpmUDVQZmYvOGRVcW1VNncwU0VWRzF3b0NRaUtnYy9mcnJyMWk5ZXJYRnRac2UxNmRQSHd3Yk5pemZpejRpSXFxZXRtL2ZEaGNYRnl4YnRzeThocUJwNU4wbm4zd0NxVlNLakl3TUxGMjZGQkVSRVFDc2gzR0ZXYnQyTGJSYUxRQ2dTWk1teGE0dkxTME5VNmRPUlo4K2ZTejJzL2FjNXVMaUFsZFhWM2g2ZXBwSEFacGN2WG9WZXIwZS92NysrVWJVYjlpd0FXKzg4VWErNnhiMmRadkN5cmk0T01URnhSVjYvNy8rK29zQklSRVJWUnNNQ0ltSXlzbXhZOGV3ZHUxYWlLSm9zKytnUVlQUXYzOS9ob05FUklRUkkwYmczcjE3QUlCNTgrWVZhQjgvZmp3QVFLVlNRYTFXNCtyVnExaTZkS2w1SkYxUjllM2JGekV4TVJBRUFSczNiaXpXdWRldVhRTUFmUHZ0dDJqUm9rV0JVWG9tMWtMTHI3NzZDbGxaV1hqcXFhY0s5QnN5WkFoVUtoVmVlKzAxdEd2WHptb3RoVDEzbXI0WHpzN08yTDU5dS9uNDQrc045dXJWeStwMWlZaUlxaElHaEVSRTVlRDQ4ZU5GRGdkSGpoeUpuajE3MnFFcUlpS3FER2JPbklrWk0yWkFMcGNqSnllblFQQm5HdlhuN094c25xSWJGUldGOVBUMFl0MG5NaklTNTgrZng0RURCd3JkUktRb1VsSlNNRzNhTkVSRlJWbmNSQVFBdnZubUcrellzU1Bmc2R6Y1hFeWFOQWxQUC8wMDVzNmRXMkN0d0tLeUZoQVNFUkZSSGdhRVJFUjJkdkxrU2F4WnM4Wm1PQ2dJQXNhTkc0ZE9uVHJacVRJaUlxb013c0xDc0dUSkVseStmQmt2dlBBQ0hCd2NBRHlhWXJ4dTNUcElwVkxzMkxFRGpvNk81cEZ3cGxGM3hURmx5aFQwNjljUFNxVVNMaTR1K1VJK3RWcU5RWU1HQVFEMjd0MWJvdERORk43RnhNUVVhSE4wZE1UdzRjUHg1WmRmNHMwMzM4U2lSWXNRSEJ4YzRuczh6alFpTVRjM0YvUG56emNmejhuSktmYjFpWWlJcWdJR2hFUkVkblRxMUNtc1hyM2Faamdvazhrd1ljSUV0RzdkMms2VkVSRlJaZUxwNlltdnZ2b0tHelpzS0xDci9lalJvd0VBOSs3ZGc4RmdRSFIwTkdiT25GbWtVZXYvcEZBbzBMaHhZeHcvZmh5TEZpMUNaR1FrWG5ycEpRUUVCSlRLMTJHcXFiQmRqQUhnaFJkZXdLNWR1NUNVbElSWnMyYmg2NisvdHJoeFNYR1lRa09Ed1ZEbzZNaVNmSytJaUlncXMrS3RWRXhFUkNWMjVzd1pyRnExeXVhTERnY0hCMHliTm8zaElCRVJXYVJRS0FEazdSYXNVQ2pNbjV2YUZBb0ZEQVlEQUpoSEVENUo2S1ZXcTZIWDYvSHp6ejlqMmJKbDBPdjFGdnRxTkJxODg4NDcrUDMzMzB0OFB4T1pUSVlYWG5qQlhFTkNRa0t4cjJGdC9WNW5aMmZzMzcvZi9MRnUzVG9BREFpSmlLajY0UWhDSWlJN09IZnVIRDcvL0hPYkx6aVVTaVdtVDU5ZW9pbFVSRVJVZlpoMjRWVXFsVml6WmcyQVJ5UHZ2dmppQzBpbFV2UG5ZV0ZoQUdBT0RFdmkvdjM3QVBKMkZsNjBhRkdCWFlVWExGaGdEdUx1M3IyTCtQaDRYTHg0RVo5ODhna2FObXhZNHZzQ1FKY3VYZkQ1NTUvRHk4c0xEUm8wS1BiNWhUMzMybm8rTmhxTnhiNFBFUkZSWmNhQWtJaW9qUDMrKysvNDdMUFBiTDdZY0hWMXhlelpzMUc3ZG0wN1ZVWkVSSlZWU2RiN016MFBsU1Q4dW5uekpnQ2dXYk5tK1VZcm1wdzZkYXJBc1p5Y0hNeWRPeGRSVVZFV245dUtVb3VYbHhlZWUrNDVkT2pRd1J5TVBpbGI5MzJTTUpXSWlLZ3lZa0JJUkZTR0xseTRnSlVyVjlwOG9lSGk0c0p3a0lpSXlwUnBkK1BpYnNRaGlxSjVFNUdFaEFSa1oyZERxVlRtNjFQU1RVcXNqZVI3dkczU3BFbkZ2cmExZTVpZWw3T3lzakJnd0lBQ2ZSa1FFaEZSZGNPQWtJaW9qRnk5ZWhVclZxeXcrU0pEcVZSaTFxeFpEQWVKaUtqSXJEMjMvUFhYWC9EdzhEQi9MZ2dDakVZakJFSEFzR0hENE9mblY2eDduVDkvSG1xMUdsS3BGUGZ1M2NQNzc3K1BCUXNXbExqMng1bEc4czJmUDc5QXdHaHRuY1BTdXE5RUlrRzlldlhNeHpVYURhNWZ2dzVSRktIWDZ3dE1wU1lpSXFxcStJeEhSRlFHRWhJU0VCVVZaZlBGamFPakkyYk1tSUhBd0VBN1ZVWkVSRldCdGVlWHgwZmJPVGs1UVNLUndHQXc0S3V2dmtMTm1qV0xmYTlObXpZQkFMcDM3NDU2OWVwaDllclZtREpsQ2laTW1GRDh3di9CRk5RRkJBVEF4Y1VGQUhEcDBpVUFwUmNRRmphQ1VLZlRBY2hibjNISmtpWG00NG1KaVJnelpnejY5ZXRYb2hHUlJFUkVsUlVEUWlLaVVuYi8vbjE4OHNrbnlNM050ZHJQd2NFQk0yYk15RGR5Z1lpSXFDaE1BWmZKUDZmai92ZS8vNFVvaW5qNTVaY0I1SzFaV0pKdzhQVHAwL2o5OTkvaDR1S0NNV1BHb0VhTkduajQ4Q0UyYjk2TUtWT21tUHZGeE1UQTM5OGZucDZla01sa0VBUUJCb01CR28wRzJkblp5TXpNaEtlbko5emQzZk5kM3pRUzh2WFhYMGZMbGkwQjVHMjI0dUxpVW1xajkwd2g1T1BmSTBkSFI3ejc3cnZvM0xsenZyN3U3dTVZdlhvMWxFb2xkRHBkdnZVV3JlMkdURVJFVk5reElDUWlLa1ZxdFJvZmYvd3gwdFBUcmZaVEtCU1lObTBhNnRldmI2ZktpSWlvS3RGb05BZ09Ec2JZc1dNQjVCOXQ5K3l6eitMV3JWdG8wYUlGT25ic2FENSs4T0JCYk5xMENVcWxFcUlvUXFWU0FZREZJQzRsSlFWTGxpeUJSQ0xCckZtelVLTkdEUUI1WVo2L3Z6L1dyRmtEalVZREFIajc3YmZ6blNzSVFvR1JlN05telVLUEhqM01uNXRxcmwyN052ejkvZlBWUDNyMDZIeGg0cnAxNjNENThtWFVyRmtUenM3T1NFdExBNUEzUmRnV1V3Z3BpaUpFVVlRZ0NQRDI5aTRRRGdLQW01c2IzTnpjOFBiYmIrUHk1Y3Z3OGZFeGoyeDBjSEN3ZVM4aUlxTEtpZ0VoRVZFcHljbkp3U2VmZklMNzkrOWI3U2VYeXpGMTZsU0VoSVRZcVRJaUlxcHFubnJxS1h6KytlZm1VVzJtRFVoTWp5ZE9uRmpnbktlZmZob05HalRBMGFOSGtaMmREUUNvVmFzVzNOemNDdlJWcTlXWVBYczJjbk56OGM0Nzc2QnQyN2I1MnA5Ly9ubDA3dHdadTNidHdzbVRKeEVmSDU4dkVIejhzWWVIQjZaT25ZbzJiZG9VdU0rVUtWUFF1M2Z2ZkVIZjR5TVRUUm8yYklnTEZ5NWcvLzc5NW1NU2lRUjE2OVl0MFBlZkhsK3ZNVGMzRjA1T1RqYlBtVFp0R3JadjM0NGRPM2FZbjllYk5HbGk4endpSXFMS2lnRWhFVkVwME92MVdMNThPVzdldkdtMW4wd213K1RKazlHNGNXTTdWVVpFUkZYUlAwZjltYVljMTZsVHgrSlUyS0NnSUV5ZE9oV2pSbzNDdEduVGtKS1NVbURrbjhuKy9mdGhNQml3ZlBseUJBY0hGOXJIeThzTHI3enlDbDU1NVJYazV1WWlLU2tKRHg0OGdGcXRSbVptSmpRYURiUmFMVnEwYUlHd3NMQkN2NFpubjMyMlNGOXZ4NDRkMGJGalI1dzVjd1lMRml5QVhxL0grUEhqNGV2cmEvTmNyVllMdVZ5Tzl1M2JGMm5FSVFEVXJGa1RiN3p4QmhvM2Jvd1BQdmdBclZ1M2ZxS2RsSW1JaUNvNlFTeHMxVjRpSWlveW85R0l6ejc3REdmUG5yWGFUeUtSNEsyMzNqS3ZzVVJFUkJYTHdvVUxjZTNhTlFEQW5EbHpFQm9hV3M0VkZWMUdSZ2JPbmoyTDhQRHdJcTJWRnhNVEEwOVBUd1FFQkJUYWJqQVlvTmZySytTMDJ0MjdkNk4rL2ZwbzBLQkJrZnFucHFaQ29WQ1lwd29YVjF4Y0hJS0Nna3AwTGhFUlVVVWgyUGdEZ1NNSWlZaWVnQ2lLK1BiYmIyMkdnd0F3WnN3WWhvTkVSRlFtWEYxZDg2M3ZaNHV0a2V4U3FiVEM3dUxidDIvZll2WDM4dko2b3ZzeEhDUWlvdXFnYUdQc2lZaW9VRHQzN3NTQkF3ZHM5aHM4ZUhDaGk2RVRFUkVSRVJFUmxUY0doRVJFSlhUMjdGbHMyclRKWnIrSWlBZzg5OXh6ZHFpSWlJaUlpSWlJcVBnWUVCSVJsVUI4ZkR4V3IxNXRzMStiTm0wd2N1VElJcTBIUlVSRUZRZVg2U1lpSXFMcWhBRWhFVkV4cVZRcUxGdTJERnF0MW1xL2tKQVF2UEhHRzBYZU1aR0lpTXFYcTZ1citYRktTa281VmtKRVJFUmtYM3pWU2tSVURCcU5Cc3VXTFVOYVdwclZmclZxMWNLVUtWTWdsOHZ0VkJrUkVUMnAyclZybXgvSHhzYVdZeVZFUkVSRTlzV0FrSWlvaUVSUnhCZGZmSUdFaEFTci9XclVxSUVaTTJaQXFWVGFwekFpSWlvVjdkdTNOeThKY2V6WU1TUW1KcFp6UlVSRVJFVDJ3WUNRaUtpSXRtelpndDkrKzgxcUgyZG5aOHlZTVFPZW5wNTJxb3FJaUVxTHY3Ky9lY2Q1ZzhHQXhZc1g0L1RwMHpBYWplVmNHUkVSRVZIWkVrU3V3RXhFWk5QSmt5Znh4UmRmV08wamxVb3hjK1pNaElhRzJxa3FJaUlxYlRrNU9mamdndy95alI2VXkrVUlDQWlBazVOVE9WWkdWY1hjdVhQTHV3UWlJcXFHQkJzN1p6SWdKQ0t5NGNhTkcxaTRjQ0gwZXIzVmZxTkhqMGIzN3QzdFZCVVJFWldWakl3TVJFVkY0YSsvL2lydlVxZ0srdmJiYjh1N0JDSWlxb1pzQllTY1lreEVaSVZLcFVKVVZKVE5jTEJuejU0TUI0bUlxZ2hYVjFmTW5Uc1hvMGVQenJkeENSRVJFVkZWeFJHRVJFUVc2UFY2TEZ5NEVEZHUzTERhcjBtVEpwZzJiUnFrVXFtZEtpTWlJbnRTcVZSNCtQQWhkRHBkZVpkQ1ZRQ1hJaUVpb3ZKZ2F3U2h6RjZGRUJGVk51dlhyN2NaRHZyNysyUGl4SWtNQjRtSXFqQlBUMDl1UGtWRVJFUlZHcWNZRXhFVjR0U3BVOWkzYjUvVlBrcWxFbSsvL1RhY25aM3RWQlVSRVJFUkVSRlI2V05BU0VUMEQzZnUzTUhhdFd1dDlwRklKSmcwYVJMOC9mM3RWQlVSRVJFUkVSRlIyV0JBU0VUMG1KeWNIQ3hmdmh4YXJkWnF2eEVqUnFCSmt5WjJxb3FJaUlpSWlJaW83REFnSkNMNm15aUtXTE5tRFpLVGs2MzI2OTY5T3lJaUl1eFVGUkVSRVJFUkVWSFpZa0JJUlBTM3ZYdjM0dHk1YzFiN1BQMzAweGc1Y2lSc2JBQkZSRVJFUkVSRVZHa3dJQ1FpQW5EdDJqWDgrT09QVnZzb2xVcE1talFKY3JuY1RsVVJFUkVSRVJFUmxUMEdoRVJVN2FXbnArTy8vLzB2akVhajFYN2p4NCtIajQrUG5hb2lJaUlpSWlJaXNnOEdoRVJVclltaWlDKy8vQkpxdGRwcXYrZWVldzR0V3JTd1UxVkVSRVJFUkVSRTlzT0FrSWlxdGYzNzkrUGl4WXRXKzRTRWhHRGd3SUYycW9pSWlJaUlpSWpJdmhnUUVsRzFsWmlZaVBYcjExdnQ0Kzd1am9rVEowSXFsZHFwS2lJaUlpSWlJaUw3WWtCSVJOV1NWcXZGWjU5OUJyMWViN0dQSUFpWU9IRWkzTjNkN1ZnWkVSRVJFUkVSa1gweElDU2lhdW1ISDM3QW5UdDNyUFlaTW1RSVFrSkM3RlFSRVJFUkVSRVJVZmxnUUVoRTFjNzU4K2R4OE9CQnEzMmFOV3VHdm4zNzJxa2lJaUlpSWlJaW92TERnSkNJcWhXVlNvVTFhOVpZN2VQdTdvNXg0OFpCRUFRN1ZVVkVSRVJFUkVSVWZoZ1FFbEcxSVlvaVZxOWVqY3pNVEt2OXhvMGJCemMzTnp0VlJVUkVSRVJFUkZTK0dCQVNVYld4Wjg4ZXhNVEVXTzNUcTFjdk5HM2ExRTRWRVJFUkVSRVJFWlUvQm9SRVZDMGtKaVppMDZaTlZ2dlVxbFVMUTRjT3RWTkZSRVJFUkVSRVJCVURBMElpcXZJTUJnTysvUEpMR0F3R2kzMWtNaGttVEpnQXVWeHV4OHFJaUlpSWlJaUl5aDhEUWlLcThuYnUzSW1FaEFTcmZZWU5HNFphdFdyWnB5QWlJaUlpSWlLaUNvUUJJUkZWYVRkdjNzVDI3ZHV0OW1uV3JCa2lJeVB0VkJFUkVSRVJFUkZSeGNLQWtJaXFMTDFlajlXclYxdWRXdXpxNm9xeFk4ZENFQVE3VmtaRVJFUkVSRVJVY1RBZ0pLSXFhOGVPSFVoTVRMVGFaOXk0Y1hCM2Q3ZFRSVVJFUkVSRVJFUVZEd05DSXFxUzR1UGo4ZE5QUDFudDA3VnJWelJ2M3R4T0ZSRVJFUkVSRVJGVlRBd0lpYWpLTVUwdE5ocU5GdnQ0ZW5yaTVaZGZ0bU5WUkVSRVJFUkVSQlVUQTBJaXFuSzJidDJLTzNmdVdPM3oybXV2UWFsVTJxa2lJaUlpSWlJaW9vcUxBU0VSVlNseGNYSFl0V3VYMVQ2ZE8zZEdzMmJON0ZRUkVSRVJFUkVSVWNYR2dKQ0lxZ3lEd1lCMTY5WkJGRVdMZlR3OFBEQjgrSEE3VmtWRVJFUkVSRVJVc1RFZ0pLSXFZOSsrZmJoNTg2YlZQcU5IajRhenM3T2RLaUlpSWlJaUlpS3ErQmdRRWxHVjhPREJBMnpldk5scW40NGRPNkpGaXhaMnFvaUlpSWlJaUlpb2NtQkFTRVNWbmlpSytPYWJiNkRWYWkzMmNYZDN4NGdSSSt4WUZSRVJFUkVSRVZIbHdJQ1FpQ3E5MzMvL0hSY3VYTERhWjlTb1VYQnhjYkZUUlVSRVJFUkVSRVNWQndOQ0lxclVjbkp5OE0wMzMxanQwN1p0VzdScTFjcE9GUkVSRVJFUkVSRlZMZ3dJaWFoUzI3eDVNMVFxbGNWMkp5Y25UaTBtSWlJaUlpSWlzb0lCSVJGVlduRnhjZGkvZjcvVlBrT0dESUdIaDRlZEtpSWlJaUlpSWlLcWZCZ1FFbEdsWkRBWXNHN2RPb2lpYUxIUDAwOC9qZkR3Y0R0V1JVUkVSRVJFUkZUNU1DQWtva3BwMzc1OXVIbnpwc1YyUVJBd2V2Um9TQ1Q4TlVkRVJFUkVSRVJrRFY4NUUxR2xvMWFyc1hYclZxdDlldmJzaWJwMTY5cW5JQ0lpSWlJaUlxSktURmJlQlJBUkZkZUdEUnVRbTV0cnNkM1QweE9EQmcyeVkwVkVSRVJFWlM4NVE4VFdLM3BvRFNLTUltQTBJdTlmRVZCclJLUms1aTI5VXRkVEFoOFhBVTV5UUNrWDRDUURYQjBFZEFtU2x2TlhRRVJFRlJVRFFpS3FWR0pqWTNIOCtIR3JmVWFPSEFsSFIwYzdWVVJFUkVSVU1pSUFvUmo5alNKdy9vN0JacjhFbFJFSnF2ekhQSndZRUJJUmtXVU1DSW1vMGhCRkVkOSsrNjNWUHMyYk4wZnIxcTN0VkJFUkVSRlIwV24wd0kySFJ2eHhQKzhESXZCT2hLTEk1N3Mvd2Z1ZlNubngrbXNOd081cmVnUjZDS2pqSVVFTlo2RllZU1lSRVZVdURBaUpxTkk0Y2VJRVltTmpMYllyRkFyODYxLy9naUR3ejFjaUlpSXFmd1lqRUs4eTRvOTdlWUZnYktvUkJ1T2pkb2tBNkkyQXJJZ3J3eXNWQXNZOEk0ZFNMa0FxeVR2LzhZKzBuTHlweHc0eUFkazZFVGs2bVA5MUtYb09DUUM0clRaaTl4OTY4K2Z1amdLYStFdlF4RStDUm40U09DdjQ5eFlSVVZYQ2dKQ0lLb1djbkJ4czJMREJhcC8rL2Z2RDI5dmJUaFVSRVJFUkZTUUNpSHRveEtsYkJweExOQ0pMSzFyc2F4U0IrNWtpQXR5S0ZyWUpBTnJWc2M4MDRWdHArZXRXNTRvNG1XREF5UVFEQkFGNDJsT0NKdjRTaFBsTEVPZ3BnWVI1SVJGUnBjYUFrSWdxaGUzYnQwT3RWbHRzOS9iMnhyUFBQbXZIaW9pSWlJZ2VTYzRRY2ZxV0FXZHVHWkNTWlRrVURIQVRFT29yUVlpdkJQVnJTT0RpVURHVHRUb2VBbm8xa09GVzJ0L1RvUjhqaWtCY3FoRnhxVWI4ZEJWd1VRaG81Q2N4anpCMGM2eVlYeE1SRVZuR2dKQ0lLcnlrcENUODhzc3ZWdnNNSHo0Y2Nua3hGOWNoSWlJaUtnWHJ6dW53NjgzQ053K1JTdkpHL1lYNlNoRHFLNEY3SlFuUGdyd2tDUExLbS90c0ZQTTJQcm1TblBjUm4yckU0eEZvcGxiRTJVUUR6aWJtZlE4R041V2hWd08rMUNRaXFrejRXNXVJS2pSUkZQSDk5OS9EWUxDOFkxOW9hQ2hhdFdwbHg2cUlpSWlJSG5uS1BYL29wNVFEcld0SjBiYU9GQTI4SmFqc3l5TkxoRWVCWWY5R2VZSGcxWHQvQjRiM2pFalB6VDlpc3JaSEVSZFZKQ0tpQ29NQklSRlZhTkhSMGJoMDZaTEZka0VRTUdMRUNHNU1Ra1JFUk9YbW1kcFM3SWpSSTh4ZmlyWjFKR2hhVTFya2pVY3FJeGVGZ0dkcVMvRk1iU2xFRVVoVVB4cGRtS2cyb242Tkt2ekZFeEZWVVlJb2lwWVh5Q0FpS2tjR2d3R3paOC9HM2J0M0xmWUpEdy9IcUZHajdGZ1ZFUkVSVVVGYUE2Q3d6LzRoRlpyT0FNajVmU0FpcW5BRUc2TnErTllPRVZWWVI0OGV0Um9PS3BWS0RCbzB5STRWRVJFUkVSV080V0NlNG9hRE9UcGc5elU5MG5JNGJvV0lxRHh4aWpFUlZVaTV1Ym5ZdW5XcjFUNHZ2dmdpWEYxZDdWUVJFUkVSRVpXMk03Y00ySFpGangweGVqU3RLVUdYcDJWbzRpK0JoS3ZIRUJIWkZRTkNJcXFROXV6WkE3VmFiYkU5SUNBQUVSRVJkcXlJaUlpSWlFcmJzZmk4amVpTUloQ2RaRVIwa2hhZVRnSTYxcFdpODlOUzFGQXlLU1Fpc2dkT01TYWlDaWN0TFExNzl1eXgybWY0OE9HUVNqbVhoNGlJaUtpeUVnSDBhU2hGcUcvK2w2V3FIQkc3L3RCajFoNE5WcHpVSWk3VldENEZFaEZWSXh4QlNFUVZ6clp0MjZEUmFDeTJOMjNhRkUyYk5yVmpSVVJFUkVSVTJnUUFiV3BMMGFhMkZDbVpJbzRuR0hBeXdRQjFidDU2aENLQVMzZU51SFJYaThaK0V2UnZKRU05N3BCTVJGUW11SXN4RVZVb1NVbEptRDE3Tm96R3d0OHBGZ1FCQ3hjdVJPM2F0ZTFjR1JFUkVSR1ZOWU1SdUpSc3dMRTRBeTRuRi94N3NKR3ZCTTgxa3FHK040TkNJcUxpc0xXTE1VY1FFbEdGc21IREJvdmhJQUIwNnRTSjRTQVJFUkZSRlNXVkFDMENwR2dSSUVWeVJ0NVU0ek9KQnBpR3RWeTliOFRWKzFwMENaTGlsWmJ5OGkyV2lLZ0s0ZHN1UkZSaFhMdDJEZWZQbjdmWUxwUEpNSERnUUR0V1JFUkVWTG5rNXVhV2R3bFc2WFE2cTI4RUVqM08zMVhBbUdmaytMQ25Bem9FU3ZINDJKY0dIRUZJUkZTcStGdVZpQ29FVVJUeDQ0OC9XdTNUczJkUDFLaFJ3MDRWRVJFUlZUNkxGaTNDNU1tVGtaQ1E4RVRYTVJxTldMZHVIYkt6c3kzMjJiRmpCeElURTR0MTNUTm56dUROTjkvRXRXdlhyUGJUNi9YWXNXTkhzYTc5ei9OLysrMDNpKzIzYjkrMnV0NHhWU3grcmdKR3Q1RmpZUzhIZEt3clJZQ2JnR2RxYzdNNklxTFN4RFVJaWFoQ09IZnVIRmFzV0dHeFhhbFVZdW5TcFhCeGNiRmpWVVJFUkpWTFhGd2NKazJhQkVFUU1HL2VQTFJyMTY1QW4renNiQ2lWU3B2WDZ0MjdONXlkbmVIdDdWMW9lM3g4UE56YzNMQjQ4V0lFQndjWHFiN0ZpeGZqNE1HRGNIQnd3RWNmZllRdFc3WVVHdFNscHFZaUxpNE9vMGVQeHJCaHc0cDBiUUJRcTlYWXQyOGZCZzRjaUY2OWVxRmJ0Mjd3OVBRczBPL2t5Wk9vVWFNR0ZpNWNDRmRYMXlKZm55b0d2UkdRY2FnTEVWR3hjQTFDSXFyd2pFWWp0bXpaWXJWUC8vNzlHUTRTRVJIWkVCUVVoQ0ZEaHVDNzc3N0RpaFVyQ2dTRVc3ZHV4Ylp0MjdCeTVVcDRlSGhZdlpaQ29VQkdSZ2JxMXExYm9FMnYxME1VUlJnTUJqZzRPQlNwdHN6TVRKdzRjUUtDSU9Damp6NUNXRmdZWW1Oajhmbm5uOFBiMnh1T2pvNEE4cVloSnljbkF3QU9IejZNL3YzN3c5blpPZCsxNHVMaUN2M2I0ZEtsUzBoT1RvWk9wNE1nQ0RoeTVJakZldExTMGhBVEUxTm9pRW9WRzhOQklxTFN4NENRaU1yZDZkT25jZWZPSFl2dFhsNWVpSXlNdEdORlJFUkVGVmRVVkpUVktibzVPVGtBZ0l5TURMeisrdXZtNDZJb0lqNCtIZ0R3N3J2dllzbVNKVkFvRkJhdkk1VktJWlBKc0hUcDBnSnRxYW1wR0RwMEtIeDlmWXU4ZWRqT25UdWgwV2pRcDA4ZmhJV0Y0ZUxGaStqUm93ZDY5ZW9GSnljbmM3OTE2OVpoL2ZyMWFONjhPVDcrK0dOSUpBWFRvS0NnSUtTbnArUDA2ZE53Y0hDQVJxT0JJQWhRS3BWd2RuYkdwazJiSUlvaWdvS0NzSHIxYWd3WU1BQitmbjVZdlhvMUFKZy9aemhZUFlnQXJBNmJJU0lpQm9SRVZMNE1CZ08yYmR0bXRjK2dRWU9zdm9BaElpS3FUb1lORzRhcFU2ZkMzZDNkSEt4ZHZud1pjcmtjb2FHaGNIRnhnWStQRDRDODZjUTNidHdBQUlTRWhLQnAwNmJtNit6WnN3Y0RCZ3l3ZUI4Yk01R0tKVDA5SFpzMmJZS1hseGZHalJzSG85R0laY3VXUWFmVFlmYnMyUWdMQ3dNQVJFZEhZOE9HRGFoUm93Ym16SmxUYURob01tZk9IT2gwT3JpNXVTRXlNaEtCZ1lGWXMyYU51YjEvLy82bFZqOVZibCtkMWNIYldjQ3pJVElvdUhRaEVWR2hHQkFTVWJrNmVmS2tlUnBSWVdyVnFvV09IVHZhc1NJaUlxS0t6ZC9mSHovODhFTytZNHNYTDhhUkkwY1FIaDZPdm4zN21vOXYzNzRkTjI3Y2dGd3VSM0J3TU1hUEgxL2tLY0ZGV2FxOHFEc1NyMXk1RWhrWkdYai8vZmZoNHVLQ3ZYdjNJaWtwQ2E2dXJqaDM3aHhDUTBOeCsvWnRMRml3QUVhakVTMWJ0clFhRGdLQWs1TlR2cEdIL3lTUlNIRDc5bTI4L3ZycnlNN09OajhHWUhYekZhcGFydDQzNHZRdEF3RGcxNXNHREcwbVE4dW5wQnhSU0VUMER3d0lpYWpjNlBWNm02TUhod3daWXZNRkFoRVJVWFdqMFdpUWtaRmgza0RrdGRkZXc1RWpSL0RwcDU4aU1EQVFUWm8wZ1VhandZWU5HK0RpNG9MRml4ZWpZY09HeU1yS3dxRkRoOUNuVHgrYjl6QWFqZERyOVpnOWUzYUJOcjFlbis5ZlN6SXpNN0ZxMVNvY09YSUV3Y0hCZVBqd0lUWnMySURObXpkREVBVE1uVHNYclZxMXdyVnIxekJ2M2p6azVPUWdJaUlDaHc4Znh0R2pSOUd6WjArOC9QTEw1aEdSdG9paWlEdDM3cUJXclZvUVJSRVNpUVF1TGk0UUJNSDhHQ2pkMFpGVXNmMmFZREEvVHMwV3NlcVVEcUcrQmd4ckxrZUFHMytPVGFYN0FBQWdBRWxFUVZRT2lJaE1HQkFTVWJrNWR1d1lIang0WUxHOVhyMTZhTjY4dVIwcklpSWlxaHd5TXpNeFlzUUlkT2pRd1J3U0dneDVRY2lISDM2SUxsMjY0UGJ0MjNqdzRBR2FOV3VHZ3djUDR1REJnemg3OWl6dTNMbUQ1T1JrakJvMXl1bzlkRG9kQU9EZXZYc0Yya3ozTXZXeHhHQXc0Tml4WXdDQUd6ZHVZTldxVmREcjlUQWFqUmcwYUJCYXRteUpuMzc2Q2F0WHI0YXpzek1XTDE2TTVzMmJZOGlRSWZqd3d3K3hhOWN1SERod0FIUG16RUg3OXUzTjEwMUpTY0htelp2empYSk1UVTNGNU1tVDhlZWZmMkxldkhrUVJSRUJBUUZZdW5TcGVjMUIwM3FLMXFaV1U5WHlXaHM1R3ZwSXNQV0tIaG1hdkorWFArNGI4ZDUrRFNMcXkvQmNxQXhPOG5JdWtvaW9BaERFb3N3ZElDSXFaVHFkRG0rLy9UWlVLcFhGUGpObXpEQ3ZTVVJFUkVTUHBLZW5ZK0RBZ1U5MGpWZGVlUVVqUjQ3TWR5d2hJY0c4YTNHZlBuM1FwRWtUVEpzMkRSNGVIbkJ3Y0VCYVdoclVhalhjM053d2UvWnNSRVpHWXVEQWdVaEtTb0tmbngrazBvSUx2SzFac3dheHNiRVlOR2dRY25KeThQNzc3Nk54NDhhWU1HRUNWcTFhaFN0WHJpQThQQnpqeDQvUHQ3TnlkblkyNXMrZmoram9hTlNwVXdkZmZmVlZ2dXV1WGJzV0d6WnNLUFJyazBna01CcU5jSGQzUjNoNE9IYnUzQWxuWjJlRWg0Y0R5TnN3SlNBZ29NQTFxZXJLMW9uWUVhUEg0VmdEakkrOUFuWjNGREFvVElaMmdaeDJURVJWbTJCaitEd0RRaUlxRjcvODhndSsrKzQ3aSswTkdqVEF2SG56T0FXSWlJaW9FRGs1T2VqZnZ6K2tVaW4yN3QxYmF0ZnQyYk1uT25YcUJHOXZiMlJsWmNIWjJSa25UcHlBajQ4UFB2amdBNmpWYW93ZE94YmR1bldEbTV1YitieERodzRoS0NnSTc3NzdybmthcjRuQllJQlVLc1hkdTNjeFljSUVPRG82WXNtU0pSZzNiaHc2ZE9pQWwxNTZDVUZCUVlYV3MzMzdkbXpac2dWQlFVRllzR0JCdmpaUkZKR2RuUTBuSnlmMDZ0VUxkZXZXemJkSlNhOWV2YXl1a2Vqdjc0OXZ2LzIySk44bXFzUnVxMFdzajliaGVrcituNDE2TlNRWTNrS0dPaDVjMm9hSXFpWmJBU0duR0JPUjNXbTFXdXpjdWROcW40RURCekljSkNJaXNrQ3IxUUlBWkxMUy9YTmVLcFhpK1BIakJZNm5wS1JnNTg2ZGlJaUlnTUZnd01HREJ3djB1WFRwRXE1Y3VZSjI3ZG9WdUtaS3BUSlArMTJ3WUFIUzA5TXhaTWdRWEw1OEdidDM3eTYwbG95TURCdytmQml0V3JYQ2pCa3pDclFMZ2dCblorZEN6elVhalJCRkVSRVJFWmc1YzZaNWl2SHExYXNCQUtOSGowYXZYcjFzZmorbzZxbmxMbUJhVndWK1N6Umc0eVU5VkRsNTQyVmlIeHJ4d1FFdHVnWkpNYUNKREM0Sy9oMUtSTlVMQTBJaXNydjkrL2REclZaYmJBOE5EVVdqUm8zc1dCRVJFVkhsa3B1YkN3QUZSdXM5S1lWQ0FVRVFzR2ZQSHZPeHlNaEllSGg0WVBqdzRYajQ4Q0VBSUNnb3lCeTJwYWFtWXVqUW9RZ01EQ3dRRGdMQThlUEhzV3JWS3FTa3BNRGQzUjJUSjArR1ZxdUZVcWxFMjdadDhjc3Z2MENqMFVBUUJQT2FncVlOeWlRU0NTNWN1SUNmZnZvSnc0WU5LL0xYb1ZLcHNHVEpFalJ0MnJUUTlyRmp4eUk0T0xqSTE2T3FSUURRcHJZVVRXdEtzZnVhSHZ2KzFFTnZCRVFBUitJTU9IZmJpRGZheXhIaXc5R0VSRlI5TUNBa0lydlNhRFFXUndxWXZQamlpM2FxaG9pSXFITEt5c29DQVBqNitwYnFkUzJOM2pjZE53VjN4WkdkblkyVWxCUUFlZE9OKy9UcGcwNmRPaUVzTE13ODlkalYxUlV1TGk2SWpJeUVwNmNuTm03Y1dPejc2SFE2SERwMENBY09ITUM1YytjZ0NJSjVNeEtOUm9PSER4L2k4ODgvaDFhcnhkNjllMUd2WGoxRVJVVkJvVkFVKzE1VU5UaklnQmVieU5DeHJoUS9SdXR3T1RsdjJyRlJGQkhneWhHRVJGUzlNQ0FrSXJzNmZQZ3dNakl5TExZM2J0d1lJU0VoZHF5SWlJaW84cmw3OXk0QUlEQXdzRlN2YXlzQUxFbEEyS3RYTDV3N2R3NE5HalRBODg4L0R3Y0hCM1BiM2J0MzRlZm5WNkxyQW5tN09aOC9meDRBY09mT0hYejg4Y2ZvMUtrVDVzMmJoMDgvL1JUYnRtMHo5MVdyMWZrKy8vUFBQL0hwcDU5aSt2VHBKYm8zVlIxK0xnTGU2cVRBcGJ0R3JMK29RL2NnS2R3Y0dSQVNVZlhDZ0pDSTdFYXYxK2Vic2xTWUo5MlJrWWlJcURxNGV2VXFBS0JaczJhbGVsMUwreGVhTnZ1d3RyK2h0Ylo1OCtiaHdZTUhpSTZPeGw5Ly9ZVS8vdmdEMTY5ZlIyWm1Kcjc0NGd2enpzbEZsWkNRZ0dYTGx1SDY5ZXN3R28xUUtCVG8zYnMzaGd3WkFqOC9Qd0JBL2ZyMTRlTGlBamMzdHdKckVCSVZwbWxOQ1VKOUhTQmhOa2hFMVJBRFFpS3ltMlBIamtHbFVsbHNiOXEwS2VyWHIyL0hpb2lJaUNvZlVSUng5T2hSZUhoNG9IUG56cVY2YmFQUkNMMWVqOWRmZnozZmNZUEJZRzRIZ051M2I1djdtSTRWdG1Pd1NxWENSeDk5aE5qWVdLU25wNXVQQndjSFkvanc0ZWpldlRzOFBEeXMxblQyN0ZuY3ZYc1h6ei8vdlBsWVlHQWdIQndjSUpGSU1IandZQXdjT0JDZW5wNzV6Z3NJQ0xCNjNXM2J0c0hYMXhjZE8zYTAybytxRjdtMHZDc2dJaW9mREFpSnlDNE1Cb1BObll1NTlpQVJFWkZ0aHc0ZHdyMTc5ekI5K3ZSODAzVkxneW5rKytmbUo2YUEwUFN2UkNJeDk5SHI5Zm5hSHVmcDZRbXRWb3YwOUhRNE9EaWdWNjllNk5ldkh3NGZQb3o5Ky9kai8vNzlCYzVKVDAvSG0yKythZjQ4UGo0ZVJxTVJ0V3ZYUnN1V0xRSGtyWWs0ZmZwMHhNWEZtVGRHdVhmdkhsYXNXRkZvVUptYm00dms1R1RNbmozYlhITjBkRFNjbkp5d2N1WEtVcCtxVFVSRVZOa3dJQ1FpdXpoMTZoUWVQSGhnc2IxcDA2YW9WNitlSFNzaUlpS3FmTkxUMC9IbGwxOGlQRHdjUFh2MkxQWHJhN1ZheUdReUxGMjYxSHdzTWpJUzd1N3U1bllnYjNTZXFZOXBGK1BDZ2prQWVPbWxsM0RpeEFtTUhUdldmQjEzZDNmczNic1h6czdPNW1OQTNsckUvOVN3WVVNQXdQYnQyeEVhR2dvbkp5Y0FlUnUwUEw1Smk1K2ZINW8wYVlMLy9lOS84UGIyaHFPam83bk5OSnJ3M3IxNzVtTzFhOWNHQUt4ZHV4Yno1OCtIVE1hWFJrUkVWSDN4V1pDSXlwelJhTVJQUC8xa3RjL2owNGFJaUlpb2NFbEpTUWdPRHNiYmI3OWRKdGYzOFBEQXM4OCttKy9ZOU9uVEVSNGVEaUJ2ZW5Oa1pDVDY5Kzl2Ym5kd2NNREVpUk1SRVJGUjZEWGJ0V3RuSHVWbjR1WGxWYUtkaW0wWk5td1lCZ3dZWUE0UmljcGFkSklSRFgwa2NKS1hkeVZFUkU5R0VLMnRKa3hFVkFyT25qMkxsU3RYV214djJMQWg1czJiWjhlS2lJaUlpSWllekUyVkVRc1BhZUhoSkdCVWF6bENmVXUyR3pjUmtUMElnbUIxQ3liK0JpT2lNaVdLSW5iczJHRzF6K09qRUlpSWlJaUlLanFERWZqcW5BNUdFVWpORnJIMG1CWS9ST3VnTGJnVUp4RlJwY0NBa0lqS1ZIUjBORzdkdW1XeFBUQXdFR0ZoWVhhc2lJaUlpSWpveVVnbHdJREdNcmc0UEJxUWMraUdBUXYyYXhDWFd2aDZuRVJFRlJrRFFpSXFNMFVkUFdoanBETVJFUkVSVVlYVDhpa3AzbzlVb0huQW81ZlY5ekpGZkhSWWkxMS82TUhGdklpb01tRkFTRVJsNXZyMTY0aU5qYlhZWHJObVRiUnUzZHFPRlJFUkVSRVJsUjQzUndFVE9pZ3d1bzNjdkZHSktBTGJZL1JZY1ZLTFRDMVRRaUtxSEJnUUVsR1oyYk5uajlYMjU1NTdEaElKZncwUkVSRVJVZVVsQU9nUUtNV0NTQWZVOVh6MHQrM2xaQ1BlUDZCRmdvcFRqb21vNHVNcmN5SXFFMGxKU2JodzRZTEY5aG8xYXFCRGh3NTJySWlJaUlpSXFPeDRLUVhNQ1ZlZ1Q0ak1mQ3cxVzhUaXcxb2NpVFdBWXdtSnFDSmpRRWhFWmVMbm4zKzIydDYzYjE5SXBWSTdWVU5FUkVSRVZQWWtBakN3aVF3VE95ak1VNDcxUnVDN0N6cDhkVllIamI1ODZ5TWlza1JtdXdzUlVmR28xV3FjT0hIQ1lydXJxeXU2ZHUxcXg0cUlpSWlLVDYvWDQ4S0ZDN2g0OFNKU1UxT2gwK25LdXlTcTRQcjI3WXZtelp1WGR4bFVBVFFQa09EZENBZXNPcVhEcmJTOEtjYW5ieG5nN3lxZ1h5aGZoaE5SeGNQZlRFUlU2dmJ2M3crOTN2TGJvejE3OW9SQ29iQmpSVVRWaHlpS2lJbUp3Wmt6WjNEOStuV29WQ3JrNXVhV2QxbEVoWEowZElTbnB5Y2FObXlJdG0zYm9uSGp4aFZtWi92bzZHaDgvZlhYZVBEZ1FYbVhRcFZJeDQ0ZHk3c0Vxa0I4bkFYTTZxN0ErbWdkanNjYlVOZFRndDROK1JLY2lDb20vbllpb2xLbDBXaHc0TUFCaSswS2hRSTlldlN3WTBWRTFVZHljakxXcmwyTDY5ZXZsM2NwUkVXU201dUx1M2Z2NHU3ZHV6aHk1QWdhTm15SU1XUEd3Ti9mdjF6ck9uandJTDcrK211SUlsY01JNklubzVBQy8yb2xSMzF2Q1JwNFN5RGpJbDlFVkVFeElDU2lVblgwNkZGa1pXVlpiTy9jdVROY1hWM3RXQkZSOVhEOStuVXNXN1lNMmRuWjVWMEtVWWxkdjM0ZDgrZlB4OVNwVTlHd1ljTnlxY0UwY3RBVUR0YXVYUnZ0MjdkSHJWcTE0T2pvV0M0MVVlVlJzMmJOOGk2QktxZ09nVng3bTRncU5nYUVSRlJxREFZRDl1N2RhN0ZkRUFUMDd0M2JqaFVSVlEvSnljbjV3a0ZCRU5DdFd6ZDA2ZEtGb1FaVmFMbTV1Ymg5K3phT0hUdUdJMGVPUUJSRlpHZG5ZOW15WlZpd1lJSGRSeExxOWZwODRXRFBuajN4OHNzdmMxTXRJaUlpcXZJWUVCSlJxZm45OTkrUmtwSmlzYjFGaXhibFBtMk1xS29SUlJGcjE2NDFoNE9lbnA0WVAzNDhHalZxVk02VkVkbm02T2lJNE9CZ0JBY0hvMTI3ZHZqaWl5K2dVcW1RbloyTnRXdlhZdTdjdVhaZGsvRENoUXZtTlFkcjE2N05jSkNJaUlpcURhNkFRRVNsUWhSRjdObXp4MnFmdm4zNzJxa2FvdW9qSmliR3ZPYWdJQWg0NDQwM0dBNVNwZFNvVVNPTUh6L2VIQWhldjM0ZE1URXhkcTNoNHNXTDVzZnQyN2RuT0VoRVJFVFZCZ05DSWlvVnNiR3hpSTJOdGRoZXIxNDkxSzlmMzQ0VkVWVVBaODZjTVQvdTFxMGJRa05EeTdFYW9pZlRxRkVqZE92V3pmejUyYk5uN1hyLzFOUlU4K05hdFdyWjlkNUVSSS9MMUhLVEpDS3lMd2FFUkZRcWZ2bmxGNnZ0ZmZyMHNlczBNYUxxNHZFZGk3dDA2VktPbFJDVmpzZC9qcTlkdTJiWGUrdDBPdk5qcnQxSlJPWGxXTHdCYy9kcThlY0RZM21YUWtUVkNBTkNJbnBpS3BVSzU4NmRzOWp1N2UyTjFxMWIyN0Vpb3VwRHBWS1pIM1BFRTFVRmovOGNQLzd6VFVSVUhWeTlaOFIzNTNYSTBvcFlla3lMWDI4YXlyc2tJcW9tR0JBUzBSTTdkT2dRREFiTGY3ejA3dDJiNnpnUmxaSGMzRnp6WTQ1NG9xcmc4Wi9qeDMrK2lZaXFBMGM1NEt6SW0zVmpNQUxyenVtd1BVWVBrVE9PaWFpTU1TQWtvaWVpMSt0eDZOQWhpKzFPVGs3bzJyV3JIU3NpSWlJaUlxcWNncndrbUJ1dVFJRGJvNlY1ZHYyaHg1ZG5kZEJ4TUNFUmxTRUdoRVQwUk02Y09ZUDA5SFNMN1YyN2R1V29KaUlpSWlLaUl2SjJGakM3dXdNYSt6MTZ1WDR1MFlBbHg3VEkwSEFvSVJHVkRRYUVSRlJpb2lqYTNKd2tJaUxDVHRVUUVSRVJFVlVOVG5MZ3JVNEtkS3YzYUptZTJJZEdMRHlrUlZJNlEwSWlLbjBNQ0ltb3hHSmpZeEVmSDIreHZWbXpadkR6ODdOalJVUkVSRVJFVllORUFJYTNrR05vTXhsTUU0NGZaSW40NkxBR1YrOXhoMk1pS2wwTUNJbW94UGJ2MzIrMVBUSXkwazZWRUJFUkVSRlZQUUtBeVBveVRPeW9nSU1zNzFpT0RsaCtRb3RqY1Z5VWtJaEtEd05DSWlxUnRMUTBuRGx6eG1LN3I2OHZtalp0YXNlS2lJaUlpSWlxcG1ZMUpaalpUUUVQcDd5eGhFWVIrT2E4RGhzdjZXSGtqR01pS2dVTUNJbW9SQTRkT2dTRHdmSzdscEdSa1JBRXdXSTdFUkVSRVJFVlhSMlB2QjJPNjNnOGVobS83MDg5RHNkeUpDRVJQVGtHaEVSVWJBYURBWWNQSDdiWXJsQW8wS1ZMRnp0V1JFUkVSRVJVOVhrNkNaalpUWUhtQVhrdjVldDdTOUExU0dyakxDSWkyMlRsWFFBUlZUNFhMbHhBV2xxYXhmWk9uVHBCcVZUYXNTSWlJaUlpb3VyQlFRYTgyVjZCbjYvcDBUVklDaG1IL1JCUktXQkFTRVRGZHVqUUlhdnRFUkVSZHFxRWlJaUlpS2o2a1FoQTMxQytuQ2VpMHNQM0dvaW9XTzdmdjQ4clY2NVliQThKQ1VIdDJyWHRXQkVSRVJFUkVSRVJQUWtHaEVSVUxFZU9ISUVvV3Q0cUxUSXkwbzdWRUJFUkVSRVJFZEdUWWtCSVJFV20xK3R4OU9oUmkrM3U3dTVvMWFxVkhTc2lJaUlpSWlJaW9pZkZnSkNJaXV6OCtmTklUMCszMk42bFN4ZElwZHhGallpSWlJaUlpS2d5NGFxbVJGUmt0alluNmRhdG0zMEtJYUp5WnpRYWtaYVdCcFZLQmFQUkNFOVBUM2g1ZVVFaTRYdVBSRVJFRmMzOVRCRytMa0o1bDBGRUZSZ0RRaUlxa252MzdpRW1Kc1ppZStQR2plSHI2MnZIaW9qSVhxNzk4UWZrY2psOC9meHc4c1FKL0hibU5GTHVKa0dYbXdPalRnZEJBS1FLQjBnZEhPSHQ1NDlSWThlaFZxMWE1VjAyRVJFUkFiaWNiTVIvZjlXaWI0Z016eldTZ1RFaEVSV0dBU0VSRmNuaHc0ZXR0bmZ2M3QxT2xSQ1J2U1VrSkdEOXVyVndWaW9oMVduZ0tKTkJBVUFCQUxLL2x4VXc2SUhzVEtqai9zTEN1Yk14K0YrdklqeThSNW5WdEh2dkFYVHYyaEZLSjZjeXUwZEZFNWR3RTluWk9XalNLTVI4VEsvWFF5Wjdzai9uVEJ0UENVTFJYakxxOVFaSXBaSWk5eWNpb3ZKelUyWEVxbE5hR0l6QVQxZjF5TktLZUttWkhQd1ZUa1QveEhsQVJHU1RYcS9Ic1dQSExMYTd1cnB5Y3hLaUtpeXlaMC80Qmp3Rko2TWVqamJDS0VFUTRDSWFzT21iYi9EdzRjTXlxZWQreWdNcy8reEx2UGJHRkZ5TythUFFQbnE5SG5lUzdqN3h2VkpUVlpnK2R3RU9IRDVtZFFkM2UwaEplWWpKTTk3QnFQR1RzWEhyVDdoMDVTcGVlblU4MW43OVBUUmFiWW12YXpBWU1YYkMyemg4N0NReXM3SnNmcXo5dis4d1plYTdTTHA3cnhTL09pSWlLZ3MxM1NSbzRQUG9aZi9CR3diODd6Y2RqT1g3bEVaRUZSQURRaUt5NmZ6NTg4akl5TERZM3JsejV5Y2V3VUpFRlpkVUtrVmd2V0FVNWJXRXFZK0RQaGRmZmJtNlRPcng5ZkhHb0FIOWtQTGdJYWJOV1lDakowNFYydStOeVROeDh2VFpBc2V6YzNMdzNxSWx1SE0zMmVhOUhKMGNrZkxnSVJZdlhZbkpNOTVCNHUya1l0V2FrNXNMalVaVHJITXM4ZlQwQUFBazNyNkROZi83RHJjUzc4REZXWWtmTjIzSHVJblQ4T2VOdUJKZFZ5YVQ0bmJTWFN6OHozSU1HUHFxelkvTjIzZmh5dFZyR0RmcGJmeDYrbHlwZkcxVWVuSnpjOHU3aEFwSG85RkErd1FoT2xGbHBwQUNFenNvMEtiV280MEVmNzFwd0twVE91Z001VmdZRVZVNERBaUp5S2JqeDQ5YmJlZjBZcUtxTCtWdUVxUlc1aU9Kb29oY0NKQTZPU0ZIcDROY0lrVktzdTBBcnFTR0RYa0JNcGtNQm9NQnkxWitBYTFXQndENDdjSkY3RDF3R0RLWkRCcU5GdTh0WElKeEU2Zmg5VW5UelIrangwL0dpVi9QWU9hODkvRXdWV1gxUGtvbko4eVpQaGtTaVFReGYxekhoS216OE9kZnNjak4xUlJwdE4yS3o5ZGl3dFE1eFE0V0MxUER5OVA4K0psV0xkQ3ZUeVRtVEhzTFVxa1VkNUx1WXNxTWR4QWJsMUNpYXpzNU9nQUEvUDE4MExSSkk2c2ZKbjE3UmFCTnErWlA5RFZSNlZ1MGFCRW1UNTZNaElTRUo3cU8wV2pFdW5YcmtKMmRiYkhQamgwN2tKaVlXS1RyNWVibTRwdENSaFpuWm1aaTkrN2QwT3YxK1k1djI3WU5kKzdjc1huZG5Kd2NUSmd3QVVlUEhyVTR5dmZCZ3djWU9YSWtObTNheEFDVnFpV1pCQmpiVm80dVR6OEtDUzhrR2ZEcFNTMXk5VlpPSktKcWhVTitpTWdxdFZxTlM1Y3VXV3dQQ1FtQnY3Ky9IU3NpSW5zVFJSRjNidDJFWE5URHpjVVZtVG5aTU9yMGtBQXdpb0JVSVlkdmpSb1lQN0F2ZkR6Y2NmajhSZXc2ZmdZM0UrS2YrTjU2dlFHNW1vSXY2Q1VTQ1JxRk5NQ2xLMWVSbFpXTlc0bTM0ZVhsaWVYL1hZM3M3RnkwYjlNS0RnNEtaR2ZuSUM3aFpxSFhUcjZYZ3AxNzl1SFZFVU90MXRBZ09BaDllMGRnNTU1OXlNN093UStidG1GQXY5Nlk5ZTdDQXFHR0pXOU9ub2w1TTZlZ2JadVdoYllYWlIxQUQzYzNDSUtRTHdScFVMOGVudTNWQXp2MzdJTkdxOFhKMDJlaE4ralJzSDV3a2VveWtjdmxBSUEra1Qwdy9LV0JWdnRHOUJzTUFPald1WVA1UEtvNFhuMzFWVXlhTkFrVEowN0V2SG56MEs1ZHV3Sjlzck96b1ZRcXJWNUhJcEZnNDhhTjJMMTdON3k5dlF2dEV4OGZEemMzTnl4ZXZCakJ3ZFovNW1ReUdZNGNPWUlkTzNiZ3ZmZmVRMWhZbVBrK3k1Y3Z4emZmZkFNUER3OXovNXMzYitMNzc3L0hva1dMMEtCQkE0dlhkWEp5UWtoSUNENzg4RU0wYWRJRTgrYk5RNDBhTmZMMVVTZ1VTRTFOeFpvMWErRGw1WVVlUGNwdWZWU2lpa29pQUNOYnlhRlVDTmg3UGUrNTY5cDlJNVllMDJKeUp6bWNGVnlVa0tpNlkwQklSRmFkT25VS1JxUFJZanRIRHhKVmZScU5CdWtaR1FodjNSempYK3lMWEswV01YRTNrYUpTdzlQTkZhR0J0ZUhtOGloc0NHL1ZIRjFiTkVXdnQrYkJZREJBS3BWYXVicDFXcDBXYjg5NkQ3SHhDVmI3alg5clJyN1BWNjM5R2pKcDNwODVvMGE4WkE2OVVsVnBHUHJLT0lpaWlJRUQrbGtOQjlkdjJvYm4rL1dHMHNrSlF3Y093SzZmOTBNVVJiaTV1cUo1MHlhWTlmWWtMUHJrVS9qNStzRFR3NzNRcFJZdVhia0tBUER5OUVDOW9Mb1c3MlV3R0RGaDZpeTg5c3JMZUtaMWkwTDdTS1ZTdUxxNElEMGpBeG1abWViakE1L3ZoNTE3OWtFdWwrUEN4U3Y0WWVOV0xKZzNBMjFiRng1R0ZvWWJqbFFkUVVGQkdESmtDTDc3N2p1c1dMR2lRRUM0ZGV0V2JOdTJEU3RYcnN3WHlCVkdvVkFnSXlNRGRldldMZENtMStzaGlpSU1CZ01jSEJ4czFpV1R5VEJpeEFoODlORkhlT2VkZC9ERER6OUFxVlRDMGRFUkFLQlNxY3k3bnhzTUJoZ01CaGlOUm5PN05STW1URUJzYkN5dVhMbUNaY3VXWWVIQ2hmbmFUYitEQWdNREdRNVN0U1lBR0JRbWc3TWMySElsTHlTTVR6WGlQMGUwbU5aVkFWY0hQaGNRVldjTUNJbklxaE1uVGxoc2MzWjJScHMyYmV4WURSR1ZoOHpNVE9pTUlzWU82QU1BY0ZRbzBDcWt2dFZ6cEJJSjZ0V3BCYlZhRFM4dnJ4TGZXK25raElYdnpjYWt0K2NnNVVIZTFNVEhwN21hbUlJNGZ6OWYrUHA0SStYQlE2UVhzbmJxaVYvUFFCUkZPRGc0WVBqUUY2M2VlOTAzNjdGeDYwOFkrSHhmdlBEY3MyalNLQVJYci8ySkYvdm5mUis2ZGU2QTltMWJ3MEdoc0hnTjAyaTdGczNENEYzRDh2ZEJKcE1pNFdZaTVyeTNDRThGMUlTamhjQWxPeWNIQUhBakxoNnZUNXFlcjAybjA1azNiWGwvMFZKOC9PRTcrWFk4dHNiMFJ0Q08zWHR4N09UcElwMmoxZW1LMUk5S1gxUlVGSzVkdTJheFBlZnZuNU9NakF5OC92cnI1dU9pS0NJK1BtOWs3N3Z2dm9zbFM1WkFZZVhuVnlxVlFpYVRZZW5TcFFYYVVsTlRNWFRvVVBqNitxSjI3ZHBGcXJ0TGx5NVl2bnc1Y25KeW9ORm9vRlFxWVREa0xZS21VQ2pNOTFHcjFSZzBhQkI4Zkh4UXAwNGRtOWVWU0NRWU8zWXNKaytlWEdqWS9TUnZVaEJWUlgxQ1pIQlNDUGp1Zk43djhUdnBJcFllMDJKYUZ3VmNHQklTVlZzTUNJbklvc1RFUk55OFdmalVQQUJvMzc0OXA1Y1JWUVBKeWNubzAra1pTQ1hGVzdxNFpjTjZTRXBLZXFLQUVBQzhhM2poMjdYL3hmKysvUkVidHV4QW81QUdlTzFmTCtjTEFoWXQrUlNIanB5QVdwMk9RUVA2NGZsK3ZUSHMxZkY0OERBMTM3Vk00ZGV6dlhyQXpkWFY2bjJsVWlreU1qTHhmOTl0UUc2dUJxTkd2Z1MxT2gxMUF4OEZGdGJDd2VKeVVDaVFuWk5UcE4yWHRWcWQxVkdWR3EwV2N4ZDhoR1VmTGJBNmN0RkVwOHNiU1pLcVNrT3FLcTFJOWQ1SnVvdG1ZWTJMMUpkSzE3Qmh3ekIxNmxTNHU3dkR5Y2tKQUhENThtWEk1WEtFaG9iQ3hjVUZQajQrQVBLbUU5KzRjUU5BM3JJZ1RaczJOVjluejU0OUdEQmdnTVg3bFBiSVVwbE1obTdkdWlFb0tBaWVubmxyYXFha3BBQkFnV25CeGRXNGNXTzg5ZFpiYU51MmJZRTJqcEFsS3FoYmtCUXlDZkQxN3pxSUluQmJMV0xwY1IybWRlRjBZNkxxaWdFaEVWbGtiZlFnQUhUcTFNbE9sUkJSZWZudDdCbGNPWDRBcmc0TzBPaTArTit1QTdoeE93a3ZkRzJQamszemgwTW5MOFZnMjlGVENLNFZnRkg5SXVEaTZJRGY5dTVBYm5ZV1dqOVQ4RVY3Y2Noa01ydzArQVg4dk84UWZ0eThIYXEwTkV5ZlBBRkFYbGgyOXR3RkFJQ1hseWRxMXZRck5CQlFwMmZnMHBXcmtFcWxHRFNnbjgxN1NxVlM2UFY2dEdnV2hqR3ZEbitpK290Q0tzMExZRU1iMXNmS3BZc0s3Yk5zNVdycytlVUFGQW81OW16OUlWL2JuYVM3ZUNxZ1pySHVtZkxnSVh5OGF5RDM3NTJXM3hqN0tnWSszOWZxT1JIOUJzUER3eDEzays4akt5c2J6czdXMTdLajB1ZnY3NDhmZnNqLy83OTQ4V0ljT1hJRTRlSGg2TnYzMGYvaDl1M2JjZVBHRGNqbGNnUUhCMlA4K1BGRm1oSU13T0ttSDQrenRneEpZUUlDQXVEdTdtNytQQ1ltQmdBUUdocHFQbVlhOFplWW1JakpreWNqSlNVRnVibTVpSXFLc2ppaVVLL1hvME9IRG9XK0lTR3g4T2JHL2Z2MzRlam9DRGMzdDJKOURVUlZSYWU2ZVNIaFYyZDFFQUVrcGhteDlGaGVTS2hrU0VoVTdUQWdKS0pDR1F3R25EeDUwbUs3djc4L2dvS0M3RmdSRVpXSEMyZlBZRmlYOXRoNzZqYzR5QlZRT2lodzZVWUNabzRjWEtCdmd6cTFjT2xHQXByV3F3c0h1UUlLbVJUUHQyK0w5V2ZPUEhGQUNBQ3VMczU0cm05UGZQL2pGdnh5NEFqNjlPeUJKbzFDY1B6WDA4ak15b0pTNllTUFAzZ0h2ajQxb1BrNzhIcmN5Vk5uWURRYTBhTmJaL2o1K3RpOG55bXdjM0t5dlFaYWFaRDhIWW9VdHBhaGlhOVAzaWdyclZhSGpNd3N1TG80bTl2bXZmOHhHb2Mwd0wvZkhBdUZvbWlqdTNmdTJZZm9TMWZnNk9DQXFkUGZRc3ZtWWNqTXlySjZ6dGhSSXhEU0lCanZmdmdmblAzdEFqNWFNQWRlaisyd1RQYWgwV2lRa1pGaDNrRGt0ZGRldzVFalIvRHBwNThpTURBUVRabzBnVWFqd1lZTkcrRGk0b0xGaXhlalljT0d5TXJLd3FGRGg5Q25UeCtiOXpBYWpkRHI5Wmc5ZTNhQk50TUdQYlkyNm9tSmljSE9uVHZObjU4K2ZScFpXVmxJU1VuQjRNR0Q4ZE5QUHdFQWV2ZnViZTdqN095TXRtM2I0cmZmZmtOTVRBd0VRWUNUa3hQT256OXZEZ2d2WDc2Y2IwZmkzYnQzSXlNakEwdVdMQ25TaUVHajBZakZpeGZEMTljWHMyYk5zdG1mcUtwcVYwY0tneEg0djkveVFzSWNuWWhjUGFBc3ZRSHlSRlJKTUNBa29rSmR1WElGYXJYYVludW5UcDA0WllmSUFvUEJnUFQwZEdSbVppSTdPeHU1dWJrRlBreHJjT1hrNU9RN3J0ZnJ6WXZ6Ni9WNkdJMUc4K2VQLzJ0NlhOYkNXcmJFbmpPbmthUFJBcG5aZUNXOEUwYjBEaTkwUkk2UGh6djJScjBQaVRhdmI3WkdpNS9QbkVkWXk0SzdxSlpVeDdadDhQMlBXd0FBbVpsNVFkYm1iYnNBQUcrT2ZSVit2dDVZK3VrcUdJeUdBdWNlTzVFM3ZYam9vT2VMZEMrSlVMd3AxVS9zNzlGYWhRV0V5ZmZ1dzkvUEY5N2VqNlpoM3IrZllnNEk0eEp1SXZIMkhTVGV2b08vNHVMeDNweHBxT252Wi9PV0NvVWNWNi85Q1FCNC82T0M2OHpaRWh1ZmdIOVBuNGN2Vnk2QlV1bFU3UE9MWXRldVhYajQ4R0daWFB1ZkhsL1hMejA5M1M3M0xLbk16RXlNR0RFQ0hUcDBNSWVFcHZYOFB2endRM1RwMGdXM2I5L0dnd2NQMEt4Wk14dzhlQkFIRHg3RTJiTm5jZWZPSFNRbkoyUFVxRkZXNzZIN2U1M0plL2Z1RldnejNVdG5ZeTNLME5CUXJGbXpCbGV2WG9XTHkvK3pkK2RoVVpiN0g4ZmZ6eXpzdTREZ0JyZ2dvcWk0aTd1NTV0RVdTeTF0c1RwYTJlbFlwaTNXYVM5YnRMTHkxM29xMDA1cGFmWU1qZ29BQUNBQVNVUkJWTHRiS21tYUcrSXVvcWdJb2dqSXZzMzYrNE1ZSFdFR01CeTI3K3U2dUdUbXZwL24rUTRnekh6bVhqd29MQ3hFVVJUYXRXdkhCeDk4UUVKQ0FpTkdqS0I3OSs2V1l4UkY0YVdYWHVMbm4zK21aOCtlQkFkWEhCbXIxV3A1L3Zubkt6eFgrZjc3NzNGemN5TTFOWlhjM0Z4eWNuTEl6czRHSUMwdHpiSW1vMDZuSXpVMUZZRGh3NGZUcDA4ZnU0OURpTVpzUUtnYWt4bldKaHA0YkxBVHZxN3lIRitJcGtnQ1FpRkVwYXFhWGp4Z3dBQUhWU0pFL1ZCU1VrSldWaFk1T1RuazUrZVRsNWRuK2JqeWRsRlJVVjJYVzJ2NnhRekV6ZFdOclQvOUFGbFpvTldpYWhGa3M3OUtwWUtMT2FEWFUxaWlKM3JFOVhTTnJ2NXV1bGQ2N0tubnljKy90R092OGJKUTlKUFBsL1BKRjE5eE92a01pcUt3K3NjMWZQUGRENlNrcGxVNGowNm5aOS9Cd3dRMUR5Q2tkYXRxWFZ0Uk9mWUZrdW12Z0ZCUkZLdFJmSnRpLytEVHBWL3g1aXZQMHVLeTBDL3QzSG5MK29LYllpLzl6czdMeStmazZlUnFCWVNYcnlQYk9UTENhcDNKOG8xZkt0c1VKaSsvZ05QSlp3QVlmLzJvYXhZT0FxeGN1ZEloWWZpVkVoSVNLbDNQcnI3UWFyVVlqVWEyYnQxYW9TMHJLNHZWcTFkYmJ1L2Z2NS85Ky9kYjlmbnFxNi9RYURUY2NjY2RWdmVmUG4zYXNtdXgyV3ltVzdkdVBQYllZL2o0K09EczdFeE9UZzY1dWJsNGVYbng1Sk5QTW5Ma1NLQXNmR3ZldkhtRkRVRlVLaFV2dmZRU2FyVWFWMWRYUm80Y2liZTNOM3YyN0dIVnFsVUFuRGh4d21vemxYS25UcDBpS0NpSXQ5OSt1OExVNFlpSUNENzg4RU5pWTJQSnk4dmpxNisrb25uejVyUnUzWnJBd0VEeTh2SUlEdy9ud29VTEhEdDJqSVNFQkJSRndjUER3M0tPOG5OdTJyU0ozcjE3eXh1Zm9ra2JGS2FtWHhzMVd0blRSNGdtU3dKQ0lVUUZSVVZGN05tengyWjdSRVNFWmJTQ0VJMkIyV3dtTHkrUHpNeE1zckt5clA0dC83eXdpbW1YalZuWDZCN0UvYmtkUTZzV2FLcXpHMmlMSUF4R0k2N0pGLzVXT0Fnd2RmTE5QUEdmbHkyamxTNTMra3lLNVhPejJXeDMwdzRuSnkyMzNQUVB2bDc1UFFzV3ZzdFRjLzlkWlJoZ2E5MnlhNlU4Qk51Nzd3QTNUcjY3UXZ2alQ3L0U4MDlmMnJrNE9TV1ZRWlE5OXQ4MmJ3SEt3c1hYWDNxRzFxMWFWdXVhbDRjNUx6LzdCQjd1bDZZc3Yvcm1ZamJHYnFXNHVJUXB0OXpBNElIOUxWK3pIYnZpZVBxRkJRRDBpdTVXbzhjcGFrZDV1S3RXcTFtN2RtMnRuWGZHakJrTUhEZ1FmMzkvaGc4ZmpydTdPNDg4OGdnQkFRRzgrT0tMbHAyUmh3NGRTdGV1WFVsUFQyZkpraVZzMnJTSnRtM2I4cC8vL01jcWhBTXEzTTdKeVdIcjFxMDgvZlRUZlBmZGQ2U2xwV0UwR3EyV0xzbk56Y1ZzTm5QKy9IbCsvZlZYcGsyYlZxSFdaczJhTVhIaVJLQXM4SFIxZGFWWHIxNEFWbXNWRmhRVXNIbnpab0tEZ3l2ZGtWa0lVVWJDUVNHYU5na0loUkFWN055NTArNmFRckk1aVdpSXpHWXorZm41cEtXbGNlN2NPYzZkTzBkYVdocnA2ZWxrWldWVk9VMnVxUnM4YWpUZi9MU0txU01IVjZ2LzE1dTJNWGo4elpiYlgzMzJCbUh0dTlKLzBPZ2FYVGU2V3hSdnZQd2YzRnhkS1Nnc3BIdlhMamI3bHBhV2tweHlsdkQyWlNIRGxMdG1XdTFpUEgzYUZIYkg3V1B6bG0yMGJ4Zkc1SW5WbTJyc0tPVS9nOTdlWGxhakhJOGtITU5nTU9MdDdZbVB0emZOQXdOSXY1REI4Uk9uQU5nVkYyOTVuRDI3ZDYxMk9BallEWHlMaTRzQk9KNTBrcTNiZHpKb1FMODZHV0hsNGVGQlFVRkIxUjFyd2VVakZaMXFjWWZxYTBHbjB3SDIxNnk4R21xMXV0SlJpUmtaR2Z6MDAwK01HREVDbzlISXhvMGJLL1E1Y09BQWh3NGRvbDgvKzhzSytQcjZzblRwVWxRcUZVT0dET0hiYjcvbHE2KytZc0dDQlpiZ2M4bVNKU1FuSnpOaHdvUkt3MEVoaEJCQzFDNEpDSVVRRmRpYlhxelZhdW5kdTdjRHF4R2lab3hHSStucDZWWWhZUG5uVFhrVTROL1ZybjBITnFpY1Njdklva1ZBTS80OGVKUmpaMUt0K25SczA0citVWjFJeThnaVQzR2lYZnNPQUh6OXhac29GMVp3R3FYR0FTR1VUWEUxbTgyTW1qQ1ppVGVNNDdaSk4xczJFTG5jNGlXZnNPL2dZVDVhL0FZK1B0NFYydFZxTmZmZmV4ZHo1ei9QMHVVckdEb294dTVtSlk0T3cvVDZzamRtK3ZmcHhXUC9mc0J5LzRSYjc4UmdLR2JLTFRmUnVsVUxJaVBDU2IrUXdhR2pDWmpOWm43NmRiMmw3NjAzVDZqWlJlMDh4cHpjc2pYNGZIeThlV3J1dngwK29yTGMrKysvNzdCcnpadzUwN0pFZ0s5di9kNTRwWHlEaml0SDUvMWRUazVPS0lyQ3I3Lythcmx2NU1pUitQajRNSFhxVk10NmtHM2J0dVhERHo4RTRPTEZpMHllUEptUWtKQXF3OEZ5NVQ5UEJRVUY5TzNibHc4Ly9KQ05HemN5WnN3WWlvdUwyYkJoQTRxaU1INzgrS3Q2SEFhRG9kYkRVeUdFRUtJeGs3K2FRZ2dyRnk1Y0lERXgwV1o3ejU0OWNYTnpjMkJGUXRpbTArbElTVW5oOU9uVEpDY25jL3IwYVZKU1VxcmNWVk5jbmZ0bVBjVGlOMTVqV01jUStrZDFvbjlVcHdwOTRoTlBzdkhvU1dZL1hyYnJhVnJhV1E3R3JhTlR0NGtNSFRuNXFxK3RLQXBhclladnYvK1piNy8vMlc3ZlZ4Y3U1clVYbjZtMExicGJGMW9HQjNIMjNIbCtXck9lKys2YWV0VTExYWFpb21MTWY2MUI2T1ZsSGZnVS94VUV1YnVYL2U3dDB5dWF6VnUya1p1Ynh5OXJmMlBuN3IwQWhIZG9SOC9vcmpXNzhGL1hyTXpaYytjQjZOQXVyTTdDUVdGYitSc2VnWUdCdFhwZVc4RjQrZjIxK2JQdzAwOC9zWFRwVXI3ODhrc2lJeU5adG13Wnc0WU5ZOFdLRlJRVUZCQVRFME5JU0VpTnp4c1hGOGZpeFl2NTVKTlByTmJaRkVJSUlZUnRFaEFLSWF6STVpU2l2aW9xS3JJRWdlVmhZRnBhbWlWVUVkZWVScVBoMy9PZVlNWHlMOW05WmpPRE8zY2dwSG5aQ0x6azlBeTJIRDZPUjJBd2p6enhsR1Z0dXhZdFdqSmp6c2VzLzJrWkt6NzRKemZlL1JadDIxY01GcXZEU2V1RVRxY25xSGtBZ1FIV0kvOUtTM1VjTzM0Q2dKaSs5a2M1ZDQ2TTRPeTU4Mno5WTRmZGdOQ1I0d2N2WnVkWVBnOXVmbWx6a2VLU0VzdlBlUG1PeFgxNlJxTldxekVhamJ5ejVHTkwrejEzM2xiajZ4b3FXZHNSNE9MRmJITC9Ha0hZb1YzYlN2dVVNNWtkdjRHSWdIUG56Z0ZjVllCbVQxVUJZRzBGaEY5KytTVkxseTdsOGNjZng4WEZoYWxUcHpKLy9ueWVmdnBwRGgwNmhGcXQ1dDU3NzYzeGVkZXVYY3ZiYjcvTmxDbFRKQndVUWdnaGFrQUNRaUdFaGRsc3Roc1Flbmw1RVJVVjVjQ0tSRk5sTnB0SlQwL24yTEZqSEQ5K25NVEVSTXVMNGNaQ285SGc0dUtDczdNekxpNHVsZzhuSnlmVWFqVXFsUXFOUm9OS3BiTGNWcXZWbG8veTJ6Lzg4SU5ENjFhcjFkeHkyMVRlZXVzdDNsejVLME03dHdjZzl2QUp3anQxWXZydDB5cnNZaG9TRXNvdFV4L2tpOFVIV0xQOFVmNXgxM3VFaExhcitiVTFaZWNkTy9JNnBrNlphTldXa25xVzZmZlBCdUM2WVlQc25zZmJ5eE9BYytrWE1CcU5GZW90NThqbytXSjJ0dVh6TnEwdnJTRllVSEJwV3J5M3Q1ZmwzMEV4ZlluZHV0MFNEdmJwRlcyMVdjaW0yRC80YzljZW5wanpMNXVQRDZoMDh4ZUFYWHYzV1Q3dkZ0WFpidTA2bmF6ZldSZU9IQ25iWmJwYnQ5cmRKTWJXbXk3bDZ6UGFlMU9tdW0vWVpHZG5zM1RwVWlaUG5zeUlFU01BNk5PbkQ3MTY5Ykpza2padDJqU3JqVWFxVTNOcWFpb0xGeTZrZS9mdTNIWFhYZFU2VmdoUmM1bUZabnhjRlRReXVGeUlSa1VDUWlHRVJXSmlJaGtaR1RiYlkySmk3TDdRRk9KcUdRd0dUcDgrVFdKaW9pVVV6TS9Qcit1eXFxUW9DaDRlSG5oNmV1TGw1WVdYbDFlRnp6MDhQS3dDd1BKQXNMYld4bkprUUppVGs4T1BQLzZJWHEvSHg4ZUg1MTU4a2YzcmZ3TGcyUmRlWU0yYU5Yenh4UmRvdFZwdXVPRUdmSHg4TUJnTUZCWVdvbEtwdWVudTExbng1U0thK1YvZGxNanEvdjY1TXFNNGVQZ29xV2ZQNGQvTUQ1UEp4Tjc5QndIUS9oWEEyajZQNHlMQzR5ZE9BbVdQc1dPSDlwYjdzeTVlQ2c2YlhiWW0zb2hoZzRuZHV0MXllOG90TjFxZGI4djJIY1R2UDFqbDE4elc1anpmLzdRR0FDOVBUNDRlUzhUVjFZV09IZHBWZXI2aW9tSzcxeEMxejJ3MjgvdnZ2K1BqNDhPZ1FmWUQ4Wm95bVV3WURBWm16cHhwZFg5NW1Gd2VGS2FtcGxyNmxOOTMrU1l2bFRsejVvemw4NmlvS082NTV4N0w3UzFidG5EdzRFSEw3ZDkrKzQyd3NEQUdEQmhRNWMveDZkT25nYksvSmQ3ZTNqejU1Sk5XVTZYTC95OVhWWjhRb21wcGVXYmUzS0tqUXpNVk0vcHFxV1JKWUNGRUF5VUJvUkRDUXFZWEMwY3hHQXdrSmlaeStQQmhqaDA3UmxKU1VyMWJOOURGeFlWbXpacFYrUER6ODhQYjI5c1MvaldWdGRtMmJkdEdZbUlpa3laTnd0M2RuUysvL0pKV3JWcXhPcXRzR3VxNDFxMXhkWFhsamp2dW9MQ3drQlVyVmhBZUhvNlRWbUhkMTNNSjlGRTRjYUVacjc5MzlZRm1kYWY4bXErWThyb25majkzejN5NFFyL09rUkgyTnlKeFlFQjRKS0ZzN2RmT25UcHk5OHlIQ2ZCdlJwdldMVWs3bHc2VXJUL282Vm0yTm1HcFRzY1h5MWRZSGYvT2tvOVorTXB6K1BoNFl6UWFpZDkva01BQS95cXZxOVBwY1haMlp0aWdHRnljblFINGM5Y2VUaVNWN1pEY0piSWpYeXhmd2VmTHZzSE56WlhvcmxIMDc5c1R0VnBOMzE0OStNZjFJK25WbzNaSHNJbXFiZHEwaWZUMGRPYk9uWXZ6WDkrMzJsSWVvbDI1K1VsNVFGaityMHFsc3ZRcC8vMXRhMFJxT2IxZWo3ZTNOeVVsSmN5ZE94ZVZTa1ZLU2dxZmZmWVpXN2R1eGQzZG5WbXpackZyMXk3KytPTVBYbnp4UmJ5OXZZbU9qcVo5Ky9aMDZ0U0pybDBycnJQcDV1YUduNThmRnk5ZVpQYnMyZmo1K1ZtMWw5ZFgzLzdPQ05IUTVKYVllZU4zSGZtbFp1TE9Hdm52SHJpdnQ5YmVmbGRDaUFaRUFrSWhCRkMyMmNQT25UdHR0cmRzMmJMVzF6a1NUWWZaYkNZMU5aVkRodzV4Nk5BaEVoSVMwT2wwZFZxVFJxT2hlZlBtQkFjSDA3eDVjL3o5L1duV3JKbmxYMWRYVjRmdllsdGZiZHk0RVlEcDA2ZGIzVzgwR3RtZGZCNnRWbXNWRExpN3V6TjkrblRXckZsRFdsb2FMVHZkZ3FJbzlBNzNKajQrSGw5ZlgwSkRRMnRjUjNsdzhjTXZhOW15YllkVm0rNnlrWEFtbzNWQU9HUlFEQjd1YnZ5NmJxTmxKSkdUazVaL1RyZS9RWW5KUVFHaHdXQmszOEhEQUF3YlBJRGtNeW44dlBZM2poNDdidWtUM3I1c0hVQ2RUcyt6TDc3TzhhU1RLSXBDODBCL3pxZG5rSHdtbFgvUGZacG41ejlHVVZFeGhZVkYrRWY0VlhxOXl3MGJQSURKRTIrd2JJQ1NrbnFXQlF2ZkJjRFAxNGNuNWp4TWRtNHVYNjljemZxTnY3TnR4eTYyN2RpRldxMm1WM1EzTkdxTi9EOXhzTHk4UEQ3NjZDT0dEeC9PcUZHamF2MzhPcDBPalViRHdvVUxMZmVOSERrU2IyOXZTenRBaXhZdExIM0tkekd1YW9SZXUzYnRlT3V0dDlpL2Z6K25UcDFpeVpJbDdOeTVFNDFHdzdoeDQ1ZzJiUnIrL3Y2TUdUT0d0V3ZYOHVtbm41S2JtMHRzYkN4YnRtemgxbHR2clRRZ2JONjhPUysrK0NLclZxMWk0TUNCRmRyTFI4cEtRQ2pFMytQbG90QzNqWXJmanBmOXpkOTV4b2lYczhLa2JocUhydHNyaExnMkpDQVVRZ0N3ZCs5ZWlvdHRUeE1iT0hDZ3ZBZ1VOWktUazhQaHc0YzVlUEFnaHc4ZkppY25wK3FEcmdGUFQwOWF0R2hCaXhZdENBb0tva1dMRmdRSEIrUHY3eTlUNXFzaEpTV0ZyS3dzSmsyYVpIVi9mbjQrZHo3NkpIRjl5MExET3g5NWdvR2RyRGV6Q0FzTDQreStYUnhKT1llZmx6c1JJZkQ1a25kcEVSekU0eSs4VXVOYXlzT0hpOWs1VnB0NlhFbC9SUWpRTnFRTlU2ZE1wSE9uanJ6KzF2dDBhTmVXaHgrOHIrck5OMm80SGZGOCtnV09KWjZnV1RNLy9IeDlLU2k4dEg2Z1l1ZWwwNDdkY2VUbTV1SGg3czUxd3diaDV1cksyRkhYOGNSL1hpSTdKeGVOUnNQdGt5YVNYMURJODYrOHliNERaUnM0UERIblgwUjM3Y0svNXozRDJiUnpuRDEzbmdkblAwNnJsbVZyR1ByOHRXYWhQV0dobDlaNDI3TjNIMis4dllUQ3dpSzBXaTNQUFBFb2JtNnV1TG01TXVmaEI3anQxcHY1K1BObGJOMjJBNlBSeU00OWU5bTVaeStEQnZUajJTZm4xT2hySmE1ZVdsb2E3ZHUzWjg2Y2EvTTE5L0h4NGZycnI3ZTZiKzdjdVF3ZlBod29lOE5uNU1pUlRKZ3d3ZEx1N096TVF3ODlaRmxQMEo2VEowL3l5U2Vmb05QcGlJeU01SUVISG1ESWtDRldvLzRVUldIczJMRU1HemFNTld2VzhPdXZ2L0xQZi82VFBuMzYyRHh2ZUhnNGp6LytlS1Z0S3BXS3UrNjZpL0hqeDFkWm54RENOZ1dZM0UxTGlSNytPRjBXRW00NGJzRExCY1oybEdoQmlJWk8vaGNMSVFEWXVuV3J6VFpGVVlpSmlYRmdOYUloTXB2Tm5ENTltcmk0T1BidTNVdEtTb3BEcjYvVmFtbmR1alVoSVNHRWhvYlN1blZyZ29PREsweVRFeld6YnQyNkNpTUhBU1pObWtUZzduM3NPVksycHRoTlkwY3p0SGQzcXo0bWs0bHU3Y000bjNtUmpxMWIwYXRqT3c2ZVNLWmw4NEFLNTZzT3ZiNHMrSnMrYllyZFRVcHNqVTRkZGQxUTJyY0xvMjFvOVVaRGw0OUVOQnJzVDVzc2wzamlKQysrOWxhbGJWNWV0bjhPZjE2ekFZREp0OXlBbTZzckFPM2FodkxRL2ZleS9PdnZtUDNRRE56ZDNIam8wU2M1bTNZT1B6OWZucDQzbTY1ZElnRjQ1L1VYZWU2Vk56bDBKQUdEd2NqcDVMTHZTVjUrUVpVMW04MW1kdXlPNDl2VlA3UC9yMUdNWHA2ZVBQUEVvMFIxdHQ1dHVrVndjNTU5Y2c0N2RzWHh4dHZ2azV0WHRrN28xbTA3U0R5ZVJIaUhtbTg4STJvdUlpS0NsMTkrK1pxZC81dHZ2cWx3MytVakZWdTFhc1c4ZWZPczJ0M2QzYm5oaGh1cWRmNm9xQ2dXTFZwRW16WnRxbHlMMWNYRmhadHV1b21iYnJxcFd1ZTI5VWFtdjc4LzA2Wk5xOVk1aEJEMktjQ2RQYlVVNnlIdWJObmZ4KzhPR3ZCeVZoZ1FLbSs4Q3RHUVNVQW9oQ0FuSjhkcVlmQXJSVVpHVmxqUFJ3Z29tMktha0pCQVhGd2NjWEZ4WEx4NDBTSFhkWGQzSnlRa3hQSVJHaHBLVUZDUWpBaXNaU2FUQ2ExV1crblgxZC9mbnhiTmZFQ1RCWmhwR2VDTHY3LzFtbmZKeWNrME01dDRldm9VeTMzL21UNkpkMWIrZEZYMWxKWUhmM1pHTTBlRXQ4ZkQzZDFtZTNYRFFRRERYOU9taTB0S3F0VS9wbTl2WG52eEdYNVp1NkhDRk9pK3ZYdFdla3o4L29QczJidVB0cUVoM0hyVEJLdTJ3UVA2TVhoQVAzNWV1NEVQUHY2Q1VwMk9vWU5pZUdqbVBmajRlRnY2K2ZoNHMvRFY1MWk1K2llKy9OKzNsSmFXQW5EdzBGR0tpb3B4YzNPdGNOM0VFeWVKM2JxTlRiRi9rSmxWOXY5V3E5VXlac1F3N3B3NkNkL0x6bitsZm4xNjh1RzdiL0w4SzI5YXBrR25uajBuQWFHb0ZqOC9QM2xPSVVRRHAxTGd2ajVhQ3Y0d2N5eWo3TTIwTCtMMGVEb3JkQTF1R21zekM5RVlTVUFvaEdENzl1MTJkK3VzYkQwZjBYU1ZscFp5NE1BQjR1TGlpSStQcDZpbzZKcGVUNjFXRXhZV1JuaDRPTzNidHljc0xJeG16WnJKbEhjSHVIanhJZ0VCdGtmNzdUbCttcUxJNjhGc1p2ZXhOZlR2VlhrSVZodE1KaE1oclZ0eDQvaXhYRGVzNHE2dHJxNnVQUFhZdnhrMlpJRFZ6NGFpS0RUenY3b3dvbnk5c3VwTTFRWFFhTlQwak81S3oraXVyUDd4Vjk3LzZETlVLaFV6NzdtRHlJandTby81NzlMLzRlWHB5WFB6NTZMUldBZXhpcUpRV0ZqRTRpV2ZFTkd4QS9mY2NSdlIzYnBVZWg2MVdzMlVXMjVrN0tqcitPblhkYXpkc0luejZSbXMyYkNKaVRlTXMrcjc0T3pIU2Z4cjEyUTNOMWRpK3ZhaWY5L2VEQnJRMTI2NGVqbi9abjY4K2NxenZQejYyMnpmdVFmL3Evd2FDeUdFYUppMGFuZ294b25YWTB0SnlUVmpNc01ITzNUTUdleEV1MllTRWdyUkVFbEFLSVJneDQ0ZE50dWNuSnpvMWF1WEE2c1I5WkZPcDJQdjNyMzgrZWVmSER4NDBMTGcrN1hnNmVsSmh3NGRDQThQcDBPSERvU0ZoYUhWYXEvWjlZUnRKU1VseE1mSFUzalpXbnFYMjdGck55MEN5OVl1M1pWeG1KVk8xbTgwSEQxNkZISXkyWC9pRklxaW9GV3IwUmtNSER0VDgrbm5LcFdLajk1NzAyYTdmek0vaGcrMWZqT2pkOC91M1BpUHNiUnJHMXJqNndHTXVtNElONHdiYzFVajQyNzR4eGd1WkdReWR0UjF0R25kMG1hL0NlUEcwTDV0S0MyQ20xZmE3dTd1eHVJM1g2WlR4dzdWdXE2M2x5ZlRwdHpDdENtM2NEYnRISzR1TGhYNmpCMTlIV05IWFVmSDhQYTBieHQ2MVR0eE96czc4L3pUODRqZmY3RENkR1FoaEJDTm42c1daZzl5NHRYTk9qSUx6ZWlNOE00MlBVOE1kYUtGbDd5UkswUkRvNWp0RFJzU1FqUjZHUmtaUFByb296YmJCd3dZd1AzMzMrL0Fpa1I5WVRRYU9YejRNTnUzYjJmUG5qMldhWXUxTFNBZ2dDNWR1bGdDd2NEQVFCa2RXQU4zM0hHSDVmTXZ2L3l5VnM5dE1wbnNmdDlMUzBzdG80OFZSY0haMmRtcVhhL1hVMUJRZ0U2bnc5WFZGYTFXaThGZ1FLUFJ5QlJEWWRlMS9MbTJaK2JNbVpaUjBWT25UbVhNbURFT3U3WVFRalJVNlFWbUZteldrVjlhOXB6QTExWGh5V0ZPK0xuSjh6a2g2aE9saWhkWk1vSlFpQ1p1MTY1ZGR0dGxlbkhUWWphYlNVcEtZdHUyYmV6Y3VaUDgvUHhhdjRhN3V6dWRPM2VtYytmT2RPblNoY0RBd0ZxL2hxZ2RLcFVLVjllSzY5ZVZzOWRXM3U3bFZiM3B1VUlJSVlSb21KcDdLUHg3b0pZM2Z0ZFJhb0RzWWpPTHR1cDRZcGdUSGs0U0VnclJVRWhBS0VRVHQzdjNicHR0dnI2K1JFWkdPckFhVVZmT256L1AxcTFiMmI1OU81bVptYlY2Ym8xR1EzaDRPRjI2ZEtGejU4NkVobDc5bEVZaGhCQkNDRkgvaFBxcW1OWGZpWGUyNlRDYTRIeSttUTkyNkprejJBbUpDSVZvR0NRZ0ZLSUp5OHpNSkNrcHlXWjczNzU5SmNocHhBd0dBN3QzN3lZMk5wWWpSNDdVNnJsOWZYMkpqbzZtUjQ4ZWRPclVDU2NucDFvOXZ4QkNDQ0dFcUY4aW02dTR0N2VXajNicWNYZFN1S216UnNKQklSb1FDUWlGYU1MMjdObGp0NzEzNzk0T3FrUTRVbHBhR3JHeHNXemR1cFdDZ29KYU8yK3JWcTNvMmJNblBYcjBJQ3dzVE5ZUkZFSTBhTXVYTHljdUxxNnV5eEFOekxoeDQramV2WHRkbHlGRW5lblRXazJwQWRvM1V4RXNHNVVJMGFCSVFDaEVFN1p6NTA2YmJUNCtQblRvVUwxZE0wWDlwOWZyMmIxN041czNieVloSWFGV3pxa29DaDA3ZHJTRWdyS1dvQkNpc2FtdDM1ZWk2Umd3WUVCZGx5QkVuUnNVcHE3ckVvUVFWMEVDUWlHYXFJc1hMM0xpeEFtYjdiMTY5WklSWUkxQVptWW1HelpzWU11V0xiVXlXbEJSRkRwMTZrUk1UQXc5ZS9iRXc4T2pGcW9VUWdnaGhCQkNDRkdYSkNBVW9vbXFhbnB4bno1OUhGU0p1QlpPbkRqQm1qVnIyTE5uRHlhVDZXK2ZMeXdzakppWUdQcjI3WXV2cjI4dFZDaUVFUFZQWUdBZ3AwK2ZCbURxMUttRWhJVFViVUdpd1FrT0RxN3JFb1FRUW9pcklnR2hFRTJVdmVuRm5wNmVkT3pZMFlIVmlOcGdOQnJaczJjUGE5ZXV0VHM2dExxQ2dvS0lpWW1oZi8vK0JBVUYxVUtGUWdoUnY3bTR1RmcrRHdrSm9WT25UblZZalJCQ0NDR0U0MGhBS0VRVGxKMmR6ZkhqeDIyMjkrclZTM1l2YmtDS2lvcUlqWTFsL2ZyMVpHVmwvYTF6dWJ1N00yREFBQVlPSEVob2FLaE1NeGRDQ0NHRUVFS0lKa0FDUWlHYW9MaTRPTXhtczgxMjJiMjRZY2pKeVdITm1qVnMzTGlSMHRMU3YzV3VUcDA2TVhUb1VIcjM3bzFXcTYybENvVVFRZ2doaEJCQ05BUVNFQXJSQk8zYXRjdG1tN3U3TzVHUmtRNnNSdFRVeFlzWCtmbm5uOW04ZVRNR2crR3F6K1BsNWNXZ1FZTVlPblNvVENFV1FnZ2hoQkFPcFRPQ1JnVXFtYkFpUkwwZ0FhRVFUVXh1Ymk0SkNRazIyM3YwNklGYXJYWmdSYUs2TWpJeStPbW5uOWl5WlF0R28vR3F6cUVvQ2xGUlVRd2JOb3pvNkdqNVhnc2hoQkJDQ0lmTExqYnozalk5NFFFcUpuZVRXRUtJK2tEK0p3clJ4TWowNG9ibi9QbnovUGpqajJ6YnR1MnFkeVIyY1hGaHlKQWhqQm8xaXNEQXdGcXVVQWdoaEJCQ2lPcTVXR1RtbGMwNmNvck5KT2VZQ1BaU0dCd21iMW9MVWRja0lCU2lpYkUzdmRqRnhZV29xQ2dIVmlQc3VYRGhBdDk5OXgxLy92bW4zVkRYbm9DQUFFYU5Hc1hnd1lOeGMzT3I1UXFGRUVJSUlZU29HVjlYaFRCZkZmSEZaVE5pbHUzVkUraWhFQkVnbXlRS1VaY2tJQlNpQ2NuUHorZklrU00yMjN2MDZJRkdJNzhXNmxwdWJpN2ZmLzg5bXpkdnZ1cXB4QkVSRVl3ZVBab2VQWHJJanRSQ0NDR0VFS0xlVUJTNHI0K1dCYkZtVW5KTW1NeXc1RTg5ODRjNzBkeERGaVFVb3E1SUVpQkVFN0pueng2WlhseVBGUmNYczJiTkduNzk5ZGVyMnBWWXBWTFJ2MzkveG93WlEyaG9hTzBYS0lRUVFnZ2hHcVZpUFJ6TE1KRlZaRVpudUxxWkt6WFZwYmxDUmdHVUdLQklaMmJCcGxLR3RWT2pWVGVOa05EZFNTSFlTNkZkTTVWczFDTHFCUWtJaFdoQ2R1L2ViYlBOeWNtSnJsMjdPckFhVWM1Z01MQng0MForK09FSDh2UHphM3k4UnFOaDhPREJqQjgvSG45Ly8ydFFvYWpQWEZ4Y0tDa3BBYUNrcEFRWEY1YzZya2lJdjZmODV4bVFuMmNoaExqR2pDWlljOHpBejBjTkdLNXVxZXRhazYrREg0OWUzZXlaaHN6WFZlR09IbHE2QnN1c0gxRzNKQ0FVb29rb0tDamc4T0hETnR1N2QrK09rNU9UQXlzU1pyT1o3ZHUzOCsyMzM1S1ptVm5qNDdWYUxjT0dEV1BjdUhINCtmbGRnd3BGUStEcjY4dTVjK2NBU0UxTnBYMzc5blZja1JCL1QycHFxdVZ6WDEvZk9xeEVDQ0VhdDl3U000dTM2VW5PcnVOa3NJbkxMamF6ZUp1T1FXRnE3dXloUlpIUmhLS09TRUFvUkJNUkZ4ZG5kd2RjbVY3c1dFbEpTU3hkdXBTVEowL1crRmhuWjJkR2pCakIyTEZqOGZiMnZnYlZpWWFrWThlT2xvQnd5NVl0RWhDS0JtL0xsaTJXenlNaUl1cXdFaUdFYUx6TXdPZDdKQnlzVDdhZU10TEtXOFYxN1dWSFoxRTNKQ0FVb29td043MVlvOUhRdlh0M0IxYlRkT1htNXJKaXhRcXJGOERWNWVMaXd1alJveGs5ZWpTZW5wN1hvRHJSRVBYdDI1ZlkyRmdBWW1OajZkZXZINUdSa1hWYmxCQlg2Y2lSSTVhZlo0QStmZnJVWFRGQ0NOR0liVDl0NU9CNUNRZnJtKzhPNnVrYXBDSkFObXNSZFVBQ1FpR2FnS0tpSWc0ZE9tU3p2V3ZYcnJMTzB6Vm1OQnJac0dFRHExYXRvcmk0dUViSGFqUWFSb3dZd1lRSkV5UVlGQlYwN3R5WmpoMDdjdXpZTWN4bU14OTg4QUgzMzMrL2hJU2l3VGx5NUFnZmZQQ0JaVE90aUlnSU9uZnVYTWRWQ1NGRTQvVGJpYWEzMWw5RG9EUEMxdE5HYnU0aVVZMXdQUG1wRTZJSjJMOS9QMGFqN1NjQk1yMzQyanAwNkJCZmZ2a2xhV2xwTlRwT1VSUUdEaHpJelRmZkxKdVBDSnNVUmVHKysrN2oyV2VmcGFpb2lPenNiQllzV01EUW9VTVpQSGd3clZxMWtqY0FSTDFWVWxKQ2Ftb3FXN1pzSVRZMjFoSU91cnU3YysrOTk2TElRa3hDQ0ZIclNnMlFraU9qQit1ckU1bnl2UkYxUXdKQ0lacUFmZnYyMld4VHE5VkVSMGM3c0pxbUl5c3JpMlhMbHJGbno1NGFIOXVqUnc5dXZmVldXclZxZFEwcUU0MU5VRkFRano3NktJc1dMYUtvcUFpejJjem16WnZadkhselhaY21SSTI1dTd2enlDT1BFQlFVVk5lbENDRkVvNVJmYXE3ckVvUWR1Zkw5RVhWRUFrSWhHam1UeWNTQkF3ZHN0bmZ1M0JsM2QzY0hWdFQ0bVV3bWZ2dnROMWF1WEVsSlNVbU5qZzBQRDJmeTVNbUVoNGRmbytwRVk5V3hZMGVlZi81NVB2bmtFNDRkTzFiWDVRaHhWVHAyN01oOTk5MG40YUFRUWx4REpzbWY2alg1L29pNklnR2hFSTNjaVJNbktDZ29zTmt1MDR0clYwcEtDcDkrZkpHYTFBQUFJQUJKUkVGVStpbEpTVWsxT2k0Z0lJRGJiNytkbmoxN3lwUTZjZFdDZ29LWVAzOCtodzhmWnRldVhTUWtKSkNkblYzam9Gb0lSM0Z4Y2NIWDE1ZUlpQWo2OU9sRDU4NmQ1WGVnRUVJSUlVUWRrSUJRaUViTzN2UmlRSFl2cmlWNnZaN3Z2LytlWDM3NXhlNTZqMWR5Y25KaXdvUUpYSC85OVdpMTJtdFlvV2dxRkVXaFM1Y3VkT25TcGE1TEVVSUlJWVFRUWpRUUVoQUswY2paQ3doRFEwUHg4ZkZ4WURXTjA1RWpSL2pzczg4NGYvNThqWTZMaVlsaDh1VEorUG41WGFQS2hCQkNDQ0dFRUVLSXFrbEFLRVFqbHBXVlJVcEtpczEyR1QzNDl4UVhGL1BWVjE4Ukd4dGJvK05DUTBPNTQ0NDdaSjFCSVlRUVFnalJvSG03S09TVzFQNmllYTVhbU5SVnk5cEVBK241OVc5UlBwVlM5bUV3Vlg1YmlJWklWZGNGQ0NHdW5mMzc5OXR0bDREdzZpVWtKUERVVTAvVktCeDBkM2Zubm52dTRmbm5uNWR3VUFnaGhCQkNOR2orN2dxdmpIR21jL1BhanhVTUpoZ1VwaWJ2aXZBeDBFT2hYYlBLcnhmZ1VYRU4yNGdBRlFyZ3BDNnJ0eklSQVpXZnowbU56Y2ZtcGxWNGVZd3pFWUVxeSszWHJuZW1hN0JFTEtMaGtoR0VRalJpOGZIeE50czhQVDBKQ3d0ellEV05nMTZ2NTl0dnYyWE5taldZemRWL043Ti8vLzVNbXpZTkx5K3ZhMWlkRUVJSUlZUVFqakV4U3NQaGRDT0gweThObTFPQW03dG8rUEdvQVgwMWx1VWVFS29tSmtSZDRmN3kvYW9laW5HeXVyK0ZsOExGSWpNdmJkUng1VFB4NTBZNGN5YkhaTFVMY0hpQWl1WHhlbmFsbUhoaGxET25MbG9QOFZNVUNQZFhzWFN2bmkwbnJRdldHU0hNVDhXQVVEWC8zYTIzR2gyb041bHA1cVpZenFjM21mRjJVVWk0SUVNSVJjTWxBYUVRalpST3ArUElrU00yMjd0MjdZcEtKZTl3MVVSeWNqSWZmUEFCcWFtcDFUN0czOStmdSsrK20yN2R1bDNEeW9RUVFnZ2hoSENjcUNBVnZWdXBPWkZsWXU2UVN5R2Vzd1pDZlZXVUdPR1hvNFlxejdNbjFjaXhEQk1YaTh4V3daNUtnWThtdXZERzd6cXIvZ3BVQ0FiTG1jend3UTY5MVpUbjkyOTBZZnZwc3VEUFNVMkY4NVZmWjA5SzVXbm0ra1FEYjR4elprUUhEV3VQWFhvODViV1dHcXh2NjZxL1Y2RVE5WTRFaEVJMFVrZVBIa1duMDlsc2wrbkYxV2MwR3ZubGwxOVl0V3BWdFhjb1ZoU0ZNV1BHTUhIaVJKeWRuYTl4aFVJSUlZUVFRamlHaDdQQ0hUMjBMTnVySi9heVVYY3FCZTd2cDJYYmFUMmJrNnIzbkxuVUFLV0c2czNLR1IydXdWa0RQeDZwUEhpc2JIYVB5VndXMm1tcUdCZFJwSy84ZnAwUllwT01uTDVpNUtIcGlrdGRmcnRMa0lxMmZpcWJkUXBSWDBsQUtFUWpaVzk2c2FJb1JFVkZPYkNhaGlzek01TWxTNVp3L1BqeGFoOFRFaExDdmZmZUsxTzRoUkJDQ0NGRW82SlNZSG92TGQ4ZE1yRHpqSFVJZUhNWERiK2Z2RFRsT01CZElhT3c2dkRQVlF0ekJqdGhNbU9abGx3K3hmankwWWxRMXU2cWhlSktBcjNLcmxSK25pc0R2WnBZZmJnczZHdnRvMkwyUUMzWnhXYkxTTUh5K3E2czEwelpkT2kwdlBxM3dZb1F0a2hBS0VRalpEYWIyYmR2bjgzMkRoMDY0Tzd1N3NDS0dxWTllL2J3OGNjZlUxUlVWSzMrYXJXYWlSTW5jdjMxMTZOV1YxeExSUWdoaEdnS01qSXl5TW5Kb1gzNzlpaEs1WnNDTkZSbnpwd2hNREFRRnhjWHEvdE5KaE1uVDU2a2ZmdjJkVlNaRU5lZW9zQnQzYlhFSmhtNHA3ZVd3V0dYbnU4NnFjdDJOQTd6VTNGOVJObDk3WnFwK09tSWdWOFM3SStrSzliRFN4c3JuL3A3NVpUZ2NxRytLazVubTY0NHB1THZHOVVWZDEwWk9KWWZZbS9xY3JtVUhCTnpmaTZ0dEw2cTZoV2lJWkNBVUloR0tEVTFsYXlzTEp2dE1yM1lQb1BCd1AvKzl6L1dyMTlmN1dOYXQyN04vZmZmVDVzMmJhNWhaVUlJSVlSdG16ZHZ4c3ZMaXg0OWVsUVp6SlgzN2RtejUxVmRxN0N3a0pVclY5SzdkMjhpSXlPdHJwZVRrOE9ERHo2SXI2OHZ2WHYzWnRDZ1FmVHIxdytBRXlkTzhPbW5uekpyMWl4YXRXcFZyV3VWbHBZU0h4OVA5KzdkS3dSempyWjI3VnArL1BGSGV2WHF4ZURCZ3hrNmRDZ3FsUXFWU3NXLy92VXZXclpzeVhYWFhjZjExMStQdDdkM25kWXFSRzNTcUdCY2hJWXRKdzJrNUpweFVpdDh1VmZIK1h6YnNkb250N2dRZDdieXFjWnVUZ296K21qUjJuaFAzZFlJUWlnTEk4UDhWQ3lMMXhONzJWUm10UW9lN0svRllJSU8vaXFPWjVyUVhqRzEyTllhaElvQ2xlMC9xRlhENUs1YWZqaGlJTDlVUmdPS3hrMENRaUVhSVh1akIwRUNRbnZTMDlONTc3MzNPSDM2ZExYNks0ckN1SEhqbURoeElocU4vRW9WUWdoUmQwNmNPTUdLRlNzSURBekV3OFBEYnQ5VHAwNEJNSDc4ZUdiTW1GSGo5WEx6OHZMWXVYTW55NWN2SnpnNG1CdHV1SUVKRXlhZzFXcng5UFFFSURzN0c1VktSWGg0T0ZBV0tyNzQ0b3VrcGFVeFk4WU1wazZkeXVUSms2djgrM25tekJsZWUrMDFUQ1lUNDhlUFo4cVVLVlUrdmlzbEpDVHczLy8rbDMvLys5KzBiTm15UnNkZXpzUER3eEpZamgwNzFtckROM2QzZDVLVGt6bDU4cVRWVEkzZmYvK2QxYXRYTTMvK2ZBSUNBcTc2MmtMVXBZaEFGV3NURFJVMjVTZzNLRXpONGZTeXpVWXVWOWxVWUlBaW5ablA5dWdwMUpreG1DREVSMFZ5VHRVN0FJZjdxMGpNckx6ZnlnTjZ0cDR5WWpEQnV6ZVVqZVpyNDFPOVRSblZLakQ5bFRXV1QzbUdzalVJdy8xVm5DOHc4ZHR4MllGRU5HN3lhbGFJUnNoZVFPam41MWZ0ZCt5Ym1wMDdkL0xKSjU5UVVsSlNyZjZCZ1lITW5EblQ4c0pIQ0NHRXFFdmxJVjllWGg1QlFVRTIrK2wwT3N0aS9zN096bGUxTEVad2NERHZ2UE1PYjd6eEJyR3hzWHp3d1FmRXhjWHh5aXV2V0kwbW5EUnBFbjUrZmhnTUJrczQ2T3JxeW9RSkV3Z05EYVdrcEtUS3NLOURodzY4OE1JTHpKczNqMisrK1laTm16YngzbnZ2NGVmbng3Smx5OWk2ZFd1VjlaNCtmUnFUeWNUczJiTjU3YlhYYU51MnJjMSs3N3p6RGdaRDVWTWlMMTY4Q0pSdFlMWnMyVEtXTFZ0bWFTc3NMQVRnMkxGalBQTElJd0RvOVhxU2twSUFMTmVXNTJHaUlUcDAzanFVdTNKRGtDRnQxZHdTcGVIcGRicHFqN1M3ZkxmaEo0YzdrWnh0d21BbkkxUXBaU01ERjJ6V2NTS3JZc2ZrYkhPRjQ4OWNFVHJPSGVLRW0vYlNwaVRsdjY0MHFrdnJIMTQrNWJsOGhHRk53a0dWQXFNN2F0aDZ5a2lCakRvVURZZ0VoRUkwTWdVRkJYWTMxT2pldlh1ald3L283OUxyOVN4YnRveE5telpWKzVqaHc0ZHoyMjIzMWZsVUp5R0VFS0pjZWREWG9rVUxGaTVjYUxOZmVubzYwNlpOQTJEczJMRlhQUUxleWNtSnA1NTZpcEtTRW5iczJJRk9WL25hVzJhem1RVUxGaEFYRjBldlhyMTQ5TkZIQ1FnSXdHdzJzM0xsU29LRGd4azBhSkRkYTBWRlJYSHJyYmZ5di8vOWo0eU1ERTZlUEltZm54OVRwa3poNk5Ham5EeDVrc0RBUUp1UHBVdVhMcGJQbHk1ZHl1elpzL0h4OGFuUUx6UTBsQnR2dkpFMzMzd1RQejgvM04zZC85YTZ3bHF0bG9pSUNNdnREei84a01jZWUweW1INHNHNzhwNHpsV2pjRHJiWENFY3JPN0xEcjBSbHZ5cHR3b050ZXBMb1IxY0N1c3FDd2VoTFB4N2M0dU9wTXZhKzdWUmN6elRSSFp4MlhuZitGM0hwSzRhVmg0MFlEYVhyVDBZSHFBaXpGZkZrUXYyUnpCTzc2V2xYVE9WNVRHYXNiMUpDWUM3RnI0OUtEc1ppNFpEQWtJaEdwa0RCdzVVZUVmdmN0MjZkWE5nTmZWZmRuWTI3N3p6anVYZC9hcDRlSGd3WThZTW9xT2pyM0ZsUWdnaFJNMWNQdDIxdWt5bXFxZjBBZno1NTU5czJMQ2gwcmJ5a2ZmWjJkbTg4TUlMbEphV1d0cmVmLzk5U2twS09IejRNSzZ1cnJpNnV2Si8vL2QvQUp3L2Y1N2p4NCtqVXFtWVBYczJZOGVPdFZ2RHpUZmZ6S3BWcStqVnF4YzlldlFBUUtQUjhQTExMMWZyTVZUWGtDRkRHREprQ01lT0hjUFQwNU1XTFZwWTJqNy8vSE9XTDE5T3k1WXRlZmZkZDYyT3UrMjIyOGpNek9UV1cyOWwvUGp4Vm0wblRwd2dORFJVbGlNUmpjYVZtMzk0T0VQU3hZcXZRYTdzWjB0bHIxK2VIZUhNa2o5MTFkNEoyR1NHVXhmTGZxYzVheTZGZFczOVZIeHo0TkpjNSt4aWFOK3NiSTFDTTlDcmxacitJV3FlV1ZkcUNSSXI4OW1lUytkbzVxYncrRkFueTVxR2FoVjhlTE5zVWlJYU52a0xKVVFqWTI5NnNVYWpvWFBuemc2c3BuNUxURXhrOGVMRjVPYm1WcXQvZUhnNHMyYk53cy9QN3hwWEpvUVFRamlHMFZpOWFYUDkrdlhqOTk5L1orUEdqYmk0dU9EbTVtWVZTUHI3KzVPVmxjV1pNMmVzam91TGk3TzBBeHc5ZXRTcXZmeitMNy84RW1kblo0WVBIMjZ6Qmg4Zkh6Nzc3TE8vdFk1ZlFrSUM3Ny8vUGpObXpDQXFLc3B1MytlZWV3NC9QeityNTA2clY2OEd3TVhGaFNWTGxsajF6OHpNeE5QVGs0U0VCRkpTVWl6MzUrZm5zM0hqUnJwMDZjS3p6ejRyb3dkRm82QndLZmx6YzFKd2QxSkl6YTBZcnFtckd4QmVjVnVsZ041b3JqUWNWQ2tWMTBBRTYvdEtEZFlia2x3ZVZCNDRiK1RHemhwT1pKbTR2YnNXZjNlRlZ6YlpEd2V2RkJXc1lsL2FwVGRZWkg2V2FBd2tJQlNpRVRFYWpSdzRjTUJtZTZkT25XcThDSGxqdFduVEpwWXVYVnJ0RjBiang0OW40c1NKZjJ1YWtSQkNDSEV0bGErYmQvNzhlWjU4OGttYi9TNGY0V2RycmIwcktZckN2SG56ZU9DQkJ5b051T0xpNG5qOTlkY3BMQ3lrZGV2V2xvRE0zZDJkd3NKQzlIbzluVHAxSWpJeWtxaW9LQ0lpSXFvY1RiZDY5V3JPblR0bnVhM1g2OW13WVFOUlVWRk1uRGlSMHRKU3pwMDdoMDZucS9aSFVsSVNKcE9KSjU1NGdxZWVlb29CQXdaVWV1MERCdzZRbVpsSlptWW1pWW1KRmRxUEhEbkNrU05IS3R5Zm41L1ArdlhyS3ozbndZTUhtVFZyRmkrODhJTE5OUkNGYUNndTMzMjRTL095Tnd1T3BGcy9yMDdPTmxGU3pSbTJxaXZtSWdkNUtxUVhWQjdZWGI2aHlPWE1GV0xHeXFYbm0vRndVcmlycDVhNFZDTUh6MWR2SkhVNVZ5ME1EbFB6emg4VmQyQ3h0UnV5RUEyQkJJUkNOQ0pKU1VtV0JiSXJJN3NYbDcwUVdycDBLWnMzYjY1V2YwOVBUeDU0NElFcVJ4a0lJWVFRZFUydjExditUVTlQdDludjhsRHc4ckN3S2lxVnFrSTRtSjZlenFlZmZzcm16WnRScTlYY2R0dHREQjgrbkgvKzg1OEFMRnEwaVB6OGZHSmpZOW04ZVRNN2R1d0F3TlhWbFQ1OStqQmx5aFRhdDI5ZjZmV2lvNlA1L1BQUEtTb3FzcnAvejU0OVJFWkdNbVRJRVBidTNjdjU4K2V0TmhnN2V2UW9iZHUyWmVUSWtSaU5Sa3BMU3lrcEthRzB0SlNPSFR0U1dscEthV2twNjlhdEl6ZzR1RUpZVjFKU3dxSkZpd0RvMDZjUEw3MzBFdVBIanljNk9wcmc0T0FxdjA2N2R1MUNyOWN6ZGVwVXRGb3RyNy8rT2o0K1B0eDQ0NDMwNzk5Zk5pa1JqY0l2Q1FheWlzeW9GQmdib2VGWWhvblVYRFA5UTlSa0ZKZzVsVzNpeFkzVm4yNnJ2bUtGaEc3QlpXc0hWc1pKcmFBM1ZwTEMyUWptL04yVkNyc3JyejVrNE02ZVdyN1piMk9iNWI5Y09VVmFvNExidTJ0WnR0ZGd0VjVpZVQrMUFnWUpDRVVESlFHaEVJMUlmSHk4M2ZhbXZ2NWdUazRPaXhjdnRydUp5K1U2ZGVyRUF3ODhnSyt2N3pXdVRBZ2hoS2k1dExRMHE0MDVTa3RMOGZiMlp0Q2dRZHg3NzcwWWpVWkxvR2MybXpsNjlDaVJrWkZjdUhDQjU1NTdqbTdkdWxrQ3I5emNYRlFxRlo2ZW50VzZkbEpTRXQ5Ly96Mi8vZlliQm9PQjNyMTdNMlBHREVKRFF6bDU4cVNsWDNGeE1kMjZkYU5idDI3Y2YvLzliTnEwaVcrKytZYXpaOC95KysrLzg4Y2ZmL0RXVzIvUnFWT25DdGNJRFEzbHRkZGV3MmcwRWhJU3dvNGRPM2p0dGRjSUN3dmpqanZ1QU9CZi8vcVgxVEc3ZHUxaS92ejVIRHQyaklpSUNCNTY2S0VhZjExWHIxN04yYk5uVWF2VkRCNDhHRVZSMEdnMGxuQ3p1ZzRlUEVoU1VoS2pSNC9td1FjZnhNM05yY2ExQ0ZGZi9YU2s3STJHcWRGYS9GemhneDFsUWR1dUZDTzlXcW1aR09WRVRvbVpuV2VNN0Q5bnFuSlVYV3F1aVpLL2tqVXZGNFVoYmRVc2lOVXhvb09hWWowa1hEQnhzZGpNc3IxNml2V1ZuK3p5ZTFVS2pPeWdRYXVHcEN5VFZVRG9yQ2tMSlBlbEdaazN4SW4zLzlTVFdWanhuUDd1Q21NNmFsaTBWY2VFU0EzeFo0MUVCS3I1N3BDQm5DdW1JNWNIbkJvVmRuZGlGcUkrazRCUWlFYkUzdnFEUVVGQk5HL2UzSUhWMUMvSnlja3NYTGlRN096c2F2V2ZNR0VDRXlkT3ZLb0YzNFVRUWdoSCtQNzc3OW0wYVJNeE1URzR1TGhRVWxKaVdjTnYxcXhaRkJZV01udjJiQVlPSElpaUtNeWVQWnNPSFRyUXVYTm51blRwZ3RGb1pNV0tGUUJzMzc2ZGtwSVNaczZjeWNpUkl5dTlYa1pHQmx1M2JtWERoZzJjT0hFQ056YzNoZzhmemcwMzNFQjRlRGdBQlFVRnpKdzVFNENZbUJpcmRYdWRuWjBaTzNZc28wZVBadFdxVlh6KytlZVVscFp5NnRTcFNnTkN3R29IWU9XdktZaUtqVzFSejU4L3oydXZ2UWJBOWRkZno2eFpzOURwZEp3NmRZcU9IVHRXKyt0NjIyMjNNVzdjT0RRYWpTWFVjM0p5b3JDd2tGZGVlWVhldlh2YlBEWWpJNFBiYjc4ZGdBY2ZmQkJYVjFmWm1FUTBTdjd1Q3JkMzErS3NnWmMzNmJqdzEzUmdvd2wybmpHeTY0eVJnV0ZxN3UzdFJIcUJpYmUyNmluVTJVNEpYOW1rczV6My9uNWF2ajFZRnNMOWR0eElaS0NLR1gyMXVHb1ZkcVVZY1ZKak5YVlpVYUNWdHdxMXF1eFlmM2VGRGNjTnhKMDFXb0pCelY5UDZVZDBVQlBxcTJKNXZKNFRtU1k4bmJXOE1NcVozNDRiK09PMDBmSTRlcmRTYzFNWERXLzhyaU83MkV4U2xvazdlbWpSR1NEVVYrR3NHdkpLek9pTVpWT0tqU1pZc0ZtSHpsaTJKcU9iRnJ5Y0ZTNFdteXVFaVVMVVYvTFhTb2hHSWljbmg5VFVWSnZ0VFhsNmNYeDhQTysvLzM2MXBsRTVPenR6Ly8zMzA2dFhMd2RVSm9RUVFsdzlGeGNYY25OeldiTm1qYzArYjcvOU5xMWF0U0kwTkJRbkp5Y1NFeE1yWFZPdjNIZmZmVWQwZExSbDg1Qnk2OWV2WitIQ2hZU0VoTkN0V3pmdXZ2dHVvcU9qY1hKeXN1cDM0Y0lGeStjN2R1eWdlL2Z1M0hUVFRWWjlWQ29WdDl4eUN6RXhNY3lkTzVlY25KeWFQT3hLNWVmbk0zLytmUEx5OHBnd1lRSVBQZlFRaXFLd2E5Y3VYbjc1WlRwMDZNRDA2ZE9Kam82dTF2bTh2THlzYnBlSGtyLzg4Z3U3ZCsrMmVkemxVNTMxZW4yMVIyUUswVkNFK2FrWUZLckdWUXZyanh0SXVGRDVjRGt6c1BXVWthUXNFdzhQY0tKZkd4VWJUOWhlKzl2WFZXRndtSm9XWGdxZjc5RmJiWGh5NUlLSm94ZDBER21yWmxJM0xSMzhWYnkxOWRMMDVVNkJLaDRkNU1TSkxCTTd6cGpZbDJhc3NJbUpsNHVDR1FqM1YvSFJUcjFsbE4rWGUvV2s1cHE0SVZLRHpnanJFZzNvamRBeFFNWFgrL1dXalV0S0RmREpMajNkVzZnWTBsWkR1MllLYnRxeTN3c21jOW1IV2lrTEt3R0s5ZkQ1SGoxbmNtUTRvV2c0SkNBVW9wRTRmUGl3M2ZhbUdoQ3VYNytlWmN1V1lhN0dhc0hObXpmbmtVY2VvV1hMbGc2b1RBZ2hoUGg3dEZvdEFHM2J0dVhERHorMGFpc2ZCVGgzN2x4Q1EwTXQvVXRMUzVrN2R5NmpSbzJ5OUMwdUxtYkNoQWtBUFBUUVF4WENRWUNkTzNmU3QyOWYzTnpjeU0vUFovUG16Wld1NTV1VmxXWDV2RTJiTmh3N2Rvd0ZDeFpVV245V1ZoWVhMbHpnczg4K1E2MVdNM255NUJvOCtrdlMwdEo0L3Zubk9YUG1ESk1uVCthKysrNnp0QTBjT0pEWFgzK2RaNTU1aG5uejVqRjQ4R0JtejU1ZDQrQ3VQUGpidG0xYnRZOHBMQ3kwR2tFcFJFUFdLVkJGYXg4VkY0dk1yRHlvcDlqKzBuMFdhWGxtbnQxUVd1a3V2NTJicS9CMFZ2QnlVVENhekd3L1l5VER4c1lrWmlEMnBKR1VYRE9UdWxySEdFZlNUVHovbTQ0VU8ySGN4U0l6LzkydFoxZUtFZU1WM1RZbkdkbDZ5bWcxTlhoWmZPVVBjRithaVgxcFplR2tteGJjblpTeUtjdUtnbHBWRmhBcVFMSGV6TmxLZG1BV29qNlRnRkNJUnNKZVFPamk0bEtqcVRXTmdjbGtZdm55NVRaM0VyeFN0MjdkZU9DQkIzQjNkNy9HbFFraGhCQzFvenJMWUZ6ZTUrOHNtOUcxYTFmZWUrODlGRVd4TzIyMmZFTVJqVVpEYW1vcXAwK2Z4dFBUMCthMDRQS1JlaXRYcnNUSnlhbkNhRU43MHRQVCtiLy8rei9McGlEdDJyWER4Y1dGLy83M3Y1U1dscUxUNlN6Lyt2ajRVRmhZeUpZdFcwaEpTV0hKa2lYVm12cTdidDA2UEQwOWFkbXlKU05Iam1UMDZORjIxeExNek16a2xWZGVZZENnUWJ6MTFsdE1uejVkTmpvVGpjTFJDeWFPMmhndFdKVlNHenNaSDA2ditmbVNza3k4dXJuaTVpZjJ3c0Z5ZnliYkhzRjROZXNHRnVtaHlMSWVvb1NCb3VHVGdGQ0lSc0JzTm5Qa3lCR2I3WkdSa1UxcS9adVNraEtXTEZsUzVhWXQ1Y2FQSDg4dHQ5d2k2dzBLSVlSb1VLcnpkK3Z5RWZRMTdYKzVHMjY0Z1g3OSt0R3NXVE9ienlueTh2SzQ2NjY3S0NnbzRONTc3NlZObXpZOC9mVFQ5T3JWaTBjZWVRUlhWOWNxcjI5UFlXR2gxZTNtelp0ak5wc3R1emNuSlNXUmxKUUVnS2VuSi83Ky92ajYrdUxqNDBQdjNyMEpEQXdrUGo2ZVU2ZE9jZTdjT1ZxM2JsM2xOYytjT2NPS0ZTc0lDZ3BpN2RxMXJGMjd0bHExZnZQTk4yUmxaVEZuemh4dXUrMDJwaytmWHNOSEs0UVFRamhXMDBrTWhHakUwdFBUcmFiMFhLbHo1ODRPcktadVpXZG5zM0RoUXBLVGs2dnM2K1RreE15Wk0rblRwNDhES2hOQ0NDRWN6MlM2TkN5bU9zdHRYTjcvU3ZZMk85UHBkTHo0NG9zVUZCVFFwazBieG84Zmo3T3pNM1BtekdIUm9rVWNQbnlZZSsrOWwySERodGtjVFdqcnZPdlhyMmZkdW5Va0pDUUFjUExrU1JZc1dNRDA2ZE41N0xISG1EVnJGbTNidHFWWHIxNTA2dFNKVnExYTRlenNYT0ZjR1JrWjNIMzMzWFR0MnJWYTRTQ1V6Y0tBc3JXZUF3TURxMTEzK1VoS0x5OHZ4bzRkVyszamhCQkNpTG9pQWFFUWpVQlY2dzgybFlDd2ZQZkN6TXpNS3Z0NmUzc3paODRjd3NMQ0hGQ1pFRUlJVWZ1TXhyTHBjcW1wcVphZGc2OWtNRnlhMjFjZS9uMysrZWQ4OTkxM2x2c3ZEdzR2NzE5ZEowK2U1STAzM3VERWlSUDQrZm54M0hQUFdRSzYwYU5INCt2cnk2dXZ2c3Fycjc3SzBxVkxHVHQyTEFNSERxeHl6ZDkxNjlieHhSZGZrSkdSQWNEWXNXT1pNbVVLbXpkdlp2bnk1Y1RHeGhJVEU4UGt5Wk5wMzc0OWdZR0JlSHA2Mmh6aDZPL3Z6L3Z2djQrYm14dW5UcDNpNHNXTGxKYVdFaE1UWTdPRzhuTzFhTkdDaFFzWFZ2dHI4dlhYWC9QcHA1L2k2K3RMVUZCUXRZOFRRZ2doNm9vRWhFSTBBdllDUW05dmIxcTBhT0hBYXVwR2NuSXlyNy8rT25sNWVWWDJiZG15Slk4OTlsaWxpN0FMSVlRUURVVjVRS2hTcWZEdzhLaTBqMDZucTlEZnhjWEZxdi9sb3diTHArdFd4V3cyYy9EZ1FYNzg4VWUyYk5tQzJXeW1lL2Z1ekowN3Q4Skl1ejU5K3ZEUlJ4L3h6anZ2c0hQblRqNzU1Qk0rK2VRVC9QMzlhZCsrUFczYXRDRWdJSUNlUFh0YWpld3JEeERWYWpXelo4OW16Smd4QUV5ZE9wWHJycnVPTDc3NGdpMWJ0ckIxNjFhcjY2bFVLalFhRFJxTkJrVlJNSmxNbUV3bWREcWRWUmlxS0FyOSt2V3pHeENXZjIzT256L1BrMDgrV2EydlRYbC91UFExRjZJK3FjRWdYbEVIWk5FalVWY2tJQlNpZ1RPWlRGV3VQMWlUcVR3TlVVSkNBb3NXTGFLNHVMakt2cDA3ZCtiaGh4KzJ1OEM0RUVJSTBSQ1VoMytWalc0Yk9YSWtHbzNHYXQyLzB0SlNBS1pNbVdKekYrUExBOFVyWGJ4NGtVT0hEaEVmSDgrZmYvNUpWbFlXV3EyV21KZ1l4bzBiUisvZXZXMGVHeEFRd0VzdnZVUjhmRHpMbHk5bi8vNzlaR1pta3BtWnlZNGRPMmpldkRuZTN0NVdBV0dYTGwzNDRJTVBPSG55Sk4yN2Q3YzZYMUJRRUk4Ly9qZ1BQZlFRMjdkdjUrREJneVFuSjVPUmtVRmVYaDQ2bmM3dVl3a0lDT0MxMTE2cmNxcHhlV0NxMSt0SlQwKzMyL2R5K2ZuNVFNVjFFNFdvRDd5Y0cvZHJnNGJPVTc0L29vNUlRQ2hFQTVlY25HejN5V2RqbjE0Y0h4L1B1KysrVzYwUkQwT0dER0g2OU9tbzFXb0hWQ2FFRUVKY1d3YURnYWlvS0VhT0hGbWg3ZEZISDJYUW9FR1drWUltazRtK2ZmdFdPbUpPbzlId3dBTVAwS2RQSDFxMWFsWHB0UjU1NUJFT0hUcUVuNThmWVdGaGpCbzFpaTVkdXRDdFc3ZEsxL3V6SlRvNm11am9hSktUazltd1lRTjc5KzVsMXF4Wk5wK3ZlSGw1VlFnSEwrZnU3czdJa1NNcmZBM01aak5HbzlIeVlUYWJNWmxNbU0xbXpHWXpXcTIyV204V0ZoVVY0ZXZyeTVneFk3am5ubnVxL1RpLytlWWJ0bS9mWHVuM1JvaTY1cXlCWUMrRmMzbXk4MjU5MUxhWmpDRVVkVU14VjJlMVlpRkV2ZlhMTDcvdzlkZGYyMnhmdEdnUkFRRUJEcXpJY2Y3NDR3OCsvdmhqdXd1cWw1czBhUkwvK01jL0d2MW9TaUdFRUZmdjVaZGZ0bXlFOGRSVFQ5R3BVNmM2cnFqK3lNek14TVBEdzdKcFIxTng4ZUpGZkgxOWEvejh3V2cweWh1U29sN2JlTUxJLy9aVmIwa0I0VGhxRlR3N3dwa1dYdkthUmRRK3BZby9aaktDVUlnRzd0Q2hRemJiQWdJQ0dtMDR1RzdkT3BZdFcxWmxQNVZLeFl3Wk14Z3dZSUFEcWhKQ0NDRWFwNmE2YnErZm45OVZIU2Zob0tqdmhyZFRFNWRxSkRHejZqZmFoZU5NaU5SSU9DanFqSXhkRmFJQk14Z01KQ1ltMm14dnJOT0xmL25sbDJxRmcxcXRsa2NlZVVUQ1FTR0VFRFVtazJ5RUVJMlpvc0E5dmJVMDk1QXdxcjdvMFZMTjJJNHloa3ZVSGZucEU2SUJPMzc4dU4wRnVDTWpJeDFZaldQODlOTlByRml4b3NwK2JtNXV6Smt6aC9Ed2NBZFVKWVFRb2pIdzlQUzBmSjZSa1ZHSGxRZ2h4TFhuNzY3dzdFaG5WaDNTODl0eDJYRzdycmhwNGJidVd2cUZxSkc0VnRRbENRaUZhTUFPSHo1c3Q3MnhCWVEvL1BBRDMzNzdiWlg5dkwyOW1UZHZIbTNhdEhGQVZVSUlJUnFMMXExYnMzdjNiZ0NTa3BJWU1tUklIVmNraEJEWGxwTWFwblRUTWpwY3c1RjBFMWxGWnZSTkpDdk1MREt6TytYU2crMGVyQ2JZZ2RONzNad2d5Rk1oTWxDTnN5UXpvaDZRSDBNaEdqQjdBV0hMbGkzeDl2WjJZRFhYMXVyVnExbTFhbFdWL1FJQ0FuamlpU2NJREF4MFFGVkNDQ0Vhay83OSs3TjY5V3JNWmpOYnRteGg1TWlSdEc3ZHVxN0xFa0tJYTg3WFZXRkFhTk5iTzlORkExdFBsWVdFSnk2YXVLdVhFNTdPTW81UE5FMnlCcUVRRFZSUlVSRW5UNTYwMmQ1WTFoODBtODE4OTkxMzFRb0hXN1pzeVRQUFBDUGhvQkJDaUtzU0ZCVEVvRUdEZ0xKZGFCY3NXTUNPSFRzd21XUVJmeUdFYUl3bWRkWGk2MW9XQ0JhVW12bHFuNkdPS3hLaTdzZ0lRaUVhcUlTRUJMc3ZXQnBMUUxocTFTcSsvLzc3S3Z1MWJ0MmFKNTk4MG1yOUtDR0VFS0ttcGsyYnhxbFRwMGhKU1NFdkw0LzMzMytmano3NmlCWXRXdURxNmxyWDVRbkIvUG56NjdvRUlSb05WeTNjMFVQTDRtMWw2N3J2VGpIU3U1V0tIaTJiM21oS0lTUWdGS0tCc2plOVdGRVVJaUlpSEZqTnRiRm16WnBxaFlNaElTRTgvdmpqRWc0S0lZVDQyMXhkWFhueXlTZDU2NjIzT0g3OE9BQjZ2WjdrNU9RNnJrd0lJY1MxMERWWVJmOFFOWDhtbDAwMVhoWnZvR09BQ25jbm1Xb3NtaGFaWWl4RUEyVXZJR3pidGkxdWJtNE9yS2IyL2ZISEgzejExVmRWOWdzSkNlR0pKNTZRY0ZBSUlVU3Q4ZlQwWlA3OCtkeHp6ejJ5QnFFUVFqUUJVN3BwOEhJcEN3VHpTc3g4czErbUdvdW1SMFlRQ3RFQTVlVGtjUGJzV1p2dERYMzM0dmo0ZUQ3KytPTXErNFdGaFRGdjNqdzhQRHdjVUpVUVFvaW1SSzFXTTJ6WU1JWU5HMFoyZGpaWldWbm85ZnE2TGtzSUljUTE0TzZrTUMxYXc1SS95MzdQYjA4MjByc1NYUlFEQUFBZ0FFbEVRVlMxbXFnZ0dWTWxtZzRKQ0lWb2dJNGNPV0szdlNHdlA1aVFrTUM3Nzc1YjVZTHdiZHUyWmQ2OGViaTd1enVvTWlHRUVFMlZyNjh2dnI2K2RWMkdFRUtJYTZoSFN6VzlXNW5ZblZvMjFYaHBuSjRYUmpuanFxM2p3b1J3RUluRGhXaUFEaDA2WkxOTm85SFFvVU1IQjFaVGU1S1RrMW0wYUZHVkl6VEN3c0o0L1BISEpSd1VRZ2doaEJCQzFKcmJvelY0L0xYMllIYXhtWlVIWk9TNGFEb2tJQlNpQWJJM2dyQkRodzQ0T1RrNXNKcmFrWjZlemh0dnZFRnhjYkhkZmtGQlFjeWRPN2ZCcjdFb2hCQkNDQ0dFcUY4OG5SVnVqNzQwMFRLbnhJelIvc1FtSVJvTm1XSXNSQU9UbFpWRlZsYVd6ZmFHT0wwNE96dWJCUXNXa0p1YmE3ZWZyNit2N0ZZc2hCQkNDQ0dFdUdaNnQxWnpPTjFFeDRDeTNZMWxMMlBSVkVoQUtFUURjK3pZTWJ2dERXMkRrc0xDUWw1Ly9YVXlNelB0OW5OM2QrZnh4eC9IMzkvZlFaVUpJWVFRUWdnaG1ob0ZtTjVMRmg0VVRZOU1NUmFpZ1VsTVRMVFo1dXpzVE51MmJSMVl6ZCtqMCtsWXVIQWhxYW1wZHZzNU9UbngyR09QMGJKbFN3ZFZKb1FRUWdnaGhCQkNOQjBTRUFyUndOZ2JRZGloUXdmVWFyVURxN2w2UnFPUnhZc1hjL3o0Y2J2OTFHbzFzMmZQcG4zNzlnNnFUQWdoaEJCQ0NDR0VhRm9rSUJTaUFTa3NMTFE3Mmk0OFBOeUIxVnc5czluTVJ4OTl4UDc5KyszMlV4U0YrKysvbjZpb0tBZFZKb1FRUWdnaGhCQkNORDBTRUFyUmdGUTEycTZoQklUTGx5OW4rL2J0VmZhNzg4NDc2ZGV2bndNcUVrSUlJWVFRUWdnaG1pNEpDSVZvUU95dFA2aFNxV2pYcnAwRHE3azZtelp0WXQyNmRWWDJ1K21tbXhneFlvUURLaEpDQ0NHRUVFSUlJWm8yQ1FpRmFFRHNyVDhZRWhLQ2k0dUxBNnVwdVlTRUJKWXVYVnBsdnhFalJuRFRUVGM1b0NJaGhCQkNDQ0dFRUVKSVFDaEVBNkhYNnpsNThxVE45dm8rdlRnek01UEZpeGRqTkJydDl1dlhyeDkzM25rbmlxSTRxREloaEJCQ0NDR0VFS0pwazRCUWlBYmkxS2xUR0F3R20rMzFPU0RVNlhTOC9mYmI1T2ZuMiswWEZSWEZ6Smt6SlJ3VVFnZ2hoQkJDMUZzR0U1elBOOWQxR1VMVUtrMWRGeUNFcUI1NzA0dWgvZ2FFWnJPWmp6LyttT1RrWkx2OVFrSkNlUGpoaDlGbzVOZVNFRUlJSVlRUW9uNDZuRzdpcTMxNmpDWjRZWlF6VHVxNnJraUkyaUVqQ0lWb0lPd0ZoSUdCZ2ZqNCtEaXdtdXI3K2VlZjJiRmpoOTArbnA2ZXpKNDl1OTZ2b1NpRUVFSUlJWVJvdWtvTThORk9QZW41WmpJTHphdzVabnVHbHhBTmpRU0VRalFBWnJPWjQ4ZVAyMnl2cjZNSDkrM2J4OHFWSyszMlVhdlZQUHp3dy9qNyt6dW9LaUdFRUVJSUlZU29PUmNOVE94eWFjYlRtZ1FER1FVeTFWZzBEaElRQ3RFQXBLYW1VbFJVWkxPOVBnYUVhV2xwTEZteUJMUFovaC9NYWRPbUVSRVI0YUNxaEJCQ0NDR0VFT0xxRFF4VEUrcGJGcVVZVFBDLy9mbzZya2lJMmlFQm9SQU5RR0ppb3QzMitoWVFGaFVWOGRaYmIxRmNYR3kzMzlDaFE3bnV1dXNjVkpVUVFnangvK3pkZDN4VFZmOEg4TTlOMG5TWFRscGFTbHZLWGlKTGtBMUNRVUJFUUJBUlpDaklVbEJRY1BDZ2o4aXdnS0tJTEdYSWtpa2crREJsQ3NxVVF0bWpnKzdka3JaSjd1K1AvbkpwYUhLN2tnNzR2Rjh2WDdRNTU1NTcwZ1pwUHpubmZJbUlpRXBISVFCRG02bGdLS3Q0NllFZWx4N295M1ZPUkpiQWdKQ29FcEFMQ0oyY25PRHI2MXVHczVHbjErdXhaTWtTeE1URXlQYXJWYXNXaGc4ZnpvckZSRVJFUkVSVXFRUzZLZEMrNXFQcUpCc3U1Q0pIVjQ0VElySUFCb1JFbFlCY2daTGF0V3RYcUpEdDExOS94Y1dMRjJYN3VMbTU0ZDEzMzJYRllpSWlJaUlpcXBSZWFhU0NvenJ2OTdENFRCRUhickJnQ1ZWdURBaUpLcmpFeEVRa0ppYWFiYTlJMjR0UG5UcUYzYnQzeS9aUnFWUjQ5OTEzSzJ6VlpTSWlJaUlpb3NJNHFRWDBxdmRvRmVIZWExcGs1TEJnQ1ZWZURBaUpLamk1MVlOQXhRa0lJeUlpc0h6NThrTDdqUnc1RXNIQndXVXdJeUlpSWlJaUl1dnBXa3VGcWs1NXF3Z2Y1Z0svaDNPZk1WVmVEQWlKS2ppNTh3ZFZLaFZxMXF4WmhyTXhMU2NuQjk5Ly96MXljK1VyZVBYbzBRUHQyN2N2bzFrUkVSRVJFUkZaajFJQjlHdjA2TmlrUXplMVNNcmlLa0txbkJnUUVsVndjaXNJYTlhc1dTSE84VnUvZmoyaW9xSmsrelJzMkJDREJ3OHVveGtSRVJFUkVSRlpYNHZxU2dTNjVVVXJXajJ3OHdyUElxVEtpUUVoVVFXV21abUp5TWhJcyswVllYdnh1WFBuY1BEZ1FkaytYbDVlbURCaEFwUktwV3cvSWlJaUlpS2l5a1FBTUtESm8wVWJKKy9wRUpYR1ZZUlUrVEFnSktyQWJ0KytMZHRlM2dGaGNuSnlvZWNPcXRWcVRKNDhHVTVPVG1VMEt5SWlJaUlpb3JKVHowdUJSajU1OFlvb0FnZFowWmdxb2ZMZm0waEVadDI2ZFV1MnZYYnQybVUwazRMMGVqMldMbDJLakl3TTJYNnZ2LzQ2L1AzOXkyaFdSRVJFUkVSRVphOS9ZeHZjVDhsQjczb3FkS2pKblZOVStUQWdKS3JBNUZZUSt2bjVsZXVxdkQxNzl1REtsU3V5ZlpvM2I0N09uVHVYMFl5SWlJaUlpSWpLaDM4VkFmTmV0SVdLK3pTcGt1SkxsNmlDRWtWUmRnVmhjSEJ3R2M3RzJLMWJ0N0IxNjFiWlBtNXViaGc5ZWpRRVFTaWpXUkVSRVJFUkVaVWZob05VbWZIbFMxUkJKU1ltSWkwdHpXeDd6Wm8xeTNBMmp6eDgrQkJMbGl5QlRxY3oyMGNRQkl3Wk00Ym5EaElSRVJFUkVSRlZBZ3dJaVNxb3dncVVsRmRBdUhyMWFzVEZ4Y24yNmRXckZ4bzJiRmhHTXlJaUlpSWlJaUtpMG1CQVNGUkJ5VzB2VnFsVTVWTDQ0K1RKa3poeDRvUnNuNkNnSVBUdjM3K01aa1JFUkVSRVJFUkVwY1dBa0tpQ2tsdEJHQkFRQUpXcWJHc014Y1hGNGFlZmZwTHRZMnRyaTNIanhwWDUzSWlJaUlpSWlJaW81QmdRRWxWQU9wMU9OaUFzNiszRk9wME9TNVlzZ1VhamtlMDNiTmd3K1BqNGxOR3NpSWlJaUlpSWlNZ1NHQkFTVlVEUjBkSEl5Y2t4MjE3V0FlRnZ2LzBtdStVWkFGcTFhb1gyN2R1WDBZeUlpSWlJaUlpSXlGSVlFQkpWUUJXcFFFbFVWQlIyN3R3cDI4ZkR3d01qUjQ2RUlBaGxOQ3NpSWlJaUlpSWlzaFFHaEVRVmtOeHFQVHM3TzFTclZxMU01aUdLSWxhdVhBbWRUbWUyanlBSWVPZWRkK0RvNkZnbWN5SWlJaUlpSXFwc290TkVYSW5WbC9jMGlNeGlKUUdpQ3Fpdzh3ZkxhcVhld1lNSGNlUEdEZGsrTDczMEV1cldyVnNtOHlFaUlpSWlJcXBNVWpVaTFwM1Q0bnkwRHU0T0FtYjNzSVdLUzdXb0F1TExrcWlDeWNuSlFVUkVoTm4yb0tDZ01wbEhZbUlpTm0zYUpOc25NREFRL2ZyMUs1UDVFQkVSRVJFUlZUYjJOZ0p1SmVXdEhFektFbkg2dnZuZFdVVGxpUUVoVVFWejkrNWQ2UFhtbDU0SEJ3ZGJmUTZpS0dMMTZ0V3lWWXNWQ2dWR2p4NE5wVkpwOWZrUUVSRVJFUkZWUm1vbDBLMzJvOStaOWw3VFFoVExjVUpFWmpBZ0pLcGdLa0tCa2pObnp1RDgrZk95ZlhyMjdJbUFnQUNyejRXSWlJaUlpS2d5NjFSVEJYdWJ2STlqMGtXY2orWXFRcXA0R0JBU1ZUQnlCVXBjWEZ6Zzd1NXUxZnRuWkdSZ3pabzFzbjJxVnEyS1YxNTV4YXJ6SUNJaUlpSWllaExZMndCZGdoK1ZnUGc5WEFjdUlxU0toZ0VoVVFVanQ0SXdPRGpZNmdWS05tellnTFMwTk5rK0kwZU9oRnF0dHVvOGlJaUlpSWlJbmhRdjFGYkM1djkzR3Q5TjF1TnFIQ3NhVThYQ2dKQ29Ba2xQVDBkY1hKelpkbXNYS0FrTEM4UFJvMGRsKzdSdjN4NE5HemEwNmp5SWlJaUlpSWllSk02MkF0b0hQVHFMOFBkd2JUbk9ocWdnQm9SRUZVaGg1dzlhczBCSlRrNE9WcTFhSmR2SHhjVUZRNFlNc2RvY2lJaUlpSWlJbmxRaGRWUlEvUCtHc1BBNFBlNGtjUlVoVlJ3TUNJa3FrTUlDUW11dUlOeTJiWnZzNmtVQWVPT05OK0RrNUdTMU9SQVJFUkVSRVQycFBCd0V0SzZSZnhVaGk1VlF4YUVxdkFzUmxSVzVBaVZlWGw1d2RuYTJ5bjN2M3IyTDMzLy9YYlpQMDZaTjhkeHp6MW5sL2tSRVJFUkU1alRiZEUvNitOeWdBRDVlaVI4L055aEErdk5wMWFPdUNpZnY1UVdENTZOMWlFNVR3ZGZGdXVmTUV4V0ZJSW9paStjUVZSQVRKMDVFU2txS3liYldyVnRqL1BqeEZyK25LSXFZT1hNbTd0eTVZN2FQblowZDVzeVpBdzhQRDR2Zm40aUlpSWhJenRNZUtEMXArUDBFdmorWmkvUFJlU0ZobXdBbFJyVzBLZWNaMGROQUtLVGlLYmNZRTFVUXFhbXBac05Cd0hyYmk0OGZQeTRiRGdMQXdJRURHUTRTRVJFUkVSRlp3SXYxSG0welBuMWZoNlFzcnR1aThzZUFrS2lDdUgvL3ZteTdOUUpDalVhRFRaczJ5ZllKRGc3R0N5KzhZUEY3RXhFUkVSRVZ4ZE8rMnV4SncrOG5FT1N1UUlCclhoeWpGNEZqZDNrV0laVS9Cb1JFRlVSaEFXRkFnT1gvSWQyOWV6ZFNVMVBOdGl1VlNvd2VQUm9LQmY5WFFVUkVSRVJFWkNraGRaVlFLNEYyZ1VvMDllWHZXMVQrV0tTRXFJSzRkKytlMlRaUFQwODRPRGhZOUg0SkNRbllzMmVQYkorUWtCQlVyMTdkb3ZjbElpSWlJaUo2MmpYelU2S3hqeEwyUEg2UUtnakcxRVFWaEZ4QVdLTkdEWXZmYitQR2pkQnF0V2JibloyZDBiZHZYNHZmbDRpSWlJaW9PUEpYeGFYS2o5L1BQQ29GR0E1U2hjS0FrS2dDeU03T3hvTUhEOHkyVzNwNzhmWHIxM0g2OUduWlBnTUhEclQ0cWtVaUlpSWlJaUlpcW5nWUVCSlZBSkdSa1JCRjg1V3JMTG1DVUJSRnJGdTNUcmFQdjc4L09uYnNhTEY3RWhFUkVSRVJFVkhGeFlDUXFBS1EyMTRNV0hZRjRmSGp4M0huemgzWlBrT0hEbVZoRWlJaUlySzYrUGg0WkdWbFdmVWVHUmtaaUk2T0xuSi92VjV2eGRsUVNiRHE3Wk9GMzAraWlva0pBRkVGSUJjUTJ0dmJ3OVBUMHlMMzBXZzAyTHg1czJ5ZlpzMmFvVUdEQmhhNUh4RVJFVlZ1MWc3dnJseTVndGRmZngxcjFxeEJSa2FHVmU2Um1wcUtOOTk4RTU5Kytpbk9uejl2MUtiWDZ6RnExQ2o4OXR0djBuTzlkKzhlSmsrZWpBc1hMbGhzRGpxZERyTm16Y0xWcTFjdE5pWVJFWkVsTVNBa3FnRHUzNzl2dHExR2pSb1FCTUVpOTltOWV6ZFNVbExNdGl1VlNyejIybXNXdVJjUkVSRlZmdnYyN1VOb2FHaVJnc0xjM0Z4TW1USUZwMDZkS3ZMNGFyVWFHUmtaV0x0MkxkNS8vMzA4ZlBpd1NOZmw1T1JnMXF4WnVISGpScEh1SVlvaS92cnJMNFNHaGlJaUlrSnFVeWdVaUk2T3h1TEZpekY0OEdEczJiTUhEZzRPdUh6NU1xWk9uVnJvc1N5aUtPS0xMNzdBRHovOGdNek1UTFA5bEVvbFRwNDhpVW1USm1IeTVNbll1M2N2c3JPemkvUmN5ZnB5Y25LTVh1TmFyYmJVNGJnb2lqaDY5Q2hTVTFOTFBFWnljakxDd3NMTXRxZW5wK1BZc1dOYzlVcEVGcUVxN3drUVBlMzBlcjFzUUdpcDdjVUpDUW40L2ZmZlpmdUVoSVRBeDhmSEl2Y2pJaUtpeWsrcFZHTGZ2bjA0ZGVvVVhGeGNaUHRxTkJyRXg4Zmo4dVhMR0Rac0dGNS8vZlZDMytTMHNja3I0YWxXcTdGdzRVTFkyOXNqUFQwZDMzNzdMWEp5Y3N4ZUZ4TVRnOXUzYnlNc0xBemZmdnV0N004dkt0V2pYM2xtejU0TmYzOS9vM2ExV2cydFZvc0pFeWFnVzdkdTBwdXB0cmEyR0Rod29PejhCVUdBbjU4Zk5tellnR1BIanVIenp6OUhyVnExVFBaVnE5WFFhRFR3OFBEQU45OThneVZMbHFCejU4NTQ0NDAzNE9YbEpYdWZwMTJ6VGZkS3ZTMVZxOVhpOU9uVGVQNzU1d3U4TGpNeU12RFdXMjloOE9EQjZOdTNMN0t5c2pCaXhBajA3ZHNYL2ZyMVE1VXFWVXAwdncwYk5tRGh3b1dZTUdFQ3VuYnRXdXd4SGo1OGlQZmVldzlObXpiRm0yKytpWVlOR3hhNHgrZWZmdzV2YjIvMDY5Y1BQWHYybEMweW1KT1RBN1ZhYmZTWUtJcTRlZk1tYXRldWJmYTYyTmhZMk5uWmxlanJZSW9sdnA5RVpIa01DSW5LV1d4c3JPd1B3SllxVUxKcDB5Yms1dWFhYlhkMmRrYmZ2bjB0Y2k4aUlpSjZNaWlWU2dCQVdscGFvUUZoU1ZZeEdjWlhLQlJTc09IczdJeVdMVnRpL3Z6NWhWNmZuSnlNNmRPblk5R2lSV2JEaS96bkt0dmEycHB0YjlHaUJRUkJrQUpGbFVxRm1KZ1lyRnExQ2pObXpEQjVMWkIzZHZPQkF3Y1FIeCtQanovK0dHdldyREhaMXpCdVNFZ0lYbmpoQmZ6blAvL0IzcjE3Y2ZYcVZTeGZ2cnpRNTBxbGs1eWNqTkRRVUt4ZnZ4NGZmZlNSVVZDc1ZxdVJscGFHNWN1WHc5N2VIcDA3ZDBaR1JnYldyMThQVDA5UDlPN2QyK3k0U1VsSk9IVG9FUHIxNnllOW5vRzg4SHZHakJsNCsrMjNNWGZ1WFBqNCtCZ0ZmT2ZQbjhmKy9mc3hkZXBVczBHNkljeTdkZXVXeWI5L2h0ZFpTa29LSEJ3Y3BQNzc5dTFEdTNidDRPVGtaTlQvdSsrK1EzSnlNaVpQbmd4M2QzY0FlU0gzeElrVDBiWnRXM2g0ZUppY3grblRwK0huNTRjdnYvelNZanViaUtqaVlVQklWTTRLSzFCaWlZRHc1czJiK091dnYyVDdEQmd3UVBZZFJ5SWlJbnI2R0FJUEJ3Y0hyRnExU3JidjRjT0hNWHYyYkRnNE9HRG8wS0ZGR3YveG9tZzZuUTVLcFJMZHUzZEhvMGFOVUsxYXRWSUhFby9mWTlteVpiaDM3NTRVMkdrMEdnREExMTkvRFJzYkcyaTFXdW54cVZPbklqazVHVjk5OVJWbXpweHBjaTVxdFJxOWV2WEN6ei8vaktTa0pFUkhSeU1vS0VoMkhxMWJ0OGFJRVNPd1lzVUs1T1RrSURZMkZ0N2UzcVY2bmlUUHk4c0w0OGFOdzl5NWN6RnAwaVFzVzdaTVdybHBXTWthRkJTRTNyMTdTMi9lR3o2WFkyZG5oeDkvL0JHN2QrOUc5ZXJWVGJablpHVGd1KysrTXdyZ0xseTRnT3pzYkhoNmVtTGt5SkVteHphOFJyMjh2SkNibTRzbFM1WVl0UnRDZWFWU2lUdDM3bURac21WSVMwdkR3WU1IY2VUSUVjeWVQZHZvZGRlalJ3KzgrKzY3ZU9lZGR6QjM3bHdFQmdZaUxTME5OalkyT0hyMHFPenpqSTJOeGIxNzl4QVlHQ2piajRncUx3YUVST1ZNYm51eFFxRXcrWU5HY1czWnNrVzIzZC9mSHgwN2RpejFmWWlJaU9qSjhuaTRaczN4TXpJeU1IMzZkUFRvMFFPOWV2V0NyNit2UmU2UlA5UzdkKzhlZHV6WVlYSlh4ZDkvLzIzMHVVNm5RM0p5TWdEZ3hJa1QrTzY3N3pCeDRrU1Q5MmpmdmoxKy92bG4xSzVkMjJ5QThuaTRPR0RBQVB6NTU1KzRmLzgreG8wYmg4V0xGMXZzT1Q5cExMVWR0V3ZYcmxpOWVqVmlZbUlRSGg0dUJZVDVWLzRCeHEvTHJLd3NoSWFHWXNLRUNYQnpjeXN3cHIyOVBRUkJRSFIwTkVSUkJKQzNxdEFRUFB2NitzTEZ4UVhwNmVtNGVmTW1BTURIeDBjS0MvLzg4MDg4Kyt5emVQYlpaNDNHMWVsMFVnQ1lrcEtDdExRMFhMMTZGZUhoNFFYbWtKV1ZoZTNidHhzOWR2YnNXZnp3d3c4WVAzNjg5RmlEQmczdy9QUFA0K1RKazFpNmRDbEdqUnFGYWRPbUFRRGMzTnhNRmpQVTZYVG8wYU1IQWdJQ0xCWU9jbnV4dkRTTmlCUDNkQWh3VmFDQk44dEdVTmxoUUVoVXp1N2V2V3UyclZxMWF0STdtaVVWSGg0dWU3Z3hBTHorK3VzRmZqQWlJaUlpc25SQWVQLytmVXlkT2xVcTBHRUlRRFFhRFFZUEhvenM3R3hjdTNZTkRnNE82Tnk1YzVIR3pNN09MckNsZCtqUW9WSlZaRU5vQXdBelo4NlVWZ2lPSGowYWd3WU53aXV2dklMMDlIUnMyclFKN3U3dXlNaklRTDkrL2VEZzRJQ2RPM2NXYVE0MWF0VEErKysvajl6Y1hBd1pNc1JrbjdTME5BREEzTGx6cFovdnRGb3Rzck96a1oyZGpZOC8vaGpmZnZzdG5KMmRpM1JQS2o1QkVOQzdkMi84OWRkZnVITGxTb0VpTkpHUmtSZ3pab3pSNTZOR2pVSkNRZ0tTazVNeGYvNzhBajh6QzRJQXBWSUpRUkN3ZXZWcUFIbUJYZCsrZmFGUUtEQnc0RUJwRldMdjNyMlJuWjJOcGsyYjR1V1hYNFpLcFRKNzN2ZzMzM3dqcldSTVNrckMxS2xUNGVucGljNmRPOFBaMlJsS3BSSjZ2UjQ3ZCs2RWc0TURRa0pDQU9TRjJUVnExTUNzV2JNS25EY0k1SzBpUEhueUpQejkvYkZyMXk0ODg4d3orUGZmZjB2NEZTVkxPeE9odzdMVGVXOWdOS21tUUFQdmd0OURJbXRoUUVoVXpxeFpvRVFVUld6ZHVsVzJUN05telFvY2VFeEVSRVFFUEZyMXB0Rm9NSDM2ZE5tK1NVbEpoWTVYbzBZTmpCdzVFci84OGd1OHZMeVFuSnlNaUlnSUNJS0F1blhyU3YzMjdkdUh1blhyeXE2b0UwVVIzMzc3TFc3ZnZvMjVjK2ZDenM1T2Fwc3laUXErL1BKTDZadzV3NXVsdFdyVmtrS1RxMWV2SWpzN1d3b01IeWQzUnJRcGJtNXVxRisvUG03ZXZJbkRody9EeTh0TENpNGZQSGdnQlpWT1RrNUd4N3JrTDFDeWZ2MTZvNENLTEcvUW9FRVlOR2dRMHRQVGNlTEVDYWhVS3VsOFA0VkNBU2NuSitsN3BWQW80T3ZySzcwT2p4NDlhaks0RmdUQmFBdXc0WHBuWjJmY3YzL2Y2SEZiVzF2WTJ0cGl5cFFwY0hCd3dLSkZpMHh1TDc5OCtiSlVmTWZiMnhzcEtTbElTRWpBblR0M0Npd3dlSHdGWVZ4Y0hHYk9uR2t5Skd6Um9nVmVlKzAxOU9uVEJ5TkdqTUMwYWRNWUVGWWcvbFVldlNsekpWWVBqUmF3WTJwRFpZUXZOYUp5bEpxYWl0VFVWTFB0cFQxLzhNcVZLeWEzSVJnSWdvQlhYMzIxVlBjZ0lpS2lKNWNoSU5UcGRMaDQ4YUpzMy93cjllU0VoSVJJcTUxKy9QRkhSRVJFd05iV0ZxR2hvZGk3ZHk5Ky9QRkhBTUM0Y2VNS3ZWOVdWaFlBNExQUFBzT1hYMzRwcmN4cjFxeVo5Q2FwWVVVZ0FIenl5U2Z3OXZaR1FrSUNZbU5qWVd0cmkrenNiR2tWV0g0T0RnNDRlL1lzQWdJQzRPbnBXZUQrYytmT2xlNHZpaUxPbkRrRE56YzNmUGpoaDNqdnZmZWtyNTFXcXpWYVZkaTBhVk9NSHorKzFMdEVuaWFXckhwNzVNZ1I2SFE2ZE8zYUZXdldyQUh3YUJ1dHI2OHZRa05EQzN4ZUdNTnIvL0Z0dnFtcHFRVWVBeUN0VE0zS3lzSzBhZE93Y09GQ3FXZ0lrUGN6ZkVSRWhMU2wyZEhSRVMxYnRvUktwY0tycjc0S2pVYURxbFdyUWhBRTlPclZDOTdlM2thcklRM2Jvak16TXdzRWhEWTJOaGc1Y2lTMmJOa0NwVktKMXExYjQ1dHZ2aW5LbDg1aVdNWFl2R291QXZ4ZEZZaEkwVU9yQi81OW9FTkxmKzcwb3JMQmdKQ29IQlZXb0tRMEt3aEZVU3owN01FMmJkckF6OCt2eFBjZ0lpS2lKNXNoNUhKMGRNU09IVHRrK3hxS2xCVEh1WFBuQUFDNXViazRmdnc0ZXZic2liQ3dNSVNIaHh0VkpUWnNQUWFBeG8wYkZ6alBUNmZUWWVmT25SZ3dZRUNoOTd4NTh5YSsrKzQ3aElXRm9WNjlldERyOWFoZHV6WVdMRmdBSUMvUWMzUjBSSU1HRGZERkYxOUFFQVNNR3pjTzNicDFNeHFuWGJ0Mm1EVnJsbEV3bXBDUWdOT25UNk5wMDZiU1kzdjM3a1Z5Y2pJQ0F3Tng5KzVkN05tekIxZXVYTUdNR1ROWThLRU1IRDE2RkwvODhvdjArZDI3ZDZGUUtPRGk0b0tXTFZ1V2VueFJGS1hYekk4Ly9vaXFWYXRDcDlPaFo4K2VxRm16cGhSNEEwRC8vdjJoVkNwTm52V1gzdzgvL0FBQXFGcTFLb0M4RmJ4UlVWRjQrUEFoUHYvODh3TDlFeE1UamM3SFRFNU9SbXhzTEJJVEUvSDExMTlMeFU3eXozblhybDFvMTY0ZDFHcTFGTFkvWGdUbDhXdW9iRFQzeXdzSUFlQmNsSjRCSVpVWkJvUkU1Y2lhRll6Ly9mZGY2U0JrVXdSQmtONU5KeUlpSWpLbHRCV0U1Y1RIeCtQT25Uc0E4Z0srV2JObW9VdVhMdmpnZ3c4S3JLNkxpSWlRS3IzT21UUEg1TmxxUmZIWlo1L2g5dTNiMHVlR25SWTNidHpBalJzM2pQcis5ZGRmMHNjSkNRa0Z4bXJidGkyKysrNDcrUGo0SURVMUZTTkhqb1NqbzZQUkZ1SE16RXlzV2JNRzN0N2VhTmFzR2U3ZXZZdE9uVHJoenovL3hJUUpFekJwMGlSMDc5NjlSTStGaXFaOSsvWTRlUEFnSWlJaTRPTGlBcjFlRHpzN082TnQzb1c1ZmZzMkhqeDRnTFp0Mnhab2UvandJWUM4WWlXR3JjSTZuUTVBM212Y0VEd2IrdWJmQ205TzI3WnQ0ZWZuaDhHREIrUEFnUU93czdORDI3WnRzV3JWS21SbFphRk9uVHJTK2FEMTZ0VXp1alk4UEJ5K3ZyNm9WNjhlZERvZDl1M2JWNkFTODZsVHB4QWRIWTFKa3lZQnlBdm9zN096VGE1Mk5EQ2NHMHJXMTh4UGlSMWhlVWNmWElyUklWZG5BeHRtaEZRR0dCQVNsU081OHdkZFhWMmw4MUNLcXlpckI5dTFheWVkYTBKRVJFUlUxZzRlUEFoUkZHRmpZd05CRU9EbzZJaERodzZoU3BVcUdEZHVISTRjT1lMTGx5OWorUERoUnRmdDNic1hkZXJVUWYzNjlXWEhUMDVPeHVuVHAvSG5uMzlLanlVbEplR2RkOTVCMjdadE1YVG9VS09Wa1lZUU12OWpobFdEaGkzUmo2dFRwdzRBbUQweVp1blNwVWhKU2NIMDZkTng2ZElsQUVEMzd0M1JwRWtUZlB2dHQ1Zy9mejd1M0xtRHQ5OSsyNnBoYkdWWG11Mm9naUJnMXF4WkFCNXRKVllvRkZpNmRHbUJjeVpORlNrWk0yWU1JaU1qb2RmcjhlV1hYNkpaczJaRzF4aXFGZWN2TG1NWU55TWpBNGNQSDVZZXo4M05SVzV1THJSYWJZRlZmZmtOSGp3WWdQSHJxbS9mdnVqYnR5KzZkKytPNU9Sa3M4VnNCRUdRemd4OVBEdzAyTFJwRTF4ZFhhWEt5ZG5aMmFoWHJ4NXUzNzRObFVxRm5UdDNTcXNkTjJ6WWdBRURCcUJUcDA1bTUxdGMzRjRzcjVxTEFHOW5BYkhwSXJLMXdKVTRQWjZweG1yR1pIME1DSW5LVVVSRWhObTIwbXd2dm5EaGd2U092Q2tLaFFJdnYveHlpY2NuSWlLaXA0dEdvOEhNbVRObCs1aGFaU2Zud0lFRDhQRHdnSU9EQStMajR4RVNFb0tOR3pjaUtpb0tBTEI3OTI1Y3ZIZ1JodzRkd2dzdnZDQmRkKzdjT2F4YXRRcno1czB6S215UzM4U0pFM0h0MnJVQzJ5SVhMVm9FUHo4LzJUT2dMZVhJa1NQWXQyOGZXclZxaFM1ZHV1RFVxVk5TVzU4K2ZYRDc5bTNzM3IwYlc3WnNnU2lLR0R0MnJOWG5SSG1xVnEyS3JsMjdZdDI2ZGFoV3JacDAvcVJLcFNwUXBNVEp5VWtLMnJadjM0NWF0V29adlltZm1KZ0lBUEQwOU1UMTY5ZHg0TUFCNmZWVnExWXROR3JVU09wcldLRzNZTUVDVEpzMnJVUnpWNnZWU0U1T1JyVnExUXEwYWJWYWlLSUlVUlFMSENOMCt2UnBuRGh4QW9JZzRNcVZLK2pUcHc4VUNnVkVVY1NjT1hQUW9FRUQ5T25UUnpyMzBFQ3BWR0xqeG8wRktvV1Q5UWpJVzBXNE56eHZGZUc1S0IwRFFpb1REQWlKeW9sV3EwVk1USXpaOXBKdUx5NUs1ZUlPSFRwSVo1b1FFUkVSRlVhbjArSGt5Wk1XRysvczJiTzRkKzhlWG52dE5menh4eDhBZ042OWUyUHIxcTBJQ1FsQlJFU0V0T0t1VHAwNmFOaXdvUlN1akJrekJtUEhqc1gwNmRPeFlNRUNrK2Y0ZGUzYUZlSGg0VkFxbFJnd1lBQTJiZG9FQU5LcUxVTWdsRC80Tkd3VkxVb1lXcGhidDI0aE5EUVUzdDdlVWhDVW1aa0o0TkZaYm1QSGpzVzVjK2NRSFIyTnJWdTNvbXZYcnFoZHUzYXA3a3RGOS9MTEwwdHZtTisrZlJ0anhveEJ5NVl0OGNrbm4wQ3IxYUpuejU1RktsSmlDQWo5L1B3UUhCeU14WXNYeTI1ZEI0RDkrL2VqZnYzNjZOT25UN0huclZRcW9kVnFwZGRyZm9hdHpXNXViZ1ZXR0ZhcFVnVTNidHlRamlCcTBhSUZnTHdWaDgyYU5aTjJOdVd2cW0zQWNMRHNOZmRUWU8vLzE1cThFSzJIVGc4b21SR1NsZkVsUmxST1ltTmpwWC9FVGFsZXZYcUp4djNubjM5a3p6WlVLcFhvMjdkdmljWW1JaUtpcDRzaHpISjBkTVQrL2Z0bC81c3hZMGFSeDkyOGVUUFVhalg2OWVzbkJXZUdTcXdkT25UQWhnMGJJSW9pdkx5ODhObG5uNkZtelpyU3RaNmVudWpmdnovUzA5TXhZOFlNSkNVbEZSai81WmRmUnV2V3JURjkrblJwdTZZcGh1RHo1TW1UT0gvK2ZJSEhTaUkyTmhhZmZQSUoxR28xL3Z2Zi8wckZWakl5TWdBOCtwcmEydHBpL1BqeDBuVnl1eitlZHMwMnlaL2JYVnFHTGVWZHVuUXA5clZ4Y1hFQWdPRGdZQ2lWU256MTFWZll0V3NYK3ZmdkR4OGZIMnpmdmgzNzkrL0hsaTFiNE9IaEFRQVlQWHAwZ1JUbUFib0FBQ0FBU1VSQlZITUJpMHFoVUVBUUJLalZhcFAvbVZPdlhqMHNYTGhRQ3NtRGdvS00yZzFCNXVPUDU3ZGx5eGFjT1hPbVJQUE96OXJmenlkQmdKc0Nidlo1eHc1azVvaTRucUF2NXhuUjA0QUJJVkU1a2R0ZURKUXNJQ3pLNnNGT25UckIwOU96MkdNVEVSRVJXY0tGQ3hkdzd0dzVEQnc0RU03T3pzak96cFpDTTNkM2QwUkhSK1BRb1VNQWdFbVRKcGtzSmpGdzRFQTRPam9pUGo0ZW4zLyt1Y2tLcTlPblQwZkhqaDFsNTVJLytGeTFhbFdCeHd5S1dzRTFNek1USDM3NElYUTZIZWJQbjIrMHV0R3c0a3V2Zi9TTGZxdFdyYVF0cU9iT2l5UHJPbno0TVBidDI0ZjI3ZHZqK2VlZkIvQm9KVjcrNzVVNWhtQzNjZVBHQUFBbkp5ZlkyZGxoMkxCaDBPbDArUFRUVDVHY25Jei8vT2MvU0V4TVJNK2VQVEZvMEtBU256a3BDQUtVU2lYcTFLbFQ0TC84UWJvcG1abVowR3J6dHEyNnU3c2J0Um0yd0Q5K3htSis2OWF0TTlvcVQ5YVR0ODM0VVZ4ek5zcjh3aElpUytFV1k2SnlZamhmeHhSQkVFeWVLMUtZMDZkUHk0NnJVcW53MGtzdkZYdGNJaUlpZWpvVk5SZ3J6bmhMbHk2RnI2OHZYbnZ0TlduMVlINUxsaXlCVHFkRG56NTkwTHAxYTVQak9EZzQ0TVVYWDhTdnYvNktzTEF3bkR4NXNrQ0ZXYmtxdGNWOVhuSkJrU2lLdUhqeG9sSGZ4WXNYU3hWdERRelA5ZkVkSkJNbVRNQ3hZOGRLZkx3TUZaMWhPM3RpWWlKdTNMaUJ5NWN2WStuU3BlalFvUU0rL1BCRHFaL2hleVMzMjhmZzBxVkw4UGYzTDNEbW40T0RBNlpQbjQ1cDA2Wmg2TkNoeU1uSlFmUG16YVhLd1NVbGltS2hGWWZOT1g3OE9JQzhIVVg1dHczZnZYc1hKMDZjZ0p1YkcxcTFhbVgyZW8xR1kzSnJNMWxITXo4bER0N01ldzJlajlMajlhWUFheG1STlRFZ0pDb25rWkdSWnR1OHZiMWhZMk5UclBIMGVuMmhQeWgwNmRLbHdMdUZSRVJFUk9ZVVpRVlZjWWlpQ0ZkWFY3ejMzbnV3dGJXVnRnY2I3blBpeEFtY1BuMGF0V3ZYTHJSb1IvZnUzZkhycjc4Q2VMVE5zNmlLKzd6TTliOTU4eWErK2VZYmhJZUh3OWJXRnRuWjJjakp5VUZzYkd5QmdEQXJLd3RBWGlYYi9JS0RneEVjSEZ5cytUeHRTbHYxTmlNakExOS8vVFZPbkRpQjExNTdEY25KeVJnM2Jod0FvRmV2WGhnM2JwelJ6OTZHNzFIK2dGQVVSYVNrcE1ESnlVbnFHeFVWaGZ2MzcyUDA2TkVtNzZ2UmFPRGk0aUs5enBzMGFRS05SZ01uSjZjU1B4ZTlYZzgzTnpkczNyeTVRRnRTVWhJR0RScGs5bHJEMlp2Mjl2YlNZNUdSa2RLNWkrUEhqNWUyS1F1Q2dOemNYSWlpS0ZWRzF1bDB1SHIxS3JLeXNtUUQrTUt3aW5IUjFQWlV3TmxXUUhxMmlGU05pTnRKZWdSN2NCTW9XUThEUXFKeUlyZlM3L0YzSUl2Q2NNaTFPVFkyTmlVNkNKbUlpSWllWG9aZ0xETXpVeXJvWUk1aDY2TGM2anlGUW9IWnMyZERvY2o3SlRmL3R0dWtwQ1FzWExnUVhsNWUrTzkvL3l0N25ob0FCQVlHSWpBd0VQZnUzVVB6NXMyTjJtN2Z2bzAvLy93VEFRRUIwcjFNUGEraUZpa3hGUkN1VzdjTzY5YXRnMDZuUTkyNmRmSEZGMS9nL1Buem1EOS9QdDUvLzMyMGFORUNiZHUyUmExYXRlRHQ3WTNNekV4NGVuckN4OGRIK2pwcE5CcGtaR1FnUFQwZHljbkpTRTVPUnJ0MjdXQm5aeWY3M0tubzB0UFQ4YzQ3N3lBMk5oWmR1M2JGeUpFakFlUWQ1N055NVVyczJiTUh2Ly8rTzl6ZDNhWHd6eERtNm5RNkRCOCtISm1abVVoUFQ0ZGVyOGV5WmN1a2MvcjI3dDBMSnljbm8vTUU5WG85enB3NWc2MWJ0K0xDaFF2U2F0Y2pSNDdncDU5K3d0cTFhMUczYmwwRUJ3ZkR4OGNIcnE2dWFONjh1Y2szOFUxdGRUYjFXang4K0RCU1VsS2t6MDI5NW9HOFFrQjZ2UjV4Y1hFUVJSSDc5Ky9IOTk5L0Q1MU9oeGt6WmhodHlYZDBkRVIwZERUR2poMExKeWNuNU9Ua0FBQ2lvNk94WXNXS1VxK0VwTUlwQktDcHJ3TEg3dVM5RHM1R01TQWs2MkpBU0ZRT3RGb3RZbU5qemJhWDVQekJQWHYyeUxhLzhNSUxjSFYxTGZhNFJFUkU5UFF5aEJFS2hhTFFWVzRwS1NtNGYvOStvZHN5ODRjWCtRUEN0V3ZYUXFWU1lkNjhlWEIzZDhmMjdkdHg3Tmd4QkFZR1NvVVZIamQ4K0hCRVJFUVUySjZibEpTRTlldlhGN2l2b2JLckljdzBWWjNaMUdPRy92bjUrZmxCRUFUNCtQaGd6cHc1Y0hKeVFwY3VYZURsNVlWNTgrYmhuMy8rd1QvLy9HTjBUVUpDQXQ1Ly8zMklvbWh5VERzN083UnMyWklCb1FVNU96dGoyTEJoK09XWFg0eENyVUdEQnFGMTY5Yll0bTBienAwN2g5allXS2tpc1VIK245ZDlmSHp3eFJkZlNPZEtabVptWXMrZVBSZzJiQmcwR2czT25qMkxjK2ZPNGNTSkUwaEpTWUdmbng5R2pCaUJQbjM2U0hOWXYzNDk5dS9majdDd01JU0ZoUUhJTzdQd3E2KytNaGtRR2w0ajJkblowbU81dWJsR0t3Q0J2RkQ3NTU5L2xvSk51VUlqTDczMEVpNWN1SUJKa3liaDJyVnJhTnUyTGNhTUdTTUYxd1pEaHc3RmtpVkxjUHYyYmVreE96czd0R25UQm0rOTlaYlo4Y215bXZrcHBZQXdKcDJGU3NpNkdCQVNsWU1IRHg3SWJtM3g5ZlV0MW5qWHIxL0h6WnMzemJhcjFXcjA2dFdyV0dNU0VSRVJHY0krZTN0N2hJYUd5dlk5ZlBnd1pzK2VMYTAwS2dxTlJnTWdielhkcUZHajhPcXJyMHJuTUFjSEIyUGZ2bjNZdFd1WDFOL056YzFvWldHN2R1MU1qdHVpUlFzc1g3NGN5NWN2bDZxdXZ2amlpOUsyU0VQdzR1enNqRzNidHBtZFg3ZHUzU0FJZ3NsVmtaMDdkNGFqb3lPVVNxWFJsdEhHalJ0ajFhcFZPSGp3SUE0ZE9vU3dzRENqcjhualc0d05talJwZ3M4KysweXFla3lQTk50MHIxVGJVcnQzNzQ2T0hUc2FuYnNIQUFFQkFaZzhlVEtBdk85TFNrb0tIajU4aU56Y1hHaTFXdWgwT29paUtHMk56LzhtL2ovLy9JT0FnQUQwN2RzWDQ4YU5RMXBhR29LQ2dqQmd3QUEwYTlZTXRXdlhOcnFYaDRjSEprNmNpTGZmZmh0bnpwekIyYk5uRVI4Zmp4a3pac0RSMGRIa3ZITnpjK0hnNElET25Uc0R5UHQ3b2xLcEVCSVNZdFN2WjgrZWFOMjZOY2FQSDQrZ29LQkN0K2Rmdm53WmpSczN4clJwMCtEdjcyK3lUN2R1M2RDdFd6ZlpjVXFxdE4vUHAwazlMd1ZHdGJSQmsyb0tPS3A1QUNGWkZ3TkNvbklnZC80Z1VQd1ZoSVd0SHV6Y3VUTi8yQ1FpSXFKaTAycTFFQVFCWGJ0MkxWSi9oVUtCcmwyN1FxL1htOTNtbUo4aE9CTUVBVFkyTmtaRjJwbzBhWUtsUzVkaTI3WnRXTHAwS1d4c2JQRHV1KzhXZWU2QmdZSDQ0b3N2TUdYS0ZMUm8wUUpEaGd3eHVtLzc5dTB4YXRRbzJURmVmZlZWOU9uVHA4RHFLZ056QlIxc2JHelFvMGNQOU9qUkExcXRGZzhlUEVCY1hKd1VRR2swR2ltRTB1djFFRVVSM2J0MzU4OXJWdlI0T1BnNEd4c2JlSGw1RlhtOGpoMDdvazJiTmxBb0ZQaisrKytsOC8yS01vLzI3ZHVqZmZ2MmhmYjE4UERBaGcwYmpNNzdXN05tamNuVmhtNXVibGkyYkZtUnpqY2NPblJva2VaSzVjOUdDYlFKS05wcmk2aTBCTkhTcGNtSXFGQmJ0bXpCenAwN1RiWUpnb0NWSzFjV3VVakpnd2NQOE9HSEg1bzk3MGVoVUNBME5CU2VucDRsbmk4UkVSRTluUzVjdUlBcVZhcklibGswaUlpSWdGS3BMTlpPaUFzWEx1RGl4WXNJQ1FreEc4SUJ3SVlORzlDeFk4ZGk3N0tnSndOWG5EMVorUDBrS2grQ0lGOEhteXNJaWNxQkpTc1k3OTI3Vi9ZdzhPZWVlNDdoSUJFUkVaVkkwNlpOaTl6WDNGYkZ3c1l2eWoxZWUrMjFZbzlOVHc2R1NVOFdmaitKS2lhV3dDRXFCNWFxWUp5YW1vcGp4NDdKOXVIWmcwUkVSRVJFUkVRa2h3RWhVUm5MeWNtUnJXQmNuSUR3d0lFREppdmdHVFJzMkJBQkFYeUhqb2lJaUlpSWlJak1ZMEJJVk1ZZVBIZ2d1eVc0cUFGaGRuWTJEaHc0SU51SHF3ZUppSWlJcUxKcnR1bGVlVStCTElqZlQ2S0tpUUVoVVJrcnJJSnhVUVBDbzBlUElpTWp3Mnk3djc4L0dqVnFWS3k1RVJFUkVSRVJFZEhUaHdFaFVSbVRPMzlRRUFSVXExYXQwREgwZWozMjd0MHIyNmRYcjE0b3BFZ1JFUkVSRVJFUkVSRURRcUt5SnJlQ3NHclZxbENyMVlXTzhjOC8veUErUHQ1c3U0ZUhCMXEzYmwyaStSRVJFUkVSVlNTc2V2dGs0ZmVUcUdKU2xmY0VpSjQycGExZ0xJb2lmdi85ZDlrK0lTRWhVQ3FWeFo0YkVSRVJFVlZlZS9ic3dZVUxGOHA3R2tSRjV1TGlnb2tUSjViM05JZ0lEQWlKeWxST1RvN3N5citpQklSMzd0ekJyVnUzekxZN09EaWdjK2ZPSlpvZkVSRVJsWjJjbkJ6RXhjVWhQVDI5dktkQ1Q0aXJWNjhpUER5OHZLZEJWR1J1Ym03bFBZVktKVlVqNGxhaUhnRFF6SThMUXNpeUdCQVNsYUhDS2hoWHIxNjkwREVPSGp3bzI5NmxTeGZZMmRrVmUyNUVSRVJVTm1KaVlyQmp4dzc4L2ZmZnlNbkpLZS9wRUJGUkpYQXVTb2NscDNJQkFJMTlGQXdJeWVJWUVCS1ZvUWNQSHNpMkY3YUNNRE16RTMvOTlaZlpkcVZTaWU3ZHU1ZG9ia1JFUkdSOVI0OGV4YXBWcTZEVDZjcDdLdlNFZS9IRkY5RzBhZFB5bm9aRnZIN0pRZnI0bHlaWmZMd1NQLzVMa3l6cFR3Q3dzYkVCRlkyWDA2TVNFa2xaNWhlZEVKV1VJTW90WnlJaWk5cXhZd2UyYnQxcXRuM2x5cFd5UlVyKytPTVByRnUzem14NzY5YXRNWDc4K0ZMTmtZaUlpS3pqNk5HaldMNTh1ZEZqSGg0ZThQVDBoQ0FJNVRRcmVsTDE2dFhyaVFrSWlRakl5Qkh4M20vWkFBQUhHK0RidnR3MVJzVWpGUExEQmxjUUVwV2htSmdZczIwZUhoNnk0YUFvaWpoMDZKRHMrRjI3ZGkzeDNJaUlpTWg2WW1KaXNHclZLdW56MXExYlk4aVFJVHgvaTRpSWlzUlJMY0JHQ2VUcWdLeGNJRnNMMkRMUklRdFNGTjZGaUN4RmJvdXhqNCtQN0xYaDRlR0lqbzQyMis3cjY0dTZkZXVXZUc1RVJFUmtQVHQyN0pDMkZSdFcvRE1jSkNLaW9oSUF1TmsvV2dDVy9KQ2JRY215R0JBU2xSRlJGR1ZYRUJZV0VCWmw5U0MzSnhFUkVWVThPVGs1K1B2dnY2WFBod3daVW82eklTS2l5aXAvUUpqRWdKQXNqQUVoVVJsSlQwOUhWbGFXMlhhNWdEQTFOZFhvRjR2SHFkVnF0RzNidGxUekl5SWlJdXVJaTR1VHFoVjdlSGh3NVNBUkVaV0kwUXBDRmlvaEMyTkFTRlJHNUZZUEFrQzFhdFhNdGgwOWVsUzIybUhyMXEzaDZPaFk0cmtSRVJHUjlhU25wMHNmZTNwNmx1Tk1pSWlvTW5OejRCWmpzaDRHaEVSbFJPNzhRY0Q4Q2tLOVhsL285dUl1WGJxVWVGNUVSRVJVZG5nY0NCRVJsWlE3dHhpVEZURWdKQ29qY2dHaFVxazB1NkxnMzMvL1JVSkNndGxyQXdNRFViTm16VkxQajRpSWlJaUlpQ291YmpFbWEySkFTRlJHNUxZWWUzbDVRYWxVbW13N2VQQ2c3TGhkdW5UaGFnUWlJaUlpSXFJbm5KdjlvNCtUR0JDU2hURWdKQ29qY2dHaHVmTUhFeE1UY2VIQ0JiUFgyZG5ab1UyYk5xV2VHeEVSRVJFUkVWVnNkamFQRm9ab3RPVTRFWG9pTVNBa0tnTjZ2UjZ4c2JGbTI4MmRQM2ppeEFtSW92bDNodHExYXdjN083dFN6NCtJaUlpSWlJZ3FObFcrQklmckI4blNHQkFTbFlIRXhFUm90ZWJmNGpFVkVJcWlpT1BIajh1T3krSWtSRVJFUkVSRVQ0ZjhCMHZKckNNaEtoRlZlVStBNkdsUWtnckdkKzdja2IydVZxMWE4UGYzTC9YY2lJaUlpSWlJcU9LelVRSk5xdVd0ODNKUzh4eDZzaXdHaEVSbFFPNzhRY0QwR1lTRnJSNXMzNzU5cWVaRVJFUkVSRVJFbFllenJZQkpiZFhsUFExNlFuR0xNVkVaa0ZzSnFGYXI0ZXJxYXZTWVZxdkZYMy85WmZZYWxVcUZWcTFhV1d4K1JFUkVSRVJFUlBUMFlrQklWQVlLcTJBc0NNYkx3eTlkdW9UMDlIU3oxeno3N0xOd2NuS3kyUHlJaUlpSWlJaUk2T25GZ0pDb0RNaXRJRFIxL3VDSkV5ZGt4MnZYcmwycDUwUkVSRVJFUkVSRUJEQWdKTEs2M054Y0pDVWxtVzEvUENETXpNekV1WFBuelBaM2NuSkNreVpOTERZL0lpSWlJaUlpSW5xNk1TQWtzcktFaEFTSU1qWG9IdzhJejV3NUE2MVdhN1ovbXpadG9GS3h2aEFSRVJFUkVSRVJXUVlEUWlJcmk0dUxrMjMzOXZZMityeXc2c1Z0MjdZdDlaeUlpSWlJaUlpSWlBd1lFQkpaV1h4OHZHeTdsNWVYOUhGY1hCeXVYNzl1dG0rMWF0VlFzMlpOaTgyTmlJaUlpSWlJaUlnQklaR1Z5YTBndExHeFFaVXFWYVRQaTFLYzVQR0t4MFJFUkVSRVJFUkVwY0dBa01qSzVGWVFlbmw1U1lHZktJbzRlZktrN0ZqUFAvKzhSZWRHUkVSRVJFUkVSTVNBa01qSzVGWVFWcTFhVmZvNE1qSVNNVEV4WnZ2V3IxOGZucDZlRnAwYkVSRVJFUkVSRVJFRFFpSXJFa1d4eUFIaDMzLy9MVHNXaTVNUUVSRVJFWlhlL2Z2M2taU1VaTFk5SlNVRmUvZnVoU2lLeFI3Nzd0MjdSZTZibnA2TzJOallZdCtqT09OcnRkb1NYWnVSa1lFSER4NFUrNXJDQ2pSU3lXMjhtSXZObDdTNEZxK0h2dmd2VGFKQ3FjcDdBa1JQc295TURHZzBHclB0K1F1VW5EbHp4bXcvcFZLSkZpMWFXSFJ1UlBSa0VrVVJZV0ZoT0gzNk5LNWR1NGJrNUdUWi93OFJQYW5zN096ZzV1YUd1blhyNHJubm5rUERoZzE1amk4UkFRQzJiOStPL2Z2M1krREFnUmc4ZURCc2JXMk4yaytjT0lGRml4WmgxNjVkR0Q5K1BCbzJiRmlrY2JWYUxTWk1tQUIvZjM4TUhEZ1FYYnAwa2UyZm5KeU0wYU5IbzBtVEpuanBwWmZRb1VPSElqK0hvMGVQSWlrcENUMTY5SUNkblozSlB0ZXZYMGRvYUNqNjkrK1BGMTk4RWZiMjlrVWVQeTB0RFNOR2pNRHp6ejl2OUR1TG5QUG56K1BodzRjSURRMkZ0N2Qza2U5RmhjdlJBVWR2NjVDakEvNTNIZml5aHkyOG5maHZHbGtXQTBJaUt5cXNnckZoQldGMGREU2lvcUxNOW12UW9BRWNIUjB0T2pjaWV2TEV4TVJneFlvVnVIYnRXbmxQaGFqY2FUUWFQSGp3QUE4ZVBNQ1JJMGRRdDI1ZGpCNDlHajQrUHVVOU5TSXFaK1BIajBkVVZCVFdyVnVIdzRjUFkrYk1tUWdLQ3BMYS8vampEd0JBYkd3c2podzVnc0RBd0NMOUxINzU4bVZrWjJjak1qTFNaR2dYRlJVRmIyOXZxRlI1djRZN09qcENGRVhjdjM4Zk5XdldSR0ppSW14dGJlSGs1RlRvdlhidDJvVUxGeTVnelpvMStPaWpqOUNxVmFzQ2ZSd2RIUkVmSDQrbFM1ZmkwcVZMK1BUVFQ2VjdGOGJHeGdaNnZSN0hqeDh2VXYvOEZpNWNpRGx6NWhUN09qSXZQRTZQSEYzZXg5VmNCSWFEWkJVTUNJbXNxTEFsOW9aMzR3cmJYbXpxSDN3aW92eXVYYnVHQlFzV0lDc3JxN3luUWxRaFhidDJEVE5uenNTVUtWTlF0MjdkOHA0T0VaVWpsVXFGR1RObVlOU29VWWlLaXNMY3VYT3hkT2xTQU1DTkd6ZHc5ZXBWMk5uWllkR2lSZkQzOXkveXVLZFBud1lBdlBMS0s2aGR1emJlZnZ0dE5HM2FGQUNnMSt2eHYvLzlEOTdlM2dnT0RvWlNxVVJPVGc0QUlEYzNGeHMyYk1ENTgrZmg2dXFLZWZQbXlZYUVjWEZ4dUhqeElnUkJ3UFRwMDlHeVpVdVQvZFJxTlFBZ0lDQUFzMmJOS3ZMekFQSUNRb045Ky9aQnFWUUN5QXROaHc0ZENnRFlzMmVQZEE4QTZOYXRHMVFxVmJIdlZSSUpDUWs0ZCs0Y3pwOC9qL1BuejJQanhvMVd2MmQ1T25EajBWYnhwcjdLY3B3SlBja1lFQkpaVVdFckNJc1NFQXFDZ09iTm0xdDBYa1QwWkltSmlURUtCd1ZCUUtkT25kQ2hRd2RVcjE3ZDdOWWpvaWVaUnFOQlpHUWtqaDQ5aWlOSGprQVVSV1JsWldIQmdnV1lOV3NXVnhJU1BlVmNYVjN4Mm11djRjY2ZmNFNEZzRQMCtMcDE2d0FBVTZaTWtjTEJyS3dzckZxMUNtKysrYWJaNEU0VVJSdzZkQWdBY09USUVlemF0UXZwNmVtNGMrZU9VYitVbEJTbzFXcnMzNzlmQ3VFeU16TngvUGh4WkdWbElTMHREUmN2WHBROWYzejM3dDBRUlJHOWUvYzJHdzRDa0VJOXc1K0dlZjc0NDQ5bzBhS0Y3QkZHK2E4cERrRVFDbXpadHBRVEowNUlvV0JFUklSVjdsRVJKV1dKQ0kvWFM1KzNyTTVTRW1RZERBaUpyRWh1QmFHenN6UHM3T3dRRnhlSGUvZnVtZTFYdjM1OU9EczdXMk42UlBRRUVFVVJLMWFza01KQk56YzNqQjA3RmcwYU5Dam5tUkdWTHpzN085U3FWUXUxYXRWQzY5YXRzWFRwVWlRbkp5TXJLd3NyVnF6QXh4OS96RE1KaVo0U1c3WnNNZmx6ZVc1dXJ2VHhraVZMb05Gb2NQTGtTWGg2ZXVMcTFhdTRldlVxQU9EY3VYTzRkKzhlcmw2OWlubno1cG5jYm56MjdGa2tKU1hCdzhNRG5wNmU4UFQwQkpBWG1BMGZQaHcvLy93ekxsMjZCQzh2TDlqWjJhRlBuejdJemMzRjd0Mjc0ZUxpZ3ZidDIyUDM3dDNRNi9WWXUzWXRhdFNvWVhMMVlsWldGbmJ0MmdVM056ZU1HalVLQUxCcDB5WmN2bnk1d0hNMFBML0l5RWlNR1RNR1FONmJKOUhSMGRpelp3L216NStQZXZYcW1meWE1Zi8vNDdoeDQ2U1A4eGM5bVRoeG9zbHJyV1hod29Xb1Zhc1dubi8rZVFRSEJ5TW1KZ2FyVnEwcTB6bVVod00zZFZKUmtycGVDdFJ3WlVCSTFzR0FrTWlLNUZZUUdzNGY1UFppSWlxTnNMQXc2Y3hCUVJEd3pqdnZvSDc5K3VVOEs2S0twVUdEQmhnN2Rpem16SmtEVVJSeDdkbzFoSVdGb1ZHalJ1VTlOU0lxQTg4ODh3d21UNTZNN094c2srMy8vdnN2L3YzM1grbnpoSVFFYk4rK3ZVQy82OWV2WThhTUdaZ3paMDZCZ2grLy92b3JWQ29WdnZ6eVN3UUhCK1BVcVZPb1ZxMGFBZ01EY2YvK2ZWeTZkQWtOR3paRWpSbzFDb3lkbXBxSzNidDNBOGdMOVc3ZHVvVjMzMzBYczJiTlF1UEdqWTM2YnR5NEVSa1pHZmowMDAvaDVPU0VxMWV2WXNXS0ZWSzd2NzgvWEZ4Y29GUXFwZWVyVUNpa2xZOU9UazVTZUxsNTgyWjg4TUVIUmlzb1RYRjBkSlFDUThPMjZNY2ZOeWhKNWVlaTJySmxpOUhuQnc4ZXROcTlLb3BVallpRE54K0ZzajNxTXNJaDYrR3JpOGlLNUZZUUZuVjdNYXNYRTVFY3czbEhBTkNwVXllR2cwUm1OR2pRQUowNmRjTGh3NGNCQUdmT25HRkFTUFNVcUYyN05uNzQ0UWZZMjl2RDFkVzFRS0dPRXlkTzRELy8rUTg4UER4S2RKYmQ5ZXZYY2U3Y09UZzRPQ0EwTkJTaUtPTFdyVnR3YzNQRG9rV0xwUEJ2OE9EQmFOYXNHZnIxNndkdmIyL2s1dVppd0lBQnFGbXpKdWJObTRjQkF3WWdLQ2dJeTVZdE0zbWZreWRQWXZQbXpkSXhJbHF0Rm9zV0xRSUFCQVlHNG8wMzNqQ3FoQndSRVlHUkkwZkMxOWNYb2FHaHhYcE9ldjJqTGEzejU4ODNlUWJobkRsekNweEJxTlBwaW5VZmtyZjdxaGE2Ly85VytMb0lhT1ROMVlOa1BRd0lpYXhFcDlNaE1USFJiTHVYbHhjU0V4Tng2OVl0czMzcTFLbURLbFdxV0dONlJQU0V5Rit4T1A4dkJVUlVVSWNPSGFTQU1Edzh2SnhuUTBSbFNhN1lpR0hiYkdFcjZjeFp1blFwWEYxZDRldnJpeXRYcmtDcFZFcEhmY3lmUHgvWHIxK0hTcVhDNmRPbjhlV1hYMEtqMGFCbXpacFNDQmNaR1lrUFB2Z0FnUEcyNS96V3JWdUgxYXRYQXdEdTNyMkxjZVBHSVRNekU5SFIwUWdPRHNiWFgzOWQ1T3JIN3U3dXNtY2NBakFLK3Q1Nzd6M3A0L3p6ZS8vOTl3dGNKNG9pUkZIa0VRNFdjQ05CajhPM0huMGYralpRZ1Y5V3NpWUdoRVJXa3BpWWFQVE8yK09xVnEzSzdjVkVWR3JKeWNuU3g5V3JWeS9IbVJCVmZQbi9qdVQvdTBORVR6ZkRWbHdYRnhlemZXN2N1SUZseTVaaHhvd1pjSE56a3g2UGlJaEFWbFlXdnZubUc3aTV1ZUdsbDE2Q282TWpGaTFhaE96c2JIejg4Y2ZTK0lhVmhFQmVnVEUvUHo4QWVWdUFEZWNhcHFlbm03eC81ODZkc1c3ZE91aDBPang4K0JBWkdSbElTRWhBY0hBdzVzMmJCNlZTaVk4Ly9oZ0pDUW5TTlkrZlFhalZhbkgvL24zWTJOamdpeSsra0MyRW1QK3N3ZUxLeWNtQldxMW1TRmdLdVRwZzlkbEhZZXd6MVJSb1ZwM1ZpOG02R0JBU1dVbFJLaGliT3Rza1AyNHZKcUxDYURRYTZXTldLeWFTbC8vdlNQNi9PMFQwNVByMjIyK1JrcElpMnljNk9scjY4L1BQUHpmWjUrKy8vNFpHbzhFSEgzeUFyNy8rV2dvSmRUb2RtalJwZ2gwN2RraXI3alFhRFQ3NzdETkVSVVdoWDc5K2NIWjJ4a2NmZllTMWE5ZGkwNlpOVUtsVUNBa0pRVzV1TG03Y3VBRmJXMXNFQndjak1qSVNTcVVTRVJFUkJWWTgrdm41WWNTSUVhaGR1emF5czdQeCtlZWZvMTY5ZXBnOWU3WlUwSERFaUJHWU5Xc1dYRnhjWUd0ckMwRVFqTUpNQU5MdXBHM2J0aUVvS0FqdTd1NG1uMjl1Ymk1OGZIelFzV05IakJvMVNncjc4bTh4RGcwTk5kcGlQR0xFQ1BUcTFRdWhvYUZRS0JTWU5tMGFGSXFDVzJJTlgyODV2cjYraGZaNVVva0FWdnlkaTVqMHZQTWM3VlRBMEdZMllOeEsxc2FBa01oS0Nnc0luWnljY1AzNmRiUHR0V3JWTXZzUE5oRVJFUkVSRmE1VHAwNllObTBhbEVvbG5KeWNUQVpXcWFtcEFJQzB0RFFjTzNZTUhoNGVCVmEvT1RrNXdjbkpDVmxaV1pnN2R5NW16cHdKZTN0N0JBUUVJQzR1RGlkT25KRDY1dVRrNE5TcFV3Q0FiNzc1QnM3T3pyQzF0WldDTVoxT1o3UlFJRFUxRmIvOTlwdjB1U0dFZkR3a0hEUm9FQTRmUG94NTgrWWhLQ2dJYjc3NUprNmVQSW1JaUFqY3YzOGYvdjcrU0U5UFIvMzY5ZUhxNm1yeTYzSDU4bVg0K3ZwaTZ0U3BzTFcxTldyNzg4OC9zWDc5ZWdCNVc0VWRIQnp3OTk5L0crMTZrcXRpckZhcnNXM2JOdW4zSUsxV2krblRwMHZuRnhvTUh6N2M1Tnp5Mjc5L2Y2RjlubFM3cm1oeE52TFIxdUwralczZ1pzOTRrS3lQQVNHUmxjaWRQeWdJQXFLaW9tU3JmSEgxSUJFUkVSRlI2VFJwMGdRYk4yNUVsU3BWVEc1NXpjckt3dXV2djQ3YzNGeU1HVE1HUzVZc3dWdHZ2WVd1WGJzV2FYeEJFUERoaHg4aU1qSVNIaDRlR0RSb0VGeGNYTEIxNjFZQXdQYnQyN0ZpeFFwa1pXWGh6cDA3QVBJcUhsZXBVZ1dwcWFsU2taSWZmL3dSUU40MjVFYU5HaFVJQjVPVGt6RnIxaXlFaFlVQnlOdnkvTkZISDhIVDB4UFBQdnNzMnJWcmh3WU5HbUR6NXMzU1dhdm0zTGh4QXg0ZUhuam5uWGVNSHUvUW9RT09IajJLeTVjdnc4dkxxMENBZVAzNmRXbjF0VXFsUWxSVUZPcldyV3ZVeDhuSkNkV3FWWlBtL050dnY2RmZ2MzVHZlQ3OTlGUDVMK3BUTERKVnhHOVhIb1d3YlFPVjZCVE1yY1ZVTmhnUUVsbUpYRURvN3U2T1M1Y3V5VjcvN0xQUFducEtSRVJFUkVSUEhYT3I2UUJnNWNxVnlNaklRSzFhdGZEeXl5L2oyTEZqV0xKa0NSbzBhQ0FGWFlXeHQ3ZEg3ZHExOGZEaHd3SnR6WnMzeDVJbFM3Qjc5MjVFUmtZQ0FENzU1Qk1BandxQlJFVkZZZUxFaWREcGRMaHg0d2FxVnEyS3hZc1hHKzBtY25Oemc3Ky9QOExDd3VEaDRZR2VQWHVpZmZ2MnFGbXpwdFRIc1BqQTA5TVRHelpzS0RBWFExWGpHalZxWU96WXNRWGFCVUV3Rzk3OTczLy9NL3I5NVpsbm5zR2RPM2ZRcWxVckRCbzBxTkN2VVg0c3FtWmU5U29DUnJhMHdjLy81S0orVlFXR2NXc3hsU0hXeUNheWt0SUVoRjVlWGtYK2dZU0lpSWlJaUlwdi8vNzkrTzIzMzJCalk0UDMzbnNQZ2lCZzFLaFJTRTlQeDBjZmZWVG9rVUdGeWNyS2dyMjlQV3JXckltZmZ2b0pRRjU0ZC92MmJXUm1aaGJZVGFSVUtsR3ZYajI0dTd0TFczM3ptekJoQWlaTW1JQzFhOWRpK1BEaFVqZ1lHUm1Kdlh2M1lzZU9IVVdhbDBxbEtsWUJrYjE3OXlJME5CUUFNSGp3WUFCNTI2Z25UWnFFRlN0VzRPdXZ2MzVxejNYVmFJSExNZVlMVTViRTh3RktUTzJveGp0dDFGQXlzYUV5eEJXRVJGWWlGeERhMnRxYXJWQUc1TDBqeDZwZlJFUkVSRVRXY2Z6NGNTeFlzQUFLaFFJZmZQQ0J0RlcyWWNPR0dEQmdBSDc5OVZlODk5NTcrUFRUVDFHdlhyMWlqYTNUNmJCKy9YcjgrdXV2Nk55NU0zcjE2b1hGaXhkRG9WQmc0Y0tGOFBiMmhpQUkwaGJqYXRXcVlmSGl4WVdPYTJ0cmkrZWZmeDduejUvSHJWdTNFQjRlanJDd01LU21wcUpLbFNybzA2ZVBNQ2xVYkFBQUlBQkpSRUZVUlgrSDBHcTFXTDU4T2JadDJ3YVZTb1gzMzM4ZmpSczN4c2FORzVHV2xvYTJiZHRpK1BEaFdMMTZOYzZkTzRkUm8wYWhjK2ZPSnM5NWZOS2tha1FjdktuRDRWdGFaR3VCT1QxdDRlNWd1YTk5YmM4bi8ydElGUThEUWlJckVFVlJOaURNeWNtUnZiNXAwNmFXbmhJUkVSRVIwVk5QcTlWaTdkcTEyTEJoQSt6czdEQjkrblMwYWRQR3FNOWJiNzJGK1BoNEhEbHlCSk1tVFVKSVNBZ0dEUnFFNnRXcnk0NmRsSlFFQU1qTXpNUlBQLzJFZnYzNjRaVlhYc0gwNmRNQkFIcTlIdDk4OHczZWVPTU5OR2pRUUxvdU96dTcwSGx2MnJRSjY5YXRNMXFwcDFRcThkeHp6eUVrSkFUUFBmY2NsRW9sMXExYmg4ek1UQ3hac3FUQUdCa1pHWVhleCtEMjdkdVlQMzgrYnQ2OGlSbzFhdURERHo5RW5UcDFFQlVWQlNDdm9Bc0FEQjA2RkRZMk5saTVjaVhtekptRG4zNzZDU0VoSVdqZnZqMENBd09MZkwraTJMaHhvOUhudDI3ZE10dG1XT2xvYWJIcEl2NjRvY1hKdXpwbzh5MGMzSDlEaDBIUE1GNmh5bzJ2WUNJclNFdExNNnJ3OVRpNThOREd4Z2IxNjllM3hyU0lpSWlJaUo1S29pamkrUEhqV0xseUphS2lvdENrU1JOTW1USUZmbjUrQmZvS2dvQVpNMmJBMjlzYm16ZHZ4cjU5Ky9ESEgzK2dVYU5HYU5ldUhWcTFhbVV5TERRVUlSRUVBV1BIamtXMWF0VXdZY0lFWkdabVl0eTRjYmg4K1RLT0hqMktmLzc1QjFXcVZFSFZxbFVCQU9ucDZmamhoeCtnMCttUW5aMk56TXhNUEh6NEVGOTk5WlUwZHBjdVhiQjY5V29BZ0llSEIvcjA2WU9lUFhzYW5WT28xK2NsVmc4ZlBqU3Frdnc0dzltSHBxU2xwV0h0MnJYWXRXc1g3T3pzTUdyVUtQVHYzeDgyTmpaRzF4b0NRaUN2dW5KUVVCQkNRME1SR3h1TE5XdldZTTJhTlhCM2Q4ZllzV1BSdVhObnMvY3JqcFVyVnhhNXpkSUI0ZTBrUGZaZDArRjhsQTZQbDVuMGRoTGc3OHJkWDFUNU1TQWtzZ0s1QUxDdzlnWU5Ha0N0Vmx0NlNrUkVSRVJFVDUySER4L2kwS0ZEMkw1OU8rN2R1NGY2OWV0ajdOaXhhTjI2dGV4MWdpQmc5T2pSZVBiWlo3Rnc0VUxFeHNiaTMzLy94ZVhMbDNIdDJqVnBWV0IrN2RxMVErL2V2UUVBRnk1Y3dBOC8vSUNtVFp0aS9QanhDQXdNUkw5Ky9YRG16Qm5zMnJVTEZ5NWN3STBiTndEa3JlemJ0bTJiTkU2VktsVXdaTWdRbzdHOXZMd3daTWdRdUxxNm9rZVBIbENwQ3Y0cWIxaGRXRmlSa3N6TVRKUFBlYytlUFZpMmJCbnM3T3d3Yk5ndzlPM2JGNDZPamtaOURJc2dkRG9kc3JLeTRPRGdBQUJvMWFvVlZxNWNpWjkrK2dsNzl1eUJpNHNMZXZUb2dZQ0FBTk5mNEJMWXYzKy94Y1lxQ2hIQXZ3LzAySGROaStzSkJjOFpESEpYb0dkZEpacjZLcUdReVFkMWVpQXNWbzhnZHdIT3Rnd1NxZUppUUVoa0JZVUZoSEs0dlppSWlJaUl5REptejU2TjI3ZHZvMTI3ZHZqb280OVFxMWF0WWwzZnZIbHpyRnExQ3R1M2I4ZGZmLzJGOTk5L1gzYXI4YVJKa3pCbXpCajQrdnBpd1lJRmFOeTRzVkY3cTFhdDBLcFZLNGlpaU5qWVdNVEh4eU1sSlFVWkdSblFhRFRJeWNsQmt5Wk5UTzRvR2pwMHFPeGNjM0p5MEtoUm93TGhvb0dkblIzZWVPTU5oSVNFbUd4M2RYWEYxS2xUMGJwMWE1TUJKQURrNXVZQ0FJS0NncVFWaXdaT1RrNllPSEVpK3ZmdkQ0VkNBUjhmSDluNVZsUmFQWEFtUW9jL3Jta1JsZmI0ZWtHZ3NZOENQZXFxVU1kTFliTENzQWdnT2szRTFWZzl3dU4xdUJxblI3WVdlS1dSQ2kvV1l3UkRGUmRmblVSV1VKcUE4SmxubnJIZ1RJaUlpSWlJbmw0ZmZ2Z2huSnljU2pXR1dxM0dvRUdETUdqUW9FTDdDb0tBNzcvL1h0cVNLOWZQeDhmSG9pR2FxNnNyRmk1Y2FMYmR5OHNMdzRZTk05dmV0bTNiUXUvaDd1Nk9SWXNXb1dIRGhtYjcrUHI2RmpwT1JYWHdwZzYvaDJ1UnFqRU9CaFVDOEZ3TkpiclZWc0ZKRGVUb2dNZ1VQZEt5OHdxV3hHZUtpTThRRVpjaDRuYVM2YXJHUisvbzBMT3VDcXhGU1JVVkEwSWlLeWhwUU9qcjZ3c3ZMeThMejRhSWlJaUk2T2xVMm5Dd0pBb0xCeXN6THkrdkovcjNsYk9ST3FOdzBGWUZkQWhTb1Z0dEpkd2RCQ1EvRkRGMVQrRkZaUjduYWkrZ21aOFNPYnE4TVlrcUlyNDBpYXlncEFFaHR4Y1RFUkVSRVJHVmo4ZlBHcHphVVkxQU40WDB1VnBadEhHYzFBTHFWbFdndnBjQzlhb3E0TzBzbU55T1RGU1JNQ0Frc29LU0JvVGNYa3hFUkVSRVJGVDJraDhXUEcvd3Z3ZHowTE9lQ3YwYjVVVW5hcVVBTjNzQk5zcThzTkJHS2NEZFhrQlZKd0ZlVG5sL1ZuWE02OE90eEZUWk1DQWtzb0tTQklScXRScDE2dFN4d215SWlJaUlpSWhJanB1OWdJVjliREY1bC9FVzRyM2hXdXdOMTJKeFh6dlkyd0R6ZTltVzB3eUpyRXRSZUJjaUtvN2MzRnlrcHFZVys3cTZkZXVhclJaR1JFUkVSRVJFMXVWc0syREZBRHQwQ0NxNGwzamlUZzNPUk9qS1lWWkVaWU1CSVpHRkpTVWxsZWc2dVVwZ1JFUkVSRVJFVkRhR05iZkJ6RzRGVndvdU81Mkw2WHV6b1MrNEc1bW8wbU5BU0dSaEpUMS9zRUdEQmhhZUNSRlIrZnQxNHpyOHRtT0wxY2JYNlV5L2t5K0sxdm5KL2J1bEsvSG44Vk5XR2JzODdOeTlEMzhjT0dMMjYwaEVSUFMwOHE4aVlIbC9PL2k2R0I4bUdKOHA0dTJ0R3R4TDFwdTVrcWh5WWtCSVpHSEp5Y25GdnNiQndRRUJBUUZXbUEwUmtYVm90ZHBDUTZVZFd6Y2gvc1pSM0w5N0MrbnA2VmFaeDAvck5tTFI5OHNRRjU4Z1BhYlg2ekh5bmNuWWYraFBpd1pmR1ptWjJMM3ZBTDZZc3dCVFBwcUptN2Z1V0d6cy9FNmUvcWZZMTl5N0gxbWlleVVrSm1IK291OHhZdXk3SlE0S016SXpTM1J2SWlLaWlrNFFnTSs3MitLZE5qWUYycjQ0bUlPVmYrZVd3NnlJck9PSk9QRHM0Y09IK1AzMzMzSDI3Rm5FeGNVaE96dTc4SXVJS3BDc3JDd01IejY4dktkQmxaU3RyUzJxVnEySzVzMmI0OFVYWDRTOXZYMTVUNG1lUUJFUkVkaXdlUmR1M28xSHRsWUZyWmgzTm8rTlFnZGJWUzRhMXEyT0lZTmVocWVucDNUTmhkTUg4T21iemRCajRpWjRlTmZBU3krOUJEczdPeWlWQmMvMUtTa2JsUXE3OSs3SHZ2MkgwYk43RjR4NFl6QmNuSjN4SUNZV2N4ZDhoOVcvYk1LZ0FTK2pkNDl1RUVwWlR2REVxYitoMVdvQkFCR1JVYmg4SlJ6Qk5RT054cjE3N3o3bUwvb0JuMzQwR1Q3ZVZVdDBuOCsrbUl2dVhUdGg5UEFoVU51cUMrMGZHZlVBa3ovOERKM2F0OEY3NDkrR3JXM1JEMDlYcS9QR2ozNFFpNTI3OTZKWjA4Ync4dlFvOHZVL0xQOFovNXkvaUlWelA0ZUxzM09ScnlPaUoxZE1UQXhPblRxRmlJZ0lxNzA1UkdRdEgzLzhzY25IbS9zcDhkM0xTa3pZb1RGNi9OUTlIUzVFNjdDNHIxMVpUSS9JcWlwOVFCZ1dGb2JseTVlWGVGc25FVkZsbDUyZGpZaUlDRVJFUk9EWXNXTjQ2NjIzZUtZbFdVeDZlanJtZkwwVTl4TFU4SzQ3QU43TlRZZGV0NUx1NGYvWXUrLzRtdTQvanVPdk81TGM3RDJJaENCaXhGYXJhSlNndGxMVS9LbFpzMnByMVdpTDJ0V2F0V21MVnFtOWlvYVlxWmxZSVVZU1JVaGszZVFtOStiKy9yaTlwN215QjZyOVBoK1BQT1RlOHozZmMrNTFrNXo3dnQvdjl6Tnk4Z3FxVjNCZzlNaUJtSnViWTI1dXdmYkRvVFNxVm9LbnQzNm5iYXRGTFBwMkpkV3JWeSsyODFPcERCZmtXcTJXOUhRdE50YldBSmlibWFIVmFrbEpTY1hSM3I3STRhQmVyK2VYblh1azJ4WVc1dXc3ZUlSOUI0K1l0SHNjRTBOaVVqSWp4a3htNXZUSitKWXJXK0JqS1JRS0R2NTJqSU8vSFN2UWZvZU9CQkYrK3k0enAwM0N6ZFVsN3gwQU03Ty9Md1ZuemZnVWV6dGJOR2xwZlBuVlFoNDlmcExMbnBDV25rNWtWRFFBazZmT1pPN01xVmlxeEJza1FmaXZTa2xKWWVQR2padzRjZUtGTGZNZ0NLK1NTZ21ydXFqNDlhcVdYVmUxMHYzOTM4ajd3enhCZUIyODFnRmhXRmdZczJmUGZ0V25JUWlDOEkveDlPbFRacytlemNTSkUwVklLQlRaL2NoSUpuNjJtQkkxUitIajQyNnlUWnVlZ2d3WkNqTkRJR1RuVkJxN2h1T0plbnlEL2g5T1lQRzh6N2grSzVKbmozWDBhVitISTM4OFlNclU2Y1VhRGdJbTFkK0hET2lEWEc1WVBjWE1UQWtwRU5Ea1RSbzFyRmZrNHdRRm4rWjJ4RjNwOXNOSE1VQk1qdTNqbnNXejdMdjF6UG5pTTVUS2dvMllWQ2prNkhRNjdHeHRLVlBhSzgvMmZ6NThSTXdUd3dlbHRXdFV4ZG5Kc1FESFVtVDYzdkRjV1ppYjgwSGZIb3dhOXluSnllcDg5WFA5NWkwKysvd3JaazZiakpsWjFtbFlnaUQ4dXlVbUpqSnIxaXdpSXlOZjlha0l3Z3ZYb2JLU2hxVVZUTnFud2N0QlRvMlNZdVUyNGQvaHRRMElVMUpTK082NzcxNzFhUWlDSVB3amZmZmRkOHlhTlV0TU54WUs3WDVrSk9NK1cwcTVocDhaUWtDOW5xaTd4N2ozK0RqSktqTzBWdGJJOUhxVXlZbllhR1NVODI2Tlc4bWFPTGo1b2JLZVNOZGVRMmplcENIVi9LdHdNeVdKUm0zYVVLdk9HOFYrbmpsTlZ6WUdoY1ZCcDlPeGJ0TVc2WFlGMzNJc21EVWRsY3AwS3U4M3kxZno2Kzc5QVBUdjI0UHVYVG9XYXVTaThkejlxMVJreHFmajgyeS9hdDMzYlA1NUJ3QzllN3hYb0NuYzh1Zk96empxcDR5M0Y2dVdMTURHeGxxTUNoUUVJVmM2blk2RkN4ZEs0YUJDb2FCSmt5YVVLMWNPVjFmWElvL2dGb1IvSWxkckdkOTFFWDhmaFgrWDF6WWczTHQzcjVoV0xBaUNrSU9uVDUreWQrOWVPbmZ1L0twUFJYZ05wYVNrTUhucVlpa2NURXVONSt3ZkMzbFE3MDNVM1djWVZ1ek9US2Zsd1lFdGxENTdtSnExUmhKMTh4ZzJKUU1JdjNlZmNlTmFGem1zMCt2MVJFVS93S3VVWjVINkFVTlJqdjJIanRDajY3djVQcS8xMzI4bE1pb2F1VnhPaldyK25MOTRtYzluTDJER2xQRlNHSGNsN0JvNzl4d0FvRkxGQ29VT0I2RjR3ODJDSEV1bjFmSEZuRVZZVzFreWV2amdBcTFGS0FqQ2YxZFFVQkRoNGVFQTJOdmJNMkhDQkx5ODhoNzlMQWl2T3hGOUMvODJyMjFBK01jZmY3enFVeEFFUWZoSE8zLyt2QWdJaFVLWnUzQUZydFdHR3NMQmxHY2NENWxONU1ESjRQQmNZS1RYRzhKQ2haTEUxajI1OXVkZFloWU9wclJIQVA1dkR1Qko1RmxXcmYyQlFmMTdGZWw4ZnRqeUMxdTM3MlRsTi9Od2QzTXRVbDluenAxbjNhWXRuQTI1d01ReEl5bFp3ajNYOXBkRHIvTGpUOXNCR05pdkYrMWJ0K0REanlad0p1UThYODVaeE9SeEgvSG53NGRNbXprUHZWNlB0YlVWazhlT0xOS0lHY1VMREFnL0dqK0YyTGc0NlhibUtjUURobjFNM0xONHdGRDhhTmlnZnZudVY2ZlRGV3Z4R1VFUVhoOEhEeDZVdnUvVnE1Y0lCd1ZCRUY1VHIrMWsrY2VQSDcvcVV4QUVRZmhIRTc4bmhjS0lpWW5oNXYxMGJCeEtnVjdQbVpENVJBNzY1Tzl3TU9aUHFtMllRZk1mWi9ETzVobTg5ZjAweXYzeUxhU2xvYjE2Z1VjVnE1SEVud0M0ZU5VbDZQUU4wdFBUaTNST1RSbzFRSzFPWWVhOHhXUmtaQlNwcnpQbkRCOHdYcjErazhFanhuTHMrTWtjMno1NUdzdXNlWXZSNi9WMGJQY083M1ZxaDRXRkJaOU5Hb08xdFJWQndhZjVkTVpzeG4weWcvajRCQlFLQlZNbWpLYUVSKzZoWTU3K0NoZDFXaDFKeWNsNWZoWGsrUjArK0FQaTR1SjVIUE9VMkxobkpLdi9EZ2hUVWxOUnFTeFFxU3pZZC9BM3Z0KzhMVjk5eHNiR01XTHNKL3l3OVplQ1BVNUJFRjU3c2JHeFJFVkZBWWFxNkhYcjFuM0ZaeVFJZ2lBVTFtczdnbENqMGJ6cVV4QUVRZmhIUzAxTmZkV244TkxvOVhyUzA5UC9xbVNibnVlWFZxc2xMUzFOK2w2bjAyWDV5c2pJUUt2VmtwR1JVZUR0bWUvTHlNaEFyOWRMYTdzWkF5N2p2OFp0K2ZuS3JuMXhXNzlwRzI2VnV3TncvODRob3B1MkFIc25BSnd2QmxIL3hqSGFqUnFNcFpXVnRNK2ZkKzZ3ZW1ZL2JsYW9EeDlNSUhMTkxNbzlDc1BadlFvMjNxM1pzKzh3SGR1L1UraHo4aXBWa3ZwdjFPYlUyUkEyLzd5REhsM2ZMVlEvYW5VS2YxeTREQmpXeU9yMWZoZnExcTZaYmR2NGhFVEdmenFEbUNkUDZkeXhMUjhPNkN0dEsrUHR4ZWRUSmpCaHloZUVuTDhJZ0ptWkdaK00vNGc2dFdvVTZ0d3lrLzAxYWVsTXlIazZkdnRma2Z2THJIdzVIemF0V1lxdGpUVnl1WnpKMDJaeU51UUNBSnZYcnlEay9DViszR29ZTVJrVWZKcWc0Tk41OWhuejVDa0ppWW5jREwrTlZxdWpUNC8zaXVWY2IwZmNaY3lrYVNRbEo5TXNvREdUeG80c2xuNEZRU2crc2JHeDB2Y2xTNVo4cVVza0NJSWdDTVhydFEwSUJVRVFoTmVEVnF0Rm85RmsrNVdXbGlaOW41cWFtbU03WTl1MHREUXBCTXdjOEdtMTJsZjlNUDgxYnQxOWpHdE5Ed0R1UFRsRDZ2dlREUnNTbmxIejhrRzZUcG9ndGRYcjljaGtNdTVkdjA2dEJuV3hqSHJFWlNDeCt3aHVmVGNmWi9jcXVIalc1UGlwaFVVS0NBRzZkR3JMcWJNaGJQamhKK3JYclUzWk1xVUwzTWV4NDhGbzB0SUFhTk9xT2QwNmQ4aXg3ZlNaODNqdzV5TkdmamlBOW0xYW1telQ2WFJjdkJ4bU1wcFJaV0hPczJmeGFMVmFrOHJLaFNHVEd3TEN3bFF4emc5N08xdkE4TE41T2ZTcWRQKzkrMUVFTkc3SXlkUG5PUEw3aVFLZXRjR0dIN2FpMDJucDEvdjlRdTJ2MSt1NUZ4bkY0YU5CL1BMckh0TFNpamI2VkJDRUZ5dnpDR2FWS0dna0NJTHdXaE1Cb1NBSWdwQXRyVmFMV3EwbUpTVkYramUzNzQyMzFXbzFxYW1wcEtTa29ORm8wT2wwci9xaENBV1FuQ3JIRlVqVEpKSHM1Q0JOZC9VN3VKNE9nd2NDY1AvcVZVSldmWWQ1aXBvL3pTMG9WYU1tclQvNEFJZWR1N2h5NHhKNnYrb2txZ3o3eWVRS0VwS0xQdEt4ZXRVcWVKWHlKRElxbXJrTGw3Sms0YXdDajFUWmYrZ29BRlpXbHZUdDBUWFh0dU5IRHljaElZRUt2dVZNN3I5Ni9TYmZMbC9OelZzUkFOU3M3ay9FM2Z2RXh5ZXdhTWxLTnZ5d2xjQzMzNkpSdzNwVXJGQytTR3NSRnFhS2NVR0VYcjFPYXVyZk16SkdUL2lNTHAzYU1tYmtFSHEvL3g2bFBFdVluUCtPM2Z2NWR2bHFBTll1WDFRc1JXT01idDZLWU1LVXowbEpTVUdyZlhtL013WVBIdnhTanFQT05KWDcwYU5ITCtXWWdpQUlnaUFJQlNFQ1FrRVFoSDh4dlY2UFdxMG1LU2xKK2twT1RqYTVuZm5MR1BBWjNxU0xVWG4vTmFtcHFlamxoaEVnNnZnL1NTNzU5eWc5NTdSRTdKd01VNDNQcjF2TFlnczlCMklUT0hRdkRzZG16UUdvVUtjMm52dk9FT1ZYblhRYlc3VHBLU2pOTE5IcWltY3FkTnQzQWxuMjNUckNiMGV3N2RjOXZOZXBYYjczdlhiOUpsZXYzd1NnUjlkM3NiZTN5N1c5aDdzckh1NS9GMFNKZnZBbmF6WnU1dmZuMWl6MHIxeVI0WVA3czJiRGp3U2ZQa3RzM0RPMmJQdVZMZHQreGRyYWlncmx5K0pidml6ZVhxV3dzN0hCMXRhR0twWDhjZzAzaXhJcUZzVFJvR0NUMjNLNW5LM2Jkdkxnd1VPbVRoNHJ0UWxvM0RETE9la3lNbmoyTEI0SEIvdGlPWmV5WmJ4WitjMDg2ZmI3L3h0U0xQM21KWE53OTdLSVpYSUVRUkFFUWZnbkVnR2hJQWpDdjFqZnZuMWZ5RHAxd3I5VFltSWljcVZoYmNFMFRSSWFGMXRwbTduczcrbTA5dm9NMGpJeWVKS2F4dFRLNVpuMTV3TUFyQjBkc1V4NEFvQldaWVZXbzBacFprbTZ0bmhlZzRGdk4ySGxtbzNvZERvMi92QVRMZDUrSzkvN2Z2OVhBUTF2TDArNmRHeWI3LzFDcjE1bng2NTlCQVdmSmlNakExdGJHenAzYU1POSsxRWNEUXBtNDQ4L2MrMTZPTE5tZk1LVnNHdHMrT0VuTGw0T0JRd1ZnaTljQ3VYQ3BWQ1RQbmRzV1llTnRYV094M3daOGFCV3F5WG94Q25zN1d6UjZuUWtKNnQ1czBGZGZqOStraE9uemhKeDl4N0p5V3ErbkxPSVgzN2R3NGdQQjVqc1AyZkJ0eVFrSnJMd3E4OXhkWEhPNFNqNXAxUXFpNlVmUVJBRVFSQUVvWEJFUUNnSWd2QXZKc0pCb1NBY0hSM1JwU2NDb0xKeXdESXhnclMvdHNWbktOQmpDSzgwM21YNEl6eU1qbDRsbUpXVVR2VldodlVGbzIvYzRFL3ZLZ0FvaytJeEwyRVlYV2FtTEo3SXk4N1dsbXIrbGJsdzZRcnFsQlIrMnJFTEYrZThRNlViNGJjNGMrNDhNcG1NMGNNSDU3bEc0S1BITVJ3TkN1YmdiOGU0SHhrTmdHZkpFclJwMVp5Mjd3UmlaV25KeENsZkFPRGdZTS8wS2VPUnlXUlU4Ni9NdkpsVE9SNThtdW16NWlPVHlVeCtCbjNMbGFWSDEwNVlaeXJ3a2gzakhoY3Zoeko0eExnOEg5L1R1TGc4Mnp6ditNa3pKQ1lsMC9hZFFQWWUrQTJBMWkyYThmdnhreWdVQ2x5Y25QaDE5MzRBcnQwSVo5am9pVlN1NUNmdDN5cndiUll2VzhYWVNkTlkrTlVNbkp3Y3N6MU92eUdqY2oyUHRjdS9MdkM1RjZlZVBYdStsT1BjdjMrZjQ4ZVBBK0RtNXZaU2ppa0lnaUFJZ2xBUUlpQVVCRUVRQkFFd2pPSlN5Z3dMemxzN2VHSjkvV2ZpLzlvV1dha0JGdzRkb2xaZ0lDMkhEK2ZVZ1FQc3VudVhhdSs4ZzN0cHcxVGtNd2NPa2RUK1l3QXNrOVhJNVliTERLVWlJOHV4Q3V2TkJuVzVjT2tLQUdmUFhhQjFxK2E1dHMvSXlHRHgwdFhvOVhyYXRHcE8xU3FWY20yLzdMdDFiUHQxVDViN1ZSWVcvSGIwT0w4ZE5ZUThVZEdHVVpNcEthbU1IUE9KU2RzbmYxWDF0TGUzbzIyclFBRENiMFh3NmNUUldCWmdFWCsxT29YYmQrN211MzFCYk5uMkt3RE5telpoOTc1REFQaFZLRWVEdW5YdzhpcUpVcW5rV0pCaE9yV050VFV6cDAvbTVxMEl3cTVlQnd4ckw3N1ZxQUcvbnpqRnhNKytaT0ZYTTdDMnpocDhSa1k5ZUNIblgxeGF0V3IxVW81ejdkbzFLU0FVaFJ3RVFSQUVRZmduRWdHaElBaUNJUHhGTHBjamw4dFJLcFhJNVhJVUNvWDBsZmwyZG0xeWFpK1h5NUhKWk5JYWJzYTE1NHovR3JmbDlaWGR2bks1bk8zYnR4ZnJjMkNqeWdDOUhvWENITHZrZEI2a3A0T1pHVTlxdmMzaE5WTXA1ZWVIbTdjM3RaNExWazd0MnNYRk1uWEF6Z0hpbm1DZllRTkFtaVlSRCtmY1I4d1ZST1dLRmFUdmpkVitjM1A4NUJtZVBZdkhxNVFuUXdmK0w4LzJIZHU5ZzE2dnAwRzlONmptWDRsOUI0K3dhTW5LSElNNmpVYVQ0N2FrcEdRY0hlenAwTFpnSVpSeDFHSEQrbSs4a0NJbElSY3VjZXYySGVxOVVTdkx0TjdQUHpOVXFkNnk3VmZVS1NrQWZORG5mU3BYckNBVlpqSDZvRzhQYVRyeXRKbHorZXJ6S1FVdUhDTUlnaUFJZ2lEOE00aUFVQkFFUWZoSE1UYzN4OExDUXZwU3FWVFM5K2JtNXBpWm1abDhLWlhLTExmTnpjMnozSjlUVytPL3hpRHZkVlBjQVdHRE55cHo4bTRvemlXclVxRk1KeDd0LzU2NGR2OERJS3puWkZiOTlBMjFuUzJvMUxBaFR1N3VSTis2UmNqaEkxd3NVNGZIamRvRDRMNTlKUlg5RFBzOGpqakdoNTN6djFaZ1hzcjVsRWFwVktMVmFubXpmdDA4Mno5N0ZvK0Z1VG1manY4SUN3dUxQTnVYOEhCbjZLQiswdTIyN3dUaTdlV0pxNHN6ems1T21KdWJjVFFvbUMvbkxBTGd1Mi9uNDFQRzI2U1B3U1BIY1R2aUxuWHIxQ3h3T1BpaTZmVjZWcTM3SG9WQ3dhQit2VW5PVktURE9CczZQVDJkN1R2M0FsREJ0eHp0V3JmSXRpL1BFaDYwYkI3QTNnTy9jZUZTS0dzM2JxWi8zeDRtYlE3di91bkZQQkJCRUFSQkVBU2hXSW1BVUJBRVFTZzBjM056TEMwdHNiS3l3dExTVXZveTNzNGM3dVhueTl6Yy9MVU02ZjVOdW5acHo3NWhNM0F1V1JVbnQwcVVPWCtFcFBBcnBQdFdCUXNMYm5RZnk0Mm9DRnpPWHNEdXlRbis5S3BJU3J2UllHOVlnODc2MUVISzZVdGhhZXVLUGtPSDd1bHAzbmlqVTdHZG4wS2hvRVkxZjU3R3h0S3RTd2YySFR5U2EzdVpUTWJrOGFNb1Y3Wk1vWTlaemIreXllMjlCdzREaG9Jbno0ZURBREV4VHdGd0syVFJEWDNHaTFzN2RQK2hvOXk2ZllldW5kdFQycnNVVjhLdVpUcXc0YmpiZnQzRGs2ZXhXSmliTTJuTWlGeC9KdC9yMUk1OUI0K2cxK3ZaK3N0TzJyZHBLWXFOQ0lJZ0NJSWd2SVpFUUNnSWd2QWZKWlBKc0xhMnh0cmFHaHNiRzJ4c2JMQzJ0allKKzNJSy9veGZDb1hpVlQ4TW9aaVptNXZUTXFBNndlSEhjU3ZUbUdvMWhwQzZheFlSTFZMUStQODFZcTlVV1o2VUtzdVQ1L2ExRGRwRitkRGJWS2cxRElEN2w3Y3dvRStIWWc5OVB4bi9FVXFsQWd0ejh6emJ0bWoyVnI1R0d1Ylh5ZFBucEtyRTNidDB6TEk5UGo2QmhFUkRvUmMzTjlkQ0hTTWpvL2pXYkh6ZTNYdjNLVmUyRFAxNmRRY002eHhLeDlYcmlZOVA0SWUvS2o1L09QQi9lSlh5ekxVL3IxS2VWSzFTaWN1aFY5SHBkRVRjdlNjQ1FrRVFCRUVRaE5lUUNBZ0ZRUkQreGQ1OTkxMHBBSHcrQ0xTMnRoYWo5WVJzOWU3UmhaQ3gwMGgrVmhackIwL3FOZmdFdTFQcnVYZjJOeDYyN0E2ZVBuODMxdXVSM1E3RFkvOW1mTzFyVVBhdmNERDJ3UVVxZUR5alNaTTNpLzM4Ykcyczg5MDJ1NElRVDJQaldQcmRPc2FNR0lLVmxXVysrN3A3N3o1ekZ5MEJvRW9sUHdMZnpqcDErbGJFWGVuNzBsNmw4dDEzWmhsNlEwQlltQ3JHZVJVdS82QnZEMkpqNHpBek13TWdKVFgxNzMwek12aDJ4UnJVNmhSYXQyeEcyM2NDODNXK1RadTh5ZVhRcThoa01ueEtaeDFSV1ZCYXJTN0xmV25wNlVYdVZ4QUVRUkFFUWNpWkNBZ0ZRUkQreFRwMUtyNnBuY0ovaDB3bTQ2c3ZKdkxocU0rZzRpQ3NuY3BRcWVyLzhFbDZ5cjE5ZTNtbStSNnRVb1lNVUtSbjRHenRpM2ZWTVpoYkdBcVR4RDI0Z0RKMkw1UG5mRmJrYzBsS1RzNTFlNW9tVGZvK09UblRlbnAvL1p1ZXJqWHBJeUVoaWNuVHZpUXEraytlUG8zbHE4OC96ZGZhaE9mK3VNak1lVitUbUpTTWg3c2JVeWVQUlNhVGNlVFlDY3FXTFUxcHIxTElaREpPbi90RDJxZXcwNXFOSXdnTFU4VTRRNWMxWE12TXd0eWNFaDd1MHUzTUl3aC9PM2FjWThkUFVyTzZQeU0vSEVEY3Mzak8vWEdCc21WSzQrWGxpVDZIa1kxTkdqVmd4Wm9OTkdwUUR6ZFhsd0tkYjJaYXJaYUhqMkxZZC9DM0xOdk9uanZQL3NOSHFWMmpHaTdPVHVMRERVRVFCRUVRaEdJbUFrSkJFQVJCRUxLd3RMVGt1eVV6R2YvSmJCNCtyWUZIK1phb2JKeng4KytkNHo0WkdWcWlybXlsbkVzc244NzVyRmdxMnZiNllGaWVJYUZSencrR1pybHY3NEhEMHBxQnp3dTllcDJwWDg3amk4OG1vRlJtZjBuMDdGazhxemY4d1A1RFI5SHI5ZFN1V1kzSjR6N0MzczZXNUdRMXMrWXZScS9YWTZsUzRlbFpnb2c3OXdEd0xGa0NGMmVuZkQ1S1V6cWRJWWdyVEJYamdvNjB5enlDTUYycnBXcVZTbncrWlNKS3BaTFkyRGptTERTTW1KVEpaQ2dVZi85L0drY2dBdGpiMmZMdC9KbVVLT0ZSb0dObmR2ZCtKQU9HZnB6amRrMWFHdk1XTFFXZ2RjdG1mRHhpU0tHUEpRaUNJQWlDSUdRbEFrSkJFQVJCRUxKbFptYkdncTgrNWVDaFk2ei9jVExtTG5WeEw5c1VjMHNIazNicWhNZkUzRGxNUnZ4bFJnenBUcjI2YnhUYk9VeWRQSlpKVTcvQTBjRUJGMmNuazJDcU9LU2xwYkY3M3lFNnRudkg1UDQvSHo1aXg2NTk3TjUvR0kxR1F5blBFZ3pxMTV1RzlmOStiTmJXVml5ZTl5VkxWNjdsMm8xd2J0MitJMjFyMzZabG9jOUpxOVVDRlBpeHltU3lBZ2VFYVdsL2o4QU1hTnlRYnAzL1hqT3lUR2t2UHBzMGhoKzIvc0t0MjNla3FiK2xQRXZnNGU1bTBrK1pJazR0THVQdEpTb2VDNElnQ0lJZ3ZFSWlJQlFFUVJBRUlVY3ltWXlXTFpyU0lqQ0F5MWV1c0dQWDl6eDlsa3lhRm1Ub1VjcWhoSnM5QXdjSDR1ZlhwOWluZnRhczdzK096ZXRScWZLZUJseGNEaHcreHJ5dmw2TFg2NmxZb1R5dFd6YW5aZk9BYkl2eVZQTHpaZEdjejVrNTkydCtQM0VLTXpNenVuWnV6N3Z0V3hmNitDb0xDN3AxNmNCN25kcmxxNzFNSnFQeG0vWHA4LzU3ZUJad0ZKL21yeW5hS3BVRk1wbk01UDlQb1ZEUTVNMzZOR3BRbDFuR3NDV2NBQUFnQUVsRVFWVHpGbk0wS0JodkwwK21UaHBib0dNSWdpQUlnaUFJLzN3aUlCUUVRUkFFSVU4eW1ZenExYXBSdlZxMWwzN3NseGtPQWpRTGFNeXorSGdhMXF1VFp4VmZNQVJwZ3o3b1RlMmExWG16L2h2WTI5c1Y2Zmk3ZnQ1WW9QYjkrL1lvOUxGS2VaWmc3S2dQZWF0eFF5eXpLZWdDSUpmTCthRFArOVI3b3hZQmpSdm1PQjFiRUFSQkVBUkJlSDJKS3p4QkVBUkJFSVJNbEVvRjNUcDNLTkErN202dXRHN1o3QVdkMFl2VHZHbVRmTFVyNGVGdVV0eEVFQVJCRUFSQitIY3ArdXJoZ2lBSWdpQUlnaUFJZ2lBSWdpQzh0a1JBS0FpQ0lBaUNJQWlDSUFpQ0lBai9ZU0lnRkFSQkVBUkJFQVJCRUFSQkVJVC9NQkVRQ29JZ0NJSWdDSUx3bjZmVDZWNzFLUWd2eWYzNzk0bU5qYzF4KzdObno5aTNieDk2dmI3QWZkKzllemZmYlJNVEUzbjA2RkdCajFHUS9yVmFiYUgyVFVwSzRzOC8veXp3UG84ZlB5N1U4UVJCZVBWRWtSSkJFQVJCRUFSQkVISjAvZnAxckt5czhQYjJ6blo3VEV3TU8zYnNvRy9mdnBpYm14ZW83Mm5UcHZIMjIyL1R1SEZqWkRKWnJtMGpJaUpZdDI0ZFhicDBvVm9CSzZyZnZuMGJjM056dkx5OGNtd1RFaExDM3IxNzZkZXZIMlhLbENsUS96RXhNVnk0Y0lIQXdNQThINGRSWkdRazkrL2Y1ODAzM3l6UXNZU2kyNzU5TzRjT0hlSzk5OTZqZS9mdVdGaFltR3dQRGc1bTBhSkY3TnExaTJIRGhsR2xTcFY4OWF2VmFoaytmRGhlWGw2ODk5NTd2UDMyMjdtMmo0dUxZOENBQVZTclZvMzI3ZHZUcEVuK0NrY0JCQVVGRVJzYlM2dFdyVkRsVUlYKzVzMmJ6Sjgvbjg2ZE85TzZkV3NzTFMzejNYOUNRZ0w5K3ZXalljT0d1THE2NW11ZkN4Y3VrSktTd3Z6NTgzRjNGNFd0Qk9GMUl3SkNRUkFFUVJBRVFSQnl0R2ZQSGlsTTZkdTNMMHFsNlZ1SWtKQVF0bTdkeXFsVHB4ZzdkaXlWSzFmT1Y3K3hzYkVFQndjVEhCeE16Wm8xbVQxN05uSjV6aE9jTEMwdE9YWHFGS2RPbmFKRml4YU1HemN1MzQvaDExOS81Y0NCQXdRR0J0S25UeC9jM055eXRMRzJ0dWJreVpPY09uV0t3TUJBaGcwYmhwV1ZWYjc2VDA5UForN2N1V3pldkRuWEVES3o2OWV2azVDUXdCZGZmRUh0MnJYei9WaUVvaHMyYkJqUjBkRnMyclNKbzBlUE1uWHFWSHg4ZktUdEJ3NGNBT0RSbzBjY08zYU1NbVhLWUcxdG5XZS9vYUdoYURRYW9xS2lzZzN0b3FPamNYZDNsMzZHcksydDBldjEzTDkvbjdKbHkvTDA2Vk1zTEN5d3NiSEo4MWk3ZHUzaTRzV0xiTml3Z1lrVEoxSzNidDBzYmF5dHJZbUppV0g1OHVWY3ZueVpLVk9tWlBuNXpZbVptUmtaR1JtY09IRWlYKzB6Vzdod0liTm56eTd3ZmdYeDdOa3pOQm9OZG5aMkJRbytCVUhJbVFnSUJVRVFCRUVRQkVISTBkQ2hRd2tMQzJQejVzMkVoSVF3WThZTWt4RkZ4NDhmQnd3ajRwWXRXOGEwYWROd2RuYk9zOThyVjY0QVlHVmx4WWdSSTdLRWd5ZE9uS0JzMmJLVUxGa1NRQnJscFZLcEdEbHlKTmV1WFVPcjFWSzFhdFZjajVPUmtjR3BVNmZJeU1qZzZ0V3JSRVJFWkJzUUd2dVh5K1hVclZzMzMrRWdHTUlVTUR3SGtaR1IrZDRQWU1tU0pheGN1VExmd1kxUWRFcWxrc21USjlPL2YzK2lvNlA1NnF1dldMNThPUURoNGVGY3UzWU5sVXJGb2tXTDhoMzRBcHc1Y3dhQWQ5OTlGMTlmWHdZTkdrU05HalVBdyt2dzRNR0R1THU3VTY1Y09SUUtCV2xwYVlBaFlQN3h4eCs1Y09FQ0RnNE96Smt6SjllUThQSGp4MXk2ZEFtWlRNYWtTWk40NDQwM3NtMW5ITkZidW5ScHBrK2ZudS9IQVgrL3BnSDI3OStQUXFFQURLRnByMTY5QU1PSEI1bEhEUWNHQnFKVUtndDhyUHdLQ1FsaCsvYnRoSWFHb2xhckFaREpaSlF2WDU3dTNic1hhQVNtSUFoWmliOUNnaUFJZ2lBSWdpRGt5TkxTa2drVEpqQml4QWh1M2JyRjFLbFRXYnAwS1dBWXhYUCsvSGtBQmd3WVFMZHUzZkxkNytuVHB3Rm8zcnc1Y3JtY3dNQkFhdFdxaFVxbElpTWpnN05uejVLUmtZR25weWNPRGc3U0dvRnBhV2xNbURDQk8zZnVJSmZMV2Jod1lhNVRnaTljdU1Delo4OHdOemRuOXV6WjJZYUQ4SGNnb2xLcGVPdXR0NlQ3TlJvTlptWm11WTV1ekJ6dXJWKy9YZ28xTTRjcGE5YXNNUW1iQWdNREFaZzFhNVlJQjE4QkJ3Y0gzbi8vZlZhc1dHRVNCbS9hdEFtQWp6LytXUHIvVXF2VnJGbXpodi85NzM4NUJuZDZ2WjRqUjQ0QWNPellNWGJ0MmtWaVlpSjM3dHd4YVdkOExSNDZkRWg2elNVbkozUGl4QW5VYWpVSkNRbGN1blFwMTZubnUzZnZScS9YMDdadDJ4ekRRVUFLOVl6L0dzOXp4WW9WMUtsVGh6cDE2dVM1YjBISlpMSXNVN2FMUzFCUUVMZHUzYUpaczJiNCt2cGlibTdPaFFzWE9IandJSjkvL2prREJ3NmthOWV1TCtUWWd2QmZJUDRTQ1lJZ0NJSWdDSUtRS3o4L1B4bzNia3hRVUpCSkVZYjkrL2VqMCttb1hMbXl5UnZ6Nk9ob1BEMDljK3hQcTlWS0FlSHg0OGM1ZlBnd2dCUTJHbGxaV2VIajQwTndjTEEwWmRNNEpWT3RWaU9YeTdseTVVcXVBZUcrZmZzQTZOU3BVNDdoSUpEdDJvRWFqWVpQUC8wVUh4OGZoZzRkbXVPK2hRMVR3SFNrbHZCaS9Qenp6OWtXejBoUFQ1ZStYN3AwS2FtcHFadzhlUklYRnhldVhidkd0V3ZYQU1Qcjh0NjllMXk3ZG8wNWMrWmtPOTM0anovK0lEWTJGbWRuWjF4Y1hIQnhjUUVNcjZ1K2ZmdXlidDA2TGwrK2pLdXJLeXFWaW5idDJwR2Vuczd1M2J1eHM3T2pjZVBHN042OW00eU1ERFp1M0lpM3QzZTJveGZWYWpXN2R1M0MwZEdSL3YzN0E3Qmx5eFpDUTBPelBFYmo0NHVLaW1MdzRNRUFwS2FtOHVEQkEvYnMyY1BjdVhPcFdMRml0czlaNXArSHpLLzl6RVZQUm93WWtlMitMOHA3NzczSHFGR2pUSDdlbWpWclJ1blNwVm01Y2lWcjE2NGxNREFRUjBmSGwzcGVndkJ2SVFKQ1FSQUVRUkFFUVJEeTFLVkxGNEtDZ21qUW9BRmdDTSsyYjkrT2xaVVZFeVpNa0FLRjA2ZFBNMzM2ZEFZUEhrekhqaDJ6N1Nza0pJU2twQ1FzTFMyeHQ3ZVg3cy9JeUtCTm16YWNPSEdDSzFldU1HREFBQ2xJVWF2VmRPblNCU3NySzlhdVhVdVhMbDJra1liTm16ZlBkaDJ5bUpnWVRwdzRnWU9EQXoxNjlBQU02Nk9kUG4wYWpVWmowdFpZc1RZNU9WazZiNjFXaTBhajRlTEZpM2g3ZTlPMmJkdHNIMC9tMFlVZmZ2aWg5Rnhrcm9JN2ZQandmQmN3RVlwWDllclZHVDE2ZEpiL2M2TXJWNjVJVTk0Qm5qeDV3dmJ0MjdPMHUzbnpKcE1uVDJiMjdObFpYbTgvL2ZRVFNxV1NMNy84a25MbHluSHExQ2xLbENoQm1USmx1SC8vUHBjdlg2WktsU3A0ZTN0bjZUcytQcDdkdTNjRGhsRHY5dTNiakJvMWl1blRwMmVaUXI5NTgyYVNrcEtZTW1VS05qWTJYTHQyalZXclZrbmJ2Ynk4c0xPelE2RlFTSTlYTHBkTEl4OXRiR3lrOEhMcjFxMk1IVHMyeituMDF0YlcwbXZYT0MzNitmdU5DbFA1T2I5eW11N2R1blZyVnE1Y2lWYXI1ZXJWcTZMd2p5QVVrZ2dJQlVFUUJFRVFCRUVBREcvdXYvenlTMEpDUW5Kc0V4UVVSTWVPSGNuSXlDQWxKUVdGUW1FeXdraXRWcVBYNjFtNmRDa09EZzRFQkFSazZXUFhybDBBakJvMWltYk5tcEdSa1FFWWdvd0hEeDZ3Yk5reUFKWXZYODdxMWF1bGN3TkRnTmVuVHgrcHI5T25UL1BWVjE4eGRlclVMR0hGRHovOGdFNm5ZOENBQVZoWldSRVdGc2Jldlh1bDdlN3U3amc1T1dGbVpvWkdvK0hHalJ2STVYTEtsU3VYNVp5UEh6L09HMis4a1dkMVZtOXZiMmxkdHJTME5LNWZ2dzRZd28zTVV5OHZYNzVzOHJpRUY4ZlgxNWRseTVaaGFXbUpnNE5EbGluZHdjSEIwdHFabXpkdkxuRC9OMi9lNVB6NTgxaFpXVEYvL256MGVqMjNiOS9HMGRHUlJZc1dTZUZmOSs3ZHFWV3JGcDA2ZGNMZDNaMzA5SFM2ZE9sQzJiSmxtVE5uRGwyNmRNSEh4NGVWSzFkbWU1eVRKMCt5ZGV0V0FnSUNhTktrQ1ZxdGxrV0xGZ0ZRcGt3WmV2ZnViYklPWDJSa0pCOTg4QUVsUzVaay92ejVCWHBNeHA5SmdMbHo1MmE3QnVIczJiT3pyRUZvWEFyZ1pjcjhjMStVMGJ5QzhGOG5Ba0pCRUFSQkVBUkJFQURERysyUFB2cUlZY09Hb2RQcGNIWjJ6aEttSkNRa1NOT01xMWF0bXV1b3VQMzc5MU81Y21XVHFiMFBIanpnM0xsektKVktnb0tDQ0FvSzR1Yk5tNVFxVllvcFU2YXdmLzkrQUZxMmJFbTlldlZZdDI0ZDF0Yld5T1Z5d3NMQ2tNdmwrUGo0U04vNysvdVRtSmpJbVRObnFGKy92blNjNDhlUHMyZlBIcXBVcVVLTEZpM0l5TWpnMjIrL0JReFRsL3YxNjBmNzl1MmwwWC9HTU1YUzByTEFZVXJta0cvU3BFblpya0U0WWNLRWJOY2d6QnpFQ0M5T2JzVkdqTk5tQzFLWUpyUGx5NWZqNE9CQXlaSWx1WHIxS2dxRlFxcm1QWGZ1WEc3ZXZJbFNxZVRNbVROOCtlV1hwS2FtVXJac1dlbi9QaW9xaXJGanh3S20wNTR6MjdScEUrdlhyd2ZnN3QyN0RCMDZsT1RrWkI0OGVFQzVjdVdZTjI5ZXZxc2ZPems1NVRuS0xuUFE5OUZISDBuZlp6Ni9NV1BHWk5sUHI5ZWoxK3RmNm1qWmMrZk9BWWFpTFBtdG9pNElRbFlpSUJRRVFSQUVRUkFFUVdKalk4TzZkZXR5ZklOLzRzUUpxVXJwL1BuekN4d0ViTml3QWIxZWoxYXI1ZVRKazlMOVQ1NDg0WU1QUGlBK1BoNkFwazJic21MRkNwS1RreWxWcXBRVTRzaGtNbWtOT0hOejgyekR2STBiTjdKeDQwYjBlajNKeWNtTUd6ZU94TVJFSWlJaUFFTlkxN0Jod3p6UE5UZzRtTlRVVkpvMWE1WnJ1NktFZkNJZ2ZQV01VM0h0N094eWJCTWVIczdLbFN1WlBIbXl5UnAza1pHUnFOVnF2djc2YXh3ZEhXbmZ2ajNXMXRZc1dyUUlqVWJESjU5OEl2VnZIRWtJOFBEaFEybWRUcmxjTHIybUV4TVRzejErMDZaTjJiUnBFenFkanBTVUZKS1Nrbmp5NUFubHlwVmp6cHc1S0JRS1B2bmtFNTQ4ZVNMdDgvd2FoRnF0bHZ2MzcyTm1ac2JubjM5TzdkcTFjM3k4bWRjYUxLaTB0RFRNemMxZlNraVlrcExDbWpWckFIai8vZmR6L1Q4VUJDRjNJaUFVQkVFUUJFRVFCTUZFYm0vc2phR0RTcVhLdFoxR284bFN6ZlRodzRjY09YS0V2bjM3MHJselo5cTNidy9BenAwN1VhbFVqQmd4UWdvSVo4eVlnVnF0QmpBSkVuVTZIV2ZQbnBXT2tkMW9wYnAxNjdKaHd3YkFNTnJLeXNwSzZxdExseTdVcUZHRFdiTm1rWnFhS3UyVGtwSUNHSW80VEowNkZhMVd5N2x6NTFBb0ZOamIyK2RhOFRYenFLcUNya0ZZbENCR3lOdml4WXQ1OXV4WnJtMGVQSGdnL1R0anhveHMyNXc3ZDQ3VTFGVEdqaDNMdkhuenBKQlFwOU5SclZvMWR1ellJWTI2UzAxTjViUFBQaU02T3BwT25UcGhhMnZMeElrVDJiaHhJMXUyYkVHcFZOS3laVXZTMDlNSkR3L0h3c0tDY3VYS0VSVVZoVUtoSURJeU1zdUlSMDlQVC9yMTY0ZXZyeThhallZWk0yWlFzV0pGWnM2Y2lhMnRMUUQ5K3ZWait2VHAyTm5aWVdGaGdVd215MUt3dzdqbTV5Ky8vSUtQanc5T1RrN1pQdDcwOUhROFBEeDQ2NjIzNk4rL3YvVGF6VHdxZHY3OCtTWlRqUHYxNjBlYk5tMllQMzgrY3JtYzhlUEhaMXY5Mi9oODU4WTRDamMzR28yR2FkT204ZURCQTVvMmJVclBuajN6M0VjUWhKeUpnRkFRQkVFUUJFRVFoSHd6Qm1tNWpkUUpDUWxoN3R5NVRKczJqVXFWS2tuM2UzaDRNSHo0Y05xMWEyY1N6Z0hjdW5XTG9VT0hNbWJNR0VxV0xJbEdvMEd0VmxPMWFsVWFOV3FFdjc4L3c0WU53OXJhbXZYcjE5TzFhMWU4dmIyekRRajkvUHg0ODgwM0tWR2lCTzNhdFdQeDRzWDg4Y2NmVksxYWxRRURCcUJRS0toVHB3NXo1c3pKY3U0Nm5jNGtrTlJxdGN5WU1ZTjU4K1pSb1VLRmJCOXY1dW1ZQlYyRFVLMVdrNXljbkcxbFhLSG9BZ0lDR0Q5K1BBcUZBaHNibTJ3REsyTW9uWkNRd1BIangzRjJkczd5bXJLeHNjSEd4Z2ExV2kydGVXbHBhVW5wMHFWNS9QZ3h3Y0hCVXR1MHREUk9uVG9Gd05kZmY0MnRyUzBXRmhaU01LYlQ2VXdLbGNUSHg3Tno1MDdwdGpHRWZENGs3TmF0RzBlUEhtWE9uRG40K1Bqd3YvLzlqNU1uVHhJWkdjbjkrL2Z4OHZJaU1UR1JTcFVxNGVEZ2tPM3pFUm9hU3NtU0pSazNibHlXQVAvMzMzL25oeDkrQUF6aHRwV1ZGZWZPblpPbThFTHVWWXpOemMzNTVaZGZpSW1Ka2RwT21qUXB5N3FBZmZ2MnpmYmNNanQwNkZDdTI5VnFOWjkrK2lsWHJseWhiZHUyakJneFFoUUJFb1FpRWdHaElBaUNJQWlDSUFnQVRKczJMYy9SVmsrZlBnVU1vVWJtdGNreXUzSGpCbHF0bHNtVEp6TnYzanlUb2gvR1VZT1o3ZHk1a3g5Ly9KR1ZLMWV5YU5FaUtsU293SW9WSzlpMmJSdFhybHpCMXRhV1AvNzRBekNNenBvN2R5NTJkbmJjdTNlUDQ4ZVA4OVpiYjJYcDAxaTBaTStlUGZ6eHh4KzR1cm95WmNvVUtheG8yclFwenM3T2VIbDU0ZVRrVktUaUJtbHBhYmk3dTlPNGNXUDY5T2tqVmJqTmJRM0NQbjM2RUJnWXlMSmx5MGhPVG1iT25Ea21GWjJGNGxHdFdqVTJiOTZNdmIxOXRnR1NXcTJtWjgrZXBLZW5NM2p3WUpZdVhjckFnUVB6bkZadUpKUEptREJoQWxGUlVUZzdPOU90V3pmczdPell0bTBiQU51M2IyZlZxbFdvMVdydTNMa0RHQ29lMjl2YkV4OGZMeFVwV2JGaUJXQ1lodXp2NzU4bEhJeUxpMlA2OU9tRWhZVUJoaW5QRXlkT3hNWEZoWm8xYTlLb1VTTXFWNjdNMXExYk9YcjBhSzduSEI0ZWpyT3pNeDkrK0tISi9VMmFOQ0VvS0lqUTBGQmNYVjJ6QklnM2I5NlVnbjJsVWtsMGREUitmbjRtYld4c2JDaFJvb1Iwemp0MzdxUlRwMDRtYmFaTW1aTDdrNXFINU9Sa0prNmN5UFhyMXhrNGNDQmR1M1l0VW4rQ0lCaUlnRkFRWG1NZUhoN0V4Y1ZKNjVxOExteHNiTEMzdHljNk9yclkrMjdSb2dYSGpoMGpMUzJ0MlBzMnNyUzBsRVpQQ01LcnBsS3BwSXYxMU5SVVZDclZLejRqUWZqbnlqeGlUZnlzWks5VHAwNU1tRENCakl3TXJLeXNzZzNOakZOMU5Sb05ZV0ZoMlk3S3lsenNZZWJNbWN5Y09STjNkM2RDUTBPWk9uVnFsa3FucTFldlJxL1gwN05uVDdwMDZZS2ZueDhQSHo2VXRqOC94ZmpNbVRQUzdkbXpaMk5qWTVObFBUV1pURVprWkNUTGx5L0h3c0tDNmRPbjQram95TE5uendnUEQrZlJvMGZzMnJXTHNXUEg0dXJxbXUzenNXWExGdExTMHVqZHUzZVdiWHYzN3BXcXpXWmtaQ0NYeTltM2J4Lzc5dTJUMnVRMnhWaXYxN05seXhicE9tN2N1SEhNblR0WGhJUXZRRTZqNmNEdzJrdEtTcUo4K2ZKMDdOaVI0OGVQczNUcFVpcFhyaXdGWFhteHRMVEUxOWMzMit2RDJyVnJzM1RwVW5idjNrMVVWQlFBbjM3NktmRDN5TlBvNkdoR2pCaUJUcWNqUER3Y056YzN2dm5tRzVQcHY0Nk9qbmg1ZVJFV0ZvYXpzelB2dlBNT2pSczNwbXpac2xJYjQrdk54Y1dGSDMvOE1jdTVHQXZ4ZUh0N00yVElrQ3piWlRKWmp1SGR3WU1IcFZHdkFOV3JWK2ZPblR2VXJWdVhidDI2NWZrY1paYTUwbkpCcGFXbE1XWEtGSzVmdjg2d1ljUG8yTEZqb2ZzU0JNR1VDQWdMSUVNUEtSb0ZtblFGZXBrWk9yM2hna2toMHlIVHAyTmhwc1BTUW9kY2pHd1dYcElhTldyUXZuMTc5dTNieDZGRGg3Sk0xZm1uTWpjM1o5YXNXUVFIQjdOdDJ6YVR4WlNMNnIzMzNxTjkrL2JzM3IyYjMzNzdMY2RLY0VVeGF0UW9idDI2eGM2ZE8xOW9FQ2tJK2VIbzZNaWZmLzRKR0JZaEwxKysvQ3MrSTBINDV6SytPUWV5ck1zbEdGU3ZYcDAxYTliZzR1SmlzcmFZa1ZhcnBYdjM3c1RIeHhNUUVNQ3hZOGVrYXNENTRlL3ZUNTgrZmRpMGFSTXVMaTdjdW5VTGdDcFZxaUNYeTdsOCtUSS8vL3d6L2Z2MzUvNzkrd0MwYWRNR0N3c0xtalZySmsweDNyRmpCMkJZeTh6YTJqcmJVQzA4UEp6UFAvK2MxTlJVS2xldXpNYU5Hd2tQRDVldU81bzBhVUpFUkFURGhnM0xzWHB0Y25JeU1wbU0wcVZMWndrMVdyZHV6Y1dMRnpsMzdoeWxTcFdTUmcwYVBUL2FTcVBSVUtWS2xWeWZudzBiTmpCczJMQnNwOEVLeGUvUW9VUHMzTGtUTXpNelB2cm9JMlF5R2YzNzkyZjA2TkZNbkRpUmVmUG01UmdlNTRkYXJjYlMwcEt5WmN1eWR1MWF3QkRlUlVSRTRPN3VubVdFbmtLaG9HTEZpZ0Q4OE1NUERCOCszR1Q3OE9IREtWKytQSzFidDhiTXpFeTZQeW9xaWl0WHJ1VDd2WUJTcVN6UWROeDkrL2F4YU5FaUFMcDM3ODdtelp0SlMwdGo1TWlSVEpzMmpjaklTSVlQSC81U1BuajUrdXV2cFduRklod1VoT0lsQXNKOFNORW9TRXl6SmtXZGdaV0RIYTRWeW1CcGE0dUZqV0V4V0UxU0lpbUppY1RjdThlVHgvRllXc214TVUvR3lrS1hSOC9DUDEyTEZpMDRkT2lReWFlL1JWR2hRZ1ZLbFNyRmtTTkhpcVcvdExRMGJHMXQ2ZHExSzYxYnQyYldyRm5TeGZRL21VYWpRU2FUMGFoUkk4NmRPMWVzQVdGcWFpb09EZzVVcTFhTjMzNzdyZGo2eld6Tm1qWE1taldMQmcwYXNHVEpFcWtpb2lDOENuNStmbEpBR0JRVUpBSkNRY2hGVUZDUTlMM3hUYmlRVlc3RkFmYnUzVXQ4ZkR4S3BaTEJnd2R6OCtaTk5tN2NTRUJBUUw2cmgzYm8wSUVPSFRxUWtwSWlCWXN6Wjg3RTB0S1NhOWV1TVhMa1NBNGVQRWhrWkNSZ21OSXNsOHRadjM0OThIY1JFYjFlei9uejUvSDA5SlNtSEJ2RnhjWHg4Y2NmUzRISjFhdFhzYkt5b2xhdFd0U3RXNWM2ZGVyZzZPaElVRkFRZXIyZXNtWExaZ2xNTkJvTk4yN2NBQXpySTJZMzZtbml4SW5aaG5sbno1NlZSb2tCK1ByNjh1REJBK3JVcWNQNzc3K2ZyK2RKZUxGT25EakJnZ1VMa012bGpCMDdWcG9xVzZWS0ZicDA2Y0pQUC8zRVJ4OTl4SlFwVXdyOCswS24wL0hERHovdzAwOC8wYlJwVTlxMGFjTTMzM3lEWEM1bjRjS0Z1THU3STVQSnBDbkdKVXFVNEp0dnZzbXpYd3NMQ3hvMmJNaUZDeGU0ZmZzMjE2OWZKeXdzalBqNGVPenQ3V25YcmwyeHJzT24xV3I1N3J2ditPV1hYMUFxbFl3Wk00YXFWYXV5ZWZObUVoSVNlUFBOTituYnR5L3IxNi9uL1BuejlPL2ZuNlpObTc2d2dQdklrU01jUEhnUU96czdCZzRjK0VLT0lRai9aU0lnekVWYXVwdzR0UlZwT2lXKzllcmhXYVV5Vm5sYytLamo0NG0rZW8zd00yZEkwdWh3c0V6RzNDempwWnl2UXFIQTM5K2ZXclZxNGVQamc2dXJLNWFXbHFTbnAwdUxIMGRIUjNQNzltMXUzTGdocllGUlVEVnIxbVRBZ0FIRXhzYXljT0ZDWW1OamkvbVJHUGo2K3RLMmJWc3NMQ3hJVEV3a0lTRkIramNtSm9ZN2QrNlFsSlQwUW81dDFLTkhEK3JVcWNQS2xTdUxIR0paVzFzemRPaFFuSjJkcVZLbENxdFhyNWFtNkJSVzV1azVxMWF0ZW1IaFlJOGVQWWlPanViMzMzOHYwSDR5bVN6YmNOVTRxaytyMVhMKy9QbGlPVWNqNDhMSm16WnRlaUdqQndFZVAzN00zcjE3NmRpeEkxT21UR0hSb2tWY3VuVHBoUnhMRVBKU3IxNDlqaDA3QnNDeFk4ZW9YNzgrbFN0WGZyVW5KUWovUUZldlhwVitWc0JRNVZZb21KaVlHTmFzV1FNWVJzKzV1TGpRcVZNbmxpeFp3dXpacy9uaWl5K0tIQXg0ZVhuaDRPQWdyY2NHY1ByMGFaTTJ6eGNSaVlpSWtLYm5Ha05DUjBkSCt2ZnZ6NUlsUzZoWXNTTHZ2ZmNlRFJvME1CbDFsZmthWmU3Y3VWbW1VeHVuWTFwWldmSEJCeDlrZTc3WlBkNklpQWkrL1BKTEtYaU1pSWdnTlRXVlhyMTZzV1RKRWdBUkVyNUNXcTJXalJzMzh1T1BQNkpTcVpnMGFSSU5HalF3YVROdzRFQmlZbUk0ZHV3WUkwZU9wR1hMbG5UcjFvMVNwVXJsMnJmeGZWRnljakpyMTY2bFU2ZE92UHZ1dTB5YU5Ba3dURVgvK3V1djZkMjd0OG5mNnZ3c0Y3Umx5eFkyYmRwa01rcFFvVkJRcjE0OVdyWnNTYjE2OVZBb0ZHemF0SW5rNUdTV0xsMmFwWStDdkhlS2lJaGc3dHk1M0xwMUMyOXZieVpNbUVDRkNoV2tKWUlTRWhJQTZOV3JGMlptWnF4ZXZaclpzMmV6ZHUxYVdyWnNTZVBHalNsVHBreStqNWNmeTVZdEF3eWpNRE1YZGNtc2Z2MzZ4WDVjUWZpdkVBRmhEcEpUelhpYXFNS25WaTE4RzlUSExKL0RwYTNzN2ZGdFVKOHlOV3NRZnVvMGQ4NmZ4OWsyRld2Vml3a3F3QkRDTkczYWxQYnQyK1BzN0p4bHUwS2hRS1ZTNGVUa2hKZVhGL1hyMXdmZzd0Mjc3TisvbjVNblR4Wm9oRnlmUG4yd3M3UER6czZPRGgwNlNNUGw4OFBLeW9xQkF3ZFNwVW9WenB3NXc1bzFhN0k5dHIyOVBlUEhqODl6bVBxalI0ODRjZUlFeDQ0ZHkzTkI3Y0xRNlhSVXFsU0pCUXNXRkhrVW9Vd21rejdScTF1M0x2YjI5dExGWTJGbHJpSm1YTGk3dVBYczJaTldyVnBKNTFtUWtQRDk5OTlIcVZTeWE5Y3U0dUxpcFB1ZlgzZW9PR1Zrdkp4QS9zQ0JBN1J1M1JwemMzTUdEUnJFc0dIRFhzcHhCZUY1VmFwVXdjL1BqeHMzYnFEWDYxbStmRGxEaGd3UklhRWdaSEwxNmxXV0wxOHUvUzJyV0xGaW5sTTlCVk5hclpZdnZ2aUM1T1JrUER3ODZOKy9QMkFJQ3JkdjM4NjVjK2RZdEdnUm8wZVBMdFFJcHZ2MzcwdlhoYzJiTitmbm4zOEdZTktrU2JpNnV1TGw1WVZlcjZkcjE2NVlXVm54NjYrLzV0bG5odzRkS0ZteXBFa1lIQnNieTZWTGw3aDgrVEtQSHovTzhjUE13Z29QRDJmU3BFbW8xV3JLbGkzTDJMRmpHVHAwS0FrSkNiUnYzNTZnb0NEV3JGbkRyVnUzR0RseXBGaHY4Q1hTNi9XY09IR0MxYXRYRXgwZFRiVnExZmo0NDQveDlQVE0wbFlta3pGNThtVGMzZDNadW5VcisvZnY1OENCQS9qNys5T29VU1BxMXEyYmJWaG9ISUFoazhrWU1tUUlKVXFVWVBqdzRTUW5Kek4wNkZCQ1EwTUpDZ29pSkNRRWUzdDczTnpjQUVoTVRHVFpzbVhvZERvMEdnM0p5Y21rcEtRd2E5WXNxZSszMzM1YkdrWHI3T3hNdTNidGVPZWRkMHpXS1RSZUI2ZWtwSmhVU1g1ZWJ0ZmlDUWtKYk55NGtWMjdkcUZTcWVqZnZ6K2RPM2VXd25YanZzYUFFQXpWbFgxOGZKZy9mejZQSGoxaXc0WU5iTml3QVNjbko0WU1HVUxUcGsxelBGNUJHTi92UlVSRTVEaUR4OVhWVlFTRWdsQklJaURNeHJOa0ZZa2FDOTU0dHdOdVBqNkY2c05NcGFKeTB3QmNTbnNUc25NbjZUb05EdGJGdno2Y2k0c0x3NFlOSzlTVXNqSmx5akJreUJBYU5tekk4dVhMU1V4TXpQY3hqZHpkM2ZOOVBJVkN3YWhSbzZRM3JRRUJBVnk3ZHMza0UyQ2poZzBiNW1zTkMzZDNkenAzN2t6SGpoM1p2MzgvTzNic0tOWjErSXgvWkUrY09DRXRRbDBVR3pkdUJBeHZWQll2WGx6a0M5TDhCbTJsUzVkbXdvUUoyTnJhRmlwQU0rN1RyMTgvZERvZEowNmN5UGR4SzFldVRFQkFBTXVXTGVQY3VYTW0vYjBJaFEwZlZTb1ZPcDB1MzZNT2s1S1N1SExsQ3JWcjEwYWhVQlQ3R3d4QnlDK1pUTWFBQVFPWU9uVXFhcldhdUxnNFpzK2VUVUJBQUUyYU5LRlVxVktpR0lQd241U2Fta3BVVkJSQlFVRWNPM1pNK2gxdGJXMU4vLzc5aTNVYTNyK2RWcXRsMXF4WlhMMTZGUnNiR3o3Ly9ITnB6VDV6YzNOR2p4N05oQWtUMkxkdkgwbEpTWHo4OGNmWTJOamsyVy9tNjRHUkkwZWlVcW40NG9zdk9IWHFsSFIvYW1vcVZhdFdCUXhWazRGOHIvOGJGeGVIdWJrNTI3ZHZKenc4bkxDd01CNDhlQUNBbTVzYkxWdTJsSzVOaWtOd2NEQmZmZlVWS1NrcFZLNWNtUmt6WnBDY25Bd1l3aFM1WE02VUtWTVlOV29VUVVGQlhMaHdnUjQ5ZXRDMmJWdnhlL29GU2tsSjRjaVJJMnpmdnAxNzkrNVJxVklsaGd3WklnMmF5SW54NzJ2Tm1qVlp1SEFoang0OTRzcVZLNFNHaG5ManhnMXBWR0JtalJvMW9tM2J0Z0JjdkhpUlpjdVdVYU5HRFlZTkcwYVpNbVhvMUtrVFo4K2VaZGV1WFZ5OGVKSHc4SERBY0YzNXl5Ky9TUDNZMjl2VG8wY1BrNzVkWFYzcDBhTUhEZzRPdEdyVkNxVXk2MXQ1NC91Z3ZJcVVHRitYejl1elp3OHJWNjVFcFZMUnAwOGZPbEdnN0hjQUFDQUFTVVJCVkhUb2dMVzF0VWtiNHdBRm5VNkhXcTJXZmhmVXJWdVgxYXRYczNidFd2YnMyWU9kblIydFdyV2lkT25TMlQvQmhYRG8wS0ZpNjBzUWhLeEVRUGljcEJSejFPbFd2Tlc3QjliWmpNWXpTbE9ua1ByWEVHMlZqUTNtVnBiWnRuTXJXNWEzZXZjbWFOUDNLT1U2YkN5TGJ5Umh1WExsK1BqamovTzkza3RPcWxXcnhyUnAwL2pzczg5eS9HTlJIUHIzNzU5bFJFdm1hUjZaWlRjU01qY0toWUkyYmRyUW9FRURsaTlmenJWcjF3cDlucG05cUpGdW9hR2h4ZkpjNXpkb3UzZnZIbE9tVEVHcFZQTG8wYU1pSHpjL0ZBcUZWRlh0d29VTGhJU0VTTnVLRXFSWldscGliMjl2VXRtd09IVG8wSUhRMEZEQ3dzTHl2YytsUzVlb1hiczJQLzMwVTRFZWswd21vMlBIamh3K2ZEamZ3YndnNU1iRHc0T1BQLzZZQlFzV29GYXIwZXYxSEQxNmxLTkhqNzdxVXhPRWZ4UnJhMnRHang2Tmg0ZkhxejZWMTBaTVRBeXpaczNpeXBVck9EazVNWFBtekN5amMyclVxTUh3NGNOWnZIZ3h4NDhmNThxVksvVHMyWk4zM25rblN4R0d6SzVjdVNKOXIxS3ArT3FycjdoNDhTSS8vZlFUbHBhV2FEUWFGaTVjeU1HREJ3a01ETVRiMnhzd1hHUG9kRG9VQ2dWYXJaYms1R1RpNCtNcFdiS2tGSnFzV3JXS0xWdTJtQnhQSnBOUnYzNTkyclZyeHh0dnZJRk1KcE0rdkowK2ZYcVcwRGk3aXJUWlNVOVBaODJhTld6YnRnMHdWSUllTkdnUVNxVlMranVmbnA1T2Ftb3FqbzZPekpzM2ovSGp4eE1kSGMyS0ZTdjQvdnZ2Q1FnSW9GR2pSdmo3KytmNm5Ba0ZOM1BtVENJaUltalVxQkVUSjA0czhNQ0syclZyczJiTkdyWnYzODdwMDZjWk0yWk1ybE9OUjQ0Y3llREJneWxac2lRTEZpeVFBbTZqdW5YclVyZHVYZlI2UFk4ZVBTSW1Kb1puejU2UmxKUkVhbW9xYVdscFZLdFdqVXFWS21YcHUxZXZYcm1lYTFwYUd2NysvbG5DUlNPVlNrWHYzcjFwMmJKbHR0c2RIQndZTjI0Yzlldlh6emFBaEwrWEN2THg4Y255WHNUR3hvWVJJMGJRdVhObjVISzUrRjByQ0s4WkVSQm1rcG9tSnpaSlJZTnVuYklOQjFPVGtvZzRGOExEOEJza3h5ZGhyakk4ZldtcFdxenRiZkR3OWFQc0czVlFQZmVKcWJXek0vWGVmWmRUVzM5Q0tkZWhzaWo2NktreVpjb3dmdno0YkN1dTNibHpoL1BuejNQdjNqMFNFeE5SS3BWWVdscmk0T0NBdDdjM2xTcFZ5aktVM3MzTmpXSERoakYzN3R3WE1ncXFRNGNPTkc3YzJPUytKMCtlbUh4Q25Obnpvd0J2M3J5SlhxL0gxdFlXQndlSEhDdk5PVGs1TVduU0pMWnQyNWF2cVNkNWVWblRWUXVySU9mMzlPblRGM2dtV1pVdlh4NlZTa1ZDUWtLT1U4bXowN1ZyVjZLaW9ySWRXUXFHYWVwejVzemh6Smt6N055NVUxckF2S2dxVktoQWFHaG9nZlk1ZnZ3NGp4NDk0dXJWcS9uZVJ5YVQwYmR2WDVvMWE0YS92eit6WnMweW1Tb3VDSVhsNStmSDlPblRXYlZxbGJTb3ZpQUlmL1B6ODJQQWdBSGlEV3MrWldSa3NIdjNidGF1WFV0U1VoSzFhOWRtM0xoeE9YNkkyNjVkTytSeU9kOTg4dzNQbmoxanlaSWxyRisvbm9DQUFONTY2eTFxMUtpUlpSOVBUMDhzTEN6UTYvVjg4c2tuL1BycnJ4dytmQmdYRnhlbVQ1OU9URXdNYytmT0pTd3N6T1FEUEkxR1E4ZU9IZEZxdFNaL1E3ZHMyU0pOdCt6VXFSTy8vUElMNmVucHFGUXFXcmR1VGFkT25Veisvek5mUitWMFRRcmsrbmM2TEN5TUJRc1djUC8rZlh4OGZCZ3hZb1JKSUpSNTM4VEVSRlFxRlc1dWJuenp6VGZNbkRtVGtKQVFrcEtTMkwxN043dDM3Nlp0MjdhTUdqVXF4K01KQlRkaHdvUjhqV2pOamJtNU9kMjZkYU5idDI1NXRwWEpaQ3hac2lUSGdSQ1oyM2w0ZUJUcjd5UUhCd2NXTGx5WTQzWlhWMWY2OU9tVDQvWTMzM3d6ejJNNE9UbXhhTkdpWEpkcHlLM1FrU0FJLzF3aUlKVElpRlhiVU9tdEpqaGw4NGxReEI5L2NPTjRFSjdsclduUTFnN1BzdTRvbElaRmlYWGFES0lqVWdnL2Y1T2pxeTdnMTdnSlpXdlhOdG5meWFzVWxkNXFRdmpKSUVwYUpBS0ZEK0VjSEJ3WU8zWnNscERzM3IxN2JOeTRNVjl2RE11VkswZmZ2bjN4eVRTRnVtclZxdFN2WHovWEM2VENhTkNnQVowN2R6YTVMeU1qZ3hVclZ1UTRSZVQ1OVFUMzdkdG5NZ0xOeWNrSlB6OC82dFdyUjgyYU5VMFdpSmJKWkhUcDBnVkhSMGZXclZ0WHBIUC9Od1dFTDF2MTZ0VUIyTGx6Wjc1SFM3WnQyNVoyN2RxaDErdFJLcFVtMVNhTjB0UFRwUkVBRGc0T3pKMDdOOTlUalhMaTZPaUlyNjh2RXlaTWVDblRoSTJ2MXdvVktqQmd3QUNXTDEvK3dvOHAvRGQ0ZUhqd3lTZWZFQllXeHRtelo3bCsvVHB4Y1hIRnV2U0NJTHd1VkNvVmpvNk9WS3hZa2JwMTYxS2xTaFV4clRnZk1qSXlPSGJzR0pzMmJTSXlNaElQRHc5R2poeVpyelhFMnJScGc2ZW5KN05telNJMk5sWUt2a0pEUS9udXUrK3l0UGZ5OG1MUW9FR2NQMytleFlzWDgvanhZd0lEQXhreVpBaDJkblpVcUZBQmYzOS85dXpaUTNCd01CRVJFVkxnbHZuM212RURZa2RIUitrK1oyZG5hYXBuejU0OXMxM3JML1Axdy83OSszTXNVcEtXbGlhTldNeHMwNlpOYk5pd2dSSWxTakIyN0ZnQ0F3T3pGQzNKZksyV2tKQ0FxNnNyQUxhMnRzeWNPWk1kTzNhd2R1MWFMQ3dzNk5PbkQ3V2ZldzhoRkYxUnc4SEN5Q3NjZkoyNXVycEtyMk5CRVA1ZFJFRDRsMFMxRW9XRkZXVnIxY3l5N2RLQmZUeTVlNHRXZlVyaTVwMTFLckZDS2NlN2dqWGVGYXg1ZkQrRjM3YWVKT25KWTZxMWZNZWtuVS9OR2tTRWhKQ1Vrb3FOWmVFQ0RabE14b2dSSTdKYzVCdzVjb1FOR3pia2UwcnM3ZHUzbVQ1OU9xTkdqYUptemI4ZmM1czJiWW8xSUt4UW9RS0RCZzNLY2tHK2JkczJybCsvbnVOK3oxY01mdjZQVUd4c0xLZE9uZUxVcVZPNHU3dlRwVXVYTE91SU5HdldqS1NrSkdtUjY4TDRKd2R3dVNsVnFoU3VycTVjdUhEaGxSeGZKcE5KMWVCNjlPaVI0elFIcFZJcExiWU1md2RueGpWZmxFb2xSNDRjTWRrbjh5ZnhzMmZQTHBacDRDMWF0RUFtazBucks3MUl0cmEyTEZpd1FGcnpVS1ZTNGVIaFVleFRwb1gvTHBsTWhyKy9QLzcrL3EvNlZBUkJlQTNObURHRDRPQmdxbFNwd3NTSkV3a0lDTWdTak9XbVJvMGFyRnExaXVYTGwvUDc3Nzh6YnR3NG1qUnBrbVA3OXUzYnMyZlBIc3FYTDgvVXFWUHg5ZlUxMlc1Y2k2MUhqeDVrWkdUdzVNa1RZbU5qU1V4TUpDVWxCWTFHZzVlWEZ4VXJWc3pTOTRjZmZwaHJLS3pSYUxDd3NLQmp4NDQ1VmwrdVdyV3FORjN5ZWFWS2xlTFRUeitsVWFOR09lNXZuSTdwNU9TRXVibTV5VGFaVEVhblRwMW8zTGd4Q1FrSjB0SXNnaUFJZ3ZBcWlJRHdML0dwVmxSL3B5azg5OGY5NXNsZ250NjdSZnRCbmxqWjV2MTB1WGxiMG1Hd0o3dSt1OFhOazhGVWFQajNNRzJaUWtIbGdLWmMyciszMEFGaHk1WXRxVkNoZ3NsOWUvZnV6WFlSMnJ6b2REcVdMVnZHdkhuenBIVU1TNWN1alkrUGoxU0JxeWc4UER3WVBYcDBsdlVyenA0OW0yTlplcU9ZbUJpVDI3bXRTZmpvMFNPV0xGbENjSEF3Z3djUE52bVVzRU9IRGx5N2RxMUE2OHBsOWs4UENMTWI3VmFwVWlVKyt1Z2pWQ29WYTlldTVkaXhZeS85dkh4OWZYRnhjV0hQbmoxczNydzUyelliTjI1RXE5WFNyMSsvQXZXZE9SQXNqbkN3ZE9uUzBqb3NMK1AvMjdnUStmWHIxMW0xYXRWTFd4TlNFQVJCRVBLamMrZk9EQnc0TU52S3J2bGxhMnZMdUhIakdEUm9VTDZxOUg3OTlkZjVLdElobDh0eGMzT1RLci9tSmE4Um84WnJwWnhHUTNsNWViRmd3WUljOXc4SUNNanpIS3lzckJnMWFoUXRXN2JNY1ZTWmk0dUxTUkZBUVJBRVFYZ1ZSRUFJYU5JVjZJRVM1Y3VaM0ovMDlDbmhwOC9TWVloWHZzSkJJeXRiSllFOVBkaTU0aXllZmhWTjFqTXM0VnVPaS90a2FOSVZXSmdWTE55d3Q3ZlBNbFgzM0xsemhRb0hqVkpTVWpoOCtERHZ2dnV1ZEorZm4xK1JBMEliR3h2R2pCbVRaVWovN2R1M1diRmlSWjc3eDhYRm1kek9QR1VrSnhjdlhtVDY5T21NR3pmTzVNS3hYNzkrakI4Ly9oOGY5dVhFV1AzWk9HVTNzOHdYdnNhUmVKay93ZTdmdnovMjl2YkZzaDVqUVRScDBvU25UNSt5WThlT1l1KzdPQXZIdUxtNU1YYnNXT21DL2ZtUnE4WE4zdDZlNXMyYmMvandZVFp1M1BqYXZpWUZRUkNFZjYvbkN5b1VSWDdDUWVDVlZmQzFzTEI0NFZNbHZieTg4UEx5ZXFISEVBUkJFSVRpSUFKQ0lDWE5EUGV5NVpBOU4zM2k1cWxnZkd2YTR1aG1ubVdmTzJGSi9IbkxzSzVhaWZMVytGUXhEY0tjM0Mzd3JXSEhqVlBCMUdyYlhycGZwbERnWHM2SDVLaXJCUTRJTzNYcVpISUJGUmNYbCsxNkxnVVZFaEppRWhENit2cXlmLy8rUXZkbmJtN09tREZqc2l5NCsvanhZeFlzV0pDdjllS2VyeHBuYVpsOWxlam5QWHo0a0xsejV6SjkrblJwalVaM2QzZHExYXBsc29aaGZyMk05ZWp5b3RQcCtQYmJiNmxjdVRMWHIxODNXWE9uUllzVzlPN2RHNEMrZmZ1K2xQT3BXYk5tcmxPWGJXMXRhZENnQVFzV0xIZ2g2NTRWWjBEWXExY3ZIQndjQUlpS2lucmhBV0g3OXUwNWNPQUFXN2R1ZmFISEVRUkJFQVJCRUFSQkVJU0N5SDZ4alArWTlBd0xYSDNLbU55bjErcDRkQ3NDdnpxbW4zenEwWFAweHdlRTdIaUkrNzBrM084bEViTGpJVWMzUDhqU3IxOGRPeDdlamtDdk5RMDBYSDE4U05mL243MDdENHV5M044QWZnOHp3TER2SUNpS2lxTGdraUpxS200dFdoMHJTM01wczlMSzNMSzBRb2xNVFkrN2xSMVR5enlKdVdDNWhGcW91UzhoaGhzSUlvaUNJTExJTnNBQU04enZEMzdNWVZpR21XR0c5ZjVjMTdtYWVkL25mWjd2akZMSDIyY3gxYXBHYTJ0ckRCczJUT1hhTDcvOFVpMUkwMFZLU2dxS2k0dVY3MTFkWFhYdXk4aklDRE5uem9TbnA2Zks5ZHpjWEt4ZXZScDVlWGthOVZOMXI1dUsvVnMwa1phV2huMzc5cWxjOC9QejAvajV5cHBDUUFpVWI2Sjk3ZHExYW9GYjkrN2RHN1FPZjM5L2ZQenh4M2pwcFpkcWJmUDAwMDhqTEN4TTUyWGRGWHg5ZlRGbnpweHF5M0gwK1dzU0VSR0JsSlFVM0xoeEF4czNidFJidjdXSmlvckMwYU5IRFQ0T0VSRVJFUkVSa1RZNGd4QkFxUnd3czdSU3VaYVQvZ2hHeGdJNHVxb0dlZkhYOC9FNHNSQ3pPd2doL3Y5NGRaQTlzT2x1SWU1Y3owT1gzdGJLdG81dXBoQUtqWkNUbmc0N3QvK0ZibWFXVnBDWGFaZk5EaDgrWEdVdnY1aVlHSVNIaDJ2VlIyM0t5c3FRbFpXbFBJNis2dW5JbXFvNFdLTHE2V3NGQlFWWXRXcVZWbnV0V1ZoWXFMelhOZ2c5ZS9Zc0preVlvSnh4V1RXdzFGUkZHRFZreUJBTUhqeTRqdFlOU3lBUTFMZ2h0NkY0ZW5yaW5YZmVBVkMrUDFGR1JnWXVYcnhZclYxQlFRR09IejllcjdINjl1MkxPWFBtUUNnVXdzYkdCdXZYcjBkaFlhSHl2a0toME10SmxPZk9uY081YytmcTNZOG1SQ0lSbm5ycUtZd2ZQeDRyVnF5QVJDSnBrSEdKaUlpSWlJaUk2c0tBRUlCTVZnWnhsYjN5aXZJbHNMU3V2clE0SlZhQ2ZsWlFob05BK2V0K1ZzQzlXSWxLUUFnQWxqYkdLTXJQaHgzK0Z4Q0tMUzFSV3FyZDNtTlZ3NmtqUjQ1bzlYeGRLZ2R3VmNNNVRVMmVQQm4rL3Y0cTE0cUxpN0YyN1Zva0p5ZHIxVmZGb1NrVnRGMzZXVkpTZ29jUEg2Smp4NDRBb0Z4R3FxMktnUEQ4K2ZQWXVuV3JUbjFVRmh3Y1hPOCtLclJ2Mzc3YUhvK1ZDWVZDZlBEQkJ4Z3dZQUFVQ2tXZE0rOHE5aTZzYTErOGl2dlRwazFEWm1ZbTR1TGlsUGZlZWVjZERCczJESysvL3JwR242SHFLY1pWYXdISzk4UU1DZ3JDNnRXcmxYdFRscFdWYVhXaVltTVRpVVNZTzNldWNoL0pnSUFBckZ5NWtpRWhFUkVSRVJFUk5Ra01DSnVCTm0zYUtHZjNBZVZoMlkwYk4vUTZSdVVsdkxXZHNLYk9hNis5aHRHalI2dGNrOGxrMkxCaEErTGo0N1h1citxaEpGVlBOYTZMa1pHUlNzZ29rOG0wcnFHcDgvYjJWbm52NE9DQXJLd3M1WHU1WEk1Tm16Ymh6ei8vUkhKeXNzb3k4cXJjM055d2F0VXFBTURDaFF1Um1scDl5YndtdG0vZmp0VFVWR1JsWmVIKy9mdVFTQ1FvS2lxcU1aelU5UlJqZmV2YXRTcysrZVFUbGYwOU5RbFVBYzFEMVFvVjdkemQzZkhKSjU5ZzFhcFZLak1qaVlpSWlKcVR5aXVFa3BLU3NIejU4a2FzaHFqK0FnTURHN3NFb2tiRGdCQ0FTR1FFcVVRQ0t5ZEg1VFV6SzB0SThxb2ZwdEcybXlXdUpCU2l2OTMvWmhGS3k0QXIrVUN2b2RWbmMwbHlTMkZtcGJwOFdTcVJ3TmhZOHlYR1ZZT2dpeGN2Nm4xdnZNcXpCclVOTEY1NzdUV01HVE5HNVpwY0xzZkdqUnQxM29mTzBkRlI1YjAyeTVNcmFuS29kSHEwdHM5WGFDcDdFTmFrNnFuR24zenlDUzVmdm96ZmYvOWRHWWlXbFpYcEZORHFTcUZRMU91QUcyM0cwWmU0dURpc1dMRUNUazVPU0VwS1FsNWVYcTJoWm1WV1ZsYll0R2tUQUdEMjdObkl6OC9YVzAxRVJFUkV1amg5K2pUdTM3L2ZZT05WWGtsU1dGaUkyTmpZQmh1YmlJajBpd0VoQUdNaFVDUlIvY085cmJNTDVESUZNaDhXcSt4RDZObmJDZzl1U2ZEZDNVTDB0U3JmQXkweVh3SEh6dWJWbGhkbnBoWkRMaStEcll1enl2VWlTVDZFUnBvdk1hNVlKbHZCRVAvaHJienZZRUZCZ2NiUGVYbDV3Y2ZIUitWYXhhbTdrWkdST3RkVE5TQjgrUENoUnM4WkdSbGgwcVJKMVdZelJrUkU2RnhMVTJSdGJWM3RnSkp2di8wV3k1WXR3OENCQS9IZGQ5OGhLU21wa2FwcmZoSVRFNUdZbU5qWVpSQVJFUkhWeTY1ZHUvUnlpQ0VSRWJVK0RBZ0JHQnNWSXlQeEh0cjM3S204SmhBSjBhWnpKOXkra2c3SE1mOEwrQVFRWU1Ra045eUx6a2RxZlBsTU96OVBjM2o0V0ZYcjkvYVZQTFRwM0FtQ0tudWxaU1Ftd2xoUSszTFBxdHEyYmF0OHJWQW85RDRqek5qWVdHV1BQbTMyUmF0OGNBcFFIZzcrNXovL3daVXJWK3BWVStXQXNLaW9DTG01dVdyYkN3UUMrUGo0WU1LRUNmRHc4RkM1bDV1Ymk3LysrcXRlOVRRMWZuNStLdnYwQVVCcWFpcjI3ZHVIMTE5L0hWOTg4UVhXcjErUFc3ZHVOVXA5WXJFWWxwYVdXdThkV1dIZ3dJRVFDb1c0Y09HQ25pc2pJaUpxWExHeHNWeUdTUWFqYmt1WmhyQm8wYUpHSForSWlIVEhnQkNBbVVrcEh0MU5nRUl1VnduenVqNDVHR2QrM2dIdkFiYXdjMVk5c01URHg2ckdVTERDNDBmRnVITXREOE9udnF4eVhTR1g0MUZDSXB5dE5kOFR6OTdlWHZrNkp5ZEg3MzhyMktGREI1VURIMUpTVW5UcXA2eXNESnMyYmRMTGJMM0t5NFBUMHRLVXIwVWlFVXhNVEdCdWJnNEhCd2U0dUxqQTA5TVRQWHIwZ0pPVFU3Vis1SEk1dG16WjB1TDJlUnN3WUFBQTRONjlleXFCNlBIanh6RnExQ2c0T2pwaTFxeFptRHQzTHVSeXVmSytuWjBkWEYxZE5Rb09yYTJ0a1plWHAxTjlwcWFtV0xseUpVSkNRbkQ4K0hHdGxnUmJXbHJpelRmZmhKV1ZGYnAwNllLZE8zZFcyME5TSHljWXF6TnMyREFrSlNWeFZpRVJFUmtFbDJGU1F4QUlCQWIvLzB5VjkyRTJOVFd0dHNLRmlJaWFEd2FFQUV5TjVSQUFlQmlmQURldnJzcnJsZzRPNkRLd1A0N3RqTVNZZDl2QzNFcXpyNnN3WDRianY2U2h5OEQrc0tnVWRBSEF3enNKRUFnVU1EV1cxL0owZFZhVjlqRFVadm12cGpwMzdxenlQaUVoUWFkK01qTXo5VFpqcmZLTXhvNGRPK3AwK205cGFTbSsvLzU3M0x4NVUrYzZtdUllaERZMk51aldyUnVLaTR0eDdOZ3h2UGZlZThwN2Nya2NmLzc1Sjk1NDR3MVlXMXZEenM1T1pSYWZ2NzgveG84Zmo4dVhMMlBYcmwwcWg1cFVOVzdjT01USHgrUHMyYk5hMTFoYVdncFRVMU5NbVRKRjdZbkdkWjFpM0tOSER6ZzRPT2k4aDZTdS9QejhNSDM2ZEZ5N2RnMzc5KzluVUVoRVJFVE56anZ2dklQaHc0Y2JkSXlZbUJpc1dMRUNRUFZ0a1lpSXFIbGhRUGovYk1TRnVIWDZGTnk2ZUFLVmxtNTJIVFFZUmZsNU9MUWxIays5NWd6bjltWnErMGxQS3NKZkllbHc3dWlKcm9NR3E5eFR5T1c0ZGZvVWJNMjBtd0ZZK1ZSaGJaYi9hcXAvLy80cTcrL2V2YXRUUDg3T3psaTBhQkgrL2U5LzEvdkFCa3ZMNmdlK2FDTTVPUmxidG15cDl5Yk5odjViVjEwTUh6NGNBb0VBcDArZnJ2SDN3OW16Wi9IeXl5K2pvS0NnV2dEbzcrOFBvUHpYdkh2Mzd2anFxNjlxUGJGNDM3NTlXTFZxRmVSeXVkWkxmVXRLL25mQXo5U3BVMnRzbys0VTQrM2J0ME1rRXVHTEw3Nm9jZmFub1g5ZEtrN0FmdUtKSitEbTVvWXZ2L3l5M3IrbmhVS2h5bXhPSWlKcVBUcDA2TUNsbDlUZ1hGMWRHN3NFSWlKcVJoZ1EvajhyY3hueWN3cHhOL0lxT3ZYelZiblhlOVJ6U1B6bkgveTU0eXphZWxxZ2ExOUx1SFV5aDFCVUhpVEtaV1ZJdlZ1STIvOFVJRFZCZ203K1E5SFIxN2ZhR0lsWHIwRmVVZ2hMMjFLdGFwUEw1Y3E5L3NSaXNZNmZzR1pPVGs3bzBxV0w4bjF1Ymk2U2s1TjE3cy9kM1IyZmYvNDVWcTVjaWV6c2JKMzcwZlZ6Wm1SazRQRGh3emh6NW94ZXc1Z2hRNFpnOE9EQmRUYzBNS0ZRaUtlZWVncFNxUlNob2FIbzFLbFR0VFpGUlVWWXUzWXRTa3BLVkdaQWR1M2FGVzNhdEFFQXhNZkhZOE9HRFdxWEVPZm41K1BYWDMvRmUrKzloNUtTRXEyV2p1dnJ1Njl0YVhqVi9SZjF6YzdPRGtCNTBMbGt5Wko2aDRNdUxpNVlzR0FCdG0vZjNtajdRaElSVWVNeE56Zm4wa3NpSWlKcTBoZ1FLaWxnYnk1QnpKbXpzSFZ4Z2IxN081VzdIWDE5NGVybGhic1JWM0R4U0J3S2NoN0NSRnorOVpWSVpiQ3d0VUliejY0WU1iMGZ4RFhNZm51Y2xJeVlNMmZoYkMwQm9OMnkxZno4ZkdWZ1VmRlBmWG42NmFkVlptTmR1SEJCWlMrUnVxU2xwY0hNekF3Mk5qYkthMjV1YnNxUU1DTWpRNmU2dEEyQVpESVp0bXpaZ3ZEd2NJTXNDejUvL2p5MmJ0MWE3MzUwV1NwZG1aK2ZIK3pzN1BEYmI3OGhOemRYNWRkT0lCQW9QM3ROeThRcmxwakk1WEw4OU5OUEd1MHZlT3JVS1R6OTlOT1lPWE1tMXE1ZGkram9hSTNxVkNnVVVDZ1VCcG5wWitqWmcyWm1ac29sN3RIUjBUcnZ3MWpCeGNVRml4WXRncjI5UGViUG40LzE2OWRyL0QwU0VSRVJFUkVSTlFRR2hKV0lUY3BnYjFtRWlBTUhNT1QxeWRYMkR4UmJXc0o3eEhCNGp4aU9rc0lpU1A5L2VhZlkwaEltNXJVdlBTN0l5a0w0Z1FPd3Q1UkNiS3A1K0ZiaDRjT0h5bURReHNZRzdkcTF3NE1IRDdUdXB5b0hCd2M4ODh3ekt0Zk9uVHVuVlI5WldWbllzV01IRmkxYXBCSVNPanM3NDRzdnZzRHExYXZyTlNNUkFQTHk4bEJjWEZ6aklTUVZSQ0lScGs2ZENyRllqRE5uempUSnZRUDFZZFNvVVhqOCtER09IajJxMVhNT0RnNFlOR2dRQUNBc0xFempYeE9GUW9HUWtCRE1uejhmOCtiTncxZGZmYVh4c3UyeXNqS1Z3Mi8wcFhKNFhEa1UxUmMzTnpmbDY2aW9LSTJlK2U2NzcrcHNVMVpXQnBGSWhIbno1bUhEaGcyY1NVaEVSRVJFUkVSTkJnUENLaXpOU2lFcks4Q1o0R0QwZStrbE9OZXkyYTZKdVpuYVVMQkMrdDI3dUhJb0ZOWm1VbGlhbGRUWnZpWnhjWEh3OXZaV3ZoOHlaQWoyN05talUxK1ZqUjgvWG1WL3c5dTNiK3NVUEthbXB1S3JyNzdDb2tXTFZHWTQydHJhSWpBd0VPdldyY09kTzNkMHJqTTVPUmtyVjY1RWh3NGRNSFRvVUF3ZVBCZ1dGaGJWMmxsYVdtTGF0R253OS9mSDVzMmJkWjY5V0ZsVDJvT3dXN2R1OFBUMHhQcjE2NVY3L0dsYTMvUFBQdytoVUlqSGp4L2p3SUVEV28xNzdkbzEzTDU5RzE1ZVhwZy9mejYrK09JTDVPVGsxUG1jb1VMYWl1WDJRUGxwZVZLcFZLLzl0MnYzdjluRHQyL2YxdWlaMmJObjEzc1pNaEVSRVJFUkVWRmpNZXhHWHMyVXJVVXg3TTBMRWJIL0FHNmRPbzFTSFFLSVVxa1UwU2RQSTJML1FkaGJTR0Jqcm51SWNlWEtGWlgzbzBhTmdvdUxpODc5QVlDdnIyKzFQZlhxRXpxbXBhVmgrZkxsZVB6NHNjcDFDd3NMQkFRRW9FK2ZQanIzWGVIKy9mc0lEZzdHbkRsejhQUFBQNnVjemx0WjE2NWRzWHo1Y2p6NTVKUDFIck1wQllRVEowN0VwVXVYY1BYcVZlVzFxa3VNYTJKbFpZWGh3NGREb1ZEZ2h4OSswQ2xRQ3cwTkJWQyt4SDNPbkRrYUxRRTMxSGRYZVZhaXZ2ZmtCS0N5SnljMzl5WWlJaUlpSXFMV2dBRmhMU3pFcFdoalc0Q0gwWkU0dm5rejRpK0ZvekEzdDg3bkNuTnpFWDhwSE1jM2IwYmFyVWkwc1MrQWhWaFdyMXJ1Mzcrdk1nTlBKQkxod3c4LzFQbWtYM2QzZDh5WU1VUGxXbmg0T09MajQrdFY1Nk5IajdCOCtmSnFKK2VhbUpoZzNyeDV5ajN3NnF1MHRCUW5UcHpBZ2dVTEVCd2NYT05Kdm1abVpwZzVjeWFtVEpuU3BFSStYZlh2M3gvMjl2YlY5akRVSkNCODhjVVhZV0ppZ21QSGptbThaTGFxNjlldkl5VWxCVUI1QUR0NjlPZzZuekhVUVNJbUppWUFnSmlZR0pYVGt2VkJJQkNnVjY5ZUFNcFBnNTR3WVFLY25aMzFPZ1lSRVJFUkVSRlJVOE9BVUEwVDR6STRXK2ZEd1VLQys1RVhjSExyanpqNTQ0KzRlZnc0N2x6Nkc4azNvNUI4TXdwM0x2Mk5tOGVQNCtTUFArTGsxaDl4UC9JQ0hDMGxjTGJPaDRsSSt6MEhheElTRXFLeVpOUGQzUjBCQVFGYWh4ZWRPM2ZHd29VTFZXWmVTYVZTdlN4WkJvRDA5SFI4OWRWWDFXYjNHUmtaWWRxMGFaZzBhWkxlQWp1NVhJNWp4NDVod1lJRnRlNmQrT3l6ejJMdTNMa3FTNm0xMFJUQ1JhRlFpRmRmZlJXYk5tMnF0b3kxcm9Dd2JkdTJlT2FaWi9EZ3dRUHMzYnUzWG5XY1BIbFMrWHIwNk5GMWZqZjErZTdVUFN1WHkvSHR0OTlpeFlvVnRaNXlyS3N1WGJyQXpzNE9aV1ZsMkw5L1B3NGNPSUM1YytmQzNOeGNyK01RRVJFUkVSRVJOU1VNQ0RWZ2JpcUhzMVUrM0owbE1DOUxRL2FkZjVCeTdRTGl6aDVIM05ualNMbDJBZGwzL29GNVdScmNuU1Z3dHNxSG1ZbGNyelhFeHNiaStQSGpLdGM2ZE9pQTVjdVg0NFVYWHFnendEQXhNY0hZc1dNUkZCUUVLeXNybFh2YnQyK3ZkYm11TGpJek0vSFZWMThoTFMydDJyM25uMzhlQ3hZczBPdHB6QVVGQmRpNmRTdldyRmxUNDRtei9mcjF3OXk1YzNVNk1NTlFzK0MwSVJRS2NmandZY1RHeGxhN1YxZEErTVliYjZDNHVCZ2JOMjVFYVdscHZlb0lEdzlYbm5CdFoyY0hhMnZyV3R0cUV3NWFXRmlvN0N2bzV1WUdvVkFJdWJ6bW42SDgvSHhFUkVSbzNMODJSb3dZQVFDNGRPa1Nzckt5Y1Bic1dUeDY5QWlMRmkycTluTkRSRVJFUkVSRTFGTHdrQkl0R0FrQUM3RWNGcEFES0c3dzhYZnQyZ1ZYVjFmMDdObFRlVTBzRm1QaXhJbDQrZVdYY2ZQbVRjVEd4aUlqSXdNRkJRVXdNaktDdmIwOXZMeTgwTDkvL3hxWEpCOCtmQmdYTDE3VWU2MVpXVmxZdW5RcDVzK2ZqODZkTzZ2YzY5V3JGMWF0V29VVEowN2dyNy8rcXJZa1dWYzNidHhBWUdBZ1pzMmFoVzdkdXFuY2UrS0pKekJ0MmpSczNicFZMMk0xcEpLU2tscG5TS29MQ1B2Mzd3OGZIeCtzVzdjT3FhbXA5YTRqTnpjWHNiR3g4UGIyaGx3dVIxRlJVYTF0S3dkK2RlblJvd2NtVEpnQXNWZ01pVVNpREkrenM3UHJYYk0yN08zdE1YRGdRTWpsY2h3OGVGQjVmZHUyYlZpOGVERSsvL3h6ZlBQTk4zcjVMb21JaUlpSWlJaWFrc2FmSGtVYWs4dmwyTEJoQXk1ZnZsenRubGdzaHArZkg2Wk1tWUtQUC80WVFVRkJDQXdNeEFjZmZJQ1JJMGZXR0E2R2hZWFZlOW1wT3ZuNStWaXhZZ1grL3Z2dmF2Zk16TXd3WnN3WXJGdTNEazg5OVpUZXhzekp5Y0hLbFN0eCt2VHBhdmY4L2YzUnUzZHZyZnByQ2pNSTFhbGNYK1dBME03T0RtKy8vVGIyN3QyTDY5ZXY2MjI4czJmUEFnQWlJaUxVN3Y5WDE1THV5cldHaDRkai92ejUrT1dYWDJCalk2TmMvbDdUcjZFaHhnemhNQUFBSUFCSlJFRlV2ZmppaXhDSlJQanp6ejlWWnI4V0ZoWml6Wm8xTURNenc3Smx5NVFuUWhNUkVSRVJFUkcxRkp4QjJNeVVscFppNDhhTmVQcnBwL0g2NjY5ck5WT3JjaCs3ZCsrdXRtVFpFRXBLU3ZDZi8vd0g4Zkh4bURoeFlyVjZoVUloeG84Zmo3Lysra3R2WThybGNtemJ0ZzJabVprWU4yNmN5ajFYVjFldEFyT0tBRzdJa0NIVlRuMnVEMzBGVERVRmhBS0JBTysvL3o1T25UcUZJMGVPNkdXY0NoY3ZYb1M5dmIweUtLeE5SVUJZMit6UXFzR3JRcUhBaFFzWFVGaFlpSTgrK2dpblRwMVNucHlzTFYzMlBuUjNkOGVJRVNPUWxwYUcvZnYzVjd1Zm1abUo1Y3VYSXlBZ0FKTW1UY0l6enp5REN4Y3U2RlFmRVJFUkVSRVJVVlBEZ0xDWk9uSGlCSzVkdTRaLy9ldGZHRHAwcUVhSGNDZ1VDa1JHUm1MdjNyMTQrUENoem1OTHBWS1ZRMDQwRVJZV2hxaW9LTHp6emp2bzJyV3J5cjJDZ29KcTdUTXpNK0hvNktoOHJZdERodzZocUtnSWI3enhCZ1FDQWFSU0tTSWpJN1hxb3lMSU8zLyt2RjZXSjFlY1FxeXZtWW1WZzhiS1lXWnljakpDUWtLcXRUYzJOb1pBSUtnMiswL1RFN0VWQ29WR3daMUNvY0NlUFhzUUZoWldaOTJWM2JwMUM0R0JnVWhPVHRhb25xckVZckZ5aWJKTXB0bnA0U0tSQ08rOTl4NUtTa3F3Y2VQR1dtZEdQbnIwQ0VGQlFYanZ2ZmZRcDA4ZnZQVFNTOHA3RXlaTXdNT0hENUdSa1lHTWpBeGtabVpDS3BWQ0pwT3BIQzRFbEFlWUlwRUlwcWFtc0xDd2dLV2xKU3dzTEhENzltMFVGemY4MWdWRVJFUkVSRVJFREFpYnNjek1UUHozdi8vRnI3LytpcDQ5ZThMSHh3Y2VIaDZ3dHJaV0JqNFNpUVFQSGp6QTdkdTNFUjRlWHVQQklkcUtpb3BDdjM3OUFFRHRQblJWcGFTa1lObXlaZWpkdXpkR2pod0pMeTh2eUdReS9QZS8vNjNXTmpnNEdOT25UMGR1Ymk1Ky8vMTNuV3M5ZHV3WUVoSVMwTFZyVjF5OWVoWHA2ZWxhUFcrb0pjWW1KaVo2NmFkeWZSV2gyNlZMbDJyZHM5RFoyUmtMRnk1RVlXRWhVbE5Ua1o2ZWp2ejhmUGo1K1NuYnFGczZyS204dkR5MXN4Y3JacEpXbmUxWFhGeXNVVGpvNXVhRzhlUEhReXFWb3FTa0JDVWxKUkFJQlBEMjlvYXBxU21BbW9Qbm1reWFOQW50MnJYRGhnMGJrSlNVcExhdFJDTEIrdlhyMGJ0M2I3enl5aXZvMUtrVEFHRFlzR0cxUGlPVHlaVGZxYkd4Y2JVd1B6TXpFeGN1WEVCY1hKeEc5UklSRVJFUkVSSHBHd1BDRmtBaWtlRFNwVXU0ZE9sU2c0eTNlL2R1dUxxNndzYkdCaWRQbnRUNitldlhyOWU1ekRjeU1oSXpaODdVdFVRVkNRa0pTRWhJME9sWlErMDFaNGlBc09LMXVwbHpLU2twK1BEREQ5R3ZYeitNR1RNR3ZyNitLdmZ6OHZMMGRtaU1PaFVobWE0QmJHcHFLbjc2NlNkMDY5WU4vZnIxdzdCaHcxUityVkpTVWpRS0NFZU9IQWwvZjMrc1hic1cwZEhSR285ZjhYdTRRNGNPR0RCZ2dES2NyK256aUVTaVdyY0N1SGp4SW43NDRRZU5aenNTRVJFUkVSRVJHUUlEUXRKYWVubzZBZ0lDR3J1TUJpRVVDcEdabVludzhIQzk5Wm1Ta3FMMVV1ZmFWQTdGTk4yUFVpNlhJenc4SEpjdlg4Wnp6ejJIaVJNbkttZnk3ZG16cDlxU1dFT29QSVBReU1nSVpXVmxXdmVSbjUrUGlJZ0lSRVJFNE1DQkEvand3dy9ScmwwN0FOQm9HZlRBZ1FNeGF0UW9MRm15QkNrcEtWcVBEd0QzNzkvSC9mdjNBWlNIdm0zYnRrV2JObTNnNk9nSU96czdXRnRidzhyS0NoWVdGaENMeFJDTHhUQXhNWUd4c1RFa0VnbCsvUEZIaG9ORVJFUkVSRVRVNkJnUUVxbngyMisvSVN3c0RLV2xwWHJwN3ovLytRL0N3OFAxRnNLSlJDS1VsWlVoS2lwSzYvM3JGQW9Gamg0OUNqczdPd3dZTUFDLy9QS0xYb05RZFl5TmpTR1ZTaEVXRnFhWDd5SXRMUTFyMTY3Rm1qVnJFQm9hV3VjQklvNk9qdWpWcXhjV0wxNE1xVlJhNy9HQjhxWFppWW1KU0V4TTFFdC9SRVJFUkVSRVJBMUZvR2lJNlVJR01HWEtsTVl1Z2FqUnRXM2JGb1dGaGNqT3p0YTVEMHRMU3hRVkZVRXVsK3V4TXZYTXpNd2dFb21RbjUrdjEzNmRuWjIxM21leXBhczRHSWVJaUloSTMySmlZckJpeFFvQVFMZHUzUkFZR05qSUZSRVJVVzBFVlE4QnFJSXpDSW1hTVYyWHhsWW1rVWowVUlsMnREbmNSaHNNQjRtSWlJaUlpSWkwWjVnaldvbUlpSWlJaUlpSWlLaFpZRUJJUkVSRVJFUkVSRVRVaWpFZ0pDSWlJaUlpSWlJaWFzVVlFQklSRVJFUkVWR3JrWlNVaE1lUEg5ZDZQeWNuQjMvODhRZDBPYy96M3IxN0dyZk56OC9IbzBlUHRCNURtLzVsTXBsT3owb2tFang4K0ZEclo3Z25PRkh6eFVOS2lJaUlpSWlJcU5VNGNPQUFqaDgvanZIangyUGl4SWt3TlRWVnVYL2h3Z1Y4L2ZYWENBME54YXhacytEajQ2TlJ2ektaRExObno0YTd1enZHangrUGtTTkhxbTJmbloyTjZkT25vMWV2WG5qeHhSY3hkT2hRalQvRDJiTm44Zmp4WTR3ZVBScGlzYmpHTm5GeGNWaTNiaDFlZmZWVlBQLzg4ekF6TTlPNC83eThQTHo5OXRzWU5HZ1FuSnljTkhybTZ0V3JLQ29xd3JwMTYrRGk0cUx4V0VUVU5EQWdKQ0lpSWlJaW9sWmoxcXhaU0VsSndjNmRPM0hxMUNrc1hyd1lIVHQyVk40UEN3c0RBRHg2OUFpblQ1K0doNGNITEN3czZ1dzNLaW9LeGNYRmVQRGdRWTJoWFVwS0NseGNYQ0FTbGY4eDNNTENBZ3FGQWtsSlNlalVxUk95c3JKZ2Ftb0tTMHZMT3NjS0RRM0Z0V3ZYc0dQSERnUUVCS0IvLy83VjJsaFlXQ0FqSXdPYk4yL0dqUnMzRUJRVXBCeTdMc2JHeGlncks4UDU4K2MxYWwvWmhnMGJzSExsU3EyZjA1UmNMa2RPVGc1a01obk16YzFoWldWbHNMR0lXaE1HaEVSRVJFUkVSTlJxaUVRaUxGcTBDTk9tVFVOS1NncFdyVnFGelpzM0F3RHUzTG1EbUpnWWlNVmlmUDMxMTNCM2Q5ZTQzL0R3Y0FEQUs2KzhnaTVkdXVDOTk5N0RFMDg4QVFBb0t5dkRzV1BINE9MaWdzNmRPME1vRktLa3BBUUFVRnBhaXQyN2QrUHExYXV3dGJYRjZ0V3IxWWFFNmVucHVINzlPZ1FDQVJZdVhBZy9QNzhhMjVtWW1BQUFPblRvZ0NWTGxtajhPWUR5Z0xEQ24zLytDYUZRQ0tBOE5IM2pqVGNBQUVlT0hGR09BUURQUFBNTVJDS1IxbU5wNnZ6NTg5aXhZd2VTa3BJZ2w4dVYxKzNzN0RCczJEQk1tVElGMXRiV0JobWJxRFZnUUVoRVJFUkVSRVN0aXEydExTWk5tb1F0VzdiQTNOeGNlWDNuenAwQWdJOC8vbGdaRGhZV0Z1S25uMzdDVzIrOVZXdHdwMUFvY1BMa1NRREE2ZE9uRVJvYWl2ejhmQ1FtSnFxMHk4bkpnWW1KQ1k0ZlA2NE00UW9LQ25EKy9Ia1VGaFlpTHk4UDE2OWZ4K0RCZzJ1dC9mRGh3MUFvRlBqWHYvNVZhemdJUUJucVZmeXpvczR0VzdhZ1g3OSs2TmV2WDUzUGFrc2dFRlJic3EwdlNVbEpzTGEyeHFSSmsrRHE2Z3BqWTJNa0ppWWlORFFVQnc4ZVJHUmtKTDcvL251VjBKS0lOTWVBa0lpSWlJaUlpRnFzWDMvOXRjYkRNMHBMUzVXdk4yM2FCS2xVaW9zWEw4TFIwUkV4TVRHSWlZa0JBRVJHUnVMKy9mdUlpWW5CNnRXcmExeHUvTTgvLytEeDQ4ZHdjSENBbzZNakhCMGRBWlFIWmxPblRzVi8vL3RmM0xoeEEwNU9UaENMeFJnelpneEtTMHR4K1BCaFdGdGJ3OS9mSDRjUEgwWlpXUm1DZzRQUnZuMzdHbWN2RmhZV0lqUTBGSFoyZHBnMmJSb0FZTy9ldllpS2lxcjJHU3MrMzRNSEQvRCsrKzhEQUtSU0tWSlRVM0hreUJHc1diTUczYnAxcS9FN0V3Z0V5dGN6Wjg1VXZxNTg2TW1jT1hOcWZOWlFKazJhaE1tVEo2dGNHekZpQkFZTUdJQjU4K1loS1NrSjE2NWRxM0c1TlJIVmpRRWhFUkVSRVJFUnRWaTllL2ZHUng5OWhPTGk0aHJ2Mzd4NUV6ZHYzbFMrejh6TXhJRURCNnExaTR1THc2SkZpN0J5NWNwcUIzN3MyN2NQSXBFSXk1Y3ZSK2ZPblhIcDBpVzR1cnJDdzhNRFNVbEp1SEhqQm54OGZOQytmZnRxZmVmbTV1THc0Y01BeWtPOWhJUUVmUGpoaDFpeVpBbDY5dXlwMG5iUG5qMlFTQ1FJQ2dxQ3BhVWxZbUppOE9PUFB5cnZ1N3U3dzlyYUdrS2hVUGw1all5TWxETWZMUzB0bGVGbFNFZ0lGaXhZb0RLRHNpWVdGaGJLd0xCaVdYVFY2eFYwT2ZsWlUxWEhxdENsU3hlRGpVblVtakFnSkNJaUlpSWlvaGFyUzVjdStQNzc3MkZtWmdaYlc5dHFCM1ZjdUhBQlgzNzVKUndjSExCbnp4NnQrNCtMaTBOa1pDVE16YzJ4YnQwNktCUUtKQ1Frd003T0RsOS8vYlV5L0pzNGNTTDY5dTJMc1dQSHdzWEZCYVdscFJnM2JodzZkZXFFMWF0WFk5eTRjZWpZc1NPMmJ0MWE0emdYTDE1RVNFZ0loZzhmanFGRGgwSW1rK0hycjc4R0FIaDRlR0RLbENrcUp5RW5KeWZqblhmZWdadWJHOWF0VzZmVlp5b3JLMU8rWHJObVRZMTdFSzVjdWJMYUhvU1Y5d1pzS0dmT25BRUF1TGk0b0hmdjNnMCtQbEZMd1lDUWlJaUlpSWlJV2pSMWg0MVVMSnV0YXlaZGJUWnYzZ3hiVzF1NHVibmgxcTFiRUFxRjhQYjJCbEFlcnNYRnhVRWtFaUU4UEJ6TGx5K0hWQ3BGcDA2ZGxDSGNnd2NQc0dEQkFnQ3F5NTRyMjdsekozNysrV2NBd0wxNzl6Qno1a3dVRkJRZ05UVVZuVHQzeHRxMWF6VSsvZGplM2w3dEhvY0FWSUsrZWZQbUtWOVhybS8rL1BuVm5sTW9GRkFvRkxYTzl0T0hodzhmUWlhVElUYzNGMy8vL1RkKysrMDNkT3JVQ1VGQlFRYmIvNUNvTldCQVNFUkVSRVJFUksxV3hWSmNkU2ZnM3JsekIxdTNic1dpUll0Z1oyZW52SjZjbkl6Q3drSjg4ODAzc0xPenc0c3Z2Z2dMQ3d0OC9mWFhLQzR1Um1CZ29MTC9pcG1FQUpDV2xvYTJiZHNDS0Y4Q1hMR3ZZWDUrZm8zamp4Z3hBanQzN29SY0xrZFJVUkVrRWdreU16UFJ1WE5uckY2OUdrS2hFSUdCZ2NqTXpGUStVM1VQUXBsTWhxU2tKQmdiRzJQWnNtWHc5Zld0OWZOVzNtdFFXeVVsSlRBeE1URllTUGplZSs5QktwVXEzL3Y0K0NBd01CQk9UazRHR1krb3RXQkFTRVJFUkVSRVJDM1N0OTkraTV5Y0hMVnRVbE5UbGY5Y3VuUnBqVzBpSWlJZ2xVcXhZTUVDckYyN1Zoa1N5dVZ5OU9yVkN3Y1BIbFRPdXBOS3BmamlpeStRa3BLQ3NXUEh3c3JLQ2dFQkFRZ09Ec2JldlhzaEVva3dhdFFvbEphVzRzNmRPekExTlVYbnpwM3g0TUVEQ0lWQ0pDY25WNXZ4MkxadFc3ejk5dHZvMHFVTGlvdUxzWFRwVW5UcjFnMHJWcXlBbFpVVkFPRHR0OS9Ha2lWTFlHMXREVk5UVXdnRUFwVXdFd0JzYkd3QUFQdjM3MGZIamgxaGIyOWY0K2N0TFMxRm16WnRNR3pZTUV5Yk5rMFo5bFZlWXJ4dTNUcVZKY1p2di8wMlhuamhCYXhidHc1R1JrYjQ5Tk5QWVdSa1ZPdjNyWTZibTF1dDl3SUNBbEJTVW9MczdHemN1SEVERnk5ZXhOU3BVekYxNmxSTW1EQ2h6cjZKcUdZQ2hTRjNFVFdnS1ZPbU5IWUpSRVJOWG5Cd2NHT1hRRVJFUkMxVVRFd01WcXhZQVFEbzFxMGJBZ01ERzdtaTZtN2N1SUZQUC8wVVFxRVFscGFXTlFaV3VibTVLQzB0aFZBb2hGd3VoNE9EZzlyWmJ4MDZkTURpeFl0aFptWUdoVUtCSlV1VzRNS0ZDN1cydDdLeXd2NzkrN0YwNlZLY08zY09Bb0ZBN1dFZTl2YjJXTHQyYlkzTG9rK2RPb1hWcTFlalk4ZU9tRFp0R2pJek01R2NuSXlrcENTNHU3dmp5SkVqNk4rL1AyeHRiV3ZzT3lvcUNtNXVidmprazArcUxjYzljK1lNZHUzYUJRQzFMaE91bUlVSUFKMDZkYXAyUHo4L0h4a1pHUUNBWWNPR1llSENoY3I5Q3lzODg4d3p0WDcyQ3NlUEg2K3pUWVdZbUJoOCt1bW5rRXFsbUR0M0xzYU1HYVB4czBTdGlhQ09hYjJjUVVoRVJFUkVSRVF0VXE5ZXZiQm56eDdZMk5qVUdIZ1ZGaGJpOWRkZlIybHBLZDUvLzMxczJyUUo3Nzc3THA1NjZpbU4raGNJQlBqc3M4L3c0TUVET0RnNFlNS0VDYkMydHNadnYvMEdBRGh3NEFCKy9QRkhGQllXSWpFeEVVRDVpY2MyTmpiSXpjMVZIbEt5WmNzV0FPWExrSHYwNkZFdEhNek96c2FTSlVzUUhSME5vSHpKYzBCQUFCd2RIZEduVHg4TUdUSUUzdDdlQ0FrSndhbFRwOVRXZk9mT0hUZzRPT0NERHo1UXVUNTA2RkNjUFhzV1VWRlJjSEp5cWhZZ3hzWEZLWmYyaWtRaXBLU2t3TXZMUzZXTnBhVWxYRjFkbFRYLy92dnZHRHQyckVxYm9LQWc5VitxbHJwMzc0NlhYbm9KZS9mdXhhKy8vc3FBa0VoSERBaUppSWlJaUlpb3hhcHROaDBBYk51MkRSS0pCSjZlbm5qNTVaZHg3dHc1Yk5xMENkN2Uzc3FncXk1bVptYm8wcVVMaW9xS3F0M3o5ZlhGcGsyYmNQandZVHg0OEFBQThQbm5ud1A0MzBFZ0tTa3BtRE5uRHVSeU9lN2N1UU5uWjJkczNMaFJaZm12blowZDNOM2RFUjBkRFFjSEJ6ejMzSFB3OS9kWG1jVlhNU3ZSMGRFUnUzZnZybFpMeGFuRzdkdTN4NHdaTTZyZEZ3Z0V0WVozeDQ0ZHc0MGJONVR2ZS9mdWpjVEVSUFR2MzEvclpiMlZUMXJXbDNidDJnRUEwdFBUOWQ0M1VXdFJmWDQxRVJFUkVSRVJVUXQzL1BoeC9QNzc3ekEyTnNhOGVmTWdFQWd3YmRvMDVPZm5JeUFnUUxsVVZsZUZoWVV3TXpORHAwNmRzSDM3ZGdEbDRkM2R1M2RSVUZCUWJabXhVQ2hFdDI3ZFlHOXZyMXpxVzluczJiTXhlL1pzQkFjSFkrclVxY3B3OE1HREIvampqejl3OE9CQmplb1NpVVJhSFNEeXh4OS9ZTjI2ZFFDQWlSTW5BaWcvaUdUdTNMbjQ4Y2Nmc1hidFdwVkRReHBEeGJKbloyZm5ScTJEcURuakRFSWlJaUlpSWlKcVZjNmZQNC8xNjlmRHlNZ0lDeFlzVUM2VjlmSHh3Ymh4NDdCdjN6N01temNQUVVGQjZOYXRtMVo5eStWeTdOcTFDL3YyN2NPSUVTUHd3Z3N2WU9QR2pUQXlNc0tHRFJ2ZzR1SUNnVUNnWEdMczZ1cUtqUnMzMXRtdnFha3BCZzBhaEt0WHJ5SWhJUUd4c2JHSWpvNUdibTR1Ykd4c01HYk1HTDJlSEN5VHlmREREejlnLy83OUVJbEVtRDkvUG5yMjdJazllL1lnTHk4UGd3Y1B4dFNwVS9Ienp6OGpNaklTMDZaTnc0Z1JJMnJjNTFFZkNnc0xZVzV1WHUxNmJHd3NRa05EQVFDalI0ODJ5TmhFclFFRFFpSWlJaUlpSW1vVlpESVpnb09Ec1h2M2JvakZZaXhjdUJCUFB2bWtTcHQzMzMwWEdSa1pPSDM2Tk9iT25ZdFJvMFpod29RSnltV3N0WG44K0RFQW9LQ2dBTnUzYjhmWXNXUHh5aXV2WU9IQ2hRQ0Fzckl5ZlBQTk41Z3laUXE4dmIyVnp4VVhGOWRaOTk2OWU3Rno1MDZWbVhwQ29SQURCZ3pBcUZHak1HREFBQWlGUXV6Y3VSTUZCUVhZdEdsVHRUNGtFa21kNDFTNGUvY3UxcXhaZy9qNGVMUnYzeDZmZmZZWnVuYnRpcFNVRkFCQVhsNGVBT0NOTjk2QXNiRXh0bTNiaHBVclYyTDc5dTBZTldvVS9QMzk0ZUhob2ZGNG12ajExMTl4OU9oUitQajRvRjI3ZGpBMk5rWkNRZ0l1WGJvRXVWeU9FU05HNExYWFh0UHJtRVN0Q1FOQ0lpSWlJaUlpYXRFVUNnWE9ueitQYmR1MklTVWxCYjE2OWNMSEgzK010bTNiVm1zckVBaXdhTkVpdUxpNElDUWtCSC8rK1NmQ3dzTFFvMGNQREJreUJQMzc5Njh4TEt3NGhFUWdFR0RHakJsd2RYWEY3Tm16VVZCUWdKa3paeUlxS2dwbno1N0ZsU3RYWUdOam8xd09tNStmaisrLy94NXl1UnpGeGNVb0tDaEFVVkVSL3YzdmZ5djdIamx5Skg3KytXY0FnSU9EQThhTUdZUG5ubnRPWlovQ3NySXlBRUJSVVJFT0hEaFE2M2RSc2ZkaFRmTHk4aEFjSEl6UTBGQ0l4V0pNbXpZTnI3NzZLb3lOalZXZXJRZ0lBV0RDaEFubzJMRWoxcTFiaDBlUEhtSEhqaDNZc1dNSDdPM3RNV1BHREl3WU1hTFc4YlRScFVzWHRHdlhEdEhSMGJoMDZSSVVDZ1hzN093d2FOQWdaVWhLUkxwalFFaEVSRVJFUkVRdFVsRlJFVTZlUElrREJ3N2cvdjM3Nk42OU8yYk1tSUdCQXdlcWZVNGdFR0Q2OU9ubzA2Y1BObXpZZ0VlUEh1SG16WnVJaW9yQzdkdTNsYk1DS3hzeVpBais5YTkvQVFDdVhidUc3Ny8vSGs4ODhRUm16Wm9GRHc4UGpCMDdGcGN2WDBab2FDaXVYYnVHTzNmdUFDaWYyYmQvLzM1bFB6WTJOcGc4ZWJKSzMwNU9UcGc4ZVRKc2JXMHhldlJvaUVUVi95aGZNYnV3cmtOS0Nnb0thdnpNUjQ0Y3dkYXRXeUVXaS9IbW0yL2lwWmRlZ29XRmhVb2JtVXdHb0R3b3JMemt0My8vL3RpMmJSdTJiOStPSTBlT3dOcmFHcU5IajBhSERoMXEvb0oxOE9TVFQxYWI3VWxFK3NPQWtJaUlpSWlJaUZxa0ZTdFc0TzdkdXhneVpBZ0NBZ0xnNmVtcDFmTyt2cjc0NmFlZmNPREFBZno5OTkrWVAzKysycVhHYytmT3hmdnZ2dzgzTnplc1g3OGVQWHYyVkxuZnYzOS85Ty9mSHdxRkFvOGVQVUpHUmdaeWNuSWdrVWdnbFVwUlVsS0NYcjE2b1h2Mzd0WDZmdU9OTjlUV1dsSlNnaDQ5ZWxRTEZ5dUl4V0pNbVRJRm8wYU5xdkcrcmEwdFB2bmtFd3djT0xER0FCSUFTa3RMQVFBZE8zWlV6bGlzWUdscGlUbHo1dURWVjErRmtaRVIyclJwbzdaZUltcGFCSXFxUnljMUUxT21UR25zRW9pSW1yemc0T0RHTG9HSWlJaGFxSmlZR0t4WXNRSUEwSzFiTndRR0JqWnlSZFZKSkJKWVdsbzI2SmlscGFYS0pia3RUVVpHQnRMVDArSGo0OVBZcFJDUmxnUjFuR0xFR1lSRVJFUkVSRVRVSWpWME9BaWd4WWFEUVBsU1p5Y25wOFl1ZzRnTXdERG5qeE1SRVJFUkVSRVJFVkd6d0lDUWlJaUlpSWlJaUlpb0ZXdTJBYUdwcVdsamwwQkUxS1NKeGVMR0xvR0lpSWhhaVdhNnRUMFJFZjIvWmhzUU9qczdOM1lKUkVSTkd2ODlTVVJFUklaa1pXV2xmSjJabWRtSWxSQVJVWDAxMjREUTE5ZTNzVXNnSW1yUyt2YnQyOWdsRUJFUlVRdm03T3dNRXhNVEFFQldWaGF5czdNYnVTSWlJdEpWc3cwSW4zLytlVGc0T0RSMkdVUkVUWktqb3lOZWVPR0Z4aTZEaUlpSVdqQVRFeFA0K2ZrcDMrL2F0YXNScXlFaW92cG90Z0dobVprWjNuMzMzY1l1ZzRpb1NabytmVHIzSUNRaUlpS0RlL25sbHlFVUNnRUFmLy85Tjc3Nzdqdk9KQ1FpYW9ZRWltYSttMngwZERSKytPRUhaR1ZsTlhZcFJFU056c0hCQWUrKyt5NThmSHdhdXhRaUlpSnFKYzZkTzRldFc3ZXFYTE8zdDRlVGt4TUVBa0VqVlVXa3ZjREF3TVl1Z2NoZ0JIWDhDN25aQjRRQVVGUlVoS05IanlJeU1oTHA2ZW1RU3FXTlhSSVJVWU1SaThWd2RuWkczNzU5OGZ6eno4UE16S3l4U3lJaUlxSlc1dHk1YzlpMmJSdmtjbmxqbDBLa3MrRGc0TVl1Z2NoZ1drVkFTTlJVeUdReXZQMzIyeHEzLy83NzcyRnBhYWxSMjB1WExtSFRwazFxMndpRlFpeFlzQUE5ZXZUUXVBWWlJaUlpSW4xNDlPZ1JEaHc0Z0lpSUNKU1VsRFIyT1VSYVkwQklMUmtEUXFJR05tUEdEQlFVRkdqVWR1SENoZkQyOXRhNDcrRGdZQnc3ZGt4dEc3RllqS0NnSUxSdjMxN2pmb21JaUlpSTlLV2twQVFaR1JuSXk4dHI3RktJdE5LOWUvZkdMb0hJWU9vS0NFVU5WUWhSYTJGalk2TnhRSGp2M2oydEFzSkpreVloTVRFUmQrN2NxYldOVkNyRjJyVnI4ZVdYWDhMZTNsN2p2b21JaUlpSTlNSEV4QVJ0MjdaRjI3WnRHN3NVSWlMU1VMTTl4WmlvcWJLMXRkVzRiVkpTa2xaOWkwUWl6Smt6QnpZMk5tcmJaV2RuWSszYXRTZ3NMTlNxZnlJaUlpSWlJaUpxZlJnUUV1bFpYZUZkWmZmdTNkTzZmenM3Tzh5ZE94Y2lrZm9Kd01uSnlmajIyMjhoazhtMEhvT0lpSWlJaUlpSVdnOEdoRVI2cGsxQStQRGhRNTAyY083YXRTdmVmLy85T3R0RlIwZGoyN1p0NEZhalJFUkVSRVJFUkZRYkJvUkVlcWJORXVPeXNqSWtKeWZyTk03QWdRTXhjZUxFT3R1ZFAzOGVlL2JzWVVoSVJFUkVSRVJFUkRWaVFFaWtaOXJNSUFSMFcyWmM0Zm5ubjhmVFR6OWRaN3VqUjQvaXQ5OSswM2tjSWlJaUlpSWlJbXE1R0JBUzZabTJBV0ZDUW9MT1l3a0VBcnp4eGh2bzA2ZFBuVzBQSFRxRWd3Y1A2andXRVJFUkVSRVJFYlZNREFpSjlNemUzbDZyOXZVSkNBRkFLQlJpMXF4WjZOaXhZNTF0Zi92dE40U0dodFpyUENJaUlpSWlJaUpxV1JnUUV1bVpuWjJkVnUxVFUxTlJXRmhZcnpGTlRVMHhmLzU4T0RvNjF0azJKQ1FFZi96eFI3M0dJeUlpSWlJaUlxS1dnd0Voa1o2Wm1abEJMQlpyOVV4aVltSzl4N1d4c2NHbm4zNnEwUkxuWGJ0MjRmang0L1VlazRpSWlJaUlpSWlhUHdhRVJIb21FQWkwbmtVWUh4K3ZsN0ZkWFYyeGNPRkNXRmxaMWRsMng0NGRPSG55cEY3R0pTSWlJaUlpSXFMbWl3RWhrUUUwOUQ2RWxiVnQyeFlMRnk2RXBhVmxuVzIzYjkrT0kwZU82RzFzSWlJaUlpSWlJbXArR0JBU0dZQzJNd2dURWhLZ1VDajBOcjY3dXpzKysrd3ptSnViMTlsMno1NDkyTDE3dDE3SEp5SWlJaUlpSXFMbWd3RWhrUUZvTzRNd0x5OFBXVmxaZXEzQnc4TURuMzMyR2N6TXpPcHNlL1RvVWZ6d3d3K1F5K1Y2cllHSWlJaUlpSWlJbWo0R2hFUUdvRzFBQ09oM21YR0ZUcDA2NGROUFA5WG8wSlJ6NTg3aG0yKytRVWxKaWQ3cklDSWlJaUlpSXFLbWl3RWhrUUZvdThRWU1FeEFDQUNlbnA1WXNHQUJURXhNNm14NzllcFZyRnExQ2dVRkJRYXBoWWlJaUlpSWlJaWFIZ2FFUkFiUVZHWVFWdkR5OHNLbm4zNnEwWjZFY1hGeFdMNThPYkt6c3cxV0R4RVJFUkVSRVJFMUhRd0lpUXhBbHhtRWlZbUpCdDBEME12TEM1OS8vamxzYkd6cWJKdWNuSXlsUzVjaU5UWFZZUFVRRVJFUkVSRVJVZFBBZ0pESUFLeXRyU0VVQ3JWNnByUzBGUGZ2M3pkUVJlWGMzZDJ4ZVBGaXVMaTQxTmsyTXpNVFgzNzVKYTVkdTJiUW1vaUlpSWlJaUlpb2NURWdKRElBZ1VDZzB5ekMyN2R2RzZBYVZVNU9UZ2dLQ2tLSERoM3FiRnRVVklUMTY5Y2pORFFVQ29YQzRMVVJFUkVSRVJFUlVjTmpRRWhrSUxyc1F4Z2JHMnVBU3FxenNiRkJZR0FndkwyOTYyeXJVQ2dRRWhLQzc3Ly9uaWNjRXhFUkVSRVJFYlZBREFpSkRFU1hnREF1THE3Qlp1cVptWmxod1lJRjhQUHowNmo5cFV1WHNHelpNbVJsWlJtNE1pSWlJaUlpSWlKcVNBd0lpUXhFbHlYR0VvbWtRUThHTVRZMnh1elpzekZ5NUVpTjJ0KzdkdzlmZlBFRjR1TGlERndaRVJFUkVSRVJFVFVVQm9SRUJxTExERUtnWWZZaHJNekl5QWh2dmZVV0prNmNDSUZBVUdmN3ZMdzhyRml4QXFkT25XcUE2b2lJaUlpSWlJakkwQmdRRWhsSWN3a0lnZkpEVlY1NDRRWE1uejhmWm1abWRiYVh5K1g0NmFlZnNHM2JOdTVMU0VSRVJFUkVSTlRNTVNBa01oQUhCd2Vkbm91TmpXMjBFNE43OSs2Tkw3LzhFbTNhdE5Hby9lblRweEVVRklTa3BDUURWMFpFUkVSRVJFUkVoc0tBa01oQUhCMGRkWHJ1OGVQSGpYb1FpSnViRzVZc1dZSmV2WHBwMUQ0MU5SV0xGeS9Hc1dQSEdpM1lKQ0lpSWlJaUlpTGRNU0FrTWhCcmEydUlSQ0tkbm8yTmpkVnpOZG94TnpmSC9Qbno4Y0lMTDJqVVhpYVRJVGc0R0JzMmJFQitmcjZCcXlNaUlpSWlJaUlpZldKQVNHUWdBb0ZBNTFtRWpiRVBZVlZHUmthWU9IRWlac3lZb1hIUWVmWHFWU3hhdEFpM2J0MHljSFZFUkVSRVJFUkVwQzhNQ0lrTVNOMCtoQ1ltSnJYZWErd1poSlVOSGp3WVFVRkJzTE96MDZoOVRrNE9WcTVjaVpDUUVNamxjZ05YUjBSRVJFUkVSRVQxeFlDUXlJRFV6U0FVQ0FTMTNrdExTME51YnE0aFN0SkpwMDZkc0h6NWNqenh4Qk1hdFZjb0ZBZ05EY1d5WmN1UW5wNXU0T3FJaUlpSWlJaUlxRDRZRUJJWmtMcUFzS1NrUk8yelRXR1pjV1ZXVmxiNCtPT1BNV1hLRkkyWEhDY2tKR0Rod29VNGV2UW9aeE1TRVJFUkVSRVJOVkVNQ0lrTVNGMUFXTmVKdjAxeEh6K0JRSUJubjMwV1M1WXNnWnVibTBiUGxKU1VZUGZ1M1ZpeVpBbVNrNU1OWENFUkVSRVJFUkVSYVlzQklaRUIxWFZJaWJwOS9hS2lvdlJkanQ2MGI5OGVTNWN1eFlnUkl6UitKakV4RVVGQlFkaTNieDlLUzBzTldCMFJFUkVSRVJFUmFZTUJJWkhMb3N1RkFBQWdBRWxFUVZRQnFUdWtCQUJjWEZ4cXZmZm8wU05rWm1icXV5UzlNVFUxeFR2dnZJTTVjK2JBM054Y28yZmtjamwrLy8xM0xGcTBxRWtkeEVKRVJFUkVSRVRVbWpFZ0pESWdlM3Q3dFllUldGdGJxMzMrNXMyYitpNUo3L3IzNzQ4VksxYWdhOWV1R2orVGxwYUc1Y3VYWS92MjdTZ3NMRFJnZFVSRVJFUkVSRVJVRndhRVJBWWtGQXJWTGlNV2lVUnFBOFNtdk15NE1nY0hCeXhhdEFpdnZQSUtoRUtoeHMrZFBIa1NBUUVCaUl5TU5HQjFSRVJFUkVSRVJLUU9BMElpQTFPM0QyRnViaTQ4UER4cXZYL3IxcTA2RHpOcEtvUkNJY2FPSFl1bFM1ZWlZOGVPR2orWG5aMk5EUnMyNE91dnY4YWpSNDhNV0NFUkVSRVJFUkVSMVlRQklaR0JxUXNJczdLeTBLTkhqMXJ2U3lRUzNMdDN6d0JWR1U3Nzl1M3g1WmRmWXZMa3lUQXhNZEg0dVgvKytRZWZmZllaZHUvZXpXWEhSRVJFUkVSRVJBMklBU0dSZ2FrN3FDUXpNeE0rUGo1cW4yOHV5NHdyTXpJeXduUFBQWWQvLy92ZmRYNit5dVJ5T1k0ZVBZb0ZDeGJneElrVGtNdmxCcXlTaUlpSWlJaUlpQUFHaEVRR3AyNEdvVXdtUTVzMmJkVE90R3VPQVdFRloyZG5mUGJaWjNqdnZmZGdZV0doOFhQNStmbjQrZWVmRVJnWTJDd09haUVpSWlJaUlpSnF6aGdRRWhtWXVvQVFBSEp5Y3VEbDVWWHIvYmk0T0pTVWxPaTdyQVlqRUFqZzcrK1BWYXRXWWVEQWdWbzltNUtTZ3RXclYyUHQyclZJVFUwMVVJVkVSRVJFUkVSRXJSc0RRaUlEcXlzZ3pNek1WTHNQb1V3bXcrM2J0L1ZkVm9PenNiSEJyRm16OE5GSEg2azkyYmttMTY5Zng4S0ZDN0ZqeHc1SUpCSURWVWhFUkVSRVJFVFVPakVnSkRJd2RYc1FBa0I2ZWpwNjl1eXB0azF6WG1aY1ZkKytmYkZxMVNvOC8venpFQXFGR2o5WFZsYUc0OGVQWS83OCtUaDgrRENrVXFrQnF5UWlJaUlpSWlKcVBSZ1FFaG1ZcWFrcHJLMnRhNzJmbnA2T2R1M2F3Y2JHcHRZMkxXMGZQak16TTB5YU5BbXJWcTJDcjYrdlZzOFdGaFppNzk2OStPaWpqeEFhR3NxZ2tJaUlpSWlJaUtpZUdCQVNOUUJuWitkYTc2V25wME1nRUtnOTdUYzVPUm01dWJtR0tLMVJ1Ymk0WU42OGVWaTRjQ0hhdDIrdjFiTVNpUVFoSVNINDZLT1A4UHZ2djZPb3FNaEFWUklSRVJFUkVSRzFiQXdJaVJxQWk0dExyZmNlUFhvRUFHcjNJUVJhMWpManFyeTl2YkZzMlRKTW56NWQ3VXpLbWtna0V1emJ0dzhmZmZRUkRoMDZoTUxDUWdOVlNVUkVSRVJFUk5ReWlScTdBS0xXUU4wTXdzZVBIME1tazlVWkVGNjllaFdEQncvV2QybE5ocEdSRVlZTkc0WUJBd2JnOTk5L3h4OS8vQUdaVEtieDh3VUZCZmoxMTE5eDlPaFJqQjQ5R3FOR2pZSzV1YmtCS3lacW1oUUtCYUtqb3hFZUhvN2J0MjhqT3p1YlMvR3AxUk9MeGJDenM0T1hseGNHREJnQUh4OGZDQVNDeGk2TGlJaUlxTWtRS0JRS1JXTVhRZFRTWGJod0FaczNiNjcxL3BvMWE5Q21UUnNFQkFRZ0pTV2x4alptWm1iWXRHa1RSS0xXa2V0blptWml6NTQ5Q0E4UDErbDVjM056Qm9YVTZxU2xwZUhISDM5c0VTZWZFeG1TbDVjWHBrK2Zqalp0MmpSMktVUkVSRVFOUWxESDM0NXlpVEZSQTFBM2d4RDQzekxqSjU1NG90WTJSVVZGcmVvUC9ZNk9qcGc5ZXphQ2dvTGc2ZW1wOWZPRmhZWFl2MzgvUHZyb0kremR1eGRaV1ZrR3FKS282Ymg5K3pZV0wxN2NxdjQ5UWFRci9yd1FFUkVScWVJTVFxSUdrSnViaTltelo5ZDYvODAzMzhRenp6eUR1TGc0TEZ1MnJOWjJ6ejc3TEtaTW1XS0lFcHUwaWlXVCsvZnZ4NTA3ZDNUcXc4aklDUDM2OWNPb1VhUFFwVXNYTGkyakZpVXRMUTJMRnk5VzdzRXBFQWd3ZlBod0RCMDZGTzNhdFlOWUxHN2tDb2thbDFRcXhZTUhEM0QyN0ZtY1BuMGFGZi8zMTl6Y0hFdVdMT0ZNUWlJaUltcng2cHBCeUlDUXFBRW9GQXE4Kys2N0tDNHVydkgrNk5HajhmcnJyNk9zckF5elpzMkNSQ0twc1oyVGt4UFdyVnZYYXNNdGhVS0JXN2R1WWYvKy9ZaUxpOU81SHc4UEQ0d2FOUW9EQnc1c05VdTJxZVZTS0JSWXZueTVjaWFVblowZFpzeVlBVzl2NzBhdWpLaHB1blhyRmpadjNvenM3R3dBNWN1TkF3TURXKzEvVzRtSWlLaDE0Qkpqb2laQUlCQ29YV2FjbnA0T29IeVdtN3BseGhrWkdVaE5UZFY3ZmMyRlFDQ0FqNDhQUHYvOGN3UUVCS0JyMTY0NjlYUHYzajFzMmJJRjgrYk53Lzc5KzVHYm02dm5Tb2thVG5SMHRESWNGQWdFK09DRER4Z09FcW5oN2UyTkdUTm1LQVBCMjdkdkl6bzZ1cEdySWlJaUltcGNEQWlKR29pTGkwdXQ5eXIySUFTQVBuMzZxTzBuTWpKU2J6VTFWNVdEd29VTEY4TEx5MHVuZm5KemMzSGd3QUY4K09HSDJMeDVNeElURS9WY0taSGhWVDdJWi9qdzRlamV2WHNqVmtQVVBIaDdlMlA0OE9ISzk1Y3ZYMjY4WW9pSWlJaWFBSzZ0STJvZzZtWVFabVJrUUtGUVFDQVFvRmV2WGhDSlJKREpaRFcydlhyMUtzYU1HV09vTXBzVmdVQUFiMjl2ZE8vZUhURXhNVGh3NEFCaVkyTzE3a2N1bCtQQ2hRdTRjT0VDUEQwOU1XclVLUGo1K1VFb0ZCcWdhaUw5cW56SXd0Q2hReHV4RXFMbVplalFvVGgxNmhRQTZQVGZEaUlpSXFLV2hBRWhVUU5STjRPd3BLUUV1Ym01c0xXMWhWZ3NSdmZ1M1hIejVzMGEyOGJIeHlNL1B4OVdWbGFHS3JYWnFRZ0t2YjI5RVJNVGc0TUhEK0xXclZzNjlSVWZINC80K0hoWVdWbGgwS0JCOFBmM1I0Y09IZlJjTVpIK1ZPeWpCZ0R0MnJWcnhFcUltcGZLUHkrVmY0NklpSWlJV2lNR2hFUU5STjBNUXFCOEgwSmJXMXNBUU4rK2ZXc05DQlVLQmE1ZHV3Wi9mMys5MTlnU2RPL2VIZDI3ZDBkeWNqTEN3c0p3NGNLRldtZGpxcE9mbjQrd3NEQ0VoWVhCM2QwZC92NytHRFJvRUd4c2JBeFFOWkh1cEZLcDhqVlBLeWJTWE9XZmw4by9SMFJFUkVTdEVmY2dKR29nZFFXRWxmY2hWSGRRQ1ZDK3pKalVjM2QzeC9UcDAvSHR0OTlpM0xoeHl2QlZGOG5KeWRpMWF4Zm16cDJMOWV2WDQvTGx5enFGamtSRVJFUkVSRVJORVdjUUVqVVFCd2NIR0JrWm9heXNyTWI3R1JrWnl0ZU9qbzVvMzc0OWtwS1NhbXg3OCtaTnlHUXlpRVQ4RWE2TGxaVVZYbnJwSmJ6d3dndTRmUGt5amgwN2hvU0VCSjM2S2lzcnc5V3JWM0gxNmxWWVdGamd5U2VmeEpBaFE5Q3BVeWZVY1dJOEVSRVJFUkVSVVpQRmRJR29nUWlGUWpnNk9pSTlQYjNHKzVWbkVBTGx5NHhyQ3dpbFVpbGlZbUxRczJkUHZkZlpVb2xFSWd3YU5BaURCZzFDZkh3OHdzTENFQkVSQWJsY3JsTi9CUVVGT0hIaUJFNmNPQUUzTnpjTUdUSUVRNFlNZ1oyZG5aNHJKeUlpSWlJaUlqSXNCb1JFRGNqWjJibldnTERxOVQ1OSt1RGd3WU8xOW5YMTZsVUdoRHJ5OVBTRXA2Y25IajkrakJNblR1RFVxVk9RU0NRNjk1ZWFtb3FRa0JEczI3Y1AzYnQzaDYrdkwzeDlmZUhnNEtESHFvbUlpSWlJaUlnTWd3RWhVUU5TdHc5aDFZQ3dZOGVPc0xXMVJVNU9UbzN0SXlNak1XWEtGQzV0clFkN2UzdTg5dHByZVBubGwzSHg0a1djT1hNRzhmSHhPdmVuVUNodzY5WXQzTHAxQzhIQndlalVxUlA2OWV1SGZ2MzZ3ZFhWVlkrVkV4RVJFUkVSRWVrUEEwS2lCdVRpNGxMcnZieThQRWlsVXVXcGlnS0JBSDM2OU1HcFU2ZHFiSitWbFlXRWhBUjRlbm9hcE5iV3hNVEVCTU9IRDhmdzRjUHg4T0ZEbkR0M0R1ZlBuMGQyZG5hOStyMTc5eTd1M3IyTGtKQVF1TG01d2MvUEQ3Nit2dkR3OEdDd1MwUkVSRVJFUkUwR0EwS2lCcVRKU2NZZE9uUlF2bGNYRUFKQWVIZzRBMEk5YzNWMXhXdXZ2WVp4NDhZaE9qb2FaOCtleFpVclYrcDlhbkZxYWlvT0hUcUVRNGNPd2NIQlFUbXpzR3ZYcmpBeTRvSHlSRVJFUkVSRTFIZ1lFQkkxSUhVekNBSGc0Y09IS2dHaGo0OFB4R0l4cEZKcGplM0R3OE14ZWZKa3prWXpBQ01qSS9UczJSTTllL1pFWVdFaC92NzdiNXc3ZDY1ZVM1QXJaR1ZsSVN3c0RHRmhZYkN5c2tMZnZuM1JyMTgvK1BqNHdOallXQS9WRXhFUkVSRVJFV21PQVNGUkEzSnhjWUZBSUlCQ29hangvc09IRDFYZW01aVlvRy9mdnJoNDhXS043Yk96czNIbnpoMTA3ZHBWNzdYUy81aWJtMlBreUpFWU9YS2tYcGNnQTBCK2ZqN09uRG1ETTJmT3dNVEVCRjVlWHZEeDhVR1BIajNRdm4xN2hyOUVSRVJFUkVSa2NBd0lpUnFRaVlrSkhCd2NrSm1aV2VQOXFnRWhBQXdZTUtEV2dCQW9uMFhJZ0xEaFZGMkNmTzdjT1Z5NWNnV2xwYVgxN3J1a3BBUTNiOTdFelpzM0FRQ1dscGJ3OXZaR2p4NDk0T1BqQXljbkp3YUdSRVJFUkVSRXBIY01DSWthbUt1cnExWUJZYTlldldCbVpvYWlvcUlhbjdsOCtUSmVmLzExN21QWHdDb3ZRUzR1THNhTkd6ZHc1Y29WWEwxNnRkWmZLMjFKSkJKY3Zud1pseTlmQmdBNE9qb3F3MEp2YjI5WVcxdnJaUndpSWlJaUlpSnEzUmdRRWpVd1YxZFg1UXl4cXRMUzBxQlFLRlJtaVlsRUl2ajYrdUw4K2ZNMVBwT1RrNE80dURoMDY5Yk5JUFZTM1V4TlRlSG41d2MvUHovSVpETGN1blVMVjY1Y3daVXJWNUNmbjYrM2NUSXpNM0g2OUdtY1BuMGFBT0R1N3E0TURMMjh2SlFuWUJNUkVSRVJFUkZwZ3dFaFVRTnpkWFd0OVo1VUtrVk9UZzdzN094VXJnOGNPTERXZ0JBb1gyYk1nTEJwRUlsRTZOV3JGM3IxNm9XMzNub0xkKzdjd1pVclZ4QVJFWUdzckN5OWpwV2NuSXprNUdUODhjY2ZFQXFGNk55NU03cDI3WXJPblR2RDA5TVR0cmEyZWgyUGlJaUlpSWlJV2lZR2hFUU56TTNOVGUzOWh3OGZWZ3NJZlh4OFlHRmhnWUtDZ2hxZmlZaUl3SlFwVTdqTXVJa3hNaktDbDVjWHZMeThNSG55Wk55L2YxOFpGcWFtcHVwMUxMbGNqcmk0T01URnhTbXZPVGc0S01QQ3pwMDd3OFBEQXlZbUpub2RsNGlJaUlpSWlKby9Cb1JFRFV6ZERFS2dmSm14dDdlM3lqV1JTSVIrL2ZyaHpKa3pOVDZUbTV1TDJOallhczlSMHlFUUNPRGg0UUVQRHcrTUd6Y09xYW1wK09lZmZ4QVJFWUhFeEVTRGpKbVZsWVdzckN6bEhvWkNvUkR0MjdkWENRMHJUdFltYWloU3FSUi9IRHFFa2M4K0M1c3FmeGxDUkVSRVJFU05nd0VoVVFPenRiV0ZXQ3lHVkNxdDhYNU5CNVVBNWFjWjF4WVFBdVhMakJrUU5oOXVibTV3YzNQRG1ERmprSitmaitqb2FFUkhSeU1xS3FyV1EyenFTeTZYSXpFeEVZbUppVGh4NGdTQThwT1NPM2Z1ckJJYW1wdWJHMlI4b3R6c2JIejVXUUJ5aXFRNGMrSXZyUGptNjNyL2ZwUEw1UkFLaGRXdVY5M1BWVisrMjd3TlBYdDRZOWlRSi9YZWQyTTRkUGhQaU1WaVBEM0N2OGJ2a1lpSWlJaGFCd2FFUkExTUlCREExZFcxMWxsanRRV0UzdDdlc0xTMGhFUWlxZkYrUkVRRTNuenpUZjRCcnhteXNyTEN3SUVETVhEZ1FDZ1VDcVNucHlNcUtncFJVVkc0ZGVzV0Nnc0xEVGEyUkNMQjlldlhjZjM2ZGVXMU5tM2FvRjI3ZG5CM2QwZmJ0bTNScmwwN3RHblRociszcUY0ZVBuaUFsWXNYSTE4T0dJbk5rRnRjak4zYnQyUGFyRm4xNm5mN3pqMlFTQW93K2JWWDRPemtDQUFvS3l2RHRKa2ZZL0pyWXpGeTJCQzkvZDZWRkJUZzhKOG5jUER3bnpqVXd4c3ozMzBMbnAwNzZxWHZ5aTZHWDhHZ0FmMjBldVorMGdOMGFOOU82N0V5c3g1ajk3NEQrR1h2cjNoOXdqaWRna0pKUVFFc0xTeTBIcHVJaUlpSW1nNEdoRVNOUUplQVVDZ1V3cy9QRDZkT25hcnhmbjUrUG1KalkrSGo0Nk8zT3FuaENRUUN1TGk0d01YRkJVODk5UlRLeXNxUW1KaUlxS2dvUkVkSEl5NHVEbks1M0tBMXBLV2xJUzB0RFZldVhGRmVFd3FGY0hOelE3dDI3VlQrNStUa3hDWEtyWUJDb1VCaVFnSWkvLzRiaWZIeDFlNmJpc1hvNWV1TFBuNStzS25oY0p6NDI3ZXhjZTFhU0NDQ3dGZ0FSYWtNLzhmZWZjYzNWZlYvQVAvY3pEWmRkRy9LTEdXSXlNTmVNbVFKQ0FvSXFEZ1FVUkVSVlBBSE1nUWVVR1FKb3VEaVVSUVJKeWdJZ3F3aVpTalRza3RwYVJtZDZVeVROTW45L1JGemFXMlQ3c25uL1hybFJYUFB5YjBuTkMzaGszUE9WeU1IaG93WVVlR3hLUlVLYk4rNUI3djI3TWZnQVgzeHpQaXhjSGR6dzYzYlNWaTZjaTIrMkxRRlkwYU53TkJCL1N2OFdqMTg1RStZVENZQVFFTGlEVVNmdjRpbVRSb1ZPbTljL0hVc2UyOGQ1djdmZEFUNCs1WHJPdk1XTGNXQWZyMHg4YW5Ib0ZLWHZHOW80bzFibVA3R1BQVHUyUlhUWHBvRXRWcGQ2bXZaOWlXOWVTc0oyN2J2UlB0Mjk4RFh4N3ZVajEvM3llZjQ2OVFackZxNkVPNXVicVYrSEJFUkVSSFZMZ3dJaVdxQW8zMElVMUpTWURLWm9GQVUvZkhzM0xtejNZQVFzQzR6WmtCWXY4aGtNbWtKOFBEaHcyRXdHSERwMGlWcGhtRkNRa0sxak1Oc05rdFZrd3RTcVZUU0xNT0NzdzQ5UFQwWkhOWVRGLzcrRzl1Kyt3NmhqUnJoUDEyNjRKSEhIb05GRkpDZFo0WlNJY0JGTFVkT1RqYk9uRGlCRFI5OEFCOC9QencwZXJRVUZQNTE1Q2krM1BBWkRISTFBQk5FVXo0YXFKV1k5ODR5TktpRVBRaWRuSndBQUNhVENmbjVKbWttbTBxcGhNbGtRbDZlSHA0ZUhoVitQWXFpaUI5LzNpSGRWNnRWMkxsN0gzYnUzbGVvWDNKS0NySnpjdkh5YTdPeFpNRnNORy9hcE16WGtzdmwyTDMzQUhidlBWQ214KzNaRjRrclYrT3c1SzFaMG16S2tpaVZkLzZ0ZVh2aEhIaTR1OEZnTkdMeDBsVklTbmE4M1lFeFB4OEppVGNBQUxQbkw4R3lKZlBoL00vM2c0aUlpSWpxRmdhRVJEWEFVU1ZqVVJTUmxKU0U0T0RnSW0wUkVSRndjM05EZG5aMnNZKzFMVE11TGx5aytrR3RWcU50MjdabzI3WXRBR3VCbXZQbnp5TW1KZ1pYcjE1RlhGeGNsYzh3TE1ob05FcjdHaGFrMFdnUUVoS0N3TUJBK1ByNnd0ZlhGMzUrZnZEMTlZVzd1enZEd3pvZ1B6OGZuNjliQjQyTEMxNmFNUU5hdlJxblluVDQrY2NVYUhQdXZNWmtBaERxbzBLcmhoMHc2ZlZlU0x4NkVSOHNYNDVCdzRZaEpTa1p2MjdmRG92R0RmazZIV0EwSU5ETEUzTVcveGZPbGJUWFpjSGZkeTlNZkZLcTVxNVVLb0E4b0hldjd1alJyWE9GcnhONStDaXV4c1pKOTI4bnBRQklzZHRmbTVHSmRaOThnWGYvT3c4S1JkbVc3TXJsTXBqTlpyaTd1YUZSV0dpSi9XL2RUa0pLYWhvQTREL3Q3b0czVittRDE0TExpZVZ5NjkrZFdxWENoS2Nld3lzejVpQTN0M1JiSEZ5OEhJTjVpNVppeVZ1em9WUXFTMzE5SWlJaUlxb2RtQ0lRMVlDU0tobmZ1bldyMklCUUxwZWpVNmRPMkx0M2I3R1B5OG5Kd2VuVHA5R2hROW4ycnFLNnk4UERBMTI3ZGtYWHJ0YUNDZm41K1lpUGowZE1USXgwUzB0THEvWng2WFE2WEw1OEdaY3ZYeTdTcGxLcHBOQ3d1QnVMcE5TOG5Kd2NySDMzWFF3YU5neWhFZTN4dzdGTVhFb3Mvb01KaXdqRXB4Z1JuMkxFL3JQWjZIVlBRN3c2Wnk0V3pweUJqSnhjS0QyOG9NL05BWXg2TkFzTHc4eDVjeUd2eEE4eDdPMlhad3NLSzRQWmJNYm5YMjJSN29jM2I0cVZieStBazFQaHBienZyLzhNMjdidkFnQTgrOVJqR0R0cVJMbkNjTnZZMjdTT3dNSTVNMHZzLytubm0vRE45MXNCQU9NZkcxMm1QUVJsL3hxZktJb0FnRVlOUS9IcEJ5dmg2dXJDV1lGRVJFUkVkd0VHaEVRMXdOL2ZINElnU1A4Uit6ZDcreEFDUUpjdVhld0doQUJ3Nk5BaEJvUjNNYVZTaVdiTm1xRlpzMmJTTWExV2k2dFhyMHF6REdOalkyRTBHbXRzakVhakVUZHUzTUNOR3plS2JYZHhjYkViSHZyNCtFaDdwbEhWTUp0TVdMOXlKVWFQSHcrTFMwT3MvU1VaZXVPZDMxVUNBS1ZLQVVFcEJ5d2lURWF6Tkd0Vm55L2l0eE5hYlAvaUM1aU1acWdhZUVPbnk0V1lwMFBuanYvQmN5Ky9YSzdBVEJSRkpONjRpZENRb2grY2xGVnFXanAyN2RtSHh4NTlwTlFoNGhlYnZrVkM0ZzNJWkRLMGE5c0dKMCtmeGFKM1ZtTGgzSmxTR1BmM3VRdjRlY2R2QUlDV0VlSGxEZ2VCeWcwM3kzSXRzOG1NLzc3N0hsdzB6cGcrNWZreTdVVklSRVJFUkhVYkEwS2lHcUJTcWVEdDdZM1UxT0wzZDNJVUVJYUhoNk5CZ3diSXlNZ290djMwNmRQSXpNeUVoNGRIcFl5VjZqNVBUMDkwNk5CQkNvN05aak1TRXhNTHpUSzhmZnQyRFkveWp0emNYT1RtNWlJdUxxN1lkaGNYRnpSbzBLRFltNmVucC9SMVdRbzEwQjNmYk55STduMzZRTmtnREIvdlRJWFpZajB1azh2Zzd1VUtqWnNHTWtYaEFNdW96MGRPZWc1eU1qS2dQYllPQ3BrT2FsZFg1T1htSWo5VGkvdnY3NFduWDNpaDNHUDZlc3VQK1Bhbm4vSHgrOHZoNytkYmthZUhZMytleE9kZmJjSHh2MDdoLzE2YmlxQkFmNGY5ejBhZngrYnZmZ0lBUFBmTUUzam93UUY0Y2RvYk9QYlhTU3grOXozTW5qRU50MjdmeGx0TGxrTVVSYmk0YURENzlha1ZXa1l2cjhLQWNOck11VWpYYXFYN0JaY1FUM3pwVldnek1nRll0ek40YWRJenBUNnYyV3htcFhNaUlpS2lPb3dCSVZFTkNRb0tLbGRBS0pQSjBMMTdkK3pZc2FQWWRvdkZncWlvS0F3ZVBMaFN4a24xajF3dVIxaFlHTUxDd3RDdlh6OEExaVdsc2JHeFVpR1N4TVJFM0xoeFE2cllXcHZZQWtSN014QnQxR28xM056Y2l0emMzZDNoNnVvS2QzZDN1TG01d2RYVkZXNXVibkIyZHI3cjkrKzhkZU1HMHBLVE1lTHhwL0hlVDhsU09LaDJWc0U3MEt0SU1BaFlaL2NwVlRLNE41QWo4YmYzb0ZSYW9ISjJnVUduZ3lFekMyUEdqY1dGdi8rdTBMaDY5ZWlLenpkdHdaTGxhN0RxblFVVm1tRjM3TThUQUlEekZ5L2orWmRmeDJ1dnZJamVQYnNWMnpjMUxSMXZMMThEVVJReFl0aGdqSDU0R0FCZzNxelg4TXFNT1lnOGZCUzZ2SGNRRjM4ZG1abFprTXZsbVB2R2RBUUdPQTRkUy9SUHVHZzJtWkdUbTF0aTkvejgvRktmZXNyekV6RDlqWG5JTjVtZ1VNZ0wvWXpuNmZYU3N1bWR1L2VpZ2JzN0hoODdzc1J6cHFkck1XZlJVdlRvMmdtUFBmcElxY2RDUkVSRVJMWEgzZjAvSWFJYUZCZ1lpTE5uenhiYmR1dldMWWlpYUhjR1NxOWV2ZXdHaEFBUUdSbUpRWU1Hc1JBRWxacXJxMnVoNGllQWRVWlFVbElTRWhNVGtaaVlLQVdIU1VsSmRwZkgxeVlHZ3dFR2c4RnVFRjhjbFVvRkZ4Y1hhRFFhT0RzN1MxL2JiaTR1TG5CMmRvWmFyUzd4VmhkblUyM2RzZ1dQamgrUGZhZXprYU8zcG9NcXRRSStJZDUyZjUra0hOc0NmZHAxYUcvRndjbEZDYmxLQTMxdUxuTFRNNkVMZUJvdWpUb2pNRDBkRjZLajBiSk5tM0tOS3pRa0NGMDYvZ2RIanYrRmI3N2ZXdTRRU3FmTHc0bFQxdCs3Y3JrY1Q0d2JoVTcvdWEvWXZwbFoyWmc1WnlGU1V0TXdjc1JRdkRqeEthbXRVY05RTEpyN0J0NlkrMS84ZGZJMEFPdnkvamRuVGtPSDl1M0tOYmFDQkZqL3JvLzlkUklqeGp4ZDRmTVYxS3hwWTN5MTRVTzR1YnBBSnBOaDlsdExjUHl2VXdDQWI3NzRDSCtkUElQTjMxcG5URVllUG9ySXcwZExQR2RLYWhxeXNyTngrY3BWbUV4bVBQblk2SEtQNythdEpQeTJkei8ranI2QXBPUVVHSTFHYUp5ZEVSRGdoOVl0VzZCUHJ4NElEYkZmNkl1SWlJaUl5b2NCSVZFTmNWU29KRGMzRnprNU9YQnpjeXUyUFNnb0NFMmJOc1hWcTFlTGJVOU1URVI4ZkR3YU5XcFVHVU9sdTVSY0xrZFFVQkNDZ29MUXFWTW42Ymh0RDBGYmFHZ0xEdTB0ZTY5TGpFWWpqRVlqdEFXV1lKYVhYQzZIV3EyR1NxV0NRcUdRYmtxbEVuSzV2Tmo3U3FVU01wa01NcGtNZ2lDVStHZGxmZ2hnME91Um01ME5kNTlBSE4zN3o1SnpBZkFLOENwMEhiUEpqQnh0TG95R2ZBaUNpTHo0VXhETWVYQnlWVUt1ZEVKZWJnNTAyaHprQkw0RWkxTWdOdTNPd0x5eEQyRDNMNytVT3lBRWdGRVBEOFdSNDM5aDQ5ZmZvVXVuLzZCSm83QXluK1BBb2NNdy9MUC81cEJCRDJETXlPRjIreTVZc2h3M2J5Vmg2b3NUOGRDUWdZWGF6R1l6VHA4OUI0dkZJaDF6VXF1UWtaRUprOGxVNFptb2dzejY5MTJlS3NhbDRlRnUvYmZGWkRMaGJQUjU2WGo4OVVUMDd0a05VVWYveEw2RGY1UngxRllidi80V1pyTUp6NHdmVjZiSGlhS0lEUnMzNDlzZmY0YlpiTVlicjc2TXRtMWE0dWF0Skd6WStEVk9uRHFMRTZmTzRzdk4zMlA0a0lGNDZma0ovQkNNaUlpSXFCSXhJQ1NxSWFXcFpHd3ZJQVNzc3dqdEJZU0F0VmdKQTBLcUNpcVZDbzBiTjBianhvMExIYy9KeVNrVUd0NitmUnRKU1VsSVQwK3ZvWkhXTExQWkRKMU9CNTFPVjNMbld1RHN5Wk5vMDY0ZExpVWFZTXU5bkYyZG9WRGZlYXRnMU9jajlVWWFMUCtzUFRZbW5VRzNuajNockpiaDExKzJ3YWczUVpkdGhMckRXOGhPa3dFaWtKeHFocXRuQ0JJVEVpQmFMQkRLdVR6NDNudGFJelFrR0FtSk43QnMxWWY0WU5YYlpWNXF2R3ZQZmdDQVJ1T01weDU3MUdIZm1kT25JQ3NyQytITm14WTZmdjdpWmF4ZC94a3V4OFFDQU82N3R3MWk0NnhMak4vNzRHTnMvUHBiOU85N1AzcDA2NHlJOEdZVkNySEtVOFc0TEtMUFg0UmViNUR1VDM5akhrWTlQQlN2VFgwQjQ4ZU5Sa2h3WUtIeGI5MitDMnZYZndZQStOLzY5eXFsYUl6TjU1dTJTSHM5QW9CZXI0ZS9ueS84L1h6eDlzSTM4ZGd6TDBLbnk0TW9pdGk2ZlJkOGZMd3hkdFNJU3JzK0VSRVIwZDJPQVNGUkRTbE5RQmdlSG02M3ZVdVhMdmpxcTYvczdqMFZGUldGY2VQRzNmVjdxbEgxY1hWMVJVUkVCQ0lpSWdvZE54cU5TRTVPUmxKU0VwS1NrcVRnMEJZZTFvWGx5bmVEeE92WDBiSnRXNXhMdWhNWWFWeWQ3blFRZ2ZSYldpa2NoR2lCY0RNU0VZOHZnS2ViRWdhamlIM2JmNEpUODBkaGxIbkF4YzJBbkN3akxDS3c3M1F1dkx5OGtKMmREZmNLRkZBYU9yZy8xbjN5T2E1Y2pjVVAyM1pJZXdLV3hvV0xsM0grNG1VQXdHT1BQZ0lQRDNlSC9RUDhmUkhnZjZjZ3lvMmJ0N0RoeTI5dzhGQlVvWDV0V2tWZ3l2UFBZc1BHelRoODlEalN0Um5ZOHNNMmJQbGhHMXhjTkFodjFnVE5telZCdzlBUXVMdTZ3czNORmExYnRuQVlibGJYekxqOWtZY0wzWmZKWlBqMmg1OXg4K1p0ekovOXV0U25kODl1UmNaa3RsaVFrWkdKQmcwcXB5Q1dyUUswVFV6c05lbHJWeGNYdEdrVklTMkZCb0NkdisxbFFFaEVSRVJVaVpnY0VOV1FCZzBhd01uSkNYcTl2dGoybXpkdk9ueThScU5CaHc0ZGNPVElrV0xiYzNKeWNPclVLWFRzMkxIQ1l5V3FDSlZLaFpDUUVJU0VoQlJweTgvUFIycHFxblJMUzBzcmRGK3IxUlpheGtsVkoxT3JoWmVYRjdKdW1LVmpTcFZTK2pyZllJSXAvMDVCaS94YngrSG1ya0hVcmg5eDgzbzhkTmxaVVB1M2hVSGhCcmxjZ01wTmdid2NJMlJ5NEdhcUVWNCtQc2pRYWlzVUVQYnYyd3NmYi9nU1pyTVpYMzc5SFFiMHZiL1VqOTMwN1k4QWdJYWh3UmcxWW1pcEh4ZDkvaUsyL3JJVGtZZVB3bUt4d00zTkZTT0hEMEg4OVVUc2p6eU1MemQvandzWHIrRHRoVy9pNzNNWHNQSHI3M0Q2YkRRQWE0WGdVMmVpY2VwTWRLRnpidDN5T1Z4ZFhPeGVzenJpUVpQSmhNZy9qc0REM1EwbXN4bTV1VHAwNzlvSkJ3OUY0WThqeHhFYkY0L2NYQjBXdi9zZWZ0eTJBeSsvT0xIUTQ5OWR1UlpaMmRsWXRYUVJmSDI4S3p5ZWYrL1pxVktwQ3QxM2RuWXVkRCs1REV1cWlZaUlpS2hrREFpSmFvZ2dDQWdNRE1TMWE5ZUtiVTlJU0NqeEhEMTc5clFiRUFMV1pjWU1DS2syVXlxVkNBd010RHVqMW13Mkl5TWpRd29QdFZvdE1qSXlwSnRXcTRWV3E0WHhuMzNscVB4ME9oMmNOUnBwano3Z3psNTRnUFY3VVpDb1MwTmFyanYrUHUwR3VBeUZ5azBCTno5L0tKVUNuT1VDWklLQUhEVWdrd0g1SmhGT3pzNFZYbTd0N3VhR3RtMWE0ZFNadjZITHk4TjNXMytCajNmSjRkU2xLekU0OXVkSkNJS0E2Vk9lTDNGbWRWSnlDdlpISHNidXZUQ1VKS2NBQUNBQVNVUkJWQWR3UGNGYUxUczRLQkJEQmoyQW9ZUDdRK1BzalArYisxOEFRSU1HSGxnd2R5WUVRVURiTnEyd2ZNbDhIRHA4RkF2ZVhnRkJFQXJOa0czZXRBa2VlL1JodUdnMERxOXZlOFRwczlGNC91VVpKVDYvdEhMc21Ya282aGl5YzNJeGRIQi8vUHJiWGdEQWd3UDY0ZUNoS01qbGN2aDRlV0hiOWwwQWdBdVhydUNsNmYrSFZpMWJTSThmMUw4djFxejdGSy9QZWd1cmxpNkVsNWRuc2RkNTVvVlhISTdqZit0WEF3QW1UM3dhSzk1ZkQ0UEJnS2FOR3hXWkhSb2ZYL2pmUkMvUEJtVjZ2a1JFUkVUa0dBTkNvaG9VRWhKaU55Qk1URXdzOGZHdFc3ZUdsNWVYM1QzZXpwdzVnOHpNVEhoVVlNWU9VVTJTeStYdzl2YUd0NE1RU0JSRjZQWDZJdUZoZG5ZMnNyT3prWldWaGF5c0xPbHJlN04yNzNZZW5wN0kxR3JoN3VJR3BGaVBXY3dXeUpYV21WMUtkZUczREtwbVE1Q1pwSWNpeHdpNVRJREdSUWxYTnprVUNnRUtwUUI5amhIcWZ3SkNmeThGTWk1cDRlbFpmSWhVRnQyN2RzS3BNMzhEQUk3L2VRb1BEbnJBWVgrTHhZSTFIMzRHVVJReFpOQUR1S2QxUzRmOTEzM3lPWDdZVnJSS3ZKTmFqYjM3RDJIdi9rTUFnTVFiMWxuZWVYbDZUSDN0elVKOVUvLzVuZXpoNFk2aGcvb0RBSzdFeEdMTy8wMkhzNU1UU2t1bnk4UFZhM0dsN2w4V1czN1lCZ0I0b0U4dmJOKzVCd0RRSXJ3cHVuYnFnTkRRSUNnVUNoeUl0QzZuZG5WeHdaSUZzM0U1SmhibnpsOEVZTjE3OGY0ZVhYSHdqeVA0djNtTHNXcnBRcmk0RkEwK0V4SWR6NGEzNmR1N0IzcDA2NHc4dlY0cW9tS3o3K0FmaUx0ZU9DQWNObmhBMlo0d0VSRVJFVG5FZ0pDb0JoVzM1TkpHcTlWQ3A5TkI0MkNtaVV3bVE4K2VQYkZ0MjdaaTJ5MFdDdzRmUG93SEgzeXd3bU1scXEwRVFZQ3pzek9jblowUkZCUlVZdi84L0h3cExMU0ZpTFppSWlYZDdPMzVXUjk0ZTNraE5Ua1pYbTVlQUt3aHFrRm5nTkxKdXN4WXJwRER4Y01GdVptNTBtTjgvTlFRWVlIWlpJRlhvQ2VjWGVTUUt3UW9GUUt5VXd4UXFRRzVER2paeUFtL0gwcEdnMG9JQ0Z0RjNObWJ0ZUFNUjNzT1JSMURSa1ltUWtPQ01mbTVwMHZzUDJMWVlJaWlpSzZkTzZKdG01Yll1WHNmM3Z2Z1k3dEJuY0Znc051V2s1TUx6d1llR0Q1MFVJblhMY2cyNjdCYmw0NVZVcVRrcjFObkVIUDFHanAzYkY5a2VmQ2llVzhBc0FhSXVydzhBTUNFSjhlaFZVUzRWSmpGWnNKVGowbkxrZDlhc2d4TEY4MHRjK0dZZ2xRcUpWUUZscldMb29pZmQveUdkWjkrTGgyVHkrVVlPMm80eG95eVg0R2FpSWlJaU1xT0FTRlJEWElVRUFMV1dZU09DcFVBUUk4ZVBld0doQUFRR1JtSndZTUhWOXVtOTBTMW5WS3BoSmVYRjd5OHZNcjhXSlBKQkwxZUQ3MWVENFBCSVAxcHV4VjNQRDgvSHlhVENTYVRDZm41K1RDYnpZV08yWTdidnJaWUxMQllMQkJGVWZxejROZkZIYXNNcmU2OUY1Ry8vNDd1dzlyaW9IV0NIbkt6ZEhEMWNwWDZOUEIxaHdBZzU1K1FVQkFFZUhzNVE2RnhocnVuQm5LbE5SeTBXRVJZekNZNHFRQzVRa0JFaUFJN1RTYW95ekI3enA2bWpjT2dVQ2hnTXBuUXZVdW5FdnRuWkdSQ3JWSmh6c3hwVUt2VkpmWVBEUERINUVuUFNQZUhEdTZQaHFIQjhQWHhocmVYRjFRcUpmWkhIc2JpZDk4REFIeXlkZ1VhTjJwWTZCelBUNTJCcTdGeDZOVGh2aktIZzFWTkZFVjgrdmtteU9WeVRIcG1QSElMTFB1MnZaVHk4L1B4MDgrL0FnRENtemZGc0FlTG42MFhIQmlBZ1EvMHhxKy83Y1dwTTlINDM1ZmY0Tm1uSGl2VTUvZnQzNVZybk5IbkwyTDlwMS9nNHVVWUFJQ2Zydzk2ZE8yRWg0WU1Ra2l3NHlKZlJFUkVSRlIyREFpSmFsQkpBZUdOR3pkS0RBZ0RBZ0lRSGg2T3k1Y3YyejFIWEZ3Y0dqZHVYTzV4RXBHVlFxR0FxNnNyWEYxZFMrNWNUY2FQSDE4cDV3bHQxQWp4Y1hGNHpFOEZMemNGMHJOTnlEZWFrSk9SQzljRzFvSWFna3hBQTM4UHVIbTVJdCtRRDVsY0JxV1QwaHBxbXU0VWswbEpUTCt6dk5oVGhRdW5UK09lZSsrdGxISEs1WEswYTlzR2FlbnBHRE5xT0hidTN1ZXd2eUFJbUQzekZUUnQwcWpjMTJ6YnBsV2grNy8rOWpzQWE4R1RmNGVEQUpDU1lpMmc0VmZPNGgyaXBlb3FlKy9hc3g4eFY2L2gwWkVQSWF4aENQNCtkNkhBaGEzWC9XSGJEcVNtcFVPdFVtSFdheTg3L0lCcDlNUERzSFAzUG9paWlHOS8vQmtQRFJsWW9hSWxhZWxhZlBqSjU0ajg0d2phdElyQWl4T2ZRcWNPOXlFMEpMamM1eVFpSWlLaWtwVi9IUWdSVlppbnA2ZkRKY1NsMlljUUFIcjE2dVd3UFRJeXNrempJcUs3anlBSWFOK3hJNklPSHNEQS85elpBeTR6SlFzR25hRlFYN2xTRGlkWEo2aWNWUkFFQVhLNVhGcnVtNjNOaHNsb2dHMmw2VlA5dmZIYjl1M28wYmR2cFkzMXpablRzR2I1WXFqL1ZlbTJPQVA2M1YrcW1ZYWxGWFgwVDZrcThkaFJJNHEwWjJabUlTczdHd0RnNStkYnJtdFVaZVh1dVBqcmFOcWtFWjU1WWl3QTZ6NkgwblZGRVptWldmajZuNHJQTHo3M2RJbkJYR2hJc0xTdm85bHNSbXhjZkxuSGR2am9jVHo3NG5UbzgvVFlzRzRWVmkxZGlKRWpoakljSkNJaUlxb0duRUZJVklNRVFVQklTSWpkMlgrbERRZzdkKzZNalJzMzJxM2tldmp3WVl3Wk13Wk9sYkM4ajRqcXIvNURoK0tkdVhQeDJ2eXV1S2VSRS82TzAwTVVSYVRlU0llSGp4dGNHN2dDZGlhVENZSUFiWW9XdVpsM2xxeDJpbkRIMWJOSDBhSlZLM2hVd3Y2RE5tNnVMcVh1Vzl6dlBkc3N0ZGRlZmdFYWpYT3B6eFVYZngzTDN2c0FBTkM2WlF2MDczdC9rVDR4c1hIUzEyR2hqbWVKMjJNUnJRRmhlYW9ZbDdUaWZNSlRqeUU5WFF1bDByclhYMTZCb2oyaXhZSzFIMjJBVHBlSEJ3ZjJ3OURCL1VzMTNqNjl1dU5zOUhrSWdvREdZVVZuVkpiR2R6LzlnbzgzZkFsUkZISHNyNU00OXRmSlVqMnV2RXVZaVlpSWlLZ3dCb1JFTmF3eUFrSW5KeWQwNnRRSmYvenhSN0h0ZVhsNWlJcUtRdDlLbk1GRFJQV1BRcUhBdzJQSDR0UFZxekZwMnV2SXlERWpJVFVmb2lnaUl5VUxPUms2YU55ZG9kYW9JWmZMSUZvQVU3NEorbHc5ZE5sNU1Kdk4wcm1DZmRUbzNpZ0huMy8wRzE2Zk83ZmNZOHJKelhYWWJqVGMrV0FrTjdmQWZuci8vSm1mYnlwMGpxeXNITXgrYXpFU2I5eENXbG82bGk2YVU2cTlDZjg4Y1JwTGxxOUdkazR1QXZ6OU1ILzI2eEFFQWZzTy9JRW1UY0lRRmhvQ1FSQnc5TThUMG1QS3U2elpOb093UEZXTUxRVytCOFZScTFRSURQQ1g3aGVjUWJqM3dDRWNPQlNGKys1dGc2a3ZUb1EySXhOL25qaUZKbzNDRUJvYUROSE96TVplUGJyaW93MGIwYU5yWi9qNStwUnB2RFlmZmJheFhJOGpJaUlpb3NyQmdKQ29oam5haDlCV1pkWE56YzF1SDV0ZXZYclpEUWdCWU0rZVBlalRwdytMbFJDUlE2M3Z2UmUzYjk3RWxpOCt3NFNubjhYV0kxazRjODBhSXBueVRjaEt5d2JTc290OXJFd21neUNLaUFoMXhvTnRUZmg0OVlkNDZmWFhvU3BGQUdmUEV4TmVLakVrdEhsOHd1UWl4Mzc5N1hkcHo4Qi9pejUvRWZNWEw4ZC81NzBCaGFMNHQwUVpHWm40Yk9QWDJMVm5QMFJSeEgvdWE0dlpNNmJCdzkwTnViazZ2TDFpRFVSUmhMT1RFNEtEQXhGN3pickVOamdvRUQ3ZVpTK0VBd0Jtc3pXSUswOFZZMk1aSzIwWG5FR1liekxobnRZdHNXanUvMEdoVUNBOVhZdDNWMWxuVEZxWGt0L1ptY1kyQXhFQVBOemRzSGJGRWdRR0JwVHAya1JFUkVSVWV6QWdKS3BocGFsazNMSmx5eExQRXhFUkFUOC9QeVFuSjlzOXo2VkxseEFSRVZHdWNSTFIzYVBmNE1FNHNIczNQbHJ4TGlaT25ZcjdtanBqOTZsczNFeXpIejdKQktCanVBdjYzdXVHNjVmUDRwUDN2OE9rVjE2QnAzZjVDMVlBd1B6WnIyUFcvUC9DczBFRCtIaDdGUXFtS29QUmFNVDJuWHN3WXRqZ1FzZHYzVTdDMWw5Mll2dXUzMkV3R0JBU0hJaEp6NHhIdHk0ZHBUNHVMaHFzV2I0WUgzNzhQMXk0ZEFVeFY2OUpiUThOR1ZqdU1abE1KZ0FvODNNVkJLSE1BV0hCclNsNjkreUdNU09IU3g4a05Rb0x4YnhacitIcmIzOUV6TlZyTUptc3N4TkRnZ01SNE85WDZEeU55cm0wMklaTGhZbUlpSWhxRmdOQ29ocFdXUUdoSUFqbzE2OGZObS9lYkxmUG5qMTdHQkFTVWFuMEhqQUF3UTBiWXZYYmI2Tjl4NDU0L3NFSGthRURMaVlZa0pabFFtYXVCV3FsQURlTkhLRytTclFJY1VKRzhrMTgrY0hIY05abzhOcWNPWEJ5THYzK2Z2YmNkMjhiYlAzbUN6ZzVsWDhXWWxuOTl2c0JMRi85SVVSUlJFUjRNenc0OEFFTWZLQTM1SEo1a2I0dFd6VEhlKzh1d3BKbHEzSHdqeU5RS3BWNGRPUkRlT1NoQjh0OWZTZTFHbU5HRGNmb2g0ZVZxcjhnQ09qWnZRdWVIRGNhd1dXY3hXZjRaNG0yazVNYWdpQVVtbVV1bDh2UnEzc1g5T2phQ1c4dlg0UDlrWWZSTURRWTgyZTlYcVpyRUJFUkVWSHRKNGhpU2R0WkUxRlZtekpsQ2pJek00dHQ2OXUzTDU1NTVwbFNuU2MzTnhkVHAwNjFXNnhFSnBQaHZmZmVnMmNsRmdzZ29wbzFmdng0NmVzdnYveXkwczl2c1ZnUWRmQWdvZzRjZ0xPTEMrNXAxdzdldnI3dzlQS0N3V0JBUm5vNkVxNWZ4NlZ6NStEUm9BRWVHalVLUWFHaGxUNk82bVF5bWZIRHR1M28xcmxEcVN2b0ppV240TVNwcytqZXBTTThQTnlyZUlTVjUvZjlrVENaVExpL1p6YzRPeWhrZGV0MkVzNWR1SVRlUGJ2WlhZNWRGMVgxenc4UkVSRlJiU0dVc045WS9YbUhSMVNIaFlTRTJBMElTMXVvQkFCY1hGelF2WHQzN04rL3Y5aDJpOFdDZmZ2MlllVElrZVVhSnhIZGZXUXlHWHIwNllNZWZmb2dJejBkRjg2ZFEySjhQUDQrZFFvcXRScGUzdDVvM3FJRmhqM3lDT1QxSkRoU0tPUVlNM0o0bVI3ajcrZUxCd2YycTZJUlZaMEgrdlFxVmIvQUFQOUN4VTJJaUlpSXFINnBIKy9raWVxNGtKQVFuRHQzcnRpMnhNUkVpS0pZNnVJaUR6endnTjJBRUFEMjc5K1A0Y09IMTZzWklFUlVQUnA0ZWFGcno1NDFQUXdpSWlJaUlxcGtzcEs3RUZGVmM3UVBvVTZuUTBaR1JxblAxYkJoUTdSbzBjSnVlMlptSnY3ODg4OHlqWStJaUlpSWlJaUk2aThHaEVTMVFHa0tsWlJGLy83OUhiYnYyYk9uVE9jaklpSWlJaUlpb3ZxTEFTRlJMUkFjN0hnVC9MSUdoQjA2ZEhCWWlPVEtsU3VJajQ4djB6bUppSWlJaUlpSXFINWlRRWhVQ3pnN084UEh4OGR1KzQwYk44cDBQcmxjanI1OSt6cnN3MW1FUkVSRVJFUkVSQVF3SUNTcU5Sd3RNeTdyREVJQTZOT25EK1J5dWQzMnFLZ281T1RrbFBtOFJFUkVSRVJFUkZTL01DQWtxaVZDUTBQdHR0MjRjUU9pS0picGZCNGVIdWpjdWJQZDl2ejhmRVJHUnBicG5FUkVSRVJFUkVSVS96QWdKS29sSE0wZzFPdjFTRXRMSy9NNVN5cFdzbmZ2WGxnc2xqS2ZsNGlJaUlpSWlJanFEd2FFUkxWRVNaV01FeElTeW56T3BrMmJvbkhqeG5iYms1T1RjZWJNbVRLZmw0aUlpSWlJaUlqcUR3YUVSTFZFWUdBZ1pETDdQNUxscVRvc0NFS0pzd2kzYjk5ZTV2TVNFUkVSRVJFUlVmM0JnSkNvbGxBcWxRZ0lDTERiWHA2QUVBQTZkKzRNVjFkWHUrMlhMMS9HNWN1WHkzVnVJaUlpSWlJaUlxcjdHQkFTMVNLT0NwV1VOeUJVcVZUbzNidTN3ejYvL1BKTHVjNU5SRVJFUkVSRVJIVWZBMEtpV2lRc0xNeHVXMHBLQ25RNlhibk8yNjlmUDRmTGwwK2ZQbDJ1UFE2SmlJaUlpSWlJcU81alFFaFVpelJxMU1oaGUzbG5FZnI0K0tCcjE2NE8rM0F2UWlJaUlpSWlJcUs3RXdOQ29scWtxZ0pDQUJnMmJKakQ5aU5IamlBNU9ibmM1eWNpSWlJaUlpS2l1b2tCSVZFdDR1Ym1CazlQVDd2dEZRa0lnNE9EMGI1OWU3dnRvaWppMTE5L0xmZjVpWWlJaUlpSWlLaHVZa0JJVk1zNG1rVllrWUFRQUI1NjZDR0g3UWNQSGtSbVptYUZya0ZFUkVSRVJFUkVkUXNEUXFKYXhsRkFlT1BHRGVUbjU1ZjczRTJiTmtXclZxM3N0cHRNSnZ6MjIyL2xQajhSVlQ4bkp5ZnBhNzFlWDRNaklhcGJDdjY4RlB3NUlpSWlJcm9iTVNBa3FtVWNWVEsyV0N4SVRFeXMwUGxMMm92dzk5OS9MM2UxWkNLcWZnVzNKYWpvN3dlaXUwbkJueGRIMjNzUUVSRVIzUTBZRUJMVk1vNENRZ0NJaTR1cjBQbGJ0MjZOeG8wYjIyM1B5OHZEM3IxN0szUU5JcW8rTFZxMGtMNk9qSXlzd1pFUTFTMEZmMTRpSWlKcWNDUkVSRVJFTlk4QklWRXQ0KzN0RFZkWFY3dnQxNjlmcjlENUJVRW9jUmJocmwyN1lEUWFLM1FkSXFvZW5UdDNscjQrY09BQXpwOC9YNE9qSWFvYnpwOC9qd01IRGtqM08zWHFWSE9ESVNJaUlxb0ZHQkFTMVRLQ0lEaWNSVmpSR1lRQTBLRkRCd1FHQnRwdHo4cks0a3drb2pxaWRldlcwaXhDVVJTeGZ2MTZob1JFRHB3L2Z4N3IxNitIS0lvQXJMTUhXN2R1WGNPaklpSWlJcXBaREFpSmFpRkhBZUgxNjlkaHNWZ3FkSDVCRURCMDZGQ0hmWGJzMkFHejJWeWg2eEJSMVJNRUFSTW5Ub1JHb3dFQWFMVmF2UFBPTzlpd1lRTmlZbUpZdUlRSTFvSWtNVEV4MkxCaEE5NTU1eDFvdFZvQWdJdUxDNTU5OWxrSWdsRERJeVFpSWlLcVdZcWFIZ0FSRmVVb0lEUWFqYmg5K3phQ2dvSXFkSTF1M2JyaGh4OStRSHA2ZXJIdHFhbXBPSGJzR0xwMTYxYWg2eEJSMVFzSUNNQ3JyNzZLbFN0WFFxZlRRUlJGN04rL0gvdjM3Ni9wb1JIVldpNHVMcGcrZlRvQ0FnSnFlaWhFUkVSRU5ZNHpDSWxxb1VhTkdqbHNyK2craEFDZ1VDanc0SU1QT3V5emJkdTJDczlXSktMcTBhSkZDeXhZc0tCUTBSSWlLbDZMRmkzdzFsdHY4ZWVGaUlpSTZCK0NhTnVBaFlocURZdkZndWVlZTg1dW9aQWhRNFpnN05peEZiNk93V0RBdEduVGtKT1RZN2ZQcEVtVDBMTm56d3BmaTRpcWh5aUtPSGZ1SEk0ZlA0NkxGeTlDcTlWeW1USGQ5Wnljbk9EcDZZbUlpQWgwNnRRSnJWdTM1ckppSWlJaXVxc0lKYno1NFJKam9scElKcE9oWWNPR2lJbUpLYlk5UGo2K1VxNmpWcXN4WU1BQS9QampqM2I3L1BqamoramF0U3NVQ3Y2NklLb0xCRUZBbXpadDBLWk5tNW9lQ2hFUkVSRVIxUkZjWWt4VVN6bGFaaHdmSDQvS212emJ2MzkvT0RrNTJXMVBUVTNGdm4zN0t1VmFSRVJFUkVSRVJGVDdNQ0FrcXFVY0JZVFoyZGxTQmNhS2NuVjFSYjkrL1J6MjJiWnRHd3dHUTZWY2o0aUlpSWlJaUlocUZ3YUVSTFdVbzByR1FPVXRNd2FBb1VPSFFxUFIyRzNQeXNyQ2I3LzlWbW5YSXlJaUlpSWlJcUxhZ3dFaFVTMFZFaElDdVZ4dXQ3MHlBMEpYVjFjTUdUTEVZWjhkTzNZNExHWkNSRVJFUkVSRVJIVVRBMEtpV2txaFVDQWtKTVJ1ZTJVR2hBQXdjT0JBZUhoNDJHM1g2WFRZc1dOSHBWNlRpSWlJaUlpSWlHb2VBMEtpV3N6Uk11TnIxNjVWNnJYVWFqVkdqQmpoc00vdTNidVJrWkZScWRjbElpSWlJaUlpb3ByRmdKQ29Gbk1VRUthbHBTRXpNN05TcjllN2QyLzQrdnJhYlRjYWpkaTZkV3VsWHBPSWlJaUlpSWlJYWhZRFFxSmF6RkVsWXdDNGV2VnFwVjVQb1ZCZzFLaFJEdnNjT0hBQXljbkpsWHBkSWlJaUlpSWlJcW81REFpSmFyR3dzRERJWlBaL1RDczdJQVNBcmwyN0lqUTAxRzY3Mld6R2p6LytXT25YSlNJaUlpSWlJcUthd1lDUXFCWlRxOVVPdzdxcUNBZ0ZRY0Nqano3cXNFOVVWQlFTRWhJcS9kcEVSRVJFUkVSRVZQMFlFQkxWY2syYk5yWGJGaHNiQzFFVUsvMmE5OTU3TDhMRHcrMjJpNktJNzcvL3Z0S3ZTMFJFUkVSRVJFVFZqd0VoVVMzWHJGa3p1MjE1ZVhtNGRldFdwVjlURUFTTUdUUEdZWitUSjA4aUppYW0wcTlOUkVSRVJFUkVSTldMQVNGUkxlZG9CaUZRTmN1TUFTQThQQnp0MnJWejJHZkxsaTFWTW9PUmlJaUlpSWlJaUtvUEEwS2lXaTR3TUJBYWpjWnVlMVVGaEFEdzZLT1BRaEFFdSswWEwxN0VYMy85VldYWEp5SWlJaUlpSXFLcXg0Q1FxSllUQkFGTm1qU3gyMTZWQVdGb2FDaTZkdTNxc00rbVRadGdOQnFyYkF4RVJFUkVSRVJFVkxVWUVCTFZBWTZXR1Nja0pGUnBRRGR5NUVqSTVYSzc3V2xwYWZqNTU1K3I3UHBFUkVSRVJFUkVWTFVZRUJMVkFZNENRclBaalBqNCtDcTd0cCtmSC9yMDZlT3d6NDRkTzVDVWxGUmxZeUFpSWlJaUlpS2lxc09Ba0tnT2NGVEpHS2phWmNZQU1HTEVDRGc1T2RsdE41bE0yTFJwVTVXT2dZaUlpSWlJaUlpcUJnTkNvanJBemMwTmZuNStkdHVyT2lEMDhQREF5SkVqSGZZNWRlb1VUcDA2VmFYaklDSWlJaUlpSXFMS3g0Q1FxSTV3dE15NHFnTkNBT2pmdnorQ2c0TWQ5dm5xcTYrUW41OWY1V01oSWlJaUlpSWlvc3JEZ0pDb2puQzB6RGdsSlFYWjJkbFZlbjI1WEk2bm5ucktZWi9rNUdUOCt1dXZWVG9PSWlJaUlpSWlJcXBjREFpSjZnaEhNd2lCNnBsRjJMSmxTM1RwMHNWaG41OS8vaGxwYVdsVlBoWWlJaUlpSWlJaXFod01DSW5xaUxDd01DZ1VDcnZ0c2JHeDFUS09jZVBHUWExVzIyMDNHbzM0K3V1dnEyVXNSRVJFUkVSRVJGUnhEQWlKNmdpRlFvR3dzREM3N1RFeE1kVXlEaTh2TDR3WU1jSmhuK1BIaitQY3VYUFZNaDRpSWlJaUlpSWlxaGdHaEVSMWlLTmx4ckd4c1JCRnNWckdNV2pRSUFRRUJEanNzM0hqUnBoTXBtb1pEeEVSRVJFUkVSR1ZId05Db2pyRVVVQ1ltNXVMcEtTa2FobUhRcUhBazA4KzZiRFB6WnMzc1h2Mzdtb1pEeEVSRVJFUkVSR1ZId05Db2pyRVVTVmpvSG9LbGRqY2M4ODk2TkNoZzhNK1AvMzBFekl5TXFwcFJFUkVSRVJFUkVSVUhnd0lpZW9RWDE5ZnVMbTUyVzJ2cmtJbE5vOC8vamlVU3FYZGRyMWVqODJiTjFmamlJaUlpSWlJaUlpb3JCZ1FFdFVoZ2lBNFhHWmNuVE1JQWNESHh3Y1BQZlNRd3o1UlVWSDQrKysvcTJsRVJFUkVSRVJFUkZSV0RBaUo2aGhIeTR6ajR1SmdOQnFyY1RUQWtDRkQ0T2ZuNTdEUHA1OStDcDFPVjAwaklpSWlJaUlpSXFLeVlFQklWTWM0bWtGb05wdXJmWm14VXFuRUUwODg0YkJQZW5vNnZ2NzY2Mm9hRVJFUkVSRVJFUkdWQlFOQ29qcW1TWk1tRHRzdlhicFVUU081NDc3NzdrTzdkdTBjOWpsNDhDRE9uajFiVFNNaUlpSWlJaUlpb3RKaVFFaFV4MmcwR2dRSEI5dHRyNG1BRUFER2p4OFBoVUxoc005bm4zM0dwY1pFUkVSRVJFUkV0UXdEUXFJNnFFV0xGbmJicmx5NUFyUFpYSTJqc2ZMejg4T29VYU1jOXVGU1l5SWlJaUlpSXFMYWh3RWhVUjNrS0NEVTYvVzRmdjE2Tlk3bWpzR0RCenNzb2dKWWx4cWZPWE9tbWtaRVJFUkVSRVJFUkNWaFFFaFVCemtLQ0lHYVcyWXNrOGt3YWRJa0tKVktoLzI0MUppSWlJaUlpSWlvOW1CQVNGUUhlWHQ3dzlmWDEyNTdUUVdFQUJBWUdJalJvMGM3N0tQVmFyRnAwNlpxR2hFUkVSRVJFUkVST2NLQWtLaU9jalNMOE5LbFN4QkZzUnBIVTlqQWdRTVJIaDd1c0U5a1pDUk9uejVkVFNNaUlpSWlJaUlpSW5zWUVCTFZVUkVSRVhiYnNyT3pjZnYyN1dvY1RXRXltUXpQUGZjY1ZDcVZ3MzRiTm14QWJtNXVOWTJLaUlpSWlJaUlpSXJEZ0pDb2ppcHBIOEtMRnk5VzAwaUtGeEFRZ0RGanhqanN3NlhHUkVSRVJFUkVSRFdQQVNGUkhlWHY3dzhQRHcrNzdUVzVENkZOLy83OUhjNTBCSUJEaHc1eHFURVJFUkVSRVJGUkRXSkFTRlJIQ1lKUTRqNkVOVTBRQkR6MzNITlFxOVVPKzMzMjJXZGNha3hFUkVSRVJFUlVReGdRRXRWaGptYm5wYWFtSWowOXZScEhVencvUHorTUd6Zk9ZWitNakF4OCtlV1gxVFFpSWlJaUlpSWlJaXFJQVNGUkhWYlNQb1MxWVJZaEFQVHQyeGV0VzdkMjJPZnc0Y000ZXZSb05ZMklpSWlJaUlpSWlHd1lFQkxWWVNFaElkQm9OSGJiYTB0QUtBZ0NKazZjQ0Njbko0ZjlQdnZzTXlRbkoxZlRxSWlJaUlpSWlJZ0lBQlExUFFBaUtqK1pUSVlXTFZyZzFLbFR4YmJYbG9BUUFIeDhmUEQ0NDQvanM4OCtzOXRIcjlmamd3OCt3Tnk1YzZGUThOY1RFUkVSRVFIdHQ4UkxYNThjRThiamRmajR5VEZoMHA5RVZMc0lvaWlLTlQwSUlpcS9IVHQyNEp0dnZySGJ2bTdkT3JpNnVsYmppT3dUUlJITGxpM0QzMy8vN2JEZmtDRkRNSGJzMkdvYUZSRVJFUkhWWmd5VTZoZCtQNGxxaGlBSWdxTjJMakVtcXVOSzJvZnd5cFVyMVRTU2t0bVdHanRhRmcxWVE4K3paODlXMDZpSWlJaUlpSWlJN200TUNJbnF1RWFOR2tHbFV0bHRyMDNMakFIQXk4c0xUei85ZEluOTFxOWZqNHlNaktvZkVCRVJFUkhWYXB4dFZyL3crMGxVT3pFZ0pLcmpGQW9GbWpWclpyZTl0Z1dFQU5DMWExZmNmLy85RHZ0a1oyZGozYnAxc0ZnczFUUXFJaUlpSWlJaW9yc1RBMEtpZWlBaUlzSnUyN1ZyMTJBMEdxdHhOS1V6ZnZ4NEJBVUZPZXh6L3Z4NWJOMjZ0WnBHUkVSRVJFUkVSSFIzWWtCSVZBODQyb2ZRYkRZakppYW1Ha2RUT21xMUdpKy8vREtVU3FYRGZsdTNic1daTTJlcWFWUkVSRVJFVk5zVXJJcExkUisvbjBTMUV3TkNvbnFnV2JObWtNdmxkdHRyNHpKakFBZ0pDY0g0OGVNZDloRkZFUjkrK0NHU2s1T3JhVlJFUkVSRVJFUkVkeGNHaEVUMWdFcWxRdVBHamUyMjE5YUFFQUI2OSs2TnpwMDdPK3lqMCttd2V2WHFXcmxVbW9pSWlNb3ZKU1VGT3AydVNxK1JrNU9EbXpkdmxyby85ejhtSXFLN0VRTkNvbnJDMFQ2RWx5OWZSbjUrZmpXT3B2UUVRY0NFQ1JQZzYrdnJzTi8xNjlmeHYvLzlENklvVnRQSWlJaUlxS3JEdS9QbnorUHh4eC9IeG8wYmtaT1RVeVhYeU16TXhOTlBQNDI1YytmaTFLbFRoZG9zRmd1ZWZmWlovUHp6ejlKempZK1B4L1RwMDNINjlPbEtHNFBaYk1hQ0JRdHc0Y0tGU2p2bjNZUlZiK3NYZmorSmFpY0doRVQxaEtOOUNQUHo4M0hseXBWcUhFM1phRFFhVEpreUJRcUZ3bUcvUC83NEEvdjI3YXVtVVJFUkVkR3VYYnV3WXNXS1VnV0YrZm41ZVBYVlYzSGt5SkZTbjErbFVpRW5Kd2RmZnZrbFhudnROZVRsNVpYcWNVYWpFUXNXTENqVit4dVZTZ1ZSRkhIMDZGR3NXTEVDQ1FrSlVwdE1Kc1BObXpmeC92dnZZK3pZc2RpeFl3YzBHZzJpbzZNeFk4WU1mUFhWVnc3UExZb2lGaTFhaEhYcjFpRTNOOWR1UDdsY2pxaW9LRXlkT2hYVHAwL0h6cDA3WVRBWVN2VmNxZW9aamNaQ3IzR1R5VlRoY0Z3VVJVUkdSaUl6TTdQYzU5QnF0VGgzN3B6ZDl1enNiQnc2ZElpelhvbW9VamorM3pnUjFSbmg0ZUVRQk1IdURMdm82R2kwYXRXcW1rZFZlazJhTk1INDhlUHh2Ly85ejJHL0w3LzhFbUZoWVdqV3JGazFqWXlJaU9qdUpaZkxzV3ZYTGh3NWNnVHU3dTRPKytyMWVxU2twQ0E2T2hwUFB2a2tIbi84Y1FpQzRQQXh0bUpsS3BVS3ExYXRnck96TTdLenM3Rm16UnFIVzR2Y3ZuMGJzYkd4T0hmdUhOYXNXWU9BZ0FDN2ZRdCtBTGxreVJLRWhvWVdhbGVwVkRDWlRKZ3laUXI2OSsrUGpJd01BTmFDYXFOSGozWTRma0VRRUJ3Y2pNMmJOK1BRb1VOWXVIQ2gzZmNvS3BVS2VyMGUzdDdlV0wxNk5UNzg4RVAwNmRNSDQ4ZVBMM0VsQlZXY3lXVENzV1BIMEsxYnR5S3Z5NXljSER6MzNITVlPM1lzaGc4ZkRwMU9oMmVlZVFiRGh3L0h3dzgvREE4UGozSmRiL1BtelZpMWFoV21USm1DZnYzNmxma2NlWGw1bURadEd0cTFhNGVubjM0YXJWdTNMbktOaFFzWHd0L2ZIdzgvL0RBR0R4NE1qVVpqOTN4R294RXFsYXJRTVZFVUVSTVRnK2JObTl0OVhGSlNFcHljbk1yMTkwQkVkUWRuRUJMVkV4cU5CbUZoOXFmck8vcjBzYmJvMDZjUGV2WHE1YkNQMld6R21qVnJvTlZxcTJsVVJFUkVkeTliRWJTc3JLd1MrNVpuRnBQdC9ES1pUQW8yM056YzBMRmpSMFJGUmRtOXhjYkdBckRPc0pvMWE1YkRXVm95MlozLzhxalZhcnZ0QitKT3VRQUFJQUJKUkVGVUhUcDBnQ0FJVXFDb1VDaHcrL1p0eko4LzMrRnN2eWVlZUFLK3ZyNUlTVW5CbTIrK2FiZXY3YndEQnc3RVcyKzloZno4Zk96Y3VST3paOCsyZTI2eXFveXF0MXF0Rml0V3JNQ1VLVk1LelNJRnJPRnRWbFlXUHZua0UremV2UnRLcFJJNU9UbjQrdXV2Y2VqUUlZZm5UVTlQeC9mZmZ3K3oyVnpvdUZLcHhPelpzNkhYNjdGMDZkSWk3OFZQblRxRmQ5OTkxK0gyT2JZdzcrclZxOFVHOUxiWGMwWkdCalFhamRSLzE2NWR4UzdaWDd0MkxlYk9uWXYwOUhUcG1DQUllUG5sbDdGbzBTSjgrT0dIeGQ1bXpweUpwVXVYVnRwV1A2eGlURlE3Y1FZaFVUM1NwazBieE1YRkZkdDI3ZG8xNU9ibXdzWEZwWG9IVlFhQ0lPQ3BwNTdDOWV2WDdUNFB3UG9HYjlXcVZaZ3paMDZSVDBHSmlJaW84dGdDUEkxR2d3MGJOampzdTMvL2ZpeFpzZ1FhalFaUFBQRkVxYzVmTUx3RHJCOEV5dVZ5REJnd0FHM2F0RUZnWUdDSnN4RExlbzJQUC80WThmSHhVbUNuMStzQkFNdVhMNGRTcVlUSlpKS096NWd4QTFxdEZtKy8vVGJtejU5ZjdGaFVLaFdHREJtQ3p6Ly9IT25wNmJoNTgyYXh4ZU1LanFOTGx5NTQ1cGxuOE9tbm44Sm9OQ0lwS1FuKy92NFZlcDdrbUsrdkx5WlBub3lsUzVkaTZ0U3ArUGpqajZXWm03YVpySTBiTjhiUW9VT2wyYXUyKzQ0NE9UbmhvNDgrd3ZidDJ4RVNFbEpzZTA1T0R0YXVYUXR2YjIvcCtPblRwMkV3R09EajQ0TUpFeVlVZTI3YmE5VFgxeGY1K2ZuNDhNTVBDN1hiUW5tNVhJNXIxNjdoNDQ4L1JsWldGdmJ1M1lzREJ3NWd5WklsaFY1M2d3WU53aXV2dklJWFgzd1JTNWN1UmFOR2paQ1ZsUVdsVW9uSXlFaUh6ek1wS1FueDhmRm8xS2lSdzM1RVZIZHhCaUZSUGRLbVRSdTdiYUlvMW9tTnNWVXFGVjU1NVJXNHVybzY3R2Q3RThTaUpVUkVSRlhuMytGYVZaNC9KeWNIMDZaTnc0NGRPd0FBUVVGQkZRNEhBUlE2UjN4OFBMWnUzWXJqeDQ5THN4RnRnZUNmZi82SnFLZ29IRDkrSElBMXJMU3RXRGg4K0REV3JsMXI5eG85ZS9ZRUFEUnYzdHh1Z1BMdjV6SnExQ2cwYjk0Y2FXbHBtRHg1Y3BrcUxWUDU5T3ZYRHdFQkFjakp5Y0hGaXhlbDQ3WWczS2JnNjFLbjAySFJva1YyVjY4NE96dERFQVRjdkhrVENRa0pTRWhJd0prelozRHMyREVjTzNZTTd1N3VDQW9LUW5aMnRuUXNQajRlM3Q3ZUNBb0t3c0dEQjRzVXp3R3NyejliQUppUmtZR3NyQ3hjdUhBQlAvMzBrM1RidG0yYk5FYmJzYjE3OXdJQVRwdzRnWFhyMWhVNlo2dFdyZEN0V3pla3A2ZGovZnIxdUhMbENwNTY2aWtBZ0tlbkovYnMyVlBrdG12WExnQkFXRmdZdzBHaWVvNHpDSW5xa2ZEd2NDaVZTcnNWaTZPam85R2hRNGRxSGxYWitmajRZUExreVZpMmJKbkRBUERZc1dNSUNnckNJNDg4VW8yakl5SWl1bnRVZGtCNC9mcDF6Smd4UTFxR2F3dEE5SG85eG80ZEM0UEJnRXVYTGtHajBhQlBuejZsT3FmQllDaXlkUGlKSjU2UWxsZ1dmQzh4Zi81OEtSQ2NPSEVpeG93WmcwY2VlUVRaMmRuWXNtVUx2THk4a0pPVGc0Y2ZmaGdhalVZS1lFclNzR0ZEdlBiYWE4alB6OGRqanoxV2JCL2JNdTJsUzVkS005Wk1KaE1NQmdNTUJnUGVmUE5OckZtekJtNXVicVc2NXQya3NxcmVDb0tBb1VPSDR1alJvemgvL255UklqU0ppWWw0L3ZubkM5MS85dGxua1pxYUNxMVdpMlhMbGhVSkV3VkJnRnd1aHlBSStPS0xMd0JZQTd2aHc0ZERKcE5oOU9qUjBpekVvVU9Id21Bd29GMjdkaGd4WWdRVUNvWGRMWUpXcjE0dHpXUk1UMC9IakJrejRPUGpnejU5K3NETnpRMXl1UndXaXdYYnRtMkRScVBCd0lFREFWakQ3SVlORzJMQmdnWEZyclFaTkdnUW9xS2lFQm9haWw5KytRWDMzbnN2L3Y3NzczTCtqWllQcXhnVDFVNE1DSW5xRWFWU2lZaUlDTHYveU5lRmZRaHQ3cm5uSG93YU5RcmZmZmVkdzM0Ly9mUVRnb0tDMEtWTGwyb2FHUkVSMGQzRE51dE5yOWRqMXF4WkR2c1czTmZNbm9ZTkcyTENoQW5ZdEdrVGZIMTlvZFZxa1pDUUFFRVEwS0pGQzZuZnJsMjcwS0pGQ3dRRkJkazlseWlLV0xObURXSmpZN0YwNlZJNE9UbEpiYSsrK2lvV0wxNHNGU1N4dlFkcTFxeVpGSnBjdUhBQkJvTkJDZ3ovelZHUmxPSjRlbnFpWmN1V2lJbUp3Zjc5KytIcjZ5c0ZsN2R1M1pLQ1NsZFgxMEtGSkFvV0tQbjY2NjhMQlZSVStjYU1HWU14WThZZ096c2JodzhmaGtLaGtQYjNrOGxrY0hWMWxiNVhNcGtNUVVGQjB1c3dNakt5Mk9CYUVJUkNTNEJ0ajNkemM4UDE2OWNMSFZlcjFWQ3IxWGoxMVZlaDBXanczbnZ2RmJ1OFBEbzZXaXErNCsvdmo0eU1ES1NtcHVMYXRXdEZ0dUt4elNDMFNVNU94dno1ODRzTkNUdDA2SUJ4NDhaaDJMQmhlT2FaWnpCejVzeHFEd2lKcUhaaVFFaFV6N1JwMDhidVAvSzNiOTlHYW1vcWZIeDhxbmxVNVROczJEREV4c2JpeElrVER2dlo5cEJwMnJScE5ZMk1pSWpvN21BTENNMW1NODZjT2VPd2IybTMvUmc0Y0tBMDIrbWpqejVDUWtJQzFHbzFWcXhZZ1owN2QrS2pqejRDQUV5ZVBMbkU2K2wwT2dEQXZIbnpzSGp4WW1sbVh2djI3ZkhERHo4QWdEUWpFQURtekprRGYzOS9wS2FtSWlrcENXcTFHZ2FEUVpvRlZwQkdvOEdKRXljUUZoWlc3SHVucFV1WFN0Y1hSUkhIangrSHA2Y24zbmpqRFV5Yk5rMzZ1ek9aVElWbUZiWnIxdzR2dmZTU05GYXFYZ2NPSElEWmJFYS9mdjJ3Y2VOR0FOYlg5NkJCZ3hBVUZJUVZLMVlVdVY4UzIydS9ZRWdIQUptWm1VV09BU2kwTkhqbXpKbFl0V29Wdkx5OHBQYno1ODhqSVNFQm5wNmVBQUFYRnhkMDdOZ1JDb1VDano3NktQUjZQZno4L0NBSUFvWU1HUUovZi85Q3N5RjFPaDFXckZpQjNOemNJZ0doVXFuRWhBa1Q4UDMzMzBNdWw2TkxseTVZdlhwMWFmN3FpS2llWTBCSVZNODQyb2NRc0g2Q2Z2Lzk5MWZUYUNwR0VBUzg4TUlMV0xod1laRnFjd1hsNStkajFhcFZXTGh3WWFFM1YwUkVSRlF4dHBETHhjVUZXN2R1ZGRqWFZxU2tMRTZlUEFuQSttLzVIMy84Z2NHREIrUGN1WE80ZVBFaVBEdzhwSDYycGNlQWRaWEJ2L2Z6TTV2TjJMWnRHMGFOR2xYaU5XTmlZckIyN1ZxY08zY09FUkVSc0Znc2FONjhPVmF1WEFuQUd1aTV1TGlnVmF0V1dMUm9FUVJCd09USms5Ry9mLzlDNStuUm93Y1dMRmhRS0JoTlRVM0ZzV1BIMEs1ZE8rbll6cDA3b2RWcTBhaFJJOFRGeFdISGpoMDRmLzQ4WnMrZXpUM2RTcW45bHZoeUwwdU5qSXpFcGsyYnBQdHhjWEdReVdSd2QzZEh4NDRkS3p3MlVSU2wxOHhISDMwRVB6OC9tTTFtREI0OEdFMmFOSkVDYndBWU9YSWs1SEk1dnYzMlc0Zm50TzBkNk9mbkI4QTZnL2ZHalJ2SXk4dkR3b1VMaS9SUFMwdkR5eSsvTE4zWGFyVklTa3BDV2xvYWxpOWZMaFU3S1RqbVgzNzVCVDE2OUlCS3BaTEM5bjhYUWZuM1l5cExSYjZmUkZSMUdCQVMxVE9ob2FGd2QzZVg5cm41dCtqbzZEb1RFQUxXeW0rdnZ2b3E1cytmYi9jNUFkWlBhRmVzV0lFNWMrYkEyZG01R2tkSVJFUlVmMVZHa1JCN1VsSlNjTzNhTlFEV2dHL0JnZ1hvMjdjdlhuLzk5U0t6NnhJU0VxUktyKys4ODA2eGU2dVZ4cng1OHhBYkd5dmR0eFdxdUhMbENxNWN1VktvNzlHalI2V3ZVMU5UaTV5cmUvZnVXTHQyTFFJQ0FwQ1ptWWtKRXliQXhjV2wwQkxoM054Y2JOeTRFZjcrL21qZnZqM2k0dUxRdTNkdkhEeDRFRk9tVE1IVXFWTXhZTUNBY2owWEtwMmVQWHRpNzk2OVNFaElnTHU3T3l3V0M1eWNuQW90OHk1SmJHd3NidDI2aGU3ZHV4ZHB5OHZMQTJBdFZtSmJLbXcybXdGWVgrTzI0Tm5XdCtCU2VIdTZkKytPNE9CZ2pCMDdGci8vL2p1Y25KelF2WHQzYk5pd0FUcWREdUhoNGRMK29CRVJFWVVlZS9IaVJRUUZCU0VpSWdKbXN4bTdkdTBxVW9uNXlKRWp1SG56SnFaT25RckFHdEFiRElaaVp6dmEyUFlOSmFMNml3RWhVVDBqQ0FMYXRHbURxS2lvWXR2UG5Uc0hVUlNyOUExL1pmUHg4Y0gwNmRPeGVQRml1L3NFQWRhTnoxZXZYbzNYWDMrOXlDZWxSRVJFVkx2czNic1hvaWhDcVZSQ0VBUzR1TGhnMzc1OThQRHd3T1RKazNIZ3dBRkVSMGRMVlZadGR1N2NpZkR3Y0xSczJkTGgrYlZhTFk0ZE80YURCdzlLeDlMVDAvSGlpeStpZS9mdWVPS0pKd3JOakxTRmtBV1AyV1lOMnBaRS8xdDRlRGdBNndlVnhWbS9majB5TWpJd2E5WXNuRDE3RmdBd1lNQUF0RzNiRm12V3JNR3laY3R3N2RvMVRKbzBxVTY5TjZ0TEJFSEFnZ1VMQU54WlNpeVR5YkIrL2ZvaSswd1dWNlRrK2VlZlIySmlJaXdXQ3hZdlhvejI3ZHNYZW94ZXJ3ZUFRc1ZsYk9mTnljbkIvdjM3cGVQNStmbkl6OCtIeVdSeStGNTE3Tml4QUFxL3JvWVBINDdodzRkandJQUIwR3ExZG92WkNJSWc3Um42Ny9EUVpzdVdMV2pRb0FIdXUrOCtBTmJ3THlJaUFyR3hzVkFvRk5pMmJaczAyM0h6NXMwWU5Xb1VldmZ1YlhlOFJGUS84SC9RUlBXUW80QXdPenNiQ1FrSmFOaXdZVFdQcW1LYU5XdUdTWk1tT1Z6NkFGZ0QwRTgrK1FRdnZQQUMzMmdURVJGVkVyMWVqL256NXp2c1U5d3NPMGQrLy8xM2VIdDdRNlBSSUNVbEJRTUhEc1EzMzN5REd6ZHVBQUMyYjkrT00yZk9ZTisrZlhqZ2dRZWt4NTA4ZVJJYk5tekF1KysrVzZpd1NVRXZ2L3d5TGwyNlZHUlo1SHZ2dllmZzRHQzdnVjVsT25EZ0FIYnQyb1ZPblRxaGI5KytPSExraU5SbTIyZDUrL2J0K1A3Nzd5R0tJbDU0NFlVcUgxTmRWZG5MVWYzOC9OQ3ZYejk4OWRWWENBd01sUGFmVkNnVVJZcVV1THE2U2tIYlR6LzloR2JObWtsRlRRRHI4bDdBK29IMjVjdVg4ZnZ2djB1dnIyYk5taFhhL3NjMlEyL2x5cFdZT1hObXVjYXVVcW1nMVdvUkdCaFlwTTFrTWtFVVJZaWlpT0RnNEVKdHg0NGR3K0hEaHlFSUFzNmZQNDlodzRaQkpwTkJGRVc4ODg0N2FOV3FGWVlOR3lidGUyZ2psOHZ4elRmZkZLa1VYaEZjWGt4VU96RWdKS3FIU3RxSE1EbzZ1czRGaEFEUXRXdFgzTHAxeStIeUJ3Q0lpb3FDcDZlbjlPa3JFUkVSVll6WmJMYjc0V041bkRoeEF2SHg4UmczYmh4KysrMDNBTURRb1VQeHd3OC9ZT0RBZ1VoSVNKQm0zSVdIaDZOMTY5YlN2Ly9QUC84OFhuamhCY3lhTlFzclY2NHNkaCsvZnYzNjRlTEZpNURMNVJnMWFoUzJiTmtDQU5Lc0xWc2dWREQ0dEMwVkxVMFlXcEtyVjY5aXhZb1Y4UGYzbDRLZzNOeGNBSGYyY252aGhSZHc4dVJKM0x4NUV6Lzg4QVA2OWV1SDVzMmJWK2k2VkhvalJvekFpQkVqQUZpWEVELy8vUFBvMkxFajVzeVpBNVBKaE1HREI1ZXFTSWt0SUF3T0RrYlRwazN4L3Z2dk8xeTZEZ0I3OXV4Qnk1WXRNV3pZc0RLUFd5Nlh3MlF5U2EvWGdteExtejA5UFl2TU1QVHc4TUNWSzFjUUV4TUR3RnJOR0xET09HemZ2ajJ1WDc4T29IQlZiWnZLREFlSnFQYVMxZlFBaUtqeWVYcDZGdm5Vc0tCejU4NVY0MmdxMThNUFA0ek9uVHVYMkcvSGpoM1NmemlJaUlpb2ZHeGhsb3VMQy9iczJlUHdObnYyN0ZLZjk5dHZ2NFZLcGNMRER6OHNCV2UyU3F5OWV2WEM1czJiSVlvaWZIMTlNVy9lUERScDBrUjZySStQRDBhT0hJbnM3R3pNbmowYjZlbnBSYzQvWXNRSWRPblNCYk5telhMNGdhRXQrSXlLaXNLcFU2ZUtIQ3VQcEtRa3pKa3pCeXFWQ3YvOTczK2xZaXM1T1RrQTd2eWRxdFZxdlBUU1M5TGpiUHN4VXZXekxTbnYyN2R2bVIrYm5Kd01BR2phdENua2NqbmVmdnR0L1BMTEx4ZzVjaVFDQWdMdzAwOC9ZYytlUGZqKysrL2g3ZTBOQUpnNGNXS1JmUUZMU3lhVFFSQUVxRlNxWW0vMlJFUkVZTldxVlZKSTNyaHg0MEx0dGlEejM4Y0wrdjc3NzNIOCtQRnlqWnVJYWo4R2hFVDFsS05aaEJjdlhuUzRsMTl0SmdnQ0prMmFWT2cvQ3ZaczJyU0piMktJaUlocW1kT25UK1BreVpNWVBYbzAzTnpjWURBWXBORE15OHNMTjIvZXhMNTkrd0FBVTZkT0xiYVl4T2pSbytIaTRvS1VsQlFzWExpdzJBcXJzMmJOS3JFd1c4SGdjOE9HRFVXTzJaUzJnbXR1Ymk3ZWVPTU5tTTFtTEZ1MnJORHNSdHVNTDR2RkloM3IxS21UOUo3TjNuNXhaSzE2VzFYMjc5K1BYYnQyb1dmUG51aldyUnVBT3pQeENuNnY3TEVGdS9mY2N3OEF3TlhWRlU1T1Ruanl5U2RoTnBzeGQrNWNhTFZhdlBYV1cwaExTOFBnd1lNeFpzeVljbStGSXdnQzVISTV3c1BEaTl4S2VuK2NtNXNyL1IvQXk4dXJVSnR0Q2Z5LzkxZ3M2S3V2dmlxMFZMNjhxdkw3U1VUbHh5WEdSUFZVbXpadDdNNmdNeHFOaUltSnFiTnZSRlVxRlY1OTlWVXNYTGhRK3RTMk9LSW9ZdDI2ZFhCM2Q2K3p6NVdJaUtnbWxUWVlLOHY1MXE5Zmo2Q2dJSXdiTjA2YVBWalFoeDkrQ0xQWmpHSERocUZMbHk3Rm5rZWowZURCQngvRWQ5OTloM1BuemlFcUtxcEloVmxIVldyTCtyd2NCVVdpS09MTW1UT0YrcjcvL3Z0U1JWc2IyM08xaFU4MlU2Wk13YUZEaCtyazlpOTFqZTI5Y1ZwYUdxNWN1WUxvNkdpc1g3OGV2WHIxd2h0dnZDSDFzMzJQL3YyOUtzN1pzMmNSR2hwYVpQV09ScVBCckZtek1IUG1URHp4eEJNd0dvMzR6My8rSTFVT0xpOVJGRXVzT0d6UEgzLzhBY0M2VExuZ3N1RzR1RGdjUG53WW5wNmU2TlNwazkzSDYvWDZZcGMyRTFIOXdJQ1FxSjZLaUlpQVhDNjMrOFltT2pxNlRvZG1IaDRlbURsekpoWXNXSURzN0d5Ny9Vd21FMWF1WElsWnMyWTVYREpCUkVSRVJaVm1CbFZaaUtLSUJnMGFZTnEwYVZDcjFkTHlZTnQxRGg4K2pHUEhqcUY1OCtZbEZ1MFlNR0FBdnZ2dU93QncrSUZoY2NyNnZPejFqNG1Kd2VyVnEzSHg0a1dvMVdvWURBWVlqVVlrSlNVVkNRaDFPaDBBYXlYYmdwbzJiWXFtVFp1V2FUeFVOams1T1ZpK2ZEa09IejZNY2VQR1FhdlZZdkxreVFDQUlVT0dZUExreVZBcWxWSi8yL2VvNFB0b1VSU1JrWkVCVjFkWHFlK05HemR3L2ZwMVRKdzRzZGpyNnZWNnVMdTdTNi96dG0zYlFxL1h3OVhWdGR6UHhXS3h3TlBURTk5KysyMlJ0dlQwZEl3Wk04YnVZMjE3YnpvN08wdkhFaE1UcFgwWFgzcnBKV21ac2lBSXlNL1BoeWlLVW1Wa3M5bU1DeGN1UUtmVE9RemdpYWh1WWtCSVZFODVPVG1oZWZQbTBpYkovM2J1M0RtTUdqV3Fta2RWdWZ6OS9URmp4Z3dzWHJ3WUJvUEJicis4dkR5OCsrNjdlUFBOTnhFU0VsS05JeVFpSXFyYmJNRllibTZ1Vk5EaC85bTc3N2lxeS82UDQ2OXpEcHZERWdSRkVYRGhBTGRJYmpPem9aVzNsbWFPekVyTHJFekxsVGFjYWFiVi9UTXJSNldwV1dtbHBPYnR3ajBTQlJRRk40aUF5QkE0SE9DTTN4L0VFV0lkbEtIeWVUNGVQRHpuWE5mMysvMGNFRDNuZmE1Umt2eXBpNldOemxNcWxjeWRPeGVsTW0rbG80TFRicE9UazFtOGVERzFhOWRtOXV6WnBhNm5CdURqNDRPUGp3OVhybHloZmZ2Mmhkb3VYcnpJM3IxNzhmYjJObDJydU9kbDdpWWx4UVdFYTlhc1ljMmFOZWoxZXZ6OC9KZzFheGFob2FFc1hMaVFpUk1uMHFGREI3cDA2VUxqeG8zeDhQQWdNek1UTnpjMzZ0U3BZL28rYWJWYU1qSXlTRTlQSnlVbGhaU1VGTHAyN1lxTmpVMnB6NzJtdVp0ZGI5UFQwM250dGRkSVNFaWdkKy9ldlBUU1N3RFVyMStmRlN0V0VCd2N6SjkvL2ttdFdyVk00VjkrbUt2WDZ4azVjaVNabVpta3A2ZGpNQmo0NXB0dlRCODZiOTI2RmJWYVhXZzlRWVBCd05HalIvbjExMTg1ZWZLa2FiVHJuajE3V0xWcUZhdFhyOGJQejQ5R2pScFJwMDRkbkoyZGFkKytmWkVwdi9uWHp6OW53ZlAvMis3ZHUwbE5UVFhkTCs3dlBPUnRCR1F3R0VoTVRNUm9OTEpqeHc3KzcvLytENzFlejdScDB3cE55YmUzdHljdUxvNnhZOGVpVnF2Snlja0JJQzR1anVYTGw5L1ZTRWpaeFZpSWU1TUVoRUk4d1B6OS9Vc01DQzljdVBCQWZQcm42K3ZMVzIrOXhhSkZpMHFkQnBLUmtjSDgrZk41Ly8zM1RTL01oUkJDQ0ZHNi9EQkNxVlNXT2NvdE5UV1ZxMWV2bGprdHMyQjRVVEFnWEwxNk5SWVdGaXhZc0lCYXRXcXhhZE1tOXUzYmg0K1BqMmxqaFg4Yk9YSWtNVEV4UmFibkppY25zM2J0MmlMWHpkL1pOVC9NTEc1MzV1SWVLMjd0NW5yMTZxRlFLS2hUcHc3ejU4OUhyVmJ6OE1NUFU3dDJiUllzV01EeDQ4YzVmdng0b1dPU2twS1lPSEVpUnFPeDJIUGEyTmpRc1dOSENRZ3JrSU9EQXlOR2pPREhIMzhzRkdvTkhqeVlvS0FnTm03Y3lJa1RKMGhJU0REdFNKd3ZJU0hCZEx0T25Uck1talhMdEs1a1ptWW13Y0hCakJneEFxMVd5OTkvLzgySkV5YzRjT0FBcWFtcDFLdFhqMUdqUnRHL2YzOVREV3ZYcm1YSGpoMmNQbjNhdEdtZ1dxMW0zcng1eFFhRStYOUhDbjRRbnB1YlcyZ0VJT1NGMnQ5OTk1MHAyQ3h0MXN4VFR6M0Z5Wk1uZWZQTk56bDM3aHhkdW5SaHpKZ3hSVjRmRHhzMmpLVkxsM0x4NGtYVFl6WTJOanowMEVPODhzb3JKWjVmQ0hIL2tvQlFpQWVZdjc4L3YvenlTN0Z0UnFPUnMyZlBscm9ROGYwaUlDQ0FWMTU1aFdYTGxwWGFMeTB0alhuejVqRmp4Z3pjM055cXFEb2hoQkRpL3BVZjl0bmEyckpvMGFKUysrN2V2WnU1YytlYVJocVpRNnZWQW5tdlMwYVBIczF6enoxSDNicDFnYnlwdDl1MmJXUHo1czJtL2k0dUxvVkdGbmJ0MnJYWTgzYm8wSUZ2di8yV2I3LzkxclJoMlJOUFBHSDZZRFEvZUhGd2NHRGp4bzBsMXRlblR4OFVDa1d4b3lKNzllcUZ2YjA5S3BXcTBKVFJnSUFBVnE1Y3ljNmRPOW0xYXhlblQ1OHU5RDM1OXhUamZLMWF0V0xtekptbVhZOUZ4WG4wMFVmcDBhTkhvWFgzQUx5OXZaa3dZUUtROTNOSlRVMGxLeXVMM054Y2REb2RlcjBlbzlGb21ocGZjQ2JLOGVQSDhmYjI1dW1ubitiMTExL24xcTFiK1ByNk1talFJTnExYTBlVEprMEtYY3ZWMVpYeDQ4Zno2cXV2Y3ZUb1VmNysrMjl1M0xqQnRHblRzTGUzTDdidTNOeGM3T3pzNk5XckY1RDNlMkpoWVVIZnZuMEw5WHY4OGNjSkNncGkzTGh4K1ByNmxqazlQeUlpZ29DQUFONTc3ejI4dkx5SzdkT25UeC82OU9sVDZubUVFQThXaGJHaVZ4NFdRdHd6REFZRHI3MzJtdW5UeEgvcjA2Y1BJMGFNcU9LcUtrOXdjRERyMTY4dnMxL3QycldaTVdNR0xpNHVWVkNWRUVJSWNmLzY3YmZmV0xwMEtmMzc5MmY4K1BHbDl0MjllemZ6NTgrbmQrL2VUSm8wcWNScGpnVWRPblNJbVRObm9sQW8yTHg1YzVFQXgyZzBzbkhqUnBZdFc0YWxwU1hUcDA4dnNobEphUXdHQSsrODh3NGRPblJnNk5DaHBwcXVYTG5DOTk5L3oralJvNHRzTGxIUXQ5OStTLy8rL2U5cTlvRk9wK1A2OWVza0ppYWFBaWl0Vm1zS29Rd0dBMGFqa1VjZmZSUlBUODg3dnM2RHJOMVBWKzdKYWFrNU9UbFlXVm1oMSt0TjYvdFZKSzFXaThGZ01BWGJScU9SbEpTVVlrY2JRdDZNbWJ0WjM3Q3EzS3MvVHlFZWRJb3l0aytYZ0ZDSUI5em5uMzllWkhwTFBrOVBUejc1NUpNcXJxanlHSTFHMXE1ZHk3WnQyOHJzNitucHlmVHAwM0YwZEt5Q3lvUVFRb2o3MDhtVEozRnljakpybzYrWW1CaFVLbFc1UXE2VEowOXk2dFFwK3ZidFcyb0l0MjdkT25yMDZDRUJXZzBsZ2RLRFJYNmVRbFNQc2dMQ3NqL1dFMExjMXdJQ0FrcHNpNHVMTSsycTlpQlFLQlFNSFRxVTd0MjdsOWszTGk2TytmUG5rNUdSVVFXVkNTR0VFUGVuTm0zYW1CVU9Bbmg1ZVpVN3dHdlRwZzBqUjQ0c2M0VGU4ODgvTCtHZ0VFSUlVWWtrSUJUaUFlZnY3MTlxZTNoNGVCVlZValVVQ2dXalI0OG1LQ2lvekw0eE1USE1uVHVYOVBUMEtxaE1DQ0dFRUVMY0NSbHQ5bUNSbjZjUTl5WUpDSVY0d0xtN3UxTzdkdTBTMjArZVBGbUYxVlFOcFZMSjJMRmphZCsrZlpsOVkySmltRE5uRG1scGFWVlFtUkJDQ0NHRUVFSUljZStSZ0ZDSUdxQzBhY1lSRVJHbW5md2VKQ3FWaWpmZWVJTldyVnFWMmZmYXRXdk1uajJibEpTVUtxaE1DQ0dFRUVJSUlZUzR0MGhBS0VRTlVObzBZNjFXUzJSa1pCVldVM1VzTEN4NDY2MjNhTkdpUlpsOTQrUGptVDE3TmpkdjNxeUN5b1FRUWdnaGhMbmEvWFNsdWtzUUZVaCtua0xjbXlRZ0ZLSUdhTm15SlVwbHliL3VEK0kwNDN4V1ZsWk1tRENCeG8wYmw5azNNVEdSMmJObms1aVlXQVdWQ1NHRUVFSUlJWVFROXdZSkNJV29BZXpzN0dqV3JGbUo3YUdob1JpTnhpcXNxR3JaMk5qdzdydnZtclVMWTFKU0VuUG16Q0UrUHI0S0toTkNDQ0dFRUVJSUlhcWZCSVJDMUJCdDI3WXRzZTNHalJ2RXhjVlZZVFZWejg3T2ppbFRwcGcxa2pBNU9ablpzMmR6NVlwTWZ4QkNDQ0dFcUc2eTYrMkRSWDZlUXR5YkZNWUhlZGlRRU1Ja0lTR0JTWk1tbGRnK2VQQmcrdlhyVjRVVlZRK3RWc3VpUllzNGUvWnNtWDF0Ykd5WU1HR0NXV3NZQ2lHRUVFSlV0K0RnNEFkNjZSang0SEYwZEdUOCtQSFZYWVlRTllKQ29WQ1UxbTVSVllVSUlhcVhoNGNIbnA2ZUpZNFVEQTBOclJFQllmNTA0eVZMbGhBZUhsNXFYNjFXeThLRkMzbnR0ZGNJREF5c29ncUZFRUxVRkRrNU9TUW1KcEtlbmw3ZHBZZ0hSR1JrcEZrZmdncHhyM0J4Y2FudUVvUVEvNUNBVUlnYXBHM2J0aVVHaE5IUjBXUmtaS0JXcTZ1NHFxcVh2M0hKbDE5K1NXaG9hS2w5ZFRvZC8vM3ZmeGsrZkRoOSt2U3BvZ3FGRUVJOHlPTGo0L250dDk4NGR1d1lPVGs1MVYyT0VFSUlJWVJNTVJhaUpvbUtpbUxXckZrbHRvOGRPNVl1WGJwVVlVWFZTNmZUc1hUcFVvNGRPMlpXLzZlZWVvcEJnd1pSeHNoc0lZUVFva1FoSVNHc1hMa1N2VjVmM2FXSUI5d1RUenhCbXpadHFydU1DdkZDbUozcDlvK3ROUEw0ZmZ6NGo2MDBwajhCTEMwdHpWb2pYQWh4OThxYVlpd0JvUkExaU1GZ1lOeTRjV1JrWkJUYkhoUVV4TGh4NDZxNHF1cWwxK3Y1NXB0dk9IandvRm45ZS9Ub3dhaFJvMUNwVkpWY21SQkNpQWROU0VnSTMzNzdiYUhIWEYxZGNYTnprdytmUklWNzhza25INWlBVUFnaHhOMlROUWlGRUNaS3BaTFdyVnR6NE1DQll0dkR3c0xRNi9VMUt2eFNxVlNNR1RNR0d4c2JkdTNhVldiL3ZYdjNrcHFheXJoeDQ3QzF0YTJDQ29VUVFqd0k0dVBqV2JseXBlbCtVRkFRUTRjT2xmVzNoQkJDQ0hGUFVGWjNBVUtJcXRXdVhic1MyelFhRGVmT25hdkNhdTROU3FXU0YxOThrWUVEQjVyVi85U3BVM3o4OGNja0pTVlZjbVZDQ0NFZUZMLzk5cHRwV25IK2lIMEpCNFVRUWdoeHI1Q0FVSWdhSmlBZ29OUVJnaWRQbnF6Q2F1NGRDb1dDWjU1NWh0R2pSNXMxelNzMk5wYVpNMmNTRlJWVkJkVUpJWVM0bitYazVCUmE3M2JvMEtIVldJMFFRZ2doUkZFU0VBcFJ3OWphMnRLc1diTVMyOHZhMWZkQjE3Tm5UOTUrKzIwc0xTM0w3SnVlbnM2OGVmUFl0MjlmRlZRbWhCRGlmcFdZbUdqYXJkalYxVlZHRGdvaGhCRGluaU1Cb1JBMVVHblRqT1BqNDRtUGo2L0NhdTQ5N2RxMVk4cVVLZGpiMjVmWlY2ZlQ4YzAzMzdCKy9Yb01Ca01WVkNlRUVPSitrNTZlYnJydDV1WldqWlVJSVlRUVFoUlBBa0loYXFEU0FrS1FVWVFBVFpzMlpjYU1HYmk2dXByVlB6ZzRtQ1ZMbHFEVmFpdTVNaUdFRVBjejJhMVlDQ0dFRVBjaUNRaUZxSUhjM055b1g3OStpZTAxZFIzQ2Y2dFhyeDR6Wjg3RXk4dkxyUDZob2FGODlORkhOWDRFcGhCQ0NDR0VFRUtJKzRzRWhFTFVVRzNidGkyeDdkeTVjMmcwbWlxczV0NVZxMVl0WnM2Y1dlYW95M3o1bTVmOC9mZmZsVnlaRUVJSUlZUVFRZ2hSTVNRZ0ZLS0dLaTN3MHV2MWhJV0ZWV0UxOXpZYkd4dmVmdnR0K3ZmdmIxYi9yS3dzbGl4Wnd2cjE2OUhyOVpWY25SQkNDQ0dFRUVJSWNYY2tJQlNpaG1yWXNDRkgyb0hLQUFBZ0FFbEVRVlNPam80bHRzczA0OElVQ2dYUFBmY2NZOGVPeGNMQ3dxeGpnb09EK2VTVFQwaExTNnZrNm9RUVFnZ2hoQkJDaURzbkFhRVFOWlJTcWFSTm16WWx0cDg2ZFVwR3Z4V2pTNWN1VEo4K0hTY25KN1A2UjBaRzh2Nzc3eE1WRlZYSmxRa2hoQkJDQ0NHRUVIZEdBa0loYXJEUzFpSE15TWpnd29VTFZWak4vYU54NDhaODlORkhlSHQ3bTlVL05UV1ZPWFBtc0czYk5veEdZeVZYSjRRUVFnZ2hoQkJDbEk4RWhFTFVZUDcrL3FWT2x3ME5EYTNDYXU0dnJxNnV6Smd4ZzQ0ZE81clYzMkF3OE9PUFA3Smt5UkxTMDlNcnVUb2hoQkJDQ0NHRUVNSjhFaEFLVVlQWjJOalFva1dMRXR1UEh6OHVJOTVLWVcxdHpmang0M24rK2VkUktzMzc1L1RFaVJOTW5UcVY4UER3U3E1T0NDR0VFRUlJSVlRd2p3U0VRdFJ3cFUwempvK1BKeVltcGdxcnVmOG9GQXFlZU9JSnBrMmJock96czFuSHBLV2xzV0RCQXRhc1dVTnVibTRsVnlpRUVFSUlJWVFRUXBST0FrSWhhcmpTQWtLQW8wZVBWbEVsOXpjL1B6OW16NTVOOCtiTnpUNW0rL2J0ekp3NVUwSllJWVFRUWdnaGhCRFZTZ0pDSVdvNFYxZlhVamZiT0hMa2lFd3pOcE9Ua3hPVEowK21mLy8rWmg4VEd4dkx6Smt6MmI1OXUzeWZoUkJDQ0NHRUVFSlVDd2tJaFJDMGI5Kyt4TGI0K0hpdVhyMWFoZFhjMzFRcUZjODk5eHp2dlBNT2RuWjJaaDJqMCtsWXMyWU5DeGN1NU9iTm01VmNvUkJDQ0NHRUVFSUlVWmdFaEVJSU9uWHFWR3E3VERNdXY3WnQyekpyMWl4OGZYM05QaVk4UEp3cFU2YXdhOWN1R1Uwb2hCQkNDQ0dFRUtMS1NFQW9oTURUMHhNdkw2OFMyMldhOFoxeGQzZm5ndzgrNE9tbm4wYWhVSmgxakZhclpkV3FWY3lkTzVmNCtQaEtybEFJSVlRUVFnZ2hoSkNBVUFqeGo5SkdFU1lrSk1nMDR6dWtVcWtZTkdnUTc3Ly9QclZyMXpiN3VMTm56ekp0MmpTQ2c0UFI2L1dWV0tFUVFnZ2hoQkJDaUpwT0FrSWhCRkQyTk9NalI0NVVVU1VQcHFaTm16Sm56aHk2ZGV0bTlqRzV1Ym1zWDcrZUR6LzhrQ3RYcmxSaWRVSUlJWVFRUWdnaGFqSUpDSVVRQU5TcFUwZDJNNjVrdHJhMnZQcnFxNHdmUHg1N2UzdXpqN3Q4K1RJelo4N2s1NTkvSmljbnB4SXJGRUlJSVlSNDhGMjllcFhrNU9RUzIxTlRVOW02ZGVzZHZmYTlmUG15MlgzVDA5TkpTRWdvOXpYS2MzNmRUbmRIeDJaa1pIRDkrdlZ5SDVPWW1IaEgxeE5DVkQrTDZpNUFDSEh2Nk5TcFU0a2oxUklURTdsNjlXcXBJYUl3VDJCZ0lFMmFOT0hycjcvbTlPblRaaDFqTUJqNDQ0OC9PSGp3SU1PR0RhTmR1M1ptcjJzb2hCQkNDQ0Z1MjdScEV6dDI3T0RaWjU5bHlKQWhXRnRiRjJvL2NPQUFTNVlzWWZQbXpZd2JONDZXTFZ1YWRWNmRUc2NiYjd5Qmw1Y1h6ejc3TEE4Ly9IQ3AvVk5TVW5qNTVaZHAxYW9WVHozMUZOMjdkemY3T1lTRWhKQ2NuTXhqanoyR2pZMU5zWDJpb3FKWXRHZ1JBd2NPNUlrbm5zRFcxdGJzODkrNmRZdFJvMGJSdVhObnM1ZkpDUTBOSlNzcmkwV0xGdUhoNFdIMnRZUVE5d1lKQ0lVUUpwMDZkV0xEaGcwbHRoODVja1FDd2dyaTR1TEM1TW1UMmJsekp6Lzk5Qk5hcmRhczQ1S1NrbGl5WkFrQkFRRU1IejZjdW5YclZuS2w0bjVqTkJvNWZmbzBSNDRjNGR5NWM2U2twSmo5OTB1SUI0bU5qUTB1TGk3NCtmblJxVk1uV3Jac0tSK3NDQ0VBR0RkdUhOZXVYV1BObWpYczNyMmJEejc0QUY5ZlgxUDc5dTNiZ2J4MXVQZnMyWU9QajQ5WnN6OGlJaUxJenM0bU5qYTIyTkR1MnJWcmVIaDRZR0dSOXpiYzN0NGVvOUhJMWF0WGFkaXdJVGR2M3NUYTJocTFXbDNtdFRadjNzekpreWY1NFljZm1ESmxDb0dCZ1VYNjJOdmJjK1BHRFpZdFcwWllXQmd6WnN3d1hic3NscGFXR0F3Rzl1L2ZiMWIvZ2hZdlhzejgrZlBMZlp3UW9ucEpRQ2lFTUhGM2Q4ZlgxNWRMbHk0VjIzN2t5QkdlZmZaWmVZTlZRUlFLQlk4ODhnaHQyN1psMWFwVm5EcDF5dXhqdzhQRG1UcDFLbzg5OWhqUFBQTk1pWjhjaTVvbFBqNmU1Y3VYYys3Y3Vlb3VSWWhxcDlWcXVYNzlPdGV2WDJmUG5qMzQrZm54OHNzdlU2ZE9uZW91VFFoUnpTd3NMSmcyYlJxalI0L20yclZyZlBMSkp5eGJ0Z3lBNk9ob0lpTWpzYkd4WWNtU0pYaDVlWmw5M3Z3MXUvL3puLy9RcEVrVFhuMzFWZHEwYVFQa3pRYjU2NisvOFBEd29GR2pScWhVS3RQU01ibTV1YXhidDQ3UTBGQ2NuWjFac0dCQnFTRmhZbUlpcDA2ZFFxRlFNSFhxVkRwMjdGaHNQeXNyS3dDOHZiMzU2S09Qekg0ZWtCY1E1dHUyYlJzcWxRcklDMDJIRFJzR1FIQndzT2thQUgzNjlNSEN3cUxjMTdvVFNVbEpuRGh4Z3REUVVFSkRRMW0vZm4ybFgxT0lCNTBFaEVLSVFqcDE2bFJpUUppWW1NaVZLMWZ3OGZHcDJxSWVjSzZ1cmt5Y09KRkRodzZ4ZXZWcU1qSXl6RHBPcjljVEhCek1nUU1IR0RKa0NKMDdkNWJ3dGdZN2QrNGNuMzMyR1JxTnBycExFZUtlZE83Y09UNzQ0QVBlZWVjZC9QejhxcnNjSVVRMWMzWjI1dm5ubitmcnI3L0d6czdPOVBpYU5Xc0FlT2VkZDB6aG9FYWpZZVhLbGJ6NDRvc2xCbmRHbzVGZHUzWUJzR2ZQSGpadjNreDZlbnFSMTlXcHFhbFlXVm14WThjT1V3aVhtWm5KL3YzNzBXZzAzTHAxaTFPblR0R2xTNWNTYTkreVpRdEdvNUYrL2ZxVkdBNENwbEF2LzgvOE9yLysrbXM2ZE9oQWh3NGR5ankydkJRS1JaRXAyeFhsd0lFRHBsQXdKaWFtVXE0aFJFMG1BYUVRb3BCT25UcVYrZ25ja1NOSEpDQ3NCQXFGZ3M2ZE8rUHY3OC9xMWFzNWZQaXcyY2VtcHFheWJOa3lkdTNheGZEaHcrWG5Vd1BGeDhjWENnY1ZDZ1U5ZS9ha2UvZnUxSzlmWDBhWWlocEpxOVVTR3h0TFNFZ0llL2Jzd1dnMG90Rm8rT3l6ei9qb280OWtKS0VRTmNndnYveFM3T1ladWJtNXB0dExseTVGcTlWeThPQkIzTnpjaUl5TUpESXlFb0FUSjA1dzVjb1ZJaU1qV2JCZ1FiSFRqZi8rKzIrU2s1TnhkWFhGemMwTk56YzNJTy8vNUpFalIvTGRkOThSRmhaRzdkcTFzYkd4b1gvLy91VG01ckpseXhZY0hSM3AxcTBiVzdac3dXQXdzSHIxYWhvMGFGRHM2RVdOUnNQbXpadHhjWEZoOU9qUkFQejAwMDlFUkVRVWVZNzV6eTgyTnBZeFk4WUFlZjgyeHNYRkVSd2N6TUtGQzJuV3JGbXgzN09DSHpxLy92cnJwdHNGTnowWlAzNThzY2RXbHNXTEY5TzRjV002ZCs1TW8wYU5pSStQWitYS2xWVmFneEFQTWdrSWhSQ0Z1TG01MGFoUkl5NWN1RkJzKzlHalIzbnV1ZWRrcEZvbGNYUjBaTnk0Y1hUdTNKbFZxMWFSa3BKaTlyRlJVVkhNbURHRG9LQWdCZzBhSkl0RDF4QkdvNUhseTVlYndrRVhGeGZHamgxTGl4WXRxcmt5SWFxWGpZME5qUnMzcG5IanhnUUZCYkZzMlRKU1VsTFFhRFFzWDc2YzZkT255LzlsUXRRUXJWdTNac0tFQ1dSblp4ZmJIaDRlVG5oNHVPbCtVbElTbXpadEt0SXZLaXFLYWRPbU1YLysvQ0liZnZ6ODg4OVlXRmd3Wjg0Y0dqVnF4S0ZEaDZoYnR5NCtQajVjdlhxVnNMQXdXclpzU1lNR0RZcWNPeTB0alMxYnRnQjVvZDZGQ3hkNDY2MjMrT2lqandnSUNDalVkLzM2OVdSa1pEQmp4Z3pVYWpXUmtaRXNYNzdjMU83bDVZV2pveU1xbGNyMGZKVktwV25rbzFxdE5vV1hHelpzWU5La1NZVkdVQmJIM3Q3ZTlPOWwvclRvZnorZTcwNTJmamJYTDcvOFV1ait6cDA3SysxYVF0UkVFaEFLSVlybzFLbFRpUUZoWW1JaWx5OWZMclNRczZoNGJkdTJ4Yy9QajU5Ly9wbWRPM2VXNjhYVzRjT0hPWGJzR0QxNjlHREFnQUU0T3p0WFlxV2l1cDArZmRxMDVxQkNvZUMxMTE2amVmUG0xVnlWRVBlV0ZpMWFNSGJzV09iUG40L1JhT1RjdVhPY1BuMGFmMy8vNmk1TkNGRUZtalJwd2xkZmZZV3RyUzNPenM1Rk51bzRjT0FBSDM3NElhNnVybmUwbGwxVVZCUW5UcHpBenM2T1JZc1dZVFFhdVhEaEFpNHVMaXhac3NRVS9nMFpNb1IyN2RveFlNQUFQRHc4eU0zTlpkQ2dRVFJzMkpBRkN4WXdhTkFnZkgxOStlYWJiNHE5enNHREI5bXdZWU5wbG9CT3AyUEpraVVBK1BqNE1IejQ4RUk3SWNmRXhQRFNTeS9oNmVuSm9rV0x5dldjREFhRDZmYkNoUXVMWFlOdy92ejVSZFlnMU92MTVicU9FT0xlSVFHaEVLS0l3TUJBMXE1ZFcyTDcwYU5ISlNDc0FuWjJkb3djT1pKZXZYcXhldlZxenA0OWEvYXhlcjJlWGJ0MnNYLy9mdnIyN1V1L2Z2M0svSFJZM0oveUYwUUg2Tm16cDRTRFFwU2dSWXNXOU96Wms5Mjdkd041LzVkSlFDaEV6VkhhWmlQNTAyYnY5TFhTc21YTGNIWjJ4dFBUa3pObnpxQlNxVXdqK1JjdVhFaFVWQlFXRmhZY09YS0VPWFBtb05WcWFkaXdvU21FaTQyTlpkS2tTVURoYWM4RnJWbXpodSsvL3g2QXk1Y3Y4L3JycjVPWm1VbGNYQnlOR2pYaTAwOC9OWHYzNDFxMWFwVzZ4aUZRS09oNysrMjNUYmNMMWpkeDRzUWl4eG1OUm94R280elFGdUkrSkFHaEVLSUlWMWRYbWpScFFuUjBkTEh0UjQ0Y2tXbkdWYWhCZ3daTW16YU5JMGVPc0hidDJuSk5PODdKeVdIejVzM3MycldMcDU1NmlrY2VlYVRRSjczaS9sZHd4K0tDb3dhRUVFVjE3OTdkRkJDVzUwTVhJY1NETFg4cXJxT2pZNGw5b3FPaitlYWJiNWcyYlJvdUxpNm14Mk5pWXRCb05IeisrZWU0dUxqdzFGTlBZVzl2ejVJbFM4ak96bWI2OU9tbTgrZVBKSVM4OVlQcjFhc0g1RTBCemwvWE1EMDl2ZGpyOStyVml6VnIxcURYNjhuS3lpSWpJNE9rcENRYU5XckVnZ1VMVUtsVVRKOCtuYVNrSk5NeC8xNkRVS2ZUY2ZYcVZTd3RMWmsxYXhidDI3Y3Y4ZmtXWEd1d3ZISnljckN5c3BMM0NrTGNaeVFnRkVJVUt5Z29xTVNBOE1hTkd6TE51SW9wRkFxQ2dvSm8yN1l0bXpkdkpqZzR1Rnd2M0RJek0xbTNiaDNidG0yamYvLys5T2pSUTRMQ0IwVEJ3TGgrL2ZyVldJa1E5NzZDdnlQbCtiQkZDSEgvK3VLTEwwaE5UUzIxVDF4Y25PblBqei8rdU5nK3g0NGRRNnZWTW1uU0pENzk5Rk5UU0tqWDYyblZxaFcvL2ZhYmFkU2RWcXRsNXN5WlhMdDJqUUVEQnVEZzRNQ1VLVk5ZdlhvMVAvMzBFeFlXRnZUdDI1ZmMzRnlpbzZPeHRyYW1VYU5HeE1iR29sS3BpSW1KS1RMaXNWNjllb3dhTllvbVRacVFuWjNOeHg5L1RMTm16Wmc3ZHk0T0RnNEFqQm8xaW84KytnaEhSMGVzcmExUktCU0Z3a3dBSnljbkFEWnUzSWl2cnkrMWF0VXE5dm5tNXVaU3AwNGRldlRvd2VqUm8wMWhYOEVweG9zV0xTcjBlbkxVcUZFOCtlU1RMRnEwQ0tWU3lYdnZ2WWRTcVN6eCsxMGFUMC9QTXZzSUlTcVdCSVJDaUdKMTdOaVJOV3ZXbExqMjNaRWpSeVFnckFiVzF0WU1HalNJN3QyNzgrT1BQM0xpeElseUhaK1Nrc0lQUC96QTc3Ly96dU9QUDA3djNyMWxoOXY3bkZhck5kMlduNlVRcFN2NE8xTHdkMGNJOGVEcTJiTW43NzMzSGlxVkNyVmFYV3hnbFphV0JzQ3RXN2ZZdDI4ZnJxNnVSVWEvcWRWcTFHbzFHbzJHVHo3NWhBOCsrQUJiVzF1OHZiMUpURXprd0lFRHByNDVPVGtjT25RSWdNOC8veHdIQndlc3JhMU53WmhlcnkrMFVVbGFXaHAvL1BHSDZYNStDUG52a0hEdzRNSHMzcjJiQlFzVzRPdnJ5NHN2dnNqQmd3ZUppWW5oNnRXcmVIbDVrWjZlVHZQbXpVdGNnem9pSWdKUFQwL2VmZmRkcksydEM3WHQzYnZYdE15UTBXakV6czZPWThlT2NlellNVk9mMG5ZeHRyS3lZdVBHamR5NGNjUFVkK3JVcWFiMUMvT05IRG15Mk5vSzJyRmpSNWw5aEJBVlN3SkNJVVN4WEZ4YzhQUHpLM0VLMXBFalJ4ZzhlTEJNSGFnbTd1N3VUSmd3Z2ZEd2NOYXVYVXRzYkd5NWprOUxTMlA5K3ZWczNyeVp2bjM3MHFkUEg3UFdyUkZDQ0NHRXVKKzBhdFdLOWV2WDQrVGtWT3pyVm8xR3d3c3Z2RUJ1Ymk1anhveGg2ZEtsdlBMS0svVHUzZHVzOHlzVUNpWlBua3hzYkN5dXJxNE1IandZUjBkSGZ2MzFWd0EyYmRyRTh1WEwwV2cwWExwMENjamI4ZGpKeVltMHREVFRKaVZmZi8wMWtEY04yZC9mdjBnNG1KS1N3a2NmZmNUcDA2ZUJ2Q25QVTZaTXdjM05qYlp0MjlLMWExZGF0R2pCaGcwYlRFc3BsQ1E2T2hwWFYxZGVlKzIxUW85Mzc5NmRrSkFRSWlJaXFGMjdkcEVBTVNvcXl2VGhpb1dGQmRldVhjUFB6NjlRSDdWYVRkMjZkVTAxLy9ISEh3d1lNS0JRbnhrelpwVCtUUlZDVkFzSkNJVVFKZXJVcVZPSkFXRlNVcEpNTTc0SEJBUUVNR2ZPSEE0ZE9zUXZ2L3hTYU4wWmMyUm1ackp4NDBiKy9QTlBldmZ1emVPUFAyNmFlaUtFRUVJSThTQW9hVFFkd0lvVks4akl5S0J4NDhZODg4d3o3TnUzajZWTGw5S2lSUXRUMEZVV1cxdGJtalJwUWxaV1ZwRzI5dTNiczNUcFVyWnMyV0w2UVBmOTk5OEhibThFY3UzYU5jYVBINDllcnljNk9ocDNkM2UrL1BMTFF0Ti9YVnhjOFBMeTR2VHAwN2k2dXZMNDQ0L1RyVnMzR2pac2FPcVRQL1BIemMyTmRldldGYWtsZjFmakJnMGFNSGJzMkNMdENvV2l4UER1cjcvK0lpd3N6SFMvZGV2V1hMcDBpY0RBUUFZUEhsem05NmdnV1ROWmlIdFQwZkhWUWdqeGo0NGRPNVk2UXJEZzdxbWkraWlWU3JwMDZjTENoUXNaUG55NGFSMmE4dEJxdFFRSEJ6Tmh3Z1IrK09FSEVoTVRLNkZTSVlRUVFvaDd4NDRkTy9qamp6K3d0TFRrN2JmZlJxRlFNSHIwYU5MVDA1a3laWXBwcXV5ZDBtZzAyTnJhMHJCaFExYXRXZ1hraFhjWEwxNGtNek96eUZJK0twV0taczJhVWF0V0xkTlUzNExlZU9NTjNuampEVmF2WHMzSWtTTk40V0JzYkN4YnQyN2x0OTkrTTZzdUN3dUxjczBDMnJwMUs0c1dMUUpneUpBaFFONDA2amZmZkpQbHk1Zno2YWVmeXJJTlFqd0FaQVNoRUtKRVRrNU9ORy9lbkRObnpoVGJMdE9NN3kwV0ZoWTgrdWlqZE8vZW5XM2J0aEVjSEZ6dUYydTV1Ym5zMkxHRC8vM3ZmN1JwMDRZK2Zmcmc3Kzh2UDJNaGhCQkNQRkQyNzkvUFo1OTlobEtwWk5La1NhYXBzaTFidG1UUW9FSDgvUFBQdlAzMjI4eVlNWU5telpxVjY5eDZ2WjYxYTlmeTg4OC8wNnRYTDU1ODhrbSsvUEpMbEVvbGl4Y3Z4c1BEQTRWQ1lacGlYTGR1WGI3ODhzc3l6MnR0YlUzbnpwMEpEUTNsd29VTG5EMTdsdE9uVDVPV2xvYVRreFA5Ky9ldjBOZHNPcDJPYjcvOWxvMGJOMkpoWWNIRWlSTUpDQWhnL2ZyMTNMcDFpeTVkdWpCeTVFaSsvLzU3VHB3NHdlalJvK25WcTFleDZ6d0tJZTU5RWhBS0lVclZxVk9uRWdQQ3BLUWtvcUtpaXF3OUlxcVhqWTBOenp6ekRMMTc5MmJ6NXMzczJMR2pYRHNlUTk0VWxkRFFVRUpEUTZsYnR5NlBQdm9vWGJ0MmxVMHdoQkJDQ0hGZjArbDByRjY5bW5YcjFtRmpZOFBVcVZONTZLR0hDdlY1NVpWWHVISGpCbnYyN09ITk45K2tiOSsrREI0OHVOQk82TVZKVGs0RzhwWndXYlZxRlFNR0RPQS8vL2tQVTZkT0JjQmdNUEQ1NTU4emZQaHdXclJvWVRvdU96dTd6THAvK3VrbjFxeFpVK2pEWDVWS1JhZE9uZWpidHkrZE9uVkNwVkt4WnMwYU1qTXpXYnAwYVpGelpHUmtsSG1kZkJjdlhtVGh3b1djUDMrZUJnMGFNSG55WkpvMmJjcTFhOWVBdkExZEFJWU5HNGFscFNVclZxeGcvdno1ckZxMWlyNTkrOUt0V3pkOGZIek12cDQ1MXE5ZlgraitoUXNYU216TEgra29oRENmQklSQ2lGSjE3TmlSNzcvL0hvUEJVR3o3L3YzN0pTQzhSems0T0RCMDZGRDY5dTNMbGkxYjJMTm5UN21EUW9EcjE2L3ovZmZmczJIREJycDM3ODRqanp4Q25UcDFLcUZpSVlRUVFvaktZVFFhMmI5L1B5dFdyT0RhdFd1MGF0V0tkOTU1aDNyMTZoWHBxMUFvbURadEdoNGVIbXpZc0lGdDI3YXhmZnQyL1AzOTZkcTFLNEdCZ2NXR2hmbWJrQ2dVQ3NhT0hVdmR1blY1NDQwM3lNek01UFhYWHljaUlvS1FrQkNPSHorT2s1TVQ3dTd1QUtTbnAvUFZWMStoMSt2SnpzNG1Nek9Uckt3czVzMmJaenIzd3c4L3pQZmZmdytBcTZzci9mdjM1L0hISHkrMFRtSCs2L1dzckt4Q3V5VC9XLzdhaDhXNWRlc1dxMWV2WnZQbXpkalkyREI2OUdnR0RoeUlwYVZsb1dQekEwTEkyMTNaMTllWFJZc1drWkNRd0E4Ly9NQVBQL3hBclZxMUdEdDJMTDE2OVNyeGV1V3hZc1VLczlza0lCU2kvQ1FnRkVLVXlzSEJnUll0V2hBUkVWRnMrOUdqUnhreFlvVHBSWU80OTdpNnVqSnk1RWllZWVZWnRtN2R5czZkTys5b25aaXNyQ3kyYjkvTzl1M2JhZDI2TlE4Ly9EQ3RXN2RHcFZKVlF0VkNDQ0dFRUhjdkt5dUxYYnQyc1duVEpxNWN1VUx6NXMwWk8zWXNRVUZCcFI2blVDaDQrZVdYYWR1MkxZc1hMeVloSVlIdzhIQWlJaUk0ZCs2Y2FWUmdRVjI3ZHFWZnYzNEFuRHg1a3ErKytvbzJiZG93YnR3NGZIeDhHREJnQUVlUEhtWHo1czJjUEhtUzZPaG9JRzlrMzhhTkcwM25jWEp5WXVqUW9ZWE9YYnQyYllZT0hZcXpzek9QUGZZWUZoWkYzOHJudjc0cmE1T1N6TXpNWXA5emNIQXczM3p6RFRZMk5vd1lNWUtubjM0YWUzdjdRbjN5UDJ6VzYvVm9OQnJzN093QUNBd01aTVdLRmF4YXRZcmc0R0FjSFIxNTdMSEg4UGIyTHY0YmZBZDI3TmhSWWVjU1FoUWxBYUVRb2t5ZE9uVXFNU0RVYURTRWhvWVNHQmhZeFZXSjhuSnljbUxJa0NIMDY5ZVBIVHQyOE5kZmY1VnJxa2xCcDA2ZDR0U3BVemc1T2RHbFN4ZTZkZXRXNXJRYklZUVFRb2lxTm5mdVhDNWV2RWpYcmwyWk1tVUtqUnMzTHRmeDdkdTNaK1hLbFd6YXRJbkRodzh6Y2VMRVVsL3p2UG5tbTR3Wk13WlBUMDgrKyt3ekFnSUNDclVIQmdZU0dCaUkwV2drSVNHQkd6ZHVrSnFhU2taR0JscXRscHljSEZxMWFrWHo1czJMbkh2WXNHR2wxcHFUazRPL3YzK1JjREdmalkwTnc0Y1BwMi9mdnNXMk96czc4KzY3N3hJVUZGUnNBQWw1NjFVRCtQcjZGcGxocEZhckdUOStQQU1IRGtTcFZNcU1FeUh1TXdyanY3ZE9Fa0tJZjhuTXpPU05OOTRvY1hwcTI3WnRlZWVkZDZxNEtuRzN0Rm90dTNidDRzOC8veVF0TGUydXorZnI2MHYzN3QwSkNncENyVlpYUUlYQ0hNT0hEemZkWHIxNmRUVldJc1Q5b1RwK1p5SWpJNWs3ZHk0QXpabzFZL3IwNlZWeVhTRkUzdWk4cW41ZGtwdWIrOERPcnJseDR3YUppWW0wYk5teXVrc1JRcFNUb294ZGpHUUVvUkNpVFBiMjlyUnIxNDZqUjQ4VzJ4NFdGa1o2ZWpvT0RnNVZYSm00R3pZMk5qenh4QlAwNmRPSGtKQVF0bTNiUm54OC9CMmY3OUtsUzF5NmRJa2ZmL3lSZHUzYTBiMTdkL3o5L1dVS3NoQkNDQ0dxVFhWOGFQbWdob09RTjlXNWR1M2ExVjJHRUtJU1NFQW9oREJMMTY1ZFN3d0k5WG85aHc0ZDR0RkhINjNpcWtSRnNMUzBwSGZ2M2p6ODhNT0VoNGV6WThjT1RwMDZ4WjBPTU5mcGRCdzllcFNqUjQvaTVPUkVZR0FnSFR0MnhNL1BENlZTV2NIVkN5R0VFRUlJSVlTNFd4SVFDaUhNMHFwVkt4d2NIRWhQVHkrMmZmLysvUklRM3VjVUNnV3RXcldpVmF0V0pDUWtzSFBuVHZidTNZdEdvN25qYzZhbHBiRmp4dzUyN05pQm82TWo3ZHUzSnpBd2tPYk5tOHZJUWlHRUVFSUlJWVM0UjBoQUtJUXdpMHFsb25QbnptemZ2cjNZOWt1WExoRVhGNGVucDJjVlZ5WXFnNGVIQjBPSERtWGd3SUVjUEhpUXYvNzZpOWpZMkxzNjU2MWJ0OWk5ZXplN2QrOUdyVmJUcmwwN0FnTURhZG15WllrTFlRc2hoQkJDQ0NHRXFIenlqa3dJWWJhdVhidVdHQkFDSERod2dHZWZmYllLS3hLVnpkcmFtbDY5ZXRHelowL09uVHZIamgwN09ISGlSSWtiMXBnckl5T0RrSkFRUWtKQ3NMVzFwVzNidHJSdTNacUFnQUJaeS9JZVpqUkNURndhNGVlVFNVak9RcE90dzBxbHBIWXRXNXA1dStEWHlBVmw2V3NmQ3lHRUVFSUlJZTVCRWhBS0ljem03ZTFOL2ZyMVN4eEpkdURBQVFZTkdrUVpteU9KKzVCQ29hQlpzMlkwYTlhTWpJd01EaDgrVEVoSUNKY3VYYnJyYzJkbFpYSHc0RUVPSGp5SVFxSEF4OGVIVnExYUVSQVFRT1BHaldVcThqMGdPUzJMOVZ1anVaeVV4UTJka2l3ckt4UldWaWdVVm1BRVk1SUdWWGdxN3NyejFIT3laRkNmaG5oN09sVjMyVUlJSVlRUVFnZ3pTVUFvaERDYlFxR2dhOWV1ckYrL3Z0ajJtemR2RWhrWlNZc1dMYXE0TWxHVjFHbzFqenp5Q0k4ODhnaXhzYkhzMjdlUEF3Y09rSmFXZHRmbk5ocU5wdDJRZi8vOWQyeHRiV25ac3FVcE1IUnpjNnVBWnlETXBkTVpXUFZiSktFeDZhU3FIY0UyTC9RcnROV01BaFJXbGhpc0xJa0g0blBoN0lZby9KeFZ2RExRSHljSHF3cXZhKysrZzNUdDNLblU4RGduSjVmb0N4ZHAyZHl2d3EvL0lQbDl5elpzYkd4NHBGYzNDZU9GRUVJSUlXb3cyVTVTQ0ZFdW5UdDNMbldFWUVoSVNCVldJNnBiL2ZyMWVmNzU1L244ODgrWk9IRWlnWUdCRmJxZVlGWldGc2VQSDJmbHlwVk1tRENCeVpNbnMyclZLZzRjT01DTkd6ZnVlS2RsVWJhYktWbk1XSHFFWFRjTXBEbzZRLzRPMU5rNU9HVGN3aU16alFZNTZkVFZwT0dVa1FiYWJEQUNDc2gwY09EdlhCcysvUFp2b2k0blYyaGRONUp1TW52QkVzWlBtczdWbUdzbDlqdCs0aVFUSnMva3V6VS9vZGZySzdRR2dKVFVORzRtcDVqVk56czd1MXpuUG5qa2VMbnJ1WEwxenRZSVRicVp6TUlsLzhlb3NXK3gvWDk3N3VoN2xaR1plVWZYRmtJSUlZUVE5dzRaUVNpRUtCY1hGeGY4L2YwSkR3OHZ0djNZc1dPTUdERUNPenU3S3E1TVZDZVZTa1diTm0xbzA2WU5HUmtaSERseWhHUEhqaEVaR1luQllLaXc2OFRGeFJFWEY4ZXVYYnNBY0haMnBtblRwcWF2QmcwYXlDaW9DaENmbE1IYzc4TkljblJHb1ZTQ0VhdzBHbnhzREhSczRVcjM5czF3S0RBeU1EdGJ4NUZUOFJ5TVNPRENMVDJaYWtjVVNpVUpqaTU4dHZFY3IvUnRTUHVXSGhWUzI3WWR1ekVhalVSRlgrRDFDWlA1Zk9Gc0d2bjZZRFFhU1VsSnBWWXRGd0QrdHpzRWc4SEFtdlcvRUJaeGhnV3paNWpDNjVqWWE5U3Y1M2xIeXlGb3NyS3d0cklpTFMyTmQ2ZC96TFIzMzZKSjQ0WWw5amNhNFlQWkMvRDFhY0M0VjBlaFZKYjkyZXpNV1ovd2FPK2V2RHh5S0ZiV1pZL0FqTDEyblFtVFo5S3oyME84UGU1VnJLMnR6WDQrVmxaNTU0Kzduc0R2VzdiU3JrMEF0ZDFjelQ3K3EyKy80M2pvS1JaLzhqR09zbjZvRUVJSUljUjlTd0pDSVVTNWRldldyY1NBTUNjbmg4T0hEL1B3d3c5WGNWWGlYcUZXcStuZHV6ZTllL2NtUFQyZEV5ZE9jT3pZTVNJaUlpcDhKRmRxYWlwSGp4N2w2TkdqUU42bUtvMGFOYUpwMDZZMGFkSUViMjl2bkp4a0xienkwR2JyV1BSak9FbE9McUJRWURRWXFKdVp4dEJIZk9uZ1g2ZllZNnl0TGVnZVdKL3VnZlc1SEpQR041dk9jTmxhRFJhVzNISnlZZFgyQzlUelVGUEh6ZjZ1YXROa1piSHBqejhCY0hGMll1YlVpWGk0MXlZak01TVYzNjNseEtsdy92dlpQRFFhRFFjT0h3T2dlYk9takJzekNtMTJObVJuYy9IU0ZkNy9lRDU5SCtuRnVGZEhsZXY2U1RlVG1mYkJYQnA0MWVQRllVTklTYzBMQ2MwUkZuR0doTVFiZkRCMUlwYVdscVgyVmFsVS9MVnpEMy90M0ZPdStuYnNDaUg2d21YbWZqZ1Y5OXJtVGNlM3RMejlVbkRleCsvajVPaEFkazRPY3o1WlRFSmlVcW5INXVUbUVoT2JONHB6MmdkeldUajNBMnh0Yk1wVnN4RGl3Uk1mSDgraFE0ZUlpWWtoUFQyOXVzc1JvbHltVDU5ZTNTVUlVVzBrSUJSQ2xGdjc5dTJ4c2JGQnE5VVcyNzVueng0SkNBVUFEZzRPOU9qUmd4NDllcURSYUFnTkRlWG8wYU9FaFlYZDlVN0l4Y25PenViTW1UT2NPWFBHOUppVGt4UGUzdDU0ZTN2VG9FRUR2TDI5OGZEd01Hc2tWMDMwMy9WaHhObzY1STJ1TXhob3FFMWp5dWoyaFVZTTZ2Vkdyc2Fsa1pTaXhjblJDbTlQUnlhN1Q3d0FBQ0FBU1VSQlZLeXQ4bDVTK0hnNThmSHJnU3hlZlpKVFdpTUdLeXVTSFd1eFpHMFljOGNIM2RVdXg3OXMyc0t0Zjk1c3BxU21NV0h5ekNKOVBwcjdLV3A3TzFNWUhYazJpakhqM3kzU2I5TWZmMUxIdzUyQlR6OVo2UEZmZjl2QytsOStLL2I2V1ZvdFdtMDJGeTlmSWUzVzdUZTlMVnMwUTZWVWtwMmR3N25vOHlVKzlsQmdoekxEUVFDVlNvbGVyOGZSd1FFZmI2OHkrMStQVCtCRzBrMEEycmNKd1BXZlVaVG1LRGppVnFYSys1Mnd0ckxpcFpGRGVldmQ5OG5NMUpoMW5yTlI1NWs1NnhQbWZqak5yT2NvaEhqd1pHVmxzWHIxYXZidjN5OUxnQWdoeEgxSUFrSWhSTGxaV1ZrUkZCVEVuajE3aW0yL2RPa1NNVEV4ZUhtVi9jWlcxQngyZG5aMDZkS0ZMbDI2b05WcU9YbnlKTWVQSHljaUlvTE1TbHpETEMwdGpiQ3dNTUxDd2t5UFdWbFowYUJCQTFOZzZPWGxSWjA2ZFZDcjFUVjZGKzdveXlsRXB1aFFPTmhoeEVpOXpEU212ZG9CZTd1OHdDYzlQWWNmTnA4aE9pbWJtMFlWdVFvVkZrWTl6a1k5WG80V0RPL1hGRTkzQnl3c1ZFd2MyWTVaM3h6am5GNEZLaFZYbFRiOHVmY1MvWHFXUEIyM05KZXZ4ckIydzBZQWZCcDRrWk9iUTl6MUJDd3NMR2pSckNtWkdnMzJkbmFjRElzQXdNcktrbVpObXhDZmtFamlqYnlSY0MyYU5TMjBSdWJobzhmcDJLNE5EYnpxbVI0YitFdy9yc1RFOHVmMm5WaFlXR0JqYlcxYVk4L1oyY2swUWk3L09nQnpQcGlDMnQ2ZW1OaHJqQnI3ZG9tUDllajJrRm5QTlQrODltL1pqSS9mZjYvTS9zdS8rOUVVYWc0ZitteTVwdG4vTzdETmYxUHYwOENMNWYvM0dXcTF2WXdLRkVLVUtUMDluWG56NWhFVEUxUGRwUWdoaExoREVoQUtJZTVJejU0OVN3d0lBZmJ1M2N1d1ljT3FyaUJ4WDdHeHNTRW9LSWlnb0NBTUJnTVhMMTRrUER5Y3NMQXdMbHk0VU9rakQzSnljamgvL2p6bno1OHY5TGlkblIwZUhoN1VxVk9IT25YcW1HNTdlSGlnVnFzcnRhWjd3ZHJ0NTlFNE9LQUExQmtadkQ2Z3VTa2NqTHFjd2xlL25DYmUzZ21GL2UzZGpBMUFNcENzTnhEelF4alA5dkNtUjhmNktKVUtKbzFveTdSdi91YUdnelBZMnJMN1pDSlA5UEF0OXlqQzdPeHM1bjM2QlRxZGpxREE5bnc0N1YzT1JrWHo5bnN6ME9sMHZQemlDL3k4YVRPUlo2TUFjSy90eG9mVEp0RzBTU1BpRXhKNWNjeGI2SFE2L0ZzMjQ5VlJ3OHU4M29RM3hqRDB1WUY0dUxzUmV5M09GUEI5OS9YbnFPM3pwa21ucDJjdzRQbnlUVkUyVjFXT2JpMTRMYjFPeit3RlM3QzNzMlhDRzJQS3RSYWhFS0xtMHV2MUxGNjgyQlFPcWxRcXVuZnZUcU5HamFoZHUzYU4vdUJOQ0NIdUp4SVFDaUh1U01PR0RhbGZ2ejZ4c2NYdm5Ibmd3QUdHREJsU29UdmFpZ2VUVXFta2NlUEdORzdjbUFFREJwQ1ptY25wMDZlSmlJZ2dMQ3lNbXpkdlZsa3RHbzJHUzVjdWNlblNwU0p0YXJVYUR3OFBQRHc4cUZXckZzN096cmk0dUJUNjgzNmVXcW5SNUhKZG8wZmhxQUNqa2NZT1NocDZPd09Ra3FibC8zNDV3dzFuTjBwOG42ZFVrdXppeXJwOU1YaTQyTktzc1N2MmRwWjBhdUxNbHFzNVlHVkZvc0tTeUFzM2Fkbll2UFh4SUc5RTI3eFB2K0RDeGN2MDZQb1FVeWFPeDhKQ2hWK1RSbGhhV3BLYm0wdm9xUWdlNjlPTGZRY09BL0JJcis0MGJkSUlnRG9lN25RSjZzamUvWWZZdVhzZnI0NGFUbXBxR2ptNXVTV3UwNmRRS0tqalVidlV1Z3FPMG52N3ZabW9sRXB5Y25OTGZjeGNxa29NQ045K2J3YkpLYmQzWHk0NGhmamxjZStRa3BvRzVLM25XWjQxR3ZWNnZXd1FKRVFORlJJU1FuUjBOSkMzck1ma3laTmxGb2tRUXR5SDVKMjdFT0tPS0JRS2V2WHF4ZXJWcTR0dHo4akk0TysvLzZaVHAwNVZYSm00MzluYjJ4TVlHRWhnWUNCR281SHIxNjhUSGg1T1pHUWtVVkZSMWJiZ2VVWkdCaGtaR1Z5NGNLSEVQdmIyOXFiQU1EODBkSFIweE03T3JzaVhyYTB0ZG5aMjkweW9zdWZZTmRLc2JGRUFGaG9OVC9SdFlHcGIvdXZwdkZHQS80U0RWbG90UGxZNlhOV1dwR3YxWEVvM2ttbG5Ed3E0NWVqQ3FpMW5tZmRtWjVSS0JmMTdObVRmdHlkSXM3SkNaMi9IenFQWHloVVFabVJrRWhGNWpoN2RPck4zMzBFNkIzV2tVOGQyQVBoNmUzSGxhaXdkMjdYRzA3TU9BUzJiRTM0NmtxMS83ZVNGSVFQSi9TZWM2OWkrRFh2M0g2Sm50ODZrcEtZeC9hTjVhTFZhUGw4d0d3ZUhPeHNacWxEZVRrb3ZYN2xhcEwyNHg4dy9lZDY1OVRxOWFYcHphWExMRVVLK01lWWxKa3llU2E1T2g0V0ZxdEJhb0ZsYUxUWTJlVHNnYi8xcko4Nk9qcnd3WkdDWjUweE9UdUg5V1ovUTlhRkFoajczSDdOckVVSThHUDc2NnkvVDdXSERoa2s0S0lRUTl5a0pDSVVRZDZ4ejU4NnNXN2V1eE0wbTl1N2RLd0dodUNzS2hRSlBUMDg4UFQzcDI3Y3ZScU9SaElRRW9xS2lURi9YcjErdjdqSk5Nak16eWN6TTVOcTFhMllmWTJWbFZTZzR0TGEyeHNMQ0FxVlNpVXFsd3NMQ0FwVktWZUpYUlltT1RVUHhUempraW82V1RmSkN2UFNNSEM3ZXlnV0h2S20xMWhvTkExbzY4OVREdDljU1BIVTJrYSsyWCthVzJoRVVFS2UwSVR6cUJxMmJ1ZU5nYjRXSHZTVnA1UDA4a3pQS3R6bU5nNE9hVmNzKzU0L2c3ZXpkZDVCNW4zNVJwTS9yRTZZVXVwK1Nta2EvZ2NPS1RGWC85ZmRnZnYwOTJIVC8vWS9uczJET1RLeXRyREJYV01RWmFydTU0dVRvYUhyc3Q1KytLN0xlWUhHUG1VdnhUeEo3NVBnSm5objhZcm1PTFV2alJyNnNXYmtVQjdVOVNxV1NhUi9PNWVqeFVBRFdmLzgxeDArY1l0MkdUUUNFSERoTXlEK2pNa3R6SStrbXQ5TFRpWXErZ0U2blo4VFFaeXVrMWdzWEx6Tng2b2RrWkdiU3UyYzNwazU2czBMT0s0U29PTW5KeWFiWkpGWldWZ1FHQmxaelJVSUlJZTZVQklSQ2lEdW1WcXZwMkxFamh3NGRLclk5SWlLQ3BLUWszTnpNSHkwa1JHa1VDb1ZwZmNEdTNic0RlUXVqUjBkSG13TERTNWN1VmNvT3laVWxKeWVIbkp3Y1VsTlRxN1dPckJ5OTZiYmFXb1h5bnhGeW9XY1NTVlhhNUE4ZXhOZkdVQ2djQkdqZHpKMkEwT3ZzenpTaVVDalEyOWx6NkZRQ3JadTVBK0JnbzRLY3ZMN1pPa081YXpNYURmeStaU3NBalh4OXVIRHBNZ0N0L0Z1VWVXeEthaW94c1hHbVhZWFBSVjhnT3pzYmdLanpGL2x0ODFZR0QzemExRityelVhbnYvMzNSNU9WWmJwOUt2dzA4ejc5QWpmWFdzejljUG9kUEEveit1V1BUcnlUWFl6TjRlVG9BSUJPcHlNczR2YU8zMWV1eHRLelcyY09IajdHcnIzN3pUNWZRVCtzM1lCZXIyUFU4T2Z2NkhpajBjaVZtRmordHp1RWpiOEhrNU5UL2luYVFvaXFrNXljYkxydDZlbFpwV3VvQ2lHRXFGZ1NFQW9oN2tyUG5qMUxEQWlOUmlQNzl1MWp3SUFCVlZ5VnFFa2NIQnhvMTY0ZDdkcmxUVHZOemMwbE5qYVdLMWV1Y1BYcVZkT2ZXcTIybWl1OXQybDF4cnhkUndCcnk5dHY4T0p2YXNBNjcrV0NFU1B1anJkSDIzMitkQlAxM0sxbzA2NGpBWTFjMlhja0NZV2REU2dnSy9kMjRHaHRvVFFGaEZubERBaDFPajB6WmkwZ09TVXZRSjMrM3R1RW5ncm55MlVydUI2ZmdLT0RRNm5INXgvbjVLRG1QMDgveWJ2VFA4WkJiYytZbDBmU3ExdG5ySzJ0Qy9XUE9uK0JhUi9PUmF2TkxuS3VEMll2QkNEMjJuV21makNuWE04RHdLRFhsOTJwZ0R2WnhiZzhJczZjTGZROEoweWV5YUFCL1pqNDVsaUdQLzhzOWV2VkxiUzV3RzlidHZIZlpTc0FXTFZzQ1Y3MTZ4VTU1NTJLT24rUnlUTm1rWldWaFU1WHZ1K1RFS0w2RkZ6aXdFWjJQQmRDaVB1YUJJUkNpTHZTdkhsejNOM2RTVXhNTExZOUpDU0VwNTkrV2o1UkZsWEcwdElTWDE5ZmZIMTlUWThaalVadTNMaGhDZ3p6UThPcTNBRGxYbWRsUWQ2V3hJQk9mM3VvbTR1VE5laXl3TUlDQlFwdWFXK0hONTd1bGp4V2V3S25UN1RrZEZ3SFBEVGUzRFEyeFdEcmlLWHFkckNVcTc4ZENscXB5cmViNWJubzg1dytjeFlBdnlhTmFlQlZqelBuOG5ZcnZwRjAwK3lSY3plU2tzbkp5U1dvWTN2R3Z6YTZ4QTFLV3ZtM1lPNkgwNWozNlJjNHFOV29WQ3FpTDF3RU1JMUNoTHlSaWZuTTNhUWsxOHlSclZXMTQrZnVrQU9GN2l1VlNqYjgrZ2R4Y2ZGOE1HMlNxVS9QYnAyTDFLUTNHRWhOVGNQWjJhbENhbW5vMDRCdnZ2elVkUC81RjhkV3lIbkxNbWJNbUNxNWprWnplek9ZaElTRUtybW1FRUlJSVVSNVNFQW9oTGdyQ29XQ25qMTdzbUhEaG1MYms1S1NDQThQcDNYcjFsVmNtUkMzS1JRSzNOM2RjWGQzcDBPSERxYkhNekl5dUhidEdna0pDY1RIeDVPUWtHQzZuVDhOdGFhd3RiZzlEVGhEcThOb3pOc3JvM1ZUTit5T0pwTDF6L3FFRjFKemlicWNRbE1mRndKYWQrUnNXSE4yWGU1RldyWTlSZ3NsOXJldWNrdGJqNERXdDZmR1ptb05wZzFPYkN6TDkyRkJ5K1orelA5NE90Y1RFdW5WdlFzQVZnVjJpODVmNjY4a2ovVExXdy92emRkRzA3eFpVd0k3dEMzem1xMzhXN0R1dTJVQWhkWVFuUFBCRk5PMUVoSnY4TUpMcndQbWIxS1NuWk5UNXJYQjlLMnFWRHFkanBEOWgzQnlkRUNuMTVPWnFhSExRNEhzM1hlUS9ZZU9jdkh5RlRJek5jeFpzSVNOdndjei9yV1hDeDIvNExQL2NpczluY1dmektLMm0rdGQxMk5oWVZFaDV5bXZnc0ZkVmFscC83WUlJWVFRNHY0Z0FhRVE0cTUxNjlhTlgzNzVCWU9oK0ttRE8zZnVsSUJRM0pQVWFqVitmbjc0K2ZrVmV0eG9OSExyMWkzaTQrTUxCWWNKQ1Fra0p5ZFgyMDdLbGNtamxnM0dHQjBLU3d0dTZwWEVYTDlGQTA5SDNOM3NxV2VwNS93L2lXRzZ2U09MZjQraVpXMGIvTHlkaVk3dFJHcTJQVTRQWGVGNnpEUGs2dXp3U0VzaHFFMGRBSEoxZWhJemNzREJEb3pnYUYzK2pWVTZ0R3RUNkg3QnpWbHljM1hWc2s1ZGJtN2VhRUJMUzB0K1hic0NPMXZiVWpjcENlelFGZ2QxeVVGbVFmbmpOMCtHUlRCbS9MdGw5citaa2xMdSt2Y2RQRUo2UmliOUh1L0RuOXQzQXZERW83M1p1KzhnS3BVS3QxcTErSDNMTmdBaXowVXpic0lVV2pTLy9YdnlXSitIK2VLcjVVeWEraUdMUC9tWVdyVmNpcjNPcUxGdmxWckhxbVdmbDd0MklZUVFRZ2hSOFNRZ0ZFTGNOV2RuWjlxMGFjT0pFeWVLYlQ5NThxUnNWaUx1S3dxRkFpY25KNXljbklxRWg1QTMraW90TFkzVTFGUlNVbEpJVFUwMWZlWGZUMGxKdWErQ3hENFBOV0JYVkRnYVN5ZTA5bmI4dWU4eVl3ZTNBbUJrUHo4Vy9YcVdWQ2NYVUVDYTJvbURHdGgvTWhVUGpUY0dwWkxyVi85RE01OU5YSTE4bUg2ZGZMQzJ5bnVKRVhJc2xtU0x2SFdwakJvdEQzVnh2K3RhVlFXV0xIaDIyTXVsOUx4TlY4NzEvOHBpWWFGaTFMQWg5SHU4RDNhMnRpWDJjM1oyNXZPRnMyblJyR201cHc1ck5GbW1EVmtxMmsrLy9nN0FJNzI2czJYckRnRDhtamJpb2NBT2VIbDVZbUZod1o2UWd3Q283ZTJaKzlFMG9zNWZORTMzYnR2YW54NWRIMkx2L2tOTW1UbUh4Wjk4akwyOVhaSHJ4TVRHVlVyOUZlV0ZGMTZva3V0Y3ZYcVZmZnYyQWVEdWZ2ZS9BMElJSVlRUUZVMENRaUZFaGVqVnExZUpBYUhSYUdUMzd0MDgrK3l6VlZ5VkVKWER3c0lDVjFkWFhGMUxueEtwMSt2SnlzcENvOUdRbFpWRlptWm1pZmZ6djNKemM5SHI5ZWoxZW5RNm5lbDJjZmZ6dnlwQzdWcDJ1RnZCWlVDaFZCRitQWVBVVzFxY0hXMW81TzNDTTBHZWJEeDhuVnVPVG5semp4V2d0TEVtU2Q4VSs3U3I2SFEyWEE3dlE0OE9mOUU5Y0NJQU9yMkI3Y2V1WTdCM0JzQlZuMFZnNnpwM1gyeUJvSzFwazBhRkFzTi9pendYRFVCNmVzYmRYNWU4Zjg4aXpweGx6NzZEK0xkb2hwT1RZeG45RGZ6ZjF5dHAxNllWTDc5b1hoaGwvR2U3NDg1QkhTdGxrNUxqb2FjNGYrRVNuVHEyS3pLdGQ5Yk15VUJlZ0ppL2cvTkxJNTZuUmJPbVJKMi9XS2p2U3lPSG1xWWpmemgzSVovTW1uSGZyVGY3MkdPUFZjbDFJaU1qVFFHaGJPUWdoQkJDaUh1UkJJUkNpQW9SRUJCQXJWcTFTRTVPTHJaOXo1NDlEQmd3QUFzTCtXZEgxQndxbFFxMVdvMWFyYTYwYXd3ZlByekN6dlZvUjA5V0hycUJUbTFIaXIwRFg2d0w0LzFYT3FKVUtuaTBzemZlSG1xK0N6NUhuTjZTSERzN0ZDb1ZCaHQ3TkZsMThVeFA0ZWt1UGp6VVlScW5rNyttbWNzSWZ0Z1lTNXhsM3FneVkwNHU3Ynlkc0xRby94VGpmeXM0RUcvQjdCbWxya0g0K29RcDJOclljUGpZQ1RvSGRieXI2Njc0YmkySGpoNG42V2JldjNPL2I5bkcrcDl2QjNQRmJWS1NrcHBLY2tvcVVlY3ZVc2ZEblg2UDk3bXJHdTZXMFdoaytYYy9vbEtwZUhYVWNESUxyTUgzVHk1SmJtNHVtLzc0RThnTFlQcy84V2l4NTZwWHR3NTlIK25Kbjl0M0Vub3FnbFdyMXpONjVOQkNmZjYzNWVmS2VTSkNDQ0dFRUtKQ3lUdDFJVVNGVUtsVTlPclZpMTkvL2JYWTlsdTNibkg4K0hHQ2dvS3F1REloaExsNmRQUmk1L0U0TGhnQnBaSW9uUTFmL0hpS04xOW9qVktwd0srUkszUEhkK1pLYkNvSFQ4V1RscG1MblkwRjdYbzBwbVdUMmlpVmVjbWR2K3RZTnYwOWo3OVRIOFpnbFRlZDBrT2J5UXY5T3BSeWRmTVpDdXlLbkIvRWxlYk0yU2hPaFo5R3I5Znh6dml4aGRZd0xNM2xxekg4YjNlSTZmN21yWDloYldYRk0vMGZKNkJGTXo1Wi9OOFNwd0FYdDBuSkYxOHRwN2FiSzUwNnRpdjF1a2FEc2RUMnU3RnR4MjdPWDdqRWN3T2Z3cnRCZmNKUFJ4YTRjTjUxZi8wOW1LU2J5VmhiV1RGMTR2aFNwMFkvTzZBL1cvL2FoZEZvWk1QR1AzanF5YjdWc3RtSUVFSUlJWVM0T3hJUUNpRXFUTStlUGZudHQ5OUtuUEs0YytkT0NRaUZ1SWNwRlBENnMvN01XUjFHc3BNTEJpc3JqbWZrTU91Ylk3dzF0QlhPampZb0ZPRGo1WXlQbDNPeDU4ak8xdkhOTDVHRTNucUN4czMrSlBwU1g1UXBDcDdwV2c4cnk0cDUyV0V3M2c3UWlndmlTaEliRjQ4bVMxdnFaaUdSNTZJSjN2WS8vZzQ5eFkya202Ykg3ZXhzZWFiZjR3eDgra25UdE9JNmRkeXhzclNpVGgxM2JHMXNpdDJrNUU2VXRPRlRSYmg4NVNxTkd2b3dhdGdRSUcrZFE5TjFqVWJTMG02eGRzTkdBRjU3NVVXODZ0Y3I5WHhlOWVzUjBMSTVZUkZuME92MVhMeDhSUUpDSVlRUVFvajdrQVNFUW9nSzQrenNUTWVPSFRsOCtIQ3g3V2ZQbnVYYXRXdlVxMWY2RzA0aFJQV3BXOXVlbHg1cnhMSnRsOGx3Y3NSZ1pjVTVnd1h2cnp4RnEzcjI5Ty9oUTEzM29sT21VMjlwMmJiL0NrZk9wNUJnYlE5V2pweTVQQkQvV292SnRIYmtmMUgybkxuVW5iR0RIMFZaenMwNi9zMVlJQ0EwSjRoN3BGL2UrcWRqWHhwZTVrN0NUbzZPN0E0NVFIWjJOcEMzUWNkL25uNkMveno5WkpIcitEVnBYSzZhWTY5ZHg2dStaNWw5RGNhOGdQQk9kakUybGpINDhLV1JRMGxPVHNIUzBoS0FMSzMyOXJFR0EvLzllaVVhVFJaUDlPMXQ5blRvWHQyN0VCWnhCb1ZDZ2E5M0E3T09LWTFPVi9SRHBvTFR0NFVRUWdnaFJNV1RnRkFJVWFGNjkrNWRZa0FJZWFNSVI0d1lVWVVWQ1NIS3ExMExkOFlDSzdlZEo5blJCWlJLa2gyYzJKMmk1L0RhczlTMk51QmdaWUdWcFlKY0hXaHk5TnpJTnBCaGJRdi9iRWlDRWV4U3MwalNOc0x2b2Eya1pGaVJtQkxOVit2aHRTRjNGeEpXNWdnN3o3b2VqQm8raEdYTHYrZVovby96MHZEbnNiTXJlWmRpY3hpTlJoWjlzWXlEaDQveDVhSTUxUE9zVzJyLy9PZDNKN3NZRzhyWXRNYmF5b3E2ZFR4TTl3dU9JTnk1Wng5NzloMmtiV3QvM256dFpWSlMwemoyZHlnTmZieng4cXFIc1lUdmUvZXVEL0gxeWgvbytsQW4zR3ZmK1c3MU9wMk8rSVFiYlAxclo1RzJvOGRPc08xL3UybmZwaFZ1cnJYS3ZTTzBFRUlJSVlRb25RU0VRb2dLNWVmblI3MTY5YmgyN1ZxeDdmdjI3ZU81NTU2VFhSeUZ1TWUxYStHT1oyMTcvbTlEQkpkMUZ1alY5aWhVS3JRT2FtTHlPK1VQNnJMODUrc2ZTbTAybnZvc1J2UnJ3cnBkaDdoNXl4cFh4MndVaWlSdUtsZXdkSjJCMTRjOFpscXpzTHgwT3AzcDlwdVRwcU5VbUxkenJxR3M0WFgvR1BqMGsxaFpXdkxVazMxTmoxMlBUMkQySjB0TUl3dUxrMXRDWFRtNU9jUmRUd0JnNmdkeitQTFR1YVh1ZnF6L1o0M0ZPOW5GdUx3ajdRcU9JTXpWNlFobzJaeFpNNlpnWVdGQmNuSUtDeGIvSHdBS2hRS1Y2dmIzT1g4RUlvQ1Rvd1AvWFRTWHVuWHZmSWZxeTFkai9wKzkrd3lJNmxxL0JyNm0wSkdPQ0FvS2FpellFaFVyQ2hxak1hSmlpUzFxREJxTllFblUyTUpWVEN4UmllM0dkdTN3VjdHaEF0YmNhRURFWGtFVUZCT0tSakRTQndZRzV2M0F5N2tnTXhTVlFYVDl2Z2h6OXB6enpEam9zR2J2L1dEaTFPL1VIcGZuNVdIMTJvMEFnUDU5ZStPN2FWTmUrVnBFUkVSRVZCWURRaUo2bzBRaUVUNysrR1BzM3IxYjVmSGMzRnhFUkVUQTFkVlZ3NVVSVVZYVnN6VEFrcW1kY09uMlU0UmNURUN5SE1qVTFZTklXNnZzNElJQzZHYkxVRmRiaWE0dExEREFwUTNFWWhGNi9kTUxvWEdKK0tmK0RaZ1p5NkZVUHNjLzJJNWY5eXZoT2ZMVFZ3b0pTd2FFaVVsUEszMi84c0s5a2tRaVVhbHdFQUNzNjFsaDNKamhXUFRUU21FSnJGaEZjNVRpMjE2dXEvajJ2NStsNEY5TFYySGxUOTdRMGRaV2VmM2l4MWN5aEt0czNWVU5DUFB5OG9TdlhaeTdZc1RRUWNMc3ZFWU5iZkd2K2JPdzk4QVJQSHowV0hqY0RlcGJvNTVWM1ZMbmFmU2FTNHNiMmRteTR6RVJFUkZSRFdKQVNFUnZYTGR1M1JBUUVJRGNFak5UU3ZydHQ5L2c0dUxDSldKRXRZQklCSFJwWjQwdTdheVJtcDZEYzFlU2tKZ2lneXl2QURsNUNtaHJTYUFuRmFPdWlTNTZkV29KbTdxbDkrbnIzYmsxUktJdjhjY2pFVjdnT3ZLejZrTDVkeGNrWkNWZzErRkwrR3A0bHlyWGxKZi92NER3eUw0ZGxkcURzRTRkUStqbzZGVDVXaVYxNnZBUk52Z3VnNzZlSHVwYVdsUTV3S3NzWFIwZGpCZzJDTVBkM1NvMVhpUVN3YmxiWjR3Yk5SejFxemlMVHk0dkNnaDFkWFVnRW9sSy9ic3NrVWpRbzF0bmRPL2loT1dyMStOY2FEanNiT3RqMGZ6WlZib0dFUkVSRWIzOUdCQVMwUnVucDZlSDd0Mjc0N2ZmZmxONVBENCtIZzhlUEVEejVzMDFYQmtSdlE1VFl6ME02VlA1eGh6RmVuVnloQWpqY2Y2UkdJV0Z3TXdoazJCdSt1cjcraG5vNjZQZng2N28yT0ZER09qclZ6aCszcXhwNk5HdEM3UlZ6WHlzb3FhTkhWNzdIQlVKT3VSWHBmRWU0MGUvOHJVYTFMZkc3Qm5mb0tkelYraXAyZnBCTEJianEzR2owS25qUjNCeDdncXBsRzhmaVlpSWlONDFmSWRIUk5XaWQrL2VhZ05DQURoMTZoUURRcUwzaUdzblIwaWxFN0QvMUIrdmZhNCt2WHFnVDY4ZWxSNy9zV3ZseDc1dkt2dmNXTmV6S3RYY2hJaUlpSWplTFF3SWlhaGFOR2pRQU0yYk44ZjkrL2RWSHI5eDR3YVNrNU5SdDI1ZGxjZUo2TjNqM0w0WmRMVjFZS0JmUFV0emlZaUlpSWpvMVZTdTdSOFIwU3ZvM2J1MzJtTktwUkpuejU3VllEVkU5RGJvMkxvUmRIWDQrU1FSRVJFUjBkdUVBU0VSVlpzT0hUckEyTmhZN2ZFLy92aERiU01USWlJaUlpSWlJdElNQm9SRVZHMmtVaW42OU9tajluaE9UZzVDUTBNMVdCRVJFUkdSYWdVRkJUVmRBbWxJZkh3OFhyeDRvZlo0V2xvYVRwNDhDYVZTV2VWei8vbm5uNVVlbTVtWmlXZlBubFg1R2xVNXYwS2hlS1g3Wm1WbDRlblRwMVcrVDNKeThpdGRqNGhxSHRmNEVGRzE2dFdyRjQ0ZE80YjgvSHlWeDArZlBvMCtmZnBBSkJKcHVESWlJaUtxalB2MzcwTmZYeDkyZG5ZcWo2ZWtwT0RvMGFNWVAzNDh0TFcxcTNUdXhZc1hvMWV2WG5CMmRxN3d2VUJjWEJ4MjdkcUZZY09Hb1UyYk5sVzZ6cU5IajZDdHJRMWJXMXUxWTY1ZHU0WVRKMDVnd29RSmFOU29VWlhPbjVLU2dwczNiMWJwUFUxQ1FnTGk0K1BSclZ1M0tsMkxYbDlnWUNET25qMkw0Y09IWStUSWtkRFIwU2wxUER3OEhHdlhya1ZRVUJBOFBUM2g2T2hZcWZNcUZBcDRlWG5CMXRZV3c0Y1BSNjlldmNvZG41cWFpb2tUSjZKTm16WVlPSEFnZXZTb2ZGT3QwTkJRdkhqeEF2MzY5WU91bWk3ME1URXg4UFgxeGRDaFE5Ry9mMy9vNmVsVit2d1pHUm1ZTUdFQ3VuYnRDa3RMeTByZDUrYk5tOGpKeVlHdnJ5K3NyTmpZaXFpMllVQklSTldxVHAwNjZONjlPODZkTzZmeWVISnlNbTdkdW9VUFAveFF3NVVSRVJGUlpZU0VoQWhoeXZqeDR5R1ZsdjRWNHRxMWF6aHc0QUFpSWlJd2UvWnN0R3pac2xMbmZmSGlCY0xEd3hFZUhvNFBQL3dRSzFhc2dGaXNmb0dUbnA0ZUlpSWlFQkVSZ1U4KytRUno1c3lwOUdNNGR1eVk4S0hrdUhIalZEWkpNekF3d01XTEZ4RVJFWUUrZmZyQTA5TVQrdnI2bFRwL2ZuNCtWcTFhaGYzNzk1Y2JRcFowLy81OVpHUms0S2VmZmtMNzl1MHIvVmpvOVhsNmVpSXBLUW4rL3Y0NGQrNGNGaTFhQkh0N2UrSDQ2ZE9uQVFEUG5qM0QrZlBuMGFoUkl4Z1lHRlI0M3NqSVNNamxjaVFtSnFvTTdaS1NrbUJsWlNYOERCa1lHRUNwVkNJK1BoNE9EZzc0NTU5L29LT2pBME5Ed3dxdkZSUVVoRnUzYm1IUG5qMllOMjhlbkp5Y3lvd3hNREJBU2tvS05tL2VqRHQzN3NEYjI3dk16Njg2V2xwYUtDd3N4SVVMRnlvMXZxUTFhOVpneFlvVlZiNWZWYVNscFVFdWw4UEl5S2hLd1NjUnFjZUFrSWlxWGI5Ky9kUUdoQUJ3NnRRcEJvUkVSRVJ2cWFsVHB5SXFLZ3I3OSsvSHRXdlhzR1RKa2xJemlzTEN3Z0FVellqYnRHa1RGaTllREhOejh3clBlL2Z1WFFDQXZyNCtwazJiVmlZY3ZIRGhBaHdjSEdCall3TUF3aXd2WFYxZFRKOCtIZEhSMFZBb0ZHamR1blc1MXlrc0xFUkVSQVFLQ3d0eDc5NDl4TVhGcVF3SWk4OHZGb3ZoNU9SVTZYQVFLQXBUZ0tMbklDRWhvZEwzQTRCZmYvMFZXN2R1clhSd1E2OVBLcFZpd1lJRjhQRHdRRkpTRW43KytXZHMzcndaQUJBYkc0dm82R2pvNnVwaTdkcTFsUTU4QWVEeTVjc0FnQ0ZEaHFCcDA2YjQrdXV2MGE1ZE93QkZyOE16Wjg3QXlzb0tqUnMzaGtRaVFWNWVIb0NpZ0huZnZuMjRlZk1tVEV4TXNITGx5bkpEd3VUa1pOeStmUnNpa1FqejU4OUh4NDRkVlk0cm50SGJzR0ZEK1BqNFZQcHhBUDk3VFFORjc5VWxFZ21Bb3REMGl5KytBRkQwNFVISldjTjkrdlNCVkNxdDhyVXE2OXExYXdnTURFUmtaQ1JrTWhrQVFDUVNvVW1USmhnNWNtU1ZabUFTVVZuOFg0aUlxcDJOalEzYXRtMkwyN2R2cXp4Kzc5NDlKQ1FrVk9rTkdCRVJFV21HbnA0ZTVzNmRpMm5UcHVIaHc0ZFl0R2dSTm03Y0NLQm9GcytOR3pjQUFCTW5Uc1NJRVNNcWZkNUxseTRCQUQ3KytHT0l4V0wwNmRNSEgzMzBFWFIxZFZGWVdJZ3JWNjZnc0xBUTlldlhoNG1KaWJCSFlGNWVIdWJPbll2SGp4OURMQlpqelpvMTVTNEp2bm56SnRMUzBxQ3RyWTBWSzFhb0RBZUIvd1VpdXJxNjZObXpwM0M3WEM2SGxwWld1Yk1iUzRaN3UzZnZGa0xOa21IS2poMDdTcjNYS2Q2bmVmbnk1UXdIYTRDSmlRbEdqUnFGTFZ1MmxBcUQvZjM5QVFEZmZmZWQ4UGNsazhtd1k4Y09mUG5sbDJxRE82VlNpZDkvL3gwQWNQNzhlUVFGQlNFek14T1BIejh1TmE3NHRYajI3Rm5oTlplZG5ZMExGeTVBSnBNaEl5TUR0Mi9mTG5mcGVYQndNSlJLSlFZTUdLQTJIQVFnaEhyRmZ4Ylh1V1hMRm5UbzBBRWRPblNvOEw1VkpSS0p5aXpaZmxOQ1EwUHg4T0ZEOU83ZEcwMmJOb1cydGpadTNyeUpNMmZPNE1jZmY4U2tTWlB3K2VlZlY4dTFpZDRIL0orSWlEU2lYNzkrYWdOQ29HZ3B4OFNKRXpWWUVSRVJFVlZXczJiTjRPenNqTkRRMEZKTkdFNmRPb1dDZ2dLMGJObXkxQy9tU1VsSnFGKy84TVV2T2dBQUlBQkpSRUZVdnRyektSUUtJU0FNQ3d2RGI3LzlCZ0JDMkZoTVgxOGY5dmIyQ0E4UEY1WnNGaS9KbE1sa0VJdkZ1SHYzYnJrQjRjbVRKd0VBN3U3dWFzTkJBQ3IzRHBUTDVmamhoeDlnYjIrUHFWT25xcjN2cTRZcFFPbVpXbFE5RGgwNnBMSjVSc2s5c2pkdTNJamMzRnhjdkhnUkZoWVdpSTZPUm5SME5JQ2kxK1ZmZi8yRjZPaG9yRnk1VXVWeTQrdlhyK1BGaXhjd056ZUhoWVVGTEN3c0FCUzlyc2FQSDQ5ZHUzYmh6cDA3c0xTMGhLNnVMdHpjM0pDZm40L2c0R0FZR1JuQjJka1p3Y0hCS0N3c2hKK2ZIK3pzN0ZSK2VDNlR5UkFVRkFSVFUxTjRlSGdBQUFJQ0FoQVpHVm5tTVJZL3ZzVEVSRXllUEJrQWtKdWJpeWRQbmlBa0pBU3JWcTFDOCtiTlZUNW5KWDhlU3I3MlN6WTltVFp0bXNyN1ZwZmh3NGRqeG93WnBYN2VldmZ1allZTkcyTHIxcTNZdVhNbit2VHBBMU5UVTQzV1JmU3VZRUJJUkJyaDZPaUlCZzBhSURFeFVlWHg4UEJ3REI4K0hNYkd4aHF1aklpSWlDcGoyTEJoQ0EwTlJaY3VYUUFVaFdlQmdZSFExOWZIM0xsemhVRGgwcVZMOFBIeHdlVEprekY0OEdDVjU3cDI3UnF5c3JLZ3A2ZFg2di8rd3NKQ2ZQYlpaN2h3NFFMdTNyMkxpUk1uQ2tHS1RDYkRzR0hEb0srdmo1MDdkMkxZc0dIQ1RNT1BQLzVZNVQ1a0tTa3B1SERoQWt4TVREQjY5R2dBUmZ1alhicDBDWEs1dk5UWTRvNjEyZG5aUXQwS2hRSnl1UnkzYnQyQ25aMGRCZ3dZb1BMeGxKeGQrTTAzM3dqUFJja3V1RjVlWG16S1ZrUGF0bTJMYjcvOXRzemZlYkc3ZCs4S1M5NEI0UG56NXdnTURDd3pMaVltQmdzV0xNQ0tGU3ZLdk40T0hqd0lxVlNLcFV1WG9uSGp4b2lJaUlDMXRUVWFOV3FFK1BoNDNMbHpCNDZPanJDenN5dHo3dlQwZEFRSEJ3TW9DdlVlUFhxRUdUTm13TWZIcDh3Uyt2Mzc5eU1yS3d2ZTN0NHdORFJFZEhRMHRtM2JKaHkzdGJXRmtaRVJKQktKOEhqRllyRXc4OUhRMEZBSUx3OGNPSURaczJkWHVKemV3TUJBZU8wV0w0dCsrZlppcjlMNXViTFVyVGJxMzc4L3RtN2RDb1ZDZ1h2MzdySHhEOUVyWWtCSVJCb2hFb25RcjErL1VtOWdTbElvRkRoOStqU1hCUkFSRWRVZ3BWS0pwVXVYNHRxMWEyckhoSWFHWXZEZ3dTZ3NMRVJPVGc0a0VrbXBHVVl5bVF4S3BSSWJOMjZFaVlrSlhGeGN5cHdqS0NnSUFEQmp4Z3owN3QwYmhZV0ZBSXFDakNkUG5tRFRwazBBZ00yYk4yUDc5dTFDYlVCUmdEZHUzRGpoWEpjdVhjTFBQLytNUllzV2xRa3I5dTdkaTRLQ0FreWNPQkg2K3ZxSWlvckNpUk1uaE9OV1ZsWXdNek9EbHBZVzVISTVIang0QUxGWWpNYU5HNWVwT1N3c0RCMDdkcXl3TzZ1ZG5aMndMMXRlWGg3dTM3OFBvQ2pjS0xuMDhzNmRPNlVlRjFXZnBrMmJZdE9tVGREVDA0T0ppVW1aSmQzaDRlSEMzcG43OSsrdjh2bGpZbUp3NDhZTjZPdnJ3OWZYRjBxbEVvOGVQWUtwcVNuV3JsMHJoSDhqUjQ3RVJ4OTlCSGQzZDFoWldTRS9QeC9EaGcyRGc0TURWcTVjaVdIRGhzSGUzaDVidDI1VmVaMkxGeS9pd0lFRGNIRnhRWThlUGFCUUtMQjI3Vm9BUUtOR2pUQjI3TmhTKy9BbEpDVGdxNisrZ28yTkRYeDlmYXYwbUlwL0pnRmcxYXBWS3ZjZ1hMRmlSWms5Q0l1M0F0Q2trai8zcnpPYmwraDl4NENRaURTbWE5ZXVDQWdJUUdabXBzcmovLzN2ZitIbTVzWk9aRVJFUkRWRUpCSmg1c3laOFBUMFJFRkJBY3pOemN1RUtSa1pHY0l5NDlhdFc1YzdLKzdVcVZObzJiSmxxYVc5VDU0OHdkV3JWeUdWU2hFYUdvclEwRkRFeE1TZ1FZTUc4UGIyeHFsVHB3QUFmZnYyUmFkT25iQnIxeTRZR0JoQUxCWWpLaW9LWXJFWTl2YjJ3dGV0V3JWQ1ptWW1MbCsrak02ZE93dlhDUXNMUTBoSUNCd2RIZkhKSjUrZ3NMQVEvLzczdndFVUxWMmVNR0VDQmc0Y0tNeitLdzVUOVBUMHFoeW1sQXo1NXMrZnIzSVB3cmx6NTZyY2c3QmtFRVBWcDd5OXJvdVh6VmFsTVUxSm16ZHZob21KQ1d4c2JIRHYzajFJSkJLaG0vZXFWYXNRRXhNRHFWU0t5NWN2WStuU3Bjak56WVdEZzRQd2Q1K1ltSWpaczJjREtMM3N1U1IvZjMvczNyMGJBUERubjM5aTZ0U3B5TTdPeHBNblQ5QzRjV09zWHIyNjB0MlB6Y3pNS3B4bFZ6TG9temx6cHZCMXlmcG16WnBWNW41S3BSSktwVktqczJXdlhyMEtvS2dwUzJXN3FCTlJXUXdJaVVoanRMUzA4UEhISDZ0Y3NnRVV6VGc0ZCs0Yyt2ZnZyK0hLaUlpSXFKaWhvU0YyN2RxbDloZjhDeGN1Q0YxS2ZYMTlxeHdFN05tekIwcWxFZ3FGQWhjdlhoUnVmLzc4T2I3NjZpdWtwNmNEQUZ4ZFhiRmx5eFprWjJlalFZTUdRb2dqRW9tRVBlQzB0YlZWaG5sK2ZuN3c4L09EVXFsRWRuWTI1c3laZzh6TVRNVEZ4UUVvQ3V1NmR1MWFZYTNoNGVISXpjMUY3OTY5eXgzM09pRWZBOEthVjd3VTE4aklTTzJZMk5oWWJOMjZGUXNXTENpMXgxMUNRZ0prTWhuV3JWc0hVMU5UREJ3NEVBWUdCbGk3ZGkza2Nqa1dMbHdvbkw5NEppRUEvUDMzMzhJK25XS3hXSGhOcS9zZzNkWFZGZjcrL2lnb0tFQk9UZzZ5c3JMdy9QbHpORzdjR0N0WHJvUkVJc0hDaFF2eC9QbHo0VDR2NzBHb1VDZ1FIeDhQTFMwdC9QampqMmpmdnIzYXgxdHlyOEdxeXN2TGc3YTJ0a1pDd3B5Y0hPellzUU1BTUdyVXFITC9Eb21vZkF3SWlVaWpldmZ1amFDZ0lMVnZPazZkT29WUFB2bUUzZnlJaUlocVVIbS8yQmVIRHJxNnV1V09rOHZsWmJxWi92MzMzL2o5OTk4eGZ2eDREQjA2RkFNSERnUUFIRDkrSExxNnVwZzJiWm9RRUM1WnNnUXltUXdBU2dXSkJRVUZ1SExsaW5BTlZiT1ZuSnljc0dmUEhnQkZzNjMwOWZXRmN3MGJOZ3p0MnJYRDh1WExrWnViSzl3bkp5Y0hRRkVUaDBXTEZrR2hVT0RxMWF1UVNDUXdOall1dCtOcnlWbFZWZDJEOEhXQ0dLclkrdlhya1phV1Z1NllKMCtlQ0g4dVdiSkU1WmlyVjY4aU56Y1hzMmZQeHVyVnE0V1FzS0NnQUczYXRNSFJvMGVGV1hlNXVibjQxNy8raGFTa0pMaTd1Nk5PblRxWU4yOGUvUHo4RUJBUUFLbFVpcjU5K3lJL1B4K3hzYkhRMGRGQjQ4YU5rWmlZQ0lsRWdvU0VoREl6SHV2WHI0OEpFeWFnYWRPbWtNdmxXTEprQ1pvM2I0NWx5NWFoVHAwNkFJQUpFeWJBeDhjSFJrWkcwTkhSZ1Vna0t0T3dvM2pQenlOSGpzRGUzaDVtWm1ZcUgyOStmajdxMWF1SG5qMTd3c1BEUTNqdGxwd1Y2K3ZyVzJxSjhZUUpFL0RaWjUvQjE5Y1hZckVZMzMvL3ZjcnUzOFhQZDNtS1orR1dSeTZYWS9IaXhYank1QWxjWFYweFpzeVlDdTlEUk9yeE4zQWkwaWhqWTJOMDY5WU5mL3p4aDhyanFhbXBDQThQUjgrZVBUVmNHUkVSRVZWR2NaQlcza3lkYTlldVlkV3FWVmk4ZURGYXRHZ2gzRjZ2WGoxNGVYbkJ6YzJ0VkRnSEFBOGZQc1RVcVZNeGE5WXMyTmpZUUM2WFF5YVRvWFhyMXVqZXZUdGF0V29GVDA5UEdCZ1lZUGZ1M2ZqODg4OWhaMmVuTWlCczFxd1p1blhyQm10cmE3aTV1V0g5K3ZXNGZ2MDZXcmR1allrVEowSWlrYUJEaHc1WXVYSmxtZG9MQ2dwS0JaSUtoUUpMbGl6QjZ0V3I4Y0VISDZoOHZDV1hZMVoxRDBLWlRJYnM3R3lWblhIcDlibTR1T0Q3NzcrSFJDS0JvYUdoeXNDcU9KVE95TWhBV0ZnWXpNM055N3ltREEwTllXaG9DSmxNSnV4NXFhZW5oNFlOR3lJNU9Sbmg0ZUhDMkx5OFBFUkVSQUFBMXExYmh6cDE2a0JIUjBjSXhnb0tDa3F0cUVsUFQ4Zng0OGVGNzR0RHlKZER3aEVqUnVEY3VYTll1WElsN08zdDhlV1hYK0xpeFl0SVNFaEFmSHc4YkcxdGtabVppUll0V3NERXhFVGw4eEVaR1FrYkd4dk1tVE9uVElEL3h4OS9ZTy9ldlFDS3dtMTlmWDFjdlhwVldNSUxsTi9GV0Z0YkcwZU9IRUZLU29vd2R2NzgrV1gyQlJ3L2Zyeksya282ZS9ac3VjZGxNaGwrK09FSDNMMTdGd01HRE1DMGFkUFlCSWpvTlRFZ0pDS04rK3l6enhBYUdxcDJVKzZRa0JEMDZOR0QvOGtURVJGcDJPTEZpeXVjYmZYUFAvOEFLQW8xU3U1TlZ0S0RCdytnVUNpd1lNRUNyRjY5dWxUVGorSlpneVVkUDM0YysvYnR3OWF0VzdGMjdWcDg4TUVIMkxKbEN3NGZQb3k3ZCsraVRwMDZ1SDc5T29DaTJWbXJWcTJDa1pFUi92cnJMNFNGaGFuOFlMRzRhVWxJU0FpdVg3OE9TMHRMZUh0N0MyR0ZxNnNyek0zTllXdHJDek16czlkcWJwQ1hsd2NyS3lzNE96dGozTGh4d243SzVlMUJPRzdjT1BUcDB3ZWJObTFDZG5ZMlZxNWNXYXFqTTcwWmJkcTB3Zjc5KzJGc2JLenl2YVZNSnNPWU1XT1FuNStQeVpNblkrUEdqWmcwYVZLRnk4cUxpVVFpekowN0Y0bUppVEEzTjhlSUVTTmdaR1NFdzRjUEF3QUNBd094YmRzMnlHUXlQSDc4R0VCUngyTmpZMk9rcDZjTFRVcTJiTmtDb0dnWmNxdFdyY3FFZzZtcHFmRHg4VUZVVkJTQW9pWFA4K2JOZzRXRkJUNzg4RU4wNzk0ZExWdTJ4SUVEQjNEdTNMbHlhNDZOallXNXVUbSsrZWFiVXJmMzZORURvYUdoaUl5TWhLV2xaWmtBTVNZbVJnajJwVklwa3BLUzBLeFpzMUpqREEwTllXMXRMZFI4L1BoeHVMdTdseHJqN2UxZC9wTmFnZXpzYk15Yk53LzM3OS9IcEVtVDJPU1E2QTFoUUVoRUdtZHRiWTJPSFRzS3k0TmU5dlRwVTF5L2ZyM2NwVHhFUkVUMDVybTd1MlB1M0xrb0xDeUV2cjYreXRDc2VLbXVYQzVIVkZTVXlsbFpKWnM5TEZ1MkRNdVdMWU9WbFJVaUl5T3hhTkdpTXAxT3QyL2ZEcVZTaVRGanhtRFlzR0ZvMXF3Wi92NzdiK0g0eTB1TUwxKytMSHkvWXNVS0dCb2FsdGxQVFNRU0lTRWhBWnMzYjRhT2pnNThmSHhnYW1xS3RMUTB4TWJHNHRtelp3Z0tDc0xzMmJOaGFXbXA4dmtJQ0FoQVhsNGV4bzRkVytiWWlSTW5oRzZ6aFlXRkVJdkZPSG55SkU2ZVBDbU1LVytKc1ZLcFJFQkFnTEEvM1p3NWM3QnExU3FHaE5WQTNXdzZvT2kxbDVXVmhTWk5tbUR3NE1FSUN3dkR4bzBiMGJKbFN5SG9xb2llbmg2YU5tMHF6SzR0cVgzNzl0aTRjU09DZzRPUm1KZ0lBUGpoaHg4QS9HL21hVkpTRXFaTm00YUNnZ0xFeHNhaWJ0MjYyTEJoUTZubHY2YW1wckMxdFVWVVZCVE16YzN4NmFlZnd0blpHUTRPRHNLWTR0ZWJoWVVGOXUzYlY2YVc0a1k4ZG5aMm1ESmxTcG5qSXBGSWJYaDM1c3daWWRZckFMUnQyeGFQSHorR2s1TVRSb3dZVWVGelZGTEpUc3RWbFplWEIyOXZiOXkvZngrZW5wNFlQSGp3SzUrTGlFcGpRRWhFTldMQWdBRnFBMEtnNk5QVDl1M2JjeFloVVFWMGRYV0ZUL056YzNPaHE2dGJ3eFVSdmIxS0xtbmx6NHBxYmR1MnhZNGRPMkJoWVZGcWI3RmlDb1VDSTBlT1JIcDZPbHhjWEhEKy9IbWhHM0JsdEdyVkN1UEdqWU8vdno4c0xDenc4T0ZEQUlDam95UEVZakh1M0xtRFE0Y093Y1BEQS9IeDhRQ0tWaDdvNk9pZ2QrL2V3aExqbzBlUEFpamF5OHpBd0VCbHFCWWJHNHNmZi93UnVibTVhTm15SmZ6OC9CQWJHeXMwY2VqUm93Zmk0dUxnNmVtcHRudHRkblkyUkNJUkdqWnNXQ2JVNk4rL1AyN2R1b1dyVjYraVFZTUd3cXpCWWkvUHRwTEw1WEIwZEN6MytkbXpadzg4UFQxVkxvT2xOKy9zMmJNNGZ2dzR0TFMwTUhQbVRJaEVJbmg0ZU9EYmI3L0Z2SG56c0hyMWFyWGhjV1hJWkRMbzZlbkJ3Y0VCTzNmdUJGQVUzc1hGeGNIS3lxck1ERDJKUklMbXpac0RBUGJ1M1Fzdkw2OVN4NzI4dk5Da1NSUDA3OThmV2xwYXd1MkppWW00ZS9kdW1XWDc2a2lsMGlxOXh6NTU4aVRXcmwwTEFCZzVjaVQyNzkrUHZMdzhUSjgrSFlzWEwwWkNRZ0s4dkx3MDh1L3F1blhyaEdYRkRBZUozaXdHaEVSVUkrenQ3ZEdxVlN0RVJrYXFQUDdvMFNNOGVQQkFlSk5FUktxWm1wcmk2ZE9uQUlwK1FXalNwRWtOVjBUMDlpcWV2UU9nek1iOTlEL2xOUWM0Y2VJRTB0UFRJWlZLTVhueVpNVEV4TURQenc4dUxpNlY3aDQ2YU5BZ0RCbzBDRGs1T1VLd3VHelpNdWpwNlNFNk9oclRwMC9IbVRObmtKQ1FBS0JvU2JOWUxNYnUzYnNCL0srSmlGS3B4STBiTjFDL2ZuMWh5WEd4MU5SVWZQZmRkMEpnY3UvZVBlanI2K09qano2Q2s1TVRPblRvQUZOVFUySExFd2NIaHpLQmlWd3V4NE1IRHdBVTdZK29hdGJUdkhuelZJWjVWNjVjRVdhSkFVRFRwazN4NU1rVGRPalFBYU5HamFyVTgwVFY2OEtGQy9qbGwxOGdGb3N4ZS9ac1lhbXNvNk1qaGcwYmhvTUhEMkxtekpudzl2YXU4dnZSZ29JQzdOMjdGd2NQSG9TcnF5cysrK3d6Yk5pd0FXS3hHR3ZXcklHVmxSVkVJcEd3eE5qYTJob2JObXlvOEx3Nk9qcm8yclVyYnQ2OGlVZVBIdUgrL2Z1SWlvcENlbm82akkyTjRlYm05a1kvWEZjb0ZQalBmLzZESTBlT1FDcVZZdGFzV1dqZHVqWDI3OStQakl3TWRPdldEZVBIajhmdTNidHg0OFlOZUhoNHdOWFZ0ZG9DN3Q5Ly94MW56cHlCa1pFUkprMmFWQzNYSUhxZk1TQWtvaHJqNXVhbU5pQUVpbVlSTWlBa0tsK3paczJFZ0RBME5KUUJJVkU1UWtORGhhLzUvMHZWcGFTa1lNZU9IUUNLWnM5WldGakEzZDBkdi83NksxYXNXSUdmZnZycHRZTUJXMXRibUppWUNQdXhBY0NsUzVkS2pYbTVpVWhjWEp5d1BMYzRKRFExTllXSGh3ZCsvZlZYTkcvZUhNT0hEMGVYTGwxS3pib3F1ZngzMWFwVlpaWlRGeS9IMU5mWHgxZGZmYVd5WGxXUE55NHVEa3VYTGhXQ3g3aTRPT1RtNXVLTEw3N0FyNy8rQ2dBTUNXdVFRcUdBbjU4Zjl1M2JCMTFkWGN5ZlB4OWR1blFwTldiU3BFbElTVW5CK2ZQbk1YMzZkUFR0MnhjalJveEFnd1lOeWozM2l4Y3ZBQlROUE4yNWN5ZmMzZDB4Wk1nUXpKOC9IMERSVXZSMTY5Wmg3Tml4YU5teXBYQy80bVhtNVFrSUNJQy92MytwV1lJU2lRU2RPblZDMzc1OTBhbFRKMGdrRXZqNyt5TTdPeHNiTjI0c2M0NnNyS3dLcjFNc0xpNE9xMWF0d3NPSEQyRm5aNGU1YytmaWd3OCtRRkpTRW9DaWhpNEE4TVVYWDBCTFN3dmJ0Mi9IaWhVcnNIUG5UdlR0MnhmT3pzNW8xS2hScGE5WEdaczJiUUpRTkF1elpGT1hranAzN3Z6R3IwdjB2bUJBU0VRMXBrV0xGbWpjdURFZVBYcWs4dmp0MjdjUkh4OFBPenM3RFZkR1ZIdDA2dFFKNTgrZkJ3Q2NQMzhlblR0M0x2VkxCeEVWdVhmdm52Q3pBZ0JPVGs0MVYwd3RwRkFvOE5OUFB5RTdPeHYxNnRXRGg0Y0hnS0tnTURBd0VGZXZYc1hhdFd2eDdiZmZ2dElNcHZqNGVPellzUU5LcFJJZmYvd3hEaDA2QkFDWVAzOCtMQzB0WVd0ckM2VlNpYzgvL3h6Nit2bzRkdXhZaGVjY05HZ1FiR3hzU3YxZHYzanhBcmR2MzhhZE8zZVFuSndNa1Vpa3RtbmFxNGlOamNYOCtmTWhrOG5nNE9DQTJiTm5ZK3JVcWNqSXlNREFnUU1SR2hxS0hUdDI0T0hEaDVnK2ZUcjNHOVFncFZLSkN4Y3VZUHYyN1VoS1NrS2JObTN3M1hmZm9YNzkrbVhHaWtRaUxGaXdBRlpXVmpodzRBQk9uVHFGMDZkUG8xV3JWdWpldlR1Y25KeFVob1hGVFVoRUloR21USmtDYTJ0cmVIbDVJVHM3RzFPblRrVmtaQ1JDUTBOeDdkbzFHQnNibzI3ZHVnQ0F6TXhNYk5xMENRVUZCWkRMNWNqT3prWk9UZzZXTDE4dW5MdFhyMTdDTEZwemMzTzR1Ym5oMDA4L0xiVlBZV0ZoSVlDaVR1TWx1eVMvN09VOVFFdkt5TWlBbjU4ZmdvS0NvS3VyQ3c4UER3d2RPbFFJMTR2dld4d1FBa1hkbGUzdDdlSHI2NHRuejU1aHo1NDkyTE5uRDh6TXpEQmx5aFM0dXJxcXZWNVZGRGRRaW91TFExeGNuTW94bHBhV0RBaUpYaEVEUWlLcU1TS1JDQU1HRE1DNmRldlVqamwyN0JpbVRadW13YXFJYWhkSFIwYzBhOVlNRHg0OGdGS3B4T2JObXpGbHloU0doRVFsM0x0M0Q1czNieGFDb09iTm0xZTRGeHo5ajBLaHdQTGx5M0h2M2owWUdocml4eDkvRlBiczA5Yld4cmZmZm91NWMrZmk1TW1UeU1yS3duZmZmUWREUThNS3oxc2NaZ0RBOU9uVG9hdXJpNTkrK2drUkVSSEM3Ym01dVdqZHVqV0FvcTdKUUZHVGdzcElUVTJGdHJZMkFnTURFUnNiaTZpb0tEeDU4Z1FBVUxkdVhmVHQyeGRYcjE2dDNKTlFDZUhoNGZqNTU1K1JrNU9EbGkxYllzbVNKY2pPemdaUUZLYUl4V0o0ZTN0anhvd1pDQTBOeGMyYk56RjY5R2dNR0RDQWUySldvNXljSFB6KysrOElEQXpFWDMvOWhSWXRXbURLbENubzNMbHp1ZmNUaVVTWU9IRWlQdnp3UTZ4WnN3YlBuajNEM2J0M0VSa1ppUWNQSGdpekFrdnEzcjA3Qmd3WUFBQzRkZXNXTm0zYWhIYnQyc0hUMHhPTkdqV0N1N3M3cmx5NWdxQ2dJTnk2ZFF1eHNiRUFpbWIySFRseVJEaVBzYkV4Um84ZVhlcmNscGFXR0QxNk5FeE1UTkN2WHo5SXBXVi9sUytlWFZoUms1TGkxK1hMUWtKQ3NIWHJWdWpxNm1MY3VIRVlOR2dRREF3TVNvMVJLQlFBaW9KQ21Vd20vRnZnNU9TRTdkdTNZK2ZPblFnSkNZR1JrUkg2OWV1SGhnMGJxbjZDWDhIWnMyZmYyTG1JcUN3R2hFUlVvOXEzYnc4Ykd4dmhEZnZMcmx5NWdzVEV4QXFYZEJDOXI0cC9nVm0wYUJGa01obFNVMU94WXNVS3VMaTRvRWVQSG1qUW9BRi84YVQzVW01dUxoSVRFeEVhR29yejU4OEw0YUNCZ1FFOFBEellCS3VTVWxKU3NIejVjdHk5ZXhkbVptWll0bXhabWRrNTdkcTFnNWVYRjlhdlg0K3dzRERjdlhzWFk4YU13YWVmZmxxbUNVTkpkKy9lRmI3VzFkWEZ6ei8vakZ1M2J1SGd3WVBRMDlPRFhDN0htalZyY09iTUdmVHAwMGRZVVNDUlNGQlFVQUNKUkFLRlFvSHM3R3lrcDZmRHhzWkdDRTIyYmR1R2dJQ0FVdGNUaVVUbzNMa3ozTnpjMExGalI0aEVJdmo1K1FFQWZIeDh5cndtVkhXa1ZTVS9QeDg3ZHV6QTRjT0hBUlIxZ3Y3NjY2OGhsVXFSbVprcGpNbk56WVdwcVNsV3IxNk43Ny8vSGtsSlNkaXlaUXYrNy8vK0R5NHVMdWpldlR0YXRXcFY3bk5HVmJkczJUTEV4Y1doZS9mdW1EZHZYcFczNG1qZnZqMTI3TmlCd01CQVhMcDBDYk5telNyM2ZlbjA2ZE14ZWZKazJOalk0SmRmZmhFQzdtSk9UazV3Y25LQ1VxbkVzMmZQa0pLU2dyUzBOR1JsWlNFM054ZDVlWGxvMDZZTldyUm9VZWJjWDN6eFJibTE1dVhsb1ZXclZtWEN4V0s2dXJvWU8zWXMrdmJ0cS9LNGlZa0o1c3laZzg2ZE82c01JSUdpMXpKUXRKOTR5WkFmQUF3TkRURnQyalFNSFRvVVlyRVk5ZXJWSzdkZUlucTdpSlJ2Y2s0OUVkRXJDQXNMdzlhdFc5VWU3OXk1TXp3OVBUVllFVkh0OCtEQkEvenl5eStReVdRMVhRclJXOHZBd0FEZmZ2dXQwSXhBVTZLam83RnMyVElBUmJNWEZ5NWNxTkhydjRyQ3drSUVCd2RqNTg2ZHlNcktRdnYyN1RGbnpoeVltNXVydlU5SVNBZzJiTmdnTEVFME5EU0VpNHNMZXZic2lYYnQycFVabjVDUWdHKysrUVpLcFJLTEZpM0N1WFBuOE50dnY4SEN3Z0krUGo1SVNVbkJxbFdyVk01MjB0WFZoVUtoRUdZekFVVjd0QlV2dC96bm4zOHdkdXhZNU9mblExZFhGLzM3OTRlN3UzdXB3S0t3c0ZCdFVGS1NqbzRPZ29PRFZSNkxpb3JDTDcvOGd2ajRlTmpiMjJQYXRHbWxBcUUvLy94VGFLYXdkKzllb1NOdVptWW1saTFiaG12WHJwVTYzNEFCQXpCanhvd0thM3BiMUliWGRsWldWcVZtdEw1SitmbjVwZmE3Zkpla3BLUWdPVG1aczdDSmFpRlJCWitPY2dZaEVkVzRMbDI2NE5DaFE4TEd6aSs3ZlBreUJnOGVySEtQR0NJcTBxeFpNL2o0K0dEYnRtMUMxMDBpK3A5bXpacGg0c1NKbk5GU2djTENRcHcvZng3Ky92NUlTRWhBdlhyMU1IMzY5RXJ0SWZiWlo1K2hmdjM2V0w1OE9WNjhlSUdzckN3RUJ3Y2pNaklTLy9uUGY4cU10N1cxeGRkZmY0MGJOMjVnL2ZyMVNFNU9ScDgrZlRCbHloUVlHUm5oZ3c4K1FLdFdyUkFTRW9MdzhIREV4Y1VKZ1dESlJnMW1abWFZUDM5K3FjN1U1dWJtd2xMUE1XUEdxTnpycitSUzVWT25UcWx0VXBLWGx5Zk1XQ3pKMzk4ZmUvYnNnYlcxTldiUG5vMCtmZnFVYVZwU2NvWlZSa2FHRUJEV3FWTUh5NVl0dzlHalI3Rno1MDdvNk9oZzNMaHhhTisrZmZsUE1sV1pwc05CQU85c09BZ1VMWFV1ZmgwVDBidUZBU0VSMVRpcFZJcisvZnZEMzk5ZjVYR2xVb2xqeDQ1aDZ0U3BHcTZNcUhhcFY2OGVGaTVjaUtpb0tGeTVjZ1gzNzk5SGFtcHFxVitraWQ0WHVycTZNRFUxUmZQbXplSGs1QVJIUjBjdUs2NkVKVXVXSUR3OEhJNk9qcGczYng1Y1hGektCR1BsYWRldUhiWnQyNGJObXpmamp6Lyt3Snc1YzlDalJ3KzE0d2NPSElpUWtCQTBhZElFaXhZdFF0T21UVXNkTDk2TGJmVG8wU2dzTE1UejU4L3g0c1VMWkdabUlpY25CM0s1SExhMnRpcTdVbi96elRmbC9wM0w1WExvNk9oZzhPREJhcnN2dDI3ZFdsZ3UrYklHRFJyZ2h4OStRUGZ1M2RYZXYzZzVwcG1aR2JTMXRVc2RFNGxFY0hkM2g3T3pNekl5TXVEZzRLQzJWaUlpb3VyR0pjWkU5RmJJeTh2RHQ5OStXNm9qV2traWtRZ3JWcXlBalkyTmhpc2pJaUo2UGJWaEdXYXg0cjBHMzhTcy9mVDA5RXAxNmMzTnphMlJ2VkxsY25tcFdYM1ZJU0VoQWJkdjMwYmZ2bjNmeVZsbHRlbTFUVVQwdnF0b2liSHFqN3FJaURSTVcxdGJXQXFraWxLcHhQSGp4elZZRVJFUjBmdW5kZXZXYjJ4TGo4cUVnd0JxckpHU2pvNU90UytWdExXMXhZQUJBOTdKY0pDSWlONHREQWlKNkszUnUzZnZjbitadUhqeEl2NysrMjhOVmtSRVJFUkVSRVQwN21OQVNFUnZqY3JNSWp4MjdKZ0dLeUlpSWlJaUlpSjY5ekVnSktLM1NxOWV2U3FjUmZqczJUTU5Wa1JFUkVSRVJFVDBibU5BU0VSdmxZcG1FUllXRm5JV0lSRVJFUkVSRWRFYnhJQ1FpTjQ2RmMwaURBOFB4OU9uVHpWWUVSRVJFUkVSRWRHN1MxclRCUkFSdlV4Yld4dHVibTd3OS9kWGVieXdzQkNIRGgzQ3RHblRORndaRVJFUkVSVXJ1ZTFMZkh3OGxpNWRXb1BWRUwyK2hRc1gxblFKUkRXR0FTRVJ2WlZjWFYwUkhCeU10TFEwbGNldlhMbUNQLy84RTQwYU5kSnNZVVJFUkVSdnFmUG56K092di83UzJQVmlZbUtFcjJVeUdlN2Z2Nit4YXhNUjBadkZnSkNJM2tyRnN3ajkvUHpVampsdzRBQysvLzU3RFZaRlJFUkU5UGJhdTNjdmNuSnlhcm9NSWlLcWhSZ1FFdEZieTlYVkZVRkJRV3BuRWQ2OWV4ZlIwZEZvMGFLRmhpc2pJaUo2TmZmdjMrY3lUS28yY3JtOFJxKy9ZTUdDR3IwK0VSRzlPZ2FFUlBUVzB0TFN3cUJCZzdCNzkyNjFZdzRjT0lCLy9ldGZFSWxFR3F5TWlJam8xWEVaSm1tQ1NDU3E5dmRIaFlXRnd0YzZPanI4MEphSXFCWmpRRWhFYnpVWEZ4ZWNQSGtTeWNuSktvOC9mUGdRTjIvZXhFY2ZmYVRoeW9pSWlJamVYbDk5OVJWY1hGeXE5UnJSMGRGWXRtd1pBTURlM3I1YXIwVkVSTldMQVNFUnZkV2tVaW1HRGgyS1RaczJxUjF6OE9CQnRHdlhEbUt4V0lPVkVSRVJWVTdEaGcyNTlKSTB6dHJhdXFaTElDS2lXb1FCSVJHOTlicDA2WUlUSjA2bzdjcVhtSmlJaUlnSWRPdldUY09WRVJFUlZVeGZYNTlMTDRtSWlPaXR4dWsyUlBUV0U0bEUrUHp6ejhzZGMvandZU2dVQ2cxVlJFUkVSRVJFUlBUdVlFQklSTFZDNjlhdHk1MTlrWktTZ3ZQbnoydXVJQ0lpSWlJaUlxSjNCQU5DSXFvVlJDSVJSb3dZVWU2WUkwZU9RQ2FUYWFnaUlpSWlJaUlpb25jREEwSWlxalVhTjI2TURoMDZxRDJlbVptSjQ4ZVBhN0FpSWlJaUlpSWlvdHFQQVNFUjFTckRodytIU0NSU2UvejA2ZE5JVGs3V1lFVkVSRVJFUkVSRXRSc0RRaUtxVld4c2JOQ2pSdysxeHhVS0JRSUNBalJZRVJFUkVSRVJFVkh0eG9DUWlHcWRJVU9HUUV0TFMrM3hLMWV1SUNZbVJvTVZFUkVSRVJFUkVkVmVEQWlKcU5ZeE16UERKNTk4VXU0WWYzOS9LSlZLRFZWRVJFUkVSRVJFVkhzeElDU2lXbW5nd0lISzRlRjBBQUFnQUVsRVFWU29VNmVPMnVPUEh6L0d4WXNYTlZnUkVSRVJFUkVSVWUzRWdKQ0lhaVY5ZlgwTUh6NjgzREVCQVFHUXkrVWFxb2lJaUlpSWlJaW9kbUpBU0VTMVZzK2VQV0ZuWjZmMmVHcHFLazZjT0tIQmlvaUlpSWlJaUlocUh3YUVSRlJyaWNWaWZQSEZGK1dPQ1E0T1JtcHFxb1lxSWlJaUlpSWlJcXA5R0JBU1VhM1dva1VMZE9qUVFlM3h2THc4QkFRRWFMQWlJaUlpSWlJaW90cUZBU0VSMVhxalJvMkNWQ3BWZXp3OFBCd3hNVEVhcklpSWlJaUlpSWlvOW1CQVNFUzFYdDI2ZGRHdlg3OXl4K3phdFFzRkJRVWFxb2lJaUlpSWlJaW85bUJBU0VUdmhFR0RCc0hZMkZqdDhZU0VCSnc5ZTFhREZSRVJFUkVSRVJIVkRnd0lpZWlkb0t1cmkrSERoNWM3NXZEaHcyeFlRa1JFUkVSRVJQUVNCb1JFOU01d2RuWkd3NFlOMVI3UHpjM0Z2bjM3TkZnUkVSRVJFUkVSMGR1UEFTRVJ2VFBFWWpIR2pSdFg3cGlJaUFoRVJVVnBxQ0lpSWlJaUlpS2l0eDhEUWlKNnAzend3UWR3ZG5ZdWQ4eWVQWHVnVUNnMFZCRVJFUkVSdlUzaTQrUHg0c1VMdGNmVDB0Snc4dVJKS0pYS0twLzd6ei8vclBUWXpNeE1QSHYyck1yWHFNcjVYL1U5YjFaV0ZwNCtmVnJsK3lRbko3L1M5WWlvNWtscnVnQWlvamR0MUtoUnVISGpCckt6czFVZWYvTGtDVTZlUEFrM056Y05WMFpFUkVSRU5TMHdNQkJuejU3RjhPSERNWExrU09qbzZKUTZIaDRlanJWcjF5SW9LQWllbnA1d2RIU3MxSGtWQ2dXOHZMeGdhMnVMNGNPSG8xZXZYdVdPVDAxTnhjU0pFOUdtVFJzTUhEZ1FQWHIwcVBSakNBME54WXNYTDlDdlh6L282dXFxSEJNVEV3TmZYMThNSFRvVS9mdjNoNTZlWHFYUG41R1JnUWtUSnFCcjE2Nnd0TFNzMUgxdTNyeUpuSndjK1ByNndzcktxdExYSXFLM0F3TkNJbnJuMUtsVEJ5TkdqTUNPSFR2VWpqbDY5Q2k2ZHUwS2MzTnpEVlpHUkVSRVJEWE4wOU1UU1VsSjhQZjN4N2x6NTdCbzBTTFkyOXNMeDArZlBnMEFlUGJzR2M2ZlA0OUdqUnJCd01DZ3d2TkdSa1pDTHBjak1URlJaV2lYbEpRRUt5c3JTS1ZGdjRZYkdCaEFxVlFpUGo0ZURnNE8rT2VmZjZDam93TkRROE1LcnhVVUZJUmJ0MjVoejU0OW1EZHZIcHljbk1xTU1UQXdRRXBLQ2padjNvdzdkKzdBMjl0YnVIWkZ0TFMwVUZoWWlBc1hMbFJxZkVscjFxekJpaFVycW55L3lpb29LRUJhV2hvVUNnWDA5ZlZScDA2ZGFyc1cwZnVFQVNFUnZaTmNYRndRR2hxS2h3OGZxanllbDVjSGYzOS96Smd4UThPVkVSRVJFVkZOa2txbFdMQmdBVHc4UEpDVWxJU2ZmLzRabXpkdkJnREV4c1lpT2pvYXVycTZXTHQyTFd4dGJTdDkzc3VYTHdNQWhnd1pncVpObStMcnI3OUd1M2J0QUFDRmhZVTRjK1lNckt5czBMaHhZMGdrRXVUbDVRRUE4dlB6c1cvZlB0eThlUk1tSmlaWXVYSmx1U0ZoY25JeWJ0KytEWkZJaFBuejU2Tmp4NDRxeDJscmF3TUFHalpzQ0I4Zm4wby9EcUFvSUN4MjZ0UXBTQ1FTQUVXaDZSZGZmQUVBQ0FrSkVhNEJBSDM2OUlGVUtxM3l0U3Jyd29VTDJMTm5EK0xqNDFGUVVDRGNibXBxaXA0OWUyTHMyTEV3TWpLcWxtc1R2UThZRUJMUk8wa2tFbUhDaEFudzl2WkdZV0doeWpIWHJsM0RqUnMzOE5GSEgybTRPaUlpSWlLcVNTWW1KaGcxYWhTMmJOa0NmWDE5NFhaL2YzOEF3SGZmZlNlRWd6S1pERHQyN01DWFgzNnBOcmhUS3BYNC9mZmZBUURuejU5SFVGQVFNak16OGZqeDQxTGowdExTb0sydGpiTm56d29oWEhaMk5pNWN1QUNaVElhTWpBemN2bjBiM2JwMVUxdDdjSEF3bEVvbEJnd1lvRFljQkNDRWVzVi9GdGU1WmNzV2RPalFBUjA2ZEtqd3ZsVWxFb25LTE5sK1UrTGo0MkZrWklSUm8wYkIydG9hV2xwYWVQejRNWUtDZ25EMDZGSGN1SEVEbXpadEtoVmFFbEhsTVNBa29uZVduWjBkUHZua0U1dzZkVXJ0bUYyN2RxRjU4K2FsM2hnU0VSRVIwYnZqMEtGREtwdG41T2ZuQzE5djNMZ1J1Ym01dUhqeElpd3NMQkFkSFkzbzZHZ0F3STBiTi9EWFgzOGhPam9hSzFldVZMbmMrUHIxNjNqeDRnWE16YzFoWVdFQkN3c0xBRVdCMmZqeDQ3RnIxeTdjdVhNSGxwYVcwTlhWaFp1YkcvTHo4eEVjSEF3akl5TTRPenNqT0RnWWhZV0Y4UFB6ZzUyZG5jclppektaREVGQlFUQTFOWVdIaHdjQUlDQWdBSkdSa1dVZVkvSGpTMHhNeE9USmt3RUF1Ym01ZVBMa0NVSkNRckJxMVNvMGI5NWM1WE1tRW9tRXI2ZE9uU3A4WGJMcHliUnAwMVRldDdxTUdqVUtvMGVQTG5XYnE2c3JPblhxaEprelp5SStQaDYzYnQxU3VkeWFpQ3JHZ0pDSTNtbERodzdGNWN1WGtacWFxdko0YW1vcTl1M2JKN3pCSWlJaUlxSjNTOXUyYmZIdHQ5OUNMcGVyUEg3MzdsM2N2WHRYK1A3NTgrY0lEQXdzTXk0bUpnWUxGaXpBaWhVcnlqVDhPSGp3SUtSU0taWXVYWXJHalJzaklpSUMxdGJXYU5Tb0VlTGo0M0huemgwNE9qckN6czZ1ekxuVDA5TVJIQndNb0NqVWUvVG9FV2JNbUFFZkh4KzBidDI2MU5qOSsvY2pLeXNMM3Q3ZU1EUTBSSFIwTkxadDJ5WWN0N1cxaFpHUkVTUVNpZkI0eFdLeE1QUFIwTkJRQ0M4UEhEaUEyYk5uVi9oQnVZR0JnUkFZRmkrTGZ2bjJZcS9TK2JteVhyNVdzYVpObTFiYk5ZbmVKd3dJaWVpZHBxdXJpN0ZqeDJMOSt2VnF4NXcvZng2ZE8zZXVkSWM2SWlJaUlxbzltalp0aWsyYk5rRlBUdzhtSmlabEduV0VoNGRqOGVMRk1EYzN4Lzc5KzZ0OC9waVlHTnk0Y1FQNit2cnc5ZldGVXFuRW8wZVBZR3BxaXJWcjF3cmgzOGlSSS9IUlJ4L0IzZDBkVmxaV3lNL1B4N0JodytEZzRJQ1ZLMWRpMkxCaHNMZTN4OWF0VzFWZTUrTEZpemh3NEFCY1hGelFvMGNQS0JRS3JGMjdGZ0RRcUZFampCMDd0bFFuNUlTRUJIejExVmV3c2JHQnI2OXZsUjVUeVMxNlZxMWFwWElQd2hVclZwVFpnN0RrM29DYThzY2Zmd0FBckt5czBMWnRXNDFmbitoZHdZQ1FpTjU1SFRwMFFOdTJiWEg3OW0yMVk3WnYzNDdseTVkWDI1NHBSRVJFUkZSenltczJVcnhzOWxXM25ObThlVE5NVEV4Z1kyT0RlL2Z1UVNLUm9HWExsZ0NLd3JXWW1CaElwVkpjdm53WlM1Y3VSVzV1TGh3Y0hJUVFMakV4RWJObnp3WlFldGx6U2Y3Ky90aTllemNBNE04Ly84VFVxVk9SbloyTkowK2VvSEhqeGxpOWVuV2x1eCtibVptVnU4Y2hnRkpCMzh5Wk00V3ZTOVkzYTlhc012ZFRLcFZRS3BWcVovdTlDVStmUG9WQ29VQjZlam91WGJxRXc0Y1B3OEhCQWQ3ZTNud3ZUL1FhR0JBUzBUdFBKQkpoM0xoeG1EZHZudG8zWFNrcEtUaDA2QkRHakJtajRlcUlpSWlJcUNZVkw4VXRyd051Ykd3c3RtN2RpZ1VMRnNEVTFGUzRQU0VoQVRLWkRPdldyWU9wcVNrR0Rod0lBd01EckYyN0ZuSzVIQXNYTGhUT1h6eVRFQUQrL3Z0djFLOWZIMERSRXVEaWZRMHpNek5WWHQvVjFSWCsvdjRvS0NoQVRrNE9zckt5OFB6NWN6UnUzQmdyVjY2RVJDTEJ3b1VMOGZ6NWMrRStMKzlCcUZBb0VCOGZEeTB0TGZ6NDQ0OW8zNzY5MnNkYmNxL0Jxc3JMeTRPMnRuYTFoWVJmZi8wMWNuTnpoZThkSFIyeGNPRkNXRnBhVnN2MWlONFhEQWlKNkwxUXQyNWREQmt5QkFFQkFXckhuRDU5R3AwNmRVS1RKazAwV0JrUkVSRVJWWmYxNjljakxTMnQzREZQbmp3Ui9seXlaSW5LTVZldlhrVnViaTVtejU2TjFhdFhDeUZoUVVFQjJyUnBnNk5IandxejduSnpjL0d2Zi8wTFNVbEpjSGQzUjUwNmRUQnYzano0K2ZraElDQUFVcWtVZmZ2MlJYNStQbUpqWTZHam80UEdqUnNqTVRFUkVva0VDUWtKWldZODFxOWZIeE1tVEVEVHBrMGhsOHV4Wk1rU05HL2VITXVXTFVPZE9uVUFBQk1tVElDUGp3K01qSXlnbzZNRGtVaFVLc3dFQUdOall3REFrU05IWUc5dkR6TXpNNVdQTno4L0gvWHExVVBQbmozaDRlRWhoSDBsbHhqNyt2cVdXbUk4WWNJRWZQYlpaL0QxOVlWWUxNYjMzMzhQc1Zpczl2a3VqNDJOamRwajgrYk5RMTVlSGxKVFUzSG56aDFjdkhnUjQ4ZVB4L2p4NHpGaXhJZ0t6MDFFcW9tVTFibUxLQkhSVzZTZ29BQkxsaXhCWEZ5YzJqRTJOalpZdW5ScG1iMXBpSWlJaUtpMDZPaG9MRnUyREFEUXZIbHpMRnk0c0lZckt1dk9uVHY0L3Z2dklaRklZR2hvcURLd1NrOVBSMzUrUGlRU0NRb0tDbUJ1Ymw3dTdMZUdEUnRpMGFKRjBOUFRnMUtwaEkrUEQ4TER3OVdPcjFPbkRvNGNPWUlsUzVZZ0xDd01JcEdvM0dZZVptWm1XTDE2dGNwbDBlZk9uY1BLbFN0aGIyOFBEdzhQUEgvK0hBa0pDWWlQajRldHJTMUNRa0xnNU9RRUV4TVRsZWVPakl5RWpZME41c3laVTJZNTdoOS8vSUc5ZS9jQ2dOcGx3c1d6RUFIQXdjR2h6UEhNekV5a3BLUUFBSHIyN0luNTgrY0wreGNXNjlPbmo5ckhYdXpzMmJNVmppa1dIUjJONzcvL0hybTV1WmcrZlRyYzNOd3FmVitpOTRtb2dtbTlEQWlKNkwyU21KaUlIMzc0b2R3TmxBY05Hb1JodzRacHNDb2lJaUtpMnFjMkJJUUFrSmFXQm1Oalk1V0JsMHdtdzVneFk1Q1ZsWVdwVTZkaTQ4YU5tRGR2SG5yMzdsM3A4K2ZrNUNBeE1SSG01dVlZTVdJRWpJeU1jUGp3WVFCQVlHQWd0bTNiaG9NSEQ4TFQweE9KaVlrNGRPZ1FqSTJOa1o2ZUxqUXAyYkpsQzRDaVpjaXRXclZDbzBhTlNsMGpOVFVWUGo0K2lJcUtLblc3aFlVRlB2endRN1JyMXc0dFc3YkVoQWtUS2xYemtDRkQ4TTAzMzVTNlRhbFU0cWVmZmtKa1pDUXNMUzNMQklneE1USEMwbDZwVkFxSlJJSm16WnFWZTUzdTNidkQzZDI5MUcyaG9hRVYxbGV5MlVwbGJOdTJEUUVCQWJDeHNSSDJhaVNpMGlvS0NEbEZob2plS3cwYU5NRGd3WU9GTjIycUJBY0h3OG5KQ1haMmRocXNqSWlJaUlpcWc3clpkRUJSbzdxc3JDdzBhZElFZ3djUFJsaFlHRFp1M0lpV0xWdkMydHE2VXVmWDA5TkQwNlpOa1pPVFUrWlkrL2J0c1hIalJnUUhCeU14TVJFQThNTVBQd0Q0WHlPUXBLUWtUSnMyRFFVRkJZaU5qVVhkdW5XeFljT0dVc3QvVFUxTllXdHJpNmlvS0ppYm0rUFRUeitGczdOenFWbDh4WE4vTEN3c3NHL2Z2aksxRkhjMXRyT3p3NVFwVThvY0Y0bEU4UGIyVnZrWXo1dzVnenQzN2dqZnQyM2JGbzhmUDRhVGsxT1ZsL1ZXTmZ5cmpBWU5HZ0FBa3BPVDMvaTVpZDRYWmVkWEV4Rzk0OXpjM05Dd1lVTzF4d3NLQ3JCMTY5YlgycHlaaUlpSWlONXVaOCtleGZIang2R2xwWVdaTTJkQ0pCTEJ3OE1EbVptWm1EZHZuckJVOWxYSlpETG82ZW5Cd2NFQk8zZnVCRkFVM3NYRnhTRTdPN3ZNTW1PSlJJTG16WnZEek14TVdPcGJrcGVYRjd5OHZPRG41NGZ4NDhjTDRXQmlZaUpPbmp5Sm8wZVBWcW91cVZSYXBRWWlKMCtlaEsrdkx3Qmc1TWlSQUlvYWtVeWZQaDNidG0zRDZ0V3JTelVOcVFuRnk1N3IxcTFibzNVUTFXYWNRVWhFN3gySlJJSkpreVpoMGFKRmFwY2EvL1hYWHpoeTVBZysvL3h6RFZkSFJFUkVSTlh0d29VTCtPV1hYeUFXaXpGNzlteGhxYXlqb3lPR0RSdUdnd2NQWXViTW1mRDI5a2J6NXMycmRPNkNnZ0xzM2JzWEJ3OGVoS3VyS3o3NzdETnMyTEFCWXJFWWE5YXNnWldWRlVRaWtiREUyTnJhR2hzMmJLand2RG82T3VqYXRTdHUzcnlKUjQ4ZTRmNzkrNGlLaWtKNmVqcU1qWTNoNXViMlJqc0hLeFFLL09jLy84R1JJMGNnbFVveGE5WXN0RzdkR3Z2MzcwZEdSZ2E2ZGV1RzhlUEhZL2Z1M2JoeDR3WThQRHpnNnVxcWNwL0hOMEVtazBGZlg3L003ZmZ2MzBkUVVCQUFvRisvZnRWeWJhTDNBUU5DSW5vdk5XellFQU1HRE1DeFk4ZlVqZ2tPRGtiYnRtMHIzRnVGaUlpSWlHb0hoVUlCUHo4LzdOdTNEN3E2dXBnL2Z6NjZkT2xTYXN5a1NaT1FrcEtDOCtmUFkvcjA2ZWpidHk5R2pCZ2hMR05WNThXTEZ3Q0E3T3hzN055NUUrN3U3aGd5WkFqbXo1OFBBQ2dzTE1TNmRlc3dkdXhZdEd6WlVyaWZYQzZ2c082QWdBRDQrL3VYbXFrbmtValFxVk1uOU8zYkY1MDZkWUpFSW9HL3Z6K3lzN094Y2VQR011Zkl5c3FxOERyRjR1TGlzR3JWS2p4OCtCQjJkbmFZTzNjdVB2amdBeVFsSlFFQU1qSXlBQUJmZlBFRnRMUzBzSDM3ZHF4WXNRSTdkKzVFMzc1OTRlenNYR1lmeGRkMTZOQWhuRGh4QW82T2ptalFvQUcwdExUdzZORWpSRVJFb0tDZ0FLNnVydnh3bitnMU1DQWtvdmZXNE1HRGNlM2FOZUdOenN1VVNpVTJiOTZNcFV1WHF2eTBrb2lJaUlocUI2VlNpUXNYTG1ENzl1MUlTa3BDbXpadDhOMTMzNkYrL2ZwbHhvcEVJaXhZc0FCV1ZsWTRjT0FBVHAwNmhkT25UNk5WcTFibzNyMDduSnljVklhRmp4OC9GdTQvWmNvVVdGdGJ3OHZMQzluWjJaZzZkU29pSXlNUkdocUthOWV1d2RqWVdGZ09tNW1aaVUyYk5xR2dvQUJ5dVJ6WjJkbkl5Y25COHVYTGhYUDM2dFZMYUw1aGJtNE9OemMzZlBycHA2WDJLU3dzTEFSUTFEUWxNREJRN1hOUlhyTytqSXdNK1BuNUlTZ29DTHE2dXZEdzhNRFFvVU9ocGFWVjZyN0ZBU0VBakJneEF2YjI5dkQxOWNXelo4K3daODhlN05tekIyWm1acGd5WlFwY1hWM1ZYcThxbWpadGlnWU5HaUFxS2dvUkVSRlFLcFV3TlRWRjE2NWRoWkNVaUY0ZHV4Z1QwWHN0TGk0T2l4Y3ZMck1IVEVuZHVuVlR1WkV6RVJFUjBmdXNOblF4enNuSndlKy8vNDdBd0VEODlkZGZhTkdpQlVhUEhvM09uVHRYNnY3WHIxL0htalZyOE96Wk13QkY0WitycTZzd0svQmw2OWF0QXdEODg4OC9pSWlJUUx0MjdlRHA2U25NcHJ0eTVRcUNnb0p3NjlZdHRmdjJHUnNiWS9UbzBSZ3laRWlwMi8zOS9XRmlZb0orL2ZwQktpMDcxMGNtazJIUW9FRVZOaWxSZHp3a0pBUmJ0MjZGcnE0dUJnMGFoRUdEQnNIQXdLRFVtTGk0T0V5ZVBCa0FjT3pZc1ZJZm9tZGxaV0huenAwSUNRbUJrWkVSUHYzMFUvVHMyYk5VSXhVaXFqa1ZkVEZtUUVoRTc3MkFnQUFFQndlWE84Ykx5NHVmU2hJUkVSR1ZVQnNDUW05dmI4VEZ4YUY3OSs3bzA2Y1BtalJwVXVWejVPWGxJVEF3RUpjdVhjS3NXYlBLWFdxc1ZDb3hlZkprMk5qWVlPalFvV2pkdXJYYWNjK2VQVU5LU2dyUzB0S1FsWldGM054YzVPWGxvVTJiTm1qUm9rV1Y2MHhMUzRPUGp3OUdqeDZOamgwN2xqbWVrcEtDa3lkUG9tL2Z2ckN5c2lwelBEdzhIRXFsRXAwN2QxWVpRQUxBZ3djUDRPWGxCWHQ3ZS96eXl5OHdORFFzTStiSmt5Y1FpOFdvVjY5ZWxSOERFVlVmQm9SRVJCWEl6OCtIdDdlMzJxWEdBR0JnWUlCbHk1YVZXc1pCUkVSRTlENnJEUUZoVmxhV3loQ3JPdVhuNXd0TGN0ODFLU2twU0U1T2hxT2pZMDJYUWtSVlZGRkFXRDN0aFlpSWFoRXRMUzE4ODgwM2FqOHBCWW8ybTk2NmRXdTVTNUdKaUlpSTZPMmk2WEFRd0RzYkRnS0FwYVVsdzBHaWR4UURRaUlpRkhVMXJxanJXVlJVRkU2ZlBxMmhpb2lJaUlpSWlJZzBnd0VoRWRILzE2OWZ2d28vRVEwSUNFQkNRb0tHS2lJaUlpSWlJaUtxZmd3SWlZaitQNUZJaE1tVEo1ZTdGRVdoVU9EWFgzK0ZYQzdYWUdWRVJFUkVSRVJFMVljQklSRlJDYWFtcHZEdzhDaDNURkpTRW5idjNxMmhpb2lJaUlqZWZ0eW5tWWlvZG1OQVNFVDBrZzRkT3NEVjFiWGNNV0ZoWVFnTkRkVlFSVVJFUkVSdm56cDE2Z2hmUDMvK3ZBWXJJU0tpMThXQWtJaEloVEZqeHFCZXZYcmxqdG0xYXhmM0l5UWlJcUwzVnQyNmRhR3RyUTBBK09lZmY1Q2FtbHJERlJFUjBhdGlRRWhFcElLT2pnNm1UcDBLaVVTaWRreCtmajQyYk5pQTNOeGNEVlpHUkVSRTlIYlExdFpHeDQ0ZGhlLzM3dDFiZzlVUUVkSHJZRUJJUktTR3ZiMDloZzRkV3U2WXAwK2ZZdnYyN2R4M2g0aUlpTjVMZ3djUEZqNVF2WFRwRXY3OTczOXpKaUVSVVMwa1V2SzNXaUlpdFFvTEMvSHp6ei9qM3IxNzVZNmJNR0VDZXZYcXBhR3FpSWlJaU40ZVlXRmgyTHAxYTZuYnpNek1ZR2xwQ1pGSVZFTlZFVlhkd29VTGE3b0VvbW9qcXVBZlpBYUVSRVFWU0U5UHh3OC8vSUMwdERTMVk2UlNLUll0V29SR2pScHByakFpSWlLaXQwUllXQmkyYjkrT2dvS0NtaTZGNkpYNStmblZkQWxFMWFhaWdKQkxqSW1JS21Cc2JBd3ZMeStJeGVyL3lWUW9GTml3WVFOa01wa0dLeU1pSWlKNk96ZzdPK1BubjM5R3QyN2RoTVlsUkVSVWUzQUdJUkZSSlowNGNRTDc5dTByZDB5SERoMHdmZnAwTHFjaElpS2k5MVplWGg1U1VsS1FrWkZSMDZVUVZVbUxGaTFxdWdTaWFzTWx4a1JFYjRoU3FjUzZkZXR3L2ZyMWNzY05HVElFN3U3dUdxcUtpSWlJaUlpSXFIeGNZa3hFOUlhSVJDSjgvZlhYcUZ1M2JybmpqaHc1Z212WHJtbW9LaUlpSWlJaUlxTFh3NENRaUtnSzlQWDFNWDM2ZEVpbDBuTEhiZHEwQ2ZIeDhScXFpb2lJaUlpSWlPalZNU0FrSXFxaWhnMGJZdno0OGVXT3ljdkx3NW8xYTdqM0RoRVJFUkVSRWIzMUdCQVNFYjJDbmoxN3d0blp1ZHd4ejU4L3gvcjE2NkZRS0RSVUZSRVJFUkVSRVZIVk1TQWtJbm9GSXBFSVgzNzVKV3h0YmNzZDkrREJBK3pac3dmc0IwVkVSRVJFUkVSdkt3YUVSRVN2U0Z0Ykd6Tm56b1Nob1dHNTQ4NmRPNGYvL3ZlL0dxcUtpSWlJaUlpSXFHb1lFQklSdllhNmRldGkrdlRwa0VnazVZN3o4L1BEdlh2M05GUVZFUkVSRVJFUlVlVXhJQ1FpZWswdFdyU29zR2xKWVdFaE5tellnR2ZQbm1tb0tpSWlJaUlpSXFMS1lVQklSUFFHdUxxNm9sKy9mdVdPeWNyS3dzcVZLOW5abUlpSWlJaUlpTjRxREFpSmlONlFrU05Ib2syYk51V09TVTVPeHVyVnE1R2JtNnVocW9pSWlJaUlpSWpLeDRDUWlPZ05rVWdrOFBUMGhJMk5UYm5qSGo5K2pBMGJOcUNnb0VCRGxSRVJFUkVSRVJHcHg0Q1FpT2dOMHRmWHg2eFpzeXJzYkh6bnpoMXMzNzRkU3FWU1E1VVJFUkVSRVJFUnFjYUFrSWpvRGF0c1orT3dzREFjUG54WVExVVJFUkVSRVJFUnFjYUFrSWlvR2xTbXN6RUFIRHQyRFAvOWYrM2RlVmlWWmY3SDhjL2hzQzhxaW9vczVpNkNhK1V1cUdXTHFlbm9OSm5wV0k1bGptTnBUbWI1Y3ltM3RMSnRGbTJzTEtkMG5OSnFLdE0yVW5MTFRGSlVVRndSRUpWRlpEK0g1L2NIZVlSVU9LQnNudmZydXJnNlBOelA4M3dQY1BMNDhiN3Y3emZmVkVGRkFBQUFBQUJjR1FFaEFGU1MvdjM3YTlDZ1FXV09lL2ZkZDdWcjE2NHFxQWdBQUFBQWdNc1JFQUpBSmJyLy92dlZwMCtmVXNjWWhxRy8vLzN2aW91THE2S3FBQUFBQUFDNGhJQVFBQ3FSeVdUUytQSGoxYWxUcDFMSFdTd1dMVjI2VkNkT25LaWl5Z0FBQUFBQUtFSkFDQUNWekd3MmEvTGt5V3Jac21XcDQ3S3lzdlRDQ3kvbzFLbFRWVlFaQUFBQUFBQUVoQUJRSmR6YzNEUnQyalExYWRLazFIR1ptWmxhdEdpUmtwS1NxcWd5QUFBQUFJQ2pJeUFFZ0NyaTQrT2o2ZE9ueTlmWHQ5UnhHUmtaV3JSb2tVNmZQbDFGbFFFQUFBQUFIQmtCSVFCVUlUOC9QejMxMUZQeTlQUXNkVnhhV3BvV0xWcWtzMmZQVmxGbEFBQUFBQUJIUlVBSUFGVXNPRGhZVTZkT2xiT3pjNm5qenAwN3B3VUxGdWpjdVhOVlZCa0FBQUFBd0JFUkVBSkFOUWdKQ2RHa1NaTmtNcGxLSFhmMjdGa3RYTGhRYVdscFZWUVpBQUFBQU1EUkVCQUNRRFc1OWRaYk5XSENoREpEd3BTVUZDMWF0RWdaR1JsVlZCa0FBQUFBd0pFUUVBSkFOZXJkdTdjZWVlU1JNa1BDcEtRa1FrSUFBQUFBUUtVd0dZWmhWSGNSQU9Eb3Z2LytlNjFZc2FMTWNZMGJOOWFNR1RQazUrZFhCVlVCQUFBQUFHNEVwakptcFJBUUFrQU5FUmtacWJmZWVxdk1jYjYrdnBveFk0WUNBZ0txb0NvQUFBQUFRRzFIUUFnQXRjaTMzMzZyZDk1NXA4eHgzdDdlbWo1OXVwbzNiMTRGVlFFQUFBQUFhak1DUWdDb1piNysrbXU5Kys2N1pZNXpkM2ZYazA4K3FYYnQybFZCVlFBQUFBQ0Eyb3FBRUFCcW9hKysra3J2dmZkZW1lT2NuWjMxK09PUHEwdVhMbFZRRlFBQUFBQ2dOaUlnQklCYWF1UEdqZnIzdi85ZDVqZ25KeWRObURCQnZYcjFxb0txQUFBQUFBQzFEUUVoQU5SaW16WnQwcXBWcSt3YU8zYnNXQTBZTUtDU0t3SUFBQUFBMURZRWhBQlF5MjNkdWxWdnZ2bW1yRlpybVdPSERSdW00Y09IcTR6Lzl3TUFBQUFBSEFnQklRRGNBS0tqby9YNjY2OHJQeisvekxFOWV2VFFvNDgrS2hjWGx5cW9EQUFBQUFCUTB4RVFBc0FOSWk0dVRpKy8vTEt5czdQTEhOdXFWU3RObVRKRmRldldyWUxLQUFBQUFBQTFHUUVoQU54QVRwNDhxY1dMRnlzakk2UE1zWDUrZnBvMmJacUNnb0txb0RJQUFBQUFRRTFGUUFnQU41aVVsQlF0WHJ4WUtTa3BaWTUxZDNmWFgvN3lGM1hxMUtrS0tnTUFBQUFBMUVRRWhBQndBMHBQVDllU0pVdDA4dVRKTXNlYVRDYU5IajFhZDk1NVp4VlVCZ0FBQUFDb2FRZ0lBZUFHbFoyZHJaZGZmbGx4Y1hGMmpSOHdZSUJHang0dHM5bGN5WlVCQUFBQUFHb1NBa0lBdUlIbDUrZHIrZkxsMnJsenAxM2pPM1Rvb0VtVEpzbkx5NnVTS3dNQUFBQUExQlFFaEFCd2d6TU1RK3ZYcjlmNjlldnRHdS9uNTZmSmt5ZXJSWXNXbFZ3WkFBQUFBS0FtSUNBRUFBZXhmZnQydmZubW15b29LQ2h6ckxPenN4NTg4RUhkZnZ2dEt1UFBDUUFBQUFCQUxVZEFDQUFPNU1pUkkzcmxsVmVVbnA1dTEvanUzYnZyVDMvNmt6dzhQQ3E1TWdBQUFBQkFkU0VnQkFBSGs1YVdwcVZMbCtyWXNXTjJqZmYzOTlma3laUFZ0R25UeWkwTUFBQUFBRkF0Q0FnQndBR1Z0M21KaTR1THhvNGRxNGlJQ0pZY0F3QUFBTUFOaG9BUUFCeFVlWnVYU0ZKNGVMakdqaDByTnplM1Nxd01sY2t3RE1YRXhHakhqaDJLalkxVldscWFjbk56cTdzc29GcTV1N3ZMMTlkWGJkdTJWZmZ1M1JVV0ZzWS9oZ0FBQUlkQ1FBZ0FEbTc3OXUxYXNXS0Y4dkx5N0JvZkdCaW9pUk1uNnFhYmJxcmt5bkM5SlNjbmE4V0tGWXFOamEzdVVvQWFyVzNidGhvL2ZyejgvZjJydXhRQUFJQXFRVUFJQUZCaVlxTGVlT01OSlNRazJEWGViRFpyMkxCaEdqSmtpTXhtY3lWWGgrc2hOalpXUzVjdVZYWjJkbldYQXRRS25wNmVldkxKSjlXMmJkdnFMZ1VBQUtEU0VSQUNBQ1FWN1V1NGF0VXFSVVpHMm4xT3MyYk5OR0hDQkFVRkJWVmVZYmhteWNuSm1qTm5qaTBjTkpsTTZ0ZXZueUlpSWhRVUZDUjNkL2RxcmhDb1hybTV1VXBJU05EbXpac1ZHUm1waTI5L1BUMDk5ZHh6enpHVEVBQUEzUEFJQ0FFQUpXemR1bFZ2di8yMjNVdU9uWjJkTlh6NGNOMXp6ejNNSnF5QkRNUFFnZ1VMYk11S2ZYMTk5ZGhqanlrME5MU2FLd05xcHYzNzkydlpzbVZLUzB1VFZMVGNlT2JNbWV4SkNBQUFibWhsQllST1ZWVUlBS0JtNk5XcmwrYk5tNmZnNEdDN3hsc3NGcTFkdTFiejVzMVRZbUppSlZlSDhvcUppYkdGZ3lhVFNSTW5UaVFjQkVvUkdocXF4eDU3ekJZSXhzYkdLaVltcHBxckFnQUFxRjRFaEFEZ2dKbzBhYUs1YytlcWYvLytkcDhUSHgrdm1UTm42b3N2dmxCaFlXRWxWb2Z5MkxGamgrMXh2Mzc5MUs1ZHUycXNCcWdkUWtORDFhOWZQOXZuTzNmdXJMNWlBQUFBYWdBQ1FnQndVSzZ1cmhvM2JweisvT2MvMjcxSG5jVmkwZXJWcTVsTldJTVU3MWdjRVJGUmpaVUF0VXZ4MTh2Qmd3ZXJzUklBQUlEcVIwQUlBQTZ1WjgrZW1qZHZubHEyYkduM09ZY1BIOWF6eno2cjFhdFhLemMzdHhLclExa3U3cU1taVdZeVFEa1VmNzBVZngwQkFBQTRJZ0pDQUlEOC9mMDFhOVlzM1gvLy9YSjJkcmJySEt2VnFpKysrRUxUcDAvWHRtM2JSTStyNmxFOG9LVmJNV0MvNHE4WC9xRURBQUE0T2dKQ0FJQWt5V3cyYS9EZ3daby9mMzY1WmhPbXBhWHBILy80aHhZdVhLaUVoT3VLamtvQUFDQUFTVVJCVklSS3JCQUFBQUFBVUJrSUNBRUFKUVFHQm1yV3JGa2FPWEtrM2JNSnBhSTl2R2JPbktuMzMzOWYyZG5abFZnaEFBQUFBT0I2SWlBRUFGekdiRFpyMEtCQldyQmdRYmxtRXhZV0Z1ckxMNy9VOU9uVEZSVVZ4YkpqQUFBQUFLZ0ZDQWdCQUZjVkVCQlFvZG1FR1JrWldyNTh1ZWJObTFlaXl5NEFBQUFBb09ZaElBUUFsS3I0Yk1KV3JWcVY2OXhEaHc1cC92ejVXckpraWVMajR5dXBRZ0FBQUFEQXRiQi9PZ2dBd0tFRkJBUm85dXpaaW9xSzBwbzFhM1QrL0htN3o5MjdkNi8yN3Qycm0yKytXU05HakZEVHBrMHJzVklBQUFBQVFIa1FFQUlBN0dZeW1SUWVIcTViYnJsRkgzLzhzVFp0MmlTcjFXcjMrYnQzNzlidTNidlZ2WHQzRFI4K1hBRUJBWlZZTFFBQUFBREFIaXd4QmdDVW02ZW5wMGFOR3FXRkN4ZXFmZnYyNVQ1L3g0NGRtakZqaHBZdlg2NlVsSlJLcUJBQUFBQUFZQzhDUWdCQWhRVUVCR2o2OU9tYU1tV0svUHo4eW5XdVlSaUtpb3JTOU9uVDlkWmJieWt4TWJHU3FnUUFBQUFBbElZbHhnQ0FhMkl5bVhUTExiZW9RNGNPMnJCaGd6Nzk5RlBsNStmYmZiN1ZhbFZrWktRaUl5UFZxVk1uM1gzMzNRb0xDNVBKWktyRXFnRUFBQUFBRnhFUUFnQ3VDMWRYVncwZE9sUjkrdlRSMnJWcnRXM2JOaG1HVWE1clJFZEhLem82V2tGQlFicjc3cnZWcTFjdnViaTRWRkxGQUFBQUFBQ0pKY1lBZ091c1FZTUdtamh4b2hZdFdxUnUzYnBWNkJvSkNRbGFzV0tGbm5qaUNhMWJ0MDRaR1JuWHVVb0FBQUFBd0VYTUlBUUFWSXJBd0VCTm5qeFpKMCtlMUVjZmZhU2ZmdnFwM05mSXpNelUrdlhyOWIvLy9VODllL2JVd0lFREZSd2NYQW5WQWdBQUFJRGpJaUFFQUZTcTRPQmdUWmt5UlVlUEh0VzZkZXUwWjgrZWNsL0RZckZveTVZdDJySmxpMXEyYktuZXZYdXJSNDhlOHZIeHFZU0tBUUFBQU1DeEVCQUNBS3BFOCtiTk5XM2FOTVhIeCt1amp6N1MzcjE3SzNTZCtQaDR4Y2ZINi8zMzMxZW5UcDBVSGg2dXpwMDd5OW1aUDlJQUFBQUFvQ0w0MnhRQW9FcTFiTmxTMDZkUFYxeGNuTmF0VzZlWW1KZ0tYY2RxdFdyMzd0M2F2WHUzdkx5ODFMMTdkNFdIaDZ0bHk1WjBRSzVraFpLc2hZWmNuUGcrQXdBQUFEY0NtcFFBQUtwRm16WnROR1BHREMxY3VGQjkrL2E5cG03RldWbFordmJiYi9YY2M4L3BxYWVlMHZyMTY1V1NrbklkcTNWUVdYRlhQUHora1J5OWN6am5LaWNaVXRKYXFUQ3Ywc3I2ZnN0V1dhM1dVc2ZrNXhjbzVrQnNwZFZ3by9qa3N5KzE4ZXZJTXIrZkFBQUF1TEVSRUFJQXFsVndjTERHangrdjExNTdUZmZkZDU5OGZYMnY2WHFuVDUvV3VuWHJORzNhTk0yWU1VTnIxcXpSd1lNSENVREtLL0Y5cVNCRFN2ejNaVjlxNGUyc1p0NVhXWVJnRkVwNVNaSlJVQ2xsblRsN1R2T1h2S3JKZjUycEV5ZFBYWFhjcnQxN05QWHAyVnI1Ny85VXlzOCtMVDFENTFMVDdCcWJsMWUrc0hUcmpsM2xydWY0aVlSeW55TkpaOCtsNnNWWC82NkhIM3Vpd2tIaGhheXNDdDBiQUFBQU5RZExqQUVBTllLUGo0L3V2ZmRlRFJvMFNELysrS00yYnR5b3c0Y1BYOU0xVDUwNnBWT25UdW56enorWGw1ZVhPbmJzcU02ZE82dGp4NDd5OXZhK1RwWGZnQXJPU202TnBIcGRKU05meWprcWVUU1hKS1dtcGlwNXkzZmFHMzlNbitWTGVZWlpoaVJuSjhuTDJhUitYYnZvcm9oSmNqWlh6bHVNTDcvNlRvWmhLTzVRdlA0ODlXbTk5dUo4dFd6ZVRJWmhLQzB0WGZYckZ3WE1YMyszV1lXRmhmcjNtZy8xeTc3OVdqSi9sbTJmeXBNSnB4UVVHRkNocGVqWk9UbHljM1ZWUmthR25wcjV2SjU5NmdtMWJ0WGlxdU1OUTVvemY0bWFOMnVxU1k4K0xDZW5zdjl0ZHZhOHhicno5bjRhUDNhVVhOMWN5eHlmY0NwSlU1K2VyWDdoUFRWbDBxTnljM096Ky9tNHVoWmRQekhwdEQ3NWJJTnU3dHhCRGYwYTJIMytQLysxVXJ0K2p0WXJpNTlYSFpvR0FRQUExRm9td3pDTTZpNENBSUFyaVkrUDE2Wk5tN1JqeDQ3ck9ndk1aREtwVFpzMjZ0S2xpenAzN3F5QWdJcUZSVFhCbURGamJJOVhyVnAxL1M2YzlCL0p0YjZVZDFvS0dDM0RNUFN2dDkvV29mUUNHYUhoeXFzZnBMekMzMzdQQ3VWMDdCZmw3Tit1OEpzN2FOeXd1K1YwSGIrdjJUazVHajF1a3M1blpzcTNYbDNOZm1hYW1qZHJLa2w2YStVSDJoMjlWMzlidWtqWjJkbjY0eU9UWmJWYTFTNmtqYVpNZWtTTkd6V1VKQjA1ZWx6Lzkvd0x1bXRBZjAxNjlPRnkzZi9zdVZROU8yZWhtZ1lINnFIUkkvWFFoTWZMZFg2UGJyZG96alBUeWx4T2Y5ZlFrUlgrZlc5MlUxTXRuUHVNR2pYMHMydjhtZzgvMW9xVjcwdVNQdnJnYmRXdDQ2TzgvSHd0V1B5S1RxZWNMZlhjL0lJQ25Vd29tc1VaMHFhVlhsdzRSeDd1N2hXcXU3cFUydXNIQUFDZ2hqR1Y4UmNlWmhBQ0FHcXNsaTFiYXVMRWlSbzVjcVNpb3FJVUZSV2x4TVRFYTc2dVlSaUtqWTFWYkd5czFxeFpvL3IxNjZ0Tm16WnEzYnExV3JkdXJhWk5tOHBzTmwrSFoxQ0xOYmxmS2tpVlhPcHJ5NVl0OHUvVVUwZEQ3bEdtMlZ1RmhsSFVxZVF5VGlwczFsbHV6VHByMjZFZnRXM09pM3A1eG1UVjgvUzRMaVY5dVA0em5jL01sRlMweEhmcTA3TXZHL1Bjd3BmazdlVnBDOWdPSEl6VGhNbFBYVFp1L2FkZnlMOXhJNDBZT3FqRThZOCsva3hyUHZ6NGl2ZlB5YzFWYm02ZWpodzdyb3p6bWJiallhRWhNanM1S1M4dlg3R0hEbC8xV005dXQ5cTExNmJaN0NTcjFhbzZQajVxZGxOd21lT1Rray9yek5semtxUmJPbmRRZy9yMkw5TXYvbnR1TmhmTmJuUnpkZFc0c2FQMHhGUC9wNnlzYkx1dWN6RHVzR2JQVzZ5RmM1KzlwdjFFQVFBQVVEMElDQUVBTlo2dnI2K0dEQm1pd1lNSDY5aXhZNHFLaXRLMmJkdVVtWmxaOXNsMlNFMU4xZmJ0MjdWOSszWkpSY3N1VzdSb1lRc01XN1ZxSlI5SFhEN3BVbDk3OSs3VmdYTzUralF1V3hsT1hwSmh5Tk9TcFp0UDdWRG8yYjJxbDEwMHl5emQwMC83RzNiVVR3SGRsZVBzS1hQcnJySTBDTlNFdVMvcGhSbFQxYnordFMzcFBuYmlwRDVZdTA2UzFLeHBzUElMOHBXWWRGck96czRLRFdtanJPeHNlWGw2YXM4dit5UkpycTR1Q21uVFdzbW5VNVJ5cHFqRzBKQTJ0bVhHa3JSOTV5NTF2Ym16bWdZSDJvNk5HRFpZeDA4bTZJdU4zOGpaMlZudWJtNjJQZmJxMWF0cm15RjM4VDZTdEdET0RIbDdlZWxrd2lrOS9OaVVxeDdyRzk3VHJ1ZDZjUmx5KzdBUVBmOS8wOHNjdjJMbCs3WlFjOHlvKzhvVmJ2OTJodWZGaFNYTm1nWnJ4ZCtYeXR2YnE5Yk5DZ1FBQUVENUVSQUNBR29OazhtazVzMmJxM256NWhvMWFwVDI3ZHVucUtnby9mVFRUeW9vdUg1Tk1mTHo4M1h3NEVFZFBIalFkc3pmMzk4V0ZnWUZCU2tnSU9ERzI4ZlFVaUR0M2lUZE9sRDZOYVR5YmhHbVEzbk5sRkZneUNSREVjZSswdThPckpGbi9tOGFVNlRHNmRhRXJSb2U4Mit0RDMxQVVUZmRMdWY2QWZMc00wTGpGNzJoRFM4OEk5Y0tUc3JNeTh2VG9wZGVsOFZpVVk5dXQyanVzMC9wWU53aFRaaytTeGFMUmVNZmVsRC9YZjgvSFRoWTFIVzVVVU0velgzMnIyclR1cVdTVDZmb29RbFB5R0t4cUgxWWlCNTllRXdaZDVPbS9tV0NSdjFoaEJvMzhsUENxVVJid0xkeStXdnk5dktTSkdWbVh0RHZIaWpmRW1WNzJiTlBZV1hjeTJxeGF2NlNWK1hsNmFHcGY1bFFycjBJQVFBQVVMc1JFQUlBYWlXejJheE9uVHFwVTZkT3lzbkowWTgvL3FnZmZ2aEJCdzRjVUdWc3I1dWNuS3prNUdSdDJiTEZkcXhPblRvS0NBaFFRRUNBQWdNRGJZOTlmWDFyNTU2R1RrNVM5QmFwemExU3ZjYXlHdEk3aDdKdDRlQ1lQVytxei9GdlM3MkVkLzRGamRuekx6WE5PS29QT282WFM4TWc1ZFh6MTVoM051Zy80d2VXdXlURE1MVG9wZGNWZitTWSt2YnBxUm5USnN2WjJheTJyVnZLeGNWRkJRVUYramw2bis2K283KzIvRkEwQTNSQS93aTFhZDFTa3VUZnVKRjY5K2lxNzZPMjZadnZ0dWpSaDhjb1BUMUQrUVVGVjkybnoyUXl5Yjl4dzFMcktqNUxiOHIwMlRJN09TbS9XRWg5cFdQMk1sZGlRRGhsK2l5bHBsM3F2bHg4Q2ZINFNVOHFMVDFEa3VUbTVsYXVQUnF0Vml2TDhnRUFBR294QWtJQVFLM240ZUdoaUlnSVJVUkU2Tnk1YzlxOWU3ZWlvNk1WRXhNamk4VlNhZmM5Zi82OHpwOC9YMkttb1NTNXU3dmJ3c0pHalJxcFhyMTZKVDdxMUtsVE04TVVKN1AweUF1MlR6Y201dWxzcmxXU1NRUGpQaTRaRG5xWXBYWjFKYjlmOXhjOG15TWR5SkJ5aXZiKzYzdjBhNlY2Tk5TRzFzUFVyTThnSFZ2N3VnNm0zNmFRZXZaMzJKV2tDeGV5dE85QXJQcUc5OUwzVzdhcVY0K3U2dDcxWmtsUzg1dUNkZnhFZ3JyZTNFa0JBZjdxRU5aT2UyTU9hTU9tYi9UZ3lCRzJXYVZkYittczc2TzJxVjk0TDZXbFoyam1jNHVVbTV1cjE1Yk1sNDlQeFdhQm1wd3VCY0RIanArNDdPdFhPbWIveFl1dWJiVlliY3ViUzFPZTJiTi9tVEJPVTUrZXJRS0xSYzdPNWhLdmo1emNYTG03Ri8xOE5tejZSdlhxMU5HREkwZVVlYzNVMURUOTM3ekY2dE96bTBiOVliamR0UUFBQUtEbW9Jc3hBT0NHbForZnI1aVlHTzNaczBmUjBkRTZkKzVjZFpkazQrUGpvM3IxNnFsdTNib2wvdXZ0N1MwWEZ4ZTdQOGFORzJlNzV2WHN3aHI1L2ZlSzlPNm94SHl6R21hZjF2UGZUSlc1OE5mT3VzMjhwQUdCUlNGaGNUbFc2ZXRUMHJHaVVNdnFaTmFzMjEvVldjOUcycmR4allMYWhHcnRxRDdscmlYelFwWSsvWHlqM2xtMTJ1NXpUQ1pUbVROSnc5cTExWklGcytYbTZuclZNY1gzRVB6NFB5dDE1T2h4TmZScm9McDE2dWplUC96UmR2eTMrdzJXZHF3c3d4OFlaMnZHVWw3MjNDUGpmS1o4dkwzazVPU2taK2N1MU01ZFA5dk8zYlU3V3F2WHJpL1hQYytjUFdlcjk0K2ovcUEvanJxdlFyVkxVbUxTYVczODVqdnQzWGRBcDFQT0tEOC9YNTRlSHZMM2I2U3dkbTNWUDZLUGdvTUNLbno5MzZLTE1RQUFjQlIwTVFZQU9DeFhWMWQxNmRKRlhicDBrV0VZU2toSTBKNDllN1Jueng0ZE9uU29VcFlpMnlzek0xT1ptWms2ZWZKa3RkVlFtaDE3ZnRINVhsMGtTYmNmMlhBcEhQUjFsUVlHUzg1WGVIL2hZUzc2MnVvalVucSt6SVZXRFRqeWhkYTBmMGlGVFVOMU9tNnZEUFZSZVJkZkcwYWhQdmxzZ3lTcFpmTm1pajk2VEpMVXNYMW9tZWVtcGFmclpFS2lyYXR3N0tGNDVlWGxTWkxpRGgvUngvL2JvUHRIRExXTno4M05rOFY2YVZaZGRrNk83WEgwM2hndGV1bDErVFdvcjRWelo1YnpXVWoyL3JwZG5KMVlrUzdHOXFoYnA2amhqc1ZpMFMvNzl0dU9IeitSb0g3aHZiUjErNC82OXZzb3U2OVgzSHNmckpYVmF0SERZeDRvMTNtR1llanQ5MVpyN2JwUFpiVmE5ZlNUazlXeGZUc2xKcDNXMis5OW9KOSsva1UvL2Z5TFZxMytVRU1IM2FWSkU4YlZ6bVg4QUFBQU5SUUJJUURBSVpoTUpnVUhCeXM0T0ZoRGhneFJWbGFXOXU3ZHE1aVlHQjA2ZEVpSmlZblZHaGpXQklXU2ZrZ3BVSGdqRjUzTkxkU0ZYM095VGttN0xnM3ExZmhTT0JoM1h0cDVScEloZFc4a3RhNVQ5TFhlamFYUGk0TFBqc203dEtiOVF6TFZiYWpDOURQNjVWeU9Palh3c0xzbWk4V3FXZk9XS0RVdFhaSTBjL29VL1J5OVYyOHNlMHRKeWFkVnA0enUwaGZQcSt2anJlRkRCK21wbWMvTHg5dExFOGFQVmYvd1huSnpLN25rT2U1d3ZKNmR1MUM1dVhtWFhXdk8vQmNsU1Ftbmt2VE1uQVYyUDRlTENxM1djbzJ2U0Jmajh0aTMvMkNKNXpuMTZkbjYvZThHYTlyamoybk1BL2NwS0xCSmlSRHU0OCsrMU4rV3ZTVkplbWZacXdvT0NyenNtaFcxOHYzL2FQVi9MODFjek0zTlZlTkdEZFc0VVVNdGVuNm1SajA4VWRuWk9USU1ReDkvOXFYOC9CcG81TytIWGJmN0F3QUFPRG9DUWdDQVEvTHk4bEtQSGozVW8wY1BTVkoyZHJiaTQrTjErUEJoSFRwMFNQSHg4Y3JPemk3aktqY1drNlJnVHlkWnJWWVZtSXJlSXJnVzVxdEI5cGxMQXdKK0RmY3lDNlN2RXFYQ1gwUFZUWW1TdjRmazQxSTB4aVRKa1B5eXpzaWxNRjhtSnljVkdvYU9adWFYS3lDTVBYUllNZnVMOW5oczI3cVZtZ1lIYW45c1ViZmlNMmZQMlQxejdzelpWT1huRjZoSDExczBlZUtmcnRxZ3BHUDdVQzJjKzZ3V3ZmUzZmTHk5WlRhYmRTaitpQ1RaWmlGS1JUTVRMN0szU1VtQm5mdGhWdFhNdU84Mi8xRGljeWNuSjYzOTZGTWxKaVpyenJOL3RZM3BGOTdyc3Bxc2hZVktUODlRdlhwMXIwc3RuMzYrc2NUbmg0OGN0VDMyOXZKUys5QVEyMUpvU2RxdzhSc0NRZ0FBZ091SWdCQUFBRW1lbnA3cTBLR0RPblRvSUtsb3lXTmlZcUl0TUx3NHkvQkdacExVek5zc3d6Q1VheW1VSkhubUYydVM0ZW9rdWYrNjcyQnFubFJvS0Q1SFduMWFlaVRBVU9QVXZLS0EwTjFjTkRhdjZCcGUrVmt5Sk1rd2RDUXp2MXcxaGJWcnF4ZWVuNm1rMHlucUg5RzdxQXdYRjl2WHk5cHpiOERnb3Yzd0hwLzRKN1VMYWFOdXQzWXA4NTRkMjRkcTljcGxra3J1UWJoZ3pnemJ2VTZubk5HRDQvNHN5ZjRtSlhuNTlqMzNxb2dITFJhTE5rZHRVOTA2UHJKWXJjckt5bGJ2bnQzMC9aYXRpdHEyVTBlT0hWZFdWcllXTEhsVjZ6NzVYSk1uamk5eC9wS2xmOVA1ekV5OXNuaWVHdm8xdU9aNmZ0dTB4L1UzKzBKNmVKUU1sVlBLc2FRYUFBQUFaU01nQkFEZ0Nrd21rd0lEQXhVWUdLaStmZnRLS3BwbG1KaVllTmxIU2tyS0RiVTgyV1F5eWMxSnlwRjB3YlZZbDkrOFFpbkxJbms1UzQwOEpGY250VkNoZXRXUm5qNWkwdUJmY2pRc3lFdk9PVlpiT0NoSm1XNCtzbGhUNUdxU1hDNi9YWmx1dmJsemljK0xoMGtGQlJibDU5dmZ4ZmQ2S1Nnb21nM280dUtpano1NFM1NGVIcVUyS2VsMmF4ZjVlSmZkb0VTU0x2NG03ZmxsbnlaTWZxck04ZWZTMHNwZC81YXRPNVI1SVV1REI5NmhMelorSTBtNjU4N2I5ZjJXclRLYnpmS3JYMStmZlBhbEpPbEE3Q0ZObWpwRG9lM2EyczYvKzQ3YjlQby9WK2l2ejh6Vks0dWZWLzM2dmxlOHo4T1BQVkZxSGU4c2UwMlM5T2Z4RCtubE41WXBMeTlQTFpzMzAzMi9HMUppM1BIakpmZnFyTzlicjF6UEZ3QUFBS1VqSUFRQXdFNmVucDVxMWFxVldyVnFWZUs0eFdKUmNuS3lMVEJNU2tyU3FWT25sSlNVcEh3N1o0M1ZORjdtb29EUTR1U2lSSjhnQldRbUZIM2h4QVdwWGIyaWhpUkRtOHIwMDFuZDFrTHFHbHBmNzJ3NXJ5Zm1IOVhrY0IrRi9IcWRVM1dDWlRXWlZaaVZJY09qanJvMzlyem0yaTR1ODVXayswYVBMMlhrSlpaeTd2OVhGbWRuc3g0ZVBWS0RCOTRoVDQrckw1bXVWNitlWG50eHZrSkQycFI3NlhCMmRvNnRJY3YxOXArUFBwRWtEZWdmb2M4MmZDVkphdHVtcFhwMnUxWEJ3UUZ5ZG5aVzVPYXRrb3FXK0M1ODdsbkZIVDVpVys3ZHBWTjc5ZTNUVTk5SGJkT00yUXYweXVMbjVlVjErYy8yWklKOXMyNXY2OWRIZlhwMVYwNXVycTJKeWtYZmZoK2xZeWRLQm9SREJ0NVp2aWNNQUFDQVVoRVFBZ0J3alp5ZG5SVVVGS1Nnb0tBU3h3M0RVRTVPanM2ZlA2LzA5SFJsWkdTVStDaCs3UHo1ODdKZTV4RHJXdHpVcUw2eWM5S1U3ZUdybndPNktTRDIxNER3aHhTcG1VOVJRT2p2SVEwcTZyTHJJK254NWw3YUgzTkJyeTFQVUppbjlKQy90S2RKVjZYbTVNcDhiSytzd2UwVVVzLysvUWV2cWxqUTFxWjF5eEtCNFc4ZGlEMGtTY3JNdkhEdDkxWFJ6M1RmL29PSzNMSlY3VU5EVkxkdW5UTEdGK3J2eTkvV3paMDdhdnhERDlwOUQwbnExYU5ycFRRcDJmVnp0QTdISDFYM3JqZGZ0ang0M3V5bkpSVUZpQmM3T0kvNzR3TUtEV21qdU1OSFNvd2ROM2FVYlRueTNJVXZhdkc4V1hJcTVXZFJGbGRYRjdtNlhwcGphaGlHUHYxOG8vNjVZcVh0bU5sczFzamZEOVg5dng5NmhTc0FBQUNnb2dnSUFRQ29KQ2FUU1o2ZW52TDA5SlMvdjMrcFl3M0QwSVVMRjVTZG5hM2MzRnpsNWVVcE56Zlg5amd2TDArRmhZVzJENnZWcXNMQ1FuMzQ0WWVWVXZ2djdybFRtNWI5VncwR2pOWTNMUWJxOWlOZnlMMGdWOHF4U2g4ZmwrNElsUHhLZGdEVzJWeUYvcEtpTjFvWlduZEcrc3NoazV4YitlbEVhcHBjVTQ3SnBWTzQ2cmhXUEVDNnFQaEV2Q1h6WjVXNkIrR2ZwODZRaDd1N3R2KzRXNzE2ZEwybSs3NjE4Z050MjdsTFo4K2xTcEkrK2V4THJmbnZwV0R1U2sxSzB0TFRsWnFXcnJqRFIrVGZ1SkVHRDd6am1tcTRWb1poYU1YSzkyVTJtL1hvdzJPVVZhd1J6OFZWOGdVRkJWci82UmVTaWdMWUlmZGNlYlplWUJOLzNUV2duNzdZK0kxK2p0Nm5kMWF0MFovR2ppb3g1dXZQL2x1aE92ZnRQNmhsSzk3VndiakRrcVJHRGYzVXAyYzMzVHZvYmdVRk5xblFOUUVBQUhCMUJJUUFBTlFBSnBOSlBqNCs4dkh4S1h0d01aVVZFRFpxMkZEdUJkbjZPZTZBdXJScHB3ODZqZGU0WFg4cit1TFpQR250VVNuWXMyZ3ZRa2xLeVpGT1prdFdRODRtNlErTnBPVHdzZHE0YzV0OHpuK21DeTF1MFNNaDE5N01RcElLclpmMk43d1l4SlZtLzhFNFJlK05rZFZxMFpPVEg3dXNJY2JWSER0eFVsOS90OW4yK2Y4MmJKS2JxNnVHRFJtb0RxRWhXdnpLMzY2NkJQaEtUVXBlLytjS05mUnJvTzVkYnk3MXZrWmg1ZTFuK2VWWDMrbHcvRkg5WWNTOXVxbHBrUGJHSENoMjQ2TDdmdlRKNXpwN0xsVnVycTU2WnRya1VwZEczL2U3SWRxdzZWc1pocUcxNno3VnZZUHV1cWFtSmVkUzAvU1BmNjNVNXFodGFoOGFvb25qeDZyYnJWMFVIQlJZNFdzQ0FBQ2diQVNFQUFEZ2l0NTQ4aEhkKyt4aXhmbjZTWUhocXBPVHJoSDczNWZKTUNTcklSM0xLdnI0RGNQa3BMVmhZN1Exc0w4UzFWVDFJbGVwWHR4V2RjcVBrT1IzelhVVkZtc0ljNlVnN21vU0VwT1ZuWk5iYXJPUUE3R0g5UG1YWCt1bm42TjFwbGluWEU5UER3MGJQRkFqaGc2eUxTdjI5MjhrVnhkWCtmczNrb2U3K3hXYmxGUkVZV0ZoMllNcTZOanhFMnJab3BrZUhqMVNVdEUraDdiN0dvWXlNczdyZzdYckpFa1RIM21vekdBdU9DaFFIY0xhNlpkOSsyVzFXblhrMlBFS0I0US9iTitwRjEvNWg4TGF0ZFhiLzN5RlVCQUFBS0FLRVJBQ0FJQXJxbCt2cmg2N2Y1aitzZTU5N1l1NFgva3RCdXBFdmVhNmYrOUtCWjQvZWNWekV1bzIxWDg2UEtRdDdzMTBQT0dFdkxkL3JJemJ4bXI1SGEwVjFyQjhzeU92cG5qSGFIdUN1QUdENzVNa1BUWnVUSm1kaE92V3FhUHZOditndkx3OFNVVU5Pb1lQdlVmRGh3NjY3RDV0VzdlNjBpV3VXblBDcVNRRkJ3V1VPYmJRS0FvSUs5TEZ1S3htMnVQR2psSnFhcHBjWElyMitzdkp6YjEwYm1HaC9yYjhiV1ZuNStpZXUyNjNlemwwLzRqZSttWGZmcGxNSmpXL3FhbGQ1L3pXZjlmL1QyKyt2VXFHWVdqSHJ0M2FzV3UzWGVkVmRBa3pBQUFBU2lJZ0JBQUFWelc2YnpjbFpsbjAyUmZ2S2JycnZVcHFGS1FEZlY5UXEvUWpDanNUTGQvY29sbDJhZTRORk5Pd2svWjROTlhSOUhUbEhZdVc5Nzd2bE4zalhrM3YxVnBkQStwZnQ1b3FjNFpkUUpQR2Vuak1TQzFiOGE2R0RSbW9jV01la0tmbnRUVldNUXhETDcrK1RGdTMvNmczWGw2Z3dJRFM5OUM3K1B3cTBzVzRzSXhHTjI2dXJtcmkzOWoyZWZFWmhOOUVibEhrbHEzcTBxbTlIcDg0WG1ucEdmcnhwNS9Wb3RsTkNnNE9sSEdWNzN0RW41NWEvdlo3NnRPenV4bzFyTmdNMGVWdnZWZWg4d0FBQUhCOUVCQUNBSUJTVGIrbmw0SURtdWpObGU4cDNhZWhUcmZ1cXA4OTYraFQzNzV5Y1RMTFNWSzJwVUQ1T1lVcVREd296d05SY25OMlVjRnRveldyYTVDR05mZTlydlZZTEJiYjQ4Zi9PbE5PSnZzYW54U1dOYjN1VnlPR0RwS3JpNHZ1SFhTWDdWaFM4bW5OWC95cWJXYmhsUlJjcGE3OGdud2xKcDJXSkQwelo0SGVlR2xocWQyUHJiL3VzVmlSTHNiRkc2WFlvL2dNd2dLTFJSM0MybW5lckJseWRuWldhbXFhbHJ6eWQwbEZlMlNhelplK3p4ZG5JRXBTM1RvKyt0dkxDOVdrU2VtTmVBQUFBRkJ6RVJBQ0FJQXlQZEM1dWU1Y1BGT1QxbTFUMHU3dlZKQ1hMY1Bzb2h3UEg1bXNCWExLelpLSENtVjFyNk9DemdNVUd0UlFML1VNVmtPUDYvOVdvM2hBbUhBcXllN3pTZ3YzaWpPWlRDWENRVWxxNHQ5WWYzendQczJadjBRV1M5RXNQYWNyTkVlNWVPeTNkVjA4bm56NmpHWXZlRkZMNXMrU202dnJGZTkvOGZrVkQrSHNyYnU4QVdGK2ZyN3RjYi93WHJwL3hGQmJVNUptTndWcjlqUFQ5TUhhZFRvY2Y5VDJ2SU1DbThpL2NhTVMxMmxXd2FYRkY3RlVHQUFBb0hvUkVBSUFBTHMwY0hQV21nZkNsVGE4cDFZZVBLY3RDYW5LVE05UWdja3NzNGVIR25oNnFGY1RiejNZdXI0YWVwUXYzQ3FQL0lKTEFlRzYxVy9idFFlaGo0KzMzTnpjcnVtKzNXKzlXVys4dkZDZUhoNXExTkN2M0FHZXZkemQzSFQvNzRmcXZ0OE5zV3U4eVdSU2VPOGUrdU1EOXltd25MUDQ4dktLQWtKM2R6ZVpUS1lTSFl2TlpyTWlldmRRbjU3ZHRPaWwxL1hkNWgvVU5EaFFjNTc1YTdudUFRQUFnSnJQWkJoMnJyY0JBQUExenBneFkyeVBWNjFhVlkyVlZKMnZ2dDJzNkYvMnFldXRYUlRSdTBlSlVPdEt2djV1c3lKNjk1U3JhK1dGbHJYVjE5OXRsc1ZpVWQvd1h2SndkNy9xdUtUazA0bzVFS3QrNGIzazdIemovUHV5STc1K0FBQ0FZektWOGFiNXhubUhCd0FBSE1JZHQwWG9qdHNpN0I0L29MLzlZeDJOdmQrYkp2Nk5TelEzQVFBQXdJM0Z2bDI5QVFBQUFBQUFBTnlRQ0FnQkFBQUFBQUFBQjBaQUNBQUFBQUFBQURnd0FrSUFBQUFBQUFEQWdSRVFBZ0FBQUFBQUFBNk1nQkFBQUFBQUFBQndZQVNFQUFBQUFBQUFnQU1qSUFRQUFBQUFBQUFjR0FFaEFBQUFBQUFBNE1BSUNBRUFBQUFBQUFBSFJrQUlBQUFBQUFBQU9EQUNRZ0FBQUFBQUFNQ0JFUkFDQUFBQUFBQUFEb3lBRUFBQUFBQUFBSEJnQklRQUFBQUFBQUNBQXlNZ0JBQUFBQUFBQUJ3WUFTRUFBTFdZdTd1NzdYRnVibTQxVmdMVUxzVmZMOFZmUndBQUFJNklnQkFBZ0ZyTTE5Zlg5amdoSWFFYUt3RnFsK0t2bCtLdkl3QUFBRWRFUUFnQVFDM1d0bTFiMitQTm16ZFhZeVZBN1ZMODlSSVNFbEtObFFBQUFGUS9Ba0lBQUdxeDd0MjcyeDVIUmtacS8vNzkxVmdOVUR2czM3OWZrWkdSdHMrN2RldFdmY1VBQUFEVUFBU0VBQURVWW1GaFliWlpoSVpoYU5teVpZU0VRQ24yNzkrdlpjdVd5VEFNU1VXekI4UEN3cXE1S2dBQWdPcGxNaTYrT3dJQUFMVlNjbkt5NXN5Wm8renNiRW1TeVdSU3YzNzlGQkVSb2FDZ0lCb3d3T0hsNXVZcUlTRkJtemR2Vm1Sa3BDMGM5UEx5MHR5NWMrWHY3MS9ORlFJQUFGUXVrOGxrS3ZYckJJUUFBTlIrc2JHeFdycDBxUzBrQkZBNkx5OHZUWjA2dGNRK25nQUFBRGNxQWtJQUFCeEVjbkt5VnF4WW9kalkyT291QmFqUjJyWnRxL0hqeHpOekVBQUFPQXdDUWdBQUhJaGhHSXFKaWRIT25UdDE4T0JCcGFXbEtUYzN0N3JMQXFxVnU3dTdmSDE5RlJJU29tN2R1aWtzTEV4bHZFY0dBQUM0b1JBUUFnQUFBQUFBQUE2c3JJQ1FMc1lBQUFBQUFBQ0FBeU1nQkFBQUFBQUFBQndZQVNFQUFBQUFBQURnd0FnSUFRQUFBQUFBQUFkR1FBZ0FBQUFBQUFBNE1BSkNBQUFBQUFBQXdJRVJFQUlBQUFBQUFBQU9qSUFRQUFBQUFBQUFjR0FFaEFBQUFBQUFBSUFESXlBRUFBQUFBQUFBSEJnQklRQUFBQUFBQU9EQUNBZ0JBQUFBQUFBQUIwWkFDQUFBQUFBQUFEZ3dBa0lBQUFBQUFBREFnUkVRQWdBQUFBQUFBQTZNZ0JBQUFBQUFBQUJ3WUFTRUFBQUFBQUFBZ0FNaldQb3I4UUFBQVZwSlJFRlVJQVFBQUFBQUFBQWNHQUVoQUFBQUFBQUE0TUFJQ0FFQUFBQUFBQUFIUmtBSUFBQUFBQUFBT0RBQ1FnQUFBQUFBQU1DQkVSQUNBQUFBQUFBQURveUFFQUFBQUFBQUFIQmdCSVFBQUFBQUFBQ0FBeU1nQkFBQUFBQUFBQndZQVNFQUFBQUFBQURnd0FnSUFRQUFBQUFBQUFkR1FBZ0FBQUFBQUFBNE1BSkNBQUFBQUFBQXdJRVJFQUlBQUFBQUFBQU9qSUFRQUFBQUFBQUFjR0FFaEFBQUFBQUFBSUFESXlBRUFBQUFBQUFBSEJnQklRQUFBQUFBQU9EQUNBZ0JBQUFBQUFBQUIwWkFDQUFBQUFBQUFEZ3dBa0lBQUFBQUFBREFnUkVRQWdBQUFBQUFBQTZNZ0JBQUFBQUFBQUJ3WUFTRUFBQUFBQUFBZ0FNaklBUUFBQUFBQUFBY0dBRWhBQUFBQUFBQTRNQUlDQUVBQUFBQUFBQUFBQUFBQUFBQUFBQUFBQUFBQUFBQUFBQUFBQUFBQUFBQUFBQUFBQUFBQUFBQUFBQUFBQUFBQUFBQUFBQUFBQUFBQUFBQUFBQUFBQUFBQUlBYndQOERYbGR1NkZYckV6MEFBQUFBU1VWT1JLNUNZSUk9IiwKCSJUaGVtZSIgOiAiIiwKCSJUeXBlIiA6ICJtaW5kIiwKCSJWZXJzaW9uIiA6ICIiCn0K"/>
    </extobj>
    <extobj name="C9F754DE-2CAD-44b6-B708-469DEB6407EB-5">
      <extobjdata type="C9F754DE-2CAD-44b6-B708-469DEB6407EB" data="ewoJIkZpbGVJZCIgOiAiMTY3ODc4MTI1NzcwIiwKCSJHcm91cElkIiA6ICIxMjUzMzM2MTkiLAoJIkltYWdlIiA6ICJpVkJPUncwS0dnb0FBQUFOU1VoRVVnQUFCUWdBQUFUV0NBWUFBQUJwSTB1RkFBQUFDWEJJV1hNQUFBc1RBQUFMRXdFQW1wd1lBQUFnQUVsRVFWUjRuT3pkZDNSVTFkN0c4V2RtMGlzaFFnb2RJaVUwcVJGRkxvSWdJcUlvNkJXd1J5blhodlFiUlJFditsSUZBWkdpMkFzV3ZDQ2d5QVdESUYxYWtCaWFFQ0FGU2E4emszbi9pQmtTMDBPSmNiNmZ0VnhPenRubjdEM2pKR2FlN0wxL0Jwdk5aaE1BQUFBQUFBQ0F2eVdEd1dBbzY3enhhZzBFQUFBQUFBQUF3RjhQQVNFQUFBQUFBQURnd0FnSUFRQUFBQUFBQUFkR1FBZ0FBQUFBQUFBNE1BSkNBQUFBQUFBQXdJRVJFQUlBQUFBQUFBQU9qSUFRQUFBQUFBQUFjR0FFaEFBQUFBQUFBSUFESXlBRUFBQUFBQUFBSEJnQklRQUFBQUFBQU9EQUNBZ0JBQUFBQUFBQUIwWkFDQUFBQUFBQUFEZ3dBa0lBQUFBQUFBREFnUkVRQWdBQUFBQUFBQTZNZ0JBQUFBQUFBQUJ3WUFTRUFBQUFBQUFBZ0FNaklBUUFBQUFBQUFBY0dBRWhBQUFBQUFBQTRNQUlDQUVBQUFBQUFBQUhSa0FJQUFBQUFBQUFPREFDUWdBQUFBQUFBTUNCRVJBQ0FBQUFBQUFBRG95QUVBQUFBQUFBQUhCZ0JJUUFBQUFBQUFDQUF5TWdCQUFBQUFBQUFCd1lBU0VBQUFBQUFBRGd3QWdJQVFBQUFBQUFBQWRHUUFnQUFBQUFBQUE0TUFKQ0FBQUFBQUFBd0lFUkVBSUFBQUFBQUFBT2pJQVFBQUFBQUFBQWNHQUVoQUFBQUFBQUFJQURJeUFFQUFBQUFBQUFIQmdCSVFBQUFBQUFBT0RBQ0FnQkFBQUFBQUFBQjBaQUNBQUFBQUFBQURnd0FrSUFBQUFBQUFEQWdSRVFBZ0FBQUFBQUFBNk1nQkFBQUFBQUFBQndZQVNFQUFBQUFBQUFnQU1qSUFRQUFBQUFBQUFjR0FFaEFBQUFBQUFBNE1BSUNBRUFBQUFBQUFBSFJrQUlBQUFBQUFBQU9EQUNRZ0FBQUFBQUFNQ0JFUkFDQUFBQUFBQUFEb3lBRUFBQUFBQUFBSEJnQklRQUFBQUFBQUNBQXlNZ0JBQUFBQUFBQUJ3WUFTRUFBQUFBQUFEZ3dBZ0lBUUFBQUFBQUFBZEdRQWdBQUFBQUFBQTRNQUpDQUFBQUFBQUF3SUVSRUFJQUFBQUFBQUFPaklBUUFBQUFBQUFBY0dBRWhBQUFBRUFObDVTVXBEbHo1dWpjdVhNVmFtODJtelYrL0hnZFBIaXdTdjBsSnlkcjJyUnBpb3FLcXRMMUZaR1RrNk1sUzVZb1BqNytpdlVCQUFEeUdXdzJtNjI2QndFQUFBQ2c2dExUMHpWbzBDQ1pUQ2FOR0RGQ2d3WU5LdmVhL3YzN3kydzJxMmZQbm9xSWlLaFVmems1T1JvMWFwUmlZMk4xenozMzZJa25ucERCWUtqcThFdVVsWldsZ1FNSHltQXdxRnUzYmhvMGFKQ3V1KzY2eTlvSEFBQ093bERPLzZpWlFRZ0FBQURVUVB2MjdkUHMyYk9WbUpnb056YzNTWkxWYWxXUEhqMHFkSDNCTlhmZmZYZWwrM1oxZGRXb1VhTmtzOW4wK2VlZjY3UFBQcXYwUFNyS1pyTnArL2J0aW8yTnZXSjlBQURnNkFnSUFRQUFnQnJvMUtsVFdyOSt2UjU1NUJHdFhidldmcnhXclZxU3BNek1UUHV4dkx3OGJkdTJUWVVYRHprNU9VbVNBZ0lDeXV4bjlPalIrdlRUVDRzZDc5S2xpNEtEZyszM0w4bktsU3YxMVZkZlZmQVpGWldibTJ0L0hCSVNvZ0VEQmxUcFBnQUFvSHhPMVQwQUFBQUFBSlYzNk5BaFNWSllXSmh1dSswMnZmSEdHL1p6VzdkdTFSdHZ2S0c1YytjcUtDaElCb05CTDc3NG9obzFhcVQ3N3J0UHZYcjFxbEFmRnk1YzBOR2pSNVdjbkt3ZmYveXgyUG16Wjg5S2tqWnQycVJ0MjdZVk9aZVhsNmRmZi8xVlRrNU9hdDY4dVZxM2JsMnA1NWVUazJOL1hORzlGUUVBUU5VUUVBSUFBQUExak1WaTBhNWR1eVJKTzNmdTFKQWhRK3puN3JubkhtVmxaU2t2TDArVEowL1d2SG56NU92cksyZG5aLzMyMjI4NmR1eVlldmZ1WGFGKzFxNWRLNXZOcHZUMGRGa3NsbUxuUFR3OFpEUWFsWnljWE94Y1JrYUdmYXpUcGszVG0yKytLVDgvdndvL3g5VFVWRW1TMFdoVVdscWFVbEpTNU92clcrSHJBUUJBeFJFUUFnQUFBRFhNbGkxYmxKNmVycnAxNnlvd01GQ1NkT0RBQVVsUzA2Wk5peFFNV2JseXBjTER3K1hzN0N5ejJheDc3NzFYUm1QNU93MGRPblJJSDMvOHNTUnAyTEJodXUrKyt5bzh2b3lNREQzODhNTXltODNxMWF1WGJybmxGams3TzFmbUtkcERSMmRuWitYbTV1cm8wYVBxMUtsVHBlNEJBQUFxaG9BUUFBQUFxR0ZXclZvbEx5OHZ6Wmt6eDc2SFlKOCtmU1JKTTJmT2xNbGtVbHBhbW1iUG5xMWJicmxGa2lvVUNoYTJiTmt5K3o2QWJkcTBxZlQ0a3BPVDlkeHp6K20yMjI2cjFMVUZFaE1USmVVWFV6R1pUUHJsbDE4SUNBRUF1RUlJQ0FFQUFJQWFaUGp3NFlxUGo1Y2tQZi84ODhYT2p4dzVVcEtVbEpTa2xKUVVIVDU4V0xObno1YkpaS3BVUDdmZmZydWlvcUprTUJncVhhWDR5SkVqa3FUMzMzOWZIVHAwc005eXJJeUNmUWQ5Zkh4a3RWcTFkKzllRFI4K3ZOTDNBUUFBNVNNZ0JBQUFBR3FRaVJNbmFzS0VDWEoyZGxaV1ZsYXg0SzlnMXArbnA2YzhQVDBsU1hQbnpyWHY2VmRSZmZyMDBkNjllL1g5OTk4WEswQlNVWW1KaVJvM2Jwem16cDJyT25YcVZPcmFVNmRPU1pMcTFLa2pnOEdnZmZ2MktUVTFWVDQrUGxVYUN3QUFLQjBCSVFBQUFGQ0R0RzNiVnJObXpkTEJnd2MxYU5BZ3VicTZTcnE0eFBqdHQ5K1d5V1RTMTE5L0xUYzNOOTE2NjYyU3BIdnZ2VmRKU1VtVjZtdk1tREVhTUdDQVBEdzg1T1hsVlNUa1MwbEowZURCZ3lWSjY5ZXZyL1FNeGZKRVIwZExraG8wYUNBWEZ4ZnQyYk5Ia1pHUkdqQmd3R1h0QndBQUVCQUNBQUFBTlk2Zm41K1dMMSt1VHovOXROaU11a2NmZlZTU0ZCOGZMNnZWcW4zNzltbml4SW15Mld5VjdzZkZ4VVd0VzdmV2xpMWJOSDM2ZFBYcDAwZi8vT2MvRlJ3Y2ZGbWVSMm5PbmoycjgrZlBTNUphdFdvbFQwOVByVnk1VXF0WHJ5WWdCQURnQ3FqY1RzVUFBQUFBcXAyTGk0dWsvR3JCTGk0dTlxOEx6cm00dU1ocXRVcVNmUVpoVlFMQ0Fpa3BLYkpZTEZxM2JwM216SmtqaThWU2F0dWNuQnk5OE1JTDJyTm5UNVg3MjdwMXF5VEpZRENvUTRjTzZ0U3BrN3k5dlhYOCtISHQzTG16eXZjRkFBQWxZd1loQUFBQVVNTTRPenRMa2p3OFBMUjA2VkpKRjVjWUwxNjhXQ2FUeWY1MTI3WnRKY2tlR0ZaRlFrS0NKTW5MeTB2VHAwK1hrMVBSanhGVHAwNlZ3V0NRbEY5YzVNU0pFOXEvZjc5bXpweXBGaTFhVktvdm04Mm1kZXZXU1pJNmRlcWsyclZyUzVMNjlldW5sU3RYYXVuU3BlcmN1WE9scXpJREFJRFM4WDlWQUFBQW9JYXB5bjUvZVhsNVJmNWRHYi85OXBza3FYMzc5a1ZtS3hiNDZhZWZ0RzNiTm0zYnRrMG5UcHlRSkdWbFpTa2lJa0tuVDUrdVZGL2J0bTJ6WHpOa3lCRDc4WHZ1dVVmT3pzNDZlZktrUHZyb28wby9Cd0FBVURwbUVBSUFBQUFPb0tDNmNWWldWcVd1czlsc2lvcUtraVNkUEhsU21abVo4dkR3S05MbWNoVXB5Y25KMGVMRml5VkpuVHQzVnNlT0hlM24vUDM5TldqUUlIMzIyV2Y2NElNUEZCb2FXdVE4QUFDb09tWVFBZ0FBQURWTVdjdUZZMkppRkJjWFovL2FZREFvTHk5UEJvTkI5OTkvdndJQ0FpclYxOTY5ZTVXU2tpS1R5YVQ0K0hpOS9QTEx5c25KcWZMWXk3Snc0VUxGeGNYSnk4dEx6ejc3YkxIenc0WU5VNTA2ZFdTMVd2WHl5eS9iZzBzQUFIQnBDQWdCQUFDQUdxYXNJaUZQUGZXVUhuamdBVW1TdTd1N2pFYWpiRGFibGk5ZnJrY2ZmYlRFSmNKbFdibHlwU1RwNXB0djFtT1BQYVk5ZS9ab3pKZ3hpbzJOcmZvVEtNRUhIM3lnZGV2V3lXZzBLaUlpb3NRZzA4UERRMlBIanBYQllGQkdSb1ltVHB5b3I3LysrcElLc0FBQUFBSkNBQUFBb01ZeG04MUZ2aTRja0QzMTFGUDJnaUZEaHc2VmxMOW5ZVkJRVUtYNzJiNTl1L2JzMlNNdkx5K0ZoNGRyOE9EQkdqeDRzR0ppWWpSbXpCaDd1NmlvS0NVa0pNaHNOdHZIWXJWYWxabVpxZlBueit2a3laTktTVWtwc1ErYnphWWxTNWJvM1hmZmxaT1RreVpObXFUT25UdVhPcVpPblRycDRZY2ZscFMvSkhuQmdnVUtEdy9YcWxXcktyM2ZJUUFBeU1jZWhBQUFBRUFOazVPVG81Q1FFRDMrK09PU2lzNG83TisvdjA2ZE9xVU9IVHJveGh0dnRCL2Z1SEdqVnE1Y0tROFBEOWxzTmlVbEpVbFNzWXJFQlJJVEV6VnIxaXdaalVaTm1qUkovdjcra3FRUkkwWW9NREJRUzVjdXRTODFIanQyYkpGckRRWkRzVmw5a3laTlV1L2V2WXNjUzAxTjFZd1pNN1JqeHc3NSsvc3JJaUxDWG5XNUxFT0hEbFZhV3BvKy8veHpTZEtwVTZlMGNPRkN1Ym01YWZYcTFlVmVEd0FBaWpMWW1JOFBBQUFBMUNnV2kwVW1rOGsrVXpBakkwTjMzWFdYSk9ucnI3OHVWa1JFa280ZlA2NVZxMWJwaHg5K1VHWm1waVNwZnYzNmV1ZWRkNHExVFVsSjBkaXhZeFVYRjZkSmt5YXBlL2Z1eGRwY3VIQkJhOWFzMGRhdFczWGl4SWxTbC9uV3FsVkx6ejMzbkxwMDZWSWtqTnkrZmJ0ZWYvMTFYYmh3UWYzNjlkTVRUendoTHkrdlNyME9uMzc2cVpZdlh5NmowYWpiYjc5ZFlXRmg2dHExYTZYdUFRQ0FJekFVL05KUTJua0NRZ0FBQUtCbVMwNU8xcEFoUTlTd1lVTXRXTEJBN3U3dXBiWk5Ta3JTdUhIamxKaVlxT25UcDZ0Tm16YkYybnorK2VmNjVwdHZGQkVSb1pDUWtITDd6ODdPMXRtelozWCsvSG1scEtRb1BUMWRPVGs1eXMzTlZZY09IVXFjRlRoNjlHZ0ZCUVZwK1BEaGF0S2tTZVdlY0NHN2QrK1cxV3BWV0ZoWWxlOEJBTURmSFFFaEFBQUE4RGVYbHBhbW5UdDNxbGV2WGlybjkzOUorWHNHK3ZuNUtUZzR1TVR6VnF0VkZvdEZycTZ1bDN1b0FBQ2dHaEFRQWdBQUFBQUFBQTZzdklDUUtzWUFBQUFBQUFDQUF5TWdCQUFBQUFBQUFCd1lBU0VBQUFBQUFBRGd3QWdJQVFBQUFBQUFBQWRHUUFnQUFBQUFBQUE0TUFKQ0FBQUFBQUFBd0lFUkVBSUFBQUFBQUFBT3pLbTZCd0FBQUFEOGxWMjRjRUVYTGx5UTJXeXU3cUhnS25GMmRsWklTRWgxRHdNQWdLdUdnQkFBQUFENEU2dlZxc2pJU0gzMzNYZUtqWTJ0N3VIZ0t2UHo4OVA4K2ZPcmV4Z0FBRncxQklRQUFBQkFJV2xwYVpvN2Q2NWlZbUtxZXlnQUFBQlhCUUVoQUFCL0l6YWJUVkZSVWRxeFk0ZWlvNk9WbEpTazdPenM2aDRXVUNJM056ZjUrZm1wUllzV0Nnc0xVK3ZXcldVd0dLcDFURmxaV1hyMTFWZDErdlJwK3pGbloyZlZxMWRQYm01dTFUZ3lYRTArUGo3VlBRUUFBSzRxZzgxbXMxWDNJQUFBd0tXTGk0dlRzbVhMRkIwZFhkMURBYXFrUllzV0NnOFBWMkJnWUxXTlllblNwWXFNakpRaytmcjZhdmp3NGVyYXRhdU1SbXI3QVFDQW1zdFF6bDloQ1FnQkFQZ2JpSTZPMXB3NWM1U1ptVm5kUXdFdWlZZUhoNTU3N2ptMWFOSGlxdmNkRnhlbkNSTW15R2F6eVdReWFkcTBhV3JRb01GVkh3Y0FBTURsVmw1QXlCSmpBQUJxdUxpNHVDTGhvTUZnVU0rZVBkV2pSdy9WcjErZlpaSDR5OHJPemxac2JLd2lJeU8xZWZObTJXdzJaV1ptYXM2Y09abzZkZXBWbjBuNDAwOC9xZUJ2NXoxNjlDQWNCQUFBRG9PQUVBQ0FHc3htczJuWnNtWDJjTkRQejA4alI0NVVhR2hvTlk4TUtKK2JtNXRDUWtJVUVoS2k2NisvWG9zWEwxWlNVcEl5TXpPMWJOa3lSVVJFWE5VOUNRdnZPOWlzV2JPcjFpOEFBRUIxWXpNVkFBQnFzS2lvS1B1ZWd3YURRYU5HalNJY1JJMFVHaHFxa1NOSDJnUEI2T2hvUlVWRlhkVXhwS1dsMlIvWHFWUG5xdllOQUFCUW5RZ0lBUUNvd1hiczJHRi8zTE5uVDdWcTFhb2FSd05jbXREUVVQWHMyZFArOWM2ZE82dHRMTlZkVFJrQUFPQnFJaUFFQUtBR0sxeXh1RWVQSHRVNEV1RHlLUHcrUG5Ma1NEV09CQUFBd0hFUUVBSUFVSU1sSlNYWkg5ZXZYNzhhUndKY0hvWGZ4NFhmM3dBQUFMaHlDQWdCQUtqQnNyT3o3WStwVm95L2c4THY0OEx2YndBQUFGdzVCSVFBQUFBQUFBQ0FBeU1nQkFBQUFBQUFBQndZQVNFQUFBQUFBQURnd0FnSUFRQUFBQUFBQUFkR1FBZ0FBQUFBQUFBNE1BSkNBQUFBQUFBQXdJRVJFQUlBQUFBQUFBQU9qSUFRQUFBQUFBQUFjR0FFaEFBQUFBQUFBSUFESXlBRUFBQUFBQUFBSEJnQklRQUFBQUFBQU9EQUNBZ0JBQUFBQUFBQUIwWkFDQUFBQUFBQUFEZ3dBa0lBQUFBQUFBREFnVGxWOXdBQUFFRE5ZckZZbEp5Y3JLU2tKS1drcEVpU2ZIMTk1ZWZucDFxMWFzbkppVjh2QUFBQWdKcUUzK0FCQUVDNXpwOC9yL1hyMSt2N0RkL3A1TW5mNUd3eXlXUXkycGNpNUVteVd2Tmt0bHJWdUhFajllbDdxL3IxNnlkL2YvL3FIRFlBQUFDQUNpQWdCQUFBcGJKYXJmcDg1VW90VzdaTWZ1NHU4bk4zVitkRzlXUW9wYjFOVWxwV2hyNys1RU90ZU9jZGhULyt1QVlQSGl5VHlYUlp4M1hvOEJFRkJ0VFZOZjYxUzIyelkvZGUxZmFycFd1Yk5iMnNmWmNtSXlOVForUGlMa3QvR3pkdlVkZE9IZVR0N1ZYczNKbXo1M1NOZjIyNXVycGVjaitsK2I4NUMxVEwxMGQzRHJoTmdRRjFybGcvQUFBQStHdGdEMElBQUZDcStmUG42Y04zMzFGb2dMOGErZFdTajV0cnFlR2dKQmtrK2JpNXFwRmZMWVVHK092REZXL3JqZm56THZ1NERodzZyT0dQL1V1ejVyMnAwN0ZuUzJ4ekpEcEdvNTZacUdjbnZLRElyZHVWbDVkMzJjZFJXRloydGtZL08wblRaODFUWEh4Q2xlOWpzOW0wYU9rS1BUemlhYTM5ZHFOc05wdjlYR1pXbHA0YUc2SEhSby9Sei9zUFhZNWh5MnExRmp0MjRyZFRXdm5WYWozNCtKT2E5Zm9pV1N4RjIxZ3Nsc3ZTTjY0TWk4V2l2WHYzVnFqdHRtM2I3RnNGbEdiUm9rVktURXlzOURqaTQrTzFiTm15SXUvaDhodzllbFJtczduU2ZWWFVrU05IZFA3OCtTdDJmd0FBYWlwbUVBSUFnQkp0M0xoUkc5YXRVOHNBZjVrTWxmK2Jvb3ZKcEpCci9QVHQyblZxMjY2OWV2ZnVmZG5HNXVIaElZdkZvdlViL3FlOSt3N296WGt6NU92alhhU051NXU3cFB6WmhzN09UdXAwWFRzWlRVWkYvM3BVMTdWclU2VitMUmFyckhsV3VicTRGRHZuWkRMSlpyUHBmNXQvVk9TUDJ6WHRoWW5xMHVtNlN2ZHhKRHBHS1NtcGtxUzVDOTZTeVdUU3JiZjBsQ1I1dUx0cjZIMTNhL0d5ZHpYaCtaZjErQ1BEZGUvZEE2djBYQXE4c1hpNTZ0YTVSb1B2dWtNdUxzNUtTVW5Wc2VNbkpVazMzWGk5SG50NG1KeWNMczRBemN6SzBqUGpuMWUvUHIxMHo1MjNYMUxmdURTWm1abHlkM2VYd1hBeHR2L2xsMSswY09GQ1JVZEhLenc4WEhmY2NZYzhQRHlLWEdlMVdyVnIxeTU5OGNVWDJyZHZueG8zYnF4WnMyYkoxOWUzeEg1KytPRUhyVjI3VmtGQlFaVWEzNFVMRjVTYW1pcXoyYXhSbzBaVjZKcVpNMmZLYkRacjBxUkphdDY4ZWJIenljbkpjbkp5a3BkWDhkbTFGYkZpeFFvZE9uUklRNFlNMGRDaFErWHM3RnloNjJ3Mlc1SFhHUUNBdnhzQ1FnQUFVSXpOWnRQaVJZdlUyTSszU3VGZ0FaUEJxQ2ExZmZYVzRqZlZxMWV2eS9ZQjI4MzFZa0QzbnhjbkZ3c0hKY25aK2VLdk9WTW1qWlhCYU5Da0YxNVJkTXd4L2VmRnllclVvVjJsK3JSYXJYcGx4bHhsWldWcDJndVRkQ0VwV1hXdXFXMWZQdTFVcUwvSEhocXFMcDJ1azlWcTFTY3JWMm5Rd1A3eThIQ3ZVRCtiZi96Si92ajVDYy9xSHpmZFVPVDhQWGZlcmkzYmRpanE4QkV0ZWZ0OTFhMXpqWG9XYXBPU21pYXoyVnptOHV2Q0xHYUwzbjd2WTMzMTM3V3E3ZWVuck93c2V4Z1NHM3RXazE1NHBVajcxTFEwSlo3L1hXOHVYYUhZMkxONmF0UmpNaHBabEZJZGpoMDdwamZmZkZPUFAvNjRZbU5qdFhIalJrVkZSZG5QTDF1MlRNdVhMMWRZV0ppR0RSdW1zMmZQYXRldVhkcXhZNGZTMHRMczdVNmVQS2x4NDhacDVzeVpxbFdyVnJGK0RBYURjbkp5bEpxYUtqYzN0d3FQTHpVMVArZzJtVXpLeTh1cjBQdms0WWNmMXBRcFV6Um16QmpObURGRHJWdTNMbkkrT1RsWjA2Wk4weXV2dkZJa3NIenp6VGZWcmwwNzNYampqV1hlZit6WXNRb1BEOWNISDN5Z0hUdDI2UC8rNy8vazdWMzg1MGRobVptWm1qaHhvaDU5OUZGMTZOQ2gzT2NBQUVCTlJFQUlBQUNLaVk2T1ZscEtpaG9IMTcza2UzbTZ1dWo0MlFSRlIwZXJaY3VXbGJyV1lyRm8wcFQvYU4rQjBwZlRQdjdrMkhMdk0raitSNHA4L2VKL1p1ai9wcjJnMXExYTJJOWxabVpwMHBSWGRDNHV2dVN4V0sxS1MwdTNYOStoWFZ0OXUzR1RuaHp4bURxMGIxTWsvR2p6eDMxTkpwTldmUGlwUGwrMVd2ZmNOVUNEN3VndlQwK1BFdTh2U1hsNWVkb1V1VldTMUtCK1BmWG8zcTFZRzRQQm9Mc0g5bGZVNFNPU3BCMjc5dG9Ed3N5c0xFMmU4b3F5YzNMMCtveHA4aWtuK0pCa24wR1ZsSnlpcE9TTFMwMXROcHVPblRoWjVyVk96azZFZzlYSXhjVkZNVEV4bWpCaGdpVEowOU5USFR0MlZFaElpQm8xYXFTQWdBRDk4TU1QV3IxNnRiWnYzeTVKY25OelU0TUdEZFN4WTBjRkJnYkszOTlmbnA2ZWNuSnkwdW5UcDBzTkNDVnAzTGh4NnRLbFM0WEgxNmRQSDBuU29FR0RLdncrNmRhdG13SURBeFVYRjZkVnExYXBkZXZXMnJkdm43WnUzYW9SSTBiSTFkVlZwMDZkMHFPUFBtcmZoOU5tc3lrek0xUGZmUE9OWnMyYVZlYlBtVHAxNm1qNDhPRmFzbVNKWW1KaXRHYk5HbGtzRm4zeHhSZWxYbU8xV3BXZG5hMUpreVpwNU1pUkdqUm9VSVZmQXdBQWFnb0NRZ0FBVU15K2Zmdms1WHJ4MTRRY2kwWHhxUm55ODNDVHQxdlp4VEhTc25PVWxKbXRBQjlQdVRybDM4UEx4VWtIRGh5b2RFRG81T1NrbHlMRzZabnh6eXNqSTFPK1BqNlNMczVpazZSR0Rldkx5VlQ4VjVxVTFGU2QvLzJDSktseG80WXkvU21nZVB1OWp4VXg0Vm5WOXNzUFJEdzgzRFgrMlgvcDZmRVJTa3RMbDV1YnE4eG1pNnhXcTR4R28zeDl2T1ZYSzM4SjV0RmpKN1Jyeno1SjB2aUlxZXAzeTgxNmFuUjRxYzhoTFQxREt6NzRWTEZuem1uaWMwK1dPcE55eCs2OXVuQWhTWkowT3ZhTWJyM3puK1crUnQ5dml0VEd6VnNrNVFjbEJmdTlUWjR5WGJOZWZWSHU1Y3o0S2p6emNkV25LK1RsNlZsbSsyVXJQdFFubjYrU0pEMDA3TjV5eDRjcnAvRHkyQVVMRnFoNTgrYkYzbHZ4OGZGYXZYcTEzTjNkdFhqeFlnVUZCVlY2Sm05Qis1ZGZmcmxLQllkeWMzTkxQRzZ4V0RSNThtVEZ4TVFVT1o2ZG5TMUppb3lNMUs1ZHU1U1ptWmtmV0I4N3BxZWZmbHBTZnBqZXJGa3pTVkpjWEp3eU16TmxOcHQxNU1pUkVuL083TnUzVHg0ZUhtcmV2TGtHRGh5b0R6NzRRSm1abWZMeDhkRnR0OTJtQXdjTzZQang0d29NREN3MlN6STVPVm1uVHAyU0pOV3JWNi9Teng4QWdKcUFnQkFBQUJTemJldFdlUlRNTE12TTByblVkTjNaNDNyOWIvZCtuVTVPbFkrYmk1d01Ccm4rMFNiSGJKYkZabE5xZHE2OFBkelYrL3FPK2pweXU0Sjh2T1RuNFM0UEYyZjl1R1dMN3IyMzhvR1NsNmVubGkyY1V5VFUrUGI3elpyNStrSkorY3VIL2YzOWlsMjNkdjFHTFhubmZVblM2ek5lTGpmNGtxUUc5WU8xNUkxWmNuVjFrYmVYbHdZUGUwd3BxV25xY2VQMWVuN2ltQ0p0MTMrL1NiTmVYeVJKdXUzVzNzVUN5QUl1THM0eW04M3FmK3N0ZXU2cEVXWDIvODM2N3lWSnZyNCttdjdTWkkyUGVGbTV1V2I1MS9Zck4rajdzNXljSEwzOTNzZjYxeE9QbE5uT1dPaDF6Y2pJTFBlK1Y3S0FCQ3FuY0ZqWHBFbVRFb08vZ2paR28xSEJ3Y0dYMUY5d2NIQ0Y5LzZMajQ5WFJrYUdwTkxmTTA1T1RobzNicHllZlBKSkpTY25xM0hqeHZMNTQ0OEFrblRpeEFtbHBhVXBJQ0JBQVFFQmtxVDMzbnRQa3VUdTdxN1pzMmRMa3NhUEg2K0VoQVFOR3paTWQ5MTFWNGw5blRoeFFvc1dMVkpZV0pnZWVPQUJkZS9lWFFjUEh0UXR0OXdpbzlHb1YxOTlWVTVPSlg4MDJyUnBrNlpQbnk1M2QzZDE3ZHExUXM4ZkFJQ2Fob0FRQUFBVUV4OFhKMCtUU2ZGcDZjcTBXTFZrOGpPcVY4ZGZUOXpWWDcrZU9xUGRSMkowT2o1Qlp4THpaL0ZkVzhkZkRRTHFxblBMYTlXOFlmNE1tLzQzZE5XemN4Y3IxMnFWczVOSjhmRWxMOTJ0aUxKbVBEMDJla3lwNTZxaXpqWCtrcVJmWTQ0cEpUVi9uN2FlUFlydmErWmNLRXhvMUxCK3FXTXNDT0FDNmx4VFpyK3haODVweDY3OHlyT0Q3cmhOTGE0TjBZcTM1c3ZIMjd0SWtaQ3lIRGgwV0UyYk5LcFFHRnFnOExpSFBUcTZ3dGVoK3BVV2FIMzMzWGM2ZCs2Y0hucm9vUXJOK0xOWUxLWGVxN0Fubm5oQ25UcDFzbitka1pHaEN4Y3U2TUtGQzBwTVROUzVjK2QwNnRRcFJVZEgyNy9mQnc0Y3FNYU5HNWQ2ejRDQUFIMzY2YWNhUDM2ODR1UGpGUkVSWVcrL1ljTUd6Wmd4UTBsSlNlclRwNCtHRGgycW5Kd2NiZG15eFg1OWNuS3lEaHc0SUhkMzl6S1gvaGJNdHR5eFk0Y2FOMjZzOFBCd1dTd1crekxsaWp4L0FBRCt6dmcvSVFBQUtDWXJLMU5PUmlrNUoxZXZqbjVFQjQ0ZTE3Yzc5aWlrWHJDdWE5NVVRL3YyTFBHNjFJeE1SZjU4U0VmUG5GV1F2NSttaEEvVDVFWHZ5TmZGUmRrMnl4VVphNnVXell1RWRRVisvLzJDenB5THEvSjlkLys4WDVMazdlV3BzTTdGQ3hQOE9YZ3BiWTgxd3g5Rlh2TCtXUHBibXBWZi9kZStQTmhxdGNwcXRjclQwMFBaT2RsU1R2bmpQWGI4cFA3OTBxdHEyVHhFL3pmdCtRb0hIb1hIM1RxMFpha3pJUXVjaTR1M0wrOUc5U3I4SGl3OE96Y3JLMHQ1ZVhsS1RrNVcyN1p0eTd6SHI3LytxbW5UcG1uS2xDbTY5dHByUzJ4VDhMNDBHQXg2L3ZubkZSMGRyZlQwZEZrczVYOVByMXUzVG5mZGRaY2FOR2hRYWh1ajBhaUhIbnBJWThlTzFaZ3hZelIvL253MWFOQkFQLy84c3lUSng4ZEhJU0VoY25aMlZrNU8wVytHTFZ1MktDOHZUd01HRENpejJFakJhK1hwNmFudzhKSzNBd0FBd0pFUkVBSUFnR0xNdVdhZHlzelVMVjJ1MDh2TFAxTFgwQllLdXFhMi9yZDN2K1o4OHBWR0RlcXZ2bUVkN2JQUGJEYWJ2dHV4VjR1KytrWWRtamRUczNwQk9uanNOeTFmL1oyNmhyYlE5N3YyeWN1ajlPSWNsMkxjMDZQS1hXSmNGWnNqdDBtU2J2NUhkems3Tyt2WThaTmF0K0YvK3RjVGo4aGdNRlI0SHplRE1iK2QxV290dGMzWmMvSDY5dnROOXE5WHJWbXY3dDNDWkRRYTlkeWtLVXBMejZqd3VQY2ZqTkxzK1lzMThia25LOVMrY0VBNDdZVUo4aXpudjlQYjczMnNUNy80dXNMandaVlQrTDlkd1g1OGtuVGd3QUZKK2FGWWVucCtZWjJNakl3U2w5OW1aMmZMYXJWcTh1VEpldjMxMTFXL2Z2MWliUXJldTBhalVhNnVya3BPVGxhclZxM2s3dTR1azhra3M5bXNmZnYyeWQzZFhiTm16WktYbDVjOFBEeTBkdTFhM1hYWFhmS293UGQrdTNidDFLeFpNeDA3ZGt5ZmZQS0p4b3dabyszYnQ4dGdNR2p5NU1scTE2NmRmVy9Dd243NDRRYzVPenRyOE9EQlpkNi9LbnNuQWdEZ1NBZ0lBUUM0aWl3V2k5TFMwcFNhbWxyc243UzBOR1ZsWmNsaXNjaHNOc3RzTnRzZmwzVHNTdTRGWjdGYVZiZVdyd3dHZzk1L2NaemNYUzhXSmptYitMc2kzbnBYQm9OQmZjTTZTcEkyN1B4Wm4zei9nOTRjOXk4RjEvRzN0ODNLeWRITUQ3OVFuVnErU2kvaHcvM2xjTG1YR0V2U3NSTW5kZnprYjVMeXF3U1BPRHhlNStMamxabVpwZXlzYkhXN3ZyTSsrT1J6ZS90bkowd3BNdlB1dFRrTDVQYkhhNWIrUjdoWDFteXJkOTcvV0JiTHhRQnh4R01QcWxuVHhwS2svN3owYi8zN3hlbnk4L09WajQ5UHVUUDhKQ2srSVZFN2R1MVZXSmVPNWJhMUZaclplUGY5ajViYi9tcGJzMmFOZnYvOTZzeFlQSExraVAxeGFtcnFWZW56VWhRT3FRdjI0NU11Vmc4ZU9uU29kdS9lTFNrLzNDc0lFZFBUMDNYOCtIRVpqVWExYWRQR2Z0M0hIMytzTVdQR0ZKdDltcGVYSnlrL1pKczhlYklpSXlOMTdOZ3hlekdQZ3ZQWjJkbWFQSG15cFB6M1ZWcGFtalp0MnFSNTgrWlZLQ1RzMnJXcmpoMDdwcUNnSU8zWXNVTnBhWlZHdUE4QUFDQUFTVVJCVkdrYU9IQ2cyclZycDQwYk4rck5OOSswMzErU2twS1NkT0RBQWQxKysrMnFYYnQybWZlbTJqWUFBR1VqSUFRQTRES3hXQ3hLU0VoUVhGeWM0dUxpbEpDUW9KU1VsQ0loWUdabStVVWdxbE5XVnBiZWVuT1JiTFk4bVp4TSt2ZUQ5eFhiL3k2NGpyLytNL0poalo2NVVOM2F0SlROSmkzNjhoc3RHdjh2QlY5VDlFTzZ1NnVyL3YzZ2ZScjYwZ3haclhsNmZjNXNqUno5cjJKVlFpOUZaWllZV3l3V3paNi9XTGYzdTBWdFFrdXZxUHpkOTV2dGorTVRFaFd2UlB2WGUvY2ZWTWNPN2V3VmtpWHA1RytuaWx4LzV1eTVZdmZNemlsNW5mQytBNGUwS1hKcmtXTk9oV1k3aGJac3JsV2ZyaWgxckFXc1ZxdmVXTHhjelpvMDFoMzkrNWJidm9CTkZ3UENaazBibHh0QW52LzlnaTRrSmVkZlcvYXE2Y3RpNWNxVjlnRHFhanB5NUlqQ3dzS3VlcitWVVJEdWxqVTdybUJKcnJlM3R6MUUzTHQzcnlaT25GaWswRWRaQ3Y0WTRlenNMQ2NuSnprN095czNOMWNoSVNFeUdBekt6YzFWVEV5TURBYURmU2x4Ym02dTB0TFNkTzdjT2JtN3U1ZDQzNmxUcDlxWEVVdXlGelg1K09PUDdjOXR3NFlOMnJoeG8vMWM0WUF3T2pwYU5wdE4xMXhUOXY2ZUVnRWhBQURsSVNBRUFLQVNMQmFMRWhNVEZSY1hwL2o0ZUhzWUdCOGZyOTkvLzczSWJLeWFhUGJNR1RKbHBNamQxVlg5cnU4b0p5ZVRQdC8wb3c0Y1BhRTlSMkxVcDJ0SGRXM1ZYRGUwQzlWMTF6YlJ3V01uWlpOTjF6VnZxdUJyYW12YmdjUGErY3V2MnJCenJ6cTF2RmJ0UXBwbzhNM2QxYmRyUjMzOTQzWmx4Wi9SN0prekZQSENsQXFOSnoyajVLVzFoZmNocThnUzQ0eU1URmt0VnIwMjV3M3Qyck5QVzMvYXFmK2I5cnhhdFd4ZTdMcTB0SFN0L1hianhkZmsxWmZVdm0xcjNUSmdpQ1RwMytPZlVadlFsbXJhcEpHZW4vcXFuaG9aYnArcFY5RG1qVm4vc2Q5N3lQQncxYThYck40OWJ5cldWMjZ1V2ZNV0xaTWs5ZTNkVTk5dDNGemsvQTlidHVtano3NHErY1g1azR6TURNWEZKOHBnTU1obXMybmc3YmRXNkRxcjlXTDROdnZWbDhvdGNMSnN4WWY2NVBOVmtsUXR3UjB1S25qOVM5dHYwbXExS2prNVA4eXR5QXkrMGhSOHZ4VUUrd1ZobTQrUGo0eEdvN0t5c2lUbHoyajA5ZldWSlBzeEp5ZW5VcGZqang4L1hwTW1UVkppWXFMTVpyUGF0V3RYckkzRll0R1pNMmZzNXdwbVAyWm5aK3Y2NjY5WDM3NTl0V0xGQ3RXcVZVdTMzMzU3bFo4akFBQ09qb0FRQUlCU1pHZG42K1RKa3pwKy9MaE9uRGloa3lkUEtqNCt2c2FIZ0tYSnpjM1Z0bTNiOU4vWFh0QnR1L2VyWVVCZFNaS0htNnUySGppc3JKeGM3VGx5VkRlMXoxK1MyS3grc0dKT244MS9YQzlJa3VUcTRxSTl2eHhWVWxxR3RoNDRyT3ZiNU0vU2F4UllSOWs1Wm8yLy8yNE5uRFJOWnJQWlhsVzBMUDk2ZGxLNWhVWXFzc1Q0ejlWNU03T3lOT25GLzJqR0t5K294YlVoUmM1OXRYcWRzc3BZRG0weUdwV1JrVDhUZE1WYjg4c3RCbkwzbmJlclhadFF0V3BSdkFERTIrOTlwTk94WjlTOVcxYzkrNjhuaWdXRS83anBCbTNic1ZzYk4yOHBkbTFwYkRhYjVyKzVURGFiVFhjTzZGZHUrOEloMzUrWFNwZms5NlFrKytPS0ZLbTRWRjVlWHZaOTlLNjB3cStGaTR2TFZlbnpVaFRzeVplVGsxUGkvb0o1ZVhuMmFzTEJ3Y0ZWNmlNakk4TytCNkducDZkc05wdHljM01sU2R1M2J5L1MxbXExYXR1MmJVV09sYlVWZ29lSGgrYlBuNi9ZMkZnOThzZ2pzbHF0OW9DeHdPblRwNVdlbnE1T25UcnAvdnZ2VjBaR2hnWU5HbVFQSzU5KyttbnQzNzlmQ3hZc1VOdTJiZFd3WWNNUys2cm9ucUVBQURncUFrSUFBSlQvSWZiVXFWUDJNUEQ0OGVNNmUvYnMzellNTEluWmJKYVRrNU5NSnFPY1RVWWxwK1hQM3V2ZnJZdHljczM2ZHZ0ZWpiejdObDEzYmY0K1p1ZVRVOVN5VVFQWlpOT3ZwODVJa2pxMUROSFlZWU8wK010MXV2WDZqdXJmcllza0tUazlReTRtbzB3bW81eWNuSlNibTF1aGdQQzFhYy9ycVhFUk1ocU5xdVB2TDFmWC9OREdtcGVucU1QNSs4VTVPVG5KYXJYYS8xczFhOXBZTHM3TytpVTZScExVdWxXTFVwZGdmdlRwVnhyM3pDaDVlM3ZsanpNNVJWOSsvVTI1NDByUHlGRDQ2T2ZVcVVNNzNUM3dkblh0M0tIVUFNTFR3MFBQakg5ZVhUcGRwNGVIMzFja2tQemh4NS9VcTJkM1RSeFRla0dSUng2NFg5ZDM3YVMyclZ1cGxxOXZzU1hmaFdWbVpzbGt5aThrVVZFVzg4V1E3ODlMcGN1VGs1TmJxZlpWc1hEaHdpdmVSNEVSSTBiWXR3SHc4eXMrSy9XdnB2QXN2WktLbE9UbTV1cjQ4ZU9TaWhZeHFZekV4UHpsOVFhRFFVbEpTVnF5WklsTUpwUHV2UE5PUGY3NDR6S1pURHA5K3JRZWZmUlJlWHA2YXRXcS9ObWxwMCtmMXB3NWMzVG8wQ0Z0MnJSSk45OThjNmw5RklTeFVWRlJwYmJadG0yYit2WHJWeXk0ZFhWMTFlREJnN1Z3NFVLOTk5NTdldjc1NTZ2MFBBRUFjSFFFaEFBQWg1U2NuS3lvcUNoRlIwZnIrUEhqaW8yTkxiUEtyQ1B3OVBSVWcvcjE5ZFVQMjFUYngxczdvcUkxdUgyb1pMWm9VSmNPR3ZTUEcreHRMUmFyZGg3K1ZYZjN2RkdTVFIrczN5U0wxU29uazBuWFhkdE1peWMrS1dWbVNYRUprck9UZGtaRnk4L0hXMTl1M3FxR0RScklzNXhsckFXQ0FnUDB5WXJGUldicDJXdzJ6VjJ3eEI0UVB2SG9BMnJYdXBWR1BqTkJrblR1WEx3bWozOWEvLzNtVyszYXMwK1NOT3J4aDNSdHM2Ymw5cmQweFFkS3o4alFIZjM3YXZYYTcwcHNZMVArVEVsSjJ2UHpBZTNkZDFCUGp3N1hIYmVWdk85ZlFUaTVhODgrL2Y1N2tsNmZNVTBlSHZsN3NzMTRaWXJxMXd1U3dXQW85ZjJYa0ppb0pXKy9yM0hQakpaZk85OVMyOWxzMHZSWjg1U1ptYVgvdkRSWjdoWGM1ekhYZkRIaysrYUxEK1RxNnFwcC96ZFhQMnpacHVDZ0FEM3h5QVBxZnNQRnZmaVdyZmhRMzN6N3ZXN3VjYU44ZmJ3cjFBZXVqSlNVRkVuU05kZGNVMlF2d2I1OSsrcjY2NitYSkIwOWVsU1MxS1ZMbHlyMVVYZ0dvb2VIaHpadjNpeVR5YVQxNjlkci9mcjFraTd1aFZoU3BXU0R3YURwMDZmcnpKa3pHajU4ZUlsOUZQeXhvSERBV0tDZzRNclVxVk5WdTNidEVtZVR0bTNiVmxKK2lGalIyY2tBQUtBb0FrSUFnRVBJenM1V2RIUzBEaDA2cEVPSERpazJOcmE2aC9TWDlNSkxVelhsK1FpbFpXWXBNK3VzZnRyeHM3bzFhU2laelpKSFBVbjVZY0NTcjllcC9iVk4xQ2d3ZnhseTIyYU50UFRyOVJvNXFQL0ZtWFMvWDVEU00vWFRpVk02Rm50T1ZwdE4zKzQvb21uL21WNnBNUlVPQi9QeTh2VDZ3aVgyUFFMdnVLMnY3aDdZdjBoUmtBZUdEbEczcnAzVkpyU1ZucDN3dktKK2lkYW9aeWFxZmR2VzZublREZXJTNlRvRi9yRjh1ckRNekN4dDNQeWpCdHpXUjRQdkdsQnFRSmlYbDFja2dIaDQrRDlMRFFjbHlWUm94dCtyTDBmWXcwRkphbEMvL0dXZkxpNHVTanovdXlhK01LM2N0Z1VtdmZDSzVydzJ0Y3ppRlpMMCs0VWtkYnF1dlliY1BWRGhvNS9UdjE5NlZmOGNmSmVlSGhXdVExRy82T3k1ZUwwMGZaWWVlMmlvN2g4eVNKSTA0TFkrZW1qWXZUcDErb3pTTXpMazZWbjF2ZTF3YVJJU0VpUkpnWUdCUlk2LysrNjdDZ29LMHJwMTYyU3oyVlM3ZHUwaTFZb3I0OWRmZjVVa3RXelowajR6MVdhekZabVJtSk9Ubytqb2FCbU4rYk5YTDF5NG9EWnQyc2hvTk5wbk13WUZCWlhhUjNuTDlLWGlTNFFMRjN3cW1FbHBOcHQxL3Z6NU12c0NBQUFsSXlBRUFQd3RXYTFXblRoeFFsRlJVVHAwNkpCaVltTCswak1FalVhamZIeDg1T0hoSVdkbjV5TFZRdi84NzhLUFY2OWVmVm5IRVJnWXFMZVdMdE9LZDk3UnFVTS9hODdXSGJvcE5WVzl1bDZuNE5RMEhZMDlxODgyYmxGT2JxNWVIZjJJL2JxbmhnelU1RVh2YVB5QzVicTM5MDBLcVIrc3MrWmMvVy8vSVcwNStJdmFOMittaG0wNzZPRkhIcW55WG1ESnlTbDZkZlo4N2ZrNVAzQzQ5NTZCZXZ6aC9CbEpKdFBGWDJtYU5Xa2tTYnB3SVVrWExpVFppM2JzUHhpbC9RZnpsekFHMUsyakJ2WHJxVkhEK2hvVi9wQWt5Y1BEWFMvK2U2ekNPbmZVMlhQeHBZNGpMeSt2U1BCMmpYL3RVdHRLUlNzU0Z5eVJyZ3kzUXRmVXJ4Y2tqMUlxd3VibW1uWHkxR2xKMHNEYmJ5MDNITFJZckhyaXliSHFGdFpGdlhwMmw1T1RrLzAxZW5Eb0VEMHorbkZOZVdXR0pPbmpsVi9aQTBKbloyZGxaR1JxMGRJVk9oSWRvd2VHRHRHOWR3K2tTbXcxK08yMzN5UkpyVnExS25LOElDQXIrUGx3MTExM1ZTaUVLOG5odzRjbFNSMDdkclMvcC81Yy9iaGdpYkc3dTdzbVRKaWdTWk1teVdBd2FNcVVLUm84ZUxBa3FVT0hEcVgyVVpXZkNUYWJUZmZjYzQvOC9mM3R5NkNkbkp4VXExYXRVdHNEQUlEU0VSQUNBUDQyMHRMU3RIdjNidTNmdjErLy9QSkxrUmttMWNGa01zbmYzMTgrUGo3eThmR1JyNjl2cVk4OVBUMnI5Q0g1Y2dlRVV2Nkg5VDU5KzJyc04ydTA0b1V4K3VqYkg3VDRxM1dLK3oxSnplb0Y2YWJyMnVpT0c3c1dDWVM4M04wMWI4eElyZDY2VTE5czJxcGpaODRwME45UDdVT2Fhc1VMWS9Ub3EyOG9mTnlrS2djQjY3NzduNWF0K0ZDcGFXbjI0M3YySHRDZXZmbkxpaTNXaS92b3ZiNXdpZHpkM0hVdVBsNlptVmx5Y25KUzkyNWR0ZjlnbEpLUzg1ZGt4aWNrS2o0aFVhZGp6OWdEUWtucTFyV3pwTEtyODFxdGVaVUt3d29IZFZYSktBcUhuMk9lSEtIMmJWdVgyTzUwN0JrOU12SlpTYkpYVlM3TGp6L3RVRXBxbW4xUFExZFhGMWtzRnYyamV6YzlPUFJlU1ZLckZ0ZnFsK2dZMWZhN0dMcU1qNWdxLzlwK2V1U0JmMnJNeENsYXR1SkRiZCs1UjFNanhzdlgxNmZ5VHhCVmR1alFJVWxTdDI3ZGlwM2J1bldyWW1KaVZLZE9uV0xMZmlzYWxtVmxaZW5BZ1FOeWRuWld0MjdkN0g5a3ljbkowV3V2dmFhMHREUmxaV1habHpwblpHUW9JaUpDa25UdzRFRk5uRGl4VXM4bk96dGJMNzc0WW9ublN2b0RUM0J3c0k0Y09XTC9lc0NBQVhJdkpVQ240allBQUdVaklBUUExR2dGb2VDT0hUdjB5eSsvWFBVUGdRYURRWFhxMUZGZ1lLQUNBd01WRUJCZ2YrenY3MS91TEs2L3F2cjE2OHZIdDVZT0h2dE5qOTlaZmlWY0tYOFc1SjAzWGE4N2I3cSt5UEh0VVVma1c2dTI2dFdyVitseC9HL3pqL3J3c3kvMDI2bFl1Ymc0Ni80aGc5UzM5ejgwN3Q5VGRlekV5Ukt2K2ZQc1A0dkZvbTA3ZHVuNUNXTjArc3haZmZIMU43cHdJVWwzRCt5dkVZODlXT0k5OG13WDMwY1RYNWdtZytGaUlHak5zOHBvckhqUVdmZzlVSlgzcDlGMCtXZm1XU3hXZmZEeDU1SmszNnV3SVBTc1ZldGlGZG5CZHczUWYyYk8wNmp3aCszSHpHYUxrcEpTMUNhMHBXN3IyMXRydi8xZWh3NGYwZFJYWjJ2T2ExTXYrMWhSc2pObnp1ajQ4ZU5xMHFSSnNSbUUyZG5aZXV1dHR5UkpUejc1WkxIUXJLSUI0YVpObTVTYm02cytmZnJJMjl2YkhnUzZ1cnJLeDhkSEd6Zm1ML1UzR0F4cTJMQ2hycjMyV2pWcTFFaG1zMW52di8rK3ZVQktlUXFxWVpkVUJibkFuNzkzUEQwOU5YZnVYRTJZTUVFeE1URzY1NTU3OU9DREpYOC9sM1I5V1hKeWNwU1FrQ0IvZjM5NWVIallxelpUQ1JrQThIZEdRQWdBcUhIUzB0SzBhOWN1N2R5NTg2cUZnaWFUU1EwYU5GQ1RKazBVRkJSa0R3SHIxS2xUNWFWN2YzV1BQZkdFbGk2WXJ5NnRtc3RVeGVXajFydzhMVjI5UVk4LytYU1ZybC93MXR2eTlQVFF3OFB2VTc4K3ZlekxlUmZNZVZWR28xSCt0Zk1yelNhZS8xMzNQenhTa2pUamxSZlU4YnAycGQ3em5qc0hhUHZPM2VyU3VVT3BBVzdoMlVwK3RXckp6YzFWcDJQUFNzcmY1MHlxZUZCUWVMWmhWZDZyVlgzdHk3Snd5ZHYyNWNoK2Z5ekpMR2xXNUQ5dXVrR2hyVnFvempYKzltTXBxYWt5R295eTJXeDY0UDdCK203alpsa3NGaDA0ZEZpNXVXYTV1RkFnNG1wWXMyYU5KT21CQng0b2RtN2h3b1U2ZCs2YzdyMzNYdDF3d3czRnpoY0VjZ1gvTG9uTlp0T1hYMzRwSnljbmUvQld1UDBERHp5Z1E0Y09xWC8vL3JycHBwdms2NXNmTE9mbTV1cTk5OTZUSk5XclY4KyszMnRaNFZyKzkxVFpSVW9LUXJyQ25KeWNGQkVSSVhkM2QzbDRsTDBYWnNIM1hrVzJtb2lOamRYSWtmay9UMXhkWGUzWC9GMS8xZ01BSUJFUUFnQnFpTlRVVk8zZXZWczdkKzdVNGNPSHIvaCtVc0hCd1dyU3BJbWFObTJxcGsyYnFsR2pSZzVYR1RNc0xFeXJ2cXF2dDlkczBPTURiNVVrSlNhbmFQVE1oV3BhTDBpMXZiM2s1KzBsU1VwS1M5ZUZ0SFNkUEJlbk44Yy9xZHAvVkxkZHZ2bzcxYWxYWDJGaFlhWDJVNVo1TTEreFYva3RySEJnVlZFNU9UbWFOZTlOUGY3SThDSlZlVXRpdFZ3TUVTYU5mVXJ0MjdiVzdYY1BVNitlM1JYU3RJbFdyVmxuUC8vK3g1L3A2MEpmUzlLTTF4ZkozUzIvb0VONlJvYjllRm1CVEtsaktSUm96SjcvcHR6ZFN0bUQ4SStRcFR6dnZQOXhrUUlzMTRia1YzZDIrZVA5blpoNHZzaVkzZDNkN0YvSHh5Y3FNek8vSU1UMG1mUDAzTk1qRmRhNW83WnUzNmttalJzU0RsNGxLU2twV3JObWpUcDE2cVNiYnJxcHlMbVZLMWRxL2ZyMTZ0Mjd0OExEdzB1OHZpQ1FLeWwwSzdCNTgyYjk5dHR2Q2c4UHR4ZEJLZnhlOVBiMjFxSkZpNHBkWjdQWnRHWExGa215aDRNZUhoN3k5aTY5NG5YQmVFcmFQOUJrTXFsdjM3N3k5eS81ZTc2MDQ2WDFrWk9USTV2TlZtWmcyYVJKRTgyZE8xZHIxcXl4ejVLVVZPV2ZZd0FBMUFRRWhBQ0F2eXlyMWFyOSsvZnJmLy83bnc0Y09IREZRc0hhdFd1cmFkT21hdGFzbVpvMmJhckdqUnVYT3h2RkVSZ01CajMvd2hROSt0QkRDdkwzMDRBYnU2cE9MVis5TmZFcEhZMDlxK1MwREYzNFkwL0F4a0VCcXVYdHFaRDZ3Zlp3Y00zV25mcCs3eUc5L2U2N1ZWNmFGeHdVb0l3SzdDVlpFRnBKVW5aMlRwR0FTOHFmUFRSOTVuenQzcnRQUjQrZjFPc3pwc25YcDR6QTRvOGd6ODNOVlY1ZW5wS2tUOTU5Uzk3ZVhzckt6dGJCUTcvWTI4YkZKeW91UHJISTlhZGp6NVI0MzdKQ3ZOSm1GMXF0RjQrWFZUeWxNRnRlNmQ4cmxrTGhaNTllLzFDSDl2blZiZXNGQnlueC9PL2F0bU8zN3JydjRYTDdpSXRQa0p1cnErN28zMGU3OXY2c1owWS9YcUd4NGRJdFg3NWNMaTR1R2p0MmJKSGphOWFzMFpJbFMzVGJiYmZwMldlZkxmWDdyaUFzYTkrK2ZhbGgyZkxseTlXMWExZmRlKys5OW1NRjFZTGJ0bTFiNnRoY1hWMzE3cnZ2S2pJeVVyTm16VkoyZHJaR2pScFY1dXc3WjJkbmpSa3pSbjM3RnE4R3ZuejU4bUxiRXhpTlJ2WHJWN0d0RHdxWXpXWVpEQVoxN3R4WlZxdTF6UEVZalVhMWFkTkdiZHEwVVZCUWtENzQ0QVBkZU9PTkdqMTZkS1g2QkFDZ0pqSFlLT2tGQVBpTE9YLyt2RFp2M3F6SXlFZ2xKU1ZkOXZ1N3U3c3JORFJVYmR1MlZaczJiVlMzYnQwYXU3ZFU0ZVdGNzcvLy9oWHBJeUVoUVdPZWVWcmRXMStyeHdiMGtZdFQyYlBFY2kxbUxWK3pRVDlHeFdqdXZQbXFXN2R1bGZzMm04MGE5KytwaXZvbHVzcjNLRW5MNWlHYU9mMUYrLzU3ZjNic3hFbnQyWHRBL2Z2MWxwZW5aNGx0UHZsOGxiWnQzNlhYWjB3cnMyakoxdTA3OWVJck0yVXdHTFI4MFZ3MWJGRHlYb3daR1ptNjg3NzhnaW1UeGo2bFcyN3VJVW42TmVhWVJvK1pKRW1hL2VwTEZTcFM4dDdTQlFvT0NpaDFUS2RPbjVISlpGUzk0Q0Q3c1YrUEh0ZXJzK1lwOXN5NU1zTjRUMDhQM1JEV1JhTWZmMWplZjh3Z3pjck9MdlcxcklxcjhiNHV5WWdSSSt6RmpZWU5HMWJwRU9wcTJiSmxpN3k5dlhYZGRkY1ZPUjRiRzZ1OWUvZHE0TUNCWlY1LytQQmhXYTNXTW9PK25UdDNxazJiTmtYK1dCSWZINi9UcDArcmMrZk9GUnBuWkdTazZ0YXRxNVl0VzFhb2ZVV1l6V2FkT25WS3pabzFxOVIxTVRFeDh2THlzbGQ0cnFpVWxCUWxKQ1RvMm11dnJkUjFBQUQ4MVJqSytjRERERUlBd0YrQzFXclZ6ei8vckUyYk51bmd3WU9YZGJhZzBXaFVTRWlJMnJScG83WnQyNnBKa3lZMXRuaElkYWhidDY0V0wxbXErYS9QMWJDcHN6Vzh6ejkwYzZmMjh2RXNPc3N5TlNOVG0vYnMxd2NiZnRCMUhUdHA4WktsWlM0cnJBaG5aMmU5L01KRVBmbmNaS1ducHlzZ29LNDhTcWxTV2xsZmZyMVd3KzY3dThSenpabzBWck1tamN1OC9wK0Q3OUtRUVhlVVc5SFl2M1p0UGZIb0E3cTV4NDFsTG8zT3pzbXhQeTc4KzF0bVZwWThQTnpWdDNkUE5XbmNzTXkrYXRmMjA3MTNEN1R2MVZpYWtrTEs1aUZOOWM3aWViSllyREpiU3A3cGFEUWE1ZXJpVXV6NDVRd0hVYjQvTHlzdVVMOStmZFd2WDcvYzYwTkRROHR0MDdWcjEyTEhBZ0lDRkJCUWV2RDhaejE2OUtodzI0cHlkbmF1ZERnb3Fjb0JuNit2cjMxL1JRQUEvczRJQ0FFQTFTb2hJY0UrVzdDZ1F1YmxFQkFRb0xadDI2cHQyN1pxMmJJbFM0WXZrYmUzdHlKZW1LTERody9yNnkrLzFOS3BzK1hyNWFtNnRmTS9PQ2RjU0ZGS2VvWnV2T0VHdlR6OXRXSlZWUytGcjQrM2xpMmNMUmNYbDcvY1RNK0tCTTB0bTRlb1pmT1FjdHVaelJiMTdubVRldlhzcnM0ZDJ0dVBOMjNTU0orK3Q2VGNFQzZnYmwxOXVIemhKZStWNmVSa2twTVRBVG9BQUlBaklTQUVBRngxTnB0Tmh3OGYxamZmZktPREJ3OWV0dnNHQmdZcUxDeE1ZV0ZocWwrLy9sOHVUUG83Q0EwTlZXaG9xS3hXcStMaTRwU1FrQ0FwZjVaaFlHRGdGWnVaNmVycWVrWHUrMWNTR0ZCSGs4Y1ZyL2JzVThGWm1CUUlBUUFBUUZVUkVBSUFycHE4dkR6dDNyMWJhOWFzMFlrVEp5N0xQUU1DQXV5aFlJTUdEUWdGcnhLVHlhUjY5ZW9WS3g0QUFBQUFvT1loSUFRQVhIRm1zMWxidG16UjJyVnJGUjlmc1Nxc1phbGJ0NjQ5Rkd6WXNDR2hJQUFBQUFCY0FnSkNBTUFWazVtWnFZMGJOK3JiYjcrOTVQMEZ2Ynk4MUwxN2Q5MTQ0NDFxMUtnUm9TQUFBQUFBWENZRWhBQ0F5eTRwS1VuZmZ2dXRObTdjcU96czdFdTZWL1BtemRXclZ5OTE3ZHIxa29zdkFBQUFBQUNLSXlBRUFGdzI2ZW5wK3U5Ly82c05HemJJWXJGVStUNGVIaDdxM3IyN2V2WHF4UjUzQUFBQUFIQ0ZFUkFDQUM1WmJtNnV2djMyVzYxZXZWcFpXVmxWdms5SVNJaDY5ZXFsc0xBd3ViaTRYTVlSQWdBQUFBQktRMEFJQUtneXE5V3F5TWhJZmZubGwwcE9UcTdTUFp5Y25IVFRUVGZwbGx0dVVjT0dEUy96Q0FHZ2FqNzg4RVB0MmJPbnVvZUJ2NkdJaUlqcUhnSUFBTVVRRUFJQUtzMW1zMm5QbmozNjdMUFBkTzdjdVNyZHc4M05UYjE3OTFhL2Z2MVVxMWF0eXp4Q0FMaDBSNDRjcWU0aEFBQUFYQlVFaEFDQVNqbHk1SWcrL2ZSVEhUMTZ0RXJYZTN0NzY5WmJiOVV0dDl3aVQwL1B5enc2QUFBQUFFQmxFUkFDQUNva0lTRkJIMzc0b2ZidTNWdWw2LzM5L2RXL2YzLzE3Tm1UL1FVQi9DWFZyVnRYSjArZWxDUU5HelpNalJvMXF0NEJBUUFBWENVRWhBQ0FNbGtzRm4zenpUZjYrdXV2WlRhYkszMTljSEN3Qmd3WW9HN2R1c25KaWYvdEFQanJjbk56c3o5dTFLaVJXclZxVlkyakFRQUF1SHI0cEFZQUtOV2hRNGYwN3J2dktpNHVydExYMXExYlYwT0dERkZZV0pnTUJzTVZHQjBBQUFBQTRISWdJQVFBRkpPVWxLU1BQdnBJMjdkdnIvUzEzdDdlR2pSb2tHNisrV1ptREFJQUFBQkFEY0FuTndDQW5kVnExWVlORy9URkYxOG9PenU3VXRlNnVMaW9mLy8rNnQrL3Y5emQzYS9RQ0FFQUFBQUFseHNCSVFCQWt2VHJyNzlxeFlvVk9uMzZkS1d1TXhxTjZ0bXpwd1lOR3FSYXRXcGRvZEVCQUFBQUFLNFVBa0lBY0hBNU9UbjY1Sk5QOVAzMzMxZjYyczZkTzJ2SWtDRUtEZzYrQWlNREFBQUFBRndOQklRQTRNQ09IajJxeFlzWEt6NCt2bExYTldyVVNBOCsrS0NhTjI5K2hVYUdpbkp6YzdNdkI4L096aTVTaFJXb2lRcHZiOEQ3R1FBQTRPb2dJQVFBQjJTeFdQVGxsMTlxelpvMXN0bHNGYjdPemMxTlE0WU1VZS9ldldVeW1hN2dDRkZSZm41K09uZnVuQ1FwTmpaV0lTRWgxVHdpNE5MRXhzYmFIL3Y1K1ZYalNBQUFBQndIQVNFQU9KalRwMDlyOGVMRk9uWHFWS1d1NjlxMXE0WVBIODRIOXIrWUZpMWEyQVBDeU1oSUFrTFVlSkdSa2ZiSExWdTJyTWFSQUFBQU9BNENRZ0J3RUhsNWVWcTdkcTArLy94eldhM1dDbDlYcDA0ZFBmVFFRMnJmdnYwVkhCMnFLaXdzVEpzM2I1WWtiZDY4V2RkZmY3MUNRME9yZDFCQUZSMCtmTmorZnBieS96QUJBQUNBSzQrQUVBQWNRSHg4dk41NjZ5M0Z4TVJVK0JxVHlhVGJiNzlkZDk1NXAxeGNYSzdnNkhBcFdyZHVyUll0V2lnNk9sbzJtMDJMRnkvV3lKRWpDUWxSNHh3K2ZGaUxGeSsyYjN2UXNtVkx0VzdkdXBwSEJRQUE0QmdJQ0FIZ2I4eG1zeWt5TWxMdnZmZWVjbk56SzN4ZGl4WXQ5TWdqajZoZXZYcFhjSFM0SEF3R2c4TER3L1hpaXk4cU16TlRTVWxKZXUyMTE5U3paMC8xNk5GRDlldlhwOUFEL3JLeXM3TVZHeHVyeU1oSWJkNjgyUjRPZW5wNjZySEhIcFBCWUtqbUVRSUFBRGdHQWtJQStKdkt5Y25SaWhVcjlPT1BQMWI0R2hjWEZ3MGJOa3czMzN3ekg4eHJrTURBUUQzMzNIT2FNMmVPTWpNelpiUFp0R25USm0zYXRLbTZod1pVbXFlbnA4YU1HYVBBd01EcUhnb0FBSURESUNBRWdMK2hjK2ZPYWQ2OGVUcHo1a3lGcndrSkNkR0lFU1A0VUY1RHRXalJRbE9uVHRXeVpjc1VIUjFkM2NNQnFxUkZpeFlLRHcvbjV4QUFBTUJWUmtBSUFIOHoyN2R2MS9MbHk1V2RuVjJoOWlhVFNZTUdEZEtBQVFOa01wbXU4T2h3SlFVR0Jpb2lJa0pSVVZIYXVYT25qaHc1b3FTa3BBcS9GNENyemMzTlRYNStmbXJac3FXNmR1MnExcTFiTTNzWkFBQ2dHaEFRQXNEZmhNVmkwVWNmZmFRTkd6WlUrSnA2OWVwcDVNaVJhdHk0OFpVYkdLNHFnOEdnTm0zYXFFMmJOdFU5RkFBQUFBQTFCQUVoQVB3Tm5EOS9YZ3NXTE5DeFk4Y3FmRTIvZnYwMFpNZ1FLaFFEQUFBQWdJTWpJQVNBR203Ly92MWF2SGl4MHRQVEs5VGUzOTlmVHp6eGhFSkRRNi93eUFBQUFBQUFOUUVCSVFEVVVEYWJUZi85NzMvMStlZWZWL2lhcmwyNzZySEhIcE9IaDhjVkhCa0FBQUFBb0NZaElBU0FHc2hzTm12WnNtWGF0bTFiaGRxYlRDYjk4NS8vMUsyMzNrb0JBQUFBQUFCQUVRU0VBRkREcEthbTZ2WFhYMWRNVEV5RjJ0ZXFWVXRQUGZXVW1qZHZmb1ZIQmdBQUFBQ29pUWdJQWFBR09YUG1qR2JObXFYejU4OVhxSDFvYUtoR2p4NHRYMS9mS3p3eUFBQUFBRUJOUlVBSUFEWEV3WU1IOWNZYmJ5Z3JLNnRDN2UrNDR3N2RjODg5TXBsTVYzaGtBQUFBQUlDYWpJQVFBR3FBNzcvL1h1Kzk5NTVzTmx1NWJUMDhQRFJpeEFoMTdQai83TjE1V0ZSbC93YncrOHdHRER1eVNTcUdxS0RpYnU0YmdrdWFXVzZaMnB1bVpxbHZhdTVhWnFYWm00cnBXMmFhNzYvVjNEV1h6SDNOclJRWFRFc1dSUkZGR1laOTF2UDdnMmFVWUdZQVlkanV6M1Z4T1p6bk9lZDhRUzZHdWVkWld0cWhNaUlpSWlJaUlxcnNHQkFTRVZWZ0JvTUIzMy8vUGZidjMxK2svblhxMU1GYmI3MEZYMS9mTXE2TWlJaW9mSWlpQ0pWS0JTOHZyL0l1aFlpSXFNcVFsSGNCUkVSVU9JMUdnNmlvcUNLSGc2MWJ0OGI4K2ZNWkRoSVJWVU1xbFFyTGxpM0QzYnQzaTlSZnA5TmgrdlRwdUh6NWNvbnVsNWFXaGc4KytBQXhNVEVsT3Y5SnZmTEtLMWl6WmczUzA5T0xmTTZXTFZ1d2FORWlaR1ptbG1GbFJFUkVsUk1EUWlLaUNpZ3pNeE9MRnkvR3hZc1hpOVMvWDc5KytQZS8vdzJGUWxIR2xSRVJVVVVrbDh2eDg4OC9ZOVNvVWRpMklQUnh3UUFBSUFCSlJFRlViVnVSK3NmRXhHRHExS2xZdUhCaHNlL241T1NFK1BoNFRKa3lCYXRYcnk3U0VoaWxSUkFFNlBWNmJOeTRFU05Iaml4eXlPbnE2b3JEaHc5ai9QanhTRWhJS05ZOWp4MDdoblBuenBXZ1dpSWlvc3FCVTR5SmlDb1lsVXFGLy96blA3aDkrN2JOdmxLcEZLKysraXE2ZGV0VzlvVVJFVkdGRWgwZGpZTUhEK0tWVjE2QnA2Y25nTHlsS2JwMDZWS2s4eDBkSGFIVDZmRGlpeThXKzk0T0RnNTQ0NDAzTUdmT0hHemV2QmtlSGg0WU9uUm9zYTZoMSt1eGMrZE85TzNiTjk4YlhNZVBINGVEZ3dPZWVlWVppK2NxRkFyazVPVGdwWmRlUWxoWW1NMzd5R1F5OU96WkUzdjM3c1hseTVjeGJkbzBEQjQ4R0ZldlhpMVNyZWZPbllOY0xrZFVWQlNDZ29LSzlnVVNFUkZWSWd3SWlZZ3FrSHYzN21IeDRzVjQ4T0NCemI1S3BSTC8vdmUvMGJoeFl6dFVSa1JFRmMydFc3ZXdkKzllSEQ1OEdPUEdqVE1mOS9Ed0FBQmtaMmREcVZRQ0FJeEdJMDZmUG8zMjdkdERFQVFBZ0V5VzkxTEF6OC9QNm4zZWZQTk5kTzNhdFVBQTJLWk5Hd1FFQkNBcEtRbEdvN0hRY3pkdDJnU1pUSVlYWG5paFFKdFVLc1hubjMrT0gzLzhFU0VoSWViajBkSFIwR3ExbURGakJycDM3MTdvZGFWU0tRRGc2YWVmdGxvN0FKdzVjd1pidG16QmtDRkRNR0xFQ015Y09STnF0Um8xYTliRS92MzdjZlBtVFp2WEFQS21aUjg2ZElnQklSRVJWVWtNQ0ltSUtvaGJ0MjdoUC8vNUQ5UnF0YzIrUGo0K21EWnRHZ0lDQXV4UUdSRVJWVVJYcmx3QkFMUnQyeFo5K3ZUQnlwVXJ6VzBuVDU3RXlwVXJFUlVWaFpvMWEwSVFCTXlmUHgrQmdZRVlPblFvd3NQRGkzU1AxTlJVM0xoeEEybHBhVGh4NGtTQjlxU2tKQURBNGNPSDhldXZ2K1pyTXhxTitQUFBQeUdUeWRDZ1FZTUNiMmdKZ2dCQkVKQ2FtbHJnWENBdjJMTVVFRW9rK1ZkS1NrbEpnWStQVDZGOTVYSTVMbCsrak11WEw2Tmh3NFpRS3BXUXkrVm8wNllOR2pWcWhNek1UUGo3KzhQUjBiSFE4eE1URXpGNjlHZzRPenRqekpneGhmWWhJaUtxN0JnUUVoRlZBTmV2WDhleVpjdVFuWjF0czI5d2NEQ21USmtDTnpjM08xUkdSRVFWa1Y2dk42K0pkL2JzV1F3ZVBOamNObkRnUU9UazVNQm9OR0wyN05uNDlOTlA0ZTd1RHJsY2pwczNieUkyTmhZOWV2UW8wbjMyN05rRFVSU1JtWmtKdlY1Zm9GMnBWRUlpa1NBdExhMUFXMVpXbHJuV0R6NzRBS3RXclRKUGhUYVJ5V1RRNlhUNCtPT1AwYkpsU3dCQVpHUWtBT1FiRmZsUHBsR1FBTEIrL1hwczNMZ1J5NWN2UjJCZ1lJRytwcEdTZ2lEZy9mZmZ4NlZMbDVDVmxZWGp4NDhqTWpJUzN0N2UrZnIvOGNjZnlNbkpNZGREUkVSVUhUQWdKQ0lxWjlIUjBWaXhZZ1YwT3AzTnZ1M2F0Y080Y2VNZ2w4dnRVQmtSRVZWVXg0OGZSMlptSm54OWZlSHY3dzhBdUhUcEVnQWdLQ2dvWDRDMmFkTW1qQmt6Qm5LNUhEcWREa09HRENrd0FxOHdWNjVjd2ZyMTZ3RUF3NGNQTDlZYWcxbFpXWGoxMVZlaDAra1FIaDZPaUlpSVFwKzdyTlV4ZE9oUU9EczdGOXBtZWtOdDRjS0Z5TTNOQlFETW5qMGJLMWV1UkkwYU5mTDFOVTFIRmdRQlhsNWU2TmF0bTNsVTRKWXRXOHpmUDVQZmYvOGRVcW1VNncwU0VWRzF3b0NRaUtnYy9mcnJyMWk5ZXJYRnRac2UxNmRQSHd3Yk5pemZpejRpSXFxZXRtL2ZEaGNYRnl4YnRzeThocUJwNU4wbm4zd0NxVlNLakl3TUxGMjZGQkVSRVFDc2gzR0ZXYnQyTGJSYUxRQ2dTWk1teGE0dkxTME5VNmRPUlo4K2ZTejJzL2FjNXVMaUFsZFhWM2g2ZXBwSEFacGN2WG9WZXIwZS92NysrVWJVYjlpd0FXKzg4VWErNnhiMmRadkN5cmk0T01URnhSVjYvNy8rK29zQklSRVJWUnNNQ0ltSXlzbXhZOGV3ZHUxYWlLSm9zKytnUVlQUXYzOS9ob05FUklRUkkwYmczcjE3QUlCNTgrWVZhQjgvZmp3QVFLVlNRYTFXNCtyVnExaTZkS2w1SkYxUjllM2JGekV4TVJBRUFSczNiaXpXdWRldVhRTUFmUHZ0dDJqUm9rV0JVWG9tMWtMTHI3NzZDbGxaV1hqcXFhY0s5QnN5WkFoVUtoVmVlKzAxdEd2WHptb3RoVDEzbXI0WHpzN08yTDU5dS9uNDQrc045dXJWeStwMWlZaUlxaElHaEVSRTVlRDQ4ZU5GRGdkSGpoeUpuajE3MnFFcUlpS3FER2JPbklrWk0yWkFMcGNqSnllblFQQm5HdlhuN094c25xSWJGUldGOVBUMFl0MG5NaklTNTgrZng0RURCd3JkUktRb1VsSlNNRzNhTkVSRlJWbmNSQVFBdnZubUcrellzU1Bmc2R6Y1hFeWFOQWxQUC8wMDVzNmRXMkN0d0tLeUZoQVNFUkZSSGdhRVJFUjJkdkxrU2F4WnM4Wm1PQ2dJQXNhTkc0ZE9uVHJacVRJaUlxb013c0xDc0dUSkVseStmQmt2dlBBQ0hCd2NBRHlhWXJ4dTNUcElwVkxzMkxFRGpvNk81cEZ3cGxGM3hURmx5aFQwNjljUFNxVVNMaTR1K1VJK3RWcU5RWU1HQVFEMjd0MWJvdERORk43RnhNUVVhSE4wZE1UdzRjUHg1WmRmNHMwMzM4U2lSWXNRSEJ4YzRuczh6alFpTVRjM0YvUG56emNmejhuSktmYjFpWWlJcWdJR2hFUkVkblRxMUNtc1hyM2Faamdvazhrd1ljSUV0RzdkMms2VkVSRlJaZUxwNlltdnZ2b0tHelpzS0xDci9lalJvd0VBOSs3ZGc4RmdRSFIwTkdiT25GbWtVZXYvcEZBbzBMaHhZeHcvZmh5TEZpMUNaR1FrWG5ycEpRUUVCSlRLMTJHcXFiQmRqQUhnaFJkZXdLNWR1NUNVbElSWnMyYmg2NisvdHJoeFNYR1lRa09Ed1ZEbzZNaVNmSytJaUlncXMrS3RWRXhFUkNWMjVzd1pyRnExeXVhTERnY0hCMHliTm8zaElCRVJXYVJRS0FEazdSYXNVQ2pNbjV2YUZBb0ZEQVlEQUpoSEVENUo2S1ZXcTZIWDYvSHp6ejlqMmJKbDBPdjFGdnRxTkJxODg4NDcrUDMzMzB0OFB4T1pUSVlYWG5qQlhFTkNRa0t4cjJGdC9WNW5aMmZzMzcvZi9MRnUzVG9BREFpSmlLajY0UWhDSWlJN09IZnVIRDcvL0hPYkx6aVVTaVdtVDU5ZW9pbFVSRVJVZlpoMjRWVXFsVml6WmcyQVJ5UHZ2dmppQzBpbFV2UG5ZV0ZoQUdBT0RFdmkvdjM3QVBKMkZsNjBhRkdCWFlVWExGaGdEdUx1M3IyTCtQaDRYTHg0RVo5ODhna2FObXhZNHZzQ1FKY3VYZkQ1NTUvRHk4c0xEUm8wS1BiNWhUMzMybm8rTmhxTnhiNFBFUkZSWmNhQWtJaW9qUDMrKysvNDdMUFBiTDdZY0hWMXhlelpzMUc3ZG0wN1ZVWkVSSlZWU2RiN016MFBsU1Q4dW5uekpnQ2dXYk5tK1VZcm1wdzZkYXJBc1p5Y0hNeWRPeGRSVVZFV245dUtVb3VYbHhlZWUrNDVkT2pRd1J5TVBpbGI5MzJTTUpXSWlLZ3lZa0JJUkZTR0xseTRnSlVyVjlwOG9lSGk0c0p3a0lpSXlwUnBkK1BpYnNRaGlxSjVFNUdFaEFSa1oyZERxVlRtNjFQU1RVcXNqZVI3dkczU3BFbkZ2cmExZTVpZWw3T3lzakJnd0lBQ2ZSa1FFaEZSZGNPQWtJaW9qRnk5ZWhVclZxeXcrU0pEcVZSaTFxeFpEQWVKaUtqSXJEMjMvUFhYWC9EdzhEQi9MZ2dDakVZakJFSEFzR0hENE9mblY2eDduVDkvSG1xMUdsS3BGUGZ1M2NQNzc3K1BCUXNXbExqMng1bEc4czJmUDc5QXdHaHRuY1BTdXE5RUlrRzlldlhNeHpVYURhNWZ2dzVSRktIWDZ3dE1wU1lpSXFxcStJeEhSRlFHRWhJU0VCVVZaZlBGamFPakkyYk1tSUhBd0VBN1ZVWkVSRldCdGVlWHgwZmJPVGs1UVNLUndHQXc0S3V2dmtMTm1qV0xmYTlObXpZQkFMcDM3NDU2OWVwaDllclZtREpsQ2laTW1GRDh3di9CRk5RRkJBVEF4Y1VGQUhEcDBpVUFwUmNRRmphQ1VLZlRBY2hibjNISmtpWG00NG1KaVJnelpnejY5ZXRYb2hHUlJFUkVsUlVEUWlLaVVuYi8vbjE4OHNrbnlNM050ZHJQd2NFQk0yYk15RGR5Z1lpSXFDaE1BWmZKUDZmai92ZS8vNFVvaW5qNTVaY0I1SzFaV0pKdzhQVHAwL2o5OTkvaDR1S0NNV1BHb0VhTkduajQ4Q0UyYjk2TUtWT21tUHZGeE1UQTM5OGZucDZla01sa0VBUUJCb01CR28wRzJkblp5TXpNaEtlbko5emQzZk5kM3pRUzh2WFhYMGZMbGkwQjVHMjI0dUxpVW1xajkwd2g1T1BmSTBkSFI3ejc3cnZvM0xsenZyN3U3dTVZdlhvMWxFb2xkRHBkdnZVV3JlMkdURVJFVk5reElDUWlLa1ZxdFJvZmYvd3gwdFBUcmZaVEtCU1lObTBhNnRldmI2ZktpSWlvS3RGb05BZ09Ec2JZc1dNQjVCOXQ5K3l6eitMV3JWdG8wYUlGT25ic2FENSs4T0JCYk5xMENVcWxFcUlvUXFWU0FZREZJQzRsSlFWTGxpeUJSQ0xCckZtelVLTkdEUUI1WVo2L3Z6L1dyRmtEalVZREFIajc3YmZ6blNzSVFvR1JlN05telVLUEhqM01uNXRxcmwyN052ejkvZlBWUDNyMDZIeGg0cnAxNjNENThtWFVyRmtUenM3T1NFdExBNUEzUmRnV1V3Z3BpaUpFVVlRZ0NQRDI5aTRRRGdLQW01c2IzTnpjOFBiYmIrUHk1Y3Z3OGZFeGoyeDBjSEN3ZVM4aUlxTEtpZ0VoRVZFcHljbkp3U2VmZklMNzkrOWI3U2VYeXpGMTZsU0VoSVRZcVRJaUlxcHFubnJxS1h6KytlZm1VVzJtRFVoTWp5ZE9uRmpnbktlZmZob05HalRBMGFOSGtaMmREUUNvVmFzVzNOemNDdlJWcTlXWVBYczJjbk56OGM0Nzc2QnQyN2I1MnA5Ly9ubDA3dHdadTNidHdzbVRKeEVmSDU4dkVIejhzWWVIQjZaT25ZbzJiZG9VdU0rVUtWUFF1M2Z2ZkVIZjR5TVRUUm8yYklnTEZ5NWcvLzc5NW1NU2lRUjE2OVl0MFBlZkhsK3ZNVGMzRjA1T1RqYlBtVFp0R3JadjM0NGRPM2FZbjllYk5HbGk4endpSXFMS2lnRWhFVkVwME92MVdMNThPVzdldkdtMW4wd213K1RKazlHNGNXTTdWVVpFUkZYUlAwZjltYVljMTZsVHgrSlUyS0NnSUV5ZE9oV2pSbzNDdEduVGtKS1NVbURrbjhuKy9mdGhNQml3ZlBseUJBY0hGOXJIeThzTHI3enlDbDU1NVJYazV1WWlLU2tKRHg0OGdGcXRSbVptSmpRYURiUmFMVnEwYUlHd3NMQkN2NFpubjMyMlNGOXZ4NDRkMGJGalI1dzVjd1lMRml5QVhxL0grUEhqNGV2cmEvTmNyVllMdVZ5Tzl1M2JGMm5FSVFEVXJGa1RiN3p4QmhvM2Jvd1BQdmdBclZ1M2ZxS2RsSW1JaUNvNlFTeHMxVjRpSWlveW85R0l6ejc3REdmUG5yWGFUeUtSNEsyMzNqS3ZzVVJFUkJYTHdvVUxjZTNhTlFEQW5EbHpFQm9hV3M0VkZWMUdSZ2JPbmoyTDhQRHdJcTJWRnhNVEEwOVBUd1FFQkJUYWJqQVlvTmZySytTMDJ0MjdkNk4rL2ZwbzBLQkJrZnFucHFaQ29WQ1lwd29YVjF4Y0hJS0Nna3AwTGhFUlVVVWgyUGdEZ1NNSWlZaWVnQ2lLK1BiYmIyMkdnd0F3WnN3WWhvTkVSRlFtWEYxZDg2M3ZaNHV0a2V4U3FiVEM3dUxidDIvZll2WDM4dko2b3ZzeEhDUWlvdXFnYUdQc2lZaW9VRHQzN3NTQkF3ZHM5aHM4ZUhDaGk2RVRFUkVSRVJFUmxUY0doRVJFSlhUMjdGbHMyclRKWnIrSWlBZzg5OXh6ZHFpSWlJaUlpSWlJcVBnWUVCSVJsVUI4ZkR4V3IxNXRzMStiTm0wd2N1VElJcTBIUlVSRUZRZVg2U1lpSXFMcWhBRWhFVkV4cVZRcUxGdTJERnF0MW1xL2tKQVF2UEhHRzBYZU1aR0lpTXFYcTZ1citYRktTa281VmtKRVJFUmtYM3pWU2tSVURCcU5Cc3VXTFVOYVdwclZmclZxMWNLVUtWTWdsOHZ0VkJrUkVUMnAyclZybXgvSHhzYVdZeVZFUkVSRTlzV0FrSWlvaUVSUnhCZGZmSUdFaEFTci9XclVxSUVaTTJaQXFWVGFwekFpSWlvVjdkdTNOeThKY2V6WU1TUW1KcFp6UlVSRVJFVDJ3WUNRaUtpSXRtelpndDkrKzgxcUgyZG5aOHlZTVFPZW5wNTJxb3FJaUVxTHY3Ky9lY2Q1ZzhHQXhZc1g0L1RwMHpBYWplVmNHUkVSRVZIWkVrU3V3RXhFWk5QSmt5Znh4UmRmV08wamxVb3hjK1pNaElhRzJxa3FJaUlxYlRrNU9mamdndy95alI2VXkrVUlDQWlBazVOVE9WWkdWY1hjdVhQTHV3UWlJcXFHQkJzN1p6SWdKQ0t5NGNhTkcxaTRjQ0gwZXIzVmZxTkhqMGIzN3QzdFZCVVJFWldWakl3TVJFVkY0YSsvL2lydlVxZ0srdmJiYjh1N0JDSWlxb1pzQllTY1lreEVaSVZLcFVKVVZKVE5jTEJuejU0TUI0bUlxZ2hYVjFmTW5Uc1hvMGVQenJkeENSRVJFVkZWeFJHRVJFUVc2UFY2TEZ5NEVEZHUzTERhcjBtVEpwZzJiUnFrVXFtZEtpTWlJbnRTcVZSNCtQQWhkRHBkZVpkQ1ZRQ1hJaUVpb3ZKZ2F3U2h6RjZGRUJGVk51dlhyN2NaRHZyNysyUGl4SWtNQjRtSXFqQlBUMDl1UGtWRVJFUlZHcWNZRXhFVjR0U3BVOWkzYjUvVlBrcWxFbSsvL1RhY25aM3RWQlVSRVJFUkVSRlI2V05BU0VUMEQzZnUzTUhhdFd1dDlwRklKSmcwYVJMOC9mM3RWQlVSRVJFUkVSRlIyV0JBU0VUMG1KeWNIQ3hmdmh4YXJkWnF2eEVqUnFCSmt5WjJxb3FJaUlpSWlJaW83REFnSkNMNm15aUtXTE5tRFpLVGs2MzI2OTY5T3lJaUl1eFVGUkVSRVJFUkVWSFpZa0JJUlBTM3ZYdjM0dHk1YzFiN1BQMzAweGc1Y2lSc2JBQkZSRVJFUkVSRVZHa3dJQ1FpQW5EdDJqWDgrT09QVnZzb2xVcE1talFKY3JuY1RsVVJFUkVSRVJFUmxUMEdoRVJVN2FXbnArTy8vLzB2akVhajFYN2p4NCtIajQrUG5hb2lJaUlpSWlJaXNnOEdoRVJVclltaWlDKy8vQkpxdGRwcXYrZWVldzR0V3JTd1UxVkVSRVJFUkVSRTlzT0FrSWlxdGYzNzkrUGl4WXRXKzRTRWhHRGd3SUYycW9pSWlJaUlpSWpJdmhnUUVsRzFsWmlZaVBYcjExdnQ0Kzd1am9rVEowSXFsZHFwS2lJaUlpSWlJaUw3WWtCSVJOV1NWcXZGWjU5OUJyMWViN0dQSUFpWU9IRWkzTjNkN1ZnWkVSRVJFUkVSa1gweElDU2lhdW1ISDM3QW5UdDNyUFlaTW1RSVFrSkM3RlFSRVJFUkVSRVJVZmxnUUVoRTFjNzU4K2R4OE9CQnEzMmFOV3VHdm4zNzJxa2lJaUlpSWlJaW92TERnSkNJcWhXVlNvVTFhOVpZN2VQdTdvNXg0OFpCRUFRN1ZVVkVSRVJFUkVSVWZoZ1FFbEcxSVlvaVZxOWVqY3pNVEt2OXhvMGJCemMzTnp0VlJVUkVSRVJFUkZTK0dCQVNVYld4Wjg4ZXhNVEVXTzNUcTFjdk5HM2ExRTRWRVJFUkVSRVJFWlUvQm9SRVZDMGtKaVppMDZaTlZ2dlVxbFVMUTRjT3RWTkZSRVJFUkVSRVJCVURBMElpcXZJTUJnTysvUEpMR0F3R2kzMWtNaGttVEpnQXVWeHV4OHFJaUlpSWlJaUl5aDhEUWlLcThuYnUzSW1FaEFTcmZZWU5HNFphdFdyWnB5QWlJaUlpSWlLaUNvUUJJUkZWYVRkdjNzVDI3ZHV0OW1uV3JCa2lJeVB0VkJFUkVSRVJFUkZSeGNLQWtJaXFMTDFlajlXclYxdWRXdXpxNm9xeFk4ZENFQVE3VmtaRVJFUkVSRVJVY1RBZ0pLSXFhOGVPSFVoTVRMVGFaOXk0Y1hCM2Q3ZFRSVVJFUkVSRVJFUVZEd05DSXFxUzR1UGo4ZE5QUDFudDA3VnJWelJ2M3R4T0ZSRVJFUkVSRVJGVlRBd0lpYWpLTVUwdE5ocU5GdnQ0ZW5yaTVaZGZ0bU5WUkVSRVJFUkVSQlVUQTBJaXFuSzJidDJLTzNmdVdPM3oybXV2UWFsVTJxa2lJaUlpSWlJaW9vcUxBU0VSVlNseGNYSFl0V3VYMVQ2ZE8zZEdzMmJON0ZRUkVSRVJFUkVSVWNYR2dKQ0lxZ3lEd1lCMTY5WkJGRVdMZlR3OFBEQjgrSEE3VmtWRVJFUkVSRVJVc1RFZ0pLSXFZOSsrZmJoNTg2YlZQcU5IajRhenM3T2RLaUlpSWlJaUlpS3ErQmdRRWxHVjhPREJBMnpldk5scW40NGRPNkpGaXhaMnFvaUlpSWlJaUlpb2NtQkFTRVNWbmlpSytPYWJiNkRWYWkzMmNYZDN4NGdSSSt4WUZSRVJFUkVSRVZIbHdJQ1FpQ3E5MzMvL0hSY3VYTERhWjlTb1VYQnhjYkZUUlVSRVJFUkVSRVNWQndOQ0lxclVjbkp5OE0wMzMxanQwN1p0VzdScTFjcE9GUkVSRVJFUkVSRlZMZ3dJaWFoUzI3eDVNMVFxbGNWMkp5Y25UaTBtSWlJaUlpSWlzb0lCSVJGVlduRnhjZGkvZjcvVlBrT0dESUdIaDRlZEtpSWlJaUlpSWlLcWZCZ1FFbEdsWkRBWXNHN2RPb2lpYUxIUDAwOC9qZkR3Y0R0V1JVUkVSRVJFUkZUNU1DQWtva3BwMzc1OXVIbnpwc1YyUVJBd2V2Um9TQ1Q4TlVkRVJFUkVSRVJrRFY4NUUxR2xvMWFyc1hYclZxdDlldmJzaWJwMTY5cW5JQ0lpSWlJaUlxSktURmJlQlJBUkZkZUdEUnVRbTV0cnNkM1QweE9EQmcyeVkwVkVSRVJFWlM4NVE4VFdLM3BvRFNLTUltQTBJdTlmRVZCclJLUms1aTI5VXRkVEFoOFhBVTV5UUNrWDRDUURYQjBFZEFtU2x2TlhRRVJFRlJVRFFpS3FWR0pqWTNIOCtIR3JmVWFPSEFsSFIwYzdWVVJFUkVSVU1pSUFvUmo5alNKdy9vN0JacjhFbFJFSnF2ekhQSndZRUJJUmtXVU1DSW1vMGhCRkVkOSsrNjNWUHMyYk4wZnIxcTN0VkJFUkVSRlIwV24wd0kySFJ2eHhQKzhESXZCT2hLTEk1N3Mvd2Z1ZlNubngrbXNOd081cmVnUjZDS2pqSVVFTlo2RllZU1lSRVZVdURBaUpxTkk0Y2VJRVltTmpMYllyRkFyODYxLy9naUR3ejFjaUlpSXFmd1lqRUs4eTRvOTdlWUZnYktvUkJ1T2pkb2tBNkkyQXJJZ3J3eXNWQXNZOEk0ZFNMa0FxeVR2LzhZKzBuTHlweHc0eUFkazZFVGs2bVA5MUtYb09DUUM0clRaaTl4OTY4K2Z1amdLYStFdlF4RStDUm40U09DdjQ5eFlSVVZYQ2dKQ0lLb1djbkJ4czJMREJhcC8rL2Z2RDI5dmJUaFVSRVJFUkZTUUNpSHRveEtsYkJweExOQ0pMSzFyc2F4U0IrNWtpQXR5S0ZyWUpBTnJWc2M4MDRWdHArZXRXNTRvNG1XREF5UVFEQkFGNDJsT0NKdjRTaFBsTEVPZ3BnWVI1SVJGUnBjYUFrSWdxaGUzYnQwT3RWbHRzOS9iMnhyUFBQbXZIaW9pSWlJZ2VTYzRRY2ZxV0FXZHVHWkNTWlRrVURIQVRFT29yUVlpdkJQVnJTT0RpVURHVHRUb2VBbm8xa09GVzJ0L1RvUjhqaWtCY3FoRnhxVWI4ZEJWd1VRaG81Q2N4anpCMGM2eVlYeE1SRVZuR2dKQ0lLcnlrcENUODhzc3ZWdnNNSHo0Y2Nua3hGOWNoSWlJaUtnWHJ6dW53NjgzQ053K1JTdkpHL1lYNlNoRHFLNEY3SlFuUGdyd2tDUExLbS90c0ZQTTJQcm1TblBjUm4yckU0eEZvcGxiRTJVUUR6aWJtZlE4R041V2hWd08rMUNRaXFrejRXNXVJS2pSUkZQSDk5OS9EWUxDOFkxOW9hQ2hhdFdwbHg2cUlpSWlJSG5uS1BYL29wNVFEcld0SjBiYU9GQTI4SmFqc3l5TkxoRWVCWWY5R2VZSGcxWHQvQjRiM2pFalB6VDlpc3JaSEVSZFZKQ0tpQ29NQklSRlZhTkhSMGJoMDZaTEZka0VRTUdMRUNHNU1Ra1JFUk9YbW1kcFM3SWpSSTh4ZmlyWjFKR2hhVTFya2pVY3FJeGVGZ0dkcVMvRk1iU2xFRVVoVVB4cGRtS2cyb242Tkt2ekZFeEZWVVlJb2lwWVh5Q0FpS2tjR2d3R3paOC9HM2J0M0xmWUpEdy9IcUZHajdGZ1ZFUkVSVVVGYUE2Q3d6LzRoRlpyT0FNajVmU0FpcW5BRUc2TnErTllPRVZWWVI0OGV0Um9PS3BWS0RCbzB5STRWRVJFUkVSV080V0NlNG9hRE9UcGc5elU5MG5JNGJvV0lxRHh4aWpFUlZVaTV1Ym5ZdW5XcjFUNHZ2dmdpWEYxZDdWUVJFUkVSRVpXMk03Y00ySFpGangweGVqU3RLVUdYcDJWbzRpK0JoS3ZIRUJIWkZRTkNJcXFROXV6WkE3VmFiYkU5SUNBQUVSRVJkcXlJaUlpSWlFcmJzZmk4amVpTUloQ2RaRVIwa2hhZVRnSTYxcFdpODlOUzFGQXlLU1Fpc2dkT01TYWlDaWN0TFExNzl1eXgybWY0OE9HUVNqbVhoNGlJaUtpeUVnSDBhU2hGcUcvK2w2V3FIQkc3L3RCajFoNE5WcHpVSWk3VldENEZFaEZWSXh4QlNFUVZ6clp0MjZEUmFDeTJOMjNhRkUyYk5yVmpSVVJFUkVSVTJnUUFiV3BMMGFhMkZDbVpJbzRuR0hBeXdRQjFidDU2aENLQVMzZU51SFJYaThaK0V2UnZKRU05N3BCTVJGUW11SXN4RVZVb1NVbEptRDE3Tm96R3d0OHBGZ1FCQ3hjdVJPM2F0ZTFjR1JFUkVSR1ZOWU1SdUpSc3dMRTRBeTRuRi94N3NKR3ZCTTgxa3FHK040TkNJcUxpc0xXTE1VY1FFbEdGc21IREJvdmhJQUIwNnRTSjRTQVJFUkZSRlNXVkFDMENwR2dSSUVWeVJ0NVU0ek9KQnBpR3RWeTliOFRWKzFwMENaTGlsWmJ5OGkyV2lLZ0s0ZHN1UkZSaFhMdDJEZWZQbjdmWUxwUEpNSERnUUR0V1JFUkVWTG5rNXVhV2R3bFc2WFE2cTI4RUVqM08zMVhBbUdmaytMQ25Bem9FU3ZINDJKY0dIRUZJUkZTcStGdVZpQ29FVVJUeDQ0OC9XdTNUczJkUDFLaFJ3MDRWRVJFUlZUNkxGaTNDNU1tVGtaQ1E4RVRYTVJxTldMZHVIYkt6c3kzMjJiRmpCeElURTR0MTNUTm56dUROTjkvRXRXdlhyUGJUNi9YWXNXTkhzYTc5ei9OLysrMDNpKzIzYjkrMnV0NHhWU3grcmdKR3Q1RmpZUzhIZEt3clJZQ2JnR2RxYzdNNklxTFN4RFVJaWFoQ09IZnVIRmFzV0dHeFhhbFVZdW5TcFhCeGNiRmpWVVJFUkpWTFhGd2NKazJhQkVFUU1HL2VQTFJyMTY1QW4renNiQ2lWU3B2WDZ0MjdONXlkbmVIdDdWMW9lM3g4UE56YzNMQjQ4V0lFQndjWHFiN0ZpeGZqNE1HRGNIQnd3RWNmZllRdFc3WVVHdFNscHFZaUxpNE9vMGVQeHJCaHc0cDBiUUJRcTlYWXQyOGZCZzRjaUY2OWVxRmJ0Mjd3OVBRczBPL2t5Wk9vVWFNR0ZpNWNDRmRYMXlKZm55b0d2UkdRY2FnTEVWR3hjQTFDSXFyd2pFWWp0bXpaWXJWUC8vNzlHUTRTRVJIWkVCUVVoQ0ZEaHVDNzc3N0RpaFVyQ2dTRVc3ZHV4Ylp0MjdCeTVVcDRlSGhZdlpaQ29VQkdSZ2JxMXExYm9FMnYxME1VUlJnTUJqZzRPQlNwdHN6TVRKdzRjUUtDSU9Damp6NUNXRmdZWW1Oajhmbm5uOFBiMnh1T2pvNEE4cVloSnljbkF3QU9IejZNL3YzN3c5blpPZCsxNHVMaUN2M2I0ZEtsUzBoT1RvWk9wNE1nQ0RoeTVJakZldExTMGhBVEUxTm9pRW9WRzhOQklxTFN4NENRaU1yZDZkT25jZWZPSFl2dFhsNWVpSXlNdEdORlJFUkVGVmRVVkpUVktibzVPVGtBZ0l5TURMeisrdXZtNDZJb0lqNCtIZ0R3N3J2dllzbVNKVkFvRkJhdkk1VktJWlBKc0hUcDBnSnRxYW1wR0RwMEtIeDlmWXU4ZWRqT25UdWgwV2pRcDA4ZmhJV0Y0ZUxGaStqUm93ZDY5ZW9GSnljbmM3OTE2OVpoL2ZyMWFONjhPVDcrK0dOSUpBWFRvS0NnSUtTbnArUDA2ZE53Y0hDQVJxT0JJQWhRS3BWd2RuYkdwazJiSUlvaWdvS0NzSHIxYWd3WU1BQitmbjVZdlhvMUFKZy9aemhZUFlnQXJBNmJJU0lpQm9SRVZMNE1CZ08yYmR0bXRjK2dRWU9zdm9BaElpS3FUb1lORzRhcFU2ZkMzZDNkSEt4ZHZud1pjcmtjb2FHaGNIRnhnWStQRDRDODZjUTNidHdBQUlTRWhLQnAwNmJtNit6WnN3Y0RCZ3l3ZUI4Yk01R0tKVDA5SFpzMmJZS1hseGZHalJzSG85R0laY3VXUWFmVFlmYnMyUWdMQ3dNQVJFZEhZOE9HRGFoUm93Ym16SmxUYURob01tZk9IT2gwT3JpNXVTRXlNaEtCZ1lGWXMyYU51YjEvLy82bFZqOVZibCtkMWNIYldjQ3pJVElvdUhRaEVWR2hHQkFTVWJrNmVmS2tlUnBSWVdyVnFvV09IVHZhc1NJaUlxS0t6ZC9mSHovODhFTytZNHNYTDhhUkkwY1FIaDZPdm4zN21vOXYzNzRkTjI3Y2dGd3VSM0J3TU1hUEgxL2tLY0ZGV2FxOHFEc1NyMXk1RWhrWkdYai8vZmZoNHVLQ3ZYdjNJaWtwQ2E2dXJqaDM3aHhDUTBOeCsvWnRMRml3QUVhakVTMWJ0clFhRGdLQWs1TlR2cEdIL3lTUlNIRDc5bTI4L3ZycnlNN09OajhHWUhYekZhcGFydDQzNHZRdEF3RGcxNXNHREcwbVE4dW5wQnhSU0VUMER3d0lpYWpjNlBWNm02TUhod3daWXZNRkFoRVJVWFdqMFdpUWtaRmgza0RrdGRkZXc1RWpSL0RwcDU4aU1EQVFUWm8wZ1VhandZWU5HK0RpNG9MRml4ZWpZY09HeU1yS3dxRkRoOUNuVHgrYjl6QWFqZERyOVpnOWUzYUJOcjFlbis5ZlN6SXpNN0ZxMVNvY09YSUV3Y0hCZVBqd0lUWnMySURObXpkREVBVE1uVHNYclZxMXdyVnIxekJ2M2p6azVPUWdJaUlDaHc4Znh0R2pSOUd6WjArOC9QTEw1aEdSdG9paWlEdDM3cUJXclZvUVJSRVNpUVF1TGk0UUJNSDhHQ2pkMFpGVXNmMmFZREEvVHMwV3NlcVVEcUcrQmd4ckxrZUFHMytPVGFYN0FBQWdBRWxFUVZRT2lJaE1HQkFTVWJrNWR1d1lIang0WUxHOVhyMTZhTjY4dVIwcklpSWlxaHd5TXpNeFlzUUlkT2pRd1J3U0dneDVRY2lISDM2SUxsMjY0UGJ0MjNqdzRBR2FOV3VHZ3djUDR1REJnemg3OWl6dTNMbUQ1T1JrakJvMXl1bzlkRG9kQU9EZXZYc0Yya3ozTXZXeHhHQXc0Tml4WXdDQUd6ZHVZTldxVmREcjlUQWFqUmcwYUJCYXRteUpuMzc2Q2F0WHI0YXpzek1XTDE2TTVzMmJZOGlRSWZqd3d3K3hhOWN1SERod0FIUG16RUg3OXUzTjEwMUpTY0htelp2empYSk1UVTNGNU1tVDhlZWZmMkxldkhrUVJSRUJBUUZZdW5TcGVjMUIwM3FLMXFaV1U5WHlXaHM1R3ZwSXNQV0tIaG1hdkorWFArNGI4ZDUrRFNMcXkvQmNxQXhPOG5JdWtvaW9BaERFb3N3ZElDSXFaVHFkRG0rLy9UWlVLcFhGUGpObXpEQ3ZTVVJFUkVTUHBLZW5ZK0RBZ1U5MGpWZGVlUVVqUjQ3TWR5d2hJY0c4YTNHZlBuM1FwRWtUVEpzMkRSNGVIbkJ3Y0VCYVdoclVhalhjM053d2UvWnNSRVpHWXVEQWdVaEtTb0tmbngrazBvSUx2SzFac3dheHNiRVlOR2dRY25KeThQNzc3Nk54NDhhWU1HRUNWcTFhaFN0WHJpQThQQnpqeDQvUHQ3TnlkblkyNXMrZmoram9hTlNwVXdkZmZmVlZ2dXV1WGJzV0d6WnNLUFJyazBna01CcU5jSGQzUjNoNE9IYnUzQWxuWjJlRWg0Y0R5TnN3SlNBZ29NQTFxZXJLMW9uWUVhUEg0VmdEakkrOUFuWjNGREFvVElaMmdaeDJURVJWbTJCaitEd0RRaUlxRjcvODhndSsrKzQ3aSswTkdqVEF2SG56T0FXSWlJaW9FRGs1T2VqZnZ6K2tVaW4yN3QxYmF0ZnQyYk1uT25YcUJHOXZiMlJsWmNIWjJSa25UcHlBajQ4UFB2amdBNmpWYW93ZE94YmR1bldEbTV1YitieERodzRoS0NnSTc3NzdybmthcjRuQllJQlVLc1hkdTNjeFljSUVPRG82WXNtU0pSZzNiaHc2ZE9pQWwxNTZDVUZCUVlYV3MzMzdkbXpac2dWQlFVRllzR0JCdmpaUkZKR2RuUTBuSnlmMDZ0VUxkZXZXemJkSlNhOWV2YXl1a2Vqdjc0OXZ2LzIySk44bXFzUnVxMFdzajliaGVrcituNDE2TlNRWTNrS0dPaDVjMm9hSXFpWmJBU0duR0JPUjNXbTFXdXpjdWROcW40RURCekljSkNJaXNrQ3IxUUlBWkxMUy9YTmVLcFhpK1BIakJZNm5wS1JnNTg2ZGlJaUlnTUZnd01HREJ3djB1WFRwRXE1Y3VZSjI3ZG9WdUtaS3BUSlArMTJ3WUFIUzA5TXhaTWdRWEw1OEdidDM3eTYwbG95TURCdytmQml0V3JYQ2pCa3pDclFMZ2dCblorZEN6elVhalJCRkVSRVJFWmc1YzZaNWl2SHExYXNCQUtOSGowYXZYcjFzZmorbzZxbmxMbUJhVndWK1N6Umc0eVU5VkRsNTQyVmlIeHJ4d1FFdHVnWkpNYUNKREM0Sy9oMUtSTlVMQTBJaXNydjkrL2REclZaYmJBOE5EVVdqUm8zc1dCRVJFVkhsa3B1YkN3QUZSdXM5S1lWQ0FVRVFzR2ZQSHZPeHlNaEllSGg0WVBqdzRYajQ4Q0VBSUNnb3lCeTJwYWFtWXVqUW9RZ01EQ3dRRGdMQThlUEhzV3JWS3FTa3BNRGQzUjJUSjArR1ZxdUZVcWxFMjdadDhjc3Z2MENqMFVBUUJQT2FncVlOeWlRU0NTNWN1SUNmZnZvSnc0WU5LL0xYb1ZLcHNHVEpFalJ0MnJUUTlyRmp4eUk0T0xqSTE2T3FSUURRcHJZVVRXdEtzZnVhSHZ2KzFFTnZCRVFBUitJTU9IZmJpRGZheXhIaXc5R0VSRlI5TUNBa0lydlNhRFFXUndxWXZQamlpM2FxaG9pSXFITEt5c29DQVBqNitwYnFkUzJOM2pjZE53VjN4WkdkblkyVWxCUUFlZE9OKy9UcGcwNmRPaUVzTE13ODlkalYxUlV1TGk2SWpJeUVwNmNuTm03Y1dPejc2SFE2SERwMENBY09ITUM1YytjZ0NJSjVNeEtOUm9PSER4L2k4ODgvaDFhcnhkNjllMUd2WGoxRVJVVkJvVkFVKzE1VU5UaklnQmVieU5DeHJoUS9SdXR3T1RsdjJyRlJGQkhneWhHRVJGUzlNQ0FrSXJzNmZQZ3dNakl5TExZM2J0d1lJU0VoZHF5SWlJaW84cmw3OXk0QUlEQXdzRlN2YXlzQUxFbEEyS3RYTDV3N2R3NE5HalRBODg4L0R3Y0hCM1BiM2J0MzRlZm5WNkxyQW5tN09aOC9meDRBY09mT0hYejg4Y2ZvMUtrVDVzMmJoMDgvL1JUYnRtMHo5MVdyMWZrKy8vUFBQL0hwcDU5aSt2VHBKYm8zVlIxK0xnTGU2cVRBcGJ0R3JMK29RL2NnS2R3Y0dSQVNVZlhDZ0pDSTdFYXYxK2Vic2xTWUo5MlJrWWlJcURxNGV2VXFBS0JaczJhbGVsMUwreGVhTnZ1d3RyK2h0Ylo1OCtiaHdZTUhpSTZPeGw5Ly9ZVS8vdmdEMTY5ZlIyWm1Kcjc0NGd2enpzbEZsWkNRZ0dYTGx1SDY5ZXN3R28xUUtCVG8zYnMzaGd3WkFqOC9Qd0JBL2ZyMTRlTGlBamMzdHdKckVCSVZwbWxOQ1VKOUhTQmhOa2hFMVJBRFFpS3ltMlBIamtHbFVsbHNiOXEwS2VyWHIyL0hpb2lJaUNvZlVSUng5T2hSZUhoNG9IUG56cVY2YmFQUkNMMWVqOWRmZnozZmNZUEJZRzRIZ051M2I1djdtSTRWdG1Pd1NxWENSeDk5aE5qWVdLU25wNXVQQndjSFkvanc0ZWpldlRzOFBEeXMxblQyN0ZuY3ZYc1h6ei8vdlBsWVlHQWdIQndjSUpGSU1IandZQXdjT0JDZW5wNzV6Z3NJQ0xCNjNXM2J0c0hYMXhjZE8zYTAybytxRjdtMHZDc2dJaW9mREFpSnlDNE1Cb1BObll1NTlpQVJFWkZ0aHc0ZHdyMTc5ekI5K3ZSODAzVkxneW5rKytmbUo2YUEwUFN2UkNJeDk5SHI5Zm5hSHVmcDZRbXRWb3YwOUhRNE9EaWdWNjllNk5ldkh3NGZQb3o5Ky9kai8vNzlCYzVKVDAvSG0yKythZjQ4UGo0ZVJxTVJ0V3ZYUnN1V0xRSGtyWWs0ZmZwMHhNWEZtVGRHdVhmdkhsYXNXRkZvVUptYm00dms1R1RNbmozYlhITjBkRFNjbkp5d2N1WEtVcCtxVFVSRVZOa3dJQ1FpdXpoMTZoUWVQSGhnc2IxcDA2YW9WNitlSFNzaUlpS3FmTkxUMC9IbGwxOGlQRHdjUFh2MkxQWHJhN1ZheUdReUxGMjYxSHdzTWpJUzd1N3U1bllnYjNTZXFZOXBGK1BDZ2prQWVPbWxsM0RpeEFtTUhUdldmQjEzZDNmczNic1h6czdPNW1OQTNsckUvOVN3WVVNQXdQYnQyeEVhR2dvbkp5Y0FlUnUwUEw1Smk1K2ZINW8wYVlMLy9lOS84UGIyaHFPam83bk5OSnJ3M3IxNzVtTzFhOWNHQUt4ZHV4Yno1OCtIVE1hWFJrUkVWSDN4V1pDSXlwelJhTVJQUC8xa3RjL2owNGFJaUlpb2NFbEpTUWdPRHNiYmI3OWRKdGYzOFBEQXM4OCttKy9ZOU9uVEVSNGVEaUJ2ZW5Oa1pDVDY5Kzl2Ym5kd2NNREVpUk1SRVJGUjZEWGJ0V3RuSHVWbjR1WGxWYUtkaW0wWk5td1lCZ3dZWUE0UmljcGFkSklSRFgwa2NKS1hkeVZFUkU5R0VLMnRKa3hFVkFyT25qMkxsU3RYV214djJMQWg1czJiWjhlS2lJaUlpSWllekUyVkVRc1BhZUhoSkdCVWF6bENmVXUyR3pjUmtUMElnbUIxQ3liK0JpT2lNaVdLSW5iczJHRzF6K09qRUlpSWlJaUlLanFERWZqcW5BNUdFVWpORnJIMG1CWS9ST3VnTGJnVUp4RlJwY0NBa0lqS1ZIUjBORzdkdW1XeFBUQXdFR0ZoWVhhc2lJaUlpSWpveVVnbHdJREdNcmc0UEJxUWMraUdBUXYyYXhDWFd2aDZuRVJFRlJrRFFpSXFNMFVkUFdoanBETVJFUkVSVVlYVDhpa3AzbzlVb0huQW81ZlY5ekpGZkhSWWkxMS82TUhGdklpb01tRkFTRVJsNXZyMTY0aU5qYlhZWHJObVRiUnUzZHFPRlJFUkVSRVJsUjQzUndFVE9pZ3d1bzNjdkZHSktBTGJZL1JZY1ZLTFRDMVRRaUtxSEJnUUVsR1oyYk5uajlYMjU1NTdEaElKZncwUkVSRVJVZVVsQU9nUUtNV0NTQWZVOVh6MHQrM2xaQ1BlUDZCRmdvcFRqb21vNHVNcmN5SXFFMGxKU2JodzRZTEY5aG8xYXFCRGh3NTJySWlJaUlpSXFPeDRLUVhNQ1ZlZ1Q0ak1mQ3cxVzhUaXcxb2NpVFdBWXdtSnFDSmpRRWhFWmVMbm4zKzIydDYzYjE5SXBWSTdWVU5FUkVSRVZQWWtBakN3aVF3VE95ak1VNDcxUnVDN0N6cDhkVllIamI1ODZ5TWlza1JtdXdzUlVmR28xV3FjT0hIQ1lydXJxeXU2ZHUxcXg0cUlpSWlLVDYvWDQ4S0ZDN2g0OFNKU1UxT2gwK25LdXlTcTRQcjI3WXZtelp1WGR4bFVBVFFQa09EZENBZXNPcVhEcmJTOEtjYW5ieG5nN3lxZ1h5aGZoaE5SeGNQZlRFUlU2dmJ2M3crOTN2TGJvejE3OW9SQ29iQmpSVVRWaHlpS2lJbUp3Wmt6WjNEOStuV29WQ3JrNXVhV2QxbEVoWEowZElTbnB5Y2FObXlJdG0zYm9uSGp4aFZtWi92bzZHaDgvZlhYZVBEZ1FYbVhRcFZJeDQ0ZHk3c0Vxa0I4bkFYTTZxN0ErbWdkanNjYlVOZFRndDROK1JLY2lDb20vbllpb2xLbDBXaHc0TUFCaSswS2hRSTlldlN3WTBWRTFVZHljakxXcmwyTDY5ZXZsM2NwUkVXU201dUx1M2Z2NHU3ZHV6aHk1QWdhTm15SU1XUEd3Ti9mdjF6ck9uandJTDcrK211SUlsY01JNklubzVBQy8yb2xSMzF2Q1JwNFN5RGpJbDlFVkVFeElDU2lVblgwNkZGa1pXVlpiTy9jdVROY1hWM3RXQkZSOVhEOStuVXNXN1lNMmRuWjVWMEtVWWxkdjM0ZDgrZlB4OVNwVTlHd1ljTnlxY0UwY3RBVUR0YXVYUnZ0MjdkSHJWcTE0T2pvV0M0MVVlVlJzMmJOOGk2QktxZ09nVng3bTRncU5nYUVSRlJxREFZRDl1N2RhN0ZkRUFUMDd0M2JqaFVSVlEvSnljbjV3a0ZCRU5DdFd6ZDA2ZEtGb1FaVmFMbTV1Ymg5K3phT0hUdUdJMGVPUUJSRlpHZG5ZOW15WlZpd1lJSGRSeExxOWZwODRXRFBuajN4OHNzdmMxTXRJaUlpcXZJWUVCSlJxZm45OTkrUmtwSmlzYjFGaXhibFBtMk1xS29SUlJGcjE2NDFoNE9lbnA0WVAzNDhHalZxVk02VkVkbm02T2lJNE9CZ0JBY0hvMTI3ZHZqaWl5K2dVcW1RbloyTnRXdlhZdTdjdVhaZGsvRENoUXZtTlFkcjE2N05jSkNJaUlpcURhNkFRRVNsUWhSRjdObXp4MnFmdm4zNzJxa2FvdW9qSmliR3ZPYWdJQWg0NDQwM0dBNVNwZFNvVVNPTUh6L2VIQWhldjM0ZE1URXhkcTNoNHNXTDVzZnQyN2RuT0VoRVJFVFZCZ05DSWlvVnNiR3hpSTJOdGRoZXIxNDkxSzlmMzQ0VkVWVVBaODZjTVQvdTFxMGJRa05EeTdFYW9pZlRxRkVqZE92V3pmejUyYk5uN1hyLzFOUlU4K05hdFdyWjlkNUVSSS9MMUhLVEpDS3lMd2FFUkZRcWZ2bmxGNnZ0ZmZyMHNlczBNYUxxNHZFZGk3dDA2VktPbFJDVmpzZC9qcTlkdTJiWGUrdDBPdk5qcnQxSlJPWGxXTHdCYy9kcThlY0RZM21YUWtUVkNBTkNJbnBpS3BVSzU4NmRzOWp1N2UyTjFxMWIyN0Vpb3VwRHBWS1pIM1BFRTFVRmovOGNQLzd6VFVSVUhWeTlaOFIzNTNYSTBvcFlla3lMWDI4YXlyc2tJcW9tR0JBUzBSTTdkT2dRREFiTGY3ejA3dDJiNnpnUmxaSGMzRnp6WTQ1NG9xcmc4Wi9qeDMrK2lZaXFBMGM1NEt6SW0zVmpNQUxyenVtd1BVWVBrVE9PaWFpTU1TQWtvaWVpMSt0eDZOQWhpKzFPVGs3bzJyV3JIU3NpSWlJaUlxcWNncndrbUJ1dVFJRGJvNlY1ZHYyaHg1ZG5kZEJ4TUNFUmxTRUdoRVQwUk02Y09ZUDA5SFNMN1YyN2R1V29KaUlpSWlLaUl2SjJGakM3dXdNYSt6MTZ1WDR1MFlBbHg3VEkwSEFvSVJHVkRRYUVSRlJpb2lqYTNKd2tJaUxDVHRVUUVSRVJFVlVOVG5MZ3JVNEtkS3YzYUptZTJJZEdMRHlrUlZJNlEwSWlLbjBNQ0ltb3hHSmpZeEVmSDIreHZWbXpadkR6ODdOalJVUkVSRVJFVllORUFJYTNrR05vTXhsTUU0NGZaSW40NkxBR1YrOXhoMk1pS2wwTUNJbW94UGJ2MzIrMVBUSXkwazZWRUJFUkVSRlZQUUtBeVBveVRPeW9nSU1zNzFpT0RsaCtRb3RqY1Z5VWtJaEtEd05DSWlxUnRMUTBuRGx6eG1LN3I2OHZtalp0YXNlS2lJaUlpSWlxcG1ZMUpaalpUUUVQcDd5eGhFWVIrT2E4RGhzdjZXSGtqR01pS2dVTUNJbW9SQTRkT2dTRHdmSzdscEdSa1JBRXdXSTdFUkVSRVJFVlhSMlB2QjJPNjNnOGVobS83MDg5RHNkeUpDRVJQVGtHaEVSVWJBYURBWWNQSDdiWXJsQW8wS1ZMRnp0V1JFUkVSRVJVOVhrNkNaalpUWUhtQVhrdjVldDdTOUExU0dyakxDSWkyMlRsWFFBUlZUNFhMbHhBV2xxYXhmWk9uVHBCcVZUYXNTSWlJaUlpb3VyQlFRYTgyVjZCbjYvcDBUVklDaG1IL1JCUktXQkFTRVRGZHVqUUlhdnRFUkVSZHFxRWlJaUlpS2o2a1FoQTMxQytuQ2VpMHNQM0dvaW9XTzdmdjQ4clY2NVliQThKQ1VIdDJyWHRXQkVSRVJFUkVSRVJQUWtHaEVSVUxFZU9ISUVvV3Q0cUxUSXkwbzdWRUJFUkVSRVJFZEdUWWtCSVJFV20xK3R4OU9oUmkrM3U3dTVvMWFxVkhTc2lJaUlpSWlJaW9pZkZnSkNJaXV6OCtmTklUMCszMk42bFN4ZElwZHhGallpSWlJaUlpS2d5NGFxbVJGUmt0alluNmRhdG0zMEtJYUp5WnpRYWtaYVdCcFZLQmFQUkNFOVBUM2g1ZVVFaTRYdVBSRVJFRmMzOVRCRytMa0o1bDBGRUZSZ0RRaUlxa252MzdpRW1Kc1ppZStQR2plSHI2MnZIaW9qSVhxNzk4UWZrY2psOC9meHc4c1FKL0hibU5GTHVKa0dYbXdPalRnZEJBS1FLQjBnZEhPSHQ1NDlSWThlaFZxMWE1VjAyRVJFUkFiaWNiTVIvZjlXaWI0Z016eldTZ1RFaEVSV0dBU0VSRmNuaHc0ZXR0bmZ2M3QxT2xSQ1J2U1VrSkdEOXVyVndWaW9oMVduZ0tKTkJBVUFCQUxLL2x4VXc2SUhzVEtqai9zTEN1Yk14K0YrdklqeThSNW5WdEh2dkFYVHYyaEZLSjZjeXUwZEZFNWR3RTluWk9XalNLTVI4VEsvWFF5Wjdzai9uVEJ0UENVTFJYakxxOVFaSXBaSWk5eWNpb3ZKelUyWEVxbE5hR0l6QVQxZjF5TktLZUttWkhQd1ZUa1QveEhsQVJHU1RYcS9Ic1dQSExMYTd1cnB5Y3hLaUtpeXlaMC80Qmp3Rko2TWVqamJDS0VFUTRDSWFzT21iYi9EdzRjTXlxZWQreWdNcy8reEx2UGJHRkZ5TythUFFQbnE5SG5lUzdqN3h2VkpUVlpnK2R3RU9IRDVtZFFkM2UwaEplWWpKTTk3QnFQR1RzWEhyVDdoMDVTcGVlblU4MW43OVBUUmFiWW12YXpBWU1YYkMyemg4N0NReXM3SnNmcXo5dis4d1plYTdTTHA3cnhTL09pSWlLZ3MxM1NSbzRQUG9aZi9CR3diODd6Y2RqT1g3bEVaRUZSQURRaUt5NmZ6NTg4akl5TERZM3JsejV5Y2V3VUpFRlpkVUtrVmd2V0FVNWJXRXFZK0RQaGRmZmJtNlRPcng5ZkhHb0FIOWtQTGdJYWJOV1lDakowNFYydStOeVROeDh2VFpBc2V6YzNMdzNxSWx1SE0zMmVhOUhKMGNrZkxnSVJZdlhZbkpNOTVCNHUya1l0V2FrNXNMalVaVHJITXM4ZlQwQUFBazNyNkROZi83RHJjUzc4REZXWWtmTjIzSHVJblQ4T2VOdUJKZFZ5YVQ0bmJTWFN6OHozSU1HUHFxelkvTjIzZmh5dFZyR0RmcGJmeDYrbHlwZkcxVWVuSnpjOHU3aEFwSG85RkErd1FoT2xGbHBwQUNFenNvMEtiV280MEVmNzFwd0twVE91Z001VmdZRVZVNERBaUp5S2JqeDQ5YmJlZjBZcUtxTCtWdUVxUlc1aU9Kb29oY0NKQTZPU0ZIcDROY0lrVktzdTBBcnFTR0RYa0JNcGtNQm9NQnkxWitBYTFXQndENDdjSkY3RDF3R0RLWkRCcU5GdTh0WElKeEU2Zmg5VW5UelIrangwL0dpVi9QWU9hODkvRXdWV1gxUGtvbko4eVpQaGtTaVFReGYxekhoS216OE9kZnNjak4xUlJwdE4yS3o5ZGl3dFE1eFE0V0MxUER5OVA4K0psV0xkQ3ZUeVRtVEhzTFVxa1VkNUx1WXNxTWR4QWJsMUNpYXpzNU9nQUEvUDE4MExSSkk2c2ZKbjE3UmFCTnErWlA5RFZSNlZ1MGFCRW1UNTZNaElTRUo3cU8wV2pFdW5YcmtKMmRiYkhQamgwN2tKaVlXS1RyNWVibTRwdENSaFpuWm1aaTkrN2QwT3YxK1k1djI3WU5kKzdjc1huZG5Kd2NUSmd3QVVlUEhyVTR5dmZCZ3djWU9YSWtObTNheEFDVnFpV1pCQmpiVm80dVR6OEtDUzhrR2ZEcFNTMXk5VlpPSktKcWhVTitpTWdxdFZxTlM1Y3VXV3dQQ1FtQnY3Ky9IU3NpSW5zVFJSRjNidDJFWE5URHpjVVZtVG5aTU9yMGtBQXdpb0JVSVlkdmpSb1lQN0F2ZkR6Y2NmajhSZXc2ZmdZM0UrS2YrTjU2dlFHNW1vSXY2Q1VTQ1JxRk5NQ2xLMWVSbFpXTlc0bTM0ZVhsaWVYL1hZM3M3RnkwYjlNS0RnNEtaR2ZuSUM3aFpxSFhUcjZYZ3AxNzl1SFZFVU90MXRBZ09BaDllMGRnNTU1OXlNN093UStidG1GQXY5Nlk5ZTdDQXFHR0pXOU9ub2w1TTZlZ2JadVdoYllYWlIxQUQzYzNDSUtRTHdScFVMOGVudTNWQXp2MzdJTkdxOFhKMDJlaE4ralJzSDV3a2VveWtjdmxBSUEra1Qwdy9LV0JWdnRHOUJzTUFPald1WVA1UEtvNFhuMzFWVXlhTkFrVEowN0V2SG56MEs1ZHV3Sjlzck96b1ZRcXJWNUhJcEZnNDhhTjJMMTdON3k5dlF2dEV4OGZEemMzTnl4ZXZCakJ3ZFovNW1ReUdZNGNPWUlkTzNiZ3ZmZmVRMWhZbVBrK3k1Y3Z4emZmZkFNUER3OXovNXMzYitMNzc3L0hva1dMMEtCQkE0dlhkWEp5UWtoSUNENzg4RU0wYWRJRTgrYk5RNDBhTmZMMVVTZ1VTRTFOeFpvMWErRGw1WVVlUGNwdWZWU2lpa29pQUNOYnlhRlVDTmg3UGUrNTY5cDlJNVllMDJKeUp6bWNGVnlVa0tpNlkwQklSRmFkT25VS1JxUFJZanRIRHhKVmZScU5CdWtaR1FodjNSempYK3lMWEswV01YRTNrYUpTdzlQTkZhR0J0ZUhtOGloc0NHL1ZIRjFiTkVXdnQrYkJZREJBS3BWYXVicDFXcDBXYjg5NkQ3SHhDVmI3alg5clJyN1BWNjM5R2pKcDNwODVvMGE4WkE2OVVsVnBHUHJLT0lpaWlJRUQrbGtOQjlkdjJvYm4rL1dHMHNrSlF3Y093SzZmOTBNVVJiaTV1cUo1MHlhWTlmWWtMUHJrVS9qNStzRFR3NzNRcFJZdVhia0tBUER5OUVDOW9Mb1c3MlV3R0RGaDZpeTg5c3JMZUtaMWkwTDdTS1ZTdUxxNElEMGpBeG1abWViakE1L3ZoNTE3OWtFdWwrUEN4U3Y0WWVOV0xKZzNBMjFiRng1R0ZvWWJqbFFkUVVGQkdESmtDTDc3N2p1c1dMR2lRRUM0ZGV0V2JOdTJEU3RYcnN3WHlCVkdvVkFnSXlNRGRldldMZENtMStzaGlpSU1CZ01jSEJ4czFpV1R5VEJpeEFoODlORkhlT2VkZC9ERER6OUFxVlRDMGRFUkFLQlNxY3k3bnhzTUJoZ01CaGlOUm5PN05STW1URUJzYkN5dVhMbUNaY3VXWWVIQ2hmbmFUYitEQWdNREdRNVN0U1lBR0JRbWc3TWMySElsTHlTTVR6WGlQMGUwbU5aVkFWY0hQaGNRVldjTUNJbklxaE1uVGxoc2MzWjJScHMyYmV4WURSR1ZoOHpNVE9pTUlzWU82QU1BY0ZRbzBDcWt2dFZ6cEJJSjZ0V3BCYlZhRFM4dnJ4TGZXK25raElYdnpjYWt0K2NnNVVIZTFNVEhwN21hbUlJNGZ6OWYrUHA0SStYQlE2UVhzbmJxaVYvUFFCUkZPRGc0WVBqUUY2M2VlOTAzNjdGeDYwOFkrSHhmdlBEY3MyalNLQVJYci8ySkYvdm5mUis2ZGU2QTltMWJ3MEdoc0hnTjAyaTdGczNENEYzRDh2ZEJKcE1pNFdZaTVyeTNDRThGMUlTamhjQWxPeWNIQUhBakxoNnZUNXFlcjAybjA1azNiWGwvMFZKOC9PRTcrWFk4dHNiMFJ0Q08zWHR4N09UcElwMmoxZW1LMUk5S1gxUlVGSzVkdTJheFBlZnZuNU9NakF5OC92cnI1dU9pS0NJK1BtOWs3N3Z2dm9zbFM1WkFZZVhuVnlxVlFpYVRZZW5TcFFYYVVsTlRNWFRvVVBqNitxSjI3ZHBGcXJ0TGx5NVl2bnc1Y25KeW9ORm9vRlFxWVREa0xZS21VQ2pNOTFHcjFSZzBhQkI4Zkh4UXAwNGRtOWVWU0NRWU8zWXNKaytlWEdqWS9TUnZVaEJWUlgxQ1pIQlNDUGp1Zk43djhUdnBJcFllMDJKYUZ3VmNHQklTVlZzTUNJbklvc1RFUk55OFdmalVQQUJvMzc0OXA1Y1JWUVBKeWNubzAra1pTQ1hGVzdxNFpjTjZTRXBLZXFLQUVBQzhhM2poMjdYL3hmKysvUkVidHV4QW81QUdlTzFmTCtjTEFoWXQrUlNIanB5QVdwMk9RUVA2NGZsK3ZUSHMxZkY0OERBMTM3Vk00ZGV6dlhyQXpkWFY2bjJsVWlreU1qTHhmOTl0UUc2dUJxTkd2Z1MxT2gxMUF4OEZGdGJDd2VKeVVDaVFuWk5UcE4yWHRWcWQxVkdWR3EwV2N4ZDhoR1VmTGJBNmN0RkVwOHNiU1pLcVNrT3FLcTFJOWQ1SnVvdG1ZWTJMMUpkSzE3Qmh3ekIxNmxTNHU3dkR5Y2tKQUhENThtWEk1WEtFaG9iQ3hjVUZQajQrQVBLbUU5KzRjUU5BM3JJZ1RaczJOVjluejU0OUdEQmdnTVg3bFBiSVVwbE1obTdkdWlFb0tBaWVubmxyYXFha3BBQkFnV25CeGRXNGNXTzg5ZFpiYU51MmJZRTJqcEFsS3FoYmtCUXlDZkQxN3pxSUluQmJMV0xwY1IybWRlRjBZNkxxaWdFaEVWbGtiZlFnQUhUcTFNbE9sUkJSZWZudDdCbGNPWDRBcmc0TzBPaTArTit1QTdoeE93a3ZkRzJQamszemgwTW5MOFZnMjlGVENLNFZnRkg5SXVEaTZJRGY5dTVBYm5ZV1dqOVQ4RVY3Y2Noa01ydzArQVg4dk84UWZ0eThIYXEwTkV5ZlBBRkFYbGgyOXR3RkFJQ1hseWRxMXZRck5CQlFwMmZnMHBXcmtFcWxHRFNnbjgxN1NxVlM2UFY2dEdnV2hqR3ZEbitpK290Q0tzMExZRU1iMXNmS3BZc0s3Yk5zNVdycytlVUFGQW81OW16OUlWL2JuYVM3ZUNxZ1pySHVtZkxnSVh5OGF5RDM3NTJXM3hqN0tnWSszOWZxT1JIOUJzUER3eDEzays4akt5c2J6czdXMTdLajB1ZnY3NDhmZnNqLy83OTQ4V0ljT1hJRTRlSGg2TnYzMGYvaDl1M2JjZVBHRGNqbGNnUUhCMlA4K1BGRm1oSU13T0ttSDQrenRneEpZUUlDQXVEdTdtNytQQ1ltQmdBUUdocHFQbVlhOFplWW1JakpreWNqSlNVRnVibTVpSXFLc2ppaVVLL1hvME9IRG9XK0lTR3g4T2JHL2Z2MzRlam9DRGMzdDJKOURVUlZSYWU2ZVNIaFYyZDFFQUVrcGhteDlGaGVTS2hrU0VoVTdUQWdKS0pDR1F3R25EeDUwbUs3djc4L2dvS0M3RmdSRVpXSEMyZlBZRmlYOXRoNzZqYzR5QlZRT2lodzZVWUNabzRjWEtCdmd6cTFjT2xHQXByV3F3c0h1UUlLbVJUUHQyK0w5V2ZPUEhGQUNBQ3VMczU0cm05UGZQL2pGdnh5NEFqNjlPeUJKbzFDY1B6WDA4ak15b0pTNllTUFAzZ0h2ajQxb1BrNzhIcmN5Vk5uWURRYTBhTmJaL2o1K3RpOG55bXdjM0t5dlFaYWFaRDhIWW9VdHBhaGlhOVAzaWdyclZhSGpNd3N1TG80bTl2bXZmOHhHb2Mwd0wvZkhBdUZvbWlqdTNmdTJZZm9TMWZnNk9DQXFkUGZRc3ZtWWNqTXlySjZ6dGhSSXhEU0lCanZmdmdmblAzdEFqNWFNQWRlaisyd1RQYWgwV2lRa1pGaDNrRGt0ZGRldzVFalIvRHBwNThpTURBUVRabzBnVWFqd1lZTkcrRGk0b0xGaXhlalljT0d5TXJLd3FGRGg5Q25UeCtiOXpBYWpkRHI5Wmc5ZTNhQk50TUdQYlkyNm9tSmljSE9uVHZObjU4K2ZScFpXVmxJU1VuQjRNR0Q4ZE5QUHdFQWV2ZnViZTdqN095TXRtM2I0cmZmZmtOTVRBd0VRWUNUa3hQT256OXZEZ2d2WDc2Y2IwZmkzYnQzSXlNakEwdVdMQ25TaUVHajBZakZpeGZEMTljWHMyYk5zdG1mcUtwcVYwY0tneEg0djkveVFzSWNuWWhjUGFBc3ZRSHlSRlJKTUNBa29rSmR1WElGYXJYYVludW5UcDA0WllmSUFvUEJnUFQwZEdSbVppSTdPeHU1dWJrRlBreHJjT1hrNU9RN3J0ZnJ6WXZ6Ni9WNkdJMUc4K2VQLzJ0NlhOYkNXcmJFbmpPbmthUFJBcG5aZUNXOEUwYjBEaTkwUkk2UGh6djJScjBQaVRhdmI3WkdpNS9QbkVkWXk0SzdxSlpVeDdadDhQMlBXd0FBbVpsNVFkYm1iYnNBQUcrT2ZSVit2dDVZK3VrcUdJeUdBdWNlTzVFM3ZYam9vT2VMZEMrSlVMd3AxVS9zNzlGYWhRV0V5ZmZ1dzkvUEY5N2VqNlpoM3IrZllnNEk0eEp1SXZIMkhTVGV2b08vNHVMeDNweHBxT252Wi9PV0NvVWNWNi85Q1FCNC82T0M2OHpaRWh1ZmdIOVBuNGN2Vnk2QlV1bFU3UE9MWXRldVhYajQ4R0daWFB1ZkhsL1hMejA5M1M3M0xLbk16RXlNR0RFQ0hUcDBNSWVFcHZYOFB2endRM1RwMGdXM2I5L0dnd2NQMEt4Wk14dzhlQkFIRHg3RTJiTm5jZWZPSFNRbkoyUFVxRkZXNzZIN2U1M0plL2Z1RldnejNVdG5ZeTNLME5CUXJGbXpCbGV2WG9XTHkvK3pkK2RoVVpiN0g4ZmZ6eXpzdTREZ0JyZ2dvcWk0aTd1NTV0RVdTeTF0c1RwYTJlbFlwaTNXYVM5YnRMTHkxM29xMDA1cGFmWU1qZ29BQUNBQVNVUkJWTHRiS21tYUcrSXVvcWdJb2dqSXZzMzYrNE1ZSFdFR01CeTI3K3U2dUdUbXZwL24rUTRnekh6bVhqd29MQ3hFVVJUYXRXdkhCeDk4UUVKQ0FpTkdqS0I3OSs2V1l4UkY0YVdYWHVMbm4zK21aOCtlQkFkWEhCbXIxV3A1L3Zubkt6eFgrZjc3NzNGemN5TTFOWlhjM0Z4eWNuTEl6czRHSUMwdHpiSW1vMDZuSXpVMUZZRGh3NGZUcDA4ZnU0OURpTVpzUUtnYWt4bldKaHA0YkxBVHZxN3lIRitJcGtnQ1FpRkVwYXFhWGp4Z3dBQUhWU0pFL1ZCU1VrSldWaFk1T1RuazUrZVRsNWRuK2JqeWRsRlJVVjJYVzJ2NnhRekV6ZFdOclQvOUFGbFpvTldpYWhGa3M3OUtwWUtMT2FEWFUxaWlKM3JFOVhTTnJ2NXV1bGQ2N0tubnljKy90R092OGJKUTlKUFBsL1BKRjE5eE92a01pcUt3K3NjMWZQUGRENlNrcGxVNGowNm5aOS9Cd3dRMUR5Q2tkYXRxWFZ0Uk9mWUZrdW12Z0ZCUkZLdFJmSnRpLytEVHBWL3g1aXZQMHVLeTBDL3QzSG5MK29LYllpLzl6czdMeStmazZlUnFCWVNYcnlQYk9UTENhcDNKOG8xZkt0c1VKaSsvZ05QSlp3QVlmLzJvYXhZT0FxeGN1ZEloWWZpVkVoSVNLbDNQcnI3UWFyVVlqVWEyYnQxYW9TMHJLNHZWcTFkYmJ1L2Z2NS85Ky9kYjlmbnFxNi9RYURUY2NjY2RWdmVmUG4zYXNtdXgyV3ltVzdkdVBQYllZL2o0K09EczdFeE9UZzY1dWJsNGVYbng1Sk5QTW5Ma1NLQXNmR3ZldkhtRkRVRlVLaFV2dmZRU2FyVWFWMWRYUm80Y2liZTNOM3YyN0dIVnFsVUFuRGh4d21vemxYS25UcDBpS0NpSXQ5OSt1OExVNFlpSUNENzg4RU5pWTJQSnk4dmpxNisrb25uejVyUnUzWnJBd0VEeTh2SUlEdy9ud29VTEhEdDJqSVNFQkJSRndjUER3M0tPOG5OdTJyU0ozcjE3eXh1Zm9ra2JGS2FtWHhzMVd0blRSNGdtU3dKQ0lVUUZSVVZGN05tengyWjdSRVNFWmJTQ0VJMkIyV3dtTHkrUHpNeE1zckt5clA0dC83eXdpbW1YalZuWDZCN0UvYmtkUTZzV2FLcXpHMmlMSUF4R0k2N0pGLzVXT0Fnd2RmTE5QUEdmbHkyamxTNTMra3lLNVhPejJXeDMwdzRuSnkyMzNQUVB2bDc1UFFzV3ZzdFRjLzlkWlJoZ2E5MnlhNlU4Qk51Nzd3QTNUcjY3UXZ2alQ3L0U4MDlmMnJrNE9TV1ZRWlE5OXQ4MmJ3SEt3c1hYWDNxRzFxMWFWdXVhbDRjNUx6LzdCQjd1bDZZc3Yvcm1ZamJHYnFXNHVJUXB0OXpBNElIOUxWK3pIYnZpZVBxRkJRRDBpdTVXbzhjcGFrZDV1S3RXcTFtN2RtMnRuWGZHakJrTUhEZ1FmMzkvaGc4ZmpydTdPNDg4OGdnQkFRRzgrT0tMbHAyUmh3NGRTdGV1WFVsUFQyZkpraVZzMnJTSnRtM2I4cC8vL01jcWhBTXEzTTdKeVdIcjFxMDgvZlRUZlBmZGQ2U2xwV0UwR3EyV0xzbk56Y1ZzTm5QKy9IbCsvZlZYcGsyYlZxSFdaczJhTVhIaVJLQXM4SFIxZGFWWHIxNEFWbXNWRmhRVXNIbnpab0tEZ3l2ZGtWa0lVVWJDUVNHYU5na0loUkFWN055NTArNmFRckk1aVdpSXpHWXorZm41cEtXbGNlN2NPYzZkTzBkYVdocnA2ZWxrWldWVk9VMnVxUnM4YWpUZi9MU0txU01IVjZ2LzE1dTJNWGo4elpiYlgzMzJCbUh0dTlKLzBPZ2FYVGU2V3hSdnZQd2YzRnhkS1Nnc3BIdlhMamI3bHBhV2tweHlsdkQyWlNIRGxMdG1XdTFpUEgzYUZIYkg3V1B6bG0yMGJ4Zkc1SW5WbTJyc0tPVS9nOTdlWGxhakhJOGtITU5nTU9MdDdZbVB0emZOQXdOSXY1REI4Uk9uQU5nVkYyOTVuRDI3ZDYxMk9BallEWHlMaTRzQk9KNTBrcTNiZHpKb1FMODZHV0hsNGVGQlFVRkIxUjFyd2VVakZaMXFjWWZxYTBHbjB3SDIxNnk4R21xMXV0SlJpUmtaR2Z6MDAwK01HREVDbzlISXhvMGJLL1E1Y09BQWh3NGRvbDgvKzhzSytQcjZzblRwVWxRcUZVT0dET0hiYjcvbHE2KytZc0dDQlpiZ2M4bVNKU1FuSnpOaHdvUkt3MEVoaEJCQzFDNEpDSVVRRmRpYlhxelZhdW5kdTdjRHF4R2lab3hHSStucDZWWWhZUG5uVFhrVTROL1ZybjBITnFpY1Njdklva1ZBTS80OGVKUmpaMUt0K25SczA0citVWjFJeThnaVQzR2lYZnNPQUh6OXhac29GMVp3R3FYR0FTR1VUWEUxbTgyTW1qQ1ppVGVNNDdaSk4xczJFTG5jNGlXZnNPL2dZVDVhL0FZK1B0NFYydFZxTmZmZmV4ZHo1ei9QMHVVckdEb294dTVtSlk0T3cvVDZzamRtK3ZmcHhXUC9mc0J5LzRSYjc4UmdLR2JLTFRmUnVsVUxJaVBDU2IrUXdhR2pDWmpOWm43NmRiMmw3NjAzVDZqWlJlMDh4cHpjc2pYNGZIeThlV3J1dngwK29yTGMrKysvNzdCcnpadzUwN0pFZ0s5di9kNTRwWHlEaml0SDUvMWRUazVPS0lyQ3I3Lythcmx2NU1pUitQajRNSFhxVk10NmtHM2J0dVhERHo4RTRPTEZpMHllUEptUWtKQXF3OEZ5NVQ5UEJRVUY5TzNibHc4Ly9KQ05HemN5WnN3WWlvdUwyYkJoQTRxaU1INzgrS3Q2SEFhRG9kYkRVeUdFRUtJeGs3K2FRZ2dyRnk1Y0lERXgwV1o3ejU0OWNYTnpjMkJGUXRpbTArbElTVW5oOU9uVEpDY25jL3IwYVZKU1VxcmNWVk5jbmZ0bVBjVGlOMTVqV01jUStrZDFvbjlVcHdwOTRoTlBzdkhvU1dZL1hyYnJhVnJhV1E3R3JhTlR0NGtNSFRuNXFxK3RLQXBhclladnYvK1piNy8vMlc3ZlZ4Y3U1clVYbjZtMExicGJGMW9HQjNIMjNIbCtXck9lKys2YWV0VTExYWFpb21MTWY2MUI2T1ZsSGZnVS94VUV1YnVYL2U3dDB5dWF6VnUya1p1Ynh5OXJmMlBuN3IwQWhIZG9SOC9vcmpXNzhGL1hyTXpaYytjQjZOQXVyTTdDUVdGYitSc2VnWUdCdFhwZVc4RjQrZjIxK2JQdzAwOC9zWFRwVXI3ODhrc2lJeU5adG13Wnc0WU5ZOFdLRlJRVUZCQVRFME5JU0VpTnp4c1hGOGZpeFl2NTVKTlByTmJaRkVJSUlZUnRFaEFLSWF6STVpU2l2aW9xS3JJRWdlVmhZRnBhbWlWVUVkZWVScVBoMy9PZVlNWHlMOW05WmpPRE8zY2dwSG5aQ0x6azlBeTJIRDZPUjJBd2p6enhsR1Z0dXhZdFdqSmp6c2VzLzJrWkt6NzRKemZlL1JadDIxY01GcXZEU2V1RVRxY25xSGtBZ1FIV0kvOUtTM1VjTzM0Q2dKaSs5a2M1ZDQ2TTRPeTU4Mno5WTRmZGdOQ1I0d2N2WnVkWVBnOXVmbWx6a2VLU0VzdlBlUG1PeFgxNlJxTldxekVhamJ5ejVHTkwrejEzM2xiajZ4b3FXZHNSNE9MRmJITC9Ha0hZb1YzYlN2dVVNNWtkdjRHSWdIUG56Z0ZjVllCbVQxVUJZRzBGaEY5KytTVkxseTdsOGNjZng4WEZoYWxUcHpKLy9ueWVmdnBwRGgwNmhGcXQ1dDU3NzYzeGVkZXVYY3ZiYjcvTmxDbFRKQndVUWdnaGFrQUNRaUdFaGRsc3Roc1Flbmw1RVJVVjVjQ0tSRk5sTnB0SlQwL24yTEZqSEQ5K25NVEVSTXVMNGNaQ285SGc0dUtDczdNekxpNHVsZzhuSnlmVWFqVXFsUXFOUm9OS3BiTGNWcXZWbG8veTJ6Lzg4SU5ENjFhcjFkeHkyMVRlZXVzdDNsejVLME03dHdjZzl2QUp3anQxWXZydDB5cnNZaG9TRXNvdFV4L2tpOFVIV0xQOFVmNXgxM3VFaExhcitiVTFaZWNkTy9JNnBrNlphTldXa25xVzZmZlBCdUM2WVlQc25zZmJ5eE9BYytrWE1CcU5GZW90NThqbytXSjJ0dVh6TnEwdnJTRllVSEJwV3J5M3Q1ZmwzMEV4ZlluZHV0MFNEdmJwRlcyMVdjaW0yRC80YzljZW5wanpMNXVQRDZoMDh4ZUFYWHYzV1Q3dkZ0WFpidTA2bmF6ZldSZU9IQ25iWmJwYnQ5cmRKTWJXbXk3bDZ6UGFlMU9tdW0vWVpHZG5zM1RwVWlaUG5zeUlFU01BNk5PbkQ3MTY5Ykpza2padDJqU3JqVWFxVTNOcWFpb0xGeTZrZS9mdTNIWFhYZFU2VmdoUmM1bUZabnhjRlRReXVGeUlSa1VDUWlHRVJXSmlJaGtaR1RiYlkySmk3TDdRRk9KcUdRd0dUcDgrVFdKaW9pVVV6TS9Qcit1eXFxUW9DaDRlSG5oNmV1TGw1WVdYbDFlRnp6MDhQS3dDd1BKQXNMYld4bkprUUppVGs4T1BQLzZJWHEvSHg4ZUg1MTU4a2YzcmZ3TGcyUmRlWU0yYU5Yenh4UmRvdFZwdXVPRUdmSHg4TUJnTUZCWVdvbEtwdWVudTExbng1U0thK1YvZGxNanEvdjY1TXFNNGVQZ29xV2ZQNGQvTUQ1UEp4Tjc5QndIUS9oWEEyajZQNHlMQzR5ZE9BbVdQc1dPSDlwYjdzeTVlQ2c2YlhiWW0zb2hoZzRuZHV0MXllOG90TjFxZGI4djJIY1R2UDFqbDE4elc1anpmLzdRR0FDOVBUNDRlUzhUVjFZV09IZHBWZXI2aW9tSzcxeEMxejJ3MjgvdnZ2K1BqNDhPZ1FmWUQ4Wm95bVV3WURBWm16cHhwZFg5NW1Gd2VGS2FtcGxyNmxOOTMrU1l2bFRsejVvemw4NmlvS082NTV4N0w3UzFidG5EdzRFSEw3ZDkrKzQyd3NEQUdEQmhRNWMveDZkT25nYksvSmQ3ZTNqejU1Sk5XVTZYTC95OVhWWjhRb21wcGVXYmUzS0tqUXpNVk0vcHFxV1JKWUNGRUF5VUJvUkRDUXFZWEMwY3hHQXdrSmlaeStQQmhqaDA3UmxKU1VyMWJOOURGeFlWbXpacFYrUER6ODhQYjI5c1MvaldWdGRtMmJkdEdZbUlpa3laTnd0M2RuUysvL0pKV3JWcXhPcXRzR3VxNDFxMXhkWFhsamp2dW9MQ3drQlVyVmhBZUhvNlRWbUhkMTNNSjlGRTRjYUVacjc5MzlZRm1kYWY4bXErWThyb25majkzejN5NFFyL09rUkgyTnlKeFlFQjRKS0ZzN2RmT25UcHk5OHlIQ2ZCdlJwdldMVWs3bHc2VXJUL282Vm0yTm1HcFRzY1h5MWRZSGYvT2tvOVorTXB6K1BoNFl6UWFpZDkva01BQS95cXZxOVBwY1haMlp0aWdHRnljblFINGM5Y2VUaVNWN1pEY0piSWpYeXhmd2VmTHZzSE56WlhvcmxIMDc5c1R0VnBOMzE0OStNZjFJK25WbzNaSHNJbXFiZHEwaWZUMGRPYk9uWXZ6WDkrMzJsSWVvbDI1K1VsNVFGaityMHFsc3ZRcC8vMXRhMFJxT2IxZWo3ZTNOeVVsSmN5ZE94ZVZTa1ZLU2dxZmZmWVpXN2R1eGQzZG5WbXpackZyMXk3KytPTVBYbnp4UmJ5OXZZbU9qcVo5Ky9aMDZ0U0pybDBycnJQcDV1YUduNThmRnk5ZVpQYnMyZmo1K1ZtMWw5ZFgzLzdPQ05IUTVKYVllZU4zSGZtbFp1TE9Hdm52SHJpdnQ5YmVmbGRDaUFaRUFrSWhCRkMyMmNQT25UdHR0cmRzMmJMVzF6a1NUWWZaYkNZMU5aVkRodzV4Nk5BaEVoSVMwT2wwZFZxVFJxT2hlZlBtQkFjSDA3eDVjL3o5L1duV3JKbmxYMWRYVjRmdllsdGZiZHk0RVlEcDA2ZGIzVzgwR3RtZGZCNnRWbXNWRExpN3V6TjkrblRXckZsRFdsb2FMVHZkZ3FJbzlBNzNKajQrSGw5ZlgwSkRRMnRjUjNsdzhjTXZhOW15YllkVm0rNnlrWEFtbzNWQU9HUlFEQjd1YnZ5NmJxTmxKSkdUazVaL1RyZS9RWW5KUVFHaHdXQmszOEhEQUF3YlBJRGtNeW44dlBZM2poNDdidWtUM3I1c0hVQ2RUcyt6TDc3TzhhU1RLSXBDODBCL3pxZG5rSHdtbFgvUGZacG41ejlHVVZFeGhZVkYrRWY0VlhxOXl3MGJQSURKRTIrd2JJQ1NrbnFXQlF2ZkJjRFAxNGNuNWp4TWRtNHVYNjljemZxTnY3TnR4eTYyN2RpRldxMm1WM1EzTkdxTi9EOXhzTHk4UEQ3NjZDT0dEeC9PcUZHamF2MzhPcDBPalViRHdvVUxMZmVOSERrU2IyOXZTenRBaXhZdExIM0tkekd1YW9SZXUzYnRlT3V0dDlpL2Z6K25UcDFpeVpJbDdOeTVFNDFHdzdoeDQ1ZzJiUnIrL3Y2TUdUT0d0V3ZYOHVtbm41S2JtMHRzYkN4YnRtemgxbHR2clRRZ2JONjhPUysrK0NLclZxMWk0TUNCRmRyTFI4cEtRQ2pFMytQbG90QzNqWXJmanBmOXpkOTV4b2lYczhLa2JocUhydHNyaExnMkpDQVVRZ0N3ZCs5ZWlvdHRUeE1iT0hDZ3ZBZ1VOWktUazhQaHc0YzVlUEFnaHc4ZkppY25wK3FEcmdGUFQwOWF0R2hCaXhZdENBb0tva1dMRmdRSEIrUHY3eTlUNXFzaEpTV0ZyS3dzSmsyYVpIVi9mbjQrZHo3NkpIRjl5MExET3g5NWdvR2RyRGV6Q0FzTDQreStYUnhKT1llZmx6c1JJZkQ1a25kcEVSekU0eSs4VXVOYXlzT0hpOWs1VnB0NlhFbC9SUWpRTnFRTlU2ZE1wSE9uanJ6KzF2dDBhTmVXaHgrOHIrck5OMm80SGZGOCtnV09KWjZnV1RNLy9IeDlLU2k4dEg2Z1l1ZWwwNDdkY2VUbTV1SGg3czUxd3diaDV1cksyRkhYOGNSL1hpSTdKeGVOUnNQdGt5YVNYMURJODYrOHliNERaUnM0UERIblgwUjM3Y0svNXozRDJiUnpuRDEzbmdkblAwNnJsbVZyR1ByOHRXYWhQV0dobDlaNDI3TjNIMis4dllUQ3dpSzBXaTNQUFBFb2JtNnV1TG01TXVmaEI3anQxcHY1K1BObGJOMjJBNlBSeU00OWU5bTVaeStEQnZUajJTZm4xT2hySmE1ZVdsb2E3ZHUzWjg2Y2EvTTE5L0h4NGZycnI3ZTZiKzdjdVF3ZlBod29lOE5uNU1pUlRKZ3d3ZEx1N096TVF3ODlaRmxQMEo2VEowL3l5U2Vmb05QcGlJeU01SUVISG1ESWtDRldvLzRVUldIczJMRU1HemFNTld2VzhPdXZ2L0xQZi82VFBuMzYyRHh2ZUhnNGp6LytlS1Z0S3BXS3UrNjZpL0hqeDFkWm54RENOZ1dZM0UxTGlSNytPRjBXRW00NGJzRExCY1oybEdoQmlJWk8vaGNMSVFEWXVuV3J6VFpGVVlpSmlYRmdOYUloTXB2Tm5ENTltcmk0T1BidTNVdEtTb3BEcjYvVmFtbmR1alVoSVNHRWhvYlN1blZyZ29PREsweVRFeld6YnQyNkNpTUhBU1pObWtUZzduM3NPVksycHRoTlkwY3p0SGQzcXo0bWs0bHU3Y000bjNtUmpxMWIwYXRqT3c2ZVNLWmw4NEFLNTZzT3ZiNHMrSnMrYllyZFRVcHNqVTRkZGQxUTJyY0xvMjFvOVVaRGw0OUVOQnJzVDVzc2wzamlKQysrOWxhbGJWNWV0bjhPZjE2ekFZREp0OXlBbTZzckFPM2FodkxRL2ZleS9PdnZtUDNRRE56ZDNIam8wU2M1bTNZT1B6OWZucDQzbTY1ZElnRjQ1L1VYZWU2Vk56bDBKQUdEd2NqcDVMTHZTVjUrUVpVMW04MW1kdXlPNDl2VlA3UC9yMUdNWHA2ZVBQUEVvMFIxdHQ1dHVrVndjNTU5Y2c0N2RzWHh4dHZ2azV0WHRrN28xbTA3U0R5ZVJIaUhtbTg4STJvdUlpS0NsMTkrK1pxZC81dHZ2cWx3MytVakZWdTFhc1c4ZWZPczJ0M2QzYm5oaGh1cWRmNm9xQ2dXTFZwRW16WnRxbHlMMWNYRmhadHV1b21iYnJxcFd1ZTI5VWFtdjc4LzA2Wk5xOVk1aEJEMktjQ2RQYlVVNnlIdWJObmZ4KzhPR3ZCeVZoZ1FLbSs4Q3RHUVNVQW9oQ0FuSjhkcVlmQXJSVVpHVmxqUFJ3Z29tMktha0pCQVhGd2NjWEZ4WEx4NDBTSFhkWGQzSnlRa3hQSVJHaHBLVUZDUWpBaXNaU2FUQ2ExV1crblgxZC9mbnhiTmZFQ1RCWmhwR2VDTHY3LzFtbmZKeWNrME01dDRldm9VeTMzL21UNkpkMWIrZEZYMWxKWUhmM1pHTTBlRXQ4ZkQzZDFtZTNYRFFRRERYOU9taTB0S3F0VS9wbTl2WG52eEdYNVp1NkhDRk9pK3ZYdFdla3o4L29QczJidVB0cUVoM0hyVEJLdTJ3UVA2TVhoQVAzNWV1NEVQUHY2Q1VwMk9vWU5pZUdqbVBmajRlRnY2K2ZoNHMvRFY1MWk1K2llKy9OKzNsSmFXQW5EdzBGR0tpb3B4YzNPdGNOM0VFeWVKM2JxTlRiRi9rSmxWOXY5V3E5VXlac1F3N3B3NkNkL0x6bitsZm4xNjh1RzdiL0w4SzI5YXBrR25uajBuQWFHb0ZqOC9QM2xPSVVRRHAxTGd2ajVhQ3Y0d2N5eWo3TTIwTCtMMGVEb3JkQTF1R21zekM5RVlTVUFvaEdENzl1MTJkK3VzYkQwZjBYU1ZscFp5NE1BQjR1TGlpSStQcDZpbzZKcGVUNjFXRXhZV1JuaDRPTzNidHljc0xJeG16WnJKbEhjSHVIanhJZ0VCdGtmNzdUbCttcUxJNjhGc1p2ZXhOZlR2VlhrSVZodE1KaE1oclZ0eDQvaXhYRGVzNHE2dHJxNnVQUFhZdnhrMlpJRFZ6NGFpS0RUenY3b3dvbnk5c3VwTTFRWFFhTlQwak81S3oraXVyUDd4Vjk3LzZETlVLaFV6NzdtRHlJandTby81NzlMLzRlWHB5WFB6NTZMUldBZXhpcUpRV0ZqRTRpV2ZFTkd4QS9mY2NSdlIzYnBVZWg2MVdzMlVXMjVrN0tqcitPblhkYXpkc0luejZSbXMyYkNKaVRlTXMrcjc0T3pIU2Z4cjEyUTNOMWRpK3ZhaWY5L2VEQnJRMTI2NGVqbi9abjY4K2NxenZQejYyMnpmdVFmL3Evd2FDeUdFYUppMGFuZ294b25YWTB0SnlUVmpNc01ITzNUTUdleEV1MllTRWdyUkVFbEFLSVJneDQ0ZE50dWNuSnpvMWF1WEE2c1I5WkZPcDJQdjNyMzgrZWVmSER4NDBMTGcrN1hnNmVsSmh3NGRDQThQcDBPSERvU0ZoYUhWYXEvWjlZUnRKU1VseE1mSFUzalpXbnFYMjdGck55MEN5OVl1M1pWeG1KVk8xbTgwSEQxNkZISXkyWC9pRklxaW9GV3IwUmtNSER0VDgrbm5LcFdLajk1NzAyYTdmek0vaGcrMWZqT2pkOC91M1BpUHNiUnJHMXJqNndHTXVtNElONHdiYzFVajQyNzR4eGd1WkdReWR0UjF0R25kMG1hL0NlUEcwTDV0S0MyQ20xZmE3dTd1eHVJM1g2WlR4dzdWdXE2M2x5ZlRwdHpDdENtM2NEYnRISzR1TGhYNmpCMTlIV05IWFVmSDhQYTBieHQ2MVR0eE96czc4L3pUODRqZmY3RENkR1FoaEJDTm42c1daZzl5NHRYTk9qSUx6ZWlNOE00MlBVOE1kYUtGbDd5UkswUkRvNWp0RFJzU1FqUjZHUmtaUFByb296YmJCd3dZd1AzMzMrL0Fpa1I5WVRRYU9YejRNTnUzYjJmUG5qMldhWXUxTFNBZ2dDNWR1bGdDd2NEQVFCa2RXQU4zM0hHSDVmTXZ2L3l5VnM5dE1wbnNmdDlMUzBzdG80OFZSY0haMmRtcVhhL1hVMUJRZ0U2bnc5WFZGYTFXaThGZ1FLUFJ5QlJEWWRlMS9MbTJaK2JNbVpaUjBWT25UbVhNbURFT3U3WVFRalJVNlFWbUZteldrVjlhOXB6QTExWGh5V0ZPK0xuSjh6a2g2aE9saWhkWk1vSlFpQ1p1MTY1ZGR0dGxlbkhUWWphYlNVcEtZdHUyYmV6Y3VaUDgvUHhhdjRhN3V6dWRPM2VtYytmT2RPblNoY0RBd0ZxL2hxZ2RLcFVLVjllSzY5ZVZzOWRXM3U3bFZiM3B1VUlJSVlSb21KcDdLUHg3b0pZM2Z0ZFJhb0RzWWpPTHR1cDRZcGdUSGs0U0VnclJVRWhBS0VRVHQzdjNicHR0dnI2K1JFWkdPckFhVVZmT256L1AxcTFiMmI1OU81bVptYlY2Ym8xR1EzaDRPRjI2ZEtGejU4NkVobDc5bEVZaGhCQkNDRkgvaFBxcW1OWGZpWGUyNlRDYTRIeSttUTkyNkprejJBbUpDSVZvR0NRZ0ZLSUp5OHpNSkNrcHlXWjczNzU5SmNocHhBd0dBN3QzN3lZMk5wWWpSNDdVNnJsOWZYMkpqbzZtUjQ4ZWRPclVDU2NucDFvOXZ4QkNDQ0dFcUY4aW02dTR0N2VXajNicWNYZFN1S216UnNKQklSb1FDUWlGYU1MMjdObGp0NzEzNzk0T3FrUTRVbHBhR3JHeHNXemR1cFdDZ29KYU8yK3JWcTNvMmJNblBYcjBJQ3dzVE5ZUkZFSTBhTXVYTHljdUxxNnV5eEFOekxoeDQramV2WHRkbHlGRW5lblRXazJwQWRvM1V4RXNHNVVJMGFCSVFDaEVFN1p6NTA2YmJUNCtQblRvVUwxZE0wWDlwOWZyMmIxN041czNieVloSWFGV3pxa29DaDA3ZHJTRWdyS1dvQkNpc2FtdDM1ZWk2Umd3WUVCZGx5QkVuUnNVcHE3ckVvUVFWMEVDUWlHYXFJc1hMM0xpeEFtYjdiMTY5WklSWUkxQVptWW1HelpzWU11V0xiVXlXbEJSRkRwMTZrUk1UQXc5ZS9iRXc4T2pGcW9VUWdnaGhCQkNDRkdYSkNBVW9vbXFhbnB4bno1OUhGU0p1QlpPbkRqQm1qVnIyTE5uRHlhVDZXK2ZMeXdzakppWUdQcjI3WXV2cjI4dFZDaUVFUFZQWUdBZ3AwK2ZCbURxMUttRWhJVFViVUdpd1FrT0RxN3JFb1FRUW9pcklnR2hFRTJVdmVuRm5wNmVkT3pZMFlIVmlOcGdOQnJaczJjUGE5ZXV0VHM2dExxQ2dvS0lpWW1oZi8vK0JBVUYxVUtGUWdoUnY3bTR1RmcrRHdrSm9WT25UblZZalJCQ0NDR0U0MGhBS0VRVGxKMmR6ZkhqeDIyMjkrclZTM1l2YmtDS2lvcUlqWTFsL2ZyMVpHVmwvYTF6dWJ1N00yREFBQVlPSEVob2FLaE1NeGRDQ0NHRUVFS0lKa0FDUWlHYW9MaTRPTXhtczgxMjJiMjRZY2pKeVdITm1qVnMzTGlSMHRMU3YzV3VUcDA2TVhUb1VIcjM3bzFXcTYybENvVVFRZ2doaEJCQ05BUVNFQXJSQk8zYXRjdG1tN3U3TzVHUmtRNnNSdFRVeFlzWCtmbm5uOW04ZVRNR2crR3F6K1BsNWNXZ1FZTVlPblNvVENFV1FnZ2hoQkFPcFRPQ1JnVXFtYkFpUkwwZ0FhRVFUVXh1Ymk0SkNRazIyM3YwNklGYXJYWmdSYUs2TWpJeStPbW5uOWl5WlF0R28vR3F6cUVvQ2xGUlVRd2JOb3pvNkdqNVhnc2hoQkJDQ0lmTExqYnozalk5NFFFcUpuZVRXRUtJK2tEK0p3clJ4TWowNG9ibi9QbnovUGpqajJ6YnR1MnFkeVIyY1hGaHlKQWhqQm8xaXNEQXdGcXVVQWdoaEJCQ2lPcTVXR1RtbGMwNmNvck5KT2VZQ1BaU0dCd21iMW9MVWRja0lCU2lpYkUzdmRqRnhZV29xQ2dIVmlQc3VYRGhBdDk5OXgxLy92bW4zVkRYbm9DQUFFYU5Hc1hnd1lOeGMzT3I1UXFGRUVJSUlZU29HVjlYaFRCZkZmSEZaVE5pbHUzVkUraWhFQkVnbXlRS1VaY2tJQlNpQ2NuUHorZklrU00yMjN2MDZJRkdJNzhXNmxwdWJpN2ZmLzg5bXpkdnZ1cXB4QkVSRVl3ZVBab2VQWHJJanRSQ0NDR0VFS0xlVUJTNHI0K1dCYkZtVW5KTW1NeXc1RTg5ODRjNzBkeERGaVFVb3E1SUVpQkVFN0pueng2WlhseVBGUmNYczJiTkduNzk5ZGVyMnBWWXBWTFJ2MzkveG93WlEyaG9hTzBYS0lRUVFnZ2hHcVZpUFJ6TE1KRlZaRVpudUxxWkt6WFZwYmxDUmdHVUdLQklaMmJCcGxLR3RWT2pWVGVOa05EZFNTSFlTNkZkTTVWczFDTHFCUWtJaFdoQ2R1L2ViYlBOeWNtSnJsMjdPckFhVWM1Z01MQng0MForK09FSDh2UHphM3k4UnFOaDhPREJqQjgvSG45Ly8ydFFvYWpQWEZ4Y0tDa3BBYUNrcEFRWEY1YzZya2lJdjZmODV4bVFuMmNoaExqR2pDWlljOHpBejBjTkdLNXVxZXRhazYrREg0OWUzZXlaaHN6WFZlR09IbHE2QnN1c0gxRzNKQ0FVb29rb0tDamc4T0hETnR1N2QrK09rNU9UQXlzU1pyT1o3ZHUzOCsyMzM1S1ptVm5qNDdWYUxjT0dEV1BjdUhINCtmbGRnd3BGUStEcjY4dTVjK2NBU0UxTnBYMzc5blZja1JCL1QycHFxdVZ6WDEvZk9xeEVDQ0VhdDl3U000dTM2VW5PcnVOa3NJbkxMamF6ZUp1T1FXRnE3dXloUlpIUmhLS09TRUFvUkJNUkZ4ZG5kd2RjbVY3c1dFbEpTU3hkdXBTVEowL1crRmhuWjJkR2pCakIyTEZqOGZiMnZnYlZpWWFrWThlT2xvQnd5NVl0RWhDS0JtL0xsaTJXenlNaUl1cXdFaUdFYUx6TXdPZDdKQnlzVDdhZU10TEtXOFYxN1dWSFoxRTNKQ0FVb29td043MVlvOUhRdlh0M0IxYlRkT1htNXJKaXhRcXJGOERWNWVMaXd1alJveGs5ZWpTZW5wN1hvRHJSRVBYdDI1ZlkyRmdBWW1OajZkZXZINUdSa1hWYmxCQlg2Y2lSSTVhZlo0QStmZnJVWFRGQ0NOR0liVDl0NU9CNUNRZnJtKzhPNnVrYXBDSkFObXNSZFVBQ1FpR2FnS0tpSWc0ZE9tU3p2V3ZYcnJMTzB6Vm1OQnJac0dFRHExYXRvcmk0dUViSGFqUWFSb3dZd1lRSkV5UVlGQlYwN3R5WmpoMDdjdXpZTWN4bU14OTg4QUgzMzMrL2hJU2l3VGx5NUFnZmZQQ0JaVE90aUlnSU9uZnVYTWRWQ1NGRTQvVGJpYWEzMWw5RG9EUEMxdE5HYnU0aVVZMXdQUG1wRTZJSjJMOS9QMGFqN1NjQk1yMzQyanAwNkJCZmZ2a2xhV2xwTlRwT1VSUUdEaHpJelRmZkxKdVBDSnNVUmVHKysrN2oyV2VmcGFpb2lPenNiQllzV01EUW9VTVpQSGd3clZxMWtqY0FSTDFWVWxKQ2Ftb3FXN1pzSVRZMjFoSU91cnU3YysrOTk2TElRa3hDQ0ZIclNnMlFraU9qQit1ckU1bnl2UkYxUXdKQ0lacUFmZnYyMld4VHE5VkVSMGM3c0pxbUl5c3JpMlhMbHJGbno1NGFIOXVqUnc5dXZmVldXclZxZFEwcUU0MU5VRkFRano3NktJc1dMYUtvcUFpejJjem16WnZadkhselhaY21SSTI1dTd2enlDT1BFQlFVVk5lbENDRkVvNVJmYXE3ckVvUWR1Zkw5RVhWRUFrSWhHam1UeWNTQkF3ZHN0bmZ1M0JsM2QzY0hWdFQ0bVV3bWZ2dnROMWF1WEVsSlNVbU5qZzBQRDJmeTVNbUVoNGRmbytwRVk5V3hZMGVlZi81NVB2bmtFNDRkTzFiWDVRaHhWVHAyN01oOTk5MG40YUFRUWx4REpzbWY2alg1L29pNklnR2hFSTNjaVJNbktDZ29zTmt1MDR0clYwcEtDcDkrZkpHYTFBQUFJQUJKUkVGVStpbEpTVWsxT2k0Z0lJRGJiNytkbmoxN3lwUTZjZFdDZ29LWVAzOCtodzhmWnRldVhTUWtKSkNkblYzam9Gb0lSM0Z4Y2NIWDE1ZUlpQWo2OU9sRDU4NmQ1WGVnRUVJSUlVUWRrSUJRaUViTzN2UmlRSFl2cmlWNnZaN3Z2LytlWDM3NXhlNTZqMWR5Y25KaXdvUUpYSC85OVdpMTJtdFlvV2dxRkVXaFM1Y3VkT25TcGE1TEVVSUlJWVFRUWpRUUVoQUswY2paQ3doRFEwUHg4ZkZ4WURXTjA1RWpSL2pzczg4NGYvNThqWTZMaVlsaDh1VEorUG41WGFQS2hCQkNDQ0dFRUVLSXFrbEFLRVFqbHBXVlJVcEtpczEyR1QzNDl4UVhGL1BWVjE4Ukd4dGJvK05DUTBPNTQ0NDdaSjFCSVlRUVFnalJvSG03S09TVzFQNmllYTVhbU5SVnk5cEVBK241OVc5UlBwVlM5bUV3Vlg1YmlJWklWZGNGQ0NHdW5mMzc5OXR0bDREdzZpVWtKUERVVTAvVktCeDBkM2Zubm52dTRmbm5uNWR3VUFnaGhCQkNOR2orN2dxdmpIR21jL1BhanhVTUpoZ1VwaWJ2aXZBeDBFT2hYYlBLcnhmZ1VYRU4yNGdBRlFyZ3BDNnJ0eklSQVpXZnowbU56Y2ZtcGxWNGVZd3pFWUVxeSszWHJuZW1hN0JFTEtMaGtoR0VRalJpOGZIeE50czhQVDBKQ3d0ellEV05nMTZ2NTl0dnYyWE5taldZemRWL043Ti8vLzVNbXpZTkx5K3ZhMWlkRUVJSUlZUVFqakV4U3NQaGRDT0gweThObTFPQW03dG8rUEdvQVgwMWx1VWVFS29tSmtSZDRmN3kvYW9laW5HeXVyK0ZsOExGSWpNdmJkUng1VFB4NTBZNGN5YkhaTFVMY0hpQWl1WHhlbmFsbUhoaGxET25MbG9QOFZNVUNQZFhzWFN2bmkwbnJRdldHU0hNVDhXQVVEWC8zYTIzR2gyb041bHA1cVpZenFjM21mRjJVVWk0SUVNSVJjTWxBYUVRalpST3ArUElrU00yMjd0MjdZcEtKZTl3MVVSeWNqSWZmUEFCcWFtcDFUN0czOStmdSsrK20yN2R1bDNEeW9RUVFnZ2hoSENjcUNBVnZWdXBPWkZsWXU2UVN5R2Vzd1pDZlZXVUdPR1hvNFlxejdNbjFjaXhEQk1YaTh4V3daNUtnWThtdXZERzd6cXIvZ3BVQ0FiTG1jend3UTY5MVpUbjkyOTBZZnZwc3VEUFNVMkY4NVZmWjA5SzVXbm0ra1FEYjR4elprUUhEV3VQWFhvODViV1dHcXh2NjZxL1Y2RVE5WTRFaEVJMFVrZVBIa1duMDlsc2wrbkYxV2MwR3ZubGwxOVl0V3BWdFhjb1ZoU0ZNV1BHTUhIaVJKeWRuYTl4aFVJSUlZUVFRamlHaDdQQ0hUMjBMTnVySi9heVVYY3FCZTd2cDJYYmFUMmJrNnIzbkxuVUFLV0c2czNLR1IydXdWa0RQeDZwUEhpc2JIYVB5VndXMm1tcUdCZFJwSy84ZnAwUllwT01uTDVpNUtIcGlrdGRmcnRMa0lxMmZpcWJkUXBSWDBsQUtFUWpaVzk2c2FJb1JFVkZPYkNhaGlzek01TWxTNVp3L1BqeGFoOFRFaExDdmZmZUsxTzRoUkJDQ0NGRW82SlNZSG92TGQ4ZE1yRHpqSFVJZUhNWERiK2Z2RFRsT01CZElhT3c2dkRQVlF0ekJqdGhNbU9abGx3K3hmankwWWxRMXU2cWhlSktBcjNLcmxSK25pc0R2WnBZZmJnczZHdnRvMkwyUUMzWnhXYkxTTUh5K3E2czEwelpkT2kwdlBxM3dZb1F0a2hBS0VRalpEYWIyYmR2bjgzMkRoMDY0Tzd1N3NDS0dxWTllL2J3OGNjZlUxUlVWSzMrYXJXYWlSTW5jdjMxMTZOV1YxeExSUWdoaEdnS01qSXl5TW5Kb1gzNzlpaEs1WnNDTkZSbnpwd2hNREFRRnhjWHEvdE5KaE1uVDU2a2ZmdjJkVlNaRU5lZW9zQnQzYlhFSmhtNHA3ZVd3V0dYbnU4NnFjdDJOQTd6VTNGOVJObDk3WnFwK09tSWdWOFM3SStrSzliRFN4c3JuL3A3NVpUZ2NxRytLazVubTY0NHB1THZHOVVWZDEwWk9KWWZZbS9xY3JtVUhCTnpmaTZ0dEw2cTZoV2lJWkNBVUloR0tEVTFsYXlzTEp2dE1yM1lQb1BCd1AvKzl6L1dyMTlmN1dOYXQyN04vZmZmVDVzMmJhNWhaVUlJSVlSdG16ZHZ4c3ZMaXg0OWVsUVp6SlgzN2RtejUxVmRxN0N3a0pVclY5SzdkMjhpSXlPdHJwZVRrOE9ERHo2SXI2OHZ2WHYzWnRDZ1FmVHIxdytBRXlkTzhPbW5uekpyMWl4YXRXcFZyV3VWbHBZU0h4OVA5KzdkS3dSempyWjI3VnArL1BGSGV2WHF4ZURCZ3hrNmRDZ3FsUXFWU3NXLy92VXZXclpzeVhYWFhjZjExMStQdDdkM25kWXFSRzNTcUdCY2hJWXRKdzJrNUpweFVpdDh1VmZIK1h6YnNkb250N2dRZDdieXFjWnVUZ296K21qUjJuaFAzZFlJUWlnTEk4UDhWQ3lMMXhONzJWUm10UW9lN0svRllJSU8vaXFPWjVyUVhqRzEyTllhaElvQ2xlMC9xRlhENUs1YWZqaGlJTDlVUmdPS3hrMENRaUVhSVh1akIwRUNRbnZTMDlONTc3MzNPSDM2ZExYNks0ckN1SEhqbURoeElocU4vRW9WUWdoUmQwNmNPTUdLRlNzSURBekV3OFBEYnQ5VHAwNEJNSDc4ZUdiTW1GSGo5WEx6OHZMWXVYTW55NWN2SnpnNG1CdHV1SUVKRXlhZzFXcng5UFFFSURzN0c1VktSWGg0T0ZBV0tyNzQ0b3VrcGFVeFk4WU1wazZkeXVUSms2djgrM25tekJsZWUrMDFUQ1lUNDhlUFo4cVVLVlUrdmlzbEpDVHczLy8rbDMvLys5KzBiTm15UnNkZXpzUER3eEpZamgwNzFtckROM2QzZDVLVGt6bDU4cVRWVEkzZmYvK2QxYXRYTTMvK2ZBSUNBcTc2MmtMVXBZaEFGV3NURFJVMjVTZzNLRXpONGZTeXpVWXVWOWxVWUlBaW5ablA5dWdwMUpreG1DREVSMFZ5VHRVN0FJZjdxMGpNckx6ZnlnTjZ0cDR5WWpEQnV6ZVVqZVpyNDFPOVRSblZLakQ5bFRXV1QzbUdzalVJdy8xVm5DOHc4ZHR4MllGRU5HN3lhbGFJUnNoZVFPam41MWZ0ZCt5Ym1wMDdkL0xKSjU5UVVsSlNyZjZCZ1lITW5EblQ4c0pIQ0NHRXFFdmxJVjllWGg1QlFVRTIrK2wwT3N0aS9zN096bGUxTEVad2NERHZ2UE1PYjd6eEJyR3hzWHp3d1FmRXhjWHh5aXV2V0kwbW5EUnBFbjUrZmhnTUJrczQ2T3JxeW9RSkV3Z05EYVdrcEtUS3NLOURodzY4OE1JTHpKczNqMisrK1laTm16YngzbnZ2NGVmbng3Smx5OWk2ZFd1VjlaNCtmUnFUeWNUczJiTjU3YlhYYU51MnJjMSs3N3p6RGdaRDVWTWlMMTY4Q0pSdFlMWnMyVEtXTFZ0bWFTc3NMQVRnMkxGalBQTElJd0RvOVhxU2twSUFMTmVXNTJHaUlUcDAzanFVdTNKRGtDRnQxZHdTcGVIcGRicHFqN1M3ZkxmaEo0YzdrWnh0d21BbkkxUXBaU01ERjJ6V2NTS3JZc2ZrYkhPRjQ4OWNFVHJPSGVLRW0vYlNwaVRsdjY0MHFrdnJIMTQrNWJsOGhHRk53a0dWQXFNN2F0aDZ5a2lCakRvVURZZ0VoRUkwTWdVRkJYWTMxT2pldlh1ald3L283OUxyOVN4YnRveE5telpWKzVqaHc0ZHoyMjIzMWZsVUp5R0VFS0pjZWREWG9rVUxGaTVjYUxOZmVubzYwNlpOQTJEczJMRlhQUUxleWNtSnA1NTZpcEtTRW5iczJJRk9WL25hVzJhem1RVUxGaEFYRjBldlhyMTQ5TkZIQ1FnSXdHdzJzM0xsU29LRGd4azBhSkRkYTBWRlJYSHJyYmZ5di8vOWo0eU1ERTZlUEltZm54OVRwa3poNk5Ham5EeDVrc0RBUUp1UHBVdVhMcGJQbHk1ZHl1elpzL0h4OGFuUUx6UTBsQnR2dkpFMzMzd1RQejgvM04zZC85YTZ3bHF0bG9pSUNNdnREei84a01jZWUweW1INHNHNzhwNHpsV2pjRHJiWENFY3JPN0xEcjBSbHZ5cHR3b050ZXBMb1IxY0N1c3FDd2VoTFB4N2M0dU9wTXZhKzdWUmN6elRSSFp4MlhuZitGM0hwSzRhVmg0MFlEYVhyVDBZSHFBaXpGZkZrUXYyUnpCTzc2V2xYVE9WNVRHYXNiMUpDWUM3RnI0OUtEc1ppNFpEQWtJaEdwa0RCdzVVZUVmdmN0MjZkWE5nTmZWZmRuWTI3N3p6anVYZC9hcDRlSGd3WThZTW9xT2pyM0ZsUWdnaFJNMWNQdDIxdWt5bXFxZjBBZno1NTU5czJMQ2gwcmJ5a2ZmWjJkbTg4TUlMbEphV1d0cmVmLzk5U2twS09IejRNSzZ1cnJpNnV2Si8vL2QvQUp3L2Y1N2p4NCtqVXFtWVBYczJZOGVPdFZ2RHpUZmZ6S3BWcStqVnF4YzlldlFBUUtQUjhQTExMMWZyTVZUWGtDRkRHREprQ01lT0hjUFQwNU1XTFZwWTJqNy8vSE9XTDE5T3k1WXRlZmZkZDYyT3UrMjIyOGpNek9UV1cyOWwvUGp4Vm0wblRwd2dORFJVbGlNUmpjYVZtMzk0T0VQU3hZcXZRYTdzWjB0bHIxK2VIZUhNa2o5MTFkNEoyR1NHVXhmTGZxYzVheTZGZFczOVZIeHo0TkpjNSt4aWFOK3NiSTFDTTlDcmxacitJV3FlV1ZkcUNSSXI4OW1lUytkbzVxYncrRkFueTVxR2FoVjhlTE5zVWlJYU52a0xKVVFqWTI5NnNVYWpvWFBuemc2c3BuNUxURXhrOGVMRjVPYm1WcXQvZUhnNHMyYk53cy9QN3hwWEpvUVFRamlHMFZpOWFYUDkrdlhqOTk5L1orUEdqYmk0dU9EbTVtWVZTUHI3KzVPVmxjV1pNMmVzam91TGk3TzBBeHc5ZXRTcXZmeitMNy84RW1kblo0WVBIMjZ6Qmg4Zkh6Nzc3TE8vdFk1ZlFrSUM3Ny8vUGpObXpDQXFLc3B1MytlZWV3NC9QeityNTA2clY2OEd3TVhGaFNWTGxsajF6OHpNeE5QVGs0U0VCRkpTVWl6MzUrZm5zM0hqUnJwMDZjS3p6ejRyb3dkRm82QndLZmx6YzFKd2QxSkl6YTBZcnFtckd4QmVjVnVsZ041b3JqUWNWQ2tWMTBBRTYvdEtEZFlia2x3ZVZCNDRiK1RHemhwT1pKbTR2YnNXZjNlRlZ6YlpEd2V2RkJXc1lsL2FwVGRZWkg2V2FBd2tJQlNpRVRFYWpSdzRjTUJtZTZkT25XcThDSGxqdFduVEpwWXVYVnJ0RjBiang0OW40c1NKZjJ1YWtSQkNDSEV0bGErYmQvNzhlWjU4OGttYi9TNGY0V2RycmIwcktZckN2SG56ZU9DQkJ5b051T0xpNG5qOTlkY3BMQ3lrZGV2V2xvRE0zZDJkd3NKQzlIbzluVHAxSWpJeWtxaW9LQ0lpSXFvY1RiZDY5V3JPblR0bnVhM1g2OW13WVFOUlVWRk1uRGlSMHRKU3pwMDdoMDZucS9aSFVsSVNKcE9KSjU1NGdxZWVlb29CQXdaVWV1MERCdzZRbVpsSlptWW1pWW1KRmRxUEhEbkNrU05IS3R5Zm41L1ArdlhyS3ozbndZTUhtVFZyRmkrODhJTE5OUkNGYUNndTMzMjRTL095Tnd1T3BGcy9yMDdPTmxGU3pSbTJxaXZtSWdkNUtxUVhWQjdZWGI2aHlPWE1GV0xHeXFYbm0vRndVcmlycDVhNFZDTUh6MWR2SkhVNVZ5ME1EbFB6emg4VmQyQ3h0UnV5RUEyQkJJUkNOQ0pKU1VtV0JiSXJJN3NYbDcwUVdycDBLWnMzYjY1V2YwOVBUeDU0NElFcVJ4a0lJWVFRZFUydjExditUVTlQdDludjhsRHc4ckN3S2lxVnFrSTRtSjZlenFlZmZzcm16WnRScTlYY2R0dHREQjgrbkgvKzg1OEFMRnEwaVB6OGZHSmpZOW04ZVRNN2R1d0F3TlhWbFQ1OStqQmx5aFRhdDI5ZjZmV2lvNlA1L1BQUEtTb3FzcnAvejU0OVJFWkdNbVRJRVBidTNjdjU4K2V0TmhnN2V2UW9iZHUyWmVUSWtSaU5Sa3BMU3lrcEthRzB0SlNPSFR0U1dscEthV2twNjlhdEl6ZzR1RUpZVjFKU3dxSkZpd0RvMDZjUEw3MzBFdVBIanljNk9wcmc0T0FxdjA2N2R1MUNyOWN6ZGVwVXRGb3RyNy8rT2o0K1B0eDQ0NDMwNzk5Zk5pa1JqY0l2Q1FheWlzeW9GQmdib2VGWWhvblVYRFA5UTlSa0ZKZzVsVzNpeFkzVm4yNnJ2bUtGaEc3QlpXc0hWc1pKcmFBM1ZwTEMyUWptL04yVkNyc3JyejVrNE02ZVdyN1piMk9iNWI5Y09VVmFvNExidTJ0WnR0ZGd0VjVpZVQrMUFnWUpDRVVESlFHaEVJMUlmSHk4M2ZhbXZ2NWdUazRPaXhjdnRydUp5K1U2ZGVyRUF3ODhnSyt2N3pXdVRBZ2hoS2k1dExRMHE0MDVTa3RMOGZiMlp0Q2dRZHg3NzcwWWpVWkxvR2MybXpsNjlDaVJrWkZjdUhDQjU1NTdqbTdkdWxrQ3I5emNYRlFxRlo2ZW50VzZkbEpTRXQ5Ly96Mi8vZlliQm9PQjNyMTdNMlBHREVKRFF6bDU4cVNsWDNGeE1kMjZkYU5idDI3Y2YvLzliTnEwaVcrKytZYXpaOC95KysrLzg4Y2ZmL0RXVzIvUnFWT25DdGNJRFEzbHRkZGV3MmcwRWhJU3dvNGRPM2p0dGRjSUN3dmpqanZ1QU9CZi8vcVgxVEc3ZHUxaS92ejVIRHQyaklpSUNCNTY2S0VhZjExWHIxN04yYk5uVWF2VkRCNDhHRVZSMEdnMGxuQ3p1ZzRlUEVoU1VoS2pSNC9td1FjZnhNM05yY2ExQ0ZGZi9YU2s3STJHcWRGYS9GemhneDFsUWR1dUZDTzlXcW1aR09WRVRvbVpuV2VNN0Q5bnFuSlVYV3F1aVpLL2tqVXZGNFVoYmRVc2lOVXhvb09hWWowa1hEQnhzZGpNc3IxNml2V1ZuK3p5ZTFVS2pPeWdRYXVHcEN5VFZVRG9yQ2tMSlBlbEdaazN4SW4zLzlTVFdWanhuUDd1Q21NNmFsaTBWY2VFU0EzeFo0MUVCS3I1N3BDQm5DdW1JNWNIbkJvVmRuZGlGcUkrazRCUWlFYkUzdnFEUVVGQk5HL2UzSUhWMUMvSnlja3NYTGlRN096c2F2V2ZNR0VDRXlkT3ZLb0YzNFVRUWdoSCtQNzc3OW0wYVJNeE1URzR1TGhRVWxKaVdjTnYxcXhaRkJZV01udjJiQVlPSElpaUtNeWVQWnNPSFRyUXVYTm51blRwZ3RGb1pNV0tGUUJzMzc2ZGtwSVNaczZjeWNpUkl5dTlYa1pHQmx1M2JtWERoZzJjT0hFQ056YzNoZzhmemcwMzNFQjRlRGdBQlFVRnpKdzVFNENZbUJpcmRYdWRuWjBaTzNZc28wZVBadFdxVlh6KytlZVVscFp5NnRTcFNnTkN3R29IWU9XdktZaUtqVzFSejU4L3oydXZ2UWJBOWRkZno2eFpzOURwZEp3NmRZcU9IVHRXKyt0NjIyMjNNVzdjT0RRYWpTWFVjM0p5b3JDd2tGZGVlWVhldlh2YlBEWWpJNFBiYjc4ZGdBY2ZmQkJYVjFmWm1FUTBTdjd1Q3JkMzErS3NnWmMzNmJqdzEzUmdvd2wybmpHeTY0eVJnV0ZxN3UzdFJIcUJpYmUyNmluVTJVNEpYOW1rczV6My9uNWF2ajFZRnNMOWR0eElaS0NLR1gyMXVHb1ZkcVVZY1ZKak5YVlpVYUNWdHdxMXF1eFlmM2VGRGNjTnhKMDFXb0pCelY5UDZVZDBVQlBxcTJKNXZKNFRtU1k4bmJXOE1NcVozNDRiK09PMDBmSTRlcmRTYzFNWERXLzhyaU83MkV4U2xvazdlbWpSR1NEVVYrR3NHdkpLek9pTVpWT0tqU1pZc0ZtSHpsaTJKcU9iRnJ5Y0ZTNFdteXVFaVVMVVYvTFhTb2hHSWljbmg5VFVWSnZ0VFhsNmNYeDhQTysvLzM2MXBsRTVPenR6Ly8zMzA2dFhMd2RVSm9RUVFsdzlGeGNYY25OeldiTm1qYzArYjcvOU5xMWF0U0kwTkJRbkp5Y1NFeE1yWFZPdjNIZmZmVWQwZExSbDg1Qnk2OWV2WitIQ2hZU0VoTkN0V3pmdXZ2dHVvcU9qY1hKeXN1cDM0Y0lGeStjN2R1eWdlL2Z1M0hUVFRWWjlWQ29WdDl4eUN6RXhNY3lkTzVlY25KeWFQT3hLNWVmbk0zLytmUEx5OHBnd1lRSVBQZlFRaXFLd2E5Y3VYbjc1WlRwMDZNRDA2ZE9Kam82dTF2bTh2THlzYnBlSGtyLzg4Z3U3ZCsrMmVkemxVNTMxZW4yMVIyUUswVkNFK2FrWUZLckdWUXZyanh0SXVGRDVjRGt6c1BXVWthUXNFdzhQY0tKZkd4VWJUOWhlKzl2WFZXRndtSm9XWGdxZjc5RmJiWGh5NUlLSm94ZDBER21yWmxJM0xSMzhWYnkxOWRMMDVVNkJLaDRkNU1TSkxCTTd6cGpZbDJhc3NJbUpsNHVDR1FqM1YvSFJUcjFsbE4rWGUvV2s1cHE0SVZLRHpnanJFZzNvamRBeFFNWFgrL1dXalV0S0RmREpMajNkVzZnWTBsWkR1MllLYnRxeTN3c21jOW1IV2lrTEt3R0s5ZkQ1SGoxbmNtUTRvV2c0SkNBVW9wRTRmUGl3M2ZhbUdoQ3VYNytlWmN1V1lhN0dhc0hObXpmbmtVY2VvV1hMbGc2b1RBZ2hoUGg3dEZvdEFHM2J0dVhERHorMGFpc2ZCVGgzN2x4Q1EwTXQvVXRMUzVrN2R5NmpSbzJ5OUMwdUxtYkNoQWtBUFBUUVF4WENRWUNkTzNmU3QyOWYzTnpjeU0vUFovUG16Wld1NTV1VmxXWDV2RTJiTmh3N2Rvd0ZDeFpVV245V1ZoWVhMbHpnczg4K1E2MVdNM255NUJvOCtrdlMwdEo0L3Zubk9YUG1ESk1uVCthKysrNnp0QTBjT0pEWFgzK2RaNTU1aG5uejVqRjQ4R0JtejU1ZDQrQ3VQUGpidG0xYnRZOHBMQ3kwR2tFcFJFUFdLVkJGYXg4VkY0dk1yRHlvcDlqKzBuMFdhWGxtbnQxUVd1a3V2NTJicS9CMFZ2QnlVVENhekd3L1l5VER4c1lrWmlEMnBKR1VYRE9UdWxySEdFZlNUVHovbTQ0VU8ySGN4U0l6LzkydFoxZUtFZU1WM1RZbkdkbDZ5bWcxTlhoWmZPVVBjRithaVgxcFplR2tteGJjblpTeUtjdUtnbHBWRmhBcVFMSGV6TmxLZG1BV29qNlRnRkNJUnNKZVFPamk0bEtqcVRXTmdjbGtZdm55NVRaM0VyeFN0MjdkZU9DQkIzQjNkNy9HbFFraGhCQzFvenJMWUZ6ZTUrOHNtOUcxYTFmZWUrODlGRVd4TzIyMmZFTVJqVVpEYW1vcXAwK2Z4dFBUMCthMDRQS1JlaXRYcnNUSnlhbkNhRU43MHRQVCtiLy8rei9McGlEdDJyWER4Y1dGLy83M3Y1U1dscUxUNlN6Lyt2ajRVRmhZeUpZdFcwaEpTV0hKa2lYVm12cTdidDA2UEQwOWFkbXlKU05Iam1UMDZORjIxeExNek16a2xWZGVZZENnUWJ6MTFsdE1uejVkTmpvVGpjTFJDeWFPMmhndFdKVlNHenNaSDA2ditmbVNza3k4dXJuaTVpZjJ3c0Z5ZnliYkhzRjROZXNHRnVtaHlMSWVvb1NCb3VHVGdGQ0lSc0JzTm5Qa3lCR2I3WkdSa1UxcS9adVNraEtXTEZsUzVhWXQ1Y2FQSDg4dHQ5d2k2dzBLSVlSb1VLcnpkK3Z5RWZRMTdYKzVHMjY0Z1g3OSt0R3NXVE9ienlueTh2SzQ2NjY3S0NnbzRONTc3NlZObXpZOC9mVFQ5T3JWaTBjZWVRUlhWOWNxcjI5UFlXR2gxZTNtelp0ak5wc3R1emNuSlNXUmxKUUVnS2VuSi83Ky92ajYrdUxqNDBQdjNyMEpEQXdrUGo2ZVU2ZE9jZTdjT1ZxM2JsM2xOYytjT2NPS0ZTc0lDZ3BpN2RxMXJGMjd0bHExZnZQTk4yUmxaVEZuemh4dXUrMDJwaytmWHNOSEs0UVFRamhXMDBrTWhHakUwdFBUcmFiMFhLbHo1ODRPcktadVpXZG5zM0RoUXBLVGs2dnM2K1RreE15Wk0rblRwNDhES2hOQ0NDRWN6MlM2TkN5bU9zdHRYTjcvU3ZZMk85UHBkTHo0NG9zVUZCVFFwazBieG84Zmo3T3pNM1BtekdIUm9rVWNQbnlZZSsrOWwySERodGtjVFdqcnZPdlhyMmZkdW5Va0pDUUFjUExrU1JZc1dNRDA2ZE41N0xISG1EVnJGbTNidHFWWHIxNTA2dFNKVnExYTRlenNYT0ZjR1JrWjNIMzMzWFR0MnJWYTRTQ1V6Y0tBc3JXZUF3TURxMTEzK1VoS0x5OHZ4bzRkVyszamhCQkNpTG9pQWFFUWpVQlY2dzgybFlDd2ZQZkN6TXpNS3Z0NmUzc3paODRjd3NMQ0hGQ1pFRUlJVWZ1TXhyTHBjcW1wcVphZGc2OWtNRnlhMjFjZS9uMysrZWQ4OTkxM2x2c3ZEdzR2NzE5ZEowK2U1STAzM3VERWlSUDQrZm54M0hQUFdRSzYwYU5INCt2cnk2dXZ2c3Fycjc3SzBxVkxHVHQyTEFNSERxeHl6ZDkxNjlieHhSZGZrSkdSQWNEWXNXT1pNbVVLbXpkdlp2bnk1Y1RHeGhJVEU4UGt5Wk5wMzc0OWdZR0JlSHA2Mmh6aDZPL3Z6L3Z2djQrYm14dW5UcDNpNHNXTGxKYVdFaE1UWTdPRzhuTzFhTkdDaFFzWFZ2dHI4dlhYWC9QcHA1L2k2K3RMVUZCUXRZOFRRZ2doNm9vRWhFSTBBdllDUW05dmIxcTBhT0hBYXVwR2NuSXlyNy8rT25sNWVWWDJiZG15Slk4OTlsaWxpN0FMSVlRUURVVjVRS2hTcWZEdzhLaTBqMDZucTlEZnhjWEZxdi9sb3diTHArdFd4V3cyYy9EZ1FYNzg4VWUyYk5tQzJXeW1lL2Z1ekowN3Q4Skl1ejU5K3ZEUlJ4L3h6anZ2c0hQblRqNzU1Qk0rK2VRVC9QMzlhZCsrUFczYXRDRWdJSUNlUFh0YWpld3JEeERWYWpXelo4OW16Smd4QUV5ZE9wWHJycnVPTDc3NGdpMWJ0ckIxNjFhcjY2bFVLalFhRFJxTkJrVlJNSmxNbUV3bWREcWRWUmlxS0FyOSt2V3pHeENXZjIzT256L1BrMDgrV2EydlRYbC91UFExRjZJK3FjRWdYbEVIWk5FalVWY2tJQlNpZ1RPWlRGV3VQMWlUcVR3TlVVSkNBb3NXTGFLNHVMakt2cDA3ZCtiaGh4KzJ1OEM0RUVJSTBSQ1VoMytWalc0Yk9YSWtHbzNHYXQyLzB0SlNBS1pNbVdKekYrUExBOFVyWGJ4NGtVT0hEaEVmSDgrZmYvNUpWbFlXV3EyV21KZ1l4bzBiUisvZXZXMGVHeEFRd0VzdnZVUjhmRHpMbHk5bi8vNzlaR1pta3BtWnlZNGRPMmpldkRuZTN0NVdBV0dYTGwzNDRJTVBPSG55Sk4yN2Q3YzZYMUJRRUk4Ly9qZ1BQZlFRMjdkdjUrREJneVFuSjVPUmtVRmVYaDQ2bmM3dVl3a0lDT0MxMTE2cmNxcHhlV0NxMSt0SlQwKzMyL2R5K2ZuNVFNVjFFNFdvRDd5Y0cvZHJnNGJPVTc0L29vNUlRQ2hFQTVlY25HejN5V2RqbjE0Y0h4L1B1KysrVzYwUkQwT0dER0g2OU9tbzFXb0hWQ2FFRUVKY1d3YURnYWlvS0VhT0hGbWg3ZEZISDJYUW9FR1drWUltazRtK2ZmdFdPbUpPbzlId3dBTVAwS2RQSDFxMWFsWHB0UjU1NUJFT0hUcUVuNThmWVdGaGpCbzFpaTVkdXRDdFc3ZEsxL3V6SlRvNm11am9hSktUazltd1lRTjc5KzVsMXF4Wk5wK3ZlSGw1VlFnSEwrZnU3czdJa1NNcmZBM01aak5HbzlIeVlUYWJNWmxNbU0xbXpHWXpXcTIyV204V0ZoVVY0ZXZyeTVneFk3am5ubnVxL1RpLytlWWJ0bS9mWHVuM1JvaTY1cXlCWUMrRmMzbXk4MjU5MUxhWmpDRVVkVU14VjJlMVlpRkV2ZlhMTDcvdzlkZGYyMnhmdEdnUkFRRUJEcXpJY2Y3NDR3OCsvdmhqdXd1cWw1czBhUkwvK01jL0d2MW9TaUdFRUZmdjVaZGZ0bXlFOGRSVFQ5R3BVNmM2cnFqK3lNek14TVBEdzdKcFIxTng4ZUpGZkgxOWEvejh3V2cweWh1U29sN2JlTUxJLy9aVmIwa0I0VGhxRlR3N3dwa1dYdkthUmRRK3BZby9aaktDVUlnRzd0Q2hRemJiQWdJQ0dtMDR1RzdkT3BZdFcxWmxQNVZLeFl3Wk14Z3dZSUFEcWhKQ0NDRWFwNmE2YnErZm45OVZIU2Zob0tqdmhyZFRFNWRxSkRHejZqZmFoZU5NaU5SSU9DanFqSXhkRmFJQk14Z01KQ1ltMm14dnJOT0xmL25sbDJxRmcxcXRsa2NlZVVUQ1FTR0VFRFVtazJ5RUVJMlpvc0E5dmJVMDk1QXdxcjdvMFZMTjJJNHloa3ZVSGZucEU2SUJPMzc4dU4wRnVDTWpJeDFZaldQODlOTlByRml4b3NwK2JtNXV6Smt6aC9Ed2NBZFVKWVFRb2pIdzlQUzBmSjZSa1ZHSGxRZ2h4TFhuNzY3dzdFaG5WaDNTODl0eDJYRzdycmhwNGJidVd2cUZxSkc0VnRRbENRaUZhTUFPSHo1c3Q3MnhCWVEvL1BBRDMzNzdiWlg5dkwyOW1UZHZIbTNhdEhGQVZVSUlJUnFMMXExYnMzdjNiZ0NTa3BJWU1tUklIVmNraEJEWGxwTWFwblRUTWpwY3c1RjBFMWxGWnZSTkpDdk1MREt6TytYU2crMGVyQ2JZZ2RONzNad2d5Rk1oTWxDTnN5UXpvaDZRSDBNaEdqQjdBV0hMbGkzeDl2WjJZRFhYMXVyVnExbTFhbFdWL1FJQ0FuamlpU2NJREF4MFFGVkNDQ0Vhay83OSs3TjY5V3JNWmpOYnRteGg1TWlSdEc3ZHVxN0xFa0tJYTg3WFZXRkFhTk5iTzlORkExdFBsWVdFSnk2YXVLdVhFNTdPTW81UE5FMnlCcUVRRFZSUlVSRW5UNTYwMmQ1WTFoODBtODE4OTkxMzFRb0hXN1pzeVRQUFBDUGhvQkJDaUtzU0ZCVEVvRUdEZ0xKZGFCY3NXTUNPSFRzd21XUVJmeUdFYUl3bWRkWGk2MW9XQ0JhVW12bHFuNkdPS3hLaTdzZ0lRaUVhcUlTRUJMc3ZXQnBMUUxocTFTcSsvLzc3S3Z1MWJ0MmFKNTk4MG1yOUtDR0VFS0ttcGsyYnhxbFRwMGhKU1NFdkw0LzMzMytmano3NmlCWXRXdURxNmxyWDVRbkIvUG56NjdvRUlSb05WeTNjMFVQTDRtMWw2N3J2VGpIU3U1V0tIaTJiM21oS0lTUWdGS0tCc2plOVdGRVVJaUlpSEZqTnRiRm16WnBxaFlNaElTRTgvdmpqRWc0S0lZVDQyMXhkWFhueXlTZDU2NjIzT0g3OE9BQjZ2WjdrNU9RNnJrd0lJY1MxMERWWVJmOFFOWDhtbDAwMVhoWnZvR09BQ25jbm1Xb3NtaGFaWWl4RUEyVXZJR3pidGkxdWJtNE9yS2IyL2ZISEgzejExVmRWOWdzSkNlR0pKNTZRY0ZBSUlVU3Q4ZlQwWlA3OCtkeHp6ejJ5QnFFUVFqUUJVN3BwOEhJcEN3VHpTc3g4czErbUdvdW1SMFlRQ3RFQTVlVGtjUGJzV1p2dERYMzM0dmo0ZUQ3KytPTXErNFdGaFRGdjNqdzhQRHdjVUpVUVFvaW1SSzFXTTJ6WU1JWU5HMFoyZGpaWldWbm85ZnE2TGtzSUljUTE0TzZrTUMxYXc1SS95MzdQYjA4MjByc1NYUlFEQUFBZ0FFbEVRVlMxbXFnZ0dWTWxtZzRKQ0lWb2dJNGNPV0szdlNHdlA1aVFrTUM3Nzc1YjVZTHdiZHUyWmQ2OGViaTd1enVvTWlHRUVFMlZyNjh2dnI2K2RWMkdFRUtJYTZoSFN6VzlXNW5ZblZvMjFYaHBuSjRYUmpuanFxM2p3b1J3RUluRGhXaUFEaDA2WkxOTm85SFFvVU1IQjFaVGU1S1RrMW0wYUZHVkl6VEN3c0o0L1BISEpSd1VRZ2doaEJCQzFKcmJvelY0L0xYMllIYXhtWlVIWk9TNGFEb2tJQlNpQWJJM2dyQkRodzQ0T1RrNXNKcmFrWjZlemh0dnZFRnhjYkhkZmtGQlFjeWRPN2ZCcjdFb2hCQkNDQ0dFcUY4OG5SVnVqNzQwMFRLbnhJelIvc1FtSVJvTm1XSXNSQU9UbFpWRlZsYVd6ZmFHT0wwNE96dWJCUXNXa0p1YmE3ZWZyNit2N0ZZc2hCQkNDQ0dFdUdaNnQxWnpPTjFFeDRDeTNZMWxMMlBSVkVoQUtFUURjK3pZTWJ2dERXMkRrc0xDUWw1Ly9YVXlNelB0OW5OM2QrZnh4eC9IMzkvZlFaVUpJWVFRUWdnaG1ob0ZtTjVMRmg0VVRZOU1NUmFpZ1VsTVRMVFo1dXpzVE51MmJSMVl6ZCtqMCtsWXVIQWhxYW1wZHZzNU9UbngyR09QMGJKbFN3ZFZKb1FRUWdnaGhCQkNOQjBTRUFyUndOZ2JRZGloUXdmVWFyVURxN2w2UnFPUnhZc1hjL3o0Y2J2OTFHbzFzMmZQcG4zNzlnNnFUQWdoaEJCQ0NDR0VhRm9rSUJTaUFTa3NMTFE3Mmk0OFBOeUIxVnc5czluTVJ4OTl4UDc5KyszMlV4U0YrKysvbjZpb0tBZFZKb1FRUWdnaGhCQkNORDBTRUFyUmdGUTEycTZoQklUTGx5OW4rL2J0VmZhNzg4NDc2ZGV2bndNcUVrSUlJWVFRUWdnaG1pNEpDSVZvUU95dFA2aFNxV2pYcnAwRHE3azZtelp0WXQyNmRWWDJ1K21tbXhneFlvUURLaEpDQ0NHRUVFSUlJWm8yQ1FpRmFFRHNyVDhZRWhLQ2k0dUxBNnVwdVlTRUJKWXVYVnBsdnhFalJuRFRUVGM1b0NJaGhCQkNDQ0dFRUVKSVFDaEVBNkhYNnpsNThxVE45dm8rdlRnek01UEZpeGRqTkJydDl1dlhyeDkzM25rbmlxSTRxREloaEJCQ0NDR0VFS0pwazRCUWlBYmkxS2xUR0F3R20rMzFPU0RVNlhTOC9mYmI1T2ZuMiswWEZSWEZ6Smt6SlJ3VVFnZ2hoQkJDMUZzR0U1elBOOWQxR1VMVUtrMWRGeUNFcUI1NzA0dWgvZ2FFWnJPWmp6LyttT1RrWkx2OVFrSkNlUGpoaDlGbzVOZVNFRUlJSVlRUW9uNDZuRzdpcTMxNmpDWjRZWlF6VHVxNnJraUkyaUVqQ0lWb0lPd0ZoSUdCZ2ZqNCtEaXdtdXI3K2VlZjJiRmpoOTArbnA2ZXpKNDl1OTZ2b1NpRUVFSUlJWVJvdWtvTThORk9QZW41WmpJTHphdzVabnVHbHhBTmpRU0VRalFBWnJPWjQ4ZVAyMnl2cjZNSDkrM2J4OHFWSyszMlVhdlZQUHp3dy9qNyt6dW9LaUdFRUVJSUlZU29PUmNOVE94eWFjYlRtZ1FER1FVeTFWZzBEaElRQ3RFQXBLYW1VbFJVWkxPOVBnYUVhV2xwTEZteUJMUFovaC9NYWRPbUVSRVI0YUNxaEJCQ0NDR0VFT0xxRFF4VEUrcGJGcVVZVFBDLy9mbzZya2lJMmlFQm9SQU5RR0ppb3QzMitoWVFGaFVWOGRaYmIxRmNYR3kzMzlDaFE3bnV1dXNjVkpVUVFnangvK3pkZDN4VFZmOEg4TTlOMG5TWFRscGFTbHZLWGlKTGtBMUNRVUJFUUJBUlpDaklVbEJRY1BDZ2o4aXdnS0tJTEdYSWtpa2crREJsQ3NxVVF0bWpnKzdka3JaSjd1K1AvbkpwYUhLN2tnNzR2Rjh2WDdRNTU1NTcwZ1pwUHpubmZJbUlpRXBISVFCRG02bGdLS3Q0NllFZWx4N295M1ZPUkpiQWdKQ29FcEFMQ0oyY25PRHI2MXVHczVHbjErdXhaTWtTeE1URXlQYXJWYXNXaGc4ZnpvckZSRVJFUkVSVXFRUzZLZEMrNXFQcUpCc3U1Q0pIVjQ0VElySUFCb1JFbFlCY2daTGF0V3RYcUpEdDExOS94Y1dMRjJYN3VMbTU0ZDEzMzJYRllpSWlJaUlpcXBSZWFhU0NvenJ2OTdENFRCRUhickJnQ1ZWdURBaUpLcmpFeEVRa0ppYWFiYTlJMjR0UG5UcUYzYnQzeS9aUnFWUjQ5OTEzSzJ6VlpTSWlJaUlpb3NJNHFRWDBxdmRvRmVIZWExcGs1TEJnQ1ZWZURBaUpLamk1MVlOQXhRa0lJeUlpc0h6NThrTDdqUnc1RXNIQndXVXdJeUlpSWlJaUl1dnBXa3VGcWs1NXF3Z2Y1Z0svaDNPZk1WVmVEQWlKS2ppNTh3ZFZLaFZxMXF4WmhyTXhMU2NuQjk5Ly96MXljK1VyZVBYbzBRUHQyN2N2bzFrUkVSRVJFUkZaajFJQjlHdjA2TmlrUXplMVNNcmlLa0txbkJnUUVsVndjaXNJYTlhc1dTSE84VnUvZmoyaW9xSmsrelJzMkJDREJ3OHVveGtSRVJFUkVSRlpYNHZxU2dTNjVVVXJXajJ3OHdyUElxVEtpUUVoVVFXV21abUp5TWhJcyswVllYdnh1WFBuY1BEZ1FkaytYbDVlbURCaEFwUktwV3cvSWlJaUlpS2l5a1FBTUtESm8wVWJKKy9wRUpYR1ZZUlUrVEFnSktyQWJ0KytMZHRlM2dGaGNuSnlvZWNPcXRWcVRKNDhHVTVPVG1VMEt5SWlJaUlpb3JKVHowdUJSajU1OFlvb0FnZFowWmdxb2ZMZm0waEVadDI2ZFV1MnZYYnQybVUwazRMMGVqMldMbDJLakl3TTJYNnZ2LzQ2L1AzOXkyaFdSRVJFUkVSRVphOS9ZeHZjVDhsQjczb3FkS2pKblZOVStUQWdKS3JBNUZZUSt2bjVsZXVxdkQxNzl1REtsU3V5ZlpvM2I0N09uVHVYMFl5SWlJaUlpSWpLaDM4VkFmTmV0SVdLK3pTcGt1SkxsNmlDRWtWUmRnVmhjSEJ3R2M3RzJLMWJ0N0IxNjFiWlBtNXViaGc5ZWpRRVFTaWpXUkVSRVJFUkVaVWZob05VbWZIbFMxUkJKU1ltSWkwdHpXeDd6Wm8xeTNBMmp6eDgrQkJMbGl5QlRxY3oyMGNRQkl3Wk00Ym5EaElSRVJFUkVSRlZBZ3dJaVNxb3dncVVsRmRBdUhyMWFzVEZ4Y24yNmRXckZ4bzJiRmhHTXlJaUlpSWlJaUtpMG1CQVNGUkJ5VzB2VnFsVTVWTDQ0K1RKa3poeDRvUnNuNkNnSVBUdjM3K01aa1JFUkVSRVJFUkVwY1dBa0tpQ2tsdEJHQkFRQUpXcWJHc014Y1hGNGFlZmZwTHRZMnRyaTNIanhwWDUzSWlJaUlpSWlJaW81QmdRRWxWQU9wMU9OaUFzNiszRk9wME9TNVlzZ1VhamtlMDNiTmd3K1BqNGxOR3NpSWlJaUlpSWlNZ1NHQkFTVlVEUjBkSEl5Y2t4MjE3V0FlRnZ2LzBtdStVWkFGcTFhb1gyN2R1WDBZeUlpSWlJaUlpSXlGSVlFQkpWUUJXcFFFbFVWQlIyN3R3cDI4ZkR3d01qUjQ2RUlBaGxOQ3NpSWlJaUlpSWlzaFFHaEVRVmtOeHFQVHM3TzFTclZxMU01aUdLSWxhdVhBbWRUbWUyanlBSWVPZWRkK0RvNkZnbWN5SWlJaUlpSXFwc290TkVYSW5WbC9jMGlNeGlKUUdpQ3Fpdzh3ZkxhcVhld1lNSGNlUEdEZGsrTDczMEV1cldyVnNtOHlFaUlpSWlJcXBNVWpVaTFwM1Q0bnkwRHU0T0FtYjNzSVdLUzdXb0F1TExrcWlDeWNuSlFVUkVoTm4yb0tDZ01wbEhZbUlpTm0zYUpOc25NREFRL2ZyMUs1UDVFQkVSRVJFUlZUYjJOZ0p1SmVXdEhFektFbkg2dnZuZFdVVGxpUUVoVVFWejkrNWQ2UFhtbDU0SEJ3ZGJmUTZpS0dMMTZ0V3lWWXNWQ2dWR2p4NE5wVkpwOWZrUUVSRVJFUkZWUm1vbDBLMzJvOStaOWw3VFFoVExjVUpFWmpBZ0pLcGdLa0tCa2pObnp1RDgrZk95ZlhyMjdJbUFnQUNyejRXSWlJaUlpS2d5NjFSVEJYdWJ2STlqMGtXY2orWXFRcXA0R0JBU1ZUQnlCVXBjWEZ6Zzd1NXUxZnRuWkdSZ3pabzFzbjJxVnEyS1YxNTV4YXJ6SUNJaUlpSWllaExZMndCZGdoK1ZnUGc5WEFjdUlxU0toZ0VoVVFVanQ0SXdPRGpZNmdWS05tellnTFMwTk5rK0kwZU9oRnF0dHVvOGlJaUlpSWlJbmhRdjFGYkM1djkzR3Q5TjF1TnFIQ3NhVThYQ2dKQ29Ba2xQVDBkY1hKelpkbXNYS0FrTEM4UFJvMGRsKzdSdjN4NE5HemEwNmp5SWlJaUlpSWllSk02MkF0b0hQVHFMOFBkd2JUbk9ocWdnQm9SRUZVaGg1dzlhczBCSlRrNE9WcTFhSmR2SHhjVUZRNFlNc2RvY2lJaUlpSWlJbmxRaGRWUlEvUCtHc1BBNFBlNGtjUlVoVlJ3TUNJa3FrTUlDUW11dUlOeTJiWnZzNmtVQWVPT05OK0RrNUdTMU9SQVJFUkVSRVQycFBCd0V0SzZSZnhVaGk1VlF4YUVxdkFzUmxSVzVBaVZlWGw1d2RuYTJ5bjN2M3IyTDMzLy9YYlpQMDZaTjhkeHp6MW5sL2tSRVJFUkU1alRiZEUvNitOeWdBRDVlaVI4L055aEErdk5wMWFPdUNpZnY1UVdENTZOMWlFNVR3ZGZGdXVmTUV4V0ZJSW9paStjUVZSQVRKMDVFU2txS3liYldyVnRqL1BqeEZyK25LSXFZT1hNbTd0eTVZN2FQblowZDVzeVpBdzhQRDR2Zm40aUlpSWhJenRNZUtEMXArUDBFdmorWmkvUFJlU0ZobXdBbFJyVzBLZWNaMGROQUtLVGlLYmNZRTFVUXFhbXBac05Cd0hyYmk0OGZQeTRiRGdMQXdJRURHUTRTRVJFUkVSRlp3SXYxSG0welBuMWZoNlFzcnR1aThzZUFrS2lDdUgvL3ZteTdOUUpDalVhRFRaczJ5ZllKRGc3R0N5KzhZUEY3RXhFUkVSRVZ4ZE8rMnV4SncrOG5FT1N1UUlCclhoeWpGNEZqZDNrV0laVS9Cb1JFRlVSaEFXRkFnT1gvSWQyOWV6ZFNVMVBOdGl1VlNvd2VQUm9LQmY5WFFVUkVSRVJFWkNraGRaVlFLNEYyZ1VvMDllWHZXMVQrV0tTRXFJSzRkKytlMlRaUFQwODRPRGhZOUg0SkNRbllzMmVQYkorUWtCQlVyMTdkb3ZjbElpSWlJaUo2MmpYelU2S3hqeEwyUEg2UUtnakcxRVFWaEZ4QVdLTkdEWXZmYitQR2pkQnF0V2JibloyZDBiZHZYNHZmbDRpSWlJaW9PUEpYeGFYS2o5L1BQQ29GR0E1U2hjS0FrS2dDeU03T3hvTUhEOHkyVzNwNzhmWHIxM0g2OUduWlBnTUhEclQ0cWtVaUlpSWlJaUlpcW5nWUVCSlZBSkdSa1JCRjg1V3JMTG1DVUJSRnJGdTNUcmFQdjc4L09uYnNhTEY3RWhFUkVSRVJFVkhGeFlDUXFBS1EyMTRNV0hZRjRmSGp4M0huemgzWlBrT0hEbVZoRWlJaUlySzYrUGg0WkdWbFdmVWVHUmtaaUk2T0xuSi92VjV2eGRsUVNiRHE3Wk9GMzAraWlva0pBRkVGSUJjUTJ0dmJ3OVBUMHlMMzBXZzAyTHg1czJ5ZlpzMmFvVUdEQmhhNUh4RVJFVlZ1MWc3dnJseTVndGRmZngxcjFxeEJSa2FHVmU2Um1wcUtOOTk4RTU5Kytpbk9uejl2MUtiWDZ6RnExQ2o4OXR0djBuTzlkKzhlSmsrZWpBc1hMbGhzRGpxZERyTm16Y0xWcTFjdE5pWVJFWkVsTVNBa3FnRHUzNzl2dHExR2pSb1FCTUVpOTltOWV6ZFNVbExNdGl1VlNyejIybXNXdVJjUkVSRlZmdnYyN1VOb2FHaVJnc0xjM0Z4TW1USUZwMDZkS3ZMNGFyVWFHUmtaV0x0MkxkNS8vMzA4ZlBpd1NOZmw1T1JnMXF4WnVISGpScEh1SVlvaS92cnJMNFNHaGlJaUlrSnFVeWdVaUk2T3h1TEZpekY0OEdEczJiTUhEZzRPdUh6NU1xWk9uVnJvc1N5aUtPS0xMNzdBRHovOGdNek1UTFA5bEVvbFRwNDhpVW1USm1IeTVNbll1M2N2c3JPemkvUmN5ZnB5Y25LTVh1TmFyYmJVNGJnb2lqaDY5Q2hTVTFOTFBFWnljakxDd3NMTXRxZW5wK1BZc1dOYzlVcEVGcUVxN3drUVBlMzBlcjFzUUdpcDdjVUpDUW40L2ZmZlpmdUVoSVRBeDhmSEl2Y2pJaUtpeWsrcFZHTGZ2bjA0ZGVvVVhGeGNaUHRxTkJyRXg4Zmo4dVhMR0Rac0dGNS8vZlZDMytTMHNja3I0YWxXcTdGdzRVTFkyOXNqUFQwZDMzNzdMWEp5Y3N4ZUZ4TVRnOXUzYnlNc0xBemZmdnV0N004dkt0V2pYM2xtejU0TmYzOS9vM2ExV2cydFZvc0pFeWFnVzdkdTBwdXB0cmEyR0Rod29PejhCVUdBbjU4Zk5tellnR1BIanVIenp6OUhyVnExVFBaVnE5WFFhRFR3OFBEQU45OThneVZMbHFCejU4NTQ0NDAzNE9YbEpYdWZwMTJ6VGZkS3ZTMVZxOVhpOU9uVGVQNzU1d3U4TGpNeU12RFdXMjloOE9EQjZOdTNMN0t5c2pCaXhBajA3ZHNYL2ZyMVE1VXFWVXAwdncwYk5tRGh3b1dZTUdFQ3VuYnRXdXd4SGo1OGlQZmVldzlObXpiRm0yKytpWVlOR3hhNHgrZWZmdzV2YjIvMDY5Y1BQWHYybEMweW1KT1RBN1ZhYmZTWUtJcTRlZk1tYXRldWJmYTYyTmhZMk5uWmxlanJZSW9sdnA5RVpIa01DSW5LV1d4c3JPd1B3SllxVUxKcDB5Yms1dWFhYlhkMmRrYmZ2bjB0Y2k4aUlpSjZNaWlWU2dCQVdscGFvUUZoU1ZZeEdjWlhLQlJTc09IczdJeVdMVnRpL3Z6NWhWNmZuSnlNNmRPblk5R2lSV2JEaS96bkt0dmEycHB0YjlHaUJRUkJrQUpGbFVxRm1KZ1lyRnExQ2pObXpEQjVMWkIzZHZPQkF3Y1FIeCtQanovK0dHdldyREhaMXpCdVNFZ0lYbmpoQmZ6blAvL0IzcjE3Y2ZYcVZTeGZ2cnpRNTBxbGs1eWNqTkRRVUt4ZnZ4NGZmZlNSVVZDc1ZxdVJscGFHNWN1WHc5N2VIcDA3ZDBaR1JnYldyMThQVDA5UDlPN2QyK3k0U1VsSk9IVG9FUHIxNnllOW5vRzg4SHZHakJsNCsrMjNNWGZ1WFBqNCtCZ0ZmT2ZQbjhmKy9mc3hkZXBVczBHNkljeTdkZXVXeWI5L2h0ZFpTa29LSEJ3Y3BQNzc5dTFEdTNidDRPVGtaTlQvdSsrK1EzSnlNaVpQbmd4M2QzY0FlU0gzeElrVDBiWnRXM2g0ZUppY3grblRwK0huNTRjdnYvelNZanViaUtqaVlVQklWTTRLSzFCaWlZRHc1czJiK091dnYyVDdEQmd3UVBZZFJ5SWlJbnI2R0FJUEJ3Y0hyRnExU3JidjRjT0hNWHYyYkRnNE9HRG8wS0ZGR3YveG9tZzZuUTVLcFJMZHUzZEhvMGFOVUsxYXRWSUhFby9mWTlteVpiaDM3NTRVMkdrMEdnREExMTkvRFJzYkcyaTFXdW54cVZPbklqazVHVjk5OVJWbXpweHBjaTVxdFJxOWV2WEN6ei8vaktTa0pFUkhSeU1vS0VoMkhxMWJ0OGFJRVNPd1lzVUs1T1RrSURZMkZ0N2UzcVY2bmlUUHk4c0w0OGFOdzl5NWN6RnAwaVFzVzdaTVdybHBXTWthRkJTRTNyMTdTMi9lR3o2WFkyZG5oeDkvL0JHN2QrOUc5ZXJWVGJablpHVGd1KysrTXdyZ0xseTRnT3pzYkhoNmVtTGt5SkVteHphOFJyMjh2SkNibTRzbFM1WVl0UnRDZWFWU2lUdDM3bURac21WSVMwdkR3WU1IY2VUSUVjeWVQZHZvZGRlalJ3KzgrKzY3ZU9lZGR6QjM3bHdFQmdZaUxTME5OalkyT0hyMHFPenpqSTJOeGIxNzl4QVlHQ2piajRncUx3YUVST1ZNYm51eFFxRXcrWU5HY1czWnNrVzIzZC9mSHgwN2RpejFmWWlJaU9qSjhuaTRaczN4TXpJeU1IMzZkUFRvMFFPOWV2V0NyNit2UmU2UlA5UzdkKzhlZHV6WVlYSlh4ZDkvLzIzMHVVNm5RM0p5TWdEZ3hJa1QrTzY3N3pCeDRrU1Q5MmpmdmoxKy92bG4xSzVkMjJ5QThuaTRPR0RBQVB6NTU1KzRmLzgreG8wYmg4V0xGMXZzT1Q5cExMVWR0V3ZYcmxpOWVqVmlZbUlRSGg0dUJZVDVWLzRCeHEvTHJLd3NoSWFHWXNLRUNYQnpjeXN3cHIyOVBRUkJRSFIwTkVSUkJKQzNxdEFRUFB2NitzTEZ4UVhwNmVtNGVmTW1BTURIeDBjS0MvLzg4MDg4Kyt5emVQYlpaNDNHMWVsMFVnQ1lrcEtDdExRMFhMMTZGZUhoNFFYbWtKV1ZoZTNidHhzOWR2YnNXZnp3d3c4WVAzNjg5RmlEQmczdy9QUFA0K1RKazFpNmRDbEdqUnFGYWRPbUFRRGMzTnhNRmpQVTZYVG8wYU1IQWdJQ0xCWU9jbnV4dkRTTmlCUDNkQWh3VmFDQk44dEdVTmxoUUVoVXp1N2V2V3UyclZxMWF0STdtaVVWSGg0dWU3Z3hBTHorK3VzRmZqQWlJaUlpc25SQWVQLytmVXlkT2xVcTBHRUlRRFFhRFFZUEhvenM3R3hjdTNZTkRnNE82Tnk1YzVIR3pNN09MckNsZCtqUW9WSlZaRU5vQXdBelo4NlVWZ2lPSGowYWd3WU53aXV2dklMMDlIUnMyclFKN3U3dXlNaklRTDkrL2VEZzRJQ2RPM2NXYVE0MWF0VEErKysvajl6Y1hBd1pNc1JrbjdTME5BREEzTGx6cFovdnRGb3Rzck96a1oyZGpZOC8vaGpmZnZzdG5KMmRpM1JQS2o1QkVOQzdkMi84OWRkZnVITGxTb0VpTkpHUmtSZ3pab3pSNTZOR2pVSkNRZ0tTazVNeGYvNzhBajh6QzRJQXBWSUpRUkN3ZXZWcUFIbUJYZCsrZmFGUUtEQnc0RUJwRldMdjNyMlJuWjJOcGsyYjR1V1hYNFpLcFRKNzN2ZzMzM3dqcldSTVNrckMxS2xUNGVucGljNmRPOFBaMlJsS3BSSjZ2UjQ3ZCs2RWc0TURRa0pDQU9TRjJUVnExTUNzV2JNS25EY0k1SzBpUEhueUpQejkvYkZyMXk0ODg4d3orUGZmZjB2NEZTVkxPeE9odzdMVGVXOWdOS21tUUFQdmd0OURJbXRoUUVoVXpxeFpvRVFVUld6ZHVsVzJUN05telFvY2VFeEVSRVFFUEZyMXB0Rm9NSDM2ZE5tK1NVbEpoWTVYbzBZTmpCdzVFci84OGd1OHZMeVFuSnlNaUlnSUNJS0F1blhyU3YzMjdkdUh1blhyeXE2b0UwVVIzMzc3TFc3ZnZvMjVjK2ZDenM1T2Fwc3laUXErL1BKTDZadzV3NXVsdFdyVmtrS1RxMWV2SWpzN1d3b01IeWQzUnJRcGJtNXVxRisvUG03ZXZJbkRody9EeTh0TENpNGZQSGdnQlpWT1RrNUd4N3JrTDFDeWZ2MTZvNENLTEcvUW9FRVlOR2dRMHRQVGNlTEVDYWhVS3VsOFA0VkNBU2NuSitsN3BWQW80T3ZySzcwT2p4NDlhaks0RmdUQmFBdXc0WHBuWjJmY3YzL2Y2SEZiVzF2WTJ0cGl5cFFwY0hCd3dLSkZpMHh1TDc5OCtiSlVmTWZiMnhzcEtTbElTRWpBblR0M0Npd3dlSHdGWVZ4Y0hHYk9uR2t5Skd6Um9nVmVlKzAxOU9uVEJ5TkdqTUMwYWRNWUVGWWcvbFVldlNsekpWWVBqUmF3WTJwRFpZUXZOYUp5bEpxYWl0VFVWTFB0cFQxLzhNcVZLeWEzSVJnSWdvQlhYMzIxVlBjZ0lpS2lKNWNoSU5UcGRMaDQ4YUpzMy93cjllU0VoSVJJcTUxKy9QRkhSRVJFd05iV0ZxR2hvZGk3ZHk5Ky9QRkhBTUM0Y2VNS3ZWOVdWaFlBNExQUFBzT1hYMzRwcmN4cjFxeVo5Q2FwWVVVZ0FIenl5U2Z3OXZaR1FrSUNZbU5qWVd0cmkrenNiR2tWV0g0T0RnNDRlL1lzQWdJQzRPbnBXZUQrYytmT2xlNHZpaUxPbkRrRE56YzNmUGpoaDNqdnZmZWtyNTFXcXpWYVZkaTBhVk9NSHorKzFMdEVuaWFXckhwNzVNZ1I2SFE2ZE8zYUZXdldyQUh3YUJ1dHI2OHZRa05EQzN4ZUdNTnIvL0Z0dnFtcHFRVWVBeUN0VE0zS3lzSzBhZE93Y09GQ3FXZ0lrUGN6ZkVSRWhMU2wyZEhSRVMxYnRvUktwY0tycjc0S2pVYURxbFdyUWhBRTlPclZDOTdlM2thcklRM2Jvak16TXdzRWhEWTJOaGc1Y2lTMmJOa0NwVktKMXExYjQ1dHZ2aW5LbDg1aVdNWFl2R291QXZ4ZEZZaEkwVU9yQi81OW9FTkxmKzcwb3JMQmdKQ29IQlZXb0tRMEt3aEZVU3owN01FMmJkckF6OCt2eFBjZ0lpS2lKNXNoNUhKMGRNU09IVHRrK3hxS2xCVEh1WFBuQUFDNXViazRmdnc0ZXZic2liQ3dNSVNIaHh0VkpUWnNQUWFBeG8wYkZ6alBUNmZUWWVmT25SZ3dZRUNoOTd4NTh5YSsrKzQ3aElXRm9WNjlldERyOWFoZHV6WVdMRmdBSUMvUWMzUjBSSU1HRGZERkYxOUFFQVNNR3pjTzNicDFNeHFuWGJ0Mm1EVnJsbEV3bXBDUWdOT25UNk5wMDZiU1kzdjM3a1Z5Y2pJQ0F3Tng5KzVkN05tekIxZXVYTUdNR1ROWThLRU1IRDE2RkwvODhvdjArZDI3ZDZGUUtPRGk0b0tXTFZ1V2VueFJGS1hYekk4Ly9vaXFWYXRDcDlPaFo4K2VxRm16cGhSNEEwRC8vdjJoVkNwTm52V1gzdzgvL0FBQXFGcTFLb0M4RmJ4UlVWRjQrUEFoUHYvODh3TDlFeE1UamM3SFRFNU9SbXhzTEJJVEUvSDExMTlMeFU3eXozblhybDFvMTY0ZDFHcTFGTFkvWGdUbDhXdW9iRFQzeXdzSUFlQmNsSjRCSVpVWkJvUkU1Y2lhRll6Ly9mZGY2U0JrVXdSQmtONU5KeUlpSWpLbHRCV0U1Y1RIeCtQT25Uc0E4Z0srV2JObW9VdVhMdmpnZ3c4S3JLNkxpSWlRS3IzT21UUEg1TmxxUmZIWlo1L2g5dTNiMHVlR25SWTNidHpBalJzM2pQcis5ZGRmMHNjSkNRa0Z4bXJidGkyKysrNDcrUGo0SURVMUZTTkhqb1NqbzZQUkZ1SE16RXlzV2JNRzN0N2VhTmFzR2U3ZXZZdE9uVHJoenovL3hJUUpFekJwMGlSMDc5NjlSTStGaXFaOSsvWTRlUEFnSWlJaTRPTGlBcjFlRHpzN082TnQzb1c1ZmZzMkhqeDRnTFp0Mnhab2UvandJWUM4WWlXR3JjSTZuUTVBM212Y0VEd2IrdWJmQ205TzI3WnQ0ZWZuaDhHREIrUEFnUU93czdORDI3WnRzV3JWS21SbFphRk9uVHJTK2FEMTZ0VXp1alk4UEJ5K3ZyNm9WNjhlZERvZDl1M2JWNkFTODZsVHB4QWRIWTFKa3lZQnlBdm9zN096VGE1Mk5EQ2NHMHJXMTh4UGlSMWhlVWNmWElyUklWZG5BeHRtaEZRR0dCQVNsU081OHdkZFhWMmw4MUNLcXlpckI5dTFheWVkYTBKRVJFUlUxZzRlUEFoUkZHRmpZd05CRU9EbzZJaERodzZoU3BVcUdEZHVISTRjT1lMTGx5OWorUERoUnRmdDNic1hkZXJVUWYzNjlXWEhUMDVPeHVuVHAvSG5uMzlLanlVbEplR2RkOTVCMjdadE1YVG9VS09Wa1lZUU12OWpobFdEaGkzUmo2dFRwdzRBbUQweVp1blNwVWhKU2NIMDZkTng2ZElsQUVEMzd0M1JwRWtUZlB2dHQ1Zy9mejd1M0xtRHQ5OSsyNnBoYkdWWG11Mm9naUJnMXF4WkFCNXRKVllvRkZpNmRHbUJjeVpORlNrWk0yWU1JaU1qb2RmcjhlV1hYNkpaczJaRzF4aXFGZWN2TG1NWU55TWpBNGNQSDVZZXo4M05SVzV1THJSYWJZRlZmZmtOSGp3WWdQSHJxbS9mdnVqYnR5KzZkKytPNU9Sa3M4VnNCRUdRemd4OVBEdzAyTFJwRTF4ZFhhWEt5ZG5aMmFoWHJ4NXUzNzRObFVxRm5UdDNTcXNkTjJ6WWdBRURCcUJUcDA1bTUxdGMzRjRzcjVxTEFHOW5BYkhwSXJLMXdKVTRQWjZweG1yR1pIME1DSW5LVVVSRWhObTIwbXd2dm5EaGd2U092Q2tLaFFJdnYveHlpY2NuSWlLaXA0dEdvOEhNbVRObCs1aGFaU2Zud0lFRDhQRHdnSU9EQStMajR4RVNFb0tOR3pjaUtpb0tBTEI3OTI1Y3ZIZ1JodzRkd2dzdnZDQmRkKzdjT2F4YXRRcno1czB6S215UzM4U0pFM0h0MnJVQzJ5SVhMVm9FUHo4LzJUT2dMZVhJa1NQWXQyOGZXclZxaFM1ZHV1RFVxVk5TVzU4K2ZYRDc5bTNzM3IwYlc3WnNnU2lLR0R0MnJOWG5SSG1xVnEyS3JsMjdZdDI2ZGFoV3JacDAvcVJLcFNwUXBNVEp5VWtLMnJadjM0NWF0V29adlltZm1KZ0lBUEQwOU1UMTY5ZHg0TUFCNmZWVnExWXROR3JVU09wcldLRzNZTUVDVEpzMnJVUnpWNnZWU0U1T1JyVnExUXEwYWJWYWlLSUlVUlFMSENOMCt2UnBuRGh4QW9JZzRNcVZLK2pUcHc4VUNnVkVVY1NjT1hQUW9FRUQ5T25UUnpyMzBFQ3BWR0xqeG8wRktvV1Q5UWpJVzBXNE56eHZGZUc1S0IwRFFpb1REQWlKeW9sV3EwVk1USXpaOXBKdUx5NUs1ZUlPSFRwSVo1b1FFUkVSRlVhbjArSGt5Wk1XRysvczJiTzRkKzhlWG52dE5menh4eDhBZ042OWUyUHIxcTBJQ1FsQlJFU0V0T0t1VHAwNmFOaXdvUlN1akJrekJtUEhqc1gwNmRPeFlNRUNrK2Y0ZGUzYUZlSGg0VkFxbFJnd1lBQTJiZG9FQU5LcUxVTWdsRC80Tkd3VkxVb1lXcGhidDI0aE5EUVUzdDdlVWhDVW1aa0o0TkZaYm1QSGpzVzVjK2NRSFIyTnJWdTNvbXZYcnFoZHUzYXA3a3RGOS9MTEwwdHZtTisrZlJ0anhveEJ5NVl0OGNrbm4wQ3IxYUpuejU1RktsSmlDQWo5L1B3UUhCeU14WXNYeTI1ZEI0RDkrL2VqZnYzNjZOT25UN0huclZRcW9kVnFwZGRyZm9hdHpXNXViZ1ZXR0ZhcFVnVTNidHlRamlCcTBhSUZnTHdWaDgyYU5aTjJOdVd2cW0zQWNMRHNOZmRUWU8vLzE1cThFSzJIVGc4b21SR1NsZkVsUmxST1ltTmpwWC9FVGFsZXZYcUp4djNubjM5a3p6WlVLcFhvMjdkdmljWW1JaUtpcDRzaHpISjBkTVQrL2Z0bC81c3hZMGFSeDkyOGVUUFVhalg2OWVzbkJXZUdTcXdkT25UQWhnMGJJSW9pdkx5ODhObG5uNkZtelpyU3RaNmVudWpmdnovUzA5TXhZOFlNSkNVbEZSai81WmRmUnV2V3JURjkrblJwdTZZcGh1RHo1TW1UT0gvK2ZJSEhTaUkyTmhhZmZQSUoxR28xL3Z2Zi8wckZWakl5TWdBOCtwcmEydHBpL1BqeDBuVnl1eitlZHMwMnlaL2JYVnFHTGVWZHVuUXA5clZ4Y1hFQWdPRGdZQ2lWU256MTFWZll0V3NYK3ZmdkR4OGZIMnpmdmgzNzkrL0hsaTFiNE9IaEFRQVlQWHAwZ1JUbUFib0FBQ0FBU1VSQlZITUJpMHFoVUVBUUJLalZhcFAvbVZPdlhqMHNYTGhRQ3NtRGdvS00yZzFCNXVPUDU3ZGx5eGFjT1hPbVJQUE96OXJmenlkQmdKc0Nidlo1eHc1azVvaTRucUF2NXhuUjA0QUJJVkU1a2R0ZURKUXNJQ3pLNnNGT25UckIwOU96MkdNVEVSRVJXY0tGQ3hkdzd0dzVEQnc0RU03T3pzak96cFpDTTNkM2QwUkhSK1BRb1VNQWdFbVRKcGtzSmpGdzRFQTRPam9pUGo0ZW4zLyt1Y2tLcTlPblQwZkhqaDFsNTVJLytGeTFhbFdCeHd5S1dzRTFNek1USDM3NElYUTZIZWJQbjIrMHV0R3c0a3V2Zi9TTGZxdFdyYVF0cU9iT2l5UHJPbno0TVBidDI0ZjI3ZHZqK2VlZkIvQm9KVjcrNzVVNWhtQzNjZVBHQUFBbkp5ZlkyZGxoMkxCaDBPbDArUFRUVDVHY25Jei8vT2MvU0V4TVJNK2VQVEZvMEtBU256a3BDQUtVU2lYcTFLbFQ0TC84UWJvcG1abVowR3J6dHEyNnU3c2J0Um0yd0Q5K3htSis2OWF0TTlvcVQ5YVR0ODM0VVZ4ek5zcjh3aElpUytFV1k2SnlZamhmeHhSQkVFeWVLMUtZMDZkUHk0NnJVcW53MGtzdkZYdGNJaUlpZWpvVk5SZ3J6bmhMbHk2RnI2OHZYbnZ0TlduMVlINUxsaXlCVHFkRG56NTkwTHAxYTVQak9EZzQ0TVVYWDhTdnYvNktzTEF3bkR4NXNrQ0ZXYmtxdGNWOVhuSkJrU2lLdUhqeG9sSGZ4WXNYU3hWdERRelA5ZkVkSkJNbVRNQ3hZOGRLZkx3TUZaMWhPM3RpWWlKdTNMaUJ5NWN2WStuU3BlalFvUU0rL1BCRHFaL2hleVMzMjhmZzBxVkw4UGYzTDNEbW40T0RBNlpQbjQ1cDA2Wmg2TkNoeU1uSlFmUG16YVhLd1NVbGltS2hGWWZOT1g3OE9JQzhIVVg1dHczZnZYc1hKMDZjZ0p1YkcxcTFhbVgyZW8xR1kzSnJNMWxITXo4bER0N01ldzJlajlMajlhWUFheG1STlRFZ0pDb25rWkdSWnR1OHZiMWhZMk5UclBIMGVuMmhQeWgwNmRLbHdMdUZSRVJFUk9ZVVpRVlZjWWlpQ0ZkWFY3ejMzbnV3dGJXVnRnY2I3blBpeEFtY1BuMGF0V3ZYTHJSb1IvZnUzZkhycjc4Q2VMVE5zNmlLKzd6TTliOTU4eWErK2VZYmhJZUh3OWJXRnRuWjJjakp5VUZzYkd5QmdEQXJLd3RBWGlYYi9JS0RneEVjSEZ5cytUeHRTbHYxTmlNakExOS8vVFZPbkRpQjExNTdEY25KeVJnM2Jod0FvRmV2WGhnM2JwelJ6OTZHNzFIK2dGQVVSYVNrcE1ESnlVbnFHeFVWaGZ2MzcyUDA2TkVtNzZ2UmFPRGk0aUs5enBzMGFRS05SZ01uSjZjU1B4ZTlYZzgzTnpkczNyeTVRRnRTVWhJR0RScGs5bHJEMlp2Mjl2YlNZNUdSa2RLNWkrUEhqNWUyS1F1Q2dOemNYSWlpS0ZWRzF1bDB1SHIxS3JLeXNtUUQrTUt3aW5IUjFQWlV3TmxXUUhxMmlGU05pTnRKZWdSN2NCTW9XUThEUXFKeUlyZlM3L0YzSUl2Q2NNaTFPVFkyTmlVNkNKbUlpSWllWG9aZ0xETXpVeXJvWUk1aDY2TGM2anlGUW9IWnMyZERvY2o3SlRmL3R0dWtwQ1FzWExnUVhsNWUrTzkvL3l0N25ob0FCQVlHSWpBd0VQZnUzVVB6NXMyTjJtN2Z2bzAvLy93VEFRRUIwcjFNUGEraUZpa3hGUkN1VzdjTzY5YXRnMDZuUTkyNmRmSEZGMS9nL1Buem1EOS9QdDUvLzMyMGFORUNiZHUyUmExYXRlRHQ3WTNNekV4NGVuckN4OGRIK2pwcE5CcGtaR1FnUFQwZHljbkpTRTVPUnJ0MjdXQm5aeWY3M0tubzB0UFQ4YzQ3N3lBMk5oWmR1M2JGeUpFakFlUWQ1N055NVVyczJiTUh2Ly8rTzl6ZDNhWHd6eERtNm5RNkRCOCtISm1abVVoUFQ0ZGVyOGV5WmN1a2MvcjI3dDBMSnljbm8vTUU5WG85enB3NWc2MWJ0K0xDaFF2U2F0Y2pSNDdncDU5K3d0cTFhMUczYmwwRUJ3ZkR4OGNIcnE2dWFONjh1Y2szOFUxdGRUYjFXang4K0RCU1VsS2t6MDI5NW9HOFFrQjZ2UjV4Y1hFUVJSSDc5Ky9IOTk5L0Q1MU9oeGt6WmhodHlYZDBkRVIwZERUR2poMExKeWNuNU9Ua0FBQ2lvNk94WXNXS1VxK0VwTUlwQktDcHJ3TEg3dVM5RHM1R01TQWs2MkpBU0ZRT3RGb3RZbU5qemJhWDVQekJQWHYyeUxhLzhNSUxjSFYxTGZhNFJFUkU5UFF5aEJFS2hhTFFWVzRwS1NtNGYvOStvZHN5ODRjWCtRUEN0V3ZYUXFWU1lkNjhlWEIzZDhmMjdkdHg3Tmd4QkFZR1NvVVZIamQ4K0hCRVJFUVUySjZibEpTRTlldlhGN2l2b2JLckljdzBWWjNaMUdPRy92bjUrZmxCRUFUNCtQaGd6cHc1Y0hKeVFwY3VYZURsNVlWNTgrYmhuMy8rd1QvLy9HTjBUVUpDQXQ1Ly8zMklvbWh5VERzN083UnMyWklCb1FVNU96dGoyTEJoK09XWFg0eENyVUdEQnFGMTY5Yll0bTBienAwN2g5allXS2tpc1VIK245ZDlmSHp3eFJkZlNPZEtabVptWXMrZVBSZzJiQmcwR2czT25qMkxjK2ZPNGNTSkUwaEpTWUdmbng5R2pCaUJQbjM2U0hOWXYzNDk5dS9majdDd01JU0ZoUUhJTzdQd3E2KytNaGtRR2w0ajJkblowbU81dWJsR0t3Q0J2RkQ3NTU5L2xvSk51VUlqTDczMEVpNWN1SUJKa3liaDJyVnJhTnUyTGNhTUdTTUYxd1pEaHc3RmtpVkxjUHYyYmVreE96czd0R25UQm0rOTlaYlo4Y215bXZrcHBZQXdKcDJGU3NpNkdCQVNsWU1IRHg3SWJtM3g5ZlV0MW5qWHIxL0h6WnMzemJhcjFXcjA2dFdyV0dNU0VSRVJHY0krZTN0N2hJYUd5dlk5ZlBnd1pzK2VMYTAwS2dxTlJnTWdielhkcUZHajhPcXJyMHJuTUFjSEIyUGZ2bjNZdFd1WDFOL056YzFvWldHN2R1MU1qdHVpUlFzc1g3NGN5NWN2bDZxdXZ2amlpOUsyU0VQdzR1enNqRzNidHBtZFg3ZHUzU0FJZ3NsVmtaMDdkNGFqb3lPVVNxWFJsdEhHalJ0ajFhcFZPSGp3SUE0ZE9vU3dzRENqcjhualc0d05talJwZ3M4KysweXFla3lQTk50MHIxVGJVcnQzNzQ2T0hUc2FuYnNIQUFFQkFaZzhlVEtBdk85TFNrb0tIajU4aU56Y1hHaTFXdWgwT29paUtHMk56LzhtL2ovLy9JT0FnQUQwN2RzWDQ4YU5RMXBhR29LQ2dqQmd3QUEwYTlZTXRXdlhOcnFYaDRjSEprNmNpTGZmZmh0bnpwekIyYk5uRVI4Zmp4a3pac0RSMGRIa3ZITnpjK0hnNElET25Uc0R5UHQ3b2xLcEVCSVNZdFN2WjgrZWFOMjZOY2FQSDQrZ29LQkN0K2Rmdm53WmpSczN4clJwMCtEdjcyK3lUN2R1M2RDdFd6ZlpjVXFxdE4vUHAwazlMd1ZHdGJSQmsyb0tPS3A1QUNGWkZ3TkNvbklnZC80Z1VQd1ZoSVd0SHV6Y3VUTi8yQ1FpSXFKaTAycTFFQVFCWGJ0MkxWSi9oVUtCcmwyN1FxL1htOTNtbUo4aE9CTUVBVFkyTmtaRjJwbzBhWUtsUzVkaTI3WnRXTHAwS1d4c2JQRHV1KzhXZWU2QmdZSDQ0b3N2TUdYS0ZMUm8wUUpEaGd3eHVtLzc5dTB4YXRRbzJURmVmZlZWOU9uVHA4RHFLZ056QlIxc2JHelFvMGNQOU9qUkExcXRGZzhlUEVCY1hKd1VRR2swR2ltRTB1djFFRVVSM2J0MzU4OXJWdlI0T1BnNEd4c2JlSGw1RlhtOGpoMDdvazJiTmxBb0ZQaisrKytsOC8yS01vLzI3ZHVqZmZ2MmhmYjE4UERBaGcwYmpNNzdXN05tamNuVmhtNXVibGkyYkZtUnpqY2NPblJva2VaSzVjOUdDYlFKS05wcmk2aTBCTkhTcGNtSXFGQmJ0bXpCenAwN1RiWUpnb0NWSzFjV3VVakpnd2NQOE9HSEg1bzk3MGVoVUNBME5CU2VucDRsbmk4UkVSRTluUzVjdUlBcVZhcklibGswaUlpSWdGS3BMTlpPaUFzWEx1RGl4WXNJQ1FreEc4SUJ3SVlORzlDeFk4ZGk3N0tnSndOWG5EMVorUDBrS2grQ0lGOEhteXNJaWNxQkpTc1k3OTI3Vi9ZdzhPZWVlNDdoSUJFUkVaVkkwNlpOaTl6WDNGYkZ3c1l2eWoxZWUrMjFZbzlOVHc2R1NVOFdmaitKS2lhV3dDRXFCNWFxWUp5YW1vcGp4NDdKOXVIWmcwUkVSRVJFUkVRa2h3RWhVUm5MeWNtUnJXQmNuSUR3d0lFREppdmdHVFJzMkJBQkFYeUhqb2lJaUlpSWlJak1ZMEJJVk1ZZVBIZ2d1eVc0cUFGaGRuWTJEaHc0SU51SHF3ZUppSWlJcUxKcnR1bGVlVStCTElqZlQ2S0tpUUVoVVJrcnJJSnhVUVBDbzBlUElpTWp3Mnk3djc4L0dqVnFWS3k1RVJFUkVSRVJFZEhUaHdFaFVSbVRPMzlRRUFSVXExYXQwREgwZWozMjd0MHIyNmRYcjE0b3BFZ1JFUkVSRVJFUkVSRURRcUt5SnJlQ3NHclZxbENyMVlXTzhjOC8veUErUHQ1c3U0ZUhCMXEzYmwyaStSRVJFUkVSVlNTc2V2dGs0ZmVUcUdKU2xmY0VpSjQycGExZ0xJb2lmdi85ZDlrK0lTRWhVQ3FWeFo0YkVSRVJFVlZlZS9ic3dZVUxGOHA3R2tSRjV1TGlnb2tUSjViM05JZ0lEQWlKeWxST1RvN3N5citpQklSMzd0ekJyVnUzekxZN09EaWdjK2ZPSlpvZkVSRVJsWjJjbkJ6RXhjVWhQVDI5dktkQ1Q0aXJWNjhpUER5OHZLZEJWR1J1Ym03bFBZVktKVlVqNGxhaUhnRFF6SThMUXNpeUdCQVNsYUhDS2hoWHIxNjkwREVPSGp3bzI5NmxTeGZZMmRrVmUyNUVSRVJVTm1KaVlyQmp4dzc4L2ZmZnlNbkpLZS9wRUJGUkpYQXVTb2NscDNJQkFJMTlGQXdJeWVJWUVCS1ZvUWNQSHNpMkY3YUNNRE16RTMvOTlaZlpkcVZTaWU3ZHU1ZG9ia1JFUkdSOVI0OGV4YXBWcTZEVDZjcDdLdlNFZS9IRkY5RzBhZFB5bm9aRnZIN0pRZnI0bHlaWmZMd1NQLzVMa3l6cFR3Q3dzYkVCRlkyWDA2TVNFa2xaNWhlZEVKV1VJTW90WnlJaWk5cXhZd2UyYnQxcXRuM2x5cFd5UlVyKytPTVByRnUzem14NzY5YXRNWDc4K0ZMTmtZaUlpS3pqNk5HaldMNTh1ZEZqSGg0ZThQVDBoQ0FJNVRRcmVsTDE2dFhyaVFrSWlRakl5Qkh4M20vWkFBQUhHK0RidnR3MVJzVWpGUExEQmxjUUVwV2htSmdZczIwZUhoNnk0YUFvaWpoMDZKRHMrRjI3ZGkzeDNJaUlpTWg2WW1KaXNHclZLdW56MXExYlk4aVFJVHgvaTRpSWlzUlJMY0JHQ2VUcWdLeGNJRnNMMkRMUklRdFNGTjZGaUN4RmJvdXhqNCtQN0xYaDRlR0lqbzQyMis3cjY0dTZkZXVXZUc1RVJFUmtQVHQyN0pDMkZSdFcvRE1jSkNLaW9oSUF1TmsvV2dDVy9KQ2JRY215R0JBU2xSRlJGR1ZYRUJZV0VCWmw5U0MzSnhFUkVWVThPVGs1K1B2dnY2WFBod3daVW82eklTS2l5aXAvUUpqRWdKQXNqQUVoVVJsSlQwOUhWbGFXMlhhNWdEQTFOZFhvRjR2SHFkVnF0RzNidGxUekl5SWlJdXVJaTR1VHFoVjdlSGh3NVNBUkVaV0kwUXBDRmlvaEMyTkFTRlJHNUZZUEFrQzFhdFhNdGgwOWVsUzIybUhyMXEzaDZPaFk0cmtSRVJHUjlhU25wMHNmZTNwNmx1Tk1pSWlvTW5OejRCWmpzaDRHaEVSbFJPNzhRY0Q4Q2tLOVhsL285dUl1WGJxVWVGNUVSRVJVZG5nY0NCRVJsWlE3dHhpVEZURWdKQ29qY2dHaFVxazB1NkxnMzMvL1JVSkNndGxyQXdNRFViTm16VkxQajRpSWlJaUlpQ291YmpFbWEySkFTRlJHNUxZWWUzbDVRYWxVbW13N2VQQ2c3TGhkdW5UaGFnUWlJaUlpSXFJbm5KdjlvNCtUR0JDU2hURWdKQ29qY2dHaHVmTUhFeE1UY2VIQ0JiUFgyZG5ab1UyYk5xV2VHeEVSRVJFUkVWVnNkamFQRm9ab3RPVTRFWG9pTVNBa0tnTjZ2UjZ4c2JGbTI4MmRQM2ppeEFtSW92bDNodHExYXdjN083dFN6NCtJaUlpSWlJZ3FObFcrQklmckI4blNHQkFTbFlIRXhFUm90ZWJmNGpFVkVJcWlpT1BIajh1T3krSWtSRVJFUkVSRVQ0ZjhCMHZKckNNaEtoRlZlVStBNkdsUWtnckdkKzdja2IydVZxMWE4UGYzTC9YY2lJaUlpSWlJcU9LelVRSk5xdVd0ODNKUzh4eDZzaXdHaEVSbFFPNzhRY0QwR1lTRnJSNXMzNzU5cWVaRVJFUkVSRVJFbFllenJZQkpiZFhsUFExNlFuR0xNVkVaa0ZzSnFGYXI0ZXJxYXZTWVZxdkZYMy85WmZZYWxVcUZWcTFhV1d4K1JFUkVSRVJFUlBUMFlrQklWQVlLcTJBc0NNYkx3eTlkdW9UMDlIU3oxeno3N0xOd2NuS3kyUHlJaUlpSWlJaUk2T25GZ0pDb0RNaXRJRFIxL3VDSkV5ZGt4MnZYcmwycDUwUkVSRVJFUkVSRUJEQWdKTEs2M054Y0pDVWxtVzEvUENETXpNekV1WFBuelBaM2NuSkNreVpOTERZL0lpSWlJaUlpSW5xNk1TQWtzcktFaEFTSU1qWG9IdzhJejV3NUE2MVdhN1ovbXpadG9GS3h2aEFSRVJFUkVSRVJXUVlEUWlJcmk0dUxrMjMzOXZZMityeXc2c1Z0MjdZdDlaeUlpSWlJaUlpSWlBd1lFQkpaV1h4OHZHeTdsNWVYOUhGY1hCeXVYNzl1dG0rMWF0VlFzMlpOaTgyTmlJaUlpSWlJaUlnQklaR1Z5YTBndExHeFFaVXFWYVRQaTFLYzVQR0t4MFJFUkVSRVJFUkVwY0dBa01qSzVGWVFlbmw1U1lHZktJbzRlZktrN0ZqUFAvKzhSZWRHUkVSRVJFUkVSTVNBa01qSzVGWVFWcTFhVmZvNE1qSVNNVEV4WnZ2V3IxOGZucDZlRnAwYkVSRVJFUkVSRVJFRFFpSXJFa1d4eUFIaDMzLy9MVHNXaTVNUUVSRVJFWlhlL2Z2M2taU1VaTFk5SlNVRmUvZnVoU2lLeFI3Nzd0MjdSZTZibnA2TzJOallZdCtqT09OcnRkb1NYWnVSa1lFSER4NFUrNXJDQ2pSU3lXMjhtSXZObDdTNEZxK0h2dmd2VGFKQ3FjcDdBa1JQc295TURHZzBHclB0K1F1VW5EbHp4bXcvcFZLSkZpMWFXSFJ1UlBSa0VrVVJZV0ZoT0gzNk5LNWR1NGJrNUdUWi93OFJQYW5zN096ZzV1YUd1blhyNHJubm5rUERoZzE1amk4UkFRQzJiOStPL2Z2M1krREFnUmc4ZURCc2JXMk4yaytjT0lGRml4WmgxNjVkR0Q5K1BCbzJiRmlrY2JWYUxTWk1tQUIvZjM4TUhEZ1FYYnAwa2UyZm5KeU0wYU5IbzBtVEpuanBwWmZRb1VPSElqK0hvMGVQSWlrcENUMTY5SUNkblozSlB0ZXZYMGRvYUNqNjkrK1BGMTk4RWZiMjlrVWVQeTB0RFNOR2pNRHp6ejl2OUR1TG5QUG56K1BodzRjSURRMkZ0N2Qza2U5RmhjdlJBVWR2NjVDakEvNTNIZml5aHkyOG5maHZHbGtXQTBJaUt5cXNnckZoQldGMGREU2lvcUxNOW12UW9BRWNIUjB0T2pjaWV2TEV4TVJneFlvVnVIYnRXbmxQaGFqY2FUUWFQSGp3QUE4ZVBNQ1JJMGRRdDI1ZGpCNDlHajQrUHVVOU5TSXFaK1BIajBkVVZCVFdyVnVIdzRjUFkrYk1tUWdLQ3BMYS8vampEd0JBYkd3c2podzVnc0RBd0NMOUxINzU4bVZrWjJjak1qTFNaR2dYRlJVRmIyOXZxRlI1djRZN09qcENGRVhjdjM4Zk5XdldSR0ppSW14dGJlSGs1RlRvdlhidDJvVUxGeTVnelpvMStPaWpqOUNxVmFzQ2ZSd2RIUkVmSDQrbFM1ZmkwcVZMK1BUVFQ2VjdGOGJHeGdaNnZSN0hqeDh2VXYvOEZpNWNpRGx6NWhUN09qSXZQRTZQSEYzZXg5VmNCSWFEWkJVTUNJbXNxTEFsOW9aMzR3cmJYbXpxSDN3aW92eXVYYnVHQlFzV0lDc3JxN3luUWxRaFhidDJEVE5uenNTVUtWTlF0MjdkOHA0T0VaVWpsVXFGR1RObVlOU29VWWlLaXNMY3VYT3hkT2xTQU1DTkd6ZHc5ZXBWMk5uWllkR2lSZkQzOXkveXVLZFBud1lBdlBMS0s2aGR1emJlZnZ0dE5HM2FGQUNnMSt2eHYvLzlEOTdlM2dnT0RvWlNxVVJPVGc0QUlEYzNGeHMyYk1ENTgrZmg2dXFLZWZQbXlZYUVjWEZ4dUhqeElnUkJ3UFRwMDlHeVpVdVQvZFJxTlFBZ0lDQUFzMmJOS3ZMekFQSUNRb045Ky9aQnFWUUN5QXROaHc0ZENnRFlzMmVQZEE4QTZOYXRHMVFxVmJIdlZSSUpDUWs0ZCs0Y3pwOC9qL1BuejJQanhvMVd2MmQ1T25EajBWYnhwcjdLY3B3SlBja1lFQkpaVVdFckNJc1NFQXFDZ09iTm0xdDBYa1QwWkltSmlURUtCd1ZCUUtkT25kQ2hRd2RVcjE3ZDdOWWpvaWVaUnFOQlpHUWtqaDQ5aWlOSGprQVVSV1JsWldIQmdnV1lOV3NXVnhJU1BlVmNYVjN4Mm11djRjY2ZmNFNEZzRQMCtMcDE2d0FBVTZaTWtjTEJyS3dzckZxMUNtKysrYWJaNEU0VVJSdzZkQWdBY09USUVlemF0UXZwNmVtNGMrZU9VYitVbEJTbzFXcnMzNzlmQ3VFeU16TngvUGh4WkdWbElTMHREUmN2WHBROWYzejM3dDBRUlJHOWUvYzJHdzRDa0VJOXc1K0dlZjc0NDQ5bzBhS0Y3QkZHK2E4cERrRVFDbXpadHBRVEowNUlvV0JFUklSVjdsRVJKV1dKQ0kvWFM1KzNyTTVTRW1RZERBaUpyRWh1QmFHenN6UHM3T3dRRnhlSGUvZnVtZTFYdjM1OU9EczdXMk42UlBRRUVFVVJLMWFza01KQk56YzNqQjA3RmcwYU5Dam5tUkdWTHpzN085U3FWUXUxYXRWQzY5YXRzWFRwVWlRbkp5TXJLd3NyVnF6QXh4OS96RE1KaVo0U1c3WnNNZmx6ZVc1dXJ2VHhraVZMb05Gb2NQTGtTWGg2ZXVMcTFhdTRldlVxQU9EY3VYTzRkKzhlcmw2OWlubno1cG5jYm56MjdGa2tKU1hCdzhNRG5wNmU4UFQwQkpBWG1BMGZQaHcvLy93ekxsMjZCQzh2TDlqWjJhRlBuejdJemMzRjd0Mjc0ZUxpZ3ZidDIyUDM3dDNRNi9WWXUzWXRhdFNvWVhMMVlsWldGbmJ0MmdVM056ZU1HalVLQUxCcDB5WmN2bnk1d0hNMFBML0l5RWlNR1RNR1FONmJKOUhSMGRpelp3L216NStQZXZYcW1meWE1Zi8vNDdoeDQ2U1A4eGM5bVRoeG9zbHJyV1hod29Xb1Zhc1dubi8rZVFRSEJ5TW1KZ2FyVnEwcTB6bVVod00zZFZKUmtycGVDdFJ3WlVCSTFzR0FrTWlLNUZZUUdzNGY1UFppSWlxTnNMQXc2Y3hCUVJEd3pqdnZvSDc5K3VVOEs2S0twVUdEQmhnN2Rpem16SmtEVVJSeDdkbzFoSVdGb1ZHalJ1VTlOU0lxQTg4ODh3d21UNTZNN094c2srMy8vdnN2L3YzM1grbnpoSVFFYk4rK3ZVQy82OWV2WThhTUdaZ3paMDZCZ2grLy92b3JWQ29WdnZ6eVN3UUhCK1BVcVZPb1ZxMGFBZ01EY2YvK2ZWeTZkQWtOR3paRWpSbzFDb3lkbXBxSzNidDNBOGdMOVc3ZHVvVjMzMzBYczJiTlF1UEdqWTM2YnR5NEVSa1pHZmowMDAvaDVPU0VxMWV2WXNXS0ZWSzd2NzgvWEZ4Y29GUXFwZWVyVUNpa2xZOU9UazVTZUxsNTgyWjg4TUVIUmlzb1RYRjBkSlFDUThPMjZNY2ZOeWhKNWVlaTJySmxpOUhuQnc4ZXROcTlLb3BVallpRE54K0ZzajNxTXNJaDYrR3JpOGlLNUZZUUZuVjdNYXNYRTVFY3czbEhBTkNwVXllR2cwUm1OR2pRQUowNmRjTGh3NGNCQUdmT25HRkFTUFNVcUYyN05uNzQ0UWZZMjl2RDFkVzFRS0dPRXlkTzRELy8rUTg4UER4S2RKYmQ5ZXZYY2U3Y09UZzRPQ0EwTkJTaUtPTFdyVnR3YzNQRG9rV0xwUEJ2OE9EQmFOYXNHZnIxNndkdmIyL2s1dVppd0lBQnFGbXpKdWJObTRjQkF3WWdLQ2dJeTVZdE0zbWZreWRQWXZQbXpkSXhJbHF0Rm9zV0xRSUFCQVlHNG8wMzNqQ3FoQndSRVlHUkkwZkMxOWNYb2FHaHhYcE9ldjJqTGEzejU4ODNlUWJobkRsekNweEJxTlBwaW5VZmtyZjdxaGE2Ly85VytMb0lhT1ROMVlOa1BRd0lpYXhFcDlNaE1USFJiTHVYbHhjU0V4Tng2OVl0czMzcTFLbURLbFdxV0dONlJQU0V5Rit4T1A4dkJVUlVVSWNPSGFTQU1Edzh2SnhuUTBSbFNhN1lpR0hiYkdFcjZjeFp1blFwWEYxZDRldnJpeXRYcmtDcFZFcEhmY3lmUHgvWHIxK0hTcVhDNmRPbjhlV1hYMEtqMGFCbXpacFNDQmNaR1lrUFB2Z0FnUEcyNS96V3JWdUgxYXRYQXdEdTNyMkxjZVBHSVRNekU5SFIwUWdPRHNiWFgzOWQ1T3JIN3U3dXNtY2NBakFLK3Q1Nzd6M3A0L3p6ZS8vOTl3dGNKNG9pUkZIa0VRNFdjQ05CajhPM0huMGYralpRZ1Y5V3NpWUdoRVJXa3BpWWFQVE8yK09xVnEzSzdjVkVWR3JKeWNuU3g5V3JWeS9IbVJCVmZQbi9qdVQvdTBORVR6ZkRWbHdYRnhlemZXN2N1SUZseTVaaHhvd1pjSE56a3g2UGlJaEFWbFlXdnZubUc3aTV1ZUdsbDE2Q282TWpGaTFhaE96c2JIejg4Y2ZTK0lhVmhFQmVnVEUvUHo4QWVWdUFEZWNhcHFlbm03eC81ODZkc1c3ZE91aDBPang4K0JBWkdSbElTRWhBY0hBdzVzMmJCNlZTaVk4Ly9oZ0pDUW5TTlkrZlFhalZhbkgvL24zWTJOamdpeSsra0MyRW1QK3N3ZUxLeWNtQldxMW1TRmdLdVRwZzlkbEhZZXd6MVJSb1ZwM1ZpOG02R0JBU1dVbFJLaGliT3Rza1AyNHZKcUxDYURRYTZXTldLeWFTbC8vdlNQNi9PMFQwNVByMjIyK1JrcElpMnljNk9scjY4L1BQUHpmWjUrKy8vNFpHbzhFSEgzeUFyNy8rV2dvSmRUb2RtalJwZ2gwN2RraXI3alFhRFQ3NzdETkVSVVdoWDc5K2NIWjJ4a2NmZllTMWE5ZGkwNlpOVUtsVUNBa0pRVzV1TG03Y3VBRmJXMXNFQndjak1qSVNTcVVTRVJFUkJWWTgrdm41WWNTSUVhaGR1emF5czdQeCtlZWZvMTY5ZXBnOWU3WlUwSERFaUJHWU5Xc1dYRnhjWUd0ckMwRVFqTUpNQU5MdXBHM2J0aUVvS0FqdTd1NG1uMjl1Ymk1OGZIelFzV05IakJvMVNncjc4bTh4RGcwTk5kcGlQR0xFQ1BUcTFRdWhvYUZRS0JTWU5tMGFGSXFDVzJJTlgyODV2cjYraGZaNVVva0FWdnlkaTVqMHZQTWM3VlRBMEdZMllOeEsxc2FBa01oS0Nnc0luWnljY1AzNmRiUHR0V3JWTXZzUE5oRVJFUkVSRmE1VHAwNllObTBhbEVvbG5KeWNUQVpXcWFtcEFJQzB0RFFjTzNZTUhoNGVCVmEvT1RrNXdjbkpDVmxaV1pnN2R5NW16cHdKZTN0N0JBUUVJQzR1RGlkT25KRDY1dVRrNE5TcFV3Q0FiNzc1QnM3T3pyQzF0WldDTVoxT1o3UlFJRFUxRmIvOTlwdjB1U0dFZkR3a0hEUm9FQTRmUG94NTgrWWhLQ2dJYjc3NUprNmVQSW1JaUFqY3YzOGYvdjcrU0U5UFIvMzY5ZUhxNm1yeTYzSDU4bVg0K3ZwaTZ0U3BzTFcxTldyNzg4OC9zWDc5ZWdCNVc0VWRIQnp3OTk5L0crMTZrcXRpckZhcnNXM2JOdW4zSUsxV2krblRwMHZuRnhvTUh6N2M1Tnp5Mjc5L2Y2RjlubFM3cm1oeE52TFIxdUwralczZ1pzOTRrS3lQQVNHUmxjaWRQeWdJQXFLaW9tU3JmSEgxSUJFUkVSRlI2VFJwMGdRYk4yNUVsU3BWVEc1NXpjckt3dXV2djQ3YzNGeU1HVE1HUzVZc3dWdHZ2WVd1WGJzV2FYeEJFUERoaHg4aU1qSVNIaDRlR0RSb0VGeGNYTEIxNjFZQXdQYnQyN0ZpeFFwa1pXWGh6cDA3QVBJcUhsZXBVZ1dwcWFsU2taSWZmL3dSUU40MjVFYU5HaFVJQjVPVGt6RnIxaXlFaFlVQnlOdnkvTkZISDhIVDB4UFBQdnNzMnJWcmh3WU5HbUR6NXMzU1dhdm0zTGh4QXg0ZUhuam5uWGVNSHUvUW9RT09IajJLeTVjdnc4dkxxMENBZVAzNmRXbjF0VXFsUWxSVUZPcldyV3ZVeDhuSkNkV3FWWlBtL050dnY2RmZ2MzVHZlQ3OTlGUDVMK3BUTERKVnhHOVhIb1d3YlFPVjZCVE1yY1ZVTmhnUUVsbUpYRURvN3U2T1M1Y3V5VjcvN0xQUFducEtSRVJFUkVSUEhYT3I2UUJnNWNxVnlNaklRSzFhdGZEeXl5L2oyTEZqV0xKa0NSbzBhQ0FGWFlXeHQ3ZEg3ZHExOGZEaHd3SnR6WnMzeDVJbFM3Qjc5MjVFUmtZQ0FENzU1Qk1BandxQlJFVkZZZUxFaWREcGRMaHg0d2FxVnEyS3hZc1hHKzBtY25Oemc3Ky9QOExDd3VEaDRZR2VQWHVpZmZ2MnFGbXpwdFRIc1BqQTA5TVRHelpzS0RBWFExWGpHalZxWU96WXNRWGFCVUV3Rzk3OTczLy9NL3I5NVpsbm5zR2RPM2ZRcWxVckRCbzBxTkN2VVg0c3FtWmU5U29DUnJhMHdjLy81S0orVlFXR2NXc3hsU0hXeUNheWt0SUVoRjVlWGtYK2dZU0lpSWlJaUlwdi8vNzkrTzIzMzJCalk0UDMzbnNQZ2lCZzFLaFJTRTlQeDBjZmZWVG9rVUdGeWNyS2dyMjlQV3JXckltZmZ2b0pRRjU0ZC92MmJXUm1aaGJZVGFSVUtsR3ZYajI0dTd0TFczM3ptekJoQWlaTW1JQzFhOWRpK1BEaFVqZ1lHUm1Kdlh2M1lzZU9IVVdhbDBxbEtsWUJrYjE3OXlJME5CUUFNSGp3WUFCNTI2Z25UWnFFRlN0VzRPdXZ2MzVxejNYVmFJSExNZVlMVTViRTh3RktUTzJveGp0dDFGQXlzYUV5eEJXRVJGWWlGeERhMnRxYXJWQUc1TDBqeDZwZlJFUkVSRVRXY2Z6NGNTeFlzQUFLaFFJZmZQQ0J0RlcyWWNPR0dEQmdBSDc5OVZlODk5NTcrUFRUVDFHdlhyMWlqYTNUNmJCKy9YcjgrdXV2Nk55NU0zcjE2b1hGaXhkRG9WQmc0Y0tGOFBiMmhpQUkwaGJqYXRXcVlmSGl4WVdPYTJ0cmkrZWZmeDduejUvSHJWdTNFQjRlanJDd01LU21wcUpLbFNybzA2ZVBNQ2xVYkFBQUlBQkpSRUZVUlgrSDBHcTFXTDU4T2JadDJ3YVZTb1gzMzM4ZmpSczN4c2FORzVHV2xvYTJiZHRpK1BEaFdMMTZOYzZkTzRkUm8wYWhjK2ZPSnM5NWZOS2tha1FjdktuRDRWdGFaR3VCT1QxdDRlNWd1YTk5YmM4bi8ydElGUThEUWlJckVFVlJOaURNeWNtUnZiNXAwNmFXbmhJUkVSRVIwVk5QcTlWaTdkcTEyTEJoQSt6czdEQjkrblMwYWRQR3FNOWJiNzJGK1BoNEhEbHlCSk1tVFVKSVNBZ0dEUnFFNnRXcnk0NmRsSlFFQU1qTXpNUlBQLzJFZnYzNjRaVlhYc0gwNmRNQkFIcTlIdDk4OHczZWVPTU5OR2pRUUxvdU96dTcwSGx2MnJRSjY5YXRNMXFwcDFRcThkeHp6eUVrSkFUUFBmY2NsRW9sMXExYmg4ek1UQ3hac3FUQUdCa1pHWVhleCtEMjdkdVlQMzgrYnQ2OGlSbzFhdURERHo5RW5UcDFFQlVWQlNDdm9Bc0FEQjA2RkRZMk5saTVjaVhtekptRG4zNzZDU0VoSVdqZnZqMENBd09MZkwraTJMaHhvOUhudDI3ZE10dG1XT2xvYWJIcEl2NjRvY1hKdXpwbzh5MGMzSDlEaDBIUE1GNmh5bzJ2WUNJclNFdExNNnJ3OVRpNThOREd4Z2IxNjllM3hyU0lpSWlJaUo1S29pamkrUEhqV0xseUphS2lvdENrU1JOTW1USUZmbjUrQmZvS2dvQVpNMmJBMjlzYm16ZHZ4cjU5Ky9ESEgzK2dVYU5HYU5ldUhWcTFhbVV5TERRVUlSRUVBV1BIamtXMWF0VXdZY0lFWkdabVl0eTRjYmg4K1RLT0hqMktmLzc1QjFXcVZFSFZxbFVCQU9ucDZmamhoeCtnMCttUW5aMk56TXhNUEh6NEVGOTk5WlUwZHBjdVhiQjY5V29BZ0llSEIvcjA2WU9lUFhzYW5WT28xK2NsVmc4ZlBqU3Frdnc0dzltSHBxU2xwV0h0MnJYWXRXc1g3T3pzTUdyVUtQVHYzeDgyTmpaRzF4b0NRaUN2dW5KUVVCQkNRME1SR3h1TE5XdldZTTJhTlhCM2Q4ZllzV1BSdVhObnMvY3JqcFVyVnhhNXpkSUI0ZTBrUGZaZDArRjhsQTZQbDVuMGRoTGc3OHJkWDFUNU1TQWtzZ0s1QUxDdzlnWU5Ha0N0Vmx0NlNrUkVSRVJFVDUySER4L2kwS0ZEMkw1OU8rN2R1NGY2OWV0ajdOaXhhTjI2dGV4MWdpQmc5T2pSZVBiWlo3Rnc0VUxFeHNiaTMzLy94ZVhMbDNIdDJqVnBWV0IrN2RxMVErL2V2UUVBRnk1Y3dBOC8vSUNtVFp0aS9QanhDQXdNUkw5Ky9YRG16Qm5zMnJVTEZ5NWN3STBiTndEa3JlemJ0bTJiTkU2VktsVXdaTWdRbzdHOXZMd3daTWdRdUxxNm9rZVBIbENwQ3Y0cWIxaGRXRmlSa3N6TVRKUFBlYytlUFZpMmJCbnM3T3d3Yk5ndzlPM2JGNDZPamtaOURJc2dkRG9kc3JLeTRPRGdBQUJvMWFvVlZxNWNpWjkrK2dsNzl1eUJpNHNMZXZUb2dZQ0FBTk5mNEJMWXYzKy94Y1lxQ2hIQXZ3LzAySGROaStzSkJjOFpESEpYb0dkZEpacjZLcUdReVFkMWVpQXNWbzhnZHdIT3Rnd1NxZUppUUVoa0JZVUZoSEs0dlppSWlJaUl5REptejU2TjI3ZHZvMTI3ZHZqb280OVFxMWF0WWwzZnZIbHpyRnExQ3R1M2I4ZGZmLzJGOTk5L1gzYXI4YVJKa3pCbXpCajQrdnBpd1lJRmFOeTRzVkY3cTFhdDBLcFZLNGlpaU5qWVdNVEh4eU1sSlFVWkdSblFhRFRJeWNsQmt5Wk5UTzRvR2pwMHFPeGNjM0p5MEtoUm93TGhvb0dkblIzZWVPTU5oSVNFbUd4M2RYWEYxS2xUMGJwMWE1TUJKQURrNXVZQ0FJS0NncVFWaXdaT1RrNllPSEVpK3ZmdkQ0VkNBUjhmSDluNVZsUmFQWEFtUW9jL3Jta1JsZmI0ZWtHZ3NZOENQZXFxVU1kTFliTENzQWdnT2szRTFWZzl3dU4xdUJxblI3WVdlS1dSQ2kvV1l3UkRGUmRmblVSV1VKcUE4SmxubnJIZ1RJaUlpSWlJbmw0ZmZ2Z2huSnljU2pXR1dxM0dvRUdETUdqUW9FTDdDb0tBNzcvL1h0cVNLOWZQeDhmSG9pR2FxNnNyRmk1Y2FMYmR5OHNMdzRZTk05dmV0bTNiUXUvaDd1Nk9SWXNXb1dIRGhtYjcrUHI2RmpwT1JYWHdwZzYvaDJ1UnFqRU9CaFVDOEZ3TkpiclZWc0ZKRGVUb2dNZ1VQZEt5OHdxV3hHZUtpTThRRVpjaDRuYVM2YXJHUisvbzBMT3VDcXhGU1JVVkEwSWlLeWhwUU9qcjZ3c3ZMeThMejRhSWlJaUk2T2xVMm5Dd0pBb0xCeXN6THkrdkovcjNsYk9ST3FOdzBGWUZkQWhTb1Z0dEpkd2RCQ1EvRkRGMVQrRkZaUjduYWkrZ21aOFNPYnE4TVlrcUlyNDBpYXlncEFFaHR4Y1RFUkVSRVJHVmo4ZlBHcHphVVkxQU40WDB1VnBadEhHYzFBTHFWbFdndnBjQzlhb3E0TzBzbU55T1RGU1JNQ0Frc29LU0JvVGNYa3hFUkVSRVJGVDJraDhXUEcvd3Z3ZHowTE9lQ3YwYjVVVW5hcVVBTjNzQk5zcThzTkJHS2NEZFhrQlZKd0ZlVG5sL1ZuWE02OE90eEZUWk1DQWtzb0tTQklScXRScDE2dFN4d215SWlJaUlpSWhJanB1OWdJVjliREY1bC9FVzRyM2hXdXdOMTJKeFh6dlkyd0R6ZTltVzB3eUpyRXRSZUJjaUtvN2MzRnlrcHFZVys3cTZkZXVhclJaR1JFUkVSRVJFMXVWc0syREZBRHQwQ0NxNGwzamlUZzNPUk9qS1lWWkVaWU1CSVpHRkpTVWxsZWc2dVVwZ1JFUkVSRVJFVkRhR05iZkJ6RzRGVndvdU81Mkw2WHV6b1MrNEc1bW8wbU5BU0dSaEpUMS9zRUdEQmhhZUNSRlIrZnQxNHpyOHRtT0wxY2JYNlV5L2t5K0sxdm5KL2J1bEsvSG44Vk5XR2JzODdOeTlEMzhjT0dMMjYwaEVSUFMwOHE4aVlIbC9PL2k2R0I4bUdKOHA0dTJ0R3R4TDFwdTVrcWh5WWtCSVpHSEp5Y25GdnNiQndRRUJBUUZXbUEwUmtYVm90ZHBDUTZVZFd6Y2gvc1pSM0w5N0MrbnA2VmFaeDAvck5tTFI5OHNRRjU4Z1BhYlg2ekh5bmNuWWYraFBpd1pmR1ptWjJMM3ZBTDZZc3dCVFBwcUptN2Z1V0d6cy9FNmUvcWZZMTl5N0gxbWlleVVrSm1IK291OHhZdXk3SlE0S016SXpTM1J2SWlLaWlrNFFnTSs3MitLZE5qWUYycjQ0bUlPVmYrZVd3NnlJck9PSk9QRHM0Y09IK1AzMzMzSDI3Rm5FeGNVaE96dTc4SXVJS3BDc3JDd01IejY4dktkQmxaU3RyUzJxVnEySzVzMmI0OFVYWDRTOXZYMTVUNG1lUUJFUkVkaXdlUmR1M28xSHRsWUZyWmgzTm8rTlFnZGJWUzRhMXEyT0lZTmVocWVucDNUTmhkTUg4T21iemRCajRpWjRlTmZBU3krOUJEczdPeWlWQmMvMUtTa2JsUXE3OSs3SHZ2MkgwYk43RjR4NFl6QmNuSjN4SUNZV2N4ZDhoOVcvYk1LZ0FTK2pkNDl1RUVwWlR2REVxYitoMVdvQkFCR1JVYmg4SlJ6Qk5RT054cjE3N3o3bUwvb0JuMzQwR1Q3ZVZVdDBuOCsrbUl2dVhUdGg5UEFoVU51cUMrMGZHZlVBa3ovOERKM2F0OEY3NDkrR3JXM1JEMDlYcS9QR2ozNFFpNTI3OTZKWjA4Ync4dlFvOHZVL0xQOFovNXkvaUlWelA0ZUxzM09ScnlPaUoxZE1UQXhPblRxRmlJZ0lxNzA1UkdRdEgzLzhzY25IbS9zcDhkM0xTa3pZb1RGNi9OUTlIUzVFNjdDNHIxMVpUSS9JcWlwOVFCZ1dGb2JseTVlWGVGc25FVkZsbDUyZGpZaUlDRVJFUk9EWXNXTjQ2NjIzZUtZbFdVeDZlanJtZkwwVTl4TFU4SzQ3QU43TlRZZGV0NUx1NGYvWXUrLzRtdTQvanVPdk81TGM3RDJJaENCaXhGYXJhSlNndGxMVS9LbFpzMnByMVdpTDJ0V2F0V21MVnFtOWlvYVlxWmxZSVVZU1JVaGszZVFtOStiKy9yaTlwN215QjZyOVBoK1BQT1RlOHozZmMrNTFrNXo3dnQvdjl6Tnk4Z3FxVjNCZzlNaUJtSnViWTI1dXdmYkRvVFNxVm9LbnQzNm5iYXRGTFBwMkpkV3JWeSsyODFPcERCZmtXcTJXOUhRdE50YldBSmlibWFIVmFrbEpTY1hSM3I3STRhQmVyK2VYblh1azJ4WVc1dXc3ZUlSOUI0K1l0SHNjRTBOaVVqSWp4a3htNXZUSitKWXJXK0JqS1JRS0R2NTJqSU8vSFN2UWZvZU9CQkYrK3k0enAwM0N6ZFVsN3gwQU03Ty9Md1ZuemZnVWV6dGJOR2xwZlBuVlFoNDlmcExMbnBDV25rNWtWRFFBazZmT1pPN01xVmlxeEJza1FmaXZTa2xKWWVQR2padzRjZUtGTGZNZ0NLK1NTZ21ydXFqNDlhcVdYVmUxMHYzOTM4ajd3enhCZUIyODFnRmhXRmdZczJmUGZ0V25JUWlDOEkveDlPbFRacytlemNTSkUwVklLQlRaL2NoSUpuNjJtQkkxUitIajQyNnlUWnVlZ2d3WkNqTkRJR1RuVkJxN2h1T0plbnlEL2g5T1lQRzh6N2grSzVKbmozWDBhVitISTM4OFlNclU2Y1VhRGdJbTFkK0hET2lEWEc1WVBjWE1UQWtwRU5Ea1RSbzFyRmZrNHdRRm4rWjJ4RjNwOXNOSE1VQk1qdTNqbnNXejdMdjF6UG5pTTVUS2dvMllWQ2prNkhRNjdHeHRLVlBhSzgvMmZ6NThSTXdUd3dlbHRXdFV4ZG5Kc1FESFVtVDYzdkRjV1ppYjgwSGZIb3dhOXluSnllcDg5WFA5NWkwKysvd3JaazZiakpsWjFtbFlnaUQ4dXlVbUpqSnIxaXdpSXlOZjlha0l3Z3ZYb2JLU2hxVVZUTnFud2N0QlRvMlNZdVUyNGQvaHRRMElVMUpTK082NzcxNzFhUWlDSVB3amZmZmRkOHlhTlV0TU54WUs3WDVrSk9NK1cwcTVocDhaUWtDOW5xaTd4N2ozK0RqSktqTzBWdGJJOUhxVXlZbllhR1NVODI2Tlc4bWFPTGo1b2JLZVNOZGVRMmplcENIVi9LdHdNeVdKUm0zYVVLdk9HOFYrbmpsTlZ6WUdoY1ZCcDlPeGJ0TVc2WFlGMzNJc21EVWRsY3AwS3U4M3kxZno2Kzc5QVBUdjI0UHVYVG9XYXVTaThkejlxMVJreHFmajgyeS9hdDMzYlA1NUJ3QzllN3hYb0NuYzh1Zk96empxcDR5M0Y2dVdMTURHeGxxTUNoUUVJVmM2blk2RkN4ZEs0YUJDb2FCSmt5YVVLMWNPVjFmWElvL2dGb1IvSWxkckdkOTFFWDhmaFgrWDF6WWczTHQzcjVoV0xBaUNrSU9uVDUreWQrOWVPbmZ1L0twUFJYZ05wYVNrTUhucVlpa2NURXVONSt3ZkMzbFE3MDNVM1djWVZ1ek9US2Zsd1lFdGxENTdtSnExUmhKMTh4ZzJKUU1JdjNlZmNlTmFGem1zMCt2MVJFVS93S3VVWjVINkFVTlJqdjJIanRDajY3djVQcS8xMzI4bE1pb2F1VnhPaldyK25MOTRtYzluTDJER2xQRlNHSGNsN0JvNzl4d0FvRkxGQ29VT0I2RjR3ODJDSEV1bjFmSEZuRVZZVzFreWV2amdBcTFGS0FqQ2YxZFFVQkRoNGVFQTJOdmJNMkhDQkx5ODhoNzlMQWl2T3hGOUMvODJyMjFBK01jZmY3enFVeEFFUWZoSE8zLyt2QWdJaFVLWnUzQUZydFdHR3NMQmxHY2NENWxONU1ESjRQQmNZS1RYRzhKQ2haTEUxajI1OXVkZFloWU9wclJIQVA1dkR1Qko1RmxXcmYyQlFmMTdGZWw4ZnRqeUMxdTM3MlRsTi9Od2QzTXRVbDluenAxbjNhWXRuQTI1d01ReEl5bFp3ajNYOXBkRHIvTGpUOXNCR05pdkYrMWJ0K0REanlad0p1UThYODVaeE9SeEgvSG53NGRNbXprUHZWNlB0YlVWazhlT0xOS0lHY1VMREFnL0dqK0YyTGc0NlhibUtjUURobjFNM0xONHdGRDhhTmlnZnZudVY2ZlRGV3Z4R1VFUVhoOEhEeDZVdnUvVnE1Y0lCd1ZCRUY1VHIrMWsrY2VQSDcvcVV4QUVRZmhIRTc4bmhjS0lpWW5oNXYxMGJCeEtnVjdQbVpENVJBNzY1Tzl3TU9aUHFtMllRZk1mWi9ETzVobTg5ZjAweXYzeUxhU2xvYjE2Z1VjVnE1SEVud0M0ZU5VbDZQUU4wdFBUaTNST1RSbzFRSzFPWWVhOHhXUmtaQlNwcnpQbkRCOHdYcjErazhFanhuTHMrTWtjMno1NUdzdXNlWXZSNi9WMGJQY083M1ZxaDRXRkJaOU5Hb08xdFJWQndhZjVkTVpzeG4weWcvajRCQlFLQlZNbWpLYUVSKzZoWTU3K0NoZDFXaDFKeWNsNWZoWGsrUjArK0FQaTR1SjVIUE9VMkxobkpLdi9EZ2hUVWxOUnFTeFFxU3pZZC9BM3Z0KzhMVjk5eHNiR01XTHNKL3l3OVplQ1BVNUJFRjU3c2JHeFJFVkZBWWFxNkhYcjFuM0ZaeVFJZ2lBVTFtczdnbENqMGJ6cVV4QUVRZmhIUzAxTmZkV244TkxvOVhyUzA5UC9xbVNibnVlWFZxc2xMUzFOK2w2bjAyWDV5c2pJUUt2VmtwR1JVZUR0bWUvTHlNaEFyOWRMYTdzWkF5N2p2OFp0K2ZuS3JuMXhXNzlwRzI2VnV3TncvODRob3B1MkFIc25BSnd2QmxIL3hqSGFqUnFNcFpXVnRNK2ZkKzZ3ZW1ZL2JsYW9EeDlNSUhMTkxNbzlDc1BadlFvMjNxM1pzKzh3SGR1L1UraHo4aXBWa3ZwdjFPYlUyUkEyLzd5REhsM2ZMVlEvYW5VS2YxeTREQmpXeU9yMWZoZnExcTZaYmR2NGhFVEdmenFEbUNkUDZkeXhMUjhPNkN0dEsrUHR4ZWRUSmpCaHloZUVuTDhJZ0ptWkdaK00vNGc2dFdvVTZ0d3lrLzAxYWVsTXlIazZkdnRma2Z2THJIdzVIemF0V1lxdGpUVnl1WnpKMDJaeU51UUNBSnZYcnlEay9DViszR29ZTVJrVWZKcWc0Tk41OWhuejVDa0ppWW5jREwrTlZxdWpUNC8zaXVWY2IwZmNaY3lrYVNRbEo5TXNvREdUeG80c2xuNEZRU2crc2JHeDB2Y2xTNVo4cVVza0NJSWdDTVhydFEwSUJVRVFoTmVEVnF0Rm85RmsrNVdXbGlaOW41cWFtbU03WTl1MHREUXBCTXdjOEdtMTJsZjlNUDgxYnQxOWpHdE5Ed0R1UFRsRDZ2dlREUnNTbmxIejhrRzZUcG9ndGRYcjljaGtNdTVkdjA2dEJuV3hqSHJFWlNDeCt3aHVmVGNmWi9jcXVIalc1UGlwaFVVS0NBRzZkR3JMcWJNaGJQamhKK3JYclUzWk1xVUwzTWV4NDhGbzB0SUFhTk9xT2QwNmQ4aXg3ZlNaODNqdzV5TkdmamlBOW0xYW1telQ2WFJjdkJ4bU1wcFJaV0hPczJmeGFMVmFrOHJLaFNHVEd3TEN3bFF4emc5N08xdkE4TE41T2ZTcWRQKzkrMUVFTkc3SXlkUG5PUEw3aVFLZXRjR0dIN2FpMDJucDEvdjlRdTJ2MSt1NUZ4bkY0YU5CL1BMckh0TFNpamI2VkJDRUZ5dnpDR2FWS0dna0NJTHdXaE1Cb1NBSWdwQXRyVmFMV3EwbUpTVkYramUzNzQyMzFXbzFxYW1wcEtTa29ORm8wT2wwci9xaENBV1FuQ3JIRlVqVEpKSHM1Q0JOZC9VN3VKNE9nd2NDY1AvcVZVSldmWWQ1aXBvL3pTMG9WYU1tclQvNEFJZWR1N2h5NHhKNnYrb2txZ3o3eWVRS0VwS0xQdEt4ZXRVcWVKWHlKRElxbXJrTGw3Sms0YXdDajFUWmYrZ29BRlpXbHZUdDBUWFh0dU5IRHljaElZRUt2dVZNN3I5Ni9TYmZMbC9OelZzUkFOU3M3ay9FM2Z2RXh5ZXdhTWxLTnZ5d2xjQzMzNkpSdzNwVXJGQytTR3NSRnFhS2NVR0VYcjFPYXVyZk16SkdUL2lNTHAzYU1tYmtFSHEvL3g2bFBFdVluUCtPM2Z2NWR2bHFBTll1WDFRc1JXT01idDZLWU1LVXowbEpTVUdyZlhtL013WVBIdnhTanFQT05KWDcwYU5ITCtXWWdpQUlnaUFJQlNFQ1FrRVFoSDh4dlY2UFdxMG1LU2xKK2twT1RqYTVuZm5MR1BBWjNxU0xVWG4vTmFtcHFlamxoaEVnNnZnL1NTNzU5eWc5NTdSRTdKd01VNDNQcjF2TFlnczlCMklUT0hRdkRzZG16UUdvVUtjMm52dk9FT1ZYblhRYlc3VHBLU2pOTE5IcWltY3FkTnQzQWxuMjNUckNiMGV3N2RjOXZOZXBYYjczdlhiOUpsZXYzd1NnUjlkM3NiZTN5N1c5aDdzckh1NS9GMFNKZnZBbmF6WnU1dmZuMWl6MHIxeVI0WVA3czJiRGp3U2ZQa3RzM0RPMmJQdVZMZHQreGRyYWlncmx5K0pidml6ZVhxV3dzN0hCMXRhR0twWDhjZzAzaXhJcUZzVFJvR0NUMjNLNW5LM2Jkdkxnd1VPbVRoNHJ0UWxvM0RETE9la3lNbmoyTEI0SEIvdGlPWmV5WmJ4WitjMDg2ZmI3L3h0U0xQM21KWE53OTdLSVpYSUVRUkFFUWZnbkVnR2hJQWpDdjFqZnZuMWZ5RHAxd3I5VFltSWljcVZoYmNFMFRSSWFGMXRwbTduczcrbTA5dm9NMGpJeWVKS2F4dFRLNVpuMTV3TUFyQjBkc1V4NEFvQldaWVZXbzBacFprbTZ0bmhlZzRGdk4ySGxtbzNvZERvMi92QVRMZDUrSzkvN2Z2OVhBUTF2TDArNmRHeWI3LzFDcjE1bng2NTlCQVdmSmlNakExdGJHenAzYU1POSsxRWNEUXBtNDQ4L2MrMTZPTE5tZk1LVnNHdHMrT0VuTGw0T0JRd1ZnaTljQ3VYQ3BWQ1RQbmRzV1llTnRYV094M3daOGFCV3F5WG94Q25zN1d6UjZuUWtKNnQ1czBGZGZqOStraE9uemhKeDl4N0p5V3ErbkxPSVgzN2R3NGdQQjVqc1AyZkJ0eVFrSnJMd3E4OXhkWEhPNFNqNXAxUXFpNlVmUVJBRVFSQUVvWEJFUUNnSWd2QXZKc0pCb1NBY0hSM1JwU2NDb0xKeXdESXhnclMvdHNWbktOQmpDSzgwM21YNEl6eU1qbDRsbUpXVVR2VldodlVGbzIvYzRFL3ZLZ0FvaytJeEwyRVlYV2FtTEo3SXk4N1dsbXIrbGJsdzZRcnFsQlIrMnJFTEYrZThRNlViNGJjNGMrNDhNcG1NMGNNSDU3bEc0S1BITVJ3TkN1YmdiOGU0SHhrTmdHZkpFclJwMVp5Mjd3UmlaV25KeENsZkFPRGdZTS8wS2VPUnlXUlU4Ni9NdkpsVE9SNThtdW16NWlPVHlVeCtCbjNMbGFWSDEwNVlaeXJ3a2gzakhoY3Zoeko0eExnOEg5L1R1TGc4Mnp6ditNa3pKQ1lsMC9hZFFQWWUrQTJBMWkyYThmdnhreWdVQ2x5Y25QaDE5MzRBcnQwSVo5am9pVlN1NUNmdDN5cndiUll2VzhYWVNkTlkrTlVNbkp3Y3N6MU92eUdqY2oyUHRjdS9MdkM1RjZlZVBYdStsT1BjdjMrZjQ4ZVBBK0RtNXZaU2ppa0lnaUFJZ2xBUUlpQVVCRUVRQkFFd2pPSlN5Z3dMemxzN2VHSjkvV2ZpLzlvV1dha0JGdzRkb2xaZ0lDMkhEK2ZVZ1FQc3VudVhhdSs4ZzN0cHcxVGtNd2NPa2RUK1l3QXNrOVhJNVliTERLVWlJOHV4Q3V2TkJuVzVjT2tLQUdmUFhhQjFxK2E1dHMvSXlHRHgwdFhvOVhyYXRHcE8xU3FWY20yLzdMdDFiUHQxVDViN1ZSWVcvSGIwT0w4ZE5ZUThVZEdHVVpNcEthbU1IUE9KU2RzbmYxWDF0TGUzbzIyclFBRENiMFh3NmNUUldCWmdFWCsxT29YYmQrN211MzFCYk5uMkt3RE5telpoOTc1REFQaFZLRWVEdW5YdzhpcUpVcW5rV0pCaE9yV050VFV6cDAvbTVxMEl3cTVlQnd4ckw3N1ZxQUcvbnpqRnhNKytaT0ZYTTdDMnpocDhSa1k5ZUNIblgxeGF0V3IxVW81ejdkbzFLU0FVaFJ3RVFSQUVRZmduRWdHaElBaUNJUHhGTHBjamw4dFJLcFhJNVhJVUNvWDBsZmwyZG0xeWFpK1h5NUhKWk5JYWJzYTE1NHovR3JmbDlaWGR2bks1bk8zYnR4ZnJjMkNqeWdDOUhvWENITHZrZEI2a3A0T1pHVTlxdmMzaE5WTXA1ZWVIbTdjM3RaNExWazd0MnNYRk1uWEF6Z0hpbm1DZllRTkFtaVlSRCtmY1I4d1ZST1dLRmFUdmpkVitjM1A4NUJtZVBZdkhxNVFuUXdmK0w4LzJIZHU5ZzE2dnAwRzlONmptWDRsOUI0K3dhTW5LSElNNmpVYVQ0N2FrcEdRY0hlenAwTFpnSVpSeDFHSEQrbSs4a0NJbElSY3VjZXYySGVxOVVTdkx0TjdQUHpOVXFkNnk3VmZVS1NrQWZORG5mU3BYckNBVlpqSDZvRzhQYVRyeXRKbHorZXJ6S1FVdUhDTUlnaUFJZ2lEOE00aUFVQkFFUWZoSE1UYzN4OExDUXZwU3FWVFM5K2JtNXBpWm1abDhLWlhLTExmTnpjMnozSjlUVytPL3hpRHZkVlBjQVdHRE55cHo4bTRvemlXclVxRk1KeDd0LzU2NGR2OERJS3puWkZiOTlBMjFuUzJvMUxBaFR1N3VSTis2UmNqaEkxd3NVNGZIamRvRDRMNTlKUlg5RFBzOGpqakdoNTN6djFaZ1hzcjVsRWFwVktMVmFubXpmdDA4Mno5N0ZvK0Z1VG1manY4SUN3dUxQTnVYOEhCbjZLQiswdTIyN3dUaTdlV0pxNHN6ems1T21KdWJjVFFvbUMvbkxBTGd1Mi9uNDFQRzI2U1B3U1BIY1R2aUxuWHIxQ3h3T1BpaTZmVjZWcTM3SG9WQ3dhQit2VW5PVktURE9CczZQVDJkN1R2M0FsREJ0eHp0V3JmSXRpL1BFaDYwYkI3QTNnTy9jZUZTS0dzM2JxWi8zeDRtYlE3di91bkZQQkJCRUFSQkVBU2hXSW1BVUJBRVFTZzBjM056TEMwdHNiS3l3dExTVXZveTNzNGM3dVhueTl6Yy9MVU02ZjVOdW5acHo3NWhNM0F1V1JVbnQwcVVPWCtFcFBBcnBQdFdCUXNMYm5RZnk0Mm9DRnpPWHNEdXlRbis5S3BJU3J2UllHOVlnODc2MUVISzZVdGhhZXVLUGtPSDd1bHAzbmlqVTdHZG4wS2hvRVkxZjU3R3h0S3RTd2YySFR5U2EzdVpUTWJrOGFNb1Y3Wk1vWTlaemIreXllMjlCdzREaG9Jbno0ZURBREV4VHdGd0syVFJEWDNHaTFzN2RQK2hvOXk2ZllldW5kdFQycnNVVjhLdVpUcXc0YmpiZnQzRGs2ZXhXSmliTTJuTWlGeC9KdC9yMUk1OUI0K2cxK3ZaK3N0TzJyZHBLWXFOQ0lJZ0NJSWd2SVpFUUNnSWd2QWZKWlBKc0xhMnh0cmFHaHNiRzJ4c2JMQzJ0allKKzNJSy9veGZDb1hpVlQ4TW9aaVptNXZUTXFBNndlSEhjU3ZUbUdvMWhwQzZheFlSTFZMUStQODFZcTlVV1o2VUtzdVQ1L2ExRGRwRitkRGJWS2cxRElEN2w3Y3dvRStIWWc5OVB4bi9FVXFsQWd0ejh6emJ0bWoyVnI1R0d1Ylh5ZFBucEtyRTNidDB6TEk5UGo2QmhFUkRvUmMzTjlkQ0hTTWpvL2pXYkh6ZTNYdjNLVmUyRFAxNmRRY002eHhLeDlYcmlZOVA0SWUvS2o1L09QQi9lSlh5ekxVL3IxS2VWSzFTaWN1aFY5SHBkRVRjdlNjQ1FrRVFCRUVRaE5lUUNBZ0ZRUkQreGQ1OTkxMHBBSHcrQ0xTMnRoYWo5WVJzOWU3UmhaQ3gwMGgrVmhackIwL3FOZmdFdTFQcnVYZjJOeDYyN0E2ZVBuODMxdXVSM1E3RFkvOW1mTzFyVVBhdmNERDJ3UVVxZUR5alNaTTNpLzM4Ykcyczg5MDJ1NElRVDJQaldQcmRPc2FNR0lLVmxXVysrN3A3N3o1ekZ5MEJvRW9sUHdMZnpqcDErbGJFWGVuNzBsNmw4dDEzWmhsNlEwQlltQ3JHZVJVdS82QnZEMkpqNHpBek13TWdKVFgxNzMwek12aDJ4UnJVNmhSYXQyeEcyM2NDODNXK1RadTh5ZVhRcThoa01ueEtaeDFSV1ZCYXJTN0xmV25wNlVYdVZ4QUVRUkFFUWNpWkNBZ0ZRUkQreFRwMUtyNnBuY0ovaDB3bTQ2c3ZKdkxocU0rZzRpQ3NuY3BRcWVyLzhFbDZ5cjE5ZTNtbStSNnRVb1lNVUtSbjRHenRpM2ZWTVpoYkdBcVR4RDI0Z0RKMkw1UG5mRmJrYzBsS1RzNTFlNW9tVGZvK09UblRlbnAvL1p1ZXJqWHBJeUVoaWNuVHZpUXEraytlUG8zbHE4OC96ZGZhaE9mK3VNak1lVitUbUpTTWg3c2JVeWVQUlNhVGNlVFlDY3FXTFUxcHIxTElaREpPbi90RDJxZXcwNXFOSXdnTFU4VTRRNWMxWE12TXd0eWNFaDd1MHUzTUl3aC9PM2FjWThkUFVyTzZQeU0vSEVEY3Mzak8vWEdCc21WSzQrWGxpVDZIa1kxTkdqVmd4Wm9OTkdwUUR6ZFhsd0tkYjJaYXJaYUhqMkxZZC9DM0xOdk9uanZQL3NOSHFWMmpHaTdPVHVMRERVRVFCRUVRaEdJbUFrSkJFQVJCRUxLd3RMVGt1eVV6R2YvSmJCNCtyWUZIK1phb2JKeng4KytkNHo0WkdWcWlybXlsbkVzc244NzVyRmdxMnZiNllGaWVJYUZSencrR1pybHY3NEhEMHBxQnp3dTllcDJwWDg3amk4OG1vRlJtZjBuMDdGazhxemY4d1A1RFI5SHI5ZFN1V1kzSjR6N0MzczZXNUdRMXMrWXZScS9YWTZsUzRlbFpnb2c3OXdEd0xGa0NGMmVuZkQ1S1V6cWRJWWdyVEJYamdvNjB5enlDTUYycnBXcVZTbncrWlNKS3BaTFkyRGptTERTTW1KVEpaQ2dVZi85L0drY2dBdGpiMmZMdC9KbVVLT0ZSb0dObmR2ZCtKQU9HZnB6amRrMWFHdk1XTFFXZ2RjdG1mRHhpU0tHUEpRaUNJQWlDSUdRbEFrSkJFQVJCRUxKbFptYkdncTgrNWVDaFk2ei9jVExtTG5WeEw5c1VjMHNIazNicWhNZkUzRGxNUnZ4bFJnenBUcjI2YnhUYk9VeWRQSlpKVTcvQTBjRUJGMmNuazJDcU9LU2xwYkY3M3lFNnRudkg1UDQvSHo1aXg2NTk3TjUvR0kxR1F5blBFZ3pxMTV1RzlmOStiTmJXVml5ZTl5VkxWNjdsMm8xd2J0MitJMjFyMzZabG9jOUpxOVVDRlBpeHltU3lBZ2VFYVdsL2o4QU1hTnlRYnAzL1hqT3lUR2t2UHBzMGhoKzIvc0t0MjNla3FiK2xQRXZnNGU1bTBrK1pJazR0THVQdEpTb2VDNElnQ0lJZ3ZFSWlJQlFFUVJBRUlVY3ltWXlXTFpyU0lqQ0F5MWV1c0dQWDl6eDlsa3lhRm1Ub1VjcWhoSnM5QXdjSDR1ZlhwOWluZnRhczdzK096ZXRScWZLZUJseGNEaHcreHJ5dmw2TFg2NmxZb1R5dFd6YW5aZk9BYkl2eVZQTHpaZEdjejVrNTkydCtQM0VLTXpNenVuWnV6N3Z0V3hmNitDb0xDN3AxNmNCN25kcmxxNzFNSnFQeG0vWHA4LzU3ZUJad0ZKL21yeW5hS3BVRk1wbk01UDlQb1ZEUTVNMzZOR3BRbDFuR3NDV2NBQUFnQUVsRVFWVHpGbk0wS0JodkwwK21UaHBib0dNSWdpQUlnaUFJLzN3aUlCUUVRUkFFSVU4eW1ZenExYXBSdlZxMWwzN3NseGtPQWpRTGFNeXorSGdhMXF1VFp4VmZNQVJwZ3o3b1RlMmExWG16L2h2WTI5c1Y2Zmk3ZnQ1WW9QYjkrL1lvOUxGS2VaWmc3S2dQZWF0eFF5eXpLZWdDSUpmTCthRFArOVI3b3hZQmpSdm1PQjFiRUFSQkVBUkJlSDJKS3p4QkVBUkJFSVJNbEVvRjNUcDNLTkErN202dXRHN1o3QVdkMFl2VHZHbVRmTFVyNGVGdVV0eEVFQVJCRUFSQitIY3ArdXJoZ2lBSWdpQUlnaUFJZ2lBSWdpQzh0a1JBS0FpQ0lBaUNJQWlDSUFpQ0lBai9ZU0lnRkFSQkVBUkJFQVJCRUFSQkVJVC9NQkVRQ29JZ0NJSWdDSUx3bjZmVDZWNzFLUWd2eWYzNzk0bU5qYzF4KzdObno5aTNieDk2dmI3QWZkKzllemZmYlJNVEUzbjA2RkdCajFHUS9yVmFiYUgyVFVwSzRzOC8veXp3UG84ZlB5N1U4UVJCZVBWRWtSSkJFQVJCRUFSQkVISjAvZnAxckt5czhQYjJ6blo3VEV3TU8zYnNvRy9mdnBpYm14ZW83Mm5UcHZIMjIyL1R1SEZqWkRKWnJtMGpJaUpZdDI0ZFhicDBvVm9CSzZyZnZuMGJjM056dkx5OGNtd1RFaExDM3IxNzZkZXZIMlhLbENsUS96RXhNVnk0Y0lIQXdNQThINGRSWkdRazkrL2Y1ODAzM3l6UXNZU2kyNzU5TzRjT0hlSzk5OTZqZS9mdVdGaFltR3dQRGc1bTBhSkY3TnExaTJIRGhsR2xTcFY4OWF2VmFoaytmRGhlWGw2ODk5NTd2UDMyMjdtMmo0dUxZOENBQVZTclZvMzI3ZHZUcEVuK0NrY0JCQVVGRVJzYlM2dFdyVkRsVUlYKzVzMmJ6Sjgvbjg2ZE85TzZkV3NzTFMzejNYOUNRZ0w5K3ZXalljT0d1THE2NW11ZkN4Y3VrSktTd3Z6NTgzRjNGNFd0Qk9GMUl3SkNRUkFFUVJBRVFSQnl0R2ZQSGlsTTZkdTNMMHFsNlZ1SWtKQVF0bTdkeXFsVHB4ZzdkaXlWSzFmT1Y3K3hzYkVFQndjVEhCeE16Wm8xbVQxN05uSjV6aE9jTEMwdE9YWHFGS2RPbmFKRml4YU1HemN1MzQvaDExOS81Y0NCQXdRR0J0S25UeC9jM055eXRMRzJ0dWJreVpPY09uV0t3TUJBaGcwYmhwV1ZWYjc2VDA5UForN2N1V3pldkRuWEVES3o2OWV2azVDUXdCZGZmRUh0MnJYei9WaUVvaHMyYkJqUjBkRnMyclNKbzBlUE1uWHFWSHg4ZktUdEJ3NGNBT0RSbzBjY08zYU1NbVhLWUcxdG5XZS9vYUdoYURRYW9xS2lzZzN0b3FPamNYZDNsMzZHcksydDBldjEzTDkvbjdKbHkvTDA2Vk1zTEN5d3NiSEo4MWk3ZHUzaTRzV0xiTml3Z1lrVEoxSzNidDBzYmF5dHJZbUppV0g1OHVWY3ZueVpLVk9tWlBuNXpZbVptUmtaR1JtY09IRWlYKzB6Vzdod0liTm56eTd3ZmdYeDdOa3pOQm9OZG5aMkJRbytCVUhJbVFnSUJVRVFCRUVRQkVISTBkQ2hRd2tMQzJQejVzMkVoSVF3WThZTWt4RkZ4NDhmQnd3ajRwWXRXOGEwYWROd2RuYk9zOThyVjY0QVlHVmx4WWdSSTdLRWd5ZE9uS0JzMmJLVUxGa1NRQnJscFZLcEdEbHlKTmV1WFVPcjFWSzFhdFZjajVPUmtjR3BVNmZJeU1qZzZ0V3JSRVJFWkJzUUd2dVh5K1hVclZzMzMrRWdHTUlVTUR3SGtaR1IrZDRQWU1tU0pheGN1VExmd1kxUWRFcWxrc21USjlPL2YzK2lvNlA1NnF1dldMNThPUURoNGVGY3UzWU5sVXJGb2tXTDhoMzRBcHc1Y3dhQWQ5OTlGMTlmWHdZTkdrU05HalVBdyt2dzRNR0R1THU3VTY1Y09SUUtCV2xwYVlBaFlQN3h4eCs1Y09FQ0RnNE96Smt6SjllUThQSGp4MXk2ZEFtWlRNYWtTWk40NDQwM3NtMW5ITkZidW5ScHBrK2ZudS9IQVgrL3BnSDI3OStQUXFFQURLRnByMTY5QU1PSEI1bEhEUWNHQnFKVUtndDhyUHdLQ1FsaCsvYnRoSWFHb2xhckFaREpaSlF2WDU3dTNic1hhQVNtSUFoWmliOUNnaUFJZ2lBSWdpRGt5TkxTa2drVEpqQml4QWh1M2JyRjFLbFRXYnAwS1dBWXhYUCsvSGtBQmd3WVFMZHUzZkxkNytuVHB3Rm8zcnc1Y3JtY3dNQkFhdFdxaFVxbElpTWpnN05uejVLUmtZR25weWNPRGc3U0dvRnBhV2xNbURDQk8zZnVJSmZMV2Jod1lhNVRnaTljdU1Delo4OHdOemRuOXV6WjJZYUQ4SGNnb2xLcGVPdXR0NlQ3TlJvTlptWm11WTV1ekJ6dXJWKy9YZ28xTTRjcGE5YXNNUW1iQWdNREFaZzFhNVlJQjE4QkJ3Y0gzbi8vZlZhc1dHRVNCbS9hdEFtQWp6LytXUHIvVXF2VnJGbXpodi85NzM4NUJuZDZ2WjRqUjQ0QWNPellNWGJ0MmtWaVlpSjM3dHd4YVdkOExSNDZkRWg2elNVbkozUGl4QW5VYWpVSkNRbGN1blFwMTZubnUzZnZScS9YMDdadDJ4ekRRVUFLOVl6L0dzOXp4WW9WMUtsVGh6cDE2dVM1YjBISlpMSXNVN2FMUzFCUUVMZHUzYUpaczJiNCt2cGlibTdPaFFzWE9IandJSjkvL2prREJ3NmthOWV1TCtUWWd2QmZJUDRTQ1lJZ0NJSWdDSUtRS3o4L1B4bzNia3hRVUpCSkVZYjkrL2VqMCttb1hMbXl5UnZ6Nk9ob1BEMDljK3hQcTlWS0FlSHg0OGM1ZlBnd2dCUTJHbGxaV2VIajQwTndjTEEwWmRNNEpWT3RWaU9YeTdseTVVcXVBZUcrZmZzQTZOU3BVNDdoSUpEdDJvRWFqWVpQUC8wVUh4OGZoZzRkbXVPK2hRMVR3SFNrbHZCaS9Qenp6OWtXejBoUFQ1ZStYN3AwS2FtcHFadzhlUklYRnhldVhidkd0V3ZYQU1Qcjh0NjllMXk3ZG8wNWMrWmtPOTM0anovK0lEWTJGbWRuWjF4Y1hIQnhjUUVNcjZ1K2ZmdXlidDA2TGwrK2pLdXJLeXFWaW5idDJwR2Vuczd1M2J1eHM3T2pjZVBHN042OW00eU1ERFp1M0lpM3QzZTJveGZWYWpXN2R1M0MwZEdSL3YzN0E3Qmx5eFpDUTBPelBFYmo0NHVLaW1MdzRNRUFwS2FtOHVEQkEvYnMyY1BjdVhPcFdMRml0czlaNXArSHpLLzl6RVZQUm93WWtlMitMOHA3NzczSHFGR2pUSDdlbWpWclJ1blNwVm01Y2lWcjE2NGxNREFRUjBmSGwzcGVndkJ2SVFKQ1FSQUVRUkFFUVJEeTFLVkxGNEtDZ21qUW9BRmdDTSsyYjkrT2xaVVZFeVpNa0FLRjA2ZFBNMzM2ZEFZUEhrekhqaDJ6N1Nza0pJU2twQ1FzTFMyeHQ3ZVg3cy9JeUtCTm16YWNPSEdDSzFldU1HREFBQ2xJVWF2VmRPblNCU3NySzlhdVhVdVhMbDJra1liTm16ZlBkaDJ5bUpnWVRwdzRnWU9EQXoxNjlBQU02Nk9kUG4wYWpVWmowdFpZc1RZNU9WazZiNjFXaTBhajRlTEZpM2g3ZTlPMmJkdHNIMC9tMFlVZmZ2aWg5Rnhrcm9JN2ZQandmQmN3RVlwWDllclZHVDE2ZEpiL2M2TXJWNjVJVTk0Qm5qeDV3dmJ0MjdPMHUzbnpKcE1uVDJiMjdObFpYbTgvL2ZRVFNxV1NMNy84a25MbHluSHExQ2xLbENoQm1USmx1SC8vUHBjdlg2WktsU3A0ZTN0bjZUcytQcDdkdTNjRGhsRHY5dTNiakJvMWl1blRwMmVaUXI5NTgyYVNrcEtZTW1VS05qWTJYTHQyalZXclZrbmJ2Ynk4c0xPelE2RlFTSTlYTHBkTEl4OXRiR3lrOEhMcjFxMk1IVHMyeituMDF0YlcwbXZYT0MzNitmdU5DbFA1T2I5eW11N2R1blZyVnE1Y2lWYXI1ZXJWcTZMd2p5QVVrZ2dJQlVFUUJFRVFCRUVBREcvdXYvenlTMEpDUW5Kc0V4UVVSTWVPSGNuSXlDQWxKUVdGUW1FeXdraXRWcVBYNjFtNmRDa09EZzRFQkFSazZXUFhybDBBakJvMWltYk5tcEdSa1FFWWdvd0hEeDZ3Yk5reUFKWXZYODdxMWF1bGN3TkRnTmVuVHgrcHI5T25UL1BWVjE4eGRlclVMR0hGRHovOGdFNm5ZOENBQVZoWldSRVdGc2Jldlh1bDdlN3U3amc1T1dGbVpvWkdvK0hHalJ2STVYTEtsU3VYNVp5UEh6L09HMis4a1dkMVZtOXZiMmxkdHJTME5LNWZ2dzRZd28zTVV5OHZYNzVzOHJpRUY4ZlgxNWRseTVaaGFXbUpnNE5EbGluZHdjSEIwdHFabXpkdkxuRC9OMi9lNVB6NTgxaFpXVEYvL256MGVqMjNiOS9HMGRHUlJZc1dTZUZmOSs3ZHFWV3JGcDA2ZGNMZDNaMzA5SFM2ZE9sQzJiSmxtVE5uRGwyNmRNSEh4NGVWSzFkbWU1eVRKMCt5ZGV0V0FnSUNhTktrQ1ZxdGxrV0xGZ0ZRcGt3WmV2ZnViYklPWDJSa0pCOTg4QUVsUzVaay92ejVCWHBNeHA5SmdMbHo1MmE3QnVIczJiT3pyRUZvWEFyZ1pjcjhjMStVMGJ5QzhGOG5Ba0pCRUFSQkVBUkJFQURERysyUFB2cUlZY09Hb2RQcGNIWjJ6aEttSkNRa1NOT01xMWF0bXV1b3VQMzc5MU81Y21XVHFiMFBIanpnM0xsektKVktnb0tDQ0FvSzR1Yk5tNVFxVllvcFU2YXdmLzkrQUZxMmJFbTlldlZZdDI0ZDF0Yld5T1Z5d3NMQ2tNdmwrUGo0U04vNysvdVRtSmpJbVRObnFGKy92blNjNDhlUHMyZlBIcXBVcVVLTEZpM0l5TWpnMjIrL0JReFRsL3YxNjBmNzl1MmwwWC9HTU1YUzByTEFZVXJta0cvU3BFblpya0U0WWNLRWJOY2d6QnpFQ0M5T2JzVkdqTk5tQzFLWUpyUGx5NWZqNE9CQXlaSWx1WHIxS2dxRlFxcm1QWGZ1WEc3ZXZJbFNxZVRNbVROOCtlV1hwS2FtVXJac1dlbi9QaW9xaXJGanh3S20wNTR6MjdScEUrdlhyd2ZnN3QyN0RCMDZsT1RrWkI0OGVFQzVjdVdZTjI5ZXZxc2ZPems1NVRuS0xuUFE5OUZISDBuZlp6Ni9NV1BHWk5sUHI5ZWoxK3RmNm1qWmMrZk9BWWFpTFBtdG9pNElRbFlpSUJRRVFSQUVRUkFFUVdKalk4TzZkZXR5ZklOLzRzUUpxVXJwL1BuekN4d0ViTml3QWIxZWoxYXI1ZVRKazlMOVQ1NDg0WU1QUGlBK1BoNkFwazJic21MRkNwS1RreWxWcXBRVTRzaGtNbWtOT0hOejgyekR2STBiTjdKeDQwYjBlajNKeWNtTUd6ZU94TVJFSWlJaUFFTlkxN0Jod3p6UE5UZzRtTlRVVkpvMWE1WnJ1NktFZkNJZ2ZQV01VM0h0N094eWJCTWVIczdLbFN1WlBIbXl5UnAza1pHUnFOVnF2djc2YXh3ZEhXbmZ2ajNXMXRZc1dyUUlqVWJESjU5OEl2VnZIRWtJOFBEaFEybWRUcmxjTHIybUV4TVRzejErMDZaTjJiUnBFenFkanBTVUZKS1Nrbmp5NUFubHlwVmp6cHc1S0JRS1B2bmtFNTQ4ZVNMdDgvd2FoRnF0bHZ2MzcyTm1ac2JubjM5TzdkcTFjM3k4bWRjYUxLaTB0RFRNemMxZlNraVlrcExDbWpWckFIai8vZmR6L1Q4VUJDRjNJaUFVQkVFUUJFRVFCTUZFYm0vc2phR0RTcVhLdFoxR284bFN6ZlRodzRjY09YS0V2bjM3MHJselo5cTNidy9BenAwN1VhbFVqQmd4UWdvSVo4eVlnVnF0QmpBSkVuVTZIV2ZQbnBXT2tkMW9wYnAxNjdKaHd3YkFNTnJLeXNwSzZxdExseTdVcUZHRFdiTm1rWnFhS3UyVGtwSUNHSW80VEowNkZhMVd5N2x6NTFBb0ZOamIyK2RhOFRYenFLcUNya0ZZbENCR3lOdml4WXQ1OXV4WnJtMGVQSGdnL1R0anhveHMyNXc3ZDQ3VTFGVEdqaDNMdkhuenBKQlFwOU5SclZvMWR1ellJWTI2UzAxTjViUFBQaU02T3BwT25UcGhhMnZMeElrVDJiaHhJMXUyYkVHcFZOS3laVXZTMDlNSkR3L0h3c0tDY3VYS0VSVVZoVUtoSURJeU1zdUlSMDlQVC9yMTY0ZXZyeThhallZWk0yWlFzV0pGWnM2Y2lhMnRMUUQ5K3ZWait2VHAyTm5aWVdGaGdVd215MUt3dzdqbTV5Ky8vSUtQanc5T1RrN1pQdDcwOUhROFBEeDQ2NjIzNk4rL3YvVGF6VHdxZHY3OCtTWlRqUHYxNjBlYk5tMllQMzgrY3JtYzhlUEhaMXY5Mi9oODU4WTRDamMzR28yR2FkT204ZURCQTVvMmJVclBuajN6M0VjUWhKeUpnRkFRQkVFUUJFRVFoSHd6Qm1tNWpkUUpDUWxoN3R5NVRKczJqVXFWS2tuM2UzaDRNSHo0Y05xMWEyY1N6Z0hjdW5XTG9VT0hNbWJNR0VxV0xJbEdvMEd0VmxPMWFsVWFOV3FFdjc4L3c0WU53OXJhbXZYcjE5TzFhMWU4dmIyekRRajkvUHg0ODgwM0tWR2lCTzNhdFdQeDRzWDg4Y2NmVksxYWxRRURCcUJRS0toVHB3NXo1c3pKY3U0Nm5jNGtrTlJxdGN5WU1ZTjU4K1pSb1VLRmJCOXY1dW1ZQlYyRFVLMVdrNXljbkcxbFhLSG9BZ0lDR0Q5K1BBcUZBaHNibTJ3REsyTW9uWkNRd1BIangzRjJkczd5bXJLeHNjSEd4Z2ExV2kydGVXbHBhVW5wMHFWNS9QZ3h3Y0hCVXR1MHREUk9uVG9Gd05kZmY0MnRyUzBXRmhaU01LYlQ2VXdLbGNUSHg3Tno1MDdwdGpHRWZENGs3TmF0RzBlUEhtWE9uRG40K1Bqd3YvLzlqNU1uVHhJWkdjbjkrL2Z4OHZJaU1UR1JTcFVxNGVEZ2tPM3pFUm9hU3NtU0pSazNibHlXQVAvMzMzL25oeDkrQUF6aHRwV1ZGZWZPblpPbThFTHVWWXpOemMzNTVaZGZpSW1Ka2RwT21qUXB5N3FBZmZ2MnpmYmNNanQwNkZDdTI5VnFOWjkrK2lsWHJseWhiZHUyakJneFFoUUJFb1FpRWdHaElBaUNJQWlDSUFnQVRKczJMYy9SVmsrZlBnVU1vVWJtdGNreXUzSGpCbHF0bHNtVEp6TnYzanlUb2gvR1VZT1o3ZHk1a3g5Ly9KR1ZLMWV5YU5FaUtsU293SW9WSzlpMmJSdFhybHpCMXRhV1AvNzRBekNNenBvN2R5NTJkbmJjdTNlUDQ4ZVA4OVpiYjJYcDAxaTBaTStlUGZ6eHh4KzR1cm95WmNvVUtheG8yclFwenM3T2VIbDU0ZVRrVktUaUJtbHBhYmk3dTlPNGNXUDY5T2tqVmJqTmJRM0NQbjM2RUJnWXlMSmx5MGhPVG1iT25Ea21GWjJGNGxHdFdqVTJiOTZNdmIxOXRnR1NXcTJtWjgrZXBLZW5NM2p3WUpZdVhjckFnUVB6bkZadUpKUEptREJoQWxGUlVUZzdPOU90V3pmczdPell0bTBiQU51M2IyZlZxbFdvMVdydTNMa0RHQ29lMjl2YkV4OGZMeFVwV2JGaUJXQ1lodXp2NzU4bEhJeUxpMlA2OU9tRWhZVUJoaW5QRXlkT3hNWEZoWm8xYTlLb1VTTXFWNjdNMXExYk9YcjBhSzduSEI0ZWpyT3pNeDkrK0tISi9VMmFOQ0VvS0lqUTBGQmNYVjJ6QklnM2I5NlVnbjJsVWtsMGREUitmbjRtYld4c2JDaFJvb1Iwemp0MzdxUlRwMDRtYmFaTW1aTDdrNXFINU9Sa0prNmN5UFhyMXhrNGNDQmR1M1l0VW4rQ0lCaUlnRkFRWG1NZUhoN0V4Y1ZKNjVxOExteHNiTEMzdHljNk9yclkrMjdSb2dYSGpoMGpMUzJ0MlBzMnNyUzBsRVpQQ01LcnBsS3BwSXYxMU5SVVZDclZLejRqUWZqbnlqeGlUZnlzWks5VHAwNU1tRENCakl3TXJLeXNzZzNOakZOMU5Sb05ZV0ZoMlk3S3lsenNZZWJNbWN5Y09STjNkM2RDUTBPWk9uVnFsa3FucTFldlJxL1gwN05uVDdwMDZZS2ZueDhQSHo2VXRqOC94ZmpNbVRQUzdkbXpaMk5qWTVObFBUV1pURVprWkNUTGx5L0h3c0tDNmRPbjQram95TE5uendnUEQrZlJvMGZzMnJXTHNXUEg0dXJxbXUzenNXWExGdExTMHVqZHUzZVdiWHYzN3BXcXpXWmtaQ0NYeTltM2J4Lzc5dTJUMnVRMnhWaXYxN05seXhicE9tN2N1SEhNblR0WGhJUXZRRTZqNmNEdzJrdEtTcUo4K2ZKMDdOaVI0OGVQczNUcFVpcFhyaXdGWFhteHRMVEUxOWMzMit2RDJyVnJzM1RwVW5idjNrMVVWQlFBbjM3NktmRDN5TlBvNkdoR2pCaUJUcWNqUER3Y056YzN2dm5tRzVQcHY0Nk9qbmg1ZVJFV0ZvYXpzelB2dlBNT2pSczNwbXpac2xJYjQrdk54Y1dGSDMvOE1jdTVHQXZ4ZUh0N00yVElrQ3piWlRKWmp1SGR3WU1IcFZHdkFOV3JWK2ZPblR2VXJWdVhidDI2NWZrY1paYTUwbkpCcGFXbE1XWEtGSzVmdjg2d1ljUG8yTEZqb2ZzU0JNR1VDQWdMSUVNUEtSb0ZtblFGZXBrWk9yM2hna2toMHlIVHAyTmhwc1BTUW9kY2pHd1dYcElhTldyUXZuMTc5dTNieDZGRGg3Sk0xZm1uTWpjM1o5YXNXUVFIQjdOdDJ6YVR4WlNMNnIzMzNxTjkrL2JzM3IyYjMzNzdMY2RLY0VVeGF0UW9idDI2eGM2ZE8xOW9FQ2tJK2VIbzZNaWZmLzRKR0JZaEwxKysvQ3MrSTBINDV6SytPUWV5ck1zbEdGU3ZYcDAxYTliZzR1SmlzcmFZa1ZhcnBYdjM3c1RIeHhNUUVNQ3hZOGVrYXNENTRlL3ZUNTgrZmRpMGFSTXVMaTdjdW5VTGdDcFZxaUNYeTdsOCtUSS8vL3d6L2Z2MzUvNzkrd0MwYWRNR0N3c0xtalZySmsweDNyRmpCMkJZeTh6YTJqcmJVQzA4UEp6UFAvK2MxTlJVS2xldXpNYU5Hd2tQRDVldU81bzBhVUpFUkFURGhnM0xzWHB0Y25JeU1wbU0wcVZMWndrMVdyZHV6Y1dMRnpsMzdoeWxTcFdTUmcwYVBUL2FTcVBSVUtWS2xWeWZudzBiTmpCczJMQnNwOEVLeGUvUW9VUHMzTGtUTXpNelB2cm9JMlF5R2YzNzkyZjA2TkZNbkRpUmVmUG01UmdlNTRkYXJjYlMwcEt5WmN1eWR1MWF3QkRlUlVSRTRPN3VubVdFbmtLaG9HTEZpZ0Q4OE1NUERCOCszR1Q3OE9IREtWKytQSzFidDhiTXpFeTZQeW9xaWl0WHJ1VDd2WUJTcVN6UWROeDkrL2F4YU5FaUFMcDM3ODdtelp0SlMwdGo1TWlSVEpzMmpjaklTSVlQSC81U1BuajUrdXV2cFduRklod1VoT0lsQXNKOFNORW9TRXl6SmtXZGdaV0RIYTRWeW1CcGE0dUZqV0V4V0UxU0lpbUppY1RjdThlVHgvRllXc214TVUvR3lrS1hSOC9DUDEyTEZpMDRkT2lReWFlL1JWR2hRZ1ZLbFNyRmtTTkhpcVcvdExRMGJHMXQ2ZHExSzYxYnQyYldyRm5TeGZRL21VYWpRU2FUMGFoUkk4NmRPMWVzQVdGcWFpb09EZzVVcTFhTjMzNzdyZGo2eld6Tm1qWE1taldMQmcwYXNHVEpFcWtpb2lDOENuNStmbEpBR0JRVUpBSkNRY2hGVUZDUTlMM3hUYmlRVlc3RkFmYnUzVXQ4ZkR4S3BaTEJnd2R6OCtaTk5tN2NTRUJBUUw2cmgzYm8wSUVPSFRxUWtwSWlCWXN6Wjg3RTB0S1NhOWV1TVhMa1NBNGVQRWhrWkNSZ21OSXNsOHRadjM0OThIY1JFYjFlei9uejUvSDA5SlNtSEJ2RnhjWHg4Y2NmUzRISjFhdFhzYkt5b2xhdFd0U3RXNWM2ZGVyZzZPaElVRkFRZXIyZXNtWExaZ2xNTkJvTk4yN2NBQXpySTJZMzZtbml4SW5aaG5sbno1NlZSb2tCK1ByNjh1REJBK3JVcWNQNzc3K2ZyK2RKZUxGT25EakJnZ1VMa012bGpCMDdWcG9xVzZWS0ZicDA2Y0pQUC8zRVJ4OTl4SlFwVXdyOCswS24wL0hERHovdzAwOC8wYlJwVTlxMGFjTTMzM3lEWEM1bjRjS0Z1THU3STVQSnBDbkdKVXFVNEp0dnZzbXpYd3NMQ3hvMmJNaUZDeGU0ZmZzMjE2OWZKeXdzalBqNGVPenQ3V25YcmwyeHJzT24xV3I1N3J2ditPV1hYMUFxbFl3Wk00YXFWYXV5ZWZObUVoSVNlUFBOTituYnR5L3IxNi9uL1BuejlPL2ZuNlpObTc2d2dQdklrU01jUEhnUU96czdCZzRjK0VLT0lRai9aU0lnekVWYXVwdzR0UlZwT2lXKzllcmhXYVV5Vm5sYytLamo0NG0rZW8zd00yZEkwdWh3c0V6RzNDempwWnl2UXFIQTM5K2ZXclZxNGVQamc2dXJLNWFXbHFTbnAwdUxIMGRIUjNQNzltMXUzTGdocllGUlVEVnIxbVRBZ0FIRXhzYXljT0ZDWW1OamkvbVJHUGo2K3RLMmJWc3NMQ3hJVEV3a0lTRkIramNtSm9ZN2QrNlFsSlQwUW81dDFLTkhEK3JVcWNQS2xTdUxIR0paVzFzemRPaFFuSjJkcVZLbENxdFhyNWFtNkJSVzV1azVxMWF0ZW1IaFlJOGVQWWlPanViMzMzOHYwSDR5bVN6YmNOVTRxaytyMVhMKy9QbGlPVWNqNDhMSm16WnRlaUdqQndFZVAzN00zcjE3NmRpeEkxT21UR0hSb2tWY3VuVHBoUnhMRVBKU3IxNDlqaDA3QnNDeFk4ZW9YNzgrbFN0WGZyVW5KUWovUUZldlhwVitWc0JRNVZZb21KaVlHTmFzV1FNWVJzKzV1TGpRcVZNbmxpeFp3dXpacy9uaWl5K0tIQXg0ZVhuaDRPQWdyY2NHY1ByMGFaTTJ6eGNSaVlpSWtLYm5Ha05DUjBkSCt2ZnZ6NUlsUzZoWXNTTHZ2ZmNlRFJvME1CbDFsZmthWmU3Y3VWbW1VeHVuWTFwWldmSEJCeDlrZTc3WlBkNklpQWkrL1BKTEtYaU1pSWdnTlRXVlhyMTZzV1RKRWdBUkVyNUNXcTJXalJzMzh1T1BQNkpTcVpnMGFSSU5HalF3YVROdzRFQmlZbUk0ZHV3WUkwZU9wR1hMbG5UcjFvMVNwVXJsMnJmeGZWRnljakpyMTY2bFU2ZE92UHZ1dTB5YU5Ba3dURVgvK3V1djZkMjd0OG5mNnZ3c0Y3Umx5eFkyYmRwa01rcFFvVkJRcjE0OVdyWnNTYjE2OVZBb0ZHemF0SW5rNUdTV0xsMmFwWStDdkhlS2lJaGc3dHk1M0xwMUMyOXZieVpNbUVDRkNoV2tKWUlTRWhJQTZOV3JGMlptWnF4ZXZaclpzMmV6ZHUxYVdyWnNTZVBHalNsVHBreStqNWNmeTVZdEF3eWpNRE1YZGNtc2Z2MzZ4WDVjUWZpdkVBRmhEcEpUelhpYXFNS25WaTE4RzlUSExKL0RwYTNzN2ZGdFVKOHlOV3NRZnVvMGQ4NmZ4OWsyRld2Vml3a3F3QkRDTkczYWxQYnQyK1BzN0p4bHUwS2hRS1ZTNGVUa2hKZVhGL1hyMXdmZzd0Mjc3TisvbjVNblR4Wm9oRnlmUG4yd3M3UER6czZPRGgwNlNNUGw4OFBLeW9xQkF3ZFNwVW9WenB3NXc1bzFhN0k5dHIyOVBlUEhqODl6bVBxalI0ODRjZUlFeDQ0ZHkzTkI3Y0xRNlhSVXFsU0pCUXNXRkhrVW9Vd21rejdScTF1M0x2YjI5dExGWTJGbHJpSm1YTGk3dVBYczJaTldyVnBKNTFtUWtQRDk5OTlIcVZTeWE5Y3U0dUxpcFB1ZlgzZW9PR1Zrdkp4QS9zQ0JBN1J1M1JwemMzTUdEUnJFc0dIRFhzcHhCZUY1VmFwVXdjL1BqeHMzYnFEWDYxbStmRGxEaGd3UklhRWdaSEwxNmxXV0wxOHUvUzJyV0xGaW5sTTlCVk5hclpZdnZ2aUM1T1JrUER3ODZOKy9QMkFJQ3JkdjM4NjVjK2RZdEdnUm8wZVBMdFFJcHZ2MzcwdlhoYzJiTitmbm4zOEdZTktrU2JpNnV1TGw1WVZlcjZkcjE2NVlXVm54NjYrLzV0bG5odzRkS0ZteXBFa1lIQnNieTZWTGw3aDgrVEtQSHovTzhjUE13Z29QRDJmU3BFbW8xV3JLbGkzTDJMRmpHVHAwS0FrSkNiUnYzNTZnb0NEV3JGbkRyVnUzR0RseXBGaHY4Q1hTNi9XY09IR0MxYXRYRXgwZFRiVnExZmo0NDQveDlQVE0wbFlta3pGNThtVGMzZDNadW5VcisvZnY1OENCQS9qNys5T29VU1BxMXEyYmJWaG9ISUFoazhrWU1tUUlKVXFVWVBqdzRTUW5Kek4wNkZCQ1EwTUpDZ29pSkNRRWUzdDczTnpjQUVoTVRHVFpzbVhvZERvMEdnM0p5Y21rcEtRd2E5WXNxZSszMzM1YkdrWHI3T3hNdTNidGVPZWRkMHpXS1RSZUI2ZWtwSmhVU1g1ZWJ0ZmlDUWtKYk55NGtWMjdkcUZTcWVqZnZ6K2RPM2VXd25YanZzYUFFQXpWbFgxOGZKZy9mejZQSGoxaXc0WU5iTml3QVNjbko0WU1HVUxUcGsxelBGNUJHTi92UlVSRTVEaUR4OVhWVlFTRWdsQklJaURNeHJOa0ZZa2FDOTU0dHdOdVBqNkY2c05NcGFKeTB3QmNTbnNUc25NbjZUb05EdGJGdno2Y2k0c0x3NFlOSzlTVXNqSmx5akJreUJBYU5tekk4dVhMU1V4TXpQY3hqZHpkM2ZOOVBJVkN3YWhSbzZRM3JRRUJBVnk3ZHMza0UyQ2poZzBiNW1zTkMzZDNkenAzN2t6SGpoM1p2MzgvTzNic0tOWjErSXgvWkUrY09DRXRRbDBVR3pkdUJBeHZWQll2WGx6a0M5TDhCbTJsUzVkbXdvUUoyTnJhRmlwQU0rN1RyMTgvZERvZEowNmN5UGR4SzFldVRFQkFBTXVXTGVQY3VYTW0vYjBJaFEwZlZTb1ZPcDB1MzZNT2s1S1N1SExsQ3JWcjEwYWhVQlQ3R3d4QnlDK1pUTWFBQVFPWU9uVXFhcldhdUxnNFpzK2VUVUJBQUUyYU5LRlVxVktpR0lQd241U2Fta3BVVkJSQlFVRWNPM1pNK2gxdGJXMU4vLzc5aTNVYTNyK2RWcXRsMXF4WlhMMTZGUnNiR3o3Ly9ITnB6VDV6YzNOR2p4N05oQWtUMkxkdkgwbEpTWHo4OGNmWTJOamsyVy9tNjRHUkkwZWlVcW40NG9zdk9IWHFsSFIvYW1vcVZhdFdCUXhWazRGOHIvOGJGeGVIdWJrNTI3ZHZKenc4bkxDd01CNDhlQUNBbTVzYkxWdTJsSzVOaWtOd2NEQmZmZlVWS1NrcFZLNWNtUmt6WnBDY25Bd1l3aFM1WE02VUtWTVlOV29VUVVGQlhMaHdnUjQ5ZXRDMmJWdnhlL29GU2tsSjRjaVJJMnpmdnAxNzkrNVJxVklsaGd3WklnMmF5SW54NzJ2Tm1qVlp1SEFoang0OTRzcVZLNFNHaG5ManhnMXBWR0JtalJvMW9tM2J0Z0JjdkhpUlpjdVdVYU5HRFlZTkcwYVpNbVhvMUtrVFo4K2VaZGV1WFZ5OGVKSHc4SERBY0YzNXl5Ky9TUDNZMjl2VG8wY1BrNzVkWFYzcDBhTUhEZzRPdEdyVkNxVXk2MXQ1NC91Z3ZJcVVHRitYejl1elp3OHJWNjVFcFZMUnAwOGZPbEdnN0hjQUFDQUFTVVJCVkhUb2dMVzF0VWtiNHdBRm5VNkhXcTJXZmhmVXJWdVgxYXRYczNidFd2YnMyWU9kblIydFdyV2lkT25TMlQvQmhYRG8wS0ZpNjBzUWhLeEVRUGljcEJSejFPbFd2Tlc3QjliWmpNWXpTbE9ua1ByWEVHMlZqUTNtVnBiWnRuTXJXNWEzZXZjbWFOUDNLT1U2YkN5TGJ5Umh1WExsK1BqamovTzkza3RPcWxXcnhyUnAwL2pzczg5eS9HTlJIUHIzNzU5bFJFdm1hUjZaWlRjU01qY0toWUkyYmRyUW9FRURsaTlmenJWcjF3cDlucG05cUpGdW9hR2h4ZkpjNXpkb3UzZnZIbE9tVEVHcFZQTG8wYU1pSHpjL0ZBcUZWRlh0d29VTGhJU0VTTnVLRXFSWldscGliMjl2VXRtd09IVG8wSUhRMEZEQ3dzTHl2YytsUzVlb1hiczJQLzMwVTRFZWswd21vMlBIamh3K2ZEamZ3YndnNU1iRHc0T1BQLzZZQlFzV29GYXIwZXYxSEQxNmxLTkhqNzdxVXhPRWZ4UnJhMnRHang2Tmg0ZkhxejZWMTBaTVRBeXpaczNpeXBVck9EazVNWFBtekN5amMyclVxTUh3NGNOWnZIZ3h4NDhmNThxVksvVHMyWk4zM25rblN4R0d6SzVjdVNKOXIxS3ArT3FycjdoNDhTSS8vZlFUbHBhV2FEUWFGaTVjeU1HREJ3a01ETVRiMnhzd1hHUG9kRG9VQ2dWYXJaYms1R1RpNCtNcFdiS2tGSnFzV3JXS0xWdTJtQnhQSnBOUnYzNTkyclZyeHh0dnZJRk1KcE0rdkowK2ZYcVcwRGk3aXJUWlNVOVBaODJhTld6YnRnMHdWSUllTkdnUVNxVlMranVmbnA1T2Ftb3FqbzZPekpzM2ovSGp4eE1kSGMyS0ZTdjQvdnZ2Q1FnSW9GR2pSdmo3KytmNm5Ba0ZOM1BtVENJaUltalVxQkVUSjA0czhNQ0syclZyczJiTkdyWnYzODdwMDZjWk0yWk1ybE9OUjQ0Y3llREJneWxac2lRTEZpeVFBbTZqdW5YclVyZHVYZlI2UFk4ZVBTSW1Kb1puejU2UmxKUkVhbW9xYVdscFZLdFdqVXFWS21YcHUxZXZYcm1lYTFwYUd2NysvbG5DUlNPVlNrWHYzcjFwMmJKbHR0c2RIQndZTjI0Yzlldlh6emFBaEwrWEN2THg4Y255WHNUR3hvWVJJMGJRdVhObjVISzUrRjByQ0s4WkVSQm1rcG9tSnpaSlJZTnVuYklOQjFPVGtvZzRGOExEOEJza3h5ZGhyakk4ZldtcFdxenRiZkR3OWFQc0czVlFQZmVKcWJXek0vWGVmWmRUVzM5Q0tkZWhzaWo2NktreVpjb3dmdno0YkN1dTNibHpoL1BuejNQdjNqMFNFeE5SS3BWWVdscmk0T0NBdDdjM2xTcFZ5aktVM3MzTmpXSERoakYzN3R3WE1ncXFRNGNPTkc3YzJPUytKMCtlbUh4Q25Obnpvd0J2M3J5SlhxL0gxdFlXQndlSEhDdk5PVGs1TVduU0pMWnQyNWF2cVNkNWVWblRWUXVySU9mMzlPblRGM2dtV1pVdlh4NlZTa1ZDUWtLT1U4bXowN1ZyVjZLaW9ySWRXUXFHYWVwejVzemh6Smt6N055NVUxckF2S2dxVktoQWFHaG9nZlk1ZnZ3NGp4NDk0dXJWcS9uZVJ5YVQwYmR2WDVvMWE0YS92eit6WnMweW1Tb3VDSVhsNStmSDlPblRXYlZxbGJTb3ZpQUlmL1B6ODJQQWdBSGlEV3MrWldSa3NIdjNidGF1WFV0U1VoSzFhOWRtM0xoeE9YNkkyNjVkTytSeU9kOTg4dzNQbmoxanlaSWxyRisvbm9DQUFONTY2eTFxMUtpUlpSOVBUMDhzTEN6UTYvVjg4c2tuL1BycnJ4dytmQmdYRnhlbVQ1OU9URXdNYytmT0pTd3N6T1FEUEkxR1E4ZU9IZEZxdFNaL1E3ZHMyU0pOdCt6VXFSTy8vUElMNmVucHFGUXFXcmR1VGFkT25Veisvek5mUitWMFRRcmsrbmM2TEN5TUJRc1djUC8rZlh4OGZCZ3hZb1JKSUpSNTM4VEVSRlFxRlc1dWJuenp6VGZNbkRtVGtKQVFrcEtTMkwxN043dDM3Nlp0MjdhTUdqVXF4K01KQlRkaHdvUjhqV2pOamJtNU9kMjZkYU5idDI1NXRwWEpaQ3hac2lUSGdSQ1oyM2w0ZUJUcjd5UUhCd2NXTGx5WTQzWlhWMWY2OU9tVDQvWTMzM3d6ejJNNE9UbXhhTkdpWEpkcHlLM1FrU0FJLzF3aUlKVElpRlhiVU9tdEpqaGw4NGxReEI5L2NPTjRFSjdsclduUTFnN1BzdTRvbElaRmlYWGFES0lqVWdnL2Y1T2pxeTdnMTdnSlpXdlhOdG5meWFzVWxkNXFRdmpKSUVwYUpBS0ZEK0VjSEJ3WU8zWnNscERzM3IxN2JOeTRNVjl2RE11VkswZmZ2bjN4eVRTRnVtclZxdFN2WHovWEM2VENhTkNnQVowN2R6YTVMeU1qZ3hVclZ1UTRSZVQ1OVFUMzdkdG5NZ0xOeWNrSlB6OC82dFdyUjgyYU5VMFdpSmJKWkhUcDBnVkhSMGZXclZ0WHBIUC9Od1dFTDF2MTZ0VUIyTGx6Wjc1SFM3WnQyNVoyN2RxaDErdFJLcFVtMVNhTjB0UFRwUkVBRGc0T3pKMDdOOTlUalhMaTZPaUlyNjh2RXlaTWVDblRoSTJ2MXdvVktqQmd3QUNXTDEvK3dvOHAvRGQ0ZUhqd3lTZWZFQllXeHRtelo3bCsvVHB4Y1hIRnV2U0NJTHd1VkNvVmpvNk9WS3hZa2JwMTYxS2xTaFV4clRnZk1qSXlPSGJzR0pzMmJTSXlNaElQRHc5R2poeVpyelhFMnJScGc2ZW5KN05telNJMk5sWUt2a0pEUS9udXUrK3l0UGZ5OG1MUW9FR2NQMytleFlzWDgvanhZd0lEQXhreVpBaDJkblpVcUZBQmYzOS85dXpaUTNCd01CRVJFVkxnbHZuM212RURZa2RIUitrK1oyZG5hYXBuejU0OXMxM3JML1Axdy83OSszTXNVcEtXbGlhTldNeHMwNlpOYk5pd2dSSWxTakIyN0ZnQ0F3T3pGQzNKZksyV2tKQ0FxNnNyQUxhMnRzeWNPWk1kTzNhd2R1MWFMQ3dzNk5PbkQ3V2ZldzhoRkYxUnc4SEN5Q3NjZkoyNXVycEtyMk5CRVA1ZFJFRDRsMFMxRW9XRkZXVnIxY3l5N2RLQmZUeTVlNHRXZlVyaTVwMTFLckZDS2NlN2dqWGVGYXg1ZkQrRjM3YWVKT25KWTZxMWZNZWtuVS9OR2tTRWhKQ1Vrb3FOWmVFQ0RabE14b2dSSTdKYzVCdzVjb1FOR3pia2UwcnM3ZHUzbVQ1OU9xTkdqYUptemI4ZmM1czJiWW8xSUt4UW9RS0RCZzNLY2tHK2JkczJybCsvbnVOK3oxY01mdjZQVUd4c0xLZE9uZUxVcVZPNHU3dlRwVXVYTE91SU5HdldqS1NrSkdtUjY4TDRKd2R3dVNsVnFoU3VycTVjdUhEaGxSeGZKcE5KMWVCNjlPaVI0elFIcFZJcExiWU1md2RueGpWZmxFb2xSNDRjTWRrbjh5ZnhzMmZQTHBacDRDMWF0RUFtazBucks3MUl0cmEyTEZpd1FGcnpVS1ZTNGVIaFVleFRwb1gvTHBsTWhyKy9QLzcrL3EvNlZBUkJlQTNObURHRDRPQmdxbFNwd3NTSkV3a0lDTWdTak9XbVJvMGFyRnExaXVYTGwvUDc3Nzh6YnR3NG1qUnBrbVA3OXUzYnMyZlBIc3FYTDgvVXFWUHg5ZlUxMlc1Y2k2MUhqeDVrWkdUdzVNa1RZbU5qU1V4TUpDVWxCWTFHZzVlWEZ4VXJWc3pTOTRjZmZwaHJLS3pSYUxDd3NLQmp4NDQ1VmwrdVdyV3FORjN5ZWFWS2xlTFRUeitsVWFOR09lNXZuSTdwNU9TRXVibTV5VGFaVEVhblRwMW8zTGd4Q1FrSjB0SXNnaUFJZ3ZBcWlJRHdML0dwVmxSL3B5azg5OGY5NXNsZ250NjdSZnRCbmxqWjV2MTB1WGxiMG1Hd0o3dSt1OFhOazhGVWFQajNNRzJaUWtIbGdLWmMyciszMEFGaHk1WXRxVkNoZ3NsOWUvZnV6WFlSMnJ6b2REcVdMVnZHdkhuenBIVU1TNWN1alkrUGoxU0JxeWc4UER3WVBYcDBsdlVyenA0OW0yTlplcU9ZbUJpVDI3bXRTZmpvMFNPV0xGbENjSEF3Z3djUE52bVVzRU9IRGx5N2RxMUE2OHBsOWs4UENMTWI3VmFwVWlVKyt1Z2pWQ29WYTlldTVkaXhZeS85dkh4OWZYRnhjV0hQbmoxczNydzUyelliTjI1RXE5WFNyMSsvQXZXZE9SQXNqbkN3ZE9uUzBqb3NMK1AvMjdnUStmWHIxMW0xYXRWTFd4TlNFQVJCRVBLamMrZk9EQnc0TU52S3J2bGxhMnZMdUhIakdEUm9VTDZxOUg3OTlkZjVLdElobDh0eGMzT1RLci9tSmE4Um84WnJwWnhHUTNsNWViRmd3WUljOXc4SUNNanpIS3lzckJnMWFoUXRXN2JNY1ZTWmk0dUxTUkZBUVJBRVFYZ1ZSRUFJYU5JVjZJRVM1Y3VaM0ovMDlDbmhwOC9TWVloWHZzSkJJeXRiSllFOVBkaTU0aXllZmhWTjFqTXM0VnVPaS90a2FOSVZXSmdWTE55d3Q3ZlBNbFgzM0xsemhRb0hqVkpTVWpoOCtERHZ2dnV1ZEorZm4xK1JBMEliR3h2R2pCbVRaVWovN2R1M1diRmlSWjc3eDhYRm1kek9QR1VrSnhjdlhtVDY5T21NR3pmTzVNS3hYNzkrakI4Ly9oOGY5dVhFV1AzWk9HVTNzOHdYdnNhUmVKay93ZTdmdnovMjl2YkZzaDVqUVRScDBvU25UNSt5WThlT1l1KzdPQXZIdUxtNU1YYnNXT21DL2ZtUnE4WE4zdDZlNXMyYmMvandZVFp1M1BqYXZpWUZRUkNFZjYvbkN5b1VSWDdDUWVDVlZmQzFzTEI0NFZNbHZieTg4UEx5ZXFISEVBUkJFSVRpSUFKQ0lDWE5EUGV5NVpBOU4zM2k1cWxnZkd2YTR1aG1ubVdmTzJGSi9IbkxzSzVhaWZMVytGUXhEY0tjM0Mzd3JXSEhqVlBCMUdyYlhycGZwbERnWHM2SDVLaXJCUTRJTzNYcVpISUJGUmNYbCsxNkxnVVZFaEppRWhENit2cXlmLy8rUXZkbmJtN09tREZqc2l5NCsvanhZeFlzV0pDdjllS2VyeHBuYVpsOWxlam5QWHo0a0xsejV6SjkrblJwalVaM2QzZHExYXBsc29aaGZyMk05ZWp5b3RQcCtQYmJiNmxjdVRMWHIxODNXWE9uUllzVzlPN2RHNEMrZmZ1K2xQT3BXYk5tcmxPWGJXMXRhZENnQVFzV0xIZ2g2NTRWWjBEWXExY3ZIQndjQUlpS2lucmhBV0g3OXUwNWNPQUFXN2R1ZmFISEVRUkJFQVJCRUFSQkVJU0N5SDZ4alArWTlBd0xYSDNLbU55bjErcDRkQ3NDdnpxbW4zenEwWFAweHdlRTdIaUkrNzBrM084bEViTGpJVWMzUDhqU3IxOGRPeDdlamtDdk5RMDBYSDE4U05mL243MDdENHV5M044QWZnOHp3TER2SUNpS2lxTGdraUpxS200dFdoMHJTM01wczlMSzNMSzBRb2xNVFkrN2xSMVR5enlKdVdDNWhGcW91UzhoaGhzSUlvaUNJTExJTnNBQU04enZEMzdNWVZpR21XR0c5ZjVjMTdtYWVkL25mWjd2akZMSDIyY3gxYXBHYTJ0ckRCczJUT1hhTDcvOFVpMUkwMFZLU2dxS2k0dVY3MTFkWFhYdXk4aklDRE5uem9TbnA2Zks5ZHpjWEt4ZXZScDVlWGthOVZOMXI1dUsvVnMwa1phV2huMzc5cWxjOC9QejAvajV5cHBDUUFpVWI2Sjk3ZHExYW9GYjkrN2RHN1FPZjM5L2ZQenh4M2pwcFpkcWJmUDAwMDhqTEN4TTUyWGRGWHg5ZlRGbnpweHF5M0gwK1dzU0VSR0JsSlFVM0xoeEF4czNidFJidjdXSmlvckMwYU5IRFQ0T0VSRVJFUkVSa1RZNGd4QkFxUnd3czdSU3VaYVQvZ2hHeGdJNHVxb0dlZkhYOC9FNHNSQ3pPd2doL3Y5NGRaQTlzT2x1SWU1Y3owT1gzdGJLdG81dXBoQUtqWkNUbmc0N3QvK0ZibWFXVnBDWGFaZk5EaDgrWEdVdnY1aVlHSVNIaDJ2VlIyM0t5c3FRbFpXbFBJNis2dW5JbXFvNFdLTHE2V3NGQlFWWXRXcVZWbnV0V1ZoWXFMelhOZ2c5ZS9Zc0preVlvSnh4V1RXdzFGUkZHRFZreUJBTUhqeTRqdFlOU3lBUTFMZ2h0NkY0ZW5yaW5YZmVBVkMrUDFGR1JnWXVYcnhZclYxQlFRR09IejllcjdINjl1MkxPWFBtUUNnVXdzYkdCdXZYcjBkaFlhSHl2a0toME10SmxPZk9uY081YytmcTNZOG1SQ0lSbm5ycUtZd2ZQeDRyVnF5QVJDSnBrSEdKaUlpSWlJaUk2c0tBRUlCTVZnWnhsYjN5aXZJbHNMU3V2clE0SlZhQ2ZsWlFob05BK2V0K1ZzQzlXSWxLUUFnQWxqYkdLTXJQaHgzK0Z4Q0tMUzFSV3FyZDNtTlZ3NmtqUjQ1bzlYeGRLZ2R3VmNNNVRVMmVQQm4rL3Y0cTE0cUxpN0YyN1Zva0p5ZHIxVmZGb1NrVnRGMzZXVkpTZ29jUEg2Smp4NDRBb0Z4R3FxMktnUEQ4K2ZQWXVuV3JUbjFVRmh3Y1hPOCtLclJ2Mzc3YUhvK1ZDWVZDZlBEQkJ4Z3dZQUFVQ2tXZE0rOHE5aTZzYTErOGl2dlRwazFEWm1ZbTR1TGlsUGZlZWVjZERCczJESysvL3JwR242SHFLY1pWYXdISzk4UU1DZ3JDNnRXcmxYdFRscFdWYVhXaVltTVRpVVNZTzNldWNoL0pnSUFBckZ5NWtpRWhFUkVSRVJFUk5Ra01DSnVCTm0zYUtHZjNBZVZoMlkwYk4vUTZSdVVsdkxXZHNLYk9hNis5aHRHalI2dGNrOGxrMkxCaEErTGo0N1h1citxaEpGVlBOYTZMa1pHUlNzZ29rOG0wcnFHcDgvYjJWbm52NE9DQXJLd3M1WHU1WEk1Tm16Ymh6ei8vUkhKeXNzb3k4cXJjM055d2F0VXFBTURDaFF1Um1scDl5YndtdG0vZmp0VFVWR1JsWmVIKy9mdVFTQ1FvS2lxcU1aelU5UlJqZmV2YXRTcysrZVFUbGYwOU5RbFVBYzFEMVFvVjdkemQzZkhKSjU5ZzFhcFZLak1qaVlpSWlKcVR5aXVFa3BLU3NIejU4a2FzaHFqK0FnTURHN3NFb2tiRGdCQ0FTR1FFcVVRQ0t5ZEg1VFV6SzB0SThxb2ZwdEcybXlXdUpCU2l2OTMvWmhGS3k0QXIrVUN2b2RWbmMwbHlTMkZtcGJwOFdTcVJ3TmhZOHlYR1ZZT2dpeGN2Nm4xdnZNcXpCclVOTEY1NzdUV01HVE5HNVpwY0xzZkdqUnQxM29mTzBkRlI1YjAyeTVNcmFuS29kSHEwdHM5WGFDcDdFTmFrNnFuR24zenlDUzVmdm96ZmYvOWRHWWlXbFpYcEZORHFTcUZRMU91QUcyM0cwWmU0dURpc1dMRUNUazVPU0VwS1FsNWVYcTJoWm1WV1ZsYll0R2tUQUdEMjdObkl6OC9YVzAxRVJFUkV1amg5K2pUdTM3L2ZZT05WWGtsU1dGaUkyTmpZQmh1YmlJajBpd0VoQUdNaFVDUlIvY085cmJNTDVESUZNaDhXcSt4RDZObmJDZzl1U2ZEZDNVTDB0U3JmQXkweVh3SEh6dWJWbGhkbnBoWkRMaStEcll1enl2VWlTVDZFUnBvdk1hNVlKbHZCRVAvaHJienZZRUZCZ2NiUGVYbDV3Y2ZIUitWYXhhbTdrWkdST3RkVE5TQjgrUENoUnM4WkdSbGgwcVJKMVdZelJrUkU2RnhMVTJSdGJWM3RnSkp2di8wV3k1WXR3OENCQS9IZGQ5OGhLU21wa2FwcmZoSVRFNUdZbU5qWVpSQVJFUkhWeTY1ZHUvUnlpQ0VSRWJVK0RBZ0JHQnNWSXlQeEh0cjM3S204SmhBSjBhWnpKOXkra2c3SE1mOEwrQVFRWU1Ra045eUx6a2RxZlBsTU96OVBjM2o0V0ZYcjkvYVZQTFRwM0FtQ0tudWxaU1Ftd2xoUSszTFBxdHEyYmF0OHJWQW85RDRqek5qWVdHV1BQbTMyUmF0OGNBcFFIZzcrNXovL3daVXJWK3BWVStXQXNLaW9DTG01dVdyYkN3UUMrUGo0WU1LRUNmRHc4RkM1bDV1Ymk3LysrcXRlOVRRMWZuNStLdnYwQVVCcWFpcjI3ZHVIMTE5L0hWOTg4UVhXcjErUFc3ZHVOVXA5WXJFWWxwYVdXdThkV1dIZ3dJRVFDb1c0Y09HQ25pc2pJaUpxWExHeHNWeUdTUWFqYmt1WmhyQm8wYUpHSForSWlIVEhnQkNBbVVrcEh0MU5nRUl1VnduenVqNDVHR2QrM2dIdkFiYXdjMVk5c01URHg2ckdVTERDNDBmRnVITXREOE9udnF4eVhTR1g0MUZDSXB5dE5kOFR6OTdlWHZrNkp5ZEg3MzhyMktGREI1VURIMUpTVW5UcXA2eXNESnMyYmRMTGJMM0t5NFBUMHRLVXIwVWlFVXhNVEdCdWJnNEhCd2U0dUxqQTA5TVRQWHIwZ0pPVFU3Vis1SEk1dG16WjB1TDJlUnN3WUFBQTRONjlleXFCNlBIanh6RnExQ2c0T2pwaTFxeFptRHQzTHVSeXVmSytuWjBkWEYxZE5Rb09yYTJ0a1plWHAxTjlwcWFtV0xseUpVSkNRbkQ4K0hHdGxnUmJXbHJpelRmZmhKV1ZGYnAwNllLZE8zZFcyME5TSHljWXF6TnMyREFrSlNWeFZpRVJFUmtFbDJGU1F4QUlCQWIvLzB5VjkyRTJOVFd0dHNLRmlJaWFEd2FFQUV5TjVSQUFlQmlmQURldnJzcnJsZzRPNkRLd1A0N3RqTVNZZDl2QzNFcXpyNnN3WDRianY2U2h5OEQrc0tnVWRBSEF3enNKRUFnVU1EV1cxL0owZFZhVjlqRFVadm12cGpwMzdxenlQaUVoUWFkK01qTXo5VFpqcmZLTXhvNGRPK3AwK205cGFTbSsvLzU3M0x4NVUrYzZtdUllaERZMk51aldyUnVLaTR0eDdOZ3h2UGZlZThwN2Nya2NmLzc1Sjk1NDR3MVlXMXZEenM1T1pSYWZ2NzgveG84Zmo4dVhMMlBYcmwwcWg1cFVOVzdjT01USHgrUHMyYk5hMTFoYVdncFRVMU5NbVRKRjdZbkdkWjFpM0tOSER6ZzRPT2k4aDZTdS9QejhNSDM2ZEZ5N2RnMzc5KzluVUVoRVJFVE56anZ2dklQaHc0Y2JkSXlZbUJpc1dMRUNRUFZ0a1lpSXFIbGhRUGovYk1TRnVIWDZGTnk2ZUFLVmxtNTJIVFFZUmZsNU9MUWxIays5NWd6bjltWnErMGxQS3NKZkllbHc3dWlKcm9NR3E5eFR5T1c0ZGZvVWJNMjBtd0ZZK1ZSaGJaYi9hcXAvLy80cTcrL2V2YXRUUDg3T3psaTBhQkgrL2U5LzEvdkFCa3ZMNmdlK2FDTTVPUmxidG15cDl5Yk5odjViVjEwTUh6NGNBb0VBcDArZnJ2SDN3OW16Wi9IeXl5K2pvS0NnV2dEbzcrOFBvUHpYdkh2Mzd2anFxNjlxUGJGNDM3NTlXTFZxRmVSeXVkWkxmVXRLL25mQXo5U3BVMnRzbys0VTQrM2J0ME1rRXVHTEw3Nm9jZmFub1g5ZEtrN0FmdUtKSitEbTVvWXZ2L3l5M3IrbmhVS2h5bXhPSWlKcVBUcDA2TUNsbDlUZ1hGMWRHN3NFSWlKcVJoZ1EvajhyY3hueWN3cHhOL0lxT3ZYelZiblhlOVJ6U1B6bkgveTU0eXphZWxxZ2ExOUx1SFV5aDFCVUhpVEtaV1ZJdlZ1STIvOFVJRFZCZ203K1E5SFIxN2ZhR0lsWHIwRmVVZ2hMMjFLdGFwUEw1Y3E5L3NSaXNZNmZzR1pPVGs3bzBxV0w4bjF1Ymk2U2s1TjE3cy9kM1IyZmYvNDVWcTVjaWV6c2JKMzcwZlZ6Wm1SazRQRGh3emh6NW94ZXc1Z2hRNFpnOE9EQmRUYzBNS0ZRaUtlZWVncFNxUlNob2FIbzFLbFR0VFpGUlVWWXUzWXRTa3BLVkdaQWR1M2FGVzNhdEFFQXhNZkhZOE9HRFdxWEVPZm41K1BYWDMvRmUrKzloNUtTRXEyV2p1dnJ1Njl0YVhqVi9SZjF6YzdPRGtCNTBMbGt5Wko2aDRNdUxpNVlzR0FCdG0vZjNtajdRaElSVWVNeE56Zm4wa3NpSWlKcTBoZ1FLaWxnYnk1QnpKbXpzSFZ4Z2IxN081VzdIWDE5NGVybGhic1JWM0R4U0J3S2NoN0NSRnorOVpWSVpiQ3d0VUliejY0WU1iMGZ4RFhNZm51Y2xJeVlNMmZoYkMwQm9OMnkxZno4ZkdWZ1VmRlBmWG42NmFkVlptTmR1SEJCWlMrUnVxU2xwY0hNekF3Mk5qYkthMjV1YnNxUU1DTWpRNmU2dEEyQVpESVp0bXpaZ3ZEd2NJTXNDejUvL2p5MmJ0MWE3MzUwV1NwZG1aK2ZIK3pzN1BEYmI3OGhOemRYNWRkT0lCQW9QM3ROeThRcmxwakk1WEw4OU5OUEd1MHZlT3JVS1R6OTlOT1lPWE1tMXE1ZGkram9hSTNxVkNnVVVDZ1VCcG5wWitqWmcyWm1ac29sN3RIUjBUcnZ3MWpCeGNVRml4WXRncjI5UGViUG40LzE2OWRyL0QwU0VSRVJFUkVSTlFRR2hKV0lUY3BnYjFtRWlBTUhNT1QxeWRYMkR4UmJXc0o3eEhCNGp4aU9rc0lpU1A5L2VhZlkwaEltNXJVdlBTN0l5a0w0Z1FPd3Q1UkNiS3A1K0ZiaDRjT0h5bURReHNZRzdkcTF3NE1IRDdUdXB5b0hCd2M4ODh3ekt0Zk9uVHVuVlI5WldWbllzV01IRmkxYXBCSVNPanM3NDRzdnZzRHExYXZyTlNNUkFQTHk4bEJjWEZ6aklTUVZSQ0lScGs2ZENyRllqRE5uempUSnZRUDFZZFNvVVhqOCtER09IajJxMVhNT0RnNFlOR2dRQUNBc0xFempYeE9GUW9HUWtCRE1uejhmOCtiTncxZGZmYVh4c3UyeXNqS1Z3Mi8wcFhKNFhEa1UxUmMzTnpmbDY2aW9LSTJlK2U2NzcrcHNVMVpXQnBGSWhIbno1bUhEaGcyY1NVaEVSRVJFUkVSTkJnUENLaXpOU2lFcks4Q1o0R0QwZStrbE9OZXkyYTZKdVpuYVVMQkMrdDI3dUhJb0ZOWm1VbGlhbGRUWnZpWnhjWEh3OXZaV3ZoOHlaQWoyN05talUxK1ZqUjgvWG1WL3c5dTNiK3NVUEthbXB1S3JyNzdDb2tXTFZHWTQydHJhSWpBd0VPdldyY09kTzNkMHJqTTVPUmtyVjY1RWh3NGRNSFRvVUF3ZVBCZ1dGaGJWMmxsYVdtTGF0R253OS9mSDVzMmJkWjY5V0ZsVDJvT3dXN2R1OFBUMHhQcjE2NVY3L0dsYTMvUFBQdytoVUlqSGp4L2p3SUVEV28xNzdkbzEzTDU5RzE1ZVhwZy9mejYrK09JTDVPVGsxUG1jb1VMYWl1WDJRUGxwZVZLcFZLLzl0MnYzdjluRHQyL2YxdWlaMmJObjEzc1pNaEVSRVJFUkVWRmpNZXhHWHMyVXJVVXg3TTBMRWJIL0FHNmRPbzFTSFFLSVVxa1UwU2RQSTJML1FkaGJTR0Jqcm51SWNlWEtGWlgzbzBhTmdvdUxpODc5QVlDdnIyKzFQZlhxRXpxbXBhVmgrZkxsZVB6NHNjcDFDd3NMQkFRRW9FK2ZQanIzWGVIKy9mc0lEZzdHbkRsejhQUFBQNnVjemx0WjE2NWRzWHo1Y2p6NTVKUDFIck1wQllRVEowN0VwVXVYY1BYcVZlVzFxa3VNYTJKbFpZWGh3NGREb1ZEZ2h4OSswQ2xRQ3cwTkJWQyt4SDNPbkRrYUxRRTMxSGRYZVZhaXZ2ZmtCS0N5SnljMzl5WWlJaUlpSXFMV2dBRmhMU3pFcFdoalc0Q0gwWkU0dm5rejRpK0ZvekEzdDg3bkNuTnpFWDhwSE1jM2IwYmFyVWkwc1MrQWhWaFdyMXJ1Mzcrdk1nTlBKQkxod3c4LzFQbWtYM2QzZDh5WU1VUGxXbmg0T09MajQrdFY1Nk5IajdCOCtmSnFKK2VhbUpoZzNyeDV5ajN3NnF1MHRCUW5UcHpBZ2dVTEVCd2NYT05Kdm1abVpwZzVjeWFtVEpuU3BFSStYZlh2M3gvMjl2YlY5akRVSkNCODhjVVhZV0ppZ21QSGptbThaTGFxNjlldkl5VWxCVUI1QUR0NjlPZzZuekhVUVNJbUppWUFnSmlZR0pYVGt2VkJJQkNnVjY5ZUFNcFBnNTR3WVFLY25aMzFPZ1lSRVJFUkVSRlJVOE9BVUEwVDR6STRXK2ZEd1VLQys1RVhjSExyanpqNTQ0KzRlZnc0N2x6Nkc4azNvNUI4TXdwM0x2Mk5tOGVQNCtTUFArTGsxaDl4UC9JQ0hDMGxjTGJPaDRsSSt6MEhheElTRXFLeVpOUGQzUjBCQVFGYWh4ZWRPM2ZHd29VTFZXWmVTYVZTdlN4WkJvRDA5SFI4OWRWWDFXYjNHUmtaWWRxMGFaZzBhWkxlQWp1NVhJNWp4NDVod1lJRnRlNmQrT3l6ejJMdTNMa3FTNm0xMFJUQ1JhRlFpRmRmZlJXYk5tMnF0b3kxcm9Dd2JkdTJlT2FaWi9EZ3dRUHMzYnUzWG5XY1BIbFMrWHIwNk5GMWZqZjErZTdVUFN1WHkvSHR0OTlpeFlvVnRaNXlyS3N1WGJyQXpzNE9aV1ZsMkw5L1B3NGNPSUM1YytmQzNOeGNyK01RRVJFUkVSRVJOU1VNQ0RWZ2JpcUhzMVUrM0owbE1DOUxRL2FkZjVCeTdRTGl6aDVIM05ualNMbDJBZGwzL29GNVdScmNuU1Z3dHNxSG1ZbGNyelhFeHNiaStQSGpLdGM2ZE9pQTVjdVg0NFVYWHFnendEQXhNY0hZc1dNUkZCUUVLeXNybFh2YnQyK3ZkYm11TGpJek0vSFZWMThoTFMydDJyM25uMzhlQ3hZczBPdHB6QVVGQmRpNmRTdldyRmxUNDRtei9mcjF3OXk1YzNVNk1NTlFzK0MwSVJRS2NmandZY1RHeGxhN1YxZEErTVliYjZDNHVCZ2JOMjVFYVdscHZlb0lEdzlYbm5CdFoyY0hhMnZyV3R0cUV3NWFXRmlvN0N2bzV1WUdvVkFJdWJ6bW42SDgvSHhFUkVSbzNMODJSb3dZQVFDNGRPa1Nzckt5Y1Bic1dUeDY5QWlMRmkycTluTkRSRVJFUkVSRTFGTHdrQkl0R0FrQUM3RWNGcEFES0c3dzhYZnQyZ1ZYVjFmMDdObFRlVTBzRm1QaXhJbDQrZVdYY2ZQbVRjVEd4aUlqSXdNRkJRVXdNaktDdmIwOXZMeTgwTDkvL3hxWEpCOCtmQmdYTDE3VWU2MVpXVmxZdW5RcDVzK2ZqODZkTzZ2YzY5V3JGMWF0V29VVEowN2dyNy8rcXJZa1dWYzNidHhBWUdBZ1pzMmFoVzdkdXFuY2UrS0pKekJ0MmpSczNicFZMMk0xcEpLU2tscG5TS29MQ1B2Mzd3OGZIeCtzVzdjT3FhbXA5YTRqTnpjWHNiR3g4UGIyaGx3dVIxRlJVYTF0S3dkK2RlblJvd2NtVEpnQXNWZ01pVVNpREkrenM3UHJYYk0yN08zdE1YRGdRTWpsY2h3OGVGQjVmZHUyYlZpOGVERSsvL3h6ZlBQTk4zcjVMb21JaUlpSWlJaWFrc2FmSGtVYWs4dmwyTEJoQXk1ZnZsenRubGdzaHArZkg2Wk1tWUtQUC80WVFVRkJDQXdNeEFjZmZJQ1JJMGZXR0E2R2hZWFZlOW1wT3ZuNStWaXhZZ1grL3Z2dmF2Zk16TXd3WnN3WXJGdTNEazg5OVpUZXhzekp5Y0hLbFN0eCt2VHBhdmY4L2YzUnUzZHZyZnByQ2pNSTFhbGNYK1dBME03T0RtKy8vVGIyN3QyTDY5ZXY2MjI4czJmUEFnQWlJaUxVN3Y5WDE1THV5cldHaDRkai92ejUrT1dYWDJCalk2TmMvbDdUcjZFaHhnemhNQUFBSUFCSlJFRlV2ZmppaXhDSlJQanp6ejlWWnI4V0ZoWml6Wm8xTURNenc3Smx5NVFuUWhNUkVSRVJFUkcxRkp4QjJNeVVscFppNDhhTmVQcnBwL0g2NjY5ck5WT3JjaCs3ZCsrdXRtVFpFRXBLU3ZDZi8vd0g4Zkh4bURoeFlyVjZoVUloeG84Zmo3Lysra3R2WThybGNtemJ0ZzJabVprWU4yNmN5ajFYVjFldEFyT0tBRzdJa0NIVlRuMnVEMzBGVERVRmhBS0JBTysvL3o1T25UcUZJMGVPNkdXY0NoY3ZYb1M5dmIweUtLeE5SVUJZMit6UXFzR3JRcUhBaFFzWFVGaFlpSTgrK2dpblRwMVNucHlzTFYzMlBuUjNkOGVJRVNPUWxwYUcvZnYzVjd1Zm1abUo1Y3VYSXlBZ0FKTW1UY0l6enp5REN4Y3U2RlFmRVJFUkVSRVJVVlBEZ0xDWk9uSGlCSzVkdTRaLy9ldGZHRHAwcUVhSGNDZ1VDa1JHUm1MdjNyMTQrUENoem1OTHBWS1ZRMDQwRVJZV2hxaW9LTHp6emp2bzJyV3J5cjJDZ29KcTdUTXpNK0hvNktoOHJZdERodzZocUtnSWI3enhCZ1FDQWFSU0tTSWpJN1hxb3lMSU8zLyt2RjZXSjFlY1FxeXZtWW1WZzhiS1lXWnljakpDUWtLcXRUYzJOb1pBSUtnMiswL1RFN0VWQ29WR3daMUNvY0NlUFhzUUZoWldaOTJWM2JwMUM0R0JnVWhPVHRhb25xckVZckZ5aWJKTXB0bnA0U0tSQ08rOTl4NUtTa3F3Y2VQR1dtZEdQbnIwQ0VGQlFYanZ2ZmZRcDA4ZnZQVFNTOHA3RXlaTXdNT0hENUdSa1lHTWpBeGtabVpDS3BWQ0pwT3BIQzRFbEFlWUlwRUlwcWFtc0xDd2dLV2xKU3dzTEhENzltMFVGemY4MWdWRVJFUkVSRVJFREFpYnNjek1UUHozdi8vRnI3LytpcDQ5ZThMSHh3Y2VIaDZ3dHJaV0JqNFNpUVFQSGp6QTdkdTNFUjRlWHVQQklkcUtpb3BDdjM3OUFFRHRQblJWcGFTa1lObXlaZWpkdXpkR2pod0pMeTh2eUdReS9QZS8vNjNXTmpnNEdOT25UMGR1Ymk1Ky8vMTNuV3M5ZHV3WUVoSVMwTFZyVjF5OWVoWHA2ZWxhUFcrb0pjWW1KaVo2NmFkeWZSV2gyNlZMbDJyZHM5RFoyUmtMRnk1RVlXRWhVbE5Ua1o2ZWp2ejhmUGo1K1NuYnFGczZyS204dkR5MXN4Y3JacEpXbmUxWFhGeXNVVGpvNXVhRzhlUEhReXFWb3FTa0JDVWxKUkFJQlBEMjlvYXBxU21BbW9Qbm1reWFOQW50MnJYRGhnMGJrSlNVcExhdFJDTEIrdlhyMGJ0M2I3enl5aXZvMUtrVEFHRFlzR0cxUGlPVHlaVGZxYkd4Y2JVd1B6TXpFeGN1WEVCY1hKeEc5UklSRVJFUkVSSHBHd1BDRmtBaWtlRFNwVXU0ZE9sU2c0eTNlL2R1dUxxNndzYkdCaWRQbnRUNitldlhyOWU1ekRjeU1oSXpaODdVdFVRVkNRa0pTRWhJME9sWlErMDFaNGlBc09LMXVwbHpLU2twK1BEREQ5R3ZYeitNR1RNR3ZyNitLdmZ6OHZMMGRtaU1PaFVobWE0QmJHcHFLbjc2NlNkMDY5WU4vZnIxdzdCaHcxUityVkpTVWpRS0NFZU9IQWwvZjMrc1hic1cwZEhSR285ZjhYdTRRNGNPR0RCZ2dES2NyK256aUVTaVdyY0N1SGp4SW43NDRRZU5aenNTRVJFUkVSRVJHUUlEUXRKYWVubzZBZ0lDR3J1TUJpRVVDcEdabVludzhIQzk5Wm1Ta3FMMVV1ZmFWQTdGTk4yUFVpNlhJenc4SEpjdlg4Wnp6ejJIaVJNbkttZnk3ZG16cDlxU1dFT29QSVBReU1nSVpXVmxXdmVSbjUrUGlJZ0lSRVJFNE1DQkEvand3dy9ScmwwN0FOQm9HZlRBZ1FNeGF0UW9MRm15QkNrcEtWcVBEd0QzNzkvSC9mdjNBWlNIdm0zYnRrV2JObTNnNk9nSU96czdXRnRidzhyS0NoWVdGaENMeFJDTHhUQXhNWUd4c1RFa0VnbCsvUEZIaG9ORVJFUkVSRVRVNkJnUUVxbngyMisvSVN3c0RLV2xwWHJwN3ovLytRL0N3OFAxRnNLSlJDS1VsWlVoS2lwSzYvM3JGQW9Gamg0OUNqczdPd3dZTUFDLy9QS0xYb05RZFl5TmpTR1ZTaEVXRnFhWDd5SXRMUTFyMTY3Rm1qVnJFQm9hV3VjQklvNk9qdWpWcXhjV0wxNE1xVlJhNy9HQjhxWFppWW1KU0V4TTFFdC9SRVJFUkVSRVJBMUZvR2lJNlVJR01HWEtsTVl1Z2FqUnRXM2JGb1dGaGNqT3p0YTVEMHRMU3hRVkZVRXVsK3V4TXZYTXpNd2dFb21RbjUrdjEzNmRuWjIxM21leXBhczRHSWVJaUloSTMySmlZckJpeFFvQVFMZHUzUkFZR05qSUZSRVJVVzBFVlE4QnFJSXpDSW1hTVYyWHhsWW1rVWowVUlsMnREbmNSaHNNQjRtSWlJaUlpSWkwWjVnaldvbUlpSWlJaUlpSWlLaFpZRUJJUkVSRVJFUkVSRVRVaWpFZ0pDSWlJaUlpSWlJaWFzVVlFQklSRVJFUkVWR3JrWlNVaE1lUEg5ZDZQeWNuQjMvODhRZDBPYy96M3IxN0dyZk56OC9IbzBlUHRCNURtLzVsTXBsT3owb2tFang4K0ZEclo3Z25PRkh6eFVOS2lJaUlpSWlJcU5VNGNPQUFqaDgvanZIangyUGl4SWt3TlRWVnVYL2h3Z1Y4L2ZYWENBME54YXhacytEajQ2TlJ2ektaRExObno0YTd1enZHangrUGtTTkhxbTJmbloyTjZkT25vMWV2WG5qeHhSY3hkT2hRalQvRDJiTm44Zmp4WTR3ZVBScGlzYmpHTm5GeGNWaTNiaDFlZmZWVlBQLzg4ekF6TTlPNC83eThQTHo5OXRzWU5HZ1FuSnljTkhybTZ0V3JLQ29xd3JwMTYrRGk0cUx4V0VUVU5EQWdKQ0lpSWlJaW9sWmoxcXhaU0VsSndjNmRPM0hxMUNrc1hyd1lIVHQyVk40UEN3c0RBRHg2OUFpblQ1K0doNGNITEN3czZ1dzNLaW9LeGNYRmVQRGdRWTJoWFVwS0NseGNYQ0FTbGY4eDNNTENBZ3FGQWtsSlNlalVxUk95c3JKZ2Ftb0tTMHZMT3NjS0RRM0Z0V3ZYc0dQSERnUUVCS0IvLy83VjJsaFlXQ0FqSXdPYk4yL0dqUnMzRUJRVXBCeTdMc2JHeGlncks4UDU4K2MxYWwvWmhnMGJzSExsU3EyZjA1UmNMa2RPVGc1a01obk16YzFoWldWbHNMR0lXaE1HaEVSRVJFUkVSTlJxaUVRaUxGcTBDTk9tVFVOS1NncFdyVnFGelpzM0F3RHUzTG1EbUpnWWlNVmlmUDMxMTNCM2Q5ZTQzL0R3Y0FEQUs2KzhnaTVkdXVDOTk5N0RFMDg4QVFBb0t5dkRzV1BINE9MaWdzNmRPME1vRktLa3BBUUFVRnBhaXQyN2QrUHExYXV3dGJYRjZ0V3IxWWFFNmVucHVINzlPZ1FDQVJZdVhBZy9QNzhhMjVtWW1BQUFPblRvZ0NWTGxtajhPWUR5Z0xEQ24zLytDYUZRQ0tBOE5IM2pqVGNBQUVlT0hGR09BUURQUFBNTVJDS1IxbU5wNnZ6NTg5aXhZd2VTa3BJZ2w4dVYxKzNzN0RCczJEQk1tVElGMXRiV0JobWJxRFZnUUVoRVJFUkVSRVN0aXEydExTWk5tb1F0VzdiQTNOeGNlWDNuenAwQWdJOC8vbGdaRGhZV0Z1S25uMzdDVzIrOVZXdHdwMUFvY1BMa1NRREE2ZE9uRVJvYWl2ejhmQ1FtSnFxMHk4bkpnWW1KQ1k0ZlA2NE00UW9LQ25EKy9Ia1VGaFlpTHk4UDE2OWZ4K0RCZzJ1dC9mRGh3MUFvRlBqWHYvNVZhemdJUUJucVZmeXpvczR0VzdhZ1g3OSs2TmV2WDUzUGFrc2dFRlJic3EwdlNVbEpzTGEyeHFSSmsrRHE2Z3BqWTJNa0ppWWlORFFVQnc4ZVJHUmtKTDcvL251VjBKS0lOTWVBa0lpSWlJaUlpRnFzWDMvOXRjYkRNMHBMUzVXdk4yM2FCS2xVaW9zWEw4TFIwUkV4TVRHSWlZa0JBRVJHUnVMKy9mdUlpWW5CNnRXcmExeHUvTTgvLytEeDQ4ZHdjSENBbzZNakhCMGRBWlFIWmxPblRzVi8vL3RmM0xoeEEwNU9UaENMeFJnelpneEtTMHR4K1BCaFdGdGJ3OS9mSDRjUEgwWlpXUm1DZzRQUnZuMzdHbWN2RmhZV0lqUTBGSFoyZHBnMmJSb0FZTy9ldllpS2lxcjJHU3MrMzRNSEQvRCsrKzhEQUtSU0tWSlRVM0hreUJHc1diTUczYnAxcS9FN0V3Z0V5dGN6Wjg1VXZxNTg2TW1jT1hOcWZOWlFKazJhaE1tVEo2dGNHekZpQkFZTUdJQjU4K1loS1NrSjE2NWRxM0c1TlJIVmpRRWhFUkVSRVJFUnRWaTllL2ZHUng5OWhPTGk0aHJ2Mzd4NUV6ZHYzbFMrejh6TXhJRURCNnExaTR1THc2SkZpN0J5NWNwcUIzN3MyN2NQSXBFSXk1Y3ZSK2ZPblhIcDBpVzR1cnJDdzhNRFNVbEp1SEhqQm54OGZOQytmZnRxZmVmbTV1THc0Y01BeWtPOWhJUUVmUGpoaDFpeVpBbDY5dXlwMG5iUG5qMlFTQ1FJQ2dxQ3BhVWxZbUppOE9PUFB5cnZ1N3U3dzlyYUdrS2hVUGw1all5TWxETWZMUzB0bGVGbFNFZ0lGaXhZb0RLRHNpWVdGaGJLd0xCaVdYVFY2eFYwT2ZsWlUxWEhxdENsU3hlRGpVblVtakFnSkNJaUlpSWlvaGFyUzVjdStQNzc3MkZtWmdaYlc5dHFCM1ZjdUhBQlgzNzVKUndjSExCbnp4NnQrNCtMaTBOa1pDVE16YzJ4YnQwNktCUUtKQ1Frd003T0RsOS8vYlV5L0pzNGNTTDY5dTJMc1dQSHdzWEZCYVdscFJnM2JodzZkZXFFMWF0WFk5eTRjZWpZc1NPMmJ0MWE0emdYTDE1RVNFZ0loZzhmanFGRGgwSW1rK0hycjc4R0FIaDRlR0RLbENrcUp5RW5KeWZqblhmZWdadWJHOWF0VzZmVlp5b3JLMU8rWHJObVRZMTdFSzVjdWJMYUhvU1Y5d1pzS0dmT25BRUF1TGk0b0hmdjNnMCtQbEZMd1lDUWlJaUlpSWlJV2pSMWg0MVVMSnV0YXlaZGJUWnYzZ3hiVzF1NHVibmgxcTFiRUFxRjhQYjJCbEFlcnNYRnhVRWtFaUU4UEJ6TGx5K0hWQ3BGcDA2ZGxDSGNnd2NQc0dEQkFnQ3F5NTRyMjdsekozNysrV2NBd0wxNzl6Qno1a3dVRkJRZ05UVVZuVHQzeHRxMWF6VSsvZGplM2w3dEhvY0FWSUsrZWZQbUtWOVhybS8rL1BuVm5sTW9GRkFvRkxYTzl0T0hodzhmUWlhVElUYzNGMy8vL1RkKysrMDNkT3JVQ1VGQlFRYmIvNUNvTldCQVNFUkVSRVJFUksxV3hWSmNkU2ZnM3JsekIxdTNic1dpUll0Z1oyZW52SjZjbkl6Q3drSjg4ODAzc0xPenc0c3Z2Z2dMQ3d0OC9mWFhLQzR1Um1CZ29MTC9pcG1FQUpDV2xvYTJiZHNDS0Y4Q1hMR3ZZWDUrZm8zamp4Z3hBanQzN29SY0xrZFJVUkVrRWdreU16UFJ1WE5uckY2OUdrS2hFSUdCZ2NqTXpGUStVM1VQUXBsTWhxU2tKQmdiRzJQWnNtWHc5Zld0OWZOVzNtdFFXeVVsSlRBeE1URllTUGplZSs5QktwVXEzL3Y0K0NBd01CQk9UazRHR1krb3RXQkFTRVJFUkVSRVJDM1N0OTkraTV5Y0hMVnRVbE5UbGY5Y3VuUnBqVzBpSWlJZ2xVcXhZTUVDckYyN1Zoa1N5dVZ5OU9yVkN3Y1BIbFRPdXBOS3BmamlpeStRa3BLQ3NXUEh3c3JLQ2dFQkFRZ09Ec2JldlhzaEVva3dhdFFvbEphVzRzNmRPekExTlVYbnpwM3g0TUVEQ0lWQ0pDY25WNXZ4MkxadFc3ejk5dHZvMHFVTGlvdUxzWFRwVW5UcjFnMHJWcXlBbFpVVkFPRHR0OS9Ha2lWTFlHMXREVk5UVXdnRUFwVXdFd0JzYkd3QUFQdjM3MGZIamgxaGIyOWY0K2N0TFMxRm16WnRNR3pZTUV5Yk5rMFo5bFZlWXJ4dTNUcVZKY1p2di8wMlhuamhCYXhidHc1R1JrYjQ5Tk5QWVdSa1ZPdjNyWTZibTF1dDl3SUNBbEJTVW9MczdHemN1SEVERnk5ZXhOU3BVekYxNmxSTW1EQ2h6cjZKcUdZQ2hTRjNFVFdnS1ZPbU5IWUpSRVJOWG5Cd2NHT1hRRVJFUkMxVVRFd01WcXhZQVFEbzFxMGJBZ01ERzdtaTZtN2N1SUZQUC8wVVFxRVFscGFXTlFaV3VibTVLQzB0aFZBb2hGd3VoNE9EZzlyWmJ4MDZkTURpeFl0aFptWUdoVUtCSlV1VzRNS0ZDN1cydDdLeXd2NzkrN0YwNlZLY08zY09Bb0ZBN1dFZTl2YjJXTHQyYlkzTG9rK2RPb1hWcTFlalk4ZU9tRFp0R2pJek01R2NuSXlrcENTNHU3dmp5SkVqNk4rL1AyeHRiV3ZzT3lvcUNtNXVidmprazArcUxjYzljK1lNZHUzYUJRQzFMaE91bUlVSUFKMDZkYXAyUHo4L0h4a1pHUUNBWWNPR1llSENoY3I5Q3lzODg4d3p0WDcyQ3NlUEg2K3pUWVdZbUJoOCt1bW5rRXFsbUR0M0xzYU1HYVB4czBTdGlhQ09hYjJjUVVoRVJFUkVSRVF0VXE5ZXZiQm56eDdZMk5qVUdIZ1ZGaGJpOWRkZlIybHBLZDUvLzMxczJyUUo3Nzc3THA1NjZpbU4raGNJQlBqc3M4L3c0TUVET0RnNFlNS0VDYkMydHNadnYvMEdBRGh3NEFCKy9QRkhGQllXSWpFeEVVRDVpY2MyTmpiSXpjMVZIbEt5WmNzV0FPWExrSHYwNkZFdEhNek96c2FTSlVzUUhSME5vSHpKYzBCQUFCd2RIZEduVHg4TUdUSUUzdDdlQ0FrSndhbFRwOVRXZk9mT0hUZzRPT0NERHo1UXVUNTA2RkNjUFhzV1VWRlJjSEp5cWhZZ3hzWEZLWmYyaWtRaXBLU2t3TXZMUzZXTnBhVWxYRjFkbFRYLy92dnZHRHQyckVxYm9LQWc5VitxbHJwMzc0NlhYbm9KZS9mdXhhKy8vc3FBa0VoSERBaUppSWlJaUlpb3hhcHROaDBBYk51MkRSS0pCSjZlbm5qNTVaZHg3dHc1Yk5xMENkN2Uzc3FncXk1bVptYm8wcVVMaW9xS3F0M3o5ZlhGcGsyYmNQandZVHg0OEFBQThQbm5ud1A0MzBFZ0tTa3BtRE5uRHVSeU9lN2N1UU5uWjJkczNMaFJaZm12blowZDNOM2RFUjBkRFFjSEJ6ejMzSFB3OS9kWG1jVlhNU3ZSMGRFUnUzZnZybFpMeGFuRzdkdTN4NHdaTTZyZEZ3Z0V0WVozeDQ0ZHc0MGJONVR2ZS9mdWpjVEVSUFR2MzEvclpiMlZUMXJXbDNidDJnRUEwdFBUOWQ0M1VXdFJmWDQxRVJFUkVSRVJVUXQzL1BoeC9QNzc3ekEyTnNhOGVmTWdFQWd3YmRvMDVPZm5JeUFnUUxsVVZsZUZoWVV3TXpORHAwNmRzSDM3ZGdEbDRkM2R1M2RSVUZCUWJabXhVQ2hFdDI3ZFlHOXZyMXpxVzluczJiTXhlL1pzQkFjSFkrclVxY3B3OE1HREIvampqejl3OE9CQmplb1NpVVJhSFNEeXh4OS9ZTjI2ZFFDQWlSTW5BaWcvaUdUdTNMbjQ4Y2Nmc1hidFdwVkRReHBEeGJKbloyZm5ScTJEcURuakRFSWlJaUlpSWlKcVZjNmZQNC8xNjlmRHlNZ0lDeFlzVUM2VjlmSHh3Ymh4NDdCdjN6N01temNQUVVGQjZOYXRtMVo5eStWeTdOcTFDL3YyN2NPSUVTUHd3Z3N2WU9QR2pUQXlNc0tHRFJ2ZzR1SUNnVUNnWEdMczZ1cUtqUnMzMXRtdnFha3BCZzBhaEt0WHJ5SWhJUUd4c2JHSWpvNUdibTR1Ykd4c01HYk1HTDJlSEN5VHlmREREejlnLy83OUVJbEVtRDkvUG5yMjdJazllL1lnTHk4UGd3Y1B4dFNwVS9Ienp6OGpNaklTMDZaTnc0Z1JJMnJjNTFFZkNnc0xZVzV1WHUxNmJHd3NRa05EQVFDalI0ODJ5TmhFclFFRFFpSWlJaUlpSW1vVlpESVpnb09Ec1h2M2JvakZZaXhjdUJCUFB2bWtTcHQzMzMwWEdSa1pPSDM2Tk9iT25ZdFJvMFpod29RSnltV3N0WG44K0RFQW9LQ2dBTnUzYjhmWXNXUHh5aXV2WU9IQ2hRQ0Fzckl5ZlBQTk41Z3laUXE4dmIyVnp4VVhGOWRaOTk2OWU3Rno1MDZWbVhwQ29SQURCZ3pBcUZHak1HREFBQWlGUXV6Y3VSTUZCUVhZdEdsVHRUNGtFa21kNDFTNGUvY3UxcXhaZy9qNGVMUnYzeDZmZmZZWnVuYnRpcFNVRkFCQVhsNGVBT0NOTjk2QXNiRXh0bTNiaHBVclYyTDc5dTBZTldvVS9QMzk0ZUhob2ZGNG12ajExMTl4OU9oUitQajRvRjI3ZGpBMk5rWkNRZ0l1WGJvRXVWeU9FU05HNExYWFh0UHJtRVN0Q1FOQ0lpSWlJaUlpYXRFVUNnWE9ueitQYmR1MklTVWxCYjE2OWNMSEgzK010bTNiVm1zckVBaXdhTkVpdUxpNElDUWtCSC8rK1NmQ3dzTFFvMGNQREJreUJQMzc5Njh4TEt3NGhFUWdFR0RHakJsd2RYWEY3Tm16VVZCUWdKa3paeUlxS2dwbno1N0ZsU3RYWUdOam8xd09tNStmaisrLy94NXl1UnpGeGNVb0tDaEFVVkVSL3YzdmZ5djdIamx5Skg3KytXY0FnSU9EQThhTUdZUG5ubnRPWlovQ3NySXlBRUJSVVJFT0hEaFE2M2RSc2ZkaFRmTHk4aEFjSEl6UTBGQ0l4V0pNbXpZTnI3NzZLb3lOalZXZXJRZ0lBV0RDaEFubzJMRWoxcTFiaDBlUEhtSEhqaDNZc1dNSDdPM3RNV1BHREl3WU1hTFc4YlRScFVzWHRHdlhEdEhSMGJoMDZSSVVDZ1hzN093d2FOQWdaVWhLUkxwalFFaEVSRVJFUkVRdFVsRlJFVTZlUElrREJ3N2cvdjM3Nk42OU8yYk1tSUdCQXdlcWZVNGdFR0Q2OU9ubzA2Y1BObXpZZ0VlUEh1SG16WnVJaW9yQzdkdTNsYk1DS3hzeVpBais5YTkvQVFDdVhidUc3Ny8vSGs4ODhRUm16Wm9GRHc4UGpCMDdGcGN2WDBab2FDaXVYYnVHTzNmdUFDaWYyYmQvLzM1bFB6WTJOcGc4ZWJKSzMwNU9UcGc4ZVRKc2JXMHhldlJvaUVUVi95aGZNYnV3cmtOS0Nnb0thdnpNUjQ0Y3dkYXRXeUVXaS9IbW0yL2lwWmRlZ29XRmhVb2JtVXdHb0R3b3JMemt0My8vL3RpMmJSdTJiOStPSTBlT3dOcmFHcU5IajBhSERoMXEvb0oxOE9TVFQxYWI3VWxFK3NPQWtJaUlpSWlJaUZxa0ZTdFc0TzdkdXhneVpBZ0NBZ0xnNmVtcDFmTyt2cjc0NmFlZmNPREFBZno5OTkrWVAzKysycVhHYytmT3hmdnZ2dzgzTnplc1g3OGVQWHYyVkxuZnYzOS85Ty9mSHdxRkFvOGVQVUpHUmdaeWNuSWdrVWdnbFVwUlVsS0NYcjE2b1h2Mzd0WDZmdU9OTjlUV1dsSlNnaDQ5ZWxRTEZ5dUl4V0pNbVRJRm8wYU5xdkcrcmEwdFB2bmtFd3djT0xER0FCSUFTa3RMQVFBZE8zWlV6bGlzWUdscGlUbHo1dURWVjErRmtaRVIyclJwbzdaZUltcGFCSXFxUnljMUUxT21UR25zRW9pSW1yemc0T0RHTG9HSWlJaGFxSmlZR0t4WXNRSUEwSzFiTndRR0JqWnlSZFZKSkJKWVdsbzI2SmlscGFYS0pia3RUVVpHQnRMVDArSGo0OVBZcFJDUmxnUjFuR0xFR1lSRVJFUkVSRVRVSWpWME9BaWd4WWFEUVBsU1p5Y25wOFl1ZzRnTXdERG5qeE1SRVJFUkVSRVJFVkd6d0lDUWlJaUlpSWlJaUlpb0ZXdTJBYUdwcVdsamwwQkUxS1NKeGVMR0xvR0lpSWhhaVdhNnRUMFJFZjIvWmhzUU9qczdOM1lKUkVSTkd2ODlTVVJFUklaa1pXV2xmSjJabWRtSWxSQVJVWDAxMjREUTE5ZTNzVXNnSW1yUyt2YnQyOWdsRUJFUlVRdm03T3dNRXhNVEFFQldWaGF5czdNYnVTSWlJdEpWc3cwSW4zLytlVGc0T0RSMkdVUkVUWktqb3lOZWVPR0Z4aTZEaUlpSVdqQVRFeFA0K2ZrcDMrL2F0YXNScXlFaW92cG90Z0dobVprWjNuMzMzY1l1ZzRpb1NabytmVHIzSUNRaUlpS0RlL25sbHlFVUNnRUFmLy85Tjc3Nzdqdk9KQ1FpYW9ZRWltYSttMngwZERSKytPRUhaR1ZsTlhZcFJFU056c0hCQWUrKyt5NThmSHdhdXhRaUlpSnFKYzZkTzRldFc3ZXFYTE8zdDRlVGt4TUVBa0VqVlVXa3ZjREF3TVl1Z2NoZ0JIWDhDN25aQjRRQVVGUlVoS05IanlJeU1oTHA2ZW1RU3FXTlhSSVJVWU1SaThWd2RuWkczNzU5OGZ6eno4UE16S3l4U3lJaUlxSlc1dHk1YzlpMmJSdmtjbmxqbDBLa3MrRGc0TVl1Z2NoZ1drVkFTTlJVeUdReXZQMzIyeHEzLy83NzcyRnBhYWxSMjB1WExtSFRwazFxMndpRlFpeFlzQUE5ZXZUUXVBWWlJaUlpSW4xNDlPZ1JEaHc0Z0lpSUNKU1VsRFIyT1VSYVkwQklMUmtEUXFJR05tUEdEQlFVRkdqVWR1SENoZkQyOXRhNDcrRGdZQnc3ZGt4dEc3RllqS0NnSUxSdjMxN2pmb21JaUlpSTlLV2twQVFaR1JuSXk4dHI3RktJdE5LOWUvZkdMb0hJWU9vS0NFVU5WUWhSYTJGalk2TnhRSGp2M2oydEFzSkpreVloTVRFUmQrN2NxYldOVkNyRjJyVnI4ZVdYWDhMZTNsN2p2b21JaUlpSTlNSEV4QVJ0MjdaRjI3WnRHN3NVSWlMU1VMTTl4WmlvcWJLMXRkVzRiVkpTa2xaOWkwUWl6Smt6QnpZMk5tcmJaV2RuWSszYXRTZ3NMTlNxZnlJaUlpSWlJaUpxZlJnUUV1bFpYZUZkWmZmdTNkTzZmenM3Tzh5ZE94Y2lrZm9Kd01uSnlmajIyMjhoazhtMEhvT0lpSWlJaUlpSVdnOEdoRVI2cGsxQStQRGhRNTAyY083YXRTdmVmLy85T3R0RlIwZGoyN1p0NEZhalJFUkVSRVJFUkZRYkJvUkVlcWJORXVPeXNqSWtKeWZyTk03QWdRTXhjZUxFT3R1ZFAzOGVlL2JzWVVoSVJFUkVSRVJFUkRWaVFFaWtaOXJNSUFSMFcyWmM0Zm5ubjhmVFR6OWRaN3VqUjQvaXQ5OSswM2tjSWlJaUlpSWlJbXE1R0JBUzZabTJBV0ZDUW9MT1l3a0VBcnp4eGh2bzA2ZFBuVzBQSFRxRWd3Y1A2andXRVJFUkVSRVJFYlZNREFpSjlNemUzbDZyOXZVSkNBRkFLQlJpMXF4WjZOaXhZNTF0Zi92dE40U0dodFpyUENJaUlpSWlJaUpxV1JnUUV1bVpuWjJkVnUxVFUxTlJXRmhZcnpGTlRVMHhmLzU4T0RvNjF0azJKQ1FFZi96eFI3M0dJeUlpSWlJaUlxS1dnd0Voa1o2Wm1abEJMQlpyOVV4aVltSzl4N1d4c2NHbm4zNnEwUkxuWGJ0MjRmang0L1VlazRpSWlJaUlpSWlhUHdhRVJIb21FQWkwbmtVWUh4K3ZsN0ZkWFYyeGNPRkNXRmxaMWRsMng0NGRPSG55cEY3R0pTSWlJaUlpSXFMbWl3RWhrUUUwOUQ2RWxiVnQyeFlMRnk2RXBhVmxuVzIzYjkrT0kwZU82RzFzSWlJaUlpSWlJbXArR0JBU0dZQzJNd2dURWhLZ1VDajBOcjY3dXpzKysrd3ptSnViMTlsMno1NDkyTDE3dDE3SEp5SWlJaUlpSXFMbWd3RWhrUUZvTzRNd0x5OFBXVmxaZXEzQnc4TURuMzMyR2N6TXpPcHNlL1RvVWZ6d3d3K1F5K1Y2cllHSWlJaUlpSWlJbWo0R2hFUUdvRzFBQ09oM21YR0ZUcDA2NGROUFA5WG8wSlJ6NTg3aG0yKytRVWxKaWQ3cklDSWlJaUlpSXFLbWl3RWhrUUZvdThRWU1FeEFDQUNlbnA1WXNHQUJURXhNNm14NzllcFZyRnExQ2dVRkJRYXBoWWlJaUlpSWlJaWFIZ2FFUkFiUVZHWVFWdkR5OHNLbm4zNnEwWjZFY1hGeFdMNThPYkt6c3cxV0R4RVJFUkVSRVJFMUhRd0lpUXhBbHhtRWlZbUpCdDBEME12TEM1OS8vamxzYkd6cWJKdWNuSXlsUzVjaU5UWFZZUFVRRVJFUkVSRVJVZFBBZ0pESUFLeXRyU0VVQ3JWNnByUzBGUGZ2M3pkUVJlWGMzZDJ4ZVBGaXVMaTQxTmsyTXpNVFgzNzVKYTVkdTJiUW1vaUlpSWlJaUlpb2NURWdKRElBZ1VDZzB5ekMyN2R2RzZBYVZVNU9UZ2dLQ2tLSERoM3FiRnRVVklUMTY5Y2pORFFVQ29YQzRMVVJFUkVSRVJFUlVjTmpRRWhrSUxyc1F4Z2JHMnVBU3FxenNiRkJZR0FndkwyOTYyeXJVQ2dRRWhLQzc3Ly9uaWNjRXhFUkVSRVJFYlZBREFpSkRFU1hnREF1THE3Qlp1cVptWmxod1lJRjhQUHowNmo5cFV1WHNHelpNbVJsWlJtNE1pSWlJaUlpSWlKcVNBd0lpUXhFbHlYR0VvbWtRUThHTVRZMnh1elpzekZ5NUVpTjJ0KzdkdzlmZlBFRjR1TGlERndaRVJFUkVSRVJFVFVVQm9SRUJxTExERUtnWWZZaHJNekl5QWh2dmZVV0prNmNDSUZBVUdmN3ZMdzhyRml4QXFkT25XcUE2b2lJaUlpSWlJakkwQmdRRWhsSWN3a0lnZkpEVlY1NDRRWE1uejhmWm1abWRiYVh5K1g0NmFlZnNHM2JOdTVMU0VSRVJFUkVSTlRNTVNBa01oQUhCd2Vkbm91TmpXMjBFNE43OSs2Tkw3LzhFbTNhdE5Hby9lblRweEVVRklTa3BDUURWMFpFUkVSRVJFUkVoc0tBa01oQUhCMGRkWHJ1OGVQSGpYb1FpSnViRzVZc1dZSmV2WHBwMUQ0MU5SV0xGeS9Hc1dQSEdpM1lKQ0lpSWlJaUlpTGRNU0FrTWhCcmEydUlSQ0tkbm8yTmpkVnpOZG94TnpmSC9Qbno4Y0lMTDJqVVhpYVRJVGc0R0JzMmJFQitmcjZCcXlNaUlpSWlJaUlpZldKQVNHUWdBb0ZBNTFtRWpiRVBZVlZHUmthWU9IRWlac3lZb1hIUWVmWHFWU3hhdEFpM2J0MHljSFZFUkVSRVJFUkVwQzhNQ0lrTVNOMCtoQ1ltSnJYZWErd1poSlVOSGp3WVFVRkJzTE96MDZoOVRrNE9WcTVjaVpDUUVNamxjZ05YUjBSRVJFUkVSRVQxeFlDUXlJRFV6U0FVQ0FTMTNrdExTME51YnE0aFN0SkpwMDZkc0h6NWNqenh4Qk1hdFZjb0ZBZ05EY1d5WmN1UW5wNXU0T3FJaUlpSWlJaUlxRDRZRUJJWmtMcUFzS1NrUk8yelRXR1pjV1ZXVmxiNCtPT1BNV1hLRkkyWEhDY2tKR0Rod29VNGV2UW9aeE1TRVJFUkVSRVJOVkVNQ0lrTVNGMUFXTmVKdjAxeEh6K0JRSUJubjMwV1M1WXNnWnVibTBiUGxKU1VZUGZ1M1ZpeVpBbVNrNU1OWENFUkVSRVJFUkVSYVlzQklaRUIxWFZJaWJwOS9hS2lvdlJkanQ2MGI5OGVTNWN1eFlnUkl6UitKakV4RVVGQlFkaTNieDlLUzBzTldCMFJFUkVSRVJFUmFZTUJJWkhMb3N1RkFBQWdBRWxFUVZRQnFUdWtCQUJjWEZ4cXZmZm8wU05rWm1icXV5UzlNVFUxeFR2dnZJTTVjK2JBM054Y28yZmtjamwrLy8xM0xGcTBxRWtkeEVKRVJFUkVSRVRVbWpFZ0pESWdlM3Q3dFllUldGdGJxMzMrNXMyYitpNUo3L3IzNzQ4VksxYWdhOWV1R2orVGxwYUc1Y3VYWS92MjdTZ3NMRFJnZFVSRVJFUkVSRVJVRndhRVJBWWtGQXJWTGlNV2lVUnFBOFNtdk15NE1nY0hCeXhhdEFpdnZQSUtoRUtoeHMrZFBIa1NBUUVCaUl5TU5HQjFSRVJFUkVSRVJLUU9BMElpQTFPM0QyRnViaTQ4UER4cXZYL3IxcTA2RHpOcEtvUkNJY2FPSFl1bFM1ZWlZOGVPR2orWG5aMk5EUnMyNE91dnY4YWpSNDhNV0NFUkVSRVJFUkVSMVlRQklaR0JxUXNJczdLeTBLTkhqMXJ2U3lRUzNMdDN6d0JWR1U3Nzl1M3g1WmRmWXZMa3lUQXhNZEg0dVgvKytRZWZmZllaZHUvZXpXWEhSRVJFUkVSRVJBMklBU0dSZ2FrN3FDUXpNeE0rUGo1cW4yOHV5NHdyTXpJeXduUFBQWWQvLy92ZmRYNit5dVJ5T1k0ZVBZb0ZDeGJneElrVGtNdmxCcXlTaUlpSWlJaUlpQUFHaEVRR3AyNEdvVXdtUTVzMmJkVE90R3VPQVdFRloyZG5mUGJaWjNqdnZmZGdZV0doOFhQNStmbjQrZWVmRVJnWTJDd09haUVpSWlJaUlpSnF6aGdRRWhtWXVvQVFBSEp5Y3VEbDVWWHIvYmk0T0pTVWxPaTdyQVlqRUFqZzcrK1BWYXRXWWVEQWdWbzltNUtTZ3RXclYyUHQyclZJVFUwMVVJVkVSRVJFUkVSRXJSc0RRaUlEcXlzZ3pNek1WTHNQb1V3bXcrM2J0L1ZkVm9PenNiSEJyRm16OE5GSEg2azkyYmttMTY5Zng4S0ZDN0ZqeHc1SUpCSURWVWhFUkVSRVJFVFVPakVnSkRJd2RYc1FBa0I2ZWpwNjl1eXB0azF6WG1aY1ZkKytmYkZxMVNvOC8venpFQXFGR2o5WFZsYUc0OGVQWS83OCtUaDgrRENrVXFrQnF5UWlJaUlpSWlKcVBSZ1FFaG1ZcWFrcHJLMnRhNzJmbnA2T2R1M2F3Y2JHcHRZMkxXMGZQak16TTB5YU5BbXJWcTJDcjYrdlZzOFdGaFppNzk2OStPaWpqeEFhR3NxZ2tJaUlpSWlJaUtpZUdCQVNOUUJuWitkYTc2V25wME1nRUtnOTdUYzVPUm01dWJtR0tLMVJ1Ymk0WU42OGVWaTRjQ0hhdDIrdjFiTVNpUVFoSVNINDZLT1A4UHZ2djZPb3FNaEFWUklSRVJFUkVSRzFiQXdJaVJxQWk0dExyZmNlUFhvRUFHcjNJUVJhMWpManFyeTl2YkZzMlRKTW56NWQ3VXpLbWtna0V1emJ0dzhmZmZRUkRoMDZoTUxDUWdOVlNVUkVSRVJFUk5ReWlScTdBS0xXUU4wTXdzZVBIME1tazlVWkVGNjllaFdEQncvV2QybE5ocEdSRVlZTkc0WUJBd2JnOTk5L3h4OS8vQUdaVEtieDh3VUZCZmoxMTE5eDlPaFJqQjQ5R3FOR2pZSzV1YmtCS3lacW1oUUtCYUtqb3hFZUhvN2J0MjhqT3p1YlMvR3AxUk9MeGJDenM0T1hseGNHREJnQUh4OGZDQVNDeGk2TGlJaUlxTWtRS0JRS1JXTVhRZFRTWGJod0FaczNiNjcxL3BvMWE5Q21UUnNFQkFRZ0pTV2x4alptWm1iWXRHa1RSS0xXa2V0blptWml6NTQ5Q0E4UDErbDVjM056Qm9YVTZxU2xwZUhISDM5c0VTZWZFeG1TbDVjWHBrK2Zqalp0MmpSMktVUkVSRVFOUWxESDM0NXlpVEZSQTFBM2d4RDQzekxqSjU1NG90WTJSVVZGcmVvUC9ZNk9qcGc5ZXphQ2dvTGc2ZW1wOWZPRmhZWFl2MzgvUHZyb0kremR1eGRaV1ZrR3FKS282Ymg5K3pZV0wxN2NxdjQ5UWFRci9yd1FFUkVScWVJTVFxSUdrSnViaTltelo5ZDYvODAzMzhRenp6eUR1TGc0TEZ1MnJOWjJ6ejc3TEtaTW1XS0lFcHUwaWlXVCsvZnZ4NTA3ZDNUcXc4aklDUDM2OWNPb1VhUFFwVXNYTGkyakZpVXRMUTJMRnk5VzdzRXBFQWd3ZlBod0RCMDZGTzNhdFlOWUxHN2tDb2thbDFRcXhZTUhEM0QyN0ZtY1BuMGFGZi8zMTl6Y0hFdVdMT0ZNUWlJaUltcng2cHBCeUlDUXFBRW9GQXE4Kys2N0tDNHVydkgrNk5HajhmcnJyNk9zckF5elpzMkNSQ0twc1oyVGt4UFdyVnZYYXNNdGhVS0JXN2R1WWYvKy9ZaUxpOU81SHc4UEQ0d2FOUW9EQnc1c05VdTJxZVZTS0JSWXZueTVjaWFVblowZFpzeVlBVzl2NzBhdWpLaHB1blhyRmpadjNvenM3R3dBNWN1TkF3TURXKzEvVzRtSWlLaDE0Qkpqb2laQUlCQ29YV2FjbnA0T29IeVdtN3BseGhrWkdVaE5UZFY3ZmMyRlFDQ0FqNDhQUHYvOGN3UUVCS0JyMTY0NjlYUHYzajFzMmJJRjgrYk53Lzc5KzVHYm02dm5Tb2thVG5SMHRESWNGQWdFK09DRER4Z09FcW5oN2UyTkdUTm1LQVBCMjdkdkl6bzZ1cEdySWlJaUltcGNEQWlKR29pTGkwdXQ5eXIySUFTQVBuMzZxTzBuTWpKU2J6VTFWNVdEd29VTEY4TEx5MHVuZm5KemMzSGd3QUY4K09HSDJMeDVNeElURS9WY0taSGhWVDdJWi9qdzRlamV2WHNqVmtQVVBIaDdlMlA0OE9ISzk1Y3ZYMjY4WW9pSWlJaWFBSzZ0STJvZzZtWVFabVJrUUtGUVFDQVFvRmV2WGhDSlJKREpaRFcydlhyMUtzYU1HV09vTXBzVmdVQUFiMjl2ZE8vZUhURXhNVGh3NEFCaVkyTzE3a2N1bCtQQ2hRdTRjT0VDUEQwOU1XclVLUGo1K1VFb0ZCcWdhaUw5cW56SXd0Q2hReHV4RXFMbVplalFvVGgxNmhRQTZQVGZEaUlpSXFLV2hBRWhVUU5STjRPd3BLUUV1Ym01c0xXMWhWZ3NSdmZ1M1hIejVzMGEyOGJIeHlNL1B4OVdWbGFHS3JYWnFRZ0t2YjI5RVJNVGc0TUhEK0xXclZzNjlSVWZINC80K0hoWVdWbGgwS0JCOFBmM1I0Y09IZlJjTVpIK1ZPeWpCZ0R0MnJWcnhFcUltcGZLUHkrVmY0NklpSWlJV2lNR2hFUU5STjBNUXFCOEgwSmJXMXNBUU4rK2ZXc05DQlVLQmE1ZHV3Wi9mMys5MTlnU2RPL2VIZDI3ZDBkeWNqTEN3c0p3NGNLRldtZGpxcE9mbjQrd3NEQ0VoWVhCM2QwZC92NytHRFJvRUd4c2JBeFFOWkh1cEZLcDhqVlBLeWJTWE9XZmw4by9SMFJFUkVTdEVmY2dKR29nZFFXRWxmY2hWSGRRQ1ZDK3pKalVjM2QzeC9UcDAvSHR0OTlpM0xoeHl2QlZGOG5KeWRpMWF4Zm16cDJMOWV2WDQvTGx5enFGamtSRVJFUkVSRVJORVdjUUVqVVFCd2NIR0JrWm9heXNyTWI3R1JrWnl0ZU9qbzVvMzc0OWtwS1NhbXg3OCtaTnlHUXlpRVQ4RWE2TGxaVVZYbnJwSmJ6d3dndTRmUGt5amgwN2hvU0VCSjM2S2lzcnc5V3JWM0gxNmxWWVdGamd5U2VmeEpBaFE5Q3BVeWZVY1dJOEVSRVJFUkVSVVpQRmRJR29nUWlGUWpnNk9pSTlQYjNHKzVWbkVBTGx5NHhyQ3dpbFVpbGlZbUxRczJkUHZkZlpVb2xFSWd3YU5BaURCZzFDZkh3OHdzTENFQkVSQWJsY3JsTi9CUVVGT0hIaUJFNmNPQUUzTnpjTUdUSUVRNFlNZ1oyZG5aNHJKeUlpSWlJaUlqSXNCb1JFRGNqWjJibldnTERxOVQ1OSt1RGd3WU8xOW5YMTZsVUdoRHJ5OVBTRXA2Y25IajkrakJNblR1RFVxVk9RU0NRNjk1ZWFtb3FRa0JEczI3Y1AzYnQzaDYrdkwzeDlmZUhnNEtESHFvbUlpSWlJaUlnTWd3RWhVUU5TdHc5aDFZQ3dZOGVPc0xXMVJVNU9UbzN0SXlNak1XWEtGQzV0clFkN2UzdTg5dHByZVBubGwzSHg0a1djT1hNRzhmSHhPdmVuVUNodzY5WXQzTHAxQzhIQndlalVxUlA2OWV1SGZ2MzZ3ZFhWVlkrVkV4RVJFUkVSRWVrUEEwS2lCdVRpNGxMcnZieThQRWlsVXVXcGlnS0JBSDM2OU1HcFU2ZHFiSitWbFlXRWhBUjRlbm9hcE5iV3hNVEVCTU9IRDhmdzRjUHg4T0ZEbkR0M0R1ZlBuMGQyZG5hOStyMTc5eTd1M3IyTGtKQVF1TG01d2MvUEQ3Nit2dkR3OEdDd1MwUkVSRVJFUkUwR0EwS2lCcVRKU2NZZE9uUlF2bGNYRUFKQWVIZzRBMEk5YzNWMXhXdXZ2WVp4NDhZaE9qb2FaOCtleFpVclYrcDlhbkZxYWlvT0hUcUVRNGNPd2NIQlFUbXpzR3ZYcmpBeTRvSHlSRVJFUkVSRTFIZ1lFQkkxSUhVekNBSGc0Y09IS2dHaGo0OFB4R0l4cEZKcGplM0R3OE14ZWZKa3prWXpBQ01qSS9UczJSTTllL1pFWVdFaC92NzdiNXc3ZDY1ZVM1QXJaR1ZsSVN3c0RHRmhZYkN5c2tMZnZuM1JyMTgvK1BqNHdOallXQS9WRXhFUkVSRVJFV21PQVNGUkEzSnhjWUZBSUlCQ29hangvc09IRDFYZW01aVlvRy9mdnJoNDhXS043Yk96czNIbnpoMTA3ZHBWNzdYUy81aWJtMlBreUpFWU9YS2tYcGNnQTBCK2ZqN09uRG1ETTJmT3dNVEVCRjVlWHZEeDhVR1BIajNRdm4xN2hyOUVSRVJFUkVSa2NBd0lpUnFRaVlrSkhCd2NrSm1aV2VQOXFnRWhBQXdZTUtEV2dCQW9uMFhJZ0xEaFZGMkNmTzdjT1Z5NWNnV2xwYVgxN3J1a3BBUTNiOTdFelpzM0FRQ1dscGJ3OXZaR2p4NDk0T1BqQXljbkp3YUdSRVJFUkVSRXBIY01DSWthbUt1cnExWUJZYTlldldCbVpvYWlvcUlhbjdsOCtUSmVmLzExN21QWHdDb3ZRUzR1THNhTkd6ZHc1Y29WWEwxNnRkWmZLMjFKSkJKY3Zud1pseTlmQmdBNE9qb3F3MEp2YjI5WVcxdnJaUndpSWlJaUlpSnEzUmdRRWpVd1YxZFg1UXl4cXRMUzBxQlFLRlJtaVlsRUl2ajYrdUw4K2ZNMVBwT1RrNE80dURoMDY5Yk5JUFZTM1V4TlRlSG41d2MvUHovSVpETGN1blVMVjY1Y3daVXJWNUNmbjYrM2NUSXpNM0g2OUdtY1BuMGFBT0R1N3E0TURMMjh2SlFuWUJNUkVSRVJFUkZwZ3dFaFVRTnpkWFd0OVo1VUtrVk9UZzdzN094VXJnOGNPTERXZ0JBb1gyYk1nTEJwRUlsRTZOV3JGM3IxNm9XMzNub0xkKzdjd1pVclZ4QVJFWUdzckN5OWpwV2NuSXprNUdUODhjY2ZFQXFGNk55NU03cDI3WXJPblR2RDA5TVR0cmEyZWgyUGlJaUlpSWlJV2lZR2hFUU56TTNOVGUzOWh3OGZWZ3NJZlh4OFlHRmhnWUtDZ2hxZmlZaUl3SlFwVTdqTXVJa3hNaktDbDVjWHZMeThNSG55Wk55L2YxOFpGcWFtcHVwMUxMbGNqcmk0T01URnhTbXZPVGc0S01QQ3pwMDd3OFBEQXlZbUpub2RsNGlJaUlpSWlKby9Cb1JFRFV6ZERFS2dmSm14dDdlM3lqV1JTSVIrL2ZyaHpKa3pOVDZUbTV1TDJOallhczlSMHlFUUNPRGg0UUVQRHcrTUd6Y09xYW1wK09lZmZ4QVJFWUhFeEVTRGpKbVZsWVdzckN6bEhvWkNvUkR0MjdkWENRMHJUdFltYWloU3FSUi9IRHFFa2M4K0M1c3FmeGxDUkVSRVJFU05nd0VoVVFPenRiV0ZXQ3lHVkNxdDhYNU5CNVVBNWFjWjF4WVFBdVhMakJrUU5oOXVibTV3YzNQRG1ERmprSitmaitqb2FFUkhSeU1xS3FyV1EyenFTeTZYSXpFeEVZbUppVGh4NGdTQThwT1NPM2Z1ckJJYW1wdWJHMlI4b3R6c2JIejVXUUJ5aXFRNGMrSXZyUGptNjNyL2ZwUEw1UkFLaGRXdVY5M1BWVisrMjd3TlBYdDRZOWlRSi9YZWQyTTRkUGhQaU1WaVBEM0N2OGJ2a1lpSWlJaGFCd2FFUkExTUlCREExZFcxMWxsanRRV0UzdDdlc0xTMGhFUWlxZkYrUkVRRTNuenpUZjRCcnhteXNyTEN3SUVETVhEZ1FDZ1VDcVNucHlNcUtncFJVVkc0ZGVzV0Nnc0xEVGEyUkNMQjlldlhjZjM2ZGVXMU5tM2FvRjI3ZG5CM2QwZmJ0bTNScmwwN3RHblRociszcUY0ZVBuaUFsWXNYSTE4T0dJbk5rRnRjak4zYnQyUGFyRm4xNm5mN3pqMlFTQW93K2JWWDRPemtDQUFvS3l2RHRKa2ZZL0pyWXpGeTJCQzkvZDZWRkJUZzhKOG5jUER3bnpqVXd4c3ozMzBMbnAwNzZxWHZ5aTZHWDhHZ0FmMjBldVorMGdOMGFOOU82N0V5c3g1ajk3NEQrR1h2cjNoOXdqaWRna0pKUVFFc0xTeTBIcHVJaUlpSW1nNEdoRVNOUUplQVVDZ1V3cy9QRDZkT25hcnhmbjUrUG1KalkrSGo0Nk8zT3FuaENRUUN1TGk0d01YRkJVODk5UlRLeXNxUW1KaUlxS2dvUkVkSEl5NHVEbks1M0tBMXBLV2xJUzB0RFZldVhGRmVFd3FGY0hOelE3dDI3VlQrNStUa3hDWEtyWUJDb1VCaVFnSWkvLzRiaWZIeDFlNmJpc1hvNWV1TFBuNStzS25oY0p6NDI3ZXhjZTFhU0NDQ3dGZ0FSYWtNLzhmZWZjYzNWZlYvQVAvY3pEWmRkRy9LTEdXSXlNTmVNbVFKQ0FvSXFEZ1FVUkVSVlBBSE1nUWVVR1FKb3VEaVVSUVJKeWdJZ3F3aVpTalRza3RwYVJtZDZVeVROTW45L1JGemFXMlQ3c25uL1hybFJYUFB5YjBuTkMzaGszUE9WeU1IaG93WVVlR3hLUlVLYk4rNUI3djI3TWZnQVgzeHpQaXhjSGR6dzYzYlNWaTZjaTIrMkxRRlkwYU53TkJCL1N2OFdqMTg1RStZVENZQVFFTGlEVVNmdjRpbVRSb1ZPbTljL0hVc2UyOGQ1djdmZEFUNCs1WHJPdk1XTGNXQWZyMHg4YW5Ib0ZLWHZHOW80bzFibVA3R1BQVHUyUlhUWHBvRXRWcGQ2bXZaOWlXOWVTc0oyN2J2UlB0Mjk4RFh4N3ZVajEvM3llZjQ2OVFackZxNkVPNXVicVYrSEJFUkVSSFZMZ3dJaVdxQW8zMElVMUpTWURLWm9GQVUvZkhzM0xtejNZQVFzQzR6WmtCWXY4aGtNbWtKOFBEaHcyRXdHSERwMGlWcGhtRkNRa0sxak1Oc05rdFZrd3RTcVZUU0xNT0NzdzQ5UFQwWkhOWVRGLzcrRzl1Kyt3NmhqUnJoUDEyNjRKSEhIb05GRkpDZFo0WlNJY0JGTFVkT1RqYk9uRGlCRFI5OEFCOC9QencwZXJRVUZQNTE1Q2krM1BBWkRISTFBQk5FVXo0YXFKV1k5ODR5TktpRVBRaWRuSndBQUNhVENmbjVKbWttbTBxcGhNbGtRbDZlSHA0ZUhoVitQWXFpaUI5LzNpSGRWNnRWMkxsN0gzYnUzbGVvWDNKS0NySnpjdkh5YTdPeFpNRnNORy9hcE16WGtzdmwyTDMzQUhidlBWQ214KzNaRjRrclYrT3c1SzFaMG16S2tpaVZkLzZ0ZVh2aEhIaTR1OEZnTkdMeDBsVklTbmE4M1lFeFB4OEppVGNBQUxQbkw4R3lKZlBoL00vM2c0aUlpSWpxRmdhRVJEWEFVU1ZqVVJTUmxKU0U0T0RnSW0wUkVSRndjM05EZG5aMnNZKzFMVE11TGx5aytrR3RWcU50MjdabzI3WXRBR3VCbXZQbnp5TW1KZ1pYcjE1RlhGeGNsYzh3TE1ob05FcjdHaGFrMFdnUUVoS0N3TUJBK1ByNnd0ZlhGMzUrZnZEMTlZVzd1enZEd3pvZ1B6OGZuNjliQjQyTEMxNmFNUU5hdlJxblluVDQrY2NVYUhQdXZNWmtBaERxbzBLcmhoMHc2ZlZlU0x4NkVSOHNYNDVCdzRZaEpTa1p2MjdmRG92R0RmazZIV0EwSU5ETEUzTVcveGZPbGJUWFpjSGZkeTlNZkZLcTVxNVVLb0E4b0hldjd1alJyWE9GcnhONStDaXV4c1pKOTI4bnBRQklzZHRmbTVHSmRaOThnWGYvT3c4S1JkbVc3TXJsTXBqTlpyaTd1YUZSV0dpSi9XL2RUa0pLYWhvQTREL3Q3b0czVittRDE0TExpZVZ5NjkrZFdxWENoS2Nld3lzejVpQTN0M1JiSEZ5OEhJTjVpNVppeVZ1em9WUXFTMzE5SWlJaUlxb2RtQ0lRMVlDU0tobmZ1bldyMklCUUxwZWpVNmRPMkx0M2I3R1B5OG5Kd2VuVHA5R2hROW4ycnFLNnk4UERBMTI3ZGtYWHJ0YUNDZm41K1lpUGowZE1USXgwUzB0THEvWng2WFE2WEw1OEdaY3ZYeTdTcGxLcHBOQ3d1QnVMcE5TOG5Kd2NySDMzWFF3YU5neWhFZTN4dzdGTVhFb3Mvb01KaXdqRXB4Z1JuMkxFL3JQWjZIVlBRN3c2Wnk0V3pweUJqSnhjS0QyOG9NL05BWXg2TkFzTHc4eDVjeUd2eEE4eDdPMlhad3NLSzRQWmJNYm5YMjJSN29jM2I0cVZieStBazFQaHBienZyLzhNMjdidkFnQTgrOVJqR0R0cVJMbkNjTnZZMjdTT3dNSTVNMHZzLytubm0vRE45MXNCQU9NZkcxMm1QUVJsL3hxZktJb0FnRVlOUS9IcEJ5dmg2dXJDV1lGRVJFUkVkd0VHaEVRMXdOL2ZINElnU1A4Uit6ZDcreEFDUUpjdVhld0doQUJ3Nk5BaEJvUjNNYVZTaVdiTm1xRlpzMmJTTWExV2k2dFhyMHF6REdOalkyRTBHbXRzakVhakVUZHUzTUNOR3plS2JYZHhjYkViSHZyNCtFaDdwbEhWTUp0TVdMOXlKVWFQSHcrTFMwT3MvU1VaZXVPZDMxVUNBS1ZLQVVFcEJ5d2lURWF6Tkd0Vm55L2l0eE5hYlAvaUM1aU1acWdhZUVPbnk0V1lwMFBuanYvQmN5Ky9YSzdBVEJSRkpONjRpZENRb2grY2xGVnFXanAyN2RtSHh4NTlwTlFoNGhlYnZrVkM0ZzNJWkRLMGE5c0dKMCtmeGFKM1ZtTGgzSmxTR1BmM3VRdjRlY2R2QUlDV0VlSGxEZ2VCeWcwM3kzSXRzOG1NLzc3N0hsdzB6cGcrNWZreTdVVklSRVJFUkhVYkEwS2lHcUJTcWVEdDdZM1UxT0wzZDNJVUVJYUhoNk5CZ3diSXlNZ290djMwNmRQSXpNeUVoNGRIcFl5VjZqNVBUMDkwNk5CQkNvN05aak1TRXhNTHpUSzhmZnQyRFkveWp0emNYT1RtNWlJdUxxN1lkaGNYRnpSbzBLRFltNmVucC9SMVdRbzEwQjNmYk55STduMzZRTmtnREIvdlRJWFpZajB1azh2Zzd1VUtqWnNHTWtYaEFNdW96MGRPZWc1eU1qS2dQYllPQ3BrT2FsZFg1T1htSWo5VGkvdnY3NFduWDNpaDNHUDZlc3VQK1Bhbm4vSHgrOHZoNytkYmthZUhZMytleE9kZmJjSHh2MDdoLzE2YmlxQkFmNGY5ejBhZngrYnZmZ0lBUFBmTUUzam93UUY0Y2RvYk9QYlhTU3grOXozTW5qRU50MjdmeGx0TGxrTVVSYmk0YURENzlha1ZXa1l2cjhLQWNOck11VWpYYXFYN0JaY1FUM3pwVldnek1nRll0ek40YWRJenBUNnYyV3htcFhNaUlpS2lPb3dCSVZFTkNRb0tLbGRBS0pQSjBMMTdkK3pZc2FQWWRvdkZncWlvS0F3ZVBMaFN4a24xajF3dVIxaFlHTUxDd3RDdlh6OEExaVdsc2JHeFVpR1N4TVJFM0xoeFE2cllXcHZZQWtSN014QnQxR28xM056Y2l0emMzZDNoNnVvS2QzZDN1TG01d2RYVkZXNXVibkIyZHI3cjkrKzhkZU1HMHBLVE1lTHhwL0hlVDhsU09LaDJWc0U3MEt0SU1BaFlaL2NwVlRLNE41QWo4YmYzb0ZSYW9ISjJnVUduZ3lFekMyUEdqY1dGdi8rdTBMaDY5ZWlLenpkdHdaTGxhN0RxblFVVm1tRjM3TThUQUlEekZ5L2orWmRmeDJ1dnZJamVQYnNWMnpjMUxSMXZMMThEVVJReFl0aGdqSDU0R0FCZzNxelg4TXFNT1lnOGZCUzZ2SGNRRjM4ZG1abFprTXZsbVB2R2RBUUdPQTRkUy9SUHVHZzJtWkdUbTF0aTkvejgvRktmZXNyekV6RDlqWG5JTjVtZ1VNZ0wvWXpuNmZYU3N1bWR1L2VpZ2JzN0hoODdzc1J6cHFkck1XZlJVdlRvMmdtUFBmcElxY2RDUkVSRVJMWEgzZjAvSWFJYUZCZ1lpTE5uenhiYmR1dldMWWlpYUhjR1NxOWV2ZXdHaEFBUUdSbUpRWU1Hc1JBRWxacXJxMnVoNGllQWRVWlFVbElTRWhNVGtaaVlLQVdIU1VsSmRwZkgxeVlHZ3dFR2c4RnVFRjhjbFVvRkZ4Y1hhRFFhT0RzN1MxL2JiaTR1TG5CMmRvWmFyUzd4VmhkblUyM2RzZ1dQamgrUGZhZXprYU8zcG9NcXRRSStJZDUyZjUra0hOc0NmZHAxYUcvRndjbEZDYmxLQTMxdUxuTFRNNkVMZUJvdWpUb2pNRDBkRjZLajBiSk5tM0tOS3pRa0NGMDYvZ2RIanYrRmI3N2ZXdTRRU3FmTHc0bFQxdCs3Y3JrY1Q0d2JoVTcvdWEvWXZwbFoyWmc1WnlGU1V0TXdjc1JRdkRqeEthbXRVY05RTEpyN0J0NlkrMS84ZGZJMEFPdnkvamRuVGtPSDl1M0tOYmFDQkZqL3JvLzlkUklqeGp4ZDRmTVYxS3hwWTN5MTRVTzR1YnBBSnBOaDlsdExjUHl2VXdDQWI3NzRDSCtkUElQTjMxcG5URVllUG9ySXcwZExQR2RLYWhxeXNyTngrY3BWbUV4bVBQblk2SEtQNythdEpQeTJkei8ranI2QXBPUVVHSTFHYUp5ZEVSRGdoOVl0VzZCUHJ4NElEYkZmNkl1SWlJaUl5b2NCSVZFTmNWU29KRGMzRnprNU9YQnpjeXUyUFNnb0NFMmJOc1hWcTFlTGJVOU1URVI4ZkR3YU5XcFVHVU9sdTVSY0xrZFFVQkNDZ29MUXFWTW42Ymh0RDBGYmFHZ0xEdTB0ZTY5TGpFWWpqRVlqdEFXV1lKYVhYQzZIV3EyR1NxV0NRcUdRYmtxbEVuSzV2Tmo3U3FVU01wa01NcGtNZ2lDVStHZGxmZ2hnME91Um01ME5kNTlBSE4zN3o1SnpBZkFLOENwMEhiUEpqQnh0TG95R2ZBaUNpTHo0VXhETWVYQnlWVUt1ZEVKZWJnNTAyaHprQkw0RWkxTWdOdTNPd0x5eEQyRDNMNytVT3lBRWdGRVBEOFdSNDM5aDQ5ZmZvVXVuLzZCSm83QXluK1BBb2NNdy9MUC81cEJCRDJETXlPRjIreTVZc2h3M2J5Vmg2b3NUOGRDUWdZWGF6R1l6VHA4OUI0dkZJaDF6VXF1UWtaRUprOGxVNFptb2dzejY5MTJlS3NhbDRlRnUvYmZGWkRMaGJQUjU2WGo4OVVUMDd0a05VVWYveEw2RGY1UngxRllidi80V1pyTUp6NHdmVjZiSGlhS0lEUnMzNDlzZmY0YlpiTVlicjc2TXRtMWE0dWF0Skd6WStEVk9uRHFMRTZmTzRzdk4zMlA0a0lGNDZma0ovQkNNaUlpSXFCSXhJQ1NxSWFXcFpHd3ZJQVNzc3dqdEJZU0F0VmdKQTBLcUNpcVZDbzBiTjBianhvMExIYy9KeVNrVUd0NitmUnRKU1VsSVQwK3ZvWkhXTExQWkRKMU9CNTFPVjNMbld1RHN5Wk5vMDY0ZExpVWFZTXU5bkYyZG9WRGZlYXRnMU9jajlVWWFMUCtzUFRZbW5VRzNuajNockpiaDExKzJ3YWczUVpkdGhMckRXOGhPa3dFaWtKeHFocXRuQ0JJVEVpQmFMQkRLdVR6NDNudGFJelFrR0FtSk43QnMxWWY0WU5YYlpWNXF2R3ZQZmdDQVJ1T01weDU3MUdIZm1kT25JQ3NyQytITm14WTZmdjdpWmF4ZC94a3V4OFFDQU82N3R3MWk0NnhMak4vNzRHTnMvUHBiOU85N1AzcDA2NHlJOEdZVkNySEtVOFc0TEtMUFg0UmViNUR1VDM5akhrWTlQQlN2VFgwQjQ4ZU5Sa2h3WUtIeGI5MitDMnZYZndZQStOLzY5eXFsYUl6TjU1dTJTSHM5QW9CZXI0ZS9ueS84L1h6eDlzSTM4ZGd6TDBLbnk0TW9pdGk2ZlJkOGZMd3hkdFNJU3JzK0VSRVIwZDJPQVNGUkRTbE5RQmdlSG02M3ZVdVhMdmpxcTYvczdqMFZGUldGY2VQRzNmVjdxbEgxY1hWMVJVUkVCQ0lpSWdvZE54cU5TRTVPUmxKU0VwS1NrcVRnMEJZZTFvWGx5bmVEeE92WDBiSnRXNXhMdWhNWWFWeWQ3blFRZ2ZSYldpa2NoR2lCY0RNU0VZOHZnS2ViRWdhamlIM2JmNEpUODBkaGxIbkF4YzJBbkN3akxDS3c3M1F1dkx5OGtKMmREZmNLRkZBYU9yZy8xbjN5T2E1Y2pjVVAyM1pJZXdLV3hvV0xsM0grNG1VQXdHT1BQZ0lQRDNlSC9RUDhmUkhnZjZjZ3lvMmJ0N0RoeTI5dzhGQlVvWDV0V2tWZ3l2UFBZc1BHelRoODlEalN0Um5ZOHNNMmJQbGhHMXhjTkFodjFnVE5telZCdzlBUXVMdTZ3czNORmExYnRuQVlibGJYekxqOWtZY0wzWmZKWlBqMmg1OXg4K1p0ekovOXV0U25kODl1UmNaa3RsaVFrWkdKQmcwcXB5Q1dyUUswVFV6c05lbHJWeGNYdEdrVklTMkZCb0NkdisxbFFFaEVSRVJVaVpnY0VOV1FCZzBhd01uSkNYcTl2dGoybXpkdk9ueThScU5CaHc0ZGNPVElrV0xiYzNKeWNPclVLWFRzMkxIQ1l5V3FDSlZLaFpDUUVJU0VoQlJweTgvUFIycHFxblJMUzBzcmRGK3IxUlpheGtsVkoxT3JoWmVYRjdKdW1LVmpTcFZTK2pyZllJSXAvMDVCaS94YngrSG1ya0hVcmg5eDgzbzhkTmxaVVB1M2hVSGhCcmxjZ01wTmdid2NJMlJ5NEdhcUVWNCtQc2pRYWlzVUVQYnYyd3NmYi9nU1pyTVpYMzc5SFFiMHZiL1VqOTMwN1k4QWdJYWh3UmcxWW1pcEh4ZDkvaUsyL3JJVGtZZVB3bUt4d00zTkZTT0hEMEg4OVVUc2p6eU1MemQvandzWHIrRHRoVy9pNzNNWHNQSHI3M0Q2YkRRQWE0WGdVMmVpY2VwTWRLRnpidDN5T1Z4ZFhPeGVzenJpUVpQSmhNZy9qc0REM1EwbXN4bTV1VHAwNzlvSkJ3OUY0WThqeHhFYkY0L2NYQjBXdi9zZWZ0eTJBeSsvT0xIUTQ5OWR1UlpaMmRsWXRYUVJmSDI4S3p5ZWYrL1pxVktwQ3QxM2RuWXVkRCs1REV1cWlZaUlpS2hrREFpSmFvZ2dDQWdNRE1TMWE5ZUtiVTlJU0NqeEhEMTc5clFiRUFMV1pjWU1DS2syVXlxVkNBd010RHVqMW13Mkl5TWpRd29QdFZvdE1qSXlwSnRXcTRWV3E0WHhuMzNscVB4ME9oMmNOUnBwano3Z3psNTRnUFY3VVpDb1MwTmFyanYrUHUwR3VBeUZ5azBCTno5L0tKVUNuT1VDWklLQUhEVWdrd0g1SmhGT3pzNFZYbTd0N3VhR3RtMWE0ZFNadjZITHk4TjNXMytCajNmSjRkU2xLekU0OXVkSkNJS0E2Vk9lTDNGbWRWSnlDdlpISHNidXZUQ1VKS2NBQUNBQVNVUkJWQWR3UGNGYUxUczRLQkJEQmoyQW9ZUDdRK1BzalArYisxOEFRSU1HSGxnd2R5WUVRVURiTnEyd2ZNbDhIRHA4RkF2ZVhnRkJFQXJOa0czZXRBa2VlL1JodUdnMERxOXZlOFRwczlGNC91VVpKVDYvdEhMc21Ya282aGl5YzNJeGRIQi8vUHJiWGdEQWd3UDY0ZUNoS01qbGN2aDRlV0hiOWwwQWdBdVhydUNsNmYrSFZpMWJTSThmMUw4djFxejdGSy9QZWd1cmxpNkVsNWRuc2RkNTVvVlhISTdqZit0WEF3QW1UM3dhSzk1ZkQ0UEJnS2FOR3hXWkhSb2ZYL2pmUkMvUEJtVjZ2a1JFUkVUa0dBTkNvaG9VRWhKaU55Qk1URXdzOGZHdFc3ZUdsNWVYM1QzZXpwdzVnOHpNVEhoVVlNWU9VVTJTeStYdzl2YUd0NE1RU0JSRjZQWDZJdUZoZG5ZMnNyT3prWldWaGF5c0xPbHJlN04yNzNZZW5wN0kxR3JoN3VJR3BGaVBXY3dXeUpYV21WMUtkZUczREtwbVE1Q1pwSWNpeHdpNVRJREdSUWxYTnprVUNnRUtwUUI5amhIcWZ3SkNmeThGTWk1cDRlbFpmSWhVRnQyN2RzS3BNMzhEQUk3L2VRb1BEbnJBWVgrTHhZSTFIMzRHVVJReFpOQUR1S2QxUzRmOTEzM3lPWDdZVnJSS3ZKTmFqYjM3RDJIdi9rTUFnTVFiMWxuZWVYbDZUSDN0elVKOVUvLzVuZXpoNFk2aGcvb0RBSzdFeEdMTy8wMkhzNU1UU2t1bnk4UFZhM0dsN2w4V1czN1lCZ0I0b0U4dmJOKzVCd0RRSXJ3cHVuYnFnTkRRSUNnVUNoeUl0QzZuZG5WeHdaSUZzM0U1SmhibnpsOEVZTjE3OGY0ZVhYSHdqeVA0djNtTHNXcnBRcmk0RkEwK0V4SWR6NGEzNmR1N0IzcDA2NHc4dlY0cW9tS3o3K0FmaUx0ZU9DQWNObmhBMlo0d0VSRVJFVG5FZ0pDb0JoVzM1TkpHcTlWQ3A5TkI0MkNtaVV3bVE4K2VQYkZ0MjdaaTJ5MFdDdzRmUG93SEgzeXd3bU1scXEwRVFZQ3pzek9jblowUkZCUlVZdi84L0h3cExMU0ZpTFppSWlYZDdPMzVXUjk0ZTNraE5Ua1pYbTVlQUt3aHFrRm5nTkxKdXN4WXJwRER4Y01GdVptNTBtTjgvTlFRWVlIWlpJRlhvQ2VjWGVTUUt3UW9GUUt5VXd4UXFRRzVER2paeUFtL0gwcEdnMG9JQ0Z0RjNObWJ0ZUFNUjNzT1JSMURSa1ltUWtPQ01mbTVwMHZzUDJMWVlJaWlpSzZkTzZKdG01Yll1WHNmM3Z2Z1k3dEJuY0Znc051V2s1TUx6d1llR0Q1MFVJblhMY2cyNjdCYmw0NVZVcVRrcjFObkVIUDFHanAzYkY5a2VmQ2llVzhBc0FhSXVydzhBTUNFSjhlaFZVUzRWSmpGWnNKVGowbkxrZDlhc2d4TEY4MHRjK0dZZ2xRcUpWUUZscldMb29pZmQveUdkWjkrTGgyVHkrVVlPMm80eG95eVg0R2FpSWlJaU1xT0FTRlJEWElVRUFMV1dZU09DcFVBUUk4ZVBld0doQUFRR1JtSndZTUhWOXVtOTBTMW5WS3BoSmVYRjd5OHZNcjhXSlBKQkwxZUQ3MWVENFBCSVAxcHV4VjNQRDgvSHlhVENTYVRDZm41K1RDYnpZV08yWTdidnJaWUxMQllMQkJGVWZxejROZkZIYXNNcmU2OUY1Ry8vNDd1dzlyaW9IV0NIbkt6ZEhEMWNwWDZOUEIxaHdBZzU1K1FVQkFFZUhzNVE2RnhocnVuQm5LbE5SeTBXRVJZekNZNHFRQzVRa0JFaUFJN1RTYW95ekI3enA2bWpjT2dVQ2hnTXBuUXZVdW5FdnRuWkdSQ3JWSmh6c3hwVUt2VkpmWVBEUERINUVuUFNQZUhEdTZQaHFIQjhQWHhocmVYRjFRcUpmWkhIc2JpZDk4REFIeXlkZ1VhTjJwWTZCelBUNTJCcTdGeDZOVGh2aktIZzFWTkZFVjgrdmtteU9WeVRIcG1QSElMTFB1MnZaVHk4L1B4MDgrL0FnRENtemZGc0FlTG42MFhIQmlBZ1EvMHhxKy83Y1dwTTlINDM1ZmY0Tm1uSGl2VTUvZnQzNVZybk5IbkwyTDlwMS9nNHVVWUFJQ2Zydzk2ZE8yRWg0WU1Ra2l3NHlKZlJFUkVSRlIyREFpSmFsQkpBZUdOR3pkS0RBZ0RBZ0lRSGg2T3k1Y3YyejFIWEZ3Y0dqZHVYTzV4RXBHVlFxR0FxNnNyWEYxZFMrNWNUY2FQSDE4cDV3bHQxQWp4Y1hGNHpFOEZMemNGMHJOTnlEZWFrSk9SQzljRzFvSWFna3hBQTM4UHVIbTVJdCtRRDVsY0JxV1QwaHBxbXU0VWswbEpUTCt6dk5oVGhRdW5UK09lZSsrdGxISEs1WEswYTlzR2FlbnBHRE5xT0hidTN1ZXd2eUFJbUQzekZUUnQwcWpjMTJ6YnBsV2grNy8rOWpzQWE4R1RmNGVEQUpDU1lpMmc0VmZPNGgyaXBlb3FlKy9hc3g4eFY2L2gwWkVQSWF4aENQNCtkNkhBaGEzWC9XSGJEcVNtcFVPdFVtSFdheTg3L0lCcDlNUERzSFAzUG9paWlHOS8vQmtQRFJsWW9hSWxhZWxhZlBqSjU0ajg0d2phdElyQWl4T2ZRcWNPOXlFMEpMamM1eVFpSWlLaWtwVi9IUWdSVlppbnA2ZkRKY1NsMlljUUFIcjE2dVd3UFRJeXNrempJcUs3anlBSWFOK3hJNklPSHNEQS85elpBeTR6SlFzR25hRlFYN2xTRGlkWEo2aWNWUkFFQVhLNVhGcnVtNjNOaHNsb2dHMmw2VlA5dmZIYjl1M28wYmR2cFkzMXpablRzR2I1WXFqL1ZlbTJPQVA2M1YrcW1ZYWxGWFgwVDZrcThkaFJJNHEwWjJabUlTczdHd0RnNStkYnJtdFVaZVh1dVBqcmFOcWtFWjU1WWl3QTZ6NkgwblZGRVptWldmajZuNHJQTHo3M2RJbkJYR2hJc0xTdm85bHNSbXhjZkxuSGR2am9jVHo3NG5UbzgvVFlzRzRWVmkxZGlKRWpoakljSkNJaUlxb0duRUZJVklNRVFVQklTSWpkMlgrbERRZzdkKzZNalJzMzJxM2tldmp3WVl3Wk13Wk9sYkM4ajRqcXIvNURoK0tkdVhQeDJ2eXV1S2VSRS82TzAwTVVSYVRlU0llSGp4dGNHN2dDZGlhVENZSUFiWW9XdVpsM2xxeDJpbkRIMWJOSDBhSlZLM2hVd3Y2RE5tNnVMcVh1Vzl6dlBkc3N0ZGRlZmdFYWpYT3B6eFVYZngzTDN2c0FBTkM2WlF2MDczdC9rVDR4c1hIUzEyR2hqbWVKMjJNUnJRRmhlYW9ZbDdUaWZNSlRqeUU5WFF1bDByclhYMTZCb2oyaXhZSzFIMjJBVHBlSEJ3ZjJ3OURCL1VzMTNqNjl1dU5zOUhrSWdvREdZVVZuVkpiR2R6LzlnbzgzZkFsUkZISHNyNU00OXRmSlVqMnV2RXVZaVlpSWlLZ3dCb1JFTmF3eUFrSW5KeWQwNnRRSmYvenhSN0h0ZVhsNWlJcUtRdDlLbk1GRFJQV1BRcUhBdzJQSDR0UFZxekZwMnV2SXlERWpJVFVmb2lnaUl5VUxPUms2YU55ZG9kYW9JWmZMSUZvQVU3NEorbHc5ZE5sNU1Kdk4wcm1DZmRUbzNpZ0huMy8wRzE2Zk83ZmNZOHJKelhYWWJqVGMrV0FrTjdmQWZuci8vSm1mYnlwMGpxeXNITXgrYXpFU2I5eENXbG82bGk2YVU2cTlDZjg4Y1JwTGxxOUdkazR1QXZ6OU1ILzI2eEFFQWZzTy9JRW1UY0lRRmhvQ1FSQnc5TThUMG1QS3U2elpOb093UEZXTUxRVytCOFZScTFRSURQQ1g3aGVjUWJqM3dDRWNPQlNGKys1dGc2a3ZUb1EySXhOL25qaUZKbzNDRUJvYUROSE96TVplUGJyaW93MGIwYU5yWi9qNStwUnB2RFlmZmJheFhJOGpJaUlpb3NyQmdKQ29oam5haDlCV1pkWE56YzF1SDV0ZXZYclpEUWdCWU0rZVBlalRwdytMbFJDUlE2M3Z2UmUzYjk3RWxpOCt3NFNubjhYV0kxazRjODBhSXBueVRjaEt5d2JTc290OXJFd21neUNLaUFoMXhvTnRUZmg0OVlkNDZmWFhvU3BGQUdmUEV4TmVLakVrdEhsOHd1UWl4Mzc5N1hkcHo4Qi9pejUvRWZNWEw4ZC81NzBCaGFMNHQwUVpHWm40Yk9QWDJMVm5QMFJSeEgvdWE0dlpNNmJCdzkwTnViazZ2TDFpRFVSUmhMT1RFNEtEQXhGN3pickVOamdvRUQ3ZVpTK0VBd0Jtc3pXSUswOFZZMk1aSzIwWG5FR1liekxobnRZdHNXanUvMEdoVUNBOVhZdDNWMWxuVEZxWGt0L1ptY1kyQXhFQVBOemRzSGJGRWdRR0JwVHAya1JFUkVSVWV6QWdKS3BocGFsazNMSmx5eExQRXhFUkFUOC9QeVFuSjlzOXo2VkxseEFSRVZHdWNSTFIzYVBmNE1FNHNIczNQbHJ4TGlaT25ZcjdtanBqOTZsczNFeXpIejdKQktCanVBdjYzdXVHNjVmUDRwUDN2OE9rVjE2QnAzZjVDMVlBd1B6WnIyUFcvUC9DczBFRCtIaDdGUXFtS29QUmFNVDJuWHN3WXRqZ1FzZHYzVTdDMWw5Mll2dXUzMkV3R0JBU0hJaEp6NHhIdHk0ZHBUNHVMaHFzV2I0WUgzNzhQMXk0ZEFVeFY2OUpiUThOR1ZqdU1abE1KZ0FvODNNVkJLSE1BV0hCclNsNjkreUdNU09IU3g4a05Rb0x4YnhacitIcmIzOUV6TlZyTUptc3N4TkRnZ01SNE85WDZEeU55cm0wMklaTGhZbUlpSWhxRmdOQ29ocFdXUUdoSUFqbzE2OGZObS9lYkxmUG5qMTdHQkFTVWFuMEhqQUF3UTBiWXZYYmI2Tjl4NDU0L3NFSGthRURMaVlZa0pabFFtYXVCV3FsQURlTkhLRytTclFJY1VKRzhrMTgrY0hIY05abzhOcWNPWEJ5THYzK2Z2YmNkMjhiYlAzbUN6ZzVsWDhXWWxuOTl2c0JMRi85SVVSUlJFUjRNenc0OEFFTWZLQTM1SEo1a2I0dFd6VEhlKzh1d3BKbHEzSHdqeU5RS3BWNGRPUkRlT1NoQjh0OWZTZTFHbU5HRGNmb2g0ZVZxcjhnQ09qWnZRdWVIRGNhd1dXY3hXZjRaNG0yazVNYWdpQVVtbVV1bDh2UnEzc1g5T2phQ1c4dlg0UDlrWWZSTURRWTgyZTlYcVpyRUJFUkVWSHRKNGhpU2R0WkUxRlZtekpsQ2pJek00dHQ2OXUzTDU1NTVwbFNuU2MzTnhkVHAwNjFXNnhFSnBQaHZmZmVnMmNsRmdzZ29wbzFmdng0NmVzdnYveXkwczl2c1ZnUWRmQWdvZzRjZ0xPTEMrNXAxdzdldnI3dzlQS0N3V0JBUm5vNkVxNWZ4NlZ6NStEUm9BRWVHalVLUWFHaGxUNk82bVF5bWZIRHR1M28xcmxEcVN2b0ppV240TVNwcytqZXBTTThQTnlyZUlTVjUvZjlrVENaVExpL1p6YzRPeWhrZGV0MkVzNWR1SVRlUGJ2WlhZNWRGMVgxenc4UkVSRlJiU0dVc045WS9YbUhSMVNIaFlTRTJBMElTMXVvQkFCY1hGelF2WHQzN04rL3Y5aDJpOFdDZmZ2MlllVElrZVVhSnhIZGZXUXlHWHIwNllNZWZmb2dJejBkRjg2ZFEySjhQUDQrZFFvcXRScGUzdDVvM3FJRmhqM3lDT1QxSkRoU0tPUVlNM0o0bVI3ajcrZUxCd2YycTZJUlZaMEgrdlFxVmIvQUFQOUN4VTJJaUlpSXFINnBIKy9raWVxNGtKQVFuRHQzcnRpMnhNUkVpS0pZNnVJaUR6endnTjJBRUFEMjc5K1A0Y09IMTZzWklFUlVQUnA0ZWFGcno1NDFQUXdpSWlJaUlxcGtzcEs3RUZGVmM3UVBvVTZuUTBaR1JxblAxYkJoUTdSbzBjSnVlMlptSnY3ODg4OHlqWStJaUlpSWlJaUk2aThHaEVTMVFHa0tsWlJGLy83OUhiYnYyYk9uVE9jaklpSWlJaUlpb3ZxTEFTRlJMUkFjN0hnVC9MSUdoQjA2ZEhCWWlPVEtsU3VJajQ4djB6bUppSWlJaUlpSXFINWlRRWhVQ3pnN084UEh4OGR1KzQwYk44cDBQcmxjanI1OSt6cnN3MW1FUkVSRVJFUkVSQVF3SUNTcU5Sd3RNeTdyREVJQTZOT25EK1J5dWQzMnFLZ281T1RrbFBtOFJFUkVSRVJFUkZTL01DQWtxaVZDUTBQdHR0MjRjUU9pS0picGZCNGVIdWpjdWJQZDl2ejhmRVJHUnBicG5FUkVSRVJFUkVSVS96QWdKS29sSE0wZzFPdjFTRXRMSy9NNVN5cFdzbmZ2WGxnc2xqS2ZsNGlJaUlpSWlJanFEd2FFUkxWRVNaV01FeElTeW56T3BrMmJvbkhqeG5iYms1T1RjZWJNbVRLZmw0aUlpSWlJaUlqcUR3YUVSTFZFWUdBZ1pETDdQNUxscVRvc0NFS0pzd2kzYjk5ZTV2TVNFUkVSRVJFUlVmM0JnSkNvbGxBcWxRZ0lDTERiWHA2QUVBQTZkKzRNVjFkWHUrMlhMMS9HNWN1WHkzVnVJaUlpSWlJaUlxcjdHQkFTMVNLT0NwV1VOeUJVcVZUbzNidTN3ejYvL1BKTHVjNU5SRVJFUkVSRVJIVWZBMEtpV2lRc0xNeHVXMHBLQ25RNlhibk8yNjlmUDRmTGwwK2ZQbDJ1UFE2SmlJaUlpSWlJcU81alFFaFVpelJxMU1oaGUzbG5FZnI0K0tCcjE2NE8rM0F2UWlJaUlpSWlJcUs3RXdOQ29scWtxZ0pDQUJnMmJKakQ5aU5IamlBNU9ibmM1eWNpSWlJaUlpS2l1b2tCSVZFdDR1Ym1CazlQVDd2dEZRa0lnNE9EMGI1OWU3dnRvaWppMTE5L0xmZjVpWWlJaUlpSWlLaHVZa0JJVk1zNG1rVllrWUFRQUI1NjZDR0g3UWNQSGtSbVptYUZya0ZFUkVSRVJFUkVkUXNEUXFKYXhsRkFlT1BHRGVUbjU1ZjczRTJiTmtXclZxM3N0cHRNSnZ6MjIyL2xQajhSVlQ4bkp5ZnBhNzFlWDRNaklhcGJDdjY4RlB3NUlpSWlJcm9iTVNBa3FtVWNWVEsyV0N4SVRFeXMwUGxMMm92dzk5OS9MM2UxWkNLcWZnVzNKYWpvN3dlaXUwbkJueGRIMjNzUUVSRVIzUTBZRUJMVk1vNENRZ0NJaTR1cjBQbGJ0MjZOeG8wYjIyM1B5OHZEM3IxN0szUU5JcW8rTFZxMGtMNk9qSXlzd1pFUTFTMEZmMTRpSWlKcWNDUkVSRVJFTlk4QklWRXQ0KzN0RFZkWFY3dnQxNjlmcjlENUJVRW9jUmJocmwyN1lEUWFLM1FkSXFvZW5UdDNscjQrY09BQXpwOC9YNE9qSWFvYnpwOC9qd01IRGtqM08zWHFWSE9ESVNJaUlxb0ZHQkFTMVRLQ0lEaWNSVmpSR1lRQTBLRkRCd1FHQnRwdHo4cks0a3drb2pxaWRldlcwaXhDVVJTeGZ2MTZob1JFRHB3L2Z4N3IxNitIS0lvQXJMTUhXN2R1WGNPaklpSWlJcXBaREFpSmFpRkhBZUgxNjlkaHNWZ3FkSDVCRURCMDZGQ0hmWGJzMkFHejJWeWg2eEJSMVJNRUFSTW5Ub1JHb3dFQWFMVmF2UFBPTzlpd1lRTmlZbUpZdUlRSTFvSWtNVEV4MkxCaEE5NTU1eDFvdFZvQWdJdUxDNTU5OWxrSWdsRERJeVFpSWlLcVdZcWFIZ0FSRmVVb0lEUWFqYmg5K3phQ2dvSXFkSTF1M2JyaGh4OStRSHA2ZXJIdHFhbXBPSGJzR0xwMTYxYWg2eEJSMVFzSUNNQ3JyNzZLbFN0WFFxZlRRUlJGN04rL0gvdjM3Ni9wb1JIVldpNHVMcGcrZlRvQ0FnSnFlaWhFUkVSRU5ZNHpDSWxxb1VhTkdqbHNyK2craEFDZ1VDanc0SU1QT3V5emJkdTJDczlXSktMcTBhSkZDeXhZc0tCUTBSSWlLbDZMRmkzdzFsdHY4ZWVGaUlpSTZCK0NhTnVBaFlocURZdkZndWVlZTg1dW9aQWhRNFpnN05peEZiNk93V0RBdEduVGtKT1RZN2ZQcEVtVDBMTm56d3BmaTRpcWh5aUtPSGZ1SEk0ZlA0NkxGeTlDcTlWeW1USGQ5Wnljbk9EcDZZbUlpQWgwNnRRSnJWdTM1ckppSWlJaXVxc0lKYno1NFJKam9scElKcE9oWWNPR2lJbUpLYlk5UGo2K1VxNmpWcXN4WU1BQS9QampqM2I3L1BqamoramF0U3NVQ3Y2NklLb0xCRUZBbXpadDBLWk5tNW9lQ2hFUkVSRVIxUkZjWWt4VVN6bGFaaHdmSDQvS212emJ2MzkvT0RrNTJXMVBUVTNGdm4zN0t1VmFSRVJFUkVSRVJGVDdNQ0FrcXFVY0JZVFoyZGxTQmNhS2NuVjFSYjkrL1J6MjJiWnRHd3dHUTZWY2o0aUlpSWlJaUlocUZ3YUVSTFdVbzByR1FPVXRNd2FBb1VPSFFxUFIyRzNQeXNyQ2I3LzlWbW5YSXlJaUlpSWlJcUxhZ3dFaFVTMFZFaElDdVZ4dXQ3MHlBMEpYVjFjTUdUTEVZWjhkTzNZNExHWkNSRVJFUkVSRVJIVVRBMEtpV2txaFVDQWtKTVJ1ZTJVR2hBQXdjT0JBZUhoNDJHM1g2WFRZc1dOSHBWNlRpSWlJaUlpSWlHb2VBMEtpV3N6Uk11TnIxNjVWNnJYVWFqVkdqQmpoc00vdTNidVJrWkZScWRjbElpSWlJaUlpb3ByRmdKQ29Gbk1VRUthbHBTRXpNN05TcjllN2QyLzQrdnJhYlRjYWpkaTZkV3VsWHBPSWlJaUlpSWlJYWhZRFFxSmF6RkVsWXdDNGV2VnFwVjVQb1ZCZzFLaFJEdnNjT0hBQXljbkpsWHBkSWlJaUlpSWlJcW81REFpSmFyR3dzRERJWlBaL1RDczdJQVNBcmwyN0lqUTAxRzY3Mld6R2p6LytXT25YSlNJaUlpSWlJcUthd1lDUXFCWlRxOVVPdzdxcUNBZ0ZRY0Nqano3cXNFOVVWQlFTRWhJcS9kcEVSRVJFUkVSRVZQMFlFQkxWY2syYk5yWGJGaHNiQzFFVUsvMmE5OTU3TDhMRHcrMjJpNktJNzcvL3Z0S3ZTMFJFUkVSRVJFVFZqd0VoVVMzWHJGa3p1MjE1ZVhtNGRldFdwVjlURUFTTUdUUEdZWitUSjA4aUppYW0wcTlOUkVSRVJFUkVSTldMQVNGUkxlZG9CaUZRTmN1TUFTQThQQnp0MnJWejJHZkxsaTFWTW9PUmlJaUlpSWlJaUtvUEEwS2lXaTR3TUJBYWpjWnVlMVVGaEFEdzZLT1BRaEFFdSswWEwxN0VYMy85VldYWEp5SWlJaUlpSXFLcXg0Q1FxSllUQkFGTm1qU3gyMTZWQVdGb2FDaTZkdTNxc00rbVRadGdOQnFyYkF4RVJFUkVSRVJFVkxVWUVCTFZBWTZXR1Nja0pGUnBRRGR5NUVqSTVYSzc3V2xwYWZqNTU1K3I3UHBFUkVSRVJFUkVWTFVZRUJMVkFZNENRclBaalBqNCtDcTd0cCtmSC9yMDZlT3d6NDRkTzVDVWxGUmxZeUFpSWlJaUlpS2lxc09Ba0tnT2NGVEpHS2phWmNZQU1HTEVDRGc1T2RsdE41bE0yTFJwVTVXT2dZaUlpSWlJaUlpcUJnTkNvanJBemMwTmZuNStkdHVyT2lEMDhQREF5SkVqSGZZNWRlb1VUcDA2VmFYaklDSWlJaUlpSXFMS3g0Q1FxSTV3dE15NHFnTkNBT2pmdnorQ2c0TWQ5dm5xcTYrUW41OWY1V01oSWlJaUlpSWlvc3JEZ0pDb2puQzB6RGdsSlFYWjJkbFZlbjI1WEk2bm5ucktZWi9rNUdUOCt1dXZWVG9PSWlJaUlpSWlJcXBjREFpSjZnaEhNd2lCNnBsRjJMSmxTM1RwMHNWaG41OS8vaGxwYVdsVlBoWWlJaUlpSWlJaXFod01DSW5xaUxDd01DZ1VDcnZ0c2JHeDFUS09jZVBHUWExVzIyMDNHbzM0K3V1dnEyVXNSRVJFUkVSRVJGUnhEQWlKNmdpRlFvR3dzREM3N1RFeE1kVXlEaTh2TDR3WU1jSmhuK1BIaitQY3VYUFZNaDRpSWlJaUlpSWlxaGdHaEVSMWlLTmx4ckd4c1JCRnNWckdNV2pRSUFRRUJEanNzM0hqUnBoTXBtb1pEeEVSRVJFUkVSR1ZId05Db2pyRVVVQ1ltNXVMcEtTa2FobUhRcUhBazA4KzZiRFB6WnMzc1h2Mzdtb1pEeEVSRVJFUkVSR1ZId05Db2pyRVVTVmpvSG9LbGRqY2M4ODk2TkNoZzhNK1AvMzBFekl5TXFwcFJFUkVSRVJFUkVSVUhnd0lpZW9RWDE5ZnVMbTUyVzJ2cmtJbE5vOC8vamlVU3FYZGRyMWVqODJiTjFmamlJaUlpSWlJaUlpb3JCZ1FFdFVoZ2lBNFhHWmNuVE1JQWNESHh3Y1BQZlNRd3o1UlVWSDQrKysvcTJsRVJFUkVSRVJFUkZSV0RBaUo2aGhIeTR6ajR1SmdOQnFyY1RUQWtDRkQ0T2ZuNTdEUHA1OStDcDFPVjAwaklpSWlJaUlpSXFLeVlFQklWTWM0bWtGb05wdXJmWm14VXFuRUUwODg0YkJQZW5vNnZ2NzY2Mm9hRVJFUkVSRVJFUkdWQlFOQ29qcW1TWk1tRHRzdlhicFVUU081NDc3NzdrTzdkdTBjOWpsNDhDRE9uajFiVFNNaUlpSWlJaUlpb3RKaVFFaFV4MmcwR2dRSEI5dHRyNG1BRUFER2p4OFBoVUxoc005bm4zM0dwY1pFUkVSRVJFUkV0UXdEUXFJNnFFV0xGbmJicmx5NUFyUFpYSTJqc2ZMejg4T29VYU1jOXVGU1l5SWlJaUlpSXFMYWh3RWhVUjNrS0NEVTYvVzRmdjE2Tlk3bWpzR0RCenNzb2dKWWx4cWZPWE9tbWtaRVJFUkVSRVJFUkNWaFFFaFVCemtLQ0lHYVcyWXNrOGt3YWRJa0tKVktoLzI0MUppSWlJaUlpSWlvOW1CQVNGUUhlWHQ3dzlmWDEyNTdUUVdFQUJBWUdJalJvMGM3N0tQVmFyRnAwNlpxR2hFUkVSRVJFUkVST2NLQWtLaU9jalNMOE5LbFN4QkZzUnBIVTlqQWdRTVJIaDd1c0U5a1pDUk9uejVkVFNNaUlpSWlJaUlpSW5zWUVCTFZVUkVSRVhiYnNyT3pjZnYyN1dvY1RXRXltUXpQUGZjY1ZDcVZ3MzRiTm14QWJtNXVOWTJLaUlpSWlJaUlpSXJEZ0pDb2ppcHBIOEtMRnk5VzAwaUtGeEFRZ0RGanhqanN3NlhHUkVSRVJFUkVSRFdQQVNGUkhlWHY3dzhQRHcrNzdUVzVENkZOLy83OUhjNTBCSUJEaHc1eHFURVJFUkVSRVJGUkRXSkFTRlJIQ1lKUTRqNkVOVTBRQkR6MzNITlFxOVVPKzMzMjJXZGNha3hFUkVSRVJFUlVReGdRRXRWaGptYm5wYWFtSWowOXZScEhVencvUHorTUd6Zk9ZWitNakF4OCtlV1gxVFFpSWlJaUlpSWlJaXFJQVNGUkhWYlNQb1MxWVJZaEFQVHQyeGV0VzdkMjJPZnc0Y000ZXZSb05ZMklpSWlJaUlpSWlHd1lFQkxWWVNFaElkQm9OSGJiYTB0QUtBZ0NKazZjQ0Njbko0ZjlQdnZzTXlRbkoxZlRxSWlJaUlpSWlJZ0lBQlExUFFBaUtqK1pUSVlXTFZyZzFLbFR4YmJYbG9BUUFIeDhmUEQ0NDQvanM4OCtzOXRIcjlmamd3OCt3Tnk1YzZGUThOY1RFUkVSRVFIdHQ4UkxYNThjRThiamRmajR5VEZoMHA5RVZMc0lvaWlLTlQwSUlpcS9IVHQyNEp0dnZySGJ2bTdkT3JpNnVsYmppT3dUUlJITGxpM0QzMy8vN2JEZmtDRkRNSGJzMkdvYUZSRVJFUkhWWmd5VTZoZCtQNGxxaGlBSWdxTjJMakVtcXVOSzJvZnd5cFVyMVRTU2t0bVdHanRhRmcxWVE4K3paODlXMDZpSWlJaUlpSWlJN200TUNJbnF1RWFOR2tHbFV0bHRyMDNMakFIQXk4c0xUei85ZEluOTFxOWZqNHlNaktvZkVCRVJFUkhWYXB4dFZyL3crMGxVT3pFZ0pLcmpGQW9GbWpWclpyZTl0Z1dFQU5DMWExZmNmLy85RHZ0a1oyZGozYnAxc0ZnczFUUXFJaUlpSWlJaW9yc1RBMEtpZWlBaUlzSnUyN1ZyMTJBMEdxdHhOS1V6ZnZ4NEJBVUZPZXh6L3Z4NWJOMjZ0WnBHUkVSRVJFUkVSSFIzWWtCSVZBODQyb2ZRYkRZakppYW1Ha2RUT21xMUdpKy8vREtVU3FYRGZsdTNic1daTTJlcWFWUkVSRVJFVk5zVXJJcExkUisvbjBTMUV3TkNvbnFnV2JObWtNdmxkdHRyNHpKakFBZ0pDY0g0OGVNZDloRkZFUjkrK0NHU2s1T3JhVlJFUkVSRVJFUkVkeGNHaEVUMWdFcWxRdVBHamUyMjE5YUFFQUI2OSs2TnpwMDdPK3lqMCttd2V2WHFXcmxVbW9pSWlNb3ZKU1VGT3AydVNxK1JrNU9EbXpkdmxyby85ejhtSXFLN0VRTkNvbnJDMFQ2RWx5OWZSbjUrZmpXT3B2UUVRY0NFQ1JQZzYrdnJzTi8xNjlmeHYvLzlENklvVnRQSWlJaUlxS3JEdS9QbnorUHh4eC9IeG8wYmtaT1RVeVhYeU16TXhOTlBQNDI1YytmaTFLbFRoZG9zRmd1ZWZmWlovUHp6ejlKempZK1B4L1RwMDNINjlPbEtHNFBaYk1hQ0JRdHc0Y0tGU2p2bjNZUlZiK3NYZmorSmFpY0doRVQxaEtOOUNQUHo4M0hseXBWcUhFM1phRFFhVEpreUJRcUZ3bUcvUC83NEEvdjI3YXVtVVJFUkVkR3VYYnV3WXNXS1VnV0YrZm41ZVBYVlYzSGt5SkZTbjErbFVpRW5Kd2RmZnZrbFhudnROZVRsNVpYcWNVYWpFUXNXTENqVit4dVZTZ1ZSRkhIMDZGR3NXTEVDQ1FrSlVwdE1Kc1BObXpmeC92dnZZK3pZc2RpeFl3YzBHZzJpbzZNeFk4WU1mUFhWVnc3UExZb2lGaTFhaEhYcjFpRTNOOWR1UDdsY2pxaW9LRXlkT2hYVHAwL0h6cDA3WVRBWVN2VmNxZW9aamNaQ3IzR1R5VlRoY0Z3VVJVUkdSaUl6TTdQYzU5QnF0VGgzN3B6ZDl1enNiQnc2ZElpelhvbW9VamorM3pnUjFSbmg0ZUVRQk1IdURMdm82R2kwYXRXcW1rZFZlazJhTk1INDhlUHh2Ly85ejJHL0w3LzhFbUZoWVdqV3JGazFqWXlJaU9qdUpaZkxzV3ZYTGh3NWNnVHU3dTRPKytyMWVxU2twQ0E2T2hwUFB2a2tIbi84Y1FpQzRQQXh0bUpsS3BVS3ExYXRnck96TTdLenM3Rm16UnFIVzR2Y3ZuMGJzYkd4T0hmdUhOYXNXWU9BZ0FDN2ZRdCtBTGxreVJLRWhvWVdhbGVwVkRDWlRKZ3laUXI2OSsrUGpJd01BTmFDYXFOSGozWTRma0VRRUJ3Y2pNMmJOK1BRb1VOWXVIQ2gzZmNvS3BVS2VyMGUzdDdlV0wxNk5UNzg4RVAwNmRNSDQ4ZVBMM0VsQlZXY3lXVENzV1BIMEsxYnR5S3Z5NXljSER6MzNITVlPM1lzaGc4ZkRwMU9oMmVlZVFiRGh3L0h3dzgvREE4UGozSmRiL1BtelZpMWFoV21USm1DZnYzNmxma2NlWGw1bURadEd0cTFhNGVubjM0YXJWdTNMbktOaFFzWHd0L2ZIdzgvL0RBR0R4NE1qVVpqOTN4R294RXFsYXJRTVZFVUVSTVRnK2JObTl0OVhGSlNFcHljbk1yMTkwQkVkUWRuRUJMVkV4cU5CbUZoOXFmck8vcjBzYmJvMDZjUGV2WHE1YkNQMld6R21qVnJvTlZxcTJsVVJFUkVkeTliRWJTc3JLd1MrNVpuRnBQdC9ES1pUQW8yM056YzBMRmpSMFJGUmRtOXhjYkdBckRPc0pvMWE1YkRXVm95MlozLzhxalZhcnZ0QitKT3VRQUFJQUJKUkVGVUhUcDBnQ0FJVXFDb1VDaHcrL1p0eko4LzMrRnN2eWVlZUFLK3ZyNUlTVW5CbTIrK2FiZXY3YndEQnc3RVcyKzloZno4Zk96Y3VST3paOCsyZTI2eXFveXF0MXF0Rml0V3JNQ1VLVk1LelNJRnJPRnRWbFlXUHZua0UremV2UnRLcFJJNU9UbjQrdXV2Y2VqUUlZZm5UVTlQeC9mZmZ3K3oyVnpvdUZLcHhPelpzNkhYNjdGMDZkSWk3OFZQblRxRmQ5OTkxK0gyT2JZdzcrclZxOFVHOUxiWGMwWkdCalFhamRSLzE2NWR4UzdaWDd0MkxlYk9uWXYwOUhUcG1DQUllUG5sbDdGbzBTSjgrT0dIeGQ1bXpweUpwVXVYVnRwV1A2eGlURlE3Y1FZaFVUM1NwazBieE1YRkZkdDI3ZG8xNU9ibXdzWEZwWG9IVlFhQ0lPQ3BwNTdDOWV2WDdUNFB3UG9HYjlXcVZaZ3paMDZSVDBHSmlJaW84dGdDUEkxR2d3MGJOampzdTMvL2ZpeFpzZ1FhalFaUFBQRkVxYzVmTUx3RHJCOEV5dVZ5REJnd0FHM2F0RUZnWUdDSnN4RExlbzJQUC80WThmSHhVbUNuMStzQkFNdVhMNGRTcVlUSlpKS096NWd4QTFxdEZtKy8vVGJtejU5ZjdGaFVLaFdHREJtQ3p6Ly9IT25wNmJoNTgyYXh4ZU1LanFOTGx5NTQ1cGxuOE9tbm44Sm9OQ0lwS1FuKy92NFZlcDdrbUsrdkx5WlBub3lsUzVkaTZ0U3ArUGpqajZXWm03YVpySTBiTjhiUW9VT2wyYXUyKzQ0NE9UbmhvNDgrd3ZidDJ4RVNFbEpzZTA1T0R0YXVYUXR2YjIvcCtPblRwMkV3R09EajQ0TUpFeVlVZTI3YmE5VFgxeGY1K2ZuNDhNTVBDN1hiUW5tNVhJNXIxNjdoNDQ4L1JsWldGdmJ1M1lzREJ3NWd5WklsaFY1M2d3WU53aXV2dklJWFgzd1JTNWN1UmFOR2paQ1ZsUVdsVW9uSXlFaUh6ek1wS1FueDhmRm8xS2lSdzM1RVZIZHhCaUZSUGRLbVRSdTdiYUlvMW9tTnNWVXFGVjU1NVJXNHVybzY3R2Q3RThTaUpVUkVSRlhuMytGYVZaNC9KeWNIMDZaTnc0NGRPd0FBUVVGQkZRNEhBUlE2UjN4OFBMWnUzWXJqeDQ5THN4RnRnZUNmZi82SnFLZ29IRDkrSElBMXJMU3RXRGg4K0REV3JsMXI5eG85ZS9ZRUFEUnYzdHh1Z1BMdjV6SnExQ2cwYjk0Y2FXbHBtRHg1Y3BrcUxWUDU5T3ZYRHdFQkFjakp5Y0hGaXhlbDQ3WWczS2JnNjFLbjAySFJva1YyVjY4NE96dERFQVRjdkhrVENRa0pTRWhJd0prelozRHMyREVjTzNZTTd1N3VDQW9LUW5aMnRuUXNQajRlM3Q3ZUNBb0t3c0dEQjRzVXp3R3NyejliQUppUmtZR3NyQ3hjdUhBQlAvMzBrM1RidG0yYk5FYmJzYjE3OXdJQVRwdzRnWFhyMWhVNlo2dFdyZEN0V3pla3A2ZGovZnIxdUhMbENwNTY2aWtBZ0tlbkovYnMyVlBrdG12WExnQkFXRmdZdzBHaWVvNHpDSW5xa2ZEd2NDaVZTcnNWaTZPam85R2hRNGRxSGxYWitmajRZUExreVZpMmJKbkRBUERZc1dNSUNnckNJNDg4VW8yakl5SWl1bnRVZGtCNC9mcDF6Smd4UTFxR2F3dEE5SG85eG80ZEM0UEJnRXVYTGtHajBhQlBuejZsT3FmQllDaXlkUGlKSjU2UWxsZ1dmQzh4Zi81OEtSQ2NPSEVpeG93WmcwY2VlUVRaMmRuWXNtVUx2THk4a0pPVGc0Y2ZmaGdhalVZS1lFclNzR0ZEdlBiYWE4alB6OGRqanoxV2JCL2JNdTJsUzVkS005Wk1KaE1NQmdNTUJnUGVmUE5OckZtekJtNXVicVc2NXQya3NxcmVDb0tBb1VPSDR1alJvemgvL255UklqU0ppWWw0L3ZubkM5MS85dGxua1pxYUNxMVdpMlhMbGhVSkV3VkJnRnd1aHlBSStPS0xMd0JZQTd2aHc0ZERKcE5oOU9qUjBpekVvVU9Id21Bd29GMjdkaGd4WWdRVUNvWGRMWUpXcjE0dHpXUk1UMC9IakJrejRPUGpnejU5K3NETnpRMXl1UndXaXdYYnRtMkRScVBCd0lFREFWakQ3SVlORzJMQmdnWEZyclFaTkdnUW9xS2lFQm9haWw5KytRWDMzbnN2L3Y3NzczTCtqWllQcXhnVDFVNE1DSW5xRWFWU2lZaUlDTHYveU5lRmZRaHQ3cm5uSG93YU5RcmZmZmVkdzM0Ly9mUVRnb0tDMEtWTGwyb2FHUkVSMGQzRE51dE5yOWRqMXF4WkR2c1czTmZNbm9ZTkcyTENoQW5ZdEdrVGZIMTlvZFZxa1pDUUFFRVEwS0pGQzZuZnJsMjcwS0pGQ3dRRkJkazlseWlLV0xObURXSmpZN0YwNlZJNE9UbEpiYSsrK2lvV0wxNHNGU1N4dlFkcTFxeVpGSnBjdUhBQkJvTkJDZ3ovelZHUmxPSjRlbnFpWmN1V2lJbUp3Zjc5KytIcjZ5c0ZsN2R1M1pLQ1NsZFgxMEtGSkFvV0tQbjY2NjhMQlZSVStjYU1HWU14WThZZ096c2JodzhmaGtLaGtQYjNrOGxrY0hWMWxiNVhNcGtNUVVGQjB1c3dNakt5Mk9CYUVJUkNTNEJ0ajNkemM4UDE2OWNMSFZlcjFWQ3IxWGoxMVZlaDBXanczbnZ2RmJ1OFBEbzZXaXErNCsvdmo0eU1ES1NtcHVMYXRXdEZ0dUt4elNDMFNVNU94dno1ODRzTkNUdDA2SUJ4NDhaaDJMQmhlT2FaWnpCejVzeHFEd2lKcUhaaVFFaFV6N1JwMDhidVAvSzNiOTlHYW1vcWZIeDhxbmxVNVROczJEREV4c2JpeElrVER2dlo5cEJwMnJScE5ZMk1pSWpvN21BTENNMW1NODZjT2VPd2IybTMvUmc0Y0tBMDIrbWpqejVDUWtJQzFHbzFWcXhZZ1owN2QrS2pqejRDQUV5ZVBMbkU2K2wwT2dEQXZIbnpzSGp4WW1sbVh2djI3ZkhERHo4QWdEUWpFQURtekprRGYzOS9wS2FtSWlrcENXcTFHZ2FEUVpvRlZwQkdvOEdKRXljUUZoWlc3SHVucFV1WFN0Y1hSUkhIangrSHA2Y24zbmpqRFV5Yk5rMzZ1ek9aVElWbUZiWnIxdzR2dmZTU05GYXFYZ2NPSElEWmJFYS9mdjJ3Y2VOR0FOYlg5NkJCZ3hBVUZJUVZLMVlVdVY4UzIydS9ZRWdIQUptWm1VV09BU2kwTkhqbXpKbFl0V29Wdkx5OHBQYno1ODhqSVNFQm5wNmVBQUFYRnhkMDdOZ1JDb1VDano3NktQUjZQZno4L0NBSUFvWU1HUUovZi85Q3N5RjFPaDFXckZpQjNOemNJZ0doVXFuRWhBa1Q4UDMzMzBNdWw2TkxseTVZdlhwMWFmN3FpS2llWTBCSVZNODQyb2NRc0g2Q2Z2Lzk5MWZUYUNwR0VBUzg4TUlMV0xod1laRnFjd1hsNStkajFhcFZXTGh3WWFFM1YwUkVSRlF4dHBETHhjVUZXN2R1ZGRqWFZxU2tMRTZlUEFuQSttLzVIMy84Z2NHREIrUGN1WE80ZVBFaVBEdzhwSDYycGNlQWRaWEJ2L2Z6TTV2TjJMWnRHMGFOR2xYaU5XTmlZckIyN1ZxY08zY09FUkVSc0Znc2FONjhPVmF1WEFuQUd1aTV1TGlnVmF0V1dMUm9FUVJCd09USms5Ry9mLzlDNStuUm93Y1dMRmhRS0JoTlRVM0ZzV1BIMEs1ZE8rbll6cDA3b2RWcTBhaFJJOFRGeFdISGpoMDRmLzQ4WnMrZXpUM2RTcW45bHZoeUwwdU5qSXpFcGsyYnBQdHhjWEdReVdSd2QzZEh4NDRkS3p3MlVSU2wxOHhISDMwRVB6OC9tTTFtREI0OEdFMmFOSkVDYndBWU9YSWs1SEk1dnYzMlc0Zm50TzBkNk9mbkI4QTZnL2ZHalJ2SXk4dkR3b1VMaS9SUFMwdkR5eSsvTE4zWGFyVklTa3BDV2xvYWxpOWZMaFU3S1RqbVgzNzVCVDE2OUlCS3BaTEM5bjhYUWZuM1l5cExSYjZmUkZSMUdCQVMxVE9ob2FGd2QzZVg5cm41dCtqbzZEb1RFQUxXeW0rdnZ2b3E1cytmYi9jNUFkWlBhRmVzV0lFNWMrYkEyZG01R2tkSVJFUlVmMVZHa1JCN1VsSlNjTzNhTlFEV2dHL0JnZ1hvMjdjdlhuLzk5U0t6NnhJU0VxUktyKys4ODA2eGU2dVZ4cng1OHhBYkd5dmR0eFdxdUhMbENxNWN1VktvNzlHalI2V3ZVMU5UaTV5cmUvZnVXTHQyTFFJQ0FwQ1ptWWtKRXliQXhjV2wwQkxoM054Y2JOeTRFZjcrL21qZnZqM2k0dUxRdTNkdkhEeDRFRk9tVE1IVXFWTXhZTUNBY2owWEtwMmVQWHRpNzk2OVNFaElnTHU3T3l3V0M1eWNuQW90OHk1SmJHd3NidDI2aGU3ZHV4ZHB5OHZMQTJBdFZtSmJLbXcybXdGWVgrTzI0Tm5XdCtCU2VIdTZkKytPNE9CZ2pCMDdGci8vL2p1Y25KelF2WHQzYk5pd0FUcWREdUhoNGRMK29CRVJFWVVlZS9IaVJRUUZCU0VpSWdKbXN4bTdkdTBxVW9uNXlKRWp1SG56SnFaT25RckFHdEFiRElaaVp6dmEyUFlOSmFMNml3RWhVVDBqQ0FMYXRHbURxS2lvWXR2UG5Uc0hVUlNyOUExL1pmUHg4Y0gwNmRPeGVQRml1L3NFQWRhTnoxZXZYbzNYWDMrOXlDZWxSRVJFVkx2czNic1hvaWhDcVZSQ0VBUzR1TGhnMzc1OThQRHd3T1RKazNIZ3dBRkVSMGRMVlZadGR1N2NpZkR3Y0xSczJkTGgrYlZhTFk0ZE80YURCdzlLeDlMVDAvSGlpeStpZS9mdWVPS0pKd3JOakxTRmtBV1AyV1lOMnBaRS8xdDRlRGdBNndlVnhWbS9majB5TWpJd2E5WXNuRDE3RmdBd1lNQUF0RzNiRm12V3JNR3laY3R3N2RvMVRKbzBxVTY5TjZ0TEJFSEFnZ1VMQU54WlNpeVR5YkIrL2ZvaSswd1dWNlRrK2VlZlIySmlJaXdXQ3hZdlhvejI3ZHNYZW94ZXJ3ZUFRc1ZsYk9mTnljbkIvdjM3cGVQNStmbkl6OCtIeVdSeStGNTE3Tml4QUFxL3JvWVBINDdodzRkandJQUIwR3ExZG92WkNJSWc3Um42Ny9EUVpzdVdMV2pRb0FIdXUrOCtBTmJ3THlJaUFyR3hzVkFvRk5pMmJaczAyM0h6NXMwWU5Xb1VldmZ1YlhlOFJGUS84SC9RUlBXUW80QXdPenNiQ1FrSmFOaXdZVFdQcW1LYU5XdUdTWk1tT1Z6NkFGZ0QwRTgrK1FRdnZQQUMzMmdURVJGVkVyMWVqL256NXp2c1U5d3NPMGQrLy8xM2VIdDdRNlBSSUNVbEJRTUhEc1EzMzN5REd6ZHVBQUMyYjkrT00yZk9ZTisrZlhqZ2dRZWt4NTA4ZVJJYk5tekF1KysrVzZpd1NVRXZ2L3d5TGwyNlZHUlo1SHZ2dllmZzRHQzdnVjVsT25EZ0FIYnQyb1ZPblRxaGI5KytPSExraU5SbTIyZDUrL2J0K1A3Nzd5R0tJbDU0NFlVcUgxTmRWZG5MVWYzOC9OQ3ZYejk4OWRWWENBd01sUGFmVkNnVVJZcVV1THE2U2tIYlR6LzloR2JObWtsRlRRRHI4bDdBK29IMjVjdVg4ZnZ2djB1dnIyYk5taFhhL3NjMlEyL2x5cFdZT1hObXVjYXVVcW1nMVdvUkdCaFlwTTFrTWtFVVJZaWlpT0RnNEVKdHg0NGR3K0hEaHlFSUFzNmZQNDlodzRaQkpwTkJGRVc4ODg0N2FOV3FGWVlOR3lidGUyZ2psOHZ4elRmZkZLa1VYaEZjWGt4VU96RWdKS3FIU3RxSE1EbzZ1czRGaEFEUXRXdFgzTHAxeStIeUJ3Q0lpb3FDcDZlbjlPa3JFUkVSVll6WmJMYjc0V041bkRoeEF2SHg4UmczYmh4KysrMDNBTURRb1VQeHd3OC9ZT0RBZ1VoSVNKQm0zSVdIaDZOMTY5YlN2Ly9QUC84OFhuamhCY3lhTlFzclY2NHNkaCsvZnYzNjRlTEZpNURMNVJnMWFoUzJiTmtDQU5Lc0xWc2dWREQ0dEMwVkxVMFlXcEtyVjY5aXhZb1Y4UGYzbDRLZzNOeGNBSGYyY252aGhSZHc4dVJKM0x4NUV6Lzg4QVA2OWV1SDVzMmJWK2k2VkhvalJvekFpQkVqQUZpWEVELy8vUFBvMkxFajVzeVpBNVBKaE1HREI1ZXFTSWt0SUF3T0RrYlRwazN4L3Z2dk8xeTZEZ0I3OXV4Qnk1WXRNV3pZc0RLUFd5Nlh3MlF5U2EvWGdteExtejA5UFl2TU1QVHc4TUNWSzFjUUV4TUR3RnJOR0xET09HemZ2ajJ1WDc4T29IQlZiWnZLREFlSnFQYVMxZlFBaUtqeWVYcDZGdm5Vc0tCejU4NVY0MmdxMThNUFA0ek9uVHVYMkcvSGpoM1NmemlJaUlpb2ZHeGhsb3VMQy9iczJlUHdObnYyN0ZLZjk5dHZ2NFZLcGNMRER6OHNCV2UyU3F5OWV2WEM1czJiSVlvaWZIMTlNVy9lUERScDBrUjZySStQRDBhT0hJbnM3R3pNbmowYjZlbnBSYzQvWXNRSWRPblNCYk5telhMNGdhRXQrSXlLaXNLcFU2ZUtIQ3VQcEtRa3pKa3pCeXFWQ3YvOTczK2xZaXM1T1RrQTd2eWRxdFZxdlBUU1M5TGpiUHN4VXZXekxTbnYyN2R2bVIrYm5Kd01BR2phdENua2NqbmVmdnR0L1BMTEx4ZzVjaVFDQWdMdzAwOC9ZYytlUGZqKysrL2g3ZTBOQUpnNGNXS1JmUUZMU3lhVFFSQUVxRlNxWW0vMlJFUkVZTldxVlZKSTNyaHg0MEx0dGlEejM4Y0wrdjc3NzNIOCtQRnlqWnVJYWo4R2hFVDFsS05aaEJjdlhuUzRsMTl0SmdnQ0prMmFWT2cvQ3ZaczJyU0piMktJaUlocW1kT25UK1BreVpNWVBYbzAzTnpjWURBWXBORE15OHNMTjIvZXhMNTkrd0FBVTZkT0xiYVl4T2pSbytIaTRvS1VsQlFzWExpdzJBcXJzMmJOS3JFd1c4SGdjOE9HRFVXTzJaUzJnbXR1Ymk3ZWVPTU5tTTFtTEZ1MnJORHNSdHVNTDR2RkloM3IxS21UOUo3TjNuNXhaSzE2VzFYMjc5K1BYYnQyb1dmUG51aldyUnVBT3pQeENuNnY3TEVGdS9mY2N3OEF3TlhWRlU1T1Ruanl5U2RoTnBzeGQrNWNhTFZhdlBYV1cwaExTOFBnd1lNeFpzeVljbStGSXdnQzVISTV3c1BEaTl4S2VuK2NtNXNyL1IvQXk4dXJVSnR0Q2Z5LzkxZ3M2S3V2dmlxMFZMNjhxdkw3U1VUbHh5WEdSUFZVbXpadDdNNmdNeHFOaUltSnFiTnZSRlVxRlY1OTlWVXNYTGhRK3RTMk9LSW9ZdDI2ZFhCM2Q2K3p6NVdJaUtnbWxUWVlLOHY1MXE5Zmo2Q2dJSXdiTjA2YVBWalFoeDkrQ0xQWmpHSERocUZMbHk3Rm5rZWowZURCQngvRWQ5OTloM1BuemlFcUtxcEloVmxIVldyTCtyd2NCVVdpS09MTW1UT0YrcjcvL3Z0U1JWc2IyM08xaFU4MlU2Wk13YUZEaCtyazlpOTFqZTI5Y1ZwYUdxNWN1WUxvNkdpc1g3OGV2WHIxd2h0dnZDSDFzMzJQL3YyOUtzN1pzMmNSR2hwYVpQV09ScVBCckZtek1IUG1URHp4eEJNd0dvMzR6My8rSTFVT0xpOVJGRXVzT0d6UEgzLzhBY0M2VExuZ3N1RzR1RGdjUG53WW5wNmU2TlNwazkzSDYvWDZZcGMyRTFIOXdJQ1FxSjZLaUlpQVhDNjMrOFltT2pxNlRvZG1IaDRlbURsekpoWXNXSURzN0d5Ny9Vd21FMWF1WElsWnMyWTVYREpCUkVSRVJaVm1CbFZaaUtLSUJnMGFZTnEwYVZDcjFkTHlZTnQxRGg4K2pHUEhqcUY1OCtZbEZ1MFlNR0FBdnZ2dU93QncrSUZoY2NyNnZPejFqNG1Kd2VyVnEzSHg0a1dvMVdvWURBWVlqVVlrSlNVVkNRaDFPaDBBYXlYYmdwbzJiWXFtVFp1V2FUeFVOams1T1ZpK2ZEa09IejZNY2VQR1FhdlZZdkxreVFDQUlVT0dZUExreVZBcWxWSi8yL2VvNFB0b1VSU1JrWkVCVjFkWHFlK05HemR3L2ZwMVRKdzRzZGpyNnZWNnVMdTdTNi96dG0zYlFxL1h3OVhWdGR6UHhXS3h3TlBURTk5KysyMlJ0dlQwZEl3Wk04YnVZMjE3YnpvN08wdkhFaE1UcFgwWFgzcnBKV21ac2lBSXlNL1BoeWlLVW1Wa3M5bU1DeGN1UUtmVE9RemdpYWh1WWtCSVZFODVPVG1oZWZQbTBpYkovM2J1M0RtTUdqV3Fta2RWdWZ6OS9URmp4Z3dzWHJ3WUJvUEJicis4dkR5OCsrNjdlUFBOTnhFU0VsS05JeVFpSXFyYmJNRllibTZ1Vk5EaC85bTc3N2lxeS82UDQ2OXpEcHZERWdSRkVYRGhBTGRJYmpPem9aVzNsbWFPekVyTHJFekxsVGFjYWFiVi9UTXJSNldwV1dtbHBPYnR3ajBTQlJRRk40aUF5QkE0SE9DTTN4L0VFV0lkbEtIeWVUNGVQRHpuWE5mMysvMGNFRDNuZmE1Umt2eXBpNldOemxNcWxjeWRPeGVsTW0rbG80TFRicE9UazFtOGVERzFhOWRtOXV6WnBhNm5CdURqNDRPUGp3OVhybHloZmZ2Mmhkb3VYcnpJM3IxNzhmYjJObDJydU9kbDdpWWx4UVdFYTlhc1ljMmFOZWoxZXZ6OC9KZzFheGFob2FFc1hMaVFpUk1uMHFGREI3cDA2VUxqeG8zeDhQQWdNek1UTnpjMzZ0U3BZL28rYWJWYU1qSXlTRTlQSnlVbGhaU1VGTHAyN1lxTmpVMnB6NzJtdVp0ZGI5UFQwM250dGRkSVNFaWdkKy9ldlBUU1N3RFVyMStmRlN0V0VCd2N6SjkvL2ttdFdyVk00VjkrbUt2WDZ4azVjaVNabVpta3A2ZGpNQmo0NXB0dlRCODZiOTI2RmJWYVhXZzlRWVBCd05HalIvbjExMTg1ZWZLa2FiVHJuajE3V0xWcUZhdFhyOGJQejQ5R2pScFJwMDRkbkoyZGFkKytmWkVwdi9uWHp6OW53ZlAvMis3ZHUwbE5UVFhkTCs3dlBPUnRCR1F3R0VoTVRNUm9OTEpqeHc3KzcvLytENzFlejdScDB3cE55YmUzdHljdUxvNnhZOGVpVnF2Snlja0JJQzR1anVYTGw5L1ZTRWpaeFZpSWU1TUVoRUk4d1B6OS9Vc01DQzljdVBCQWZQcm42K3ZMVzIrOXhhSkZpMHFkQnBLUmtjSDgrZk41Ly8zM1RTL01oUkJDQ0ZHNi9EQkNxVlNXT2NvdE5UV1ZxMWV2bGprdHMyQjRVVEFnWEwxNk5SWVdGaXhZc0lCYXRXcXhhZE1tOXUzYmg0K1BqMmxqaFg4Yk9YSWtNVEV4UmFibkppY25zM2J0MmlMWHpkL1pOVC9NTEc1MzV1SWVLMjd0NW5yMTZxRlFLS2hUcHc3ejU4OUhyVmJ6OE1NUFU3dDJiUllzV01EeDQ4YzVmdng0b1dPU2twS1lPSEVpUnFPeDJIUGEyTmpRc1dOSENRZ3JrSU9EQXlOR2pPREhIMzhzRkdvTkhqeVlvS0FnTm03Y3lJa1RKMGhJU0REdFNKd3ZJU0hCZEx0T25Uck1talhMdEs1a1ptWW13Y0hCakJneEFxMVd5OTkvLzgySkV5YzRjT0FBcWFtcDFLdFhqMUdqUnRHL2YzOVREV3ZYcm1YSGpoMmNQbjNhdEdtZ1dxMW0zcng1eFFhRStYOUhDbjRRbnB1YlcyZ0VJT1NGMnQ5OTk1MHAyQ3h0MXN4VFR6M0Z5Wk1uZWZQTk56bDM3aHhkdW5SaHpKZ3hSVjRmRHhzMmpLVkxsM0x4NGtYVFl6WTJOanowMEVPODhzb3JKWjVmQ0hIL2tvQlFpQWVZdjc4L3YvenlTN0Z0UnFPUnMyZlBscm9ROGYwaUlDQ0FWMTU1aFdYTGxwWGFMeTB0alhuejVqRmp4Z3pjM055cXFEb2hoQkRpL3BVZjl0bmEyckpvMGFKUysrN2V2WnU1YytlYVJocVpRNnZWQW5tdlMwYVBIczF6enoxSDNicDFnYnlwdDl1MmJXUHo1czJtL2k0dUxvVkdGbmJ0MnJYWTgzYm8wSUZ2di8yV2I3LzkxclJoMlJOUFBHSDZZRFEvZUhGd2NHRGp4bzBsMXRlblR4OFVDa1d4b3lKNzllcUZ2YjA5S3BXcTBKVFJnSUFBVnE1Y3ljNmRPOW0xYXhlblQ1OHU5RDM1OXhUamZLMWF0V0xtekptbVhZOUZ4WG4wMFVmcDBhTkhvWFgzQUx5OXZaa3dZUUtROTNOSlRVMGxLeXVMM054Y2REb2RlcjBlbzlGb21ocGZjQ2JLOGVQSDhmYjI1dW1ubitiMTExL24xcTFiK1ByNk1talFJTnExYTBlVEprMEtYY3ZWMVpYeDQ4Zno2cXV2Y3ZUb1VmNysrMjl1M0xqQnRHblRzTGUzTDdidTNOeGM3T3pzNk5XckY1RDNlMkpoWVVIZnZuMEw5WHY4OGNjSkNncGkzTGh4K1ByNmxqazlQeUlpZ29DQUFONTc3ejI4dkx5SzdkT25UeC82OU9sVDZubUVFQThXaGJHaVZ4NFdRdHd6REFZRHI3MzJtdW5UeEgvcjA2Y1BJMGFNcU9LcUtrOXdjRERyMTY4dnMxL3QycldaTVdNR0xpNHVWVkNWRUVJSWNmLzY3YmZmV0xwMEtmMzc5MmY4K1BHbDl0MjllemZ6NTgrbmQrL2VUSm8wcWNScGpnVWRPblNJbVRObm9sQW8yTHg1YzVFQXgyZzBzbkhqUnBZdFc0YWxwU1hUcDA4dnNobEphUXdHQSsrODh3NGRPblJnNk5DaHBwcXVYTG5DOTk5L3oralJvNHRzTGxIUXQ5OStTLy8rL2U5cTlvRk9wK1A2OWVza0ppYWFBaWl0Vm1zS29Rd0dBMGFqa1VjZmZSUlBUODg3dnM2RHJOMVBWKzdKYWFrNU9UbFlXVm1oMSt0TjYvdFZKSzFXaThGZ01BWGJScU9SbEpTVVlrY2JRdDZNbWJ0WjM3Q3EzS3MvVHlFZWRJb3l0aytYZ0ZDSUI5em5uMzllWkhwTFBrOVBUejc1NUpNcXJxanlHSTFHMXE1ZHk3WnQyOHJzNitucHlmVHAwM0YwZEt5Q3lvUVFRb2o3MDhtVEozRnljakpybzYrWW1CaFVLbFc1UXE2VEowOXk2dFFwK3ZidFcyb0l0MjdkT25yMDZDRUJXZzBsZ2RLRFJYNmVRbFNQc2dMQ3NqL1dFMExjMXdJQ0FrcHNpNHVMTSsycTlpQlFLQlFNSFRxVTd0MjdsOWszTGk2TytmUG5rNUdSVVFXVkNTR0VFUGVuTm0zYW1CVU9Bbmg1ZVpVN3dHdlRwZzBqUjQ0c2M0VGU4ODgvTCtHZ0VFSUlVWWtrSUJUaUFlZnY3MTlxZTNoNGVCVlZValVVQ2dXalI0OG1LQ2lvekw0eE1USE1uVHVYOVBUMEtxaE1DQ0dFRUVMY0NSbHQ5bUNSbjZjUTl5WUpDSVY0d0xtN3UxTzdkdTBTMjArZVBGbUYxVlFOcFZMSjJMRmphZCsrZlpsOVkySmltRE5uRG1scGFWVlFtUkJDQ0NHRUVFSUljZStSZ0ZDSUdxQzBhY1lSRVJHbW5md2VKQ3FWaWpmZWVJTldyVnFWMmZmYXRXdk1uajJibEpTVUtxaE1DQ0dFRUVJSUlZUzR0MGhBS0VRTlVObzBZNjFXUzJSa1pCVldVM1VzTEN4NDY2MjNhTkdpUlpsOTQrUGptVDE3TmpkdjNxeUN5b1FRUWdnaGhMbmEvWFNsdWtzUUZVaCtua0xjbXlRZ0ZLSUdhTm15SlVwbHliL3VEK0kwNDN4V1ZsWk1tRENCeG8wYmw5azNNVEdSMmJObms1aVlXQVdWQ1NHRUVFSUlJWVFROXdZSkNJV29BZXpzN0dqV3JGbUo3YUdob1JpTnhpcXNxR3JaMk5qdzdydnZtclVMWTFKU0VuUG16Q0UrUHI0S0toTkNDQ0dFRUVJSUlhcWZCSVJDMUJCdDI3WXRzZTNHalJ2RXhjVlZZVFZWejg3T2ppbFRwcGcxa2pBNU9ablpzMmR6NVlwTWZ4QkNDQ0dFcUc2eTYrMkRSWDZlUXR5YkZNWUhlZGlRRU1Ja0lTR0JTWk1tbGRnK2VQQmcrdlhyVjRVVlZRK3RWc3VpUllzNGUvWnNtWDF0Ykd5WU1HR0NXV3NZQ2lHRUVFSlV0K0RnNEFkNjZSang0SEYwZEdUOCtQSFZYWVlRTllKQ29WQ1UxbTVSVllVSUlhcVhoNGNIbnA2ZUpZNFVEQTBOclJFQllmNTA0eVZMbGhBZUhsNXFYNjFXeThLRkMzbnR0ZGNJREF5c29ncUZFRUxVRkRrNU9TUW1KcEtlbmw3ZHBZZ0hSR1JrcEZrZmdncHhyM0J4Y2FudUVvUVEvNUNBVUlnYXBHM2J0aVVHaE5IUjBXUmtaS0JXcTZ1NHFxcVh2M0hKbDE5K1NXaG9hS2w5ZFRvZC8vM3ZmeGsrZkRoOSt2U3BvZ3FGRUVJOHlPTGo0L250dDk4NGR1d1lPVGs1MVYyT0VFSUlJWVJNTVJhaUpvbUtpbUxXckZrbHRvOGRPNVl1WGJwVVlVWFZTNmZUc1hUcFVvNGRPMlpXLzZlZWVvcEJnd1pSeHNoc0lZUVFva1FoSVNHc1hMa1N2VjVmM2FXSUI5d1RUenhCbXpadHFydU1DdkZDbUozcDlvK3ROUEw0ZmZ6NGo2MDBwajhCTEMwdHpWb2pYQWh4OThxYVlpd0JvUkExaU1GZ1lOeTRjV1JrWkJUYkhoUVV4TGh4NDZxNHF1cWwxK3Y1NXB0dk9IandvRm45ZS9Ub3dhaFJvMUNwVkpWY21SQkNpQWROU0VnSTMzNzdiYUhIWEYxZGNYTnprdytmUklWNzhza25INWlBVUFnaHhOMlROUWlGRUNaS3BaTFdyVnR6NE1DQll0dkR3c0xRNi9VMUt2eFNxVlNNR1RNR0d4c2JkdTNhVldiL3ZYdjNrcHFheXJoeDQ3QzF0YTJDQ29VUVFqd0k0dVBqV2JseXBlbCtVRkFRUTRjT2xmVzNoQkJDQ0hGUFVGWjNBVUtJcXRXdVhic1MyelFhRGVmT25hdkNhdTROU3FXU0YxOThrWUVEQjVyVi85U3BVM3o4OGNja0pTVlZjbVZDQ0NFZUZMLzk5cHRwV25IK2lIMEpCNFVRUWdoeHI1Q0FVSWdhSmlBZ29OUVJnaWRQbnF6Q2F1NGRDb1dDWjU1NWh0R2pSNXMxelNzMk5wYVpNMmNTRlJWVkJkVUpJWVM0bitYazVCUmE3M2JvMEtIVldJMFFRZ2doUkZFU0VBcFJ3OWphMnRLc1diTVMyOHZhMWZkQjE3Tm5UOTUrKzIwc0xTM0w3SnVlbnM2OGVmUFl0MjlmRlZRbWhCRGlmcFdZbUdqYXJkalYxVlZHRGdvaGhCRGluaU1Cb1JBMVVHblRqT1BqNDRtUGo2L0NhdTQ5N2RxMVk4cVVLZGpiMjVmWlY2ZlQ4YzAzMzdCKy9Yb01Ca01WVkNlRUVPSitrNTZlYnJydDV1WldqWlVJSVlRUVFoUlBBa0loYXFEU0FrS1FVWVFBVFpzMlpjYU1HYmk2dXByVlB6ZzRtQ1ZMbHFEVmFpdTVNaUdFRVBjejJhMVlDQ0dFRVBjaUNRaUZxSUhjM055b1g3OStpZTAxZFIzQ2Y2dFhyeDR6Wjg3RXk4dkxyUDZob2FGODlORkhOWDRFcGhCQ0NDR0VFRUtJKzRzRWhFTFVVRzNidGkyeDdkeTVjMmcwbWlxczV0NVZxMVl0WnM2Y1dlYW95M3o1bTVmOC9mZmZsVnlaRUVJSUlZUVFRZ2hSTVNRZ0ZLS0dLaTN3MHV2MWhJV0ZWV0UxOXpZYkd4dmVmdnR0K3ZmdmIxYi9yS3dzbGl4Wnd2cjE2OUhyOVpWY25SQkNDQ0dFRUVJSWNYY2tJQlNpaG1yWXNDRkgyb0hLQUFBZ0FFbEVRVlNPam80bHRzczA0OElVQ2dYUFBmY2NZOGVPeGNMQ3dxeGpnb09EK2VTVFQwaExTNnZrNm9RUVFnZ2hoQkJDaURzbkFhRVFOWlJTcWFSTm16WWx0cDg2ZFVwR3Z4V2pTNWN1VEo4K0hTY25KN1A2UjBaRzh2Nzc3eE1WRlZYSmxRa2hoQkJDQ0NHRUVIZEdBa0loYXJEUzFpSE15TWpnd29VTFZWak4vYU54NDhaODlORkhlSHQ3bTlVL05UV1ZPWFBtc0czYk5veEdZeVZYSjRRUVFnZ2hoQkJDbEk4RWhFTFVZUDcrL3FWT2x3ME5EYTNDYXU0dnJxNnV6Smd4ZzQ0ZE81clYzMkF3OE9PUFA3Smt5UkxTMDlNcnVUb2hoQkJDQ0NHRUVNSjhFaEFLVVlQWjJOalFva1dMRXR1UEh6OHVJOTVLWVcxdHpmang0M24rK2VkUktzMzc1L1RFaVJOTW5UcVY4UER3U3E1T0NDR0VFRUlJSVlRd2p3U0VRdFJ3cFUwempvK1BKeVltcGdxcnVmOG9GQXFlZU9JSnBrMmJock96czFuSHBLV2xzV0RCQXRhc1dVTnVibTRsVnlpRUVFSUlJWVFRUXBST0FrSWhhcmpTQWtLQW8wZVBWbEVsOXpjL1B6OW16NTVOOCtiTnpUNW0rL2J0ekp3NVUwSllJWVFRUWdnaGhCRFZTZ0pDSVdvNFYxZlhVamZiT0hMa2lFd3pOcE9Ua3hPVEowK21mLy8rWmg4VEd4dkx6Smt6MmI1OXUzeWZoUkJDQ0NHRUVFSlVDd2tJaFJDMGI5Kyt4TGI0K0hpdVhyMWFoZFhjMzFRcUZjODk5eHp2dlBNT2RuWjJaaDJqMCtsWXMyWU5DeGN1NU9iTm01VmNvUkJDQ0NHRUVFSUlVWmdFaEVJSU9uWHFWR3E3VERNdXY3WnQyekpyMWl4OGZYM05QaVk4UEp3cFU2YXdhOWN1R1Uwb2hCQkNDQ0dFRUtMS1NFQW9oTURUMHhNdkw2OFMyMldhOFoxeGQzZm5ndzgrNE9tbm4wYWhVSmgxakZhclpkV3FWY3lkTzVmNCtQaEtybEFJSVlRUVFnZ2hoSkNBVUFqeGo5SkdFU1lrSk1nMDR6dWtVcWtZTkdnUTc3Ly9QclZyMXpiN3VMTm56ekp0MmpTQ2c0UFI2L1dWV0tFUVFnZ2hoQkJDaUpwT0FrSWhCRkQyTk9NalI0NVVVU1VQcHFaTm16Sm56aHk2ZGV0bTlqRzV1Ym1zWDcrZUR6LzhrQ3RYcmxSaWRVSUlJWVFRUWdnaGFqSUpDSVVRQU5TcFUwZDJNNjVrdHJhMnZQcnFxNHdmUHg1N2UzdXpqN3Q4K1RJelo4N2s1NTkvSmljbnB4SXJGRUlJSVlSNDhGMjllcFhrNU9RUzIxTlRVOW02ZGVzZHZmYTlmUG15MlgzVDA5TkpTRWdvOXpYS2MzNmRUbmRIeDJaa1pIRDkrdlZ5SDVPWW1IaEgxeE5DVkQrTDZpNUFDSEh2Nk5TcFU0a2oxUklURTdsNjlXcXBJYUl3VDJCZ0lFMmFOT0hycjcvbTlPblRaaDFqTUJqNDQ0OC9PSGp3SU1PR0RhTmR1M1ptcjJzb2hCQkNDQ0Z1MjdScEV6dDI3T0RaWjU5bHlKQWhXRnRiRjJvL2NPQUFTNVlzWWZQbXpZd2JONDZXTFZ1YWRWNmRUc2NiYjd5Qmw1Y1h6ejc3TEE4Ly9IQ3AvVk5TVW5qNTVaZHAxYW9WVHozMUZOMjdkemY3T1lTRWhKQ2NuTXhqanoyR2pZMU5zWDJpb3FKWXRHZ1JBd2NPNUlrbm5zRFcxdGJzODkrNmRZdFJvMGJSdVhObnM1ZkpDUTBOSlNzcmkwV0xGdUhoNFdIMnRZUVE5d1lKQ0lVUUpwMDZkV0xEaGcwbHRoODVja1FDd2dyaTR1TEM1TW1UMmJsekp6Lzk5Qk5hcmRhczQ1S1NrbGl5WkFrQkFRRU1IejZjdW5YclZuS2w0bjVqTkJvNWZmbzBSNDRjNGR5NWM2U2twSmo5OTB1SUI0bU5qUTB1TGk3NCtmblJxVk1uV3Jac0tSK3NDQ0VBR0RkdUhOZXVYV1BObWpYczNyMmJEejc0QUY5ZlgxUDc5dTNiZ2J4MXVQZnMyWU9QajQ5WnN6OGlJaUxJenM0bU5qYTIyTkR1MnJWcmVIaDRZR0dSOXpiYzN0NGVvOUhJMWF0WGFkaXdJVGR2M3NUYTJocTFXbDNtdFRadjNzekpreWY1NFljZm1ESmxDb0dCZ1VYNjJOdmJjK1BHRFpZdFcwWllXQmd6WnN3d1hic3NscGFXR0F3Rzl1L2ZiMWIvZ2hZdlhzejgrZlBMZlp3UW9ucEpRQ2lFTUhGM2Q4ZlgxNWRMbHk0VjIzN2t5QkdlZmZaWmVZTlZRUlFLQlk4ODhnaHQyN1psMWFwVm5EcDF5dXhqdzhQRG1UcDFLbzg5OWhqUFBQTk1pWjhjaTVvbFBqNmU1Y3VYYys3Y3Vlb3VSWWhxcDlWcXVYNzlPdGV2WDJmUG5qMzQrZm54OHNzdlU2ZE9uZW91VFFoUnpTd3NMSmcyYlJxalI0L20yclZyZlBMSkp5eGJ0Z3lBNk9ob0lpTWpzYkd4WWNtU0pYaDVlWmw5M3Z3MXUvL3puLy9RcEVrVFhuMzFWZHEwYVFQa3pRYjU2NisvOFBEd29GR2pScWhVS3RQU01ibTV1YXhidDQ3UTBGQ2NuWjFac0dCQnFTRmhZbUlpcDA2ZFFxRlFNSFhxVkRwMjdGaHNQeXNyS3dDOHZiMzU2S09Qekg0ZWtCY1E1dHUyYlJzcWxRcklDMDJIRFJzR1FIQndzT2thQUgzNjlNSEN3cUxjMTdvVFNVbEpuRGh4Z3REUVVFSkRRMW0vZm4ybFgxT0lCNTBFaEVLSVFqcDE2bFJpUUppWW1NaVZLMWZ3OGZHcDJxSWVjSzZ1cmt5Y09KRkRodzZ4ZXZWcU1qSXl6RHBPcjljVEhCek1nUU1IR0RKa0NKMDdkNWJ3dGdZN2QrNGNuMzMyR1JxTnBycExFZUtlZE83Y09UNzQ0QVBlZWVjZC9QejhxcnNjSVVRMWMzWjI1dm5ubitmcnI3L0d6czdPOVBpYU5Xc0FlT2VkZDB6aG9FYWpZZVhLbGJ6NDRvc2xCbmRHbzVGZHUzWUJzR2ZQSGpadjNreDZlbnFSMTlXcHFhbFlXVm14WThjT1V3aVhtWm5KL3YzNzBXZzAzTHAxaTFPblR0R2xTNWNTYTkreVpRdEdvNUYrL2ZxVkdBNENwbEF2LzgvOE9yLysrbXM2ZE9oQWh3NGR5ankydkJRS1JaRXAyeFhsd0lFRHBsQXdKaWFtVXE0aFJFMG1BYUVRb3BCT25UcVYrZ25ja1NOSEpDQ3NCQXFGZ3M2ZE8rUHY3OC9xMWFzNWZQaXcyY2VtcHFheWJOa3lkdTNheGZEaHcrWG5Vd1BGeDhjWENnY1ZDZ1U5ZS9ha2UvZnUxSzlmWDBhWWlocEpxOVVTR3h0TFNFZ0llL2Jzd1dnMG90Rm8rT3l6ei9qb280OWtKS0VRTmNndnYveFM3T1ladWJtNXB0dExseTVGcTlWeThPQkIzTnpjaUl5TUpESXlFb0FUSjA1dzVjb1ZJaU1qV2JCZ1FiSFRqZi8rKzIrU2s1TnhkWFhGemMwTk56YzNJTy8vNUpFalIvTGRkOThSRmhaRzdkcTFzYkd4b1gvLy91VG01ckpseXhZY0hSM3AxcTBiVzdac3dXQXdzSHIxYWhvMGFGRHM2RVdOUnNQbXpadHhjWEZoOU9qUkFQejAwMDlFUkVRVWVZNzV6eTgyTnBZeFk4WUFlZjgyeHNYRkVSd2N6TUtGQzJuV3JGbXgzN09DSHpxLy92cnJwdHNGTnowWlAzNThzY2RXbHNXTEY5TzRjV002ZCs1TW8wYU5pSStQWitYS2xWVmFneEFQTWdrSWhSQ0Z1TG01MGFoUkl5NWN1RkJzKzlHalIzbnV1ZWRrcEZvbGNYUjBaTnk0Y1hUdTNKbFZxMWFSa3BKaTlyRlJVVkhNbURHRG9LQWdCZzBhSkl0RDF4QkdvNUhseTVlYndrRVhGeGZHamgxTGl4WXRxcmt5SWFxWGpZME5qUnMzcG5IanhnUUZCYkZzMlRKU1VsTFFhRFFzWDc2YzZkT255LzlsUXRRUXJWdTNac0tFQ1dSblp4ZmJIaDRlVG5oNHVPbCtVbElTbXpadEt0SXZLaXFLYWRPbU1YLysvQ0liZnZ6ODg4OVlXRmd3Wjg0Y0dqVnF4S0ZEaDZoYnR5NCtQajVjdlhxVnNMQXdXclpzU1lNR0RZcWNPeTB0alMxYnRnQjVvZDZGQ3hkNDY2MjMrT2lqandnSUNDalVkLzM2OVdSa1pEQmp4Z3pVYWpXUmtaRXNYNzdjMU83bDVZV2pveU1xbGNyMGZKVktwV25rbzFxdE5vV1hHelpzWU5La1NZVkdVQmJIM3Q3ZTlPOWwvclRvZnorZTcwNTJmamJYTDcvOFV1ait6cDA3SysxYVF0UkVFaEFLSVlybzFLbFRpUUZoWW1JaWx5OWZMclNRczZoNGJkdTJ4Yy9QajU5Ly9wbWRPM2VXNjhYVzRjT0hPWGJzR0QxNjlHREFnQUU0T3p0WFlxV2l1cDArZmRxMDVxQkNvZUMxMTE2amVmUG0xVnlWRVBlV0ZpMWFNSGJzV09iUG40L1JhT1RjdVhPY1BuMGFmMy8vNmk1TkNGRUZtalJwd2xkZmZZV3RyUzNPenM1Rk51bzRjT0FBSDM3NElhNnVybmUwbGwxVVZCUW5UcHpBenM2T1JZc1dZVFFhdVhEaEFpNHVMaXhac3NRVS9nMFpNb1IyN2RveFlNQUFQRHc4eU0zTlpkQ2dRVFJzMkpBRkN4WXdhTkFnZkgxOStlYWJiNHE5enNHREI5bXdZWU5wbG9CT3AyUEpraVVBK1BqNE1IejQ4RUk3SWNmRXhQRFNTeS9oNmVuSm9rV0x5dldjREFhRDZmYkNoUXVMWFlOdy92ejVSZFlnMU92MTVicU9FT0xlSVFHaEVLS0l3TUJBMXE1ZFcyTDcwYU5ISlNDc0FuWjJkb3djT1pKZXZYcXhldlZxenA0OWEvYXhlcjJlWGJ0MnNYLy9mdnIyN1V1L2Z2M0svSFJZM0oveUYwUUg2Tm16cDRTRFFwU2dSWXNXOU96Wms5Mjdkd041LzVkSlFDaEV6VkhhWmlQNTAyYnY5TFhTc21YTGNIWjJ4dFBUa3pObnpxQlNxVXdqK1JjdVhFaFVWQlFXRmhZY09YS0VPWFBtb05WcWFkaXdvU21FaTQyTlpkS2tTVURoYWM4RnJWbXpodSsvL3g2QXk1Y3Y4L3JycjVPWm1VbGNYQnlOR2pYaTAwOC9OWHYzNDFxMWFwVzZ4aUZRS09oNysrMjNUYmNMMWpkeDRzUWl4eG1OUm94R280elFGdUkrSkFHaEVLSUlWMWRYbWpScFFuUjBkTEh0UjQ0Y2tXbkdWYWhCZ3daTW16YU5JMGVPc0hidDJuSk5PODdKeVdIejVzM3MycldMcDU1NmlrY2VlYVRRSjczaS9sZHd4K0tDb3dhRUVFVjE3OTdkRkJDVzUwTVhJY1NETFg4cXJxT2pZNGw5b3FPaitlYWJiNWcyYlJvdUxpNm14Mk5pWXRCb05IeisrZWU0dUxqdzFGTlBZVzl2ejVJbFM4ak96bWI2OU9tbTgrZVBKSVM4OVlQcjFhc0g1RTBCemwvWE1EMDl2ZGpyOStyVml6VnIxcURYNjhuS3lpSWpJNE9rcENRYU5XckVnZ1VMVUtsVVRKOCtuYVNrSk5NeC8xNkRVS2ZUY2ZYcVZTd3RMWmsxYXhidDI3Y3Y4ZmtXWEd1d3ZISnljckN5c3BMM0NrTGNaeVFnRkVJVUt5Z29xTVNBOE1hTkd6TE51SW9wRkFxQ2dvSm8yN1l0bXpkdkpqZzR1Rnd2M0RJek0xbTNiaDNidG0yamYvLys5T2pSUTRMQ0IwVEJ3TGgrL2ZyVldJa1E5NzZDdnlQbCtiQkZDSEgvK3VLTEwwaE5UUzIxVDF4Y25PblBqei8rdU5nK3g0NGRRNnZWTW1uU0pENzk5Rk5UU0tqWDYyblZxaFcvL2ZhYmFkU2RWcXRsNXN5WlhMdDJqUUVEQnVEZzRNQ1VLVk5ZdlhvMVAvMzBFeFlXRnZUdDI1ZmMzRnlpbzZPeHRyYW1VYU5HeE1iR29sS3BpSW1KS1RMaXNWNjllb3dhTllvbVRacVFuWjNOeHg5L1RMTm16Wmc3ZHk0T0RnNEFqQm8xaW84KytnaEhSMGVzcmExUktCU0Z3a3dBSnljbkFEWnUzSWl2cnkrMWF0VXE5dm5tNXVaU3AwNGRldlRvd2VqUm8wMWhYOEVweG9zV0xTcjBlbkxVcUZFOCtlU1RMRnEwQ0tWU3lYdnZ2WWRTcVN6eCsxMGFUMC9QTXZzSUlTcVdCSVJDaUdKMTdOaVJOV3ZXbExqMjNaRWpSeVFnckFiVzF0WU1HalNJN3QyNzgrT1BQM0xpeElseUhaK1Nrc0lQUC96QTc3Ly96dU9QUDA3djNyMWxoOXY3bkZhck5kMlduNlVRcFN2NE8xTHdkMGNJOGVEcTJiTW43NzMzSGlxVkNyVmFYV3hnbFphV0JzQ3RXN2ZZdDI4ZnJxNnVSVWEvcWRWcTFHbzFHbzJHVHo3NWhBOCsrQUJiVzF1OHZiMUpURXprd0lFRHByNDVPVGtjT25RSWdNOC8veHdIQndlc3JhMU53WmhlcnkrMFVVbGFXaHAvL1BHSDZYNStDUG52a0hEdzRNSHMzcjJiQlFzVzRPdnJ5NHN2dnNqQmd3ZUppWW5oNnRXcmVIbDVrWjZlVHZQbXpVdGNnem9pSWdKUFQwL2VmZmRkcksydEM3WHQzYnZYdE15UTBXakV6czZPWThlT2NlellNVk9mMG5ZeHRyS3lZdVBHamR5NGNjUFVkK3JVcWFiMUMvT05IRG15Mk5vSzJyRmpSNWw5aEJBVlN3SkNJVVN4WEZ4YzhQUHpLM0VLMXBFalJ4ZzhlTEJNSGFnbTd1N3VUSmd3Z2ZEd2NOYXVYVXRzYkd5NWprOUxTMlA5K3ZWczNyeVp2bjM3MHFkUEg3UFdyUkZDQ0NHRXVKKzBhdFdLOWV2WDQrVGtWT3pyVm8xR3d3c3Z2RUJ1Ymk1anhveGg2ZEtsdlBMS0svVHUzZHVzOHlzVUNpWlBua3hzYkN5dXJxNE1IandZUjBkSGZ2MzFWd0EyYmRyRTh1WEwwV2cwWExwMENjamI4ZGpKeVltMHREVFRKaVZmZi8wMWtEY04yZC9mdjBnNG1KS1N3a2NmZmNUcDA2ZUJ2Q25QVTZaTXdjM05qYlp0MjlLMWExZGF0R2pCaGcwYlRFc3BsQ1E2T2hwWFYxZGVlKzIxUW85Mzc5NmRrSkFRSWlJaXFGMjdkcEVBTVNvcXl2VGhpb1dGQmRldVhjUFB6NjlRSDdWYVRkMjZkVTAxLy9ISEh3d1lNS0JRbnhrelpwVCtUUlZDVkFzSkNJVVFKZXJVcVZPSkFXRlNVcEpNTTc0SEJBUUVNR2ZPSEE0ZE9zUXZ2L3hTYU4wWmMyUm1ackp4NDBiKy9QTlBldmZ1emVPUFAyNmFlaUtFRUVJSThTQW9hVFFkd0lvVks4akl5S0J4NDhZODg4d3o3TnUzajZWTGw5S2lSUXRUMEZVV1cxdGJtalJwUWxaV1ZwRzI5dTNiczNUcFVyWnMyV0w2UVBmOTk5OEhibThFY3UzYU5jYVBINDllcnljNk9ocDNkM2UrL1BMTFF0Ti9YVnhjOFBMeTR2VHAwN2k2dXZMNDQ0L1RyVnMzR2pac2FPcVRQL1BIemMyTmRldldGYWtsZjFmakJnMGFNSGJzMkNMdENvV2l4UER1cjcvK0lpd3N6SFMvZGV2V1hMcDBpY0RBUUFZUEhsem05NmdnV1ROWmlIdFQwZkhWUWdqeGo0NGRPNVk2UXJEZzdxbWkraWlWU3JwMDZjTENoUXNaUG55NGFSMmE4dEJxdFFRSEJ6Tmh3Z1IrK09FSEVoTVRLNkZTSVlRUVFvaDd4NDRkTy9qamp6K3d0TFRrN2JmZlJxRlFNSHIwYU5MVDA1a3laWXBwcXV5ZDBtZzAyTnJhMHJCaFExYXRXZ1hraFhjWEwxNGtNek96eUZJK0twV0taczJhVWF0V0xkTlUzNExlZU9NTjNuampEVmF2WHMzSWtTTk40V0JzYkN4YnQyN2x0OTkrTTZzdUN3dUxjczBDMnJwMUs0c1dMUUpneUpBaFFONDA2amZmZkpQbHk1Zno2YWVmeXJJTlFqd0FaQVNoRUtKRVRrNU9ORy9lbkRObnpoVGJMdE9NN3kwV0ZoWTgrdWlqZE8vZW5XM2J0aEVjSEZ6dUYydTV1Ym5zMkxHRC8vM3ZmN1JwMDRZK2Zmcmc3Kzh2UDJNaGhCQkNQRkQyNzkvUFo1OTlobEtwWk5La1NhYXBzaTFidG1UUW9FSDgvUFBQdlAzMjI4eVlNWU5telpxVjY5eDZ2WjYxYTlmeTg4OC8wNnRYTDU1ODhrbSsvUEpMbEVvbGl4Y3Z4c1BEQTRWQ1lacGlYTGR1WGI3ODhzc3l6MnR0YlUzbnpwMEpEUTNsd29VTG5EMTdsdE9uVDVPV2xvYVRreFA5Ky9ldjBOZHNPcDJPYjcvOWxvMGJOMkpoWWNIRWlSTUpDQWhnL2ZyMTNMcDFpeTVkdWpCeTVFaSsvLzU3VHB3NHdlalJvK25WcTFleDZ6d0tJZTU5RWhBS0lVclZxVk9uRWdQQ3BLUWtvcUtpaXF3OUlxcVhqWTBOenp6ekRMMTc5MmJ6NXMzczJMR2pYRHNlUTk0VWxkRFFVRUpEUTZsYnR5NlBQdm9vWGJ0MmxVMHdoQkJDQ0hGZjArbDByRjY5bW5YcjFtRmpZOFBVcVZONTZLR0hDdlY1NVpWWHVISGpCbnYyN09ITk45K2tiOSsrREI0OHVOQk82TVZKVGs0RzhwWndXYlZxRlFNR0RPQS8vL2tQVTZkT0JjQmdNUEQ1NTU4emZQaHdXclJvWVRvdU96dTd6THAvK3VrbjFxeFpVK2pEWDVWS1JhZE9uZWpidHkrZE9uVkNwVkt4WnMwYU1qTXpXYnAwYVpGelpHUmtsSG1kZkJjdlhtVGh3b1djUDMrZUJnMGFNSG55WkpvMmJjcTFhOWVBdkExZEFJWU5HNGFscFNVclZxeGcvdno1ckZxMWlyNTkrOUt0V3pkOGZIek12cDQ1MXE5ZlgraitoUXNYU216TEgra29oRENmQklSQ2lGSjE3TmlSNzcvL0hvUEJVR3o3L3YzN0pTQzhSems0T0RCMDZGRDY5dTNMbGkxYjJMTm5UN21EUW9EcjE2L3ovZmZmczJIREJycDM3ODRqanp4Q25UcDFLcUZpSVlRUVFvaktZVFFhMmI5L1B5dFdyT0RhdFd1MGF0V0tkOTU1aDNyMTZoWHBxMUFvbURadEdoNGVIbXpZc0lGdDI3YXhmZnQyL1AzOTZkcTFLNEdCZ2NXR2hmbWJrQ2dVQ3NhT0hVdmR1blY1NDQwM3lNek01UFhYWHljaUlvS1FrQkNPSHorT2s1TVQ3dTd1QUtTbnAvUFZWMStoMSt2SnpzNG1Nek9Uckt3czVzMmJaenIzd3c4L3pQZmZmdytBcTZzci9mdjM1L0hISHkrMFRtSCs2L1dzckt4Q3V5VC9XLzdhaDhXNWRlc1dxMWV2WnZQbXpkalkyREI2OUdnR0RoeUlwYVZsb1dQekEwTEkyMTNaMTllWFJZc1drWkNRd0E4Ly9NQVBQL3hBclZxMUdEdDJMTDE2OVNyeGV1V3hZc1VLczlza0lCU2kvQ1FnRkVLVXlzSEJnUll0V2hBUkVWRnMrOUdqUnhreFlvVHBSWU80OTdpNnVqSnk1RWllZWVZWnRtN2R5czZkTys5b25aaXNyQ3kyYjkvTzl1M2JhZDI2TlE4Ly9EQ3RXN2RHcFZKVlF0VkNDQ0dFRUhjdkt5dUxYYnQyc1duVEpxNWN1VUx6NXMwWk8zWXNRVUZCcFI2blVDaDQrZVdYYWR1MkxZc1hMeVloSVlIdzhIQWlJaUk0ZCs2Y2FWUmdRVjI3ZHFWZnYzNEFuRHg1a3ErKytvbzJiZG93YnR3NGZIeDhHREJnQUVlUEhtWHo1czJjUEhtUzZPaG9JRzlrMzhhTkcwM25jWEp5WXVqUW9ZWE9YYnQyYllZT0hZcXpzek9QUGZZWUZoWkYzOHJudjc0cmE1T1N6TXpNWXA5emNIQXczM3p6RFRZMk5vd1lNWUtubjM0YWUzdjdRbjN5UDJ6VzYvVm9OQnJzN093QUNBd01aTVdLRmF4YXRZcmc0R0FjSFIxNTdMSEg4UGIyTHY0YmZBZDI3TmhSWWVjU1FoUWxBYUVRb2t5ZE9uVXFNU0RVYURTRWhvWVNHQmhZeFZXSjhuSnljbUxJa0NIMDY5ZVBIVHQyOE5kZmY1VnJxa2xCcDA2ZDR0U3BVemc1T2RHbFN4ZTZkZXRXNXJRYklZUVFRb2lxTm5mdVhDNWV2RWpYcmwyWk1tVUtqUnMzTHRmeDdkdTNaK1hLbFd6YXRJbkRodzh6Y2VMRVVsL3p2UG5tbTR3Wk13WlBUMDgrKyt3ekFnSUNDclVIQmdZU0dCaUkwV2drSVNHQkd6ZHVrSnFhU2taR0JscXRscHljSEZxMWFrWHo1czJMbkh2WXNHR2wxcHFUazRPL3YzK1JjREdmalkwTnc0Y1BwMi9mdnNXMk96czc4KzY3N3hJVUZGUnNBQWw1NjFVRCtQcjZGcGxocEZhckdUOStQQU1IRGtTcFZNcU1FeUh1TXdyanY3ZE9Fa0tJZjhuTXpPU05OOTRvY1hwcTI3WnRlZWVkZDZxNEtuRzN0Rm90dTNidDRzOC8veVF0TGUydXorZnI2MHYzN3QwSkNncENyVlpYUUlYQ0hNT0hEemZkWHIxNmRUVldJc1Q5b1RwK1p5SWpJNWs3ZHk0QXpabzFZL3IwNlZWeVhTRkUzdWk4cW41ZGtwdWIrOERPcnJseDR3YUppWW0wYk5teXVrc1JRcFNUb294ZGpHUUVvUkNpVFBiMjlyUnIxNDZqUjQ4VzJ4NFdGa1o2ZWpvT0RnNVZYSm00R3pZMk5qenh4QlAwNmRPSGtKQVF0bTNiUm54OC9CMmY3OUtsUzF5NmRJa2ZmL3lSZHUzYTBiMTdkL3o5L1dVS3NoQkNDQ0dxVFhWOGFQbWdob09RTjlXNWR1M2ExVjJHRUtJU1NFQW9oREJMMTY1ZFN3d0k5WG85aHc0ZDR0RkhINjNpcWtSRnNMUzBwSGZ2M2p6ODhNT0VoNGV6WThjT1RwMDZ4WjBPTU5mcGRCdzllcFNqUjQvaTVPUkVZR0FnSFR0MnhNL1BENlZTV2NIVkN5R0VFRUlJSVlTNFd4SVFDaUhNMHFwVkt4d2NIRWhQVHkrMmZmLysvUklRM3VjVUNnV3RXcldpVmF0V0pDUWtzSFBuVHZidTNZdEdvN25qYzZhbHBiRmp4dzUyN05pQm82TWo3ZHUzSnpBd2tPYk5tOHZJUWlHRUVFSUlJWVM0UjBoQUtJUXdpMHFsb25QbnptemZ2cjNZOWt1WExoRVhGNGVucDJjVlZ5WXFnNGVIQjBPSERtWGd3SUVjUEhpUXYvNzZpOWpZMkxzNjU2MWJ0OWk5ZXplN2QrOUdyVmJUcmwwN0FnTURhZG15WllrTFlRc2hoQkJDQ0NHRXFIenlqa3dJWWJhdVhidVdHQkFDSERod2dHZWZmYllLS3hLVnpkcmFtbDY5ZXRHelowL09uVHZIamgwN09ISGlSSWtiMXBnckl5T0RrSkFRUWtKQ3NMVzFwVzNidHJSdTNacUFnQUJaeS9JZVpqUkNURndhNGVlVFNVak9RcE90dzBxbHBIWXRXNXA1dStEWHlBVmw2V3NmQ3lHRUVFSUlJZTVCRWhBS0ljem03ZTFOL2ZyMVN4eEpkdURBQVFZTkdrUVpteU9KKzVCQ29hQlpzMlkwYTlhTWpJd01EaDgrVEVoSUNKY3VYYnJyYzJkbFpYSHc0RUVPSGp5SVFxSEF4OGVIVnExYUVSQVFRT1BHaldVcThqMGdPUzJMOVZ1anVaeVV4UTJka2l3ckt4UldWaWdVVm1BRVk1SUdWWGdxN3NyejFIT3laRkNmaG5oN09sVjMyVUlJSVlRUVFnZ3pTVUFvaERDYlFxR2dhOWV1ckYrL3Z0ajJtemR2RWhrWlNZc1dMYXE0TWxHVjFHbzFqenp5Q0k4ODhnaXhzYkhzMjdlUEF3Y09rSmFXZHRmbk5ocU5wdDJRZi8vOWQyeHRiV25ac3FVcE1IUnpjNnVBWnlETXBkTVpXUFZiSktFeDZhU3FIY0UyTC9RcnROV01BaFJXbGhpc0xJa0g0blBoN0lZby9KeFZ2RExRSHljSHF3cXZhKysrZzNUdDNLblU4RGduSjVmb0N4ZHAyZHl2d3EvL0lQbDl5elpzYkd4NHBGYzNDZU9GRUVJSUlXb3cyVTVTQ0ZFdW5UdDNMbldFWUVoSVNCVldJNnBiL2ZyMWVmNzU1L244ODgrWk9IRWlnWUdCRmJxZVlGWldGc2VQSDJmbHlwVk1tRENCeVpNbnMyclZLZzRjT01DTkd6ZnVlS2RsVWJhYktWbk1XSHFFWFRjTXBEbzZRLzRPMU5rNU9HVGN3aU16alFZNTZkVFZwT0dVa1FiYWJEQUNDc2gwY09EdlhCcysvUFp2b2k0blYyaGRONUp1TW52QkVzWlBtczdWbUdzbDlqdCs0aVFUSnMva3V6VS9vZGZySzdRR2dKVFVORzRtcDVqVk56czd1MXpuUG5qa2VMbnJ1WEwxenRZSVRicVp6TUlsLzhlb3NXK3gvWDk3N3VoN2xaR1plVWZYRmtJSUlZUVE5dzRaUVNpRUtCY1hGeGY4L2YwSkR3OHZ0djNZc1dPTUdERUNPenU3S3E1TVZDZVZTa1diTm0xbzA2WU5HUmtaSERseWhHUEhqaEVaR1luQllLaXc2OFRGeFJFWEY4ZXVYYnNBY0haMnBtblRwcWF2QmcwYXlDaW9DaENmbE1IYzc4TkljblJHb1ZTQ0VhdzBHbnhzREhSczRVcjM5czF3S0RBeU1EdGJ4NUZUOFJ5TVNPRENMVDJaYWtjVVNpVUpqaTU4dHZFY3IvUnRTUHVXSGhWUzI3WWR1ekVhalVSRlgrRDFDWlA1Zk9Gc0d2bjZZRFFhU1VsSnBWWXRGd0QrdHpzRWc4SEFtdlcvRUJaeGhnV3paNWpDNjVqWWE5U3Y1M2xIeXlGb3NyS3d0cklpTFMyTmQ2ZC96TFIzMzZKSjQ0WWw5amNhNFlQWkMvRDFhY0M0VjBlaFZKYjkyZXpNV1ovd2FPK2V2RHh5S0ZiV1pZL0FqTDEyblFtVFo5S3oyME84UGU1VnJLMnR6WDQrVmxaNTU0Kzduc0R2VzdiU3JrMEF0ZDFjelQ3K3EyKy80M2pvS1JaLzhqR09zbjZvRUVJSUljUjlTd0pDSVVTNWRldldyY1NBTUNjbmg4T0hEL1B3d3c5WGNWWGlYcUZXcStuZHV6ZTllL2NtUFQyZEV5ZE9jT3pZTVNJaUlpcDhKRmRxYWlwSGp4N2w2TkdqUU42bUtvMGFOYUpwMDZZMGFkSUViMjl2bkp4a0xienkwR2JyV1BSak9FbE9McUJRWURRWXFKdVp4dEJIZk9uZ1g2ZllZNnl0TGVnZVdKL3VnZlc1SEpQR041dk9jTmxhRFJhVzNISnlZZFgyQzlUelVGUEh6ZjZ1YXROa1piSHBqejhCY0hGMll1YlVpWGk0MXlZak01TVYzNjNseEtsdy92dlpQRFFhRFFjT0h3T2dlYk9takJzekNtMTJObVJuYy9IU0ZkNy9lRDU5SCtuRnVGZEhsZXY2U1RlVG1mYkJYQnA0MWVQRllVTklTYzBMQ2MwUkZuR0doTVFiZkRCMUlwYVdscVgyVmFsVS9MVnpEMy90M0ZPdStuYnNDaUg2d21YbWZqZ1Y5OXJtVGNlM3RMejlVbkRleCsvajVPaEFkazRPY3o1WlRFSmlVcW5INXVUbUVoT2JONHB6MmdkeldUajNBMnh0Yk1wVnN4RGl3Uk1mSDgraFE0ZUlpWWtoUFQyOXVzc1JvbHltVDU5ZTNTVUlVVzBrSUJSQ2xGdjc5dTJ4c2JGQnE5VVcyNzVueng0SkNBVUFEZzRPOU9qUmd4NDllcURSYUFnTkRlWG8wYU9FaFlYZDlVN0l4Y25PenViTW1UT2NPWFBHOUppVGt4UGUzdDU0ZTN2VG9FRUR2TDI5OGZEd01Hc2tWMDMwMy9WaHhObzY1STJ1TXhob3FFMWp5dWoyaFVZTTZ2Vkdyc2Fsa1pTaXhjblJDbTlQUnlhN1Q3d0FBQ0FBU1VSQlZLeXQ4bDVTK0hnNThmSHJnU3hlZlpKVFdpTUdLeXVTSFd1eFpHMFljOGNIM2RVdXg3OXMyc0t0Zjk1c3BxU21NV0h5ekNKOVBwcjdLV3A3TzFNWUhYazJpakhqM3kzU2I5TWZmMUxIdzUyQlR6OVo2UEZmZjl2QytsOStLL2I2V1ZvdFdtMDJGeTlmSWUzVzdUZTlMVnMwUTZWVWtwMmR3N25vOHlVKzlsQmdoekxEUVFDVlNvbGVyOGZSd1FFZmI2OHkrMStQVCtCRzBrMEEycmNKd1BXZlVaVG1LRGppVnFYSys1Mnd0ckxpcFpGRGVldmQ5OG5NMUpoMW5yTlI1NWs1NnhQbWZqak5yT2NvaEhqd1pHVmxzWHIxYXZidjN5OUxnQWdoeEgxSUFrSWhSTGxaV1ZrUkZCVEVuajE3aW0yL2RPa1NNVEV4ZUhtVi9jWlcxQngyZG5aMDZkS0ZMbDI2b05WcU9YbnlKTWVQSHljaUlvTE1TbHpETEMwdGpiQ3dNTUxDd2t5UFdWbFowYUJCQTFOZzZPWGxSWjA2ZFZDcjFUVjZGKzdveXlsRXB1aFFPTmhoeEVpOXpEU212ZG9CZTd1OHdDYzlQWWNmTnA4aE9pbWJtMFlWdVFvVkZrWTl6a1k5WG80V0RPL1hGRTkzQnl3c1ZFd2MyWTVaM3h6am5GNEZLaFZYbFRiOHVmY1MvWHFXUEIyM05KZXZ4ckIydzBZQWZCcDRrWk9iUTl6MUJDd3NMR2pSckNtWkdnMzJkbmFjRElzQXdNcktrbVpObXhDZmtFamlqYnlSY0MyYU5TMjBSdWJobzhmcDJLNE5EYnpxbVI0YitFdy9yc1RFOHVmMm5WaFlXR0JqYlcxYVk4L1oyY2swUWk3L09nQnpQcGlDMnQ2ZW1OaHJqQnI3ZG9tUDllajJrRm5QTlQrODltL1pqSS9mZjYvTS9zdS8rOUVVYWc0ZitteTVwdG4vTzdETmYxUHYwOENMNWYvM0dXcTF2WXdLRkVLVUtUMDluWG56NWhFVEUxUGRwUWdoaExoREVoQUtJZTVJejU0OVN3d0lBZmJ1M2N1d1ljT3FyaUJ4WDdHeHNTRW9LSWlnb0NBTUJnTVhMMTRrUER5Y3NMQXdMbHk0VU9rakQzSnljamgvL2p6bno1OHY5TGlkblIwZUhoN1VxVk9IT25YcW1HNTdlSGlnVnFzcnRhWjd3ZHJ0NTlFNE9LQUExQmtadkQ2Z3VTa2NqTHFjd2xlL25DYmUzZ21GL2UzZGpBMUFNcENzTnhEelF4alA5dkNtUjhmNktKVUtKbzFveTdSdi91YUdnelBZMnJMN1pDSlA5UEF0OXlqQzdPeHM1bjM2QlRxZGpxREE5bnc0N1YzT1JrWHo5bnN6ME9sMHZQemlDL3k4YVRPUlo2TUFjSy90eG9mVEp0RzBTU1BpRXhKNWNjeGI2SFE2L0ZzMjQ5VlJ3OHU4M29RM3hqRDB1WUY0dUxzUmV5M09GUEI5OS9YbnFPM3pwa21ucDJjdzRQbnlUVkUyVjFXT2JpMTRMYjFPeit3RlM3QzNzMlhDRzJQS3RSYWhFS0xtMHV2MUxGNjgyQlFPcWxRcXVuZnZUcU5HamFoZHUzYU4vdUJOQ0NIdUp4SVFDaUh1U01PR0RhbGZ2ejZ4c2NYdm5Ibmd3QUdHREJsU29UdmFpZ2VUVXFta2NlUEdORzdjbUFFREJwQ1ptY25wMDZlSmlJZ2dMQ3lNbXpkdlZsa3RHbzJHUzVjdWNlblNwU0p0YXJVYUR3OFBQRHc4cUZXckZzN096cmk0dUJUNjgzNmVXcW5SNUhKZG8wZmhxQUNqa2NZT1NocDZPd09Ra3FibC8zNDV3dzFuTjBwOG42ZFVrdXppeXJwOU1YaTQyTktzc1N2MmRwWjBhdUxNbHFzNVlHVkZvc0tTeUFzM2Fkbll2UFh4SUc5RTI3eFB2K0RDeGN2MDZQb1FVeWFPeDhKQ2hWK1RSbGhhV3BLYm0wdm9xUWdlNjlPTGZRY09BL0JJcis0MGJkSUlnRG9lN25RSjZzamUvWWZZdVhzZnI0NGFUbXBxR2ptNXVTV3UwNmRRS0tqalVidlV1Z3FPMG52N3ZabW9sRXB5Y25OTGZjeGNxa29NQ045K2J3YkpLYmQzWHk0NGhmamxjZStRa3BvRzVLM25XWjQxR3ZWNnZXd1FKRVFORlJJU1FuUjBOSkMzck1ma3laTmxGb2tRUXR5SDVKMjdFT0tPS0JRS2V2WHF4ZXJWcTR0dHo4akk0TysvLzZaVHAwNVZYSm00MzluYjJ4TVlHRWhnWUNCR281SHIxNjhUSGg1T1pHUWtVVkZSMWJiZ2VVWkdCaGtaR1Z5NGNLSEVQdmIyOXFiQU1EODBkSFIweE03T3JzaVhyYTB0ZG5aMjkweW9zdWZZTmRLc2JGRUFGaG9OVC9SdFlHcGIvdXZwdkZHQS80U0RWbG90UGxZNlhOV1dwR3YxWEVvM2ttbG5Ed3E0NWVqQ3FpMW5tZmRtWjVSS0JmMTdObVRmdHlkSXM3SkNaMi9IenFQWHloVVFabVJrRWhGNWpoN2RPck4zMzBFNkIzV2tVOGQyQVBoNmUzSGxhaXdkMjdYRzA3TU9BUzJiRTM0NmtxMS83ZVNGSVFQSi9TZWM2OWkrRFh2M0g2Sm50ODZrcEtZeC9hTjVhTFZhUGw4d0d3ZUhPeHNacWxEZVRrb3ZYN2xhcEwyNHg4dy9lZDY1OVRxOWFYcHphWExMRVVLK01lWWxKa3llU2E1T2g0V0ZxdEJhb0ZsYUxUWTJlVHNnYi8xcko4Nk9qcnd3WkdDWjUweE9UdUg5V1ovUTlhRkFoajczSDdOckVVSThHUDc2NnkvVDdXSERoa2s0S0lRUTl5a0pDSVVRZDZ4ejU4NnNXN2V1eE0wbTl1N2RLd0dodUNzS2hRSlBUMDg4UFQzcDI3Y3ZScU9SaElRRW9xS2lURi9YcjErdjdqSk5Nak16eWN6TTVOcTFhMllmWTJWbFZTZzR0TGEyeHNMQ0FxVlNpVXFsd3NMQ0FwVktWZUpYUlltT1RVUHhUempraW82V1RmSkN2UFNNSEM3ZXlnV0h2S20xMWhvTkExbzY4OVREdDljU1BIVTJrYSsyWCthVzJoRVVFS2UwSVR6cUJxMmJ1ZU5nYjRXSHZTVnA1UDA4a3pQS3R6bU5nNE9hVmNzKzU0L2c3ZXpkZDVCNW4zNVJwTS9yRTZZVXVwK1Nta2EvZ2NPS1RGWC85ZmRnZnYwOTJIVC8vWS9uczJET1RLeXRyREJYV01RWmFydTU0dVRvYUhyc3Q1KytLN0xlWUhHUG1VdnhUeEo3NVBnSm5objhZcm1PTFV2alJyNnNXYmtVQjdVOVNxV1NhUi9PNWVqeFVBRFdmLzgxeDArY1l0MkdUUUNFSERoTXlEK2pNa3R6SStrbXQ5TFRpWXErZ0U2blo4VFFaeXVrMWdzWEx6Tng2b2RrWkdiU3UyYzNwazU2czBMT0s0U29PTW5KeWFiWkpGWldWZ1FHQmxaelJVSUlJZTZVQklSQ2lEdW1WcXZwMkxFamh3NGRLclk5SWlLQ3BLUWszTnpNSHkwa1JHa1VDb1ZwZmNEdTNic0RlUXVqUjBkSG13TERTNWN1VmNvT3laVWxKeWVIbkp3Y1VsTlRxN1dPckJ5OTZiYmFXb1h5bnhGeW9XY1NTVlhhNUE4ZXhOZkdVQ2djQkdqZHpKMkEwT3ZzenpTaVVDalEyOWx6NkZRQ3JadTVBK0JnbzRLY3ZMN1pPa081YXpNYURmeStaU3NBalh4OXVIRHBNZ0N0L0Z1VWVXeEthaW94c1hHbVhZWFBSVjhnT3pzYmdLanpGL2x0ODFZR0QzemExRityelVhbnYvMzNSNU9WWmJwOUt2dzA4ejc5QWpmWFdzejljUG9kUEEveit1V1BUcnlUWFl6TjRlVG9BSUJPcHlNczR2YU8zMWV1eHRLelcyY09IajdHcnIzN3pUNWZRVCtzM1lCZXIyUFU4T2Z2NkhpajBjaVZtRmordHp1RWpiOEhrNU5UL2luYVFvaXFrNXljYkxydDZlbFpwV3VvQ2lHRXFGZ1NFQW9oN2tyUG5qMUxEQWlOUmlQNzl1MWp3SUFCVlZ5VnFFa2NIQnhvMTY0ZDdkcmxUVHZOemMwbE5qYVdLMWV1Y1BYcVZkT2ZXcTIybWl1OXQybDF4cnhkUndCcnk5dHY4T0p2YXNBNjcrV0NFU1B1anJkSDIzMitkQlAxM0sxbzA2NGpBWTFjMlhja0NZV2REU2dnSy9kMjRHaHRvVFFGaEZubERBaDFPajB6WmkwZ09TVXZRSjMrM3R1RW5ncm55MlVydUI2ZmdLT0RRNm5INXgvbjVLRG1QMDgveWJ2VFA4WkJiYytZbDBmU3ExdG5ySzJ0Qy9XUE9uK0JhUi9PUmF2TkxuS3VEMll2QkNEMjJuV21makNuWE04RHdLRFhsOTJwZ0R2WnhiZzhJczZjTGZROEoweWV5YUFCL1pqNDVsaUdQLzhzOWV2VkxiUzV3RzlidHZIZlpTc0FXTFZzQ1Y3MTZ4VTU1NTJLT24rUnlUTm1rWldWaFU1WHZ1K1RFS0w2RkZ6aXdFWjJQQmRDaVB1YUJJUkNpTHZTdkhsejNOM2RTVXhNTExZOUpDU0VwNTkrV2o1UkZsWEcwdElTWDE5ZmZIMTlUWThaalVadTNMaGhDZ3p6UThPcTNBRGxYbWRsUWQ2V3hJQk9mM3VvbTR1VE5laXl3TUlDQlFwdWFXK0hONTd1bGp4V2V3S25UN1RrZEZ3SFBEVGUzRFEyeFdEcmlLWHFkckNVcTc4ZENscXB5cmViNWJubzg1dytjeFlBdnlhTmFlQlZqelBuOG5ZcnZwRjAwK3lSY3plU2tzbkp5U1dvWTN2R3Z6YTZ4QTFLV3ZtM1lPNkgwNWozNlJjNHFOV29WQ3FpTDF3RU1JMUNoTHlSaWZuTTNhUWsxOHlSclZXMTQrZnVrQU9GN2l1VlNqYjgrZ2R4Y2ZGOE1HMlNxVS9QYnAyTDFLUTNHRWhOVGNQWjJhbENhbW5vMDRCdnZ2elVkUC81RjhkV3lIbkxNbWJNbUNxNWprWnplek9ZaElTRUtybW1FRUlJSVVSNVNFQW9oTGdyQ29XQ25qMTdzbUhEaG1MYms1S1NDQThQcDNYcjFsVmNtUkMzS1JRSzNOM2RjWGQzcDBPSERxYkhNekl5dUhidEdna0pDY1RIeDVPUWtHQzZuVDhOdGFhd3RiZzlEVGhEcThOb3pOc3JvM1ZUTit5T0pwTDF6L3FFRjFKemlicWNRbE1mRndKYWQrUnNXSE4yWGU1RldyWTlSZ3NsOXJldWNrdGJqNERXdDZmR1ptb05wZzFPYkN6TDkyRkJ5K1orelA5NE90Y1RFdW5WdlFzQVZnVjJpODVmNjY4a2ovVExXdy92emRkRzA3eFpVd0k3dEMzem1xMzhXN0R1dTJVQWhkWVFuUFBCRk5PMUVoSnY4TUpMcndQbWIxS1NuWk5UNXJYQjlLMnFWRHFkanBEOWgzQnlkRUNuMTVPWnFhSExRNEhzM1hlUS9ZZU9jdkh5RlRJek5jeFpzSVNOdndjei9yV1hDeDIvNExQL2NpczluY1dmektLMm0rdGQxMk5oWVZFaDV5bXZnc0ZkVmFscC83WUlJWVFRNHY0Z0FhRVE0cTUxNjlhTlgzNzVCWU9oK0ttRE8zZnVsSUJRM0pQVWFqVitmbjc0K2ZrVmV0eG9OSExyMWkzaTQrTUxCWWNKQ1Fra0p5ZFgyMDdLbGNtamxnM0dHQjBLU3d0dTZwWEVYTDlGQTA5SDNOM3NxV2VwNS93L2lXRzZ2U09MZjQraVpXMGIvTHlkaVk3dFJHcTJQVTRQWGVGNnpEUGs2dXp3U0VzaHFFMGRBSEoxZWhJemNzREJEb3pnYUYzK2pWVTZ0R3RUNkg3QnpWbHljM1hWc2s1ZGJtN2VhRUJMUzB0K1hic0NPMXZiVWpjcENlelFGZ2QxeVVGbVFmbmpOMCtHUlRCbS9MdGw5citaa2xMdSt2Y2RQRUo2UmliOUh1L0RuOXQzQXZERW83M1p1KzhnS3BVS3QxcTErSDNMTmdBaXowVXpic0lVV2pTLy9YdnlXSitIK2VLcjVVeWEraUdMUC9tWVdyVmNpcjNPcUxGdmxWckhxbVdmbDd0MklZUVFRZ2hSOFNRZ0ZFTGNOV2RuWjlxMGFjT0pFeWVLYlQ5NThxUnNWaUx1S3dxRkFpY25KNXljbklxRWg1QTMraW90TFkzVTFGUlNVbEpJVFUwMWZlWGZUMGxKdWErQ3hENFBOV0JYVkRnYVN5ZTA5bmI4dWU4eVl3ZTNBbUJrUHo4Vy9YcVdWQ2NYVUVDYTJvbURHdGgvTWhVUGpUY0dwWkxyVi85RE01OU5YSTE4bUg2ZGZMQzJ5bnVKRVhJc2xtU0x2SFdwakJvdEQzVnh2K3RhVlFXV0xIaDIyTXVsOUx4TlY4NzEvOHBpWWFGaTFMQWg5SHU4RDNhMnRpWDJjM1oyNXZPRnMyblJyR201cHc1ck5GbW1EVmtxMmsrLy9nN0FJNzI2czJYckRnRDhtamJpb2NBT2VIbDVZbUZod1o2UWd3Q283ZTJaKzlFMG9zNWZORTMzYnR2YW54NWRIMkx2L2tOTW1UbUh4Wjk4akwyOVhaSHJ4TVRHVlVyOUZlV0ZGMTZva3V0Y3ZYcVZmZnYyQWVEdWZ2ZS9BMElJSVlRUUZVMENRaUZFaGVqVnExZUpBYUhSYUdUMzd0MDgrK3l6VlZ5VkVKWER3c0lDVjFkWFhGMUxueEtwMSt2SnlzcENvOUdRbFpWRlptWm1pZmZ6djNKemM5SHI5ZWoxZW5RNm5lbDJjZmZ6dnlwQzdWcDJ1RnZCWlVDaFZCRitQWVBVVzFxY0hXMW81TzNDTTBHZWJEeDhuVnVPVG5semp4V2d0TEVtU2Q4VSs3U3I2SFEyWEE3dlE0OE9mOUU5Y0NJQU9yMkI3Y2V1WTdCM0JzQlZuMFZnNnpwM1gyeUJvSzFwazBhRkFzTi9pendYRFVCNmVzYmRYNWU4Zjg4aXpweGx6NzZEK0xkb2hwT1RZeG45RGZ6ZjF5dHAxNllWTDc5b1hoaGwvR2U3NDg1QkhTdGxrNUxqb2FjNGYrRVNuVHEyS3pLdGQ5Yk15VUJlZ0ppL2cvTkxJNTZuUmJPbVJKMi9XS2p2U3lPSG1xWWpmemgzSVovTW1uSGZyVGY3MkdPUFZjbDFJaU1qVFFHaGJPUWdoQkJDaUh1UkJJUkNpQW9SRUJCQXJWcTFTRTVPTHJaOXo1NDlEQmd3QUFzTCtXZEgxQndxbFFxMVdvMWFyYTYwYXd3ZlByekN6dlZvUjA5V0hycUJUbTFIaXIwRFg2d0w0LzFYT3FKVUtuaTBzemZlSG1xK0N6NUhuTjZTSERzN0ZDb1ZCaHQ3TkZsMThVeFA0ZWt1UGp6VVlScW5rNyttbWNzSWZ0Z1lTNXhsM3FneVkwNHU3Ynlkc0xRby94VGpmeXM0RUcvQjdCbWxya0g0K29RcDJOclljUGpZQ1RvSGRieXI2Njc0YmkySGpoNG42V2JldjNPL2I5bkcrcDl2QjNQRmJWS1NrcHBLY2tvcVVlY3ZVc2ZEblg2UDk3bXJHdTZXMFdoaytYYy9vbEtwZUhYVWNESUxyTUgzVHk1SmJtNHVtLzc0RThnTFlQcy84V2l4NTZwWHR3NTlIK25Kbjl0M0Vub3FnbFdyMXpONjVOQkNmZjYzNWVmS2VTSkNDQ0dFRUtKQ3lUdDFJVVNGVUtsVTlPclZpMTkvL2JYWTlsdTNibkg4K0hHQ2dvS3F1REloaExsNmRQUmk1L0U0TGhnQnBaSW9uUTFmL0hpS04xOW9qVktwd0srUkszUEhkK1pLYkNvSFQ4V1RscG1MblkwRjdYbzBwbVdUMmlpVmVjbWR2K3RZTnYwOWo3OVRIOFpnbFRlZDBrT2J5UXY5T3BSeWRmTVpDdXlLbkIvRWxlYk0yU2hPaFo5R3I5Znh6dml4aGRZd0xNM2xxekg4YjNlSTZmN21yWDloYldYRk0vMGZKNkJGTXo1Wi9OOFNwd0FYdDBuSkYxOHRwN2FiSzUwNnRpdjF1a2FEc2RUMnU3RnR4MjdPWDdqRWN3T2Z3cnRCZmNKUFJ4YTRjTjUxZi8wOW1LU2J5VmhiV1RGMTR2aFNwMFkvTzZBL1cvL2FoZEZvWk1QR1AzanF5YjdWc3RtSUVFSUlJWVM0T3hJUUNpRXFUTStlUGZudHQ5OUtuUEs0YytkT0NRaUZ1SWNwRlBENnMvN01XUjFHc3BNTEJpc3JqbWZrTU91Ylk3dzF0QlhPampZb0ZPRGo1WXlQbDNPeDU4ak8xdkhOTDVHRTNucUN4czMrSlBwU1g1UXBDcDdwV2c4cnk0cDUyV0V3M2c3UWlndmlTaEliRjQ4bVMxdnFaaUdSNTZJSjN2WS8vZzQ5eFkya202Ykg3ZXhzZWFiZjR3eDgra25UdE9JNmRkeXhzclNpVGgxM2JHMXNpdDJrNUU2VXRPRlRSYmg4NVNxTkd2b3dhdGdRSUcrZFE5TjFqVWJTMG02eGRzTkdBRjU3NVVXODZ0Y3I5WHhlOWVzUjBMSTVZUkZuME92MVhMeDhSUUpDSVlRUVFvajdrQVNFUW9nSzQrenNUTWVPSFRsOCtIQ3g3V2ZQbnVYYXRXdlVxMWY2RzA0aFJQV3BXOXVlbHg1cnhMSnRsOGx3Y3NSZ1pjVTVnd1h2cnp4RnEzcjI5Ty9oUTEzM29sT21VMjlwMmJiL0NrZk9wNUJnYlE5V2pweTVQQkQvV292SnRIYmtmMUgybkxuVW5iR0RIMFZaenMwNi9zMVlJQ0EwSjRoN3BGL2UrcWRqWHhwZTVrN0NUbzZPN0E0NVFIWjJOcEMzUWNkL25uNkMveno5WkpIcitEVnBYSzZhWTY5ZHg2dStaNWw5RGNhOGdQQk9kakUybGpINDhLV1JRMGxPVHNIUzBoS0FMSzMyOXJFR0EvLzllaVVhVFJaUDlPMXQ5blRvWHQyN0VCWnhCb1ZDZ2E5M0E3T09LWTFPVi9SRHBvTFR0NFVRUWdnaFJNV1RnRkFJVWFGNjkrNWRZa0FJZWFNSVI0d1lVWVVWQ1NIS3ExMExkOFlDSzdlZEo5blJCWlJLa2gyYzJKMmk1L0RhczlTMk51QmdaWUdWcFlKY0hXaHk5TnpJTnBCaGJRdi9iRWlDRWV4U3MwalNOc0x2b2Eya1pGaVJtQkxOVit2aHRTRjNGeEpXNWdnN3o3b2VqQm8raEdYTHYrZVovby96MHZEbnNiTXJlWmRpY3hpTlJoWjlzWXlEaDQveDVhSTUxUE9zVzJyLy9PZDNKN3NZRzhyWXRNYmF5b3E2ZFR4TTl3dU9JTnk1Wng5NzloMmtiV3QvM256dFpWSlMwemoyZHlnTmZieng4cXFIc1lUdmUvZXVEL0gxeWgvbytsQW4zR3ZmK1c3MU9wMk8rSVFiYlAxclo1RzJvOGRPc08xL3UybmZwaFZ1cnJYS3ZTTzBFRUlJSVlRb25RU0VRb2dLNWVmblI3MTY5YmgyN1ZxeDdmdjI3ZU81NTU2VFhSeUZ1TWUxYStHT1oyMTcvbTlEQkpkMUZ1alY5aWhVS3JRT2FtTHlPK1VQNnJMODUrc2ZTbTAybnZvc1J2UnJ3cnBkaDdoNXl4cFh4MndVaWlSdUtsZXdkSjJCMTRjOFpscXpzTHgwT3AzcDlwdVRwcU5VbUxkenJxR3M0WFgvR1BqMGsxaFpXdkxVazMxTmoxMlBUMkQySjB0TUl3dUxrMXRDWFRtNU9jUmRUd0JnNmdkeitQTFR1YVh1ZnF6L1o0M0ZPOW5GdUx3ajdRcU9JTXpWNlFobzJaeFpNNlpnWVdGQmNuSUtDeGIvSHdBS2hRS1Y2dmIzT1g4RUlvQ1Rvd1AvWFRTWHVuWHZmSWZxeTFkai9wKzkrd3lJNmxxL0JyNm0wSkdPQ0FvS2FpellFaFVyQ2hxak1hSmlpUzFxREJxTllFblUyTUpWVEN4UmllM0dkdTN3VjdHaEF0YmNhRURFWGtFVUZCT0tSakRTQndZRzV2M0F5N2tnTXhTVlFYVDl2Z2h6OXB6enpEam9zR2J2L1dEaTFPL1VIcGZuNVdIMTJvMEFnUDU5ZStPN2FWTmUrVnBFUkVSRVZCWURRaUo2bzBRaUVUNysrR1BzM3IxYjVmSGMzRnhFUkVUQTFkVlZ3NVVSVVZYVnN6VEFrcW1kY09uMlU0UmNURUN5SE1qVTFZTklXNnZzNElJQzZHYkxVRmRiaWE0dExEREFwUTNFWWhGNi9kTUxvWEdKK0tmK0RaZ1p5NkZVUHNjLzJJNWY5eXZoT2ZMVFZ3b0pTd2FFaVVsUEszMi84c0s5a2tRaVVhbHdFQUNzNjFsaDNKamhXUFRUU21FSnJGaEZjNVRpMjE2dXEvajJ2NStsNEY5TFYySGxUOTdRMGRaV2VmM2l4MWN5aEt0czNWVU5DUFB5OG9TdlhaeTdZc1RRUWNMc3ZFWU5iZkd2K2JPdzk4QVJQSHowV0hqY0RlcGJvNTVWM1ZMbmFmU2FTNHNiMmRteTR6RVJFUkZSRFdKQVNFUnZYTGR1M1JBUUVJRGNFak5UU3ZydHQ5L2c0dUxDSldKRXRZQklCSFJwWjQwdTdheVJtcDZEYzFlU2tKZ2lneXl2QURsNUNtaHJTYUFuRmFPdWlTNTZkV29KbTdxbDkrbnIzYmsxUktJdjhjY2pFVjdnT3ZLejZrTDVkeGNrWkNWZzErRkwrR3A0bHlyWGxKZi92NER3eUw0ZGxkcURzRTRkUStqbzZGVDVXaVYxNnZBUk52Z3VnNzZlSHVwYVdsUTV3S3NzWFIwZGpCZzJDTVBkM1NvMVhpUVN3YmxiWjR3Yk5SejFxemlMVHk0dkNnaDFkWFVnRW9sSy9ic3NrVWpRbzF0bmRPL2loT1dyMStOY2FEanNiT3RqMGZ6WlZib0dFUkVSRWIzOUdCQVMwUnVucDZlSDd0Mjc0N2ZmZmxONVBENCtIZzhlUEVEejVzMDFYQmtSdlE1VFl6ME02VlA1eGh6RmVuVnloQWpqY2Y2UkdJV0Z3TXdoazJCdSt1cjcraG5vNjZQZng2N28yT0ZER09qclZ6aCszcXhwNk5HdEM3UlZ6WHlzb3FhTkhWNzdIQlVKT3VSWHBmRWU0MGUvOHJVYTFMZkc3Qm5mb0tkelYraXAyZnBCTEJianEzR2owS25qUjNCeDdncXBsRzhmaVlpSWlONDFmSWRIUk5XaWQrL2VhZ05DQURoMTZoUURRcUwzaUdzblIwaWxFN0QvMUIrdmZhNCt2WHFnVDY4ZWxSNy9zV3ZseDc1dkt2dmNXTmV6S3RYY2hJaUlpSWplTFF3SWlhaGFOR2pRQU0yYk44ZjkrL2RWSHI5eDR3YVNrNU5SdDI1ZGxjZUo2TjNqM0w0WmRMVjFZS0JmUFV0emlZaUlpSWpvMVZTdTdSOFIwU3ZvM2J1MzJtTktwUkpuejU3VllEVkU5RGJvMkxvUmRIWDQrU1FSRVJFUjBkdUVBU0VSVlpzT0hUckEyTmhZN2ZFLy92aERiU01USWlJaUlpSWlJdElNQm9SRVZHMmtVaW42OU9tajluaE9UZzVDUTBNMVdCRVJFUkdSYWdVRkJUVmRBbWxJZkh3OFhyeDRvZlo0V2xvYVRwNDhDYVZTV2VWei8vbm5uNVVlbTVtWmlXZlBubFg1R2xVNXYwS2hlS1g3Wm1WbDRlblRwMVcrVDNKeThpdGRqNGhxSHRmNEVGRzE2dFdyRjQ0ZE80YjgvSHlWeDArZlBvMCtmZnBBSkJKcHVESWlJaUtxalB2MzcwTmZYeDkyZG5ZcWo2ZWtwT0RvMGFNWVAzNDh0TFcxcTNUdXhZc1hvMWV2WG5CMmRxN3d2VUJjWEJ4MjdkcUZZY09Hb1UyYk5sVzZ6cU5IajZDdHJRMWJXMXUxWTY1ZHU0WVRKMDVnd29RSmFOU29VWlhPbjVLU2dwczNiMWJwUFUxQ1FnTGk0K1BSclZ1M0tsMkxYbDlnWUNET25qMkw0Y09IWStUSWtkRFIwU2wxUER3OEhHdlhya1ZRVUJBOFBUM2g2T2hZcWZNcUZBcDRlWG5CMXRZV3c0Y1BSNjlldmNvZG41cWFpb2tUSjZKTm16WVlPSEFnZXZTb2ZGT3QwTkJRdkhqeEF2MzY5WU91bWk3ME1URXg4UFgxeGRDaFE5Ry9mMy9vNmVsVit2d1pHUm1ZTUdFQ3VuYnRDa3RMeTByZDUrYk5tOGpKeVlHdnJ5K3NyTmpZaXFpMllVQklSTldxVHAwNjZONjlPODZkTzZmeWVISnlNbTdkdW9VUFAveFF3NVVSRVJGUlpZU0VoQWhoeXZqeDR5R1ZsdjRWNHRxMWF6aHc0QUFpSWlJd2UvWnN0R3pac2xMbmZmSGlCY0xEd3hFZUhvNFBQL3dRSzFhc2dGaXNmb0dUbnA0ZUlpSWlFQkVSZ1U4KytRUno1c3lwOUdNNGR1eVk4S0hrdUhIalZEWkpNekF3d01XTEZ4RVJFWUUrZmZyQTA5TVQrdnI2bFRwL2ZuNCtWcTFhaGYzNzk1Y2JRcFowLy81OVpHUms0S2VmZmtMNzl1MHIvVmpvOVhsNmVpSXBLUW4rL3Y0NGQrNGNGaTFhQkh0N2UrSDQ2ZE9uQVFEUG5qM0QrZlBuMGFoUkl4Z1lHRlI0M3NqSVNNamxjaVFtSnFvTTdaS1NrbUJsWlNYOERCa1lHRUNwVkNJK1BoNE9EZzc0NTU5L29LT2pBME5Ed3dxdkZSUVVoRnUzYm1IUG5qMllOMjhlbkp5Y3lvd3hNREJBU2tvS05tL2VqRHQzN3NEYjI3dk16Njg2V2xwYUtDd3N4SVVMRnlvMXZxUTFhOVpneFlvVlZiNWZWYVNscFVFdWw4UEl5S2hLd1NjUnFjZUFrSWlxWGI5Ky9kUUdoQUJ3NnRRcEJvUkVSRVJ2cWFsVHB5SXFLZ3I3OSsvSHRXdlhzR1RKa2xJemlzTEN3Z0FVellqYnRHa1RGaTllREhOejh3clBlL2Z1WFFDQXZyNCtwazJiVmlZY3ZIRGhBaHdjSEdCall3TUF3aXd2WFYxZFRKOCtIZEhSMFZBb0ZHamR1blc1MXlrc0xFUkVSQVFLQ3d0eDc5NDl4TVhGcVF3SWk4OHZGb3ZoNU9SVTZYQVFLQXBUZ0tMbklDRWhvZEwzQTRCZmYvMFZXN2R1clhSd1E2OVBLcFZpd1lJRjhQRHdRRkpTRW43KytXZHMzcndaQUJBYkc0dm82R2pvNnVwaTdkcTFsUTU4QWVEeTVjc0FnQ0ZEaHFCcDA2YjQrdXV2MGE1ZE93QkZyOE16Wjg3QXlzb0tqUnMzaGtRaVFWNWVIb0NpZ0huZnZuMjRlZk1tVEV4TXNITGx5bkpEd3VUa1pOeStmUnNpa1FqejU4OUh4NDRkVlk0cm50SGJzR0ZEK1BqNFZQcHhBUDk3VFFORjc5VWxFZ21Bb3REMGl5KytBRkQwNFVISldjTjkrdlNCVkNxdDhyVXE2OXExYXdnTURFUmtaQ1JrTWhrQVFDUVNvVW1USmhnNWNtU1ZabUFTVVZuOFg0aUlxcDJOalEzYXRtMkwyN2R2cXp4Kzc5NDlKQ1FrVk9rTkdCRVJFV21HbnA0ZTVzNmRpMm5UcHVIaHc0ZFl0R2dSTm03Y0NLQm9GcytOR3pjQUFCTW5Uc1NJRVNNcWZkNUxseTRCQUQ3KytHT0l4V0wwNmRNSEgzMzBFWFIxZFZGWVdJZ3JWNjZnc0xBUTlldlhoNG1KaWJCSFlGNWVIdWJPbll2SGp4OURMQlpqelpvMTVTNEp2bm56SnRMUzBxQ3RyWTBWSzFhb0RBZUIvd1VpdXJxNjZObXpwM0M3WEM2SGxwWld1Yk1iUzRaN3UzZnZGa0xOa21IS2poMDdTcjNYS2Q2bmVmbnk1UXdIYTRDSmlRbEdqUnFGTFZ1MmxBcUQvZjM5QVFEZmZmZWQ4UGNsazhtd1k4Y09mUG5sbDJxRE82VlNpZDkvL3gwQWNQNzhlUVFGQlNFek14T1BIejh1TmE3NHRYajI3Rm5oTlplZG5ZMExGeTVBSnBNaEl5TUR0Mi9mTG5mcGVYQndNSlJLSlFZTUdLQTJIQVFnaEhyRmZ4Ylh1V1hMRm5UbzBBRWRPblNvOEw1VkpSS0p5aXpaZmxOQ1EwUHg4T0ZEOU83ZEcwMmJOb1cydGpadTNyeUpNMmZPNE1jZmY4U2tTWlB3K2VlZlY4dTFpZDRIL0orSWlEU2lYNzkrYWdOQ29HZ3B4OFNKRXpWWUVSRVJFVlZXczJiTjRPenNqTkRRMEZKTkdFNmRPb1dDZ2dLMGJObXkxQy9tU1VsSnFGKy84TVV2T2dBQUlBQkpSRUZVdnRyektSUUtJU0FNQ3d2RGI3LzlCZ0JDMkZoTVgxOGY5dmIyQ0E4UEY1WnNGaS9KbE1sa0VJdkZ1SHYzYnJrQjRjbVRKd0VBN3U3dWFzTkJBQ3IzRHBUTDVmamhoeDlnYjIrUHFWT25xcjN2cTRZcFFPbVpXbFE5RGgwNnBMSjVSc2s5c2pkdTNJamMzRnhjdkhnUkZoWVdpSTZPUm5SME5JQ2kxK1ZmZi8yRjZPaG9yRnk1VXVWeTQrdlhyK1BGaXhjd056ZUhoWVVGTEN3c0FCUzlyc2FQSDQ5ZHUzYmh6cDA3c0xTMGhLNnVMdHpjM0pDZm40L2c0R0FZR1JuQjJka1p3Y0hCS0N3c2hKK2ZIK3pzN0ZSK2VDNlR5UkFVRkFSVFUxTjRlSGdBQUFJQ0FoQVpHVm5tTVJZL3ZzVEVSRXllUEJrQWtKdWJpeWRQbmlBa0pBU3JWcTFDOCtiTlZUNW5KWDhlU3I3MlN6WTltVFp0bXNyN1ZwZmh3NGRqeG93WnBYN2VldmZ1allZTkcyTHIxcTNZdVhNbit2VHBBMU5UVTQzV1JmU3VZRUJJUkJyaDZPaUlCZzBhSURFeFVlWHg4UEJ3REI4K0hNYkd4aHF1aklpSWlDcGoyTEJoQ0EwTlJaY3VYUUFVaFdlQmdZSFExOWZIM0xsemhVRGgwcVZMOFBIeHdlVEprekY0OEdDVjU3cDI3UnF5c3JLZ3A2ZFg2di8rd3NKQ2ZQYlpaN2h3NFFMdTNyMkxpUk1uQ2tHS1RDYkRzR0hEb0srdmo1MDdkMkxZc0dIQ1RNT1BQLzVZNVQ1a0tTa3B1SERoQWt4TVREQjY5R2dBUmZ1alhicDBDWEs1dk5UWTRvNjEyZG5aUXQwS2hRSnl1UnkzYnQyQ25aMGRCZ3dZb1BMeGxKeGQrTTAzM3dqUFJja3V1RjVlWG16S1ZrUGF0bTJMYjcvOXRzemZlYkc3ZCs4S1M5NEI0UG56NXdnTURDd3pMaVltQmdzV0xNQ0tGU3ZLdk40T0hqd0lxVlNLcFV1WG9uSGp4b2lJaUlDMXRUVWFOV3FFK1BoNDNMbHpCNDZPanJDenN5dHo3dlQwZEFRSEJ3TW9DdlVlUFhxRUdUTm13TWZIcDh3Uyt2Mzc5eU1yS3d2ZTN0NHdORFJFZEhRMHRtM2JKaHkzdGJXRmtaRVJKQktKOEhqRllyRXc4OUhRMEZBSUx3OGNPSURaczJkWHVKemV3TUJBZU8wV0w0dCsrZlppcjlMNXViTFVyVGJxMzc4L3RtN2RDb1ZDZ1h2MzdySHhEOUVyWWtCSVJCb2hFb25RcjErL1VtOWdTbElvRkRoOStqU1hCUkFSRWRVZ3BWS0pwVXVYNHRxMWEyckhoSWFHWXZEZ3dTZ3NMRVJPVGc0a0VrbXBHVVl5bVF4S3BSSWJOMjZFaVlrSlhGeGN5cHdqS0NnSUFEQmp4Z3owN3QwYmhZV0ZBSXFDakNkUG5tRFRwazBBZ00yYk4yUDc5dTFDYlVCUmdEZHUzRGpoWEpjdVhjTFBQLytNUllzV2xRa3I5dTdkaTRLQ0FreWNPQkg2K3ZxSWlvckNpUk1uaE9OV1ZsWXdNek9EbHBZVzVISTVIang0QUxGWWpNYU5HNWVwT1N3c0RCMDdkcXl3TzZ1ZG5aMndMMXRlWGg3dTM3OFBvQ2pjS0xuMDhzNmRPNlVlRjFXZnBrMmJZdE9tVGREVDA0T0ppVW1aSmQzaDRlSEMzcG43OSsrdjh2bGpZbUp3NDhZTjZPdnJ3OWZYRjBxbEVvOGVQWUtwcVNuV3JsMHJoSDhqUjQ3RVJ4OTlCSGQzZDFoWldTRS9QeC9EaGcyRGc0TURWcTVjaVdIRGhzSGUzaDVidDI1VmVaMkxGeS9pd0lFRGNIRnhRWThlUGFCUUtMQjI3Vm9BUUtOR2pUQjI3TmhTKy9BbEpDVGdxNisrZ28yTkRYeDlmYXYwbUlwL0pnRmcxYXBWS3ZjZ1hMRmlSWms5Q0l1M0F0Q2trai8zcnpPYmwraDl4NENRaURTbWE5ZXVDQWdJUUdabXBzcmovLzN2ZitIbTVzWk9aRVJFUkRWRUpCSmg1c3laOFBUMFJFRkJBY3pOemN1RUtSa1pHY0l5NDlhdFc1YzdLKzdVcVZObzJiSmxxYVc5VDU0OHdkV3JWeUdWU2hFYUdvclEwRkRFeE1TZ1FZTUc4UGIyeHFsVHB3QUFmZnYyUmFkT25iQnIxeTRZR0JoQUxCWWpLaW9LWXJFWTl2YjJ3dGV0V3JWQ1ptWW1MbCsrak02ZE93dlhDUXNMUTBoSUNCd2RIZkhKSjUrZ3NMQVEvLzczdndFVUxWMmVNR0VDQmc0Y0tNeitLdzVUOVBUMHFoeW1sQXo1NXMrZnIzSVB3cmx6NTZyY2c3QmtFRVBWcDd5OXJvdVh6VmFsTVUxSm16ZHZob21KQ1d4c2JIRHYzajFJSkJLaG0vZXFWYXNRRXhNRHFWU0t5NWN2WStuU3Bjak56WVdEZzRQd2Q1K1ltSWpaczJjREtMM3N1U1IvZjMvczNyMGJBUERubjM5aTZ0U3B5TTdPeHBNblQ5QzRjV09zWHIyNjB0MlB6Y3pNS3B4bFZ6TG9temx6cHZCMXlmcG16WnBWNW41S3BSSktwVktqczJXdlhyMEtvS2dwUzJXN3FCTlJXUXdJaVVoanRMUzA4UEhISDZ0Y3NnRVV6VGc0ZCs0Yyt2ZnZyK0hLaUlpSXFKaWhvU0YyN2RxbDloZjhDeGN1Q0YxS2ZYMTlxeHdFN05tekIwcWxFZ3FGQWhjdlhoUnVmLzc4T2I3NjZpdWtwNmNEQUZ4ZFhiRmx5eFprWjJlalFZTUdRb2dqRW9tRVBlQzB0YlZWaG5sK2ZuN3c4L09EVXFsRWRuWTI1c3laZzh6TVRNVEZ4UUVvQ3V1NmR1MWFZYTNoNGVISXpjMUY3OTY5eXgzM09pRWZBOEthVjd3VTE4aklTTzJZMk5oWWJOMjZGUXNXTENpMXgxMUNRZ0prTWhuV3JWc0hVMU5UREJ3NEVBWUdCbGk3ZGkza2Nqa1dMbHdvbkw5NEppRUEvUDMzMzhJK25XS3hXSGhOcS9zZzNkWFZGZjcrL2lnb0tFQk9UZzZ5c3JMdy9QbHpORzdjR0N0WHJvUkVJc0hDaFF2eC9QbHo0VDR2NzBHb1VDZ1FIeDhQTFMwdC9QampqMmpmdnIzYXgxdHlyOEdxeXN2TGc3YTJ0a1pDd3B5Y0hPellzUU1BTUdyVXFITC9Eb21vZkF3SWlVaWpldmZ1amFDZ0lMVnZPazZkT29WUFB2bUUzZnlJaUlocVVIbS8yQmVIRHJxNnV1V09rOHZsWmJxWi92MzMzL2o5OTk4eGZ2eDREQjA2RkFNSERnUUFIRDkrSExxNnVwZzJiWm9RRUM1WnNnUXltUXdBU2dXSkJRVUZ1SExsaW5BTlZiT1ZuSnljc0dmUEhnQkZzNjMwOWZXRmN3MGJOZ3p0MnJYRDh1WExrWnViSzl3bkp5Y0hRRkVUaDBXTEZrR2hVT0RxMWF1UVNDUXdOall1dCtOcnlWbFZWZDJEOEhXQ0dLclkrdlhya1phV1Z1NllKMCtlQ0g4dVdiSkU1WmlyVjY4aU56Y1hzMmZQeHVyVnE0V1FzS0NnQUczYXRNSFJvMGVGV1hlNXVibjQxNy8raGFTa0pMaTd1Nk5PblRxWU4yOGUvUHo4RUJBUUFLbFVpcjU5K3lJL1B4K3hzYkhRMGRGQjQ4YU5rWmlZQ0lsRWdvU0VoREl6SHV2WHI0OEpFeWFnYWRPbWtNdmxXTEprQ1pvM2I0NWx5NWFoVHAwNkFJQUpFeWJBeDhjSFJrWkcwTkhSZ1Vna0t0T3dvM2pQenlOSGpzRGUzaDVtWm1ZcUgyOStmajdxMWF1SG5qMTd3c1BEUTNqdGxwd1Y2K3ZyVzJxSjhZUUpFL0RaWjUvQjE5Y1hZckVZMzMvL3ZjcnUzOFhQZDNtS1orR1dSeTZYWS9IaXhYank1QWxjWFYweFpzeVlDdTlEUk9yeE4zQWkwaWhqWTJOMDY5WU5mL3p4aDhyanFhbXBDQThQUjgrZVBUVmNHUkVSRVZWR2NaQlcza3lkYTlldVlkV3FWVmk4ZURGYXRHZ2gzRjZ2WGoxNGVYbkJ6YzJ0VkRnSEFBOGZQc1RVcVZNeGE5WXMyTmpZUUM2WFF5YVRvWFhyMXVqZXZUdGF0V29GVDA5UEdCZ1lZUGZ1M2ZqODg4OWhaMmVuTWlCczFxd1p1blhyQm10cmE3aTV1V0g5K3ZXNGZ2MDZXcmR1allrVEowSWlrYUJEaHc1WXVYSmxtZG9MQ2dwS0JaSUtoUUpMbGl6QjZ0V3I4Y0VISDZoOHZDV1hZMVoxRDBLWlRJYnM3R3lWblhIcDlibTR1T0Q3NzcrSFJDS0JvYUdoeXNDcU9KVE95TWhBV0ZnWXpNM055N3ltREEwTllXaG9DSmxNSnV4NXFhZW5oNFlOR3lJNU9Sbmg0ZUhDMkx5OFBFUkVSQUFBMXExYmh6cDE2a0JIUjBjSXhnb0tDa3F0cUVsUFQ4Zng0OGVGNzR0RHlKZER3aEVqUnVEY3VYTll1WElsN08zdDhlV1hYK0xpeFl0SVNFaEFmSHc4YkcxdGtabVppUll0V3NERXhFVGw4eEVaR1FrYkd4dk1tVE9uVElEL3h4OS9ZTy9ldlFDS3dtMTlmWDFjdlhwVldNSUxsTi9GV0Z0YkcwZU9IRUZLU29vd2R2NzgrV1gyQlJ3L2Zyeksya282ZS9ac3VjZGxNaGwrK09FSDNMMTdGd01HRE1DMGFkUFlCSWpvTlRFZ0pDS04rK3l6enhBYUdxcDJVKzZRa0JEMDZOR0QvOGtURVJGcDJPTEZpeXVjYmZYUFAvOEFLQW8xU3U1TlZ0S0RCdytnVUNpd1lNRUNyRjY5dWxUVGorSlpneVVkUDM0YysvYnR3OWF0VzdGMjdWcDg4TUVIMkxKbEN3NGZQb3k3ZCsraVRwMDZ1SDc5T29DaTJWbXJWcTJDa1pFUi92cnJMNFNGaGFuOFlMRzRhVWxJU0FpdVg3OE9TMHRMZUh0N0MyR0ZxNnNyek0zTllXdHJDek16czlkcWJwQ1hsd2NyS3lzNE96dGozTGh4d243SzVlMUJPRzdjT1BUcDB3ZWJObTFDZG5ZMlZxNWNXYXFqTTcwWmJkcTB3Zjc5KzJGc2JLenl2YVZNSnNPWU1XT1FuNStQeVpNblkrUEdqWmcwYVZLRnk4cUxpVVFpekowN0Y0bUppVEEzTjhlSUVTTmdaR1NFdzRjUEF3QUNBd094YmRzMnlHUXlQSDc4R0VCUngyTmpZMk9rcDZjTFRVcTJiTmtDb0dnWmNxdFdyY3FFZzZtcHFmRHg4VUZVVkJTQW9pWFA4K2JOZzRXRkJUNzg4RU4wNzk0ZExWdTJ4SUVEQjNEdTNMbHlhNDZOallXNXVUbSsrZWFiVXJmMzZORURvYUdoaUl5TWhLV2xaWmtBTVNZbVJnajJwVklwa3BLUzBLeFpzMUpqREEwTllXMXRMZFI4L1BoeHVMdTdseHJqN2UxZC9wTmFnZXpzYk15Yk53LzM3OS9IcEVtVDJPU1E2QTFoUUVoRUdtZHRiWTJPSFRzS3k0TmU5dlRwVTF5L2ZyM2NwVHhFUkVUMDVybTd1MlB1M0xrb0xDeUV2cjYreXRDc2VLbXVYQzVIVkZTVXlsbFpKWnM5TEZ1MkRNdVdMWU9WbFJVaUl5T3hhTkdpTXAxT3QyL2ZEcVZTaVRGanhtRFlzR0ZvMXF3Wi92NzdiK0g0eTB1TUwxKytMSHkvWXNVS0dCb2FsdGxQVFNRU0lTRWhBWnMzYjRhT2pnNThmSHhnYW1xS3RMUTB4TWJHNHRtelp3Z0tDc0xzMmJOaGFXbXA4dmtJQ0FoQVhsNGV4bzRkVytiWWlSTW5oRzZ6aFlXRkVJdkZPSG55SkU2ZVBDbU1LVytKc1ZLcFJFQkFnTEEvM1p3NWM3QnExU3FHaE5WQTNXdzZvT2kxbDVXVmhTWk5tbUR3NE1FSUN3dkR4bzBiMGJKbFN5SG9xb2llbmg2YU5tMHF6SzR0cVgzNzl0aTRjU09DZzRPUm1KZ0lBUGpoaHg4QS9HL21hVkpTRXFaTm00YUNnZ0xFeHNhaWJ0MjYyTEJoUTZubHY2YW1wckMxdFVWVVZCVE16YzN4NmFlZnd0blpHUTRPRHNLWTR0ZWJoWVVGOXUzYlY2YVc0a1k4ZG5aMm1ESmxTcG5qSXBGSWJYaDM1c3daWWRZckFMUnQyeGFQSHorR2s1TVRSb3dZVWVGelZGTEpUc3RWbFplWEIyOXZiOXkvZngrZW5wNFlQSGp3SzUrTGlFcGpRRWhFTldMQWdBRnFBMEtnNk5QVDl1M2JjeFloVVFWMGRYV0ZUL056YzNPaHE2dGJ3eFVSdmIxS0xtbmx6NHBxYmR1MnhZNGRPMkJoWVZGcWI3RmlDb1VDSTBlT1JIcDZPbHhjWEhEKy9IbWhHM0JsdEdyVkN1UEdqWU8vdno4c0xDenc4T0ZEQUlDam95UEVZakh1M0xtRFE0Y093Y1BEQS9IeDhRQ0tWaDdvNk9pZ2QrL2V3aExqbzBlUEFpamF5OHpBd0VCbHFCWWJHNHNmZi93UnVibTVhTm15SmZ6OC9CQWJHeXMwY2VqUm93Zmk0dUxnNmVtcHRudHRkblkyUkNJUkdqWnNXQ2JVNk4rL1AyN2R1b1dyVjYraVFZTUd3cXpCWWkvUHRwTEw1WEIwZEN6MytkbXpadzg4UFQxVkxvT2xOKy9zMmJNNGZ2dzR0TFMwTUhQbVRJaEVJbmg0ZU9EYmI3L0Z2SG56c0hyMWFyWGhjV1hJWkRMbzZlbkJ3Y0VCTzNmdUJGQVUzc1hGeGNIS3lxck1ERDJKUklMbXpac0RBUGJ1M1Fzdkw2OVN4NzI4dk5Da1NSUDA3OThmV2xwYXd1MkppWW00ZS9kdW1XWDc2a2lsMGlxOXh6NTU4aVRXcmwwTEFCZzVjaVQyNzkrUHZMdzhUSjgrSFlzWEwwWkNRZ0s4dkx3MDh1L3F1blhyaEdYRkRBZUozaXdHaEVSVUkrenQ3ZEdxVlN0RVJrYXFQUDdvMFNNOGVQQkFlSk5FUktxWm1wcmk2ZE9uQUlwK1FXalNwRWtOVjBUMDlpcWV2UU9nek1iOTlEL2xOUWM0Y2VJRTB0UFRJWlZLTVhueVpNVEV4TURQenc4dUxpNlY3aDQ2YU5BZ0RCbzBDRGs1T1VLd3VHelpNdWpwNlNFNk9oclRwMC9IbVRObmtKQ1FBS0JvU2JOWUxNYnUzYnNCL0srSmlGS3B4STBiTjFDL2ZuMWh5WEd4MU5SVWZQZmRkMEpnY3UvZVBlanI2K09qano2Q2s1TVRPblRvQUZOVFUySExFd2NIaHpLQmlWd3V4NE1IRHdBVTdZK29hdGJUdkhuelZJWjVWNjVjRVdhSkFVRFRwazN4NU1rVGRPalFBYU5HamFyVTgwVFY2OEtGQy9qbGwxOGdGb3N4ZS9ac1lhbXNvNk1qaGcwYmhvTUhEMkxtekpudzl2YXU4dnZSZ29JQzdOMjdGd2NQSG9TcnF5cysrK3d6Yk5pd0FXS3hHR3ZXcklHVmxSVkVJcEd3eE5qYTJob2JObXlvOEx3Nk9qcm8yclVyYnQ2OGlVZVBIdUgrL2Z1SWlvcENlbm82akkyTjRlYm05a1kvWEZjb0ZQalBmLzZESTBlT1FDcVZZdGFzV1dqZHVqWDI3OStQakl3TWRPdldEZVBIajhmdTNidHg0OFlOZUhoNHdOWFZ0ZG9DN3Q5Ly94MW56cHlCa1pFUkprMmFWQzNYSUhxZk1TQWtvaHJqNXVhbU5pQUVpbVlSTWlBa0tsK3paczJFZ0RBME5KUUJJVkU1UWtORGhhLzUvMHZWcGFTa1lNZU9IUUNLWnM5WldGakEzZDBkdi83NksxYXNXSUdmZnZycHRZTUJXMXRibUppWUNQdXhBY0NsUzVkS2pYbTVpVWhjWEp5d1BMYzRKRFExTllXSGh3ZCsvZlZYTkcvZUhNT0hEMGVYTGwxS3pib3F1ZngzMWFwVlpaWlRGeS9IMU5mWHgxZGZmYVd5WGxXUE55NHVEa3VYTGhXQ3g3aTRPT1RtNXVLTEw3N0FyNy8rQ2dBTUNXdVFRcUdBbjU4Zjl1M2JCMTFkWGN5ZlB4OWR1blFwTldiU3BFbElTVW5CK2ZQbk1YMzZkUFR0MnhjalJveEFnd1lOeWozM2l4Y3ZBQlROUE4yNWN5ZmMzZDB4Wk1nUXpKOC9IMERSVXZSMTY5Wmg3Tml4YU5teXBYQy80bVhtNVFrSUNJQy92MytwV1lJU2lRU2RPblZDMzc1OTBhbFRKMGdrRXZqNyt5TTdPeHNiTjI0c2M0NnNyS3dLcjFNc0xpNE9xMWF0d3NPSEQyRm5aNGU1YytmaWd3OCtRRkpTRW9DaWhpNEE4TVVYWDBCTFN3dmJ0Mi9IaWhVcnNIUG5UdlR0MnhmT3pzNW8xS2hScGE5WEdaczJiUUpRTkF1elpGT1hranAzN3Z6R3IwdjB2bUJBU0VRMXBrV0xGbWpjdURFZVBYcWs4dmp0MjdjUkh4OFBPenM3RFZkR1ZIdDA2dFFKNTgrZkJ3Q2NQMzhlblR0M0x2VkxCeEVWdVhmdm52Q3pBZ0JPVGs0MVYwd3RwRkFvOE5OUFB5RTdPeHYxNnRXRGg0Y0hnS0tnTURBd0VGZXZYc1hhdFd2eDdiZmZ2dElNcHZqNGVPellzUU5LcFJJZmYvd3hEaDA2QkFDWVAzOCtMQzB0WVd0ckM2VlNpYzgvL3h6Nit2bzRkdXhZaGVjY05HZ1FiR3hzU3YxZHYzanhBcmR2MzhhZE8zZVFuSndNa1Vpa3RtbmFxNGlOamNYOCtmTWhrOG5nNE9DQTJiTm5ZK3JVcWNqSXlNREFnUU1SR2hxS0hUdDI0T0hEaDVnK2ZUcjNHOVFncFZLSkN4Y3VZUHYyN1VoS1NrS2JObTN3M1hmZm9YNzkrbVhHaWtRaUxGaXdBRlpXVmpodzRBQk9uVHFGMDZkUG8xV3JWdWpldlR1Y25KeFVob1hGVFVoRUloR21USmtDYTJ0cmVIbDVJVHM3RzFPblRrVmtaQ1JDUTBOeDdkbzFHQnNibzI3ZHVnQ0F6TXhNYk5xMENRVUZCWkRMNWNqT3prWk9UZzZXTDE4dW5MdFhyMTdDTEZwemMzTzR1Ym5oMDA4L0xiVlBZV0ZoSVlDaVR1TWx1eVMvN09VOVFFdkt5TWlBbjU4ZmdvS0NvS3VyQ3c4UER3d2RPbFFJMTR2dld4d1FBa1hkbGUzdDdlSHI2NHRuejU1aHo1NDkyTE5uRDh6TXpEQmx5aFM0dXJxcXZWNVZGRGRRaW91TFExeGNuTW94bHBhV0RBaUpYaEVEUWlLcU1TS1JDQU1HRE1DNmRldlVqamwyN0JpbVRadW13YXFJYWhkSFIwYzBhOVlNRHg0OGdGS3B4T2JObXpGbHloU0doRVFsM0x0M0Q1czNieGFDb09iTm0xZTRGeHo5ajBLaHdQTGx5M0h2M2owWUdocml4eDkvRlBiczA5Yld4cmZmZm91NWMrZmk1TW1UeU1yS3duZmZmUWREUThNS3oxc2NaZ0RBOU9uVG9hdXJpNTkrK2drUkVSSEM3Ym01dVdqZHVqV0FvcTdKUUZHVGdzcElUVTJGdHJZMkFnTURFUnNiaTZpb0tEeDU4Z1FBVUxkdVhmVHQyeGRYcjE2dDNKTlFDZUhoNGZqNTU1K1JrNU9EbGkxYllzbVNKY2pPemdaUUZLYUl4V0o0ZTN0anhvd1pDQTBOeGMyYk56RjY5R2dNR0RDQWUySldvNXljSFB6KysrOElEQXpFWDMvOWhSWXRXbURLbENubzNMbHp1ZmNUaVVTWU9IRWlQdnp3UTZ4WnN3YlBuajNEM2J0M0VSa1ppUWNQSGdpekFrdnEzcjA3Qmd3WUFBQzRkZXNXTm0zYWhIYnQyc0hUMHhPTkdqV0N1N3M3cmx5NWdxQ2dJTnk2ZFF1eHNiRUFpbWIySFRseVJEaVBzYkV4Um84ZVhlcmNscGFXR0QxNk5FeE1UTkN2WHo5SXBXVi9sUytlWFZoUms1TGkxK1hMUWtKQ3NIWHJWdWpxNm1MY3VIRVlOR2dRREF3TVNvMVJLQlFBaW9KQ21Vd20vRnZnNU9TRTdkdTNZK2ZPblFnSkNZR1JrUkg2OWV1SGhnMGJxbjZDWDhIWnMyZmYyTG1JcUN3R2hFUlVvOXEzYnc4Ykd4dmhEZnZMcmx5NWdzVEV4QXFYZEJDOXI0cC9nVm0wYUJGa01obFNVMU94WXNVS3VMaTRvRWVQSG1qUW9BRi84YVQzVW01dUxoSVRFeEVhR29yejU4OEw0YUNCZ1FFOFBEellCS3VTVWxKU3NIejVjdHk5ZXhkbVptWll0bXhabWRrNTdkcTFnNWVYRjlhdlg0K3dzRERjdlhzWFk4YU13YWVmZmxxbUNVTkpkKy9lRmI3VzFkWEZ6ei8vakZ1M2J1SGd3WVBRMDlPRFhDN0htalZyY09iTUdmVHAwMGRZVVNDUlNGQlFVQUNKUkFLRlFvSHM3R3lrcDZmRHhzWkdDRTIyYmR1R2dJQ0FVdGNUaVVUbzNMa3ozTnpjMExGalI0aEVJdmo1K1FFQWZIeDh5cndtVkhXa1ZTVS9QeDg3ZHV6QTRjT0hBUlIxZ3Y3NjY2OGhsVXFSbVprcGpNbk56WVdwcVNsV3IxNk43Ny8vSGtsSlNkaXlaUXYrNy8vK0R5NHVMdWpldlR0YXRXcFY3bk5HVmJkczJUTEV4Y1doZS9mdW1EZHZYcFczNG1qZnZqMTI3TmlCd01CQVhMcDBDYk5telNyM2ZlbjA2ZE14ZWZKazJOalk0SmRmZmhFQzdtSk9UazV3Y25LQ1VxbkVzMmZQa0pLU2dyUzBOR1JsWlNFM054ZDVlWGxvMDZZTldyUm9VZWJjWDN6eFJibTE1dVhsb1ZXclZtWEN4V0s2dXJvWU8zWXMrdmJ0cS9LNGlZa0o1c3laZzg2ZE82c01JSUdpMXpKUXRKOTR5WkFmQUF3TkRURnQyalFNSFRvVVlyRVk5ZXJWSzdkZUlucTdpSlJ2Y2s0OUVkRXJDQXNMdzlhdFc5VWU3OXk1TXp3OVBUVllFVkh0OCtEQkEvenl5eStReVdRMVhRclJXOHZBd0FEZmZ2dXQwSXhBVTZLam83RnMyVElBUmJNWEZ5NWNxTkhydjRyQ3drSUVCd2RqNTg2ZHlNcktRdnYyN1RGbnpoeVltNXVydlU5SVNBZzJiTmdnTEVFME5EU0VpNHNMZXZic2lYYnQycFVabjVDUWdHKysrUVpLcFJLTEZpM0N1WFBuOE50dnY4SEN3Z0krUGo1SVNVbkJxbFdyVk01MjB0WFZoVUtoRUdZekFVVjd0QlV2dC96bm4zOHdkdXhZNU9mblExZFhGLzM3OTRlN3UzdXB3S0t3c0ZCdFVGS1NqbzRPZ29PRFZSNkxpb3JDTDcvOGd2ajRlTmpiMjJQYXRHbWxBcUUvLy94VGFLYXdkKzllb1NOdVptWW1saTFiaG12WHJwVTYzNEFCQXpCanhvd0thM3BiMUliWGRsWldWcVZtdEw1SitmbjVwZmE3Zkpla3BLUWdPVG1aczdDSmFpRlJCWitPY2dZaEVkVzRMbDI2NE5DaFE4TEd6aSs3ZlBreUJnOGVySEtQR0NJcTBxeFpNL2o0K0dEYnRtMUMxMDBpK3A5bXpacGg0c1NKbk5GU2djTENRcHcvZng3Ky92NUlTRWhBdlhyMU1IMzY5RXJ0SWZiWlo1K2hmdjM2V0w1OE9WNjhlSUdzckN3RUJ3Y2pNaklTLy9uUGY4cU10N1cxeGRkZmY0MGJOMjVnL2ZyMVNFNU9ScDgrZlRCbHloUVlHUm5oZ3c4K1FLdFdyUkFTRW9MdzhIREV4Y1VKZ1dESlJnMW1abWFZUDM5K3FjN1U1dWJtd2xMUE1XUEdxTnpycitSUzVWT25UcWx0VXBLWGx5Zk1XQ3pKMzk4ZmUvYnNnYlcxTldiUG5vMCtmZnFVYVZwU2NvWlZSa2FHRUJEV3FWTUh5NVl0dzlHalI3Rno1MDdvNk9oZzNMaHhhTisrZmZsUE1sV1pwc05CQU85c09BZ1VMWFV1ZmgwVDBidUZBU0VSMVRpcFZJcisvZnZEMzk5ZjVYR2xVb2xqeDQ1aDZ0U3BHcTZNcUhhcFY2OGVGaTVjaUtpb0tGeTVjZ1gzNzk5SGFtcHFxVitraWQ0WHVycTZNRFUxUmZQbXplSGs1QVJIUjBjdUs2NkVKVXVXSUR3OEhJNk9qcGczYng1Y1hGektCR1BsYWRldUhiWnQyNGJObXpmamp6Lyt3Snc1YzlDalJ3KzE0d2NPSElpUWtCQTBhZElFaXhZdFF0T21UVXNkTDk2TGJmVG8wU2dzTE1UejU4L3g0c1VMWkdabUlpY25CM0s1SExhMnRpcTdVbi96elRmbC9wM0w1WExvNk9oZzhPREJhcnN2dDI3ZFdsZ3UrYklHRFJyZ2h4OStRUGZ1M2RYZXYzZzVwcG1aR2JTMXRVc2RFNGxFY0hkM2g3T3pNekl5TXVEZzRLQzJWaUlpb3VyR0pjWkU5RmJJeTh2RHQ5OStXNm9qV2traWtRZ3JWcXlBalkyTmhpc2pJaUo2UGJWaEdXYXg0cjBHMzhTcy9mVDA5RXAxNmMzTnphMlJ2VkxsY25tcFdYM1ZJU0VoQWJkdjMwYmZ2bjNmeVZsbHRlbTFUVVQwdnF0b2liSHFqN3FJaURSTVcxdGJXQXFraWxLcHhQSGp4elZZRVJFUjBmdW5kZXZXYjJ4TGo4cUVnd0JxckpHU2pvNU90UytWdExXMXhZQUJBOTdKY0pDSWlONHREQWlKNkszUnUzZnZjbitadUhqeEl2NysrMjhOVmtSRVJFUkVSRVQwN21OQVNFUnZqY3JNSWp4MjdKZ0dLeUlpSWlJaUlpSjY5ekVnSktLM1NxOWV2U3FjUmZqczJUTU5Wa1JFUkVSRVJFVDBibU5BU0VSdmxZcG1FUllXRm5JV0lSRVJFUkVSRWRFYnhJQ1FpTjQ2RmMwaURBOFB4OU9uVHpWWUVSRVJFUkVSRWRHN1MxclRCUkFSdlV4Yld4dHVibTd3OS9kWGVieXdzQkNIRGgzQ3RHblRORndaRVJFUkVSVXJ1ZTFMZkh3OGxpNWRXb1BWRUwyK2hRc1gxblFKUkRXR0FTRVJ2WlZjWFYwUkhCeU10TFEwbGNldlhMbUNQLy84RTQwYU5kSnNZVVJFUkVSdnFmUG56K092di83UzJQVmlZbUtFcjJVeUdlN2Z2Nit4YXhNUjBadkZnSkNJM2tyRnN3ajkvUHpVampsdzRBQysvLzU3RFZaRlJFUkU5UGJhdTNjdmNuSnlhcm9NSWlLcWhSZ1FFdEZieTlYVkZVRkJRV3BuRWQ2OWV4ZlIwZEZvMGFLRmhpc2pJaUo2TmZmdjMrY3lUS28yY3JtOFJxKy9ZTUdDR3IwK0VSRzlPZ2FFUlBUVzB0TFN3cUJCZzdCNzkyNjFZdzRjT0lCLy9ldGZFSWxFR3F5TWlJam8xWEVaSm1tQ1NDU3E5dmRIaFlXRnd0YzZPanI4MEphSXFCWmpRRWhFYnpVWEZ4ZWNQSGtTeWNuSktvOC9mUGdRTjIvZXhFY2ZmYVRoeW9pSWlJamVYbDk5OVJWY1hGeXE5UnJSMGRGWXRtd1pBTURlM3I1YXIwVkVSTldMQVNFUnZkV2tVaW1HRGgyS1RaczJxUjF6OE9CQnRHdlhEbUt4V0lPVkVSRVJWVTdEaGcyNTlKSTB6dHJhdXFaTElDS2lXb1FCSVJHOTlicDA2WUlUSjA2bzdjcVhtSmlJaUlnSWRPdldUY09WRVJFUlZVeGZYNTlMTDRtSWlPaXR4dWsyUlBUV0U0bEUrUHp6ejhzZGMvandZU2dVQ2cxVlJFUkVSRVJFUlBUdVlFQklSTFZDNjlhdHk1MTlrWktTZ3ZQbnoydXVJQ0lpSWlJaUlxSjNCQU5DSXFvVlJDSVJSb3dZVWU2WUkwZU9RQ2FUYWFnaUlpSWlJaUlpb25jREEwSWlxalVhTjI2TURoMDZxRDJlbVptSjQ4ZVBhN0FpSWlJaUlpSWlvdHFQQVNFUjFTckRodytIU0NSU2UvejA2ZE5JVGs3V1lFVkVSRVJFUkVSRXRSc0RRaUtxVld4c2JOQ2pSdysxeHhVS0JRSUNBalJZRVJFUkVSRVJFVkh0eG9DUWlHcWRJVU9HUUV0TFMrM3hLMWV1SUNZbVJvTVZFUkVSRVJFUkVkVmVEQWlKcU5ZeE16UERKNTk4VXU0WWYzOS9LSlZLRFZWRVJFUkVSRVJFVkhzeElDU2lXbW5nd0lISzRlRjBBQUFnQUVsRVFWU29VNmVPMnVPUEh6L0d4WXNYTlZnUkVSRVJFUkVSVWUzRWdKQ0lhaVY5ZlgwTUh6NjgzREVCQVFHUXkrVWFxb2lJaUlpSWlJaW9kbUpBU0VTMVZzK2VQV0ZuWjZmMmVHcHFLazZjT0tIQmlvaUlpSWlJaUlocUh3YUVSRlJyaWNWaWZQSEZGK1dPQ1E0T1JtcHFxb1lxSWlJaUlpSWlJcXA5R0JBU1VhM1dva1VMZE9qUVFlM3h2THc4QkFRRWFMQWlJaUlpSWlJaW90cUZBU0VSMVhxalJvMkNWQ3BWZXp3OFBCd3hNVEVhcklpSWlJaUlpSWlvOW1CQVNFUzFYdDI2ZGRHdlg3OXl4K3phdFFzRkJRVWFxb2lJaUlpSWlJaW85bUJBU0VUdmhFR0RCc0hZMkZqdDhZU0VCSnc5ZTFhREZSRVJFUkVSRVJIVkRnd0lpZWlkb0t1cmkrSERoNWM3NXZEaHcyeFlRa1JFUkVSRVJQUVNCb1JFOU01d2RuWkd3NFlOMVI3UHpjM0Z2bjM3TkZnUkVSRVJFUkVSMGR1UEFTRVJ2VFBFWWpIR2pSdFg3cGlJaUFoRVJVVnBxQ0lpSWlJaUlpS2l0eDhEUWlKNnAzend3UWR3ZG5ZdWQ4eWVQWHVnVUNnMFZCRVJFUkVSdlUzaTQrUHg0c1VMdGNmVDB0Snc4dVJKS0pYS0twLzd6ei8vclBUWXpNeE1QSHYyck1yWHFNcjVYL1U5YjFaV0ZwNCtmVnJsK3lRbko3L1M5WWlvNWtscnVnQWlvamR0MUtoUnVISGpCckt6czFVZWYvTGtDVTZlUEFrM056Y05WMFpFUkVSRU5TMHdNQkJuejU3RjhPSERNWExrU09qbzZKUTZIaDRlanJWcjF5SW9LQWllbnA1d2RIU3MxSGtWQ2dXOHZMeGdhMnVMNGNPSG8xZXZYdVdPVDAxTnhjU0pFOUdtVFJzTUhEZ1FQWHIwcVBSakNBME54WXNYTDlDdlh6L282dXFxSEJNVEV3TmZYMThNSFRvVS9mdjNoNTZlWHFYUG41R1JnUWtUSnFCcjE2Nnd0TFNzMUgxdTNyeUpuSndjK1ByNndzcktxdExYSXFLM0F3TkNJbnJuMUtsVEJ5TkdqTUNPSFR2VWpqbDY5Q2k2ZHUwS2MzTnpEVlpHUkVSRVJEWE4wOU1UU1VsSjhQZjN4N2x6NTdCbzBTTFkyOXNMeDArZlBnMEFlUGJzR2M2ZlA0OUdqUnJCd01DZ3d2TkdSa1pDTHBjak1URlJaV2lYbEpRRUt5c3JTS1ZGdjRZYkdCaEFxVlFpUGo0ZURnNE8rT2VmZjZDam93TkRROE1LcnhVVUZJUmJ0MjVoejU0OW1EZHZIcHljbk1xTU1UQXdRRXBLQ2padjNvdzdkKzdBMjl0YnVIWkZ0TFMwVUZoWWlBc1hMbFJxZkVscjFxekJpaFVycW55L3lpb29LRUJhV2hvVUNnWDA5ZlZScDA2ZGFyc1cwZnVFQVNFUnZaTmNYRndRR2hxS2h3OGZxanllbDVjSGYzOS96Smd4UThPVkVSRVJFVkZOa2txbFdMQmdBVHc4UEpDVWxJU2ZmLzRabXpkdkJnREV4c1lpT2pvYXVycTZXTHQyTFd4dGJTdDkzc3VYTHdNQWhnd1pncVpObStMcnI3OUd1M2J0QUFDRmhZVTRjK1lNckt5czBMaHhZMGdrRXVUbDVRRUE4dlB6c1cvZlB0eThlUk1tSmlaWXVYSmx1U0ZoY25JeWJ0KytEWkZJaFBuejU2Tmp4NDRxeDJscmF3TUFHalpzQ0I4Zm4wby9EcUFvSUN4MjZ0UXBTQ1FTQUVXaDZSZGZmQUVBQ0FrSkVhNEJBSDM2OUlGVUtxM3l0U3Jyd29VTDJMTm5EK0xqNDFGUVVDRGNibXBxaXA0OWUyTHMyTEV3TWpLcWxtc1R2UThZRUJMUk8wa2tFbUhDaEFudzl2WkdZV0doeWpIWHJsM0RqUnMzOE5GSEgybTRPaUlpSWlLcVNTWW1KaGcxYWhTMmJOa0NmWDE5NFhaL2YzOEF3SGZmZlNlRWd6S1pERHQyN01DWFgzNnBOcmhUS3BYNC9mZmZBUURuejU5SFVGQVFNak16OGZqeDQxTGowdExTb0sydGpiTm56d29oWEhaMk5pNWN1QUNaVElhTWpBemN2bjBiM2JwMVUxdDdjSEF3bEVvbEJnd1lvRFljQkNDRWVzVi9GdGU1WmNzV2RPalFBUjA2ZEtqd3ZsVWxFb25LTE5sK1UrTGo0MkZrWklSUm8wYkIydG9hV2xwYWVQejRNWUtDZ25EMDZGSGN1SEVEbXpadEtoVmFFbEhsTVNBa29uZVduWjBkUHZua0U1dzZkVXJ0bUYyN2RxRjU4K2FsM2hnU0VSRVIwYnZqMEtGREtwdG41T2ZuQzE5djNMZ1J1Ym01dUhqeElpd3NMQkFkSFkzbzZHZ0F3STBiTi9EWFgzOGhPam9hSzFldVZMbmMrUHIxNjNqeDRnWE16YzFoWVdFQkN3c0xBRVdCMmZqeDQ3RnIxeTdjdVhNSGxwYVcwTlhWaFp1YkcvTHo4eEVjSEF3akl5TTRPenNqT0RnWWhZV0Y4UFB6ZzUyZG5jclppektaREVGQlFUQTFOWVdIaHdjQUlDQWdBSkdSa1dVZVkvSGpTMHhNeE9USmt3RUF1Ym01ZVBMa0NVSkNRckJxMVNvMGI5NWM1WE1tRW9tRXI2ZE9uU3A4WGJMcHliUnAwMVRldDdxTUdqVUtvMGVQTG5XYnE2c3JPblhxaEprelp5SStQaDYzYnQxU3VkeWFpQ3JHZ0pDSTNtbERodzdGNWN1WGtacWFxdko0YW1vcTl1M2JKN3pCSWlJaUlxSjNTOXUyYmZIdHQ5OUNMcGVyUEg3MzdsM2N2WHRYK1A3NTgrY0lEQXdzTXk0bUpnWUxGaXpBaWhVcnlqVDhPSGp3SUtSU0taWXVYWXJHalJzaklpSUMxdGJXYU5Tb0VlTGo0M0huemgwNE9qckN6czZ1ekxuVDA5TVJIQndNb0NqVWUvVG9FV2JNbUFFZkh4KzBidDI2MU5qOSsvY2pLeXNMM3Q3ZU1EUTBSSFIwTkxadDJ5WWN0N1cxaFpHUkVTUVNpZkI0eFdLeE1QUFIwTkJRQ0M4UEhEaUEyYk5uVi9oQnVZR0JnUkFZRmkrTGZ2bjJZcS9TK2JteVhyNVdzYVpObTFiYk5ZbmVKd3dJaWVpZHBxdXJpN0ZqeDJMOSt2VnF4NXcvZng2ZE8zZXVkSWM2SWlJaUlxbzltalp0aWsyYk5rRlBUdzhtSmlabEduV0VoNGRqOGVMRk1EYzN4Lzc5KzZ0OC9waVlHTnk0Y1FQNit2cnc5ZldGVXFuRW8wZVBZR3BxaXJWcjF3cmgzOGlSSS9IUlJ4L0IzZDBkVmxaV3lNL1B4N0JodytEZzRJQ1ZLMWRpMkxCaHNMZTN4OWF0VzFWZTUrTEZpemh3NEFCY1hGelFvMGNQS0JRS3JGMjdGZ0RRcUZFampCMDd0bFFuNUlTRUJIejExVmV3c2JHQnI2OXZsUjVUeVMxNlZxMWFwWElQd2hVclZwVFpnN0RrM29DYThzY2Zmd0FBckt5czBMWnRXNDFmbitoZHdZQ1FpTjU1SFRwMFFOdTJiWEg3OW0yMVk3WnYzNDdseTVkWDI1NHBSRVJFUkZSenltczJVcnhzOWxXM25ObThlVE5NVEV4Z1kyT0RlL2Z1UVNLUm9HWExsZ0NLd3JXWW1CaElwVkpjdm53WlM1Y3VSVzV1TGh3Y0hJUVFMakV4RWJObnp3WlFldGx6U2Y3Ky90aTllemNBNE04Ly84VFVxVk9SbloyTkowK2VvSEhqeGxpOWVuV2x1eCtibVptVnU4Y2hnRkpCMzh5Wk00V3ZTOVkzYTlhc012ZFRLcFZRS3BWcVovdTlDVStmUG9WQ29VQjZlam91WGJxRXc0Y1B3OEhCQWQ3ZTNud3ZUL1FhR0JBUzBUdFBKQkpoM0xoeG1EZHZudG8zWFNrcEtUaDA2QkRHakJtajRlcUlpSWlJcUNZVkw4VXRyd051Ykd3c3RtN2RpZ1VMRnNEVTFGUzRQU0VoQVRLWkRPdldyWU9wcVNrR0Rod0lBd01EckYyN0ZuSzVIQXNYTGhUT1h6eVRFQUQrL3Z0djFLOWZIMERSRXVEaWZRMHpNek5WWHQvVjFSWCsvdjRvS0NoQVRrNE9zckt5OFB6NWN6UnUzQmdyVjY2RVJDTEJ3b1VMOGZ6NWMrRStMKzlCcUZBb0VCOGZEeTB0TGZ6NDQ0OW8zNzY5MnNkYmNxL0Jxc3JMeTRPMnRuYTFoWVJmZi8wMWNuTnpoZThkSFIyeGNPRkNXRnBhVnN2MWlONFhEQWlKNkwxUXQyNWREQmt5QkFFQkFXckhuRDU5R3AwNmRVS1RKazAwV0JrUkVSRVJWWmYxNjljakxTMnQzREZQbmp3Ui9seXlaSW5LTVZldlhrVnViaTVtejU2TjFhdFhDeUZoUVVFQjJyUnBnNk5IandxejduSnpjL0d2Zi8wTFNVbEpjSGQzUjUwNmRUQnYzano0K2ZraElDQUFVcWtVZmZ2MlJYNStQbUpqWTZHam80UEdqUnNqTVRFUkVva0VDUWtKWldZODFxOWZIeE1tVEVEVHBrMGhsOHV4Wk1rU05HL2VITXVXTFVPZE9uVUFBQk1tVElDUGp3K01qSXlnbzZNRGtVaFVLc3dFQUdOall3REFrU05IWUc5dkR6TXpNNVdQTno4L0gvWHExVVBQbmozaDRlRWhoSDBsbHhqNyt2cVdXbUk4WWNJRWZQYlpaL0QxOVlWWUxNYjMzMzhQc1Zpczl2a3VqNDJOamRwajgrYk5RMTVlSGxKVFUzSG56aDFjdkhnUjQ4ZVB4L2p4NHpGaXhJZ0t6MDFFcW9tVTFibUxLQkhSVzZTZ29BQkxsaXhCWEZ5YzJqRTJOalpZdW5ScG1iMXBpSWlJaUtpMDZPaG9MRnUyREFEUXZIbHpMRnk0c0lZckt1dk9uVHY0L3Z2dklaRklZR2hvcURLd1NrOVBSMzUrUGlRU0NRb0tDbUJ1Ymw3dTdMZUdEUnRpMGFKRjBOUFRnMUtwaEkrUEQ4TER3OVdPcjFPbkRvNGNPWUlsUzVZZ0xDd01JcEdvM0dZZVptWm1XTDE2dGNwbDBlZk9uY1BLbFN0aGIyOFBEdzhQUEgvK0hBa0pDWWlQajRldHJTMUNRa0xnNU9RRUV4TVRsZWVPakl5RWpZME41c3laVTJZNTdoOS8vSUc5ZS9jQ2dOcGx3c1d6RUFIQXdjR2h6UEhNekV5a3BLUUFBSHIyN0luNTgrY0wreGNXNjlPbmo5ckhYdXpzMmJNVmppa1dIUjJONzcvL0hybTV1WmcrZlRyYzNOd3FmVitpOTRtb2dtbTlEQWlKNkwyU21KaUlIMzc0b2R3TmxBY05Hb1JodzRacHNDb2lJaUtpMnFjMkJJUUFrSmFXQm1Oalk1V0JsMHdtdzVneFk1Q1ZsWVdwVTZkaTQ4YU5tRGR2SG5yMzdsM3A4K2ZrNUNBeE1SSG01dVlZTVdJRWpJeU1jUGp3WVFCQVlHQWd0bTNiaG9NSEQ4TFQweE9KaVlrNGRPZ1FqSTJOa1o2ZUxqUXAyYkpsQzRDaVpjaXRXclZDbzBhTlNsMGpOVFVWUGo0K2lJcUtLblc3aFlVRlB2endRN1JyMXc0dFc3YkVoQWtUS2xYemtDRkQ4TTAzMzVTNlRhbFU0cWVmZmtKa1pDUXNMUzNMQklneE1USEMwbDZwVkFxSlJJSm16WnFWZTUzdTNidkQzZDI5MUcyaG9hRVYxbGV5MlVwbGJOdTJEUUVCQWJDeHNSSDJhaVNpMGlvS0NEbEZob2plS3cwYU5NRGd3WU9GTjIycUJBY0h3OG5KQ1haMmRocXNqSWlJaUlpcWc3clpkRUJSbzdxc3JDdzBhZElFZ3djUFJsaFlHRFp1M0lpV0xWdkMydHE2VXVmWDA5TkQwNlpOa1pPVFUrWlkrL2J0c1hIalJnUUhCeU14TVJFQThNTVBQd0Q0WHlPUXBLUWtUSnMyRFFVRkJZaU5qVVhkdW5XeFljT0dVc3QvVFUxTllXdHJpNmlvS0ppYm0rUFRUeitGczdOenFWbDh4WE4vTEN3c3NHL2Z2aksxRkhjMXRyT3p3NVFwVThvY0Y0bEU4UGIyVnZrWXo1dzVnenQzN2dqZnQyM2JGbzhmUDRhVGsxT1ZsL1ZXTmZ5cmpBWU5HZ0FBa3BPVDMvaTVpZDRYWmVkWEV4Rzk0OXpjM05Dd1lVTzF4d3NLQ3JCMTY5YlgycHlaaUlpSWlONXVaOCtleGZIang2R2xwWVdaTTJkQ0pCTEJ3OE1EbVptWm1EZHZuckJVOWxYSlpETG82ZW5Cd2NFQk8zZnVCRkFVM3NYRnhTRTdPN3ZNTW1PSlJJTG16WnZEek14TVdPcGJrcGVYRjd5OHZPRG41NGZ4NDhjTDRXQmlZaUpPbmp5Sm8wZVBWcW91cVZSYXBRWWlKMCtlaEsrdkx3Qmc1TWlSQUlvYWtVeWZQaDNidG0zRDZ0V3JTelVOcVFuRnk1N3IxcTFibzNVUTFXYWNRVWhFN3gySlJJSkpreVpoMGFKRmFwY2EvL1hYWHpoeTVBZysvL3h6RFZkSFJFUkVSTlh0d29VTCtPV1hYeUFXaXpGNzlteGhxYXlqb3lPR0RSdUdnd2NQWXViTW1mRDI5a2J6NXMycmRPNkNnZ0xzM2JzWEJ3OGVoS3VyS3o3NzdETnMyTEFCWXJFWWE5YXNnWldWRlVRaWtiREUyTnJhR2hzMmJLand2RG82T3VqYXRTdHUzcnlKUjQ4ZTRmNzkrNGlLaWtKNmVqcU1qWTNoNXViMlJqc0hLeFFLL09jLy84R1JJMGNnbFVveGE5WXN0RzdkR3Z2MzcwZEdSZ2E2ZGV1RzhlUEhZL2Z1M2JoeDR3WThQRHpnNnVxcWNwL0hOMEVtazBGZlg3L003ZmZ2MzBkUVVCQUFvRisvZnRWeWJhTDNBUU5DSW5vdk5XellFQU1HRE1DeFk4ZlVqZ2tPRGtiYnRtMHIzRnVGaUlpSWlHb0hoVUlCUHo4LzdOdTNEN3E2dXBnL2Z6NjZkT2xTYXN5a1NaT1FrcEtDOCtmUFkvcjA2ZWpidHk5R2pCZ2hMR05WNThXTEZ3Q0E3T3hzN055NUUrN3U3aGd5WkFqbXo1OFBBQ2dzTE1TNmRlc3dkdXhZdEd6WlVyaWZYQzZ2c082QWdBRDQrL3VYbXFrbmtValFxVk1uOU8zYkY1MDZkWUpFSW9HL3Z6K3lzN094Y2VQR011Zkl5c3FxOERyRjR1TGlzR3JWS2p4OCtCQjJkbmFZTzNjdVB2amdBeVFsSlFFQU1qSXlBQUJmZlBFRnRMUzBzSDM3ZHF4WXNRSTdkKzVFMzc1OTRlenNYR1lmeGRkMTZOQWhuRGh4QW82T2ptalFvQUcwdExUdzZORWpSRVJFb0tDZ0FLNnVydnh3bitnMU1DQWtvdmZXNE1HRGNlM2FOZUdOenN1VVNpVTJiOTZNcFV1WHF2eTBrb2lJaUlocUI2VlNpUXNYTG1ENzl1MUlTa3BDbXpadDhOMTMzNkYrL2ZwbHhvcEVJaXhZc0FCV1ZsWTRjT0FBVHAwNmhkT25UNk5WcTFibzNyMDduSnljVklhRmp4OC9GdTQvWmNvVVdGdGJ3OHZMQzluWjJaZzZkU29pSXlNUkdocUthOWV1d2RqWVdGZ09tNW1aaVUyYk5xR2dvQUJ5dVJ6WjJkbkl5Y25COHVYTGhYUDM2dFZMYUw1aGJtNE9OemMzZlBycHA2WDJLU3dzTEFSUTFEUWxNREJRN1hOUlhyTytqSXdNK1BuNUlTZ29DTHE2dXZEdzhNRFFvVU9ocGFWVjZyN0ZBU0VBakJneEF2YjI5dkQxOWNXelo4K3daODhlN05tekIyWm1acGd5WlFwY1hWM1ZYcThxbWpadGlnWU5HaUFxS2dvUkVSRlFLcFV3TlRWRjE2NWRoWkNVaUY0ZHV4Z1QwWHN0TGk0T2l4Y3ZMck1IVEVuZHVuVlR1WkV6RVJFUjBmdXNOblF4enNuSndlKy8vNDdBd0VEODlkZGZhTkdpQlVhUEhvM09uVHRYNnY3WHIxL0htalZyOE96Wk13QkY0WitycTZzd0svQmw2OWF0QXdEODg4OC9pSWlJUUx0MjdlRHA2U25NcHJ0eTVRcUNnb0p3NjlZdHRmdjJHUnNiWS9UbzBSZ3laRWlwMi8zOS9XRmlZb0orL2ZwQktpMDcxMGNtazJIUW9FRVZOaWxSZHp3a0pBUmJ0MjZGcnE0dUJnMGFoRUdEQnNIQXdLRFVtTGk0T0V5ZVBCa0FjT3pZc1ZJZm9tZGxaV0huenAwSUNRbUJrWkVSUHYzMFUvVHMyYk5VSXhVaXFqa1ZkVEZtUUVoRTc3MkFnQUFFQndlWE84Ykx5NHVmU2hJUkVSR1ZVQnNDUW05dmI4VEZ4YUY3OSs3bzA2Y1BtalJwVXVWejVPWGxJVEF3RUpjdVhjS3NXYlBLWFdxc1ZDb3hlZkprMk5qWVlPalFvV2pkdXJYYWNjK2VQVU5LU2dyUzB0S1FsWldGM054YzVPWGxvVTJiTm1qUm9rV1Y2MHhMUzRPUGp3OUdqeDZOamgwN2xqbWVrcEtDa3lkUG9tL2Z2ckN5c2lwelBEdzhIRXFsRXAwN2QxWVpRQUxBZ3djUDRPWGxCWHQ3ZS96eXl5OHdORFFzTStiSmt5Y1FpOFdvVjY5ZWxSOERFVlVmQm9SRVJCWEl6OCtIdDdlMzJxWEdBR0JnWUlCbHk1YVZXc1pCUkVSRTlENnJEUUZoVmxhV3loQ3JPdVhuNXd0TGN0ODFLU2twU0U1T2hxT2pZMDJYUWtSVlZGRkFXRDN0aFlpSWFoRXRMUzE4ODgwM2FqOHBCWW8ybTk2NmRXdTVTNUdKaUlpSTZPMmk2WEFRd0RzYkRnS0FwYVVsdzBHaWR4UURRaUlpRkhVMXJxanJXVlJVRkU2ZlBxMmhpb2lJaUlpSWlJZzBnd0VoRWRILzE2OWZ2d28vRVEwSUNFQkNRb0tHS2lJaUlpSWlJaUtxZmd3SWlZaitQNUZJaE1tVEo1ZTdGRVdoVU9EWFgzK0ZYQzdYWUdWRVJFUkVSRVJFMVljQklSRlJDYWFtcHZEdzhDaDNURkpTRW5idjNxMmhpb2lJaUlqZWZ0eW5tWWlvZG1OQVNFVDBrZzRkT3NEVjFiWGNNV0ZoWVFnTkRkVlFSVVJFUkVSdm56cDE2Z2hmUDMvK3ZBWXJJU0tpMThXQWtJaEloVEZqeHFCZXZYcmxqdG0xYXhmM0l5UWlJcUwzVnQyNmRhR3RyUTBBK09lZmY1Q2FtbHJERlJFUjBhdGlRRWhFcElLT2pnNm1UcDBLaVVTaWRreCtmajQyYk5pQTNOeGNEVlpHUkVSRTlIYlExdFpHeDQ0ZGhlLzM3dDFiZzlVUUVkSHJZRUJJUktTR3ZiMDloZzRkV3U2WXAwK2ZZdnYyN2R4M2g0aUlpTjVMZ3djUEZqNVF2WFRwRXY3OTczOXpKaUVSVVMwa1V2SzNXaUlpdFFvTEMvSHp6ei9qM3IxNzVZNmJNR0VDZXZYcXBhR3FpSWlJaU40ZVlXRmgyTHAxYTZuYnpNek1ZR2xwQ1pGSVZFTlZFVlhkd29VTGE3b0VvbW9qcXVBZlpBYUVSRVFWU0U5UHh3OC8vSUMwdERTMVk2UlNLUll0V29SR2pScHByakFpSWlLaXQwUllXQmkyYjkrT2dvS0NtaTZGNkpYNStmblZkQWxFMWFhaWdKQkxqSW1JS21Cc2JBd3ZMeStJeGVyL3lWUW9GTml3WVFOa01wa0dLeU1pSWlKNk96ZzdPK1BubjM5R3QyN2RoTVlsUkVSVWUzQUdJUkZSSlowNGNRTDc5dTByZDB5SERoMHdmZnAwTHFjaElpS2k5MVplWGg1U1VsS1FrWkZSMDZVUVZVbUxGaTFxdWdTaWFzTWx4a1JFYjRoU3FjUzZkZXR3L2ZyMWNzY05HVElFN3U3dUdxcUtpSWlJaUlpSXFIeGNZa3hFOUlhSVJDSjgvZlhYcUZ1M2JybmpqaHc1Z212WHJtbW9LaUlpSWlJaUlxTFh3NENRaUtnSzlQWDFNWDM2ZEVpbDBuTEhiZHEwQ2ZIeDhScXFpb2lJaUlpSWlPalZNU0FrSXFxaWhnMGJZdno0OGVXT3ljdkx3NW8xYTdqM0RoRVJFUkVSRWIzMUdCQVNFYjJDbmoxN3d0blp1ZHd4ejU4L3gvcjE2NkZRS0RSVUZSRVJFUkVSRVZIVk1TQWtJbm9GSXBFSVgzNzVKV3h0YmNzZDkrREJBK3pac3dmc0IwVkVSRVJFUkVSdkt3YUVSRVN2U0Z0Ykd6Tm56b1Nob1dHNTQ4NmRPNGYvL3ZlL0dxcUtpSWlJaUlpSXFHb1lFQklSdllhNmRldGkrdlRwa0VnazVZN3o4L1BEdlh2M05GUVZFUkVSRVJFUlVlVXhJQ1FpZWswdFdyU29zR2xKWVdFaE5tellnR2ZQbm1tb0tpSWlJaUlpSXFMS1lVQklSUFFHdUxxNm9sKy9mdVdPeWNyS3dzcVZLOW5abUlpSWlJaUlpTjRxREFpSmlONlFrU05Ib2syYk51V09TVTVPeHVyVnE1R2JtNnVocW9pSWlJaUlpSWpLeDRDUWlPZ05rVWdrOFBUMGhJMk5UYm5qSGo5K2pBMGJOcUNnb0VCRGxSRVJFUkVSRVJHcHg0Q1FpT2dOMHRmWHg2eFpzeXJzYkh6bnpoMXMzNzRkU3FWU1E1VVJFUkVSRVJFUnFjYUFrSWpvRGF0c1orT3dzREFjUG54WVExVVJFUkVSRVJFUnFjYUFrSWlvR2xTbXN6RUFIRHQyRFAvOWYrM2RlVmlWWmY3SDhjL2hzQzhxaW9vczVpNkNhK1V1cUdXTHFlbm9OSm5wV0k1bGptTnBUbWI1Y3ltM3RMSnRGbTJzTEtkMG5OSnFLdE0yVW5MTFRGSlVVRndSRUpWRlpEK0g1L2NIZVlSVU9LQnNudmZydXJnNlBOelA4M3dQY1BMNDhiN3Y3emZmVkVGRkFBQUFBQUJjR1FFaEFGU1MvdjM3YTlDZ1FXV09lL2ZkZDdWcjE2NHFxQWdBQUFBQWdNc1JFQUpBSmJyLy92dlZwMCtmVXNjWWhxRy8vLzN2aW91THE2S3FBQUFBQUFDNGhJQVFBQ3FSeVdUUytQSGoxYWxUcDFMSFdTd1dMVjI2VkNkT25LaWl5Z0FBQUFBQUtFSkFDQUNWekd3MmEvTGt5V3Jac21XcDQ3S3lzdlRDQ3kvbzFLbFRWVlFaQUFBQUFBQUVoQUJRSmR6YzNEUnQyalExYWRLazFIR1ptWmxhdEdpUmtwS1NxcWd5QUFBQUFJQ2pJeUFFZ0NyaTQrT2o2ZE9ueTlmWHQ5UnhHUmtaV3JSb2tVNmZQbDFGbFFFQUFBQUFIQmtCSVFCVUlUOC9QejMxMUZQeTlQUXNkVnhhV3BvV0xWcWtzMmZQVmxGbEFBQUFBQUJIUlVBSUFGVXNPRGhZVTZkT2xiT3pjNm5qenAwN3B3VUxGdWpjdVhOVlZCa0FBQUFBd0JFUkVBSkFOUWdKQ2RHa1NaTmtNcGxLSFhmMjdGa3RYTGhRYVdscFZWUVpBQUFBQU1EUkVCQUNRRFc1OWRaYk5XSENoREpEd3BTVUZDMWF0RWdaR1JsVlZCa0FBQUFBd0pFUUVBSkFOZXJkdTdjZWVlU1JNa1BDcEtRa1FrSUFBQUFBUUtVd0dZWmhWSGNSQU9Eb3Z2LytlNjFZc2FMTWNZMGJOOWFNR1RQazUrZFhCVlVCQUFBQUFHNEVwakptcFJBUUFrQU5FUmtacWJmZWVxdk1jYjYrdnBveFk0WUNBZ0txb0NvQUFBQUFRRzFIUUFnQXRjaTMzMzZyZDk1NXA4eHgzdDdlbWo1OXVwbzNiMTRGVlFFQUFBQUFhak1DUWdDb1piNysrbXU5Kys2N1pZNXpkM2ZYazA4K3FYYnQybFZCVlFBQUFBQ0Eyb3FBRUFCcW9hKysra3J2dmZkZW1lT2NuWjMxK09PUHEwdVhMbFZRRlFBQUFBQ2dOaUlnQklCYWF1UEdqZnIzdi85ZDVqZ25KeWRObURCQnZYcjFxb0txQUFBQUFBQzFEUUVoQU5SaW16WnQwcXBWcSt3YU8zYnNXQTBZTUtDU0t3SUFBQUFBMURZRWhBQlF5MjNkdWxWdnZ2bW1yRlpybVdPSERSdW00Y09IcTR6Lzl3TUFBQUFBSEFnQklRRGNBS0tqby9YNjY2OHJQeisvekxFOWV2VFFvNDgrS2hjWGx5cW9EQUFBQUFCUTB4RVFBc0FOSWk0dVRpKy8vTEt5czdQTEhOdXFWU3RObVRKRmRldldyWUxLQUFBQUFBQTFHUUVoQU54QVRwNDhxY1dMRnlzakk2UE1zWDUrZnBvMmJacUNnb0txb0RJQUFBQUFRRTFGUUFnQU41aVVsQlF0WHJ4WUtTa3BaWTUxZDNmWFgvN3lGM1hxMUtrS0tnTUFBQUFBMUVRRWhBQndBMHBQVDllU0pVdDA4dVRKTXNlYVRDYU5IajFhZDk1NVp4VlVCZ0FBQUFDb2FRZ0lBZUFHbFoyZHJaZGZmbGx4Y1hGMmpSOHdZSUJHang0dHM5bGN5WlVCQUFBQUFHb1NBa0lBdUlIbDUrZHIrZkxsMnJsenAxM2pPM1Rvb0VtVEpzbkx5NnVTS3dNQUFBQUExQlFFaEFCd2d6TU1RK3ZYcjlmNjlldnRHdS9uNTZmSmt5ZXJSWXNXbFZ3WkFBQUFBS0FtSUNBRUFBZXhmZnQydmZubW15b29LQ2h6ckxPenN4NTg4RUhkZnZ2dEt1UFBDUUFBQUFCQUxVZEFDQUFPNU1pUkkzcmxsVmVVbnA1dTEvanUzYnZyVDMvNmt6dzhQQ3E1TWdBQUFBQkFkU0VnQkFBSGs1YVdwcVZMbCtyWXNXTjJqZmYzOTlma3laUFZ0R25UeWkwTUFBQUFBRkF0Q0FnQndBR1Z0M21KaTR1THhvNGRxNGlJQ0pZY0F3QUFBTUFOaG9BUUFCeFVlWnVYU0ZKNGVMakdqaDByTnplM1Nxd01sY2t3RE1YRXhHakhqaDJLalkxVldscWFjbk56cTdzc29GcTV1N3ZMMTlkWGJkdTJWZmZ1M1JVV0ZzWS9oZ0FBQUlkQ1FBZ0FEbTc3OXUxYXNXS0Y4dkx5N0JvZkdCaW9pUk1uNnFhYmJxcmt5bkM5SlNjbmE4V0tGWXFOamEzdVVvQWFyVzNidGhvL2ZyejgvZjJydXhRQUFJQXFRVUFJQUZCaVlxTGVlT01OSlNRazJEWGViRFpyMkxCaEdqSmtpTXhtY3lWWGgrc2hOalpXUzVjdVZYWjJkbldYQXRRS25wNmVldkxKSjlXMmJkdnFMZ1VBQUtEU0VSQUNBQ1FWN1V1NGF0VXFSVVpHMm4xT3MyYk5OR0hDQkFVRkJWVmVZYmhteWNuSm1qTm5qaTBjTkpsTTZ0ZXZueUlpSWhRVUZDUjNkL2RxcmhDb1hybTV1VXBJU05EbXpac1ZHUm1waTI5L1BUMDk5ZHh6enpHVEVBQUEzUEFJQ0FFQUpXemR1bFZ2di8yMjNVdU9uWjJkTlh6NGNOMXp6ejNNSnF5QkRNUFFnZ1VMYk11S2ZYMTk5ZGhqanlrME5MU2FLd05xcHYzNzkydlpzbVZLUzB1VFZMVGNlT2JNbWV4SkNBQUFibWhsQllST1ZWVUlBS0JtNk5XcmwrYk5tNmZnNEdDN3hsc3NGcTFkdTFiejVzMVRZbUppSlZlSDhvcUppYkdGZ3lhVFNSTW5UaVFjQkVvUkdocXF4eDU3ekJZSXhzYkdLaVltcHBxckFnQUFxRjRFaEFEZ2dKbzBhYUs1YytlcWYvLytkcDhUSHgrdm1UTm42b3N2dmxCaFlXRWxWb2Z5MkxGamgrMXh2Mzc5MUs1ZHUycXNCcWdkUWtORDFhOWZQOXZuTzNmdXJMNWlBQUFBYWdBQ1FnQndVSzZ1cmhvM2JweisvT2MvMjcxSG5jVmkwZXJWcTVsTldJTVU3MWdjRVJGUmpaVUF0VXZ4MTh2Qmd3ZXJzUklBQUlEcVIwQUlBQTZ1WjgrZW1qZHZubHEyYkduM09ZY1BIOWF6eno2cjFhdFhLemMzdHhLclExa3U3cU1taVdZeVFEa1VmNzBVZngwQkFBQTRJZ0pDQUlEOC9mMDFhOVlzM1gvLy9YSjJkcmJySEt2VnFpKysrRUxUcDAvWHRtM2JSTStyNmxFOG9LVmJNV0MvNHE4WC9xRURBQUE0T2dKQ0FJQWt5V3cyYS9EZ3daby9mMzY1WmhPbXBhWHBILy80aHhZdVhLaUVoT3VLamtvQUFDQUFTVVJCVklSS3JCQUFBQUFBVUJrSUNBRUFKUVFHQm1yV3JGa2FPWEtrM2JNSnBhSTl2R2JPbktuMzMzOWYyZG5abFZnaEFBQUFBT0I2SWlBRUFGekdiRFpyMEtCQldyQmdRYmxtRXhZV0Z1ckxMNy9VOU9uVEZSVVZ4YkpqQUFBQUFLZ0ZDQWdCQUZjVkVCQlFvZG1FR1JrWldyNTh1ZWJObTFlaXl5NEFBQUFBb09ZaElBUUFsS3I0Yk1KV3JWcVY2OXhEaHc1cC92ejVXckpraWVMajR5dXBRZ0FBQUFEQXRiQi9PZ2dBd0tFRkJBUm85dXpaaW9xSzBwbzFhM1QrL0htN3o5MjdkNi8yN3Qycm0yKytXU05HakZEVHBrMHJzVklBQUFBQVFIa1FFQUlBN0dZeW1SUWVIcTViYnJsRkgzLzhzVFp0MmlTcjFXcjMrYnQzNzlidTNidlZ2WHQzRFI4K1hBRUJBWlZZTFFBQUFBREFIaXd4QmdDVW02ZW5wMGFOR3FXRkN4ZXFmZnYyNVQ1L3g0NGRtakZqaHBZdlg2NlVsSlJLcUJBQUFBQUFZQzhDUWdCQWhRVUVCR2o2OU9tYU1tV0svUHo4eW5XdVlSaUtpb3JTOU9uVDlkWmJieWt4TWJHU3FnUUFBQUFBbElZbHhnQ0FhMkl5bVhUTExiZW9RNGNPMnJCaGd6Nzk5RlBsNStmYmZiN1ZhbFZrWktRaUl5UFZxVk1uM1gzMzNRb0xDNVBKWktyRXFnRUFBQUFBRnhFUUFnQ3VDMWRYVncwZE9sUjkrdlRSMnJWcnRXM2JOaG1HVWE1clJFZEhLem82V2tGQlFicjc3cnZWcTFjdnViaTRWRkxGQUFBQUFBQ0pKY1lBZ091c1FZTUdtamh4b2hZdFdxUnUzYnBWNkJvSkNRbGFzV0tGbm5qaUNhMWJ0MDRaR1JuWHVVb0FBQUFBd0VYTUlBUUFWSXJBd0VCTm5qeFpKMCtlMUVjZmZhU2ZmdnFwM05mSXpNelUrdlhyOWIvLy9VODllL2JVd0lFREZSd2NYQW5WQWdBQUFJRGpJaUFFQUZTcTRPQmdUWmt5UlVlUEh0VzZkZXUwWjgrZWNsL0RZckZveTVZdDJySmxpMXEyYktuZXZYdXJSNDhlOHZIeHFZU0tBUUFBQU1DeEVCQUNBS3BFOCtiTk5XM2FOTVhIeCt1amp6N1MzcjE3SzNTZCtQaDR4Y2ZINi8zMzMxZW5UcDBVSGg2dXpwMDd5OW1aUDlJQUFBQUFvQ0w0MnhRQW9FcTFiTmxTMDZkUFYxeGNuTmF0VzZlWW1KZ0tYY2RxdFdyMzd0M2F2WHUzdkx5ODFMMTdkNFdIaDZ0bHk1WjBRSzVraFpLc2hZWmNuUGcrQXdBQUFEY0NtcFFBQUtwRm16WnROR1BHREMxY3VGQjkrL2E5cG03RldWbFordmJiYi9YY2M4L3BxYWVlMHZyMTY1V1NrbklkcTNWUVdYRlhQUHora1J5OWN6am5LaWNaVXRKYXFUQ3Ywc3I2ZnN0V1dhM1dVc2ZrNXhjbzVrQnNwZFZ3by9qa3N5KzE4ZXZJTXIrZkFBQUF1TEVSRUFJQXFsVndjTERHangrdjExNTdUZmZkZDU5OGZYMnY2WHFuVDUvV3VuWHJORzNhTk0yWU1VTnIxcXpSd1lNSENVREtLL0Y5cVNCRFN2ejNaVjlxNGUyc1p0NVhXWVJnRkVwNVNaSlJVQ2xsblRsN1R2T1h2S3JKZjUycEV5ZFBYWFhjcnQxN05QWHAyVnI1Ny85VXlzOCtMVDFENTFMVDdCcWJsMWUrc0hUcmpsM2xydWY0aVlSeW55TkpaOCtsNnNWWC82NkhIM3Vpd2tIaGhheXNDdDBiQUFBQU5RZExqQUVBTllLUGo0L3V2ZmRlRFJvMFNELysrS00yYnR5b3c0Y1BYOU0xVDUwNnBWT25UdW56enorWGw1ZVhPbmJzcU02ZE82dGp4NDd5OXZhK1RwWGZnQXJPU202TnBIcGRKU05meWprcWVUU1hKS1dtcGlwNXkzZmFHMzlNbitWTGVZWlpoaVJuSjhuTDJhUitYYnZvcm9oSmNqWlh6bHVNTDcvNlRvWmhLTzVRdlA0ODlXbTk5dUo4dFd6ZVRJWmhLQzB0WGZYckZ3WE1YMyszV1lXRmhmcjNtZy8xeTc3OVdqSi9sbTJmeXBNSnB4UVVHRkNocGVqWk9UbHljM1ZWUmthR25wcjV2SjU5NmdtMWJ0WGlxdU1OUTVvemY0bWFOMnVxU1k4K0xDZW5zdjl0ZHZhOHhicno5bjRhUDNhVVhOMWN5eHlmY0NwSlU1K2VyWDdoUFRWbDBxTnljM096Ky9tNHVoWmRQekhwdEQ3NWJJTnU3dHhCRGYwYTJIMytQLysxVXJ0K2p0WXJpNTlYSFpvR0FRQUExRm9td3pDTTZpNENBSUFyaVkrUDE2Wk5tN1JqeDQ3ck9ndk1aREtwVFpzMjZ0S2xpenAzN3F5QWdJcUZSVFhCbURGamJJOVhyVnAxL1M2YzlCL0p0YjZVZDFvS0dDM0RNUFN2dDkvV29mUUNHYUhoeXFzZnBMekMzMzdQQ3VWMDdCZmw3Tit1OEpzN2FOeXd1K1YwSGIrdjJUazVHajF1a3M1blpzcTNYbDNOZm1hYW1qZHJLa2w2YStVSDJoMjlWMzlidWtqWjJkbjY0eU9UWmJWYTFTNmtqYVpNZWtTTkd6V1VKQjA1ZWx6Lzkvd0x1bXRBZjAxNjlPRnkzZi9zdVZROU8yZWhtZ1lINnFIUkkvWFFoTWZMZFg2UGJyZG96alBUeWx4T2Y5ZlFrUlgrZlc5MlUxTXRuUHVNR2pYMHMydjhtZzgvMW9xVjcwdVNQdnJnYmRXdDQ2TzgvSHd0V1B5S1RxZWNMZlhjL0lJQ25Vd29tc1VaMHFhVlhsdzRSeDd1N2hXcXU3cFUydXNIQUFDZ2hqR1Y4UmNlWmhBQ0FHcXNsaTFiYXVMRWlSbzVjcVNpb3FJVUZSV2x4TVRFYTc2dVlSaUtqWTFWYkd5czFxeFpvL3IxNjZ0Tm16WnEzYnExV3JkdXJhWk5tOHBzTmwrSFoxQ0xOYmxmS2tpVlhPcHJ5NVl0OHUvVVUwZEQ3bEdtMlZ1RmhsSFVxZVF5VGlwczFsbHV6VHByMjZFZnRXM09pM3A1eG1UVjgvUzRMaVY5dVA0em5jL01sRlMweEhmcTA3TXZHL1Bjd3BmazdlVnBDOWdPSEl6VGhNbFBYVFp1L2FkZnlMOXhJNDBZT3FqRThZOCsva3hyUHZ6NGl2ZlB5YzFWYm02ZWpodzdyb3p6bWJiallhRWhNanM1S1M4dlg3R0hEbC8xV005dXQ5cTExNmJaN0NTcjFhbzZQajVxZGxOd21lT1Rray9yek5semtxUmJPbmRRZy9yMkw5TXYvbnR1TmhmTmJuUnpkZFc0c2FQMHhGUC9wNnlzYkx1dWN6RHVzR2JQVzZ5RmM1KzlwdjFFQVFBQVVEMElDQUVBTlo2dnI2K0dEQm1pd1lNSDY5aXhZNHFLaXRLMmJkdVVtWmxaOXNsMlNFMU4xZmJ0MjdWOSszWkpSY3N1VzdSb1lRc01XN1ZxSlI5SFhEN3BVbDk3OSs3VmdYTzUralF1V3hsT1hwSmh5Tk9TcFp0UDdWRG8yYjJxbDEwMHl5emQwMC83RzNiVVR3SGRsZVBzS1hQcnJySTBDTlNFdVMvcGhSbFQxYnordFMzcFBuYmlwRDVZdTA2UzFLeHBzUElMOHBXWWRGck96czRLRFdtanJPeHNlWGw2YXM4dit5UkpycTR1Q21uVFdzbW5VNVJ5cHFqRzBKQTJ0bVhHa3JSOTV5NTF2Ym16bWdZSDJvNk5HRFpZeDA4bTZJdU4zOGpaMlZudWJtNjJQZmJxMWF0cm15RjM4VDZTdEdET0RIbDdlZWxrd2lrOS9OaVVxeDdyRzk3VHJ1ZDZjUmx5KzdBUVBmOS8wOHNjdjJMbCs3WlFjOHlvKzhvVmJ2OTJodWZGaFNYTm1nWnJ4ZCtYeXR2YnE5Yk5DZ1FBQUVENUVSQUNBR29OazhtazVzMmJxM256NWhvMWFwVDI3ZHVucUtnby9mVFRUeW9vdUg1Tk1mTHo4M1h3NEVFZFBIalFkc3pmMzk4V0ZnWUZCU2tnSU9ERzI4ZlFVaUR0M2lUZE9sRDZOYVR5YmhHbVEzbk5sRkZneUNSREVjZSswdThPckpGbi9tOGFVNlRHNmRhRXJSb2U4Mit0RDMxQVVUZmRMdWY2QWZMc00wTGpGNzJoRFM4OEk5Y0tUc3JNeTh2VG9wZGVsOFZpVVk5dXQyanVzMC9wWU53aFRaaytTeGFMUmVNZmVsRC9YZjgvSFRoWTFIVzVVVU0velgzMnIyclR1cVdTVDZmb29RbFB5R0t4cUgxWWlCNTllRXdaZDVPbS9tV0NSdjFoaEJvMzhsUENxVVJid0xkeStXdnk5dktTSkdWbVh0RHZIaWpmRW1WNzJiTlBZV1hjeTJxeGF2NlNWK1hsNmFHcGY1bFFycjBJQVFBQVVMc1JFQUlBYWlXejJheE9uVHFwVTZkT3lzbkowWTgvL3FnZmZ2aEJCdzRjVUdWc3I1dWNuS3prNUdSdDJiTEZkcXhPblRvS0NBaFFRRUNBQWdNRGJZOTlmWDFyNTU2R1RrNVM5QmFwemExU3ZjYXlHdEk3aDdKdDRlQ1lQVytxei9GdlM3MkVkLzRGamRuekx6WE5PS29QT282WFM4TWc1ZFh6MTVoM051Zy80d2VXdXlURE1MVG9wZGNWZitTWSt2YnBxUm5USnN2WjJheTJyVnZLeGNWRkJRVUYramw2bis2K283KzIvRkEwQTNSQS93aTFhZDFTa3VUZnVKRjY5K2lxNzZPMjZadnZ0dWpSaDhjb1BUMUQrUVVGVjkybnoyUXl5Yjl4dzFMcktqNUxiOHIwMlRJN09TbS9XRWg5cFdQMk1sZGlRRGhsK2l5bHBsM3F2bHg4Q2ZINFNVOHFMVDFEa3VUbTVsYXVQUnF0Vml2TDhnRUFBR294QWtJQVFLM240ZUdoaUlnSVJVUkU2Tnk1YzlxOWU3ZWlvNk1WRXhNamk4VlNhZmM5Zi82OHpwOC9YMkttb1NTNXU3dmJ3c0pHalJxcFhyMTZKVDdxMUtsVE04TVVKN1AweUF1MlR6Y201dWxzcmxXU1NRUGpQaTRaRG5xWXBYWjFKYjlmOXhjOG15TWR5SkJ5aXZiKzYzdjBhNlY2Tk5TRzFzUFVyTThnSFZ2N3VnNm0zNmFRZXZaMzJKV2tDeGV5dE85QXJQcUc5OUwzVzdhcVY0K3U2dDcxWmtsUzg1dUNkZnhFZ3JyZTNFa0JBZjdxRU5aT2UyTU9hTU9tYi9UZ3lCRzJXYVZkYittczc2TzJxVjk0TDZXbFoyam1jNHVVbTV1cjE1Yk1sNDlQeFdhQm1wd3VCY0RIanArNDdPdFhPbWIveFl1dWJiVlliY3ViUzFPZTJiTi9tVEJPVTUrZXJRS0xSYzdPNWhLdmo1emNYTG03Ri8xOE5tejZSdlhxMU5HREkwZVVlYzNVMURUOTM3ekY2dE96bTBiOVliamR0UUFBQUtEbW9Jc3hBT0NHbForZnI1aVlHTzNaczBmUjBkRTZkKzVjZFpkazQrUGpvM3IxNnFsdTNib2wvdXZ0N1MwWEZ4ZTdQOGFORzJlNzV2WHN3aHI1L2ZlSzlPNm94SHl6R21hZjF2UGZUSlc1OE5mT3VzMjhwQUdCUlNGaGNUbFc2ZXRUMHJHaVVNdnFaTmFzMjEvVldjOUcycmR4allMYWhHcnRxRDdscmlYelFwWSsvWHlqM2xtMTJ1NXpUQ1pUbVROSnc5cTExWklGcytYbTZuclZNY1gzRVB6NFB5dDE1T2h4TmZScm9McDE2dWplUC96UmR2eTMrdzJXZHF3c3d4OFlaMnZHVWw3MjNDUGpmS1o4dkwzazVPU2taK2N1MU01ZFA5dk8zYlU3V3F2WHJpL1hQYytjUFdlcjk0K2ovcUEvanJxdlFyVkxVbUxTYVczODVqdnQzWGRBcDFQT0tEOC9YNTRlSHZMM2I2U3dkbTNWUDZLUGdvTUNLbno5MzZLTE1RQUFjQlIwTVFZQU9DeFhWMWQxNmRKRlhicDBrV0VZU2toSTBKNDllN1Jueng0ZE9uU29VcFlpMnlzek0xT1ptWms2ZWZKa3RkVlFtaDE3ZnRINVhsMGtTYmNmMlhBcEhQUjFsUVlHUzg1WGVIL2hZUzc2MnVvalVucSt6SVZXRFRqeWhkYTBmMGlGVFVOMU9tNnZEUFZSZVJkZkcwYWhQdmxzZ3lTcFpmTm1pajk2VEpMVXNYMW9tZWVtcGFmclpFS2lyYXR3N0tGNDVlWGxTWkxpRGgvUngvL2JvUHRIRExXTno4M05rOFY2YVZaZGRrNk83WEgwM2hndGV1bDErVFdvcjRWelo1YnpXVWoyL3JwZG5KMVlrUzdHOXFoYnA2amhqc1ZpMFMvNzl0dU9IeitSb0g3aHZiUjErNC82OXZzb3U2OVgzSHNmckpYVmF0SERZeDRvMTNtR1llanQ5MVpyN2JwUFpiVmE5ZlNUazlXeGZUc2xKcDNXMis5OW9KOSsva1UvL2Z5TFZxMytVRU1IM2FWSkU4YlZ6bVg4QUFBQU5SUUJJUURBSVpoTUpnVUhCeXM0T0ZoRGhneFJWbGFXOXU3ZHE1aVlHQjA2ZEVpSmlZblZHaGpXQklXU2ZrZ3BVSGdqRjUzTkxkU0ZYM095VGttN0xnM3ExZmhTT0JoM1h0cDVScEloZFc4a3RhNVQ5TFhlamFYUGk0TFBqc203dEtiOVF6TFZiYWpDOURQNjVWeU9Palh3c0xzbWk4V3FXZk9XS0RVdFhaSTBjL29VL1J5OVYyOHNlMHRKeWFkVnA0enUwaGZQcSt2anJlRkRCK21wbWMvTHg5dExFOGFQVmYvd1huSnpLN25rT2U1d3ZKNmR1MUM1dVhtWFhXdk8vQmNsU1Ftbmt2VE1uQVYyUDRlTENxM1djbzJ2U0Jmajh0aTMvMkNKNXpuMTZkbjYvZThHYTlyamoybk1BL2NwS0xCSmlSRHU0OCsrMU4rV3ZTVkplbWZacXdvT0NyenNtaFcxOHYzL2FQVi9MODFjek0zTlZlTkdEZFc0VVVNdGVuNm1SajA4VWRuWk9USU1ReDkvOXFYOC9CcG81TytIWGJmN0F3QUFPRG9DUWdDQVEvTHk4bEtQSGozVW8wY1BTVkoyZHJiaTQrTjErUEJoSFRwMFNQSHg4Y3JPemk3aktqY1drNlJnVHlkWnJWWVZtSXJlSXJnVzVxdEI5cGxMQXdKK0RmY3lDNlN2RXFYQ1gwUFZUWW1TdjRmazQxSTB4aVRKa1B5eXpzaWxNRjhtSnljVkdvYU9adWFYS3lDTVBYUllNZnVMOW5oczI3cVZtZ1lIYW45c1ViZmlNMmZQMlQxejdzelpWT1huRjZoSDExczBlZUtmcnRxZ3BHUDdVQzJjKzZ3V3ZmUzZmTHk5WlRhYmRTaitpQ1RaWmlGS1JUTVRMN0szU1VtQm5mdGhWdFhNdU84Mi8xRGljeWNuSjYzOTZGTWxKaVpyenJOL3RZM3BGOTdyc3Bxc2hZVktUODlRdlhwMXIwc3RuMzYrc2NUbmg0OGN0VDMyOXZKUys5QVEyMUpvU2RxdzhSc0NRZ0FBZ091SWdCQUFBRW1lbnA3cTBLR0RPblRvSUtsb3lXTmlZcUl0TUx3NHkvQkdacExVek5zc3d6Q1VheW1VSkhubUYydVM0ZW9rdWYrNjcyQnFubFJvS0Q1SFduMWFlaVRBVU9QVXZLS0EwTjFjTkRhdjZCcGUrVmt5Sk1rd2RDUXp2MXcxaGJWcnF4ZWVuNm1rMHlucUg5RzdxQXdYRjl2WHk5cHpiOERnb3Yzd0hwLzRKN1VMYWFOdXQzWXA4NTRkMjRkcTljcGxra3J1UWJoZ3pnemJ2VTZubk5HRDQvNHN5ZjRtSlhuNTlqMzNxb2dITFJhTE5rZHRVOTA2UHJKWXJjckt5bGJ2bnQzMC9aYXRpdHEyVTBlT0hWZFdWcllXTEhsVjZ6NzVYSk1uamk5eC9wS2xmOVA1ekV5OXNuaWVHdm8xdU9aNmZ0dTB4L1UzKzBKNmVKUU1sVlBLc2FRYUFBQUFaU01nQkFEZ0Nrd21rd0lEQXhVWUdLaStmZnRLS3BwbG1KaVllTmxIU2tyS0RiVTgyV1F5eWMxSnlwRjB3YlZZbDkrOFFpbkxJbms1UzQwOEpGY250VkNoZXRXUm5qNWkwdUJmY2pRc3lFdk9PVlpiT0NoSm1XNCtzbGhUNUdxU1hDNi9YWmx1dmJsemljK0xoMGtGQlJibDU5dmZ4ZmQ2S1Nnb21nM280dUtpano1NFM1NGVIcVUyS2VsMmF4ZjVlSmZkb0VTU0x2NG03ZmxsbnlaTWZxck04ZWZTMHNwZC81YXRPNVI1SVV1REI5NmhMelorSTBtNjU4N2I5ZjJXclRLYnpmS3JYMStmZlBhbEpPbEE3Q0ZObWpwRG9lM2EyczYvKzQ3YjlQby9WK2l2ejh6Vks0dWZWLzM2dmxlOHo4T1BQVkZxSGU4c2UwMlM5T2Z4RCtubE41WXBMeTlQTFpzMzAzMi9HMUppM1BIakpmZnFyTzlicjF6UEZ3QUFBS1VqSUFRQXdFNmVucDVxMWFxVldyVnFWZUs0eFdKUmNuS3lMVEJNU2tyU3FWT25sSlNVcEh3N1o0M1ZORjdtb29EUTR1U2lSSjhnQldRbUZIM2h4QVdwWGIyaWhpUkRtOHIwMDFuZDFrTHFHbHBmNzJ3NXJ5Zm1IOVhrY0IrRi9IcWRVM1dDWlRXWlZaaVZJY09qanJvMzlyem0yaTR1ODVXayswYVBMMlhrSlpaeTd2OVhGbWRuc3g0ZVBWS0RCOTRoVDQrckw1bXVWNitlWG50eHZrSkQycFI3NlhCMmRvNnRJY3YxOXArUFBwRWtEZWdmb2M4MmZDVkphdHVtcFhwMnUxWEJ3UUZ5ZG5aVzVPYXRrb3FXK0M1ODdsbkZIVDVpVys3ZHBWTjc5ZTNUVTk5SGJkT00yUXYweXVMbjVlVjErYy8yWklKOXMyNXY2OWRIZlhwMVYwNXVycTJKeWtYZmZoK2xZeWRLQm9SREJ0NVp2aWNNQUFDQVVoRVFBZ0J3alp5ZG5SVVVGS1Nnb0tBU3h3M0RVRTVPanM2ZlA2LzA5SFJsWkdTVStDaCs3UHo1ODdKZTV4RHJXdHpVcUw2eWM5S1U3ZUdybndPNktTRDIxNER3aHhTcG1VOVJRT2p2SVEwcTZyTHJJK254NWw3YUgzTkJyeTFQVUppbjlKQy90S2RKVjZYbTVNcDhiSytzd2UwVVVzLysvUWV2cWxqUTFxWjF5eEtCNFc4ZGlEMGtTY3JNdkhEdDkxWFJ6M1RmL29PSzNMSlY3VU5EVkxkdW5UTEdGK3J2eTkvV3paMDdhdnhERDlwOUQwbnExYU5ycFRRcDJmVnp0QTdISDFYM3JqZGZ0ang0M3V5bkpSVUZpQmM3T0kvNzR3TUtEV21qdU1OSFNvd2ROM2FVYlRueTNJVXZhdkc4V1hJcTVXZFJGbGRYRjdtNlhwcGphaGlHUHYxOG8vNjVZcVh0bU5sczFzamZEOVg5dng5NmhTc0FBQUNnb2dnSUFRQ29KQ2FUU1o2ZW52TDA5SlMvdjMrcFl3M0QwSVVMRjVTZG5hM2MzRnpsNWVVcE56Zlg5amd2TDArRmhZVzJENnZWcXNMQ1FuMzQ0WWVWVXZ2djdybFRtNWI5VncwR2pOWTNMUWJxOWlOZnlMMGdWOHF4U2g4ZmwrNElsUHhLZGdEVzJWeUYvcEtpTjFvWlduZEcrc3NoazV4YitlbEVhcHBjVTQ3SnBWTzQ2cmhXUEVDNnFQaEV2Q1h6WjVXNkIrR2ZwODZRaDd1N3R2KzRXNzE2ZEwybSs3NjE4Z050MjdsTFo4K2xTcEkrK2V4THJmbnZwV0R1U2sxSzB0TFRsWnFXcnJqRFIrVGZ1SkVHRDd6am1tcTRWb1poYU1YSzkyVTJtL1hvdzJPVVZhd1J6OFZWOGdVRkJWci82UmVTaWdMWUlmZGNlYlplWUJOLzNUV2duNzdZK0kxK2p0Nm5kMWF0MFovR2ppb3g1dXZQL2x1aE92ZnRQNmhsSzk3VndiakRrcVJHRGYzVXAyYzMzVHZvYmdVRk5xblFOUUVBQUhCMUJJUUFBTlFBSnBOSlBqNCs4dkh4S1h0d01aVVZFRFpxMkZEdUJkbjZPZTZBdXJScHB3ODZqZGU0WFg4cit1TFpQR250VVNuWXMyZ3ZRa2xLeVpGT1prdFdRODRtNlErTnBPVHdzZHE0YzV0OHpuK21DeTF1MFNNaDE5N01RcElLclpmMk43d1l4SlZtLzhFNFJlK05rZFZxMFpPVEg3dXNJY2JWSER0eFVsOS90OW4yK2Y4MmJKS2JxNnVHRFJtb0RxRWhXdnpLMzY2NkJQaEtUVXBlLytjS05mUnJvTzVkYnk3MXZrWmg1ZTFuK2VWWDMrbHcvRkg5WWNTOXVxbHBrUGJHSENoMjQ2TDdmdlRKNXpwN0xsVnVycTU2WnRya1VwZEczL2U3SWRxdzZWc1pocUcxNno3VnZZUHV1cWFtSmVkUzAvU1BmNjNVNXFodGFoOGFvb25qeDZyYnJWMFVIQlJZNFdzQ0FBQ2diQVNFQUFEZ2l0NTQ4aEhkKyt4aXhmbjZTWUhocXBPVHJoSDczNWZKTUNTcklSM0xLdnI0RGNQa3BMVmhZN1Exc0w4UzFWVDFJbGVwWHR4V2RjcVBrT1IzelhVVkZtc0ljNlVnN21vU0VwT1ZuWk5iYXJPUUE3R0g5UG1YWCt1bm42TjFwbGluWEU5UER3MGJQRkFqaGc2eUxTdjI5MjhrVnhkWCtmczNrb2U3K3hXYmxGUkVZV0ZoMllNcTZOanhFMnJab3BrZUhqMVNVdEUraDdiN0dvWXlNczdyZzdYckpFa1RIM21vekdBdU9DaFFIY0xhNlpkOSsyVzFXblhrMlBFS0I0US9iTitwRjEvNWg4TGF0ZFhiLzN5RlVCQUFBS0FLRVJBQ0FJQXJxbCt2cmg2N2Y1aitzZTU5N1l1NFgva3RCdXBFdmVhNmYrOUtCWjQvZWNWekV1bzIxWDg2UEtRdDdzMTBQT0dFdkxkL3JJemJ4bXI1SGEwVjFyQjhzeU92cG5qSGFIdUN1QUdENzVNa1BUWnVUSm1kaE92V3FhUHZOditndkx3OFNVVU5Pb1lQdlVmRGh3NjY3RDV0VzdlNjBpV3VXblBDcVNRRkJ3V1VPYmJRS0FvSUs5TEZ1S3htMnVQR2psSnFhcHBjWElyMitzdkp6YjEwYm1HaC9yYjhiV1ZuNStpZXUyNjNlemwwLzRqZSttWGZmcGxNSmpXL3FhbGQ1L3pXZjlmL1QyKyt2VXFHWVdqSHJ0M2FzV3UzWGVkVmRBa3pBQUFBU2lJZ0JBQUFWelc2YnpjbFpsbjAyUmZ2S2JycnZVcHFGS1FEZlY5UXEvUWpDanNUTGQvY29sbDJhZTRORk5Pd2svWjROTlhSOUhUbEhZdVc5Nzd2bE4zalhrM3YxVnBkQStwZnQ1b3FjNFpkUUpQR2Vuak1TQzFiOGE2R0RSbW9jV01la0tmbnRUVldNUXhETDcrK1RGdTMvNmczWGw2Z3dJRFM5OUM3K1B3cTBzVzRzSXhHTjI2dXJtcmkzOWoyZWZFWmhOOUVibEhrbHEzcTBxbTlIcDg0WG1ucEdmcnhwNS9Wb3RsTkNnNE9sSEdWNzN0RW41NWEvdlo3NnRPenV4bzFyTmdNMGVWdnZWZWg4d0FBQUhCOUVCQUNBSUJTVGIrbmw0SURtdWpObGU4cDNhZWhUcmZ1cXA4OTYraFQzNzV5Y1RMTFNWSzJwVUQ1T1lVcVREd296d05SY25OMlVjRnRveldyYTVDR05mZTlydlZZTEJiYjQ4Zi9PbE5PSnZzYW54U1dOYjN1VnlPR0RwS3JpNHZ1SFhTWDdWaFM4bW5OWC95cWJXYmhsUlJjcGE3OGdud2xKcDJXSkQwelo0SGVlR2xocWQyUHJiL3VzVmlSTHNiRkc2WFlvL2dNd2dLTFJSM0MybW5lckJseWRuWldhbXFhbHJ6eWQwbEZlMlNhelplK3p4ZG5JRXBTM1RvKyt0dkxDOVdrU2VtTmVBQUFBRkJ6RVJBQ0FJQXlQZEM1dWU1Y1BGT1QxbTFUMHU3dlZKQ1hMY1Bzb2h3UEg1bXNCWExLelpLSENtVjFyNk9DemdNVUd0UlFML1VNVmtPUDYvOVdvM2hBbUhBcXllN3pTZ3YzaWpPWlRDWENRVWxxNHQ5WWYzendQczJadjBRV1M5RXNQYWNyTkVlNWVPeTNkVjA4bm56NmpHWXZlRkZMNXMrU202dnJGZTkvOGZrVkQrSHNyYnU4QVdGK2ZyN3RjYi93WHJwL3hGQmJVNUptTndWcjlqUFQ5TUhhZFRvY2Y5VDJ2SU1DbThpL2NhTVMxMmxXd2FYRkY3RlVHQUFBb0hvUkVBSUFBTHMwY0hQV21nZkNsVGE4cDFZZVBLY3RDYW5LVE05UWdja3NzNGVIR25oNnFGY1RiejNZdXI0YWVwUXYzQ3FQL0lKTEFlRzYxVy9idFFlaGo0KzMzTnpjcnVtKzNXKzlXVys4dkZDZUhoNXExTkN2M0FHZXZkemQzSFQvNzRmcXZ0OE5zV3U4eVdSU2VPOGUrdU1EOXltd25MUDQ4dktLQWtKM2R6ZVpUS1lTSFl2TlpyTWlldmRRbjU3ZHRPaWwxL1hkNWgvVU5EaFFjNTc1YTdudUFRQUFnSnJQWkJoMnJyY0JBQUExenBneFkyeVBWNjFhVlkyVlZKMnZ2dDJzNkYvMnFldXRYUlRSdTBlSlVPdEt2djV1c3lKNjk1U3JhK1dGbHJYVjE5OXRsc1ZpVWQvd1h2SndkNy9xdUtUazA0bzVFS3QrNGIzazdIemovUHV5STc1K0FBQ0FZektWOGFiNXhubUhCd0FBSE1JZHQwWG9qdHNpN0I0L29MLzlZeDJOdmQrYkp2Nk5TelEzQVFBQXdJM0Z2bDI5QVFBQUFBQUFBTnlRQ0FnQkFBQUFBQUFBQjBaQUNBQUFBQUFBQURnd0FrSUFBQUFBQUFEQWdSRVFBZ0FBQUFBQUFBNk1nQkFBQUFBQUFBQndZQVNFQUFBQUFBQUFnQU1qSUFRQUFBQUFBQUFjR0FFaEFBQUFBQUFBNE1BSUNBRUFBQUFBQUFBSFJrQUlBQUFBQUFBQU9EQUNRZ0FBQUFBQUFNQ0JFUkFDQUFBQUFBQUFEb3lBRUFBQUFBQUFBSEJnQklRQUFBQUFBQUNBQXlNZ0JBQUFBQUFBQUJ3WUFTRUFBTFdZdTd1NzdYRnVibTQxVmdMVUxzVmZMOFZmUndBQUFJNklnQkFBZ0ZyTTE5Zlg5amdoSWFFYUt3RnFsK0t2bCtLdkl3QUFBRWRFUUFnQVFDM1d0bTFiMitQTm16ZFhZeVZBN1ZMODlSSVNFbEtObFFBQUFGUS9Ba0lBQUdxeDd0MjcyeDVIUmtacS8vNzkxVmdOVUR2czM3OWZrWkdSdHMrN2RldFdmY1VBQUFEVUFBU0VBQURVWW1GaFliWlpoSVpoYU5teVpZU0VRQ24yNzkrdlpjdVd5VEFNU1VXekI4UEN3cXE1S2dBQWdPcGxNaTYrT3dJQUFMVlNjbkt5NXN5Wm8renNiRW1TeVdSU3YzNzlGQkVSb2FDZ0lCb3d3T0hsNXVZcUlTRkJtemR2Vm1Sa3BDMGM5UEx5MHR5NWMrWHY3MS9ORlFJQUFGUXVrOGxrS3ZYckJJUUFBTlIrc2JHeFdycDBxUzBrQkZBNkx5OHZUWjA2dGNRK25nQUFBRGNxQWtJQUFCeEVjbkt5VnF4WW9kalkyT291QmFqUjJyWnRxL0hqeHpOekVBQUFPQXdDUWdBQUhJaGhHSXFKaWRIT25UdDE4T0JCcGFXbEtUYzN0N3JMQXFxVnU3dTdmSDE5RlJJU29tN2R1aWtzTEV4bHZFY0dBQUM0b1JBUUFnQUFBQUFBQUE2c3JJQ1FMc1lBQUFBQUFBQ0FBeU1nQkFBQUFBQUFBQndZQVNFQUFBQUFBQURnd0FnSUFRQUFBQUFBQUFkR1FBZ0FBQUFBQUFBNE1BSkNBQUFBQUFBQXdJRVJFQUlBQUFBQUFBQU9qSUFRQUFBQUFBQUFjR0FFaEFBQUFBQUFBSUFESXlBRUFBQUFBQUFBSEJnQklRQUFBQUFBQU9EQUNBZ0JBQUFBQUFBQUIwWkFDQUFBQUFBQUFEZ3dBa0lBQUFBQUFBREFnUkVRQWdBQUFBQUFBQTZNZ0JBQUFBQUFBQUJ3WUFTRUFBQUFBQUFBZ0FNaldQb3I4UUFBQVZwSlJFRlVJQVFBQUFBQUFBQWNHQUVoQUFBQUFBQUE0TUFJQ0FFQUFBQUFBQUFIUmtBSUFBQUFBQUFBT0RBQ1FnQUFBQUFBQU1DQkVSQUNBQUFBQUFBQURveUFFQUFBQUFBQUFIQmdCSVFBQUFBQUFBQ0FBeU1nQkFBQUFBQUFBQndZQVNFQUFBQUFBQURnd0FnSUFRQUFBQUFBQUFkR1FBZ0FBQUFBQUFBNE1BSkNBQUFBQUFBQXdJRVJFQUlBQUFBQUFBQU9qSUFRQUFBQUFBQUFjR0FFaEFBQUFBQUFBSUFESXlBRUFBQUFBQUFBSEJnQklRQUFBQUFBQU9EQUNBZ0JBQUFBQUFBQUIwWkFDQUFBQUFBQUFEZ3dBa0lBQUFBQUFBREFnUkVRQWdBQUFBQUFBQTZNZ0JBQUFBQUFBQUJ3WUFTRUFBQUFBQUFBZ0FNaklBUUFBQUFBQUFBY0dBRWhBQUFBQUFBQTRNQUlDQUVBQUFBQUFBQUFBQUFBQUFBQUFBQUFBQUFBQUFBQUFBQUFBQUFBQUFBQUFBQUFBQUFBQUFBQUFBQUFBQUFBQUFBQUFBQUFBQUFBQUFBQUFBQUFBQUFBQUlBYndQOERYbGR1NkZYckV6MEFBQUFBU1VWT1JLNUNZSUk9IiwKCSJUaGVtZSIgOiAiIiwKCSJUeXBlIiA6ICJtaW5kIiwKCSJWZXJzaW9uIiA6ICIiCn0K"/>
    </extobj>
  </extobjs>
</s:customData>
</file>

<file path=customXml/itemProps264.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13046</Words>
  <Application>WPS 演示</Application>
  <PresentationFormat>自定义</PresentationFormat>
  <Paragraphs>552</Paragraphs>
  <Slides>61</Slides>
  <Notes>34</Notes>
  <HiddenSlides>11</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61</vt:i4>
      </vt:variant>
    </vt:vector>
  </HeadingPairs>
  <TitlesOfParts>
    <vt:vector size="79" baseType="lpstr">
      <vt:lpstr>Arial</vt:lpstr>
      <vt:lpstr>宋体</vt:lpstr>
      <vt:lpstr>Wingdings</vt:lpstr>
      <vt:lpstr>Arial Black</vt:lpstr>
      <vt:lpstr>字魂70号-灵悦黑体</vt:lpstr>
      <vt:lpstr>黑体</vt:lpstr>
      <vt:lpstr>Times New Roman</vt:lpstr>
      <vt:lpstr>微软雅黑</vt:lpstr>
      <vt:lpstr>Source Han Serif SC</vt:lpstr>
      <vt:lpstr>Cambria</vt:lpstr>
      <vt:lpstr>Open Sans Extrabold</vt:lpstr>
      <vt:lpstr>Kozuka Gothic Pro H</vt:lpstr>
      <vt:lpstr>华文行楷</vt:lpstr>
      <vt:lpstr>楷体</vt:lpstr>
      <vt:lpstr>Calibri Light</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wang yusu</dc:creator>
  <cp:lastModifiedBy>几树天晴</cp:lastModifiedBy>
  <cp:revision>383</cp:revision>
  <dcterms:created xsi:type="dcterms:W3CDTF">2019-06-24T12:10:00Z</dcterms:created>
  <dcterms:modified xsi:type="dcterms:W3CDTF">2022-06-23T03:51:06Z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2052-11.1.0.11830</vt:lpwstr>
  </property>
  <property fmtid="{D5CDD505-2E9C-101B-9397-08002B2CF9AE}" pid="3" name="ICV">
    <vt:lpwstr>AE640D03E1DC486092D5F760D2B1C0E2</vt:lpwstr>
  </property>
</Properties>
</file>