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5"/>
  </p:notesMasterIdLst>
  <p:sldIdLst>
    <p:sldId id="480" r:id="rId2"/>
    <p:sldId id="913" r:id="rId3"/>
    <p:sldId id="914" r:id="rId4"/>
    <p:sldId id="915" r:id="rId5"/>
    <p:sldId id="814" r:id="rId6"/>
    <p:sldId id="406" r:id="rId7"/>
    <p:sldId id="327" r:id="rId8"/>
    <p:sldId id="486" r:id="rId9"/>
    <p:sldId id="463" r:id="rId10"/>
    <p:sldId id="815" r:id="rId11"/>
    <p:sldId id="816" r:id="rId12"/>
    <p:sldId id="817" r:id="rId13"/>
    <p:sldId id="668" r:id="rId14"/>
    <p:sldId id="669" r:id="rId15"/>
    <p:sldId id="818" r:id="rId16"/>
    <p:sldId id="677" r:id="rId17"/>
    <p:sldId id="819" r:id="rId18"/>
    <p:sldId id="820" r:id="rId19"/>
    <p:sldId id="691" r:id="rId20"/>
    <p:sldId id="822" r:id="rId21"/>
    <p:sldId id="821" r:id="rId22"/>
    <p:sldId id="823" r:id="rId23"/>
    <p:sldId id="824" r:id="rId24"/>
    <p:sldId id="825" r:id="rId25"/>
    <p:sldId id="826" r:id="rId26"/>
    <p:sldId id="827" r:id="rId27"/>
    <p:sldId id="828" r:id="rId28"/>
    <p:sldId id="680" r:id="rId29"/>
    <p:sldId id="829" r:id="rId30"/>
    <p:sldId id="830" r:id="rId31"/>
    <p:sldId id="831" r:id="rId32"/>
    <p:sldId id="832" r:id="rId33"/>
    <p:sldId id="833" r:id="rId34"/>
    <p:sldId id="681" r:id="rId35"/>
    <p:sldId id="688" r:id="rId36"/>
    <p:sldId id="916" r:id="rId37"/>
    <p:sldId id="917" r:id="rId38"/>
    <p:sldId id="918" r:id="rId39"/>
    <p:sldId id="919" r:id="rId40"/>
    <p:sldId id="920" r:id="rId41"/>
    <p:sldId id="482" r:id="rId42"/>
    <p:sldId id="689" r:id="rId43"/>
    <p:sldId id="695" r:id="rId44"/>
    <p:sldId id="834" r:id="rId45"/>
    <p:sldId id="835" r:id="rId46"/>
    <p:sldId id="836" r:id="rId47"/>
    <p:sldId id="837" r:id="rId48"/>
    <p:sldId id="838" r:id="rId49"/>
    <p:sldId id="839" r:id="rId50"/>
    <p:sldId id="840" r:id="rId51"/>
    <p:sldId id="841" r:id="rId52"/>
    <p:sldId id="842" r:id="rId53"/>
    <p:sldId id="843" r:id="rId54"/>
    <p:sldId id="504" r:id="rId55"/>
    <p:sldId id="921" r:id="rId56"/>
    <p:sldId id="738" r:id="rId57"/>
    <p:sldId id="922" r:id="rId58"/>
    <p:sldId id="739" r:id="rId59"/>
    <p:sldId id="923" r:id="rId60"/>
    <p:sldId id="740" r:id="rId61"/>
    <p:sldId id="924" r:id="rId62"/>
    <p:sldId id="506" r:id="rId63"/>
    <p:sldId id="925" r:id="rId64"/>
    <p:sldId id="926" r:id="rId65"/>
    <p:sldId id="927" r:id="rId66"/>
    <p:sldId id="759" r:id="rId67"/>
    <p:sldId id="411" r:id="rId68"/>
    <p:sldId id="764" r:id="rId69"/>
    <p:sldId id="848" r:id="rId70"/>
    <p:sldId id="844" r:id="rId71"/>
    <p:sldId id="845" r:id="rId72"/>
    <p:sldId id="846" r:id="rId73"/>
    <p:sldId id="849" r:id="rId74"/>
    <p:sldId id="847" r:id="rId75"/>
    <p:sldId id="850" r:id="rId76"/>
    <p:sldId id="851" r:id="rId77"/>
    <p:sldId id="852" r:id="rId78"/>
    <p:sldId id="769" r:id="rId79"/>
    <p:sldId id="780" r:id="rId80"/>
    <p:sldId id="928" r:id="rId81"/>
    <p:sldId id="853" r:id="rId82"/>
    <p:sldId id="781" r:id="rId83"/>
    <p:sldId id="854" r:id="rId84"/>
    <p:sldId id="782" r:id="rId85"/>
    <p:sldId id="855" r:id="rId86"/>
    <p:sldId id="783" r:id="rId87"/>
    <p:sldId id="856" r:id="rId88"/>
    <p:sldId id="784" r:id="rId89"/>
    <p:sldId id="857" r:id="rId90"/>
    <p:sldId id="785" r:id="rId91"/>
    <p:sldId id="787" r:id="rId92"/>
    <p:sldId id="929" r:id="rId93"/>
    <p:sldId id="930" r:id="rId94"/>
    <p:sldId id="931" r:id="rId95"/>
    <p:sldId id="933" r:id="rId96"/>
    <p:sldId id="932" r:id="rId97"/>
    <p:sldId id="934" r:id="rId98"/>
    <p:sldId id="858" r:id="rId99"/>
    <p:sldId id="798" r:id="rId100"/>
    <p:sldId id="794" r:id="rId101"/>
    <p:sldId id="860" r:id="rId102"/>
    <p:sldId id="861" r:id="rId103"/>
    <p:sldId id="863" r:id="rId104"/>
    <p:sldId id="867" r:id="rId105"/>
    <p:sldId id="868" r:id="rId106"/>
    <p:sldId id="869" r:id="rId107"/>
    <p:sldId id="864" r:id="rId108"/>
    <p:sldId id="865" r:id="rId109"/>
    <p:sldId id="866" r:id="rId110"/>
    <p:sldId id="862" r:id="rId111"/>
    <p:sldId id="870" r:id="rId112"/>
    <p:sldId id="804" r:id="rId113"/>
    <p:sldId id="871" r:id="rId114"/>
    <p:sldId id="803" r:id="rId115"/>
    <p:sldId id="806" r:id="rId116"/>
    <p:sldId id="872" r:id="rId117"/>
    <p:sldId id="873" r:id="rId118"/>
    <p:sldId id="937" r:id="rId119"/>
    <p:sldId id="874" r:id="rId120"/>
    <p:sldId id="875" r:id="rId121"/>
    <p:sldId id="938" r:id="rId122"/>
    <p:sldId id="810" r:id="rId123"/>
    <p:sldId id="876" r:id="rId124"/>
    <p:sldId id="812" r:id="rId125"/>
    <p:sldId id="878" r:id="rId126"/>
    <p:sldId id="939" r:id="rId127"/>
    <p:sldId id="879" r:id="rId128"/>
    <p:sldId id="940" r:id="rId129"/>
    <p:sldId id="880" r:id="rId130"/>
    <p:sldId id="935" r:id="rId131"/>
    <p:sldId id="936" r:id="rId132"/>
    <p:sldId id="941" r:id="rId133"/>
    <p:sldId id="942" r:id="rId134"/>
    <p:sldId id="943" r:id="rId135"/>
    <p:sldId id="944" r:id="rId136"/>
    <p:sldId id="945" r:id="rId137"/>
    <p:sldId id="946" r:id="rId138"/>
    <p:sldId id="947" r:id="rId139"/>
    <p:sldId id="948" r:id="rId140"/>
    <p:sldId id="949" r:id="rId141"/>
    <p:sldId id="950" r:id="rId142"/>
    <p:sldId id="951" r:id="rId143"/>
    <p:sldId id="952" r:id="rId144"/>
    <p:sldId id="953" r:id="rId145"/>
    <p:sldId id="954" r:id="rId146"/>
    <p:sldId id="955" r:id="rId147"/>
    <p:sldId id="956" r:id="rId148"/>
    <p:sldId id="957" r:id="rId149"/>
    <p:sldId id="958" r:id="rId150"/>
    <p:sldId id="959" r:id="rId151"/>
    <p:sldId id="960" r:id="rId152"/>
    <p:sldId id="881" r:id="rId153"/>
    <p:sldId id="882" r:id="rId154"/>
    <p:sldId id="884" r:id="rId155"/>
    <p:sldId id="883" r:id="rId156"/>
    <p:sldId id="885" r:id="rId157"/>
    <p:sldId id="886" r:id="rId158"/>
    <p:sldId id="887" r:id="rId159"/>
    <p:sldId id="888" r:id="rId160"/>
    <p:sldId id="889" r:id="rId161"/>
    <p:sldId id="890" r:id="rId162"/>
    <p:sldId id="891" r:id="rId163"/>
    <p:sldId id="892" r:id="rId164"/>
    <p:sldId id="893" r:id="rId165"/>
    <p:sldId id="894" r:id="rId166"/>
    <p:sldId id="895" r:id="rId167"/>
    <p:sldId id="896" r:id="rId168"/>
    <p:sldId id="897" r:id="rId169"/>
    <p:sldId id="898" r:id="rId170"/>
    <p:sldId id="899" r:id="rId171"/>
    <p:sldId id="900" r:id="rId172"/>
    <p:sldId id="901" r:id="rId173"/>
    <p:sldId id="903" r:id="rId174"/>
    <p:sldId id="905" r:id="rId175"/>
    <p:sldId id="906" r:id="rId176"/>
    <p:sldId id="907" r:id="rId177"/>
    <p:sldId id="908" r:id="rId178"/>
    <p:sldId id="909" r:id="rId179"/>
    <p:sldId id="910" r:id="rId180"/>
    <p:sldId id="911" r:id="rId181"/>
    <p:sldId id="912" r:id="rId182"/>
    <p:sldId id="904" r:id="rId183"/>
    <p:sldId id="967" r:id="rId184"/>
    <p:sldId id="964" r:id="rId185"/>
    <p:sldId id="965" r:id="rId186"/>
    <p:sldId id="968" r:id="rId187"/>
    <p:sldId id="966" r:id="rId188"/>
    <p:sldId id="961" r:id="rId189"/>
    <p:sldId id="962" r:id="rId190"/>
    <p:sldId id="963" r:id="rId191"/>
    <p:sldId id="969" r:id="rId192"/>
    <p:sldId id="970" r:id="rId193"/>
    <p:sldId id="971" r:id="rId19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5" userDrawn="1">
          <p15:clr>
            <a:srgbClr val="A4A3A4"/>
          </p15:clr>
        </p15:guide>
        <p15:guide id="2" pos="3885" userDrawn="1">
          <p15:clr>
            <a:srgbClr val="A4A3A4"/>
          </p15:clr>
        </p15:guide>
        <p15:guide id="3" pos="5768" userDrawn="1">
          <p15:clr>
            <a:srgbClr val="A4A3A4"/>
          </p15:clr>
        </p15:guide>
        <p15:guide id="4" pos="16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8708" autoAdjust="0"/>
  </p:normalViewPr>
  <p:slideViewPr>
    <p:cSldViewPr snapToGrid="0" snapToObjects="1" showGuides="1">
      <p:cViewPr varScale="1">
        <p:scale>
          <a:sx n="102" d="100"/>
          <a:sy n="102" d="100"/>
        </p:scale>
        <p:origin x="1056" y="102"/>
      </p:cViewPr>
      <p:guideLst>
        <p:guide orient="horz" pos="2455"/>
        <p:guide pos="3885"/>
        <p:guide pos="5768"/>
        <p:guide pos="16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heme" Target="theme/theme1.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notesMaster" Target="notesMasters/notesMaster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33DDA-A881-9B48-A7D7-45195F2B19F8}" type="datetimeFigureOut">
              <a:rPr kumimoji="1" lang="zh-CN" altLang="en-US" smtClean="0"/>
              <a:t>2020/12/16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0822F4-EC97-784D-9F0B-93192C60AB80}" type="slidenum">
              <a:rPr kumimoji="1" lang="zh-CN" altLang="en-US" smtClean="0"/>
              <a:t>‹#›</a:t>
            </a:fld>
            <a:endParaRPr kumimoji="1" lang="zh-CN" altLang="en-US"/>
          </a:p>
        </p:txBody>
      </p:sp>
    </p:spTree>
    <p:extLst>
      <p:ext uri="{BB962C8B-B14F-4D97-AF65-F5344CB8AC3E}">
        <p14:creationId xmlns:p14="http://schemas.microsoft.com/office/powerpoint/2010/main" val="966154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a:t>
            </a:fld>
            <a:endParaRPr kumimoji="1" lang="zh-CN" altLang="en-US"/>
          </a:p>
        </p:txBody>
      </p:sp>
    </p:spTree>
    <p:extLst>
      <p:ext uri="{BB962C8B-B14F-4D97-AF65-F5344CB8AC3E}">
        <p14:creationId xmlns:p14="http://schemas.microsoft.com/office/powerpoint/2010/main" val="1875173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a:t>
            </a:fld>
            <a:endParaRPr kumimoji="1" lang="zh-CN" altLang="en-US"/>
          </a:p>
        </p:txBody>
      </p:sp>
    </p:spTree>
    <p:extLst>
      <p:ext uri="{BB962C8B-B14F-4D97-AF65-F5344CB8AC3E}">
        <p14:creationId xmlns:p14="http://schemas.microsoft.com/office/powerpoint/2010/main" val="374175161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103</a:t>
            </a:fld>
            <a:endParaRPr kumimoji="1" lang="zh-CN" altLang="en-US"/>
          </a:p>
        </p:txBody>
      </p:sp>
    </p:spTree>
    <p:extLst>
      <p:ext uri="{BB962C8B-B14F-4D97-AF65-F5344CB8AC3E}">
        <p14:creationId xmlns:p14="http://schemas.microsoft.com/office/powerpoint/2010/main" val="142312387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104</a:t>
            </a:fld>
            <a:endParaRPr kumimoji="1" lang="zh-CN" altLang="en-US"/>
          </a:p>
        </p:txBody>
      </p:sp>
    </p:spTree>
    <p:extLst>
      <p:ext uri="{BB962C8B-B14F-4D97-AF65-F5344CB8AC3E}">
        <p14:creationId xmlns:p14="http://schemas.microsoft.com/office/powerpoint/2010/main" val="152665936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105</a:t>
            </a:fld>
            <a:endParaRPr kumimoji="1" lang="zh-CN" altLang="en-US"/>
          </a:p>
        </p:txBody>
      </p:sp>
    </p:spTree>
    <p:extLst>
      <p:ext uri="{BB962C8B-B14F-4D97-AF65-F5344CB8AC3E}">
        <p14:creationId xmlns:p14="http://schemas.microsoft.com/office/powerpoint/2010/main" val="190165694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106</a:t>
            </a:fld>
            <a:endParaRPr kumimoji="1" lang="zh-CN" altLang="en-US"/>
          </a:p>
        </p:txBody>
      </p:sp>
    </p:spTree>
    <p:extLst>
      <p:ext uri="{BB962C8B-B14F-4D97-AF65-F5344CB8AC3E}">
        <p14:creationId xmlns:p14="http://schemas.microsoft.com/office/powerpoint/2010/main" val="152750241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107</a:t>
            </a:fld>
            <a:endParaRPr kumimoji="1" lang="zh-CN" altLang="en-US"/>
          </a:p>
        </p:txBody>
      </p:sp>
    </p:spTree>
    <p:extLst>
      <p:ext uri="{BB962C8B-B14F-4D97-AF65-F5344CB8AC3E}">
        <p14:creationId xmlns:p14="http://schemas.microsoft.com/office/powerpoint/2010/main" val="411914931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108</a:t>
            </a:fld>
            <a:endParaRPr kumimoji="1" lang="zh-CN" altLang="en-US"/>
          </a:p>
        </p:txBody>
      </p:sp>
    </p:spTree>
    <p:extLst>
      <p:ext uri="{BB962C8B-B14F-4D97-AF65-F5344CB8AC3E}">
        <p14:creationId xmlns:p14="http://schemas.microsoft.com/office/powerpoint/2010/main" val="100291896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109</a:t>
            </a:fld>
            <a:endParaRPr kumimoji="1" lang="zh-CN" altLang="en-US"/>
          </a:p>
        </p:txBody>
      </p:sp>
    </p:spTree>
    <p:extLst>
      <p:ext uri="{BB962C8B-B14F-4D97-AF65-F5344CB8AC3E}">
        <p14:creationId xmlns:p14="http://schemas.microsoft.com/office/powerpoint/2010/main" val="205923674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110</a:t>
            </a:fld>
            <a:endParaRPr kumimoji="1" lang="zh-CN" altLang="en-US"/>
          </a:p>
        </p:txBody>
      </p:sp>
    </p:spTree>
    <p:extLst>
      <p:ext uri="{BB962C8B-B14F-4D97-AF65-F5344CB8AC3E}">
        <p14:creationId xmlns:p14="http://schemas.microsoft.com/office/powerpoint/2010/main" val="87815885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111</a:t>
            </a:fld>
            <a:endParaRPr kumimoji="1" lang="zh-CN" altLang="en-US"/>
          </a:p>
        </p:txBody>
      </p:sp>
    </p:spTree>
    <p:extLst>
      <p:ext uri="{BB962C8B-B14F-4D97-AF65-F5344CB8AC3E}">
        <p14:creationId xmlns:p14="http://schemas.microsoft.com/office/powerpoint/2010/main" val="262889307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112</a:t>
            </a:fld>
            <a:endParaRPr kumimoji="1" lang="zh-CN" altLang="en-US"/>
          </a:p>
        </p:txBody>
      </p:sp>
    </p:spTree>
    <p:extLst>
      <p:ext uri="{BB962C8B-B14F-4D97-AF65-F5344CB8AC3E}">
        <p14:creationId xmlns:p14="http://schemas.microsoft.com/office/powerpoint/2010/main" val="335329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a:t>
            </a:fld>
            <a:endParaRPr kumimoji="1" lang="zh-CN" altLang="en-US"/>
          </a:p>
        </p:txBody>
      </p:sp>
    </p:spTree>
    <p:extLst>
      <p:ext uri="{BB962C8B-B14F-4D97-AF65-F5344CB8AC3E}">
        <p14:creationId xmlns:p14="http://schemas.microsoft.com/office/powerpoint/2010/main" val="22932535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113</a:t>
            </a:fld>
            <a:endParaRPr kumimoji="1" lang="zh-CN" altLang="en-US"/>
          </a:p>
        </p:txBody>
      </p:sp>
    </p:spTree>
    <p:extLst>
      <p:ext uri="{BB962C8B-B14F-4D97-AF65-F5344CB8AC3E}">
        <p14:creationId xmlns:p14="http://schemas.microsoft.com/office/powerpoint/2010/main" val="85703180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114</a:t>
            </a:fld>
            <a:endParaRPr kumimoji="1" lang="zh-CN" altLang="en-US"/>
          </a:p>
        </p:txBody>
      </p:sp>
    </p:spTree>
    <p:extLst>
      <p:ext uri="{BB962C8B-B14F-4D97-AF65-F5344CB8AC3E}">
        <p14:creationId xmlns:p14="http://schemas.microsoft.com/office/powerpoint/2010/main" val="261864948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115</a:t>
            </a:fld>
            <a:endParaRPr kumimoji="1" lang="zh-CN" altLang="en-US"/>
          </a:p>
        </p:txBody>
      </p:sp>
    </p:spTree>
    <p:extLst>
      <p:ext uri="{BB962C8B-B14F-4D97-AF65-F5344CB8AC3E}">
        <p14:creationId xmlns:p14="http://schemas.microsoft.com/office/powerpoint/2010/main" val="260418926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116</a:t>
            </a:fld>
            <a:endParaRPr kumimoji="1" lang="zh-CN" altLang="en-US"/>
          </a:p>
        </p:txBody>
      </p:sp>
    </p:spTree>
    <p:extLst>
      <p:ext uri="{BB962C8B-B14F-4D97-AF65-F5344CB8AC3E}">
        <p14:creationId xmlns:p14="http://schemas.microsoft.com/office/powerpoint/2010/main" val="417160356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117</a:t>
            </a:fld>
            <a:endParaRPr kumimoji="1" lang="zh-CN" altLang="en-US"/>
          </a:p>
        </p:txBody>
      </p:sp>
    </p:spTree>
    <p:extLst>
      <p:ext uri="{BB962C8B-B14F-4D97-AF65-F5344CB8AC3E}">
        <p14:creationId xmlns:p14="http://schemas.microsoft.com/office/powerpoint/2010/main" val="328392645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118</a:t>
            </a:fld>
            <a:endParaRPr kumimoji="1" lang="zh-CN" altLang="en-US"/>
          </a:p>
        </p:txBody>
      </p:sp>
    </p:spTree>
    <p:extLst>
      <p:ext uri="{BB962C8B-B14F-4D97-AF65-F5344CB8AC3E}">
        <p14:creationId xmlns:p14="http://schemas.microsoft.com/office/powerpoint/2010/main" val="391884268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119</a:t>
            </a:fld>
            <a:endParaRPr kumimoji="1" lang="zh-CN" altLang="en-US"/>
          </a:p>
        </p:txBody>
      </p:sp>
    </p:spTree>
    <p:extLst>
      <p:ext uri="{BB962C8B-B14F-4D97-AF65-F5344CB8AC3E}">
        <p14:creationId xmlns:p14="http://schemas.microsoft.com/office/powerpoint/2010/main" val="169433467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120</a:t>
            </a:fld>
            <a:endParaRPr kumimoji="1" lang="zh-CN" altLang="en-US"/>
          </a:p>
        </p:txBody>
      </p:sp>
    </p:spTree>
    <p:extLst>
      <p:ext uri="{BB962C8B-B14F-4D97-AF65-F5344CB8AC3E}">
        <p14:creationId xmlns:p14="http://schemas.microsoft.com/office/powerpoint/2010/main" val="225564746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121</a:t>
            </a:fld>
            <a:endParaRPr kumimoji="1" lang="zh-CN" altLang="en-US"/>
          </a:p>
        </p:txBody>
      </p:sp>
    </p:spTree>
    <p:extLst>
      <p:ext uri="{BB962C8B-B14F-4D97-AF65-F5344CB8AC3E}">
        <p14:creationId xmlns:p14="http://schemas.microsoft.com/office/powerpoint/2010/main" val="214460306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122</a:t>
            </a:fld>
            <a:endParaRPr kumimoji="1" lang="zh-CN" altLang="en-US"/>
          </a:p>
        </p:txBody>
      </p:sp>
    </p:spTree>
    <p:extLst>
      <p:ext uri="{BB962C8B-B14F-4D97-AF65-F5344CB8AC3E}">
        <p14:creationId xmlns:p14="http://schemas.microsoft.com/office/powerpoint/2010/main" val="2530808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a:t>
            </a:fld>
            <a:endParaRPr kumimoji="1" lang="zh-CN" altLang="en-US"/>
          </a:p>
        </p:txBody>
      </p:sp>
    </p:spTree>
    <p:extLst>
      <p:ext uri="{BB962C8B-B14F-4D97-AF65-F5344CB8AC3E}">
        <p14:creationId xmlns:p14="http://schemas.microsoft.com/office/powerpoint/2010/main" val="213564323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123</a:t>
            </a:fld>
            <a:endParaRPr kumimoji="1" lang="zh-CN" altLang="en-US"/>
          </a:p>
        </p:txBody>
      </p:sp>
    </p:spTree>
    <p:extLst>
      <p:ext uri="{BB962C8B-B14F-4D97-AF65-F5344CB8AC3E}">
        <p14:creationId xmlns:p14="http://schemas.microsoft.com/office/powerpoint/2010/main" val="240051417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124</a:t>
            </a:fld>
            <a:endParaRPr kumimoji="1" lang="zh-CN" altLang="en-US"/>
          </a:p>
        </p:txBody>
      </p:sp>
    </p:spTree>
    <p:extLst>
      <p:ext uri="{BB962C8B-B14F-4D97-AF65-F5344CB8AC3E}">
        <p14:creationId xmlns:p14="http://schemas.microsoft.com/office/powerpoint/2010/main" val="255826548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125</a:t>
            </a:fld>
            <a:endParaRPr kumimoji="1" lang="zh-CN" altLang="en-US"/>
          </a:p>
        </p:txBody>
      </p:sp>
    </p:spTree>
    <p:extLst>
      <p:ext uri="{BB962C8B-B14F-4D97-AF65-F5344CB8AC3E}">
        <p14:creationId xmlns:p14="http://schemas.microsoft.com/office/powerpoint/2010/main" val="383507888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126</a:t>
            </a:fld>
            <a:endParaRPr kumimoji="1" lang="zh-CN" altLang="en-US"/>
          </a:p>
        </p:txBody>
      </p:sp>
    </p:spTree>
    <p:extLst>
      <p:ext uri="{BB962C8B-B14F-4D97-AF65-F5344CB8AC3E}">
        <p14:creationId xmlns:p14="http://schemas.microsoft.com/office/powerpoint/2010/main" val="293927621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127</a:t>
            </a:fld>
            <a:endParaRPr kumimoji="1" lang="zh-CN" altLang="en-US"/>
          </a:p>
        </p:txBody>
      </p:sp>
    </p:spTree>
    <p:extLst>
      <p:ext uri="{BB962C8B-B14F-4D97-AF65-F5344CB8AC3E}">
        <p14:creationId xmlns:p14="http://schemas.microsoft.com/office/powerpoint/2010/main" val="247694873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128</a:t>
            </a:fld>
            <a:endParaRPr kumimoji="1" lang="zh-CN" altLang="en-US"/>
          </a:p>
        </p:txBody>
      </p:sp>
    </p:spTree>
    <p:extLst>
      <p:ext uri="{BB962C8B-B14F-4D97-AF65-F5344CB8AC3E}">
        <p14:creationId xmlns:p14="http://schemas.microsoft.com/office/powerpoint/2010/main" val="178120147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129</a:t>
            </a:fld>
            <a:endParaRPr kumimoji="1" lang="zh-CN" altLang="en-US"/>
          </a:p>
        </p:txBody>
      </p:sp>
    </p:spTree>
    <p:extLst>
      <p:ext uri="{BB962C8B-B14F-4D97-AF65-F5344CB8AC3E}">
        <p14:creationId xmlns:p14="http://schemas.microsoft.com/office/powerpoint/2010/main" val="356283130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130</a:t>
            </a:fld>
            <a:endParaRPr kumimoji="1" lang="zh-CN" altLang="en-US"/>
          </a:p>
        </p:txBody>
      </p:sp>
    </p:spTree>
    <p:extLst>
      <p:ext uri="{BB962C8B-B14F-4D97-AF65-F5344CB8AC3E}">
        <p14:creationId xmlns:p14="http://schemas.microsoft.com/office/powerpoint/2010/main" val="97619216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131</a:t>
            </a:fld>
            <a:endParaRPr kumimoji="1" lang="zh-CN" altLang="en-US"/>
          </a:p>
        </p:txBody>
      </p:sp>
    </p:spTree>
    <p:extLst>
      <p:ext uri="{BB962C8B-B14F-4D97-AF65-F5344CB8AC3E}">
        <p14:creationId xmlns:p14="http://schemas.microsoft.com/office/powerpoint/2010/main" val="351016431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132</a:t>
            </a:fld>
            <a:endParaRPr kumimoji="1" lang="zh-CN" altLang="en-US"/>
          </a:p>
        </p:txBody>
      </p:sp>
    </p:spTree>
    <p:extLst>
      <p:ext uri="{BB962C8B-B14F-4D97-AF65-F5344CB8AC3E}">
        <p14:creationId xmlns:p14="http://schemas.microsoft.com/office/powerpoint/2010/main" val="509609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a:t>
            </a:fld>
            <a:endParaRPr kumimoji="1" lang="zh-CN" altLang="en-US"/>
          </a:p>
        </p:txBody>
      </p:sp>
    </p:spTree>
    <p:extLst>
      <p:ext uri="{BB962C8B-B14F-4D97-AF65-F5344CB8AC3E}">
        <p14:creationId xmlns:p14="http://schemas.microsoft.com/office/powerpoint/2010/main" val="185831979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133</a:t>
            </a:fld>
            <a:endParaRPr kumimoji="1" lang="zh-CN" altLang="en-US"/>
          </a:p>
        </p:txBody>
      </p:sp>
    </p:spTree>
    <p:extLst>
      <p:ext uri="{BB962C8B-B14F-4D97-AF65-F5344CB8AC3E}">
        <p14:creationId xmlns:p14="http://schemas.microsoft.com/office/powerpoint/2010/main" val="228540403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134</a:t>
            </a:fld>
            <a:endParaRPr kumimoji="1" lang="zh-CN" altLang="en-US"/>
          </a:p>
        </p:txBody>
      </p:sp>
    </p:spTree>
    <p:extLst>
      <p:ext uri="{BB962C8B-B14F-4D97-AF65-F5344CB8AC3E}">
        <p14:creationId xmlns:p14="http://schemas.microsoft.com/office/powerpoint/2010/main" val="207688728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135</a:t>
            </a:fld>
            <a:endParaRPr kumimoji="1" lang="zh-CN" altLang="en-US"/>
          </a:p>
        </p:txBody>
      </p:sp>
    </p:spTree>
    <p:extLst>
      <p:ext uri="{BB962C8B-B14F-4D97-AF65-F5344CB8AC3E}">
        <p14:creationId xmlns:p14="http://schemas.microsoft.com/office/powerpoint/2010/main" val="161736220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136</a:t>
            </a:fld>
            <a:endParaRPr kumimoji="1" lang="zh-CN" altLang="en-US"/>
          </a:p>
        </p:txBody>
      </p:sp>
    </p:spTree>
    <p:extLst>
      <p:ext uri="{BB962C8B-B14F-4D97-AF65-F5344CB8AC3E}">
        <p14:creationId xmlns:p14="http://schemas.microsoft.com/office/powerpoint/2010/main" val="409047001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137</a:t>
            </a:fld>
            <a:endParaRPr kumimoji="1" lang="zh-CN" altLang="en-US"/>
          </a:p>
        </p:txBody>
      </p:sp>
    </p:spTree>
    <p:extLst>
      <p:ext uri="{BB962C8B-B14F-4D97-AF65-F5344CB8AC3E}">
        <p14:creationId xmlns:p14="http://schemas.microsoft.com/office/powerpoint/2010/main" val="244713684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138</a:t>
            </a:fld>
            <a:endParaRPr kumimoji="1" lang="zh-CN" altLang="en-US"/>
          </a:p>
        </p:txBody>
      </p:sp>
    </p:spTree>
    <p:extLst>
      <p:ext uri="{BB962C8B-B14F-4D97-AF65-F5344CB8AC3E}">
        <p14:creationId xmlns:p14="http://schemas.microsoft.com/office/powerpoint/2010/main" val="6753340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139</a:t>
            </a:fld>
            <a:endParaRPr kumimoji="1" lang="zh-CN" altLang="en-US"/>
          </a:p>
        </p:txBody>
      </p:sp>
    </p:spTree>
    <p:extLst>
      <p:ext uri="{BB962C8B-B14F-4D97-AF65-F5344CB8AC3E}">
        <p14:creationId xmlns:p14="http://schemas.microsoft.com/office/powerpoint/2010/main" val="278905148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140</a:t>
            </a:fld>
            <a:endParaRPr kumimoji="1" lang="zh-CN" altLang="en-US"/>
          </a:p>
        </p:txBody>
      </p:sp>
    </p:spTree>
    <p:extLst>
      <p:ext uri="{BB962C8B-B14F-4D97-AF65-F5344CB8AC3E}">
        <p14:creationId xmlns:p14="http://schemas.microsoft.com/office/powerpoint/2010/main" val="133761513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141</a:t>
            </a:fld>
            <a:endParaRPr kumimoji="1" lang="zh-CN" altLang="en-US"/>
          </a:p>
        </p:txBody>
      </p:sp>
    </p:spTree>
    <p:extLst>
      <p:ext uri="{BB962C8B-B14F-4D97-AF65-F5344CB8AC3E}">
        <p14:creationId xmlns:p14="http://schemas.microsoft.com/office/powerpoint/2010/main" val="225957353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142</a:t>
            </a:fld>
            <a:endParaRPr kumimoji="1" lang="zh-CN" altLang="en-US"/>
          </a:p>
        </p:txBody>
      </p:sp>
    </p:spTree>
    <p:extLst>
      <p:ext uri="{BB962C8B-B14F-4D97-AF65-F5344CB8AC3E}">
        <p14:creationId xmlns:p14="http://schemas.microsoft.com/office/powerpoint/2010/main" val="2181026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a:t>
            </a:fld>
            <a:endParaRPr kumimoji="1" lang="zh-CN" altLang="en-US"/>
          </a:p>
        </p:txBody>
      </p:sp>
    </p:spTree>
    <p:extLst>
      <p:ext uri="{BB962C8B-B14F-4D97-AF65-F5344CB8AC3E}">
        <p14:creationId xmlns:p14="http://schemas.microsoft.com/office/powerpoint/2010/main" val="375538129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143</a:t>
            </a:fld>
            <a:endParaRPr kumimoji="1" lang="zh-CN" altLang="en-US"/>
          </a:p>
        </p:txBody>
      </p:sp>
    </p:spTree>
    <p:extLst>
      <p:ext uri="{BB962C8B-B14F-4D97-AF65-F5344CB8AC3E}">
        <p14:creationId xmlns:p14="http://schemas.microsoft.com/office/powerpoint/2010/main" val="188612541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144</a:t>
            </a:fld>
            <a:endParaRPr kumimoji="1" lang="zh-CN" altLang="en-US"/>
          </a:p>
        </p:txBody>
      </p:sp>
    </p:spTree>
    <p:extLst>
      <p:ext uri="{BB962C8B-B14F-4D97-AF65-F5344CB8AC3E}">
        <p14:creationId xmlns:p14="http://schemas.microsoft.com/office/powerpoint/2010/main" val="282713483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145</a:t>
            </a:fld>
            <a:endParaRPr kumimoji="1" lang="zh-CN" altLang="en-US"/>
          </a:p>
        </p:txBody>
      </p:sp>
    </p:spTree>
    <p:extLst>
      <p:ext uri="{BB962C8B-B14F-4D97-AF65-F5344CB8AC3E}">
        <p14:creationId xmlns:p14="http://schemas.microsoft.com/office/powerpoint/2010/main" val="217038326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146</a:t>
            </a:fld>
            <a:endParaRPr kumimoji="1" lang="zh-CN" altLang="en-US"/>
          </a:p>
        </p:txBody>
      </p:sp>
    </p:spTree>
    <p:extLst>
      <p:ext uri="{BB962C8B-B14F-4D97-AF65-F5344CB8AC3E}">
        <p14:creationId xmlns:p14="http://schemas.microsoft.com/office/powerpoint/2010/main" val="369575021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147</a:t>
            </a:fld>
            <a:endParaRPr kumimoji="1" lang="zh-CN" altLang="en-US"/>
          </a:p>
        </p:txBody>
      </p:sp>
    </p:spTree>
    <p:extLst>
      <p:ext uri="{BB962C8B-B14F-4D97-AF65-F5344CB8AC3E}">
        <p14:creationId xmlns:p14="http://schemas.microsoft.com/office/powerpoint/2010/main" val="108311445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148</a:t>
            </a:fld>
            <a:endParaRPr kumimoji="1" lang="zh-CN" altLang="en-US"/>
          </a:p>
        </p:txBody>
      </p:sp>
    </p:spTree>
    <p:extLst>
      <p:ext uri="{BB962C8B-B14F-4D97-AF65-F5344CB8AC3E}">
        <p14:creationId xmlns:p14="http://schemas.microsoft.com/office/powerpoint/2010/main" val="343448151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149</a:t>
            </a:fld>
            <a:endParaRPr kumimoji="1" lang="zh-CN" altLang="en-US"/>
          </a:p>
        </p:txBody>
      </p:sp>
    </p:spTree>
    <p:extLst>
      <p:ext uri="{BB962C8B-B14F-4D97-AF65-F5344CB8AC3E}">
        <p14:creationId xmlns:p14="http://schemas.microsoft.com/office/powerpoint/2010/main" val="208790112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150</a:t>
            </a:fld>
            <a:endParaRPr kumimoji="1" lang="zh-CN" altLang="en-US"/>
          </a:p>
        </p:txBody>
      </p:sp>
    </p:spTree>
    <p:extLst>
      <p:ext uri="{BB962C8B-B14F-4D97-AF65-F5344CB8AC3E}">
        <p14:creationId xmlns:p14="http://schemas.microsoft.com/office/powerpoint/2010/main" val="67794720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151</a:t>
            </a:fld>
            <a:endParaRPr kumimoji="1" lang="zh-CN" altLang="en-US"/>
          </a:p>
        </p:txBody>
      </p:sp>
    </p:spTree>
    <p:extLst>
      <p:ext uri="{BB962C8B-B14F-4D97-AF65-F5344CB8AC3E}">
        <p14:creationId xmlns:p14="http://schemas.microsoft.com/office/powerpoint/2010/main" val="341258834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152</a:t>
            </a:fld>
            <a:endParaRPr kumimoji="1" lang="zh-CN" altLang="en-US"/>
          </a:p>
        </p:txBody>
      </p:sp>
    </p:spTree>
    <p:extLst>
      <p:ext uri="{BB962C8B-B14F-4D97-AF65-F5344CB8AC3E}">
        <p14:creationId xmlns:p14="http://schemas.microsoft.com/office/powerpoint/2010/main" val="1044210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a:t>
            </a:fld>
            <a:endParaRPr kumimoji="1" lang="zh-CN" altLang="en-US"/>
          </a:p>
        </p:txBody>
      </p:sp>
    </p:spTree>
    <p:extLst>
      <p:ext uri="{BB962C8B-B14F-4D97-AF65-F5344CB8AC3E}">
        <p14:creationId xmlns:p14="http://schemas.microsoft.com/office/powerpoint/2010/main" val="313341377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153</a:t>
            </a:fld>
            <a:endParaRPr kumimoji="1" lang="zh-CN" altLang="en-US"/>
          </a:p>
        </p:txBody>
      </p:sp>
    </p:spTree>
    <p:extLst>
      <p:ext uri="{BB962C8B-B14F-4D97-AF65-F5344CB8AC3E}">
        <p14:creationId xmlns:p14="http://schemas.microsoft.com/office/powerpoint/2010/main" val="21887993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154</a:t>
            </a:fld>
            <a:endParaRPr kumimoji="1" lang="zh-CN" altLang="en-US"/>
          </a:p>
        </p:txBody>
      </p:sp>
    </p:spTree>
    <p:extLst>
      <p:ext uri="{BB962C8B-B14F-4D97-AF65-F5344CB8AC3E}">
        <p14:creationId xmlns:p14="http://schemas.microsoft.com/office/powerpoint/2010/main" val="139905295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155</a:t>
            </a:fld>
            <a:endParaRPr kumimoji="1" lang="zh-CN" altLang="en-US"/>
          </a:p>
        </p:txBody>
      </p:sp>
    </p:spTree>
    <p:extLst>
      <p:ext uri="{BB962C8B-B14F-4D97-AF65-F5344CB8AC3E}">
        <p14:creationId xmlns:p14="http://schemas.microsoft.com/office/powerpoint/2010/main" val="145149127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156</a:t>
            </a:fld>
            <a:endParaRPr kumimoji="1" lang="zh-CN" altLang="en-US"/>
          </a:p>
        </p:txBody>
      </p:sp>
    </p:spTree>
    <p:extLst>
      <p:ext uri="{BB962C8B-B14F-4D97-AF65-F5344CB8AC3E}">
        <p14:creationId xmlns:p14="http://schemas.microsoft.com/office/powerpoint/2010/main" val="159918123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157</a:t>
            </a:fld>
            <a:endParaRPr kumimoji="1" lang="zh-CN" altLang="en-US"/>
          </a:p>
        </p:txBody>
      </p:sp>
    </p:spTree>
    <p:extLst>
      <p:ext uri="{BB962C8B-B14F-4D97-AF65-F5344CB8AC3E}">
        <p14:creationId xmlns:p14="http://schemas.microsoft.com/office/powerpoint/2010/main" val="94229608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158</a:t>
            </a:fld>
            <a:endParaRPr kumimoji="1" lang="zh-CN" altLang="en-US"/>
          </a:p>
        </p:txBody>
      </p:sp>
    </p:spTree>
    <p:extLst>
      <p:ext uri="{BB962C8B-B14F-4D97-AF65-F5344CB8AC3E}">
        <p14:creationId xmlns:p14="http://schemas.microsoft.com/office/powerpoint/2010/main" val="172823474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159</a:t>
            </a:fld>
            <a:endParaRPr kumimoji="1" lang="zh-CN" altLang="en-US"/>
          </a:p>
        </p:txBody>
      </p:sp>
    </p:spTree>
    <p:extLst>
      <p:ext uri="{BB962C8B-B14F-4D97-AF65-F5344CB8AC3E}">
        <p14:creationId xmlns:p14="http://schemas.microsoft.com/office/powerpoint/2010/main" val="409395642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160</a:t>
            </a:fld>
            <a:endParaRPr kumimoji="1" lang="zh-CN" altLang="en-US"/>
          </a:p>
        </p:txBody>
      </p:sp>
    </p:spTree>
    <p:extLst>
      <p:ext uri="{BB962C8B-B14F-4D97-AF65-F5344CB8AC3E}">
        <p14:creationId xmlns:p14="http://schemas.microsoft.com/office/powerpoint/2010/main" val="37750096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161</a:t>
            </a:fld>
            <a:endParaRPr kumimoji="1" lang="zh-CN" altLang="en-US"/>
          </a:p>
        </p:txBody>
      </p:sp>
    </p:spTree>
    <p:extLst>
      <p:ext uri="{BB962C8B-B14F-4D97-AF65-F5344CB8AC3E}">
        <p14:creationId xmlns:p14="http://schemas.microsoft.com/office/powerpoint/2010/main" val="113878787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162</a:t>
            </a:fld>
            <a:endParaRPr kumimoji="1" lang="zh-CN" altLang="en-US"/>
          </a:p>
        </p:txBody>
      </p:sp>
    </p:spTree>
    <p:extLst>
      <p:ext uri="{BB962C8B-B14F-4D97-AF65-F5344CB8AC3E}">
        <p14:creationId xmlns:p14="http://schemas.microsoft.com/office/powerpoint/2010/main" val="2531420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nSpc>
                <a:spcPct val="150000"/>
              </a:lnSpc>
              <a:buFont typeface="Wingdings" pitchFamily="2" charset="2"/>
              <a:buChar char="l"/>
            </a:pPr>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a:t>
            </a:fld>
            <a:endParaRPr kumimoji="1" lang="zh-CN" altLang="en-US"/>
          </a:p>
        </p:txBody>
      </p:sp>
    </p:spTree>
    <p:extLst>
      <p:ext uri="{BB962C8B-B14F-4D97-AF65-F5344CB8AC3E}">
        <p14:creationId xmlns:p14="http://schemas.microsoft.com/office/powerpoint/2010/main" val="41555199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163</a:t>
            </a:fld>
            <a:endParaRPr kumimoji="1" lang="zh-CN" altLang="en-US"/>
          </a:p>
        </p:txBody>
      </p:sp>
    </p:spTree>
    <p:extLst>
      <p:ext uri="{BB962C8B-B14F-4D97-AF65-F5344CB8AC3E}">
        <p14:creationId xmlns:p14="http://schemas.microsoft.com/office/powerpoint/2010/main" val="182811715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164</a:t>
            </a:fld>
            <a:endParaRPr kumimoji="1" lang="zh-CN" altLang="en-US"/>
          </a:p>
        </p:txBody>
      </p:sp>
    </p:spTree>
    <p:extLst>
      <p:ext uri="{BB962C8B-B14F-4D97-AF65-F5344CB8AC3E}">
        <p14:creationId xmlns:p14="http://schemas.microsoft.com/office/powerpoint/2010/main" val="395192432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165</a:t>
            </a:fld>
            <a:endParaRPr kumimoji="1" lang="zh-CN" altLang="en-US"/>
          </a:p>
        </p:txBody>
      </p:sp>
    </p:spTree>
    <p:extLst>
      <p:ext uri="{BB962C8B-B14F-4D97-AF65-F5344CB8AC3E}">
        <p14:creationId xmlns:p14="http://schemas.microsoft.com/office/powerpoint/2010/main" val="91560113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166</a:t>
            </a:fld>
            <a:endParaRPr kumimoji="1" lang="zh-CN" altLang="en-US"/>
          </a:p>
        </p:txBody>
      </p:sp>
    </p:spTree>
    <p:extLst>
      <p:ext uri="{BB962C8B-B14F-4D97-AF65-F5344CB8AC3E}">
        <p14:creationId xmlns:p14="http://schemas.microsoft.com/office/powerpoint/2010/main" val="285679186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167</a:t>
            </a:fld>
            <a:endParaRPr kumimoji="1" lang="zh-CN" altLang="en-US"/>
          </a:p>
        </p:txBody>
      </p:sp>
    </p:spTree>
    <p:extLst>
      <p:ext uri="{BB962C8B-B14F-4D97-AF65-F5344CB8AC3E}">
        <p14:creationId xmlns:p14="http://schemas.microsoft.com/office/powerpoint/2010/main" val="167702871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168</a:t>
            </a:fld>
            <a:endParaRPr kumimoji="1" lang="zh-CN" altLang="en-US"/>
          </a:p>
        </p:txBody>
      </p:sp>
    </p:spTree>
    <p:extLst>
      <p:ext uri="{BB962C8B-B14F-4D97-AF65-F5344CB8AC3E}">
        <p14:creationId xmlns:p14="http://schemas.microsoft.com/office/powerpoint/2010/main" val="293791507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169</a:t>
            </a:fld>
            <a:endParaRPr kumimoji="1" lang="zh-CN" altLang="en-US"/>
          </a:p>
        </p:txBody>
      </p:sp>
    </p:spTree>
    <p:extLst>
      <p:ext uri="{BB962C8B-B14F-4D97-AF65-F5344CB8AC3E}">
        <p14:creationId xmlns:p14="http://schemas.microsoft.com/office/powerpoint/2010/main" val="411721174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170</a:t>
            </a:fld>
            <a:endParaRPr kumimoji="1" lang="zh-CN" altLang="en-US"/>
          </a:p>
        </p:txBody>
      </p:sp>
    </p:spTree>
    <p:extLst>
      <p:ext uri="{BB962C8B-B14F-4D97-AF65-F5344CB8AC3E}">
        <p14:creationId xmlns:p14="http://schemas.microsoft.com/office/powerpoint/2010/main" val="11613724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171</a:t>
            </a:fld>
            <a:endParaRPr kumimoji="1" lang="zh-CN" altLang="en-US"/>
          </a:p>
        </p:txBody>
      </p:sp>
    </p:spTree>
    <p:extLst>
      <p:ext uri="{BB962C8B-B14F-4D97-AF65-F5344CB8AC3E}">
        <p14:creationId xmlns:p14="http://schemas.microsoft.com/office/powerpoint/2010/main" val="343148905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172</a:t>
            </a:fld>
            <a:endParaRPr kumimoji="1" lang="zh-CN" altLang="en-US"/>
          </a:p>
        </p:txBody>
      </p:sp>
    </p:spTree>
    <p:extLst>
      <p:ext uri="{BB962C8B-B14F-4D97-AF65-F5344CB8AC3E}">
        <p14:creationId xmlns:p14="http://schemas.microsoft.com/office/powerpoint/2010/main" val="1223508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nSpc>
                <a:spcPct val="150000"/>
              </a:lnSpc>
              <a:buFont typeface="Wingdings" pitchFamily="2" charset="2"/>
              <a:buChar char="l"/>
            </a:pPr>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a:t>
            </a:fld>
            <a:endParaRPr kumimoji="1" lang="zh-CN" altLang="en-US"/>
          </a:p>
        </p:txBody>
      </p:sp>
    </p:spTree>
    <p:extLst>
      <p:ext uri="{BB962C8B-B14F-4D97-AF65-F5344CB8AC3E}">
        <p14:creationId xmlns:p14="http://schemas.microsoft.com/office/powerpoint/2010/main" val="191611637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173</a:t>
            </a:fld>
            <a:endParaRPr kumimoji="1" lang="zh-CN" altLang="en-US"/>
          </a:p>
        </p:txBody>
      </p:sp>
    </p:spTree>
    <p:extLst>
      <p:ext uri="{BB962C8B-B14F-4D97-AF65-F5344CB8AC3E}">
        <p14:creationId xmlns:p14="http://schemas.microsoft.com/office/powerpoint/2010/main" val="1649708559"/>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174</a:t>
            </a:fld>
            <a:endParaRPr kumimoji="1" lang="zh-CN" altLang="en-US"/>
          </a:p>
        </p:txBody>
      </p:sp>
    </p:spTree>
    <p:extLst>
      <p:ext uri="{BB962C8B-B14F-4D97-AF65-F5344CB8AC3E}">
        <p14:creationId xmlns:p14="http://schemas.microsoft.com/office/powerpoint/2010/main" val="3986940317"/>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175</a:t>
            </a:fld>
            <a:endParaRPr kumimoji="1" lang="zh-CN" altLang="en-US"/>
          </a:p>
        </p:txBody>
      </p:sp>
    </p:spTree>
    <p:extLst>
      <p:ext uri="{BB962C8B-B14F-4D97-AF65-F5344CB8AC3E}">
        <p14:creationId xmlns:p14="http://schemas.microsoft.com/office/powerpoint/2010/main" val="304913586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176</a:t>
            </a:fld>
            <a:endParaRPr kumimoji="1" lang="zh-CN" altLang="en-US"/>
          </a:p>
        </p:txBody>
      </p:sp>
    </p:spTree>
    <p:extLst>
      <p:ext uri="{BB962C8B-B14F-4D97-AF65-F5344CB8AC3E}">
        <p14:creationId xmlns:p14="http://schemas.microsoft.com/office/powerpoint/2010/main" val="248174771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177</a:t>
            </a:fld>
            <a:endParaRPr kumimoji="1" lang="zh-CN" altLang="en-US"/>
          </a:p>
        </p:txBody>
      </p:sp>
    </p:spTree>
    <p:extLst>
      <p:ext uri="{BB962C8B-B14F-4D97-AF65-F5344CB8AC3E}">
        <p14:creationId xmlns:p14="http://schemas.microsoft.com/office/powerpoint/2010/main" val="113196193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178</a:t>
            </a:fld>
            <a:endParaRPr kumimoji="1" lang="zh-CN" altLang="en-US"/>
          </a:p>
        </p:txBody>
      </p:sp>
    </p:spTree>
    <p:extLst>
      <p:ext uri="{BB962C8B-B14F-4D97-AF65-F5344CB8AC3E}">
        <p14:creationId xmlns:p14="http://schemas.microsoft.com/office/powerpoint/2010/main" val="10459907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179</a:t>
            </a:fld>
            <a:endParaRPr kumimoji="1" lang="zh-CN" altLang="en-US"/>
          </a:p>
        </p:txBody>
      </p:sp>
    </p:spTree>
    <p:extLst>
      <p:ext uri="{BB962C8B-B14F-4D97-AF65-F5344CB8AC3E}">
        <p14:creationId xmlns:p14="http://schemas.microsoft.com/office/powerpoint/2010/main" val="33762899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180</a:t>
            </a:fld>
            <a:endParaRPr kumimoji="1" lang="zh-CN" altLang="en-US"/>
          </a:p>
        </p:txBody>
      </p:sp>
    </p:spTree>
    <p:extLst>
      <p:ext uri="{BB962C8B-B14F-4D97-AF65-F5344CB8AC3E}">
        <p14:creationId xmlns:p14="http://schemas.microsoft.com/office/powerpoint/2010/main" val="26541839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181</a:t>
            </a:fld>
            <a:endParaRPr kumimoji="1" lang="zh-CN" altLang="en-US"/>
          </a:p>
        </p:txBody>
      </p:sp>
    </p:spTree>
    <p:extLst>
      <p:ext uri="{BB962C8B-B14F-4D97-AF65-F5344CB8AC3E}">
        <p14:creationId xmlns:p14="http://schemas.microsoft.com/office/powerpoint/2010/main" val="52620705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Note: The Reference list is not provided in the original paper, so here we concentrate on the In-Text Citations, which are the most obvious and important differences between the two styles.</a:t>
            </a:r>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182</a:t>
            </a:fld>
            <a:endParaRPr kumimoji="1" lang="zh-CN" altLang="en-US"/>
          </a:p>
        </p:txBody>
      </p:sp>
    </p:spTree>
    <p:extLst>
      <p:ext uri="{BB962C8B-B14F-4D97-AF65-F5344CB8AC3E}">
        <p14:creationId xmlns:p14="http://schemas.microsoft.com/office/powerpoint/2010/main" val="756443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nSpc>
                <a:spcPct val="150000"/>
              </a:lnSpc>
              <a:buFont typeface="Wingdings" pitchFamily="2" charset="2"/>
              <a:buChar char="l"/>
            </a:pPr>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18</a:t>
            </a:fld>
            <a:endParaRPr kumimoji="1" lang="zh-CN" altLang="en-US"/>
          </a:p>
        </p:txBody>
      </p:sp>
    </p:spTree>
    <p:extLst>
      <p:ext uri="{BB962C8B-B14F-4D97-AF65-F5344CB8AC3E}">
        <p14:creationId xmlns:p14="http://schemas.microsoft.com/office/powerpoint/2010/main" val="386227728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183</a:t>
            </a:fld>
            <a:endParaRPr kumimoji="1" lang="zh-CN" altLang="en-US"/>
          </a:p>
        </p:txBody>
      </p:sp>
    </p:spTree>
    <p:extLst>
      <p:ext uri="{BB962C8B-B14F-4D97-AF65-F5344CB8AC3E}">
        <p14:creationId xmlns:p14="http://schemas.microsoft.com/office/powerpoint/2010/main" val="2751267569"/>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184</a:t>
            </a:fld>
            <a:endParaRPr kumimoji="1" lang="zh-CN" altLang="en-US"/>
          </a:p>
        </p:txBody>
      </p:sp>
    </p:spTree>
    <p:extLst>
      <p:ext uri="{BB962C8B-B14F-4D97-AF65-F5344CB8AC3E}">
        <p14:creationId xmlns:p14="http://schemas.microsoft.com/office/powerpoint/2010/main" val="231278832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185</a:t>
            </a:fld>
            <a:endParaRPr kumimoji="1" lang="zh-CN" altLang="en-US"/>
          </a:p>
        </p:txBody>
      </p:sp>
    </p:spTree>
    <p:extLst>
      <p:ext uri="{BB962C8B-B14F-4D97-AF65-F5344CB8AC3E}">
        <p14:creationId xmlns:p14="http://schemas.microsoft.com/office/powerpoint/2010/main" val="238935505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186</a:t>
            </a:fld>
            <a:endParaRPr kumimoji="1" lang="zh-CN" altLang="en-US"/>
          </a:p>
        </p:txBody>
      </p:sp>
    </p:spTree>
    <p:extLst>
      <p:ext uri="{BB962C8B-B14F-4D97-AF65-F5344CB8AC3E}">
        <p14:creationId xmlns:p14="http://schemas.microsoft.com/office/powerpoint/2010/main" val="18567470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187</a:t>
            </a:fld>
            <a:endParaRPr kumimoji="1" lang="zh-CN" altLang="en-US"/>
          </a:p>
        </p:txBody>
      </p:sp>
    </p:spTree>
    <p:extLst>
      <p:ext uri="{BB962C8B-B14F-4D97-AF65-F5344CB8AC3E}">
        <p14:creationId xmlns:p14="http://schemas.microsoft.com/office/powerpoint/2010/main" val="1432117600"/>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188</a:t>
            </a:fld>
            <a:endParaRPr kumimoji="1" lang="zh-CN" altLang="en-US"/>
          </a:p>
        </p:txBody>
      </p:sp>
    </p:spTree>
    <p:extLst>
      <p:ext uri="{BB962C8B-B14F-4D97-AF65-F5344CB8AC3E}">
        <p14:creationId xmlns:p14="http://schemas.microsoft.com/office/powerpoint/2010/main" val="184870617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189</a:t>
            </a:fld>
            <a:endParaRPr kumimoji="1" lang="zh-CN" altLang="en-US"/>
          </a:p>
        </p:txBody>
      </p:sp>
    </p:spTree>
    <p:extLst>
      <p:ext uri="{BB962C8B-B14F-4D97-AF65-F5344CB8AC3E}">
        <p14:creationId xmlns:p14="http://schemas.microsoft.com/office/powerpoint/2010/main" val="510157115"/>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190</a:t>
            </a:fld>
            <a:endParaRPr kumimoji="1" lang="zh-CN" altLang="en-US"/>
          </a:p>
        </p:txBody>
      </p:sp>
    </p:spTree>
    <p:extLst>
      <p:ext uri="{BB962C8B-B14F-4D97-AF65-F5344CB8AC3E}">
        <p14:creationId xmlns:p14="http://schemas.microsoft.com/office/powerpoint/2010/main" val="568333276"/>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191</a:t>
            </a:fld>
            <a:endParaRPr kumimoji="1" lang="zh-CN" altLang="en-US"/>
          </a:p>
        </p:txBody>
      </p:sp>
    </p:spTree>
    <p:extLst>
      <p:ext uri="{BB962C8B-B14F-4D97-AF65-F5344CB8AC3E}">
        <p14:creationId xmlns:p14="http://schemas.microsoft.com/office/powerpoint/2010/main" val="23749187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192</a:t>
            </a:fld>
            <a:endParaRPr kumimoji="1" lang="zh-CN" altLang="en-US"/>
          </a:p>
        </p:txBody>
      </p:sp>
    </p:spTree>
    <p:extLst>
      <p:ext uri="{BB962C8B-B14F-4D97-AF65-F5344CB8AC3E}">
        <p14:creationId xmlns:p14="http://schemas.microsoft.com/office/powerpoint/2010/main" val="2763806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19</a:t>
            </a:fld>
            <a:endParaRPr kumimoji="1" lang="zh-CN" altLang="en-US"/>
          </a:p>
        </p:txBody>
      </p:sp>
    </p:spTree>
    <p:extLst>
      <p:ext uri="{BB962C8B-B14F-4D97-AF65-F5344CB8AC3E}">
        <p14:creationId xmlns:p14="http://schemas.microsoft.com/office/powerpoint/2010/main" val="2737076678"/>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193</a:t>
            </a:fld>
            <a:endParaRPr kumimoji="1" lang="zh-CN" altLang="en-US"/>
          </a:p>
        </p:txBody>
      </p:sp>
    </p:spTree>
    <p:extLst>
      <p:ext uri="{BB962C8B-B14F-4D97-AF65-F5344CB8AC3E}">
        <p14:creationId xmlns:p14="http://schemas.microsoft.com/office/powerpoint/2010/main" val="249650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a:t>
            </a:fld>
            <a:endParaRPr kumimoji="1" lang="zh-CN" altLang="en-US"/>
          </a:p>
        </p:txBody>
      </p:sp>
    </p:spTree>
    <p:extLst>
      <p:ext uri="{BB962C8B-B14F-4D97-AF65-F5344CB8AC3E}">
        <p14:creationId xmlns:p14="http://schemas.microsoft.com/office/powerpoint/2010/main" val="44073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nSpc>
                <a:spcPct val="150000"/>
              </a:lnSpc>
              <a:buFont typeface="Wingdings" pitchFamily="2" charset="2"/>
              <a:buChar char="l"/>
            </a:pPr>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20</a:t>
            </a:fld>
            <a:endParaRPr kumimoji="1" lang="zh-CN" altLang="en-US"/>
          </a:p>
        </p:txBody>
      </p:sp>
    </p:spTree>
    <p:extLst>
      <p:ext uri="{BB962C8B-B14F-4D97-AF65-F5344CB8AC3E}">
        <p14:creationId xmlns:p14="http://schemas.microsoft.com/office/powerpoint/2010/main" val="1630116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21</a:t>
            </a:fld>
            <a:endParaRPr kumimoji="1" lang="zh-CN" altLang="en-US"/>
          </a:p>
        </p:txBody>
      </p:sp>
    </p:spTree>
    <p:extLst>
      <p:ext uri="{BB962C8B-B14F-4D97-AF65-F5344CB8AC3E}">
        <p14:creationId xmlns:p14="http://schemas.microsoft.com/office/powerpoint/2010/main" val="1530496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22</a:t>
            </a:fld>
            <a:endParaRPr kumimoji="1" lang="zh-CN" altLang="en-US"/>
          </a:p>
        </p:txBody>
      </p:sp>
    </p:spTree>
    <p:extLst>
      <p:ext uri="{BB962C8B-B14F-4D97-AF65-F5344CB8AC3E}">
        <p14:creationId xmlns:p14="http://schemas.microsoft.com/office/powerpoint/2010/main" val="1036534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nSpc>
                <a:spcPct val="150000"/>
              </a:lnSpc>
              <a:buFont typeface="Wingdings" pitchFamily="2" charset="2"/>
              <a:buChar char="l"/>
            </a:pPr>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23</a:t>
            </a:fld>
            <a:endParaRPr kumimoji="1" lang="zh-CN" altLang="en-US"/>
          </a:p>
        </p:txBody>
      </p:sp>
    </p:spTree>
    <p:extLst>
      <p:ext uri="{BB962C8B-B14F-4D97-AF65-F5344CB8AC3E}">
        <p14:creationId xmlns:p14="http://schemas.microsoft.com/office/powerpoint/2010/main" val="80375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24</a:t>
            </a:fld>
            <a:endParaRPr kumimoji="1" lang="zh-CN" altLang="en-US"/>
          </a:p>
        </p:txBody>
      </p:sp>
    </p:spTree>
    <p:extLst>
      <p:ext uri="{BB962C8B-B14F-4D97-AF65-F5344CB8AC3E}">
        <p14:creationId xmlns:p14="http://schemas.microsoft.com/office/powerpoint/2010/main" val="230000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25</a:t>
            </a:fld>
            <a:endParaRPr kumimoji="1" lang="zh-CN" altLang="en-US"/>
          </a:p>
        </p:txBody>
      </p:sp>
    </p:spTree>
    <p:extLst>
      <p:ext uri="{BB962C8B-B14F-4D97-AF65-F5344CB8AC3E}">
        <p14:creationId xmlns:p14="http://schemas.microsoft.com/office/powerpoint/2010/main" val="808620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26</a:t>
            </a:fld>
            <a:endParaRPr kumimoji="1" lang="zh-CN" altLang="en-US"/>
          </a:p>
        </p:txBody>
      </p:sp>
    </p:spTree>
    <p:extLst>
      <p:ext uri="{BB962C8B-B14F-4D97-AF65-F5344CB8AC3E}">
        <p14:creationId xmlns:p14="http://schemas.microsoft.com/office/powerpoint/2010/main" val="676172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27</a:t>
            </a:fld>
            <a:endParaRPr kumimoji="1" lang="zh-CN" altLang="en-US"/>
          </a:p>
        </p:txBody>
      </p:sp>
    </p:spTree>
    <p:extLst>
      <p:ext uri="{BB962C8B-B14F-4D97-AF65-F5344CB8AC3E}">
        <p14:creationId xmlns:p14="http://schemas.microsoft.com/office/powerpoint/2010/main" val="3831349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28</a:t>
            </a:fld>
            <a:endParaRPr kumimoji="1" lang="zh-CN" altLang="en-US"/>
          </a:p>
        </p:txBody>
      </p:sp>
    </p:spTree>
    <p:extLst>
      <p:ext uri="{BB962C8B-B14F-4D97-AF65-F5344CB8AC3E}">
        <p14:creationId xmlns:p14="http://schemas.microsoft.com/office/powerpoint/2010/main" val="593390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0822F4-EC97-784D-9F0B-93192C60AB80}" type="slidenum">
              <a:rPr kumimoji="1" lang="zh-CN" altLang="en-US" smtClean="0"/>
              <a:t>29</a:t>
            </a:fld>
            <a:endParaRPr kumimoji="1" lang="zh-CN" altLang="en-US"/>
          </a:p>
        </p:txBody>
      </p:sp>
    </p:spTree>
    <p:extLst>
      <p:ext uri="{BB962C8B-B14F-4D97-AF65-F5344CB8AC3E}">
        <p14:creationId xmlns:p14="http://schemas.microsoft.com/office/powerpoint/2010/main" val="117052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a:t>
            </a:fld>
            <a:endParaRPr kumimoji="1" lang="zh-CN" altLang="en-US"/>
          </a:p>
        </p:txBody>
      </p:sp>
    </p:spTree>
    <p:extLst>
      <p:ext uri="{BB962C8B-B14F-4D97-AF65-F5344CB8AC3E}">
        <p14:creationId xmlns:p14="http://schemas.microsoft.com/office/powerpoint/2010/main" val="2801469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0822F4-EC97-784D-9F0B-93192C60AB80}" type="slidenum">
              <a:rPr kumimoji="1" lang="zh-CN" altLang="en-US" smtClean="0"/>
              <a:t>31</a:t>
            </a:fld>
            <a:endParaRPr kumimoji="1" lang="zh-CN" altLang="en-US"/>
          </a:p>
        </p:txBody>
      </p:sp>
    </p:spTree>
    <p:extLst>
      <p:ext uri="{BB962C8B-B14F-4D97-AF65-F5344CB8AC3E}">
        <p14:creationId xmlns:p14="http://schemas.microsoft.com/office/powerpoint/2010/main" val="3845703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exercise is designed to familiarize the students with the format of a typical research paper or report through the analysis of the abstract in question. No doubt, the research paper or report is highly technical and specialized, hence beyond the understanding of the average ESP teachers. However, ESP teachers can earn as much respect from their students as their colleagues teaching general English. This is precisely characteristic feature of ESP.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34</a:t>
            </a:fld>
            <a:endParaRPr kumimoji="1" lang="zh-CN" altLang="en-US"/>
          </a:p>
        </p:txBody>
      </p:sp>
    </p:spTree>
    <p:extLst>
      <p:ext uri="{BB962C8B-B14F-4D97-AF65-F5344CB8AC3E}">
        <p14:creationId xmlns:p14="http://schemas.microsoft.com/office/powerpoint/2010/main" val="1510017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35</a:t>
            </a:fld>
            <a:endParaRPr kumimoji="1" lang="zh-CN" altLang="en-US"/>
          </a:p>
        </p:txBody>
      </p:sp>
    </p:spTree>
    <p:extLst>
      <p:ext uri="{BB962C8B-B14F-4D97-AF65-F5344CB8AC3E}">
        <p14:creationId xmlns:p14="http://schemas.microsoft.com/office/powerpoint/2010/main" val="1096976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36</a:t>
            </a:fld>
            <a:endParaRPr kumimoji="1" lang="zh-CN" altLang="en-US"/>
          </a:p>
        </p:txBody>
      </p:sp>
    </p:spTree>
    <p:extLst>
      <p:ext uri="{BB962C8B-B14F-4D97-AF65-F5344CB8AC3E}">
        <p14:creationId xmlns:p14="http://schemas.microsoft.com/office/powerpoint/2010/main" val="4064457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37</a:t>
            </a:fld>
            <a:endParaRPr kumimoji="1" lang="zh-CN" altLang="en-US"/>
          </a:p>
        </p:txBody>
      </p:sp>
    </p:spTree>
    <p:extLst>
      <p:ext uri="{BB962C8B-B14F-4D97-AF65-F5344CB8AC3E}">
        <p14:creationId xmlns:p14="http://schemas.microsoft.com/office/powerpoint/2010/main" val="3449486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38</a:t>
            </a:fld>
            <a:endParaRPr kumimoji="1" lang="zh-CN" altLang="en-US"/>
          </a:p>
        </p:txBody>
      </p:sp>
    </p:spTree>
    <p:extLst>
      <p:ext uri="{BB962C8B-B14F-4D97-AF65-F5344CB8AC3E}">
        <p14:creationId xmlns:p14="http://schemas.microsoft.com/office/powerpoint/2010/main" val="3735715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39</a:t>
            </a:fld>
            <a:endParaRPr kumimoji="1" lang="zh-CN" altLang="en-US"/>
          </a:p>
        </p:txBody>
      </p:sp>
    </p:spTree>
    <p:extLst>
      <p:ext uri="{BB962C8B-B14F-4D97-AF65-F5344CB8AC3E}">
        <p14:creationId xmlns:p14="http://schemas.microsoft.com/office/powerpoint/2010/main" val="1950090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40</a:t>
            </a:fld>
            <a:endParaRPr kumimoji="1" lang="zh-CN" altLang="en-US"/>
          </a:p>
        </p:txBody>
      </p:sp>
    </p:spTree>
    <p:extLst>
      <p:ext uri="{BB962C8B-B14F-4D97-AF65-F5344CB8AC3E}">
        <p14:creationId xmlns:p14="http://schemas.microsoft.com/office/powerpoint/2010/main" val="20784418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41</a:t>
            </a:fld>
            <a:endParaRPr kumimoji="1" lang="zh-CN" altLang="en-US"/>
          </a:p>
        </p:txBody>
      </p:sp>
    </p:spTree>
    <p:extLst>
      <p:ext uri="{BB962C8B-B14F-4D97-AF65-F5344CB8AC3E}">
        <p14:creationId xmlns:p14="http://schemas.microsoft.com/office/powerpoint/2010/main" val="2835771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42</a:t>
            </a:fld>
            <a:endParaRPr kumimoji="1" lang="zh-CN" altLang="en-US"/>
          </a:p>
        </p:txBody>
      </p:sp>
    </p:spTree>
    <p:extLst>
      <p:ext uri="{BB962C8B-B14F-4D97-AF65-F5344CB8AC3E}">
        <p14:creationId xmlns:p14="http://schemas.microsoft.com/office/powerpoint/2010/main" val="2140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a:t>
            </a:fld>
            <a:endParaRPr kumimoji="1" lang="zh-CN" altLang="en-US"/>
          </a:p>
        </p:txBody>
      </p:sp>
    </p:spTree>
    <p:extLst>
      <p:ext uri="{BB962C8B-B14F-4D97-AF65-F5344CB8AC3E}">
        <p14:creationId xmlns:p14="http://schemas.microsoft.com/office/powerpoint/2010/main" val="412316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50000"/>
              </a:lnSpc>
            </a:pPr>
            <a:r>
              <a:rPr lang="en-US" altLang="zh-CN" sz="1200" dirty="0">
                <a:solidFill>
                  <a:schemeClr val="tx1"/>
                </a:solidFill>
                <a:latin typeface="Times New Roman" panose="02020603050405020304" pitchFamily="18" charset="0"/>
                <a:ea typeface="+mn-ea"/>
                <a:cs typeface="+mn-cs"/>
                <a:sym typeface="+mn-lt"/>
              </a:rPr>
              <a:t>2)</a:t>
            </a:r>
            <a:r>
              <a:rPr lang="zh-CN" altLang="en-US" sz="1200" dirty="0">
                <a:solidFill>
                  <a:schemeClr val="tx1"/>
                </a:solidFill>
                <a:latin typeface="Times New Roman" panose="02020603050405020304" pitchFamily="18" charset="0"/>
                <a:ea typeface="+mn-ea"/>
                <a:cs typeface="+mn-cs"/>
                <a:sym typeface="+mn-lt"/>
              </a:rPr>
              <a:t>能单独使用 </a:t>
            </a:r>
          </a:p>
          <a:p>
            <a:pPr algn="just">
              <a:lnSpc>
                <a:spcPct val="150000"/>
              </a:lnSpc>
            </a:pPr>
            <a:r>
              <a:rPr lang="zh-CN" altLang="en-US" sz="1200" dirty="0">
                <a:solidFill>
                  <a:schemeClr val="tx1"/>
                </a:solidFill>
                <a:latin typeface="Times New Roman" panose="02020603050405020304" pitchFamily="18" charset="0"/>
                <a:ea typeface="+mn-ea"/>
                <a:cs typeface="+mn-cs"/>
                <a:sym typeface="+mn-lt"/>
              </a:rPr>
              <a:t>一篇好的论文摘要，不仅能吸引读者读完全文，而且能单独使用，使那些对所论问题 有所了解的读者，即使读不到全文也能一目了然，得出明确的概念。要求论文摘要能单 独使用是为了便于转载，根据论文的学术价值，有时可转载论文题目、论文摘要或全文转 载。 </a:t>
            </a:r>
          </a:p>
          <a:p>
            <a:pPr algn="just">
              <a:lnSpc>
                <a:spcPct val="150000"/>
              </a:lnSpc>
            </a:pPr>
            <a:r>
              <a:rPr lang="en-US" altLang="zh-CN" sz="1200" dirty="0">
                <a:solidFill>
                  <a:schemeClr val="tx1"/>
                </a:solidFill>
                <a:latin typeface="Times New Roman" panose="02020603050405020304" pitchFamily="18" charset="0"/>
                <a:ea typeface="+mn-ea"/>
                <a:cs typeface="+mn-cs"/>
                <a:sym typeface="+mn-lt"/>
              </a:rPr>
              <a:t>3)</a:t>
            </a:r>
            <a:r>
              <a:rPr lang="zh-CN" altLang="en-US" sz="1200" dirty="0">
                <a:solidFill>
                  <a:schemeClr val="tx1"/>
                </a:solidFill>
                <a:latin typeface="Times New Roman" panose="02020603050405020304" pitchFamily="18" charset="0"/>
                <a:ea typeface="+mn-ea"/>
                <a:cs typeface="+mn-cs"/>
                <a:sym typeface="+mn-lt"/>
              </a:rPr>
              <a:t>语言精当 </a:t>
            </a:r>
          </a:p>
          <a:p>
            <a:pPr algn="just">
              <a:lnSpc>
                <a:spcPct val="150000"/>
              </a:lnSpc>
            </a:pPr>
            <a:r>
              <a:rPr lang="zh-CN" altLang="en-US" sz="1200" dirty="0">
                <a:solidFill>
                  <a:schemeClr val="tx1"/>
                </a:solidFill>
                <a:latin typeface="Times New Roman" panose="02020603050405020304" pitchFamily="18" charset="0"/>
                <a:ea typeface="+mn-ea"/>
                <a:cs typeface="+mn-cs"/>
                <a:sym typeface="+mn-lt"/>
              </a:rPr>
              <a:t>摘要必须简约，文意清晰，突出主要观点。摘要一般只有一段，约</a:t>
            </a:r>
            <a:r>
              <a:rPr lang="en-US" altLang="zh-CN" sz="1200" dirty="0">
                <a:solidFill>
                  <a:schemeClr val="tx1"/>
                </a:solidFill>
                <a:latin typeface="Times New Roman" panose="02020603050405020304" pitchFamily="18" charset="0"/>
                <a:ea typeface="+mn-ea"/>
                <a:cs typeface="+mn-cs"/>
                <a:sym typeface="+mn-lt"/>
              </a:rPr>
              <a:t>250</a:t>
            </a:r>
            <a:r>
              <a:rPr lang="zh-CN" altLang="en-US" sz="1200" dirty="0">
                <a:solidFill>
                  <a:schemeClr val="tx1"/>
                </a:solidFill>
                <a:latin typeface="Times New Roman" panose="02020603050405020304" pitchFamily="18" charset="0"/>
                <a:ea typeface="+mn-ea"/>
                <a:cs typeface="+mn-cs"/>
                <a:sym typeface="+mn-lt"/>
              </a:rPr>
              <a:t>字为宜。一篇 英文摘要可以只有一个句子，也可以是几个句子，关键是要写得简短扼要，字斟句酌，不 可有任何废话。 </a:t>
            </a:r>
          </a:p>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43</a:t>
            </a:fld>
            <a:endParaRPr kumimoji="1" lang="zh-CN" altLang="en-US"/>
          </a:p>
        </p:txBody>
      </p:sp>
    </p:spTree>
    <p:extLst>
      <p:ext uri="{BB962C8B-B14F-4D97-AF65-F5344CB8AC3E}">
        <p14:creationId xmlns:p14="http://schemas.microsoft.com/office/powerpoint/2010/main" val="2994104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44</a:t>
            </a:fld>
            <a:endParaRPr kumimoji="1" lang="zh-CN" altLang="en-US"/>
          </a:p>
        </p:txBody>
      </p:sp>
    </p:spTree>
    <p:extLst>
      <p:ext uri="{BB962C8B-B14F-4D97-AF65-F5344CB8AC3E}">
        <p14:creationId xmlns:p14="http://schemas.microsoft.com/office/powerpoint/2010/main" val="12913079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45</a:t>
            </a:fld>
            <a:endParaRPr kumimoji="1" lang="zh-CN" altLang="en-US"/>
          </a:p>
        </p:txBody>
      </p:sp>
    </p:spTree>
    <p:extLst>
      <p:ext uri="{BB962C8B-B14F-4D97-AF65-F5344CB8AC3E}">
        <p14:creationId xmlns:p14="http://schemas.microsoft.com/office/powerpoint/2010/main" val="9216571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46</a:t>
            </a:fld>
            <a:endParaRPr kumimoji="1" lang="zh-CN" altLang="en-US"/>
          </a:p>
        </p:txBody>
      </p:sp>
    </p:spTree>
    <p:extLst>
      <p:ext uri="{BB962C8B-B14F-4D97-AF65-F5344CB8AC3E}">
        <p14:creationId xmlns:p14="http://schemas.microsoft.com/office/powerpoint/2010/main" val="18618821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47</a:t>
            </a:fld>
            <a:endParaRPr kumimoji="1" lang="zh-CN" altLang="en-US"/>
          </a:p>
        </p:txBody>
      </p:sp>
    </p:spTree>
    <p:extLst>
      <p:ext uri="{BB962C8B-B14F-4D97-AF65-F5344CB8AC3E}">
        <p14:creationId xmlns:p14="http://schemas.microsoft.com/office/powerpoint/2010/main" val="31470605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48</a:t>
            </a:fld>
            <a:endParaRPr kumimoji="1" lang="zh-CN" altLang="en-US"/>
          </a:p>
        </p:txBody>
      </p:sp>
    </p:spTree>
    <p:extLst>
      <p:ext uri="{BB962C8B-B14F-4D97-AF65-F5344CB8AC3E}">
        <p14:creationId xmlns:p14="http://schemas.microsoft.com/office/powerpoint/2010/main" val="35074915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49</a:t>
            </a:fld>
            <a:endParaRPr kumimoji="1" lang="zh-CN" altLang="en-US"/>
          </a:p>
        </p:txBody>
      </p:sp>
    </p:spTree>
    <p:extLst>
      <p:ext uri="{BB962C8B-B14F-4D97-AF65-F5344CB8AC3E}">
        <p14:creationId xmlns:p14="http://schemas.microsoft.com/office/powerpoint/2010/main" val="18953190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50</a:t>
            </a:fld>
            <a:endParaRPr kumimoji="1" lang="zh-CN" altLang="en-US"/>
          </a:p>
        </p:txBody>
      </p:sp>
    </p:spTree>
    <p:extLst>
      <p:ext uri="{BB962C8B-B14F-4D97-AF65-F5344CB8AC3E}">
        <p14:creationId xmlns:p14="http://schemas.microsoft.com/office/powerpoint/2010/main" val="42934592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51</a:t>
            </a:fld>
            <a:endParaRPr kumimoji="1" lang="zh-CN" altLang="en-US"/>
          </a:p>
        </p:txBody>
      </p:sp>
    </p:spTree>
    <p:extLst>
      <p:ext uri="{BB962C8B-B14F-4D97-AF65-F5344CB8AC3E}">
        <p14:creationId xmlns:p14="http://schemas.microsoft.com/office/powerpoint/2010/main" val="24474008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52</a:t>
            </a:fld>
            <a:endParaRPr kumimoji="1" lang="zh-CN" altLang="en-US"/>
          </a:p>
        </p:txBody>
      </p:sp>
    </p:spTree>
    <p:extLst>
      <p:ext uri="{BB962C8B-B14F-4D97-AF65-F5344CB8AC3E}">
        <p14:creationId xmlns:p14="http://schemas.microsoft.com/office/powerpoint/2010/main" val="4084363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a:t>
            </a:fld>
            <a:endParaRPr kumimoji="1" lang="zh-CN" altLang="en-US"/>
          </a:p>
        </p:txBody>
      </p:sp>
    </p:spTree>
    <p:extLst>
      <p:ext uri="{BB962C8B-B14F-4D97-AF65-F5344CB8AC3E}">
        <p14:creationId xmlns:p14="http://schemas.microsoft.com/office/powerpoint/2010/main" val="10543335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53</a:t>
            </a:fld>
            <a:endParaRPr kumimoji="1" lang="zh-CN" altLang="en-US"/>
          </a:p>
        </p:txBody>
      </p:sp>
    </p:spTree>
    <p:extLst>
      <p:ext uri="{BB962C8B-B14F-4D97-AF65-F5344CB8AC3E}">
        <p14:creationId xmlns:p14="http://schemas.microsoft.com/office/powerpoint/2010/main" val="3771764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exercise in this section gives students a chance to read and compare different types of abstracts. </a:t>
            </a:r>
            <a:endParaRPr lang="en-US" altLang="zh-CN" dirty="0"/>
          </a:p>
          <a:p>
            <a:endParaRPr kumimoji="1" lang="zh-CN" altLang="en-US" dirty="0"/>
          </a:p>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54</a:t>
            </a:fld>
            <a:endParaRPr kumimoji="1" lang="zh-CN" altLang="en-US"/>
          </a:p>
        </p:txBody>
      </p:sp>
    </p:spTree>
    <p:extLst>
      <p:ext uri="{BB962C8B-B14F-4D97-AF65-F5344CB8AC3E}">
        <p14:creationId xmlns:p14="http://schemas.microsoft.com/office/powerpoint/2010/main" val="23065800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55</a:t>
            </a:fld>
            <a:endParaRPr kumimoji="1" lang="zh-CN" altLang="en-US"/>
          </a:p>
        </p:txBody>
      </p:sp>
    </p:spTree>
    <p:extLst>
      <p:ext uri="{BB962C8B-B14F-4D97-AF65-F5344CB8AC3E}">
        <p14:creationId xmlns:p14="http://schemas.microsoft.com/office/powerpoint/2010/main" val="10723449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56</a:t>
            </a:fld>
            <a:endParaRPr kumimoji="1" lang="zh-CN" altLang="en-US"/>
          </a:p>
        </p:txBody>
      </p:sp>
    </p:spTree>
    <p:extLst>
      <p:ext uri="{BB962C8B-B14F-4D97-AF65-F5344CB8AC3E}">
        <p14:creationId xmlns:p14="http://schemas.microsoft.com/office/powerpoint/2010/main" val="41598783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57</a:t>
            </a:fld>
            <a:endParaRPr kumimoji="1" lang="zh-CN" altLang="en-US"/>
          </a:p>
        </p:txBody>
      </p:sp>
    </p:spTree>
    <p:extLst>
      <p:ext uri="{BB962C8B-B14F-4D97-AF65-F5344CB8AC3E}">
        <p14:creationId xmlns:p14="http://schemas.microsoft.com/office/powerpoint/2010/main" val="41508190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58</a:t>
            </a:fld>
            <a:endParaRPr kumimoji="1" lang="zh-CN" altLang="en-US"/>
          </a:p>
        </p:txBody>
      </p:sp>
    </p:spTree>
    <p:extLst>
      <p:ext uri="{BB962C8B-B14F-4D97-AF65-F5344CB8AC3E}">
        <p14:creationId xmlns:p14="http://schemas.microsoft.com/office/powerpoint/2010/main" val="8339287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59</a:t>
            </a:fld>
            <a:endParaRPr kumimoji="1" lang="zh-CN" altLang="en-US"/>
          </a:p>
        </p:txBody>
      </p:sp>
    </p:spTree>
    <p:extLst>
      <p:ext uri="{BB962C8B-B14F-4D97-AF65-F5344CB8AC3E}">
        <p14:creationId xmlns:p14="http://schemas.microsoft.com/office/powerpoint/2010/main" val="4808688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60</a:t>
            </a:fld>
            <a:endParaRPr kumimoji="1" lang="zh-CN" altLang="en-US"/>
          </a:p>
        </p:txBody>
      </p:sp>
    </p:spTree>
    <p:extLst>
      <p:ext uri="{BB962C8B-B14F-4D97-AF65-F5344CB8AC3E}">
        <p14:creationId xmlns:p14="http://schemas.microsoft.com/office/powerpoint/2010/main" val="7077046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61</a:t>
            </a:fld>
            <a:endParaRPr kumimoji="1" lang="zh-CN" altLang="en-US"/>
          </a:p>
        </p:txBody>
      </p:sp>
    </p:spTree>
    <p:extLst>
      <p:ext uri="{BB962C8B-B14F-4D97-AF65-F5344CB8AC3E}">
        <p14:creationId xmlns:p14="http://schemas.microsoft.com/office/powerpoint/2010/main" val="27236451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62</a:t>
            </a:fld>
            <a:endParaRPr kumimoji="1" lang="zh-CN" altLang="en-US"/>
          </a:p>
        </p:txBody>
      </p:sp>
    </p:spTree>
    <p:extLst>
      <p:ext uri="{BB962C8B-B14F-4D97-AF65-F5344CB8AC3E}">
        <p14:creationId xmlns:p14="http://schemas.microsoft.com/office/powerpoint/2010/main" val="1804845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6</a:t>
            </a:fld>
            <a:endParaRPr kumimoji="1" lang="zh-CN" altLang="en-US"/>
          </a:p>
        </p:txBody>
      </p:sp>
    </p:spTree>
    <p:extLst>
      <p:ext uri="{BB962C8B-B14F-4D97-AF65-F5344CB8AC3E}">
        <p14:creationId xmlns:p14="http://schemas.microsoft.com/office/powerpoint/2010/main" val="28092416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63</a:t>
            </a:fld>
            <a:endParaRPr kumimoji="1" lang="zh-CN" altLang="en-US"/>
          </a:p>
        </p:txBody>
      </p:sp>
    </p:spTree>
    <p:extLst>
      <p:ext uri="{BB962C8B-B14F-4D97-AF65-F5344CB8AC3E}">
        <p14:creationId xmlns:p14="http://schemas.microsoft.com/office/powerpoint/2010/main" val="31915196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64</a:t>
            </a:fld>
            <a:endParaRPr kumimoji="1" lang="zh-CN" altLang="en-US"/>
          </a:p>
        </p:txBody>
      </p:sp>
    </p:spTree>
    <p:extLst>
      <p:ext uri="{BB962C8B-B14F-4D97-AF65-F5344CB8AC3E}">
        <p14:creationId xmlns:p14="http://schemas.microsoft.com/office/powerpoint/2010/main" val="21521848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65</a:t>
            </a:fld>
            <a:endParaRPr kumimoji="1" lang="zh-CN" altLang="en-US"/>
          </a:p>
        </p:txBody>
      </p:sp>
    </p:spTree>
    <p:extLst>
      <p:ext uri="{BB962C8B-B14F-4D97-AF65-F5344CB8AC3E}">
        <p14:creationId xmlns:p14="http://schemas.microsoft.com/office/powerpoint/2010/main" val="5706696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66</a:t>
            </a:fld>
            <a:endParaRPr kumimoji="1" lang="zh-CN" altLang="en-US"/>
          </a:p>
        </p:txBody>
      </p:sp>
    </p:spTree>
    <p:extLst>
      <p:ext uri="{BB962C8B-B14F-4D97-AF65-F5344CB8AC3E}">
        <p14:creationId xmlns:p14="http://schemas.microsoft.com/office/powerpoint/2010/main" val="21885245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67</a:t>
            </a:fld>
            <a:endParaRPr kumimoji="1" lang="zh-CN" altLang="en-US"/>
          </a:p>
        </p:txBody>
      </p:sp>
    </p:spTree>
    <p:extLst>
      <p:ext uri="{BB962C8B-B14F-4D97-AF65-F5344CB8AC3E}">
        <p14:creationId xmlns:p14="http://schemas.microsoft.com/office/powerpoint/2010/main" val="15121009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68</a:t>
            </a:fld>
            <a:endParaRPr kumimoji="1" lang="zh-CN" altLang="en-US"/>
          </a:p>
        </p:txBody>
      </p:sp>
    </p:spTree>
    <p:extLst>
      <p:ext uri="{BB962C8B-B14F-4D97-AF65-F5344CB8AC3E}">
        <p14:creationId xmlns:p14="http://schemas.microsoft.com/office/powerpoint/2010/main" val="12222043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69</a:t>
            </a:fld>
            <a:endParaRPr kumimoji="1" lang="zh-CN" altLang="en-US"/>
          </a:p>
        </p:txBody>
      </p:sp>
    </p:spTree>
    <p:extLst>
      <p:ext uri="{BB962C8B-B14F-4D97-AF65-F5344CB8AC3E}">
        <p14:creationId xmlns:p14="http://schemas.microsoft.com/office/powerpoint/2010/main" val="4839762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70</a:t>
            </a:fld>
            <a:endParaRPr kumimoji="1" lang="zh-CN" altLang="en-US"/>
          </a:p>
        </p:txBody>
      </p:sp>
    </p:spTree>
    <p:extLst>
      <p:ext uri="{BB962C8B-B14F-4D97-AF65-F5344CB8AC3E}">
        <p14:creationId xmlns:p14="http://schemas.microsoft.com/office/powerpoint/2010/main" val="11479710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71</a:t>
            </a:fld>
            <a:endParaRPr kumimoji="1" lang="zh-CN" altLang="en-US"/>
          </a:p>
        </p:txBody>
      </p:sp>
    </p:spTree>
    <p:extLst>
      <p:ext uri="{BB962C8B-B14F-4D97-AF65-F5344CB8AC3E}">
        <p14:creationId xmlns:p14="http://schemas.microsoft.com/office/powerpoint/2010/main" val="34663571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72</a:t>
            </a:fld>
            <a:endParaRPr kumimoji="1" lang="zh-CN" altLang="en-US"/>
          </a:p>
        </p:txBody>
      </p:sp>
    </p:spTree>
    <p:extLst>
      <p:ext uri="{BB962C8B-B14F-4D97-AF65-F5344CB8AC3E}">
        <p14:creationId xmlns:p14="http://schemas.microsoft.com/office/powerpoint/2010/main" val="917209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7</a:t>
            </a:fld>
            <a:endParaRPr kumimoji="1" lang="zh-CN" altLang="en-US"/>
          </a:p>
        </p:txBody>
      </p:sp>
    </p:spTree>
    <p:extLst>
      <p:ext uri="{BB962C8B-B14F-4D97-AF65-F5344CB8AC3E}">
        <p14:creationId xmlns:p14="http://schemas.microsoft.com/office/powerpoint/2010/main" val="2546183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73</a:t>
            </a:fld>
            <a:endParaRPr kumimoji="1" lang="zh-CN" altLang="en-US"/>
          </a:p>
        </p:txBody>
      </p:sp>
    </p:spTree>
    <p:extLst>
      <p:ext uri="{BB962C8B-B14F-4D97-AF65-F5344CB8AC3E}">
        <p14:creationId xmlns:p14="http://schemas.microsoft.com/office/powerpoint/2010/main" val="36287633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74</a:t>
            </a:fld>
            <a:endParaRPr kumimoji="1" lang="zh-CN" altLang="en-US"/>
          </a:p>
        </p:txBody>
      </p:sp>
    </p:spTree>
    <p:extLst>
      <p:ext uri="{BB962C8B-B14F-4D97-AF65-F5344CB8AC3E}">
        <p14:creationId xmlns:p14="http://schemas.microsoft.com/office/powerpoint/2010/main" val="9767236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75</a:t>
            </a:fld>
            <a:endParaRPr kumimoji="1" lang="zh-CN" altLang="en-US"/>
          </a:p>
        </p:txBody>
      </p:sp>
    </p:spTree>
    <p:extLst>
      <p:ext uri="{BB962C8B-B14F-4D97-AF65-F5344CB8AC3E}">
        <p14:creationId xmlns:p14="http://schemas.microsoft.com/office/powerpoint/2010/main" val="8919837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76</a:t>
            </a:fld>
            <a:endParaRPr kumimoji="1" lang="zh-CN" altLang="en-US"/>
          </a:p>
        </p:txBody>
      </p:sp>
    </p:spTree>
    <p:extLst>
      <p:ext uri="{BB962C8B-B14F-4D97-AF65-F5344CB8AC3E}">
        <p14:creationId xmlns:p14="http://schemas.microsoft.com/office/powerpoint/2010/main" val="34218585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77</a:t>
            </a:fld>
            <a:endParaRPr kumimoji="1" lang="zh-CN" altLang="en-US"/>
          </a:p>
        </p:txBody>
      </p:sp>
    </p:spTree>
    <p:extLst>
      <p:ext uri="{BB962C8B-B14F-4D97-AF65-F5344CB8AC3E}">
        <p14:creationId xmlns:p14="http://schemas.microsoft.com/office/powerpoint/2010/main" val="32039065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78</a:t>
            </a:fld>
            <a:endParaRPr kumimoji="1" lang="zh-CN" altLang="en-US"/>
          </a:p>
        </p:txBody>
      </p:sp>
    </p:spTree>
    <p:extLst>
      <p:ext uri="{BB962C8B-B14F-4D97-AF65-F5344CB8AC3E}">
        <p14:creationId xmlns:p14="http://schemas.microsoft.com/office/powerpoint/2010/main" val="18779804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79</a:t>
            </a:fld>
            <a:endParaRPr kumimoji="1" lang="zh-CN" altLang="en-US"/>
          </a:p>
        </p:txBody>
      </p:sp>
    </p:spTree>
    <p:extLst>
      <p:ext uri="{BB962C8B-B14F-4D97-AF65-F5344CB8AC3E}">
        <p14:creationId xmlns:p14="http://schemas.microsoft.com/office/powerpoint/2010/main" val="14394897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80</a:t>
            </a:fld>
            <a:endParaRPr kumimoji="1" lang="zh-CN" altLang="en-US"/>
          </a:p>
        </p:txBody>
      </p:sp>
    </p:spTree>
    <p:extLst>
      <p:ext uri="{BB962C8B-B14F-4D97-AF65-F5344CB8AC3E}">
        <p14:creationId xmlns:p14="http://schemas.microsoft.com/office/powerpoint/2010/main" val="4195956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81</a:t>
            </a:fld>
            <a:endParaRPr kumimoji="1" lang="zh-CN" altLang="en-US"/>
          </a:p>
        </p:txBody>
      </p:sp>
    </p:spTree>
    <p:extLst>
      <p:ext uri="{BB962C8B-B14F-4D97-AF65-F5344CB8AC3E}">
        <p14:creationId xmlns:p14="http://schemas.microsoft.com/office/powerpoint/2010/main" val="14849765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82</a:t>
            </a:fld>
            <a:endParaRPr kumimoji="1" lang="zh-CN" altLang="en-US"/>
          </a:p>
        </p:txBody>
      </p:sp>
    </p:spTree>
    <p:extLst>
      <p:ext uri="{BB962C8B-B14F-4D97-AF65-F5344CB8AC3E}">
        <p14:creationId xmlns:p14="http://schemas.microsoft.com/office/powerpoint/2010/main" val="3077993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8</a:t>
            </a:fld>
            <a:endParaRPr kumimoji="1" lang="zh-CN" altLang="en-US"/>
          </a:p>
        </p:txBody>
      </p:sp>
    </p:spTree>
    <p:extLst>
      <p:ext uri="{BB962C8B-B14F-4D97-AF65-F5344CB8AC3E}">
        <p14:creationId xmlns:p14="http://schemas.microsoft.com/office/powerpoint/2010/main" val="26744371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83</a:t>
            </a:fld>
            <a:endParaRPr kumimoji="1" lang="zh-CN" altLang="en-US"/>
          </a:p>
        </p:txBody>
      </p:sp>
    </p:spTree>
    <p:extLst>
      <p:ext uri="{BB962C8B-B14F-4D97-AF65-F5344CB8AC3E}">
        <p14:creationId xmlns:p14="http://schemas.microsoft.com/office/powerpoint/2010/main" val="39002263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84</a:t>
            </a:fld>
            <a:endParaRPr kumimoji="1" lang="zh-CN" altLang="en-US"/>
          </a:p>
        </p:txBody>
      </p:sp>
    </p:spTree>
    <p:extLst>
      <p:ext uri="{BB962C8B-B14F-4D97-AF65-F5344CB8AC3E}">
        <p14:creationId xmlns:p14="http://schemas.microsoft.com/office/powerpoint/2010/main" val="202740584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85</a:t>
            </a:fld>
            <a:endParaRPr kumimoji="1" lang="zh-CN" altLang="en-US"/>
          </a:p>
        </p:txBody>
      </p:sp>
    </p:spTree>
    <p:extLst>
      <p:ext uri="{BB962C8B-B14F-4D97-AF65-F5344CB8AC3E}">
        <p14:creationId xmlns:p14="http://schemas.microsoft.com/office/powerpoint/2010/main" val="18682204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86</a:t>
            </a:fld>
            <a:endParaRPr kumimoji="1" lang="zh-CN" altLang="en-US"/>
          </a:p>
        </p:txBody>
      </p:sp>
    </p:spTree>
    <p:extLst>
      <p:ext uri="{BB962C8B-B14F-4D97-AF65-F5344CB8AC3E}">
        <p14:creationId xmlns:p14="http://schemas.microsoft.com/office/powerpoint/2010/main" val="41224654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87</a:t>
            </a:fld>
            <a:endParaRPr kumimoji="1" lang="zh-CN" altLang="en-US"/>
          </a:p>
        </p:txBody>
      </p:sp>
    </p:spTree>
    <p:extLst>
      <p:ext uri="{BB962C8B-B14F-4D97-AF65-F5344CB8AC3E}">
        <p14:creationId xmlns:p14="http://schemas.microsoft.com/office/powerpoint/2010/main" val="39325212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88</a:t>
            </a:fld>
            <a:endParaRPr kumimoji="1" lang="zh-CN" altLang="en-US"/>
          </a:p>
        </p:txBody>
      </p:sp>
    </p:spTree>
    <p:extLst>
      <p:ext uri="{BB962C8B-B14F-4D97-AF65-F5344CB8AC3E}">
        <p14:creationId xmlns:p14="http://schemas.microsoft.com/office/powerpoint/2010/main" val="36855079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89</a:t>
            </a:fld>
            <a:endParaRPr kumimoji="1" lang="zh-CN" altLang="en-US"/>
          </a:p>
        </p:txBody>
      </p:sp>
    </p:spTree>
    <p:extLst>
      <p:ext uri="{BB962C8B-B14F-4D97-AF65-F5344CB8AC3E}">
        <p14:creationId xmlns:p14="http://schemas.microsoft.com/office/powerpoint/2010/main" val="2411225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00822F4-EC97-784D-9F0B-93192C60AB80}" type="slidenum">
              <a:rPr kumimoji="1" lang="zh-CN" altLang="en-US" smtClean="0"/>
              <a:t>90</a:t>
            </a:fld>
            <a:endParaRPr kumimoji="1" lang="zh-CN" altLang="en-US"/>
          </a:p>
        </p:txBody>
      </p:sp>
    </p:spTree>
    <p:extLst>
      <p:ext uri="{BB962C8B-B14F-4D97-AF65-F5344CB8AC3E}">
        <p14:creationId xmlns:p14="http://schemas.microsoft.com/office/powerpoint/2010/main" val="237403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91</a:t>
            </a:fld>
            <a:endParaRPr kumimoji="1" lang="zh-CN" altLang="en-US"/>
          </a:p>
        </p:txBody>
      </p:sp>
    </p:spTree>
    <p:extLst>
      <p:ext uri="{BB962C8B-B14F-4D97-AF65-F5344CB8AC3E}">
        <p14:creationId xmlns:p14="http://schemas.microsoft.com/office/powerpoint/2010/main" val="224235445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92</a:t>
            </a:fld>
            <a:endParaRPr kumimoji="1" lang="zh-CN" altLang="en-US"/>
          </a:p>
        </p:txBody>
      </p:sp>
    </p:spTree>
    <p:extLst>
      <p:ext uri="{BB962C8B-B14F-4D97-AF65-F5344CB8AC3E}">
        <p14:creationId xmlns:p14="http://schemas.microsoft.com/office/powerpoint/2010/main" val="730567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a:t>
            </a:fld>
            <a:endParaRPr kumimoji="1" lang="zh-CN" altLang="en-US"/>
          </a:p>
        </p:txBody>
      </p:sp>
    </p:spTree>
    <p:extLst>
      <p:ext uri="{BB962C8B-B14F-4D97-AF65-F5344CB8AC3E}">
        <p14:creationId xmlns:p14="http://schemas.microsoft.com/office/powerpoint/2010/main" val="31947778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93</a:t>
            </a:fld>
            <a:endParaRPr kumimoji="1" lang="zh-CN" altLang="en-US"/>
          </a:p>
        </p:txBody>
      </p:sp>
    </p:spTree>
    <p:extLst>
      <p:ext uri="{BB962C8B-B14F-4D97-AF65-F5344CB8AC3E}">
        <p14:creationId xmlns:p14="http://schemas.microsoft.com/office/powerpoint/2010/main" val="36313555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94</a:t>
            </a:fld>
            <a:endParaRPr kumimoji="1" lang="zh-CN" altLang="en-US"/>
          </a:p>
        </p:txBody>
      </p:sp>
    </p:spTree>
    <p:extLst>
      <p:ext uri="{BB962C8B-B14F-4D97-AF65-F5344CB8AC3E}">
        <p14:creationId xmlns:p14="http://schemas.microsoft.com/office/powerpoint/2010/main" val="19965568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95</a:t>
            </a:fld>
            <a:endParaRPr kumimoji="1" lang="zh-CN" altLang="en-US"/>
          </a:p>
        </p:txBody>
      </p:sp>
    </p:spTree>
    <p:extLst>
      <p:ext uri="{BB962C8B-B14F-4D97-AF65-F5344CB8AC3E}">
        <p14:creationId xmlns:p14="http://schemas.microsoft.com/office/powerpoint/2010/main" val="253223914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96</a:t>
            </a:fld>
            <a:endParaRPr kumimoji="1" lang="zh-CN" altLang="en-US"/>
          </a:p>
        </p:txBody>
      </p:sp>
    </p:spTree>
    <p:extLst>
      <p:ext uri="{BB962C8B-B14F-4D97-AF65-F5344CB8AC3E}">
        <p14:creationId xmlns:p14="http://schemas.microsoft.com/office/powerpoint/2010/main" val="195220317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97</a:t>
            </a:fld>
            <a:endParaRPr kumimoji="1" lang="zh-CN" altLang="en-US"/>
          </a:p>
        </p:txBody>
      </p:sp>
    </p:spTree>
    <p:extLst>
      <p:ext uri="{BB962C8B-B14F-4D97-AF65-F5344CB8AC3E}">
        <p14:creationId xmlns:p14="http://schemas.microsoft.com/office/powerpoint/2010/main" val="219755353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98</a:t>
            </a:fld>
            <a:endParaRPr kumimoji="1" lang="zh-CN" altLang="en-US"/>
          </a:p>
        </p:txBody>
      </p:sp>
    </p:spTree>
    <p:extLst>
      <p:ext uri="{BB962C8B-B14F-4D97-AF65-F5344CB8AC3E}">
        <p14:creationId xmlns:p14="http://schemas.microsoft.com/office/powerpoint/2010/main" val="184118947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99</a:t>
            </a:fld>
            <a:endParaRPr kumimoji="1" lang="zh-CN" altLang="en-US"/>
          </a:p>
        </p:txBody>
      </p:sp>
    </p:spTree>
    <p:extLst>
      <p:ext uri="{BB962C8B-B14F-4D97-AF65-F5344CB8AC3E}">
        <p14:creationId xmlns:p14="http://schemas.microsoft.com/office/powerpoint/2010/main" val="1114622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100</a:t>
            </a:fld>
            <a:endParaRPr kumimoji="1" lang="zh-CN" altLang="en-US"/>
          </a:p>
        </p:txBody>
      </p:sp>
    </p:spTree>
    <p:extLst>
      <p:ext uri="{BB962C8B-B14F-4D97-AF65-F5344CB8AC3E}">
        <p14:creationId xmlns:p14="http://schemas.microsoft.com/office/powerpoint/2010/main" val="23477261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101</a:t>
            </a:fld>
            <a:endParaRPr kumimoji="1" lang="zh-CN" altLang="en-US"/>
          </a:p>
        </p:txBody>
      </p:sp>
    </p:spTree>
    <p:extLst>
      <p:ext uri="{BB962C8B-B14F-4D97-AF65-F5344CB8AC3E}">
        <p14:creationId xmlns:p14="http://schemas.microsoft.com/office/powerpoint/2010/main" val="365439915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102</a:t>
            </a:fld>
            <a:endParaRPr kumimoji="1" lang="zh-CN" altLang="en-US"/>
          </a:p>
        </p:txBody>
      </p:sp>
    </p:spTree>
    <p:extLst>
      <p:ext uri="{BB962C8B-B14F-4D97-AF65-F5344CB8AC3E}">
        <p14:creationId xmlns:p14="http://schemas.microsoft.com/office/powerpoint/2010/main" val="3783067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13269C-2767-8546-809E-FBB5BB852ACE}"/>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6BA89D58-9FAE-3B40-90B6-5CEDA89970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3EAB6D36-F729-5E4F-AED1-527BEC054262}"/>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5" name="页脚占位符 4">
            <a:extLst>
              <a:ext uri="{FF2B5EF4-FFF2-40B4-BE49-F238E27FC236}">
                <a16:creationId xmlns:a16="http://schemas.microsoft.com/office/drawing/2014/main" id="{BC0A3F27-1A14-154D-8904-5B53AEFC20E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7888459-AB55-7E42-9445-D780C12C9C3B}"/>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179440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854B04-6796-9743-9108-497ACF37B08E}"/>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DBDC63FA-0ECC-BE4E-90BC-393DB27EBEB3}"/>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A18C9118-0679-0E4E-BF2D-63F21722B30B}"/>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5" name="页脚占位符 4">
            <a:extLst>
              <a:ext uri="{FF2B5EF4-FFF2-40B4-BE49-F238E27FC236}">
                <a16:creationId xmlns:a16="http://schemas.microsoft.com/office/drawing/2014/main" id="{33742423-0593-284A-9BA2-E3C7D32F1309}"/>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066869D-9548-4F45-A77E-5B32C63F9C58}"/>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125480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20E9B1-9907-6C42-88B2-EF043150E8C5}"/>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F12D08B2-4F71-F64B-9CFA-FD04CB89014A}"/>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95B4E8E-01DA-B146-B1CE-06709F3502EA}"/>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5" name="页脚占位符 4">
            <a:extLst>
              <a:ext uri="{FF2B5EF4-FFF2-40B4-BE49-F238E27FC236}">
                <a16:creationId xmlns:a16="http://schemas.microsoft.com/office/drawing/2014/main" id="{1D139069-8D76-4A4E-ADCF-3D7B3F4A8FF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7984B7C-0DFC-1540-9815-2954DB1F6385}"/>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2653667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145228"/>
      </p:ext>
    </p:extLst>
  </p:cSld>
  <p:clrMapOvr>
    <a:masterClrMapping/>
  </p:clrMapOvr>
  <p:transition spd="slow" advClick="0" advTm="3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容页_2">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extLst>
      <p:ext uri="{BB962C8B-B14F-4D97-AF65-F5344CB8AC3E}">
        <p14:creationId xmlns:p14="http://schemas.microsoft.com/office/powerpoint/2010/main" val="3050342891"/>
      </p:ext>
    </p:extLst>
  </p:cSld>
  <p:clrMapOvr>
    <a:masterClrMapping/>
  </p:clrMapOvr>
  <p:transition spd="slow" advClick="0" advTm="3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容页_3">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extLst>
      <p:ext uri="{BB962C8B-B14F-4D97-AF65-F5344CB8AC3E}">
        <p14:creationId xmlns:p14="http://schemas.microsoft.com/office/powerpoint/2010/main" val="1106598469"/>
      </p:ext>
    </p:extLst>
  </p:cSld>
  <p:clrMapOvr>
    <a:masterClrMapping/>
  </p:clrMapOvr>
  <p:transition spd="slow" advClick="0" advTm="3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内容页_1">
    <p:spTree>
      <p:nvGrpSpPr>
        <p:cNvPr id="1" name=""/>
        <p:cNvGrpSpPr/>
        <p:nvPr/>
      </p:nvGrpSpPr>
      <p:grpSpPr>
        <a:xfrm>
          <a:off x="0" y="0"/>
          <a:ext cx="0" cy="0"/>
          <a:chOff x="0" y="0"/>
          <a:chExt cx="0" cy="0"/>
        </a:xfrm>
      </p:grpSpPr>
      <p:sp>
        <p:nvSpPr>
          <p:cNvPr id="3"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4" name="矩形 3"/>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5" name="矩形 4"/>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6"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extLst>
      <p:ext uri="{BB962C8B-B14F-4D97-AF65-F5344CB8AC3E}">
        <p14:creationId xmlns:p14="http://schemas.microsoft.com/office/powerpoint/2010/main" val="2949302692"/>
      </p:ext>
    </p:extLst>
  </p:cSld>
  <p:clrMapOvr>
    <a:masterClrMapping/>
  </p:clrMapOvr>
  <p:transition spd="slow" advClick="0"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A68378-FDEC-4842-AE85-3CEF79C42B85}"/>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A272BE56-A1F3-F64C-946D-77BA901F47A3}"/>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9DFE2090-C72C-0048-B15C-7B782F3589EB}"/>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5" name="页脚占位符 4">
            <a:extLst>
              <a:ext uri="{FF2B5EF4-FFF2-40B4-BE49-F238E27FC236}">
                <a16:creationId xmlns:a16="http://schemas.microsoft.com/office/drawing/2014/main" id="{3280C278-15DE-F64F-BB91-3A714297957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E6A8F3D-AC70-CB41-A710-E41E78832BDE}"/>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132343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E2F581-7CD7-E840-B67E-15754D890C15}"/>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B719B2A5-2AC5-5949-8B82-D146FCC88B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DDE5D350-EB22-934D-B94C-DFD5624D45FC}"/>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5" name="页脚占位符 4">
            <a:extLst>
              <a:ext uri="{FF2B5EF4-FFF2-40B4-BE49-F238E27FC236}">
                <a16:creationId xmlns:a16="http://schemas.microsoft.com/office/drawing/2014/main" id="{5DC16235-2792-8242-ABA6-2D847D3FA35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24F8F0B2-58FF-C345-84E3-ECFEBF5F3C1D}"/>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34312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12FE79-3C22-FA4E-85AA-9F8B081DA0D4}"/>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A1E190CE-1193-8D4C-9F31-9E97FD5CE4C4}"/>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0D6599BF-9F57-E34D-8DB4-9D8755497335}"/>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99137B41-9A9B-5E41-8ECC-3FE246997799}"/>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6" name="页脚占位符 5">
            <a:extLst>
              <a:ext uri="{FF2B5EF4-FFF2-40B4-BE49-F238E27FC236}">
                <a16:creationId xmlns:a16="http://schemas.microsoft.com/office/drawing/2014/main" id="{2BF1DDB2-5B65-DA4E-82AD-EB963EE9537F}"/>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AD51879-FB6E-984C-8494-8729ABAE843C}"/>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7588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D25012-246A-054E-BCC1-16799063878E}"/>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5381AFBE-C2D1-164B-9377-AA9FAD646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38BEFE97-9672-804A-9D18-ABF1ED918BF3}"/>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64F2B67C-7A91-684C-B960-DB3DBABA1C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ABFA58B4-AA3B-6443-AA49-5D7EBC7ADED6}"/>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C89FFD12-7853-1143-85CA-BF40DD87E184}"/>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8" name="页脚占位符 7">
            <a:extLst>
              <a:ext uri="{FF2B5EF4-FFF2-40B4-BE49-F238E27FC236}">
                <a16:creationId xmlns:a16="http://schemas.microsoft.com/office/drawing/2014/main" id="{3588F553-4090-1146-9D9F-7BF89E339D34}"/>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5CE2B01B-3ECD-C84D-BD2C-864D1202DB36}"/>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1981634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406894-CE52-5940-905F-2CA69C44C247}"/>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29A68917-76E1-3F4C-926A-E7D15C82B941}"/>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4" name="页脚占位符 3">
            <a:extLst>
              <a:ext uri="{FF2B5EF4-FFF2-40B4-BE49-F238E27FC236}">
                <a16:creationId xmlns:a16="http://schemas.microsoft.com/office/drawing/2014/main" id="{088705FD-12DE-4948-951F-C6EE3DEA2388}"/>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A107F006-4B9E-F640-8AB2-D9E498C47006}"/>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243921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11EB470-3803-594F-BACF-74F8B0331584}"/>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3" name="页脚占位符 2">
            <a:extLst>
              <a:ext uri="{FF2B5EF4-FFF2-40B4-BE49-F238E27FC236}">
                <a16:creationId xmlns:a16="http://schemas.microsoft.com/office/drawing/2014/main" id="{B373F5EA-7F20-C942-95BA-1FCFBBC46748}"/>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6DAE0982-1B7A-1246-B86D-567760F76C5E}"/>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229142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62339C-25EF-7D4F-A718-D1603A8D611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8C58FF0D-C85C-6A46-95DC-9822ABC225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FDDA3EF6-306D-814B-9E21-4C946711B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389E887B-1A1B-8D45-A7DC-6C462AAF2310}"/>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6" name="页脚占位符 5">
            <a:extLst>
              <a:ext uri="{FF2B5EF4-FFF2-40B4-BE49-F238E27FC236}">
                <a16:creationId xmlns:a16="http://schemas.microsoft.com/office/drawing/2014/main" id="{D3C72C90-52CA-7947-80AB-CF444F32C624}"/>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AA2FFC4D-E71C-504A-96DC-2E0B1E38359B}"/>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372656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AC508D-EA51-814A-A6DE-16F7F50D52F2}"/>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F124A99B-7A09-9C49-9651-7DA593D5A7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63C176BB-043F-254D-9D9D-2DF6A26C0E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0D420322-6DA3-6D4A-96C7-4B07E0C6B64E}"/>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6" name="页脚占位符 5">
            <a:extLst>
              <a:ext uri="{FF2B5EF4-FFF2-40B4-BE49-F238E27FC236}">
                <a16:creationId xmlns:a16="http://schemas.microsoft.com/office/drawing/2014/main" id="{85156404-FB16-9A40-A27A-51A6E7B0C469}"/>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29DB447-142E-9D45-BDCA-D01FBB4C4E1F}"/>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2709679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E060F79-BC51-AE4B-B9E5-47410D72E3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EF650CCD-9FC7-904D-969E-FA35C2743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0370161A-2D63-6D48-BD5A-350CA1684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1D642-F83F-5948-A55C-3F60034248AD}" type="datetimeFigureOut">
              <a:rPr kumimoji="1" lang="zh-CN" altLang="en-US" smtClean="0"/>
              <a:t>2020/12/16</a:t>
            </a:fld>
            <a:endParaRPr kumimoji="1" lang="zh-CN" altLang="en-US"/>
          </a:p>
        </p:txBody>
      </p:sp>
      <p:sp>
        <p:nvSpPr>
          <p:cNvPr id="5" name="页脚占位符 4">
            <a:extLst>
              <a:ext uri="{FF2B5EF4-FFF2-40B4-BE49-F238E27FC236}">
                <a16:creationId xmlns:a16="http://schemas.microsoft.com/office/drawing/2014/main" id="{661F3C4D-0F6F-3F4E-A69F-8DBE6A285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679C5B02-8F2A-AC42-A624-71A48530CF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490027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7.xml"/><Relationship Id="rId1" Type="http://schemas.openxmlformats.org/officeDocument/2006/relationships/slideLayout" Target="../slideLayouts/slideLayout13.xml"/><Relationship Id="rId4" Type="http://schemas.openxmlformats.org/officeDocument/2006/relationships/slide" Target="slide9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notesSlide" Target="../notesSlides/notesSlide109.xml"/><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21.xml"/><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6.xml"/><Relationship Id="rId1" Type="http://schemas.openxmlformats.org/officeDocument/2006/relationships/slideLayout" Target="../slideLayouts/slideLayout12.xml"/><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slide" Target="slide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slide" Target="slide1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4.xml"/></Relationships>
</file>

<file path=ppt/slides/_rels/slide1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9.xml"/><Relationship Id="rId1" Type="http://schemas.openxmlformats.org/officeDocument/2006/relationships/slideLayout" Target="../slideLayouts/slideLayout15.xml"/></Relationships>
</file>

<file path=ppt/slides/_rels/slide153.xml.rels><?xml version="1.0" encoding="UTF-8" standalone="yes"?>
<Relationships xmlns="http://schemas.openxmlformats.org/package/2006/relationships"><Relationship Id="rId8" Type="http://schemas.openxmlformats.org/officeDocument/2006/relationships/slide" Target="slide158.xml"/><Relationship Id="rId3" Type="http://schemas.openxmlformats.org/officeDocument/2006/relationships/image" Target="../media/image2.png"/><Relationship Id="rId7" Type="http://schemas.openxmlformats.org/officeDocument/2006/relationships/slide" Target="slide166.xml"/><Relationship Id="rId2" Type="http://schemas.openxmlformats.org/officeDocument/2006/relationships/notesSlide" Target="../notesSlides/notesSlide150.xml"/><Relationship Id="rId1" Type="http://schemas.openxmlformats.org/officeDocument/2006/relationships/slideLayout" Target="../slideLayouts/slideLayout12.xml"/><Relationship Id="rId6" Type="http://schemas.openxmlformats.org/officeDocument/2006/relationships/slide" Target="slide154.xml"/><Relationship Id="rId5" Type="http://schemas.openxmlformats.org/officeDocument/2006/relationships/image" Target="../media/image1.png"/><Relationship Id="rId4" Type="http://schemas.openxmlformats.org/officeDocument/2006/relationships/image" Target="../media/image3.png"/></Relationships>
</file>

<file path=ppt/slides/_rels/slide1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1.xml"/><Relationship Id="rId1" Type="http://schemas.openxmlformats.org/officeDocument/2006/relationships/slideLayout" Target="../slideLayouts/slideLayout13.xml"/><Relationship Id="rId4" Type="http://schemas.openxmlformats.org/officeDocument/2006/relationships/slide" Target="slide15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4.xml"/></Relationships>
</file>

<file path=ppt/slides/_rels/slide158.xml.rels><?xml version="1.0" encoding="UTF-8" standalone="yes"?>
<Relationships xmlns="http://schemas.openxmlformats.org/package/2006/relationships"><Relationship Id="rId3" Type="http://schemas.openxmlformats.org/officeDocument/2006/relationships/slide" Target="slide153.xml"/><Relationship Id="rId2" Type="http://schemas.openxmlformats.org/officeDocument/2006/relationships/notesSlide" Target="../notesSlides/notesSlide155.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slide" Target="slide8.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3.xml"/><Relationship Id="rId1" Type="http://schemas.openxmlformats.org/officeDocument/2006/relationships/slideLayout" Target="../slideLayouts/slideLayout13.xml"/><Relationship Id="rId4" Type="http://schemas.openxmlformats.org/officeDocument/2006/relationships/slide" Target="slide15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3" Type="http://schemas.openxmlformats.org/officeDocument/2006/relationships/slide" Target="slide153.xml"/><Relationship Id="rId2" Type="http://schemas.openxmlformats.org/officeDocument/2006/relationships/notesSlide" Target="../notesSlides/notesSlide170.xml"/><Relationship Id="rId1" Type="http://schemas.openxmlformats.org/officeDocument/2006/relationships/slideLayout" Target="../slideLayouts/slideLayout14.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4.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4.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4.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4.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4.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4.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4.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4.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4.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4.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4.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4.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4.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4.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4.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4.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4.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slide" Target="slide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image" Target="../media/image2.png"/><Relationship Id="rId7" Type="http://schemas.openxmlformats.org/officeDocument/2006/relationships/slide" Target="slide45.xm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slide" Target="slide43.xml"/><Relationship Id="rId5" Type="http://schemas.openxmlformats.org/officeDocument/2006/relationships/image" Target="../media/image1.png"/><Relationship Id="rId10" Type="http://schemas.openxmlformats.org/officeDocument/2006/relationships/slide" Target="slide49.xml"/><Relationship Id="rId4" Type="http://schemas.openxmlformats.org/officeDocument/2006/relationships/image" Target="../media/image3.png"/><Relationship Id="rId9" Type="http://schemas.openxmlformats.org/officeDocument/2006/relationships/slide" Target="slide48.xml"/></Relationships>
</file>

<file path=ppt/slides/_rels/slide4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slide" Target="slide4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image" Target="../media/image2.png"/><Relationship Id="rId7" Type="http://schemas.openxmlformats.org/officeDocument/2006/relationships/slide" Target="slide35.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slide" Target="slide7.xml"/><Relationship Id="rId5" Type="http://schemas.openxmlformats.org/officeDocument/2006/relationships/image" Target="../media/image1.png"/><Relationship Id="rId10" Type="http://schemas.openxmlformats.org/officeDocument/2006/relationships/slide" Target="slide129.xml"/><Relationship Id="rId4" Type="http://schemas.openxmlformats.org/officeDocument/2006/relationships/image" Target="../media/image3.png"/><Relationship Id="rId9" Type="http://schemas.openxmlformats.org/officeDocument/2006/relationships/slide" Target="slide9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slide" Target="slide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8" Type="http://schemas.openxmlformats.org/officeDocument/2006/relationships/slide" Target="slide72.xml"/><Relationship Id="rId3" Type="http://schemas.openxmlformats.org/officeDocument/2006/relationships/image" Target="../media/image2.png"/><Relationship Id="rId7" Type="http://schemas.openxmlformats.org/officeDocument/2006/relationships/slide" Target="slide71.xml"/><Relationship Id="rId2" Type="http://schemas.openxmlformats.org/officeDocument/2006/relationships/notesSlide" Target="../notesSlides/notesSlide63.xml"/><Relationship Id="rId1" Type="http://schemas.openxmlformats.org/officeDocument/2006/relationships/slideLayout" Target="../slideLayouts/slideLayout12.xml"/><Relationship Id="rId6" Type="http://schemas.openxmlformats.org/officeDocument/2006/relationships/slide" Target="slide67.xml"/><Relationship Id="rId5"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slide" Target="slide74.xml"/></Relationships>
</file>

<file path=ppt/slides/_rels/slide67.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slide" Target="slide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2.png"/><Relationship Id="rId7" Type="http://schemas.openxmlformats.org/officeDocument/2006/relationships/slide" Target="slide1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slide" Target="slide9.xml"/><Relationship Id="rId5"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slide" Target="slide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slide" Target="slide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12.xml"/><Relationship Id="rId4" Type="http://schemas.openxmlformats.org/officeDocument/2006/relationships/slide" Target="slide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5.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107.xml"/><Relationship Id="rId2" Type="http://schemas.openxmlformats.org/officeDocument/2006/relationships/notesSlide" Target="../notesSlides/notesSlide96.xml"/><Relationship Id="rId1" Type="http://schemas.openxmlformats.org/officeDocument/2006/relationships/slideLayout" Target="../slideLayouts/slideLayout12.xml"/><Relationship Id="rId6" Type="http://schemas.openxmlformats.org/officeDocument/2006/relationships/slide" Target="slide100.xml"/><Relationship Id="rId5"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096000" y="2272892"/>
            <a:ext cx="609599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研究报告和</a:t>
            </a:r>
            <a:endParaRPr lang="en-US" altLang="zh-CN" sz="4400" b="1" dirty="0">
              <a:solidFill>
                <a:srgbClr val="00749F"/>
              </a:solidFill>
              <a:latin typeface="Times New Roman" panose="02020603050405020304" pitchFamily="18" charset="0"/>
              <a:ea typeface="+mn-ea"/>
              <a:cs typeface="+mn-ea"/>
              <a:sym typeface="+mn-lt"/>
            </a:endParaRPr>
          </a:p>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研究论文的写作 </a:t>
            </a:r>
          </a:p>
        </p:txBody>
      </p:sp>
      <p:sp>
        <p:nvSpPr>
          <p:cNvPr id="6" name="文本框 6"/>
          <p:cNvSpPr txBox="1">
            <a:spLocks noChangeArrowheads="1"/>
          </p:cNvSpPr>
          <p:nvPr/>
        </p:nvSpPr>
        <p:spPr bwMode="auto">
          <a:xfrm>
            <a:off x="6727357" y="3897313"/>
            <a:ext cx="50426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Research Report and Research Paper </a:t>
            </a:r>
          </a:p>
        </p:txBody>
      </p:sp>
      <p:sp>
        <p:nvSpPr>
          <p:cNvPr id="9" name="文本框 8"/>
          <p:cNvSpPr txBox="1"/>
          <p:nvPr/>
        </p:nvSpPr>
        <p:spPr>
          <a:xfrm>
            <a:off x="2271502" y="2485563"/>
            <a:ext cx="4162176" cy="1412694"/>
          </a:xfrm>
          <a:prstGeom prst="rect">
            <a:avLst/>
          </a:prstGeom>
          <a:noFill/>
        </p:spPr>
        <p:txBody>
          <a:bodyPr wrap="square" rtlCol="0">
            <a:spAutoFit/>
          </a:bodyPr>
          <a:lstStyle/>
          <a:p>
            <a:pPr>
              <a:lnSpc>
                <a:spcPct val="130000"/>
              </a:lnSpc>
              <a:spcBef>
                <a:spcPts val="600"/>
              </a:spcBef>
            </a:pPr>
            <a:r>
              <a:rPr lang="zh-CN" altLang="en-US" sz="7200" kern="0">
                <a:solidFill>
                  <a:srgbClr val="00749F"/>
                </a:solidFill>
                <a:latin typeface="Times New Roman" panose="02020603050405020304" pitchFamily="18" charset="0"/>
                <a:cs typeface="+mn-ea"/>
                <a:sym typeface="+mn-lt"/>
              </a:rPr>
              <a:t>第六单元</a:t>
            </a:r>
            <a:endParaRPr lang="zh-CN" altLang="en-US" sz="7200" kern="0" dirty="0">
              <a:solidFill>
                <a:srgbClr val="00749F"/>
              </a:solidFill>
              <a:latin typeface="Times New Roman" panose="02020603050405020304" pitchFamily="18" charset="0"/>
              <a:cs typeface="+mn-ea"/>
              <a:sym typeface="+mn-lt"/>
            </a:endParaRPr>
          </a:p>
        </p:txBody>
      </p:sp>
    </p:spTree>
    <p:extLst>
      <p:ext uri="{BB962C8B-B14F-4D97-AF65-F5344CB8AC3E}">
        <p14:creationId xmlns:p14="http://schemas.microsoft.com/office/powerpoint/2010/main" val="428279442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836246"/>
            <a:ext cx="12191999" cy="6127831"/>
          </a:xfrm>
          <a:prstGeom prst="rect">
            <a:avLst/>
          </a:prstGeom>
          <a:solidFill>
            <a:schemeClr val="bg1"/>
          </a:solidFill>
        </p:spPr>
        <p:txBody>
          <a:bodyPr wrap="square">
            <a:spAutoFit/>
          </a:bodyPr>
          <a:lstStyle/>
          <a:p>
            <a:pPr algn="just">
              <a:lnSpc>
                <a:spcPct val="150000"/>
              </a:lnSpc>
            </a:pPr>
            <a:r>
              <a:rPr lang="zh-CN" altLang="en-US" sz="2400" dirty="0">
                <a:latin typeface="Times New Roman" panose="02020603050405020304" pitchFamily="18" charset="0"/>
              </a:rPr>
              <a:t>标准的研究报告，不管其领域或者指定的读者是什么，都包含四个主要的部分。这些部分可能由一个或者几个段落构成，它们有规律地组成了报告的核心。 </a:t>
            </a:r>
            <a:endParaRPr lang="en-US" altLang="zh-CN" sz="2400" dirty="0">
              <a:latin typeface="Times New Roman" panose="02020603050405020304" pitchFamily="18" charset="0"/>
            </a:endParaRPr>
          </a:p>
          <a:p>
            <a:pPr algn="just">
              <a:lnSpc>
                <a:spcPct val="150000"/>
              </a:lnSpc>
            </a:pPr>
            <a:r>
              <a:rPr lang="en-US" altLang="zh-CN" sz="2400" b="1" dirty="0">
                <a:solidFill>
                  <a:srgbClr val="FF0000"/>
                </a:solidFill>
                <a:latin typeface="Times New Roman" panose="02020603050405020304" pitchFamily="18" charset="0"/>
              </a:rPr>
              <a:t>1)</a:t>
            </a:r>
            <a:r>
              <a:rPr lang="zh-CN" altLang="en-US" sz="2400" b="1" dirty="0">
                <a:solidFill>
                  <a:srgbClr val="FF0000"/>
                </a:solidFill>
                <a:latin typeface="Times New Roman" panose="02020603050405020304" pitchFamily="18" charset="0"/>
              </a:rPr>
              <a:t>提出问题 </a:t>
            </a:r>
          </a:p>
          <a:p>
            <a:pPr algn="just">
              <a:lnSpc>
                <a:spcPct val="150000"/>
              </a:lnSpc>
            </a:pPr>
            <a:r>
              <a:rPr lang="zh-CN" altLang="en-US" sz="2400" dirty="0">
                <a:latin typeface="Times New Roman" panose="02020603050405020304" pitchFamily="18" charset="0"/>
              </a:rPr>
              <a:t>一个研究报告首先需要的部分是对与研究项目有关的问题进行陈述。在这个同样的</a:t>
            </a:r>
            <a:r>
              <a:rPr lang="zh-CN" altLang="en-US" sz="2400" dirty="0" smtClean="0">
                <a:latin typeface="Times New Roman" panose="02020603050405020304" pitchFamily="18" charset="0"/>
              </a:rPr>
              <a:t>段落</a:t>
            </a:r>
            <a:r>
              <a:rPr lang="zh-CN" altLang="en-US" sz="2400" dirty="0">
                <a:latin typeface="Times New Roman" panose="02020603050405020304" pitchFamily="18" charset="0"/>
              </a:rPr>
              <a:t>里，会探讨研究项目的社会现实意义，比如研究项目在社会、经济、医疗、心理或教育等等方面的意义。换句话说，为什么调查研究值得进行。例如，如果研究问题为“</a:t>
            </a:r>
            <a:r>
              <a:rPr lang="en-US" altLang="zh-CN" sz="2400" dirty="0">
                <a:latin typeface="Times New Roman" panose="02020603050405020304" pitchFamily="18" charset="0"/>
              </a:rPr>
              <a:t>What effect do fast foods have on young children today?”</a:t>
            </a:r>
            <a:r>
              <a:rPr lang="zh-CN" altLang="en-US" sz="2400" dirty="0">
                <a:latin typeface="Times New Roman" panose="02020603050405020304" pitchFamily="18" charset="0"/>
              </a:rPr>
              <a:t>，我们必须解释为什么研究快餐问题</a:t>
            </a:r>
            <a:r>
              <a:rPr lang="zh-CN" altLang="en-US" sz="2400" dirty="0" smtClean="0">
                <a:latin typeface="Times New Roman" panose="02020603050405020304" pitchFamily="18" charset="0"/>
              </a:rPr>
              <a:t>对青少年</a:t>
            </a:r>
            <a:r>
              <a:rPr lang="zh-CN" altLang="en-US" sz="2400" dirty="0">
                <a:latin typeface="Times New Roman" panose="02020603050405020304" pitchFamily="18" charset="0"/>
              </a:rPr>
              <a:t>的健康问题有影响。 </a:t>
            </a:r>
            <a:endParaRPr lang="en-US" altLang="zh-CN" sz="2400" dirty="0">
              <a:latin typeface="Times New Roman" panose="02020603050405020304" pitchFamily="18" charset="0"/>
            </a:endParaRPr>
          </a:p>
          <a:p>
            <a:pPr algn="just">
              <a:lnSpc>
                <a:spcPct val="150000"/>
              </a:lnSpc>
            </a:pPr>
            <a:r>
              <a:rPr lang="zh-CN" altLang="en-US" sz="2400" dirty="0">
                <a:latin typeface="Times New Roman" panose="02020603050405020304" pitchFamily="18" charset="0"/>
              </a:rPr>
              <a:t>在这一部分里，</a:t>
            </a:r>
            <a:r>
              <a:rPr lang="zh-CN" altLang="en-US" sz="2400" u="sng" dirty="0">
                <a:solidFill>
                  <a:srgbClr val="FF0000"/>
                </a:solidFill>
                <a:latin typeface="Times New Roman" panose="02020603050405020304" pitchFamily="18" charset="0"/>
              </a:rPr>
              <a:t>我们经常需要对以往的研究进行回顾、综述和评价</a:t>
            </a:r>
            <a:r>
              <a:rPr lang="zh-CN" altLang="en-US" sz="2400" dirty="0">
                <a:latin typeface="Times New Roman" panose="02020603050405020304" pitchFamily="18" charset="0"/>
              </a:rPr>
              <a:t>。</a:t>
            </a:r>
            <a:r>
              <a:rPr lang="zh-CN" altLang="en-US" sz="2400" u="sng" dirty="0">
                <a:latin typeface="Times New Roman" panose="02020603050405020304" pitchFamily="18" charset="0"/>
              </a:rPr>
              <a:t>这一部分由以前的研究者对于这个问题所做贡献的概要组成，并附有对这些贡献的一些评估，其目的在于证明该研究建立在一个已经具有广泛知识的领域基础上，加强了研究者的可信性。 </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2" y="183880"/>
            <a:ext cx="7238449" cy="652366"/>
          </a:xfrm>
        </p:spPr>
        <p:txBody>
          <a:bodyPr>
            <a:normAutofit fontScale="77500" lnSpcReduction="20000"/>
          </a:bodyPr>
          <a:lstStyle/>
          <a:p>
            <a:pPr lvl="0"/>
            <a:r>
              <a:rPr kumimoji="1" lang="zh-CN" altLang="en-US" dirty="0">
                <a:cs typeface="+mn-ea"/>
                <a:sym typeface="+mn-lt"/>
              </a:rPr>
              <a:t>研究报告的基本要素 </a:t>
            </a:r>
            <a:r>
              <a:rPr kumimoji="1" lang="en-US" altLang="zh-CN" dirty="0">
                <a:cs typeface="+mn-ea"/>
                <a:sym typeface="+mn-lt"/>
              </a:rPr>
              <a:t>Key Elements of a Research Report</a:t>
            </a:r>
            <a:endParaRPr lang="zh-CN" altLang="en-US" dirty="0"/>
          </a:p>
        </p:txBody>
      </p:sp>
    </p:spTree>
    <p:extLst>
      <p:ext uri="{BB962C8B-B14F-4D97-AF65-F5344CB8AC3E}">
        <p14:creationId xmlns:p14="http://schemas.microsoft.com/office/powerpoint/2010/main" val="540650326"/>
      </p:ext>
    </p:extLst>
  </p:cSld>
  <p:clrMapOvr>
    <a:masterClrMapping/>
  </p:clrMapOvr>
  <p:transition spd="slow">
    <p:push dir="u"/>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6515099" y="1445581"/>
            <a:ext cx="5530521" cy="497541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    文献综述写法多样，没有固定的格式。可按文献发表的年代顺序综述，也可按不同的问题进行综述，还可按不同的观点进行比较综述。</a:t>
            </a:r>
            <a:r>
              <a:rPr lang="zh-CN" altLang="en-US" sz="2200" dirty="0">
                <a:solidFill>
                  <a:srgbClr val="FF0000"/>
                </a:solidFill>
                <a:latin typeface="Times New Roman" panose="02020603050405020304" pitchFamily="18" charset="0"/>
                <a:ea typeface="+mn-ea"/>
                <a:cs typeface="+mn-cs"/>
                <a:sym typeface="+mn-lt"/>
              </a:rPr>
              <a:t>不管用哪一种格式综述，都要将所搜集到的文献资料归纳、整理及分析比较，阐明引言部分所确立综述主题的历史背景、现状</a:t>
            </a:r>
            <a:r>
              <a:rPr lang="zh-CN" altLang="en-US" sz="2200" dirty="0" smtClean="0">
                <a:solidFill>
                  <a:srgbClr val="FF0000"/>
                </a:solidFill>
                <a:latin typeface="Times New Roman" panose="02020603050405020304" pitchFamily="18" charset="0"/>
                <a:ea typeface="+mn-ea"/>
                <a:cs typeface="+mn-cs"/>
                <a:sym typeface="+mn-lt"/>
              </a:rPr>
              <a:t>和发展</a:t>
            </a:r>
            <a:r>
              <a:rPr lang="zh-CN" altLang="en-US" sz="2200" dirty="0">
                <a:solidFill>
                  <a:srgbClr val="FF0000"/>
                </a:solidFill>
                <a:latin typeface="Times New Roman" panose="02020603050405020304" pitchFamily="18" charset="0"/>
                <a:ea typeface="+mn-ea"/>
                <a:cs typeface="+mn-cs"/>
                <a:sym typeface="+mn-lt"/>
              </a:rPr>
              <a:t>方向，以及对这些问题的评述等，并应特别注意代表性强、具有科学性和创造性的</a:t>
            </a:r>
            <a:r>
              <a:rPr lang="zh-CN" altLang="en-US" sz="2200" dirty="0" smtClean="0">
                <a:solidFill>
                  <a:srgbClr val="FF0000"/>
                </a:solidFill>
                <a:latin typeface="Times New Roman" panose="02020603050405020304" pitchFamily="18" charset="0"/>
                <a:ea typeface="+mn-ea"/>
                <a:cs typeface="+mn-cs"/>
                <a:sym typeface="+mn-lt"/>
              </a:rPr>
              <a:t>文献</a:t>
            </a:r>
            <a:r>
              <a:rPr lang="zh-CN" altLang="en-US" sz="2200" dirty="0">
                <a:solidFill>
                  <a:srgbClr val="FF0000"/>
                </a:solidFill>
                <a:latin typeface="Times New Roman" panose="02020603050405020304" pitchFamily="18" charset="0"/>
                <a:ea typeface="+mn-ea"/>
                <a:cs typeface="+mn-cs"/>
                <a:sym typeface="+mn-lt"/>
              </a:rPr>
              <a:t>引用和评述</a:t>
            </a:r>
            <a:r>
              <a:rPr lang="zh-CN" altLang="en-US" sz="2200" dirty="0">
                <a:solidFill>
                  <a:schemeClr val="tx1"/>
                </a:solidFill>
                <a:latin typeface="Times New Roman" panose="02020603050405020304" pitchFamily="18" charset="0"/>
                <a:ea typeface="+mn-ea"/>
                <a:cs typeface="+mn-cs"/>
                <a:sym typeface="+mn-lt"/>
              </a:rPr>
              <a:t>。 </a:t>
            </a:r>
            <a:endParaRPr lang="en-US" altLang="zh-CN" sz="2200" dirty="0">
              <a:solidFill>
                <a:schemeClr val="tx1"/>
              </a:solidFill>
              <a:latin typeface="Times New Roman" panose="02020603050405020304" pitchFamily="18" charset="0"/>
              <a:ea typeface="+mn-ea"/>
              <a:cs typeface="+mn-cs"/>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7949871" cy="653984"/>
            <a:chOff x="2277191" y="2378482"/>
            <a:chExt cx="5586764"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5586764"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5325403"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4.1 </a:t>
              </a:r>
              <a:r>
                <a:rPr lang="zh-CN" altLang="en-US" sz="2200" dirty="0">
                  <a:solidFill>
                    <a:schemeClr val="bg1"/>
                  </a:solidFill>
                  <a:latin typeface="Times New Roman" panose="02020603050405020304" pitchFamily="18" charset="0"/>
                  <a:cs typeface="+mn-ea"/>
                  <a:sym typeface="+mn-lt"/>
                </a:rPr>
                <a:t>文献综述的基本框架 </a:t>
              </a:r>
              <a:r>
                <a:rPr lang="en-US" altLang="zh-CN" sz="2200" dirty="0">
                  <a:solidFill>
                    <a:schemeClr val="bg1"/>
                  </a:solidFill>
                  <a:latin typeface="Times New Roman" panose="02020603050405020304" pitchFamily="18" charset="0"/>
                  <a:cs typeface="+mn-ea"/>
                  <a:sym typeface="+mn-lt"/>
                </a:rPr>
                <a:t>Basic Structures of Literature Review</a:t>
              </a:r>
            </a:p>
          </p:txBody>
        </p:sp>
      </p:gr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3" y="183880"/>
            <a:ext cx="6435012" cy="652366"/>
          </a:xfrm>
        </p:spPr>
        <p:txBody>
          <a:bodyPr>
            <a:normAutofit fontScale="92500"/>
          </a:bodyPr>
          <a:lstStyle/>
          <a:p>
            <a:r>
              <a:rPr kumimoji="1" lang="zh-CN" altLang="en-US" dirty="0">
                <a:cs typeface="+mn-ea"/>
                <a:sym typeface="+mn-lt"/>
              </a:rPr>
              <a:t>文献综述的写作</a:t>
            </a:r>
            <a:r>
              <a:rPr kumimoji="1" lang="en-US" altLang="zh-CN" dirty="0">
                <a:cs typeface="+mn-ea"/>
                <a:sym typeface="+mn-lt"/>
              </a:rPr>
              <a:t>Writing Literature Review</a:t>
            </a:r>
            <a:endParaRPr lang="zh-CN" altLang="en-US" dirty="0"/>
          </a:p>
        </p:txBody>
      </p:sp>
      <p:pic>
        <p:nvPicPr>
          <p:cNvPr id="7" name="图片 6">
            <a:extLst>
              <a:ext uri="{FF2B5EF4-FFF2-40B4-BE49-F238E27FC236}">
                <a16:creationId xmlns:a16="http://schemas.microsoft.com/office/drawing/2014/main" id="{CC1D699C-A690-164A-9A43-7107F26C2568}"/>
              </a:ext>
            </a:extLst>
          </p:cNvPr>
          <p:cNvPicPr>
            <a:picLocks noChangeAspect="1"/>
          </p:cNvPicPr>
          <p:nvPr/>
        </p:nvPicPr>
        <p:blipFill>
          <a:blip r:embed="rId3"/>
          <a:stretch>
            <a:fillRect/>
          </a:stretch>
        </p:blipFill>
        <p:spPr>
          <a:xfrm>
            <a:off x="565480" y="2053806"/>
            <a:ext cx="5530520" cy="3687013"/>
          </a:xfrm>
          <a:prstGeom prst="rect">
            <a:avLst/>
          </a:prstGeom>
        </p:spPr>
      </p:pic>
      <p:sp>
        <p:nvSpPr>
          <p:cNvPr id="12" name="动作按钮: 后退或前一项 11">
            <a:hlinkClick r:id="rId4" action="ppaction://hlinksldjump" highlightClick="1"/>
            <a:extLst>
              <a:ext uri="{FF2B5EF4-FFF2-40B4-BE49-F238E27FC236}">
                <a16:creationId xmlns:a16="http://schemas.microsoft.com/office/drawing/2014/main" id="{0FEFE435-A96E-40DA-AF90-BFA3F0F1DA6E}"/>
              </a:ext>
            </a:extLst>
          </p:cNvPr>
          <p:cNvSpPr/>
          <p:nvPr/>
        </p:nvSpPr>
        <p:spPr>
          <a:xfrm>
            <a:off x="8474232" y="879931"/>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69050067"/>
      </p:ext>
    </p:extLst>
  </p:cSld>
  <p:clrMapOvr>
    <a:masterClrMapping/>
  </p:clrMapOvr>
  <p:transition spd="slow">
    <p:push dir="u"/>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1445581"/>
            <a:ext cx="12045620" cy="497541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    文献综述写法多样，没有固定的格式。可按文献发表的年代顺序综述，也可按不同的问题进行综述，还可按不同的观点进行比较综述。</a:t>
            </a:r>
            <a:r>
              <a:rPr lang="zh-CN" altLang="en-US" sz="2200" dirty="0">
                <a:solidFill>
                  <a:srgbClr val="FF0000"/>
                </a:solidFill>
                <a:latin typeface="Times New Roman" panose="02020603050405020304" pitchFamily="18" charset="0"/>
                <a:ea typeface="+mn-ea"/>
                <a:cs typeface="+mn-cs"/>
                <a:sym typeface="+mn-lt"/>
              </a:rPr>
              <a:t>不管用哪一种格式综述，都要将所搜集到的文献资料归纳、整理及分析比较，阐明引言部分所确立综述主题的历史背景、现状</a:t>
            </a:r>
            <a:r>
              <a:rPr lang="zh-CN" altLang="en-US" sz="2200" dirty="0" smtClean="0">
                <a:solidFill>
                  <a:srgbClr val="FF0000"/>
                </a:solidFill>
                <a:latin typeface="Times New Roman" panose="02020603050405020304" pitchFamily="18" charset="0"/>
                <a:ea typeface="+mn-ea"/>
                <a:cs typeface="+mn-cs"/>
                <a:sym typeface="+mn-lt"/>
              </a:rPr>
              <a:t>和发展</a:t>
            </a:r>
            <a:r>
              <a:rPr lang="zh-CN" altLang="en-US" sz="2200" dirty="0">
                <a:solidFill>
                  <a:srgbClr val="FF0000"/>
                </a:solidFill>
                <a:latin typeface="Times New Roman" panose="02020603050405020304" pitchFamily="18" charset="0"/>
                <a:ea typeface="+mn-ea"/>
                <a:cs typeface="+mn-cs"/>
                <a:sym typeface="+mn-lt"/>
              </a:rPr>
              <a:t>方向，以及对这些问题的评述等，并应特别注意代表性强、具有科学性和创造性的</a:t>
            </a:r>
            <a:r>
              <a:rPr lang="zh-CN" altLang="en-US" sz="2200" dirty="0" smtClean="0">
                <a:solidFill>
                  <a:srgbClr val="FF0000"/>
                </a:solidFill>
                <a:latin typeface="Times New Roman" panose="02020603050405020304" pitchFamily="18" charset="0"/>
                <a:ea typeface="+mn-ea"/>
                <a:cs typeface="+mn-cs"/>
                <a:sym typeface="+mn-lt"/>
              </a:rPr>
              <a:t>文献</a:t>
            </a:r>
            <a:r>
              <a:rPr lang="zh-CN" altLang="en-US" sz="2200" dirty="0">
                <a:solidFill>
                  <a:srgbClr val="FF0000"/>
                </a:solidFill>
                <a:latin typeface="Times New Roman" panose="02020603050405020304" pitchFamily="18" charset="0"/>
                <a:ea typeface="+mn-ea"/>
                <a:cs typeface="+mn-cs"/>
                <a:sym typeface="+mn-lt"/>
              </a:rPr>
              <a:t>引用和评述</a:t>
            </a:r>
            <a:r>
              <a:rPr lang="zh-CN" altLang="en-US" sz="2200" dirty="0">
                <a:solidFill>
                  <a:schemeClr val="tx1"/>
                </a:solidFill>
                <a:latin typeface="Times New Roman" panose="02020603050405020304" pitchFamily="18" charset="0"/>
                <a:ea typeface="+mn-ea"/>
                <a:cs typeface="+mn-cs"/>
                <a:sym typeface="+mn-lt"/>
              </a:rPr>
              <a:t>。 </a:t>
            </a:r>
            <a:endParaRPr lang="en-US" altLang="zh-CN" sz="2200" dirty="0">
              <a:solidFill>
                <a:schemeClr val="tx1"/>
              </a:solidFill>
              <a:latin typeface="Times New Roman" panose="02020603050405020304" pitchFamily="18" charset="0"/>
              <a:ea typeface="+mn-ea"/>
              <a:cs typeface="+mn-cs"/>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7949871" cy="653984"/>
            <a:chOff x="2277191" y="2378482"/>
            <a:chExt cx="5586764"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5586764"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5325403"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4.1 </a:t>
              </a:r>
              <a:r>
                <a:rPr lang="zh-CN" altLang="en-US" sz="2200" dirty="0">
                  <a:solidFill>
                    <a:schemeClr val="bg1"/>
                  </a:solidFill>
                  <a:latin typeface="Times New Roman" panose="02020603050405020304" pitchFamily="18" charset="0"/>
                  <a:cs typeface="+mn-ea"/>
                  <a:sym typeface="+mn-lt"/>
                </a:rPr>
                <a:t>文献综述的基本框架 </a:t>
              </a:r>
              <a:r>
                <a:rPr lang="en-US" altLang="zh-CN" sz="2200" dirty="0">
                  <a:solidFill>
                    <a:schemeClr val="bg1"/>
                  </a:solidFill>
                  <a:latin typeface="Times New Roman" panose="02020603050405020304" pitchFamily="18" charset="0"/>
                  <a:cs typeface="+mn-ea"/>
                  <a:sym typeface="+mn-lt"/>
                </a:rPr>
                <a:t>Basic Structures of Literature Review</a:t>
              </a:r>
            </a:p>
          </p:txBody>
        </p:sp>
      </p:gr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3" y="183880"/>
            <a:ext cx="6435012" cy="652366"/>
          </a:xfrm>
        </p:spPr>
        <p:txBody>
          <a:bodyPr>
            <a:normAutofit fontScale="92500"/>
          </a:bodyPr>
          <a:lstStyle/>
          <a:p>
            <a:r>
              <a:rPr kumimoji="1" lang="zh-CN" altLang="en-US" dirty="0">
                <a:cs typeface="+mn-ea"/>
                <a:sym typeface="+mn-lt"/>
              </a:rPr>
              <a:t>文献综述的写作</a:t>
            </a:r>
            <a:r>
              <a:rPr kumimoji="1" lang="en-US" altLang="zh-CN" dirty="0">
                <a:cs typeface="+mn-ea"/>
                <a:sym typeface="+mn-lt"/>
              </a:rPr>
              <a:t>Writing Literature Review</a:t>
            </a:r>
            <a:endParaRPr lang="zh-CN" altLang="en-US" dirty="0"/>
          </a:p>
        </p:txBody>
      </p:sp>
    </p:spTree>
    <p:extLst>
      <p:ext uri="{BB962C8B-B14F-4D97-AF65-F5344CB8AC3E}">
        <p14:creationId xmlns:p14="http://schemas.microsoft.com/office/powerpoint/2010/main" val="22335722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941294"/>
            <a:ext cx="12192000" cy="5916706"/>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例</a:t>
            </a:r>
            <a:r>
              <a:rPr lang="en-US" altLang="zh-CN" sz="2200" dirty="0" smtClean="0">
                <a:solidFill>
                  <a:schemeClr val="tx1"/>
                </a:solidFill>
                <a:latin typeface="Times New Roman" panose="02020603050405020304" pitchFamily="18" charset="0"/>
                <a:ea typeface="+mn-ea"/>
                <a:cs typeface="+mn-cs"/>
                <a:sym typeface="+mn-lt"/>
              </a:rPr>
              <a:t>1</a:t>
            </a:r>
            <a:r>
              <a:rPr lang="zh-CN" altLang="en-US" sz="2200" dirty="0" smtClean="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Some studies, however, have taken a different approach by looking not so much at power</a:t>
            </a: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in mixed-sex interactions as at how same-sex groups produce certain types of interaction. In a typical study of this type, </a:t>
            </a:r>
            <a:r>
              <a:rPr lang="en-US" altLang="zh-CN" sz="2200" dirty="0" err="1">
                <a:solidFill>
                  <a:schemeClr val="tx1"/>
                </a:solidFill>
                <a:latin typeface="Times New Roman" panose="02020603050405020304" pitchFamily="18" charset="0"/>
                <a:ea typeface="+mn-ea"/>
                <a:cs typeface="+mn-cs"/>
                <a:sym typeface="+mn-lt"/>
              </a:rPr>
              <a:t>Maltz</a:t>
            </a:r>
            <a:r>
              <a:rPr lang="en-US" altLang="zh-CN" sz="2200" dirty="0">
                <a:solidFill>
                  <a:schemeClr val="tx1"/>
                </a:solidFill>
                <a:latin typeface="Times New Roman" panose="02020603050405020304" pitchFamily="18" charset="0"/>
                <a:ea typeface="+mn-ea"/>
                <a:cs typeface="+mn-cs"/>
                <a:sym typeface="+mn-lt"/>
              </a:rPr>
              <a:t> and </a:t>
            </a:r>
            <a:r>
              <a:rPr lang="en-US" altLang="zh-CN" sz="2200" dirty="0" err="1">
                <a:solidFill>
                  <a:schemeClr val="tx1"/>
                </a:solidFill>
                <a:latin typeface="Times New Roman" panose="02020603050405020304" pitchFamily="18" charset="0"/>
                <a:ea typeface="+mn-ea"/>
                <a:cs typeface="+mn-cs"/>
                <a:sym typeface="+mn-lt"/>
              </a:rPr>
              <a:t>Borker</a:t>
            </a:r>
            <a:r>
              <a:rPr lang="en-US" altLang="zh-CN" sz="2200" dirty="0">
                <a:solidFill>
                  <a:schemeClr val="tx1"/>
                </a:solidFill>
                <a:latin typeface="Times New Roman" panose="02020603050405020304" pitchFamily="18" charset="0"/>
                <a:ea typeface="+mn-ea"/>
                <a:cs typeface="+mn-cs"/>
                <a:sym typeface="+mn-lt"/>
              </a:rPr>
              <a:t> (1982) developed lists of what they described as men’s and women’s features of language. They argued that these norms of interaction were acquired in same-sex groups rather than mixed-sex groups and that the issue is therefore one of (sub-)cultural miscommunication rather than social inequality. Much of this research has focused on comparisons between, for example, the competitive conversational style of men and the cooperative conversational style of women.</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While some of the more popular work of this type, such as Tannen (1987), lacks a critical dimension, the emphasis on difference has nevertheless been valuable in fostering research into gender subgroup interactions and in emphasizing the need to see women’s language use not only as “subordinate” but also as a significant subcultural domain.</a:t>
            </a:r>
          </a:p>
        </p:txBody>
      </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3" y="183880"/>
            <a:ext cx="6435012" cy="652366"/>
          </a:xfrm>
        </p:spPr>
        <p:txBody>
          <a:bodyPr>
            <a:normAutofit fontScale="92500"/>
          </a:bodyPr>
          <a:lstStyle/>
          <a:p>
            <a:r>
              <a:rPr kumimoji="1" lang="zh-CN" altLang="en-US" dirty="0">
                <a:cs typeface="+mn-ea"/>
                <a:sym typeface="+mn-lt"/>
              </a:rPr>
              <a:t>文献综述的写作</a:t>
            </a:r>
            <a:r>
              <a:rPr kumimoji="1" lang="en-US" altLang="zh-CN" dirty="0">
                <a:cs typeface="+mn-ea"/>
                <a:sym typeface="+mn-lt"/>
              </a:rPr>
              <a:t>Writing Literature Review</a:t>
            </a:r>
            <a:endParaRPr lang="zh-CN" altLang="en-US" dirty="0"/>
          </a:p>
        </p:txBody>
      </p:sp>
      <p:sp>
        <p:nvSpPr>
          <p:cNvPr id="2" name="对角圆角矩形 1">
            <a:extLst>
              <a:ext uri="{FF2B5EF4-FFF2-40B4-BE49-F238E27FC236}">
                <a16:creationId xmlns:a16="http://schemas.microsoft.com/office/drawing/2014/main" id="{02C51442-379E-6F40-A8CE-FFC80E570E94}"/>
              </a:ext>
            </a:extLst>
          </p:cNvPr>
          <p:cNvSpPr/>
          <p:nvPr/>
        </p:nvSpPr>
        <p:spPr>
          <a:xfrm>
            <a:off x="7734300" y="0"/>
            <a:ext cx="4457700" cy="133154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a:t>在例</a:t>
            </a:r>
            <a:r>
              <a:rPr kumimoji="1" lang="en-US" altLang="zh-CN" sz="2400" dirty="0"/>
              <a:t>1</a:t>
            </a:r>
            <a:r>
              <a:rPr kumimoji="1" lang="zh-CN" altLang="en-US" sz="2400" dirty="0"/>
              <a:t>中，作者采用了时间的顺序来组织文献综述，研究不同性别群体的互动问题。</a:t>
            </a:r>
          </a:p>
        </p:txBody>
      </p:sp>
    </p:spTree>
    <p:extLst>
      <p:ext uri="{BB962C8B-B14F-4D97-AF65-F5344CB8AC3E}">
        <p14:creationId xmlns:p14="http://schemas.microsoft.com/office/powerpoint/2010/main" val="19230938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836247"/>
            <a:ext cx="12191999" cy="558474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例</a:t>
            </a:r>
            <a:r>
              <a:rPr lang="en-US" altLang="zh-CN" sz="2200" dirty="0" smtClean="0">
                <a:solidFill>
                  <a:schemeClr val="tx1"/>
                </a:solidFill>
                <a:latin typeface="Times New Roman" panose="02020603050405020304" pitchFamily="18" charset="0"/>
                <a:ea typeface="+mn-ea"/>
                <a:cs typeface="+mn-cs"/>
                <a:sym typeface="+mn-lt"/>
              </a:rPr>
              <a:t>2</a:t>
            </a:r>
            <a:r>
              <a:rPr lang="zh-CN" altLang="en-US" sz="2200" dirty="0" smtClean="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
            </a:r>
            <a:br>
              <a:rPr lang="en-US" altLang="zh-CN" sz="2200" dirty="0">
                <a:solidFill>
                  <a:schemeClr val="tx1"/>
                </a:solidFill>
                <a:latin typeface="Times New Roman" panose="02020603050405020304" pitchFamily="18" charset="0"/>
                <a:ea typeface="+mn-ea"/>
                <a:cs typeface="+mn-cs"/>
                <a:sym typeface="+mn-lt"/>
              </a:rPr>
            </a:b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As noted, U.S. studies have usually been cross-sectional and have examined what variables influenced congressional voting for increases in the federal minimum wage. For example, Bloch (1993) related state wage levels and proportions of unionized employees to votes by senators to amend the 1977 and 1989 Federal Labor Standards Act and thereby increase the minimum wage. For each year he found only the union variable increased the probability of an in-favor vote—and only for Republicans, since Democrats almost universally support minimum wage increases. An earlier contribution is Silberman and Durden (1976) who examined congressmen’s votes for the 1973 amendment to increase the minimum wage. </a:t>
            </a:r>
            <a:r>
              <a:rPr lang="en-US" altLang="zh-CN" sz="2200" dirty="0">
                <a:solidFill>
                  <a:schemeClr val="tx1"/>
                </a:solidFill>
                <a:latin typeface="Times New Roman" panose="02020603050405020304" pitchFamily="18" charset="0"/>
                <a:sym typeface="+mn-lt"/>
              </a:rPr>
              <a:t>Using variables for each congressional district, they found larger political contributions by unions and larger proportions of low-income families increased the probability of an affirmative vote, </a:t>
            </a:r>
            <a:endParaRPr lang="en-US" altLang="zh-CN" sz="2200" dirty="0">
              <a:solidFill>
                <a:schemeClr val="tx1"/>
              </a:solidFill>
              <a:latin typeface="Times New Roman" panose="02020603050405020304" pitchFamily="18" charset="0"/>
              <a:ea typeface="+mn-ea"/>
              <a:cs typeface="+mn-cs"/>
              <a:sym typeface="+mn-lt"/>
            </a:endParaRPr>
          </a:p>
        </p:txBody>
      </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3" y="183880"/>
            <a:ext cx="6435012" cy="652366"/>
          </a:xfrm>
        </p:spPr>
        <p:txBody>
          <a:bodyPr>
            <a:normAutofit fontScale="92500"/>
          </a:bodyPr>
          <a:lstStyle/>
          <a:p>
            <a:r>
              <a:rPr kumimoji="1" lang="zh-CN" altLang="en-US" dirty="0">
                <a:cs typeface="+mn-ea"/>
                <a:sym typeface="+mn-lt"/>
              </a:rPr>
              <a:t>文献综述的写作</a:t>
            </a:r>
            <a:r>
              <a:rPr kumimoji="1" lang="en-US" altLang="zh-CN" dirty="0">
                <a:cs typeface="+mn-ea"/>
                <a:sym typeface="+mn-lt"/>
              </a:rPr>
              <a:t>Writing Literature Review</a:t>
            </a:r>
            <a:endParaRPr lang="zh-CN" altLang="en-US" dirty="0"/>
          </a:p>
        </p:txBody>
      </p:sp>
    </p:spTree>
    <p:extLst>
      <p:ext uri="{BB962C8B-B14F-4D97-AF65-F5344CB8AC3E}">
        <p14:creationId xmlns:p14="http://schemas.microsoft.com/office/powerpoint/2010/main" val="2636226717"/>
      </p:ext>
    </p:extLst>
  </p:cSld>
  <p:clrMapOvr>
    <a:masterClrMapping/>
  </p:clrMapOvr>
  <p:transition spd="slow">
    <p:push dir="u"/>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836247"/>
            <a:ext cx="12045620" cy="558474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sym typeface="+mn-lt"/>
              </a:rPr>
              <a:t>while larger campaign contributions from small business and larger proportions of teenage workers reduced the probability. Kau and Rubin (1978) expanded Silberman and Durden’s analysis to five separate cross sections covering five legislated increases in the federal minimum wage between 1949 and 1974. They found that higher state wages and a measure of the congressperson’s liberalism were always positively and significantly associated with votes for, while percentage of blacks in the state was negatively related, but not significant, in all the cross sections. Unionization in the state’s work force and political party of the legislator were never significant; the latter result probably occurred because northern and southern Democrats typically voted on opposite sides.</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In contrast to the U.S., Canada presents a better opportunity to study variations in minimum wages across jurisdictions and time, so it is perhaps surprising that the only study, to our knowledge, that examines Canadian minimum wage determination is </a:t>
            </a:r>
            <a:r>
              <a:rPr lang="en-US" altLang="zh-CN" sz="2200" dirty="0" err="1">
                <a:solidFill>
                  <a:schemeClr val="tx1"/>
                </a:solidFill>
                <a:latin typeface="Times New Roman" panose="02020603050405020304" pitchFamily="18" charset="0"/>
                <a:ea typeface="+mn-ea"/>
                <a:cs typeface="+mn-cs"/>
                <a:sym typeface="+mn-lt"/>
              </a:rPr>
              <a:t>Blais</a:t>
            </a:r>
            <a:r>
              <a:rPr lang="en-US" altLang="zh-CN" sz="2200" dirty="0">
                <a:solidFill>
                  <a:schemeClr val="tx1"/>
                </a:solidFill>
                <a:latin typeface="Times New Roman" panose="02020603050405020304" pitchFamily="18" charset="0"/>
                <a:ea typeface="+mn-ea"/>
                <a:cs typeface="+mn-cs"/>
                <a:sym typeface="+mn-lt"/>
              </a:rPr>
              <a:t> et al. (1989).</a:t>
            </a:r>
          </a:p>
        </p:txBody>
      </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3" y="183880"/>
            <a:ext cx="6435012" cy="652366"/>
          </a:xfrm>
        </p:spPr>
        <p:txBody>
          <a:bodyPr>
            <a:normAutofit fontScale="92500"/>
          </a:bodyPr>
          <a:lstStyle/>
          <a:p>
            <a:r>
              <a:rPr kumimoji="1" lang="zh-CN" altLang="en-US" dirty="0">
                <a:cs typeface="+mn-ea"/>
                <a:sym typeface="+mn-lt"/>
              </a:rPr>
              <a:t>文献综述的写作</a:t>
            </a:r>
            <a:r>
              <a:rPr kumimoji="1" lang="en-US" altLang="zh-CN" dirty="0">
                <a:cs typeface="+mn-ea"/>
                <a:sym typeface="+mn-lt"/>
              </a:rPr>
              <a:t>Writing Literature Review</a:t>
            </a:r>
            <a:endParaRPr lang="zh-CN" altLang="en-US" dirty="0"/>
          </a:p>
        </p:txBody>
      </p:sp>
    </p:spTree>
    <p:extLst>
      <p:ext uri="{BB962C8B-B14F-4D97-AF65-F5344CB8AC3E}">
        <p14:creationId xmlns:p14="http://schemas.microsoft.com/office/powerpoint/2010/main" val="32388056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836247"/>
            <a:ext cx="12045620" cy="558474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sym typeface="+mn-lt"/>
              </a:rPr>
              <a:t>They related the minimum wage, measured as the minimum wage divided by the average manufacturing wage, to the percentages of union workers, women, and 15- to 19-year-olds in the labor force, the current year unemployment rate, the inflation rate, the percentage of employment in small firms (less than 20 employees), and a “convergence” variable that measures average manufacturing wages in a province divided by average wages in Canada. This model was tested with ordinary least squares for a pooled sample covering nine provinces for the years 1975 to 1982, with no fixed effects for provinces or years. All variables had negative coefficients that were significant at the 5 percent level, except for the union variable which was, unexpectedly, negative and insignificant...</a:t>
            </a:r>
          </a:p>
          <a:p>
            <a:pPr algn="just">
              <a:lnSpc>
                <a:spcPct val="150000"/>
              </a:lnSpc>
            </a:pPr>
            <a:r>
              <a:rPr lang="zh-CN" altLang="en-US" sz="2200" dirty="0">
                <a:solidFill>
                  <a:srgbClr val="FF0000"/>
                </a:solidFill>
                <a:latin typeface="Times New Roman" panose="02020603050405020304" pitchFamily="18" charset="0"/>
                <a:ea typeface="+mn-ea"/>
                <a:cs typeface="+mn-cs"/>
                <a:sym typeface="+mn-lt"/>
              </a:rPr>
              <a:t>        在例</a:t>
            </a:r>
            <a:r>
              <a:rPr lang="en-US" altLang="zh-CN" sz="2200" dirty="0">
                <a:solidFill>
                  <a:srgbClr val="FF0000"/>
                </a:solidFill>
                <a:latin typeface="Times New Roman" panose="02020603050405020304" pitchFamily="18" charset="0"/>
                <a:ea typeface="+mn-ea"/>
                <a:cs typeface="+mn-cs"/>
                <a:sym typeface="+mn-lt"/>
              </a:rPr>
              <a:t>2</a:t>
            </a:r>
            <a:r>
              <a:rPr lang="zh-CN" altLang="en-US" sz="2200" dirty="0">
                <a:solidFill>
                  <a:srgbClr val="FF0000"/>
                </a:solidFill>
                <a:latin typeface="Times New Roman" panose="02020603050405020304" pitchFamily="18" charset="0"/>
                <a:ea typeface="+mn-ea"/>
                <a:cs typeface="+mn-cs"/>
                <a:sym typeface="+mn-lt"/>
              </a:rPr>
              <a:t>中，作者按照不同国家采用的不同研究方法组织文献综述，比较了美国和加拿大两国的学者在研究最低工资</a:t>
            </a:r>
            <a:r>
              <a:rPr lang="en-US" altLang="zh-CN" sz="2200" dirty="0">
                <a:solidFill>
                  <a:srgbClr val="FF0000"/>
                </a:solidFill>
                <a:latin typeface="Times New Roman" panose="02020603050405020304" pitchFamily="18" charset="0"/>
                <a:ea typeface="+mn-ea"/>
                <a:cs typeface="+mn-cs"/>
                <a:sym typeface="+mn-lt"/>
              </a:rPr>
              <a:t>(minimum wage)</a:t>
            </a:r>
            <a:r>
              <a:rPr lang="zh-CN" altLang="en-US" sz="2200" dirty="0">
                <a:solidFill>
                  <a:srgbClr val="FF0000"/>
                </a:solidFill>
                <a:latin typeface="Times New Roman" panose="02020603050405020304" pitchFamily="18" charset="0"/>
                <a:ea typeface="+mn-ea"/>
                <a:cs typeface="+mn-cs"/>
                <a:sym typeface="+mn-lt"/>
              </a:rPr>
              <a:t>方面的异同。</a:t>
            </a:r>
            <a:endParaRPr lang="en-US" altLang="zh-CN" sz="2200" dirty="0">
              <a:solidFill>
                <a:srgbClr val="FF0000"/>
              </a:solidFill>
              <a:latin typeface="Times New Roman" panose="02020603050405020304" pitchFamily="18" charset="0"/>
              <a:ea typeface="+mn-ea"/>
              <a:cs typeface="+mn-cs"/>
              <a:sym typeface="+mn-lt"/>
            </a:endParaRPr>
          </a:p>
        </p:txBody>
      </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3" y="183880"/>
            <a:ext cx="6435012" cy="652366"/>
          </a:xfrm>
        </p:spPr>
        <p:txBody>
          <a:bodyPr>
            <a:normAutofit fontScale="92500"/>
          </a:bodyPr>
          <a:lstStyle/>
          <a:p>
            <a:r>
              <a:rPr kumimoji="1" lang="zh-CN" altLang="en-US" dirty="0">
                <a:cs typeface="+mn-ea"/>
                <a:sym typeface="+mn-lt"/>
              </a:rPr>
              <a:t>文献综述的写作</a:t>
            </a:r>
            <a:r>
              <a:rPr kumimoji="1" lang="en-US" altLang="zh-CN" dirty="0">
                <a:cs typeface="+mn-ea"/>
                <a:sym typeface="+mn-lt"/>
              </a:rPr>
              <a:t>Writing Literature Review</a:t>
            </a:r>
            <a:endParaRPr lang="zh-CN" altLang="en-US" dirty="0"/>
          </a:p>
        </p:txBody>
      </p:sp>
    </p:spTree>
    <p:extLst>
      <p:ext uri="{BB962C8B-B14F-4D97-AF65-F5344CB8AC3E}">
        <p14:creationId xmlns:p14="http://schemas.microsoft.com/office/powerpoint/2010/main" val="273234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970786"/>
            <a:ext cx="12192000" cy="5887213"/>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sym typeface="+mn-lt"/>
              </a:rPr>
              <a:t>例</a:t>
            </a:r>
            <a:r>
              <a:rPr lang="en-US" altLang="zh-CN" sz="2200" dirty="0" smtClean="0">
                <a:solidFill>
                  <a:schemeClr val="tx1"/>
                </a:solidFill>
                <a:latin typeface="Times New Roman" panose="02020603050405020304" pitchFamily="18" charset="0"/>
                <a:sym typeface="+mn-lt"/>
              </a:rPr>
              <a:t>3</a:t>
            </a:r>
            <a:r>
              <a:rPr lang="zh-CN" altLang="en-US" sz="2200" dirty="0" smtClean="0">
                <a:solidFill>
                  <a:schemeClr val="tx1"/>
                </a:solidFill>
                <a:latin typeface="Times New Roman" panose="02020603050405020304" pitchFamily="18" charset="0"/>
                <a:sym typeface="+mn-lt"/>
              </a:rPr>
              <a:t>：</a:t>
            </a:r>
            <a:endParaRPr lang="en-US" altLang="zh-CN" sz="2200" dirty="0">
              <a:solidFill>
                <a:schemeClr val="tx1"/>
              </a:solidFill>
              <a:latin typeface="Times New Roman" panose="02020603050405020304" pitchFamily="18" charset="0"/>
              <a:sym typeface="+mn-lt"/>
            </a:endParaRPr>
          </a:p>
          <a:p>
            <a:pPr algn="just">
              <a:lnSpc>
                <a:spcPct val="150000"/>
              </a:lnSpc>
            </a:pPr>
            <a:r>
              <a:rPr lang="en-US" altLang="zh-CN" sz="2200" dirty="0">
                <a:solidFill>
                  <a:schemeClr val="tx1"/>
                </a:solidFill>
                <a:latin typeface="Times New Roman" panose="02020603050405020304" pitchFamily="18" charset="0"/>
                <a:sym typeface="+mn-lt"/>
              </a:rPr>
              <a:t>    Despite this importance, most of the professional and scholarly literature on downtown development has neglected small cities. Frieden and </a:t>
            </a:r>
            <a:r>
              <a:rPr lang="en-US" altLang="zh-CN" sz="2200" dirty="0" err="1">
                <a:solidFill>
                  <a:schemeClr val="tx1"/>
                </a:solidFill>
                <a:latin typeface="Times New Roman" panose="02020603050405020304" pitchFamily="18" charset="0"/>
                <a:sym typeface="+mn-lt"/>
              </a:rPr>
              <a:t>Sagalyn’s</a:t>
            </a:r>
            <a:r>
              <a:rPr lang="en-US" altLang="zh-CN" sz="2200" dirty="0">
                <a:solidFill>
                  <a:schemeClr val="tx1"/>
                </a:solidFill>
                <a:latin typeface="Times New Roman" panose="02020603050405020304" pitchFamily="18" charset="0"/>
                <a:sym typeface="+mn-lt"/>
              </a:rPr>
              <a:t> (1989) widely cited book Downtown, Inc. concentrates on large-scale projects in Seattle, Boston, St. Paul, and San Diego, while </a:t>
            </a:r>
            <a:r>
              <a:rPr lang="en-US" altLang="zh-CN" sz="2200" dirty="0" err="1">
                <a:solidFill>
                  <a:schemeClr val="tx1"/>
                </a:solidFill>
                <a:latin typeface="Times New Roman" panose="02020603050405020304" pitchFamily="18" charset="0"/>
                <a:sym typeface="+mn-lt"/>
              </a:rPr>
              <a:t>Loukaitou</a:t>
            </a:r>
            <a:r>
              <a:rPr lang="en-US" altLang="zh-CN" sz="2200" dirty="0">
                <a:solidFill>
                  <a:schemeClr val="tx1"/>
                </a:solidFill>
                <a:latin typeface="Times New Roman" panose="02020603050405020304" pitchFamily="18" charset="0"/>
                <a:sym typeface="+mn-lt"/>
              </a:rPr>
              <a:t>-Sideris and Banerjee (1998) profile Los Angeles, San Francisco, and San Diego in their book on downtown design. Almost all the examples provided in Whyte (1988), Abbott (1993), and Robertson (1995) are from large cities, and Brooks and Young (1993) use New Orleans as their case study. The Downtown Development Handbook (</a:t>
            </a:r>
            <a:r>
              <a:rPr lang="en-US" altLang="zh-CN" sz="2200" dirty="0" err="1">
                <a:solidFill>
                  <a:schemeClr val="tx1"/>
                </a:solidFill>
                <a:latin typeface="Times New Roman" panose="02020603050405020304" pitchFamily="18" charset="0"/>
                <a:sym typeface="+mn-lt"/>
              </a:rPr>
              <a:t>McBee</a:t>
            </a:r>
            <a:r>
              <a:rPr lang="en-US" altLang="zh-CN" sz="2200" dirty="0">
                <a:solidFill>
                  <a:schemeClr val="tx1"/>
                </a:solidFill>
                <a:latin typeface="Times New Roman" panose="02020603050405020304" pitchFamily="18" charset="0"/>
                <a:sym typeface="+mn-lt"/>
              </a:rPr>
              <a:t>, 1992), considered by many to be the bible of downtown development, is heavily dependent on projects in large cities to illustrate key points. Articles addressing a particular downtown development strategy such as retailing (Robertson, 1997; Sawicki, 1989), stadiums (Noll &amp; Zimbalist, 1997; </a:t>
            </a:r>
            <a:r>
              <a:rPr lang="en-US" altLang="zh-CN" sz="2200" dirty="0" err="1">
                <a:solidFill>
                  <a:schemeClr val="tx1"/>
                </a:solidFill>
                <a:latin typeface="Times New Roman" panose="02020603050405020304" pitchFamily="18" charset="0"/>
                <a:sym typeface="+mn-lt"/>
              </a:rPr>
              <a:t>Rosentraub</a:t>
            </a:r>
            <a:r>
              <a:rPr lang="en-US" altLang="zh-CN" sz="2200" dirty="0">
                <a:solidFill>
                  <a:schemeClr val="tx1"/>
                </a:solidFill>
                <a:latin typeface="Times New Roman" panose="02020603050405020304" pitchFamily="18" charset="0"/>
                <a:sym typeface="+mn-lt"/>
              </a:rPr>
              <a:t>, Swindell, </a:t>
            </a:r>
            <a:r>
              <a:rPr lang="en-US" altLang="zh-CN" sz="2200" dirty="0" err="1">
                <a:solidFill>
                  <a:schemeClr val="tx1"/>
                </a:solidFill>
                <a:latin typeface="Times New Roman" panose="02020603050405020304" pitchFamily="18" charset="0"/>
                <a:sym typeface="+mn-lt"/>
              </a:rPr>
              <a:t>Pryzbylski</a:t>
            </a:r>
            <a:r>
              <a:rPr lang="en-US" altLang="zh-CN" sz="2200" dirty="0">
                <a:solidFill>
                  <a:schemeClr val="tx1"/>
                </a:solidFill>
                <a:latin typeface="Times New Roman" panose="02020603050405020304" pitchFamily="18" charset="0"/>
                <a:sym typeface="+mn-lt"/>
              </a:rPr>
              <a:t>, &amp; Mullins, 1994), pedestrianization (Byers, 1998; Robertson, 1993), and open space (</a:t>
            </a:r>
            <a:r>
              <a:rPr lang="en-US" altLang="zh-CN" sz="2200" dirty="0" err="1">
                <a:solidFill>
                  <a:schemeClr val="tx1"/>
                </a:solidFill>
                <a:latin typeface="Times New Roman" panose="02020603050405020304" pitchFamily="18" charset="0"/>
                <a:sym typeface="+mn-lt"/>
              </a:rPr>
              <a:t>Loukaitou</a:t>
            </a:r>
            <a:r>
              <a:rPr lang="en-US" altLang="zh-CN" sz="2200" dirty="0">
                <a:solidFill>
                  <a:schemeClr val="tx1"/>
                </a:solidFill>
                <a:latin typeface="Times New Roman" panose="02020603050405020304" pitchFamily="18" charset="0"/>
                <a:sym typeface="+mn-lt"/>
              </a:rPr>
              <a:t>-Sideris, 1993; </a:t>
            </a:r>
            <a:r>
              <a:rPr lang="en-US" altLang="zh-CN" sz="2200" dirty="0" err="1">
                <a:solidFill>
                  <a:schemeClr val="tx1"/>
                </a:solidFill>
                <a:latin typeface="Times New Roman" panose="02020603050405020304" pitchFamily="18" charset="0"/>
                <a:sym typeface="+mn-lt"/>
              </a:rPr>
              <a:t>Mozingo</a:t>
            </a:r>
            <a:r>
              <a:rPr lang="en-US" altLang="zh-CN" sz="2200" dirty="0">
                <a:solidFill>
                  <a:schemeClr val="tx1"/>
                </a:solidFill>
                <a:latin typeface="Times New Roman" panose="02020603050405020304" pitchFamily="18" charset="0"/>
                <a:sym typeface="+mn-lt"/>
              </a:rPr>
              <a:t>, 1989) all emphasize large cities as well ...</a:t>
            </a:r>
            <a:endParaRPr lang="en-US" altLang="zh-CN" sz="2200" dirty="0">
              <a:solidFill>
                <a:schemeClr val="tx1"/>
              </a:solidFill>
              <a:latin typeface="Times New Roman" panose="02020603050405020304" pitchFamily="18" charset="0"/>
              <a:ea typeface="+mn-ea"/>
              <a:cs typeface="+mn-cs"/>
              <a:sym typeface="+mn-lt"/>
            </a:endParaRPr>
          </a:p>
        </p:txBody>
      </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3" y="183880"/>
            <a:ext cx="6435012" cy="652366"/>
          </a:xfrm>
        </p:spPr>
        <p:txBody>
          <a:bodyPr>
            <a:normAutofit fontScale="92500"/>
          </a:bodyPr>
          <a:lstStyle/>
          <a:p>
            <a:r>
              <a:rPr kumimoji="1" lang="zh-CN" altLang="en-US" dirty="0">
                <a:cs typeface="+mn-ea"/>
                <a:sym typeface="+mn-lt"/>
              </a:rPr>
              <a:t>文献综述的写作</a:t>
            </a:r>
            <a:r>
              <a:rPr kumimoji="1" lang="en-US" altLang="zh-CN" dirty="0">
                <a:cs typeface="+mn-ea"/>
                <a:sym typeface="+mn-lt"/>
              </a:rPr>
              <a:t>Writing Literature Review</a:t>
            </a:r>
            <a:endParaRPr lang="zh-CN" altLang="en-US" dirty="0"/>
          </a:p>
        </p:txBody>
      </p:sp>
      <p:sp>
        <p:nvSpPr>
          <p:cNvPr id="4" name="对角圆角矩形 3">
            <a:extLst>
              <a:ext uri="{FF2B5EF4-FFF2-40B4-BE49-F238E27FC236}">
                <a16:creationId xmlns:a16="http://schemas.microsoft.com/office/drawing/2014/main" id="{5CC62FA1-A957-E446-8F1B-7E506DA3A425}"/>
              </a:ext>
            </a:extLst>
          </p:cNvPr>
          <p:cNvSpPr/>
          <p:nvPr/>
        </p:nvSpPr>
        <p:spPr>
          <a:xfrm>
            <a:off x="7734300" y="0"/>
            <a:ext cx="4457700" cy="133154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zh-CN" altLang="en-US" sz="2200" dirty="0"/>
              <a:t>在例</a:t>
            </a:r>
            <a:r>
              <a:rPr kumimoji="1" lang="en-US" altLang="zh-CN" sz="2200" dirty="0"/>
              <a:t>3</a:t>
            </a:r>
            <a:r>
              <a:rPr kumimoji="1" lang="zh-CN" altLang="en-US" sz="2200" dirty="0"/>
              <a:t>中，作者按照城市研究不同的方面对文献综述进行组织，旨在阐明作者的</a:t>
            </a:r>
            <a:r>
              <a:rPr kumimoji="1" lang="zh-CN" altLang="en-US" sz="2200" dirty="0" smtClean="0"/>
              <a:t>观点</a:t>
            </a:r>
            <a:r>
              <a:rPr kumimoji="1" lang="zh-CN" altLang="en-US" sz="2200" dirty="0"/>
              <a:t>：</a:t>
            </a:r>
            <a:r>
              <a:rPr kumimoji="1" lang="zh-CN" altLang="en-US" sz="2200" dirty="0" smtClean="0"/>
              <a:t>城市</a:t>
            </a:r>
            <a:r>
              <a:rPr kumimoji="1" lang="zh-CN" altLang="en-US" sz="2200" dirty="0"/>
              <a:t>发展的研究忽视了小规模城市。</a:t>
            </a:r>
          </a:p>
        </p:txBody>
      </p:sp>
    </p:spTree>
    <p:extLst>
      <p:ext uri="{BB962C8B-B14F-4D97-AF65-F5344CB8AC3E}">
        <p14:creationId xmlns:p14="http://schemas.microsoft.com/office/powerpoint/2010/main" val="2870245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1603788"/>
            <a:ext cx="4210049" cy="701262"/>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我们看下面转述的一个</a:t>
            </a:r>
            <a:r>
              <a:rPr lang="zh-CN" altLang="en-US" sz="2200" dirty="0" smtClean="0">
                <a:solidFill>
                  <a:schemeClr val="tx1"/>
                </a:solidFill>
                <a:latin typeface="Times New Roman" panose="02020603050405020304" pitchFamily="18" charset="0"/>
                <a:ea typeface="+mn-ea"/>
                <a:cs typeface="+mn-cs"/>
                <a:sym typeface="+mn-lt"/>
              </a:rPr>
              <a:t>例子</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3377871" cy="653984"/>
            <a:chOff x="2277191" y="2378482"/>
            <a:chExt cx="5586764"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5586764"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5325403"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4.2.1 </a:t>
              </a:r>
              <a:r>
                <a:rPr lang="zh-CN" altLang="en-US" sz="2200" dirty="0">
                  <a:solidFill>
                    <a:schemeClr val="bg1"/>
                  </a:solidFill>
                  <a:latin typeface="Times New Roman" panose="02020603050405020304" pitchFamily="18" charset="0"/>
                  <a:cs typeface="+mn-ea"/>
                  <a:sym typeface="+mn-lt"/>
                </a:rPr>
                <a:t>转述 </a:t>
              </a:r>
              <a:r>
                <a:rPr lang="en-US" altLang="zh-CN" sz="2200" dirty="0">
                  <a:solidFill>
                    <a:schemeClr val="bg1"/>
                  </a:solidFill>
                  <a:latin typeface="Times New Roman" panose="02020603050405020304" pitchFamily="18" charset="0"/>
                  <a:cs typeface="+mn-ea"/>
                  <a:sym typeface="+mn-lt"/>
                </a:rPr>
                <a:t>Paraphrase</a:t>
              </a:r>
            </a:p>
          </p:txBody>
        </p:sp>
      </p:grpSp>
      <p:sp>
        <p:nvSpPr>
          <p:cNvPr id="2" name="文本框 1">
            <a:extLst>
              <a:ext uri="{FF2B5EF4-FFF2-40B4-BE49-F238E27FC236}">
                <a16:creationId xmlns:a16="http://schemas.microsoft.com/office/drawing/2014/main" id="{6776EDC0-F898-3449-9282-FCE566EE8FB2}"/>
              </a:ext>
            </a:extLst>
          </p:cNvPr>
          <p:cNvSpPr txBox="1"/>
          <p:nvPr/>
        </p:nvSpPr>
        <p:spPr>
          <a:xfrm>
            <a:off x="685800" y="2405034"/>
            <a:ext cx="4956912" cy="1785104"/>
          </a:xfrm>
          <a:prstGeom prst="rect">
            <a:avLst/>
          </a:prstGeom>
          <a:noFill/>
          <a:ln>
            <a:solidFill>
              <a:schemeClr val="tx1"/>
            </a:solidFill>
          </a:ln>
        </p:spPr>
        <p:txBody>
          <a:bodyPr wrap="square" rtlCol="0">
            <a:spAutoFit/>
          </a:bodyPr>
          <a:lstStyle/>
          <a:p>
            <a:pPr algn="ctr"/>
            <a:r>
              <a:rPr kumimoji="1" lang="en-US" altLang="zh-CN" sz="2200" b="1" dirty="0">
                <a:latin typeface="Times New Roman" panose="02020603050405020304" pitchFamily="18" charset="0"/>
                <a:cs typeface="Times New Roman" panose="02020603050405020304" pitchFamily="18" charset="0"/>
              </a:rPr>
              <a:t>Source </a:t>
            </a:r>
          </a:p>
          <a:p>
            <a:pPr algn="ctr"/>
            <a:endParaRPr kumimoji="1" lang="en-US" altLang="zh-CN" sz="2200" b="1" dirty="0">
              <a:latin typeface="Times New Roman" panose="02020603050405020304" pitchFamily="18" charset="0"/>
              <a:cs typeface="Times New Roman" panose="02020603050405020304" pitchFamily="18" charset="0"/>
            </a:endParaRPr>
          </a:p>
          <a:p>
            <a:pPr algn="just"/>
            <a:r>
              <a:rPr kumimoji="1" lang="en-US" altLang="zh-CN" sz="2200" dirty="0">
                <a:latin typeface="Times New Roman" panose="02020603050405020304" pitchFamily="18" charset="0"/>
                <a:cs typeface="Times New Roman" panose="02020603050405020304" pitchFamily="18" charset="0"/>
              </a:rPr>
              <a:t>China has long been the world’s most populous nation</a:t>
            </a:r>
            <a:r>
              <a:rPr kumimoji="1" lang="zh-CN" altLang="en-US" sz="2200" dirty="0">
                <a:latin typeface="Times New Roman" panose="02020603050405020304" pitchFamily="18" charset="0"/>
                <a:cs typeface="Times New Roman" panose="02020603050405020304" pitchFamily="18" charset="0"/>
              </a:rPr>
              <a:t> </a:t>
            </a:r>
            <a:r>
              <a:rPr kumimoji="1" lang="en-US" altLang="zh-CN" sz="2200" dirty="0">
                <a:latin typeface="Times New Roman" panose="02020603050405020304" pitchFamily="18" charset="0"/>
                <a:cs typeface="Times New Roman" panose="02020603050405020304" pitchFamily="18" charset="0"/>
              </a:rPr>
              <a:t>but no one knew exactly how populous it was until last week. </a:t>
            </a:r>
          </a:p>
        </p:txBody>
      </p:sp>
      <p:sp>
        <p:nvSpPr>
          <p:cNvPr id="12" name="文本框 11">
            <a:extLst>
              <a:ext uri="{FF2B5EF4-FFF2-40B4-BE49-F238E27FC236}">
                <a16:creationId xmlns:a16="http://schemas.microsoft.com/office/drawing/2014/main" id="{D7BAD70C-1939-9144-9268-6B7DDADC949D}"/>
              </a:ext>
            </a:extLst>
          </p:cNvPr>
          <p:cNvSpPr txBox="1"/>
          <p:nvPr/>
        </p:nvSpPr>
        <p:spPr>
          <a:xfrm>
            <a:off x="6096000" y="2405034"/>
            <a:ext cx="5657850" cy="1785104"/>
          </a:xfrm>
          <a:prstGeom prst="rect">
            <a:avLst/>
          </a:prstGeom>
          <a:noFill/>
          <a:ln>
            <a:solidFill>
              <a:schemeClr val="tx1"/>
            </a:solidFill>
          </a:ln>
        </p:spPr>
        <p:txBody>
          <a:bodyPr wrap="square" rtlCol="0">
            <a:spAutoFit/>
          </a:bodyPr>
          <a:lstStyle/>
          <a:p>
            <a:pPr algn="ctr"/>
            <a:r>
              <a:rPr kumimoji="1" lang="en-US" altLang="zh-CN" sz="2200" b="1" dirty="0">
                <a:latin typeface="Times New Roman" panose="02020603050405020304" pitchFamily="18" charset="0"/>
                <a:cs typeface="Times New Roman" panose="02020603050405020304" pitchFamily="18" charset="0"/>
              </a:rPr>
              <a:t>Paraphrased </a:t>
            </a:r>
          </a:p>
          <a:p>
            <a:pPr algn="ctr"/>
            <a:endParaRPr kumimoji="1" lang="en-US" altLang="zh-CN" sz="2200" b="1" dirty="0">
              <a:latin typeface="Times New Roman" panose="02020603050405020304" pitchFamily="18" charset="0"/>
              <a:cs typeface="Times New Roman" panose="02020603050405020304" pitchFamily="18" charset="0"/>
            </a:endParaRPr>
          </a:p>
          <a:p>
            <a:pPr algn="just"/>
            <a:r>
              <a:rPr kumimoji="1" lang="en-US" altLang="zh-CN" sz="2200" dirty="0">
                <a:latin typeface="Times New Roman" panose="02020603050405020304" pitchFamily="18" charset="0"/>
                <a:cs typeface="Times New Roman" panose="02020603050405020304" pitchFamily="18" charset="0"/>
              </a:rPr>
              <a:t>Although China has been the world’s most populated country for many years, the exact population was not known until a week ago. </a:t>
            </a:r>
          </a:p>
        </p:txBody>
      </p:sp>
      <p:sp>
        <p:nvSpPr>
          <p:cNvPr id="13" name="TextBox 77">
            <a:extLst>
              <a:ext uri="{FF2B5EF4-FFF2-40B4-BE49-F238E27FC236}">
                <a16:creationId xmlns:a16="http://schemas.microsoft.com/office/drawing/2014/main" id="{8A6DDFC3-8C28-1545-8FBD-9794CDA679FD}"/>
              </a:ext>
            </a:extLst>
          </p:cNvPr>
          <p:cNvSpPr txBox="1"/>
          <p:nvPr/>
        </p:nvSpPr>
        <p:spPr>
          <a:xfrm>
            <a:off x="0" y="3873838"/>
            <a:ext cx="12192000" cy="2660312"/>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在转述时应注意以下几点</a:t>
            </a:r>
            <a:r>
              <a:rPr lang="en-US" altLang="zh-CN" sz="2200" dirty="0">
                <a:solidFill>
                  <a:schemeClr val="tx1"/>
                </a:solidFill>
                <a:latin typeface="Times New Roman" panose="02020603050405020304" pitchFamily="18" charset="0"/>
                <a:ea typeface="+mn-ea"/>
                <a:cs typeface="+mn-cs"/>
                <a:sym typeface="+mn-lt"/>
              </a:rPr>
              <a:t>:</a:t>
            </a:r>
          </a:p>
          <a:p>
            <a:pPr>
              <a:lnSpc>
                <a:spcPct val="150000"/>
              </a:lnSpc>
            </a:pPr>
            <a:r>
              <a:rPr lang="en-US" altLang="zh-CN" sz="2200" dirty="0">
                <a:solidFill>
                  <a:schemeClr val="tx1"/>
                </a:solidFill>
                <a:latin typeface="Times New Roman" panose="02020603050405020304" pitchFamily="18" charset="0"/>
                <a:ea typeface="+mn-ea"/>
                <a:cs typeface="+mn-cs"/>
                <a:sym typeface="+mn-lt"/>
              </a:rPr>
              <a:t>1.</a:t>
            </a:r>
            <a:r>
              <a:rPr lang="zh-CN" altLang="en-US" sz="2200" dirty="0">
                <a:solidFill>
                  <a:schemeClr val="tx1"/>
                </a:solidFill>
                <a:latin typeface="Times New Roman" panose="02020603050405020304" pitchFamily="18" charset="0"/>
                <a:ea typeface="+mn-ea"/>
                <a:cs typeface="+mn-cs"/>
                <a:sym typeface="+mn-lt"/>
              </a:rPr>
              <a:t> </a:t>
            </a:r>
            <a:r>
              <a:rPr lang="zh-CN" altLang="en-US" sz="2200" b="1" dirty="0">
                <a:solidFill>
                  <a:srgbClr val="FF0000"/>
                </a:solidFill>
                <a:latin typeface="Times New Roman" panose="02020603050405020304" pitchFamily="18" charset="0"/>
                <a:ea typeface="+mn-ea"/>
                <a:cs typeface="+mn-cs"/>
                <a:sym typeface="+mn-lt"/>
              </a:rPr>
              <a:t>结构</a:t>
            </a:r>
            <a:r>
              <a:rPr lang="en-US" altLang="zh-CN" sz="2200" b="1" dirty="0">
                <a:solidFill>
                  <a:srgbClr val="FF0000"/>
                </a:solidFill>
                <a:latin typeface="Times New Roman" panose="02020603050405020304" pitchFamily="18" charset="0"/>
                <a:ea typeface="+mn-ea"/>
                <a:cs typeface="+mn-cs"/>
                <a:sym typeface="+mn-lt"/>
              </a:rPr>
              <a:t>(structure</a:t>
            </a:r>
            <a:r>
              <a:rPr lang="en-US" altLang="zh-CN" sz="2200" b="1" dirty="0" smtClean="0">
                <a:solidFill>
                  <a:srgbClr val="FF0000"/>
                </a:solidFill>
                <a:latin typeface="Times New Roman" panose="02020603050405020304" pitchFamily="18" charset="0"/>
                <a:ea typeface="+mn-ea"/>
                <a:cs typeface="+mn-cs"/>
                <a:sym typeface="+mn-lt"/>
              </a:rPr>
              <a:t>)</a:t>
            </a:r>
            <a:r>
              <a:rPr lang="zh-CN" altLang="en-US" sz="2200" b="1" dirty="0" smtClean="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转述</a:t>
            </a:r>
            <a:r>
              <a:rPr lang="zh-CN" altLang="en-US" sz="2200" dirty="0">
                <a:solidFill>
                  <a:srgbClr val="FF0000"/>
                </a:solidFill>
                <a:latin typeface="Times New Roman" panose="02020603050405020304" pitchFamily="18" charset="0"/>
                <a:ea typeface="+mn-ea"/>
                <a:cs typeface="+mn-cs"/>
                <a:sym typeface="+mn-lt"/>
              </a:rPr>
              <a:t>后，语法结构在不改变意思的前提下要尽量改变。</a:t>
            </a:r>
            <a:r>
              <a:rPr lang="zh-CN" altLang="en-US" sz="2200" dirty="0">
                <a:solidFill>
                  <a:schemeClr val="tx1"/>
                </a:solidFill>
                <a:latin typeface="Times New Roman" panose="02020603050405020304" pitchFamily="18" charset="0"/>
                <a:ea typeface="+mn-ea"/>
                <a:cs typeface="+mn-cs"/>
                <a:sym typeface="+mn-lt"/>
              </a:rPr>
              <a:t>这点往往通过把长句变成短句或把短句变成长句的办法来实现。在上面这个例子里，我们看到转述句保持了原来的意义，而句子结构发生了</a:t>
            </a:r>
            <a:r>
              <a:rPr lang="zh-CN" altLang="en-US" sz="2200" dirty="0" smtClean="0">
                <a:solidFill>
                  <a:schemeClr val="tx1"/>
                </a:solidFill>
                <a:latin typeface="Times New Roman" panose="02020603050405020304" pitchFamily="18" charset="0"/>
                <a:ea typeface="+mn-ea"/>
                <a:cs typeface="+mn-cs"/>
                <a:sym typeface="+mn-lt"/>
              </a:rPr>
              <a:t>变化</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不仅</a:t>
            </a:r>
            <a:r>
              <a:rPr lang="zh-CN" altLang="en-US" sz="2200" dirty="0">
                <a:solidFill>
                  <a:schemeClr val="tx1"/>
                </a:solidFill>
                <a:latin typeface="Times New Roman" panose="02020603050405020304" pitchFamily="18" charset="0"/>
                <a:ea typeface="+mn-ea"/>
                <a:cs typeface="+mn-cs"/>
                <a:sym typeface="+mn-lt"/>
              </a:rPr>
              <a:t>从并列句变成从属句，而且其中有 一句从主动语态变成了被动语态。</a:t>
            </a:r>
            <a:endParaRPr lang="en-US" altLang="zh-CN" sz="2200" dirty="0">
              <a:solidFill>
                <a:schemeClr val="tx1"/>
              </a:solidFill>
              <a:latin typeface="Times New Roman" panose="02020603050405020304" pitchFamily="18" charset="0"/>
              <a:ea typeface="+mn-ea"/>
              <a:cs typeface="+mn-cs"/>
              <a:sym typeface="+mn-lt"/>
            </a:endParaRPr>
          </a:p>
        </p:txBody>
      </p:sp>
      <p:sp>
        <p:nvSpPr>
          <p:cNvPr id="14" name="圆角矩形 1">
            <a:extLst>
              <a:ext uri="{FF2B5EF4-FFF2-40B4-BE49-F238E27FC236}">
                <a16:creationId xmlns:a16="http://schemas.microsoft.com/office/drawing/2014/main" id="{04A0623C-43F4-4D75-994B-1391DE78675E}"/>
              </a:ext>
            </a:extLst>
          </p:cNvPr>
          <p:cNvSpPr/>
          <p:nvPr/>
        </p:nvSpPr>
        <p:spPr>
          <a:xfrm>
            <a:off x="887567" y="69412"/>
            <a:ext cx="7861128" cy="103876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A1D18588-E107-4199-9A51-42986A3E6029}"/>
              </a:ext>
            </a:extLst>
          </p:cNvPr>
          <p:cNvSpPr txBox="1"/>
          <p:nvPr/>
        </p:nvSpPr>
        <p:spPr>
          <a:xfrm>
            <a:off x="1178500" y="289018"/>
            <a:ext cx="7570195" cy="495777"/>
          </a:xfrm>
          <a:prstGeom prst="rect">
            <a:avLst/>
          </a:prstGeom>
          <a:noFill/>
        </p:spPr>
        <p:txBody>
          <a:bodyPr wrap="square" rtlCol="0">
            <a:spAutoFit/>
          </a:bodyPr>
          <a:lstStyle/>
          <a:p>
            <a:pPr>
              <a:lnSpc>
                <a:spcPct val="130000"/>
              </a:lnSpc>
              <a:spcBef>
                <a:spcPts val="600"/>
              </a:spcBef>
            </a:pPr>
            <a:r>
              <a:rPr lang="en-US" altLang="zh-CN" sz="2200" u="sng" dirty="0">
                <a:solidFill>
                  <a:schemeClr val="bg1"/>
                </a:solidFill>
                <a:latin typeface="Times New Roman" panose="02020603050405020304" pitchFamily="18" charset="0"/>
                <a:cs typeface="+mn-ea"/>
                <a:sym typeface="+mn-lt"/>
              </a:rPr>
              <a:t>4.2 </a:t>
            </a:r>
            <a:r>
              <a:rPr lang="zh-CN" altLang="en-US" sz="2200" u="sng" dirty="0">
                <a:solidFill>
                  <a:schemeClr val="bg1"/>
                </a:solidFill>
                <a:latin typeface="Times New Roman" panose="02020603050405020304" pitchFamily="18" charset="0"/>
                <a:cs typeface="+mn-ea"/>
                <a:sym typeface="+mn-lt"/>
              </a:rPr>
              <a:t>文献综述的写作技巧 </a:t>
            </a:r>
            <a:r>
              <a:rPr lang="en-US" altLang="zh-CN" sz="2200" u="sng" dirty="0">
                <a:solidFill>
                  <a:schemeClr val="bg1"/>
                </a:solidFill>
                <a:latin typeface="Times New Roman" panose="02020603050405020304" pitchFamily="18" charset="0"/>
                <a:cs typeface="+mn-ea"/>
                <a:sym typeface="+mn-lt"/>
              </a:rPr>
              <a:t>Tips for Writing Literature Review</a:t>
            </a:r>
          </a:p>
        </p:txBody>
      </p:sp>
      <p:sp>
        <p:nvSpPr>
          <p:cNvPr id="18" name="动作按钮: 后退或前一项 17">
            <a:hlinkClick r:id="rId3" action="ppaction://hlinksldjump" highlightClick="1"/>
            <a:extLst>
              <a:ext uri="{FF2B5EF4-FFF2-40B4-BE49-F238E27FC236}">
                <a16:creationId xmlns:a16="http://schemas.microsoft.com/office/drawing/2014/main" id="{FB2E8E33-0219-4043-827F-47AA906D8348}"/>
              </a:ext>
            </a:extLst>
          </p:cNvPr>
          <p:cNvSpPr/>
          <p:nvPr/>
        </p:nvSpPr>
        <p:spPr>
          <a:xfrm>
            <a:off x="9719936" y="25891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70954170"/>
      </p:ext>
    </p:extLst>
  </p:cSld>
  <p:clrMapOvr>
    <a:masterClrMapping/>
  </p:clrMapOvr>
  <p:transition spd="slow">
    <p:push dir="u"/>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1445581"/>
            <a:ext cx="12045620" cy="497541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dirty="0">
                <a:solidFill>
                  <a:schemeClr val="tx1"/>
                </a:solidFill>
                <a:latin typeface="Times New Roman" panose="02020603050405020304" pitchFamily="18" charset="0"/>
                <a:ea typeface="+mn-ea"/>
                <a:cs typeface="+mn-cs"/>
                <a:sym typeface="+mn-lt"/>
              </a:rPr>
              <a:t>2.</a:t>
            </a:r>
            <a:r>
              <a:rPr lang="zh-CN" altLang="en-US" sz="2200" dirty="0">
                <a:solidFill>
                  <a:schemeClr val="tx1"/>
                </a:solidFill>
                <a:latin typeface="Times New Roman" panose="02020603050405020304" pitchFamily="18" charset="0"/>
                <a:ea typeface="+mn-ea"/>
                <a:cs typeface="+mn-cs"/>
                <a:sym typeface="+mn-lt"/>
              </a:rPr>
              <a:t> </a:t>
            </a:r>
            <a:r>
              <a:rPr lang="zh-CN" altLang="en-US" sz="2200" b="1" dirty="0">
                <a:solidFill>
                  <a:srgbClr val="FF0000"/>
                </a:solidFill>
                <a:latin typeface="Times New Roman" panose="02020603050405020304" pitchFamily="18" charset="0"/>
                <a:ea typeface="+mn-ea"/>
                <a:cs typeface="+mn-cs"/>
                <a:sym typeface="+mn-lt"/>
              </a:rPr>
              <a:t>意思</a:t>
            </a:r>
            <a:r>
              <a:rPr lang="en-US" altLang="zh-CN" sz="2200" b="1" dirty="0">
                <a:solidFill>
                  <a:srgbClr val="FF0000"/>
                </a:solidFill>
                <a:latin typeface="Times New Roman" panose="02020603050405020304" pitchFamily="18" charset="0"/>
                <a:ea typeface="+mn-ea"/>
                <a:cs typeface="+mn-cs"/>
                <a:sym typeface="+mn-lt"/>
              </a:rPr>
              <a:t>(meaning</a:t>
            </a:r>
            <a:r>
              <a:rPr lang="en-US" altLang="zh-CN" sz="2200" b="1" dirty="0" smtClean="0">
                <a:solidFill>
                  <a:srgbClr val="FF0000"/>
                </a:solidFill>
                <a:latin typeface="Times New Roman" panose="02020603050405020304" pitchFamily="18" charset="0"/>
                <a:ea typeface="+mn-ea"/>
                <a:cs typeface="+mn-cs"/>
                <a:sym typeface="+mn-lt"/>
              </a:rPr>
              <a:t>)</a:t>
            </a:r>
            <a:r>
              <a:rPr lang="zh-CN" altLang="en-US" sz="2200" b="1" dirty="0" smtClean="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转述</a:t>
            </a:r>
            <a:r>
              <a:rPr lang="zh-CN" altLang="en-US" sz="2200" dirty="0">
                <a:solidFill>
                  <a:srgbClr val="FF0000"/>
                </a:solidFill>
                <a:latin typeface="Times New Roman" panose="02020603050405020304" pitchFamily="18" charset="0"/>
                <a:ea typeface="+mn-ea"/>
                <a:cs typeface="+mn-cs"/>
                <a:sym typeface="+mn-lt"/>
              </a:rPr>
              <a:t>后的意思不仅要忠实于原文</a:t>
            </a:r>
            <a:r>
              <a:rPr lang="zh-CN" altLang="en-US" sz="2200" dirty="0">
                <a:solidFill>
                  <a:schemeClr val="tx1"/>
                </a:solidFill>
                <a:latin typeface="Times New Roman" panose="02020603050405020304" pitchFamily="18" charset="0"/>
                <a:ea typeface="+mn-ea"/>
                <a:cs typeface="+mn-cs"/>
                <a:sym typeface="+mn-lt"/>
              </a:rPr>
              <a:t>，而且还要保持原文里的各层意思之间的逻辑关系。从上面的例子里，我们看到原文有两个主要意思，</a:t>
            </a:r>
            <a:r>
              <a:rPr lang="zh-CN" altLang="en-US" sz="2200" dirty="0" smtClean="0">
                <a:solidFill>
                  <a:schemeClr val="tx1"/>
                </a:solidFill>
                <a:latin typeface="Times New Roman" panose="02020603050405020304" pitchFamily="18" charset="0"/>
                <a:ea typeface="+mn-ea"/>
                <a:cs typeface="+mn-cs"/>
                <a:sym typeface="+mn-lt"/>
              </a:rPr>
              <a:t>即：“中国人口多”</a:t>
            </a:r>
            <a:r>
              <a:rPr lang="zh-CN" altLang="en-US" sz="2200" dirty="0">
                <a:solidFill>
                  <a:schemeClr val="tx1"/>
                </a:solidFill>
                <a:latin typeface="Times New Roman" panose="02020603050405020304" pitchFamily="18" charset="0"/>
                <a:ea typeface="+mn-ea"/>
                <a:cs typeface="+mn-cs"/>
                <a:sym typeface="+mn-lt"/>
              </a:rPr>
              <a:t>和“一周前才确切知道中国人口的数目”。它们之间是主从逻辑</a:t>
            </a:r>
            <a:r>
              <a:rPr lang="zh-CN" altLang="en-US" sz="2200" dirty="0" smtClean="0">
                <a:solidFill>
                  <a:schemeClr val="tx1"/>
                </a:solidFill>
                <a:latin typeface="Times New Roman" panose="02020603050405020304" pitchFamily="18" charset="0"/>
                <a:ea typeface="+mn-ea"/>
                <a:cs typeface="+mn-cs"/>
                <a:sym typeface="+mn-lt"/>
              </a:rPr>
              <a:t>关系</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前者</a:t>
            </a:r>
            <a:r>
              <a:rPr lang="zh-CN" altLang="en-US" sz="2200" dirty="0">
                <a:solidFill>
                  <a:schemeClr val="tx1"/>
                </a:solidFill>
                <a:latin typeface="Times New Roman" panose="02020603050405020304" pitchFamily="18" charset="0"/>
                <a:ea typeface="+mn-ea"/>
                <a:cs typeface="+mn-cs"/>
                <a:sym typeface="+mn-lt"/>
              </a:rPr>
              <a:t>是“从”，后者是</a:t>
            </a:r>
            <a:r>
              <a:rPr lang="zh-CN" altLang="en-US" sz="2200" dirty="0" smtClean="0">
                <a:solidFill>
                  <a:schemeClr val="tx1"/>
                </a:solidFill>
                <a:latin typeface="Times New Roman" panose="02020603050405020304" pitchFamily="18" charset="0"/>
                <a:ea typeface="+mn-ea"/>
                <a:cs typeface="+mn-cs"/>
                <a:sym typeface="+mn-lt"/>
              </a:rPr>
              <a:t>“主”</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而</a:t>
            </a:r>
            <a:r>
              <a:rPr lang="zh-CN" altLang="en-US" sz="2200" dirty="0">
                <a:solidFill>
                  <a:schemeClr val="tx1"/>
                </a:solidFill>
                <a:latin typeface="Times New Roman" panose="02020603050405020304" pitchFamily="18" charset="0"/>
                <a:ea typeface="+mn-ea"/>
                <a:cs typeface="+mn-cs"/>
                <a:sym typeface="+mn-lt"/>
              </a:rPr>
              <a:t>我们看到的转述句里这两层意思之间保持同样的</a:t>
            </a:r>
            <a:r>
              <a:rPr lang="zh-CN" altLang="en-US" sz="2200" dirty="0" smtClean="0">
                <a:solidFill>
                  <a:schemeClr val="tx1"/>
                </a:solidFill>
                <a:latin typeface="Times New Roman" panose="02020603050405020304" pitchFamily="18" charset="0"/>
                <a:ea typeface="+mn-ea"/>
                <a:cs typeface="+mn-cs"/>
                <a:sym typeface="+mn-lt"/>
              </a:rPr>
              <a:t>主从逻辑</a:t>
            </a:r>
            <a:r>
              <a:rPr lang="zh-CN" altLang="en-US" sz="2200" dirty="0">
                <a:solidFill>
                  <a:schemeClr val="tx1"/>
                </a:solidFill>
                <a:latin typeface="Times New Roman" panose="02020603050405020304" pitchFamily="18" charset="0"/>
                <a:ea typeface="+mn-ea"/>
                <a:cs typeface="+mn-cs"/>
                <a:sym typeface="+mn-lt"/>
              </a:rPr>
              <a:t>关系。 </a:t>
            </a:r>
          </a:p>
          <a:p>
            <a:pPr>
              <a:lnSpc>
                <a:spcPct val="150000"/>
              </a:lnSpc>
            </a:pPr>
            <a:r>
              <a:rPr lang="en-US" altLang="zh-CN" sz="2200" dirty="0">
                <a:solidFill>
                  <a:schemeClr val="tx1"/>
                </a:solidFill>
                <a:latin typeface="Times New Roman" panose="02020603050405020304" pitchFamily="18" charset="0"/>
                <a:ea typeface="+mn-ea"/>
                <a:cs typeface="+mn-cs"/>
                <a:sym typeface="+mn-lt"/>
              </a:rPr>
              <a:t>3.</a:t>
            </a:r>
            <a:r>
              <a:rPr lang="zh-CN" altLang="en-US" sz="2200" dirty="0">
                <a:solidFill>
                  <a:schemeClr val="tx1"/>
                </a:solidFill>
                <a:latin typeface="Times New Roman" panose="02020603050405020304" pitchFamily="18" charset="0"/>
                <a:ea typeface="+mn-ea"/>
                <a:cs typeface="+mn-cs"/>
                <a:sym typeface="+mn-lt"/>
              </a:rPr>
              <a:t> </a:t>
            </a:r>
            <a:r>
              <a:rPr lang="zh-CN" altLang="en-US" sz="2200" b="1" dirty="0">
                <a:solidFill>
                  <a:srgbClr val="FF0000"/>
                </a:solidFill>
                <a:latin typeface="Times New Roman" panose="02020603050405020304" pitchFamily="18" charset="0"/>
                <a:ea typeface="+mn-ea"/>
                <a:cs typeface="+mn-cs"/>
                <a:sym typeface="+mn-lt"/>
              </a:rPr>
              <a:t>用词</a:t>
            </a:r>
            <a:r>
              <a:rPr lang="en-US" altLang="zh-CN" sz="2200" b="1" dirty="0">
                <a:solidFill>
                  <a:srgbClr val="FF0000"/>
                </a:solidFill>
                <a:latin typeface="Times New Roman" panose="02020603050405020304" pitchFamily="18" charset="0"/>
                <a:ea typeface="+mn-ea"/>
                <a:cs typeface="+mn-cs"/>
                <a:sym typeface="+mn-lt"/>
              </a:rPr>
              <a:t>(diction</a:t>
            </a:r>
            <a:r>
              <a:rPr lang="en-US" altLang="zh-CN" sz="2200" b="1" dirty="0" smtClean="0">
                <a:solidFill>
                  <a:srgbClr val="FF0000"/>
                </a:solidFill>
                <a:latin typeface="Times New Roman" panose="02020603050405020304" pitchFamily="18" charset="0"/>
                <a:ea typeface="+mn-ea"/>
                <a:cs typeface="+mn-cs"/>
                <a:sym typeface="+mn-lt"/>
              </a:rPr>
              <a:t>)</a:t>
            </a:r>
            <a:r>
              <a:rPr lang="zh-CN" altLang="en-US" sz="2200" b="1" dirty="0" smtClean="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原文</a:t>
            </a:r>
            <a:r>
              <a:rPr lang="zh-CN" altLang="en-US" sz="2200" dirty="0">
                <a:solidFill>
                  <a:srgbClr val="FF0000"/>
                </a:solidFill>
                <a:latin typeface="Times New Roman" panose="02020603050405020304" pitchFamily="18" charset="0"/>
                <a:ea typeface="+mn-ea"/>
                <a:cs typeface="+mn-cs"/>
                <a:sym typeface="+mn-lt"/>
              </a:rPr>
              <a:t>和转述文之间的词汇要尽量不同</a:t>
            </a:r>
            <a:r>
              <a:rPr lang="zh-CN" altLang="en-US" sz="2200" dirty="0">
                <a:solidFill>
                  <a:schemeClr val="tx1"/>
                </a:solidFill>
                <a:latin typeface="Times New Roman" panose="02020603050405020304" pitchFamily="18" charset="0"/>
                <a:ea typeface="+mn-ea"/>
                <a:cs typeface="+mn-cs"/>
                <a:sym typeface="+mn-lt"/>
              </a:rPr>
              <a:t>。一般来讲，转述文</a:t>
            </a:r>
            <a:r>
              <a:rPr lang="zh-CN" altLang="en-US" sz="2200" dirty="0" smtClean="0">
                <a:solidFill>
                  <a:schemeClr val="tx1"/>
                </a:solidFill>
                <a:latin typeface="Times New Roman" panose="02020603050405020304" pitchFamily="18" charset="0"/>
                <a:ea typeface="+mn-ea"/>
                <a:cs typeface="+mn-cs"/>
                <a:sym typeface="+mn-lt"/>
              </a:rPr>
              <a:t>的词汇</a:t>
            </a:r>
            <a:r>
              <a:rPr lang="zh-CN" altLang="en-US" sz="2200" dirty="0">
                <a:solidFill>
                  <a:schemeClr val="tx1"/>
                </a:solidFill>
                <a:latin typeface="Times New Roman" panose="02020603050405020304" pitchFamily="18" charset="0"/>
                <a:ea typeface="+mn-ea"/>
                <a:cs typeface="+mn-cs"/>
                <a:sym typeface="+mn-lt"/>
              </a:rPr>
              <a:t>比原文更为大众化一点。在上面的例子里，原文里用“</a:t>
            </a:r>
            <a:r>
              <a:rPr lang="en-US" altLang="zh-CN" sz="2200" dirty="0">
                <a:solidFill>
                  <a:schemeClr val="tx1"/>
                </a:solidFill>
                <a:latin typeface="Times New Roman" panose="02020603050405020304" pitchFamily="18" charset="0"/>
                <a:ea typeface="+mn-ea"/>
                <a:cs typeface="+mn-cs"/>
                <a:sym typeface="+mn-lt"/>
              </a:rPr>
              <a:t>populous”</a:t>
            </a:r>
            <a:r>
              <a:rPr lang="zh-CN" altLang="en-US" sz="2200" dirty="0">
                <a:solidFill>
                  <a:schemeClr val="tx1"/>
                </a:solidFill>
                <a:latin typeface="Times New Roman" panose="02020603050405020304" pitchFamily="18" charset="0"/>
                <a:ea typeface="+mn-ea"/>
                <a:cs typeface="+mn-cs"/>
                <a:sym typeface="+mn-lt"/>
              </a:rPr>
              <a:t>和“</a:t>
            </a:r>
            <a:r>
              <a:rPr lang="en-US" altLang="zh-CN" sz="2200" dirty="0">
                <a:solidFill>
                  <a:schemeClr val="tx1"/>
                </a:solidFill>
                <a:latin typeface="Times New Roman" panose="02020603050405020304" pitchFamily="18" charset="0"/>
                <a:ea typeface="+mn-ea"/>
                <a:cs typeface="+mn-cs"/>
                <a:sym typeface="+mn-lt"/>
              </a:rPr>
              <a:t>how populous”</a:t>
            </a:r>
            <a:r>
              <a:rPr lang="zh-CN" altLang="en-US" sz="2200" dirty="0">
                <a:solidFill>
                  <a:schemeClr val="tx1"/>
                </a:solidFill>
                <a:latin typeface="Times New Roman" panose="02020603050405020304" pitchFamily="18" charset="0"/>
                <a:ea typeface="+mn-ea"/>
                <a:cs typeface="+mn-cs"/>
                <a:sym typeface="+mn-lt"/>
              </a:rPr>
              <a:t>表示“人口众多”和“有多少人口”这两个意思，而这两个意思在</a:t>
            </a:r>
            <a:r>
              <a:rPr lang="zh-CN" altLang="en-US" sz="2200" dirty="0" smtClean="0">
                <a:solidFill>
                  <a:schemeClr val="tx1"/>
                </a:solidFill>
                <a:latin typeface="Times New Roman" panose="02020603050405020304" pitchFamily="18" charset="0"/>
                <a:ea typeface="+mn-ea"/>
                <a:cs typeface="+mn-cs"/>
                <a:sym typeface="+mn-lt"/>
              </a:rPr>
              <a:t>转述</a:t>
            </a:r>
            <a:r>
              <a:rPr lang="zh-CN" altLang="en-US" sz="2200" dirty="0">
                <a:solidFill>
                  <a:schemeClr val="tx1"/>
                </a:solidFill>
                <a:latin typeface="Times New Roman" panose="02020603050405020304" pitchFamily="18" charset="0"/>
                <a:ea typeface="+mn-ea"/>
                <a:cs typeface="+mn-cs"/>
                <a:sym typeface="+mn-lt"/>
              </a:rPr>
              <a:t>文中用“</a:t>
            </a:r>
            <a:r>
              <a:rPr lang="en-US" altLang="zh-CN" sz="2200" dirty="0">
                <a:solidFill>
                  <a:schemeClr val="tx1"/>
                </a:solidFill>
                <a:latin typeface="Times New Roman" panose="02020603050405020304" pitchFamily="18" charset="0"/>
                <a:ea typeface="+mn-ea"/>
                <a:cs typeface="+mn-cs"/>
                <a:sym typeface="+mn-lt"/>
              </a:rPr>
              <a:t>populate”</a:t>
            </a:r>
            <a:r>
              <a:rPr lang="zh-CN" altLang="en-US" sz="2200" dirty="0">
                <a:solidFill>
                  <a:schemeClr val="tx1"/>
                </a:solidFill>
                <a:latin typeface="Times New Roman" panose="02020603050405020304" pitchFamily="18" charset="0"/>
                <a:ea typeface="+mn-ea"/>
                <a:cs typeface="+mn-cs"/>
                <a:sym typeface="+mn-lt"/>
              </a:rPr>
              <a:t>和“</a:t>
            </a:r>
            <a:r>
              <a:rPr lang="en-US" altLang="zh-CN" sz="2200" dirty="0">
                <a:solidFill>
                  <a:schemeClr val="tx1"/>
                </a:solidFill>
                <a:latin typeface="Times New Roman" panose="02020603050405020304" pitchFamily="18" charset="0"/>
                <a:ea typeface="+mn-ea"/>
                <a:cs typeface="+mn-cs"/>
                <a:sym typeface="+mn-lt"/>
              </a:rPr>
              <a:t>population” </a:t>
            </a:r>
            <a:r>
              <a:rPr lang="zh-CN" altLang="en-US" sz="2200" dirty="0">
                <a:solidFill>
                  <a:schemeClr val="tx1"/>
                </a:solidFill>
                <a:latin typeface="Times New Roman" panose="02020603050405020304" pitchFamily="18" charset="0"/>
                <a:ea typeface="+mn-ea"/>
                <a:cs typeface="+mn-cs"/>
                <a:sym typeface="+mn-lt"/>
              </a:rPr>
              <a:t>来表示。后面的两个词比前者更大众化。 当然，原文中的专有名词，比如“</a:t>
            </a:r>
            <a:r>
              <a:rPr lang="en-US" altLang="zh-CN" sz="2200" dirty="0">
                <a:solidFill>
                  <a:schemeClr val="tx1"/>
                </a:solidFill>
                <a:latin typeface="Times New Roman" panose="02020603050405020304" pitchFamily="18" charset="0"/>
                <a:ea typeface="+mn-ea"/>
                <a:cs typeface="+mn-cs"/>
                <a:sym typeface="+mn-lt"/>
              </a:rPr>
              <a:t>China”</a:t>
            </a:r>
            <a:r>
              <a:rPr lang="zh-CN" altLang="en-US" sz="2200" dirty="0">
                <a:solidFill>
                  <a:schemeClr val="tx1"/>
                </a:solidFill>
                <a:latin typeface="Times New Roman" panose="02020603050405020304" pitchFamily="18" charset="0"/>
                <a:ea typeface="+mn-ea"/>
                <a:cs typeface="+mn-cs"/>
                <a:sym typeface="+mn-lt"/>
              </a:rPr>
              <a:t>等，是无法替代的，所以也就不用</a:t>
            </a:r>
            <a:r>
              <a:rPr lang="zh-CN" altLang="en-US" sz="2200" dirty="0" smtClean="0">
                <a:solidFill>
                  <a:schemeClr val="tx1"/>
                </a:solidFill>
                <a:latin typeface="Times New Roman" panose="02020603050405020304" pitchFamily="18" charset="0"/>
                <a:ea typeface="+mn-ea"/>
                <a:cs typeface="+mn-cs"/>
                <a:sym typeface="+mn-lt"/>
              </a:rPr>
              <a:t>转述了</a:t>
            </a:r>
            <a:r>
              <a:rPr lang="zh-CN" altLang="en-US" sz="2200" dirty="0">
                <a:solidFill>
                  <a:schemeClr val="tx1"/>
                </a:solidFill>
                <a:latin typeface="Times New Roman" panose="02020603050405020304" pitchFamily="18" charset="0"/>
                <a:ea typeface="+mn-ea"/>
                <a:cs typeface="+mn-cs"/>
                <a:sym typeface="+mn-lt"/>
              </a:rPr>
              <a:t>。 </a:t>
            </a:r>
          </a:p>
          <a:p>
            <a:pPr>
              <a:lnSpc>
                <a:spcPct val="150000"/>
              </a:lnSpc>
            </a:pPr>
            <a:r>
              <a:rPr lang="en-US" altLang="zh-CN" sz="2200" dirty="0">
                <a:solidFill>
                  <a:schemeClr val="tx1"/>
                </a:solidFill>
                <a:latin typeface="Times New Roman" panose="02020603050405020304" pitchFamily="18" charset="0"/>
                <a:ea typeface="+mn-ea"/>
                <a:cs typeface="+mn-cs"/>
                <a:sym typeface="+mn-lt"/>
              </a:rPr>
              <a:t>4.</a:t>
            </a:r>
            <a:r>
              <a:rPr lang="zh-CN" altLang="en-US" sz="2200" dirty="0">
                <a:solidFill>
                  <a:schemeClr val="tx1"/>
                </a:solidFill>
                <a:latin typeface="Times New Roman" panose="02020603050405020304" pitchFamily="18" charset="0"/>
                <a:ea typeface="+mn-ea"/>
                <a:cs typeface="+mn-cs"/>
                <a:sym typeface="+mn-lt"/>
              </a:rPr>
              <a:t> </a:t>
            </a:r>
            <a:r>
              <a:rPr lang="zh-CN" altLang="en-US" sz="2200" b="1" dirty="0">
                <a:solidFill>
                  <a:srgbClr val="FF0000"/>
                </a:solidFill>
                <a:latin typeface="Times New Roman" panose="02020603050405020304" pitchFamily="18" charset="0"/>
                <a:ea typeface="+mn-ea"/>
                <a:cs typeface="+mn-cs"/>
                <a:sym typeface="+mn-lt"/>
              </a:rPr>
              <a:t>篇幅</a:t>
            </a:r>
            <a:r>
              <a:rPr lang="en-US" altLang="zh-CN" sz="2200" b="1" dirty="0">
                <a:solidFill>
                  <a:srgbClr val="FF0000"/>
                </a:solidFill>
                <a:latin typeface="Times New Roman" panose="02020603050405020304" pitchFamily="18" charset="0"/>
                <a:ea typeface="+mn-ea"/>
                <a:cs typeface="+mn-cs"/>
                <a:sym typeface="+mn-lt"/>
              </a:rPr>
              <a:t>(length</a:t>
            </a:r>
            <a:r>
              <a:rPr lang="en-US" altLang="zh-CN" sz="2200" b="1" dirty="0" smtClean="0">
                <a:solidFill>
                  <a:srgbClr val="FF0000"/>
                </a:solidFill>
                <a:latin typeface="Times New Roman" panose="02020603050405020304" pitchFamily="18" charset="0"/>
                <a:ea typeface="+mn-ea"/>
                <a:cs typeface="+mn-cs"/>
                <a:sym typeface="+mn-lt"/>
              </a:rPr>
              <a:t>)</a:t>
            </a:r>
            <a:r>
              <a:rPr lang="zh-CN" altLang="en-US" sz="2200" b="1" dirty="0" smtClean="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如上</a:t>
            </a:r>
            <a:r>
              <a:rPr lang="zh-CN" altLang="en-US" sz="2200" dirty="0">
                <a:solidFill>
                  <a:srgbClr val="FF0000"/>
                </a:solidFill>
                <a:latin typeface="Times New Roman" panose="02020603050405020304" pitchFamily="18" charset="0"/>
                <a:ea typeface="+mn-ea"/>
                <a:cs typeface="+mn-cs"/>
                <a:sym typeface="+mn-lt"/>
              </a:rPr>
              <a:t>面的例子里所示，转述文的篇幅应尽量和原文一致。 </a:t>
            </a:r>
            <a:endParaRPr lang="en-US" altLang="zh-CN" sz="2200" dirty="0">
              <a:solidFill>
                <a:srgbClr val="FF0000"/>
              </a:solidFill>
              <a:latin typeface="Times New Roman" panose="02020603050405020304" pitchFamily="18" charset="0"/>
              <a:ea typeface="+mn-ea"/>
              <a:cs typeface="+mn-cs"/>
              <a:sym typeface="+mn-lt"/>
            </a:endParaRPr>
          </a:p>
          <a:p>
            <a:pPr>
              <a:lnSpc>
                <a:spcPct val="150000"/>
              </a:lnSpc>
            </a:pPr>
            <a:r>
              <a:rPr lang="en-US" altLang="zh-CN" sz="2200" dirty="0">
                <a:solidFill>
                  <a:schemeClr val="tx1"/>
                </a:solidFill>
                <a:latin typeface="Times New Roman" panose="02020603050405020304" pitchFamily="18" charset="0"/>
                <a:ea typeface="+mn-ea"/>
                <a:cs typeface="+mn-cs"/>
                <a:sym typeface="+mn-lt"/>
              </a:rPr>
              <a:t>5.</a:t>
            </a:r>
            <a:r>
              <a:rPr lang="zh-CN" altLang="en-US" sz="2200" dirty="0">
                <a:solidFill>
                  <a:schemeClr val="tx1"/>
                </a:solidFill>
                <a:latin typeface="Times New Roman" panose="02020603050405020304" pitchFamily="18" charset="0"/>
                <a:ea typeface="+mn-ea"/>
                <a:cs typeface="+mn-cs"/>
                <a:sym typeface="+mn-lt"/>
              </a:rPr>
              <a:t> </a:t>
            </a:r>
            <a:r>
              <a:rPr lang="zh-CN" altLang="en-US" sz="2200" b="1" dirty="0">
                <a:solidFill>
                  <a:srgbClr val="FF0000"/>
                </a:solidFill>
                <a:latin typeface="Times New Roman" panose="02020603050405020304" pitchFamily="18" charset="0"/>
                <a:ea typeface="+mn-ea"/>
                <a:cs typeface="+mn-cs"/>
                <a:sym typeface="+mn-lt"/>
              </a:rPr>
              <a:t>风格</a:t>
            </a:r>
            <a:r>
              <a:rPr lang="en-US" altLang="zh-CN" sz="2200" b="1" dirty="0">
                <a:solidFill>
                  <a:srgbClr val="FF0000"/>
                </a:solidFill>
                <a:latin typeface="Times New Roman" panose="02020603050405020304" pitchFamily="18" charset="0"/>
                <a:ea typeface="+mn-ea"/>
                <a:cs typeface="+mn-cs"/>
                <a:sym typeface="+mn-lt"/>
              </a:rPr>
              <a:t>(style</a:t>
            </a:r>
            <a:r>
              <a:rPr lang="en-US" altLang="zh-CN" sz="2200" b="1" dirty="0" smtClean="0">
                <a:solidFill>
                  <a:srgbClr val="FF0000"/>
                </a:solidFill>
                <a:latin typeface="Times New Roman" panose="02020603050405020304" pitchFamily="18" charset="0"/>
                <a:ea typeface="+mn-ea"/>
                <a:cs typeface="+mn-cs"/>
                <a:sym typeface="+mn-lt"/>
              </a:rPr>
              <a:t>)</a:t>
            </a:r>
            <a:r>
              <a:rPr lang="zh-CN" altLang="en-US" sz="2200" b="1" dirty="0" smtClean="0">
                <a:solidFill>
                  <a:srgbClr val="FF0000"/>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在</a:t>
            </a:r>
            <a:r>
              <a:rPr lang="zh-CN" altLang="en-US" sz="2200" dirty="0">
                <a:solidFill>
                  <a:schemeClr val="tx1"/>
                </a:solidFill>
                <a:latin typeface="Times New Roman" panose="02020603050405020304" pitchFamily="18" charset="0"/>
                <a:ea typeface="+mn-ea"/>
                <a:cs typeface="+mn-cs"/>
                <a:sym typeface="+mn-lt"/>
              </a:rPr>
              <a:t>风格上，</a:t>
            </a:r>
            <a:r>
              <a:rPr lang="zh-CN" altLang="en-US" sz="2200" dirty="0">
                <a:solidFill>
                  <a:srgbClr val="FF0000"/>
                </a:solidFill>
                <a:latin typeface="Times New Roman" panose="02020603050405020304" pitchFamily="18" charset="0"/>
                <a:ea typeface="+mn-ea"/>
                <a:cs typeface="+mn-cs"/>
                <a:sym typeface="+mn-lt"/>
              </a:rPr>
              <a:t>不要模仿原文，而应和自己论文的风格相一致。</a:t>
            </a:r>
            <a:br>
              <a:rPr lang="zh-CN" altLang="en-US" sz="2200" dirty="0">
                <a:solidFill>
                  <a:srgbClr val="FF0000"/>
                </a:solidFill>
                <a:latin typeface="Times New Roman" panose="02020603050405020304" pitchFamily="18" charset="0"/>
                <a:ea typeface="+mn-ea"/>
                <a:cs typeface="+mn-cs"/>
                <a:sym typeface="+mn-lt"/>
              </a:rPr>
            </a:br>
            <a:endParaRPr lang="zh-CN" altLang="en-US" sz="2200" dirty="0">
              <a:solidFill>
                <a:srgbClr val="FF0000"/>
              </a:solidFill>
              <a:latin typeface="Times New Roman" panose="02020603050405020304" pitchFamily="18" charset="0"/>
              <a:ea typeface="+mn-ea"/>
              <a:cs typeface="+mn-cs"/>
              <a:sym typeface="+mn-lt"/>
            </a:endParaRPr>
          </a:p>
          <a:p>
            <a:pPr>
              <a:lnSpc>
                <a:spcPct val="150000"/>
              </a:lnSpc>
            </a:pPr>
            <a:endParaRPr lang="zh-CN" altLang="en-US" sz="2200" dirty="0">
              <a:solidFill>
                <a:schemeClr val="tx1"/>
              </a:solidFill>
              <a:latin typeface="Times New Roman" panose="02020603050405020304" pitchFamily="18" charset="0"/>
              <a:ea typeface="+mn-ea"/>
              <a:cs typeface="+mn-cs"/>
              <a:sym typeface="+mn-lt"/>
            </a:endParaRPr>
          </a:p>
        </p:txBody>
      </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2" y="183880"/>
            <a:ext cx="7949871" cy="652366"/>
          </a:xfrm>
        </p:spPr>
        <p:txBody>
          <a:bodyPr>
            <a:normAutofit fontScale="77500" lnSpcReduction="20000"/>
          </a:bodyPr>
          <a:lstStyle/>
          <a:p>
            <a:r>
              <a:rPr kumimoji="1" lang="en-US" altLang="zh-CN" dirty="0">
                <a:cs typeface="+mn-ea"/>
                <a:sym typeface="+mn-lt"/>
              </a:rPr>
              <a:t>4.2</a:t>
            </a:r>
            <a:r>
              <a:rPr kumimoji="1" lang="zh-CN" altLang="en-US" dirty="0">
                <a:cs typeface="+mn-ea"/>
                <a:sym typeface="+mn-lt"/>
              </a:rPr>
              <a:t> 文献综述的写作技巧 </a:t>
            </a:r>
            <a:r>
              <a:rPr kumimoji="1" lang="en-US" altLang="zh-CN" dirty="0">
                <a:cs typeface="+mn-ea"/>
                <a:sym typeface="+mn-lt"/>
              </a:rPr>
              <a:t>Tips for Writing Literature Review</a:t>
            </a:r>
            <a:endParaRPr lang="zh-CN" altLang="en-US" dirty="0"/>
          </a:p>
        </p:txBody>
      </p:sp>
    </p:spTree>
    <p:extLst>
      <p:ext uri="{BB962C8B-B14F-4D97-AF65-F5344CB8AC3E}">
        <p14:creationId xmlns:p14="http://schemas.microsoft.com/office/powerpoint/2010/main" val="37701233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445581"/>
            <a:ext cx="12191999" cy="5412419"/>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总结和上面提到的转述的原则基本一样，只是</a:t>
            </a:r>
            <a:r>
              <a:rPr lang="zh-CN" altLang="en-US" sz="2200" b="1" dirty="0">
                <a:solidFill>
                  <a:srgbClr val="FF0000"/>
                </a:solidFill>
                <a:latin typeface="Times New Roman" panose="02020603050405020304" pitchFamily="18" charset="0"/>
                <a:ea typeface="+mn-ea"/>
                <a:cs typeface="+mn-cs"/>
                <a:sym typeface="+mn-lt"/>
              </a:rPr>
              <a:t>在篇幅上，不能和原文一致，而是要小于原文</a:t>
            </a:r>
            <a:r>
              <a:rPr lang="zh-CN" altLang="en-US" sz="2200" dirty="0">
                <a:solidFill>
                  <a:schemeClr val="tx1"/>
                </a:solidFill>
                <a:latin typeface="Times New Roman" panose="02020603050405020304" pitchFamily="18" charset="0"/>
                <a:ea typeface="+mn-ea"/>
                <a:cs typeface="+mn-cs"/>
                <a:sym typeface="+mn-lt"/>
              </a:rPr>
              <a:t>。缩小到多少字，视情况而定。比如下面的</a:t>
            </a:r>
            <a:r>
              <a:rPr lang="zh-CN" altLang="en-US" sz="2200" dirty="0" smtClean="0">
                <a:solidFill>
                  <a:schemeClr val="tx1"/>
                </a:solidFill>
                <a:latin typeface="Times New Roman" panose="02020603050405020304" pitchFamily="18" charset="0"/>
                <a:ea typeface="+mn-ea"/>
                <a:cs typeface="+mn-cs"/>
                <a:sym typeface="+mn-lt"/>
              </a:rPr>
              <a:t>例子</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原文</a:t>
            </a:r>
            <a:r>
              <a:rPr lang="en-US" altLang="zh-CN" sz="2200" dirty="0">
                <a:solidFill>
                  <a:schemeClr val="tx1"/>
                </a:solidFill>
                <a:latin typeface="Times New Roman" panose="02020603050405020304" pitchFamily="18" charset="0"/>
                <a:ea typeface="+mn-ea"/>
                <a:cs typeface="+mn-cs"/>
                <a:sym typeface="+mn-lt"/>
              </a:rPr>
              <a:t>(original essay</a:t>
            </a:r>
            <a:r>
              <a:rPr lang="en-US" altLang="zh-CN" sz="2200" dirty="0" smtClean="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ctr">
              <a:lnSpc>
                <a:spcPct val="150000"/>
              </a:lnSpc>
            </a:pPr>
            <a:r>
              <a:rPr lang="en-US" altLang="zh-CN" sz="2200" b="1" dirty="0">
                <a:solidFill>
                  <a:schemeClr val="tx1"/>
                </a:solidFill>
                <a:latin typeface="Times New Roman" panose="02020603050405020304" pitchFamily="18" charset="0"/>
                <a:ea typeface="+mn-ea"/>
                <a:cs typeface="+mn-cs"/>
                <a:sym typeface="+mn-lt"/>
              </a:rPr>
              <a:t>Cell Phone Safety</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Many people are wondering if it is safe to talk on the phone while driving. There have been quite a few accidents while drivers were talking on the phone. Some research is being done to find out if driving while talking on the phone is dangerous.</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When there is a car accident police officers will find out if any of the drivers were using a cell phone. They will write this information in a report. The information will be saved and later studied.</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There have been some very bad car accidents caused by drivers being distracted by cell phones. Drivers sometimes forget to watch the road carefully when they are using their phones. Not paying attention to the road can be dangerous, even deadly.</a:t>
            </a:r>
          </a:p>
        </p:txBody>
      </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2" y="183880"/>
            <a:ext cx="9178187" cy="652366"/>
          </a:xfrm>
        </p:spPr>
        <p:txBody>
          <a:bodyPr>
            <a:normAutofit fontScale="92500"/>
          </a:bodyPr>
          <a:lstStyle/>
          <a:p>
            <a:r>
              <a:rPr kumimoji="1" lang="en-US" altLang="zh-CN" dirty="0">
                <a:cs typeface="+mn-ea"/>
                <a:sym typeface="+mn-lt"/>
              </a:rPr>
              <a:t>4.2</a:t>
            </a:r>
            <a:r>
              <a:rPr kumimoji="1" lang="zh-CN" altLang="en-US" dirty="0">
                <a:cs typeface="+mn-ea"/>
                <a:sym typeface="+mn-lt"/>
              </a:rPr>
              <a:t> 文献综述的写作技巧 </a:t>
            </a:r>
            <a:r>
              <a:rPr kumimoji="1" lang="en-US" altLang="zh-CN" dirty="0">
                <a:cs typeface="+mn-ea"/>
                <a:sym typeface="+mn-lt"/>
              </a:rPr>
              <a:t>Tips for Writing Literature Review</a:t>
            </a:r>
            <a:endParaRPr lang="zh-CN" altLang="en-US" dirty="0"/>
          </a:p>
        </p:txBody>
      </p:sp>
      <p:grpSp>
        <p:nvGrpSpPr>
          <p:cNvPr id="7" name="组合 6">
            <a:extLst>
              <a:ext uri="{FF2B5EF4-FFF2-40B4-BE49-F238E27FC236}">
                <a16:creationId xmlns:a16="http://schemas.microsoft.com/office/drawing/2014/main" id="{4B350413-8B65-F64B-A7C1-C9DEF1CC52DB}"/>
              </a:ext>
            </a:extLst>
          </p:cNvPr>
          <p:cNvGrpSpPr/>
          <p:nvPr/>
        </p:nvGrpSpPr>
        <p:grpSpPr>
          <a:xfrm>
            <a:off x="14307" y="836246"/>
            <a:ext cx="3377871" cy="653984"/>
            <a:chOff x="2277191" y="2378482"/>
            <a:chExt cx="5586764" cy="599733"/>
          </a:xfrm>
        </p:grpSpPr>
        <p:sp>
          <p:nvSpPr>
            <p:cNvPr id="12" name="圆角矩形 1">
              <a:extLst>
                <a:ext uri="{FF2B5EF4-FFF2-40B4-BE49-F238E27FC236}">
                  <a16:creationId xmlns:a16="http://schemas.microsoft.com/office/drawing/2014/main" id="{BDC97027-2D99-C74F-96BD-7AC0C430DB3C}"/>
                </a:ext>
              </a:extLst>
            </p:cNvPr>
            <p:cNvSpPr/>
            <p:nvPr/>
          </p:nvSpPr>
          <p:spPr>
            <a:xfrm>
              <a:off x="2277191" y="2390375"/>
              <a:ext cx="5586764"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54645E71-4452-D741-AC08-1FB348610CB0}"/>
                </a:ext>
              </a:extLst>
            </p:cNvPr>
            <p:cNvSpPr txBox="1"/>
            <p:nvPr/>
          </p:nvSpPr>
          <p:spPr>
            <a:xfrm>
              <a:off x="2404678" y="2378482"/>
              <a:ext cx="5325403"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4.2.2 </a:t>
              </a:r>
              <a:r>
                <a:rPr lang="zh-CN" altLang="en-US" sz="2200" dirty="0">
                  <a:solidFill>
                    <a:schemeClr val="bg1"/>
                  </a:solidFill>
                  <a:latin typeface="Times New Roman" panose="02020603050405020304" pitchFamily="18" charset="0"/>
                  <a:cs typeface="+mn-ea"/>
                  <a:sym typeface="+mn-lt"/>
                </a:rPr>
                <a:t>总结 </a:t>
              </a:r>
              <a:r>
                <a:rPr lang="en-US" altLang="zh-CN" sz="2200" dirty="0">
                  <a:solidFill>
                    <a:schemeClr val="bg1"/>
                  </a:solidFill>
                  <a:latin typeface="Times New Roman" panose="02020603050405020304" pitchFamily="18" charset="0"/>
                  <a:cs typeface="+mn-ea"/>
                  <a:sym typeface="+mn-lt"/>
                </a:rPr>
                <a:t>Summary </a:t>
              </a:r>
            </a:p>
          </p:txBody>
        </p:sp>
      </p:grpSp>
    </p:spTree>
    <p:extLst>
      <p:ext uri="{BB962C8B-B14F-4D97-AF65-F5344CB8AC3E}">
        <p14:creationId xmlns:p14="http://schemas.microsoft.com/office/powerpoint/2010/main" val="138034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8612"/>
            <a:ext cx="5607188" cy="3738125"/>
          </a:xfrm>
          <a:prstGeom prst="rect">
            <a:avLst/>
          </a:prstGeom>
        </p:spPr>
      </p:pic>
      <p:sp>
        <p:nvSpPr>
          <p:cNvPr id="30" name="矩形 29"/>
          <p:cNvSpPr/>
          <p:nvPr/>
        </p:nvSpPr>
        <p:spPr>
          <a:xfrm>
            <a:off x="5607188" y="1124755"/>
            <a:ext cx="6435012" cy="4465838"/>
          </a:xfrm>
          <a:prstGeom prst="rect">
            <a:avLst/>
          </a:prstGeom>
          <a:noFill/>
        </p:spPr>
        <p:txBody>
          <a:bodyPr wrap="square">
            <a:spAutoFit/>
          </a:bodyPr>
          <a:lstStyle/>
          <a:p>
            <a:pPr algn="just">
              <a:lnSpc>
                <a:spcPct val="150000"/>
              </a:lnSpc>
            </a:pPr>
            <a:r>
              <a:rPr lang="en-US" altLang="zh-CN" sz="2400" b="1" dirty="0">
                <a:solidFill>
                  <a:srgbClr val="FF0000"/>
                </a:solidFill>
                <a:latin typeface="Times New Roman" panose="02020603050405020304" pitchFamily="18" charset="0"/>
              </a:rPr>
              <a:t>2)</a:t>
            </a:r>
            <a:r>
              <a:rPr lang="zh-CN" altLang="en-US" sz="2400" b="1" dirty="0">
                <a:solidFill>
                  <a:srgbClr val="FF0000"/>
                </a:solidFill>
                <a:latin typeface="Times New Roman" panose="02020603050405020304" pitchFamily="18" charset="0"/>
              </a:rPr>
              <a:t>实验程序部分 </a:t>
            </a:r>
          </a:p>
          <a:p>
            <a:pPr algn="just">
              <a:lnSpc>
                <a:spcPct val="150000"/>
              </a:lnSpc>
            </a:pPr>
            <a:r>
              <a:rPr lang="zh-CN" altLang="en-US" sz="2400" dirty="0">
                <a:latin typeface="Times New Roman" panose="02020603050405020304" pitchFamily="18" charset="0"/>
              </a:rPr>
              <a:t>这是研究报告十分</a:t>
            </a:r>
            <a:r>
              <a:rPr lang="zh-CN" altLang="en-US" sz="2400" b="1" dirty="0">
                <a:latin typeface="Times New Roman" panose="02020603050405020304" pitchFamily="18" charset="0"/>
              </a:rPr>
              <a:t>重要</a:t>
            </a:r>
            <a:r>
              <a:rPr lang="zh-CN" altLang="en-US" sz="2400" dirty="0">
                <a:latin typeface="Times New Roman" panose="02020603050405020304" pitchFamily="18" charset="0"/>
              </a:rPr>
              <a:t>的一个部分，</a:t>
            </a:r>
            <a:r>
              <a:rPr lang="zh-CN" altLang="en-US" sz="2400" b="1" dirty="0">
                <a:solidFill>
                  <a:srgbClr val="FF0000"/>
                </a:solidFill>
                <a:latin typeface="Times New Roman" panose="02020603050405020304" pitchFamily="18" charset="0"/>
              </a:rPr>
              <a:t>指出这项研究怎样确切地进行。</a:t>
            </a:r>
            <a:r>
              <a:rPr lang="zh-CN" altLang="en-US" sz="2400" u="sng" dirty="0">
                <a:latin typeface="Times New Roman" panose="02020603050405020304" pitchFamily="18" charset="0"/>
              </a:rPr>
              <a:t>这个部分包括任何必需设备的描述，研究对象怎样被选中，什么样的统计技术被使用来评估这个发现的意义，做了多少观察，在什么时候观察的，等等。</a:t>
            </a:r>
            <a:r>
              <a:rPr lang="zh-CN" altLang="en-US" sz="2400" dirty="0">
                <a:latin typeface="Times New Roman" panose="02020603050405020304" pitchFamily="18" charset="0"/>
              </a:rPr>
              <a:t>实验程序部分的目的是允许读者复制这个实验，从而能够肯定或者反驳该研究的成果。 </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2" y="183880"/>
            <a:ext cx="7238449" cy="652366"/>
          </a:xfrm>
        </p:spPr>
        <p:txBody>
          <a:bodyPr>
            <a:normAutofit fontScale="77500" lnSpcReduction="20000"/>
          </a:bodyPr>
          <a:lstStyle/>
          <a:p>
            <a:pPr lvl="0"/>
            <a:r>
              <a:rPr kumimoji="1" lang="zh-CN" altLang="en-US" dirty="0">
                <a:cs typeface="+mn-ea"/>
                <a:sym typeface="+mn-lt"/>
              </a:rPr>
              <a:t>研究报告的基本要素 </a:t>
            </a:r>
            <a:r>
              <a:rPr kumimoji="1" lang="en-US" altLang="zh-CN" dirty="0">
                <a:cs typeface="+mn-ea"/>
                <a:sym typeface="+mn-lt"/>
              </a:rPr>
              <a:t>Key Elements of a Research Report</a:t>
            </a:r>
            <a:endParaRPr lang="zh-CN" altLang="en-US" dirty="0"/>
          </a:p>
        </p:txBody>
      </p:sp>
    </p:spTree>
    <p:extLst>
      <p:ext uri="{BB962C8B-B14F-4D97-AF65-F5344CB8AC3E}">
        <p14:creationId xmlns:p14="http://schemas.microsoft.com/office/powerpoint/2010/main" val="3671293470"/>
      </p:ext>
    </p:extLst>
  </p:cSld>
  <p:clrMapOvr>
    <a:masterClrMapping/>
  </p:clrMapOvr>
  <p:transition spd="slow">
    <p:push dir="u"/>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083631"/>
            <a:ext cx="12045620" cy="497541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It is important for drivers to focus on the road. They need to pay attention to what is going on around them. They might need to stop or swerve quickly.</a:t>
            </a:r>
          </a:p>
          <a:p>
            <a:pPr>
              <a:lnSpc>
                <a:spcPct val="150000"/>
              </a:lnSpc>
            </a:pP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People want to make sure that the roads are safe for everyone. Studies will be done using the information police officers collect at accidents. Maybe someday this information will lead to laws about driving and using cell phones.</a:t>
            </a:r>
          </a:p>
          <a:p>
            <a:pPr>
              <a:lnSpc>
                <a:spcPct val="150000"/>
              </a:lnSpc>
            </a:pPr>
            <a:r>
              <a:rPr lang="zh-CN" altLang="en-US" sz="2200" dirty="0">
                <a:solidFill>
                  <a:schemeClr val="tx1"/>
                </a:solidFill>
                <a:latin typeface="Times New Roman" panose="02020603050405020304" pitchFamily="18" charset="0"/>
                <a:ea typeface="+mn-ea"/>
                <a:cs typeface="+mn-cs"/>
                <a:sym typeface="+mn-lt"/>
              </a:rPr>
              <a:t>总结</a:t>
            </a:r>
            <a:r>
              <a:rPr lang="en-US" altLang="zh-CN" sz="2200" dirty="0">
                <a:solidFill>
                  <a:schemeClr val="tx1"/>
                </a:solidFill>
                <a:latin typeface="Times New Roman" panose="02020603050405020304" pitchFamily="18" charset="0"/>
                <a:ea typeface="+mn-ea"/>
                <a:cs typeface="+mn-cs"/>
                <a:sym typeface="+mn-lt"/>
              </a:rPr>
              <a:t>(summary</a:t>
            </a:r>
            <a:r>
              <a:rPr lang="en-US" altLang="zh-CN" sz="2200" dirty="0" smtClean="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When having phone conversations and driving take place at the same time, people can become careless of the road conditions and tragedies may happen. Experts are now studying the police reports on traffic accidents involving drivers using cell phones. It is hoped that the study results will be considered in setting future regulations on safe cell phone use.</a:t>
            </a:r>
          </a:p>
        </p:txBody>
      </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3" y="183880"/>
            <a:ext cx="6435012" cy="652366"/>
          </a:xfrm>
        </p:spPr>
        <p:txBody>
          <a:bodyPr>
            <a:normAutofit fontScale="92500"/>
          </a:bodyPr>
          <a:lstStyle/>
          <a:p>
            <a:r>
              <a:rPr kumimoji="1" lang="zh-CN" altLang="en-US" dirty="0">
                <a:cs typeface="+mn-ea"/>
                <a:sym typeface="+mn-lt"/>
              </a:rPr>
              <a:t>文献综述的写作</a:t>
            </a:r>
            <a:r>
              <a:rPr kumimoji="1" lang="en-US" altLang="zh-CN" dirty="0">
                <a:cs typeface="+mn-ea"/>
                <a:sym typeface="+mn-lt"/>
              </a:rPr>
              <a:t>Writing Literature Review</a:t>
            </a:r>
            <a:endParaRPr lang="zh-CN" altLang="en-US" dirty="0"/>
          </a:p>
        </p:txBody>
      </p:sp>
    </p:spTree>
    <p:extLst>
      <p:ext uri="{BB962C8B-B14F-4D97-AF65-F5344CB8AC3E}">
        <p14:creationId xmlns:p14="http://schemas.microsoft.com/office/powerpoint/2010/main" val="18155443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445581"/>
            <a:ext cx="12191999" cy="5412419"/>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我们把它和原文对照，不难发现一篇好的总结有如下</a:t>
            </a:r>
            <a:r>
              <a:rPr lang="zh-CN" altLang="en-US" sz="2200" dirty="0" smtClean="0">
                <a:solidFill>
                  <a:schemeClr val="tx1"/>
                </a:solidFill>
                <a:latin typeface="Times New Roman" panose="02020603050405020304" pitchFamily="18" charset="0"/>
                <a:ea typeface="+mn-ea"/>
                <a:cs typeface="+mn-cs"/>
                <a:sym typeface="+mn-lt"/>
              </a:rPr>
              <a:t>特点</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marL="457200" indent="-457200">
              <a:lnSpc>
                <a:spcPct val="150000"/>
              </a:lnSpc>
              <a:buAutoNum type="arabicPeriod"/>
            </a:pPr>
            <a:r>
              <a:rPr lang="zh-CN" altLang="en-US" sz="2200" b="1" dirty="0">
                <a:solidFill>
                  <a:srgbClr val="FF0000"/>
                </a:solidFill>
                <a:latin typeface="Times New Roman" panose="02020603050405020304" pitchFamily="18" charset="0"/>
                <a:ea typeface="+mn-ea"/>
                <a:cs typeface="+mn-cs"/>
                <a:sym typeface="+mn-lt"/>
              </a:rPr>
              <a:t>客观性</a:t>
            </a:r>
            <a:r>
              <a:rPr lang="en-US" altLang="zh-CN" sz="2200" b="1" dirty="0">
                <a:solidFill>
                  <a:srgbClr val="FF0000"/>
                </a:solidFill>
                <a:latin typeface="Times New Roman" panose="02020603050405020304" pitchFamily="18" charset="0"/>
                <a:ea typeface="+mn-ea"/>
                <a:cs typeface="+mn-cs"/>
                <a:sym typeface="+mn-lt"/>
              </a:rPr>
              <a:t>(objectivity</a:t>
            </a:r>
            <a:r>
              <a:rPr lang="en-US" altLang="zh-CN" sz="2200" b="1" dirty="0" smtClean="0">
                <a:solidFill>
                  <a:srgbClr val="FF0000"/>
                </a:solidFill>
                <a:latin typeface="Times New Roman" panose="02020603050405020304" pitchFamily="18" charset="0"/>
                <a:ea typeface="+mn-ea"/>
                <a:cs typeface="+mn-cs"/>
                <a:sym typeface="+mn-lt"/>
              </a:rPr>
              <a:t>)</a:t>
            </a:r>
            <a:r>
              <a:rPr lang="zh-CN" altLang="en-US" sz="2200" b="1" dirty="0" smtClean="0">
                <a:solidFill>
                  <a:srgbClr val="FF0000"/>
                </a:solidFill>
                <a:latin typeface="Times New Roman" panose="02020603050405020304" pitchFamily="18" charset="0"/>
                <a:ea typeface="+mn-ea"/>
                <a:cs typeface="+mn-cs"/>
                <a:sym typeface="+mn-lt"/>
              </a:rPr>
              <a:t>：</a:t>
            </a:r>
            <a:endParaRPr lang="en-US" altLang="zh-CN" sz="2200" b="1" dirty="0">
              <a:solidFill>
                <a:srgbClr val="FF0000"/>
              </a:solidFill>
              <a:latin typeface="Times New Roman" panose="02020603050405020304" pitchFamily="18" charset="0"/>
              <a:ea typeface="+mn-ea"/>
              <a:cs typeface="+mn-cs"/>
              <a:sym typeface="+mn-lt"/>
            </a:endParaRPr>
          </a:p>
          <a:p>
            <a:pPr>
              <a:lnSpc>
                <a:spcPct val="150000"/>
              </a:lnSpc>
            </a:pPr>
            <a:r>
              <a:rPr lang="zh-CN" altLang="en-US" sz="2200" dirty="0">
                <a:solidFill>
                  <a:schemeClr val="tx1"/>
                </a:solidFill>
                <a:latin typeface="Times New Roman" panose="02020603050405020304" pitchFamily="18" charset="0"/>
                <a:ea typeface="+mn-ea"/>
                <a:cs typeface="+mn-cs"/>
                <a:sym typeface="+mn-lt"/>
              </a:rPr>
              <a:t>上面的总结准确地表达了原文作者的思想，没有写总结的人的自己的思想，也未加入任何评语。</a:t>
            </a:r>
            <a:endParaRPr lang="en-US" altLang="zh-CN" sz="2200" dirty="0">
              <a:solidFill>
                <a:schemeClr val="tx1"/>
              </a:solidFill>
              <a:latin typeface="Times New Roman" panose="02020603050405020304" pitchFamily="18" charset="0"/>
              <a:ea typeface="+mn-ea"/>
              <a:cs typeface="+mn-cs"/>
              <a:sym typeface="+mn-lt"/>
            </a:endParaRPr>
          </a:p>
          <a:p>
            <a:pPr marL="457200" indent="-457200">
              <a:lnSpc>
                <a:spcPct val="150000"/>
              </a:lnSpc>
              <a:buAutoNum type="arabicPeriod"/>
            </a:pPr>
            <a:r>
              <a:rPr lang="zh-CN" altLang="en-US" sz="2200" b="1" dirty="0">
                <a:solidFill>
                  <a:srgbClr val="FF0000"/>
                </a:solidFill>
                <a:latin typeface="Times New Roman" panose="02020603050405020304" pitchFamily="18" charset="0"/>
                <a:ea typeface="+mn-ea"/>
                <a:cs typeface="+mn-cs"/>
                <a:sym typeface="+mn-lt"/>
              </a:rPr>
              <a:t>全面性</a:t>
            </a:r>
            <a:r>
              <a:rPr lang="en-US" altLang="zh-CN" sz="2200" b="1" dirty="0">
                <a:solidFill>
                  <a:srgbClr val="FF0000"/>
                </a:solidFill>
                <a:latin typeface="Times New Roman" panose="02020603050405020304" pitchFamily="18" charset="0"/>
                <a:ea typeface="+mn-ea"/>
                <a:cs typeface="+mn-cs"/>
                <a:sym typeface="+mn-lt"/>
              </a:rPr>
              <a:t>(comprehensiveness</a:t>
            </a:r>
            <a:r>
              <a:rPr lang="en-US" altLang="zh-CN" sz="2200" b="1" dirty="0" smtClean="0">
                <a:solidFill>
                  <a:srgbClr val="FF0000"/>
                </a:solidFill>
                <a:latin typeface="Times New Roman" panose="02020603050405020304" pitchFamily="18" charset="0"/>
                <a:ea typeface="+mn-ea"/>
                <a:cs typeface="+mn-cs"/>
                <a:sym typeface="+mn-lt"/>
              </a:rPr>
              <a:t>)</a:t>
            </a:r>
            <a:r>
              <a:rPr lang="zh-CN" altLang="en-US" sz="2200" b="1" dirty="0" smtClean="0">
                <a:solidFill>
                  <a:srgbClr val="FF0000"/>
                </a:solidFill>
                <a:latin typeface="Times New Roman" panose="02020603050405020304" pitchFamily="18" charset="0"/>
                <a:ea typeface="+mn-ea"/>
                <a:cs typeface="+mn-cs"/>
                <a:sym typeface="+mn-lt"/>
              </a:rPr>
              <a:t>：</a:t>
            </a:r>
            <a:endParaRPr lang="en-US" altLang="zh-CN" sz="2200" b="1" dirty="0">
              <a:solidFill>
                <a:srgbClr val="FF0000"/>
              </a:solidFill>
              <a:latin typeface="Times New Roman" panose="02020603050405020304" pitchFamily="18" charset="0"/>
              <a:ea typeface="+mn-ea"/>
              <a:cs typeface="+mn-cs"/>
              <a:sym typeface="+mn-lt"/>
            </a:endParaRPr>
          </a:p>
          <a:p>
            <a:pPr>
              <a:lnSpc>
                <a:spcPct val="150000"/>
              </a:lnSpc>
            </a:pPr>
            <a:r>
              <a:rPr lang="zh-CN" altLang="en-US" sz="2200" dirty="0">
                <a:solidFill>
                  <a:schemeClr val="tx1"/>
                </a:solidFill>
                <a:latin typeface="Times New Roman" panose="02020603050405020304" pitchFamily="18" charset="0"/>
                <a:ea typeface="+mn-ea"/>
                <a:cs typeface="+mn-cs"/>
                <a:sym typeface="+mn-lt"/>
              </a:rPr>
              <a:t>在总结中，原文的三个要点全都被提及</a:t>
            </a:r>
            <a:r>
              <a:rPr lang="en-US" altLang="zh-CN" sz="2200" dirty="0">
                <a:solidFill>
                  <a:schemeClr val="tx1"/>
                </a:solidFill>
                <a:latin typeface="Times New Roman" panose="02020603050405020304" pitchFamily="18" charset="0"/>
                <a:ea typeface="+mn-ea"/>
                <a:cs typeface="+mn-cs"/>
                <a:sym typeface="+mn-lt"/>
              </a:rPr>
              <a:t>(1. </a:t>
            </a:r>
            <a:r>
              <a:rPr lang="zh-CN" altLang="en-US" sz="2200" dirty="0">
                <a:solidFill>
                  <a:schemeClr val="tx1"/>
                </a:solidFill>
                <a:latin typeface="Times New Roman" panose="02020603050405020304" pitchFamily="18" charset="0"/>
                <a:ea typeface="+mn-ea"/>
                <a:cs typeface="+mn-cs"/>
                <a:sym typeface="+mn-lt"/>
              </a:rPr>
              <a:t>陈述</a:t>
            </a:r>
            <a:r>
              <a:rPr lang="zh-CN" altLang="en-US" sz="2200" dirty="0" smtClean="0">
                <a:solidFill>
                  <a:schemeClr val="tx1"/>
                </a:solidFill>
                <a:latin typeface="Times New Roman" panose="02020603050405020304" pitchFamily="18" charset="0"/>
                <a:ea typeface="+mn-ea"/>
                <a:cs typeface="+mn-cs"/>
                <a:sym typeface="+mn-lt"/>
              </a:rPr>
              <a:t>问题</a:t>
            </a:r>
            <a:r>
              <a:rPr lang="zh-CN" altLang="en-US" sz="2200" dirty="0">
                <a:solidFill>
                  <a:schemeClr val="tx1"/>
                </a:solidFill>
                <a:latin typeface="Times New Roman" panose="02020603050405020304" pitchFamily="18" charset="0"/>
                <a:ea typeface="+mn-ea"/>
                <a:cs typeface="+mn-cs"/>
                <a:sym typeface="+mn-lt"/>
              </a:rPr>
              <a:t>：</a:t>
            </a:r>
            <a:r>
              <a:rPr lang="en-US" altLang="zh-CN" sz="2200" dirty="0" smtClean="0">
                <a:solidFill>
                  <a:schemeClr val="tx1"/>
                </a:solidFill>
                <a:latin typeface="Times New Roman" panose="02020603050405020304" pitchFamily="18" charset="0"/>
                <a:ea typeface="+mn-ea"/>
                <a:cs typeface="+mn-cs"/>
                <a:sym typeface="+mn-lt"/>
              </a:rPr>
              <a:t> </a:t>
            </a:r>
            <a:r>
              <a:rPr lang="zh-CN" altLang="en-US" sz="2200" dirty="0">
                <a:solidFill>
                  <a:schemeClr val="tx1"/>
                </a:solidFill>
                <a:latin typeface="Times New Roman" panose="02020603050405020304" pitchFamily="18" charset="0"/>
                <a:ea typeface="+mn-ea"/>
                <a:cs typeface="+mn-cs"/>
                <a:sym typeface="+mn-lt"/>
              </a:rPr>
              <a:t>一些人开车时使用手机导致事故</a:t>
            </a:r>
            <a:r>
              <a:rPr lang="zh-CN" altLang="en-US" sz="2200" dirty="0" smtClean="0">
                <a:solidFill>
                  <a:schemeClr val="tx1"/>
                </a:solidFill>
                <a:latin typeface="Times New Roman" panose="02020603050405020304" pitchFamily="18" charset="0"/>
                <a:ea typeface="+mn-ea"/>
                <a:cs typeface="+mn-cs"/>
                <a:sym typeface="+mn-lt"/>
              </a:rPr>
              <a:t>发生</a:t>
            </a:r>
            <a:r>
              <a:rPr lang="zh-CN" altLang="en-US" sz="2200" dirty="0">
                <a:solidFill>
                  <a:schemeClr val="tx1"/>
                </a:solidFill>
                <a:latin typeface="Times New Roman" panose="02020603050405020304" pitchFamily="18" charset="0"/>
                <a:ea typeface="+mn-ea"/>
                <a:cs typeface="+mn-cs"/>
                <a:sym typeface="+mn-lt"/>
              </a:rPr>
              <a:t>；</a:t>
            </a:r>
            <a:r>
              <a:rPr lang="en-US" altLang="zh-CN" sz="2200" dirty="0" smtClean="0">
                <a:solidFill>
                  <a:schemeClr val="tx1"/>
                </a:solidFill>
                <a:latin typeface="Times New Roman" panose="02020603050405020304" pitchFamily="18" charset="0"/>
                <a:ea typeface="+mn-ea"/>
                <a:cs typeface="+mn-cs"/>
                <a:sym typeface="+mn-lt"/>
              </a:rPr>
              <a:t>2</a:t>
            </a:r>
            <a:r>
              <a:rPr lang="en-US" altLang="zh-CN" sz="2200" dirty="0">
                <a:solidFill>
                  <a:schemeClr val="tx1"/>
                </a:solidFill>
                <a:latin typeface="Times New Roman" panose="02020603050405020304" pitchFamily="18" charset="0"/>
                <a:ea typeface="+mn-ea"/>
                <a:cs typeface="+mn-cs"/>
                <a:sym typeface="+mn-lt"/>
              </a:rPr>
              <a:t>. </a:t>
            </a:r>
            <a:r>
              <a:rPr lang="zh-CN" altLang="en-US" sz="2200" dirty="0">
                <a:solidFill>
                  <a:schemeClr val="tx1"/>
                </a:solidFill>
                <a:latin typeface="Times New Roman" panose="02020603050405020304" pitchFamily="18" charset="0"/>
                <a:ea typeface="+mn-ea"/>
                <a:cs typeface="+mn-cs"/>
                <a:sym typeface="+mn-lt"/>
              </a:rPr>
              <a:t>专家已经开始研究这个</a:t>
            </a:r>
            <a:r>
              <a:rPr lang="zh-CN" altLang="en-US" sz="2200" dirty="0" smtClean="0">
                <a:solidFill>
                  <a:schemeClr val="tx1"/>
                </a:solidFill>
                <a:latin typeface="Times New Roman" panose="02020603050405020304" pitchFamily="18" charset="0"/>
                <a:ea typeface="+mn-ea"/>
                <a:cs typeface="+mn-cs"/>
                <a:sym typeface="+mn-lt"/>
              </a:rPr>
              <a:t>问题</a:t>
            </a:r>
            <a:r>
              <a:rPr lang="zh-CN" altLang="en-US" sz="2200" dirty="0">
                <a:solidFill>
                  <a:schemeClr val="tx1"/>
                </a:solidFill>
                <a:latin typeface="Times New Roman" panose="02020603050405020304" pitchFamily="18" charset="0"/>
                <a:ea typeface="+mn-ea"/>
                <a:cs typeface="+mn-cs"/>
                <a:sym typeface="+mn-lt"/>
              </a:rPr>
              <a:t>；</a:t>
            </a:r>
            <a:r>
              <a:rPr lang="en-US" altLang="zh-CN" sz="2200" dirty="0" smtClean="0">
                <a:solidFill>
                  <a:schemeClr val="tx1"/>
                </a:solidFill>
                <a:latin typeface="Times New Roman" panose="02020603050405020304" pitchFamily="18" charset="0"/>
                <a:ea typeface="+mn-ea"/>
                <a:cs typeface="+mn-cs"/>
                <a:sym typeface="+mn-lt"/>
              </a:rPr>
              <a:t>3</a:t>
            </a:r>
            <a:r>
              <a:rPr lang="en-US" altLang="zh-CN" sz="2200" dirty="0">
                <a:solidFill>
                  <a:schemeClr val="tx1"/>
                </a:solidFill>
                <a:latin typeface="Times New Roman" panose="02020603050405020304" pitchFamily="18" charset="0"/>
                <a:ea typeface="+mn-ea"/>
                <a:cs typeface="+mn-cs"/>
                <a:sym typeface="+mn-lt"/>
              </a:rPr>
              <a:t>. </a:t>
            </a:r>
            <a:r>
              <a:rPr lang="zh-CN" altLang="en-US" sz="2200" dirty="0">
                <a:solidFill>
                  <a:schemeClr val="tx1"/>
                </a:solidFill>
                <a:latin typeface="Times New Roman" panose="02020603050405020304" pitchFamily="18" charset="0"/>
                <a:ea typeface="+mn-ea"/>
                <a:cs typeface="+mn-cs"/>
                <a:sym typeface="+mn-lt"/>
              </a:rPr>
              <a:t>希望研究结果对制定手机使用的规章制度带来帮助</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，而不是仅提及其中一个要求。如果只提一点而不提及其余的话，就不能完整表达原文的意思了。</a:t>
            </a:r>
            <a:endParaRPr lang="en-US" altLang="zh-CN" sz="2200" dirty="0">
              <a:solidFill>
                <a:schemeClr val="tx1"/>
              </a:solidFill>
              <a:latin typeface="Times New Roman" panose="02020603050405020304" pitchFamily="18" charset="0"/>
              <a:ea typeface="+mn-ea"/>
              <a:cs typeface="+mn-cs"/>
              <a:sym typeface="+mn-lt"/>
            </a:endParaRPr>
          </a:p>
        </p:txBody>
      </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2" y="183880"/>
            <a:ext cx="9178187" cy="652366"/>
          </a:xfrm>
        </p:spPr>
        <p:txBody>
          <a:bodyPr>
            <a:normAutofit fontScale="92500"/>
          </a:bodyPr>
          <a:lstStyle/>
          <a:p>
            <a:r>
              <a:rPr kumimoji="1" lang="en-US" altLang="zh-CN" dirty="0">
                <a:cs typeface="+mn-ea"/>
                <a:sym typeface="+mn-lt"/>
              </a:rPr>
              <a:t>4.2</a:t>
            </a:r>
            <a:r>
              <a:rPr kumimoji="1" lang="zh-CN" altLang="en-US" dirty="0">
                <a:cs typeface="+mn-ea"/>
                <a:sym typeface="+mn-lt"/>
              </a:rPr>
              <a:t> 文献综述的写作技巧 </a:t>
            </a:r>
            <a:r>
              <a:rPr kumimoji="1" lang="en-US" altLang="zh-CN" dirty="0">
                <a:cs typeface="+mn-ea"/>
                <a:sym typeface="+mn-lt"/>
              </a:rPr>
              <a:t>Tips for Writing Literature Review</a:t>
            </a:r>
            <a:endParaRPr lang="zh-CN" altLang="en-US" dirty="0"/>
          </a:p>
        </p:txBody>
      </p:sp>
      <p:grpSp>
        <p:nvGrpSpPr>
          <p:cNvPr id="7" name="组合 6">
            <a:extLst>
              <a:ext uri="{FF2B5EF4-FFF2-40B4-BE49-F238E27FC236}">
                <a16:creationId xmlns:a16="http://schemas.microsoft.com/office/drawing/2014/main" id="{4B350413-8B65-F64B-A7C1-C9DEF1CC52DB}"/>
              </a:ext>
            </a:extLst>
          </p:cNvPr>
          <p:cNvGrpSpPr/>
          <p:nvPr/>
        </p:nvGrpSpPr>
        <p:grpSpPr>
          <a:xfrm>
            <a:off x="542208" y="836246"/>
            <a:ext cx="3377871" cy="653984"/>
            <a:chOff x="2277191" y="2378482"/>
            <a:chExt cx="5586764" cy="599733"/>
          </a:xfrm>
        </p:grpSpPr>
        <p:sp>
          <p:nvSpPr>
            <p:cNvPr id="12" name="圆角矩形 1">
              <a:extLst>
                <a:ext uri="{FF2B5EF4-FFF2-40B4-BE49-F238E27FC236}">
                  <a16:creationId xmlns:a16="http://schemas.microsoft.com/office/drawing/2014/main" id="{BDC97027-2D99-C74F-96BD-7AC0C430DB3C}"/>
                </a:ext>
              </a:extLst>
            </p:cNvPr>
            <p:cNvSpPr/>
            <p:nvPr/>
          </p:nvSpPr>
          <p:spPr>
            <a:xfrm>
              <a:off x="2277191" y="2390375"/>
              <a:ext cx="5586764"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54645E71-4452-D741-AC08-1FB348610CB0}"/>
                </a:ext>
              </a:extLst>
            </p:cNvPr>
            <p:cNvSpPr txBox="1"/>
            <p:nvPr/>
          </p:nvSpPr>
          <p:spPr>
            <a:xfrm>
              <a:off x="2404678" y="2378482"/>
              <a:ext cx="5325403"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4.2.2 </a:t>
              </a:r>
              <a:r>
                <a:rPr lang="zh-CN" altLang="en-US" sz="2200" dirty="0">
                  <a:solidFill>
                    <a:schemeClr val="bg1"/>
                  </a:solidFill>
                  <a:latin typeface="Times New Roman" panose="02020603050405020304" pitchFamily="18" charset="0"/>
                  <a:cs typeface="+mn-ea"/>
                  <a:sym typeface="+mn-lt"/>
                </a:rPr>
                <a:t>总结 </a:t>
              </a:r>
              <a:r>
                <a:rPr lang="en-US" altLang="zh-CN" sz="2200" dirty="0">
                  <a:solidFill>
                    <a:schemeClr val="bg1"/>
                  </a:solidFill>
                  <a:latin typeface="Times New Roman" panose="02020603050405020304" pitchFamily="18" charset="0"/>
                  <a:cs typeface="+mn-ea"/>
                  <a:sym typeface="+mn-lt"/>
                </a:rPr>
                <a:t>Summary </a:t>
              </a:r>
            </a:p>
          </p:txBody>
        </p:sp>
      </p:grpSp>
    </p:spTree>
    <p:extLst>
      <p:ext uri="{BB962C8B-B14F-4D97-AF65-F5344CB8AC3E}">
        <p14:creationId xmlns:p14="http://schemas.microsoft.com/office/powerpoint/2010/main" val="3769734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7192" y="871799"/>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Compare the paraphrases below with the sources they are based on. What changes are made?</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650544"/>
            <a:ext cx="7162800" cy="4493538"/>
          </a:xfrm>
          <a:prstGeom prst="rect">
            <a:avLst/>
          </a:prstGeom>
          <a:solidFill>
            <a:schemeClr val="bg1"/>
          </a:solidFill>
          <a:ln>
            <a:solidFill>
              <a:schemeClr val="tx1"/>
            </a:solidFill>
          </a:ln>
        </p:spPr>
        <p:txBody>
          <a:bodyPr wrap="square">
            <a:spAutoFit/>
          </a:bodyPr>
          <a:lstStyle/>
          <a:p>
            <a:pPr algn="ctr"/>
            <a:r>
              <a:rPr lang="en-US" altLang="zh-CN" sz="2200" b="1" dirty="0">
                <a:latin typeface="Times" pitchFamily="2" charset="0"/>
              </a:rPr>
              <a:t>Source </a:t>
            </a:r>
          </a:p>
          <a:p>
            <a:pPr algn="just"/>
            <a:r>
              <a:rPr lang="en-US" altLang="zh-CN" sz="2200" dirty="0">
                <a:latin typeface="Times" pitchFamily="2" charset="0"/>
              </a:rPr>
              <a:t>1)  The president has every intention of carrying out his campaign promises. However, in the light of current conditions he’ll review what would be best in the interest of the country. He’ll certainly take a pragmatic approach to it since conditions has changed. </a:t>
            </a:r>
          </a:p>
          <a:p>
            <a:pPr algn="just"/>
            <a:endParaRPr lang="en-US" altLang="zh-CN" sz="2200" dirty="0">
              <a:latin typeface="Times" pitchFamily="2" charset="0"/>
            </a:endParaRPr>
          </a:p>
          <a:p>
            <a:pPr algn="just"/>
            <a:r>
              <a:rPr lang="en-US" altLang="zh-CN" sz="2200" dirty="0">
                <a:latin typeface="Times" pitchFamily="2" charset="0"/>
              </a:rPr>
              <a:t>2)  One of the chief problems with food is its relatively short storage life. Since earliest times man has tried to preserve his perishable foods by drying or adding salt, sugar, or spices. It is one thing to preserve foods safely to allow broader distribution and reasonable shelf life. It is quite another to embalm food that is too far gone to be acceptable as fresh. </a:t>
            </a:r>
          </a:p>
        </p:txBody>
      </p:sp>
      <p:sp>
        <p:nvSpPr>
          <p:cNvPr id="11" name="矩形 10">
            <a:extLst>
              <a:ext uri="{FF2B5EF4-FFF2-40B4-BE49-F238E27FC236}">
                <a16:creationId xmlns:a16="http://schemas.microsoft.com/office/drawing/2014/main" id="{81F892E4-77FB-C94D-89DC-7F1FEEC347AA}"/>
              </a:ext>
            </a:extLst>
          </p:cNvPr>
          <p:cNvSpPr/>
          <p:nvPr/>
        </p:nvSpPr>
        <p:spPr>
          <a:xfrm>
            <a:off x="7162800" y="1650544"/>
            <a:ext cx="5029199" cy="4493538"/>
          </a:xfrm>
          <a:prstGeom prst="rect">
            <a:avLst/>
          </a:prstGeom>
          <a:solidFill>
            <a:schemeClr val="bg1"/>
          </a:solidFill>
          <a:ln>
            <a:solidFill>
              <a:schemeClr val="tx1"/>
            </a:solidFill>
          </a:ln>
        </p:spPr>
        <p:txBody>
          <a:bodyPr wrap="square">
            <a:spAutoFit/>
          </a:bodyPr>
          <a:lstStyle/>
          <a:p>
            <a:pPr algn="ctr"/>
            <a:r>
              <a:rPr lang="en-US" altLang="zh-CN" sz="2200" b="1" dirty="0">
                <a:latin typeface="Times" pitchFamily="2" charset="0"/>
              </a:rPr>
              <a:t>Paraphrase </a:t>
            </a:r>
          </a:p>
          <a:p>
            <a:pPr algn="just"/>
            <a:r>
              <a:rPr lang="en-US" altLang="zh-CN" sz="2200" dirty="0">
                <a:latin typeface="Times" pitchFamily="2" charset="0"/>
              </a:rPr>
              <a:t>The president intends to keep his campaign promises, but he has to look at them again and consider the country’s needs. He will be realistic because conditions don’t remain the same. </a:t>
            </a:r>
          </a:p>
          <a:p>
            <a:pPr algn="just"/>
            <a:endParaRPr lang="en-US" altLang="zh-CN" sz="2200" dirty="0">
              <a:latin typeface="Times" pitchFamily="2" charset="0"/>
            </a:endParaRPr>
          </a:p>
          <a:p>
            <a:pPr algn="just"/>
            <a:r>
              <a:rPr lang="en-US" altLang="zh-CN" sz="2200" dirty="0">
                <a:latin typeface="Times" pitchFamily="2" charset="0"/>
              </a:rPr>
              <a:t>It is very difficult to store food for a long time. Man has always used salt, sugar, or spices in an attempt to keep food fresh. Preserving food safely is a good idea, but embalming food that has gone stale is a bad idea. </a:t>
            </a:r>
          </a:p>
        </p:txBody>
      </p:sp>
      <p:sp>
        <p:nvSpPr>
          <p:cNvPr id="12" name="动作按钮: 后退或前一项 11">
            <a:hlinkClick r:id="rId3" action="ppaction://hlinksldjump" highlightClick="1"/>
            <a:extLst>
              <a:ext uri="{FF2B5EF4-FFF2-40B4-BE49-F238E27FC236}">
                <a16:creationId xmlns:a16="http://schemas.microsoft.com/office/drawing/2014/main" id="{3B86BFF1-EC5E-4077-BC16-B5B1D32E48A2}"/>
              </a:ext>
            </a:extLst>
          </p:cNvPr>
          <p:cNvSpPr/>
          <p:nvPr/>
        </p:nvSpPr>
        <p:spPr>
          <a:xfrm>
            <a:off x="7687154" y="254701"/>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44970058"/>
      </p:ext>
    </p:extLst>
  </p:cSld>
  <p:clrMapOvr>
    <a:masterClrMapping/>
  </p:clrMapOvr>
  <p:transition spd="slow">
    <p:push dir="u"/>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7192" y="871799"/>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Compare the paraphrases below with the sources they are based on. What changes are made?</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1" y="1977567"/>
            <a:ext cx="7162800" cy="3816429"/>
          </a:xfrm>
          <a:prstGeom prst="rect">
            <a:avLst/>
          </a:prstGeom>
          <a:solidFill>
            <a:schemeClr val="bg1"/>
          </a:solidFill>
          <a:ln>
            <a:solidFill>
              <a:schemeClr val="tx1"/>
            </a:solidFill>
          </a:ln>
        </p:spPr>
        <p:txBody>
          <a:bodyPr wrap="square">
            <a:spAutoFit/>
          </a:bodyPr>
          <a:lstStyle/>
          <a:p>
            <a:pPr algn="ctr"/>
            <a:r>
              <a:rPr lang="en-US" altLang="zh-CN" sz="2200" b="1" dirty="0">
                <a:latin typeface="Times" pitchFamily="2" charset="0"/>
              </a:rPr>
              <a:t>Source </a:t>
            </a:r>
          </a:p>
          <a:p>
            <a:pPr algn="just"/>
            <a:r>
              <a:rPr lang="en-US" altLang="zh-CN" sz="2200" dirty="0">
                <a:latin typeface="Times" pitchFamily="2" charset="0"/>
              </a:rPr>
              <a:t>3)  Women who wish to complete their education and establish careers before having babies should do so without fear of infertility, a demographer for the Population Council advises. </a:t>
            </a:r>
          </a:p>
          <a:p>
            <a:pPr algn="just"/>
            <a:endParaRPr lang="en-US" altLang="zh-CN" sz="2200" dirty="0">
              <a:latin typeface="Times" pitchFamily="2" charset="0"/>
            </a:endParaRPr>
          </a:p>
          <a:p>
            <a:pPr algn="just"/>
            <a:r>
              <a:rPr lang="en-US" altLang="zh-CN" sz="2200" dirty="0">
                <a:latin typeface="Times" pitchFamily="2" charset="0"/>
              </a:rPr>
              <a:t>4)  His report challenges conclusions of a French study published last month that warned women that delaying childbirth until past the age of 30 poses a high risk of infertility and childlessness. </a:t>
            </a:r>
          </a:p>
          <a:p>
            <a:pPr algn="just"/>
            <a:endParaRPr lang="en-US" altLang="zh-CN" sz="2200" dirty="0">
              <a:latin typeface="Times" pitchFamily="2" charset="0"/>
            </a:endParaRPr>
          </a:p>
        </p:txBody>
      </p:sp>
      <p:sp>
        <p:nvSpPr>
          <p:cNvPr id="11" name="矩形 10">
            <a:extLst>
              <a:ext uri="{FF2B5EF4-FFF2-40B4-BE49-F238E27FC236}">
                <a16:creationId xmlns:a16="http://schemas.microsoft.com/office/drawing/2014/main" id="{81F892E4-77FB-C94D-89DC-7F1FEEC347AA}"/>
              </a:ext>
            </a:extLst>
          </p:cNvPr>
          <p:cNvSpPr/>
          <p:nvPr/>
        </p:nvSpPr>
        <p:spPr>
          <a:xfrm>
            <a:off x="7162801" y="1989098"/>
            <a:ext cx="5029199" cy="3816429"/>
          </a:xfrm>
          <a:prstGeom prst="rect">
            <a:avLst/>
          </a:prstGeom>
          <a:solidFill>
            <a:schemeClr val="bg1"/>
          </a:solidFill>
          <a:ln>
            <a:solidFill>
              <a:schemeClr val="tx1"/>
            </a:solidFill>
          </a:ln>
        </p:spPr>
        <p:txBody>
          <a:bodyPr wrap="square">
            <a:spAutoFit/>
          </a:bodyPr>
          <a:lstStyle/>
          <a:p>
            <a:pPr algn="ctr"/>
            <a:r>
              <a:rPr lang="en-US" altLang="zh-CN" sz="2200" b="1" dirty="0">
                <a:latin typeface="Times" pitchFamily="2" charset="0"/>
              </a:rPr>
              <a:t>Paraphrase </a:t>
            </a:r>
          </a:p>
          <a:p>
            <a:pPr algn="just"/>
            <a:r>
              <a:rPr lang="en-US" altLang="zh-CN" sz="2200" dirty="0">
                <a:latin typeface="Times" pitchFamily="2" charset="0"/>
              </a:rPr>
              <a:t>A population geography expert has reported that if a woman wants to finish her studies and start a career before she has a baby, this will not stop her having babies.</a:t>
            </a:r>
          </a:p>
          <a:p>
            <a:pPr algn="just"/>
            <a:endParaRPr lang="en-US" altLang="zh-CN" sz="2200" dirty="0">
              <a:latin typeface="Times" pitchFamily="2" charset="0"/>
            </a:endParaRPr>
          </a:p>
          <a:p>
            <a:pPr algn="just"/>
            <a:r>
              <a:rPr lang="en-US" altLang="zh-CN" sz="2200" dirty="0">
                <a:latin typeface="Times" pitchFamily="2" charset="0"/>
              </a:rPr>
              <a:t>He disagreed with French experts who said that if a woman waits until she is over 30 to have a baby, she is likely to be unable to have one. </a:t>
            </a:r>
          </a:p>
          <a:p>
            <a:pPr algn="just"/>
            <a:r>
              <a:rPr lang="en-US" altLang="zh-CN" sz="2200" dirty="0">
                <a:latin typeface="Times" pitchFamily="2" charset="0"/>
              </a:rPr>
              <a:t> </a:t>
            </a:r>
          </a:p>
        </p:txBody>
      </p:sp>
    </p:spTree>
    <p:extLst>
      <p:ext uri="{BB962C8B-B14F-4D97-AF65-F5344CB8AC3E}">
        <p14:creationId xmlns:p14="http://schemas.microsoft.com/office/powerpoint/2010/main" val="752399324"/>
      </p:ext>
    </p:extLst>
  </p:cSld>
  <p:clrMapOvr>
    <a:masterClrMapping/>
  </p:clrMapOvr>
  <p:transition spd="slow">
    <p:push dir="u"/>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Key to Exercise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2028"/>
            <a:ext cx="12192000" cy="6673943"/>
          </a:xfrm>
          <a:prstGeom prst="rect">
            <a:avLst/>
          </a:prstGeom>
          <a:solidFill>
            <a:schemeClr val="bg1"/>
          </a:solidFill>
        </p:spPr>
        <p:txBody>
          <a:bodyPr wrap="square" rtlCol="0">
            <a:spAutoFit/>
          </a:bodyPr>
          <a:lstStyle/>
          <a:p>
            <a:pPr algn="just" eaLnBrk="0">
              <a:lnSpc>
                <a:spcPct val="150000"/>
              </a:lnSpc>
            </a:pPr>
            <a:r>
              <a:rPr lang="en-US" altLang="zh-CN" sz="2400" b="1" dirty="0">
                <a:latin typeface="Times New Roman" panose="02020603050405020304" pitchFamily="18" charset="0"/>
                <a:cs typeface="Times New Roman" panose="02020603050405020304" pitchFamily="18" charset="0"/>
              </a:rPr>
              <a:t>1. Compare the paraphrases below with the sources they are based on. What changes are made. </a:t>
            </a:r>
          </a:p>
          <a:p>
            <a:pPr algn="just" eaLnBrk="0">
              <a:lnSpc>
                <a:spcPct val="15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The paraphrases in this exercise generally adhere to the meaning of the source. The changes are mainly in the structures of sentence from long to short, in the vocabularies from formal to informal and in the length of the paragraph from long to short. </a:t>
            </a:r>
          </a:p>
          <a:p>
            <a:pPr algn="just" eaLnBrk="0">
              <a:lnSpc>
                <a:spcPct val="15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The following are some of the examples in the change of structures and vocabularies:</a:t>
            </a:r>
            <a:br>
              <a:rPr lang="en-US" altLang="zh-CN" sz="2400" dirty="0">
                <a:latin typeface="Times New Roman" panose="02020603050405020304" pitchFamily="18" charset="0"/>
                <a:cs typeface="Times New Roman" panose="02020603050405020304" pitchFamily="18" charset="0"/>
              </a:rPr>
            </a:b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has every intention of carrying out his campaign promises →intends to keep his campaign promises; </a:t>
            </a:r>
          </a:p>
          <a:p>
            <a:pPr eaLnBrk="0">
              <a:lnSpc>
                <a:spcPct val="15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review what would be best in the interest of the country → consider the country’s needs; </a:t>
            </a:r>
          </a:p>
          <a:p>
            <a:pPr eaLnBrk="0">
              <a:lnSpc>
                <a:spcPct val="15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take a pragmatic approach → be realistic;</a:t>
            </a:r>
            <a:br>
              <a:rPr lang="en-US" altLang="zh-CN" sz="2400" dirty="0">
                <a:latin typeface="Times New Roman" panose="02020603050405020304" pitchFamily="18" charset="0"/>
                <a:cs typeface="Times New Roman" panose="02020603050405020304" pitchFamily="18" charset="0"/>
              </a:rPr>
            </a:b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complete their education and establish careers → finish her studies and start a career; </a:t>
            </a:r>
          </a:p>
          <a:p>
            <a:pPr eaLnBrk="0">
              <a:lnSpc>
                <a:spcPct val="15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challenge conclusions of → disagree with. </a:t>
            </a:r>
          </a:p>
        </p:txBody>
      </p:sp>
    </p:spTree>
    <p:extLst>
      <p:ext uri="{BB962C8B-B14F-4D97-AF65-F5344CB8AC3E}">
        <p14:creationId xmlns:p14="http://schemas.microsoft.com/office/powerpoint/2010/main" val="4190262816"/>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2: Work in groups of three or four and discuss the purposes of the following literature review.</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468373"/>
            <a:ext cx="12192000" cy="5509200"/>
          </a:xfrm>
          <a:prstGeom prst="rect">
            <a:avLst/>
          </a:prstGeom>
          <a:solidFill>
            <a:schemeClr val="bg1"/>
          </a:solidFill>
        </p:spPr>
        <p:txBody>
          <a:bodyPr wrap="square">
            <a:spAutoFit/>
          </a:bodyPr>
          <a:lstStyle/>
          <a:p>
            <a:pPr algn="just"/>
            <a:r>
              <a:rPr lang="en-US" altLang="zh-CN" sz="2200" b="1" dirty="0">
                <a:latin typeface="Times" pitchFamily="2" charset="0"/>
              </a:rPr>
              <a:t>Review 1</a:t>
            </a:r>
          </a:p>
          <a:p>
            <a:pPr algn="just"/>
            <a:r>
              <a:rPr lang="zh-CN" altLang="en-US" sz="2200" dirty="0">
                <a:latin typeface="Times" pitchFamily="2" charset="0"/>
              </a:rPr>
              <a:t>    </a:t>
            </a:r>
            <a:r>
              <a:rPr lang="en-US" altLang="zh-CN" sz="2200" dirty="0">
                <a:latin typeface="Times" pitchFamily="2" charset="0"/>
              </a:rPr>
              <a:t>The 1865 census of the State of New York provides the first evidence of official interest in the relationship between place of residence and location of employment. A question was asked “on the usual place of employment, if out of the city or town where the family resides.” Unfortunately, the results were considered “too meager.” Figures were published “only for the counties upon the Hudson and on Long Island and Staten Island,” and a recommendation was made that the subject not be pursued.</a:t>
            </a:r>
          </a:p>
          <a:p>
            <a:pPr algn="just"/>
            <a:endParaRPr lang="en-US" altLang="zh-CN" sz="2200" dirty="0">
              <a:latin typeface="Times" pitchFamily="2" charset="0"/>
            </a:endParaRPr>
          </a:p>
          <a:p>
            <a:pPr algn="just"/>
            <a:r>
              <a:rPr lang="zh-CN" altLang="en-US" sz="2200" dirty="0">
                <a:latin typeface="Times" pitchFamily="2" charset="0"/>
              </a:rPr>
              <a:t>    </a:t>
            </a:r>
            <a:r>
              <a:rPr lang="en-US" altLang="zh-CN" sz="2200" dirty="0">
                <a:latin typeface="Times" pitchFamily="2" charset="0"/>
              </a:rPr>
              <a:t>Only much later, when the automobile became the primary mode of transportation and contributed to the growth of suburbs, did commuting become a recognized research topic. In this century, the fifties saw a proliferation of studies based on traffic flows, management records, and special surveys; and the Federal Government measured intercounty commuting in a national sample survey. But, as </a:t>
            </a:r>
            <a:r>
              <a:rPr lang="en-US" altLang="zh-CN" sz="2200" dirty="0" err="1">
                <a:latin typeface="Times" pitchFamily="2" charset="0"/>
              </a:rPr>
              <a:t>Schnore</a:t>
            </a:r>
            <a:r>
              <a:rPr lang="en-US" altLang="zh-CN" sz="2200" dirty="0">
                <a:latin typeface="Times" pitchFamily="2" charset="0"/>
              </a:rPr>
              <a:t> points out, until 1960 “the United States census—long used as a model by other nations—[was] one of the few in the Western world which [had] never collected information on the places of work of employed members of the labor force as part of its </a:t>
            </a:r>
            <a:r>
              <a:rPr lang="en-US" altLang="zh-CN" sz="2200" dirty="0" smtClean="0">
                <a:latin typeface="Times" pitchFamily="2" charset="0"/>
              </a:rPr>
              <a:t>full-scale </a:t>
            </a:r>
            <a:r>
              <a:rPr lang="en-US" altLang="zh-CN" sz="2200" dirty="0">
                <a:latin typeface="Times" pitchFamily="2" charset="0"/>
              </a:rPr>
              <a:t>operations”. By 1960, a sufficient demand for commuting data existed that the Census of Population included questions on place of employment. Although these questions were repeated in 1970, neither census inquired about distance traveled.</a:t>
            </a:r>
          </a:p>
        </p:txBody>
      </p:sp>
    </p:spTree>
    <p:extLst>
      <p:ext uri="{BB962C8B-B14F-4D97-AF65-F5344CB8AC3E}">
        <p14:creationId xmlns:p14="http://schemas.microsoft.com/office/powerpoint/2010/main" val="11917907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254088"/>
            <a:ext cx="12192000" cy="5509200"/>
          </a:xfrm>
          <a:prstGeom prst="rect">
            <a:avLst/>
          </a:prstGeom>
          <a:solidFill>
            <a:schemeClr val="bg1"/>
          </a:solidFill>
        </p:spPr>
        <p:txBody>
          <a:bodyPr wrap="square">
            <a:spAutoFit/>
          </a:bodyPr>
          <a:lstStyle/>
          <a:p>
            <a:pPr algn="just"/>
            <a:r>
              <a:rPr lang="zh-CN" altLang="en-US" sz="2200" dirty="0">
                <a:latin typeface="Times" pitchFamily="2" charset="0"/>
              </a:rPr>
              <a:t>    </a:t>
            </a:r>
            <a:r>
              <a:rPr lang="en-US" altLang="zh-CN" sz="2200" dirty="0">
                <a:latin typeface="Times" pitchFamily="2" charset="0"/>
              </a:rPr>
              <a:t>Most commuting research appearing since 1960, whether based on the 1960 and 1970 Bureau of the Census publications. </a:t>
            </a:r>
            <a:r>
              <a:rPr lang="en-US" altLang="zh-CN" sz="2200" i="1" dirty="0">
                <a:latin typeface="Times" pitchFamily="2" charset="0"/>
              </a:rPr>
              <a:t>Journey to Work (13, 14) </a:t>
            </a:r>
            <a:r>
              <a:rPr lang="en-US" altLang="zh-CN" sz="2200" dirty="0">
                <a:latin typeface="Times" pitchFamily="2" charset="0"/>
              </a:rPr>
              <a:t>or on other sources has been confined to metropolitan areas. A bulletin based on the 1975 Annual Housing Survey (AHS) contains general commuting information for both metro and nonmetro population, but it neither examines migration and commuting nor uses current metro boundaries.</a:t>
            </a:r>
          </a:p>
          <a:p>
            <a:pPr algn="just"/>
            <a:r>
              <a:rPr lang="zh-CN" altLang="en-US" sz="2200" dirty="0">
                <a:latin typeface="Times" pitchFamily="2" charset="0"/>
              </a:rPr>
              <a:t>    </a:t>
            </a:r>
            <a:r>
              <a:rPr lang="en-US" altLang="zh-CN" sz="2200" dirty="0">
                <a:latin typeface="Times" pitchFamily="2" charset="0"/>
              </a:rPr>
              <a:t>No national study of the intercounty commuting patterns of migrants and </a:t>
            </a:r>
            <a:r>
              <a:rPr lang="en-US" altLang="zh-CN" sz="2200" dirty="0" err="1">
                <a:latin typeface="Times" pitchFamily="2" charset="0"/>
              </a:rPr>
              <a:t>nonmigrants</a:t>
            </a:r>
            <a:r>
              <a:rPr lang="en-US" altLang="zh-CN" sz="2200" dirty="0">
                <a:latin typeface="Times" pitchFamily="2" charset="0"/>
              </a:rPr>
              <a:t> living in nonmetro areas had published prior to this study, which was conducted cooperatively by the U.S. Department of Agriculture (USDA) and the University of Georgia. Interest in the nonmetro aspects of commuting resulted from the </a:t>
            </a:r>
            <a:r>
              <a:rPr lang="en-US" altLang="zh-CN" sz="2200" dirty="0" err="1">
                <a:latin typeface="Times" pitchFamily="2" charset="0"/>
              </a:rPr>
              <a:t>inmovement</a:t>
            </a:r>
            <a:r>
              <a:rPr lang="en-US" altLang="zh-CN" sz="2200" dirty="0">
                <a:latin typeface="Times" pitchFamily="2" charset="0"/>
              </a:rPr>
              <a:t> of people to nonmetro communities in the seventies after decades of net </a:t>
            </a:r>
            <a:r>
              <a:rPr lang="en-US" altLang="zh-CN" sz="2200" dirty="0" err="1">
                <a:latin typeface="Times" pitchFamily="2" charset="0"/>
              </a:rPr>
              <a:t>outmovement</a:t>
            </a:r>
            <a:r>
              <a:rPr lang="en-US" altLang="zh-CN" sz="2200" dirty="0">
                <a:latin typeface="Times" pitchFamily="2" charset="0"/>
              </a:rPr>
              <a:t>, growing questions as to the impact energy costs and supply on settlement patterns, and earlier research findings on the characteristics of metro/nonmetro migrants. Data from the March 1975 Current Population Survey indicated that metro/nonmetro migrants did not have a negative impact on the nonmetro population as some people had predicted. A large number of migrants were in white collar occupations and industries, and their average income was not less than that of the total nonmetro population. The income of metro/nonmetro migrants was similar to that of persons moving in the opposite directed.</a:t>
            </a:r>
          </a:p>
        </p:txBody>
      </p:sp>
    </p:spTree>
    <p:extLst>
      <p:ext uri="{BB962C8B-B14F-4D97-AF65-F5344CB8AC3E}">
        <p14:creationId xmlns:p14="http://schemas.microsoft.com/office/powerpoint/2010/main" val="2124998567"/>
      </p:ext>
    </p:extLst>
  </p:cSld>
  <p:clrMapOvr>
    <a:masterClrMapping/>
  </p:clrMapOvr>
  <p:transition spd="slow">
    <p:push dir="u"/>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254088"/>
            <a:ext cx="12192000" cy="5509200"/>
          </a:xfrm>
          <a:prstGeom prst="rect">
            <a:avLst/>
          </a:prstGeom>
          <a:solidFill>
            <a:schemeClr val="bg1"/>
          </a:solidFill>
        </p:spPr>
        <p:txBody>
          <a:bodyPr wrap="square">
            <a:spAutoFit/>
          </a:bodyPr>
          <a:lstStyle/>
          <a:p>
            <a:pPr algn="just"/>
            <a:r>
              <a:rPr lang="zh-CN" altLang="en-US" sz="2200" dirty="0">
                <a:latin typeface="Times" pitchFamily="2" charset="0"/>
              </a:rPr>
              <a:t>    </a:t>
            </a:r>
            <a:r>
              <a:rPr lang="en-US" altLang="zh-CN" sz="2200" dirty="0">
                <a:latin typeface="Times" pitchFamily="2" charset="0"/>
              </a:rPr>
              <a:t>These issues and findings raised questions about similarities and differences among the migrant and </a:t>
            </a:r>
            <a:r>
              <a:rPr lang="en-US" altLang="zh-CN" sz="2200" dirty="0" err="1">
                <a:latin typeface="Times" pitchFamily="2" charset="0"/>
              </a:rPr>
              <a:t>nonmigrant</a:t>
            </a:r>
            <a:r>
              <a:rPr lang="en-US" altLang="zh-CN" sz="2200" dirty="0">
                <a:latin typeface="Times" pitchFamily="2" charset="0"/>
              </a:rPr>
              <a:t> groups that had not </a:t>
            </a:r>
            <a:r>
              <a:rPr lang="en-US" altLang="zh-CN" sz="2200" dirty="0" smtClean="0">
                <a:latin typeface="Times" pitchFamily="2" charset="0"/>
              </a:rPr>
              <a:t>hitherto </a:t>
            </a:r>
            <a:r>
              <a:rPr lang="en-US" altLang="zh-CN" sz="2200" dirty="0">
                <a:latin typeface="Times" pitchFamily="2" charset="0"/>
              </a:rPr>
              <a:t>been addressed. </a:t>
            </a:r>
          </a:p>
          <a:p>
            <a:pPr algn="just"/>
            <a:r>
              <a:rPr lang="zh-CN" altLang="en-US" sz="2200" dirty="0">
                <a:latin typeface="Times" pitchFamily="2" charset="0"/>
              </a:rPr>
              <a:t>    </a:t>
            </a:r>
            <a:r>
              <a:rPr lang="en-US" altLang="zh-CN" sz="2200" dirty="0">
                <a:latin typeface="Times" pitchFamily="2" charset="0"/>
              </a:rPr>
              <a:t>These questions involved the characteristics of nonmetro commuters, the association between migration and commuting, and comparative distances traveled by metro and nonmetro people. A key issue was the extent to which the recent nonmetro population growth resulting from metro/nonmetro migration is linked to commuting to jobs in metro areas.</a:t>
            </a:r>
          </a:p>
          <a:p>
            <a:pPr algn="just"/>
            <a:r>
              <a:rPr lang="zh-CN" altLang="en-US" sz="2200" dirty="0">
                <a:latin typeface="Times" pitchFamily="2" charset="0"/>
              </a:rPr>
              <a:t>    </a:t>
            </a:r>
            <a:r>
              <a:rPr lang="en-US" altLang="zh-CN" sz="2200" dirty="0">
                <a:latin typeface="Times" pitchFamily="2" charset="0"/>
              </a:rPr>
              <a:t>The 1975 AHS, with its travel-to-work supplement containing information on previous and current places of residence and work for household heads, provides a data base for such investigation.</a:t>
            </a:r>
          </a:p>
          <a:p>
            <a:pPr algn="just"/>
            <a:r>
              <a:rPr lang="zh-CN" altLang="en-US" sz="2200" dirty="0">
                <a:latin typeface="Times" pitchFamily="2" charset="0"/>
              </a:rPr>
              <a:t>     </a:t>
            </a:r>
            <a:r>
              <a:rPr lang="en-US" altLang="zh-CN" sz="2200" dirty="0">
                <a:latin typeface="Times" pitchFamily="2" charset="0"/>
              </a:rPr>
              <a:t>In our study</a:t>
            </a:r>
            <a:r>
              <a:rPr lang="en-US" altLang="zh-CN" sz="2200" i="1" dirty="0">
                <a:latin typeface="Times" pitchFamily="2" charset="0"/>
              </a:rPr>
              <a:t>, commuters</a:t>
            </a:r>
            <a:r>
              <a:rPr lang="en-US" altLang="zh-CN" sz="2200" dirty="0">
                <a:latin typeface="Times" pitchFamily="2" charset="0"/>
              </a:rPr>
              <a:t> are defined as household head who worked in different counties from those in which they lived at the time they were surveyed; </a:t>
            </a:r>
            <a:r>
              <a:rPr lang="en-US" altLang="zh-CN" sz="2200" i="1" dirty="0">
                <a:latin typeface="Times" pitchFamily="2" charset="0"/>
              </a:rPr>
              <a:t>migrants</a:t>
            </a:r>
            <a:r>
              <a:rPr lang="en-US" altLang="zh-CN" sz="2200" dirty="0">
                <a:latin typeface="Times" pitchFamily="2" charset="0"/>
              </a:rPr>
              <a:t> lived in different counties in 1975 from those in which they have lived 5 years earlier; </a:t>
            </a:r>
            <a:r>
              <a:rPr lang="en-US" altLang="zh-CN" sz="2200" i="1" dirty="0">
                <a:latin typeface="Times" pitchFamily="2" charset="0"/>
              </a:rPr>
              <a:t>household</a:t>
            </a:r>
            <a:r>
              <a:rPr lang="en-US" altLang="zh-CN" sz="2200" dirty="0">
                <a:latin typeface="Times" pitchFamily="2" charset="0"/>
              </a:rPr>
              <a:t> heads were designated by survey respondents, except that married women were not reported as household heads if they were living with their husbands. The data, based on special AHS tabulations38, reflect metro designations through 1975. Thus they reflect nonmetro and metro commuting more accurately than other published AHS data, which were based on older metro boundaries. No data were available by migrants and commuting status for persons who were not household heads. </a:t>
            </a:r>
          </a:p>
        </p:txBody>
      </p:sp>
    </p:spTree>
    <p:extLst>
      <p:ext uri="{BB962C8B-B14F-4D97-AF65-F5344CB8AC3E}">
        <p14:creationId xmlns:p14="http://schemas.microsoft.com/office/powerpoint/2010/main" val="1255293620"/>
      </p:ext>
    </p:extLst>
  </p:cSld>
  <p:clrMapOvr>
    <a:masterClrMapping/>
  </p:clrMapOvr>
  <p:transition spd="slow">
    <p:push dir="u"/>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Key to Exercise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82176"/>
            <a:ext cx="12192000" cy="5262979"/>
          </a:xfrm>
          <a:prstGeom prst="rect">
            <a:avLst/>
          </a:prstGeom>
          <a:solidFill>
            <a:schemeClr val="bg1"/>
          </a:solidFill>
        </p:spPr>
        <p:txBody>
          <a:bodyPr wrap="square" rtlCol="0">
            <a:spAutoFit/>
          </a:bodyPr>
          <a:lstStyle/>
          <a:p>
            <a:pPr algn="just" eaLnBrk="0"/>
            <a:r>
              <a:rPr lang="en-US" altLang="zh-CN" sz="2400" b="1" dirty="0">
                <a:latin typeface="Times New Roman" panose="02020603050405020304" pitchFamily="18" charset="0"/>
                <a:cs typeface="Times New Roman" panose="02020603050405020304" pitchFamily="18" charset="0"/>
              </a:rPr>
              <a:t>2. Work in groups of three or four and discuss the purposes of the following literature review. </a:t>
            </a:r>
          </a:p>
          <a:p>
            <a:pPr algn="just" eaLnBrk="0"/>
            <a:r>
              <a:rPr lang="en-US" altLang="zh-CN" sz="2400" dirty="0">
                <a:latin typeface="Times New Roman" panose="02020603050405020304" pitchFamily="18" charset="0"/>
                <a:cs typeface="Times New Roman" panose="02020603050405020304" pitchFamily="18" charset="0"/>
              </a:rPr>
              <a:t>1) The paper in Review 1 is about inter-county commuting patterns of migrants and nonimmigrants living in nonmetro areas. The literature review starts with the 1865 census of the State of New York, goes on with the census and studies in 1960s and 1970s, and indicates that no similar previous studies have been carried out about the </a:t>
            </a:r>
            <a:r>
              <a:rPr lang="en-US" altLang="zh-CN" sz="2400" dirty="0" err="1">
                <a:latin typeface="Times New Roman" panose="02020603050405020304" pitchFamily="18" charset="0"/>
                <a:cs typeface="Times New Roman" panose="02020603050405020304" pitchFamily="18" charset="0"/>
              </a:rPr>
              <a:t>inercounty</a:t>
            </a:r>
            <a:r>
              <a:rPr lang="en-US" altLang="zh-CN" sz="2400" dirty="0">
                <a:latin typeface="Times New Roman" panose="02020603050405020304" pitchFamily="18" charset="0"/>
                <a:cs typeface="Times New Roman" panose="02020603050405020304" pitchFamily="18" charset="0"/>
              </a:rPr>
              <a:t> commuting patters, thus pointing out the significance of this study. </a:t>
            </a:r>
          </a:p>
          <a:p>
            <a:pPr algn="just" eaLnBrk="0"/>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In this review, both direct quotation and paraphrase are used. </a:t>
            </a:r>
          </a:p>
          <a:p>
            <a:pPr algn="just" eaLnBrk="0"/>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Direct quotation: “the United States census—long used as a model by other nations—[was] one of the few in the Western world which [had] never collected information on the places of work of employed members of the labor force as part of its full-scale operations”. </a:t>
            </a:r>
          </a:p>
          <a:p>
            <a:pPr algn="just" eaLnBrk="0"/>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Paraphrase: Data from the March 1975 Current Population Survey indicated that metro/nonmetro migrants did not have a negative impact on the nonmetro population as some people had predicted.</a:t>
            </a:r>
          </a:p>
        </p:txBody>
      </p:sp>
    </p:spTree>
    <p:extLst>
      <p:ext uri="{BB962C8B-B14F-4D97-AF65-F5344CB8AC3E}">
        <p14:creationId xmlns:p14="http://schemas.microsoft.com/office/powerpoint/2010/main" val="2341327737"/>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468373"/>
            <a:ext cx="12192000" cy="5170646"/>
          </a:xfrm>
          <a:prstGeom prst="rect">
            <a:avLst/>
          </a:prstGeom>
          <a:solidFill>
            <a:schemeClr val="bg1"/>
          </a:solidFill>
        </p:spPr>
        <p:txBody>
          <a:bodyPr wrap="square">
            <a:spAutoFit/>
          </a:bodyPr>
          <a:lstStyle/>
          <a:p>
            <a:pPr algn="just"/>
            <a:r>
              <a:rPr lang="en-US" altLang="zh-CN" sz="2200" b="1" dirty="0">
                <a:latin typeface="Times" pitchFamily="2" charset="0"/>
              </a:rPr>
              <a:t>Review 2</a:t>
            </a:r>
          </a:p>
          <a:p>
            <a:pPr algn="just"/>
            <a:r>
              <a:rPr lang="zh-CN" altLang="en-US" sz="2200" dirty="0">
                <a:latin typeface="Times" pitchFamily="2" charset="0"/>
              </a:rPr>
              <a:t>    </a:t>
            </a:r>
            <a:r>
              <a:rPr lang="en-US" altLang="zh-CN" sz="2200" dirty="0">
                <a:latin typeface="Times" pitchFamily="2" charset="0"/>
              </a:rPr>
              <a:t>Research on the taxonomy of the North America before 1950 was based on relatively few specimens from widely scattered localities. Consequently, the charophyte40 taxonomy did not fully reflect the morphological plasticity of these plants. This extreme variability was brought to light as a result of a few significant investigations of North American species including Wood (1950), Wood and </a:t>
            </a:r>
            <a:r>
              <a:rPr lang="en-US" altLang="zh-CN" sz="2200" dirty="0" err="1">
                <a:latin typeface="Times" pitchFamily="2" charset="0"/>
              </a:rPr>
              <a:t>Meuncher</a:t>
            </a:r>
            <a:r>
              <a:rPr lang="en-US" altLang="zh-CN" sz="2200" dirty="0">
                <a:latin typeface="Times" pitchFamily="2" charset="0"/>
              </a:rPr>
              <a:t> (1956), Dalhousie (1953), Dalhousie and Kiner (1956), and Allen (1959). All of the above authors followed a similar approach to the problem of delimiting species and their respective interpretations of variability differed only slightly.</a:t>
            </a:r>
            <a:r>
              <a:rPr lang="zh-CN" altLang="en-US" sz="2200" dirty="0">
                <a:latin typeface="Times" pitchFamily="2" charset="0"/>
              </a:rPr>
              <a:t> </a:t>
            </a:r>
            <a:r>
              <a:rPr lang="en-US" altLang="zh-CN" sz="2200" dirty="0">
                <a:latin typeface="Times" pitchFamily="2" charset="0"/>
              </a:rPr>
              <a:t>However, no attempt was made to analyze and clarify this variation other than to synonymize certain species. The most drastic treatment of this type was presented by the entire group, reducing the total number of species from 314 to only 76. In doing so they disqualified the use of several morphological features which had been utilized to distinguish species and even generic sections. Major objections to this treatment have been voiced by several workers. The most serious criticism to the revision is the fact that it was based completely on comparisons of general morphological features without any attempt to test the validity of utilization of recent findings which actually validate the use of these characteristics.</a:t>
            </a:r>
          </a:p>
        </p:txBody>
      </p:sp>
    </p:spTree>
    <p:extLst>
      <p:ext uri="{BB962C8B-B14F-4D97-AF65-F5344CB8AC3E}">
        <p14:creationId xmlns:p14="http://schemas.microsoft.com/office/powerpoint/2010/main" val="324610486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8612"/>
            <a:ext cx="4392706" cy="3047529"/>
          </a:xfrm>
          <a:prstGeom prst="rect">
            <a:avLst/>
          </a:prstGeom>
        </p:spPr>
      </p:pic>
      <p:sp>
        <p:nvSpPr>
          <p:cNvPr id="30" name="矩形 29"/>
          <p:cNvSpPr/>
          <p:nvPr/>
        </p:nvSpPr>
        <p:spPr>
          <a:xfrm>
            <a:off x="4556586" y="836246"/>
            <a:ext cx="7635414" cy="5573834"/>
          </a:xfrm>
          <a:prstGeom prst="rect">
            <a:avLst/>
          </a:prstGeom>
          <a:noFill/>
        </p:spPr>
        <p:txBody>
          <a:bodyPr wrap="square">
            <a:spAutoFit/>
          </a:bodyPr>
          <a:lstStyle/>
          <a:p>
            <a:pPr algn="just">
              <a:lnSpc>
                <a:spcPct val="150000"/>
              </a:lnSpc>
            </a:pPr>
            <a:r>
              <a:rPr lang="en-US" altLang="zh-CN" sz="2400" b="1" dirty="0">
                <a:solidFill>
                  <a:srgbClr val="FF0000"/>
                </a:solidFill>
                <a:latin typeface="Times New Roman" panose="02020603050405020304" pitchFamily="18" charset="0"/>
              </a:rPr>
              <a:t>3)</a:t>
            </a:r>
            <a:r>
              <a:rPr lang="zh-CN" altLang="en-US" sz="2400" b="1" dirty="0">
                <a:solidFill>
                  <a:srgbClr val="FF0000"/>
                </a:solidFill>
                <a:latin typeface="Times New Roman" panose="02020603050405020304" pitchFamily="18" charset="0"/>
              </a:rPr>
              <a:t>实验结果部分 </a:t>
            </a:r>
          </a:p>
          <a:p>
            <a:pPr algn="just">
              <a:lnSpc>
                <a:spcPct val="150000"/>
              </a:lnSpc>
            </a:pPr>
            <a:r>
              <a:rPr lang="zh-CN" altLang="en-US" sz="2400" dirty="0">
                <a:latin typeface="Times New Roman" panose="02020603050405020304" pitchFamily="18" charset="0"/>
              </a:rPr>
              <a:t>作为实验报告最重要的一部分，</a:t>
            </a:r>
            <a:r>
              <a:rPr lang="zh-CN" altLang="en-US" sz="2400" dirty="0">
                <a:solidFill>
                  <a:srgbClr val="FF0000"/>
                </a:solidFill>
                <a:latin typeface="Times New Roman" panose="02020603050405020304" pitchFamily="18" charset="0"/>
              </a:rPr>
              <a:t>实验结果部分是对于从调查中获得的结果的表述。</a:t>
            </a:r>
            <a:r>
              <a:rPr lang="zh-CN" altLang="en-US" sz="2400" u="sng" dirty="0">
                <a:latin typeface="Times New Roman" panose="02020603050405020304" pitchFamily="18" charset="0"/>
              </a:rPr>
              <a:t>这一部分的基本目的是给出与研究问题相关的所有数据结果。</a:t>
            </a:r>
            <a:r>
              <a:rPr lang="zh-CN" altLang="en-US" sz="2400" dirty="0">
                <a:latin typeface="Times New Roman" panose="02020603050405020304" pitchFamily="18" charset="0"/>
              </a:rPr>
              <a:t>当然，研究报告不应当隐藏任何不支持其假设的发现，因为这与任何领域优秀的研究报告相对立。 </a:t>
            </a:r>
            <a:endParaRPr lang="en-US" altLang="zh-CN" sz="2400" dirty="0">
              <a:latin typeface="Times New Roman" panose="02020603050405020304" pitchFamily="18" charset="0"/>
            </a:endParaRPr>
          </a:p>
          <a:p>
            <a:pPr algn="just">
              <a:lnSpc>
                <a:spcPct val="150000"/>
              </a:lnSpc>
            </a:pPr>
            <a:r>
              <a:rPr lang="en-US" altLang="zh-CN" sz="2400" b="1" dirty="0">
                <a:solidFill>
                  <a:srgbClr val="FF0000"/>
                </a:solidFill>
                <a:latin typeface="Times New Roman" panose="02020603050405020304" pitchFamily="18" charset="0"/>
              </a:rPr>
              <a:t>4)</a:t>
            </a:r>
            <a:r>
              <a:rPr lang="zh-CN" altLang="en-US" sz="2400" b="1" dirty="0">
                <a:solidFill>
                  <a:srgbClr val="FF0000"/>
                </a:solidFill>
                <a:latin typeface="Times New Roman" panose="02020603050405020304" pitchFamily="18" charset="0"/>
              </a:rPr>
              <a:t>结果讨论部分 </a:t>
            </a:r>
            <a:endParaRPr lang="en-US" altLang="zh-CN" sz="2400" b="1" dirty="0">
              <a:solidFill>
                <a:srgbClr val="FF0000"/>
              </a:solidFill>
              <a:latin typeface="Times New Roman" panose="02020603050405020304" pitchFamily="18" charset="0"/>
            </a:endParaRPr>
          </a:p>
          <a:p>
            <a:pPr algn="just">
              <a:lnSpc>
                <a:spcPct val="150000"/>
              </a:lnSpc>
            </a:pPr>
            <a:r>
              <a:rPr lang="zh-CN" altLang="en-US" sz="2400" u="sng" dirty="0">
                <a:latin typeface="Times New Roman" panose="02020603050405020304" pitchFamily="18" charset="0"/>
              </a:rPr>
              <a:t>一个研究报告最终需要的部分是对所获得结果的讨论。</a:t>
            </a:r>
            <a:r>
              <a:rPr lang="zh-CN" altLang="en-US" sz="2400" dirty="0">
                <a:latin typeface="Times New Roman" panose="02020603050405020304" pitchFamily="18" charset="0"/>
              </a:rPr>
              <a:t>在商业和技术研究报告中，这一部分的基本目的是为将来的决策提供建设性的指导和帮助。  </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2" y="183880"/>
            <a:ext cx="7238449" cy="652366"/>
          </a:xfrm>
        </p:spPr>
        <p:txBody>
          <a:bodyPr>
            <a:normAutofit fontScale="77500" lnSpcReduction="20000"/>
          </a:bodyPr>
          <a:lstStyle/>
          <a:p>
            <a:pPr lvl="0"/>
            <a:r>
              <a:rPr kumimoji="1" lang="zh-CN" altLang="en-US" dirty="0">
                <a:cs typeface="+mn-ea"/>
                <a:sym typeface="+mn-lt"/>
              </a:rPr>
              <a:t>研究报告的基本要素 </a:t>
            </a:r>
            <a:r>
              <a:rPr kumimoji="1" lang="en-US" altLang="zh-CN" dirty="0">
                <a:cs typeface="+mn-ea"/>
                <a:sym typeface="+mn-lt"/>
              </a:rPr>
              <a:t>Key Elements of a Research Report</a:t>
            </a:r>
            <a:endParaRPr lang="zh-CN" altLang="en-US" dirty="0"/>
          </a:p>
        </p:txBody>
      </p:sp>
    </p:spTree>
    <p:extLst>
      <p:ext uri="{BB962C8B-B14F-4D97-AF65-F5344CB8AC3E}">
        <p14:creationId xmlns:p14="http://schemas.microsoft.com/office/powerpoint/2010/main" val="3658669958"/>
      </p:ext>
    </p:extLst>
  </p:cSld>
  <p:clrMapOvr>
    <a:masterClrMapping/>
  </p:clrMapOvr>
  <p:transition spd="slow">
    <p:push dir="u"/>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254088"/>
            <a:ext cx="12192000" cy="5636158"/>
          </a:xfrm>
          <a:prstGeom prst="rect">
            <a:avLst/>
          </a:prstGeom>
          <a:solidFill>
            <a:schemeClr val="bg1"/>
          </a:solidFill>
        </p:spPr>
        <p:txBody>
          <a:bodyPr wrap="square">
            <a:spAutoFit/>
          </a:bodyPr>
          <a:lstStyle/>
          <a:p>
            <a:pPr algn="just">
              <a:lnSpc>
                <a:spcPct val="150000"/>
              </a:lnSpc>
            </a:pPr>
            <a:r>
              <a:rPr lang="en-US" altLang="zh-CN" sz="2200" dirty="0">
                <a:latin typeface="Times" pitchFamily="2" charset="0"/>
              </a:rPr>
              <a:t>During the past few years several workers have carried out investigations on North American </a:t>
            </a:r>
            <a:r>
              <a:rPr lang="en-US" altLang="zh-CN" sz="2200" dirty="0" err="1">
                <a:latin typeface="Times" pitchFamily="2" charset="0"/>
              </a:rPr>
              <a:t>charophhytes</a:t>
            </a:r>
            <a:r>
              <a:rPr lang="en-US" altLang="zh-CN" sz="2200" dirty="0">
                <a:latin typeface="Times" pitchFamily="2" charset="0"/>
              </a:rPr>
              <a:t> utilizing </a:t>
            </a:r>
            <a:r>
              <a:rPr lang="en-US" altLang="zh-CN" sz="2200" dirty="0" smtClean="0">
                <a:latin typeface="Times" pitchFamily="2" charset="0"/>
              </a:rPr>
              <a:t>cytological </a:t>
            </a:r>
            <a:r>
              <a:rPr lang="en-US" altLang="zh-CN" sz="2200" dirty="0">
                <a:latin typeface="Times" pitchFamily="2" charset="0"/>
              </a:rPr>
              <a:t>or experimental techniques in association with detailed morphological analysis (Bell, 1966; Jones and </a:t>
            </a:r>
            <a:r>
              <a:rPr lang="en-US" altLang="zh-CN" sz="2200" dirty="0" err="1">
                <a:latin typeface="Times" pitchFamily="2" charset="0"/>
              </a:rPr>
              <a:t>Hayata</a:t>
            </a:r>
            <a:r>
              <a:rPr lang="en-US" altLang="zh-CN" sz="2200" dirty="0">
                <a:latin typeface="Times" pitchFamily="2" charset="0"/>
              </a:rPr>
              <a:t>, 1969; and </a:t>
            </a:r>
            <a:r>
              <a:rPr lang="en-US" altLang="zh-CN" sz="2200" dirty="0" err="1">
                <a:latin typeface="Times" pitchFamily="2" charset="0"/>
              </a:rPr>
              <a:t>Guiccone</a:t>
            </a:r>
            <a:r>
              <a:rPr lang="en-US" altLang="zh-CN" sz="2200" dirty="0">
                <a:latin typeface="Times" pitchFamily="2" charset="0"/>
              </a:rPr>
              <a:t> and Williams, 1970). Publications of similar studies on species from other continents are also available. Most of these works prove, to some extent, that many of the characteristics disregarded by Wood and </a:t>
            </a:r>
            <a:r>
              <a:rPr lang="en-US" altLang="zh-CN" sz="2200" dirty="0" err="1">
                <a:latin typeface="Times" pitchFamily="2" charset="0"/>
              </a:rPr>
              <a:t>Imahori</a:t>
            </a:r>
            <a:r>
              <a:rPr lang="en-US" altLang="zh-CN" sz="2200" dirty="0">
                <a:latin typeface="Times" pitchFamily="2" charset="0"/>
              </a:rPr>
              <a:t> actually represent important distinguishing features and that in many cases these characteristics are valuable not only for separating species but also for determining evolutionary relationships within the various </a:t>
            </a:r>
            <a:r>
              <a:rPr lang="en-US" altLang="zh-CN" sz="2200" dirty="0" smtClean="0">
                <a:latin typeface="Times" pitchFamily="2" charset="0"/>
              </a:rPr>
              <a:t>genera. </a:t>
            </a:r>
            <a:r>
              <a:rPr lang="en-US" altLang="zh-CN" sz="2200" dirty="0">
                <a:latin typeface="Times" pitchFamily="2" charset="0"/>
              </a:rPr>
              <a:t>These studies have been especially successful in pointing out the importance of </a:t>
            </a:r>
            <a:r>
              <a:rPr lang="en-US" altLang="zh-CN" sz="2200" dirty="0" smtClean="0">
                <a:latin typeface="Times" pitchFamily="2" charset="0"/>
              </a:rPr>
              <a:t>polyploidy </a:t>
            </a:r>
            <a:r>
              <a:rPr lang="en-US" altLang="zh-CN" sz="2200" dirty="0">
                <a:latin typeface="Times" pitchFamily="2" charset="0"/>
              </a:rPr>
              <a:t>as a mechanism of specification. This is of special interest in that polyploidy as a mechanism of specification. This is of special interest in that polyploidy in the </a:t>
            </a:r>
            <a:r>
              <a:rPr lang="en-US" altLang="zh-CN" sz="2200" dirty="0" smtClean="0">
                <a:latin typeface="Times" pitchFamily="2" charset="0"/>
              </a:rPr>
              <a:t>algae </a:t>
            </a:r>
            <a:r>
              <a:rPr lang="en-US" altLang="zh-CN" sz="2200" dirty="0">
                <a:latin typeface="Times" pitchFamily="2" charset="0"/>
              </a:rPr>
              <a:t>is not well understood. Further investigation of the </a:t>
            </a:r>
            <a:r>
              <a:rPr lang="en-US" altLang="zh-CN" sz="2200" dirty="0" err="1" smtClean="0">
                <a:latin typeface="Times" pitchFamily="2" charset="0"/>
              </a:rPr>
              <a:t>Characeae</a:t>
            </a:r>
            <a:r>
              <a:rPr lang="en-US" altLang="zh-CN" sz="2200" dirty="0" smtClean="0">
                <a:latin typeface="Times" pitchFamily="2" charset="0"/>
              </a:rPr>
              <a:t> </a:t>
            </a:r>
            <a:r>
              <a:rPr lang="en-US" altLang="zh-CN" sz="2200" dirty="0">
                <a:latin typeface="Times" pitchFamily="2" charset="0"/>
              </a:rPr>
              <a:t>will doubtlessly be of considerable value in understanding other groups of lower plants.</a:t>
            </a:r>
          </a:p>
        </p:txBody>
      </p:sp>
    </p:spTree>
    <p:extLst>
      <p:ext uri="{BB962C8B-B14F-4D97-AF65-F5344CB8AC3E}">
        <p14:creationId xmlns:p14="http://schemas.microsoft.com/office/powerpoint/2010/main" val="1793986888"/>
      </p:ext>
    </p:extLst>
  </p:cSld>
  <p:clrMapOvr>
    <a:masterClrMapping/>
  </p:clrMapOvr>
  <p:transition spd="slow">
    <p:push dir="u"/>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Key to Exercise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90602"/>
            <a:ext cx="12192000" cy="4893647"/>
          </a:xfrm>
          <a:prstGeom prst="rect">
            <a:avLst/>
          </a:prstGeom>
          <a:noFill/>
        </p:spPr>
        <p:txBody>
          <a:bodyPr wrap="square" rtlCol="0">
            <a:spAutoFit/>
          </a:bodyPr>
          <a:lstStyle/>
          <a:p>
            <a:pPr algn="just" eaLnBrk="0"/>
            <a:r>
              <a:rPr lang="en-US" altLang="zh-CN" sz="2400" dirty="0">
                <a:latin typeface="Times New Roman" panose="02020603050405020304" pitchFamily="18" charset="0"/>
                <a:cs typeface="Times New Roman" panose="02020603050405020304" pitchFamily="18" charset="0"/>
              </a:rPr>
              <a:t>2) The paper in Review 2 is about the taxonomy of the North American species. It starts with reviewing the research before 1950 and points out that they were based on relatively few specimens from widely scattered localities. Then it goes on with the studies in 1950s and points out that no attempt was made to analyze and clarify this variation other than to synonymize certain species. Then it talks about the recent research and mentions that during the past few years several workers have carried out investigations on North American </a:t>
            </a:r>
            <a:r>
              <a:rPr lang="en-US" altLang="zh-CN" sz="2400" dirty="0" err="1">
                <a:latin typeface="Times New Roman" panose="02020603050405020304" pitchFamily="18" charset="0"/>
                <a:cs typeface="Times New Roman" panose="02020603050405020304" pitchFamily="18" charset="0"/>
              </a:rPr>
              <a:t>charophhytes</a:t>
            </a:r>
            <a:r>
              <a:rPr lang="en-US" altLang="zh-CN" sz="2400" dirty="0">
                <a:latin typeface="Times New Roman" panose="02020603050405020304" pitchFamily="18" charset="0"/>
                <a:cs typeface="Times New Roman" panose="02020603050405020304" pitchFamily="18" charset="0"/>
              </a:rPr>
              <a:t>. Finally, the reviews indicates that further investigation of the </a:t>
            </a:r>
            <a:r>
              <a:rPr lang="en-US" altLang="zh-CN" sz="2400" dirty="0" err="1">
                <a:latin typeface="Times New Roman" panose="02020603050405020304" pitchFamily="18" charset="0"/>
                <a:cs typeface="Times New Roman" panose="02020603050405020304" pitchFamily="18" charset="0"/>
              </a:rPr>
              <a:t>Characeae</a:t>
            </a:r>
            <a:r>
              <a:rPr lang="en-US" altLang="zh-CN" sz="2400" dirty="0">
                <a:latin typeface="Times New Roman" panose="02020603050405020304" pitchFamily="18" charset="0"/>
                <a:cs typeface="Times New Roman" panose="02020603050405020304" pitchFamily="18" charset="0"/>
              </a:rPr>
              <a:t> will doubtlessly be of considerable value in understanding other groups of lower plants, thus emphasizing the importance of the current study.</a:t>
            </a:r>
          </a:p>
          <a:p>
            <a:pPr algn="just" eaLnBrk="0"/>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This review mainly uses paraphrase and summary. For example, “During the past few years several workers have carried out investigations on North American </a:t>
            </a:r>
            <a:r>
              <a:rPr lang="en-US" altLang="zh-CN" sz="2400" dirty="0" err="1">
                <a:latin typeface="Times New Roman" panose="02020603050405020304" pitchFamily="18" charset="0"/>
                <a:cs typeface="Times New Roman" panose="02020603050405020304" pitchFamily="18" charset="0"/>
              </a:rPr>
              <a:t>charophhytes</a:t>
            </a:r>
            <a:r>
              <a:rPr lang="en-US" altLang="zh-CN" sz="2400" dirty="0">
                <a:latin typeface="Times New Roman" panose="02020603050405020304" pitchFamily="18" charset="0"/>
                <a:cs typeface="Times New Roman" panose="02020603050405020304" pitchFamily="18" charset="0"/>
              </a:rPr>
              <a:t> utilizing cytological or experimental techniques in association with detailed morphological analysis (Bell, 1966; Jones and </a:t>
            </a:r>
            <a:r>
              <a:rPr lang="en-US" altLang="zh-CN" sz="2400" dirty="0" err="1">
                <a:latin typeface="Times New Roman" panose="02020603050405020304" pitchFamily="18" charset="0"/>
                <a:cs typeface="Times New Roman" panose="02020603050405020304" pitchFamily="18" charset="0"/>
              </a:rPr>
              <a:t>Hayata</a:t>
            </a:r>
            <a:r>
              <a:rPr lang="en-US" altLang="zh-CN" sz="2400" dirty="0">
                <a:latin typeface="Times New Roman" panose="02020603050405020304" pitchFamily="18" charset="0"/>
                <a:cs typeface="Times New Roman" panose="02020603050405020304" pitchFamily="18" charset="0"/>
              </a:rPr>
              <a:t>, 1969; and </a:t>
            </a:r>
            <a:r>
              <a:rPr lang="en-US" altLang="zh-CN" sz="2400" dirty="0" err="1">
                <a:latin typeface="Times New Roman" panose="02020603050405020304" pitchFamily="18" charset="0"/>
                <a:cs typeface="Times New Roman" panose="02020603050405020304" pitchFamily="18" charset="0"/>
              </a:rPr>
              <a:t>Guiccone</a:t>
            </a:r>
            <a:r>
              <a:rPr lang="en-US" altLang="zh-CN" sz="2400" dirty="0">
                <a:latin typeface="Times New Roman" panose="02020603050405020304" pitchFamily="18" charset="0"/>
                <a:cs typeface="Times New Roman" panose="02020603050405020304" pitchFamily="18" charset="0"/>
              </a:rPr>
              <a:t> and Williams, 1970)”.</a:t>
            </a:r>
          </a:p>
        </p:txBody>
      </p:sp>
    </p:spTree>
    <p:extLst>
      <p:ext uri="{BB962C8B-B14F-4D97-AF65-F5344CB8AC3E}">
        <p14:creationId xmlns:p14="http://schemas.microsoft.com/office/powerpoint/2010/main" val="4286553728"/>
      </p:ext>
    </p:extLst>
  </p:cSld>
  <p:clrMapOvr>
    <a:masterClrMapping/>
  </p:clrMapOvr>
  <p:transition spd="slow" advClick="0" advTm="3000">
    <p:push dir="u"/>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1368773"/>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3: You are asked to summarize the following passage that contains more than 650 words. Your summary should not exceed 200 words. The outline of the passage is provided to facilitate your summarization.</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2327705"/>
            <a:ext cx="12192000" cy="4620496"/>
          </a:xfrm>
          <a:prstGeom prst="rect">
            <a:avLst/>
          </a:prstGeom>
          <a:solidFill>
            <a:schemeClr val="bg1"/>
          </a:solidFill>
        </p:spPr>
        <p:txBody>
          <a:bodyPr wrap="square">
            <a:spAutoFit/>
          </a:bodyPr>
          <a:lstStyle/>
          <a:p>
            <a:pPr algn="ctr">
              <a:lnSpc>
                <a:spcPct val="150000"/>
              </a:lnSpc>
            </a:pPr>
            <a:r>
              <a:rPr lang="en-US" altLang="zh-CN" sz="2200" b="1" dirty="0">
                <a:latin typeface="Times" pitchFamily="2" charset="0"/>
              </a:rPr>
              <a:t>The Colonial Heritage </a:t>
            </a:r>
          </a:p>
          <a:p>
            <a:pPr algn="r">
              <a:lnSpc>
                <a:spcPct val="150000"/>
              </a:lnSpc>
            </a:pPr>
            <a:r>
              <a:rPr lang="en-US" altLang="zh-CN" sz="2200" i="1" dirty="0">
                <a:latin typeface="Times" pitchFamily="2" charset="0"/>
              </a:rPr>
              <a:t>Allan Nevins and Henry Steele Commager</a:t>
            </a:r>
          </a:p>
          <a:p>
            <a:pPr algn="just">
              <a:lnSpc>
                <a:spcPct val="150000"/>
              </a:lnSpc>
            </a:pPr>
            <a:r>
              <a:rPr lang="zh-CN" altLang="en-US" sz="2200" dirty="0">
                <a:latin typeface="Times" pitchFamily="2" charset="0"/>
              </a:rPr>
              <a:t>    </a:t>
            </a:r>
            <a:r>
              <a:rPr lang="en-US" altLang="zh-CN" sz="2200" dirty="0">
                <a:latin typeface="Times" pitchFamily="2" charset="0"/>
              </a:rPr>
              <a:t>Part of the heritage that the colonies were to bequeath the young nation is evident at a glance. The fact of a common language, the English tongue, was of immeasurable value. It was one of the great binding elements which made a true nation possible. The long and steadily broadening experience with representative forms of government was another priceless part of the heritage.</a:t>
            </a:r>
            <a:r>
              <a:rPr lang="zh-CN" altLang="en-US" sz="2200" dirty="0">
                <a:latin typeface="Times" pitchFamily="2" charset="0"/>
              </a:rPr>
              <a:t> </a:t>
            </a:r>
            <a:r>
              <a:rPr lang="en-US" altLang="zh-CN" sz="2200" dirty="0">
                <a:latin typeface="Times" pitchFamily="2" charset="0"/>
              </a:rPr>
              <a:t>We may take it rather for granted until we remember that the French and Spanish colonies had nothing to show in representative self-government; the British alone permitted their colonists to erect popular assemblies and to create governments in which both electors and representatives had real political responsibility. </a:t>
            </a:r>
          </a:p>
        </p:txBody>
      </p:sp>
    </p:spTree>
    <p:extLst>
      <p:ext uri="{BB962C8B-B14F-4D97-AF65-F5344CB8AC3E}">
        <p14:creationId xmlns:p14="http://schemas.microsoft.com/office/powerpoint/2010/main" val="550860399"/>
      </p:ext>
    </p:extLst>
  </p:cSld>
  <p:clrMapOvr>
    <a:masterClrMapping/>
  </p:clrMapOvr>
  <p:transition spd="slow">
    <p:push dir="u"/>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908483"/>
            <a:ext cx="12192000" cy="5509200"/>
          </a:xfrm>
          <a:prstGeom prst="rect">
            <a:avLst/>
          </a:prstGeom>
          <a:solidFill>
            <a:schemeClr val="bg1"/>
          </a:solidFill>
        </p:spPr>
        <p:txBody>
          <a:bodyPr wrap="square">
            <a:spAutoFit/>
          </a:bodyPr>
          <a:lstStyle/>
          <a:p>
            <a:pPr algn="just"/>
            <a:r>
              <a:rPr lang="en-US" altLang="zh-CN" sz="2200" dirty="0">
                <a:latin typeface="Times" pitchFamily="2" charset="0"/>
              </a:rPr>
              <a:t>The respect paid to essential civil rights was another important element in the heritage, for the colonists had as firm a belief in freedom of speech, of the press, and of assembly as did Britons at home. These rights were not completely secure, but they were cherished. The general spirit of religious toleration in the colonies, and the recognition that different sects could and should get on with entire amity, must be included in the roster. Every faith was protected under the British flag; despite the traditional fear of Catholicism in England, Parliament was even charged by some colonials after 1763 with showing excessive favor to that religion. Equally valuable was the spirit of racial toleration, for people of different blood—English, Irish, German, Huguenot, Dutch, Swedish—mingled and intermarried with little thought of any difference.</a:t>
            </a:r>
          </a:p>
          <a:p>
            <a:pPr algn="just"/>
            <a:r>
              <a:rPr lang="en-US" altLang="zh-CN" sz="2200" dirty="0" smtClean="0">
                <a:latin typeface="Times" pitchFamily="2" charset="0"/>
              </a:rPr>
              <a:t>And </a:t>
            </a:r>
            <a:r>
              <a:rPr lang="en-US" altLang="zh-CN" sz="2200" dirty="0">
                <a:latin typeface="Times" pitchFamily="2" charset="0"/>
              </a:rPr>
              <a:t>we should certainly mention the strong spirit of individual enterprise which manifested itself in the colonies, and individualism was always noteworthy in Britain herself, but which was now heightened under the pressure of life in a rich but wild and difficult land.</a:t>
            </a:r>
            <a:r>
              <a:rPr lang="zh-CN" altLang="en-US" sz="2200" dirty="0">
                <a:latin typeface="Times" pitchFamily="2" charset="0"/>
              </a:rPr>
              <a:t> </a:t>
            </a:r>
            <a:r>
              <a:rPr lang="en-US" altLang="zh-CN" sz="2200" dirty="0">
                <a:latin typeface="Times" pitchFamily="2" charset="0"/>
              </a:rPr>
              <a:t>The result was that British colonists were</a:t>
            </a:r>
            <a:r>
              <a:rPr lang="zh-CN" altLang="en-US" sz="2200" dirty="0">
                <a:latin typeface="Times" pitchFamily="2" charset="0"/>
              </a:rPr>
              <a:t>  </a:t>
            </a:r>
            <a:r>
              <a:rPr lang="en-US" altLang="zh-CN" sz="2200" dirty="0">
                <a:latin typeface="Times" pitchFamily="2" charset="0"/>
              </a:rPr>
              <a:t>politically minded and politically experienced. The British never permitted such monopolies within the colonies as had crushed individual effort in the French and Spanish dominions. Enterprise irrepressibly responded to opportunity. (Taken together, these parts of the colonial heritage were a treasure worth far more than shiploads of gold or acres of diamonds.)</a:t>
            </a:r>
            <a:endParaRPr lang="zh-CN" altLang="en-US" sz="2200" dirty="0">
              <a:latin typeface="Times" pitchFamily="2" charset="0"/>
            </a:endParaRPr>
          </a:p>
        </p:txBody>
      </p:sp>
    </p:spTree>
    <p:extLst>
      <p:ext uri="{BB962C8B-B14F-4D97-AF65-F5344CB8AC3E}">
        <p14:creationId xmlns:p14="http://schemas.microsoft.com/office/powerpoint/2010/main" val="2849802472"/>
      </p:ext>
    </p:extLst>
  </p:cSld>
  <p:clrMapOvr>
    <a:masterClrMapping/>
  </p:clrMapOvr>
  <p:transition spd="slow">
    <p:push dir="u"/>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0" y="24935"/>
            <a:ext cx="12192000" cy="6863417"/>
          </a:xfrm>
          <a:prstGeom prst="rect">
            <a:avLst/>
          </a:prstGeom>
          <a:solidFill>
            <a:schemeClr val="bg1"/>
          </a:solidFill>
        </p:spPr>
        <p:txBody>
          <a:bodyPr wrap="square">
            <a:spAutoFit/>
          </a:bodyPr>
          <a:lstStyle/>
          <a:p>
            <a:pPr algn="just"/>
            <a:r>
              <a:rPr lang="zh-CN" altLang="en-US" sz="2200" dirty="0">
                <a:latin typeface="Times" pitchFamily="2" charset="0"/>
              </a:rPr>
              <a:t>    </a:t>
            </a:r>
            <a:r>
              <a:rPr lang="en-US" altLang="zh-CN" sz="2200" dirty="0">
                <a:latin typeface="Times" pitchFamily="2" charset="0"/>
              </a:rPr>
              <a:t>Two basically American ideas had also taken root during the colonial period. One was the idea of democracy, in the sense that all men are entitled to a rough equality of opportunity. It was to gain opportunity for themselves and still more for their children that a host of settlers had come to the New World. They hoped to establish a society in which every man should not only have a chance, but a good chance; in which he might rise from the bottom to the very top of the ladder. This demand for equality of opportunity was to bring about increasing changes in the social structure of America, breaking down all sorts of special privileges. It was to effect marked changes in education and intellectual life, making America the “most common-schooled” nation in the world. It was to produce great political changes, giving the ordinary man a more direct control of government. (Altogether, it was to be a mighty engine for the betterment of the masses.)</a:t>
            </a:r>
          </a:p>
          <a:p>
            <a:pPr algn="just"/>
            <a:r>
              <a:rPr lang="zh-CN" altLang="en-US" sz="2200" dirty="0">
                <a:latin typeface="Times" pitchFamily="2" charset="0"/>
              </a:rPr>
              <a:t>    </a:t>
            </a:r>
            <a:r>
              <a:rPr lang="en-US" altLang="zh-CN" sz="2200" dirty="0">
                <a:latin typeface="Times" pitchFamily="2" charset="0"/>
              </a:rPr>
              <a:t>The other basic idea was the sense that a special destiny awaited the American people and that they had before them a career such as no other nation was likely to achieve. This general wealth, the energy of the people, and the atmosphere of freedom which enveloped both imparted to Americans a fresh and buoyant optimism and an aggressive self-confidence. The idea of a peculiarly fortunate destiny was to be one of the main forces in the swift expansion of the American people across the continent. It was sometimes to have evil effects; that is, it was to lead Americans to rely all too easily on Providence when they should have been taking painful thought to meet their difficulties—it was to make them complacent when they should have been self-critical. But, along with the idea of democracy, it was on the whole to give American life freshness, breadth, and cheerfulness, that was matched nowhere else. The new land was a land of promise, of hope, of steadily widening horizons.</a:t>
            </a:r>
          </a:p>
        </p:txBody>
      </p:sp>
    </p:spTree>
    <p:extLst>
      <p:ext uri="{BB962C8B-B14F-4D97-AF65-F5344CB8AC3E}">
        <p14:creationId xmlns:p14="http://schemas.microsoft.com/office/powerpoint/2010/main" val="773388597"/>
      </p:ext>
    </p:extLst>
  </p:cSld>
  <p:clrMapOvr>
    <a:masterClrMapping/>
  </p:clrMapOvr>
  <p:transition spd="slow">
    <p:push dir="u"/>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973435"/>
            <a:ext cx="12192000" cy="5847755"/>
          </a:xfrm>
          <a:prstGeom prst="rect">
            <a:avLst/>
          </a:prstGeom>
          <a:solidFill>
            <a:schemeClr val="bg1"/>
          </a:solidFill>
        </p:spPr>
        <p:txBody>
          <a:bodyPr wrap="square">
            <a:spAutoFit/>
          </a:bodyPr>
          <a:lstStyle/>
          <a:p>
            <a:pPr algn="just"/>
            <a:r>
              <a:rPr lang="en-US" altLang="zh-CN" sz="2200" b="1" dirty="0">
                <a:latin typeface="Times" pitchFamily="2" charset="0"/>
              </a:rPr>
              <a:t>The Outline</a:t>
            </a:r>
          </a:p>
          <a:p>
            <a:pPr algn="just"/>
            <a:r>
              <a:rPr lang="zh-CN" altLang="en-US" sz="2200" i="1" dirty="0">
                <a:latin typeface="Times" pitchFamily="2" charset="0"/>
              </a:rPr>
              <a:t>    </a:t>
            </a:r>
            <a:r>
              <a:rPr lang="en-US" altLang="zh-CN" sz="2200" i="1" dirty="0">
                <a:latin typeface="Times" pitchFamily="2" charset="0"/>
              </a:rPr>
              <a:t>The Colonial Heritage</a:t>
            </a:r>
          </a:p>
          <a:p>
            <a:pPr algn="just"/>
            <a:r>
              <a:rPr lang="zh-CN" altLang="en-US" sz="2200" dirty="0">
                <a:latin typeface="Times" pitchFamily="2" charset="0"/>
              </a:rPr>
              <a:t>    </a:t>
            </a:r>
            <a:r>
              <a:rPr lang="en-US" altLang="zh-CN" sz="2200" dirty="0">
                <a:latin typeface="Times" pitchFamily="2" charset="0"/>
              </a:rPr>
              <a:t>I. Parts of the heritage</a:t>
            </a:r>
          </a:p>
          <a:p>
            <a:pPr algn="just"/>
            <a:r>
              <a:rPr lang="zh-CN" altLang="en-US" sz="2200" dirty="0">
                <a:latin typeface="Times" pitchFamily="2" charset="0"/>
              </a:rPr>
              <a:t>       </a:t>
            </a:r>
            <a:r>
              <a:rPr lang="en-US" altLang="zh-CN" sz="2200" dirty="0">
                <a:latin typeface="Times" pitchFamily="2" charset="0"/>
              </a:rPr>
              <a:t>A. A common language</a:t>
            </a:r>
          </a:p>
          <a:p>
            <a:pPr algn="just"/>
            <a:r>
              <a:rPr lang="zh-CN" altLang="en-US" sz="2200" dirty="0">
                <a:latin typeface="Times" pitchFamily="2" charset="0"/>
              </a:rPr>
              <a:t>       </a:t>
            </a:r>
            <a:r>
              <a:rPr lang="en-US" altLang="zh-CN" sz="2200" dirty="0">
                <a:latin typeface="Times" pitchFamily="2" charset="0"/>
              </a:rPr>
              <a:t>B. Representative government </a:t>
            </a:r>
          </a:p>
          <a:p>
            <a:pPr algn="just"/>
            <a:r>
              <a:rPr lang="zh-CN" altLang="en-US" sz="2200" dirty="0">
                <a:latin typeface="Times" pitchFamily="2" charset="0"/>
              </a:rPr>
              <a:t>       </a:t>
            </a:r>
            <a:r>
              <a:rPr lang="en-US" altLang="zh-CN" sz="2200" dirty="0">
                <a:latin typeface="Times" pitchFamily="2" charset="0"/>
              </a:rPr>
              <a:t>C. Respect for civil rights</a:t>
            </a:r>
          </a:p>
          <a:p>
            <a:pPr algn="just"/>
            <a:r>
              <a:rPr lang="zh-CN" altLang="en-US" sz="2200" dirty="0">
                <a:latin typeface="Times" pitchFamily="2" charset="0"/>
              </a:rPr>
              <a:t>       </a:t>
            </a:r>
            <a:r>
              <a:rPr lang="en-US" altLang="zh-CN" sz="2200" dirty="0">
                <a:latin typeface="Times" pitchFamily="2" charset="0"/>
              </a:rPr>
              <a:t>D. Religious toleration</a:t>
            </a:r>
          </a:p>
          <a:p>
            <a:pPr algn="just"/>
            <a:r>
              <a:rPr lang="zh-CN" altLang="en-US" sz="2200" dirty="0">
                <a:latin typeface="Times" pitchFamily="2" charset="0"/>
              </a:rPr>
              <a:t>       </a:t>
            </a:r>
            <a:r>
              <a:rPr lang="en-US" altLang="zh-CN" sz="2200" dirty="0">
                <a:latin typeface="Times" pitchFamily="2" charset="0"/>
              </a:rPr>
              <a:t>E. Racial toleration</a:t>
            </a:r>
          </a:p>
          <a:p>
            <a:pPr algn="just"/>
            <a:r>
              <a:rPr lang="zh-CN" altLang="en-US" sz="2200" dirty="0">
                <a:latin typeface="Times" pitchFamily="2" charset="0"/>
              </a:rPr>
              <a:t>       </a:t>
            </a:r>
            <a:r>
              <a:rPr lang="en-US" altLang="zh-CN" sz="2200" dirty="0">
                <a:latin typeface="Times" pitchFamily="2" charset="0"/>
              </a:rPr>
              <a:t>F. The spirit of individual enterprise </a:t>
            </a:r>
          </a:p>
          <a:p>
            <a:pPr algn="just"/>
            <a:r>
              <a:rPr lang="zh-CN" altLang="en-US" sz="2200" dirty="0">
                <a:latin typeface="Times" pitchFamily="2" charset="0"/>
              </a:rPr>
              <a:t>    </a:t>
            </a:r>
            <a:r>
              <a:rPr lang="en-US" altLang="zh-CN" sz="2200" dirty="0">
                <a:latin typeface="Times" pitchFamily="2" charset="0"/>
              </a:rPr>
              <a:t>II. Two basically American ideas</a:t>
            </a:r>
          </a:p>
          <a:p>
            <a:pPr algn="just"/>
            <a:r>
              <a:rPr lang="zh-CN" altLang="en-US" sz="2200" dirty="0">
                <a:latin typeface="Times" pitchFamily="2" charset="0"/>
              </a:rPr>
              <a:t>       </a:t>
            </a:r>
            <a:r>
              <a:rPr lang="en-US" altLang="zh-CN" sz="2200" dirty="0">
                <a:latin typeface="Times" pitchFamily="2" charset="0"/>
              </a:rPr>
              <a:t>A. Idea of democracy—equal opportunity</a:t>
            </a:r>
          </a:p>
          <a:p>
            <a:pPr algn="just"/>
            <a:r>
              <a:rPr lang="zh-CN" altLang="en-US" sz="2200" dirty="0">
                <a:latin typeface="Times" pitchFamily="2" charset="0"/>
              </a:rPr>
              <a:t>          </a:t>
            </a:r>
            <a:r>
              <a:rPr lang="en-US" altLang="zh-CN" sz="2200" dirty="0">
                <a:latin typeface="Times" pitchFamily="2" charset="0"/>
              </a:rPr>
              <a:t> 1) Social changes</a:t>
            </a:r>
          </a:p>
          <a:p>
            <a:pPr algn="just"/>
            <a:r>
              <a:rPr lang="zh-CN" altLang="en-US" sz="2200" dirty="0">
                <a:latin typeface="Times" pitchFamily="2" charset="0"/>
              </a:rPr>
              <a:t>           </a:t>
            </a:r>
            <a:r>
              <a:rPr lang="en-US" altLang="zh-CN" sz="2200" dirty="0">
                <a:latin typeface="Times" pitchFamily="2" charset="0"/>
              </a:rPr>
              <a:t>2) Educational changes</a:t>
            </a:r>
          </a:p>
          <a:p>
            <a:pPr algn="just"/>
            <a:r>
              <a:rPr lang="zh-CN" altLang="en-US" sz="2200" dirty="0">
                <a:latin typeface="Times" pitchFamily="2" charset="0"/>
              </a:rPr>
              <a:t>           </a:t>
            </a:r>
            <a:r>
              <a:rPr lang="en-US" altLang="zh-CN" sz="2200" dirty="0">
                <a:latin typeface="Times" pitchFamily="2" charset="0"/>
              </a:rPr>
              <a:t>3) Political changes</a:t>
            </a:r>
          </a:p>
          <a:p>
            <a:pPr algn="just"/>
            <a:r>
              <a:rPr lang="zh-CN" altLang="en-US" sz="2200" dirty="0">
                <a:latin typeface="Times" pitchFamily="2" charset="0"/>
              </a:rPr>
              <a:t>       </a:t>
            </a:r>
            <a:r>
              <a:rPr lang="en-US" altLang="zh-CN" sz="2200" dirty="0">
                <a:latin typeface="Times" pitchFamily="2" charset="0"/>
              </a:rPr>
              <a:t>B. Sense of special destiny </a:t>
            </a:r>
          </a:p>
          <a:p>
            <a:pPr algn="just"/>
            <a:r>
              <a:rPr lang="zh-CN" altLang="en-US" sz="2200" dirty="0">
                <a:latin typeface="Times" pitchFamily="2" charset="0"/>
              </a:rPr>
              <a:t>           </a:t>
            </a:r>
            <a:r>
              <a:rPr lang="en-US" altLang="zh-CN" sz="2200" dirty="0">
                <a:latin typeface="Times" pitchFamily="2" charset="0"/>
              </a:rPr>
              <a:t>1) Evil effects</a:t>
            </a:r>
          </a:p>
          <a:p>
            <a:pPr algn="just"/>
            <a:r>
              <a:rPr lang="zh-CN" altLang="en-US" sz="2200" dirty="0">
                <a:latin typeface="Times" pitchFamily="2" charset="0"/>
              </a:rPr>
              <a:t>           </a:t>
            </a:r>
            <a:r>
              <a:rPr lang="en-US" altLang="zh-CN" sz="2200" dirty="0">
                <a:latin typeface="Times" pitchFamily="2" charset="0"/>
              </a:rPr>
              <a:t>2) Good effects</a:t>
            </a:r>
            <a:endParaRPr lang="zh-CN" altLang="en-US" sz="2200" dirty="0">
              <a:latin typeface="Times" pitchFamily="2" charset="0"/>
            </a:endParaRPr>
          </a:p>
        </p:txBody>
      </p:sp>
    </p:spTree>
    <p:extLst>
      <p:ext uri="{BB962C8B-B14F-4D97-AF65-F5344CB8AC3E}">
        <p14:creationId xmlns:p14="http://schemas.microsoft.com/office/powerpoint/2010/main" val="4153513697"/>
      </p:ext>
    </p:extLst>
  </p:cSld>
  <p:clrMapOvr>
    <a:masterClrMapping/>
  </p:clrMapOvr>
  <p:transition spd="slow">
    <p:push dir="u"/>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Key to Exercise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1483009"/>
            <a:ext cx="12192000" cy="4524315"/>
          </a:xfrm>
          <a:prstGeom prst="rect">
            <a:avLst/>
          </a:prstGeom>
          <a:noFill/>
        </p:spPr>
        <p:txBody>
          <a:bodyPr wrap="square" rtlCol="0">
            <a:spAutoFit/>
          </a:bodyPr>
          <a:lstStyle/>
          <a:p>
            <a:pPr algn="just" eaLnBrk="0"/>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It is easy to find the heritage that the colonies were to leave to the young nation. The English language was one of the binding elements for a true nation. The growing experience with representative forms of government was priceless. Civil rights, including freedom of speech, of the press and of assembly were cherished. Religious toleration and recognition helped the different sects to get along. People from different ethnic background came to mingle with each other. In addition to all these, individual enterprises manifested their strong spirit in the colonies and individualism was heightened under the pressure of life. </a:t>
            </a:r>
          </a:p>
          <a:p>
            <a:pPr algn="just" eaLnBrk="0"/>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Two basically American ideas had also come into being during the colonial period. The first one was the idea of democracy, in the sense that all men are given a rough equality of opportunity. The demand for equality was to lead to growing social, educational and political changes. The second idea was the sense of a special destiny before American people which no other nation could achieve. This idea of peculiarly fortune destiny had both good and evil effects. </a:t>
            </a:r>
          </a:p>
        </p:txBody>
      </p:sp>
    </p:spTree>
    <p:extLst>
      <p:ext uri="{BB962C8B-B14F-4D97-AF65-F5344CB8AC3E}">
        <p14:creationId xmlns:p14="http://schemas.microsoft.com/office/powerpoint/2010/main" val="931854718"/>
      </p:ext>
    </p:extLst>
  </p:cSld>
  <p:clrMapOvr>
    <a:masterClrMapping/>
  </p:clrMapOvr>
  <p:transition spd="slow" advClick="0" advTm="3000">
    <p:push dir="u"/>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1368773"/>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4: Study the following paragraph carefully which contains 74 words. First, paraphrase this paragraph, using your own words whenever you can. Then summarize this 74-word-long paragraph with no more than 40 words.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2327705"/>
            <a:ext cx="12192000" cy="2589170"/>
          </a:xfrm>
          <a:prstGeom prst="rect">
            <a:avLst/>
          </a:prstGeom>
          <a:solidFill>
            <a:schemeClr val="bg1"/>
          </a:solidFill>
        </p:spPr>
        <p:txBody>
          <a:bodyPr wrap="square">
            <a:spAutoFit/>
          </a:bodyPr>
          <a:lstStyle/>
          <a:p>
            <a:pPr algn="just">
              <a:lnSpc>
                <a:spcPct val="150000"/>
              </a:lnSpc>
            </a:pPr>
            <a:r>
              <a:rPr lang="en-US" altLang="zh-CN" sz="2200" dirty="0">
                <a:latin typeface="Times" pitchFamily="2" charset="0"/>
              </a:rPr>
              <a:t>Since the time of Descartes, it is estimated that no fewer than five hundred attempts have been made to create artificial languages for international use. The most successful by far has been Esperanto, a language constructed around the end of the nineteenth century by Dr. Zamenhof of Poland. Esperanto is a language that is extremely easy to learn and speak, with its words drawn mainly from English, German, the Romance languages, Latin and Greek. </a:t>
            </a:r>
          </a:p>
        </p:txBody>
      </p:sp>
    </p:spTree>
    <p:extLst>
      <p:ext uri="{BB962C8B-B14F-4D97-AF65-F5344CB8AC3E}">
        <p14:creationId xmlns:p14="http://schemas.microsoft.com/office/powerpoint/2010/main" val="3438813573"/>
      </p:ext>
    </p:extLst>
  </p:cSld>
  <p:clrMapOvr>
    <a:masterClrMapping/>
  </p:clrMapOvr>
  <p:transition spd="slow">
    <p:push dir="u"/>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Key to Exercise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816937"/>
            <a:ext cx="12192000" cy="5565947"/>
          </a:xfrm>
          <a:prstGeom prst="rect">
            <a:avLst/>
          </a:prstGeom>
          <a:noFill/>
        </p:spPr>
        <p:txBody>
          <a:bodyPr wrap="square" rtlCol="0">
            <a:spAutoFit/>
          </a:bodyPr>
          <a:lstStyle/>
          <a:p>
            <a:pPr algn="just" eaLnBrk="0">
              <a:lnSpc>
                <a:spcPct val="150000"/>
              </a:lnSpc>
            </a:pPr>
            <a:endParaRPr lang="en-US" altLang="zh-CN" sz="2400" dirty="0">
              <a:latin typeface="Times New Roman" panose="02020603050405020304" pitchFamily="18" charset="0"/>
              <a:cs typeface="Times New Roman" panose="02020603050405020304" pitchFamily="18" charset="0"/>
            </a:endParaRPr>
          </a:p>
          <a:p>
            <a:pPr marL="457200" indent="-457200" algn="just" eaLnBrk="0">
              <a:lnSpc>
                <a:spcPct val="150000"/>
              </a:lnSpc>
              <a:buAutoNum type="arabicParenBoth"/>
            </a:pPr>
            <a:r>
              <a:rPr lang="en-US" altLang="zh-CN" sz="2400" b="1" dirty="0">
                <a:latin typeface="Times New Roman" panose="02020603050405020304" pitchFamily="18" charset="0"/>
                <a:cs typeface="Times New Roman" panose="02020603050405020304" pitchFamily="18" charset="0"/>
              </a:rPr>
              <a:t>Paraphrase: </a:t>
            </a:r>
            <a:r>
              <a:rPr lang="en-US" altLang="zh-CN" sz="2400" dirty="0">
                <a:latin typeface="Times New Roman" panose="02020603050405020304" pitchFamily="18" charset="0"/>
                <a:cs typeface="Times New Roman" panose="02020603050405020304" pitchFamily="18" charset="0"/>
              </a:rPr>
              <a:t>Since the period of Descartes, many attempts have been made to invent an internationally used artificial language. Until now, the most successful attempt has been Esperanto, a language created by Dr. Zamenhof of Poland around the end of 19th century. The words in Esperanto are drawn mainly from English German, the Romance languages, Latin and Greek and it is extremely easy to use.</a:t>
            </a:r>
          </a:p>
          <a:p>
            <a:pPr algn="just" eaLnBrk="0">
              <a:lnSpc>
                <a:spcPct val="150000"/>
              </a:lnSpc>
            </a:pPr>
            <a:endParaRPr lang="en-US" altLang="zh-CN" sz="2400" dirty="0">
              <a:latin typeface="Times New Roman" panose="02020603050405020304" pitchFamily="18" charset="0"/>
              <a:cs typeface="Times New Roman" panose="02020603050405020304" pitchFamily="18" charset="0"/>
            </a:endParaRPr>
          </a:p>
          <a:p>
            <a:pPr marL="457200" indent="-457200" algn="just" eaLnBrk="0">
              <a:lnSpc>
                <a:spcPct val="150000"/>
              </a:lnSpc>
              <a:buAutoNum type="arabicParenBoth"/>
            </a:pPr>
            <a:r>
              <a:rPr lang="en-US" altLang="zh-CN" sz="2400" b="1" dirty="0">
                <a:latin typeface="Times New Roman" panose="02020603050405020304" pitchFamily="18" charset="0"/>
                <a:cs typeface="Times New Roman" panose="02020603050405020304" pitchFamily="18" charset="0"/>
              </a:rPr>
              <a:t>Summary: </a:t>
            </a:r>
            <a:r>
              <a:rPr lang="en-US" altLang="zh-CN" sz="2400" dirty="0">
                <a:latin typeface="Times New Roman" panose="02020603050405020304" pitchFamily="18" charset="0"/>
                <a:cs typeface="Times New Roman" panose="02020603050405020304" pitchFamily="18" charset="0"/>
              </a:rPr>
              <a:t>Numerous attempts have been made to invent an international language. The most successful one has been Esperanto by Dr. Zamenhof. It draws its words mainly from European languages and is extremely easy to use.</a:t>
            </a:r>
          </a:p>
        </p:txBody>
      </p:sp>
    </p:spTree>
    <p:extLst>
      <p:ext uri="{BB962C8B-B14F-4D97-AF65-F5344CB8AC3E}">
        <p14:creationId xmlns:p14="http://schemas.microsoft.com/office/powerpoint/2010/main" val="3917595414"/>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70172" y="2616469"/>
            <a:ext cx="59412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文献的摘录 </a:t>
            </a:r>
          </a:p>
        </p:txBody>
      </p:sp>
      <p:sp>
        <p:nvSpPr>
          <p:cNvPr id="6" name="文本框 6"/>
          <p:cNvSpPr txBox="1">
            <a:spLocks noChangeArrowheads="1"/>
          </p:cNvSpPr>
          <p:nvPr/>
        </p:nvSpPr>
        <p:spPr bwMode="auto">
          <a:xfrm>
            <a:off x="7191295" y="3385910"/>
            <a:ext cx="409896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Citation in Research Paper</a:t>
            </a:r>
          </a:p>
        </p:txBody>
      </p:sp>
      <p:sp>
        <p:nvSpPr>
          <p:cNvPr id="9" name="文本框 8"/>
          <p:cNvSpPr txBox="1"/>
          <p:nvPr/>
        </p:nvSpPr>
        <p:spPr>
          <a:xfrm>
            <a:off x="2804139" y="2541316"/>
            <a:ext cx="4162176" cy="1412694"/>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5</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560439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374776" y="789570"/>
            <a:ext cx="7817223" cy="544986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400" dirty="0">
                <a:solidFill>
                  <a:schemeClr val="tx1"/>
                </a:solidFill>
                <a:latin typeface="Times New Roman" panose="02020603050405020304" pitchFamily="18" charset="0"/>
                <a:ea typeface="+mn-ea"/>
                <a:cs typeface="+mn-cs"/>
                <a:sym typeface="+mn-lt"/>
              </a:rPr>
              <a:t>     同学术期刊上的研究论文不同，研究报告在风格上有很大灵活性。尽管如此，</a:t>
            </a:r>
            <a:r>
              <a:rPr lang="zh-CN" altLang="en-US" sz="2400" u="sng" dirty="0">
                <a:solidFill>
                  <a:schemeClr val="tx1"/>
                </a:solidFill>
                <a:latin typeface="Times New Roman" panose="02020603050405020304" pitchFamily="18" charset="0"/>
                <a:ea typeface="+mn-ea"/>
                <a:cs typeface="+mn-cs"/>
                <a:sym typeface="+mn-lt"/>
              </a:rPr>
              <a:t>研究报告采用的仍是正式的、专业的表达风格，主要目标是准确、清楚和完整。</a:t>
            </a:r>
            <a:r>
              <a:rPr lang="zh-CN" altLang="en-US" sz="2400" dirty="0">
                <a:solidFill>
                  <a:schemeClr val="tx1"/>
                </a:solidFill>
                <a:latin typeface="Times New Roman" panose="02020603050405020304" pitchFamily="18" charset="0"/>
                <a:ea typeface="+mn-ea"/>
                <a:cs typeface="+mn-cs"/>
                <a:sym typeface="+mn-lt"/>
              </a:rPr>
              <a:t>对于不同的研究者和读者来讲，研究报告各个部分有着不同的意义。</a:t>
            </a:r>
            <a:endParaRPr lang="en-US" altLang="zh-CN" sz="2400" dirty="0">
              <a:solidFill>
                <a:schemeClr val="tx1"/>
              </a:solidFill>
              <a:latin typeface="Times New Roman" panose="02020603050405020304" pitchFamily="18" charset="0"/>
              <a:ea typeface="+mn-ea"/>
              <a:cs typeface="+mn-cs"/>
              <a:sym typeface="+mn-lt"/>
            </a:endParaRPr>
          </a:p>
          <a:p>
            <a:pPr>
              <a:lnSpc>
                <a:spcPct val="150000"/>
              </a:lnSpc>
            </a:pPr>
            <a:r>
              <a:rPr lang="zh-CN" altLang="en-US" sz="2400" dirty="0" smtClean="0">
                <a:solidFill>
                  <a:schemeClr val="tx1"/>
                </a:solidFill>
                <a:latin typeface="Times New Roman" panose="02020603050405020304" pitchFamily="18" charset="0"/>
                <a:ea typeface="+mn-ea"/>
                <a:cs typeface="+mn-cs"/>
                <a:sym typeface="+mn-lt"/>
              </a:rPr>
              <a:t>比如</a:t>
            </a:r>
            <a:r>
              <a:rPr lang="zh-CN" altLang="en-US" sz="2400" dirty="0">
                <a:solidFill>
                  <a:schemeClr val="tx1"/>
                </a:solidFill>
                <a:latin typeface="Times New Roman" panose="02020603050405020304" pitchFamily="18" charset="0"/>
                <a:ea typeface="+mn-ea"/>
                <a:cs typeface="+mn-cs"/>
                <a:sym typeface="+mn-lt"/>
              </a:rPr>
              <a:t>，有的研究者看重实验的结果， 所以会把实验结果在研究报告里进行强调，并放在实验程序之前介绍；有的研究者看重实验程序，并在报告中作为重点突出。对于大多数读者来讲，实验结果的讨论和实验的意义是研究报告最为重要的部分。 </a:t>
            </a:r>
          </a:p>
        </p:txBody>
      </p:sp>
      <p:pic>
        <p:nvPicPr>
          <p:cNvPr id="11" name="图片 10">
            <a:extLst>
              <a:ext uri="{FF2B5EF4-FFF2-40B4-BE49-F238E27FC236}">
                <a16:creationId xmlns:a16="http://schemas.microsoft.com/office/drawing/2014/main" id="{5904044B-36B1-6449-B26E-63B8CD55A574}"/>
              </a:ext>
            </a:extLst>
          </p:cNvPr>
          <p:cNvPicPr>
            <a:picLocks noChangeAspect="1"/>
          </p:cNvPicPr>
          <p:nvPr/>
        </p:nvPicPr>
        <p:blipFill>
          <a:blip r:embed="rId3"/>
          <a:stretch>
            <a:fillRect/>
          </a:stretch>
        </p:blipFill>
        <p:spPr>
          <a:xfrm>
            <a:off x="-18516" y="1197459"/>
            <a:ext cx="4392706" cy="3047529"/>
          </a:xfrm>
          <a:prstGeom prst="rect">
            <a:avLst/>
          </a:prstGeom>
        </p:spPr>
      </p:pic>
      <p:sp>
        <p:nvSpPr>
          <p:cNvPr id="5" name="动作按钮: 后退或前一项 4">
            <a:hlinkClick r:id="rId4" action="ppaction://hlinksldjump" highlightClick="1"/>
            <a:extLst>
              <a:ext uri="{FF2B5EF4-FFF2-40B4-BE49-F238E27FC236}">
                <a16:creationId xmlns:a16="http://schemas.microsoft.com/office/drawing/2014/main" id="{DF7B4EB9-6DF8-4B96-9B0A-3647BA3E25E8}"/>
              </a:ext>
            </a:extLst>
          </p:cNvPr>
          <p:cNvSpPr/>
          <p:nvPr/>
        </p:nvSpPr>
        <p:spPr>
          <a:xfrm>
            <a:off x="9643102" y="26635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grpSp>
        <p:nvGrpSpPr>
          <p:cNvPr id="6" name="组合 5">
            <a:extLst>
              <a:ext uri="{FF2B5EF4-FFF2-40B4-BE49-F238E27FC236}">
                <a16:creationId xmlns:a16="http://schemas.microsoft.com/office/drawing/2014/main" id="{7B8BC8F7-05E7-4048-A0B4-72D7F71871C4}"/>
              </a:ext>
            </a:extLst>
          </p:cNvPr>
          <p:cNvGrpSpPr/>
          <p:nvPr/>
        </p:nvGrpSpPr>
        <p:grpSpPr>
          <a:xfrm>
            <a:off x="1469377" y="298609"/>
            <a:ext cx="6561142" cy="641015"/>
            <a:chOff x="2276854" y="2390375"/>
            <a:chExt cx="1885845" cy="253549"/>
          </a:xfrm>
        </p:grpSpPr>
        <p:sp>
          <p:nvSpPr>
            <p:cNvPr id="7" name="圆角矩形 1">
              <a:extLst>
                <a:ext uri="{FF2B5EF4-FFF2-40B4-BE49-F238E27FC236}">
                  <a16:creationId xmlns:a16="http://schemas.microsoft.com/office/drawing/2014/main" id="{9EE2352B-0EEB-4F8B-AABC-A224131FB4EA}"/>
                </a:ext>
              </a:extLst>
            </p:cNvPr>
            <p:cNvSpPr/>
            <p:nvPr/>
          </p:nvSpPr>
          <p:spPr>
            <a:xfrm>
              <a:off x="2277191" y="2390375"/>
              <a:ext cx="1885508" cy="25354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DE6D8785-9C13-4DE5-8383-A5B15E208664}"/>
                </a:ext>
              </a:extLst>
            </p:cNvPr>
            <p:cNvSpPr txBox="1"/>
            <p:nvPr/>
          </p:nvSpPr>
          <p:spPr>
            <a:xfrm>
              <a:off x="2276854" y="2408079"/>
              <a:ext cx="1824332" cy="181594"/>
            </a:xfrm>
            <a:prstGeom prst="rect">
              <a:avLst/>
            </a:prstGeom>
            <a:no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rPr>
                <a:t>1.2 </a:t>
              </a:r>
              <a:r>
                <a:rPr lang="zh-CN" altLang="en-US" sz="2000" u="sng" dirty="0">
                  <a:solidFill>
                    <a:schemeClr val="bg1"/>
                  </a:solidFill>
                  <a:latin typeface="Times New Roman" panose="02020603050405020304" pitchFamily="18" charset="0"/>
                  <a:cs typeface="+mn-ea"/>
                  <a:sym typeface="+mn-lt"/>
                </a:rPr>
                <a:t>研究报告的风格 </a:t>
              </a:r>
              <a:r>
                <a:rPr lang="en-US" altLang="zh-CN" sz="2000" u="sng" dirty="0">
                  <a:solidFill>
                    <a:schemeClr val="bg1"/>
                  </a:solidFill>
                  <a:latin typeface="Times New Roman" panose="02020603050405020304" pitchFamily="18" charset="0"/>
                  <a:cs typeface="+mn-ea"/>
                  <a:sym typeface="+mn-lt"/>
                </a:rPr>
                <a:t>Style of Research Reports</a:t>
              </a:r>
            </a:p>
          </p:txBody>
        </p:sp>
      </p:grpSp>
    </p:spTree>
    <p:extLst>
      <p:ext uri="{BB962C8B-B14F-4D97-AF65-F5344CB8AC3E}">
        <p14:creationId xmlns:p14="http://schemas.microsoft.com/office/powerpoint/2010/main" val="2101692727"/>
      </p:ext>
    </p:extLst>
  </p:cSld>
  <p:clrMapOvr>
    <a:masterClrMapping/>
  </p:clrMapOvr>
  <p:transition spd="slow">
    <p:push dir="u"/>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1142713"/>
            <a:ext cx="12192000" cy="5509200"/>
          </a:xfrm>
          <a:prstGeom prst="rect">
            <a:avLst/>
          </a:prstGeom>
          <a:solidFill>
            <a:schemeClr val="bg1"/>
          </a:solidFill>
        </p:spPr>
        <p:txBody>
          <a:bodyPr wrap="square">
            <a:spAutoFit/>
          </a:bodyPr>
          <a:lstStyle/>
          <a:p>
            <a:pPr algn="just"/>
            <a:r>
              <a:rPr lang="en-US" altLang="zh-CN" sz="2200" b="1" dirty="0">
                <a:latin typeface="Times" pitchFamily="2" charset="0"/>
              </a:rPr>
              <a:t>MLA Formatting and Style Guide </a:t>
            </a:r>
          </a:p>
          <a:p>
            <a:pPr marL="457200" indent="-457200">
              <a:buAutoNum type="arabicParenR"/>
            </a:pPr>
            <a:r>
              <a:rPr lang="en-US" altLang="zh-CN" sz="2200" dirty="0">
                <a:latin typeface="Times" pitchFamily="2" charset="0"/>
              </a:rPr>
              <a:t>Summary</a:t>
            </a:r>
          </a:p>
          <a:p>
            <a:pPr algn="just"/>
            <a:r>
              <a:rPr lang="zh-CN" altLang="en-US" sz="2200" dirty="0">
                <a:latin typeface="Times" pitchFamily="2" charset="0"/>
              </a:rPr>
              <a:t>    </a:t>
            </a:r>
            <a:r>
              <a:rPr lang="en-US" altLang="zh-CN" sz="2200" dirty="0">
                <a:latin typeface="Times" pitchFamily="2" charset="0"/>
              </a:rPr>
              <a:t>MLA (Modern Language Association) style is most commonly used to write papers and cite sources within the liberal arts and humanities. </a:t>
            </a:r>
          </a:p>
          <a:p>
            <a:pPr algn="just"/>
            <a:r>
              <a:rPr lang="en-US" altLang="zh-CN" sz="2200" dirty="0">
                <a:latin typeface="Times" pitchFamily="2" charset="0"/>
              </a:rPr>
              <a:t>2) </a:t>
            </a:r>
            <a:r>
              <a:rPr lang="zh-CN" altLang="en-US" sz="2200" dirty="0">
                <a:latin typeface="Times" pitchFamily="2" charset="0"/>
              </a:rPr>
              <a:t>  </a:t>
            </a:r>
            <a:r>
              <a:rPr lang="en-US" altLang="zh-CN" sz="2200" dirty="0">
                <a:latin typeface="Times" pitchFamily="2" charset="0"/>
              </a:rPr>
              <a:t>General format </a:t>
            </a:r>
          </a:p>
          <a:p>
            <a:pPr algn="just"/>
            <a:r>
              <a:rPr lang="zh-CN" altLang="en-US" sz="2200" dirty="0">
                <a:latin typeface="Times" pitchFamily="2" charset="0"/>
              </a:rPr>
              <a:t>    </a:t>
            </a:r>
            <a:r>
              <a:rPr lang="en-US" altLang="zh-CN" sz="2200" dirty="0">
                <a:latin typeface="Times" pitchFamily="2" charset="0"/>
              </a:rPr>
              <a:t>MLA style specifies guidelines for formatting manuscripts and using the English language in writing. MLA style also provides writers with a system for referencing their sources through parenthetical citation in their essays and Works Cited pages. </a:t>
            </a:r>
          </a:p>
          <a:p>
            <a:pPr algn="just"/>
            <a:r>
              <a:rPr lang="zh-CN" altLang="en-US" sz="2200" dirty="0">
                <a:latin typeface="Times" pitchFamily="2" charset="0"/>
              </a:rPr>
              <a:t>    </a:t>
            </a:r>
            <a:r>
              <a:rPr lang="en-US" altLang="zh-CN" sz="2200" dirty="0">
                <a:latin typeface="Times" pitchFamily="2" charset="0"/>
              </a:rPr>
              <a:t>Writers who properly use MLA also build their credibility by demonstrating accountability to their source material. Most importantly, the use of MLA style can protect writers from accusations of plagiarism, which is the purposeful or accidental uncredited use of source material by other writers. </a:t>
            </a:r>
          </a:p>
          <a:p>
            <a:pPr algn="just"/>
            <a:r>
              <a:rPr lang="en-US" altLang="zh-CN" sz="2200" dirty="0">
                <a:latin typeface="Times" pitchFamily="2" charset="0"/>
              </a:rPr>
              <a:t>If you are asked to use MLA format, be sure to consult the </a:t>
            </a:r>
            <a:r>
              <a:rPr lang="en-US" altLang="zh-CN" sz="2200" i="1" dirty="0">
                <a:latin typeface="Times" pitchFamily="2" charset="0"/>
              </a:rPr>
              <a:t>MLA Handbook for Writers of Research Papers </a:t>
            </a:r>
            <a:r>
              <a:rPr lang="en-US" altLang="zh-CN" sz="2200" dirty="0">
                <a:latin typeface="Times" pitchFamily="2" charset="0"/>
              </a:rPr>
              <a:t>(7th edition). Publishing scholars and graduate students should also consult the </a:t>
            </a:r>
            <a:r>
              <a:rPr lang="en-US" altLang="zh-CN" sz="2200" i="1" dirty="0">
                <a:latin typeface="Times" pitchFamily="2" charset="0"/>
              </a:rPr>
              <a:t>MLA Style Manual and Guide to Scholarly Publishing </a:t>
            </a:r>
            <a:r>
              <a:rPr lang="en-US" altLang="zh-CN" sz="2200" dirty="0">
                <a:latin typeface="Times" pitchFamily="2" charset="0"/>
              </a:rPr>
              <a:t>(3rd edition). The MLA Handbook is available in most writing centers and reference libraries; it is also widely available in bookstores, libraries, and at the MLA web site. See the Additional Resources section of this handout for a list of helpful books and sites about using MLA style.</a:t>
            </a:r>
          </a:p>
        </p:txBody>
      </p:sp>
    </p:spTree>
    <p:extLst>
      <p:ext uri="{BB962C8B-B14F-4D97-AF65-F5344CB8AC3E}">
        <p14:creationId xmlns:p14="http://schemas.microsoft.com/office/powerpoint/2010/main" val="1329805714"/>
      </p:ext>
    </p:extLst>
  </p:cSld>
  <p:clrMapOvr>
    <a:masterClrMapping/>
  </p:clrMapOvr>
  <p:transition spd="slow">
    <p:push dir="u"/>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1012954"/>
            <a:ext cx="12120562" cy="6278642"/>
          </a:xfrm>
          <a:prstGeom prst="rect">
            <a:avLst/>
          </a:prstGeom>
          <a:solidFill>
            <a:schemeClr val="bg1"/>
          </a:solidFill>
        </p:spPr>
        <p:txBody>
          <a:bodyPr wrap="square">
            <a:spAutoFit/>
          </a:bodyPr>
          <a:lstStyle/>
          <a:p>
            <a:r>
              <a:rPr lang="en-US" altLang="zh-CN" sz="2000" dirty="0">
                <a:latin typeface="Times" pitchFamily="2" charset="0"/>
              </a:rPr>
              <a:t>3) Paper format </a:t>
            </a:r>
          </a:p>
          <a:p>
            <a:r>
              <a:rPr lang="zh-CN" altLang="en-US" sz="2000" dirty="0">
                <a:latin typeface="Times" pitchFamily="2" charset="0"/>
              </a:rPr>
              <a:t>    </a:t>
            </a:r>
            <a:r>
              <a:rPr lang="en-US" altLang="zh-CN" sz="2000" dirty="0">
                <a:latin typeface="Times" pitchFamily="2" charset="0"/>
              </a:rPr>
              <a:t>The preparation of papers and manuscripts in MLA style is covered in chapter four of the MLA Handbook, and chapter four of the MLA Style Manual. Below are some basic guidelines for formatting a paper in MLA style. </a:t>
            </a:r>
          </a:p>
          <a:p>
            <a:r>
              <a:rPr lang="zh-CN" altLang="en-US" sz="2000" dirty="0">
                <a:latin typeface="Times" pitchFamily="2" charset="0"/>
              </a:rPr>
              <a:t>    </a:t>
            </a:r>
            <a:r>
              <a:rPr lang="en-US" altLang="zh-CN" sz="2000" dirty="0">
                <a:latin typeface="Times" pitchFamily="2" charset="0"/>
              </a:rPr>
              <a:t>Type your paper on a computer and print it out on standard, white 8.5 × 11-inch paper. </a:t>
            </a:r>
          </a:p>
          <a:p>
            <a:r>
              <a:rPr lang="zh-CN" altLang="en-US" sz="2000" dirty="0">
                <a:latin typeface="Times" pitchFamily="2" charset="0"/>
              </a:rPr>
              <a:t>    </a:t>
            </a:r>
            <a:r>
              <a:rPr lang="en-US" altLang="zh-CN" sz="2000" dirty="0">
                <a:latin typeface="Times" pitchFamily="2" charset="0"/>
              </a:rPr>
              <a:t>Double-space the text of your paper, and use a legible font (e.g. Times New Roman). Whatever font you choose, MLA recommends that the regular and italics type styles contrast </a:t>
            </a:r>
            <a:r>
              <a:rPr lang="en-US" altLang="zh-CN" sz="2000" dirty="0" smtClean="0">
                <a:latin typeface="Times" pitchFamily="2" charset="0"/>
              </a:rPr>
              <a:t>enough </a:t>
            </a:r>
            <a:r>
              <a:rPr lang="en-US" altLang="zh-CN" sz="2000" dirty="0">
                <a:latin typeface="Times" pitchFamily="2" charset="0"/>
              </a:rPr>
              <a:t>that they are</a:t>
            </a:r>
            <a:r>
              <a:rPr lang="zh-CN" altLang="en-US" sz="2000" dirty="0">
                <a:latin typeface="Times" pitchFamily="2" charset="0"/>
              </a:rPr>
              <a:t> </a:t>
            </a:r>
            <a:r>
              <a:rPr lang="en-US" altLang="zh-CN" sz="2000" dirty="0">
                <a:latin typeface="Times" pitchFamily="2" charset="0"/>
              </a:rPr>
              <a:t>recognizable one from another. The font size should be 12 pt.</a:t>
            </a:r>
            <a:br>
              <a:rPr lang="en-US" altLang="zh-CN" sz="2000" dirty="0">
                <a:latin typeface="Times" pitchFamily="2" charset="0"/>
              </a:rPr>
            </a:br>
            <a:r>
              <a:rPr lang="zh-CN" altLang="en-US" sz="2000" dirty="0">
                <a:latin typeface="Times" pitchFamily="2" charset="0"/>
              </a:rPr>
              <a:t>    </a:t>
            </a:r>
            <a:r>
              <a:rPr lang="en-US" altLang="zh-CN" sz="2000" dirty="0">
                <a:latin typeface="Times" pitchFamily="2" charset="0"/>
              </a:rPr>
              <a:t>Leave only one space after periods or other punctuation marks (unless otherwise instructed </a:t>
            </a:r>
          </a:p>
          <a:p>
            <a:r>
              <a:rPr lang="en-US" altLang="zh-CN" sz="2000" dirty="0">
                <a:latin typeface="Times" pitchFamily="2" charset="0"/>
              </a:rPr>
              <a:t>by your instructor).</a:t>
            </a:r>
            <a:br>
              <a:rPr lang="en-US" altLang="zh-CN" sz="2000" dirty="0">
                <a:latin typeface="Times" pitchFamily="2" charset="0"/>
              </a:rPr>
            </a:br>
            <a:r>
              <a:rPr lang="zh-CN" altLang="en-US" sz="2000" dirty="0">
                <a:latin typeface="Times" pitchFamily="2" charset="0"/>
              </a:rPr>
              <a:t>    </a:t>
            </a:r>
            <a:r>
              <a:rPr lang="en-US" altLang="zh-CN" sz="2000" dirty="0">
                <a:latin typeface="Times" pitchFamily="2" charset="0"/>
              </a:rPr>
              <a:t>Set the margins of your document to 1 inch on all sides.</a:t>
            </a:r>
            <a:br>
              <a:rPr lang="en-US" altLang="zh-CN" sz="2000" dirty="0">
                <a:latin typeface="Times" pitchFamily="2" charset="0"/>
              </a:rPr>
            </a:br>
            <a:r>
              <a:rPr lang="zh-CN" altLang="en-US" sz="2000" dirty="0">
                <a:latin typeface="Times" pitchFamily="2" charset="0"/>
              </a:rPr>
              <a:t>    </a:t>
            </a:r>
            <a:r>
              <a:rPr lang="en-US" altLang="zh-CN" sz="2000" dirty="0">
                <a:latin typeface="Times" pitchFamily="2" charset="0"/>
              </a:rPr>
              <a:t>Indent the first line of paragraphs one half-inch from the left margin. MLA recommends that you use the Tab key as opposed to pushing the Space Bar five times.</a:t>
            </a:r>
            <a:br>
              <a:rPr lang="en-US" altLang="zh-CN" sz="2000" dirty="0">
                <a:latin typeface="Times" pitchFamily="2" charset="0"/>
              </a:rPr>
            </a:br>
            <a:r>
              <a:rPr lang="zh-CN" altLang="en-US" sz="2000" dirty="0">
                <a:latin typeface="Times" pitchFamily="2" charset="0"/>
              </a:rPr>
              <a:t>    </a:t>
            </a:r>
            <a:r>
              <a:rPr lang="en-US" altLang="zh-CN" sz="2000" dirty="0">
                <a:latin typeface="Times" pitchFamily="2" charset="0"/>
              </a:rPr>
              <a:t>Create a header that numbers all pages consecutively in the upper right-hand corner, </a:t>
            </a:r>
            <a:r>
              <a:rPr lang="zh-CN" altLang="en-US" sz="2000" dirty="0">
                <a:latin typeface="Times" pitchFamily="2" charset="0"/>
              </a:rPr>
              <a:t> </a:t>
            </a:r>
            <a:r>
              <a:rPr lang="en-US" altLang="zh-CN" sz="2000" dirty="0">
                <a:latin typeface="Times" pitchFamily="2" charset="0"/>
              </a:rPr>
              <a:t>one-half inch from the top and flush with the right margin. (Note: Your instructor may ask that you omit the number on your first page. Always follow your instructor’s guidelines.) </a:t>
            </a:r>
          </a:p>
          <a:p>
            <a:r>
              <a:rPr lang="zh-CN" altLang="en-US" sz="2000" dirty="0">
                <a:latin typeface="Times" pitchFamily="2" charset="0"/>
              </a:rPr>
              <a:t>    </a:t>
            </a:r>
            <a:r>
              <a:rPr lang="en-US" altLang="zh-CN" sz="2000" dirty="0">
                <a:latin typeface="Times" pitchFamily="2" charset="0"/>
              </a:rPr>
              <a:t>Use italics throughout your essay for the titles of longer works and, only when absolutely necessary, providing emphasis. </a:t>
            </a:r>
          </a:p>
          <a:p>
            <a:r>
              <a:rPr lang="zh-CN" altLang="en-US" sz="2000" dirty="0">
                <a:latin typeface="Times" pitchFamily="2" charset="0"/>
              </a:rPr>
              <a:t>    </a:t>
            </a:r>
            <a:r>
              <a:rPr lang="en-US" altLang="zh-CN" sz="2000" dirty="0">
                <a:latin typeface="Times" pitchFamily="2" charset="0"/>
              </a:rPr>
              <a:t>If you have any endnotes, include them on a separate page before your Works Cited page. Entitle the section Notes (centered, unformatted).</a:t>
            </a:r>
          </a:p>
          <a:p>
            <a:endParaRPr lang="en-US" altLang="zh-CN" sz="2200" dirty="0">
              <a:latin typeface="Times" pitchFamily="2" charset="0"/>
            </a:endParaRPr>
          </a:p>
        </p:txBody>
      </p:sp>
    </p:spTree>
    <p:extLst>
      <p:ext uri="{BB962C8B-B14F-4D97-AF65-F5344CB8AC3E}">
        <p14:creationId xmlns:p14="http://schemas.microsoft.com/office/powerpoint/2010/main" val="1056522703"/>
      </p:ext>
    </p:extLst>
  </p:cSld>
  <p:clrMapOvr>
    <a:masterClrMapping/>
  </p:clrMapOvr>
  <p:transition spd="slow">
    <p:push dir="u"/>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923498"/>
            <a:ext cx="12192000" cy="5509200"/>
          </a:xfrm>
          <a:prstGeom prst="rect">
            <a:avLst/>
          </a:prstGeom>
          <a:solidFill>
            <a:schemeClr val="bg1"/>
          </a:solidFill>
        </p:spPr>
        <p:txBody>
          <a:bodyPr wrap="square">
            <a:spAutoFit/>
          </a:bodyPr>
          <a:lstStyle/>
          <a:p>
            <a:r>
              <a:rPr lang="en-US" altLang="zh-CN" sz="2200" dirty="0">
                <a:latin typeface="Times" pitchFamily="2" charset="0"/>
              </a:rPr>
              <a:t>4) Formatting the first page of your paper </a:t>
            </a:r>
          </a:p>
          <a:p>
            <a:r>
              <a:rPr lang="en-US" altLang="zh-CN" sz="2200" dirty="0">
                <a:latin typeface="Times" pitchFamily="2" charset="0"/>
              </a:rPr>
              <a:t>Do not make a title page for your paper unless specifically requested. </a:t>
            </a:r>
          </a:p>
          <a:p>
            <a:r>
              <a:rPr lang="en-US" altLang="zh-CN" sz="2200" dirty="0">
                <a:latin typeface="Times" pitchFamily="2" charset="0"/>
              </a:rPr>
              <a:t>In the upper left-hand corner of the first page, list your name, your instructor’s name, the course, and the date. Again, be sure to use double-spaced text. </a:t>
            </a:r>
          </a:p>
          <a:p>
            <a:r>
              <a:rPr lang="en-US" altLang="zh-CN" sz="2200" dirty="0">
                <a:latin typeface="Times" pitchFamily="2" charset="0"/>
              </a:rPr>
              <a:t>Double space again and center the title. Do not underline, italicize, or place your title in quotation marks; write the title in Title Case (standard capitalization), not in all capital letters. </a:t>
            </a:r>
          </a:p>
          <a:p>
            <a:r>
              <a:rPr lang="en-US" altLang="zh-CN" sz="2200" dirty="0">
                <a:latin typeface="Times" pitchFamily="2" charset="0"/>
              </a:rPr>
              <a:t>Use quotation marks and/or italics when referring to other works in your title, just as you would in your text: Fear and Loathing in Las Vegas as Morality Play; Human Weariness in “After Apple Picking”. </a:t>
            </a:r>
          </a:p>
          <a:p>
            <a:r>
              <a:rPr lang="en-US" altLang="zh-CN" sz="2200" dirty="0">
                <a:latin typeface="Times" pitchFamily="2" charset="0"/>
              </a:rPr>
              <a:t>Double space between the title and the first line of the text. </a:t>
            </a:r>
          </a:p>
          <a:p>
            <a:r>
              <a:rPr lang="en-US" altLang="zh-CN" sz="2200" dirty="0">
                <a:latin typeface="Times" pitchFamily="2" charset="0"/>
              </a:rPr>
              <a:t>Create a header in the upper right-hand corner that includes your last name, followed by a space with a page number; number all pages consecutively with Arabic numerals (1, 2, 3, 4, etc.), one-half inch from the top and flush with the right margin. (Note: Your instructor may ask that you omit last name/page number header on your first page. Always follow your instructor’s guidelines.)</a:t>
            </a:r>
          </a:p>
          <a:p>
            <a:r>
              <a:rPr lang="en-US" altLang="zh-CN" sz="2200" dirty="0">
                <a:latin typeface="Times" pitchFamily="2" charset="0"/>
              </a:rPr>
              <a:t>5) Section headings </a:t>
            </a:r>
          </a:p>
          <a:p>
            <a:r>
              <a:rPr lang="en-US" altLang="zh-CN" sz="2200" dirty="0">
                <a:latin typeface="Times" pitchFamily="2" charset="0"/>
              </a:rPr>
              <a:t>Writers sometimes use Section Headings to improve a document’s readability. These sections may include individual chapters or other named parts of a book or essay.</a:t>
            </a:r>
          </a:p>
        </p:txBody>
      </p:sp>
    </p:spTree>
    <p:extLst>
      <p:ext uri="{BB962C8B-B14F-4D97-AF65-F5344CB8AC3E}">
        <p14:creationId xmlns:p14="http://schemas.microsoft.com/office/powerpoint/2010/main" val="3292380723"/>
      </p:ext>
    </p:extLst>
  </p:cSld>
  <p:clrMapOvr>
    <a:masterClrMapping/>
  </p:clrMapOvr>
  <p:transition spd="slow">
    <p:push dir="u"/>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923498"/>
            <a:ext cx="12192000" cy="5847755"/>
          </a:xfrm>
          <a:prstGeom prst="rect">
            <a:avLst/>
          </a:prstGeom>
          <a:solidFill>
            <a:schemeClr val="bg1"/>
          </a:solidFill>
        </p:spPr>
        <p:txBody>
          <a:bodyPr wrap="square">
            <a:spAutoFit/>
          </a:bodyPr>
          <a:lstStyle/>
          <a:p>
            <a:r>
              <a:rPr lang="en-US" altLang="zh-CN" sz="2200" dirty="0">
                <a:latin typeface="Times" pitchFamily="2" charset="0"/>
              </a:rPr>
              <a:t>6) Essays </a:t>
            </a:r>
          </a:p>
          <a:p>
            <a:r>
              <a:rPr lang="en-US" altLang="zh-CN" sz="2200" dirty="0">
                <a:latin typeface="Times" pitchFamily="2" charset="0"/>
              </a:rPr>
              <a:t>MLA recommends that when you divide an essay into sections that you number those sections with an Arabic number and a period followed by a space and the section name. For example: </a:t>
            </a:r>
          </a:p>
          <a:p>
            <a:r>
              <a:rPr lang="en-US" altLang="zh-CN" sz="2200" dirty="0">
                <a:latin typeface="Times" pitchFamily="2" charset="0"/>
              </a:rPr>
              <a:t>1. Early Writings </a:t>
            </a:r>
          </a:p>
          <a:p>
            <a:r>
              <a:rPr lang="en-US" altLang="zh-CN" sz="2200" dirty="0">
                <a:latin typeface="Times" pitchFamily="2" charset="0"/>
              </a:rPr>
              <a:t>2. The London Years</a:t>
            </a:r>
          </a:p>
          <a:p>
            <a:r>
              <a:rPr lang="en-US" altLang="zh-CN" sz="2200" dirty="0">
                <a:latin typeface="Times" pitchFamily="2" charset="0"/>
              </a:rPr>
              <a:t>3. Traveling the Continent</a:t>
            </a:r>
          </a:p>
          <a:p>
            <a:r>
              <a:rPr lang="en-US" altLang="zh-CN" sz="2200" dirty="0">
                <a:latin typeface="Times" pitchFamily="2" charset="0"/>
              </a:rPr>
              <a:t>4. Final Years</a:t>
            </a:r>
          </a:p>
          <a:p>
            <a:r>
              <a:rPr lang="en-US" altLang="zh-CN" sz="2200" dirty="0">
                <a:latin typeface="Times" pitchFamily="2" charset="0"/>
              </a:rPr>
              <a:t>7) Books</a:t>
            </a:r>
            <a:br>
              <a:rPr lang="en-US" altLang="zh-CN" sz="2200" dirty="0">
                <a:latin typeface="Times" pitchFamily="2" charset="0"/>
              </a:rPr>
            </a:br>
            <a:r>
              <a:rPr lang="zh-CN" altLang="en-US" sz="2200" dirty="0">
                <a:latin typeface="Times" pitchFamily="2" charset="0"/>
              </a:rPr>
              <a:t>    </a:t>
            </a:r>
            <a:r>
              <a:rPr lang="en-US" altLang="zh-CN" sz="2200" dirty="0">
                <a:latin typeface="Times" pitchFamily="2" charset="0"/>
              </a:rPr>
              <a:t>MLA does not have a prescribed system of headings for books (for more information on headings, please see page 146 in the MLA Style Manual and Guide to Scholarly Publishing, 3rd edition). If you are only using one level of headings, meaning that all of the sections are distinct and parallel and have no additional sections that fit within them, MLA recommends that these sections resemble one another grammatically. For instance, if your headings are typically short phrases, make all of the headings short phrases (and not, for example, full sentences). Otherwise, the formatting is up to you. It should, however, be consistent throughout the document. </a:t>
            </a:r>
          </a:p>
          <a:p>
            <a:pPr algn="just"/>
            <a:r>
              <a:rPr lang="zh-CN" altLang="en-US" sz="2200" dirty="0">
                <a:latin typeface="Times" pitchFamily="2" charset="0"/>
              </a:rPr>
              <a:t>   </a:t>
            </a:r>
            <a:r>
              <a:rPr lang="en-US" altLang="zh-CN" sz="2200" dirty="0">
                <a:latin typeface="Times" pitchFamily="2" charset="0"/>
              </a:rPr>
              <a:t>If you employ multiple levels of headings (some of your sections have sections within sections), you may want to provide a key of your chosen level headings and their formatting to your instructor or editor.</a:t>
            </a:r>
          </a:p>
        </p:txBody>
      </p:sp>
    </p:spTree>
    <p:extLst>
      <p:ext uri="{BB962C8B-B14F-4D97-AF65-F5344CB8AC3E}">
        <p14:creationId xmlns:p14="http://schemas.microsoft.com/office/powerpoint/2010/main" val="1849279811"/>
      </p:ext>
    </p:extLst>
  </p:cSld>
  <p:clrMapOvr>
    <a:masterClrMapping/>
  </p:clrMapOvr>
  <p:transition spd="slow">
    <p:push dir="u"/>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923498"/>
            <a:ext cx="12192000" cy="5170646"/>
          </a:xfrm>
          <a:prstGeom prst="rect">
            <a:avLst/>
          </a:prstGeom>
          <a:solidFill>
            <a:schemeClr val="bg1"/>
          </a:solidFill>
        </p:spPr>
        <p:txBody>
          <a:bodyPr wrap="square">
            <a:spAutoFit/>
          </a:bodyPr>
          <a:lstStyle/>
          <a:p>
            <a:r>
              <a:rPr lang="en-US" altLang="zh-CN" sz="2200" dirty="0">
                <a:latin typeface="Times" pitchFamily="2" charset="0"/>
              </a:rPr>
              <a:t>8) Sample section headings </a:t>
            </a:r>
          </a:p>
          <a:p>
            <a:r>
              <a:rPr lang="en-US" altLang="zh-CN" sz="2200" dirty="0">
                <a:latin typeface="Times" pitchFamily="2" charset="0"/>
              </a:rPr>
              <a:t>The following sample headings are meant to be used only as a reference. You may employ whatever system of formatting that works best for you so long as it remains consistent throughout the document.</a:t>
            </a:r>
            <a:br>
              <a:rPr lang="en-US" altLang="zh-CN" sz="2200" dirty="0">
                <a:latin typeface="Times" pitchFamily="2" charset="0"/>
              </a:rPr>
            </a:br>
            <a:r>
              <a:rPr lang="en-US" altLang="zh-CN" sz="2200" dirty="0">
                <a:latin typeface="Times" pitchFamily="2" charset="0"/>
              </a:rPr>
              <a:t>Numbered:</a:t>
            </a:r>
            <a:br>
              <a:rPr lang="en-US" altLang="zh-CN" sz="2200" dirty="0">
                <a:latin typeface="Times" pitchFamily="2" charset="0"/>
              </a:rPr>
            </a:br>
            <a:r>
              <a:rPr lang="en-US" altLang="zh-CN" sz="2200" dirty="0">
                <a:latin typeface="Times" pitchFamily="2" charset="0"/>
              </a:rPr>
              <a:t>1. Soil Conservation</a:t>
            </a:r>
            <a:br>
              <a:rPr lang="en-US" altLang="zh-CN" sz="2200" dirty="0">
                <a:latin typeface="Times" pitchFamily="2" charset="0"/>
              </a:rPr>
            </a:br>
            <a:r>
              <a:rPr lang="en-US" altLang="zh-CN" sz="2200" dirty="0">
                <a:latin typeface="Times" pitchFamily="2" charset="0"/>
              </a:rPr>
              <a:t>1.1 Erosion</a:t>
            </a:r>
            <a:br>
              <a:rPr lang="en-US" altLang="zh-CN" sz="2200" dirty="0">
                <a:latin typeface="Times" pitchFamily="2" charset="0"/>
              </a:rPr>
            </a:br>
            <a:r>
              <a:rPr lang="en-US" altLang="zh-CN" sz="2200" dirty="0">
                <a:latin typeface="Times" pitchFamily="2" charset="0"/>
              </a:rPr>
              <a:t>1.2 Terracing </a:t>
            </a:r>
          </a:p>
          <a:p>
            <a:r>
              <a:rPr lang="en-US" altLang="zh-CN" sz="2200" dirty="0">
                <a:latin typeface="Times" pitchFamily="2" charset="0"/>
              </a:rPr>
              <a:t>2.</a:t>
            </a:r>
            <a:r>
              <a:rPr lang="zh-CN" altLang="en-US" sz="2200" dirty="0">
                <a:latin typeface="Times" pitchFamily="2" charset="0"/>
              </a:rPr>
              <a:t> </a:t>
            </a:r>
            <a:r>
              <a:rPr lang="en-US" altLang="zh-CN" sz="2200" dirty="0">
                <a:latin typeface="Times" pitchFamily="2" charset="0"/>
              </a:rPr>
              <a:t>Water Conservation </a:t>
            </a:r>
          </a:p>
          <a:p>
            <a:r>
              <a:rPr lang="en-US" altLang="zh-CN" sz="2200" dirty="0">
                <a:latin typeface="Times" pitchFamily="2" charset="0"/>
              </a:rPr>
              <a:t>3.</a:t>
            </a:r>
            <a:r>
              <a:rPr lang="zh-CN" altLang="en-US" sz="2200" dirty="0">
                <a:latin typeface="Times" pitchFamily="2" charset="0"/>
              </a:rPr>
              <a:t> </a:t>
            </a:r>
            <a:r>
              <a:rPr lang="en-US" altLang="zh-CN" sz="2200" dirty="0">
                <a:latin typeface="Times" pitchFamily="2" charset="0"/>
              </a:rPr>
              <a:t>Energy Conservation </a:t>
            </a:r>
          </a:p>
          <a:p>
            <a:r>
              <a:rPr lang="en-US" altLang="zh-CN" sz="2200" dirty="0">
                <a:latin typeface="Times" pitchFamily="2" charset="0"/>
              </a:rPr>
              <a:t>Formatted, unnumbered: </a:t>
            </a:r>
          </a:p>
          <a:p>
            <a:r>
              <a:rPr lang="en-US" altLang="zh-CN" sz="2200" dirty="0">
                <a:latin typeface="Times" pitchFamily="2" charset="0"/>
              </a:rPr>
              <a:t>Level 1 Heading: bold, flush left </a:t>
            </a:r>
          </a:p>
          <a:p>
            <a:r>
              <a:rPr lang="en-US" altLang="zh-CN" sz="2200" dirty="0">
                <a:latin typeface="Times" pitchFamily="2" charset="0"/>
              </a:rPr>
              <a:t>Level 2 Heading: italics, flush left </a:t>
            </a:r>
          </a:p>
          <a:p>
            <a:r>
              <a:rPr lang="en-US" altLang="zh-CN" sz="2200" dirty="0">
                <a:latin typeface="Times" pitchFamily="2" charset="0"/>
              </a:rPr>
              <a:t>Level 3</a:t>
            </a:r>
            <a:r>
              <a:rPr lang="zh-CN" altLang="en-US" sz="2200" dirty="0">
                <a:latin typeface="Times" pitchFamily="2" charset="0"/>
              </a:rPr>
              <a:t> </a:t>
            </a:r>
            <a:r>
              <a:rPr lang="en-US" altLang="zh-CN" sz="2200" dirty="0">
                <a:latin typeface="Times" pitchFamily="2" charset="0"/>
              </a:rPr>
              <a:t>Heading: centered, bold </a:t>
            </a:r>
          </a:p>
          <a:p>
            <a:r>
              <a:rPr lang="en-US" altLang="zh-CN" sz="2200" dirty="0">
                <a:latin typeface="Times" pitchFamily="2" charset="0"/>
              </a:rPr>
              <a:t>Level 4 Heading: centered, italics </a:t>
            </a:r>
          </a:p>
          <a:p>
            <a:r>
              <a:rPr lang="en-US" altLang="zh-CN" sz="2200" dirty="0">
                <a:latin typeface="Times" pitchFamily="2" charset="0"/>
              </a:rPr>
              <a:t>Level 5 Heading: underlined, flush left </a:t>
            </a:r>
          </a:p>
        </p:txBody>
      </p:sp>
    </p:spTree>
    <p:extLst>
      <p:ext uri="{BB962C8B-B14F-4D97-AF65-F5344CB8AC3E}">
        <p14:creationId xmlns:p14="http://schemas.microsoft.com/office/powerpoint/2010/main" val="1817894107"/>
      </p:ext>
    </p:extLst>
  </p:cSld>
  <p:clrMapOvr>
    <a:masterClrMapping/>
  </p:clrMapOvr>
  <p:transition spd="slow">
    <p:push dir="u"/>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923498"/>
            <a:ext cx="12192000" cy="5016758"/>
          </a:xfrm>
          <a:prstGeom prst="rect">
            <a:avLst/>
          </a:prstGeom>
          <a:solidFill>
            <a:schemeClr val="bg1"/>
          </a:solidFill>
        </p:spPr>
        <p:txBody>
          <a:bodyPr wrap="square">
            <a:spAutoFit/>
          </a:bodyPr>
          <a:lstStyle/>
          <a:p>
            <a:r>
              <a:rPr lang="en-US" altLang="zh-CN" sz="2000" b="1" dirty="0">
                <a:latin typeface="Times" pitchFamily="2" charset="0"/>
              </a:rPr>
              <a:t>MLA In-Text Citations: The Basics </a:t>
            </a:r>
          </a:p>
          <a:p>
            <a:r>
              <a:rPr lang="en-US" altLang="zh-CN" sz="2000" b="1" dirty="0">
                <a:latin typeface="Times" pitchFamily="2" charset="0"/>
              </a:rPr>
              <a:t>Basic In-Text Citation Rules</a:t>
            </a:r>
          </a:p>
          <a:p>
            <a:r>
              <a:rPr lang="zh-CN" altLang="en-US" sz="2000" dirty="0">
                <a:latin typeface="Times" pitchFamily="2" charset="0"/>
              </a:rPr>
              <a:t>    </a:t>
            </a:r>
            <a:r>
              <a:rPr lang="en-US" altLang="zh-CN" sz="2000" dirty="0">
                <a:latin typeface="Times" pitchFamily="2" charset="0"/>
              </a:rPr>
              <a:t>In MLA style, referring to the works of others in your text is done by using what is known as</a:t>
            </a:r>
            <a:r>
              <a:rPr lang="zh-CN" altLang="en-US" sz="2000" dirty="0">
                <a:latin typeface="Times" pitchFamily="2" charset="0"/>
              </a:rPr>
              <a:t> </a:t>
            </a:r>
            <a:r>
              <a:rPr lang="en-US" altLang="zh-CN" sz="2000" dirty="0">
                <a:latin typeface="Times" pitchFamily="2" charset="0"/>
              </a:rPr>
              <a:t>parenthetical citation. This method involves placing relevant source information in parentheses after a</a:t>
            </a:r>
            <a:r>
              <a:rPr lang="zh-CN" altLang="en-US" sz="2000" dirty="0">
                <a:latin typeface="Times" pitchFamily="2" charset="0"/>
              </a:rPr>
              <a:t> </a:t>
            </a:r>
            <a:r>
              <a:rPr lang="en-US" altLang="zh-CN" sz="2000" dirty="0">
                <a:latin typeface="Times" pitchFamily="2" charset="0"/>
              </a:rPr>
              <a:t>quote or a paraphrase.</a:t>
            </a:r>
          </a:p>
          <a:p>
            <a:r>
              <a:rPr lang="en-US" altLang="zh-CN" sz="2000" dirty="0">
                <a:latin typeface="Times" pitchFamily="2" charset="0"/>
              </a:rPr>
              <a:t>1) General guidelines</a:t>
            </a:r>
          </a:p>
          <a:p>
            <a:r>
              <a:rPr lang="zh-CN" altLang="en-US" sz="2000" dirty="0">
                <a:latin typeface="Times" pitchFamily="2" charset="0"/>
              </a:rPr>
              <a:t>    </a:t>
            </a:r>
            <a:r>
              <a:rPr lang="en-US" altLang="zh-CN" sz="2000" dirty="0">
                <a:latin typeface="Times" pitchFamily="2" charset="0"/>
              </a:rPr>
              <a:t>The source information required in a parenthetical citation depends upon the source medium (e.g. Print, Web, DVD) and upon the source’s entry on the Works Cited (bibliography) page.</a:t>
            </a:r>
          </a:p>
          <a:p>
            <a:r>
              <a:rPr lang="zh-CN" altLang="en-US" sz="2000" dirty="0">
                <a:latin typeface="Times" pitchFamily="2" charset="0"/>
              </a:rPr>
              <a:t>    </a:t>
            </a:r>
            <a:r>
              <a:rPr lang="en-US" altLang="zh-CN" sz="2000" dirty="0">
                <a:latin typeface="Times" pitchFamily="2" charset="0"/>
              </a:rPr>
              <a:t>Any source information that you provide in-text must correspond to the source information on the Works Cited page. More specifically, whatever signal word or phrase you provide to your readers in the text must be the first thing that appears on the left-hand margin of the corresponding entry in the Works Cited List.</a:t>
            </a:r>
          </a:p>
          <a:p>
            <a:r>
              <a:rPr lang="en-US" altLang="zh-CN" sz="2000" dirty="0">
                <a:latin typeface="Times" pitchFamily="2" charset="0"/>
              </a:rPr>
              <a:t>2) In-text citations: Author-page style </a:t>
            </a:r>
          </a:p>
          <a:p>
            <a:r>
              <a:rPr lang="en-US" altLang="zh-CN" sz="2000" dirty="0">
                <a:latin typeface="Times" pitchFamily="2" charset="0"/>
              </a:rPr>
              <a:t>MLA format follows the author-page method of in-text citation. This means that the author’s last name and the page number(s) from which the quotation or paraphrase is taken must appear in the text, and a complete reference should appear on your Works Cited page. The author’s name may appear either in the sentence itself or in parentheses following the quotation or paraphrase, but the page number(s) should always appear in the parentheses, not in the text of your sentence. </a:t>
            </a:r>
          </a:p>
        </p:txBody>
      </p:sp>
    </p:spTree>
    <p:extLst>
      <p:ext uri="{BB962C8B-B14F-4D97-AF65-F5344CB8AC3E}">
        <p14:creationId xmlns:p14="http://schemas.microsoft.com/office/powerpoint/2010/main" val="329567616"/>
      </p:ext>
    </p:extLst>
  </p:cSld>
  <p:clrMapOvr>
    <a:masterClrMapping/>
  </p:clrMapOvr>
  <p:transition spd="slow">
    <p:push dir="u"/>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0"/>
            <a:ext cx="12192000" cy="6863417"/>
          </a:xfrm>
          <a:prstGeom prst="rect">
            <a:avLst/>
          </a:prstGeom>
          <a:solidFill>
            <a:schemeClr val="bg1"/>
          </a:solidFill>
        </p:spPr>
        <p:txBody>
          <a:bodyPr wrap="square">
            <a:spAutoFit/>
          </a:bodyPr>
          <a:lstStyle/>
          <a:p>
            <a:r>
              <a:rPr lang="en-US" altLang="zh-CN" sz="2200" dirty="0">
                <a:latin typeface="Times" pitchFamily="2" charset="0"/>
              </a:rPr>
              <a:t>For example: </a:t>
            </a:r>
          </a:p>
          <a:p>
            <a:r>
              <a:rPr lang="zh-CN" altLang="en-US" sz="2200" i="1" dirty="0">
                <a:latin typeface="Times" pitchFamily="2" charset="0"/>
              </a:rPr>
              <a:t>    </a:t>
            </a:r>
            <a:r>
              <a:rPr lang="en-US" altLang="zh-CN" sz="2200" i="1" dirty="0">
                <a:latin typeface="Times" pitchFamily="2" charset="0"/>
              </a:rPr>
              <a:t>Wordsworth stated that Romantic poetry was marked by a “spontaneous overflow of powerful feelings” (263). </a:t>
            </a:r>
          </a:p>
          <a:p>
            <a:r>
              <a:rPr lang="zh-CN" altLang="en-US" sz="2200" i="1" dirty="0">
                <a:latin typeface="Times" pitchFamily="2" charset="0"/>
              </a:rPr>
              <a:t>    </a:t>
            </a:r>
            <a:r>
              <a:rPr lang="en-US" altLang="zh-CN" sz="2200" i="1" dirty="0">
                <a:latin typeface="Times" pitchFamily="2" charset="0"/>
              </a:rPr>
              <a:t>Romantic poetry is characterized by the “spontaneous overflow of powerful feelings” (Wordsworth 263). </a:t>
            </a:r>
          </a:p>
          <a:p>
            <a:r>
              <a:rPr lang="zh-CN" altLang="en-US" sz="2200" i="1" dirty="0">
                <a:latin typeface="Times" pitchFamily="2" charset="0"/>
              </a:rPr>
              <a:t>    </a:t>
            </a:r>
            <a:r>
              <a:rPr lang="en-US" altLang="zh-CN" sz="2200" i="1" dirty="0">
                <a:latin typeface="Times" pitchFamily="2" charset="0"/>
              </a:rPr>
              <a:t>Wordsworth extensively explored the role of emotion in the creative process (263). </a:t>
            </a:r>
          </a:p>
          <a:p>
            <a:r>
              <a:rPr lang="zh-CN" altLang="en-US" sz="2200" dirty="0">
                <a:latin typeface="Times" pitchFamily="2" charset="0"/>
              </a:rPr>
              <a:t>    </a:t>
            </a:r>
            <a:r>
              <a:rPr lang="en-US" altLang="zh-CN" sz="2200" dirty="0">
                <a:latin typeface="Times" pitchFamily="2" charset="0"/>
              </a:rPr>
              <a:t>Both citations in the examples above, (263) and (Wordsworth 263), tell readers that the information in the sentence can be located on page 263 of a work by an author named Wordsworth. If readers want more information about this source, they can turn to the Works Cited page, where, under the name of Wordsworth, they would find the following information: Wordsworth, William. Lyrical Ballads. London: Oxford UP, 1967. Print. </a:t>
            </a:r>
          </a:p>
          <a:p>
            <a:r>
              <a:rPr lang="zh-CN" altLang="en-US" sz="2200" dirty="0">
                <a:latin typeface="Times" pitchFamily="2" charset="0"/>
              </a:rPr>
              <a:t> </a:t>
            </a:r>
            <a:r>
              <a:rPr lang="en-US" altLang="zh-CN" sz="2200" dirty="0">
                <a:latin typeface="Times" pitchFamily="2" charset="0"/>
              </a:rPr>
              <a:t>3) In-text citations for print sources with known author</a:t>
            </a:r>
            <a:br>
              <a:rPr lang="en-US" altLang="zh-CN" sz="2200" dirty="0">
                <a:latin typeface="Times" pitchFamily="2" charset="0"/>
              </a:rPr>
            </a:br>
            <a:r>
              <a:rPr lang="zh-CN" altLang="en-US" sz="2200" dirty="0">
                <a:latin typeface="Times" pitchFamily="2" charset="0"/>
              </a:rPr>
              <a:t>    </a:t>
            </a:r>
            <a:r>
              <a:rPr lang="en-US" altLang="zh-CN" sz="2200" dirty="0">
                <a:latin typeface="Times" pitchFamily="2" charset="0"/>
              </a:rPr>
              <a:t>For print sources like books, magazines, scholarly journal articles, and newspapers, provide </a:t>
            </a:r>
          </a:p>
          <a:p>
            <a:r>
              <a:rPr lang="en-US" altLang="zh-CN" sz="2200" dirty="0">
                <a:latin typeface="Times" pitchFamily="2" charset="0"/>
              </a:rPr>
              <a:t>a signal word or phrase (usually the author’s last name) and a page number. If you provide the signal word/phrase in the sentence, you do not need to include it in the parenthetical citation. </a:t>
            </a:r>
          </a:p>
          <a:p>
            <a:r>
              <a:rPr lang="zh-CN" altLang="en-US" sz="2200" i="1" dirty="0">
                <a:latin typeface="Times" pitchFamily="2" charset="0"/>
              </a:rPr>
              <a:t>    </a:t>
            </a:r>
            <a:r>
              <a:rPr lang="en-US" altLang="zh-CN" sz="2200" i="1" dirty="0">
                <a:latin typeface="Times" pitchFamily="2" charset="0"/>
              </a:rPr>
              <a:t>Human beings have been described by Kenneth Burke as “symbol-using animals” (3). </a:t>
            </a:r>
          </a:p>
          <a:p>
            <a:r>
              <a:rPr lang="zh-CN" altLang="en-US" sz="2200" i="1" dirty="0">
                <a:latin typeface="Times" pitchFamily="2" charset="0"/>
              </a:rPr>
              <a:t>    </a:t>
            </a:r>
            <a:r>
              <a:rPr lang="en-US" altLang="zh-CN" sz="2200" i="1" dirty="0">
                <a:latin typeface="Times" pitchFamily="2" charset="0"/>
              </a:rPr>
              <a:t>Human beings have been described as “symbol-using animals” (Burke 3).</a:t>
            </a:r>
            <a:br>
              <a:rPr lang="en-US" altLang="zh-CN" sz="2200" i="1" dirty="0">
                <a:latin typeface="Times" pitchFamily="2" charset="0"/>
              </a:rPr>
            </a:br>
            <a:r>
              <a:rPr lang="zh-CN" altLang="en-US" sz="2200" i="1" dirty="0">
                <a:latin typeface="Times" pitchFamily="2" charset="0"/>
              </a:rPr>
              <a:t>    </a:t>
            </a:r>
            <a:r>
              <a:rPr lang="en-US" altLang="zh-CN" sz="2200" dirty="0">
                <a:latin typeface="Times" pitchFamily="2" charset="0"/>
              </a:rPr>
              <a:t>These examples must correspond to an entry that begins with Burke, which will be the first </a:t>
            </a:r>
          </a:p>
          <a:p>
            <a:r>
              <a:rPr lang="en-US" altLang="zh-CN" sz="2200" dirty="0">
                <a:latin typeface="Times" pitchFamily="2" charset="0"/>
              </a:rPr>
              <a:t>thing that appears on the left-hand margin of an entry in the Works Cited: </a:t>
            </a:r>
          </a:p>
          <a:p>
            <a:r>
              <a:rPr lang="zh-CN" altLang="en-US" sz="2200" i="1" dirty="0">
                <a:latin typeface="Times" pitchFamily="2" charset="0"/>
              </a:rPr>
              <a:t>    </a:t>
            </a:r>
            <a:r>
              <a:rPr lang="en-US" altLang="zh-CN" sz="2200" i="1" dirty="0">
                <a:latin typeface="Times" pitchFamily="2" charset="0"/>
              </a:rPr>
              <a:t>Burke, Kenneth. Language as Symbolic Action: Essays on Life, Literature, and Method. Berkeley: U of California P, 1966. Print.</a:t>
            </a:r>
          </a:p>
        </p:txBody>
      </p:sp>
    </p:spTree>
    <p:extLst>
      <p:ext uri="{BB962C8B-B14F-4D97-AF65-F5344CB8AC3E}">
        <p14:creationId xmlns:p14="http://schemas.microsoft.com/office/powerpoint/2010/main" val="481652305"/>
      </p:ext>
    </p:extLst>
  </p:cSld>
  <p:clrMapOvr>
    <a:masterClrMapping/>
  </p:clrMapOvr>
  <p:transition spd="slow">
    <p:push dir="u"/>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0"/>
            <a:ext cx="12192000" cy="6186309"/>
          </a:xfrm>
          <a:prstGeom prst="rect">
            <a:avLst/>
          </a:prstGeom>
          <a:solidFill>
            <a:schemeClr val="bg1"/>
          </a:solidFill>
        </p:spPr>
        <p:txBody>
          <a:bodyPr wrap="square">
            <a:spAutoFit/>
          </a:bodyPr>
          <a:lstStyle/>
          <a:p>
            <a:r>
              <a:rPr lang="en-US" altLang="zh-CN" sz="2200" dirty="0">
                <a:latin typeface="Times" pitchFamily="2" charset="0"/>
              </a:rPr>
              <a:t>4) In-text citations for print sources by a corporate author </a:t>
            </a:r>
          </a:p>
          <a:p>
            <a:r>
              <a:rPr lang="zh-CN" altLang="en-US" sz="2200" dirty="0">
                <a:latin typeface="Times" pitchFamily="2" charset="0"/>
              </a:rPr>
              <a:t>    </a:t>
            </a:r>
            <a:r>
              <a:rPr lang="en-US" altLang="zh-CN" sz="2200" dirty="0">
                <a:latin typeface="Times" pitchFamily="2" charset="0"/>
              </a:rPr>
              <a:t>When a source has a corporate author, it is acceptable to use the name of the corporation followed by the page number for the in-text citation. You should also use abbreviations (e.g., </a:t>
            </a:r>
            <a:r>
              <a:rPr lang="en-US" altLang="zh-CN" sz="2200" dirty="0" err="1">
                <a:latin typeface="Times" pitchFamily="2" charset="0"/>
              </a:rPr>
              <a:t>nat’l</a:t>
            </a:r>
            <a:r>
              <a:rPr lang="en-US" altLang="zh-CN" sz="2200" dirty="0">
                <a:latin typeface="Times" pitchFamily="2" charset="0"/>
              </a:rPr>
              <a:t> for national) where appropriate, so as to avoid interrupting the flow of reading with overly long parenthetical citations.</a:t>
            </a:r>
            <a:br>
              <a:rPr lang="en-US" altLang="zh-CN" sz="2200" dirty="0">
                <a:latin typeface="Times" pitchFamily="2" charset="0"/>
              </a:rPr>
            </a:br>
            <a:r>
              <a:rPr lang="en-US" altLang="zh-CN" sz="2200" dirty="0">
                <a:latin typeface="Times" pitchFamily="2" charset="0"/>
              </a:rPr>
              <a:t>5) In-text citations for print sources with no known author </a:t>
            </a:r>
          </a:p>
          <a:p>
            <a:r>
              <a:rPr lang="zh-CN" altLang="en-US" sz="2200" dirty="0">
                <a:latin typeface="Times" pitchFamily="2" charset="0"/>
              </a:rPr>
              <a:t>    </a:t>
            </a:r>
            <a:r>
              <a:rPr lang="en-US" altLang="zh-CN" sz="2200" dirty="0">
                <a:latin typeface="Times" pitchFamily="2" charset="0"/>
              </a:rPr>
              <a:t>When a source has no known author, use a shortened title of the work instead of an author name. Place the title in quotation marks if it’s a short work (such as an article) or italicize it if it’s a longer work (e.g. plays, books, television shows, entire Web sites) and provide a page number. </a:t>
            </a:r>
          </a:p>
          <a:p>
            <a:r>
              <a:rPr lang="zh-CN" altLang="en-US" sz="2200" i="1" dirty="0">
                <a:latin typeface="Times" pitchFamily="2" charset="0"/>
              </a:rPr>
              <a:t>    </a:t>
            </a:r>
            <a:r>
              <a:rPr lang="en-US" altLang="zh-CN" sz="2200" i="1" dirty="0">
                <a:latin typeface="Times" pitchFamily="2" charset="0"/>
              </a:rPr>
              <a:t>We see so many global warming hotspots in North America likely because this region has “more readily accessible climatic data and more comprehensive programs to monitor and study environmental change ...” (“Impact of Global Warming”). </a:t>
            </a:r>
          </a:p>
          <a:p>
            <a:r>
              <a:rPr lang="zh-CN" altLang="en-US" sz="2200" dirty="0">
                <a:latin typeface="Times" pitchFamily="2" charset="0"/>
              </a:rPr>
              <a:t>    </a:t>
            </a:r>
            <a:r>
              <a:rPr lang="en-US" altLang="zh-CN" sz="2200" dirty="0">
                <a:latin typeface="Times" pitchFamily="2" charset="0"/>
              </a:rPr>
              <a:t>In this example, since the reader does not know the author of the article, an abbreviated title of the article appears in the parenthetical citation which corresponds to the full name of the article which appears first at the left-hand margin of its respective entry in the Works Cited. Thus, the writer includes the title in quotation marks as the signal phrase in the parenthetical citation in order to lead the reader directly to the source on the Works Cited page. The Works Cited entry appears as follows: </a:t>
            </a:r>
          </a:p>
          <a:p>
            <a:r>
              <a:rPr lang="zh-CN" altLang="en-US" sz="2200" i="1" dirty="0">
                <a:latin typeface="Times" pitchFamily="2" charset="0"/>
              </a:rPr>
              <a:t>    </a:t>
            </a:r>
            <a:r>
              <a:rPr lang="en-US" altLang="zh-CN" sz="2200" i="1" dirty="0">
                <a:latin typeface="Times" pitchFamily="2" charset="0"/>
              </a:rPr>
              <a:t>“The Impact of Global Warming in North America.” Global Warming: Early Signs. 1999. Web. 23 Mar. 2009. </a:t>
            </a:r>
          </a:p>
        </p:txBody>
      </p:sp>
    </p:spTree>
    <p:extLst>
      <p:ext uri="{BB962C8B-B14F-4D97-AF65-F5344CB8AC3E}">
        <p14:creationId xmlns:p14="http://schemas.microsoft.com/office/powerpoint/2010/main" val="34840995"/>
      </p:ext>
    </p:extLst>
  </p:cSld>
  <p:clrMapOvr>
    <a:masterClrMapping/>
  </p:clrMapOvr>
  <p:transition spd="slow">
    <p:push dir="u"/>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956931"/>
            <a:ext cx="12192000" cy="5847755"/>
          </a:xfrm>
          <a:prstGeom prst="rect">
            <a:avLst/>
          </a:prstGeom>
          <a:solidFill>
            <a:schemeClr val="bg1"/>
          </a:solidFill>
        </p:spPr>
        <p:txBody>
          <a:bodyPr wrap="square">
            <a:spAutoFit/>
          </a:bodyPr>
          <a:lstStyle/>
          <a:p>
            <a:r>
              <a:rPr lang="zh-CN" altLang="en-US" sz="2200" dirty="0">
                <a:latin typeface="Times" pitchFamily="2" charset="0"/>
              </a:rPr>
              <a:t>    </a:t>
            </a:r>
            <a:r>
              <a:rPr lang="en-US" altLang="zh-CN" sz="2200" dirty="0">
                <a:latin typeface="Times" pitchFamily="2" charset="0"/>
              </a:rPr>
              <a:t>We’ll learn how to make a Works Cited page in a bit, but right now it’s important to know that parenthetical citations and Works Cited pages allow readers to know which sources you consulted in writing your essay, so that they can either verify your interpretation of the sources or use them in their own scholarly work.</a:t>
            </a:r>
          </a:p>
          <a:p>
            <a:r>
              <a:rPr lang="zh-CN" altLang="en-US" sz="2200" dirty="0">
                <a:latin typeface="Times" pitchFamily="2" charset="0"/>
              </a:rPr>
              <a:t>    </a:t>
            </a:r>
            <a:r>
              <a:rPr lang="en-US" altLang="zh-CN" sz="2200" dirty="0">
                <a:latin typeface="Times" pitchFamily="2" charset="0"/>
              </a:rPr>
              <a:t>6) Author-page citation for classic and literary works with multiple editions </a:t>
            </a:r>
          </a:p>
          <a:p>
            <a:r>
              <a:rPr lang="zh-CN" altLang="en-US" sz="2200" dirty="0">
                <a:latin typeface="Times" pitchFamily="2" charset="0"/>
              </a:rPr>
              <a:t>    </a:t>
            </a:r>
            <a:r>
              <a:rPr lang="en-US" altLang="zh-CN" sz="2200" dirty="0">
                <a:latin typeface="Times" pitchFamily="2" charset="0"/>
              </a:rPr>
              <a:t>Page numbers are always required, but additional citation information can help literary scholars, who may have a different edition of a classic work like Marx and Engels’s </a:t>
            </a:r>
            <a:r>
              <a:rPr lang="en-US" altLang="zh-CN" sz="2200" i="1" dirty="0">
                <a:latin typeface="Times" pitchFamily="2" charset="0"/>
              </a:rPr>
              <a:t>The Communist Manifesto</a:t>
            </a:r>
            <a:r>
              <a:rPr lang="en-US" altLang="zh-CN" sz="2200" dirty="0">
                <a:latin typeface="Times" pitchFamily="2" charset="0"/>
              </a:rPr>
              <a:t>. In such cases, give the page number of your edition (making sure the edition is listed in your Works Cited page, of course) followed by a semicolon, and then the appropriate abbreviations for volume (vol.), book (bk.), part (pt.), chapter (</a:t>
            </a:r>
            <a:r>
              <a:rPr lang="en-US" altLang="zh-CN" sz="2200" dirty="0" err="1">
                <a:latin typeface="Times" pitchFamily="2" charset="0"/>
              </a:rPr>
              <a:t>ch.</a:t>
            </a:r>
            <a:r>
              <a:rPr lang="en-US" altLang="zh-CN" sz="2200" dirty="0">
                <a:latin typeface="Times" pitchFamily="2" charset="0"/>
              </a:rPr>
              <a:t>), section (sec.), or paragraph (par.). For example: </a:t>
            </a:r>
          </a:p>
          <a:p>
            <a:r>
              <a:rPr lang="zh-CN" altLang="en-US" sz="2200" i="1" dirty="0">
                <a:latin typeface="Times" pitchFamily="2" charset="0"/>
              </a:rPr>
              <a:t>    </a:t>
            </a:r>
            <a:r>
              <a:rPr lang="en-US" altLang="zh-CN" sz="2200" i="1" dirty="0">
                <a:latin typeface="Times" pitchFamily="2" charset="0"/>
              </a:rPr>
              <a:t>Marx and Engels described human history as marked by class struggles (79; </a:t>
            </a:r>
            <a:r>
              <a:rPr lang="en-US" altLang="zh-CN" sz="2200" i="1" dirty="0" err="1">
                <a:latin typeface="Times" pitchFamily="2" charset="0"/>
              </a:rPr>
              <a:t>ch.</a:t>
            </a:r>
            <a:r>
              <a:rPr lang="en-US" altLang="zh-CN" sz="2200" i="1" dirty="0">
                <a:latin typeface="Times" pitchFamily="2" charset="0"/>
              </a:rPr>
              <a:t> 1). </a:t>
            </a:r>
          </a:p>
          <a:p>
            <a:r>
              <a:rPr lang="en-US" altLang="zh-CN" sz="2200" dirty="0">
                <a:latin typeface="Times" pitchFamily="2" charset="0"/>
              </a:rPr>
              <a:t>7) Citing authors with the same last names</a:t>
            </a:r>
            <a:br>
              <a:rPr lang="en-US" altLang="zh-CN" sz="2200" dirty="0">
                <a:latin typeface="Times" pitchFamily="2" charset="0"/>
              </a:rPr>
            </a:br>
            <a:r>
              <a:rPr lang="zh-CN" altLang="en-US" sz="2200" dirty="0">
                <a:latin typeface="Times" pitchFamily="2" charset="0"/>
              </a:rPr>
              <a:t>    </a:t>
            </a:r>
            <a:r>
              <a:rPr lang="en-US" altLang="zh-CN" sz="2200" dirty="0">
                <a:latin typeface="Times" pitchFamily="2" charset="0"/>
              </a:rPr>
              <a:t>Sometimes more information is necessary to identify the source from which a quotation is taken. For instance, if two or more authors have the same last name, provide both authors’ initials (or even the authors’ full name if different authors share initials) in your citation. For example: </a:t>
            </a:r>
          </a:p>
          <a:p>
            <a:r>
              <a:rPr lang="zh-CN" altLang="en-US" sz="2200" i="1" dirty="0">
                <a:latin typeface="Times" pitchFamily="2" charset="0"/>
              </a:rPr>
              <a:t>    </a:t>
            </a:r>
            <a:r>
              <a:rPr lang="en-US" altLang="zh-CN" sz="2200" i="1" dirty="0">
                <a:latin typeface="Times" pitchFamily="2" charset="0"/>
              </a:rPr>
              <a:t>Although some medical ethicists claim that cloning will lead to designer children (R. Miller 12), others note that the advantages for medical research outweigh this consideration (A. Miller 46).</a:t>
            </a:r>
          </a:p>
        </p:txBody>
      </p:sp>
    </p:spTree>
    <p:extLst>
      <p:ext uri="{BB962C8B-B14F-4D97-AF65-F5344CB8AC3E}">
        <p14:creationId xmlns:p14="http://schemas.microsoft.com/office/powerpoint/2010/main" val="3633474865"/>
      </p:ext>
    </p:extLst>
  </p:cSld>
  <p:clrMapOvr>
    <a:masterClrMapping/>
  </p:clrMapOvr>
  <p:transition spd="slow">
    <p:push dir="u"/>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850606"/>
            <a:ext cx="12192000" cy="5509200"/>
          </a:xfrm>
          <a:prstGeom prst="rect">
            <a:avLst/>
          </a:prstGeom>
          <a:solidFill>
            <a:schemeClr val="bg1"/>
          </a:solidFill>
        </p:spPr>
        <p:txBody>
          <a:bodyPr wrap="square">
            <a:spAutoFit/>
          </a:bodyPr>
          <a:lstStyle/>
          <a:p>
            <a:r>
              <a:rPr lang="en-US" altLang="zh-CN" sz="2200" dirty="0">
                <a:latin typeface="Times" pitchFamily="2" charset="0"/>
              </a:rPr>
              <a:t>8) Citing a work by multiple authors </a:t>
            </a:r>
          </a:p>
          <a:p>
            <a:r>
              <a:rPr lang="zh-CN" altLang="en-US" sz="2200" dirty="0">
                <a:latin typeface="Times" pitchFamily="2" charset="0"/>
              </a:rPr>
              <a:t>    </a:t>
            </a:r>
            <a:r>
              <a:rPr lang="en-US" altLang="zh-CN" sz="2200" dirty="0">
                <a:latin typeface="Times" pitchFamily="2" charset="0"/>
              </a:rPr>
              <a:t>For a source with three or fewer authors, list the authors’ last names in the text or in the parenthetical citation: </a:t>
            </a:r>
          </a:p>
          <a:p>
            <a:r>
              <a:rPr lang="zh-CN" altLang="en-US" sz="2200" i="1" dirty="0">
                <a:latin typeface="Times" pitchFamily="2" charset="0"/>
              </a:rPr>
              <a:t>    </a:t>
            </a:r>
            <a:r>
              <a:rPr lang="en-US" altLang="zh-CN" sz="2200" i="1" dirty="0">
                <a:latin typeface="Times" pitchFamily="2" charset="0"/>
              </a:rPr>
              <a:t>Smith, Yang, and Moore argue that tougher gun control is not needed in the United States (76). </a:t>
            </a:r>
          </a:p>
          <a:p>
            <a:r>
              <a:rPr lang="zh-CN" altLang="en-US" sz="2200" i="1" dirty="0">
                <a:latin typeface="Times" pitchFamily="2" charset="0"/>
              </a:rPr>
              <a:t>    </a:t>
            </a:r>
            <a:r>
              <a:rPr lang="en-US" altLang="zh-CN" sz="2200" i="1" dirty="0">
                <a:latin typeface="Times" pitchFamily="2" charset="0"/>
              </a:rPr>
              <a:t>The authors state “Tighter gun control in the United States erodes Second Amendment rights” (Smith, Yang, and Moore 76). </a:t>
            </a:r>
          </a:p>
          <a:p>
            <a:r>
              <a:rPr lang="zh-CN" altLang="en-US" sz="2200" dirty="0">
                <a:latin typeface="Times" pitchFamily="2" charset="0"/>
              </a:rPr>
              <a:t>    </a:t>
            </a:r>
            <a:r>
              <a:rPr lang="en-US" altLang="zh-CN" sz="2200" dirty="0">
                <a:latin typeface="Times" pitchFamily="2" charset="0"/>
              </a:rPr>
              <a:t>For a source with more than three authors, use the work’s bibliographic information as a guide for your citation. Provide the first author’s last name followed by et al. or list all the last names. </a:t>
            </a:r>
          </a:p>
          <a:p>
            <a:r>
              <a:rPr lang="zh-CN" altLang="en-US" sz="2200" i="1" dirty="0">
                <a:latin typeface="Times" pitchFamily="2" charset="0"/>
              </a:rPr>
              <a:t>    </a:t>
            </a:r>
            <a:r>
              <a:rPr lang="en-US" altLang="zh-CN" sz="2200" i="1" dirty="0">
                <a:latin typeface="Times" pitchFamily="2" charset="0"/>
              </a:rPr>
              <a:t>Jones et al. counter Smith, Yang, and Moore’s argument by noting that the current spike in gun violence in America compels law makers to adjust gun laws (4). </a:t>
            </a:r>
          </a:p>
          <a:p>
            <a:r>
              <a:rPr lang="en-US" altLang="zh-CN" sz="2200" dirty="0">
                <a:latin typeface="Times" pitchFamily="2" charset="0"/>
              </a:rPr>
              <a:t>Or </a:t>
            </a:r>
          </a:p>
          <a:p>
            <a:r>
              <a:rPr lang="zh-CN" altLang="en-US" sz="2200" i="1" dirty="0">
                <a:latin typeface="Times" pitchFamily="2" charset="0"/>
              </a:rPr>
              <a:t>    </a:t>
            </a:r>
            <a:r>
              <a:rPr lang="en-US" altLang="zh-CN" sz="2200" i="1" dirty="0">
                <a:latin typeface="Times" pitchFamily="2" charset="0"/>
              </a:rPr>
              <a:t>Legal experts counter Smith, Yang, and Moore’s argument by noting that the current spike in gun violence in America compels law makers to adjust gun laws (Jones et al. 4). </a:t>
            </a:r>
          </a:p>
          <a:p>
            <a:r>
              <a:rPr lang="en-US" altLang="zh-CN" sz="2200" dirty="0">
                <a:latin typeface="Times" pitchFamily="2" charset="0"/>
              </a:rPr>
              <a:t>Or </a:t>
            </a:r>
          </a:p>
          <a:p>
            <a:r>
              <a:rPr lang="zh-CN" altLang="en-US" sz="2200" i="1" dirty="0">
                <a:latin typeface="Times" pitchFamily="2" charset="0"/>
              </a:rPr>
              <a:t>    </a:t>
            </a:r>
            <a:r>
              <a:rPr lang="en-US" altLang="zh-CN" sz="2200" i="1" dirty="0">
                <a:latin typeface="Times" pitchFamily="2" charset="0"/>
              </a:rPr>
              <a:t>Jones, Driscoll, Ackerson, and Bell counter Smith, Yang, and Moore’s argument by noting that the current spike in gun violence in America compels law makers to adjust gun laws (4).</a:t>
            </a:r>
            <a:endParaRPr lang="en-US" altLang="zh-CN" sz="2200" dirty="0">
              <a:latin typeface="Times" pitchFamily="2" charset="0"/>
            </a:endParaRPr>
          </a:p>
        </p:txBody>
      </p:sp>
    </p:spTree>
    <p:extLst>
      <p:ext uri="{BB962C8B-B14F-4D97-AF65-F5344CB8AC3E}">
        <p14:creationId xmlns:p14="http://schemas.microsoft.com/office/powerpoint/2010/main" val="298481118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312791"/>
            <a:ext cx="12192000" cy="5545210"/>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同前面提到的篇章结构一样，</a:t>
            </a:r>
            <a:r>
              <a:rPr lang="zh-CN" altLang="en-US" sz="2200" u="sng" dirty="0">
                <a:solidFill>
                  <a:schemeClr val="tx1"/>
                </a:solidFill>
                <a:latin typeface="Times New Roman" panose="02020603050405020304" pitchFamily="18" charset="0"/>
                <a:ea typeface="+mn-ea"/>
                <a:cs typeface="+mn-cs"/>
                <a:sym typeface="+mn-lt"/>
              </a:rPr>
              <a:t>论文正文的组织结构也是由引言</a:t>
            </a:r>
            <a:r>
              <a:rPr lang="en-US" altLang="zh-CN" sz="2200" u="sng" dirty="0">
                <a:solidFill>
                  <a:schemeClr val="tx1"/>
                </a:solidFill>
                <a:latin typeface="Times New Roman" panose="02020603050405020304" pitchFamily="18" charset="0"/>
                <a:ea typeface="+mn-ea"/>
                <a:cs typeface="+mn-cs"/>
                <a:sym typeface="+mn-lt"/>
              </a:rPr>
              <a:t>(introduction)</a:t>
            </a:r>
            <a:r>
              <a:rPr lang="zh-CN" altLang="en-US" sz="2200" u="sng" dirty="0">
                <a:solidFill>
                  <a:schemeClr val="tx1"/>
                </a:solidFill>
                <a:latin typeface="Times New Roman" panose="02020603050405020304" pitchFamily="18" charset="0"/>
                <a:ea typeface="+mn-ea"/>
                <a:cs typeface="+mn-cs"/>
                <a:sym typeface="+mn-lt"/>
              </a:rPr>
              <a:t>、主干 </a:t>
            </a:r>
            <a:r>
              <a:rPr lang="en-US" altLang="zh-CN" sz="2200" u="sng" dirty="0">
                <a:solidFill>
                  <a:schemeClr val="tx1"/>
                </a:solidFill>
                <a:latin typeface="Times New Roman" panose="02020603050405020304" pitchFamily="18" charset="0"/>
                <a:ea typeface="+mn-ea"/>
                <a:cs typeface="+mn-cs"/>
                <a:sym typeface="+mn-lt"/>
              </a:rPr>
              <a:t>(body)</a:t>
            </a:r>
            <a:r>
              <a:rPr lang="zh-CN" altLang="en-US" sz="2200" u="sng" dirty="0">
                <a:solidFill>
                  <a:schemeClr val="tx1"/>
                </a:solidFill>
                <a:latin typeface="Times New Roman" panose="02020603050405020304" pitchFamily="18" charset="0"/>
                <a:ea typeface="+mn-ea"/>
                <a:cs typeface="+mn-cs"/>
                <a:sym typeface="+mn-lt"/>
              </a:rPr>
              <a:t>和结尾</a:t>
            </a:r>
            <a:r>
              <a:rPr lang="en-US" altLang="zh-CN" sz="2200" u="sng" dirty="0">
                <a:solidFill>
                  <a:schemeClr val="tx1"/>
                </a:solidFill>
                <a:latin typeface="Times New Roman" panose="02020603050405020304" pitchFamily="18" charset="0"/>
                <a:ea typeface="+mn-ea"/>
                <a:cs typeface="+mn-cs"/>
                <a:sym typeface="+mn-lt"/>
              </a:rPr>
              <a:t>(conclusion)</a:t>
            </a:r>
            <a:r>
              <a:rPr lang="zh-CN" altLang="en-US" sz="2200" u="sng" dirty="0">
                <a:solidFill>
                  <a:schemeClr val="tx1"/>
                </a:solidFill>
                <a:latin typeface="Times New Roman" panose="02020603050405020304" pitchFamily="18" charset="0"/>
                <a:ea typeface="+mn-ea"/>
                <a:cs typeface="+mn-cs"/>
                <a:sym typeface="+mn-lt"/>
              </a:rPr>
              <a:t>三部分组成。</a:t>
            </a:r>
            <a:r>
              <a:rPr lang="zh-CN" altLang="en-US" sz="2200" dirty="0">
                <a:solidFill>
                  <a:schemeClr val="tx1"/>
                </a:solidFill>
                <a:latin typeface="Times New Roman" panose="02020603050405020304" pitchFamily="18" charset="0"/>
                <a:ea typeface="+mn-ea"/>
                <a:cs typeface="+mn-cs"/>
                <a:sym typeface="+mn-lt"/>
              </a:rPr>
              <a:t>但其引言和结尾不能仅有一段，主干部分</a:t>
            </a:r>
            <a:r>
              <a:rPr lang="zh-CN" altLang="en-US" sz="2200" dirty="0" smtClean="0">
                <a:solidFill>
                  <a:schemeClr val="tx1"/>
                </a:solidFill>
                <a:latin typeface="Times New Roman" panose="02020603050405020304" pitchFamily="18" charset="0"/>
                <a:ea typeface="+mn-ea"/>
                <a:cs typeface="+mn-cs"/>
                <a:sym typeface="+mn-lt"/>
              </a:rPr>
              <a:t>也不是</a:t>
            </a:r>
            <a:r>
              <a:rPr lang="zh-CN" altLang="en-US" sz="2200" dirty="0">
                <a:solidFill>
                  <a:schemeClr val="tx1"/>
                </a:solidFill>
                <a:latin typeface="Times New Roman" panose="02020603050405020304" pitchFamily="18" charset="0"/>
                <a:ea typeface="+mn-ea"/>
                <a:cs typeface="+mn-cs"/>
                <a:sym typeface="+mn-lt"/>
              </a:rPr>
              <a:t>只有三、四段。此外，主干部分可分成章和节。 </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a:t>
            </a:r>
            <a:r>
              <a:rPr lang="zh-CN" altLang="en-US" sz="2200" b="1" dirty="0" smtClean="0">
                <a:solidFill>
                  <a:srgbClr val="FF0000"/>
                </a:solidFill>
                <a:latin typeface="Times New Roman" panose="02020603050405020304" pitchFamily="18" charset="0"/>
                <a:ea typeface="+mn-ea"/>
                <a:cs typeface="+mn-cs"/>
                <a:sym typeface="+mn-lt"/>
              </a:rPr>
              <a:t>引言</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具体</a:t>
            </a:r>
            <a:r>
              <a:rPr lang="zh-CN" altLang="en-US" sz="2200" dirty="0">
                <a:solidFill>
                  <a:schemeClr val="tx1"/>
                </a:solidFill>
                <a:latin typeface="Times New Roman" panose="02020603050405020304" pitchFamily="18" charset="0"/>
                <a:ea typeface="+mn-ea"/>
                <a:cs typeface="+mn-cs"/>
                <a:sym typeface="+mn-lt"/>
              </a:rPr>
              <a:t>来讲，引言部分要有如下</a:t>
            </a:r>
            <a:r>
              <a:rPr lang="zh-CN" altLang="en-US" sz="2200" dirty="0" smtClean="0">
                <a:solidFill>
                  <a:schemeClr val="tx1"/>
                </a:solidFill>
                <a:latin typeface="Times New Roman" panose="02020603050405020304" pitchFamily="18" charset="0"/>
                <a:ea typeface="+mn-ea"/>
                <a:cs typeface="+mn-cs"/>
                <a:sym typeface="+mn-lt"/>
              </a:rPr>
              <a:t>功能</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引起</a:t>
            </a:r>
            <a:r>
              <a:rPr lang="zh-CN" altLang="en-US" sz="2200" dirty="0">
                <a:solidFill>
                  <a:schemeClr val="tx1"/>
                </a:solidFill>
                <a:latin typeface="Times New Roman" panose="02020603050405020304" pitchFamily="18" charset="0"/>
                <a:ea typeface="+mn-ea"/>
                <a:cs typeface="+mn-cs"/>
                <a:sym typeface="+mn-lt"/>
              </a:rPr>
              <a:t>读者</a:t>
            </a:r>
            <a:r>
              <a:rPr lang="zh-CN" altLang="en-US" sz="2200" dirty="0" smtClean="0">
                <a:solidFill>
                  <a:schemeClr val="tx1"/>
                </a:solidFill>
                <a:latin typeface="Times New Roman" panose="02020603050405020304" pitchFamily="18" charset="0"/>
                <a:ea typeface="+mn-ea"/>
                <a:cs typeface="+mn-cs"/>
                <a:sym typeface="+mn-lt"/>
              </a:rPr>
              <a:t>注意</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提供</a:t>
            </a:r>
            <a:r>
              <a:rPr lang="zh-CN" altLang="en-US" sz="2200" dirty="0">
                <a:solidFill>
                  <a:schemeClr val="tx1"/>
                </a:solidFill>
                <a:latin typeface="Times New Roman" panose="02020603050405020304" pitchFamily="18" charset="0"/>
                <a:ea typeface="+mn-ea"/>
                <a:cs typeface="+mn-cs"/>
                <a:sym typeface="+mn-lt"/>
              </a:rPr>
              <a:t>必要的背景</a:t>
            </a:r>
            <a:r>
              <a:rPr lang="zh-CN" altLang="en-US" sz="2200" dirty="0" smtClean="0">
                <a:solidFill>
                  <a:schemeClr val="tx1"/>
                </a:solidFill>
                <a:latin typeface="Times New Roman" panose="02020603050405020304" pitchFamily="18" charset="0"/>
                <a:ea typeface="+mn-ea"/>
                <a:cs typeface="+mn-cs"/>
                <a:sym typeface="+mn-lt"/>
              </a:rPr>
              <a:t>材料</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表达</a:t>
            </a:r>
            <a:r>
              <a:rPr lang="zh-CN" altLang="en-US" sz="2200" dirty="0">
                <a:solidFill>
                  <a:schemeClr val="tx1"/>
                </a:solidFill>
                <a:latin typeface="Times New Roman" panose="02020603050405020304" pitchFamily="18" charset="0"/>
                <a:ea typeface="+mn-ea"/>
                <a:cs typeface="+mn-cs"/>
                <a:sym typeface="+mn-lt"/>
              </a:rPr>
              <a:t>论文的目的</a:t>
            </a:r>
            <a:r>
              <a:rPr lang="en-US" altLang="zh-CN" sz="2200" dirty="0">
                <a:solidFill>
                  <a:schemeClr val="tx1"/>
                </a:solidFill>
                <a:latin typeface="Times New Roman" panose="02020603050405020304" pitchFamily="18" charset="0"/>
                <a:ea typeface="+mn-ea"/>
                <a:cs typeface="+mn-cs"/>
                <a:sym typeface="+mn-lt"/>
              </a:rPr>
              <a:t>——</a:t>
            </a:r>
            <a:r>
              <a:rPr lang="zh-CN" altLang="en-US" sz="2200" u="sng" dirty="0">
                <a:solidFill>
                  <a:srgbClr val="FF0000"/>
                </a:solidFill>
                <a:latin typeface="Times New Roman" panose="02020603050405020304" pitchFamily="18" charset="0"/>
                <a:ea typeface="+mn-ea"/>
                <a:cs typeface="+mn-cs"/>
                <a:sym typeface="+mn-lt"/>
              </a:rPr>
              <a:t>也就是提出立论</a:t>
            </a:r>
            <a:r>
              <a:rPr lang="en-US" altLang="zh-CN" sz="2200" u="sng" dirty="0">
                <a:solidFill>
                  <a:srgbClr val="FF0000"/>
                </a:solidFill>
                <a:latin typeface="Times New Roman" panose="02020603050405020304" pitchFamily="18" charset="0"/>
                <a:ea typeface="+mn-ea"/>
                <a:cs typeface="+mn-cs"/>
                <a:sym typeface="+mn-lt"/>
              </a:rPr>
              <a:t>(thesis)</a:t>
            </a:r>
            <a:r>
              <a:rPr lang="zh-CN" altLang="en-US" sz="2200" dirty="0">
                <a:solidFill>
                  <a:schemeClr val="tx1"/>
                </a:solidFill>
                <a:latin typeface="Times New Roman" panose="02020603050405020304" pitchFamily="18" charset="0"/>
                <a:ea typeface="+mn-ea"/>
                <a:cs typeface="+mn-cs"/>
                <a:sym typeface="+mn-lt"/>
              </a:rPr>
              <a:t>。 </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a:t>
            </a:r>
            <a:r>
              <a:rPr lang="zh-CN" altLang="en-US" sz="2200" b="1" dirty="0" smtClean="0">
                <a:solidFill>
                  <a:srgbClr val="FF0000"/>
                </a:solidFill>
                <a:latin typeface="Times New Roman" panose="02020603050405020304" pitchFamily="18" charset="0"/>
                <a:ea typeface="+mn-ea"/>
                <a:cs typeface="+mn-cs"/>
                <a:sym typeface="+mn-lt"/>
              </a:rPr>
              <a:t>主干</a:t>
            </a:r>
            <a:r>
              <a:rPr lang="zh-CN" altLang="en-US" sz="2200" dirty="0">
                <a:solidFill>
                  <a:schemeClr val="tx1"/>
                </a:solidFill>
                <a:latin typeface="Times New Roman" panose="02020603050405020304" pitchFamily="18" charset="0"/>
                <a:ea typeface="+mn-ea"/>
                <a:cs typeface="+mn-cs"/>
                <a:sym typeface="+mn-lt"/>
              </a:rPr>
              <a:t>：</a:t>
            </a:r>
            <a:r>
              <a:rPr lang="en-US" altLang="zh-CN" sz="2200" dirty="0" smtClean="0">
                <a:solidFill>
                  <a:schemeClr val="tx1"/>
                </a:solidFill>
                <a:latin typeface="Times New Roman" panose="02020603050405020304" pitchFamily="18" charset="0"/>
                <a:ea typeface="+mn-ea"/>
                <a:cs typeface="+mn-cs"/>
                <a:sym typeface="+mn-lt"/>
              </a:rPr>
              <a:t> </a:t>
            </a:r>
            <a:r>
              <a:rPr lang="zh-CN" altLang="en-US" sz="2200" dirty="0">
                <a:solidFill>
                  <a:schemeClr val="tx1"/>
                </a:solidFill>
                <a:latin typeface="Times New Roman" panose="02020603050405020304" pitchFamily="18" charset="0"/>
                <a:ea typeface="+mn-ea"/>
                <a:cs typeface="+mn-cs"/>
                <a:sym typeface="+mn-lt"/>
              </a:rPr>
              <a:t>在主干部分，</a:t>
            </a:r>
            <a:r>
              <a:rPr lang="zh-CN" altLang="en-US" sz="2200" u="sng" dirty="0">
                <a:solidFill>
                  <a:srgbClr val="FF0000"/>
                </a:solidFill>
                <a:latin typeface="Times New Roman" panose="02020603050405020304" pitchFamily="18" charset="0"/>
                <a:ea typeface="+mn-ea"/>
                <a:cs typeface="+mn-cs"/>
                <a:sym typeface="+mn-lt"/>
              </a:rPr>
              <a:t>每一章节含有若干主干段，每一段要有和立论有关的主题句 </a:t>
            </a:r>
            <a:r>
              <a:rPr lang="en-US" altLang="zh-CN" sz="2200" u="sng" dirty="0">
                <a:solidFill>
                  <a:srgbClr val="FF0000"/>
                </a:solidFill>
                <a:latin typeface="Times New Roman" panose="02020603050405020304" pitchFamily="18" charset="0"/>
                <a:ea typeface="+mn-ea"/>
                <a:cs typeface="+mn-cs"/>
                <a:sym typeface="+mn-lt"/>
              </a:rPr>
              <a:t>(topic sentence)</a:t>
            </a:r>
            <a:r>
              <a:rPr lang="zh-CN" altLang="en-US" sz="2200" u="sng" dirty="0">
                <a:solidFill>
                  <a:srgbClr val="FF0000"/>
                </a:solidFill>
                <a:latin typeface="Times New Roman" panose="02020603050405020304" pitchFamily="18" charset="0"/>
                <a:ea typeface="+mn-ea"/>
                <a:cs typeface="+mn-cs"/>
                <a:sym typeface="+mn-lt"/>
              </a:rPr>
              <a:t>和对主题句起到解释、限定、澄清和描述作用的的展开句。</a:t>
            </a:r>
            <a:r>
              <a:rPr lang="zh-CN" altLang="en-US" sz="2200" dirty="0">
                <a:solidFill>
                  <a:schemeClr val="tx1"/>
                </a:solidFill>
                <a:latin typeface="Times New Roman" panose="02020603050405020304" pitchFamily="18" charset="0"/>
                <a:ea typeface="+mn-ea"/>
                <a:cs typeface="+mn-cs"/>
                <a:sym typeface="+mn-lt"/>
              </a:rPr>
              <a:t>因为研究论文相对来说比较长，有时还需有段落标题，让读者更为明了。 </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a:t>
            </a:r>
            <a:r>
              <a:rPr lang="zh-CN" altLang="en-US" sz="2200" b="1" dirty="0" smtClean="0">
                <a:solidFill>
                  <a:srgbClr val="FF0000"/>
                </a:solidFill>
                <a:latin typeface="Times New Roman" panose="02020603050405020304" pitchFamily="18" charset="0"/>
                <a:ea typeface="+mn-ea"/>
                <a:cs typeface="+mn-cs"/>
                <a:sym typeface="+mn-lt"/>
              </a:rPr>
              <a:t>结尾</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结尾</a:t>
            </a:r>
            <a:r>
              <a:rPr lang="zh-CN" altLang="en-US" sz="2200" dirty="0">
                <a:solidFill>
                  <a:schemeClr val="tx1"/>
                </a:solidFill>
                <a:latin typeface="Times New Roman" panose="02020603050405020304" pitchFamily="18" charset="0"/>
                <a:ea typeface="+mn-ea"/>
                <a:cs typeface="+mn-cs"/>
                <a:sym typeface="+mn-lt"/>
              </a:rPr>
              <a:t>部分要</a:t>
            </a:r>
            <a:r>
              <a:rPr lang="zh-CN" altLang="en-US" sz="2200" u="sng" dirty="0">
                <a:solidFill>
                  <a:srgbClr val="FF0000"/>
                </a:solidFill>
                <a:latin typeface="Times New Roman" panose="02020603050405020304" pitchFamily="18" charset="0"/>
                <a:ea typeface="+mn-ea"/>
                <a:cs typeface="+mn-cs"/>
                <a:sym typeface="+mn-lt"/>
              </a:rPr>
              <a:t>总结论文的主要论点，最后还可提出建议或办法，或者作出预测。</a:t>
            </a:r>
            <a:r>
              <a:rPr lang="zh-CN" altLang="en-US" sz="2200" dirty="0">
                <a:solidFill>
                  <a:schemeClr val="tx1"/>
                </a:solidFill>
                <a:latin typeface="Times New Roman" panose="02020603050405020304" pitchFamily="18" charset="0"/>
                <a:ea typeface="+mn-ea"/>
                <a:cs typeface="+mn-cs"/>
                <a:sym typeface="+mn-lt"/>
              </a:rPr>
              <a:t> </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因为研究论文和上面已经讨论过的习作文章</a:t>
            </a:r>
            <a:r>
              <a:rPr lang="en-US" altLang="zh-CN" sz="2200" dirty="0">
                <a:solidFill>
                  <a:schemeClr val="tx1"/>
                </a:solidFill>
                <a:latin typeface="Times New Roman" panose="02020603050405020304" pitchFamily="18" charset="0"/>
                <a:ea typeface="+mn-ea"/>
                <a:cs typeface="+mn-cs"/>
                <a:sym typeface="+mn-lt"/>
              </a:rPr>
              <a:t>(essay)</a:t>
            </a:r>
            <a:r>
              <a:rPr lang="zh-CN" altLang="en-US" sz="2200" dirty="0">
                <a:solidFill>
                  <a:schemeClr val="tx1"/>
                </a:solidFill>
                <a:latin typeface="Times New Roman" panose="02020603050405020304" pitchFamily="18" charset="0"/>
                <a:ea typeface="+mn-ea"/>
                <a:cs typeface="+mn-cs"/>
                <a:sym typeface="+mn-lt"/>
              </a:rPr>
              <a:t>的组织结构非常相似，再加上在本节的练习里有范文，这里就不再另举范文了。 </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163418" y="789569"/>
            <a:ext cx="8007085" cy="659756"/>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631786"/>
            </a:xfrm>
            <a:prstGeom prst="rect">
              <a:avLst/>
            </a:prstGeom>
            <a:no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rPr>
                <a:t>1.3.1 </a:t>
              </a:r>
              <a:r>
                <a:rPr lang="zh-CN" altLang="en-US" sz="2400" u="sng" dirty="0">
                  <a:solidFill>
                    <a:schemeClr val="bg1"/>
                  </a:solidFill>
                  <a:latin typeface="Times New Roman" panose="02020603050405020304" pitchFamily="18" charset="0"/>
                  <a:cs typeface="+mn-ea"/>
                  <a:sym typeface="+mn-lt"/>
                </a:rPr>
                <a:t>研究论文的组织结构 </a:t>
              </a:r>
              <a:r>
                <a:rPr lang="en-US" altLang="zh-CN" sz="2400" u="sng" dirty="0">
                  <a:solidFill>
                    <a:schemeClr val="bg1"/>
                  </a:solidFill>
                  <a:latin typeface="Times New Roman" panose="02020603050405020304" pitchFamily="18" charset="0"/>
                  <a:cs typeface="+mn-ea"/>
                  <a:sym typeface="+mn-lt"/>
                </a:rPr>
                <a:t>Structure of a Research Paper </a:t>
              </a:r>
            </a:p>
          </p:txBody>
        </p:sp>
      </p:grpSp>
      <p:sp>
        <p:nvSpPr>
          <p:cNvPr id="7" name="动作按钮: 后退或前一项 6">
            <a:hlinkClick r:id="rId3" action="ppaction://hlinksldjump" highlightClick="1"/>
            <a:extLst>
              <a:ext uri="{FF2B5EF4-FFF2-40B4-BE49-F238E27FC236}">
                <a16:creationId xmlns:a16="http://schemas.microsoft.com/office/drawing/2014/main" id="{943B0627-6692-4849-9ABC-49496612D816}"/>
              </a:ext>
            </a:extLst>
          </p:cNvPr>
          <p:cNvSpPr/>
          <p:nvPr/>
        </p:nvSpPr>
        <p:spPr>
          <a:xfrm>
            <a:off x="9953557" y="789569"/>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grpSp>
        <p:nvGrpSpPr>
          <p:cNvPr id="11" name="组合 10">
            <a:extLst>
              <a:ext uri="{FF2B5EF4-FFF2-40B4-BE49-F238E27FC236}">
                <a16:creationId xmlns:a16="http://schemas.microsoft.com/office/drawing/2014/main" id="{0C5AE8C0-2C63-414D-AE30-3BED55849E37}"/>
              </a:ext>
            </a:extLst>
          </p:cNvPr>
          <p:cNvGrpSpPr/>
          <p:nvPr/>
        </p:nvGrpSpPr>
        <p:grpSpPr>
          <a:xfrm>
            <a:off x="0" y="-135913"/>
            <a:ext cx="11907553" cy="1321402"/>
            <a:chOff x="2268722" y="1721603"/>
            <a:chExt cx="1931652" cy="1561028"/>
          </a:xfrm>
          <a:noFill/>
        </p:grpSpPr>
        <p:sp>
          <p:nvSpPr>
            <p:cNvPr id="12" name="圆角矩形 1">
              <a:extLst>
                <a:ext uri="{FF2B5EF4-FFF2-40B4-BE49-F238E27FC236}">
                  <a16:creationId xmlns:a16="http://schemas.microsoft.com/office/drawing/2014/main" id="{162C73B3-7FFE-4E8D-8D4A-712EF1287701}"/>
                </a:ext>
              </a:extLst>
            </p:cNvPr>
            <p:cNvSpPr/>
            <p:nvPr/>
          </p:nvSpPr>
          <p:spPr>
            <a:xfrm>
              <a:off x="2268722" y="1877432"/>
              <a:ext cx="1885508" cy="88491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3E14B68F-8C87-4032-B6C5-17BDAEC4D0CD}"/>
                </a:ext>
              </a:extLst>
            </p:cNvPr>
            <p:cNvSpPr txBox="1"/>
            <p:nvPr/>
          </p:nvSpPr>
          <p:spPr>
            <a:xfrm>
              <a:off x="2314866" y="1721603"/>
              <a:ext cx="1885508" cy="1561028"/>
            </a:xfrm>
            <a:prstGeom prst="rect">
              <a:avLst/>
            </a:prstGeom>
            <a:grp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hlinkClick r:id="rId4" action="ppaction://hlinksldjump">
                    <a:extLst>
                      <a:ext uri="{A12FA001-AC4F-418D-AE19-62706E023703}">
                        <ahyp:hlinkClr xmlns:ahyp="http://schemas.microsoft.com/office/drawing/2018/hyperlinkcolor" xmlns="" val="tx"/>
                      </a:ext>
                    </a:extLst>
                  </a:hlinkClick>
                </a:rPr>
                <a:t>1.3 </a:t>
              </a:r>
              <a:r>
                <a:rPr lang="zh-CN" altLang="en-US" sz="2800" u="sng" dirty="0">
                  <a:solidFill>
                    <a:schemeClr val="bg1"/>
                  </a:solidFill>
                  <a:latin typeface="Times New Roman" panose="02020603050405020304" pitchFamily="18" charset="0"/>
                  <a:cs typeface="+mn-ea"/>
                  <a:sym typeface="+mn-lt"/>
                  <a:hlinkClick r:id="rId4" action="ppaction://hlinksldjump">
                    <a:extLst>
                      <a:ext uri="{A12FA001-AC4F-418D-AE19-62706E023703}">
                        <ahyp:hlinkClr xmlns:ahyp="http://schemas.microsoft.com/office/drawing/2018/hyperlinkcolor" xmlns="" val="tx"/>
                      </a:ext>
                    </a:extLst>
                  </a:hlinkClick>
                </a:rPr>
                <a:t>研究论文的组织结构和体例 </a:t>
              </a:r>
              <a:r>
                <a:rPr lang="en-US" altLang="zh-CN" sz="2800" u="sng" dirty="0">
                  <a:solidFill>
                    <a:schemeClr val="bg1"/>
                  </a:solidFill>
                  <a:latin typeface="Times New Roman" panose="02020603050405020304" pitchFamily="18" charset="0"/>
                  <a:cs typeface="+mn-ea"/>
                  <a:sym typeface="+mn-lt"/>
                  <a:hlinkClick r:id="rId4" action="ppaction://hlinksldjump">
                    <a:extLst>
                      <a:ext uri="{A12FA001-AC4F-418D-AE19-62706E023703}">
                        <ahyp:hlinkClr xmlns:ahyp="http://schemas.microsoft.com/office/drawing/2018/hyperlinkcolor" xmlns="" val="tx"/>
                      </a:ext>
                    </a:extLst>
                  </a:hlinkClick>
                </a:rPr>
                <a:t>Structure and Format of a Research Paper</a:t>
              </a:r>
              <a:endParaRPr lang="en-US" altLang="zh-CN" sz="2800" u="sng"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2121021379"/>
      </p:ext>
    </p:extLst>
  </p:cSld>
  <p:clrMapOvr>
    <a:masterClrMapping/>
  </p:clrMapOvr>
  <p:transition spd="slow">
    <p:push dir="u"/>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850606"/>
            <a:ext cx="12192000" cy="5509200"/>
          </a:xfrm>
          <a:prstGeom prst="rect">
            <a:avLst/>
          </a:prstGeom>
          <a:solidFill>
            <a:schemeClr val="bg1"/>
          </a:solidFill>
        </p:spPr>
        <p:txBody>
          <a:bodyPr wrap="square">
            <a:spAutoFit/>
          </a:bodyPr>
          <a:lstStyle/>
          <a:p>
            <a:r>
              <a:rPr lang="en-US" altLang="zh-CN" sz="2200" dirty="0">
                <a:latin typeface="Times" pitchFamily="2" charset="0"/>
              </a:rPr>
              <a:t>9) Citing multiple works by the same author </a:t>
            </a:r>
          </a:p>
          <a:p>
            <a:r>
              <a:rPr lang="zh-CN" altLang="en-US" sz="2200" dirty="0">
                <a:latin typeface="Times" pitchFamily="2" charset="0"/>
              </a:rPr>
              <a:t>    </a:t>
            </a:r>
            <a:r>
              <a:rPr lang="en-US" altLang="zh-CN" sz="2200" dirty="0">
                <a:latin typeface="Times" pitchFamily="2" charset="0"/>
              </a:rPr>
              <a:t>If you cite more than one work by a particular author, include a shortened title for the particular work from which you are quoting to distinguish it from the others. Put short titles of books in italics and short titles of articles in quotation marks.</a:t>
            </a:r>
            <a:br>
              <a:rPr lang="en-US" altLang="zh-CN" sz="2200" dirty="0">
                <a:latin typeface="Times" pitchFamily="2" charset="0"/>
              </a:rPr>
            </a:br>
            <a:r>
              <a:rPr lang="en-US" altLang="zh-CN" sz="2200" dirty="0">
                <a:latin typeface="Times" pitchFamily="2" charset="0"/>
              </a:rPr>
              <a:t>10) Citing two articles by the same author </a:t>
            </a:r>
          </a:p>
          <a:p>
            <a:r>
              <a:rPr lang="zh-CN" altLang="en-US" sz="2200" i="1" dirty="0">
                <a:latin typeface="Times" pitchFamily="2" charset="0"/>
              </a:rPr>
              <a:t>    </a:t>
            </a:r>
            <a:r>
              <a:rPr lang="en-US" altLang="zh-CN" sz="2200" i="1" dirty="0" err="1">
                <a:latin typeface="Times" pitchFamily="2" charset="0"/>
              </a:rPr>
              <a:t>Lightenor</a:t>
            </a:r>
            <a:r>
              <a:rPr lang="en-US" altLang="zh-CN" sz="2200" i="1" dirty="0">
                <a:latin typeface="Times" pitchFamily="2" charset="0"/>
              </a:rPr>
              <a:t> has argued that computers are not useful tools for small children (“Too Soon” 38), though he has acknowledged elsewhere that early exposure to computer games does lead to better small motor skill development in a child’s second and third year (“Hand-Eye Development” 17). </a:t>
            </a:r>
          </a:p>
          <a:p>
            <a:r>
              <a:rPr lang="en-US" altLang="zh-CN" sz="2200" dirty="0">
                <a:latin typeface="Times" pitchFamily="2" charset="0"/>
              </a:rPr>
              <a:t>11) Citing two books by the same author </a:t>
            </a:r>
          </a:p>
          <a:p>
            <a:r>
              <a:rPr lang="zh-CN" altLang="en-US" sz="2200" i="1" dirty="0">
                <a:latin typeface="Times" pitchFamily="2" charset="0"/>
              </a:rPr>
              <a:t>    </a:t>
            </a:r>
            <a:r>
              <a:rPr lang="en-US" altLang="zh-CN" sz="2200" i="1" dirty="0">
                <a:latin typeface="Times" pitchFamily="2" charset="0"/>
              </a:rPr>
              <a:t>Murray states that writing is “a process” that “varies with our thinking style” (Write to Learn 6) Additionally, Murray argues that the purpose of writing is to “carry ideas and information from the mind of one person into the mind of another” (A Writer Teaches Writing 3). </a:t>
            </a:r>
          </a:p>
          <a:p>
            <a:r>
              <a:rPr lang="zh-CN" altLang="en-US" sz="2200" dirty="0">
                <a:latin typeface="Times" pitchFamily="2" charset="0"/>
              </a:rPr>
              <a:t>    </a:t>
            </a:r>
            <a:r>
              <a:rPr lang="en-US" altLang="zh-CN" sz="2200" dirty="0">
                <a:latin typeface="Times" pitchFamily="2" charset="0"/>
              </a:rPr>
              <a:t>Additionally, if the author’s name is not mentioned in the sentence, you would format your citation with the author’s name followed by a comma, followed by a shortened title of the work, followed, when appropriate, by page numbers: </a:t>
            </a:r>
          </a:p>
          <a:p>
            <a:r>
              <a:rPr lang="zh-CN" altLang="en-US" sz="2200" i="1" dirty="0">
                <a:latin typeface="Times" pitchFamily="2" charset="0"/>
              </a:rPr>
              <a:t>    </a:t>
            </a:r>
            <a:r>
              <a:rPr lang="en-US" altLang="zh-CN" sz="2200" i="1" dirty="0">
                <a:latin typeface="Times" pitchFamily="2" charset="0"/>
              </a:rPr>
              <a:t>Visual studies, because it is such a new discipline, may be “too easy” (Elkins, “Visual Studies” 63). </a:t>
            </a:r>
          </a:p>
        </p:txBody>
      </p:sp>
    </p:spTree>
    <p:extLst>
      <p:ext uri="{BB962C8B-B14F-4D97-AF65-F5344CB8AC3E}">
        <p14:creationId xmlns:p14="http://schemas.microsoft.com/office/powerpoint/2010/main" val="626281846"/>
      </p:ext>
    </p:extLst>
  </p:cSld>
  <p:clrMapOvr>
    <a:masterClrMapping/>
  </p:clrMapOvr>
  <p:transition spd="slow">
    <p:push dir="u"/>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5417"/>
            <a:ext cx="12192000" cy="6863417"/>
          </a:xfrm>
          <a:prstGeom prst="rect">
            <a:avLst/>
          </a:prstGeom>
          <a:solidFill>
            <a:schemeClr val="bg1"/>
          </a:solidFill>
        </p:spPr>
        <p:txBody>
          <a:bodyPr wrap="square">
            <a:spAutoFit/>
          </a:bodyPr>
          <a:lstStyle/>
          <a:p>
            <a:r>
              <a:rPr lang="en-US" altLang="zh-CN" sz="2200" dirty="0">
                <a:latin typeface="Times" pitchFamily="2" charset="0"/>
              </a:rPr>
              <a:t>12) Citing multivolume works</a:t>
            </a:r>
            <a:br>
              <a:rPr lang="en-US" altLang="zh-CN" sz="2200" dirty="0">
                <a:latin typeface="Times" pitchFamily="2" charset="0"/>
              </a:rPr>
            </a:br>
            <a:r>
              <a:rPr lang="zh-CN" altLang="en-US" sz="2200" dirty="0">
                <a:latin typeface="Times" pitchFamily="2" charset="0"/>
              </a:rPr>
              <a:t>    </a:t>
            </a:r>
            <a:r>
              <a:rPr lang="en-US" altLang="zh-CN" sz="2200" dirty="0">
                <a:latin typeface="Times" pitchFamily="2" charset="0"/>
              </a:rPr>
              <a:t>If you cite from different volumes of a multivolume work, always include the volume </a:t>
            </a:r>
          </a:p>
          <a:p>
            <a:r>
              <a:rPr lang="en-US" altLang="zh-CN" sz="2200" dirty="0">
                <a:latin typeface="Times" pitchFamily="2" charset="0"/>
              </a:rPr>
              <a:t>number followed by a colon. Put a space after the colon, then provide the page number(s). (If you only cite from one volume, provide only the page number in parentheses.) </a:t>
            </a:r>
          </a:p>
          <a:p>
            <a:r>
              <a:rPr lang="zh-CN" altLang="en-US" sz="2200" i="1" dirty="0">
                <a:latin typeface="Times" pitchFamily="2" charset="0"/>
              </a:rPr>
              <a:t>    </a:t>
            </a:r>
            <a:r>
              <a:rPr lang="en-US" altLang="zh-CN" sz="2200" i="1" dirty="0">
                <a:latin typeface="Times" pitchFamily="2" charset="0"/>
              </a:rPr>
              <a:t>... as Quintilian wrote in </a:t>
            </a:r>
            <a:r>
              <a:rPr lang="en-US" altLang="zh-CN" sz="2200" i="1" dirty="0" err="1">
                <a:latin typeface="Times" pitchFamily="2" charset="0"/>
              </a:rPr>
              <a:t>Institutio</a:t>
            </a:r>
            <a:r>
              <a:rPr lang="en-US" altLang="zh-CN" sz="2200" i="1" dirty="0">
                <a:latin typeface="Times" pitchFamily="2" charset="0"/>
              </a:rPr>
              <a:t> </a:t>
            </a:r>
            <a:r>
              <a:rPr lang="en-US" altLang="zh-CN" sz="2200" i="1" dirty="0" err="1">
                <a:latin typeface="Times" pitchFamily="2" charset="0"/>
              </a:rPr>
              <a:t>Oratoria</a:t>
            </a:r>
            <a:r>
              <a:rPr lang="en-US" altLang="zh-CN" sz="2200" i="1" dirty="0">
                <a:latin typeface="Times" pitchFamily="2" charset="0"/>
              </a:rPr>
              <a:t> (1: 14-17). </a:t>
            </a:r>
          </a:p>
          <a:p>
            <a:r>
              <a:rPr lang="en-US" altLang="zh-CN" sz="2200" dirty="0">
                <a:latin typeface="Times" pitchFamily="2" charset="0"/>
              </a:rPr>
              <a:t>13) Citing the Bible</a:t>
            </a:r>
            <a:br>
              <a:rPr lang="en-US" altLang="zh-CN" sz="2200" dirty="0">
                <a:latin typeface="Times" pitchFamily="2" charset="0"/>
              </a:rPr>
            </a:br>
            <a:r>
              <a:rPr lang="zh-CN" altLang="en-US" sz="2200" dirty="0">
                <a:latin typeface="Times" pitchFamily="2" charset="0"/>
              </a:rPr>
              <a:t>    </a:t>
            </a:r>
            <a:r>
              <a:rPr lang="en-US" altLang="zh-CN" sz="2200" dirty="0">
                <a:latin typeface="Times" pitchFamily="2" charset="0"/>
              </a:rPr>
              <a:t>In your first parenthetical citation, you want to make clear which Bible you’re using (and underline or italicize the title), as each version varies in its translation, followed by book (do not italicize or underline), chapter and verse. For example: </a:t>
            </a:r>
          </a:p>
          <a:p>
            <a:r>
              <a:rPr lang="zh-CN" altLang="en-US" sz="2200" i="1" dirty="0">
                <a:latin typeface="Times" pitchFamily="2" charset="0"/>
              </a:rPr>
              <a:t>    </a:t>
            </a:r>
            <a:r>
              <a:rPr lang="en-US" altLang="zh-CN" sz="2200" i="1" dirty="0">
                <a:latin typeface="Times" pitchFamily="2" charset="0"/>
              </a:rPr>
              <a:t>Ezekiel saw “what seemed to be four living creatures,” each with faces of a man, a lion, an ox, and an eagle (New Jerusalem Bible, Ezek. 1.5-10). </a:t>
            </a:r>
          </a:p>
          <a:p>
            <a:r>
              <a:rPr lang="en-US" altLang="zh-CN" sz="2200" dirty="0">
                <a:latin typeface="Times" pitchFamily="2" charset="0"/>
              </a:rPr>
              <a:t>If future references employ the same edition of the Bible you’re using, list only the book, chapter, and verse in the parenthetical citation.</a:t>
            </a:r>
            <a:br>
              <a:rPr lang="en-US" altLang="zh-CN" sz="2200" dirty="0">
                <a:latin typeface="Times" pitchFamily="2" charset="0"/>
              </a:rPr>
            </a:br>
            <a:r>
              <a:rPr lang="en-US" altLang="zh-CN" sz="2200" dirty="0">
                <a:latin typeface="Times" pitchFamily="2" charset="0"/>
              </a:rPr>
              <a:t>14) Citing indirect sources </a:t>
            </a:r>
          </a:p>
          <a:p>
            <a:r>
              <a:rPr lang="zh-CN" altLang="en-US" sz="2200" dirty="0">
                <a:latin typeface="Times" pitchFamily="2" charset="0"/>
              </a:rPr>
              <a:t>    </a:t>
            </a:r>
            <a:r>
              <a:rPr lang="en-US" altLang="zh-CN" sz="2200" dirty="0">
                <a:latin typeface="Times" pitchFamily="2" charset="0"/>
              </a:rPr>
              <a:t>Sometimes you may have to use an indirect source. An indirect source is a source cited in another source. For such indirect quotations, use “qtd. in” to indicate the source you actually consulted. For example: </a:t>
            </a:r>
          </a:p>
          <a:p>
            <a:r>
              <a:rPr lang="zh-CN" altLang="en-US" sz="2200" i="1" dirty="0">
                <a:latin typeface="Times" pitchFamily="2" charset="0"/>
              </a:rPr>
              <a:t>    </a:t>
            </a:r>
            <a:r>
              <a:rPr lang="en-US" altLang="zh-CN" sz="2200" i="1" dirty="0">
                <a:latin typeface="Times" pitchFamily="2" charset="0"/>
              </a:rPr>
              <a:t>Ravitch argues that high schools are pressured to act as “social service centers, and they don’t do that well” (qtd. in Weisman 259). </a:t>
            </a:r>
          </a:p>
          <a:p>
            <a:r>
              <a:rPr lang="en-US" altLang="zh-CN" sz="2200" dirty="0">
                <a:latin typeface="Times" pitchFamily="2" charset="0"/>
              </a:rPr>
              <a:t>Note that, in most cases, a responsible researcher will attempt to find the original source, rather than citing an indirect source.</a:t>
            </a:r>
          </a:p>
        </p:txBody>
      </p:sp>
    </p:spTree>
    <p:extLst>
      <p:ext uri="{BB962C8B-B14F-4D97-AF65-F5344CB8AC3E}">
        <p14:creationId xmlns:p14="http://schemas.microsoft.com/office/powerpoint/2010/main" val="182774482"/>
      </p:ext>
    </p:extLst>
  </p:cSld>
  <p:clrMapOvr>
    <a:masterClrMapping/>
  </p:clrMapOvr>
  <p:transition spd="slow">
    <p:push dir="u"/>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191385"/>
            <a:ext cx="12192000" cy="6186309"/>
          </a:xfrm>
          <a:prstGeom prst="rect">
            <a:avLst/>
          </a:prstGeom>
          <a:solidFill>
            <a:schemeClr val="bg1"/>
          </a:solidFill>
        </p:spPr>
        <p:txBody>
          <a:bodyPr wrap="square">
            <a:spAutoFit/>
          </a:bodyPr>
          <a:lstStyle/>
          <a:p>
            <a:r>
              <a:rPr lang="en-US" altLang="zh-CN" sz="2200" dirty="0">
                <a:latin typeface="Times" pitchFamily="2" charset="0"/>
              </a:rPr>
              <a:t>15) Citing non-print or sources from the Internet </a:t>
            </a:r>
          </a:p>
          <a:p>
            <a:r>
              <a:rPr lang="zh-CN" altLang="en-US" sz="2200" dirty="0">
                <a:latin typeface="Times" pitchFamily="2" charset="0"/>
              </a:rPr>
              <a:t>    </a:t>
            </a:r>
            <a:r>
              <a:rPr lang="en-US" altLang="zh-CN" sz="2200" dirty="0">
                <a:latin typeface="Times" pitchFamily="2" charset="0"/>
              </a:rPr>
              <a:t>With more and more scholarly work being posted on the Internet, you may have to cite research you have completed in virtual environments. While many sources on the Internet should not be used for scholarly work (reference the OWL’s Evaluating Sources of Information resource), some Web sources are perfectly acceptable for research. When creating in-text citations for electronic, film, or Internet sources, remember that your citation must reference the source in your Works Cited. </a:t>
            </a:r>
          </a:p>
          <a:p>
            <a:r>
              <a:rPr lang="zh-CN" altLang="en-US" sz="2200" dirty="0">
                <a:latin typeface="Times" pitchFamily="2" charset="0"/>
              </a:rPr>
              <a:t>    </a:t>
            </a:r>
            <a:r>
              <a:rPr lang="en-US" altLang="zh-CN" sz="2200" dirty="0">
                <a:latin typeface="Times" pitchFamily="2" charset="0"/>
              </a:rPr>
              <a:t>Sometimes writers are confused with how to craft parenthetical citations for electronic sources because of the absence of page numbers, but often, these sorts of entries do not require any sort of parenthetical citation at all. For electronic and Internet sources, follow the following guidelines: </a:t>
            </a:r>
          </a:p>
          <a:p>
            <a:r>
              <a:rPr lang="zh-CN" altLang="en-US" sz="2200" dirty="0">
                <a:latin typeface="Times" pitchFamily="2" charset="0"/>
              </a:rPr>
              <a:t>    </a:t>
            </a:r>
            <a:r>
              <a:rPr lang="en-US" altLang="zh-CN" sz="2200" dirty="0">
                <a:latin typeface="Times" pitchFamily="2" charset="0"/>
              </a:rPr>
              <a:t>Include in the text the first item that appears in the Work Cited entry that corresponds to the citation (e.g. author name, article name, website name, film name). </a:t>
            </a:r>
          </a:p>
          <a:p>
            <a:r>
              <a:rPr lang="zh-CN" altLang="en-US" sz="2200" dirty="0">
                <a:latin typeface="Times" pitchFamily="2" charset="0"/>
              </a:rPr>
              <a:t>    </a:t>
            </a:r>
            <a:r>
              <a:rPr lang="en-US" altLang="zh-CN" sz="2200" dirty="0">
                <a:latin typeface="Times" pitchFamily="2" charset="0"/>
              </a:rPr>
              <a:t>You do not need to give paragraph numbers or page numbers based on your Web browser’s print preview function. </a:t>
            </a:r>
          </a:p>
          <a:p>
            <a:r>
              <a:rPr lang="zh-CN" altLang="en-US" sz="2200" dirty="0">
                <a:latin typeface="Times" pitchFamily="2" charset="0"/>
              </a:rPr>
              <a:t>    </a:t>
            </a:r>
            <a:r>
              <a:rPr lang="en-US" altLang="zh-CN" sz="2200" dirty="0">
                <a:latin typeface="Times" pitchFamily="2" charset="0"/>
              </a:rPr>
              <a:t>Unless you must list the Web site name in the signal phrase in order to get the reader to the appropriate entry, do not include URLs in-text. Only provide partial URLs such as when the name of the site includes, for example, a domain name, like </a:t>
            </a:r>
            <a:r>
              <a:rPr lang="en-US" altLang="zh-CN" sz="2200" dirty="0" err="1">
                <a:latin typeface="Times" pitchFamily="2" charset="0"/>
              </a:rPr>
              <a:t>CNN.com</a:t>
            </a:r>
            <a:r>
              <a:rPr lang="en-US" altLang="zh-CN" sz="2200" dirty="0">
                <a:latin typeface="Times" pitchFamily="2" charset="0"/>
              </a:rPr>
              <a:t> or </a:t>
            </a:r>
            <a:r>
              <a:rPr lang="en-US" altLang="zh-CN" sz="2200" dirty="0" err="1">
                <a:latin typeface="Times" pitchFamily="2" charset="0"/>
              </a:rPr>
              <a:t>Forbes.com</a:t>
            </a:r>
            <a:r>
              <a:rPr lang="en-US" altLang="zh-CN" sz="2200" dirty="0">
                <a:latin typeface="Times" pitchFamily="2" charset="0"/>
              </a:rPr>
              <a:t> as opposed to writing out http://</a:t>
            </a:r>
            <a:r>
              <a:rPr lang="en-US" altLang="zh-CN" sz="2200" dirty="0" err="1">
                <a:latin typeface="Times" pitchFamily="2" charset="0"/>
              </a:rPr>
              <a:t>www.cnn.com</a:t>
            </a:r>
            <a:r>
              <a:rPr lang="en-US" altLang="zh-CN" sz="2200" dirty="0">
                <a:latin typeface="Times" pitchFamily="2" charset="0"/>
              </a:rPr>
              <a:t> or http://</a:t>
            </a:r>
            <a:r>
              <a:rPr lang="en-US" altLang="zh-CN" sz="2200" dirty="0" err="1">
                <a:latin typeface="Times" pitchFamily="2" charset="0"/>
              </a:rPr>
              <a:t>www.forbes.com</a:t>
            </a:r>
            <a:r>
              <a:rPr lang="en-US" altLang="zh-CN" sz="2200" dirty="0">
                <a:latin typeface="Times" pitchFamily="2" charset="0"/>
              </a:rPr>
              <a:t>. </a:t>
            </a:r>
          </a:p>
          <a:p>
            <a:endParaRPr lang="en-US" altLang="zh-CN" sz="2200" dirty="0">
              <a:latin typeface="Times" pitchFamily="2" charset="0"/>
            </a:endParaRPr>
          </a:p>
        </p:txBody>
      </p:sp>
    </p:spTree>
    <p:extLst>
      <p:ext uri="{BB962C8B-B14F-4D97-AF65-F5344CB8AC3E}">
        <p14:creationId xmlns:p14="http://schemas.microsoft.com/office/powerpoint/2010/main" val="3431392039"/>
      </p:ext>
    </p:extLst>
  </p:cSld>
  <p:clrMapOvr>
    <a:masterClrMapping/>
  </p:clrMapOvr>
  <p:transition spd="slow">
    <p:push dir="u"/>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875081"/>
            <a:ext cx="12192000" cy="5636158"/>
          </a:xfrm>
          <a:prstGeom prst="rect">
            <a:avLst/>
          </a:prstGeom>
          <a:solidFill>
            <a:schemeClr val="bg1"/>
          </a:solidFill>
        </p:spPr>
        <p:txBody>
          <a:bodyPr wrap="square">
            <a:spAutoFit/>
          </a:bodyPr>
          <a:lstStyle/>
          <a:p>
            <a:pPr>
              <a:lnSpc>
                <a:spcPct val="150000"/>
              </a:lnSpc>
            </a:pPr>
            <a:r>
              <a:rPr lang="en-US" altLang="zh-CN" sz="2200" dirty="0">
                <a:latin typeface="Times" pitchFamily="2" charset="0"/>
              </a:rPr>
              <a:t>16) Miscellaneous non-print sources </a:t>
            </a:r>
          </a:p>
          <a:p>
            <a:pPr>
              <a:lnSpc>
                <a:spcPct val="150000"/>
              </a:lnSpc>
            </a:pPr>
            <a:r>
              <a:rPr lang="zh-CN" altLang="en-US" sz="2200" i="1" dirty="0">
                <a:latin typeface="Times" pitchFamily="2" charset="0"/>
              </a:rPr>
              <a:t>    </a:t>
            </a:r>
            <a:r>
              <a:rPr lang="en-US" altLang="zh-CN" sz="2200" i="1" dirty="0">
                <a:latin typeface="Times" pitchFamily="2" charset="0"/>
              </a:rPr>
              <a:t>Werner Herzog’s Fitzcarraldo stars Herzog’s long-time film partner, Klaus Kinski. During the shooting of Fitzcarraldo, Herzog and Kinski were often at odds, but their explosive relationship fostered a memorable and influential film. </a:t>
            </a:r>
          </a:p>
          <a:p>
            <a:pPr>
              <a:lnSpc>
                <a:spcPct val="150000"/>
              </a:lnSpc>
            </a:pPr>
            <a:r>
              <a:rPr lang="zh-CN" altLang="en-US" sz="2200" i="1" dirty="0">
                <a:latin typeface="Times" pitchFamily="2" charset="0"/>
              </a:rPr>
              <a:t>    </a:t>
            </a:r>
            <a:r>
              <a:rPr lang="en-US" altLang="zh-CN" sz="2200" i="1" dirty="0">
                <a:latin typeface="Times" pitchFamily="2" charset="0"/>
              </a:rPr>
              <a:t>During the presentation, Jane Yates stated that invention and pre-writing are areas of rhetoric that need more attention. </a:t>
            </a:r>
          </a:p>
          <a:p>
            <a:pPr>
              <a:lnSpc>
                <a:spcPct val="150000"/>
              </a:lnSpc>
            </a:pPr>
            <a:r>
              <a:rPr lang="zh-CN" altLang="en-US" sz="2200" dirty="0">
                <a:latin typeface="Times" pitchFamily="2" charset="0"/>
              </a:rPr>
              <a:t>     </a:t>
            </a:r>
            <a:r>
              <a:rPr lang="en-US" altLang="zh-CN" sz="2200" dirty="0">
                <a:latin typeface="Times" pitchFamily="2" charset="0"/>
              </a:rPr>
              <a:t>In the two examples above “Herzog” from the first entry and “Yates” from the second lead the reader to the first item each citation’s respective entry on the Works Cited page: </a:t>
            </a:r>
          </a:p>
          <a:p>
            <a:pPr>
              <a:lnSpc>
                <a:spcPct val="150000"/>
              </a:lnSpc>
            </a:pPr>
            <a:r>
              <a:rPr lang="zh-CN" altLang="en-US" sz="2200" i="1" dirty="0">
                <a:latin typeface="Times" pitchFamily="2" charset="0"/>
              </a:rPr>
              <a:t>    </a:t>
            </a:r>
            <a:r>
              <a:rPr lang="en-US" altLang="zh-CN" sz="2200" i="1" dirty="0">
                <a:latin typeface="Times" pitchFamily="2" charset="0"/>
              </a:rPr>
              <a:t>Herzog, Werner, dir. Fitzcarraldo. Perf. Klaus Kinski. </a:t>
            </a:r>
            <a:r>
              <a:rPr lang="en-US" altLang="zh-CN" sz="2200" i="1" dirty="0" err="1">
                <a:latin typeface="Times" pitchFamily="2" charset="0"/>
              </a:rPr>
              <a:t>Filmverlag</a:t>
            </a:r>
            <a:r>
              <a:rPr lang="en-US" altLang="zh-CN" sz="2200" i="1" dirty="0">
                <a:latin typeface="Times" pitchFamily="2" charset="0"/>
              </a:rPr>
              <a:t> der </a:t>
            </a:r>
            <a:r>
              <a:rPr lang="en-US" altLang="zh-CN" sz="2200" i="1" dirty="0" err="1">
                <a:latin typeface="Times" pitchFamily="2" charset="0"/>
              </a:rPr>
              <a:t>Autoren</a:t>
            </a:r>
            <a:r>
              <a:rPr lang="en-US" altLang="zh-CN" sz="2200" i="1" dirty="0">
                <a:latin typeface="Times" pitchFamily="2" charset="0"/>
              </a:rPr>
              <a:t>, 1982. Film. </a:t>
            </a:r>
          </a:p>
          <a:p>
            <a:pPr>
              <a:lnSpc>
                <a:spcPct val="150000"/>
              </a:lnSpc>
            </a:pPr>
            <a:r>
              <a:rPr lang="zh-CN" altLang="en-US" sz="2200" i="1" dirty="0">
                <a:latin typeface="Times" pitchFamily="2" charset="0"/>
              </a:rPr>
              <a:t>    </a:t>
            </a:r>
            <a:r>
              <a:rPr lang="en-US" altLang="zh-CN" sz="2200" i="1" dirty="0">
                <a:latin typeface="Times" pitchFamily="2" charset="0"/>
              </a:rPr>
              <a:t>Yates, Jane. “Invention in Rhetoric and Composition.” Gaps Addressed: Future Work in Rhetoric and Composition, CCCC, Palmer House Hilton, 2002. Presentation.</a:t>
            </a:r>
          </a:p>
        </p:txBody>
      </p:sp>
    </p:spTree>
    <p:extLst>
      <p:ext uri="{BB962C8B-B14F-4D97-AF65-F5344CB8AC3E}">
        <p14:creationId xmlns:p14="http://schemas.microsoft.com/office/powerpoint/2010/main" val="2029006563"/>
      </p:ext>
    </p:extLst>
  </p:cSld>
  <p:clrMapOvr>
    <a:masterClrMapping/>
  </p:clrMapOvr>
  <p:transition spd="slow">
    <p:push dir="u"/>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886207"/>
            <a:ext cx="12192000" cy="5170646"/>
          </a:xfrm>
          <a:prstGeom prst="rect">
            <a:avLst/>
          </a:prstGeom>
          <a:solidFill>
            <a:schemeClr val="bg1"/>
          </a:solidFill>
        </p:spPr>
        <p:txBody>
          <a:bodyPr wrap="square">
            <a:spAutoFit/>
          </a:bodyPr>
          <a:lstStyle/>
          <a:p>
            <a:r>
              <a:rPr lang="en-US" altLang="zh-CN" sz="2200" dirty="0">
                <a:latin typeface="Times" pitchFamily="2" charset="0"/>
              </a:rPr>
              <a:t>17) Electronic sources </a:t>
            </a:r>
          </a:p>
          <a:p>
            <a:r>
              <a:rPr lang="zh-CN" altLang="en-US" sz="2200" i="1" dirty="0">
                <a:latin typeface="Times" pitchFamily="2" charset="0"/>
              </a:rPr>
              <a:t>    </a:t>
            </a:r>
            <a:r>
              <a:rPr lang="en-US" altLang="zh-CN" sz="2200" i="1" dirty="0">
                <a:latin typeface="Times" pitchFamily="2" charset="0"/>
              </a:rPr>
              <a:t>One online film critic stated that Fitzcarraldo is “... a beautiful and terrifying critique of obsession and colonialism” (Garcia, “Herzog: a Life”). </a:t>
            </a:r>
          </a:p>
          <a:p>
            <a:r>
              <a:rPr lang="zh-CN" altLang="en-US" sz="2200" i="1" dirty="0">
                <a:latin typeface="Times" pitchFamily="2" charset="0"/>
              </a:rPr>
              <a:t>    </a:t>
            </a:r>
            <a:r>
              <a:rPr lang="en-US" altLang="zh-CN" sz="2200" i="1" dirty="0">
                <a:latin typeface="Times" pitchFamily="2" charset="0"/>
              </a:rPr>
              <a:t>The Purdue OWL is accessed by millions of users every year. Its “MLA Formatting and Style Guide” is one of the most popular resources (</a:t>
            </a:r>
            <a:r>
              <a:rPr lang="en-US" altLang="zh-CN" sz="2200" i="1" dirty="0" err="1">
                <a:latin typeface="Times" pitchFamily="2" charset="0"/>
              </a:rPr>
              <a:t>Stolley</a:t>
            </a:r>
            <a:r>
              <a:rPr lang="en-US" altLang="zh-CN" sz="2200" i="1" dirty="0">
                <a:latin typeface="Times" pitchFamily="2" charset="0"/>
              </a:rPr>
              <a:t> et al.). </a:t>
            </a:r>
          </a:p>
          <a:p>
            <a:r>
              <a:rPr lang="zh-CN" altLang="en-US" sz="2200" dirty="0">
                <a:latin typeface="Times" pitchFamily="2" charset="0"/>
              </a:rPr>
              <a:t>    </a:t>
            </a:r>
            <a:r>
              <a:rPr lang="en-US" altLang="zh-CN" sz="2200" dirty="0">
                <a:latin typeface="Times" pitchFamily="2" charset="0"/>
              </a:rPr>
              <a:t>In the first example, the writer has chosen not to include the author name in-text; however, two entries from the same author appear in the Works Cited. Thus, the writer includes both the author’s last name and the article title in the parenthetical citation in order to lead the reader to the appropriate entry on the Works Cited page (see below). In the second example, “</a:t>
            </a:r>
            <a:r>
              <a:rPr lang="en-US" altLang="zh-CN" sz="2200" dirty="0" err="1">
                <a:latin typeface="Times" pitchFamily="2" charset="0"/>
              </a:rPr>
              <a:t>Stolley</a:t>
            </a:r>
            <a:r>
              <a:rPr lang="en-US" altLang="zh-CN" sz="2200" dirty="0">
                <a:latin typeface="Times" pitchFamily="2" charset="0"/>
              </a:rPr>
              <a:t> et al.” in the parenthetical citation gives the reader an author name followed by the abbreviation “et al.,” meaning, “and others,” for the article “MLA Formatting and Style Guide.” Both corresponding Works Cited entries are as follows: </a:t>
            </a:r>
          </a:p>
          <a:p>
            <a:r>
              <a:rPr lang="zh-CN" altLang="en-US" sz="2200" i="1" dirty="0">
                <a:latin typeface="Times" pitchFamily="2" charset="0"/>
              </a:rPr>
              <a:t>    </a:t>
            </a:r>
            <a:r>
              <a:rPr lang="en-US" altLang="zh-CN" sz="2200" i="1" dirty="0">
                <a:latin typeface="Times" pitchFamily="2" charset="0"/>
              </a:rPr>
              <a:t>Garcia, Elizabeth. “Herzog: a Life.” Online Film Critics Corner. The Film School of New Hampshire, 2 May 2002. Web. 8 Jan. 2009.</a:t>
            </a:r>
          </a:p>
          <a:p>
            <a:r>
              <a:rPr lang="zh-CN" altLang="en-US" sz="2200" i="1" dirty="0">
                <a:latin typeface="Times" pitchFamily="2" charset="0"/>
              </a:rPr>
              <a:t>    </a:t>
            </a:r>
            <a:r>
              <a:rPr lang="en-US" altLang="zh-CN" sz="2200" i="1" dirty="0" err="1">
                <a:latin typeface="Times" pitchFamily="2" charset="0"/>
              </a:rPr>
              <a:t>Stolley</a:t>
            </a:r>
            <a:r>
              <a:rPr lang="en-US" altLang="zh-CN" sz="2200" i="1" dirty="0">
                <a:latin typeface="Times" pitchFamily="2" charset="0"/>
              </a:rPr>
              <a:t>, Karl, et al. “MLA Formatting and Style Guide.” The OWL at Purdue. 10 May 2006. Purdue University Writing Lab. 12 May 2006.</a:t>
            </a:r>
          </a:p>
        </p:txBody>
      </p:sp>
    </p:spTree>
    <p:extLst>
      <p:ext uri="{BB962C8B-B14F-4D97-AF65-F5344CB8AC3E}">
        <p14:creationId xmlns:p14="http://schemas.microsoft.com/office/powerpoint/2010/main" val="1357809925"/>
      </p:ext>
    </p:extLst>
  </p:cSld>
  <p:clrMapOvr>
    <a:masterClrMapping/>
  </p:clrMapOvr>
  <p:transition spd="slow">
    <p:push dir="u"/>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1372668"/>
            <a:ext cx="12192000" cy="4112664"/>
          </a:xfrm>
          <a:prstGeom prst="rect">
            <a:avLst/>
          </a:prstGeom>
          <a:solidFill>
            <a:schemeClr val="bg1"/>
          </a:solidFill>
        </p:spPr>
        <p:txBody>
          <a:bodyPr wrap="square">
            <a:spAutoFit/>
          </a:bodyPr>
          <a:lstStyle/>
          <a:p>
            <a:pPr>
              <a:lnSpc>
                <a:spcPct val="150000"/>
              </a:lnSpc>
            </a:pPr>
            <a:r>
              <a:rPr lang="en-US" altLang="zh-CN" sz="2200" dirty="0">
                <a:latin typeface="Times" pitchFamily="2" charset="0"/>
              </a:rPr>
              <a:t>18) Multiple citations </a:t>
            </a:r>
          </a:p>
          <a:p>
            <a:pPr>
              <a:lnSpc>
                <a:spcPct val="150000"/>
              </a:lnSpc>
            </a:pPr>
            <a:r>
              <a:rPr lang="zh-CN" altLang="en-US" sz="2200" dirty="0">
                <a:latin typeface="Times" pitchFamily="2" charset="0"/>
              </a:rPr>
              <a:t>    </a:t>
            </a:r>
            <a:r>
              <a:rPr lang="en-US" altLang="zh-CN" sz="2200" dirty="0">
                <a:latin typeface="Times" pitchFamily="2" charset="0"/>
              </a:rPr>
              <a:t>To cite multiple sources in the same parenthetical reference, separate the citations by a semi-colon: </a:t>
            </a:r>
          </a:p>
          <a:p>
            <a:pPr>
              <a:lnSpc>
                <a:spcPct val="150000"/>
              </a:lnSpc>
            </a:pPr>
            <a:r>
              <a:rPr lang="zh-CN" altLang="en-US" sz="2200" i="1" dirty="0">
                <a:latin typeface="Times" pitchFamily="2" charset="0"/>
              </a:rPr>
              <a:t>    </a:t>
            </a:r>
            <a:r>
              <a:rPr lang="en-US" altLang="zh-CN" sz="2200" i="1" dirty="0">
                <a:latin typeface="Times" pitchFamily="2" charset="0"/>
              </a:rPr>
              <a:t>... as has been discussed elsewhere (Burke 3; Dewey 21). </a:t>
            </a:r>
          </a:p>
          <a:p>
            <a:pPr>
              <a:lnSpc>
                <a:spcPct val="150000"/>
              </a:lnSpc>
            </a:pPr>
            <a:r>
              <a:rPr lang="zh-CN" altLang="en-US" sz="2200" dirty="0">
                <a:latin typeface="Times" pitchFamily="2" charset="0"/>
              </a:rPr>
              <a:t>    </a:t>
            </a:r>
            <a:r>
              <a:rPr lang="en-US" altLang="zh-CN" sz="2200" dirty="0">
                <a:latin typeface="Times" pitchFamily="2" charset="0"/>
              </a:rPr>
              <a:t>When a citation is not needed, common sense and ethics should determine your need for documenting sources. You do not need to give sources for familiar proverbs, well-known quotations or common knowledge. Remember, this is a rhetorical choice, based on audience. If you’re writing for an expert audience of a scholarly journal, for example, they’ll have different expectations of what constitutes common knowledge. </a:t>
            </a:r>
          </a:p>
        </p:txBody>
      </p:sp>
    </p:spTree>
    <p:extLst>
      <p:ext uri="{BB962C8B-B14F-4D97-AF65-F5344CB8AC3E}">
        <p14:creationId xmlns:p14="http://schemas.microsoft.com/office/powerpoint/2010/main" val="2891724372"/>
      </p:ext>
    </p:extLst>
  </p:cSld>
  <p:clrMapOvr>
    <a:masterClrMapping/>
  </p:clrMapOvr>
  <p:transition spd="slow">
    <p:push dir="u"/>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0"/>
            <a:ext cx="12192000" cy="6863417"/>
          </a:xfrm>
          <a:prstGeom prst="rect">
            <a:avLst/>
          </a:prstGeom>
          <a:solidFill>
            <a:schemeClr val="bg1"/>
          </a:solidFill>
        </p:spPr>
        <p:txBody>
          <a:bodyPr wrap="square">
            <a:spAutoFit/>
          </a:bodyPr>
          <a:lstStyle/>
          <a:p>
            <a:r>
              <a:rPr lang="en-US" altLang="zh-CN" sz="2200" b="1" dirty="0">
                <a:latin typeface="Times" pitchFamily="2" charset="0"/>
              </a:rPr>
              <a:t>APA Style Guide </a:t>
            </a:r>
          </a:p>
          <a:p>
            <a:r>
              <a:rPr lang="zh-CN" altLang="en-US" sz="2200" dirty="0">
                <a:latin typeface="Times" pitchFamily="2" charset="0"/>
              </a:rPr>
              <a:t>    </a:t>
            </a:r>
            <a:r>
              <a:rPr lang="en-US" altLang="zh-CN" sz="2200" dirty="0">
                <a:latin typeface="Times" pitchFamily="2" charset="0"/>
              </a:rPr>
              <a:t>APA (American Psychological Association) style is most commonly used to cite sources within the social sciences.</a:t>
            </a:r>
            <a:br>
              <a:rPr lang="en-US" altLang="zh-CN" sz="2200" dirty="0">
                <a:latin typeface="Times" pitchFamily="2" charset="0"/>
              </a:rPr>
            </a:br>
            <a:r>
              <a:rPr lang="en-US" altLang="zh-CN" sz="2200" dirty="0">
                <a:latin typeface="Times" pitchFamily="2" charset="0"/>
              </a:rPr>
              <a:t>1) General APA guidelines </a:t>
            </a:r>
          </a:p>
          <a:p>
            <a:r>
              <a:rPr lang="zh-CN" altLang="en-US" sz="2200" dirty="0">
                <a:latin typeface="Times" pitchFamily="2" charset="0"/>
              </a:rPr>
              <a:t>    </a:t>
            </a:r>
            <a:r>
              <a:rPr lang="en-US" altLang="zh-CN" sz="2200" dirty="0">
                <a:latin typeface="Times" pitchFamily="2" charset="0"/>
              </a:rPr>
              <a:t>Your essay should be typed, double-spaced on standard-sized paper (8.5×11-inch paper) with margins on all sides. You should use a clear font that is highly readable. APA recommends using 12 pt. Times New Roman font. </a:t>
            </a:r>
          </a:p>
          <a:p>
            <a:r>
              <a:rPr lang="zh-CN" altLang="en-US" sz="2200" dirty="0">
                <a:latin typeface="Times" pitchFamily="2" charset="0"/>
              </a:rPr>
              <a:t>    </a:t>
            </a:r>
            <a:r>
              <a:rPr lang="en-US" altLang="zh-CN" sz="2200" dirty="0">
                <a:latin typeface="Times" pitchFamily="2" charset="0"/>
              </a:rPr>
              <a:t>Include a page header (also known as the “running head”) at the top of every page. To create a page header/running head, insert page numbers flush right. Then type “TITLE OF YOUR PAPER” in the header flush left using all capital letters. The running head is a shortened version of your paper’s title and cannot exceed 50 characters including spacing and punctuation. </a:t>
            </a:r>
          </a:p>
          <a:p>
            <a:r>
              <a:rPr lang="en-US" altLang="zh-CN" sz="2200" dirty="0">
                <a:latin typeface="Times" pitchFamily="2" charset="0"/>
              </a:rPr>
              <a:t>2) Major paper sections </a:t>
            </a:r>
          </a:p>
          <a:p>
            <a:r>
              <a:rPr lang="zh-CN" altLang="en-US" sz="2200" dirty="0">
                <a:latin typeface="Times" pitchFamily="2" charset="0"/>
              </a:rPr>
              <a:t>    </a:t>
            </a:r>
            <a:r>
              <a:rPr lang="en-US" altLang="zh-CN" sz="2200" dirty="0">
                <a:latin typeface="Times" pitchFamily="2" charset="0"/>
              </a:rPr>
              <a:t>Your essay should include four major sections: the title page, abstract, main body, and references. </a:t>
            </a:r>
          </a:p>
          <a:p>
            <a:r>
              <a:rPr lang="en-US" altLang="zh-CN" sz="2200" dirty="0">
                <a:latin typeface="Times" pitchFamily="2" charset="0"/>
              </a:rPr>
              <a:t>3) Title page</a:t>
            </a:r>
            <a:br>
              <a:rPr lang="en-US" altLang="zh-CN" sz="2200" dirty="0">
                <a:latin typeface="Times" pitchFamily="2" charset="0"/>
              </a:rPr>
            </a:br>
            <a:r>
              <a:rPr lang="zh-CN" altLang="en-US" sz="2200" dirty="0">
                <a:latin typeface="Times" pitchFamily="2" charset="0"/>
              </a:rPr>
              <a:t>     </a:t>
            </a:r>
            <a:r>
              <a:rPr lang="en-US" altLang="zh-CN" sz="2200" dirty="0">
                <a:latin typeface="Times" pitchFamily="2" charset="0"/>
              </a:rPr>
              <a:t>The title page should contain the title of the paper, the author’s name, and the institutional affiliation. Include the page header (described above) flush left with the page number flush right at the top of the page. </a:t>
            </a:r>
            <a:r>
              <a:rPr lang="zh-CN" altLang="en-US" sz="2200" dirty="0">
                <a:latin typeface="Times" pitchFamily="2" charset="0"/>
              </a:rPr>
              <a:t>    </a:t>
            </a:r>
            <a:r>
              <a:rPr lang="en-US" altLang="zh-CN" sz="2200" dirty="0">
                <a:latin typeface="Times" pitchFamily="2" charset="0"/>
              </a:rPr>
              <a:t>Please note that on the title page, your page header/running head should look like this: </a:t>
            </a:r>
          </a:p>
          <a:p>
            <a:r>
              <a:rPr lang="zh-CN" altLang="en-US" sz="2200" dirty="0">
                <a:latin typeface="Times" pitchFamily="2" charset="0"/>
              </a:rPr>
              <a:t>    </a:t>
            </a:r>
            <a:r>
              <a:rPr lang="en-US" altLang="zh-CN" sz="2200" dirty="0">
                <a:latin typeface="Times" pitchFamily="2" charset="0"/>
              </a:rPr>
              <a:t>Running head: TITLE OF YOUR PAPER</a:t>
            </a:r>
            <a:br>
              <a:rPr lang="en-US" altLang="zh-CN" sz="2200" dirty="0">
                <a:latin typeface="Times" pitchFamily="2" charset="0"/>
              </a:rPr>
            </a:br>
            <a:r>
              <a:rPr lang="zh-CN" altLang="en-US" sz="2200" dirty="0">
                <a:latin typeface="Times" pitchFamily="2" charset="0"/>
              </a:rPr>
              <a:t>    </a:t>
            </a:r>
            <a:r>
              <a:rPr lang="en-US" altLang="zh-CN" sz="2200" dirty="0">
                <a:latin typeface="Times" pitchFamily="2" charset="0"/>
              </a:rPr>
              <a:t>Pages after the title page should have a running head that looks like this:</a:t>
            </a:r>
            <a:br>
              <a:rPr lang="en-US" altLang="zh-CN" sz="2200" dirty="0">
                <a:latin typeface="Times" pitchFamily="2" charset="0"/>
              </a:rPr>
            </a:br>
            <a:r>
              <a:rPr lang="zh-CN" altLang="en-US" sz="2200" dirty="0">
                <a:latin typeface="Times" pitchFamily="2" charset="0"/>
              </a:rPr>
              <a:t>    </a:t>
            </a:r>
            <a:r>
              <a:rPr lang="en-US" altLang="zh-CN" sz="2200" dirty="0">
                <a:latin typeface="Times" pitchFamily="2" charset="0"/>
              </a:rPr>
              <a:t>TITLE OF YOUR PAPER</a:t>
            </a:r>
          </a:p>
        </p:txBody>
      </p:sp>
    </p:spTree>
    <p:extLst>
      <p:ext uri="{BB962C8B-B14F-4D97-AF65-F5344CB8AC3E}">
        <p14:creationId xmlns:p14="http://schemas.microsoft.com/office/powerpoint/2010/main" val="4168334918"/>
      </p:ext>
    </p:extLst>
  </p:cSld>
  <p:clrMapOvr>
    <a:masterClrMapping/>
  </p:clrMapOvr>
  <p:transition spd="slow">
    <p:push dir="u"/>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935665"/>
            <a:ext cx="12192000" cy="5509200"/>
          </a:xfrm>
          <a:prstGeom prst="rect">
            <a:avLst/>
          </a:prstGeom>
          <a:solidFill>
            <a:schemeClr val="bg1"/>
          </a:solidFill>
        </p:spPr>
        <p:txBody>
          <a:bodyPr wrap="square">
            <a:spAutoFit/>
          </a:bodyPr>
          <a:lstStyle/>
          <a:p>
            <a:r>
              <a:rPr lang="zh-CN" altLang="en-US" sz="2200" dirty="0">
                <a:latin typeface="Times" pitchFamily="2" charset="0"/>
              </a:rPr>
              <a:t>    </a:t>
            </a:r>
            <a:r>
              <a:rPr lang="en-US" altLang="zh-CN" sz="2200" dirty="0">
                <a:latin typeface="Times" pitchFamily="2" charset="0"/>
              </a:rPr>
              <a:t>After consulting with publication specialists at the APA, OWL staff learned that the APA 6th edition, first printing sample papers have incorrect examples of Running heads on pages after the title page. This link will take you to the APA site where you can find a complete list of all the errors in the APA’s 6th edition style guide. </a:t>
            </a:r>
          </a:p>
          <a:p>
            <a:r>
              <a:rPr lang="zh-CN" altLang="en-US" sz="2200" dirty="0">
                <a:latin typeface="Times" pitchFamily="2" charset="0"/>
              </a:rPr>
              <a:t>    </a:t>
            </a:r>
            <a:r>
              <a:rPr lang="en-US" altLang="zh-CN" sz="2200" dirty="0">
                <a:latin typeface="Times" pitchFamily="2" charset="0"/>
              </a:rPr>
              <a:t>Type your title in upper and lowercase letters centered in the upper half of the page. APA recommends that your title be no more than 12 words in length and that it should not contain abbreviations or words that serve no purpose. Your title may take up one or two lines. All text on the title page, and throughout your paper, should be double-spaced. </a:t>
            </a:r>
          </a:p>
          <a:p>
            <a:r>
              <a:rPr lang="zh-CN" altLang="en-US" sz="2200" dirty="0">
                <a:latin typeface="Times" pitchFamily="2" charset="0"/>
              </a:rPr>
              <a:t>    </a:t>
            </a:r>
            <a:r>
              <a:rPr lang="en-US" altLang="zh-CN" sz="2200" dirty="0">
                <a:latin typeface="Times" pitchFamily="2" charset="0"/>
              </a:rPr>
              <a:t>Beneath the title, type the author’s name: first name, middle initial(s), and last name. Do not use titles (Dr.) or degrees (PhD). </a:t>
            </a:r>
          </a:p>
          <a:p>
            <a:r>
              <a:rPr lang="zh-CN" altLang="en-US" sz="2200" dirty="0">
                <a:latin typeface="Times" pitchFamily="2" charset="0"/>
              </a:rPr>
              <a:t>    </a:t>
            </a:r>
            <a:r>
              <a:rPr lang="en-US" altLang="zh-CN" sz="2200" dirty="0">
                <a:latin typeface="Times" pitchFamily="2" charset="0"/>
              </a:rPr>
              <a:t>Beneath the author’s name, type the institutional affiliation, which should indicate the location where the author(s) conducted the research.</a:t>
            </a:r>
            <a:br>
              <a:rPr lang="en-US" altLang="zh-CN" sz="2200" dirty="0">
                <a:latin typeface="Times" pitchFamily="2" charset="0"/>
              </a:rPr>
            </a:br>
            <a:r>
              <a:rPr lang="en-US" altLang="zh-CN" sz="2200" dirty="0">
                <a:latin typeface="Times" pitchFamily="2" charset="0"/>
              </a:rPr>
              <a:t>4) Abstract </a:t>
            </a:r>
          </a:p>
          <a:p>
            <a:r>
              <a:rPr lang="zh-CN" altLang="en-US" sz="2200" dirty="0">
                <a:latin typeface="Times" pitchFamily="2" charset="0"/>
              </a:rPr>
              <a:t>    </a:t>
            </a:r>
            <a:r>
              <a:rPr lang="en-US" altLang="zh-CN" sz="2200" dirty="0">
                <a:latin typeface="Times" pitchFamily="2" charset="0"/>
              </a:rPr>
              <a:t>Begin a new page. Your abstract page should already include the page header (described above). On the first line of the abstract page, center the word “Abstract” (no bold, formatting, italics, underlining, or quotation marks). </a:t>
            </a:r>
          </a:p>
        </p:txBody>
      </p:sp>
    </p:spTree>
    <p:extLst>
      <p:ext uri="{BB962C8B-B14F-4D97-AF65-F5344CB8AC3E}">
        <p14:creationId xmlns:p14="http://schemas.microsoft.com/office/powerpoint/2010/main" val="3110375572"/>
      </p:ext>
    </p:extLst>
  </p:cSld>
  <p:clrMapOvr>
    <a:masterClrMapping/>
  </p:clrMapOvr>
  <p:transition spd="slow">
    <p:push dir="u"/>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1372668"/>
            <a:ext cx="12192000" cy="4154984"/>
          </a:xfrm>
          <a:prstGeom prst="rect">
            <a:avLst/>
          </a:prstGeom>
          <a:solidFill>
            <a:schemeClr val="bg1"/>
          </a:solidFill>
        </p:spPr>
        <p:txBody>
          <a:bodyPr wrap="square">
            <a:spAutoFit/>
          </a:bodyPr>
          <a:lstStyle/>
          <a:p>
            <a:pPr algn="just">
              <a:lnSpc>
                <a:spcPct val="150000"/>
              </a:lnSpc>
            </a:pPr>
            <a:r>
              <a:rPr lang="zh-CN" altLang="en-US" sz="2200" dirty="0">
                <a:latin typeface="Times" pitchFamily="2" charset="0"/>
              </a:rPr>
              <a:t>    </a:t>
            </a:r>
            <a:r>
              <a:rPr lang="en-US" altLang="zh-CN" sz="2200" dirty="0">
                <a:latin typeface="Times" pitchFamily="2" charset="0"/>
              </a:rPr>
              <a:t>Beginning with the next line, write a concise summary of the key points of your research. (Do not indent.) Your abstract should contain at least your research topic, research questions, participants, methods, results, data analysis, and conclusions. You may also include possible implications of your research and future work you see connected with your findings. Your abstract should be a single paragraph double-spaced. Your abstract should be between 150 and 250 words.</a:t>
            </a:r>
          </a:p>
          <a:p>
            <a:pPr algn="just">
              <a:lnSpc>
                <a:spcPct val="150000"/>
              </a:lnSpc>
            </a:pPr>
            <a:r>
              <a:rPr lang="zh-CN" altLang="en-US" sz="2200" dirty="0">
                <a:latin typeface="Times" pitchFamily="2" charset="0"/>
              </a:rPr>
              <a:t>   </a:t>
            </a:r>
            <a:r>
              <a:rPr lang="zh-CN" altLang="en-US" sz="2200" dirty="0" smtClean="0">
                <a:latin typeface="Times" pitchFamily="2" charset="0"/>
              </a:rPr>
              <a:t> </a:t>
            </a:r>
            <a:r>
              <a:rPr lang="en-US" altLang="zh-CN" sz="2200" dirty="0" smtClean="0">
                <a:latin typeface="Times" pitchFamily="2" charset="0"/>
              </a:rPr>
              <a:t>You </a:t>
            </a:r>
            <a:r>
              <a:rPr lang="en-US" altLang="zh-CN" sz="2200" dirty="0">
                <a:latin typeface="Times" pitchFamily="2" charset="0"/>
              </a:rPr>
              <a:t>may also want to list keywords from your paper in your abstract. To do this, indent as you would if you were starting a new paragraph, type Keywords: (italicized), and then list your keywords. Listing your keywords will help researchers find your work in databases.</a:t>
            </a:r>
          </a:p>
        </p:txBody>
      </p:sp>
    </p:spTree>
    <p:extLst>
      <p:ext uri="{BB962C8B-B14F-4D97-AF65-F5344CB8AC3E}">
        <p14:creationId xmlns:p14="http://schemas.microsoft.com/office/powerpoint/2010/main" val="1217024434"/>
      </p:ext>
    </p:extLst>
  </p:cSld>
  <p:clrMapOvr>
    <a:masterClrMapping/>
  </p:clrMapOvr>
  <p:transition spd="slow">
    <p:push dir="u"/>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973435"/>
            <a:ext cx="12192000" cy="5847755"/>
          </a:xfrm>
          <a:prstGeom prst="rect">
            <a:avLst/>
          </a:prstGeom>
          <a:solidFill>
            <a:schemeClr val="bg1"/>
          </a:solidFill>
        </p:spPr>
        <p:txBody>
          <a:bodyPr wrap="square">
            <a:spAutoFit/>
          </a:bodyPr>
          <a:lstStyle/>
          <a:p>
            <a:r>
              <a:rPr lang="en-US" altLang="zh-CN" sz="2200" b="1" dirty="0">
                <a:latin typeface="Times" pitchFamily="2" charset="0"/>
              </a:rPr>
              <a:t>APA style In-Text Citations: The Basics</a:t>
            </a:r>
            <a:br>
              <a:rPr lang="en-US" altLang="zh-CN" sz="2200" b="1" dirty="0">
                <a:latin typeface="Times" pitchFamily="2" charset="0"/>
              </a:rPr>
            </a:br>
            <a:r>
              <a:rPr lang="en-US" altLang="zh-CN" sz="2200" b="1" dirty="0">
                <a:latin typeface="Times" pitchFamily="2" charset="0"/>
              </a:rPr>
              <a:t>APA Citation Basics </a:t>
            </a:r>
          </a:p>
          <a:p>
            <a:r>
              <a:rPr lang="en-US" altLang="zh-CN" sz="2200" dirty="0">
                <a:latin typeface="Times" pitchFamily="2" charset="0"/>
              </a:rPr>
              <a:t>When using APA format, follow the author-date method of in-text citation. This means that the author’s last name and the year of publication for the source should appear in the text, for example, (Jones, 1998), and a complete reference should appear in the reference list at the end of the paper. </a:t>
            </a:r>
          </a:p>
          <a:p>
            <a:r>
              <a:rPr lang="en-US" altLang="zh-CN" sz="2200" dirty="0">
                <a:latin typeface="Times" pitchFamily="2" charset="0"/>
              </a:rPr>
              <a:t>If you are referring to an idea from another work but NOT directly quoting the material, or making reference to an entire book, article or other work, you only have to make reference to the author and year of publication and not the page number in your in-text reference. All sources that are cited in the text must appear in the reference list at the end of the paper.</a:t>
            </a:r>
            <a:br>
              <a:rPr lang="en-US" altLang="zh-CN" sz="2200" dirty="0">
                <a:latin typeface="Times" pitchFamily="2" charset="0"/>
              </a:rPr>
            </a:br>
            <a:r>
              <a:rPr lang="en-US" altLang="zh-CN" sz="2200" dirty="0">
                <a:latin typeface="Times" pitchFamily="2" charset="0"/>
              </a:rPr>
              <a:t>1) In-text citation capitalization, quotes, and italics/underlining </a:t>
            </a:r>
          </a:p>
          <a:p>
            <a:r>
              <a:rPr lang="en-US" altLang="zh-CN" sz="2200" dirty="0">
                <a:latin typeface="Times" pitchFamily="2" charset="0"/>
              </a:rPr>
              <a:t>Always capitalize proper nouns, including author names and initials: </a:t>
            </a:r>
            <a:r>
              <a:rPr lang="en-US" altLang="zh-CN" sz="2200" i="1" dirty="0">
                <a:latin typeface="Times" pitchFamily="2" charset="0"/>
              </a:rPr>
              <a:t>D. Jones. </a:t>
            </a:r>
          </a:p>
          <a:p>
            <a:r>
              <a:rPr lang="en-US" altLang="zh-CN" sz="2200" dirty="0">
                <a:latin typeface="Times" pitchFamily="2" charset="0"/>
              </a:rPr>
              <a:t>If you refer to the title of a source within your paper, capitalize all words that are four letters long or greater within the title of a source. Exceptions apply to short words that are verbs, nouns, pronouns, adjectives, and adverbs. </a:t>
            </a:r>
          </a:p>
          <a:p>
            <a:r>
              <a:rPr lang="en-US" altLang="zh-CN" sz="2200" dirty="0">
                <a:latin typeface="Times" pitchFamily="2" charset="0"/>
              </a:rPr>
              <a:t>Note that in your References list, only the first word of a title will be capitalized. </a:t>
            </a:r>
          </a:p>
          <a:p>
            <a:r>
              <a:rPr lang="en-US" altLang="zh-CN" sz="2200" dirty="0">
                <a:latin typeface="Times" pitchFamily="2" charset="0"/>
              </a:rPr>
              <a:t>When capitalizing titles, capitalize both words in a hyphenated compound word: </a:t>
            </a:r>
            <a:r>
              <a:rPr lang="en-US" altLang="zh-CN" sz="2200" i="1" dirty="0">
                <a:latin typeface="Times" pitchFamily="2" charset="0"/>
              </a:rPr>
              <a:t>Natural-Born Cyborgs. </a:t>
            </a:r>
          </a:p>
          <a:p>
            <a:r>
              <a:rPr lang="en-US" altLang="zh-CN" sz="2200" dirty="0">
                <a:latin typeface="Times" pitchFamily="2" charset="0"/>
              </a:rPr>
              <a:t>Capitalize the first word after a dash or colon: </a:t>
            </a:r>
            <a:r>
              <a:rPr lang="en-US" altLang="zh-CN" sz="2200" i="1" dirty="0">
                <a:latin typeface="Times" pitchFamily="2" charset="0"/>
              </a:rPr>
              <a:t>“Defining Film Rhetoric: The Case of Hitchcock’s Vertigo.”</a:t>
            </a:r>
          </a:p>
        </p:txBody>
      </p:sp>
    </p:spTree>
    <p:extLst>
      <p:ext uri="{BB962C8B-B14F-4D97-AF65-F5344CB8AC3E}">
        <p14:creationId xmlns:p14="http://schemas.microsoft.com/office/powerpoint/2010/main" val="273145554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392706" y="1312791"/>
            <a:ext cx="7799294" cy="5545210"/>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400" dirty="0">
                <a:solidFill>
                  <a:schemeClr val="tx1"/>
                </a:solidFill>
                <a:latin typeface="Times New Roman" panose="02020603050405020304" pitchFamily="18" charset="0"/>
                <a:ea typeface="+mn-ea"/>
                <a:cs typeface="+mn-cs"/>
                <a:sym typeface="+mn-lt"/>
              </a:rPr>
              <a:t>研究论文的一般规格包括如下几个</a:t>
            </a:r>
            <a:r>
              <a:rPr lang="zh-CN" altLang="en-US" sz="2400" dirty="0" smtClean="0">
                <a:solidFill>
                  <a:schemeClr val="tx1"/>
                </a:solidFill>
                <a:latin typeface="Times New Roman" panose="02020603050405020304" pitchFamily="18" charset="0"/>
                <a:ea typeface="+mn-ea"/>
                <a:cs typeface="+mn-cs"/>
                <a:sym typeface="+mn-lt"/>
              </a:rPr>
              <a:t>部分</a:t>
            </a:r>
            <a:r>
              <a:rPr lang="zh-CN" altLang="en-US" sz="2400" dirty="0">
                <a:solidFill>
                  <a:schemeClr val="tx1"/>
                </a:solidFill>
                <a:latin typeface="Times New Roman" panose="02020603050405020304" pitchFamily="18" charset="0"/>
                <a:ea typeface="+mn-ea"/>
                <a:cs typeface="+mn-cs"/>
                <a:sym typeface="+mn-lt"/>
              </a:rPr>
              <a:t>：</a:t>
            </a:r>
            <a:r>
              <a:rPr lang="en-US" altLang="zh-CN" sz="2400" dirty="0">
                <a:solidFill>
                  <a:schemeClr val="tx1"/>
                </a:solidFill>
                <a:latin typeface="Times New Roman" panose="02020603050405020304" pitchFamily="18" charset="0"/>
                <a:ea typeface="+mn-ea"/>
                <a:cs typeface="+mn-cs"/>
                <a:sym typeface="+mn-lt"/>
              </a:rPr>
              <a:t/>
            </a:r>
            <a:br>
              <a:rPr lang="en-US" altLang="zh-CN" sz="2400" dirty="0">
                <a:solidFill>
                  <a:schemeClr val="tx1"/>
                </a:solidFill>
                <a:latin typeface="Times New Roman" panose="02020603050405020304" pitchFamily="18" charset="0"/>
                <a:ea typeface="+mn-ea"/>
                <a:cs typeface="+mn-cs"/>
                <a:sym typeface="+mn-lt"/>
              </a:rPr>
            </a:br>
            <a:r>
              <a:rPr lang="en-US" altLang="zh-CN" sz="2400" dirty="0">
                <a:solidFill>
                  <a:schemeClr val="tx1"/>
                </a:solidFill>
                <a:latin typeface="Times New Roman" panose="02020603050405020304" pitchFamily="18" charset="0"/>
                <a:ea typeface="+mn-ea"/>
                <a:cs typeface="+mn-cs"/>
                <a:sym typeface="+mn-lt"/>
              </a:rPr>
              <a:t></a:t>
            </a:r>
            <a:r>
              <a:rPr lang="zh-CN" altLang="en-US" sz="2400" b="1" dirty="0">
                <a:solidFill>
                  <a:srgbClr val="FF0000"/>
                </a:solidFill>
                <a:latin typeface="Times New Roman" panose="02020603050405020304" pitchFamily="18" charset="0"/>
                <a:ea typeface="+mn-ea"/>
                <a:cs typeface="+mn-cs"/>
                <a:sym typeface="+mn-lt"/>
              </a:rPr>
              <a:t>扉页</a:t>
            </a:r>
            <a:r>
              <a:rPr lang="en-US" altLang="zh-CN" sz="2400" b="1" dirty="0">
                <a:solidFill>
                  <a:srgbClr val="FF0000"/>
                </a:solidFill>
                <a:latin typeface="Times New Roman" panose="02020603050405020304" pitchFamily="18" charset="0"/>
                <a:ea typeface="+mn-ea"/>
                <a:cs typeface="+mn-cs"/>
                <a:sym typeface="+mn-lt"/>
              </a:rPr>
              <a:t>(title page</a:t>
            </a:r>
            <a:r>
              <a:rPr lang="en-US" altLang="zh-CN" sz="2400" b="1" dirty="0" smtClean="0">
                <a:solidFill>
                  <a:srgbClr val="FF0000"/>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扉页</a:t>
            </a:r>
            <a:r>
              <a:rPr lang="zh-CN" altLang="en-US" sz="2400" dirty="0">
                <a:solidFill>
                  <a:schemeClr val="tx1"/>
                </a:solidFill>
                <a:latin typeface="Times New Roman" panose="02020603050405020304" pitchFamily="18" charset="0"/>
                <a:ea typeface="+mn-ea"/>
                <a:cs typeface="+mn-cs"/>
                <a:sym typeface="+mn-lt"/>
              </a:rPr>
              <a:t>应包括论文题目、名字、教师名字、课程编号、</a:t>
            </a:r>
            <a:r>
              <a:rPr lang="zh-CN" altLang="en-US" sz="2400" dirty="0" smtClean="0">
                <a:solidFill>
                  <a:schemeClr val="tx1"/>
                </a:solidFill>
                <a:latin typeface="Times New Roman" panose="02020603050405020304" pitchFamily="18" charset="0"/>
                <a:ea typeface="+mn-ea"/>
                <a:cs typeface="+mn-cs"/>
                <a:sym typeface="+mn-lt"/>
              </a:rPr>
              <a:t>日期</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pPr>
              <a:lnSpc>
                <a:spcPct val="150000"/>
              </a:lnSpc>
            </a:pPr>
            <a:r>
              <a:rPr lang="en-US" altLang="zh-CN" sz="2400" dirty="0">
                <a:solidFill>
                  <a:schemeClr val="tx1"/>
                </a:solidFill>
                <a:latin typeface="Times New Roman" panose="02020603050405020304" pitchFamily="18" charset="0"/>
                <a:ea typeface="+mn-ea"/>
                <a:cs typeface="+mn-cs"/>
                <a:sym typeface="+mn-lt"/>
              </a:rPr>
              <a:t></a:t>
            </a:r>
            <a:r>
              <a:rPr lang="zh-CN" altLang="en-US" sz="2400" b="1" dirty="0">
                <a:solidFill>
                  <a:srgbClr val="FF0000"/>
                </a:solidFill>
                <a:latin typeface="Times New Roman" panose="02020603050405020304" pitchFamily="18" charset="0"/>
                <a:ea typeface="+mn-ea"/>
                <a:cs typeface="+mn-cs"/>
                <a:sym typeface="+mn-lt"/>
              </a:rPr>
              <a:t>论文提纲页</a:t>
            </a:r>
            <a:r>
              <a:rPr lang="en-US" altLang="zh-CN" sz="2400" b="1" dirty="0">
                <a:solidFill>
                  <a:srgbClr val="FF0000"/>
                </a:solidFill>
                <a:latin typeface="Times New Roman" panose="02020603050405020304" pitchFamily="18" charset="0"/>
                <a:ea typeface="+mn-ea"/>
                <a:cs typeface="+mn-cs"/>
                <a:sym typeface="+mn-lt"/>
              </a:rPr>
              <a:t>(outline page</a:t>
            </a:r>
            <a:r>
              <a:rPr lang="en-US" altLang="zh-CN" sz="2400" b="1" dirty="0" smtClean="0">
                <a:solidFill>
                  <a:srgbClr val="FF0000"/>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这</a:t>
            </a:r>
            <a:r>
              <a:rPr lang="zh-CN" altLang="en-US" sz="2400" dirty="0">
                <a:solidFill>
                  <a:schemeClr val="tx1"/>
                </a:solidFill>
                <a:latin typeface="Times New Roman" panose="02020603050405020304" pitchFamily="18" charset="0"/>
                <a:ea typeface="+mn-ea"/>
                <a:cs typeface="+mn-cs"/>
                <a:sym typeface="+mn-lt"/>
              </a:rPr>
              <a:t>一页载有论文的</a:t>
            </a:r>
            <a:r>
              <a:rPr lang="zh-CN" altLang="en-US" sz="2400" dirty="0" smtClean="0">
                <a:solidFill>
                  <a:schemeClr val="tx1"/>
                </a:solidFill>
                <a:latin typeface="Times New Roman" panose="02020603050405020304" pitchFamily="18" charset="0"/>
                <a:ea typeface="+mn-ea"/>
                <a:cs typeface="+mn-cs"/>
                <a:sym typeface="+mn-lt"/>
              </a:rPr>
              <a:t>目录</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pPr>
              <a:lnSpc>
                <a:spcPct val="150000"/>
              </a:lnSpc>
            </a:pPr>
            <a:r>
              <a:rPr lang="en-US" altLang="zh-CN" sz="2400" dirty="0">
                <a:solidFill>
                  <a:schemeClr val="tx1"/>
                </a:solidFill>
                <a:latin typeface="Times New Roman" panose="02020603050405020304" pitchFamily="18" charset="0"/>
                <a:ea typeface="+mn-ea"/>
                <a:cs typeface="+mn-cs"/>
                <a:sym typeface="+mn-lt"/>
              </a:rPr>
              <a:t></a:t>
            </a:r>
            <a:r>
              <a:rPr lang="zh-CN" altLang="en-US" sz="2400" b="1" dirty="0">
                <a:solidFill>
                  <a:srgbClr val="FF0000"/>
                </a:solidFill>
                <a:latin typeface="Times New Roman" panose="02020603050405020304" pitchFamily="18" charset="0"/>
                <a:ea typeface="+mn-ea"/>
                <a:cs typeface="+mn-cs"/>
                <a:sym typeface="+mn-lt"/>
              </a:rPr>
              <a:t>正文</a:t>
            </a:r>
            <a:r>
              <a:rPr lang="zh-CN" altLang="en-US" sz="2400" b="1" dirty="0" smtClean="0">
                <a:solidFill>
                  <a:srgbClr val="FF0000"/>
                </a:solidFill>
                <a:latin typeface="Times New Roman" panose="02020603050405020304" pitchFamily="18" charset="0"/>
                <a:ea typeface="+mn-ea"/>
                <a:cs typeface="+mn-cs"/>
                <a:sym typeface="+mn-lt"/>
              </a:rPr>
              <a:t>页</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论文</a:t>
            </a:r>
            <a:r>
              <a:rPr lang="zh-CN" altLang="en-US" sz="2400" dirty="0">
                <a:solidFill>
                  <a:schemeClr val="tx1"/>
                </a:solidFill>
                <a:latin typeface="Times New Roman" panose="02020603050405020304" pitchFamily="18" charset="0"/>
                <a:ea typeface="+mn-ea"/>
                <a:cs typeface="+mn-cs"/>
                <a:sym typeface="+mn-lt"/>
              </a:rPr>
              <a:t>页码从论文正文开始，一直到参考书目为止。</a:t>
            </a:r>
            <a:br>
              <a:rPr lang="zh-CN" altLang="en-US" sz="2400" dirty="0">
                <a:solidFill>
                  <a:schemeClr val="tx1"/>
                </a:solidFill>
                <a:latin typeface="Times New Roman" panose="02020603050405020304" pitchFamily="18" charset="0"/>
                <a:ea typeface="+mn-ea"/>
                <a:cs typeface="+mn-cs"/>
                <a:sym typeface="+mn-lt"/>
              </a:rPr>
            </a:br>
            <a:r>
              <a:rPr lang="zh-CN" altLang="en-US" sz="2400" dirty="0">
                <a:solidFill>
                  <a:schemeClr val="tx1"/>
                </a:solidFill>
                <a:latin typeface="Times New Roman" panose="02020603050405020304" pitchFamily="18" charset="0"/>
                <a:ea typeface="+mn-ea"/>
                <a:cs typeface="+mn-cs"/>
                <a:sym typeface="+mn-lt"/>
              </a:rPr>
              <a:t></a:t>
            </a:r>
            <a:r>
              <a:rPr lang="zh-CN" altLang="en-US" sz="2400" b="1" dirty="0">
                <a:solidFill>
                  <a:srgbClr val="FF0000"/>
                </a:solidFill>
                <a:latin typeface="Times New Roman" panose="02020603050405020304" pitchFamily="18" charset="0"/>
                <a:ea typeface="+mn-ea"/>
                <a:cs typeface="+mn-cs"/>
                <a:sym typeface="+mn-lt"/>
              </a:rPr>
              <a:t>尾注</a:t>
            </a:r>
            <a:r>
              <a:rPr lang="en-US" altLang="zh-CN" sz="2400" b="1" dirty="0">
                <a:solidFill>
                  <a:srgbClr val="FF0000"/>
                </a:solidFill>
                <a:latin typeface="Times New Roman" panose="02020603050405020304" pitchFamily="18" charset="0"/>
                <a:ea typeface="+mn-ea"/>
                <a:cs typeface="+mn-cs"/>
                <a:sym typeface="+mn-lt"/>
              </a:rPr>
              <a:t>(end note)</a:t>
            </a:r>
            <a:r>
              <a:rPr lang="zh-CN" altLang="en-US" sz="2400" dirty="0">
                <a:solidFill>
                  <a:schemeClr val="tx1"/>
                </a:solidFill>
                <a:latin typeface="Times New Roman" panose="02020603050405020304" pitchFamily="18" charset="0"/>
                <a:ea typeface="+mn-ea"/>
                <a:cs typeface="+mn-cs"/>
                <a:sym typeface="+mn-lt"/>
              </a:rPr>
              <a:t>页</a:t>
            </a:r>
            <a:endParaRPr lang="en-US" altLang="zh-CN" sz="2400" dirty="0">
              <a:solidFill>
                <a:schemeClr val="tx1"/>
              </a:solidFill>
              <a:latin typeface="Times New Roman" panose="02020603050405020304" pitchFamily="18" charset="0"/>
              <a:ea typeface="+mn-ea"/>
              <a:cs typeface="+mn-cs"/>
              <a:sym typeface="+mn-lt"/>
            </a:endParaRPr>
          </a:p>
          <a:p>
            <a:pPr>
              <a:lnSpc>
                <a:spcPct val="150000"/>
              </a:lnSpc>
            </a:pPr>
            <a:r>
              <a:rPr lang="en-US" altLang="zh-CN" sz="2400" dirty="0">
                <a:solidFill>
                  <a:schemeClr val="tx1"/>
                </a:solidFill>
                <a:latin typeface="Times New Roman" panose="02020603050405020304" pitchFamily="18" charset="0"/>
                <a:ea typeface="+mn-ea"/>
                <a:cs typeface="+mn-cs"/>
                <a:sym typeface="+mn-lt"/>
              </a:rPr>
              <a:t></a:t>
            </a:r>
            <a:r>
              <a:rPr lang="zh-CN" altLang="en-US" sz="2400" b="1" dirty="0">
                <a:solidFill>
                  <a:srgbClr val="FF0000"/>
                </a:solidFill>
                <a:latin typeface="Times New Roman" panose="02020603050405020304" pitchFamily="18" charset="0"/>
                <a:ea typeface="+mn-ea"/>
                <a:cs typeface="+mn-cs"/>
                <a:sym typeface="+mn-lt"/>
              </a:rPr>
              <a:t>参考书目</a:t>
            </a:r>
            <a:r>
              <a:rPr lang="zh-CN" altLang="en-US" sz="2400" b="1" dirty="0" smtClean="0">
                <a:solidFill>
                  <a:srgbClr val="FF0000"/>
                </a:solidFill>
                <a:latin typeface="Times New Roman" panose="02020603050405020304" pitchFamily="18" charset="0"/>
                <a:ea typeface="+mn-ea"/>
                <a:cs typeface="+mn-cs"/>
                <a:sym typeface="+mn-lt"/>
              </a:rPr>
              <a:t>页</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按照</a:t>
            </a:r>
            <a:r>
              <a:rPr lang="en-US" altLang="zh-CN" sz="2400" dirty="0">
                <a:solidFill>
                  <a:schemeClr val="tx1"/>
                </a:solidFill>
                <a:latin typeface="Times New Roman" panose="02020603050405020304" pitchFamily="18" charset="0"/>
                <a:ea typeface="+mn-ea"/>
                <a:cs typeface="+mn-cs"/>
                <a:sym typeface="+mn-lt"/>
              </a:rPr>
              <a:t>APA</a:t>
            </a:r>
            <a:r>
              <a:rPr lang="zh-CN" altLang="en-US" sz="2400" dirty="0">
                <a:solidFill>
                  <a:schemeClr val="tx1"/>
                </a:solidFill>
                <a:latin typeface="Times New Roman" panose="02020603050405020304" pitchFamily="18" charset="0"/>
                <a:ea typeface="+mn-ea"/>
                <a:cs typeface="+mn-cs"/>
                <a:sym typeface="+mn-lt"/>
              </a:rPr>
              <a:t>格式，参考书目居中，每一条目就像开始一个段落一样，</a:t>
            </a:r>
            <a:r>
              <a:rPr lang="zh-CN" altLang="en-US" sz="2400" dirty="0" smtClean="0">
                <a:solidFill>
                  <a:schemeClr val="tx1"/>
                </a:solidFill>
                <a:latin typeface="Times New Roman" panose="02020603050405020304" pitchFamily="18" charset="0"/>
                <a:ea typeface="+mn-ea"/>
                <a:cs typeface="+mn-cs"/>
                <a:sym typeface="+mn-lt"/>
              </a:rPr>
              <a:t>均需</a:t>
            </a:r>
            <a:r>
              <a:rPr lang="zh-CN" altLang="en-US" sz="2400" dirty="0">
                <a:solidFill>
                  <a:schemeClr val="tx1"/>
                </a:solidFill>
                <a:latin typeface="Times New Roman" panose="02020603050405020304" pitchFamily="18" charset="0"/>
                <a:ea typeface="+mn-ea"/>
                <a:cs typeface="+mn-cs"/>
                <a:sym typeface="+mn-lt"/>
              </a:rPr>
              <a:t>往里缩五个间隔距。 </a:t>
            </a:r>
          </a:p>
        </p:txBody>
      </p:sp>
      <p:sp>
        <p:nvSpPr>
          <p:cNvPr id="32" name="文本框 5"/>
          <p:cNvSpPr txBox="1">
            <a:spLocks noChangeArrowheads="1"/>
          </p:cNvSpPr>
          <p:nvPr/>
        </p:nvSpPr>
        <p:spPr bwMode="auto">
          <a:xfrm>
            <a:off x="860612" y="266350"/>
            <a:ext cx="113313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研究论文的组织结构和体例 </a:t>
            </a:r>
            <a:r>
              <a:rPr lang="en-US" altLang="zh-CN" sz="2800" b="1" dirty="0">
                <a:solidFill>
                  <a:srgbClr val="00749F"/>
                </a:solidFill>
                <a:latin typeface="Times New Roman" panose="02020603050405020304" pitchFamily="18" charset="0"/>
                <a:cs typeface="+mn-ea"/>
                <a:sym typeface="+mn-lt"/>
              </a:rPr>
              <a:t>Structure and Format of a Research Paper</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29750" y="789570"/>
            <a:ext cx="8668362"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631786"/>
            </a:xfrm>
            <a:prstGeom prst="rect">
              <a:avLst/>
            </a:prstGeom>
            <a:no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rPr>
                <a:t>1.3.2 </a:t>
              </a:r>
              <a:r>
                <a:rPr lang="zh-CN" altLang="en-US" sz="2400" u="sng" dirty="0">
                  <a:solidFill>
                    <a:schemeClr val="bg1"/>
                  </a:solidFill>
                  <a:latin typeface="Times New Roman" panose="02020603050405020304" pitchFamily="18" charset="0"/>
                  <a:cs typeface="+mn-ea"/>
                  <a:sym typeface="+mn-lt"/>
                </a:rPr>
                <a:t>研究论文的体例 </a:t>
              </a:r>
              <a:r>
                <a:rPr lang="en-US" altLang="zh-CN" sz="2400" u="sng" dirty="0">
                  <a:solidFill>
                    <a:schemeClr val="bg1"/>
                  </a:solidFill>
                  <a:latin typeface="Times New Roman" panose="02020603050405020304" pitchFamily="18" charset="0"/>
                  <a:cs typeface="+mn-ea"/>
                  <a:sym typeface="+mn-lt"/>
                </a:rPr>
                <a:t>Format of a Research Paper </a:t>
              </a:r>
            </a:p>
          </p:txBody>
        </p:sp>
      </p:grpSp>
      <p:pic>
        <p:nvPicPr>
          <p:cNvPr id="7" name="图片 6">
            <a:extLst>
              <a:ext uri="{FF2B5EF4-FFF2-40B4-BE49-F238E27FC236}">
                <a16:creationId xmlns:a16="http://schemas.microsoft.com/office/drawing/2014/main" id="{88778D12-1CE1-E348-A97E-C3E6283AA788}"/>
              </a:ext>
            </a:extLst>
          </p:cNvPr>
          <p:cNvPicPr>
            <a:picLocks noChangeAspect="1"/>
          </p:cNvPicPr>
          <p:nvPr/>
        </p:nvPicPr>
        <p:blipFill>
          <a:blip r:embed="rId3"/>
          <a:stretch>
            <a:fillRect/>
          </a:stretch>
        </p:blipFill>
        <p:spPr>
          <a:xfrm>
            <a:off x="0" y="2561631"/>
            <a:ext cx="4392706" cy="3047529"/>
          </a:xfrm>
          <a:prstGeom prst="rect">
            <a:avLst/>
          </a:prstGeom>
        </p:spPr>
      </p:pic>
    </p:spTree>
    <p:extLst>
      <p:ext uri="{BB962C8B-B14F-4D97-AF65-F5344CB8AC3E}">
        <p14:creationId xmlns:p14="http://schemas.microsoft.com/office/powerpoint/2010/main" val="4162876972"/>
      </p:ext>
    </p:extLst>
  </p:cSld>
  <p:clrMapOvr>
    <a:masterClrMapping/>
  </p:clrMapOvr>
  <p:transition spd="slow">
    <p:push dir="u"/>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973435"/>
            <a:ext cx="12192000" cy="5847755"/>
          </a:xfrm>
          <a:prstGeom prst="rect">
            <a:avLst/>
          </a:prstGeom>
          <a:solidFill>
            <a:schemeClr val="bg1"/>
          </a:solidFill>
        </p:spPr>
        <p:txBody>
          <a:bodyPr wrap="square">
            <a:spAutoFit/>
          </a:bodyPr>
          <a:lstStyle/>
          <a:p>
            <a:r>
              <a:rPr lang="zh-CN" altLang="en-US" sz="2200" dirty="0">
                <a:latin typeface="Times" pitchFamily="2" charset="0"/>
              </a:rPr>
              <a:t>    </a:t>
            </a:r>
            <a:r>
              <a:rPr lang="en-US" altLang="zh-CN" sz="2200" dirty="0">
                <a:latin typeface="Times" pitchFamily="2" charset="0"/>
              </a:rPr>
              <a:t>Italicize or underline the titles of longer works such as books, edited collections, movies, television series, documentaries, or albums: The Closing of the American Mind; The Wizard of Oz; Friends. </a:t>
            </a:r>
          </a:p>
          <a:p>
            <a:r>
              <a:rPr lang="en-US" altLang="zh-CN" sz="2200" dirty="0">
                <a:latin typeface="Times" pitchFamily="2" charset="0"/>
              </a:rPr>
              <a:t>Put quotation marks around the titles of shorter works such as journal articles, articles from edited collections, television series episodes, and song titles: “Multimedia Narration: Constructing Possible Worlds”; “The One Where Chandler Can’t Cry.”</a:t>
            </a:r>
          </a:p>
          <a:p>
            <a:r>
              <a:rPr lang="en-US" altLang="zh-CN" sz="2200" dirty="0">
                <a:latin typeface="Times" pitchFamily="2" charset="0"/>
              </a:rPr>
              <a:t>2) Short quotations</a:t>
            </a:r>
          </a:p>
          <a:p>
            <a:r>
              <a:rPr lang="zh-CN" altLang="en-US" sz="2200" dirty="0">
                <a:latin typeface="Times" pitchFamily="2" charset="0"/>
              </a:rPr>
              <a:t>    </a:t>
            </a:r>
            <a:r>
              <a:rPr lang="en-US" altLang="zh-CN" sz="2200" dirty="0">
                <a:latin typeface="Times" pitchFamily="2" charset="0"/>
              </a:rPr>
              <a:t>If you are directly quoting from a work, you will need to include the author, year of publication, and the page number for the reference (preceded by “p.”). Introduce the quotation with a signal phrase that includes the author’s last name followed by the date of publication in parentheses.</a:t>
            </a:r>
          </a:p>
          <a:p>
            <a:r>
              <a:rPr lang="zh-CN" altLang="en-US" sz="2200" i="1" dirty="0">
                <a:latin typeface="Times" pitchFamily="2" charset="0"/>
              </a:rPr>
              <a:t>    </a:t>
            </a:r>
            <a:r>
              <a:rPr lang="en-US" altLang="zh-CN" sz="2200" i="1" dirty="0">
                <a:latin typeface="Times" pitchFamily="2" charset="0"/>
              </a:rPr>
              <a:t>According to Jones (1998), “Students often had difficulty using APA style, especially when it was their first time” (p. 199).</a:t>
            </a:r>
          </a:p>
          <a:p>
            <a:r>
              <a:rPr lang="zh-CN" altLang="en-US" sz="2200" i="1" dirty="0">
                <a:latin typeface="Times" pitchFamily="2" charset="0"/>
              </a:rPr>
              <a:t>    </a:t>
            </a:r>
            <a:r>
              <a:rPr lang="en-US" altLang="zh-CN" sz="2200" i="1" dirty="0">
                <a:latin typeface="Times" pitchFamily="2" charset="0"/>
              </a:rPr>
              <a:t>Jones (1998) found “students often had difficulty using APA style” (p. 199); what implications does this have for teachers?</a:t>
            </a:r>
          </a:p>
          <a:p>
            <a:r>
              <a:rPr lang="zh-CN" altLang="en-US" sz="2200" dirty="0">
                <a:latin typeface="Times" pitchFamily="2" charset="0"/>
              </a:rPr>
              <a:t>    </a:t>
            </a:r>
            <a:r>
              <a:rPr lang="en-US" altLang="zh-CN" sz="2200" dirty="0">
                <a:latin typeface="Times" pitchFamily="2" charset="0"/>
              </a:rPr>
              <a:t>If the author is not named in a signal phrase, place the author’s last name, the year of publication, and the page number in parentheses after the quotation.</a:t>
            </a:r>
          </a:p>
          <a:p>
            <a:r>
              <a:rPr lang="zh-CN" altLang="en-US" sz="2200" i="1" dirty="0">
                <a:latin typeface="Times" pitchFamily="2" charset="0"/>
              </a:rPr>
              <a:t>    </a:t>
            </a:r>
            <a:r>
              <a:rPr lang="en-US" altLang="zh-CN" sz="2200" i="1" dirty="0">
                <a:latin typeface="Times" pitchFamily="2" charset="0"/>
              </a:rPr>
              <a:t>She stated, “Students often had difficulty using APA style” (Jones, 1998, p. 199), but she did not offer an explanation as to why.</a:t>
            </a:r>
          </a:p>
        </p:txBody>
      </p:sp>
    </p:spTree>
    <p:extLst>
      <p:ext uri="{BB962C8B-B14F-4D97-AF65-F5344CB8AC3E}">
        <p14:creationId xmlns:p14="http://schemas.microsoft.com/office/powerpoint/2010/main" val="3040042514"/>
      </p:ext>
    </p:extLst>
  </p:cSld>
  <p:clrMapOvr>
    <a:masterClrMapping/>
  </p:clrMapOvr>
  <p:transition spd="slow">
    <p:push dir="u"/>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973435"/>
            <a:ext cx="12192000" cy="5509200"/>
          </a:xfrm>
          <a:prstGeom prst="rect">
            <a:avLst/>
          </a:prstGeom>
          <a:solidFill>
            <a:schemeClr val="bg1"/>
          </a:solidFill>
        </p:spPr>
        <p:txBody>
          <a:bodyPr wrap="square">
            <a:spAutoFit/>
          </a:bodyPr>
          <a:lstStyle/>
          <a:p>
            <a:r>
              <a:rPr lang="en-US" altLang="zh-CN" sz="2200" dirty="0">
                <a:latin typeface="Times" pitchFamily="2" charset="0"/>
              </a:rPr>
              <a:t>3) Long quotations</a:t>
            </a:r>
          </a:p>
          <a:p>
            <a:r>
              <a:rPr lang="zh-CN" altLang="en-US" sz="2200" dirty="0">
                <a:latin typeface="Times" pitchFamily="2" charset="0"/>
              </a:rPr>
              <a:t>    </a:t>
            </a:r>
            <a:r>
              <a:rPr lang="en-US" altLang="zh-CN" sz="2200" dirty="0">
                <a:latin typeface="Times" pitchFamily="2" charset="0"/>
              </a:rPr>
              <a:t>Place direct quotations that are 40 words, or longer, in a free-standing block of typewritten lines, and omit quotation marks. Start the quotation on a new line, indented 1/2 inch from the left margin, i.e., in the same place you would begin a new paragraph. Type the entire quotation on the new margin, and indent the first line of any subsequent paragraph within the quotation 1/2 inch from the new margin. Maintain double-spacing throughout. The parenthetical citation should come after the closing punctuation mark.</a:t>
            </a:r>
          </a:p>
          <a:p>
            <a:r>
              <a:rPr lang="zh-CN" altLang="en-US" sz="2200" dirty="0">
                <a:latin typeface="Times" pitchFamily="2" charset="0"/>
              </a:rPr>
              <a:t>    </a:t>
            </a:r>
            <a:r>
              <a:rPr lang="en-US" altLang="zh-CN" sz="2200" dirty="0">
                <a:latin typeface="Times" pitchFamily="2" charset="0"/>
              </a:rPr>
              <a:t>Jones’s (1998) study found the following:</a:t>
            </a:r>
          </a:p>
          <a:p>
            <a:r>
              <a:rPr lang="zh-CN" altLang="en-US" sz="2200" dirty="0">
                <a:latin typeface="Times" pitchFamily="2" charset="0"/>
              </a:rPr>
              <a:t>    </a:t>
            </a:r>
            <a:r>
              <a:rPr lang="en-US" altLang="zh-CN" sz="2200" dirty="0">
                <a:latin typeface="Times" pitchFamily="2" charset="0"/>
              </a:rPr>
              <a:t>Students often had difficulty using APA style, especially when it was their first time citing sources. This difficulty could be attributed to the fact that many students failed to purchase a style manual or to ask their teacher for help. (p. 199)</a:t>
            </a:r>
          </a:p>
          <a:p>
            <a:r>
              <a:rPr lang="en-US" altLang="zh-CN" sz="2200" dirty="0">
                <a:latin typeface="Times" pitchFamily="2" charset="0"/>
              </a:rPr>
              <a:t>4) Summary or paraphrase </a:t>
            </a:r>
          </a:p>
          <a:p>
            <a:r>
              <a:rPr lang="zh-CN" altLang="en-US" sz="2200" dirty="0">
                <a:latin typeface="Times" pitchFamily="2" charset="0"/>
              </a:rPr>
              <a:t>    </a:t>
            </a:r>
            <a:r>
              <a:rPr lang="en-US" altLang="zh-CN" sz="2200" dirty="0" smtClean="0">
                <a:latin typeface="Times" pitchFamily="2" charset="0"/>
              </a:rPr>
              <a:t>If </a:t>
            </a:r>
            <a:r>
              <a:rPr lang="en-US" altLang="zh-CN" sz="2200" dirty="0">
                <a:latin typeface="Times" pitchFamily="2" charset="0"/>
              </a:rPr>
              <a:t>you are paraphrasing an idea from another work, you only have to make reference to the author and year of publication in your in-text reference, but APA guidelines encourage you to also provide the page number (although it is not required.) </a:t>
            </a:r>
          </a:p>
          <a:p>
            <a:r>
              <a:rPr lang="zh-CN" altLang="en-US" sz="2200" i="1" dirty="0">
                <a:latin typeface="Times" pitchFamily="2" charset="0"/>
              </a:rPr>
              <a:t>    </a:t>
            </a:r>
            <a:r>
              <a:rPr lang="en-US" altLang="zh-CN" sz="2200" i="1" dirty="0" smtClean="0">
                <a:latin typeface="Times" pitchFamily="2" charset="0"/>
              </a:rPr>
              <a:t>According </a:t>
            </a:r>
            <a:r>
              <a:rPr lang="en-US" altLang="zh-CN" sz="2200" i="1" dirty="0">
                <a:latin typeface="Times" pitchFamily="2" charset="0"/>
              </a:rPr>
              <a:t>to Jones (1998), APA style is a difficult citation format for first-time learners. APA style is a difficult citation format for first-time learners (Jones, 1998, p. 199). </a:t>
            </a:r>
          </a:p>
        </p:txBody>
      </p:sp>
    </p:spTree>
    <p:extLst>
      <p:ext uri="{BB962C8B-B14F-4D97-AF65-F5344CB8AC3E}">
        <p14:creationId xmlns:p14="http://schemas.microsoft.com/office/powerpoint/2010/main" val="3671859238"/>
      </p:ext>
    </p:extLst>
  </p:cSld>
  <p:clrMapOvr>
    <a:masterClrMapping/>
  </p:clrMapOvr>
  <p:transition spd="slow">
    <p:push dir="u"/>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160913" y="2310931"/>
            <a:ext cx="4476750" cy="3116263"/>
          </a:xfrm>
          <a:prstGeom prst="rect">
            <a:avLst/>
          </a:prstGeom>
        </p:spPr>
      </p:pic>
      <p:sp>
        <p:nvSpPr>
          <p:cNvPr id="30" name="矩形 29"/>
          <p:cNvSpPr/>
          <p:nvPr/>
        </p:nvSpPr>
        <p:spPr>
          <a:xfrm>
            <a:off x="4667250" y="1310542"/>
            <a:ext cx="7470200" cy="5170646"/>
          </a:xfrm>
          <a:prstGeom prst="rect">
            <a:avLst/>
          </a:prstGeom>
          <a:noFill/>
        </p:spPr>
        <p:txBody>
          <a:bodyPr wrap="square">
            <a:spAutoFit/>
          </a:bodyPr>
          <a:lstStyle/>
          <a:p>
            <a:pPr algn="just">
              <a:lnSpc>
                <a:spcPct val="150000"/>
              </a:lnSpc>
            </a:pPr>
            <a:r>
              <a:rPr lang="zh-CN" altLang="en-US" sz="2200" dirty="0">
                <a:latin typeface="Times New Roman" panose="02020603050405020304" pitchFamily="18" charset="0"/>
              </a:rPr>
              <a:t>我们练习论文写作的目的之一是学会如何正确恰当地把有关资料摘录到研究论文上来。文献摘录有一点要强调的是，作者必须向读者说明其援引的观点、数据和参考信息</a:t>
            </a:r>
            <a:r>
              <a:rPr lang="zh-CN" altLang="en-US" sz="2200" dirty="0" smtClean="0">
                <a:latin typeface="Times New Roman" panose="02020603050405020304" pitchFamily="18" charset="0"/>
              </a:rPr>
              <a:t>等的</a:t>
            </a:r>
            <a:r>
              <a:rPr lang="zh-CN" altLang="en-US" sz="2200" dirty="0">
                <a:latin typeface="Times New Roman" panose="02020603050405020304" pitchFamily="18" charset="0"/>
              </a:rPr>
              <a:t>出处。在西方，个人意识</a:t>
            </a:r>
            <a:r>
              <a:rPr lang="en-US" altLang="zh-CN" sz="2200" dirty="0">
                <a:latin typeface="Times New Roman" panose="02020603050405020304" pitchFamily="18" charset="0"/>
              </a:rPr>
              <a:t>(</a:t>
            </a:r>
            <a:r>
              <a:rPr lang="en-US" altLang="zh-CN" sz="2200" i="1" u="sng" dirty="0">
                <a:solidFill>
                  <a:srgbClr val="FF0000"/>
                </a:solidFill>
                <a:latin typeface="Times New Roman" panose="02020603050405020304" pitchFamily="18" charset="0"/>
              </a:rPr>
              <a:t>individualism</a:t>
            </a:r>
            <a:r>
              <a:rPr lang="en-US" altLang="zh-CN" sz="2200" dirty="0">
                <a:latin typeface="Times New Roman" panose="02020603050405020304" pitchFamily="18" charset="0"/>
              </a:rPr>
              <a:t>)</a:t>
            </a:r>
            <a:r>
              <a:rPr lang="zh-CN" altLang="en-US" sz="2200" dirty="0">
                <a:latin typeface="Times New Roman" panose="02020603050405020304" pitchFamily="18" charset="0"/>
              </a:rPr>
              <a:t>是非常强的，一篇研究论文中哪些东西是</a:t>
            </a:r>
            <a:r>
              <a:rPr lang="zh-CN" altLang="en-US" sz="2200" dirty="0" smtClean="0">
                <a:latin typeface="Times New Roman" panose="02020603050405020304" pitchFamily="18" charset="0"/>
              </a:rPr>
              <a:t>自己</a:t>
            </a:r>
            <a:r>
              <a:rPr lang="zh-CN" altLang="en-US" sz="2200" dirty="0">
                <a:latin typeface="Times New Roman" panose="02020603050405020304" pitchFamily="18" charset="0"/>
              </a:rPr>
              <a:t>的研究成果，哪些是他人的劳动，分得清清楚楚。引用别人的文章而不注明作者，就会被认为是对这位作者的不尊重，这样的行为被认为是“剽窃”</a:t>
            </a:r>
            <a:r>
              <a:rPr lang="en-US" altLang="zh-CN" sz="2200" dirty="0">
                <a:latin typeface="Times New Roman" panose="02020603050405020304" pitchFamily="18" charset="0"/>
              </a:rPr>
              <a:t>(</a:t>
            </a:r>
            <a:r>
              <a:rPr lang="en-US" altLang="zh-CN" sz="2200" i="1" u="sng" dirty="0">
                <a:solidFill>
                  <a:srgbClr val="FF0000"/>
                </a:solidFill>
                <a:latin typeface="Times New Roman" panose="02020603050405020304" pitchFamily="18" charset="0"/>
              </a:rPr>
              <a:t>plagiarism</a:t>
            </a:r>
            <a:r>
              <a:rPr lang="en-US" altLang="zh-CN" sz="2200" dirty="0">
                <a:latin typeface="Times New Roman" panose="02020603050405020304" pitchFamily="18" charset="0"/>
              </a:rPr>
              <a:t>)</a:t>
            </a:r>
            <a:r>
              <a:rPr lang="zh-CN" altLang="en-US" sz="2200" dirty="0">
                <a:latin typeface="Times New Roman" panose="02020603050405020304" pitchFamily="18" charset="0"/>
              </a:rPr>
              <a:t>。特别要强调的是，有时学生并不是有意要剽窃，而是一时大意，在引用上犯了些技术上的错误，结果也被加上剽窃的罪名，这就使得文献摘录的学习很有必要。 </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a:bodyPr>
          <a:lstStyle/>
          <a:p>
            <a:r>
              <a:rPr kumimoji="1" lang="zh-CN" altLang="en-US" dirty="0">
                <a:cs typeface="+mn-ea"/>
                <a:sym typeface="+mn-lt"/>
              </a:rPr>
              <a:t>文献的</a:t>
            </a:r>
            <a:r>
              <a:rPr kumimoji="1" lang="zh-CN" altLang="en-US" dirty="0" smtClean="0">
                <a:cs typeface="+mn-ea"/>
                <a:sym typeface="+mn-lt"/>
              </a:rPr>
              <a:t>摘录 </a:t>
            </a:r>
            <a:r>
              <a:rPr kumimoji="1" lang="en-US" altLang="zh-CN" dirty="0" smtClean="0">
                <a:cs typeface="+mn-ea"/>
                <a:sym typeface="+mn-lt"/>
              </a:rPr>
              <a:t>Citation </a:t>
            </a:r>
            <a:r>
              <a:rPr kumimoji="1" lang="en-US" altLang="zh-CN" dirty="0">
                <a:cs typeface="+mn-ea"/>
                <a:sym typeface="+mn-lt"/>
              </a:rPr>
              <a:t>in Research Paper</a:t>
            </a:r>
            <a:endParaRPr lang="zh-CN" altLang="en-US" dirty="0"/>
          </a:p>
        </p:txBody>
      </p:sp>
    </p:spTree>
    <p:extLst>
      <p:ext uri="{BB962C8B-B14F-4D97-AF65-F5344CB8AC3E}">
        <p14:creationId xmlns:p14="http://schemas.microsoft.com/office/powerpoint/2010/main" val="1848709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182750" y="1656119"/>
            <a:ext cx="7861128" cy="973984"/>
            <a:chOff x="2277191" y="2390375"/>
            <a:chExt cx="1885508" cy="435722"/>
          </a:xfrm>
          <a:noFill/>
        </p:grpSpPr>
        <p:sp>
          <p:nvSpPr>
            <p:cNvPr id="2" name="圆角矩形 1"/>
            <p:cNvSpPr/>
            <p:nvPr/>
          </p:nvSpPr>
          <p:spPr>
            <a:xfrm>
              <a:off x="2277191" y="2390375"/>
              <a:ext cx="1885508" cy="43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312081" y="2482091"/>
              <a:ext cx="1815727" cy="221791"/>
            </a:xfrm>
            <a:prstGeom prst="rect">
              <a:avLst/>
            </a:prstGeom>
            <a:grpFill/>
          </p:spPr>
          <p:txBody>
            <a:bodyPr wrap="square" rtlCol="0">
              <a:spAutoFit/>
            </a:bodyPr>
            <a:lstStyle/>
            <a:p>
              <a:pPr>
                <a:lnSpc>
                  <a:spcPct val="130000"/>
                </a:lnSpc>
                <a:spcBef>
                  <a:spcPts val="600"/>
                </a:spcBef>
              </a:pPr>
              <a:r>
                <a:rPr lang="en-US" altLang="zh-CN" sz="22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5.1 </a:t>
              </a:r>
              <a:r>
                <a:rPr lang="zh-CN" altLang="en-US" sz="22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脚注和引证 </a:t>
              </a:r>
              <a:r>
                <a:rPr lang="en-US" altLang="zh-CN" sz="22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Footnote and Citation</a:t>
              </a:r>
              <a:endParaRPr lang="en-US" altLang="zh-CN" sz="2200" u="sng" dirty="0">
                <a:solidFill>
                  <a:schemeClr val="bg1"/>
                </a:solidFill>
                <a:latin typeface="Times New Roman" panose="02020603050405020304" pitchFamily="18" charset="0"/>
                <a:cs typeface="+mn-ea"/>
                <a:sym typeface="+mn-lt"/>
              </a:endParaRPr>
            </a:p>
          </p:txBody>
        </p:sp>
      </p:grpSp>
      <p:grpSp>
        <p:nvGrpSpPr>
          <p:cNvPr id="52" name="组合 51">
            <a:extLst>
              <a:ext uri="{FF2B5EF4-FFF2-40B4-BE49-F238E27FC236}">
                <a16:creationId xmlns:a16="http://schemas.microsoft.com/office/drawing/2014/main" id="{0C5B98CC-033B-4063-B430-BB8873A29092}"/>
              </a:ext>
            </a:extLst>
          </p:cNvPr>
          <p:cNvGrpSpPr/>
          <p:nvPr/>
        </p:nvGrpSpPr>
        <p:grpSpPr>
          <a:xfrm>
            <a:off x="2167919" y="4376553"/>
            <a:ext cx="7875958" cy="1038765"/>
            <a:chOff x="2245266" y="2062339"/>
            <a:chExt cx="2415361" cy="915876"/>
          </a:xfrm>
          <a:noFill/>
        </p:grpSpPr>
        <p:sp>
          <p:nvSpPr>
            <p:cNvPr id="53" name="圆角矩形 1">
              <a:extLst>
                <a:ext uri="{FF2B5EF4-FFF2-40B4-BE49-F238E27FC236}">
                  <a16:creationId xmlns:a16="http://schemas.microsoft.com/office/drawing/2014/main" id="{E929EF67-D258-4757-9EA8-03695F9BB8B9}"/>
                </a:ext>
              </a:extLst>
            </p:cNvPr>
            <p:cNvSpPr/>
            <p:nvPr/>
          </p:nvSpPr>
          <p:spPr>
            <a:xfrm>
              <a:off x="2245266" y="2062339"/>
              <a:ext cx="2415361" cy="9158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4" name="文本框 53">
              <a:extLst>
                <a:ext uri="{FF2B5EF4-FFF2-40B4-BE49-F238E27FC236}">
                  <a16:creationId xmlns:a16="http://schemas.microsoft.com/office/drawing/2014/main" id="{A1C71398-ED91-485D-A2D9-48C93CEED616}"/>
                </a:ext>
              </a:extLst>
            </p:cNvPr>
            <p:cNvSpPr txBox="1"/>
            <p:nvPr/>
          </p:nvSpPr>
          <p:spPr>
            <a:xfrm>
              <a:off x="2294425" y="2225050"/>
              <a:ext cx="1723864" cy="437125"/>
            </a:xfrm>
            <a:prstGeom prst="rect">
              <a:avLst/>
            </a:prstGeom>
            <a:grpFill/>
          </p:spPr>
          <p:txBody>
            <a:bodyPr wrap="square" rtlCol="0">
              <a:spAutoFit/>
            </a:bodyPr>
            <a:lstStyle/>
            <a:p>
              <a:pPr>
                <a:lnSpc>
                  <a:spcPct val="130000"/>
                </a:lnSpc>
                <a:spcBef>
                  <a:spcPts val="600"/>
                </a:spcBef>
              </a:pPr>
              <a:r>
                <a:rPr lang="en-US" altLang="zh-CN" sz="22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5.3 </a:t>
              </a:r>
              <a:r>
                <a:rPr lang="zh-CN" altLang="en-US" sz="22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参考书目单 </a:t>
              </a:r>
              <a:r>
                <a:rPr lang="en-US" altLang="zh-CN" sz="22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Reference list</a:t>
              </a:r>
              <a:endParaRPr lang="zh-CN" altLang="en-US" sz="2200" u="sng" dirty="0">
                <a:solidFill>
                  <a:schemeClr val="bg1"/>
                </a:solidFill>
                <a:latin typeface="Times New Roman" panose="02020603050405020304" pitchFamily="18" charset="0"/>
                <a:cs typeface="+mn-ea"/>
                <a:sym typeface="+mn-lt"/>
              </a:endParaRPr>
            </a:p>
          </p:txBody>
        </p:sp>
      </p:grpSp>
      <p:sp>
        <p:nvSpPr>
          <p:cNvPr id="27" name="圆角矩形 1">
            <a:extLst>
              <a:ext uri="{FF2B5EF4-FFF2-40B4-BE49-F238E27FC236}">
                <a16:creationId xmlns:a16="http://schemas.microsoft.com/office/drawing/2014/main" id="{7B2B02AB-5F0D-4771-A117-B58FFE606450}"/>
              </a:ext>
            </a:extLst>
          </p:cNvPr>
          <p:cNvSpPr/>
          <p:nvPr/>
        </p:nvSpPr>
        <p:spPr>
          <a:xfrm>
            <a:off x="2167920" y="2989676"/>
            <a:ext cx="7861128" cy="10387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id="{E3EB3A85-2818-4300-8E8D-739686955A05}"/>
              </a:ext>
            </a:extLst>
          </p:cNvPr>
          <p:cNvSpPr txBox="1"/>
          <p:nvPr/>
        </p:nvSpPr>
        <p:spPr>
          <a:xfrm>
            <a:off x="2310902" y="3164228"/>
            <a:ext cx="7570195" cy="495777"/>
          </a:xfrm>
          <a:prstGeom prst="rect">
            <a:avLst/>
          </a:prstGeom>
          <a:noFill/>
        </p:spPr>
        <p:txBody>
          <a:bodyPr wrap="square" rtlCol="0">
            <a:spAutoFit/>
          </a:bodyPr>
          <a:lstStyle/>
          <a:p>
            <a:pPr>
              <a:lnSpc>
                <a:spcPct val="130000"/>
              </a:lnSpc>
              <a:spcBef>
                <a:spcPts val="600"/>
              </a:spcBef>
            </a:pPr>
            <a:r>
              <a:rPr lang="en-US" altLang="zh-CN" sz="22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5.2 </a:t>
            </a:r>
            <a:r>
              <a:rPr lang="zh-CN" altLang="en-US" sz="22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间接引用和直接引用 </a:t>
            </a:r>
            <a:r>
              <a:rPr lang="en-US" altLang="zh-CN" sz="22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Indirect and Direct Citation</a:t>
            </a:r>
            <a:endParaRPr lang="en-US" altLang="zh-CN" sz="2200" u="sng" dirty="0">
              <a:solidFill>
                <a:schemeClr val="bg1"/>
              </a:solidFill>
              <a:latin typeface="Times New Roman" panose="02020603050405020304" pitchFamily="18" charset="0"/>
              <a:cs typeface="+mn-ea"/>
              <a:sym typeface="+mn-lt"/>
            </a:endParaRPr>
          </a:p>
        </p:txBody>
      </p:sp>
    </p:spTree>
    <p:extLst>
      <p:ext uri="{BB962C8B-B14F-4D97-AF65-F5344CB8AC3E}">
        <p14:creationId xmlns:p14="http://schemas.microsoft.com/office/powerpoint/2010/main" val="1894997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857751" y="1445581"/>
            <a:ext cx="7187870" cy="497541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    在西方学术界，论文规格，特别是博士论文规格，是非常讲究的，其文献排列</a:t>
            </a:r>
            <a:r>
              <a:rPr lang="zh-CN" altLang="en-US" sz="2200" dirty="0" smtClean="0">
                <a:solidFill>
                  <a:schemeClr val="tx1"/>
                </a:solidFill>
                <a:latin typeface="Times New Roman" panose="02020603050405020304" pitchFamily="18" charset="0"/>
                <a:ea typeface="+mn-ea"/>
                <a:cs typeface="+mn-cs"/>
                <a:sym typeface="+mn-lt"/>
              </a:rPr>
              <a:t>必须按规定</a:t>
            </a:r>
            <a:r>
              <a:rPr lang="zh-CN" altLang="en-US" sz="2200" dirty="0">
                <a:solidFill>
                  <a:schemeClr val="tx1"/>
                </a:solidFill>
                <a:latin typeface="Times New Roman" panose="02020603050405020304" pitchFamily="18" charset="0"/>
                <a:ea typeface="+mn-ea"/>
                <a:cs typeface="+mn-cs"/>
                <a:sym typeface="+mn-lt"/>
              </a:rPr>
              <a:t>样式。目前，英美国家最流行两种文献摘录风格，</a:t>
            </a:r>
            <a:r>
              <a:rPr lang="zh-CN" altLang="en-US" sz="2200" b="1" dirty="0">
                <a:solidFill>
                  <a:srgbClr val="FF0000"/>
                </a:solidFill>
                <a:latin typeface="Times New Roman" panose="02020603050405020304" pitchFamily="18" charset="0"/>
                <a:ea typeface="+mn-ea"/>
                <a:cs typeface="+mn-cs"/>
                <a:sym typeface="+mn-lt"/>
              </a:rPr>
              <a:t>一种叫</a:t>
            </a:r>
            <a:r>
              <a:rPr lang="en-US" altLang="zh-CN" sz="2200" b="1" dirty="0">
                <a:solidFill>
                  <a:srgbClr val="FF0000"/>
                </a:solidFill>
                <a:latin typeface="Times New Roman" panose="02020603050405020304" pitchFamily="18" charset="0"/>
                <a:ea typeface="+mn-ea"/>
                <a:cs typeface="+mn-cs"/>
                <a:sym typeface="+mn-lt"/>
              </a:rPr>
              <a:t>MLA</a:t>
            </a:r>
            <a:r>
              <a:rPr lang="zh-CN" altLang="en-US" sz="2200" b="1" dirty="0">
                <a:solidFill>
                  <a:srgbClr val="FF0000"/>
                </a:solidFill>
                <a:latin typeface="Times New Roman" panose="02020603050405020304" pitchFamily="18" charset="0"/>
                <a:ea typeface="+mn-ea"/>
                <a:cs typeface="+mn-cs"/>
                <a:sym typeface="+mn-lt"/>
              </a:rPr>
              <a:t>风格，它主要用于</a:t>
            </a:r>
            <a:r>
              <a:rPr lang="zh-CN" altLang="en-US" sz="2200" b="1" dirty="0" smtClean="0">
                <a:solidFill>
                  <a:srgbClr val="FF0000"/>
                </a:solidFill>
                <a:latin typeface="Times New Roman" panose="02020603050405020304" pitchFamily="18" charset="0"/>
                <a:ea typeface="+mn-ea"/>
                <a:cs typeface="+mn-cs"/>
                <a:sym typeface="+mn-lt"/>
              </a:rPr>
              <a:t>人文科学</a:t>
            </a:r>
            <a:r>
              <a:rPr lang="zh-CN" altLang="en-US" sz="2200" b="1" dirty="0">
                <a:solidFill>
                  <a:srgbClr val="FF0000"/>
                </a:solidFill>
                <a:latin typeface="Times New Roman" panose="02020603050405020304" pitchFamily="18" charset="0"/>
                <a:ea typeface="+mn-ea"/>
                <a:cs typeface="+mn-cs"/>
                <a:sym typeface="+mn-lt"/>
              </a:rPr>
              <a:t>；</a:t>
            </a:r>
            <a:r>
              <a:rPr lang="zh-CN" altLang="en-US" sz="2200" b="1" dirty="0" smtClean="0">
                <a:solidFill>
                  <a:srgbClr val="FF0000"/>
                </a:solidFill>
                <a:latin typeface="Times New Roman" panose="02020603050405020304" pitchFamily="18" charset="0"/>
                <a:ea typeface="+mn-ea"/>
                <a:cs typeface="+mn-cs"/>
                <a:sym typeface="+mn-lt"/>
              </a:rPr>
              <a:t>另</a:t>
            </a:r>
            <a:r>
              <a:rPr lang="zh-CN" altLang="en-US" sz="2200" b="1" dirty="0">
                <a:solidFill>
                  <a:srgbClr val="FF0000"/>
                </a:solidFill>
                <a:latin typeface="Times New Roman" panose="02020603050405020304" pitchFamily="18" charset="0"/>
                <a:ea typeface="+mn-ea"/>
                <a:cs typeface="+mn-cs"/>
                <a:sym typeface="+mn-lt"/>
              </a:rPr>
              <a:t>一种叫</a:t>
            </a:r>
            <a:r>
              <a:rPr lang="en-US" altLang="zh-CN" sz="2200" b="1" dirty="0">
                <a:solidFill>
                  <a:srgbClr val="FF0000"/>
                </a:solidFill>
                <a:latin typeface="Times New Roman" panose="02020603050405020304" pitchFamily="18" charset="0"/>
                <a:ea typeface="+mn-ea"/>
                <a:cs typeface="+mn-cs"/>
                <a:sym typeface="+mn-lt"/>
              </a:rPr>
              <a:t>APA</a:t>
            </a:r>
            <a:r>
              <a:rPr lang="zh-CN" altLang="en-US" sz="2200" b="1" dirty="0">
                <a:solidFill>
                  <a:srgbClr val="FF0000"/>
                </a:solidFill>
                <a:latin typeface="Times New Roman" panose="02020603050405020304" pitchFamily="18" charset="0"/>
                <a:ea typeface="+mn-ea"/>
                <a:cs typeface="+mn-cs"/>
                <a:sym typeface="+mn-lt"/>
              </a:rPr>
              <a:t>风格，用于社会、物理、生物等学科，也用于商学和教育学。 </a:t>
            </a:r>
            <a:r>
              <a:rPr lang="zh-CN" altLang="en-US" sz="2200" dirty="0">
                <a:solidFill>
                  <a:schemeClr val="tx1"/>
                </a:solidFill>
                <a:latin typeface="Times New Roman" panose="02020603050405020304" pitchFamily="18" charset="0"/>
                <a:ea typeface="+mn-ea"/>
                <a:cs typeface="+mn-cs"/>
                <a:sym typeface="+mn-lt"/>
              </a:rPr>
              <a:t>我们这里主要介绍</a:t>
            </a:r>
            <a:r>
              <a:rPr lang="en-US" altLang="zh-CN" sz="2200" dirty="0">
                <a:solidFill>
                  <a:schemeClr val="tx1"/>
                </a:solidFill>
                <a:latin typeface="Times New Roman" panose="02020603050405020304" pitchFamily="18" charset="0"/>
                <a:ea typeface="+mn-ea"/>
                <a:cs typeface="+mn-cs"/>
                <a:sym typeface="+mn-lt"/>
              </a:rPr>
              <a:t>APA</a:t>
            </a:r>
            <a:r>
              <a:rPr lang="zh-CN" altLang="en-US" sz="2200" dirty="0">
                <a:solidFill>
                  <a:schemeClr val="tx1"/>
                </a:solidFill>
                <a:latin typeface="Times New Roman" panose="02020603050405020304" pitchFamily="18" charset="0"/>
                <a:ea typeface="+mn-ea"/>
                <a:cs typeface="+mn-cs"/>
                <a:sym typeface="+mn-lt"/>
              </a:rPr>
              <a:t>风格。</a:t>
            </a:r>
            <a:r>
              <a:rPr lang="en-US" altLang="zh-CN" sz="2200" dirty="0">
                <a:solidFill>
                  <a:schemeClr val="tx1"/>
                </a:solidFill>
                <a:latin typeface="Times New Roman" panose="02020603050405020304" pitchFamily="18" charset="0"/>
                <a:ea typeface="+mn-ea"/>
                <a:cs typeface="+mn-cs"/>
                <a:sym typeface="+mn-lt"/>
              </a:rPr>
              <a:t>APA</a:t>
            </a:r>
            <a:r>
              <a:rPr lang="zh-CN" altLang="en-US" sz="2200" dirty="0">
                <a:solidFill>
                  <a:schemeClr val="tx1"/>
                </a:solidFill>
                <a:latin typeface="Times New Roman" panose="02020603050405020304" pitchFamily="18" charset="0"/>
                <a:ea typeface="+mn-ea"/>
                <a:cs typeface="+mn-cs"/>
                <a:sym typeface="+mn-lt"/>
              </a:rPr>
              <a:t>风格的主要权威刊物叫</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美国心理学协会出版手册</a:t>
            </a:r>
            <a:r>
              <a:rPr lang="en-US" altLang="zh-CN" sz="2200" dirty="0">
                <a:solidFill>
                  <a:schemeClr val="tx1"/>
                </a:solidFill>
                <a:latin typeface="Times New Roman" panose="02020603050405020304" pitchFamily="18" charset="0"/>
                <a:ea typeface="+mn-ea"/>
                <a:cs typeface="+mn-cs"/>
                <a:sym typeface="+mn-lt"/>
              </a:rPr>
              <a:t>》 </a:t>
            </a:r>
            <a:r>
              <a:rPr lang="en-US" altLang="zh-CN" sz="2200" i="1" u="sng" dirty="0">
                <a:solidFill>
                  <a:srgbClr val="FF0000"/>
                </a:solidFill>
                <a:latin typeface="Times New Roman" panose="02020603050405020304" pitchFamily="18" charset="0"/>
                <a:ea typeface="+mn-ea"/>
                <a:cs typeface="+mn-cs"/>
                <a:sym typeface="+mn-lt"/>
              </a:rPr>
              <a:t>Publication Manual of the American Psychological Association</a:t>
            </a:r>
            <a:r>
              <a:rPr lang="zh-CN" altLang="en-US" sz="2200" dirty="0">
                <a:solidFill>
                  <a:schemeClr val="tx1"/>
                </a:solidFill>
                <a:latin typeface="Times New Roman" panose="02020603050405020304" pitchFamily="18" charset="0"/>
                <a:ea typeface="+mn-ea"/>
                <a:cs typeface="+mn-cs"/>
                <a:sym typeface="+mn-lt"/>
              </a:rPr>
              <a:t>，最新的是</a:t>
            </a:r>
            <a:r>
              <a:rPr lang="en-US" altLang="zh-CN" sz="2200" dirty="0">
                <a:solidFill>
                  <a:schemeClr val="tx1"/>
                </a:solidFill>
                <a:latin typeface="Times New Roman" panose="02020603050405020304" pitchFamily="18" charset="0"/>
                <a:ea typeface="+mn-ea"/>
                <a:cs typeface="+mn-cs"/>
                <a:sym typeface="+mn-lt"/>
              </a:rPr>
              <a:t>1994</a:t>
            </a:r>
            <a:r>
              <a:rPr lang="zh-CN" altLang="en-US" sz="2200" dirty="0">
                <a:solidFill>
                  <a:schemeClr val="tx1"/>
                </a:solidFill>
                <a:latin typeface="Times New Roman" panose="02020603050405020304" pitchFamily="18" charset="0"/>
                <a:ea typeface="+mn-ea"/>
                <a:cs typeface="+mn-cs"/>
                <a:sym typeface="+mn-lt"/>
              </a:rPr>
              <a:t>年出版的第四版，它也是本书关于</a:t>
            </a:r>
            <a:r>
              <a:rPr lang="en-US" altLang="zh-CN" sz="2200" dirty="0">
                <a:solidFill>
                  <a:schemeClr val="tx1"/>
                </a:solidFill>
                <a:latin typeface="Times New Roman" panose="02020603050405020304" pitchFamily="18" charset="0"/>
                <a:ea typeface="+mn-ea"/>
                <a:cs typeface="+mn-cs"/>
                <a:sym typeface="+mn-lt"/>
              </a:rPr>
              <a:t>APA </a:t>
            </a:r>
            <a:r>
              <a:rPr lang="zh-CN" altLang="en-US" sz="2200" dirty="0">
                <a:solidFill>
                  <a:schemeClr val="tx1"/>
                </a:solidFill>
                <a:latin typeface="Times New Roman" panose="02020603050405020304" pitchFamily="18" charset="0"/>
                <a:ea typeface="+mn-ea"/>
                <a:cs typeface="+mn-cs"/>
                <a:sym typeface="+mn-lt"/>
              </a:rPr>
              <a:t>风格论述的主要根据。 </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7949871" cy="653984"/>
            <a:chOff x="2277191" y="2378482"/>
            <a:chExt cx="5586764"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5586764"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5325403"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5.1 </a:t>
              </a:r>
              <a:r>
                <a:rPr lang="zh-CN" altLang="en-US" sz="2200" dirty="0">
                  <a:solidFill>
                    <a:schemeClr val="bg1"/>
                  </a:solidFill>
                  <a:latin typeface="Times New Roman" panose="02020603050405020304" pitchFamily="18" charset="0"/>
                  <a:cs typeface="+mn-ea"/>
                  <a:sym typeface="+mn-lt"/>
                </a:rPr>
                <a:t>脚注和引证 </a:t>
              </a:r>
              <a:r>
                <a:rPr lang="en-US" altLang="zh-CN" sz="2200" dirty="0">
                  <a:solidFill>
                    <a:schemeClr val="bg1"/>
                  </a:solidFill>
                  <a:latin typeface="Times New Roman" panose="02020603050405020304" pitchFamily="18" charset="0"/>
                  <a:cs typeface="+mn-ea"/>
                  <a:sym typeface="+mn-lt"/>
                </a:rPr>
                <a:t>Footnote and Citation</a:t>
              </a:r>
            </a:p>
          </p:txBody>
        </p:sp>
      </p:gr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3" y="183880"/>
            <a:ext cx="6435012" cy="652366"/>
          </a:xfrm>
        </p:spPr>
        <p:txBody>
          <a:bodyPr>
            <a:normAutofit/>
          </a:bodyPr>
          <a:lstStyle/>
          <a:p>
            <a:r>
              <a:rPr kumimoji="1" lang="zh-CN" altLang="en-US" dirty="0">
                <a:cs typeface="+mn-ea"/>
                <a:sym typeface="+mn-lt"/>
              </a:rPr>
              <a:t>文献</a:t>
            </a:r>
            <a:r>
              <a:rPr kumimoji="1" lang="zh-CN" altLang="en-US">
                <a:cs typeface="+mn-ea"/>
                <a:sym typeface="+mn-lt"/>
              </a:rPr>
              <a:t>的</a:t>
            </a:r>
            <a:r>
              <a:rPr kumimoji="1" lang="zh-CN" altLang="en-US" smtClean="0">
                <a:cs typeface="+mn-ea"/>
                <a:sym typeface="+mn-lt"/>
              </a:rPr>
              <a:t>摘录 </a:t>
            </a:r>
            <a:r>
              <a:rPr kumimoji="1" lang="en-US" altLang="zh-CN" smtClean="0">
                <a:cs typeface="+mn-ea"/>
                <a:sym typeface="+mn-lt"/>
              </a:rPr>
              <a:t>Citation </a:t>
            </a:r>
            <a:r>
              <a:rPr kumimoji="1" lang="en-US" altLang="zh-CN" dirty="0">
                <a:cs typeface="+mn-ea"/>
                <a:sym typeface="+mn-lt"/>
              </a:rPr>
              <a:t>in Research Paper</a:t>
            </a:r>
            <a:endParaRPr lang="zh-CN" altLang="en-US" dirty="0"/>
          </a:p>
        </p:txBody>
      </p:sp>
      <p:pic>
        <p:nvPicPr>
          <p:cNvPr id="7" name="图片 6">
            <a:extLst>
              <a:ext uri="{FF2B5EF4-FFF2-40B4-BE49-F238E27FC236}">
                <a16:creationId xmlns:a16="http://schemas.microsoft.com/office/drawing/2014/main" id="{CC1D699C-A690-164A-9A43-7107F26C2568}"/>
              </a:ext>
            </a:extLst>
          </p:cNvPr>
          <p:cNvPicPr>
            <a:picLocks noChangeAspect="1"/>
          </p:cNvPicPr>
          <p:nvPr/>
        </p:nvPicPr>
        <p:blipFill>
          <a:blip r:embed="rId3"/>
          <a:stretch>
            <a:fillRect/>
          </a:stretch>
        </p:blipFill>
        <p:spPr>
          <a:xfrm>
            <a:off x="0" y="2609850"/>
            <a:ext cx="4622033" cy="3081355"/>
          </a:xfrm>
          <a:prstGeom prst="rect">
            <a:avLst/>
          </a:prstGeom>
        </p:spPr>
      </p:pic>
      <p:sp>
        <p:nvSpPr>
          <p:cNvPr id="12" name="动作按钮: 后退或前一项 11">
            <a:hlinkClick r:id="rId4" action="ppaction://hlinksldjump" highlightClick="1"/>
            <a:extLst>
              <a:ext uri="{FF2B5EF4-FFF2-40B4-BE49-F238E27FC236}">
                <a16:creationId xmlns:a16="http://schemas.microsoft.com/office/drawing/2014/main" id="{DCB220E9-4BD7-4433-AB85-264D615D8BF9}"/>
              </a:ext>
            </a:extLst>
          </p:cNvPr>
          <p:cNvSpPr/>
          <p:nvPr/>
        </p:nvSpPr>
        <p:spPr>
          <a:xfrm>
            <a:off x="8999401" y="854844"/>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45005103"/>
      </p:ext>
    </p:extLst>
  </p:cSld>
  <p:clrMapOvr>
    <a:masterClrMapping/>
  </p:clrMapOvr>
  <p:transition spd="slow">
    <p:push dir="u"/>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666751"/>
            <a:ext cx="12045620" cy="5754242"/>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marL="457200" indent="-457200">
              <a:lnSpc>
                <a:spcPct val="150000"/>
              </a:lnSpc>
              <a:buAutoNum type="arabicPeriod"/>
            </a:pPr>
            <a:r>
              <a:rPr lang="zh-CN" altLang="en-US" sz="2200" dirty="0">
                <a:solidFill>
                  <a:srgbClr val="FF0000"/>
                </a:solidFill>
                <a:latin typeface="Times New Roman" panose="02020603050405020304" pitchFamily="18" charset="0"/>
                <a:ea typeface="+mn-ea"/>
                <a:cs typeface="+mn-cs"/>
                <a:sym typeface="+mn-lt"/>
              </a:rPr>
              <a:t>脚注</a:t>
            </a:r>
            <a:r>
              <a:rPr lang="en-US" altLang="zh-CN" sz="2200" dirty="0">
                <a:solidFill>
                  <a:srgbClr val="FF0000"/>
                </a:solidFill>
                <a:latin typeface="Times New Roman" panose="02020603050405020304" pitchFamily="18" charset="0"/>
                <a:ea typeface="+mn-ea"/>
                <a:cs typeface="+mn-cs"/>
                <a:sym typeface="+mn-lt"/>
              </a:rPr>
              <a:t>(footnote</a:t>
            </a:r>
            <a:r>
              <a:rPr lang="en-US" altLang="zh-CN" sz="2200" dirty="0" smtClean="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上面</a:t>
            </a:r>
            <a:r>
              <a:rPr lang="zh-CN" altLang="en-US" sz="2200" dirty="0">
                <a:solidFill>
                  <a:schemeClr val="tx1"/>
                </a:solidFill>
                <a:latin typeface="Times New Roman" panose="02020603050405020304" pitchFamily="18" charset="0"/>
                <a:ea typeface="+mn-ea"/>
                <a:cs typeface="+mn-cs"/>
                <a:sym typeface="+mn-lt"/>
              </a:rPr>
              <a:t>讲过，凡引用他人材料或观点，均需注明出处，并要提及原作者的名字。注明出处传统上用</a:t>
            </a:r>
            <a:r>
              <a:rPr lang="zh-CN" altLang="en-US" sz="2200" dirty="0" smtClean="0">
                <a:solidFill>
                  <a:schemeClr val="tx1"/>
                </a:solidFill>
                <a:latin typeface="Times New Roman" panose="02020603050405020304" pitchFamily="18" charset="0"/>
                <a:ea typeface="+mn-ea"/>
                <a:cs typeface="+mn-cs"/>
                <a:sym typeface="+mn-lt"/>
              </a:rPr>
              <a:t>脚注，它</a:t>
            </a:r>
            <a:r>
              <a:rPr lang="zh-CN" altLang="en-US" sz="2200" dirty="0">
                <a:solidFill>
                  <a:schemeClr val="tx1"/>
                </a:solidFill>
                <a:latin typeface="Times New Roman" panose="02020603050405020304" pitchFamily="18" charset="0"/>
                <a:ea typeface="+mn-ea"/>
                <a:cs typeface="+mn-cs"/>
                <a:sym typeface="+mn-lt"/>
              </a:rPr>
              <a:t>放在引文同一页的底部，在脚注中要提及作者姓名，所引用刊物和文章的名字，出版社及出版年月等。作者也可在脚注中稍稍发挥自己</a:t>
            </a:r>
            <a:r>
              <a:rPr lang="zh-CN" altLang="en-US" sz="2200" dirty="0" smtClean="0">
                <a:solidFill>
                  <a:schemeClr val="tx1"/>
                </a:solidFill>
                <a:latin typeface="Times New Roman" panose="02020603050405020304" pitchFamily="18" charset="0"/>
                <a:ea typeface="+mn-ea"/>
                <a:cs typeface="+mn-cs"/>
                <a:sym typeface="+mn-lt"/>
              </a:rPr>
              <a:t>的观点</a:t>
            </a:r>
            <a:r>
              <a:rPr lang="zh-CN" altLang="en-US" sz="2200" dirty="0">
                <a:solidFill>
                  <a:schemeClr val="tx1"/>
                </a:solidFill>
                <a:latin typeface="Times New Roman" panose="02020603050405020304" pitchFamily="18" charset="0"/>
                <a:ea typeface="+mn-ea"/>
                <a:cs typeface="+mn-cs"/>
                <a:sym typeface="+mn-lt"/>
              </a:rPr>
              <a:t>或作些评论。在论文的最后，还要把引文的出处按在文章中出现的先后次序或按</a:t>
            </a:r>
            <a:r>
              <a:rPr lang="zh-CN" altLang="en-US" sz="2200" dirty="0" smtClean="0">
                <a:solidFill>
                  <a:schemeClr val="tx1"/>
                </a:solidFill>
                <a:latin typeface="Times New Roman" panose="02020603050405020304" pitchFamily="18" charset="0"/>
                <a:ea typeface="+mn-ea"/>
                <a:cs typeface="+mn-cs"/>
                <a:sym typeface="+mn-lt"/>
              </a:rPr>
              <a:t>作者姓氏</a:t>
            </a:r>
            <a:r>
              <a:rPr lang="zh-CN" altLang="en-US" sz="2200" dirty="0">
                <a:solidFill>
                  <a:schemeClr val="tx1"/>
                </a:solidFill>
                <a:latin typeface="Times New Roman" panose="02020603050405020304" pitchFamily="18" charset="0"/>
                <a:ea typeface="+mn-ea"/>
                <a:cs typeface="+mn-cs"/>
                <a:sym typeface="+mn-lt"/>
              </a:rPr>
              <a:t>的字母顺序重新排列，把在脚注里提供过的信息，重复一遍，</a:t>
            </a:r>
            <a:r>
              <a:rPr lang="zh-CN" altLang="en-US" sz="2200" dirty="0">
                <a:solidFill>
                  <a:srgbClr val="FF0000"/>
                </a:solidFill>
                <a:latin typeface="Times New Roman" panose="02020603050405020304" pitchFamily="18" charset="0"/>
                <a:ea typeface="+mn-ea"/>
                <a:cs typeface="+mn-cs"/>
                <a:sym typeface="+mn-lt"/>
              </a:rPr>
              <a:t>这叫参考书目或叫参考文献</a:t>
            </a:r>
            <a:r>
              <a:rPr lang="zh-CN" altLang="en-US" sz="2200" dirty="0">
                <a:solidFill>
                  <a:schemeClr val="tx1"/>
                </a:solidFill>
                <a:latin typeface="Times New Roman" panose="02020603050405020304" pitchFamily="18" charset="0"/>
                <a:ea typeface="+mn-ea"/>
                <a:cs typeface="+mn-cs"/>
                <a:sym typeface="+mn-lt"/>
              </a:rPr>
              <a:t>。 </a:t>
            </a:r>
            <a:endParaRPr lang="en-US" altLang="zh-CN" sz="2200" dirty="0">
              <a:solidFill>
                <a:schemeClr val="tx1"/>
              </a:solidFill>
              <a:latin typeface="Times New Roman" panose="02020603050405020304" pitchFamily="18" charset="0"/>
              <a:ea typeface="+mn-ea"/>
              <a:cs typeface="+mn-cs"/>
              <a:sym typeface="+mn-lt"/>
            </a:endParaRPr>
          </a:p>
          <a:p>
            <a:pPr marL="457200" indent="-457200">
              <a:lnSpc>
                <a:spcPct val="150000"/>
              </a:lnSpc>
              <a:buAutoNum type="arabicPeriod"/>
            </a:pPr>
            <a:r>
              <a:rPr lang="zh-CN" altLang="en-US" sz="2200" dirty="0">
                <a:solidFill>
                  <a:srgbClr val="FF0000"/>
                </a:solidFill>
                <a:latin typeface="Times New Roman" panose="02020603050405020304" pitchFamily="18" charset="0"/>
                <a:ea typeface="+mn-ea"/>
                <a:cs typeface="+mn-cs"/>
                <a:sym typeface="+mn-lt"/>
              </a:rPr>
              <a:t>引证</a:t>
            </a:r>
            <a:r>
              <a:rPr lang="en-US" altLang="zh-CN" sz="2200" dirty="0">
                <a:solidFill>
                  <a:srgbClr val="FF0000"/>
                </a:solidFill>
                <a:latin typeface="Times New Roman" panose="02020603050405020304" pitchFamily="18" charset="0"/>
                <a:ea typeface="+mn-ea"/>
                <a:cs typeface="+mn-cs"/>
                <a:sym typeface="+mn-lt"/>
              </a:rPr>
              <a:t>(citation</a:t>
            </a:r>
            <a:r>
              <a:rPr lang="en-US" altLang="zh-CN" sz="2200" dirty="0" smtClean="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脚注</a:t>
            </a:r>
            <a:r>
              <a:rPr lang="zh-CN" altLang="en-US" sz="2200" dirty="0">
                <a:solidFill>
                  <a:schemeClr val="tx1"/>
                </a:solidFill>
                <a:latin typeface="Times New Roman" panose="02020603050405020304" pitchFamily="18" charset="0"/>
                <a:ea typeface="+mn-ea"/>
                <a:cs typeface="+mn-cs"/>
                <a:sym typeface="+mn-lt"/>
              </a:rPr>
              <a:t>有个弊端，就是要把参考文献重复两次，过于繁琐，所以</a:t>
            </a:r>
            <a:r>
              <a:rPr lang="zh-CN" altLang="en-US" sz="2200" dirty="0" smtClean="0">
                <a:solidFill>
                  <a:schemeClr val="tx1"/>
                </a:solidFill>
                <a:latin typeface="Times New Roman" panose="02020603050405020304" pitchFamily="18" charset="0"/>
                <a:ea typeface="+mn-ea"/>
                <a:cs typeface="+mn-cs"/>
                <a:sym typeface="+mn-lt"/>
              </a:rPr>
              <a:t>现在</a:t>
            </a:r>
            <a:r>
              <a:rPr lang="zh-CN" altLang="en-US" sz="2200" dirty="0">
                <a:solidFill>
                  <a:schemeClr val="tx1"/>
                </a:solidFill>
                <a:latin typeface="Times New Roman" panose="02020603050405020304" pitchFamily="18" charset="0"/>
                <a:ea typeface="+mn-ea"/>
                <a:cs typeface="+mn-cs"/>
                <a:sym typeface="+mn-lt"/>
              </a:rPr>
              <a:t>更通常的做法是</a:t>
            </a:r>
            <a:r>
              <a:rPr lang="zh-CN" altLang="en-US" sz="2200" dirty="0">
                <a:solidFill>
                  <a:srgbClr val="FF0000"/>
                </a:solidFill>
                <a:latin typeface="Times New Roman" panose="02020603050405020304" pitchFamily="18" charset="0"/>
                <a:ea typeface="+mn-ea"/>
                <a:cs typeface="+mn-cs"/>
                <a:sym typeface="+mn-lt"/>
              </a:rPr>
              <a:t>把引文出处缩成作者的姓氏和出版年，直接用在正文里，不作单独脚注，这叫做引证。</a:t>
            </a:r>
            <a:r>
              <a:rPr lang="zh-CN" altLang="en-US" sz="2200" dirty="0">
                <a:solidFill>
                  <a:schemeClr val="tx1"/>
                </a:solidFill>
                <a:latin typeface="Times New Roman" panose="02020603050405020304" pitchFamily="18" charset="0"/>
                <a:ea typeface="+mn-ea"/>
                <a:cs typeface="+mn-cs"/>
                <a:sym typeface="+mn-lt"/>
              </a:rPr>
              <a:t>下面我们用一篇文章作为例子，介绍</a:t>
            </a:r>
            <a:r>
              <a:rPr lang="en-US" altLang="zh-CN" sz="2200" dirty="0">
                <a:solidFill>
                  <a:schemeClr val="tx1"/>
                </a:solidFill>
                <a:latin typeface="Times New Roman" panose="02020603050405020304" pitchFamily="18" charset="0"/>
                <a:ea typeface="+mn-ea"/>
                <a:cs typeface="+mn-cs"/>
                <a:sym typeface="+mn-lt"/>
              </a:rPr>
              <a:t>APA</a:t>
            </a:r>
            <a:r>
              <a:rPr lang="zh-CN" altLang="en-US" sz="2200" dirty="0">
                <a:solidFill>
                  <a:schemeClr val="tx1"/>
                </a:solidFill>
                <a:latin typeface="Times New Roman" panose="02020603050405020304" pitchFamily="18" charset="0"/>
                <a:ea typeface="+mn-ea"/>
                <a:cs typeface="+mn-cs"/>
                <a:sym typeface="+mn-lt"/>
              </a:rPr>
              <a:t>风格的引证规格和技巧。该</a:t>
            </a:r>
            <a:r>
              <a:rPr lang="zh-CN" altLang="en-US" sz="2200" dirty="0" smtClean="0">
                <a:solidFill>
                  <a:schemeClr val="tx1"/>
                </a:solidFill>
                <a:latin typeface="Times New Roman" panose="02020603050405020304" pitchFamily="18" charset="0"/>
                <a:ea typeface="+mn-ea"/>
                <a:cs typeface="+mn-cs"/>
                <a:sym typeface="+mn-lt"/>
              </a:rPr>
              <a:t>文作者</a:t>
            </a:r>
            <a:r>
              <a:rPr lang="en-US" altLang="zh-CN" sz="2200" dirty="0">
                <a:solidFill>
                  <a:schemeClr val="tx1"/>
                </a:solidFill>
                <a:latin typeface="Times New Roman" panose="02020603050405020304" pitchFamily="18" charset="0"/>
                <a:ea typeface="+mn-ea"/>
                <a:cs typeface="+mn-cs"/>
                <a:sym typeface="+mn-lt"/>
              </a:rPr>
              <a:t>Dale Johnson</a:t>
            </a:r>
            <a:r>
              <a:rPr lang="zh-CN" altLang="en-US" sz="2200" dirty="0">
                <a:solidFill>
                  <a:schemeClr val="tx1"/>
                </a:solidFill>
                <a:latin typeface="Times New Roman" panose="02020603050405020304" pitchFamily="18" charset="0"/>
                <a:ea typeface="+mn-ea"/>
                <a:cs typeface="+mn-cs"/>
                <a:sym typeface="+mn-lt"/>
              </a:rPr>
              <a:t>引述的是</a:t>
            </a:r>
            <a:r>
              <a:rPr lang="en-US" altLang="zh-CN" sz="2200" dirty="0">
                <a:solidFill>
                  <a:schemeClr val="tx1"/>
                </a:solidFill>
                <a:latin typeface="Times New Roman" panose="02020603050405020304" pitchFamily="18" charset="0"/>
                <a:ea typeface="+mn-ea"/>
                <a:cs typeface="+mn-cs"/>
                <a:sym typeface="+mn-lt"/>
              </a:rPr>
              <a:t>Kaplan 1966</a:t>
            </a:r>
            <a:r>
              <a:rPr lang="zh-CN" altLang="en-US" sz="2200" dirty="0">
                <a:solidFill>
                  <a:schemeClr val="tx1"/>
                </a:solidFill>
                <a:latin typeface="Times New Roman" panose="02020603050405020304" pitchFamily="18" charset="0"/>
                <a:ea typeface="+mn-ea"/>
                <a:cs typeface="+mn-cs"/>
                <a:sym typeface="+mn-lt"/>
              </a:rPr>
              <a:t>年发表的</a:t>
            </a:r>
            <a:r>
              <a:rPr lang="zh-CN" altLang="en-US" sz="2200" dirty="0" smtClean="0">
                <a:solidFill>
                  <a:schemeClr val="tx1"/>
                </a:solidFill>
                <a:latin typeface="Times New Roman" panose="02020603050405020304" pitchFamily="18" charset="0"/>
                <a:ea typeface="+mn-ea"/>
                <a:cs typeface="+mn-cs"/>
                <a:sym typeface="+mn-lt"/>
              </a:rPr>
              <a:t>论文</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p:txBody>
      </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3" y="183880"/>
            <a:ext cx="6435012" cy="652366"/>
          </a:xfrm>
        </p:spPr>
        <p:txBody>
          <a:bodyPr>
            <a:normAutofit/>
          </a:bodyPr>
          <a:lstStyle/>
          <a:p>
            <a:r>
              <a:rPr kumimoji="1" lang="zh-CN" altLang="en-US" dirty="0">
                <a:cs typeface="+mn-ea"/>
                <a:sym typeface="+mn-lt"/>
              </a:rPr>
              <a:t>文献的</a:t>
            </a:r>
            <a:r>
              <a:rPr kumimoji="1" lang="zh-CN" altLang="en-US" dirty="0" smtClean="0">
                <a:cs typeface="+mn-ea"/>
                <a:sym typeface="+mn-lt"/>
              </a:rPr>
              <a:t>摘录 </a:t>
            </a:r>
            <a:r>
              <a:rPr kumimoji="1" lang="en-US" altLang="zh-CN" dirty="0" smtClean="0">
                <a:cs typeface="+mn-ea"/>
                <a:sym typeface="+mn-lt"/>
              </a:rPr>
              <a:t>Citation </a:t>
            </a:r>
            <a:r>
              <a:rPr kumimoji="1" lang="en-US" altLang="zh-CN" dirty="0">
                <a:cs typeface="+mn-ea"/>
                <a:sym typeface="+mn-lt"/>
              </a:rPr>
              <a:t>in Research Paper</a:t>
            </a:r>
            <a:endParaRPr lang="zh-CN" altLang="en-US" dirty="0"/>
          </a:p>
        </p:txBody>
      </p:sp>
    </p:spTree>
    <p:extLst>
      <p:ext uri="{BB962C8B-B14F-4D97-AF65-F5344CB8AC3E}">
        <p14:creationId xmlns:p14="http://schemas.microsoft.com/office/powerpoint/2010/main" val="3098796623"/>
      </p:ext>
    </p:extLst>
  </p:cSld>
  <p:clrMapOvr>
    <a:masterClrMapping/>
  </p:clrMapOvr>
  <p:transition spd="slow">
    <p:push dir="u"/>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0"/>
            <a:ext cx="12192000" cy="6863417"/>
          </a:xfrm>
          <a:prstGeom prst="rect">
            <a:avLst/>
          </a:prstGeom>
          <a:solidFill>
            <a:schemeClr val="bg1"/>
          </a:solidFill>
        </p:spPr>
        <p:txBody>
          <a:bodyPr wrap="square">
            <a:spAutoFit/>
          </a:bodyPr>
          <a:lstStyle/>
          <a:p>
            <a:pPr algn="ctr"/>
            <a:r>
              <a:rPr lang="en-US" altLang="zh-CN" sz="2200" b="1" dirty="0">
                <a:latin typeface="Times" pitchFamily="2" charset="0"/>
              </a:rPr>
              <a:t>Cultural Patterns and Rhetoric </a:t>
            </a:r>
          </a:p>
          <a:p>
            <a:pPr algn="r"/>
            <a:r>
              <a:rPr lang="en-US" altLang="zh-CN" sz="2200" i="1" dirty="0">
                <a:latin typeface="Times" pitchFamily="2" charset="0"/>
              </a:rPr>
              <a:t>Dale Johnson </a:t>
            </a:r>
          </a:p>
          <a:p>
            <a:pPr algn="just"/>
            <a:r>
              <a:rPr lang="zh-CN" altLang="en-US" sz="2200" dirty="0">
                <a:latin typeface="Times" pitchFamily="2" charset="0"/>
              </a:rPr>
              <a:t>    </a:t>
            </a:r>
            <a:r>
              <a:rPr lang="en-US" altLang="zh-CN" sz="2200" dirty="0">
                <a:latin typeface="Times" pitchFamily="2" charset="0"/>
              </a:rPr>
              <a:t>Just because ESL students are capable of writing good essays in their native languages, they will not necessarily be able to write good essays in English. Students who know all the grammatical patterns of English will not necessarily know English rhetorical patterns. </a:t>
            </a:r>
          </a:p>
          <a:p>
            <a:pPr algn="just"/>
            <a:r>
              <a:rPr lang="en-US" altLang="zh-CN" sz="2200" dirty="0" smtClean="0">
                <a:latin typeface="Times" pitchFamily="2" charset="0"/>
              </a:rPr>
              <a:t>    Kaplan </a:t>
            </a:r>
            <a:r>
              <a:rPr lang="en-US" altLang="zh-CN" sz="2200" dirty="0">
                <a:latin typeface="Times" pitchFamily="2" charset="0"/>
              </a:rPr>
              <a:t>(1966), a North American applied linguist, says that English paragraph development can be contrasted with paragraph development in other cultures. According to Kaplan, the English paragraph is never digressive. </a:t>
            </a:r>
          </a:p>
          <a:p>
            <a:pPr algn="just"/>
            <a:r>
              <a:rPr lang="zh-CN" altLang="en-US" sz="2200" dirty="0">
                <a:latin typeface="Times" pitchFamily="2" charset="0"/>
              </a:rPr>
              <a:t>    </a:t>
            </a:r>
            <a:r>
              <a:rPr lang="en-US" altLang="zh-CN" sz="2200" dirty="0">
                <a:latin typeface="Times" pitchFamily="2" charset="0"/>
              </a:rPr>
              <a:t>He (1966) takes the view that English paragraphs are linear, that is, they get straight to the point. In his words, there is nothing in the paragraph that does not belong here; nothing that does not contribute significantly to the central idea. The flow of ideas occurs in a straight line from the opening sentence to the last sentence. (p.2) </a:t>
            </a:r>
          </a:p>
          <a:p>
            <a:pPr algn="just"/>
            <a:r>
              <a:rPr lang="zh-CN" altLang="en-US" sz="2200" dirty="0">
                <a:latin typeface="Times" pitchFamily="2" charset="0"/>
              </a:rPr>
              <a:t>    </a:t>
            </a:r>
            <a:r>
              <a:rPr lang="en-US" altLang="zh-CN" sz="2200" dirty="0">
                <a:latin typeface="Times" pitchFamily="2" charset="0"/>
              </a:rPr>
              <a:t>To examine whether other cultures value paragraph development that differs from that valued in the United States, Kaplan (1966) analyzed approximately six hundred ESL university student compositions. </a:t>
            </a:r>
          </a:p>
          <a:p>
            <a:pPr algn="just"/>
            <a:r>
              <a:rPr lang="en-US" altLang="zh-CN" sz="2200" dirty="0" smtClean="0">
                <a:latin typeface="Times" pitchFamily="2" charset="0"/>
              </a:rPr>
              <a:t>    Kaplan’s </a:t>
            </a:r>
            <a:r>
              <a:rPr lang="en-US" altLang="zh-CN" sz="2200" dirty="0">
                <a:latin typeface="Times" pitchFamily="2" charset="0"/>
              </a:rPr>
              <a:t>study (1966) suggests that some “Asian” paragraph writing is marked by what he called an “approach by indirection.” His Asian writers were Chinese and Korean. Kaplan states: </a:t>
            </a:r>
          </a:p>
          <a:p>
            <a:pPr algn="just"/>
            <a:r>
              <a:rPr lang="zh-CN" altLang="en-US" sz="2200" dirty="0">
                <a:latin typeface="Times" pitchFamily="2" charset="0"/>
              </a:rPr>
              <a:t>    </a:t>
            </a:r>
            <a:r>
              <a:rPr lang="en-US" altLang="zh-CN" sz="2200" dirty="0">
                <a:latin typeface="Times" pitchFamily="2" charset="0"/>
              </a:rPr>
              <a:t>In this kind of writing, the development of the paragraph may be said to be “turning and turning in a widening </a:t>
            </a:r>
            <a:r>
              <a:rPr lang="en-US" altLang="zh-CN" sz="2200" dirty="0" smtClean="0">
                <a:latin typeface="Times" pitchFamily="2" charset="0"/>
              </a:rPr>
              <a:t>gyre.” </a:t>
            </a:r>
            <a:r>
              <a:rPr lang="en-US" altLang="zh-CN" sz="2200" dirty="0">
                <a:latin typeface="Times" pitchFamily="2" charset="0"/>
              </a:rPr>
              <a:t>The circles or gyres turn around the subject and show it from a variety of tangential views, but the subject is never looked at directly. Things are developed in terms of what they are not, rather than in terms of what they are. (p.12) </a:t>
            </a:r>
          </a:p>
        </p:txBody>
      </p:sp>
    </p:spTree>
    <p:extLst>
      <p:ext uri="{BB962C8B-B14F-4D97-AF65-F5344CB8AC3E}">
        <p14:creationId xmlns:p14="http://schemas.microsoft.com/office/powerpoint/2010/main" val="1202554905"/>
      </p:ext>
    </p:extLst>
  </p:cSld>
  <p:clrMapOvr>
    <a:masterClrMapping/>
  </p:clrMapOvr>
  <p:transition spd="slow">
    <p:push dir="u"/>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1010245"/>
            <a:ext cx="12192000" cy="5847755"/>
          </a:xfrm>
          <a:prstGeom prst="rect">
            <a:avLst/>
          </a:prstGeom>
          <a:solidFill>
            <a:schemeClr val="bg1"/>
          </a:solidFill>
        </p:spPr>
        <p:txBody>
          <a:bodyPr wrap="square">
            <a:spAutoFit/>
          </a:bodyPr>
          <a:lstStyle/>
          <a:p>
            <a:pPr algn="just"/>
            <a:r>
              <a:rPr lang="zh-CN" altLang="en-US" sz="2200" dirty="0">
                <a:latin typeface="Times" pitchFamily="2" charset="0"/>
              </a:rPr>
              <a:t>    </a:t>
            </a:r>
            <a:r>
              <a:rPr lang="en-US" altLang="zh-CN" sz="2200" dirty="0">
                <a:latin typeface="Times" pitchFamily="2" charset="0"/>
              </a:rPr>
              <a:t>As Kaplan points out, such development in a modern English paragraph would strike the English reader as awkward and unnecessarily indirect. </a:t>
            </a:r>
          </a:p>
          <a:p>
            <a:pPr algn="just"/>
            <a:r>
              <a:rPr lang="zh-CN" altLang="en-US" sz="2200" dirty="0">
                <a:latin typeface="Times" pitchFamily="2" charset="0"/>
              </a:rPr>
              <a:t>    </a:t>
            </a:r>
            <a:r>
              <a:rPr lang="en-US" altLang="zh-CN" sz="2200" dirty="0">
                <a:latin typeface="Times" pitchFamily="2" charset="0"/>
              </a:rPr>
              <a:t>Kaplan further suggests that like Asian writing style, Romance language writing style also differs from English. This is because speakers of Romance languages tolerate many more digressions than do speakers of English. What is “off topic” to an English speaker is not “off topic” to a Spanish speaker. </a:t>
            </a:r>
          </a:p>
          <a:p>
            <a:pPr algn="just"/>
            <a:r>
              <a:rPr lang="zh-CN" altLang="en-US" sz="2200" dirty="0">
                <a:latin typeface="Times" pitchFamily="2" charset="0"/>
              </a:rPr>
              <a:t>    </a:t>
            </a:r>
            <a:r>
              <a:rPr lang="en-US" altLang="zh-CN" sz="2200" dirty="0">
                <a:latin typeface="Times" pitchFamily="2" charset="0"/>
              </a:rPr>
              <a:t>Russian paragraph writing style, for Kaplan, is similar to Romance paragraph writing style. He remarks that Russian writers can even digress from digressions. </a:t>
            </a:r>
          </a:p>
          <a:p>
            <a:pPr algn="just"/>
            <a:r>
              <a:rPr lang="zh-CN" altLang="en-US" sz="2200" dirty="0">
                <a:latin typeface="Times" pitchFamily="2" charset="0"/>
              </a:rPr>
              <a:t>    </a:t>
            </a:r>
            <a:r>
              <a:rPr lang="en-US" altLang="zh-CN" sz="2200" dirty="0">
                <a:latin typeface="Times" pitchFamily="2" charset="0"/>
              </a:rPr>
              <a:t>Kaplan (1966) represents the development of various paragraphs in the following manner (p.12). </a:t>
            </a:r>
          </a:p>
          <a:p>
            <a:pPr algn="just"/>
            <a:r>
              <a:rPr lang="zh-CN" altLang="en-US" sz="2200" dirty="0">
                <a:latin typeface="Times" pitchFamily="2" charset="0"/>
              </a:rPr>
              <a:t>    </a:t>
            </a:r>
            <a:r>
              <a:rPr lang="en-US" altLang="zh-CN" sz="2200" dirty="0">
                <a:latin typeface="Times" pitchFamily="2" charset="0"/>
              </a:rPr>
              <a:t>He, of course, cautions that more detailed and accurate descriptions are required before any meaningful contrastive system can be discussed. </a:t>
            </a:r>
          </a:p>
          <a:p>
            <a:pPr algn="just"/>
            <a:r>
              <a:rPr lang="zh-CN" altLang="en-US" sz="2200" dirty="0">
                <a:latin typeface="Times" pitchFamily="2" charset="0"/>
              </a:rPr>
              <a:t>    </a:t>
            </a:r>
            <a:r>
              <a:rPr lang="en-US" altLang="zh-CN" sz="2200" dirty="0">
                <a:latin typeface="Times" pitchFamily="2" charset="0"/>
              </a:rPr>
              <a:t>Kaplan (1966, 1988) argues that each language and each culture has a paragraph development unique to itself, and that mastering this part of the learning of a particular language is important. His discussion is not intended to offer any criticism of other existing paragraph developments; rather it is intended only to demonstrate that other paragraph developments other than those normally written in English do exist. His study demonstrates that writers often write paragraphs which are consistent with the typical paragraph structures appreciated in their own cultures. </a:t>
            </a:r>
          </a:p>
          <a:p>
            <a:pPr algn="just"/>
            <a:endParaRPr lang="en-US" altLang="zh-CN" sz="2200" dirty="0">
              <a:latin typeface="Times" pitchFamily="2" charset="0"/>
            </a:endParaRPr>
          </a:p>
        </p:txBody>
      </p:sp>
    </p:spTree>
    <p:extLst>
      <p:ext uri="{BB962C8B-B14F-4D97-AF65-F5344CB8AC3E}">
        <p14:creationId xmlns:p14="http://schemas.microsoft.com/office/powerpoint/2010/main" val="3207756697"/>
      </p:ext>
    </p:extLst>
  </p:cSld>
  <p:clrMapOvr>
    <a:masterClrMapping/>
  </p:clrMapOvr>
  <p:transition spd="slow">
    <p:push dir="u"/>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882589"/>
            <a:ext cx="12192000" cy="4975411"/>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b="1" dirty="0">
                <a:solidFill>
                  <a:srgbClr val="FF0000"/>
                </a:solidFill>
                <a:latin typeface="Times New Roman" panose="02020603050405020304" pitchFamily="18" charset="0"/>
                <a:ea typeface="+mn-ea"/>
                <a:cs typeface="+mn-cs"/>
                <a:sym typeface="+mn-lt"/>
              </a:rPr>
              <a:t>    引文有两种类型，一是直接引用参考文献资料，二是间接引用</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    间接引用指的是用自己的话对引述材料加以总结归纳</a:t>
            </a:r>
            <a:r>
              <a:rPr lang="en-US" altLang="zh-CN" sz="2200" dirty="0">
                <a:solidFill>
                  <a:schemeClr val="tx1"/>
                </a:solidFill>
                <a:latin typeface="Times New Roman" panose="02020603050405020304" pitchFamily="18" charset="0"/>
                <a:ea typeface="+mn-ea"/>
                <a:cs typeface="+mn-cs"/>
                <a:sym typeface="+mn-lt"/>
              </a:rPr>
              <a:t>(</a:t>
            </a:r>
            <a:r>
              <a:rPr lang="en-US" altLang="zh-CN" sz="2200" i="1" u="sng" dirty="0">
                <a:solidFill>
                  <a:srgbClr val="FF0000"/>
                </a:solidFill>
                <a:latin typeface="Times New Roman" panose="02020603050405020304" pitchFamily="18" charset="0"/>
                <a:ea typeface="+mn-ea"/>
                <a:cs typeface="+mn-cs"/>
                <a:sym typeface="+mn-lt"/>
              </a:rPr>
              <a:t>summarize</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或转述</a:t>
            </a:r>
            <a:r>
              <a:rPr lang="en-US" altLang="zh-CN" sz="2200" dirty="0">
                <a:solidFill>
                  <a:schemeClr val="tx1"/>
                </a:solidFill>
                <a:latin typeface="Times New Roman" panose="02020603050405020304" pitchFamily="18" charset="0"/>
                <a:ea typeface="+mn-ea"/>
                <a:cs typeface="+mn-cs"/>
                <a:sym typeface="+mn-lt"/>
              </a:rPr>
              <a:t>(</a:t>
            </a:r>
            <a:r>
              <a:rPr lang="en-US" altLang="zh-CN" sz="2200" i="1" u="sng" dirty="0">
                <a:solidFill>
                  <a:srgbClr val="FF0000"/>
                </a:solidFill>
                <a:latin typeface="Times New Roman" panose="02020603050405020304" pitchFamily="18" charset="0"/>
                <a:ea typeface="+mn-ea"/>
                <a:cs typeface="+mn-cs"/>
                <a:sym typeface="+mn-lt"/>
              </a:rPr>
              <a:t>paraphrase</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。我们先看如何用引证这一手段来注明间接引用的文献的出处。一般来讲，当把引用材料用自己的话归纳或转述后，在其最后加上作者和引述文章的出版年。举例来说，假如上面引用文章的第一段</a:t>
            </a:r>
            <a:r>
              <a:rPr lang="zh-CN" altLang="en-US" sz="2200" dirty="0" smtClean="0">
                <a:solidFill>
                  <a:schemeClr val="tx1"/>
                </a:solidFill>
                <a:latin typeface="Times New Roman" panose="02020603050405020304" pitchFamily="18" charset="0"/>
                <a:ea typeface="+mn-ea"/>
                <a:cs typeface="+mn-cs"/>
                <a:sym typeface="+mn-lt"/>
              </a:rPr>
              <a:t>，是</a:t>
            </a:r>
            <a:r>
              <a:rPr lang="zh-CN" altLang="en-US" sz="2200" dirty="0">
                <a:solidFill>
                  <a:schemeClr val="tx1"/>
                </a:solidFill>
                <a:latin typeface="Times New Roman" panose="02020603050405020304" pitchFamily="18" charset="0"/>
                <a:ea typeface="+mn-ea"/>
                <a:cs typeface="+mn-cs"/>
                <a:sym typeface="+mn-lt"/>
              </a:rPr>
              <a:t>文章作者</a:t>
            </a:r>
            <a:r>
              <a:rPr lang="en-US" altLang="zh-CN" sz="2200" dirty="0">
                <a:solidFill>
                  <a:schemeClr val="tx1"/>
                </a:solidFill>
                <a:latin typeface="Times New Roman" panose="02020603050405020304" pitchFamily="18" charset="0"/>
                <a:ea typeface="+mn-ea"/>
                <a:cs typeface="+mn-cs"/>
                <a:sym typeface="+mn-lt"/>
              </a:rPr>
              <a:t>Dale </a:t>
            </a:r>
            <a:r>
              <a:rPr lang="en-US" altLang="zh-CN" sz="2200" dirty="0" smtClean="0">
                <a:solidFill>
                  <a:schemeClr val="tx1"/>
                </a:solidFill>
                <a:latin typeface="Times New Roman" panose="02020603050405020304" pitchFamily="18" charset="0"/>
                <a:ea typeface="+mn-ea"/>
                <a:cs typeface="+mn-cs"/>
                <a:sym typeface="+mn-lt"/>
              </a:rPr>
              <a:t>Johnson</a:t>
            </a:r>
            <a:r>
              <a:rPr lang="zh-CN" altLang="en-US" sz="2200" dirty="0" smtClean="0">
                <a:solidFill>
                  <a:schemeClr val="tx1"/>
                </a:solidFill>
                <a:latin typeface="Times New Roman" panose="02020603050405020304" pitchFamily="18" charset="0"/>
                <a:ea typeface="+mn-ea"/>
                <a:cs typeface="+mn-cs"/>
                <a:sym typeface="+mn-lt"/>
              </a:rPr>
              <a:t>引述</a:t>
            </a:r>
            <a:r>
              <a:rPr lang="zh-CN" altLang="en-US" sz="2200" dirty="0">
                <a:solidFill>
                  <a:schemeClr val="tx1"/>
                </a:solidFill>
                <a:latin typeface="Times New Roman" panose="02020603050405020304" pitchFamily="18" charset="0"/>
                <a:ea typeface="+mn-ea"/>
                <a:cs typeface="+mn-cs"/>
                <a:sym typeface="+mn-lt"/>
              </a:rPr>
              <a:t>了</a:t>
            </a:r>
            <a:r>
              <a:rPr lang="en-US" altLang="zh-CN" sz="2200" dirty="0">
                <a:solidFill>
                  <a:schemeClr val="tx1"/>
                </a:solidFill>
                <a:latin typeface="Times New Roman" panose="02020603050405020304" pitchFamily="18" charset="0"/>
                <a:ea typeface="+mn-ea"/>
                <a:cs typeface="+mn-cs"/>
                <a:sym typeface="+mn-lt"/>
              </a:rPr>
              <a:t>Kaplan</a:t>
            </a:r>
            <a:r>
              <a:rPr lang="zh-CN" altLang="en-US" sz="2200" dirty="0">
                <a:solidFill>
                  <a:schemeClr val="tx1"/>
                </a:solidFill>
                <a:latin typeface="Times New Roman" panose="02020603050405020304" pitchFamily="18" charset="0"/>
                <a:ea typeface="+mn-ea"/>
                <a:cs typeface="+mn-cs"/>
                <a:sym typeface="+mn-lt"/>
              </a:rPr>
              <a:t>的观点，而不是作者自己的观点，那么在第一段适当的地方</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一般引证放在所援引的材料之后</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要用小括号注明所援引材料的作者的姓氏和出版年，当中用逗号隔开，这样上述文章的第一段可作这样的处理</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注意引证放在该段</a:t>
            </a:r>
            <a:r>
              <a:rPr lang="zh-CN" altLang="en-US" sz="2200" dirty="0" smtClean="0">
                <a:solidFill>
                  <a:schemeClr val="tx1"/>
                </a:solidFill>
                <a:latin typeface="Times New Roman" panose="02020603050405020304" pitchFamily="18" charset="0"/>
                <a:ea typeface="+mn-ea"/>
                <a:cs typeface="+mn-cs"/>
                <a:sym typeface="+mn-lt"/>
              </a:rPr>
              <a:t>的最后</a:t>
            </a:r>
            <a:r>
              <a:rPr lang="zh-CN" altLang="en-US" sz="2200" dirty="0">
                <a:solidFill>
                  <a:schemeClr val="tx1"/>
                </a:solidFill>
                <a:latin typeface="Times New Roman" panose="02020603050405020304" pitchFamily="18" charset="0"/>
                <a:ea typeface="+mn-ea"/>
                <a:cs typeface="+mn-cs"/>
                <a:sym typeface="+mn-lt"/>
              </a:rPr>
              <a:t>一个标点符号之后</a:t>
            </a:r>
            <a:r>
              <a:rPr lang="en-US" altLang="zh-CN" sz="2200" dirty="0" smtClean="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rgbClr val="FF0000"/>
                </a:solidFill>
                <a:latin typeface="Times New Roman" panose="02020603050405020304" pitchFamily="18" charset="0"/>
                <a:ea typeface="+mn-ea"/>
                <a:cs typeface="+mn-cs"/>
                <a:sym typeface="+mn-lt"/>
              </a:rPr>
              <a:t>Just because ESL students are capable of writing good essays in their native languages, they will not necessarily be able to write good essays in English. Students who know all the grammatical patterns of English will not necessarily know English rhetorical patterns. (Kaplan, 1966) </a:t>
            </a:r>
          </a:p>
          <a:p>
            <a:pPr algn="just">
              <a:lnSpc>
                <a:spcPct val="150000"/>
              </a:lnSpc>
            </a:pPr>
            <a:endParaRPr lang="en-US" altLang="zh-CN" sz="2200" dirty="0">
              <a:solidFill>
                <a:schemeClr val="tx1"/>
              </a:solidFill>
              <a:latin typeface="Times New Roman" panose="02020603050405020304" pitchFamily="18" charset="0"/>
              <a:ea typeface="+mn-ea"/>
              <a:cs typeface="+mn-cs"/>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80" y="936835"/>
            <a:ext cx="4475654" cy="653984"/>
            <a:chOff x="2277191" y="2378482"/>
            <a:chExt cx="5586764"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5586764"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5325403"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5.2.1 </a:t>
              </a:r>
              <a:r>
                <a:rPr lang="zh-CN" altLang="en-US" sz="2200" dirty="0">
                  <a:solidFill>
                    <a:schemeClr val="bg1"/>
                  </a:solidFill>
                  <a:latin typeface="Times New Roman" panose="02020603050405020304" pitchFamily="18" charset="0"/>
                  <a:cs typeface="+mn-ea"/>
                  <a:sym typeface="+mn-lt"/>
                </a:rPr>
                <a:t>间接引用 </a:t>
              </a:r>
              <a:r>
                <a:rPr lang="en-US" altLang="zh-CN" sz="2200" dirty="0">
                  <a:solidFill>
                    <a:schemeClr val="bg1"/>
                  </a:solidFill>
                  <a:latin typeface="Times New Roman" panose="02020603050405020304" pitchFamily="18" charset="0"/>
                  <a:cs typeface="+mn-ea"/>
                  <a:sym typeface="+mn-lt"/>
                </a:rPr>
                <a:t>Indirect Citation </a:t>
              </a:r>
            </a:p>
          </p:txBody>
        </p:sp>
      </p:grpSp>
      <p:sp>
        <p:nvSpPr>
          <p:cNvPr id="7" name="动作按钮: 后退或前一项 6">
            <a:hlinkClick r:id="rId3" action="ppaction://hlinksldjump" highlightClick="1"/>
            <a:extLst>
              <a:ext uri="{FF2B5EF4-FFF2-40B4-BE49-F238E27FC236}">
                <a16:creationId xmlns:a16="http://schemas.microsoft.com/office/drawing/2014/main" id="{6CFC15D7-D489-4EDD-B0C2-F32981746431}"/>
              </a:ext>
            </a:extLst>
          </p:cNvPr>
          <p:cNvSpPr/>
          <p:nvPr/>
        </p:nvSpPr>
        <p:spPr>
          <a:xfrm>
            <a:off x="10861099" y="50636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2" name="圆角矩形 1">
            <a:extLst>
              <a:ext uri="{FF2B5EF4-FFF2-40B4-BE49-F238E27FC236}">
                <a16:creationId xmlns:a16="http://schemas.microsoft.com/office/drawing/2014/main" id="{2016898C-8D12-46D0-B0C7-64FAEA4DC8CF}"/>
              </a:ext>
            </a:extLst>
          </p:cNvPr>
          <p:cNvSpPr/>
          <p:nvPr/>
        </p:nvSpPr>
        <p:spPr>
          <a:xfrm>
            <a:off x="146380" y="78230"/>
            <a:ext cx="7780555" cy="8319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DB9C0EA3-6629-45CD-BDF5-0A81EA08EF35}"/>
              </a:ext>
            </a:extLst>
          </p:cNvPr>
          <p:cNvSpPr txBox="1"/>
          <p:nvPr/>
        </p:nvSpPr>
        <p:spPr>
          <a:xfrm>
            <a:off x="251559" y="227134"/>
            <a:ext cx="7570195" cy="495777"/>
          </a:xfrm>
          <a:prstGeom prst="rect">
            <a:avLst/>
          </a:prstGeom>
          <a:noFill/>
        </p:spPr>
        <p:txBody>
          <a:bodyPr wrap="square" rtlCol="0">
            <a:spAutoFit/>
          </a:bodyPr>
          <a:lstStyle/>
          <a:p>
            <a:pPr>
              <a:lnSpc>
                <a:spcPct val="130000"/>
              </a:lnSpc>
              <a:spcBef>
                <a:spcPts val="600"/>
              </a:spcBef>
            </a:pPr>
            <a:r>
              <a:rPr lang="en-US" altLang="zh-CN" sz="2200" u="sng" dirty="0">
                <a:solidFill>
                  <a:schemeClr val="bg1"/>
                </a:solidFill>
                <a:latin typeface="Times New Roman" panose="02020603050405020304" pitchFamily="18" charset="0"/>
                <a:cs typeface="+mn-ea"/>
                <a:sym typeface="+mn-lt"/>
              </a:rPr>
              <a:t>5.2 </a:t>
            </a:r>
            <a:r>
              <a:rPr lang="zh-CN" altLang="en-US" sz="2200" u="sng" dirty="0">
                <a:solidFill>
                  <a:schemeClr val="bg1"/>
                </a:solidFill>
                <a:latin typeface="Times New Roman" panose="02020603050405020304" pitchFamily="18" charset="0"/>
                <a:cs typeface="+mn-ea"/>
                <a:sym typeface="+mn-lt"/>
              </a:rPr>
              <a:t>间接引用和直接引用 </a:t>
            </a:r>
            <a:r>
              <a:rPr lang="en-US" altLang="zh-CN" sz="2200" u="sng" dirty="0">
                <a:solidFill>
                  <a:schemeClr val="bg1"/>
                </a:solidFill>
                <a:latin typeface="Times New Roman" panose="02020603050405020304" pitchFamily="18" charset="0"/>
                <a:cs typeface="+mn-ea"/>
                <a:sym typeface="+mn-lt"/>
              </a:rPr>
              <a:t>Indirect and Direct Citation</a:t>
            </a:r>
          </a:p>
        </p:txBody>
      </p:sp>
    </p:spTree>
    <p:extLst>
      <p:ext uri="{BB962C8B-B14F-4D97-AF65-F5344CB8AC3E}">
        <p14:creationId xmlns:p14="http://schemas.microsoft.com/office/powerpoint/2010/main" val="3007450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2" end="2"/>
                                            </p:txEl>
                                          </p:spTgt>
                                        </p:tgtEl>
                                        <p:attrNameLst>
                                          <p:attrName>style.visibility</p:attrName>
                                        </p:attrNameLst>
                                      </p:cBhvr>
                                      <p:to>
                                        <p:strVal val="visible"/>
                                      </p:to>
                                    </p:set>
                                    <p:anim calcmode="lin" valueType="num">
                                      <p:cBhvr additive="base">
                                        <p:cTn id="7"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445581"/>
            <a:ext cx="12192000" cy="5412419"/>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rgbClr val="FF0000"/>
                </a:solidFill>
                <a:latin typeface="Times New Roman" panose="02020603050405020304" pitchFamily="18" charset="0"/>
                <a:ea typeface="+mn-ea"/>
                <a:cs typeface="+mn-cs"/>
                <a:sym typeface="+mn-lt"/>
              </a:rPr>
              <a:t>    如作者名字是文章叙述的一部分，只要在作者的姓后用小括号标出出版年即可</a:t>
            </a:r>
            <a:r>
              <a:rPr lang="zh-CN" altLang="en-US" sz="2200" dirty="0">
                <a:solidFill>
                  <a:schemeClr val="tx1"/>
                </a:solidFill>
                <a:latin typeface="Times New Roman" panose="02020603050405020304" pitchFamily="18" charset="0"/>
                <a:ea typeface="+mn-ea"/>
                <a:cs typeface="+mn-cs"/>
                <a:sym typeface="+mn-lt"/>
              </a:rPr>
              <a:t>。如作者名字在同一段里重复出现，后面出现的作者名字则不用重复标出版日期。我们看到上文的第二段，第一个 </a:t>
            </a:r>
            <a:r>
              <a:rPr lang="en-US" altLang="zh-CN" sz="2200" dirty="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Kaplan</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后用</a:t>
            </a:r>
            <a:r>
              <a:rPr lang="zh-CN" altLang="en-US" sz="2200" dirty="0" smtClean="0">
                <a:solidFill>
                  <a:schemeClr val="tx1"/>
                </a:solidFill>
                <a:latin typeface="Times New Roman" panose="02020603050405020304" pitchFamily="18" charset="0"/>
                <a:ea typeface="+mn-ea"/>
                <a:cs typeface="+mn-cs"/>
                <a:sym typeface="+mn-lt"/>
              </a:rPr>
              <a:t>了</a:t>
            </a:r>
            <a:r>
              <a:rPr lang="en-US" altLang="zh-CN" sz="2200" dirty="0" smtClean="0">
                <a:solidFill>
                  <a:schemeClr val="tx1"/>
                </a:solidFill>
                <a:latin typeface="Times New Roman" panose="02020603050405020304" pitchFamily="18" charset="0"/>
                <a:sym typeface="+mn-lt"/>
              </a:rPr>
              <a:t>“ </a:t>
            </a:r>
            <a:r>
              <a:rPr lang="en-US" altLang="zh-CN" sz="2200" dirty="0" smtClean="0">
                <a:solidFill>
                  <a:schemeClr val="tx1"/>
                </a:solidFill>
                <a:latin typeface="Times New Roman" panose="02020603050405020304" pitchFamily="18" charset="0"/>
                <a:ea typeface="+mn-ea"/>
                <a:cs typeface="+mn-cs"/>
                <a:sym typeface="+mn-lt"/>
              </a:rPr>
              <a:t>(</a:t>
            </a:r>
            <a:r>
              <a:rPr lang="en-US" altLang="zh-CN" sz="2200" dirty="0">
                <a:solidFill>
                  <a:schemeClr val="tx1"/>
                </a:solidFill>
                <a:latin typeface="Times New Roman" panose="02020603050405020304" pitchFamily="18" charset="0"/>
                <a:ea typeface="+mn-ea"/>
                <a:cs typeface="+mn-cs"/>
                <a:sym typeface="+mn-lt"/>
              </a:rPr>
              <a:t>1966</a:t>
            </a:r>
            <a:r>
              <a:rPr lang="en-US" altLang="zh-CN" sz="2200" dirty="0" smtClean="0">
                <a:solidFill>
                  <a:schemeClr val="tx1"/>
                </a:solidFill>
                <a:latin typeface="Times New Roman" panose="02020603050405020304" pitchFamily="18" charset="0"/>
                <a:ea typeface="+mn-ea"/>
                <a:cs typeface="+mn-cs"/>
                <a:sym typeface="+mn-lt"/>
              </a:rPr>
              <a:t>) ”</a:t>
            </a:r>
            <a:r>
              <a:rPr lang="zh-CN" altLang="en-US" sz="2200" dirty="0" smtClean="0">
                <a:solidFill>
                  <a:schemeClr val="tx1"/>
                </a:solidFill>
                <a:latin typeface="Times New Roman" panose="02020603050405020304" pitchFamily="18" charset="0"/>
                <a:ea typeface="+mn-ea"/>
                <a:cs typeface="+mn-cs"/>
                <a:sym typeface="+mn-lt"/>
              </a:rPr>
              <a:t>：</a:t>
            </a:r>
            <a:r>
              <a:rPr lang="en-US" altLang="zh-CN" sz="2200" dirty="0" smtClean="0">
                <a:solidFill>
                  <a:schemeClr val="tx1"/>
                </a:solidFill>
                <a:latin typeface="Times New Roman" panose="02020603050405020304" pitchFamily="18" charset="0"/>
                <a:ea typeface="+mn-ea"/>
                <a:cs typeface="+mn-cs"/>
                <a:sym typeface="+mn-lt"/>
              </a:rPr>
              <a:t>“Kaplan (1966</a:t>
            </a:r>
            <a:r>
              <a:rPr lang="en-US" altLang="zh-CN" sz="2200" dirty="0">
                <a:solidFill>
                  <a:schemeClr val="tx1"/>
                </a:solidFill>
                <a:latin typeface="Times New Roman" panose="02020603050405020304" pitchFamily="18" charset="0"/>
                <a:ea typeface="+mn-ea"/>
                <a:cs typeface="+mn-cs"/>
                <a:sym typeface="+mn-lt"/>
              </a:rPr>
              <a:t>) points out ... </a:t>
            </a:r>
            <a:r>
              <a:rPr lang="en-US" altLang="zh-CN" sz="2200" dirty="0" smtClean="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；而到</a:t>
            </a:r>
            <a:r>
              <a:rPr lang="zh-CN" altLang="en-US" sz="2200" dirty="0">
                <a:solidFill>
                  <a:schemeClr val="tx1"/>
                </a:solidFill>
                <a:latin typeface="Times New Roman" panose="02020603050405020304" pitchFamily="18" charset="0"/>
                <a:ea typeface="+mn-ea"/>
                <a:cs typeface="+mn-cs"/>
                <a:sym typeface="+mn-lt"/>
              </a:rPr>
              <a:t>了该段第二</a:t>
            </a:r>
            <a:r>
              <a:rPr lang="zh-CN" altLang="en-US" sz="2200" dirty="0" smtClean="0">
                <a:solidFill>
                  <a:schemeClr val="tx1"/>
                </a:solidFill>
                <a:latin typeface="Times New Roman" panose="02020603050405020304" pitchFamily="18" charset="0"/>
                <a:ea typeface="+mn-ea"/>
                <a:cs typeface="+mn-cs"/>
                <a:sym typeface="+mn-lt"/>
              </a:rPr>
              <a:t>个</a:t>
            </a:r>
            <a:r>
              <a:rPr lang="en-US" altLang="zh-CN" sz="2200" dirty="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Kaplan</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处，就不再重复出版日期了，因为很明显这里指的是</a:t>
            </a:r>
            <a:r>
              <a:rPr lang="en-US" altLang="zh-CN" sz="2200" dirty="0">
                <a:solidFill>
                  <a:schemeClr val="tx1"/>
                </a:solidFill>
                <a:latin typeface="Times New Roman" panose="02020603050405020304" pitchFamily="18" charset="0"/>
                <a:ea typeface="+mn-ea"/>
                <a:cs typeface="+mn-cs"/>
                <a:sym typeface="+mn-lt"/>
              </a:rPr>
              <a:t>Kaplan</a:t>
            </a:r>
            <a:r>
              <a:rPr lang="zh-CN" altLang="en-US" sz="2200" dirty="0">
                <a:solidFill>
                  <a:schemeClr val="tx1"/>
                </a:solidFill>
                <a:latin typeface="Times New Roman" panose="02020603050405020304" pitchFamily="18" charset="0"/>
                <a:ea typeface="+mn-ea"/>
                <a:cs typeface="+mn-cs"/>
                <a:sym typeface="+mn-lt"/>
              </a:rPr>
              <a:t>的同一篇著作。如果引证同一作者的两篇或两篇以上的著作，只要把每一篇著作的出版年份注上就行了。如上文最后一段里的“</a:t>
            </a:r>
            <a:r>
              <a:rPr lang="en-US" altLang="zh-CN" sz="2200" dirty="0">
                <a:solidFill>
                  <a:schemeClr val="tx1"/>
                </a:solidFill>
                <a:latin typeface="Times New Roman" panose="02020603050405020304" pitchFamily="18" charset="0"/>
                <a:ea typeface="+mn-ea"/>
                <a:cs typeface="+mn-cs"/>
                <a:sym typeface="+mn-lt"/>
              </a:rPr>
              <a:t>Kaplan (1966, 1988) ... ”</a:t>
            </a:r>
            <a:r>
              <a:rPr lang="zh-CN" altLang="en-US" sz="2200" dirty="0">
                <a:solidFill>
                  <a:schemeClr val="tx1"/>
                </a:solidFill>
                <a:latin typeface="Times New Roman" panose="02020603050405020304" pitchFamily="18" charset="0"/>
                <a:ea typeface="+mn-ea"/>
                <a:cs typeface="+mn-cs"/>
                <a:sym typeface="+mn-lt"/>
              </a:rPr>
              <a:t>。 </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200" dirty="0" smtClean="0">
                <a:solidFill>
                  <a:srgbClr val="FF0000"/>
                </a:solidFill>
                <a:latin typeface="Times New Roman" panose="02020603050405020304" pitchFamily="18" charset="0"/>
                <a:ea typeface="+mn-ea"/>
                <a:cs typeface="+mn-cs"/>
                <a:sym typeface="+mn-lt"/>
              </a:rPr>
              <a:t>    如</a:t>
            </a:r>
            <a:r>
              <a:rPr lang="zh-CN" altLang="en-US" sz="2200" dirty="0">
                <a:solidFill>
                  <a:srgbClr val="FF0000"/>
                </a:solidFill>
                <a:latin typeface="Times New Roman" panose="02020603050405020304" pitchFamily="18" charset="0"/>
                <a:ea typeface="+mn-ea"/>
                <a:cs typeface="+mn-cs"/>
                <a:sym typeface="+mn-lt"/>
              </a:rPr>
              <a:t>引用两个或两个以上文献</a:t>
            </a:r>
            <a:r>
              <a:rPr lang="zh-CN" altLang="en-US" sz="2200" dirty="0">
                <a:solidFill>
                  <a:schemeClr val="tx1"/>
                </a:solidFill>
                <a:latin typeface="Times New Roman" panose="02020603050405020304" pitchFamily="18" charset="0"/>
                <a:ea typeface="+mn-ea"/>
                <a:cs typeface="+mn-cs"/>
                <a:sym typeface="+mn-lt"/>
              </a:rPr>
              <a:t>，举例来说，假如上面那段文字</a:t>
            </a:r>
            <a:r>
              <a:rPr lang="en-US" altLang="zh-CN" sz="2200" dirty="0">
                <a:solidFill>
                  <a:schemeClr val="tx1"/>
                </a:solidFill>
                <a:latin typeface="Times New Roman" panose="02020603050405020304" pitchFamily="18" charset="0"/>
                <a:ea typeface="+mn-ea"/>
                <a:cs typeface="+mn-cs"/>
                <a:sym typeface="+mn-lt"/>
              </a:rPr>
              <a:t>(“Just because ESL students ... English rhetorical patterns.”</a:t>
            </a:r>
            <a:r>
              <a:rPr lang="zh-CN" altLang="en-US" sz="2200" dirty="0">
                <a:solidFill>
                  <a:schemeClr val="tx1"/>
                </a:solidFill>
                <a:latin typeface="Times New Roman" panose="02020603050405020304" pitchFamily="18" charset="0"/>
                <a:ea typeface="+mn-ea"/>
                <a:cs typeface="+mn-cs"/>
                <a:sym typeface="+mn-lt"/>
              </a:rPr>
              <a:t>的作者不仅仅是在援引</a:t>
            </a:r>
            <a:r>
              <a:rPr lang="en-US" altLang="zh-CN" sz="2200" dirty="0">
                <a:solidFill>
                  <a:schemeClr val="tx1"/>
                </a:solidFill>
                <a:latin typeface="Times New Roman" panose="02020603050405020304" pitchFamily="18" charset="0"/>
                <a:ea typeface="+mn-ea"/>
                <a:cs typeface="+mn-cs"/>
                <a:sym typeface="+mn-lt"/>
              </a:rPr>
              <a:t>Kaplan</a:t>
            </a:r>
            <a:r>
              <a:rPr lang="zh-CN" altLang="en-US" sz="2200" dirty="0">
                <a:solidFill>
                  <a:schemeClr val="tx1"/>
                </a:solidFill>
                <a:latin typeface="Times New Roman" panose="02020603050405020304" pitchFamily="18" charset="0"/>
                <a:ea typeface="+mn-ea"/>
                <a:cs typeface="+mn-cs"/>
                <a:sym typeface="+mn-lt"/>
              </a:rPr>
              <a:t>的著作，而且还援引了 </a:t>
            </a:r>
            <a:r>
              <a:rPr lang="en-US" altLang="zh-CN" sz="2200" dirty="0">
                <a:solidFill>
                  <a:schemeClr val="tx1"/>
                </a:solidFill>
                <a:latin typeface="Times New Roman" panose="02020603050405020304" pitchFamily="18" charset="0"/>
                <a:ea typeface="+mn-ea"/>
                <a:cs typeface="+mn-cs"/>
                <a:sym typeface="+mn-lt"/>
              </a:rPr>
              <a:t>A. </a:t>
            </a:r>
            <a:r>
              <a:rPr lang="en-US" altLang="zh-CN" sz="2200" dirty="0" err="1">
                <a:solidFill>
                  <a:schemeClr val="tx1"/>
                </a:solidFill>
                <a:latin typeface="Times New Roman" panose="02020603050405020304" pitchFamily="18" charset="0"/>
                <a:ea typeface="+mn-ea"/>
                <a:cs typeface="+mn-cs"/>
                <a:sym typeface="+mn-lt"/>
              </a:rPr>
              <a:t>Oshima</a:t>
            </a:r>
            <a:r>
              <a:rPr lang="en-US" altLang="zh-CN" sz="2200" dirty="0">
                <a:solidFill>
                  <a:schemeClr val="tx1"/>
                </a:solidFill>
                <a:latin typeface="Times New Roman" panose="02020603050405020304" pitchFamily="18" charset="0"/>
                <a:ea typeface="+mn-ea"/>
                <a:cs typeface="+mn-cs"/>
                <a:sym typeface="+mn-lt"/>
              </a:rPr>
              <a:t> </a:t>
            </a:r>
            <a:r>
              <a:rPr lang="zh-CN" altLang="en-US" sz="2200" dirty="0">
                <a:solidFill>
                  <a:schemeClr val="tx1"/>
                </a:solidFill>
                <a:latin typeface="Times New Roman" panose="02020603050405020304" pitchFamily="18" charset="0"/>
                <a:ea typeface="+mn-ea"/>
                <a:cs typeface="+mn-cs"/>
                <a:sym typeface="+mn-lt"/>
              </a:rPr>
              <a:t>和 </a:t>
            </a:r>
            <a:r>
              <a:rPr lang="en-US" altLang="zh-CN" sz="2200" dirty="0">
                <a:solidFill>
                  <a:schemeClr val="tx1"/>
                </a:solidFill>
                <a:latin typeface="Times New Roman" panose="02020603050405020304" pitchFamily="18" charset="0"/>
                <a:ea typeface="+mn-ea"/>
                <a:cs typeface="+mn-cs"/>
                <a:sym typeface="+mn-lt"/>
              </a:rPr>
              <a:t>A. Hoque 1991</a:t>
            </a:r>
            <a:r>
              <a:rPr lang="zh-CN" altLang="en-US" sz="2200" dirty="0">
                <a:solidFill>
                  <a:schemeClr val="tx1"/>
                </a:solidFill>
                <a:latin typeface="Times New Roman" panose="02020603050405020304" pitchFamily="18" charset="0"/>
                <a:ea typeface="+mn-ea"/>
                <a:cs typeface="+mn-cs"/>
                <a:sym typeface="+mn-lt"/>
              </a:rPr>
              <a:t>年出版</a:t>
            </a:r>
            <a:r>
              <a:rPr lang="zh-CN" altLang="en-US" sz="2200" dirty="0" smtClean="0">
                <a:solidFill>
                  <a:schemeClr val="tx1"/>
                </a:solidFill>
                <a:latin typeface="Times New Roman" panose="02020603050405020304" pitchFamily="18" charset="0"/>
                <a:ea typeface="+mn-ea"/>
                <a:cs typeface="+mn-cs"/>
                <a:sym typeface="+mn-lt"/>
              </a:rPr>
              <a:t>的</a:t>
            </a:r>
            <a:r>
              <a:rPr lang="en-US" altLang="zh-CN" sz="2200" dirty="0">
                <a:solidFill>
                  <a:schemeClr val="tx1"/>
                </a:solidFill>
                <a:latin typeface="Times New Roman" panose="02020603050405020304" pitchFamily="18" charset="0"/>
                <a:sym typeface="+mn-lt"/>
              </a:rPr>
              <a:t>“ </a:t>
            </a:r>
            <a:r>
              <a:rPr lang="en-US" altLang="zh-CN" sz="2200" dirty="0" smtClean="0">
                <a:solidFill>
                  <a:schemeClr val="tx1"/>
                </a:solidFill>
                <a:latin typeface="Times New Roman" panose="02020603050405020304" pitchFamily="18" charset="0"/>
                <a:ea typeface="+mn-ea"/>
                <a:cs typeface="+mn-cs"/>
                <a:sym typeface="+mn-lt"/>
              </a:rPr>
              <a:t>Writing </a:t>
            </a:r>
            <a:r>
              <a:rPr lang="en-US" altLang="zh-CN" sz="2200" dirty="0">
                <a:solidFill>
                  <a:schemeClr val="tx1"/>
                </a:solidFill>
                <a:latin typeface="Times New Roman" panose="02020603050405020304" pitchFamily="18" charset="0"/>
                <a:ea typeface="+mn-ea"/>
                <a:cs typeface="+mn-cs"/>
                <a:sym typeface="+mn-lt"/>
              </a:rPr>
              <a:t>Academic English”</a:t>
            </a:r>
            <a:r>
              <a:rPr lang="zh-CN" altLang="en-US" sz="2200" dirty="0">
                <a:solidFill>
                  <a:schemeClr val="tx1"/>
                </a:solidFill>
                <a:latin typeface="Times New Roman" panose="02020603050405020304" pitchFamily="18" charset="0"/>
                <a:ea typeface="+mn-ea"/>
                <a:cs typeface="+mn-cs"/>
                <a:sym typeface="+mn-lt"/>
              </a:rPr>
              <a:t>一书中的观点，那么</a:t>
            </a:r>
            <a:r>
              <a:rPr lang="zh-CN" altLang="en-US" sz="2200" dirty="0" smtClean="0">
                <a:solidFill>
                  <a:schemeClr val="tx1"/>
                </a:solidFill>
                <a:latin typeface="Times New Roman" panose="02020603050405020304" pitchFamily="18" charset="0"/>
                <a:ea typeface="+mn-ea"/>
                <a:cs typeface="+mn-cs"/>
                <a:sym typeface="+mn-lt"/>
              </a:rPr>
              <a:t>，在</a:t>
            </a:r>
            <a:r>
              <a:rPr lang="zh-CN" altLang="en-US" sz="2200" dirty="0">
                <a:solidFill>
                  <a:schemeClr val="tx1"/>
                </a:solidFill>
                <a:latin typeface="Times New Roman" panose="02020603050405020304" pitchFamily="18" charset="0"/>
                <a:ea typeface="+mn-ea"/>
                <a:cs typeface="+mn-cs"/>
                <a:sym typeface="+mn-lt"/>
              </a:rPr>
              <a:t>这段文字最后的引证要这样</a:t>
            </a:r>
            <a:r>
              <a:rPr lang="zh-CN" altLang="en-US" sz="2200" dirty="0" smtClean="0">
                <a:solidFill>
                  <a:schemeClr val="tx1"/>
                </a:solidFill>
                <a:latin typeface="Times New Roman" panose="02020603050405020304" pitchFamily="18" charset="0"/>
                <a:ea typeface="+mn-ea"/>
                <a:cs typeface="+mn-cs"/>
                <a:sym typeface="+mn-lt"/>
              </a:rPr>
              <a:t>处理</a:t>
            </a:r>
            <a:r>
              <a:rPr lang="zh-CN" altLang="en-US" sz="2200" dirty="0">
                <a:solidFill>
                  <a:schemeClr val="tx1"/>
                </a:solidFill>
                <a:latin typeface="Times New Roman" panose="02020603050405020304" pitchFamily="18" charset="0"/>
                <a:ea typeface="+mn-ea"/>
                <a:cs typeface="+mn-cs"/>
                <a:sym typeface="+mn-lt"/>
              </a:rPr>
              <a:t>：</a:t>
            </a:r>
            <a:r>
              <a:rPr lang="en-US" altLang="zh-CN" sz="2200" dirty="0" smtClean="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 English rhetorical patterns. (Kaplan, 1966; </a:t>
            </a:r>
            <a:r>
              <a:rPr lang="en-US" altLang="zh-CN" sz="2200" dirty="0" err="1">
                <a:solidFill>
                  <a:schemeClr val="tx1"/>
                </a:solidFill>
                <a:latin typeface="Times New Roman" panose="02020603050405020304" pitchFamily="18" charset="0"/>
                <a:ea typeface="+mn-ea"/>
                <a:cs typeface="+mn-cs"/>
                <a:sym typeface="+mn-lt"/>
              </a:rPr>
              <a:t>Oshima</a:t>
            </a:r>
            <a:r>
              <a:rPr lang="en-US" altLang="zh-CN" sz="2200" dirty="0">
                <a:solidFill>
                  <a:schemeClr val="tx1"/>
                </a:solidFill>
                <a:latin typeface="Times New Roman" panose="02020603050405020304" pitchFamily="18" charset="0"/>
                <a:ea typeface="+mn-ea"/>
                <a:cs typeface="+mn-cs"/>
                <a:sym typeface="+mn-lt"/>
              </a:rPr>
              <a:t> &amp; Hoque, 1991).”</a:t>
            </a:r>
            <a:r>
              <a:rPr lang="zh-CN" altLang="en-US" sz="2200" dirty="0">
                <a:solidFill>
                  <a:schemeClr val="tx1"/>
                </a:solidFill>
                <a:latin typeface="Times New Roman" panose="02020603050405020304" pitchFamily="18" charset="0"/>
                <a:ea typeface="+mn-ea"/>
                <a:cs typeface="+mn-cs"/>
                <a:sym typeface="+mn-lt"/>
              </a:rPr>
              <a:t>。</a:t>
            </a:r>
            <a:r>
              <a:rPr lang="zh-CN" altLang="en-US" sz="2200" dirty="0">
                <a:solidFill>
                  <a:srgbClr val="FF0000"/>
                </a:solidFill>
                <a:latin typeface="Times New Roman" panose="02020603050405020304" pitchFamily="18" charset="0"/>
                <a:ea typeface="+mn-ea"/>
                <a:cs typeface="+mn-cs"/>
                <a:sym typeface="+mn-lt"/>
              </a:rPr>
              <a:t>注意在两个引文来源之间，即在“</a:t>
            </a:r>
            <a:r>
              <a:rPr lang="en-US" altLang="zh-CN" sz="2200" dirty="0">
                <a:solidFill>
                  <a:srgbClr val="FF0000"/>
                </a:solidFill>
                <a:latin typeface="Times New Roman" panose="02020603050405020304" pitchFamily="18" charset="0"/>
                <a:ea typeface="+mn-ea"/>
                <a:cs typeface="+mn-cs"/>
                <a:sym typeface="+mn-lt"/>
              </a:rPr>
              <a:t>Kaplan 1966” </a:t>
            </a:r>
            <a:r>
              <a:rPr lang="zh-CN" altLang="en-US" sz="2200" dirty="0">
                <a:solidFill>
                  <a:srgbClr val="FF0000"/>
                </a:solidFill>
                <a:latin typeface="Times New Roman" panose="02020603050405020304" pitchFamily="18" charset="0"/>
                <a:ea typeface="+mn-ea"/>
                <a:cs typeface="+mn-cs"/>
                <a:sym typeface="+mn-lt"/>
              </a:rPr>
              <a:t>和后面的“</a:t>
            </a:r>
            <a:r>
              <a:rPr lang="en-US" altLang="zh-CN" sz="2200" dirty="0" err="1">
                <a:solidFill>
                  <a:srgbClr val="FF0000"/>
                </a:solidFill>
                <a:latin typeface="Times New Roman" panose="02020603050405020304" pitchFamily="18" charset="0"/>
                <a:ea typeface="+mn-ea"/>
                <a:cs typeface="+mn-cs"/>
                <a:sym typeface="+mn-lt"/>
              </a:rPr>
              <a:t>Oshima</a:t>
            </a:r>
            <a:r>
              <a:rPr lang="en-US" altLang="zh-CN" sz="2200" dirty="0">
                <a:solidFill>
                  <a:srgbClr val="FF0000"/>
                </a:solidFill>
                <a:latin typeface="Times New Roman" panose="02020603050405020304" pitchFamily="18" charset="0"/>
                <a:ea typeface="+mn-ea"/>
                <a:cs typeface="+mn-cs"/>
                <a:sym typeface="+mn-lt"/>
              </a:rPr>
              <a:t> &amp; Hoque, 1991”</a:t>
            </a:r>
            <a:r>
              <a:rPr lang="zh-CN" altLang="en-US" sz="2200" dirty="0">
                <a:solidFill>
                  <a:srgbClr val="FF0000"/>
                </a:solidFill>
                <a:latin typeface="Times New Roman" panose="02020603050405020304" pitchFamily="18" charset="0"/>
                <a:ea typeface="+mn-ea"/>
                <a:cs typeface="+mn-cs"/>
                <a:sym typeface="+mn-lt"/>
              </a:rPr>
              <a:t>之间用的是分号，而不是逗号。 </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80" y="795450"/>
            <a:ext cx="4475654" cy="653984"/>
            <a:chOff x="2277191" y="2378482"/>
            <a:chExt cx="5586764"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5586764"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5325403"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5.2.1 </a:t>
              </a:r>
              <a:r>
                <a:rPr lang="zh-CN" altLang="en-US" sz="2200" dirty="0">
                  <a:solidFill>
                    <a:schemeClr val="bg1"/>
                  </a:solidFill>
                  <a:latin typeface="Times New Roman" panose="02020603050405020304" pitchFamily="18" charset="0"/>
                  <a:cs typeface="+mn-ea"/>
                  <a:sym typeface="+mn-lt"/>
                </a:rPr>
                <a:t>间接引用 </a:t>
              </a:r>
              <a:r>
                <a:rPr lang="en-US" altLang="zh-CN" sz="2200" dirty="0">
                  <a:solidFill>
                    <a:schemeClr val="bg1"/>
                  </a:solidFill>
                  <a:latin typeface="Times New Roman" panose="02020603050405020304" pitchFamily="18" charset="0"/>
                  <a:cs typeface="+mn-ea"/>
                  <a:sym typeface="+mn-lt"/>
                </a:rPr>
                <a:t>Indirect Citation </a:t>
              </a:r>
            </a:p>
          </p:txBody>
        </p:sp>
      </p:gr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2" y="183880"/>
            <a:ext cx="8219337" cy="652366"/>
          </a:xfrm>
        </p:spPr>
        <p:txBody>
          <a:bodyPr>
            <a:normAutofit fontScale="92500"/>
          </a:bodyPr>
          <a:lstStyle/>
          <a:p>
            <a:r>
              <a:rPr kumimoji="1" lang="en-US" altLang="zh-CN" dirty="0">
                <a:cs typeface="+mn-ea"/>
                <a:sym typeface="+mn-lt"/>
              </a:rPr>
              <a:t>5.2 </a:t>
            </a:r>
            <a:r>
              <a:rPr kumimoji="1" lang="zh-CN" altLang="en-US" dirty="0">
                <a:cs typeface="+mn-ea"/>
                <a:sym typeface="+mn-lt"/>
              </a:rPr>
              <a:t>间接引用和直接引用 </a:t>
            </a:r>
            <a:r>
              <a:rPr kumimoji="1" lang="en-US" altLang="zh-CN" dirty="0">
                <a:cs typeface="+mn-ea"/>
                <a:sym typeface="+mn-lt"/>
              </a:rPr>
              <a:t>Indirect and Direct Citation</a:t>
            </a:r>
            <a:endParaRPr lang="zh-CN" altLang="en-US" dirty="0"/>
          </a:p>
        </p:txBody>
      </p:sp>
    </p:spTree>
    <p:extLst>
      <p:ext uri="{BB962C8B-B14F-4D97-AF65-F5344CB8AC3E}">
        <p14:creationId xmlns:p14="http://schemas.microsoft.com/office/powerpoint/2010/main" val="9059945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392706" y="1199146"/>
            <a:ext cx="7799294" cy="445970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ea"/>
                <a:sym typeface="+mn-lt"/>
              </a:rPr>
              <a:t>不同的专业对于学术研究论文的结构有着不同的要求，这里我们以</a:t>
            </a:r>
            <a:r>
              <a:rPr lang="zh-CN" altLang="en-US" sz="2200" b="1" dirty="0">
                <a:solidFill>
                  <a:srgbClr val="FF0000"/>
                </a:solidFill>
                <a:latin typeface="Times New Roman" panose="02020603050405020304" pitchFamily="18" charset="0"/>
                <a:ea typeface="+mn-ea"/>
                <a:cs typeface="+mn-ea"/>
                <a:sym typeface="+mn-lt"/>
              </a:rPr>
              <a:t>医学专业</a:t>
            </a:r>
            <a:r>
              <a:rPr lang="zh-CN" altLang="en-US" sz="2200" dirty="0">
                <a:solidFill>
                  <a:schemeClr val="tx1"/>
                </a:solidFill>
                <a:latin typeface="Times New Roman" panose="02020603050405020304" pitchFamily="18" charset="0"/>
                <a:ea typeface="+mn-ea"/>
                <a:cs typeface="+mn-ea"/>
                <a:sym typeface="+mn-lt"/>
              </a:rPr>
              <a:t>研究论文为例进行具体介绍。 </a:t>
            </a:r>
          </a:p>
          <a:p>
            <a:pPr>
              <a:lnSpc>
                <a:spcPct val="150000"/>
              </a:lnSpc>
            </a:pPr>
            <a:r>
              <a:rPr lang="zh-CN" altLang="en-US" sz="2200" dirty="0">
                <a:solidFill>
                  <a:schemeClr val="tx1"/>
                </a:solidFill>
                <a:latin typeface="Times New Roman" panose="02020603050405020304" pitchFamily="18" charset="0"/>
                <a:ea typeface="+mn-ea"/>
                <a:cs typeface="+mn-ea"/>
                <a:sym typeface="+mn-lt"/>
              </a:rPr>
              <a:t>根据医学杂志编辑国际委员会</a:t>
            </a:r>
            <a:r>
              <a:rPr lang="en-US" altLang="zh-CN" sz="2200" dirty="0">
                <a:solidFill>
                  <a:schemeClr val="tx1"/>
                </a:solidFill>
                <a:latin typeface="Times New Roman" panose="02020603050405020304" pitchFamily="18" charset="0"/>
                <a:ea typeface="+mn-ea"/>
                <a:cs typeface="+mn-ea"/>
                <a:sym typeface="+mn-lt"/>
              </a:rPr>
              <a:t>(The International Committee of Medical Journal Editors ICMJE)</a:t>
            </a:r>
            <a:r>
              <a:rPr lang="zh-CN" altLang="en-US" sz="2200" dirty="0">
                <a:solidFill>
                  <a:schemeClr val="tx1"/>
                </a:solidFill>
                <a:latin typeface="Times New Roman" panose="02020603050405020304" pitchFamily="18" charset="0"/>
                <a:ea typeface="+mn-ea"/>
                <a:cs typeface="+mn-ea"/>
                <a:sym typeface="+mn-lt"/>
              </a:rPr>
              <a:t>制定的</a:t>
            </a:r>
            <a:r>
              <a:rPr lang="en-US" altLang="zh-CN" sz="2200" dirty="0">
                <a:solidFill>
                  <a:schemeClr val="tx1"/>
                </a:solidFill>
                <a:latin typeface="Times New Roman" panose="02020603050405020304" pitchFamily="18" charset="0"/>
                <a:ea typeface="+mn-ea"/>
                <a:cs typeface="+mn-ea"/>
                <a:sym typeface="+mn-lt"/>
              </a:rPr>
              <a:t>《</a:t>
            </a:r>
            <a:r>
              <a:rPr lang="zh-CN" altLang="en-US" sz="2200" dirty="0">
                <a:solidFill>
                  <a:schemeClr val="tx1"/>
                </a:solidFill>
                <a:latin typeface="Times New Roman" panose="02020603050405020304" pitchFamily="18" charset="0"/>
                <a:ea typeface="+mn-ea"/>
                <a:cs typeface="+mn-ea"/>
                <a:sym typeface="+mn-lt"/>
              </a:rPr>
              <a:t>生物医学杂志投稿统一要求</a:t>
            </a:r>
            <a:r>
              <a:rPr lang="en-US" altLang="zh-CN" sz="2200" dirty="0">
                <a:solidFill>
                  <a:schemeClr val="tx1"/>
                </a:solidFill>
                <a:latin typeface="Times New Roman" panose="02020603050405020304" pitchFamily="18" charset="0"/>
                <a:ea typeface="+mn-ea"/>
                <a:cs typeface="+mn-ea"/>
                <a:sym typeface="+mn-lt"/>
              </a:rPr>
              <a:t>》(The Uniform Requirements for Manuscripts Submitted to Biomedical Journals, 5th Ed., 1997)</a:t>
            </a:r>
            <a:r>
              <a:rPr lang="zh-CN" altLang="en-US" sz="2200" dirty="0">
                <a:solidFill>
                  <a:schemeClr val="tx1"/>
                </a:solidFill>
                <a:latin typeface="Times New Roman" panose="02020603050405020304" pitchFamily="18" charset="0"/>
                <a:ea typeface="+mn-ea"/>
                <a:cs typeface="+mn-ea"/>
                <a:sym typeface="+mn-lt"/>
              </a:rPr>
              <a:t>，一篇生物医学科研论文</a:t>
            </a:r>
            <a:r>
              <a:rPr lang="en-US" altLang="zh-CN" sz="2200" dirty="0">
                <a:solidFill>
                  <a:schemeClr val="tx1"/>
                </a:solidFill>
                <a:latin typeface="Times New Roman" panose="02020603050405020304" pitchFamily="18" charset="0"/>
                <a:ea typeface="+mn-ea"/>
                <a:cs typeface="+mn-ea"/>
                <a:sym typeface="+mn-lt"/>
              </a:rPr>
              <a:t>(</a:t>
            </a:r>
            <a:r>
              <a:rPr lang="zh-CN" altLang="en-US" sz="2200" dirty="0">
                <a:solidFill>
                  <a:schemeClr val="tx1"/>
                </a:solidFill>
                <a:latin typeface="Times New Roman" panose="02020603050405020304" pitchFamily="18" charset="0"/>
                <a:ea typeface="+mn-ea"/>
                <a:cs typeface="+mn-ea"/>
                <a:sym typeface="+mn-lt"/>
              </a:rPr>
              <a:t>以下简称“论文”</a:t>
            </a:r>
            <a:r>
              <a:rPr lang="en-US" altLang="zh-CN" sz="2200" dirty="0">
                <a:solidFill>
                  <a:schemeClr val="tx1"/>
                </a:solidFill>
                <a:latin typeface="Times New Roman" panose="02020603050405020304" pitchFamily="18" charset="0"/>
                <a:ea typeface="+mn-ea"/>
                <a:cs typeface="+mn-ea"/>
                <a:sym typeface="+mn-lt"/>
              </a:rPr>
              <a:t>)</a:t>
            </a:r>
            <a:r>
              <a:rPr lang="zh-CN" altLang="en-US" sz="2200" dirty="0">
                <a:solidFill>
                  <a:schemeClr val="tx1"/>
                </a:solidFill>
                <a:latin typeface="Times New Roman" panose="02020603050405020304" pitchFamily="18" charset="0"/>
                <a:ea typeface="+mn-ea"/>
                <a:cs typeface="+mn-ea"/>
                <a:sym typeface="+mn-lt"/>
              </a:rPr>
              <a:t>应包括以下</a:t>
            </a:r>
            <a:r>
              <a:rPr lang="en-US" altLang="zh-CN" sz="2200" b="1" dirty="0">
                <a:solidFill>
                  <a:srgbClr val="FF0000"/>
                </a:solidFill>
                <a:latin typeface="Times New Roman" panose="02020603050405020304" pitchFamily="18" charset="0"/>
                <a:ea typeface="+mn-ea"/>
                <a:cs typeface="+mn-ea"/>
                <a:sym typeface="+mn-lt"/>
              </a:rPr>
              <a:t>12</a:t>
            </a:r>
            <a:r>
              <a:rPr lang="zh-CN" altLang="en-US" sz="2200" b="1" dirty="0">
                <a:solidFill>
                  <a:srgbClr val="FF0000"/>
                </a:solidFill>
                <a:latin typeface="Times New Roman" panose="02020603050405020304" pitchFamily="18" charset="0"/>
                <a:ea typeface="+mn-ea"/>
                <a:cs typeface="+mn-ea"/>
                <a:sym typeface="+mn-lt"/>
              </a:rPr>
              <a:t>个</a:t>
            </a:r>
            <a:r>
              <a:rPr lang="zh-CN" altLang="en-US" sz="2200" b="1" dirty="0" smtClean="0">
                <a:solidFill>
                  <a:srgbClr val="FF0000"/>
                </a:solidFill>
                <a:latin typeface="Times New Roman" panose="02020603050405020304" pitchFamily="18" charset="0"/>
                <a:ea typeface="+mn-ea"/>
                <a:cs typeface="+mn-ea"/>
                <a:sym typeface="+mn-lt"/>
              </a:rPr>
              <a:t>部分</a:t>
            </a:r>
            <a:r>
              <a:rPr lang="zh-CN" altLang="en-US" sz="2200" dirty="0">
                <a:solidFill>
                  <a:schemeClr val="tx1"/>
                </a:solidFill>
                <a:latin typeface="Times New Roman" panose="02020603050405020304" pitchFamily="18" charset="0"/>
                <a:ea typeface="+mn-ea"/>
                <a:cs typeface="+mn-ea"/>
                <a:sym typeface="+mn-lt"/>
              </a:rPr>
              <a:t>：</a:t>
            </a:r>
            <a:endParaRPr lang="en-US" altLang="zh-CN" sz="2200" dirty="0">
              <a:solidFill>
                <a:schemeClr val="tx1"/>
              </a:solidFill>
              <a:latin typeface="Times New Roman" panose="02020603050405020304" pitchFamily="18" charset="0"/>
              <a:ea typeface="+mn-ea"/>
              <a:cs typeface="+mn-ea"/>
              <a:sym typeface="+mn-lt"/>
            </a:endParaRPr>
          </a:p>
        </p:txBody>
      </p:sp>
      <p:pic>
        <p:nvPicPr>
          <p:cNvPr id="11" name="图片 10">
            <a:extLst>
              <a:ext uri="{FF2B5EF4-FFF2-40B4-BE49-F238E27FC236}">
                <a16:creationId xmlns:a16="http://schemas.microsoft.com/office/drawing/2014/main" id="{2E86CE21-E3E7-C740-9277-D6E8BC141AA3}"/>
              </a:ext>
            </a:extLst>
          </p:cNvPr>
          <p:cNvPicPr>
            <a:picLocks noChangeAspect="1"/>
          </p:cNvPicPr>
          <p:nvPr/>
        </p:nvPicPr>
        <p:blipFill>
          <a:blip r:embed="rId3"/>
          <a:stretch>
            <a:fillRect/>
          </a:stretch>
        </p:blipFill>
        <p:spPr>
          <a:xfrm>
            <a:off x="0" y="1905235"/>
            <a:ext cx="4392706" cy="3047529"/>
          </a:xfrm>
          <a:prstGeom prst="rect">
            <a:avLst/>
          </a:prstGeom>
        </p:spPr>
      </p:pic>
      <p:grpSp>
        <p:nvGrpSpPr>
          <p:cNvPr id="8" name="组合 7">
            <a:extLst>
              <a:ext uri="{FF2B5EF4-FFF2-40B4-BE49-F238E27FC236}">
                <a16:creationId xmlns:a16="http://schemas.microsoft.com/office/drawing/2014/main" id="{202195BE-788B-459E-B2B1-CB288590C701}"/>
              </a:ext>
            </a:extLst>
          </p:cNvPr>
          <p:cNvGrpSpPr/>
          <p:nvPr/>
        </p:nvGrpSpPr>
        <p:grpSpPr>
          <a:xfrm>
            <a:off x="1230328" y="308210"/>
            <a:ext cx="6561144" cy="890936"/>
            <a:chOff x="2259479" y="1648243"/>
            <a:chExt cx="1894751" cy="817029"/>
          </a:xfrm>
        </p:grpSpPr>
        <p:sp>
          <p:nvSpPr>
            <p:cNvPr id="9" name="圆角矩形 1">
              <a:extLst>
                <a:ext uri="{FF2B5EF4-FFF2-40B4-BE49-F238E27FC236}">
                  <a16:creationId xmlns:a16="http://schemas.microsoft.com/office/drawing/2014/main" id="{F0060B80-41AB-42BD-B294-79668666F880}"/>
                </a:ext>
              </a:extLst>
            </p:cNvPr>
            <p:cNvSpPr/>
            <p:nvPr/>
          </p:nvSpPr>
          <p:spPr>
            <a:xfrm>
              <a:off x="2268722" y="1654084"/>
              <a:ext cx="1885508" cy="8111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12D5C8C6-0B6E-4271-B3FD-CAFE4C0CD4B0}"/>
                </a:ext>
              </a:extLst>
            </p:cNvPr>
            <p:cNvSpPr txBox="1"/>
            <p:nvPr/>
          </p:nvSpPr>
          <p:spPr>
            <a:xfrm>
              <a:off x="2259479" y="1648243"/>
              <a:ext cx="1885508" cy="781879"/>
            </a:xfrm>
            <a:prstGeom prst="rect">
              <a:avLst/>
            </a:prstGeom>
            <a:no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rPr>
                <a:t>1.4 </a:t>
              </a:r>
              <a:r>
                <a:rPr lang="zh-CN" altLang="en-US" sz="2000" u="sng" dirty="0">
                  <a:solidFill>
                    <a:schemeClr val="bg1"/>
                  </a:solidFill>
                  <a:latin typeface="Times New Roman" panose="02020603050405020304" pitchFamily="18" charset="0"/>
                  <a:cs typeface="+mn-ea"/>
                  <a:sym typeface="+mn-lt"/>
                </a:rPr>
                <a:t>专业研究论文的详细结构要求 </a:t>
              </a:r>
              <a:r>
                <a:rPr lang="en-US" altLang="zh-CN" sz="2000" u="sng" dirty="0">
                  <a:solidFill>
                    <a:schemeClr val="bg1"/>
                  </a:solidFill>
                  <a:latin typeface="Times New Roman" panose="02020603050405020304" pitchFamily="18" charset="0"/>
                  <a:cs typeface="+mn-ea"/>
                  <a:sym typeface="+mn-lt"/>
                </a:rPr>
                <a:t>Detailed Requirements of Academic Paper</a:t>
              </a:r>
            </a:p>
          </p:txBody>
        </p:sp>
      </p:grpSp>
      <p:sp>
        <p:nvSpPr>
          <p:cNvPr id="12" name="动作按钮: 后退或前一项 11">
            <a:hlinkClick r:id="rId4" action="ppaction://hlinksldjump" highlightClick="1"/>
            <a:extLst>
              <a:ext uri="{FF2B5EF4-FFF2-40B4-BE49-F238E27FC236}">
                <a16:creationId xmlns:a16="http://schemas.microsoft.com/office/drawing/2014/main" id="{3D4BBA3E-8C4E-4C98-ADDA-9D0CF6DEC8A0}"/>
              </a:ext>
            </a:extLst>
          </p:cNvPr>
          <p:cNvSpPr/>
          <p:nvPr/>
        </p:nvSpPr>
        <p:spPr>
          <a:xfrm>
            <a:off x="8403052" y="404634"/>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78966305"/>
      </p:ext>
    </p:extLst>
  </p:cSld>
  <p:clrMapOvr>
    <a:masterClrMapping/>
  </p:clrMapOvr>
  <p:transition spd="slow">
    <p:push dir="u"/>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445581"/>
            <a:ext cx="12192000" cy="497541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    </a:t>
            </a:r>
            <a:r>
              <a:rPr lang="zh-CN" altLang="en-US" sz="2200" dirty="0">
                <a:solidFill>
                  <a:srgbClr val="FF0000"/>
                </a:solidFill>
                <a:latin typeface="Times New Roman" panose="02020603050405020304" pitchFamily="18" charset="0"/>
                <a:ea typeface="+mn-ea"/>
                <a:cs typeface="+mn-cs"/>
                <a:sym typeface="+mn-lt"/>
              </a:rPr>
              <a:t>如引用的文选有两个作者，两个作者姓氏均要列出。</a:t>
            </a:r>
            <a:r>
              <a:rPr lang="zh-CN" altLang="en-US" sz="2200" dirty="0">
                <a:solidFill>
                  <a:schemeClr val="tx1"/>
                </a:solidFill>
                <a:latin typeface="Times New Roman" panose="02020603050405020304" pitchFamily="18" charset="0"/>
                <a:ea typeface="+mn-ea"/>
                <a:cs typeface="+mn-cs"/>
                <a:sym typeface="+mn-lt"/>
              </a:rPr>
              <a:t>如果有三至五个作者，第一次引证时需把所有作者名字列出，在之后出现的引证里，只要引用第一个作者，</a:t>
            </a:r>
            <a:r>
              <a:rPr lang="zh-CN" altLang="en-US" sz="2200" dirty="0" smtClean="0">
                <a:solidFill>
                  <a:schemeClr val="tx1"/>
                </a:solidFill>
                <a:latin typeface="Times New Roman" panose="02020603050405020304" pitchFamily="18" charset="0"/>
                <a:ea typeface="+mn-ea"/>
                <a:cs typeface="+mn-cs"/>
                <a:sym typeface="+mn-lt"/>
              </a:rPr>
              <a:t>加上</a:t>
            </a:r>
            <a:r>
              <a:rPr lang="en-US" altLang="zh-CN" sz="2200" dirty="0" smtClean="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et </a:t>
            </a:r>
            <a:r>
              <a:rPr lang="en-US" altLang="zh-CN" sz="2200" dirty="0">
                <a:solidFill>
                  <a:schemeClr val="tx1"/>
                </a:solidFill>
                <a:latin typeface="Times New Roman" panose="02020603050405020304" pitchFamily="18" charset="0"/>
                <a:ea typeface="+mn-ea"/>
                <a:cs typeface="+mn-cs"/>
                <a:sym typeface="+mn-lt"/>
              </a:rPr>
              <a:t>al.”</a:t>
            </a:r>
            <a:r>
              <a:rPr lang="zh-CN" altLang="en-US" sz="2200" dirty="0">
                <a:solidFill>
                  <a:schemeClr val="tx1"/>
                </a:solidFill>
                <a:latin typeface="Times New Roman" panose="02020603050405020304" pitchFamily="18" charset="0"/>
                <a:ea typeface="+mn-ea"/>
                <a:cs typeface="+mn-cs"/>
                <a:sym typeface="+mn-lt"/>
              </a:rPr>
              <a:t>，如</a:t>
            </a:r>
            <a:r>
              <a:rPr lang="en-US" altLang="zh-CN" sz="2200" dirty="0">
                <a:solidFill>
                  <a:schemeClr val="tx1"/>
                </a:solidFill>
                <a:latin typeface="Times New Roman" panose="02020603050405020304" pitchFamily="18" charset="0"/>
                <a:ea typeface="+mn-ea"/>
                <a:cs typeface="+mn-cs"/>
                <a:sym typeface="+mn-lt"/>
              </a:rPr>
              <a:t>(Kaplan et al., 1987)</a:t>
            </a:r>
            <a:r>
              <a:rPr lang="zh-CN" altLang="en-US" sz="2200" dirty="0">
                <a:solidFill>
                  <a:schemeClr val="tx1"/>
                </a:solidFill>
                <a:latin typeface="Times New Roman" panose="02020603050405020304" pitchFamily="18" charset="0"/>
                <a:ea typeface="+mn-ea"/>
                <a:cs typeface="+mn-cs"/>
                <a:sym typeface="+mn-lt"/>
              </a:rPr>
              <a:t>。五个以上作者，只用第一个作者姓，</a:t>
            </a:r>
            <a:r>
              <a:rPr lang="zh-CN" altLang="en-US" sz="2200" dirty="0" smtClean="0">
                <a:solidFill>
                  <a:schemeClr val="tx1"/>
                </a:solidFill>
                <a:latin typeface="Times New Roman" panose="02020603050405020304" pitchFamily="18" charset="0"/>
                <a:ea typeface="+mn-ea"/>
                <a:cs typeface="+mn-cs"/>
                <a:sym typeface="+mn-lt"/>
              </a:rPr>
              <a:t>加上</a:t>
            </a:r>
            <a:r>
              <a:rPr lang="en-US" altLang="zh-CN" sz="2200" dirty="0" smtClean="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et </a:t>
            </a:r>
            <a:r>
              <a:rPr lang="en-US" altLang="zh-CN" sz="2200" dirty="0">
                <a:solidFill>
                  <a:schemeClr val="tx1"/>
                </a:solidFill>
                <a:latin typeface="Times New Roman" panose="02020603050405020304" pitchFamily="18" charset="0"/>
                <a:ea typeface="+mn-ea"/>
                <a:cs typeface="+mn-cs"/>
                <a:sym typeface="+mn-lt"/>
              </a:rPr>
              <a:t>al.”</a:t>
            </a:r>
            <a:r>
              <a:rPr lang="zh-CN" altLang="en-US" sz="2200" dirty="0">
                <a:solidFill>
                  <a:schemeClr val="tx1"/>
                </a:solidFill>
                <a:latin typeface="Times New Roman" panose="02020603050405020304" pitchFamily="18" charset="0"/>
                <a:ea typeface="+mn-ea"/>
                <a:cs typeface="+mn-cs"/>
                <a:sym typeface="+mn-lt"/>
              </a:rPr>
              <a:t>就可以了。</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
            </a:r>
            <a:br>
              <a:rPr lang="zh-CN" altLang="en-US" sz="2200" dirty="0">
                <a:solidFill>
                  <a:schemeClr val="tx1"/>
                </a:solidFill>
                <a:latin typeface="Times New Roman" panose="02020603050405020304" pitchFamily="18" charset="0"/>
                <a:ea typeface="+mn-ea"/>
                <a:cs typeface="+mn-cs"/>
                <a:sym typeface="+mn-lt"/>
              </a:rPr>
            </a:br>
            <a:r>
              <a:rPr lang="zh-CN" altLang="en-US" sz="2200" dirty="0" smtClean="0">
                <a:solidFill>
                  <a:schemeClr val="tx1"/>
                </a:solidFill>
                <a:latin typeface="Times New Roman" panose="02020603050405020304" pitchFamily="18" charset="0"/>
                <a:ea typeface="+mn-ea"/>
                <a:cs typeface="+mn-cs"/>
                <a:sym typeface="+mn-lt"/>
              </a:rPr>
              <a:t>    </a:t>
            </a:r>
            <a:r>
              <a:rPr lang="zh-CN" altLang="en-US" sz="2200" dirty="0" smtClean="0">
                <a:solidFill>
                  <a:srgbClr val="FF0000"/>
                </a:solidFill>
                <a:latin typeface="Times New Roman" panose="02020603050405020304" pitchFamily="18" charset="0"/>
                <a:ea typeface="+mn-ea"/>
                <a:cs typeface="+mn-cs"/>
                <a:sym typeface="+mn-lt"/>
              </a:rPr>
              <a:t>如果</a:t>
            </a:r>
            <a:r>
              <a:rPr lang="zh-CN" altLang="en-US" sz="2200" dirty="0">
                <a:solidFill>
                  <a:srgbClr val="FF0000"/>
                </a:solidFill>
                <a:latin typeface="Times New Roman" panose="02020603050405020304" pitchFamily="18" charset="0"/>
                <a:ea typeface="+mn-ea"/>
                <a:cs typeface="+mn-cs"/>
                <a:sym typeface="+mn-lt"/>
              </a:rPr>
              <a:t>转引的材料已被出版社或杂志接受，但尚未正式出版，则用</a:t>
            </a:r>
            <a:r>
              <a:rPr lang="zh-CN" altLang="en-US" sz="2200" dirty="0" smtClean="0">
                <a:solidFill>
                  <a:srgbClr val="FF0000"/>
                </a:solidFill>
                <a:latin typeface="Times New Roman" panose="02020603050405020304" pitchFamily="18" charset="0"/>
                <a:ea typeface="+mn-ea"/>
                <a:cs typeface="+mn-cs"/>
                <a:sym typeface="+mn-lt"/>
              </a:rPr>
              <a:t>“ </a:t>
            </a:r>
            <a:r>
              <a:rPr lang="en-US" altLang="zh-CN" sz="2200" dirty="0" smtClean="0">
                <a:solidFill>
                  <a:srgbClr val="FF0000"/>
                </a:solidFill>
                <a:latin typeface="Times New Roman" panose="02020603050405020304" pitchFamily="18" charset="0"/>
                <a:ea typeface="+mn-ea"/>
                <a:cs typeface="+mn-cs"/>
                <a:sym typeface="+mn-lt"/>
              </a:rPr>
              <a:t>(</a:t>
            </a:r>
            <a:r>
              <a:rPr lang="en-US" altLang="zh-CN" sz="2200" dirty="0">
                <a:solidFill>
                  <a:srgbClr val="FF0000"/>
                </a:solidFill>
                <a:latin typeface="Times New Roman" panose="02020603050405020304" pitchFamily="18" charset="0"/>
                <a:ea typeface="+mn-ea"/>
                <a:cs typeface="+mn-cs"/>
                <a:sym typeface="+mn-lt"/>
              </a:rPr>
              <a:t>in press</a:t>
            </a:r>
            <a:r>
              <a:rPr lang="en-US" altLang="zh-CN" sz="2200" dirty="0" smtClean="0">
                <a:solidFill>
                  <a:srgbClr val="FF0000"/>
                </a:solidFill>
                <a:latin typeface="Times New Roman" panose="02020603050405020304" pitchFamily="18" charset="0"/>
                <a:ea typeface="+mn-ea"/>
                <a:cs typeface="+mn-cs"/>
                <a:sym typeface="+mn-lt"/>
              </a:rPr>
              <a:t>) ” </a:t>
            </a:r>
            <a:r>
              <a:rPr lang="zh-CN" altLang="en-US" sz="2200" dirty="0">
                <a:solidFill>
                  <a:srgbClr val="FF0000"/>
                </a:solidFill>
                <a:latin typeface="Times New Roman" panose="02020603050405020304" pitchFamily="18" charset="0"/>
                <a:ea typeface="+mn-ea"/>
                <a:cs typeface="+mn-cs"/>
                <a:sym typeface="+mn-lt"/>
              </a:rPr>
              <a:t>加以注明</a:t>
            </a:r>
            <a:r>
              <a:rPr lang="en-US" altLang="zh-CN" sz="2200" dirty="0">
                <a:solidFill>
                  <a:srgbClr val="FF0000"/>
                </a:solidFill>
                <a:latin typeface="Times New Roman" panose="02020603050405020304" pitchFamily="18" charset="0"/>
                <a:ea typeface="+mn-ea"/>
                <a:cs typeface="+mn-cs"/>
                <a:sym typeface="+mn-lt"/>
              </a:rPr>
              <a:t>(</a:t>
            </a:r>
            <a:r>
              <a:rPr lang="zh-CN" altLang="en-US" sz="2200" dirty="0">
                <a:solidFill>
                  <a:srgbClr val="FF0000"/>
                </a:solidFill>
                <a:latin typeface="Times New Roman" panose="02020603050405020304" pitchFamily="18" charset="0"/>
                <a:ea typeface="+mn-ea"/>
                <a:cs typeface="+mn-cs"/>
                <a:sym typeface="+mn-lt"/>
              </a:rPr>
              <a:t>注意“</a:t>
            </a:r>
            <a:r>
              <a:rPr lang="en-US" altLang="zh-CN" sz="2200" dirty="0">
                <a:solidFill>
                  <a:srgbClr val="FF0000"/>
                </a:solidFill>
                <a:latin typeface="Times New Roman" panose="02020603050405020304" pitchFamily="18" charset="0"/>
                <a:ea typeface="+mn-ea"/>
                <a:cs typeface="+mn-cs"/>
                <a:sym typeface="+mn-lt"/>
              </a:rPr>
              <a:t>in press”</a:t>
            </a:r>
            <a:r>
              <a:rPr lang="zh-CN" altLang="en-US" sz="2200" dirty="0">
                <a:solidFill>
                  <a:srgbClr val="FF0000"/>
                </a:solidFill>
                <a:latin typeface="Times New Roman" panose="02020603050405020304" pitchFamily="18" charset="0"/>
                <a:ea typeface="+mn-ea"/>
                <a:cs typeface="+mn-cs"/>
                <a:sym typeface="+mn-lt"/>
              </a:rPr>
              <a:t>要在小括号内</a:t>
            </a:r>
            <a:r>
              <a:rPr lang="en-US" altLang="zh-CN" sz="2200" dirty="0">
                <a:solidFill>
                  <a:srgbClr val="FF0000"/>
                </a:solidFill>
                <a:latin typeface="Times New Roman" panose="02020603050405020304" pitchFamily="18" charset="0"/>
                <a:ea typeface="+mn-ea"/>
                <a:cs typeface="+mn-cs"/>
                <a:sym typeface="+mn-lt"/>
              </a:rPr>
              <a:t>)</a:t>
            </a:r>
            <a:r>
              <a:rPr lang="zh-CN" altLang="en-US" sz="2200" dirty="0">
                <a:solidFill>
                  <a:srgbClr val="FF0000"/>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假如</a:t>
            </a:r>
            <a:r>
              <a:rPr lang="en-US" altLang="zh-CN" sz="2200" dirty="0">
                <a:solidFill>
                  <a:schemeClr val="tx1"/>
                </a:solidFill>
                <a:latin typeface="Times New Roman" panose="02020603050405020304" pitchFamily="18" charset="0"/>
                <a:ea typeface="+mn-ea"/>
                <a:cs typeface="+mn-cs"/>
                <a:sym typeface="+mn-lt"/>
              </a:rPr>
              <a:t>Kaplan</a:t>
            </a:r>
            <a:r>
              <a:rPr lang="zh-CN" altLang="en-US" sz="2200" dirty="0" smtClean="0">
                <a:solidFill>
                  <a:schemeClr val="tx1"/>
                </a:solidFill>
                <a:latin typeface="Times New Roman" panose="02020603050405020304" pitchFamily="18" charset="0"/>
                <a:ea typeface="+mn-ea"/>
                <a:cs typeface="+mn-cs"/>
                <a:sym typeface="+mn-lt"/>
              </a:rPr>
              <a:t>的</a:t>
            </a:r>
            <a:r>
              <a:rPr lang="en-US" altLang="zh-CN" sz="2200" smtClean="0">
                <a:solidFill>
                  <a:schemeClr val="tx1"/>
                </a:solidFill>
                <a:latin typeface="Times New Roman" panose="02020603050405020304" pitchFamily="18" charset="0"/>
                <a:sym typeface="+mn-lt"/>
              </a:rPr>
              <a:t>“</a:t>
            </a:r>
            <a:r>
              <a:rPr lang="en-US" altLang="zh-CN" sz="2200" smtClean="0">
                <a:solidFill>
                  <a:schemeClr val="tx1"/>
                </a:solidFill>
                <a:latin typeface="Times New Roman" panose="02020603050405020304" pitchFamily="18" charset="0"/>
                <a:ea typeface="+mn-ea"/>
                <a:cs typeface="+mn-cs"/>
                <a:sym typeface="+mn-lt"/>
              </a:rPr>
              <a:t>Cultural </a:t>
            </a:r>
            <a:r>
              <a:rPr lang="en-US" altLang="zh-CN" sz="2200" dirty="0">
                <a:solidFill>
                  <a:schemeClr val="tx1"/>
                </a:solidFill>
                <a:latin typeface="Times New Roman" panose="02020603050405020304" pitchFamily="18" charset="0"/>
                <a:ea typeface="+mn-ea"/>
                <a:cs typeface="+mn-cs"/>
                <a:sym typeface="+mn-lt"/>
              </a:rPr>
              <a:t>Thought Pattern in Intercultural Education”</a:t>
            </a:r>
            <a:r>
              <a:rPr lang="zh-CN" altLang="en-US" sz="2200" dirty="0">
                <a:solidFill>
                  <a:schemeClr val="tx1"/>
                </a:solidFill>
                <a:latin typeface="Times New Roman" panose="02020603050405020304" pitchFamily="18" charset="0"/>
                <a:ea typeface="+mn-ea"/>
                <a:cs typeface="+mn-cs"/>
                <a:sym typeface="+mn-lt"/>
              </a:rPr>
              <a:t>一文尚未正式发表，但已被</a:t>
            </a:r>
            <a:r>
              <a:rPr lang="en-US" altLang="zh-CN" sz="2200" dirty="0">
                <a:solidFill>
                  <a:schemeClr val="tx1"/>
                </a:solidFill>
                <a:latin typeface="Times New Roman" panose="02020603050405020304" pitchFamily="18" charset="0"/>
                <a:ea typeface="+mn-ea"/>
                <a:cs typeface="+mn-cs"/>
                <a:sym typeface="+mn-lt"/>
              </a:rPr>
              <a:t>Language Learning</a:t>
            </a:r>
            <a:r>
              <a:rPr lang="zh-CN" altLang="en-US" sz="2200" dirty="0">
                <a:solidFill>
                  <a:schemeClr val="tx1"/>
                </a:solidFill>
                <a:latin typeface="Times New Roman" panose="02020603050405020304" pitchFamily="18" charset="0"/>
                <a:ea typeface="+mn-ea"/>
                <a:cs typeface="+mn-cs"/>
                <a:sym typeface="+mn-lt"/>
              </a:rPr>
              <a:t>这家杂志接受，</a:t>
            </a:r>
            <a:r>
              <a:rPr lang="zh-CN" altLang="en-US" sz="2200" dirty="0" smtClean="0">
                <a:solidFill>
                  <a:schemeClr val="tx1"/>
                </a:solidFill>
                <a:latin typeface="Times New Roman" panose="02020603050405020304" pitchFamily="18" charset="0"/>
                <a:ea typeface="+mn-ea"/>
                <a:cs typeface="+mn-cs"/>
                <a:sym typeface="+mn-lt"/>
              </a:rPr>
              <a:t>引证</a:t>
            </a:r>
            <a:r>
              <a:rPr lang="zh-CN" altLang="en-US" sz="2200" dirty="0">
                <a:solidFill>
                  <a:schemeClr val="tx1"/>
                </a:solidFill>
                <a:latin typeface="Times New Roman" panose="02020603050405020304" pitchFamily="18" charset="0"/>
                <a:ea typeface="+mn-ea"/>
                <a:cs typeface="+mn-cs"/>
                <a:sym typeface="+mn-lt"/>
              </a:rPr>
              <a:t>可作这样</a:t>
            </a:r>
            <a:r>
              <a:rPr lang="zh-CN" altLang="en-US" sz="2200" dirty="0" smtClean="0">
                <a:solidFill>
                  <a:schemeClr val="tx1"/>
                </a:solidFill>
                <a:latin typeface="Times New Roman" panose="02020603050405020304" pitchFamily="18" charset="0"/>
                <a:ea typeface="+mn-ea"/>
                <a:cs typeface="+mn-cs"/>
                <a:sym typeface="+mn-lt"/>
              </a:rPr>
              <a:t>处理</a:t>
            </a:r>
            <a:r>
              <a:rPr lang="zh-CN" altLang="en-US" sz="2200" dirty="0">
                <a:solidFill>
                  <a:schemeClr val="tx1"/>
                </a:solidFill>
                <a:latin typeface="Times New Roman" panose="02020603050405020304" pitchFamily="18" charset="0"/>
                <a:ea typeface="+mn-ea"/>
                <a:cs typeface="+mn-cs"/>
                <a:sym typeface="+mn-lt"/>
              </a:rPr>
              <a:t>：</a:t>
            </a:r>
            <a:r>
              <a:rPr lang="en-US" altLang="zh-CN" sz="2200" dirty="0" smtClean="0">
                <a:solidFill>
                  <a:schemeClr val="tx1"/>
                </a:solidFill>
                <a:latin typeface="Times New Roman" panose="02020603050405020304" pitchFamily="18" charset="0"/>
                <a:ea typeface="+mn-ea"/>
                <a:cs typeface="+mn-cs"/>
                <a:sym typeface="+mn-lt"/>
              </a:rPr>
              <a:t>Kaplan</a:t>
            </a:r>
            <a:r>
              <a:rPr lang="en-US" altLang="zh-CN" sz="2200" dirty="0">
                <a:solidFill>
                  <a:schemeClr val="tx1"/>
                </a:solidFill>
                <a:latin typeface="Times New Roman" panose="02020603050405020304" pitchFamily="18" charset="0"/>
                <a:ea typeface="+mn-ea"/>
                <a:cs typeface="+mn-cs"/>
                <a:sym typeface="+mn-lt"/>
              </a:rPr>
              <a:t>, R. (in press). Cultural thought pattern in intercultural education. Language Learning. </a:t>
            </a:r>
            <a:r>
              <a:rPr lang="zh-CN" altLang="en-US" sz="2200" dirty="0">
                <a:solidFill>
                  <a:schemeClr val="tx1"/>
                </a:solidFill>
                <a:latin typeface="Times New Roman" panose="02020603050405020304" pitchFamily="18" charset="0"/>
                <a:ea typeface="+mn-ea"/>
                <a:cs typeface="+mn-cs"/>
                <a:sym typeface="+mn-lt"/>
              </a:rPr>
              <a:t>这里要说明一下，引证里没有提供有关杂志的期数和页码的信息，</a:t>
            </a:r>
            <a:r>
              <a:rPr lang="zh-CN" altLang="en-US" sz="2200" dirty="0" smtClean="0">
                <a:solidFill>
                  <a:schemeClr val="tx1"/>
                </a:solidFill>
                <a:latin typeface="Times New Roman" panose="02020603050405020304" pitchFamily="18" charset="0"/>
                <a:ea typeface="+mn-ea"/>
                <a:cs typeface="+mn-cs"/>
                <a:sym typeface="+mn-lt"/>
              </a:rPr>
              <a:t>是因为</a:t>
            </a:r>
            <a:r>
              <a:rPr lang="zh-CN" altLang="en-US" sz="2200" dirty="0">
                <a:solidFill>
                  <a:schemeClr val="tx1"/>
                </a:solidFill>
                <a:latin typeface="Times New Roman" panose="02020603050405020304" pitchFamily="18" charset="0"/>
                <a:ea typeface="+mn-ea"/>
                <a:cs typeface="+mn-cs"/>
                <a:sym typeface="+mn-lt"/>
              </a:rPr>
              <a:t>文章尚未正式出版。 </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80" y="936835"/>
            <a:ext cx="4475654" cy="653984"/>
            <a:chOff x="2277191" y="2378482"/>
            <a:chExt cx="5586764"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5586764"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5325403"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5.2.1 </a:t>
              </a:r>
              <a:r>
                <a:rPr lang="zh-CN" altLang="en-US" sz="2200" dirty="0">
                  <a:solidFill>
                    <a:schemeClr val="bg1"/>
                  </a:solidFill>
                  <a:latin typeface="Times New Roman" panose="02020603050405020304" pitchFamily="18" charset="0"/>
                  <a:cs typeface="+mn-ea"/>
                  <a:sym typeface="+mn-lt"/>
                </a:rPr>
                <a:t>间接引用 </a:t>
              </a:r>
              <a:r>
                <a:rPr lang="en-US" altLang="zh-CN" sz="2200" dirty="0">
                  <a:solidFill>
                    <a:schemeClr val="bg1"/>
                  </a:solidFill>
                  <a:latin typeface="Times New Roman" panose="02020603050405020304" pitchFamily="18" charset="0"/>
                  <a:cs typeface="+mn-ea"/>
                  <a:sym typeface="+mn-lt"/>
                </a:rPr>
                <a:t>Indirect Citation </a:t>
              </a:r>
            </a:p>
          </p:txBody>
        </p:sp>
      </p:gr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2" y="183880"/>
            <a:ext cx="8219337" cy="652366"/>
          </a:xfrm>
        </p:spPr>
        <p:txBody>
          <a:bodyPr>
            <a:normAutofit fontScale="92500"/>
          </a:bodyPr>
          <a:lstStyle/>
          <a:p>
            <a:r>
              <a:rPr kumimoji="1" lang="en-US" altLang="zh-CN" dirty="0">
                <a:cs typeface="+mn-ea"/>
                <a:sym typeface="+mn-lt"/>
              </a:rPr>
              <a:t>5.2 </a:t>
            </a:r>
            <a:r>
              <a:rPr kumimoji="1" lang="zh-CN" altLang="en-US" dirty="0">
                <a:cs typeface="+mn-ea"/>
                <a:sym typeface="+mn-lt"/>
              </a:rPr>
              <a:t>间接引用和直接引用 </a:t>
            </a:r>
            <a:r>
              <a:rPr kumimoji="1" lang="en-US" altLang="zh-CN" dirty="0">
                <a:cs typeface="+mn-ea"/>
                <a:sym typeface="+mn-lt"/>
              </a:rPr>
              <a:t>Indirect and Direct Citation</a:t>
            </a:r>
            <a:endParaRPr lang="zh-CN" altLang="en-US" dirty="0"/>
          </a:p>
        </p:txBody>
      </p:sp>
    </p:spTree>
    <p:extLst>
      <p:ext uri="{BB962C8B-B14F-4D97-AF65-F5344CB8AC3E}">
        <p14:creationId xmlns:p14="http://schemas.microsoft.com/office/powerpoint/2010/main" val="1117750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1" end="1"/>
                                            </p:txEl>
                                          </p:spTgt>
                                        </p:tgtEl>
                                        <p:attrNameLst>
                                          <p:attrName>style.visibility</p:attrName>
                                        </p:attrNameLst>
                                      </p:cBhvr>
                                      <p:to>
                                        <p:strVal val="visible"/>
                                      </p:to>
                                    </p:set>
                                    <p:anim calcmode="lin" valueType="num">
                                      <p:cBhvr additive="base">
                                        <p:cTn id="7"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445581"/>
            <a:ext cx="12192000" cy="497541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下面我们再谈谈直接引用</a:t>
            </a:r>
            <a:r>
              <a:rPr lang="en-US" altLang="zh-CN" sz="2200" dirty="0">
                <a:solidFill>
                  <a:schemeClr val="tx1"/>
                </a:solidFill>
                <a:latin typeface="Times New Roman" panose="02020603050405020304" pitchFamily="18" charset="0"/>
                <a:ea typeface="+mn-ea"/>
                <a:cs typeface="+mn-cs"/>
                <a:sym typeface="+mn-lt"/>
              </a:rPr>
              <a:t>(</a:t>
            </a:r>
            <a:r>
              <a:rPr lang="en-US" altLang="zh-CN" sz="2200" i="1" u="sng" dirty="0">
                <a:solidFill>
                  <a:srgbClr val="FF0000"/>
                </a:solidFill>
                <a:latin typeface="Times New Roman" panose="02020603050405020304" pitchFamily="18" charset="0"/>
                <a:ea typeface="+mn-ea"/>
                <a:cs typeface="+mn-cs"/>
                <a:sym typeface="+mn-lt"/>
              </a:rPr>
              <a:t>quote</a:t>
            </a:r>
            <a:r>
              <a:rPr lang="zh-CN" altLang="en-US" sz="2200" i="1" u="sng" dirty="0">
                <a:solidFill>
                  <a:srgbClr val="FF0000"/>
                </a:solidFill>
                <a:latin typeface="Times New Roman" panose="02020603050405020304" pitchFamily="18" charset="0"/>
                <a:ea typeface="+mn-ea"/>
                <a:cs typeface="+mn-cs"/>
                <a:sym typeface="+mn-lt"/>
              </a:rPr>
              <a:t>或</a:t>
            </a:r>
            <a:r>
              <a:rPr lang="en-US" altLang="zh-CN" sz="2200" i="1" u="sng" dirty="0">
                <a:solidFill>
                  <a:srgbClr val="FF0000"/>
                </a:solidFill>
                <a:latin typeface="Times New Roman" panose="02020603050405020304" pitchFamily="18" charset="0"/>
                <a:ea typeface="+mn-ea"/>
                <a:cs typeface="+mn-cs"/>
                <a:sym typeface="+mn-lt"/>
              </a:rPr>
              <a:t>quotation</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a:t>
            </a:r>
            <a:r>
              <a:rPr lang="zh-CN" altLang="en-US" sz="2200" dirty="0">
                <a:solidFill>
                  <a:srgbClr val="FF0000"/>
                </a:solidFill>
                <a:latin typeface="Times New Roman" panose="02020603050405020304" pitchFamily="18" charset="0"/>
                <a:ea typeface="+mn-ea"/>
                <a:cs typeface="+mn-cs"/>
                <a:sym typeface="+mn-lt"/>
              </a:rPr>
              <a:t>直接引用要用引号标出，其结尾处用小括号加以引证。和间接引文一样，引证只要列出作者姓氏、出版年，所不同的是，直接引用的引证还需标出页码。</a:t>
            </a:r>
            <a:r>
              <a:rPr lang="zh-CN" altLang="en-US" sz="2200" dirty="0">
                <a:solidFill>
                  <a:schemeClr val="tx1"/>
                </a:solidFill>
                <a:latin typeface="Times New Roman" panose="02020603050405020304" pitchFamily="18" charset="0"/>
                <a:ea typeface="+mn-ea"/>
                <a:cs typeface="+mn-cs"/>
                <a:sym typeface="+mn-lt"/>
              </a:rPr>
              <a:t>请看下面的</a:t>
            </a:r>
            <a:r>
              <a:rPr lang="zh-CN" altLang="en-US" sz="2200" dirty="0" smtClean="0">
                <a:solidFill>
                  <a:schemeClr val="tx1"/>
                </a:solidFill>
                <a:latin typeface="Times New Roman" panose="02020603050405020304" pitchFamily="18" charset="0"/>
                <a:ea typeface="+mn-ea"/>
                <a:cs typeface="+mn-cs"/>
                <a:sym typeface="+mn-lt"/>
              </a:rPr>
              <a:t>例子</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i="1" dirty="0">
                <a:solidFill>
                  <a:schemeClr val="tx1"/>
                </a:solidFill>
                <a:latin typeface="Times New Roman" panose="02020603050405020304" pitchFamily="18" charset="0"/>
                <a:ea typeface="+mn-ea"/>
                <a:cs typeface="+mn-cs"/>
                <a:sym typeface="+mn-lt"/>
              </a:rPr>
              <a:t>Unity in writing means that “there is nothing is the paragraph that does not belong here; nothing that does not contribute significantly to the central idea” (Kaplan, 1966, p.17). </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这里要注意，原则上讲，引语应当是被引用的作家的原话，是不能随意改动的。但有时需要做些必要的改动，以便在语法结构上和句子其它成分保持一致。所以，</a:t>
            </a:r>
            <a:r>
              <a:rPr lang="zh-CN" altLang="en-US" sz="2200" dirty="0" smtClean="0">
                <a:solidFill>
                  <a:schemeClr val="tx1"/>
                </a:solidFill>
                <a:latin typeface="Times New Roman" panose="02020603050405020304" pitchFamily="18" charset="0"/>
                <a:ea typeface="+mn-ea"/>
                <a:cs typeface="+mn-cs"/>
                <a:sym typeface="+mn-lt"/>
              </a:rPr>
              <a:t>虽然在</a:t>
            </a:r>
            <a:r>
              <a:rPr lang="en-US" altLang="zh-CN" sz="2200" dirty="0">
                <a:solidFill>
                  <a:schemeClr val="tx1"/>
                </a:solidFill>
                <a:latin typeface="Times New Roman" panose="02020603050405020304" pitchFamily="18" charset="0"/>
                <a:ea typeface="+mn-ea"/>
                <a:cs typeface="+mn-cs"/>
                <a:sym typeface="+mn-lt"/>
              </a:rPr>
              <a:t>Kaplan</a:t>
            </a:r>
            <a:r>
              <a:rPr lang="zh-CN" altLang="en-US" sz="2200" dirty="0">
                <a:solidFill>
                  <a:schemeClr val="tx1"/>
                </a:solidFill>
                <a:latin typeface="Times New Roman" panose="02020603050405020304" pitchFamily="18" charset="0"/>
                <a:ea typeface="+mn-ea"/>
                <a:cs typeface="+mn-cs"/>
                <a:sym typeface="+mn-lt"/>
              </a:rPr>
              <a:t>的原文中</a:t>
            </a:r>
            <a:r>
              <a:rPr lang="zh-CN" altLang="en-US" sz="2200" dirty="0" smtClean="0">
                <a:solidFill>
                  <a:schemeClr val="tx1"/>
                </a:solidFill>
                <a:latin typeface="Times New Roman" panose="02020603050405020304" pitchFamily="18" charset="0"/>
                <a:ea typeface="+mn-ea"/>
                <a:cs typeface="+mn-cs"/>
                <a:sym typeface="+mn-lt"/>
              </a:rPr>
              <a:t>，</a:t>
            </a:r>
            <a:r>
              <a:rPr lang="en-US" altLang="zh-CN" sz="2200" dirty="0">
                <a:solidFill>
                  <a:schemeClr val="tx1"/>
                </a:solidFill>
                <a:latin typeface="Times New Roman" panose="02020603050405020304" pitchFamily="18" charset="0"/>
                <a:sym typeface="+mn-lt"/>
              </a:rPr>
              <a:t> </a:t>
            </a:r>
            <a:r>
              <a:rPr lang="en-US" altLang="zh-CN" sz="2200" dirty="0" smtClean="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there</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这个单词中的</a:t>
            </a:r>
            <a:r>
              <a:rPr lang="zh-CN" altLang="en-US" sz="2200" dirty="0" smtClean="0">
                <a:solidFill>
                  <a:schemeClr val="tx1"/>
                </a:solidFill>
                <a:latin typeface="Times New Roman" panose="02020603050405020304" pitchFamily="18" charset="0"/>
                <a:ea typeface="+mn-ea"/>
                <a:cs typeface="+mn-cs"/>
                <a:sym typeface="+mn-lt"/>
              </a:rPr>
              <a:t>字母</a:t>
            </a:r>
            <a:r>
              <a:rPr lang="en-US" altLang="zh-CN" sz="2200" dirty="0" smtClean="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T</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是大写的，但它出现在句子的当中</a:t>
            </a:r>
            <a:r>
              <a:rPr lang="zh-CN" altLang="en-US" sz="2200" dirty="0" smtClean="0">
                <a:solidFill>
                  <a:schemeClr val="tx1"/>
                </a:solidFill>
                <a:latin typeface="Times New Roman" panose="02020603050405020304" pitchFamily="18" charset="0"/>
                <a:ea typeface="+mn-ea"/>
                <a:cs typeface="+mn-cs"/>
                <a:sym typeface="+mn-lt"/>
              </a:rPr>
              <a:t>，</a:t>
            </a:r>
            <a:r>
              <a:rPr lang="en-US" altLang="zh-CN" sz="2200" dirty="0">
                <a:solidFill>
                  <a:schemeClr val="tx1"/>
                </a:solidFill>
                <a:latin typeface="Times New Roman" panose="02020603050405020304" pitchFamily="18" charset="0"/>
                <a:sym typeface="+mn-lt"/>
              </a:rPr>
              <a:t> </a:t>
            </a:r>
            <a:r>
              <a:rPr lang="en-US" altLang="zh-CN" sz="2200" dirty="0" smtClean="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t</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变成小写了。此外，本来应</a:t>
            </a:r>
            <a:r>
              <a:rPr lang="zh-CN" altLang="en-US" sz="2200" dirty="0" smtClean="0">
                <a:solidFill>
                  <a:schemeClr val="tx1"/>
                </a:solidFill>
                <a:latin typeface="Times New Roman" panose="02020603050405020304" pitchFamily="18" charset="0"/>
                <a:ea typeface="+mn-ea"/>
                <a:cs typeface="+mn-cs"/>
                <a:sym typeface="+mn-lt"/>
              </a:rPr>
              <a:t>在</a:t>
            </a:r>
            <a:r>
              <a:rPr lang="en-US" altLang="zh-CN" sz="2200" dirty="0" smtClean="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idea</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后的那个句点，现移到引证的后面，即 </a:t>
            </a:r>
            <a:r>
              <a:rPr lang="en-US" altLang="zh-CN" sz="2200" dirty="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a:t>
            </a:r>
            <a:r>
              <a:rPr lang="en-US" altLang="zh-CN" sz="2200" dirty="0">
                <a:solidFill>
                  <a:schemeClr val="tx1"/>
                </a:solidFill>
                <a:latin typeface="Times New Roman" panose="02020603050405020304" pitchFamily="18" charset="0"/>
                <a:ea typeface="+mn-ea"/>
                <a:cs typeface="+mn-cs"/>
                <a:sym typeface="+mn-lt"/>
              </a:rPr>
              <a:t>Kaplan, 1966, p.17)”</a:t>
            </a:r>
            <a:r>
              <a:rPr lang="zh-CN" altLang="en-US" sz="2200" dirty="0">
                <a:solidFill>
                  <a:schemeClr val="tx1"/>
                </a:solidFill>
                <a:latin typeface="Times New Roman" panose="02020603050405020304" pitchFamily="18" charset="0"/>
                <a:ea typeface="+mn-ea"/>
                <a:cs typeface="+mn-cs"/>
                <a:sym typeface="+mn-lt"/>
              </a:rPr>
              <a:t>之后。 </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80" y="936835"/>
            <a:ext cx="4475654" cy="653984"/>
            <a:chOff x="2277191" y="2378482"/>
            <a:chExt cx="5586764"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5586764"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5325403"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5.2.2 </a:t>
              </a:r>
              <a:r>
                <a:rPr lang="zh-CN" altLang="en-US" sz="2200" dirty="0">
                  <a:solidFill>
                    <a:schemeClr val="bg1"/>
                  </a:solidFill>
                  <a:latin typeface="Times New Roman" panose="02020603050405020304" pitchFamily="18" charset="0"/>
                  <a:cs typeface="+mn-ea"/>
                  <a:sym typeface="+mn-lt"/>
                </a:rPr>
                <a:t>直接引用 </a:t>
              </a:r>
              <a:r>
                <a:rPr lang="en-US" altLang="zh-CN" sz="2200" dirty="0">
                  <a:solidFill>
                    <a:schemeClr val="bg1"/>
                  </a:solidFill>
                  <a:latin typeface="Times New Roman" panose="02020603050405020304" pitchFamily="18" charset="0"/>
                  <a:cs typeface="+mn-ea"/>
                  <a:sym typeface="+mn-lt"/>
                </a:rPr>
                <a:t>Direct Citation </a:t>
              </a:r>
            </a:p>
          </p:txBody>
        </p:sp>
      </p:gr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2" y="183880"/>
            <a:ext cx="8219337" cy="652366"/>
          </a:xfrm>
        </p:spPr>
        <p:txBody>
          <a:bodyPr>
            <a:normAutofit fontScale="92500"/>
          </a:bodyPr>
          <a:lstStyle/>
          <a:p>
            <a:r>
              <a:rPr kumimoji="1" lang="en-US" altLang="zh-CN" dirty="0">
                <a:cs typeface="+mn-ea"/>
                <a:sym typeface="+mn-lt"/>
              </a:rPr>
              <a:t>5.2 </a:t>
            </a:r>
            <a:r>
              <a:rPr kumimoji="1" lang="zh-CN" altLang="en-US" dirty="0">
                <a:cs typeface="+mn-ea"/>
                <a:sym typeface="+mn-lt"/>
              </a:rPr>
              <a:t>间接引用和直接引用 </a:t>
            </a:r>
            <a:r>
              <a:rPr kumimoji="1" lang="en-US" altLang="zh-CN" dirty="0">
                <a:cs typeface="+mn-ea"/>
                <a:sym typeface="+mn-lt"/>
              </a:rPr>
              <a:t>Indirect and Direct Citation</a:t>
            </a:r>
            <a:endParaRPr lang="zh-CN" altLang="en-US" dirty="0"/>
          </a:p>
        </p:txBody>
      </p:sp>
    </p:spTree>
    <p:extLst>
      <p:ext uri="{BB962C8B-B14F-4D97-AF65-F5344CB8AC3E}">
        <p14:creationId xmlns:p14="http://schemas.microsoft.com/office/powerpoint/2010/main" val="9122141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 calcmode="lin" valueType="num">
                                      <p:cBhvr additive="base">
                                        <p:cTn id="7"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anim calcmode="lin" valueType="num">
                                      <p:cBhvr additive="base">
                                        <p:cTn id="11"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
                                            <p:txEl>
                                              <p:pRg st="2" end="2"/>
                                            </p:txEl>
                                          </p:spTgt>
                                        </p:tgtEl>
                                        <p:attrNameLst>
                                          <p:attrName>style.visibility</p:attrName>
                                        </p:attrNameLst>
                                      </p:cBhvr>
                                      <p:to>
                                        <p:strVal val="visible"/>
                                      </p:to>
                                    </p:set>
                                    <p:anim calcmode="lin" valueType="num">
                                      <p:cBhvr additive="base">
                                        <p:cTn id="17"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445581"/>
            <a:ext cx="12192000" cy="497541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r>
              <a:rPr lang="zh-CN" altLang="en-US" sz="2200" dirty="0">
                <a:solidFill>
                  <a:schemeClr val="tx1"/>
                </a:solidFill>
                <a:latin typeface="Times New Roman" panose="02020603050405020304" pitchFamily="18" charset="0"/>
                <a:ea typeface="+mn-ea"/>
                <a:cs typeface="+mn-cs"/>
                <a:sym typeface="+mn-lt"/>
              </a:rPr>
              <a:t>    </a:t>
            </a:r>
            <a:r>
              <a:rPr lang="zh-CN" altLang="en-US" sz="2200" dirty="0">
                <a:solidFill>
                  <a:srgbClr val="FF0000"/>
                </a:solidFill>
                <a:latin typeface="Times New Roman" panose="02020603050405020304" pitchFamily="18" charset="0"/>
                <a:ea typeface="+mn-ea"/>
                <a:cs typeface="+mn-cs"/>
                <a:sym typeface="+mn-lt"/>
              </a:rPr>
              <a:t>引语也可以是短语，而不是句子，短语引语也要纳入包含它的整个句子的语法结构里去</a:t>
            </a:r>
            <a:r>
              <a:rPr lang="zh-CN" altLang="en-US" sz="2200" dirty="0">
                <a:solidFill>
                  <a:schemeClr val="tx1"/>
                </a:solidFill>
                <a:latin typeface="Times New Roman" panose="02020603050405020304" pitchFamily="18" charset="0"/>
                <a:ea typeface="+mn-ea"/>
                <a:cs typeface="+mn-cs"/>
                <a:sym typeface="+mn-lt"/>
              </a:rPr>
              <a:t>。我们看下面的另一个</a:t>
            </a:r>
            <a:r>
              <a:rPr lang="zh-CN" altLang="en-US" sz="2200" dirty="0" smtClean="0">
                <a:solidFill>
                  <a:schemeClr val="tx1"/>
                </a:solidFill>
                <a:latin typeface="Times New Roman" panose="02020603050405020304" pitchFamily="18" charset="0"/>
                <a:ea typeface="+mn-ea"/>
                <a:cs typeface="+mn-cs"/>
                <a:sym typeface="+mn-lt"/>
              </a:rPr>
              <a:t>例子</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r>
              <a:rPr lang="en-US" altLang="zh-CN" sz="2200" i="1" dirty="0">
                <a:solidFill>
                  <a:srgbClr val="FF0000"/>
                </a:solidFill>
                <a:latin typeface="Times New Roman" panose="02020603050405020304" pitchFamily="18" charset="0"/>
                <a:ea typeface="+mn-ea"/>
                <a:cs typeface="+mn-cs"/>
                <a:sym typeface="+mn-lt"/>
              </a:rPr>
              <a:t>The ideas in this paragraph, as Kaplan (1966) put it, flow “in a straight line from the opening sentence to the last sentence” (p.1). </a:t>
            </a:r>
          </a:p>
          <a:p>
            <a:pPr algn="just"/>
            <a:r>
              <a:rPr lang="zh-CN" altLang="en-US" sz="2200" dirty="0">
                <a:solidFill>
                  <a:schemeClr val="tx1"/>
                </a:solidFill>
                <a:latin typeface="Times New Roman" panose="02020603050405020304" pitchFamily="18" charset="0"/>
                <a:ea typeface="+mn-ea"/>
                <a:cs typeface="+mn-cs"/>
                <a:sym typeface="+mn-lt"/>
              </a:rPr>
              <a:t>在上面的例子里，</a:t>
            </a:r>
            <a:r>
              <a:rPr lang="zh-CN" altLang="en-US" sz="2200" dirty="0" smtClean="0">
                <a:solidFill>
                  <a:schemeClr val="tx1"/>
                </a:solidFill>
                <a:latin typeface="Times New Roman" panose="02020603050405020304" pitchFamily="18" charset="0"/>
                <a:ea typeface="+mn-ea"/>
                <a:cs typeface="+mn-cs"/>
                <a:sym typeface="+mn-lt"/>
              </a:rPr>
              <a:t>引语</a:t>
            </a:r>
            <a:r>
              <a:rPr lang="en-US" altLang="zh-CN" sz="2200" dirty="0" smtClean="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in </a:t>
            </a:r>
            <a:r>
              <a:rPr lang="en-US" altLang="zh-CN" sz="2200" dirty="0">
                <a:solidFill>
                  <a:schemeClr val="tx1"/>
                </a:solidFill>
                <a:latin typeface="Times New Roman" panose="02020603050405020304" pitchFamily="18" charset="0"/>
                <a:ea typeface="+mn-ea"/>
                <a:cs typeface="+mn-cs"/>
                <a:sym typeface="+mn-lt"/>
              </a:rPr>
              <a:t>a straight line from the opening sentence to the last sentence” </a:t>
            </a:r>
            <a:r>
              <a:rPr lang="zh-CN" altLang="en-US" sz="2200" dirty="0">
                <a:solidFill>
                  <a:schemeClr val="tx1"/>
                </a:solidFill>
                <a:latin typeface="Times New Roman" panose="02020603050405020304" pitchFamily="18" charset="0"/>
                <a:ea typeface="+mn-ea"/>
                <a:cs typeface="+mn-cs"/>
                <a:sym typeface="+mn-lt"/>
              </a:rPr>
              <a:t>是个短语。值得注意的是，作者及出版年</a:t>
            </a:r>
            <a:r>
              <a:rPr lang="en-US" altLang="zh-CN" sz="2200" dirty="0">
                <a:solidFill>
                  <a:schemeClr val="tx1"/>
                </a:solidFill>
                <a:latin typeface="Times New Roman" panose="02020603050405020304" pitchFamily="18" charset="0"/>
                <a:ea typeface="+mn-ea"/>
                <a:cs typeface="+mn-cs"/>
                <a:sym typeface="+mn-lt"/>
              </a:rPr>
              <a:t>(Kaplan, 1966)</a:t>
            </a:r>
            <a:r>
              <a:rPr lang="zh-CN" altLang="en-US" sz="2200" dirty="0">
                <a:solidFill>
                  <a:schemeClr val="tx1"/>
                </a:solidFill>
                <a:latin typeface="Times New Roman" panose="02020603050405020304" pitchFamily="18" charset="0"/>
                <a:ea typeface="+mn-ea"/>
                <a:cs typeface="+mn-cs"/>
                <a:sym typeface="+mn-lt"/>
              </a:rPr>
              <a:t>在引语前已经出现，所以在引语最后，只注页码，而不注作者及出版年。 </a:t>
            </a:r>
          </a:p>
          <a:p>
            <a:pPr algn="just"/>
            <a:r>
              <a:rPr lang="zh-CN" altLang="en-US" sz="2200" dirty="0">
                <a:solidFill>
                  <a:schemeClr val="tx1"/>
                </a:solidFill>
                <a:latin typeface="Times New Roman" panose="02020603050405020304" pitchFamily="18" charset="0"/>
                <a:ea typeface="+mn-ea"/>
                <a:cs typeface="+mn-cs"/>
                <a:sym typeface="+mn-lt"/>
              </a:rPr>
              <a:t>上面的例子里，引语均未超过</a:t>
            </a:r>
            <a:r>
              <a:rPr lang="en-US" altLang="zh-CN" sz="2200" dirty="0">
                <a:solidFill>
                  <a:schemeClr val="tx1"/>
                </a:solidFill>
                <a:latin typeface="Times New Roman" panose="02020603050405020304" pitchFamily="18" charset="0"/>
                <a:ea typeface="+mn-ea"/>
                <a:cs typeface="+mn-cs"/>
                <a:sym typeface="+mn-lt"/>
              </a:rPr>
              <a:t>40</a:t>
            </a:r>
            <a:r>
              <a:rPr lang="zh-CN" altLang="en-US" sz="2200" dirty="0">
                <a:solidFill>
                  <a:schemeClr val="tx1"/>
                </a:solidFill>
                <a:latin typeface="Times New Roman" panose="02020603050405020304" pitchFamily="18" charset="0"/>
                <a:ea typeface="+mn-ea"/>
                <a:cs typeface="+mn-cs"/>
                <a:sym typeface="+mn-lt"/>
              </a:rPr>
              <a:t>个单词，</a:t>
            </a:r>
            <a:r>
              <a:rPr lang="zh-CN" altLang="en-US" sz="2200" dirty="0">
                <a:solidFill>
                  <a:srgbClr val="FF0000"/>
                </a:solidFill>
                <a:latin typeface="Times New Roman" panose="02020603050405020304" pitchFamily="18" charset="0"/>
                <a:ea typeface="+mn-ea"/>
                <a:cs typeface="+mn-cs"/>
                <a:sym typeface="+mn-lt"/>
              </a:rPr>
              <a:t>凡引用的文字超过</a:t>
            </a:r>
            <a:r>
              <a:rPr lang="en-US" altLang="zh-CN" sz="2200" dirty="0">
                <a:solidFill>
                  <a:srgbClr val="FF0000"/>
                </a:solidFill>
                <a:latin typeface="Times New Roman" panose="02020603050405020304" pitchFamily="18" charset="0"/>
                <a:ea typeface="+mn-ea"/>
                <a:cs typeface="+mn-cs"/>
                <a:sym typeface="+mn-lt"/>
              </a:rPr>
              <a:t>40</a:t>
            </a:r>
            <a:r>
              <a:rPr lang="zh-CN" altLang="en-US" sz="2200" dirty="0">
                <a:solidFill>
                  <a:srgbClr val="FF0000"/>
                </a:solidFill>
                <a:latin typeface="Times New Roman" panose="02020603050405020304" pitchFamily="18" charset="0"/>
                <a:ea typeface="+mn-ea"/>
                <a:cs typeface="+mn-cs"/>
                <a:sym typeface="+mn-lt"/>
              </a:rPr>
              <a:t>个单词，就需</a:t>
            </a:r>
            <a:r>
              <a:rPr lang="zh-CN" altLang="en-US" sz="2200" dirty="0" smtClean="0">
                <a:solidFill>
                  <a:srgbClr val="FF0000"/>
                </a:solidFill>
                <a:latin typeface="Times New Roman" panose="02020603050405020304" pitchFamily="18" charset="0"/>
                <a:ea typeface="+mn-ea"/>
                <a:cs typeface="+mn-cs"/>
                <a:sym typeface="+mn-lt"/>
              </a:rPr>
              <a:t>采用</a:t>
            </a:r>
            <a:r>
              <a:rPr lang="en-US" altLang="zh-CN" sz="2200" dirty="0">
                <a:solidFill>
                  <a:srgbClr val="FF0000"/>
                </a:solidFill>
                <a:latin typeface="Times New Roman" panose="02020603050405020304" pitchFamily="18" charset="0"/>
                <a:sym typeface="+mn-lt"/>
              </a:rPr>
              <a:t>“</a:t>
            </a:r>
            <a:r>
              <a:rPr lang="zh-CN" altLang="en-US" sz="2200" dirty="0" smtClean="0">
                <a:solidFill>
                  <a:srgbClr val="FF0000"/>
                </a:solidFill>
                <a:latin typeface="Times New Roman" panose="02020603050405020304" pitchFamily="18" charset="0"/>
                <a:ea typeface="+mn-ea"/>
                <a:cs typeface="+mn-cs"/>
                <a:sym typeface="+mn-lt"/>
              </a:rPr>
              <a:t>块状引语</a:t>
            </a:r>
            <a:r>
              <a:rPr lang="en-US" altLang="zh-CN" sz="2200" dirty="0">
                <a:solidFill>
                  <a:srgbClr val="FF0000"/>
                </a:solidFill>
                <a:latin typeface="Times New Roman" panose="02020603050405020304" pitchFamily="18" charset="0"/>
                <a:sym typeface="+mn-lt"/>
              </a:rPr>
              <a:t>”</a:t>
            </a:r>
            <a:r>
              <a:rPr lang="en-US" altLang="zh-CN" sz="2200" dirty="0" smtClean="0">
                <a:solidFill>
                  <a:srgbClr val="FF0000"/>
                </a:solidFill>
                <a:latin typeface="Times New Roman" panose="02020603050405020304" pitchFamily="18" charset="0"/>
                <a:ea typeface="+mn-ea"/>
                <a:cs typeface="+mn-cs"/>
                <a:sym typeface="+mn-lt"/>
              </a:rPr>
              <a:t>(</a:t>
            </a:r>
            <a:r>
              <a:rPr lang="en-US" altLang="zh-CN" sz="2200" dirty="0">
                <a:solidFill>
                  <a:srgbClr val="FF0000"/>
                </a:solidFill>
                <a:latin typeface="Times New Roman" panose="02020603050405020304" pitchFamily="18" charset="0"/>
                <a:ea typeface="+mn-ea"/>
                <a:cs typeface="+mn-cs"/>
                <a:sym typeface="+mn-lt"/>
              </a:rPr>
              <a:t>block quotation)</a:t>
            </a:r>
            <a:r>
              <a:rPr lang="zh-CN" altLang="en-US" sz="2200" dirty="0">
                <a:solidFill>
                  <a:srgbClr val="FF0000"/>
                </a:solidFill>
                <a:latin typeface="Times New Roman" panose="02020603050405020304" pitchFamily="18" charset="0"/>
                <a:ea typeface="+mn-ea"/>
                <a:cs typeface="+mn-cs"/>
                <a:sym typeface="+mn-lt"/>
              </a:rPr>
              <a:t>的格式。</a:t>
            </a:r>
            <a:r>
              <a:rPr lang="zh-CN" altLang="en-US" sz="2200" u="sng" dirty="0">
                <a:solidFill>
                  <a:schemeClr val="tx1"/>
                </a:solidFill>
                <a:latin typeface="Times New Roman" panose="02020603050405020304" pitchFamily="18" charset="0"/>
                <a:ea typeface="+mn-ea"/>
                <a:cs typeface="+mn-cs"/>
                <a:sym typeface="+mn-lt"/>
              </a:rPr>
              <a:t>所谓块状引语，就是指把这一大段直接引语和它所在的文章的其余部分分开</a:t>
            </a:r>
            <a:r>
              <a:rPr lang="zh-CN" altLang="en-US" sz="2200" u="sng" dirty="0" smtClean="0">
                <a:solidFill>
                  <a:schemeClr val="tx1"/>
                </a:solidFill>
                <a:latin typeface="Times New Roman" panose="02020603050405020304" pitchFamily="18" charset="0"/>
                <a:ea typeface="+mn-ea"/>
                <a:cs typeface="+mn-cs"/>
                <a:sym typeface="+mn-lt"/>
              </a:rPr>
              <a:t>。</a:t>
            </a:r>
            <a:r>
              <a:rPr lang="en-US" altLang="zh-CN" sz="2200" dirty="0">
                <a:solidFill>
                  <a:schemeClr val="tx1"/>
                </a:solidFill>
                <a:latin typeface="Times New Roman" panose="02020603050405020304" pitchFamily="18" charset="0"/>
                <a:sym typeface="+mn-lt"/>
              </a:rPr>
              <a:t> </a:t>
            </a:r>
            <a:r>
              <a:rPr lang="en-US" altLang="zh-CN" sz="2200" dirty="0" smtClean="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Cultural </a:t>
            </a:r>
            <a:r>
              <a:rPr lang="en-US" altLang="zh-CN" sz="2200" dirty="0">
                <a:solidFill>
                  <a:schemeClr val="tx1"/>
                </a:solidFill>
                <a:latin typeface="Times New Roman" panose="02020603050405020304" pitchFamily="18" charset="0"/>
                <a:ea typeface="+mn-ea"/>
                <a:cs typeface="+mn-cs"/>
                <a:sym typeface="+mn-lt"/>
              </a:rPr>
              <a:t>Patterns and Rhetoric”</a:t>
            </a:r>
            <a:r>
              <a:rPr lang="zh-CN" altLang="en-US" sz="2200" dirty="0">
                <a:solidFill>
                  <a:schemeClr val="tx1"/>
                </a:solidFill>
                <a:latin typeface="Times New Roman" panose="02020603050405020304" pitchFamily="18" charset="0"/>
                <a:ea typeface="+mn-ea"/>
                <a:cs typeface="+mn-cs"/>
                <a:sym typeface="+mn-lt"/>
              </a:rPr>
              <a:t>一文里的第三和第五两段均为块状引语。</a:t>
            </a:r>
            <a:r>
              <a:rPr lang="zh-CN" altLang="en-US" sz="2200" dirty="0">
                <a:solidFill>
                  <a:srgbClr val="FF0000"/>
                </a:solidFill>
                <a:latin typeface="Times New Roman" panose="02020603050405020304" pitchFamily="18" charset="0"/>
                <a:ea typeface="+mn-ea"/>
                <a:cs typeface="+mn-cs"/>
                <a:sym typeface="+mn-lt"/>
              </a:rPr>
              <a:t>引语两边要空出十个间距</a:t>
            </a:r>
            <a:r>
              <a:rPr lang="en-US" altLang="zh-CN" sz="2200" dirty="0">
                <a:solidFill>
                  <a:srgbClr val="FF0000"/>
                </a:solidFill>
                <a:latin typeface="Times New Roman" panose="02020603050405020304" pitchFamily="18" charset="0"/>
                <a:ea typeface="+mn-ea"/>
                <a:cs typeface="+mn-cs"/>
                <a:sym typeface="+mn-lt"/>
              </a:rPr>
              <a:t>(space)</a:t>
            </a:r>
            <a:r>
              <a:rPr lang="zh-CN" altLang="en-US" sz="2200" dirty="0">
                <a:solidFill>
                  <a:srgbClr val="FF0000"/>
                </a:solidFill>
                <a:latin typeface="Times New Roman" panose="02020603050405020304" pitchFamily="18" charset="0"/>
                <a:ea typeface="+mn-ea"/>
                <a:cs typeface="+mn-cs"/>
                <a:sym typeface="+mn-lt"/>
              </a:rPr>
              <a:t>，比一般的首句缩进要多缩进</a:t>
            </a:r>
            <a:r>
              <a:rPr lang="en-US" altLang="zh-CN" sz="2200" dirty="0">
                <a:solidFill>
                  <a:srgbClr val="FF0000"/>
                </a:solidFill>
                <a:latin typeface="Times New Roman" panose="02020603050405020304" pitchFamily="18" charset="0"/>
                <a:ea typeface="+mn-ea"/>
                <a:cs typeface="+mn-cs"/>
                <a:sym typeface="+mn-lt"/>
              </a:rPr>
              <a:t>3</a:t>
            </a:r>
            <a:r>
              <a:rPr lang="zh-CN" altLang="en-US" sz="2200" dirty="0">
                <a:solidFill>
                  <a:srgbClr val="FF0000"/>
                </a:solidFill>
                <a:latin typeface="Times New Roman" panose="02020603050405020304" pitchFamily="18" charset="0"/>
                <a:ea typeface="+mn-ea"/>
                <a:cs typeface="+mn-cs"/>
                <a:sym typeface="+mn-lt"/>
              </a:rPr>
              <a:t>到</a:t>
            </a:r>
            <a:r>
              <a:rPr lang="en-US" altLang="zh-CN" sz="2200" dirty="0">
                <a:solidFill>
                  <a:srgbClr val="FF0000"/>
                </a:solidFill>
                <a:latin typeface="Times New Roman" panose="02020603050405020304" pitchFamily="18" charset="0"/>
                <a:ea typeface="+mn-ea"/>
                <a:cs typeface="+mn-cs"/>
                <a:sym typeface="+mn-lt"/>
              </a:rPr>
              <a:t>5</a:t>
            </a:r>
            <a:r>
              <a:rPr lang="zh-CN" altLang="en-US" sz="2200" dirty="0">
                <a:solidFill>
                  <a:srgbClr val="FF0000"/>
                </a:solidFill>
                <a:latin typeface="Times New Roman" panose="02020603050405020304" pitchFamily="18" charset="0"/>
                <a:ea typeface="+mn-ea"/>
                <a:cs typeface="+mn-cs"/>
                <a:sym typeface="+mn-lt"/>
              </a:rPr>
              <a:t>个间距。直接引语和正文隔开两项，不必用引号。引文结束时，在最后一个标点符号后，加上引文的出处。这两段块状引语的结尾，只有页码的信息，这是因为作者和出版年的信息在文章中已标明。 </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80" y="936835"/>
            <a:ext cx="4475654" cy="653984"/>
            <a:chOff x="2277191" y="2378482"/>
            <a:chExt cx="5586764"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5586764"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5325403"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5.2.2 </a:t>
              </a:r>
              <a:r>
                <a:rPr lang="zh-CN" altLang="en-US" sz="2200" dirty="0">
                  <a:solidFill>
                    <a:schemeClr val="bg1"/>
                  </a:solidFill>
                  <a:latin typeface="Times New Roman" panose="02020603050405020304" pitchFamily="18" charset="0"/>
                  <a:cs typeface="+mn-ea"/>
                  <a:sym typeface="+mn-lt"/>
                </a:rPr>
                <a:t>直接引用 </a:t>
              </a:r>
              <a:r>
                <a:rPr lang="en-US" altLang="zh-CN" sz="2200" dirty="0">
                  <a:solidFill>
                    <a:schemeClr val="bg1"/>
                  </a:solidFill>
                  <a:latin typeface="Times New Roman" panose="02020603050405020304" pitchFamily="18" charset="0"/>
                  <a:cs typeface="+mn-ea"/>
                  <a:sym typeface="+mn-lt"/>
                </a:rPr>
                <a:t>Direct Citation </a:t>
              </a:r>
            </a:p>
          </p:txBody>
        </p:sp>
      </p:gr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2" y="183880"/>
            <a:ext cx="8219337" cy="652366"/>
          </a:xfrm>
        </p:spPr>
        <p:txBody>
          <a:bodyPr>
            <a:normAutofit fontScale="92500"/>
          </a:bodyPr>
          <a:lstStyle/>
          <a:p>
            <a:r>
              <a:rPr kumimoji="1" lang="en-US" altLang="zh-CN" dirty="0">
                <a:cs typeface="+mn-ea"/>
                <a:sym typeface="+mn-lt"/>
              </a:rPr>
              <a:t>5.2 </a:t>
            </a:r>
            <a:r>
              <a:rPr kumimoji="1" lang="zh-CN" altLang="en-US" dirty="0">
                <a:cs typeface="+mn-ea"/>
                <a:sym typeface="+mn-lt"/>
              </a:rPr>
              <a:t>间接引用和直接引用 </a:t>
            </a:r>
            <a:r>
              <a:rPr kumimoji="1" lang="en-US" altLang="zh-CN" dirty="0">
                <a:cs typeface="+mn-ea"/>
                <a:sym typeface="+mn-lt"/>
              </a:rPr>
              <a:t>Indirect and Direct Citation</a:t>
            </a:r>
            <a:endParaRPr lang="zh-CN" altLang="en-US" dirty="0"/>
          </a:p>
        </p:txBody>
      </p:sp>
    </p:spTree>
    <p:extLst>
      <p:ext uri="{BB962C8B-B14F-4D97-AF65-F5344CB8AC3E}">
        <p14:creationId xmlns:p14="http://schemas.microsoft.com/office/powerpoint/2010/main" val="3976510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3" end="3"/>
                                            </p:txEl>
                                          </p:spTgt>
                                        </p:tgtEl>
                                        <p:attrNameLst>
                                          <p:attrName>style.visibility</p:attrName>
                                        </p:attrNameLst>
                                      </p:cBhvr>
                                      <p:to>
                                        <p:strVal val="visible"/>
                                      </p:to>
                                    </p:set>
                                    <p:anim calcmode="lin" valueType="num">
                                      <p:cBhvr additive="base">
                                        <p:cTn id="7"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836247"/>
            <a:ext cx="12192000" cy="6021754"/>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20000"/>
              </a:lnSpc>
            </a:pPr>
            <a:r>
              <a:rPr lang="zh-CN" altLang="en-US" sz="2200" dirty="0">
                <a:solidFill>
                  <a:srgbClr val="FF0000"/>
                </a:solidFill>
                <a:latin typeface="Times New Roman" panose="02020603050405020304" pitchFamily="18" charset="0"/>
                <a:ea typeface="+mn-ea"/>
                <a:cs typeface="+mn-cs"/>
                <a:sym typeface="+mn-lt"/>
              </a:rPr>
              <a:t>    块状引语引证格式和一般直接引语的引证格式基本上是一样的</a:t>
            </a:r>
            <a:r>
              <a:rPr lang="zh-CN" altLang="en-US" sz="2200" dirty="0">
                <a:solidFill>
                  <a:schemeClr val="tx1"/>
                </a:solidFill>
                <a:latin typeface="Times New Roman" panose="02020603050405020304" pitchFamily="18" charset="0"/>
                <a:ea typeface="+mn-ea"/>
                <a:cs typeface="+mn-cs"/>
                <a:sym typeface="+mn-lt"/>
              </a:rPr>
              <a:t>，这里就不再重复了</a:t>
            </a:r>
            <a:r>
              <a:rPr lang="zh-CN" altLang="en-US" sz="2200" dirty="0" smtClean="0">
                <a:solidFill>
                  <a:schemeClr val="tx1"/>
                </a:solidFill>
                <a:latin typeface="Times New Roman" panose="02020603050405020304" pitchFamily="18" charset="0"/>
                <a:ea typeface="+mn-ea"/>
                <a:cs typeface="+mn-cs"/>
                <a:sym typeface="+mn-lt"/>
              </a:rPr>
              <a:t>。有</a:t>
            </a:r>
            <a:r>
              <a:rPr lang="zh-CN" altLang="en-US" sz="2200" dirty="0">
                <a:solidFill>
                  <a:schemeClr val="tx1"/>
                </a:solidFill>
                <a:latin typeface="Times New Roman" panose="02020603050405020304" pitchFamily="18" charset="0"/>
                <a:ea typeface="+mn-ea"/>
                <a:cs typeface="+mn-cs"/>
                <a:sym typeface="+mn-lt"/>
              </a:rPr>
              <a:t>一点要注意，</a:t>
            </a:r>
            <a:r>
              <a:rPr lang="zh-CN" altLang="en-US" sz="2200" u="sng" dirty="0">
                <a:solidFill>
                  <a:srgbClr val="FF0000"/>
                </a:solidFill>
                <a:latin typeface="Times New Roman" panose="02020603050405020304" pitchFamily="18" charset="0"/>
                <a:ea typeface="+mn-ea"/>
                <a:cs typeface="+mn-cs"/>
                <a:sym typeface="+mn-lt"/>
              </a:rPr>
              <a:t>页码等注明引进文出处的信息放在引文的标点之后</a:t>
            </a:r>
            <a:r>
              <a:rPr lang="zh-CN" altLang="en-US" sz="2200" dirty="0">
                <a:solidFill>
                  <a:schemeClr val="tx1"/>
                </a:solidFill>
                <a:latin typeface="Times New Roman" panose="02020603050405020304" pitchFamily="18" charset="0"/>
                <a:ea typeface="+mn-ea"/>
                <a:cs typeface="+mn-cs"/>
                <a:sym typeface="+mn-lt"/>
              </a:rPr>
              <a:t>。这是因为块状引语在文章中是独立的。这和非块状引语，即直接引用在文章中的引语不同。 </a:t>
            </a:r>
          </a:p>
          <a:p>
            <a:pPr algn="just">
              <a:lnSpc>
                <a:spcPct val="120000"/>
              </a:lnSpc>
            </a:pPr>
            <a:r>
              <a:rPr lang="zh-CN" altLang="en-US" sz="2200" dirty="0">
                <a:solidFill>
                  <a:schemeClr val="tx1"/>
                </a:solidFill>
                <a:latin typeface="Times New Roman" panose="02020603050405020304" pitchFamily="18" charset="0"/>
                <a:ea typeface="+mn-ea"/>
                <a:cs typeface="+mn-cs"/>
                <a:sym typeface="+mn-lt"/>
              </a:rPr>
              <a:t>除了上面提到的对引语大小写的更改，标点符号的移动外，还有其它的技术处理办法。如引语当中省略，用三个句点</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来表示，句末省略，用四个句点</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，最末的一点代表句子的句号。</a:t>
            </a:r>
            <a:br>
              <a:rPr lang="zh-CN" altLang="en-US" sz="2200" dirty="0">
                <a:solidFill>
                  <a:schemeClr val="tx1"/>
                </a:solidFill>
                <a:latin typeface="Times New Roman" panose="02020603050405020304" pitchFamily="18" charset="0"/>
                <a:ea typeface="+mn-ea"/>
                <a:cs typeface="+mn-cs"/>
                <a:sym typeface="+mn-lt"/>
              </a:rPr>
            </a:br>
            <a:r>
              <a:rPr lang="zh-CN" altLang="en-US" sz="2200" dirty="0">
                <a:solidFill>
                  <a:schemeClr val="tx1"/>
                </a:solidFill>
                <a:latin typeface="Times New Roman" panose="02020603050405020304" pitchFamily="18" charset="0"/>
                <a:ea typeface="+mn-ea"/>
                <a:cs typeface="+mn-cs"/>
                <a:sym typeface="+mn-lt"/>
              </a:rPr>
              <a:t>有时引文者为了做些必要的解释，可使用方括号</a:t>
            </a:r>
            <a:r>
              <a:rPr lang="en-US" altLang="zh-CN" sz="2200" dirty="0">
                <a:solidFill>
                  <a:schemeClr val="tx1"/>
                </a:solidFill>
                <a:latin typeface="Times New Roman" panose="02020603050405020304" pitchFamily="18" charset="0"/>
                <a:ea typeface="+mn-ea"/>
                <a:cs typeface="+mn-cs"/>
                <a:sym typeface="+mn-lt"/>
              </a:rPr>
              <a:t>(</a:t>
            </a:r>
            <a:r>
              <a:rPr lang="en-US" altLang="zh-CN" sz="2200" dirty="0" err="1">
                <a:solidFill>
                  <a:schemeClr val="tx1"/>
                </a:solidFill>
                <a:latin typeface="Times New Roman" panose="02020603050405020304" pitchFamily="18" charset="0"/>
                <a:ea typeface="+mn-ea"/>
                <a:cs typeface="+mn-cs"/>
                <a:sym typeface="+mn-lt"/>
              </a:rPr>
              <a:t>suqare</a:t>
            </a:r>
            <a:r>
              <a:rPr lang="en-US" altLang="zh-CN" sz="2200" dirty="0">
                <a:solidFill>
                  <a:schemeClr val="tx1"/>
                </a:solidFill>
                <a:latin typeface="Times New Roman" panose="02020603050405020304" pitchFamily="18" charset="0"/>
                <a:ea typeface="+mn-ea"/>
                <a:cs typeface="+mn-cs"/>
                <a:sym typeface="+mn-lt"/>
              </a:rPr>
              <a:t> brackets)</a:t>
            </a:r>
            <a:r>
              <a:rPr lang="zh-CN" altLang="en-US" sz="2200" dirty="0">
                <a:solidFill>
                  <a:schemeClr val="tx1"/>
                </a:solidFill>
                <a:latin typeface="Times New Roman" panose="02020603050405020304" pitchFamily="18" charset="0"/>
                <a:ea typeface="+mn-ea"/>
                <a:cs typeface="+mn-cs"/>
                <a:sym typeface="+mn-lt"/>
              </a:rPr>
              <a:t>。方括号用来改变或插入一个词，使引语变得更为清晰或适应于引语所进入的句子</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如在</a:t>
            </a:r>
            <a:r>
              <a:rPr lang="en-US" altLang="zh-CN" sz="2200" dirty="0">
                <a:solidFill>
                  <a:schemeClr val="tx1"/>
                </a:solidFill>
                <a:latin typeface="Times New Roman" panose="02020603050405020304" pitchFamily="18" charset="0"/>
                <a:ea typeface="+mn-ea"/>
                <a:cs typeface="+mn-cs"/>
                <a:sym typeface="+mn-lt"/>
              </a:rPr>
              <a:t>Kaplan stated: “it [logic] is not universal.”</a:t>
            </a:r>
            <a:r>
              <a:rPr lang="zh-CN" altLang="en-US" sz="2200" dirty="0">
                <a:solidFill>
                  <a:schemeClr val="tx1"/>
                </a:solidFill>
                <a:latin typeface="Times New Roman" panose="02020603050405020304" pitchFamily="18" charset="0"/>
                <a:ea typeface="+mn-ea"/>
                <a:cs typeface="+mn-cs"/>
                <a:sym typeface="+mn-lt"/>
              </a:rPr>
              <a:t>这样的一个句子里，</a:t>
            </a:r>
            <a:r>
              <a:rPr lang="en-US" altLang="zh-CN" sz="2200" dirty="0">
                <a:solidFill>
                  <a:schemeClr val="tx1"/>
                </a:solidFill>
                <a:latin typeface="Times New Roman" panose="02020603050405020304" pitchFamily="18" charset="0"/>
                <a:ea typeface="+mn-ea"/>
                <a:cs typeface="+mn-cs"/>
                <a:sym typeface="+mn-lt"/>
              </a:rPr>
              <a:t>Kaplan</a:t>
            </a:r>
            <a:r>
              <a:rPr lang="zh-CN" altLang="en-US" sz="2200" dirty="0">
                <a:solidFill>
                  <a:schemeClr val="tx1"/>
                </a:solidFill>
                <a:latin typeface="Times New Roman" panose="02020603050405020304" pitchFamily="18" charset="0"/>
                <a:ea typeface="+mn-ea"/>
                <a:cs typeface="+mn-cs"/>
                <a:sym typeface="+mn-lt"/>
              </a:rPr>
              <a:t>的原文里</a:t>
            </a:r>
            <a:r>
              <a:rPr lang="zh-CN" altLang="en-US" sz="2200" dirty="0" smtClean="0">
                <a:solidFill>
                  <a:schemeClr val="tx1"/>
                </a:solidFill>
                <a:latin typeface="Times New Roman" panose="02020603050405020304" pitchFamily="18" charset="0"/>
                <a:ea typeface="+mn-ea"/>
                <a:cs typeface="+mn-cs"/>
                <a:sym typeface="+mn-lt"/>
              </a:rPr>
              <a:t>没有</a:t>
            </a:r>
            <a:r>
              <a:rPr lang="en-US" altLang="zh-CN" sz="2200" dirty="0" smtClean="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logic</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一词，引用</a:t>
            </a:r>
            <a:r>
              <a:rPr lang="zh-CN" altLang="en-US" sz="2200" dirty="0" smtClean="0">
                <a:solidFill>
                  <a:schemeClr val="tx1"/>
                </a:solidFill>
                <a:latin typeface="Times New Roman" panose="02020603050405020304" pitchFamily="18" charset="0"/>
                <a:ea typeface="+mn-ea"/>
                <a:cs typeface="+mn-cs"/>
                <a:sym typeface="+mn-lt"/>
              </a:rPr>
              <a:t>此文</a:t>
            </a:r>
            <a:r>
              <a:rPr lang="zh-CN" altLang="en-US" sz="2200" dirty="0">
                <a:solidFill>
                  <a:schemeClr val="tx1"/>
                </a:solidFill>
                <a:latin typeface="Times New Roman" panose="02020603050405020304" pitchFamily="18" charset="0"/>
                <a:ea typeface="+mn-ea"/>
                <a:cs typeface="+mn-cs"/>
                <a:sym typeface="+mn-lt"/>
              </a:rPr>
              <a:t>的作者根据</a:t>
            </a:r>
            <a:r>
              <a:rPr lang="en-US" altLang="zh-CN" sz="2200" dirty="0">
                <a:solidFill>
                  <a:schemeClr val="tx1"/>
                </a:solidFill>
                <a:latin typeface="Times New Roman" panose="02020603050405020304" pitchFamily="18" charset="0"/>
                <a:ea typeface="+mn-ea"/>
                <a:cs typeface="+mn-cs"/>
                <a:sym typeface="+mn-lt"/>
              </a:rPr>
              <a:t>Kaplan</a:t>
            </a:r>
            <a:r>
              <a:rPr lang="zh-CN" altLang="en-US" sz="2200" dirty="0">
                <a:solidFill>
                  <a:schemeClr val="tx1"/>
                </a:solidFill>
                <a:latin typeface="Times New Roman" panose="02020603050405020304" pitchFamily="18" charset="0"/>
                <a:ea typeface="+mn-ea"/>
                <a:cs typeface="+mn-cs"/>
                <a:sym typeface="+mn-lt"/>
              </a:rPr>
              <a:t>原文的意思，作了添加，使得整句意思更明了。如果原文有错误</a:t>
            </a:r>
            <a:r>
              <a:rPr lang="zh-CN" altLang="en-US" sz="2200" dirty="0" smtClean="0">
                <a:solidFill>
                  <a:schemeClr val="tx1"/>
                </a:solidFill>
                <a:latin typeface="Times New Roman" panose="02020603050405020304" pitchFamily="18" charset="0"/>
                <a:ea typeface="+mn-ea"/>
                <a:cs typeface="+mn-cs"/>
                <a:sym typeface="+mn-lt"/>
              </a:rPr>
              <a:t>，可以加</a:t>
            </a:r>
            <a:r>
              <a:rPr lang="en-US" altLang="zh-CN" sz="2200" dirty="0" smtClean="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sic</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这个拉丁词表示这个错不是引用此文的作者犯的</a:t>
            </a:r>
            <a:r>
              <a:rPr lang="zh-CN" altLang="en-US" sz="2200" dirty="0" smtClean="0">
                <a:solidFill>
                  <a:schemeClr val="tx1"/>
                </a:solidFill>
                <a:latin typeface="Times New Roman" panose="02020603050405020304" pitchFamily="18" charset="0"/>
                <a:ea typeface="+mn-ea"/>
                <a:cs typeface="+mn-cs"/>
                <a:sym typeface="+mn-lt"/>
              </a:rPr>
              <a:t>，</a:t>
            </a:r>
            <a:r>
              <a:rPr lang="en-US" altLang="zh-CN" sz="2200" dirty="0">
                <a:solidFill>
                  <a:schemeClr val="tx1"/>
                </a:solidFill>
                <a:latin typeface="Times New Roman" panose="02020603050405020304" pitchFamily="18" charset="0"/>
                <a:sym typeface="+mn-lt"/>
              </a:rPr>
              <a:t> </a:t>
            </a:r>
            <a:r>
              <a:rPr lang="en-US" altLang="zh-CN" sz="2200" dirty="0" smtClean="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sic</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意思</a:t>
            </a:r>
            <a:r>
              <a:rPr lang="zh-CN" altLang="en-US" sz="2200" dirty="0" smtClean="0">
                <a:solidFill>
                  <a:schemeClr val="tx1"/>
                </a:solidFill>
                <a:latin typeface="Times New Roman" panose="02020603050405020304" pitchFamily="18" charset="0"/>
                <a:ea typeface="+mn-ea"/>
                <a:cs typeface="+mn-cs"/>
                <a:sym typeface="+mn-lt"/>
              </a:rPr>
              <a:t>是</a:t>
            </a:r>
            <a:r>
              <a:rPr lang="en-US" altLang="zh-CN" sz="2200" dirty="0">
                <a:solidFill>
                  <a:schemeClr val="tx1"/>
                </a:solidFill>
                <a:latin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ea typeface="+mn-ea"/>
                <a:cs typeface="+mn-cs"/>
                <a:sym typeface="+mn-lt"/>
              </a:rPr>
              <a:t>原文如此</a:t>
            </a:r>
            <a:r>
              <a:rPr lang="en-US" altLang="zh-CN" sz="2200" dirty="0" smtClean="0">
                <a:solidFill>
                  <a:schemeClr val="tx1"/>
                </a:solidFill>
                <a:latin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假如在</a:t>
            </a:r>
            <a:r>
              <a:rPr lang="en-US" altLang="zh-CN" sz="2200" dirty="0">
                <a:solidFill>
                  <a:schemeClr val="tx1"/>
                </a:solidFill>
                <a:latin typeface="Times New Roman" panose="02020603050405020304" pitchFamily="18" charset="0"/>
                <a:ea typeface="+mn-ea"/>
                <a:cs typeface="+mn-cs"/>
                <a:sym typeface="+mn-lt"/>
              </a:rPr>
              <a:t>Kaplan</a:t>
            </a:r>
            <a:r>
              <a:rPr lang="zh-CN" altLang="en-US" sz="2200" dirty="0" smtClean="0">
                <a:solidFill>
                  <a:schemeClr val="tx1"/>
                </a:solidFill>
                <a:latin typeface="Times New Roman" panose="02020603050405020304" pitchFamily="18" charset="0"/>
                <a:ea typeface="+mn-ea"/>
                <a:cs typeface="+mn-cs"/>
                <a:sym typeface="+mn-lt"/>
              </a:rPr>
              <a:t>的</a:t>
            </a:r>
            <a:r>
              <a:rPr lang="en-US" altLang="zh-CN" sz="2200" dirty="0" smtClean="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There </a:t>
            </a:r>
            <a:r>
              <a:rPr lang="en-US" altLang="zh-CN" sz="2200" dirty="0">
                <a:solidFill>
                  <a:schemeClr val="tx1"/>
                </a:solidFill>
                <a:latin typeface="Times New Roman" panose="02020603050405020304" pitchFamily="18" charset="0"/>
                <a:ea typeface="+mn-ea"/>
                <a:cs typeface="+mn-cs"/>
                <a:sym typeface="+mn-lt"/>
              </a:rPr>
              <a:t>is nothing in the paragraph that does not belong here; nothing that does not contribute significantly to the central idea”</a:t>
            </a:r>
            <a:r>
              <a:rPr lang="zh-CN" altLang="en-US" sz="2200" dirty="0">
                <a:solidFill>
                  <a:schemeClr val="tx1"/>
                </a:solidFill>
                <a:latin typeface="Times New Roman" panose="02020603050405020304" pitchFamily="18" charset="0"/>
                <a:ea typeface="+mn-ea"/>
                <a:cs typeface="+mn-cs"/>
                <a:sym typeface="+mn-lt"/>
              </a:rPr>
              <a:t>这句话里，有一个语法错，比如第一 个</a:t>
            </a:r>
            <a:r>
              <a:rPr lang="zh-CN" altLang="en-US" sz="2200" dirty="0" smtClean="0">
                <a:solidFill>
                  <a:schemeClr val="tx1"/>
                </a:solidFill>
                <a:latin typeface="Times New Roman" panose="02020603050405020304" pitchFamily="18" charset="0"/>
                <a:ea typeface="+mn-ea"/>
                <a:cs typeface="+mn-cs"/>
                <a:sym typeface="+mn-lt"/>
              </a:rPr>
              <a:t>单词</a:t>
            </a:r>
            <a:r>
              <a:rPr lang="en-US" altLang="zh-CN" sz="2200" dirty="0" smtClean="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there</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变成</a:t>
            </a:r>
            <a:r>
              <a:rPr lang="zh-CN" altLang="en-US" sz="2200" dirty="0" smtClean="0">
                <a:solidFill>
                  <a:schemeClr val="tx1"/>
                </a:solidFill>
                <a:latin typeface="Times New Roman" panose="02020603050405020304" pitchFamily="18" charset="0"/>
                <a:ea typeface="+mn-ea"/>
                <a:cs typeface="+mn-cs"/>
                <a:sym typeface="+mn-lt"/>
              </a:rPr>
              <a:t>了</a:t>
            </a:r>
            <a:r>
              <a:rPr lang="en-US" altLang="zh-CN" sz="2200" dirty="0" smtClean="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it</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，那么你可作这样的</a:t>
            </a:r>
            <a:r>
              <a:rPr lang="zh-CN" altLang="en-US" sz="2200" dirty="0" smtClean="0">
                <a:solidFill>
                  <a:schemeClr val="tx1"/>
                </a:solidFill>
                <a:latin typeface="Times New Roman" panose="02020603050405020304" pitchFamily="18" charset="0"/>
                <a:ea typeface="+mn-ea"/>
                <a:cs typeface="+mn-cs"/>
                <a:sym typeface="+mn-lt"/>
              </a:rPr>
              <a:t>处理</a:t>
            </a:r>
            <a:r>
              <a:rPr lang="zh-CN" altLang="en-US" sz="2200" dirty="0">
                <a:solidFill>
                  <a:schemeClr val="tx1"/>
                </a:solidFill>
                <a:latin typeface="Times New Roman" panose="02020603050405020304" pitchFamily="18" charset="0"/>
                <a:ea typeface="+mn-ea"/>
                <a:cs typeface="+mn-cs"/>
                <a:sym typeface="+mn-lt"/>
              </a:rPr>
              <a:t>：</a:t>
            </a:r>
            <a:r>
              <a:rPr lang="en-US" altLang="zh-CN" sz="2200" dirty="0" smtClean="0">
                <a:solidFill>
                  <a:schemeClr val="tx1"/>
                </a:solidFill>
                <a:latin typeface="Times New Roman" panose="02020603050405020304" pitchFamily="18" charset="0"/>
                <a:ea typeface="+mn-ea"/>
                <a:cs typeface="+mn-cs"/>
                <a:sym typeface="+mn-lt"/>
              </a:rPr>
              <a:t>“</a:t>
            </a:r>
            <a:r>
              <a:rPr lang="en-US" altLang="zh-CN" sz="2200" dirty="0">
                <a:solidFill>
                  <a:schemeClr val="tx1"/>
                </a:solidFill>
                <a:latin typeface="Times New Roman" panose="02020603050405020304" pitchFamily="18" charset="0"/>
                <a:ea typeface="+mn-ea"/>
                <a:cs typeface="+mn-cs"/>
                <a:sym typeface="+mn-lt"/>
              </a:rPr>
              <a:t>It [sic] is nothing...”</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方括号还</a:t>
            </a:r>
            <a:r>
              <a:rPr lang="zh-CN" altLang="en-US" sz="2200" dirty="0">
                <a:solidFill>
                  <a:schemeClr val="tx1"/>
                </a:solidFill>
                <a:latin typeface="Times New Roman" panose="02020603050405020304" pitchFamily="18" charset="0"/>
                <a:ea typeface="+mn-ea"/>
                <a:cs typeface="+mn-cs"/>
                <a:sym typeface="+mn-lt"/>
              </a:rPr>
              <a:t>可用来说明引语中的某一部分是引用者自己想强调的，可用</a:t>
            </a:r>
            <a:r>
              <a:rPr lang="en-US" altLang="zh-CN" sz="2200" dirty="0">
                <a:solidFill>
                  <a:schemeClr val="tx1"/>
                </a:solidFill>
                <a:latin typeface="Times New Roman" panose="02020603050405020304" pitchFamily="18" charset="0"/>
                <a:ea typeface="+mn-ea"/>
                <a:cs typeface="+mn-cs"/>
                <a:sym typeface="+mn-lt"/>
              </a:rPr>
              <a:t>[italics added]</a:t>
            </a:r>
            <a:r>
              <a:rPr lang="zh-CN" altLang="en-US" sz="2200" dirty="0">
                <a:solidFill>
                  <a:schemeClr val="tx1"/>
                </a:solidFill>
                <a:latin typeface="Times New Roman" panose="02020603050405020304" pitchFamily="18" charset="0"/>
                <a:ea typeface="+mn-ea"/>
                <a:cs typeface="+mn-cs"/>
                <a:sym typeface="+mn-lt"/>
              </a:rPr>
              <a:t>来表示，如在 </a:t>
            </a:r>
            <a:r>
              <a:rPr lang="en-US" altLang="zh-CN" sz="2200" dirty="0" smtClean="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There </a:t>
            </a:r>
            <a:r>
              <a:rPr lang="en-US" altLang="zh-CN" sz="2200" i="1" dirty="0">
                <a:solidFill>
                  <a:schemeClr val="tx1"/>
                </a:solidFill>
                <a:latin typeface="Times New Roman" panose="02020603050405020304" pitchFamily="18" charset="0"/>
                <a:ea typeface="+mn-ea"/>
                <a:cs typeface="+mn-cs"/>
                <a:sym typeface="+mn-lt"/>
              </a:rPr>
              <a:t>is</a:t>
            </a:r>
            <a:r>
              <a:rPr lang="en-US" altLang="zh-CN" sz="2200" dirty="0">
                <a:solidFill>
                  <a:schemeClr val="tx1"/>
                </a:solidFill>
                <a:latin typeface="Times New Roman" panose="02020603050405020304" pitchFamily="18" charset="0"/>
                <a:ea typeface="+mn-ea"/>
                <a:cs typeface="+mn-cs"/>
                <a:sym typeface="+mn-lt"/>
              </a:rPr>
              <a:t> [italics added] nothing in the paragraph that does </a:t>
            </a:r>
            <a:r>
              <a:rPr lang="en-US" altLang="zh-CN" sz="2200" i="1" dirty="0">
                <a:solidFill>
                  <a:schemeClr val="tx1"/>
                </a:solidFill>
                <a:latin typeface="Times New Roman" panose="02020603050405020304" pitchFamily="18" charset="0"/>
                <a:ea typeface="+mn-ea"/>
                <a:cs typeface="+mn-cs"/>
                <a:sym typeface="+mn-lt"/>
              </a:rPr>
              <a:t>not</a:t>
            </a:r>
            <a:r>
              <a:rPr lang="en-US" altLang="zh-CN" sz="2200" dirty="0">
                <a:solidFill>
                  <a:schemeClr val="tx1"/>
                </a:solidFill>
                <a:latin typeface="Times New Roman" panose="02020603050405020304" pitchFamily="18" charset="0"/>
                <a:ea typeface="+mn-ea"/>
                <a:cs typeface="+mn-cs"/>
                <a:sym typeface="+mn-lt"/>
              </a:rPr>
              <a:t> [italics added] belong here...” </a:t>
            </a:r>
            <a:r>
              <a:rPr lang="zh-CN" altLang="en-US" sz="2200" dirty="0">
                <a:solidFill>
                  <a:schemeClr val="tx1"/>
                </a:solidFill>
                <a:latin typeface="Times New Roman" panose="02020603050405020304" pitchFamily="18" charset="0"/>
                <a:ea typeface="+mn-ea"/>
                <a:cs typeface="+mn-cs"/>
                <a:sym typeface="+mn-lt"/>
              </a:rPr>
              <a:t>里，读者就会明白</a:t>
            </a:r>
            <a:r>
              <a:rPr lang="zh-CN" altLang="en-US" sz="2200" dirty="0" smtClean="0">
                <a:solidFill>
                  <a:schemeClr val="tx1"/>
                </a:solidFill>
                <a:latin typeface="Times New Roman" panose="02020603050405020304" pitchFamily="18" charset="0"/>
                <a:ea typeface="+mn-ea"/>
                <a:cs typeface="+mn-cs"/>
                <a:sym typeface="+mn-lt"/>
              </a:rPr>
              <a:t>对</a:t>
            </a:r>
            <a:r>
              <a:rPr lang="en-US" altLang="zh-CN" sz="2200" dirty="0" smtClean="0">
                <a:solidFill>
                  <a:schemeClr val="tx1"/>
                </a:solidFill>
                <a:latin typeface="Times New Roman" panose="02020603050405020304" pitchFamily="18" charset="0"/>
                <a:sym typeface="+mn-lt"/>
              </a:rPr>
              <a:t>“</a:t>
            </a:r>
            <a:r>
              <a:rPr lang="en-US" altLang="zh-CN" sz="2200" i="1" dirty="0" smtClean="0">
                <a:solidFill>
                  <a:schemeClr val="tx1"/>
                </a:solidFill>
                <a:latin typeface="Times New Roman" panose="02020603050405020304" pitchFamily="18" charset="0"/>
                <a:ea typeface="+mn-ea"/>
                <a:cs typeface="+mn-cs"/>
                <a:sym typeface="+mn-lt"/>
              </a:rPr>
              <a:t>is</a:t>
            </a:r>
            <a:r>
              <a:rPr lang="en-US" altLang="zh-CN"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和</a:t>
            </a:r>
            <a:r>
              <a:rPr lang="en-US" altLang="zh-CN" sz="2200" dirty="0" smtClean="0">
                <a:solidFill>
                  <a:schemeClr val="tx1"/>
                </a:solidFill>
                <a:latin typeface="Times New Roman" panose="02020603050405020304" pitchFamily="18" charset="0"/>
                <a:sym typeface="+mn-lt"/>
              </a:rPr>
              <a:t>“</a:t>
            </a:r>
            <a:r>
              <a:rPr lang="en-US" altLang="zh-CN" sz="2200" i="1" dirty="0" smtClean="0">
                <a:solidFill>
                  <a:schemeClr val="tx1"/>
                </a:solidFill>
                <a:latin typeface="Times New Roman" panose="02020603050405020304" pitchFamily="18" charset="0"/>
                <a:ea typeface="+mn-ea"/>
                <a:cs typeface="+mn-cs"/>
                <a:sym typeface="+mn-lt"/>
              </a:rPr>
              <a:t>not</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两词是为引用者所强调，而不是原作者的意思。 </a:t>
            </a:r>
          </a:p>
        </p:txBody>
      </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2" y="183880"/>
            <a:ext cx="8219337" cy="652366"/>
          </a:xfrm>
        </p:spPr>
        <p:txBody>
          <a:bodyPr>
            <a:normAutofit fontScale="92500"/>
          </a:bodyPr>
          <a:lstStyle/>
          <a:p>
            <a:r>
              <a:rPr kumimoji="1" lang="en-US" altLang="zh-CN" dirty="0">
                <a:cs typeface="+mn-ea"/>
                <a:sym typeface="+mn-lt"/>
              </a:rPr>
              <a:t>5.2 </a:t>
            </a:r>
            <a:r>
              <a:rPr kumimoji="1" lang="zh-CN" altLang="en-US" dirty="0">
                <a:cs typeface="+mn-ea"/>
                <a:sym typeface="+mn-lt"/>
              </a:rPr>
              <a:t>间接引用和直接引用 </a:t>
            </a:r>
            <a:r>
              <a:rPr kumimoji="1" lang="en-US" altLang="zh-CN" dirty="0">
                <a:cs typeface="+mn-ea"/>
                <a:sym typeface="+mn-lt"/>
              </a:rPr>
              <a:t>Indirect and Direct Citation</a:t>
            </a:r>
            <a:endParaRPr lang="zh-CN" altLang="en-US" dirty="0"/>
          </a:p>
        </p:txBody>
      </p:sp>
    </p:spTree>
    <p:extLst>
      <p:ext uri="{BB962C8B-B14F-4D97-AF65-F5344CB8AC3E}">
        <p14:creationId xmlns:p14="http://schemas.microsoft.com/office/powerpoint/2010/main" val="38363847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1" end="1"/>
                                            </p:txEl>
                                          </p:spTgt>
                                        </p:tgtEl>
                                        <p:attrNameLst>
                                          <p:attrName>style.visibility</p:attrName>
                                        </p:attrNameLst>
                                      </p:cBhvr>
                                      <p:to>
                                        <p:strVal val="visible"/>
                                      </p:to>
                                    </p:set>
                                    <p:anim calcmode="lin" valueType="num">
                                      <p:cBhvr additive="base">
                                        <p:cTn id="7"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445581"/>
            <a:ext cx="12192000" cy="497541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为了让非块状引语和正文融为一体，标点符号应作如下</a:t>
            </a:r>
            <a:r>
              <a:rPr lang="zh-CN" altLang="en-US" sz="2200" dirty="0" smtClean="0">
                <a:solidFill>
                  <a:schemeClr val="tx1"/>
                </a:solidFill>
                <a:latin typeface="Times New Roman" panose="02020603050405020304" pitchFamily="18" charset="0"/>
                <a:ea typeface="+mn-ea"/>
                <a:cs typeface="+mn-cs"/>
                <a:sym typeface="+mn-lt"/>
              </a:rPr>
              <a:t>处理：</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1.</a:t>
            </a:r>
            <a:r>
              <a:rPr lang="zh-CN" altLang="en-US" sz="2200" dirty="0">
                <a:solidFill>
                  <a:schemeClr val="tx1"/>
                </a:solidFill>
                <a:latin typeface="Times New Roman" panose="02020603050405020304" pitchFamily="18" charset="0"/>
                <a:ea typeface="+mn-ea"/>
                <a:cs typeface="+mn-cs"/>
                <a:sym typeface="+mn-lt"/>
              </a:rPr>
              <a:t> </a:t>
            </a:r>
            <a:r>
              <a:rPr lang="zh-CN" altLang="en-US" sz="2200" dirty="0">
                <a:solidFill>
                  <a:srgbClr val="FF0000"/>
                </a:solidFill>
                <a:latin typeface="Times New Roman" panose="02020603050405020304" pitchFamily="18" charset="0"/>
                <a:ea typeface="+mn-ea"/>
                <a:cs typeface="+mn-cs"/>
                <a:sym typeface="+mn-lt"/>
              </a:rPr>
              <a:t>逗号、分号和句号的</a:t>
            </a:r>
            <a:r>
              <a:rPr lang="zh-CN" altLang="en-US" sz="2200" dirty="0" smtClean="0">
                <a:solidFill>
                  <a:srgbClr val="FF0000"/>
                </a:solidFill>
                <a:latin typeface="Times New Roman" panose="02020603050405020304" pitchFamily="18" charset="0"/>
                <a:ea typeface="+mn-ea"/>
                <a:cs typeface="+mn-cs"/>
                <a:sym typeface="+mn-lt"/>
              </a:rPr>
              <a:t>使用</a:t>
            </a:r>
            <a:r>
              <a:rPr lang="zh-CN" altLang="en-US" sz="2200" dirty="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引语</a:t>
            </a:r>
            <a:r>
              <a:rPr lang="zh-CN" altLang="en-US" sz="2200" dirty="0">
                <a:solidFill>
                  <a:srgbClr val="FF0000"/>
                </a:solidFill>
                <a:latin typeface="Times New Roman" panose="02020603050405020304" pitchFamily="18" charset="0"/>
                <a:ea typeface="+mn-ea"/>
                <a:cs typeface="+mn-cs"/>
                <a:sym typeface="+mn-lt"/>
              </a:rPr>
              <a:t>里原有的逗号、句号留在引号之内</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如</a:t>
            </a:r>
            <a:r>
              <a:rPr lang="en-US" altLang="zh-CN" sz="2200" dirty="0" smtClean="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Just </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because ESL students are capable of writing good essays in their native languages, they will not necessarily be able to write good essays in English</a:t>
            </a:r>
            <a:r>
              <a:rPr lang="en-US" altLang="zh-CN" sz="2200" dirty="0" smtClean="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；如</a:t>
            </a:r>
            <a:r>
              <a:rPr lang="zh-CN" altLang="en-US" sz="2200" dirty="0">
                <a:solidFill>
                  <a:schemeClr val="tx1"/>
                </a:solidFill>
                <a:latin typeface="Times New Roman" panose="02020603050405020304" pitchFamily="18" charset="0"/>
                <a:ea typeface="+mn-ea"/>
                <a:cs typeface="+mn-cs"/>
                <a:sym typeface="+mn-lt"/>
              </a:rPr>
              <a:t>引文作者的名字被提及，用逗号把该作者的名字和引语分开来，</a:t>
            </a:r>
            <a:r>
              <a:rPr lang="zh-CN" altLang="en-US" sz="2200" dirty="0" smtClean="0">
                <a:solidFill>
                  <a:schemeClr val="tx1"/>
                </a:solidFill>
                <a:latin typeface="Times New Roman" panose="02020603050405020304" pitchFamily="18" charset="0"/>
                <a:ea typeface="+mn-ea"/>
                <a:cs typeface="+mn-cs"/>
                <a:sym typeface="+mn-lt"/>
              </a:rPr>
              <a:t>如</a:t>
            </a:r>
            <a:r>
              <a:rPr lang="zh-CN" altLang="en-US" sz="2200" dirty="0">
                <a:solidFill>
                  <a:schemeClr val="tx1"/>
                </a:solidFill>
                <a:latin typeface="Times New Roman" panose="02020603050405020304" pitchFamily="18" charset="0"/>
                <a:ea typeface="+mn-ea"/>
                <a:cs typeface="+mn-cs"/>
                <a:sym typeface="+mn-lt"/>
              </a:rPr>
              <a:t>：</a:t>
            </a:r>
            <a:r>
              <a:rPr lang="en-US" altLang="zh-CN" sz="2200" dirty="0" smtClean="0">
                <a:solidFill>
                  <a:schemeClr val="tx1"/>
                </a:solidFill>
                <a:latin typeface="Times New Roman" panose="02020603050405020304" pitchFamily="18" charset="0"/>
                <a:ea typeface="+mn-ea"/>
                <a:cs typeface="+mn-cs"/>
                <a:sym typeface="+mn-lt"/>
              </a:rPr>
              <a:t>Johnson </a:t>
            </a:r>
            <a:r>
              <a:rPr lang="en-US" altLang="zh-CN" sz="2200" dirty="0">
                <a:solidFill>
                  <a:schemeClr val="tx1"/>
                </a:solidFill>
                <a:latin typeface="Times New Roman" panose="02020603050405020304" pitchFamily="18" charset="0"/>
                <a:ea typeface="+mn-ea"/>
                <a:cs typeface="+mn-cs"/>
                <a:sym typeface="+mn-lt"/>
              </a:rPr>
              <a:t>(1993) pointed out, “Just because ESL students ...”. </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2.</a:t>
            </a:r>
            <a:r>
              <a:rPr lang="zh-CN" altLang="en-US" sz="2200" dirty="0">
                <a:solidFill>
                  <a:schemeClr val="tx1"/>
                </a:solidFill>
                <a:latin typeface="Times New Roman" panose="02020603050405020304" pitchFamily="18" charset="0"/>
                <a:ea typeface="+mn-ea"/>
                <a:cs typeface="+mn-cs"/>
                <a:sym typeface="+mn-lt"/>
              </a:rPr>
              <a:t> </a:t>
            </a:r>
            <a:r>
              <a:rPr lang="zh-CN" altLang="en-US" sz="2200" dirty="0">
                <a:solidFill>
                  <a:srgbClr val="FF0000"/>
                </a:solidFill>
                <a:latin typeface="Times New Roman" panose="02020603050405020304" pitchFamily="18" charset="0"/>
                <a:ea typeface="+mn-ea"/>
                <a:cs typeface="+mn-cs"/>
                <a:sym typeface="+mn-lt"/>
              </a:rPr>
              <a:t>冒号的</a:t>
            </a:r>
            <a:r>
              <a:rPr lang="zh-CN" altLang="en-US" sz="2200" dirty="0" smtClean="0">
                <a:solidFill>
                  <a:srgbClr val="FF0000"/>
                </a:solidFill>
                <a:latin typeface="Times New Roman" panose="02020603050405020304" pitchFamily="18" charset="0"/>
                <a:ea typeface="+mn-ea"/>
                <a:cs typeface="+mn-cs"/>
                <a:sym typeface="+mn-lt"/>
              </a:rPr>
              <a:t>使用</a:t>
            </a:r>
            <a:r>
              <a:rPr lang="zh-CN" altLang="en-US" sz="2200" dirty="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它们</a:t>
            </a:r>
            <a:r>
              <a:rPr lang="zh-CN" altLang="en-US" sz="2200" dirty="0">
                <a:solidFill>
                  <a:srgbClr val="FF0000"/>
                </a:solidFill>
                <a:latin typeface="Times New Roman" panose="02020603050405020304" pitchFamily="18" charset="0"/>
                <a:ea typeface="+mn-ea"/>
                <a:cs typeface="+mn-cs"/>
                <a:sym typeface="+mn-lt"/>
              </a:rPr>
              <a:t>一般放在引号之外</a:t>
            </a:r>
            <a:r>
              <a:rPr lang="zh-CN" altLang="en-US" sz="2200" dirty="0">
                <a:solidFill>
                  <a:schemeClr val="tx1"/>
                </a:solidFill>
                <a:latin typeface="Times New Roman" panose="02020603050405020304" pitchFamily="18" charset="0"/>
                <a:ea typeface="+mn-ea"/>
                <a:cs typeface="+mn-cs"/>
                <a:sym typeface="+mn-lt"/>
              </a:rPr>
              <a:t>，如上面的例子里的</a:t>
            </a:r>
            <a:r>
              <a:rPr lang="zh-CN" altLang="en-US" sz="2200" dirty="0" smtClean="0">
                <a:solidFill>
                  <a:schemeClr val="tx1"/>
                </a:solidFill>
                <a:latin typeface="Times New Roman" panose="02020603050405020304" pitchFamily="18" charset="0"/>
                <a:ea typeface="+mn-ea"/>
                <a:cs typeface="+mn-cs"/>
                <a:sym typeface="+mn-lt"/>
              </a:rPr>
              <a:t>在</a:t>
            </a:r>
            <a:r>
              <a:rPr lang="en-US" altLang="zh-CN" sz="2200" dirty="0" smtClean="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pointed </a:t>
            </a:r>
            <a:r>
              <a:rPr lang="en-US" altLang="zh-CN" sz="2200" dirty="0">
                <a:solidFill>
                  <a:schemeClr val="tx1"/>
                </a:solidFill>
                <a:latin typeface="Times New Roman" panose="02020603050405020304" pitchFamily="18" charset="0"/>
                <a:ea typeface="+mn-ea"/>
                <a:cs typeface="+mn-cs"/>
                <a:sym typeface="+mn-lt"/>
              </a:rPr>
              <a:t>out”</a:t>
            </a:r>
            <a:r>
              <a:rPr lang="zh-CN" altLang="en-US" sz="2200" dirty="0">
                <a:solidFill>
                  <a:schemeClr val="tx1"/>
                </a:solidFill>
                <a:latin typeface="Times New Roman" panose="02020603050405020304" pitchFamily="18" charset="0"/>
                <a:ea typeface="+mn-ea"/>
                <a:cs typeface="+mn-cs"/>
                <a:sym typeface="+mn-lt"/>
              </a:rPr>
              <a:t>后的逗号，也可用</a:t>
            </a:r>
            <a:r>
              <a:rPr lang="zh-CN" altLang="en-US" sz="2200" dirty="0" smtClean="0">
                <a:solidFill>
                  <a:schemeClr val="tx1"/>
                </a:solidFill>
                <a:latin typeface="Times New Roman" panose="02020603050405020304" pitchFamily="18" charset="0"/>
                <a:ea typeface="+mn-ea"/>
                <a:cs typeface="+mn-cs"/>
                <a:sym typeface="+mn-lt"/>
              </a:rPr>
              <a:t>冒号</a:t>
            </a:r>
            <a:r>
              <a:rPr lang="zh-CN" altLang="en-US" sz="2200" dirty="0">
                <a:solidFill>
                  <a:schemeClr val="tx1"/>
                </a:solidFill>
                <a:latin typeface="Times New Roman" panose="02020603050405020304" pitchFamily="18" charset="0"/>
                <a:ea typeface="+mn-ea"/>
                <a:cs typeface="+mn-cs"/>
                <a:sym typeface="+mn-lt"/>
              </a:rPr>
              <a:t>：</a:t>
            </a:r>
            <a:r>
              <a:rPr lang="en-US" altLang="zh-CN" sz="2200" dirty="0" smtClean="0">
                <a:solidFill>
                  <a:schemeClr val="tx1"/>
                </a:solidFill>
                <a:latin typeface="Times New Roman" panose="02020603050405020304" pitchFamily="18" charset="0"/>
                <a:ea typeface="+mn-ea"/>
                <a:cs typeface="+mn-cs"/>
                <a:sym typeface="+mn-lt"/>
              </a:rPr>
              <a:t>Johnson </a:t>
            </a:r>
            <a:r>
              <a:rPr lang="en-US" altLang="zh-CN" sz="2200" dirty="0">
                <a:solidFill>
                  <a:schemeClr val="tx1"/>
                </a:solidFill>
                <a:latin typeface="Times New Roman" panose="02020603050405020304" pitchFamily="18" charset="0"/>
                <a:ea typeface="+mn-ea"/>
                <a:cs typeface="+mn-cs"/>
                <a:sym typeface="+mn-lt"/>
              </a:rPr>
              <a:t>(1993) pointed out: “Just because ESL students ...”. </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3.</a:t>
            </a:r>
            <a:r>
              <a:rPr lang="zh-CN" altLang="en-US" sz="2200" dirty="0">
                <a:solidFill>
                  <a:schemeClr val="tx1"/>
                </a:solidFill>
                <a:latin typeface="Times New Roman" panose="02020603050405020304" pitchFamily="18" charset="0"/>
                <a:ea typeface="+mn-ea"/>
                <a:cs typeface="+mn-cs"/>
                <a:sym typeface="+mn-lt"/>
              </a:rPr>
              <a:t> </a:t>
            </a:r>
            <a:r>
              <a:rPr lang="zh-CN" altLang="en-US" sz="2200" dirty="0">
                <a:solidFill>
                  <a:srgbClr val="FF0000"/>
                </a:solidFill>
                <a:latin typeface="Times New Roman" panose="02020603050405020304" pitchFamily="18" charset="0"/>
                <a:ea typeface="+mn-ea"/>
                <a:cs typeface="+mn-cs"/>
                <a:sym typeface="+mn-lt"/>
              </a:rPr>
              <a:t>问号和感叹号的</a:t>
            </a:r>
            <a:r>
              <a:rPr lang="zh-CN" altLang="en-US" sz="2200" dirty="0" smtClean="0">
                <a:solidFill>
                  <a:srgbClr val="FF0000"/>
                </a:solidFill>
                <a:latin typeface="Times New Roman" panose="02020603050405020304" pitchFamily="18" charset="0"/>
                <a:ea typeface="+mn-ea"/>
                <a:cs typeface="+mn-cs"/>
                <a:sym typeface="+mn-lt"/>
              </a:rPr>
              <a:t>使用</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它们</a:t>
            </a:r>
            <a:r>
              <a:rPr lang="zh-CN" altLang="en-US" sz="2200" dirty="0">
                <a:solidFill>
                  <a:schemeClr val="tx1"/>
                </a:solidFill>
                <a:latin typeface="Times New Roman" panose="02020603050405020304" pitchFamily="18" charset="0"/>
                <a:ea typeface="+mn-ea"/>
                <a:cs typeface="+mn-cs"/>
                <a:sym typeface="+mn-lt"/>
              </a:rPr>
              <a:t>如属于被引用的材料，要放在引号</a:t>
            </a:r>
            <a:r>
              <a:rPr lang="zh-CN" altLang="en-US" sz="2200" dirty="0" smtClean="0">
                <a:solidFill>
                  <a:schemeClr val="tx1"/>
                </a:solidFill>
                <a:latin typeface="Times New Roman" panose="02020603050405020304" pitchFamily="18" charset="0"/>
                <a:ea typeface="+mn-ea"/>
                <a:cs typeface="+mn-cs"/>
                <a:sym typeface="+mn-lt"/>
              </a:rPr>
              <a:t>里</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如</a:t>
            </a:r>
            <a:r>
              <a:rPr lang="zh-CN" altLang="en-US" sz="2200" dirty="0">
                <a:solidFill>
                  <a:schemeClr val="tx1"/>
                </a:solidFill>
                <a:latin typeface="Times New Roman" panose="02020603050405020304" pitchFamily="18" charset="0"/>
                <a:ea typeface="+mn-ea"/>
                <a:cs typeface="+mn-cs"/>
                <a:sym typeface="+mn-lt"/>
              </a:rPr>
              <a:t>属于直接引语所在的句子，要按句子的语法结构进行一定的变动。 </a:t>
            </a:r>
          </a:p>
          <a:p>
            <a:pPr algn="just">
              <a:lnSpc>
                <a:spcPct val="150000"/>
              </a:lnSpc>
            </a:pPr>
            <a:endParaRPr lang="en-US" altLang="zh-CN" sz="2200" dirty="0">
              <a:solidFill>
                <a:schemeClr val="tx1"/>
              </a:solidFill>
              <a:latin typeface="Times New Roman" panose="02020603050405020304" pitchFamily="18" charset="0"/>
              <a:ea typeface="+mn-ea"/>
              <a:cs typeface="+mn-cs"/>
              <a:sym typeface="+mn-lt"/>
            </a:endParaRPr>
          </a:p>
        </p:txBody>
      </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2" y="183880"/>
            <a:ext cx="8219337" cy="652366"/>
          </a:xfrm>
        </p:spPr>
        <p:txBody>
          <a:bodyPr>
            <a:normAutofit fontScale="92500"/>
          </a:bodyPr>
          <a:lstStyle/>
          <a:p>
            <a:r>
              <a:rPr kumimoji="1" lang="en-US" altLang="zh-CN" dirty="0">
                <a:cs typeface="+mn-ea"/>
                <a:sym typeface="+mn-lt"/>
              </a:rPr>
              <a:t>5.2 </a:t>
            </a:r>
            <a:r>
              <a:rPr kumimoji="1" lang="zh-CN" altLang="en-US" dirty="0">
                <a:cs typeface="+mn-ea"/>
                <a:sym typeface="+mn-lt"/>
              </a:rPr>
              <a:t>间接引用和直接引用 </a:t>
            </a:r>
            <a:r>
              <a:rPr kumimoji="1" lang="en-US" altLang="zh-CN" dirty="0">
                <a:cs typeface="+mn-ea"/>
                <a:sym typeface="+mn-lt"/>
              </a:rPr>
              <a:t>Indirect and Direct Citation</a:t>
            </a:r>
            <a:endParaRPr lang="zh-CN" altLang="en-US" dirty="0"/>
          </a:p>
        </p:txBody>
      </p:sp>
    </p:spTree>
    <p:extLst>
      <p:ext uri="{BB962C8B-B14F-4D97-AF65-F5344CB8AC3E}">
        <p14:creationId xmlns:p14="http://schemas.microsoft.com/office/powerpoint/2010/main" val="887801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1" end="1"/>
                                            </p:txEl>
                                          </p:spTgt>
                                        </p:tgtEl>
                                        <p:attrNameLst>
                                          <p:attrName>style.visibility</p:attrName>
                                        </p:attrNameLst>
                                      </p:cBhvr>
                                      <p:to>
                                        <p:strVal val="visible"/>
                                      </p:to>
                                    </p:set>
                                    <p:anim calcmode="lin" valueType="num">
                                      <p:cBhvr additive="base">
                                        <p:cTn id="7"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xEl>
                                              <p:pRg st="2" end="2"/>
                                            </p:txEl>
                                          </p:spTgt>
                                        </p:tgtEl>
                                        <p:attrNameLst>
                                          <p:attrName>style.visibility</p:attrName>
                                        </p:attrNameLst>
                                      </p:cBhvr>
                                      <p:to>
                                        <p:strVal val="visible"/>
                                      </p:to>
                                    </p:set>
                                    <p:anim calcmode="lin" valueType="num">
                                      <p:cBhvr additive="base">
                                        <p:cTn id="11"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
                                            <p:txEl>
                                              <p:pRg st="3" end="3"/>
                                            </p:txEl>
                                          </p:spTgt>
                                        </p:tgtEl>
                                        <p:attrNameLst>
                                          <p:attrName>style.visibility</p:attrName>
                                        </p:attrNameLst>
                                      </p:cBhvr>
                                      <p:to>
                                        <p:strVal val="visible"/>
                                      </p:to>
                                    </p:set>
                                    <p:anim calcmode="lin" valueType="num">
                                      <p:cBhvr additive="base">
                                        <p:cTn id="17"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1">
                                            <p:txEl>
                                              <p:pRg st="4" end="4"/>
                                            </p:txEl>
                                          </p:spTgt>
                                        </p:tgtEl>
                                        <p:attrNameLst>
                                          <p:attrName>style.visibility</p:attrName>
                                        </p:attrNameLst>
                                      </p:cBhvr>
                                      <p:to>
                                        <p:strVal val="visible"/>
                                      </p:to>
                                    </p:set>
                                    <p:anim calcmode="lin" valueType="num">
                                      <p:cBhvr additive="base">
                                        <p:cTn id="23"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836247"/>
            <a:ext cx="12192000" cy="6021754"/>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比较下面的</a:t>
            </a:r>
            <a:r>
              <a:rPr lang="zh-CN" altLang="en-US" sz="2200" dirty="0" smtClean="0">
                <a:solidFill>
                  <a:schemeClr val="tx1"/>
                </a:solidFill>
                <a:latin typeface="Times New Roman" panose="02020603050405020304" pitchFamily="18" charset="0"/>
                <a:ea typeface="+mn-ea"/>
                <a:cs typeface="+mn-cs"/>
                <a:sym typeface="+mn-lt"/>
              </a:rPr>
              <a:t>句子：</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rgbClr val="FF0000"/>
                </a:solidFill>
                <a:latin typeface="Times New Roman" panose="02020603050405020304" pitchFamily="18" charset="0"/>
                <a:ea typeface="+mn-ea"/>
                <a:cs typeface="+mn-cs"/>
                <a:sym typeface="+mn-lt"/>
              </a:rPr>
              <a:t>(a)  He asked, “Where are you going?” </a:t>
            </a:r>
          </a:p>
          <a:p>
            <a:pPr algn="just">
              <a:lnSpc>
                <a:spcPct val="150000"/>
              </a:lnSpc>
            </a:pPr>
            <a:r>
              <a:rPr lang="en-US" altLang="zh-CN" sz="2200" dirty="0">
                <a:solidFill>
                  <a:srgbClr val="FF0000"/>
                </a:solidFill>
                <a:latin typeface="Times New Roman" panose="02020603050405020304" pitchFamily="18" charset="0"/>
                <a:ea typeface="+mn-ea"/>
                <a:cs typeface="+mn-cs"/>
                <a:sym typeface="+mn-lt"/>
              </a:rPr>
              <a:t>(b)  Does the question “Where are you going” have the same implication in Chinese as in English? </a:t>
            </a:r>
          </a:p>
          <a:p>
            <a:pPr algn="just">
              <a:lnSpc>
                <a:spcPct val="150000"/>
              </a:lnSpc>
            </a:pPr>
            <a:r>
              <a:rPr lang="en-US" altLang="zh-CN" sz="2200" dirty="0">
                <a:solidFill>
                  <a:srgbClr val="FF0000"/>
                </a:solidFill>
                <a:latin typeface="Times New Roman" panose="02020603050405020304" pitchFamily="18" charset="0"/>
                <a:ea typeface="+mn-ea"/>
                <a:cs typeface="+mn-cs"/>
                <a:sym typeface="+mn-lt"/>
              </a:rPr>
              <a:t>(c)  They joked: “Down with grammar!” </a:t>
            </a:r>
          </a:p>
          <a:p>
            <a:pPr algn="just">
              <a:lnSpc>
                <a:spcPct val="150000"/>
              </a:lnSpc>
            </a:pPr>
            <a:r>
              <a:rPr lang="en-US" altLang="zh-CN" sz="2200" dirty="0">
                <a:solidFill>
                  <a:srgbClr val="FF0000"/>
                </a:solidFill>
                <a:latin typeface="Times New Roman" panose="02020603050405020304" pitchFamily="18" charset="0"/>
                <a:ea typeface="+mn-ea"/>
                <a:cs typeface="+mn-cs"/>
                <a:sym typeface="+mn-lt"/>
              </a:rPr>
              <a:t>(d)  How can you say “Down with grammar”? </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4.</a:t>
            </a:r>
            <a:r>
              <a:rPr lang="zh-CN" altLang="en-US" sz="2200" dirty="0">
                <a:solidFill>
                  <a:schemeClr val="tx1"/>
                </a:solidFill>
                <a:latin typeface="Times New Roman" panose="02020603050405020304" pitchFamily="18" charset="0"/>
                <a:ea typeface="+mn-ea"/>
                <a:cs typeface="+mn-cs"/>
                <a:sym typeface="+mn-lt"/>
              </a:rPr>
              <a:t> </a:t>
            </a:r>
            <a:r>
              <a:rPr lang="zh-CN" altLang="en-US" sz="2200" dirty="0">
                <a:solidFill>
                  <a:srgbClr val="FF0000"/>
                </a:solidFill>
                <a:latin typeface="Times New Roman" panose="02020603050405020304" pitchFamily="18" charset="0"/>
                <a:ea typeface="+mn-ea"/>
                <a:cs typeface="+mn-cs"/>
                <a:sym typeface="+mn-lt"/>
              </a:rPr>
              <a:t>双引号和单引号的</a:t>
            </a:r>
            <a:r>
              <a:rPr lang="zh-CN" altLang="en-US" sz="2200" dirty="0" smtClean="0">
                <a:solidFill>
                  <a:srgbClr val="FF0000"/>
                </a:solidFill>
                <a:latin typeface="Times New Roman" panose="02020603050405020304" pitchFamily="18" charset="0"/>
                <a:ea typeface="+mn-ea"/>
                <a:cs typeface="+mn-cs"/>
                <a:sym typeface="+mn-lt"/>
              </a:rPr>
              <a:t>使用</a:t>
            </a:r>
            <a:r>
              <a:rPr lang="zh-CN" altLang="en-US" sz="2200" dirty="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如果</a:t>
            </a:r>
            <a:r>
              <a:rPr lang="zh-CN" altLang="en-US" sz="2200" dirty="0">
                <a:solidFill>
                  <a:srgbClr val="FF0000"/>
                </a:solidFill>
                <a:latin typeface="Times New Roman" panose="02020603050405020304" pitchFamily="18" charset="0"/>
                <a:ea typeface="+mn-ea"/>
                <a:cs typeface="+mn-cs"/>
                <a:sym typeface="+mn-lt"/>
              </a:rPr>
              <a:t>引用的材料里含有从别的材料里转引的成分，这叫引语里的引语，就得用双引号</a:t>
            </a:r>
            <a:r>
              <a:rPr lang="en-US" altLang="zh-CN" sz="2200" dirty="0">
                <a:solidFill>
                  <a:srgbClr val="FF0000"/>
                </a:solidFill>
                <a:latin typeface="Times New Roman" panose="02020603050405020304" pitchFamily="18" charset="0"/>
                <a:ea typeface="+mn-ea"/>
                <a:cs typeface="+mn-cs"/>
                <a:sym typeface="+mn-lt"/>
              </a:rPr>
              <a:t>(“ ”)</a:t>
            </a:r>
            <a:r>
              <a:rPr lang="zh-CN" altLang="en-US" sz="2200" dirty="0">
                <a:solidFill>
                  <a:srgbClr val="FF0000"/>
                </a:solidFill>
                <a:latin typeface="Times New Roman" panose="02020603050405020304" pitchFamily="18" charset="0"/>
                <a:ea typeface="+mn-ea"/>
                <a:cs typeface="+mn-cs"/>
                <a:sym typeface="+mn-lt"/>
              </a:rPr>
              <a:t>和单引号</a:t>
            </a:r>
            <a:r>
              <a:rPr lang="en-US" altLang="zh-CN" sz="2200" dirty="0">
                <a:solidFill>
                  <a:srgbClr val="FF0000"/>
                </a:solidFill>
                <a:latin typeface="Times New Roman" panose="02020603050405020304" pitchFamily="18" charset="0"/>
                <a:ea typeface="+mn-ea"/>
                <a:cs typeface="+mn-cs"/>
                <a:sym typeface="+mn-lt"/>
              </a:rPr>
              <a:t>(‘ ’)</a:t>
            </a:r>
            <a:r>
              <a:rPr lang="zh-CN" altLang="en-US" sz="2200" dirty="0">
                <a:solidFill>
                  <a:srgbClr val="FF0000"/>
                </a:solidFill>
                <a:latin typeface="Times New Roman" panose="02020603050405020304" pitchFamily="18" charset="0"/>
                <a:ea typeface="+mn-ea"/>
                <a:cs typeface="+mn-cs"/>
                <a:sym typeface="+mn-lt"/>
              </a:rPr>
              <a:t>把二者加以区别</a:t>
            </a:r>
            <a:r>
              <a:rPr lang="zh-CN" altLang="en-US" sz="2200" dirty="0">
                <a:solidFill>
                  <a:schemeClr val="tx1"/>
                </a:solidFill>
                <a:latin typeface="Times New Roman" panose="02020603050405020304" pitchFamily="18" charset="0"/>
                <a:ea typeface="+mn-ea"/>
                <a:cs typeface="+mn-cs"/>
                <a:sym typeface="+mn-lt"/>
              </a:rPr>
              <a:t>。</a:t>
            </a:r>
            <a:r>
              <a:rPr lang="en-US" altLang="zh-CN" sz="2200" dirty="0" err="1">
                <a:solidFill>
                  <a:schemeClr val="tx1"/>
                </a:solidFill>
                <a:latin typeface="Times New Roman" panose="02020603050405020304" pitchFamily="18" charset="0"/>
                <a:ea typeface="+mn-ea"/>
                <a:cs typeface="+mn-cs"/>
                <a:sym typeface="+mn-lt"/>
              </a:rPr>
              <a:t>Oshima</a:t>
            </a:r>
            <a:r>
              <a:rPr lang="en-US" altLang="zh-CN" sz="2200" dirty="0">
                <a:solidFill>
                  <a:schemeClr val="tx1"/>
                </a:solidFill>
                <a:latin typeface="Times New Roman" panose="02020603050405020304" pitchFamily="18" charset="0"/>
                <a:ea typeface="+mn-ea"/>
                <a:cs typeface="+mn-cs"/>
                <a:sym typeface="+mn-lt"/>
              </a:rPr>
              <a:t> &amp; Hoque (1991) claimed: “Unity in writing means that ‘there is nothing in the paragraph that does not belong here; nothing that does not contribute significantly to the central idea’”</a:t>
            </a:r>
            <a:r>
              <a:rPr lang="zh-CN" altLang="en-US" sz="2200" dirty="0">
                <a:solidFill>
                  <a:schemeClr val="tx1"/>
                </a:solidFill>
                <a:latin typeface="Times New Roman" panose="02020603050405020304" pitchFamily="18" charset="0"/>
                <a:ea typeface="+mn-ea"/>
                <a:cs typeface="+mn-cs"/>
                <a:sym typeface="+mn-lt"/>
              </a:rPr>
              <a:t>。在这个例子中，</a:t>
            </a:r>
            <a:r>
              <a:rPr lang="zh-CN" altLang="en-US" sz="2200" dirty="0" smtClean="0">
                <a:solidFill>
                  <a:schemeClr val="tx1"/>
                </a:solidFill>
                <a:latin typeface="Times New Roman" panose="02020603050405020304" pitchFamily="18" charset="0"/>
                <a:ea typeface="+mn-ea"/>
                <a:cs typeface="+mn-cs"/>
                <a:sym typeface="+mn-lt"/>
              </a:rPr>
              <a:t>从</a:t>
            </a:r>
            <a:r>
              <a:rPr lang="en-US" altLang="zh-CN" sz="2200" dirty="0" smtClean="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there </a:t>
            </a:r>
            <a:r>
              <a:rPr lang="en-US" altLang="zh-CN" sz="2200" dirty="0">
                <a:solidFill>
                  <a:schemeClr val="tx1"/>
                </a:solidFill>
                <a:latin typeface="Times New Roman" panose="02020603050405020304" pitchFamily="18" charset="0"/>
                <a:ea typeface="+mn-ea"/>
                <a:cs typeface="+mn-cs"/>
                <a:sym typeface="+mn-lt"/>
              </a:rPr>
              <a:t>is ...”</a:t>
            </a:r>
            <a:r>
              <a:rPr lang="zh-CN" altLang="en-US" sz="2200" dirty="0">
                <a:solidFill>
                  <a:schemeClr val="tx1"/>
                </a:solidFill>
                <a:latin typeface="Times New Roman" panose="02020603050405020304" pitchFamily="18" charset="0"/>
                <a:ea typeface="+mn-ea"/>
                <a:cs typeface="+mn-cs"/>
                <a:sym typeface="+mn-lt"/>
              </a:rPr>
              <a:t>到最后是</a:t>
            </a:r>
            <a:r>
              <a:rPr lang="en-US" altLang="zh-CN" sz="2200" dirty="0">
                <a:solidFill>
                  <a:schemeClr val="tx1"/>
                </a:solidFill>
                <a:latin typeface="Times New Roman" panose="02020603050405020304" pitchFamily="18" charset="0"/>
                <a:ea typeface="+mn-ea"/>
                <a:cs typeface="+mn-cs"/>
                <a:sym typeface="+mn-lt"/>
              </a:rPr>
              <a:t>Kaplan</a:t>
            </a:r>
            <a:r>
              <a:rPr lang="zh-CN" altLang="en-US" sz="2200" dirty="0">
                <a:solidFill>
                  <a:schemeClr val="tx1"/>
                </a:solidFill>
                <a:latin typeface="Times New Roman" panose="02020603050405020304" pitchFamily="18" charset="0"/>
                <a:ea typeface="+mn-ea"/>
                <a:cs typeface="+mn-cs"/>
                <a:sym typeface="+mn-lt"/>
              </a:rPr>
              <a:t>的话，所以用单引号标出。</a:t>
            </a:r>
            <a:r>
              <a:rPr lang="zh-CN" altLang="en-US" sz="2200" dirty="0">
                <a:solidFill>
                  <a:srgbClr val="FF0000"/>
                </a:solidFill>
                <a:latin typeface="Times New Roman" panose="02020603050405020304" pitchFamily="18" charset="0"/>
                <a:ea typeface="+mn-ea"/>
                <a:cs typeface="+mn-cs"/>
                <a:sym typeface="+mn-lt"/>
              </a:rPr>
              <a:t>块状引语和一般引语不一样，它本身不带有双引号，所以出现在它那里的引语要用</a:t>
            </a:r>
            <a:r>
              <a:rPr lang="zh-CN" altLang="en-US" sz="2200" dirty="0" smtClean="0">
                <a:solidFill>
                  <a:srgbClr val="FF0000"/>
                </a:solidFill>
                <a:latin typeface="Times New Roman" panose="02020603050405020304" pitchFamily="18" charset="0"/>
                <a:ea typeface="+mn-ea"/>
                <a:cs typeface="+mn-cs"/>
                <a:sym typeface="+mn-lt"/>
              </a:rPr>
              <a:t>双引号</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如</a:t>
            </a:r>
            <a:r>
              <a:rPr lang="en-US" altLang="zh-CN" sz="2200" dirty="0" smtClean="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Cultural </a:t>
            </a:r>
            <a:r>
              <a:rPr lang="en-US" altLang="zh-CN" sz="2200" dirty="0">
                <a:solidFill>
                  <a:schemeClr val="tx1"/>
                </a:solidFill>
                <a:latin typeface="Times New Roman" panose="02020603050405020304" pitchFamily="18" charset="0"/>
                <a:ea typeface="+mn-ea"/>
                <a:cs typeface="+mn-cs"/>
                <a:sym typeface="+mn-lt"/>
              </a:rPr>
              <a:t>Patterns and Rhetoric”</a:t>
            </a:r>
            <a:r>
              <a:rPr lang="zh-CN" altLang="en-US" sz="2200" dirty="0">
                <a:solidFill>
                  <a:schemeClr val="tx1"/>
                </a:solidFill>
                <a:latin typeface="Times New Roman" panose="02020603050405020304" pitchFamily="18" charset="0"/>
                <a:ea typeface="+mn-ea"/>
                <a:cs typeface="+mn-cs"/>
                <a:sym typeface="+mn-lt"/>
              </a:rPr>
              <a:t>一文里的第三段中</a:t>
            </a:r>
            <a:r>
              <a:rPr lang="zh-CN" altLang="en-US" sz="2200" dirty="0" smtClean="0">
                <a:solidFill>
                  <a:schemeClr val="tx1"/>
                </a:solidFill>
                <a:latin typeface="Times New Roman" panose="02020603050405020304" pitchFamily="18" charset="0"/>
                <a:ea typeface="+mn-ea"/>
                <a:cs typeface="+mn-cs"/>
                <a:sym typeface="+mn-lt"/>
              </a:rPr>
              <a:t>的</a:t>
            </a:r>
            <a:r>
              <a:rPr lang="en-US" altLang="zh-CN" sz="2200" dirty="0" smtClean="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turning </a:t>
            </a:r>
            <a:r>
              <a:rPr lang="en-US" altLang="zh-CN" sz="2200" dirty="0">
                <a:solidFill>
                  <a:schemeClr val="tx1"/>
                </a:solidFill>
                <a:latin typeface="Times New Roman" panose="02020603050405020304" pitchFamily="18" charset="0"/>
                <a:ea typeface="+mn-ea"/>
                <a:cs typeface="+mn-cs"/>
                <a:sym typeface="+mn-lt"/>
              </a:rPr>
              <a:t>and turning in a widening gyre”</a:t>
            </a:r>
            <a:r>
              <a:rPr lang="zh-CN" altLang="en-US" sz="2200" dirty="0">
                <a:solidFill>
                  <a:schemeClr val="tx1"/>
                </a:solidFill>
                <a:latin typeface="Times New Roman" panose="02020603050405020304" pitchFamily="18" charset="0"/>
                <a:ea typeface="+mn-ea"/>
                <a:cs typeface="+mn-cs"/>
                <a:sym typeface="+mn-lt"/>
              </a:rPr>
              <a:t>是</a:t>
            </a:r>
            <a:r>
              <a:rPr lang="en-US" altLang="zh-CN" sz="2200" dirty="0">
                <a:solidFill>
                  <a:schemeClr val="tx1"/>
                </a:solidFill>
                <a:latin typeface="Times New Roman" panose="02020603050405020304" pitchFamily="18" charset="0"/>
                <a:ea typeface="+mn-ea"/>
                <a:cs typeface="+mn-cs"/>
                <a:sym typeface="+mn-lt"/>
              </a:rPr>
              <a:t>Kaplan</a:t>
            </a:r>
            <a:r>
              <a:rPr lang="zh-CN" altLang="en-US" sz="2200" dirty="0">
                <a:solidFill>
                  <a:schemeClr val="tx1"/>
                </a:solidFill>
                <a:latin typeface="Times New Roman" panose="02020603050405020304" pitchFamily="18" charset="0"/>
                <a:ea typeface="+mn-ea"/>
                <a:cs typeface="+mn-cs"/>
                <a:sym typeface="+mn-lt"/>
              </a:rPr>
              <a:t>引用的他人的话，故放在双引号里。 </a:t>
            </a:r>
          </a:p>
        </p:txBody>
      </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2" y="183880"/>
            <a:ext cx="8219337" cy="652366"/>
          </a:xfrm>
        </p:spPr>
        <p:txBody>
          <a:bodyPr>
            <a:normAutofit fontScale="92500"/>
          </a:bodyPr>
          <a:lstStyle/>
          <a:p>
            <a:r>
              <a:rPr kumimoji="1" lang="en-US" altLang="zh-CN" dirty="0">
                <a:cs typeface="+mn-ea"/>
                <a:sym typeface="+mn-lt"/>
              </a:rPr>
              <a:t>5.2 </a:t>
            </a:r>
            <a:r>
              <a:rPr kumimoji="1" lang="zh-CN" altLang="en-US" dirty="0">
                <a:cs typeface="+mn-ea"/>
                <a:sym typeface="+mn-lt"/>
              </a:rPr>
              <a:t>间接引用和直接引用 </a:t>
            </a:r>
            <a:r>
              <a:rPr kumimoji="1" lang="en-US" altLang="zh-CN" dirty="0">
                <a:cs typeface="+mn-ea"/>
                <a:sym typeface="+mn-lt"/>
              </a:rPr>
              <a:t>Indirect and Direct Citation</a:t>
            </a:r>
            <a:endParaRPr lang="zh-CN" altLang="en-US" dirty="0"/>
          </a:p>
        </p:txBody>
      </p:sp>
    </p:spTree>
    <p:extLst>
      <p:ext uri="{BB962C8B-B14F-4D97-AF65-F5344CB8AC3E}">
        <p14:creationId xmlns:p14="http://schemas.microsoft.com/office/powerpoint/2010/main" val="24728491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 calcmode="lin" valueType="num">
                                      <p:cBhvr additive="base">
                                        <p:cTn id="7"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anim calcmode="lin" valueType="num">
                                      <p:cBhvr additive="base">
                                        <p:cTn id="11"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
                                            <p:txEl>
                                              <p:pRg st="2" end="2"/>
                                            </p:txEl>
                                          </p:spTgt>
                                        </p:tgtEl>
                                        <p:attrNameLst>
                                          <p:attrName>style.visibility</p:attrName>
                                        </p:attrNameLst>
                                      </p:cBhvr>
                                      <p:to>
                                        <p:strVal val="visible"/>
                                      </p:to>
                                    </p:set>
                                    <p:anim calcmode="lin" valueType="num">
                                      <p:cBhvr additive="base">
                                        <p:cTn id="15"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
                                            <p:txEl>
                                              <p:pRg st="3" end="3"/>
                                            </p:txEl>
                                          </p:spTgt>
                                        </p:tgtEl>
                                        <p:attrNameLst>
                                          <p:attrName>style.visibility</p:attrName>
                                        </p:attrNameLst>
                                      </p:cBhvr>
                                      <p:to>
                                        <p:strVal val="visible"/>
                                      </p:to>
                                    </p:set>
                                    <p:anim calcmode="lin" valueType="num">
                                      <p:cBhvr additive="base">
                                        <p:cTn id="19"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
                                            <p:txEl>
                                              <p:pRg st="4" end="4"/>
                                            </p:txEl>
                                          </p:spTgt>
                                        </p:tgtEl>
                                        <p:attrNameLst>
                                          <p:attrName>style.visibility</p:attrName>
                                        </p:attrNameLst>
                                      </p:cBhvr>
                                      <p:to>
                                        <p:strVal val="visible"/>
                                      </p:to>
                                    </p:set>
                                    <p:anim calcmode="lin" valueType="num">
                                      <p:cBhvr additive="base">
                                        <p:cTn id="23"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1">
                                            <p:txEl>
                                              <p:pRg st="5" end="5"/>
                                            </p:txEl>
                                          </p:spTgt>
                                        </p:tgtEl>
                                        <p:attrNameLst>
                                          <p:attrName>style.visibility</p:attrName>
                                        </p:attrNameLst>
                                      </p:cBhvr>
                                      <p:to>
                                        <p:strVal val="visible"/>
                                      </p:to>
                                    </p:set>
                                    <p:anim calcmode="lin" valueType="num">
                                      <p:cBhvr additive="base">
                                        <p:cTn id="29" dur="500" fill="hold"/>
                                        <p:tgtEl>
                                          <p:spTgt spid="5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5372100" y="1255081"/>
            <a:ext cx="6819900" cy="497541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上面已经讲过，文章中凡引用过的所有的作者姓氏，均需按英文字母顺序排列，根据</a:t>
            </a:r>
            <a:r>
              <a:rPr lang="en-US" altLang="zh-CN" sz="2200" dirty="0">
                <a:solidFill>
                  <a:schemeClr val="tx1"/>
                </a:solidFill>
                <a:latin typeface="Times New Roman" panose="02020603050405020304" pitchFamily="18" charset="0"/>
                <a:ea typeface="+mn-ea"/>
                <a:cs typeface="+mn-cs"/>
                <a:sym typeface="+mn-lt"/>
              </a:rPr>
              <a:t>APA</a:t>
            </a:r>
            <a:r>
              <a:rPr lang="zh-CN" altLang="en-US" sz="2200" dirty="0">
                <a:solidFill>
                  <a:schemeClr val="tx1"/>
                </a:solidFill>
                <a:latin typeface="Times New Roman" panose="02020603050405020304" pitchFamily="18" charset="0"/>
                <a:ea typeface="+mn-ea"/>
                <a:cs typeface="+mn-cs"/>
                <a:sym typeface="+mn-lt"/>
              </a:rPr>
              <a:t>风格的要求，列在论文最后的参考书目中。反过来讲，凡是编入参考书目里的文献</a:t>
            </a:r>
            <a:r>
              <a:rPr lang="zh-CN" altLang="en-US" sz="2200" dirty="0" smtClean="0">
                <a:solidFill>
                  <a:schemeClr val="tx1"/>
                </a:solidFill>
                <a:latin typeface="Times New Roman" panose="02020603050405020304" pitchFamily="18" charset="0"/>
                <a:ea typeface="+mn-ea"/>
                <a:cs typeface="+mn-cs"/>
                <a:sym typeface="+mn-lt"/>
              </a:rPr>
              <a:t>，必须</a:t>
            </a:r>
            <a:r>
              <a:rPr lang="zh-CN" altLang="en-US" sz="2200" dirty="0">
                <a:solidFill>
                  <a:schemeClr val="tx1"/>
                </a:solidFill>
                <a:latin typeface="Times New Roman" panose="02020603050405020304" pitchFamily="18" charset="0"/>
                <a:ea typeface="+mn-ea"/>
                <a:cs typeface="+mn-cs"/>
                <a:sym typeface="+mn-lt"/>
              </a:rPr>
              <a:t>是在文章里已经引用过的。有的出版物采用参考文献</a:t>
            </a:r>
            <a:r>
              <a:rPr lang="en-US" altLang="zh-CN" sz="2200" dirty="0">
                <a:solidFill>
                  <a:schemeClr val="tx1"/>
                </a:solidFill>
                <a:latin typeface="Times New Roman" panose="02020603050405020304" pitchFamily="18" charset="0"/>
                <a:ea typeface="+mn-ea"/>
                <a:cs typeface="+mn-cs"/>
                <a:sym typeface="+mn-lt"/>
              </a:rPr>
              <a:t>(bibliography)</a:t>
            </a:r>
            <a:r>
              <a:rPr lang="zh-CN" altLang="en-US" sz="2200" dirty="0">
                <a:solidFill>
                  <a:schemeClr val="tx1"/>
                </a:solidFill>
                <a:latin typeface="Times New Roman" panose="02020603050405020304" pitchFamily="18" charset="0"/>
                <a:ea typeface="+mn-ea"/>
                <a:cs typeface="+mn-cs"/>
                <a:sym typeface="+mn-lt"/>
              </a:rPr>
              <a:t>，而不采用参考书目。</a:t>
            </a:r>
            <a:r>
              <a:rPr lang="zh-CN" altLang="en-US" sz="2200" dirty="0">
                <a:solidFill>
                  <a:srgbClr val="FF0000"/>
                </a:solidFill>
                <a:latin typeface="Times New Roman" panose="02020603050405020304" pitchFamily="18" charset="0"/>
                <a:ea typeface="+mn-ea"/>
                <a:cs typeface="+mn-cs"/>
                <a:sym typeface="+mn-lt"/>
              </a:rPr>
              <a:t>参考文献和参考书目有一个细微的区别，就是前者把背景方面的书目和进一步的参考阅读材料均包括在内，而参考书目只列出和正文直接有关的文献资料</a:t>
            </a:r>
            <a:r>
              <a:rPr lang="zh-CN" altLang="en-US" sz="2200" dirty="0">
                <a:solidFill>
                  <a:schemeClr val="tx1"/>
                </a:solidFill>
                <a:latin typeface="Times New Roman" panose="02020603050405020304" pitchFamily="18" charset="0"/>
                <a:ea typeface="+mn-ea"/>
                <a:cs typeface="+mn-cs"/>
                <a:sym typeface="+mn-lt"/>
              </a:rPr>
              <a:t>。</a:t>
            </a:r>
            <a:r>
              <a:rPr lang="en-US" altLang="zh-CN" sz="2200" dirty="0">
                <a:solidFill>
                  <a:schemeClr val="tx1"/>
                </a:solidFill>
                <a:latin typeface="Times New Roman" panose="02020603050405020304" pitchFamily="18" charset="0"/>
                <a:ea typeface="+mn-ea"/>
                <a:cs typeface="+mn-cs"/>
                <a:sym typeface="+mn-lt"/>
              </a:rPr>
              <a:t>APA</a:t>
            </a:r>
            <a:r>
              <a:rPr lang="zh-CN" altLang="en-US" sz="2200" dirty="0">
                <a:solidFill>
                  <a:schemeClr val="tx1"/>
                </a:solidFill>
                <a:latin typeface="Times New Roman" panose="02020603050405020304" pitchFamily="18" charset="0"/>
                <a:ea typeface="+mn-ea"/>
                <a:cs typeface="+mn-cs"/>
                <a:sym typeface="+mn-lt"/>
              </a:rPr>
              <a:t>要求用参考书目。列入参考书目的文献资料，必须具有如下基本</a:t>
            </a:r>
            <a:r>
              <a:rPr lang="zh-CN" altLang="en-US" sz="2200" dirty="0" smtClean="0">
                <a:solidFill>
                  <a:schemeClr val="tx1"/>
                </a:solidFill>
                <a:latin typeface="Times New Roman" panose="02020603050405020304" pitchFamily="18" charset="0"/>
                <a:ea typeface="+mn-ea"/>
                <a:cs typeface="+mn-cs"/>
                <a:sym typeface="+mn-lt"/>
              </a:rPr>
              <a:t>信息作者</a:t>
            </a:r>
            <a:r>
              <a:rPr lang="zh-CN" altLang="en-US" sz="2200" dirty="0">
                <a:solidFill>
                  <a:schemeClr val="tx1"/>
                </a:solidFill>
                <a:latin typeface="Times New Roman" panose="02020603050405020304" pitchFamily="18" charset="0"/>
                <a:ea typeface="+mn-ea"/>
                <a:cs typeface="+mn-cs"/>
                <a:sym typeface="+mn-lt"/>
              </a:rPr>
              <a:t>、出版年、抬头、出版信息。 </a:t>
            </a:r>
          </a:p>
        </p:txBody>
      </p:sp>
      <p:pic>
        <p:nvPicPr>
          <p:cNvPr id="7" name="图片 6">
            <a:extLst>
              <a:ext uri="{FF2B5EF4-FFF2-40B4-BE49-F238E27FC236}">
                <a16:creationId xmlns:a16="http://schemas.microsoft.com/office/drawing/2014/main" id="{F30E4F17-F80E-F840-B723-7838E54B818A}"/>
              </a:ext>
            </a:extLst>
          </p:cNvPr>
          <p:cNvPicPr>
            <a:picLocks noChangeAspect="1"/>
          </p:cNvPicPr>
          <p:nvPr/>
        </p:nvPicPr>
        <p:blipFill>
          <a:blip r:embed="rId3"/>
          <a:stretch>
            <a:fillRect/>
          </a:stretch>
        </p:blipFill>
        <p:spPr>
          <a:xfrm>
            <a:off x="424997" y="2356635"/>
            <a:ext cx="4622033" cy="3081355"/>
          </a:xfrm>
          <a:prstGeom prst="rect">
            <a:avLst/>
          </a:prstGeom>
        </p:spPr>
      </p:pic>
      <p:sp>
        <p:nvSpPr>
          <p:cNvPr id="8" name="动作按钮: 后退或前一项 7">
            <a:hlinkClick r:id="rId4" action="ppaction://hlinksldjump" highlightClick="1"/>
            <a:extLst>
              <a:ext uri="{FF2B5EF4-FFF2-40B4-BE49-F238E27FC236}">
                <a16:creationId xmlns:a16="http://schemas.microsoft.com/office/drawing/2014/main" id="{ABB047C2-2CC7-43AA-BCA6-5D782B6D8830}"/>
              </a:ext>
            </a:extLst>
          </p:cNvPr>
          <p:cNvSpPr/>
          <p:nvPr/>
        </p:nvSpPr>
        <p:spPr>
          <a:xfrm>
            <a:off x="10609308" y="297629"/>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grpSp>
        <p:nvGrpSpPr>
          <p:cNvPr id="10" name="组合 9">
            <a:extLst>
              <a:ext uri="{FF2B5EF4-FFF2-40B4-BE49-F238E27FC236}">
                <a16:creationId xmlns:a16="http://schemas.microsoft.com/office/drawing/2014/main" id="{5A88C432-8260-420A-AAD8-E8534C4DD9F5}"/>
              </a:ext>
            </a:extLst>
          </p:cNvPr>
          <p:cNvGrpSpPr/>
          <p:nvPr/>
        </p:nvGrpSpPr>
        <p:grpSpPr>
          <a:xfrm>
            <a:off x="1109051" y="108124"/>
            <a:ext cx="7875958" cy="1038765"/>
            <a:chOff x="2245266" y="2062339"/>
            <a:chExt cx="2415361" cy="915876"/>
          </a:xfrm>
        </p:grpSpPr>
        <p:sp>
          <p:nvSpPr>
            <p:cNvPr id="12" name="圆角矩形 1">
              <a:extLst>
                <a:ext uri="{FF2B5EF4-FFF2-40B4-BE49-F238E27FC236}">
                  <a16:creationId xmlns:a16="http://schemas.microsoft.com/office/drawing/2014/main" id="{F68D4786-E212-4071-90DA-E10150BAF91F}"/>
                </a:ext>
              </a:extLst>
            </p:cNvPr>
            <p:cNvSpPr/>
            <p:nvPr/>
          </p:nvSpPr>
          <p:spPr>
            <a:xfrm>
              <a:off x="2245266" y="2062339"/>
              <a:ext cx="2415361" cy="9158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C9B32316-CC60-462B-8228-1CFA3B4EB384}"/>
                </a:ext>
              </a:extLst>
            </p:cNvPr>
            <p:cNvSpPr txBox="1"/>
            <p:nvPr/>
          </p:nvSpPr>
          <p:spPr>
            <a:xfrm>
              <a:off x="2294425" y="2225050"/>
              <a:ext cx="1723864" cy="437125"/>
            </a:xfrm>
            <a:prstGeom prst="rect">
              <a:avLst/>
            </a:prstGeom>
            <a:noFill/>
          </p:spPr>
          <p:txBody>
            <a:bodyPr wrap="square" rtlCol="0">
              <a:spAutoFit/>
            </a:bodyPr>
            <a:lstStyle/>
            <a:p>
              <a:pPr>
                <a:lnSpc>
                  <a:spcPct val="130000"/>
                </a:lnSpc>
                <a:spcBef>
                  <a:spcPts val="600"/>
                </a:spcBef>
              </a:pPr>
              <a:r>
                <a:rPr lang="en-US" altLang="zh-CN" sz="2200" u="sng" dirty="0">
                  <a:solidFill>
                    <a:schemeClr val="bg1"/>
                  </a:solidFill>
                  <a:latin typeface="Times New Roman" panose="02020603050405020304" pitchFamily="18" charset="0"/>
                  <a:cs typeface="+mn-ea"/>
                  <a:sym typeface="+mn-lt"/>
                </a:rPr>
                <a:t>5.3 </a:t>
              </a:r>
              <a:r>
                <a:rPr lang="zh-CN" altLang="en-US" sz="2200" u="sng" dirty="0">
                  <a:solidFill>
                    <a:schemeClr val="bg1"/>
                  </a:solidFill>
                  <a:latin typeface="Times New Roman" panose="02020603050405020304" pitchFamily="18" charset="0"/>
                  <a:cs typeface="+mn-ea"/>
                  <a:sym typeface="+mn-lt"/>
                </a:rPr>
                <a:t>参考书目单 </a:t>
              </a:r>
              <a:r>
                <a:rPr lang="en-US" altLang="zh-CN" sz="2200" u="sng" dirty="0">
                  <a:solidFill>
                    <a:schemeClr val="bg1"/>
                  </a:solidFill>
                  <a:latin typeface="Times New Roman" panose="02020603050405020304" pitchFamily="18" charset="0"/>
                  <a:cs typeface="+mn-ea"/>
                  <a:sym typeface="+mn-lt"/>
                </a:rPr>
                <a:t>Reference list</a:t>
              </a:r>
              <a:endParaRPr lang="zh-CN" altLang="en-US" sz="2200" u="sng"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996981147"/>
      </p:ext>
    </p:extLst>
  </p:cSld>
  <p:clrMapOvr>
    <a:masterClrMapping/>
  </p:clrMapOvr>
  <p:transition spd="slow">
    <p:push dir="u"/>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941294"/>
            <a:ext cx="12192000" cy="497541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上面已经讲过，文章中凡引用过的所有的作者姓氏，均需按英文字母顺序排列，根据</a:t>
            </a:r>
            <a:r>
              <a:rPr lang="en-US" altLang="zh-CN" sz="2200" dirty="0">
                <a:solidFill>
                  <a:schemeClr val="tx1"/>
                </a:solidFill>
                <a:latin typeface="Times New Roman" panose="02020603050405020304" pitchFamily="18" charset="0"/>
                <a:ea typeface="+mn-ea"/>
                <a:cs typeface="+mn-cs"/>
                <a:sym typeface="+mn-lt"/>
              </a:rPr>
              <a:t>APA</a:t>
            </a:r>
            <a:r>
              <a:rPr lang="zh-CN" altLang="en-US" sz="2200" dirty="0">
                <a:solidFill>
                  <a:schemeClr val="tx1"/>
                </a:solidFill>
                <a:latin typeface="Times New Roman" panose="02020603050405020304" pitchFamily="18" charset="0"/>
                <a:ea typeface="+mn-ea"/>
                <a:cs typeface="+mn-cs"/>
                <a:sym typeface="+mn-lt"/>
              </a:rPr>
              <a:t>风格的要求，列在论文最后的参考书目中。反过来讲，</a:t>
            </a:r>
            <a:r>
              <a:rPr lang="zh-CN" altLang="en-US" sz="2200" dirty="0">
                <a:solidFill>
                  <a:srgbClr val="FF0000"/>
                </a:solidFill>
                <a:latin typeface="Times New Roman" panose="02020603050405020304" pitchFamily="18" charset="0"/>
                <a:ea typeface="+mn-ea"/>
                <a:cs typeface="+mn-cs"/>
                <a:sym typeface="+mn-lt"/>
              </a:rPr>
              <a:t>凡是编入参考书目里的文献，必须是在文章里已经引用过的。</a:t>
            </a:r>
            <a:r>
              <a:rPr lang="zh-CN" altLang="en-US" sz="2200" dirty="0">
                <a:solidFill>
                  <a:schemeClr val="tx1"/>
                </a:solidFill>
                <a:latin typeface="Times New Roman" panose="02020603050405020304" pitchFamily="18" charset="0"/>
                <a:ea typeface="+mn-ea"/>
                <a:cs typeface="+mn-cs"/>
                <a:sym typeface="+mn-lt"/>
              </a:rPr>
              <a:t>有的出版物采用参考文献</a:t>
            </a:r>
            <a:r>
              <a:rPr lang="en-US" altLang="zh-CN" sz="2200" dirty="0">
                <a:solidFill>
                  <a:schemeClr val="tx1"/>
                </a:solidFill>
                <a:latin typeface="Times New Roman" panose="02020603050405020304" pitchFamily="18" charset="0"/>
                <a:ea typeface="+mn-ea"/>
                <a:cs typeface="+mn-cs"/>
                <a:sym typeface="+mn-lt"/>
              </a:rPr>
              <a:t>(</a:t>
            </a:r>
            <a:r>
              <a:rPr lang="en-US" altLang="zh-CN" sz="2200" i="1" u="sng" dirty="0">
                <a:solidFill>
                  <a:srgbClr val="FF0000"/>
                </a:solidFill>
                <a:latin typeface="Times New Roman" panose="02020603050405020304" pitchFamily="18" charset="0"/>
                <a:ea typeface="+mn-ea"/>
                <a:cs typeface="+mn-cs"/>
                <a:sym typeface="+mn-lt"/>
              </a:rPr>
              <a:t>bibliography</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，而不采用参考书目。参考文献和参考书目有一个细微的区别，就是前者把背景方面的书目和进一步的参考阅读材料均包括在内，而参考书目只列出和正文直接有关的文献资料。</a:t>
            </a:r>
            <a:r>
              <a:rPr lang="en-US" altLang="zh-CN" sz="2200" dirty="0">
                <a:solidFill>
                  <a:schemeClr val="tx1"/>
                </a:solidFill>
                <a:latin typeface="Times New Roman" panose="02020603050405020304" pitchFamily="18" charset="0"/>
                <a:ea typeface="+mn-ea"/>
                <a:cs typeface="+mn-cs"/>
                <a:sym typeface="+mn-lt"/>
              </a:rPr>
              <a:t>APA</a:t>
            </a:r>
            <a:r>
              <a:rPr lang="zh-CN" altLang="en-US" sz="2200" dirty="0">
                <a:solidFill>
                  <a:schemeClr val="tx1"/>
                </a:solidFill>
                <a:latin typeface="Times New Roman" panose="02020603050405020304" pitchFamily="18" charset="0"/>
                <a:ea typeface="+mn-ea"/>
                <a:cs typeface="+mn-cs"/>
                <a:sym typeface="+mn-lt"/>
              </a:rPr>
              <a:t>要求用参考书目。列入参考书目的文献资料，必须具有如下基本</a:t>
            </a:r>
            <a:r>
              <a:rPr lang="zh-CN" altLang="en-US" sz="2200" dirty="0" smtClean="0">
                <a:solidFill>
                  <a:schemeClr val="tx1"/>
                </a:solidFill>
                <a:latin typeface="Times New Roman" panose="02020603050405020304" pitchFamily="18" charset="0"/>
                <a:ea typeface="+mn-ea"/>
                <a:cs typeface="+mn-cs"/>
                <a:sym typeface="+mn-lt"/>
              </a:rPr>
              <a:t>信息</a:t>
            </a:r>
            <a:r>
              <a:rPr lang="zh-CN" altLang="en-US" sz="2200" dirty="0">
                <a:solidFill>
                  <a:schemeClr val="tx1"/>
                </a:solidFill>
                <a:latin typeface="Times New Roman" panose="02020603050405020304" pitchFamily="18" charset="0"/>
                <a:ea typeface="+mn-ea"/>
                <a:cs typeface="+mn-cs"/>
                <a:sym typeface="+mn-lt"/>
              </a:rPr>
              <a:t>：</a:t>
            </a:r>
            <a:r>
              <a:rPr lang="zh-CN" altLang="en-US" sz="2200" u="sng" dirty="0" smtClean="0">
                <a:solidFill>
                  <a:srgbClr val="FF0000"/>
                </a:solidFill>
                <a:latin typeface="Times New Roman" panose="02020603050405020304" pitchFamily="18" charset="0"/>
                <a:ea typeface="+mn-ea"/>
                <a:cs typeface="+mn-cs"/>
                <a:sym typeface="+mn-lt"/>
              </a:rPr>
              <a:t>作者</a:t>
            </a:r>
            <a:r>
              <a:rPr lang="zh-CN" altLang="en-US" sz="2200" u="sng" dirty="0">
                <a:solidFill>
                  <a:srgbClr val="FF0000"/>
                </a:solidFill>
                <a:latin typeface="Times New Roman" panose="02020603050405020304" pitchFamily="18" charset="0"/>
                <a:ea typeface="+mn-ea"/>
                <a:cs typeface="+mn-cs"/>
                <a:sym typeface="+mn-lt"/>
              </a:rPr>
              <a:t>、出版年、抬头、出版</a:t>
            </a:r>
            <a:r>
              <a:rPr lang="zh-CN" altLang="en-US" sz="2200" u="sng" dirty="0" smtClean="0">
                <a:solidFill>
                  <a:srgbClr val="FF0000"/>
                </a:solidFill>
                <a:latin typeface="Times New Roman" panose="02020603050405020304" pitchFamily="18" charset="0"/>
                <a:ea typeface="+mn-ea"/>
                <a:cs typeface="+mn-cs"/>
                <a:sym typeface="+mn-lt"/>
              </a:rPr>
              <a:t>信息</a:t>
            </a:r>
            <a:r>
              <a:rPr lang="zh-CN" altLang="en-US" sz="2200" dirty="0">
                <a:solidFill>
                  <a:schemeClr val="tx1"/>
                </a:solidFill>
                <a:latin typeface="Times New Roman" panose="02020603050405020304" pitchFamily="18" charset="0"/>
                <a:ea typeface="+mn-ea"/>
                <a:cs typeface="+mn-cs"/>
                <a:sym typeface="+mn-lt"/>
              </a:rPr>
              <a:t>。 </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参考书目里最常见的是下面这六种文献</a:t>
            </a:r>
            <a:r>
              <a:rPr lang="zh-CN" altLang="en-US" sz="2200" dirty="0" smtClean="0">
                <a:solidFill>
                  <a:schemeClr val="tx1"/>
                </a:solidFill>
                <a:latin typeface="Times New Roman" panose="02020603050405020304" pitchFamily="18" charset="0"/>
                <a:ea typeface="+mn-ea"/>
                <a:cs typeface="+mn-cs"/>
                <a:sym typeface="+mn-lt"/>
              </a:rPr>
              <a:t>资料</a:t>
            </a:r>
            <a:r>
              <a:rPr lang="zh-CN" altLang="en-US" sz="2200" dirty="0">
                <a:solidFill>
                  <a:schemeClr val="tx1"/>
                </a:solidFill>
                <a:latin typeface="Times New Roman" panose="02020603050405020304" pitchFamily="18" charset="0"/>
                <a:ea typeface="+mn-ea"/>
                <a:cs typeface="+mn-cs"/>
                <a:sym typeface="+mn-lt"/>
              </a:rPr>
              <a:t>：</a:t>
            </a:r>
            <a:r>
              <a:rPr lang="en-US" altLang="zh-CN" sz="2200" dirty="0" smtClean="0">
                <a:solidFill>
                  <a:srgbClr val="FF0000"/>
                </a:solidFill>
                <a:latin typeface="Times New Roman" panose="02020603050405020304" pitchFamily="18" charset="0"/>
                <a:ea typeface="+mn-ea"/>
                <a:cs typeface="+mn-cs"/>
                <a:sym typeface="+mn-lt"/>
              </a:rPr>
              <a:t>1</a:t>
            </a:r>
            <a:r>
              <a:rPr lang="zh-CN" altLang="en-US" sz="2200" dirty="0">
                <a:solidFill>
                  <a:srgbClr val="FF0000"/>
                </a:solidFill>
                <a:latin typeface="Times New Roman" panose="02020603050405020304" pitchFamily="18" charset="0"/>
                <a:ea typeface="+mn-ea"/>
                <a:cs typeface="+mn-cs"/>
                <a:sym typeface="+mn-lt"/>
              </a:rPr>
              <a:t>书籍</a:t>
            </a:r>
            <a:r>
              <a:rPr lang="en-US" altLang="zh-CN" sz="2200" dirty="0">
                <a:solidFill>
                  <a:srgbClr val="FF0000"/>
                </a:solidFill>
                <a:latin typeface="Times New Roman" panose="02020603050405020304" pitchFamily="18" charset="0"/>
                <a:ea typeface="+mn-ea"/>
                <a:cs typeface="+mn-cs"/>
                <a:sym typeface="+mn-lt"/>
              </a:rPr>
              <a:t>(</a:t>
            </a:r>
            <a:r>
              <a:rPr lang="en-US" altLang="zh-CN" sz="2200" dirty="0" smtClean="0">
                <a:solidFill>
                  <a:srgbClr val="FF0000"/>
                </a:solidFill>
                <a:latin typeface="Times New Roman" panose="02020603050405020304" pitchFamily="18" charset="0"/>
                <a:ea typeface="+mn-ea"/>
                <a:cs typeface="+mn-cs"/>
                <a:sym typeface="+mn-lt"/>
              </a:rPr>
              <a:t>books)</a:t>
            </a:r>
            <a:r>
              <a:rPr lang="zh-CN" altLang="en-US" sz="2200" dirty="0" smtClean="0">
                <a:solidFill>
                  <a:srgbClr val="FF0000"/>
                </a:solidFill>
                <a:latin typeface="Times New Roman" panose="02020603050405020304" pitchFamily="18" charset="0"/>
                <a:ea typeface="+mn-ea"/>
                <a:cs typeface="+mn-cs"/>
                <a:sym typeface="+mn-lt"/>
              </a:rPr>
              <a:t>；</a:t>
            </a:r>
            <a:r>
              <a:rPr lang="en-US" altLang="zh-CN" sz="2200" dirty="0" smtClean="0">
                <a:solidFill>
                  <a:srgbClr val="FF0000"/>
                </a:solidFill>
                <a:latin typeface="Times New Roman" panose="02020603050405020304" pitchFamily="18" charset="0"/>
                <a:ea typeface="+mn-ea"/>
                <a:cs typeface="+mn-cs"/>
                <a:sym typeface="+mn-lt"/>
              </a:rPr>
              <a:t>2</a:t>
            </a:r>
            <a:r>
              <a:rPr lang="zh-CN" altLang="en-US" sz="2200" dirty="0">
                <a:solidFill>
                  <a:srgbClr val="FF0000"/>
                </a:solidFill>
                <a:latin typeface="Times New Roman" panose="02020603050405020304" pitchFamily="18" charset="0"/>
                <a:ea typeface="+mn-ea"/>
                <a:cs typeface="+mn-cs"/>
                <a:sym typeface="+mn-lt"/>
              </a:rPr>
              <a:t>编入书籍里的独立章节或论文</a:t>
            </a:r>
            <a:r>
              <a:rPr lang="en-US" altLang="zh-CN" sz="2200" dirty="0">
                <a:solidFill>
                  <a:srgbClr val="FF0000"/>
                </a:solidFill>
                <a:latin typeface="Times New Roman" panose="02020603050405020304" pitchFamily="18" charset="0"/>
                <a:ea typeface="+mn-ea"/>
                <a:cs typeface="+mn-cs"/>
                <a:sym typeface="+mn-lt"/>
              </a:rPr>
              <a:t>(book </a:t>
            </a:r>
            <a:r>
              <a:rPr lang="en-US" altLang="zh-CN" sz="2200" dirty="0" smtClean="0">
                <a:solidFill>
                  <a:srgbClr val="FF0000"/>
                </a:solidFill>
                <a:latin typeface="Times New Roman" panose="02020603050405020304" pitchFamily="18" charset="0"/>
                <a:ea typeface="+mn-ea"/>
                <a:cs typeface="+mn-cs"/>
                <a:sym typeface="+mn-lt"/>
              </a:rPr>
              <a:t>chapter </a:t>
            </a:r>
            <a:r>
              <a:rPr lang="en-US" altLang="zh-CN" sz="2200" dirty="0">
                <a:solidFill>
                  <a:srgbClr val="FF0000"/>
                </a:solidFill>
                <a:latin typeface="Times New Roman" panose="02020603050405020304" pitchFamily="18" charset="0"/>
                <a:ea typeface="+mn-ea"/>
                <a:cs typeface="+mn-cs"/>
                <a:sym typeface="+mn-lt"/>
              </a:rPr>
              <a:t>or </a:t>
            </a:r>
            <a:r>
              <a:rPr lang="en-US" altLang="zh-CN" sz="2200" dirty="0" smtClean="0">
                <a:solidFill>
                  <a:srgbClr val="FF0000"/>
                </a:solidFill>
                <a:latin typeface="Times New Roman" panose="02020603050405020304" pitchFamily="18" charset="0"/>
                <a:ea typeface="+mn-ea"/>
                <a:cs typeface="+mn-cs"/>
                <a:sym typeface="+mn-lt"/>
              </a:rPr>
              <a:t>article)</a:t>
            </a:r>
            <a:r>
              <a:rPr lang="zh-CN" altLang="en-US" sz="2200" dirty="0" smtClean="0">
                <a:solidFill>
                  <a:srgbClr val="FF0000"/>
                </a:solidFill>
                <a:latin typeface="Times New Roman" panose="02020603050405020304" pitchFamily="18" charset="0"/>
                <a:ea typeface="+mn-ea"/>
                <a:cs typeface="+mn-cs"/>
                <a:sym typeface="+mn-lt"/>
              </a:rPr>
              <a:t>；</a:t>
            </a:r>
            <a:r>
              <a:rPr lang="en-US" altLang="zh-CN" sz="2200" dirty="0" smtClean="0">
                <a:solidFill>
                  <a:srgbClr val="FF0000"/>
                </a:solidFill>
                <a:latin typeface="Times New Roman" panose="02020603050405020304" pitchFamily="18" charset="0"/>
                <a:ea typeface="+mn-ea"/>
                <a:cs typeface="+mn-cs"/>
                <a:sym typeface="+mn-lt"/>
              </a:rPr>
              <a:t>3</a:t>
            </a:r>
            <a:r>
              <a:rPr lang="zh-CN" altLang="en-US" sz="2200" dirty="0">
                <a:solidFill>
                  <a:srgbClr val="FF0000"/>
                </a:solidFill>
                <a:latin typeface="Times New Roman" panose="02020603050405020304" pitchFamily="18" charset="0"/>
                <a:ea typeface="+mn-ea"/>
                <a:cs typeface="+mn-cs"/>
                <a:sym typeface="+mn-lt"/>
              </a:rPr>
              <a:t>大众杂志</a:t>
            </a:r>
            <a:r>
              <a:rPr lang="en-US" altLang="zh-CN" sz="2200" dirty="0">
                <a:solidFill>
                  <a:srgbClr val="FF0000"/>
                </a:solidFill>
                <a:latin typeface="Times New Roman" panose="02020603050405020304" pitchFamily="18" charset="0"/>
                <a:ea typeface="+mn-ea"/>
                <a:cs typeface="+mn-cs"/>
                <a:sym typeface="+mn-lt"/>
              </a:rPr>
              <a:t>(</a:t>
            </a:r>
            <a:r>
              <a:rPr lang="en-US" altLang="zh-CN" sz="2200" dirty="0" smtClean="0">
                <a:solidFill>
                  <a:srgbClr val="FF0000"/>
                </a:solidFill>
                <a:latin typeface="Times New Roman" panose="02020603050405020304" pitchFamily="18" charset="0"/>
                <a:ea typeface="+mn-ea"/>
                <a:cs typeface="+mn-cs"/>
                <a:sym typeface="+mn-lt"/>
              </a:rPr>
              <a:t>magazine)</a:t>
            </a:r>
            <a:r>
              <a:rPr lang="zh-CN" altLang="en-US" sz="2200" dirty="0" smtClean="0">
                <a:solidFill>
                  <a:srgbClr val="FF0000"/>
                </a:solidFill>
                <a:latin typeface="Times New Roman" panose="02020603050405020304" pitchFamily="18" charset="0"/>
                <a:ea typeface="+mn-ea"/>
                <a:cs typeface="+mn-cs"/>
                <a:sym typeface="+mn-lt"/>
              </a:rPr>
              <a:t>；</a:t>
            </a:r>
            <a:r>
              <a:rPr lang="en-US" altLang="zh-CN" sz="2200" dirty="0" smtClean="0">
                <a:solidFill>
                  <a:srgbClr val="FF0000"/>
                </a:solidFill>
                <a:latin typeface="Times New Roman" panose="02020603050405020304" pitchFamily="18" charset="0"/>
                <a:ea typeface="+mn-ea"/>
                <a:cs typeface="+mn-cs"/>
                <a:sym typeface="+mn-lt"/>
              </a:rPr>
              <a:t>4</a:t>
            </a:r>
            <a:r>
              <a:rPr lang="zh-CN" altLang="en-US" sz="2200" dirty="0">
                <a:solidFill>
                  <a:srgbClr val="FF0000"/>
                </a:solidFill>
                <a:latin typeface="Times New Roman" panose="02020603050405020304" pitchFamily="18" charset="0"/>
                <a:ea typeface="+mn-ea"/>
                <a:cs typeface="+mn-cs"/>
                <a:sym typeface="+mn-lt"/>
              </a:rPr>
              <a:t>学术杂志 </a:t>
            </a:r>
            <a:r>
              <a:rPr lang="en-US" altLang="zh-CN" sz="2200" dirty="0">
                <a:solidFill>
                  <a:srgbClr val="FF0000"/>
                </a:solidFill>
                <a:latin typeface="Times New Roman" panose="02020603050405020304" pitchFamily="18" charset="0"/>
                <a:ea typeface="+mn-ea"/>
                <a:cs typeface="+mn-cs"/>
                <a:sym typeface="+mn-lt"/>
              </a:rPr>
              <a:t>(</a:t>
            </a:r>
            <a:r>
              <a:rPr lang="en-US" altLang="zh-CN" sz="2200" dirty="0" smtClean="0">
                <a:solidFill>
                  <a:srgbClr val="FF0000"/>
                </a:solidFill>
                <a:latin typeface="Times New Roman" panose="02020603050405020304" pitchFamily="18" charset="0"/>
                <a:ea typeface="+mn-ea"/>
                <a:cs typeface="+mn-cs"/>
                <a:sym typeface="+mn-lt"/>
              </a:rPr>
              <a:t>journal)</a:t>
            </a:r>
            <a:r>
              <a:rPr lang="zh-CN" altLang="en-US" sz="2200" dirty="0" smtClean="0">
                <a:solidFill>
                  <a:srgbClr val="FF0000"/>
                </a:solidFill>
                <a:latin typeface="Times New Roman" panose="02020603050405020304" pitchFamily="18" charset="0"/>
                <a:ea typeface="+mn-ea"/>
                <a:cs typeface="+mn-cs"/>
                <a:sym typeface="+mn-lt"/>
              </a:rPr>
              <a:t>；</a:t>
            </a:r>
            <a:r>
              <a:rPr lang="en-US" altLang="zh-CN" sz="2200" dirty="0" smtClean="0">
                <a:solidFill>
                  <a:srgbClr val="FF0000"/>
                </a:solidFill>
                <a:latin typeface="Times New Roman" panose="02020603050405020304" pitchFamily="18" charset="0"/>
                <a:ea typeface="+mn-ea"/>
                <a:cs typeface="+mn-cs"/>
                <a:sym typeface="+mn-lt"/>
              </a:rPr>
              <a:t>5</a:t>
            </a:r>
            <a:r>
              <a:rPr lang="zh-CN" altLang="en-US" sz="2200" dirty="0">
                <a:solidFill>
                  <a:srgbClr val="FF0000"/>
                </a:solidFill>
                <a:latin typeface="Times New Roman" panose="02020603050405020304" pitchFamily="18" charset="0"/>
                <a:ea typeface="+mn-ea"/>
                <a:cs typeface="+mn-cs"/>
                <a:sym typeface="+mn-lt"/>
              </a:rPr>
              <a:t>报刊</a:t>
            </a:r>
            <a:r>
              <a:rPr lang="en-US" altLang="zh-CN" sz="2200" dirty="0">
                <a:solidFill>
                  <a:srgbClr val="FF0000"/>
                </a:solidFill>
                <a:latin typeface="Times New Roman" panose="02020603050405020304" pitchFamily="18" charset="0"/>
                <a:ea typeface="+mn-ea"/>
                <a:cs typeface="+mn-cs"/>
                <a:sym typeface="+mn-lt"/>
              </a:rPr>
              <a:t>(</a:t>
            </a:r>
            <a:r>
              <a:rPr lang="en-US" altLang="zh-CN" sz="2200" dirty="0" smtClean="0">
                <a:solidFill>
                  <a:srgbClr val="FF0000"/>
                </a:solidFill>
                <a:latin typeface="Times New Roman" panose="02020603050405020304" pitchFamily="18" charset="0"/>
                <a:ea typeface="+mn-ea"/>
                <a:cs typeface="+mn-cs"/>
                <a:sym typeface="+mn-lt"/>
              </a:rPr>
              <a:t>newspaper)</a:t>
            </a:r>
            <a:r>
              <a:rPr lang="zh-CN" altLang="en-US" sz="2200" dirty="0" smtClean="0">
                <a:solidFill>
                  <a:srgbClr val="FF0000"/>
                </a:solidFill>
                <a:latin typeface="Times New Roman" panose="02020603050405020304" pitchFamily="18" charset="0"/>
                <a:ea typeface="+mn-ea"/>
                <a:cs typeface="+mn-cs"/>
                <a:sym typeface="+mn-lt"/>
              </a:rPr>
              <a:t>；</a:t>
            </a:r>
            <a:r>
              <a:rPr lang="en-US" altLang="zh-CN" sz="2200" dirty="0" smtClean="0">
                <a:solidFill>
                  <a:srgbClr val="FF0000"/>
                </a:solidFill>
                <a:latin typeface="Times New Roman" panose="02020603050405020304" pitchFamily="18" charset="0"/>
                <a:ea typeface="+mn-ea"/>
                <a:cs typeface="+mn-cs"/>
                <a:sym typeface="+mn-lt"/>
              </a:rPr>
              <a:t>6</a:t>
            </a:r>
            <a:r>
              <a:rPr lang="zh-CN" altLang="en-US" sz="2200" dirty="0">
                <a:solidFill>
                  <a:srgbClr val="FF0000"/>
                </a:solidFill>
                <a:latin typeface="Times New Roman" panose="02020603050405020304" pitchFamily="18" charset="0"/>
                <a:ea typeface="+mn-ea"/>
                <a:cs typeface="+mn-cs"/>
                <a:sym typeface="+mn-lt"/>
              </a:rPr>
              <a:t>未正式发表的博士或硕士论文</a:t>
            </a:r>
            <a:r>
              <a:rPr lang="en-US" altLang="zh-CN" sz="2200" dirty="0">
                <a:solidFill>
                  <a:srgbClr val="FF0000"/>
                </a:solidFill>
                <a:latin typeface="Times New Roman" panose="02020603050405020304" pitchFamily="18" charset="0"/>
                <a:ea typeface="+mn-ea"/>
                <a:cs typeface="+mn-cs"/>
                <a:sym typeface="+mn-lt"/>
              </a:rPr>
              <a:t>(unpublished doctoral dissertations or master’s theses)</a:t>
            </a:r>
            <a:r>
              <a:rPr lang="zh-CN" altLang="en-US" sz="2200" dirty="0">
                <a:solidFill>
                  <a:srgbClr val="FF0000"/>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下面我们按这六种类型书刊，逐一</a:t>
            </a:r>
            <a:r>
              <a:rPr lang="zh-CN" altLang="en-US" sz="2200" dirty="0" smtClean="0">
                <a:solidFill>
                  <a:schemeClr val="tx1"/>
                </a:solidFill>
                <a:latin typeface="Times New Roman" panose="02020603050405020304" pitchFamily="18" charset="0"/>
                <a:ea typeface="+mn-ea"/>
                <a:cs typeface="+mn-cs"/>
                <a:sym typeface="+mn-lt"/>
              </a:rPr>
              <a:t>举例说明：</a:t>
            </a:r>
            <a:endParaRPr lang="en-US" altLang="zh-CN" sz="2200" dirty="0">
              <a:solidFill>
                <a:schemeClr val="tx1"/>
              </a:solidFill>
              <a:latin typeface="Times New Roman" panose="02020603050405020304" pitchFamily="18" charset="0"/>
              <a:ea typeface="+mn-ea"/>
              <a:cs typeface="+mn-cs"/>
              <a:sym typeface="+mn-lt"/>
            </a:endParaRPr>
          </a:p>
        </p:txBody>
      </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2" y="183880"/>
            <a:ext cx="8219337" cy="652366"/>
          </a:xfrm>
        </p:spPr>
        <p:txBody>
          <a:bodyPr>
            <a:normAutofit/>
          </a:bodyPr>
          <a:lstStyle/>
          <a:p>
            <a:r>
              <a:rPr kumimoji="1" lang="en-US" altLang="zh-CN" dirty="0">
                <a:cs typeface="+mn-ea"/>
                <a:sym typeface="+mn-lt"/>
              </a:rPr>
              <a:t>5.3 </a:t>
            </a:r>
            <a:r>
              <a:rPr kumimoji="1" lang="zh-CN" altLang="en-US" dirty="0">
                <a:cs typeface="+mn-ea"/>
                <a:sym typeface="+mn-lt"/>
              </a:rPr>
              <a:t>参考书目单 </a:t>
            </a:r>
            <a:r>
              <a:rPr kumimoji="1" lang="en-US" altLang="zh-CN" dirty="0">
                <a:cs typeface="+mn-ea"/>
                <a:sym typeface="+mn-lt"/>
              </a:rPr>
              <a:t>Reference list</a:t>
            </a:r>
            <a:endParaRPr lang="zh-CN" altLang="en-US" dirty="0"/>
          </a:p>
        </p:txBody>
      </p:sp>
    </p:spTree>
    <p:extLst>
      <p:ext uri="{BB962C8B-B14F-4D97-AF65-F5344CB8AC3E}">
        <p14:creationId xmlns:p14="http://schemas.microsoft.com/office/powerpoint/2010/main" val="2213632844"/>
      </p:ext>
    </p:extLst>
  </p:cSld>
  <p:clrMapOvr>
    <a:masterClrMapping/>
  </p:clrMapOvr>
  <p:transition spd="slow">
    <p:push dir="u"/>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0"/>
            <a:ext cx="12192000" cy="6857999"/>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marL="457200" indent="-457200" algn="just">
              <a:lnSpc>
                <a:spcPct val="120000"/>
              </a:lnSpc>
              <a:buAutoNum type="arabicPeriod"/>
            </a:pPr>
            <a:r>
              <a:rPr lang="zh-CN" altLang="en-US" sz="2200" dirty="0">
                <a:solidFill>
                  <a:srgbClr val="FF0000"/>
                </a:solidFill>
                <a:latin typeface="Times" pitchFamily="2" charset="0"/>
                <a:cs typeface="Times New Roman" panose="02020603050405020304" pitchFamily="18" charset="0"/>
                <a:sym typeface="+mn-lt"/>
              </a:rPr>
              <a:t>书籍</a:t>
            </a:r>
            <a:r>
              <a:rPr lang="en-US" altLang="zh-CN" sz="2200" dirty="0">
                <a:solidFill>
                  <a:srgbClr val="FF0000"/>
                </a:solidFill>
                <a:latin typeface="Times" pitchFamily="2" charset="0"/>
                <a:cs typeface="Times New Roman" panose="02020603050405020304" pitchFamily="18" charset="0"/>
                <a:sym typeface="+mn-lt"/>
              </a:rPr>
              <a:t>(books</a:t>
            </a:r>
            <a:r>
              <a:rPr lang="en-US" altLang="zh-CN" sz="2200" dirty="0" smtClean="0">
                <a:solidFill>
                  <a:srgbClr val="FF0000"/>
                </a:solidFill>
                <a:latin typeface="Times" pitchFamily="2" charset="0"/>
                <a:cs typeface="Times New Roman" panose="02020603050405020304" pitchFamily="18" charset="0"/>
                <a:sym typeface="+mn-lt"/>
              </a:rPr>
              <a:t>)</a:t>
            </a:r>
            <a:r>
              <a:rPr lang="zh-CN" altLang="en-US" sz="2200" dirty="0" smtClean="0">
                <a:solidFill>
                  <a:srgbClr val="FF0000"/>
                </a:solidFill>
                <a:latin typeface="Times" pitchFamily="2" charset="0"/>
                <a:cs typeface="Times New Roman" panose="02020603050405020304" pitchFamily="18" charset="0"/>
                <a:sym typeface="+mn-lt"/>
              </a:rPr>
              <a:t>：有</a:t>
            </a:r>
            <a:r>
              <a:rPr lang="zh-CN" altLang="en-US" sz="2200" dirty="0">
                <a:solidFill>
                  <a:srgbClr val="FF0000"/>
                </a:solidFill>
                <a:latin typeface="Times" pitchFamily="2" charset="0"/>
                <a:cs typeface="Times New Roman" panose="02020603050405020304" pitchFamily="18" charset="0"/>
                <a:sym typeface="+mn-lt"/>
              </a:rPr>
              <a:t>两种情况，一种是列作者名字的，一种是不列作者名字的</a:t>
            </a:r>
            <a:r>
              <a:rPr lang="zh-CN" altLang="en-US" sz="2200" dirty="0">
                <a:solidFill>
                  <a:schemeClr val="tx1"/>
                </a:solidFill>
                <a:latin typeface="Times" pitchFamily="2" charset="0"/>
                <a:cs typeface="Times New Roman" panose="02020603050405020304" pitchFamily="18" charset="0"/>
                <a:sym typeface="+mn-lt"/>
              </a:rPr>
              <a:t>。</a:t>
            </a:r>
            <a:endParaRPr lang="en-US" altLang="zh-CN" sz="2200" dirty="0">
              <a:solidFill>
                <a:schemeClr val="tx1"/>
              </a:solidFill>
              <a:latin typeface="Times" pitchFamily="2" charset="0"/>
              <a:cs typeface="Times New Roman" panose="02020603050405020304" pitchFamily="18" charset="0"/>
              <a:sym typeface="+mn-lt"/>
            </a:endParaRPr>
          </a:p>
          <a:p>
            <a:pPr algn="just">
              <a:lnSpc>
                <a:spcPct val="120000"/>
              </a:lnSpc>
            </a:pPr>
            <a:r>
              <a:rPr lang="zh-CN" altLang="en-US" sz="2200" dirty="0" smtClean="0">
                <a:solidFill>
                  <a:schemeClr val="tx1"/>
                </a:solidFill>
                <a:latin typeface="Times" pitchFamily="2" charset="0"/>
                <a:cs typeface="Times New Roman" panose="02020603050405020304" pitchFamily="18" charset="0"/>
                <a:sym typeface="+mn-lt"/>
              </a:rPr>
              <a:t>我们</a:t>
            </a:r>
            <a:r>
              <a:rPr lang="zh-CN" altLang="en-US" sz="2200" dirty="0">
                <a:solidFill>
                  <a:schemeClr val="tx1"/>
                </a:solidFill>
                <a:latin typeface="Times" pitchFamily="2" charset="0"/>
                <a:cs typeface="Times New Roman" panose="02020603050405020304" pitchFamily="18" charset="0"/>
                <a:sym typeface="+mn-lt"/>
              </a:rPr>
              <a:t>先看前一种，即列有作者名字的书籍文献引用的一个</a:t>
            </a:r>
            <a:r>
              <a:rPr lang="zh-CN" altLang="en-US" sz="2200" dirty="0" smtClean="0">
                <a:solidFill>
                  <a:schemeClr val="tx1"/>
                </a:solidFill>
                <a:latin typeface="Times" pitchFamily="2" charset="0"/>
                <a:cs typeface="Times New Roman" panose="02020603050405020304" pitchFamily="18" charset="0"/>
                <a:sym typeface="+mn-lt"/>
              </a:rPr>
              <a:t>实例</a:t>
            </a:r>
            <a:r>
              <a:rPr lang="zh-CN" altLang="en-US" sz="2200" dirty="0">
                <a:solidFill>
                  <a:schemeClr val="tx1"/>
                </a:solidFill>
                <a:latin typeface="Times" pitchFamily="2" charset="0"/>
                <a:cs typeface="Times New Roman" panose="02020603050405020304" pitchFamily="18" charset="0"/>
                <a:sym typeface="+mn-lt"/>
              </a:rPr>
              <a:t>：</a:t>
            </a:r>
            <a:endParaRPr lang="en-US" altLang="zh-CN" sz="2200" dirty="0">
              <a:solidFill>
                <a:schemeClr val="tx1"/>
              </a:solidFill>
              <a:latin typeface="Times" pitchFamily="2" charset="0"/>
              <a:cs typeface="Times New Roman" panose="02020603050405020304" pitchFamily="18" charset="0"/>
              <a:sym typeface="+mn-lt"/>
            </a:endParaRPr>
          </a:p>
          <a:p>
            <a:pPr algn="just">
              <a:lnSpc>
                <a:spcPct val="120000"/>
              </a:lnSpc>
            </a:pPr>
            <a:r>
              <a:rPr lang="en-US" altLang="zh-CN" sz="2200" dirty="0" err="1">
                <a:solidFill>
                  <a:schemeClr val="tx1"/>
                </a:solidFill>
                <a:latin typeface="Times" pitchFamily="2" charset="0"/>
                <a:cs typeface="Times New Roman" panose="02020603050405020304" pitchFamily="18" charset="0"/>
                <a:sym typeface="+mn-lt"/>
              </a:rPr>
              <a:t>Oshima</a:t>
            </a:r>
            <a:r>
              <a:rPr lang="en-US" altLang="zh-CN" sz="2200" dirty="0">
                <a:solidFill>
                  <a:schemeClr val="tx1"/>
                </a:solidFill>
                <a:latin typeface="Times" pitchFamily="2" charset="0"/>
                <a:cs typeface="Times New Roman" panose="02020603050405020304" pitchFamily="18" charset="0"/>
                <a:sym typeface="+mn-lt"/>
              </a:rPr>
              <a:t>, A, &amp; Hoque, A. (1991). Writing academic English (2nd ed.). San Francisco: Addison Wesley Publishing Company, Inc. </a:t>
            </a:r>
          </a:p>
          <a:p>
            <a:pPr algn="just">
              <a:lnSpc>
                <a:spcPct val="120000"/>
              </a:lnSpc>
            </a:pPr>
            <a:r>
              <a:rPr lang="zh-CN" altLang="en-US" sz="2200" dirty="0">
                <a:solidFill>
                  <a:schemeClr val="tx1"/>
                </a:solidFill>
                <a:latin typeface="Times" pitchFamily="2" charset="0"/>
                <a:cs typeface="Times New Roman" panose="02020603050405020304" pitchFamily="18" charset="0"/>
                <a:sym typeface="+mn-lt"/>
              </a:rPr>
              <a:t>在上面的例子中，我们看到作者姓和名全部都要，</a:t>
            </a:r>
            <a:r>
              <a:rPr lang="zh-CN" altLang="en-US" sz="2200" dirty="0">
                <a:solidFill>
                  <a:srgbClr val="FF0000"/>
                </a:solidFill>
                <a:latin typeface="Times" pitchFamily="2" charset="0"/>
                <a:cs typeface="Times New Roman" panose="02020603050405020304" pitchFamily="18" charset="0"/>
                <a:sym typeface="+mn-lt"/>
              </a:rPr>
              <a:t>作者的姓在前，名在后，中间用逗号分开。姓要拼写得完整，而名则要缩写</a:t>
            </a:r>
            <a:r>
              <a:rPr lang="zh-CN" altLang="en-US" sz="2200" dirty="0">
                <a:solidFill>
                  <a:schemeClr val="tx1"/>
                </a:solidFill>
                <a:latin typeface="Times" pitchFamily="2" charset="0"/>
                <a:cs typeface="Times New Roman" panose="02020603050405020304" pitchFamily="18" charset="0"/>
                <a:sym typeface="+mn-lt"/>
              </a:rPr>
              <a:t>。</a:t>
            </a:r>
            <a:r>
              <a:rPr lang="zh-CN" altLang="en-US" sz="2200" dirty="0">
                <a:solidFill>
                  <a:srgbClr val="FF0000"/>
                </a:solidFill>
                <a:latin typeface="Times" pitchFamily="2" charset="0"/>
                <a:cs typeface="Times New Roman" panose="02020603050405020304" pitchFamily="18" charset="0"/>
                <a:sym typeface="+mn-lt"/>
              </a:rPr>
              <a:t>如有两个或两个以上的作者，作者之间用逗号分开，在最后一个作者前</a:t>
            </a:r>
            <a:r>
              <a:rPr lang="zh-CN" altLang="en-US" sz="2200" dirty="0" smtClean="0">
                <a:solidFill>
                  <a:srgbClr val="FF0000"/>
                </a:solidFill>
                <a:latin typeface="Times" pitchFamily="2" charset="0"/>
                <a:cs typeface="Times New Roman" panose="02020603050405020304" pitchFamily="18" charset="0"/>
                <a:sym typeface="+mn-lt"/>
              </a:rPr>
              <a:t>用</a:t>
            </a:r>
            <a:r>
              <a:rPr lang="en-US" altLang="zh-CN" sz="2200" dirty="0">
                <a:solidFill>
                  <a:srgbClr val="FF0000"/>
                </a:solidFill>
                <a:latin typeface="Times" pitchFamily="2" charset="0"/>
                <a:cs typeface="Times New Roman" panose="02020603050405020304" pitchFamily="18" charset="0"/>
                <a:sym typeface="+mn-lt"/>
              </a:rPr>
              <a:t>“&amp;”(“&amp;”</a:t>
            </a:r>
            <a:r>
              <a:rPr lang="zh-CN" altLang="en-US" sz="2200" dirty="0" smtClean="0">
                <a:solidFill>
                  <a:srgbClr val="FF0000"/>
                </a:solidFill>
                <a:latin typeface="Times" pitchFamily="2" charset="0"/>
                <a:cs typeface="Times New Roman" panose="02020603050405020304" pitchFamily="18" charset="0"/>
                <a:sym typeface="+mn-lt"/>
              </a:rPr>
              <a:t>是</a:t>
            </a:r>
            <a:r>
              <a:rPr lang="en-US" altLang="zh-CN" sz="2200" dirty="0">
                <a:solidFill>
                  <a:srgbClr val="FF0000"/>
                </a:solidFill>
                <a:latin typeface="Times" pitchFamily="2" charset="0"/>
                <a:cs typeface="Times New Roman" panose="02020603050405020304" pitchFamily="18" charset="0"/>
                <a:sym typeface="+mn-lt"/>
              </a:rPr>
              <a:t>“and”</a:t>
            </a:r>
            <a:r>
              <a:rPr lang="zh-CN" altLang="en-US" sz="2200" dirty="0">
                <a:solidFill>
                  <a:srgbClr val="FF0000"/>
                </a:solidFill>
                <a:latin typeface="Times" pitchFamily="2" charset="0"/>
                <a:cs typeface="Times New Roman" panose="02020603050405020304" pitchFamily="18" charset="0"/>
                <a:sym typeface="+mn-lt"/>
              </a:rPr>
              <a:t>的意思</a:t>
            </a:r>
            <a:r>
              <a:rPr lang="en-US" altLang="zh-CN" sz="2200" dirty="0">
                <a:solidFill>
                  <a:srgbClr val="FF0000"/>
                </a:solidFill>
                <a:latin typeface="Times" pitchFamily="2" charset="0"/>
                <a:cs typeface="Times New Roman" panose="02020603050405020304" pitchFamily="18" charset="0"/>
                <a:sym typeface="+mn-lt"/>
              </a:rPr>
              <a:t>)</a:t>
            </a:r>
            <a:r>
              <a:rPr lang="zh-CN" altLang="en-US" sz="2200" dirty="0">
                <a:solidFill>
                  <a:schemeClr val="tx1"/>
                </a:solidFill>
                <a:latin typeface="Times" pitchFamily="2" charset="0"/>
                <a:cs typeface="Times New Roman" panose="02020603050405020304" pitchFamily="18" charset="0"/>
                <a:sym typeface="+mn-lt"/>
              </a:rPr>
              <a:t>。</a:t>
            </a:r>
            <a:r>
              <a:rPr lang="zh-CN" altLang="en-US" sz="2200" dirty="0">
                <a:solidFill>
                  <a:srgbClr val="FF0000"/>
                </a:solidFill>
                <a:latin typeface="Times" pitchFamily="2" charset="0"/>
                <a:cs typeface="Times New Roman" panose="02020603050405020304" pitchFamily="18" charset="0"/>
                <a:sym typeface="+mn-lt"/>
              </a:rPr>
              <a:t>出版年份放在小括号内，在作者名字之后，注意小括号后要用句号</a:t>
            </a:r>
            <a:r>
              <a:rPr lang="zh-CN" altLang="en-US" sz="2200" dirty="0">
                <a:solidFill>
                  <a:schemeClr val="tx1"/>
                </a:solidFill>
                <a:latin typeface="Times" pitchFamily="2" charset="0"/>
                <a:cs typeface="Times New Roman" panose="02020603050405020304" pitchFamily="18" charset="0"/>
                <a:sym typeface="+mn-lt"/>
              </a:rPr>
              <a:t>。书名用底线</a:t>
            </a:r>
            <a:r>
              <a:rPr lang="en-US" altLang="zh-CN" sz="2200" dirty="0">
                <a:solidFill>
                  <a:schemeClr val="tx1"/>
                </a:solidFill>
                <a:latin typeface="Times" pitchFamily="2" charset="0"/>
                <a:cs typeface="Times New Roman" panose="02020603050405020304" pitchFamily="18" charset="0"/>
                <a:sym typeface="+mn-lt"/>
              </a:rPr>
              <a:t>(underline)</a:t>
            </a:r>
            <a:r>
              <a:rPr lang="zh-CN" altLang="en-US" sz="2200" dirty="0">
                <a:solidFill>
                  <a:schemeClr val="tx1"/>
                </a:solidFill>
                <a:latin typeface="Times" pitchFamily="2" charset="0"/>
                <a:cs typeface="Times New Roman" panose="02020603050405020304" pitchFamily="18" charset="0"/>
                <a:sym typeface="+mn-lt"/>
              </a:rPr>
              <a:t>标出，书名第一</a:t>
            </a:r>
            <a:r>
              <a:rPr lang="zh-CN" altLang="en-US" sz="2200" dirty="0" smtClean="0">
                <a:solidFill>
                  <a:schemeClr val="tx1"/>
                </a:solidFill>
                <a:latin typeface="Times" pitchFamily="2" charset="0"/>
                <a:cs typeface="Times New Roman" panose="02020603050405020304" pitchFamily="18" charset="0"/>
                <a:sym typeface="+mn-lt"/>
              </a:rPr>
              <a:t>字母大写</a:t>
            </a:r>
            <a:r>
              <a:rPr lang="zh-CN" altLang="en-US" sz="2200" dirty="0">
                <a:solidFill>
                  <a:schemeClr val="tx1"/>
                </a:solidFill>
                <a:latin typeface="Times" pitchFamily="2" charset="0"/>
                <a:cs typeface="Times New Roman" panose="02020603050405020304" pitchFamily="18" charset="0"/>
                <a:sym typeface="+mn-lt"/>
              </a:rPr>
              <a:t>，后面每一单词均小写，如果是专有名词，还是大写</a:t>
            </a:r>
            <a:r>
              <a:rPr lang="en-US" altLang="zh-CN" sz="2200" dirty="0">
                <a:solidFill>
                  <a:schemeClr val="tx1"/>
                </a:solidFill>
                <a:latin typeface="Times" pitchFamily="2" charset="0"/>
                <a:cs typeface="Times New Roman" panose="02020603050405020304" pitchFamily="18" charset="0"/>
                <a:sym typeface="+mn-lt"/>
              </a:rPr>
              <a:t>(</a:t>
            </a:r>
            <a:r>
              <a:rPr lang="zh-CN" altLang="en-US" sz="2200" dirty="0">
                <a:solidFill>
                  <a:schemeClr val="tx1"/>
                </a:solidFill>
                <a:latin typeface="Times" pitchFamily="2" charset="0"/>
                <a:cs typeface="Times New Roman" panose="02020603050405020304" pitchFamily="18" charset="0"/>
                <a:sym typeface="+mn-lt"/>
              </a:rPr>
              <a:t>如我们上面例子中的</a:t>
            </a:r>
            <a:r>
              <a:rPr lang="en-US" altLang="zh-CN" sz="2200" dirty="0">
                <a:solidFill>
                  <a:schemeClr val="tx1"/>
                </a:solidFill>
                <a:latin typeface="Times" pitchFamily="2" charset="0"/>
                <a:cs typeface="Times New Roman" panose="02020603050405020304" pitchFamily="18" charset="0"/>
                <a:sym typeface="+mn-lt"/>
              </a:rPr>
              <a:t>English</a:t>
            </a:r>
            <a:r>
              <a:rPr lang="zh-CN" altLang="en-US" sz="2200" dirty="0">
                <a:solidFill>
                  <a:schemeClr val="tx1"/>
                </a:solidFill>
                <a:latin typeface="Times" pitchFamily="2" charset="0"/>
                <a:cs typeface="Times New Roman" panose="02020603050405020304" pitchFamily="18" charset="0"/>
                <a:sym typeface="+mn-lt"/>
              </a:rPr>
              <a:t>， “</a:t>
            </a:r>
            <a:r>
              <a:rPr lang="en-US" altLang="zh-CN" sz="2200" dirty="0">
                <a:solidFill>
                  <a:schemeClr val="tx1"/>
                </a:solidFill>
                <a:latin typeface="Times" pitchFamily="2" charset="0"/>
                <a:cs typeface="Times New Roman" panose="02020603050405020304" pitchFamily="18" charset="0"/>
                <a:sym typeface="+mn-lt"/>
              </a:rPr>
              <a:t>E”</a:t>
            </a:r>
            <a:r>
              <a:rPr lang="zh-CN" altLang="en-US" sz="2200" dirty="0">
                <a:solidFill>
                  <a:schemeClr val="tx1"/>
                </a:solidFill>
                <a:latin typeface="Times" pitchFamily="2" charset="0"/>
                <a:cs typeface="Times New Roman" panose="02020603050405020304" pitchFamily="18" charset="0"/>
                <a:sym typeface="+mn-lt"/>
              </a:rPr>
              <a:t>还保留其大写形式</a:t>
            </a:r>
            <a:r>
              <a:rPr lang="en-US" altLang="zh-CN" sz="2200" dirty="0">
                <a:solidFill>
                  <a:schemeClr val="tx1"/>
                </a:solidFill>
                <a:latin typeface="Times" pitchFamily="2" charset="0"/>
                <a:cs typeface="Times New Roman" panose="02020603050405020304" pitchFamily="18" charset="0"/>
                <a:sym typeface="+mn-lt"/>
              </a:rPr>
              <a:t>)</a:t>
            </a:r>
            <a:r>
              <a:rPr lang="zh-CN" altLang="en-US" sz="2200" dirty="0">
                <a:solidFill>
                  <a:schemeClr val="tx1"/>
                </a:solidFill>
                <a:latin typeface="Times" pitchFamily="2" charset="0"/>
                <a:cs typeface="Times New Roman" panose="02020603050405020304" pitchFamily="18" charset="0"/>
                <a:sym typeface="+mn-lt"/>
              </a:rPr>
              <a:t>。在书名后</a:t>
            </a:r>
            <a:r>
              <a:rPr lang="zh-CN" altLang="en-US" sz="2200" dirty="0" smtClean="0">
                <a:solidFill>
                  <a:schemeClr val="tx1"/>
                </a:solidFill>
                <a:latin typeface="Times" pitchFamily="2" charset="0"/>
                <a:cs typeface="Times New Roman" panose="02020603050405020304" pitchFamily="18" charset="0"/>
                <a:sym typeface="+mn-lt"/>
              </a:rPr>
              <a:t>的</a:t>
            </a:r>
            <a:r>
              <a:rPr lang="en-US" altLang="zh-CN" sz="2200" dirty="0" smtClean="0">
                <a:solidFill>
                  <a:schemeClr val="tx1"/>
                </a:solidFill>
                <a:latin typeface="Times" pitchFamily="2" charset="0"/>
                <a:cs typeface="Times New Roman" panose="02020603050405020304" pitchFamily="18" charset="0"/>
                <a:sym typeface="+mn-lt"/>
              </a:rPr>
              <a:t>“(</a:t>
            </a:r>
            <a:r>
              <a:rPr lang="en-US" altLang="zh-CN" sz="2200" dirty="0">
                <a:solidFill>
                  <a:schemeClr val="tx1"/>
                </a:solidFill>
                <a:latin typeface="Times" pitchFamily="2" charset="0"/>
                <a:cs typeface="Times New Roman" panose="02020603050405020304" pitchFamily="18" charset="0"/>
                <a:sym typeface="+mn-lt"/>
              </a:rPr>
              <a:t>2nd ed.)”</a:t>
            </a:r>
            <a:r>
              <a:rPr lang="zh-CN" altLang="en-US" sz="2200" dirty="0">
                <a:solidFill>
                  <a:schemeClr val="tx1"/>
                </a:solidFill>
                <a:latin typeface="Times" pitchFamily="2" charset="0"/>
                <a:cs typeface="Times New Roman" panose="02020603050405020304" pitchFamily="18" charset="0"/>
                <a:sym typeface="+mn-lt"/>
              </a:rPr>
              <a:t>是第二版</a:t>
            </a:r>
            <a:r>
              <a:rPr lang="en-US" altLang="zh-CN" sz="2200" dirty="0">
                <a:solidFill>
                  <a:schemeClr val="tx1"/>
                </a:solidFill>
                <a:latin typeface="Times" pitchFamily="2" charset="0"/>
                <a:cs typeface="Times New Roman" panose="02020603050405020304" pitchFamily="18" charset="0"/>
                <a:sym typeface="+mn-lt"/>
              </a:rPr>
              <a:t>(second edition)</a:t>
            </a:r>
            <a:r>
              <a:rPr lang="zh-CN" altLang="en-US" sz="2200" dirty="0">
                <a:solidFill>
                  <a:schemeClr val="tx1"/>
                </a:solidFill>
                <a:latin typeface="Times" pitchFamily="2" charset="0"/>
                <a:cs typeface="Times New Roman" panose="02020603050405020304" pitchFamily="18" charset="0"/>
                <a:sym typeface="+mn-lt"/>
              </a:rPr>
              <a:t>的意思</a:t>
            </a:r>
            <a:r>
              <a:rPr lang="zh-CN" altLang="en-US" sz="2200" dirty="0" smtClean="0">
                <a:solidFill>
                  <a:schemeClr val="tx1"/>
                </a:solidFill>
                <a:latin typeface="Times" pitchFamily="2" charset="0"/>
                <a:cs typeface="Times New Roman" panose="02020603050405020304" pitchFamily="18" charset="0"/>
                <a:sym typeface="+mn-lt"/>
              </a:rPr>
              <a:t>。在</a:t>
            </a:r>
            <a:r>
              <a:rPr lang="zh-CN" altLang="en-US" sz="2200" dirty="0">
                <a:solidFill>
                  <a:schemeClr val="tx1"/>
                </a:solidFill>
                <a:latin typeface="Times" pitchFamily="2" charset="0"/>
                <a:cs typeface="Times New Roman" panose="02020603050405020304" pitchFamily="18" charset="0"/>
                <a:sym typeface="+mn-lt"/>
              </a:rPr>
              <a:t>书名后也得有个句号。如在书名后标有版本</a:t>
            </a:r>
            <a:r>
              <a:rPr lang="en-US" altLang="zh-CN" sz="2200" dirty="0">
                <a:solidFill>
                  <a:schemeClr val="tx1"/>
                </a:solidFill>
                <a:latin typeface="Times" pitchFamily="2" charset="0"/>
                <a:cs typeface="Times New Roman" panose="02020603050405020304" pitchFamily="18" charset="0"/>
                <a:sym typeface="+mn-lt"/>
              </a:rPr>
              <a:t>(</a:t>
            </a:r>
            <a:r>
              <a:rPr lang="zh-CN" altLang="en-US" sz="2200" dirty="0">
                <a:solidFill>
                  <a:schemeClr val="tx1"/>
                </a:solidFill>
                <a:latin typeface="Times" pitchFamily="2" charset="0"/>
                <a:cs typeface="Times New Roman" panose="02020603050405020304" pitchFamily="18" charset="0"/>
                <a:sym typeface="+mn-lt"/>
              </a:rPr>
              <a:t>如本例</a:t>
            </a:r>
            <a:r>
              <a:rPr lang="en-US" altLang="zh-CN" sz="2200" dirty="0">
                <a:solidFill>
                  <a:schemeClr val="tx1"/>
                </a:solidFill>
                <a:latin typeface="Times" pitchFamily="2" charset="0"/>
                <a:cs typeface="Times New Roman" panose="02020603050405020304" pitchFamily="18" charset="0"/>
                <a:sym typeface="+mn-lt"/>
              </a:rPr>
              <a:t>)</a:t>
            </a:r>
            <a:r>
              <a:rPr lang="zh-CN" altLang="en-US" sz="2200" dirty="0">
                <a:solidFill>
                  <a:schemeClr val="tx1"/>
                </a:solidFill>
                <a:latin typeface="Times" pitchFamily="2" charset="0"/>
                <a:cs typeface="Times New Roman" panose="02020603050405020304" pitchFamily="18" charset="0"/>
                <a:sym typeface="+mn-lt"/>
              </a:rPr>
              <a:t>，那么句号放在版本后。出版社列在最后，前面是它所在城市的名字。在本例中，就是旧金山市</a:t>
            </a:r>
            <a:r>
              <a:rPr lang="en-US" altLang="zh-CN" sz="2200" dirty="0">
                <a:solidFill>
                  <a:schemeClr val="tx1"/>
                </a:solidFill>
                <a:latin typeface="Times" pitchFamily="2" charset="0"/>
                <a:cs typeface="Times New Roman" panose="02020603050405020304" pitchFamily="18" charset="0"/>
                <a:sym typeface="+mn-lt"/>
              </a:rPr>
              <a:t>(San Francisco)</a:t>
            </a:r>
            <a:r>
              <a:rPr lang="zh-CN" altLang="en-US" sz="2200" dirty="0">
                <a:solidFill>
                  <a:schemeClr val="tx1"/>
                </a:solidFill>
                <a:latin typeface="Times" pitchFamily="2" charset="0"/>
                <a:cs typeface="Times New Roman" panose="02020603050405020304" pitchFamily="18" charset="0"/>
                <a:sym typeface="+mn-lt"/>
              </a:rPr>
              <a:t>。</a:t>
            </a:r>
            <a:r>
              <a:rPr lang="zh-CN" altLang="en-US" sz="2200" dirty="0" smtClean="0">
                <a:solidFill>
                  <a:schemeClr val="tx1"/>
                </a:solidFill>
                <a:latin typeface="Times" pitchFamily="2" charset="0"/>
                <a:cs typeface="Times New Roman" panose="02020603050405020304" pitchFamily="18" charset="0"/>
                <a:sym typeface="+mn-lt"/>
              </a:rPr>
              <a:t>要是该</a:t>
            </a:r>
            <a:r>
              <a:rPr lang="zh-CN" altLang="en-US" sz="2200" dirty="0">
                <a:solidFill>
                  <a:schemeClr val="tx1"/>
                </a:solidFill>
                <a:latin typeface="Times" pitchFamily="2" charset="0"/>
                <a:cs typeface="Times New Roman" panose="02020603050405020304" pitchFamily="18" charset="0"/>
                <a:sym typeface="+mn-lt"/>
              </a:rPr>
              <a:t>城市不像旧金山市那样有名，那么该城所在的州也得包括在内。</a:t>
            </a:r>
            <a:r>
              <a:rPr lang="en-US" altLang="zh-CN" sz="2200" dirty="0">
                <a:solidFill>
                  <a:srgbClr val="FF0000"/>
                </a:solidFill>
                <a:latin typeface="Times" pitchFamily="2" charset="0"/>
                <a:cs typeface="Times New Roman" panose="02020603050405020304" pitchFamily="18" charset="0"/>
                <a:sym typeface="+mn-lt"/>
              </a:rPr>
              <a:t>APA</a:t>
            </a:r>
            <a:r>
              <a:rPr lang="zh-CN" altLang="en-US" sz="2200" dirty="0">
                <a:solidFill>
                  <a:srgbClr val="FF0000"/>
                </a:solidFill>
                <a:latin typeface="Times" pitchFamily="2" charset="0"/>
                <a:cs typeface="Times New Roman" panose="02020603050405020304" pitchFamily="18" charset="0"/>
                <a:sym typeface="+mn-lt"/>
              </a:rPr>
              <a:t>风格还规定，任何组织或大学出版社均需完整拼出</a:t>
            </a:r>
            <a:r>
              <a:rPr lang="zh-CN" altLang="en-US" sz="2200" dirty="0">
                <a:solidFill>
                  <a:schemeClr val="tx1"/>
                </a:solidFill>
                <a:latin typeface="Times" pitchFamily="2" charset="0"/>
                <a:cs typeface="Times New Roman" panose="02020603050405020304" pitchFamily="18" charset="0"/>
                <a:sym typeface="+mn-lt"/>
              </a:rPr>
              <a:t>，如</a:t>
            </a:r>
            <a:r>
              <a:rPr lang="en-US" altLang="zh-CN" sz="2200" dirty="0">
                <a:solidFill>
                  <a:schemeClr val="tx1"/>
                </a:solidFill>
                <a:latin typeface="Times" pitchFamily="2" charset="0"/>
                <a:cs typeface="Times New Roman" panose="02020603050405020304" pitchFamily="18" charset="0"/>
                <a:sym typeface="+mn-lt"/>
              </a:rPr>
              <a:t>American Applied Linguistics Association(</a:t>
            </a:r>
            <a:r>
              <a:rPr lang="zh-CN" altLang="en-US" sz="2200" dirty="0">
                <a:solidFill>
                  <a:schemeClr val="tx1"/>
                </a:solidFill>
                <a:latin typeface="Times" pitchFamily="2" charset="0"/>
                <a:cs typeface="Times New Roman" panose="02020603050405020304" pitchFamily="18" charset="0"/>
                <a:sym typeface="+mn-lt"/>
              </a:rPr>
              <a:t>美国实用</a:t>
            </a:r>
            <a:r>
              <a:rPr lang="zh-CN" altLang="en-US" sz="2200" dirty="0" smtClean="0">
                <a:solidFill>
                  <a:schemeClr val="tx1"/>
                </a:solidFill>
                <a:latin typeface="Times" pitchFamily="2" charset="0"/>
                <a:cs typeface="Times New Roman" panose="02020603050405020304" pitchFamily="18" charset="0"/>
                <a:sym typeface="+mn-lt"/>
              </a:rPr>
              <a:t>语言学</a:t>
            </a:r>
            <a:r>
              <a:rPr lang="zh-CN" altLang="en-US" sz="2200" dirty="0">
                <a:solidFill>
                  <a:schemeClr val="tx1"/>
                </a:solidFill>
                <a:latin typeface="Times" pitchFamily="2" charset="0"/>
                <a:cs typeface="Times New Roman" panose="02020603050405020304" pitchFamily="18" charset="0"/>
                <a:sym typeface="+mn-lt"/>
              </a:rPr>
              <a:t>协会</a:t>
            </a:r>
            <a:r>
              <a:rPr lang="en-US" altLang="zh-CN" sz="2200" dirty="0">
                <a:solidFill>
                  <a:schemeClr val="tx1"/>
                </a:solidFill>
                <a:latin typeface="Times" pitchFamily="2" charset="0"/>
                <a:cs typeface="Times New Roman" panose="02020603050405020304" pitchFamily="18" charset="0"/>
                <a:sym typeface="+mn-lt"/>
              </a:rPr>
              <a:t>)</a:t>
            </a:r>
            <a:r>
              <a:rPr lang="zh-CN" altLang="en-US" sz="2200" dirty="0">
                <a:solidFill>
                  <a:schemeClr val="tx1"/>
                </a:solidFill>
                <a:latin typeface="Times" pitchFamily="2" charset="0"/>
                <a:cs typeface="Times New Roman" panose="02020603050405020304" pitchFamily="18" charset="0"/>
                <a:sym typeface="+mn-lt"/>
              </a:rPr>
              <a:t>，</a:t>
            </a:r>
            <a:r>
              <a:rPr lang="en-US" altLang="zh-CN" sz="2200" dirty="0">
                <a:solidFill>
                  <a:schemeClr val="tx1"/>
                </a:solidFill>
                <a:latin typeface="Times" pitchFamily="2" charset="0"/>
                <a:cs typeface="Times New Roman" panose="02020603050405020304" pitchFamily="18" charset="0"/>
                <a:sym typeface="+mn-lt"/>
              </a:rPr>
              <a:t>Cambridge University Press(</a:t>
            </a:r>
            <a:r>
              <a:rPr lang="zh-CN" altLang="en-US" sz="2200" dirty="0">
                <a:solidFill>
                  <a:schemeClr val="tx1"/>
                </a:solidFill>
                <a:latin typeface="Times" pitchFamily="2" charset="0"/>
                <a:cs typeface="Times New Roman" panose="02020603050405020304" pitchFamily="18" charset="0"/>
                <a:sym typeface="+mn-lt"/>
              </a:rPr>
              <a:t>剑桥大学出版社</a:t>
            </a:r>
            <a:r>
              <a:rPr lang="en-US" altLang="zh-CN" sz="2200" dirty="0">
                <a:solidFill>
                  <a:schemeClr val="tx1"/>
                </a:solidFill>
                <a:latin typeface="Times" pitchFamily="2" charset="0"/>
                <a:cs typeface="Times New Roman" panose="02020603050405020304" pitchFamily="18" charset="0"/>
                <a:sym typeface="+mn-lt"/>
              </a:rPr>
              <a:t>)</a:t>
            </a:r>
            <a:r>
              <a:rPr lang="zh-CN" altLang="en-US" sz="2200" dirty="0">
                <a:solidFill>
                  <a:schemeClr val="tx1"/>
                </a:solidFill>
                <a:latin typeface="Times" pitchFamily="2" charset="0"/>
                <a:cs typeface="Times New Roman" panose="02020603050405020304" pitchFamily="18" charset="0"/>
                <a:sym typeface="+mn-lt"/>
              </a:rPr>
              <a:t>等。 </a:t>
            </a:r>
            <a:endParaRPr lang="en-US" altLang="zh-CN" sz="2200" dirty="0">
              <a:solidFill>
                <a:schemeClr val="tx1"/>
              </a:solidFill>
              <a:latin typeface="Times" pitchFamily="2" charset="0"/>
              <a:cs typeface="Times New Roman" panose="02020603050405020304" pitchFamily="18" charset="0"/>
              <a:sym typeface="+mn-lt"/>
            </a:endParaRPr>
          </a:p>
        </p:txBody>
      </p:sp>
    </p:spTree>
    <p:extLst>
      <p:ext uri="{BB962C8B-B14F-4D97-AF65-F5344CB8AC3E}">
        <p14:creationId xmlns:p14="http://schemas.microsoft.com/office/powerpoint/2010/main" val="33352549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3" end="3"/>
                                            </p:txEl>
                                          </p:spTgt>
                                        </p:tgtEl>
                                        <p:attrNameLst>
                                          <p:attrName>style.visibility</p:attrName>
                                        </p:attrNameLst>
                                      </p:cBhvr>
                                      <p:to>
                                        <p:strVal val="visible"/>
                                      </p:to>
                                    </p:set>
                                    <p:anim calcmode="lin" valueType="num">
                                      <p:cBhvr additive="base">
                                        <p:cTn id="7"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445581"/>
            <a:ext cx="12192000" cy="497541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我们再看第二种情况，即</a:t>
            </a:r>
            <a:r>
              <a:rPr lang="zh-CN" altLang="en-US" sz="2200" dirty="0">
                <a:solidFill>
                  <a:srgbClr val="FF0000"/>
                </a:solidFill>
                <a:latin typeface="Times New Roman" panose="02020603050405020304" pitchFamily="18" charset="0"/>
                <a:ea typeface="+mn-ea"/>
                <a:cs typeface="+mn-cs"/>
                <a:sym typeface="+mn-lt"/>
              </a:rPr>
              <a:t>不列作者名字的书籍，这主要指的是辞书和政府刊物</a:t>
            </a:r>
            <a:r>
              <a:rPr lang="zh-CN" altLang="en-US" sz="2200" dirty="0">
                <a:solidFill>
                  <a:schemeClr val="tx1"/>
                </a:solidFill>
                <a:latin typeface="Times New Roman" panose="02020603050405020304" pitchFamily="18" charset="0"/>
                <a:ea typeface="+mn-ea"/>
                <a:cs typeface="+mn-cs"/>
                <a:sym typeface="+mn-lt"/>
              </a:rPr>
              <a:t>。请看下面一个</a:t>
            </a:r>
            <a:r>
              <a:rPr lang="zh-CN" altLang="en-US" sz="2200" dirty="0" smtClean="0">
                <a:solidFill>
                  <a:schemeClr val="tx1"/>
                </a:solidFill>
                <a:latin typeface="Times New Roman" panose="02020603050405020304" pitchFamily="18" charset="0"/>
                <a:ea typeface="+mn-ea"/>
                <a:cs typeface="+mn-cs"/>
                <a:sym typeface="+mn-lt"/>
              </a:rPr>
              <a:t>例子</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Merriam-Webster’s collegiate dictionary (10th ed.). (1993). Springfield, MA: Merriam Webster </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在上面的例子里，我们看到出版社是在</a:t>
            </a:r>
            <a:r>
              <a:rPr lang="en-US" altLang="zh-CN" sz="2200" dirty="0">
                <a:solidFill>
                  <a:schemeClr val="tx1"/>
                </a:solidFill>
                <a:latin typeface="Times New Roman" panose="02020603050405020304" pitchFamily="18" charset="0"/>
                <a:ea typeface="+mn-ea"/>
                <a:cs typeface="+mn-cs"/>
                <a:sym typeface="+mn-lt"/>
              </a:rPr>
              <a:t>Springfield</a:t>
            </a:r>
            <a:r>
              <a:rPr lang="zh-CN" altLang="en-US" sz="2200" dirty="0">
                <a:solidFill>
                  <a:schemeClr val="tx1"/>
                </a:solidFill>
                <a:latin typeface="Times New Roman" panose="02020603050405020304" pitchFamily="18" charset="0"/>
                <a:ea typeface="+mn-ea"/>
                <a:cs typeface="+mn-cs"/>
                <a:sym typeface="+mn-lt"/>
              </a:rPr>
              <a:t>，此城市比较小，后面就加上该城市所在州的名字</a:t>
            </a:r>
            <a:r>
              <a:rPr lang="en-US" altLang="zh-CN" sz="2200" dirty="0">
                <a:solidFill>
                  <a:schemeClr val="tx1"/>
                </a:solidFill>
                <a:latin typeface="Times New Roman" panose="02020603050405020304" pitchFamily="18" charset="0"/>
                <a:ea typeface="+mn-ea"/>
                <a:cs typeface="+mn-cs"/>
                <a:sym typeface="+mn-lt"/>
              </a:rPr>
              <a:t>——MA(Massachusetts</a:t>
            </a:r>
            <a:r>
              <a:rPr lang="zh-CN" altLang="en-US" sz="2200" dirty="0">
                <a:solidFill>
                  <a:schemeClr val="tx1"/>
                </a:solidFill>
                <a:latin typeface="Times New Roman" panose="02020603050405020304" pitchFamily="18" charset="0"/>
                <a:ea typeface="+mn-ea"/>
                <a:cs typeface="+mn-cs"/>
                <a:sym typeface="+mn-lt"/>
              </a:rPr>
              <a:t>马萨诸塞州</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。在参考书目里，不列作者名字的书籍，可把书名当作者名，按字母排列。如在正文的引证里，只引书名和出版年就可以了，</a:t>
            </a:r>
            <a:r>
              <a:rPr lang="zh-CN" altLang="en-US" sz="2200" dirty="0" smtClean="0">
                <a:solidFill>
                  <a:schemeClr val="tx1"/>
                </a:solidFill>
                <a:latin typeface="Times New Roman" panose="02020603050405020304" pitchFamily="18" charset="0"/>
                <a:ea typeface="+mn-ea"/>
                <a:cs typeface="+mn-cs"/>
                <a:sym typeface="+mn-lt"/>
              </a:rPr>
              <a:t>如</a:t>
            </a:r>
            <a:r>
              <a:rPr lang="zh-CN" altLang="en-US" sz="2200" dirty="0">
                <a:solidFill>
                  <a:schemeClr val="tx1"/>
                </a:solidFill>
                <a:latin typeface="Times New Roman" panose="02020603050405020304" pitchFamily="18" charset="0"/>
                <a:ea typeface="+mn-ea"/>
                <a:cs typeface="+mn-cs"/>
                <a:sym typeface="+mn-lt"/>
              </a:rPr>
              <a:t>：</a:t>
            </a:r>
            <a:r>
              <a:rPr lang="en-US" altLang="zh-CN" sz="2200" dirty="0" smtClean="0">
                <a:solidFill>
                  <a:schemeClr val="tx1"/>
                </a:solidFill>
                <a:latin typeface="Times New Roman" panose="02020603050405020304" pitchFamily="18" charset="0"/>
                <a:ea typeface="+mn-ea"/>
                <a:cs typeface="+mn-cs"/>
                <a:sym typeface="+mn-lt"/>
              </a:rPr>
              <a:t>Merriam-Webster’s </a:t>
            </a:r>
            <a:r>
              <a:rPr lang="en-US" altLang="zh-CN" sz="2200" dirty="0">
                <a:solidFill>
                  <a:schemeClr val="tx1"/>
                </a:solidFill>
                <a:latin typeface="Times New Roman" panose="02020603050405020304" pitchFamily="18" charset="0"/>
                <a:ea typeface="+mn-ea"/>
                <a:cs typeface="+mn-cs"/>
                <a:sym typeface="+mn-lt"/>
              </a:rPr>
              <a:t>collegiate dictionary (1993), Publication Manual of the American Psychological Association (1994)</a:t>
            </a:r>
            <a:r>
              <a:rPr lang="zh-CN" altLang="en-US" sz="2200" dirty="0">
                <a:solidFill>
                  <a:schemeClr val="tx1"/>
                </a:solidFill>
                <a:latin typeface="Times New Roman" panose="02020603050405020304" pitchFamily="18" charset="0"/>
                <a:ea typeface="+mn-ea"/>
                <a:cs typeface="+mn-cs"/>
                <a:sym typeface="+mn-lt"/>
              </a:rPr>
              <a:t>等。</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endParaRPr lang="en-US" altLang="zh-CN" sz="2200" dirty="0">
              <a:solidFill>
                <a:schemeClr val="tx1"/>
              </a:solidFill>
              <a:latin typeface="Times New Roman" panose="02020603050405020304" pitchFamily="18" charset="0"/>
              <a:ea typeface="+mn-ea"/>
              <a:cs typeface="+mn-cs"/>
              <a:sym typeface="+mn-lt"/>
            </a:endParaRPr>
          </a:p>
        </p:txBody>
      </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2" y="183880"/>
            <a:ext cx="8219337" cy="652366"/>
          </a:xfrm>
        </p:spPr>
        <p:txBody>
          <a:bodyPr>
            <a:normAutofit/>
          </a:bodyPr>
          <a:lstStyle/>
          <a:p>
            <a:r>
              <a:rPr kumimoji="1" lang="en-US" altLang="zh-CN" dirty="0">
                <a:cs typeface="+mn-ea"/>
                <a:sym typeface="+mn-lt"/>
              </a:rPr>
              <a:t>5.3 </a:t>
            </a:r>
            <a:r>
              <a:rPr kumimoji="1" lang="zh-CN" altLang="en-US" dirty="0">
                <a:cs typeface="+mn-ea"/>
                <a:sym typeface="+mn-lt"/>
              </a:rPr>
              <a:t>参考书目单 </a:t>
            </a:r>
            <a:r>
              <a:rPr kumimoji="1" lang="en-US" altLang="zh-CN" dirty="0">
                <a:cs typeface="+mn-ea"/>
                <a:sym typeface="+mn-lt"/>
              </a:rPr>
              <a:t>Reference list</a:t>
            </a:r>
            <a:endParaRPr lang="zh-CN" altLang="en-US" dirty="0"/>
          </a:p>
        </p:txBody>
      </p:sp>
    </p:spTree>
    <p:extLst>
      <p:ext uri="{BB962C8B-B14F-4D97-AF65-F5344CB8AC3E}">
        <p14:creationId xmlns:p14="http://schemas.microsoft.com/office/powerpoint/2010/main" val="27885644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1" end="1"/>
                                            </p:txEl>
                                          </p:spTgt>
                                        </p:tgtEl>
                                        <p:attrNameLst>
                                          <p:attrName>style.visibility</p:attrName>
                                        </p:attrNameLst>
                                      </p:cBhvr>
                                      <p:to>
                                        <p:strVal val="visible"/>
                                      </p:to>
                                    </p:set>
                                    <p:anim calcmode="lin" valueType="num">
                                      <p:cBhvr additive="base">
                                        <p:cTn id="7"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xEl>
                                              <p:pRg st="2" end="2"/>
                                            </p:txEl>
                                          </p:spTgt>
                                        </p:tgtEl>
                                        <p:attrNameLst>
                                          <p:attrName>style.visibility</p:attrName>
                                        </p:attrNameLst>
                                      </p:cBhvr>
                                      <p:to>
                                        <p:strVal val="visible"/>
                                      </p:to>
                                    </p:set>
                                    <p:anim calcmode="lin" valueType="num">
                                      <p:cBhvr additive="base">
                                        <p:cTn id="11"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5"/>
          <p:cNvSpPr txBox="1">
            <a:spLocks noChangeArrowheads="1"/>
          </p:cNvSpPr>
          <p:nvPr/>
        </p:nvSpPr>
        <p:spPr bwMode="auto">
          <a:xfrm>
            <a:off x="860612" y="296705"/>
            <a:ext cx="9843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rgbClr val="00749F"/>
                </a:solidFill>
                <a:latin typeface="Times New Roman" panose="02020603050405020304" pitchFamily="18" charset="0"/>
                <a:cs typeface="+mn-ea"/>
                <a:sym typeface="+mn-lt"/>
              </a:rPr>
              <a:t>专业研究论文的详细结构要求 </a:t>
            </a:r>
            <a:r>
              <a:rPr lang="en-US" altLang="zh-CN" sz="2400" b="1" dirty="0">
                <a:solidFill>
                  <a:srgbClr val="00749F"/>
                </a:solidFill>
                <a:latin typeface="Times New Roman" panose="02020603050405020304" pitchFamily="18" charset="0"/>
                <a:cs typeface="+mn-ea"/>
                <a:sym typeface="+mn-lt"/>
              </a:rPr>
              <a:t>Detailed Requirements of Academic Paper</a:t>
            </a:r>
          </a:p>
        </p:txBody>
      </p:sp>
      <p:sp>
        <p:nvSpPr>
          <p:cNvPr id="3" name="文本框 2">
            <a:extLst>
              <a:ext uri="{FF2B5EF4-FFF2-40B4-BE49-F238E27FC236}">
                <a16:creationId xmlns:a16="http://schemas.microsoft.com/office/drawing/2014/main" id="{7BD4F080-3C43-F242-B934-D3BC8F9800E4}"/>
              </a:ext>
            </a:extLst>
          </p:cNvPr>
          <p:cNvSpPr txBox="1"/>
          <p:nvPr/>
        </p:nvSpPr>
        <p:spPr>
          <a:xfrm>
            <a:off x="390219" y="1747103"/>
            <a:ext cx="11160550" cy="3970318"/>
          </a:xfrm>
          <a:prstGeom prst="rect">
            <a:avLst/>
          </a:prstGeom>
          <a:noFill/>
        </p:spPr>
        <p:txBody>
          <a:bodyPr wrap="square" rtlCol="0">
            <a:spAutoFit/>
          </a:bodyPr>
          <a:lstStyle/>
          <a:p>
            <a:pPr marL="342900" indent="-342900">
              <a:lnSpc>
                <a:spcPct val="150000"/>
              </a:lnSpc>
              <a:buFont typeface="Wingdings" pitchFamily="2" charset="2"/>
              <a:buChar char="l"/>
            </a:pPr>
            <a:r>
              <a:rPr lang="en-US" altLang="zh-CN" sz="2400" b="1" dirty="0">
                <a:solidFill>
                  <a:srgbClr val="FF0000"/>
                </a:solidFill>
              </a:rPr>
              <a:t>1</a:t>
            </a:r>
            <a:r>
              <a:rPr lang="zh-CN" altLang="en-US" sz="2400" b="1" dirty="0">
                <a:solidFill>
                  <a:srgbClr val="FF0000"/>
                </a:solidFill>
              </a:rPr>
              <a:t>标题</a:t>
            </a:r>
            <a:r>
              <a:rPr lang="en-US" altLang="zh-CN" sz="2400" b="1" dirty="0">
                <a:solidFill>
                  <a:srgbClr val="FF0000"/>
                </a:solidFill>
              </a:rPr>
              <a:t>(title)</a:t>
            </a:r>
            <a:r>
              <a:rPr lang="zh-CN" altLang="en-US" sz="2400" b="1" dirty="0">
                <a:solidFill>
                  <a:srgbClr val="FF0000"/>
                </a:solidFill>
              </a:rPr>
              <a:t>，</a:t>
            </a:r>
            <a:r>
              <a:rPr lang="en-US" altLang="zh-CN" sz="2400" b="1" dirty="0">
                <a:solidFill>
                  <a:srgbClr val="FF0000"/>
                </a:solidFill>
              </a:rPr>
              <a:t>2</a:t>
            </a:r>
            <a:r>
              <a:rPr lang="zh-CN" altLang="en-US" sz="2400" b="1" dirty="0">
                <a:solidFill>
                  <a:srgbClr val="FF0000"/>
                </a:solidFill>
              </a:rPr>
              <a:t>摘要</a:t>
            </a:r>
            <a:r>
              <a:rPr lang="en-US" altLang="zh-CN" sz="2400" b="1" dirty="0">
                <a:solidFill>
                  <a:srgbClr val="FF0000"/>
                </a:solidFill>
              </a:rPr>
              <a:t>(abstract)</a:t>
            </a:r>
            <a:r>
              <a:rPr lang="zh-CN" altLang="en-US" sz="2400" b="1" dirty="0">
                <a:solidFill>
                  <a:srgbClr val="FF0000"/>
                </a:solidFill>
              </a:rPr>
              <a:t>，</a:t>
            </a:r>
            <a:r>
              <a:rPr lang="en-US" altLang="zh-CN" sz="2400" b="1" dirty="0">
                <a:solidFill>
                  <a:srgbClr val="FF0000"/>
                </a:solidFill>
              </a:rPr>
              <a:t>3</a:t>
            </a:r>
            <a:r>
              <a:rPr lang="zh-CN" altLang="en-US" sz="2400" b="1" dirty="0">
                <a:solidFill>
                  <a:srgbClr val="FF0000"/>
                </a:solidFill>
              </a:rPr>
              <a:t>引言</a:t>
            </a:r>
            <a:r>
              <a:rPr lang="en-US" altLang="zh-CN" sz="2400" b="1" dirty="0">
                <a:solidFill>
                  <a:srgbClr val="FF0000"/>
                </a:solidFill>
              </a:rPr>
              <a:t>(introduction)</a:t>
            </a:r>
            <a:r>
              <a:rPr lang="zh-CN" altLang="en-US" sz="2400" b="1" dirty="0">
                <a:solidFill>
                  <a:srgbClr val="FF0000"/>
                </a:solidFill>
              </a:rPr>
              <a:t>，</a:t>
            </a:r>
            <a:r>
              <a:rPr lang="en-US" altLang="zh-CN" sz="2400" b="1" dirty="0">
                <a:solidFill>
                  <a:srgbClr val="FF0000"/>
                </a:solidFill>
              </a:rPr>
              <a:t>4</a:t>
            </a:r>
            <a:r>
              <a:rPr lang="zh-CN" altLang="en-US" sz="2400" b="1" dirty="0">
                <a:solidFill>
                  <a:srgbClr val="FF0000"/>
                </a:solidFill>
              </a:rPr>
              <a:t>材料与</a:t>
            </a:r>
            <a:r>
              <a:rPr lang="zh-CN" altLang="en-US" sz="2400" b="1" dirty="0" smtClean="0">
                <a:solidFill>
                  <a:srgbClr val="FF0000"/>
                </a:solidFill>
              </a:rPr>
              <a:t>方法</a:t>
            </a:r>
            <a:r>
              <a:rPr lang="en-US" altLang="zh-CN" sz="2400" b="1" dirty="0">
                <a:solidFill>
                  <a:srgbClr val="FF0000"/>
                </a:solidFill>
              </a:rPr>
              <a:t>(materials and methods)</a:t>
            </a:r>
            <a:r>
              <a:rPr lang="zh-CN" altLang="en-US" sz="2400" b="1" dirty="0">
                <a:solidFill>
                  <a:srgbClr val="FF0000"/>
                </a:solidFill>
              </a:rPr>
              <a:t>，</a:t>
            </a:r>
            <a:r>
              <a:rPr lang="en-US" altLang="zh-CN" sz="2400" b="1" dirty="0">
                <a:solidFill>
                  <a:srgbClr val="FF0000"/>
                </a:solidFill>
              </a:rPr>
              <a:t>5</a:t>
            </a:r>
            <a:r>
              <a:rPr lang="zh-CN" altLang="en-US" sz="2400" b="1" dirty="0">
                <a:solidFill>
                  <a:srgbClr val="FF0000"/>
                </a:solidFill>
              </a:rPr>
              <a:t>结果</a:t>
            </a:r>
            <a:r>
              <a:rPr lang="en-US" altLang="zh-CN" sz="2400" b="1" dirty="0">
                <a:solidFill>
                  <a:srgbClr val="FF0000"/>
                </a:solidFill>
              </a:rPr>
              <a:t>(results)</a:t>
            </a:r>
            <a:r>
              <a:rPr lang="zh-CN" altLang="en-US" sz="2400" b="1" dirty="0">
                <a:solidFill>
                  <a:srgbClr val="FF0000"/>
                </a:solidFill>
              </a:rPr>
              <a:t>，</a:t>
            </a:r>
            <a:r>
              <a:rPr lang="en-US" altLang="zh-CN" sz="2400" b="1" dirty="0">
                <a:solidFill>
                  <a:srgbClr val="FF0000"/>
                </a:solidFill>
              </a:rPr>
              <a:t>6</a:t>
            </a:r>
            <a:r>
              <a:rPr lang="zh-CN" altLang="en-US" sz="2400" b="1" dirty="0">
                <a:solidFill>
                  <a:srgbClr val="FF0000"/>
                </a:solidFill>
              </a:rPr>
              <a:t>讨论</a:t>
            </a:r>
            <a:r>
              <a:rPr lang="en-US" altLang="zh-CN" sz="2400" b="1" dirty="0">
                <a:solidFill>
                  <a:srgbClr val="FF0000"/>
                </a:solidFill>
              </a:rPr>
              <a:t>(discussion)</a:t>
            </a:r>
            <a:r>
              <a:rPr lang="zh-CN" altLang="en-US" sz="2400" b="1" dirty="0">
                <a:solidFill>
                  <a:srgbClr val="FF0000"/>
                </a:solidFill>
              </a:rPr>
              <a:t>，</a:t>
            </a:r>
            <a:r>
              <a:rPr lang="en-US" altLang="zh-CN" sz="2400" b="1" dirty="0">
                <a:solidFill>
                  <a:srgbClr val="FF0000"/>
                </a:solidFill>
              </a:rPr>
              <a:t>7</a:t>
            </a:r>
            <a:r>
              <a:rPr lang="zh-CN" altLang="en-US" sz="2400" b="1" dirty="0">
                <a:solidFill>
                  <a:srgbClr val="FF0000"/>
                </a:solidFill>
              </a:rPr>
              <a:t>致谢 </a:t>
            </a:r>
            <a:r>
              <a:rPr lang="en-US" altLang="zh-CN" sz="2400" b="1" dirty="0">
                <a:solidFill>
                  <a:srgbClr val="FF0000"/>
                </a:solidFill>
              </a:rPr>
              <a:t>(acknowledgements)</a:t>
            </a:r>
            <a:r>
              <a:rPr lang="zh-CN" altLang="en-US" sz="2400" b="1" dirty="0">
                <a:solidFill>
                  <a:srgbClr val="FF0000"/>
                </a:solidFill>
              </a:rPr>
              <a:t>，</a:t>
            </a:r>
            <a:r>
              <a:rPr lang="en-US" altLang="zh-CN" sz="2400" b="1" dirty="0">
                <a:solidFill>
                  <a:srgbClr val="FF0000"/>
                </a:solidFill>
              </a:rPr>
              <a:t>8</a:t>
            </a:r>
            <a:r>
              <a:rPr lang="zh-CN" altLang="en-US" sz="2400" b="1" dirty="0">
                <a:solidFill>
                  <a:srgbClr val="FF0000"/>
                </a:solidFill>
              </a:rPr>
              <a:t>参考文献</a:t>
            </a:r>
            <a:r>
              <a:rPr lang="en-US" altLang="zh-CN" sz="2400" b="1" dirty="0">
                <a:solidFill>
                  <a:srgbClr val="FF0000"/>
                </a:solidFill>
              </a:rPr>
              <a:t>(references)</a:t>
            </a:r>
            <a:r>
              <a:rPr lang="zh-CN" altLang="en-US" sz="2400" b="1" dirty="0">
                <a:solidFill>
                  <a:srgbClr val="FF0000"/>
                </a:solidFill>
              </a:rPr>
              <a:t>，</a:t>
            </a:r>
            <a:r>
              <a:rPr lang="en-US" altLang="zh-CN" sz="2400" b="1" dirty="0">
                <a:solidFill>
                  <a:srgbClr val="FF0000"/>
                </a:solidFill>
              </a:rPr>
              <a:t>9</a:t>
            </a:r>
            <a:r>
              <a:rPr lang="zh-CN" altLang="en-US" sz="2400" b="1" dirty="0">
                <a:solidFill>
                  <a:srgbClr val="FF0000"/>
                </a:solidFill>
              </a:rPr>
              <a:t>插图说明</a:t>
            </a:r>
            <a:r>
              <a:rPr lang="en-US" altLang="zh-CN" sz="2400" b="1" dirty="0">
                <a:solidFill>
                  <a:srgbClr val="FF0000"/>
                </a:solidFill>
              </a:rPr>
              <a:t>(illustration)</a:t>
            </a:r>
            <a:r>
              <a:rPr lang="zh-CN" altLang="en-US" sz="2400" b="1" dirty="0">
                <a:solidFill>
                  <a:srgbClr val="FF0000"/>
                </a:solidFill>
              </a:rPr>
              <a:t>，</a:t>
            </a:r>
            <a:r>
              <a:rPr lang="en-US" altLang="zh-CN" sz="2400" b="1" dirty="0">
                <a:solidFill>
                  <a:srgbClr val="FF0000"/>
                </a:solidFill>
              </a:rPr>
              <a:t>10</a:t>
            </a:r>
            <a:r>
              <a:rPr lang="zh-CN" altLang="en-US" sz="2400" b="1" dirty="0">
                <a:solidFill>
                  <a:srgbClr val="FF0000"/>
                </a:solidFill>
              </a:rPr>
              <a:t>插图 </a:t>
            </a:r>
            <a:r>
              <a:rPr lang="en-US" altLang="zh-CN" sz="2400" b="1" dirty="0">
                <a:solidFill>
                  <a:srgbClr val="FF0000"/>
                </a:solidFill>
              </a:rPr>
              <a:t>(figures)</a:t>
            </a:r>
            <a:r>
              <a:rPr lang="zh-CN" altLang="en-US" sz="2400" b="1" dirty="0">
                <a:solidFill>
                  <a:srgbClr val="FF0000"/>
                </a:solidFill>
              </a:rPr>
              <a:t>， </a:t>
            </a:r>
            <a:r>
              <a:rPr lang="en-US" altLang="zh-CN" sz="2400" b="1" dirty="0">
                <a:solidFill>
                  <a:srgbClr val="FF0000"/>
                </a:solidFill>
              </a:rPr>
              <a:t>11</a:t>
            </a:r>
            <a:r>
              <a:rPr lang="zh-CN" altLang="en-US" sz="2400" b="1" dirty="0">
                <a:solidFill>
                  <a:srgbClr val="FF0000"/>
                </a:solidFill>
              </a:rPr>
              <a:t>表格</a:t>
            </a:r>
            <a:r>
              <a:rPr lang="en-US" altLang="zh-CN" sz="2400" b="1" dirty="0">
                <a:solidFill>
                  <a:srgbClr val="FF0000"/>
                </a:solidFill>
              </a:rPr>
              <a:t>(tables)</a:t>
            </a:r>
            <a:r>
              <a:rPr lang="zh-CN" altLang="en-US" sz="2400" b="1" dirty="0">
                <a:solidFill>
                  <a:srgbClr val="FF0000"/>
                </a:solidFill>
              </a:rPr>
              <a:t>， </a:t>
            </a:r>
            <a:r>
              <a:rPr lang="en-US" altLang="zh-CN" sz="2400" b="1" dirty="0">
                <a:solidFill>
                  <a:srgbClr val="FF0000"/>
                </a:solidFill>
              </a:rPr>
              <a:t>12</a:t>
            </a:r>
            <a:r>
              <a:rPr lang="zh-CN" altLang="en-US" sz="2400" b="1" dirty="0">
                <a:solidFill>
                  <a:srgbClr val="FF0000"/>
                </a:solidFill>
              </a:rPr>
              <a:t>缩写和符号说明</a:t>
            </a:r>
            <a:r>
              <a:rPr lang="en-US" altLang="zh-CN" sz="2400" b="1" dirty="0">
                <a:solidFill>
                  <a:srgbClr val="FF0000"/>
                </a:solidFill>
              </a:rPr>
              <a:t>(Abbreviations and symbols)</a:t>
            </a:r>
            <a:r>
              <a:rPr lang="zh-CN" altLang="en-US" sz="2400" b="1" dirty="0">
                <a:solidFill>
                  <a:srgbClr val="FF0000"/>
                </a:solidFill>
              </a:rPr>
              <a:t>。 </a:t>
            </a:r>
          </a:p>
          <a:p>
            <a:pPr marL="342900" indent="-342900">
              <a:lnSpc>
                <a:spcPct val="150000"/>
              </a:lnSpc>
              <a:buFont typeface="Wingdings" pitchFamily="2" charset="2"/>
              <a:buChar char="l"/>
            </a:pPr>
            <a:r>
              <a:rPr lang="zh-CN" altLang="en-US" sz="2400" dirty="0"/>
              <a:t>以上除</a:t>
            </a:r>
            <a:r>
              <a:rPr lang="en-US" altLang="zh-CN" sz="2400" dirty="0"/>
              <a:t>7</a:t>
            </a:r>
            <a:r>
              <a:rPr lang="zh-CN" altLang="en-US" sz="2400" dirty="0"/>
              <a:t>、</a:t>
            </a:r>
            <a:r>
              <a:rPr lang="en-US" altLang="zh-CN" sz="2400" dirty="0"/>
              <a:t>9</a:t>
            </a:r>
            <a:r>
              <a:rPr lang="zh-CN" altLang="en-US" sz="2400" dirty="0"/>
              <a:t>、</a:t>
            </a:r>
            <a:r>
              <a:rPr lang="en-US" altLang="zh-CN" sz="2400" dirty="0"/>
              <a:t>10</a:t>
            </a:r>
            <a:r>
              <a:rPr lang="zh-CN" altLang="en-US" sz="2400" dirty="0"/>
              <a:t>、</a:t>
            </a:r>
            <a:r>
              <a:rPr lang="en-US" altLang="zh-CN" sz="2400" dirty="0"/>
              <a:t>11</a:t>
            </a:r>
            <a:r>
              <a:rPr lang="zh-CN" altLang="en-US" sz="2400" dirty="0"/>
              <a:t> 、</a:t>
            </a:r>
            <a:r>
              <a:rPr lang="en-US" altLang="zh-CN" sz="2400" dirty="0"/>
              <a:t>12</a:t>
            </a:r>
            <a:r>
              <a:rPr lang="zh-CN" altLang="en-US" sz="2400" dirty="0"/>
              <a:t> 部分因实际情况不需要外，其他各部分是一篇论文必不可少的内容。 </a:t>
            </a:r>
          </a:p>
        </p:txBody>
      </p:sp>
    </p:spTree>
    <p:extLst>
      <p:ext uri="{BB962C8B-B14F-4D97-AF65-F5344CB8AC3E}">
        <p14:creationId xmlns:p14="http://schemas.microsoft.com/office/powerpoint/2010/main" val="13173214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836247"/>
            <a:ext cx="12192000" cy="558474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ea typeface="+mn-ea"/>
                <a:cs typeface="+mn-cs"/>
                <a:sym typeface="+mn-lt"/>
              </a:rPr>
              <a:t>2.</a:t>
            </a:r>
            <a:r>
              <a:rPr lang="zh-CN" altLang="en-US" sz="2200" dirty="0">
                <a:solidFill>
                  <a:schemeClr val="tx1"/>
                </a:solidFill>
                <a:latin typeface="Times New Roman" panose="02020603050405020304" pitchFamily="18" charset="0"/>
                <a:ea typeface="+mn-ea"/>
                <a:cs typeface="+mn-cs"/>
                <a:sym typeface="+mn-lt"/>
              </a:rPr>
              <a:t>  </a:t>
            </a:r>
            <a:r>
              <a:rPr lang="zh-CN" altLang="en-US" sz="2200" dirty="0">
                <a:solidFill>
                  <a:srgbClr val="FF0000"/>
                </a:solidFill>
                <a:latin typeface="Times New Roman" panose="02020603050405020304" pitchFamily="18" charset="0"/>
                <a:ea typeface="+mn-ea"/>
                <a:cs typeface="+mn-cs"/>
                <a:sym typeface="+mn-lt"/>
              </a:rPr>
              <a:t>书中的独立章节或文章</a:t>
            </a:r>
            <a:r>
              <a:rPr lang="en-US" altLang="zh-CN" sz="2200" dirty="0">
                <a:solidFill>
                  <a:srgbClr val="FF0000"/>
                </a:solidFill>
                <a:latin typeface="Times New Roman" panose="02020603050405020304" pitchFamily="18" charset="0"/>
                <a:ea typeface="+mn-ea"/>
                <a:cs typeface="+mn-cs"/>
                <a:sym typeface="+mn-lt"/>
              </a:rPr>
              <a:t>(book chapter or article</a:t>
            </a:r>
            <a:r>
              <a:rPr lang="en-US" altLang="zh-CN" sz="2200" dirty="0" smtClean="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我们</a:t>
            </a:r>
            <a:r>
              <a:rPr lang="zh-CN" altLang="en-US" sz="2200" dirty="0">
                <a:solidFill>
                  <a:schemeClr val="tx1"/>
                </a:solidFill>
                <a:latin typeface="Times New Roman" panose="02020603050405020304" pitchFamily="18" charset="0"/>
                <a:ea typeface="+mn-ea"/>
                <a:cs typeface="+mn-cs"/>
                <a:sym typeface="+mn-lt"/>
              </a:rPr>
              <a:t>先看个</a:t>
            </a:r>
            <a:r>
              <a:rPr lang="zh-CN" altLang="en-US" sz="2200" dirty="0" smtClean="0">
                <a:solidFill>
                  <a:schemeClr val="tx1"/>
                </a:solidFill>
                <a:latin typeface="Times New Roman" panose="02020603050405020304" pitchFamily="18" charset="0"/>
                <a:ea typeface="+mn-ea"/>
                <a:cs typeface="+mn-cs"/>
                <a:sym typeface="+mn-lt"/>
              </a:rPr>
              <a:t>例子</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Kaplan, R. B. (1988). Contrastive rhetoric and second language learning: Notes toward</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a theory of contrastive rhetoric. In A. Purves (Ed.), The writing across languages and cultures: Issues in contrastive rhetoric (pp. 275-304). Newbury Park, Cal.: Sage Publishers.</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这里要说明的</a:t>
            </a:r>
            <a:r>
              <a:rPr lang="zh-CN" altLang="en-US" sz="2200" dirty="0" smtClean="0">
                <a:solidFill>
                  <a:schemeClr val="tx1"/>
                </a:solidFill>
                <a:latin typeface="Times New Roman" panose="02020603050405020304" pitchFamily="18" charset="0"/>
                <a:ea typeface="+mn-ea"/>
                <a:cs typeface="+mn-cs"/>
                <a:sym typeface="+mn-lt"/>
              </a:rPr>
              <a:t>是</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文章</a:t>
            </a:r>
            <a:r>
              <a:rPr lang="zh-CN" altLang="en-US" sz="2200" dirty="0">
                <a:solidFill>
                  <a:srgbClr val="FF0000"/>
                </a:solidFill>
                <a:latin typeface="Times New Roman" panose="02020603050405020304" pitchFamily="18" charset="0"/>
                <a:ea typeface="+mn-ea"/>
                <a:cs typeface="+mn-cs"/>
                <a:sym typeface="+mn-lt"/>
              </a:rPr>
              <a:t>题目还是第一个单词的第一个字母大写，其余单词小写，但冒号后的第一个单词要大写</a:t>
            </a:r>
            <a:r>
              <a:rPr lang="zh-CN" altLang="en-US" sz="2200" dirty="0">
                <a:solidFill>
                  <a:schemeClr val="tx1"/>
                </a:solidFill>
                <a:latin typeface="Times New Roman" panose="02020603050405020304" pitchFamily="18" charset="0"/>
                <a:ea typeface="+mn-ea"/>
                <a:cs typeface="+mn-cs"/>
                <a:sym typeface="+mn-lt"/>
              </a:rPr>
              <a:t>。</a:t>
            </a:r>
            <a:r>
              <a:rPr lang="zh-CN" altLang="en-US" sz="2200" dirty="0">
                <a:solidFill>
                  <a:srgbClr val="FF0000"/>
                </a:solidFill>
                <a:latin typeface="Times New Roman" panose="02020603050405020304" pitchFamily="18" charset="0"/>
                <a:ea typeface="+mn-ea"/>
                <a:cs typeface="+mn-cs"/>
                <a:sym typeface="+mn-lt"/>
              </a:rPr>
              <a:t>文章出处的书名用</a:t>
            </a:r>
            <a:r>
              <a:rPr lang="en-US" altLang="zh-CN" sz="2200" dirty="0">
                <a:solidFill>
                  <a:srgbClr val="FF0000"/>
                </a:solidFill>
                <a:latin typeface="Times New Roman" panose="02020603050405020304" pitchFamily="18" charset="0"/>
                <a:ea typeface="+mn-ea"/>
                <a:cs typeface="+mn-cs"/>
                <a:sym typeface="+mn-lt"/>
              </a:rPr>
              <a:t>In</a:t>
            </a:r>
            <a:r>
              <a:rPr lang="zh-CN" altLang="en-US" sz="2200" dirty="0">
                <a:solidFill>
                  <a:srgbClr val="FF0000"/>
                </a:solidFill>
                <a:latin typeface="Times New Roman" panose="02020603050405020304" pitchFamily="18" charset="0"/>
                <a:ea typeface="+mn-ea"/>
                <a:cs typeface="+mn-cs"/>
                <a:sym typeface="+mn-lt"/>
              </a:rPr>
              <a:t>引出</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注意</a:t>
            </a:r>
            <a:r>
              <a:rPr lang="en-US" altLang="zh-CN" sz="2200" dirty="0">
                <a:solidFill>
                  <a:schemeClr val="tx1"/>
                </a:solidFill>
                <a:latin typeface="Times" pitchFamily="2" charset="0"/>
                <a:cs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In</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里</a:t>
            </a:r>
            <a:r>
              <a:rPr lang="zh-CN" altLang="en-US" sz="2200" dirty="0" smtClean="0">
                <a:solidFill>
                  <a:schemeClr val="tx1"/>
                </a:solidFill>
                <a:latin typeface="Times New Roman" panose="02020603050405020304" pitchFamily="18" charset="0"/>
                <a:ea typeface="+mn-ea"/>
                <a:cs typeface="+mn-cs"/>
                <a:sym typeface="+mn-lt"/>
              </a:rPr>
              <a:t>的</a:t>
            </a:r>
            <a:r>
              <a:rPr lang="en-US" altLang="zh-CN" sz="2200" dirty="0">
                <a:solidFill>
                  <a:schemeClr val="tx1"/>
                </a:solidFill>
                <a:latin typeface="Times" pitchFamily="2" charset="0"/>
                <a:cs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I</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是大写的。</a:t>
            </a:r>
            <a:r>
              <a:rPr lang="zh-CN" altLang="en-US" sz="2200" dirty="0">
                <a:solidFill>
                  <a:srgbClr val="FF0000"/>
                </a:solidFill>
                <a:latin typeface="Times New Roman" panose="02020603050405020304" pitchFamily="18" charset="0"/>
                <a:ea typeface="+mn-ea"/>
                <a:cs typeface="+mn-cs"/>
                <a:sym typeface="+mn-lt"/>
              </a:rPr>
              <a:t>书的编辑者在书名前，人名和书名用逗号分开，人名还是按英美习惯，名在姓前，不再颠倒</a:t>
            </a:r>
            <a:r>
              <a:rPr lang="zh-CN" altLang="en-US" sz="2200" dirty="0">
                <a:solidFill>
                  <a:schemeClr val="tx1"/>
                </a:solidFill>
                <a:latin typeface="Times New Roman" panose="02020603050405020304" pitchFamily="18" charset="0"/>
                <a:ea typeface="+mn-ea"/>
                <a:cs typeface="+mn-cs"/>
                <a:sym typeface="+mn-lt"/>
              </a:rPr>
              <a:t>。这是因为编者不等于作者。如果有两个或两个以上编者，需在最后的一个编者前用 </a:t>
            </a:r>
            <a:r>
              <a:rPr lang="en-US" altLang="zh-CN" sz="2200" dirty="0">
                <a:solidFill>
                  <a:schemeClr val="tx1"/>
                </a:solidFill>
                <a:latin typeface="Times" pitchFamily="2" charset="0"/>
                <a:cs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&amp;”</a:t>
            </a:r>
            <a:r>
              <a:rPr lang="zh-CN" altLang="en-US" sz="2200" dirty="0">
                <a:solidFill>
                  <a:schemeClr val="tx1"/>
                </a:solidFill>
                <a:latin typeface="Times New Roman" panose="02020603050405020304" pitchFamily="18" charset="0"/>
                <a:ea typeface="+mn-ea"/>
                <a:cs typeface="+mn-cs"/>
                <a:sym typeface="+mn-lt"/>
              </a:rPr>
              <a:t>符号，</a:t>
            </a:r>
            <a:r>
              <a:rPr lang="zh-CN" altLang="en-US" sz="2200" dirty="0">
                <a:solidFill>
                  <a:srgbClr val="FF0000"/>
                </a:solidFill>
                <a:latin typeface="Times New Roman" panose="02020603050405020304" pitchFamily="18" charset="0"/>
                <a:ea typeface="+mn-ea"/>
                <a:cs typeface="+mn-cs"/>
                <a:sym typeface="+mn-lt"/>
              </a:rPr>
              <a:t>但编者之间不用逗号，而是用分号分开</a:t>
            </a:r>
            <a:r>
              <a:rPr lang="zh-CN" altLang="en-US" sz="2200" dirty="0">
                <a:solidFill>
                  <a:schemeClr val="tx1"/>
                </a:solidFill>
                <a:latin typeface="Times New Roman" panose="02020603050405020304" pitchFamily="18" charset="0"/>
                <a:ea typeface="+mn-ea"/>
                <a:cs typeface="+mn-cs"/>
                <a:sym typeface="+mn-lt"/>
              </a:rPr>
              <a:t>。括号里</a:t>
            </a:r>
            <a:r>
              <a:rPr lang="zh-CN" altLang="en-US" sz="2200" dirty="0" smtClean="0">
                <a:solidFill>
                  <a:schemeClr val="tx1"/>
                </a:solidFill>
                <a:latin typeface="Times New Roman" panose="02020603050405020304" pitchFamily="18" charset="0"/>
                <a:ea typeface="+mn-ea"/>
                <a:cs typeface="+mn-cs"/>
                <a:sym typeface="+mn-lt"/>
              </a:rPr>
              <a:t>的</a:t>
            </a:r>
            <a:r>
              <a:rPr lang="en-US" altLang="zh-CN" sz="2200" dirty="0">
                <a:solidFill>
                  <a:srgbClr val="FF0000"/>
                </a:solidFill>
                <a:latin typeface="Times" pitchFamily="2" charset="0"/>
                <a:cs typeface="Times New Roman" panose="02020603050405020304" pitchFamily="18" charset="0"/>
                <a:sym typeface="+mn-lt"/>
              </a:rPr>
              <a:t>“</a:t>
            </a:r>
            <a:r>
              <a:rPr lang="en-US" altLang="zh-CN" sz="2200" dirty="0" smtClean="0">
                <a:solidFill>
                  <a:srgbClr val="FF0000"/>
                </a:solidFill>
                <a:latin typeface="Times New Roman" panose="02020603050405020304" pitchFamily="18" charset="0"/>
                <a:ea typeface="+mn-ea"/>
                <a:cs typeface="+mn-cs"/>
                <a:sym typeface="+mn-lt"/>
              </a:rPr>
              <a:t>Ed</a:t>
            </a:r>
            <a:r>
              <a:rPr lang="en-US" altLang="zh-CN" sz="2200" dirty="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是</a:t>
            </a:r>
            <a:r>
              <a:rPr lang="en-US" altLang="zh-CN" sz="2200" dirty="0">
                <a:solidFill>
                  <a:srgbClr val="FF0000"/>
                </a:solidFill>
                <a:latin typeface="Times" pitchFamily="2" charset="0"/>
                <a:cs typeface="Times New Roman" panose="02020603050405020304" pitchFamily="18" charset="0"/>
                <a:sym typeface="+mn-lt"/>
              </a:rPr>
              <a:t>“</a:t>
            </a:r>
            <a:r>
              <a:rPr lang="en-US" altLang="zh-CN" sz="2200" dirty="0" smtClean="0">
                <a:solidFill>
                  <a:srgbClr val="FF0000"/>
                </a:solidFill>
                <a:latin typeface="Times New Roman" panose="02020603050405020304" pitchFamily="18" charset="0"/>
                <a:ea typeface="+mn-ea"/>
                <a:cs typeface="+mn-cs"/>
                <a:sym typeface="+mn-lt"/>
              </a:rPr>
              <a:t>editor</a:t>
            </a:r>
            <a:r>
              <a:rPr lang="en-US" altLang="zh-CN" sz="2200" dirty="0">
                <a:solidFill>
                  <a:srgbClr val="FF0000"/>
                </a:solidFill>
                <a:latin typeface="Times New Roman" panose="02020603050405020304" pitchFamily="18" charset="0"/>
                <a:ea typeface="+mn-ea"/>
                <a:cs typeface="+mn-cs"/>
                <a:sym typeface="+mn-lt"/>
              </a:rPr>
              <a:t>”</a:t>
            </a:r>
            <a:r>
              <a:rPr lang="zh-CN" altLang="en-US" sz="2200" dirty="0">
                <a:solidFill>
                  <a:srgbClr val="FF0000"/>
                </a:solidFill>
                <a:latin typeface="Times New Roman" panose="02020603050405020304" pitchFamily="18" charset="0"/>
                <a:ea typeface="+mn-ea"/>
                <a:cs typeface="+mn-cs"/>
                <a:sym typeface="+mn-lt"/>
              </a:rPr>
              <a:t>的</a:t>
            </a:r>
            <a:r>
              <a:rPr lang="zh-CN" altLang="en-US" sz="2200" dirty="0" smtClean="0">
                <a:solidFill>
                  <a:srgbClr val="FF0000"/>
                </a:solidFill>
                <a:latin typeface="Times New Roman" panose="02020603050405020304" pitchFamily="18" charset="0"/>
                <a:ea typeface="+mn-ea"/>
                <a:cs typeface="+mn-cs"/>
                <a:sym typeface="+mn-lt"/>
              </a:rPr>
              <a:t>缩写</a:t>
            </a:r>
            <a:r>
              <a:rPr lang="zh-CN" altLang="en-US" sz="2200" dirty="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如果</a:t>
            </a:r>
            <a:r>
              <a:rPr lang="zh-CN" altLang="en-US" sz="2200" dirty="0">
                <a:solidFill>
                  <a:srgbClr val="FF0000"/>
                </a:solidFill>
                <a:latin typeface="Times New Roman" panose="02020603050405020304" pitchFamily="18" charset="0"/>
                <a:ea typeface="+mn-ea"/>
                <a:cs typeface="+mn-cs"/>
                <a:sym typeface="+mn-lt"/>
              </a:rPr>
              <a:t>编者有两个，应写</a:t>
            </a:r>
            <a:r>
              <a:rPr lang="en-US" altLang="zh-CN" sz="2200" dirty="0">
                <a:solidFill>
                  <a:srgbClr val="FF0000"/>
                </a:solidFill>
                <a:latin typeface="Times New Roman" panose="02020603050405020304" pitchFamily="18" charset="0"/>
                <a:ea typeface="+mn-ea"/>
                <a:cs typeface="+mn-cs"/>
                <a:sym typeface="+mn-lt"/>
              </a:rPr>
              <a:t>(Eds.)</a:t>
            </a:r>
            <a:r>
              <a:rPr lang="zh-CN" altLang="en-US" sz="2200" dirty="0">
                <a:solidFill>
                  <a:schemeClr val="tx1"/>
                </a:solidFill>
                <a:latin typeface="Times New Roman" panose="02020603050405020304" pitchFamily="18" charset="0"/>
                <a:ea typeface="+mn-ea"/>
                <a:cs typeface="+mn-cs"/>
                <a:sym typeface="+mn-lt"/>
              </a:rPr>
              <a:t>。书名还是要有底线，书名里每个单词大小写的规则同前面书籍文献引用的要求一样。书名后要用括号标明文章在该书中的页码。这里的</a:t>
            </a:r>
            <a:r>
              <a:rPr lang="en-US" altLang="zh-CN" sz="2200" dirty="0">
                <a:solidFill>
                  <a:schemeClr val="tx1"/>
                </a:solidFill>
                <a:latin typeface="Times New Roman" panose="02020603050405020304" pitchFamily="18" charset="0"/>
                <a:ea typeface="+mn-ea"/>
                <a:cs typeface="+mn-cs"/>
                <a:sym typeface="+mn-lt"/>
              </a:rPr>
              <a:t>Cal. </a:t>
            </a:r>
            <a:r>
              <a:rPr lang="zh-CN" altLang="en-US" sz="2200" dirty="0">
                <a:solidFill>
                  <a:schemeClr val="tx1"/>
                </a:solidFill>
                <a:latin typeface="Times New Roman" panose="02020603050405020304" pitchFamily="18" charset="0"/>
                <a:ea typeface="+mn-ea"/>
                <a:cs typeface="+mn-cs"/>
                <a:sym typeface="+mn-lt"/>
              </a:rPr>
              <a:t>是</a:t>
            </a:r>
            <a:r>
              <a:rPr lang="en-US" altLang="zh-CN" sz="2200" dirty="0">
                <a:solidFill>
                  <a:schemeClr val="tx1"/>
                </a:solidFill>
                <a:latin typeface="Times New Roman" panose="02020603050405020304" pitchFamily="18" charset="0"/>
                <a:ea typeface="+mn-ea"/>
                <a:cs typeface="+mn-cs"/>
                <a:sym typeface="+mn-lt"/>
              </a:rPr>
              <a:t>California</a:t>
            </a:r>
            <a:r>
              <a:rPr lang="zh-CN" altLang="en-US" sz="2200" dirty="0">
                <a:solidFill>
                  <a:schemeClr val="tx1"/>
                </a:solidFill>
                <a:latin typeface="Times New Roman" panose="02020603050405020304" pitchFamily="18" charset="0"/>
                <a:ea typeface="+mn-ea"/>
                <a:cs typeface="+mn-cs"/>
                <a:sym typeface="+mn-lt"/>
              </a:rPr>
              <a:t>的缩写。</a:t>
            </a:r>
            <a:endParaRPr lang="en-US" altLang="zh-CN" sz="2200" dirty="0">
              <a:solidFill>
                <a:schemeClr val="tx1"/>
              </a:solidFill>
              <a:latin typeface="Times New Roman" panose="02020603050405020304" pitchFamily="18" charset="0"/>
              <a:ea typeface="+mn-ea"/>
              <a:cs typeface="+mn-cs"/>
              <a:sym typeface="+mn-lt"/>
            </a:endParaRPr>
          </a:p>
        </p:txBody>
      </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2" y="183880"/>
            <a:ext cx="8219337" cy="652366"/>
          </a:xfrm>
        </p:spPr>
        <p:txBody>
          <a:bodyPr>
            <a:normAutofit/>
          </a:bodyPr>
          <a:lstStyle/>
          <a:p>
            <a:r>
              <a:rPr kumimoji="1" lang="en-US" altLang="zh-CN" dirty="0">
                <a:cs typeface="+mn-ea"/>
                <a:sym typeface="+mn-lt"/>
              </a:rPr>
              <a:t>5.3 </a:t>
            </a:r>
            <a:r>
              <a:rPr kumimoji="1" lang="zh-CN" altLang="en-US" dirty="0">
                <a:cs typeface="+mn-ea"/>
                <a:sym typeface="+mn-lt"/>
              </a:rPr>
              <a:t>参考书目单 </a:t>
            </a:r>
            <a:r>
              <a:rPr kumimoji="1" lang="en-US" altLang="zh-CN" dirty="0">
                <a:cs typeface="+mn-ea"/>
                <a:sym typeface="+mn-lt"/>
              </a:rPr>
              <a:t>Reference list</a:t>
            </a:r>
            <a:endParaRPr lang="zh-CN" altLang="en-US" dirty="0"/>
          </a:p>
        </p:txBody>
      </p:sp>
    </p:spTree>
    <p:extLst>
      <p:ext uri="{BB962C8B-B14F-4D97-AF65-F5344CB8AC3E}">
        <p14:creationId xmlns:p14="http://schemas.microsoft.com/office/powerpoint/2010/main" val="1174131268"/>
      </p:ext>
    </p:extLst>
  </p:cSld>
  <p:clrMapOvr>
    <a:masterClrMapping/>
  </p:clrMapOvr>
  <p:transition spd="slow">
    <p:push dir="u"/>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836247"/>
            <a:ext cx="12192000" cy="558474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ea typeface="+mn-ea"/>
                <a:cs typeface="+mn-cs"/>
                <a:sym typeface="+mn-lt"/>
              </a:rPr>
              <a:t>3.</a:t>
            </a:r>
            <a:r>
              <a:rPr lang="zh-CN" altLang="en-US" sz="2200" dirty="0">
                <a:solidFill>
                  <a:schemeClr val="tx1"/>
                </a:solidFill>
                <a:latin typeface="Times New Roman" panose="02020603050405020304" pitchFamily="18" charset="0"/>
                <a:ea typeface="+mn-ea"/>
                <a:cs typeface="+mn-cs"/>
                <a:sym typeface="+mn-lt"/>
              </a:rPr>
              <a:t> </a:t>
            </a:r>
            <a:r>
              <a:rPr lang="zh-CN" altLang="en-US" sz="2200" dirty="0">
                <a:solidFill>
                  <a:srgbClr val="FF0000"/>
                </a:solidFill>
                <a:latin typeface="Times New Roman" panose="02020603050405020304" pitchFamily="18" charset="0"/>
                <a:ea typeface="+mn-ea"/>
                <a:cs typeface="+mn-cs"/>
                <a:sym typeface="+mn-lt"/>
              </a:rPr>
              <a:t>学术杂志</a:t>
            </a:r>
            <a:r>
              <a:rPr lang="en-US" altLang="zh-CN" sz="2200" dirty="0">
                <a:solidFill>
                  <a:srgbClr val="FF0000"/>
                </a:solidFill>
                <a:latin typeface="Times New Roman" panose="02020603050405020304" pitchFamily="18" charset="0"/>
                <a:ea typeface="+mn-ea"/>
                <a:cs typeface="+mn-cs"/>
                <a:sym typeface="+mn-lt"/>
              </a:rPr>
              <a:t>(journal</a:t>
            </a:r>
            <a:r>
              <a:rPr lang="en-US" altLang="zh-CN" sz="2200" dirty="0" smtClean="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：相对</a:t>
            </a:r>
            <a:r>
              <a:rPr lang="zh-CN" altLang="en-US" sz="2200" dirty="0">
                <a:solidFill>
                  <a:srgbClr val="FF0000"/>
                </a:solidFill>
                <a:latin typeface="Times New Roman" panose="02020603050405020304" pitchFamily="18" charset="0"/>
                <a:ea typeface="+mn-ea"/>
                <a:cs typeface="+mn-cs"/>
                <a:sym typeface="+mn-lt"/>
              </a:rPr>
              <a:t>文献资料而言，学术杂志和大众杂志唯一不同的地方是，发表在学术杂志上的文章只要列出年份就行了，格式和书籍或书中的独立章节或文章一样</a:t>
            </a:r>
            <a:r>
              <a:rPr lang="zh-CN" altLang="en-US" sz="2200" dirty="0">
                <a:solidFill>
                  <a:schemeClr val="tx1"/>
                </a:solidFill>
                <a:latin typeface="Times New Roman" panose="02020603050405020304" pitchFamily="18" charset="0"/>
                <a:ea typeface="+mn-ea"/>
                <a:cs typeface="+mn-cs"/>
                <a:sym typeface="+mn-lt"/>
              </a:rPr>
              <a:t>。我们看下面的</a:t>
            </a:r>
            <a:r>
              <a:rPr lang="zh-CN" altLang="en-US" sz="2200" dirty="0" smtClean="0">
                <a:solidFill>
                  <a:schemeClr val="tx1"/>
                </a:solidFill>
                <a:latin typeface="Times New Roman" panose="02020603050405020304" pitchFamily="18" charset="0"/>
                <a:ea typeface="+mn-ea"/>
                <a:cs typeface="+mn-cs"/>
                <a:sym typeface="+mn-lt"/>
              </a:rPr>
              <a:t>例子</a:t>
            </a:r>
            <a:r>
              <a:rPr lang="en-US" altLang="zh-CN" sz="2200" dirty="0" smtClean="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Brown, R., &amp; McNeill, D. (1966). The ‘tip of the tongue’ phenomenon. Journal of Verbal Learning and Verbal Behavior 5, 324-327.</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4. </a:t>
            </a:r>
            <a:r>
              <a:rPr lang="zh-CN" altLang="en-US" sz="2200" dirty="0">
                <a:solidFill>
                  <a:srgbClr val="FF0000"/>
                </a:solidFill>
                <a:latin typeface="Times New Roman" panose="02020603050405020304" pitchFamily="18" charset="0"/>
                <a:ea typeface="+mn-ea"/>
                <a:cs typeface="+mn-cs"/>
                <a:sym typeface="+mn-lt"/>
              </a:rPr>
              <a:t>报刊</a:t>
            </a:r>
            <a:r>
              <a:rPr lang="en-US" altLang="zh-CN" sz="2200" dirty="0">
                <a:solidFill>
                  <a:srgbClr val="FF0000"/>
                </a:solidFill>
                <a:latin typeface="Times New Roman" panose="02020603050405020304" pitchFamily="18" charset="0"/>
                <a:ea typeface="+mn-ea"/>
                <a:cs typeface="+mn-cs"/>
                <a:sym typeface="+mn-lt"/>
              </a:rPr>
              <a:t>(newspaper</a:t>
            </a:r>
            <a:r>
              <a:rPr lang="en-US" altLang="zh-CN" sz="2200" dirty="0" smtClean="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：报刊</a:t>
            </a:r>
            <a:r>
              <a:rPr lang="zh-CN" altLang="en-US" sz="2200" dirty="0">
                <a:solidFill>
                  <a:srgbClr val="FF0000"/>
                </a:solidFill>
                <a:latin typeface="Times New Roman" panose="02020603050405020304" pitchFamily="18" charset="0"/>
                <a:ea typeface="+mn-ea"/>
                <a:cs typeface="+mn-cs"/>
                <a:sym typeface="+mn-lt"/>
              </a:rPr>
              <a:t>和杂志一个明显的不同就是文章的页码前</a:t>
            </a:r>
            <a:r>
              <a:rPr lang="zh-CN" altLang="en-US" sz="2200" dirty="0" smtClean="0">
                <a:solidFill>
                  <a:srgbClr val="FF0000"/>
                </a:solidFill>
                <a:latin typeface="Times New Roman" panose="02020603050405020304" pitchFamily="18" charset="0"/>
                <a:ea typeface="+mn-ea"/>
                <a:cs typeface="+mn-cs"/>
                <a:sym typeface="+mn-lt"/>
              </a:rPr>
              <a:t>有</a:t>
            </a:r>
            <a:r>
              <a:rPr lang="en-US" altLang="zh-CN" sz="2200" dirty="0" smtClean="0">
                <a:solidFill>
                  <a:schemeClr val="tx1"/>
                </a:solidFill>
                <a:latin typeface="Times" pitchFamily="2" charset="0"/>
                <a:cs typeface="Times New Roman" panose="02020603050405020304" pitchFamily="18" charset="0"/>
                <a:sym typeface="+mn-lt"/>
              </a:rPr>
              <a:t>“</a:t>
            </a:r>
            <a:r>
              <a:rPr lang="en-US" altLang="zh-CN" sz="2200" dirty="0" smtClean="0">
                <a:solidFill>
                  <a:srgbClr val="FF0000"/>
                </a:solidFill>
                <a:latin typeface="Times New Roman" panose="02020603050405020304" pitchFamily="18" charset="0"/>
                <a:ea typeface="+mn-ea"/>
                <a:cs typeface="+mn-cs"/>
                <a:sym typeface="+mn-lt"/>
              </a:rPr>
              <a:t>p</a:t>
            </a:r>
            <a:r>
              <a:rPr lang="en-US" altLang="zh-CN" sz="2200" dirty="0">
                <a:solidFill>
                  <a:srgbClr val="FF0000"/>
                </a:solidFill>
                <a:latin typeface="Times New Roman" panose="02020603050405020304" pitchFamily="18" charset="0"/>
                <a:ea typeface="+mn-ea"/>
                <a:cs typeface="+mn-cs"/>
                <a:sym typeface="+mn-lt"/>
              </a:rPr>
              <a:t>.” (page)</a:t>
            </a:r>
            <a:r>
              <a:rPr lang="zh-CN" altLang="en-US" sz="2200" dirty="0">
                <a:solidFill>
                  <a:srgbClr val="FF0000"/>
                </a:solidFill>
                <a:latin typeface="Times New Roman" panose="02020603050405020304" pitchFamily="18" charset="0"/>
                <a:ea typeface="+mn-ea"/>
                <a:cs typeface="+mn-cs"/>
                <a:sym typeface="+mn-lt"/>
              </a:rPr>
              <a:t>这一符号</a:t>
            </a:r>
            <a:r>
              <a:rPr lang="zh-CN" altLang="en-US" sz="2200" dirty="0">
                <a:solidFill>
                  <a:schemeClr val="tx1"/>
                </a:solidFill>
                <a:latin typeface="Times New Roman" panose="02020603050405020304" pitchFamily="18" charset="0"/>
                <a:ea typeface="+mn-ea"/>
                <a:cs typeface="+mn-cs"/>
                <a:sym typeface="+mn-lt"/>
              </a:rPr>
              <a:t>。我们先看下面的</a:t>
            </a:r>
            <a:r>
              <a:rPr lang="zh-CN" altLang="en-US" sz="2200" dirty="0" smtClean="0">
                <a:solidFill>
                  <a:schemeClr val="tx1"/>
                </a:solidFill>
                <a:latin typeface="Times New Roman" panose="02020603050405020304" pitchFamily="18" charset="0"/>
                <a:ea typeface="+mn-ea"/>
                <a:cs typeface="+mn-cs"/>
                <a:sym typeface="+mn-lt"/>
              </a:rPr>
              <a:t>例子</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Watson, P. (1997, July 1). Dawn of new Hong Kong. Toronto Star pp. A1, A12.</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在上例里，“</a:t>
            </a:r>
            <a:r>
              <a:rPr lang="en-US" altLang="zh-CN" sz="2200" dirty="0">
                <a:solidFill>
                  <a:schemeClr val="tx1"/>
                </a:solidFill>
                <a:latin typeface="Times New Roman" panose="02020603050405020304" pitchFamily="18" charset="0"/>
                <a:ea typeface="+mn-ea"/>
                <a:cs typeface="+mn-cs"/>
                <a:sym typeface="+mn-lt"/>
              </a:rPr>
              <a:t>A”</a:t>
            </a:r>
            <a:r>
              <a:rPr lang="zh-CN" altLang="en-US" sz="2200" dirty="0">
                <a:solidFill>
                  <a:schemeClr val="tx1"/>
                </a:solidFill>
                <a:latin typeface="Times New Roman" panose="02020603050405020304" pitchFamily="18" charset="0"/>
                <a:ea typeface="+mn-ea"/>
                <a:cs typeface="+mn-cs"/>
                <a:sym typeface="+mn-lt"/>
              </a:rPr>
              <a:t>指</a:t>
            </a:r>
            <a:r>
              <a:rPr lang="en-US" altLang="zh-CN" sz="2200" dirty="0">
                <a:solidFill>
                  <a:schemeClr val="tx1"/>
                </a:solidFill>
                <a:latin typeface="Times New Roman" panose="02020603050405020304" pitchFamily="18" charset="0"/>
                <a:ea typeface="+mn-ea"/>
                <a:cs typeface="+mn-cs"/>
                <a:sym typeface="+mn-lt"/>
              </a:rPr>
              <a:t>Section A</a:t>
            </a:r>
            <a:r>
              <a:rPr lang="zh-CN" altLang="en-US" sz="2200" dirty="0">
                <a:solidFill>
                  <a:schemeClr val="tx1"/>
                </a:solidFill>
                <a:latin typeface="Times New Roman" panose="02020603050405020304" pitchFamily="18" charset="0"/>
                <a:ea typeface="+mn-ea"/>
                <a:cs typeface="+mn-cs"/>
                <a:sym typeface="+mn-lt"/>
              </a:rPr>
              <a:t>，西方许多报纸按内容分成不同的</a:t>
            </a:r>
            <a:r>
              <a:rPr lang="en-US" altLang="zh-CN" sz="2200" dirty="0">
                <a:solidFill>
                  <a:schemeClr val="tx1"/>
                </a:solidFill>
                <a:latin typeface="Times New Roman" panose="02020603050405020304" pitchFamily="18" charset="0"/>
                <a:ea typeface="+mn-ea"/>
                <a:cs typeface="+mn-cs"/>
                <a:sym typeface="+mn-lt"/>
              </a:rPr>
              <a:t>Section</a:t>
            </a:r>
            <a:r>
              <a:rPr lang="zh-CN" altLang="en-US" sz="2200" dirty="0">
                <a:solidFill>
                  <a:schemeClr val="tx1"/>
                </a:solidFill>
                <a:latin typeface="Times New Roman" panose="02020603050405020304" pitchFamily="18" charset="0"/>
                <a:ea typeface="+mn-ea"/>
                <a:cs typeface="+mn-cs"/>
                <a:sym typeface="+mn-lt"/>
              </a:rPr>
              <a:t>。本例里的 </a:t>
            </a:r>
            <a:r>
              <a:rPr lang="en-US" altLang="zh-CN" sz="2200" dirty="0">
                <a:solidFill>
                  <a:schemeClr val="tx1"/>
                </a:solidFill>
                <a:latin typeface="Times New Roman" panose="02020603050405020304" pitchFamily="18" charset="0"/>
                <a:ea typeface="+mn-ea"/>
                <a:cs typeface="+mn-cs"/>
                <a:sym typeface="+mn-lt"/>
              </a:rPr>
              <a:t>Dawn of new Hong Kong</a:t>
            </a:r>
            <a:r>
              <a:rPr lang="zh-CN" altLang="en-US" sz="2200" dirty="0">
                <a:solidFill>
                  <a:schemeClr val="tx1"/>
                </a:solidFill>
                <a:latin typeface="Times New Roman" panose="02020603050405020304" pitchFamily="18" charset="0"/>
                <a:ea typeface="+mn-ea"/>
                <a:cs typeface="+mn-cs"/>
                <a:sym typeface="+mn-lt"/>
              </a:rPr>
              <a:t>一文，发表在</a:t>
            </a:r>
            <a:r>
              <a:rPr lang="en-US" altLang="zh-CN" sz="2200" dirty="0">
                <a:solidFill>
                  <a:schemeClr val="tx1"/>
                </a:solidFill>
                <a:latin typeface="Times New Roman" panose="02020603050405020304" pitchFamily="18" charset="0"/>
                <a:ea typeface="+mn-ea"/>
                <a:cs typeface="+mn-cs"/>
                <a:sym typeface="+mn-lt"/>
              </a:rPr>
              <a:t>A1</a:t>
            </a:r>
            <a:r>
              <a:rPr lang="zh-CN" altLang="en-US" sz="2200" dirty="0">
                <a:solidFill>
                  <a:schemeClr val="tx1"/>
                </a:solidFill>
                <a:latin typeface="Times New Roman" panose="02020603050405020304" pitchFamily="18" charset="0"/>
                <a:ea typeface="+mn-ea"/>
                <a:cs typeface="+mn-cs"/>
                <a:sym typeface="+mn-lt"/>
              </a:rPr>
              <a:t>和</a:t>
            </a:r>
            <a:r>
              <a:rPr lang="en-US" altLang="zh-CN" sz="2200" dirty="0">
                <a:solidFill>
                  <a:schemeClr val="tx1"/>
                </a:solidFill>
                <a:latin typeface="Times New Roman" panose="02020603050405020304" pitchFamily="18" charset="0"/>
                <a:ea typeface="+mn-ea"/>
                <a:cs typeface="+mn-cs"/>
                <a:sym typeface="+mn-lt"/>
              </a:rPr>
              <a:t>A12</a:t>
            </a:r>
            <a:r>
              <a:rPr lang="zh-CN" altLang="en-US" sz="2200" dirty="0">
                <a:solidFill>
                  <a:schemeClr val="tx1"/>
                </a:solidFill>
                <a:latin typeface="Times New Roman" panose="02020603050405020304" pitchFamily="18" charset="0"/>
                <a:ea typeface="+mn-ea"/>
                <a:cs typeface="+mn-cs"/>
                <a:sym typeface="+mn-lt"/>
              </a:rPr>
              <a:t>这两页里。如文章只有一个</a:t>
            </a:r>
            <a:r>
              <a:rPr lang="en-US" altLang="zh-CN" sz="2200" dirty="0">
                <a:solidFill>
                  <a:schemeClr val="tx1"/>
                </a:solidFill>
                <a:latin typeface="Times New Roman" panose="02020603050405020304" pitchFamily="18" charset="0"/>
                <a:ea typeface="+mn-ea"/>
                <a:cs typeface="+mn-cs"/>
                <a:sym typeface="+mn-lt"/>
              </a:rPr>
              <a:t>Section</a:t>
            </a:r>
            <a:r>
              <a:rPr lang="zh-CN" altLang="en-US" sz="2200" dirty="0">
                <a:solidFill>
                  <a:schemeClr val="tx1"/>
                </a:solidFill>
                <a:latin typeface="Times New Roman" panose="02020603050405020304" pitchFamily="18" charset="0"/>
                <a:ea typeface="+mn-ea"/>
                <a:cs typeface="+mn-cs"/>
                <a:sym typeface="+mn-lt"/>
              </a:rPr>
              <a:t>，用 </a:t>
            </a:r>
            <a:r>
              <a:rPr lang="en-US" altLang="zh-CN" sz="2200" dirty="0" smtClean="0">
                <a:solidFill>
                  <a:schemeClr val="tx1"/>
                </a:solidFill>
                <a:latin typeface="Times" pitchFamily="2" charset="0"/>
                <a:cs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p</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就行了</a:t>
            </a:r>
            <a:r>
              <a:rPr lang="en-US" altLang="zh-CN"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注意</a:t>
            </a:r>
            <a:r>
              <a:rPr lang="en-US" altLang="zh-CN" sz="2200" dirty="0" smtClean="0">
                <a:solidFill>
                  <a:schemeClr val="tx1"/>
                </a:solidFill>
                <a:latin typeface="Times" pitchFamily="2" charset="0"/>
                <a:cs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p</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后有一句点</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。页数在一页之上，需用</a:t>
            </a:r>
            <a:r>
              <a:rPr lang="en-US" altLang="zh-CN" sz="2200" dirty="0">
                <a:solidFill>
                  <a:schemeClr val="tx1"/>
                </a:solidFill>
                <a:latin typeface="Times New Roman" panose="02020603050405020304" pitchFamily="18" charset="0"/>
                <a:ea typeface="+mn-ea"/>
                <a:cs typeface="+mn-cs"/>
                <a:sym typeface="+mn-lt"/>
              </a:rPr>
              <a:t>pp.(</a:t>
            </a:r>
            <a:r>
              <a:rPr lang="zh-CN" altLang="en-US" sz="2200" dirty="0">
                <a:solidFill>
                  <a:schemeClr val="tx1"/>
                </a:solidFill>
                <a:latin typeface="Times New Roman" panose="02020603050405020304" pitchFamily="18" charset="0"/>
                <a:ea typeface="+mn-ea"/>
                <a:cs typeface="+mn-cs"/>
                <a:sym typeface="+mn-lt"/>
              </a:rPr>
              <a:t>注意第二</a:t>
            </a:r>
            <a:r>
              <a:rPr lang="zh-CN" altLang="en-US" sz="2200" dirty="0" smtClean="0">
                <a:solidFill>
                  <a:schemeClr val="tx1"/>
                </a:solidFill>
                <a:latin typeface="Times New Roman" panose="02020603050405020304" pitchFamily="18" charset="0"/>
                <a:ea typeface="+mn-ea"/>
                <a:cs typeface="+mn-cs"/>
                <a:sym typeface="+mn-lt"/>
              </a:rPr>
              <a:t>个</a:t>
            </a:r>
            <a:r>
              <a:rPr lang="en-US" altLang="zh-CN" sz="2200" dirty="0" smtClean="0">
                <a:solidFill>
                  <a:schemeClr val="tx1"/>
                </a:solidFill>
                <a:latin typeface="Times" pitchFamily="2" charset="0"/>
                <a:cs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mn-cs"/>
                <a:sym typeface="+mn-lt"/>
              </a:rPr>
              <a:t>p</a:t>
            </a:r>
            <a:r>
              <a:rPr lang="en-US" altLang="zh-CN"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后句点</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。如果文章的页数是连续的，假使</a:t>
            </a:r>
            <a:r>
              <a:rPr lang="en-US" altLang="zh-CN" sz="2200" dirty="0">
                <a:solidFill>
                  <a:schemeClr val="tx1"/>
                </a:solidFill>
                <a:latin typeface="Times New Roman" panose="02020603050405020304" pitchFamily="18" charset="0"/>
                <a:ea typeface="+mn-ea"/>
                <a:cs typeface="+mn-cs"/>
                <a:sym typeface="+mn-lt"/>
              </a:rPr>
              <a:t>Dawn of new Hong Kong</a:t>
            </a:r>
            <a:r>
              <a:rPr lang="zh-CN" altLang="en-US" sz="2200" dirty="0">
                <a:solidFill>
                  <a:schemeClr val="tx1"/>
                </a:solidFill>
                <a:latin typeface="Times New Roman" panose="02020603050405020304" pitchFamily="18" charset="0"/>
                <a:ea typeface="+mn-ea"/>
                <a:cs typeface="+mn-cs"/>
                <a:sym typeface="+mn-lt"/>
              </a:rPr>
              <a:t>是发表在</a:t>
            </a:r>
            <a:r>
              <a:rPr lang="en-US" altLang="zh-CN" sz="2200" dirty="0">
                <a:solidFill>
                  <a:schemeClr val="tx1"/>
                </a:solidFill>
                <a:latin typeface="Times New Roman" panose="02020603050405020304" pitchFamily="18" charset="0"/>
                <a:ea typeface="+mn-ea"/>
                <a:cs typeface="+mn-cs"/>
                <a:sym typeface="+mn-lt"/>
              </a:rPr>
              <a:t>Section A </a:t>
            </a:r>
            <a:r>
              <a:rPr lang="zh-CN" altLang="en-US" sz="2200" dirty="0">
                <a:solidFill>
                  <a:schemeClr val="tx1"/>
                </a:solidFill>
                <a:latin typeface="Times New Roman" panose="02020603050405020304" pitchFamily="18" charset="0"/>
                <a:ea typeface="+mn-ea"/>
                <a:cs typeface="+mn-cs"/>
                <a:sym typeface="+mn-lt"/>
              </a:rPr>
              <a:t>的</a:t>
            </a:r>
            <a:r>
              <a:rPr lang="zh-CN" altLang="en-US" sz="2200" dirty="0" smtClean="0">
                <a:solidFill>
                  <a:schemeClr val="tx1"/>
                </a:solidFill>
                <a:latin typeface="Times New Roman" panose="02020603050405020304" pitchFamily="18" charset="0"/>
                <a:ea typeface="+mn-ea"/>
                <a:cs typeface="+mn-cs"/>
                <a:sym typeface="+mn-lt"/>
              </a:rPr>
              <a:t>第一</a:t>
            </a:r>
            <a:r>
              <a:rPr lang="zh-CN" altLang="en-US" sz="2200" dirty="0">
                <a:solidFill>
                  <a:schemeClr val="tx1"/>
                </a:solidFill>
                <a:latin typeface="Times New Roman" panose="02020603050405020304" pitchFamily="18" charset="0"/>
                <a:ea typeface="+mn-ea"/>
                <a:cs typeface="+mn-cs"/>
                <a:sym typeface="+mn-lt"/>
              </a:rPr>
              <a:t>到第十二页，那么可以这样来</a:t>
            </a:r>
            <a:r>
              <a:rPr lang="zh-CN" altLang="en-US" sz="2200" dirty="0" smtClean="0">
                <a:solidFill>
                  <a:schemeClr val="tx1"/>
                </a:solidFill>
                <a:latin typeface="Times New Roman" panose="02020603050405020304" pitchFamily="18" charset="0"/>
                <a:ea typeface="+mn-ea"/>
                <a:cs typeface="+mn-cs"/>
                <a:sym typeface="+mn-lt"/>
              </a:rPr>
              <a:t>表示</a:t>
            </a:r>
            <a:r>
              <a:rPr lang="zh-CN" altLang="en-US" sz="2200" dirty="0">
                <a:solidFill>
                  <a:schemeClr val="tx1"/>
                </a:solidFill>
                <a:latin typeface="Times New Roman" panose="02020603050405020304" pitchFamily="18" charset="0"/>
                <a:ea typeface="+mn-ea"/>
                <a:cs typeface="+mn-cs"/>
                <a:sym typeface="+mn-lt"/>
              </a:rPr>
              <a:t>：</a:t>
            </a:r>
            <a:r>
              <a:rPr lang="en-US" altLang="zh-CN" sz="2200" dirty="0" smtClean="0">
                <a:solidFill>
                  <a:schemeClr val="tx1"/>
                </a:solidFill>
                <a:latin typeface="Times New Roman" panose="02020603050405020304" pitchFamily="18" charset="0"/>
                <a:ea typeface="+mn-ea"/>
                <a:cs typeface="+mn-cs"/>
                <a:sym typeface="+mn-lt"/>
              </a:rPr>
              <a:t>pp</a:t>
            </a:r>
            <a:r>
              <a:rPr lang="en-US" altLang="zh-CN" sz="2200" dirty="0">
                <a:solidFill>
                  <a:schemeClr val="tx1"/>
                </a:solidFill>
                <a:latin typeface="Times New Roman" panose="02020603050405020304" pitchFamily="18" charset="0"/>
                <a:ea typeface="+mn-ea"/>
                <a:cs typeface="+mn-cs"/>
                <a:sym typeface="+mn-lt"/>
              </a:rPr>
              <a:t>. A1-A12</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p:txBody>
      </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2" y="183880"/>
            <a:ext cx="8219337" cy="652366"/>
          </a:xfrm>
        </p:spPr>
        <p:txBody>
          <a:bodyPr>
            <a:normAutofit/>
          </a:bodyPr>
          <a:lstStyle/>
          <a:p>
            <a:r>
              <a:rPr kumimoji="1" lang="en-US" altLang="zh-CN" dirty="0">
                <a:cs typeface="+mn-ea"/>
                <a:sym typeface="+mn-lt"/>
              </a:rPr>
              <a:t>5.3 </a:t>
            </a:r>
            <a:r>
              <a:rPr kumimoji="1" lang="zh-CN" altLang="en-US" dirty="0">
                <a:cs typeface="+mn-ea"/>
                <a:sym typeface="+mn-lt"/>
              </a:rPr>
              <a:t>参考书目单 </a:t>
            </a:r>
            <a:r>
              <a:rPr kumimoji="1" lang="en-US" altLang="zh-CN" dirty="0">
                <a:cs typeface="+mn-ea"/>
                <a:sym typeface="+mn-lt"/>
              </a:rPr>
              <a:t>Reference list</a:t>
            </a:r>
            <a:endParaRPr lang="zh-CN" altLang="en-US" dirty="0"/>
          </a:p>
        </p:txBody>
      </p:sp>
    </p:spTree>
    <p:extLst>
      <p:ext uri="{BB962C8B-B14F-4D97-AF65-F5344CB8AC3E}">
        <p14:creationId xmlns:p14="http://schemas.microsoft.com/office/powerpoint/2010/main" val="18314875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2" end="2"/>
                                            </p:txEl>
                                          </p:spTgt>
                                        </p:tgtEl>
                                        <p:attrNameLst>
                                          <p:attrName>style.visibility</p:attrName>
                                        </p:attrNameLst>
                                      </p:cBhvr>
                                      <p:to>
                                        <p:strVal val="visible"/>
                                      </p:to>
                                    </p:set>
                                    <p:anim calcmode="lin" valueType="num">
                                      <p:cBhvr additive="base">
                                        <p:cTn id="7"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xEl>
                                              <p:pRg st="3" end="3"/>
                                            </p:txEl>
                                          </p:spTgt>
                                        </p:tgtEl>
                                        <p:attrNameLst>
                                          <p:attrName>style.visibility</p:attrName>
                                        </p:attrNameLst>
                                      </p:cBhvr>
                                      <p:to>
                                        <p:strVal val="visible"/>
                                      </p:to>
                                    </p:set>
                                    <p:anim calcmode="lin" valueType="num">
                                      <p:cBhvr additive="base">
                                        <p:cTn id="11"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
                                            <p:txEl>
                                              <p:pRg st="4" end="4"/>
                                            </p:txEl>
                                          </p:spTgt>
                                        </p:tgtEl>
                                        <p:attrNameLst>
                                          <p:attrName>style.visibility</p:attrName>
                                        </p:attrNameLst>
                                      </p:cBhvr>
                                      <p:to>
                                        <p:strVal val="visible"/>
                                      </p:to>
                                    </p:set>
                                    <p:anim calcmode="lin" valueType="num">
                                      <p:cBhvr additive="base">
                                        <p:cTn id="15"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445581"/>
            <a:ext cx="12192000" cy="497541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ea typeface="+mn-ea"/>
                <a:cs typeface="+mn-cs"/>
                <a:sym typeface="+mn-lt"/>
              </a:rPr>
              <a:t>5.  </a:t>
            </a:r>
            <a:r>
              <a:rPr lang="zh-CN" altLang="en-US" sz="2200" dirty="0">
                <a:solidFill>
                  <a:srgbClr val="FF0000"/>
                </a:solidFill>
                <a:latin typeface="Times New Roman" panose="02020603050405020304" pitchFamily="18" charset="0"/>
                <a:ea typeface="+mn-ea"/>
                <a:cs typeface="+mn-cs"/>
                <a:sym typeface="+mn-lt"/>
              </a:rPr>
              <a:t>未正式发表的博士或硕士论文</a:t>
            </a:r>
            <a:r>
              <a:rPr lang="en-US" altLang="zh-CN" sz="2200" dirty="0">
                <a:solidFill>
                  <a:srgbClr val="FF0000"/>
                </a:solidFill>
                <a:latin typeface="Times New Roman" panose="02020603050405020304" pitchFamily="18" charset="0"/>
                <a:ea typeface="+mn-ea"/>
                <a:cs typeface="+mn-cs"/>
                <a:sym typeface="+mn-lt"/>
              </a:rPr>
              <a:t>(unpublished doctoral dissertations or master’s theses)</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未正式发表的博士或硕士论文，格式基本上和书本一样。请看</a:t>
            </a:r>
            <a:r>
              <a:rPr lang="zh-CN" altLang="en-US" sz="2200" dirty="0" smtClean="0">
                <a:solidFill>
                  <a:schemeClr val="tx1"/>
                </a:solidFill>
                <a:latin typeface="Times New Roman" panose="02020603050405020304" pitchFamily="18" charset="0"/>
                <a:ea typeface="+mn-ea"/>
                <a:cs typeface="+mn-cs"/>
                <a:sym typeface="+mn-lt"/>
              </a:rPr>
              <a:t>下例</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Hu, J. (1997). Unpublished doctoral dissertation, Tongji University, Shanghai, China.</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这里要注意的</a:t>
            </a:r>
            <a:r>
              <a:rPr lang="zh-CN" altLang="en-US" sz="2200" dirty="0" smtClean="0">
                <a:solidFill>
                  <a:schemeClr val="tx1"/>
                </a:solidFill>
                <a:latin typeface="Times New Roman" panose="02020603050405020304" pitchFamily="18" charset="0"/>
                <a:ea typeface="+mn-ea"/>
                <a:cs typeface="+mn-cs"/>
                <a:sym typeface="+mn-lt"/>
              </a:rPr>
              <a:t>是</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从</a:t>
            </a:r>
            <a:r>
              <a:rPr lang="zh-CN" altLang="en-US" sz="2200" dirty="0">
                <a:solidFill>
                  <a:srgbClr val="FF0000"/>
                </a:solidFill>
                <a:latin typeface="Times New Roman" panose="02020603050405020304" pitchFamily="18" charset="0"/>
                <a:ea typeface="+mn-ea"/>
                <a:cs typeface="+mn-cs"/>
                <a:sym typeface="+mn-lt"/>
              </a:rPr>
              <a:t>“</a:t>
            </a:r>
            <a:r>
              <a:rPr lang="en-US" altLang="zh-CN" sz="2200" dirty="0">
                <a:solidFill>
                  <a:srgbClr val="FF0000"/>
                </a:solidFill>
                <a:latin typeface="Times New Roman" panose="02020603050405020304" pitchFamily="18" charset="0"/>
                <a:ea typeface="+mn-ea"/>
                <a:cs typeface="+mn-cs"/>
                <a:sym typeface="+mn-lt"/>
              </a:rPr>
              <a:t>Unpublished”</a:t>
            </a:r>
            <a:r>
              <a:rPr lang="zh-CN" altLang="en-US" sz="2200" dirty="0">
                <a:solidFill>
                  <a:srgbClr val="FF0000"/>
                </a:solidFill>
                <a:latin typeface="Times New Roman" panose="02020603050405020304" pitchFamily="18" charset="0"/>
                <a:ea typeface="+mn-ea"/>
                <a:cs typeface="+mn-cs"/>
                <a:sym typeface="+mn-lt"/>
              </a:rPr>
              <a:t>开始，均用逗号，直至最后，才用句号</a:t>
            </a:r>
            <a:r>
              <a:rPr lang="zh-CN" altLang="en-US" sz="2200" dirty="0">
                <a:solidFill>
                  <a:schemeClr val="tx1"/>
                </a:solidFill>
                <a:latin typeface="Times New Roman" panose="02020603050405020304" pitchFamily="18" charset="0"/>
                <a:ea typeface="+mn-ea"/>
                <a:cs typeface="+mn-cs"/>
                <a:sym typeface="+mn-lt"/>
              </a:rPr>
              <a:t>。此外，</a:t>
            </a:r>
            <a:r>
              <a:rPr lang="zh-CN" altLang="en-US" sz="2200" dirty="0">
                <a:solidFill>
                  <a:srgbClr val="FF0000"/>
                </a:solidFill>
                <a:latin typeface="Times New Roman" panose="02020603050405020304" pitchFamily="18" charset="0"/>
                <a:ea typeface="+mn-ea"/>
                <a:cs typeface="+mn-cs"/>
                <a:sym typeface="+mn-lt"/>
              </a:rPr>
              <a:t>博士或硕士论文如不是在美国大学里做的，要写入该大学所在的城市和国家</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p:txBody>
      </p:sp>
      <p:sp>
        <p:nvSpPr>
          <p:cNvPr id="11" name="文本占位符 2">
            <a:extLst>
              <a:ext uri="{FF2B5EF4-FFF2-40B4-BE49-F238E27FC236}">
                <a16:creationId xmlns:a16="http://schemas.microsoft.com/office/drawing/2014/main" id="{2C42A372-1051-4F4E-9804-B44869110545}"/>
              </a:ext>
            </a:extLst>
          </p:cNvPr>
          <p:cNvSpPr>
            <a:spLocks noGrp="1"/>
          </p:cNvSpPr>
          <p:nvPr>
            <p:ph type="body" sz="quarter" idx="13"/>
          </p:nvPr>
        </p:nvSpPr>
        <p:spPr>
          <a:xfrm>
            <a:off x="937362" y="183880"/>
            <a:ext cx="8219337" cy="652366"/>
          </a:xfrm>
        </p:spPr>
        <p:txBody>
          <a:bodyPr>
            <a:normAutofit/>
          </a:bodyPr>
          <a:lstStyle/>
          <a:p>
            <a:r>
              <a:rPr kumimoji="1" lang="en-US" altLang="zh-CN" dirty="0">
                <a:cs typeface="+mn-ea"/>
                <a:sym typeface="+mn-lt"/>
              </a:rPr>
              <a:t>5.3 </a:t>
            </a:r>
            <a:r>
              <a:rPr kumimoji="1" lang="zh-CN" altLang="en-US" dirty="0">
                <a:cs typeface="+mn-ea"/>
                <a:sym typeface="+mn-lt"/>
              </a:rPr>
              <a:t>参考书目单 </a:t>
            </a:r>
            <a:r>
              <a:rPr kumimoji="1" lang="en-US" altLang="zh-CN" dirty="0">
                <a:cs typeface="+mn-ea"/>
                <a:sym typeface="+mn-lt"/>
              </a:rPr>
              <a:t>Reference list</a:t>
            </a:r>
            <a:endParaRPr lang="zh-CN" altLang="en-US" dirty="0"/>
          </a:p>
        </p:txBody>
      </p:sp>
    </p:spTree>
    <p:extLst>
      <p:ext uri="{BB962C8B-B14F-4D97-AF65-F5344CB8AC3E}">
        <p14:creationId xmlns:p14="http://schemas.microsoft.com/office/powerpoint/2010/main" val="3737758750"/>
      </p:ext>
    </p:extLst>
  </p:cSld>
  <p:clrMapOvr>
    <a:masterClrMapping/>
  </p:clrMapOvr>
  <p:transition spd="slow">
    <p:push dir="u"/>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1808893"/>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The following is a sample of the research paper written by a student, using the MLA style. Read the research paper carefully so that you can have a good idea of the format and organizational structure of the research paper. After that, try to convert the MLA documentation style into the APA documentation style, making any changes as needed.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35719" y="2660168"/>
            <a:ext cx="12156281" cy="3816429"/>
          </a:xfrm>
          <a:prstGeom prst="rect">
            <a:avLst/>
          </a:prstGeom>
          <a:solidFill>
            <a:schemeClr val="bg1"/>
          </a:solidFill>
        </p:spPr>
        <p:txBody>
          <a:bodyPr wrap="square">
            <a:spAutoFit/>
          </a:bodyPr>
          <a:lstStyle/>
          <a:p>
            <a:pPr algn="ctr"/>
            <a:r>
              <a:rPr lang="en-US" altLang="zh-CN" sz="2200" dirty="0">
                <a:latin typeface="Times" pitchFamily="2" charset="0"/>
              </a:rPr>
              <a:t>The Republican Campaign of 1984 </a:t>
            </a:r>
          </a:p>
          <a:p>
            <a:pPr algn="ctr"/>
            <a:r>
              <a:rPr lang="en-US" altLang="zh-CN" sz="2200" dirty="0">
                <a:latin typeface="Times" pitchFamily="2" charset="0"/>
              </a:rPr>
              <a:t>Arisa Yoshida</a:t>
            </a:r>
            <a:br>
              <a:rPr lang="en-US" altLang="zh-CN" sz="2200" dirty="0">
                <a:latin typeface="Times" pitchFamily="2" charset="0"/>
              </a:rPr>
            </a:br>
            <a:r>
              <a:rPr lang="en-US" altLang="zh-CN" sz="2200" dirty="0">
                <a:latin typeface="Times" pitchFamily="2" charset="0"/>
              </a:rPr>
              <a:t>Uses of Language 1 </a:t>
            </a:r>
          </a:p>
          <a:p>
            <a:pPr algn="ctr"/>
            <a:r>
              <a:rPr lang="en-US" altLang="zh-CN" sz="2200" dirty="0">
                <a:latin typeface="Times" pitchFamily="2" charset="0"/>
              </a:rPr>
              <a:t>Professor: Dr. Marcella Frank </a:t>
            </a:r>
          </a:p>
          <a:p>
            <a:pPr algn="ctr"/>
            <a:r>
              <a:rPr lang="en-US" altLang="zh-CN" sz="2200" dirty="0">
                <a:latin typeface="Times" pitchFamily="2" charset="0"/>
              </a:rPr>
              <a:t>April 13, 2008 </a:t>
            </a:r>
          </a:p>
          <a:p>
            <a:r>
              <a:rPr lang="en-US" altLang="zh-CN" sz="2200" dirty="0">
                <a:latin typeface="Times" pitchFamily="2" charset="0"/>
              </a:rPr>
              <a:t>Outline</a:t>
            </a:r>
            <a:br>
              <a:rPr lang="en-US" altLang="zh-CN" sz="2200" dirty="0">
                <a:latin typeface="Times" pitchFamily="2" charset="0"/>
              </a:rPr>
            </a:br>
            <a:r>
              <a:rPr lang="zh-CN" altLang="en-US" sz="2200" dirty="0">
                <a:latin typeface="Times" pitchFamily="2" charset="0"/>
              </a:rPr>
              <a:t>      </a:t>
            </a:r>
            <a:r>
              <a:rPr lang="en-US" altLang="zh-CN" sz="2200" dirty="0">
                <a:latin typeface="Times" pitchFamily="2" charset="0"/>
              </a:rPr>
              <a:t>Thesis: The Republicans thoroughly capitalized on television in their 1984 “image campaign.”</a:t>
            </a:r>
            <a:r>
              <a:rPr lang="zh-CN" altLang="en-US" sz="2200" dirty="0">
                <a:latin typeface="Times" pitchFamily="2" charset="0"/>
              </a:rPr>
              <a:t> </a:t>
            </a:r>
            <a:r>
              <a:rPr lang="en-US" altLang="zh-CN" sz="2200" dirty="0">
                <a:latin typeface="Times" pitchFamily="2" charset="0"/>
              </a:rPr>
              <a:t>Introduction: The 1984 television-oriented presidential campaign</a:t>
            </a:r>
            <a:br>
              <a:rPr lang="en-US" altLang="zh-CN" sz="2200" dirty="0">
                <a:latin typeface="Times" pitchFamily="2" charset="0"/>
              </a:rPr>
            </a:br>
            <a:r>
              <a:rPr lang="zh-CN" altLang="en-US" sz="2200" dirty="0">
                <a:latin typeface="Times" pitchFamily="2" charset="0"/>
              </a:rPr>
              <a:t>      </a:t>
            </a:r>
            <a:r>
              <a:rPr lang="en-US" altLang="zh-CN" sz="2200" dirty="0">
                <a:latin typeface="Times" pitchFamily="2" charset="0"/>
              </a:rPr>
              <a:t>I. Reagan’s strength </a:t>
            </a:r>
          </a:p>
          <a:p>
            <a:r>
              <a:rPr lang="zh-CN" altLang="en-US" sz="2200" dirty="0">
                <a:latin typeface="Times" pitchFamily="2" charset="0"/>
              </a:rPr>
              <a:t>         </a:t>
            </a:r>
            <a:r>
              <a:rPr lang="en-US" altLang="zh-CN" sz="2200" dirty="0">
                <a:latin typeface="Times" pitchFamily="2" charset="0"/>
              </a:rPr>
              <a:t>A. The favorable political and economic environment </a:t>
            </a:r>
          </a:p>
          <a:p>
            <a:r>
              <a:rPr lang="zh-CN" altLang="en-US" sz="2200" dirty="0">
                <a:latin typeface="Times" pitchFamily="2" charset="0"/>
              </a:rPr>
              <a:t>         </a:t>
            </a:r>
            <a:r>
              <a:rPr lang="en-US" altLang="zh-CN" sz="2200" dirty="0">
                <a:latin typeface="Times" pitchFamily="2" charset="0"/>
              </a:rPr>
              <a:t>B. His personal advantages</a:t>
            </a:r>
          </a:p>
        </p:txBody>
      </p:sp>
      <p:sp>
        <p:nvSpPr>
          <p:cNvPr id="15" name="动作按钮: 后退或前一项 14">
            <a:hlinkClick r:id="rId3" action="ppaction://hlinksldjump" highlightClick="1"/>
            <a:extLst>
              <a:ext uri="{FF2B5EF4-FFF2-40B4-BE49-F238E27FC236}">
                <a16:creationId xmlns:a16="http://schemas.microsoft.com/office/drawing/2014/main" id="{213D26EF-BB7C-4DCB-B9E4-1943AFA785E2}"/>
              </a:ext>
            </a:extLst>
          </p:cNvPr>
          <p:cNvSpPr/>
          <p:nvPr/>
        </p:nvSpPr>
        <p:spPr>
          <a:xfrm>
            <a:off x="7457890" y="16500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63285901"/>
      </p:ext>
    </p:extLst>
  </p:cSld>
  <p:clrMapOvr>
    <a:masterClrMapping/>
  </p:clrMapOvr>
  <p:transition spd="slow">
    <p:push dir="u"/>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35719" y="1212368"/>
            <a:ext cx="12263438" cy="4493538"/>
          </a:xfrm>
          <a:prstGeom prst="rect">
            <a:avLst/>
          </a:prstGeom>
          <a:solidFill>
            <a:schemeClr val="bg1"/>
          </a:solidFill>
        </p:spPr>
        <p:txBody>
          <a:bodyPr wrap="square">
            <a:spAutoFit/>
          </a:bodyPr>
          <a:lstStyle/>
          <a:p>
            <a:r>
              <a:rPr lang="zh-CN" altLang="en-US" sz="2200" dirty="0">
                <a:latin typeface="Times" pitchFamily="2" charset="0"/>
              </a:rPr>
              <a:t>    </a:t>
            </a:r>
            <a:r>
              <a:rPr lang="en-US" altLang="zh-CN" sz="2200" dirty="0">
                <a:latin typeface="Times" pitchFamily="2" charset="0"/>
              </a:rPr>
              <a:t>II. How Reagan overcame his disadvantages </a:t>
            </a:r>
          </a:p>
          <a:p>
            <a:r>
              <a:rPr lang="zh-CN" altLang="en-US" sz="2200" dirty="0">
                <a:latin typeface="Times" pitchFamily="2" charset="0"/>
              </a:rPr>
              <a:t>         </a:t>
            </a:r>
            <a:r>
              <a:rPr lang="en-US" altLang="zh-CN" sz="2200" dirty="0">
                <a:latin typeface="Times" pitchFamily="2" charset="0"/>
              </a:rPr>
              <a:t>A. Some disadvantages he started with </a:t>
            </a:r>
          </a:p>
          <a:p>
            <a:r>
              <a:rPr lang="zh-CN" altLang="en-US" sz="2200" dirty="0">
                <a:latin typeface="Times" pitchFamily="2" charset="0"/>
              </a:rPr>
              <a:t>         </a:t>
            </a:r>
            <a:r>
              <a:rPr lang="en-US" altLang="zh-CN" sz="2200" dirty="0">
                <a:latin typeface="Times" pitchFamily="2" charset="0"/>
              </a:rPr>
              <a:t>B. His breakthrough from these disadvantages </a:t>
            </a:r>
          </a:p>
          <a:p>
            <a:r>
              <a:rPr lang="zh-CN" altLang="en-US" sz="2200" dirty="0">
                <a:latin typeface="Times" pitchFamily="2" charset="0"/>
              </a:rPr>
              <a:t>    </a:t>
            </a:r>
            <a:r>
              <a:rPr lang="en-US" altLang="zh-CN" sz="2200" dirty="0">
                <a:latin typeface="Times" pitchFamily="2" charset="0"/>
              </a:rPr>
              <a:t>III. The Republican “image” campaign </a:t>
            </a:r>
          </a:p>
          <a:p>
            <a:r>
              <a:rPr lang="zh-CN" altLang="en-US" sz="2200" dirty="0">
                <a:latin typeface="Times" pitchFamily="2" charset="0"/>
              </a:rPr>
              <a:t>         </a:t>
            </a:r>
            <a:r>
              <a:rPr lang="en-US" altLang="zh-CN" sz="2200" dirty="0">
                <a:latin typeface="Times" pitchFamily="2" charset="0"/>
              </a:rPr>
              <a:t>A. The disappearing issues</a:t>
            </a:r>
            <a:br>
              <a:rPr lang="en-US" altLang="zh-CN" sz="2200" dirty="0">
                <a:latin typeface="Times" pitchFamily="2" charset="0"/>
              </a:rPr>
            </a:br>
            <a:r>
              <a:rPr lang="zh-CN" altLang="en-US" sz="2200" dirty="0">
                <a:latin typeface="Times" pitchFamily="2" charset="0"/>
              </a:rPr>
              <a:t>         </a:t>
            </a:r>
            <a:r>
              <a:rPr lang="en-US" altLang="zh-CN" sz="2200" dirty="0">
                <a:latin typeface="Times" pitchFamily="2" charset="0"/>
              </a:rPr>
              <a:t>B. The “image-over-substance” strategy </a:t>
            </a:r>
          </a:p>
          <a:p>
            <a:r>
              <a:rPr lang="zh-CN" altLang="en-US" sz="2200" dirty="0">
                <a:latin typeface="Times" pitchFamily="2" charset="0"/>
              </a:rPr>
              <a:t>         </a:t>
            </a:r>
            <a:r>
              <a:rPr lang="en-US" altLang="zh-CN" sz="2200" dirty="0">
                <a:latin typeface="Times" pitchFamily="2" charset="0"/>
              </a:rPr>
              <a:t>C. The steps to victory </a:t>
            </a:r>
          </a:p>
          <a:p>
            <a:r>
              <a:rPr lang="zh-CN" altLang="en-US" sz="2200" dirty="0">
                <a:latin typeface="Times" pitchFamily="2" charset="0"/>
              </a:rPr>
              <a:t>   </a:t>
            </a:r>
            <a:r>
              <a:rPr lang="en-US" altLang="zh-CN" sz="2200" dirty="0">
                <a:latin typeface="Times" pitchFamily="2" charset="0"/>
              </a:rPr>
              <a:t>IV. Television’s role in the Republican strategy</a:t>
            </a:r>
            <a:br>
              <a:rPr lang="en-US" altLang="zh-CN" sz="2200" dirty="0">
                <a:latin typeface="Times" pitchFamily="2" charset="0"/>
              </a:rPr>
            </a:br>
            <a:r>
              <a:rPr lang="zh-CN" altLang="en-US" sz="2200" dirty="0">
                <a:latin typeface="Times" pitchFamily="2" charset="0"/>
              </a:rPr>
              <a:t>        </a:t>
            </a:r>
            <a:r>
              <a:rPr lang="en-US" altLang="zh-CN" sz="2200" dirty="0">
                <a:latin typeface="Times" pitchFamily="2" charset="0"/>
              </a:rPr>
              <a:t>A. The “mood and image” television commercials</a:t>
            </a:r>
            <a:br>
              <a:rPr lang="en-US" altLang="zh-CN" sz="2200" dirty="0">
                <a:latin typeface="Times" pitchFamily="2" charset="0"/>
              </a:rPr>
            </a:br>
            <a:r>
              <a:rPr lang="zh-CN" altLang="en-US" sz="2200" dirty="0">
                <a:latin typeface="Times" pitchFamily="2" charset="0"/>
              </a:rPr>
              <a:t>       </a:t>
            </a:r>
            <a:r>
              <a:rPr lang="en-US" altLang="zh-CN" sz="2200" dirty="0">
                <a:latin typeface="Times" pitchFamily="2" charset="0"/>
              </a:rPr>
              <a:t>B. The staging of campaign stops for the evening news </a:t>
            </a:r>
          </a:p>
          <a:p>
            <a:r>
              <a:rPr lang="zh-CN" altLang="en-US" sz="2200" dirty="0">
                <a:latin typeface="Times" pitchFamily="2" charset="0"/>
              </a:rPr>
              <a:t>       </a:t>
            </a:r>
            <a:r>
              <a:rPr lang="en-US" altLang="zh-CN" sz="2200" dirty="0">
                <a:latin typeface="Times" pitchFamily="2" charset="0"/>
              </a:rPr>
              <a:t>C. The persuasive influence of television pictures </a:t>
            </a:r>
          </a:p>
          <a:p>
            <a:r>
              <a:rPr lang="en-US" altLang="zh-CN" sz="2200" dirty="0">
                <a:latin typeface="Times" pitchFamily="2" charset="0"/>
              </a:rPr>
              <a:t>Conclusion: The Republican campaign pointed toward the campaign strategies of the future. </a:t>
            </a:r>
          </a:p>
          <a:p>
            <a:endParaRPr lang="en-US" altLang="zh-CN" sz="2200" dirty="0">
              <a:latin typeface="Times" pitchFamily="2" charset="0"/>
            </a:endParaRPr>
          </a:p>
        </p:txBody>
      </p:sp>
    </p:spTree>
    <p:extLst>
      <p:ext uri="{BB962C8B-B14F-4D97-AF65-F5344CB8AC3E}">
        <p14:creationId xmlns:p14="http://schemas.microsoft.com/office/powerpoint/2010/main" val="300079900"/>
      </p:ext>
    </p:extLst>
  </p:cSld>
  <p:clrMapOvr>
    <a:masterClrMapping/>
  </p:clrMapOvr>
  <p:transition spd="slow">
    <p:push dir="u"/>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335845"/>
            <a:ext cx="12192000" cy="6186309"/>
          </a:xfrm>
          <a:prstGeom prst="rect">
            <a:avLst/>
          </a:prstGeom>
          <a:solidFill>
            <a:schemeClr val="bg1"/>
          </a:solidFill>
        </p:spPr>
        <p:txBody>
          <a:bodyPr wrap="square">
            <a:spAutoFit/>
          </a:bodyPr>
          <a:lstStyle/>
          <a:p>
            <a:pPr algn="just"/>
            <a:r>
              <a:rPr lang="zh-CN" altLang="en-US" sz="2200" dirty="0">
                <a:latin typeface="Times" pitchFamily="2" charset="0"/>
              </a:rPr>
              <a:t>    </a:t>
            </a:r>
            <a:r>
              <a:rPr lang="en-US" altLang="zh-CN" sz="2200" dirty="0">
                <a:latin typeface="Times" pitchFamily="2" charset="0"/>
              </a:rPr>
              <a:t>On the cover of </a:t>
            </a:r>
            <a:r>
              <a:rPr lang="en-US" altLang="zh-CN" sz="2200" i="1" dirty="0">
                <a:latin typeface="Times" pitchFamily="2" charset="0"/>
              </a:rPr>
              <a:t>Time</a:t>
            </a:r>
            <a:r>
              <a:rPr lang="en-US" altLang="zh-CN" sz="2200" dirty="0">
                <a:latin typeface="Times" pitchFamily="2" charset="0"/>
              </a:rPr>
              <a:t> of October 22, 1984 there was a cartoon of Reagan, Mondale, Bush, and Ferraro as jockeys riding horses with television cameras for heads. This cartoon pointed up the essential character of the 1984 United States presidential campaign, a </a:t>
            </a:r>
            <a:r>
              <a:rPr lang="en-US" altLang="zh-CN" sz="2200" dirty="0" smtClean="0">
                <a:latin typeface="Times" pitchFamily="2" charset="0"/>
              </a:rPr>
              <a:t>television-oriented </a:t>
            </a:r>
            <a:r>
              <a:rPr lang="en-US" altLang="zh-CN" sz="2200" dirty="0">
                <a:latin typeface="Times" pitchFamily="2" charset="0"/>
              </a:rPr>
              <a:t>image campaign in which the candidates did not fully confront each other despite their fundamental differences on issues. From this point of view, television news, with its gift for dramatic fragments of reality, changed the campaign into a popularity contest which consequently favored the president, who had been a professional actor. Is this true? If so, what strong advantages did Reagan have for his historic landslide victory, gaining 49 out of 50 states and the District of Columbia? How did the Republicans capitalize on television in their strategy? </a:t>
            </a:r>
          </a:p>
          <a:p>
            <a:pPr algn="just"/>
            <a:r>
              <a:rPr lang="zh-CN" altLang="en-US" sz="2200" dirty="0">
                <a:latin typeface="Times" pitchFamily="2" charset="0"/>
              </a:rPr>
              <a:t>    </a:t>
            </a:r>
            <a:r>
              <a:rPr lang="en-US" altLang="zh-CN" sz="2200" dirty="0">
                <a:latin typeface="Times" pitchFamily="2" charset="0"/>
              </a:rPr>
              <a:t>In examining what happened in the Republican campaign, we must start with the Great Communicator, Ronald Reagan. As we look back, 1984 was unquestionably Reagan’s year. From the beginning of the year he enjoyed the advantage of an incumbent running at a time of peace and buoyant economy after the serious recession in 1982, with low inflation, rising incomes and employment, all of which supported his popularity throughout the campaign and never disappeared until the day of the election</a:t>
            </a:r>
            <a:r>
              <a:rPr lang="en-US" altLang="zh-CN" sz="2200" dirty="0" smtClean="0">
                <a:latin typeface="Times" pitchFamily="2" charset="0"/>
              </a:rPr>
              <a:t>. </a:t>
            </a:r>
            <a:r>
              <a:rPr lang="en-US" altLang="zh-CN" sz="2200" dirty="0">
                <a:latin typeface="Times" pitchFamily="2" charset="0"/>
              </a:rPr>
              <a:t>The incumbency also guaranteed Reagan longer exposure on television as a strong leader and saved time and money for the primary battles while the Democrats continued to bitterly wound each other. The Democratic choice of their candidate also benefited Reagan. Walter Mondale, who had been the vice president in the Carter administration, was the easiest Democratic candidate to link with what Reagan incessantly portrayed as the failed Democratic policies of the past. </a:t>
            </a:r>
          </a:p>
        </p:txBody>
      </p:sp>
    </p:spTree>
    <p:extLst>
      <p:ext uri="{BB962C8B-B14F-4D97-AF65-F5344CB8AC3E}">
        <p14:creationId xmlns:p14="http://schemas.microsoft.com/office/powerpoint/2010/main" val="416445587"/>
      </p:ext>
    </p:extLst>
  </p:cSld>
  <p:clrMapOvr>
    <a:masterClrMapping/>
  </p:clrMapOvr>
  <p:transition spd="slow">
    <p:push dir="u"/>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0"/>
            <a:ext cx="12192000" cy="7201972"/>
          </a:xfrm>
          <a:prstGeom prst="rect">
            <a:avLst/>
          </a:prstGeom>
          <a:solidFill>
            <a:schemeClr val="bg1"/>
          </a:solidFill>
        </p:spPr>
        <p:txBody>
          <a:bodyPr wrap="square">
            <a:spAutoFit/>
          </a:bodyPr>
          <a:lstStyle/>
          <a:p>
            <a:pPr algn="just"/>
            <a:r>
              <a:rPr lang="zh-CN" altLang="en-US" sz="2200" dirty="0">
                <a:latin typeface="Times" pitchFamily="2" charset="0"/>
              </a:rPr>
              <a:t>    </a:t>
            </a:r>
            <a:r>
              <a:rPr lang="en-US" altLang="zh-CN" sz="2200" dirty="0">
                <a:latin typeface="Times" pitchFamily="2" charset="0"/>
              </a:rPr>
              <a:t>In addition to this favorable political and </a:t>
            </a:r>
            <a:r>
              <a:rPr lang="en-US" altLang="zh-CN" sz="2200" dirty="0" err="1">
                <a:latin typeface="Times" pitchFamily="2" charset="0"/>
              </a:rPr>
              <a:t>ecnomic</a:t>
            </a:r>
            <a:r>
              <a:rPr lang="en-US" altLang="zh-CN" sz="2200" dirty="0">
                <a:latin typeface="Times" pitchFamily="2" charset="0"/>
              </a:rPr>
              <a:t> environment, Reagan had the ability of marvelous stage management on television. As Elizabeth Drew explains in her book </a:t>
            </a:r>
            <a:r>
              <a:rPr lang="en-US" altLang="zh-CN" sz="2200" i="1" dirty="0">
                <a:latin typeface="Times" pitchFamily="2" charset="0"/>
              </a:rPr>
              <a:t>Campaign Journal</a:t>
            </a:r>
            <a:r>
              <a:rPr lang="en-US" altLang="zh-CN" sz="2200" dirty="0">
                <a:latin typeface="Times" pitchFamily="2" charset="0"/>
              </a:rPr>
              <a:t>, he was a master performer adept at “making his case in his television speeches” and at “posing a rhetorical question that made it seem that only a fool could disagree with him” (p. 573). Moreover, partly thanks to this excellent self-presentation, the polls showed the Reagan’s score on leadership was consistently high even throughout the recession in 1980-81. According to the data of the Center for Political Studies, people sometimes seemed to be charmed when Reagan acted decisively regardless of what action he took. 2 His amiable, photogenic looks and </a:t>
            </a:r>
            <a:r>
              <a:rPr lang="en-US" altLang="zh-CN" sz="2200" dirty="0" err="1">
                <a:latin typeface="Times" pitchFamily="2" charset="0"/>
              </a:rPr>
              <a:t>likatility</a:t>
            </a:r>
            <a:r>
              <a:rPr lang="en-US" altLang="zh-CN" sz="2200" dirty="0">
                <a:latin typeface="Times" pitchFamily="2" charset="0"/>
              </a:rPr>
              <a:t> also became his political advantages; 3 his radio trained voice was “among his most effective weapons” (Blumenthal p. 13). As one of his managers boastingly said, it seemed true to some extent that “people like and trust him [Reagan], and everything else is irrelevant ...” (</a:t>
            </a:r>
            <a:r>
              <a:rPr lang="en-US" altLang="zh-CN" sz="2200" dirty="0" err="1">
                <a:latin typeface="Times" pitchFamily="2" charset="0"/>
              </a:rPr>
              <a:t>Defrank</a:t>
            </a:r>
            <a:r>
              <a:rPr lang="en-US" altLang="zh-CN" sz="2200" dirty="0">
                <a:latin typeface="Times" pitchFamily="2" charset="0"/>
              </a:rPr>
              <a:t> and Clift 20). Reagan’s favorite rating, which was about 60% throughout the campaign, was always higher than that accorded his policies. People liked him regardless of his policies because, by repeatedly saying “America is back, standing tall,” he reminded them of the old America of strength, safety and pride. </a:t>
            </a:r>
          </a:p>
          <a:p>
            <a:pPr algn="just"/>
            <a:r>
              <a:rPr lang="en-US" altLang="zh-CN" sz="2200" dirty="0">
                <a:latin typeface="Times" pitchFamily="2" charset="0"/>
              </a:rPr>
              <a:t>The outcome did not seem so inevitable at the start of the year, though. The Republicans worried that many more voters identified themselves as Democrats (assumed to be 53% of the electorate) than as Republicans (35%) (Drew 288). The hard-core anti-Reagan group was concentrated in the biggest states (“Reagan’s strategy ...” 34). Other worries were in terms of issues. The budget deficit bad mounted to nearly $200 billion, three times as huge as that of the Carter administration. And the polls showed a marked increase in the number of voters who were anxious about the nuclear-arms race largely because of the cold relations with the Soviet Union (Church 17). </a:t>
            </a:r>
          </a:p>
        </p:txBody>
      </p:sp>
    </p:spTree>
    <p:extLst>
      <p:ext uri="{BB962C8B-B14F-4D97-AF65-F5344CB8AC3E}">
        <p14:creationId xmlns:p14="http://schemas.microsoft.com/office/powerpoint/2010/main" val="1654469926"/>
      </p:ext>
    </p:extLst>
  </p:cSld>
  <p:clrMapOvr>
    <a:masterClrMapping/>
  </p:clrMapOvr>
  <p:transition spd="slow">
    <p:push dir="u"/>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0"/>
            <a:ext cx="12192000" cy="6186309"/>
          </a:xfrm>
          <a:prstGeom prst="rect">
            <a:avLst/>
          </a:prstGeom>
          <a:solidFill>
            <a:schemeClr val="bg1"/>
          </a:solidFill>
        </p:spPr>
        <p:txBody>
          <a:bodyPr wrap="square">
            <a:spAutoFit/>
          </a:bodyPr>
          <a:lstStyle/>
          <a:p>
            <a:pPr algn="just"/>
            <a:r>
              <a:rPr lang="zh-CN" altLang="en-US" sz="2200" dirty="0">
                <a:latin typeface="Times" pitchFamily="2" charset="0"/>
              </a:rPr>
              <a:t>    </a:t>
            </a:r>
            <a:r>
              <a:rPr lang="en-US" altLang="zh-CN" sz="2200" dirty="0">
                <a:latin typeface="Times" pitchFamily="2" charset="0"/>
              </a:rPr>
              <a:t>Ironically, Mondale’s announcement that he was going to raise taxes to solve the problem of the budget deficit helped Reagan enormously. All Reagan had to do was to stress the fact that his tax-cutting policies were already resulting in natural economic growth that would offset the deficit. Over-optimistic as this claim might be, Reagan could label himself as a tax cutter and Mondale as a tax raiser. In order to neutralize the old anxiety about his hawk image, Reagan gradually toned down his right wing policies and came close to the political center. And even the Soviet Union, which Reagan had called an “evil empire” through most of his political career before the campaign, contributed to his cause by sending their foreign minister, Andrei Gromyko, to meet with him, thus silencing the Democrats who had blamed him for being the first president since Hoover not to have met with a Soviet leader. </a:t>
            </a:r>
          </a:p>
          <a:p>
            <a:pPr algn="just"/>
            <a:r>
              <a:rPr lang="zh-CN" altLang="en-US" sz="2200" dirty="0">
                <a:latin typeface="Times" pitchFamily="2" charset="0"/>
              </a:rPr>
              <a:t>    </a:t>
            </a:r>
            <a:r>
              <a:rPr lang="en-US" altLang="zh-CN" sz="2200" dirty="0">
                <a:latin typeface="Times" pitchFamily="2" charset="0"/>
              </a:rPr>
              <a:t>In the 1984 campaign, issues strangely dropped out of sight. For the most part the campaign was “a strange presidential race, peculiarly disengaged, almost disembodied” (Morrow 30). Except for the debates there were few confrontations of the candidates. Evan Thomas suggested in </a:t>
            </a:r>
            <a:r>
              <a:rPr lang="en-US" altLang="zh-CN" sz="2200" i="1" dirty="0">
                <a:latin typeface="Times" pitchFamily="2" charset="0"/>
              </a:rPr>
              <a:t>Time</a:t>
            </a:r>
            <a:r>
              <a:rPr lang="en-US" altLang="zh-CN" sz="2200" dirty="0">
                <a:latin typeface="Times" pitchFamily="2" charset="0"/>
              </a:rPr>
              <a:t> of November 5, 1984, that compared with Reagan, “an evangelical politician” who always “talked long on parable but low on supporting evidence,” Mondale seemed to have more support on the issues (20). But few listened to Mondale because, unlike Reagan, he could not dramatize his presentation. Many critics noted that Mondale’s problem was not his message but his manner. By contrast, Reagan’s triumph was “one of manner over matter” (Blumenthal 13). Reagan, in fact, did not have to respond to Mondale. He did not even outline clearly what he would do in his second </a:t>
            </a:r>
            <a:r>
              <a:rPr lang="en-US" altLang="zh-CN" sz="2200" dirty="0" smtClean="0">
                <a:latin typeface="Times" pitchFamily="2" charset="0"/>
              </a:rPr>
              <a:t>term.</a:t>
            </a:r>
            <a:endParaRPr lang="en-US" altLang="zh-CN" sz="2200" dirty="0">
              <a:latin typeface="Times" pitchFamily="2" charset="0"/>
            </a:endParaRPr>
          </a:p>
        </p:txBody>
      </p:sp>
    </p:spTree>
    <p:extLst>
      <p:ext uri="{BB962C8B-B14F-4D97-AF65-F5344CB8AC3E}">
        <p14:creationId xmlns:p14="http://schemas.microsoft.com/office/powerpoint/2010/main" val="896669563"/>
      </p:ext>
    </p:extLst>
  </p:cSld>
  <p:clrMapOvr>
    <a:masterClrMapping/>
  </p:clrMapOvr>
  <p:transition spd="slow">
    <p:push dir="u"/>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5417"/>
            <a:ext cx="12192000" cy="6863417"/>
          </a:xfrm>
          <a:prstGeom prst="rect">
            <a:avLst/>
          </a:prstGeom>
          <a:solidFill>
            <a:schemeClr val="bg1"/>
          </a:solidFill>
        </p:spPr>
        <p:txBody>
          <a:bodyPr wrap="square">
            <a:spAutoFit/>
          </a:bodyPr>
          <a:lstStyle/>
          <a:p>
            <a:pPr algn="just"/>
            <a:r>
              <a:rPr lang="zh-CN" altLang="en-US" sz="2200" dirty="0">
                <a:latin typeface="Times" pitchFamily="2" charset="0"/>
              </a:rPr>
              <a:t>    </a:t>
            </a:r>
            <a:r>
              <a:rPr lang="en-US" altLang="zh-CN" sz="2200" dirty="0">
                <a:latin typeface="Times" pitchFamily="2" charset="0"/>
              </a:rPr>
              <a:t>This policy is exactly what the Republicans intended. Reagan preferred hitting broad themes to picking over details, and he was poor at extemporaneous discussion (Drew 175). To exploit all assets and avoid all weaknesses of the president, therefore, the Republicans’ “</a:t>
            </a:r>
            <a:r>
              <a:rPr lang="en-US" altLang="zh-CN" sz="2200" dirty="0" smtClean="0">
                <a:latin typeface="Times" pitchFamily="2" charset="0"/>
              </a:rPr>
              <a:t>image-over-substance</a:t>
            </a:r>
            <a:r>
              <a:rPr lang="en-US" altLang="zh-CN" sz="2200" dirty="0">
                <a:latin typeface="Times" pitchFamily="2" charset="0"/>
              </a:rPr>
              <a:t>” strategy in 1984 stressed broad themes over specific issues and the party abandoned press conferences after the convention. Elizabeth Drew (2010) stated that the Republicans’ first strategy was “to have Reagan be ‘Presidential’ as long as possible” because being nonpolitical was the best political strategy to keep making pictures on television screens that touched the people’s hearts (289-290). Based on this policy, Reagan successfully played the role of a bipartisan and national statesman, making the trip to Red China, participating in the summit in London and getting a political boost even from the Olympics. </a:t>
            </a:r>
          </a:p>
          <a:p>
            <a:pPr algn="just"/>
            <a:r>
              <a:rPr lang="zh-CN" altLang="en-US" sz="2200" dirty="0">
                <a:latin typeface="Times" pitchFamily="2" charset="0"/>
              </a:rPr>
              <a:t>    </a:t>
            </a:r>
            <a:r>
              <a:rPr lang="en-US" altLang="zh-CN" sz="2200" dirty="0">
                <a:latin typeface="Times" pitchFamily="2" charset="0"/>
              </a:rPr>
              <a:t>Throughout the 1984 campaign, the Republican strategy worked well. For example, while developing public interest in the candidacy of the president, the Republicans picked up the best timing to launch the re-election campaign at the end of January, just after the release of the polls unanimously showing the overwhelming popularity of the president and after the release of figures indicating sound economic growth. Reagan made a “bravura performance” at the State of the Union Speech, and the final declaration of his candidacy was dramatized as well. He came on “live on all three networks from the Oval Office in Washington at 10:55 p.m. Sunday, a moment carefully chosen to put him on-screen at the end of prime time in the East and the beginning of it on the Pacific coast” (Church 16). In March, Tuesday Team Inc., a Madison Avenue advertising agency, was formed to tout Reagan’s record and polish his media manipulation. From the beginning, the campaign staff knew that, for a candidate like Reagan, television was the most powerful political weapon as a forum for the image strategy of his campaign. </a:t>
            </a:r>
          </a:p>
        </p:txBody>
      </p:sp>
    </p:spTree>
    <p:extLst>
      <p:ext uri="{BB962C8B-B14F-4D97-AF65-F5344CB8AC3E}">
        <p14:creationId xmlns:p14="http://schemas.microsoft.com/office/powerpoint/2010/main" val="949338198"/>
      </p:ext>
    </p:extLst>
  </p:cSld>
  <p:clrMapOvr>
    <a:masterClrMapping/>
  </p:clrMapOvr>
  <p:transition spd="slow">
    <p:push dir="u"/>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168754"/>
            <a:ext cx="12192000" cy="6186309"/>
          </a:xfrm>
          <a:prstGeom prst="rect">
            <a:avLst/>
          </a:prstGeom>
          <a:solidFill>
            <a:schemeClr val="bg1"/>
          </a:solidFill>
        </p:spPr>
        <p:txBody>
          <a:bodyPr wrap="square">
            <a:spAutoFit/>
          </a:bodyPr>
          <a:lstStyle/>
          <a:p>
            <a:pPr algn="just"/>
            <a:r>
              <a:rPr lang="zh-CN" altLang="en-US" sz="2200" dirty="0">
                <a:latin typeface="Times" pitchFamily="2" charset="0"/>
              </a:rPr>
              <a:t>    </a:t>
            </a:r>
            <a:r>
              <a:rPr lang="en-US" altLang="zh-CN" sz="2200" dirty="0">
                <a:latin typeface="Times" pitchFamily="2" charset="0"/>
              </a:rPr>
              <a:t>In 1984 the Republicans, with the advice of Tuesday Team Inc., abandoned nearly all aspects of the issue-oriented political commercials and ran “the most effective ‘mood and image’ commercials ever seen in a presidential campaign” (Blume 9). Reagan narrated most of his ads, in which he fostered nostalgia (Blumenthal 12). These bright commercials playing up feelings of patriotism and prosperity made a sharp contrast to Mondale’s political commercials focusing on the serious issue, the deficit</a:t>
            </a:r>
            <a:r>
              <a:rPr lang="en-US" altLang="zh-CN" sz="2200" dirty="0" smtClean="0">
                <a:latin typeface="Times" pitchFamily="2" charset="0"/>
              </a:rPr>
              <a:t>. </a:t>
            </a:r>
            <a:r>
              <a:rPr lang="en-US" altLang="zh-CN" sz="2200" dirty="0">
                <a:latin typeface="Times" pitchFamily="2" charset="0"/>
              </a:rPr>
              <a:t>Standing alone, these commercials may have had a limited impact. But in 1984, as Blume pointed out, the Republicans seemed to “succeed in communicating the same ‘message’ through television evening news” (9). </a:t>
            </a:r>
          </a:p>
          <a:p>
            <a:pPr algn="just"/>
            <a:r>
              <a:rPr lang="zh-CN" altLang="en-US" sz="2200" dirty="0">
                <a:latin typeface="Times" pitchFamily="2" charset="0"/>
              </a:rPr>
              <a:t>    </a:t>
            </a:r>
            <a:r>
              <a:rPr lang="en-US" altLang="zh-CN" sz="2200" dirty="0">
                <a:latin typeface="Times" pitchFamily="2" charset="0"/>
              </a:rPr>
              <a:t>All campaign stops were carefully coordinated to reinforce the images of the commercial. James Kelly (2009) in his article “Packaging the Presidency” in </a:t>
            </a:r>
            <a:r>
              <a:rPr lang="en-US" altLang="zh-CN" sz="2200" i="1" dirty="0">
                <a:latin typeface="Times" pitchFamily="2" charset="0"/>
              </a:rPr>
              <a:t>Time</a:t>
            </a:r>
            <a:r>
              <a:rPr lang="en-US" altLang="zh-CN" sz="2200" dirty="0">
                <a:latin typeface="Times" pitchFamily="2" charset="0"/>
              </a:rPr>
              <a:t> portrayed how skillfully the Republicans planned a scenario for Reagan on television news: </a:t>
            </a:r>
          </a:p>
          <a:p>
            <a:pPr algn="just"/>
            <a:r>
              <a:rPr lang="zh-CN" altLang="en-US" sz="2200" dirty="0">
                <a:latin typeface="Times" pitchFamily="2" charset="0"/>
              </a:rPr>
              <a:t>    </a:t>
            </a:r>
            <a:r>
              <a:rPr lang="en-US" altLang="zh-CN" sz="2200" dirty="0">
                <a:latin typeface="Times" pitchFamily="2" charset="0"/>
              </a:rPr>
              <a:t>Bedecked stage set between sunny crowds and smiling skies, ... Reagan, standing against a blue backdrop and delivering in patented style ... Cut to the faces of his listeners, some aglow in admiration ... A band bursts into melody, balloons sail heavenward, and cheers erupt from a thousand throats (36). </a:t>
            </a:r>
          </a:p>
          <a:p>
            <a:pPr algn="just"/>
            <a:r>
              <a:rPr lang="zh-CN" altLang="en-US" sz="2200" dirty="0">
                <a:latin typeface="Times" pitchFamily="2" charset="0"/>
              </a:rPr>
              <a:t>    </a:t>
            </a:r>
            <a:r>
              <a:rPr lang="en-US" altLang="zh-CN" sz="2200" dirty="0">
                <a:latin typeface="Times" pitchFamily="2" charset="0"/>
              </a:rPr>
              <a:t>Their staging worked so well that viewers often had trouble distinguishing the paid political commercials from the evening news. As Tom Collins (2012) pointed out in the Seattle Times, Reagan’s campaign clips on the evening news were in a sense superior to commercials because they had “the verisimilitude of reality” (8). The presentation of the president through both commercials and news was so meticulously staged that television evening news looked like free political commercials. </a:t>
            </a:r>
          </a:p>
        </p:txBody>
      </p:sp>
    </p:spTree>
    <p:extLst>
      <p:ext uri="{BB962C8B-B14F-4D97-AF65-F5344CB8AC3E}">
        <p14:creationId xmlns:p14="http://schemas.microsoft.com/office/powerpoint/2010/main" val="71288464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5"/>
          <p:cNvSpPr txBox="1">
            <a:spLocks noChangeArrowheads="1"/>
          </p:cNvSpPr>
          <p:nvPr/>
        </p:nvSpPr>
        <p:spPr bwMode="auto">
          <a:xfrm>
            <a:off x="860612" y="296705"/>
            <a:ext cx="9843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rgbClr val="00749F"/>
                </a:solidFill>
                <a:latin typeface="Times New Roman" panose="02020603050405020304" pitchFamily="18" charset="0"/>
                <a:cs typeface="+mn-ea"/>
                <a:sym typeface="+mn-lt"/>
              </a:rPr>
              <a:t>专业研究论文的详细结构要求 </a:t>
            </a:r>
            <a:r>
              <a:rPr lang="en-US" altLang="zh-CN" sz="2400" b="1" dirty="0">
                <a:solidFill>
                  <a:srgbClr val="00749F"/>
                </a:solidFill>
                <a:latin typeface="Times New Roman" panose="02020603050405020304" pitchFamily="18" charset="0"/>
                <a:cs typeface="+mn-ea"/>
                <a:sym typeface="+mn-lt"/>
              </a:rPr>
              <a:t>Detailed Requirements of Academic Paper</a:t>
            </a:r>
          </a:p>
        </p:txBody>
      </p:sp>
      <p:sp>
        <p:nvSpPr>
          <p:cNvPr id="3" name="文本框 2">
            <a:extLst>
              <a:ext uri="{FF2B5EF4-FFF2-40B4-BE49-F238E27FC236}">
                <a16:creationId xmlns:a16="http://schemas.microsoft.com/office/drawing/2014/main" id="{7BD4F080-3C43-F242-B934-D3BC8F9800E4}"/>
              </a:ext>
            </a:extLst>
          </p:cNvPr>
          <p:cNvSpPr txBox="1"/>
          <p:nvPr/>
        </p:nvSpPr>
        <p:spPr>
          <a:xfrm>
            <a:off x="4392706" y="1748988"/>
            <a:ext cx="7799294" cy="3416320"/>
          </a:xfrm>
          <a:prstGeom prst="rect">
            <a:avLst/>
          </a:prstGeom>
          <a:noFill/>
        </p:spPr>
        <p:txBody>
          <a:bodyPr wrap="square" rtlCol="0">
            <a:spAutoFit/>
          </a:bodyPr>
          <a:lstStyle/>
          <a:p>
            <a:pPr>
              <a:lnSpc>
                <a:spcPct val="150000"/>
              </a:lnSpc>
            </a:pPr>
            <a:r>
              <a:rPr lang="en-US" altLang="zh-CN" sz="2400" b="1" dirty="0">
                <a:solidFill>
                  <a:srgbClr val="FF0000"/>
                </a:solidFill>
              </a:rPr>
              <a:t>1)</a:t>
            </a:r>
            <a:r>
              <a:rPr lang="zh-CN" altLang="en-US" sz="2400" b="1" dirty="0">
                <a:solidFill>
                  <a:srgbClr val="FF0000"/>
                </a:solidFill>
              </a:rPr>
              <a:t>引言 </a:t>
            </a:r>
          </a:p>
          <a:p>
            <a:pPr>
              <a:lnSpc>
                <a:spcPct val="150000"/>
              </a:lnSpc>
            </a:pPr>
            <a:r>
              <a:rPr lang="zh-CN" altLang="en-US" sz="2400" dirty="0"/>
              <a:t>总的</a:t>
            </a:r>
            <a:r>
              <a:rPr lang="zh-CN" altLang="en-US" sz="2400" dirty="0" smtClean="0"/>
              <a:t>要求</a:t>
            </a:r>
            <a:r>
              <a:rPr lang="zh-CN" altLang="en-US" sz="2400" dirty="0"/>
              <a:t>：</a:t>
            </a:r>
            <a:r>
              <a:rPr lang="en-US" altLang="zh-CN" sz="2400" dirty="0" smtClean="0"/>
              <a:t>The </a:t>
            </a:r>
            <a:r>
              <a:rPr lang="en-US" altLang="zh-CN" sz="2400" dirty="0"/>
              <a:t>purpose of an introduction is to bring the reader into the general area of your study and then state the specific area of study (move from the general to the specific). The introduction shows the scope of your investigation efforts. </a:t>
            </a:r>
            <a:r>
              <a:rPr lang="zh-CN" altLang="en-US" sz="2400" dirty="0" smtClean="0"/>
              <a:t>即</a:t>
            </a:r>
            <a:r>
              <a:rPr lang="zh-CN" altLang="en-US" sz="2400" dirty="0"/>
              <a:t>：</a:t>
            </a:r>
            <a:r>
              <a:rPr lang="zh-CN" altLang="en-US" sz="2400" dirty="0" smtClean="0"/>
              <a:t>说明</a:t>
            </a:r>
            <a:r>
              <a:rPr lang="zh-CN" altLang="en-US" sz="2400" dirty="0"/>
              <a:t>研究的总体范围和目的。 </a:t>
            </a:r>
          </a:p>
        </p:txBody>
      </p:sp>
      <p:pic>
        <p:nvPicPr>
          <p:cNvPr id="4" name="图片 3">
            <a:extLst>
              <a:ext uri="{FF2B5EF4-FFF2-40B4-BE49-F238E27FC236}">
                <a16:creationId xmlns:a16="http://schemas.microsoft.com/office/drawing/2014/main" id="{9CEBBD79-8ECB-B341-8E6D-32D37F9DC6B1}"/>
              </a:ext>
            </a:extLst>
          </p:cNvPr>
          <p:cNvPicPr>
            <a:picLocks noChangeAspect="1"/>
          </p:cNvPicPr>
          <p:nvPr/>
        </p:nvPicPr>
        <p:blipFill>
          <a:blip r:embed="rId3"/>
          <a:stretch>
            <a:fillRect/>
          </a:stretch>
        </p:blipFill>
        <p:spPr>
          <a:xfrm>
            <a:off x="0" y="1905235"/>
            <a:ext cx="4392706" cy="3047529"/>
          </a:xfrm>
          <a:prstGeom prst="rect">
            <a:avLst/>
          </a:prstGeom>
        </p:spPr>
      </p:pic>
    </p:spTree>
    <p:extLst>
      <p:ext uri="{BB962C8B-B14F-4D97-AF65-F5344CB8AC3E}">
        <p14:creationId xmlns:p14="http://schemas.microsoft.com/office/powerpoint/2010/main" val="2858925938"/>
      </p:ext>
    </p:extLst>
  </p:cSld>
  <p:clrMapOvr>
    <a:masterClrMapping/>
  </p:clrMapOvr>
  <p:transition spd="slow">
    <p:push dir="u"/>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168754"/>
            <a:ext cx="12192000" cy="6524863"/>
          </a:xfrm>
          <a:prstGeom prst="rect">
            <a:avLst/>
          </a:prstGeom>
          <a:solidFill>
            <a:schemeClr val="bg1"/>
          </a:solidFill>
        </p:spPr>
        <p:txBody>
          <a:bodyPr wrap="square">
            <a:spAutoFit/>
          </a:bodyPr>
          <a:lstStyle/>
          <a:p>
            <a:pPr algn="just"/>
            <a:r>
              <a:rPr lang="en-US" altLang="zh-CN" sz="2200" dirty="0">
                <a:latin typeface="Times" pitchFamily="2" charset="0"/>
              </a:rPr>
              <a:t>From the networks’ point of view, television did not consciously cause one candidate to triumph and another to fail, and sometimes the reporters on the screen made critical comments on the visual image strategy of blurring out issues. But according to some researchers, voters developed strong opinions about candidates “simply by watching them on television without hearing what they were saying” (Leo 37). When people do not hear the candidate, why is it expected that they will hear the reporters who are always attempting to cram in so much in a short time? As Blume analyzes, “In report measured in seconds on the nightly news, if the image is powerful enough, it will be more convincing” than any narration (193). And the Republican strategists had learned very well how to take advantage of modern media opportunities. Their approach was to make Reagan visual but not vulnerable and to shield him from cross-examination while presenting him in an array of skillfully staged scenarios that were irresistible to the camera. The only thing that counted was getting such positive pictures. In fact television cameras were always after Reagan because he made good pictures. </a:t>
            </a:r>
          </a:p>
          <a:p>
            <a:pPr algn="just"/>
            <a:r>
              <a:rPr lang="en-US" altLang="zh-CN" sz="2200" dirty="0">
                <a:latin typeface="Times" pitchFamily="2" charset="0"/>
              </a:rPr>
              <a:t>In hindsight, according to Burnham in </a:t>
            </a:r>
            <a:r>
              <a:rPr lang="en-US" altLang="zh-CN" sz="2200" i="1" dirty="0">
                <a:latin typeface="Times" pitchFamily="2" charset="0"/>
              </a:rPr>
              <a:t>Democracy in the Making</a:t>
            </a:r>
            <a:r>
              <a:rPr lang="en-US" altLang="zh-CN" sz="2200" dirty="0">
                <a:latin typeface="Times" pitchFamily="2" charset="0"/>
              </a:rPr>
              <a:t>, Reagan’s landslide had been preordained from the beginning (310). On the one hand, the Americans expressed satisfaction with what seemed to be a successful presidency in terms of economic growth and the nation’s strength and pride. In short, they saw “no reason to change” (</a:t>
            </a:r>
            <a:r>
              <a:rPr lang="en-US" altLang="zh-CN" sz="2200" dirty="0" err="1">
                <a:latin typeface="Times" pitchFamily="2" charset="0"/>
              </a:rPr>
              <a:t>Mashek</a:t>
            </a:r>
            <a:r>
              <a:rPr lang="en-US" altLang="zh-CN" sz="2200" dirty="0">
                <a:latin typeface="Times" pitchFamily="2" charset="0"/>
              </a:rPr>
              <a:t> 24). On the other hand, thanks to Reagan’s skill as a “performer”, the Republican Party created the most successful “image building” campaign on television, in which television itself became the crucial electoral process. The 1984 Republican campaign pointed the way toward the campaign strategies of the future. </a:t>
            </a:r>
          </a:p>
        </p:txBody>
      </p:sp>
    </p:spTree>
    <p:extLst>
      <p:ext uri="{BB962C8B-B14F-4D97-AF65-F5344CB8AC3E}">
        <p14:creationId xmlns:p14="http://schemas.microsoft.com/office/powerpoint/2010/main" val="3637832634"/>
      </p:ext>
    </p:extLst>
  </p:cSld>
  <p:clrMapOvr>
    <a:masterClrMapping/>
  </p:clrMapOvr>
  <p:transition spd="slow">
    <p:push dir="u"/>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168754"/>
            <a:ext cx="12192000" cy="6143990"/>
          </a:xfrm>
          <a:prstGeom prst="rect">
            <a:avLst/>
          </a:prstGeom>
          <a:solidFill>
            <a:schemeClr val="bg1"/>
          </a:solidFill>
        </p:spPr>
        <p:txBody>
          <a:bodyPr wrap="square">
            <a:spAutoFit/>
          </a:bodyPr>
          <a:lstStyle/>
          <a:p>
            <a:pPr>
              <a:lnSpc>
                <a:spcPct val="150000"/>
              </a:lnSpc>
            </a:pPr>
            <a:r>
              <a:rPr lang="en-US" altLang="zh-CN" sz="2200" b="1" dirty="0">
                <a:latin typeface="Times" pitchFamily="2" charset="0"/>
              </a:rPr>
              <a:t>Notes </a:t>
            </a:r>
            <a:endParaRPr lang="en-US" altLang="zh-CN" sz="2200" dirty="0">
              <a:latin typeface="Times" pitchFamily="2" charset="0"/>
            </a:endParaRPr>
          </a:p>
          <a:p>
            <a:pPr>
              <a:lnSpc>
                <a:spcPct val="150000"/>
              </a:lnSpc>
            </a:pPr>
            <a:r>
              <a:rPr lang="en-US" altLang="zh-CN" sz="2200" dirty="0">
                <a:latin typeface="Times" pitchFamily="2" charset="0"/>
              </a:rPr>
              <a:t>1 Whether Reaganomics really boosted the economy is another question. On Oct. 22, 1984, </a:t>
            </a:r>
            <a:r>
              <a:rPr lang="en-US" altLang="zh-CN" sz="2200" i="1" dirty="0">
                <a:latin typeface="Times" pitchFamily="2" charset="0"/>
              </a:rPr>
              <a:t>The New Republic </a:t>
            </a:r>
            <a:r>
              <a:rPr lang="en-US" altLang="zh-CN" sz="2200" dirty="0">
                <a:latin typeface="Times" pitchFamily="2" charset="0"/>
              </a:rPr>
              <a:t>argued in its editorial “Mondale for President” (7-12) that in fact the economic recovery had nothing to do with Reagan’s policies. </a:t>
            </a:r>
          </a:p>
          <a:p>
            <a:pPr>
              <a:lnSpc>
                <a:spcPct val="150000"/>
              </a:lnSpc>
            </a:pPr>
            <a:r>
              <a:rPr lang="en-US" altLang="zh-CN" sz="2200" dirty="0">
                <a:latin typeface="Times" pitchFamily="2" charset="0"/>
              </a:rPr>
              <a:t>2 For further information, see “Not by Issues Alone” (Leo 37). </a:t>
            </a:r>
          </a:p>
          <a:p>
            <a:pPr>
              <a:lnSpc>
                <a:spcPct val="150000"/>
              </a:lnSpc>
            </a:pPr>
            <a:r>
              <a:rPr lang="en-US" altLang="zh-CN" sz="2200" dirty="0">
                <a:latin typeface="Times" pitchFamily="2" charset="0"/>
              </a:rPr>
              <a:t>3 For the media’s preference for photogenic politicians, refer to the section on “The Media as Kingmakers” (Burnham 233-236). </a:t>
            </a:r>
          </a:p>
          <a:p>
            <a:pPr>
              <a:lnSpc>
                <a:spcPct val="150000"/>
              </a:lnSpc>
            </a:pPr>
            <a:r>
              <a:rPr lang="en-US" altLang="zh-CN" sz="2200" dirty="0">
                <a:latin typeface="Times" pitchFamily="2" charset="0"/>
              </a:rPr>
              <a:t>4 Bruce </a:t>
            </a:r>
            <a:r>
              <a:rPr lang="en-US" altLang="zh-CN" sz="2200" dirty="0" err="1">
                <a:latin typeface="Times" pitchFamily="2" charset="0"/>
              </a:rPr>
              <a:t>Bawer</a:t>
            </a:r>
            <a:r>
              <a:rPr lang="en-US" altLang="zh-CN" sz="2200" dirty="0">
                <a:latin typeface="Times" pitchFamily="2" charset="0"/>
              </a:rPr>
              <a:t> pointed out in his essay “Ronald Reagan as Indiana Jones [the film hero]” in </a:t>
            </a:r>
            <a:r>
              <a:rPr lang="en-US" altLang="zh-CN" sz="2200" i="1" dirty="0">
                <a:latin typeface="Times" pitchFamily="2" charset="0"/>
              </a:rPr>
              <a:t>Newsweek </a:t>
            </a:r>
            <a:r>
              <a:rPr lang="en-US" altLang="zh-CN" sz="2200" dirty="0">
                <a:latin typeface="Times" pitchFamily="2" charset="0"/>
              </a:rPr>
              <a:t>of Aug. 27, 1984, that many ordinary Americans appeared willing and eager to respond to such upbeat heroic images (14). </a:t>
            </a:r>
          </a:p>
          <a:p>
            <a:pPr>
              <a:lnSpc>
                <a:spcPct val="150000"/>
              </a:lnSpc>
            </a:pPr>
            <a:r>
              <a:rPr lang="en-US" altLang="zh-CN" sz="2200" dirty="0">
                <a:latin typeface="Times" pitchFamily="2" charset="0"/>
              </a:rPr>
              <a:t>5 For a more detailed analysis of the effect of Reagan’s “image” commercials on television, see “The Reagan Millennium” (Blumenthal 12). </a:t>
            </a:r>
          </a:p>
        </p:txBody>
      </p:sp>
    </p:spTree>
    <p:extLst>
      <p:ext uri="{BB962C8B-B14F-4D97-AF65-F5344CB8AC3E}">
        <p14:creationId xmlns:p14="http://schemas.microsoft.com/office/powerpoint/2010/main" val="1392006364"/>
      </p:ext>
    </p:extLst>
  </p:cSld>
  <p:clrMapOvr>
    <a:masterClrMapping/>
  </p:clrMapOvr>
  <p:transition spd="slow">
    <p:push dir="u"/>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856357"/>
            <a:ext cx="12192000" cy="6001643"/>
          </a:xfrm>
          <a:prstGeom prst="rect">
            <a:avLst/>
          </a:prstGeom>
          <a:solidFill>
            <a:schemeClr val="bg1"/>
          </a:solidFill>
        </p:spPr>
        <p:txBody>
          <a:bodyPr wrap="square" rtlCol="0">
            <a:spAutoFit/>
          </a:bodyPr>
          <a:lstStyle/>
          <a:p>
            <a:pPr algn="ctr" eaLnBrk="0"/>
            <a:r>
              <a:rPr lang="en-US" altLang="zh-CN" sz="2400" dirty="0">
                <a:latin typeface="Times New Roman" panose="02020603050405020304" pitchFamily="18" charset="0"/>
                <a:cs typeface="Times New Roman" panose="02020603050405020304" pitchFamily="18" charset="0"/>
              </a:rPr>
              <a:t>The Republican Campaign of 1984 </a:t>
            </a:r>
          </a:p>
          <a:p>
            <a:pPr algn="ctr" eaLnBrk="0"/>
            <a:r>
              <a:rPr lang="en-US" altLang="zh-CN" sz="2400" dirty="0">
                <a:latin typeface="Times New Roman" panose="02020603050405020304" pitchFamily="18" charset="0"/>
                <a:cs typeface="Times New Roman" panose="02020603050405020304" pitchFamily="18" charset="0"/>
              </a:rPr>
              <a:t>Arisa Yoshida</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Uses of Language 1 </a:t>
            </a:r>
          </a:p>
          <a:p>
            <a:pPr algn="ctr" eaLnBrk="0"/>
            <a:r>
              <a:rPr lang="en-US" altLang="zh-CN" sz="2400" dirty="0">
                <a:latin typeface="Times New Roman" panose="02020603050405020304" pitchFamily="18" charset="0"/>
                <a:cs typeface="Times New Roman" panose="02020603050405020304" pitchFamily="18" charset="0"/>
              </a:rPr>
              <a:t>Professor: Dr. Marcella Frank </a:t>
            </a:r>
          </a:p>
          <a:p>
            <a:pPr algn="r" eaLnBrk="0"/>
            <a:r>
              <a:rPr lang="en-US" altLang="zh-CN" sz="2400" dirty="0">
                <a:latin typeface="Times New Roman" panose="02020603050405020304" pitchFamily="18" charset="0"/>
                <a:cs typeface="Times New Roman" panose="02020603050405020304" pitchFamily="18" charset="0"/>
              </a:rPr>
              <a:t>April 13, 2008 </a:t>
            </a:r>
          </a:p>
          <a:p>
            <a:pPr eaLnBrk="0"/>
            <a:r>
              <a:rPr lang="en-US" altLang="zh-CN" sz="2400" dirty="0">
                <a:latin typeface="Times New Roman" panose="02020603050405020304" pitchFamily="18" charset="0"/>
                <a:cs typeface="Times New Roman" panose="02020603050405020304" pitchFamily="18" charset="0"/>
              </a:rPr>
              <a:t>Outline</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Thesis: The Republicans thoroughly capitalized on television in their 1984 “image campaign.” Introduction: The 1984 television-oriented presidential campaign</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I. Reagan’s strength</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A. The favorable political and economic environment</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B. His personal advantages</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II. How Reagan overcame his disadvantages</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A. Some disadvantages he started with</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B. His breakthrough from these disadvantages</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III. The Republican “image” campaign</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A. The disappearing issues</a:t>
            </a:r>
          </a:p>
        </p:txBody>
      </p:sp>
    </p:spTree>
    <p:extLst>
      <p:ext uri="{BB962C8B-B14F-4D97-AF65-F5344CB8AC3E}">
        <p14:creationId xmlns:p14="http://schemas.microsoft.com/office/powerpoint/2010/main" val="2120938677"/>
      </p:ext>
    </p:extLst>
  </p:cSld>
  <p:clrMapOvr>
    <a:masterClrMapping/>
  </p:clrMapOvr>
  <p:transition spd="slow" advClick="0" advTm="3000">
    <p:push dir="u"/>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9842" y="83821"/>
            <a:ext cx="12192000" cy="6001643"/>
          </a:xfrm>
          <a:prstGeom prst="rect">
            <a:avLst/>
          </a:prstGeom>
          <a:solidFill>
            <a:schemeClr val="bg1"/>
          </a:solidFill>
        </p:spPr>
        <p:txBody>
          <a:bodyPr wrap="square" rtlCol="0">
            <a:spAutoFit/>
          </a:bodyPr>
          <a:lstStyle/>
          <a:p>
            <a:pPr eaLnBrk="0"/>
            <a:r>
              <a:rPr lang="en-US" altLang="zh-CN" sz="2400" dirty="0">
                <a:latin typeface="Times New Roman" panose="02020603050405020304" pitchFamily="18" charset="0"/>
                <a:cs typeface="Times New Roman" panose="02020603050405020304" pitchFamily="18" charset="0"/>
              </a:rPr>
              <a:t>B. The “image-over-substance” strategy</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C. The steps to victory</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IV. Television’s role in the Republican strategy</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A. The “mood and image” television commercials</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B. The staging of campaign stops for the evening news</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C. The persuasive influence of television pictures</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Conclusion: The Republican campaign pointed toward the campaign strategies of the future. </a:t>
            </a:r>
          </a:p>
          <a:p>
            <a:pPr eaLnBrk="0"/>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On the cover of Time of October 22, 1984 there was a cartoon of Reagan, Mondale, Bush, and Ferraro as jockeys riding horses with television cameras for heads. This cartoon pointed up the essential character of the 1984 United States presidential campaign, a television-oriented image campaign in which the candidates did not fully confront each other despite their fundamental differences on issues. From this point of view, television news, with its gift for dramatic fragments of reality, changed the campaign into a popularity contest which consequently favored the president, who had been a professional actor. Is this true? If so, what strong advantages did Reagan have for his historic landslide victory, gaining 49 out of 50 states and the District of Columbia? How did the Republicans capitalize on television in their strategy? </a:t>
            </a:r>
          </a:p>
        </p:txBody>
      </p:sp>
    </p:spTree>
    <p:extLst>
      <p:ext uri="{BB962C8B-B14F-4D97-AF65-F5344CB8AC3E}">
        <p14:creationId xmlns:p14="http://schemas.microsoft.com/office/powerpoint/2010/main" val="3806807869"/>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0"/>
            <a:ext cx="12192000" cy="6119945"/>
          </a:xfrm>
          <a:prstGeom prst="rect">
            <a:avLst/>
          </a:prstGeom>
          <a:solidFill>
            <a:schemeClr val="bg1"/>
          </a:solidFill>
        </p:spPr>
        <p:txBody>
          <a:bodyPr wrap="square" rtlCol="0">
            <a:spAutoFit/>
          </a:bodyPr>
          <a:lstStyle/>
          <a:p>
            <a:pPr algn="just" eaLnBrk="0">
              <a:lnSpc>
                <a:spcPct val="15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In examining what happened in the Republican campaign, we must start with the Great Communicator, Ronald Reagan. As we look back, 1984 was unquestionably Reagan’s year. From the beginning of the year he enjoyed the advantage of an incumbent running at a time of peace and buoyant economy after the serious recession in 1982, with low inflation, rising incomes and employment, all of which supported his popularity throughout the campaign and never disappeared until the day of the election. The incumbency also guaranteed Reagan longer exposure on television as a strong leader and saved time and money for the primary battles while the Democrats continued to bitterly wound each other. The Democratic choice of their candidate also benefited Reagan. Walter Mondale, who had been the vice president in the Carter administration, was the easiest Democratic candidate to link with what Reagan incessantly portrayed as the failed Democratic policies of the past. </a:t>
            </a:r>
          </a:p>
        </p:txBody>
      </p:sp>
    </p:spTree>
    <p:extLst>
      <p:ext uri="{BB962C8B-B14F-4D97-AF65-F5344CB8AC3E}">
        <p14:creationId xmlns:p14="http://schemas.microsoft.com/office/powerpoint/2010/main" val="1344326239"/>
      </p:ext>
    </p:extLst>
  </p:cSld>
  <p:clrMapOvr>
    <a:masterClrMapping/>
  </p:clrMapOvr>
  <p:transition spd="slow" advClick="0" advTm="3000">
    <p:push dir="u"/>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876301"/>
            <a:ext cx="12192000" cy="5632311"/>
          </a:xfrm>
          <a:prstGeom prst="rect">
            <a:avLst/>
          </a:prstGeom>
          <a:noFill/>
        </p:spPr>
        <p:txBody>
          <a:bodyPr wrap="square" rtlCol="0">
            <a:spAutoFit/>
          </a:bodyPr>
          <a:lstStyle/>
          <a:p>
            <a:pPr algn="just" eaLnBrk="0"/>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In addition to this favorable political and economic environment, Reagan had the ability of marvelous stage management on television. </a:t>
            </a:r>
            <a:r>
              <a:rPr lang="en-US" altLang="zh-CN" sz="2400" i="1" dirty="0">
                <a:latin typeface="Times New Roman" panose="02020603050405020304" pitchFamily="18" charset="0"/>
                <a:cs typeface="Times New Roman" panose="02020603050405020304" pitchFamily="18" charset="0"/>
              </a:rPr>
              <a:t>As Elizabeth Drew (2005) explains in her book Campaign Journal, he was a master performer adept at “making his case in his television speeches” and at “posing a rhetorical question that made it seem that only a fool could disagree with him” (p. 573). </a:t>
            </a:r>
            <a:r>
              <a:rPr lang="en-US" altLang="zh-CN" sz="2400" dirty="0">
                <a:latin typeface="Times New Roman" panose="02020603050405020304" pitchFamily="18" charset="0"/>
                <a:cs typeface="Times New Roman" panose="02020603050405020304" pitchFamily="18" charset="0"/>
              </a:rPr>
              <a:t>Moreover, partly thanks to this excellent self-presentation, the polls showed the Reagan’s score on leadership was consistently high even throughout the recession in 1980-81. According to the data of the Center for Political Studies, people sometimes seemed to be charmed when Reagan acted decisively regardless of what action he took. His amiable, photogenic looks and likeability also became his political advantages; his radio trained voice was </a:t>
            </a:r>
            <a:r>
              <a:rPr lang="en-US" altLang="zh-CN" sz="2400" i="1" dirty="0">
                <a:latin typeface="Times New Roman" panose="02020603050405020304" pitchFamily="18" charset="0"/>
                <a:cs typeface="Times New Roman" panose="02020603050405020304" pitchFamily="18" charset="0"/>
              </a:rPr>
              <a:t>“among his most effective weapons”(Blumenthal, 2007, p. 13). </a:t>
            </a:r>
            <a:r>
              <a:rPr lang="en-US" altLang="zh-CN" sz="2400" dirty="0">
                <a:latin typeface="Times New Roman" panose="02020603050405020304" pitchFamily="18" charset="0"/>
                <a:cs typeface="Times New Roman" panose="02020603050405020304" pitchFamily="18" charset="0"/>
              </a:rPr>
              <a:t>As one of his managers boastingly said, it seemed true to some extent that “people like and trust him [Reagan], and everything else is irrelevant...” (</a:t>
            </a:r>
            <a:r>
              <a:rPr lang="en-US" altLang="zh-CN" sz="2400" dirty="0" err="1">
                <a:latin typeface="Times New Roman" panose="02020603050405020304" pitchFamily="18" charset="0"/>
                <a:cs typeface="Times New Roman" panose="02020603050405020304" pitchFamily="18" charset="0"/>
              </a:rPr>
              <a:t>Defrank</a:t>
            </a:r>
            <a:r>
              <a:rPr lang="en-US" altLang="zh-CN" sz="2400" dirty="0">
                <a:latin typeface="Times New Roman" panose="02020603050405020304" pitchFamily="18" charset="0"/>
                <a:cs typeface="Times New Roman" panose="02020603050405020304" pitchFamily="18" charset="0"/>
              </a:rPr>
              <a:t> and Clift 20). Reagan’s favorite rating, which was about 60% throughout the campaign, was always higher than that accorded his policies. People liked him regardless of his policies because, by repeatedly saying “America is back, standing tall,” he reminded them of the old America of strength, safety and pride. </a:t>
            </a:r>
          </a:p>
        </p:txBody>
      </p:sp>
    </p:spTree>
    <p:extLst>
      <p:ext uri="{BB962C8B-B14F-4D97-AF65-F5344CB8AC3E}">
        <p14:creationId xmlns:p14="http://schemas.microsoft.com/office/powerpoint/2010/main" val="3198018361"/>
      </p:ext>
    </p:extLst>
  </p:cSld>
  <p:clrMapOvr>
    <a:masterClrMapping/>
  </p:clrMapOvr>
  <p:transition spd="slow" advClick="0" advTm="3000">
    <p:push dir="u"/>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117693"/>
            <a:ext cx="12192000" cy="6740307"/>
          </a:xfrm>
          <a:prstGeom prst="rect">
            <a:avLst/>
          </a:prstGeom>
          <a:solidFill>
            <a:schemeClr val="bg1"/>
          </a:solidFill>
        </p:spPr>
        <p:txBody>
          <a:bodyPr wrap="square" rtlCol="0">
            <a:spAutoFit/>
          </a:bodyPr>
          <a:lstStyle/>
          <a:p>
            <a:pPr algn="just" eaLnBrk="0"/>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The outcome did not seem so inevitable at the start of the year, though. The Republicans worried that many more voters identified themselves as Democrats </a:t>
            </a:r>
            <a:r>
              <a:rPr lang="en-US" altLang="zh-CN" sz="2400" i="1" dirty="0">
                <a:latin typeface="Times New Roman" panose="02020603050405020304" pitchFamily="18" charset="0"/>
                <a:cs typeface="Times New Roman" panose="02020603050405020304" pitchFamily="18" charset="0"/>
              </a:rPr>
              <a:t>(assumed to be 53% of the electorate) than as Republicans (35%) (Drew, 2010, p. 288). </a:t>
            </a:r>
            <a:r>
              <a:rPr lang="en-US" altLang="zh-CN" sz="2400" dirty="0">
                <a:latin typeface="Times New Roman" panose="02020603050405020304" pitchFamily="18" charset="0"/>
                <a:cs typeface="Times New Roman" panose="02020603050405020304" pitchFamily="18" charset="0"/>
              </a:rPr>
              <a:t>The hard-core anti-Reagan group was concentrated in the biggest states (“Reagan’s strategy...” 34). Other worries were in terms of issues. The budget deficit bad mounted to nearly $200 billion, three times as huge as that of the Carter administration. </a:t>
            </a:r>
            <a:r>
              <a:rPr lang="en-US" altLang="zh-CN" sz="2400" i="1" dirty="0">
                <a:latin typeface="Times New Roman" panose="02020603050405020304" pitchFamily="18" charset="0"/>
                <a:cs typeface="Times New Roman" panose="02020603050405020304" pitchFamily="18" charset="0"/>
              </a:rPr>
              <a:t>And the polls showed a marked increase in the number of voters who were anxious about the nuclear-arms race largely because of the cold relations with the Soviet Union (Church, 2009, p. 17). </a:t>
            </a:r>
          </a:p>
          <a:p>
            <a:pPr algn="just" eaLnBrk="0"/>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Ironically, Mondale’s announcement that he was going to raise taxes to solve the problem of the budget deficit helped Reagan enormously. All Reagan had to do was to stress the fact that his tax-cutting policies were already resulting in natural economic growth that would offset the deficit. Over-optimistic as this claim might be, Reagan could label himself as a tax cutter and Mondale as a tax raiser. In order to neutralize the old anxiety about his hawk image, Reagan gradually toned down his right wing policies and came close to the political center. And even the Soviet Union, which Reagan had called an “evil empire” through most of his political career before the campaign, contributed to his cause by sending their foreign minister, Andrei Gromyko, to meet with him, thus silencing the Democrats who had blamed him for being the first president since Hoover not to have met with a Soviet leader. </a:t>
            </a:r>
          </a:p>
        </p:txBody>
      </p:sp>
    </p:spTree>
    <p:extLst>
      <p:ext uri="{BB962C8B-B14F-4D97-AF65-F5344CB8AC3E}">
        <p14:creationId xmlns:p14="http://schemas.microsoft.com/office/powerpoint/2010/main" val="1088971992"/>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876301"/>
            <a:ext cx="12192000" cy="5632311"/>
          </a:xfrm>
          <a:prstGeom prst="rect">
            <a:avLst/>
          </a:prstGeom>
          <a:noFill/>
        </p:spPr>
        <p:txBody>
          <a:bodyPr wrap="square" rtlCol="0">
            <a:spAutoFit/>
          </a:bodyPr>
          <a:lstStyle/>
          <a:p>
            <a:pPr algn="just" eaLnBrk="0">
              <a:lnSpc>
                <a:spcPct val="150000"/>
              </a:lnSpc>
            </a:pPr>
            <a:r>
              <a:rPr lang="zh-CN" altLang="en-US" sz="2400" i="1" dirty="0">
                <a:latin typeface="Times New Roman" panose="02020603050405020304" pitchFamily="18" charset="0"/>
                <a:cs typeface="Times New Roman" panose="02020603050405020304" pitchFamily="18" charset="0"/>
              </a:rPr>
              <a:t>    </a:t>
            </a:r>
            <a:r>
              <a:rPr lang="en-US" altLang="zh-CN" sz="2400" i="1" dirty="0">
                <a:latin typeface="Times New Roman" panose="02020603050405020304" pitchFamily="18" charset="0"/>
                <a:cs typeface="Times New Roman" panose="02020603050405020304" pitchFamily="18" charset="0"/>
              </a:rPr>
              <a:t>In the 1984 campaign, issues strangely dropped out of sight. For the most part the campaign was “a strange presidential race, peculiarly disengaged, almost disembodied” (Morrow, 2010, p. 30). </a:t>
            </a:r>
            <a:r>
              <a:rPr lang="en-US" altLang="zh-CN" sz="2400" dirty="0">
                <a:latin typeface="Times New Roman" panose="02020603050405020304" pitchFamily="18" charset="0"/>
                <a:cs typeface="Times New Roman" panose="02020603050405020304" pitchFamily="18" charset="0"/>
              </a:rPr>
              <a:t>Except for the debates there were few confrontations of the candidates. Evan Thomas suggested in </a:t>
            </a:r>
            <a:r>
              <a:rPr lang="en-US" altLang="zh-CN" sz="2400" i="1" dirty="0">
                <a:latin typeface="Times New Roman" panose="02020603050405020304" pitchFamily="18" charset="0"/>
                <a:cs typeface="Times New Roman" panose="02020603050405020304" pitchFamily="18" charset="0"/>
              </a:rPr>
              <a:t>Time</a:t>
            </a:r>
            <a:r>
              <a:rPr lang="en-US" altLang="zh-CN" sz="2400" dirty="0">
                <a:latin typeface="Times New Roman" panose="02020603050405020304" pitchFamily="18" charset="0"/>
                <a:cs typeface="Times New Roman" panose="02020603050405020304" pitchFamily="18" charset="0"/>
              </a:rPr>
              <a:t> of November 5, 1984, that compared with Reagan, “an evangelical politician” who always </a:t>
            </a:r>
            <a:r>
              <a:rPr lang="en-US" altLang="zh-CN" sz="2400" i="1" dirty="0">
                <a:latin typeface="Times New Roman" panose="02020603050405020304" pitchFamily="18" charset="0"/>
                <a:cs typeface="Times New Roman" panose="02020603050405020304" pitchFamily="18" charset="0"/>
              </a:rPr>
              <a:t>“talked long on parable but low on supporting evidence,” Mondale seemed to have more support on the issues (p.20). </a:t>
            </a:r>
            <a:r>
              <a:rPr lang="en-US" altLang="zh-CN" sz="2400" dirty="0">
                <a:latin typeface="Times New Roman" panose="02020603050405020304" pitchFamily="18" charset="0"/>
                <a:cs typeface="Times New Roman" panose="02020603050405020304" pitchFamily="18" charset="0"/>
              </a:rPr>
              <a:t>But few listened to Mondale because, unlike Reagan, he could not dramatize his presentation. Many critics noted that Mondale’s problem was not his message but his manner. </a:t>
            </a:r>
            <a:r>
              <a:rPr lang="en-US" altLang="zh-CN" sz="2400" i="1" dirty="0">
                <a:latin typeface="Times New Roman" panose="02020603050405020304" pitchFamily="18" charset="0"/>
                <a:cs typeface="Times New Roman" panose="02020603050405020304" pitchFamily="18" charset="0"/>
              </a:rPr>
              <a:t>By contrast, Reagan’s triumph was “one of manner over matter” (Blumenthal, 2007, p. 13). </a:t>
            </a:r>
            <a:r>
              <a:rPr lang="en-US" altLang="zh-CN" sz="2400" dirty="0">
                <a:latin typeface="Times New Roman" panose="02020603050405020304" pitchFamily="18" charset="0"/>
                <a:cs typeface="Times New Roman" panose="02020603050405020304" pitchFamily="18" charset="0"/>
              </a:rPr>
              <a:t>Reagan, in fact, did not have to respond to Mondale. He did not even outline clearly what he would do in his second term. </a:t>
            </a:r>
          </a:p>
        </p:txBody>
      </p:sp>
    </p:spTree>
    <p:extLst>
      <p:ext uri="{BB962C8B-B14F-4D97-AF65-F5344CB8AC3E}">
        <p14:creationId xmlns:p14="http://schemas.microsoft.com/office/powerpoint/2010/main" val="269234533"/>
      </p:ext>
    </p:extLst>
  </p:cSld>
  <p:clrMapOvr>
    <a:masterClrMapping/>
  </p:clrMapOvr>
  <p:transition spd="slow" advClick="0" advTm="3000">
    <p:push dir="u"/>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817882"/>
            <a:ext cx="12192000" cy="5565947"/>
          </a:xfrm>
          <a:prstGeom prst="rect">
            <a:avLst/>
          </a:prstGeom>
          <a:noFill/>
        </p:spPr>
        <p:txBody>
          <a:bodyPr wrap="square" rtlCol="0">
            <a:spAutoFit/>
          </a:bodyPr>
          <a:lstStyle/>
          <a:p>
            <a:pPr algn="just" eaLnBrk="0">
              <a:lnSpc>
                <a:spcPct val="15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This policy is exactly what the Republicans intended. </a:t>
            </a:r>
            <a:r>
              <a:rPr lang="en-US" altLang="zh-CN" sz="2400" i="1" dirty="0">
                <a:latin typeface="Times New Roman" panose="02020603050405020304" pitchFamily="18" charset="0"/>
                <a:cs typeface="Times New Roman" panose="02020603050405020304" pitchFamily="18" charset="0"/>
              </a:rPr>
              <a:t>Reagan preferred hitting broad themes to picking over details, and he was poor at extemporaneous discussion (Drew, 2010, p. 175).</a:t>
            </a:r>
            <a:r>
              <a:rPr lang="en-US" altLang="zh-CN" sz="2400" dirty="0">
                <a:latin typeface="Times New Roman" panose="02020603050405020304" pitchFamily="18" charset="0"/>
                <a:cs typeface="Times New Roman" panose="02020603050405020304" pitchFamily="18" charset="0"/>
              </a:rPr>
              <a:t> To exploit all assets and avoid all weaknesses of the president, therefore, the Republicans’ “image-over-substance” strategy in 1984 stressed broad themes over specific issues and the party abandoned press conferences after the convention. </a:t>
            </a:r>
            <a:r>
              <a:rPr lang="en-US" altLang="zh-CN" sz="2400" i="1" dirty="0">
                <a:latin typeface="Times New Roman" panose="02020603050405020304" pitchFamily="18" charset="0"/>
                <a:cs typeface="Times New Roman" panose="02020603050405020304" pitchFamily="18" charset="0"/>
              </a:rPr>
              <a:t>Elizabeth Drew (2010) stated that the Republicans’ first strategy was “to have Reagan be ‘Presidential’ as long as possible” because being nonpolitical was the best political strategy to keep making pictures on television screens that touched the people’s hearts (pp. 289-290). </a:t>
            </a:r>
            <a:r>
              <a:rPr lang="en-US" altLang="zh-CN" sz="2400" dirty="0">
                <a:latin typeface="Times New Roman" panose="02020603050405020304" pitchFamily="18" charset="0"/>
                <a:cs typeface="Times New Roman" panose="02020603050405020304" pitchFamily="18" charset="0"/>
              </a:rPr>
              <a:t>Based on this policy, Reagan successfully played the role of a bipartisan and national statesman, making the trip to Red China, participating in the summit in London and getting a political boost even from the Olympics. </a:t>
            </a:r>
          </a:p>
        </p:txBody>
      </p:sp>
    </p:spTree>
    <p:extLst>
      <p:ext uri="{BB962C8B-B14F-4D97-AF65-F5344CB8AC3E}">
        <p14:creationId xmlns:p14="http://schemas.microsoft.com/office/powerpoint/2010/main" val="4017468000"/>
      </p:ext>
    </p:extLst>
  </p:cSld>
  <p:clrMapOvr>
    <a:masterClrMapping/>
  </p:clrMapOvr>
  <p:transition spd="slow" advClick="0" advTm="3000">
    <p:push dir="u"/>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184057"/>
            <a:ext cx="12192000" cy="6673943"/>
          </a:xfrm>
          <a:prstGeom prst="rect">
            <a:avLst/>
          </a:prstGeom>
          <a:solidFill>
            <a:schemeClr val="bg1"/>
          </a:solidFill>
        </p:spPr>
        <p:txBody>
          <a:bodyPr wrap="square" rtlCol="0">
            <a:spAutoFit/>
          </a:bodyPr>
          <a:lstStyle/>
          <a:p>
            <a:pPr algn="just" eaLnBrk="0">
              <a:lnSpc>
                <a:spcPct val="15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Throughout the 1984 campaign, the Republican strategy worked well. For example, while developing public interest in the candidacy of the president, the Republicans picked up the best timing to launch the re-election campaign at the end of January, just after the release of the polls unanimously showing the overwhelming popularity of the president and after the release of figures indicating sound economic growth. Reagan made a “bravura performance” at the State of the Union Speech, and the final declaration of his candidacy was dramatized as well. He came on “live on all three networks from the Oval Office in Washington at 10:55 p.m</a:t>
            </a:r>
            <a:r>
              <a:rPr lang="en-US" altLang="zh-CN" sz="2400" i="1" dirty="0">
                <a:latin typeface="Times New Roman" panose="02020603050405020304" pitchFamily="18" charset="0"/>
                <a:cs typeface="Times New Roman" panose="02020603050405020304" pitchFamily="18" charset="0"/>
              </a:rPr>
              <a:t>. Sunday, a moment carefully chosen to put him on-screen at the end of prime time in the East and the beginning of it on the Pacific coast” (Church, 2010, p. 16). </a:t>
            </a:r>
            <a:r>
              <a:rPr lang="en-US" altLang="zh-CN" sz="2400" dirty="0">
                <a:latin typeface="Times New Roman" panose="02020603050405020304" pitchFamily="18" charset="0"/>
                <a:cs typeface="Times New Roman" panose="02020603050405020304" pitchFamily="18" charset="0"/>
              </a:rPr>
              <a:t>In March, Tuesday Team Inc., a Madison Avenue advertising agency, was formed to tout Reagan’s record and polish his media manipulation. From the beginning, the campaign staff knew that, for a candidate like Reagan, television was the most powerful political weapon as a forum for the image strategy of his campaign. </a:t>
            </a:r>
          </a:p>
        </p:txBody>
      </p:sp>
    </p:spTree>
    <p:extLst>
      <p:ext uri="{BB962C8B-B14F-4D97-AF65-F5344CB8AC3E}">
        <p14:creationId xmlns:p14="http://schemas.microsoft.com/office/powerpoint/2010/main" val="2673225266"/>
      </p:ext>
    </p:extLst>
  </p:cSld>
  <p:clrMapOvr>
    <a:masterClrMapping/>
  </p:clrMapOvr>
  <p:transition spd="slow" advClick="0" advTm="300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42E4C69-4CDC-CF4A-97C6-1550035C2E73}"/>
              </a:ext>
            </a:extLst>
          </p:cNvPr>
          <p:cNvSpPr/>
          <p:nvPr/>
        </p:nvSpPr>
        <p:spPr>
          <a:xfrm>
            <a:off x="0" y="1379283"/>
            <a:ext cx="12192000" cy="4154984"/>
          </a:xfrm>
          <a:prstGeom prst="rect">
            <a:avLst/>
          </a:prstGeom>
        </p:spPr>
        <p:txBody>
          <a:bodyPr wrap="square">
            <a:spAutoFit/>
          </a:bodyPr>
          <a:lstStyle/>
          <a:p>
            <a:pPr>
              <a:lnSpc>
                <a:spcPct val="150000"/>
              </a:lnSpc>
            </a:pPr>
            <a:r>
              <a:rPr lang="zh-CN" altLang="en-US" sz="2200" dirty="0"/>
              <a:t>具体内容</a:t>
            </a:r>
            <a:r>
              <a:rPr lang="zh-CN" altLang="en-US" sz="2200" dirty="0" smtClean="0"/>
              <a:t>包括</a:t>
            </a:r>
            <a:r>
              <a:rPr lang="zh-CN" altLang="en-US" sz="2200" dirty="0"/>
              <a:t>：</a:t>
            </a:r>
            <a:endParaRPr lang="en-US" altLang="zh-CN" sz="2200" dirty="0"/>
          </a:p>
          <a:p>
            <a:pPr marL="342900" indent="-342900">
              <a:lnSpc>
                <a:spcPct val="150000"/>
              </a:lnSpc>
              <a:buFont typeface="Wingdings" pitchFamily="2" charset="2"/>
              <a:buChar char="l"/>
            </a:pPr>
            <a:r>
              <a:rPr lang="en-US" altLang="zh-CN" sz="2200" dirty="0">
                <a:solidFill>
                  <a:srgbClr val="FF0000"/>
                </a:solidFill>
              </a:rPr>
              <a:t>A. </a:t>
            </a:r>
            <a:r>
              <a:rPr lang="en-US" altLang="zh-CN" sz="2200" dirty="0" smtClean="0">
                <a:solidFill>
                  <a:srgbClr val="FF0000"/>
                </a:solidFill>
              </a:rPr>
              <a:t> </a:t>
            </a:r>
            <a:r>
              <a:rPr lang="zh-CN" altLang="en-US" sz="2200" dirty="0" smtClean="0">
                <a:solidFill>
                  <a:srgbClr val="FF0000"/>
                </a:solidFill>
              </a:rPr>
              <a:t>背景</a:t>
            </a:r>
            <a:r>
              <a:rPr lang="en-US" altLang="zh-CN" sz="2200" dirty="0"/>
              <a:t>——</a:t>
            </a:r>
            <a:r>
              <a:rPr lang="zh-CN" altLang="en-US" sz="2200" dirty="0"/>
              <a:t>说明所研究问题的目前总体情况或历史</a:t>
            </a:r>
            <a:r>
              <a:rPr lang="en-US" altLang="zh-CN" sz="2200" dirty="0"/>
              <a:t>(</a:t>
            </a:r>
            <a:r>
              <a:rPr lang="en-US" altLang="zh-CN" sz="2200" i="1" dirty="0"/>
              <a:t>statement of general area or history of problem to be studied</a:t>
            </a:r>
            <a:r>
              <a:rPr lang="en-US" altLang="zh-CN" sz="2200" dirty="0" smtClean="0"/>
              <a:t>); </a:t>
            </a:r>
            <a:endParaRPr lang="en-US" altLang="zh-CN" sz="2200" dirty="0"/>
          </a:p>
          <a:p>
            <a:pPr marL="342900" indent="-342900">
              <a:lnSpc>
                <a:spcPct val="150000"/>
              </a:lnSpc>
              <a:buFont typeface="Wingdings" pitchFamily="2" charset="2"/>
              <a:buChar char="l"/>
            </a:pPr>
            <a:r>
              <a:rPr lang="en-US" altLang="zh-CN" sz="2200" dirty="0">
                <a:solidFill>
                  <a:srgbClr val="FF0000"/>
                </a:solidFill>
              </a:rPr>
              <a:t>B. </a:t>
            </a:r>
            <a:r>
              <a:rPr lang="en-US" altLang="zh-CN" sz="2200" dirty="0" smtClean="0">
                <a:solidFill>
                  <a:srgbClr val="FF0000"/>
                </a:solidFill>
              </a:rPr>
              <a:t> </a:t>
            </a:r>
            <a:r>
              <a:rPr lang="zh-CN" altLang="en-US" sz="2200" dirty="0" smtClean="0">
                <a:solidFill>
                  <a:srgbClr val="FF0000"/>
                </a:solidFill>
              </a:rPr>
              <a:t>意义</a:t>
            </a:r>
            <a:r>
              <a:rPr lang="en-US" altLang="zh-CN" sz="2200" dirty="0"/>
              <a:t>——</a:t>
            </a:r>
            <a:r>
              <a:rPr lang="zh-CN" altLang="en-US" sz="2200" dirty="0"/>
              <a:t>说明研究的意义或必要性</a:t>
            </a:r>
            <a:r>
              <a:rPr lang="en-US" altLang="zh-CN" sz="2200" dirty="0"/>
              <a:t>(</a:t>
            </a:r>
            <a:r>
              <a:rPr lang="en-US" altLang="zh-CN" sz="2200" i="1" dirty="0"/>
              <a:t>statement of importance or need</a:t>
            </a:r>
            <a:r>
              <a:rPr lang="en-US" altLang="zh-CN" sz="2200" dirty="0"/>
              <a:t>); </a:t>
            </a:r>
          </a:p>
          <a:p>
            <a:pPr marL="342900" indent="-342900">
              <a:lnSpc>
                <a:spcPct val="150000"/>
              </a:lnSpc>
              <a:buFont typeface="Wingdings" pitchFamily="2" charset="2"/>
              <a:buChar char="l"/>
            </a:pPr>
            <a:r>
              <a:rPr lang="en-US" altLang="zh-CN" sz="2200" dirty="0">
                <a:solidFill>
                  <a:srgbClr val="FF0000"/>
                </a:solidFill>
              </a:rPr>
              <a:t>C. </a:t>
            </a:r>
            <a:r>
              <a:rPr lang="en-US" altLang="zh-CN" sz="2200" dirty="0" smtClean="0">
                <a:solidFill>
                  <a:srgbClr val="FF0000"/>
                </a:solidFill>
              </a:rPr>
              <a:t> </a:t>
            </a:r>
            <a:r>
              <a:rPr lang="zh-CN" altLang="en-US" sz="2200" dirty="0" smtClean="0">
                <a:solidFill>
                  <a:srgbClr val="FF0000"/>
                </a:solidFill>
              </a:rPr>
              <a:t>进展</a:t>
            </a:r>
            <a:r>
              <a:rPr lang="en-US" altLang="zh-CN" sz="2200" dirty="0"/>
              <a:t>——</a:t>
            </a:r>
            <a:r>
              <a:rPr lang="zh-CN" altLang="en-US" sz="2200" dirty="0"/>
              <a:t>说明有关该问题的先有发现、报告或研究</a:t>
            </a:r>
            <a:r>
              <a:rPr lang="en-US" altLang="zh-CN" sz="2200" dirty="0"/>
              <a:t>(</a:t>
            </a:r>
            <a:r>
              <a:rPr lang="en-US" altLang="zh-CN" sz="2200" i="1" dirty="0"/>
              <a:t>statement of previous findings, reports or studies</a:t>
            </a:r>
            <a:r>
              <a:rPr lang="en-US" altLang="zh-CN" sz="2200" dirty="0"/>
              <a:t>)</a:t>
            </a:r>
            <a:r>
              <a:rPr lang="zh-CN" altLang="en-US" sz="2200" dirty="0"/>
              <a:t>。陈述这部分内容时一般要有引文</a:t>
            </a:r>
            <a:r>
              <a:rPr lang="en-US" altLang="zh-CN" sz="2200" dirty="0"/>
              <a:t>(citations); </a:t>
            </a:r>
          </a:p>
          <a:p>
            <a:pPr marL="342900" indent="-342900">
              <a:lnSpc>
                <a:spcPct val="150000"/>
              </a:lnSpc>
              <a:buFont typeface="Wingdings" pitchFamily="2" charset="2"/>
              <a:buChar char="l"/>
            </a:pPr>
            <a:r>
              <a:rPr lang="en-US" altLang="zh-CN" sz="2200" dirty="0">
                <a:solidFill>
                  <a:srgbClr val="FF0000"/>
                </a:solidFill>
              </a:rPr>
              <a:t>D. </a:t>
            </a:r>
            <a:r>
              <a:rPr lang="en-US" altLang="zh-CN" sz="2200" dirty="0" smtClean="0">
                <a:solidFill>
                  <a:srgbClr val="FF0000"/>
                </a:solidFill>
              </a:rPr>
              <a:t> </a:t>
            </a:r>
            <a:r>
              <a:rPr lang="zh-CN" altLang="en-US" sz="2200" dirty="0" smtClean="0">
                <a:solidFill>
                  <a:srgbClr val="FF0000"/>
                </a:solidFill>
              </a:rPr>
              <a:t>目的</a:t>
            </a:r>
            <a:r>
              <a:rPr lang="en-US" altLang="zh-CN" sz="2200" dirty="0"/>
              <a:t>——</a:t>
            </a:r>
            <a:r>
              <a:rPr lang="zh-CN" altLang="en-US" sz="2200" dirty="0"/>
              <a:t>说明本研究的目的</a:t>
            </a:r>
            <a:r>
              <a:rPr lang="en-US" altLang="zh-CN" sz="2200" dirty="0"/>
              <a:t>(</a:t>
            </a:r>
            <a:r>
              <a:rPr lang="en-US" altLang="zh-CN" sz="2200" i="1" dirty="0"/>
              <a:t>statement of purpose of current study</a:t>
            </a:r>
            <a:r>
              <a:rPr lang="en-US" altLang="zh-CN" sz="2200" dirty="0"/>
              <a:t>); </a:t>
            </a:r>
          </a:p>
          <a:p>
            <a:pPr marL="342900" indent="-342900">
              <a:lnSpc>
                <a:spcPct val="150000"/>
              </a:lnSpc>
              <a:buFont typeface="Wingdings" pitchFamily="2" charset="2"/>
              <a:buChar char="l"/>
            </a:pPr>
            <a:r>
              <a:rPr lang="en-US" altLang="zh-CN" sz="2200" dirty="0">
                <a:solidFill>
                  <a:srgbClr val="FF0000"/>
                </a:solidFill>
              </a:rPr>
              <a:t>E. </a:t>
            </a:r>
            <a:r>
              <a:rPr lang="en-US" altLang="zh-CN" sz="2200" dirty="0" smtClean="0">
                <a:solidFill>
                  <a:srgbClr val="FF0000"/>
                </a:solidFill>
              </a:rPr>
              <a:t>  </a:t>
            </a:r>
            <a:r>
              <a:rPr lang="zh-CN" altLang="en-US" sz="2200" dirty="0" smtClean="0">
                <a:solidFill>
                  <a:srgbClr val="FF0000"/>
                </a:solidFill>
              </a:rPr>
              <a:t>范围</a:t>
            </a:r>
            <a:r>
              <a:rPr lang="en-US" altLang="zh-CN" sz="2200" dirty="0"/>
              <a:t>——</a:t>
            </a:r>
            <a:r>
              <a:rPr lang="zh-CN" altLang="en-US" sz="2200" dirty="0"/>
              <a:t>说明要研究问题的具体范围</a:t>
            </a:r>
            <a:r>
              <a:rPr lang="en-US" altLang="zh-CN" sz="2200" dirty="0"/>
              <a:t>(</a:t>
            </a:r>
            <a:r>
              <a:rPr lang="en-US" altLang="zh-CN" sz="2200" i="1" dirty="0"/>
              <a:t>statement of specific area of problem to be studied</a:t>
            </a:r>
            <a:r>
              <a:rPr lang="en-US" altLang="zh-CN" sz="2200" dirty="0"/>
              <a:t>)</a:t>
            </a:r>
            <a:r>
              <a:rPr lang="zh-CN" altLang="en-US" sz="2200" dirty="0"/>
              <a:t>。 </a:t>
            </a:r>
          </a:p>
        </p:txBody>
      </p:sp>
      <p:sp>
        <p:nvSpPr>
          <p:cNvPr id="5" name="文本框 5">
            <a:extLst>
              <a:ext uri="{FF2B5EF4-FFF2-40B4-BE49-F238E27FC236}">
                <a16:creationId xmlns:a16="http://schemas.microsoft.com/office/drawing/2014/main" id="{7BE036D4-9F2E-4E40-A0C8-A644C7C1B487}"/>
              </a:ext>
            </a:extLst>
          </p:cNvPr>
          <p:cNvSpPr txBox="1">
            <a:spLocks noChangeArrowheads="1"/>
          </p:cNvSpPr>
          <p:nvPr/>
        </p:nvSpPr>
        <p:spPr bwMode="auto">
          <a:xfrm>
            <a:off x="860612" y="296705"/>
            <a:ext cx="9843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rgbClr val="00749F"/>
                </a:solidFill>
                <a:latin typeface="Times New Roman" panose="02020603050405020304" pitchFamily="18" charset="0"/>
                <a:cs typeface="+mn-ea"/>
                <a:sym typeface="+mn-lt"/>
              </a:rPr>
              <a:t>专业研究论文的详细结构要求 </a:t>
            </a:r>
            <a:r>
              <a:rPr lang="en-US" altLang="zh-CN" sz="2400" b="1" dirty="0">
                <a:solidFill>
                  <a:srgbClr val="00749F"/>
                </a:solidFill>
                <a:latin typeface="Times New Roman" panose="02020603050405020304" pitchFamily="18" charset="0"/>
                <a:cs typeface="+mn-ea"/>
                <a:sym typeface="+mn-lt"/>
              </a:rPr>
              <a:t>Detailed Requirements of Academic Paper</a:t>
            </a:r>
          </a:p>
        </p:txBody>
      </p:sp>
    </p:spTree>
    <p:extLst>
      <p:ext uri="{BB962C8B-B14F-4D97-AF65-F5344CB8AC3E}">
        <p14:creationId xmlns:p14="http://schemas.microsoft.com/office/powerpoint/2010/main" val="8926770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0"/>
            <a:ext cx="12192000" cy="6119945"/>
          </a:xfrm>
          <a:prstGeom prst="rect">
            <a:avLst/>
          </a:prstGeom>
          <a:solidFill>
            <a:schemeClr val="bg1"/>
          </a:solidFill>
        </p:spPr>
        <p:txBody>
          <a:bodyPr wrap="square" rtlCol="0">
            <a:spAutoFit/>
          </a:bodyPr>
          <a:lstStyle/>
          <a:p>
            <a:pPr algn="just" eaLnBrk="0">
              <a:lnSpc>
                <a:spcPct val="15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In 1984 the Republicans, with the advice of Tuesday Team Inc., abandoned nearly all aspects of the issue-oriented political commercials and ran </a:t>
            </a:r>
            <a:r>
              <a:rPr lang="en-US" altLang="zh-CN" sz="2400" i="1" dirty="0">
                <a:latin typeface="Times New Roman" panose="02020603050405020304" pitchFamily="18" charset="0"/>
                <a:cs typeface="Times New Roman" panose="02020603050405020304" pitchFamily="18" charset="0"/>
              </a:rPr>
              <a:t>“the most effective ‘mood and image’ commercials ever seen in a presidential campaign” (Blume, 2013, p. 9). </a:t>
            </a:r>
            <a:r>
              <a:rPr lang="en-US" altLang="zh-CN" sz="2400" dirty="0">
                <a:latin typeface="Times New Roman" panose="02020603050405020304" pitchFamily="18" charset="0"/>
                <a:cs typeface="Times New Roman" panose="02020603050405020304" pitchFamily="18" charset="0"/>
              </a:rPr>
              <a:t>Reagan narrated most of his ads, in which he fostered nostalgia </a:t>
            </a:r>
            <a:r>
              <a:rPr lang="en-US" altLang="zh-CN" sz="2400" i="1" dirty="0">
                <a:latin typeface="Times New Roman" panose="02020603050405020304" pitchFamily="18" charset="0"/>
                <a:cs typeface="Times New Roman" panose="02020603050405020304" pitchFamily="18" charset="0"/>
              </a:rPr>
              <a:t>(Blumenthal, 2013, p. 12)</a:t>
            </a:r>
            <a:r>
              <a:rPr lang="en-US" altLang="zh-CN" sz="2400" dirty="0">
                <a:latin typeface="Times New Roman" panose="02020603050405020304" pitchFamily="18" charset="0"/>
                <a:cs typeface="Times New Roman" panose="02020603050405020304" pitchFamily="18" charset="0"/>
              </a:rPr>
              <a:t>. These bright commercials playing up feelings of patriotism and prosperity made a sharp contrast to Mondale’s political commercials focusing on the serious issue, the deficit. Standing alone, these commercials may have had a limited impact. But in 1984, as Blume pointed out, the Republicans seemed to “succeed in communicating the same ‘message’ through television evening news”</a:t>
            </a:r>
            <a:r>
              <a:rPr lang="en-US" altLang="zh-CN" sz="2400" i="1" dirty="0">
                <a:latin typeface="Times New Roman" panose="02020603050405020304" pitchFamily="18" charset="0"/>
                <a:cs typeface="Times New Roman" panose="02020603050405020304" pitchFamily="18" charset="0"/>
              </a:rPr>
              <a:t>(2013, p. 9). </a:t>
            </a:r>
          </a:p>
          <a:p>
            <a:pPr algn="just" eaLnBrk="0">
              <a:lnSpc>
                <a:spcPct val="150000"/>
              </a:lnSpc>
            </a:pPr>
            <a:r>
              <a:rPr lang="en-US" altLang="zh-CN" sz="2400" dirty="0">
                <a:latin typeface="Times New Roman" panose="02020603050405020304" pitchFamily="18" charset="0"/>
                <a:cs typeface="Times New Roman" panose="02020603050405020304" pitchFamily="18" charset="0"/>
              </a:rPr>
              <a:t>All campaign stops were carefully coordinated to reinforce the images of the commercial. </a:t>
            </a:r>
            <a:r>
              <a:rPr lang="en-US" altLang="zh-CN" sz="2400" i="1" dirty="0">
                <a:latin typeface="Times New Roman" panose="02020603050405020304" pitchFamily="18" charset="0"/>
                <a:cs typeface="Times New Roman" panose="02020603050405020304" pitchFamily="18" charset="0"/>
              </a:rPr>
              <a:t>James Kelly (2009)</a:t>
            </a:r>
            <a:r>
              <a:rPr lang="en-US" altLang="zh-CN" sz="2400" dirty="0">
                <a:latin typeface="Times New Roman" panose="02020603050405020304" pitchFamily="18" charset="0"/>
                <a:cs typeface="Times New Roman" panose="02020603050405020304" pitchFamily="18" charset="0"/>
              </a:rPr>
              <a:t> in his article “Packaging the Presidency” in </a:t>
            </a:r>
            <a:r>
              <a:rPr lang="en-US" altLang="zh-CN" sz="2400" i="1" dirty="0">
                <a:latin typeface="Times New Roman" panose="02020603050405020304" pitchFamily="18" charset="0"/>
                <a:cs typeface="Times New Roman" panose="02020603050405020304" pitchFamily="18" charset="0"/>
              </a:rPr>
              <a:t>Time</a:t>
            </a:r>
            <a:r>
              <a:rPr lang="en-US" altLang="zh-CN" sz="2400" dirty="0">
                <a:latin typeface="Times New Roman" panose="02020603050405020304" pitchFamily="18" charset="0"/>
                <a:cs typeface="Times New Roman" panose="02020603050405020304" pitchFamily="18" charset="0"/>
              </a:rPr>
              <a:t> portrayed how skillfully the Republicans planned a scenario for Reagan on television news: </a:t>
            </a:r>
          </a:p>
        </p:txBody>
      </p:sp>
    </p:spTree>
    <p:extLst>
      <p:ext uri="{BB962C8B-B14F-4D97-AF65-F5344CB8AC3E}">
        <p14:creationId xmlns:p14="http://schemas.microsoft.com/office/powerpoint/2010/main" val="2439411919"/>
      </p:ext>
    </p:extLst>
  </p:cSld>
  <p:clrMapOvr>
    <a:masterClrMapping/>
  </p:clrMapOvr>
  <p:transition spd="slow" advClick="0" advTm="3000">
    <p:push dir="u"/>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769621"/>
            <a:ext cx="12192000" cy="5565947"/>
          </a:xfrm>
          <a:prstGeom prst="rect">
            <a:avLst/>
          </a:prstGeom>
          <a:noFill/>
        </p:spPr>
        <p:txBody>
          <a:bodyPr wrap="square" rtlCol="0">
            <a:spAutoFit/>
          </a:bodyPr>
          <a:lstStyle/>
          <a:p>
            <a:pPr algn="just" eaLnBrk="0">
              <a:lnSpc>
                <a:spcPct val="15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Bedecked stage set between sunny crowds and smiling skies,...Reagan, standing against a blue backdrop and delivering in patented style...Cut to the faces of his listeners, some aglow in admiration...A band bursts into melody, balloons sail heavenward, and cheers erupt from a thousand throats </a:t>
            </a:r>
            <a:r>
              <a:rPr lang="en-US" altLang="zh-CN" sz="2400" i="1" dirty="0">
                <a:latin typeface="Times New Roman" panose="02020603050405020304" pitchFamily="18" charset="0"/>
                <a:cs typeface="Times New Roman" panose="02020603050405020304" pitchFamily="18" charset="0"/>
              </a:rPr>
              <a:t>(p. 36)</a:t>
            </a:r>
            <a:r>
              <a:rPr lang="en-US" altLang="zh-CN" sz="2400" dirty="0">
                <a:latin typeface="Times New Roman" panose="02020603050405020304" pitchFamily="18" charset="0"/>
                <a:cs typeface="Times New Roman" panose="02020603050405020304" pitchFamily="18" charset="0"/>
              </a:rPr>
              <a:t>. </a:t>
            </a:r>
          </a:p>
          <a:p>
            <a:pPr algn="just" eaLnBrk="0">
              <a:lnSpc>
                <a:spcPct val="15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Their staging worked so well that viewers often had trouble distinguishing the paid political commercials from the evening news. As </a:t>
            </a:r>
            <a:r>
              <a:rPr lang="en-US" altLang="zh-CN" sz="2400" i="1" dirty="0">
                <a:latin typeface="Times New Roman" panose="02020603050405020304" pitchFamily="18" charset="0"/>
                <a:cs typeface="Times New Roman" panose="02020603050405020304" pitchFamily="18" charset="0"/>
              </a:rPr>
              <a:t>Tom Collins (2012) </a:t>
            </a:r>
            <a:r>
              <a:rPr lang="en-US" altLang="zh-CN" sz="2400" dirty="0">
                <a:latin typeface="Times New Roman" panose="02020603050405020304" pitchFamily="18" charset="0"/>
                <a:cs typeface="Times New Roman" panose="02020603050405020304" pitchFamily="18" charset="0"/>
              </a:rPr>
              <a:t>pointed out in the </a:t>
            </a:r>
            <a:r>
              <a:rPr lang="en-US" altLang="zh-CN" sz="2400" i="1" dirty="0">
                <a:latin typeface="Times New Roman" panose="02020603050405020304" pitchFamily="18" charset="0"/>
                <a:cs typeface="Times New Roman" panose="02020603050405020304" pitchFamily="18" charset="0"/>
              </a:rPr>
              <a:t>Seattle Times</a:t>
            </a:r>
            <a:r>
              <a:rPr lang="en-US" altLang="zh-CN" sz="2400" dirty="0">
                <a:latin typeface="Times New Roman" panose="02020603050405020304" pitchFamily="18" charset="0"/>
                <a:cs typeface="Times New Roman" panose="02020603050405020304" pitchFamily="18" charset="0"/>
              </a:rPr>
              <a:t>, Reagan’s campaign clips on the evening news were in a sense superior to commercials because they had “the verisimilitude of reality” </a:t>
            </a:r>
            <a:r>
              <a:rPr lang="en-US" altLang="zh-CN" sz="2400" i="1" dirty="0">
                <a:latin typeface="Times New Roman" panose="02020603050405020304" pitchFamily="18" charset="0"/>
                <a:cs typeface="Times New Roman" panose="02020603050405020304" pitchFamily="18" charset="0"/>
              </a:rPr>
              <a:t>(p. 8). </a:t>
            </a:r>
            <a:r>
              <a:rPr lang="en-US" altLang="zh-CN" sz="2400" dirty="0">
                <a:latin typeface="Times New Roman" panose="02020603050405020304" pitchFamily="18" charset="0"/>
                <a:cs typeface="Times New Roman" panose="02020603050405020304" pitchFamily="18" charset="0"/>
              </a:rPr>
              <a:t>The presentation of the president through both commercials and news was so meticulously staged that television evening news looked like free political commercials. </a:t>
            </a:r>
          </a:p>
        </p:txBody>
      </p:sp>
    </p:spTree>
    <p:extLst>
      <p:ext uri="{BB962C8B-B14F-4D97-AF65-F5344CB8AC3E}">
        <p14:creationId xmlns:p14="http://schemas.microsoft.com/office/powerpoint/2010/main" val="1317326990"/>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90602"/>
            <a:ext cx="12192000" cy="5262979"/>
          </a:xfrm>
          <a:prstGeom prst="rect">
            <a:avLst/>
          </a:prstGeom>
          <a:noFill/>
        </p:spPr>
        <p:txBody>
          <a:bodyPr wrap="square" rtlCol="0">
            <a:spAutoFit/>
          </a:bodyPr>
          <a:lstStyle/>
          <a:p>
            <a:pPr algn="just" eaLnBrk="0"/>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From the networks’ point of view, television did not consciously cause one candidate to triumph and another to fail, and sometimes the reporters on the screen made critical comments on the visual image strategy of blurring out issues. But according to some researchers, voters developed strong opinions about candidates </a:t>
            </a:r>
            <a:r>
              <a:rPr lang="en-US" altLang="zh-CN" sz="2400" i="1" dirty="0">
                <a:latin typeface="Times New Roman" panose="02020603050405020304" pitchFamily="18" charset="0"/>
                <a:cs typeface="Times New Roman" panose="02020603050405020304" pitchFamily="18" charset="0"/>
              </a:rPr>
              <a:t>“simply by watching them on television without hearing what they were saying” (Leo, 2007, p. 37). </a:t>
            </a:r>
            <a:r>
              <a:rPr lang="en-US" altLang="zh-CN" sz="2400" dirty="0">
                <a:latin typeface="Times New Roman" panose="02020603050405020304" pitchFamily="18" charset="0"/>
                <a:cs typeface="Times New Roman" panose="02020603050405020304" pitchFamily="18" charset="0"/>
              </a:rPr>
              <a:t>When people do not hear the candidate, why is it expected that they will hear the reporters who are always attempting to cram in so much in a short time? As Blume analyzes, “In report measured in seconds on the nightly news, if the image is powerful enough, it will be more convincing” than any narration </a:t>
            </a:r>
            <a:r>
              <a:rPr lang="en-US" altLang="zh-CN" sz="2400" i="1" dirty="0">
                <a:latin typeface="Times New Roman" panose="02020603050405020304" pitchFamily="18" charset="0"/>
                <a:cs typeface="Times New Roman" panose="02020603050405020304" pitchFamily="18" charset="0"/>
              </a:rPr>
              <a:t>(2010, p. 193)</a:t>
            </a:r>
            <a:r>
              <a:rPr lang="en-US" altLang="zh-CN" sz="2400" dirty="0">
                <a:latin typeface="Times New Roman" panose="02020603050405020304" pitchFamily="18" charset="0"/>
                <a:cs typeface="Times New Roman" panose="02020603050405020304" pitchFamily="18" charset="0"/>
              </a:rPr>
              <a:t>. And the Republican strategists had learned very well how to take advantage of modern media opportunities. Their approach was to make Reagan visual but not vulnerable and to shield him from cross-examination while presenting him in an array of skillfully staged scenarios that were irresistible to the camera. The only thing that counted was getting such positive pictures. In fact television cameras were always after Reagan because he made good pictures. </a:t>
            </a:r>
          </a:p>
          <a:p>
            <a:pPr algn="just" eaLnBrk="0"/>
            <a:endParaRPr lang="en-US" altLang="zh-C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0738237"/>
      </p:ext>
    </p:extLst>
  </p:cSld>
  <p:clrMapOvr>
    <a:masterClrMapping/>
  </p:clrMapOvr>
  <p:transition spd="slow" advClick="0" advTm="3000">
    <p:push dir="u"/>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90602"/>
            <a:ext cx="12192000" cy="4457952"/>
          </a:xfrm>
          <a:prstGeom prst="rect">
            <a:avLst/>
          </a:prstGeom>
          <a:noFill/>
        </p:spPr>
        <p:txBody>
          <a:bodyPr wrap="square" rtlCol="0">
            <a:spAutoFit/>
          </a:bodyPr>
          <a:lstStyle/>
          <a:p>
            <a:pPr eaLnBrk="0">
              <a:lnSpc>
                <a:spcPct val="15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In hindsight, according to Burnham in </a:t>
            </a:r>
            <a:r>
              <a:rPr lang="en-US" altLang="zh-CN" sz="2400" i="1" dirty="0">
                <a:latin typeface="Times New Roman" panose="02020603050405020304" pitchFamily="18" charset="0"/>
                <a:cs typeface="Times New Roman" panose="02020603050405020304" pitchFamily="18" charset="0"/>
              </a:rPr>
              <a:t>Democracy in the Making</a:t>
            </a:r>
            <a:r>
              <a:rPr lang="en-US" altLang="zh-CN" sz="2400" dirty="0">
                <a:latin typeface="Times New Roman" panose="02020603050405020304" pitchFamily="18" charset="0"/>
                <a:cs typeface="Times New Roman" panose="02020603050405020304" pitchFamily="18" charset="0"/>
              </a:rPr>
              <a:t>, Reagan’s landslide had been preordained from the beginning </a:t>
            </a:r>
            <a:r>
              <a:rPr lang="en-US" altLang="zh-CN" sz="2400" i="1" dirty="0">
                <a:latin typeface="Times New Roman" panose="02020603050405020304" pitchFamily="18" charset="0"/>
                <a:cs typeface="Times New Roman" panose="02020603050405020304" pitchFamily="18" charset="0"/>
              </a:rPr>
              <a:t>(2008, p. 310). </a:t>
            </a:r>
            <a:r>
              <a:rPr lang="en-US" altLang="zh-CN" sz="2400" dirty="0">
                <a:latin typeface="Times New Roman" panose="02020603050405020304" pitchFamily="18" charset="0"/>
                <a:cs typeface="Times New Roman" panose="02020603050405020304" pitchFamily="18" charset="0"/>
              </a:rPr>
              <a:t>On the one hand, the Americans expressed satisfaction with what seemed to be a successful presidency in terms of economic growth and the nation’s strength and pride. In short, they saw “no reason to change” </a:t>
            </a:r>
            <a:r>
              <a:rPr lang="en-US" altLang="zh-CN" sz="2400" i="1" dirty="0">
                <a:latin typeface="Times New Roman" panose="02020603050405020304" pitchFamily="18" charset="0"/>
                <a:cs typeface="Times New Roman" panose="02020603050405020304" pitchFamily="18" charset="0"/>
              </a:rPr>
              <a:t>(</a:t>
            </a:r>
            <a:r>
              <a:rPr lang="en-US" altLang="zh-CN" sz="2400" i="1" dirty="0" err="1">
                <a:latin typeface="Times New Roman" panose="02020603050405020304" pitchFamily="18" charset="0"/>
                <a:cs typeface="Times New Roman" panose="02020603050405020304" pitchFamily="18" charset="0"/>
              </a:rPr>
              <a:t>Mashek</a:t>
            </a:r>
            <a:r>
              <a:rPr lang="en-US" altLang="zh-CN" sz="2400" i="1" dirty="0">
                <a:latin typeface="Times New Roman" panose="02020603050405020304" pitchFamily="18" charset="0"/>
                <a:cs typeface="Times New Roman" panose="02020603050405020304" pitchFamily="18" charset="0"/>
              </a:rPr>
              <a:t>, 2010, p. 24). </a:t>
            </a:r>
            <a:r>
              <a:rPr lang="en-US" altLang="zh-CN" sz="2400" dirty="0">
                <a:latin typeface="Times New Roman" panose="02020603050405020304" pitchFamily="18" charset="0"/>
                <a:cs typeface="Times New Roman" panose="02020603050405020304" pitchFamily="18" charset="0"/>
              </a:rPr>
              <a:t>On the other hand, thanks to Reagan’s skill as a “performer,” the Republican Party created the most successful “image building” campaign on television, in which television itself became the crucial electoral process. The 1984 Republican campaign pointed the way toward the campaign strategies of the future. </a:t>
            </a:r>
          </a:p>
        </p:txBody>
      </p:sp>
    </p:spTree>
    <p:extLst>
      <p:ext uri="{BB962C8B-B14F-4D97-AF65-F5344CB8AC3E}">
        <p14:creationId xmlns:p14="http://schemas.microsoft.com/office/powerpoint/2010/main" val="248021617"/>
      </p:ext>
    </p:extLst>
  </p:cSld>
  <p:clrMapOvr>
    <a:masterClrMapping/>
  </p:clrMapOvr>
  <p:transition spd="slow" advClick="0" advTm="3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973435"/>
            <a:ext cx="12192000" cy="5847755"/>
          </a:xfrm>
          <a:prstGeom prst="rect">
            <a:avLst/>
          </a:prstGeom>
          <a:solidFill>
            <a:schemeClr val="bg1"/>
          </a:solidFill>
        </p:spPr>
        <p:txBody>
          <a:bodyPr wrap="square">
            <a:spAutoFit/>
          </a:bodyPr>
          <a:lstStyle/>
          <a:p>
            <a:pPr algn="ctr"/>
            <a:r>
              <a:rPr lang="en-US" altLang="zh-CN" sz="2200" b="1" dirty="0">
                <a:latin typeface="Times" pitchFamily="2" charset="0"/>
              </a:rPr>
              <a:t>English for Specific Purposes: Definition and Characteristics </a:t>
            </a:r>
          </a:p>
          <a:p>
            <a:r>
              <a:rPr lang="en-US" altLang="zh-CN" sz="2200" dirty="0">
                <a:latin typeface="Times" pitchFamily="2" charset="0"/>
              </a:rPr>
              <a:t>Growth of ESP </a:t>
            </a:r>
          </a:p>
          <a:p>
            <a:r>
              <a:rPr lang="en-US" altLang="zh-CN" sz="2200" dirty="0">
                <a:latin typeface="Times" pitchFamily="2" charset="0"/>
              </a:rPr>
              <a:t>From the early 1960’s, English for Specific Purposes (ESP) has grown to become one of the most prominent areas of EFL teaching today. Its development is reflected in the increasing number of universities offering an MA in ESP (e.g. The University of Birmingham, and Aston University in the UK) and in the number of ESP courses offered to overseas students in English speaking countries. There is now a well-established international journal dedicated to ESP discussion, “English for Specific Purposes: An international journal”, and the ESP SIG groups of the IATEFL and TESOL are always active at their national conferences.</a:t>
            </a:r>
            <a:br>
              <a:rPr lang="en-US" altLang="zh-CN" sz="2200" dirty="0">
                <a:latin typeface="Times" pitchFamily="2" charset="0"/>
              </a:rPr>
            </a:br>
            <a:r>
              <a:rPr lang="en-US" altLang="zh-CN" sz="2200" dirty="0">
                <a:latin typeface="Times" pitchFamily="2" charset="0"/>
              </a:rPr>
              <a:t>Definition of ESP (Dudley-Evans, 1998)</a:t>
            </a:r>
            <a:br>
              <a:rPr lang="en-US" altLang="zh-CN" sz="2200" dirty="0">
                <a:latin typeface="Times" pitchFamily="2" charset="0"/>
              </a:rPr>
            </a:br>
            <a:endParaRPr lang="en-US" altLang="zh-CN" sz="2200" dirty="0">
              <a:latin typeface="Times" pitchFamily="2" charset="0"/>
            </a:endParaRPr>
          </a:p>
          <a:p>
            <a:pPr algn="just"/>
            <a:r>
              <a:rPr lang="en-US" altLang="zh-CN" sz="2200" dirty="0">
                <a:latin typeface="Times" pitchFamily="2" charset="0"/>
              </a:rPr>
              <a:t>Absolute Characteristics: </a:t>
            </a:r>
          </a:p>
          <a:p>
            <a:r>
              <a:rPr lang="en-US" altLang="zh-CN" sz="2200" dirty="0">
                <a:latin typeface="Times" pitchFamily="2" charset="0"/>
              </a:rPr>
              <a:t>(1)  ESP is defined to meet specific needs of the learners; </a:t>
            </a:r>
          </a:p>
          <a:p>
            <a:r>
              <a:rPr lang="en-US" altLang="zh-CN" sz="2200" dirty="0">
                <a:latin typeface="Times" pitchFamily="2" charset="0"/>
              </a:rPr>
              <a:t>(2)  ESP makes use of underlying methodology and activities of the discipline it serves; </a:t>
            </a:r>
          </a:p>
          <a:p>
            <a:r>
              <a:rPr lang="en-US" altLang="zh-CN" sz="2200" dirty="0">
                <a:latin typeface="Times" pitchFamily="2" charset="0"/>
              </a:rPr>
              <a:t>(3)  ESP is centered on the language appropriate to these activities in terms of grammar, lexis, </a:t>
            </a:r>
          </a:p>
          <a:p>
            <a:r>
              <a:rPr lang="en-US" altLang="zh-CN" sz="2200" dirty="0">
                <a:latin typeface="Times" pitchFamily="2" charset="0"/>
              </a:rPr>
              <a:t>register, study skills, discourse and genre. </a:t>
            </a:r>
          </a:p>
          <a:p>
            <a:r>
              <a:rPr lang="en-US" altLang="zh-CN" sz="2200" dirty="0">
                <a:latin typeface="Times" pitchFamily="2" charset="0"/>
              </a:rPr>
              <a:t>Variable Characteristics: </a:t>
            </a:r>
          </a:p>
        </p:txBody>
      </p:sp>
    </p:spTree>
    <p:extLst>
      <p:ext uri="{BB962C8B-B14F-4D97-AF65-F5344CB8AC3E}">
        <p14:creationId xmlns:p14="http://schemas.microsoft.com/office/powerpoint/2010/main" val="400826724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5"/>
          <p:cNvSpPr txBox="1">
            <a:spLocks noChangeArrowheads="1"/>
          </p:cNvSpPr>
          <p:nvPr/>
        </p:nvSpPr>
        <p:spPr bwMode="auto">
          <a:xfrm>
            <a:off x="860612" y="296705"/>
            <a:ext cx="9843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rgbClr val="00749F"/>
                </a:solidFill>
                <a:latin typeface="Times New Roman" panose="02020603050405020304" pitchFamily="18" charset="0"/>
                <a:cs typeface="+mn-ea"/>
                <a:sym typeface="+mn-lt"/>
              </a:rPr>
              <a:t>专业研究论文的详细结构要求 </a:t>
            </a:r>
            <a:r>
              <a:rPr lang="en-US" altLang="zh-CN" sz="2400" b="1" dirty="0">
                <a:solidFill>
                  <a:srgbClr val="00749F"/>
                </a:solidFill>
                <a:latin typeface="Times New Roman" panose="02020603050405020304" pitchFamily="18" charset="0"/>
                <a:cs typeface="+mn-ea"/>
                <a:sym typeface="+mn-lt"/>
              </a:rPr>
              <a:t>Detailed Requirements of Academic Paper</a:t>
            </a:r>
          </a:p>
        </p:txBody>
      </p:sp>
      <p:sp>
        <p:nvSpPr>
          <p:cNvPr id="3" name="文本框 2">
            <a:extLst>
              <a:ext uri="{FF2B5EF4-FFF2-40B4-BE49-F238E27FC236}">
                <a16:creationId xmlns:a16="http://schemas.microsoft.com/office/drawing/2014/main" id="{7BD4F080-3C43-F242-B934-D3BC8F9800E4}"/>
              </a:ext>
            </a:extLst>
          </p:cNvPr>
          <p:cNvSpPr txBox="1"/>
          <p:nvPr/>
        </p:nvSpPr>
        <p:spPr>
          <a:xfrm>
            <a:off x="4392706" y="1720839"/>
            <a:ext cx="7799294" cy="3416320"/>
          </a:xfrm>
          <a:prstGeom prst="rect">
            <a:avLst/>
          </a:prstGeom>
          <a:noFill/>
        </p:spPr>
        <p:txBody>
          <a:bodyPr wrap="square" rtlCol="0">
            <a:spAutoFit/>
          </a:bodyPr>
          <a:lstStyle/>
          <a:p>
            <a:pPr>
              <a:lnSpc>
                <a:spcPct val="150000"/>
              </a:lnSpc>
            </a:pPr>
            <a:r>
              <a:rPr lang="en-US" altLang="zh-CN" sz="2400" b="1" dirty="0">
                <a:solidFill>
                  <a:srgbClr val="FF0000"/>
                </a:solidFill>
              </a:rPr>
              <a:t>2)</a:t>
            </a:r>
            <a:r>
              <a:rPr lang="zh-CN" altLang="en-US" sz="2400" b="1" dirty="0">
                <a:solidFill>
                  <a:srgbClr val="FF0000"/>
                </a:solidFill>
              </a:rPr>
              <a:t>材料与方法 </a:t>
            </a:r>
          </a:p>
          <a:p>
            <a:pPr>
              <a:lnSpc>
                <a:spcPct val="150000"/>
              </a:lnSpc>
            </a:pPr>
            <a:r>
              <a:rPr lang="zh-CN" altLang="en-US" sz="2400" dirty="0"/>
              <a:t>总的</a:t>
            </a:r>
            <a:r>
              <a:rPr lang="zh-CN" altLang="en-US" sz="2400" dirty="0" smtClean="0"/>
              <a:t>要求</a:t>
            </a:r>
            <a:r>
              <a:rPr lang="zh-CN" altLang="en-US" sz="2400" dirty="0"/>
              <a:t>：</a:t>
            </a:r>
            <a:r>
              <a:rPr lang="en-US" altLang="zh-CN" sz="2400" i="1" u="sng" dirty="0" smtClean="0"/>
              <a:t>Readers </a:t>
            </a:r>
            <a:r>
              <a:rPr lang="en-US" altLang="zh-CN" sz="2400" i="1" u="sng" dirty="0"/>
              <a:t>must be able to reproduce your results, evaluate the validity of your results and the soundness of your methods, and follow the logic in the paper. </a:t>
            </a:r>
          </a:p>
          <a:p>
            <a:pPr>
              <a:lnSpc>
                <a:spcPct val="150000"/>
              </a:lnSpc>
            </a:pPr>
            <a:r>
              <a:rPr lang="zh-CN" altLang="en-US" sz="2400" dirty="0"/>
              <a:t>即：结果的可重复性、方法的可行性以及前后的逻辑性。 </a:t>
            </a:r>
          </a:p>
        </p:txBody>
      </p:sp>
      <p:pic>
        <p:nvPicPr>
          <p:cNvPr id="4" name="图片 3">
            <a:extLst>
              <a:ext uri="{FF2B5EF4-FFF2-40B4-BE49-F238E27FC236}">
                <a16:creationId xmlns:a16="http://schemas.microsoft.com/office/drawing/2014/main" id="{9CEBBD79-8ECB-B341-8E6D-32D37F9DC6B1}"/>
              </a:ext>
            </a:extLst>
          </p:cNvPr>
          <p:cNvPicPr>
            <a:picLocks noChangeAspect="1"/>
          </p:cNvPicPr>
          <p:nvPr/>
        </p:nvPicPr>
        <p:blipFill>
          <a:blip r:embed="rId3"/>
          <a:stretch>
            <a:fillRect/>
          </a:stretch>
        </p:blipFill>
        <p:spPr>
          <a:xfrm>
            <a:off x="0" y="1905235"/>
            <a:ext cx="4392706" cy="3047529"/>
          </a:xfrm>
          <a:prstGeom prst="rect">
            <a:avLst/>
          </a:prstGeom>
        </p:spPr>
      </p:pic>
    </p:spTree>
    <p:extLst>
      <p:ext uri="{BB962C8B-B14F-4D97-AF65-F5344CB8AC3E}">
        <p14:creationId xmlns:p14="http://schemas.microsoft.com/office/powerpoint/2010/main" val="96957880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42E4C69-4CDC-CF4A-97C6-1550035C2E73}"/>
              </a:ext>
            </a:extLst>
          </p:cNvPr>
          <p:cNvSpPr/>
          <p:nvPr/>
        </p:nvSpPr>
        <p:spPr>
          <a:xfrm>
            <a:off x="0" y="917992"/>
            <a:ext cx="12192000" cy="4524315"/>
          </a:xfrm>
          <a:prstGeom prst="rect">
            <a:avLst/>
          </a:prstGeom>
        </p:spPr>
        <p:txBody>
          <a:bodyPr wrap="square">
            <a:spAutoFit/>
          </a:bodyPr>
          <a:lstStyle/>
          <a:p>
            <a:pPr>
              <a:lnSpc>
                <a:spcPct val="150000"/>
              </a:lnSpc>
            </a:pPr>
            <a:r>
              <a:rPr lang="zh-CN" altLang="en-US" sz="2400" dirty="0"/>
              <a:t>具体内容</a:t>
            </a:r>
            <a:r>
              <a:rPr lang="zh-CN" altLang="en-US" sz="2400" dirty="0" smtClean="0"/>
              <a:t>包括</a:t>
            </a:r>
            <a:r>
              <a:rPr lang="zh-CN" altLang="en-US" sz="2400" dirty="0"/>
              <a:t>：</a:t>
            </a:r>
            <a:endParaRPr lang="en-US" altLang="zh-CN" sz="2400" dirty="0"/>
          </a:p>
          <a:p>
            <a:pPr marL="342900" indent="-342900">
              <a:lnSpc>
                <a:spcPct val="150000"/>
              </a:lnSpc>
              <a:buFont typeface="Wingdings" pitchFamily="2" charset="2"/>
              <a:buChar char="l"/>
            </a:pPr>
            <a:r>
              <a:rPr lang="en-US" altLang="zh-CN" sz="2400" dirty="0">
                <a:solidFill>
                  <a:srgbClr val="FF0000"/>
                </a:solidFill>
              </a:rPr>
              <a:t>A. </a:t>
            </a:r>
            <a:r>
              <a:rPr lang="zh-CN" altLang="en-US" sz="2400" dirty="0">
                <a:solidFill>
                  <a:srgbClr val="FF0000"/>
                </a:solidFill>
              </a:rPr>
              <a:t>简要说明研究设计</a:t>
            </a:r>
            <a:r>
              <a:rPr lang="en-US" altLang="zh-CN" sz="2400" dirty="0">
                <a:solidFill>
                  <a:srgbClr val="FF0000"/>
                </a:solidFill>
              </a:rPr>
              <a:t>(study design/protocol)</a:t>
            </a:r>
            <a:r>
              <a:rPr lang="zh-CN" altLang="en-US" sz="2400" dirty="0"/>
              <a:t>，如</a:t>
            </a:r>
            <a:r>
              <a:rPr lang="en-US" altLang="zh-CN" sz="2400" dirty="0"/>
              <a:t>:</a:t>
            </a:r>
            <a:r>
              <a:rPr lang="zh-CN" altLang="en-US" sz="2400" dirty="0"/>
              <a:t>回顾</a:t>
            </a:r>
            <a:r>
              <a:rPr lang="en-US" altLang="zh-CN" sz="2400" dirty="0"/>
              <a:t>(retrospective/review)</a:t>
            </a:r>
            <a:r>
              <a:rPr lang="zh-CN" altLang="en-US" sz="2400" dirty="0"/>
              <a:t>， 前瞻</a:t>
            </a:r>
            <a:r>
              <a:rPr lang="en-US" altLang="zh-CN" sz="2400" dirty="0"/>
              <a:t>(prospective)</a:t>
            </a:r>
            <a:r>
              <a:rPr lang="zh-CN" altLang="en-US" sz="2400" dirty="0"/>
              <a:t>，临床</a:t>
            </a:r>
            <a:r>
              <a:rPr lang="en-US" altLang="zh-CN" sz="2400" dirty="0"/>
              <a:t>(clinical)</a:t>
            </a:r>
            <a:r>
              <a:rPr lang="zh-CN" altLang="en-US" sz="2400" dirty="0"/>
              <a:t>，动物</a:t>
            </a:r>
            <a:r>
              <a:rPr lang="en-US" altLang="zh-CN" sz="2400" dirty="0"/>
              <a:t>(animal)</a:t>
            </a:r>
            <a:r>
              <a:rPr lang="zh-CN" altLang="en-US" sz="2400" dirty="0"/>
              <a:t>，实验</a:t>
            </a:r>
            <a:r>
              <a:rPr lang="en-US" altLang="zh-CN" sz="2400" dirty="0"/>
              <a:t>(experimental)</a:t>
            </a:r>
            <a:r>
              <a:rPr lang="zh-CN" altLang="en-US" sz="2400" dirty="0"/>
              <a:t>，活体内 </a:t>
            </a:r>
            <a:r>
              <a:rPr lang="en-US" altLang="zh-CN" sz="2400" dirty="0"/>
              <a:t>(in vivo)</a:t>
            </a:r>
            <a:r>
              <a:rPr lang="zh-CN" altLang="en-US" sz="2400" dirty="0"/>
              <a:t>活体外</a:t>
            </a:r>
            <a:r>
              <a:rPr lang="en-US" altLang="zh-CN" sz="2400" dirty="0"/>
              <a:t>(in vitro)</a:t>
            </a:r>
            <a:r>
              <a:rPr lang="zh-CN" altLang="en-US" sz="2400" dirty="0"/>
              <a:t>，对照</a:t>
            </a:r>
            <a:r>
              <a:rPr lang="en-US" altLang="zh-CN" sz="2400" dirty="0"/>
              <a:t>(controlled)</a:t>
            </a:r>
            <a:r>
              <a:rPr lang="zh-CN" altLang="en-US" sz="2400" dirty="0"/>
              <a:t>，随机</a:t>
            </a:r>
            <a:r>
              <a:rPr lang="en-US" altLang="zh-CN" sz="2400" dirty="0"/>
              <a:t>(random/randomized)</a:t>
            </a:r>
            <a:r>
              <a:rPr lang="zh-CN" altLang="en-US" sz="2400" dirty="0"/>
              <a:t>，人群 </a:t>
            </a:r>
            <a:r>
              <a:rPr lang="en-US" altLang="zh-CN" sz="2400" dirty="0"/>
              <a:t>(population)</a:t>
            </a:r>
            <a:r>
              <a:rPr lang="zh-CN" altLang="en-US" sz="2400" dirty="0"/>
              <a:t>，对比</a:t>
            </a:r>
            <a:r>
              <a:rPr lang="en-US" altLang="zh-CN" sz="2400" dirty="0"/>
              <a:t>(comparative)</a:t>
            </a:r>
            <a:r>
              <a:rPr lang="zh-CN" altLang="en-US" sz="2400" dirty="0"/>
              <a:t>，流行病学</a:t>
            </a:r>
            <a:r>
              <a:rPr lang="en-US" altLang="zh-CN" sz="2400" dirty="0"/>
              <a:t>(epidemiological)</a:t>
            </a:r>
            <a:r>
              <a:rPr lang="zh-CN" altLang="en-US" sz="2400" dirty="0"/>
              <a:t>等研究</a:t>
            </a:r>
            <a:r>
              <a:rPr lang="zh-CN" altLang="en-US" sz="2400" dirty="0" smtClean="0"/>
              <a:t>性质</a:t>
            </a:r>
            <a:r>
              <a:rPr lang="zh-CN" altLang="en-US" sz="2400" dirty="0"/>
              <a:t>；</a:t>
            </a:r>
            <a:endParaRPr lang="en-US" altLang="zh-CN" sz="2400" dirty="0"/>
          </a:p>
          <a:p>
            <a:pPr marL="342900" indent="-342900">
              <a:lnSpc>
                <a:spcPct val="150000"/>
              </a:lnSpc>
              <a:buFont typeface="Wingdings" pitchFamily="2" charset="2"/>
              <a:buChar char="l"/>
            </a:pPr>
            <a:r>
              <a:rPr lang="en-US" altLang="zh-CN" sz="2400" dirty="0">
                <a:solidFill>
                  <a:srgbClr val="FF0000"/>
                </a:solidFill>
              </a:rPr>
              <a:t>B. </a:t>
            </a:r>
            <a:r>
              <a:rPr lang="zh-CN" altLang="en-US" sz="2400" dirty="0">
                <a:solidFill>
                  <a:srgbClr val="FF0000"/>
                </a:solidFill>
              </a:rPr>
              <a:t>详细说明研究对象</a:t>
            </a:r>
            <a:r>
              <a:rPr lang="en-US" altLang="zh-CN" sz="2400" dirty="0">
                <a:solidFill>
                  <a:srgbClr val="FF0000"/>
                </a:solidFill>
              </a:rPr>
              <a:t>(subject)</a:t>
            </a:r>
            <a:r>
              <a:rPr lang="zh-CN" altLang="en-US" sz="2400" dirty="0">
                <a:solidFill>
                  <a:srgbClr val="FF0000"/>
                </a:solidFill>
              </a:rPr>
              <a:t>情况</a:t>
            </a:r>
            <a:r>
              <a:rPr lang="zh-CN" altLang="en-US" sz="2400" dirty="0"/>
              <a:t>，包括研究人员</a:t>
            </a:r>
            <a:r>
              <a:rPr lang="en-US" altLang="zh-CN" sz="2400" dirty="0"/>
              <a:t>(student)</a:t>
            </a:r>
            <a:r>
              <a:rPr lang="zh-CN" altLang="en-US" sz="2400" dirty="0"/>
              <a:t>，被研究的人 </a:t>
            </a:r>
            <a:r>
              <a:rPr lang="en-US" altLang="zh-CN" sz="2400" dirty="0"/>
              <a:t>(client)</a:t>
            </a:r>
            <a:r>
              <a:rPr lang="zh-CN" altLang="en-US" sz="2400" dirty="0"/>
              <a:t>和动物</a:t>
            </a:r>
            <a:r>
              <a:rPr lang="en-US" altLang="zh-CN" sz="2400" dirty="0"/>
              <a:t>(animal)</a:t>
            </a:r>
            <a:r>
              <a:rPr lang="zh-CN" altLang="en-US" sz="2400" dirty="0"/>
              <a:t>的性别、年龄</a:t>
            </a:r>
            <a:r>
              <a:rPr lang="en-US" altLang="zh-CN" sz="2400" dirty="0"/>
              <a:t>(age)</a:t>
            </a:r>
            <a:r>
              <a:rPr lang="zh-CN" altLang="en-US" sz="2400" dirty="0"/>
              <a:t>，物种</a:t>
            </a:r>
            <a:r>
              <a:rPr lang="en-US" altLang="zh-CN" sz="2400" dirty="0"/>
              <a:t>(species)</a:t>
            </a:r>
            <a:r>
              <a:rPr lang="zh-CN" altLang="en-US" sz="2400" dirty="0"/>
              <a:t>，品种</a:t>
            </a:r>
            <a:r>
              <a:rPr lang="en-US" altLang="zh-CN" sz="2400" dirty="0"/>
              <a:t>(breed)</a:t>
            </a:r>
            <a:r>
              <a:rPr lang="zh-CN" altLang="en-US" sz="2400" dirty="0"/>
              <a:t>，</a:t>
            </a:r>
            <a:r>
              <a:rPr lang="zh-CN" altLang="en-US" sz="2400" dirty="0" smtClean="0"/>
              <a:t>生理</a:t>
            </a:r>
            <a:r>
              <a:rPr lang="zh-CN" altLang="en-US" sz="2400" dirty="0"/>
              <a:t>状态</a:t>
            </a:r>
            <a:r>
              <a:rPr lang="en-US" altLang="zh-CN" sz="2400" dirty="0"/>
              <a:t>(physiological state</a:t>
            </a:r>
            <a:r>
              <a:rPr lang="en-US" altLang="zh-CN" sz="2400" dirty="0" smtClean="0"/>
              <a:t>)</a:t>
            </a:r>
            <a:r>
              <a:rPr lang="zh-CN" altLang="en-US" sz="2400" dirty="0" smtClean="0"/>
              <a:t>；微生物</a:t>
            </a:r>
            <a:r>
              <a:rPr lang="zh-CN" altLang="en-US" sz="2400" dirty="0"/>
              <a:t>则要说明其菌株</a:t>
            </a:r>
            <a:r>
              <a:rPr lang="en-US" altLang="zh-CN" sz="2400" dirty="0"/>
              <a:t>(strain)</a:t>
            </a:r>
            <a:r>
              <a:rPr lang="zh-CN" altLang="en-US" sz="2400" dirty="0"/>
              <a:t>，血清型</a:t>
            </a:r>
            <a:r>
              <a:rPr lang="en-US" altLang="zh-CN" sz="2400" dirty="0"/>
              <a:t>(serotype)</a:t>
            </a:r>
            <a:r>
              <a:rPr lang="zh-CN" altLang="en-US" sz="2400" dirty="0" smtClean="0"/>
              <a:t>及其他</a:t>
            </a:r>
            <a:r>
              <a:rPr lang="zh-CN" altLang="en-US" sz="2400" dirty="0"/>
              <a:t>区别特性</a:t>
            </a:r>
            <a:r>
              <a:rPr lang="en-US" altLang="zh-CN" sz="2400" dirty="0"/>
              <a:t>(identity characteristics</a:t>
            </a:r>
            <a:r>
              <a:rPr lang="en-US" altLang="zh-CN" sz="2400" dirty="0" smtClean="0"/>
              <a:t>)</a:t>
            </a:r>
            <a:r>
              <a:rPr lang="zh-CN" altLang="en-US" sz="2400" dirty="0" smtClean="0"/>
              <a:t>；</a:t>
            </a:r>
            <a:r>
              <a:rPr lang="en-US" altLang="zh-CN" sz="2400" dirty="0" smtClean="0"/>
              <a:t> </a:t>
            </a:r>
            <a:endParaRPr lang="en-US" altLang="zh-CN" sz="2400" dirty="0"/>
          </a:p>
        </p:txBody>
      </p:sp>
      <p:sp>
        <p:nvSpPr>
          <p:cNvPr id="5" name="文本框 5">
            <a:extLst>
              <a:ext uri="{FF2B5EF4-FFF2-40B4-BE49-F238E27FC236}">
                <a16:creationId xmlns:a16="http://schemas.microsoft.com/office/drawing/2014/main" id="{7BE036D4-9F2E-4E40-A0C8-A644C7C1B487}"/>
              </a:ext>
            </a:extLst>
          </p:cNvPr>
          <p:cNvSpPr txBox="1">
            <a:spLocks noChangeArrowheads="1"/>
          </p:cNvSpPr>
          <p:nvPr/>
        </p:nvSpPr>
        <p:spPr bwMode="auto">
          <a:xfrm>
            <a:off x="860612" y="296705"/>
            <a:ext cx="9843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rgbClr val="00749F"/>
                </a:solidFill>
                <a:latin typeface="Times New Roman" panose="02020603050405020304" pitchFamily="18" charset="0"/>
                <a:cs typeface="+mn-ea"/>
                <a:sym typeface="+mn-lt"/>
              </a:rPr>
              <a:t>专业研究论文的详细结构要求 </a:t>
            </a:r>
            <a:r>
              <a:rPr lang="en-US" altLang="zh-CN" sz="2400" b="1" dirty="0">
                <a:solidFill>
                  <a:srgbClr val="00749F"/>
                </a:solidFill>
                <a:latin typeface="Times New Roman" panose="02020603050405020304" pitchFamily="18" charset="0"/>
                <a:cs typeface="+mn-ea"/>
                <a:sym typeface="+mn-lt"/>
              </a:rPr>
              <a:t>Detailed Requirements of Academic Paper</a:t>
            </a:r>
          </a:p>
        </p:txBody>
      </p:sp>
    </p:spTree>
    <p:extLst>
      <p:ext uri="{BB962C8B-B14F-4D97-AF65-F5344CB8AC3E}">
        <p14:creationId xmlns:p14="http://schemas.microsoft.com/office/powerpoint/2010/main" val="181024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42E4C69-4CDC-CF4A-97C6-1550035C2E73}"/>
              </a:ext>
            </a:extLst>
          </p:cNvPr>
          <p:cNvSpPr/>
          <p:nvPr/>
        </p:nvSpPr>
        <p:spPr>
          <a:xfrm>
            <a:off x="4392706" y="576051"/>
            <a:ext cx="7799294" cy="6134693"/>
          </a:xfrm>
          <a:prstGeom prst="rect">
            <a:avLst/>
          </a:prstGeom>
          <a:solidFill>
            <a:schemeClr val="bg1"/>
          </a:solidFill>
        </p:spPr>
        <p:txBody>
          <a:bodyPr wrap="square">
            <a:spAutoFit/>
          </a:bodyPr>
          <a:lstStyle/>
          <a:p>
            <a:pPr>
              <a:lnSpc>
                <a:spcPct val="150000"/>
              </a:lnSpc>
            </a:pPr>
            <a:r>
              <a:rPr lang="zh-CN" altLang="en-US" sz="2200" dirty="0"/>
              <a:t>具体内容</a:t>
            </a:r>
            <a:r>
              <a:rPr lang="zh-CN" altLang="en-US" sz="2200" dirty="0" smtClean="0"/>
              <a:t>包括</a:t>
            </a:r>
            <a:r>
              <a:rPr lang="zh-CN" altLang="en-US" sz="2200" dirty="0"/>
              <a:t>：</a:t>
            </a:r>
            <a:endParaRPr lang="en-US" altLang="zh-CN" sz="2200" dirty="0"/>
          </a:p>
          <a:p>
            <a:pPr marL="342900" indent="-342900">
              <a:lnSpc>
                <a:spcPct val="150000"/>
              </a:lnSpc>
              <a:buFont typeface="Wingdings" pitchFamily="2" charset="2"/>
              <a:buChar char="l"/>
            </a:pPr>
            <a:r>
              <a:rPr lang="en-US" altLang="zh-CN" sz="2200" dirty="0">
                <a:solidFill>
                  <a:srgbClr val="FF0000"/>
                </a:solidFill>
              </a:rPr>
              <a:t>C. </a:t>
            </a:r>
            <a:r>
              <a:rPr lang="zh-CN" altLang="en-US" sz="2200" dirty="0">
                <a:solidFill>
                  <a:srgbClr val="FF0000"/>
                </a:solidFill>
              </a:rPr>
              <a:t>随机分组的分组方法</a:t>
            </a:r>
            <a:r>
              <a:rPr lang="en-US" altLang="zh-CN" sz="2200" dirty="0"/>
              <a:t>(methods of any random assignment of subjects to groups)</a:t>
            </a:r>
            <a:r>
              <a:rPr lang="zh-CN" altLang="en-US" sz="2200" dirty="0"/>
              <a:t>和</a:t>
            </a:r>
            <a:r>
              <a:rPr lang="zh-CN" altLang="en-US" sz="2200" dirty="0" smtClean="0"/>
              <a:t>选择</a:t>
            </a:r>
            <a:r>
              <a:rPr lang="zh-CN" altLang="en-US" sz="2200" dirty="0"/>
              <a:t>标准</a:t>
            </a:r>
            <a:r>
              <a:rPr lang="en-US" altLang="zh-CN" sz="2200" dirty="0"/>
              <a:t>(criteria for admission to study groups</a:t>
            </a:r>
            <a:r>
              <a:rPr lang="en-US" altLang="zh-CN" sz="2200" dirty="0" smtClean="0"/>
              <a:t>)</a:t>
            </a:r>
            <a:r>
              <a:rPr lang="zh-CN" altLang="en-US" sz="2200" dirty="0" smtClean="0"/>
              <a:t>；</a:t>
            </a:r>
            <a:endParaRPr lang="en-US" altLang="zh-CN" sz="2200" dirty="0"/>
          </a:p>
          <a:p>
            <a:pPr marL="342900" indent="-342900">
              <a:lnSpc>
                <a:spcPct val="150000"/>
              </a:lnSpc>
              <a:buFont typeface="Wingdings" pitchFamily="2" charset="2"/>
              <a:buChar char="l"/>
            </a:pPr>
            <a:r>
              <a:rPr lang="en-US" altLang="zh-CN" sz="2200" dirty="0">
                <a:solidFill>
                  <a:srgbClr val="FF0000"/>
                </a:solidFill>
              </a:rPr>
              <a:t>D. </a:t>
            </a:r>
            <a:r>
              <a:rPr lang="zh-CN" altLang="en-US" sz="2200" dirty="0">
                <a:solidFill>
                  <a:srgbClr val="FF0000"/>
                </a:solidFill>
              </a:rPr>
              <a:t>详细说明所用的药物</a:t>
            </a:r>
            <a:r>
              <a:rPr lang="en-US" altLang="zh-CN" sz="2200" dirty="0">
                <a:solidFill>
                  <a:srgbClr val="FF0000"/>
                </a:solidFill>
              </a:rPr>
              <a:t>(drug)</a:t>
            </a:r>
            <a:r>
              <a:rPr lang="zh-CN" altLang="en-US" sz="2200" dirty="0">
                <a:solidFill>
                  <a:srgbClr val="FF0000"/>
                </a:solidFill>
              </a:rPr>
              <a:t>，激素</a:t>
            </a:r>
            <a:r>
              <a:rPr lang="en-US" altLang="zh-CN" sz="2200" dirty="0">
                <a:solidFill>
                  <a:srgbClr val="FF0000"/>
                </a:solidFill>
              </a:rPr>
              <a:t>(hormone)</a:t>
            </a:r>
            <a:r>
              <a:rPr lang="zh-CN" altLang="en-US" sz="2200" dirty="0">
                <a:solidFill>
                  <a:srgbClr val="FF0000"/>
                </a:solidFill>
              </a:rPr>
              <a:t>，试剂</a:t>
            </a:r>
            <a:r>
              <a:rPr lang="en-US" altLang="zh-CN" sz="2200" dirty="0">
                <a:solidFill>
                  <a:srgbClr val="FF0000"/>
                </a:solidFill>
              </a:rPr>
              <a:t>(reagent)</a:t>
            </a:r>
            <a:r>
              <a:rPr lang="zh-CN" altLang="en-US" sz="2200" dirty="0">
                <a:solidFill>
                  <a:srgbClr val="FF0000"/>
                </a:solidFill>
              </a:rPr>
              <a:t>和其他化 学品</a:t>
            </a:r>
            <a:r>
              <a:rPr lang="en-US" altLang="zh-CN" sz="2200" dirty="0">
                <a:solidFill>
                  <a:srgbClr val="FF0000"/>
                </a:solidFill>
              </a:rPr>
              <a:t>(chemical)</a:t>
            </a:r>
            <a:r>
              <a:rPr lang="zh-CN" altLang="en-US" sz="2200" dirty="0">
                <a:solidFill>
                  <a:srgbClr val="FF0000"/>
                </a:solidFill>
              </a:rPr>
              <a:t>的名称、商标</a:t>
            </a:r>
            <a:r>
              <a:rPr lang="en-US" altLang="zh-CN" sz="2200" dirty="0">
                <a:solidFill>
                  <a:srgbClr val="FF0000"/>
                </a:solidFill>
              </a:rPr>
              <a:t>(trademark)</a:t>
            </a:r>
            <a:r>
              <a:rPr lang="zh-CN" altLang="en-US" sz="2200" dirty="0">
                <a:solidFill>
                  <a:srgbClr val="FF0000"/>
                </a:solidFill>
              </a:rPr>
              <a:t>、生产厂家</a:t>
            </a:r>
            <a:r>
              <a:rPr lang="en-US" altLang="zh-CN" sz="2200" dirty="0">
                <a:solidFill>
                  <a:srgbClr val="FF0000"/>
                </a:solidFill>
              </a:rPr>
              <a:t>(manufacturer)</a:t>
            </a:r>
            <a:r>
              <a:rPr lang="zh-CN" altLang="en-US" sz="2200" dirty="0">
                <a:solidFill>
                  <a:srgbClr val="FF0000"/>
                </a:solidFill>
              </a:rPr>
              <a:t>及所在地 </a:t>
            </a:r>
            <a:r>
              <a:rPr lang="en-US" altLang="zh-CN" sz="2200" dirty="0">
                <a:solidFill>
                  <a:srgbClr val="FF0000"/>
                </a:solidFill>
              </a:rPr>
              <a:t>(location</a:t>
            </a:r>
            <a:r>
              <a:rPr lang="en-US" altLang="zh-CN" sz="2200" dirty="0" smtClean="0">
                <a:solidFill>
                  <a:srgbClr val="FF0000"/>
                </a:solidFill>
              </a:rPr>
              <a:t>)</a:t>
            </a:r>
            <a:r>
              <a:rPr lang="zh-CN" altLang="en-US" sz="2200" dirty="0"/>
              <a:t>；</a:t>
            </a:r>
            <a:endParaRPr lang="en-US" altLang="zh-CN" sz="2200" dirty="0"/>
          </a:p>
          <a:p>
            <a:pPr marL="342900" indent="-342900">
              <a:lnSpc>
                <a:spcPct val="150000"/>
              </a:lnSpc>
              <a:buFont typeface="Wingdings" pitchFamily="2" charset="2"/>
              <a:buChar char="l"/>
            </a:pPr>
            <a:r>
              <a:rPr lang="en-US" altLang="zh-CN" sz="2200" dirty="0">
                <a:solidFill>
                  <a:srgbClr val="FF0000"/>
                </a:solidFill>
              </a:rPr>
              <a:t>E. </a:t>
            </a:r>
            <a:r>
              <a:rPr lang="zh-CN" altLang="en-US" sz="2200" dirty="0">
                <a:solidFill>
                  <a:srgbClr val="FF0000"/>
                </a:solidFill>
              </a:rPr>
              <a:t>简要说明测定方法</a:t>
            </a:r>
            <a:r>
              <a:rPr lang="en-US" altLang="zh-CN" sz="2200" dirty="0">
                <a:solidFill>
                  <a:srgbClr val="FF0000"/>
                </a:solidFill>
              </a:rPr>
              <a:t>(method of measurement)</a:t>
            </a:r>
            <a:r>
              <a:rPr lang="zh-CN" altLang="en-US" sz="2200" dirty="0"/>
              <a:t>，包括名称、引文和偏差 </a:t>
            </a:r>
            <a:r>
              <a:rPr lang="en-US" altLang="zh-CN" sz="2200" dirty="0"/>
              <a:t>(variations</a:t>
            </a:r>
            <a:r>
              <a:rPr lang="en-US" altLang="zh-CN" sz="2200" dirty="0" smtClean="0"/>
              <a:t>)</a:t>
            </a:r>
            <a:r>
              <a:rPr lang="zh-CN" altLang="en-US" sz="2200" dirty="0" smtClean="0"/>
              <a:t>；</a:t>
            </a:r>
            <a:endParaRPr lang="en-US" altLang="zh-CN" sz="2200" dirty="0"/>
          </a:p>
          <a:p>
            <a:pPr marL="342900" indent="-342900">
              <a:lnSpc>
                <a:spcPct val="150000"/>
              </a:lnSpc>
              <a:buFont typeface="Wingdings" pitchFamily="2" charset="2"/>
              <a:buChar char="l"/>
            </a:pPr>
            <a:r>
              <a:rPr lang="en-US" altLang="zh-CN" sz="2200" dirty="0">
                <a:solidFill>
                  <a:srgbClr val="FF0000"/>
                </a:solidFill>
              </a:rPr>
              <a:t>F. </a:t>
            </a:r>
            <a:r>
              <a:rPr lang="zh-CN" altLang="en-US" sz="2200" dirty="0">
                <a:solidFill>
                  <a:srgbClr val="FF0000"/>
                </a:solidFill>
              </a:rPr>
              <a:t>简要说明统计学分析方法</a:t>
            </a:r>
            <a:r>
              <a:rPr lang="en-US" altLang="zh-CN" sz="2200" dirty="0">
                <a:solidFill>
                  <a:srgbClr val="FF0000"/>
                </a:solidFill>
              </a:rPr>
              <a:t>(method of statistic analysis) </a:t>
            </a:r>
          </a:p>
          <a:p>
            <a:pPr>
              <a:lnSpc>
                <a:spcPct val="150000"/>
              </a:lnSpc>
            </a:pPr>
            <a:r>
              <a:rPr lang="zh-CN" altLang="en-US" sz="2200" dirty="0"/>
              <a:t>这部分的陈述程序一般</a:t>
            </a:r>
            <a:r>
              <a:rPr lang="zh-CN" altLang="en-US" sz="2200" dirty="0" smtClean="0"/>
              <a:t>为</a:t>
            </a:r>
            <a:r>
              <a:rPr lang="zh-CN" altLang="en-US" sz="2200" dirty="0"/>
              <a:t>：</a:t>
            </a:r>
            <a:r>
              <a:rPr lang="zh-CN" altLang="en-US" sz="2200" dirty="0" smtClean="0"/>
              <a:t>研究</a:t>
            </a:r>
            <a:r>
              <a:rPr lang="zh-CN" altLang="en-US" sz="2200" dirty="0"/>
              <a:t>设计→研究对象性质→处理</a:t>
            </a:r>
            <a:r>
              <a:rPr lang="en-US" altLang="zh-CN" sz="2200" dirty="0"/>
              <a:t>/</a:t>
            </a:r>
            <a:r>
              <a:rPr lang="zh-CN" altLang="en-US" sz="2200" dirty="0"/>
              <a:t>干预方法→测定</a:t>
            </a:r>
            <a:r>
              <a:rPr lang="en-US" altLang="zh-CN" sz="2200" dirty="0"/>
              <a:t>/</a:t>
            </a:r>
            <a:r>
              <a:rPr lang="zh-CN" altLang="en-US" sz="2200" dirty="0"/>
              <a:t>观察</a:t>
            </a:r>
            <a:r>
              <a:rPr lang="zh-CN" altLang="en-US" sz="2200" dirty="0" smtClean="0"/>
              <a:t>手段</a:t>
            </a:r>
            <a:r>
              <a:rPr lang="zh-CN" altLang="en-US" sz="2200" dirty="0"/>
              <a:t>→统计分析。 </a:t>
            </a:r>
          </a:p>
        </p:txBody>
      </p:sp>
      <p:sp>
        <p:nvSpPr>
          <p:cNvPr id="5" name="文本框 5">
            <a:extLst>
              <a:ext uri="{FF2B5EF4-FFF2-40B4-BE49-F238E27FC236}">
                <a16:creationId xmlns:a16="http://schemas.microsoft.com/office/drawing/2014/main" id="{7BE036D4-9F2E-4E40-A0C8-A644C7C1B487}"/>
              </a:ext>
            </a:extLst>
          </p:cNvPr>
          <p:cNvSpPr txBox="1">
            <a:spLocks noChangeArrowheads="1"/>
          </p:cNvSpPr>
          <p:nvPr/>
        </p:nvSpPr>
        <p:spPr bwMode="auto">
          <a:xfrm>
            <a:off x="860612" y="296705"/>
            <a:ext cx="9843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rgbClr val="00749F"/>
                </a:solidFill>
                <a:latin typeface="Times New Roman" panose="02020603050405020304" pitchFamily="18" charset="0"/>
                <a:cs typeface="+mn-ea"/>
                <a:sym typeface="+mn-lt"/>
              </a:rPr>
              <a:t>专业研究论文的详细结构要求 </a:t>
            </a:r>
            <a:r>
              <a:rPr lang="en-US" altLang="zh-CN" sz="2400" b="1" dirty="0">
                <a:solidFill>
                  <a:srgbClr val="00749F"/>
                </a:solidFill>
                <a:latin typeface="Times New Roman" panose="02020603050405020304" pitchFamily="18" charset="0"/>
                <a:cs typeface="+mn-ea"/>
                <a:sym typeface="+mn-lt"/>
              </a:rPr>
              <a:t>Detailed Requirements of Academic Paper</a:t>
            </a:r>
          </a:p>
        </p:txBody>
      </p:sp>
      <p:pic>
        <p:nvPicPr>
          <p:cNvPr id="6" name="图片 5">
            <a:extLst>
              <a:ext uri="{FF2B5EF4-FFF2-40B4-BE49-F238E27FC236}">
                <a16:creationId xmlns:a16="http://schemas.microsoft.com/office/drawing/2014/main" id="{594187AC-BEDE-3642-9ED1-3D8E8C7F7A7C}"/>
              </a:ext>
            </a:extLst>
          </p:cNvPr>
          <p:cNvPicPr>
            <a:picLocks noChangeAspect="1"/>
          </p:cNvPicPr>
          <p:nvPr/>
        </p:nvPicPr>
        <p:blipFill>
          <a:blip r:embed="rId3"/>
          <a:stretch>
            <a:fillRect/>
          </a:stretch>
        </p:blipFill>
        <p:spPr>
          <a:xfrm>
            <a:off x="0" y="1905235"/>
            <a:ext cx="4392706" cy="3047529"/>
          </a:xfrm>
          <a:prstGeom prst="rect">
            <a:avLst/>
          </a:prstGeom>
        </p:spPr>
      </p:pic>
    </p:spTree>
    <p:extLst>
      <p:ext uri="{BB962C8B-B14F-4D97-AF65-F5344CB8AC3E}">
        <p14:creationId xmlns:p14="http://schemas.microsoft.com/office/powerpoint/2010/main" val="547576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5"/>
          <p:cNvSpPr txBox="1">
            <a:spLocks noChangeArrowheads="1"/>
          </p:cNvSpPr>
          <p:nvPr/>
        </p:nvSpPr>
        <p:spPr bwMode="auto">
          <a:xfrm>
            <a:off x="860612" y="296705"/>
            <a:ext cx="9843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rgbClr val="00749F"/>
                </a:solidFill>
                <a:latin typeface="Times New Roman" panose="02020603050405020304" pitchFamily="18" charset="0"/>
                <a:cs typeface="+mn-ea"/>
                <a:sym typeface="+mn-lt"/>
              </a:rPr>
              <a:t>专业研究论文的详细结构要求 </a:t>
            </a:r>
            <a:r>
              <a:rPr lang="en-US" altLang="zh-CN" sz="2400" b="1" dirty="0">
                <a:solidFill>
                  <a:srgbClr val="00749F"/>
                </a:solidFill>
                <a:latin typeface="Times New Roman" panose="02020603050405020304" pitchFamily="18" charset="0"/>
                <a:cs typeface="+mn-ea"/>
                <a:sym typeface="+mn-lt"/>
              </a:rPr>
              <a:t>Detailed Requirements of Academic Paper</a:t>
            </a:r>
          </a:p>
        </p:txBody>
      </p:sp>
      <p:sp>
        <p:nvSpPr>
          <p:cNvPr id="3" name="文本框 2">
            <a:extLst>
              <a:ext uri="{FF2B5EF4-FFF2-40B4-BE49-F238E27FC236}">
                <a16:creationId xmlns:a16="http://schemas.microsoft.com/office/drawing/2014/main" id="{7BD4F080-3C43-F242-B934-D3BC8F9800E4}"/>
              </a:ext>
            </a:extLst>
          </p:cNvPr>
          <p:cNvSpPr txBox="1"/>
          <p:nvPr/>
        </p:nvSpPr>
        <p:spPr>
          <a:xfrm>
            <a:off x="4392706" y="758370"/>
            <a:ext cx="7799294" cy="5078313"/>
          </a:xfrm>
          <a:prstGeom prst="rect">
            <a:avLst/>
          </a:prstGeom>
          <a:noFill/>
        </p:spPr>
        <p:txBody>
          <a:bodyPr wrap="square" rtlCol="0">
            <a:spAutoFit/>
          </a:bodyPr>
          <a:lstStyle/>
          <a:p>
            <a:pPr>
              <a:lnSpc>
                <a:spcPct val="150000"/>
              </a:lnSpc>
            </a:pPr>
            <a:r>
              <a:rPr lang="en-US" altLang="zh-CN" sz="2400" b="1" dirty="0">
                <a:solidFill>
                  <a:srgbClr val="FF0000"/>
                </a:solidFill>
              </a:rPr>
              <a:t>3)</a:t>
            </a:r>
            <a:r>
              <a:rPr lang="zh-CN" altLang="en-US" sz="2400" b="1" dirty="0">
                <a:solidFill>
                  <a:srgbClr val="FF0000"/>
                </a:solidFill>
              </a:rPr>
              <a:t>结果 </a:t>
            </a:r>
          </a:p>
          <a:p>
            <a:pPr>
              <a:lnSpc>
                <a:spcPct val="150000"/>
              </a:lnSpc>
            </a:pPr>
            <a:r>
              <a:rPr lang="zh-CN" altLang="en-US" sz="2400" dirty="0"/>
              <a:t>总的要求</a:t>
            </a:r>
            <a:r>
              <a:rPr lang="en-US" altLang="zh-CN" sz="2400" dirty="0"/>
              <a:t>:</a:t>
            </a:r>
            <a:r>
              <a:rPr lang="en-US" altLang="zh-CN" sz="2400" i="1" u="sng" dirty="0"/>
              <a:t>This section tells the reader what happened in your work. Remember: let your results speak for themselves and don’t embellish (leave that for the Discussion section). </a:t>
            </a:r>
          </a:p>
          <a:p>
            <a:pPr>
              <a:lnSpc>
                <a:spcPct val="150000"/>
              </a:lnSpc>
            </a:pPr>
            <a:r>
              <a:rPr lang="zh-CN" altLang="en-US" sz="2400" dirty="0" smtClean="0"/>
              <a:t>即</a:t>
            </a:r>
            <a:r>
              <a:rPr lang="zh-CN" altLang="en-US" sz="2400" dirty="0"/>
              <a:t>：</a:t>
            </a:r>
            <a:r>
              <a:rPr lang="zh-CN" altLang="en-US" sz="2400" dirty="0" smtClean="0"/>
              <a:t>让研究</a:t>
            </a:r>
            <a:r>
              <a:rPr lang="zh-CN" altLang="en-US" sz="2400" dirty="0"/>
              <a:t>的客观结果说话，不要添枝加叶。</a:t>
            </a:r>
            <a:endParaRPr lang="en-US" altLang="zh-CN" sz="2400" dirty="0"/>
          </a:p>
          <a:p>
            <a:pPr>
              <a:lnSpc>
                <a:spcPct val="150000"/>
              </a:lnSpc>
            </a:pPr>
            <a:r>
              <a:rPr lang="zh-CN" altLang="en-US" sz="2400" dirty="0"/>
              <a:t>具体内容</a:t>
            </a:r>
            <a:r>
              <a:rPr lang="zh-CN" altLang="en-US" sz="2400" dirty="0" smtClean="0"/>
              <a:t>包括</a:t>
            </a:r>
            <a:r>
              <a:rPr lang="zh-CN" altLang="en-US" sz="2400" dirty="0"/>
              <a:t>：</a:t>
            </a:r>
            <a:endParaRPr lang="en-US" altLang="zh-CN" sz="2400" dirty="0"/>
          </a:p>
          <a:p>
            <a:pPr>
              <a:lnSpc>
                <a:spcPct val="150000"/>
              </a:lnSpc>
            </a:pPr>
            <a:r>
              <a:rPr lang="en-US" altLang="zh-CN" sz="2400" dirty="0">
                <a:solidFill>
                  <a:srgbClr val="FF0000"/>
                </a:solidFill>
              </a:rPr>
              <a:t>A. </a:t>
            </a:r>
            <a:r>
              <a:rPr lang="zh-CN" altLang="en-US" sz="2400" dirty="0">
                <a:solidFill>
                  <a:srgbClr val="FF0000"/>
                </a:solidFill>
              </a:rPr>
              <a:t>对所获结果进行概述</a:t>
            </a:r>
            <a:r>
              <a:rPr lang="en-US" altLang="zh-CN" sz="2400" dirty="0">
                <a:solidFill>
                  <a:srgbClr val="FF0000"/>
                </a:solidFill>
              </a:rPr>
              <a:t>(overview of the results</a:t>
            </a:r>
            <a:r>
              <a:rPr lang="en-US" altLang="zh-CN" sz="2400" dirty="0" smtClean="0">
                <a:solidFill>
                  <a:srgbClr val="FF0000"/>
                </a:solidFill>
              </a:rPr>
              <a:t>)</a:t>
            </a:r>
            <a:r>
              <a:rPr lang="zh-CN" altLang="en-US" sz="2400" dirty="0" smtClean="0">
                <a:solidFill>
                  <a:srgbClr val="FF0000"/>
                </a:solidFill>
              </a:rPr>
              <a:t>；</a:t>
            </a:r>
            <a:r>
              <a:rPr lang="en-US" altLang="zh-CN" sz="2400" dirty="0">
                <a:solidFill>
                  <a:srgbClr val="FF0000"/>
                </a:solidFill>
              </a:rPr>
              <a:t/>
            </a:r>
            <a:br>
              <a:rPr lang="en-US" altLang="zh-CN" sz="2400" dirty="0">
                <a:solidFill>
                  <a:srgbClr val="FF0000"/>
                </a:solidFill>
              </a:rPr>
            </a:br>
            <a:r>
              <a:rPr lang="en-US" altLang="zh-CN" sz="2400" dirty="0">
                <a:solidFill>
                  <a:srgbClr val="FF0000"/>
                </a:solidFill>
              </a:rPr>
              <a:t>B. </a:t>
            </a:r>
            <a:r>
              <a:rPr lang="zh-CN" altLang="en-US" sz="2400" dirty="0">
                <a:solidFill>
                  <a:srgbClr val="FF0000"/>
                </a:solidFill>
              </a:rPr>
              <a:t>说明所获资料或数据的统计意义</a:t>
            </a:r>
            <a:r>
              <a:rPr lang="en-US" altLang="zh-CN" sz="2400" dirty="0">
                <a:solidFill>
                  <a:srgbClr val="FF0000"/>
                </a:solidFill>
              </a:rPr>
              <a:t>(statistical significance)</a:t>
            </a:r>
            <a:r>
              <a:rPr lang="zh-CN" altLang="en-US" sz="2400" dirty="0">
                <a:solidFill>
                  <a:srgbClr val="FF0000"/>
                </a:solidFill>
              </a:rPr>
              <a:t>。</a:t>
            </a:r>
            <a:r>
              <a:rPr lang="zh-CN" altLang="en-US" sz="2400" dirty="0"/>
              <a:t> </a:t>
            </a:r>
          </a:p>
        </p:txBody>
      </p:sp>
      <p:pic>
        <p:nvPicPr>
          <p:cNvPr id="4" name="图片 3">
            <a:extLst>
              <a:ext uri="{FF2B5EF4-FFF2-40B4-BE49-F238E27FC236}">
                <a16:creationId xmlns:a16="http://schemas.microsoft.com/office/drawing/2014/main" id="{9CEBBD79-8ECB-B341-8E6D-32D37F9DC6B1}"/>
              </a:ext>
            </a:extLst>
          </p:cNvPr>
          <p:cNvPicPr>
            <a:picLocks noChangeAspect="1"/>
          </p:cNvPicPr>
          <p:nvPr/>
        </p:nvPicPr>
        <p:blipFill>
          <a:blip r:embed="rId3"/>
          <a:stretch>
            <a:fillRect/>
          </a:stretch>
        </p:blipFill>
        <p:spPr>
          <a:xfrm>
            <a:off x="0" y="1905235"/>
            <a:ext cx="4392706" cy="3047529"/>
          </a:xfrm>
          <a:prstGeom prst="rect">
            <a:avLst/>
          </a:prstGeom>
        </p:spPr>
      </p:pic>
    </p:spTree>
    <p:extLst>
      <p:ext uri="{BB962C8B-B14F-4D97-AF65-F5344CB8AC3E}">
        <p14:creationId xmlns:p14="http://schemas.microsoft.com/office/powerpoint/2010/main" val="17328785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a:extLst>
              <a:ext uri="{FF2B5EF4-FFF2-40B4-BE49-F238E27FC236}">
                <a16:creationId xmlns:a16="http://schemas.microsoft.com/office/drawing/2014/main" id="{7BE036D4-9F2E-4E40-A0C8-A644C7C1B487}"/>
              </a:ext>
            </a:extLst>
          </p:cNvPr>
          <p:cNvSpPr txBox="1">
            <a:spLocks noChangeArrowheads="1"/>
          </p:cNvSpPr>
          <p:nvPr/>
        </p:nvSpPr>
        <p:spPr bwMode="auto">
          <a:xfrm>
            <a:off x="860612" y="296705"/>
            <a:ext cx="9843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rgbClr val="00749F"/>
                </a:solidFill>
                <a:latin typeface="Times New Roman" panose="02020603050405020304" pitchFamily="18" charset="0"/>
                <a:cs typeface="+mn-ea"/>
                <a:sym typeface="+mn-lt"/>
              </a:rPr>
              <a:t>专业研究论文的详细结构要求 </a:t>
            </a:r>
            <a:r>
              <a:rPr lang="en-US" altLang="zh-CN" sz="2400" b="1" dirty="0">
                <a:solidFill>
                  <a:srgbClr val="00749F"/>
                </a:solidFill>
                <a:latin typeface="Times New Roman" panose="02020603050405020304" pitchFamily="18" charset="0"/>
                <a:cs typeface="+mn-ea"/>
                <a:sym typeface="+mn-lt"/>
              </a:rPr>
              <a:t>Detailed Requirements of Academic Paper</a:t>
            </a:r>
          </a:p>
        </p:txBody>
      </p:sp>
      <p:sp>
        <p:nvSpPr>
          <p:cNvPr id="7" name="文本框 6">
            <a:extLst>
              <a:ext uri="{FF2B5EF4-FFF2-40B4-BE49-F238E27FC236}">
                <a16:creationId xmlns:a16="http://schemas.microsoft.com/office/drawing/2014/main" id="{C5C2AC0B-3273-CA45-BD3A-9A75D089AD5F}"/>
              </a:ext>
            </a:extLst>
          </p:cNvPr>
          <p:cNvSpPr txBox="1"/>
          <p:nvPr/>
        </p:nvSpPr>
        <p:spPr>
          <a:xfrm>
            <a:off x="0" y="758370"/>
            <a:ext cx="12192000" cy="5078313"/>
          </a:xfrm>
          <a:prstGeom prst="rect">
            <a:avLst/>
          </a:prstGeom>
          <a:noFill/>
        </p:spPr>
        <p:txBody>
          <a:bodyPr wrap="square" rtlCol="0">
            <a:spAutoFit/>
          </a:bodyPr>
          <a:lstStyle/>
          <a:p>
            <a:pPr>
              <a:lnSpc>
                <a:spcPct val="150000"/>
              </a:lnSpc>
            </a:pPr>
            <a:r>
              <a:rPr lang="en-US" altLang="zh-CN" sz="2400" b="1" dirty="0">
                <a:solidFill>
                  <a:srgbClr val="FF0000"/>
                </a:solidFill>
              </a:rPr>
              <a:t>4)</a:t>
            </a:r>
            <a:r>
              <a:rPr lang="zh-CN" altLang="en-US" sz="2400" b="1" dirty="0">
                <a:solidFill>
                  <a:srgbClr val="FF0000"/>
                </a:solidFill>
              </a:rPr>
              <a:t>讨论</a:t>
            </a:r>
            <a:br>
              <a:rPr lang="zh-CN" altLang="en-US" sz="2400" b="1" dirty="0">
                <a:solidFill>
                  <a:srgbClr val="FF0000"/>
                </a:solidFill>
              </a:rPr>
            </a:br>
            <a:r>
              <a:rPr lang="zh-CN" altLang="en-US" sz="2400" dirty="0"/>
              <a:t>总的</a:t>
            </a:r>
            <a:r>
              <a:rPr lang="zh-CN" altLang="en-US" sz="2400" dirty="0" smtClean="0"/>
              <a:t>要求</a:t>
            </a:r>
            <a:r>
              <a:rPr lang="zh-CN" altLang="en-US" sz="2400" dirty="0"/>
              <a:t>：</a:t>
            </a:r>
            <a:r>
              <a:rPr lang="en-US" altLang="zh-CN" sz="2400" i="1" u="sng" dirty="0" smtClean="0"/>
              <a:t>The </a:t>
            </a:r>
            <a:r>
              <a:rPr lang="en-US" altLang="zh-CN" sz="2400" i="1" u="sng" dirty="0"/>
              <a:t>author should tell the reader what the results mean by placing them in the </a:t>
            </a:r>
          </a:p>
          <a:p>
            <a:pPr>
              <a:lnSpc>
                <a:spcPct val="150000"/>
              </a:lnSpc>
            </a:pPr>
            <a:r>
              <a:rPr lang="en-US" altLang="zh-CN" sz="2400" i="1" u="sng" dirty="0"/>
              <a:t>context of previous published studies of the problem. </a:t>
            </a:r>
          </a:p>
          <a:p>
            <a:pPr>
              <a:lnSpc>
                <a:spcPct val="150000"/>
              </a:lnSpc>
            </a:pPr>
            <a:r>
              <a:rPr lang="zh-CN" altLang="en-US" sz="2400" dirty="0" smtClean="0"/>
              <a:t>即：与</a:t>
            </a:r>
            <a:r>
              <a:rPr lang="zh-CN" altLang="en-US" sz="2400" dirty="0"/>
              <a:t>先有研究相比，本研究有何意义。 </a:t>
            </a:r>
          </a:p>
          <a:p>
            <a:pPr>
              <a:lnSpc>
                <a:spcPct val="150000"/>
              </a:lnSpc>
            </a:pPr>
            <a:r>
              <a:rPr lang="zh-CN" altLang="en-US" sz="2400" dirty="0"/>
              <a:t>具体内容</a:t>
            </a:r>
            <a:r>
              <a:rPr lang="zh-CN" altLang="en-US" sz="2400" dirty="0" smtClean="0"/>
              <a:t>包括</a:t>
            </a:r>
            <a:r>
              <a:rPr lang="zh-CN" altLang="en-US" sz="2400" dirty="0"/>
              <a:t>：</a:t>
            </a:r>
            <a:endParaRPr lang="en-US" altLang="zh-CN" sz="2400" dirty="0"/>
          </a:p>
          <a:p>
            <a:pPr>
              <a:lnSpc>
                <a:spcPct val="150000"/>
              </a:lnSpc>
            </a:pPr>
            <a:r>
              <a:rPr lang="en-US" altLang="zh-CN" sz="2400" dirty="0">
                <a:solidFill>
                  <a:srgbClr val="FF0000"/>
                </a:solidFill>
              </a:rPr>
              <a:t>A. </a:t>
            </a:r>
            <a:r>
              <a:rPr lang="zh-CN" altLang="en-US" sz="2400" dirty="0">
                <a:solidFill>
                  <a:srgbClr val="FF0000"/>
                </a:solidFill>
              </a:rPr>
              <a:t>简要说明研究背景</a:t>
            </a:r>
            <a:r>
              <a:rPr lang="en-US" altLang="zh-CN" sz="2400" dirty="0">
                <a:solidFill>
                  <a:srgbClr val="FF0000"/>
                </a:solidFill>
              </a:rPr>
              <a:t>(background</a:t>
            </a:r>
            <a:r>
              <a:rPr lang="en-US" altLang="zh-CN" sz="2400" dirty="0" smtClean="0">
                <a:solidFill>
                  <a:srgbClr val="FF0000"/>
                </a:solidFill>
              </a:rPr>
              <a:t>)</a:t>
            </a:r>
            <a:r>
              <a:rPr lang="zh-CN" altLang="en-US" sz="2400" dirty="0" smtClean="0">
                <a:solidFill>
                  <a:srgbClr val="FF0000"/>
                </a:solidFill>
              </a:rPr>
              <a:t>；      </a:t>
            </a:r>
            <a:r>
              <a:rPr lang="en-US" altLang="zh-CN" sz="2400" dirty="0">
                <a:solidFill>
                  <a:srgbClr val="FF0000"/>
                </a:solidFill>
              </a:rPr>
              <a:t>B. </a:t>
            </a:r>
            <a:r>
              <a:rPr lang="zh-CN" altLang="en-US" sz="2400" dirty="0">
                <a:solidFill>
                  <a:srgbClr val="FF0000"/>
                </a:solidFill>
              </a:rPr>
              <a:t>简要介绍总的发现</a:t>
            </a:r>
            <a:r>
              <a:rPr lang="en-US" altLang="zh-CN" sz="2400" dirty="0">
                <a:solidFill>
                  <a:srgbClr val="FF0000"/>
                </a:solidFill>
              </a:rPr>
              <a:t>(general findings</a:t>
            </a:r>
            <a:r>
              <a:rPr lang="en-US" altLang="zh-CN" sz="2400" dirty="0" smtClean="0">
                <a:solidFill>
                  <a:srgbClr val="FF0000"/>
                </a:solidFill>
              </a:rPr>
              <a:t>)</a:t>
            </a:r>
            <a:r>
              <a:rPr lang="zh-CN" altLang="en-US" sz="2400" dirty="0" smtClean="0">
                <a:solidFill>
                  <a:srgbClr val="FF0000"/>
                </a:solidFill>
              </a:rPr>
              <a:t>；</a:t>
            </a:r>
            <a:r>
              <a:rPr lang="en-US" altLang="zh-CN" sz="2400" dirty="0">
                <a:solidFill>
                  <a:srgbClr val="FF0000"/>
                </a:solidFill>
              </a:rPr>
              <a:t/>
            </a:r>
            <a:br>
              <a:rPr lang="en-US" altLang="zh-CN" sz="2400" dirty="0">
                <a:solidFill>
                  <a:srgbClr val="FF0000"/>
                </a:solidFill>
              </a:rPr>
            </a:br>
            <a:r>
              <a:rPr lang="en-US" altLang="zh-CN" sz="2400" dirty="0">
                <a:solidFill>
                  <a:srgbClr val="FF0000"/>
                </a:solidFill>
              </a:rPr>
              <a:t>C. </a:t>
            </a:r>
            <a:r>
              <a:rPr lang="zh-CN" altLang="en-US" sz="2400" dirty="0">
                <a:solidFill>
                  <a:srgbClr val="FF0000"/>
                </a:solidFill>
              </a:rPr>
              <a:t>介绍具体要点</a:t>
            </a:r>
            <a:r>
              <a:rPr lang="en-US" altLang="zh-CN" sz="2400" dirty="0">
                <a:solidFill>
                  <a:srgbClr val="FF0000"/>
                </a:solidFill>
              </a:rPr>
              <a:t>(introduction of points</a:t>
            </a:r>
            <a:r>
              <a:rPr lang="en-US" altLang="zh-CN" sz="2400" dirty="0" smtClean="0">
                <a:solidFill>
                  <a:srgbClr val="FF0000"/>
                </a:solidFill>
              </a:rPr>
              <a:t>)</a:t>
            </a:r>
            <a:r>
              <a:rPr lang="zh-CN" altLang="en-US" sz="2400" dirty="0" smtClean="0">
                <a:solidFill>
                  <a:srgbClr val="FF0000"/>
                </a:solidFill>
              </a:rPr>
              <a:t>； </a:t>
            </a:r>
            <a:r>
              <a:rPr lang="en-US" altLang="zh-CN" sz="2400" dirty="0">
                <a:solidFill>
                  <a:srgbClr val="FF0000"/>
                </a:solidFill>
              </a:rPr>
              <a:t>D. </a:t>
            </a:r>
            <a:r>
              <a:rPr lang="zh-CN" altLang="en-US" sz="2400" dirty="0">
                <a:solidFill>
                  <a:srgbClr val="FF0000"/>
                </a:solidFill>
              </a:rPr>
              <a:t>与现有发现</a:t>
            </a:r>
            <a:r>
              <a:rPr lang="en-US" altLang="zh-CN" sz="2400" dirty="0">
                <a:solidFill>
                  <a:srgbClr val="FF0000"/>
                </a:solidFill>
              </a:rPr>
              <a:t>(</a:t>
            </a:r>
            <a:r>
              <a:rPr lang="zh-CN" altLang="en-US" sz="2400" dirty="0">
                <a:solidFill>
                  <a:srgbClr val="FF0000"/>
                </a:solidFill>
              </a:rPr>
              <a:t>若有</a:t>
            </a:r>
            <a:r>
              <a:rPr lang="en-US" altLang="zh-CN" sz="2400" dirty="0">
                <a:solidFill>
                  <a:srgbClr val="FF0000"/>
                </a:solidFill>
              </a:rPr>
              <a:t>)</a:t>
            </a:r>
            <a:r>
              <a:rPr lang="zh-CN" altLang="en-US" sz="2400" dirty="0">
                <a:solidFill>
                  <a:srgbClr val="FF0000"/>
                </a:solidFill>
              </a:rPr>
              <a:t>进行比较</a:t>
            </a:r>
            <a:r>
              <a:rPr lang="en-US" altLang="zh-CN" sz="2400" dirty="0">
                <a:solidFill>
                  <a:srgbClr val="FF0000"/>
                </a:solidFill>
              </a:rPr>
              <a:t>(comparison in the context of other studies</a:t>
            </a:r>
            <a:r>
              <a:rPr lang="en-US" altLang="zh-CN" sz="2400" dirty="0" smtClean="0">
                <a:solidFill>
                  <a:srgbClr val="FF0000"/>
                </a:solidFill>
              </a:rPr>
              <a:t>)</a:t>
            </a:r>
            <a:r>
              <a:rPr lang="zh-CN" altLang="en-US" sz="2400" dirty="0" smtClean="0">
                <a:solidFill>
                  <a:srgbClr val="FF0000"/>
                </a:solidFill>
              </a:rPr>
              <a:t>；</a:t>
            </a:r>
            <a:r>
              <a:rPr lang="en-US" altLang="zh-CN" sz="2400" dirty="0">
                <a:solidFill>
                  <a:srgbClr val="FF0000"/>
                </a:solidFill>
              </a:rPr>
              <a:t/>
            </a:r>
            <a:br>
              <a:rPr lang="en-US" altLang="zh-CN" sz="2400" dirty="0">
                <a:solidFill>
                  <a:srgbClr val="FF0000"/>
                </a:solidFill>
              </a:rPr>
            </a:br>
            <a:r>
              <a:rPr lang="en-US" altLang="zh-CN" sz="2400" dirty="0">
                <a:solidFill>
                  <a:srgbClr val="FF0000"/>
                </a:solidFill>
              </a:rPr>
              <a:t>E. </a:t>
            </a:r>
            <a:r>
              <a:rPr lang="zh-CN" altLang="en-US" sz="2400" dirty="0">
                <a:solidFill>
                  <a:srgbClr val="FF0000"/>
                </a:solidFill>
              </a:rPr>
              <a:t>意义</a:t>
            </a:r>
            <a:r>
              <a:rPr lang="en-US" altLang="zh-CN" sz="2400" dirty="0">
                <a:solidFill>
                  <a:srgbClr val="FF0000"/>
                </a:solidFill>
              </a:rPr>
              <a:t>(suggested meaning</a:t>
            </a:r>
            <a:r>
              <a:rPr lang="en-US" altLang="zh-CN" sz="2400" dirty="0" smtClean="0">
                <a:solidFill>
                  <a:srgbClr val="FF0000"/>
                </a:solidFill>
              </a:rPr>
              <a:t>)</a:t>
            </a:r>
            <a:r>
              <a:rPr lang="zh-CN" altLang="en-US" sz="2400" dirty="0" smtClean="0">
                <a:solidFill>
                  <a:srgbClr val="FF0000"/>
                </a:solidFill>
              </a:rPr>
              <a:t>；     </a:t>
            </a:r>
            <a:r>
              <a:rPr lang="en-US" altLang="zh-CN" sz="2400" dirty="0">
                <a:solidFill>
                  <a:srgbClr val="FF0000"/>
                </a:solidFill>
              </a:rPr>
              <a:t>F. </a:t>
            </a:r>
            <a:r>
              <a:rPr lang="zh-CN" altLang="en-US" sz="2400" dirty="0">
                <a:solidFill>
                  <a:srgbClr val="FF0000"/>
                </a:solidFill>
              </a:rPr>
              <a:t>结论</a:t>
            </a:r>
            <a:r>
              <a:rPr lang="en-US" altLang="zh-CN" sz="2400" dirty="0">
                <a:solidFill>
                  <a:srgbClr val="FF0000"/>
                </a:solidFill>
              </a:rPr>
              <a:t>(conclusion</a:t>
            </a:r>
            <a:r>
              <a:rPr lang="en-US" altLang="zh-CN" sz="2400" dirty="0" smtClean="0">
                <a:solidFill>
                  <a:srgbClr val="FF0000"/>
                </a:solidFill>
              </a:rPr>
              <a:t>)</a:t>
            </a:r>
            <a:r>
              <a:rPr lang="zh-CN" altLang="en-US" sz="2400" dirty="0" smtClean="0">
                <a:solidFill>
                  <a:srgbClr val="FF0000"/>
                </a:solidFill>
              </a:rPr>
              <a:t>；         </a:t>
            </a:r>
            <a:r>
              <a:rPr lang="en-US" altLang="zh-CN" sz="2400" dirty="0">
                <a:solidFill>
                  <a:srgbClr val="FF0000"/>
                </a:solidFill>
              </a:rPr>
              <a:t>G. </a:t>
            </a:r>
            <a:r>
              <a:rPr lang="zh-CN" altLang="en-US" sz="2400" dirty="0">
                <a:solidFill>
                  <a:srgbClr val="FF0000"/>
                </a:solidFill>
              </a:rPr>
              <a:t>前瞻研究</a:t>
            </a:r>
            <a:r>
              <a:rPr lang="en-US" altLang="zh-CN" sz="2400" dirty="0">
                <a:solidFill>
                  <a:srgbClr val="FF0000"/>
                </a:solidFill>
              </a:rPr>
              <a:t>(future studies)</a:t>
            </a:r>
            <a:r>
              <a:rPr lang="zh-CN" altLang="en-US" sz="2400" dirty="0">
                <a:solidFill>
                  <a:srgbClr val="FF0000"/>
                </a:solidFill>
              </a:rPr>
              <a:t>。 </a:t>
            </a:r>
          </a:p>
        </p:txBody>
      </p:sp>
    </p:spTree>
    <p:extLst>
      <p:ext uri="{BB962C8B-B14F-4D97-AF65-F5344CB8AC3E}">
        <p14:creationId xmlns:p14="http://schemas.microsoft.com/office/powerpoint/2010/main" val="57389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 calcmode="lin" valueType="num">
                                      <p:cBhvr additive="base">
                                        <p:cTn id="1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a:extLst>
              <a:ext uri="{FF2B5EF4-FFF2-40B4-BE49-F238E27FC236}">
                <a16:creationId xmlns:a16="http://schemas.microsoft.com/office/drawing/2014/main" id="{7BE036D4-9F2E-4E40-A0C8-A644C7C1B487}"/>
              </a:ext>
            </a:extLst>
          </p:cNvPr>
          <p:cNvSpPr txBox="1">
            <a:spLocks noChangeArrowheads="1"/>
          </p:cNvSpPr>
          <p:nvPr/>
        </p:nvSpPr>
        <p:spPr bwMode="auto">
          <a:xfrm>
            <a:off x="860612" y="296705"/>
            <a:ext cx="9843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rgbClr val="00749F"/>
                </a:solidFill>
                <a:latin typeface="Times New Roman" panose="02020603050405020304" pitchFamily="18" charset="0"/>
                <a:cs typeface="+mn-ea"/>
                <a:sym typeface="+mn-lt"/>
              </a:rPr>
              <a:t>专业研究论文的详细结构要求 </a:t>
            </a:r>
            <a:r>
              <a:rPr lang="en-US" altLang="zh-CN" sz="2400" b="1" dirty="0">
                <a:solidFill>
                  <a:srgbClr val="00749F"/>
                </a:solidFill>
                <a:latin typeface="Times New Roman" panose="02020603050405020304" pitchFamily="18" charset="0"/>
                <a:cs typeface="+mn-ea"/>
                <a:sym typeface="+mn-lt"/>
              </a:rPr>
              <a:t>Detailed Requirements of Academic Paper</a:t>
            </a:r>
          </a:p>
        </p:txBody>
      </p:sp>
      <p:sp>
        <p:nvSpPr>
          <p:cNvPr id="7" name="文本框 6">
            <a:extLst>
              <a:ext uri="{FF2B5EF4-FFF2-40B4-BE49-F238E27FC236}">
                <a16:creationId xmlns:a16="http://schemas.microsoft.com/office/drawing/2014/main" id="{C5C2AC0B-3273-CA45-BD3A-9A75D089AD5F}"/>
              </a:ext>
            </a:extLst>
          </p:cNvPr>
          <p:cNvSpPr txBox="1"/>
          <p:nvPr/>
        </p:nvSpPr>
        <p:spPr>
          <a:xfrm>
            <a:off x="0" y="1194991"/>
            <a:ext cx="12192000" cy="4468018"/>
          </a:xfrm>
          <a:prstGeom prst="rect">
            <a:avLst/>
          </a:prstGeom>
          <a:noFill/>
        </p:spPr>
        <p:txBody>
          <a:bodyPr wrap="square" rtlCol="0">
            <a:spAutoFit/>
          </a:bodyPr>
          <a:lstStyle/>
          <a:p>
            <a:pPr>
              <a:lnSpc>
                <a:spcPct val="150000"/>
              </a:lnSpc>
            </a:pPr>
            <a:r>
              <a:rPr lang="zh-CN" altLang="en-US" sz="2400" dirty="0"/>
              <a:t>    结论往往是论文中最长也是最难写的部分，主要原因是作者要对研究结果和发现进行分析、推断、演绎和推理，要求作者具有很强的逻辑思维能力和英语文字组织能力。</a:t>
            </a:r>
            <a:endParaRPr lang="en-US" altLang="zh-CN" sz="2400" dirty="0"/>
          </a:p>
          <a:p>
            <a:pPr>
              <a:lnSpc>
                <a:spcPct val="150000"/>
              </a:lnSpc>
            </a:pPr>
            <a:r>
              <a:rPr lang="zh-CN" altLang="en-US" sz="2400" dirty="0"/>
              <a:t>    此外，这部分时态比较复杂，</a:t>
            </a:r>
            <a:r>
              <a:rPr lang="zh-CN" altLang="en-US" sz="2400" dirty="0">
                <a:solidFill>
                  <a:srgbClr val="FF0000"/>
                </a:solidFill>
              </a:rPr>
              <a:t>要分清实验过程和结果</a:t>
            </a:r>
            <a:r>
              <a:rPr lang="en-US" altLang="zh-CN" sz="2400" dirty="0">
                <a:solidFill>
                  <a:srgbClr val="FF0000"/>
                </a:solidFill>
              </a:rPr>
              <a:t>(</a:t>
            </a:r>
            <a:r>
              <a:rPr lang="zh-CN" altLang="en-US" sz="2400" dirty="0">
                <a:solidFill>
                  <a:srgbClr val="FF0000"/>
                </a:solidFill>
              </a:rPr>
              <a:t>过去时</a:t>
            </a:r>
            <a:r>
              <a:rPr lang="en-US" altLang="zh-CN" sz="2400" dirty="0">
                <a:solidFill>
                  <a:srgbClr val="FF0000"/>
                </a:solidFill>
              </a:rPr>
              <a:t>)</a:t>
            </a:r>
            <a:r>
              <a:rPr lang="zh-CN" altLang="en-US" sz="2400" dirty="0">
                <a:solidFill>
                  <a:srgbClr val="FF0000"/>
                </a:solidFill>
              </a:rPr>
              <a:t>与分析意见</a:t>
            </a:r>
            <a:r>
              <a:rPr lang="en-US" altLang="zh-CN" sz="2400" dirty="0">
                <a:solidFill>
                  <a:srgbClr val="FF0000"/>
                </a:solidFill>
              </a:rPr>
              <a:t>(</a:t>
            </a:r>
            <a:r>
              <a:rPr lang="zh-CN" altLang="en-US" sz="2400" dirty="0">
                <a:solidFill>
                  <a:srgbClr val="FF0000"/>
                </a:solidFill>
              </a:rPr>
              <a:t>确定：现在时；不确定或假设：过去时</a:t>
            </a:r>
            <a:r>
              <a:rPr lang="en-US" altLang="zh-CN" sz="2400" dirty="0">
                <a:solidFill>
                  <a:srgbClr val="FF0000"/>
                </a:solidFill>
              </a:rPr>
              <a:t>)</a:t>
            </a:r>
            <a:r>
              <a:rPr lang="zh-CN" altLang="en-US" sz="2400" dirty="0">
                <a:solidFill>
                  <a:srgbClr val="FF0000"/>
                </a:solidFill>
              </a:rPr>
              <a:t>的区别；他人研究结果</a:t>
            </a:r>
            <a:r>
              <a:rPr lang="en-US" altLang="zh-CN" sz="2400" dirty="0">
                <a:solidFill>
                  <a:srgbClr val="FF0000"/>
                </a:solidFill>
              </a:rPr>
              <a:t>(</a:t>
            </a:r>
            <a:r>
              <a:rPr lang="zh-CN" altLang="en-US" sz="2400" dirty="0">
                <a:solidFill>
                  <a:srgbClr val="FF0000"/>
                </a:solidFill>
              </a:rPr>
              <a:t>过去时或现在完成时</a:t>
            </a:r>
            <a:r>
              <a:rPr lang="en-US" altLang="zh-CN" sz="2400" dirty="0">
                <a:solidFill>
                  <a:srgbClr val="FF0000"/>
                </a:solidFill>
              </a:rPr>
              <a:t>)</a:t>
            </a:r>
            <a:r>
              <a:rPr lang="zh-CN" altLang="en-US" sz="2400" dirty="0">
                <a:solidFill>
                  <a:srgbClr val="FF0000"/>
                </a:solidFill>
              </a:rPr>
              <a:t>与本研究结果</a:t>
            </a:r>
            <a:r>
              <a:rPr lang="en-US" altLang="zh-CN" sz="2400" dirty="0">
                <a:solidFill>
                  <a:srgbClr val="FF0000"/>
                </a:solidFill>
              </a:rPr>
              <a:t>(</a:t>
            </a:r>
            <a:r>
              <a:rPr lang="zh-CN" altLang="en-US" sz="2400" dirty="0">
                <a:solidFill>
                  <a:srgbClr val="FF0000"/>
                </a:solidFill>
              </a:rPr>
              <a:t>过去时</a:t>
            </a:r>
            <a:r>
              <a:rPr lang="en-US" altLang="zh-CN" sz="2400" dirty="0">
                <a:solidFill>
                  <a:srgbClr val="FF0000"/>
                </a:solidFill>
              </a:rPr>
              <a:t>)</a:t>
            </a:r>
            <a:r>
              <a:rPr lang="zh-CN" altLang="en-US" sz="2400" dirty="0">
                <a:solidFill>
                  <a:srgbClr val="FF0000"/>
                </a:solidFill>
              </a:rPr>
              <a:t>的区别；普遍适用的结论</a:t>
            </a:r>
            <a:r>
              <a:rPr lang="en-US" altLang="zh-CN" sz="2400" dirty="0">
                <a:solidFill>
                  <a:srgbClr val="FF0000"/>
                </a:solidFill>
              </a:rPr>
              <a:t>(</a:t>
            </a:r>
            <a:r>
              <a:rPr lang="zh-CN" altLang="en-US" sz="2400" dirty="0">
                <a:solidFill>
                  <a:srgbClr val="FF0000"/>
                </a:solidFill>
              </a:rPr>
              <a:t>现在时</a:t>
            </a:r>
            <a:r>
              <a:rPr lang="en-US" altLang="zh-CN" sz="2400" dirty="0">
                <a:solidFill>
                  <a:srgbClr val="FF0000"/>
                </a:solidFill>
              </a:rPr>
              <a:t>)</a:t>
            </a:r>
            <a:r>
              <a:rPr lang="zh-CN" altLang="en-US" sz="2400" dirty="0">
                <a:solidFill>
                  <a:srgbClr val="FF0000"/>
                </a:solidFill>
              </a:rPr>
              <a:t>与只适用本研究的结论</a:t>
            </a:r>
            <a:r>
              <a:rPr lang="en-US" altLang="zh-CN" sz="2400" dirty="0">
                <a:solidFill>
                  <a:srgbClr val="FF0000"/>
                </a:solidFill>
              </a:rPr>
              <a:t>(</a:t>
            </a:r>
            <a:r>
              <a:rPr lang="zh-CN" altLang="en-US" sz="2400" dirty="0">
                <a:solidFill>
                  <a:srgbClr val="FF0000"/>
                </a:solidFill>
              </a:rPr>
              <a:t>过去时</a:t>
            </a:r>
            <a:r>
              <a:rPr lang="en-US" altLang="zh-CN" sz="2400" dirty="0">
                <a:solidFill>
                  <a:srgbClr val="FF0000"/>
                </a:solidFill>
              </a:rPr>
              <a:t>)</a:t>
            </a:r>
            <a:r>
              <a:rPr lang="zh-CN" altLang="en-US" sz="2400" dirty="0">
                <a:solidFill>
                  <a:srgbClr val="FF0000"/>
                </a:solidFill>
              </a:rPr>
              <a:t>的区别等。</a:t>
            </a:r>
            <a:endParaRPr lang="en-US" altLang="zh-CN" sz="2400" dirty="0">
              <a:solidFill>
                <a:srgbClr val="FF0000"/>
              </a:solidFill>
            </a:endParaRPr>
          </a:p>
          <a:p>
            <a:pPr>
              <a:lnSpc>
                <a:spcPct val="150000"/>
              </a:lnSpc>
            </a:pPr>
            <a:r>
              <a:rPr lang="zh-CN" altLang="en-US" sz="2400" dirty="0">
                <a:solidFill>
                  <a:srgbClr val="FF0000"/>
                </a:solidFill>
              </a:rPr>
              <a:t>因此，对于</a:t>
            </a:r>
            <a:r>
              <a:rPr lang="en-US" altLang="zh-CN" sz="2400" i="1" u="sng" dirty="0">
                <a:solidFill>
                  <a:srgbClr val="FF0000"/>
                </a:solidFill>
              </a:rPr>
              <a:t>however</a:t>
            </a:r>
            <a:r>
              <a:rPr lang="zh-CN" altLang="en-US" sz="2400" i="1" u="sng" dirty="0">
                <a:solidFill>
                  <a:srgbClr val="FF0000"/>
                </a:solidFill>
              </a:rPr>
              <a:t>，</a:t>
            </a:r>
            <a:r>
              <a:rPr lang="en-US" altLang="zh-CN" sz="2400" i="1" u="sng" dirty="0">
                <a:solidFill>
                  <a:srgbClr val="FF0000"/>
                </a:solidFill>
              </a:rPr>
              <a:t>may</a:t>
            </a:r>
            <a:r>
              <a:rPr lang="zh-CN" altLang="en-US" sz="2400" i="1" u="sng" dirty="0">
                <a:solidFill>
                  <a:srgbClr val="FF0000"/>
                </a:solidFill>
              </a:rPr>
              <a:t>，</a:t>
            </a:r>
            <a:r>
              <a:rPr lang="en-US" altLang="zh-CN" sz="2400" i="1" u="sng" dirty="0">
                <a:solidFill>
                  <a:srgbClr val="FF0000"/>
                </a:solidFill>
              </a:rPr>
              <a:t>might</a:t>
            </a:r>
            <a:r>
              <a:rPr lang="zh-CN" altLang="en-US" sz="2400" i="1" u="sng" dirty="0">
                <a:solidFill>
                  <a:srgbClr val="FF0000"/>
                </a:solidFill>
              </a:rPr>
              <a:t>，</a:t>
            </a:r>
            <a:r>
              <a:rPr lang="en-US" altLang="zh-CN" sz="2400" i="1" u="sng" dirty="0">
                <a:solidFill>
                  <a:srgbClr val="FF0000"/>
                </a:solidFill>
              </a:rPr>
              <a:t>could</a:t>
            </a:r>
            <a:r>
              <a:rPr lang="zh-CN" altLang="en-US" sz="2400" i="1" u="sng" dirty="0">
                <a:solidFill>
                  <a:srgbClr val="FF0000"/>
                </a:solidFill>
              </a:rPr>
              <a:t>，</a:t>
            </a:r>
            <a:r>
              <a:rPr lang="en-US" altLang="zh-CN" sz="2400" i="1" u="sng" dirty="0">
                <a:solidFill>
                  <a:srgbClr val="FF0000"/>
                </a:solidFill>
              </a:rPr>
              <a:t>would</a:t>
            </a:r>
            <a:r>
              <a:rPr lang="zh-CN" altLang="en-US" sz="2400" i="1" u="sng" dirty="0">
                <a:solidFill>
                  <a:srgbClr val="FF0000"/>
                </a:solidFill>
              </a:rPr>
              <a:t>，</a:t>
            </a:r>
            <a:r>
              <a:rPr lang="en-US" altLang="zh-CN" sz="2400" i="1" u="sng" dirty="0">
                <a:solidFill>
                  <a:srgbClr val="FF0000"/>
                </a:solidFill>
              </a:rPr>
              <a:t>possibly</a:t>
            </a:r>
            <a:r>
              <a:rPr lang="zh-CN" altLang="en-US" sz="2400" i="1" u="sng" dirty="0">
                <a:solidFill>
                  <a:srgbClr val="FF0000"/>
                </a:solidFill>
              </a:rPr>
              <a:t>，</a:t>
            </a:r>
            <a:r>
              <a:rPr lang="en-US" altLang="zh-CN" sz="2400" i="1" u="sng" dirty="0">
                <a:solidFill>
                  <a:srgbClr val="FF0000"/>
                </a:solidFill>
              </a:rPr>
              <a:t>probably</a:t>
            </a:r>
            <a:r>
              <a:rPr lang="zh-CN" altLang="en-US" sz="2400" i="1" u="sng" dirty="0">
                <a:solidFill>
                  <a:srgbClr val="FF0000"/>
                </a:solidFill>
              </a:rPr>
              <a:t>，</a:t>
            </a:r>
            <a:r>
              <a:rPr lang="en-US" altLang="zh-CN" sz="2400" i="1" u="sng" dirty="0">
                <a:solidFill>
                  <a:srgbClr val="FF0000"/>
                </a:solidFill>
              </a:rPr>
              <a:t>be likely to</a:t>
            </a:r>
            <a:r>
              <a:rPr lang="zh-CN" altLang="en-US" sz="2400" dirty="0">
                <a:solidFill>
                  <a:srgbClr val="FF0000"/>
                </a:solidFill>
              </a:rPr>
              <a:t>等词</a:t>
            </a:r>
            <a:r>
              <a:rPr lang="en-US" altLang="zh-CN" sz="2400" dirty="0">
                <a:solidFill>
                  <a:srgbClr val="FF0000"/>
                </a:solidFill>
              </a:rPr>
              <a:t>(</a:t>
            </a:r>
            <a:r>
              <a:rPr lang="zh-CN" altLang="en-US" sz="2400" dirty="0">
                <a:solidFill>
                  <a:srgbClr val="FF0000"/>
                </a:solidFill>
              </a:rPr>
              <a:t>组</a:t>
            </a:r>
            <a:r>
              <a:rPr lang="en-US" altLang="zh-CN" sz="2400" dirty="0">
                <a:solidFill>
                  <a:srgbClr val="FF0000"/>
                </a:solidFill>
              </a:rPr>
              <a:t>)</a:t>
            </a:r>
            <a:r>
              <a:rPr lang="zh-CN" altLang="en-US" sz="2400" dirty="0">
                <a:solidFill>
                  <a:srgbClr val="FF0000"/>
                </a:solidFill>
              </a:rPr>
              <a:t>的使用以及</a:t>
            </a:r>
            <a:r>
              <a:rPr lang="en-US" altLang="zh-CN" sz="2400" i="1" u="sng" dirty="0">
                <a:solidFill>
                  <a:srgbClr val="FF0000"/>
                </a:solidFill>
              </a:rPr>
              <a:t>we believe(think/consider)that</a:t>
            </a:r>
            <a:r>
              <a:rPr lang="zh-CN" altLang="en-US" sz="2400" i="1" u="sng" dirty="0">
                <a:solidFill>
                  <a:srgbClr val="FF0000"/>
                </a:solidFill>
              </a:rPr>
              <a:t>，</a:t>
            </a:r>
            <a:r>
              <a:rPr lang="en-US" altLang="zh-CN" sz="2400" i="1" u="sng" dirty="0">
                <a:solidFill>
                  <a:srgbClr val="FF0000"/>
                </a:solidFill>
              </a:rPr>
              <a:t>to our knowledge</a:t>
            </a:r>
            <a:r>
              <a:rPr lang="zh-CN" altLang="en-US" sz="2400" i="1" u="sng" dirty="0">
                <a:solidFill>
                  <a:srgbClr val="FF0000"/>
                </a:solidFill>
              </a:rPr>
              <a:t>，</a:t>
            </a:r>
            <a:r>
              <a:rPr lang="en-US" altLang="zh-CN" sz="2400" i="1" u="sng" dirty="0">
                <a:solidFill>
                  <a:srgbClr val="FF0000"/>
                </a:solidFill>
              </a:rPr>
              <a:t>in our experience(practice)</a:t>
            </a:r>
            <a:r>
              <a:rPr lang="zh-CN" altLang="en-US" sz="2400" dirty="0">
                <a:solidFill>
                  <a:srgbClr val="FF0000"/>
                </a:solidFill>
              </a:rPr>
              <a:t>等插入语的使用就显得格外重要。 </a:t>
            </a:r>
          </a:p>
        </p:txBody>
      </p:sp>
    </p:spTree>
    <p:extLst>
      <p:ext uri="{BB962C8B-B14F-4D97-AF65-F5344CB8AC3E}">
        <p14:creationId xmlns:p14="http://schemas.microsoft.com/office/powerpoint/2010/main" val="168876253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a:extLst>
              <a:ext uri="{FF2B5EF4-FFF2-40B4-BE49-F238E27FC236}">
                <a16:creationId xmlns:a16="http://schemas.microsoft.com/office/drawing/2014/main" id="{7BE036D4-9F2E-4E40-A0C8-A644C7C1B487}"/>
              </a:ext>
            </a:extLst>
          </p:cNvPr>
          <p:cNvSpPr txBox="1">
            <a:spLocks noChangeArrowheads="1"/>
          </p:cNvSpPr>
          <p:nvPr/>
        </p:nvSpPr>
        <p:spPr bwMode="auto">
          <a:xfrm>
            <a:off x="860612" y="296705"/>
            <a:ext cx="9843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rgbClr val="00749F"/>
                </a:solidFill>
                <a:latin typeface="Times New Roman" panose="02020603050405020304" pitchFamily="18" charset="0"/>
                <a:cs typeface="+mn-ea"/>
                <a:sym typeface="+mn-lt"/>
              </a:rPr>
              <a:t>专业研究论文的详细结构要求 </a:t>
            </a:r>
            <a:r>
              <a:rPr lang="en-US" altLang="zh-CN" sz="2400" b="1" dirty="0">
                <a:solidFill>
                  <a:srgbClr val="00749F"/>
                </a:solidFill>
                <a:latin typeface="Times New Roman" panose="02020603050405020304" pitchFamily="18" charset="0"/>
                <a:cs typeface="+mn-ea"/>
                <a:sym typeface="+mn-lt"/>
              </a:rPr>
              <a:t>Detailed Requirements of Academic Paper</a:t>
            </a:r>
          </a:p>
        </p:txBody>
      </p:sp>
      <p:sp>
        <p:nvSpPr>
          <p:cNvPr id="7" name="文本框 6">
            <a:extLst>
              <a:ext uri="{FF2B5EF4-FFF2-40B4-BE49-F238E27FC236}">
                <a16:creationId xmlns:a16="http://schemas.microsoft.com/office/drawing/2014/main" id="{C5C2AC0B-3273-CA45-BD3A-9A75D089AD5F}"/>
              </a:ext>
            </a:extLst>
          </p:cNvPr>
          <p:cNvSpPr txBox="1"/>
          <p:nvPr/>
        </p:nvSpPr>
        <p:spPr>
          <a:xfrm>
            <a:off x="46799" y="1194991"/>
            <a:ext cx="12192000" cy="4524315"/>
          </a:xfrm>
          <a:prstGeom prst="rect">
            <a:avLst/>
          </a:prstGeom>
          <a:noFill/>
        </p:spPr>
        <p:txBody>
          <a:bodyPr wrap="square" rtlCol="0">
            <a:spAutoFit/>
          </a:bodyPr>
          <a:lstStyle/>
          <a:p>
            <a:pPr>
              <a:lnSpc>
                <a:spcPct val="150000"/>
              </a:lnSpc>
            </a:pPr>
            <a:r>
              <a:rPr lang="en-US" altLang="zh-CN" sz="2400" b="1" dirty="0">
                <a:solidFill>
                  <a:srgbClr val="FF0000"/>
                </a:solidFill>
              </a:rPr>
              <a:t>5)</a:t>
            </a:r>
            <a:r>
              <a:rPr lang="zh-CN" altLang="en-US" sz="2400" b="1" dirty="0">
                <a:solidFill>
                  <a:srgbClr val="FF0000"/>
                </a:solidFill>
              </a:rPr>
              <a:t>致谢</a:t>
            </a:r>
            <a:br>
              <a:rPr lang="zh-CN" altLang="en-US" sz="2400" b="1" dirty="0">
                <a:solidFill>
                  <a:srgbClr val="FF0000"/>
                </a:solidFill>
              </a:rPr>
            </a:br>
            <a:r>
              <a:rPr lang="zh-CN" altLang="en-US" sz="2400" dirty="0"/>
              <a:t>总的</a:t>
            </a:r>
            <a:r>
              <a:rPr lang="zh-CN" altLang="en-US" sz="2400" dirty="0" smtClean="0"/>
              <a:t>要求</a:t>
            </a:r>
            <a:r>
              <a:rPr lang="zh-CN" altLang="en-US" sz="2400" dirty="0"/>
              <a:t>：</a:t>
            </a:r>
            <a:r>
              <a:rPr lang="en-US" altLang="zh-CN" sz="2400" i="1" u="sng" dirty="0" smtClean="0"/>
              <a:t> </a:t>
            </a:r>
            <a:r>
              <a:rPr lang="en-US" altLang="zh-CN" sz="2400" i="1" u="sng" dirty="0"/>
              <a:t>Always get approval of your intention to mention someone in the acknowledgement and approval of the form in which you will present the</a:t>
            </a:r>
            <a:r>
              <a:rPr lang="zh-CN" altLang="en-US" sz="2400" i="1" u="sng" dirty="0"/>
              <a:t> </a:t>
            </a:r>
            <a:r>
              <a:rPr lang="en-US" altLang="zh-CN" sz="2400" i="1" u="sng" dirty="0"/>
              <a:t>acknowledgement. </a:t>
            </a:r>
          </a:p>
          <a:p>
            <a:pPr>
              <a:lnSpc>
                <a:spcPct val="150000"/>
              </a:lnSpc>
            </a:pPr>
            <a:r>
              <a:rPr lang="zh-CN" altLang="en-US" sz="2400" dirty="0" smtClean="0"/>
              <a:t>即：致</a:t>
            </a:r>
            <a:r>
              <a:rPr lang="zh-CN" altLang="en-US" sz="2400" dirty="0"/>
              <a:t>谢词和致谢方式必须征得受谢人或单位的同意。  </a:t>
            </a:r>
          </a:p>
          <a:p>
            <a:pPr>
              <a:lnSpc>
                <a:spcPct val="150000"/>
              </a:lnSpc>
            </a:pPr>
            <a:r>
              <a:rPr lang="zh-CN" altLang="en-US" sz="2400" dirty="0"/>
              <a:t> </a:t>
            </a:r>
            <a:r>
              <a:rPr lang="en-US" altLang="zh-CN" sz="2400" b="1" dirty="0">
                <a:solidFill>
                  <a:srgbClr val="FF0000"/>
                </a:solidFill>
              </a:rPr>
              <a:t>6)</a:t>
            </a:r>
            <a:r>
              <a:rPr lang="zh-CN" altLang="en-US" sz="2400" b="1" dirty="0">
                <a:solidFill>
                  <a:srgbClr val="FF0000"/>
                </a:solidFill>
              </a:rPr>
              <a:t>参考文献</a:t>
            </a:r>
            <a:br>
              <a:rPr lang="zh-CN" altLang="en-US" sz="2400" b="1" dirty="0">
                <a:solidFill>
                  <a:srgbClr val="FF0000"/>
                </a:solidFill>
              </a:rPr>
            </a:br>
            <a:r>
              <a:rPr lang="zh-CN" altLang="en-US" sz="2400" dirty="0"/>
              <a:t>总的</a:t>
            </a:r>
            <a:r>
              <a:rPr lang="zh-CN" altLang="en-US" sz="2400" dirty="0" smtClean="0"/>
              <a:t>要求</a:t>
            </a:r>
            <a:r>
              <a:rPr lang="zh-CN" altLang="en-US" sz="2400" dirty="0"/>
              <a:t>：</a:t>
            </a:r>
            <a:r>
              <a:rPr lang="en-US" altLang="zh-CN" sz="2400" i="1" u="sng" dirty="0" smtClean="0"/>
              <a:t> </a:t>
            </a:r>
            <a:r>
              <a:rPr lang="en-US" altLang="zh-CN" sz="2400" i="1" u="sng" dirty="0"/>
              <a:t>Reference styles should be specific to each </a:t>
            </a:r>
            <a:r>
              <a:rPr lang="en-US" altLang="zh-CN" sz="2400" i="1" u="sng" dirty="0" smtClean="0"/>
              <a:t>journal. </a:t>
            </a:r>
            <a:endParaRPr lang="en-US" altLang="zh-CN" sz="2400" i="1" u="sng" dirty="0"/>
          </a:p>
          <a:p>
            <a:pPr>
              <a:lnSpc>
                <a:spcPct val="150000"/>
              </a:lnSpc>
            </a:pPr>
            <a:r>
              <a:rPr lang="zh-CN" altLang="en-US" sz="2400" dirty="0" smtClean="0"/>
              <a:t>即：根据</a:t>
            </a:r>
            <a:r>
              <a:rPr lang="zh-CN" altLang="en-US" sz="2400" dirty="0"/>
              <a:t>各杂志的具体</a:t>
            </a:r>
            <a:r>
              <a:rPr lang="zh-CN" altLang="en-US" sz="2400" dirty="0" smtClean="0"/>
              <a:t>要求</a:t>
            </a:r>
            <a:r>
              <a:rPr lang="zh-CN" altLang="en-US" sz="2400" dirty="0"/>
              <a:t>，因为各杂志对参考文献部分的编排顺序和格式不尽统一。  </a:t>
            </a:r>
          </a:p>
        </p:txBody>
      </p:sp>
    </p:spTree>
    <p:extLst>
      <p:ext uri="{BB962C8B-B14F-4D97-AF65-F5344CB8AC3E}">
        <p14:creationId xmlns:p14="http://schemas.microsoft.com/office/powerpoint/2010/main" val="3830872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 calcmode="lin" valueType="num">
                                      <p:cBhvr additive="base">
                                        <p:cTn id="1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a:extLst>
              <a:ext uri="{FF2B5EF4-FFF2-40B4-BE49-F238E27FC236}">
                <a16:creationId xmlns:a16="http://schemas.microsoft.com/office/drawing/2014/main" id="{7BE036D4-9F2E-4E40-A0C8-A644C7C1B487}"/>
              </a:ext>
            </a:extLst>
          </p:cNvPr>
          <p:cNvSpPr txBox="1">
            <a:spLocks noChangeArrowheads="1"/>
          </p:cNvSpPr>
          <p:nvPr/>
        </p:nvSpPr>
        <p:spPr bwMode="auto">
          <a:xfrm>
            <a:off x="860612" y="296705"/>
            <a:ext cx="9843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rgbClr val="00749F"/>
                </a:solidFill>
                <a:latin typeface="Times New Roman" panose="02020603050405020304" pitchFamily="18" charset="0"/>
                <a:cs typeface="+mn-ea"/>
                <a:sym typeface="+mn-lt"/>
              </a:rPr>
              <a:t>专业研究论文的详细结构要求 </a:t>
            </a:r>
            <a:r>
              <a:rPr lang="en-US" altLang="zh-CN" sz="2400" b="1" dirty="0">
                <a:solidFill>
                  <a:srgbClr val="00749F"/>
                </a:solidFill>
                <a:latin typeface="Times New Roman" panose="02020603050405020304" pitchFamily="18" charset="0"/>
                <a:cs typeface="+mn-ea"/>
                <a:sym typeface="+mn-lt"/>
              </a:rPr>
              <a:t>Detailed Requirements of Academic Paper</a:t>
            </a:r>
          </a:p>
        </p:txBody>
      </p:sp>
      <p:sp>
        <p:nvSpPr>
          <p:cNvPr id="7" name="文本框 6">
            <a:extLst>
              <a:ext uri="{FF2B5EF4-FFF2-40B4-BE49-F238E27FC236}">
                <a16:creationId xmlns:a16="http://schemas.microsoft.com/office/drawing/2014/main" id="{C5C2AC0B-3273-CA45-BD3A-9A75D089AD5F}"/>
              </a:ext>
            </a:extLst>
          </p:cNvPr>
          <p:cNvSpPr txBox="1"/>
          <p:nvPr/>
        </p:nvSpPr>
        <p:spPr>
          <a:xfrm>
            <a:off x="46799" y="1194991"/>
            <a:ext cx="12192000" cy="4524315"/>
          </a:xfrm>
          <a:prstGeom prst="rect">
            <a:avLst/>
          </a:prstGeom>
          <a:noFill/>
        </p:spPr>
        <p:txBody>
          <a:bodyPr wrap="square" rtlCol="0">
            <a:spAutoFit/>
          </a:bodyPr>
          <a:lstStyle/>
          <a:p>
            <a:pPr>
              <a:lnSpc>
                <a:spcPct val="150000"/>
              </a:lnSpc>
            </a:pPr>
            <a:r>
              <a:rPr lang="en-US" altLang="zh-CN" sz="2400" b="1" dirty="0">
                <a:solidFill>
                  <a:srgbClr val="FF0000"/>
                </a:solidFill>
              </a:rPr>
              <a:t>7)</a:t>
            </a:r>
            <a:r>
              <a:rPr lang="zh-CN" altLang="en-US" sz="2400" b="1" dirty="0">
                <a:solidFill>
                  <a:srgbClr val="FF0000"/>
                </a:solidFill>
              </a:rPr>
              <a:t>插图说明</a:t>
            </a:r>
            <a:br>
              <a:rPr lang="zh-CN" altLang="en-US" sz="2400" b="1" dirty="0">
                <a:solidFill>
                  <a:srgbClr val="FF0000"/>
                </a:solidFill>
              </a:rPr>
            </a:br>
            <a:r>
              <a:rPr lang="zh-CN" altLang="en-US" sz="2400" dirty="0"/>
              <a:t>总的要求</a:t>
            </a:r>
            <a:r>
              <a:rPr lang="en-US" altLang="zh-CN" sz="2400" dirty="0"/>
              <a:t>:</a:t>
            </a:r>
            <a:r>
              <a:rPr lang="en-US" altLang="zh-CN" sz="2400" i="1" u="sng" dirty="0"/>
              <a:t> Type or point out legends for illustrations using double spacing, starting on a separate page. </a:t>
            </a:r>
          </a:p>
          <a:p>
            <a:pPr>
              <a:lnSpc>
                <a:spcPct val="150000"/>
              </a:lnSpc>
            </a:pPr>
            <a:r>
              <a:rPr lang="zh-CN" altLang="en-US" sz="2400" dirty="0" smtClean="0"/>
              <a:t>即：插图</a:t>
            </a:r>
            <a:r>
              <a:rPr lang="zh-CN" altLang="en-US" sz="2400" dirty="0"/>
              <a:t>说明要另页双行打印。当插图中有箭头</a:t>
            </a:r>
            <a:r>
              <a:rPr lang="en-US" altLang="zh-CN" sz="2400" dirty="0"/>
              <a:t>(arrow)</a:t>
            </a:r>
            <a:r>
              <a:rPr lang="zh-CN" altLang="en-US" sz="2400" dirty="0"/>
              <a:t>、符号 </a:t>
            </a:r>
            <a:r>
              <a:rPr lang="en-US" altLang="zh-CN" sz="2400" dirty="0"/>
              <a:t>(symbol)</a:t>
            </a:r>
            <a:r>
              <a:rPr lang="zh-CN" altLang="en-US" sz="2400" dirty="0"/>
              <a:t>、数字</a:t>
            </a:r>
            <a:r>
              <a:rPr lang="en-US" altLang="zh-CN" sz="2400" dirty="0"/>
              <a:t>(number)</a:t>
            </a:r>
            <a:r>
              <a:rPr lang="zh-CN" altLang="en-US" sz="2400" dirty="0"/>
              <a:t>或字母</a:t>
            </a:r>
            <a:r>
              <a:rPr lang="en-US" altLang="zh-CN" sz="2400" dirty="0"/>
              <a:t>(letter)</a:t>
            </a:r>
            <a:r>
              <a:rPr lang="zh-CN" altLang="en-US" sz="2400" dirty="0"/>
              <a:t>时，要在这部分</a:t>
            </a:r>
            <a:r>
              <a:rPr lang="en-US" altLang="zh-CN" sz="2400" dirty="0"/>
              <a:t>(</a:t>
            </a:r>
            <a:r>
              <a:rPr lang="zh-CN" altLang="en-US" sz="2400" dirty="0"/>
              <a:t>不是在插图页上</a:t>
            </a:r>
            <a:r>
              <a:rPr lang="en-US" altLang="zh-CN" sz="2400" dirty="0"/>
              <a:t>)</a:t>
            </a:r>
            <a:r>
              <a:rPr lang="zh-CN" altLang="en-US" sz="2400" dirty="0"/>
              <a:t>对其</a:t>
            </a:r>
            <a:r>
              <a:rPr lang="zh-CN" altLang="en-US" sz="2400" dirty="0" smtClean="0"/>
              <a:t>方向</a:t>
            </a:r>
            <a:r>
              <a:rPr lang="zh-CN" altLang="en-US" sz="2400" dirty="0"/>
              <a:t>、位置等作出非常明确的说明。   </a:t>
            </a:r>
          </a:p>
          <a:p>
            <a:pPr>
              <a:lnSpc>
                <a:spcPct val="150000"/>
              </a:lnSpc>
            </a:pPr>
            <a:r>
              <a:rPr lang="zh-CN" altLang="en-US" sz="2400" dirty="0"/>
              <a:t> </a:t>
            </a:r>
            <a:r>
              <a:rPr lang="en-US" altLang="zh-CN" sz="2400" b="1" dirty="0">
                <a:solidFill>
                  <a:srgbClr val="FF0000"/>
                </a:solidFill>
              </a:rPr>
              <a:t>8)</a:t>
            </a:r>
            <a:r>
              <a:rPr lang="zh-CN" altLang="en-US" sz="2400" b="1" dirty="0">
                <a:solidFill>
                  <a:srgbClr val="FF0000"/>
                </a:solidFill>
              </a:rPr>
              <a:t>插图</a:t>
            </a:r>
            <a:br>
              <a:rPr lang="zh-CN" altLang="en-US" sz="2400" b="1" dirty="0">
                <a:solidFill>
                  <a:srgbClr val="FF0000"/>
                </a:solidFill>
              </a:rPr>
            </a:br>
            <a:r>
              <a:rPr lang="zh-CN" altLang="en-US" sz="2400" dirty="0"/>
              <a:t>总的</a:t>
            </a:r>
            <a:r>
              <a:rPr lang="zh-CN" altLang="en-US" sz="2400" dirty="0" smtClean="0"/>
              <a:t>要求：</a:t>
            </a:r>
            <a:r>
              <a:rPr lang="en-US" altLang="zh-CN" sz="2400" i="1" u="sng" dirty="0" smtClean="0"/>
              <a:t>Design </a:t>
            </a:r>
            <a:r>
              <a:rPr lang="en-US" altLang="zh-CN" sz="2400" i="1" u="sng" dirty="0"/>
              <a:t>your figures for the appropriate reduction. </a:t>
            </a:r>
          </a:p>
          <a:p>
            <a:pPr>
              <a:lnSpc>
                <a:spcPct val="150000"/>
              </a:lnSpc>
            </a:pPr>
            <a:r>
              <a:rPr lang="zh-CN" altLang="en-US" sz="2400" dirty="0" smtClean="0"/>
              <a:t>即：插图</a:t>
            </a:r>
            <a:r>
              <a:rPr lang="zh-CN" altLang="en-US" sz="2400" dirty="0"/>
              <a:t>要按杂志的版面</a:t>
            </a:r>
            <a:r>
              <a:rPr lang="zh-CN" altLang="en-US" sz="2400" dirty="0" smtClean="0"/>
              <a:t>大小</a:t>
            </a:r>
            <a:r>
              <a:rPr lang="zh-CN" altLang="en-US" sz="2400" dirty="0"/>
              <a:t>比例进行</a:t>
            </a:r>
            <a:r>
              <a:rPr lang="zh-CN" altLang="en-US" sz="2400" dirty="0" smtClean="0"/>
              <a:t>压缩</a:t>
            </a:r>
            <a:r>
              <a:rPr lang="zh-CN" altLang="en-US" sz="2400" dirty="0"/>
              <a:t>；</a:t>
            </a:r>
            <a:r>
              <a:rPr lang="zh-CN" altLang="en-US" sz="2400" dirty="0" smtClean="0"/>
              <a:t>不要</a:t>
            </a:r>
            <a:r>
              <a:rPr lang="zh-CN" altLang="en-US" sz="2400" dirty="0"/>
              <a:t>把插图拍成照片。  </a:t>
            </a:r>
          </a:p>
        </p:txBody>
      </p:sp>
    </p:spTree>
    <p:extLst>
      <p:ext uri="{BB962C8B-B14F-4D97-AF65-F5344CB8AC3E}">
        <p14:creationId xmlns:p14="http://schemas.microsoft.com/office/powerpoint/2010/main" val="2231893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 calcmode="lin" valueType="num">
                                      <p:cBhvr additive="base">
                                        <p:cTn id="1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928716"/>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Read the following excerpts from the academic paper published in Biomedical Engineering in November 2014 and identify different parts of the paper according to the information given earlier.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277942" y="1779991"/>
            <a:ext cx="11486629" cy="1065676"/>
          </a:xfrm>
          <a:prstGeom prst="rect">
            <a:avLst/>
          </a:prstGeom>
        </p:spPr>
        <p:txBody>
          <a:bodyPr wrap="square">
            <a:spAutoFit/>
          </a:bodyPr>
          <a:lstStyle/>
          <a:p>
            <a:pPr algn="ctr">
              <a:lnSpc>
                <a:spcPct val="150000"/>
              </a:lnSpc>
            </a:pPr>
            <a:r>
              <a:rPr lang="en-US" altLang="zh-CN" sz="2200" b="1" dirty="0">
                <a:latin typeface="Times" pitchFamily="2" charset="0"/>
              </a:rPr>
              <a:t>Effect of Elasticity of Tubes of the Hydraulic Pressure Simulator on Results of Calibration of Noninvasive Sphygmomanometers </a:t>
            </a:r>
          </a:p>
        </p:txBody>
      </p:sp>
      <p:sp>
        <p:nvSpPr>
          <p:cNvPr id="2" name="矩形 1">
            <a:extLst>
              <a:ext uri="{FF2B5EF4-FFF2-40B4-BE49-F238E27FC236}">
                <a16:creationId xmlns:a16="http://schemas.microsoft.com/office/drawing/2014/main" id="{BC333338-DD70-B441-93F4-81FEB04E1DD0}"/>
              </a:ext>
            </a:extLst>
          </p:cNvPr>
          <p:cNvSpPr/>
          <p:nvPr/>
        </p:nvSpPr>
        <p:spPr>
          <a:xfrm>
            <a:off x="5828846" y="2845667"/>
            <a:ext cx="6149440" cy="461665"/>
          </a:xfrm>
          <a:prstGeom prst="rect">
            <a:avLst/>
          </a:prstGeom>
        </p:spPr>
        <p:txBody>
          <a:bodyPr wrap="none">
            <a:spAutoFit/>
          </a:bodyPr>
          <a:lstStyle/>
          <a:p>
            <a:r>
              <a:rPr lang="en-US" altLang="zh-CN" sz="2400" dirty="0">
                <a:latin typeface="Times New Roman" panose="02020603050405020304" pitchFamily="18" charset="0"/>
                <a:cs typeface="Times New Roman" panose="02020603050405020304" pitchFamily="18" charset="0"/>
              </a:rPr>
              <a:t>A. I. </a:t>
            </a:r>
            <a:r>
              <a:rPr lang="en-US" altLang="zh-CN" sz="2400" dirty="0" err="1">
                <a:latin typeface="Times New Roman" panose="02020603050405020304" pitchFamily="18" charset="0"/>
                <a:cs typeface="Times New Roman" panose="02020603050405020304" pitchFamily="18" charset="0"/>
              </a:rPr>
              <a:t>Soyko</a:t>
            </a:r>
            <a:r>
              <a:rPr lang="en-US" altLang="zh-CN" sz="2400" dirty="0">
                <a:latin typeface="Times New Roman" panose="02020603050405020304" pitchFamily="18" charset="0"/>
                <a:cs typeface="Times New Roman" panose="02020603050405020304" pitchFamily="18" charset="0"/>
              </a:rPr>
              <a:t>, R. N. </a:t>
            </a:r>
            <a:r>
              <a:rPr lang="en-US" altLang="zh-CN" sz="2400" dirty="0" err="1">
                <a:latin typeface="Times New Roman" panose="02020603050405020304" pitchFamily="18" charset="0"/>
                <a:cs typeface="Times New Roman" panose="02020603050405020304" pitchFamily="18" charset="0"/>
              </a:rPr>
              <a:t>Karataev</a:t>
            </a:r>
            <a:r>
              <a:rPr lang="en-US" altLang="zh-CN" sz="2400" dirty="0">
                <a:latin typeface="Times New Roman" panose="02020603050405020304" pitchFamily="18" charset="0"/>
                <a:cs typeface="Times New Roman" panose="02020603050405020304" pitchFamily="18" charset="0"/>
              </a:rPr>
              <a:t>, and A. I. </a:t>
            </a:r>
            <a:r>
              <a:rPr lang="en-US" altLang="zh-CN" sz="2400" dirty="0" err="1">
                <a:latin typeface="Times New Roman" panose="02020603050405020304" pitchFamily="18" charset="0"/>
                <a:cs typeface="Times New Roman" panose="02020603050405020304" pitchFamily="18" charset="0"/>
              </a:rPr>
              <a:t>Chrunina</a:t>
            </a:r>
            <a:r>
              <a:rPr lang="en-US" altLang="zh-CN" sz="2400" dirty="0">
                <a:latin typeface="Times New Roman" panose="02020603050405020304" pitchFamily="18" charset="0"/>
                <a:cs typeface="Times New Roman" panose="02020603050405020304" pitchFamily="18" charset="0"/>
              </a:rPr>
              <a:t> </a:t>
            </a:r>
          </a:p>
        </p:txBody>
      </p:sp>
      <p:sp>
        <p:nvSpPr>
          <p:cNvPr id="5" name="矩形 4">
            <a:extLst>
              <a:ext uri="{FF2B5EF4-FFF2-40B4-BE49-F238E27FC236}">
                <a16:creationId xmlns:a16="http://schemas.microsoft.com/office/drawing/2014/main" id="{B324C987-A1FC-1D4A-BB1D-9781582E41E3}"/>
              </a:ext>
            </a:extLst>
          </p:cNvPr>
          <p:cNvSpPr/>
          <p:nvPr/>
        </p:nvSpPr>
        <p:spPr>
          <a:xfrm>
            <a:off x="254384" y="3197918"/>
            <a:ext cx="11510186" cy="3139321"/>
          </a:xfrm>
          <a:prstGeom prst="rect">
            <a:avLst/>
          </a:prstGeom>
        </p:spPr>
        <p:txBody>
          <a:bodyPr wrap="square">
            <a:spAutoFit/>
          </a:bodyPr>
          <a:lstStyle/>
          <a:p>
            <a:pPr algn="just"/>
            <a:r>
              <a:rPr lang="en-US" altLang="zh-CN" sz="2200" b="1" dirty="0">
                <a:latin typeface="Times" pitchFamily="2" charset="0"/>
              </a:rPr>
              <a:t>Abstract:</a:t>
            </a:r>
          </a:p>
          <a:p>
            <a:pPr algn="just"/>
            <a:r>
              <a:rPr lang="en-US" altLang="zh-CN" sz="2200" dirty="0">
                <a:latin typeface="Times" pitchFamily="2" charset="0"/>
              </a:rPr>
              <a:t>The elasticity coefficient of tubes of a </a:t>
            </a:r>
            <a:r>
              <a:rPr lang="en-US" altLang="zh-CN" sz="2200" dirty="0" smtClean="0">
                <a:latin typeface="Times" pitchFamily="2" charset="0"/>
              </a:rPr>
              <a:t>hydraulic </a:t>
            </a:r>
            <a:r>
              <a:rPr lang="en-US" altLang="zh-CN" sz="2200" dirty="0">
                <a:latin typeface="Times" pitchFamily="2" charset="0"/>
              </a:rPr>
              <a:t>pressure simulator used for complex</a:t>
            </a:r>
            <a:r>
              <a:rPr lang="zh-CN" altLang="en-US" sz="2200" dirty="0">
                <a:latin typeface="Times" pitchFamily="2" charset="0"/>
              </a:rPr>
              <a:t> </a:t>
            </a:r>
            <a:r>
              <a:rPr lang="en-US" altLang="zh-CN" sz="2200" dirty="0">
                <a:latin typeface="Times" pitchFamily="2" charset="0"/>
              </a:rPr>
              <a:t>automatic </a:t>
            </a:r>
            <a:r>
              <a:rPr lang="en-US" altLang="zh-CN" sz="2200" dirty="0" smtClean="0">
                <a:latin typeface="Times" pitchFamily="2" charset="0"/>
              </a:rPr>
              <a:t>calibration </a:t>
            </a:r>
            <a:r>
              <a:rPr lang="en-US" altLang="zh-CN" sz="2200" dirty="0">
                <a:latin typeface="Times" pitchFamily="2" charset="0"/>
              </a:rPr>
              <a:t>of noninvasive </a:t>
            </a:r>
            <a:r>
              <a:rPr lang="en-US" altLang="zh-CN" sz="2200" dirty="0" smtClean="0">
                <a:latin typeface="Times" pitchFamily="2" charset="0"/>
              </a:rPr>
              <a:t>sphygmomanometers </a:t>
            </a:r>
            <a:r>
              <a:rPr lang="en-US" altLang="zh-CN" sz="2200" dirty="0">
                <a:latin typeface="Times" pitchFamily="2" charset="0"/>
              </a:rPr>
              <a:t>was experimentally studied. The Frank and </a:t>
            </a:r>
            <a:r>
              <a:rPr lang="en-US" altLang="zh-CN" sz="2200" dirty="0" err="1">
                <a:latin typeface="Times" pitchFamily="2" charset="0"/>
              </a:rPr>
              <a:t>Roston</a:t>
            </a:r>
            <a:r>
              <a:rPr lang="en-US" altLang="zh-CN" sz="2200" dirty="0">
                <a:latin typeface="Times" pitchFamily="2" charset="0"/>
              </a:rPr>
              <a:t> models were used to test the effect of the elasticity of tubes of the hydraulic pressure simulator on the results of the calibration of the </a:t>
            </a:r>
            <a:r>
              <a:rPr lang="en-US" altLang="zh-CN" sz="2200" dirty="0" err="1">
                <a:latin typeface="Times" pitchFamily="2" charset="0"/>
              </a:rPr>
              <a:t>sphygmo</a:t>
            </a:r>
            <a:r>
              <a:rPr lang="en-US" altLang="zh-CN" sz="2200" dirty="0">
                <a:latin typeface="Times" pitchFamily="2" charset="0"/>
              </a:rPr>
              <a:t>-manometers.</a:t>
            </a:r>
            <a:br>
              <a:rPr lang="en-US" altLang="zh-CN" sz="2200" dirty="0">
                <a:latin typeface="Times" pitchFamily="2" charset="0"/>
              </a:rPr>
            </a:br>
            <a:r>
              <a:rPr lang="en-US" altLang="zh-CN" sz="2200" b="1" dirty="0">
                <a:latin typeface="Times" pitchFamily="2" charset="0"/>
              </a:rPr>
              <a:t>Introduction:</a:t>
            </a:r>
          </a:p>
          <a:p>
            <a:pPr algn="just"/>
            <a:r>
              <a:rPr lang="en-US" altLang="zh-CN" sz="2200" dirty="0">
                <a:latin typeface="Times" pitchFamily="2" charset="0"/>
              </a:rPr>
              <a:t>Noninvasive sphygmomanometers are often used in medicine for diagnosis of various human diseases. However, parameters of stability impose limitations on their use. </a:t>
            </a:r>
          </a:p>
          <a:p>
            <a:pPr algn="just"/>
            <a:r>
              <a:rPr lang="en-US" altLang="zh-CN" sz="2200" dirty="0">
                <a:latin typeface="TimesNewRomanPSMT"/>
              </a:rPr>
              <a:t> </a:t>
            </a:r>
            <a:endParaRPr lang="en-US" altLang="zh-CN" sz="2200" dirty="0"/>
          </a:p>
        </p:txBody>
      </p:sp>
    </p:spTree>
    <p:extLst>
      <p:ext uri="{BB962C8B-B14F-4D97-AF65-F5344CB8AC3E}">
        <p14:creationId xmlns:p14="http://schemas.microsoft.com/office/powerpoint/2010/main" val="3135699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45048E7-9DAE-644F-B922-5605498F33C5}"/>
              </a:ext>
            </a:extLst>
          </p:cNvPr>
          <p:cNvGrpSpPr/>
          <p:nvPr/>
        </p:nvGrpSpPr>
        <p:grpSpPr>
          <a:xfrm>
            <a:off x="911429" y="150179"/>
            <a:ext cx="5865763" cy="641015"/>
            <a:chOff x="2277191" y="2390375"/>
            <a:chExt cx="1961443" cy="587840"/>
          </a:xfrm>
        </p:grpSpPr>
        <p:sp>
          <p:nvSpPr>
            <p:cNvPr id="4" name="圆角矩形 1">
              <a:extLst>
                <a:ext uri="{FF2B5EF4-FFF2-40B4-BE49-F238E27FC236}">
                  <a16:creationId xmlns:a16="http://schemas.microsoft.com/office/drawing/2014/main" id="{E621FD4B-4D52-A54A-9679-E5A73C61E1C4}"/>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57C24490-EA05-E343-8B61-758EFBAD9E26}"/>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6" name="矩形 5">
            <a:extLst>
              <a:ext uri="{FF2B5EF4-FFF2-40B4-BE49-F238E27FC236}">
                <a16:creationId xmlns:a16="http://schemas.microsoft.com/office/drawing/2014/main" id="{09874DE6-FB96-4548-9B94-0DE61D1F2224}"/>
              </a:ext>
            </a:extLst>
          </p:cNvPr>
          <p:cNvSpPr/>
          <p:nvPr/>
        </p:nvSpPr>
        <p:spPr>
          <a:xfrm>
            <a:off x="0" y="791194"/>
            <a:ext cx="12191999" cy="6186309"/>
          </a:xfrm>
          <a:prstGeom prst="rect">
            <a:avLst/>
          </a:prstGeom>
          <a:solidFill>
            <a:schemeClr val="bg1"/>
          </a:solidFill>
        </p:spPr>
        <p:txBody>
          <a:bodyPr wrap="square">
            <a:spAutoFit/>
          </a:bodyPr>
          <a:lstStyle/>
          <a:p>
            <a:pPr algn="just"/>
            <a:r>
              <a:rPr lang="en-US" altLang="zh-CN" sz="2200" dirty="0">
                <a:latin typeface="Times" pitchFamily="2" charset="0"/>
              </a:rPr>
              <a:t>Development of reference devices imposes ever-stricter requirements on the accuracy and confidence of apparatuses </a:t>
            </a:r>
            <a:r>
              <a:rPr lang="en-US" altLang="zh-CN" sz="2200" dirty="0" smtClean="0">
                <a:latin typeface="Times" pitchFamily="2" charset="0"/>
              </a:rPr>
              <a:t>for </a:t>
            </a:r>
            <a:r>
              <a:rPr lang="en-US" altLang="zh-CN" sz="2200" dirty="0">
                <a:latin typeface="Times" pitchFamily="2" charset="0"/>
              </a:rPr>
              <a:t>monitoring of arterial pressure and heart rate. Experimental systems based on hydraulic simulators of pressure and frequency test signals have been suggested [1, 2]. </a:t>
            </a:r>
          </a:p>
          <a:p>
            <a:pPr algn="just"/>
            <a:r>
              <a:rPr lang="en-US" altLang="zh-CN" sz="2200" dirty="0">
                <a:latin typeface="Times" pitchFamily="2" charset="0"/>
              </a:rPr>
              <a:t>The goal of this work was to test the effect of the elasticity coefficient of tubes of the hydraulic pressure and frequency simulator on the quality of testing of </a:t>
            </a:r>
            <a:r>
              <a:rPr lang="en-US" altLang="zh-CN" sz="2200" dirty="0" err="1">
                <a:latin typeface="Times" pitchFamily="2" charset="0"/>
              </a:rPr>
              <a:t>sphygmo</a:t>
            </a:r>
            <a:r>
              <a:rPr lang="en-US" altLang="zh-CN" sz="2200" dirty="0">
                <a:latin typeface="Times" pitchFamily="2" charset="0"/>
              </a:rPr>
              <a:t>-manometers. </a:t>
            </a:r>
          </a:p>
          <a:p>
            <a:pPr algn="just"/>
            <a:r>
              <a:rPr lang="en-US" altLang="zh-CN" sz="2200" dirty="0">
                <a:latin typeface="Times" pitchFamily="2" charset="0"/>
              </a:rPr>
              <a:t>Materials and Methods </a:t>
            </a:r>
          </a:p>
          <a:p>
            <a:pPr algn="just"/>
            <a:r>
              <a:rPr lang="en-US" altLang="zh-CN" sz="2200" dirty="0">
                <a:latin typeface="Times" pitchFamily="2" charset="0"/>
              </a:rPr>
              <a:t>The hydraulic pressure and frequency simulator consists of two components connected serially with elastic tubes. The simulator is used for testing of noninvasive sphygmomanometers both with arm and wrist cuffs [3]. </a:t>
            </a:r>
          </a:p>
          <a:p>
            <a:pPr algn="just"/>
            <a:r>
              <a:rPr lang="en-US" altLang="zh-CN" sz="2200" dirty="0">
                <a:latin typeface="Times" pitchFamily="2" charset="0"/>
              </a:rPr>
              <a:t>Monitoring modules A and B are elastic cylinders 1 and 2 with elastic tubes 3 and 4 simulating blood vessels of the upper extremities. The monitoring module A is intended to test noninvasive sphygmomanometers with arm cuffs. Module B is intended to test noninvasive sphygmomanometers with wrist cuffs (Fig. 1). </a:t>
            </a:r>
          </a:p>
          <a:p>
            <a:pPr algn="just"/>
            <a:r>
              <a:rPr lang="en-US" altLang="zh-CN" sz="2200" dirty="0">
                <a:latin typeface="Times" pitchFamily="2" charset="0"/>
              </a:rPr>
              <a:t>Flow of working fluid in tube 4 is regulated by element 6, while flow of working fluid in tube 3 is regulated by element 5. Cylinders 1 and 2 are separated by membrane 8. The control element 7 installed in the membrane balances working pressure to damp pulsations  of the fluid. Cylinders 1 and 2 are connected to compression cuffs. Pressure is controlled by MIDA_13P sensors (upper limit of measurement, 40 kPa; relative error, 0.25%). </a:t>
            </a:r>
          </a:p>
        </p:txBody>
      </p:sp>
    </p:spTree>
    <p:extLst>
      <p:ext uri="{BB962C8B-B14F-4D97-AF65-F5344CB8AC3E}">
        <p14:creationId xmlns:p14="http://schemas.microsoft.com/office/powerpoint/2010/main" val="1587235503"/>
      </p:ext>
    </p:extLst>
  </p:cSld>
  <p:clrMapOvr>
    <a:masterClrMapping/>
  </p:clrMapOvr>
  <p:transition spd="slow" advClick="0" advTm="3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1348800"/>
            <a:ext cx="12192000" cy="5509200"/>
          </a:xfrm>
          <a:prstGeom prst="rect">
            <a:avLst/>
          </a:prstGeom>
          <a:solidFill>
            <a:schemeClr val="bg1"/>
          </a:solidFill>
        </p:spPr>
        <p:txBody>
          <a:bodyPr wrap="square">
            <a:spAutoFit/>
          </a:bodyPr>
          <a:lstStyle/>
          <a:p>
            <a:r>
              <a:rPr lang="en-US" altLang="zh-CN" sz="2200" dirty="0">
                <a:latin typeface="Times" pitchFamily="2" charset="0"/>
              </a:rPr>
              <a:t>(1)ESP may be related to or designed for specific disciplines;</a:t>
            </a:r>
          </a:p>
          <a:p>
            <a:r>
              <a:rPr lang="en-US" altLang="zh-CN" sz="2200" dirty="0">
                <a:latin typeface="Times" pitchFamily="2" charset="0"/>
              </a:rPr>
              <a:t>(2)ESP may use, in specific teaching situations, a different methodology from that of General English; </a:t>
            </a:r>
          </a:p>
          <a:p>
            <a:r>
              <a:rPr lang="en-US" altLang="zh-CN" sz="2200" dirty="0">
                <a:latin typeface="Times" pitchFamily="2" charset="0"/>
              </a:rPr>
              <a:t>(3)ESP is likely to be designed for adult learners, either at a tertiary level institution or in a professional work situation. It could, however, be for learners at secondary school level; </a:t>
            </a:r>
          </a:p>
          <a:p>
            <a:r>
              <a:rPr lang="en-US" altLang="zh-CN" sz="2200" dirty="0">
                <a:latin typeface="Times" pitchFamily="2" charset="0"/>
              </a:rPr>
              <a:t>(4)ESP is generally designed for intermediate or advanced students;</a:t>
            </a:r>
          </a:p>
          <a:p>
            <a:r>
              <a:rPr lang="en-US" altLang="zh-CN" sz="2200" dirty="0">
                <a:latin typeface="Times" pitchFamily="2" charset="0"/>
              </a:rPr>
              <a:t>(5)Most ESP courses assume some basic knowledge of the language systems.</a:t>
            </a:r>
          </a:p>
          <a:p>
            <a:endParaRPr lang="en-US" altLang="zh-CN" sz="2200" dirty="0">
              <a:latin typeface="Times" pitchFamily="2" charset="0"/>
            </a:endParaRPr>
          </a:p>
          <a:p>
            <a:pPr algn="just"/>
            <a:r>
              <a:rPr lang="en-US" altLang="zh-CN" sz="2200" dirty="0">
                <a:latin typeface="Times" pitchFamily="2" charset="0"/>
              </a:rPr>
              <a:t>The definition Dudley-Evans offers is clearly influenced by that of </a:t>
            </a:r>
            <a:r>
              <a:rPr lang="en-US" altLang="zh-CN" sz="2200" dirty="0" err="1">
                <a:latin typeface="Times" pitchFamily="2" charset="0"/>
              </a:rPr>
              <a:t>Strevens</a:t>
            </a:r>
            <a:r>
              <a:rPr lang="en-US" altLang="zh-CN" sz="2200" dirty="0">
                <a:latin typeface="Times" pitchFamily="2" charset="0"/>
              </a:rPr>
              <a:t> (1988), although he has improved it substantially by removing the absolute characteristic that ESP is “in contrast with ‘General English’” (Johns et al., 1991: 298), and has included more variable characteristics. The division of ESP into absolute and variable characteristics, in particular, is very helpful in resolving arguments about what is and is not ESP. From the definition, we can see that ESP is not necessarily concerned with a specific discipline, nor does it have to be aimed at a certain age group or ability range. ESP should be seen simply as an ‘approach’ to teach, or what Dudley-Evans describes as an ‘attitude of mind’. This is a similar conclusion to that made by Hutchinson et al. (1987:19) who state, “ESP is an approach to language teaching in which all decisions as to content and method are based on the learner’s reason for learning”.</a:t>
            </a:r>
          </a:p>
        </p:txBody>
      </p:sp>
    </p:spTree>
    <p:extLst>
      <p:ext uri="{BB962C8B-B14F-4D97-AF65-F5344CB8AC3E}">
        <p14:creationId xmlns:p14="http://schemas.microsoft.com/office/powerpoint/2010/main" val="3990031302"/>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45048E7-9DAE-644F-B922-5605498F33C5}"/>
              </a:ext>
            </a:extLst>
          </p:cNvPr>
          <p:cNvGrpSpPr/>
          <p:nvPr/>
        </p:nvGrpSpPr>
        <p:grpSpPr>
          <a:xfrm>
            <a:off x="911429" y="150179"/>
            <a:ext cx="5865763" cy="641015"/>
            <a:chOff x="2277191" y="2390375"/>
            <a:chExt cx="1961443" cy="587840"/>
          </a:xfrm>
        </p:grpSpPr>
        <p:sp>
          <p:nvSpPr>
            <p:cNvPr id="4" name="圆角矩形 1">
              <a:extLst>
                <a:ext uri="{FF2B5EF4-FFF2-40B4-BE49-F238E27FC236}">
                  <a16:creationId xmlns:a16="http://schemas.microsoft.com/office/drawing/2014/main" id="{E621FD4B-4D52-A54A-9679-E5A73C61E1C4}"/>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57C24490-EA05-E343-8B61-758EFBAD9E26}"/>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6" name="矩形 5">
            <a:extLst>
              <a:ext uri="{FF2B5EF4-FFF2-40B4-BE49-F238E27FC236}">
                <a16:creationId xmlns:a16="http://schemas.microsoft.com/office/drawing/2014/main" id="{09874DE6-FB96-4548-9B94-0DE61D1F2224}"/>
              </a:ext>
            </a:extLst>
          </p:cNvPr>
          <p:cNvSpPr/>
          <p:nvPr/>
        </p:nvSpPr>
        <p:spPr>
          <a:xfrm>
            <a:off x="0" y="791194"/>
            <a:ext cx="12191999" cy="430887"/>
          </a:xfrm>
          <a:prstGeom prst="rect">
            <a:avLst/>
          </a:prstGeom>
          <a:solidFill>
            <a:schemeClr val="bg1"/>
          </a:solidFill>
        </p:spPr>
        <p:txBody>
          <a:bodyPr wrap="square">
            <a:spAutoFit/>
          </a:bodyPr>
          <a:lstStyle/>
          <a:p>
            <a:pPr algn="just"/>
            <a:endParaRPr lang="en-US" altLang="zh-CN" sz="2200" dirty="0">
              <a:latin typeface="TimesNewRomanPSMT"/>
            </a:endParaRPr>
          </a:p>
        </p:txBody>
      </p:sp>
      <p:pic>
        <p:nvPicPr>
          <p:cNvPr id="7" name="图片 6">
            <a:extLst>
              <a:ext uri="{FF2B5EF4-FFF2-40B4-BE49-F238E27FC236}">
                <a16:creationId xmlns:a16="http://schemas.microsoft.com/office/drawing/2014/main" id="{B5BBBFEF-5D1B-1147-B1CA-1D5DDF3A1D71}"/>
              </a:ext>
            </a:extLst>
          </p:cNvPr>
          <p:cNvPicPr/>
          <p:nvPr/>
        </p:nvPicPr>
        <p:blipFill>
          <a:blip r:embed="rId2"/>
          <a:stretch>
            <a:fillRect/>
          </a:stretch>
        </p:blipFill>
        <p:spPr>
          <a:xfrm>
            <a:off x="0" y="1117600"/>
            <a:ext cx="3949700" cy="4622800"/>
          </a:xfrm>
          <a:prstGeom prst="rect">
            <a:avLst/>
          </a:prstGeom>
        </p:spPr>
      </p:pic>
      <p:sp>
        <p:nvSpPr>
          <p:cNvPr id="2" name="矩形 1">
            <a:extLst>
              <a:ext uri="{FF2B5EF4-FFF2-40B4-BE49-F238E27FC236}">
                <a16:creationId xmlns:a16="http://schemas.microsoft.com/office/drawing/2014/main" id="{38DAF659-1664-9E41-AE80-C97DC107F4FC}"/>
              </a:ext>
            </a:extLst>
          </p:cNvPr>
          <p:cNvSpPr/>
          <p:nvPr/>
        </p:nvSpPr>
        <p:spPr>
          <a:xfrm>
            <a:off x="4627418" y="1111361"/>
            <a:ext cx="6844146" cy="1938992"/>
          </a:xfrm>
          <a:prstGeom prst="rect">
            <a:avLst/>
          </a:prstGeom>
        </p:spPr>
        <p:txBody>
          <a:bodyPr wrap="square">
            <a:spAutoFit/>
          </a:bodyPr>
          <a:lstStyle/>
          <a:p>
            <a:pPr algn="just"/>
            <a:r>
              <a:rPr lang="en-US" altLang="zh-CN" sz="2400" dirty="0">
                <a:latin typeface="TimesNewRomanPSMT"/>
              </a:rPr>
              <a:t>...... </a:t>
            </a:r>
          </a:p>
          <a:p>
            <a:pPr algn="just"/>
            <a:r>
              <a:rPr lang="en-US" altLang="zh-CN" sz="2400" b="1" dirty="0">
                <a:latin typeface="TimesNewRomanPSMT"/>
              </a:rPr>
              <a:t>Results </a:t>
            </a:r>
          </a:p>
          <a:p>
            <a:pPr algn="just"/>
            <a:r>
              <a:rPr lang="en-US" altLang="zh-CN" sz="2400" dirty="0">
                <a:latin typeface="TimesNewRomanPSMT"/>
              </a:rPr>
              <a:t>The regression equations for diameter d and sample length </a:t>
            </a:r>
            <a:r>
              <a:rPr lang="el-GR" altLang="zh-CN" sz="2400" dirty="0">
                <a:latin typeface="TimesNewRomanPSMT"/>
              </a:rPr>
              <a:t>Δ</a:t>
            </a:r>
            <a:r>
              <a:rPr lang="en-US" altLang="zh-CN" sz="2400" dirty="0">
                <a:latin typeface="TimesNewRomanPSMT"/>
              </a:rPr>
              <a:t>l as dependent on pressure p and load F were derived: </a:t>
            </a:r>
          </a:p>
        </p:txBody>
      </p:sp>
      <p:pic>
        <p:nvPicPr>
          <p:cNvPr id="8" name="图片 7">
            <a:extLst>
              <a:ext uri="{FF2B5EF4-FFF2-40B4-BE49-F238E27FC236}">
                <a16:creationId xmlns:a16="http://schemas.microsoft.com/office/drawing/2014/main" id="{64DA8CC6-01D2-EF41-817D-A78920A1DF75}"/>
              </a:ext>
            </a:extLst>
          </p:cNvPr>
          <p:cNvPicPr/>
          <p:nvPr/>
        </p:nvPicPr>
        <p:blipFill>
          <a:blip r:embed="rId3"/>
          <a:stretch>
            <a:fillRect/>
          </a:stretch>
        </p:blipFill>
        <p:spPr>
          <a:xfrm>
            <a:off x="4575256" y="3050353"/>
            <a:ext cx="3949700" cy="1938992"/>
          </a:xfrm>
          <a:prstGeom prst="rect">
            <a:avLst/>
          </a:prstGeom>
        </p:spPr>
      </p:pic>
      <p:sp>
        <p:nvSpPr>
          <p:cNvPr id="9" name="文本框 8">
            <a:extLst>
              <a:ext uri="{FF2B5EF4-FFF2-40B4-BE49-F238E27FC236}">
                <a16:creationId xmlns:a16="http://schemas.microsoft.com/office/drawing/2014/main" id="{7C34E72E-841C-8045-B4D8-41729B225E6C}"/>
              </a:ext>
            </a:extLst>
          </p:cNvPr>
          <p:cNvSpPr txBox="1"/>
          <p:nvPr/>
        </p:nvSpPr>
        <p:spPr>
          <a:xfrm>
            <a:off x="9156700" y="3897313"/>
            <a:ext cx="954107" cy="461665"/>
          </a:xfrm>
          <a:prstGeom prst="rect">
            <a:avLst/>
          </a:prstGeom>
          <a:noFill/>
        </p:spPr>
        <p:txBody>
          <a:bodyPr wrap="none" rtlCol="0">
            <a:spAutoFit/>
          </a:bodyPr>
          <a:lstStyle/>
          <a:p>
            <a:r>
              <a:rPr kumimoji="1" lang="zh-CN" altLang="en-US" sz="2400" dirty="0">
                <a:latin typeface="Times New Roman" panose="02020603050405020304" pitchFamily="18" charset="0"/>
                <a:cs typeface="Times New Roman" panose="02020603050405020304" pitchFamily="18" charset="0"/>
              </a:rPr>
              <a:t>（</a:t>
            </a:r>
            <a:r>
              <a:rPr kumimoji="1" lang="en-US" altLang="zh-CN" sz="2400" dirty="0">
                <a:latin typeface="Times New Roman" panose="02020603050405020304" pitchFamily="18" charset="0"/>
                <a:cs typeface="Times New Roman" panose="02020603050405020304" pitchFamily="18" charset="0"/>
              </a:rPr>
              <a:t>7</a:t>
            </a:r>
            <a:r>
              <a:rPr kumimoji="1" lang="zh-CN" alt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2622760"/>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F30D715C-2F6D-1C4D-9E46-CB6B9398BA8D}"/>
              </a:ext>
            </a:extLst>
          </p:cNvPr>
          <p:cNvGrpSpPr/>
          <p:nvPr/>
        </p:nvGrpSpPr>
        <p:grpSpPr>
          <a:xfrm>
            <a:off x="911429" y="150179"/>
            <a:ext cx="5865763" cy="641015"/>
            <a:chOff x="2277191" y="2390375"/>
            <a:chExt cx="1961443" cy="587840"/>
          </a:xfrm>
        </p:grpSpPr>
        <p:sp>
          <p:nvSpPr>
            <p:cNvPr id="4" name="圆角矩形 1">
              <a:extLst>
                <a:ext uri="{FF2B5EF4-FFF2-40B4-BE49-F238E27FC236}">
                  <a16:creationId xmlns:a16="http://schemas.microsoft.com/office/drawing/2014/main" id="{9F05EE0A-4008-5245-BC5C-1137A5631E7B}"/>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8CFB2981-83DB-1B4A-B8E8-56A12117F8BD}"/>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pic>
        <p:nvPicPr>
          <p:cNvPr id="6" name="图片 5">
            <a:extLst>
              <a:ext uri="{FF2B5EF4-FFF2-40B4-BE49-F238E27FC236}">
                <a16:creationId xmlns:a16="http://schemas.microsoft.com/office/drawing/2014/main" id="{E673F48E-5C05-864B-84E4-B6D9D5192ABC}"/>
              </a:ext>
            </a:extLst>
          </p:cNvPr>
          <p:cNvPicPr>
            <a:picLocks noChangeAspect="1"/>
          </p:cNvPicPr>
          <p:nvPr/>
        </p:nvPicPr>
        <p:blipFill>
          <a:blip r:embed="rId3"/>
          <a:stretch>
            <a:fillRect/>
          </a:stretch>
        </p:blipFill>
        <p:spPr>
          <a:xfrm>
            <a:off x="-1" y="1028700"/>
            <a:ext cx="12192001" cy="5212080"/>
          </a:xfrm>
          <a:prstGeom prst="rect">
            <a:avLst/>
          </a:prstGeom>
        </p:spPr>
      </p:pic>
    </p:spTree>
    <p:extLst>
      <p:ext uri="{BB962C8B-B14F-4D97-AF65-F5344CB8AC3E}">
        <p14:creationId xmlns:p14="http://schemas.microsoft.com/office/powerpoint/2010/main" val="1554300221"/>
      </p:ext>
    </p:extLst>
  </p:cSld>
  <p:clrMapOvr>
    <a:masterClrMapping/>
  </p:clrMapOvr>
  <p:transition spd="slow" advClick="0" advTm="3000">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F30D715C-2F6D-1C4D-9E46-CB6B9398BA8D}"/>
              </a:ext>
            </a:extLst>
          </p:cNvPr>
          <p:cNvGrpSpPr/>
          <p:nvPr/>
        </p:nvGrpSpPr>
        <p:grpSpPr>
          <a:xfrm>
            <a:off x="911429" y="150179"/>
            <a:ext cx="5865763" cy="641015"/>
            <a:chOff x="2277191" y="2390375"/>
            <a:chExt cx="1961443" cy="587840"/>
          </a:xfrm>
        </p:grpSpPr>
        <p:sp>
          <p:nvSpPr>
            <p:cNvPr id="4" name="圆角矩形 1">
              <a:extLst>
                <a:ext uri="{FF2B5EF4-FFF2-40B4-BE49-F238E27FC236}">
                  <a16:creationId xmlns:a16="http://schemas.microsoft.com/office/drawing/2014/main" id="{9F05EE0A-4008-5245-BC5C-1137A5631E7B}"/>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8CFB2981-83DB-1B4A-B8E8-56A12117F8BD}"/>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pic>
        <p:nvPicPr>
          <p:cNvPr id="2" name="图片 1">
            <a:extLst>
              <a:ext uri="{FF2B5EF4-FFF2-40B4-BE49-F238E27FC236}">
                <a16:creationId xmlns:a16="http://schemas.microsoft.com/office/drawing/2014/main" id="{620246D8-3FA6-F645-8FF6-26F241CF1AF6}"/>
              </a:ext>
            </a:extLst>
          </p:cNvPr>
          <p:cNvPicPr>
            <a:picLocks noChangeAspect="1"/>
          </p:cNvPicPr>
          <p:nvPr/>
        </p:nvPicPr>
        <p:blipFill>
          <a:blip r:embed="rId2"/>
          <a:stretch>
            <a:fillRect/>
          </a:stretch>
        </p:blipFill>
        <p:spPr>
          <a:xfrm>
            <a:off x="0" y="811718"/>
            <a:ext cx="12192000" cy="5497642"/>
          </a:xfrm>
          <a:prstGeom prst="rect">
            <a:avLst/>
          </a:prstGeom>
        </p:spPr>
      </p:pic>
    </p:spTree>
    <p:extLst>
      <p:ext uri="{BB962C8B-B14F-4D97-AF65-F5344CB8AC3E}">
        <p14:creationId xmlns:p14="http://schemas.microsoft.com/office/powerpoint/2010/main" val="2946718372"/>
      </p:ext>
    </p:extLst>
  </p:cSld>
  <p:clrMapOvr>
    <a:masterClrMapping/>
  </p:clrMapOvr>
  <p:transition spd="slow" advClick="0" advTm="3000">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F30D715C-2F6D-1C4D-9E46-CB6B9398BA8D}"/>
              </a:ext>
            </a:extLst>
          </p:cNvPr>
          <p:cNvGrpSpPr/>
          <p:nvPr/>
        </p:nvGrpSpPr>
        <p:grpSpPr>
          <a:xfrm>
            <a:off x="911429" y="150179"/>
            <a:ext cx="5865763" cy="641015"/>
            <a:chOff x="2277191" y="2390375"/>
            <a:chExt cx="1961443" cy="587840"/>
          </a:xfrm>
        </p:grpSpPr>
        <p:sp>
          <p:nvSpPr>
            <p:cNvPr id="4" name="圆角矩形 1">
              <a:extLst>
                <a:ext uri="{FF2B5EF4-FFF2-40B4-BE49-F238E27FC236}">
                  <a16:creationId xmlns:a16="http://schemas.microsoft.com/office/drawing/2014/main" id="{9F05EE0A-4008-5245-BC5C-1137A5631E7B}"/>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8CFB2981-83DB-1B4A-B8E8-56A12117F8BD}"/>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pic>
        <p:nvPicPr>
          <p:cNvPr id="6" name="图片 5">
            <a:extLst>
              <a:ext uri="{FF2B5EF4-FFF2-40B4-BE49-F238E27FC236}">
                <a16:creationId xmlns:a16="http://schemas.microsoft.com/office/drawing/2014/main" id="{F9104528-97DB-2342-9003-404F6C41A544}"/>
              </a:ext>
            </a:extLst>
          </p:cNvPr>
          <p:cNvPicPr>
            <a:picLocks noChangeAspect="1"/>
          </p:cNvPicPr>
          <p:nvPr/>
        </p:nvPicPr>
        <p:blipFill>
          <a:blip r:embed="rId2"/>
          <a:stretch>
            <a:fillRect/>
          </a:stretch>
        </p:blipFill>
        <p:spPr>
          <a:xfrm>
            <a:off x="0" y="811718"/>
            <a:ext cx="12192000" cy="6046282"/>
          </a:xfrm>
          <a:prstGeom prst="rect">
            <a:avLst/>
          </a:prstGeom>
        </p:spPr>
      </p:pic>
    </p:spTree>
    <p:extLst>
      <p:ext uri="{BB962C8B-B14F-4D97-AF65-F5344CB8AC3E}">
        <p14:creationId xmlns:p14="http://schemas.microsoft.com/office/powerpoint/2010/main" val="965365206"/>
      </p:ext>
    </p:extLst>
  </p:cSld>
  <p:clrMapOvr>
    <a:masterClrMapping/>
  </p:clrMapOvr>
  <p:transition spd="slow" advClick="0" advTm="3000">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1AB8B7DB-0BDC-D94E-AF25-739D72FD39B4}"/>
              </a:ext>
            </a:extLst>
          </p:cNvPr>
          <p:cNvSpPr/>
          <p:nvPr/>
        </p:nvSpPr>
        <p:spPr>
          <a:xfrm>
            <a:off x="152400" y="223935"/>
            <a:ext cx="2019300" cy="652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6" name="文本框 5">
            <a:extLst>
              <a:ext uri="{FF2B5EF4-FFF2-40B4-BE49-F238E27FC236}">
                <a16:creationId xmlns:a16="http://schemas.microsoft.com/office/drawing/2014/main" id="{D85F7C0A-29C0-E24F-A6D4-715249CC3C66}"/>
              </a:ext>
            </a:extLst>
          </p:cNvPr>
          <p:cNvSpPr txBox="1"/>
          <p:nvPr/>
        </p:nvSpPr>
        <p:spPr>
          <a:xfrm>
            <a:off x="152400" y="184919"/>
            <a:ext cx="2691186" cy="461665"/>
          </a:xfrm>
          <a:prstGeom prst="rect">
            <a:avLst/>
          </a:prstGeom>
          <a:solidFill>
            <a:schemeClr val="bg1"/>
          </a:solidFill>
        </p:spPr>
        <p:txBody>
          <a:bodyPr wrap="none" rtlCol="0">
            <a:spAutoFit/>
          </a:bodyPr>
          <a:lstStyle/>
          <a:p>
            <a:r>
              <a:rPr kumimoji="1" lang="en-US" altLang="zh-CN" sz="2400" b="1" dirty="0">
                <a:solidFill>
                  <a:srgbClr val="FF0000"/>
                </a:solidFill>
                <a:latin typeface="Times" pitchFamily="2" charset="0"/>
              </a:rPr>
              <a:t>Reference answer: </a:t>
            </a:r>
          </a:p>
        </p:txBody>
      </p:sp>
      <p:sp>
        <p:nvSpPr>
          <p:cNvPr id="7" name="文本框 6">
            <a:extLst>
              <a:ext uri="{FF2B5EF4-FFF2-40B4-BE49-F238E27FC236}">
                <a16:creationId xmlns:a16="http://schemas.microsoft.com/office/drawing/2014/main" id="{55586909-4622-CC47-8CB0-7EA7A7ADA8BD}"/>
              </a:ext>
            </a:extLst>
          </p:cNvPr>
          <p:cNvSpPr txBox="1"/>
          <p:nvPr/>
        </p:nvSpPr>
        <p:spPr>
          <a:xfrm>
            <a:off x="0" y="876301"/>
            <a:ext cx="12192000" cy="5632311"/>
          </a:xfrm>
          <a:prstGeom prst="rect">
            <a:avLst/>
          </a:prstGeom>
          <a:solidFill>
            <a:schemeClr val="bg1"/>
          </a:solidFill>
        </p:spPr>
        <p:txBody>
          <a:bodyPr wrap="square" rtlCol="0">
            <a:spAutoFit/>
          </a:bodyPr>
          <a:lstStyle/>
          <a:p>
            <a:pPr algn="just"/>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The sample paper selected in this section is from medical science. As we know, different disciplines have different rules and customs regarding the format and structure of research papers. It is not practical to list the format for all disciplines. We can only supply an example here. Teachers are encouraged to search for some sample papers in their own specific areas and help students familiarize the format and structure of research papers. </a:t>
            </a:r>
          </a:p>
          <a:p>
            <a:pPr algn="just"/>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Here is the analysis of the structure of the paper, which can be easily identified by the headlines of each part in the paper. </a:t>
            </a:r>
          </a:p>
          <a:p>
            <a:pPr algn="just"/>
            <a:r>
              <a:rPr lang="en-US" altLang="zh-CN" sz="2400" dirty="0">
                <a:latin typeface="Times New Roman" panose="02020603050405020304" pitchFamily="18" charset="0"/>
                <a:cs typeface="Times New Roman" panose="02020603050405020304" pitchFamily="18" charset="0"/>
              </a:rPr>
              <a:t>1.</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Title: Effect of Elasticity of Tubes of the Hydraulic Pressure Simulator on Results of </a:t>
            </a:r>
          </a:p>
          <a:p>
            <a:pPr algn="just"/>
            <a:r>
              <a:rPr lang="en-US" altLang="zh-CN" sz="2400" dirty="0">
                <a:latin typeface="Times New Roman" panose="02020603050405020304" pitchFamily="18" charset="0"/>
                <a:cs typeface="Times New Roman" panose="02020603050405020304" pitchFamily="18" charset="0"/>
              </a:rPr>
              <a:t>Calibration of Noninvasive Sphygmomanometers; </a:t>
            </a:r>
          </a:p>
          <a:p>
            <a:pPr algn="just"/>
            <a:r>
              <a:rPr lang="en-US" altLang="zh-CN" sz="2400" dirty="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Authors: A. I. </a:t>
            </a:r>
            <a:r>
              <a:rPr lang="en-US" altLang="zh-CN" sz="2400" dirty="0" err="1">
                <a:latin typeface="Times New Roman" panose="02020603050405020304" pitchFamily="18" charset="0"/>
                <a:cs typeface="Times New Roman" panose="02020603050405020304" pitchFamily="18" charset="0"/>
              </a:rPr>
              <a:t>Soyko</a:t>
            </a:r>
            <a:r>
              <a:rPr lang="en-US" altLang="zh-CN" sz="2400" dirty="0">
                <a:latin typeface="Times New Roman" panose="02020603050405020304" pitchFamily="18" charset="0"/>
                <a:cs typeface="Times New Roman" panose="02020603050405020304" pitchFamily="18" charset="0"/>
              </a:rPr>
              <a:t>, R. N. </a:t>
            </a:r>
            <a:r>
              <a:rPr lang="en-US" altLang="zh-CN" sz="2400" dirty="0" err="1">
                <a:latin typeface="Times New Roman" panose="02020603050405020304" pitchFamily="18" charset="0"/>
                <a:cs typeface="Times New Roman" panose="02020603050405020304" pitchFamily="18" charset="0"/>
              </a:rPr>
              <a:t>Karataev</a:t>
            </a:r>
            <a:r>
              <a:rPr lang="en-US" altLang="zh-CN" sz="2400" dirty="0">
                <a:latin typeface="Times New Roman" panose="02020603050405020304" pitchFamily="18" charset="0"/>
                <a:cs typeface="Times New Roman" panose="02020603050405020304" pitchFamily="18" charset="0"/>
              </a:rPr>
              <a:t>, and A. I. </a:t>
            </a:r>
            <a:r>
              <a:rPr lang="en-US" altLang="zh-CN" sz="2400" dirty="0" err="1">
                <a:latin typeface="Times New Roman" panose="02020603050405020304" pitchFamily="18" charset="0"/>
                <a:cs typeface="Times New Roman" panose="02020603050405020304" pitchFamily="18" charset="0"/>
              </a:rPr>
              <a:t>Chrunina</a:t>
            </a:r>
            <a:r>
              <a:rPr lang="en-US" altLang="zh-CN" sz="2400" dirty="0">
                <a:latin typeface="Times New Roman" panose="02020603050405020304" pitchFamily="18" charset="0"/>
                <a:cs typeface="Times New Roman" panose="02020603050405020304" pitchFamily="18" charset="0"/>
              </a:rPr>
              <a:t>; </a:t>
            </a:r>
          </a:p>
          <a:p>
            <a:pPr algn="just"/>
            <a:r>
              <a:rPr lang="en-US" altLang="zh-CN" sz="2400" dirty="0">
                <a:latin typeface="Times New Roman" panose="02020603050405020304" pitchFamily="18" charset="0"/>
                <a:cs typeface="Times New Roman" panose="02020603050405020304" pitchFamily="18" charset="0"/>
              </a:rPr>
              <a:t>3.</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Abstract; </a:t>
            </a:r>
          </a:p>
          <a:p>
            <a:pPr algn="just"/>
            <a:r>
              <a:rPr lang="en-US" altLang="zh-CN" sz="2400" dirty="0">
                <a:latin typeface="Times New Roman" panose="02020603050405020304" pitchFamily="18" charset="0"/>
                <a:cs typeface="Times New Roman" panose="02020603050405020304" pitchFamily="18" charset="0"/>
              </a:rPr>
              <a:t>4.</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Introduction; </a:t>
            </a:r>
          </a:p>
          <a:p>
            <a:pPr algn="just"/>
            <a:r>
              <a:rPr lang="en-US" altLang="zh-CN" sz="2400" dirty="0">
                <a:latin typeface="Times New Roman" panose="02020603050405020304" pitchFamily="18" charset="0"/>
                <a:cs typeface="Times New Roman" panose="02020603050405020304" pitchFamily="18" charset="0"/>
              </a:rPr>
              <a:t>5.</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Body: which includes Materials and Methods, and Results; </a:t>
            </a:r>
          </a:p>
          <a:p>
            <a:pPr algn="just"/>
            <a:r>
              <a:rPr lang="en-US" altLang="zh-CN" sz="2400" dirty="0">
                <a:latin typeface="Times New Roman" panose="02020603050405020304" pitchFamily="18" charset="0"/>
                <a:cs typeface="Times New Roman" panose="02020603050405020304" pitchFamily="18" charset="0"/>
              </a:rPr>
              <a:t>6.</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Conclusion; </a:t>
            </a:r>
          </a:p>
          <a:p>
            <a:pPr algn="just"/>
            <a:r>
              <a:rPr lang="en-US" altLang="zh-CN" sz="2400" dirty="0">
                <a:latin typeface="Times New Roman" panose="02020603050405020304" pitchFamily="18" charset="0"/>
                <a:cs typeface="Times New Roman" panose="02020603050405020304" pitchFamily="18" charset="0"/>
              </a:rPr>
              <a:t>7.</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REFERENCES. </a:t>
            </a:r>
          </a:p>
        </p:txBody>
      </p:sp>
    </p:spTree>
    <p:extLst>
      <p:ext uri="{BB962C8B-B14F-4D97-AF65-F5344CB8AC3E}">
        <p14:creationId xmlns:p14="http://schemas.microsoft.com/office/powerpoint/2010/main" val="33501940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70172" y="2705725"/>
            <a:ext cx="594121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研究论文摘要的写作</a:t>
            </a:r>
            <a:r>
              <a:rPr lang="en-US" altLang="zh-CN" sz="4400" b="1" dirty="0">
                <a:solidFill>
                  <a:srgbClr val="00749F"/>
                </a:solidFill>
                <a:latin typeface="Times New Roman" panose="02020603050405020304" pitchFamily="18" charset="0"/>
                <a:ea typeface="+mn-ea"/>
                <a:cs typeface="+mn-ea"/>
                <a:sym typeface="+mn-lt"/>
              </a:rPr>
              <a:t>(</a:t>
            </a:r>
            <a:r>
              <a:rPr lang="zh-CN" altLang="en-US" sz="4400" b="1" dirty="0">
                <a:solidFill>
                  <a:srgbClr val="00749F"/>
                </a:solidFill>
                <a:latin typeface="Times New Roman" panose="02020603050405020304" pitchFamily="18" charset="0"/>
                <a:ea typeface="+mn-ea"/>
                <a:cs typeface="+mn-ea"/>
                <a:sym typeface="+mn-lt"/>
              </a:rPr>
              <a:t>一</a:t>
            </a:r>
            <a:r>
              <a:rPr lang="en-US" altLang="zh-CN" sz="4400" b="1" dirty="0">
                <a:solidFill>
                  <a:srgbClr val="00749F"/>
                </a:solidFill>
                <a:latin typeface="Times New Roman" panose="02020603050405020304" pitchFamily="18" charset="0"/>
                <a:ea typeface="+mn-ea"/>
                <a:cs typeface="+mn-ea"/>
                <a:sym typeface="+mn-lt"/>
              </a:rPr>
              <a:t>)</a:t>
            </a:r>
            <a:endParaRPr lang="zh-CN" altLang="en-US" sz="4400" b="1" dirty="0">
              <a:solidFill>
                <a:srgbClr val="00749F"/>
              </a:solidFill>
              <a:latin typeface="Times New Roman" panose="02020603050405020304" pitchFamily="18" charset="0"/>
              <a:ea typeface="+mn-ea"/>
              <a:cs typeface="+mn-ea"/>
              <a:sym typeface="+mn-lt"/>
            </a:endParaRPr>
          </a:p>
        </p:txBody>
      </p:sp>
      <p:sp>
        <p:nvSpPr>
          <p:cNvPr id="6" name="文本框 6"/>
          <p:cNvSpPr txBox="1">
            <a:spLocks noChangeArrowheads="1"/>
          </p:cNvSpPr>
          <p:nvPr/>
        </p:nvSpPr>
        <p:spPr bwMode="auto">
          <a:xfrm>
            <a:off x="7159690" y="4152275"/>
            <a:ext cx="41621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Abstract of a Research Paper (I)</a:t>
            </a:r>
          </a:p>
        </p:txBody>
      </p:sp>
      <p:sp>
        <p:nvSpPr>
          <p:cNvPr id="9" name="文本框 8"/>
          <p:cNvSpPr txBox="1"/>
          <p:nvPr/>
        </p:nvSpPr>
        <p:spPr>
          <a:xfrm>
            <a:off x="2804139" y="2541316"/>
            <a:ext cx="4162176" cy="1412694"/>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2</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80049536"/>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973435"/>
            <a:ext cx="12192000" cy="5636158"/>
          </a:xfrm>
          <a:prstGeom prst="rect">
            <a:avLst/>
          </a:prstGeom>
          <a:solidFill>
            <a:schemeClr val="bg1"/>
          </a:solidFill>
        </p:spPr>
        <p:txBody>
          <a:bodyPr wrap="square">
            <a:spAutoFit/>
          </a:bodyPr>
          <a:lstStyle/>
          <a:p>
            <a:pPr algn="ctr">
              <a:lnSpc>
                <a:spcPct val="150000"/>
              </a:lnSpc>
            </a:pPr>
            <a:r>
              <a:rPr lang="en-US" altLang="zh-CN" sz="2200" b="1" dirty="0">
                <a:latin typeface="Times" pitchFamily="2" charset="0"/>
              </a:rPr>
              <a:t>Abstracts in Academic Papers </a:t>
            </a:r>
          </a:p>
          <a:p>
            <a:pPr>
              <a:lnSpc>
                <a:spcPct val="150000"/>
              </a:lnSpc>
            </a:pPr>
            <a:r>
              <a:rPr lang="en-US" altLang="zh-CN" sz="2200" b="1" dirty="0">
                <a:latin typeface="Times" pitchFamily="2" charset="0"/>
              </a:rPr>
              <a:t>Definition </a:t>
            </a:r>
          </a:p>
          <a:p>
            <a:pPr algn="just">
              <a:lnSpc>
                <a:spcPct val="150000"/>
              </a:lnSpc>
            </a:pPr>
            <a:r>
              <a:rPr lang="zh-CN" altLang="en-US" sz="2200" dirty="0">
                <a:latin typeface="Times" pitchFamily="2" charset="0"/>
              </a:rPr>
              <a:t>    </a:t>
            </a:r>
            <a:r>
              <a:rPr lang="en-US" altLang="zh-CN" sz="2200" dirty="0">
                <a:latin typeface="Times" pitchFamily="2" charset="0"/>
              </a:rPr>
              <a:t>An abstract is a brief summary of a research article, thesis, review, conference proceeding or any in-depth analysis of a particular subject or discipline, and is often used to help the reader quickly ascertain the paper’s purpose. When used, an abstract always appears at the beginning of a manuscript or typescript, acting as the point-of-entry for any given academic paper or patent application. Abstracting and indexing services for various academic disciplines are aimed at compiling a body of literature for that particular subject. </a:t>
            </a:r>
          </a:p>
          <a:p>
            <a:pPr algn="just">
              <a:lnSpc>
                <a:spcPct val="150000"/>
              </a:lnSpc>
            </a:pPr>
            <a:r>
              <a:rPr lang="zh-CN" altLang="en-US" sz="2200" dirty="0">
                <a:latin typeface="Times" pitchFamily="2" charset="0"/>
              </a:rPr>
              <a:t>    </a:t>
            </a:r>
            <a:r>
              <a:rPr lang="en-US" altLang="zh-CN" sz="2200" dirty="0">
                <a:latin typeface="Times" pitchFamily="2" charset="0"/>
              </a:rPr>
              <a:t>The terms such as </a:t>
            </a:r>
            <a:r>
              <a:rPr lang="en-US" altLang="zh-CN" sz="2200" dirty="0" err="1">
                <a:latin typeface="Times" pitchFamily="2" charset="0"/>
              </a:rPr>
              <a:t>précis</a:t>
            </a:r>
            <a:r>
              <a:rPr lang="en-US" altLang="zh-CN" sz="2200" dirty="0">
                <a:latin typeface="Times" pitchFamily="2" charset="0"/>
              </a:rPr>
              <a:t>, synopsis are used in some publications to refer to the same thing that other publications might call an “abstract”. In management reports, an executive summary usually contains more information (and often more sensitive information) than the abstract does. </a:t>
            </a:r>
          </a:p>
        </p:txBody>
      </p:sp>
    </p:spTree>
    <p:extLst>
      <p:ext uri="{BB962C8B-B14F-4D97-AF65-F5344CB8AC3E}">
        <p14:creationId xmlns:p14="http://schemas.microsoft.com/office/powerpoint/2010/main" val="3268105165"/>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1372668"/>
            <a:ext cx="12192000" cy="4112664"/>
          </a:xfrm>
          <a:prstGeom prst="rect">
            <a:avLst/>
          </a:prstGeom>
          <a:solidFill>
            <a:schemeClr val="bg1"/>
          </a:solidFill>
        </p:spPr>
        <p:txBody>
          <a:bodyPr wrap="square">
            <a:spAutoFit/>
          </a:bodyPr>
          <a:lstStyle/>
          <a:p>
            <a:pPr algn="just">
              <a:lnSpc>
                <a:spcPct val="150000"/>
              </a:lnSpc>
            </a:pPr>
            <a:r>
              <a:rPr lang="en-US" altLang="zh-CN" sz="2200" b="1" dirty="0">
                <a:latin typeface="Times" pitchFamily="2" charset="0"/>
              </a:rPr>
              <a:t>Purpose</a:t>
            </a:r>
          </a:p>
          <a:p>
            <a:pPr algn="just">
              <a:lnSpc>
                <a:spcPct val="150000"/>
              </a:lnSpc>
            </a:pPr>
            <a:r>
              <a:rPr lang="zh-CN" altLang="en-US" sz="2200" dirty="0">
                <a:latin typeface="Times" pitchFamily="2" charset="0"/>
              </a:rPr>
              <a:t>    </a:t>
            </a:r>
            <a:r>
              <a:rPr lang="en-US" altLang="zh-CN" sz="2200" dirty="0">
                <a:latin typeface="Times" pitchFamily="2" charset="0"/>
              </a:rPr>
              <a:t>Academic literature uses the abstract to succinctly communicate complex research. An abstract may act as a stand-alone entity instead of a full paper. As such, an abstract is used by many organizations as the basis for selecting research that is proposed for presentation in the form of a poster, platform/oral presentation or workshop presentation at an academic conference. Most literature database search engines index only abstracts rather than providing the entire text of the paper. Full texts of scientific papers must often be purchased because of copyright and/or publisher fees and therefore the abstract is a significant selling point for the reprint or electronic form of the full text.</a:t>
            </a:r>
          </a:p>
        </p:txBody>
      </p:sp>
    </p:spTree>
    <p:extLst>
      <p:ext uri="{BB962C8B-B14F-4D97-AF65-F5344CB8AC3E}">
        <p14:creationId xmlns:p14="http://schemas.microsoft.com/office/powerpoint/2010/main" val="3755261781"/>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780997"/>
            <a:ext cx="12192000" cy="5636158"/>
          </a:xfrm>
          <a:prstGeom prst="rect">
            <a:avLst/>
          </a:prstGeom>
          <a:solidFill>
            <a:schemeClr val="bg1"/>
          </a:solidFill>
        </p:spPr>
        <p:txBody>
          <a:bodyPr wrap="square">
            <a:spAutoFit/>
          </a:bodyPr>
          <a:lstStyle/>
          <a:p>
            <a:pPr algn="just">
              <a:lnSpc>
                <a:spcPct val="150000"/>
              </a:lnSpc>
            </a:pPr>
            <a:r>
              <a:rPr lang="zh-CN" altLang="en-US" sz="2200" dirty="0">
                <a:latin typeface="Times" pitchFamily="2" charset="0"/>
              </a:rPr>
              <a:t>    </a:t>
            </a:r>
            <a:r>
              <a:rPr lang="en-US" altLang="zh-CN" sz="2200" dirty="0">
                <a:latin typeface="Times" pitchFamily="2" charset="0"/>
              </a:rPr>
              <a:t>Abstracts are protected under copyright law just as any other form of written speech is protected. However, publishers of scientific articles invariably make abstracts freely available, even when the article itself is not. For example, articles in the biomedical literature are available publicly from MEDLINE which is accessible through PubMed. The abstract can convey the main results and conclusions of a scientific article but the full text article must be consulted for details of the methodology, the full experimental results, and a critical discussion of the interpretations and conclusions. Consulting the abstract alone is inadequate for scholarship and may lead to inappropriate medical decisions.</a:t>
            </a:r>
          </a:p>
          <a:p>
            <a:pPr algn="just">
              <a:lnSpc>
                <a:spcPct val="150000"/>
              </a:lnSpc>
            </a:pPr>
            <a:r>
              <a:rPr lang="zh-CN" altLang="en-US" sz="2200" dirty="0">
                <a:latin typeface="Times" pitchFamily="2" charset="0"/>
              </a:rPr>
              <a:t>     </a:t>
            </a:r>
            <a:r>
              <a:rPr lang="en-US" altLang="zh-CN" sz="2200" dirty="0">
                <a:latin typeface="Times" pitchFamily="2" charset="0"/>
              </a:rPr>
              <a:t>An abstract allows one to sift through copious amounts of papers for ones in which the researcher can have more confidence that they will be relevant to his or her research. Once papers are chosen based on the abstract, they must be read carefully to be evaluated for relevance. It is generally agreed that one must not base reference citations on the abstract alone, but the content of an entire paper. </a:t>
            </a:r>
          </a:p>
        </p:txBody>
      </p:sp>
    </p:spTree>
    <p:extLst>
      <p:ext uri="{BB962C8B-B14F-4D97-AF65-F5344CB8AC3E}">
        <p14:creationId xmlns:p14="http://schemas.microsoft.com/office/powerpoint/2010/main" val="505491113"/>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18207" y="89645"/>
            <a:ext cx="12192000" cy="6651821"/>
          </a:xfrm>
          <a:prstGeom prst="rect">
            <a:avLst/>
          </a:prstGeom>
          <a:solidFill>
            <a:schemeClr val="bg1"/>
          </a:solidFill>
        </p:spPr>
        <p:txBody>
          <a:bodyPr wrap="square">
            <a:spAutoFit/>
          </a:bodyPr>
          <a:lstStyle/>
          <a:p>
            <a:pPr algn="just">
              <a:lnSpc>
                <a:spcPct val="150000"/>
              </a:lnSpc>
            </a:pPr>
            <a:r>
              <a:rPr lang="en-US" altLang="zh-CN" sz="2200" b="1" dirty="0">
                <a:latin typeface="Times" pitchFamily="2" charset="0"/>
              </a:rPr>
              <a:t>Structure </a:t>
            </a:r>
          </a:p>
          <a:p>
            <a:pPr algn="just">
              <a:lnSpc>
                <a:spcPct val="150000"/>
              </a:lnSpc>
            </a:pPr>
            <a:r>
              <a:rPr lang="zh-CN" altLang="en-US" sz="2200" dirty="0">
                <a:latin typeface="Times" pitchFamily="2" charset="0"/>
              </a:rPr>
              <a:t>    </a:t>
            </a:r>
            <a:r>
              <a:rPr lang="en-US" altLang="zh-CN" sz="2200" dirty="0">
                <a:latin typeface="Times" pitchFamily="2" charset="0"/>
              </a:rPr>
              <a:t>An academic abstract typically outlines four elements relevant to the completed work: the research focus (i.e. statement of the problem(s)/research issue(s) addressed); the research methods used (experimental research, case studies, questionnaires, etc.); the results/findings of the research; and the main conclusions and recommendations. </a:t>
            </a:r>
          </a:p>
          <a:p>
            <a:pPr algn="just">
              <a:lnSpc>
                <a:spcPct val="150000"/>
              </a:lnSpc>
            </a:pPr>
            <a:r>
              <a:rPr lang="zh-CN" altLang="en-US" sz="2200" dirty="0">
                <a:latin typeface="Times" pitchFamily="2" charset="0"/>
              </a:rPr>
              <a:t>    </a:t>
            </a:r>
            <a:r>
              <a:rPr lang="en-US" altLang="zh-CN" sz="2200" dirty="0">
                <a:latin typeface="Times" pitchFamily="2" charset="0"/>
              </a:rPr>
              <a:t>It may also contain brief references, although some publications’ standard style omits references from the abstract, reserving them for the article body (which, by definition, treats the same topics but in more depth). </a:t>
            </a:r>
          </a:p>
          <a:p>
            <a:pPr algn="just">
              <a:lnSpc>
                <a:spcPct val="150000"/>
              </a:lnSpc>
            </a:pPr>
            <a:r>
              <a:rPr lang="zh-CN" altLang="en-US" sz="2200" dirty="0">
                <a:latin typeface="Times" pitchFamily="2" charset="0"/>
              </a:rPr>
              <a:t>    </a:t>
            </a:r>
            <a:r>
              <a:rPr lang="en-US" altLang="zh-CN" sz="2200" dirty="0">
                <a:latin typeface="Times" pitchFamily="2" charset="0"/>
              </a:rPr>
              <a:t>Abstract length varies by discipline and publisher requirements. Typical length ranges from 100 to 500 words, but very rarely more than a page and occasionally just a few words. An abstract may or may not have the section title of “abstract” explicitly listed as an antecedent to content. Abstracts are typically sectioned logically as an overview of what appears in the paper, with any of the following subheadings: background, introduction, objectives, methods, results, and conclusions.</a:t>
            </a:r>
          </a:p>
        </p:txBody>
      </p:sp>
    </p:spTree>
    <p:extLst>
      <p:ext uri="{BB962C8B-B14F-4D97-AF65-F5344CB8AC3E}">
        <p14:creationId xmlns:p14="http://schemas.microsoft.com/office/powerpoint/2010/main" val="11102248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1079234"/>
            <a:ext cx="12192000" cy="5636158"/>
          </a:xfrm>
          <a:prstGeom prst="rect">
            <a:avLst/>
          </a:prstGeom>
          <a:solidFill>
            <a:schemeClr val="bg1"/>
          </a:solidFill>
        </p:spPr>
        <p:txBody>
          <a:bodyPr wrap="square">
            <a:spAutoFit/>
          </a:bodyPr>
          <a:lstStyle/>
          <a:p>
            <a:pPr>
              <a:lnSpc>
                <a:spcPct val="150000"/>
              </a:lnSpc>
            </a:pPr>
            <a:r>
              <a:rPr lang="en-US" altLang="zh-CN" sz="2200" b="1" dirty="0">
                <a:latin typeface="Times" pitchFamily="2" charset="0"/>
              </a:rPr>
              <a:t>Is ESP different from General English? </a:t>
            </a:r>
          </a:p>
          <a:p>
            <a:pPr algn="just">
              <a:lnSpc>
                <a:spcPct val="150000"/>
              </a:lnSpc>
            </a:pPr>
            <a:r>
              <a:rPr lang="en-US" altLang="zh-CN" sz="2200" dirty="0">
                <a:latin typeface="Times" pitchFamily="2" charset="0"/>
              </a:rPr>
              <a:t>If we agree with this definition, we begin to see how broad ESP really is. In fact, one may ask “What is the difference between the ESP and General English approach?” Hutchinson et al. (1987:53) answer this quite simply, “In theory nothing, in practice a great deal”. When their book was written, of course, the last statement was quite true. At the time, teachers of General English courses, while acknowledging that students had a specific purpose for studying English, would rarely conduct a needs analysis to find out what was necessary to actually achieve it. Teachers nowadays, however, are much more aware of the importance of needs analysis, and certainly material writers think very carefully about the goals of learners at all stages of material production. Perhaps this demonstrates the influence that the ESP approach has had on English teaching in general. Clearly the line between where General English courses stop and ESP courses start has become very vague indeed. </a:t>
            </a:r>
          </a:p>
        </p:txBody>
      </p:sp>
    </p:spTree>
    <p:extLst>
      <p:ext uri="{BB962C8B-B14F-4D97-AF65-F5344CB8AC3E}">
        <p14:creationId xmlns:p14="http://schemas.microsoft.com/office/powerpoint/2010/main" val="1134193524"/>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860611"/>
            <a:ext cx="12192000" cy="5636158"/>
          </a:xfrm>
          <a:prstGeom prst="rect">
            <a:avLst/>
          </a:prstGeom>
          <a:solidFill>
            <a:schemeClr val="bg1"/>
          </a:solidFill>
        </p:spPr>
        <p:txBody>
          <a:bodyPr wrap="square">
            <a:spAutoFit/>
          </a:bodyPr>
          <a:lstStyle/>
          <a:p>
            <a:pPr algn="just">
              <a:lnSpc>
                <a:spcPct val="150000"/>
              </a:lnSpc>
            </a:pPr>
            <a:r>
              <a:rPr lang="en-US" altLang="zh-CN" sz="2200" b="1" dirty="0">
                <a:latin typeface="Times" pitchFamily="2" charset="0"/>
              </a:rPr>
              <a:t>Abstract Types</a:t>
            </a:r>
          </a:p>
          <a:p>
            <a:pPr algn="just">
              <a:lnSpc>
                <a:spcPct val="150000"/>
              </a:lnSpc>
            </a:pPr>
            <a:r>
              <a:rPr lang="en-US" altLang="zh-CN" sz="2200" dirty="0">
                <a:solidFill>
                  <a:srgbClr val="FF0000"/>
                </a:solidFill>
                <a:latin typeface="Times" pitchFamily="2" charset="0"/>
              </a:rPr>
              <a:t>1) Informative abstract </a:t>
            </a:r>
          </a:p>
          <a:p>
            <a:pPr algn="just">
              <a:lnSpc>
                <a:spcPct val="150000"/>
              </a:lnSpc>
            </a:pPr>
            <a:r>
              <a:rPr lang="en-US" altLang="zh-CN" sz="2200" dirty="0">
                <a:latin typeface="Times" pitchFamily="2" charset="0"/>
              </a:rPr>
              <a:t>The informative abstract, also known as the complete abstract, is a compendious summary of a paper’s substance including its background, purpose, methodology, results, and conclusion. Usually between 100 and 200 words, the informative abstract summarizes the paper’s structure, its major topics and key points. A format for scientific short reports that is similar to an informative abstract has been proposed in recent years. Informative abstracts may be viewed as standalone documents.</a:t>
            </a:r>
          </a:p>
          <a:p>
            <a:pPr algn="just">
              <a:lnSpc>
                <a:spcPct val="150000"/>
              </a:lnSpc>
            </a:pPr>
            <a:r>
              <a:rPr lang="en-US" altLang="zh-CN" sz="2200" dirty="0">
                <a:solidFill>
                  <a:srgbClr val="FF0000"/>
                </a:solidFill>
                <a:latin typeface="Times" pitchFamily="2" charset="0"/>
              </a:rPr>
              <a:t>2) Descriptive abstract </a:t>
            </a:r>
          </a:p>
          <a:p>
            <a:pPr algn="just">
              <a:lnSpc>
                <a:spcPct val="150000"/>
              </a:lnSpc>
            </a:pPr>
            <a:r>
              <a:rPr lang="en-US" altLang="zh-CN" sz="2200" dirty="0">
                <a:latin typeface="Times" pitchFamily="2" charset="0"/>
              </a:rPr>
              <a:t>The descriptive abstract, also known as the limited abstract or the indicative abstract, provides a description of what the paper covers without delving into its substance. A descriptive abstract is akin to a table of contents in paragraph form. </a:t>
            </a:r>
          </a:p>
        </p:txBody>
      </p:sp>
    </p:spTree>
    <p:extLst>
      <p:ext uri="{BB962C8B-B14F-4D97-AF65-F5344CB8AC3E}">
        <p14:creationId xmlns:p14="http://schemas.microsoft.com/office/powerpoint/2010/main" val="4202242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5668812" y="1554241"/>
            <a:ext cx="6523188" cy="4289968"/>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文章摘要</a:t>
            </a:r>
            <a:r>
              <a:rPr lang="en-US" altLang="zh-CN" sz="2400" dirty="0">
                <a:solidFill>
                  <a:schemeClr val="tx1"/>
                </a:solidFill>
                <a:latin typeface="Times New Roman" panose="02020603050405020304" pitchFamily="18" charset="0"/>
                <a:ea typeface="+mn-ea"/>
                <a:cs typeface="+mn-cs"/>
                <a:sym typeface="+mn-lt"/>
              </a:rPr>
              <a:t>(</a:t>
            </a:r>
            <a:r>
              <a:rPr lang="en-US" altLang="zh-CN" sz="2400" i="1" u="sng" dirty="0">
                <a:solidFill>
                  <a:schemeClr val="tx1"/>
                </a:solidFill>
                <a:latin typeface="Times New Roman" panose="02020603050405020304" pitchFamily="18" charset="0"/>
                <a:ea typeface="+mn-ea"/>
                <a:cs typeface="+mn-cs"/>
                <a:sym typeface="+mn-lt"/>
              </a:rPr>
              <a:t>abstract/summary</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是一种对原始文献</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或文章</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的基本内容进行浓缩的语义连贯的短文，</a:t>
            </a:r>
            <a:r>
              <a:rPr lang="zh-CN" altLang="en-US" sz="2400" dirty="0">
                <a:solidFill>
                  <a:srgbClr val="FF0000"/>
                </a:solidFill>
                <a:latin typeface="Times New Roman" panose="02020603050405020304" pitchFamily="18" charset="0"/>
                <a:ea typeface="+mn-ea"/>
                <a:cs typeface="+mn-cs"/>
                <a:sym typeface="+mn-lt"/>
              </a:rPr>
              <a:t>是对所写文章主要内容的精炼概括。</a:t>
            </a:r>
            <a:r>
              <a:rPr lang="zh-CN" altLang="en-US" sz="2400" dirty="0">
                <a:solidFill>
                  <a:schemeClr val="tx1"/>
                </a:solidFill>
                <a:latin typeface="Times New Roman" panose="02020603050405020304" pitchFamily="18" charset="0"/>
                <a:ea typeface="+mn-ea"/>
                <a:cs typeface="+mn-cs"/>
                <a:sym typeface="+mn-lt"/>
              </a:rPr>
              <a:t>它以迅速掌握原文内容梗概为目的，不加主观评论和解释，但必须简明、确切地表述原文的重要内容。 </a:t>
            </a:r>
          </a:p>
        </p:txBody>
      </p:sp>
      <p:sp>
        <p:nvSpPr>
          <p:cNvPr id="32" name="文本框 5"/>
          <p:cNvSpPr txBox="1">
            <a:spLocks noChangeArrowheads="1"/>
          </p:cNvSpPr>
          <p:nvPr/>
        </p:nvSpPr>
        <p:spPr bwMode="auto">
          <a:xfrm>
            <a:off x="0" y="266350"/>
            <a:ext cx="1066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研究论文摘要的写作</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一</a:t>
            </a:r>
            <a:r>
              <a:rPr lang="en-US" altLang="zh-CN" sz="2800" b="1" dirty="0">
                <a:solidFill>
                  <a:srgbClr val="00749F"/>
                </a:solidFill>
                <a:latin typeface="Times New Roman" panose="02020603050405020304" pitchFamily="18" charset="0"/>
                <a:cs typeface="+mn-ea"/>
                <a:sym typeface="+mn-lt"/>
              </a:rPr>
              <a:t>)Abstract of a Research Paper (I) </a:t>
            </a:r>
            <a:endParaRPr lang="zh-CN" altLang="en-US" sz="2800" b="1" dirty="0">
              <a:solidFill>
                <a:srgbClr val="00749F"/>
              </a:solidFill>
              <a:latin typeface="Times New Roman" panose="02020603050405020304" pitchFamily="18" charset="0"/>
              <a:cs typeface="+mn-ea"/>
              <a:sym typeface="+mn-lt"/>
            </a:endParaRPr>
          </a:p>
        </p:txBody>
      </p:sp>
      <p:pic>
        <p:nvPicPr>
          <p:cNvPr id="8" name="图片 7">
            <a:extLst>
              <a:ext uri="{FF2B5EF4-FFF2-40B4-BE49-F238E27FC236}">
                <a16:creationId xmlns:a16="http://schemas.microsoft.com/office/drawing/2014/main" id="{6C26DA6B-6ED9-8246-9825-1EC8213FED5F}"/>
              </a:ext>
            </a:extLst>
          </p:cNvPr>
          <p:cNvPicPr>
            <a:picLocks noChangeAspect="1"/>
          </p:cNvPicPr>
          <p:nvPr/>
        </p:nvPicPr>
        <p:blipFill>
          <a:blip r:embed="rId3"/>
          <a:stretch>
            <a:fillRect/>
          </a:stretch>
        </p:blipFill>
        <p:spPr>
          <a:xfrm>
            <a:off x="397565" y="2166053"/>
            <a:ext cx="5271247" cy="3316470"/>
          </a:xfrm>
          <a:prstGeom prst="rect">
            <a:avLst/>
          </a:prstGeom>
        </p:spPr>
      </p:pic>
    </p:spTree>
    <p:extLst>
      <p:ext uri="{BB962C8B-B14F-4D97-AF65-F5344CB8AC3E}">
        <p14:creationId xmlns:p14="http://schemas.microsoft.com/office/powerpoint/2010/main" val="29680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20" name="组合 19">
            <a:extLst>
              <a:ext uri="{FF2B5EF4-FFF2-40B4-BE49-F238E27FC236}">
                <a16:creationId xmlns:a16="http://schemas.microsoft.com/office/drawing/2014/main" id="{1313AA64-201B-4BFF-908B-FCB8A0CCF096}"/>
              </a:ext>
            </a:extLst>
          </p:cNvPr>
          <p:cNvGrpSpPr/>
          <p:nvPr/>
        </p:nvGrpSpPr>
        <p:grpSpPr>
          <a:xfrm>
            <a:off x="1961539" y="1254146"/>
            <a:ext cx="8668362" cy="698469"/>
            <a:chOff x="2277191" y="2344440"/>
            <a:chExt cx="1885508" cy="828773"/>
          </a:xfrm>
          <a:noFill/>
        </p:grpSpPr>
        <p:sp>
          <p:nvSpPr>
            <p:cNvPr id="21" name="圆角矩形 1">
              <a:extLst>
                <a:ext uri="{FF2B5EF4-FFF2-40B4-BE49-F238E27FC236}">
                  <a16:creationId xmlns:a16="http://schemas.microsoft.com/office/drawing/2014/main" id="{80AD06BF-B5B0-46CA-B01F-033AA48A8898}"/>
                </a:ext>
              </a:extLst>
            </p:cNvPr>
            <p:cNvSpPr/>
            <p:nvPr/>
          </p:nvSpPr>
          <p:spPr>
            <a:xfrm>
              <a:off x="2277191" y="2390374"/>
              <a:ext cx="1885508" cy="78283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5BA1AAF4-AEC6-442A-8E16-B05C7BD98BD3}"/>
                </a:ext>
              </a:extLst>
            </p:cNvPr>
            <p:cNvSpPr txBox="1"/>
            <p:nvPr/>
          </p:nvSpPr>
          <p:spPr>
            <a:xfrm>
              <a:off x="2291744" y="2344440"/>
              <a:ext cx="1856401" cy="718749"/>
            </a:xfrm>
            <a:prstGeom prst="rect">
              <a:avLst/>
            </a:prstGeom>
            <a:grp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2.1 </a:t>
              </a:r>
              <a:r>
                <a:rPr lang="zh-CN" altLang="en-US" sz="2800"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论文摘要的特点 </a:t>
              </a:r>
              <a:r>
                <a:rPr lang="en-US" altLang="zh-CN" sz="2800"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Main Characteristics of Abstracts</a:t>
              </a:r>
              <a:endParaRPr lang="en-US" altLang="zh-CN" sz="2800" dirty="0">
                <a:solidFill>
                  <a:schemeClr val="bg1"/>
                </a:solidFill>
                <a:latin typeface="Times New Roman" panose="02020603050405020304" pitchFamily="18" charset="0"/>
                <a:cs typeface="+mn-ea"/>
                <a:sym typeface="+mn-lt"/>
              </a:endParaRPr>
            </a:p>
          </p:txBody>
        </p:sp>
      </p:grpSp>
      <p:grpSp>
        <p:nvGrpSpPr>
          <p:cNvPr id="23" name="组合 22">
            <a:extLst>
              <a:ext uri="{FF2B5EF4-FFF2-40B4-BE49-F238E27FC236}">
                <a16:creationId xmlns:a16="http://schemas.microsoft.com/office/drawing/2014/main" id="{6274A09B-2567-408C-8211-FC08E94E3F19}"/>
              </a:ext>
            </a:extLst>
          </p:cNvPr>
          <p:cNvGrpSpPr/>
          <p:nvPr/>
        </p:nvGrpSpPr>
        <p:grpSpPr>
          <a:xfrm>
            <a:off x="1961539" y="2174925"/>
            <a:ext cx="8668362" cy="675394"/>
            <a:chOff x="2277191" y="2371820"/>
            <a:chExt cx="1885508" cy="801393"/>
          </a:xfrm>
          <a:noFill/>
        </p:grpSpPr>
        <p:sp>
          <p:nvSpPr>
            <p:cNvPr id="24" name="圆角矩形 1">
              <a:extLst>
                <a:ext uri="{FF2B5EF4-FFF2-40B4-BE49-F238E27FC236}">
                  <a16:creationId xmlns:a16="http://schemas.microsoft.com/office/drawing/2014/main" id="{68086F8E-439B-41A8-B69C-FB6533309625}"/>
                </a:ext>
              </a:extLst>
            </p:cNvPr>
            <p:cNvSpPr/>
            <p:nvPr/>
          </p:nvSpPr>
          <p:spPr>
            <a:xfrm>
              <a:off x="2277191" y="2390374"/>
              <a:ext cx="1885508" cy="78283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id="{BF4C062A-9A2E-4CB3-A3A7-FE97CF682ACF}"/>
                </a:ext>
              </a:extLst>
            </p:cNvPr>
            <p:cNvSpPr txBox="1"/>
            <p:nvPr/>
          </p:nvSpPr>
          <p:spPr>
            <a:xfrm>
              <a:off x="2291744" y="2371820"/>
              <a:ext cx="1856401" cy="718748"/>
            </a:xfrm>
            <a:prstGeom prst="rect">
              <a:avLst/>
            </a:prstGeom>
            <a:grp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2.2 </a:t>
              </a:r>
              <a:r>
                <a:rPr lang="zh-CN" altLang="en-US" sz="2800"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摘要的种类 </a:t>
              </a:r>
              <a:r>
                <a:rPr lang="en-US" altLang="zh-CN" sz="2800"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Type of Abstracts</a:t>
              </a:r>
              <a:endParaRPr lang="en-US" altLang="zh-CN" sz="2800" dirty="0">
                <a:solidFill>
                  <a:schemeClr val="bg1"/>
                </a:solidFill>
                <a:latin typeface="Times New Roman" panose="02020603050405020304" pitchFamily="18" charset="0"/>
                <a:cs typeface="+mn-ea"/>
                <a:sym typeface="+mn-lt"/>
              </a:endParaRPr>
            </a:p>
          </p:txBody>
        </p:sp>
      </p:grpSp>
      <p:grpSp>
        <p:nvGrpSpPr>
          <p:cNvPr id="26" name="组合 25">
            <a:extLst>
              <a:ext uri="{FF2B5EF4-FFF2-40B4-BE49-F238E27FC236}">
                <a16:creationId xmlns:a16="http://schemas.microsoft.com/office/drawing/2014/main" id="{8E3BCDBB-82AE-439A-9861-F4894F63D834}"/>
              </a:ext>
            </a:extLst>
          </p:cNvPr>
          <p:cNvGrpSpPr/>
          <p:nvPr/>
        </p:nvGrpSpPr>
        <p:grpSpPr>
          <a:xfrm>
            <a:off x="1961539" y="3112160"/>
            <a:ext cx="8668362" cy="659757"/>
            <a:chOff x="2277191" y="2390374"/>
            <a:chExt cx="1885508" cy="782839"/>
          </a:xfrm>
          <a:noFill/>
        </p:grpSpPr>
        <p:sp>
          <p:nvSpPr>
            <p:cNvPr id="29" name="圆角矩形 1">
              <a:extLst>
                <a:ext uri="{FF2B5EF4-FFF2-40B4-BE49-F238E27FC236}">
                  <a16:creationId xmlns:a16="http://schemas.microsoft.com/office/drawing/2014/main" id="{9C562980-FB1D-456F-AE54-C25744915A45}"/>
                </a:ext>
              </a:extLst>
            </p:cNvPr>
            <p:cNvSpPr/>
            <p:nvPr/>
          </p:nvSpPr>
          <p:spPr>
            <a:xfrm>
              <a:off x="2277191" y="2390374"/>
              <a:ext cx="1885508" cy="78283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0" name="文本框 29">
              <a:extLst>
                <a:ext uri="{FF2B5EF4-FFF2-40B4-BE49-F238E27FC236}">
                  <a16:creationId xmlns:a16="http://schemas.microsoft.com/office/drawing/2014/main" id="{0CDECFE7-6B02-4EB1-8687-EFBD2D64200F}"/>
                </a:ext>
              </a:extLst>
            </p:cNvPr>
            <p:cNvSpPr txBox="1"/>
            <p:nvPr/>
          </p:nvSpPr>
          <p:spPr>
            <a:xfrm>
              <a:off x="2291744" y="2390917"/>
              <a:ext cx="1856401" cy="718748"/>
            </a:xfrm>
            <a:prstGeom prst="rect">
              <a:avLst/>
            </a:prstGeom>
            <a:grp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2.3 </a:t>
              </a:r>
              <a:r>
                <a:rPr lang="zh-CN" altLang="en-US" sz="2800"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摘要的长度 </a:t>
              </a:r>
              <a:r>
                <a:rPr lang="en-US" altLang="zh-CN" sz="2800"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Length of Abstracts</a:t>
              </a:r>
              <a:endParaRPr lang="en-US" altLang="zh-CN" sz="2800" dirty="0">
                <a:solidFill>
                  <a:schemeClr val="bg1"/>
                </a:solidFill>
                <a:latin typeface="Times New Roman" panose="02020603050405020304" pitchFamily="18" charset="0"/>
                <a:cs typeface="+mn-ea"/>
                <a:sym typeface="+mn-lt"/>
              </a:endParaRPr>
            </a:p>
          </p:txBody>
        </p:sp>
      </p:grpSp>
      <p:grpSp>
        <p:nvGrpSpPr>
          <p:cNvPr id="31" name="组合 30">
            <a:extLst>
              <a:ext uri="{FF2B5EF4-FFF2-40B4-BE49-F238E27FC236}">
                <a16:creationId xmlns:a16="http://schemas.microsoft.com/office/drawing/2014/main" id="{601D9A9D-2A84-4696-A405-ADB973DF5F98}"/>
              </a:ext>
            </a:extLst>
          </p:cNvPr>
          <p:cNvGrpSpPr/>
          <p:nvPr/>
        </p:nvGrpSpPr>
        <p:grpSpPr>
          <a:xfrm>
            <a:off x="1961539" y="4064419"/>
            <a:ext cx="8668362" cy="673508"/>
            <a:chOff x="2277191" y="2374058"/>
            <a:chExt cx="1885508" cy="799155"/>
          </a:xfrm>
          <a:noFill/>
        </p:grpSpPr>
        <p:sp>
          <p:nvSpPr>
            <p:cNvPr id="35" name="圆角矩形 1">
              <a:extLst>
                <a:ext uri="{FF2B5EF4-FFF2-40B4-BE49-F238E27FC236}">
                  <a16:creationId xmlns:a16="http://schemas.microsoft.com/office/drawing/2014/main" id="{2E61C1A6-9F74-46E9-BE32-B5DC1343948C}"/>
                </a:ext>
              </a:extLst>
            </p:cNvPr>
            <p:cNvSpPr/>
            <p:nvPr/>
          </p:nvSpPr>
          <p:spPr>
            <a:xfrm>
              <a:off x="2277191" y="2390374"/>
              <a:ext cx="1885508" cy="78283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6" name="文本框 35">
              <a:extLst>
                <a:ext uri="{FF2B5EF4-FFF2-40B4-BE49-F238E27FC236}">
                  <a16:creationId xmlns:a16="http://schemas.microsoft.com/office/drawing/2014/main" id="{B6C0400D-67CC-48B3-9F33-0F34F1FA94A3}"/>
                </a:ext>
              </a:extLst>
            </p:cNvPr>
            <p:cNvSpPr txBox="1"/>
            <p:nvPr/>
          </p:nvSpPr>
          <p:spPr>
            <a:xfrm>
              <a:off x="2291744" y="2374058"/>
              <a:ext cx="1856401" cy="718748"/>
            </a:xfrm>
            <a:prstGeom prst="rect">
              <a:avLst/>
            </a:prstGeom>
            <a:grp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2.4 </a:t>
              </a:r>
              <a:r>
                <a:rPr lang="zh-CN" altLang="en-US" sz="2800"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摘要的语言特点 </a:t>
              </a:r>
              <a:r>
                <a:rPr lang="en-US" altLang="zh-CN" sz="2800"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Language of Abstracts </a:t>
              </a:r>
              <a:endParaRPr lang="en-US" altLang="zh-CN" sz="2800" dirty="0">
                <a:solidFill>
                  <a:schemeClr val="bg1"/>
                </a:solidFill>
                <a:latin typeface="Times New Roman" panose="02020603050405020304" pitchFamily="18" charset="0"/>
                <a:cs typeface="+mn-ea"/>
                <a:sym typeface="+mn-lt"/>
              </a:endParaRPr>
            </a:p>
          </p:txBody>
        </p:sp>
      </p:grpSp>
      <p:grpSp>
        <p:nvGrpSpPr>
          <p:cNvPr id="37" name="组合 36">
            <a:extLst>
              <a:ext uri="{FF2B5EF4-FFF2-40B4-BE49-F238E27FC236}">
                <a16:creationId xmlns:a16="http://schemas.microsoft.com/office/drawing/2014/main" id="{AD087B83-77CE-4A26-B27C-BFBA1481FF01}"/>
              </a:ext>
            </a:extLst>
          </p:cNvPr>
          <p:cNvGrpSpPr/>
          <p:nvPr/>
        </p:nvGrpSpPr>
        <p:grpSpPr>
          <a:xfrm>
            <a:off x="1961539" y="4951281"/>
            <a:ext cx="8668362" cy="659757"/>
            <a:chOff x="2277191" y="2390374"/>
            <a:chExt cx="1885508" cy="782839"/>
          </a:xfrm>
          <a:noFill/>
        </p:grpSpPr>
        <p:sp>
          <p:nvSpPr>
            <p:cNvPr id="38" name="圆角矩形 1">
              <a:extLst>
                <a:ext uri="{FF2B5EF4-FFF2-40B4-BE49-F238E27FC236}">
                  <a16:creationId xmlns:a16="http://schemas.microsoft.com/office/drawing/2014/main" id="{0B317348-97F1-4F1F-9CFB-19448C9F4E4F}"/>
                </a:ext>
              </a:extLst>
            </p:cNvPr>
            <p:cNvSpPr/>
            <p:nvPr/>
          </p:nvSpPr>
          <p:spPr>
            <a:xfrm>
              <a:off x="2277191" y="2390374"/>
              <a:ext cx="1885508" cy="78283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9" name="文本框 38">
              <a:extLst>
                <a:ext uri="{FF2B5EF4-FFF2-40B4-BE49-F238E27FC236}">
                  <a16:creationId xmlns:a16="http://schemas.microsoft.com/office/drawing/2014/main" id="{70A0110D-B1F6-405F-BCFF-3C62F5CA6AC2}"/>
                </a:ext>
              </a:extLst>
            </p:cNvPr>
            <p:cNvSpPr txBox="1"/>
            <p:nvPr/>
          </p:nvSpPr>
          <p:spPr>
            <a:xfrm>
              <a:off x="2291744" y="2403578"/>
              <a:ext cx="1856401" cy="718748"/>
            </a:xfrm>
            <a:prstGeom prst="rect">
              <a:avLst/>
            </a:prstGeom>
            <a:grp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2.5 </a:t>
              </a:r>
              <a:r>
                <a:rPr lang="zh-CN" altLang="en-US" sz="2800"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摘要的内容 </a:t>
              </a:r>
              <a:r>
                <a:rPr lang="en-US" altLang="zh-CN" sz="2800"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Content of Abstracts </a:t>
              </a:r>
              <a:endParaRPr lang="en-US" altLang="zh-CN"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783822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887601"/>
            <a:ext cx="12192000" cy="4289968"/>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论文摘要是阐述该论文主要观点、论证脉络和结论的一个简短语段。它具有如下</a:t>
            </a:r>
            <a:r>
              <a:rPr lang="zh-CN" altLang="en-US" sz="2400" dirty="0" smtClean="0">
                <a:solidFill>
                  <a:schemeClr val="tx1"/>
                </a:solidFill>
                <a:latin typeface="Times New Roman" panose="02020603050405020304" pitchFamily="18" charset="0"/>
                <a:ea typeface="+mn-ea"/>
                <a:cs typeface="+mn-cs"/>
                <a:sym typeface="+mn-lt"/>
              </a:rPr>
              <a:t>特点</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400" b="1" dirty="0">
                <a:solidFill>
                  <a:schemeClr val="tx1"/>
                </a:solidFill>
                <a:latin typeface="Times New Roman" panose="02020603050405020304" pitchFamily="18" charset="0"/>
                <a:ea typeface="+mn-ea"/>
                <a:cs typeface="+mn-cs"/>
                <a:sym typeface="+mn-lt"/>
              </a:rPr>
              <a:t>1)</a:t>
            </a:r>
            <a:r>
              <a:rPr lang="zh-CN" altLang="en-US" sz="2400" b="1" dirty="0">
                <a:solidFill>
                  <a:schemeClr val="tx1"/>
                </a:solidFill>
                <a:latin typeface="Times New Roman" panose="02020603050405020304" pitchFamily="18" charset="0"/>
                <a:ea typeface="+mn-ea"/>
                <a:cs typeface="+mn-cs"/>
                <a:sym typeface="+mn-lt"/>
              </a:rPr>
              <a:t>展示论文的主要内容 </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论文摘要的写作，要</a:t>
            </a:r>
            <a:r>
              <a:rPr lang="zh-CN" altLang="en-US" sz="2400" u="sng" dirty="0">
                <a:solidFill>
                  <a:schemeClr val="tx1"/>
                </a:solidFill>
                <a:latin typeface="Times New Roman" panose="02020603050405020304" pitchFamily="18" charset="0"/>
                <a:ea typeface="+mn-ea"/>
                <a:cs typeface="+mn-cs"/>
                <a:sym typeface="+mn-lt"/>
              </a:rPr>
              <a:t>反映论文的主要研究成果和基本学术观点，言简意赅，内容</a:t>
            </a:r>
            <a:r>
              <a:rPr lang="zh-CN" altLang="en-US" sz="2400" u="sng" dirty="0" smtClean="0">
                <a:solidFill>
                  <a:schemeClr val="tx1"/>
                </a:solidFill>
                <a:latin typeface="Times New Roman" panose="02020603050405020304" pitchFamily="18" charset="0"/>
                <a:ea typeface="+mn-ea"/>
                <a:cs typeface="+mn-cs"/>
                <a:sym typeface="+mn-lt"/>
              </a:rPr>
              <a:t>精练</a:t>
            </a:r>
            <a:r>
              <a:rPr lang="zh-CN" altLang="en-US" sz="2400" u="sng" dirty="0">
                <a:solidFill>
                  <a:schemeClr val="tx1"/>
                </a:solidFill>
                <a:latin typeface="Times New Roman" panose="02020603050405020304" pitchFamily="18" charset="0"/>
                <a:ea typeface="+mn-ea"/>
                <a:cs typeface="+mn-cs"/>
                <a:sym typeface="+mn-lt"/>
              </a:rPr>
              <a:t>、充实</a:t>
            </a:r>
            <a:r>
              <a:rPr lang="zh-CN" altLang="en-US" sz="2400" dirty="0">
                <a:solidFill>
                  <a:schemeClr val="tx1"/>
                </a:solidFill>
                <a:latin typeface="Times New Roman" panose="02020603050405020304" pitchFamily="18" charset="0"/>
                <a:ea typeface="+mn-ea"/>
                <a:cs typeface="+mn-cs"/>
                <a:sym typeface="+mn-lt"/>
              </a:rPr>
              <a:t>。它预先为读者展示论文的主要内容，看了摘要后就能知道论文的要旨，然后</a:t>
            </a:r>
            <a:r>
              <a:rPr lang="zh-CN" altLang="en-US" sz="2400" dirty="0" smtClean="0">
                <a:solidFill>
                  <a:schemeClr val="tx1"/>
                </a:solidFill>
                <a:latin typeface="Times New Roman" panose="02020603050405020304" pitchFamily="18" charset="0"/>
                <a:ea typeface="+mn-ea"/>
                <a:cs typeface="+mn-cs"/>
                <a:sym typeface="+mn-lt"/>
              </a:rPr>
              <a:t>决定</a:t>
            </a:r>
            <a:r>
              <a:rPr lang="zh-CN" altLang="en-US" sz="2400" dirty="0">
                <a:solidFill>
                  <a:schemeClr val="tx1"/>
                </a:solidFill>
                <a:latin typeface="Times New Roman" panose="02020603050405020304" pitchFamily="18" charset="0"/>
                <a:ea typeface="+mn-ea"/>
                <a:cs typeface="+mn-cs"/>
                <a:sym typeface="+mn-lt"/>
              </a:rPr>
              <a:t>是否应该读完全文。 </a:t>
            </a:r>
          </a:p>
        </p:txBody>
      </p:sp>
      <p:sp>
        <p:nvSpPr>
          <p:cNvPr id="32" name="文本框 5"/>
          <p:cNvSpPr txBox="1">
            <a:spLocks noChangeArrowheads="1"/>
          </p:cNvSpPr>
          <p:nvPr/>
        </p:nvSpPr>
        <p:spPr bwMode="auto">
          <a:xfrm>
            <a:off x="0" y="266350"/>
            <a:ext cx="107899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研究论文摘要的写作</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一</a:t>
            </a:r>
            <a:r>
              <a:rPr lang="en-US" altLang="zh-CN" sz="2800" b="1" dirty="0">
                <a:solidFill>
                  <a:srgbClr val="00749F"/>
                </a:solidFill>
                <a:latin typeface="Times New Roman" panose="02020603050405020304" pitchFamily="18" charset="0"/>
                <a:cs typeface="+mn-ea"/>
                <a:sym typeface="+mn-lt"/>
              </a:rPr>
              <a:t>)Abstract of a Research Paper (I) </a:t>
            </a:r>
            <a:endParaRPr lang="zh-CN" altLang="en-US" sz="2800" b="1" dirty="0">
              <a:solidFill>
                <a:srgbClr val="00749F"/>
              </a:solidFill>
              <a:latin typeface="Times New Roman" panose="02020603050405020304" pitchFamily="18" charset="0"/>
              <a:cs typeface="+mn-ea"/>
              <a:sym typeface="+mn-lt"/>
            </a:endParaRPr>
          </a:p>
        </p:txBody>
      </p:sp>
      <p:sp>
        <p:nvSpPr>
          <p:cNvPr id="8" name="动作按钮: 后退或前一项 7">
            <a:hlinkClick r:id="rId3" action="ppaction://hlinksldjump" highlightClick="1"/>
            <a:extLst>
              <a:ext uri="{FF2B5EF4-FFF2-40B4-BE49-F238E27FC236}">
                <a16:creationId xmlns:a16="http://schemas.microsoft.com/office/drawing/2014/main" id="{7CCF0CE0-BEA3-4068-A6DD-012F1A3B0BD4}"/>
              </a:ext>
            </a:extLst>
          </p:cNvPr>
          <p:cNvSpPr/>
          <p:nvPr/>
        </p:nvSpPr>
        <p:spPr>
          <a:xfrm>
            <a:off x="9855593" y="117304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grpSp>
        <p:nvGrpSpPr>
          <p:cNvPr id="10" name="组合 9">
            <a:extLst>
              <a:ext uri="{FF2B5EF4-FFF2-40B4-BE49-F238E27FC236}">
                <a16:creationId xmlns:a16="http://schemas.microsoft.com/office/drawing/2014/main" id="{30A0F0E5-0B6F-4454-AF70-E9034BD043E6}"/>
              </a:ext>
            </a:extLst>
          </p:cNvPr>
          <p:cNvGrpSpPr/>
          <p:nvPr/>
        </p:nvGrpSpPr>
        <p:grpSpPr>
          <a:xfrm>
            <a:off x="556809" y="1003459"/>
            <a:ext cx="8668362" cy="659757"/>
            <a:chOff x="2277191" y="2390374"/>
            <a:chExt cx="1885508" cy="782839"/>
          </a:xfrm>
          <a:solidFill>
            <a:schemeClr val="accent1"/>
          </a:solidFill>
        </p:grpSpPr>
        <p:sp>
          <p:nvSpPr>
            <p:cNvPr id="11" name="圆角矩形 1">
              <a:extLst>
                <a:ext uri="{FF2B5EF4-FFF2-40B4-BE49-F238E27FC236}">
                  <a16:creationId xmlns:a16="http://schemas.microsoft.com/office/drawing/2014/main" id="{AA2CD3B1-45EF-439A-8ED7-96690F05C1F1}"/>
                </a:ext>
              </a:extLst>
            </p:cNvPr>
            <p:cNvSpPr/>
            <p:nvPr/>
          </p:nvSpPr>
          <p:spPr>
            <a:xfrm>
              <a:off x="2277191" y="2390374"/>
              <a:ext cx="1885508" cy="7828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F532265C-FF0E-4DC0-ACB3-63F3A8699782}"/>
                </a:ext>
              </a:extLst>
            </p:cNvPr>
            <p:cNvSpPr txBox="1"/>
            <p:nvPr/>
          </p:nvSpPr>
          <p:spPr>
            <a:xfrm>
              <a:off x="2277191" y="2390374"/>
              <a:ext cx="1856401" cy="718824"/>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4" action="ppaction://hlinksldjump">
                    <a:extLst>
                      <a:ext uri="{A12FA001-AC4F-418D-AE19-62706E023703}">
                        <ahyp:hlinkClr xmlns:ahyp="http://schemas.microsoft.com/office/drawing/2018/hyperlinkcolor" xmlns="" val="tx"/>
                      </a:ext>
                    </a:extLst>
                  </a:hlinkClick>
                </a:rPr>
                <a:t>2.1 </a:t>
              </a:r>
              <a:r>
                <a:rPr lang="zh-CN" altLang="en-US" sz="2800" dirty="0">
                  <a:solidFill>
                    <a:schemeClr val="bg1"/>
                  </a:solidFill>
                  <a:latin typeface="Times New Roman" panose="02020603050405020304" pitchFamily="18" charset="0"/>
                  <a:cs typeface="+mn-ea"/>
                  <a:sym typeface="+mn-lt"/>
                  <a:hlinkClick r:id="rId4" action="ppaction://hlinksldjump">
                    <a:extLst>
                      <a:ext uri="{A12FA001-AC4F-418D-AE19-62706E023703}">
                        <ahyp:hlinkClr xmlns:ahyp="http://schemas.microsoft.com/office/drawing/2018/hyperlinkcolor" xmlns="" val="tx"/>
                      </a:ext>
                    </a:extLst>
                  </a:hlinkClick>
                </a:rPr>
                <a:t>论文摘要的特点 </a:t>
              </a:r>
              <a:r>
                <a:rPr lang="en-US" altLang="zh-CN" sz="2800" dirty="0">
                  <a:solidFill>
                    <a:schemeClr val="bg1"/>
                  </a:solidFill>
                  <a:latin typeface="Times New Roman" panose="02020603050405020304" pitchFamily="18" charset="0"/>
                  <a:cs typeface="+mn-ea"/>
                  <a:sym typeface="+mn-lt"/>
                  <a:hlinkClick r:id="rId4" action="ppaction://hlinksldjump">
                    <a:extLst>
                      <a:ext uri="{A12FA001-AC4F-418D-AE19-62706E023703}">
                        <ahyp:hlinkClr xmlns:ahyp="http://schemas.microsoft.com/office/drawing/2018/hyperlinkcolor" xmlns="" val="tx"/>
                      </a:ext>
                    </a:extLst>
                  </a:hlinkClick>
                </a:rPr>
                <a:t>Main Characteristics of Abstracts</a:t>
              </a:r>
              <a:endParaRPr lang="en-US" altLang="zh-CN"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21882288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663216"/>
            <a:ext cx="12192000" cy="4673438"/>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b="1" dirty="0">
                <a:solidFill>
                  <a:schemeClr val="tx1"/>
                </a:solidFill>
                <a:latin typeface="Times New Roman" panose="02020603050405020304" pitchFamily="18" charset="0"/>
                <a:ea typeface="+mn-ea"/>
                <a:cs typeface="+mn-cs"/>
                <a:sym typeface="+mn-lt"/>
              </a:rPr>
              <a:t>2)</a:t>
            </a:r>
            <a:r>
              <a:rPr lang="zh-CN" altLang="en-US" sz="2400" b="1" dirty="0">
                <a:solidFill>
                  <a:schemeClr val="tx1"/>
                </a:solidFill>
                <a:latin typeface="Times New Roman" panose="02020603050405020304" pitchFamily="18" charset="0"/>
                <a:ea typeface="+mn-ea"/>
                <a:cs typeface="+mn-cs"/>
                <a:sym typeface="+mn-lt"/>
              </a:rPr>
              <a:t>能单独使用 </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一篇好的论文摘要，</a:t>
            </a:r>
            <a:r>
              <a:rPr lang="zh-CN" altLang="en-US" sz="2400" u="sng" dirty="0">
                <a:solidFill>
                  <a:schemeClr val="tx1"/>
                </a:solidFill>
                <a:latin typeface="Times New Roman" panose="02020603050405020304" pitchFamily="18" charset="0"/>
                <a:ea typeface="+mn-ea"/>
                <a:cs typeface="+mn-cs"/>
                <a:sym typeface="+mn-lt"/>
              </a:rPr>
              <a:t>不仅能吸引读者读完全文，而且能单独使用</a:t>
            </a:r>
            <a:r>
              <a:rPr lang="zh-CN" altLang="en-US" sz="2400" dirty="0">
                <a:solidFill>
                  <a:schemeClr val="tx1"/>
                </a:solidFill>
                <a:latin typeface="Times New Roman" panose="02020603050405020304" pitchFamily="18" charset="0"/>
                <a:ea typeface="+mn-ea"/>
                <a:cs typeface="+mn-cs"/>
                <a:sym typeface="+mn-lt"/>
              </a:rPr>
              <a:t>，使那些对所论问题有所了解的读者，即使读不到全文也能一目了然，得出明确的概念。要求论文摘要能单独使用是为了便于转载，根据论文的学术价值，有时可转载论文题目、论文摘要或全文转载。 </a:t>
            </a:r>
          </a:p>
          <a:p>
            <a:pPr algn="just">
              <a:lnSpc>
                <a:spcPct val="150000"/>
              </a:lnSpc>
            </a:pPr>
            <a:r>
              <a:rPr lang="en-US" altLang="zh-CN" sz="2400" b="1" dirty="0">
                <a:solidFill>
                  <a:schemeClr val="tx1"/>
                </a:solidFill>
                <a:latin typeface="Times New Roman" panose="02020603050405020304" pitchFamily="18" charset="0"/>
                <a:ea typeface="+mn-ea"/>
                <a:cs typeface="+mn-cs"/>
                <a:sym typeface="+mn-lt"/>
              </a:rPr>
              <a:t>3)</a:t>
            </a:r>
            <a:r>
              <a:rPr lang="zh-CN" altLang="en-US" sz="2400" b="1" dirty="0">
                <a:solidFill>
                  <a:schemeClr val="tx1"/>
                </a:solidFill>
                <a:latin typeface="Times New Roman" panose="02020603050405020304" pitchFamily="18" charset="0"/>
                <a:ea typeface="+mn-ea"/>
                <a:cs typeface="+mn-cs"/>
                <a:sym typeface="+mn-lt"/>
              </a:rPr>
              <a:t>语言精当 </a:t>
            </a:r>
          </a:p>
          <a:p>
            <a:pPr algn="just">
              <a:lnSpc>
                <a:spcPct val="150000"/>
              </a:lnSpc>
            </a:pPr>
            <a:r>
              <a:rPr lang="zh-CN" altLang="en-US" sz="2400" u="sng" dirty="0">
                <a:solidFill>
                  <a:schemeClr val="tx1"/>
                </a:solidFill>
                <a:latin typeface="Times New Roman" panose="02020603050405020304" pitchFamily="18" charset="0"/>
                <a:ea typeface="+mn-ea"/>
                <a:cs typeface="+mn-cs"/>
                <a:sym typeface="+mn-lt"/>
              </a:rPr>
              <a:t>摘要必须简约，文意清晰，突出主要观点</a:t>
            </a:r>
            <a:r>
              <a:rPr lang="zh-CN" altLang="en-US" sz="2400" dirty="0">
                <a:solidFill>
                  <a:schemeClr val="tx1"/>
                </a:solidFill>
                <a:latin typeface="Times New Roman" panose="02020603050405020304" pitchFamily="18" charset="0"/>
                <a:ea typeface="+mn-ea"/>
                <a:cs typeface="+mn-cs"/>
                <a:sym typeface="+mn-lt"/>
              </a:rPr>
              <a:t>。摘要一般只有一段，约</a:t>
            </a:r>
            <a:r>
              <a:rPr lang="en-US" altLang="zh-CN" sz="2400" dirty="0">
                <a:solidFill>
                  <a:schemeClr val="tx1"/>
                </a:solidFill>
                <a:latin typeface="Times New Roman" panose="02020603050405020304" pitchFamily="18" charset="0"/>
                <a:ea typeface="+mn-ea"/>
                <a:cs typeface="+mn-cs"/>
                <a:sym typeface="+mn-lt"/>
              </a:rPr>
              <a:t>250</a:t>
            </a:r>
            <a:r>
              <a:rPr lang="zh-CN" altLang="en-US" sz="2400" dirty="0">
                <a:solidFill>
                  <a:schemeClr val="tx1"/>
                </a:solidFill>
                <a:latin typeface="Times New Roman" panose="02020603050405020304" pitchFamily="18" charset="0"/>
                <a:ea typeface="+mn-ea"/>
                <a:cs typeface="+mn-cs"/>
                <a:sym typeface="+mn-lt"/>
              </a:rPr>
              <a:t>字为宜。一篇英文摘要可以只有一个句子，也可以是几个句子，关键是要写得简短扼要，字斟句酌，不可有任何废话。 </a:t>
            </a:r>
          </a:p>
          <a:p>
            <a:pPr algn="just">
              <a:lnSpc>
                <a:spcPct val="150000"/>
              </a:lnSpc>
            </a:pPr>
            <a:endParaRPr lang="zh-CN" altLang="en-US" sz="2400" dirty="0">
              <a:solidFill>
                <a:schemeClr val="tx1"/>
              </a:solidFill>
              <a:latin typeface="Times New Roman" panose="02020603050405020304" pitchFamily="18" charset="0"/>
              <a:ea typeface="+mn-ea"/>
              <a:cs typeface="+mn-cs"/>
              <a:sym typeface="+mn-lt"/>
            </a:endParaRPr>
          </a:p>
        </p:txBody>
      </p:sp>
      <p:sp>
        <p:nvSpPr>
          <p:cNvPr id="32" name="文本框 5"/>
          <p:cNvSpPr txBox="1">
            <a:spLocks noChangeArrowheads="1"/>
          </p:cNvSpPr>
          <p:nvPr/>
        </p:nvSpPr>
        <p:spPr bwMode="auto">
          <a:xfrm>
            <a:off x="0" y="266350"/>
            <a:ext cx="1087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研究论文摘要的写作</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一</a:t>
            </a:r>
            <a:r>
              <a:rPr lang="en-US" altLang="zh-CN" sz="2800" b="1" dirty="0">
                <a:solidFill>
                  <a:srgbClr val="00749F"/>
                </a:solidFill>
                <a:latin typeface="Times New Roman" panose="02020603050405020304" pitchFamily="18" charset="0"/>
                <a:cs typeface="+mn-ea"/>
                <a:sym typeface="+mn-lt"/>
              </a:rPr>
              <a:t>)Abstract of a Research Paper (I) </a:t>
            </a:r>
            <a:endParaRPr lang="zh-CN" altLang="en-US" sz="2800" b="1" dirty="0">
              <a:solidFill>
                <a:srgbClr val="00749F"/>
              </a:solidFill>
              <a:latin typeface="Times New Roman" panose="02020603050405020304" pitchFamily="18" charset="0"/>
              <a:cs typeface="+mn-ea"/>
              <a:sym typeface="+mn-lt"/>
            </a:endParaRPr>
          </a:p>
        </p:txBody>
      </p:sp>
    </p:spTree>
    <p:extLst>
      <p:ext uri="{BB962C8B-B14F-4D97-AF65-F5344CB8AC3E}">
        <p14:creationId xmlns:p14="http://schemas.microsoft.com/office/powerpoint/2010/main" val="3768837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2" end="2"/>
                                            </p:txEl>
                                          </p:spTgt>
                                        </p:tgtEl>
                                        <p:attrNameLst>
                                          <p:attrName>style.visibility</p:attrName>
                                        </p:attrNameLst>
                                      </p:cBhvr>
                                      <p:to>
                                        <p:strVal val="visible"/>
                                      </p:to>
                                    </p:set>
                                    <p:anim calcmode="lin" valueType="num">
                                      <p:cBhvr additive="base">
                                        <p:cTn id="7"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xEl>
                                              <p:pRg st="3" end="3"/>
                                            </p:txEl>
                                          </p:spTgt>
                                        </p:tgtEl>
                                        <p:attrNameLst>
                                          <p:attrName>style.visibility</p:attrName>
                                        </p:attrNameLst>
                                      </p:cBhvr>
                                      <p:to>
                                        <p:strVal val="visible"/>
                                      </p:to>
                                    </p:set>
                                    <p:anim calcmode="lin" valueType="num">
                                      <p:cBhvr additive="base">
                                        <p:cTn id="11"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663216"/>
            <a:ext cx="12192000" cy="4673438"/>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按美国工程信息公司编辑部</a:t>
            </a:r>
            <a:r>
              <a:rPr lang="en-US" altLang="zh-CN" sz="2400" dirty="0">
                <a:solidFill>
                  <a:schemeClr val="tx1"/>
                </a:solidFill>
                <a:latin typeface="Times New Roman" panose="02020603050405020304" pitchFamily="18" charset="0"/>
                <a:ea typeface="+mn-ea"/>
                <a:cs typeface="+mn-cs"/>
                <a:sym typeface="+mn-lt"/>
              </a:rPr>
              <a:t>(EI</a:t>
            </a:r>
            <a:r>
              <a:rPr lang="zh-CN" altLang="en-US" sz="2400" dirty="0">
                <a:solidFill>
                  <a:schemeClr val="tx1"/>
                </a:solidFill>
                <a:latin typeface="Times New Roman" panose="02020603050405020304" pitchFamily="18" charset="0"/>
                <a:ea typeface="+mn-ea"/>
                <a:cs typeface="+mn-cs"/>
                <a:sym typeface="+mn-lt"/>
              </a:rPr>
              <a:t>编辑部</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的分类，摘要分为指示性摘要与信息性</a:t>
            </a:r>
            <a:r>
              <a:rPr lang="zh-CN" altLang="en-US" sz="2400" dirty="0" smtClean="0">
                <a:solidFill>
                  <a:schemeClr val="tx1"/>
                </a:solidFill>
                <a:latin typeface="Times New Roman" panose="02020603050405020304" pitchFamily="18" charset="0"/>
                <a:ea typeface="+mn-ea"/>
                <a:cs typeface="+mn-cs"/>
                <a:sym typeface="+mn-lt"/>
              </a:rPr>
              <a:t>摘要</a:t>
            </a:r>
            <a:r>
              <a:rPr lang="zh-CN" altLang="en-US" sz="2400" dirty="0">
                <a:solidFill>
                  <a:schemeClr val="tx1"/>
                </a:solidFill>
                <a:latin typeface="Times New Roman" panose="02020603050405020304" pitchFamily="18" charset="0"/>
                <a:ea typeface="+mn-ea"/>
                <a:cs typeface="+mn-cs"/>
                <a:sym typeface="+mn-lt"/>
              </a:rPr>
              <a:t>，或者两者结合的摘要。</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信息性摘要</a:t>
            </a:r>
            <a:r>
              <a:rPr lang="en-US" altLang="zh-CN" sz="2400" dirty="0">
                <a:solidFill>
                  <a:schemeClr val="tx1"/>
                </a:solidFill>
                <a:latin typeface="Times New Roman" panose="02020603050405020304" pitchFamily="18" charset="0"/>
                <a:ea typeface="+mn-ea"/>
                <a:cs typeface="+mn-cs"/>
                <a:sym typeface="+mn-lt"/>
              </a:rPr>
              <a:t>(</a:t>
            </a:r>
            <a:r>
              <a:rPr lang="en-US" altLang="zh-CN" sz="2400" i="1" dirty="0">
                <a:solidFill>
                  <a:srgbClr val="FF0000"/>
                </a:solidFill>
                <a:latin typeface="Times New Roman" panose="02020603050405020304" pitchFamily="18" charset="0"/>
                <a:ea typeface="+mn-ea"/>
                <a:cs typeface="+mn-cs"/>
                <a:sym typeface="+mn-lt"/>
              </a:rPr>
              <a:t>information abstracts</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一般包括原始文献某些重要内容的梗概，主要由以下三部分</a:t>
            </a:r>
            <a:r>
              <a:rPr lang="zh-CN" altLang="en-US" sz="2400" dirty="0" smtClean="0">
                <a:solidFill>
                  <a:schemeClr val="tx1"/>
                </a:solidFill>
                <a:latin typeface="Times New Roman" panose="02020603050405020304" pitchFamily="18" charset="0"/>
                <a:ea typeface="+mn-ea"/>
                <a:cs typeface="+mn-cs"/>
                <a:sym typeface="+mn-lt"/>
              </a:rPr>
              <a:t>组成</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400" u="sng" dirty="0">
                <a:solidFill>
                  <a:srgbClr val="FF0000"/>
                </a:solidFill>
                <a:latin typeface="Times New Roman" panose="02020603050405020304" pitchFamily="18" charset="0"/>
                <a:ea typeface="+mn-ea"/>
                <a:cs typeface="+mn-cs"/>
                <a:sym typeface="+mn-lt"/>
              </a:rPr>
              <a:t>1</a:t>
            </a:r>
            <a:r>
              <a:rPr lang="zh-CN" altLang="en-US" sz="2400" u="sng" dirty="0" smtClean="0">
                <a:solidFill>
                  <a:srgbClr val="FF0000"/>
                </a:solidFill>
                <a:latin typeface="Times New Roman" panose="02020603050405020304" pitchFamily="18" charset="0"/>
                <a:ea typeface="+mn-ea"/>
                <a:cs typeface="+mn-cs"/>
                <a:sym typeface="+mn-lt"/>
              </a:rPr>
              <a:t>目的</a:t>
            </a:r>
            <a:r>
              <a:rPr lang="zh-CN" altLang="en-US" sz="2400" u="sng" dirty="0">
                <a:solidFill>
                  <a:srgbClr val="FF0000"/>
                </a:solidFill>
                <a:latin typeface="Times New Roman" panose="02020603050405020304" pitchFamily="18" charset="0"/>
                <a:ea typeface="+mn-ea"/>
                <a:cs typeface="+mn-cs"/>
                <a:sym typeface="+mn-lt"/>
              </a:rPr>
              <a:t>：</a:t>
            </a:r>
            <a:r>
              <a:rPr lang="zh-CN" altLang="en-US" sz="2400" u="sng" dirty="0" smtClean="0">
                <a:solidFill>
                  <a:srgbClr val="FF0000"/>
                </a:solidFill>
                <a:latin typeface="Times New Roman" panose="02020603050405020304" pitchFamily="18" charset="0"/>
                <a:ea typeface="+mn-ea"/>
                <a:cs typeface="+mn-cs"/>
                <a:sym typeface="+mn-lt"/>
              </a:rPr>
              <a:t>主要</a:t>
            </a:r>
            <a:r>
              <a:rPr lang="zh-CN" altLang="en-US" sz="2400" u="sng" dirty="0">
                <a:solidFill>
                  <a:srgbClr val="FF0000"/>
                </a:solidFill>
                <a:latin typeface="Times New Roman" panose="02020603050405020304" pitchFamily="18" charset="0"/>
                <a:ea typeface="+mn-ea"/>
                <a:cs typeface="+mn-cs"/>
                <a:sym typeface="+mn-lt"/>
              </a:rPr>
              <a:t>说明作者写此文章的目的，或本文主要要解决的问题。</a:t>
            </a:r>
          </a:p>
          <a:p>
            <a:pPr algn="just">
              <a:lnSpc>
                <a:spcPct val="150000"/>
              </a:lnSpc>
            </a:pPr>
            <a:r>
              <a:rPr lang="en-US" altLang="zh-CN" sz="2400" u="sng" dirty="0">
                <a:solidFill>
                  <a:srgbClr val="FF0000"/>
                </a:solidFill>
                <a:latin typeface="Times New Roman" panose="02020603050405020304" pitchFamily="18" charset="0"/>
                <a:ea typeface="+mn-ea"/>
                <a:cs typeface="+mn-cs"/>
                <a:sym typeface="+mn-lt"/>
              </a:rPr>
              <a:t>2</a:t>
            </a:r>
            <a:r>
              <a:rPr lang="zh-CN" altLang="en-US" sz="2400" u="sng" dirty="0">
                <a:solidFill>
                  <a:srgbClr val="FF0000"/>
                </a:solidFill>
                <a:latin typeface="Times New Roman" panose="02020603050405020304" pitchFamily="18" charset="0"/>
                <a:ea typeface="+mn-ea"/>
                <a:cs typeface="+mn-cs"/>
                <a:sym typeface="+mn-lt"/>
              </a:rPr>
              <a:t>过程及</a:t>
            </a:r>
            <a:r>
              <a:rPr lang="zh-CN" altLang="en-US" sz="2400" u="sng" dirty="0" smtClean="0">
                <a:solidFill>
                  <a:srgbClr val="FF0000"/>
                </a:solidFill>
                <a:latin typeface="Times New Roman" panose="02020603050405020304" pitchFamily="18" charset="0"/>
                <a:ea typeface="+mn-ea"/>
                <a:cs typeface="+mn-cs"/>
                <a:sym typeface="+mn-lt"/>
              </a:rPr>
              <a:t>方法</a:t>
            </a:r>
            <a:r>
              <a:rPr lang="zh-CN" altLang="en-US" sz="2400" u="sng" dirty="0">
                <a:solidFill>
                  <a:srgbClr val="FF0000"/>
                </a:solidFill>
                <a:latin typeface="Times New Roman" panose="02020603050405020304" pitchFamily="18" charset="0"/>
                <a:ea typeface="+mn-ea"/>
                <a:cs typeface="+mn-cs"/>
                <a:sym typeface="+mn-lt"/>
              </a:rPr>
              <a:t>：</a:t>
            </a:r>
            <a:r>
              <a:rPr lang="zh-CN" altLang="en-US" sz="2400" u="sng" dirty="0" smtClean="0">
                <a:solidFill>
                  <a:srgbClr val="FF0000"/>
                </a:solidFill>
                <a:latin typeface="Times New Roman" panose="02020603050405020304" pitchFamily="18" charset="0"/>
                <a:ea typeface="+mn-ea"/>
                <a:cs typeface="+mn-cs"/>
                <a:sym typeface="+mn-lt"/>
              </a:rPr>
              <a:t>主要</a:t>
            </a:r>
            <a:r>
              <a:rPr lang="zh-CN" altLang="en-US" sz="2400" u="sng" dirty="0">
                <a:solidFill>
                  <a:srgbClr val="FF0000"/>
                </a:solidFill>
                <a:latin typeface="Times New Roman" panose="02020603050405020304" pitchFamily="18" charset="0"/>
                <a:ea typeface="+mn-ea"/>
                <a:cs typeface="+mn-cs"/>
                <a:sym typeface="+mn-lt"/>
              </a:rPr>
              <a:t>说明作者工作过程及所用的方法，</a:t>
            </a:r>
            <a:r>
              <a:rPr lang="zh-CN" altLang="en-US" sz="2400" dirty="0">
                <a:solidFill>
                  <a:schemeClr val="tx1"/>
                </a:solidFill>
                <a:latin typeface="Times New Roman" panose="02020603050405020304" pitchFamily="18" charset="0"/>
                <a:ea typeface="+mn-ea"/>
                <a:cs typeface="+mn-cs"/>
                <a:sym typeface="+mn-lt"/>
              </a:rPr>
              <a:t>也包括众多的应该满足的条件 </a:t>
            </a:r>
            <a:r>
              <a:rPr lang="en-US" altLang="zh-CN" sz="2400" dirty="0">
                <a:solidFill>
                  <a:schemeClr val="tx1"/>
                </a:solidFill>
                <a:latin typeface="Times New Roman" panose="02020603050405020304" pitchFamily="18" charset="0"/>
                <a:ea typeface="+mn-ea"/>
                <a:cs typeface="+mn-cs"/>
                <a:sym typeface="+mn-lt"/>
              </a:rPr>
              <a:t>(</a:t>
            </a:r>
            <a:r>
              <a:rPr lang="en-US" altLang="zh-CN" sz="2400" i="1" dirty="0">
                <a:solidFill>
                  <a:schemeClr val="tx1"/>
                </a:solidFill>
                <a:latin typeface="Times New Roman" panose="02020603050405020304" pitchFamily="18" charset="0"/>
                <a:ea typeface="+mn-ea"/>
                <a:cs typeface="+mn-cs"/>
                <a:sym typeface="+mn-lt"/>
              </a:rPr>
              <a:t>the </a:t>
            </a:r>
            <a:r>
              <a:rPr lang="en-US" altLang="zh-CN" sz="2400" i="1" dirty="0">
                <a:solidFill>
                  <a:srgbClr val="FF0000"/>
                </a:solidFill>
                <a:latin typeface="Times New Roman" panose="02020603050405020304" pitchFamily="18" charset="0"/>
                <a:ea typeface="+mn-ea"/>
                <a:cs typeface="+mn-cs"/>
                <a:sym typeface="+mn-lt"/>
              </a:rPr>
              <a:t>boundary conditions</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，使用的主要设备和仪器。</a:t>
            </a:r>
          </a:p>
          <a:p>
            <a:pPr algn="just">
              <a:lnSpc>
                <a:spcPct val="150000"/>
              </a:lnSpc>
            </a:pPr>
            <a:r>
              <a:rPr lang="en-US" altLang="zh-CN" sz="2400" dirty="0">
                <a:solidFill>
                  <a:srgbClr val="FF0000"/>
                </a:solidFill>
                <a:latin typeface="Times New Roman" panose="02020603050405020304" pitchFamily="18" charset="0"/>
                <a:ea typeface="+mn-ea"/>
                <a:cs typeface="+mn-cs"/>
                <a:sym typeface="+mn-lt"/>
              </a:rPr>
              <a:t>3</a:t>
            </a:r>
            <a:r>
              <a:rPr lang="zh-CN" altLang="en-US" sz="2400" dirty="0" smtClean="0">
                <a:solidFill>
                  <a:srgbClr val="FF0000"/>
                </a:solidFill>
                <a:latin typeface="Times New Roman" panose="02020603050405020304" pitchFamily="18" charset="0"/>
                <a:ea typeface="+mn-ea"/>
                <a:cs typeface="+mn-cs"/>
                <a:sym typeface="+mn-lt"/>
              </a:rPr>
              <a:t>结果</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作者</a:t>
            </a:r>
            <a:r>
              <a:rPr lang="zh-CN" altLang="en-US" sz="2400" dirty="0">
                <a:solidFill>
                  <a:schemeClr val="tx1"/>
                </a:solidFill>
                <a:latin typeface="Times New Roman" panose="02020603050405020304" pitchFamily="18" charset="0"/>
                <a:ea typeface="+mn-ea"/>
                <a:cs typeface="+mn-cs"/>
                <a:sym typeface="+mn-lt"/>
              </a:rPr>
              <a:t>在此工作过程最后得到的结果和结论，如有可能，尽量说明作者所得结果和结论的应用范围和应用情况。</a:t>
            </a:r>
          </a:p>
        </p:txBody>
      </p:sp>
      <p:sp>
        <p:nvSpPr>
          <p:cNvPr id="32" name="文本框 5"/>
          <p:cNvSpPr txBox="1">
            <a:spLocks noChangeArrowheads="1"/>
          </p:cNvSpPr>
          <p:nvPr/>
        </p:nvSpPr>
        <p:spPr bwMode="auto">
          <a:xfrm>
            <a:off x="0" y="266350"/>
            <a:ext cx="10810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研究论文摘要的写作</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一</a:t>
            </a:r>
            <a:r>
              <a:rPr lang="en-US" altLang="zh-CN" sz="2800" b="1" dirty="0">
                <a:solidFill>
                  <a:srgbClr val="00749F"/>
                </a:solidFill>
                <a:latin typeface="Times New Roman" panose="02020603050405020304" pitchFamily="18" charset="0"/>
                <a:cs typeface="+mn-ea"/>
                <a:sym typeface="+mn-lt"/>
              </a:rPr>
              <a:t>)Abstract of a Research Paper (I) </a:t>
            </a:r>
            <a:endParaRPr lang="zh-CN" altLang="en-US" sz="2800" b="1"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C68C7473-D1A0-CE49-86E5-C16F14688554}"/>
              </a:ext>
            </a:extLst>
          </p:cNvPr>
          <p:cNvGrpSpPr/>
          <p:nvPr/>
        </p:nvGrpSpPr>
        <p:grpSpPr>
          <a:xfrm>
            <a:off x="475638" y="1003459"/>
            <a:ext cx="8668362" cy="659757"/>
            <a:chOff x="2277191" y="2390374"/>
            <a:chExt cx="1885508" cy="782839"/>
          </a:xfrm>
        </p:grpSpPr>
        <p:sp>
          <p:nvSpPr>
            <p:cNvPr id="7" name="圆角矩形 1">
              <a:extLst>
                <a:ext uri="{FF2B5EF4-FFF2-40B4-BE49-F238E27FC236}">
                  <a16:creationId xmlns:a16="http://schemas.microsoft.com/office/drawing/2014/main" id="{29F63BB0-15AE-3049-BB0A-2D6DECEE6499}"/>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00FCE578-ADF3-004D-AAA0-F83EBB4AAD49}"/>
                </a:ext>
              </a:extLst>
            </p:cNvPr>
            <p:cNvSpPr txBox="1"/>
            <p:nvPr/>
          </p:nvSpPr>
          <p:spPr>
            <a:xfrm>
              <a:off x="2277191" y="2390374"/>
              <a:ext cx="1856401" cy="774211"/>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2.2 </a:t>
              </a:r>
              <a:r>
                <a:rPr lang="zh-CN" altLang="en-US" sz="2800" dirty="0">
                  <a:solidFill>
                    <a:schemeClr val="bg1"/>
                  </a:solidFill>
                  <a:latin typeface="Times New Roman" panose="02020603050405020304" pitchFamily="18" charset="0"/>
                  <a:cs typeface="+mn-ea"/>
                  <a:sym typeface="+mn-lt"/>
                </a:rPr>
                <a:t>摘要的种类 </a:t>
              </a:r>
              <a:r>
                <a:rPr lang="en-US" altLang="zh-CN" sz="2800" dirty="0">
                  <a:solidFill>
                    <a:schemeClr val="bg1"/>
                  </a:solidFill>
                  <a:latin typeface="Times New Roman" panose="02020603050405020304" pitchFamily="18" charset="0"/>
                  <a:cs typeface="+mn-ea"/>
                  <a:sym typeface="+mn-lt"/>
                </a:rPr>
                <a:t>Type of Abstracts</a:t>
              </a:r>
            </a:p>
          </p:txBody>
        </p:sp>
      </p:grpSp>
      <p:sp>
        <p:nvSpPr>
          <p:cNvPr id="8" name="动作按钮: 后退或前一项 7">
            <a:hlinkClick r:id="rId3" action="ppaction://hlinksldjump" highlightClick="1"/>
            <a:extLst>
              <a:ext uri="{FF2B5EF4-FFF2-40B4-BE49-F238E27FC236}">
                <a16:creationId xmlns:a16="http://schemas.microsoft.com/office/drawing/2014/main" id="{B64A3021-2239-485C-807D-98F5D9145357}"/>
              </a:ext>
            </a:extLst>
          </p:cNvPr>
          <p:cNvSpPr/>
          <p:nvPr/>
        </p:nvSpPr>
        <p:spPr>
          <a:xfrm>
            <a:off x="10023162" y="81380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25738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2" end="2"/>
                                            </p:txEl>
                                          </p:spTgt>
                                        </p:tgtEl>
                                        <p:attrNameLst>
                                          <p:attrName>style.visibility</p:attrName>
                                        </p:attrNameLst>
                                      </p:cBhvr>
                                      <p:to>
                                        <p:strVal val="visible"/>
                                      </p:to>
                                    </p:set>
                                    <p:anim calcmode="lin" valueType="num">
                                      <p:cBhvr additive="base">
                                        <p:cTn id="7"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xEl>
                                              <p:pRg st="3" end="3"/>
                                            </p:txEl>
                                          </p:spTgt>
                                        </p:tgtEl>
                                        <p:attrNameLst>
                                          <p:attrName>style.visibility</p:attrName>
                                        </p:attrNameLst>
                                      </p:cBhvr>
                                      <p:to>
                                        <p:strVal val="visible"/>
                                      </p:to>
                                    </p:set>
                                    <p:anim calcmode="lin" valueType="num">
                                      <p:cBhvr additive="base">
                                        <p:cTn id="13"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xEl>
                                              <p:pRg st="4" end="4"/>
                                            </p:txEl>
                                          </p:spTgt>
                                        </p:tgtEl>
                                        <p:attrNameLst>
                                          <p:attrName>style.visibility</p:attrName>
                                        </p:attrNameLst>
                                      </p:cBhvr>
                                      <p:to>
                                        <p:strVal val="visible"/>
                                      </p:to>
                                    </p:set>
                                    <p:anim calcmode="lin" valueType="num">
                                      <p:cBhvr additive="base">
                                        <p:cTn id="19"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663216"/>
            <a:ext cx="12192000" cy="4673438"/>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400" dirty="0">
                <a:solidFill>
                  <a:schemeClr val="tx1"/>
                </a:solidFill>
                <a:latin typeface="Times New Roman" panose="02020603050405020304" pitchFamily="18" charset="0"/>
                <a:ea typeface="+mn-ea"/>
                <a:cs typeface="+mn-cs"/>
                <a:sym typeface="+mn-lt"/>
              </a:rPr>
              <a:t>信息性摘要多用于科技杂志或科技期刊的文章，也用于会议录中的会议论文及各种专题技术报告。</a:t>
            </a:r>
            <a:br>
              <a:rPr lang="zh-CN" altLang="en-US" sz="2400" dirty="0">
                <a:solidFill>
                  <a:schemeClr val="tx1"/>
                </a:solidFill>
                <a:latin typeface="Times New Roman" panose="02020603050405020304" pitchFamily="18" charset="0"/>
                <a:ea typeface="+mn-ea"/>
                <a:cs typeface="+mn-cs"/>
                <a:sym typeface="+mn-lt"/>
              </a:rPr>
            </a:br>
            <a:r>
              <a:rPr lang="zh-CN" altLang="en-US" sz="2400" dirty="0">
                <a:solidFill>
                  <a:schemeClr val="tx1"/>
                </a:solidFill>
                <a:latin typeface="Times New Roman" panose="02020603050405020304" pitchFamily="18" charset="0"/>
                <a:ea typeface="+mn-ea"/>
                <a:cs typeface="+mn-cs"/>
                <a:sym typeface="+mn-lt"/>
              </a:rPr>
              <a:t>指示性摘要</a:t>
            </a:r>
            <a:r>
              <a:rPr lang="en-US" altLang="zh-CN" sz="2400" u="sng" dirty="0">
                <a:solidFill>
                  <a:srgbClr val="FF0000"/>
                </a:solidFill>
                <a:latin typeface="Times New Roman" panose="02020603050405020304" pitchFamily="18" charset="0"/>
                <a:ea typeface="+mn-ea"/>
                <a:cs typeface="+mn-cs"/>
                <a:sym typeface="+mn-lt"/>
              </a:rPr>
              <a:t>(indicated abstracts</a:t>
            </a:r>
            <a:r>
              <a:rPr lang="en-US" altLang="zh-CN" sz="2400" dirty="0">
                <a:solidFill>
                  <a:srgbClr val="FF0000"/>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仅指出文献的综合内容，适用于综述性文献、图书介绍及编辑加工过的专著等。综述性文献最常见的有如某技术在某时期的综合发展</a:t>
            </a:r>
            <a:r>
              <a:rPr lang="zh-CN" altLang="en-US" sz="2400" dirty="0" smtClean="0">
                <a:solidFill>
                  <a:schemeClr val="tx1"/>
                </a:solidFill>
                <a:latin typeface="Times New Roman" panose="02020603050405020304" pitchFamily="18" charset="0"/>
                <a:ea typeface="+mn-ea"/>
                <a:cs typeface="+mn-cs"/>
                <a:sym typeface="+mn-lt"/>
              </a:rPr>
              <a:t>情况</a:t>
            </a:r>
            <a:r>
              <a:rPr lang="zh-CN" altLang="en-US" sz="2400" dirty="0">
                <a:solidFill>
                  <a:schemeClr val="tx1"/>
                </a:solidFill>
                <a:latin typeface="Times New Roman" panose="02020603050405020304" pitchFamily="18" charset="0"/>
                <a:ea typeface="+mn-ea"/>
                <a:cs typeface="+mn-cs"/>
                <a:sym typeface="+mn-lt"/>
              </a:rPr>
              <a:t>；</a:t>
            </a:r>
            <a:r>
              <a:rPr lang="en-US" altLang="zh-CN" sz="2400" dirty="0" smtClean="0">
                <a:solidFill>
                  <a:schemeClr val="tx1"/>
                </a:solidFill>
                <a:latin typeface="Times New Roman" panose="02020603050405020304" pitchFamily="18" charset="0"/>
                <a:ea typeface="+mn-ea"/>
                <a:cs typeface="+mn-cs"/>
                <a:sym typeface="+mn-lt"/>
              </a:rPr>
              <a:t> </a:t>
            </a:r>
            <a:r>
              <a:rPr lang="zh-CN" altLang="en-US" sz="2400" dirty="0">
                <a:solidFill>
                  <a:schemeClr val="tx1"/>
                </a:solidFill>
                <a:latin typeface="Times New Roman" panose="02020603050405020304" pitchFamily="18" charset="0"/>
                <a:ea typeface="+mn-ea"/>
                <a:cs typeface="+mn-cs"/>
                <a:sym typeface="+mn-lt"/>
              </a:rPr>
              <a:t>或某技术在目前的发展水平，及未来展望等。总之，</a:t>
            </a:r>
            <a:r>
              <a:rPr lang="zh-CN" altLang="en-US" sz="2400" u="sng" dirty="0">
                <a:solidFill>
                  <a:schemeClr val="tx1"/>
                </a:solidFill>
                <a:latin typeface="Times New Roman" panose="02020603050405020304" pitchFamily="18" charset="0"/>
                <a:ea typeface="+mn-ea"/>
                <a:cs typeface="+mn-cs"/>
                <a:sym typeface="+mn-lt"/>
              </a:rPr>
              <a:t>这种文献是综述情况而不是某个</a:t>
            </a:r>
            <a:r>
              <a:rPr lang="zh-CN" altLang="en-US" sz="2400" u="sng" dirty="0" smtClean="0">
                <a:solidFill>
                  <a:schemeClr val="tx1"/>
                </a:solidFill>
                <a:latin typeface="Times New Roman" panose="02020603050405020304" pitchFamily="18" charset="0"/>
                <a:ea typeface="+mn-ea"/>
                <a:cs typeface="+mn-cs"/>
                <a:sym typeface="+mn-lt"/>
              </a:rPr>
              <a:t>技术工艺</a:t>
            </a:r>
            <a:r>
              <a:rPr lang="zh-CN" altLang="en-US" sz="2400" u="sng" dirty="0">
                <a:solidFill>
                  <a:schemeClr val="tx1"/>
                </a:solidFill>
                <a:latin typeface="Times New Roman" panose="02020603050405020304" pitchFamily="18" charset="0"/>
                <a:ea typeface="+mn-ea"/>
                <a:cs typeface="+mn-cs"/>
                <a:sym typeface="+mn-lt"/>
              </a:rPr>
              <a:t>、某产品、或某设备的研究过程。一般情况下信息性摘要占绝大部分比例。 </a:t>
            </a:r>
          </a:p>
        </p:txBody>
      </p:sp>
      <p:sp>
        <p:nvSpPr>
          <p:cNvPr id="32" name="文本框 5"/>
          <p:cNvSpPr txBox="1">
            <a:spLocks noChangeArrowheads="1"/>
          </p:cNvSpPr>
          <p:nvPr/>
        </p:nvSpPr>
        <p:spPr bwMode="auto">
          <a:xfrm>
            <a:off x="0" y="266350"/>
            <a:ext cx="10830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研究论文摘要的写作</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一</a:t>
            </a:r>
            <a:r>
              <a:rPr lang="en-US" altLang="zh-CN" sz="2800" b="1" dirty="0">
                <a:solidFill>
                  <a:srgbClr val="00749F"/>
                </a:solidFill>
                <a:latin typeface="Times New Roman" panose="02020603050405020304" pitchFamily="18" charset="0"/>
                <a:cs typeface="+mn-ea"/>
                <a:sym typeface="+mn-lt"/>
              </a:rPr>
              <a:t>)Abstract of a Research Paper (I) </a:t>
            </a:r>
            <a:endParaRPr lang="zh-CN" altLang="en-US" sz="2800" b="1"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C68C7473-D1A0-CE49-86E5-C16F14688554}"/>
              </a:ext>
            </a:extLst>
          </p:cNvPr>
          <p:cNvGrpSpPr/>
          <p:nvPr/>
        </p:nvGrpSpPr>
        <p:grpSpPr>
          <a:xfrm>
            <a:off x="475638" y="1057472"/>
            <a:ext cx="8668362" cy="659757"/>
            <a:chOff x="2277191" y="2390374"/>
            <a:chExt cx="1885508" cy="782839"/>
          </a:xfrm>
        </p:grpSpPr>
        <p:sp>
          <p:nvSpPr>
            <p:cNvPr id="7" name="圆角矩形 1">
              <a:extLst>
                <a:ext uri="{FF2B5EF4-FFF2-40B4-BE49-F238E27FC236}">
                  <a16:creationId xmlns:a16="http://schemas.microsoft.com/office/drawing/2014/main" id="{29F63BB0-15AE-3049-BB0A-2D6DECEE6499}"/>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00FCE578-ADF3-004D-AAA0-F83EBB4AAD49}"/>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2.2 </a:t>
              </a:r>
              <a:r>
                <a:rPr lang="zh-CN" altLang="en-US" sz="2800" dirty="0">
                  <a:solidFill>
                    <a:schemeClr val="bg1"/>
                  </a:solidFill>
                  <a:latin typeface="Times New Roman" panose="02020603050405020304" pitchFamily="18" charset="0"/>
                  <a:cs typeface="+mn-ea"/>
                  <a:sym typeface="+mn-lt"/>
                </a:rPr>
                <a:t>摘要的种类 </a:t>
              </a:r>
              <a:r>
                <a:rPr lang="en-US" altLang="zh-CN" sz="2800" dirty="0">
                  <a:solidFill>
                    <a:schemeClr val="bg1"/>
                  </a:solidFill>
                  <a:latin typeface="Times New Roman" panose="02020603050405020304" pitchFamily="18" charset="0"/>
                  <a:cs typeface="+mn-ea"/>
                  <a:sym typeface="+mn-lt"/>
                </a:rPr>
                <a:t>Type of Abstracts</a:t>
              </a:r>
            </a:p>
          </p:txBody>
        </p:sp>
      </p:grpSp>
    </p:spTree>
    <p:extLst>
      <p:ext uri="{BB962C8B-B14F-4D97-AF65-F5344CB8AC3E}">
        <p14:creationId xmlns:p14="http://schemas.microsoft.com/office/powerpoint/2010/main" val="322929481"/>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663216"/>
            <a:ext cx="12192000" cy="4673438"/>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r>
              <a:rPr lang="zh-CN" altLang="en-US" sz="2400" dirty="0">
                <a:solidFill>
                  <a:schemeClr val="tx1"/>
                </a:solidFill>
                <a:latin typeface="Times New Roman" panose="02020603050405020304" pitchFamily="18" charset="0"/>
                <a:ea typeface="+mn-ea"/>
                <a:cs typeface="+mn-cs"/>
                <a:sym typeface="+mn-lt"/>
              </a:rPr>
              <a:t>通常国际刊物要求所要刊登的文章字数，包括摘要部分不超过</a:t>
            </a:r>
            <a:r>
              <a:rPr lang="en-US" altLang="zh-CN" sz="2400" b="1" dirty="0">
                <a:solidFill>
                  <a:srgbClr val="FF0000"/>
                </a:solidFill>
                <a:latin typeface="Times New Roman" panose="02020603050405020304" pitchFamily="18" charset="0"/>
                <a:ea typeface="+mn-ea"/>
                <a:cs typeface="+mn-cs"/>
                <a:sym typeface="+mn-lt"/>
              </a:rPr>
              <a:t>1</a:t>
            </a:r>
            <a:r>
              <a:rPr lang="zh-CN" altLang="en-US" sz="2400" b="1" dirty="0">
                <a:solidFill>
                  <a:srgbClr val="FF0000"/>
                </a:solidFill>
                <a:latin typeface="Times New Roman" panose="02020603050405020304" pitchFamily="18" charset="0"/>
                <a:ea typeface="+mn-ea"/>
                <a:cs typeface="+mn-cs"/>
                <a:sym typeface="+mn-lt"/>
              </a:rPr>
              <a:t>万字</a:t>
            </a:r>
            <a:r>
              <a:rPr lang="zh-CN" altLang="en-US" sz="2400" dirty="0">
                <a:solidFill>
                  <a:schemeClr val="tx1"/>
                </a:solidFill>
                <a:latin typeface="Times New Roman" panose="02020603050405020304" pitchFamily="18" charset="0"/>
                <a:ea typeface="+mn-ea"/>
                <a:cs typeface="+mn-cs"/>
                <a:sym typeface="+mn-lt"/>
              </a:rPr>
              <a:t>，而对文章摘要部分的字数要求则更少。因此，</a:t>
            </a:r>
            <a:r>
              <a:rPr lang="zh-CN" altLang="en-US" sz="2400" b="1" dirty="0">
                <a:solidFill>
                  <a:srgbClr val="FF0000"/>
                </a:solidFill>
                <a:latin typeface="Times New Roman" panose="02020603050405020304" pitchFamily="18" charset="0"/>
                <a:ea typeface="+mn-ea"/>
                <a:cs typeface="+mn-cs"/>
                <a:sym typeface="+mn-lt"/>
              </a:rPr>
              <a:t>写摘要时，应用最为简练的语言来表达论文之精华</a:t>
            </a:r>
            <a:r>
              <a:rPr lang="zh-CN" altLang="en-US" sz="2400" dirty="0">
                <a:solidFill>
                  <a:schemeClr val="tx1"/>
                </a:solidFill>
                <a:latin typeface="Times New Roman" panose="02020603050405020304" pitchFamily="18" charset="0"/>
                <a:ea typeface="+mn-ea"/>
                <a:cs typeface="+mn-cs"/>
                <a:sym typeface="+mn-lt"/>
              </a:rPr>
              <a:t>。论文摘要的重点应放在所研究的成果和结论上。 </a:t>
            </a:r>
          </a:p>
          <a:p>
            <a:pPr algn="just"/>
            <a:r>
              <a:rPr lang="zh-CN" altLang="en-US" sz="2400" dirty="0">
                <a:solidFill>
                  <a:schemeClr val="tx1"/>
                </a:solidFill>
                <a:latin typeface="Times New Roman" panose="02020603050405020304" pitchFamily="18" charset="0"/>
                <a:ea typeface="+mn-ea"/>
                <a:cs typeface="+mn-cs"/>
                <a:sym typeface="+mn-lt"/>
              </a:rPr>
              <a:t>国际会议要求的论文摘要的字数不等，一般为</a:t>
            </a:r>
            <a:r>
              <a:rPr lang="en-US" altLang="zh-CN" sz="2400" b="1" dirty="0">
                <a:solidFill>
                  <a:srgbClr val="FF0000"/>
                </a:solidFill>
                <a:latin typeface="Times New Roman" panose="02020603050405020304" pitchFamily="18" charset="0"/>
                <a:ea typeface="+mn-ea"/>
                <a:cs typeface="+mn-cs"/>
                <a:sym typeface="+mn-lt"/>
              </a:rPr>
              <a:t>200</a:t>
            </a:r>
            <a:r>
              <a:rPr lang="zh-CN" altLang="en-US" sz="2400" dirty="0">
                <a:solidFill>
                  <a:schemeClr val="tx1"/>
                </a:solidFill>
                <a:latin typeface="Times New Roman" panose="02020603050405020304" pitchFamily="18" charset="0"/>
                <a:ea typeface="+mn-ea"/>
                <a:cs typeface="+mn-cs"/>
                <a:sym typeface="+mn-lt"/>
              </a:rPr>
              <a:t>到</a:t>
            </a:r>
            <a:r>
              <a:rPr lang="en-US" altLang="zh-CN" sz="2400" b="1" dirty="0">
                <a:solidFill>
                  <a:srgbClr val="FF0000"/>
                </a:solidFill>
                <a:latin typeface="Times New Roman" panose="02020603050405020304" pitchFamily="18" charset="0"/>
                <a:ea typeface="+mn-ea"/>
                <a:cs typeface="+mn-cs"/>
                <a:sym typeface="+mn-lt"/>
              </a:rPr>
              <a:t>500</a:t>
            </a:r>
            <a:r>
              <a:rPr lang="zh-CN" altLang="en-US" sz="2400" dirty="0">
                <a:solidFill>
                  <a:schemeClr val="tx1"/>
                </a:solidFill>
                <a:latin typeface="Times New Roman" panose="02020603050405020304" pitchFamily="18" charset="0"/>
                <a:ea typeface="+mn-ea"/>
                <a:cs typeface="+mn-cs"/>
                <a:sym typeface="+mn-lt"/>
              </a:rPr>
              <a:t>字，而国际刊物要求所刊登的论文摘要的字数通常是</a:t>
            </a:r>
            <a:r>
              <a:rPr lang="en-US" altLang="zh-CN" sz="2400" b="1" dirty="0">
                <a:solidFill>
                  <a:srgbClr val="FF0000"/>
                </a:solidFill>
                <a:latin typeface="Times New Roman" panose="02020603050405020304" pitchFamily="18" charset="0"/>
                <a:ea typeface="+mn-ea"/>
                <a:cs typeface="+mn-cs"/>
                <a:sym typeface="+mn-lt"/>
              </a:rPr>
              <a:t>100</a:t>
            </a:r>
            <a:r>
              <a:rPr lang="zh-CN" altLang="en-US" sz="2400" dirty="0">
                <a:solidFill>
                  <a:schemeClr val="tx1"/>
                </a:solidFill>
                <a:latin typeface="Times New Roman" panose="02020603050405020304" pitchFamily="18" charset="0"/>
                <a:ea typeface="+mn-ea"/>
                <a:cs typeface="+mn-cs"/>
                <a:sym typeface="+mn-lt"/>
              </a:rPr>
              <a:t>到</a:t>
            </a:r>
            <a:r>
              <a:rPr lang="en-US" altLang="zh-CN" sz="2400" b="1" dirty="0">
                <a:solidFill>
                  <a:srgbClr val="FF0000"/>
                </a:solidFill>
                <a:latin typeface="Times New Roman" panose="02020603050405020304" pitchFamily="18" charset="0"/>
                <a:ea typeface="+mn-ea"/>
                <a:cs typeface="+mn-cs"/>
                <a:sym typeface="+mn-lt"/>
              </a:rPr>
              <a:t>200</a:t>
            </a:r>
            <a:r>
              <a:rPr lang="zh-CN" altLang="en-US" sz="2400" dirty="0">
                <a:solidFill>
                  <a:schemeClr val="tx1"/>
                </a:solidFill>
                <a:latin typeface="Times New Roman" panose="02020603050405020304" pitchFamily="18" charset="0"/>
                <a:ea typeface="+mn-ea"/>
                <a:cs typeface="+mn-cs"/>
                <a:sym typeface="+mn-lt"/>
              </a:rPr>
              <a:t>字。摘要的位置一般放在一篇文章的最前面，内容上涵盖全文，并直接点明</a:t>
            </a:r>
            <a:r>
              <a:rPr lang="zh-CN" altLang="en-US" sz="2400" dirty="0" smtClean="0">
                <a:solidFill>
                  <a:schemeClr val="tx1"/>
                </a:solidFill>
                <a:latin typeface="Times New Roman" panose="02020603050405020304" pitchFamily="18" charset="0"/>
                <a:ea typeface="+mn-ea"/>
                <a:cs typeface="+mn-cs"/>
                <a:sym typeface="+mn-lt"/>
              </a:rPr>
              <a:t>主旨</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语言</a:t>
            </a:r>
            <a:r>
              <a:rPr lang="zh-CN" altLang="en-US" sz="2400" dirty="0">
                <a:solidFill>
                  <a:schemeClr val="tx1"/>
                </a:solidFill>
                <a:latin typeface="Times New Roman" panose="02020603050405020304" pitchFamily="18" charset="0"/>
                <a:ea typeface="+mn-ea"/>
                <a:cs typeface="+mn-cs"/>
                <a:sym typeface="+mn-lt"/>
              </a:rPr>
              <a:t>上要求尽量简炼。摘要通常采用</a:t>
            </a:r>
            <a:r>
              <a:rPr lang="zh-CN" altLang="en-US" sz="2400" b="1" dirty="0">
                <a:solidFill>
                  <a:srgbClr val="FF0000"/>
                </a:solidFill>
                <a:latin typeface="Times New Roman" panose="02020603050405020304" pitchFamily="18" charset="0"/>
                <a:ea typeface="+mn-ea"/>
                <a:cs typeface="+mn-cs"/>
                <a:sym typeface="+mn-lt"/>
              </a:rPr>
              <a:t>第三人称</a:t>
            </a:r>
            <a:r>
              <a:rPr lang="zh-CN" altLang="en-US" sz="2400" dirty="0">
                <a:solidFill>
                  <a:schemeClr val="tx1"/>
                </a:solidFill>
                <a:latin typeface="Times New Roman" panose="02020603050405020304" pitchFamily="18" charset="0"/>
                <a:ea typeface="+mn-ea"/>
                <a:cs typeface="+mn-cs"/>
                <a:sym typeface="+mn-lt"/>
              </a:rPr>
              <a:t>撰写。 </a:t>
            </a:r>
          </a:p>
          <a:p>
            <a:pPr algn="just"/>
            <a:r>
              <a:rPr lang="zh-CN" altLang="en-US" sz="2400" dirty="0">
                <a:solidFill>
                  <a:schemeClr val="tx1"/>
                </a:solidFill>
                <a:latin typeface="Times New Roman" panose="02020603050405020304" pitchFamily="18" charset="0"/>
                <a:ea typeface="+mn-ea"/>
                <a:cs typeface="+mn-cs"/>
                <a:sym typeface="+mn-lt"/>
              </a:rPr>
              <a:t>科学书籍、论文和学术报告一般都附有内容摘要，这样可以节省读者的时间，使他们不必读完整个文章就能够了解其主要内容。书籍摘要，一般放在封二或</a:t>
            </a:r>
            <a:r>
              <a:rPr lang="zh-CN" altLang="en-US" sz="2400" dirty="0" smtClean="0">
                <a:solidFill>
                  <a:schemeClr val="tx1"/>
                </a:solidFill>
                <a:latin typeface="Times New Roman" panose="02020603050405020304" pitchFamily="18" charset="0"/>
                <a:ea typeface="+mn-ea"/>
                <a:cs typeface="+mn-cs"/>
                <a:sym typeface="+mn-lt"/>
              </a:rPr>
              <a:t>封三</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论文</a:t>
            </a:r>
            <a:r>
              <a:rPr lang="zh-CN" altLang="en-US" sz="2400" dirty="0">
                <a:solidFill>
                  <a:schemeClr val="tx1"/>
                </a:solidFill>
                <a:latin typeface="Times New Roman" panose="02020603050405020304" pitchFamily="18" charset="0"/>
                <a:ea typeface="+mn-ea"/>
                <a:cs typeface="+mn-cs"/>
                <a:sym typeface="+mn-lt"/>
              </a:rPr>
              <a:t>和学术报告的摘要，一般放在正文前面。摘要应做到简明扼要，切题，能独立成文，使读者能准确地了解书籍的要义。写摘要时，最好用</a:t>
            </a:r>
            <a:r>
              <a:rPr lang="zh-CN" altLang="en-US" sz="2400" b="1" dirty="0">
                <a:solidFill>
                  <a:srgbClr val="FF0000"/>
                </a:solidFill>
                <a:latin typeface="Times New Roman" panose="02020603050405020304" pitchFamily="18" charset="0"/>
                <a:ea typeface="+mn-ea"/>
                <a:cs typeface="+mn-cs"/>
                <a:sym typeface="+mn-lt"/>
              </a:rPr>
              <a:t>第三人称的完整的陈述句</a:t>
            </a:r>
            <a:r>
              <a:rPr lang="zh-CN" altLang="en-US" sz="2400" dirty="0">
                <a:solidFill>
                  <a:schemeClr val="tx1"/>
                </a:solidFill>
                <a:latin typeface="Times New Roman" panose="02020603050405020304" pitchFamily="18" charset="0"/>
                <a:ea typeface="+mn-ea"/>
                <a:cs typeface="+mn-cs"/>
                <a:sym typeface="+mn-lt"/>
              </a:rPr>
              <a:t>。 </a:t>
            </a:r>
          </a:p>
        </p:txBody>
      </p:sp>
      <p:sp>
        <p:nvSpPr>
          <p:cNvPr id="32" name="文本框 5"/>
          <p:cNvSpPr txBox="1">
            <a:spLocks noChangeArrowheads="1"/>
          </p:cNvSpPr>
          <p:nvPr/>
        </p:nvSpPr>
        <p:spPr bwMode="auto">
          <a:xfrm>
            <a:off x="0" y="266350"/>
            <a:ext cx="109321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研究论文摘要的写作</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一</a:t>
            </a:r>
            <a:r>
              <a:rPr lang="en-US" altLang="zh-CN" sz="2800" b="1" dirty="0">
                <a:solidFill>
                  <a:srgbClr val="00749F"/>
                </a:solidFill>
                <a:latin typeface="Times New Roman" panose="02020603050405020304" pitchFamily="18" charset="0"/>
                <a:cs typeface="+mn-ea"/>
                <a:sym typeface="+mn-lt"/>
              </a:rPr>
              <a:t>)Abstract of a Research Paper (I) </a:t>
            </a:r>
            <a:endParaRPr lang="zh-CN" altLang="en-US" sz="2800" b="1"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C68C7473-D1A0-CE49-86E5-C16F14688554}"/>
              </a:ext>
            </a:extLst>
          </p:cNvPr>
          <p:cNvGrpSpPr/>
          <p:nvPr/>
        </p:nvGrpSpPr>
        <p:grpSpPr>
          <a:xfrm>
            <a:off x="247038" y="896514"/>
            <a:ext cx="8668362" cy="659757"/>
            <a:chOff x="2277191" y="2390374"/>
            <a:chExt cx="1885508" cy="782839"/>
          </a:xfrm>
        </p:grpSpPr>
        <p:sp>
          <p:nvSpPr>
            <p:cNvPr id="7" name="圆角矩形 1">
              <a:extLst>
                <a:ext uri="{FF2B5EF4-FFF2-40B4-BE49-F238E27FC236}">
                  <a16:creationId xmlns:a16="http://schemas.microsoft.com/office/drawing/2014/main" id="{29F63BB0-15AE-3049-BB0A-2D6DECEE6499}"/>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00FCE578-ADF3-004D-AAA0-F83EBB4AAD49}"/>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2.3 </a:t>
              </a:r>
              <a:r>
                <a:rPr lang="zh-CN" altLang="en-US" sz="2800" dirty="0">
                  <a:solidFill>
                    <a:schemeClr val="bg1"/>
                  </a:solidFill>
                  <a:latin typeface="Times New Roman" panose="02020603050405020304" pitchFamily="18" charset="0"/>
                  <a:cs typeface="+mn-ea"/>
                  <a:sym typeface="+mn-lt"/>
                </a:rPr>
                <a:t>摘要的长度 </a:t>
              </a:r>
              <a:r>
                <a:rPr lang="en-US" altLang="zh-CN" sz="2800" dirty="0">
                  <a:solidFill>
                    <a:schemeClr val="bg1"/>
                  </a:solidFill>
                  <a:latin typeface="Times New Roman" panose="02020603050405020304" pitchFamily="18" charset="0"/>
                  <a:cs typeface="+mn-ea"/>
                  <a:sym typeface="+mn-lt"/>
                </a:rPr>
                <a:t>Length of Abstracts</a:t>
              </a:r>
            </a:p>
          </p:txBody>
        </p:sp>
      </p:grpSp>
      <p:sp>
        <p:nvSpPr>
          <p:cNvPr id="8" name="动作按钮: 后退或前一项 7">
            <a:hlinkClick r:id="rId3" action="ppaction://hlinksldjump" highlightClick="1"/>
            <a:extLst>
              <a:ext uri="{FF2B5EF4-FFF2-40B4-BE49-F238E27FC236}">
                <a16:creationId xmlns:a16="http://schemas.microsoft.com/office/drawing/2014/main" id="{13EFFFFD-002E-443D-870A-AEC986891C5D}"/>
              </a:ext>
            </a:extLst>
          </p:cNvPr>
          <p:cNvSpPr/>
          <p:nvPr/>
        </p:nvSpPr>
        <p:spPr>
          <a:xfrm>
            <a:off x="9762827" y="819911"/>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35831575"/>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663216"/>
            <a:ext cx="12192000" cy="5194784"/>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r>
              <a:rPr lang="en-US" altLang="zh-CN" sz="2400" dirty="0">
                <a:solidFill>
                  <a:schemeClr val="tx1"/>
                </a:solidFill>
                <a:latin typeface="Times New Roman" panose="02020603050405020304" pitchFamily="18" charset="0"/>
                <a:ea typeface="+mn-ea"/>
                <a:cs typeface="+mn-cs"/>
                <a:sym typeface="+mn-lt"/>
              </a:rPr>
              <a:t>1)</a:t>
            </a:r>
            <a:r>
              <a:rPr lang="zh-CN" altLang="en-US" sz="2400" dirty="0">
                <a:solidFill>
                  <a:schemeClr val="tx1"/>
                </a:solidFill>
                <a:latin typeface="Times New Roman" panose="02020603050405020304" pitchFamily="18" charset="0"/>
                <a:ea typeface="+mn-ea"/>
                <a:cs typeface="+mn-cs"/>
                <a:sym typeface="+mn-lt"/>
              </a:rPr>
              <a:t>摘要叙述要简明，逻辑性要强</a:t>
            </a:r>
            <a:br>
              <a:rPr lang="zh-CN" altLang="en-US" sz="2400" dirty="0">
                <a:solidFill>
                  <a:schemeClr val="tx1"/>
                </a:solidFill>
                <a:latin typeface="Times New Roman" panose="02020603050405020304" pitchFamily="18" charset="0"/>
                <a:ea typeface="+mn-ea"/>
                <a:cs typeface="+mn-cs"/>
                <a:sym typeface="+mn-lt"/>
              </a:rPr>
            </a:br>
            <a:r>
              <a:rPr lang="en-US" altLang="zh-CN" sz="2400" dirty="0">
                <a:solidFill>
                  <a:schemeClr val="tx1"/>
                </a:solidFill>
                <a:latin typeface="Times New Roman" panose="02020603050405020304" pitchFamily="18" charset="0"/>
                <a:ea typeface="+mn-ea"/>
                <a:cs typeface="+mn-cs"/>
                <a:sym typeface="+mn-lt"/>
              </a:rPr>
              <a:t>2)</a:t>
            </a:r>
            <a:r>
              <a:rPr lang="zh-CN" altLang="en-US" sz="2400" dirty="0">
                <a:solidFill>
                  <a:schemeClr val="tx1"/>
                </a:solidFill>
                <a:latin typeface="Times New Roman" panose="02020603050405020304" pitchFamily="18" charset="0"/>
                <a:ea typeface="+mn-ea"/>
                <a:cs typeface="+mn-cs"/>
                <a:sym typeface="+mn-lt"/>
              </a:rPr>
              <a:t>词汇 </a:t>
            </a:r>
            <a:endParaRPr lang="en-US" altLang="zh-CN" sz="2400" dirty="0">
              <a:solidFill>
                <a:schemeClr val="tx1"/>
              </a:solidFill>
              <a:latin typeface="Times New Roman" panose="02020603050405020304" pitchFamily="18" charset="0"/>
              <a:ea typeface="+mn-ea"/>
              <a:cs typeface="+mn-cs"/>
              <a:sym typeface="+mn-lt"/>
            </a:endParaRPr>
          </a:p>
          <a:p>
            <a:r>
              <a:rPr lang="zh-CN" altLang="en-US" sz="2400" dirty="0">
                <a:solidFill>
                  <a:schemeClr val="tx1"/>
                </a:solidFill>
                <a:latin typeface="Times New Roman" panose="02020603050405020304" pitchFamily="18" charset="0"/>
                <a:ea typeface="+mn-ea"/>
                <a:cs typeface="+mn-cs"/>
                <a:sym typeface="+mn-lt"/>
              </a:rPr>
              <a:t>正式词汇和专业词汇用得多。摘要中所使用的词汇应词义精确、单一，不带有感情色彩，一般不需借助上下文来理解。 </a:t>
            </a:r>
            <a:endParaRPr lang="en-US" altLang="zh-CN" sz="2400" dirty="0">
              <a:solidFill>
                <a:schemeClr val="tx1"/>
              </a:solidFill>
              <a:latin typeface="Times New Roman" panose="02020603050405020304" pitchFamily="18" charset="0"/>
              <a:ea typeface="+mn-ea"/>
              <a:cs typeface="+mn-cs"/>
              <a:sym typeface="+mn-lt"/>
            </a:endParaRPr>
          </a:p>
          <a:p>
            <a:r>
              <a:rPr lang="en-US" altLang="zh-CN" sz="2400" dirty="0">
                <a:solidFill>
                  <a:schemeClr val="tx1"/>
                </a:solidFill>
                <a:latin typeface="Times New Roman" panose="02020603050405020304" pitchFamily="18" charset="0"/>
                <a:ea typeface="+mn-ea"/>
                <a:cs typeface="+mn-cs"/>
                <a:sym typeface="+mn-lt"/>
              </a:rPr>
              <a:t>3)</a:t>
            </a:r>
            <a:r>
              <a:rPr lang="zh-CN" altLang="en-US" sz="2400" dirty="0">
                <a:solidFill>
                  <a:schemeClr val="tx1"/>
                </a:solidFill>
                <a:latin typeface="Times New Roman" panose="02020603050405020304" pitchFamily="18" charset="0"/>
                <a:ea typeface="+mn-ea"/>
                <a:cs typeface="+mn-cs"/>
                <a:sym typeface="+mn-lt"/>
              </a:rPr>
              <a:t>时态 </a:t>
            </a:r>
          </a:p>
          <a:p>
            <a:pPr algn="just"/>
            <a:r>
              <a:rPr lang="zh-CN" altLang="en-US" sz="2400" b="1" dirty="0">
                <a:solidFill>
                  <a:srgbClr val="FF0000"/>
                </a:solidFill>
                <a:latin typeface="Times New Roman" panose="02020603050405020304" pitchFamily="18" charset="0"/>
                <a:ea typeface="+mn-ea"/>
                <a:cs typeface="+mn-cs"/>
                <a:sym typeface="+mn-lt"/>
              </a:rPr>
              <a:t>可采用不同的时态。</a:t>
            </a:r>
            <a:r>
              <a:rPr lang="zh-CN" altLang="en-US" sz="2400" dirty="0">
                <a:solidFill>
                  <a:schemeClr val="tx1"/>
                </a:solidFill>
                <a:latin typeface="Times New Roman" panose="02020603050405020304" pitchFamily="18" charset="0"/>
                <a:ea typeface="+mn-ea"/>
                <a:cs typeface="+mn-cs"/>
                <a:sym typeface="+mn-lt"/>
              </a:rPr>
              <a:t>如果摘要很短，只有一个句子，只用一种时态是可以</a:t>
            </a:r>
            <a:r>
              <a:rPr lang="zh-CN" altLang="en-US" sz="2400" dirty="0" smtClean="0">
                <a:solidFill>
                  <a:schemeClr val="tx1"/>
                </a:solidFill>
                <a:latin typeface="Times New Roman" panose="02020603050405020304" pitchFamily="18" charset="0"/>
                <a:ea typeface="+mn-ea"/>
                <a:cs typeface="+mn-cs"/>
                <a:sym typeface="+mn-lt"/>
              </a:rPr>
              <a:t>的</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若</a:t>
            </a:r>
            <a:r>
              <a:rPr lang="zh-CN" altLang="en-US" sz="2400" dirty="0">
                <a:solidFill>
                  <a:schemeClr val="tx1"/>
                </a:solidFill>
                <a:latin typeface="Times New Roman" panose="02020603050405020304" pitchFamily="18" charset="0"/>
                <a:ea typeface="+mn-ea"/>
                <a:cs typeface="+mn-cs"/>
                <a:sym typeface="+mn-lt"/>
              </a:rPr>
              <a:t>内容较多时则可采用不同时态。但在摘要中使用较多的是</a:t>
            </a:r>
            <a:r>
              <a:rPr lang="zh-CN" altLang="en-US" sz="2400" b="1" dirty="0">
                <a:solidFill>
                  <a:srgbClr val="FF0000"/>
                </a:solidFill>
                <a:latin typeface="Times New Roman" panose="02020603050405020304" pitchFamily="18" charset="0"/>
                <a:ea typeface="+mn-ea"/>
                <a:cs typeface="+mn-cs"/>
                <a:sym typeface="+mn-lt"/>
              </a:rPr>
              <a:t>现在时或过去时</a:t>
            </a:r>
            <a:r>
              <a:rPr lang="zh-CN" altLang="en-US" sz="2400" dirty="0">
                <a:solidFill>
                  <a:schemeClr val="tx1"/>
                </a:solidFill>
                <a:latin typeface="Times New Roman" panose="02020603050405020304" pitchFamily="18" charset="0"/>
                <a:ea typeface="+mn-ea"/>
                <a:cs typeface="+mn-cs"/>
                <a:sym typeface="+mn-lt"/>
              </a:rPr>
              <a:t>。 </a:t>
            </a:r>
          </a:p>
          <a:p>
            <a:pPr algn="just"/>
            <a:r>
              <a:rPr lang="en-US" altLang="zh-CN" sz="2400" dirty="0">
                <a:solidFill>
                  <a:schemeClr val="tx1"/>
                </a:solidFill>
                <a:latin typeface="Times New Roman" panose="02020603050405020304" pitchFamily="18" charset="0"/>
                <a:ea typeface="+mn-ea"/>
                <a:cs typeface="+mn-cs"/>
                <a:sym typeface="+mn-lt"/>
              </a:rPr>
              <a:t>4)</a:t>
            </a:r>
            <a:r>
              <a:rPr lang="zh-CN" altLang="en-US" sz="2400" dirty="0">
                <a:solidFill>
                  <a:schemeClr val="tx1"/>
                </a:solidFill>
                <a:latin typeface="Times New Roman" panose="02020603050405020304" pitchFamily="18" charset="0"/>
                <a:ea typeface="+mn-ea"/>
                <a:cs typeface="+mn-cs"/>
                <a:sym typeface="+mn-lt"/>
              </a:rPr>
              <a:t>语态 </a:t>
            </a:r>
          </a:p>
          <a:p>
            <a:pPr algn="just"/>
            <a:r>
              <a:rPr lang="zh-CN" altLang="en-US" sz="2400" b="1" dirty="0">
                <a:solidFill>
                  <a:srgbClr val="FF0000"/>
                </a:solidFill>
                <a:latin typeface="Times New Roman" panose="02020603050405020304" pitchFamily="18" charset="0"/>
                <a:ea typeface="+mn-ea"/>
                <a:cs typeface="+mn-cs"/>
                <a:sym typeface="+mn-lt"/>
              </a:rPr>
              <a:t>被动语态用得相当多。</a:t>
            </a:r>
            <a:r>
              <a:rPr lang="zh-CN" altLang="en-US" sz="2400" dirty="0">
                <a:solidFill>
                  <a:schemeClr val="tx1"/>
                </a:solidFill>
                <a:latin typeface="Times New Roman" panose="02020603050405020304" pitchFamily="18" charset="0"/>
                <a:ea typeface="+mn-ea"/>
                <a:cs typeface="+mn-cs"/>
                <a:sym typeface="+mn-lt"/>
              </a:rPr>
              <a:t>在摘要中可以使用主动语态，但被动语态使用得相当多，这是因为被动语态常用来描述事理的客观性，能避免强加于人的感觉。 </a:t>
            </a:r>
            <a:endParaRPr lang="en-US" altLang="zh-CN" sz="2400" dirty="0">
              <a:solidFill>
                <a:schemeClr val="tx1"/>
              </a:solidFill>
              <a:latin typeface="Times New Roman" panose="02020603050405020304" pitchFamily="18" charset="0"/>
              <a:ea typeface="+mn-ea"/>
              <a:cs typeface="+mn-cs"/>
              <a:sym typeface="+mn-lt"/>
            </a:endParaRPr>
          </a:p>
          <a:p>
            <a:pPr algn="just"/>
            <a:r>
              <a:rPr lang="en-US" altLang="zh-CN" sz="2400" dirty="0">
                <a:solidFill>
                  <a:schemeClr val="tx1"/>
                </a:solidFill>
                <a:latin typeface="Times New Roman" panose="02020603050405020304" pitchFamily="18" charset="0"/>
                <a:ea typeface="+mn-ea"/>
                <a:cs typeface="+mn-cs"/>
                <a:sym typeface="+mn-lt"/>
              </a:rPr>
              <a:t>5)</a:t>
            </a:r>
            <a:r>
              <a:rPr lang="zh-CN" altLang="en-US" sz="2400" dirty="0">
                <a:solidFill>
                  <a:schemeClr val="tx1"/>
                </a:solidFill>
                <a:latin typeface="Times New Roman" panose="02020603050405020304" pitchFamily="18" charset="0"/>
                <a:ea typeface="+mn-ea"/>
                <a:cs typeface="+mn-cs"/>
                <a:sym typeface="+mn-lt"/>
              </a:rPr>
              <a:t>句式 </a:t>
            </a:r>
          </a:p>
          <a:p>
            <a:pPr algn="just"/>
            <a:r>
              <a:rPr lang="zh-CN" altLang="en-US" sz="2400" b="1" dirty="0">
                <a:solidFill>
                  <a:srgbClr val="FF0000"/>
                </a:solidFill>
                <a:latin typeface="Times New Roman" panose="02020603050405020304" pitchFamily="18" charset="0"/>
                <a:ea typeface="+mn-ea"/>
                <a:cs typeface="+mn-cs"/>
                <a:sym typeface="+mn-lt"/>
              </a:rPr>
              <a:t>句子必须完整。</a:t>
            </a:r>
            <a:r>
              <a:rPr lang="zh-CN" altLang="en-US" sz="2400" dirty="0">
                <a:solidFill>
                  <a:schemeClr val="tx1"/>
                </a:solidFill>
                <a:latin typeface="Times New Roman" panose="02020603050405020304" pitchFamily="18" charset="0"/>
                <a:ea typeface="+mn-ea"/>
                <a:cs typeface="+mn-cs"/>
                <a:sym typeface="+mn-lt"/>
              </a:rPr>
              <a:t>简单句、并列句和复合句等各种句式都可以使用，但复合句使用相当多。不管使用哪种句式，句子结构必须完整，不宜使用残缺句</a:t>
            </a:r>
            <a:r>
              <a:rPr lang="en-US" altLang="zh-CN" sz="2400" dirty="0">
                <a:solidFill>
                  <a:schemeClr val="tx1"/>
                </a:solidFill>
                <a:latin typeface="Times New Roman" panose="02020603050405020304" pitchFamily="18" charset="0"/>
                <a:ea typeface="+mn-ea"/>
                <a:cs typeface="+mn-cs"/>
                <a:sym typeface="+mn-lt"/>
              </a:rPr>
              <a:t>(</a:t>
            </a:r>
            <a:r>
              <a:rPr lang="en-US" altLang="zh-CN" sz="2400" i="1" dirty="0">
                <a:solidFill>
                  <a:schemeClr val="tx1"/>
                </a:solidFill>
                <a:latin typeface="Times New Roman" panose="02020603050405020304" pitchFamily="18" charset="0"/>
                <a:ea typeface="+mn-ea"/>
                <a:cs typeface="+mn-cs"/>
                <a:sym typeface="+mn-lt"/>
              </a:rPr>
              <a:t>sentence fragment</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。摘要的句式与广告不同，广告可使用残缺句，但摘要的句式必须完整。 </a:t>
            </a:r>
          </a:p>
        </p:txBody>
      </p:sp>
      <p:sp>
        <p:nvSpPr>
          <p:cNvPr id="32" name="文本框 5"/>
          <p:cNvSpPr txBox="1">
            <a:spLocks noChangeArrowheads="1"/>
          </p:cNvSpPr>
          <p:nvPr/>
        </p:nvSpPr>
        <p:spPr bwMode="auto">
          <a:xfrm>
            <a:off x="0" y="266350"/>
            <a:ext cx="10688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研究论文摘要的写作</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一</a:t>
            </a:r>
            <a:r>
              <a:rPr lang="en-US" altLang="zh-CN" sz="2800" b="1" dirty="0">
                <a:solidFill>
                  <a:srgbClr val="00749F"/>
                </a:solidFill>
                <a:latin typeface="Times New Roman" panose="02020603050405020304" pitchFamily="18" charset="0"/>
                <a:cs typeface="+mn-ea"/>
                <a:sym typeface="+mn-lt"/>
              </a:rPr>
              <a:t>)Abstract of a Research Paper (I) </a:t>
            </a:r>
            <a:endParaRPr lang="zh-CN" altLang="en-US" sz="2800" b="1"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C68C7473-D1A0-CE49-86E5-C16F14688554}"/>
              </a:ext>
            </a:extLst>
          </p:cNvPr>
          <p:cNvGrpSpPr/>
          <p:nvPr/>
        </p:nvGrpSpPr>
        <p:grpSpPr>
          <a:xfrm>
            <a:off x="247038" y="789570"/>
            <a:ext cx="8668362" cy="659757"/>
            <a:chOff x="2277191" y="2390374"/>
            <a:chExt cx="1885508" cy="782839"/>
          </a:xfrm>
        </p:grpSpPr>
        <p:sp>
          <p:nvSpPr>
            <p:cNvPr id="7" name="圆角矩形 1">
              <a:extLst>
                <a:ext uri="{FF2B5EF4-FFF2-40B4-BE49-F238E27FC236}">
                  <a16:creationId xmlns:a16="http://schemas.microsoft.com/office/drawing/2014/main" id="{29F63BB0-15AE-3049-BB0A-2D6DECEE6499}"/>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00FCE578-ADF3-004D-AAA0-F83EBB4AAD49}"/>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2.4 </a:t>
              </a:r>
              <a:r>
                <a:rPr lang="zh-CN" altLang="en-US" sz="2800" dirty="0">
                  <a:solidFill>
                    <a:schemeClr val="bg1"/>
                  </a:solidFill>
                  <a:latin typeface="Times New Roman" panose="02020603050405020304" pitchFamily="18" charset="0"/>
                  <a:cs typeface="+mn-ea"/>
                  <a:sym typeface="+mn-lt"/>
                </a:rPr>
                <a:t>摘要的语言特点 </a:t>
              </a:r>
              <a:r>
                <a:rPr lang="en-US" altLang="zh-CN" sz="2800" dirty="0">
                  <a:solidFill>
                    <a:schemeClr val="bg1"/>
                  </a:solidFill>
                  <a:latin typeface="Times New Roman" panose="02020603050405020304" pitchFamily="18" charset="0"/>
                  <a:cs typeface="+mn-ea"/>
                  <a:sym typeface="+mn-lt"/>
                </a:rPr>
                <a:t>Language of Abstracts </a:t>
              </a:r>
            </a:p>
          </p:txBody>
        </p:sp>
      </p:grpSp>
      <p:sp>
        <p:nvSpPr>
          <p:cNvPr id="8" name="动作按钮: 后退或前一项 7">
            <a:hlinkClick r:id="rId3" action="ppaction://hlinksldjump" highlightClick="1"/>
            <a:extLst>
              <a:ext uri="{FF2B5EF4-FFF2-40B4-BE49-F238E27FC236}">
                <a16:creationId xmlns:a16="http://schemas.microsoft.com/office/drawing/2014/main" id="{02436E17-8B42-4142-9412-93881F0C0657}"/>
              </a:ext>
            </a:extLst>
          </p:cNvPr>
          <p:cNvSpPr/>
          <p:nvPr/>
        </p:nvSpPr>
        <p:spPr>
          <a:xfrm>
            <a:off x="9855593" y="762563"/>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04849125"/>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663216"/>
            <a:ext cx="12192000" cy="5194784"/>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r>
              <a:rPr lang="zh-CN" altLang="en-US" sz="2400" dirty="0">
                <a:solidFill>
                  <a:schemeClr val="tx1"/>
                </a:solidFill>
                <a:latin typeface="Times New Roman" panose="02020603050405020304" pitchFamily="18" charset="0"/>
                <a:ea typeface="+mn-ea"/>
                <a:cs typeface="+mn-cs"/>
                <a:sym typeface="+mn-lt"/>
              </a:rPr>
              <a:t>摘要的内容 </a:t>
            </a:r>
            <a:r>
              <a:rPr lang="en-US" altLang="zh-CN" sz="2400" dirty="0">
                <a:solidFill>
                  <a:schemeClr val="tx1"/>
                </a:solidFill>
                <a:latin typeface="Times New Roman" panose="02020603050405020304" pitchFamily="18" charset="0"/>
                <a:ea typeface="+mn-ea"/>
                <a:cs typeface="+mn-cs"/>
                <a:sym typeface="+mn-lt"/>
              </a:rPr>
              <a:t>Content of Abstracts </a:t>
            </a:r>
          </a:p>
          <a:p>
            <a:r>
              <a:rPr lang="zh-CN" altLang="en-US" sz="2400" dirty="0">
                <a:solidFill>
                  <a:schemeClr val="tx1"/>
                </a:solidFill>
                <a:latin typeface="Times New Roman" panose="02020603050405020304" pitchFamily="18" charset="0"/>
                <a:ea typeface="+mn-ea"/>
                <a:cs typeface="+mn-cs"/>
                <a:sym typeface="+mn-lt"/>
              </a:rPr>
              <a:t>摘要内容的写作有两种模式，第一种模式相对完整、全面，主要</a:t>
            </a:r>
            <a:r>
              <a:rPr lang="zh-CN" altLang="en-US" sz="2400" dirty="0" smtClean="0">
                <a:solidFill>
                  <a:schemeClr val="tx1"/>
                </a:solidFill>
                <a:latin typeface="Times New Roman" panose="02020603050405020304" pitchFamily="18" charset="0"/>
                <a:ea typeface="+mn-ea"/>
                <a:cs typeface="+mn-cs"/>
                <a:sym typeface="+mn-lt"/>
              </a:rPr>
              <a:t>包括</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r>
              <a:rPr lang="en-US" altLang="zh-CN" sz="2400" u="sng" dirty="0">
                <a:solidFill>
                  <a:srgbClr val="FF0000"/>
                </a:solidFill>
                <a:latin typeface="Times New Roman" panose="02020603050405020304" pitchFamily="18" charset="0"/>
                <a:ea typeface="+mn-ea"/>
                <a:cs typeface="+mn-cs"/>
                <a:sym typeface="+mn-lt"/>
              </a:rPr>
              <a:t>A. </a:t>
            </a:r>
            <a:r>
              <a:rPr lang="zh-CN" altLang="en-US" sz="2400" u="sng" dirty="0">
                <a:solidFill>
                  <a:srgbClr val="FF0000"/>
                </a:solidFill>
                <a:latin typeface="Times New Roman" panose="02020603050405020304" pitchFamily="18" charset="0"/>
                <a:ea typeface="+mn-ea"/>
                <a:cs typeface="+mn-cs"/>
                <a:sym typeface="+mn-lt"/>
              </a:rPr>
              <a:t>背景介绍</a:t>
            </a:r>
            <a:br>
              <a:rPr lang="zh-CN" altLang="en-US" sz="2400" u="sng" dirty="0">
                <a:solidFill>
                  <a:srgbClr val="FF0000"/>
                </a:solidFill>
                <a:latin typeface="Times New Roman" panose="02020603050405020304" pitchFamily="18" charset="0"/>
                <a:ea typeface="+mn-ea"/>
                <a:cs typeface="+mn-cs"/>
                <a:sym typeface="+mn-lt"/>
              </a:rPr>
            </a:br>
            <a:r>
              <a:rPr lang="en-US" altLang="zh-CN" sz="2400" u="sng" dirty="0">
                <a:solidFill>
                  <a:srgbClr val="FF0000"/>
                </a:solidFill>
                <a:latin typeface="Times New Roman" panose="02020603050405020304" pitchFamily="18" charset="0"/>
                <a:ea typeface="+mn-ea"/>
                <a:cs typeface="+mn-cs"/>
                <a:sym typeface="+mn-lt"/>
              </a:rPr>
              <a:t>B. </a:t>
            </a:r>
            <a:r>
              <a:rPr lang="zh-CN" altLang="en-US" sz="2400" u="sng" dirty="0">
                <a:solidFill>
                  <a:srgbClr val="FF0000"/>
                </a:solidFill>
                <a:latin typeface="Times New Roman" panose="02020603050405020304" pitchFamily="18" charset="0"/>
                <a:ea typeface="+mn-ea"/>
                <a:cs typeface="+mn-cs"/>
                <a:sym typeface="+mn-lt"/>
              </a:rPr>
              <a:t>研究的过程、目的和范围</a:t>
            </a:r>
            <a:br>
              <a:rPr lang="zh-CN" altLang="en-US" sz="2400" u="sng" dirty="0">
                <a:solidFill>
                  <a:srgbClr val="FF0000"/>
                </a:solidFill>
                <a:latin typeface="Times New Roman" panose="02020603050405020304" pitchFamily="18" charset="0"/>
                <a:ea typeface="+mn-ea"/>
                <a:cs typeface="+mn-cs"/>
                <a:sym typeface="+mn-lt"/>
              </a:rPr>
            </a:br>
            <a:r>
              <a:rPr lang="en-US" altLang="zh-CN" sz="2400" u="sng" dirty="0">
                <a:solidFill>
                  <a:srgbClr val="FF0000"/>
                </a:solidFill>
                <a:latin typeface="Times New Roman" panose="02020603050405020304" pitchFamily="18" charset="0"/>
                <a:ea typeface="+mn-ea"/>
                <a:cs typeface="+mn-cs"/>
                <a:sym typeface="+mn-lt"/>
              </a:rPr>
              <a:t>C. </a:t>
            </a:r>
            <a:r>
              <a:rPr lang="zh-CN" altLang="en-US" sz="2400" u="sng" dirty="0">
                <a:solidFill>
                  <a:srgbClr val="FF0000"/>
                </a:solidFill>
                <a:latin typeface="Times New Roman" panose="02020603050405020304" pitchFamily="18" charset="0"/>
                <a:ea typeface="+mn-ea"/>
                <a:cs typeface="+mn-cs"/>
                <a:sym typeface="+mn-lt"/>
              </a:rPr>
              <a:t>研究中采用的方法 </a:t>
            </a:r>
          </a:p>
          <a:p>
            <a:r>
              <a:rPr lang="en-US" altLang="zh-CN" sz="2400" u="sng" dirty="0">
                <a:solidFill>
                  <a:srgbClr val="FF0000"/>
                </a:solidFill>
                <a:latin typeface="Times New Roman" panose="02020603050405020304" pitchFamily="18" charset="0"/>
                <a:ea typeface="+mn-ea"/>
                <a:cs typeface="+mn-cs"/>
                <a:sym typeface="+mn-lt"/>
              </a:rPr>
              <a:t>D. </a:t>
            </a:r>
            <a:r>
              <a:rPr lang="zh-CN" altLang="en-US" sz="2400" u="sng" dirty="0">
                <a:solidFill>
                  <a:srgbClr val="FF0000"/>
                </a:solidFill>
                <a:latin typeface="Times New Roman" panose="02020603050405020304" pitchFamily="18" charset="0"/>
                <a:ea typeface="+mn-ea"/>
                <a:cs typeface="+mn-cs"/>
                <a:sym typeface="+mn-lt"/>
              </a:rPr>
              <a:t>最主要的研究成果</a:t>
            </a:r>
            <a:br>
              <a:rPr lang="zh-CN" altLang="en-US" sz="2400" u="sng" dirty="0">
                <a:solidFill>
                  <a:srgbClr val="FF0000"/>
                </a:solidFill>
                <a:latin typeface="Times New Roman" panose="02020603050405020304" pitchFamily="18" charset="0"/>
                <a:ea typeface="+mn-ea"/>
                <a:cs typeface="+mn-cs"/>
                <a:sym typeface="+mn-lt"/>
              </a:rPr>
            </a:br>
            <a:r>
              <a:rPr lang="en-US" altLang="zh-CN" sz="2400" u="sng" dirty="0">
                <a:solidFill>
                  <a:srgbClr val="FF0000"/>
                </a:solidFill>
                <a:latin typeface="Times New Roman" panose="02020603050405020304" pitchFamily="18" charset="0"/>
                <a:ea typeface="+mn-ea"/>
                <a:cs typeface="+mn-cs"/>
                <a:sym typeface="+mn-lt"/>
              </a:rPr>
              <a:t>E. </a:t>
            </a:r>
            <a:r>
              <a:rPr lang="zh-CN" altLang="en-US" sz="2400" u="sng" dirty="0">
                <a:solidFill>
                  <a:srgbClr val="FF0000"/>
                </a:solidFill>
                <a:latin typeface="Times New Roman" panose="02020603050405020304" pitchFamily="18" charset="0"/>
                <a:ea typeface="+mn-ea"/>
                <a:cs typeface="+mn-cs"/>
                <a:sym typeface="+mn-lt"/>
              </a:rPr>
              <a:t>结论或建议</a:t>
            </a:r>
            <a:r>
              <a:rPr lang="zh-CN" altLang="en-US" sz="2400" dirty="0">
                <a:solidFill>
                  <a:schemeClr val="tx1"/>
                </a:solidFill>
                <a:latin typeface="Times New Roman" panose="02020603050405020304" pitchFamily="18" charset="0"/>
                <a:ea typeface="+mn-ea"/>
                <a:cs typeface="+mn-cs"/>
                <a:sym typeface="+mn-lt"/>
              </a:rPr>
              <a:t/>
            </a:r>
            <a:br>
              <a:rPr lang="zh-CN" altLang="en-US" sz="2400" dirty="0">
                <a:solidFill>
                  <a:schemeClr val="tx1"/>
                </a:solidFill>
                <a:latin typeface="Times New Roman" panose="02020603050405020304" pitchFamily="18" charset="0"/>
                <a:ea typeface="+mn-ea"/>
                <a:cs typeface="+mn-cs"/>
                <a:sym typeface="+mn-lt"/>
              </a:rPr>
            </a:br>
            <a:r>
              <a:rPr lang="zh-CN" altLang="en-US" sz="2400" dirty="0">
                <a:solidFill>
                  <a:schemeClr val="tx1"/>
                </a:solidFill>
                <a:latin typeface="Times New Roman" panose="02020603050405020304" pitchFamily="18" charset="0"/>
                <a:ea typeface="+mn-ea"/>
                <a:cs typeface="+mn-cs"/>
                <a:sym typeface="+mn-lt"/>
              </a:rPr>
              <a:t>第二种模式相对简约，可以只包括下面三项</a:t>
            </a:r>
            <a:r>
              <a:rPr lang="zh-CN" altLang="en-US" sz="2400" dirty="0" smtClean="0">
                <a:solidFill>
                  <a:schemeClr val="tx1"/>
                </a:solidFill>
                <a:latin typeface="Times New Roman" panose="02020603050405020304" pitchFamily="18" charset="0"/>
                <a:ea typeface="+mn-ea"/>
                <a:cs typeface="+mn-cs"/>
                <a:sym typeface="+mn-lt"/>
              </a:rPr>
              <a:t>内容</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r>
              <a:rPr lang="en-US" altLang="zh-CN" sz="2400" u="sng" dirty="0">
                <a:solidFill>
                  <a:srgbClr val="FF0000"/>
                </a:solidFill>
                <a:latin typeface="Times New Roman" panose="02020603050405020304" pitchFamily="18" charset="0"/>
                <a:ea typeface="+mn-ea"/>
                <a:cs typeface="+mn-cs"/>
                <a:sym typeface="+mn-lt"/>
              </a:rPr>
              <a:t>A. </a:t>
            </a:r>
            <a:r>
              <a:rPr lang="zh-CN" altLang="en-US" sz="2400" u="sng" dirty="0">
                <a:solidFill>
                  <a:srgbClr val="FF0000"/>
                </a:solidFill>
                <a:latin typeface="Times New Roman" panose="02020603050405020304" pitchFamily="18" charset="0"/>
                <a:ea typeface="+mn-ea"/>
                <a:cs typeface="+mn-cs"/>
                <a:sym typeface="+mn-lt"/>
              </a:rPr>
              <a:t>目的</a:t>
            </a:r>
            <a:r>
              <a:rPr lang="en-US" altLang="zh-CN" sz="2400" u="sng" dirty="0">
                <a:solidFill>
                  <a:srgbClr val="FF0000"/>
                </a:solidFill>
                <a:latin typeface="Times New Roman" panose="02020603050405020304" pitchFamily="18" charset="0"/>
                <a:ea typeface="+mn-ea"/>
                <a:cs typeface="+mn-cs"/>
                <a:sym typeface="+mn-lt"/>
              </a:rPr>
              <a:t>+</a:t>
            </a:r>
            <a:r>
              <a:rPr lang="zh-CN" altLang="en-US" sz="2400" u="sng" dirty="0" smtClean="0">
                <a:solidFill>
                  <a:srgbClr val="FF0000"/>
                </a:solidFill>
                <a:latin typeface="Times New Roman" panose="02020603050405020304" pitchFamily="18" charset="0"/>
                <a:ea typeface="+mn-ea"/>
                <a:cs typeface="+mn-cs"/>
                <a:sym typeface="+mn-lt"/>
              </a:rPr>
              <a:t>方法 </a:t>
            </a:r>
            <a:r>
              <a:rPr lang="en-US" altLang="zh-CN" sz="2400" u="sng" dirty="0" smtClean="0">
                <a:solidFill>
                  <a:srgbClr val="FF0000"/>
                </a:solidFill>
                <a:latin typeface="Times New Roman" panose="02020603050405020304" pitchFamily="18" charset="0"/>
                <a:ea typeface="+mn-ea"/>
                <a:cs typeface="+mn-cs"/>
                <a:sym typeface="+mn-lt"/>
              </a:rPr>
              <a:t>(</a:t>
            </a:r>
            <a:r>
              <a:rPr lang="en-US" altLang="zh-CN" sz="2400" u="sng" dirty="0" err="1">
                <a:solidFill>
                  <a:srgbClr val="FF0000"/>
                </a:solidFill>
                <a:latin typeface="Times New Roman" panose="02020603050405020304" pitchFamily="18" charset="0"/>
                <a:ea typeface="+mn-ea"/>
                <a:cs typeface="+mn-cs"/>
                <a:sym typeface="+mn-lt"/>
              </a:rPr>
              <a:t>purpose+method</a:t>
            </a:r>
            <a:r>
              <a:rPr lang="en-US" altLang="zh-CN" sz="2400" u="sng" dirty="0">
                <a:solidFill>
                  <a:srgbClr val="FF0000"/>
                </a:solidFill>
                <a:latin typeface="Times New Roman" panose="02020603050405020304" pitchFamily="18" charset="0"/>
                <a:ea typeface="+mn-ea"/>
                <a:cs typeface="+mn-cs"/>
                <a:sym typeface="+mn-lt"/>
              </a:rPr>
              <a:t>)</a:t>
            </a:r>
          </a:p>
          <a:p>
            <a:r>
              <a:rPr lang="en-US" altLang="zh-CN" sz="2400" u="sng" dirty="0">
                <a:solidFill>
                  <a:srgbClr val="FF0000"/>
                </a:solidFill>
                <a:latin typeface="Times New Roman" panose="02020603050405020304" pitchFamily="18" charset="0"/>
                <a:ea typeface="+mn-ea"/>
                <a:cs typeface="+mn-cs"/>
                <a:sym typeface="+mn-lt"/>
              </a:rPr>
              <a:t>B. </a:t>
            </a:r>
            <a:r>
              <a:rPr lang="zh-CN" altLang="en-US" sz="2400" u="sng" dirty="0" smtClean="0">
                <a:solidFill>
                  <a:srgbClr val="FF0000"/>
                </a:solidFill>
                <a:latin typeface="Times New Roman" panose="02020603050405020304" pitchFamily="18" charset="0"/>
                <a:ea typeface="+mn-ea"/>
                <a:cs typeface="+mn-cs"/>
                <a:sym typeface="+mn-lt"/>
              </a:rPr>
              <a:t>结果 </a:t>
            </a:r>
            <a:r>
              <a:rPr lang="en-US" altLang="zh-CN" sz="2400" u="sng" dirty="0" smtClean="0">
                <a:solidFill>
                  <a:srgbClr val="FF0000"/>
                </a:solidFill>
                <a:latin typeface="Times New Roman" panose="02020603050405020304" pitchFamily="18" charset="0"/>
                <a:ea typeface="+mn-ea"/>
                <a:cs typeface="+mn-cs"/>
                <a:sym typeface="+mn-lt"/>
              </a:rPr>
              <a:t>(</a:t>
            </a:r>
            <a:r>
              <a:rPr lang="en-US" altLang="zh-CN" sz="2400" u="sng" dirty="0">
                <a:solidFill>
                  <a:srgbClr val="FF0000"/>
                </a:solidFill>
                <a:latin typeface="Times New Roman" panose="02020603050405020304" pitchFamily="18" charset="0"/>
                <a:ea typeface="+mn-ea"/>
                <a:cs typeface="+mn-cs"/>
                <a:sym typeface="+mn-lt"/>
              </a:rPr>
              <a:t>results)</a:t>
            </a:r>
          </a:p>
          <a:p>
            <a:r>
              <a:rPr lang="en-US" altLang="zh-CN" sz="2400" u="sng" dirty="0">
                <a:solidFill>
                  <a:srgbClr val="FF0000"/>
                </a:solidFill>
                <a:latin typeface="Times New Roman" panose="02020603050405020304" pitchFamily="18" charset="0"/>
                <a:ea typeface="+mn-ea"/>
                <a:cs typeface="+mn-cs"/>
                <a:sym typeface="+mn-lt"/>
              </a:rPr>
              <a:t>C. </a:t>
            </a:r>
            <a:r>
              <a:rPr lang="zh-CN" altLang="en-US" sz="2400" u="sng" dirty="0">
                <a:solidFill>
                  <a:srgbClr val="FF0000"/>
                </a:solidFill>
                <a:latin typeface="Times New Roman" panose="02020603050405020304" pitchFamily="18" charset="0"/>
                <a:ea typeface="+mn-ea"/>
                <a:cs typeface="+mn-cs"/>
                <a:sym typeface="+mn-lt"/>
              </a:rPr>
              <a:t>结论或</a:t>
            </a:r>
            <a:r>
              <a:rPr lang="zh-CN" altLang="en-US" sz="2400" u="sng" dirty="0" smtClean="0">
                <a:solidFill>
                  <a:srgbClr val="FF0000"/>
                </a:solidFill>
                <a:latin typeface="Times New Roman" panose="02020603050405020304" pitchFamily="18" charset="0"/>
                <a:ea typeface="+mn-ea"/>
                <a:cs typeface="+mn-cs"/>
                <a:sym typeface="+mn-lt"/>
              </a:rPr>
              <a:t>建议 </a:t>
            </a:r>
            <a:r>
              <a:rPr lang="en-US" altLang="zh-CN" sz="2400" u="sng" dirty="0" smtClean="0">
                <a:solidFill>
                  <a:srgbClr val="FF0000"/>
                </a:solidFill>
                <a:latin typeface="Times New Roman" panose="02020603050405020304" pitchFamily="18" charset="0"/>
                <a:ea typeface="+mn-ea"/>
                <a:cs typeface="+mn-cs"/>
                <a:sym typeface="+mn-lt"/>
              </a:rPr>
              <a:t>(</a:t>
            </a:r>
            <a:r>
              <a:rPr lang="en-US" altLang="zh-CN" sz="2400" u="sng" dirty="0">
                <a:solidFill>
                  <a:srgbClr val="FF0000"/>
                </a:solidFill>
                <a:latin typeface="Times New Roman" panose="02020603050405020304" pitchFamily="18" charset="0"/>
                <a:ea typeface="+mn-ea"/>
                <a:cs typeface="+mn-cs"/>
                <a:sym typeface="+mn-lt"/>
              </a:rPr>
              <a:t>conclusions or suggestions) </a:t>
            </a:r>
            <a:r>
              <a:rPr lang="zh-CN" altLang="en-US" sz="2400" u="sng" dirty="0">
                <a:solidFill>
                  <a:srgbClr val="FF0000"/>
                </a:solidFill>
                <a:latin typeface="Times New Roman" panose="02020603050405020304" pitchFamily="18" charset="0"/>
                <a:ea typeface="+mn-ea"/>
                <a:cs typeface="+mn-cs"/>
                <a:sym typeface="+mn-lt"/>
              </a:rPr>
              <a:t>根据论文的实际情况，可只写结论，不写</a:t>
            </a:r>
            <a:r>
              <a:rPr lang="zh-CN" altLang="en-US" sz="2400" u="sng" dirty="0" smtClean="0">
                <a:solidFill>
                  <a:srgbClr val="FF0000"/>
                </a:solidFill>
                <a:latin typeface="Times New Roman" panose="02020603050405020304" pitchFamily="18" charset="0"/>
                <a:ea typeface="+mn-ea"/>
                <a:cs typeface="+mn-cs"/>
                <a:sym typeface="+mn-lt"/>
              </a:rPr>
              <a:t>建议</a:t>
            </a:r>
            <a:r>
              <a:rPr lang="zh-CN" altLang="en-US" sz="2400" u="sng" dirty="0">
                <a:solidFill>
                  <a:srgbClr val="FF0000"/>
                </a:solidFill>
                <a:latin typeface="Times New Roman" panose="02020603050405020304" pitchFamily="18" charset="0"/>
                <a:ea typeface="+mn-ea"/>
                <a:cs typeface="+mn-cs"/>
                <a:sym typeface="+mn-lt"/>
              </a:rPr>
              <a:t>；</a:t>
            </a:r>
            <a:r>
              <a:rPr lang="zh-CN" altLang="en-US" sz="2400" u="sng" dirty="0" smtClean="0">
                <a:solidFill>
                  <a:srgbClr val="FF0000"/>
                </a:solidFill>
                <a:latin typeface="Times New Roman" panose="02020603050405020304" pitchFamily="18" charset="0"/>
                <a:ea typeface="+mn-ea"/>
                <a:cs typeface="+mn-cs"/>
                <a:sym typeface="+mn-lt"/>
              </a:rPr>
              <a:t>也</a:t>
            </a:r>
            <a:r>
              <a:rPr lang="zh-CN" altLang="en-US" sz="2400" u="sng" dirty="0">
                <a:solidFill>
                  <a:srgbClr val="FF0000"/>
                </a:solidFill>
                <a:latin typeface="Times New Roman" panose="02020603050405020304" pitchFamily="18" charset="0"/>
                <a:ea typeface="+mn-ea"/>
                <a:cs typeface="+mn-cs"/>
                <a:sym typeface="+mn-lt"/>
              </a:rPr>
              <a:t>可只写建议，不写</a:t>
            </a:r>
            <a:r>
              <a:rPr lang="zh-CN" altLang="en-US" sz="2400" u="sng" dirty="0" smtClean="0">
                <a:solidFill>
                  <a:srgbClr val="FF0000"/>
                </a:solidFill>
                <a:latin typeface="Times New Roman" panose="02020603050405020304" pitchFamily="18" charset="0"/>
                <a:ea typeface="+mn-ea"/>
                <a:cs typeface="+mn-cs"/>
                <a:sym typeface="+mn-lt"/>
              </a:rPr>
              <a:t>结论</a:t>
            </a:r>
            <a:r>
              <a:rPr lang="zh-CN" altLang="en-US" sz="2400" u="sng" dirty="0">
                <a:solidFill>
                  <a:srgbClr val="FF0000"/>
                </a:solidFill>
                <a:latin typeface="Times New Roman" panose="02020603050405020304" pitchFamily="18" charset="0"/>
                <a:ea typeface="+mn-ea"/>
                <a:cs typeface="+mn-cs"/>
                <a:sym typeface="+mn-lt"/>
              </a:rPr>
              <a:t>；</a:t>
            </a:r>
            <a:r>
              <a:rPr lang="zh-CN" altLang="en-US" sz="2400" u="sng" dirty="0" smtClean="0">
                <a:solidFill>
                  <a:srgbClr val="FF0000"/>
                </a:solidFill>
                <a:latin typeface="Times New Roman" panose="02020603050405020304" pitchFamily="18" charset="0"/>
                <a:ea typeface="+mn-ea"/>
                <a:cs typeface="+mn-cs"/>
                <a:sym typeface="+mn-lt"/>
              </a:rPr>
              <a:t>或</a:t>
            </a:r>
            <a:r>
              <a:rPr lang="zh-CN" altLang="en-US" sz="2400" u="sng" dirty="0">
                <a:solidFill>
                  <a:srgbClr val="FF0000"/>
                </a:solidFill>
                <a:latin typeface="Times New Roman" panose="02020603050405020304" pitchFamily="18" charset="0"/>
                <a:ea typeface="+mn-ea"/>
                <a:cs typeface="+mn-cs"/>
                <a:sym typeface="+mn-lt"/>
              </a:rPr>
              <a:t>两者</a:t>
            </a:r>
            <a:r>
              <a:rPr lang="zh-CN" altLang="en-US" sz="2400" u="sng" dirty="0" smtClean="0">
                <a:solidFill>
                  <a:srgbClr val="FF0000"/>
                </a:solidFill>
                <a:latin typeface="Times New Roman" panose="02020603050405020304" pitchFamily="18" charset="0"/>
                <a:ea typeface="+mn-ea"/>
                <a:cs typeface="+mn-cs"/>
                <a:sym typeface="+mn-lt"/>
              </a:rPr>
              <a:t>同时</a:t>
            </a:r>
            <a:r>
              <a:rPr lang="zh-CN" altLang="en-US" sz="2400" u="sng" dirty="0">
                <a:solidFill>
                  <a:srgbClr val="FF0000"/>
                </a:solidFill>
                <a:latin typeface="Times New Roman" panose="02020603050405020304" pitchFamily="18" charset="0"/>
                <a:ea typeface="+mn-ea"/>
                <a:cs typeface="+mn-cs"/>
                <a:sym typeface="+mn-lt"/>
              </a:rPr>
              <a:t>都写。</a:t>
            </a:r>
          </a:p>
        </p:txBody>
      </p:sp>
      <p:sp>
        <p:nvSpPr>
          <p:cNvPr id="32" name="文本框 5"/>
          <p:cNvSpPr txBox="1">
            <a:spLocks noChangeArrowheads="1"/>
          </p:cNvSpPr>
          <p:nvPr/>
        </p:nvSpPr>
        <p:spPr bwMode="auto">
          <a:xfrm>
            <a:off x="0" y="266350"/>
            <a:ext cx="10810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研究论文摘要的写作</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一</a:t>
            </a:r>
            <a:r>
              <a:rPr lang="en-US" altLang="zh-CN" sz="2800" b="1" dirty="0">
                <a:solidFill>
                  <a:srgbClr val="00749F"/>
                </a:solidFill>
                <a:latin typeface="Times New Roman" panose="02020603050405020304" pitchFamily="18" charset="0"/>
                <a:cs typeface="+mn-ea"/>
                <a:sym typeface="+mn-lt"/>
              </a:rPr>
              <a:t>)Abstract of a Research Paper (I) </a:t>
            </a:r>
            <a:endParaRPr lang="zh-CN" altLang="en-US" sz="2800" b="1"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C68C7473-D1A0-CE49-86E5-C16F14688554}"/>
              </a:ext>
            </a:extLst>
          </p:cNvPr>
          <p:cNvGrpSpPr/>
          <p:nvPr/>
        </p:nvGrpSpPr>
        <p:grpSpPr>
          <a:xfrm>
            <a:off x="247038" y="789570"/>
            <a:ext cx="8668362" cy="659757"/>
            <a:chOff x="2277191" y="2390374"/>
            <a:chExt cx="1885508" cy="782839"/>
          </a:xfrm>
        </p:grpSpPr>
        <p:sp>
          <p:nvSpPr>
            <p:cNvPr id="7" name="圆角矩形 1">
              <a:extLst>
                <a:ext uri="{FF2B5EF4-FFF2-40B4-BE49-F238E27FC236}">
                  <a16:creationId xmlns:a16="http://schemas.microsoft.com/office/drawing/2014/main" id="{29F63BB0-15AE-3049-BB0A-2D6DECEE6499}"/>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00FCE578-ADF3-004D-AAA0-F83EBB4AAD49}"/>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2.5 </a:t>
              </a:r>
              <a:r>
                <a:rPr lang="zh-CN" altLang="en-US" sz="2800" dirty="0">
                  <a:solidFill>
                    <a:schemeClr val="bg1"/>
                  </a:solidFill>
                  <a:latin typeface="Times New Roman" panose="02020603050405020304" pitchFamily="18" charset="0"/>
                  <a:cs typeface="+mn-ea"/>
                  <a:sym typeface="+mn-lt"/>
                </a:rPr>
                <a:t>摘要的内容 </a:t>
              </a:r>
              <a:r>
                <a:rPr lang="en-US" altLang="zh-CN" sz="2800" dirty="0">
                  <a:solidFill>
                    <a:schemeClr val="bg1"/>
                  </a:solidFill>
                  <a:latin typeface="Times New Roman" panose="02020603050405020304" pitchFamily="18" charset="0"/>
                  <a:cs typeface="+mn-ea"/>
                  <a:sym typeface="+mn-lt"/>
                </a:rPr>
                <a:t>Content of Abstracts </a:t>
              </a:r>
            </a:p>
          </p:txBody>
        </p:sp>
      </p:grpSp>
      <p:sp>
        <p:nvSpPr>
          <p:cNvPr id="8" name="动作按钮: 后退或前一项 7">
            <a:hlinkClick r:id="rId3" action="ppaction://hlinksldjump" highlightClick="1"/>
            <a:extLst>
              <a:ext uri="{FF2B5EF4-FFF2-40B4-BE49-F238E27FC236}">
                <a16:creationId xmlns:a16="http://schemas.microsoft.com/office/drawing/2014/main" id="{143AE120-C8E0-487B-BBDD-DBC58D4D7B2A}"/>
              </a:ext>
            </a:extLst>
          </p:cNvPr>
          <p:cNvSpPr/>
          <p:nvPr/>
        </p:nvSpPr>
        <p:spPr>
          <a:xfrm>
            <a:off x="9696531" y="789569"/>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78662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 calcmode="lin" valueType="num">
                                      <p:cBhvr additive="base">
                                        <p:cTn id="7"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anim calcmode="lin" valueType="num">
                                      <p:cBhvr additive="base">
                                        <p:cTn id="11"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
                                            <p:txEl>
                                              <p:pRg st="2" end="2"/>
                                            </p:txEl>
                                          </p:spTgt>
                                        </p:tgtEl>
                                        <p:attrNameLst>
                                          <p:attrName>style.visibility</p:attrName>
                                        </p:attrNameLst>
                                      </p:cBhvr>
                                      <p:to>
                                        <p:strVal val="visible"/>
                                      </p:to>
                                    </p:set>
                                    <p:anim calcmode="lin" valueType="num">
                                      <p:cBhvr additive="base">
                                        <p:cTn id="15"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
                                            <p:txEl>
                                              <p:pRg st="3" end="3"/>
                                            </p:txEl>
                                          </p:spTgt>
                                        </p:tgtEl>
                                        <p:attrNameLst>
                                          <p:attrName>style.visibility</p:attrName>
                                        </p:attrNameLst>
                                      </p:cBhvr>
                                      <p:to>
                                        <p:strVal val="visible"/>
                                      </p:to>
                                    </p:set>
                                    <p:anim calcmode="lin" valueType="num">
                                      <p:cBhvr additive="base">
                                        <p:cTn id="19"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
                                            <p:txEl>
                                              <p:pRg st="4" end="4"/>
                                            </p:txEl>
                                          </p:spTgt>
                                        </p:tgtEl>
                                        <p:attrNameLst>
                                          <p:attrName>style.visibility</p:attrName>
                                        </p:attrNameLst>
                                      </p:cBhvr>
                                      <p:to>
                                        <p:strVal val="visible"/>
                                      </p:to>
                                    </p:set>
                                    <p:anim calcmode="lin" valueType="num">
                                      <p:cBhvr additive="base">
                                        <p:cTn id="25"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1">
                                            <p:txEl>
                                              <p:pRg st="5" end="5"/>
                                            </p:txEl>
                                          </p:spTgt>
                                        </p:tgtEl>
                                        <p:attrNameLst>
                                          <p:attrName>style.visibility</p:attrName>
                                        </p:attrNameLst>
                                      </p:cBhvr>
                                      <p:to>
                                        <p:strVal val="visible"/>
                                      </p:to>
                                    </p:set>
                                    <p:anim calcmode="lin" valueType="num">
                                      <p:cBhvr additive="base">
                                        <p:cTn id="29" dur="500" fill="hold"/>
                                        <p:tgtEl>
                                          <p:spTgt spid="5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1">
                                            <p:txEl>
                                              <p:pRg st="6" end="6"/>
                                            </p:txEl>
                                          </p:spTgt>
                                        </p:tgtEl>
                                        <p:attrNameLst>
                                          <p:attrName>style.visibility</p:attrName>
                                        </p:attrNameLst>
                                      </p:cBhvr>
                                      <p:to>
                                        <p:strVal val="visible"/>
                                      </p:to>
                                    </p:set>
                                    <p:anim calcmode="lin" valueType="num">
                                      <p:cBhvr additive="base">
                                        <p:cTn id="33" dur="500" fill="hold"/>
                                        <p:tgtEl>
                                          <p:spTgt spid="5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836246"/>
            <a:ext cx="12042200" cy="5632311"/>
          </a:xfrm>
          <a:prstGeom prst="rect">
            <a:avLst/>
          </a:prstGeom>
          <a:noFill/>
        </p:spPr>
        <p:txBody>
          <a:bodyPr wrap="square">
            <a:spAutoFit/>
          </a:bodyPr>
          <a:lstStyle/>
          <a:p>
            <a:pPr algn="just">
              <a:lnSpc>
                <a:spcPct val="150000"/>
              </a:lnSpc>
            </a:pPr>
            <a:r>
              <a:rPr lang="zh-CN" altLang="en-US" sz="2400" dirty="0">
                <a:latin typeface="Times New Roman" panose="02020603050405020304" pitchFamily="18" charset="0"/>
              </a:rPr>
              <a:t>西方教育的特点是课程内容强调学生参与及创新运用，因此，报告便成了常见的考核学生学习成果的方式，比如</a:t>
            </a:r>
            <a:r>
              <a:rPr lang="zh-CN" altLang="en-US" sz="2400" b="1" dirty="0">
                <a:solidFill>
                  <a:srgbClr val="FF0000"/>
                </a:solidFill>
                <a:latin typeface="Times New Roman" panose="02020603050405020304" pitchFamily="18" charset="0"/>
              </a:rPr>
              <a:t>实验报告、学期报告、专题报告</a:t>
            </a:r>
            <a:r>
              <a:rPr lang="zh-CN" altLang="en-US" sz="2400" b="1" dirty="0" smtClean="0">
                <a:solidFill>
                  <a:srgbClr val="FF0000"/>
                </a:solidFill>
                <a:latin typeface="Times New Roman" panose="02020603050405020304" pitchFamily="18" charset="0"/>
              </a:rPr>
              <a:t>、研究</a:t>
            </a:r>
            <a:r>
              <a:rPr lang="zh-CN" altLang="en-US" sz="2400" b="1" dirty="0">
                <a:solidFill>
                  <a:srgbClr val="FF0000"/>
                </a:solidFill>
                <a:latin typeface="Times New Roman" panose="02020603050405020304" pitchFamily="18" charset="0"/>
              </a:rPr>
              <a:t>报告及论文</a:t>
            </a:r>
            <a:r>
              <a:rPr lang="en-US" altLang="zh-CN" sz="2400" b="1" dirty="0">
                <a:solidFill>
                  <a:srgbClr val="FF0000"/>
                </a:solidFill>
                <a:latin typeface="Times New Roman" panose="02020603050405020304" pitchFamily="18" charset="0"/>
              </a:rPr>
              <a:t>(</a:t>
            </a:r>
            <a:r>
              <a:rPr lang="zh-CN" altLang="en-US" sz="2400" b="1" dirty="0">
                <a:solidFill>
                  <a:srgbClr val="FF0000"/>
                </a:solidFill>
                <a:latin typeface="Times New Roman" panose="02020603050405020304" pitchFamily="18" charset="0"/>
              </a:rPr>
              <a:t>含毕业论文</a:t>
            </a:r>
            <a:r>
              <a:rPr lang="en-US" altLang="zh-CN" sz="2400" b="1" dirty="0">
                <a:solidFill>
                  <a:srgbClr val="FF0000"/>
                </a:solidFill>
                <a:latin typeface="Times New Roman" panose="02020603050405020304" pitchFamily="18" charset="0"/>
              </a:rPr>
              <a:t>)</a:t>
            </a:r>
            <a:r>
              <a:rPr lang="zh-CN" altLang="en-US" sz="2400" dirty="0">
                <a:latin typeface="Times New Roman" panose="02020603050405020304" pitchFamily="18" charset="0"/>
              </a:rPr>
              <a:t>等。</a:t>
            </a:r>
          </a:p>
          <a:p>
            <a:pPr algn="just">
              <a:lnSpc>
                <a:spcPct val="150000"/>
              </a:lnSpc>
            </a:pPr>
            <a:r>
              <a:rPr lang="zh-CN" altLang="en-US" sz="2400" dirty="0">
                <a:latin typeface="Times New Roman" panose="02020603050405020304" pitchFamily="18" charset="0"/>
              </a:rPr>
              <a:t>研究报告和研究论文同我们之前介绍的习作文章</a:t>
            </a:r>
            <a:r>
              <a:rPr lang="en-US" altLang="zh-CN" sz="2400" dirty="0">
                <a:latin typeface="Times New Roman" panose="02020603050405020304" pitchFamily="18" charset="0"/>
              </a:rPr>
              <a:t>(</a:t>
            </a:r>
            <a:r>
              <a:rPr lang="en-US" altLang="zh-CN" sz="2400" i="1" u="sng" dirty="0">
                <a:latin typeface="Times New Roman" panose="02020603050405020304" pitchFamily="18" charset="0"/>
              </a:rPr>
              <a:t>Essay Writing</a:t>
            </a:r>
            <a:r>
              <a:rPr lang="en-US" altLang="zh-CN" sz="2400" dirty="0">
                <a:latin typeface="Times New Roman" panose="02020603050405020304" pitchFamily="18" charset="0"/>
              </a:rPr>
              <a:t>)</a:t>
            </a:r>
            <a:r>
              <a:rPr lang="zh-CN" altLang="en-US" sz="2400" dirty="0">
                <a:latin typeface="Times New Roman" panose="02020603050405020304" pitchFamily="18" charset="0"/>
              </a:rPr>
              <a:t>从写作过程到组织结构在原则上是一样的，只是它对某一领域的某一个方面要有</a:t>
            </a:r>
            <a:r>
              <a:rPr lang="zh-CN" altLang="en-US" sz="2400" dirty="0" smtClean="0">
                <a:latin typeface="Times New Roman" panose="02020603050405020304" pitchFamily="18" charset="0"/>
              </a:rPr>
              <a:t>较深入</a:t>
            </a:r>
            <a:r>
              <a:rPr lang="zh-CN" altLang="en-US" sz="2400" dirty="0">
                <a:latin typeface="Times New Roman" panose="02020603050405020304" pitchFamily="18" charset="0"/>
              </a:rPr>
              <a:t>的研究，因此篇幅更长，内容更丰富。按照西方高等院校的标准，习作文章字数一般在</a:t>
            </a:r>
            <a:r>
              <a:rPr lang="en-US" altLang="zh-CN" sz="2400" u="sng" dirty="0">
                <a:latin typeface="Times New Roman" panose="02020603050405020304" pitchFamily="18" charset="0"/>
              </a:rPr>
              <a:t>500</a:t>
            </a:r>
            <a:r>
              <a:rPr lang="zh-CN" altLang="en-US" sz="2400" dirty="0">
                <a:latin typeface="Times New Roman" panose="02020603050405020304" pitchFamily="18" charset="0"/>
              </a:rPr>
              <a:t>字左右，而研究论文一般要</a:t>
            </a:r>
            <a:r>
              <a:rPr lang="en-US" altLang="zh-CN" sz="2400" u="sng" dirty="0">
                <a:latin typeface="Times New Roman" panose="02020603050405020304" pitchFamily="18" charset="0"/>
              </a:rPr>
              <a:t>2000</a:t>
            </a:r>
            <a:r>
              <a:rPr lang="zh-CN" altLang="en-US" sz="2400" dirty="0">
                <a:latin typeface="Times New Roman" panose="02020603050405020304" pitchFamily="18" charset="0"/>
              </a:rPr>
              <a:t>字</a:t>
            </a:r>
            <a:r>
              <a:rPr lang="zh-CN" altLang="en-US" sz="2400" dirty="0" smtClean="0">
                <a:latin typeface="Times New Roman" panose="02020603050405020304" pitchFamily="18" charset="0"/>
              </a:rPr>
              <a:t>左右</a:t>
            </a:r>
            <a:r>
              <a:rPr lang="zh-CN" altLang="en-US" sz="2400" dirty="0">
                <a:latin typeface="Times New Roman" panose="02020603050405020304" pitchFamily="18" charset="0"/>
              </a:rPr>
              <a:t>；</a:t>
            </a:r>
            <a:r>
              <a:rPr lang="zh-CN" altLang="en-US" sz="2400" dirty="0" smtClean="0">
                <a:latin typeface="Times New Roman" panose="02020603050405020304" pitchFamily="18" charset="0"/>
              </a:rPr>
              <a:t>习作</a:t>
            </a:r>
            <a:r>
              <a:rPr lang="zh-CN" altLang="en-US" sz="2400" dirty="0">
                <a:latin typeface="Times New Roman" panose="02020603050405020304" pitchFamily="18" charset="0"/>
              </a:rPr>
              <a:t>文章一般不需要旁征博引，而研究论文引用的书本或文章一般不能少于</a:t>
            </a:r>
            <a:r>
              <a:rPr lang="zh-CN" altLang="en-US" sz="2400" u="sng" dirty="0">
                <a:latin typeface="Times New Roman" panose="02020603050405020304" pitchFamily="18" charset="0"/>
              </a:rPr>
              <a:t>八</a:t>
            </a:r>
            <a:r>
              <a:rPr lang="zh-CN" altLang="en-US" sz="2400" dirty="0">
                <a:latin typeface="Times New Roman" panose="02020603050405020304" pitchFamily="18" charset="0"/>
              </a:rPr>
              <a:t>个，而且其中 至少有两个来源必须是</a:t>
            </a:r>
            <a:r>
              <a:rPr lang="zh-CN" altLang="en-US" sz="2400" u="sng" dirty="0">
                <a:latin typeface="Times New Roman" panose="02020603050405020304" pitchFamily="18" charset="0"/>
              </a:rPr>
              <a:t>最近三年出版的</a:t>
            </a:r>
            <a:r>
              <a:rPr lang="zh-CN" altLang="en-US" sz="2400" dirty="0">
                <a:latin typeface="Times New Roman" panose="02020603050405020304" pitchFamily="18" charset="0"/>
              </a:rPr>
              <a:t>。</a:t>
            </a:r>
            <a:endParaRPr lang="en-US" altLang="zh-CN" sz="2400" dirty="0">
              <a:latin typeface="Times New Roman" panose="02020603050405020304" pitchFamily="18" charset="0"/>
            </a:endParaRPr>
          </a:p>
          <a:p>
            <a:pPr algn="just">
              <a:lnSpc>
                <a:spcPct val="150000"/>
              </a:lnSpc>
            </a:pPr>
            <a:r>
              <a:rPr lang="zh-CN" altLang="en-US" sz="2400" dirty="0">
                <a:latin typeface="Times New Roman" panose="02020603050405020304" pitchFamily="18" charset="0"/>
              </a:rPr>
              <a:t>研究论文的撰写是个较为复杂的过程。无论从题目的选择到论文的最后完稿，还是从材料的收集到文献的采用，都是学术研究能力的基本训练，也是各种学习技能的综合运用。</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799868" cy="652366"/>
          </a:xfrm>
        </p:spPr>
        <p:txBody>
          <a:bodyPr>
            <a:normAutofit/>
          </a:bodyPr>
          <a:lstStyle/>
          <a:p>
            <a:r>
              <a:rPr lang="en-US" altLang="zh-CN" dirty="0">
                <a:effectLst/>
              </a:rPr>
              <a:t>Research Report and Research Paper </a:t>
            </a:r>
            <a:endParaRPr lang="en-US" altLang="zh-CN" dirty="0"/>
          </a:p>
        </p:txBody>
      </p:sp>
    </p:spTree>
    <p:extLst>
      <p:ext uri="{BB962C8B-B14F-4D97-AF65-F5344CB8AC3E}">
        <p14:creationId xmlns:p14="http://schemas.microsoft.com/office/powerpoint/2010/main" val="2156379572"/>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663216"/>
            <a:ext cx="12192000" cy="5194784"/>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r>
              <a:rPr lang="zh-CN" altLang="en-US" sz="2400" dirty="0">
                <a:solidFill>
                  <a:schemeClr val="tx1"/>
                </a:solidFill>
                <a:latin typeface="Times New Roman" panose="02020603050405020304" pitchFamily="18" charset="0"/>
                <a:ea typeface="+mn-ea"/>
                <a:cs typeface="+mn-cs"/>
                <a:sym typeface="+mn-lt"/>
              </a:rPr>
              <a:t>请看下面的</a:t>
            </a:r>
            <a:r>
              <a:rPr lang="zh-CN" altLang="en-US" sz="2400" dirty="0" smtClean="0">
                <a:solidFill>
                  <a:schemeClr val="tx1"/>
                </a:solidFill>
                <a:latin typeface="Times New Roman" panose="02020603050405020304" pitchFamily="18" charset="0"/>
                <a:ea typeface="+mn-ea"/>
                <a:cs typeface="+mn-cs"/>
                <a:sym typeface="+mn-lt"/>
              </a:rPr>
              <a:t>实例</a:t>
            </a:r>
            <a:r>
              <a:rPr lang="zh-CN" altLang="en-US" sz="2400" dirty="0">
                <a:solidFill>
                  <a:schemeClr val="tx1"/>
                </a:solidFill>
                <a:latin typeface="Times New Roman" panose="02020603050405020304" pitchFamily="18" charset="0"/>
                <a:ea typeface="+mn-ea"/>
                <a:cs typeface="+mn-cs"/>
                <a:sym typeface="+mn-lt"/>
              </a:rPr>
              <a:t>：</a:t>
            </a:r>
            <a:r>
              <a:rPr lang="en-US" altLang="zh-CN" sz="2400" dirty="0" smtClean="0">
                <a:solidFill>
                  <a:schemeClr val="tx1"/>
                </a:solidFill>
                <a:latin typeface="Times New Roman" panose="02020603050405020304" pitchFamily="18" charset="0"/>
                <a:ea typeface="+mn-ea"/>
                <a:cs typeface="+mn-cs"/>
                <a:sym typeface="+mn-lt"/>
              </a:rPr>
              <a:t>(</a:t>
            </a:r>
            <a:r>
              <a:rPr lang="en-US" altLang="zh-CN" sz="2400" dirty="0">
                <a:solidFill>
                  <a:schemeClr val="tx1"/>
                </a:solidFill>
                <a:latin typeface="Times New Roman" panose="02020603050405020304" pitchFamily="18" charset="0"/>
                <a:ea typeface="+mn-ea"/>
                <a:cs typeface="+mn-cs"/>
                <a:sym typeface="+mn-lt"/>
              </a:rPr>
              <a:t>1)</a:t>
            </a:r>
            <a:br>
              <a:rPr lang="en-US" altLang="zh-CN" sz="2400" dirty="0">
                <a:solidFill>
                  <a:schemeClr val="tx1"/>
                </a:solidFill>
                <a:latin typeface="Times New Roman" panose="02020603050405020304" pitchFamily="18" charset="0"/>
                <a:ea typeface="+mn-ea"/>
                <a:cs typeface="+mn-cs"/>
                <a:sym typeface="+mn-lt"/>
              </a:rPr>
            </a:br>
            <a:r>
              <a:rPr lang="en-US" altLang="zh-CN" sz="2400" dirty="0">
                <a:solidFill>
                  <a:schemeClr val="tx1"/>
                </a:solidFill>
                <a:latin typeface="Times New Roman" panose="02020603050405020304" pitchFamily="18" charset="0"/>
                <a:ea typeface="+mn-ea"/>
                <a:cs typeface="+mn-cs"/>
                <a:sym typeface="+mn-lt"/>
              </a:rPr>
              <a:t>(A) This paper is intended to explore L2 lexical knowledge through multiple comparisons of </a:t>
            </a:r>
          </a:p>
          <a:p>
            <a:pPr algn="just"/>
            <a:r>
              <a:rPr lang="en-US" altLang="zh-CN" sz="2400" dirty="0">
                <a:solidFill>
                  <a:schemeClr val="tx1"/>
                </a:solidFill>
                <a:latin typeface="Times New Roman" panose="02020603050405020304" pitchFamily="18" charset="0"/>
                <a:ea typeface="+mn-ea"/>
                <a:cs typeface="+mn-cs"/>
                <a:sym typeface="+mn-lt"/>
              </a:rPr>
              <a:t>near-synonyms among L2 learner English, native English and Chinese within the model of Extended Units of Meaning. (B) Data shows that </a:t>
            </a:r>
            <a:r>
              <a:rPr lang="en-US" altLang="zh-CN" sz="2400" dirty="0" err="1">
                <a:solidFill>
                  <a:schemeClr val="tx1"/>
                </a:solidFill>
                <a:latin typeface="Times New Roman" panose="02020603050405020304" pitchFamily="18" charset="0"/>
                <a:ea typeface="+mn-ea"/>
                <a:cs typeface="+mn-cs"/>
                <a:sym typeface="+mn-lt"/>
              </a:rPr>
              <a:t>i</a:t>
            </a:r>
            <a:r>
              <a:rPr lang="en-US" altLang="zh-CN" sz="2400" dirty="0">
                <a:solidFill>
                  <a:schemeClr val="tx1"/>
                </a:solidFill>
                <a:latin typeface="Times New Roman" panose="02020603050405020304" pitchFamily="18" charset="0"/>
                <a:ea typeface="+mn-ea"/>
                <a:cs typeface="+mn-cs"/>
                <a:sym typeface="+mn-lt"/>
              </a:rPr>
              <a:t>) both L1 and L2 lexical items have their distinctive phraseology in terms of collocation, colligation, semantic preference and semantic prosody; ii) near- synonyms in native English differ markedly in phraseology and thus in communicative function; iii) L2 near-synonyms tend to have similar phraseology, which is highly congruent with their shared Chinese equivalents. (C) The results suggest that in communication lexical items convey meaning largely by their phraseological units and phraseological knowledge makes the leading part of lexical knowledge; L2 lexical knowledge is the product of the interaction between L1 and target language, where L1 phraseological knowledge is a significant source of implicit knowledge and has an important role to play in the development of L2 lexical knowledge. </a:t>
            </a:r>
          </a:p>
        </p:txBody>
      </p:sp>
      <p:sp>
        <p:nvSpPr>
          <p:cNvPr id="32" name="文本框 5"/>
          <p:cNvSpPr txBox="1">
            <a:spLocks noChangeArrowheads="1"/>
          </p:cNvSpPr>
          <p:nvPr/>
        </p:nvSpPr>
        <p:spPr bwMode="auto">
          <a:xfrm>
            <a:off x="0" y="266350"/>
            <a:ext cx="1119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研究论文摘要的写作</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一</a:t>
            </a:r>
            <a:r>
              <a:rPr lang="en-US" altLang="zh-CN" sz="2800" b="1" dirty="0">
                <a:solidFill>
                  <a:srgbClr val="00749F"/>
                </a:solidFill>
                <a:latin typeface="Times New Roman" panose="02020603050405020304" pitchFamily="18" charset="0"/>
                <a:cs typeface="+mn-ea"/>
                <a:sym typeface="+mn-lt"/>
              </a:rPr>
              <a:t>)Abstract of a Research Paper (I) </a:t>
            </a:r>
            <a:endParaRPr lang="zh-CN" altLang="en-US" sz="2800" b="1"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C68C7473-D1A0-CE49-86E5-C16F14688554}"/>
              </a:ext>
            </a:extLst>
          </p:cNvPr>
          <p:cNvGrpSpPr/>
          <p:nvPr/>
        </p:nvGrpSpPr>
        <p:grpSpPr>
          <a:xfrm>
            <a:off x="247038" y="789570"/>
            <a:ext cx="8668362" cy="659757"/>
            <a:chOff x="2277191" y="2390374"/>
            <a:chExt cx="1885508" cy="782839"/>
          </a:xfrm>
        </p:grpSpPr>
        <p:sp>
          <p:nvSpPr>
            <p:cNvPr id="7" name="圆角矩形 1">
              <a:extLst>
                <a:ext uri="{FF2B5EF4-FFF2-40B4-BE49-F238E27FC236}">
                  <a16:creationId xmlns:a16="http://schemas.microsoft.com/office/drawing/2014/main" id="{29F63BB0-15AE-3049-BB0A-2D6DECEE6499}"/>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00FCE578-ADF3-004D-AAA0-F83EBB4AAD49}"/>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2.5 </a:t>
              </a:r>
              <a:r>
                <a:rPr lang="zh-CN" altLang="en-US" sz="2800" dirty="0">
                  <a:solidFill>
                    <a:schemeClr val="bg1"/>
                  </a:solidFill>
                  <a:latin typeface="Times New Roman" panose="02020603050405020304" pitchFamily="18" charset="0"/>
                  <a:cs typeface="+mn-ea"/>
                  <a:sym typeface="+mn-lt"/>
                </a:rPr>
                <a:t>摘要的内容 </a:t>
              </a:r>
              <a:r>
                <a:rPr lang="en-US" altLang="zh-CN" sz="2800" dirty="0">
                  <a:solidFill>
                    <a:schemeClr val="bg1"/>
                  </a:solidFill>
                  <a:latin typeface="Times New Roman" panose="02020603050405020304" pitchFamily="18" charset="0"/>
                  <a:cs typeface="+mn-ea"/>
                  <a:sym typeface="+mn-lt"/>
                </a:rPr>
                <a:t>Content of Abstracts </a:t>
              </a:r>
            </a:p>
          </p:txBody>
        </p:sp>
      </p:grpSp>
    </p:spTree>
    <p:extLst>
      <p:ext uri="{BB962C8B-B14F-4D97-AF65-F5344CB8AC3E}">
        <p14:creationId xmlns:p14="http://schemas.microsoft.com/office/powerpoint/2010/main" val="1138075131"/>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663216"/>
            <a:ext cx="12192000" cy="5194784"/>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r>
              <a:rPr lang="zh-CN" altLang="en-US" sz="2400" dirty="0">
                <a:solidFill>
                  <a:schemeClr val="tx1"/>
                </a:solidFill>
                <a:latin typeface="Times New Roman" panose="02020603050405020304" pitchFamily="18" charset="0"/>
                <a:ea typeface="+mn-ea"/>
                <a:cs typeface="+mn-cs"/>
                <a:sym typeface="+mn-lt"/>
              </a:rPr>
              <a:t>对应的汉语摘要</a:t>
            </a:r>
            <a:r>
              <a:rPr lang="zh-CN" altLang="en-US" sz="2400" dirty="0" smtClean="0">
                <a:solidFill>
                  <a:schemeClr val="tx1"/>
                </a:solidFill>
                <a:latin typeface="Times New Roman" panose="02020603050405020304" pitchFamily="18" charset="0"/>
                <a:ea typeface="+mn-ea"/>
                <a:cs typeface="+mn-cs"/>
                <a:sym typeface="+mn-lt"/>
              </a:rPr>
              <a:t>为</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pPr algn="just"/>
            <a:r>
              <a:rPr lang="en-US" altLang="zh-CN" sz="2400" dirty="0">
                <a:solidFill>
                  <a:schemeClr val="tx1"/>
                </a:solidFill>
                <a:latin typeface="Times New Roman" panose="02020603050405020304" pitchFamily="18" charset="0"/>
                <a:ea typeface="+mn-ea"/>
                <a:cs typeface="+mn-cs"/>
                <a:sym typeface="+mn-lt"/>
              </a:rPr>
              <a:t>(A)</a:t>
            </a:r>
            <a:r>
              <a:rPr lang="zh-CN" altLang="en-US" sz="2400" dirty="0">
                <a:solidFill>
                  <a:schemeClr val="tx1"/>
                </a:solidFill>
                <a:latin typeface="Times New Roman" panose="02020603050405020304" pitchFamily="18" charset="0"/>
                <a:ea typeface="+mn-ea"/>
                <a:cs typeface="+mn-cs"/>
                <a:sym typeface="+mn-lt"/>
              </a:rPr>
              <a:t>本文以短语学理论为框架，以英、汉本族语为参照，以中国学生英语写作中的近义词为对象，考察二语词语知识特征及其影响因素。</a:t>
            </a:r>
            <a:r>
              <a:rPr lang="en-US" altLang="zh-CN" sz="2400" dirty="0">
                <a:solidFill>
                  <a:schemeClr val="tx1"/>
                </a:solidFill>
                <a:latin typeface="Times New Roman" panose="02020603050405020304" pitchFamily="18" charset="0"/>
                <a:ea typeface="+mn-ea"/>
                <a:cs typeface="+mn-cs"/>
                <a:sym typeface="+mn-lt"/>
              </a:rPr>
              <a:t>(B)</a:t>
            </a:r>
            <a:r>
              <a:rPr lang="zh-CN" altLang="en-US" sz="2400" dirty="0">
                <a:solidFill>
                  <a:schemeClr val="tx1"/>
                </a:solidFill>
                <a:latin typeface="Times New Roman" panose="02020603050405020304" pitchFamily="18" charset="0"/>
                <a:ea typeface="+mn-ea"/>
                <a:cs typeface="+mn-cs"/>
                <a:sym typeface="+mn-lt"/>
              </a:rPr>
              <a:t>数据</a:t>
            </a:r>
            <a:r>
              <a:rPr lang="zh-CN" altLang="en-US" sz="2400" dirty="0" smtClean="0">
                <a:solidFill>
                  <a:schemeClr val="tx1"/>
                </a:solidFill>
                <a:latin typeface="Times New Roman" panose="02020603050405020304" pitchFamily="18" charset="0"/>
                <a:ea typeface="+mn-ea"/>
                <a:cs typeface="+mn-cs"/>
                <a:sym typeface="+mn-lt"/>
              </a:rPr>
              <a:t>表明</a:t>
            </a:r>
            <a:r>
              <a:rPr lang="zh-CN" altLang="en-US" sz="2400" dirty="0">
                <a:solidFill>
                  <a:schemeClr val="tx1"/>
                </a:solidFill>
                <a:latin typeface="Times New Roman" panose="02020603050405020304" pitchFamily="18" charset="0"/>
                <a:ea typeface="+mn-ea"/>
                <a:cs typeface="+mn-cs"/>
                <a:sym typeface="+mn-lt"/>
              </a:rPr>
              <a:t>：</a:t>
            </a:r>
            <a:r>
              <a:rPr lang="en-US" altLang="zh-CN" sz="2400" dirty="0" smtClean="0">
                <a:solidFill>
                  <a:schemeClr val="tx1"/>
                </a:solidFill>
                <a:latin typeface="Times New Roman" panose="02020603050405020304" pitchFamily="18" charset="0"/>
                <a:ea typeface="+mn-ea"/>
                <a:cs typeface="+mn-cs"/>
                <a:sym typeface="+mn-lt"/>
              </a:rPr>
              <a:t>1</a:t>
            </a:r>
            <a:r>
              <a:rPr lang="zh-CN" altLang="en-US" sz="2400" dirty="0">
                <a:solidFill>
                  <a:schemeClr val="tx1"/>
                </a:solidFill>
                <a:latin typeface="Times New Roman" panose="02020603050405020304" pitchFamily="18" charset="0"/>
                <a:ea typeface="+mn-ea"/>
                <a:cs typeface="+mn-cs"/>
                <a:sym typeface="+mn-lt"/>
              </a:rPr>
              <a:t>交际中的词语有其特定的搭配、类联接和语义倾向，趋于构筑特定的语义</a:t>
            </a:r>
            <a:r>
              <a:rPr lang="zh-CN" altLang="en-US" sz="2400" dirty="0" smtClean="0">
                <a:solidFill>
                  <a:schemeClr val="tx1"/>
                </a:solidFill>
                <a:latin typeface="Times New Roman" panose="02020603050405020304" pitchFamily="18" charset="0"/>
                <a:ea typeface="+mn-ea"/>
                <a:cs typeface="+mn-cs"/>
                <a:sym typeface="+mn-lt"/>
              </a:rPr>
              <a:t>韵</a:t>
            </a:r>
            <a:r>
              <a:rPr lang="zh-CN" altLang="en-US" sz="2400" dirty="0">
                <a:solidFill>
                  <a:schemeClr val="tx1"/>
                </a:solidFill>
                <a:latin typeface="Times New Roman" panose="02020603050405020304" pitchFamily="18" charset="0"/>
                <a:ea typeface="+mn-ea"/>
                <a:cs typeface="+mn-cs"/>
                <a:sym typeface="+mn-lt"/>
              </a:rPr>
              <a:t>；</a:t>
            </a:r>
            <a:r>
              <a:rPr lang="en-US" altLang="zh-CN" sz="2400" dirty="0" smtClean="0">
                <a:solidFill>
                  <a:schemeClr val="tx1"/>
                </a:solidFill>
                <a:latin typeface="Times New Roman" panose="02020603050405020304" pitchFamily="18" charset="0"/>
                <a:ea typeface="+mn-ea"/>
                <a:cs typeface="+mn-cs"/>
                <a:sym typeface="+mn-lt"/>
              </a:rPr>
              <a:t>2</a:t>
            </a:r>
            <a:r>
              <a:rPr lang="zh-CN" altLang="en-US" sz="2400" dirty="0">
                <a:solidFill>
                  <a:schemeClr val="tx1"/>
                </a:solidFill>
                <a:latin typeface="Times New Roman" panose="02020603050405020304" pitchFamily="18" charset="0"/>
                <a:ea typeface="+mn-ea"/>
                <a:cs typeface="+mn-cs"/>
                <a:sym typeface="+mn-lt"/>
              </a:rPr>
              <a:t>本族语近义词在上述短语</a:t>
            </a:r>
            <a:r>
              <a:rPr lang="zh-CN" altLang="en-US" sz="2400" dirty="0" smtClean="0">
                <a:solidFill>
                  <a:schemeClr val="tx1"/>
                </a:solidFill>
                <a:latin typeface="Times New Roman" panose="02020603050405020304" pitchFamily="18" charset="0"/>
                <a:ea typeface="+mn-ea"/>
                <a:cs typeface="+mn-cs"/>
                <a:sym typeface="+mn-lt"/>
              </a:rPr>
              <a:t>单位</a:t>
            </a:r>
            <a:r>
              <a:rPr lang="zh-CN" altLang="en-US" sz="2400" dirty="0">
                <a:solidFill>
                  <a:schemeClr val="tx1"/>
                </a:solidFill>
                <a:latin typeface="Times New Roman" panose="02020603050405020304" pitchFamily="18" charset="0"/>
                <a:ea typeface="+mn-ea"/>
                <a:cs typeface="+mn-cs"/>
                <a:sym typeface="+mn-lt"/>
              </a:rPr>
              <a:t>要素特征上存在差异，可实现不同的意义和交际</a:t>
            </a:r>
            <a:r>
              <a:rPr lang="zh-CN" altLang="en-US" sz="2400" dirty="0" smtClean="0">
                <a:solidFill>
                  <a:schemeClr val="tx1"/>
                </a:solidFill>
                <a:latin typeface="Times New Roman" panose="02020603050405020304" pitchFamily="18" charset="0"/>
                <a:ea typeface="+mn-ea"/>
                <a:cs typeface="+mn-cs"/>
                <a:sym typeface="+mn-lt"/>
              </a:rPr>
              <a:t>目的</a:t>
            </a:r>
            <a:r>
              <a:rPr lang="zh-CN" altLang="en-US" sz="2400" dirty="0">
                <a:solidFill>
                  <a:schemeClr val="tx1"/>
                </a:solidFill>
                <a:latin typeface="Times New Roman" panose="02020603050405020304" pitchFamily="18" charset="0"/>
                <a:ea typeface="+mn-ea"/>
                <a:cs typeface="+mn-cs"/>
                <a:sym typeface="+mn-lt"/>
              </a:rPr>
              <a:t>；</a:t>
            </a:r>
            <a:r>
              <a:rPr lang="en-US" altLang="zh-CN" sz="2400" dirty="0" smtClean="0">
                <a:solidFill>
                  <a:schemeClr val="tx1"/>
                </a:solidFill>
                <a:latin typeface="Times New Roman" panose="02020603050405020304" pitchFamily="18" charset="0"/>
                <a:ea typeface="+mn-ea"/>
                <a:cs typeface="+mn-cs"/>
                <a:sym typeface="+mn-lt"/>
              </a:rPr>
              <a:t>3</a:t>
            </a:r>
            <a:r>
              <a:rPr lang="zh-CN" altLang="en-US" sz="2400" dirty="0">
                <a:solidFill>
                  <a:schemeClr val="tx1"/>
                </a:solidFill>
                <a:latin typeface="Times New Roman" panose="02020603050405020304" pitchFamily="18" charset="0"/>
                <a:ea typeface="+mn-ea"/>
                <a:cs typeface="+mn-cs"/>
                <a:sym typeface="+mn-lt"/>
              </a:rPr>
              <a:t>学习者英语近义词的短语</a:t>
            </a:r>
            <a:r>
              <a:rPr lang="zh-CN" altLang="en-US" sz="2400" dirty="0" smtClean="0">
                <a:solidFill>
                  <a:schemeClr val="tx1"/>
                </a:solidFill>
                <a:latin typeface="Times New Roman" panose="02020603050405020304" pitchFamily="18" charset="0"/>
                <a:ea typeface="+mn-ea"/>
                <a:cs typeface="+mn-cs"/>
                <a:sym typeface="+mn-lt"/>
              </a:rPr>
              <a:t>单位要素</a:t>
            </a:r>
            <a:r>
              <a:rPr lang="zh-CN" altLang="en-US" sz="2400" dirty="0">
                <a:solidFill>
                  <a:schemeClr val="tx1"/>
                </a:solidFill>
                <a:latin typeface="Times New Roman" panose="02020603050405020304" pitchFamily="18" charset="0"/>
                <a:ea typeface="+mn-ea"/>
                <a:cs typeface="+mn-cs"/>
                <a:sym typeface="+mn-lt"/>
              </a:rPr>
              <a:t>特征趋于相同，与英语本族语差异明显，而与共享汉语对等词的短语单位趋于一致。 </a:t>
            </a:r>
            <a:r>
              <a:rPr lang="en-US" altLang="zh-CN" sz="2400" dirty="0">
                <a:solidFill>
                  <a:schemeClr val="tx1"/>
                </a:solidFill>
                <a:latin typeface="Times New Roman" panose="02020603050405020304" pitchFamily="18" charset="0"/>
                <a:ea typeface="+mn-ea"/>
                <a:cs typeface="+mn-cs"/>
                <a:sym typeface="+mn-lt"/>
              </a:rPr>
              <a:t>(C)</a:t>
            </a:r>
            <a:r>
              <a:rPr lang="zh-CN" altLang="en-US" sz="2400" dirty="0">
                <a:solidFill>
                  <a:schemeClr val="tx1"/>
                </a:solidFill>
                <a:latin typeface="Times New Roman" panose="02020603050405020304" pitchFamily="18" charset="0"/>
                <a:ea typeface="+mn-ea"/>
                <a:cs typeface="+mn-cs"/>
                <a:sym typeface="+mn-lt"/>
              </a:rPr>
              <a:t>分析发现交际中的词语知识主要是词语的短语单位知识，词通过构建短语单位来</a:t>
            </a:r>
            <a:r>
              <a:rPr lang="zh-CN" altLang="en-US" sz="2400" dirty="0" smtClean="0">
                <a:solidFill>
                  <a:schemeClr val="tx1"/>
                </a:solidFill>
                <a:latin typeface="Times New Roman" panose="02020603050405020304" pitchFamily="18" charset="0"/>
                <a:ea typeface="+mn-ea"/>
                <a:cs typeface="+mn-cs"/>
                <a:sym typeface="+mn-lt"/>
              </a:rPr>
              <a:t>承载</a:t>
            </a:r>
            <a:r>
              <a:rPr lang="zh-CN" altLang="en-US" sz="2400" dirty="0">
                <a:solidFill>
                  <a:schemeClr val="tx1"/>
                </a:solidFill>
                <a:latin typeface="Times New Roman" panose="02020603050405020304" pitchFamily="18" charset="0"/>
                <a:ea typeface="+mn-ea"/>
                <a:cs typeface="+mn-cs"/>
                <a:sym typeface="+mn-lt"/>
              </a:rPr>
              <a:t>意义是二语词语知识的</a:t>
            </a:r>
            <a:r>
              <a:rPr lang="zh-CN" altLang="en-US" sz="2400" dirty="0" smtClean="0">
                <a:solidFill>
                  <a:schemeClr val="tx1"/>
                </a:solidFill>
                <a:latin typeface="Times New Roman" panose="02020603050405020304" pitchFamily="18" charset="0"/>
                <a:ea typeface="+mn-ea"/>
                <a:cs typeface="+mn-cs"/>
                <a:sym typeface="+mn-lt"/>
              </a:rPr>
              <a:t>基础</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二</a:t>
            </a:r>
            <a:r>
              <a:rPr lang="zh-CN" altLang="en-US" sz="2400" dirty="0">
                <a:solidFill>
                  <a:schemeClr val="tx1"/>
                </a:solidFill>
                <a:latin typeface="Times New Roman" panose="02020603050405020304" pitchFamily="18" charset="0"/>
                <a:ea typeface="+mn-ea"/>
                <a:cs typeface="+mn-cs"/>
                <a:sym typeface="+mn-lt"/>
              </a:rPr>
              <a:t>语词语知识是母语和目标语知识共同作用的结果，</a:t>
            </a:r>
            <a:r>
              <a:rPr lang="zh-CN" altLang="en-US" sz="2400" dirty="0" smtClean="0">
                <a:solidFill>
                  <a:schemeClr val="tx1"/>
                </a:solidFill>
                <a:latin typeface="Times New Roman" panose="02020603050405020304" pitchFamily="18" charset="0"/>
                <a:ea typeface="+mn-ea"/>
                <a:cs typeface="+mn-cs"/>
                <a:sym typeface="+mn-lt"/>
              </a:rPr>
              <a:t>母语短语</a:t>
            </a:r>
            <a:r>
              <a:rPr lang="zh-CN" altLang="en-US" sz="2400" dirty="0">
                <a:solidFill>
                  <a:schemeClr val="tx1"/>
                </a:solidFill>
                <a:latin typeface="Times New Roman" panose="02020603050405020304" pitchFamily="18" charset="0"/>
                <a:ea typeface="+mn-ea"/>
                <a:cs typeface="+mn-cs"/>
                <a:sym typeface="+mn-lt"/>
              </a:rPr>
              <a:t>知识是重要的隐性知识源，影响着二语词语知识体系构建。</a:t>
            </a:r>
            <a:endParaRPr lang="en-US" altLang="zh-CN" sz="2400" dirty="0">
              <a:solidFill>
                <a:schemeClr val="tx1"/>
              </a:solidFill>
              <a:latin typeface="Times New Roman" panose="02020603050405020304" pitchFamily="18" charset="0"/>
              <a:ea typeface="+mn-ea"/>
              <a:cs typeface="+mn-cs"/>
              <a:sym typeface="+mn-lt"/>
            </a:endParaRPr>
          </a:p>
          <a:p>
            <a:pPr algn="just"/>
            <a:r>
              <a:rPr lang="zh-CN" altLang="en-US" sz="2400" dirty="0">
                <a:solidFill>
                  <a:schemeClr val="tx1"/>
                </a:solidFill>
                <a:latin typeface="Times New Roman" panose="02020603050405020304" pitchFamily="18" charset="0"/>
                <a:ea typeface="+mn-ea"/>
                <a:cs typeface="+mn-cs"/>
                <a:sym typeface="+mn-lt"/>
              </a:rPr>
              <a:t> </a:t>
            </a:r>
            <a:endParaRPr lang="en-US" altLang="zh-CN" sz="2400" dirty="0">
              <a:solidFill>
                <a:schemeClr val="tx1"/>
              </a:solidFill>
              <a:latin typeface="Times New Roman" panose="02020603050405020304" pitchFamily="18" charset="0"/>
              <a:ea typeface="+mn-ea"/>
              <a:cs typeface="+mn-cs"/>
              <a:sym typeface="+mn-lt"/>
            </a:endParaRPr>
          </a:p>
          <a:p>
            <a:r>
              <a:rPr lang="zh-CN" altLang="en-US" sz="2400" dirty="0">
                <a:solidFill>
                  <a:schemeClr val="tx1"/>
                </a:solidFill>
                <a:latin typeface="Times New Roman" panose="02020603050405020304" pitchFamily="18" charset="0"/>
                <a:ea typeface="+mn-ea"/>
                <a:cs typeface="+mn-cs"/>
                <a:sym typeface="+mn-lt"/>
              </a:rPr>
              <a:t>        该论文的标题是“短语学视角下的二语词语知识研究”，英文摘要共</a:t>
            </a:r>
            <a:r>
              <a:rPr lang="en-US" altLang="zh-CN" sz="2400" dirty="0">
                <a:solidFill>
                  <a:schemeClr val="tx1"/>
                </a:solidFill>
                <a:latin typeface="Times New Roman" panose="02020603050405020304" pitchFamily="18" charset="0"/>
                <a:ea typeface="+mn-ea"/>
                <a:cs typeface="+mn-cs"/>
                <a:sym typeface="+mn-lt"/>
              </a:rPr>
              <a:t>151</a:t>
            </a:r>
            <a:r>
              <a:rPr lang="zh-CN" altLang="en-US" sz="2400" dirty="0">
                <a:solidFill>
                  <a:schemeClr val="tx1"/>
                </a:solidFill>
                <a:latin typeface="Times New Roman" panose="02020603050405020304" pitchFamily="18" charset="0"/>
                <a:ea typeface="+mn-ea"/>
                <a:cs typeface="+mn-cs"/>
                <a:sym typeface="+mn-lt"/>
              </a:rPr>
              <a:t>个字，</a:t>
            </a:r>
            <a:r>
              <a:rPr lang="zh-CN" altLang="en-US" sz="2400" b="1" dirty="0">
                <a:solidFill>
                  <a:srgbClr val="FF0000"/>
                </a:solidFill>
                <a:latin typeface="Times New Roman" panose="02020603050405020304" pitchFamily="18" charset="0"/>
                <a:ea typeface="+mn-ea"/>
                <a:cs typeface="+mn-cs"/>
                <a:sym typeface="+mn-lt"/>
              </a:rPr>
              <a:t>按第二模式</a:t>
            </a:r>
            <a:r>
              <a:rPr lang="en-US" altLang="zh-CN" sz="2400" b="1" dirty="0">
                <a:solidFill>
                  <a:srgbClr val="FF0000"/>
                </a:solidFill>
                <a:latin typeface="Times New Roman" panose="02020603050405020304" pitchFamily="18" charset="0"/>
                <a:ea typeface="+mn-ea"/>
                <a:cs typeface="+mn-cs"/>
                <a:sym typeface="+mn-lt"/>
              </a:rPr>
              <a:t>(</a:t>
            </a:r>
            <a:r>
              <a:rPr lang="zh-CN" altLang="en-US" sz="2400" b="1" dirty="0">
                <a:solidFill>
                  <a:srgbClr val="FF0000"/>
                </a:solidFill>
                <a:latin typeface="Times New Roman" panose="02020603050405020304" pitchFamily="18" charset="0"/>
                <a:ea typeface="+mn-ea"/>
                <a:cs typeface="+mn-cs"/>
                <a:sym typeface="+mn-lt"/>
              </a:rPr>
              <a:t>简约式</a:t>
            </a:r>
            <a:r>
              <a:rPr lang="en-US" altLang="zh-CN" sz="2400" b="1" dirty="0">
                <a:solidFill>
                  <a:srgbClr val="FF0000"/>
                </a:solidFill>
                <a:latin typeface="Times New Roman" panose="02020603050405020304" pitchFamily="18" charset="0"/>
                <a:ea typeface="+mn-ea"/>
                <a:cs typeface="+mn-cs"/>
                <a:sym typeface="+mn-lt"/>
              </a:rPr>
              <a:t>)</a:t>
            </a:r>
            <a:r>
              <a:rPr lang="zh-CN" altLang="en-US" sz="2400" b="1" dirty="0">
                <a:solidFill>
                  <a:srgbClr val="FF0000"/>
                </a:solidFill>
                <a:latin typeface="Times New Roman" panose="02020603050405020304" pitchFamily="18" charset="0"/>
                <a:ea typeface="+mn-ea"/>
                <a:cs typeface="+mn-cs"/>
                <a:sym typeface="+mn-lt"/>
              </a:rPr>
              <a:t>撰写</a:t>
            </a:r>
            <a:r>
              <a:rPr lang="en-US" altLang="zh-CN" sz="2400" b="1" dirty="0">
                <a:solidFill>
                  <a:srgbClr val="FF0000"/>
                </a:solidFill>
                <a:latin typeface="Times New Roman" panose="02020603050405020304" pitchFamily="18" charset="0"/>
                <a:ea typeface="+mn-ea"/>
                <a:cs typeface="+mn-cs"/>
                <a:sym typeface="+mn-lt"/>
              </a:rPr>
              <a:t>(A</a:t>
            </a:r>
            <a:r>
              <a:rPr lang="zh-CN" altLang="en-US" sz="2400" b="1" dirty="0">
                <a:solidFill>
                  <a:srgbClr val="FF0000"/>
                </a:solidFill>
                <a:latin typeface="Times New Roman" panose="02020603050405020304" pitchFamily="18" charset="0"/>
                <a:ea typeface="+mn-ea"/>
                <a:cs typeface="+mn-cs"/>
                <a:sym typeface="+mn-lt"/>
              </a:rPr>
              <a:t>、</a:t>
            </a:r>
            <a:r>
              <a:rPr lang="en-US" altLang="zh-CN" sz="2400" b="1" dirty="0">
                <a:solidFill>
                  <a:srgbClr val="FF0000"/>
                </a:solidFill>
                <a:latin typeface="Times New Roman" panose="02020603050405020304" pitchFamily="18" charset="0"/>
                <a:ea typeface="+mn-ea"/>
                <a:cs typeface="+mn-cs"/>
                <a:sym typeface="+mn-lt"/>
              </a:rPr>
              <a:t>B</a:t>
            </a:r>
            <a:r>
              <a:rPr lang="zh-CN" altLang="en-US" sz="2400" b="1" dirty="0">
                <a:solidFill>
                  <a:srgbClr val="FF0000"/>
                </a:solidFill>
                <a:latin typeface="Times New Roman" panose="02020603050405020304" pitchFamily="18" charset="0"/>
                <a:ea typeface="+mn-ea"/>
                <a:cs typeface="+mn-cs"/>
                <a:sym typeface="+mn-lt"/>
              </a:rPr>
              <a:t>、</a:t>
            </a:r>
            <a:r>
              <a:rPr lang="en-US" altLang="zh-CN" sz="2400" b="1" dirty="0">
                <a:solidFill>
                  <a:srgbClr val="FF0000"/>
                </a:solidFill>
                <a:latin typeface="Times New Roman" panose="02020603050405020304" pitchFamily="18" charset="0"/>
                <a:ea typeface="+mn-ea"/>
                <a:cs typeface="+mn-cs"/>
                <a:sym typeface="+mn-lt"/>
              </a:rPr>
              <a:t>C</a:t>
            </a:r>
            <a:r>
              <a:rPr lang="zh-CN" altLang="en-US" sz="2400" b="1" dirty="0">
                <a:solidFill>
                  <a:srgbClr val="FF0000"/>
                </a:solidFill>
                <a:latin typeface="Times New Roman" panose="02020603050405020304" pitchFamily="18" charset="0"/>
                <a:ea typeface="+mn-ea"/>
                <a:cs typeface="+mn-cs"/>
                <a:sym typeface="+mn-lt"/>
              </a:rPr>
              <a:t>为笔者所加</a:t>
            </a:r>
            <a:r>
              <a:rPr lang="en-US" altLang="zh-CN" sz="2400" b="1" dirty="0">
                <a:solidFill>
                  <a:srgbClr val="FF0000"/>
                </a:solidFill>
                <a:latin typeface="Times New Roman" panose="02020603050405020304" pitchFamily="18" charset="0"/>
                <a:ea typeface="+mn-ea"/>
                <a:cs typeface="+mn-cs"/>
                <a:sym typeface="+mn-lt"/>
              </a:rPr>
              <a:t>)</a:t>
            </a:r>
            <a:r>
              <a:rPr lang="zh-CN" altLang="en-US" sz="2400" b="1" dirty="0">
                <a:solidFill>
                  <a:srgbClr val="FF0000"/>
                </a:solidFill>
                <a:latin typeface="Times New Roman" panose="02020603050405020304" pitchFamily="18" charset="0"/>
                <a:ea typeface="+mn-ea"/>
                <a:cs typeface="+mn-cs"/>
                <a:sym typeface="+mn-lt"/>
              </a:rPr>
              <a:t>，其中</a:t>
            </a:r>
            <a:r>
              <a:rPr lang="en-US" altLang="zh-CN" sz="2400" b="1" dirty="0">
                <a:solidFill>
                  <a:srgbClr val="FF0000"/>
                </a:solidFill>
                <a:latin typeface="Times New Roman" panose="02020603050405020304" pitchFamily="18" charset="0"/>
                <a:ea typeface="+mn-ea"/>
                <a:cs typeface="+mn-cs"/>
                <a:sym typeface="+mn-lt"/>
              </a:rPr>
              <a:t>(A)</a:t>
            </a:r>
            <a:r>
              <a:rPr lang="zh-CN" altLang="en-US" sz="2400" b="1" dirty="0">
                <a:solidFill>
                  <a:srgbClr val="FF0000"/>
                </a:solidFill>
                <a:latin typeface="Times New Roman" panose="02020603050405020304" pitchFamily="18" charset="0"/>
                <a:ea typeface="+mn-ea"/>
                <a:cs typeface="+mn-cs"/>
                <a:sym typeface="+mn-lt"/>
              </a:rPr>
              <a:t>说明研究的目的和方法</a:t>
            </a:r>
            <a:r>
              <a:rPr lang="en-US" altLang="zh-CN" sz="2400" b="1" dirty="0">
                <a:solidFill>
                  <a:srgbClr val="FF0000"/>
                </a:solidFill>
                <a:latin typeface="Times New Roman" panose="02020603050405020304" pitchFamily="18" charset="0"/>
                <a:ea typeface="+mn-ea"/>
                <a:cs typeface="+mn-cs"/>
                <a:sym typeface="+mn-lt"/>
              </a:rPr>
              <a:t>; (B)</a:t>
            </a:r>
            <a:r>
              <a:rPr lang="zh-CN" altLang="en-US" sz="2400" b="1" dirty="0">
                <a:solidFill>
                  <a:srgbClr val="FF0000"/>
                </a:solidFill>
                <a:latin typeface="Times New Roman" panose="02020603050405020304" pitchFamily="18" charset="0"/>
                <a:ea typeface="+mn-ea"/>
                <a:cs typeface="+mn-cs"/>
                <a:sym typeface="+mn-lt"/>
              </a:rPr>
              <a:t>是研究的结果</a:t>
            </a:r>
            <a:r>
              <a:rPr lang="en-US" altLang="zh-CN" sz="2400" b="1" dirty="0">
                <a:solidFill>
                  <a:srgbClr val="FF0000"/>
                </a:solidFill>
                <a:latin typeface="Times New Roman" panose="02020603050405020304" pitchFamily="18" charset="0"/>
                <a:ea typeface="+mn-ea"/>
                <a:cs typeface="+mn-cs"/>
                <a:sym typeface="+mn-lt"/>
              </a:rPr>
              <a:t>;(C)</a:t>
            </a:r>
            <a:r>
              <a:rPr lang="zh-CN" altLang="en-US" sz="2400" b="1" dirty="0">
                <a:solidFill>
                  <a:srgbClr val="FF0000"/>
                </a:solidFill>
                <a:latin typeface="Times New Roman" panose="02020603050405020304" pitchFamily="18" charset="0"/>
                <a:ea typeface="+mn-ea"/>
                <a:cs typeface="+mn-cs"/>
                <a:sym typeface="+mn-lt"/>
              </a:rPr>
              <a:t>是结论和建议。</a:t>
            </a:r>
            <a:r>
              <a:rPr lang="zh-CN" altLang="en-US" sz="2400" dirty="0">
                <a:solidFill>
                  <a:schemeClr val="tx1"/>
                </a:solidFill>
                <a:latin typeface="Times New Roman" panose="02020603050405020304" pitchFamily="18" charset="0"/>
                <a:ea typeface="+mn-ea"/>
                <a:cs typeface="+mn-cs"/>
                <a:sym typeface="+mn-lt"/>
              </a:rPr>
              <a:t/>
            </a:r>
            <a:br>
              <a:rPr lang="zh-CN" altLang="en-US" sz="2400" dirty="0">
                <a:solidFill>
                  <a:schemeClr val="tx1"/>
                </a:solidFill>
                <a:latin typeface="Times New Roman" panose="02020603050405020304" pitchFamily="18" charset="0"/>
                <a:ea typeface="+mn-ea"/>
                <a:cs typeface="+mn-cs"/>
                <a:sym typeface="+mn-lt"/>
              </a:rPr>
            </a:br>
            <a:endParaRPr lang="zh-CN" altLang="en-US" sz="2400" dirty="0">
              <a:solidFill>
                <a:schemeClr val="tx1"/>
              </a:solidFill>
              <a:latin typeface="Times New Roman" panose="02020603050405020304" pitchFamily="18" charset="0"/>
              <a:ea typeface="+mn-ea"/>
              <a:cs typeface="+mn-cs"/>
              <a:sym typeface="+mn-lt"/>
            </a:endParaRPr>
          </a:p>
          <a:p>
            <a:pPr algn="just"/>
            <a:endParaRPr lang="zh-CN" altLang="en-US" sz="2400" dirty="0">
              <a:solidFill>
                <a:schemeClr val="tx1"/>
              </a:solidFill>
              <a:latin typeface="Times New Roman" panose="02020603050405020304" pitchFamily="18" charset="0"/>
              <a:ea typeface="+mn-ea"/>
              <a:cs typeface="+mn-cs"/>
              <a:sym typeface="+mn-lt"/>
            </a:endParaRPr>
          </a:p>
        </p:txBody>
      </p:sp>
      <p:sp>
        <p:nvSpPr>
          <p:cNvPr id="32" name="文本框 5"/>
          <p:cNvSpPr txBox="1">
            <a:spLocks noChangeArrowheads="1"/>
          </p:cNvSpPr>
          <p:nvPr/>
        </p:nvSpPr>
        <p:spPr bwMode="auto">
          <a:xfrm>
            <a:off x="0" y="266350"/>
            <a:ext cx="111353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研究论文摘要的写作</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一</a:t>
            </a:r>
            <a:r>
              <a:rPr lang="en-US" altLang="zh-CN" sz="2800" b="1" dirty="0">
                <a:solidFill>
                  <a:srgbClr val="00749F"/>
                </a:solidFill>
                <a:latin typeface="Times New Roman" panose="02020603050405020304" pitchFamily="18" charset="0"/>
                <a:cs typeface="+mn-ea"/>
                <a:sym typeface="+mn-lt"/>
              </a:rPr>
              <a:t>)Abstract of a Research Paper (I) </a:t>
            </a:r>
            <a:endParaRPr lang="zh-CN" altLang="en-US" sz="2800" b="1"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C68C7473-D1A0-CE49-86E5-C16F14688554}"/>
              </a:ext>
            </a:extLst>
          </p:cNvPr>
          <p:cNvGrpSpPr/>
          <p:nvPr/>
        </p:nvGrpSpPr>
        <p:grpSpPr>
          <a:xfrm>
            <a:off x="247038" y="789570"/>
            <a:ext cx="8668362" cy="659757"/>
            <a:chOff x="2277191" y="2390374"/>
            <a:chExt cx="1885508" cy="782839"/>
          </a:xfrm>
        </p:grpSpPr>
        <p:sp>
          <p:nvSpPr>
            <p:cNvPr id="7" name="圆角矩形 1">
              <a:extLst>
                <a:ext uri="{FF2B5EF4-FFF2-40B4-BE49-F238E27FC236}">
                  <a16:creationId xmlns:a16="http://schemas.microsoft.com/office/drawing/2014/main" id="{29F63BB0-15AE-3049-BB0A-2D6DECEE6499}"/>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00FCE578-ADF3-004D-AAA0-F83EBB4AAD49}"/>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2.5 </a:t>
              </a:r>
              <a:r>
                <a:rPr lang="zh-CN" altLang="en-US" sz="2800" dirty="0">
                  <a:solidFill>
                    <a:schemeClr val="bg1"/>
                  </a:solidFill>
                  <a:latin typeface="Times New Roman" panose="02020603050405020304" pitchFamily="18" charset="0"/>
                  <a:cs typeface="+mn-ea"/>
                  <a:sym typeface="+mn-lt"/>
                </a:rPr>
                <a:t>摘要的内容 </a:t>
              </a:r>
              <a:r>
                <a:rPr lang="en-US" altLang="zh-CN" sz="2800" dirty="0">
                  <a:solidFill>
                    <a:schemeClr val="bg1"/>
                  </a:solidFill>
                  <a:latin typeface="Times New Roman" panose="02020603050405020304" pitchFamily="18" charset="0"/>
                  <a:cs typeface="+mn-ea"/>
                  <a:sym typeface="+mn-lt"/>
                </a:rPr>
                <a:t>Content of Abstracts </a:t>
              </a:r>
            </a:p>
          </p:txBody>
        </p:sp>
      </p:grpSp>
    </p:spTree>
    <p:extLst>
      <p:ext uri="{BB962C8B-B14F-4D97-AF65-F5344CB8AC3E}">
        <p14:creationId xmlns:p14="http://schemas.microsoft.com/office/powerpoint/2010/main" val="4054361355"/>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663216"/>
            <a:ext cx="12192000" cy="5194784"/>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r>
              <a:rPr lang="zh-CN" altLang="en-US" sz="2400" dirty="0">
                <a:solidFill>
                  <a:schemeClr val="tx1"/>
                </a:solidFill>
                <a:latin typeface="Times New Roman" panose="02020603050405020304" pitchFamily="18" charset="0"/>
                <a:ea typeface="+mn-ea"/>
                <a:cs typeface="+mn-cs"/>
                <a:sym typeface="+mn-lt"/>
              </a:rPr>
              <a:t>又比如下面的</a:t>
            </a:r>
            <a:r>
              <a:rPr lang="zh-CN" altLang="en-US" sz="2400" dirty="0" smtClean="0">
                <a:solidFill>
                  <a:schemeClr val="tx1"/>
                </a:solidFill>
                <a:latin typeface="Times New Roman" panose="02020603050405020304" pitchFamily="18" charset="0"/>
                <a:ea typeface="+mn-ea"/>
                <a:cs typeface="+mn-cs"/>
                <a:sym typeface="+mn-lt"/>
              </a:rPr>
              <a:t>例子</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r>
              <a:rPr lang="en-US" altLang="zh-CN" sz="2400" dirty="0">
                <a:solidFill>
                  <a:schemeClr val="tx1"/>
                </a:solidFill>
                <a:latin typeface="Times New Roman" panose="02020603050405020304" pitchFamily="18" charset="0"/>
                <a:ea typeface="+mn-ea"/>
                <a:cs typeface="+mn-cs"/>
                <a:sym typeface="+mn-lt"/>
              </a:rPr>
              <a:t>(2)</a:t>
            </a:r>
            <a:br>
              <a:rPr lang="en-US" altLang="zh-CN" sz="2400" dirty="0">
                <a:solidFill>
                  <a:schemeClr val="tx1"/>
                </a:solidFill>
                <a:latin typeface="Times New Roman" panose="02020603050405020304" pitchFamily="18" charset="0"/>
                <a:ea typeface="+mn-ea"/>
                <a:cs typeface="+mn-cs"/>
                <a:sym typeface="+mn-lt"/>
              </a:rPr>
            </a:br>
            <a:r>
              <a:rPr lang="en-US" altLang="zh-CN" sz="2400" dirty="0">
                <a:solidFill>
                  <a:schemeClr val="tx1"/>
                </a:solidFill>
                <a:latin typeface="Times New Roman" panose="02020603050405020304" pitchFamily="18" charset="0"/>
                <a:ea typeface="+mn-ea"/>
                <a:cs typeface="+mn-cs"/>
                <a:sym typeface="+mn-lt"/>
              </a:rPr>
              <a:t>(A) Spatialized time concepts represented in metaphoric gestures can reflect different cognitions </a:t>
            </a:r>
          </a:p>
          <a:p>
            <a:r>
              <a:rPr lang="en-US" altLang="zh-CN" sz="2400" dirty="0">
                <a:solidFill>
                  <a:schemeClr val="tx1"/>
                </a:solidFill>
                <a:latin typeface="Times New Roman" panose="02020603050405020304" pitchFamily="18" charset="0"/>
                <a:ea typeface="+mn-ea"/>
                <a:cs typeface="+mn-cs"/>
                <a:sym typeface="+mn-lt"/>
              </a:rPr>
              <a:t>of time across different languages. (B) Through two experiments, this study explores Chinese EFL learners’ co-speech metaphoric gestures of time in retelling Chinese and English materials with time expressions. (C) It is found that in retelling Chinese materials, gestures with vertical dimensionality of time are significantly more than those with alternative dimensionality, and the congruity between gesture and speech is also the highest in vertical dimensionality, which shows that Chinese, different from native English speakers, have the vertical dimensionality of time. In retelling English materials, vertical dimensionality, though absent in English language, appears in gestures, and in general the congruity of utterance and gesture is lower than that in Chinese. (D) The Chinese EFL learners keep the Chinese cognition of time when using English. </a:t>
            </a:r>
          </a:p>
        </p:txBody>
      </p:sp>
      <p:sp>
        <p:nvSpPr>
          <p:cNvPr id="32" name="文本框 5"/>
          <p:cNvSpPr txBox="1">
            <a:spLocks noChangeArrowheads="1"/>
          </p:cNvSpPr>
          <p:nvPr/>
        </p:nvSpPr>
        <p:spPr bwMode="auto">
          <a:xfrm>
            <a:off x="0" y="266350"/>
            <a:ext cx="10830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研究论文摘要的写作</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一</a:t>
            </a:r>
            <a:r>
              <a:rPr lang="en-US" altLang="zh-CN" sz="2800" b="1" dirty="0">
                <a:solidFill>
                  <a:srgbClr val="00749F"/>
                </a:solidFill>
                <a:latin typeface="Times New Roman" panose="02020603050405020304" pitchFamily="18" charset="0"/>
                <a:cs typeface="+mn-ea"/>
                <a:sym typeface="+mn-lt"/>
              </a:rPr>
              <a:t>)Abstract of a Research Paper (I) </a:t>
            </a:r>
            <a:endParaRPr lang="zh-CN" altLang="en-US" sz="2800" b="1"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C68C7473-D1A0-CE49-86E5-C16F14688554}"/>
              </a:ext>
            </a:extLst>
          </p:cNvPr>
          <p:cNvGrpSpPr/>
          <p:nvPr/>
        </p:nvGrpSpPr>
        <p:grpSpPr>
          <a:xfrm>
            <a:off x="247038" y="789570"/>
            <a:ext cx="8668362" cy="659757"/>
            <a:chOff x="2277191" y="2390374"/>
            <a:chExt cx="1885508" cy="782839"/>
          </a:xfrm>
        </p:grpSpPr>
        <p:sp>
          <p:nvSpPr>
            <p:cNvPr id="7" name="圆角矩形 1">
              <a:extLst>
                <a:ext uri="{FF2B5EF4-FFF2-40B4-BE49-F238E27FC236}">
                  <a16:creationId xmlns:a16="http://schemas.microsoft.com/office/drawing/2014/main" id="{29F63BB0-15AE-3049-BB0A-2D6DECEE6499}"/>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00FCE578-ADF3-004D-AAA0-F83EBB4AAD49}"/>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2.5 </a:t>
              </a:r>
              <a:r>
                <a:rPr lang="zh-CN" altLang="en-US" sz="2800" dirty="0">
                  <a:solidFill>
                    <a:schemeClr val="bg1"/>
                  </a:solidFill>
                  <a:latin typeface="Times New Roman" panose="02020603050405020304" pitchFamily="18" charset="0"/>
                  <a:cs typeface="+mn-ea"/>
                  <a:sym typeface="+mn-lt"/>
                </a:rPr>
                <a:t>摘要的内容 </a:t>
              </a:r>
              <a:r>
                <a:rPr lang="en-US" altLang="zh-CN" sz="2800" dirty="0">
                  <a:solidFill>
                    <a:schemeClr val="bg1"/>
                  </a:solidFill>
                  <a:latin typeface="Times New Roman" panose="02020603050405020304" pitchFamily="18" charset="0"/>
                  <a:cs typeface="+mn-ea"/>
                  <a:sym typeface="+mn-lt"/>
                </a:rPr>
                <a:t>Content of Abstracts </a:t>
              </a:r>
            </a:p>
          </p:txBody>
        </p:sp>
      </p:grpSp>
    </p:spTree>
    <p:extLst>
      <p:ext uri="{BB962C8B-B14F-4D97-AF65-F5344CB8AC3E}">
        <p14:creationId xmlns:p14="http://schemas.microsoft.com/office/powerpoint/2010/main" val="4246498978"/>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663216"/>
            <a:ext cx="12192000" cy="5194784"/>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r>
              <a:rPr lang="zh-CN" altLang="en-US" sz="2400" dirty="0">
                <a:solidFill>
                  <a:schemeClr val="tx1"/>
                </a:solidFill>
                <a:latin typeface="Times New Roman" panose="02020603050405020304" pitchFamily="18" charset="0"/>
                <a:ea typeface="+mn-ea"/>
                <a:cs typeface="+mn-cs"/>
                <a:sym typeface="+mn-lt"/>
              </a:rPr>
              <a:t>对应的汉语摘要</a:t>
            </a:r>
            <a:r>
              <a:rPr lang="zh-CN" altLang="en-US" sz="2400" dirty="0" smtClean="0">
                <a:solidFill>
                  <a:schemeClr val="tx1"/>
                </a:solidFill>
                <a:latin typeface="Times New Roman" panose="02020603050405020304" pitchFamily="18" charset="0"/>
                <a:ea typeface="+mn-ea"/>
                <a:cs typeface="+mn-cs"/>
                <a:sym typeface="+mn-lt"/>
              </a:rPr>
              <a:t>为</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r>
              <a:rPr lang="en-US" altLang="zh-CN" sz="2400" dirty="0">
                <a:solidFill>
                  <a:schemeClr val="tx1"/>
                </a:solidFill>
                <a:latin typeface="Times New Roman" panose="02020603050405020304" pitchFamily="18" charset="0"/>
                <a:ea typeface="+mn-ea"/>
                <a:cs typeface="+mn-cs"/>
                <a:sym typeface="+mn-lt"/>
              </a:rPr>
              <a:t>(A)</a:t>
            </a:r>
            <a:r>
              <a:rPr lang="zh-CN" altLang="en-US" sz="2400" dirty="0">
                <a:solidFill>
                  <a:schemeClr val="tx1"/>
                </a:solidFill>
                <a:latin typeface="Times New Roman" panose="02020603050405020304" pitchFamily="18" charset="0"/>
                <a:ea typeface="+mn-ea"/>
                <a:cs typeface="+mn-cs"/>
                <a:sym typeface="+mn-lt"/>
              </a:rPr>
              <a:t>时间隐喻手势对时间概念的空间体现能够反映出不同语言间不同的时间思维。 </a:t>
            </a:r>
            <a:r>
              <a:rPr lang="en-US" altLang="zh-CN" sz="2400" dirty="0">
                <a:solidFill>
                  <a:schemeClr val="tx1"/>
                </a:solidFill>
                <a:latin typeface="Times New Roman" panose="02020603050405020304" pitchFamily="18" charset="0"/>
                <a:ea typeface="+mn-ea"/>
                <a:cs typeface="+mn-cs"/>
                <a:sym typeface="+mn-lt"/>
              </a:rPr>
              <a:t>(B)</a:t>
            </a:r>
            <a:r>
              <a:rPr lang="zh-CN" altLang="en-US" sz="2400" dirty="0">
                <a:solidFill>
                  <a:schemeClr val="tx1"/>
                </a:solidFill>
                <a:latin typeface="Times New Roman" panose="02020603050405020304" pitchFamily="18" charset="0"/>
                <a:ea typeface="+mn-ea"/>
                <a:cs typeface="+mn-cs"/>
                <a:sym typeface="+mn-lt"/>
              </a:rPr>
              <a:t>本文通过两项实验，考察中国英语学习者在复述含有时间表达的汉</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英材料时言语</a:t>
            </a:r>
            <a:r>
              <a:rPr lang="zh-CN" altLang="en-US" sz="2400" dirty="0" smtClean="0">
                <a:solidFill>
                  <a:schemeClr val="tx1"/>
                </a:solidFill>
                <a:latin typeface="Times New Roman" panose="02020603050405020304" pitchFamily="18" charset="0"/>
                <a:ea typeface="+mn-ea"/>
                <a:cs typeface="+mn-cs"/>
                <a:sym typeface="+mn-lt"/>
              </a:rPr>
              <a:t>时间</a:t>
            </a:r>
            <a:r>
              <a:rPr lang="zh-CN" altLang="en-US" sz="2400" dirty="0">
                <a:solidFill>
                  <a:schemeClr val="tx1"/>
                </a:solidFill>
                <a:latin typeface="Times New Roman" panose="02020603050405020304" pitchFamily="18" charset="0"/>
                <a:ea typeface="+mn-ea"/>
                <a:cs typeface="+mn-cs"/>
                <a:sym typeface="+mn-lt"/>
              </a:rPr>
              <a:t>隐喻的语伴手势。</a:t>
            </a:r>
            <a:r>
              <a:rPr lang="en-US" altLang="zh-CN" sz="2400" dirty="0">
                <a:solidFill>
                  <a:schemeClr val="tx1"/>
                </a:solidFill>
                <a:latin typeface="Times New Roman" panose="02020603050405020304" pitchFamily="18" charset="0"/>
                <a:ea typeface="+mn-ea"/>
                <a:cs typeface="+mn-cs"/>
                <a:sym typeface="+mn-lt"/>
              </a:rPr>
              <a:t>(C)</a:t>
            </a:r>
            <a:r>
              <a:rPr lang="zh-CN" altLang="en-US" sz="2400" dirty="0">
                <a:solidFill>
                  <a:schemeClr val="tx1"/>
                </a:solidFill>
                <a:latin typeface="Times New Roman" panose="02020603050405020304" pitchFamily="18" charset="0"/>
                <a:ea typeface="+mn-ea"/>
                <a:cs typeface="+mn-cs"/>
                <a:sym typeface="+mn-lt"/>
              </a:rPr>
              <a:t>我们发现，汉语复述中，上下维度手势明显多于其他维度，上下维度中手势与言语的一致性最高，这说明中国人有别于英语母语者，的确存在上下</a:t>
            </a:r>
            <a:r>
              <a:rPr lang="zh-CN" altLang="en-US" sz="2400" dirty="0" smtClean="0">
                <a:solidFill>
                  <a:schemeClr val="tx1"/>
                </a:solidFill>
                <a:latin typeface="Times New Roman" panose="02020603050405020304" pitchFamily="18" charset="0"/>
                <a:ea typeface="+mn-ea"/>
                <a:cs typeface="+mn-cs"/>
                <a:sym typeface="+mn-lt"/>
              </a:rPr>
              <a:t>维度的</a:t>
            </a:r>
            <a:r>
              <a:rPr lang="zh-CN" altLang="en-US" sz="2400" dirty="0">
                <a:solidFill>
                  <a:schemeClr val="tx1"/>
                </a:solidFill>
                <a:latin typeface="Times New Roman" panose="02020603050405020304" pitchFamily="18" charset="0"/>
                <a:ea typeface="+mn-ea"/>
                <a:cs typeface="+mn-cs"/>
                <a:sym typeface="+mn-lt"/>
              </a:rPr>
              <a:t>时间</a:t>
            </a:r>
            <a:r>
              <a:rPr lang="zh-CN" altLang="en-US" sz="2400" dirty="0" smtClean="0">
                <a:solidFill>
                  <a:schemeClr val="tx1"/>
                </a:solidFill>
                <a:latin typeface="Times New Roman" panose="02020603050405020304" pitchFamily="18" charset="0"/>
                <a:ea typeface="+mn-ea"/>
                <a:cs typeface="+mn-cs"/>
                <a:sym typeface="+mn-lt"/>
              </a:rPr>
              <a:t>思维</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而</a:t>
            </a:r>
            <a:r>
              <a:rPr lang="zh-CN" altLang="en-US" sz="2400" dirty="0">
                <a:solidFill>
                  <a:schemeClr val="tx1"/>
                </a:solidFill>
                <a:latin typeface="Times New Roman" panose="02020603050405020304" pitchFamily="18" charset="0"/>
                <a:ea typeface="+mn-ea"/>
                <a:cs typeface="+mn-cs"/>
                <a:sym typeface="+mn-lt"/>
              </a:rPr>
              <a:t>英语复述中，尽管英语语言不含上下时间维度，上下维度手势依然出现， 且总体上手势与言语时间维度的一致性低于汉语。</a:t>
            </a:r>
            <a:r>
              <a:rPr lang="en-US" altLang="zh-CN" sz="2400" dirty="0">
                <a:solidFill>
                  <a:schemeClr val="tx1"/>
                </a:solidFill>
                <a:latin typeface="Times New Roman" panose="02020603050405020304" pitchFamily="18" charset="0"/>
                <a:ea typeface="+mn-ea"/>
                <a:cs typeface="+mn-cs"/>
                <a:sym typeface="+mn-lt"/>
              </a:rPr>
              <a:t>(D)</a:t>
            </a:r>
            <a:r>
              <a:rPr lang="zh-CN" altLang="en-US" sz="2400" dirty="0">
                <a:solidFill>
                  <a:schemeClr val="tx1"/>
                </a:solidFill>
                <a:latin typeface="Times New Roman" panose="02020603050405020304" pitchFamily="18" charset="0"/>
                <a:ea typeface="+mn-ea"/>
                <a:cs typeface="+mn-cs"/>
                <a:sym typeface="+mn-lt"/>
              </a:rPr>
              <a:t>中国英语学习者在使用英语时仍然保留汉语时间认知的思维习惯。 </a:t>
            </a:r>
            <a:endParaRPr lang="en-US" altLang="zh-CN" sz="2400" dirty="0">
              <a:solidFill>
                <a:schemeClr val="tx1"/>
              </a:solidFill>
              <a:latin typeface="Times New Roman" panose="02020603050405020304" pitchFamily="18" charset="0"/>
              <a:ea typeface="+mn-ea"/>
              <a:cs typeface="+mn-cs"/>
              <a:sym typeface="+mn-lt"/>
            </a:endParaRPr>
          </a:p>
          <a:p>
            <a:endParaRPr lang="zh-CN" altLang="en-US" sz="2400" dirty="0">
              <a:solidFill>
                <a:schemeClr val="tx1"/>
              </a:solidFill>
              <a:latin typeface="Times New Roman" panose="02020603050405020304" pitchFamily="18" charset="0"/>
              <a:ea typeface="+mn-ea"/>
              <a:cs typeface="+mn-cs"/>
              <a:sym typeface="+mn-lt"/>
            </a:endParaRPr>
          </a:p>
          <a:p>
            <a:r>
              <a:rPr lang="zh-CN" altLang="en-US" sz="2400" dirty="0">
                <a:solidFill>
                  <a:schemeClr val="tx1"/>
                </a:solidFill>
                <a:latin typeface="Times New Roman" panose="02020603050405020304" pitchFamily="18" charset="0"/>
                <a:ea typeface="+mn-ea"/>
                <a:cs typeface="+mn-cs"/>
                <a:sym typeface="+mn-lt"/>
              </a:rPr>
              <a:t>该论文的标题是“英语学习者时间语伴隐喻手势的维度研究”，英文摘要共</a:t>
            </a:r>
            <a:r>
              <a:rPr lang="en-US" altLang="zh-CN" sz="2400" dirty="0">
                <a:solidFill>
                  <a:schemeClr val="tx1"/>
                </a:solidFill>
                <a:latin typeface="Times New Roman" panose="02020603050405020304" pitchFamily="18" charset="0"/>
                <a:ea typeface="+mn-ea"/>
                <a:cs typeface="+mn-cs"/>
                <a:sym typeface="+mn-lt"/>
              </a:rPr>
              <a:t>135</a:t>
            </a:r>
            <a:r>
              <a:rPr lang="zh-CN" altLang="en-US" sz="2400" dirty="0">
                <a:solidFill>
                  <a:schemeClr val="tx1"/>
                </a:solidFill>
                <a:latin typeface="Times New Roman" panose="02020603050405020304" pitchFamily="18" charset="0"/>
                <a:ea typeface="+mn-ea"/>
                <a:cs typeface="+mn-cs"/>
                <a:sym typeface="+mn-lt"/>
              </a:rPr>
              <a:t>个 字，</a:t>
            </a:r>
            <a:r>
              <a:rPr lang="zh-CN" altLang="en-US" sz="2400" b="1" dirty="0">
                <a:solidFill>
                  <a:srgbClr val="FF0000"/>
                </a:solidFill>
                <a:latin typeface="Times New Roman" panose="02020603050405020304" pitchFamily="18" charset="0"/>
                <a:ea typeface="+mn-ea"/>
                <a:cs typeface="+mn-cs"/>
                <a:sym typeface="+mn-lt"/>
              </a:rPr>
              <a:t>按第一模式，其中</a:t>
            </a:r>
            <a:r>
              <a:rPr lang="en-US" altLang="zh-CN" sz="2400" b="1" dirty="0">
                <a:solidFill>
                  <a:srgbClr val="FF0000"/>
                </a:solidFill>
                <a:latin typeface="Times New Roman" panose="02020603050405020304" pitchFamily="18" charset="0"/>
                <a:ea typeface="+mn-ea"/>
                <a:cs typeface="+mn-cs"/>
                <a:sym typeface="+mn-lt"/>
              </a:rPr>
              <a:t>(A)</a:t>
            </a:r>
            <a:r>
              <a:rPr lang="zh-CN" altLang="en-US" sz="2400" b="1" dirty="0">
                <a:solidFill>
                  <a:srgbClr val="FF0000"/>
                </a:solidFill>
                <a:latin typeface="Times New Roman" panose="02020603050405020304" pitchFamily="18" charset="0"/>
                <a:ea typeface="+mn-ea"/>
                <a:cs typeface="+mn-cs"/>
                <a:sym typeface="+mn-lt"/>
              </a:rPr>
              <a:t>说明研究的</a:t>
            </a:r>
            <a:r>
              <a:rPr lang="zh-CN" altLang="en-US" sz="2400" b="1" dirty="0" smtClean="0">
                <a:solidFill>
                  <a:srgbClr val="FF0000"/>
                </a:solidFill>
                <a:latin typeface="Times New Roman" panose="02020603050405020304" pitchFamily="18" charset="0"/>
                <a:ea typeface="+mn-ea"/>
                <a:cs typeface="+mn-cs"/>
                <a:sym typeface="+mn-lt"/>
              </a:rPr>
              <a:t>背景</a:t>
            </a:r>
            <a:r>
              <a:rPr lang="zh-CN" altLang="en-US" sz="2400" b="1" dirty="0">
                <a:solidFill>
                  <a:srgbClr val="FF0000"/>
                </a:solidFill>
                <a:latin typeface="Times New Roman" panose="02020603050405020304" pitchFamily="18" charset="0"/>
                <a:ea typeface="+mn-ea"/>
                <a:cs typeface="+mn-cs"/>
                <a:sym typeface="+mn-lt"/>
              </a:rPr>
              <a:t>；</a:t>
            </a:r>
            <a:r>
              <a:rPr lang="en-US" altLang="zh-CN" sz="2400" b="1" dirty="0" smtClean="0">
                <a:solidFill>
                  <a:srgbClr val="FF0000"/>
                </a:solidFill>
                <a:latin typeface="Times New Roman" panose="02020603050405020304" pitchFamily="18" charset="0"/>
                <a:ea typeface="+mn-ea"/>
                <a:cs typeface="+mn-cs"/>
                <a:sym typeface="+mn-lt"/>
              </a:rPr>
              <a:t>(</a:t>
            </a:r>
            <a:r>
              <a:rPr lang="en-US" altLang="zh-CN" sz="2400" b="1" dirty="0">
                <a:solidFill>
                  <a:srgbClr val="FF0000"/>
                </a:solidFill>
                <a:latin typeface="Times New Roman" panose="02020603050405020304" pitchFamily="18" charset="0"/>
                <a:ea typeface="+mn-ea"/>
                <a:cs typeface="+mn-cs"/>
                <a:sym typeface="+mn-lt"/>
              </a:rPr>
              <a:t>B)</a:t>
            </a:r>
            <a:r>
              <a:rPr lang="zh-CN" altLang="en-US" sz="2400" b="1" dirty="0">
                <a:solidFill>
                  <a:srgbClr val="FF0000"/>
                </a:solidFill>
                <a:latin typeface="Times New Roman" panose="02020603050405020304" pitchFamily="18" charset="0"/>
                <a:ea typeface="+mn-ea"/>
                <a:cs typeface="+mn-cs"/>
                <a:sym typeface="+mn-lt"/>
              </a:rPr>
              <a:t>说明研究的目的和</a:t>
            </a:r>
            <a:r>
              <a:rPr lang="zh-CN" altLang="en-US" sz="2400" b="1" dirty="0" smtClean="0">
                <a:solidFill>
                  <a:srgbClr val="FF0000"/>
                </a:solidFill>
                <a:latin typeface="Times New Roman" panose="02020603050405020304" pitchFamily="18" charset="0"/>
                <a:ea typeface="+mn-ea"/>
                <a:cs typeface="+mn-cs"/>
                <a:sym typeface="+mn-lt"/>
              </a:rPr>
              <a:t>方法</a:t>
            </a:r>
            <a:r>
              <a:rPr lang="zh-CN" altLang="en-US" sz="2400" b="1" dirty="0">
                <a:solidFill>
                  <a:srgbClr val="FF0000"/>
                </a:solidFill>
                <a:latin typeface="Times New Roman" panose="02020603050405020304" pitchFamily="18" charset="0"/>
                <a:ea typeface="+mn-ea"/>
                <a:cs typeface="+mn-cs"/>
                <a:sym typeface="+mn-lt"/>
              </a:rPr>
              <a:t>；</a:t>
            </a:r>
            <a:r>
              <a:rPr lang="en-US" altLang="zh-CN" sz="2400" b="1" dirty="0" smtClean="0">
                <a:solidFill>
                  <a:srgbClr val="FF0000"/>
                </a:solidFill>
                <a:latin typeface="Times New Roman" panose="02020603050405020304" pitchFamily="18" charset="0"/>
                <a:ea typeface="+mn-ea"/>
                <a:cs typeface="+mn-cs"/>
                <a:sym typeface="+mn-lt"/>
              </a:rPr>
              <a:t>(</a:t>
            </a:r>
            <a:r>
              <a:rPr lang="en-US" altLang="zh-CN" sz="2400" b="1" dirty="0">
                <a:solidFill>
                  <a:srgbClr val="FF0000"/>
                </a:solidFill>
                <a:latin typeface="Times New Roman" panose="02020603050405020304" pitchFamily="18" charset="0"/>
                <a:ea typeface="+mn-ea"/>
                <a:cs typeface="+mn-cs"/>
                <a:sym typeface="+mn-lt"/>
              </a:rPr>
              <a:t>C)</a:t>
            </a:r>
            <a:r>
              <a:rPr lang="zh-CN" altLang="en-US" sz="2400" b="1" dirty="0">
                <a:solidFill>
                  <a:srgbClr val="FF0000"/>
                </a:solidFill>
                <a:latin typeface="Times New Roman" panose="02020603050405020304" pitchFamily="18" charset="0"/>
                <a:ea typeface="+mn-ea"/>
                <a:cs typeface="+mn-cs"/>
                <a:sym typeface="+mn-lt"/>
              </a:rPr>
              <a:t>是</a:t>
            </a:r>
            <a:r>
              <a:rPr lang="zh-CN" altLang="en-US" sz="2400" b="1" dirty="0" smtClean="0">
                <a:solidFill>
                  <a:srgbClr val="FF0000"/>
                </a:solidFill>
                <a:latin typeface="Times New Roman" panose="02020603050405020304" pitchFamily="18" charset="0"/>
                <a:ea typeface="+mn-ea"/>
                <a:cs typeface="+mn-cs"/>
                <a:sym typeface="+mn-lt"/>
              </a:rPr>
              <a:t>研究</a:t>
            </a:r>
            <a:r>
              <a:rPr lang="zh-CN" altLang="en-US" sz="2400" b="1" dirty="0">
                <a:solidFill>
                  <a:srgbClr val="FF0000"/>
                </a:solidFill>
                <a:latin typeface="Times New Roman" panose="02020603050405020304" pitchFamily="18" charset="0"/>
                <a:ea typeface="+mn-ea"/>
                <a:cs typeface="+mn-cs"/>
                <a:sym typeface="+mn-lt"/>
              </a:rPr>
              <a:t>的</a:t>
            </a:r>
            <a:r>
              <a:rPr lang="zh-CN" altLang="en-US" sz="2400" b="1" dirty="0" smtClean="0">
                <a:solidFill>
                  <a:srgbClr val="FF0000"/>
                </a:solidFill>
                <a:latin typeface="Times New Roman" panose="02020603050405020304" pitchFamily="18" charset="0"/>
                <a:ea typeface="+mn-ea"/>
                <a:cs typeface="+mn-cs"/>
                <a:sym typeface="+mn-lt"/>
              </a:rPr>
              <a:t>结果</a:t>
            </a:r>
            <a:r>
              <a:rPr lang="zh-CN" altLang="en-US" sz="2400" b="1" dirty="0">
                <a:solidFill>
                  <a:srgbClr val="FF0000"/>
                </a:solidFill>
                <a:latin typeface="Times New Roman" panose="02020603050405020304" pitchFamily="18" charset="0"/>
                <a:ea typeface="+mn-ea"/>
                <a:cs typeface="+mn-cs"/>
                <a:sym typeface="+mn-lt"/>
              </a:rPr>
              <a:t>；</a:t>
            </a:r>
            <a:r>
              <a:rPr lang="en-US" altLang="zh-CN" sz="2400" b="1" dirty="0" smtClean="0">
                <a:solidFill>
                  <a:srgbClr val="FF0000"/>
                </a:solidFill>
                <a:latin typeface="Times New Roman" panose="02020603050405020304" pitchFamily="18" charset="0"/>
                <a:ea typeface="+mn-ea"/>
                <a:cs typeface="+mn-cs"/>
                <a:sym typeface="+mn-lt"/>
              </a:rPr>
              <a:t>(</a:t>
            </a:r>
            <a:r>
              <a:rPr lang="en-US" altLang="zh-CN" sz="2400" b="1" dirty="0">
                <a:solidFill>
                  <a:srgbClr val="FF0000"/>
                </a:solidFill>
                <a:latin typeface="Times New Roman" panose="02020603050405020304" pitchFamily="18" charset="0"/>
                <a:ea typeface="+mn-ea"/>
                <a:cs typeface="+mn-cs"/>
                <a:sym typeface="+mn-lt"/>
              </a:rPr>
              <a:t>D)</a:t>
            </a:r>
            <a:r>
              <a:rPr lang="zh-CN" altLang="en-US" sz="2400" b="1" dirty="0">
                <a:solidFill>
                  <a:srgbClr val="FF0000"/>
                </a:solidFill>
                <a:latin typeface="Times New Roman" panose="02020603050405020304" pitchFamily="18" charset="0"/>
                <a:ea typeface="+mn-ea"/>
                <a:cs typeface="+mn-cs"/>
                <a:sym typeface="+mn-lt"/>
              </a:rPr>
              <a:t>是结论和建议。 </a:t>
            </a:r>
          </a:p>
        </p:txBody>
      </p:sp>
      <p:sp>
        <p:nvSpPr>
          <p:cNvPr id="32" name="文本框 5"/>
          <p:cNvSpPr txBox="1">
            <a:spLocks noChangeArrowheads="1"/>
          </p:cNvSpPr>
          <p:nvPr/>
        </p:nvSpPr>
        <p:spPr bwMode="auto">
          <a:xfrm>
            <a:off x="0" y="266350"/>
            <a:ext cx="10830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研究论文摘要的写作</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一</a:t>
            </a:r>
            <a:r>
              <a:rPr lang="en-US" altLang="zh-CN" sz="2800" b="1" dirty="0">
                <a:solidFill>
                  <a:srgbClr val="00749F"/>
                </a:solidFill>
                <a:latin typeface="Times New Roman" panose="02020603050405020304" pitchFamily="18" charset="0"/>
                <a:cs typeface="+mn-ea"/>
                <a:sym typeface="+mn-lt"/>
              </a:rPr>
              <a:t>)Abstract of a Research Paper (I) </a:t>
            </a:r>
            <a:endParaRPr lang="zh-CN" altLang="en-US" sz="2800" b="1"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C68C7473-D1A0-CE49-86E5-C16F14688554}"/>
              </a:ext>
            </a:extLst>
          </p:cNvPr>
          <p:cNvGrpSpPr/>
          <p:nvPr/>
        </p:nvGrpSpPr>
        <p:grpSpPr>
          <a:xfrm>
            <a:off x="247038" y="789570"/>
            <a:ext cx="8668362" cy="659757"/>
            <a:chOff x="2277191" y="2390374"/>
            <a:chExt cx="1885508" cy="782839"/>
          </a:xfrm>
        </p:grpSpPr>
        <p:sp>
          <p:nvSpPr>
            <p:cNvPr id="7" name="圆角矩形 1">
              <a:extLst>
                <a:ext uri="{FF2B5EF4-FFF2-40B4-BE49-F238E27FC236}">
                  <a16:creationId xmlns:a16="http://schemas.microsoft.com/office/drawing/2014/main" id="{29F63BB0-15AE-3049-BB0A-2D6DECEE6499}"/>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00FCE578-ADF3-004D-AAA0-F83EBB4AAD49}"/>
                </a:ext>
              </a:extLst>
            </p:cNvPr>
            <p:cNvSpPr txBox="1"/>
            <p:nvPr/>
          </p:nvSpPr>
          <p:spPr>
            <a:xfrm>
              <a:off x="2277191" y="2390375"/>
              <a:ext cx="1856401" cy="718748"/>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2.5 </a:t>
              </a:r>
              <a:r>
                <a:rPr lang="zh-CN" altLang="en-US" sz="2800" dirty="0">
                  <a:solidFill>
                    <a:schemeClr val="bg1"/>
                  </a:solidFill>
                  <a:latin typeface="Times New Roman" panose="02020603050405020304" pitchFamily="18" charset="0"/>
                  <a:cs typeface="+mn-ea"/>
                  <a:sym typeface="+mn-lt"/>
                </a:rPr>
                <a:t>摘要的内容 </a:t>
              </a:r>
              <a:r>
                <a:rPr lang="en-US" altLang="zh-CN" sz="2800" dirty="0">
                  <a:solidFill>
                    <a:schemeClr val="bg1"/>
                  </a:solidFill>
                  <a:latin typeface="Times New Roman" panose="02020603050405020304" pitchFamily="18" charset="0"/>
                  <a:cs typeface="+mn-ea"/>
                  <a:sym typeface="+mn-lt"/>
                </a:rPr>
                <a:t>Content of Abstracts </a:t>
              </a:r>
            </a:p>
          </p:txBody>
        </p:sp>
      </p:grpSp>
    </p:spTree>
    <p:extLst>
      <p:ext uri="{BB962C8B-B14F-4D97-AF65-F5344CB8AC3E}">
        <p14:creationId xmlns:p14="http://schemas.microsoft.com/office/powerpoint/2010/main" val="4282683454"/>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95"/>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Read the following abstracts from academic research papers and compare their differences.</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矩形 6">
            <a:extLst>
              <a:ext uri="{FF2B5EF4-FFF2-40B4-BE49-F238E27FC236}">
                <a16:creationId xmlns:a16="http://schemas.microsoft.com/office/drawing/2014/main" id="{9805EB5A-96D6-FD42-8FBA-FA0C308619E3}"/>
              </a:ext>
            </a:extLst>
          </p:cNvPr>
          <p:cNvSpPr/>
          <p:nvPr/>
        </p:nvSpPr>
        <p:spPr>
          <a:xfrm>
            <a:off x="0" y="1956968"/>
            <a:ext cx="12192001" cy="3139321"/>
          </a:xfrm>
          <a:prstGeom prst="rect">
            <a:avLst/>
          </a:prstGeom>
          <a:solidFill>
            <a:schemeClr val="bg1"/>
          </a:solidFill>
        </p:spPr>
        <p:txBody>
          <a:bodyPr wrap="square">
            <a:spAutoFit/>
          </a:bodyPr>
          <a:lstStyle/>
          <a:p>
            <a:pPr algn="just"/>
            <a:r>
              <a:rPr lang="en-US" altLang="zh-CN" sz="2200" dirty="0">
                <a:latin typeface="Times" pitchFamily="2" charset="0"/>
              </a:rPr>
              <a:t>Abstract 1 </a:t>
            </a:r>
          </a:p>
          <a:p>
            <a:pPr algn="just"/>
            <a:r>
              <a:rPr lang="en-US" altLang="zh-CN" sz="2200" dirty="0">
                <a:latin typeface="Times" pitchFamily="2" charset="0"/>
              </a:rPr>
              <a:t>This article extends </a:t>
            </a:r>
            <a:r>
              <a:rPr lang="en-US" altLang="zh-CN" sz="2200" dirty="0" err="1">
                <a:latin typeface="Times" pitchFamily="2" charset="0"/>
              </a:rPr>
              <a:t>Lehand</a:t>
            </a:r>
            <a:r>
              <a:rPr lang="en-US" altLang="zh-CN" sz="2200" dirty="0">
                <a:latin typeface="Times" pitchFamily="2" charset="0"/>
              </a:rPr>
              <a:t> and Pyle (1997) model to include the possibility that manager may exploit cooperate wealth through transactions with affiliated companies and/or individuals. The results of our model show that the amounts of wealth exploitation are affected by several factors. They are in orderly managerial stockholding, the severity of penalty, the manager’s risk attitude, firm’s expected future cash flows, and the variance of future cash flows. What’s more, the relation between managerial holding and the amount of wealth exploitation is not separate. Wealth exploitation rises with management share holdings before the break point. When managerial holding exceeds the break point, any further increase in the management holdings will decrease the amount of wealth exploitation. </a:t>
            </a:r>
          </a:p>
        </p:txBody>
      </p:sp>
      <p:sp>
        <p:nvSpPr>
          <p:cNvPr id="11" name="动作按钮: 后退或前一项 10">
            <a:hlinkClick r:id="rId3" action="ppaction://hlinksldjump" highlightClick="1"/>
            <a:extLst>
              <a:ext uri="{FF2B5EF4-FFF2-40B4-BE49-F238E27FC236}">
                <a16:creationId xmlns:a16="http://schemas.microsoft.com/office/drawing/2014/main" id="{F2CC9709-D9AE-4D65-99C4-0A33BD7C8A80}"/>
              </a:ext>
            </a:extLst>
          </p:cNvPr>
          <p:cNvSpPr/>
          <p:nvPr/>
        </p:nvSpPr>
        <p:spPr>
          <a:xfrm>
            <a:off x="7801506" y="191518"/>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50436994"/>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1081157"/>
            <a:ext cx="12192000" cy="6001643"/>
          </a:xfrm>
          <a:prstGeom prst="rect">
            <a:avLst/>
          </a:prstGeom>
          <a:solidFill>
            <a:schemeClr val="bg1"/>
          </a:solidFill>
        </p:spPr>
        <p:txBody>
          <a:bodyPr wrap="square" rtlCol="0">
            <a:spAutoFit/>
          </a:bodyPr>
          <a:lstStyle/>
          <a:p>
            <a:pPr algn="just" eaLnBrk="0"/>
            <a:r>
              <a:rPr lang="en-US" altLang="zh-CN" sz="2400" dirty="0">
                <a:solidFill>
                  <a:srgbClr val="FF0000"/>
                </a:solidFill>
                <a:latin typeface="Times New Roman" panose="02020603050405020304" pitchFamily="18" charset="0"/>
                <a:cs typeface="Times New Roman" panose="02020603050405020304" pitchFamily="18" charset="0"/>
              </a:rPr>
              <a:t>Abstracts 1, 2 and 3 are from papers with experiments, so they are Information Abstracts and Abstract 4 and 5 are from papers that review current theories or research and they are Indicated Abstracts. </a:t>
            </a:r>
          </a:p>
          <a:p>
            <a:pPr algn="just" eaLnBrk="0"/>
            <a:r>
              <a:rPr lang="en-US" altLang="zh-CN" sz="2400" b="1" dirty="0">
                <a:latin typeface="Times New Roman" panose="02020603050405020304" pitchFamily="18" charset="0"/>
                <a:cs typeface="Times New Roman" panose="02020603050405020304" pitchFamily="18" charset="0"/>
              </a:rPr>
              <a:t>Abstract 1 includes three parts: A) research purpose; B) research results; C) research conclusion. </a:t>
            </a:r>
          </a:p>
          <a:p>
            <a:pPr marL="457200" indent="-457200" algn="just" eaLnBrk="0">
              <a:buAutoNum type="alphaUcParenR"/>
            </a:pPr>
            <a:r>
              <a:rPr lang="en-US" altLang="zh-CN" sz="2400" dirty="0">
                <a:latin typeface="Times New Roman" panose="02020603050405020304" pitchFamily="18" charset="0"/>
                <a:cs typeface="Times New Roman" panose="02020603050405020304" pitchFamily="18" charset="0"/>
              </a:rPr>
              <a:t>This article extends </a:t>
            </a:r>
            <a:r>
              <a:rPr lang="en-US" altLang="zh-CN" sz="2400" dirty="0" err="1">
                <a:latin typeface="Times New Roman" panose="02020603050405020304" pitchFamily="18" charset="0"/>
                <a:cs typeface="Times New Roman" panose="02020603050405020304" pitchFamily="18" charset="0"/>
              </a:rPr>
              <a:t>Lehand</a:t>
            </a:r>
            <a:r>
              <a:rPr lang="en-US" altLang="zh-CN" sz="2400" dirty="0">
                <a:latin typeface="Times New Roman" panose="02020603050405020304" pitchFamily="18" charset="0"/>
                <a:cs typeface="Times New Roman" panose="02020603050405020304" pitchFamily="18" charset="0"/>
              </a:rPr>
              <a:t> and Pyle (1997) model to include the possibility that managers may exploit cooperate wealth through transactions with affiliated companies and/or individuals. </a:t>
            </a:r>
          </a:p>
          <a:p>
            <a:pPr marL="457200" indent="-457200" algn="just" eaLnBrk="0">
              <a:buAutoNum type="alphaUcParenR"/>
            </a:pPr>
            <a:r>
              <a:rPr lang="en-US" altLang="zh-CN" sz="2400" dirty="0">
                <a:latin typeface="Times New Roman" panose="02020603050405020304" pitchFamily="18" charset="0"/>
                <a:cs typeface="Times New Roman" panose="02020603050405020304" pitchFamily="18" charset="0"/>
              </a:rPr>
              <a:t> The results of our model show that the amounts of wealth exploitation are affected by several factors. They are in orderly managerial stockholding, the severity of penalty, the manager’s risk attitude, firm’s expected future cash flows, and the variance of future cash flows. </a:t>
            </a:r>
          </a:p>
          <a:p>
            <a:pPr marL="457200" indent="-457200" algn="just" eaLnBrk="0">
              <a:buAutoNum type="alphaUcParenR"/>
            </a:pPr>
            <a:r>
              <a:rPr lang="en-US" altLang="zh-CN" sz="2400" dirty="0">
                <a:latin typeface="Times New Roman" panose="02020603050405020304" pitchFamily="18" charset="0"/>
                <a:cs typeface="Times New Roman" panose="02020603050405020304" pitchFamily="18" charset="0"/>
              </a:rPr>
              <a:t>What’s more, the relation between managerial holding and the amount of wealth exploitation is not separate. Wealth exploitation rises with management share holdings before the break point. When managerial holding exceeds the break point, any further increase in the management holdings will decrease the amount of wealth exploitation. </a:t>
            </a:r>
          </a:p>
          <a:p>
            <a:pPr algn="just" eaLnBrk="0"/>
            <a:endParaRPr lang="en-US" altLang="zh-C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925415"/>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1" y="1096372"/>
            <a:ext cx="12192001" cy="5170646"/>
          </a:xfrm>
          <a:prstGeom prst="rect">
            <a:avLst/>
          </a:prstGeom>
          <a:solidFill>
            <a:schemeClr val="bg1"/>
          </a:solidFill>
        </p:spPr>
        <p:txBody>
          <a:bodyPr wrap="square">
            <a:spAutoFit/>
          </a:bodyPr>
          <a:lstStyle/>
          <a:p>
            <a:pPr algn="just"/>
            <a:r>
              <a:rPr lang="en-US" altLang="zh-CN" sz="2200" dirty="0">
                <a:latin typeface="Times" pitchFamily="2" charset="0"/>
              </a:rPr>
              <a:t>Abstract 2 </a:t>
            </a:r>
          </a:p>
          <a:p>
            <a:pPr algn="just"/>
            <a:r>
              <a:rPr lang="en-US" altLang="zh-CN" sz="2200" dirty="0">
                <a:latin typeface="Times" pitchFamily="2" charset="0"/>
              </a:rPr>
              <a:t>The effect of price limit on the stock return, volatility and the structural change is analyzed through a generalized autoregressive</a:t>
            </a:r>
            <a:r>
              <a:rPr lang="zh-CN" altLang="en-US" sz="2200" dirty="0">
                <a:latin typeface="Times" pitchFamily="2" charset="0"/>
              </a:rPr>
              <a:t> </a:t>
            </a:r>
            <a:r>
              <a:rPr lang="en-US" altLang="zh-CN" sz="2200" dirty="0">
                <a:latin typeface="Times" pitchFamily="2" charset="0"/>
              </a:rPr>
              <a:t>conditional </a:t>
            </a:r>
            <a:r>
              <a:rPr lang="en-US" altLang="zh-CN" sz="2200" dirty="0" err="1">
                <a:latin typeface="Times" pitchFamily="2" charset="0"/>
              </a:rPr>
              <a:t>heterosckedasticity</a:t>
            </a:r>
            <a:r>
              <a:rPr lang="en-US" altLang="zh-CN" sz="2200" dirty="0">
                <a:latin typeface="Times" pitchFamily="2" charset="0"/>
              </a:rPr>
              <a:t> (GARCH) model. The interaction between stock returns and its volatility is permitted in each price limit regime. While the stock return does not go up when the price limit goes down from 5% to 7%. The stock volatility, on the other hand, is substantially different across three regimes. The higher the price limit, the larger is the volatility. In the end, the GARCH model does not suffer from the structural change when price limits change. </a:t>
            </a:r>
          </a:p>
          <a:p>
            <a:pPr algn="just"/>
            <a:r>
              <a:rPr lang="en-US" altLang="zh-CN" sz="2200" dirty="0">
                <a:latin typeface="Times" pitchFamily="2" charset="0"/>
              </a:rPr>
              <a:t>Abstract 3 </a:t>
            </a:r>
          </a:p>
          <a:p>
            <a:pPr algn="just"/>
            <a:r>
              <a:rPr lang="en-US" altLang="zh-CN" sz="2200" dirty="0">
                <a:latin typeface="Times" pitchFamily="2" charset="0"/>
              </a:rPr>
              <a:t>This issue presents a complete survey on the integrin, immunoglobulin, and selection families cellular expression patterns on endothelial, resident cells and graft infiltrating cells in human stomach, heart, and lung transplants. It describes the patterns of cellular expression and inducibility in different pathological conditions of the graft. It also discusses the implications for the organ specific appearance of inflammatory reactions in human stomach, heart and lung transplants as for immunosuppressive and therapeutic interventions. </a:t>
            </a:r>
          </a:p>
          <a:p>
            <a:pPr algn="just"/>
            <a:endParaRPr lang="en-US" altLang="zh-CN" sz="2200" dirty="0">
              <a:latin typeface="Times" pitchFamily="2" charset="0"/>
            </a:endParaRPr>
          </a:p>
        </p:txBody>
      </p:sp>
    </p:spTree>
    <p:extLst>
      <p:ext uri="{BB962C8B-B14F-4D97-AF65-F5344CB8AC3E}">
        <p14:creationId xmlns:p14="http://schemas.microsoft.com/office/powerpoint/2010/main" val="3740777826"/>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896491"/>
            <a:ext cx="12192000" cy="6001643"/>
          </a:xfrm>
          <a:prstGeom prst="rect">
            <a:avLst/>
          </a:prstGeom>
          <a:solidFill>
            <a:schemeClr val="bg1"/>
          </a:solidFill>
        </p:spPr>
        <p:txBody>
          <a:bodyPr wrap="square" rtlCol="0">
            <a:spAutoFit/>
          </a:bodyPr>
          <a:lstStyle/>
          <a:p>
            <a:pPr algn="just" eaLnBrk="0"/>
            <a:r>
              <a:rPr lang="en-US" altLang="zh-CN" sz="2400" b="1" dirty="0">
                <a:latin typeface="Times New Roman" panose="02020603050405020304" pitchFamily="18" charset="0"/>
                <a:cs typeface="Times New Roman" panose="02020603050405020304" pitchFamily="18" charset="0"/>
              </a:rPr>
              <a:t>Abstract 2 contains two parts: A) research purpose and methods; B) research results. </a:t>
            </a:r>
          </a:p>
          <a:p>
            <a:pPr algn="just" eaLnBrk="0"/>
            <a:r>
              <a:rPr lang="en-US" altLang="zh-CN" sz="2400" dirty="0">
                <a:latin typeface="Times New Roman" panose="02020603050405020304" pitchFamily="18" charset="0"/>
                <a:cs typeface="Times New Roman" panose="02020603050405020304" pitchFamily="18" charset="0"/>
              </a:rPr>
              <a:t>A) The effect of price limit on the stock return, volatility and the structural change is analyzed </a:t>
            </a:r>
            <a:r>
              <a:rPr lang="en-US" altLang="zh-CN" sz="2400" dirty="0" smtClean="0">
                <a:latin typeface="Times New Roman" panose="02020603050405020304" pitchFamily="18" charset="0"/>
                <a:cs typeface="Times New Roman" panose="02020603050405020304" pitchFamily="18" charset="0"/>
              </a:rPr>
              <a:t>through a generalized autoregressive1 conditional </a:t>
            </a:r>
            <a:r>
              <a:rPr lang="en-US" altLang="zh-CN" sz="2400" dirty="0" err="1" smtClean="0">
                <a:latin typeface="Times New Roman" panose="02020603050405020304" pitchFamily="18" charset="0"/>
                <a:cs typeface="Times New Roman" panose="02020603050405020304" pitchFamily="18" charset="0"/>
              </a:rPr>
              <a:t>heterscedasticity</a:t>
            </a:r>
            <a:r>
              <a:rPr lang="en-US" altLang="zh-CN" sz="2400" dirty="0" smtClean="0">
                <a:latin typeface="Times New Roman" panose="02020603050405020304" pitchFamily="18" charset="0"/>
                <a:cs typeface="Times New Roman" panose="02020603050405020304" pitchFamily="18" charset="0"/>
              </a:rPr>
              <a:t> (GARCH) </a:t>
            </a:r>
            <a:r>
              <a:rPr lang="en-US" altLang="zh-CN" sz="2400" dirty="0" err="1" smtClean="0">
                <a:latin typeface="Times New Roman" panose="02020603050405020304" pitchFamily="18" charset="0"/>
                <a:cs typeface="Times New Roman" panose="02020603050405020304" pitchFamily="18" charset="0"/>
              </a:rPr>
              <a:t>model.The</a:t>
            </a:r>
            <a:r>
              <a:rPr lang="en-US" altLang="zh-CN" sz="2400" dirty="0" smtClean="0">
                <a:latin typeface="Times New Roman" panose="02020603050405020304" pitchFamily="18" charset="0"/>
                <a:cs typeface="Times New Roman" panose="02020603050405020304" pitchFamily="18" charset="0"/>
              </a:rPr>
              <a:t> interaction </a:t>
            </a:r>
            <a:r>
              <a:rPr lang="en-US" altLang="zh-CN" sz="2400" dirty="0">
                <a:latin typeface="Times New Roman" panose="02020603050405020304" pitchFamily="18" charset="0"/>
                <a:cs typeface="Times New Roman" panose="02020603050405020304" pitchFamily="18" charset="0"/>
              </a:rPr>
              <a:t>between stock returns and its volatility is permitted in each price limit regime. B) While the stock return does not go up when the price limit goes down from 5% to 7%. The stock volatility, on the other hand, is substantially different across three regimes. The higher the price limit, the larger is the volatility. In end, the GARCH model does not suffer from the structural change when price limits change. </a:t>
            </a:r>
          </a:p>
          <a:p>
            <a:pPr algn="just" eaLnBrk="0"/>
            <a:endParaRPr lang="en-US" altLang="zh-CN" sz="2400" dirty="0">
              <a:latin typeface="Times New Roman" panose="02020603050405020304" pitchFamily="18" charset="0"/>
              <a:cs typeface="Times New Roman" panose="02020603050405020304" pitchFamily="18" charset="0"/>
            </a:endParaRPr>
          </a:p>
          <a:p>
            <a:pPr algn="just" eaLnBrk="0"/>
            <a:r>
              <a:rPr lang="en-US" altLang="zh-CN" sz="2400" b="1" dirty="0">
                <a:latin typeface="Times New Roman" panose="02020603050405020304" pitchFamily="18" charset="0"/>
                <a:cs typeface="Times New Roman" panose="02020603050405020304" pitchFamily="18" charset="0"/>
              </a:rPr>
              <a:t>Abstract 3 has two parts: A) research topic and method; B) summary of the findings. </a:t>
            </a:r>
          </a:p>
          <a:p>
            <a:pPr algn="just" eaLnBrk="0"/>
            <a:r>
              <a:rPr lang="en-US" altLang="zh-CN" sz="2400" dirty="0">
                <a:latin typeface="Times New Roman" panose="02020603050405020304" pitchFamily="18" charset="0"/>
                <a:cs typeface="Times New Roman" panose="02020603050405020304" pitchFamily="18" charset="0"/>
              </a:rPr>
              <a:t>A) This issue presents a complete survey on the integrin, </a:t>
            </a:r>
            <a:r>
              <a:rPr lang="en-US" altLang="zh-CN" sz="2400" dirty="0" smtClean="0">
                <a:latin typeface="Times New Roman" panose="02020603050405020304" pitchFamily="18" charset="0"/>
                <a:cs typeface="Times New Roman" panose="02020603050405020304" pitchFamily="18" charset="0"/>
              </a:rPr>
              <a:t>immunoglobulin, </a:t>
            </a:r>
            <a:r>
              <a:rPr lang="en-US" altLang="zh-CN" sz="2400" dirty="0">
                <a:latin typeface="Times New Roman" panose="02020603050405020304" pitchFamily="18" charset="0"/>
                <a:cs typeface="Times New Roman" panose="02020603050405020304" pitchFamily="18" charset="0"/>
              </a:rPr>
              <a:t>and selection families cellular expression patterns on </a:t>
            </a:r>
            <a:r>
              <a:rPr lang="en-US" altLang="zh-CN" sz="2400" dirty="0" smtClean="0">
                <a:latin typeface="Times New Roman" panose="02020603050405020304" pitchFamily="18" charset="0"/>
                <a:cs typeface="Times New Roman" panose="02020603050405020304" pitchFamily="18" charset="0"/>
              </a:rPr>
              <a:t>endothelial, </a:t>
            </a:r>
            <a:r>
              <a:rPr lang="en-US" altLang="zh-CN" sz="2400" dirty="0">
                <a:latin typeface="Times New Roman" panose="02020603050405020304" pitchFamily="18" charset="0"/>
                <a:cs typeface="Times New Roman" panose="02020603050405020304" pitchFamily="18" charset="0"/>
              </a:rPr>
              <a:t>resident cells and graft infiltrating </a:t>
            </a:r>
            <a:r>
              <a:rPr lang="en-US" altLang="zh-CN" sz="2400" dirty="0" smtClean="0">
                <a:latin typeface="Times New Roman" panose="02020603050405020304" pitchFamily="18" charset="0"/>
                <a:cs typeface="Times New Roman" panose="02020603050405020304" pitchFamily="18" charset="0"/>
              </a:rPr>
              <a:t>cells </a:t>
            </a:r>
            <a:r>
              <a:rPr lang="en-US" altLang="zh-CN" sz="2400" dirty="0">
                <a:latin typeface="Times New Roman" panose="02020603050405020304" pitchFamily="18" charset="0"/>
                <a:cs typeface="Times New Roman" panose="02020603050405020304" pitchFamily="18" charset="0"/>
              </a:rPr>
              <a:t>in human stomach, heart, and lung transplants. B) It describes the patterns of cellular expression and inducibility in different pathological conditions of the graft. It also discusses the implications for the organ specific appearance of inflammatory reactions in human stomach, heart and lung transplants as for </a:t>
            </a:r>
            <a:r>
              <a:rPr lang="en-US" altLang="zh-CN" sz="2400" dirty="0" smtClean="0">
                <a:latin typeface="Times New Roman" panose="02020603050405020304" pitchFamily="18" charset="0"/>
                <a:cs typeface="Times New Roman" panose="02020603050405020304" pitchFamily="18" charset="0"/>
              </a:rPr>
              <a:t>immunosuppressive </a:t>
            </a:r>
            <a:r>
              <a:rPr lang="en-US" altLang="zh-CN" sz="2400" dirty="0">
                <a:latin typeface="Times New Roman" panose="02020603050405020304" pitchFamily="18" charset="0"/>
                <a:cs typeface="Times New Roman" panose="02020603050405020304" pitchFamily="18" charset="0"/>
              </a:rPr>
              <a:t>and therapeutic interventions.</a:t>
            </a:r>
          </a:p>
        </p:txBody>
      </p:sp>
    </p:spTree>
    <p:extLst>
      <p:ext uri="{BB962C8B-B14F-4D97-AF65-F5344CB8AC3E}">
        <p14:creationId xmlns:p14="http://schemas.microsoft.com/office/powerpoint/2010/main" val="2146711443"/>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140032"/>
            <a:ext cx="12192001" cy="4544321"/>
          </a:xfrm>
          <a:prstGeom prst="rect">
            <a:avLst/>
          </a:prstGeom>
          <a:solidFill>
            <a:schemeClr val="bg1"/>
          </a:solidFill>
        </p:spPr>
        <p:txBody>
          <a:bodyPr wrap="square">
            <a:spAutoFit/>
          </a:bodyPr>
          <a:lstStyle/>
          <a:p>
            <a:pPr>
              <a:lnSpc>
                <a:spcPct val="120000"/>
              </a:lnSpc>
            </a:pPr>
            <a:r>
              <a:rPr lang="en-US" altLang="zh-CN" sz="2200" dirty="0">
                <a:latin typeface="Times" pitchFamily="2" charset="0"/>
              </a:rPr>
              <a:t>Abstract 4 </a:t>
            </a:r>
          </a:p>
          <a:p>
            <a:pPr>
              <a:lnSpc>
                <a:spcPct val="120000"/>
              </a:lnSpc>
            </a:pPr>
            <a:r>
              <a:rPr lang="en-US" altLang="zh-CN" sz="2200" dirty="0">
                <a:latin typeface="Times" pitchFamily="2" charset="0"/>
              </a:rPr>
              <a:t>This article reviews the past achievements in agricultural mechanization and aims to predict the developments in the immediate future. It is widely acknowledged that to cope with greater crop output, it is necessary to make use of more powerful equipment that is capable of more extensive work within the limited time. </a:t>
            </a:r>
          </a:p>
          <a:p>
            <a:pPr>
              <a:lnSpc>
                <a:spcPct val="120000"/>
              </a:lnSpc>
            </a:pPr>
            <a:r>
              <a:rPr lang="en-US" altLang="zh-CN" sz="2200" dirty="0">
                <a:latin typeface="Times" pitchFamily="2" charset="0"/>
              </a:rPr>
              <a:t>The main problems are discussed under the following headings. </a:t>
            </a:r>
          </a:p>
          <a:p>
            <a:pPr>
              <a:lnSpc>
                <a:spcPct val="120000"/>
              </a:lnSpc>
            </a:pPr>
            <a:r>
              <a:rPr lang="en-US" altLang="zh-CN" sz="2200" dirty="0">
                <a:latin typeface="Times" pitchFamily="2" charset="0"/>
              </a:rPr>
              <a:t>1) General Trend of </a:t>
            </a:r>
            <a:r>
              <a:rPr lang="en-US" altLang="zh-CN" sz="2200" dirty="0" err="1">
                <a:latin typeface="Times" pitchFamily="2" charset="0"/>
              </a:rPr>
              <a:t>Machanization</a:t>
            </a:r>
            <a:r>
              <a:rPr lang="en-US" altLang="zh-CN" sz="2200" dirty="0">
                <a:latin typeface="Times" pitchFamily="2" charset="0"/>
              </a:rPr>
              <a:t/>
            </a:r>
            <a:br>
              <a:rPr lang="en-US" altLang="zh-CN" sz="2200" dirty="0">
                <a:latin typeface="Times" pitchFamily="2" charset="0"/>
              </a:rPr>
            </a:br>
            <a:r>
              <a:rPr lang="en-US" altLang="zh-CN" sz="2200" dirty="0">
                <a:latin typeface="Times" pitchFamily="2" charset="0"/>
              </a:rPr>
              <a:t>2) Mechanization of Crop Farming</a:t>
            </a:r>
            <a:br>
              <a:rPr lang="en-US" altLang="zh-CN" sz="2200" dirty="0">
                <a:latin typeface="Times" pitchFamily="2" charset="0"/>
              </a:rPr>
            </a:br>
            <a:r>
              <a:rPr lang="en-US" altLang="zh-CN" sz="2200" dirty="0">
                <a:latin typeface="Times" pitchFamily="2" charset="0"/>
              </a:rPr>
              <a:t>3) Mechanization of Animal Husbandry </a:t>
            </a:r>
          </a:p>
          <a:p>
            <a:pPr>
              <a:lnSpc>
                <a:spcPct val="120000"/>
              </a:lnSpc>
            </a:pPr>
            <a:r>
              <a:rPr lang="en-US" altLang="zh-CN" sz="2200" dirty="0">
                <a:latin typeface="Times" pitchFamily="2" charset="0"/>
              </a:rPr>
              <a:t>The article concludes that further progress of agricultural mechanization depends on, to a great extent, the development of mechanical industry, which should be spurred and encouraged. </a:t>
            </a:r>
          </a:p>
        </p:txBody>
      </p:sp>
    </p:spTree>
    <p:extLst>
      <p:ext uri="{BB962C8B-B14F-4D97-AF65-F5344CB8AC3E}">
        <p14:creationId xmlns:p14="http://schemas.microsoft.com/office/powerpoint/2010/main" val="355467531"/>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876301"/>
            <a:ext cx="12192000" cy="5815246"/>
          </a:xfrm>
          <a:prstGeom prst="rect">
            <a:avLst/>
          </a:prstGeom>
          <a:noFill/>
        </p:spPr>
        <p:txBody>
          <a:bodyPr wrap="square" rtlCol="0">
            <a:spAutoFit/>
          </a:bodyPr>
          <a:lstStyle/>
          <a:p>
            <a:pPr algn="just" eaLnBrk="0">
              <a:lnSpc>
                <a:spcPct val="120000"/>
              </a:lnSpc>
            </a:pPr>
            <a:r>
              <a:rPr lang="en-US" altLang="zh-CN" sz="2400" b="1" dirty="0">
                <a:latin typeface="Times New Roman" panose="02020603050405020304" pitchFamily="18" charset="0"/>
                <a:cs typeface="Times New Roman" panose="02020603050405020304" pitchFamily="18" charset="0"/>
              </a:rPr>
              <a:t>Abstract 4 contains two parts: A) research purpose; B), C) and D) are summary of the structure of the paper, background, main body and conclusion. </a:t>
            </a:r>
          </a:p>
          <a:p>
            <a:pPr algn="just" eaLnBrk="0">
              <a:lnSpc>
                <a:spcPct val="12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 This article reviews the past achievements in agricultural mechanization and aims to predict the developments in the immediate future. B) It is widely acknowledged that to cope with greater crop output, it is necessary to make use of more powerful equipment that is capable of more extensive work within the limited time. C) The main problems are discussed under the following headings. </a:t>
            </a:r>
          </a:p>
          <a:p>
            <a:pPr eaLnBrk="0">
              <a:lnSpc>
                <a:spcPct val="120000"/>
              </a:lnSpc>
            </a:pPr>
            <a:r>
              <a:rPr lang="en-US" altLang="zh-CN" sz="2400" dirty="0">
                <a:latin typeface="Times New Roman" panose="02020603050405020304" pitchFamily="18" charset="0"/>
                <a:cs typeface="Times New Roman" panose="02020603050405020304" pitchFamily="18" charset="0"/>
              </a:rPr>
              <a:t>1) General Trend of </a:t>
            </a:r>
            <a:r>
              <a:rPr lang="en-US" altLang="zh-CN" sz="2400" dirty="0" err="1">
                <a:latin typeface="Times New Roman" panose="02020603050405020304" pitchFamily="18" charset="0"/>
                <a:cs typeface="Times New Roman" panose="02020603050405020304" pitchFamily="18" charset="0"/>
              </a:rPr>
              <a:t>Machanization</a:t>
            </a:r>
            <a:r>
              <a:rPr lang="en-US" altLang="zh-CN" sz="2400" dirty="0">
                <a:latin typeface="Times New Roman" panose="02020603050405020304" pitchFamily="18" charset="0"/>
                <a:cs typeface="Times New Roman" panose="02020603050405020304" pitchFamily="18" charset="0"/>
              </a:rPr>
              <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2) Mechanization of Crop Farming</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3) Mechanization of Animal Husbandry </a:t>
            </a:r>
          </a:p>
          <a:p>
            <a:pPr eaLnBrk="0">
              <a:lnSpc>
                <a:spcPct val="120000"/>
              </a:lnSpc>
            </a:pPr>
            <a:r>
              <a:rPr lang="en-US" altLang="zh-CN" sz="2400" dirty="0">
                <a:latin typeface="Times New Roman" panose="02020603050405020304" pitchFamily="18" charset="0"/>
                <a:cs typeface="Times New Roman" panose="02020603050405020304" pitchFamily="18" charset="0"/>
              </a:rPr>
              <a:t>D) The article concludes that further progress of agricultural mechanization depends on, to a great extent, the development of mechanical industry, which should be spurred and</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encouraged.</a:t>
            </a:r>
            <a:br>
              <a:rPr lang="en-US" altLang="zh-CN" sz="2400" dirty="0">
                <a:latin typeface="Times New Roman" panose="02020603050405020304" pitchFamily="18" charset="0"/>
                <a:cs typeface="Times New Roman" panose="02020603050405020304" pitchFamily="18" charset="0"/>
              </a:rPr>
            </a:br>
            <a:endParaRPr lang="en-US" altLang="zh-C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742535"/>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292879" y="-687133"/>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641888" y="1200810"/>
            <a:ext cx="6663109" cy="950220"/>
            <a:chOff x="2277191" y="2390375"/>
            <a:chExt cx="2068018" cy="871396"/>
          </a:xfrm>
          <a:noFill/>
        </p:grpSpPr>
        <p:sp>
          <p:nvSpPr>
            <p:cNvPr id="2" name="圆角矩形 1"/>
            <p:cNvSpPr/>
            <p:nvPr/>
          </p:nvSpPr>
          <p:spPr>
            <a:xfrm>
              <a:off x="2277191" y="2390375"/>
              <a:ext cx="2027417" cy="79717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317792" y="2443259"/>
              <a:ext cx="2027417" cy="818512"/>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1.</a:t>
              </a:r>
              <a:r>
                <a:rPr lang="zh-CN" altLang="en-US"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研究报告</a:t>
              </a:r>
              <a:r>
                <a:rPr lang="en-US" altLang="zh-CN"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a:t>
              </a:r>
              <a:r>
                <a:rPr lang="zh-CN" altLang="en-US"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论文的结构和</a:t>
              </a:r>
              <a:r>
                <a:rPr lang="zh-CN" altLang="en-US" sz="2000" u="sng" dirty="0" smtClean="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特点</a:t>
              </a:r>
              <a:r>
                <a:rPr lang="zh-CN" altLang="en-US" sz="2000" u="sng" dirty="0" smtClean="0">
                  <a:solidFill>
                    <a:srgbClr val="0070C0"/>
                  </a:solidFill>
                  <a:latin typeface="Times New Roman" panose="02020603050405020304" pitchFamily="18" charset="0"/>
                  <a:cs typeface="+mn-ea"/>
                  <a:sym typeface="+mn-lt"/>
                </a:rPr>
                <a:t> </a:t>
              </a:r>
              <a:r>
                <a:rPr lang="en-US" altLang="zh-CN" sz="2000" u="sng" dirty="0" smtClean="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Structures </a:t>
              </a:r>
              <a:r>
                <a:rPr lang="en-US" altLang="zh-CN"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and Features of Research Reports/Papers</a:t>
              </a:r>
              <a:endParaRPr lang="zh-CN" altLang="en-US" sz="2000" u="sng" dirty="0">
                <a:solidFill>
                  <a:schemeClr val="bg1"/>
                </a:solidFill>
                <a:latin typeface="Times New Roman" panose="02020603050405020304" pitchFamily="18" charset="0"/>
                <a:cs typeface="+mn-ea"/>
                <a:sym typeface="+mn-lt"/>
              </a:endParaRPr>
            </a:p>
          </p:txBody>
        </p:sp>
      </p:grpSp>
      <p:grpSp>
        <p:nvGrpSpPr>
          <p:cNvPr id="43" name="组合 42">
            <a:extLst>
              <a:ext uri="{FF2B5EF4-FFF2-40B4-BE49-F238E27FC236}">
                <a16:creationId xmlns:a16="http://schemas.microsoft.com/office/drawing/2014/main" id="{3305AAD7-C8A4-429C-BA64-29D4D2FBF151}"/>
              </a:ext>
            </a:extLst>
          </p:cNvPr>
          <p:cNvGrpSpPr/>
          <p:nvPr/>
        </p:nvGrpSpPr>
        <p:grpSpPr>
          <a:xfrm>
            <a:off x="2630892" y="2376572"/>
            <a:ext cx="6647976" cy="641015"/>
            <a:chOff x="2277191" y="2390375"/>
            <a:chExt cx="1383048" cy="587840"/>
          </a:xfrm>
          <a:noFill/>
        </p:grpSpPr>
        <p:sp>
          <p:nvSpPr>
            <p:cNvPr id="44" name="圆角矩形 1">
              <a:extLst>
                <a:ext uri="{FF2B5EF4-FFF2-40B4-BE49-F238E27FC236}">
                  <a16:creationId xmlns:a16="http://schemas.microsoft.com/office/drawing/2014/main" id="{239E543D-0415-475C-8DB5-BF540C840BD3}"/>
                </a:ext>
              </a:extLst>
            </p:cNvPr>
            <p:cNvSpPr/>
            <p:nvPr/>
          </p:nvSpPr>
          <p:spPr>
            <a:xfrm>
              <a:off x="2277191" y="2390375"/>
              <a:ext cx="1355383"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id="{DA4EF2A4-5AF3-4130-8245-636059711E3B}"/>
                </a:ext>
              </a:extLst>
            </p:cNvPr>
            <p:cNvSpPr txBox="1"/>
            <p:nvPr/>
          </p:nvSpPr>
          <p:spPr>
            <a:xfrm>
              <a:off x="2306694" y="2460101"/>
              <a:ext cx="1353545" cy="451593"/>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2.</a:t>
              </a:r>
              <a:r>
                <a:rPr lang="zh-CN" altLang="en-US"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研究论文摘要的写作</a:t>
              </a:r>
              <a:r>
                <a:rPr lang="en-US" altLang="zh-CN"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a:t>
              </a:r>
              <a:r>
                <a:rPr lang="zh-CN" altLang="en-US"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一</a:t>
              </a:r>
              <a:r>
                <a:rPr lang="en-US" altLang="zh-CN" sz="2000" u="sng" dirty="0" smtClean="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a:t>
              </a:r>
              <a:r>
                <a:rPr lang="en-US" altLang="zh-CN" sz="2000" u="sng" dirty="0" smtClean="0">
                  <a:solidFill>
                    <a:srgbClr val="0070C0"/>
                  </a:solidFill>
                  <a:latin typeface="Times New Roman" panose="02020603050405020304" pitchFamily="18" charset="0"/>
                  <a:cs typeface="+mn-ea"/>
                  <a:sym typeface="+mn-lt"/>
                </a:rPr>
                <a:t> </a:t>
              </a:r>
              <a:r>
                <a:rPr lang="en-US" altLang="zh-CN" sz="2000" u="sng" dirty="0" smtClean="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Abstract </a:t>
              </a:r>
              <a:r>
                <a:rPr lang="en-US" altLang="zh-CN"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of a Research Paper (I)</a:t>
              </a:r>
              <a:endParaRPr lang="en-US" altLang="zh-CN" sz="2000" u="sng" dirty="0">
                <a:solidFill>
                  <a:schemeClr val="bg1"/>
                </a:solidFill>
                <a:latin typeface="Times New Roman" panose="02020603050405020304" pitchFamily="18" charset="0"/>
                <a:cs typeface="+mn-ea"/>
                <a:sym typeface="+mn-lt"/>
              </a:endParaRPr>
            </a:p>
          </p:txBody>
        </p:sp>
      </p:grpSp>
      <p:grpSp>
        <p:nvGrpSpPr>
          <p:cNvPr id="46" name="组合 45">
            <a:extLst>
              <a:ext uri="{FF2B5EF4-FFF2-40B4-BE49-F238E27FC236}">
                <a16:creationId xmlns:a16="http://schemas.microsoft.com/office/drawing/2014/main" id="{BBE5C306-DB4B-40E3-83B0-082326448F8F}"/>
              </a:ext>
            </a:extLst>
          </p:cNvPr>
          <p:cNvGrpSpPr/>
          <p:nvPr/>
        </p:nvGrpSpPr>
        <p:grpSpPr>
          <a:xfrm>
            <a:off x="2642101" y="3256298"/>
            <a:ext cx="6735182" cy="641015"/>
            <a:chOff x="2277191" y="2390375"/>
            <a:chExt cx="2089838" cy="587840"/>
          </a:xfrm>
          <a:noFill/>
        </p:grpSpPr>
        <p:sp>
          <p:nvSpPr>
            <p:cNvPr id="47" name="圆角矩形 1">
              <a:extLst>
                <a:ext uri="{FF2B5EF4-FFF2-40B4-BE49-F238E27FC236}">
                  <a16:creationId xmlns:a16="http://schemas.microsoft.com/office/drawing/2014/main" id="{BBD62A10-C451-430C-A8FB-FA4648B06175}"/>
                </a:ext>
              </a:extLst>
            </p:cNvPr>
            <p:cNvSpPr/>
            <p:nvPr/>
          </p:nvSpPr>
          <p:spPr>
            <a:xfrm>
              <a:off x="2277191" y="2390375"/>
              <a:ext cx="2029630"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8" name="文本框 47">
              <a:extLst>
                <a:ext uri="{FF2B5EF4-FFF2-40B4-BE49-F238E27FC236}">
                  <a16:creationId xmlns:a16="http://schemas.microsoft.com/office/drawing/2014/main" id="{F1185826-B387-4F64-97CE-693F7DB1B327}"/>
                </a:ext>
              </a:extLst>
            </p:cNvPr>
            <p:cNvSpPr txBox="1"/>
            <p:nvPr/>
          </p:nvSpPr>
          <p:spPr>
            <a:xfrm>
              <a:off x="2317716" y="2402990"/>
              <a:ext cx="2049313" cy="451593"/>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3.</a:t>
              </a:r>
              <a:r>
                <a:rPr lang="zh-CN" altLang="en-US"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研究论文摘要的写作</a:t>
              </a:r>
              <a:r>
                <a:rPr lang="en-US" altLang="zh-CN"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a:t>
              </a:r>
              <a:r>
                <a:rPr lang="zh-CN" altLang="en-US"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二</a:t>
              </a:r>
              <a:r>
                <a:rPr lang="en-US" altLang="zh-CN" sz="2000" u="sng" dirty="0" smtClean="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 Abstract </a:t>
              </a:r>
              <a:r>
                <a:rPr lang="en-US" altLang="zh-CN"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of a Research Paper (II)</a:t>
              </a:r>
              <a:endParaRPr lang="en-US" altLang="zh-CN" sz="2000" u="sng" dirty="0">
                <a:solidFill>
                  <a:schemeClr val="bg1"/>
                </a:solidFill>
                <a:latin typeface="Times New Roman" panose="02020603050405020304" pitchFamily="18" charset="0"/>
                <a:cs typeface="+mn-ea"/>
                <a:sym typeface="+mn-lt"/>
              </a:endParaRPr>
            </a:p>
          </p:txBody>
        </p:sp>
      </p:grpSp>
      <p:grpSp>
        <p:nvGrpSpPr>
          <p:cNvPr id="49" name="组合 48">
            <a:extLst>
              <a:ext uri="{FF2B5EF4-FFF2-40B4-BE49-F238E27FC236}">
                <a16:creationId xmlns:a16="http://schemas.microsoft.com/office/drawing/2014/main" id="{1E0D2B23-39C6-4BB7-A2F8-3D1B1F379A6D}"/>
              </a:ext>
            </a:extLst>
          </p:cNvPr>
          <p:cNvGrpSpPr/>
          <p:nvPr/>
        </p:nvGrpSpPr>
        <p:grpSpPr>
          <a:xfrm>
            <a:off x="2642101" y="4150101"/>
            <a:ext cx="6543107" cy="683595"/>
            <a:chOff x="2277191" y="2368288"/>
            <a:chExt cx="2014709" cy="354594"/>
          </a:xfrm>
          <a:noFill/>
        </p:grpSpPr>
        <p:sp>
          <p:nvSpPr>
            <p:cNvPr id="50" name="圆角矩形 1">
              <a:extLst>
                <a:ext uri="{FF2B5EF4-FFF2-40B4-BE49-F238E27FC236}">
                  <a16:creationId xmlns:a16="http://schemas.microsoft.com/office/drawing/2014/main" id="{03ADCD10-B097-4DF9-989B-C4D833BFC295}"/>
                </a:ext>
              </a:extLst>
            </p:cNvPr>
            <p:cNvSpPr/>
            <p:nvPr/>
          </p:nvSpPr>
          <p:spPr>
            <a:xfrm>
              <a:off x="2277191" y="2390375"/>
              <a:ext cx="2014709" cy="33250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1" name="文本框 50">
              <a:extLst>
                <a:ext uri="{FF2B5EF4-FFF2-40B4-BE49-F238E27FC236}">
                  <a16:creationId xmlns:a16="http://schemas.microsoft.com/office/drawing/2014/main" id="{E47CB965-09A3-4B89-8CD4-E652FD8FBCE6}"/>
                </a:ext>
              </a:extLst>
            </p:cNvPr>
            <p:cNvSpPr txBox="1"/>
            <p:nvPr/>
          </p:nvSpPr>
          <p:spPr>
            <a:xfrm>
              <a:off x="2317405" y="2368288"/>
              <a:ext cx="1840153" cy="255440"/>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4.</a:t>
              </a:r>
              <a:r>
                <a:rPr lang="zh-CN" altLang="en-US"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文献综述的</a:t>
              </a:r>
              <a:r>
                <a:rPr lang="zh-CN" altLang="en-US" sz="2000" u="sng" dirty="0" smtClean="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写作</a:t>
              </a:r>
              <a:r>
                <a:rPr lang="zh-CN" altLang="en-US" sz="2000" u="sng" dirty="0" smtClean="0">
                  <a:solidFill>
                    <a:srgbClr val="0070C0"/>
                  </a:solidFill>
                  <a:latin typeface="Times New Roman" panose="02020603050405020304" pitchFamily="18" charset="0"/>
                  <a:cs typeface="+mn-ea"/>
                  <a:sym typeface="+mn-lt"/>
                </a:rPr>
                <a:t> </a:t>
              </a:r>
              <a:r>
                <a:rPr lang="en-US" altLang="zh-CN" sz="2000" u="sng" dirty="0" smtClean="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Writing </a:t>
              </a:r>
              <a:r>
                <a:rPr lang="en-US" altLang="zh-CN"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Literature Review</a:t>
              </a:r>
              <a:endParaRPr lang="en-US" altLang="zh-CN" sz="2000" u="sng" dirty="0">
                <a:solidFill>
                  <a:schemeClr val="bg1"/>
                </a:solidFill>
                <a:latin typeface="Times New Roman" panose="02020603050405020304" pitchFamily="18" charset="0"/>
                <a:cs typeface="+mn-ea"/>
                <a:sym typeface="+mn-lt"/>
              </a:endParaRPr>
            </a:p>
          </p:txBody>
        </p:sp>
      </p:grpSp>
      <p:grpSp>
        <p:nvGrpSpPr>
          <p:cNvPr id="52" name="组合 51">
            <a:extLst>
              <a:ext uri="{FF2B5EF4-FFF2-40B4-BE49-F238E27FC236}">
                <a16:creationId xmlns:a16="http://schemas.microsoft.com/office/drawing/2014/main" id="{0C5B98CC-033B-4063-B430-BB8873A29092}"/>
              </a:ext>
            </a:extLst>
          </p:cNvPr>
          <p:cNvGrpSpPr/>
          <p:nvPr/>
        </p:nvGrpSpPr>
        <p:grpSpPr>
          <a:xfrm>
            <a:off x="2693929" y="5018386"/>
            <a:ext cx="6532294" cy="750132"/>
            <a:chOff x="2277191" y="2290310"/>
            <a:chExt cx="2033050" cy="687905"/>
          </a:xfrm>
          <a:noFill/>
        </p:grpSpPr>
        <p:sp>
          <p:nvSpPr>
            <p:cNvPr id="53" name="圆角矩形 1">
              <a:extLst>
                <a:ext uri="{FF2B5EF4-FFF2-40B4-BE49-F238E27FC236}">
                  <a16:creationId xmlns:a16="http://schemas.microsoft.com/office/drawing/2014/main" id="{E929EF67-D258-4757-9EA8-03695F9BB8B9}"/>
                </a:ext>
              </a:extLst>
            </p:cNvPr>
            <p:cNvSpPr/>
            <p:nvPr/>
          </p:nvSpPr>
          <p:spPr>
            <a:xfrm>
              <a:off x="2277191" y="2390375"/>
              <a:ext cx="2033050"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4" name="文本框 53">
              <a:extLst>
                <a:ext uri="{FF2B5EF4-FFF2-40B4-BE49-F238E27FC236}">
                  <a16:creationId xmlns:a16="http://schemas.microsoft.com/office/drawing/2014/main" id="{A1C71398-ED91-485D-A2D9-48C93CEED616}"/>
                </a:ext>
              </a:extLst>
            </p:cNvPr>
            <p:cNvSpPr txBox="1"/>
            <p:nvPr/>
          </p:nvSpPr>
          <p:spPr>
            <a:xfrm>
              <a:off x="2301709" y="2290310"/>
              <a:ext cx="1815727" cy="451593"/>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5.</a:t>
              </a:r>
              <a:r>
                <a:rPr lang="zh-CN" altLang="en-US" sz="2000" u="sng"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文献的</a:t>
              </a:r>
              <a:r>
                <a:rPr lang="zh-CN" altLang="en-US" sz="2000" u="sng" dirty="0" smtClean="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摘录</a:t>
              </a:r>
              <a:r>
                <a:rPr lang="zh-CN" altLang="en-US" sz="2000" u="sng" dirty="0" smtClean="0">
                  <a:solidFill>
                    <a:srgbClr val="0070C0"/>
                  </a:solidFill>
                  <a:latin typeface="Times New Roman" panose="02020603050405020304" pitchFamily="18" charset="0"/>
                  <a:cs typeface="+mn-ea"/>
                  <a:sym typeface="+mn-lt"/>
                </a:rPr>
                <a:t> </a:t>
              </a:r>
              <a:r>
                <a:rPr lang="en-US" altLang="zh-CN" sz="2000" u="sng" dirty="0" smtClean="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Citation </a:t>
              </a:r>
              <a:r>
                <a:rPr lang="en-US" altLang="zh-CN" sz="2000" u="sng"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in Research Paper</a:t>
              </a:r>
              <a:endParaRPr lang="zh-CN" altLang="en-US" sz="2000" u="sng"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4682904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140032"/>
            <a:ext cx="12192001" cy="3731791"/>
          </a:xfrm>
          <a:prstGeom prst="rect">
            <a:avLst/>
          </a:prstGeom>
          <a:solidFill>
            <a:schemeClr val="bg1"/>
          </a:solidFill>
        </p:spPr>
        <p:txBody>
          <a:bodyPr wrap="square">
            <a:spAutoFit/>
          </a:bodyPr>
          <a:lstStyle/>
          <a:p>
            <a:pPr algn="just">
              <a:lnSpc>
                <a:spcPct val="120000"/>
              </a:lnSpc>
            </a:pPr>
            <a:r>
              <a:rPr lang="en-US" altLang="zh-CN" sz="2200" dirty="0">
                <a:latin typeface="Times" pitchFamily="2" charset="0"/>
              </a:rPr>
              <a:t>Abstract 5 </a:t>
            </a:r>
          </a:p>
          <a:p>
            <a:pPr>
              <a:lnSpc>
                <a:spcPct val="120000"/>
              </a:lnSpc>
            </a:pPr>
            <a:r>
              <a:rPr lang="en-US" altLang="zh-CN" sz="2200" dirty="0">
                <a:latin typeface="Times" pitchFamily="2" charset="0"/>
              </a:rPr>
              <a:t>This thesis attempts to apply general knowledge of linguistics, anthropology and translation to the research of cultural factors in translation and their transfer.</a:t>
            </a:r>
            <a:br>
              <a:rPr lang="en-US" altLang="zh-CN" sz="2200" dirty="0">
                <a:latin typeface="Times" pitchFamily="2" charset="0"/>
              </a:rPr>
            </a:br>
            <a:r>
              <a:rPr lang="en-US" altLang="zh-CN" sz="2200" dirty="0">
                <a:latin typeface="Times" pitchFamily="2" charset="0"/>
              </a:rPr>
              <a:t>The thesis concludes a brief introduction and four chapters. The introduction presents the specific topic and raises several related issues. Chapter One is devoted to the relationship between language, culture and translation. Chapter Two focuses on the categorization of cultural factors in translation. Chapter Three talks about three topics: translatability, major translation methods of cultural factors, and the transfer of some important cultural subcategories. The last chapter gives an analysis of some inappropriate translations and draws a general conclusion for the whole thesis. </a:t>
            </a:r>
          </a:p>
        </p:txBody>
      </p:sp>
    </p:spTree>
    <p:extLst>
      <p:ext uri="{BB962C8B-B14F-4D97-AF65-F5344CB8AC3E}">
        <p14:creationId xmlns:p14="http://schemas.microsoft.com/office/powerpoint/2010/main" val="3462134370"/>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1152755"/>
            <a:ext cx="12192000" cy="4485652"/>
          </a:xfrm>
          <a:prstGeom prst="rect">
            <a:avLst/>
          </a:prstGeom>
          <a:noFill/>
        </p:spPr>
        <p:txBody>
          <a:bodyPr wrap="square" rtlCol="0">
            <a:spAutoFit/>
          </a:bodyPr>
          <a:lstStyle/>
          <a:p>
            <a:pPr algn="just" eaLnBrk="0">
              <a:lnSpc>
                <a:spcPct val="120000"/>
              </a:lnSpc>
            </a:pPr>
            <a:r>
              <a:rPr lang="en-US" altLang="zh-CN" sz="2400" b="1" dirty="0">
                <a:latin typeface="Times New Roman" panose="02020603050405020304" pitchFamily="18" charset="0"/>
                <a:cs typeface="Times New Roman" panose="02020603050405020304" pitchFamily="18" charset="0"/>
              </a:rPr>
              <a:t>Abstract 5 has similar structure with Abstract 4 and contains two parts: A) research purpose; B) summary of the structure of the paper. </a:t>
            </a:r>
          </a:p>
          <a:p>
            <a:pPr algn="just" eaLnBrk="0">
              <a:lnSpc>
                <a:spcPct val="12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 This thesis attempts to apply general knowledge of linguistics, anthropology and translation to the research of cultural factors in translation and their transfer. </a:t>
            </a:r>
          </a:p>
          <a:p>
            <a:pPr algn="just" eaLnBrk="0">
              <a:lnSpc>
                <a:spcPct val="120000"/>
              </a:lnSpc>
            </a:pP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B) The thesis concludes a brief introduction and four chapters. The introduction presents the specific topic and raises several related issues. Chapter One is devoted to the relationship between language, culture and translation. Chapter Two focus on the categorization of cultural factors in translation. Chapter Three talks about three topics: translatability, major translation methods of cultural factors, and the transfer of some important cultural subcategories. The last chapter, gives an analysis of some inappropriate translations and draws a general conclusion for the whole thesis. </a:t>
            </a:r>
          </a:p>
        </p:txBody>
      </p:sp>
    </p:spTree>
    <p:extLst>
      <p:ext uri="{BB962C8B-B14F-4D97-AF65-F5344CB8AC3E}">
        <p14:creationId xmlns:p14="http://schemas.microsoft.com/office/powerpoint/2010/main" val="2132668006"/>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70172" y="2705725"/>
            <a:ext cx="594121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研究论文摘要的写作</a:t>
            </a:r>
            <a:r>
              <a:rPr lang="en-US" altLang="zh-CN" sz="4400" b="1" dirty="0">
                <a:solidFill>
                  <a:srgbClr val="00749F"/>
                </a:solidFill>
                <a:latin typeface="Times New Roman" panose="02020603050405020304" pitchFamily="18" charset="0"/>
                <a:ea typeface="+mn-ea"/>
                <a:cs typeface="+mn-ea"/>
                <a:sym typeface="+mn-lt"/>
              </a:rPr>
              <a:t>(</a:t>
            </a:r>
            <a:r>
              <a:rPr lang="zh-CN" altLang="en-US" sz="4400" b="1" dirty="0">
                <a:solidFill>
                  <a:srgbClr val="00749F"/>
                </a:solidFill>
                <a:latin typeface="Times New Roman" panose="02020603050405020304" pitchFamily="18" charset="0"/>
                <a:ea typeface="+mn-ea"/>
                <a:cs typeface="+mn-ea"/>
                <a:sym typeface="+mn-lt"/>
              </a:rPr>
              <a:t>二</a:t>
            </a:r>
            <a:r>
              <a:rPr lang="en-US" altLang="zh-CN" sz="4400" b="1" dirty="0">
                <a:solidFill>
                  <a:srgbClr val="00749F"/>
                </a:solidFill>
                <a:latin typeface="Times New Roman" panose="02020603050405020304" pitchFamily="18" charset="0"/>
                <a:ea typeface="+mn-ea"/>
                <a:cs typeface="+mn-ea"/>
                <a:sym typeface="+mn-lt"/>
              </a:rPr>
              <a:t>) </a:t>
            </a:r>
          </a:p>
        </p:txBody>
      </p:sp>
      <p:sp>
        <p:nvSpPr>
          <p:cNvPr id="6" name="文本框 6"/>
          <p:cNvSpPr txBox="1">
            <a:spLocks noChangeArrowheads="1"/>
          </p:cNvSpPr>
          <p:nvPr/>
        </p:nvSpPr>
        <p:spPr bwMode="auto">
          <a:xfrm>
            <a:off x="7191296" y="4152275"/>
            <a:ext cx="409896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Abstract of a Research Paper (II) </a:t>
            </a:r>
          </a:p>
        </p:txBody>
      </p:sp>
      <p:sp>
        <p:nvSpPr>
          <p:cNvPr id="9" name="文本框 8"/>
          <p:cNvSpPr txBox="1"/>
          <p:nvPr/>
        </p:nvSpPr>
        <p:spPr>
          <a:xfrm>
            <a:off x="2804139" y="2541316"/>
            <a:ext cx="4162176" cy="1412694"/>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3</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05153246"/>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18207" y="89645"/>
            <a:ext cx="12192000" cy="6651821"/>
          </a:xfrm>
          <a:prstGeom prst="rect">
            <a:avLst/>
          </a:prstGeom>
          <a:solidFill>
            <a:schemeClr val="bg1"/>
          </a:solidFill>
        </p:spPr>
        <p:txBody>
          <a:bodyPr wrap="square">
            <a:spAutoFit/>
          </a:bodyPr>
          <a:lstStyle/>
          <a:p>
            <a:pPr algn="ctr">
              <a:lnSpc>
                <a:spcPct val="150000"/>
              </a:lnSpc>
            </a:pPr>
            <a:r>
              <a:rPr lang="en-US" altLang="zh-CN" sz="2200" b="1" dirty="0">
                <a:latin typeface="Times" pitchFamily="2" charset="0"/>
              </a:rPr>
              <a:t>How to Write the Abstract </a:t>
            </a:r>
          </a:p>
          <a:p>
            <a:pPr algn="just">
              <a:lnSpc>
                <a:spcPct val="150000"/>
              </a:lnSpc>
            </a:pPr>
            <a:r>
              <a:rPr lang="zh-CN" altLang="en-US" sz="2200" dirty="0">
                <a:latin typeface="Times" pitchFamily="2" charset="0"/>
              </a:rPr>
              <a:t>    </a:t>
            </a:r>
            <a:r>
              <a:rPr lang="en-US" altLang="zh-CN" sz="2200" dirty="0">
                <a:latin typeface="Times" pitchFamily="2" charset="0"/>
              </a:rPr>
              <a:t>An abstract is a succinct summary of a longer piece of work, usually academic in nature, which is published in isolation from the main text and should therefore stand on its own and be understandable without reference to the longer piece. It should report the latter’s essential facts, and should not exaggerate or contain material that is not there. </a:t>
            </a:r>
          </a:p>
          <a:p>
            <a:pPr algn="just">
              <a:lnSpc>
                <a:spcPct val="150000"/>
              </a:lnSpc>
            </a:pPr>
            <a:r>
              <a:rPr lang="zh-CN" altLang="en-US" sz="2200" dirty="0">
                <a:latin typeface="Times" pitchFamily="2" charset="0"/>
              </a:rPr>
              <a:t>    </a:t>
            </a:r>
            <a:r>
              <a:rPr lang="en-US" altLang="zh-CN" sz="2200" dirty="0">
                <a:latin typeface="Times" pitchFamily="2" charset="0"/>
              </a:rPr>
              <a:t>Its purpose is to act as a reference tool (for example in a library abstracting service), enabling the reader to decide whether or not to read the full text. </a:t>
            </a:r>
          </a:p>
          <a:p>
            <a:pPr algn="just">
              <a:lnSpc>
                <a:spcPct val="150000"/>
              </a:lnSpc>
            </a:pPr>
            <a:r>
              <a:rPr lang="zh-CN" altLang="en-US" sz="2200" dirty="0">
                <a:latin typeface="Times" pitchFamily="2" charset="0"/>
              </a:rPr>
              <a:t>    </a:t>
            </a:r>
            <a:r>
              <a:rPr lang="en-US" altLang="zh-CN" sz="2200" dirty="0">
                <a:latin typeface="Times" pitchFamily="2" charset="0"/>
              </a:rPr>
              <a:t>Two common reasons for writing an abstract are to summarize a longer piece of work published as a journal article, thesis, book or web page, an existing article for the purposes of a journal, or to submit an application to write a paper for a conference. </a:t>
            </a:r>
          </a:p>
          <a:p>
            <a:pPr algn="just">
              <a:lnSpc>
                <a:spcPct val="150000"/>
              </a:lnSpc>
            </a:pPr>
            <a:r>
              <a:rPr lang="zh-CN" altLang="en-US" sz="2200" dirty="0">
                <a:latin typeface="Times" pitchFamily="2" charset="0"/>
              </a:rPr>
              <a:t>    </a:t>
            </a:r>
            <a:r>
              <a:rPr lang="en-US" altLang="zh-CN" sz="2200" dirty="0">
                <a:latin typeface="Times" pitchFamily="2" charset="0"/>
              </a:rPr>
              <a:t>In both cases, you will be given specific guidelines as to how to write the abstract including a maximum word count from either the relevant publisher or the organizer of the conference. Conference papers are usually selected on the basis of abstracts: see tips below.</a:t>
            </a:r>
          </a:p>
        </p:txBody>
      </p:sp>
    </p:spTree>
    <p:extLst>
      <p:ext uri="{BB962C8B-B14F-4D97-AF65-F5344CB8AC3E}">
        <p14:creationId xmlns:p14="http://schemas.microsoft.com/office/powerpoint/2010/main" val="3877200465"/>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71438" y="843677"/>
            <a:ext cx="12120562" cy="5170646"/>
          </a:xfrm>
          <a:prstGeom prst="rect">
            <a:avLst/>
          </a:prstGeom>
          <a:solidFill>
            <a:schemeClr val="bg1"/>
          </a:solidFill>
        </p:spPr>
        <p:txBody>
          <a:bodyPr wrap="square">
            <a:spAutoFit/>
          </a:bodyPr>
          <a:lstStyle/>
          <a:p>
            <a:pPr algn="ctr"/>
            <a:r>
              <a:rPr lang="en-US" altLang="zh-CN" sz="2200" b="1" dirty="0">
                <a:latin typeface="Times" pitchFamily="2" charset="0"/>
              </a:rPr>
              <a:t>How to Go about the Writing Process </a:t>
            </a:r>
          </a:p>
          <a:p>
            <a:pPr algn="just"/>
            <a:r>
              <a:rPr lang="en-US" altLang="zh-CN" sz="2200" dirty="0">
                <a:latin typeface="Times" pitchFamily="2" charset="0"/>
              </a:rPr>
              <a:t>Start by writing a statement of the paper’s purpose, which should be as succinct as possible. If you include background keep this to a minimum and only include such information as to provide a context. </a:t>
            </a:r>
          </a:p>
          <a:p>
            <a:pPr algn="just"/>
            <a:r>
              <a:rPr lang="en-US" altLang="zh-CN" sz="2200" dirty="0">
                <a:latin typeface="Times" pitchFamily="2" charset="0"/>
              </a:rPr>
              <a:t>Summarize the paper, reporting its main facts. Remember the following points: </a:t>
            </a:r>
          </a:p>
          <a:p>
            <a:pPr algn="just"/>
            <a:r>
              <a:rPr lang="en-US" altLang="zh-CN" sz="2200" dirty="0">
                <a:latin typeface="Times" pitchFamily="2" charset="0"/>
              </a:rPr>
              <a:t>  Follow the chronology of the paper and use its headings as guidelines. </a:t>
            </a:r>
          </a:p>
          <a:p>
            <a:pPr algn="just"/>
            <a:r>
              <a:rPr lang="en-US" altLang="zh-CN" sz="2200" dirty="0">
                <a:latin typeface="Times" pitchFamily="2" charset="0"/>
              </a:rPr>
              <a:t>  Do not include unnecessary details. </a:t>
            </a:r>
          </a:p>
          <a:p>
            <a:pPr algn="just"/>
            <a:r>
              <a:rPr lang="en-US" altLang="zh-CN" sz="2200" dirty="0">
                <a:latin typeface="Times" pitchFamily="2" charset="0"/>
              </a:rPr>
              <a:t>  You are writing for an audience “in the know”—you can use the technical language of your discipline or profession, providing you communicate your meaning clearly, and </a:t>
            </a:r>
            <a:r>
              <a:rPr lang="en-US" altLang="zh-CN" sz="2200" dirty="0" smtClean="0">
                <a:latin typeface="Times" pitchFamily="2" charset="0"/>
              </a:rPr>
              <a:t>bear </a:t>
            </a:r>
            <a:r>
              <a:rPr lang="en-US" altLang="zh-CN" sz="2200" dirty="0">
                <a:latin typeface="Times" pitchFamily="2" charset="0"/>
              </a:rPr>
              <a:t>in mind that you are writing to an international audience. </a:t>
            </a:r>
          </a:p>
          <a:p>
            <a:pPr algn="just"/>
            <a:r>
              <a:rPr lang="en-US" altLang="zh-CN" sz="2200" dirty="0">
                <a:latin typeface="Times" pitchFamily="2" charset="0"/>
              </a:rPr>
              <a:t>  Make sure that what you write “flows” properly, that there are “connecting words” (e.g. consequently, moreover, for example, the benefits of this study, as a result, etc.) and/or </a:t>
            </a:r>
            <a:r>
              <a:rPr lang="en-US" altLang="zh-CN" sz="2200" dirty="0" smtClean="0">
                <a:latin typeface="Times" pitchFamily="2" charset="0"/>
              </a:rPr>
              <a:t>the </a:t>
            </a:r>
            <a:r>
              <a:rPr lang="en-US" altLang="zh-CN" sz="2200" dirty="0">
                <a:latin typeface="Times" pitchFamily="2" charset="0"/>
              </a:rPr>
              <a:t>points you make are not disjointed but follow on from one another. </a:t>
            </a:r>
          </a:p>
          <a:p>
            <a:pPr algn="just"/>
            <a:r>
              <a:rPr lang="en-US" altLang="zh-CN" sz="2200" dirty="0">
                <a:latin typeface="Times" pitchFamily="2" charset="0"/>
              </a:rPr>
              <a:t>  Use the active rather than the passive voice, e.g. “The study tested” rather than “It was </a:t>
            </a:r>
          </a:p>
          <a:p>
            <a:pPr algn="just"/>
            <a:r>
              <a:rPr lang="en-US" altLang="zh-CN" sz="2200" dirty="0">
                <a:latin typeface="Times" pitchFamily="2" charset="0"/>
              </a:rPr>
              <a:t>tested in this study”. </a:t>
            </a:r>
          </a:p>
          <a:p>
            <a:pPr algn="just"/>
            <a:r>
              <a:rPr lang="en-US" altLang="zh-CN" sz="2200" dirty="0">
                <a:latin typeface="Times" pitchFamily="2" charset="0"/>
              </a:rPr>
              <a:t>  The style of writing should be dense, and sentences will probably be longer than usual. </a:t>
            </a:r>
          </a:p>
        </p:txBody>
      </p:sp>
    </p:spTree>
    <p:extLst>
      <p:ext uri="{BB962C8B-B14F-4D97-AF65-F5344CB8AC3E}">
        <p14:creationId xmlns:p14="http://schemas.microsoft.com/office/powerpoint/2010/main" val="578894831"/>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71438" y="843677"/>
            <a:ext cx="12120562" cy="5509200"/>
          </a:xfrm>
          <a:prstGeom prst="rect">
            <a:avLst/>
          </a:prstGeom>
          <a:solidFill>
            <a:schemeClr val="bg1"/>
          </a:solidFill>
        </p:spPr>
        <p:txBody>
          <a:bodyPr wrap="square">
            <a:spAutoFit/>
          </a:bodyPr>
          <a:lstStyle/>
          <a:p>
            <a:pPr algn="ctr"/>
            <a:r>
              <a:rPr lang="en-US" altLang="zh-CN" sz="2200" b="1" dirty="0">
                <a:latin typeface="Times" pitchFamily="2" charset="0"/>
              </a:rPr>
              <a:t>Tips for Writing an Abstract </a:t>
            </a:r>
          </a:p>
          <a:p>
            <a:pPr algn="just"/>
            <a:r>
              <a:rPr lang="en-US" altLang="zh-CN" sz="2200" dirty="0">
                <a:latin typeface="Times" pitchFamily="2" charset="0"/>
              </a:rPr>
              <a:t>1)  It takes lots of revision to write a good abstract! Expect to spend some time preparing your abstract before submitting it. </a:t>
            </a:r>
          </a:p>
          <a:p>
            <a:pPr algn="just"/>
            <a:r>
              <a:rPr lang="en-US" altLang="zh-CN" sz="2200" dirty="0">
                <a:latin typeface="Times" pitchFamily="2" charset="0"/>
              </a:rPr>
              <a:t>2)  Find the main point of your paper or research and paraphrase it in a way that can be understood by an educated non-expert. </a:t>
            </a:r>
          </a:p>
          <a:p>
            <a:pPr algn="just"/>
            <a:r>
              <a:rPr lang="en-US" altLang="zh-CN" sz="2200" dirty="0">
                <a:latin typeface="Times" pitchFamily="2" charset="0"/>
              </a:rPr>
              <a:t>3)  You may repeat sentences from your paper in your abstract. In some cases, your paper’s introductory paragraphs may be suitable for the abstract, but they will have to be condensed and rewritten to fit the purposes of the abstract. </a:t>
            </a:r>
          </a:p>
          <a:p>
            <a:pPr algn="just"/>
            <a:r>
              <a:rPr lang="en-US" altLang="zh-CN" sz="2200" dirty="0">
                <a:latin typeface="Times" pitchFamily="2" charset="0"/>
              </a:rPr>
              <a:t>4)  Remember to use keywords important to your field of research or to use words that indicate your field (biochemical engineering, for example, or the history of Byzantine art). </a:t>
            </a:r>
          </a:p>
          <a:p>
            <a:pPr algn="just"/>
            <a:r>
              <a:rPr lang="en-US" altLang="zh-CN" sz="2200" dirty="0">
                <a:latin typeface="Times" pitchFamily="2" charset="0"/>
              </a:rPr>
              <a:t>5)  Your abstract should not be so detailed that it requires quotations, citations, or footnotes. Remember, it’s a summary! </a:t>
            </a:r>
          </a:p>
          <a:p>
            <a:pPr algn="just"/>
            <a:r>
              <a:rPr lang="en-US" altLang="zh-CN" sz="2200" dirty="0">
                <a:latin typeface="Times" pitchFamily="2" charset="0"/>
              </a:rPr>
              <a:t>6)  If you are finding it difficult to summarize your paper or research concisely, write several paragraphs initially then cut and condense it to one paragraph. </a:t>
            </a:r>
          </a:p>
          <a:p>
            <a:pPr algn="just"/>
            <a:r>
              <a:rPr lang="en-US" altLang="zh-CN" sz="2200" dirty="0">
                <a:latin typeface="Times" pitchFamily="2" charset="0"/>
              </a:rPr>
              <a:t>7)  If you are finding it difficult to meet the word limit, seek the help of an outsider reader (a friend or writing tutor) to help you cut excess words. </a:t>
            </a:r>
          </a:p>
        </p:txBody>
      </p:sp>
    </p:spTree>
    <p:extLst>
      <p:ext uri="{BB962C8B-B14F-4D97-AF65-F5344CB8AC3E}">
        <p14:creationId xmlns:p14="http://schemas.microsoft.com/office/powerpoint/2010/main" val="1512749718"/>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971146" y="1610408"/>
            <a:ext cx="6610142" cy="641014"/>
            <a:chOff x="2268073" y="2390375"/>
            <a:chExt cx="2036535" cy="587840"/>
          </a:xfrm>
          <a:noFill/>
        </p:grpSpPr>
        <p:sp>
          <p:nvSpPr>
            <p:cNvPr id="2" name="圆角矩形 1"/>
            <p:cNvSpPr/>
            <p:nvPr/>
          </p:nvSpPr>
          <p:spPr>
            <a:xfrm>
              <a:off x="2277191" y="2390375"/>
              <a:ext cx="2027417"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268073" y="2418926"/>
              <a:ext cx="2027417" cy="421016"/>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3.1 </a:t>
              </a:r>
              <a:r>
                <a:rPr lang="zh-CN" altLang="en-US"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摘要的写作过程 </a:t>
              </a:r>
              <a:r>
                <a:rPr lang="en-US" altLang="zh-CN"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Writing Process of Abstracts </a:t>
              </a:r>
              <a:endParaRPr lang="en-US" altLang="zh-CN" sz="2000" u="sng" dirty="0">
                <a:solidFill>
                  <a:schemeClr val="bg1"/>
                </a:solidFill>
                <a:latin typeface="Times New Roman" panose="02020603050405020304" pitchFamily="18" charset="0"/>
                <a:cs typeface="+mn-ea"/>
                <a:sym typeface="+mn-lt"/>
              </a:endParaRPr>
            </a:p>
          </p:txBody>
        </p:sp>
      </p:grpSp>
      <p:grpSp>
        <p:nvGrpSpPr>
          <p:cNvPr id="43" name="组合 42">
            <a:extLst>
              <a:ext uri="{FF2B5EF4-FFF2-40B4-BE49-F238E27FC236}">
                <a16:creationId xmlns:a16="http://schemas.microsoft.com/office/drawing/2014/main" id="{3305AAD7-C8A4-429C-BA64-29D4D2FBF151}"/>
              </a:ext>
            </a:extLst>
          </p:cNvPr>
          <p:cNvGrpSpPr/>
          <p:nvPr/>
        </p:nvGrpSpPr>
        <p:grpSpPr>
          <a:xfrm>
            <a:off x="2957497" y="2527846"/>
            <a:ext cx="6603337" cy="641015"/>
            <a:chOff x="2268721" y="2390375"/>
            <a:chExt cx="2051494" cy="587840"/>
          </a:xfrm>
          <a:noFill/>
        </p:grpSpPr>
        <p:sp>
          <p:nvSpPr>
            <p:cNvPr id="44" name="圆角矩形 1">
              <a:extLst>
                <a:ext uri="{FF2B5EF4-FFF2-40B4-BE49-F238E27FC236}">
                  <a16:creationId xmlns:a16="http://schemas.microsoft.com/office/drawing/2014/main" id="{239E543D-0415-475C-8DB5-BF540C840BD3}"/>
                </a:ext>
              </a:extLst>
            </p:cNvPr>
            <p:cNvSpPr/>
            <p:nvPr/>
          </p:nvSpPr>
          <p:spPr>
            <a:xfrm>
              <a:off x="2277191" y="2390375"/>
              <a:ext cx="2043024"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id="{DA4EF2A4-5AF3-4130-8245-636059711E3B}"/>
                </a:ext>
              </a:extLst>
            </p:cNvPr>
            <p:cNvSpPr txBox="1"/>
            <p:nvPr/>
          </p:nvSpPr>
          <p:spPr>
            <a:xfrm>
              <a:off x="2268721" y="2438791"/>
              <a:ext cx="1818000" cy="421016"/>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3.2 </a:t>
              </a:r>
              <a:r>
                <a:rPr lang="zh-CN" altLang="en-US"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减少摘要字数的方法 </a:t>
              </a:r>
              <a:r>
                <a:rPr lang="en-US" altLang="zh-CN"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Ways to Shorten Abstracts </a:t>
              </a:r>
              <a:endParaRPr lang="en-US" altLang="zh-CN" sz="2000" u="sng" dirty="0">
                <a:solidFill>
                  <a:schemeClr val="bg1"/>
                </a:solidFill>
                <a:latin typeface="Times New Roman" panose="02020603050405020304" pitchFamily="18" charset="0"/>
                <a:cs typeface="+mn-ea"/>
                <a:sym typeface="+mn-lt"/>
              </a:endParaRPr>
            </a:p>
          </p:txBody>
        </p:sp>
      </p:grpSp>
      <p:grpSp>
        <p:nvGrpSpPr>
          <p:cNvPr id="46" name="组合 45">
            <a:extLst>
              <a:ext uri="{FF2B5EF4-FFF2-40B4-BE49-F238E27FC236}">
                <a16:creationId xmlns:a16="http://schemas.microsoft.com/office/drawing/2014/main" id="{BBE5C306-DB4B-40E3-83B0-082326448F8F}"/>
              </a:ext>
            </a:extLst>
          </p:cNvPr>
          <p:cNvGrpSpPr/>
          <p:nvPr/>
        </p:nvGrpSpPr>
        <p:grpSpPr>
          <a:xfrm>
            <a:off x="2971146" y="3487353"/>
            <a:ext cx="6610142" cy="641015"/>
            <a:chOff x="2270844" y="2390375"/>
            <a:chExt cx="2051040" cy="587840"/>
          </a:xfrm>
          <a:noFill/>
        </p:grpSpPr>
        <p:sp>
          <p:nvSpPr>
            <p:cNvPr id="47" name="圆角矩形 1">
              <a:extLst>
                <a:ext uri="{FF2B5EF4-FFF2-40B4-BE49-F238E27FC236}">
                  <a16:creationId xmlns:a16="http://schemas.microsoft.com/office/drawing/2014/main" id="{BBD62A10-C451-430C-A8FB-FA4648B06175}"/>
                </a:ext>
              </a:extLst>
            </p:cNvPr>
            <p:cNvSpPr/>
            <p:nvPr/>
          </p:nvSpPr>
          <p:spPr>
            <a:xfrm>
              <a:off x="2277191" y="2390375"/>
              <a:ext cx="2044693"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8" name="文本框 47">
              <a:extLst>
                <a:ext uri="{FF2B5EF4-FFF2-40B4-BE49-F238E27FC236}">
                  <a16:creationId xmlns:a16="http://schemas.microsoft.com/office/drawing/2014/main" id="{F1185826-B387-4F64-97CE-693F7DB1B327}"/>
                </a:ext>
              </a:extLst>
            </p:cNvPr>
            <p:cNvSpPr txBox="1"/>
            <p:nvPr/>
          </p:nvSpPr>
          <p:spPr>
            <a:xfrm>
              <a:off x="2270844" y="2420785"/>
              <a:ext cx="2044693" cy="421016"/>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3.3</a:t>
              </a:r>
              <a:r>
                <a:rPr lang="zh-CN" altLang="en-US"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摘要的语言使用技巧 </a:t>
              </a:r>
              <a:r>
                <a:rPr lang="en-US" altLang="zh-CN"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Language Tips in Writing Abstracts</a:t>
              </a:r>
              <a:endParaRPr lang="en-US" altLang="zh-CN" sz="2000" u="sng" dirty="0">
                <a:solidFill>
                  <a:schemeClr val="bg1"/>
                </a:solidFill>
                <a:latin typeface="Times New Roman" panose="02020603050405020304" pitchFamily="18" charset="0"/>
                <a:cs typeface="+mn-ea"/>
                <a:sym typeface="+mn-lt"/>
              </a:endParaRPr>
            </a:p>
          </p:txBody>
        </p:sp>
      </p:grpSp>
      <p:grpSp>
        <p:nvGrpSpPr>
          <p:cNvPr id="49" name="组合 48">
            <a:extLst>
              <a:ext uri="{FF2B5EF4-FFF2-40B4-BE49-F238E27FC236}">
                <a16:creationId xmlns:a16="http://schemas.microsoft.com/office/drawing/2014/main" id="{1E0D2B23-39C6-4BB7-A2F8-3D1B1F379A6D}"/>
              </a:ext>
            </a:extLst>
          </p:cNvPr>
          <p:cNvGrpSpPr/>
          <p:nvPr/>
        </p:nvGrpSpPr>
        <p:grpSpPr>
          <a:xfrm>
            <a:off x="2971937" y="4460686"/>
            <a:ext cx="6588896" cy="641015"/>
            <a:chOff x="2277191" y="2390376"/>
            <a:chExt cx="2037853" cy="402086"/>
          </a:xfrm>
          <a:noFill/>
        </p:grpSpPr>
        <p:sp>
          <p:nvSpPr>
            <p:cNvPr id="50" name="圆角矩形 1">
              <a:extLst>
                <a:ext uri="{FF2B5EF4-FFF2-40B4-BE49-F238E27FC236}">
                  <a16:creationId xmlns:a16="http://schemas.microsoft.com/office/drawing/2014/main" id="{03ADCD10-B097-4DF9-989B-C4D833BFC295}"/>
                </a:ext>
              </a:extLst>
            </p:cNvPr>
            <p:cNvSpPr/>
            <p:nvPr/>
          </p:nvSpPr>
          <p:spPr>
            <a:xfrm>
              <a:off x="2277191" y="2390376"/>
              <a:ext cx="2037853" cy="40208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1" name="文本框 50">
              <a:extLst>
                <a:ext uri="{FF2B5EF4-FFF2-40B4-BE49-F238E27FC236}">
                  <a16:creationId xmlns:a16="http://schemas.microsoft.com/office/drawing/2014/main" id="{E47CB965-09A3-4B89-8CD4-E652FD8FBCE6}"/>
                </a:ext>
              </a:extLst>
            </p:cNvPr>
            <p:cNvSpPr txBox="1"/>
            <p:nvPr/>
          </p:nvSpPr>
          <p:spPr>
            <a:xfrm>
              <a:off x="2277769" y="2429449"/>
              <a:ext cx="1942730" cy="287977"/>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3.4 </a:t>
              </a:r>
              <a:r>
                <a:rPr lang="zh-CN" altLang="en-US"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摘要的常用句型 </a:t>
              </a:r>
              <a:r>
                <a:rPr lang="en-US" altLang="zh-CN"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Model Sentence Patterns in Abstracts </a:t>
              </a:r>
              <a:endParaRPr lang="en-US" altLang="zh-CN" sz="2000" u="sng"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1480613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23761" y="1539688"/>
            <a:ext cx="11721860" cy="463682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摘要写作</a:t>
            </a:r>
            <a:r>
              <a:rPr lang="en-US" altLang="zh-CN" sz="2200" dirty="0">
                <a:solidFill>
                  <a:schemeClr val="tx1"/>
                </a:solidFill>
                <a:latin typeface="Times New Roman" panose="02020603050405020304" pitchFamily="18" charset="0"/>
                <a:ea typeface="+mn-ea"/>
                <a:cs typeface="+mn-cs"/>
                <a:sym typeface="+mn-lt"/>
              </a:rPr>
              <a:t>(</a:t>
            </a:r>
            <a:r>
              <a:rPr lang="en-US" altLang="zh-CN" sz="2200" i="1" u="sng" dirty="0">
                <a:solidFill>
                  <a:srgbClr val="FF0000"/>
                </a:solidFill>
                <a:latin typeface="Times New Roman" panose="02020603050405020304" pitchFamily="18" charset="0"/>
                <a:ea typeface="+mn-ea"/>
                <a:cs typeface="+mn-cs"/>
                <a:sym typeface="+mn-lt"/>
              </a:rPr>
              <a:t>abstract/summary writing</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是学术论文写作中必不可少、但又常常被忽略的一部分。写好摘要需要我们在熟悉原文的基础上吸收原文在结构与语言方面的长处，</a:t>
            </a:r>
            <a:r>
              <a:rPr lang="zh-CN" altLang="en-US" sz="2200" b="1" dirty="0">
                <a:solidFill>
                  <a:srgbClr val="FF0000"/>
                </a:solidFill>
                <a:latin typeface="Times New Roman" panose="02020603050405020304" pitchFamily="18" charset="0"/>
                <a:ea typeface="+mn-ea"/>
                <a:cs typeface="+mn-cs"/>
                <a:sym typeface="+mn-lt"/>
              </a:rPr>
              <a:t>写出与其内容一致、结构近似、语言简洁的短文</a:t>
            </a:r>
            <a:r>
              <a:rPr lang="zh-CN" altLang="en-US" sz="2200" dirty="0">
                <a:solidFill>
                  <a:schemeClr val="tx1"/>
                </a:solidFill>
                <a:latin typeface="Times New Roman" panose="02020603050405020304" pitchFamily="18" charset="0"/>
                <a:ea typeface="+mn-ea"/>
                <a:cs typeface="+mn-cs"/>
                <a:sym typeface="+mn-lt"/>
              </a:rPr>
              <a:t>。另外，要写好摘要，我们还必须培养善于抓住文章重点的能力，因为在摘要写作中要避免面面俱到，事无巨细，一一罗列的倾向。 这种写作既要准确理解原文，又要能综合</a:t>
            </a:r>
            <a:r>
              <a:rPr lang="zh-CN" altLang="en-US" sz="2200" dirty="0" smtClean="0">
                <a:solidFill>
                  <a:schemeClr val="tx1"/>
                </a:solidFill>
                <a:latin typeface="Times New Roman" panose="02020603050405020304" pitchFamily="18" charset="0"/>
                <a:ea typeface="+mn-ea"/>
                <a:cs typeface="+mn-cs"/>
                <a:sym typeface="+mn-lt"/>
              </a:rPr>
              <a:t>概括</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既</a:t>
            </a:r>
            <a:r>
              <a:rPr lang="zh-CN" altLang="en-US" sz="2200" dirty="0">
                <a:solidFill>
                  <a:schemeClr val="tx1"/>
                </a:solidFill>
                <a:latin typeface="Times New Roman" panose="02020603050405020304" pitchFamily="18" charset="0"/>
                <a:ea typeface="+mn-ea"/>
                <a:cs typeface="+mn-cs"/>
                <a:sym typeface="+mn-lt"/>
              </a:rPr>
              <a:t>能培养欣赏能力，又能训练书面表达能力。写好英文摘要的主要步骤</a:t>
            </a:r>
            <a:r>
              <a:rPr lang="zh-CN" altLang="en-US" sz="2200" dirty="0" smtClean="0">
                <a:solidFill>
                  <a:schemeClr val="tx1"/>
                </a:solidFill>
                <a:latin typeface="Times New Roman" panose="02020603050405020304" pitchFamily="18" charset="0"/>
                <a:ea typeface="+mn-ea"/>
                <a:cs typeface="+mn-cs"/>
                <a:sym typeface="+mn-lt"/>
              </a:rPr>
              <a:t>有</a:t>
            </a:r>
            <a:r>
              <a:rPr lang="zh-CN" altLang="en-US" sz="2200" dirty="0">
                <a:solidFill>
                  <a:schemeClr val="tx1"/>
                </a:solidFill>
                <a:latin typeface="Times New Roman" panose="02020603050405020304" pitchFamily="18" charset="0"/>
                <a:ea typeface="+mn-ea"/>
                <a:cs typeface="+mn-cs"/>
                <a:sym typeface="+mn-lt"/>
              </a:rPr>
              <a:t>：</a:t>
            </a:r>
            <a:r>
              <a:rPr lang="en-US" altLang="zh-CN" sz="2200" dirty="0" smtClean="0">
                <a:solidFill>
                  <a:schemeClr val="tx1"/>
                </a:solidFill>
                <a:latin typeface="Times New Roman" panose="02020603050405020304" pitchFamily="18" charset="0"/>
                <a:ea typeface="+mn-ea"/>
                <a:cs typeface="+mn-cs"/>
                <a:sym typeface="+mn-lt"/>
              </a:rPr>
              <a:t> </a:t>
            </a:r>
            <a:endParaRPr lang="en-US" altLang="zh-CN" sz="2200" dirty="0">
              <a:solidFill>
                <a:schemeClr val="tx1"/>
              </a:solidFill>
              <a:latin typeface="Times New Roman" panose="02020603050405020304" pitchFamily="18" charset="0"/>
              <a:ea typeface="+mn-ea"/>
              <a:cs typeface="+mn-cs"/>
              <a:sym typeface="+mn-lt"/>
            </a:endParaRPr>
          </a:p>
        </p:txBody>
      </p:sp>
      <p:sp>
        <p:nvSpPr>
          <p:cNvPr id="32" name="文本框 5"/>
          <p:cNvSpPr txBox="1">
            <a:spLocks noChangeArrowheads="1"/>
          </p:cNvSpPr>
          <p:nvPr/>
        </p:nvSpPr>
        <p:spPr bwMode="auto">
          <a:xfrm>
            <a:off x="0" y="204795"/>
            <a:ext cx="59015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研究论文摘要的写作</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二</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671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Abstract of a Research Paper (II) </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6330621" cy="653984"/>
            <a:chOff x="2277191" y="2378482"/>
            <a:chExt cx="4448838"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444883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4147315"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3.1 </a:t>
              </a:r>
              <a:r>
                <a:rPr lang="zh-CN" altLang="en-US" sz="2200" dirty="0">
                  <a:solidFill>
                    <a:schemeClr val="bg1"/>
                  </a:solidFill>
                  <a:latin typeface="Times New Roman" panose="02020603050405020304" pitchFamily="18" charset="0"/>
                  <a:cs typeface="+mn-ea"/>
                  <a:sym typeface="+mn-lt"/>
                </a:rPr>
                <a:t>摘要的写作过程 </a:t>
              </a:r>
              <a:r>
                <a:rPr lang="en-US" altLang="zh-CN" sz="2200" dirty="0">
                  <a:solidFill>
                    <a:schemeClr val="bg1"/>
                  </a:solidFill>
                  <a:latin typeface="Times New Roman" panose="02020603050405020304" pitchFamily="18" charset="0"/>
                  <a:cs typeface="+mn-ea"/>
                  <a:sym typeface="+mn-lt"/>
                </a:rPr>
                <a:t>Writing Process of Abstracts </a:t>
              </a:r>
            </a:p>
          </p:txBody>
        </p:sp>
      </p:grpSp>
      <p:sp>
        <p:nvSpPr>
          <p:cNvPr id="11" name="动作按钮: 后退或前一项 10">
            <a:hlinkClick r:id="rId3" action="ppaction://hlinksldjump" highlightClick="1"/>
            <a:extLst>
              <a:ext uri="{FF2B5EF4-FFF2-40B4-BE49-F238E27FC236}">
                <a16:creationId xmlns:a16="http://schemas.microsoft.com/office/drawing/2014/main" id="{65F5C8A2-761F-42F7-9B1B-2C6A95AB48A7}"/>
              </a:ext>
            </a:extLst>
          </p:cNvPr>
          <p:cNvSpPr/>
          <p:nvPr/>
        </p:nvSpPr>
        <p:spPr>
          <a:xfrm>
            <a:off x="8474232" y="879931"/>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05462876"/>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539690"/>
            <a:ext cx="12192000" cy="482660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b="1" dirty="0">
                <a:solidFill>
                  <a:srgbClr val="FF0000"/>
                </a:solidFill>
                <a:latin typeface="Times New Roman" panose="02020603050405020304" pitchFamily="18" charset="0"/>
                <a:ea typeface="+mn-ea"/>
                <a:cs typeface="+mn-cs"/>
                <a:sym typeface="+mn-lt"/>
              </a:rPr>
              <a:t>1</a:t>
            </a:r>
            <a:r>
              <a:rPr lang="zh-CN" altLang="en-US" sz="2200" b="1" dirty="0">
                <a:solidFill>
                  <a:srgbClr val="FF0000"/>
                </a:solidFill>
                <a:latin typeface="Times New Roman" panose="02020603050405020304" pitchFamily="18" charset="0"/>
                <a:ea typeface="+mn-ea"/>
                <a:cs typeface="+mn-cs"/>
                <a:sym typeface="+mn-lt"/>
              </a:rPr>
              <a:t>熟悉原文</a:t>
            </a:r>
            <a:r>
              <a:rPr lang="zh-CN" altLang="en-US" sz="2200" dirty="0">
                <a:solidFill>
                  <a:schemeClr val="tx1"/>
                </a:solidFill>
                <a:latin typeface="Times New Roman" panose="02020603050405020304" pitchFamily="18" charset="0"/>
                <a:ea typeface="+mn-ea"/>
                <a:cs typeface="+mn-cs"/>
                <a:sym typeface="+mn-lt"/>
              </a:rPr>
              <a:t>。首先要仔细阅读原文，然后对文章进行整体分析，掌握原文总的意思和结构，明确全文的主题</a:t>
            </a:r>
            <a:r>
              <a:rPr lang="en-US" altLang="zh-CN" sz="2200" dirty="0">
                <a:solidFill>
                  <a:schemeClr val="tx1"/>
                </a:solidFill>
                <a:latin typeface="Times New Roman" panose="02020603050405020304" pitchFamily="18" charset="0"/>
                <a:ea typeface="+mn-ea"/>
                <a:cs typeface="+mn-cs"/>
                <a:sym typeface="+mn-lt"/>
              </a:rPr>
              <a:t>(</a:t>
            </a:r>
            <a:r>
              <a:rPr lang="en-US" altLang="zh-CN" sz="2200" i="1" u="sng" dirty="0">
                <a:solidFill>
                  <a:srgbClr val="FF0000"/>
                </a:solidFill>
                <a:latin typeface="Times New Roman" panose="02020603050405020304" pitchFamily="18" charset="0"/>
                <a:ea typeface="+mn-ea"/>
                <a:cs typeface="+mn-cs"/>
                <a:sym typeface="+mn-lt"/>
              </a:rPr>
              <a:t>the main theme</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和各段的段落大意</a:t>
            </a:r>
            <a:r>
              <a:rPr lang="en-US" altLang="zh-CN" sz="2200" dirty="0">
                <a:solidFill>
                  <a:schemeClr val="tx1"/>
                </a:solidFill>
                <a:latin typeface="Times New Roman" panose="02020603050405020304" pitchFamily="18" charset="0"/>
                <a:ea typeface="+mn-ea"/>
                <a:cs typeface="+mn-cs"/>
                <a:sym typeface="+mn-lt"/>
              </a:rPr>
              <a:t>(</a:t>
            </a:r>
            <a:r>
              <a:rPr lang="en-US" altLang="zh-CN" sz="2200" i="1" u="sng" dirty="0">
                <a:solidFill>
                  <a:srgbClr val="FF0000"/>
                </a:solidFill>
                <a:latin typeface="Times New Roman" panose="02020603050405020304" pitchFamily="18" charset="0"/>
                <a:ea typeface="+mn-ea"/>
                <a:cs typeface="+mn-cs"/>
                <a:sym typeface="+mn-lt"/>
              </a:rPr>
              <a:t>the main idea</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 </a:t>
            </a:r>
          </a:p>
          <a:p>
            <a:pPr>
              <a:lnSpc>
                <a:spcPct val="150000"/>
              </a:lnSpc>
            </a:pPr>
            <a:r>
              <a:rPr lang="en-US" altLang="zh-CN" sz="2200" b="1" dirty="0">
                <a:solidFill>
                  <a:srgbClr val="FF0000"/>
                </a:solidFill>
                <a:latin typeface="Times New Roman" panose="02020603050405020304" pitchFamily="18" charset="0"/>
                <a:ea typeface="+mn-ea"/>
                <a:cs typeface="+mn-cs"/>
                <a:sym typeface="+mn-lt"/>
              </a:rPr>
              <a:t>2</a:t>
            </a:r>
            <a:r>
              <a:rPr lang="zh-CN" altLang="en-US" sz="2200" b="1" dirty="0">
                <a:solidFill>
                  <a:srgbClr val="FF0000"/>
                </a:solidFill>
                <a:latin typeface="Times New Roman" panose="02020603050405020304" pitchFamily="18" charset="0"/>
                <a:ea typeface="+mn-ea"/>
                <a:cs typeface="+mn-cs"/>
                <a:sym typeface="+mn-lt"/>
              </a:rPr>
              <a:t>弄清要求</a:t>
            </a:r>
            <a:r>
              <a:rPr lang="zh-CN" altLang="en-US" sz="2200" dirty="0">
                <a:solidFill>
                  <a:schemeClr val="tx1"/>
                </a:solidFill>
                <a:latin typeface="Times New Roman" panose="02020603050405020304" pitchFamily="18" charset="0"/>
                <a:ea typeface="+mn-ea"/>
                <a:cs typeface="+mn-cs"/>
                <a:sym typeface="+mn-lt"/>
              </a:rPr>
              <a:t>。搞清楚是写全文概要，还是写某一部分的概要，或者就某些问题写出要点。 </a:t>
            </a:r>
          </a:p>
          <a:p>
            <a:pPr>
              <a:lnSpc>
                <a:spcPct val="150000"/>
              </a:lnSpc>
            </a:pPr>
            <a:r>
              <a:rPr lang="en-US" altLang="zh-CN" sz="2200" b="1" dirty="0">
                <a:solidFill>
                  <a:srgbClr val="FF0000"/>
                </a:solidFill>
                <a:latin typeface="Times New Roman" panose="02020603050405020304" pitchFamily="18" charset="0"/>
                <a:ea typeface="+mn-ea"/>
                <a:cs typeface="+mn-cs"/>
                <a:sym typeface="+mn-lt"/>
              </a:rPr>
              <a:t>3</a:t>
            </a:r>
            <a:r>
              <a:rPr lang="zh-CN" altLang="en-US" sz="2200" b="1" dirty="0">
                <a:solidFill>
                  <a:srgbClr val="FF0000"/>
                </a:solidFill>
                <a:latin typeface="Times New Roman" panose="02020603050405020304" pitchFamily="18" charset="0"/>
                <a:ea typeface="+mn-ea"/>
                <a:cs typeface="+mn-cs"/>
                <a:sym typeface="+mn-lt"/>
              </a:rPr>
              <a:t>列出原文要点</a:t>
            </a:r>
            <a:r>
              <a:rPr lang="zh-CN" altLang="en-US" sz="2200" dirty="0">
                <a:solidFill>
                  <a:schemeClr val="tx1"/>
                </a:solidFill>
                <a:latin typeface="Times New Roman" panose="02020603050405020304" pitchFamily="18" charset="0"/>
                <a:ea typeface="+mn-ea"/>
                <a:cs typeface="+mn-cs"/>
                <a:sym typeface="+mn-lt"/>
              </a:rPr>
              <a:t>。分析原文的内容和结构，将内容分项扼要表述并注意在结构上的顺序。在此基础上选出与文章主题密切相关的部分。 </a:t>
            </a:r>
          </a:p>
          <a:p>
            <a:pPr>
              <a:lnSpc>
                <a:spcPct val="150000"/>
              </a:lnSpc>
            </a:pPr>
            <a:r>
              <a:rPr lang="en-US" altLang="zh-CN" sz="2200" b="1" dirty="0">
                <a:solidFill>
                  <a:srgbClr val="FF0000"/>
                </a:solidFill>
                <a:latin typeface="Times New Roman" panose="02020603050405020304" pitchFamily="18" charset="0"/>
                <a:ea typeface="+mn-ea"/>
                <a:cs typeface="+mn-cs"/>
                <a:sym typeface="+mn-lt"/>
              </a:rPr>
              <a:t>4</a:t>
            </a:r>
            <a:r>
              <a:rPr lang="zh-CN" altLang="en-US" sz="2200" b="1" dirty="0">
                <a:solidFill>
                  <a:srgbClr val="FF0000"/>
                </a:solidFill>
                <a:latin typeface="Times New Roman" panose="02020603050405020304" pitchFamily="18" charset="0"/>
                <a:ea typeface="+mn-ea"/>
                <a:cs typeface="+mn-cs"/>
                <a:sym typeface="+mn-lt"/>
              </a:rPr>
              <a:t>草拟写作提纲并写出初稿</a:t>
            </a:r>
            <a:r>
              <a:rPr lang="zh-CN" altLang="en-US" sz="2200" dirty="0">
                <a:solidFill>
                  <a:schemeClr val="tx1"/>
                </a:solidFill>
                <a:latin typeface="Times New Roman" panose="02020603050405020304" pitchFamily="18" charset="0"/>
                <a:ea typeface="+mn-ea"/>
                <a:cs typeface="+mn-cs"/>
                <a:sym typeface="+mn-lt"/>
              </a:rPr>
              <a:t>。将挑选出的要点作为框架草拟详细的提纲，以所列的提纲为依据写出摘要的初稿。 </a:t>
            </a:r>
          </a:p>
        </p:txBody>
      </p:sp>
      <p:sp>
        <p:nvSpPr>
          <p:cNvPr id="6" name="文本框 5">
            <a:extLst>
              <a:ext uri="{FF2B5EF4-FFF2-40B4-BE49-F238E27FC236}">
                <a16:creationId xmlns:a16="http://schemas.microsoft.com/office/drawing/2014/main" id="{360C0C42-1A1C-0D45-9065-B4F741A517B9}"/>
              </a:ext>
            </a:extLst>
          </p:cNvPr>
          <p:cNvSpPr txBox="1">
            <a:spLocks noChangeArrowheads="1"/>
          </p:cNvSpPr>
          <p:nvPr/>
        </p:nvSpPr>
        <p:spPr bwMode="auto">
          <a:xfrm>
            <a:off x="0" y="219182"/>
            <a:ext cx="571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研究论文摘要的写作</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二</a:t>
            </a:r>
            <a:r>
              <a:rPr lang="en-US" altLang="zh-CN" sz="2800" b="1" dirty="0">
                <a:solidFill>
                  <a:srgbClr val="00749F"/>
                </a:solidFill>
                <a:latin typeface="Times New Roman" panose="02020603050405020304" pitchFamily="18" charset="0"/>
                <a:cs typeface="+mn-ea"/>
                <a:sym typeface="+mn-lt"/>
              </a:rPr>
              <a:t>) </a:t>
            </a:r>
          </a:p>
        </p:txBody>
      </p:sp>
      <p:sp>
        <p:nvSpPr>
          <p:cNvPr id="7" name="文本框 6">
            <a:extLst>
              <a:ext uri="{FF2B5EF4-FFF2-40B4-BE49-F238E27FC236}">
                <a16:creationId xmlns:a16="http://schemas.microsoft.com/office/drawing/2014/main" id="{5370364A-05CF-684F-B3A2-5233CFDC93A2}"/>
              </a:ext>
            </a:extLst>
          </p:cNvPr>
          <p:cNvSpPr txBox="1">
            <a:spLocks noChangeArrowheads="1"/>
          </p:cNvSpPr>
          <p:nvPr/>
        </p:nvSpPr>
        <p:spPr bwMode="auto">
          <a:xfrm>
            <a:off x="4240044" y="280737"/>
            <a:ext cx="671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Abstract of a Research Paper (II) </a:t>
            </a:r>
          </a:p>
        </p:txBody>
      </p:sp>
      <p:grpSp>
        <p:nvGrpSpPr>
          <p:cNvPr id="11" name="组合 10">
            <a:extLst>
              <a:ext uri="{FF2B5EF4-FFF2-40B4-BE49-F238E27FC236}">
                <a16:creationId xmlns:a16="http://schemas.microsoft.com/office/drawing/2014/main" id="{B9BAD150-B283-3B44-A05B-A589D289AB31}"/>
              </a:ext>
            </a:extLst>
          </p:cNvPr>
          <p:cNvGrpSpPr/>
          <p:nvPr/>
        </p:nvGrpSpPr>
        <p:grpSpPr>
          <a:xfrm>
            <a:off x="146379" y="936835"/>
            <a:ext cx="6330621" cy="653984"/>
            <a:chOff x="2277191" y="2378482"/>
            <a:chExt cx="4448838" cy="599733"/>
          </a:xfrm>
        </p:grpSpPr>
        <p:sp>
          <p:nvSpPr>
            <p:cNvPr id="12" name="圆角矩形 1">
              <a:extLst>
                <a:ext uri="{FF2B5EF4-FFF2-40B4-BE49-F238E27FC236}">
                  <a16:creationId xmlns:a16="http://schemas.microsoft.com/office/drawing/2014/main" id="{EF70B50D-528C-8B4A-80DA-DA1C1A2B023F}"/>
                </a:ext>
              </a:extLst>
            </p:cNvPr>
            <p:cNvSpPr/>
            <p:nvPr/>
          </p:nvSpPr>
          <p:spPr>
            <a:xfrm>
              <a:off x="2277191" y="2390375"/>
              <a:ext cx="444883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9513238A-92DC-544E-AC0B-A0EA3E261E6B}"/>
                </a:ext>
              </a:extLst>
            </p:cNvPr>
            <p:cNvSpPr txBox="1"/>
            <p:nvPr/>
          </p:nvSpPr>
          <p:spPr>
            <a:xfrm>
              <a:off x="2404678" y="2378482"/>
              <a:ext cx="4147315"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3.1 </a:t>
              </a:r>
              <a:r>
                <a:rPr lang="zh-CN" altLang="en-US" sz="2200" dirty="0">
                  <a:solidFill>
                    <a:schemeClr val="bg1"/>
                  </a:solidFill>
                  <a:latin typeface="Times New Roman" panose="02020603050405020304" pitchFamily="18" charset="0"/>
                  <a:cs typeface="+mn-ea"/>
                  <a:sym typeface="+mn-lt"/>
                </a:rPr>
                <a:t>摘要的写作过程 </a:t>
              </a:r>
              <a:r>
                <a:rPr lang="en-US" altLang="zh-CN" sz="2200" dirty="0">
                  <a:solidFill>
                    <a:schemeClr val="bg1"/>
                  </a:solidFill>
                  <a:latin typeface="Times New Roman" panose="02020603050405020304" pitchFamily="18" charset="0"/>
                  <a:cs typeface="+mn-ea"/>
                  <a:sym typeface="+mn-lt"/>
                </a:rPr>
                <a:t>Writing Process of Abstracts </a:t>
              </a:r>
            </a:p>
          </p:txBody>
        </p:sp>
      </p:grpSp>
    </p:spTree>
    <p:extLst>
      <p:ext uri="{BB962C8B-B14F-4D97-AF65-F5344CB8AC3E}">
        <p14:creationId xmlns:p14="http://schemas.microsoft.com/office/powerpoint/2010/main" val="1098697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539690"/>
            <a:ext cx="12192000" cy="482660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在写作时要特别注意下面几</a:t>
            </a:r>
            <a:r>
              <a:rPr lang="zh-CN" altLang="en-US" sz="2200" dirty="0" smtClean="0">
                <a:solidFill>
                  <a:schemeClr val="tx1"/>
                </a:solidFill>
                <a:latin typeface="Times New Roman" panose="02020603050405020304" pitchFamily="18" charset="0"/>
                <a:ea typeface="+mn-ea"/>
                <a:cs typeface="+mn-cs"/>
                <a:sym typeface="+mn-lt"/>
              </a:rPr>
              <a:t>点</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en-US" altLang="zh-CN" sz="2200" b="1" dirty="0">
                <a:solidFill>
                  <a:srgbClr val="FF0000"/>
                </a:solidFill>
                <a:latin typeface="Times New Roman" panose="02020603050405020304" pitchFamily="18" charset="0"/>
                <a:ea typeface="+mn-ea"/>
                <a:cs typeface="+mn-cs"/>
                <a:sym typeface="+mn-lt"/>
              </a:rPr>
              <a:t>1</a:t>
            </a:r>
            <a:r>
              <a:rPr lang="zh-CN" altLang="en-US" sz="2200" b="1" dirty="0">
                <a:solidFill>
                  <a:srgbClr val="FF0000"/>
                </a:solidFill>
                <a:latin typeface="Times New Roman" panose="02020603050405020304" pitchFamily="18" charset="0"/>
                <a:ea typeface="+mn-ea"/>
                <a:cs typeface="+mn-cs"/>
                <a:sym typeface="+mn-lt"/>
              </a:rPr>
              <a:t>摘要应包括原文中的主要事实</a:t>
            </a:r>
            <a:r>
              <a:rPr lang="en-US" altLang="zh-CN" sz="2200" dirty="0">
                <a:solidFill>
                  <a:schemeClr val="tx1"/>
                </a:solidFill>
                <a:latin typeface="Times New Roman" panose="02020603050405020304" pitchFamily="18" charset="0"/>
                <a:ea typeface="+mn-ea"/>
                <a:cs typeface="+mn-cs"/>
                <a:sym typeface="+mn-lt"/>
              </a:rPr>
              <a:t>(</a:t>
            </a:r>
            <a:r>
              <a:rPr lang="en-US" altLang="zh-CN" sz="2200" i="1" u="sng" dirty="0">
                <a:solidFill>
                  <a:srgbClr val="FF0000"/>
                </a:solidFill>
                <a:latin typeface="Times New Roman" panose="02020603050405020304" pitchFamily="18" charset="0"/>
                <a:ea typeface="+mn-ea"/>
                <a:cs typeface="+mn-cs"/>
                <a:sym typeface="+mn-lt"/>
              </a:rPr>
              <a:t>main facts</a:t>
            </a:r>
            <a:r>
              <a:rPr lang="en-US" altLang="zh-CN" sz="2200" dirty="0" smtClean="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；略去</a:t>
            </a:r>
            <a:r>
              <a:rPr lang="zh-CN" altLang="en-US" sz="2200" dirty="0">
                <a:solidFill>
                  <a:schemeClr val="tx1"/>
                </a:solidFill>
                <a:latin typeface="Times New Roman" panose="02020603050405020304" pitchFamily="18" charset="0"/>
                <a:ea typeface="+mn-ea"/>
                <a:cs typeface="+mn-cs"/>
                <a:sym typeface="+mn-lt"/>
              </a:rPr>
              <a:t>不必要的细节</a:t>
            </a:r>
            <a:r>
              <a:rPr lang="en-US" altLang="zh-CN" sz="2200" dirty="0">
                <a:solidFill>
                  <a:schemeClr val="tx1"/>
                </a:solidFill>
                <a:latin typeface="Times New Roman" panose="02020603050405020304" pitchFamily="18" charset="0"/>
                <a:ea typeface="+mn-ea"/>
                <a:cs typeface="+mn-cs"/>
                <a:sym typeface="+mn-lt"/>
              </a:rPr>
              <a:t>(</a:t>
            </a:r>
            <a:r>
              <a:rPr lang="en-US" altLang="zh-CN" sz="2200" i="1" u="sng" dirty="0">
                <a:solidFill>
                  <a:srgbClr val="FF0000"/>
                </a:solidFill>
                <a:latin typeface="Times New Roman" panose="02020603050405020304" pitchFamily="18" charset="0"/>
                <a:ea typeface="+mn-ea"/>
                <a:cs typeface="+mn-cs"/>
                <a:sym typeface="+mn-lt"/>
              </a:rPr>
              <a:t>unnecessary details</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 </a:t>
            </a:r>
          </a:p>
          <a:p>
            <a:pPr>
              <a:lnSpc>
                <a:spcPct val="150000"/>
              </a:lnSpc>
            </a:pPr>
            <a:r>
              <a:rPr lang="en-US" altLang="zh-CN" sz="2200" b="1" dirty="0">
                <a:solidFill>
                  <a:srgbClr val="FF0000"/>
                </a:solidFill>
                <a:latin typeface="Times New Roman" panose="02020603050405020304" pitchFamily="18" charset="0"/>
                <a:ea typeface="+mn-ea"/>
                <a:cs typeface="+mn-cs"/>
                <a:sym typeface="+mn-lt"/>
              </a:rPr>
              <a:t>2</a:t>
            </a:r>
            <a:r>
              <a:rPr lang="zh-CN" altLang="en-US" sz="2200" b="1" dirty="0">
                <a:solidFill>
                  <a:srgbClr val="FF0000"/>
                </a:solidFill>
                <a:latin typeface="Times New Roman" panose="02020603050405020304" pitchFamily="18" charset="0"/>
                <a:ea typeface="+mn-ea"/>
                <a:cs typeface="+mn-cs"/>
                <a:sym typeface="+mn-lt"/>
              </a:rPr>
              <a:t>安排好篇幅的比例</a:t>
            </a:r>
            <a:r>
              <a:rPr lang="zh-CN" altLang="en-US" sz="2200" dirty="0">
                <a:solidFill>
                  <a:schemeClr val="tx1"/>
                </a:solidFill>
                <a:latin typeface="Times New Roman" panose="02020603050405020304" pitchFamily="18" charset="0"/>
                <a:ea typeface="+mn-ea"/>
                <a:cs typeface="+mn-cs"/>
                <a:sym typeface="+mn-lt"/>
              </a:rPr>
              <a:t>。摘要应同原文保持协调，即用较多的文字写重要内容，用较少的文字写次要内容。 </a:t>
            </a:r>
          </a:p>
          <a:p>
            <a:pPr>
              <a:lnSpc>
                <a:spcPct val="150000"/>
              </a:lnSpc>
            </a:pPr>
            <a:r>
              <a:rPr lang="en-US" altLang="zh-CN" sz="2200" b="1" dirty="0">
                <a:solidFill>
                  <a:srgbClr val="FF0000"/>
                </a:solidFill>
                <a:latin typeface="Times New Roman" panose="02020603050405020304" pitchFamily="18" charset="0"/>
                <a:ea typeface="+mn-ea"/>
                <a:cs typeface="+mn-cs"/>
                <a:sym typeface="+mn-lt"/>
              </a:rPr>
              <a:t>3</a:t>
            </a:r>
            <a:r>
              <a:rPr lang="zh-CN" altLang="en-US" sz="2200" b="1" dirty="0">
                <a:solidFill>
                  <a:srgbClr val="FF0000"/>
                </a:solidFill>
                <a:latin typeface="Times New Roman" panose="02020603050405020304" pitchFamily="18" charset="0"/>
                <a:ea typeface="+mn-ea"/>
                <a:cs typeface="+mn-cs"/>
                <a:sym typeface="+mn-lt"/>
              </a:rPr>
              <a:t>注意段落的连贯和句子的衔接</a:t>
            </a:r>
            <a:r>
              <a:rPr lang="zh-CN" altLang="en-US" sz="2200" dirty="0">
                <a:solidFill>
                  <a:schemeClr val="tx1"/>
                </a:solidFill>
                <a:latin typeface="Times New Roman" panose="02020603050405020304" pitchFamily="18" charset="0"/>
                <a:ea typeface="+mn-ea"/>
                <a:cs typeface="+mn-cs"/>
                <a:sym typeface="+mn-lt"/>
              </a:rPr>
              <a:t>。要用适当的转折词语贯通全文，切忌只简单地</a:t>
            </a:r>
            <a:r>
              <a:rPr lang="zh-CN" altLang="en-US" sz="2200" dirty="0" smtClean="0">
                <a:solidFill>
                  <a:schemeClr val="tx1"/>
                </a:solidFill>
                <a:latin typeface="Times New Roman" panose="02020603050405020304" pitchFamily="18" charset="0"/>
                <a:ea typeface="+mn-ea"/>
                <a:cs typeface="+mn-cs"/>
                <a:sym typeface="+mn-lt"/>
              </a:rPr>
              <a:t>写出一些</a:t>
            </a:r>
            <a:r>
              <a:rPr lang="zh-CN" altLang="en-US" sz="2200" dirty="0">
                <a:solidFill>
                  <a:schemeClr val="tx1"/>
                </a:solidFill>
                <a:latin typeface="Times New Roman" panose="02020603050405020304" pitchFamily="18" charset="0"/>
                <a:ea typeface="+mn-ea"/>
                <a:cs typeface="+mn-cs"/>
                <a:sym typeface="+mn-lt"/>
              </a:rPr>
              <a:t>互不相干的句子。 </a:t>
            </a:r>
          </a:p>
          <a:p>
            <a:pPr>
              <a:lnSpc>
                <a:spcPct val="150000"/>
              </a:lnSpc>
            </a:pPr>
            <a:r>
              <a:rPr lang="en-US" altLang="zh-CN" sz="2200" b="1" dirty="0">
                <a:solidFill>
                  <a:srgbClr val="FF0000"/>
                </a:solidFill>
                <a:latin typeface="Times New Roman" panose="02020603050405020304" pitchFamily="18" charset="0"/>
                <a:ea typeface="+mn-ea"/>
                <a:cs typeface="+mn-cs"/>
                <a:sym typeface="+mn-lt"/>
              </a:rPr>
              <a:t>4</a:t>
            </a:r>
            <a:r>
              <a:rPr lang="zh-CN" altLang="en-US" sz="2200" b="1" dirty="0">
                <a:solidFill>
                  <a:srgbClr val="FF0000"/>
                </a:solidFill>
                <a:latin typeface="Times New Roman" panose="02020603050405020304" pitchFamily="18" charset="0"/>
                <a:ea typeface="+mn-ea"/>
                <a:cs typeface="+mn-cs"/>
                <a:sym typeface="+mn-lt"/>
              </a:rPr>
              <a:t>尽可能用自己的话来写，但不排斥用原文的某些词句</a:t>
            </a:r>
            <a:r>
              <a:rPr lang="zh-CN" altLang="en-US" sz="2200" dirty="0">
                <a:solidFill>
                  <a:schemeClr val="tx1"/>
                </a:solidFill>
                <a:latin typeface="Times New Roman" panose="02020603050405020304" pitchFamily="18" charset="0"/>
                <a:ea typeface="+mn-ea"/>
                <a:cs typeface="+mn-cs"/>
                <a:sym typeface="+mn-lt"/>
              </a:rPr>
              <a:t>。 </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en-US" altLang="zh-CN" sz="2200" b="1" dirty="0">
                <a:solidFill>
                  <a:srgbClr val="FF0000"/>
                </a:solidFill>
                <a:latin typeface="Times New Roman" panose="02020603050405020304" pitchFamily="18" charset="0"/>
                <a:ea typeface="+mn-ea"/>
                <a:cs typeface="+mn-cs"/>
                <a:sym typeface="+mn-lt"/>
              </a:rPr>
              <a:t>5</a:t>
            </a:r>
            <a:r>
              <a:rPr lang="zh-CN" altLang="en-US" sz="2200" b="1" dirty="0">
                <a:solidFill>
                  <a:srgbClr val="FF0000"/>
                </a:solidFill>
                <a:latin typeface="Times New Roman" panose="02020603050405020304" pitchFamily="18" charset="0"/>
                <a:ea typeface="+mn-ea"/>
                <a:cs typeface="+mn-cs"/>
                <a:sym typeface="+mn-lt"/>
              </a:rPr>
              <a:t>计算词数，看是否符合规定的词数要求</a:t>
            </a:r>
            <a:r>
              <a:rPr lang="zh-CN" altLang="en-US" sz="2200" dirty="0">
                <a:solidFill>
                  <a:schemeClr val="tx1"/>
                </a:solidFill>
                <a:latin typeface="Times New Roman" panose="02020603050405020304" pitchFamily="18" charset="0"/>
                <a:ea typeface="+mn-ea"/>
                <a:cs typeface="+mn-cs"/>
                <a:sym typeface="+mn-lt"/>
              </a:rPr>
              <a:t>。 </a:t>
            </a:r>
          </a:p>
        </p:txBody>
      </p:sp>
      <p:sp>
        <p:nvSpPr>
          <p:cNvPr id="6" name="文本框 5">
            <a:extLst>
              <a:ext uri="{FF2B5EF4-FFF2-40B4-BE49-F238E27FC236}">
                <a16:creationId xmlns:a16="http://schemas.microsoft.com/office/drawing/2014/main" id="{360C0C42-1A1C-0D45-9065-B4F741A517B9}"/>
              </a:ext>
            </a:extLst>
          </p:cNvPr>
          <p:cNvSpPr txBox="1">
            <a:spLocks noChangeArrowheads="1"/>
          </p:cNvSpPr>
          <p:nvPr/>
        </p:nvSpPr>
        <p:spPr bwMode="auto">
          <a:xfrm>
            <a:off x="0" y="219182"/>
            <a:ext cx="571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研究论文摘要的写作</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二</a:t>
            </a:r>
            <a:r>
              <a:rPr lang="en-US" altLang="zh-CN" sz="2800" b="1" dirty="0">
                <a:solidFill>
                  <a:srgbClr val="00749F"/>
                </a:solidFill>
                <a:latin typeface="Times New Roman" panose="02020603050405020304" pitchFamily="18" charset="0"/>
                <a:cs typeface="+mn-ea"/>
                <a:sym typeface="+mn-lt"/>
              </a:rPr>
              <a:t>) </a:t>
            </a:r>
          </a:p>
        </p:txBody>
      </p:sp>
      <p:sp>
        <p:nvSpPr>
          <p:cNvPr id="7" name="文本框 6">
            <a:extLst>
              <a:ext uri="{FF2B5EF4-FFF2-40B4-BE49-F238E27FC236}">
                <a16:creationId xmlns:a16="http://schemas.microsoft.com/office/drawing/2014/main" id="{5370364A-05CF-684F-B3A2-5233CFDC93A2}"/>
              </a:ext>
            </a:extLst>
          </p:cNvPr>
          <p:cNvSpPr txBox="1">
            <a:spLocks noChangeArrowheads="1"/>
          </p:cNvSpPr>
          <p:nvPr/>
        </p:nvSpPr>
        <p:spPr bwMode="auto">
          <a:xfrm>
            <a:off x="4240044" y="280737"/>
            <a:ext cx="671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Abstract of a Research Paper (II) </a:t>
            </a:r>
          </a:p>
        </p:txBody>
      </p:sp>
      <p:grpSp>
        <p:nvGrpSpPr>
          <p:cNvPr id="11" name="组合 10">
            <a:extLst>
              <a:ext uri="{FF2B5EF4-FFF2-40B4-BE49-F238E27FC236}">
                <a16:creationId xmlns:a16="http://schemas.microsoft.com/office/drawing/2014/main" id="{0343C2DE-15A8-C84F-8EF4-9D93F5F6108D}"/>
              </a:ext>
            </a:extLst>
          </p:cNvPr>
          <p:cNvGrpSpPr/>
          <p:nvPr/>
        </p:nvGrpSpPr>
        <p:grpSpPr>
          <a:xfrm>
            <a:off x="146379" y="936835"/>
            <a:ext cx="6330621" cy="653984"/>
            <a:chOff x="2277191" y="2378482"/>
            <a:chExt cx="4448838" cy="599733"/>
          </a:xfrm>
        </p:grpSpPr>
        <p:sp>
          <p:nvSpPr>
            <p:cNvPr id="12" name="圆角矩形 1">
              <a:extLst>
                <a:ext uri="{FF2B5EF4-FFF2-40B4-BE49-F238E27FC236}">
                  <a16:creationId xmlns:a16="http://schemas.microsoft.com/office/drawing/2014/main" id="{739BE0B1-9FE2-F040-8854-7E9EE29740D2}"/>
                </a:ext>
              </a:extLst>
            </p:cNvPr>
            <p:cNvSpPr/>
            <p:nvPr/>
          </p:nvSpPr>
          <p:spPr>
            <a:xfrm>
              <a:off x="2277191" y="2390375"/>
              <a:ext cx="444883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FC32FFEE-0E2E-3D46-811B-57C2B5F92B94}"/>
                </a:ext>
              </a:extLst>
            </p:cNvPr>
            <p:cNvSpPr txBox="1"/>
            <p:nvPr/>
          </p:nvSpPr>
          <p:spPr>
            <a:xfrm>
              <a:off x="2404678" y="2378482"/>
              <a:ext cx="4147315"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3.1 </a:t>
              </a:r>
              <a:r>
                <a:rPr lang="zh-CN" altLang="en-US" sz="2200" dirty="0">
                  <a:solidFill>
                    <a:schemeClr val="bg1"/>
                  </a:solidFill>
                  <a:latin typeface="Times New Roman" panose="02020603050405020304" pitchFamily="18" charset="0"/>
                  <a:cs typeface="+mn-ea"/>
                  <a:sym typeface="+mn-lt"/>
                </a:rPr>
                <a:t>摘要的写作过程 </a:t>
              </a:r>
              <a:r>
                <a:rPr lang="en-US" altLang="zh-CN" sz="2200" dirty="0">
                  <a:solidFill>
                    <a:schemeClr val="bg1"/>
                  </a:solidFill>
                  <a:latin typeface="Times New Roman" panose="02020603050405020304" pitchFamily="18" charset="0"/>
                  <a:cs typeface="+mn-ea"/>
                  <a:sym typeface="+mn-lt"/>
                </a:rPr>
                <a:t>Writing Process of Abstracts </a:t>
              </a:r>
            </a:p>
          </p:txBody>
        </p:sp>
      </p:grpSp>
    </p:spTree>
    <p:extLst>
      <p:ext uri="{BB962C8B-B14F-4D97-AF65-F5344CB8AC3E}">
        <p14:creationId xmlns:p14="http://schemas.microsoft.com/office/powerpoint/2010/main" val="24147745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7199833" y="2379143"/>
            <a:ext cx="391373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研究报告</a:t>
            </a:r>
            <a:r>
              <a:rPr lang="en-US" altLang="zh-CN" sz="4400" b="1" dirty="0">
                <a:solidFill>
                  <a:srgbClr val="00749F"/>
                </a:solidFill>
                <a:latin typeface="Times New Roman" panose="02020603050405020304" pitchFamily="18" charset="0"/>
                <a:ea typeface="+mn-ea"/>
                <a:cs typeface="+mn-ea"/>
                <a:sym typeface="+mn-lt"/>
              </a:rPr>
              <a:t>/</a:t>
            </a:r>
            <a:r>
              <a:rPr lang="zh-CN" altLang="en-US" sz="4400" b="1" dirty="0">
                <a:solidFill>
                  <a:srgbClr val="00749F"/>
                </a:solidFill>
                <a:latin typeface="Times New Roman" panose="02020603050405020304" pitchFamily="18" charset="0"/>
                <a:ea typeface="+mn-ea"/>
                <a:cs typeface="+mn-ea"/>
                <a:sym typeface="+mn-lt"/>
              </a:rPr>
              <a:t>论文的结构和特点</a:t>
            </a:r>
          </a:p>
        </p:txBody>
      </p:sp>
      <p:sp>
        <p:nvSpPr>
          <p:cNvPr id="6" name="文本框 6"/>
          <p:cNvSpPr txBox="1">
            <a:spLocks noChangeArrowheads="1"/>
          </p:cNvSpPr>
          <p:nvPr/>
        </p:nvSpPr>
        <p:spPr bwMode="auto">
          <a:xfrm>
            <a:off x="6875551" y="3919129"/>
            <a:ext cx="456229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Structures and Features of Research Reports/Papers</a:t>
            </a:r>
          </a:p>
        </p:txBody>
      </p:sp>
      <p:sp>
        <p:nvSpPr>
          <p:cNvPr id="9" name="文本框 8"/>
          <p:cNvSpPr txBox="1"/>
          <p:nvPr/>
        </p:nvSpPr>
        <p:spPr>
          <a:xfrm>
            <a:off x="2804139" y="2541316"/>
            <a:ext cx="4162176" cy="1377813"/>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1</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54118845"/>
      </p:ext>
    </p:extLst>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539690"/>
            <a:ext cx="12192000" cy="482660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初稿完成后要检查修改。</a:t>
            </a:r>
            <a:r>
              <a:rPr lang="zh-CN" altLang="en-US" sz="2200" dirty="0">
                <a:solidFill>
                  <a:srgbClr val="FF0000"/>
                </a:solidFill>
                <a:latin typeface="Times New Roman" panose="02020603050405020304" pitchFamily="18" charset="0"/>
                <a:ea typeface="+mn-ea"/>
                <a:cs typeface="+mn-cs"/>
                <a:sym typeface="+mn-lt"/>
              </a:rPr>
              <a:t>看主要内容是否已包含进去，内容是否前后连贯，是否存在语法、拼写、标点符号等方面的错误</a:t>
            </a:r>
            <a:r>
              <a:rPr lang="zh-CN" altLang="en-US" sz="2200" dirty="0">
                <a:solidFill>
                  <a:schemeClr val="tx1"/>
                </a:solidFill>
                <a:latin typeface="Times New Roman" panose="02020603050405020304" pitchFamily="18" charset="0"/>
                <a:ea typeface="+mn-ea"/>
                <a:cs typeface="+mn-cs"/>
                <a:sym typeface="+mn-lt"/>
              </a:rPr>
              <a:t>。另外，</a:t>
            </a:r>
            <a:r>
              <a:rPr lang="zh-CN" altLang="en-US" sz="2200" dirty="0">
                <a:solidFill>
                  <a:srgbClr val="FF0000"/>
                </a:solidFill>
                <a:latin typeface="Times New Roman" panose="02020603050405020304" pitchFamily="18" charset="0"/>
                <a:ea typeface="+mn-ea"/>
                <a:cs typeface="+mn-cs"/>
                <a:sym typeface="+mn-lt"/>
              </a:rPr>
              <a:t>在表达方式上要求直截了当、开门见山</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不要</a:t>
            </a:r>
            <a:r>
              <a:rPr lang="zh-CN" altLang="en-US" sz="2200" dirty="0">
                <a:solidFill>
                  <a:schemeClr val="tx1"/>
                </a:solidFill>
                <a:latin typeface="Times New Roman" panose="02020603050405020304" pitchFamily="18" charset="0"/>
                <a:ea typeface="+mn-ea"/>
                <a:cs typeface="+mn-cs"/>
                <a:sym typeface="+mn-lt"/>
              </a:rPr>
              <a:t>拖泥带水、迂回曲折。在修改时要注意下面几个具体</a:t>
            </a:r>
            <a:r>
              <a:rPr lang="zh-CN" altLang="en-US" sz="2200" dirty="0" smtClean="0">
                <a:solidFill>
                  <a:schemeClr val="tx1"/>
                </a:solidFill>
                <a:latin typeface="Times New Roman" panose="02020603050405020304" pitchFamily="18" charset="0"/>
                <a:ea typeface="+mn-ea"/>
                <a:cs typeface="+mn-cs"/>
                <a:sym typeface="+mn-lt"/>
              </a:rPr>
              <a:t>问题</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en-US" altLang="zh-CN" sz="2200" b="1" dirty="0">
                <a:solidFill>
                  <a:srgbClr val="FF0000"/>
                </a:solidFill>
                <a:latin typeface="Times New Roman" panose="02020603050405020304" pitchFamily="18" charset="0"/>
                <a:ea typeface="+mn-ea"/>
                <a:cs typeface="+mn-cs"/>
                <a:sym typeface="+mn-lt"/>
              </a:rPr>
              <a:t>1</a:t>
            </a:r>
            <a:r>
              <a:rPr lang="zh-CN" altLang="en-US" sz="2200" b="1" dirty="0">
                <a:solidFill>
                  <a:srgbClr val="FF0000"/>
                </a:solidFill>
                <a:latin typeface="Times New Roman" panose="02020603050405020304" pitchFamily="18" charset="0"/>
                <a:ea typeface="+mn-ea"/>
                <a:cs typeface="+mn-cs"/>
                <a:sym typeface="+mn-lt"/>
              </a:rPr>
              <a:t>省略。</a:t>
            </a:r>
            <a:r>
              <a:rPr lang="zh-CN" altLang="en-US" sz="2200" dirty="0">
                <a:solidFill>
                  <a:schemeClr val="tx1"/>
                </a:solidFill>
                <a:latin typeface="Times New Roman" panose="02020603050405020304" pitchFamily="18" charset="0"/>
                <a:ea typeface="+mn-ea"/>
                <a:cs typeface="+mn-cs"/>
                <a:sym typeface="+mn-lt"/>
              </a:rPr>
              <a:t>用来说明要点的细节可省略，可去掉修饰性的描述。摘要的特点是质朴、</a:t>
            </a:r>
            <a:r>
              <a:rPr lang="zh-CN" altLang="en-US" sz="2200" dirty="0" smtClean="0">
                <a:solidFill>
                  <a:schemeClr val="tx1"/>
                </a:solidFill>
                <a:latin typeface="Times New Roman" panose="02020603050405020304" pitchFamily="18" charset="0"/>
                <a:ea typeface="+mn-ea"/>
                <a:cs typeface="+mn-cs"/>
                <a:sym typeface="+mn-lt"/>
              </a:rPr>
              <a:t>简洁</a:t>
            </a:r>
            <a:r>
              <a:rPr lang="zh-CN" altLang="en-US" sz="2200" dirty="0">
                <a:solidFill>
                  <a:schemeClr val="tx1"/>
                </a:solidFill>
                <a:latin typeface="Times New Roman" panose="02020603050405020304" pitchFamily="18" charset="0"/>
                <a:ea typeface="+mn-ea"/>
                <a:cs typeface="+mn-cs"/>
                <a:sym typeface="+mn-lt"/>
              </a:rPr>
              <a:t>、扼要，因此没有必要采用修辞手法润饰文章中的人或物。 </a:t>
            </a:r>
          </a:p>
          <a:p>
            <a:pPr>
              <a:lnSpc>
                <a:spcPct val="150000"/>
              </a:lnSpc>
            </a:pPr>
            <a:r>
              <a:rPr lang="en-US" altLang="zh-CN" sz="2200" b="1" dirty="0">
                <a:solidFill>
                  <a:srgbClr val="FF0000"/>
                </a:solidFill>
                <a:latin typeface="Times New Roman" panose="02020603050405020304" pitchFamily="18" charset="0"/>
                <a:ea typeface="+mn-ea"/>
                <a:cs typeface="+mn-cs"/>
                <a:sym typeface="+mn-lt"/>
              </a:rPr>
              <a:t>2</a:t>
            </a:r>
            <a:r>
              <a:rPr lang="zh-CN" altLang="en-US" sz="2200" b="1" dirty="0">
                <a:solidFill>
                  <a:srgbClr val="FF0000"/>
                </a:solidFill>
                <a:latin typeface="Times New Roman" panose="02020603050405020304" pitchFamily="18" charset="0"/>
                <a:ea typeface="+mn-ea"/>
                <a:cs typeface="+mn-cs"/>
                <a:sym typeface="+mn-lt"/>
              </a:rPr>
              <a:t>缩减。</a:t>
            </a:r>
            <a:r>
              <a:rPr lang="zh-CN" altLang="en-US" sz="2200" dirty="0">
                <a:solidFill>
                  <a:schemeClr val="tx1"/>
                </a:solidFill>
                <a:latin typeface="Times New Roman" panose="02020603050405020304" pitchFamily="18" charset="0"/>
                <a:ea typeface="+mn-ea"/>
                <a:cs typeface="+mn-cs"/>
                <a:sym typeface="+mn-lt"/>
              </a:rPr>
              <a:t>如果原文中使用好几个句子来说明某一问题或解释事理，在摘要中只保留一个就可以了。 </a:t>
            </a:r>
            <a:r>
              <a:rPr lang="en-US" altLang="zh-CN" sz="2200" b="1" dirty="0">
                <a:solidFill>
                  <a:srgbClr val="FF0000"/>
                </a:solidFill>
                <a:latin typeface="Times New Roman" panose="02020603050405020304" pitchFamily="18" charset="0"/>
                <a:ea typeface="+mn-ea"/>
                <a:cs typeface="+mn-cs"/>
                <a:sym typeface="+mn-lt"/>
              </a:rPr>
              <a:t>3</a:t>
            </a:r>
            <a:r>
              <a:rPr lang="zh-CN" altLang="en-US" sz="2200" b="1" dirty="0">
                <a:solidFill>
                  <a:srgbClr val="FF0000"/>
                </a:solidFill>
                <a:latin typeface="Times New Roman" panose="02020603050405020304" pitchFamily="18" charset="0"/>
                <a:ea typeface="+mn-ea"/>
                <a:cs typeface="+mn-cs"/>
                <a:sym typeface="+mn-lt"/>
              </a:rPr>
              <a:t>替代。</a:t>
            </a:r>
            <a:r>
              <a:rPr lang="zh-CN" altLang="en-US" sz="2200" dirty="0">
                <a:solidFill>
                  <a:schemeClr val="tx1"/>
                </a:solidFill>
                <a:latin typeface="Times New Roman" panose="02020603050405020304" pitchFamily="18" charset="0"/>
                <a:ea typeface="+mn-ea"/>
                <a:cs typeface="+mn-cs"/>
                <a:sym typeface="+mn-lt"/>
              </a:rPr>
              <a:t>在摘要中要使用最简短的承接语，如用</a:t>
            </a:r>
            <a:r>
              <a:rPr lang="en-US" altLang="zh-CN" sz="2200" dirty="0">
                <a:solidFill>
                  <a:schemeClr val="tx1"/>
                </a:solidFill>
                <a:latin typeface="Times New Roman" panose="02020603050405020304" pitchFamily="18" charset="0"/>
                <a:ea typeface="+mn-ea"/>
                <a:cs typeface="+mn-cs"/>
                <a:sym typeface="+mn-lt"/>
              </a:rPr>
              <a:t>but</a:t>
            </a:r>
            <a:r>
              <a:rPr lang="zh-CN" altLang="en-US" sz="2200" dirty="0">
                <a:solidFill>
                  <a:schemeClr val="tx1"/>
                </a:solidFill>
                <a:latin typeface="Times New Roman" panose="02020603050405020304" pitchFamily="18" charset="0"/>
                <a:ea typeface="+mn-ea"/>
                <a:cs typeface="+mn-cs"/>
                <a:sym typeface="+mn-lt"/>
              </a:rPr>
              <a:t>替代较长的表达方式</a:t>
            </a:r>
            <a:r>
              <a:rPr lang="en-US" altLang="zh-CN" sz="2200" i="1" u="sng" dirty="0">
                <a:solidFill>
                  <a:srgbClr val="FF0000"/>
                </a:solidFill>
                <a:latin typeface="Times New Roman" panose="02020603050405020304" pitchFamily="18" charset="0"/>
                <a:ea typeface="+mn-ea"/>
                <a:cs typeface="+mn-cs"/>
                <a:sym typeface="+mn-lt"/>
              </a:rPr>
              <a:t>on the other </a:t>
            </a:r>
          </a:p>
          <a:p>
            <a:pPr>
              <a:lnSpc>
                <a:spcPct val="150000"/>
              </a:lnSpc>
            </a:pPr>
            <a:r>
              <a:rPr lang="en-US" altLang="zh-CN" sz="2200" i="1" u="sng" dirty="0">
                <a:solidFill>
                  <a:srgbClr val="FF0000"/>
                </a:solidFill>
                <a:latin typeface="Times New Roman" panose="02020603050405020304" pitchFamily="18" charset="0"/>
                <a:ea typeface="+mn-ea"/>
                <a:cs typeface="+mn-cs"/>
                <a:sym typeface="+mn-lt"/>
              </a:rPr>
              <a:t>hand</a:t>
            </a:r>
            <a:r>
              <a:rPr lang="zh-CN" altLang="en-US" sz="2200" dirty="0">
                <a:solidFill>
                  <a:schemeClr val="tx1"/>
                </a:solidFill>
                <a:latin typeface="Times New Roman" panose="02020603050405020304" pitchFamily="18" charset="0"/>
                <a:ea typeface="+mn-ea"/>
                <a:cs typeface="+mn-cs"/>
                <a:sym typeface="+mn-lt"/>
              </a:rPr>
              <a:t>，用</a:t>
            </a:r>
            <a:r>
              <a:rPr lang="en-US" altLang="zh-CN" sz="2200" i="1" u="sng" dirty="0">
                <a:solidFill>
                  <a:srgbClr val="FF0000"/>
                </a:solidFill>
                <a:latin typeface="Times New Roman" panose="02020603050405020304" pitchFamily="18" charset="0"/>
                <a:ea typeface="+mn-ea"/>
                <a:cs typeface="+mn-cs"/>
                <a:sym typeface="+mn-lt"/>
              </a:rPr>
              <a:t>suddenly</a:t>
            </a:r>
            <a:r>
              <a:rPr lang="zh-CN" altLang="en-US" sz="2200" dirty="0">
                <a:solidFill>
                  <a:schemeClr val="tx1"/>
                </a:solidFill>
                <a:latin typeface="Times New Roman" panose="02020603050405020304" pitchFamily="18" charset="0"/>
                <a:ea typeface="+mn-ea"/>
                <a:cs typeface="+mn-cs"/>
                <a:sym typeface="+mn-lt"/>
              </a:rPr>
              <a:t>替代</a:t>
            </a:r>
            <a:r>
              <a:rPr lang="en-US" altLang="zh-CN" sz="2200" i="1" u="sng" dirty="0">
                <a:solidFill>
                  <a:srgbClr val="FF0000"/>
                </a:solidFill>
                <a:latin typeface="Times New Roman" panose="02020603050405020304" pitchFamily="18" charset="0"/>
                <a:ea typeface="+mn-ea"/>
                <a:cs typeface="+mn-cs"/>
                <a:sym typeface="+mn-lt"/>
              </a:rPr>
              <a:t>all of a sudden</a:t>
            </a:r>
            <a:r>
              <a:rPr lang="zh-CN" altLang="en-US" sz="2200" dirty="0">
                <a:solidFill>
                  <a:schemeClr val="tx1"/>
                </a:solidFill>
                <a:latin typeface="Times New Roman" panose="02020603050405020304" pitchFamily="18" charset="0"/>
                <a:ea typeface="+mn-ea"/>
                <a:cs typeface="+mn-cs"/>
                <a:sym typeface="+mn-lt"/>
              </a:rPr>
              <a:t>，用</a:t>
            </a:r>
            <a:r>
              <a:rPr lang="en-US" altLang="zh-CN" sz="2200" i="1" u="sng" dirty="0">
                <a:solidFill>
                  <a:srgbClr val="FF0000"/>
                </a:solidFill>
                <a:latin typeface="Times New Roman" panose="02020603050405020304" pitchFamily="18" charset="0"/>
                <a:ea typeface="+mn-ea"/>
                <a:cs typeface="+mn-cs"/>
                <a:sym typeface="+mn-lt"/>
              </a:rPr>
              <a:t>finally</a:t>
            </a:r>
            <a:r>
              <a:rPr lang="zh-CN" altLang="en-US" sz="2200" dirty="0">
                <a:solidFill>
                  <a:schemeClr val="tx1"/>
                </a:solidFill>
                <a:latin typeface="Times New Roman" panose="02020603050405020304" pitchFamily="18" charset="0"/>
                <a:ea typeface="+mn-ea"/>
                <a:cs typeface="+mn-cs"/>
                <a:sym typeface="+mn-lt"/>
              </a:rPr>
              <a:t>替代</a:t>
            </a:r>
            <a:r>
              <a:rPr lang="en-US" altLang="zh-CN" sz="2200" i="1" u="sng" dirty="0">
                <a:solidFill>
                  <a:srgbClr val="FF0000"/>
                </a:solidFill>
                <a:latin typeface="Times New Roman" panose="02020603050405020304" pitchFamily="18" charset="0"/>
                <a:ea typeface="+mn-ea"/>
                <a:cs typeface="+mn-cs"/>
                <a:sym typeface="+mn-lt"/>
              </a:rPr>
              <a:t>at last</a:t>
            </a:r>
            <a:r>
              <a:rPr lang="zh-CN" altLang="en-US" sz="2200" dirty="0">
                <a:solidFill>
                  <a:schemeClr val="tx1"/>
                </a:solidFill>
                <a:latin typeface="Times New Roman" panose="02020603050405020304" pitchFamily="18" charset="0"/>
                <a:ea typeface="+mn-ea"/>
                <a:cs typeface="+mn-cs"/>
                <a:sym typeface="+mn-lt"/>
              </a:rPr>
              <a:t>等。 </a:t>
            </a:r>
          </a:p>
        </p:txBody>
      </p:sp>
      <p:sp>
        <p:nvSpPr>
          <p:cNvPr id="6" name="文本框 5">
            <a:extLst>
              <a:ext uri="{FF2B5EF4-FFF2-40B4-BE49-F238E27FC236}">
                <a16:creationId xmlns:a16="http://schemas.microsoft.com/office/drawing/2014/main" id="{360C0C42-1A1C-0D45-9065-B4F741A517B9}"/>
              </a:ext>
            </a:extLst>
          </p:cNvPr>
          <p:cNvSpPr txBox="1">
            <a:spLocks noChangeArrowheads="1"/>
          </p:cNvSpPr>
          <p:nvPr/>
        </p:nvSpPr>
        <p:spPr bwMode="auto">
          <a:xfrm>
            <a:off x="0" y="219182"/>
            <a:ext cx="571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研究论文摘要的写作</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二</a:t>
            </a:r>
            <a:r>
              <a:rPr lang="en-US" altLang="zh-CN" sz="2800" b="1" dirty="0">
                <a:solidFill>
                  <a:srgbClr val="00749F"/>
                </a:solidFill>
                <a:latin typeface="Times New Roman" panose="02020603050405020304" pitchFamily="18" charset="0"/>
                <a:cs typeface="+mn-ea"/>
                <a:sym typeface="+mn-lt"/>
              </a:rPr>
              <a:t>) </a:t>
            </a:r>
          </a:p>
        </p:txBody>
      </p:sp>
      <p:sp>
        <p:nvSpPr>
          <p:cNvPr id="7" name="文本框 6">
            <a:extLst>
              <a:ext uri="{FF2B5EF4-FFF2-40B4-BE49-F238E27FC236}">
                <a16:creationId xmlns:a16="http://schemas.microsoft.com/office/drawing/2014/main" id="{5370364A-05CF-684F-B3A2-5233CFDC93A2}"/>
              </a:ext>
            </a:extLst>
          </p:cNvPr>
          <p:cNvSpPr txBox="1">
            <a:spLocks noChangeArrowheads="1"/>
          </p:cNvSpPr>
          <p:nvPr/>
        </p:nvSpPr>
        <p:spPr bwMode="auto">
          <a:xfrm>
            <a:off x="4240044" y="280737"/>
            <a:ext cx="671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Abstract of a Research Paper (II) </a:t>
            </a:r>
          </a:p>
        </p:txBody>
      </p:sp>
      <p:grpSp>
        <p:nvGrpSpPr>
          <p:cNvPr id="11" name="组合 10">
            <a:extLst>
              <a:ext uri="{FF2B5EF4-FFF2-40B4-BE49-F238E27FC236}">
                <a16:creationId xmlns:a16="http://schemas.microsoft.com/office/drawing/2014/main" id="{BDFCE0CB-1A6C-7141-9BC4-65266529DB45}"/>
              </a:ext>
            </a:extLst>
          </p:cNvPr>
          <p:cNvGrpSpPr/>
          <p:nvPr/>
        </p:nvGrpSpPr>
        <p:grpSpPr>
          <a:xfrm>
            <a:off x="146379" y="936835"/>
            <a:ext cx="6330621" cy="653984"/>
            <a:chOff x="2277191" y="2378482"/>
            <a:chExt cx="4448838" cy="599733"/>
          </a:xfrm>
        </p:grpSpPr>
        <p:sp>
          <p:nvSpPr>
            <p:cNvPr id="12" name="圆角矩形 1">
              <a:extLst>
                <a:ext uri="{FF2B5EF4-FFF2-40B4-BE49-F238E27FC236}">
                  <a16:creationId xmlns:a16="http://schemas.microsoft.com/office/drawing/2014/main" id="{47AFACD1-9E82-B24A-B140-68F135D929B8}"/>
                </a:ext>
              </a:extLst>
            </p:cNvPr>
            <p:cNvSpPr/>
            <p:nvPr/>
          </p:nvSpPr>
          <p:spPr>
            <a:xfrm>
              <a:off x="2277191" y="2390375"/>
              <a:ext cx="444883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FBC4CBE0-B15A-5A4B-8BB8-2F1DFC7E4BE4}"/>
                </a:ext>
              </a:extLst>
            </p:cNvPr>
            <p:cNvSpPr txBox="1"/>
            <p:nvPr/>
          </p:nvSpPr>
          <p:spPr>
            <a:xfrm>
              <a:off x="2404678" y="2378482"/>
              <a:ext cx="4147315"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3.1 </a:t>
              </a:r>
              <a:r>
                <a:rPr lang="zh-CN" altLang="en-US" sz="2200" dirty="0">
                  <a:solidFill>
                    <a:schemeClr val="bg1"/>
                  </a:solidFill>
                  <a:latin typeface="Times New Roman" panose="02020603050405020304" pitchFamily="18" charset="0"/>
                  <a:cs typeface="+mn-ea"/>
                  <a:sym typeface="+mn-lt"/>
                </a:rPr>
                <a:t>摘要的写作过程 </a:t>
              </a:r>
              <a:r>
                <a:rPr lang="en-US" altLang="zh-CN" sz="2200" dirty="0">
                  <a:solidFill>
                    <a:schemeClr val="bg1"/>
                  </a:solidFill>
                  <a:latin typeface="Times New Roman" panose="02020603050405020304" pitchFamily="18" charset="0"/>
                  <a:cs typeface="+mn-ea"/>
                  <a:sym typeface="+mn-lt"/>
                </a:rPr>
                <a:t>Writing Process of Abstracts </a:t>
              </a:r>
            </a:p>
          </p:txBody>
        </p:sp>
      </p:grpSp>
    </p:spTree>
    <p:extLst>
      <p:ext uri="{BB962C8B-B14F-4D97-AF65-F5344CB8AC3E}">
        <p14:creationId xmlns:p14="http://schemas.microsoft.com/office/powerpoint/2010/main" val="3444263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539690"/>
            <a:ext cx="12192000" cy="482660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很多时候我们都会发现摘要的字数超标。下面是一些缩短摘要的方法。</a:t>
            </a:r>
          </a:p>
          <a:p>
            <a:pPr>
              <a:lnSpc>
                <a:spcPct val="150000"/>
              </a:lnSpc>
            </a:pPr>
            <a:r>
              <a:rPr lang="en-US" altLang="zh-CN" sz="2200" b="1" dirty="0">
                <a:solidFill>
                  <a:srgbClr val="FF0000"/>
                </a:solidFill>
                <a:latin typeface="Times New Roman" panose="02020603050405020304" pitchFamily="18" charset="0"/>
                <a:ea typeface="+mn-ea"/>
                <a:cs typeface="+mn-cs"/>
                <a:sym typeface="+mn-lt"/>
              </a:rPr>
              <a:t>1</a:t>
            </a:r>
            <a:r>
              <a:rPr lang="zh-CN" altLang="en-US" sz="2200" b="1" dirty="0">
                <a:solidFill>
                  <a:srgbClr val="FF0000"/>
                </a:solidFill>
                <a:latin typeface="Times New Roman" panose="02020603050405020304" pitchFamily="18" charset="0"/>
                <a:ea typeface="+mn-ea"/>
                <a:cs typeface="+mn-cs"/>
                <a:sym typeface="+mn-lt"/>
              </a:rPr>
              <a:t>取消不必要的</a:t>
            </a:r>
            <a:r>
              <a:rPr lang="zh-CN" altLang="en-US" sz="2200" b="1" dirty="0" smtClean="0">
                <a:solidFill>
                  <a:srgbClr val="FF0000"/>
                </a:solidFill>
                <a:latin typeface="Times New Roman" panose="02020603050405020304" pitchFamily="18" charset="0"/>
                <a:ea typeface="+mn-ea"/>
                <a:cs typeface="+mn-cs"/>
                <a:sym typeface="+mn-lt"/>
              </a:rPr>
              <a:t>字句</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如“</a:t>
            </a:r>
            <a:r>
              <a:rPr lang="en-US" altLang="zh-CN" sz="2200" i="1" u="sng" dirty="0" smtClean="0">
                <a:solidFill>
                  <a:srgbClr val="FF0000"/>
                </a:solidFill>
                <a:latin typeface="Times New Roman" panose="02020603050405020304" pitchFamily="18" charset="0"/>
                <a:ea typeface="+mn-ea"/>
                <a:cs typeface="+mn-cs"/>
                <a:sym typeface="+mn-lt"/>
              </a:rPr>
              <a:t>Extensive </a:t>
            </a:r>
            <a:r>
              <a:rPr lang="en-US" altLang="zh-CN" sz="2200" i="1" u="sng" dirty="0">
                <a:solidFill>
                  <a:srgbClr val="FF0000"/>
                </a:solidFill>
                <a:latin typeface="Times New Roman" panose="02020603050405020304" pitchFamily="18" charset="0"/>
                <a:ea typeface="+mn-ea"/>
                <a:cs typeface="+mn-cs"/>
                <a:sym typeface="+mn-lt"/>
              </a:rPr>
              <a:t>investigations show that </a:t>
            </a:r>
            <a:r>
              <a:rPr lang="en-US" altLang="zh-CN" sz="2200" i="1" u="sng" dirty="0" smtClean="0">
                <a:solidFill>
                  <a:srgbClr val="FF0000"/>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a:t>
            </a:r>
            <a:r>
              <a:rPr lang="en-US" altLang="zh-CN" sz="2200" i="1" u="sng" dirty="0" smtClean="0">
                <a:solidFill>
                  <a:srgbClr val="FF0000"/>
                </a:solidFill>
                <a:latin typeface="Times New Roman" panose="02020603050405020304" pitchFamily="18" charset="0"/>
                <a:ea typeface="+mn-ea"/>
                <a:cs typeface="+mn-cs"/>
                <a:sym typeface="+mn-lt"/>
              </a:rPr>
              <a:t>This </a:t>
            </a:r>
            <a:r>
              <a:rPr lang="en-US" altLang="zh-CN" sz="2200" i="1" u="sng" dirty="0">
                <a:solidFill>
                  <a:srgbClr val="FF0000"/>
                </a:solidFill>
                <a:latin typeface="Times New Roman" panose="02020603050405020304" pitchFamily="18" charset="0"/>
                <a:ea typeface="+mn-ea"/>
                <a:cs typeface="+mn-cs"/>
                <a:sym typeface="+mn-lt"/>
              </a:rPr>
              <a:t>paper is concerned with </a:t>
            </a:r>
            <a:r>
              <a:rPr lang="en-US" altLang="zh-CN" sz="2200" i="1" u="sng" dirty="0" smtClean="0">
                <a:solidFill>
                  <a:srgbClr val="FF0000"/>
                </a:solidFill>
                <a:latin typeface="Times New Roman" panose="02020603050405020304" pitchFamily="18" charset="0"/>
                <a:ea typeface="+mn-ea"/>
                <a:cs typeface="+mn-cs"/>
                <a:sym typeface="+mn-lt"/>
              </a:rPr>
              <a:t>..</a:t>
            </a:r>
            <a:r>
              <a:rPr lang="en-US" altLang="zh-CN" sz="2200" u="sng" dirty="0" smtClean="0">
                <a:solidFill>
                  <a:srgbClr val="FF0000"/>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”等</a:t>
            </a:r>
            <a:r>
              <a:rPr lang="en-US" altLang="zh-CN" sz="2200" dirty="0">
                <a:solidFill>
                  <a:schemeClr val="tx1"/>
                </a:solidFill>
                <a:latin typeface="Times New Roman" panose="02020603050405020304" pitchFamily="18" charset="0"/>
                <a:ea typeface="+mn-ea"/>
                <a:cs typeface="+mn-cs"/>
                <a:sym typeface="+mn-lt"/>
              </a:rPr>
              <a:t>;</a:t>
            </a:r>
          </a:p>
          <a:p>
            <a:pPr>
              <a:lnSpc>
                <a:spcPct val="150000"/>
              </a:lnSpc>
            </a:pPr>
            <a:r>
              <a:rPr lang="en-US" altLang="zh-CN" sz="2200" b="1" dirty="0">
                <a:solidFill>
                  <a:srgbClr val="FF0000"/>
                </a:solidFill>
                <a:latin typeface="Times New Roman" panose="02020603050405020304" pitchFamily="18" charset="0"/>
                <a:ea typeface="+mn-ea"/>
                <a:cs typeface="+mn-cs"/>
                <a:sym typeface="+mn-lt"/>
              </a:rPr>
              <a:t>2</a:t>
            </a:r>
            <a:r>
              <a:rPr lang="zh-CN" altLang="en-US" sz="2200" b="1" dirty="0">
                <a:solidFill>
                  <a:srgbClr val="FF0000"/>
                </a:solidFill>
                <a:latin typeface="Times New Roman" panose="02020603050405020304" pitchFamily="18" charset="0"/>
                <a:ea typeface="+mn-ea"/>
                <a:cs typeface="+mn-cs"/>
                <a:sym typeface="+mn-lt"/>
              </a:rPr>
              <a:t>对物理单位及一些通用词可以适当进行</a:t>
            </a:r>
            <a:r>
              <a:rPr lang="zh-CN" altLang="en-US" sz="2200" b="1" dirty="0" smtClean="0">
                <a:solidFill>
                  <a:srgbClr val="FF0000"/>
                </a:solidFill>
                <a:latin typeface="Times New Roman" panose="02020603050405020304" pitchFamily="18" charset="0"/>
                <a:ea typeface="+mn-ea"/>
                <a:cs typeface="+mn-cs"/>
                <a:sym typeface="+mn-lt"/>
              </a:rPr>
              <a:t>简化</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en-US" altLang="zh-CN" sz="2200" b="1" dirty="0">
                <a:solidFill>
                  <a:srgbClr val="FF0000"/>
                </a:solidFill>
                <a:latin typeface="Times New Roman" panose="02020603050405020304" pitchFamily="18" charset="0"/>
                <a:ea typeface="+mn-ea"/>
                <a:cs typeface="+mn-cs"/>
                <a:sym typeface="+mn-lt"/>
              </a:rPr>
              <a:t>3</a:t>
            </a:r>
            <a:r>
              <a:rPr lang="zh-CN" altLang="en-US" sz="2200" b="1" dirty="0">
                <a:solidFill>
                  <a:srgbClr val="FF0000"/>
                </a:solidFill>
                <a:latin typeface="Times New Roman" panose="02020603050405020304" pitchFamily="18" charset="0"/>
                <a:ea typeface="+mn-ea"/>
                <a:cs typeface="+mn-cs"/>
                <a:sym typeface="+mn-lt"/>
              </a:rPr>
              <a:t>取消或减少背景情况</a:t>
            </a:r>
            <a:r>
              <a:rPr lang="en-US" altLang="zh-CN" sz="2200" dirty="0">
                <a:solidFill>
                  <a:schemeClr val="tx1"/>
                </a:solidFill>
                <a:latin typeface="Times New Roman" panose="02020603050405020304" pitchFamily="18" charset="0"/>
                <a:ea typeface="+mn-ea"/>
                <a:cs typeface="+mn-cs"/>
                <a:sym typeface="+mn-lt"/>
              </a:rPr>
              <a:t>(</a:t>
            </a:r>
            <a:r>
              <a:rPr lang="en-US" altLang="zh-CN" sz="2200" i="1" u="sng" dirty="0">
                <a:solidFill>
                  <a:srgbClr val="FF0000"/>
                </a:solidFill>
                <a:latin typeface="Times New Roman" panose="02020603050405020304" pitchFamily="18" charset="0"/>
                <a:ea typeface="+mn-ea"/>
                <a:cs typeface="+mn-cs"/>
                <a:sym typeface="+mn-lt"/>
              </a:rPr>
              <a:t>background information</a:t>
            </a:r>
            <a:r>
              <a:rPr lang="en-US" altLang="zh-CN" sz="2200" dirty="0" smtClean="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en-US" altLang="zh-CN" sz="2200" b="1" dirty="0">
                <a:solidFill>
                  <a:srgbClr val="FF0000"/>
                </a:solidFill>
                <a:latin typeface="Times New Roman" panose="02020603050405020304" pitchFamily="18" charset="0"/>
                <a:ea typeface="+mn-ea"/>
                <a:cs typeface="+mn-cs"/>
                <a:sym typeface="+mn-lt"/>
              </a:rPr>
              <a:t>4</a:t>
            </a:r>
            <a:r>
              <a:rPr lang="zh-CN" altLang="en-US" sz="2200" b="1" dirty="0">
                <a:solidFill>
                  <a:srgbClr val="FF0000"/>
                </a:solidFill>
                <a:latin typeface="Times New Roman" panose="02020603050405020304" pitchFamily="18" charset="0"/>
                <a:ea typeface="+mn-ea"/>
                <a:cs typeface="+mn-cs"/>
                <a:sym typeface="+mn-lt"/>
              </a:rPr>
              <a:t>限制文摘只表达新情况、新内容，过去的研究细节可以</a:t>
            </a:r>
            <a:r>
              <a:rPr lang="zh-CN" altLang="en-US" sz="2200" b="1" dirty="0" smtClean="0">
                <a:solidFill>
                  <a:srgbClr val="FF0000"/>
                </a:solidFill>
                <a:latin typeface="Times New Roman" panose="02020603050405020304" pitchFamily="18" charset="0"/>
                <a:ea typeface="+mn-ea"/>
                <a:cs typeface="+mn-cs"/>
                <a:sym typeface="+mn-lt"/>
              </a:rPr>
              <a:t>省略</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en-US" altLang="zh-CN" sz="2200" b="1" dirty="0">
                <a:solidFill>
                  <a:srgbClr val="FF0000"/>
                </a:solidFill>
                <a:latin typeface="Times New Roman" panose="02020603050405020304" pitchFamily="18" charset="0"/>
                <a:ea typeface="+mn-ea"/>
                <a:cs typeface="+mn-cs"/>
                <a:sym typeface="+mn-lt"/>
              </a:rPr>
              <a:t>5</a:t>
            </a:r>
            <a:r>
              <a:rPr lang="zh-CN" altLang="en-US" sz="2200" b="1" dirty="0">
                <a:solidFill>
                  <a:srgbClr val="FF0000"/>
                </a:solidFill>
                <a:latin typeface="Times New Roman" panose="02020603050405020304" pitchFamily="18" charset="0"/>
                <a:ea typeface="+mn-ea"/>
                <a:cs typeface="+mn-cs"/>
                <a:sym typeface="+mn-lt"/>
              </a:rPr>
              <a:t>作者在文献中谈及的未来计划不纳入</a:t>
            </a:r>
            <a:r>
              <a:rPr lang="zh-CN" altLang="en-US" sz="2200" b="1" dirty="0" smtClean="0">
                <a:solidFill>
                  <a:srgbClr val="FF0000"/>
                </a:solidFill>
                <a:latin typeface="Times New Roman" panose="02020603050405020304" pitchFamily="18" charset="0"/>
                <a:ea typeface="+mn-ea"/>
                <a:cs typeface="+mn-cs"/>
                <a:sym typeface="+mn-lt"/>
              </a:rPr>
              <a:t>摘要</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en-US" altLang="zh-CN" sz="2200" b="1" dirty="0">
                <a:solidFill>
                  <a:srgbClr val="FF0000"/>
                </a:solidFill>
                <a:latin typeface="Times New Roman" panose="02020603050405020304" pitchFamily="18" charset="0"/>
                <a:ea typeface="+mn-ea"/>
                <a:cs typeface="+mn-cs"/>
                <a:sym typeface="+mn-lt"/>
              </a:rPr>
              <a:t>6</a:t>
            </a:r>
            <a:r>
              <a:rPr lang="zh-CN" altLang="en-US" sz="2200" b="1" dirty="0">
                <a:solidFill>
                  <a:srgbClr val="FF0000"/>
                </a:solidFill>
                <a:latin typeface="Times New Roman" panose="02020603050405020304" pitchFamily="18" charset="0"/>
                <a:ea typeface="+mn-ea"/>
                <a:cs typeface="+mn-cs"/>
                <a:sym typeface="+mn-lt"/>
              </a:rPr>
              <a:t>尽量简化一些措辞和重复的单元。</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66775" y="1028044"/>
            <a:ext cx="6715503" cy="653984"/>
            <a:chOff x="2277190" y="2378482"/>
            <a:chExt cx="4173074"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0" y="2390375"/>
              <a:ext cx="4173074"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3876607"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3.2 </a:t>
              </a:r>
              <a:r>
                <a:rPr lang="zh-CN" altLang="en-US" sz="2200" dirty="0">
                  <a:solidFill>
                    <a:schemeClr val="bg1"/>
                  </a:solidFill>
                  <a:latin typeface="Times New Roman" panose="02020603050405020304" pitchFamily="18" charset="0"/>
                  <a:cs typeface="+mn-ea"/>
                  <a:sym typeface="+mn-lt"/>
                </a:rPr>
                <a:t>减少摘要字数的方法 </a:t>
              </a:r>
              <a:r>
                <a:rPr lang="en-US" altLang="zh-CN" sz="2200" dirty="0">
                  <a:solidFill>
                    <a:schemeClr val="bg1"/>
                  </a:solidFill>
                  <a:latin typeface="Times New Roman" panose="02020603050405020304" pitchFamily="18" charset="0"/>
                  <a:cs typeface="+mn-ea"/>
                  <a:sym typeface="+mn-lt"/>
                </a:rPr>
                <a:t>Ways to Shorten Abstracts </a:t>
              </a:r>
            </a:p>
          </p:txBody>
        </p:sp>
      </p:grpSp>
      <p:sp>
        <p:nvSpPr>
          <p:cNvPr id="6" name="文本框 5">
            <a:extLst>
              <a:ext uri="{FF2B5EF4-FFF2-40B4-BE49-F238E27FC236}">
                <a16:creationId xmlns:a16="http://schemas.microsoft.com/office/drawing/2014/main" id="{360C0C42-1A1C-0D45-9065-B4F741A517B9}"/>
              </a:ext>
            </a:extLst>
          </p:cNvPr>
          <p:cNvSpPr txBox="1">
            <a:spLocks noChangeArrowheads="1"/>
          </p:cNvSpPr>
          <p:nvPr/>
        </p:nvSpPr>
        <p:spPr bwMode="auto">
          <a:xfrm>
            <a:off x="0" y="219182"/>
            <a:ext cx="571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研究论文摘要的写作</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二</a:t>
            </a:r>
            <a:r>
              <a:rPr lang="en-US" altLang="zh-CN" sz="2800" b="1" dirty="0">
                <a:solidFill>
                  <a:srgbClr val="00749F"/>
                </a:solidFill>
                <a:latin typeface="Times New Roman" panose="02020603050405020304" pitchFamily="18" charset="0"/>
                <a:cs typeface="+mn-ea"/>
                <a:sym typeface="+mn-lt"/>
              </a:rPr>
              <a:t>) </a:t>
            </a:r>
          </a:p>
        </p:txBody>
      </p:sp>
      <p:sp>
        <p:nvSpPr>
          <p:cNvPr id="7" name="文本框 6">
            <a:extLst>
              <a:ext uri="{FF2B5EF4-FFF2-40B4-BE49-F238E27FC236}">
                <a16:creationId xmlns:a16="http://schemas.microsoft.com/office/drawing/2014/main" id="{5370364A-05CF-684F-B3A2-5233CFDC93A2}"/>
              </a:ext>
            </a:extLst>
          </p:cNvPr>
          <p:cNvSpPr txBox="1">
            <a:spLocks noChangeArrowheads="1"/>
          </p:cNvSpPr>
          <p:nvPr/>
        </p:nvSpPr>
        <p:spPr bwMode="auto">
          <a:xfrm>
            <a:off x="4240044" y="280737"/>
            <a:ext cx="671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Abstract of a Research Paper (II) </a:t>
            </a:r>
          </a:p>
        </p:txBody>
      </p:sp>
      <p:sp>
        <p:nvSpPr>
          <p:cNvPr id="12" name="动作按钮: 后退或前一项 11">
            <a:hlinkClick r:id="rId3" action="ppaction://hlinksldjump" highlightClick="1"/>
            <a:extLst>
              <a:ext uri="{FF2B5EF4-FFF2-40B4-BE49-F238E27FC236}">
                <a16:creationId xmlns:a16="http://schemas.microsoft.com/office/drawing/2014/main" id="{16374EA1-22D1-4657-BA1B-A5357B014577}"/>
              </a:ext>
            </a:extLst>
          </p:cNvPr>
          <p:cNvSpPr/>
          <p:nvPr/>
        </p:nvSpPr>
        <p:spPr>
          <a:xfrm>
            <a:off x="8474232" y="879931"/>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507524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980639"/>
            <a:ext cx="12192000" cy="5099128"/>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r>
              <a:rPr lang="en-US" altLang="zh-CN" sz="2200" b="1" dirty="0">
                <a:solidFill>
                  <a:srgbClr val="FF0000"/>
                </a:solidFill>
                <a:latin typeface="Times New Roman" panose="02020603050405020304" pitchFamily="18" charset="0"/>
                <a:ea typeface="+mn-ea"/>
                <a:cs typeface="Times New Roman" panose="02020603050405020304" pitchFamily="18" charset="0"/>
                <a:sym typeface="+mn-lt"/>
              </a:rPr>
              <a:t>1)</a:t>
            </a:r>
            <a:r>
              <a:rPr lang="zh-CN" altLang="en-US" sz="2200" b="1" dirty="0">
                <a:solidFill>
                  <a:srgbClr val="FF0000"/>
                </a:solidFill>
                <a:latin typeface="Times New Roman" panose="02020603050405020304" pitchFamily="18" charset="0"/>
                <a:ea typeface="+mn-ea"/>
                <a:cs typeface="Times New Roman" panose="02020603050405020304" pitchFamily="18" charset="0"/>
                <a:sym typeface="+mn-lt"/>
              </a:rPr>
              <a:t>可用动词的情况尽量避免用动词的名词形式</a:t>
            </a:r>
          </a:p>
          <a:p>
            <a:r>
              <a:rPr lang="zh-CN" altLang="en-US" sz="2200" dirty="0">
                <a:solidFill>
                  <a:schemeClr val="tx1"/>
                </a:solidFill>
                <a:latin typeface="Times New Roman" panose="02020603050405020304" pitchFamily="18" charset="0"/>
                <a:ea typeface="+mn-ea"/>
                <a:cs typeface="Times New Roman" panose="02020603050405020304" pitchFamily="18" charset="0"/>
                <a:sym typeface="+mn-lt"/>
              </a:rPr>
              <a:t>  </a:t>
            </a:r>
            <a:r>
              <a:rPr lang="zh-CN" altLang="en-US" sz="2200" dirty="0" smtClean="0">
                <a:solidFill>
                  <a:schemeClr val="tx1"/>
                </a:solidFill>
                <a:latin typeface="Times New Roman" panose="02020603050405020304" pitchFamily="18" charset="0"/>
                <a:ea typeface="+mn-ea"/>
                <a:cs typeface="Times New Roman" panose="02020603050405020304" pitchFamily="18" charset="0"/>
                <a:sym typeface="+mn-lt"/>
              </a:rPr>
              <a:t>如</a:t>
            </a:r>
            <a:r>
              <a:rPr lang="zh-CN" altLang="en-US" sz="2200" dirty="0">
                <a:solidFill>
                  <a:schemeClr val="tx1"/>
                </a:solidFill>
                <a:latin typeface="Times New Roman" panose="02020603050405020304" pitchFamily="18" charset="0"/>
                <a:ea typeface="+mn-ea"/>
                <a:cs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ea typeface="+mn-ea"/>
                <a:cs typeface="Times New Roman" panose="02020603050405020304" pitchFamily="18" charset="0"/>
                <a:sym typeface="+mn-lt"/>
              </a:rPr>
              <a:t>用</a:t>
            </a:r>
            <a:r>
              <a:rPr lang="zh-CN" altLang="en-US" sz="2200" dirty="0">
                <a:solidFill>
                  <a:schemeClr val="tx1"/>
                </a:solidFill>
                <a:latin typeface="Times New Roman" panose="02020603050405020304" pitchFamily="18" charset="0"/>
                <a:ea typeface="+mn-ea"/>
                <a:cs typeface="Times New Roman" panose="02020603050405020304" pitchFamily="18" charset="0"/>
                <a:sym typeface="+mn-lt"/>
              </a:rPr>
              <a:t>“</a:t>
            </a:r>
            <a:r>
              <a:rPr lang="en-US" altLang="zh-CN" sz="2200" i="1" u="sng" dirty="0">
                <a:solidFill>
                  <a:srgbClr val="FF0000"/>
                </a:solidFill>
                <a:latin typeface="Times New Roman" panose="02020603050405020304" pitchFamily="18" charset="0"/>
                <a:ea typeface="+mn-ea"/>
                <a:cs typeface="Times New Roman" panose="02020603050405020304" pitchFamily="18" charset="0"/>
                <a:sym typeface="+mn-lt"/>
              </a:rPr>
              <a:t>Thickness of plastic sheets was </a:t>
            </a:r>
            <a:r>
              <a:rPr lang="en-US" altLang="zh-CN" sz="2200" i="1" u="sng" dirty="0" smtClean="0">
                <a:solidFill>
                  <a:srgbClr val="FF0000"/>
                </a:solidFill>
                <a:latin typeface="Times New Roman" panose="02020603050405020304" pitchFamily="18" charset="0"/>
                <a:ea typeface="+mn-ea"/>
                <a:cs typeface="Times New Roman" panose="02020603050405020304" pitchFamily="18" charset="0"/>
                <a:sym typeface="+mn-lt"/>
              </a:rPr>
              <a:t>measured</a:t>
            </a:r>
            <a:r>
              <a:rPr lang="zh-CN" altLang="en-US" sz="2200" dirty="0" smtClean="0">
                <a:solidFill>
                  <a:schemeClr val="tx1"/>
                </a:solidFill>
                <a:latin typeface="Times New Roman" panose="02020603050405020304" pitchFamily="18" charset="0"/>
                <a:ea typeface="+mn-ea"/>
                <a:cs typeface="Times New Roman" panose="02020603050405020304" pitchFamily="18" charset="0"/>
                <a:sym typeface="+mn-lt"/>
              </a:rPr>
              <a:t>”，</a:t>
            </a:r>
            <a:r>
              <a:rPr lang="zh-CN" altLang="en-US" sz="2200" dirty="0">
                <a:solidFill>
                  <a:schemeClr val="tx1"/>
                </a:solidFill>
                <a:latin typeface="Times New Roman" panose="02020603050405020304" pitchFamily="18" charset="0"/>
                <a:ea typeface="+mn-ea"/>
                <a:cs typeface="Times New Roman" panose="02020603050405020304" pitchFamily="18" charset="0"/>
                <a:sym typeface="+mn-lt"/>
              </a:rPr>
              <a:t>不用“</a:t>
            </a:r>
            <a:r>
              <a:rPr lang="en-US" altLang="zh-CN" sz="2200" dirty="0">
                <a:solidFill>
                  <a:schemeClr val="tx1"/>
                </a:solidFill>
                <a:latin typeface="Times New Roman" panose="02020603050405020304" pitchFamily="18" charset="0"/>
                <a:ea typeface="+mn-ea"/>
                <a:cs typeface="Times New Roman" panose="02020603050405020304" pitchFamily="18" charset="0"/>
                <a:sym typeface="+mn-lt"/>
              </a:rPr>
              <a:t>Measurement of thickness of plastic sheet was </a:t>
            </a:r>
            <a:r>
              <a:rPr lang="en-US" altLang="zh-CN" sz="2200" dirty="0" smtClean="0">
                <a:solidFill>
                  <a:schemeClr val="tx1"/>
                </a:solidFill>
                <a:latin typeface="Times New Roman" panose="02020603050405020304" pitchFamily="18" charset="0"/>
                <a:ea typeface="+mn-ea"/>
                <a:cs typeface="Times New Roman" panose="02020603050405020304" pitchFamily="18" charset="0"/>
                <a:sym typeface="+mn-lt"/>
              </a:rPr>
              <a:t>made</a:t>
            </a:r>
            <a:r>
              <a:rPr lang="zh-CN" altLang="en-US" sz="2200" dirty="0" smtClean="0">
                <a:solidFill>
                  <a:schemeClr val="tx1"/>
                </a:solidFill>
                <a:latin typeface="Times New Roman" panose="02020603050405020304" pitchFamily="18" charset="0"/>
                <a:ea typeface="+mn-ea"/>
                <a:cs typeface="Times New Roman" panose="02020603050405020304" pitchFamily="18" charset="0"/>
                <a:sym typeface="+mn-lt"/>
              </a:rPr>
              <a:t>”。</a:t>
            </a:r>
            <a:endParaRPr lang="en-US" altLang="zh-CN" sz="2200" dirty="0">
              <a:solidFill>
                <a:schemeClr val="tx1"/>
              </a:solidFill>
              <a:latin typeface="Times New Roman" panose="02020603050405020304" pitchFamily="18" charset="0"/>
              <a:ea typeface="+mn-ea"/>
              <a:cs typeface="Times New Roman" panose="02020603050405020304" pitchFamily="18" charset="0"/>
              <a:sym typeface="+mn-lt"/>
            </a:endParaRPr>
          </a:p>
          <a:p>
            <a:endParaRPr lang="zh-CN" altLang="en-US" sz="2200" dirty="0">
              <a:solidFill>
                <a:schemeClr val="tx1"/>
              </a:solidFill>
              <a:latin typeface="Times New Roman" panose="02020603050405020304" pitchFamily="18" charset="0"/>
              <a:ea typeface="+mn-ea"/>
              <a:cs typeface="Times New Roman" panose="02020603050405020304" pitchFamily="18" charset="0"/>
              <a:sym typeface="+mn-lt"/>
            </a:endParaRPr>
          </a:p>
          <a:p>
            <a:r>
              <a:rPr lang="en-US" altLang="zh-CN" sz="2200" b="1" dirty="0">
                <a:solidFill>
                  <a:srgbClr val="FF0000"/>
                </a:solidFill>
                <a:latin typeface="Times New Roman" panose="02020603050405020304" pitchFamily="18" charset="0"/>
                <a:ea typeface="+mn-ea"/>
                <a:cs typeface="Times New Roman" panose="02020603050405020304" pitchFamily="18" charset="0"/>
                <a:sym typeface="+mn-lt"/>
              </a:rPr>
              <a:t>2)</a:t>
            </a:r>
            <a:r>
              <a:rPr lang="zh-CN" altLang="en-US" sz="2200" b="1" dirty="0">
                <a:solidFill>
                  <a:srgbClr val="FF0000"/>
                </a:solidFill>
                <a:latin typeface="Times New Roman" panose="02020603050405020304" pitchFamily="18" charset="0"/>
                <a:ea typeface="+mn-ea"/>
                <a:cs typeface="Times New Roman" panose="02020603050405020304" pitchFamily="18" charset="0"/>
                <a:sym typeface="+mn-lt"/>
              </a:rPr>
              <a:t>注意冠词的用法</a:t>
            </a:r>
          </a:p>
          <a:p>
            <a:r>
              <a:rPr lang="zh-CN" altLang="en-US" sz="2200" dirty="0">
                <a:solidFill>
                  <a:schemeClr val="tx1"/>
                </a:solidFill>
                <a:latin typeface="Times New Roman" panose="02020603050405020304" pitchFamily="18" charset="0"/>
                <a:ea typeface="+mn-ea"/>
                <a:cs typeface="Times New Roman" panose="02020603050405020304" pitchFamily="18" charset="0"/>
                <a:sym typeface="+mn-lt"/>
              </a:rPr>
              <a:t>分清</a:t>
            </a:r>
            <a:r>
              <a:rPr lang="en-US" altLang="zh-CN" sz="2200" dirty="0">
                <a:solidFill>
                  <a:srgbClr val="FF0000"/>
                </a:solidFill>
                <a:latin typeface="Times New Roman" panose="02020603050405020304" pitchFamily="18" charset="0"/>
                <a:ea typeface="+mn-ea"/>
                <a:cs typeface="Times New Roman" panose="02020603050405020304" pitchFamily="18" charset="0"/>
                <a:sym typeface="+mn-lt"/>
              </a:rPr>
              <a:t>a</a:t>
            </a:r>
            <a:r>
              <a:rPr lang="zh-CN" altLang="en-US" sz="2200" dirty="0">
                <a:solidFill>
                  <a:schemeClr val="tx1"/>
                </a:solidFill>
                <a:latin typeface="Times New Roman" panose="02020603050405020304" pitchFamily="18" charset="0"/>
                <a:ea typeface="+mn-ea"/>
                <a:cs typeface="Times New Roman" panose="02020603050405020304" pitchFamily="18" charset="0"/>
                <a:sym typeface="+mn-lt"/>
              </a:rPr>
              <a:t>是泛指，</a:t>
            </a:r>
            <a:r>
              <a:rPr lang="en-US" altLang="zh-CN" sz="2200" dirty="0">
                <a:solidFill>
                  <a:srgbClr val="FF0000"/>
                </a:solidFill>
                <a:latin typeface="Times New Roman" panose="02020603050405020304" pitchFamily="18" charset="0"/>
                <a:ea typeface="+mn-ea"/>
                <a:cs typeface="Times New Roman" panose="02020603050405020304" pitchFamily="18" charset="0"/>
                <a:sym typeface="+mn-lt"/>
              </a:rPr>
              <a:t>the</a:t>
            </a:r>
            <a:r>
              <a:rPr lang="zh-CN" altLang="en-US" sz="2200" dirty="0">
                <a:solidFill>
                  <a:schemeClr val="tx1"/>
                </a:solidFill>
                <a:latin typeface="Times New Roman" panose="02020603050405020304" pitchFamily="18" charset="0"/>
                <a:ea typeface="+mn-ea"/>
                <a:cs typeface="Times New Roman" panose="02020603050405020304" pitchFamily="18" charset="0"/>
                <a:sym typeface="+mn-lt"/>
              </a:rPr>
              <a:t>是专指。如“</a:t>
            </a:r>
            <a:r>
              <a:rPr lang="en-US" altLang="zh-CN" sz="2200" i="1" u="sng" dirty="0">
                <a:solidFill>
                  <a:srgbClr val="FF0000"/>
                </a:solidFill>
                <a:latin typeface="Times New Roman" panose="02020603050405020304" pitchFamily="18" charset="0"/>
                <a:ea typeface="+mn-ea"/>
                <a:cs typeface="Times New Roman" panose="02020603050405020304" pitchFamily="18" charset="0"/>
                <a:sym typeface="+mn-lt"/>
              </a:rPr>
              <a:t>Pressure is a function of </a:t>
            </a:r>
            <a:r>
              <a:rPr lang="en-US" altLang="zh-CN" sz="2200" i="1" u="sng" dirty="0" smtClean="0">
                <a:solidFill>
                  <a:srgbClr val="FF0000"/>
                </a:solidFill>
                <a:latin typeface="Times New Roman" panose="02020603050405020304" pitchFamily="18" charset="0"/>
                <a:ea typeface="+mn-ea"/>
                <a:cs typeface="Times New Roman" panose="02020603050405020304" pitchFamily="18" charset="0"/>
                <a:sym typeface="+mn-lt"/>
              </a:rPr>
              <a:t>temperature</a:t>
            </a:r>
            <a:r>
              <a:rPr lang="en-US" altLang="zh-CN" sz="2200" u="sng" dirty="0" smtClean="0">
                <a:solidFill>
                  <a:srgbClr val="FF0000"/>
                </a:solidFill>
                <a:latin typeface="Times New Roman" panose="02020603050405020304" pitchFamily="18" charset="0"/>
                <a:ea typeface="+mn-ea"/>
                <a:cs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ea typeface="+mn-ea"/>
                <a:cs typeface="Times New Roman" panose="02020603050405020304" pitchFamily="18" charset="0"/>
                <a:sym typeface="+mn-lt"/>
              </a:rPr>
              <a:t>”不</a:t>
            </a:r>
            <a:r>
              <a:rPr lang="zh-CN" altLang="en-US" sz="2200" dirty="0">
                <a:solidFill>
                  <a:schemeClr val="tx1"/>
                </a:solidFill>
                <a:latin typeface="Times New Roman" panose="02020603050405020304" pitchFamily="18" charset="0"/>
                <a:ea typeface="+mn-ea"/>
                <a:cs typeface="Times New Roman" panose="02020603050405020304" pitchFamily="18" charset="0"/>
                <a:sym typeface="+mn-lt"/>
              </a:rPr>
              <a:t>应是“</a:t>
            </a:r>
            <a:r>
              <a:rPr lang="en-US" altLang="zh-CN" sz="2200" dirty="0">
                <a:solidFill>
                  <a:schemeClr val="tx1"/>
                </a:solidFill>
                <a:latin typeface="Times New Roman" panose="02020603050405020304" pitchFamily="18" charset="0"/>
                <a:ea typeface="+mn-ea"/>
                <a:cs typeface="Times New Roman" panose="02020603050405020304" pitchFamily="18" charset="0"/>
                <a:sym typeface="+mn-lt"/>
              </a:rPr>
              <a:t>Pressure is a function of the temperature </a:t>
            </a:r>
            <a:r>
              <a:rPr lang="en-US" altLang="zh-CN" sz="2200" dirty="0" smtClean="0">
                <a:solidFill>
                  <a:schemeClr val="tx1"/>
                </a:solidFill>
                <a:latin typeface="Times New Roman" panose="02020603050405020304" pitchFamily="18" charset="0"/>
                <a:ea typeface="+mn-ea"/>
                <a:cs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ea typeface="+mn-ea"/>
                <a:cs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cs typeface="Times New Roman" panose="02020603050405020304" pitchFamily="18" charset="0"/>
                <a:sym typeface="+mn-lt"/>
              </a:rPr>
              <a:t> </a:t>
            </a:r>
            <a:r>
              <a:rPr lang="zh-CN" altLang="en-US" sz="2200" dirty="0" smtClean="0">
                <a:solidFill>
                  <a:schemeClr val="tx1"/>
                </a:solidFill>
                <a:latin typeface="Times New Roman" panose="02020603050405020304" pitchFamily="18" charset="0"/>
                <a:ea typeface="+mn-ea"/>
                <a:cs typeface="Times New Roman" panose="02020603050405020304" pitchFamily="18" charset="0"/>
                <a:sym typeface="+mn-lt"/>
              </a:rPr>
              <a:t>。</a:t>
            </a:r>
            <a:r>
              <a:rPr lang="zh-CN" altLang="en-US" sz="2200" dirty="0">
                <a:solidFill>
                  <a:schemeClr val="tx1"/>
                </a:solidFill>
                <a:latin typeface="Times New Roman" panose="02020603050405020304" pitchFamily="18" charset="0"/>
                <a:ea typeface="+mn-ea"/>
                <a:cs typeface="Times New Roman" panose="02020603050405020304" pitchFamily="18" charset="0"/>
                <a:sym typeface="+mn-lt"/>
              </a:rPr>
              <a:t>“</a:t>
            </a:r>
            <a:r>
              <a:rPr lang="en-US" altLang="zh-CN" sz="2200" i="1" u="sng" dirty="0">
                <a:solidFill>
                  <a:srgbClr val="FF0000"/>
                </a:solidFill>
                <a:latin typeface="Times New Roman" panose="02020603050405020304" pitchFamily="18" charset="0"/>
                <a:ea typeface="+mn-ea"/>
                <a:cs typeface="Times New Roman" panose="02020603050405020304" pitchFamily="18" charset="0"/>
                <a:sym typeface="+mn-lt"/>
              </a:rPr>
              <a:t>The refinery operates </a:t>
            </a:r>
            <a:r>
              <a:rPr lang="en-US" altLang="zh-CN" sz="2200" i="1" u="sng" dirty="0" smtClean="0">
                <a:solidFill>
                  <a:srgbClr val="FF0000"/>
                </a:solidFill>
                <a:latin typeface="Times New Roman" panose="02020603050405020304" pitchFamily="18" charset="0"/>
                <a:ea typeface="+mn-ea"/>
                <a:cs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ea typeface="+mn-ea"/>
                <a:cs typeface="Times New Roman" panose="02020603050405020304" pitchFamily="18" charset="0"/>
                <a:sym typeface="+mn-lt"/>
              </a:rPr>
              <a:t>”不</a:t>
            </a:r>
            <a:r>
              <a:rPr lang="zh-CN" altLang="en-US" sz="2200" dirty="0">
                <a:solidFill>
                  <a:schemeClr val="tx1"/>
                </a:solidFill>
                <a:latin typeface="Times New Roman" panose="02020603050405020304" pitchFamily="18" charset="0"/>
                <a:ea typeface="+mn-ea"/>
                <a:cs typeface="Times New Roman" panose="02020603050405020304" pitchFamily="18" charset="0"/>
                <a:sym typeface="+mn-lt"/>
              </a:rPr>
              <a:t>应是“</a:t>
            </a:r>
            <a:r>
              <a:rPr lang="en-US" altLang="zh-CN" sz="2200" dirty="0">
                <a:solidFill>
                  <a:schemeClr val="tx1"/>
                </a:solidFill>
                <a:latin typeface="Times New Roman" panose="02020603050405020304" pitchFamily="18" charset="0"/>
                <a:ea typeface="+mn-ea"/>
                <a:cs typeface="Times New Roman" panose="02020603050405020304" pitchFamily="18" charset="0"/>
                <a:sym typeface="+mn-lt"/>
              </a:rPr>
              <a:t>Refinery operates </a:t>
            </a:r>
            <a:r>
              <a:rPr lang="en-US" altLang="zh-CN" sz="2200" dirty="0" smtClean="0">
                <a:solidFill>
                  <a:schemeClr val="tx1"/>
                </a:solidFill>
                <a:latin typeface="Times New Roman" panose="02020603050405020304" pitchFamily="18" charset="0"/>
                <a:ea typeface="+mn-ea"/>
                <a:cs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ea typeface="+mn-ea"/>
                <a:cs typeface="Times New Roman" panose="02020603050405020304" pitchFamily="18" charset="0"/>
                <a:sym typeface="+mn-lt"/>
              </a:rPr>
              <a:t>”。</a:t>
            </a:r>
            <a:endParaRPr lang="en-US" altLang="zh-CN" sz="2200" dirty="0">
              <a:solidFill>
                <a:schemeClr val="tx1"/>
              </a:solidFill>
              <a:latin typeface="Times New Roman" panose="02020603050405020304" pitchFamily="18" charset="0"/>
              <a:ea typeface="+mn-ea"/>
              <a:cs typeface="Times New Roman" panose="02020603050405020304" pitchFamily="18" charset="0"/>
              <a:sym typeface="+mn-lt"/>
            </a:endParaRPr>
          </a:p>
          <a:p>
            <a:endParaRPr lang="en-US" altLang="zh-CN" sz="2200" dirty="0">
              <a:solidFill>
                <a:schemeClr val="tx1"/>
              </a:solidFill>
              <a:latin typeface="Times New Roman" panose="02020603050405020304" pitchFamily="18" charset="0"/>
              <a:ea typeface="+mn-ea"/>
              <a:cs typeface="Times New Roman" panose="02020603050405020304" pitchFamily="18" charset="0"/>
              <a:sym typeface="+mn-lt"/>
            </a:endParaRPr>
          </a:p>
          <a:p>
            <a:r>
              <a:rPr lang="en-US" altLang="zh-CN" sz="2200" dirty="0">
                <a:solidFill>
                  <a:srgbClr val="FF0000"/>
                </a:solidFill>
                <a:latin typeface="Times New Roman" panose="02020603050405020304" pitchFamily="18" charset="0"/>
                <a:cs typeface="Times New Roman" panose="02020603050405020304" pitchFamily="18" charset="0"/>
                <a:sym typeface="+mn-lt"/>
              </a:rPr>
              <a:t>3)</a:t>
            </a:r>
            <a:r>
              <a:rPr lang="zh-CN" altLang="en-US" sz="2200" dirty="0">
                <a:solidFill>
                  <a:srgbClr val="FF0000"/>
                </a:solidFill>
                <a:latin typeface="Times New Roman" panose="02020603050405020304" pitchFamily="18" charset="0"/>
                <a:cs typeface="Times New Roman" panose="02020603050405020304" pitchFamily="18" charset="0"/>
                <a:sym typeface="+mn-lt"/>
              </a:rPr>
              <a:t>避免使用长系列形容词或名词来修饰名词</a:t>
            </a:r>
          </a:p>
          <a:p>
            <a:r>
              <a:rPr lang="zh-CN" altLang="en-US" sz="2200" dirty="0">
                <a:solidFill>
                  <a:schemeClr val="tx1"/>
                </a:solidFill>
                <a:latin typeface="Times New Roman" panose="02020603050405020304" pitchFamily="18" charset="0"/>
                <a:cs typeface="Times New Roman" panose="02020603050405020304" pitchFamily="18" charset="0"/>
                <a:sym typeface="+mn-lt"/>
              </a:rPr>
              <a:t>可用预置短语分开或用连字符</a:t>
            </a:r>
            <a:r>
              <a:rPr lang="en-US" altLang="zh-CN" sz="2200" dirty="0">
                <a:solidFill>
                  <a:schemeClr val="tx1"/>
                </a:solidFill>
                <a:latin typeface="Times New Roman" panose="02020603050405020304" pitchFamily="18" charset="0"/>
                <a:cs typeface="Times New Roman" panose="02020603050405020304" pitchFamily="18" charset="0"/>
                <a:sym typeface="+mn-lt"/>
              </a:rPr>
              <a:t>(</a:t>
            </a:r>
            <a:r>
              <a:rPr lang="en-US" altLang="zh-CN" sz="2200" dirty="0">
                <a:solidFill>
                  <a:srgbClr val="FF0000"/>
                </a:solidFill>
                <a:latin typeface="Times New Roman" panose="02020603050405020304" pitchFamily="18" charset="0"/>
                <a:cs typeface="Times New Roman" panose="02020603050405020304" pitchFamily="18" charset="0"/>
                <a:sym typeface="+mn-lt"/>
              </a:rPr>
              <a:t>hyphen</a:t>
            </a:r>
            <a:r>
              <a:rPr lang="en-US" altLang="zh-CN" sz="2200" dirty="0">
                <a:solidFill>
                  <a:schemeClr val="tx1"/>
                </a:solidFill>
                <a:latin typeface="Times New Roman" panose="02020603050405020304" pitchFamily="18" charset="0"/>
                <a:cs typeface="Times New Roman" panose="02020603050405020304" pitchFamily="18" charset="0"/>
                <a:sym typeface="+mn-lt"/>
              </a:rPr>
              <a:t>)</a:t>
            </a:r>
            <a:r>
              <a:rPr lang="zh-CN" altLang="en-US" sz="2200" dirty="0">
                <a:solidFill>
                  <a:schemeClr val="tx1"/>
                </a:solidFill>
                <a:latin typeface="Times New Roman" panose="02020603050405020304" pitchFamily="18" charset="0"/>
                <a:cs typeface="Times New Roman" panose="02020603050405020304" pitchFamily="18" charset="0"/>
                <a:sym typeface="+mn-lt"/>
              </a:rPr>
              <a:t>断开名词词组，作为单位形容词</a:t>
            </a:r>
            <a:r>
              <a:rPr lang="en-US" altLang="zh-CN" sz="2200" dirty="0">
                <a:solidFill>
                  <a:schemeClr val="tx1"/>
                </a:solidFill>
                <a:latin typeface="Times New Roman" panose="02020603050405020304" pitchFamily="18" charset="0"/>
                <a:cs typeface="Times New Roman" panose="02020603050405020304" pitchFamily="18" charset="0"/>
                <a:sym typeface="+mn-lt"/>
              </a:rPr>
              <a:t>(</a:t>
            </a:r>
            <a:r>
              <a:rPr lang="zh-CN" altLang="en-US" sz="2200" dirty="0">
                <a:solidFill>
                  <a:schemeClr val="tx1"/>
                </a:solidFill>
                <a:latin typeface="Times New Roman" panose="02020603050405020304" pitchFamily="18" charset="0"/>
                <a:cs typeface="Times New Roman" panose="02020603050405020304" pitchFamily="18" charset="0"/>
                <a:sym typeface="+mn-lt"/>
              </a:rPr>
              <a:t>一个形容词</a:t>
            </a:r>
            <a:r>
              <a:rPr lang="en-US" altLang="zh-CN" sz="2200" dirty="0">
                <a:solidFill>
                  <a:schemeClr val="tx1"/>
                </a:solidFill>
                <a:latin typeface="Times New Roman" panose="02020603050405020304" pitchFamily="18" charset="0"/>
                <a:cs typeface="Times New Roman" panose="02020603050405020304" pitchFamily="18" charset="0"/>
                <a:sym typeface="+mn-lt"/>
              </a:rPr>
              <a:t>)</a:t>
            </a:r>
            <a:r>
              <a:rPr lang="zh-CN" altLang="en-US" sz="2200" dirty="0">
                <a:solidFill>
                  <a:schemeClr val="tx1"/>
                </a:solidFill>
                <a:latin typeface="Times New Roman" panose="02020603050405020304" pitchFamily="18" charset="0"/>
                <a:cs typeface="Times New Roman" panose="02020603050405020304" pitchFamily="18" charset="0"/>
                <a:sym typeface="+mn-lt"/>
              </a:rPr>
              <a:t>，如应用“</a:t>
            </a:r>
            <a:r>
              <a:rPr lang="en-US" altLang="zh-CN" sz="2200" i="1" u="sng" dirty="0">
                <a:solidFill>
                  <a:srgbClr val="FF0000"/>
                </a:solidFill>
                <a:latin typeface="Times New Roman" panose="02020603050405020304" pitchFamily="18" charset="0"/>
                <a:cs typeface="Times New Roman" panose="02020603050405020304" pitchFamily="18" charset="0"/>
                <a:sym typeface="+mn-lt"/>
              </a:rPr>
              <a:t>The chlorine-containing propylene-based polymer of high melt </a:t>
            </a:r>
            <a:r>
              <a:rPr lang="en-US" altLang="zh-CN" sz="2200" i="1" u="sng" dirty="0" smtClean="0">
                <a:solidFill>
                  <a:srgbClr val="FF0000"/>
                </a:solidFill>
                <a:latin typeface="Times New Roman" panose="02020603050405020304" pitchFamily="18" charset="0"/>
                <a:cs typeface="Times New Roman" panose="02020603050405020304" pitchFamily="18" charset="0"/>
                <a:sym typeface="+mn-lt"/>
              </a:rPr>
              <a:t>index</a:t>
            </a:r>
            <a:r>
              <a:rPr lang="zh-CN" altLang="en-US" sz="2200" dirty="0" smtClean="0">
                <a:solidFill>
                  <a:schemeClr val="tx1"/>
                </a:solidFill>
                <a:latin typeface="Times New Roman" panose="02020603050405020304" pitchFamily="18" charset="0"/>
                <a:cs typeface="Times New Roman" panose="02020603050405020304" pitchFamily="18" charset="0"/>
                <a:sym typeface="+mn-lt"/>
              </a:rPr>
              <a:t>”代替 </a:t>
            </a:r>
            <a:r>
              <a:rPr lang="zh-CN" altLang="en-US" sz="2200" dirty="0">
                <a:solidFill>
                  <a:schemeClr val="tx1"/>
                </a:solidFill>
                <a:latin typeface="Times New Roman" panose="02020603050405020304" pitchFamily="18" charset="0"/>
                <a:cs typeface="Times New Roman" panose="02020603050405020304" pitchFamily="18" charset="0"/>
                <a:sym typeface="+mn-lt"/>
              </a:rPr>
              <a:t>“</a:t>
            </a:r>
            <a:r>
              <a:rPr lang="en-US" altLang="zh-CN" sz="2200" dirty="0">
                <a:solidFill>
                  <a:schemeClr val="tx1"/>
                </a:solidFill>
                <a:latin typeface="Times New Roman" panose="02020603050405020304" pitchFamily="18" charset="0"/>
                <a:cs typeface="Times New Roman" panose="02020603050405020304" pitchFamily="18" charset="0"/>
                <a:sym typeface="+mn-lt"/>
              </a:rPr>
              <a:t>The </a:t>
            </a:r>
            <a:r>
              <a:rPr lang="en-US" altLang="zh-CN" sz="2200" dirty="0" smtClean="0">
                <a:solidFill>
                  <a:schemeClr val="tx1"/>
                </a:solidFill>
                <a:latin typeface="Times New Roman" panose="02020603050405020304" pitchFamily="18" charset="0"/>
                <a:cs typeface="Times New Roman" panose="02020603050405020304" pitchFamily="18" charset="0"/>
                <a:sym typeface="+mn-lt"/>
              </a:rPr>
              <a:t>chlorine </a:t>
            </a:r>
            <a:r>
              <a:rPr lang="en-US" altLang="zh-CN" sz="2200" dirty="0">
                <a:solidFill>
                  <a:schemeClr val="tx1"/>
                </a:solidFill>
                <a:latin typeface="Times New Roman" panose="02020603050405020304" pitchFamily="18" charset="0"/>
                <a:cs typeface="Times New Roman" panose="02020603050405020304" pitchFamily="18" charset="0"/>
                <a:sym typeface="+mn-lt"/>
              </a:rPr>
              <a:t>containing high melt index </a:t>
            </a:r>
            <a:r>
              <a:rPr lang="en-US" altLang="zh-CN" sz="2200" dirty="0" smtClean="0">
                <a:solidFill>
                  <a:schemeClr val="tx1"/>
                </a:solidFill>
                <a:latin typeface="Times New Roman" panose="02020603050405020304" pitchFamily="18" charset="0"/>
                <a:cs typeface="Times New Roman" panose="02020603050405020304" pitchFamily="18" charset="0"/>
                <a:sym typeface="+mn-lt"/>
              </a:rPr>
              <a:t>propylene </a:t>
            </a:r>
            <a:r>
              <a:rPr lang="en-US" altLang="zh-CN" sz="2200" dirty="0">
                <a:solidFill>
                  <a:schemeClr val="tx1"/>
                </a:solidFill>
                <a:latin typeface="Times New Roman" panose="02020603050405020304" pitchFamily="18" charset="0"/>
                <a:cs typeface="Times New Roman" panose="02020603050405020304" pitchFamily="18" charset="0"/>
                <a:sym typeface="+mn-lt"/>
              </a:rPr>
              <a:t>based plying</a:t>
            </a:r>
            <a:r>
              <a:rPr lang="en-US" altLang="zh-CN" sz="2200" dirty="0" smtClean="0">
                <a:solidFill>
                  <a:schemeClr val="tx1"/>
                </a:solidFill>
                <a:latin typeface="Times New Roman" panose="02020603050405020304" pitchFamily="18" charset="0"/>
                <a:cs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cs typeface="Times New Roman" panose="02020603050405020304" pitchFamily="18" charset="0"/>
                <a:sym typeface="+mn-lt"/>
              </a:rPr>
              <a:t>”</a:t>
            </a:r>
            <a:endParaRPr lang="en-US" altLang="zh-CN" sz="2200" dirty="0">
              <a:solidFill>
                <a:schemeClr val="tx1"/>
              </a:solidFill>
              <a:latin typeface="Times New Roman" panose="02020603050405020304" pitchFamily="18" charset="0"/>
              <a:cs typeface="Times New Roman" panose="02020603050405020304" pitchFamily="18" charset="0"/>
              <a:sym typeface="+mn-lt"/>
            </a:endParaRPr>
          </a:p>
          <a:p>
            <a:endParaRPr lang="en-US" altLang="zh-CN" sz="2200" dirty="0">
              <a:solidFill>
                <a:schemeClr val="tx1"/>
              </a:solidFill>
              <a:latin typeface="Times New Roman" panose="02020603050405020304" pitchFamily="18" charset="0"/>
              <a:cs typeface="Times New Roman" panose="02020603050405020304" pitchFamily="18" charset="0"/>
              <a:sym typeface="+mn-lt"/>
            </a:endParaRPr>
          </a:p>
          <a:p>
            <a:r>
              <a:rPr lang="en-US" altLang="zh-CN" sz="2200" dirty="0">
                <a:solidFill>
                  <a:srgbClr val="FF0000"/>
                </a:solidFill>
                <a:latin typeface="Times New Roman" panose="02020603050405020304" pitchFamily="18" charset="0"/>
                <a:cs typeface="Times New Roman" panose="02020603050405020304" pitchFamily="18" charset="0"/>
                <a:sym typeface="+mn-lt"/>
              </a:rPr>
              <a:t>4)</a:t>
            </a:r>
            <a:r>
              <a:rPr lang="zh-CN" altLang="en-US" sz="2200" dirty="0">
                <a:solidFill>
                  <a:srgbClr val="FF0000"/>
                </a:solidFill>
                <a:latin typeface="Times New Roman" panose="02020603050405020304" pitchFamily="18" charset="0"/>
                <a:cs typeface="Times New Roman" panose="02020603050405020304" pitchFamily="18" charset="0"/>
                <a:sym typeface="+mn-lt"/>
              </a:rPr>
              <a:t>尽量用主动语态代替被动语态</a:t>
            </a:r>
          </a:p>
          <a:p>
            <a:r>
              <a:rPr lang="zh-CN" altLang="en-US" sz="2200" dirty="0" smtClean="0">
                <a:solidFill>
                  <a:schemeClr val="tx1"/>
                </a:solidFill>
                <a:latin typeface="Times New Roman" panose="02020603050405020304" pitchFamily="18" charset="0"/>
                <a:cs typeface="Times New Roman" panose="02020603050405020304" pitchFamily="18" charset="0"/>
                <a:sym typeface="+mn-lt"/>
              </a:rPr>
              <a:t>如</a:t>
            </a:r>
            <a:r>
              <a:rPr lang="zh-CN" altLang="en-US" sz="2200" dirty="0">
                <a:solidFill>
                  <a:schemeClr val="tx1"/>
                </a:solidFill>
                <a:latin typeface="Times New Roman" panose="02020603050405020304" pitchFamily="18" charset="0"/>
                <a:cs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cs typeface="Times New Roman" panose="02020603050405020304" pitchFamily="18" charset="0"/>
                <a:sym typeface="+mn-lt"/>
              </a:rPr>
              <a:t>“</a:t>
            </a:r>
            <a:r>
              <a:rPr lang="en-US" altLang="zh-CN" sz="2200" dirty="0" smtClean="0">
                <a:solidFill>
                  <a:srgbClr val="FF0000"/>
                </a:solidFill>
                <a:latin typeface="Times New Roman" panose="02020603050405020304" pitchFamily="18" charset="0"/>
                <a:cs typeface="Times New Roman" panose="02020603050405020304" pitchFamily="18" charset="0"/>
                <a:sym typeface="+mn-lt"/>
              </a:rPr>
              <a:t>A </a:t>
            </a:r>
            <a:r>
              <a:rPr lang="en-US" altLang="zh-CN" sz="2200" dirty="0">
                <a:solidFill>
                  <a:srgbClr val="FF0000"/>
                </a:solidFill>
                <a:latin typeface="Times New Roman" panose="02020603050405020304" pitchFamily="18" charset="0"/>
                <a:cs typeface="Times New Roman" panose="02020603050405020304" pitchFamily="18" charset="0"/>
                <a:sym typeface="+mn-lt"/>
              </a:rPr>
              <a:t>exceeds </a:t>
            </a:r>
            <a:r>
              <a:rPr lang="en-US" altLang="zh-CN" sz="2200" dirty="0" smtClean="0">
                <a:solidFill>
                  <a:srgbClr val="FF0000"/>
                </a:solidFill>
                <a:latin typeface="Times New Roman" panose="02020603050405020304" pitchFamily="18" charset="0"/>
                <a:cs typeface="Times New Roman" panose="02020603050405020304" pitchFamily="18" charset="0"/>
                <a:sym typeface="+mn-lt"/>
              </a:rPr>
              <a:t>B</a:t>
            </a:r>
            <a:r>
              <a:rPr lang="zh-CN" altLang="en-US" sz="2200" dirty="0" smtClean="0">
                <a:solidFill>
                  <a:schemeClr val="tx1"/>
                </a:solidFill>
                <a:latin typeface="Times New Roman" panose="02020603050405020304" pitchFamily="18" charset="0"/>
                <a:cs typeface="Times New Roman" panose="02020603050405020304" pitchFamily="18" charset="0"/>
                <a:sym typeface="+mn-lt"/>
              </a:rPr>
              <a:t>”优于“</a:t>
            </a:r>
            <a:r>
              <a:rPr lang="en-US" altLang="zh-CN" sz="2200" dirty="0" smtClean="0">
                <a:solidFill>
                  <a:schemeClr val="tx1"/>
                </a:solidFill>
                <a:latin typeface="Times New Roman" panose="02020603050405020304" pitchFamily="18" charset="0"/>
                <a:cs typeface="Times New Roman" panose="02020603050405020304" pitchFamily="18" charset="0"/>
                <a:sym typeface="+mn-lt"/>
              </a:rPr>
              <a:t>B </a:t>
            </a:r>
            <a:r>
              <a:rPr lang="en-US" altLang="zh-CN" sz="2200" dirty="0">
                <a:solidFill>
                  <a:schemeClr val="tx1"/>
                </a:solidFill>
                <a:latin typeface="Times New Roman" panose="02020603050405020304" pitchFamily="18" charset="0"/>
                <a:cs typeface="Times New Roman" panose="02020603050405020304" pitchFamily="18" charset="0"/>
                <a:sym typeface="+mn-lt"/>
              </a:rPr>
              <a:t>is exceeded by </a:t>
            </a:r>
            <a:r>
              <a:rPr lang="en-US" altLang="zh-CN" sz="2200" dirty="0" smtClean="0">
                <a:solidFill>
                  <a:schemeClr val="tx1"/>
                </a:solidFill>
                <a:latin typeface="Times New Roman" panose="02020603050405020304" pitchFamily="18" charset="0"/>
                <a:cs typeface="Times New Roman" panose="02020603050405020304" pitchFamily="18" charset="0"/>
                <a:sym typeface="+mn-lt"/>
              </a:rPr>
              <a:t>A</a:t>
            </a:r>
            <a:r>
              <a:rPr lang="zh-CN" altLang="en-US" sz="2200" dirty="0" smtClean="0">
                <a:solidFill>
                  <a:schemeClr val="tx1"/>
                </a:solidFill>
                <a:latin typeface="Times New Roman" panose="02020603050405020304" pitchFamily="18" charset="0"/>
                <a:cs typeface="Times New Roman" panose="02020603050405020304" pitchFamily="18" charset="0"/>
                <a:sym typeface="+mn-lt"/>
              </a:rPr>
              <a:t>”。 </a:t>
            </a:r>
            <a:endParaRPr lang="en-US" altLang="zh-CN" sz="2200" dirty="0">
              <a:solidFill>
                <a:schemeClr val="tx1"/>
              </a:solidFill>
              <a:latin typeface="Times New Roman" panose="02020603050405020304" pitchFamily="18" charset="0"/>
              <a:cs typeface="Times New Roman" panose="02020603050405020304" pitchFamily="18" charset="0"/>
              <a:sym typeface="+mn-lt"/>
            </a:endParaRPr>
          </a:p>
          <a:p>
            <a:endParaRPr lang="en-US" altLang="zh-CN" sz="2200" dirty="0">
              <a:solidFill>
                <a:schemeClr val="tx1"/>
              </a:solidFill>
              <a:latin typeface="Times New Roman" panose="02020603050405020304" pitchFamily="18" charset="0"/>
              <a:cs typeface="Times New Roman" panose="02020603050405020304" pitchFamily="18" charset="0"/>
              <a:sym typeface="+mn-lt"/>
            </a:endParaRPr>
          </a:p>
        </p:txBody>
      </p:sp>
      <p:sp>
        <p:nvSpPr>
          <p:cNvPr id="6" name="文本框 5">
            <a:extLst>
              <a:ext uri="{FF2B5EF4-FFF2-40B4-BE49-F238E27FC236}">
                <a16:creationId xmlns:a16="http://schemas.microsoft.com/office/drawing/2014/main" id="{360C0C42-1A1C-0D45-9065-B4F741A517B9}"/>
              </a:ext>
            </a:extLst>
          </p:cNvPr>
          <p:cNvSpPr txBox="1">
            <a:spLocks noChangeArrowheads="1"/>
          </p:cNvSpPr>
          <p:nvPr/>
        </p:nvSpPr>
        <p:spPr bwMode="auto">
          <a:xfrm>
            <a:off x="0" y="219182"/>
            <a:ext cx="571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研究论文摘要的写作</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二</a:t>
            </a:r>
            <a:r>
              <a:rPr lang="en-US" altLang="zh-CN" sz="2800" b="1" dirty="0">
                <a:solidFill>
                  <a:srgbClr val="00749F"/>
                </a:solidFill>
                <a:latin typeface="Times New Roman" panose="02020603050405020304" pitchFamily="18" charset="0"/>
                <a:cs typeface="+mn-ea"/>
                <a:sym typeface="+mn-lt"/>
              </a:rPr>
              <a:t>) </a:t>
            </a:r>
          </a:p>
        </p:txBody>
      </p:sp>
      <p:sp>
        <p:nvSpPr>
          <p:cNvPr id="7" name="文本框 6">
            <a:extLst>
              <a:ext uri="{FF2B5EF4-FFF2-40B4-BE49-F238E27FC236}">
                <a16:creationId xmlns:a16="http://schemas.microsoft.com/office/drawing/2014/main" id="{5370364A-05CF-684F-B3A2-5233CFDC93A2}"/>
              </a:ext>
            </a:extLst>
          </p:cNvPr>
          <p:cNvSpPr txBox="1">
            <a:spLocks noChangeArrowheads="1"/>
          </p:cNvSpPr>
          <p:nvPr/>
        </p:nvSpPr>
        <p:spPr bwMode="auto">
          <a:xfrm>
            <a:off x="4240044" y="280737"/>
            <a:ext cx="671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Abstract of a Research Paper (II) </a:t>
            </a:r>
          </a:p>
        </p:txBody>
      </p:sp>
      <p:grpSp>
        <p:nvGrpSpPr>
          <p:cNvPr id="11" name="组合 10">
            <a:extLst>
              <a:ext uri="{FF2B5EF4-FFF2-40B4-BE49-F238E27FC236}">
                <a16:creationId xmlns:a16="http://schemas.microsoft.com/office/drawing/2014/main" id="{29CADB6D-FC07-1E40-BD3C-4A8AB8848D11}"/>
              </a:ext>
            </a:extLst>
          </p:cNvPr>
          <p:cNvGrpSpPr/>
          <p:nvPr/>
        </p:nvGrpSpPr>
        <p:grpSpPr>
          <a:xfrm>
            <a:off x="166775" y="1028044"/>
            <a:ext cx="7834225" cy="653984"/>
            <a:chOff x="2277190" y="2378482"/>
            <a:chExt cx="4868258" cy="599733"/>
          </a:xfrm>
        </p:grpSpPr>
        <p:sp>
          <p:nvSpPr>
            <p:cNvPr id="12" name="圆角矩形 1">
              <a:extLst>
                <a:ext uri="{FF2B5EF4-FFF2-40B4-BE49-F238E27FC236}">
                  <a16:creationId xmlns:a16="http://schemas.microsoft.com/office/drawing/2014/main" id="{68C2CF2C-8BB3-D346-859C-20A62EA3BC1D}"/>
                </a:ext>
              </a:extLst>
            </p:cNvPr>
            <p:cNvSpPr/>
            <p:nvPr/>
          </p:nvSpPr>
          <p:spPr>
            <a:xfrm>
              <a:off x="2277190" y="2390375"/>
              <a:ext cx="486825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39AC5C0B-AECA-1745-B6DC-700397EA2997}"/>
                </a:ext>
              </a:extLst>
            </p:cNvPr>
            <p:cNvSpPr txBox="1"/>
            <p:nvPr/>
          </p:nvSpPr>
          <p:spPr>
            <a:xfrm>
              <a:off x="2404678" y="2378482"/>
              <a:ext cx="4504013"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3.3</a:t>
              </a:r>
              <a:r>
                <a:rPr lang="zh-CN" altLang="en-US" sz="2200" dirty="0">
                  <a:solidFill>
                    <a:schemeClr val="bg1"/>
                  </a:solidFill>
                  <a:latin typeface="Times New Roman" panose="02020603050405020304" pitchFamily="18" charset="0"/>
                  <a:cs typeface="+mn-ea"/>
                  <a:sym typeface="+mn-lt"/>
                </a:rPr>
                <a:t>摘要的语言使用技巧 </a:t>
              </a:r>
              <a:r>
                <a:rPr lang="en-US" altLang="zh-CN" sz="2200" dirty="0">
                  <a:solidFill>
                    <a:schemeClr val="bg1"/>
                  </a:solidFill>
                  <a:latin typeface="Times New Roman" panose="02020603050405020304" pitchFamily="18" charset="0"/>
                  <a:cs typeface="+mn-ea"/>
                  <a:sym typeface="+mn-lt"/>
                </a:rPr>
                <a:t>Language Tips in Writing Abstracts</a:t>
              </a:r>
            </a:p>
          </p:txBody>
        </p:sp>
      </p:grpSp>
      <p:sp>
        <p:nvSpPr>
          <p:cNvPr id="8" name="动作按钮: 后退或前一项 7">
            <a:hlinkClick r:id="rId3" action="ppaction://hlinksldjump" highlightClick="1"/>
            <a:extLst>
              <a:ext uri="{FF2B5EF4-FFF2-40B4-BE49-F238E27FC236}">
                <a16:creationId xmlns:a16="http://schemas.microsoft.com/office/drawing/2014/main" id="{E2F3A1D7-9161-4A55-8585-D7FDE89B873E}"/>
              </a:ext>
            </a:extLst>
          </p:cNvPr>
          <p:cNvSpPr/>
          <p:nvPr/>
        </p:nvSpPr>
        <p:spPr>
          <a:xfrm>
            <a:off x="8474232" y="879931"/>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701521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fade">
                                      <p:cBhvr>
                                        <p:cTn id="7" dur="1000"/>
                                        <p:tgtEl>
                                          <p:spTgt spid="51">
                                            <p:txEl>
                                              <p:pRg st="0" end="0"/>
                                            </p:txEl>
                                          </p:spTgt>
                                        </p:tgtEl>
                                      </p:cBhvr>
                                    </p:animEffect>
                                    <p:anim calcmode="lin" valueType="num">
                                      <p:cBhvr>
                                        <p:cTn id="8"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
                                            <p:txEl>
                                              <p:pRg st="1" end="1"/>
                                            </p:txEl>
                                          </p:spTgt>
                                        </p:tgtEl>
                                        <p:attrNameLst>
                                          <p:attrName>style.visibility</p:attrName>
                                        </p:attrNameLst>
                                      </p:cBhvr>
                                      <p:to>
                                        <p:strVal val="visible"/>
                                      </p:to>
                                    </p:set>
                                    <p:animEffect transition="in" filter="fade">
                                      <p:cBhvr>
                                        <p:cTn id="12" dur="1000"/>
                                        <p:tgtEl>
                                          <p:spTgt spid="51">
                                            <p:txEl>
                                              <p:pRg st="1" end="1"/>
                                            </p:txEl>
                                          </p:spTgt>
                                        </p:tgtEl>
                                      </p:cBhvr>
                                    </p:animEffect>
                                    <p:anim calcmode="lin" valueType="num">
                                      <p:cBhvr>
                                        <p:cTn id="13" dur="1000" fill="hold"/>
                                        <p:tgtEl>
                                          <p:spTgt spid="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
                                            <p:txEl>
                                              <p:pRg st="3" end="3"/>
                                            </p:txEl>
                                          </p:spTgt>
                                        </p:tgtEl>
                                        <p:attrNameLst>
                                          <p:attrName>style.visibility</p:attrName>
                                        </p:attrNameLst>
                                      </p:cBhvr>
                                      <p:to>
                                        <p:strVal val="visible"/>
                                      </p:to>
                                    </p:set>
                                    <p:animEffect transition="in" filter="fade">
                                      <p:cBhvr>
                                        <p:cTn id="19" dur="1000"/>
                                        <p:tgtEl>
                                          <p:spTgt spid="51">
                                            <p:txEl>
                                              <p:pRg st="3" end="3"/>
                                            </p:txEl>
                                          </p:spTgt>
                                        </p:tgtEl>
                                      </p:cBhvr>
                                    </p:animEffect>
                                    <p:anim calcmode="lin" valueType="num">
                                      <p:cBhvr>
                                        <p:cTn id="20" dur="1000" fill="hold"/>
                                        <p:tgtEl>
                                          <p:spTgt spid="51">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1">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
                                            <p:txEl>
                                              <p:pRg st="4" end="4"/>
                                            </p:txEl>
                                          </p:spTgt>
                                        </p:tgtEl>
                                        <p:attrNameLst>
                                          <p:attrName>style.visibility</p:attrName>
                                        </p:attrNameLst>
                                      </p:cBhvr>
                                      <p:to>
                                        <p:strVal val="visible"/>
                                      </p:to>
                                    </p:set>
                                    <p:animEffect transition="in" filter="fade">
                                      <p:cBhvr>
                                        <p:cTn id="24" dur="1000"/>
                                        <p:tgtEl>
                                          <p:spTgt spid="51">
                                            <p:txEl>
                                              <p:pRg st="4" end="4"/>
                                            </p:txEl>
                                          </p:spTgt>
                                        </p:tgtEl>
                                      </p:cBhvr>
                                    </p:animEffect>
                                    <p:anim calcmode="lin" valueType="num">
                                      <p:cBhvr>
                                        <p:cTn id="25"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1">
                                            <p:txEl>
                                              <p:pRg st="6" end="6"/>
                                            </p:txEl>
                                          </p:spTgt>
                                        </p:tgtEl>
                                        <p:attrNameLst>
                                          <p:attrName>style.visibility</p:attrName>
                                        </p:attrNameLst>
                                      </p:cBhvr>
                                      <p:to>
                                        <p:strVal val="visible"/>
                                      </p:to>
                                    </p:set>
                                    <p:animEffect transition="in" filter="fade">
                                      <p:cBhvr>
                                        <p:cTn id="31" dur="1000"/>
                                        <p:tgtEl>
                                          <p:spTgt spid="51">
                                            <p:txEl>
                                              <p:pRg st="6" end="6"/>
                                            </p:txEl>
                                          </p:spTgt>
                                        </p:tgtEl>
                                      </p:cBhvr>
                                    </p:animEffect>
                                    <p:anim calcmode="lin" valueType="num">
                                      <p:cBhvr>
                                        <p:cTn id="32" dur="1000" fill="hold"/>
                                        <p:tgtEl>
                                          <p:spTgt spid="51">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1">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1">
                                            <p:txEl>
                                              <p:pRg st="7" end="7"/>
                                            </p:txEl>
                                          </p:spTgt>
                                        </p:tgtEl>
                                        <p:attrNameLst>
                                          <p:attrName>style.visibility</p:attrName>
                                        </p:attrNameLst>
                                      </p:cBhvr>
                                      <p:to>
                                        <p:strVal val="visible"/>
                                      </p:to>
                                    </p:set>
                                    <p:animEffect transition="in" filter="fade">
                                      <p:cBhvr>
                                        <p:cTn id="36" dur="1000"/>
                                        <p:tgtEl>
                                          <p:spTgt spid="51">
                                            <p:txEl>
                                              <p:pRg st="7" end="7"/>
                                            </p:txEl>
                                          </p:spTgt>
                                        </p:tgtEl>
                                      </p:cBhvr>
                                    </p:animEffect>
                                    <p:anim calcmode="lin" valueType="num">
                                      <p:cBhvr>
                                        <p:cTn id="37" dur="1000" fill="hold"/>
                                        <p:tgtEl>
                                          <p:spTgt spid="51">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1">
                                            <p:txEl>
                                              <p:pRg st="9" end="9"/>
                                            </p:txEl>
                                          </p:spTgt>
                                        </p:tgtEl>
                                        <p:attrNameLst>
                                          <p:attrName>style.visibility</p:attrName>
                                        </p:attrNameLst>
                                      </p:cBhvr>
                                      <p:to>
                                        <p:strVal val="visible"/>
                                      </p:to>
                                    </p:set>
                                    <p:animEffect transition="in" filter="fade">
                                      <p:cBhvr>
                                        <p:cTn id="43" dur="1000"/>
                                        <p:tgtEl>
                                          <p:spTgt spid="51">
                                            <p:txEl>
                                              <p:pRg st="9" end="9"/>
                                            </p:txEl>
                                          </p:spTgt>
                                        </p:tgtEl>
                                      </p:cBhvr>
                                    </p:animEffect>
                                    <p:anim calcmode="lin" valueType="num">
                                      <p:cBhvr>
                                        <p:cTn id="44" dur="1000" fill="hold"/>
                                        <p:tgtEl>
                                          <p:spTgt spid="51">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51">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1">
                                            <p:txEl>
                                              <p:pRg st="10" end="10"/>
                                            </p:txEl>
                                          </p:spTgt>
                                        </p:tgtEl>
                                        <p:attrNameLst>
                                          <p:attrName>style.visibility</p:attrName>
                                        </p:attrNameLst>
                                      </p:cBhvr>
                                      <p:to>
                                        <p:strVal val="visible"/>
                                      </p:to>
                                    </p:set>
                                    <p:animEffect transition="in" filter="fade">
                                      <p:cBhvr>
                                        <p:cTn id="48" dur="1000"/>
                                        <p:tgtEl>
                                          <p:spTgt spid="51">
                                            <p:txEl>
                                              <p:pRg st="10" end="10"/>
                                            </p:txEl>
                                          </p:spTgt>
                                        </p:tgtEl>
                                      </p:cBhvr>
                                    </p:animEffect>
                                    <p:anim calcmode="lin" valueType="num">
                                      <p:cBhvr>
                                        <p:cTn id="49" dur="1000" fill="hold"/>
                                        <p:tgtEl>
                                          <p:spTgt spid="51">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5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539690"/>
            <a:ext cx="12192000" cy="482660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200" b="1" dirty="0">
                <a:solidFill>
                  <a:srgbClr val="FF0000"/>
                </a:solidFill>
                <a:latin typeface="Times New Roman" panose="02020603050405020304" pitchFamily="18" charset="0"/>
                <a:ea typeface="+mn-ea"/>
                <a:cs typeface="Times New Roman" panose="02020603050405020304" pitchFamily="18" charset="0"/>
                <a:sym typeface="+mn-lt"/>
              </a:rPr>
              <a:t>5)</a:t>
            </a:r>
            <a:r>
              <a:rPr lang="zh-CN" altLang="en-US" sz="2200" b="1" dirty="0">
                <a:solidFill>
                  <a:srgbClr val="FF0000"/>
                </a:solidFill>
                <a:latin typeface="Times New Roman" panose="02020603050405020304" pitchFamily="18" charset="0"/>
                <a:ea typeface="+mn-ea"/>
                <a:cs typeface="Times New Roman" panose="02020603050405020304" pitchFamily="18" charset="0"/>
                <a:sym typeface="+mn-lt"/>
              </a:rPr>
              <a:t>语言要简练，但不得使用电报语言</a:t>
            </a:r>
          </a:p>
          <a:p>
            <a:pPr>
              <a:lnSpc>
                <a:spcPct val="150000"/>
              </a:lnSpc>
            </a:pPr>
            <a:r>
              <a:rPr lang="zh-CN" altLang="en-US" sz="2200" dirty="0" smtClean="0">
                <a:solidFill>
                  <a:schemeClr val="tx1"/>
                </a:solidFill>
                <a:latin typeface="Times New Roman" panose="02020603050405020304" pitchFamily="18" charset="0"/>
                <a:ea typeface="+mn-ea"/>
                <a:cs typeface="Times New Roman" panose="02020603050405020304" pitchFamily="18" charset="0"/>
                <a:sym typeface="+mn-lt"/>
              </a:rPr>
              <a:t>如</a:t>
            </a:r>
            <a:r>
              <a:rPr lang="zh-CN" altLang="en-US" sz="2200" dirty="0">
                <a:solidFill>
                  <a:schemeClr val="tx1"/>
                </a:solidFill>
                <a:latin typeface="Times New Roman" panose="02020603050405020304" pitchFamily="18" charset="0"/>
                <a:ea typeface="+mn-ea"/>
                <a:cs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ea typeface="+mn-ea"/>
                <a:cs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Times New Roman" panose="02020603050405020304" pitchFamily="18" charset="0"/>
                <a:sym typeface="+mn-lt"/>
              </a:rPr>
              <a:t>Adsorption </a:t>
            </a:r>
            <a:r>
              <a:rPr lang="en-US" altLang="zh-CN" sz="2200" dirty="0">
                <a:solidFill>
                  <a:schemeClr val="tx1"/>
                </a:solidFill>
                <a:latin typeface="Times New Roman" panose="02020603050405020304" pitchFamily="18" charset="0"/>
                <a:ea typeface="+mn-ea"/>
                <a:cs typeface="Times New Roman" panose="02020603050405020304" pitchFamily="18" charset="0"/>
                <a:sym typeface="+mn-lt"/>
              </a:rPr>
              <a:t>nitrobenzene on copper </a:t>
            </a:r>
            <a:r>
              <a:rPr lang="en-US" altLang="zh-CN" sz="2200" dirty="0" err="1">
                <a:solidFill>
                  <a:schemeClr val="tx1"/>
                </a:solidFill>
                <a:latin typeface="Times New Roman" panose="02020603050405020304" pitchFamily="18" charset="0"/>
                <a:ea typeface="+mn-ea"/>
                <a:cs typeface="Times New Roman" panose="02020603050405020304" pitchFamily="18" charset="0"/>
                <a:sym typeface="+mn-lt"/>
              </a:rPr>
              <a:t>chronite</a:t>
            </a:r>
            <a:r>
              <a:rPr lang="en-US" altLang="zh-CN" sz="2200" dirty="0">
                <a:solidFill>
                  <a:schemeClr val="tx1"/>
                </a:solidFill>
                <a:latin typeface="Times New Roman" panose="02020603050405020304" pitchFamily="18" charset="0"/>
                <a:ea typeface="+mn-ea"/>
                <a:cs typeface="Times New Roman" panose="02020603050405020304" pitchFamily="18" charset="0"/>
                <a:sym typeface="+mn-lt"/>
              </a:rPr>
              <a:t> </a:t>
            </a:r>
            <a:r>
              <a:rPr lang="en-US" altLang="zh-CN" sz="2200" dirty="0" smtClean="0">
                <a:solidFill>
                  <a:schemeClr val="tx1"/>
                </a:solidFill>
                <a:latin typeface="Times New Roman" panose="02020603050405020304" pitchFamily="18" charset="0"/>
                <a:ea typeface="+mn-ea"/>
                <a:cs typeface="Times New Roman" panose="02020603050405020304" pitchFamily="18" charset="0"/>
                <a:sym typeface="+mn-lt"/>
              </a:rPr>
              <a:t>investigation</a:t>
            </a:r>
            <a:r>
              <a:rPr lang="zh-CN" altLang="en-US" sz="2200" dirty="0" smtClean="0">
                <a:solidFill>
                  <a:schemeClr val="tx1"/>
                </a:solidFill>
                <a:latin typeface="Times New Roman" panose="02020603050405020304" pitchFamily="18" charset="0"/>
                <a:ea typeface="+mn-ea"/>
                <a:cs typeface="Times New Roman" panose="02020603050405020304" pitchFamily="18" charset="0"/>
                <a:sym typeface="+mn-lt"/>
              </a:rPr>
              <a:t>” 应为</a:t>
            </a:r>
            <a:r>
              <a:rPr lang="zh-CN" altLang="en-US" sz="2200" dirty="0">
                <a:solidFill>
                  <a:schemeClr val="tx1"/>
                </a:solidFill>
                <a:latin typeface="Times New Roman" panose="02020603050405020304" pitchFamily="18" charset="0"/>
                <a:ea typeface="+mn-ea"/>
                <a:cs typeface="Times New Roman" panose="02020603050405020304" pitchFamily="18" charset="0"/>
                <a:sym typeface="+mn-lt"/>
              </a:rPr>
              <a:t>“</a:t>
            </a:r>
            <a:r>
              <a:rPr lang="en-US" altLang="zh-CN" sz="2200" dirty="0">
                <a:solidFill>
                  <a:srgbClr val="FF0000"/>
                </a:solidFill>
                <a:latin typeface="Times New Roman" panose="02020603050405020304" pitchFamily="18" charset="0"/>
                <a:ea typeface="+mn-ea"/>
                <a:cs typeface="Times New Roman" panose="02020603050405020304" pitchFamily="18" charset="0"/>
                <a:sym typeface="+mn-lt"/>
              </a:rPr>
              <a:t>Adsorption of</a:t>
            </a:r>
          </a:p>
          <a:p>
            <a:pPr>
              <a:lnSpc>
                <a:spcPct val="150000"/>
              </a:lnSpc>
            </a:pPr>
            <a:r>
              <a:rPr lang="en-US" altLang="zh-CN" sz="2200" dirty="0">
                <a:solidFill>
                  <a:srgbClr val="FF0000"/>
                </a:solidFill>
                <a:latin typeface="Times New Roman" panose="02020603050405020304" pitchFamily="18" charset="0"/>
                <a:ea typeface="+mn-ea"/>
                <a:cs typeface="Times New Roman" panose="02020603050405020304" pitchFamily="18" charset="0"/>
                <a:sym typeface="+mn-lt"/>
              </a:rPr>
              <a:t>nitrobenzene on copper </a:t>
            </a:r>
            <a:r>
              <a:rPr lang="en-US" altLang="zh-CN" sz="2200" dirty="0" err="1">
                <a:solidFill>
                  <a:srgbClr val="FF0000"/>
                </a:solidFill>
                <a:latin typeface="Times New Roman" panose="02020603050405020304" pitchFamily="18" charset="0"/>
                <a:ea typeface="+mn-ea"/>
                <a:cs typeface="Times New Roman" panose="02020603050405020304" pitchFamily="18" charset="0"/>
                <a:sym typeface="+mn-lt"/>
              </a:rPr>
              <a:t>chronite</a:t>
            </a:r>
            <a:r>
              <a:rPr lang="en-US" altLang="zh-CN" sz="2200" dirty="0">
                <a:solidFill>
                  <a:srgbClr val="FF0000"/>
                </a:solidFill>
                <a:latin typeface="Times New Roman" panose="02020603050405020304" pitchFamily="18" charset="0"/>
                <a:ea typeface="+mn-ea"/>
                <a:cs typeface="Times New Roman" panose="02020603050405020304" pitchFamily="18" charset="0"/>
                <a:sym typeface="+mn-lt"/>
              </a:rPr>
              <a:t> was investigated</a:t>
            </a:r>
            <a:r>
              <a:rPr lang="en-US" altLang="zh-CN" sz="2200" dirty="0" smtClean="0">
                <a:solidFill>
                  <a:srgbClr val="FF0000"/>
                </a:solidFill>
                <a:latin typeface="Times New Roman" panose="02020603050405020304" pitchFamily="18" charset="0"/>
                <a:ea typeface="+mn-ea"/>
                <a:cs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ea typeface="+mn-ea"/>
                <a:cs typeface="Times New Roman" panose="02020603050405020304" pitchFamily="18" charset="0"/>
                <a:sym typeface="+mn-lt"/>
              </a:rPr>
              <a:t>”</a:t>
            </a:r>
            <a:endParaRPr lang="en-US" altLang="zh-CN" sz="2200" dirty="0">
              <a:solidFill>
                <a:schemeClr val="tx1"/>
              </a:solidFill>
              <a:latin typeface="Times New Roman" panose="02020603050405020304" pitchFamily="18" charset="0"/>
              <a:ea typeface="+mn-ea"/>
              <a:cs typeface="Times New Roman" panose="02020603050405020304" pitchFamily="18" charset="0"/>
              <a:sym typeface="+mn-lt"/>
            </a:endParaRPr>
          </a:p>
          <a:p>
            <a:pPr>
              <a:lnSpc>
                <a:spcPct val="150000"/>
              </a:lnSpc>
            </a:pPr>
            <a:r>
              <a:rPr lang="en-US" altLang="zh-CN" sz="2200" b="1" dirty="0">
                <a:solidFill>
                  <a:srgbClr val="FF0000"/>
                </a:solidFill>
                <a:latin typeface="Times New Roman" panose="02020603050405020304" pitchFamily="18" charset="0"/>
                <a:ea typeface="+mn-ea"/>
                <a:cs typeface="Times New Roman" panose="02020603050405020304" pitchFamily="18" charset="0"/>
                <a:sym typeface="+mn-lt"/>
              </a:rPr>
              <a:t>6)</a:t>
            </a:r>
            <a:r>
              <a:rPr lang="zh-CN" altLang="en-US" sz="2200" b="1" dirty="0">
                <a:solidFill>
                  <a:srgbClr val="FF0000"/>
                </a:solidFill>
                <a:latin typeface="Times New Roman" panose="02020603050405020304" pitchFamily="18" charset="0"/>
                <a:ea typeface="+mn-ea"/>
                <a:cs typeface="Times New Roman" panose="02020603050405020304" pitchFamily="18" charset="0"/>
                <a:sym typeface="+mn-lt"/>
              </a:rPr>
              <a:t>组织好句子，使动词尽量靠近主语</a:t>
            </a:r>
            <a:endParaRPr lang="en-US" altLang="zh-CN" sz="2200" b="1" dirty="0">
              <a:solidFill>
                <a:srgbClr val="FF0000"/>
              </a:solidFill>
              <a:latin typeface="Times New Roman" panose="02020603050405020304" pitchFamily="18" charset="0"/>
              <a:ea typeface="+mn-ea"/>
              <a:cs typeface="Times New Roman" panose="02020603050405020304" pitchFamily="18" charset="0"/>
              <a:sym typeface="+mn-lt"/>
            </a:endParaRPr>
          </a:p>
          <a:p>
            <a:pPr>
              <a:lnSpc>
                <a:spcPct val="150000"/>
              </a:lnSpc>
            </a:pPr>
            <a:r>
              <a:rPr lang="zh-CN" altLang="en-US" sz="2200" dirty="0">
                <a:solidFill>
                  <a:schemeClr val="tx1"/>
                </a:solidFill>
                <a:latin typeface="Times New Roman" panose="02020603050405020304" pitchFamily="18" charset="0"/>
                <a:ea typeface="+mn-ea"/>
                <a:cs typeface="Times New Roman" panose="02020603050405020304" pitchFamily="18" charset="0"/>
                <a:sym typeface="+mn-lt"/>
              </a:rPr>
              <a:t>例如</a:t>
            </a:r>
            <a:r>
              <a:rPr lang="zh-CN" altLang="en-US" sz="2200" dirty="0" smtClean="0">
                <a:solidFill>
                  <a:schemeClr val="tx1"/>
                </a:solidFill>
                <a:latin typeface="Times New Roman" panose="02020603050405020304" pitchFamily="18" charset="0"/>
                <a:ea typeface="+mn-ea"/>
                <a:cs typeface="Times New Roman" panose="02020603050405020304" pitchFamily="18" charset="0"/>
                <a:sym typeface="+mn-lt"/>
              </a:rPr>
              <a:t>不用：</a:t>
            </a:r>
            <a:r>
              <a:rPr lang="zh-CN" altLang="en-US" sz="2200" dirty="0" smtClean="0">
                <a:solidFill>
                  <a:schemeClr val="tx1"/>
                </a:solidFill>
                <a:latin typeface="Times New Roman" panose="02020603050405020304" pitchFamily="18" charset="0"/>
                <a:cs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ea typeface="+mn-ea"/>
                <a:cs typeface="Times New Roman" panose="02020603050405020304" pitchFamily="18" charset="0"/>
                <a:sym typeface="+mn-lt"/>
              </a:rPr>
              <a:t>The </a:t>
            </a:r>
            <a:r>
              <a:rPr lang="en-US" altLang="zh-CN" sz="2200" dirty="0" err="1">
                <a:solidFill>
                  <a:schemeClr val="tx1"/>
                </a:solidFill>
                <a:latin typeface="Times New Roman" panose="02020603050405020304" pitchFamily="18" charset="0"/>
                <a:ea typeface="+mn-ea"/>
                <a:cs typeface="Times New Roman" panose="02020603050405020304" pitchFamily="18" charset="0"/>
                <a:sym typeface="+mn-lt"/>
              </a:rPr>
              <a:t>decolorazation</a:t>
            </a:r>
            <a:r>
              <a:rPr lang="en-US" altLang="zh-CN" sz="2200" dirty="0">
                <a:solidFill>
                  <a:schemeClr val="tx1"/>
                </a:solidFill>
                <a:latin typeface="Times New Roman" panose="02020603050405020304" pitchFamily="18" charset="0"/>
                <a:ea typeface="+mn-ea"/>
                <a:cs typeface="Times New Roman" panose="02020603050405020304" pitchFamily="18" charset="0"/>
                <a:sym typeface="+mn-lt"/>
              </a:rPr>
              <a:t> in solutions of the pigment in dioxane, which were exposed to 10 </a:t>
            </a:r>
            <a:r>
              <a:rPr lang="en-US" altLang="zh-CN" sz="2200" dirty="0" err="1">
                <a:solidFill>
                  <a:schemeClr val="tx1"/>
                </a:solidFill>
                <a:latin typeface="Times New Roman" panose="02020603050405020304" pitchFamily="18" charset="0"/>
                <a:ea typeface="+mn-ea"/>
                <a:cs typeface="Times New Roman" panose="02020603050405020304" pitchFamily="18" charset="0"/>
                <a:sym typeface="+mn-lt"/>
              </a:rPr>
              <a:t>hr</a:t>
            </a:r>
            <a:r>
              <a:rPr lang="en-US" altLang="zh-CN" sz="2200" dirty="0">
                <a:solidFill>
                  <a:schemeClr val="tx1"/>
                </a:solidFill>
                <a:latin typeface="Times New Roman" panose="02020603050405020304" pitchFamily="18" charset="0"/>
                <a:ea typeface="+mn-ea"/>
                <a:cs typeface="Times New Roman" panose="02020603050405020304" pitchFamily="18" charset="0"/>
                <a:sym typeface="+mn-lt"/>
              </a:rPr>
              <a:t> of UV irradiation, was no longer irreversible</a:t>
            </a:r>
            <a:r>
              <a:rPr lang="en-US" altLang="zh-CN" sz="2200" dirty="0" smtClean="0">
                <a:solidFill>
                  <a:schemeClr val="tx1"/>
                </a:solidFill>
                <a:latin typeface="Times New Roman" panose="02020603050405020304" pitchFamily="18" charset="0"/>
                <a:ea typeface="+mn-ea"/>
                <a:cs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ea typeface="+mn-ea"/>
                <a:cs typeface="Times New Roman" panose="02020603050405020304" pitchFamily="18" charset="0"/>
                <a:sym typeface="+mn-lt"/>
              </a:rPr>
              <a:t>”，</a:t>
            </a:r>
            <a:r>
              <a:rPr lang="zh-CN" altLang="en-US" sz="2200" dirty="0">
                <a:solidFill>
                  <a:schemeClr val="tx1"/>
                </a:solidFill>
                <a:latin typeface="Times New Roman" panose="02020603050405020304" pitchFamily="18" charset="0"/>
                <a:ea typeface="+mn-ea"/>
                <a:cs typeface="Times New Roman" panose="02020603050405020304" pitchFamily="18" charset="0"/>
                <a:sym typeface="+mn-lt"/>
              </a:rPr>
              <a:t>而</a:t>
            </a:r>
            <a:r>
              <a:rPr lang="zh-CN" altLang="en-US" sz="2200" dirty="0" smtClean="0">
                <a:solidFill>
                  <a:schemeClr val="tx1"/>
                </a:solidFill>
                <a:latin typeface="Times New Roman" panose="02020603050405020304" pitchFamily="18" charset="0"/>
                <a:ea typeface="+mn-ea"/>
                <a:cs typeface="Times New Roman" panose="02020603050405020304" pitchFamily="18" charset="0"/>
                <a:sym typeface="+mn-lt"/>
              </a:rPr>
              <a:t>用</a:t>
            </a:r>
            <a:r>
              <a:rPr lang="zh-CN" altLang="en-US" sz="2200" dirty="0">
                <a:solidFill>
                  <a:schemeClr val="tx1"/>
                </a:solidFill>
                <a:latin typeface="Times New Roman" panose="02020603050405020304" pitchFamily="18" charset="0"/>
                <a:ea typeface="+mn-ea"/>
                <a:cs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ea typeface="+mn-ea"/>
                <a:cs typeface="Times New Roman" panose="02020603050405020304" pitchFamily="18" charset="0"/>
                <a:sym typeface="+mn-lt"/>
              </a:rPr>
              <a:t>“</a:t>
            </a:r>
            <a:r>
              <a:rPr lang="en-US" altLang="zh-CN" sz="2200" dirty="0" smtClean="0">
                <a:solidFill>
                  <a:srgbClr val="FF0000"/>
                </a:solidFill>
                <a:latin typeface="Times New Roman" panose="02020603050405020304" pitchFamily="18" charset="0"/>
                <a:ea typeface="+mn-ea"/>
                <a:cs typeface="Times New Roman" panose="02020603050405020304" pitchFamily="18" charset="0"/>
                <a:sym typeface="+mn-lt"/>
              </a:rPr>
              <a:t>When </a:t>
            </a:r>
            <a:r>
              <a:rPr lang="en-US" altLang="zh-CN" sz="2200" dirty="0">
                <a:solidFill>
                  <a:srgbClr val="FF0000"/>
                </a:solidFill>
                <a:latin typeface="Times New Roman" panose="02020603050405020304" pitchFamily="18" charset="0"/>
                <a:ea typeface="+mn-ea"/>
                <a:cs typeface="Times New Roman" panose="02020603050405020304" pitchFamily="18" charset="0"/>
                <a:sym typeface="+mn-lt"/>
              </a:rPr>
              <a:t>the pigment was dissolved in dioxane, decolorization was irreversible after 10hr of UV </a:t>
            </a:r>
            <a:r>
              <a:rPr lang="en-US" altLang="zh-CN" sz="2200" dirty="0" smtClean="0">
                <a:solidFill>
                  <a:srgbClr val="FF0000"/>
                </a:solidFill>
                <a:latin typeface="Times New Roman" panose="02020603050405020304" pitchFamily="18" charset="0"/>
                <a:ea typeface="+mn-ea"/>
                <a:cs typeface="Times New Roman" panose="02020603050405020304" pitchFamily="18" charset="0"/>
                <a:sym typeface="+mn-lt"/>
              </a:rPr>
              <a:t>irradiation</a:t>
            </a:r>
            <a:r>
              <a:rPr lang="zh-CN" altLang="en-US" sz="2200" dirty="0" smtClean="0">
                <a:solidFill>
                  <a:schemeClr val="tx1"/>
                </a:solidFill>
                <a:latin typeface="Times New Roman" panose="02020603050405020304" pitchFamily="18" charset="0"/>
                <a:ea typeface="+mn-ea"/>
                <a:cs typeface="Times New Roman" panose="02020603050405020304" pitchFamily="18" charset="0"/>
                <a:sym typeface="+mn-lt"/>
              </a:rPr>
              <a:t>”</a:t>
            </a:r>
            <a:endParaRPr lang="en-US" altLang="zh-CN" sz="2200" dirty="0">
              <a:solidFill>
                <a:schemeClr val="tx1"/>
              </a:solidFill>
              <a:latin typeface="Times New Roman" panose="02020603050405020304" pitchFamily="18" charset="0"/>
              <a:ea typeface="+mn-ea"/>
              <a:cs typeface="Times New Roman" panose="02020603050405020304" pitchFamily="18" charset="0"/>
              <a:sym typeface="+mn-lt"/>
            </a:endParaRPr>
          </a:p>
          <a:p>
            <a:pPr>
              <a:lnSpc>
                <a:spcPct val="150000"/>
              </a:lnSpc>
            </a:pPr>
            <a:r>
              <a:rPr lang="en-US" altLang="zh-CN" sz="2200" b="1" dirty="0">
                <a:solidFill>
                  <a:srgbClr val="FF0000"/>
                </a:solidFill>
                <a:latin typeface="Times New Roman" panose="02020603050405020304" pitchFamily="18" charset="0"/>
                <a:ea typeface="+mn-ea"/>
                <a:cs typeface="Times New Roman" panose="02020603050405020304" pitchFamily="18" charset="0"/>
                <a:sym typeface="+mn-lt"/>
              </a:rPr>
              <a:t>7)</a:t>
            </a:r>
            <a:r>
              <a:rPr lang="zh-CN" altLang="en-US" sz="2200" b="1" dirty="0">
                <a:solidFill>
                  <a:srgbClr val="FF0000"/>
                </a:solidFill>
                <a:latin typeface="Times New Roman" panose="02020603050405020304" pitchFamily="18" charset="0"/>
                <a:ea typeface="+mn-ea"/>
                <a:cs typeface="Times New Roman" panose="02020603050405020304" pitchFamily="18" charset="0"/>
                <a:sym typeface="+mn-lt"/>
              </a:rPr>
              <a:t>用重要的事实开头，尽量避免用辅助从句开头 </a:t>
            </a:r>
          </a:p>
          <a:p>
            <a:pPr>
              <a:lnSpc>
                <a:spcPct val="150000"/>
              </a:lnSpc>
            </a:pPr>
            <a:r>
              <a:rPr lang="zh-CN" altLang="en-US" sz="2200" dirty="0">
                <a:solidFill>
                  <a:schemeClr val="tx1"/>
                </a:solidFill>
                <a:latin typeface="Times New Roman" panose="02020603050405020304" pitchFamily="18" charset="0"/>
                <a:ea typeface="+mn-ea"/>
                <a:cs typeface="Times New Roman" panose="02020603050405020304" pitchFamily="18" charset="0"/>
                <a:sym typeface="+mn-lt"/>
              </a:rPr>
              <a:t>例如</a:t>
            </a:r>
            <a:r>
              <a:rPr lang="zh-CN" altLang="en-US" sz="2200" dirty="0" smtClean="0">
                <a:solidFill>
                  <a:schemeClr val="tx1"/>
                </a:solidFill>
                <a:latin typeface="Times New Roman" panose="02020603050405020304" pitchFamily="18" charset="0"/>
                <a:ea typeface="+mn-ea"/>
                <a:cs typeface="Times New Roman" panose="02020603050405020304" pitchFamily="18" charset="0"/>
                <a:sym typeface="+mn-lt"/>
              </a:rPr>
              <a:t>用</a:t>
            </a:r>
            <a:r>
              <a:rPr lang="zh-CN" altLang="en-US" sz="2200" dirty="0">
                <a:solidFill>
                  <a:schemeClr val="tx1"/>
                </a:solidFill>
                <a:latin typeface="Times New Roman" panose="02020603050405020304" pitchFamily="18" charset="0"/>
                <a:ea typeface="+mn-ea"/>
                <a:cs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ea typeface="+mn-ea"/>
                <a:cs typeface="Times New Roman" panose="02020603050405020304" pitchFamily="18" charset="0"/>
                <a:sym typeface="+mn-lt"/>
              </a:rPr>
              <a:t>“</a:t>
            </a:r>
            <a:r>
              <a:rPr lang="en-US" altLang="zh-CN" sz="2200" dirty="0" smtClean="0">
                <a:solidFill>
                  <a:srgbClr val="FF0000"/>
                </a:solidFill>
                <a:latin typeface="Times New Roman" panose="02020603050405020304" pitchFamily="18" charset="0"/>
                <a:ea typeface="+mn-ea"/>
                <a:cs typeface="Times New Roman" panose="02020603050405020304" pitchFamily="18" charset="0"/>
                <a:sym typeface="+mn-lt"/>
              </a:rPr>
              <a:t>Power </a:t>
            </a:r>
            <a:r>
              <a:rPr lang="en-US" altLang="zh-CN" sz="2200" dirty="0">
                <a:solidFill>
                  <a:srgbClr val="FF0000"/>
                </a:solidFill>
                <a:latin typeface="Times New Roman" panose="02020603050405020304" pitchFamily="18" charset="0"/>
                <a:ea typeface="+mn-ea"/>
                <a:cs typeface="Times New Roman" panose="02020603050405020304" pitchFamily="18" charset="0"/>
                <a:sym typeface="+mn-lt"/>
              </a:rPr>
              <a:t>consumption of telephone switching systems was determined from data obtained experimentally</a:t>
            </a:r>
            <a:r>
              <a:rPr lang="en-US" altLang="zh-CN" sz="2200" dirty="0" smtClean="0">
                <a:solidFill>
                  <a:schemeClr val="tx1"/>
                </a:solidFill>
                <a:latin typeface="Times New Roman" panose="02020603050405020304" pitchFamily="18" charset="0"/>
                <a:ea typeface="+mn-ea"/>
                <a:cs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ea typeface="+mn-ea"/>
                <a:cs typeface="Times New Roman" panose="02020603050405020304" pitchFamily="18" charset="0"/>
                <a:sym typeface="+mn-lt"/>
              </a:rPr>
              <a:t>”</a:t>
            </a:r>
            <a:r>
              <a:rPr lang="zh-CN" altLang="en-US" sz="2200" dirty="0">
                <a:solidFill>
                  <a:schemeClr val="tx1"/>
                </a:solidFill>
                <a:latin typeface="Times New Roman" panose="02020603050405020304" pitchFamily="18" charset="0"/>
                <a:ea typeface="+mn-ea"/>
                <a:cs typeface="Times New Roman" panose="02020603050405020304" pitchFamily="18" charset="0"/>
                <a:sym typeface="+mn-lt"/>
              </a:rPr>
              <a:t>而不用“</a:t>
            </a:r>
            <a:r>
              <a:rPr lang="en-US" altLang="zh-CN" sz="2200" dirty="0">
                <a:solidFill>
                  <a:schemeClr val="tx1"/>
                </a:solidFill>
                <a:latin typeface="Times New Roman" panose="02020603050405020304" pitchFamily="18" charset="0"/>
                <a:ea typeface="+mn-ea"/>
                <a:cs typeface="Times New Roman" panose="02020603050405020304" pitchFamily="18" charset="0"/>
                <a:sym typeface="+mn-lt"/>
              </a:rPr>
              <a:t>From data obtained experimentally, power consumption of telephone switching systems was determined</a:t>
            </a:r>
            <a:r>
              <a:rPr lang="en-US" altLang="zh-CN" sz="2200" dirty="0" smtClean="0">
                <a:solidFill>
                  <a:schemeClr val="tx1"/>
                </a:solidFill>
                <a:latin typeface="Times New Roman" panose="02020603050405020304" pitchFamily="18" charset="0"/>
                <a:ea typeface="+mn-ea"/>
                <a:cs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ea typeface="+mn-ea"/>
                <a:cs typeface="Times New Roman" panose="02020603050405020304" pitchFamily="18" charset="0"/>
                <a:sym typeface="+mn-lt"/>
              </a:rPr>
              <a:t>”</a:t>
            </a:r>
            <a:endParaRPr lang="en-US" altLang="zh-CN" sz="2200" dirty="0">
              <a:solidFill>
                <a:schemeClr val="tx1"/>
              </a:solidFill>
              <a:latin typeface="Times New Roman" panose="02020603050405020304" pitchFamily="18" charset="0"/>
              <a:ea typeface="+mn-ea"/>
              <a:cs typeface="Times New Roman" panose="02020603050405020304" pitchFamily="18" charset="0"/>
              <a:sym typeface="+mn-lt"/>
            </a:endParaRPr>
          </a:p>
          <a:p>
            <a:pPr>
              <a:lnSpc>
                <a:spcPct val="150000"/>
              </a:lnSpc>
            </a:pPr>
            <a:endParaRPr lang="zh-CN" altLang="en-US" sz="2200" dirty="0">
              <a:solidFill>
                <a:schemeClr val="tx1"/>
              </a:solidFill>
              <a:latin typeface="Times New Roman" panose="02020603050405020304" pitchFamily="18" charset="0"/>
              <a:ea typeface="+mn-ea"/>
              <a:cs typeface="Times New Roman" panose="02020603050405020304" pitchFamily="18" charset="0"/>
              <a:sym typeface="+mn-lt"/>
            </a:endParaRPr>
          </a:p>
        </p:txBody>
      </p:sp>
      <p:sp>
        <p:nvSpPr>
          <p:cNvPr id="6" name="文本框 5">
            <a:extLst>
              <a:ext uri="{FF2B5EF4-FFF2-40B4-BE49-F238E27FC236}">
                <a16:creationId xmlns:a16="http://schemas.microsoft.com/office/drawing/2014/main" id="{360C0C42-1A1C-0D45-9065-B4F741A517B9}"/>
              </a:ext>
            </a:extLst>
          </p:cNvPr>
          <p:cNvSpPr txBox="1">
            <a:spLocks noChangeArrowheads="1"/>
          </p:cNvSpPr>
          <p:nvPr/>
        </p:nvSpPr>
        <p:spPr bwMode="auto">
          <a:xfrm>
            <a:off x="0" y="219182"/>
            <a:ext cx="571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研究论文摘要的写作</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二</a:t>
            </a:r>
            <a:r>
              <a:rPr lang="en-US" altLang="zh-CN" sz="2800" b="1" dirty="0">
                <a:solidFill>
                  <a:srgbClr val="00749F"/>
                </a:solidFill>
                <a:latin typeface="Times New Roman" panose="02020603050405020304" pitchFamily="18" charset="0"/>
                <a:cs typeface="+mn-ea"/>
                <a:sym typeface="+mn-lt"/>
              </a:rPr>
              <a:t>) </a:t>
            </a:r>
          </a:p>
        </p:txBody>
      </p:sp>
      <p:sp>
        <p:nvSpPr>
          <p:cNvPr id="7" name="文本框 6">
            <a:extLst>
              <a:ext uri="{FF2B5EF4-FFF2-40B4-BE49-F238E27FC236}">
                <a16:creationId xmlns:a16="http://schemas.microsoft.com/office/drawing/2014/main" id="{5370364A-05CF-684F-B3A2-5233CFDC93A2}"/>
              </a:ext>
            </a:extLst>
          </p:cNvPr>
          <p:cNvSpPr txBox="1">
            <a:spLocks noChangeArrowheads="1"/>
          </p:cNvSpPr>
          <p:nvPr/>
        </p:nvSpPr>
        <p:spPr bwMode="auto">
          <a:xfrm>
            <a:off x="4240044" y="280737"/>
            <a:ext cx="671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Abstract of a Research Paper (II) </a:t>
            </a:r>
          </a:p>
        </p:txBody>
      </p:sp>
    </p:spTree>
    <p:extLst>
      <p:ext uri="{BB962C8B-B14F-4D97-AF65-F5344CB8AC3E}">
        <p14:creationId xmlns:p14="http://schemas.microsoft.com/office/powerpoint/2010/main" val="39738869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fade">
                                      <p:cBhvr>
                                        <p:cTn id="7" dur="1000"/>
                                        <p:tgtEl>
                                          <p:spTgt spid="51">
                                            <p:txEl>
                                              <p:pRg st="0" end="0"/>
                                            </p:txEl>
                                          </p:spTgt>
                                        </p:tgtEl>
                                      </p:cBhvr>
                                    </p:animEffect>
                                    <p:anim calcmode="lin" valueType="num">
                                      <p:cBhvr>
                                        <p:cTn id="8"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
                                            <p:txEl>
                                              <p:pRg st="1" end="1"/>
                                            </p:txEl>
                                          </p:spTgt>
                                        </p:tgtEl>
                                        <p:attrNameLst>
                                          <p:attrName>style.visibility</p:attrName>
                                        </p:attrNameLst>
                                      </p:cBhvr>
                                      <p:to>
                                        <p:strVal val="visible"/>
                                      </p:to>
                                    </p:set>
                                    <p:animEffect transition="in" filter="fade">
                                      <p:cBhvr>
                                        <p:cTn id="12" dur="1000"/>
                                        <p:tgtEl>
                                          <p:spTgt spid="51">
                                            <p:txEl>
                                              <p:pRg st="1" end="1"/>
                                            </p:txEl>
                                          </p:spTgt>
                                        </p:tgtEl>
                                      </p:cBhvr>
                                    </p:animEffect>
                                    <p:anim calcmode="lin" valueType="num">
                                      <p:cBhvr>
                                        <p:cTn id="13" dur="1000" fill="hold"/>
                                        <p:tgtEl>
                                          <p:spTgt spid="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
                                            <p:txEl>
                                              <p:pRg st="2" end="2"/>
                                            </p:txEl>
                                          </p:spTgt>
                                        </p:tgtEl>
                                        <p:attrNameLst>
                                          <p:attrName>style.visibility</p:attrName>
                                        </p:attrNameLst>
                                      </p:cBhvr>
                                      <p:to>
                                        <p:strVal val="visible"/>
                                      </p:to>
                                    </p:set>
                                    <p:animEffect transition="in" filter="fade">
                                      <p:cBhvr>
                                        <p:cTn id="17" dur="1000"/>
                                        <p:tgtEl>
                                          <p:spTgt spid="51">
                                            <p:txEl>
                                              <p:pRg st="2" end="2"/>
                                            </p:txEl>
                                          </p:spTgt>
                                        </p:tgtEl>
                                      </p:cBhvr>
                                    </p:animEffect>
                                    <p:anim calcmode="lin" valueType="num">
                                      <p:cBhvr>
                                        <p:cTn id="18"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1">
                                            <p:txEl>
                                              <p:pRg st="3" end="3"/>
                                            </p:txEl>
                                          </p:spTgt>
                                        </p:tgtEl>
                                        <p:attrNameLst>
                                          <p:attrName>style.visibility</p:attrName>
                                        </p:attrNameLst>
                                      </p:cBhvr>
                                      <p:to>
                                        <p:strVal val="visible"/>
                                      </p:to>
                                    </p:set>
                                    <p:animEffect transition="in" filter="fade">
                                      <p:cBhvr>
                                        <p:cTn id="24" dur="1000"/>
                                        <p:tgtEl>
                                          <p:spTgt spid="51">
                                            <p:txEl>
                                              <p:pRg st="3" end="3"/>
                                            </p:txEl>
                                          </p:spTgt>
                                        </p:tgtEl>
                                      </p:cBhvr>
                                    </p:animEffect>
                                    <p:anim calcmode="lin" valueType="num">
                                      <p:cBhvr>
                                        <p:cTn id="25" dur="1000" fill="hold"/>
                                        <p:tgtEl>
                                          <p:spTgt spid="5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1">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1">
                                            <p:txEl>
                                              <p:pRg st="4" end="4"/>
                                            </p:txEl>
                                          </p:spTgt>
                                        </p:tgtEl>
                                        <p:attrNameLst>
                                          <p:attrName>style.visibility</p:attrName>
                                        </p:attrNameLst>
                                      </p:cBhvr>
                                      <p:to>
                                        <p:strVal val="visible"/>
                                      </p:to>
                                    </p:set>
                                    <p:animEffect transition="in" filter="fade">
                                      <p:cBhvr>
                                        <p:cTn id="29" dur="1000"/>
                                        <p:tgtEl>
                                          <p:spTgt spid="51">
                                            <p:txEl>
                                              <p:pRg st="4" end="4"/>
                                            </p:txEl>
                                          </p:spTgt>
                                        </p:tgtEl>
                                      </p:cBhvr>
                                    </p:animEffect>
                                    <p:anim calcmode="lin" valueType="num">
                                      <p:cBhvr>
                                        <p:cTn id="30"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1">
                                            <p:txEl>
                                              <p:pRg st="5" end="5"/>
                                            </p:txEl>
                                          </p:spTgt>
                                        </p:tgtEl>
                                        <p:attrNameLst>
                                          <p:attrName>style.visibility</p:attrName>
                                        </p:attrNameLst>
                                      </p:cBhvr>
                                      <p:to>
                                        <p:strVal val="visible"/>
                                      </p:to>
                                    </p:set>
                                    <p:animEffect transition="in" filter="fade">
                                      <p:cBhvr>
                                        <p:cTn id="36" dur="1000"/>
                                        <p:tgtEl>
                                          <p:spTgt spid="51">
                                            <p:txEl>
                                              <p:pRg st="5" end="5"/>
                                            </p:txEl>
                                          </p:spTgt>
                                        </p:tgtEl>
                                      </p:cBhvr>
                                    </p:animEffect>
                                    <p:anim calcmode="lin" valueType="num">
                                      <p:cBhvr>
                                        <p:cTn id="37" dur="1000" fill="hold"/>
                                        <p:tgtEl>
                                          <p:spTgt spid="5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51">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1">
                                            <p:txEl>
                                              <p:pRg st="6" end="6"/>
                                            </p:txEl>
                                          </p:spTgt>
                                        </p:tgtEl>
                                        <p:attrNameLst>
                                          <p:attrName>style.visibility</p:attrName>
                                        </p:attrNameLst>
                                      </p:cBhvr>
                                      <p:to>
                                        <p:strVal val="visible"/>
                                      </p:to>
                                    </p:set>
                                    <p:animEffect transition="in" filter="fade">
                                      <p:cBhvr>
                                        <p:cTn id="41" dur="1000"/>
                                        <p:tgtEl>
                                          <p:spTgt spid="51">
                                            <p:txEl>
                                              <p:pRg st="6" end="6"/>
                                            </p:txEl>
                                          </p:spTgt>
                                        </p:tgtEl>
                                      </p:cBhvr>
                                    </p:animEffect>
                                    <p:anim calcmode="lin" valueType="num">
                                      <p:cBhvr>
                                        <p:cTn id="42" dur="1000" fill="hold"/>
                                        <p:tgtEl>
                                          <p:spTgt spid="51">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5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89470" y="1555559"/>
            <a:ext cx="10420350" cy="120351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200" dirty="0">
                <a:solidFill>
                  <a:schemeClr val="tx1"/>
                </a:solidFill>
                <a:latin typeface="Times New Roman" panose="02020603050405020304" pitchFamily="18" charset="0"/>
                <a:ea typeface="+mn-ea"/>
                <a:cs typeface="+mn-cs"/>
                <a:sym typeface="+mn-lt"/>
              </a:rPr>
              <a:t>尽管英文的句型种类繁多，但摘要的常用句型却很有限，而且形成了一定的规律。</a:t>
            </a:r>
            <a:endParaRPr lang="en-US" altLang="zh-CN" sz="2200" dirty="0">
              <a:solidFill>
                <a:schemeClr val="tx1"/>
              </a:solidFill>
              <a:latin typeface="Times New Roman" panose="02020603050405020304" pitchFamily="18" charset="0"/>
              <a:ea typeface="+mn-ea"/>
              <a:cs typeface="+mn-cs"/>
              <a:sym typeface="+mn-lt"/>
            </a:endParaRPr>
          </a:p>
          <a:p>
            <a:pPr>
              <a:lnSpc>
                <a:spcPct val="150000"/>
              </a:lnSpc>
            </a:pPr>
            <a:r>
              <a:rPr lang="zh-CN" altLang="en-US" sz="2200" dirty="0">
                <a:solidFill>
                  <a:schemeClr val="tx1"/>
                </a:solidFill>
                <a:latin typeface="Times New Roman" panose="02020603050405020304" pitchFamily="18" charset="0"/>
                <a:ea typeface="+mn-ea"/>
                <a:cs typeface="+mn-cs"/>
                <a:sym typeface="+mn-lt"/>
              </a:rPr>
              <a:t>掌握这些规律对我们写好摘要有很大帮助。 </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66776" y="1028044"/>
            <a:ext cx="7948524" cy="653984"/>
            <a:chOff x="2277191" y="2378482"/>
            <a:chExt cx="3140233"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3140233"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839645"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3.4 </a:t>
              </a:r>
              <a:r>
                <a:rPr lang="zh-CN" altLang="en-US" sz="2200" dirty="0">
                  <a:solidFill>
                    <a:schemeClr val="bg1"/>
                  </a:solidFill>
                  <a:latin typeface="Times New Roman" panose="02020603050405020304" pitchFamily="18" charset="0"/>
                  <a:cs typeface="+mn-ea"/>
                  <a:sym typeface="+mn-lt"/>
                </a:rPr>
                <a:t>摘要的常用句型 </a:t>
              </a:r>
              <a:r>
                <a:rPr lang="en-US" altLang="zh-CN" sz="2200" dirty="0">
                  <a:solidFill>
                    <a:schemeClr val="bg1"/>
                  </a:solidFill>
                  <a:latin typeface="Times New Roman" panose="02020603050405020304" pitchFamily="18" charset="0"/>
                  <a:cs typeface="+mn-ea"/>
                  <a:sym typeface="+mn-lt"/>
                </a:rPr>
                <a:t>Model Sentence Patterns in Abstracts </a:t>
              </a:r>
            </a:p>
          </p:txBody>
        </p:sp>
      </p:grpSp>
      <p:sp>
        <p:nvSpPr>
          <p:cNvPr id="6" name="文本框 5">
            <a:extLst>
              <a:ext uri="{FF2B5EF4-FFF2-40B4-BE49-F238E27FC236}">
                <a16:creationId xmlns:a16="http://schemas.microsoft.com/office/drawing/2014/main" id="{360C0C42-1A1C-0D45-9065-B4F741A517B9}"/>
              </a:ext>
            </a:extLst>
          </p:cNvPr>
          <p:cNvSpPr txBox="1">
            <a:spLocks noChangeArrowheads="1"/>
          </p:cNvSpPr>
          <p:nvPr/>
        </p:nvSpPr>
        <p:spPr bwMode="auto">
          <a:xfrm>
            <a:off x="0" y="219182"/>
            <a:ext cx="571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研究论文摘要的写作</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二</a:t>
            </a:r>
            <a:r>
              <a:rPr lang="en-US" altLang="zh-CN" sz="2800" b="1" dirty="0">
                <a:solidFill>
                  <a:srgbClr val="00749F"/>
                </a:solidFill>
                <a:latin typeface="Times New Roman" panose="02020603050405020304" pitchFamily="18" charset="0"/>
                <a:cs typeface="+mn-ea"/>
                <a:sym typeface="+mn-lt"/>
              </a:rPr>
              <a:t>) </a:t>
            </a:r>
          </a:p>
        </p:txBody>
      </p:sp>
      <p:sp>
        <p:nvSpPr>
          <p:cNvPr id="7" name="文本框 6">
            <a:extLst>
              <a:ext uri="{FF2B5EF4-FFF2-40B4-BE49-F238E27FC236}">
                <a16:creationId xmlns:a16="http://schemas.microsoft.com/office/drawing/2014/main" id="{5370364A-05CF-684F-B3A2-5233CFDC93A2}"/>
              </a:ext>
            </a:extLst>
          </p:cNvPr>
          <p:cNvSpPr txBox="1">
            <a:spLocks noChangeArrowheads="1"/>
          </p:cNvSpPr>
          <p:nvPr/>
        </p:nvSpPr>
        <p:spPr bwMode="auto">
          <a:xfrm>
            <a:off x="4240044" y="280737"/>
            <a:ext cx="671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Abstract of a Research Paper (II) </a:t>
            </a:r>
          </a:p>
        </p:txBody>
      </p:sp>
      <p:sp>
        <p:nvSpPr>
          <p:cNvPr id="2" name="文本框 1">
            <a:extLst>
              <a:ext uri="{FF2B5EF4-FFF2-40B4-BE49-F238E27FC236}">
                <a16:creationId xmlns:a16="http://schemas.microsoft.com/office/drawing/2014/main" id="{F20B16CF-EFFF-A143-AEEE-245F14A94D4D}"/>
              </a:ext>
            </a:extLst>
          </p:cNvPr>
          <p:cNvSpPr txBox="1"/>
          <p:nvPr/>
        </p:nvSpPr>
        <p:spPr>
          <a:xfrm>
            <a:off x="496033" y="2759069"/>
            <a:ext cx="7290009" cy="3416320"/>
          </a:xfrm>
          <a:prstGeom prst="rect">
            <a:avLst/>
          </a:prstGeom>
          <a:noFill/>
        </p:spPr>
        <p:txBody>
          <a:bodyPr wrap="none" rtlCol="0">
            <a:spAutoFit/>
          </a:bodyPr>
          <a:lstStyle/>
          <a:p>
            <a:r>
              <a:rPr kumimoji="1" lang="en-US" altLang="zh-CN" sz="2400" dirty="0">
                <a:solidFill>
                  <a:srgbClr val="FF0000"/>
                </a:solidFill>
                <a:latin typeface="Times New Roman" panose="02020603050405020304" pitchFamily="18" charset="0"/>
                <a:cs typeface="Times New Roman" panose="02020603050405020304" pitchFamily="18" charset="0"/>
              </a:rPr>
              <a:t>1 This paper deals with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2 This article focuses on the topic of (that, having, etc.)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3 This essay presents knowledge that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4 This thesis discusses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5 This thesis analyzes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6 This paper provides an overview of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7 This paper elaborates on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8 This article gives an overview of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9 This article compares ... and summarizes key findings.</a:t>
            </a:r>
          </a:p>
        </p:txBody>
      </p:sp>
      <p:sp>
        <p:nvSpPr>
          <p:cNvPr id="11" name="动作按钮: 后退或前一项 10">
            <a:hlinkClick r:id="rId3" action="ppaction://hlinksldjump" highlightClick="1"/>
            <a:extLst>
              <a:ext uri="{FF2B5EF4-FFF2-40B4-BE49-F238E27FC236}">
                <a16:creationId xmlns:a16="http://schemas.microsoft.com/office/drawing/2014/main" id="{2C9454BF-3987-4420-B426-B294211C8A3E}"/>
              </a:ext>
            </a:extLst>
          </p:cNvPr>
          <p:cNvSpPr/>
          <p:nvPr/>
        </p:nvSpPr>
        <p:spPr>
          <a:xfrm>
            <a:off x="8474232" y="879931"/>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962203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88471821-F157-4E82-B7F2-637574EE0A7B}"/>
              </a:ext>
            </a:extLst>
          </p:cNvPr>
          <p:cNvGrpSpPr/>
          <p:nvPr/>
        </p:nvGrpSpPr>
        <p:grpSpPr>
          <a:xfrm>
            <a:off x="166776" y="1028044"/>
            <a:ext cx="7948524" cy="653984"/>
            <a:chOff x="2277191" y="2378482"/>
            <a:chExt cx="3140233"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3140233"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839645"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3.4 </a:t>
              </a:r>
              <a:r>
                <a:rPr lang="zh-CN" altLang="en-US" sz="2200" dirty="0">
                  <a:solidFill>
                    <a:schemeClr val="bg1"/>
                  </a:solidFill>
                  <a:latin typeface="Times New Roman" panose="02020603050405020304" pitchFamily="18" charset="0"/>
                  <a:cs typeface="+mn-ea"/>
                  <a:sym typeface="+mn-lt"/>
                </a:rPr>
                <a:t>摘要的常用句型 </a:t>
              </a:r>
              <a:r>
                <a:rPr lang="en-US" altLang="zh-CN" sz="2200" dirty="0">
                  <a:solidFill>
                    <a:schemeClr val="bg1"/>
                  </a:solidFill>
                  <a:latin typeface="Times New Roman" panose="02020603050405020304" pitchFamily="18" charset="0"/>
                  <a:cs typeface="+mn-ea"/>
                  <a:sym typeface="+mn-lt"/>
                </a:rPr>
                <a:t>Model Sentence Patterns in Abstracts </a:t>
              </a:r>
            </a:p>
          </p:txBody>
        </p:sp>
      </p:grpSp>
      <p:sp>
        <p:nvSpPr>
          <p:cNvPr id="6" name="文本框 5">
            <a:extLst>
              <a:ext uri="{FF2B5EF4-FFF2-40B4-BE49-F238E27FC236}">
                <a16:creationId xmlns:a16="http://schemas.microsoft.com/office/drawing/2014/main" id="{360C0C42-1A1C-0D45-9065-B4F741A517B9}"/>
              </a:ext>
            </a:extLst>
          </p:cNvPr>
          <p:cNvSpPr txBox="1">
            <a:spLocks noChangeArrowheads="1"/>
          </p:cNvSpPr>
          <p:nvPr/>
        </p:nvSpPr>
        <p:spPr bwMode="auto">
          <a:xfrm>
            <a:off x="0" y="219182"/>
            <a:ext cx="571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研究论文摘要的写作</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二</a:t>
            </a:r>
            <a:r>
              <a:rPr lang="en-US" altLang="zh-CN" sz="2800" b="1" dirty="0">
                <a:solidFill>
                  <a:srgbClr val="00749F"/>
                </a:solidFill>
                <a:latin typeface="Times New Roman" panose="02020603050405020304" pitchFamily="18" charset="0"/>
                <a:cs typeface="+mn-ea"/>
                <a:sym typeface="+mn-lt"/>
              </a:rPr>
              <a:t>) </a:t>
            </a:r>
          </a:p>
        </p:txBody>
      </p:sp>
      <p:sp>
        <p:nvSpPr>
          <p:cNvPr id="7" name="文本框 6">
            <a:extLst>
              <a:ext uri="{FF2B5EF4-FFF2-40B4-BE49-F238E27FC236}">
                <a16:creationId xmlns:a16="http://schemas.microsoft.com/office/drawing/2014/main" id="{5370364A-05CF-684F-B3A2-5233CFDC93A2}"/>
              </a:ext>
            </a:extLst>
          </p:cNvPr>
          <p:cNvSpPr txBox="1">
            <a:spLocks noChangeArrowheads="1"/>
          </p:cNvSpPr>
          <p:nvPr/>
        </p:nvSpPr>
        <p:spPr bwMode="auto">
          <a:xfrm>
            <a:off x="4240044" y="280737"/>
            <a:ext cx="671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Abstract of a Research Paper (II) </a:t>
            </a:r>
          </a:p>
        </p:txBody>
      </p:sp>
      <p:sp>
        <p:nvSpPr>
          <p:cNvPr id="2" name="文本框 1">
            <a:extLst>
              <a:ext uri="{FF2B5EF4-FFF2-40B4-BE49-F238E27FC236}">
                <a16:creationId xmlns:a16="http://schemas.microsoft.com/office/drawing/2014/main" id="{F20B16CF-EFFF-A143-AEEE-245F14A94D4D}"/>
              </a:ext>
            </a:extLst>
          </p:cNvPr>
          <p:cNvSpPr txBox="1"/>
          <p:nvPr/>
        </p:nvSpPr>
        <p:spPr>
          <a:xfrm>
            <a:off x="489470" y="1595021"/>
            <a:ext cx="7878311" cy="4893647"/>
          </a:xfrm>
          <a:prstGeom prst="rect">
            <a:avLst/>
          </a:prstGeom>
          <a:noFill/>
        </p:spPr>
        <p:txBody>
          <a:bodyPr wrap="none" rtlCol="0">
            <a:spAutoFit/>
          </a:bodyPr>
          <a:lstStyle/>
          <a:p>
            <a:r>
              <a:rPr kumimoji="1" lang="en-US" altLang="zh-CN" sz="2400" dirty="0">
                <a:solidFill>
                  <a:srgbClr val="FF0000"/>
                </a:solidFill>
                <a:latin typeface="Times New Roman" panose="02020603050405020304" pitchFamily="18" charset="0"/>
                <a:cs typeface="Times New Roman" panose="02020603050405020304" pitchFamily="18" charset="0"/>
              </a:rPr>
              <a:t>10 This paper includes discussions concerning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11 This paper presents up-to-date information on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12 This article covers the role of chemicals in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13 This paper addresses important topics including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14 This paper touches upon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15 This paper strongly emphasizes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16 This </a:t>
            </a:r>
            <a:r>
              <a:rPr kumimoji="1" lang="en-US" altLang="zh-CN" sz="2400" dirty="0" smtClean="0">
                <a:solidFill>
                  <a:srgbClr val="FF0000"/>
                </a:solidFill>
                <a:latin typeface="Times New Roman" panose="02020603050405020304" pitchFamily="18" charset="0"/>
                <a:cs typeface="Times New Roman" panose="02020603050405020304" pitchFamily="18" charset="0"/>
              </a:rPr>
              <a:t>essay </a:t>
            </a:r>
            <a:r>
              <a:rPr kumimoji="1" lang="en-US" altLang="zh-CN" sz="2400" dirty="0">
                <a:solidFill>
                  <a:srgbClr val="FF0000"/>
                </a:solidFill>
                <a:latin typeface="Times New Roman" panose="02020603050405020304" pitchFamily="18" charset="0"/>
                <a:cs typeface="Times New Roman" panose="02020603050405020304" pitchFamily="18" charset="0"/>
              </a:rPr>
              <a:t>represents the </a:t>
            </a:r>
            <a:r>
              <a:rPr kumimoji="1" lang="en-US" altLang="zh-CN" sz="2400" dirty="0" smtClean="0">
                <a:solidFill>
                  <a:srgbClr val="FF0000"/>
                </a:solidFill>
                <a:latin typeface="Times New Roman" panose="02020603050405020304" pitchFamily="18" charset="0"/>
                <a:cs typeface="Times New Roman" panose="02020603050405020304" pitchFamily="18" charset="0"/>
              </a:rPr>
              <a:t>proceedings </a:t>
            </a:r>
            <a:r>
              <a:rPr kumimoji="1" lang="en-US" altLang="zh-CN" sz="2400" dirty="0">
                <a:solidFill>
                  <a:srgbClr val="FF0000"/>
                </a:solidFill>
                <a:latin typeface="Times New Roman" panose="02020603050405020304" pitchFamily="18" charset="0"/>
                <a:cs typeface="Times New Roman" panose="02020603050405020304" pitchFamily="18" charset="0"/>
              </a:rPr>
              <a:t>of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17 This article not only describes ... but also suggests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18 This paper considers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19 This paper provides a method of ...</a:t>
            </a:r>
          </a:p>
          <a:p>
            <a:r>
              <a:rPr kumimoji="1" lang="en-US" altLang="zh-CN" sz="2400" dirty="0">
                <a:solidFill>
                  <a:srgbClr val="FF0000"/>
                </a:solidFill>
                <a:latin typeface="Times New Roman" panose="02020603050405020304" pitchFamily="18" charset="0"/>
                <a:cs typeface="Times New Roman" panose="02020603050405020304" pitchFamily="18" charset="0"/>
              </a:rPr>
              <a:t>20 This paper introduces an applicable procedure to analyze ...</a:t>
            </a:r>
          </a:p>
          <a:p>
            <a:r>
              <a:rPr kumimoji="1" lang="en-US" altLang="zh-CN" sz="2400" dirty="0">
                <a:solidFill>
                  <a:srgbClr val="FF0000"/>
                </a:solidFill>
                <a:latin typeface="Times New Roman" panose="02020603050405020304" pitchFamily="18" charset="0"/>
                <a:cs typeface="Times New Roman" panose="02020603050405020304" pitchFamily="18" charset="0"/>
              </a:rPr>
              <a:t>21 This paper offers the latest information regarding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22 This paper is devoted to examining the role of ...</a:t>
            </a:r>
          </a:p>
        </p:txBody>
      </p:sp>
    </p:spTree>
    <p:extLst>
      <p:ext uri="{BB962C8B-B14F-4D97-AF65-F5344CB8AC3E}">
        <p14:creationId xmlns:p14="http://schemas.microsoft.com/office/powerpoint/2010/main" val="331901623"/>
      </p:ext>
    </p:extLst>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88471821-F157-4E82-B7F2-637574EE0A7B}"/>
              </a:ext>
            </a:extLst>
          </p:cNvPr>
          <p:cNvGrpSpPr/>
          <p:nvPr/>
        </p:nvGrpSpPr>
        <p:grpSpPr>
          <a:xfrm>
            <a:off x="166776" y="1028044"/>
            <a:ext cx="7948524" cy="653984"/>
            <a:chOff x="2277191" y="2378482"/>
            <a:chExt cx="3140233"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3140233"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839645"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3.4 </a:t>
              </a:r>
              <a:r>
                <a:rPr lang="zh-CN" altLang="en-US" sz="2200" dirty="0">
                  <a:solidFill>
                    <a:schemeClr val="bg1"/>
                  </a:solidFill>
                  <a:latin typeface="Times New Roman" panose="02020603050405020304" pitchFamily="18" charset="0"/>
                  <a:cs typeface="+mn-ea"/>
                  <a:sym typeface="+mn-lt"/>
                </a:rPr>
                <a:t>摘要的常用句型 </a:t>
              </a:r>
              <a:r>
                <a:rPr lang="en-US" altLang="zh-CN" sz="2200" dirty="0">
                  <a:solidFill>
                    <a:schemeClr val="bg1"/>
                  </a:solidFill>
                  <a:latin typeface="Times New Roman" panose="02020603050405020304" pitchFamily="18" charset="0"/>
                  <a:cs typeface="+mn-ea"/>
                  <a:sym typeface="+mn-lt"/>
                </a:rPr>
                <a:t>Model Sentence Patterns in Abstracts </a:t>
              </a:r>
            </a:p>
          </p:txBody>
        </p:sp>
      </p:grpSp>
      <p:sp>
        <p:nvSpPr>
          <p:cNvPr id="6" name="文本框 5">
            <a:extLst>
              <a:ext uri="{FF2B5EF4-FFF2-40B4-BE49-F238E27FC236}">
                <a16:creationId xmlns:a16="http://schemas.microsoft.com/office/drawing/2014/main" id="{360C0C42-1A1C-0D45-9065-B4F741A517B9}"/>
              </a:ext>
            </a:extLst>
          </p:cNvPr>
          <p:cNvSpPr txBox="1">
            <a:spLocks noChangeArrowheads="1"/>
          </p:cNvSpPr>
          <p:nvPr/>
        </p:nvSpPr>
        <p:spPr bwMode="auto">
          <a:xfrm>
            <a:off x="0" y="219182"/>
            <a:ext cx="571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研究论文摘要的写作</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二</a:t>
            </a:r>
            <a:r>
              <a:rPr lang="en-US" altLang="zh-CN" sz="2800" b="1" dirty="0">
                <a:solidFill>
                  <a:srgbClr val="00749F"/>
                </a:solidFill>
                <a:latin typeface="Times New Roman" panose="02020603050405020304" pitchFamily="18" charset="0"/>
                <a:cs typeface="+mn-ea"/>
                <a:sym typeface="+mn-lt"/>
              </a:rPr>
              <a:t>) </a:t>
            </a:r>
          </a:p>
        </p:txBody>
      </p:sp>
      <p:sp>
        <p:nvSpPr>
          <p:cNvPr id="7" name="文本框 6">
            <a:extLst>
              <a:ext uri="{FF2B5EF4-FFF2-40B4-BE49-F238E27FC236}">
                <a16:creationId xmlns:a16="http://schemas.microsoft.com/office/drawing/2014/main" id="{5370364A-05CF-684F-B3A2-5233CFDC93A2}"/>
              </a:ext>
            </a:extLst>
          </p:cNvPr>
          <p:cNvSpPr txBox="1">
            <a:spLocks noChangeArrowheads="1"/>
          </p:cNvSpPr>
          <p:nvPr/>
        </p:nvSpPr>
        <p:spPr bwMode="auto">
          <a:xfrm>
            <a:off x="4240044" y="280737"/>
            <a:ext cx="671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Abstract of a Research Paper (II) </a:t>
            </a:r>
          </a:p>
        </p:txBody>
      </p:sp>
      <p:sp>
        <p:nvSpPr>
          <p:cNvPr id="2" name="文本框 1">
            <a:extLst>
              <a:ext uri="{FF2B5EF4-FFF2-40B4-BE49-F238E27FC236}">
                <a16:creationId xmlns:a16="http://schemas.microsoft.com/office/drawing/2014/main" id="{F20B16CF-EFFF-A143-AEEE-245F14A94D4D}"/>
              </a:ext>
            </a:extLst>
          </p:cNvPr>
          <p:cNvSpPr txBox="1"/>
          <p:nvPr/>
        </p:nvSpPr>
        <p:spPr>
          <a:xfrm>
            <a:off x="489470" y="1595021"/>
            <a:ext cx="7889532" cy="4893647"/>
          </a:xfrm>
          <a:prstGeom prst="rect">
            <a:avLst/>
          </a:prstGeom>
          <a:noFill/>
        </p:spPr>
        <p:txBody>
          <a:bodyPr wrap="none" rtlCol="0">
            <a:spAutoFit/>
          </a:bodyPr>
          <a:lstStyle/>
          <a:p>
            <a:r>
              <a:rPr kumimoji="1" lang="en-US" altLang="zh-CN" sz="2400" dirty="0">
                <a:solidFill>
                  <a:srgbClr val="FF0000"/>
                </a:solidFill>
                <a:latin typeface="Times New Roman" panose="02020603050405020304" pitchFamily="18" charset="0"/>
                <a:cs typeface="Times New Roman" panose="02020603050405020304" pitchFamily="18" charset="0"/>
              </a:rPr>
              <a:t>23 This article explores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24 This paper expresses views on ... </a:t>
            </a:r>
          </a:p>
          <a:p>
            <a:r>
              <a:rPr kumimoji="1" lang="en-US" altLang="zh-CN" sz="2400" dirty="0">
                <a:solidFill>
                  <a:srgbClr val="FF0000"/>
                </a:solidFill>
                <a:latin typeface="Times New Roman" panose="02020603050405020304" pitchFamily="18" charset="0"/>
                <a:cs typeface="Times New Roman" panose="02020603050405020304" pitchFamily="18" charset="0"/>
              </a:rPr>
              <a:t>25 This paper explains the procedures for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26 This paper develops the theory of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27 This article reviews the techniques used in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28 This paper investigates the techniques and procedures to ... </a:t>
            </a:r>
          </a:p>
          <a:p>
            <a:r>
              <a:rPr kumimoji="1" lang="en-US" altLang="zh-CN" sz="2400" dirty="0">
                <a:solidFill>
                  <a:srgbClr val="FF0000"/>
                </a:solidFill>
                <a:latin typeface="Times New Roman" panose="02020603050405020304" pitchFamily="18" charset="0"/>
                <a:cs typeface="Times New Roman" panose="02020603050405020304" pitchFamily="18" charset="0"/>
              </a:rPr>
              <a:t>29 This article is about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30 This essay is related to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31 This paper concerns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32 This paper gives an account of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33 This article tells of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34 This paper tries to describe ...</a:t>
            </a:r>
          </a:p>
          <a:p>
            <a:r>
              <a:rPr kumimoji="1" lang="en-US" altLang="zh-CN" sz="2400" dirty="0">
                <a:solidFill>
                  <a:srgbClr val="FF0000"/>
                </a:solidFill>
                <a:latin typeface="Times New Roman" panose="02020603050405020304" pitchFamily="18" charset="0"/>
                <a:cs typeface="Times New Roman" panose="02020603050405020304" pitchFamily="18" charset="0"/>
              </a:rPr>
              <a:t>35 This paper provides an analysis of ...</a:t>
            </a:r>
          </a:p>
        </p:txBody>
      </p:sp>
    </p:spTree>
    <p:extLst>
      <p:ext uri="{BB962C8B-B14F-4D97-AF65-F5344CB8AC3E}">
        <p14:creationId xmlns:p14="http://schemas.microsoft.com/office/powerpoint/2010/main" val="682677164"/>
      </p:ext>
    </p:extLst>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88471821-F157-4E82-B7F2-637574EE0A7B}"/>
              </a:ext>
            </a:extLst>
          </p:cNvPr>
          <p:cNvGrpSpPr/>
          <p:nvPr/>
        </p:nvGrpSpPr>
        <p:grpSpPr>
          <a:xfrm>
            <a:off x="166776" y="1028044"/>
            <a:ext cx="7948524" cy="653984"/>
            <a:chOff x="2277191" y="2378482"/>
            <a:chExt cx="3140233"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3140233"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839645"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3.4 </a:t>
              </a:r>
              <a:r>
                <a:rPr lang="zh-CN" altLang="en-US" sz="2200" dirty="0">
                  <a:solidFill>
                    <a:schemeClr val="bg1"/>
                  </a:solidFill>
                  <a:latin typeface="Times New Roman" panose="02020603050405020304" pitchFamily="18" charset="0"/>
                  <a:cs typeface="+mn-ea"/>
                  <a:sym typeface="+mn-lt"/>
                </a:rPr>
                <a:t>摘要的常用句型 </a:t>
              </a:r>
              <a:r>
                <a:rPr lang="en-US" altLang="zh-CN" sz="2200" dirty="0">
                  <a:solidFill>
                    <a:schemeClr val="bg1"/>
                  </a:solidFill>
                  <a:latin typeface="Times New Roman" panose="02020603050405020304" pitchFamily="18" charset="0"/>
                  <a:cs typeface="+mn-ea"/>
                  <a:sym typeface="+mn-lt"/>
                </a:rPr>
                <a:t>Model Sentence Patterns in Abstracts </a:t>
              </a:r>
            </a:p>
          </p:txBody>
        </p:sp>
      </p:grpSp>
      <p:sp>
        <p:nvSpPr>
          <p:cNvPr id="6" name="文本框 5">
            <a:extLst>
              <a:ext uri="{FF2B5EF4-FFF2-40B4-BE49-F238E27FC236}">
                <a16:creationId xmlns:a16="http://schemas.microsoft.com/office/drawing/2014/main" id="{360C0C42-1A1C-0D45-9065-B4F741A517B9}"/>
              </a:ext>
            </a:extLst>
          </p:cNvPr>
          <p:cNvSpPr txBox="1">
            <a:spLocks noChangeArrowheads="1"/>
          </p:cNvSpPr>
          <p:nvPr/>
        </p:nvSpPr>
        <p:spPr bwMode="auto">
          <a:xfrm>
            <a:off x="0" y="219182"/>
            <a:ext cx="571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研究论文摘要的写作</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二</a:t>
            </a:r>
            <a:r>
              <a:rPr lang="en-US" altLang="zh-CN" sz="2800" b="1" dirty="0">
                <a:solidFill>
                  <a:srgbClr val="00749F"/>
                </a:solidFill>
                <a:latin typeface="Times New Roman" panose="02020603050405020304" pitchFamily="18" charset="0"/>
                <a:cs typeface="+mn-ea"/>
                <a:sym typeface="+mn-lt"/>
              </a:rPr>
              <a:t>) </a:t>
            </a:r>
          </a:p>
        </p:txBody>
      </p:sp>
      <p:sp>
        <p:nvSpPr>
          <p:cNvPr id="7" name="文本框 6">
            <a:extLst>
              <a:ext uri="{FF2B5EF4-FFF2-40B4-BE49-F238E27FC236}">
                <a16:creationId xmlns:a16="http://schemas.microsoft.com/office/drawing/2014/main" id="{5370364A-05CF-684F-B3A2-5233CFDC93A2}"/>
              </a:ext>
            </a:extLst>
          </p:cNvPr>
          <p:cNvSpPr txBox="1">
            <a:spLocks noChangeArrowheads="1"/>
          </p:cNvSpPr>
          <p:nvPr/>
        </p:nvSpPr>
        <p:spPr bwMode="auto">
          <a:xfrm>
            <a:off x="4240044" y="280737"/>
            <a:ext cx="6715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Abstract of a Research Paper (II) </a:t>
            </a:r>
          </a:p>
        </p:txBody>
      </p:sp>
      <p:sp>
        <p:nvSpPr>
          <p:cNvPr id="2" name="文本框 1">
            <a:extLst>
              <a:ext uri="{FF2B5EF4-FFF2-40B4-BE49-F238E27FC236}">
                <a16:creationId xmlns:a16="http://schemas.microsoft.com/office/drawing/2014/main" id="{F20B16CF-EFFF-A143-AEEE-245F14A94D4D}"/>
              </a:ext>
            </a:extLst>
          </p:cNvPr>
          <p:cNvSpPr txBox="1"/>
          <p:nvPr/>
        </p:nvSpPr>
        <p:spPr>
          <a:xfrm>
            <a:off x="489470" y="2242721"/>
            <a:ext cx="6198363" cy="2677656"/>
          </a:xfrm>
          <a:prstGeom prst="rect">
            <a:avLst/>
          </a:prstGeom>
          <a:noFill/>
        </p:spPr>
        <p:txBody>
          <a:bodyPr wrap="none" rtlCol="0">
            <a:spAutoFit/>
          </a:bodyPr>
          <a:lstStyle/>
          <a:p>
            <a:r>
              <a:rPr kumimoji="1" lang="en-US" altLang="zh-CN" sz="2400" dirty="0">
                <a:solidFill>
                  <a:srgbClr val="FF0000"/>
                </a:solidFill>
                <a:latin typeface="Times New Roman" panose="02020603050405020304" pitchFamily="18" charset="0"/>
                <a:cs typeface="Times New Roman" panose="02020603050405020304" pitchFamily="18" charset="0"/>
              </a:rPr>
              <a:t>36 This paper reports the latest information on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37 The author of this article reviews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38 The writer of this paper discusses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39 The writer of this essay tries to explore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40 The aim of this paper is to determine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41 The purpose of this article is to review ...</a:t>
            </a:r>
            <a:br>
              <a:rPr kumimoji="1" lang="en-US" altLang="zh-CN" sz="2400" dirty="0">
                <a:solidFill>
                  <a:srgbClr val="FF0000"/>
                </a:solidFill>
                <a:latin typeface="Times New Roman" panose="02020603050405020304" pitchFamily="18" charset="0"/>
                <a:cs typeface="Times New Roman" panose="02020603050405020304" pitchFamily="18" charset="0"/>
              </a:rPr>
            </a:br>
            <a:r>
              <a:rPr kumimoji="1" lang="en-US" altLang="zh-CN" sz="2400" dirty="0">
                <a:solidFill>
                  <a:srgbClr val="FF0000"/>
                </a:solidFill>
                <a:latin typeface="Times New Roman" panose="02020603050405020304" pitchFamily="18" charset="0"/>
                <a:cs typeface="Times New Roman" panose="02020603050405020304" pitchFamily="18" charset="0"/>
              </a:rPr>
              <a:t>42 The objective of this paper is to explore ... </a:t>
            </a:r>
          </a:p>
        </p:txBody>
      </p:sp>
    </p:spTree>
    <p:extLst>
      <p:ext uri="{BB962C8B-B14F-4D97-AF65-F5344CB8AC3E}">
        <p14:creationId xmlns:p14="http://schemas.microsoft.com/office/powerpoint/2010/main" val="1343237031"/>
      </p:ext>
    </p:extLst>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92865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Read the following abstracts from the Journal “Foreign Language Teaching and Research”, and comment on the language of these abstracts using the techniques mentioned in this chapter.</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779927"/>
            <a:ext cx="12192000" cy="4832092"/>
          </a:xfrm>
          <a:prstGeom prst="rect">
            <a:avLst/>
          </a:prstGeom>
        </p:spPr>
        <p:txBody>
          <a:bodyPr wrap="square">
            <a:spAutoFit/>
          </a:bodyPr>
          <a:lstStyle/>
          <a:p>
            <a:r>
              <a:rPr lang="en-US" altLang="zh-CN" sz="2200" dirty="0">
                <a:latin typeface="Times" pitchFamily="2" charset="0"/>
              </a:rPr>
              <a:t>Abstract 1</a:t>
            </a:r>
          </a:p>
          <a:p>
            <a:pPr algn="ctr"/>
            <a:r>
              <a:rPr lang="en-US" altLang="zh-CN" sz="2200" b="1" dirty="0">
                <a:latin typeface="Times" pitchFamily="2" charset="0"/>
              </a:rPr>
              <a:t>Control in Chinese Pivotal Sentences Revisited</a:t>
            </a:r>
          </a:p>
          <a:p>
            <a:pPr algn="ctr"/>
            <a:r>
              <a:rPr lang="en-US" altLang="zh-CN" sz="2200" b="1" dirty="0">
                <a:latin typeface="Times" pitchFamily="2" charset="0"/>
              </a:rPr>
              <a:t> </a:t>
            </a:r>
          </a:p>
          <a:p>
            <a:pPr algn="just"/>
            <a:r>
              <a:rPr lang="en-US" altLang="zh-CN" sz="2200" dirty="0" smtClean="0">
                <a:latin typeface="Times" pitchFamily="2" charset="0"/>
              </a:rPr>
              <a:t>This </a:t>
            </a:r>
            <a:r>
              <a:rPr lang="en-US" altLang="zh-CN" sz="2200" dirty="0">
                <a:latin typeface="Times" pitchFamily="2" charset="0"/>
              </a:rPr>
              <a:t>paper employs the survival model of derivation to reanalyze pivotal sentences in Mandarin Chinese. It is proposed that the pivotal construction is object control, which can be further classified into finite control and nonfinite control constructions in terms of their distinctive feature matrix of T in the embedded clauses. This paper argues that the incompatibility of case features results in the survival of the pivotal constituent in the Lexicon and allows it to remerge in the syntactic structure, the final merging position of which determines the control type of the sentence. A comparative study between pivotal constructions and serial verb constructions reveals that both of them are control constructions and the finite and nonfinite control distinction also exists in serial verb sentences. The only difference between the two types of constructions lies in that the former is subject control. It is concluded that they are parallel in grammatical status, and there is no membership relation between them.</a:t>
            </a:r>
          </a:p>
          <a:p>
            <a:endParaRPr lang="en-US" altLang="zh-CN" sz="2200" dirty="0">
              <a:latin typeface="Times" pitchFamily="2" charset="0"/>
            </a:endParaRPr>
          </a:p>
        </p:txBody>
      </p:sp>
      <p:sp>
        <p:nvSpPr>
          <p:cNvPr id="11" name="动作按钮: 后退或前一项 10">
            <a:hlinkClick r:id="rId3" action="ppaction://hlinksldjump" highlightClick="1"/>
            <a:extLst>
              <a:ext uri="{FF2B5EF4-FFF2-40B4-BE49-F238E27FC236}">
                <a16:creationId xmlns:a16="http://schemas.microsoft.com/office/drawing/2014/main" id="{1C510F06-65CD-4C3A-9B6F-5B6208DC38D9}"/>
              </a:ext>
            </a:extLst>
          </p:cNvPr>
          <p:cNvSpPr/>
          <p:nvPr/>
        </p:nvSpPr>
        <p:spPr>
          <a:xfrm>
            <a:off x="7230804" y="191518"/>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43485948"/>
      </p:ext>
    </p:extLst>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90602"/>
            <a:ext cx="12192000" cy="4893647"/>
          </a:xfrm>
          <a:prstGeom prst="rect">
            <a:avLst/>
          </a:prstGeom>
          <a:noFill/>
        </p:spPr>
        <p:txBody>
          <a:bodyPr wrap="square" rtlCol="0">
            <a:spAutoFit/>
          </a:bodyPr>
          <a:lstStyle/>
          <a:p>
            <a:pPr algn="just" eaLnBrk="0"/>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The 6 abstracts, though published in a Chinese academic journal, are well written and adhere to the principles of Abstracts we mentioned in this chapter. They all have appropriate length (150-200 words), concise English with suitable transitional signals, and good emphasis on the study and results in the paper. We can also find the common sentence patterns used in these abstracts, for example, ‘The paper explores...’, ‘It is proposed that...’, ‘The paper argues...’ and so on. </a:t>
            </a:r>
          </a:p>
          <a:p>
            <a:pPr algn="just" eaLnBrk="0"/>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An important feature we find in the abstracts is the conciseness of the language. Every word used has its purpose. The verb is close to the subject it is related to. Simple sentences are preferred rather than sentences with many clauses. </a:t>
            </a:r>
          </a:p>
          <a:p>
            <a:pPr algn="just" eaLnBrk="0"/>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It is advised that students engage in group discussion to understand the features of the abstracts in this exercise. On this basis, the teacher may ask them to make an exhaustive list of the features </a:t>
            </a:r>
            <a:r>
              <a:rPr lang="en-US" altLang="zh-CN" sz="2400" dirty="0" smtClean="0">
                <a:latin typeface="Times New Roman" panose="02020603050405020304" pitchFamily="18" charset="0"/>
                <a:cs typeface="Times New Roman" panose="02020603050405020304" pitchFamily="18" charset="0"/>
              </a:rPr>
              <a:t>identified </a:t>
            </a:r>
            <a:r>
              <a:rPr lang="en-US" altLang="zh-CN" sz="2400" dirty="0">
                <a:latin typeface="Times New Roman" panose="02020603050405020304" pitchFamily="18" charset="0"/>
                <a:cs typeface="Times New Roman" panose="02020603050405020304" pitchFamily="18" charset="0"/>
              </a:rPr>
              <a:t>in these 6 abstracts. </a:t>
            </a:r>
          </a:p>
          <a:p>
            <a:pPr algn="just" eaLnBrk="0"/>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The Chinese translation versions of the 6 abstracts are provided to facilitate the understanding of the content. </a:t>
            </a:r>
          </a:p>
        </p:txBody>
      </p:sp>
    </p:spTree>
    <p:extLst>
      <p:ext uri="{BB962C8B-B14F-4D97-AF65-F5344CB8AC3E}">
        <p14:creationId xmlns:p14="http://schemas.microsoft.com/office/powerpoint/2010/main" val="3599834312"/>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632019" y="1341418"/>
            <a:ext cx="6685113" cy="641015"/>
            <a:chOff x="2277191" y="2390375"/>
            <a:chExt cx="2096224" cy="587840"/>
          </a:xfrm>
          <a:noFill/>
        </p:grpSpPr>
        <p:sp>
          <p:nvSpPr>
            <p:cNvPr id="2" name="圆角矩形 1"/>
            <p:cNvSpPr/>
            <p:nvPr/>
          </p:nvSpPr>
          <p:spPr>
            <a:xfrm>
              <a:off x="2277191" y="2390375"/>
              <a:ext cx="204591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318379" y="2393018"/>
              <a:ext cx="2055036" cy="421016"/>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1.1 </a:t>
              </a:r>
              <a:r>
                <a:rPr lang="zh-CN" altLang="en-US"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研究报告的基本要素 </a:t>
              </a:r>
              <a:r>
                <a:rPr lang="en-US" altLang="zh-CN"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Key Elements of a Research Report</a:t>
              </a:r>
              <a:endParaRPr lang="zh-CN" altLang="en-US" sz="2000" u="sng" dirty="0">
                <a:solidFill>
                  <a:schemeClr val="bg1"/>
                </a:solidFill>
                <a:latin typeface="Times New Roman" panose="02020603050405020304" pitchFamily="18" charset="0"/>
                <a:cs typeface="+mn-ea"/>
                <a:sym typeface="+mn-lt"/>
              </a:endParaRPr>
            </a:p>
          </p:txBody>
        </p:sp>
      </p:grpSp>
      <p:grpSp>
        <p:nvGrpSpPr>
          <p:cNvPr id="43" name="组合 42">
            <a:extLst>
              <a:ext uri="{FF2B5EF4-FFF2-40B4-BE49-F238E27FC236}">
                <a16:creationId xmlns:a16="http://schemas.microsoft.com/office/drawing/2014/main" id="{3305AAD7-C8A4-429C-BA64-29D4D2FBF151}"/>
              </a:ext>
            </a:extLst>
          </p:cNvPr>
          <p:cNvGrpSpPr/>
          <p:nvPr/>
        </p:nvGrpSpPr>
        <p:grpSpPr>
          <a:xfrm>
            <a:off x="2636469" y="2424095"/>
            <a:ext cx="6559970" cy="663837"/>
            <a:chOff x="2277191" y="2381348"/>
            <a:chExt cx="1885508" cy="262576"/>
          </a:xfrm>
          <a:noFill/>
        </p:grpSpPr>
        <p:sp>
          <p:nvSpPr>
            <p:cNvPr id="44" name="圆角矩形 1">
              <a:extLst>
                <a:ext uri="{FF2B5EF4-FFF2-40B4-BE49-F238E27FC236}">
                  <a16:creationId xmlns:a16="http://schemas.microsoft.com/office/drawing/2014/main" id="{239E543D-0415-475C-8DB5-BF540C840BD3}"/>
                </a:ext>
              </a:extLst>
            </p:cNvPr>
            <p:cNvSpPr/>
            <p:nvPr/>
          </p:nvSpPr>
          <p:spPr>
            <a:xfrm>
              <a:off x="2277191" y="2390375"/>
              <a:ext cx="1885508" cy="25354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id="{DA4EF2A4-5AF3-4130-8245-636059711E3B}"/>
                </a:ext>
              </a:extLst>
            </p:cNvPr>
            <p:cNvSpPr txBox="1"/>
            <p:nvPr/>
          </p:nvSpPr>
          <p:spPr>
            <a:xfrm>
              <a:off x="2314019" y="2381348"/>
              <a:ext cx="1824332" cy="181594"/>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1.2 </a:t>
              </a:r>
              <a:r>
                <a:rPr lang="zh-CN" altLang="en-US"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研究报告的风格 </a:t>
              </a:r>
              <a:r>
                <a:rPr lang="en-US" altLang="zh-CN"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Style of Research Reports</a:t>
              </a:r>
              <a:endParaRPr lang="en-US" altLang="zh-CN" sz="2000" u="sng" dirty="0">
                <a:solidFill>
                  <a:schemeClr val="bg1"/>
                </a:solidFill>
                <a:latin typeface="Times New Roman" panose="02020603050405020304" pitchFamily="18" charset="0"/>
                <a:cs typeface="+mn-ea"/>
                <a:sym typeface="+mn-lt"/>
              </a:endParaRPr>
            </a:p>
          </p:txBody>
        </p:sp>
      </p:grpSp>
      <p:grpSp>
        <p:nvGrpSpPr>
          <p:cNvPr id="46" name="组合 45">
            <a:extLst>
              <a:ext uri="{FF2B5EF4-FFF2-40B4-BE49-F238E27FC236}">
                <a16:creationId xmlns:a16="http://schemas.microsoft.com/office/drawing/2014/main" id="{BBE5C306-DB4B-40E3-83B0-082326448F8F}"/>
              </a:ext>
            </a:extLst>
          </p:cNvPr>
          <p:cNvGrpSpPr/>
          <p:nvPr/>
        </p:nvGrpSpPr>
        <p:grpSpPr>
          <a:xfrm>
            <a:off x="2640561" y="4715862"/>
            <a:ext cx="6659467" cy="919377"/>
            <a:chOff x="2268722" y="1654084"/>
            <a:chExt cx="1923145" cy="843111"/>
          </a:xfrm>
          <a:noFill/>
        </p:grpSpPr>
        <p:sp>
          <p:nvSpPr>
            <p:cNvPr id="47" name="圆角矩形 1">
              <a:extLst>
                <a:ext uri="{FF2B5EF4-FFF2-40B4-BE49-F238E27FC236}">
                  <a16:creationId xmlns:a16="http://schemas.microsoft.com/office/drawing/2014/main" id="{BBD62A10-C451-430C-A8FB-FA4648B06175}"/>
                </a:ext>
              </a:extLst>
            </p:cNvPr>
            <p:cNvSpPr/>
            <p:nvPr/>
          </p:nvSpPr>
          <p:spPr>
            <a:xfrm>
              <a:off x="2268722" y="1654084"/>
              <a:ext cx="1885508" cy="81118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8" name="文本框 47">
              <a:extLst>
                <a:ext uri="{FF2B5EF4-FFF2-40B4-BE49-F238E27FC236}">
                  <a16:creationId xmlns:a16="http://schemas.microsoft.com/office/drawing/2014/main" id="{F1185826-B387-4F64-97CE-693F7DB1B327}"/>
                </a:ext>
              </a:extLst>
            </p:cNvPr>
            <p:cNvSpPr txBox="1"/>
            <p:nvPr/>
          </p:nvSpPr>
          <p:spPr>
            <a:xfrm>
              <a:off x="2306359" y="1715316"/>
              <a:ext cx="1885508" cy="781879"/>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1.4 </a:t>
              </a:r>
              <a:r>
                <a:rPr lang="zh-CN" altLang="en-US"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专业研究论文的详细结构要求 </a:t>
              </a:r>
              <a:r>
                <a:rPr lang="en-US" altLang="zh-CN"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Detailed Requirements of Academic Paper</a:t>
              </a:r>
              <a:endParaRPr lang="en-US" altLang="zh-CN" sz="2000" u="sng" dirty="0">
                <a:solidFill>
                  <a:schemeClr val="bg1"/>
                </a:solidFill>
                <a:latin typeface="Times New Roman" panose="02020603050405020304" pitchFamily="18" charset="0"/>
                <a:cs typeface="+mn-ea"/>
                <a:sym typeface="+mn-lt"/>
              </a:endParaRPr>
            </a:p>
          </p:txBody>
        </p:sp>
      </p:grpSp>
      <p:grpSp>
        <p:nvGrpSpPr>
          <p:cNvPr id="22" name="组合 21">
            <a:extLst>
              <a:ext uri="{FF2B5EF4-FFF2-40B4-BE49-F238E27FC236}">
                <a16:creationId xmlns:a16="http://schemas.microsoft.com/office/drawing/2014/main" id="{FE83E61D-6A42-5843-8DE4-EF2136D334C1}"/>
              </a:ext>
            </a:extLst>
          </p:cNvPr>
          <p:cNvGrpSpPr/>
          <p:nvPr/>
        </p:nvGrpSpPr>
        <p:grpSpPr>
          <a:xfrm>
            <a:off x="2639522" y="3467099"/>
            <a:ext cx="6658998" cy="975192"/>
            <a:chOff x="2268722" y="1868050"/>
            <a:chExt cx="1921241" cy="894296"/>
          </a:xfrm>
          <a:noFill/>
        </p:grpSpPr>
        <p:sp>
          <p:nvSpPr>
            <p:cNvPr id="23" name="圆角矩形 1">
              <a:extLst>
                <a:ext uri="{FF2B5EF4-FFF2-40B4-BE49-F238E27FC236}">
                  <a16:creationId xmlns:a16="http://schemas.microsoft.com/office/drawing/2014/main" id="{41DF93F3-329B-0D4C-A178-A3001DB103A7}"/>
                </a:ext>
              </a:extLst>
            </p:cNvPr>
            <p:cNvSpPr/>
            <p:nvPr/>
          </p:nvSpPr>
          <p:spPr>
            <a:xfrm>
              <a:off x="2268722" y="1877432"/>
              <a:ext cx="1885508" cy="88491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AF0B2664-7944-D340-8064-4B2E5C2FDFD2}"/>
                </a:ext>
              </a:extLst>
            </p:cNvPr>
            <p:cNvSpPr txBox="1"/>
            <p:nvPr/>
          </p:nvSpPr>
          <p:spPr>
            <a:xfrm>
              <a:off x="2304455" y="1868050"/>
              <a:ext cx="1885508" cy="781879"/>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1.3 </a:t>
              </a:r>
              <a:r>
                <a:rPr lang="zh-CN" altLang="en-US"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研究论文的组织结构和体例 </a:t>
              </a:r>
              <a:r>
                <a:rPr lang="en-US" altLang="zh-CN"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Structure and Format of a Research Paper</a:t>
              </a:r>
              <a:endParaRPr lang="en-US" altLang="zh-CN" sz="2000" u="sng"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031091201"/>
      </p:ext>
    </p:extLst>
  </p:cSld>
  <p:clrMapOvr>
    <a:masterClrMapping/>
  </p:clrMapOvr>
  <p:transition spd="slow">
    <p:push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90602"/>
            <a:ext cx="12192000" cy="5019836"/>
          </a:xfrm>
          <a:prstGeom prst="rect">
            <a:avLst/>
          </a:prstGeom>
          <a:noFill/>
        </p:spPr>
        <p:txBody>
          <a:bodyPr wrap="square" rtlCol="0">
            <a:spAutoFit/>
          </a:bodyPr>
          <a:lstStyle/>
          <a:p>
            <a:pPr algn="just" eaLnBrk="0">
              <a:lnSpc>
                <a:spcPct val="150000"/>
              </a:lnSpc>
            </a:pPr>
            <a:r>
              <a:rPr lang="en-US" altLang="zh-CN" sz="2400" b="1" dirty="0">
                <a:latin typeface="Times New Roman" panose="02020603050405020304" pitchFamily="18" charset="0"/>
                <a:cs typeface="Times New Roman" panose="02020603050405020304" pitchFamily="18" charset="0"/>
              </a:rPr>
              <a:t>Abstract 1 </a:t>
            </a:r>
          </a:p>
          <a:p>
            <a:pPr algn="ctr" eaLnBrk="0">
              <a:lnSpc>
                <a:spcPct val="150000"/>
              </a:lnSpc>
            </a:pPr>
            <a:r>
              <a:rPr lang="zh-CN" altLang="en-US" sz="2400" b="1" dirty="0">
                <a:latin typeface="Times New Roman" panose="02020603050405020304" pitchFamily="18" charset="0"/>
                <a:cs typeface="Times New Roman" panose="02020603050405020304" pitchFamily="18" charset="0"/>
              </a:rPr>
              <a:t>现代汉语兼语句中的控制再研究 </a:t>
            </a:r>
            <a:endParaRPr lang="en-US" altLang="zh-CN" sz="2400" b="1" dirty="0">
              <a:latin typeface="Times New Roman" panose="02020603050405020304" pitchFamily="18" charset="0"/>
              <a:cs typeface="Times New Roman" panose="02020603050405020304" pitchFamily="18" charset="0"/>
            </a:endParaRPr>
          </a:p>
          <a:p>
            <a:pPr algn="just" eaLnBrk="0">
              <a:lnSpc>
                <a:spcPct val="150000"/>
              </a:lnSpc>
            </a:pPr>
            <a:r>
              <a:rPr lang="zh-CN" altLang="en-US" sz="2400" dirty="0">
                <a:latin typeface="Times New Roman" panose="02020603050405020304" pitchFamily="18" charset="0"/>
                <a:cs typeface="Times New Roman" panose="02020603050405020304" pitchFamily="18" charset="0"/>
              </a:rPr>
              <a:t>    本文运用存活式推导模式对现代汉语中的兼语句进行重新分析。我们认为兼语句是宾语控制结构。根据从句中 </a:t>
            </a:r>
            <a:r>
              <a:rPr lang="en-US" altLang="zh-CN" sz="2400" dirty="0">
                <a:latin typeface="Times New Roman" panose="02020603050405020304" pitchFamily="18" charset="0"/>
                <a:cs typeface="Times New Roman" panose="02020603050405020304" pitchFamily="18" charset="0"/>
              </a:rPr>
              <a:t>T </a:t>
            </a:r>
            <a:r>
              <a:rPr lang="zh-CN" altLang="en-US" sz="2400" dirty="0">
                <a:latin typeface="Times New Roman" panose="02020603050405020304" pitchFamily="18" charset="0"/>
                <a:cs typeface="Times New Roman" panose="02020603050405020304" pitchFamily="18" charset="0"/>
              </a:rPr>
              <a:t>特征矩阵的不同，兼语句又可分为限定性控制结构和非限定性控制结构。本文认为格位特征的不匹配造成了兼语成分在词库中的存活并驱使其在句法结构中再次合并，兼语成分最终合并的位置决定了控制结构的类型。最后，本文对兼语句和连动句进行了比较，发现连动句和兼语句同属控制结构，且连动句也存在限定控制和非限定控制之分，连动句与兼语句的唯一不同在于前者是主语控制结构。因此，兼语句和连动句具有平等的句法地位，不存在隶属关系。 </a:t>
            </a:r>
          </a:p>
        </p:txBody>
      </p:sp>
    </p:spTree>
    <p:extLst>
      <p:ext uri="{BB962C8B-B14F-4D97-AF65-F5344CB8AC3E}">
        <p14:creationId xmlns:p14="http://schemas.microsoft.com/office/powerpoint/2010/main" val="1802863648"/>
      </p:ext>
    </p:extLst>
  </p:cSld>
  <p:clrMapOvr>
    <a:masterClrMapping/>
  </p:clrMapOvr>
  <p:transition spd="slow" advClick="0" advTm="3000">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92865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Read the following abstracts from the Journal “Foreign Language Teaching and Research”, and comment on the language of these abstracts using the techniques mentioned in this chapter.</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779927"/>
            <a:ext cx="12192000" cy="3816429"/>
          </a:xfrm>
          <a:prstGeom prst="rect">
            <a:avLst/>
          </a:prstGeom>
        </p:spPr>
        <p:txBody>
          <a:bodyPr wrap="square">
            <a:spAutoFit/>
          </a:bodyPr>
          <a:lstStyle/>
          <a:p>
            <a:r>
              <a:rPr lang="en-US" altLang="zh-CN" sz="2200" dirty="0">
                <a:latin typeface="Times" pitchFamily="2" charset="0"/>
              </a:rPr>
              <a:t>Abstract 2</a:t>
            </a:r>
          </a:p>
          <a:p>
            <a:pPr algn="ctr"/>
            <a:r>
              <a:rPr lang="en-US" altLang="zh-CN" sz="2200" b="1" dirty="0">
                <a:latin typeface="Times" pitchFamily="2" charset="0"/>
              </a:rPr>
              <a:t>The Syntactic Nature of </a:t>
            </a:r>
            <a:r>
              <a:rPr lang="en-US" altLang="zh-CN" sz="2200" b="1" dirty="0" err="1">
                <a:latin typeface="Times" pitchFamily="2" charset="0"/>
              </a:rPr>
              <a:t>Gei</a:t>
            </a:r>
            <a:r>
              <a:rPr lang="en-US" altLang="zh-CN" sz="2200" b="1" dirty="0">
                <a:latin typeface="Times" pitchFamily="2" charset="0"/>
              </a:rPr>
              <a:t> in the Ba Construction</a:t>
            </a:r>
          </a:p>
          <a:p>
            <a:pPr algn="ctr"/>
            <a:endParaRPr lang="en-US" altLang="zh-CN" sz="2200" b="1" dirty="0">
              <a:latin typeface="Times" pitchFamily="2" charset="0"/>
            </a:endParaRPr>
          </a:p>
          <a:p>
            <a:pPr algn="just"/>
            <a:r>
              <a:rPr lang="en-US" altLang="zh-CN" sz="2200" dirty="0">
                <a:latin typeface="Times" pitchFamily="2" charset="0"/>
              </a:rPr>
              <a:t>The paper explores the syntactic nature of </a:t>
            </a:r>
            <a:r>
              <a:rPr lang="en-US" altLang="zh-CN" sz="2200" i="1" dirty="0" err="1">
                <a:latin typeface="Times" pitchFamily="2" charset="0"/>
              </a:rPr>
              <a:t>Gei</a:t>
            </a:r>
            <a:r>
              <a:rPr lang="en-US" altLang="zh-CN" sz="2200" dirty="0">
                <a:latin typeface="Times" pitchFamily="2" charset="0"/>
              </a:rPr>
              <a:t> in the Ba construction within the </a:t>
            </a:r>
            <a:r>
              <a:rPr lang="en-US" altLang="zh-CN" sz="2200" dirty="0" smtClean="0">
                <a:latin typeface="Times" pitchFamily="2" charset="0"/>
              </a:rPr>
              <a:t>canonical </a:t>
            </a:r>
            <a:r>
              <a:rPr lang="en-US" altLang="zh-CN" sz="2200" dirty="0">
                <a:latin typeface="Times" pitchFamily="2" charset="0"/>
              </a:rPr>
              <a:t>clitic theory, as proposed by Spencer &amp; </a:t>
            </a:r>
            <a:r>
              <a:rPr lang="en-US" altLang="zh-CN" sz="2200" dirty="0" err="1">
                <a:latin typeface="Times" pitchFamily="2" charset="0"/>
              </a:rPr>
              <a:t>Luís</a:t>
            </a:r>
            <a:r>
              <a:rPr lang="en-US" altLang="zh-CN" sz="2200" dirty="0">
                <a:latin typeface="Times" pitchFamily="2" charset="0"/>
              </a:rPr>
              <a:t> (2012). It argues that </a:t>
            </a:r>
            <a:r>
              <a:rPr lang="en-US" altLang="zh-CN" sz="2200" i="1" dirty="0" err="1">
                <a:latin typeface="Times" pitchFamily="2" charset="0"/>
              </a:rPr>
              <a:t>Gei</a:t>
            </a:r>
            <a:r>
              <a:rPr lang="en-US" altLang="zh-CN" sz="2200" dirty="0">
                <a:latin typeface="Times" pitchFamily="2" charset="0"/>
              </a:rPr>
              <a:t> manifests the formal properties of affixes, i.e., toneless and </a:t>
            </a:r>
            <a:r>
              <a:rPr lang="en-US" altLang="zh-CN" sz="2200" dirty="0" err="1" smtClean="0">
                <a:latin typeface="Times" pitchFamily="2" charset="0"/>
              </a:rPr>
              <a:t>prosodically</a:t>
            </a:r>
            <a:r>
              <a:rPr lang="en-US" altLang="zh-CN" sz="2200" dirty="0" smtClean="0">
                <a:latin typeface="Times" pitchFamily="2" charset="0"/>
              </a:rPr>
              <a:t> </a:t>
            </a:r>
            <a:r>
              <a:rPr lang="en-US" altLang="zh-CN" sz="2200" dirty="0">
                <a:latin typeface="Times" pitchFamily="2" charset="0"/>
              </a:rPr>
              <a:t>dependent on some adjacent elements. It also has the properties of functional categories in distribution, i.e., being placed with respect to syntactic phrases and taking wide scope over a coordinated phrase. Viewed from the perspective of </a:t>
            </a:r>
            <a:r>
              <a:rPr lang="en-US" altLang="zh-CN" sz="2200" dirty="0" err="1">
                <a:latin typeface="Times" pitchFamily="2" charset="0"/>
              </a:rPr>
              <a:t>antipassivisation</a:t>
            </a:r>
            <a:r>
              <a:rPr lang="en-US" altLang="zh-CN" sz="2200" dirty="0">
                <a:latin typeface="Times" pitchFamily="2" charset="0"/>
              </a:rPr>
              <a:t>, </a:t>
            </a:r>
            <a:r>
              <a:rPr lang="en-US" altLang="zh-CN" sz="2200" i="1" dirty="0" err="1">
                <a:latin typeface="Times" pitchFamily="2" charset="0"/>
              </a:rPr>
              <a:t>Gei</a:t>
            </a:r>
            <a:r>
              <a:rPr lang="en-US" altLang="zh-CN" sz="2200" dirty="0">
                <a:latin typeface="Times" pitchFamily="2" charset="0"/>
              </a:rPr>
              <a:t> unidirectionally co-occurs within the </a:t>
            </a:r>
            <a:r>
              <a:rPr lang="en-US" altLang="zh-CN" sz="2200" i="1" dirty="0">
                <a:latin typeface="Times" pitchFamily="2" charset="0"/>
              </a:rPr>
              <a:t>Ba</a:t>
            </a:r>
            <a:r>
              <a:rPr lang="en-US" altLang="zh-CN" sz="2200" dirty="0">
                <a:latin typeface="Times" pitchFamily="2" charset="0"/>
              </a:rPr>
              <a:t> construction. Thus, it can be seen as a marker of </a:t>
            </a:r>
            <a:r>
              <a:rPr lang="en-US" altLang="zh-CN" sz="2200" dirty="0" err="1">
                <a:latin typeface="Times" pitchFamily="2" charset="0"/>
              </a:rPr>
              <a:t>antipassivisation</a:t>
            </a:r>
            <a:r>
              <a:rPr lang="en-US" altLang="zh-CN" sz="2200" dirty="0">
                <a:latin typeface="Times" pitchFamily="2" charset="0"/>
              </a:rPr>
              <a:t> in Modern Chinese. Therefore, there are two kinds of </a:t>
            </a:r>
            <a:r>
              <a:rPr lang="en-US" altLang="zh-CN" sz="2200" dirty="0" err="1">
                <a:latin typeface="Times" pitchFamily="2" charset="0"/>
              </a:rPr>
              <a:t>antipassive</a:t>
            </a:r>
            <a:r>
              <a:rPr lang="en-US" altLang="zh-CN" sz="2200" dirty="0">
                <a:latin typeface="Times" pitchFamily="2" charset="0"/>
              </a:rPr>
              <a:t> constructions in Chinese voice system (including the </a:t>
            </a:r>
            <a:r>
              <a:rPr lang="en-US" altLang="zh-CN" sz="2200" i="1" dirty="0">
                <a:latin typeface="Times" pitchFamily="2" charset="0"/>
              </a:rPr>
              <a:t>Ba</a:t>
            </a:r>
            <a:r>
              <a:rPr lang="en-US" altLang="zh-CN" sz="2200" dirty="0">
                <a:latin typeface="Times" pitchFamily="2" charset="0"/>
              </a:rPr>
              <a:t> construction, the Jiang construction and the </a:t>
            </a:r>
            <a:r>
              <a:rPr lang="en-US" altLang="zh-CN" sz="2200" i="1" dirty="0" err="1">
                <a:latin typeface="Times" pitchFamily="2" charset="0"/>
              </a:rPr>
              <a:t>Gei</a:t>
            </a:r>
            <a:r>
              <a:rPr lang="en-US" altLang="zh-CN" sz="2200" dirty="0">
                <a:latin typeface="Times" pitchFamily="2" charset="0"/>
              </a:rPr>
              <a:t> construction): those with overt markers and those without.</a:t>
            </a:r>
          </a:p>
        </p:txBody>
      </p:sp>
    </p:spTree>
    <p:extLst>
      <p:ext uri="{BB962C8B-B14F-4D97-AF65-F5344CB8AC3E}">
        <p14:creationId xmlns:p14="http://schemas.microsoft.com/office/powerpoint/2010/main" val="3458136978"/>
      </p:ext>
    </p:extLst>
  </p:cSld>
  <p:clrMapOvr>
    <a:masterClrMapping/>
  </p:clrMapOvr>
  <p:transition spd="slow">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90602"/>
            <a:ext cx="12192000" cy="4524315"/>
          </a:xfrm>
          <a:prstGeom prst="rect">
            <a:avLst/>
          </a:prstGeom>
          <a:noFill/>
        </p:spPr>
        <p:txBody>
          <a:bodyPr wrap="square" rtlCol="0">
            <a:spAutoFit/>
          </a:bodyPr>
          <a:lstStyle/>
          <a:p>
            <a:pPr eaLnBrk="0">
              <a:lnSpc>
                <a:spcPct val="150000"/>
              </a:lnSpc>
            </a:pPr>
            <a:r>
              <a:rPr lang="en-US" altLang="zh-CN" sz="2400" b="1" dirty="0">
                <a:latin typeface="Times New Roman" panose="02020603050405020304" pitchFamily="18" charset="0"/>
                <a:cs typeface="Times New Roman" panose="02020603050405020304" pitchFamily="18" charset="0"/>
              </a:rPr>
              <a:t>Abstract 2 </a:t>
            </a:r>
          </a:p>
          <a:p>
            <a:pPr algn="ctr" eaLnBrk="0">
              <a:lnSpc>
                <a:spcPct val="150000"/>
              </a:lnSpc>
            </a:pPr>
            <a:r>
              <a:rPr lang="zh-CN" altLang="en-US" sz="2400" b="1" dirty="0">
                <a:latin typeface="Times New Roman" panose="02020603050405020304" pitchFamily="18" charset="0"/>
                <a:cs typeface="Times New Roman" panose="02020603050405020304" pitchFamily="18" charset="0"/>
              </a:rPr>
              <a:t>把字句中“给”的句法性质研究 </a:t>
            </a:r>
            <a:endParaRPr lang="en-US" altLang="zh-CN" sz="2400" b="1" dirty="0">
              <a:latin typeface="Times New Roman" panose="02020603050405020304" pitchFamily="18" charset="0"/>
              <a:cs typeface="Times New Roman" panose="02020603050405020304" pitchFamily="18" charset="0"/>
            </a:endParaRPr>
          </a:p>
          <a:p>
            <a:pPr eaLnBrk="0">
              <a:lnSpc>
                <a:spcPct val="150000"/>
              </a:lnSpc>
            </a:pPr>
            <a:r>
              <a:rPr lang="zh-CN" altLang="en-US" sz="2400" dirty="0">
                <a:latin typeface="Times New Roman" panose="02020603050405020304" pitchFamily="18" charset="0"/>
                <a:cs typeface="Times New Roman" panose="02020603050405020304" pitchFamily="18" charset="0"/>
              </a:rPr>
              <a:t>    本文运用 </a:t>
            </a:r>
            <a:r>
              <a:rPr lang="en-US" altLang="zh-CN" sz="2400" dirty="0">
                <a:latin typeface="Times New Roman" panose="02020603050405020304" pitchFamily="18" charset="0"/>
                <a:cs typeface="Times New Roman" panose="02020603050405020304" pitchFamily="18" charset="0"/>
              </a:rPr>
              <a:t>Spencer &amp; </a:t>
            </a:r>
            <a:r>
              <a:rPr lang="en-US" altLang="zh-CN" sz="2400" dirty="0" err="1">
                <a:latin typeface="Times New Roman" panose="02020603050405020304" pitchFamily="18" charset="0"/>
                <a:cs typeface="Times New Roman" panose="02020603050405020304" pitchFamily="18" charset="0"/>
              </a:rPr>
              <a:t>Luís</a:t>
            </a:r>
            <a:r>
              <a:rPr lang="en-US" altLang="zh-CN" sz="2400" dirty="0">
                <a:latin typeface="Times New Roman" panose="02020603050405020304" pitchFamily="18" charset="0"/>
                <a:cs typeface="Times New Roman" panose="02020603050405020304" pitchFamily="18" charset="0"/>
              </a:rPr>
              <a:t>(2012)</a:t>
            </a:r>
            <a:r>
              <a:rPr lang="zh-CN" altLang="en-US" sz="2400" dirty="0">
                <a:latin typeface="Times New Roman" panose="02020603050405020304" pitchFamily="18" charset="0"/>
                <a:cs typeface="Times New Roman" panose="02020603050405020304" pitchFamily="18" charset="0"/>
              </a:rPr>
              <a:t>的典范附缀理论，探讨现代汉语把字句中“给”</a:t>
            </a:r>
            <a:r>
              <a:rPr lang="zh-CN" altLang="en-US" sz="2400" dirty="0" smtClean="0">
                <a:latin typeface="Times New Roman" panose="02020603050405020304" pitchFamily="18" charset="0"/>
                <a:cs typeface="Times New Roman" panose="02020603050405020304" pitchFamily="18" charset="0"/>
              </a:rPr>
              <a:t>的句法</a:t>
            </a:r>
            <a:r>
              <a:rPr lang="zh-CN" altLang="en-US" sz="2400" dirty="0">
                <a:latin typeface="Times New Roman" panose="02020603050405020304" pitchFamily="18" charset="0"/>
                <a:cs typeface="Times New Roman" panose="02020603050405020304" pitchFamily="18" charset="0"/>
              </a:rPr>
              <a:t>性质。研究发现“给”具备典范附缀的所有</a:t>
            </a:r>
            <a:r>
              <a:rPr lang="zh-CN" altLang="en-US" sz="2400" dirty="0" smtClean="0">
                <a:latin typeface="Times New Roman" panose="02020603050405020304" pitchFamily="18" charset="0"/>
                <a:cs typeface="Times New Roman" panose="02020603050405020304" pitchFamily="18" charset="0"/>
              </a:rPr>
              <a:t>特征</a:t>
            </a:r>
            <a:r>
              <a:rPr lang="zh-CN" altLang="en-US" sz="2400" dirty="0">
                <a:latin typeface="Times New Roman" panose="02020603050405020304" pitchFamily="18" charset="0"/>
                <a:cs typeface="Times New Roman" panose="02020603050405020304" pitchFamily="18" charset="0"/>
              </a:rPr>
              <a:t>：</a:t>
            </a:r>
            <a:r>
              <a:rPr lang="zh-CN" altLang="en-US" sz="2400" dirty="0" smtClean="0">
                <a:latin typeface="Times New Roman" panose="02020603050405020304" pitchFamily="18" charset="0"/>
                <a:cs typeface="Times New Roman" panose="02020603050405020304" pitchFamily="18" charset="0"/>
              </a:rPr>
              <a:t>在</a:t>
            </a:r>
            <a:r>
              <a:rPr lang="zh-CN" altLang="en-US" sz="2400" dirty="0">
                <a:latin typeface="Times New Roman" panose="02020603050405020304" pitchFamily="18" charset="0"/>
                <a:cs typeface="Times New Roman" panose="02020603050405020304" pitchFamily="18" charset="0"/>
              </a:rPr>
              <a:t>形式上具有词缀特征，读轻声， 韵律上依赖于宿主，不能独立</a:t>
            </a:r>
            <a:r>
              <a:rPr lang="zh-CN" altLang="en-US" sz="2400" dirty="0" smtClean="0">
                <a:latin typeface="Times New Roman" panose="02020603050405020304" pitchFamily="18" charset="0"/>
                <a:cs typeface="Times New Roman" panose="02020603050405020304" pitchFamily="18" charset="0"/>
              </a:rPr>
              <a:t>存在</a:t>
            </a:r>
            <a:r>
              <a:rPr lang="zh-CN" altLang="en-US" sz="2400" dirty="0">
                <a:latin typeface="Times New Roman" panose="02020603050405020304" pitchFamily="18" charset="0"/>
                <a:cs typeface="Times New Roman" panose="02020603050405020304" pitchFamily="18" charset="0"/>
              </a:rPr>
              <a:t>；</a:t>
            </a:r>
            <a:r>
              <a:rPr lang="zh-CN" altLang="en-US" sz="2400" dirty="0" smtClean="0">
                <a:latin typeface="Times New Roman" panose="02020603050405020304" pitchFamily="18" charset="0"/>
                <a:cs typeface="Times New Roman" panose="02020603050405020304" pitchFamily="18" charset="0"/>
              </a:rPr>
              <a:t>在</a:t>
            </a:r>
            <a:r>
              <a:rPr lang="zh-CN" altLang="en-US" sz="2400" dirty="0">
                <a:latin typeface="Times New Roman" panose="02020603050405020304" pitchFamily="18" charset="0"/>
                <a:cs typeface="Times New Roman" panose="02020603050405020304" pitchFamily="18" charset="0"/>
              </a:rPr>
              <a:t>分布上具有功能词特征，其位置是相对于动词</a:t>
            </a:r>
            <a:r>
              <a:rPr lang="zh-CN" altLang="en-US" sz="2400" dirty="0" smtClean="0">
                <a:latin typeface="Times New Roman" panose="02020603050405020304" pitchFamily="18" charset="0"/>
                <a:cs typeface="Times New Roman" panose="02020603050405020304" pitchFamily="18" charset="0"/>
              </a:rPr>
              <a:t>短语而言</a:t>
            </a:r>
            <a:r>
              <a:rPr lang="zh-CN" altLang="en-US" sz="2400" dirty="0">
                <a:latin typeface="Times New Roman" panose="02020603050405020304" pitchFamily="18" charset="0"/>
                <a:cs typeface="Times New Roman" panose="02020603050405020304" pitchFamily="18" charset="0"/>
              </a:rPr>
              <a:t>的，在辖域上对并列结构取宽域。“给”的功能性特征体现在“给”是逆动化核心词 </a:t>
            </a:r>
            <a:r>
              <a:rPr lang="en-US" altLang="zh-CN" sz="2400" dirty="0" err="1">
                <a:latin typeface="Times New Roman" panose="02020603050405020304" pitchFamily="18" charset="0"/>
                <a:cs typeface="Times New Roman" panose="02020603050405020304" pitchFamily="18" charset="0"/>
              </a:rPr>
              <a:t>Antipassive</a:t>
            </a:r>
            <a:r>
              <a:rPr lang="zh-CN" altLang="en-US" sz="2400" dirty="0">
                <a:latin typeface="Times New Roman" panose="02020603050405020304" pitchFamily="18" charset="0"/>
                <a:cs typeface="Times New Roman" panose="02020603050405020304" pitchFamily="18" charset="0"/>
              </a:rPr>
              <a:t>，是真正的句法标记。现代汉语逆动化</a:t>
            </a:r>
            <a:r>
              <a:rPr lang="zh-CN" altLang="en-US" sz="2400" dirty="0" smtClean="0">
                <a:latin typeface="Times New Roman" panose="02020603050405020304" pitchFamily="18" charset="0"/>
                <a:cs typeface="Times New Roman" panose="02020603050405020304" pitchFamily="18" charset="0"/>
              </a:rPr>
              <a:t>句法（把</a:t>
            </a:r>
            <a:r>
              <a:rPr lang="zh-CN" altLang="en-US" sz="2400" dirty="0">
                <a:latin typeface="Times New Roman" panose="02020603050405020304" pitchFamily="18" charset="0"/>
                <a:cs typeface="Times New Roman" panose="02020603050405020304" pitchFamily="18" charset="0"/>
              </a:rPr>
              <a:t>字句、将字句和给</a:t>
            </a:r>
            <a:r>
              <a:rPr lang="zh-CN" altLang="en-US" sz="2400" dirty="0" smtClean="0">
                <a:latin typeface="Times New Roman" panose="02020603050405020304" pitchFamily="18" charset="0"/>
                <a:cs typeface="Times New Roman" panose="02020603050405020304" pitchFamily="18" charset="0"/>
              </a:rPr>
              <a:t>字句 </a:t>
            </a:r>
            <a:r>
              <a:rPr lang="zh-CN" altLang="en-US" sz="2400" dirty="0">
                <a:latin typeface="Times New Roman" panose="02020603050405020304" pitchFamily="18" charset="0"/>
                <a:cs typeface="Times New Roman" panose="02020603050405020304" pitchFamily="18" charset="0"/>
              </a:rPr>
              <a:t>）</a:t>
            </a:r>
            <a:r>
              <a:rPr lang="zh-CN" altLang="en-US" sz="2400" dirty="0" smtClean="0">
                <a:latin typeface="Times New Roman" panose="02020603050405020304" pitchFamily="18" charset="0"/>
                <a:cs typeface="Times New Roman" panose="02020603050405020304" pitchFamily="18" charset="0"/>
              </a:rPr>
              <a:t>因此有两种</a:t>
            </a:r>
            <a:r>
              <a:rPr lang="zh-CN" altLang="en-US" sz="2400" dirty="0">
                <a:latin typeface="Times New Roman" panose="02020603050405020304" pitchFamily="18" charset="0"/>
                <a:cs typeface="Times New Roman" panose="02020603050405020304" pitchFamily="18" charset="0"/>
              </a:rPr>
              <a:t>：</a:t>
            </a:r>
            <a:r>
              <a:rPr lang="zh-CN" altLang="en-US" sz="2400" dirty="0" smtClean="0">
                <a:latin typeface="Times New Roman" panose="02020603050405020304" pitchFamily="18" charset="0"/>
                <a:cs typeface="Times New Roman" panose="02020603050405020304" pitchFamily="18" charset="0"/>
              </a:rPr>
              <a:t>一</a:t>
            </a:r>
            <a:r>
              <a:rPr lang="zh-CN" altLang="en-US" sz="2400" dirty="0">
                <a:latin typeface="Times New Roman" panose="02020603050405020304" pitchFamily="18" charset="0"/>
                <a:cs typeface="Times New Roman" panose="02020603050405020304" pitchFamily="18" charset="0"/>
              </a:rPr>
              <a:t>种带显性标记，一种带隐性标记。 </a:t>
            </a:r>
          </a:p>
        </p:txBody>
      </p:sp>
    </p:spTree>
    <p:extLst>
      <p:ext uri="{BB962C8B-B14F-4D97-AF65-F5344CB8AC3E}">
        <p14:creationId xmlns:p14="http://schemas.microsoft.com/office/powerpoint/2010/main" val="4087268930"/>
      </p:ext>
    </p:extLst>
  </p:cSld>
  <p:clrMapOvr>
    <a:masterClrMapping/>
  </p:clrMapOvr>
  <p:transition spd="slow" advClick="0" advTm="3000">
    <p:push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92865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Read the following abstracts from the Journal “Foreign Language Teaching and Research”, and comment on the language of these abstracts using the techniques mentioned in this chapter.</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779927"/>
            <a:ext cx="12192000" cy="4154984"/>
          </a:xfrm>
          <a:prstGeom prst="rect">
            <a:avLst/>
          </a:prstGeom>
        </p:spPr>
        <p:txBody>
          <a:bodyPr wrap="square">
            <a:spAutoFit/>
          </a:bodyPr>
          <a:lstStyle/>
          <a:p>
            <a:r>
              <a:rPr lang="en-US" altLang="zh-CN" sz="2200" dirty="0">
                <a:latin typeface="Times" pitchFamily="2" charset="0"/>
              </a:rPr>
              <a:t>Abstract 3</a:t>
            </a:r>
          </a:p>
          <a:p>
            <a:endParaRPr lang="en-US" altLang="zh-CN" sz="2200" dirty="0">
              <a:latin typeface="Times" pitchFamily="2" charset="0"/>
            </a:endParaRPr>
          </a:p>
          <a:p>
            <a:pPr algn="ctr"/>
            <a:r>
              <a:rPr lang="en-US" altLang="zh-CN" sz="2200" b="1" dirty="0">
                <a:latin typeface="Times" pitchFamily="2" charset="0"/>
              </a:rPr>
              <a:t>A Semantic Reclassification of the Broad Adversative Relations and </a:t>
            </a:r>
          </a:p>
          <a:p>
            <a:pPr algn="ctr"/>
            <a:r>
              <a:rPr lang="en-US" altLang="zh-CN" sz="2200" b="1" dirty="0">
                <a:latin typeface="Times" pitchFamily="2" charset="0"/>
              </a:rPr>
              <a:t>Its Syntax Check: Exemplified by Chinese and English </a:t>
            </a:r>
          </a:p>
          <a:p>
            <a:pPr algn="ctr"/>
            <a:endParaRPr lang="en-US" altLang="zh-CN" sz="2200" b="1" dirty="0">
              <a:latin typeface="Times" pitchFamily="2" charset="0"/>
            </a:endParaRPr>
          </a:p>
          <a:p>
            <a:pPr algn="just"/>
            <a:r>
              <a:rPr lang="zh-CN" altLang="en-US" sz="2200" dirty="0">
                <a:latin typeface="Times" pitchFamily="2" charset="0"/>
              </a:rPr>
              <a:t>    </a:t>
            </a:r>
            <a:r>
              <a:rPr lang="en-US" altLang="zh-CN" sz="2200" dirty="0">
                <a:latin typeface="Times" pitchFamily="2" charset="0"/>
              </a:rPr>
              <a:t>Adversativity is a universal semantic category across all languages. In light of the insufficiency and the indistinct boundary of different semantic categories of adversative relations in previous studies, we endeavor to reclassify adversative relations based on Chinese and English in accordance with the semantic cohesive relations into six types and elaborately defined them according to their differences in the three-dimension relationship, i.e. the logic-psychology-events relationship. In addition, we conduct a syntactic check of each type through “conversion”. This study is intended to provide a feasible approach to the research on the adversative meaning.</a:t>
            </a:r>
          </a:p>
        </p:txBody>
      </p:sp>
    </p:spTree>
    <p:extLst>
      <p:ext uri="{BB962C8B-B14F-4D97-AF65-F5344CB8AC3E}">
        <p14:creationId xmlns:p14="http://schemas.microsoft.com/office/powerpoint/2010/main" val="1829494833"/>
      </p:ext>
    </p:extLst>
  </p:cSld>
  <p:clrMapOvr>
    <a:masterClrMapping/>
  </p:clrMapOvr>
  <p:transition spd="slow">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90602"/>
            <a:ext cx="12192000" cy="3416320"/>
          </a:xfrm>
          <a:prstGeom prst="rect">
            <a:avLst/>
          </a:prstGeom>
          <a:noFill/>
        </p:spPr>
        <p:txBody>
          <a:bodyPr wrap="square" rtlCol="0">
            <a:spAutoFit/>
          </a:bodyPr>
          <a:lstStyle/>
          <a:p>
            <a:pPr eaLnBrk="0">
              <a:lnSpc>
                <a:spcPct val="150000"/>
              </a:lnSpc>
            </a:pPr>
            <a:r>
              <a:rPr lang="en-US" altLang="zh-CN" sz="2400" b="1" dirty="0">
                <a:latin typeface="Times New Roman" panose="02020603050405020304" pitchFamily="18" charset="0"/>
                <a:cs typeface="Times New Roman" panose="02020603050405020304" pitchFamily="18" charset="0"/>
              </a:rPr>
              <a:t>Abstract 3 </a:t>
            </a:r>
          </a:p>
          <a:p>
            <a:pPr algn="ctr" eaLnBrk="0">
              <a:lnSpc>
                <a:spcPct val="150000"/>
              </a:lnSpc>
            </a:pPr>
            <a:r>
              <a:rPr lang="zh-CN" altLang="en-US" sz="2400" b="1" dirty="0">
                <a:latin typeface="Times New Roman" panose="02020603050405020304" pitchFamily="18" charset="0"/>
                <a:cs typeface="Times New Roman" panose="02020603050405020304" pitchFamily="18" charset="0"/>
              </a:rPr>
              <a:t>广义转折关系的语义新分类与句法</a:t>
            </a:r>
            <a:r>
              <a:rPr lang="zh-CN" altLang="en-US" sz="2400" b="1" dirty="0" smtClean="0">
                <a:latin typeface="Times New Roman" panose="02020603050405020304" pitchFamily="18" charset="0"/>
                <a:cs typeface="Times New Roman" panose="02020603050405020304" pitchFamily="18" charset="0"/>
              </a:rPr>
              <a:t>验证</a:t>
            </a:r>
            <a:r>
              <a:rPr lang="zh-CN" altLang="en-US" sz="2400" b="1" dirty="0">
                <a:latin typeface="Times New Roman" panose="02020603050405020304" pitchFamily="18" charset="0"/>
                <a:cs typeface="Times New Roman" panose="02020603050405020304" pitchFamily="18" charset="0"/>
              </a:rPr>
              <a:t>：</a:t>
            </a:r>
            <a:r>
              <a:rPr lang="zh-CN" altLang="en-US" sz="2400" b="1" dirty="0" smtClean="0">
                <a:latin typeface="Times New Roman" panose="02020603050405020304" pitchFamily="18" charset="0"/>
                <a:cs typeface="Times New Roman" panose="02020603050405020304" pitchFamily="18" charset="0"/>
              </a:rPr>
              <a:t>以</a:t>
            </a:r>
            <a:r>
              <a:rPr lang="zh-CN" altLang="en-US" sz="2400" b="1" dirty="0">
                <a:latin typeface="Times New Roman" panose="02020603050405020304" pitchFamily="18" charset="0"/>
                <a:cs typeface="Times New Roman" panose="02020603050405020304" pitchFamily="18" charset="0"/>
              </a:rPr>
              <a:t>汉语、英语为例 </a:t>
            </a:r>
            <a:endParaRPr lang="en-US" altLang="zh-CN" sz="2400" b="1" dirty="0">
              <a:latin typeface="Times New Roman" panose="02020603050405020304" pitchFamily="18" charset="0"/>
              <a:cs typeface="Times New Roman" panose="02020603050405020304" pitchFamily="18" charset="0"/>
            </a:endParaRPr>
          </a:p>
          <a:p>
            <a:pPr eaLnBrk="0">
              <a:lnSpc>
                <a:spcPct val="150000"/>
              </a:lnSpc>
            </a:pPr>
            <a:r>
              <a:rPr lang="zh-CN" altLang="en-US" sz="2400" dirty="0">
                <a:latin typeface="Times New Roman" panose="02020603050405020304" pitchFamily="18" charset="0"/>
                <a:cs typeface="Times New Roman" panose="02020603050405020304" pitchFamily="18" charset="0"/>
              </a:rPr>
              <a:t>    “转折”是人类语言的一个普遍语义范畴。前人研究中有关转折关系的语义分类</a:t>
            </a:r>
            <a:r>
              <a:rPr lang="zh-CN" altLang="en-US" sz="2400" dirty="0" smtClean="0">
                <a:latin typeface="Times New Roman" panose="02020603050405020304" pitchFamily="18" charset="0"/>
                <a:cs typeface="Times New Roman" panose="02020603050405020304" pitchFamily="18" charset="0"/>
              </a:rPr>
              <a:t>存在</a:t>
            </a:r>
            <a:r>
              <a:rPr lang="zh-CN" altLang="en-US" sz="2400" dirty="0">
                <a:latin typeface="Times New Roman" panose="02020603050405020304" pitchFamily="18" charset="0"/>
                <a:cs typeface="Times New Roman" panose="02020603050405020304" pitchFamily="18" charset="0"/>
              </a:rPr>
              <a:t>不够全面和界定不清的问题，本文以汉英两种语言为例，根据前后语义衔接关系，将转折关系重新分为六类，并结合逻辑、心理、事理关系的三维视角，对各类别进行系统界定</a:t>
            </a:r>
            <a:r>
              <a:rPr lang="zh-CN" altLang="en-US" sz="2400" dirty="0" smtClean="0">
                <a:latin typeface="Times New Roman" panose="02020603050405020304" pitchFamily="18" charset="0"/>
                <a:cs typeface="Times New Roman" panose="02020603050405020304" pitchFamily="18" charset="0"/>
              </a:rPr>
              <a:t>，采用</a:t>
            </a:r>
            <a:r>
              <a:rPr lang="zh-CN" altLang="en-US" sz="2400" dirty="0">
                <a:latin typeface="Times New Roman" panose="02020603050405020304" pitchFamily="18" charset="0"/>
                <a:cs typeface="Times New Roman" panose="02020603050405020304" pitchFamily="18" charset="0"/>
              </a:rPr>
              <a:t>转换法对其加以验证。本研究旨在为“转折”语义研究提供一种更为切实可行的思路。 </a:t>
            </a:r>
          </a:p>
        </p:txBody>
      </p:sp>
    </p:spTree>
    <p:extLst>
      <p:ext uri="{BB962C8B-B14F-4D97-AF65-F5344CB8AC3E}">
        <p14:creationId xmlns:p14="http://schemas.microsoft.com/office/powerpoint/2010/main" val="1940363034"/>
      </p:ext>
    </p:extLst>
  </p:cSld>
  <p:clrMapOvr>
    <a:masterClrMapping/>
  </p:clrMapOvr>
  <p:transition spd="slow" advClick="0" advTm="3000">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92865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Read the following abstracts from the Journal “Foreign Language Teaching and Research”, and comment on the language of these abstracts using the techniques mentioned in this chapter.</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779927"/>
            <a:ext cx="12192000" cy="3816429"/>
          </a:xfrm>
          <a:prstGeom prst="rect">
            <a:avLst/>
          </a:prstGeom>
        </p:spPr>
        <p:txBody>
          <a:bodyPr wrap="square">
            <a:spAutoFit/>
          </a:bodyPr>
          <a:lstStyle/>
          <a:p>
            <a:r>
              <a:rPr lang="en-US" altLang="zh-CN" sz="2200" dirty="0">
                <a:latin typeface="Times" pitchFamily="2" charset="0"/>
              </a:rPr>
              <a:t>Abstract 4</a:t>
            </a:r>
          </a:p>
          <a:p>
            <a:endParaRPr lang="en-US" altLang="zh-CN" sz="2200" dirty="0">
              <a:latin typeface="Times" pitchFamily="2" charset="0"/>
            </a:endParaRPr>
          </a:p>
          <a:p>
            <a:pPr algn="ctr"/>
            <a:r>
              <a:rPr lang="en-US" altLang="zh-CN" sz="2200" b="1" dirty="0">
                <a:latin typeface="Times" pitchFamily="2" charset="0"/>
              </a:rPr>
              <a:t>Chinese EFL Learners’ Acquisition of the English Dative Alternation</a:t>
            </a:r>
          </a:p>
          <a:p>
            <a:pPr algn="ctr"/>
            <a:endParaRPr lang="en-US" altLang="zh-CN" sz="2200" b="1" dirty="0">
              <a:latin typeface="Times" pitchFamily="2" charset="0"/>
            </a:endParaRPr>
          </a:p>
          <a:p>
            <a:pPr algn="just"/>
            <a:r>
              <a:rPr lang="zh-CN" altLang="en-US" sz="2200" dirty="0">
                <a:latin typeface="Times" pitchFamily="2" charset="0"/>
              </a:rPr>
              <a:t>    </a:t>
            </a:r>
            <a:r>
              <a:rPr lang="en-US" altLang="zh-CN" sz="2200" dirty="0">
                <a:latin typeface="Times" pitchFamily="2" charset="0"/>
              </a:rPr>
              <a:t>The present study investigates Chinese EFL learners’ acquisition of the narrow-range constraints on English dative alternation focusing on the effects of semantics, frequency and transfer. The experimental results indicate that the acquisition parallels to the general target language proficiency, with constant PO (prepositional-object dative construction) bias and L1 transfer. The verbal semantic typicality promotes the acquisition of semantic constraints but blocks the acquisition of </a:t>
            </a:r>
            <a:r>
              <a:rPr lang="en-US" altLang="zh-CN" sz="2200" dirty="0" err="1">
                <a:latin typeface="Times" pitchFamily="2" charset="0"/>
              </a:rPr>
              <a:t>morphonological</a:t>
            </a:r>
            <a:r>
              <a:rPr lang="en-US" altLang="zh-CN" sz="2200" dirty="0">
                <a:latin typeface="Times" pitchFamily="2" charset="0"/>
              </a:rPr>
              <a:t> constraint. The raw frequency fosters the acquisition of the untypical verbs, </a:t>
            </a:r>
            <a:r>
              <a:rPr lang="en-US" altLang="zh-CN" sz="2200" dirty="0" err="1">
                <a:latin typeface="Times" pitchFamily="2" charset="0"/>
              </a:rPr>
              <a:t>favours</a:t>
            </a:r>
            <a:r>
              <a:rPr lang="en-US" altLang="zh-CN" sz="2200" dirty="0">
                <a:latin typeface="Times" pitchFamily="2" charset="0"/>
              </a:rPr>
              <a:t> the less proficient learners, and also regulates the effects of the relative preemption.</a:t>
            </a:r>
          </a:p>
        </p:txBody>
      </p:sp>
    </p:spTree>
    <p:extLst>
      <p:ext uri="{BB962C8B-B14F-4D97-AF65-F5344CB8AC3E}">
        <p14:creationId xmlns:p14="http://schemas.microsoft.com/office/powerpoint/2010/main" val="1096280895"/>
      </p:ext>
    </p:extLst>
  </p:cSld>
  <p:clrMapOvr>
    <a:masterClrMapping/>
  </p:clrMapOvr>
  <p:transition spd="slow">
    <p:push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90602"/>
            <a:ext cx="12192000" cy="3970318"/>
          </a:xfrm>
          <a:prstGeom prst="rect">
            <a:avLst/>
          </a:prstGeom>
          <a:noFill/>
        </p:spPr>
        <p:txBody>
          <a:bodyPr wrap="square" rtlCol="0">
            <a:spAutoFit/>
          </a:bodyPr>
          <a:lstStyle/>
          <a:p>
            <a:pPr eaLnBrk="0">
              <a:lnSpc>
                <a:spcPct val="150000"/>
              </a:lnSpc>
            </a:pPr>
            <a:r>
              <a:rPr lang="en-US" altLang="zh-CN" sz="2400" b="1" dirty="0">
                <a:latin typeface="Times New Roman" panose="02020603050405020304" pitchFamily="18" charset="0"/>
                <a:cs typeface="Times New Roman" panose="02020603050405020304" pitchFamily="18" charset="0"/>
              </a:rPr>
              <a:t>Abstract 4 </a:t>
            </a:r>
          </a:p>
          <a:p>
            <a:pPr algn="ctr" eaLnBrk="0">
              <a:lnSpc>
                <a:spcPct val="150000"/>
              </a:lnSpc>
            </a:pPr>
            <a:r>
              <a:rPr lang="zh-CN" altLang="en-US" sz="2400" b="1" dirty="0">
                <a:latin typeface="Times New Roman" panose="02020603050405020304" pitchFamily="18" charset="0"/>
                <a:cs typeface="Times New Roman" panose="02020603050405020304" pitchFamily="18" charset="0"/>
              </a:rPr>
              <a:t>中国英语学习者对英语与格转换的习得研究 </a:t>
            </a:r>
            <a:endParaRPr lang="en-US" altLang="zh-CN" sz="2400" b="1" dirty="0">
              <a:latin typeface="Times New Roman" panose="02020603050405020304" pitchFamily="18" charset="0"/>
              <a:cs typeface="Times New Roman" panose="02020603050405020304" pitchFamily="18" charset="0"/>
            </a:endParaRPr>
          </a:p>
          <a:p>
            <a:pPr eaLnBrk="0">
              <a:lnSpc>
                <a:spcPct val="150000"/>
              </a:lnSpc>
            </a:pPr>
            <a:r>
              <a:rPr lang="zh-CN" altLang="en-US" sz="2400" dirty="0">
                <a:latin typeface="Times New Roman" panose="02020603050405020304" pitchFamily="18" charset="0"/>
                <a:cs typeface="Times New Roman" panose="02020603050405020304" pitchFamily="18" charset="0"/>
              </a:rPr>
              <a:t>    本研究考察中国英语学习者对英语与格转换狭域限制的习得情况，并分析和探讨了</a:t>
            </a:r>
            <a:r>
              <a:rPr lang="zh-CN" altLang="en-US" sz="2400" dirty="0" smtClean="0">
                <a:latin typeface="Times New Roman" panose="02020603050405020304" pitchFamily="18" charset="0"/>
                <a:cs typeface="Times New Roman" panose="02020603050405020304" pitchFamily="18" charset="0"/>
              </a:rPr>
              <a:t>语义</a:t>
            </a:r>
            <a:r>
              <a:rPr lang="zh-CN" altLang="en-US" sz="2400" dirty="0">
                <a:latin typeface="Times New Roman" panose="02020603050405020304" pitchFamily="18" charset="0"/>
                <a:cs typeface="Times New Roman" panose="02020603050405020304" pitchFamily="18" charset="0"/>
              </a:rPr>
              <a:t>、频率和迁移三大因素。结果</a:t>
            </a:r>
            <a:r>
              <a:rPr lang="zh-CN" altLang="en-US" sz="2400" dirty="0" smtClean="0">
                <a:latin typeface="Times New Roman" panose="02020603050405020304" pitchFamily="18" charset="0"/>
                <a:cs typeface="Times New Roman" panose="02020603050405020304" pitchFamily="18" charset="0"/>
              </a:rPr>
              <a:t>显示</a:t>
            </a:r>
            <a:r>
              <a:rPr lang="zh-CN" altLang="en-US" sz="2400" dirty="0">
                <a:latin typeface="Times New Roman" panose="02020603050405020304" pitchFamily="18" charset="0"/>
                <a:cs typeface="Times New Roman" panose="02020603050405020304" pitchFamily="18" charset="0"/>
              </a:rPr>
              <a:t>：</a:t>
            </a:r>
            <a:r>
              <a:rPr lang="zh-CN" altLang="en-US" sz="2400" dirty="0" smtClean="0">
                <a:latin typeface="Times New Roman" panose="02020603050405020304" pitchFamily="18" charset="0"/>
                <a:cs typeface="Times New Roman" panose="02020603050405020304" pitchFamily="18" charset="0"/>
              </a:rPr>
              <a:t>习得</a:t>
            </a:r>
            <a:r>
              <a:rPr lang="zh-CN" altLang="en-US" sz="2400" dirty="0">
                <a:latin typeface="Times New Roman" panose="02020603050405020304" pitchFamily="18" charset="0"/>
                <a:cs typeface="Times New Roman" panose="02020603050405020304" pitchFamily="18" charset="0"/>
              </a:rPr>
              <a:t>与英语水平同步发展，对狭域语义和形态音位限制的敏感度会逐步提高，但始终存在介宾与格结构偏向和母语迁移。动词的典型性</a:t>
            </a:r>
            <a:r>
              <a:rPr lang="zh-CN" altLang="en-US" sz="2400" dirty="0" smtClean="0">
                <a:latin typeface="Times New Roman" panose="02020603050405020304" pitchFamily="18" charset="0"/>
                <a:cs typeface="Times New Roman" panose="02020603050405020304" pitchFamily="18" charset="0"/>
              </a:rPr>
              <a:t>有益于</a:t>
            </a:r>
            <a:r>
              <a:rPr lang="zh-CN" altLang="en-US" sz="2400" dirty="0">
                <a:latin typeface="Times New Roman" panose="02020603050405020304" pitchFamily="18" charset="0"/>
                <a:cs typeface="Times New Roman" panose="02020603050405020304" pitchFamily="18" charset="0"/>
              </a:rPr>
              <a:t>语义限制习得，却有碍于形态音位限制习得。频率对非典型动词和低水平学习者的</a:t>
            </a:r>
            <a:r>
              <a:rPr lang="zh-CN" altLang="en-US" sz="2400" dirty="0" smtClean="0">
                <a:latin typeface="Times New Roman" panose="02020603050405020304" pitchFamily="18" charset="0"/>
                <a:cs typeface="Times New Roman" panose="02020603050405020304" pitchFamily="18" charset="0"/>
              </a:rPr>
              <a:t>作用更</a:t>
            </a:r>
            <a:r>
              <a:rPr lang="zh-CN" altLang="en-US" sz="2400" dirty="0">
                <a:latin typeface="Times New Roman" panose="02020603050405020304" pitchFamily="18" charset="0"/>
                <a:cs typeface="Times New Roman" panose="02020603050405020304" pitchFamily="18" charset="0"/>
              </a:rPr>
              <a:t>明显，且对相对前摄的双边作用的方向和大小具有调节功能。 </a:t>
            </a:r>
          </a:p>
        </p:txBody>
      </p:sp>
    </p:spTree>
    <p:extLst>
      <p:ext uri="{BB962C8B-B14F-4D97-AF65-F5344CB8AC3E}">
        <p14:creationId xmlns:p14="http://schemas.microsoft.com/office/powerpoint/2010/main" val="526423774"/>
      </p:ext>
    </p:extLst>
  </p:cSld>
  <p:clrMapOvr>
    <a:masterClrMapping/>
  </p:clrMapOvr>
  <p:transition spd="slow" advClick="0" advTm="3000">
    <p:push di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92865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Read the following abstracts from the Journal “Foreign Language Teaching and Research”, and comment on the language of these abstracts using the techniques mentioned in this chapter.</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1779927"/>
            <a:ext cx="12192000" cy="4493538"/>
          </a:xfrm>
          <a:prstGeom prst="rect">
            <a:avLst/>
          </a:prstGeom>
        </p:spPr>
        <p:txBody>
          <a:bodyPr wrap="square">
            <a:spAutoFit/>
          </a:bodyPr>
          <a:lstStyle/>
          <a:p>
            <a:r>
              <a:rPr lang="en-US" altLang="zh-CN" sz="2200" dirty="0">
                <a:latin typeface="Times" pitchFamily="2" charset="0"/>
              </a:rPr>
              <a:t>Abstract 5</a:t>
            </a:r>
          </a:p>
          <a:p>
            <a:endParaRPr lang="en-US" altLang="zh-CN" sz="2200" dirty="0">
              <a:latin typeface="Times" pitchFamily="2" charset="0"/>
            </a:endParaRPr>
          </a:p>
          <a:p>
            <a:pPr algn="ctr"/>
            <a:r>
              <a:rPr lang="en-US" altLang="zh-CN" sz="2200" b="1" dirty="0">
                <a:latin typeface="Times" pitchFamily="2" charset="0"/>
              </a:rPr>
              <a:t>A New Understanding of Argument on </a:t>
            </a:r>
            <a:r>
              <a:rPr lang="en-US" altLang="zh-CN" sz="2200" b="1" dirty="0" err="1">
                <a:latin typeface="Times" pitchFamily="2" charset="0"/>
              </a:rPr>
              <a:t>Referentialism</a:t>
            </a:r>
            <a:r>
              <a:rPr lang="en-US" altLang="zh-CN" sz="2200" b="1" dirty="0">
                <a:latin typeface="Times" pitchFamily="2" charset="0"/>
              </a:rPr>
              <a:t>: Metonymy View</a:t>
            </a:r>
          </a:p>
          <a:p>
            <a:pPr algn="ctr"/>
            <a:endParaRPr lang="en-US" altLang="zh-CN" sz="2200" b="1" dirty="0">
              <a:latin typeface="Times" pitchFamily="2" charset="0"/>
            </a:endParaRPr>
          </a:p>
          <a:p>
            <a:pPr algn="just"/>
            <a:r>
              <a:rPr lang="zh-CN" altLang="en-US" sz="2200" dirty="0">
                <a:latin typeface="Times" pitchFamily="2" charset="0"/>
              </a:rPr>
              <a:t>    </a:t>
            </a:r>
            <a:r>
              <a:rPr lang="en-US" altLang="zh-CN" sz="2200" dirty="0">
                <a:latin typeface="Times" pitchFamily="2" charset="0"/>
              </a:rPr>
              <a:t>There has been a prolonged argument on “</a:t>
            </a:r>
            <a:r>
              <a:rPr lang="en-US" altLang="zh-CN" sz="2200" dirty="0" err="1" smtClean="0">
                <a:latin typeface="Times" pitchFamily="2" charset="0"/>
              </a:rPr>
              <a:t>Referentialism</a:t>
            </a:r>
            <a:r>
              <a:rPr lang="en-US" altLang="zh-CN" sz="2200" dirty="0" smtClean="0">
                <a:latin typeface="Times" pitchFamily="2" charset="0"/>
              </a:rPr>
              <a:t>” </a:t>
            </a:r>
            <a:r>
              <a:rPr lang="en-US" altLang="zh-CN" sz="2200" dirty="0">
                <a:latin typeface="Times" pitchFamily="2" charset="0"/>
              </a:rPr>
              <a:t>in the Circle of Philosophy of Language in the 20th Century. The school represented by Frege, Russell, Wittgenstein, Searle etc., adheres to the semantic viewpoint for proper names, and thinks that they have both extension and intension, with its intension being “sense” or “description”. While the other school represented by Strawson, Donnellan, </a:t>
            </a:r>
            <a:r>
              <a:rPr lang="en-US" altLang="zh-CN" sz="2200" dirty="0" err="1">
                <a:latin typeface="Times" pitchFamily="2" charset="0"/>
              </a:rPr>
              <a:t>Kripke</a:t>
            </a:r>
            <a:r>
              <a:rPr lang="en-US" altLang="zh-CN" sz="2200" dirty="0">
                <a:latin typeface="Times" pitchFamily="2" charset="0"/>
              </a:rPr>
              <a:t>, Putnam etc., adheres to the pragmatic viewpoint with main interest in their practical use, and thinks that proper names have only extension, but no intension. Their </a:t>
            </a:r>
            <a:r>
              <a:rPr lang="en-US" altLang="zh-CN" sz="2200" dirty="0" err="1">
                <a:latin typeface="Times" pitchFamily="2" charset="0"/>
              </a:rPr>
              <a:t>analysing</a:t>
            </a:r>
            <a:r>
              <a:rPr lang="en-US" altLang="zh-CN" sz="2200" dirty="0">
                <a:latin typeface="Times" pitchFamily="2" charset="0"/>
              </a:rPr>
              <a:t> methodology and meaning exposition have profound significance for the semantic study in our foreign language circle. The present paper, based on Embodied Philosophy and Cognitive Linguistics, has proposed “Metonymy View for Naming”, in the hope of offering a unified explanation for the two schools.</a:t>
            </a:r>
          </a:p>
        </p:txBody>
      </p:sp>
    </p:spTree>
    <p:extLst>
      <p:ext uri="{BB962C8B-B14F-4D97-AF65-F5344CB8AC3E}">
        <p14:creationId xmlns:p14="http://schemas.microsoft.com/office/powerpoint/2010/main" val="2751672122"/>
      </p:ext>
    </p:extLst>
  </p:cSld>
  <p:clrMapOvr>
    <a:masterClrMapping/>
  </p:clrMapOvr>
  <p:transition spd="slow">
    <p:push di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181308" y="1075662"/>
            <a:ext cx="11972260" cy="5078313"/>
          </a:xfrm>
          <a:prstGeom prst="rect">
            <a:avLst/>
          </a:prstGeom>
          <a:noFill/>
        </p:spPr>
        <p:txBody>
          <a:bodyPr wrap="square" rtlCol="0">
            <a:spAutoFit/>
          </a:bodyPr>
          <a:lstStyle/>
          <a:p>
            <a:pPr eaLnBrk="0">
              <a:lnSpc>
                <a:spcPct val="150000"/>
              </a:lnSpc>
            </a:pPr>
            <a:r>
              <a:rPr lang="en-US" altLang="zh-CN" sz="2400" b="1" dirty="0">
                <a:latin typeface="Times New Roman" panose="02020603050405020304" pitchFamily="18" charset="0"/>
                <a:cs typeface="Times New Roman" panose="02020603050405020304" pitchFamily="18" charset="0"/>
              </a:rPr>
              <a:t>Abstract 5 </a:t>
            </a:r>
          </a:p>
          <a:p>
            <a:pPr algn="ctr" eaLnBrk="0">
              <a:lnSpc>
                <a:spcPct val="150000"/>
              </a:lnSpc>
            </a:pPr>
            <a:r>
              <a:rPr lang="zh-CN" altLang="en-US" sz="2400" b="1" dirty="0">
                <a:latin typeface="Times New Roman" panose="02020603050405020304" pitchFamily="18" charset="0"/>
                <a:cs typeface="Times New Roman" panose="02020603050405020304" pitchFamily="18" charset="0"/>
              </a:rPr>
              <a:t>指称之争新</a:t>
            </a:r>
            <a:r>
              <a:rPr lang="zh-CN" altLang="en-US" sz="2400" b="1" dirty="0" smtClean="0">
                <a:latin typeface="Times New Roman" panose="02020603050405020304" pitchFamily="18" charset="0"/>
                <a:cs typeface="Times New Roman" panose="02020603050405020304" pitchFamily="18" charset="0"/>
              </a:rPr>
              <a:t>解读</a:t>
            </a:r>
            <a:r>
              <a:rPr lang="zh-CN" altLang="en-US" sz="2400" b="1" dirty="0">
                <a:latin typeface="Times New Roman" panose="02020603050405020304" pitchFamily="18" charset="0"/>
                <a:cs typeface="Times New Roman" panose="02020603050405020304" pitchFamily="18" charset="0"/>
              </a:rPr>
              <a:t>：</a:t>
            </a:r>
            <a:r>
              <a:rPr lang="zh-CN" altLang="en-US" sz="2400" b="1" dirty="0" smtClean="0">
                <a:latin typeface="Times New Roman" panose="02020603050405020304" pitchFamily="18" charset="0"/>
                <a:cs typeface="Times New Roman" panose="02020603050405020304" pitchFamily="18" charset="0"/>
              </a:rPr>
              <a:t>转</a:t>
            </a:r>
            <a:r>
              <a:rPr lang="zh-CN" altLang="en-US" sz="2400" b="1" dirty="0">
                <a:latin typeface="Times New Roman" panose="02020603050405020304" pitchFamily="18" charset="0"/>
                <a:cs typeface="Times New Roman" panose="02020603050405020304" pitchFamily="18" charset="0"/>
              </a:rPr>
              <a:t>喻论 </a:t>
            </a:r>
          </a:p>
          <a:p>
            <a:pPr eaLnBrk="0">
              <a:lnSpc>
                <a:spcPct val="150000"/>
              </a:lnSpc>
            </a:pP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世纪的语言哲学界围绕“指称论”展开了旷日持久的争论。以 </a:t>
            </a:r>
            <a:r>
              <a:rPr lang="en-US" altLang="zh-CN" sz="2400" dirty="0">
                <a:latin typeface="Times New Roman" panose="02020603050405020304" pitchFamily="18" charset="0"/>
                <a:cs typeface="Times New Roman" panose="02020603050405020304" pitchFamily="18" charset="0"/>
              </a:rPr>
              <a:t>Frege</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Russell</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Wittgenstein</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Searle </a:t>
            </a:r>
            <a:r>
              <a:rPr lang="zh-CN" altLang="en-US" sz="2400" dirty="0">
                <a:latin typeface="Times New Roman" panose="02020603050405020304" pitchFamily="18" charset="0"/>
                <a:cs typeface="Times New Roman" panose="02020603050405020304" pitchFamily="18" charset="0"/>
              </a:rPr>
              <a:t>等为代表的一方</a:t>
            </a:r>
            <a:r>
              <a:rPr lang="zh-CN" altLang="en-US" sz="2400" dirty="0" smtClean="0">
                <a:latin typeface="Times New Roman" panose="02020603050405020304" pitchFamily="18" charset="0"/>
                <a:cs typeface="Times New Roman" panose="02020603050405020304" pitchFamily="18" charset="0"/>
              </a:rPr>
              <a:t>认为</a:t>
            </a:r>
            <a:r>
              <a:rPr lang="zh-CN" altLang="en-US" sz="2400" dirty="0">
                <a:latin typeface="Times New Roman" panose="02020603050405020304" pitchFamily="18" charset="0"/>
                <a:cs typeface="Times New Roman" panose="02020603050405020304" pitchFamily="18" charset="0"/>
              </a:rPr>
              <a:t>：</a:t>
            </a:r>
            <a:r>
              <a:rPr lang="zh-CN" altLang="en-US" sz="2400" dirty="0" smtClean="0">
                <a:latin typeface="Times New Roman" panose="02020603050405020304" pitchFamily="18" charset="0"/>
                <a:cs typeface="Times New Roman" panose="02020603050405020304" pitchFamily="18" charset="0"/>
              </a:rPr>
              <a:t>专名</a:t>
            </a:r>
            <a:r>
              <a:rPr lang="zh-CN" altLang="en-US" sz="2400" dirty="0">
                <a:latin typeface="Times New Roman" panose="02020603050405020304" pitchFamily="18" charset="0"/>
                <a:cs typeface="Times New Roman" panose="02020603050405020304" pitchFamily="18" charset="0"/>
              </a:rPr>
              <a:t>既有外延也有内涵，其内涵为“涵义”</a:t>
            </a:r>
            <a:r>
              <a:rPr lang="en-US" altLang="zh-CN" sz="2400" dirty="0">
                <a:latin typeface="Times New Roman" panose="02020603050405020304" pitchFamily="18" charset="0"/>
                <a:cs typeface="Times New Roman" panose="02020603050405020304" pitchFamily="18" charset="0"/>
              </a:rPr>
              <a:t>(sense) </a:t>
            </a:r>
            <a:r>
              <a:rPr lang="zh-CN" altLang="en-US" sz="2400" dirty="0">
                <a:latin typeface="Times New Roman" panose="02020603050405020304" pitchFamily="18" charset="0"/>
                <a:cs typeface="Times New Roman" panose="02020603050405020304" pitchFamily="18" charset="0"/>
              </a:rPr>
              <a:t>或“摹状语”</a:t>
            </a:r>
            <a:r>
              <a:rPr lang="en-US" altLang="zh-CN" sz="2400" dirty="0">
                <a:latin typeface="Times New Roman" panose="02020603050405020304" pitchFamily="18" charset="0"/>
                <a:cs typeface="Times New Roman" panose="02020603050405020304" pitchFamily="18" charset="0"/>
              </a:rPr>
              <a:t>(description)</a:t>
            </a:r>
            <a:r>
              <a:rPr lang="zh-CN" altLang="en-US" sz="2400" dirty="0">
                <a:latin typeface="Times New Roman" panose="02020603050405020304" pitchFamily="18" charset="0"/>
                <a:cs typeface="Times New Roman" panose="02020603050405020304" pitchFamily="18" charset="0"/>
              </a:rPr>
              <a:t>，坚持从语义学角度论述</a:t>
            </a:r>
            <a:r>
              <a:rPr lang="zh-CN" altLang="en-US" sz="2400" dirty="0" smtClean="0">
                <a:latin typeface="Times New Roman" panose="02020603050405020304" pitchFamily="18" charset="0"/>
                <a:cs typeface="Times New Roman" panose="02020603050405020304" pitchFamily="18" charset="0"/>
              </a:rPr>
              <a:t>专名</a:t>
            </a:r>
            <a:r>
              <a:rPr lang="zh-CN" altLang="en-US" sz="2400" dirty="0">
                <a:latin typeface="Times New Roman" panose="02020603050405020304" pitchFamily="18" charset="0"/>
                <a:cs typeface="Times New Roman" panose="02020603050405020304" pitchFamily="18" charset="0"/>
              </a:rPr>
              <a:t>；</a:t>
            </a:r>
            <a:r>
              <a:rPr lang="zh-CN" altLang="en-US" sz="2400" dirty="0" smtClean="0">
                <a:latin typeface="Times New Roman" panose="02020603050405020304" pitchFamily="18" charset="0"/>
                <a:cs typeface="Times New Roman" panose="02020603050405020304" pitchFamily="18" charset="0"/>
              </a:rPr>
              <a:t>以 </a:t>
            </a:r>
            <a:r>
              <a:rPr lang="en-US" altLang="zh-CN" sz="2400" dirty="0">
                <a:latin typeface="Times New Roman" panose="02020603050405020304" pitchFamily="18" charset="0"/>
                <a:cs typeface="Times New Roman" panose="02020603050405020304" pitchFamily="18" charset="0"/>
              </a:rPr>
              <a:t>Strawson</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Donnellan</a:t>
            </a:r>
            <a:r>
              <a:rPr lang="zh-CN" altLang="en-US" sz="2400" dirty="0">
                <a:latin typeface="Times New Roman" panose="02020603050405020304" pitchFamily="18" charset="0"/>
                <a:cs typeface="Times New Roman" panose="02020603050405020304" pitchFamily="18" charset="0"/>
              </a:rPr>
              <a:t>、</a:t>
            </a:r>
            <a:r>
              <a:rPr lang="en-US" altLang="zh-CN" sz="2400" dirty="0" err="1">
                <a:latin typeface="Times New Roman" panose="02020603050405020304" pitchFamily="18" charset="0"/>
                <a:cs typeface="Times New Roman" panose="02020603050405020304" pitchFamily="18" charset="0"/>
              </a:rPr>
              <a:t>Kripke</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Putnam </a:t>
            </a:r>
            <a:r>
              <a:rPr lang="zh-CN" altLang="en-US" sz="2400" dirty="0">
                <a:latin typeface="Times New Roman" panose="02020603050405020304" pitchFamily="18" charset="0"/>
                <a:cs typeface="Times New Roman" panose="02020603050405020304" pitchFamily="18" charset="0"/>
              </a:rPr>
              <a:t>等为代表另一方则</a:t>
            </a:r>
            <a:r>
              <a:rPr lang="zh-CN" altLang="en-US" sz="2400" dirty="0" smtClean="0">
                <a:latin typeface="Times New Roman" panose="02020603050405020304" pitchFamily="18" charset="0"/>
                <a:cs typeface="Times New Roman" panose="02020603050405020304" pitchFamily="18" charset="0"/>
              </a:rPr>
              <a:t>认为</a:t>
            </a:r>
            <a:r>
              <a:rPr lang="zh-CN" altLang="en-US" sz="2400" dirty="0">
                <a:latin typeface="Times New Roman" panose="02020603050405020304" pitchFamily="18" charset="0"/>
                <a:cs typeface="Times New Roman" panose="02020603050405020304" pitchFamily="18" charset="0"/>
              </a:rPr>
              <a:t>：</a:t>
            </a:r>
            <a:r>
              <a:rPr lang="zh-CN" altLang="en-US" sz="2400" dirty="0" smtClean="0">
                <a:latin typeface="Times New Roman" panose="02020603050405020304" pitchFamily="18" charset="0"/>
                <a:cs typeface="Times New Roman" panose="02020603050405020304" pitchFamily="18" charset="0"/>
              </a:rPr>
              <a:t>专名</a:t>
            </a:r>
            <a:r>
              <a:rPr lang="zh-CN" altLang="en-US" sz="2400" dirty="0">
                <a:latin typeface="Times New Roman" panose="02020603050405020304" pitchFamily="18" charset="0"/>
                <a:cs typeface="Times New Roman" panose="02020603050405020304" pitchFamily="18" charset="0"/>
              </a:rPr>
              <a:t>只有外延而无内涵，主要关注专名的实际使用，</a:t>
            </a:r>
            <a:r>
              <a:rPr lang="zh-CN" altLang="en-US" sz="2400" dirty="0" smtClean="0">
                <a:latin typeface="Times New Roman" panose="02020603050405020304" pitchFamily="18" charset="0"/>
                <a:cs typeface="Times New Roman" panose="02020603050405020304" pitchFamily="18" charset="0"/>
              </a:rPr>
              <a:t>主张从</a:t>
            </a:r>
            <a:r>
              <a:rPr lang="zh-CN" altLang="en-US" sz="2400" dirty="0">
                <a:latin typeface="Times New Roman" panose="02020603050405020304" pitchFamily="18" charset="0"/>
                <a:cs typeface="Times New Roman" panose="02020603050405020304" pitchFamily="18" charset="0"/>
              </a:rPr>
              <a:t>语用学角度研究专名。他们对意义的分析方法和论述路径对外语界的语义学研究有</a:t>
            </a:r>
            <a:r>
              <a:rPr lang="zh-CN" altLang="en-US" sz="2400" dirty="0" smtClean="0">
                <a:latin typeface="Times New Roman" panose="02020603050405020304" pitchFamily="18" charset="0"/>
                <a:cs typeface="Times New Roman" panose="02020603050405020304" pitchFamily="18" charset="0"/>
              </a:rPr>
              <a:t>深远的</a:t>
            </a:r>
            <a:r>
              <a:rPr lang="zh-CN" altLang="en-US" sz="2400" dirty="0">
                <a:latin typeface="Times New Roman" panose="02020603050405020304" pitchFamily="18" charset="0"/>
                <a:cs typeface="Times New Roman" panose="02020603050405020304" pitchFamily="18" charset="0"/>
              </a:rPr>
              <a:t>指导意义。本文主要基于体验哲学和认知语言学，提出用“命名转喻论”为双方提供</a:t>
            </a:r>
            <a:r>
              <a:rPr lang="zh-CN" altLang="en-US" sz="2400" dirty="0" smtClean="0">
                <a:latin typeface="Times New Roman" panose="02020603050405020304" pitchFamily="18" charset="0"/>
                <a:cs typeface="Times New Roman" panose="02020603050405020304" pitchFamily="18" charset="0"/>
              </a:rPr>
              <a:t>一个</a:t>
            </a:r>
            <a:r>
              <a:rPr lang="zh-CN" altLang="en-US" sz="2400" dirty="0">
                <a:latin typeface="Times New Roman" panose="02020603050405020304" pitchFamily="18" charset="0"/>
                <a:cs typeface="Times New Roman" panose="02020603050405020304" pitchFamily="18" charset="0"/>
              </a:rPr>
              <a:t>统一的解释方案。 </a:t>
            </a:r>
          </a:p>
        </p:txBody>
      </p:sp>
    </p:spTree>
    <p:extLst>
      <p:ext uri="{BB962C8B-B14F-4D97-AF65-F5344CB8AC3E}">
        <p14:creationId xmlns:p14="http://schemas.microsoft.com/office/powerpoint/2010/main" val="2712182357"/>
      </p:ext>
    </p:extLst>
  </p:cSld>
  <p:clrMapOvr>
    <a:masterClrMapping/>
  </p:clrMapOvr>
  <p:transition spd="slow" advClick="0" advTm="3000">
    <p:push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914458"/>
            <a:ext cx="12192000" cy="5509200"/>
          </a:xfrm>
          <a:prstGeom prst="rect">
            <a:avLst/>
          </a:prstGeom>
        </p:spPr>
        <p:txBody>
          <a:bodyPr wrap="square">
            <a:spAutoFit/>
          </a:bodyPr>
          <a:lstStyle/>
          <a:p>
            <a:r>
              <a:rPr lang="en-US" altLang="zh-CN" sz="2200" dirty="0">
                <a:latin typeface="Times" pitchFamily="2" charset="0"/>
              </a:rPr>
              <a:t>Abstract 6</a:t>
            </a:r>
          </a:p>
          <a:p>
            <a:pPr algn="ctr"/>
            <a:endParaRPr lang="en-US" altLang="zh-CN" sz="2200" b="1" dirty="0">
              <a:latin typeface="Times" pitchFamily="2" charset="0"/>
            </a:endParaRPr>
          </a:p>
          <a:p>
            <a:pPr algn="ctr"/>
            <a:r>
              <a:rPr lang="en-US" altLang="zh-CN" sz="2200" b="1" dirty="0">
                <a:latin typeface="Times" pitchFamily="2" charset="0"/>
              </a:rPr>
              <a:t>The Influence of the Categorization of Reference Objects on the Use of the English Spatial Preposition “in” by Chinese Learners</a:t>
            </a:r>
          </a:p>
          <a:p>
            <a:pPr algn="ctr"/>
            <a:endParaRPr lang="en-US" altLang="zh-CN" sz="2200" b="1" dirty="0">
              <a:latin typeface="Times" pitchFamily="2" charset="0"/>
            </a:endParaRPr>
          </a:p>
          <a:p>
            <a:pPr algn="just"/>
            <a:r>
              <a:rPr lang="en-US" altLang="zh-CN" sz="2200" dirty="0">
                <a:latin typeface="Times" pitchFamily="2" charset="0"/>
              </a:rPr>
              <a:t>The paper presents an empirical study of the influence of the categorization of reference objects on the use of the English spatial preposition </a:t>
            </a:r>
            <a:r>
              <a:rPr lang="en-US" altLang="zh-CN" sz="2200" i="1" dirty="0">
                <a:latin typeface="Times" pitchFamily="2" charset="0"/>
              </a:rPr>
              <a:t>in</a:t>
            </a:r>
            <a:r>
              <a:rPr lang="en-US" altLang="zh-CN" sz="2200" dirty="0">
                <a:latin typeface="Times" pitchFamily="2" charset="0"/>
              </a:rPr>
              <a:t> by Chinese learners. The results show that compared with </a:t>
            </a:r>
            <a:r>
              <a:rPr lang="en-US" altLang="zh-CN" sz="2200" dirty="0" err="1" smtClean="0">
                <a:latin typeface="Times" pitchFamily="2" charset="0"/>
              </a:rPr>
              <a:t>prototypicality</a:t>
            </a:r>
            <a:r>
              <a:rPr lang="en-US" altLang="zh-CN" sz="2200" dirty="0" smtClean="0">
                <a:latin typeface="Times" pitchFamily="2" charset="0"/>
              </a:rPr>
              <a:t> </a:t>
            </a:r>
            <a:r>
              <a:rPr lang="en-US" altLang="zh-CN" sz="2200" dirty="0">
                <a:latin typeface="Times" pitchFamily="2" charset="0"/>
              </a:rPr>
              <a:t>of reference objects, cross-linguistic similarities and dissimilarities in the structure of category between Chinese and English have more influence on the use of in. When one Chinese-specific spatial category is divided into several categories in English and is partially similar to them, negative transfer is more likely to occur. The prototype effect works on the condition that there are cross-linguistic dissimilarities and learners are proficient enough in English to overcome the negative transfer of cross-linguistic dissimilarities. In this case, the more prototypical the reference object is, the more likely </a:t>
            </a:r>
            <a:r>
              <a:rPr lang="en-US" altLang="zh-CN" sz="2200" i="1" dirty="0">
                <a:latin typeface="Times" pitchFamily="2" charset="0"/>
              </a:rPr>
              <a:t>in</a:t>
            </a:r>
            <a:r>
              <a:rPr lang="en-US" altLang="zh-CN" sz="2200" dirty="0">
                <a:latin typeface="Times" pitchFamily="2" charset="0"/>
              </a:rPr>
              <a:t> is to be used. By investigating the mapping between learners’ construal of spatial representation of nouns and use of spatial prepositions, the study provides new evidence for Conceptual Transfer Hypothesis, indicating the constraint on transfer from the nouns collocating with the spatial prepositions.</a:t>
            </a:r>
          </a:p>
        </p:txBody>
      </p:sp>
    </p:spTree>
    <p:extLst>
      <p:ext uri="{BB962C8B-B14F-4D97-AF65-F5344CB8AC3E}">
        <p14:creationId xmlns:p14="http://schemas.microsoft.com/office/powerpoint/2010/main" val="256633552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8612"/>
            <a:ext cx="5607188" cy="3738125"/>
          </a:xfrm>
          <a:prstGeom prst="rect">
            <a:avLst/>
          </a:prstGeom>
        </p:spPr>
      </p:pic>
      <p:sp>
        <p:nvSpPr>
          <p:cNvPr id="30" name="矩形 29"/>
          <p:cNvSpPr/>
          <p:nvPr/>
        </p:nvSpPr>
        <p:spPr>
          <a:xfrm>
            <a:off x="5607188" y="836246"/>
            <a:ext cx="6435012" cy="6673943"/>
          </a:xfrm>
          <a:prstGeom prst="rect">
            <a:avLst/>
          </a:prstGeom>
          <a:noFill/>
        </p:spPr>
        <p:txBody>
          <a:bodyPr wrap="square">
            <a:spAutoFit/>
          </a:bodyPr>
          <a:lstStyle/>
          <a:p>
            <a:pPr algn="just">
              <a:lnSpc>
                <a:spcPct val="150000"/>
              </a:lnSpc>
            </a:pPr>
            <a:r>
              <a:rPr lang="zh-CN" altLang="en-US" sz="2400" dirty="0">
                <a:latin typeface="Times New Roman" panose="02020603050405020304" pitchFamily="18" charset="0"/>
              </a:rPr>
              <a:t>研究报告即对进行过的实验研究进行数据分析、整理和讨论而形成的文字。</a:t>
            </a:r>
            <a:r>
              <a:rPr lang="zh-CN" altLang="en-US" sz="2400" u="sng" dirty="0">
                <a:latin typeface="Times New Roman" panose="02020603050405020304" pitchFamily="18" charset="0"/>
              </a:rPr>
              <a:t>研究报告是研究论文的基础</a:t>
            </a:r>
            <a:r>
              <a:rPr lang="zh-CN" altLang="en-US" sz="2400" dirty="0">
                <a:latin typeface="Times New Roman" panose="02020603050405020304" pitchFamily="18" charset="0"/>
              </a:rPr>
              <a:t>。</a:t>
            </a:r>
            <a:r>
              <a:rPr lang="zh-CN" altLang="en-US" sz="2400" dirty="0">
                <a:solidFill>
                  <a:srgbClr val="FF0000"/>
                </a:solidFill>
                <a:latin typeface="Times New Roman" panose="02020603050405020304" pitchFamily="18" charset="0"/>
              </a:rPr>
              <a:t>通常我们先进行实验研究，然后写研究报告，最后写研究论文。</a:t>
            </a:r>
            <a:r>
              <a:rPr lang="zh-CN" altLang="en-US" sz="2400" dirty="0">
                <a:latin typeface="Times New Roman" panose="02020603050405020304" pitchFamily="18" charset="0"/>
              </a:rPr>
              <a:t>这里我们先介绍研究报告的基本要素。 </a:t>
            </a:r>
            <a:endParaRPr lang="en-US" altLang="zh-CN" sz="2400" dirty="0">
              <a:latin typeface="Times New Roman" panose="02020603050405020304" pitchFamily="18" charset="0"/>
            </a:endParaRPr>
          </a:p>
          <a:p>
            <a:pPr algn="just">
              <a:lnSpc>
                <a:spcPct val="150000"/>
              </a:lnSpc>
            </a:pPr>
            <a:r>
              <a:rPr lang="zh-CN" altLang="en-US" sz="2400" dirty="0">
                <a:latin typeface="Times New Roman" panose="02020603050405020304" pitchFamily="18" charset="0"/>
              </a:rPr>
              <a:t>在今天的大学环境里，同学们越来越多地参与本专业各种各样的实验研究，也越来越多地需要汇报自己的实验成果。这就要求同学们有基本的研究技术和清晰而完整地提交研究结果的能力。 </a:t>
            </a:r>
          </a:p>
          <a:p>
            <a:pPr algn="just">
              <a:lnSpc>
                <a:spcPct val="150000"/>
              </a:lnSpc>
            </a:pPr>
            <a:endParaRPr lang="en-US" altLang="zh-CN" sz="2400" dirty="0">
              <a:latin typeface="Times New Roman" panose="02020603050405020304" pitchFamily="18" charset="0"/>
            </a:endParaRPr>
          </a:p>
          <a:p>
            <a:pPr algn="just">
              <a:lnSpc>
                <a:spcPct val="150000"/>
              </a:lnSpc>
            </a:pPr>
            <a:endParaRPr lang="zh-CN" altLang="en-US" sz="2400" dirty="0">
              <a:latin typeface="Times New Roman" panose="02020603050405020304" pitchFamily="18" charset="0"/>
            </a:endParaRPr>
          </a:p>
        </p:txBody>
      </p:sp>
      <p:grpSp>
        <p:nvGrpSpPr>
          <p:cNvPr id="5" name="组合 4">
            <a:extLst>
              <a:ext uri="{FF2B5EF4-FFF2-40B4-BE49-F238E27FC236}">
                <a16:creationId xmlns:a16="http://schemas.microsoft.com/office/drawing/2014/main" id="{C8106C09-6D94-4FB5-80F8-2AC9829F632C}"/>
              </a:ext>
            </a:extLst>
          </p:cNvPr>
          <p:cNvGrpSpPr/>
          <p:nvPr/>
        </p:nvGrpSpPr>
        <p:grpSpPr>
          <a:xfrm>
            <a:off x="1050709" y="249501"/>
            <a:ext cx="6553759" cy="665153"/>
            <a:chOff x="2268073" y="2390375"/>
            <a:chExt cx="2055036" cy="609976"/>
          </a:xfrm>
          <a:solidFill>
            <a:schemeClr val="bg1"/>
          </a:solidFill>
        </p:grpSpPr>
        <p:sp>
          <p:nvSpPr>
            <p:cNvPr id="6" name="圆角矩形 1">
              <a:extLst>
                <a:ext uri="{FF2B5EF4-FFF2-40B4-BE49-F238E27FC236}">
                  <a16:creationId xmlns:a16="http://schemas.microsoft.com/office/drawing/2014/main" id="{A27A4E7B-2E65-4EC3-A36A-10DF736DEDD9}"/>
                </a:ext>
              </a:extLst>
            </p:cNvPr>
            <p:cNvSpPr/>
            <p:nvPr/>
          </p:nvSpPr>
          <p:spPr>
            <a:xfrm>
              <a:off x="2277191" y="2390375"/>
              <a:ext cx="204591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EB9E3D68-D983-46CF-B1C3-09712EA6D614}"/>
                </a:ext>
              </a:extLst>
            </p:cNvPr>
            <p:cNvSpPr txBox="1"/>
            <p:nvPr/>
          </p:nvSpPr>
          <p:spPr>
            <a:xfrm>
              <a:off x="2268073" y="2418926"/>
              <a:ext cx="2055036" cy="581425"/>
            </a:xfrm>
            <a:prstGeom prst="rect">
              <a:avLst/>
            </a:prstGeom>
            <a:solidFill>
              <a:schemeClr val="bg1"/>
            </a:solidFill>
          </p:spPr>
          <p:txBody>
            <a:bodyPr wrap="square" rtlCol="0">
              <a:spAutoFit/>
            </a:bodyPr>
            <a:lstStyle/>
            <a:p>
              <a:pPr>
                <a:lnSpc>
                  <a:spcPct val="80000"/>
                </a:lnSpc>
                <a:spcBef>
                  <a:spcPts val="1000"/>
                </a:spcBef>
              </a:pPr>
              <a:r>
                <a:rPr kumimoji="1" lang="en-US" altLang="zh-CN" sz="2200" b="1" dirty="0">
                  <a:solidFill>
                    <a:srgbClr val="00749F"/>
                  </a:solidFill>
                  <a:effectLst>
                    <a:outerShdw blurRad="88900" sx="102000" sy="102000" algn="ctr" rotWithShape="0">
                      <a:prstClr val="black">
                        <a:alpha val="25000"/>
                      </a:prstClr>
                    </a:outerShdw>
                  </a:effectLst>
                  <a:latin typeface="Times New Roman" panose="02020603050405020304" pitchFamily="18" charset="0"/>
                  <a:cs typeface="+mn-ea"/>
                  <a:sym typeface="+mn-lt"/>
                  <a:hlinkClick r:id="" action="ppaction://hlinkshowjump?jump=nextslide">
                    <a:extLst>
                      <a:ext uri="{A12FA001-AC4F-418D-AE19-62706E023703}">
                        <ahyp:hlinkClr xmlns:ahyp="http://schemas.microsoft.com/office/drawing/2018/hyperlinkcolor" xmlns="" val="tx"/>
                      </a:ext>
                    </a:extLst>
                  </a:hlinkClick>
                </a:rPr>
                <a:t>1.1 </a:t>
              </a:r>
              <a:r>
                <a:rPr kumimoji="1" lang="zh-CN" altLang="en-US" sz="2200" b="1" dirty="0">
                  <a:solidFill>
                    <a:srgbClr val="00749F"/>
                  </a:solidFill>
                  <a:effectLst>
                    <a:outerShdw blurRad="88900" sx="102000" sy="102000" algn="ctr" rotWithShape="0">
                      <a:prstClr val="black">
                        <a:alpha val="25000"/>
                      </a:prstClr>
                    </a:outerShdw>
                  </a:effectLst>
                  <a:latin typeface="Times New Roman" panose="02020603050405020304" pitchFamily="18" charset="0"/>
                  <a:cs typeface="+mn-ea"/>
                  <a:sym typeface="+mn-lt"/>
                  <a:hlinkClick r:id="" action="ppaction://hlinkshowjump?jump=nextslide">
                    <a:extLst>
                      <a:ext uri="{A12FA001-AC4F-418D-AE19-62706E023703}">
                        <ahyp:hlinkClr xmlns:ahyp="http://schemas.microsoft.com/office/drawing/2018/hyperlinkcolor" xmlns="" val="tx"/>
                      </a:ext>
                    </a:extLst>
                  </a:hlinkClick>
                </a:rPr>
                <a:t>研究报告的基本要素 </a:t>
              </a:r>
              <a:r>
                <a:rPr kumimoji="1" lang="en-US" altLang="zh-CN" sz="2200" b="1" dirty="0">
                  <a:solidFill>
                    <a:srgbClr val="00749F"/>
                  </a:solidFill>
                  <a:effectLst>
                    <a:outerShdw blurRad="88900" sx="102000" sy="102000" algn="ctr" rotWithShape="0">
                      <a:prstClr val="black">
                        <a:alpha val="25000"/>
                      </a:prstClr>
                    </a:outerShdw>
                  </a:effectLst>
                  <a:latin typeface="Times New Roman" panose="02020603050405020304" pitchFamily="18" charset="0"/>
                  <a:cs typeface="+mn-ea"/>
                  <a:sym typeface="+mn-lt"/>
                  <a:hlinkClick r:id="" action="ppaction://hlinkshowjump?jump=nextslide">
                    <a:extLst>
                      <a:ext uri="{A12FA001-AC4F-418D-AE19-62706E023703}">
                        <ahyp:hlinkClr xmlns:ahyp="http://schemas.microsoft.com/office/drawing/2018/hyperlinkcolor" xmlns="" val="tx"/>
                      </a:ext>
                    </a:extLst>
                  </a:hlinkClick>
                </a:rPr>
                <a:t>Key Elements of a Research Report</a:t>
              </a:r>
              <a:endParaRPr kumimoji="1" lang="zh-CN" altLang="en-US" sz="2200" b="1" dirty="0">
                <a:solidFill>
                  <a:srgbClr val="00749F"/>
                </a:solidFill>
                <a:effectLst>
                  <a:outerShdw blurRad="88900" sx="102000" sy="102000" algn="ctr" rotWithShape="0">
                    <a:prstClr val="black">
                      <a:alpha val="25000"/>
                    </a:prstClr>
                  </a:outerShdw>
                </a:effectLst>
                <a:latin typeface="Times New Roman" panose="02020603050405020304" pitchFamily="18" charset="0"/>
                <a:cs typeface="+mn-ea"/>
                <a:sym typeface="+mn-lt"/>
              </a:endParaRPr>
            </a:p>
          </p:txBody>
        </p:sp>
      </p:grpSp>
      <p:sp>
        <p:nvSpPr>
          <p:cNvPr id="13" name="动作按钮: 后退或前一项 12">
            <a:hlinkClick r:id="rId4" action="ppaction://hlinksldjump" highlightClick="1"/>
            <a:extLst>
              <a:ext uri="{FF2B5EF4-FFF2-40B4-BE49-F238E27FC236}">
                <a16:creationId xmlns:a16="http://schemas.microsoft.com/office/drawing/2014/main" id="{D307C85A-A4F4-4FB1-B163-9B5926A32160}"/>
              </a:ext>
            </a:extLst>
          </p:cNvPr>
          <p:cNvSpPr/>
          <p:nvPr/>
        </p:nvSpPr>
        <p:spPr>
          <a:xfrm>
            <a:off x="9166479" y="21299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43001516"/>
      </p:ext>
    </p:extLst>
  </p:cSld>
  <p:clrMapOvr>
    <a:masterClrMapping/>
  </p:clrMapOvr>
  <p:transition spd="slow">
    <p:push di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C5E2849-35B4-8E4C-B745-02BE30536F1D}"/>
              </a:ext>
            </a:extLst>
          </p:cNvPr>
          <p:cNvSpPr>
            <a:spLocks noGrp="1"/>
          </p:cNvSpPr>
          <p:nvPr>
            <p:ph type="body" sz="quarter" idx="13"/>
          </p:nvPr>
        </p:nvSpPr>
        <p:spPr/>
        <p:txBody>
          <a:bodyPr/>
          <a:lstStyle/>
          <a:p>
            <a:r>
              <a:rPr kumimoji="1" lang="en-US" altLang="zh-CN" dirty="0"/>
              <a:t>Reference answer: </a:t>
            </a:r>
          </a:p>
        </p:txBody>
      </p:sp>
      <p:sp>
        <p:nvSpPr>
          <p:cNvPr id="3" name="文本框 2">
            <a:extLst>
              <a:ext uri="{FF2B5EF4-FFF2-40B4-BE49-F238E27FC236}">
                <a16:creationId xmlns:a16="http://schemas.microsoft.com/office/drawing/2014/main" id="{5853B73C-2B7B-C34D-8E5F-4831D01ED54C}"/>
              </a:ext>
            </a:extLst>
          </p:cNvPr>
          <p:cNvSpPr txBox="1"/>
          <p:nvPr/>
        </p:nvSpPr>
        <p:spPr>
          <a:xfrm>
            <a:off x="0" y="990602"/>
            <a:ext cx="12192000" cy="5078313"/>
          </a:xfrm>
          <a:prstGeom prst="rect">
            <a:avLst/>
          </a:prstGeom>
          <a:noFill/>
        </p:spPr>
        <p:txBody>
          <a:bodyPr wrap="square" rtlCol="0">
            <a:spAutoFit/>
          </a:bodyPr>
          <a:lstStyle/>
          <a:p>
            <a:pPr eaLnBrk="0">
              <a:lnSpc>
                <a:spcPct val="150000"/>
              </a:lnSpc>
            </a:pPr>
            <a:r>
              <a:rPr lang="en-US" altLang="zh-CN" sz="2400" b="1" dirty="0">
                <a:latin typeface="Times New Roman" panose="02020603050405020304" pitchFamily="18" charset="0"/>
                <a:cs typeface="Times New Roman" panose="02020603050405020304" pitchFamily="18" charset="0"/>
              </a:rPr>
              <a:t>Abstract 6 </a:t>
            </a:r>
          </a:p>
          <a:p>
            <a:pPr algn="ctr" eaLnBrk="0">
              <a:lnSpc>
                <a:spcPct val="150000"/>
              </a:lnSpc>
            </a:pPr>
            <a:r>
              <a:rPr lang="zh-CN" altLang="en-US" sz="2400" b="1" dirty="0">
                <a:latin typeface="Times New Roman" panose="02020603050405020304" pitchFamily="18" charset="0"/>
                <a:cs typeface="Times New Roman" panose="02020603050405020304" pitchFamily="18" charset="0"/>
              </a:rPr>
              <a:t>参照物范畴化对中国学习者英语空间介词 </a:t>
            </a:r>
            <a:r>
              <a:rPr lang="en-US" altLang="zh-CN" sz="2400" b="1" dirty="0">
                <a:latin typeface="Times New Roman" panose="02020603050405020304" pitchFamily="18" charset="0"/>
                <a:cs typeface="Times New Roman" panose="02020603050405020304" pitchFamily="18" charset="0"/>
              </a:rPr>
              <a:t>in </a:t>
            </a:r>
            <a:r>
              <a:rPr lang="zh-CN" altLang="en-US" sz="2400" b="1" dirty="0">
                <a:latin typeface="Times New Roman" panose="02020603050405020304" pitchFamily="18" charset="0"/>
                <a:cs typeface="Times New Roman" panose="02020603050405020304" pitchFamily="18" charset="0"/>
              </a:rPr>
              <a:t>使用的影响 </a:t>
            </a:r>
          </a:p>
          <a:p>
            <a:pPr eaLnBrk="0">
              <a:lnSpc>
                <a:spcPct val="150000"/>
              </a:lnSpc>
            </a:pPr>
            <a:r>
              <a:rPr lang="zh-CN" altLang="en-US" sz="2400" dirty="0">
                <a:latin typeface="Times New Roman" panose="02020603050405020304" pitchFamily="18" charset="0"/>
                <a:cs typeface="Times New Roman" panose="02020603050405020304" pitchFamily="18" charset="0"/>
              </a:rPr>
              <a:t>本文通过实证研究考察了参照物范畴化是否以及如何影响中国学习者对英语空间</a:t>
            </a:r>
            <a:r>
              <a:rPr lang="zh-CN" altLang="en-US" sz="2400" dirty="0" smtClean="0">
                <a:latin typeface="Times New Roman" panose="02020603050405020304" pitchFamily="18" charset="0"/>
                <a:cs typeface="Times New Roman" panose="02020603050405020304" pitchFamily="18" charset="0"/>
              </a:rPr>
              <a:t>介词 </a:t>
            </a:r>
            <a:r>
              <a:rPr lang="en-US" altLang="zh-CN" sz="2400" dirty="0">
                <a:latin typeface="Times New Roman" panose="02020603050405020304" pitchFamily="18" charset="0"/>
                <a:cs typeface="Times New Roman" panose="02020603050405020304" pitchFamily="18" charset="0"/>
              </a:rPr>
              <a:t>in </a:t>
            </a:r>
            <a:r>
              <a:rPr lang="zh-CN" altLang="en-US" sz="2400" dirty="0">
                <a:latin typeface="Times New Roman" panose="02020603050405020304" pitchFamily="18" charset="0"/>
                <a:cs typeface="Times New Roman" panose="02020603050405020304" pitchFamily="18" charset="0"/>
              </a:rPr>
              <a:t>的使用。结果表明，与参照物范畴原型性相比，范畴化语际异同对中国学习者空间</a:t>
            </a:r>
            <a:r>
              <a:rPr lang="zh-CN" altLang="en-US" sz="2400" dirty="0" smtClean="0">
                <a:latin typeface="Times New Roman" panose="02020603050405020304" pitchFamily="18" charset="0"/>
                <a:cs typeface="Times New Roman" panose="02020603050405020304" pitchFamily="18" charset="0"/>
              </a:rPr>
              <a:t>介词</a:t>
            </a:r>
            <a:r>
              <a:rPr lang="zh-CN" altLang="en-US" sz="2400" dirty="0">
                <a:latin typeface="Times New Roman" panose="02020603050405020304" pitchFamily="18" charset="0"/>
                <a:cs typeface="Times New Roman" panose="02020603050405020304" pitchFamily="18" charset="0"/>
              </a:rPr>
              <a:t>使用的影响更显著。当母语空间范畴在英语中被分裂为多个范畴，且只与其中的部分</a:t>
            </a:r>
            <a:r>
              <a:rPr lang="zh-CN" altLang="en-US" sz="2400" dirty="0" smtClean="0">
                <a:latin typeface="Times New Roman" panose="02020603050405020304" pitchFamily="18" charset="0"/>
                <a:cs typeface="Times New Roman" panose="02020603050405020304" pitchFamily="18" charset="0"/>
              </a:rPr>
              <a:t>范畴</a:t>
            </a:r>
            <a:r>
              <a:rPr lang="zh-CN" altLang="en-US" sz="2400" dirty="0">
                <a:latin typeface="Times New Roman" panose="02020603050405020304" pitchFamily="18" charset="0"/>
                <a:cs typeface="Times New Roman" panose="02020603050405020304" pitchFamily="18" charset="0"/>
              </a:rPr>
              <a:t>存在相似时，负迁移效应最显著。参照物范畴原型性效应的适用条件是当存在英汉</a:t>
            </a:r>
            <a:r>
              <a:rPr lang="zh-CN" altLang="en-US" sz="2400" dirty="0" smtClean="0">
                <a:latin typeface="Times New Roman" panose="02020603050405020304" pitchFamily="18" charset="0"/>
                <a:cs typeface="Times New Roman" panose="02020603050405020304" pitchFamily="18" charset="0"/>
              </a:rPr>
              <a:t>范畴化</a:t>
            </a:r>
            <a:r>
              <a:rPr lang="zh-CN" altLang="en-US" sz="2400" dirty="0">
                <a:latin typeface="Times New Roman" panose="02020603050405020304" pitchFamily="18" charset="0"/>
                <a:cs typeface="Times New Roman" panose="02020603050405020304" pitchFamily="18" charset="0"/>
              </a:rPr>
              <a:t>差异且学习者英语成绩较好时，参照物典型性越强，</a:t>
            </a:r>
            <a:r>
              <a:rPr lang="en-US" altLang="zh-CN" sz="2400" dirty="0">
                <a:latin typeface="Times New Roman" panose="02020603050405020304" pitchFamily="18" charset="0"/>
                <a:cs typeface="Times New Roman" panose="02020603050405020304" pitchFamily="18" charset="0"/>
              </a:rPr>
              <a:t>in </a:t>
            </a:r>
            <a:r>
              <a:rPr lang="zh-CN" altLang="en-US" sz="2400" dirty="0">
                <a:latin typeface="Times New Roman" panose="02020603050405020304" pitchFamily="18" charset="0"/>
                <a:cs typeface="Times New Roman" panose="02020603050405020304" pitchFamily="18" charset="0"/>
              </a:rPr>
              <a:t>使用可能性越高。本研究从</a:t>
            </a:r>
            <a:r>
              <a:rPr lang="zh-CN" altLang="en-US" sz="2400" dirty="0" smtClean="0">
                <a:latin typeface="Times New Roman" panose="02020603050405020304" pitchFamily="18" charset="0"/>
                <a:cs typeface="Times New Roman" panose="02020603050405020304" pitchFamily="18" charset="0"/>
              </a:rPr>
              <a:t>学习者</a:t>
            </a:r>
            <a:r>
              <a:rPr lang="zh-CN" altLang="en-US" sz="2400" dirty="0">
                <a:latin typeface="Times New Roman" panose="02020603050405020304" pitchFamily="18" charset="0"/>
                <a:cs typeface="Times New Roman" panose="02020603050405020304" pitchFamily="18" charset="0"/>
              </a:rPr>
              <a:t>对名词空间概念的识解在介词上的投射这一视角，为概念迁移假说提供了新证，表明</a:t>
            </a:r>
            <a:r>
              <a:rPr lang="zh-CN" altLang="en-US" sz="2400" dirty="0" smtClean="0">
                <a:latin typeface="Times New Roman" panose="02020603050405020304" pitchFamily="18" charset="0"/>
                <a:cs typeface="Times New Roman" panose="02020603050405020304" pitchFamily="18" charset="0"/>
              </a:rPr>
              <a:t>了与</a:t>
            </a:r>
            <a:r>
              <a:rPr lang="zh-CN" altLang="en-US" sz="2400" dirty="0">
                <a:latin typeface="Times New Roman" panose="02020603050405020304" pitchFamily="18" charset="0"/>
                <a:cs typeface="Times New Roman" panose="02020603050405020304" pitchFamily="18" charset="0"/>
              </a:rPr>
              <a:t>空间介词有搭配关系的名词对迁移的制约作用。 </a:t>
            </a:r>
          </a:p>
        </p:txBody>
      </p:sp>
    </p:spTree>
    <p:extLst>
      <p:ext uri="{BB962C8B-B14F-4D97-AF65-F5344CB8AC3E}">
        <p14:creationId xmlns:p14="http://schemas.microsoft.com/office/powerpoint/2010/main" val="963303932"/>
      </p:ext>
    </p:extLst>
  </p:cSld>
  <p:clrMapOvr>
    <a:masterClrMapping/>
  </p:clrMapOvr>
  <p:transition spd="slow" advClick="0" advTm="3000">
    <p:push di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50787" y="2693306"/>
            <a:ext cx="59412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文献综述的写作</a:t>
            </a:r>
          </a:p>
        </p:txBody>
      </p:sp>
      <p:sp>
        <p:nvSpPr>
          <p:cNvPr id="6" name="文本框 6"/>
          <p:cNvSpPr txBox="1">
            <a:spLocks noChangeArrowheads="1"/>
          </p:cNvSpPr>
          <p:nvPr/>
        </p:nvSpPr>
        <p:spPr bwMode="auto">
          <a:xfrm>
            <a:off x="7191295" y="3612538"/>
            <a:ext cx="409896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Writing Literature Review</a:t>
            </a:r>
          </a:p>
        </p:txBody>
      </p:sp>
      <p:sp>
        <p:nvSpPr>
          <p:cNvPr id="9" name="文本框 8"/>
          <p:cNvSpPr txBox="1"/>
          <p:nvPr/>
        </p:nvSpPr>
        <p:spPr>
          <a:xfrm>
            <a:off x="2804139" y="2541316"/>
            <a:ext cx="4162176" cy="1412694"/>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4</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06673919"/>
      </p:ext>
    </p:extLst>
  </p:cSld>
  <p:clrMapOvr>
    <a:masterClrMapping/>
  </p:clrMapOvr>
  <p:transition spd="slow">
    <p:push di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71438" y="843677"/>
            <a:ext cx="12120562" cy="5128327"/>
          </a:xfrm>
          <a:prstGeom prst="rect">
            <a:avLst/>
          </a:prstGeom>
          <a:solidFill>
            <a:schemeClr val="bg1"/>
          </a:solidFill>
        </p:spPr>
        <p:txBody>
          <a:bodyPr wrap="square">
            <a:spAutoFit/>
          </a:bodyPr>
          <a:lstStyle/>
          <a:p>
            <a:pPr algn="ctr">
              <a:lnSpc>
                <a:spcPct val="150000"/>
              </a:lnSpc>
            </a:pPr>
            <a:r>
              <a:rPr lang="en-US" altLang="zh-CN" sz="2200" b="1" dirty="0">
                <a:latin typeface="Times" pitchFamily="2" charset="0"/>
              </a:rPr>
              <a:t>What Is a Literature Review? </a:t>
            </a:r>
          </a:p>
          <a:p>
            <a:pPr algn="just">
              <a:lnSpc>
                <a:spcPct val="150000"/>
              </a:lnSpc>
            </a:pPr>
            <a:r>
              <a:rPr lang="zh-CN" altLang="en-US" sz="2200" dirty="0">
                <a:latin typeface="Times" pitchFamily="2" charset="0"/>
              </a:rPr>
              <a:t>    </a:t>
            </a:r>
            <a:r>
              <a:rPr lang="en-US" altLang="zh-CN" sz="2200" dirty="0">
                <a:latin typeface="Times" pitchFamily="2" charset="0"/>
              </a:rPr>
              <a:t>The aim of a literature review is to show your reader that you have read, and have a good grasp of, the main published work concerning a particular topic or question in your field. This work may be in any format, including online sources. It may be a separate assignment, or one of the introductory sections of a report, dissertation or thesis. In the latter cases in particular, the review will be guided by your research objective or by the issue or thesis you are arguing and will provide the framework for your further work. </a:t>
            </a:r>
          </a:p>
          <a:p>
            <a:pPr algn="just">
              <a:lnSpc>
                <a:spcPct val="150000"/>
              </a:lnSpc>
            </a:pPr>
            <a:r>
              <a:rPr lang="zh-CN" altLang="en-US" sz="2200" dirty="0">
                <a:latin typeface="Times" pitchFamily="2" charset="0"/>
              </a:rPr>
              <a:t>    </a:t>
            </a:r>
            <a:r>
              <a:rPr lang="en-US" altLang="zh-CN" sz="2200" dirty="0">
                <a:latin typeface="Times" pitchFamily="2" charset="0"/>
              </a:rPr>
              <a:t>It is very important to note that your review should not be simply a description of what others have published in the form of a set of summaries, but should take the form of a critical discussion, showing insight and an awareness of differing arguments, theories and approaches. It should be a synthesis and analysis of the relevant published work, linked at all times to your own purpose and rationale. </a:t>
            </a:r>
          </a:p>
        </p:txBody>
      </p:sp>
    </p:spTree>
    <p:extLst>
      <p:ext uri="{BB962C8B-B14F-4D97-AF65-F5344CB8AC3E}">
        <p14:creationId xmlns:p14="http://schemas.microsoft.com/office/powerpoint/2010/main" val="1010175319"/>
      </p:ext>
    </p:extLst>
  </p:cSld>
  <p:clrMapOvr>
    <a:masterClrMapping/>
  </p:clrMapOvr>
  <p:transition spd="slow">
    <p:push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166568"/>
            <a:ext cx="12192000" cy="6186309"/>
          </a:xfrm>
          <a:prstGeom prst="rect">
            <a:avLst/>
          </a:prstGeom>
          <a:solidFill>
            <a:schemeClr val="bg1"/>
          </a:solidFill>
        </p:spPr>
        <p:txBody>
          <a:bodyPr wrap="square">
            <a:spAutoFit/>
          </a:bodyPr>
          <a:lstStyle/>
          <a:p>
            <a:pPr algn="just"/>
            <a:r>
              <a:rPr lang="en-US" altLang="zh-CN" sz="2200" dirty="0">
                <a:latin typeface="Times" pitchFamily="2" charset="0"/>
              </a:rPr>
              <a:t>The literature review should:</a:t>
            </a:r>
          </a:p>
          <a:p>
            <a:pPr marL="342900" indent="-342900" algn="just">
              <a:buFont typeface="Arial" panose="020B0604020202020204" pitchFamily="34" charset="0"/>
              <a:buChar char="•"/>
            </a:pPr>
            <a:r>
              <a:rPr lang="en-US" altLang="zh-CN" sz="2200" dirty="0">
                <a:latin typeface="Times" pitchFamily="2" charset="0"/>
              </a:rPr>
              <a:t>compare and contrast different authors views on an issue</a:t>
            </a:r>
          </a:p>
          <a:p>
            <a:pPr marL="342900" indent="-342900" algn="just">
              <a:buFont typeface="Arial" panose="020B0604020202020204" pitchFamily="34" charset="0"/>
              <a:buChar char="•"/>
            </a:pPr>
            <a:r>
              <a:rPr lang="en-US" altLang="zh-CN" sz="2200" dirty="0">
                <a:latin typeface="Times" pitchFamily="2" charset="0"/>
              </a:rPr>
              <a:t>group authors who draw similar conclusions</a:t>
            </a:r>
          </a:p>
          <a:p>
            <a:pPr marL="342900" indent="-342900" algn="just">
              <a:buFont typeface="Arial" panose="020B0604020202020204" pitchFamily="34" charset="0"/>
              <a:buChar char="•"/>
            </a:pPr>
            <a:r>
              <a:rPr lang="en-US" altLang="zh-CN" sz="2200" dirty="0">
                <a:latin typeface="Times" pitchFamily="2" charset="0"/>
              </a:rPr>
              <a:t>criticize aspects of methodology</a:t>
            </a:r>
          </a:p>
          <a:p>
            <a:pPr marL="342900" indent="-342900" algn="just">
              <a:buFont typeface="Arial" panose="020B0604020202020204" pitchFamily="34" charset="0"/>
              <a:buChar char="•"/>
            </a:pPr>
            <a:r>
              <a:rPr lang="en-US" altLang="zh-CN" sz="2200" dirty="0">
                <a:latin typeface="Times" pitchFamily="2" charset="0"/>
              </a:rPr>
              <a:t>note areas in which authors are in disagreement</a:t>
            </a:r>
          </a:p>
          <a:p>
            <a:pPr marL="342900" indent="-342900" algn="just">
              <a:buFont typeface="Arial" panose="020B0604020202020204" pitchFamily="34" charset="0"/>
              <a:buChar char="•"/>
            </a:pPr>
            <a:r>
              <a:rPr lang="en-US" altLang="zh-CN" sz="2200" dirty="0">
                <a:latin typeface="Times" pitchFamily="2" charset="0"/>
              </a:rPr>
              <a:t>highlight exemplary studies</a:t>
            </a:r>
          </a:p>
          <a:p>
            <a:pPr marL="342900" indent="-342900" algn="just">
              <a:buFont typeface="Arial" panose="020B0604020202020204" pitchFamily="34" charset="0"/>
              <a:buChar char="•"/>
            </a:pPr>
            <a:r>
              <a:rPr lang="en-US" altLang="zh-CN" sz="2200" dirty="0">
                <a:latin typeface="Times" pitchFamily="2" charset="0"/>
              </a:rPr>
              <a:t>highlight gaps in research</a:t>
            </a:r>
          </a:p>
          <a:p>
            <a:pPr marL="342900" indent="-342900" algn="just">
              <a:buFont typeface="Arial" panose="020B0604020202020204" pitchFamily="34" charset="0"/>
              <a:buChar char="•"/>
            </a:pPr>
            <a:r>
              <a:rPr lang="en-US" altLang="zh-CN" sz="2200" dirty="0">
                <a:latin typeface="Times" pitchFamily="2" charset="0"/>
              </a:rPr>
              <a:t>show how your study relates to previous studies</a:t>
            </a:r>
          </a:p>
          <a:p>
            <a:pPr marL="342900" indent="-342900" algn="just">
              <a:buFont typeface="Arial" panose="020B0604020202020204" pitchFamily="34" charset="0"/>
              <a:buChar char="•"/>
            </a:pPr>
            <a:r>
              <a:rPr lang="en-US" altLang="zh-CN" sz="2200" dirty="0">
                <a:latin typeface="Times" pitchFamily="2" charset="0"/>
              </a:rPr>
              <a:t>show how your study relates to the literature in general</a:t>
            </a:r>
          </a:p>
          <a:p>
            <a:pPr marL="342900" indent="-342900" algn="just">
              <a:buFont typeface="Arial" panose="020B0604020202020204" pitchFamily="34" charset="0"/>
              <a:buChar char="•"/>
            </a:pPr>
            <a:r>
              <a:rPr lang="en-US" altLang="zh-CN" sz="2200" dirty="0" smtClean="0">
                <a:latin typeface="Times" pitchFamily="2" charset="0"/>
              </a:rPr>
              <a:t>conclude </a:t>
            </a:r>
            <a:r>
              <a:rPr lang="en-US" altLang="zh-CN" sz="2200" dirty="0">
                <a:latin typeface="Times" pitchFamily="2" charset="0"/>
              </a:rPr>
              <a:t>by summarizing w hat the literature says</a:t>
            </a:r>
          </a:p>
          <a:p>
            <a:pPr algn="just"/>
            <a:r>
              <a:rPr lang="en-US" altLang="zh-CN" sz="2200" dirty="0">
                <a:latin typeface="Times" pitchFamily="2" charset="0"/>
              </a:rPr>
              <a:t>The purposes of the review are:</a:t>
            </a:r>
          </a:p>
          <a:p>
            <a:pPr marL="342900" indent="-342900" algn="just">
              <a:buFont typeface="Arial" panose="020B0604020202020204" pitchFamily="34" charset="0"/>
              <a:buChar char="•"/>
            </a:pPr>
            <a:r>
              <a:rPr lang="en-US" altLang="zh-CN" sz="2200" dirty="0">
                <a:latin typeface="Times" pitchFamily="2" charset="0"/>
              </a:rPr>
              <a:t>to define and limit the problem you are working on</a:t>
            </a:r>
          </a:p>
          <a:p>
            <a:pPr marL="342900" indent="-342900" algn="just">
              <a:buFont typeface="Arial" panose="020B0604020202020204" pitchFamily="34" charset="0"/>
              <a:buChar char="•"/>
            </a:pPr>
            <a:r>
              <a:rPr lang="en-US" altLang="zh-CN" sz="2200" dirty="0">
                <a:latin typeface="Times" pitchFamily="2" charset="0"/>
              </a:rPr>
              <a:t>to place your study in an historical perspective</a:t>
            </a:r>
          </a:p>
          <a:p>
            <a:pPr marL="342900" indent="-342900" algn="just">
              <a:buFont typeface="Arial" panose="020B0604020202020204" pitchFamily="34" charset="0"/>
              <a:buChar char="•"/>
            </a:pPr>
            <a:r>
              <a:rPr lang="en-US" altLang="zh-CN" sz="2200" dirty="0">
                <a:latin typeface="Times" pitchFamily="2" charset="0"/>
              </a:rPr>
              <a:t>to avoid unnecessary duplication</a:t>
            </a:r>
          </a:p>
          <a:p>
            <a:pPr marL="342900" indent="-342900" algn="just">
              <a:buFont typeface="Arial" panose="020B0604020202020204" pitchFamily="34" charset="0"/>
              <a:buChar char="•"/>
            </a:pPr>
            <a:r>
              <a:rPr lang="en-US" altLang="zh-CN" sz="2200" dirty="0">
                <a:latin typeface="Times" pitchFamily="2" charset="0"/>
              </a:rPr>
              <a:t>to evaluate promising research methods</a:t>
            </a:r>
          </a:p>
          <a:p>
            <a:pPr marL="342900" indent="-342900" algn="just">
              <a:buFont typeface="Arial" panose="020B0604020202020204" pitchFamily="34" charset="0"/>
              <a:buChar char="•"/>
            </a:pPr>
            <a:r>
              <a:rPr lang="en-US" altLang="zh-CN" sz="2200" dirty="0">
                <a:latin typeface="Times" pitchFamily="2" charset="0"/>
              </a:rPr>
              <a:t>to relate your findings to previous knowledge and suggest further research</a:t>
            </a:r>
          </a:p>
          <a:p>
            <a:pPr algn="just"/>
            <a:r>
              <a:rPr lang="en-US" altLang="zh-CN" sz="2200" dirty="0" smtClean="0">
                <a:latin typeface="Times" pitchFamily="2" charset="0"/>
              </a:rPr>
              <a:t>     A </a:t>
            </a:r>
            <a:r>
              <a:rPr lang="en-US" altLang="zh-CN" sz="2200" dirty="0">
                <a:latin typeface="Times" pitchFamily="2" charset="0"/>
              </a:rPr>
              <a:t>good literature review, therefore, is critical of what has been written, identifies areas of</a:t>
            </a:r>
          </a:p>
          <a:p>
            <a:pPr algn="just"/>
            <a:r>
              <a:rPr lang="en-US" altLang="zh-CN" sz="2200" dirty="0">
                <a:latin typeface="Times" pitchFamily="2" charset="0"/>
              </a:rPr>
              <a:t>controversy, raises questions and identifies areas which need further research.</a:t>
            </a:r>
          </a:p>
        </p:txBody>
      </p:sp>
    </p:spTree>
    <p:extLst>
      <p:ext uri="{BB962C8B-B14F-4D97-AF65-F5344CB8AC3E}">
        <p14:creationId xmlns:p14="http://schemas.microsoft.com/office/powerpoint/2010/main" val="2100800415"/>
      </p:ext>
    </p:extLst>
  </p:cSld>
  <p:clrMapOvr>
    <a:masterClrMapping/>
  </p:clrMapOvr>
  <p:transition spd="slow">
    <p:push di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1012954"/>
            <a:ext cx="12120562" cy="4832092"/>
          </a:xfrm>
          <a:prstGeom prst="rect">
            <a:avLst/>
          </a:prstGeom>
          <a:solidFill>
            <a:schemeClr val="bg1"/>
          </a:solidFill>
        </p:spPr>
        <p:txBody>
          <a:bodyPr wrap="square">
            <a:spAutoFit/>
          </a:bodyPr>
          <a:lstStyle/>
          <a:p>
            <a:pPr algn="ctr"/>
            <a:r>
              <a:rPr lang="en-US" altLang="zh-CN" sz="2200" b="1" dirty="0">
                <a:latin typeface="Times" pitchFamily="2" charset="0"/>
              </a:rPr>
              <a:t>Structure of the Literature Review </a:t>
            </a:r>
          </a:p>
          <a:p>
            <a:pPr algn="just"/>
            <a:r>
              <a:rPr lang="en-US" altLang="zh-CN" sz="2200" dirty="0">
                <a:latin typeface="Times" pitchFamily="2" charset="0"/>
              </a:rPr>
              <a:t>The overall structure of your review will depend largely on your own thesis or research area. What you will need to do is to group together and compare and contrast the varying opinions of different writers on certain topics. What you must not do is just describe what one writer says, and then go on to give a general overview of another writer, and then another, and so on. Your structure should be dictated instead by topic areas, controversial issues or by questions to which there are varying approaches and theories. Within each of these sections, you would then discuss what the different literature argues, remembering to link this to your own purpose. </a:t>
            </a:r>
          </a:p>
          <a:p>
            <a:pPr algn="just"/>
            <a:r>
              <a:rPr lang="en-US" altLang="zh-CN" sz="2200" dirty="0">
                <a:latin typeface="Times" pitchFamily="2" charset="0"/>
              </a:rPr>
              <a:t>Linking words are important. If you are grouping together writers with similar opinions, you would use words or phrases such as: similarly, in addition, also, again. </a:t>
            </a:r>
          </a:p>
          <a:p>
            <a:pPr algn="just"/>
            <a:r>
              <a:rPr lang="en-US" altLang="zh-CN" sz="2200" dirty="0">
                <a:latin typeface="Times" pitchFamily="2" charset="0"/>
              </a:rPr>
              <a:t>More importantly, if there is disagreement, you need to indicate clearly that you are aware of this by the use of linkers such as: however, on the other hand, conversely, nevertheless. </a:t>
            </a:r>
          </a:p>
          <a:p>
            <a:pPr algn="just"/>
            <a:r>
              <a:rPr lang="en-US" altLang="zh-CN" sz="2200" dirty="0">
                <a:latin typeface="Times" pitchFamily="2" charset="0"/>
              </a:rPr>
              <a:t>At the end of the review you should include a summary of what the literature implies, which again links to your hypothesis or main question.</a:t>
            </a:r>
          </a:p>
        </p:txBody>
      </p:sp>
    </p:spTree>
    <p:extLst>
      <p:ext uri="{BB962C8B-B14F-4D97-AF65-F5344CB8AC3E}">
        <p14:creationId xmlns:p14="http://schemas.microsoft.com/office/powerpoint/2010/main" val="379383370"/>
      </p:ext>
    </p:extLst>
  </p:cSld>
  <p:clrMapOvr>
    <a:masterClrMapping/>
  </p:clrMapOvr>
  <p:transition spd="slow">
    <p:push di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1012954"/>
            <a:ext cx="12120562" cy="3816429"/>
          </a:xfrm>
          <a:prstGeom prst="rect">
            <a:avLst/>
          </a:prstGeom>
          <a:solidFill>
            <a:schemeClr val="bg1"/>
          </a:solidFill>
        </p:spPr>
        <p:txBody>
          <a:bodyPr wrap="square">
            <a:spAutoFit/>
          </a:bodyPr>
          <a:lstStyle/>
          <a:p>
            <a:pPr algn="ctr"/>
            <a:r>
              <a:rPr lang="en-US" altLang="zh-CN" sz="2200" b="1" dirty="0">
                <a:latin typeface="Times" pitchFamily="2" charset="0"/>
              </a:rPr>
              <a:t>Writing the Review </a:t>
            </a:r>
          </a:p>
          <a:p>
            <a:pPr algn="just"/>
            <a:r>
              <a:rPr lang="en-US" altLang="zh-CN" sz="2200" dirty="0">
                <a:latin typeface="Times" pitchFamily="2" charset="0"/>
              </a:rPr>
              <a:t>You first need to decide what you need to read. In many cases you will be given a booklist or directed towards areas of useful published work. Make sure you use this help. With dissertations, and particularly theses, it will be more down to you to decide. It is important, therefore, to try and decide on the parameters of your research. What exactly are your objectives and what do you need to find out? In your review, are you looking at issues of theory, methodology, policy, </a:t>
            </a:r>
            <a:r>
              <a:rPr lang="en-US" altLang="zh-CN" sz="2200" dirty="0" err="1">
                <a:latin typeface="Times" pitchFamily="2" charset="0"/>
              </a:rPr>
              <a:t>quantitive</a:t>
            </a:r>
            <a:r>
              <a:rPr lang="en-US" altLang="zh-CN" sz="2200" dirty="0">
                <a:latin typeface="Times" pitchFamily="2" charset="0"/>
              </a:rPr>
              <a:t> research, or what? Before you start reading it may be useful to compile a list of the main areas and questions involved, and then read with the purpose of finding out about or answering these. Unless something comes up which is particularly important, stick to this list, as it is very easy to get sidetracked, particularly on the Internet. </a:t>
            </a:r>
          </a:p>
          <a:p>
            <a:pPr algn="just"/>
            <a:r>
              <a:rPr lang="en-US" altLang="zh-CN" sz="2200" dirty="0">
                <a:latin typeface="Times" pitchFamily="2" charset="0"/>
              </a:rPr>
              <a:t>A good literature review needs a clear line of argument. You therefore need to use the critical notes and comments you made whilst doing your reading to express an academic opinion. </a:t>
            </a:r>
          </a:p>
        </p:txBody>
      </p:sp>
    </p:spTree>
    <p:extLst>
      <p:ext uri="{BB962C8B-B14F-4D97-AF65-F5344CB8AC3E}">
        <p14:creationId xmlns:p14="http://schemas.microsoft.com/office/powerpoint/2010/main" val="2382444641"/>
      </p:ext>
    </p:extLst>
  </p:cSld>
  <p:clrMapOvr>
    <a:masterClrMapping/>
  </p:clrMapOvr>
  <p:transition spd="slow">
    <p:push di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75415"/>
            <a:ext cx="12120562" cy="6186309"/>
          </a:xfrm>
          <a:prstGeom prst="rect">
            <a:avLst/>
          </a:prstGeom>
          <a:solidFill>
            <a:schemeClr val="bg1"/>
          </a:solidFill>
        </p:spPr>
        <p:txBody>
          <a:bodyPr wrap="square">
            <a:spAutoFit/>
          </a:bodyPr>
          <a:lstStyle/>
          <a:p>
            <a:pPr algn="just"/>
            <a:r>
              <a:rPr lang="en-US" altLang="zh-CN" sz="2200" dirty="0">
                <a:latin typeface="Times" pitchFamily="2" charset="0"/>
              </a:rPr>
              <a:t>Make sure that: </a:t>
            </a:r>
          </a:p>
          <a:p>
            <a:pPr algn="just"/>
            <a:r>
              <a:rPr lang="en-US" altLang="zh-CN" sz="2200" dirty="0">
                <a:latin typeface="Times" pitchFamily="2" charset="0"/>
              </a:rPr>
              <a:t>• You include a clear, short introduction which gives an outline of the review, including the main topics covered and the order of the arguments, with a brief rationale for this; </a:t>
            </a:r>
          </a:p>
          <a:p>
            <a:pPr algn="just"/>
            <a:r>
              <a:rPr lang="en-US" altLang="zh-CN" sz="2200" dirty="0">
                <a:latin typeface="Times" pitchFamily="2" charset="0"/>
              </a:rPr>
              <a:t>• There is always a clear link between your own arguments and the evidence uncovered in your reading. Include a short summary at the end of each section. </a:t>
            </a:r>
          </a:p>
          <a:p>
            <a:pPr algn="just"/>
            <a:r>
              <a:rPr lang="en-US" altLang="zh-CN" sz="2200" dirty="0">
                <a:latin typeface="Times" pitchFamily="2" charset="0"/>
              </a:rPr>
              <a:t>Use quotations if appropriate. You always acknowledge opinions which do not agree with your thesis. If you ignore opposing viewpoints, your argument will in fact be weaker. </a:t>
            </a:r>
          </a:p>
          <a:p>
            <a:pPr algn="just"/>
            <a:r>
              <a:rPr lang="en-US" altLang="zh-CN" sz="2200" dirty="0">
                <a:latin typeface="Times" pitchFamily="2" charset="0"/>
              </a:rPr>
              <a:t>Your review must be written in a formal, academic style. Keep your writing clear and concise, avoiding colloquialisms and personal language. You should always aim to be objective and respectful of others’ opinions; this is not the place for emotive language or strong personal opinions. If you thought something was rubbish, use words such as “inconsistent”, “lacking in certain areas” or “based on false assumptions”! </a:t>
            </a:r>
          </a:p>
          <a:p>
            <a:pPr algn="just"/>
            <a:r>
              <a:rPr lang="en-US" altLang="zh-CN" sz="2200" dirty="0">
                <a:latin typeface="Times" pitchFamily="2" charset="0"/>
              </a:rPr>
              <a:t>When introducing someone’s opinion, don’t use “says”, but instead an appropriate verb which more accurately reflects this viewpoint, such as “argues”, “claims” or “states”. Use the present tense for general opinions and theories, or the past when referring to specific research or experiments. </a:t>
            </a:r>
          </a:p>
          <a:p>
            <a:pPr algn="just"/>
            <a:r>
              <a:rPr lang="en-US" altLang="zh-CN" sz="2200" dirty="0">
                <a:latin typeface="Times" pitchFamily="2" charset="0"/>
              </a:rPr>
              <a:t>And remember at all times to avoid plagiarizing your sources. Always separate your source opinions from your own hypothesis. Making sure you consistently reference the literature you are referring to. When you are doing your reading and making notes, it might be an idea to use different colors to distinguish between your ideas and those of others.</a:t>
            </a:r>
          </a:p>
        </p:txBody>
      </p:sp>
    </p:spTree>
    <p:extLst>
      <p:ext uri="{BB962C8B-B14F-4D97-AF65-F5344CB8AC3E}">
        <p14:creationId xmlns:p14="http://schemas.microsoft.com/office/powerpoint/2010/main" val="2504188168"/>
      </p:ext>
    </p:extLst>
  </p:cSld>
  <p:clrMapOvr>
    <a:masterClrMapping/>
  </p:clrMapOvr>
  <p:transition spd="slow">
    <p:push di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2E414C9-1C18-6643-830B-11674E455DBE}"/>
              </a:ext>
            </a:extLst>
          </p:cNvPr>
          <p:cNvSpPr/>
          <p:nvPr/>
        </p:nvSpPr>
        <p:spPr>
          <a:xfrm>
            <a:off x="0" y="166568"/>
            <a:ext cx="12192000" cy="6524863"/>
          </a:xfrm>
          <a:prstGeom prst="rect">
            <a:avLst/>
          </a:prstGeom>
          <a:solidFill>
            <a:schemeClr val="bg1"/>
          </a:solidFill>
        </p:spPr>
        <p:txBody>
          <a:bodyPr wrap="square">
            <a:spAutoFit/>
          </a:bodyPr>
          <a:lstStyle/>
          <a:p>
            <a:pPr algn="just"/>
            <a:r>
              <a:rPr lang="en-US" altLang="zh-CN" sz="2200" dirty="0">
                <a:latin typeface="Times" pitchFamily="2" charset="0"/>
              </a:rPr>
              <a:t>Final Checklist </a:t>
            </a:r>
          </a:p>
          <a:p>
            <a:r>
              <a:rPr lang="en-US" altLang="zh-CN" sz="2200" dirty="0">
                <a:latin typeface="Times" pitchFamily="2" charset="0"/>
              </a:rPr>
              <a:t>Have you indicated the purpose of the review?</a:t>
            </a:r>
            <a:br>
              <a:rPr lang="en-US" altLang="zh-CN" sz="2200" dirty="0">
                <a:latin typeface="Times" pitchFamily="2" charset="0"/>
              </a:rPr>
            </a:br>
            <a:r>
              <a:rPr lang="en-US" altLang="zh-CN" sz="2200" dirty="0">
                <a:latin typeface="Times" pitchFamily="2" charset="0"/>
              </a:rPr>
              <a:t>Are the parameters of the review reasonable?</a:t>
            </a:r>
            <a:br>
              <a:rPr lang="en-US" altLang="zh-CN" sz="2200" dirty="0">
                <a:latin typeface="Times" pitchFamily="2" charset="0"/>
              </a:rPr>
            </a:br>
            <a:r>
              <a:rPr lang="en-US" altLang="zh-CN" sz="2200" dirty="0">
                <a:latin typeface="Times" pitchFamily="2" charset="0"/>
              </a:rPr>
              <a:t>Why did you include some of the literature and exclude others?</a:t>
            </a:r>
            <a:br>
              <a:rPr lang="en-US" altLang="zh-CN" sz="2200" dirty="0">
                <a:latin typeface="Times" pitchFamily="2" charset="0"/>
              </a:rPr>
            </a:br>
            <a:r>
              <a:rPr lang="en-US" altLang="zh-CN" sz="2200" dirty="0">
                <a:latin typeface="Times" pitchFamily="2" charset="0"/>
              </a:rPr>
              <a:t>Which years did you exclude?</a:t>
            </a:r>
            <a:br>
              <a:rPr lang="en-US" altLang="zh-CN" sz="2200" dirty="0">
                <a:latin typeface="Times" pitchFamily="2" charset="0"/>
              </a:rPr>
            </a:br>
            <a:r>
              <a:rPr lang="en-US" altLang="zh-CN" sz="2200" dirty="0">
                <a:latin typeface="Times" pitchFamily="2" charset="0"/>
              </a:rPr>
              <a:t>Have you emphasized recent developments?</a:t>
            </a:r>
            <a:br>
              <a:rPr lang="en-US" altLang="zh-CN" sz="2200" dirty="0">
                <a:latin typeface="Times" pitchFamily="2" charset="0"/>
              </a:rPr>
            </a:br>
            <a:r>
              <a:rPr lang="en-US" altLang="zh-CN" sz="2200" dirty="0">
                <a:latin typeface="Times" pitchFamily="2" charset="0"/>
              </a:rPr>
              <a:t>Have you focused on primary sources with only selective use of secondary sources? </a:t>
            </a:r>
            <a:endParaRPr lang="en-US" altLang="zh-CN" sz="2200" dirty="0" smtClean="0">
              <a:latin typeface="Times" pitchFamily="2" charset="0"/>
            </a:endParaRPr>
          </a:p>
          <a:p>
            <a:r>
              <a:rPr lang="en-US" altLang="zh-CN" sz="2200" dirty="0" smtClean="0">
                <a:latin typeface="Times" pitchFamily="2" charset="0"/>
              </a:rPr>
              <a:t>Is </a:t>
            </a:r>
            <a:r>
              <a:rPr lang="en-US" altLang="zh-CN" sz="2200" dirty="0">
                <a:latin typeface="Times" pitchFamily="2" charset="0"/>
              </a:rPr>
              <a:t>the literature you have selected relevant?</a:t>
            </a:r>
            <a:br>
              <a:rPr lang="en-US" altLang="zh-CN" sz="2200" dirty="0">
                <a:latin typeface="Times" pitchFamily="2" charset="0"/>
              </a:rPr>
            </a:br>
            <a:r>
              <a:rPr lang="en-US" altLang="zh-CN" sz="2200" dirty="0">
                <a:latin typeface="Times" pitchFamily="2" charset="0"/>
              </a:rPr>
              <a:t>Is your bibliographic data complete? </a:t>
            </a:r>
          </a:p>
          <a:p>
            <a:r>
              <a:rPr lang="en-US" altLang="zh-CN" sz="2200" dirty="0">
                <a:latin typeface="Times" pitchFamily="2" charset="0"/>
              </a:rPr>
              <a:t>—Critical Evaluation of the Literature</a:t>
            </a:r>
            <a:br>
              <a:rPr lang="en-US" altLang="zh-CN" sz="2200" dirty="0">
                <a:latin typeface="Times" pitchFamily="2" charset="0"/>
              </a:rPr>
            </a:br>
            <a:r>
              <a:rPr lang="en-US" altLang="zh-CN" sz="2200" dirty="0">
                <a:latin typeface="Times" pitchFamily="2" charset="0"/>
              </a:rPr>
              <a:t>Have you organized your material according to issues?</a:t>
            </a:r>
            <a:br>
              <a:rPr lang="en-US" altLang="zh-CN" sz="2200" dirty="0">
                <a:latin typeface="Times" pitchFamily="2" charset="0"/>
              </a:rPr>
            </a:br>
            <a:r>
              <a:rPr lang="en-US" altLang="zh-CN" sz="2200" dirty="0">
                <a:latin typeface="Times" pitchFamily="2" charset="0"/>
              </a:rPr>
              <a:t>Is there a logic to the way you organized the material?</a:t>
            </a:r>
            <a:br>
              <a:rPr lang="en-US" altLang="zh-CN" sz="2200" dirty="0">
                <a:latin typeface="Times" pitchFamily="2" charset="0"/>
              </a:rPr>
            </a:br>
            <a:r>
              <a:rPr lang="en-US" altLang="zh-CN" sz="2200" dirty="0">
                <a:latin typeface="Times" pitchFamily="2" charset="0"/>
              </a:rPr>
              <a:t>Does the amount of detail included on an issue relate to its importance?</a:t>
            </a:r>
            <a:br>
              <a:rPr lang="en-US" altLang="zh-CN" sz="2200" dirty="0">
                <a:latin typeface="Times" pitchFamily="2" charset="0"/>
              </a:rPr>
            </a:br>
            <a:r>
              <a:rPr lang="en-US" altLang="zh-CN" sz="2200" dirty="0">
                <a:latin typeface="Times" pitchFamily="2" charset="0"/>
              </a:rPr>
              <a:t>Have you been sufficiently critical of design and methodological issues?</a:t>
            </a:r>
            <a:br>
              <a:rPr lang="en-US" altLang="zh-CN" sz="2200" dirty="0">
                <a:latin typeface="Times" pitchFamily="2" charset="0"/>
              </a:rPr>
            </a:br>
            <a:r>
              <a:rPr lang="en-US" altLang="zh-CN" sz="2200" dirty="0">
                <a:latin typeface="Times" pitchFamily="2" charset="0"/>
              </a:rPr>
              <a:t>Have you indicated when results were conflicting or inconclusive and discussed possible reasons? Have you indicated the relevance of each reference to your research? </a:t>
            </a:r>
          </a:p>
          <a:p>
            <a:r>
              <a:rPr lang="en-US" altLang="zh-CN" sz="2200" dirty="0">
                <a:latin typeface="Times" pitchFamily="2" charset="0"/>
              </a:rPr>
              <a:t>—Interpretation</a:t>
            </a:r>
            <a:br>
              <a:rPr lang="en-US" altLang="zh-CN" sz="2200" dirty="0">
                <a:latin typeface="Times" pitchFamily="2" charset="0"/>
              </a:rPr>
            </a:br>
            <a:r>
              <a:rPr lang="en-US" altLang="zh-CN" sz="2200" dirty="0">
                <a:latin typeface="Times" pitchFamily="2" charset="0"/>
              </a:rPr>
              <a:t>Has your summary of the current literature contributed to the reader’s understanding of the problems?</a:t>
            </a:r>
            <a:br>
              <a:rPr lang="en-US" altLang="zh-CN" sz="2200" dirty="0">
                <a:latin typeface="Times" pitchFamily="2" charset="0"/>
              </a:rPr>
            </a:br>
            <a:r>
              <a:rPr lang="en-US" altLang="zh-CN" sz="2200" dirty="0">
                <a:latin typeface="Times" pitchFamily="2" charset="0"/>
              </a:rPr>
              <a:t>Does the design of your research reflect the methodological implications of the literature review? </a:t>
            </a:r>
          </a:p>
        </p:txBody>
      </p:sp>
    </p:spTree>
    <p:extLst>
      <p:ext uri="{BB962C8B-B14F-4D97-AF65-F5344CB8AC3E}">
        <p14:creationId xmlns:p14="http://schemas.microsoft.com/office/powerpoint/2010/main" val="1991708160"/>
      </p:ext>
    </p:extLst>
  </p:cSld>
  <p:clrMapOvr>
    <a:masterClrMapping/>
  </p:clrMapOvr>
  <p:transition spd="slow">
    <p:push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8612"/>
            <a:ext cx="3613052" cy="2408701"/>
          </a:xfrm>
          <a:prstGeom prst="rect">
            <a:avLst/>
          </a:prstGeom>
        </p:spPr>
      </p:pic>
      <p:sp>
        <p:nvSpPr>
          <p:cNvPr id="30" name="矩形 29"/>
          <p:cNvSpPr/>
          <p:nvPr/>
        </p:nvSpPr>
        <p:spPr>
          <a:xfrm>
            <a:off x="3613052" y="796192"/>
            <a:ext cx="8429148" cy="5624873"/>
          </a:xfrm>
          <a:prstGeom prst="rect">
            <a:avLst/>
          </a:prstGeom>
          <a:noFill/>
        </p:spPr>
        <p:txBody>
          <a:bodyPr wrap="square">
            <a:spAutoFit/>
          </a:bodyPr>
          <a:lstStyle/>
          <a:p>
            <a:pPr algn="just">
              <a:lnSpc>
                <a:spcPct val="150000"/>
              </a:lnSpc>
            </a:pPr>
            <a:r>
              <a:rPr lang="zh-CN" altLang="en-US" sz="2200" dirty="0">
                <a:latin typeface="Times New Roman" panose="02020603050405020304" pitchFamily="18" charset="0"/>
              </a:rPr>
              <a:t>        如果没有参考材料，研究论文就会无从写起。事实上，一篇研究论文往往是在作者阅读了大量有关领域的文献的基础上，经过自己的思考总结，形成自己独有的观点或见解。 用司马迁的话来说，叫“读百家之书，成一家之言”。在大多数人文、社会、科学的研究 论文里，都有一部分对论文相关领域里的理论和学术思想进行历史性的回顾和系统的总结。这一部分我们称之为文献综述</a:t>
            </a:r>
            <a:r>
              <a:rPr lang="en-US" altLang="zh-CN" sz="2200" dirty="0">
                <a:latin typeface="Times New Roman" panose="02020603050405020304" pitchFamily="18" charset="0"/>
              </a:rPr>
              <a:t>(</a:t>
            </a:r>
            <a:r>
              <a:rPr lang="en-US" altLang="zh-CN" sz="2200" i="1" u="sng" dirty="0">
                <a:solidFill>
                  <a:srgbClr val="FF0000"/>
                </a:solidFill>
                <a:latin typeface="Times New Roman" panose="02020603050405020304" pitchFamily="18" charset="0"/>
              </a:rPr>
              <a:t>literature review</a:t>
            </a:r>
            <a:r>
              <a:rPr lang="en-US" altLang="zh-CN" sz="2200" dirty="0">
                <a:latin typeface="Times New Roman" panose="02020603050405020304" pitchFamily="18" charset="0"/>
              </a:rPr>
              <a:t>)</a:t>
            </a:r>
            <a:r>
              <a:rPr lang="zh-CN" altLang="en-US" sz="2200" dirty="0">
                <a:latin typeface="Times New Roman" panose="02020603050405020304" pitchFamily="18" charset="0"/>
              </a:rPr>
              <a:t>。所以说，不管是直接引用还是间接引用参考材料，都是向读者介绍自己在论文中是如何运用他人研究成果的。论文不可能只用直接引语，否则看上去就像拼凑起来的大杂烩。转述和总结参考文献是写研究论文必不可少的技能。本节我们将会讨论转述和总结的技巧。</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fontScale="92500"/>
          </a:bodyPr>
          <a:lstStyle/>
          <a:p>
            <a:r>
              <a:rPr kumimoji="1" lang="zh-CN" altLang="en-US" dirty="0">
                <a:cs typeface="+mn-ea"/>
                <a:sym typeface="+mn-lt"/>
              </a:rPr>
              <a:t>文献综述的写作</a:t>
            </a:r>
            <a:r>
              <a:rPr kumimoji="1" lang="en-US" altLang="zh-CN" dirty="0">
                <a:cs typeface="+mn-ea"/>
                <a:sym typeface="+mn-lt"/>
              </a:rPr>
              <a:t>Writing Literature Review</a:t>
            </a:r>
            <a:endParaRPr lang="zh-CN" altLang="en-US" dirty="0"/>
          </a:p>
        </p:txBody>
      </p:sp>
    </p:spTree>
    <p:extLst>
      <p:ext uri="{BB962C8B-B14F-4D97-AF65-F5344CB8AC3E}">
        <p14:creationId xmlns:p14="http://schemas.microsoft.com/office/powerpoint/2010/main" val="2080250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182750" y="1656119"/>
            <a:ext cx="7861128" cy="973984"/>
            <a:chOff x="2277191" y="2390375"/>
            <a:chExt cx="1885508" cy="435722"/>
          </a:xfrm>
          <a:noFill/>
        </p:grpSpPr>
        <p:sp>
          <p:nvSpPr>
            <p:cNvPr id="2" name="圆角矩形 1"/>
            <p:cNvSpPr/>
            <p:nvPr/>
          </p:nvSpPr>
          <p:spPr>
            <a:xfrm>
              <a:off x="2277191" y="2390375"/>
              <a:ext cx="1885508" cy="43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312081" y="2482091"/>
              <a:ext cx="1815727" cy="221791"/>
            </a:xfrm>
            <a:prstGeom prst="rect">
              <a:avLst/>
            </a:prstGeom>
            <a:grpFill/>
          </p:spPr>
          <p:txBody>
            <a:bodyPr wrap="square" rtlCol="0">
              <a:spAutoFit/>
            </a:bodyPr>
            <a:lstStyle/>
            <a:p>
              <a:pPr>
                <a:lnSpc>
                  <a:spcPct val="130000"/>
                </a:lnSpc>
                <a:spcBef>
                  <a:spcPts val="600"/>
                </a:spcBef>
              </a:pPr>
              <a:r>
                <a:rPr lang="en-US" altLang="zh-CN" sz="22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4.1 </a:t>
              </a:r>
              <a:r>
                <a:rPr lang="zh-CN" altLang="en-US" sz="22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文献综述的基本框架 </a:t>
              </a:r>
              <a:r>
                <a:rPr lang="en-US" altLang="zh-CN" sz="22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Basic Structures of Literature Review</a:t>
              </a:r>
              <a:endParaRPr lang="en-US" altLang="zh-CN" sz="2200" u="sng" dirty="0">
                <a:solidFill>
                  <a:schemeClr val="bg1"/>
                </a:solidFill>
                <a:latin typeface="Times New Roman" panose="02020603050405020304" pitchFamily="18" charset="0"/>
                <a:cs typeface="+mn-ea"/>
                <a:sym typeface="+mn-lt"/>
              </a:endParaRPr>
            </a:p>
          </p:txBody>
        </p:sp>
      </p:grpSp>
      <p:sp>
        <p:nvSpPr>
          <p:cNvPr id="27" name="圆角矩形 1">
            <a:extLst>
              <a:ext uri="{FF2B5EF4-FFF2-40B4-BE49-F238E27FC236}">
                <a16:creationId xmlns:a16="http://schemas.microsoft.com/office/drawing/2014/main" id="{7B2B02AB-5F0D-4771-A117-B58FFE606450}"/>
              </a:ext>
            </a:extLst>
          </p:cNvPr>
          <p:cNvSpPr/>
          <p:nvPr/>
        </p:nvSpPr>
        <p:spPr>
          <a:xfrm>
            <a:off x="2165250" y="3429000"/>
            <a:ext cx="7861128" cy="10387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id="{E3EB3A85-2818-4300-8E8D-739686955A05}"/>
              </a:ext>
            </a:extLst>
          </p:cNvPr>
          <p:cNvSpPr txBox="1"/>
          <p:nvPr/>
        </p:nvSpPr>
        <p:spPr>
          <a:xfrm>
            <a:off x="2328215" y="3593187"/>
            <a:ext cx="7570195" cy="495777"/>
          </a:xfrm>
          <a:prstGeom prst="rect">
            <a:avLst/>
          </a:prstGeom>
          <a:noFill/>
        </p:spPr>
        <p:txBody>
          <a:bodyPr wrap="square" rtlCol="0">
            <a:spAutoFit/>
          </a:bodyPr>
          <a:lstStyle/>
          <a:p>
            <a:pPr>
              <a:lnSpc>
                <a:spcPct val="130000"/>
              </a:lnSpc>
              <a:spcBef>
                <a:spcPts val="600"/>
              </a:spcBef>
            </a:pPr>
            <a:r>
              <a:rPr lang="en-US" altLang="zh-CN" sz="22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4.2 </a:t>
            </a:r>
            <a:r>
              <a:rPr lang="zh-CN" altLang="en-US" sz="22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文献综述的写作技巧 </a:t>
            </a:r>
            <a:r>
              <a:rPr lang="en-US" altLang="zh-CN" sz="22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Tips for Writing Literature Review</a:t>
            </a:r>
            <a:endParaRPr lang="en-US" altLang="zh-CN" sz="2200" u="sng" dirty="0">
              <a:solidFill>
                <a:schemeClr val="bg1"/>
              </a:solidFill>
              <a:latin typeface="Times New Roman" panose="02020603050405020304" pitchFamily="18" charset="0"/>
              <a:cs typeface="+mn-ea"/>
              <a:sym typeface="+mn-lt"/>
            </a:endParaRPr>
          </a:p>
        </p:txBody>
      </p:sp>
    </p:spTree>
    <p:extLst>
      <p:ext uri="{BB962C8B-B14F-4D97-AF65-F5344CB8AC3E}">
        <p14:creationId xmlns:p14="http://schemas.microsoft.com/office/powerpoint/2010/main" val="1671903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9173</TotalTime>
  <Words>29801</Words>
  <Application>Microsoft Office PowerPoint</Application>
  <PresentationFormat>宽屏</PresentationFormat>
  <Paragraphs>1211</Paragraphs>
  <Slides>193</Slides>
  <Notes>190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193</vt:i4>
      </vt:variant>
    </vt:vector>
  </HeadingPairs>
  <TitlesOfParts>
    <vt:vector size="205" baseType="lpstr">
      <vt:lpstr>Lato Light</vt:lpstr>
      <vt:lpstr>Roboto Light</vt:lpstr>
      <vt:lpstr>TimesNewRomanPSMT</vt:lpstr>
      <vt:lpstr>等线</vt:lpstr>
      <vt:lpstr>等线 Light</vt:lpstr>
      <vt:lpstr>方正宋刻本秀楷简体</vt:lpstr>
      <vt:lpstr>微软雅黑</vt:lpstr>
      <vt:lpstr>Arial</vt:lpstr>
      <vt:lpstr>Times</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Sui Sephira</dc:creator>
  <cp:lastModifiedBy>微软用户</cp:lastModifiedBy>
  <cp:revision>386</cp:revision>
  <dcterms:created xsi:type="dcterms:W3CDTF">2020-09-08T08:52:52Z</dcterms:created>
  <dcterms:modified xsi:type="dcterms:W3CDTF">2020-12-16T06:05:05Z</dcterms:modified>
</cp:coreProperties>
</file>