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1.xml" ContentType="application/vnd.openxmlformats-officedocument.themeOverride+xml"/>
  <Override PartName="/ppt/notesSlides/notesSlide13.xml" ContentType="application/vnd.openxmlformats-officedocument.presentationml.notesSlide+xml"/>
  <Override PartName="/ppt/theme/themeOverride12.xml" ContentType="application/vnd.openxmlformats-officedocument.themeOverride+xml"/>
  <Override PartName="/ppt/notesSlides/notesSlide14.xml" ContentType="application/vnd.openxmlformats-officedocument.presentationml.notesSlide+xml"/>
  <Override PartName="/ppt/theme/themeOverride13.xml" ContentType="application/vnd.openxmlformats-officedocument.themeOverride+xml"/>
  <Override PartName="/ppt/notesSlides/notesSlide15.xml" ContentType="application/vnd.openxmlformats-officedocument.presentationml.notesSlide+xml"/>
  <Override PartName="/ppt/theme/themeOverride14.xml" ContentType="application/vnd.openxmlformats-officedocument.themeOverride+xml"/>
  <Override PartName="/ppt/notesSlides/notesSlide16.xml" ContentType="application/vnd.openxmlformats-officedocument.presentationml.notesSlide+xml"/>
  <Override PartName="/ppt/theme/themeOverride15.xml" ContentType="application/vnd.openxmlformats-officedocument.themeOverride+xml"/>
  <Override PartName="/ppt/notesSlides/notesSlide17.xml" ContentType="application/vnd.openxmlformats-officedocument.presentationml.notesSlide+xml"/>
  <Override PartName="/ppt/theme/themeOverride16.xml" ContentType="application/vnd.openxmlformats-officedocument.themeOverride+xml"/>
  <Override PartName="/ppt/notesSlides/notesSlide18.xml" ContentType="application/vnd.openxmlformats-officedocument.presentationml.notesSlide+xml"/>
  <Override PartName="/ppt/theme/themeOverride17.xml" ContentType="application/vnd.openxmlformats-officedocument.themeOverride+xml"/>
  <Override PartName="/ppt/notesSlides/notesSlide19.xml" ContentType="application/vnd.openxmlformats-officedocument.presentationml.notesSlide+xml"/>
  <Override PartName="/ppt/theme/themeOverride18.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19.xml" ContentType="application/vnd.openxmlformats-officedocument.themeOverride+xml"/>
  <Override PartName="/ppt/notesSlides/notesSlide22.xml" ContentType="application/vnd.openxmlformats-officedocument.presentationml.notesSlide+xml"/>
  <Override PartName="/ppt/theme/themeOverride20.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8"/>
  </p:notesMasterIdLst>
  <p:sldIdLst>
    <p:sldId id="283" r:id="rId2"/>
    <p:sldId id="285" r:id="rId3"/>
    <p:sldId id="284" r:id="rId4"/>
    <p:sldId id="260" r:id="rId5"/>
    <p:sldId id="400" r:id="rId6"/>
    <p:sldId id="401" r:id="rId7"/>
    <p:sldId id="402" r:id="rId8"/>
    <p:sldId id="403" r:id="rId9"/>
    <p:sldId id="404" r:id="rId10"/>
    <p:sldId id="405" r:id="rId11"/>
    <p:sldId id="327" r:id="rId12"/>
    <p:sldId id="406" r:id="rId13"/>
    <p:sldId id="264" r:id="rId14"/>
    <p:sldId id="407" r:id="rId15"/>
    <p:sldId id="408" r:id="rId16"/>
    <p:sldId id="410" r:id="rId17"/>
    <p:sldId id="409" r:id="rId18"/>
    <p:sldId id="411" r:id="rId19"/>
    <p:sldId id="412" r:id="rId20"/>
    <p:sldId id="413" r:id="rId21"/>
    <p:sldId id="414" r:id="rId22"/>
    <p:sldId id="415" r:id="rId23"/>
    <p:sldId id="416" r:id="rId24"/>
    <p:sldId id="339" r:id="rId25"/>
    <p:sldId id="417" r:id="rId26"/>
    <p:sldId id="418" r:id="rId27"/>
    <p:sldId id="419" r:id="rId28"/>
    <p:sldId id="420" r:id="rId29"/>
    <p:sldId id="421" r:id="rId30"/>
    <p:sldId id="422" r:id="rId31"/>
    <p:sldId id="423" r:id="rId32"/>
    <p:sldId id="341" r:id="rId33"/>
    <p:sldId id="424" r:id="rId34"/>
    <p:sldId id="425" r:id="rId35"/>
    <p:sldId id="426" r:id="rId36"/>
    <p:sldId id="427" r:id="rId37"/>
    <p:sldId id="428" r:id="rId38"/>
    <p:sldId id="429" r:id="rId39"/>
    <p:sldId id="430" r:id="rId40"/>
    <p:sldId id="431" r:id="rId41"/>
    <p:sldId id="432" r:id="rId42"/>
    <p:sldId id="434" r:id="rId43"/>
    <p:sldId id="433" r:id="rId44"/>
    <p:sldId id="436" r:id="rId45"/>
    <p:sldId id="435" r:id="rId46"/>
    <p:sldId id="437" r:id="rId47"/>
    <p:sldId id="438" r:id="rId48"/>
    <p:sldId id="439" r:id="rId49"/>
    <p:sldId id="440" r:id="rId50"/>
    <p:sldId id="441" r:id="rId51"/>
    <p:sldId id="442" r:id="rId52"/>
    <p:sldId id="443" r:id="rId53"/>
    <p:sldId id="444" r:id="rId54"/>
    <p:sldId id="445" r:id="rId55"/>
    <p:sldId id="446" r:id="rId56"/>
    <p:sldId id="447" r:id="rId57"/>
    <p:sldId id="448" r:id="rId58"/>
    <p:sldId id="449" r:id="rId59"/>
    <p:sldId id="450" r:id="rId60"/>
    <p:sldId id="451" r:id="rId61"/>
    <p:sldId id="452" r:id="rId62"/>
    <p:sldId id="453" r:id="rId63"/>
    <p:sldId id="455" r:id="rId64"/>
    <p:sldId id="454" r:id="rId65"/>
    <p:sldId id="457" r:id="rId66"/>
    <p:sldId id="458" r:id="rId67"/>
    <p:sldId id="459" r:id="rId68"/>
    <p:sldId id="465" r:id="rId69"/>
    <p:sldId id="463" r:id="rId70"/>
    <p:sldId id="461" r:id="rId71"/>
    <p:sldId id="460" r:id="rId72"/>
    <p:sldId id="466" r:id="rId73"/>
    <p:sldId id="467" r:id="rId74"/>
    <p:sldId id="468" r:id="rId75"/>
    <p:sldId id="469" r:id="rId76"/>
    <p:sldId id="471" r:id="rId77"/>
    <p:sldId id="470" r:id="rId78"/>
    <p:sldId id="472" r:id="rId79"/>
    <p:sldId id="473" r:id="rId80"/>
    <p:sldId id="474" r:id="rId81"/>
    <p:sldId id="476" r:id="rId82"/>
    <p:sldId id="477" r:id="rId83"/>
    <p:sldId id="478" r:id="rId84"/>
    <p:sldId id="479" r:id="rId85"/>
    <p:sldId id="480" r:id="rId86"/>
    <p:sldId id="482" r:id="rId87"/>
    <p:sldId id="481" r:id="rId88"/>
    <p:sldId id="483" r:id="rId89"/>
    <p:sldId id="484" r:id="rId90"/>
    <p:sldId id="485" r:id="rId91"/>
    <p:sldId id="486" r:id="rId92"/>
    <p:sldId id="487" r:id="rId93"/>
    <p:sldId id="488" r:id="rId94"/>
    <p:sldId id="489" r:id="rId95"/>
    <p:sldId id="490" r:id="rId96"/>
    <p:sldId id="491" r:id="rId97"/>
    <p:sldId id="492" r:id="rId98"/>
    <p:sldId id="493" r:id="rId99"/>
    <p:sldId id="494" r:id="rId100"/>
    <p:sldId id="495" r:id="rId101"/>
    <p:sldId id="496" r:id="rId102"/>
    <p:sldId id="500" r:id="rId103"/>
    <p:sldId id="501" r:id="rId104"/>
    <p:sldId id="497" r:id="rId105"/>
    <p:sldId id="498" r:id="rId106"/>
    <p:sldId id="499" r:id="rId107"/>
    <p:sldId id="502" r:id="rId108"/>
    <p:sldId id="503" r:id="rId109"/>
    <p:sldId id="271" r:id="rId110"/>
    <p:sldId id="515" r:id="rId111"/>
    <p:sldId id="516" r:id="rId112"/>
    <p:sldId id="518" r:id="rId113"/>
    <p:sldId id="517" r:id="rId114"/>
    <p:sldId id="519" r:id="rId115"/>
    <p:sldId id="520" r:id="rId116"/>
    <p:sldId id="504" r:id="rId117"/>
    <p:sldId id="505" r:id="rId118"/>
    <p:sldId id="506" r:id="rId119"/>
    <p:sldId id="507" r:id="rId120"/>
    <p:sldId id="508" r:id="rId121"/>
    <p:sldId id="509" r:id="rId122"/>
    <p:sldId id="510" r:id="rId123"/>
    <p:sldId id="511" r:id="rId124"/>
    <p:sldId id="512" r:id="rId125"/>
    <p:sldId id="513" r:id="rId126"/>
    <p:sldId id="521" r:id="rId127"/>
    <p:sldId id="522" r:id="rId128"/>
    <p:sldId id="523" r:id="rId129"/>
    <p:sldId id="524" r:id="rId130"/>
    <p:sldId id="525" r:id="rId131"/>
    <p:sldId id="526" r:id="rId132"/>
    <p:sldId id="527" r:id="rId133"/>
    <p:sldId id="528" r:id="rId134"/>
    <p:sldId id="531" r:id="rId135"/>
    <p:sldId id="529" r:id="rId136"/>
    <p:sldId id="324" r:id="rId137"/>
  </p:sldIdLst>
  <p:sldSz cx="12192000" cy="6858000"/>
  <p:notesSz cx="6858000" cy="9144000"/>
  <p:custDataLst>
    <p:tags r:id="rId1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extLst>
      <p:ext uri="{19B8F6BF-5375-455C-9EA6-DF929625EA0E}">
        <p15:presenceInfo xmlns:p15="http://schemas.microsoft.com/office/powerpoint/2012/main" userId="Administra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9F"/>
    <a:srgbClr val="F23C00"/>
    <a:srgbClr val="A6937C"/>
    <a:srgbClr val="7DDDE9"/>
    <a:srgbClr val="A6C8D1"/>
    <a:srgbClr val="E73A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12" autoAdjust="0"/>
    <p:restoredTop sz="93631"/>
  </p:normalViewPr>
  <p:slideViewPr>
    <p:cSldViewPr snapToGrid="0" snapToObjects="1">
      <p:cViewPr varScale="1">
        <p:scale>
          <a:sx n="108" d="100"/>
          <a:sy n="108" d="100"/>
        </p:scale>
        <p:origin x="810" y="96"/>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5" d="100"/>
          <a:sy n="85" d="100"/>
        </p:scale>
        <p:origin x="2680" y="1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6E1E63-6347-BD4F-A808-7F54FA34CE72}" type="datetimeFigureOut">
              <a:rPr kumimoji="1" lang="zh-CN" altLang="en-US" smtClean="0"/>
              <a:t>2020/12/16</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1EDE8F-5748-564A-B104-45C8D6344219}"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a:t>
            </a:fld>
            <a:endParaRPr kumimoji="1"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10</a:t>
            </a:fld>
            <a:endParaRPr kumimoji="1" lang="zh-CN" altLang="en-US"/>
          </a:p>
        </p:txBody>
      </p:sp>
    </p:spTree>
    <p:extLst>
      <p:ext uri="{BB962C8B-B14F-4D97-AF65-F5344CB8AC3E}">
        <p14:creationId xmlns:p14="http://schemas.microsoft.com/office/powerpoint/2010/main" val="388353397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100</a:t>
            </a:fld>
            <a:endParaRPr kumimoji="1" lang="zh-CN" altLang="en-US"/>
          </a:p>
        </p:txBody>
      </p:sp>
    </p:spTree>
    <p:extLst>
      <p:ext uri="{BB962C8B-B14F-4D97-AF65-F5344CB8AC3E}">
        <p14:creationId xmlns:p14="http://schemas.microsoft.com/office/powerpoint/2010/main" val="275182200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101</a:t>
            </a:fld>
            <a:endParaRPr kumimoji="1" lang="zh-CN" altLang="en-US"/>
          </a:p>
        </p:txBody>
      </p:sp>
    </p:spTree>
    <p:extLst>
      <p:ext uri="{BB962C8B-B14F-4D97-AF65-F5344CB8AC3E}">
        <p14:creationId xmlns:p14="http://schemas.microsoft.com/office/powerpoint/2010/main" val="168934132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102</a:t>
            </a:fld>
            <a:endParaRPr kumimoji="1" lang="zh-CN" altLang="en-US"/>
          </a:p>
        </p:txBody>
      </p:sp>
    </p:spTree>
    <p:extLst>
      <p:ext uri="{BB962C8B-B14F-4D97-AF65-F5344CB8AC3E}">
        <p14:creationId xmlns:p14="http://schemas.microsoft.com/office/powerpoint/2010/main" val="153949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103</a:t>
            </a:fld>
            <a:endParaRPr kumimoji="1" lang="zh-CN" altLang="en-US"/>
          </a:p>
        </p:txBody>
      </p:sp>
    </p:spTree>
    <p:extLst>
      <p:ext uri="{BB962C8B-B14F-4D97-AF65-F5344CB8AC3E}">
        <p14:creationId xmlns:p14="http://schemas.microsoft.com/office/powerpoint/2010/main" val="226866806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104</a:t>
            </a:fld>
            <a:endParaRPr kumimoji="1" lang="zh-CN" altLang="en-US"/>
          </a:p>
        </p:txBody>
      </p:sp>
    </p:spTree>
    <p:extLst>
      <p:ext uri="{BB962C8B-B14F-4D97-AF65-F5344CB8AC3E}">
        <p14:creationId xmlns:p14="http://schemas.microsoft.com/office/powerpoint/2010/main" val="37963620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105</a:t>
            </a:fld>
            <a:endParaRPr kumimoji="1" lang="zh-CN" altLang="en-US"/>
          </a:p>
        </p:txBody>
      </p:sp>
    </p:spTree>
    <p:extLst>
      <p:ext uri="{BB962C8B-B14F-4D97-AF65-F5344CB8AC3E}">
        <p14:creationId xmlns:p14="http://schemas.microsoft.com/office/powerpoint/2010/main" val="33709605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106</a:t>
            </a:fld>
            <a:endParaRPr kumimoji="1" lang="zh-CN" altLang="en-US"/>
          </a:p>
        </p:txBody>
      </p:sp>
    </p:spTree>
    <p:extLst>
      <p:ext uri="{BB962C8B-B14F-4D97-AF65-F5344CB8AC3E}">
        <p14:creationId xmlns:p14="http://schemas.microsoft.com/office/powerpoint/2010/main" val="313927662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107</a:t>
            </a:fld>
            <a:endParaRPr kumimoji="1" lang="zh-CN" altLang="en-US"/>
          </a:p>
        </p:txBody>
      </p:sp>
    </p:spTree>
    <p:extLst>
      <p:ext uri="{BB962C8B-B14F-4D97-AF65-F5344CB8AC3E}">
        <p14:creationId xmlns:p14="http://schemas.microsoft.com/office/powerpoint/2010/main" val="115558855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108</a:t>
            </a:fld>
            <a:endParaRPr kumimoji="1" lang="zh-CN" altLang="en-US"/>
          </a:p>
        </p:txBody>
      </p:sp>
    </p:spTree>
    <p:extLst>
      <p:ext uri="{BB962C8B-B14F-4D97-AF65-F5344CB8AC3E}">
        <p14:creationId xmlns:p14="http://schemas.microsoft.com/office/powerpoint/2010/main" val="219185585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there are only four general purposes that lead someone to write a piece, and these are known as the four styles, or types, of writing. Knowing the four different types of writing and their usages is important for any writer. </a:t>
            </a:r>
          </a:p>
          <a:p>
            <a:r>
              <a:rPr lang="en-US" altLang="zh-CN" dirty="0"/>
              <a:t>Here are the four categories of writing and their definitions:1.  Narrative Writing: </a:t>
            </a:r>
          </a:p>
          <a:p>
            <a:r>
              <a:rPr lang="en-US" altLang="zh-CN" dirty="0"/>
              <a:t>     A narrative tells a story. There will usually be characters and dialogues. 2. Descriptive Writing:</a:t>
            </a:r>
          </a:p>
          <a:p>
            <a:r>
              <a:rPr lang="en-US" altLang="zh-CN" dirty="0"/>
              <a:t>     Descriptive writing focuses on communicating the details of a character, event, or place. </a:t>
            </a:r>
          </a:p>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109</a:t>
            </a:fld>
            <a:endParaRPr kumimoji="1"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11</a:t>
            </a:fld>
            <a:endParaRPr kumimoji="1" lang="zh-CN" alt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there are only four general purposes that lead someone to write a piece, and these are known as the four styles, or types, of writing. Knowing the four different types of writing and their usages is important for any writer. </a:t>
            </a:r>
          </a:p>
          <a:p>
            <a:r>
              <a:rPr lang="en-US" altLang="zh-CN" dirty="0"/>
              <a:t>Here are the four categories of writing and their definitions:1.  Narrative Writing: </a:t>
            </a:r>
          </a:p>
          <a:p>
            <a:r>
              <a:rPr lang="en-US" altLang="zh-CN" dirty="0"/>
              <a:t>     A narrative tells a story. There will usually be characters and dialogues. 2. Descriptive Writing:</a:t>
            </a:r>
          </a:p>
          <a:p>
            <a:r>
              <a:rPr lang="en-US" altLang="zh-CN" dirty="0"/>
              <a:t>     Descriptive writing focuses on communicating the details of a character, event, or place. </a:t>
            </a:r>
          </a:p>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110</a:t>
            </a:fld>
            <a:endParaRPr kumimoji="1" lang="zh-CN" altLang="en-US"/>
          </a:p>
        </p:txBody>
      </p:sp>
    </p:spTree>
    <p:extLst>
      <p:ext uri="{BB962C8B-B14F-4D97-AF65-F5344CB8AC3E}">
        <p14:creationId xmlns:p14="http://schemas.microsoft.com/office/powerpoint/2010/main" val="10797375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there are only four general purposes that lead someone to write a piece, and these are known as the four styles, or types, of writing. Knowing the four different types of writing and their usages is important for any writer. </a:t>
            </a:r>
          </a:p>
          <a:p>
            <a:r>
              <a:rPr lang="en-US" altLang="zh-CN" dirty="0"/>
              <a:t>Here are the four categories of writing and their definitions:1.  Narrative Writing: </a:t>
            </a:r>
          </a:p>
          <a:p>
            <a:r>
              <a:rPr lang="en-US" altLang="zh-CN" dirty="0"/>
              <a:t>     A narrative tells a story. There will usually be characters and dialogues. 2. Descriptive Writing:</a:t>
            </a:r>
          </a:p>
          <a:p>
            <a:r>
              <a:rPr lang="en-US" altLang="zh-CN" dirty="0"/>
              <a:t>     Descriptive writing focuses on communicating the details of a character, event, or place. </a:t>
            </a:r>
          </a:p>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111</a:t>
            </a:fld>
            <a:endParaRPr kumimoji="1" lang="zh-CN" altLang="en-US"/>
          </a:p>
        </p:txBody>
      </p:sp>
    </p:spTree>
    <p:extLst>
      <p:ext uri="{BB962C8B-B14F-4D97-AF65-F5344CB8AC3E}">
        <p14:creationId xmlns:p14="http://schemas.microsoft.com/office/powerpoint/2010/main" val="344757730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there are only four general purposes that lead someone to write a piece, and these are known as the four styles, or types, of writing. Knowing the four different types of writing and their usages is important for any writer. </a:t>
            </a:r>
          </a:p>
          <a:p>
            <a:r>
              <a:rPr lang="en-US" altLang="zh-CN" dirty="0"/>
              <a:t>Here are the four categories of writing and their definitions:1.  Narrative Writing: </a:t>
            </a:r>
          </a:p>
          <a:p>
            <a:r>
              <a:rPr lang="en-US" altLang="zh-CN" dirty="0"/>
              <a:t>     A narrative tells a story. There will usually be characters and dialogues. 2. Descriptive Writing:</a:t>
            </a:r>
          </a:p>
          <a:p>
            <a:r>
              <a:rPr lang="en-US" altLang="zh-CN" dirty="0"/>
              <a:t>     Descriptive writing focuses on communicating the details of a character, event, or place. </a:t>
            </a:r>
          </a:p>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112</a:t>
            </a:fld>
            <a:endParaRPr kumimoji="1" lang="zh-CN" altLang="en-US"/>
          </a:p>
        </p:txBody>
      </p:sp>
    </p:spTree>
    <p:extLst>
      <p:ext uri="{BB962C8B-B14F-4D97-AF65-F5344CB8AC3E}">
        <p14:creationId xmlns:p14="http://schemas.microsoft.com/office/powerpoint/2010/main" val="114425958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there are only four general purposes that lead someone to write a piece, and these are known as the four styles, or types, of writing. Knowing the four different types of writing and their usages is important for any writer. </a:t>
            </a:r>
          </a:p>
          <a:p>
            <a:r>
              <a:rPr lang="en-US" altLang="zh-CN" dirty="0"/>
              <a:t>Here are the four categories of writing and their definitions:1.  Narrative Writing: </a:t>
            </a:r>
          </a:p>
          <a:p>
            <a:r>
              <a:rPr lang="en-US" altLang="zh-CN" dirty="0"/>
              <a:t>     A narrative tells a story. There will usually be characters and dialogues. 2. Descriptive Writing:</a:t>
            </a:r>
          </a:p>
          <a:p>
            <a:r>
              <a:rPr lang="en-US" altLang="zh-CN" dirty="0"/>
              <a:t>     Descriptive writing focuses on communicating the details of a character, event, or place. </a:t>
            </a:r>
          </a:p>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113</a:t>
            </a:fld>
            <a:endParaRPr kumimoji="1" lang="zh-CN" altLang="en-US"/>
          </a:p>
        </p:txBody>
      </p:sp>
    </p:spTree>
    <p:extLst>
      <p:ext uri="{BB962C8B-B14F-4D97-AF65-F5344CB8AC3E}">
        <p14:creationId xmlns:p14="http://schemas.microsoft.com/office/powerpoint/2010/main" val="407032379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there are only four general purposes that lead someone to write a piece, and these are known as the four styles, or types, of writing. Knowing the four different types of writing and their usages is important for any writer. </a:t>
            </a:r>
          </a:p>
          <a:p>
            <a:r>
              <a:rPr lang="en-US" altLang="zh-CN" dirty="0"/>
              <a:t>Here are the four categories of writing and their definitions:1.  Narrative Writing: </a:t>
            </a:r>
          </a:p>
          <a:p>
            <a:r>
              <a:rPr lang="en-US" altLang="zh-CN" dirty="0"/>
              <a:t>     A narrative tells a story. There will usually be characters and dialogues. 2. Descriptive Writing:</a:t>
            </a:r>
          </a:p>
          <a:p>
            <a:r>
              <a:rPr lang="en-US" altLang="zh-CN" dirty="0"/>
              <a:t>     Descriptive writing focuses on communicating the details of a character, event, or place. </a:t>
            </a:r>
          </a:p>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114</a:t>
            </a:fld>
            <a:endParaRPr kumimoji="1" lang="zh-CN" altLang="en-US"/>
          </a:p>
        </p:txBody>
      </p:sp>
    </p:spTree>
    <p:extLst>
      <p:ext uri="{BB962C8B-B14F-4D97-AF65-F5344CB8AC3E}">
        <p14:creationId xmlns:p14="http://schemas.microsoft.com/office/powerpoint/2010/main" val="168991465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there are only four general purposes that lead someone to write a piece, and these are known as the four styles, or types, of writing. Knowing the four different types of writing and their usages is important for any writer. </a:t>
            </a:r>
          </a:p>
          <a:p>
            <a:r>
              <a:rPr lang="en-US" altLang="zh-CN" dirty="0"/>
              <a:t>Here are the four categories of writing and their definitions:1.  Narrative Writing: </a:t>
            </a:r>
          </a:p>
          <a:p>
            <a:r>
              <a:rPr lang="en-US" altLang="zh-CN" dirty="0"/>
              <a:t>     A narrative tells a story. There will usually be characters and dialogues. 2. Descriptive Writing:</a:t>
            </a:r>
          </a:p>
          <a:p>
            <a:r>
              <a:rPr lang="en-US" altLang="zh-CN" dirty="0"/>
              <a:t>     Descriptive writing focuses on communicating the details of a character, event, or place. </a:t>
            </a:r>
          </a:p>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115</a:t>
            </a:fld>
            <a:endParaRPr kumimoji="1" lang="zh-CN" altLang="en-US"/>
          </a:p>
        </p:txBody>
      </p:sp>
    </p:spTree>
    <p:extLst>
      <p:ext uri="{BB962C8B-B14F-4D97-AF65-F5344CB8AC3E}">
        <p14:creationId xmlns:p14="http://schemas.microsoft.com/office/powerpoint/2010/main" val="164312721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116</a:t>
            </a:fld>
            <a:endParaRPr kumimoji="1" lang="zh-CN" altLang="en-US"/>
          </a:p>
        </p:txBody>
      </p:sp>
    </p:spTree>
    <p:extLst>
      <p:ext uri="{BB962C8B-B14F-4D97-AF65-F5344CB8AC3E}">
        <p14:creationId xmlns:p14="http://schemas.microsoft.com/office/powerpoint/2010/main" val="19907951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117</a:t>
            </a:fld>
            <a:endParaRPr kumimoji="1" lang="zh-CN" altLang="en-US"/>
          </a:p>
        </p:txBody>
      </p:sp>
    </p:spTree>
    <p:extLst>
      <p:ext uri="{BB962C8B-B14F-4D97-AF65-F5344CB8AC3E}">
        <p14:creationId xmlns:p14="http://schemas.microsoft.com/office/powerpoint/2010/main" val="22000743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118</a:t>
            </a:fld>
            <a:endParaRPr kumimoji="1" lang="zh-CN" altLang="en-US"/>
          </a:p>
        </p:txBody>
      </p:sp>
    </p:spTree>
    <p:extLst>
      <p:ext uri="{BB962C8B-B14F-4D97-AF65-F5344CB8AC3E}">
        <p14:creationId xmlns:p14="http://schemas.microsoft.com/office/powerpoint/2010/main" val="46895224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119</a:t>
            </a:fld>
            <a:endParaRPr kumimoji="1" lang="zh-CN" altLang="en-US"/>
          </a:p>
        </p:txBody>
      </p:sp>
    </p:spTree>
    <p:extLst>
      <p:ext uri="{BB962C8B-B14F-4D97-AF65-F5344CB8AC3E}">
        <p14:creationId xmlns:p14="http://schemas.microsoft.com/office/powerpoint/2010/main" val="930803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12</a:t>
            </a:fld>
            <a:endParaRPr kumimoji="1" lang="zh-CN" altLang="en-US"/>
          </a:p>
        </p:txBody>
      </p:sp>
    </p:spTree>
    <p:extLst>
      <p:ext uri="{BB962C8B-B14F-4D97-AF65-F5344CB8AC3E}">
        <p14:creationId xmlns:p14="http://schemas.microsoft.com/office/powerpoint/2010/main" val="199851578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120</a:t>
            </a:fld>
            <a:endParaRPr kumimoji="1" lang="zh-CN" altLang="en-US"/>
          </a:p>
        </p:txBody>
      </p:sp>
    </p:spTree>
    <p:extLst>
      <p:ext uri="{BB962C8B-B14F-4D97-AF65-F5344CB8AC3E}">
        <p14:creationId xmlns:p14="http://schemas.microsoft.com/office/powerpoint/2010/main" val="292502466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121</a:t>
            </a:fld>
            <a:endParaRPr kumimoji="1" lang="zh-CN" altLang="en-US"/>
          </a:p>
        </p:txBody>
      </p:sp>
    </p:spTree>
    <p:extLst>
      <p:ext uri="{BB962C8B-B14F-4D97-AF65-F5344CB8AC3E}">
        <p14:creationId xmlns:p14="http://schemas.microsoft.com/office/powerpoint/2010/main" val="276285165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122</a:t>
            </a:fld>
            <a:endParaRPr kumimoji="1" lang="zh-CN" altLang="en-US"/>
          </a:p>
        </p:txBody>
      </p:sp>
    </p:spTree>
    <p:extLst>
      <p:ext uri="{BB962C8B-B14F-4D97-AF65-F5344CB8AC3E}">
        <p14:creationId xmlns:p14="http://schemas.microsoft.com/office/powerpoint/2010/main" val="319152411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123</a:t>
            </a:fld>
            <a:endParaRPr kumimoji="1" lang="zh-CN" altLang="en-US"/>
          </a:p>
        </p:txBody>
      </p:sp>
    </p:spTree>
    <p:extLst>
      <p:ext uri="{BB962C8B-B14F-4D97-AF65-F5344CB8AC3E}">
        <p14:creationId xmlns:p14="http://schemas.microsoft.com/office/powerpoint/2010/main" val="82129454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124</a:t>
            </a:fld>
            <a:endParaRPr kumimoji="1" lang="zh-CN" altLang="en-US"/>
          </a:p>
        </p:txBody>
      </p:sp>
    </p:spTree>
    <p:extLst>
      <p:ext uri="{BB962C8B-B14F-4D97-AF65-F5344CB8AC3E}">
        <p14:creationId xmlns:p14="http://schemas.microsoft.com/office/powerpoint/2010/main" val="222010340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125</a:t>
            </a:fld>
            <a:endParaRPr kumimoji="1" lang="zh-CN" altLang="en-US"/>
          </a:p>
        </p:txBody>
      </p:sp>
    </p:spTree>
    <p:extLst>
      <p:ext uri="{BB962C8B-B14F-4D97-AF65-F5344CB8AC3E}">
        <p14:creationId xmlns:p14="http://schemas.microsoft.com/office/powerpoint/2010/main" val="233680847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126</a:t>
            </a:fld>
            <a:endParaRPr kumimoji="1" lang="zh-CN" altLang="en-US"/>
          </a:p>
        </p:txBody>
      </p:sp>
    </p:spTree>
    <p:extLst>
      <p:ext uri="{BB962C8B-B14F-4D97-AF65-F5344CB8AC3E}">
        <p14:creationId xmlns:p14="http://schemas.microsoft.com/office/powerpoint/2010/main" val="165120346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127</a:t>
            </a:fld>
            <a:endParaRPr kumimoji="1" lang="zh-CN" altLang="en-US"/>
          </a:p>
        </p:txBody>
      </p:sp>
    </p:spTree>
    <p:extLst>
      <p:ext uri="{BB962C8B-B14F-4D97-AF65-F5344CB8AC3E}">
        <p14:creationId xmlns:p14="http://schemas.microsoft.com/office/powerpoint/2010/main" val="148629797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128</a:t>
            </a:fld>
            <a:endParaRPr kumimoji="1" lang="zh-CN" altLang="en-US"/>
          </a:p>
        </p:txBody>
      </p:sp>
    </p:spTree>
    <p:extLst>
      <p:ext uri="{BB962C8B-B14F-4D97-AF65-F5344CB8AC3E}">
        <p14:creationId xmlns:p14="http://schemas.microsoft.com/office/powerpoint/2010/main" val="149344224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129</a:t>
            </a:fld>
            <a:endParaRPr kumimoji="1" lang="zh-CN" altLang="en-US"/>
          </a:p>
        </p:txBody>
      </p:sp>
    </p:spTree>
    <p:extLst>
      <p:ext uri="{BB962C8B-B14F-4D97-AF65-F5344CB8AC3E}">
        <p14:creationId xmlns:p14="http://schemas.microsoft.com/office/powerpoint/2010/main" val="2040481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13</a:t>
            </a:fld>
            <a:endParaRPr kumimoji="1" lang="zh-CN" alt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130</a:t>
            </a:fld>
            <a:endParaRPr kumimoji="1" lang="zh-CN" altLang="en-US"/>
          </a:p>
        </p:txBody>
      </p:sp>
    </p:spTree>
    <p:extLst>
      <p:ext uri="{BB962C8B-B14F-4D97-AF65-F5344CB8AC3E}">
        <p14:creationId xmlns:p14="http://schemas.microsoft.com/office/powerpoint/2010/main" val="427186168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131</a:t>
            </a:fld>
            <a:endParaRPr kumimoji="1" lang="zh-CN" altLang="en-US"/>
          </a:p>
        </p:txBody>
      </p:sp>
    </p:spTree>
    <p:extLst>
      <p:ext uri="{BB962C8B-B14F-4D97-AF65-F5344CB8AC3E}">
        <p14:creationId xmlns:p14="http://schemas.microsoft.com/office/powerpoint/2010/main" val="2029949271"/>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132</a:t>
            </a:fld>
            <a:endParaRPr kumimoji="1" lang="zh-CN" altLang="en-US"/>
          </a:p>
        </p:txBody>
      </p:sp>
    </p:spTree>
    <p:extLst>
      <p:ext uri="{BB962C8B-B14F-4D97-AF65-F5344CB8AC3E}">
        <p14:creationId xmlns:p14="http://schemas.microsoft.com/office/powerpoint/2010/main" val="240717357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133</a:t>
            </a:fld>
            <a:endParaRPr kumimoji="1" lang="zh-CN" altLang="en-US"/>
          </a:p>
        </p:txBody>
      </p:sp>
    </p:spTree>
    <p:extLst>
      <p:ext uri="{BB962C8B-B14F-4D97-AF65-F5344CB8AC3E}">
        <p14:creationId xmlns:p14="http://schemas.microsoft.com/office/powerpoint/2010/main" val="243566144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134</a:t>
            </a:fld>
            <a:endParaRPr kumimoji="1" lang="zh-CN" altLang="en-US"/>
          </a:p>
        </p:txBody>
      </p:sp>
    </p:spTree>
    <p:extLst>
      <p:ext uri="{BB962C8B-B14F-4D97-AF65-F5344CB8AC3E}">
        <p14:creationId xmlns:p14="http://schemas.microsoft.com/office/powerpoint/2010/main" val="311081169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135</a:t>
            </a:fld>
            <a:endParaRPr kumimoji="1" lang="zh-CN" altLang="en-US"/>
          </a:p>
        </p:txBody>
      </p:sp>
    </p:spTree>
    <p:extLst>
      <p:ext uri="{BB962C8B-B14F-4D97-AF65-F5344CB8AC3E}">
        <p14:creationId xmlns:p14="http://schemas.microsoft.com/office/powerpoint/2010/main" val="375375629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136</a:t>
            </a:fld>
            <a:endParaRPr kumimoji="1"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14</a:t>
            </a:fld>
            <a:endParaRPr kumimoji="1" lang="zh-CN" altLang="en-US"/>
          </a:p>
        </p:txBody>
      </p:sp>
    </p:spTree>
    <p:extLst>
      <p:ext uri="{BB962C8B-B14F-4D97-AF65-F5344CB8AC3E}">
        <p14:creationId xmlns:p14="http://schemas.microsoft.com/office/powerpoint/2010/main" val="3968733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15</a:t>
            </a:fld>
            <a:endParaRPr kumimoji="1" lang="zh-CN" altLang="en-US"/>
          </a:p>
        </p:txBody>
      </p:sp>
    </p:spTree>
    <p:extLst>
      <p:ext uri="{BB962C8B-B14F-4D97-AF65-F5344CB8AC3E}">
        <p14:creationId xmlns:p14="http://schemas.microsoft.com/office/powerpoint/2010/main" val="3074989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16</a:t>
            </a:fld>
            <a:endParaRPr kumimoji="1" lang="zh-CN" altLang="en-US"/>
          </a:p>
        </p:txBody>
      </p:sp>
    </p:spTree>
    <p:extLst>
      <p:ext uri="{BB962C8B-B14F-4D97-AF65-F5344CB8AC3E}">
        <p14:creationId xmlns:p14="http://schemas.microsoft.com/office/powerpoint/2010/main" val="3418067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17</a:t>
            </a:fld>
            <a:endParaRPr kumimoji="1" lang="zh-CN" altLang="en-US"/>
          </a:p>
        </p:txBody>
      </p:sp>
    </p:spTree>
    <p:extLst>
      <p:ext uri="{BB962C8B-B14F-4D97-AF65-F5344CB8AC3E}">
        <p14:creationId xmlns:p14="http://schemas.microsoft.com/office/powerpoint/2010/main" val="2845538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18</a:t>
            </a:fld>
            <a:endParaRPr kumimoji="1" lang="zh-CN" altLang="en-US"/>
          </a:p>
        </p:txBody>
      </p:sp>
    </p:spTree>
    <p:extLst>
      <p:ext uri="{BB962C8B-B14F-4D97-AF65-F5344CB8AC3E}">
        <p14:creationId xmlns:p14="http://schemas.microsoft.com/office/powerpoint/2010/main" val="2620779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19</a:t>
            </a:fld>
            <a:endParaRPr kumimoji="1" lang="zh-CN" altLang="en-US"/>
          </a:p>
        </p:txBody>
      </p:sp>
    </p:spTree>
    <p:extLst>
      <p:ext uri="{BB962C8B-B14F-4D97-AF65-F5344CB8AC3E}">
        <p14:creationId xmlns:p14="http://schemas.microsoft.com/office/powerpoint/2010/main" val="142844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2</a:t>
            </a:fld>
            <a:endParaRPr kumimoji="1"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20</a:t>
            </a:fld>
            <a:endParaRPr kumimoji="1" lang="zh-CN" altLang="en-US"/>
          </a:p>
        </p:txBody>
      </p:sp>
    </p:spTree>
    <p:extLst>
      <p:ext uri="{BB962C8B-B14F-4D97-AF65-F5344CB8AC3E}">
        <p14:creationId xmlns:p14="http://schemas.microsoft.com/office/powerpoint/2010/main" val="1257370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21</a:t>
            </a:fld>
            <a:endParaRPr kumimoji="1" lang="zh-CN" altLang="en-US"/>
          </a:p>
        </p:txBody>
      </p:sp>
    </p:spTree>
    <p:extLst>
      <p:ext uri="{BB962C8B-B14F-4D97-AF65-F5344CB8AC3E}">
        <p14:creationId xmlns:p14="http://schemas.microsoft.com/office/powerpoint/2010/main" val="2280015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22</a:t>
            </a:fld>
            <a:endParaRPr kumimoji="1" lang="zh-CN" altLang="en-US"/>
          </a:p>
        </p:txBody>
      </p:sp>
    </p:spTree>
    <p:extLst>
      <p:ext uri="{BB962C8B-B14F-4D97-AF65-F5344CB8AC3E}">
        <p14:creationId xmlns:p14="http://schemas.microsoft.com/office/powerpoint/2010/main" val="26998807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23</a:t>
            </a:fld>
            <a:endParaRPr kumimoji="1" lang="zh-CN" altLang="en-US"/>
          </a:p>
        </p:txBody>
      </p:sp>
    </p:spTree>
    <p:extLst>
      <p:ext uri="{BB962C8B-B14F-4D97-AF65-F5344CB8AC3E}">
        <p14:creationId xmlns:p14="http://schemas.microsoft.com/office/powerpoint/2010/main" val="2688548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24</a:t>
            </a:fld>
            <a:endParaRPr kumimoji="1"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25</a:t>
            </a:fld>
            <a:endParaRPr kumimoji="1" lang="zh-CN" altLang="en-US"/>
          </a:p>
        </p:txBody>
      </p:sp>
    </p:spTree>
    <p:extLst>
      <p:ext uri="{BB962C8B-B14F-4D97-AF65-F5344CB8AC3E}">
        <p14:creationId xmlns:p14="http://schemas.microsoft.com/office/powerpoint/2010/main" val="13458005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26</a:t>
            </a:fld>
            <a:endParaRPr kumimoji="1" lang="zh-CN" altLang="en-US"/>
          </a:p>
        </p:txBody>
      </p:sp>
    </p:spTree>
    <p:extLst>
      <p:ext uri="{BB962C8B-B14F-4D97-AF65-F5344CB8AC3E}">
        <p14:creationId xmlns:p14="http://schemas.microsoft.com/office/powerpoint/2010/main" val="30914643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27</a:t>
            </a:fld>
            <a:endParaRPr kumimoji="1" lang="zh-CN" altLang="en-US"/>
          </a:p>
        </p:txBody>
      </p:sp>
    </p:spTree>
    <p:extLst>
      <p:ext uri="{BB962C8B-B14F-4D97-AF65-F5344CB8AC3E}">
        <p14:creationId xmlns:p14="http://schemas.microsoft.com/office/powerpoint/2010/main" val="22478670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28</a:t>
            </a:fld>
            <a:endParaRPr kumimoji="1" lang="zh-CN" altLang="en-US"/>
          </a:p>
        </p:txBody>
      </p:sp>
    </p:spTree>
    <p:extLst>
      <p:ext uri="{BB962C8B-B14F-4D97-AF65-F5344CB8AC3E}">
        <p14:creationId xmlns:p14="http://schemas.microsoft.com/office/powerpoint/2010/main" val="38620820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29</a:t>
            </a:fld>
            <a:endParaRPr kumimoji="1" lang="zh-CN" altLang="en-US"/>
          </a:p>
        </p:txBody>
      </p:sp>
    </p:spTree>
    <p:extLst>
      <p:ext uri="{BB962C8B-B14F-4D97-AF65-F5344CB8AC3E}">
        <p14:creationId xmlns:p14="http://schemas.microsoft.com/office/powerpoint/2010/main" val="1350898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3</a:t>
            </a:fld>
            <a:endParaRPr kumimoji="1"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30</a:t>
            </a:fld>
            <a:endParaRPr kumimoji="1" lang="zh-CN" altLang="en-US"/>
          </a:p>
        </p:txBody>
      </p:sp>
    </p:spTree>
    <p:extLst>
      <p:ext uri="{BB962C8B-B14F-4D97-AF65-F5344CB8AC3E}">
        <p14:creationId xmlns:p14="http://schemas.microsoft.com/office/powerpoint/2010/main" val="18213884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31</a:t>
            </a:fld>
            <a:endParaRPr kumimoji="1" lang="zh-CN" altLang="en-US"/>
          </a:p>
        </p:txBody>
      </p:sp>
    </p:spTree>
    <p:extLst>
      <p:ext uri="{BB962C8B-B14F-4D97-AF65-F5344CB8AC3E}">
        <p14:creationId xmlns:p14="http://schemas.microsoft.com/office/powerpoint/2010/main" val="37151739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32</a:t>
            </a:fld>
            <a:endParaRPr kumimoji="1"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33</a:t>
            </a:fld>
            <a:endParaRPr kumimoji="1" lang="zh-CN" altLang="en-US"/>
          </a:p>
        </p:txBody>
      </p:sp>
    </p:spTree>
    <p:extLst>
      <p:ext uri="{BB962C8B-B14F-4D97-AF65-F5344CB8AC3E}">
        <p14:creationId xmlns:p14="http://schemas.microsoft.com/office/powerpoint/2010/main" val="29363881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34</a:t>
            </a:fld>
            <a:endParaRPr kumimoji="1" lang="zh-CN" altLang="en-US"/>
          </a:p>
        </p:txBody>
      </p:sp>
    </p:spTree>
    <p:extLst>
      <p:ext uri="{BB962C8B-B14F-4D97-AF65-F5344CB8AC3E}">
        <p14:creationId xmlns:p14="http://schemas.microsoft.com/office/powerpoint/2010/main" val="32244646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35</a:t>
            </a:fld>
            <a:endParaRPr kumimoji="1" lang="zh-CN" altLang="en-US"/>
          </a:p>
        </p:txBody>
      </p:sp>
    </p:spTree>
    <p:extLst>
      <p:ext uri="{BB962C8B-B14F-4D97-AF65-F5344CB8AC3E}">
        <p14:creationId xmlns:p14="http://schemas.microsoft.com/office/powerpoint/2010/main" val="2707359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36</a:t>
            </a:fld>
            <a:endParaRPr kumimoji="1" lang="zh-CN" altLang="en-US"/>
          </a:p>
        </p:txBody>
      </p:sp>
    </p:spTree>
    <p:extLst>
      <p:ext uri="{BB962C8B-B14F-4D97-AF65-F5344CB8AC3E}">
        <p14:creationId xmlns:p14="http://schemas.microsoft.com/office/powerpoint/2010/main" val="15276866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37</a:t>
            </a:fld>
            <a:endParaRPr kumimoji="1" lang="zh-CN" altLang="en-US"/>
          </a:p>
        </p:txBody>
      </p:sp>
    </p:spTree>
    <p:extLst>
      <p:ext uri="{BB962C8B-B14F-4D97-AF65-F5344CB8AC3E}">
        <p14:creationId xmlns:p14="http://schemas.microsoft.com/office/powerpoint/2010/main" val="17038988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38</a:t>
            </a:fld>
            <a:endParaRPr kumimoji="1" lang="zh-CN" altLang="en-US"/>
          </a:p>
        </p:txBody>
      </p:sp>
    </p:spTree>
    <p:extLst>
      <p:ext uri="{BB962C8B-B14F-4D97-AF65-F5344CB8AC3E}">
        <p14:creationId xmlns:p14="http://schemas.microsoft.com/office/powerpoint/2010/main" val="3823624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39</a:t>
            </a:fld>
            <a:endParaRPr kumimoji="1" lang="zh-CN" altLang="en-US"/>
          </a:p>
        </p:txBody>
      </p:sp>
    </p:spTree>
    <p:extLst>
      <p:ext uri="{BB962C8B-B14F-4D97-AF65-F5344CB8AC3E}">
        <p14:creationId xmlns:p14="http://schemas.microsoft.com/office/powerpoint/2010/main" val="1689850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a:t>
            </a:fld>
            <a:endParaRPr kumimoji="1"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40</a:t>
            </a:fld>
            <a:endParaRPr kumimoji="1" lang="zh-CN" altLang="en-US"/>
          </a:p>
        </p:txBody>
      </p:sp>
    </p:spTree>
    <p:extLst>
      <p:ext uri="{BB962C8B-B14F-4D97-AF65-F5344CB8AC3E}">
        <p14:creationId xmlns:p14="http://schemas.microsoft.com/office/powerpoint/2010/main" val="40646592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41</a:t>
            </a:fld>
            <a:endParaRPr kumimoji="1" lang="zh-CN" altLang="en-US"/>
          </a:p>
        </p:txBody>
      </p:sp>
    </p:spTree>
    <p:extLst>
      <p:ext uri="{BB962C8B-B14F-4D97-AF65-F5344CB8AC3E}">
        <p14:creationId xmlns:p14="http://schemas.microsoft.com/office/powerpoint/2010/main" val="27953947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42</a:t>
            </a:fld>
            <a:endParaRPr kumimoji="1" lang="zh-CN" altLang="en-US"/>
          </a:p>
        </p:txBody>
      </p:sp>
    </p:spTree>
    <p:extLst>
      <p:ext uri="{BB962C8B-B14F-4D97-AF65-F5344CB8AC3E}">
        <p14:creationId xmlns:p14="http://schemas.microsoft.com/office/powerpoint/2010/main" val="31578105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43</a:t>
            </a:fld>
            <a:endParaRPr kumimoji="1" lang="zh-CN" altLang="en-US"/>
          </a:p>
        </p:txBody>
      </p:sp>
    </p:spTree>
    <p:extLst>
      <p:ext uri="{BB962C8B-B14F-4D97-AF65-F5344CB8AC3E}">
        <p14:creationId xmlns:p14="http://schemas.microsoft.com/office/powerpoint/2010/main" val="34867674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44</a:t>
            </a:fld>
            <a:endParaRPr kumimoji="1" lang="zh-CN" altLang="en-US"/>
          </a:p>
        </p:txBody>
      </p:sp>
    </p:spTree>
    <p:extLst>
      <p:ext uri="{BB962C8B-B14F-4D97-AF65-F5344CB8AC3E}">
        <p14:creationId xmlns:p14="http://schemas.microsoft.com/office/powerpoint/2010/main" val="27687985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45</a:t>
            </a:fld>
            <a:endParaRPr kumimoji="1" lang="zh-CN" altLang="en-US"/>
          </a:p>
        </p:txBody>
      </p:sp>
    </p:spTree>
    <p:extLst>
      <p:ext uri="{BB962C8B-B14F-4D97-AF65-F5344CB8AC3E}">
        <p14:creationId xmlns:p14="http://schemas.microsoft.com/office/powerpoint/2010/main" val="1318185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46</a:t>
            </a:fld>
            <a:endParaRPr kumimoji="1" lang="zh-CN" altLang="en-US"/>
          </a:p>
        </p:txBody>
      </p:sp>
    </p:spTree>
    <p:extLst>
      <p:ext uri="{BB962C8B-B14F-4D97-AF65-F5344CB8AC3E}">
        <p14:creationId xmlns:p14="http://schemas.microsoft.com/office/powerpoint/2010/main" val="20894346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47</a:t>
            </a:fld>
            <a:endParaRPr kumimoji="1" lang="zh-CN" altLang="en-US"/>
          </a:p>
        </p:txBody>
      </p:sp>
    </p:spTree>
    <p:extLst>
      <p:ext uri="{BB962C8B-B14F-4D97-AF65-F5344CB8AC3E}">
        <p14:creationId xmlns:p14="http://schemas.microsoft.com/office/powerpoint/2010/main" val="22063558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48</a:t>
            </a:fld>
            <a:endParaRPr kumimoji="1" lang="zh-CN" altLang="en-US"/>
          </a:p>
        </p:txBody>
      </p:sp>
    </p:spTree>
    <p:extLst>
      <p:ext uri="{BB962C8B-B14F-4D97-AF65-F5344CB8AC3E}">
        <p14:creationId xmlns:p14="http://schemas.microsoft.com/office/powerpoint/2010/main" val="15770303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49</a:t>
            </a:fld>
            <a:endParaRPr kumimoji="1" lang="zh-CN" altLang="en-US"/>
          </a:p>
        </p:txBody>
      </p:sp>
    </p:spTree>
    <p:extLst>
      <p:ext uri="{BB962C8B-B14F-4D97-AF65-F5344CB8AC3E}">
        <p14:creationId xmlns:p14="http://schemas.microsoft.com/office/powerpoint/2010/main" val="3125951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a:t>
            </a:fld>
            <a:endParaRPr kumimoji="1" lang="zh-CN" altLang="en-US"/>
          </a:p>
        </p:txBody>
      </p:sp>
    </p:spTree>
    <p:extLst>
      <p:ext uri="{BB962C8B-B14F-4D97-AF65-F5344CB8AC3E}">
        <p14:creationId xmlns:p14="http://schemas.microsoft.com/office/powerpoint/2010/main" val="8599404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50</a:t>
            </a:fld>
            <a:endParaRPr kumimoji="1" lang="zh-CN" altLang="en-US"/>
          </a:p>
        </p:txBody>
      </p:sp>
    </p:spTree>
    <p:extLst>
      <p:ext uri="{BB962C8B-B14F-4D97-AF65-F5344CB8AC3E}">
        <p14:creationId xmlns:p14="http://schemas.microsoft.com/office/powerpoint/2010/main" val="32291526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51</a:t>
            </a:fld>
            <a:endParaRPr kumimoji="1" lang="zh-CN" altLang="en-US"/>
          </a:p>
        </p:txBody>
      </p:sp>
    </p:spTree>
    <p:extLst>
      <p:ext uri="{BB962C8B-B14F-4D97-AF65-F5344CB8AC3E}">
        <p14:creationId xmlns:p14="http://schemas.microsoft.com/office/powerpoint/2010/main" val="606854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52</a:t>
            </a:fld>
            <a:endParaRPr kumimoji="1" lang="zh-CN" altLang="en-US"/>
          </a:p>
        </p:txBody>
      </p:sp>
    </p:spTree>
    <p:extLst>
      <p:ext uri="{BB962C8B-B14F-4D97-AF65-F5344CB8AC3E}">
        <p14:creationId xmlns:p14="http://schemas.microsoft.com/office/powerpoint/2010/main" val="4834159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53</a:t>
            </a:fld>
            <a:endParaRPr kumimoji="1" lang="zh-CN" altLang="en-US"/>
          </a:p>
        </p:txBody>
      </p:sp>
    </p:spTree>
    <p:extLst>
      <p:ext uri="{BB962C8B-B14F-4D97-AF65-F5344CB8AC3E}">
        <p14:creationId xmlns:p14="http://schemas.microsoft.com/office/powerpoint/2010/main" val="9865714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54</a:t>
            </a:fld>
            <a:endParaRPr kumimoji="1" lang="zh-CN" altLang="en-US"/>
          </a:p>
        </p:txBody>
      </p:sp>
    </p:spTree>
    <p:extLst>
      <p:ext uri="{BB962C8B-B14F-4D97-AF65-F5344CB8AC3E}">
        <p14:creationId xmlns:p14="http://schemas.microsoft.com/office/powerpoint/2010/main" val="6058207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55</a:t>
            </a:fld>
            <a:endParaRPr kumimoji="1" lang="zh-CN" altLang="en-US"/>
          </a:p>
        </p:txBody>
      </p:sp>
    </p:spTree>
    <p:extLst>
      <p:ext uri="{BB962C8B-B14F-4D97-AF65-F5344CB8AC3E}">
        <p14:creationId xmlns:p14="http://schemas.microsoft.com/office/powerpoint/2010/main" val="21597083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56</a:t>
            </a:fld>
            <a:endParaRPr kumimoji="1" lang="zh-CN" altLang="en-US"/>
          </a:p>
        </p:txBody>
      </p:sp>
    </p:spTree>
    <p:extLst>
      <p:ext uri="{BB962C8B-B14F-4D97-AF65-F5344CB8AC3E}">
        <p14:creationId xmlns:p14="http://schemas.microsoft.com/office/powerpoint/2010/main" val="6063228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57</a:t>
            </a:fld>
            <a:endParaRPr kumimoji="1" lang="zh-CN" altLang="en-US"/>
          </a:p>
        </p:txBody>
      </p:sp>
    </p:spTree>
    <p:extLst>
      <p:ext uri="{BB962C8B-B14F-4D97-AF65-F5344CB8AC3E}">
        <p14:creationId xmlns:p14="http://schemas.microsoft.com/office/powerpoint/2010/main" val="36879900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58</a:t>
            </a:fld>
            <a:endParaRPr kumimoji="1" lang="zh-CN" altLang="en-US"/>
          </a:p>
        </p:txBody>
      </p:sp>
    </p:spTree>
    <p:extLst>
      <p:ext uri="{BB962C8B-B14F-4D97-AF65-F5344CB8AC3E}">
        <p14:creationId xmlns:p14="http://schemas.microsoft.com/office/powerpoint/2010/main" val="27536859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59</a:t>
            </a:fld>
            <a:endParaRPr kumimoji="1" lang="zh-CN" altLang="en-US"/>
          </a:p>
        </p:txBody>
      </p:sp>
    </p:spTree>
    <p:extLst>
      <p:ext uri="{BB962C8B-B14F-4D97-AF65-F5344CB8AC3E}">
        <p14:creationId xmlns:p14="http://schemas.microsoft.com/office/powerpoint/2010/main" val="4062777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a:t>
            </a:fld>
            <a:endParaRPr kumimoji="1" lang="zh-CN" altLang="en-US"/>
          </a:p>
        </p:txBody>
      </p:sp>
    </p:spTree>
    <p:extLst>
      <p:ext uri="{BB962C8B-B14F-4D97-AF65-F5344CB8AC3E}">
        <p14:creationId xmlns:p14="http://schemas.microsoft.com/office/powerpoint/2010/main" val="40714442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60</a:t>
            </a:fld>
            <a:endParaRPr kumimoji="1" lang="zh-CN" altLang="en-US"/>
          </a:p>
        </p:txBody>
      </p:sp>
    </p:spTree>
    <p:extLst>
      <p:ext uri="{BB962C8B-B14F-4D97-AF65-F5344CB8AC3E}">
        <p14:creationId xmlns:p14="http://schemas.microsoft.com/office/powerpoint/2010/main" val="11499156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61</a:t>
            </a:fld>
            <a:endParaRPr kumimoji="1" lang="zh-CN" altLang="en-US"/>
          </a:p>
        </p:txBody>
      </p:sp>
    </p:spTree>
    <p:extLst>
      <p:ext uri="{BB962C8B-B14F-4D97-AF65-F5344CB8AC3E}">
        <p14:creationId xmlns:p14="http://schemas.microsoft.com/office/powerpoint/2010/main" val="72591924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62</a:t>
            </a:fld>
            <a:endParaRPr kumimoji="1" lang="zh-CN" altLang="en-US"/>
          </a:p>
        </p:txBody>
      </p:sp>
    </p:spTree>
    <p:extLst>
      <p:ext uri="{BB962C8B-B14F-4D97-AF65-F5344CB8AC3E}">
        <p14:creationId xmlns:p14="http://schemas.microsoft.com/office/powerpoint/2010/main" val="15133850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63</a:t>
            </a:fld>
            <a:endParaRPr kumimoji="1" lang="zh-CN" altLang="en-US"/>
          </a:p>
        </p:txBody>
      </p:sp>
    </p:spTree>
    <p:extLst>
      <p:ext uri="{BB962C8B-B14F-4D97-AF65-F5344CB8AC3E}">
        <p14:creationId xmlns:p14="http://schemas.microsoft.com/office/powerpoint/2010/main" val="163270363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64</a:t>
            </a:fld>
            <a:endParaRPr kumimoji="1" lang="zh-CN" altLang="en-US"/>
          </a:p>
        </p:txBody>
      </p:sp>
    </p:spTree>
    <p:extLst>
      <p:ext uri="{BB962C8B-B14F-4D97-AF65-F5344CB8AC3E}">
        <p14:creationId xmlns:p14="http://schemas.microsoft.com/office/powerpoint/2010/main" val="11521963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65</a:t>
            </a:fld>
            <a:endParaRPr kumimoji="1" lang="zh-CN" altLang="en-US"/>
          </a:p>
        </p:txBody>
      </p:sp>
    </p:spTree>
    <p:extLst>
      <p:ext uri="{BB962C8B-B14F-4D97-AF65-F5344CB8AC3E}">
        <p14:creationId xmlns:p14="http://schemas.microsoft.com/office/powerpoint/2010/main" val="10656425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66</a:t>
            </a:fld>
            <a:endParaRPr kumimoji="1" lang="zh-CN" altLang="en-US"/>
          </a:p>
        </p:txBody>
      </p:sp>
    </p:spTree>
    <p:extLst>
      <p:ext uri="{BB962C8B-B14F-4D97-AF65-F5344CB8AC3E}">
        <p14:creationId xmlns:p14="http://schemas.microsoft.com/office/powerpoint/2010/main" val="178409633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67</a:t>
            </a:fld>
            <a:endParaRPr kumimoji="1" lang="zh-CN" altLang="en-US"/>
          </a:p>
        </p:txBody>
      </p:sp>
    </p:spTree>
    <p:extLst>
      <p:ext uri="{BB962C8B-B14F-4D97-AF65-F5344CB8AC3E}">
        <p14:creationId xmlns:p14="http://schemas.microsoft.com/office/powerpoint/2010/main" val="416167605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68</a:t>
            </a:fld>
            <a:endParaRPr kumimoji="1" lang="zh-CN" altLang="en-US"/>
          </a:p>
        </p:txBody>
      </p:sp>
    </p:spTree>
    <p:extLst>
      <p:ext uri="{BB962C8B-B14F-4D97-AF65-F5344CB8AC3E}">
        <p14:creationId xmlns:p14="http://schemas.microsoft.com/office/powerpoint/2010/main" val="11481613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69</a:t>
            </a:fld>
            <a:endParaRPr kumimoji="1" lang="zh-CN" altLang="en-US"/>
          </a:p>
        </p:txBody>
      </p:sp>
    </p:spTree>
    <p:extLst>
      <p:ext uri="{BB962C8B-B14F-4D97-AF65-F5344CB8AC3E}">
        <p14:creationId xmlns:p14="http://schemas.microsoft.com/office/powerpoint/2010/main" val="2471781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a:t>
            </a:fld>
            <a:endParaRPr kumimoji="1" lang="zh-CN" altLang="en-US"/>
          </a:p>
        </p:txBody>
      </p:sp>
    </p:spTree>
    <p:extLst>
      <p:ext uri="{BB962C8B-B14F-4D97-AF65-F5344CB8AC3E}">
        <p14:creationId xmlns:p14="http://schemas.microsoft.com/office/powerpoint/2010/main" val="356742984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70</a:t>
            </a:fld>
            <a:endParaRPr kumimoji="1" lang="zh-CN" altLang="en-US"/>
          </a:p>
        </p:txBody>
      </p:sp>
    </p:spTree>
    <p:extLst>
      <p:ext uri="{BB962C8B-B14F-4D97-AF65-F5344CB8AC3E}">
        <p14:creationId xmlns:p14="http://schemas.microsoft.com/office/powerpoint/2010/main" val="162876527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71</a:t>
            </a:fld>
            <a:endParaRPr kumimoji="1" lang="zh-CN" altLang="en-US"/>
          </a:p>
        </p:txBody>
      </p:sp>
    </p:spTree>
    <p:extLst>
      <p:ext uri="{BB962C8B-B14F-4D97-AF65-F5344CB8AC3E}">
        <p14:creationId xmlns:p14="http://schemas.microsoft.com/office/powerpoint/2010/main" val="127637380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72</a:t>
            </a:fld>
            <a:endParaRPr kumimoji="1" lang="zh-CN" altLang="en-US"/>
          </a:p>
        </p:txBody>
      </p:sp>
    </p:spTree>
    <p:extLst>
      <p:ext uri="{BB962C8B-B14F-4D97-AF65-F5344CB8AC3E}">
        <p14:creationId xmlns:p14="http://schemas.microsoft.com/office/powerpoint/2010/main" val="154897731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73</a:t>
            </a:fld>
            <a:endParaRPr kumimoji="1" lang="zh-CN" altLang="en-US"/>
          </a:p>
        </p:txBody>
      </p:sp>
    </p:spTree>
    <p:extLst>
      <p:ext uri="{BB962C8B-B14F-4D97-AF65-F5344CB8AC3E}">
        <p14:creationId xmlns:p14="http://schemas.microsoft.com/office/powerpoint/2010/main" val="213071726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74</a:t>
            </a:fld>
            <a:endParaRPr kumimoji="1" lang="zh-CN" altLang="en-US"/>
          </a:p>
        </p:txBody>
      </p:sp>
    </p:spTree>
    <p:extLst>
      <p:ext uri="{BB962C8B-B14F-4D97-AF65-F5344CB8AC3E}">
        <p14:creationId xmlns:p14="http://schemas.microsoft.com/office/powerpoint/2010/main" val="379041733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75</a:t>
            </a:fld>
            <a:endParaRPr kumimoji="1" lang="zh-CN" altLang="en-US"/>
          </a:p>
        </p:txBody>
      </p:sp>
    </p:spTree>
    <p:extLst>
      <p:ext uri="{BB962C8B-B14F-4D97-AF65-F5344CB8AC3E}">
        <p14:creationId xmlns:p14="http://schemas.microsoft.com/office/powerpoint/2010/main" val="288379791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76</a:t>
            </a:fld>
            <a:endParaRPr kumimoji="1" lang="zh-CN" altLang="en-US"/>
          </a:p>
        </p:txBody>
      </p:sp>
    </p:spTree>
    <p:extLst>
      <p:ext uri="{BB962C8B-B14F-4D97-AF65-F5344CB8AC3E}">
        <p14:creationId xmlns:p14="http://schemas.microsoft.com/office/powerpoint/2010/main" val="210157421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77</a:t>
            </a:fld>
            <a:endParaRPr kumimoji="1" lang="zh-CN" altLang="en-US"/>
          </a:p>
        </p:txBody>
      </p:sp>
    </p:spTree>
    <p:extLst>
      <p:ext uri="{BB962C8B-B14F-4D97-AF65-F5344CB8AC3E}">
        <p14:creationId xmlns:p14="http://schemas.microsoft.com/office/powerpoint/2010/main" val="4483073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78</a:t>
            </a:fld>
            <a:endParaRPr kumimoji="1" lang="zh-CN" altLang="en-US"/>
          </a:p>
        </p:txBody>
      </p:sp>
    </p:spTree>
    <p:extLst>
      <p:ext uri="{BB962C8B-B14F-4D97-AF65-F5344CB8AC3E}">
        <p14:creationId xmlns:p14="http://schemas.microsoft.com/office/powerpoint/2010/main" val="86377348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79</a:t>
            </a:fld>
            <a:endParaRPr kumimoji="1" lang="zh-CN" altLang="en-US"/>
          </a:p>
        </p:txBody>
      </p:sp>
    </p:spTree>
    <p:extLst>
      <p:ext uri="{BB962C8B-B14F-4D97-AF65-F5344CB8AC3E}">
        <p14:creationId xmlns:p14="http://schemas.microsoft.com/office/powerpoint/2010/main" val="2108084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a:t>
            </a:fld>
            <a:endParaRPr kumimoji="1" lang="zh-CN" altLang="en-US"/>
          </a:p>
        </p:txBody>
      </p:sp>
    </p:spTree>
    <p:extLst>
      <p:ext uri="{BB962C8B-B14F-4D97-AF65-F5344CB8AC3E}">
        <p14:creationId xmlns:p14="http://schemas.microsoft.com/office/powerpoint/2010/main" val="30443776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80</a:t>
            </a:fld>
            <a:endParaRPr kumimoji="1" lang="zh-CN" altLang="en-US"/>
          </a:p>
        </p:txBody>
      </p:sp>
    </p:spTree>
    <p:extLst>
      <p:ext uri="{BB962C8B-B14F-4D97-AF65-F5344CB8AC3E}">
        <p14:creationId xmlns:p14="http://schemas.microsoft.com/office/powerpoint/2010/main" val="129194398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81</a:t>
            </a:fld>
            <a:endParaRPr kumimoji="1" lang="zh-CN" altLang="en-US"/>
          </a:p>
        </p:txBody>
      </p:sp>
    </p:spTree>
    <p:extLst>
      <p:ext uri="{BB962C8B-B14F-4D97-AF65-F5344CB8AC3E}">
        <p14:creationId xmlns:p14="http://schemas.microsoft.com/office/powerpoint/2010/main" val="391965957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82</a:t>
            </a:fld>
            <a:endParaRPr kumimoji="1" lang="zh-CN" altLang="en-US"/>
          </a:p>
        </p:txBody>
      </p:sp>
    </p:spTree>
    <p:extLst>
      <p:ext uri="{BB962C8B-B14F-4D97-AF65-F5344CB8AC3E}">
        <p14:creationId xmlns:p14="http://schemas.microsoft.com/office/powerpoint/2010/main" val="49693963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83</a:t>
            </a:fld>
            <a:endParaRPr kumimoji="1" lang="zh-CN" altLang="en-US"/>
          </a:p>
        </p:txBody>
      </p:sp>
    </p:spTree>
    <p:extLst>
      <p:ext uri="{BB962C8B-B14F-4D97-AF65-F5344CB8AC3E}">
        <p14:creationId xmlns:p14="http://schemas.microsoft.com/office/powerpoint/2010/main" val="394625148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84</a:t>
            </a:fld>
            <a:endParaRPr kumimoji="1" lang="zh-CN" altLang="en-US"/>
          </a:p>
        </p:txBody>
      </p:sp>
    </p:spTree>
    <p:extLst>
      <p:ext uri="{BB962C8B-B14F-4D97-AF65-F5344CB8AC3E}">
        <p14:creationId xmlns:p14="http://schemas.microsoft.com/office/powerpoint/2010/main" val="66078775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85</a:t>
            </a:fld>
            <a:endParaRPr kumimoji="1" lang="zh-CN" altLang="en-US"/>
          </a:p>
        </p:txBody>
      </p:sp>
    </p:spTree>
    <p:extLst>
      <p:ext uri="{BB962C8B-B14F-4D97-AF65-F5344CB8AC3E}">
        <p14:creationId xmlns:p14="http://schemas.microsoft.com/office/powerpoint/2010/main" val="193170507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86</a:t>
            </a:fld>
            <a:endParaRPr kumimoji="1" lang="zh-CN" altLang="en-US"/>
          </a:p>
        </p:txBody>
      </p:sp>
    </p:spTree>
    <p:extLst>
      <p:ext uri="{BB962C8B-B14F-4D97-AF65-F5344CB8AC3E}">
        <p14:creationId xmlns:p14="http://schemas.microsoft.com/office/powerpoint/2010/main" val="346091010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87</a:t>
            </a:fld>
            <a:endParaRPr kumimoji="1" lang="zh-CN" altLang="en-US"/>
          </a:p>
        </p:txBody>
      </p:sp>
    </p:spTree>
    <p:extLst>
      <p:ext uri="{BB962C8B-B14F-4D97-AF65-F5344CB8AC3E}">
        <p14:creationId xmlns:p14="http://schemas.microsoft.com/office/powerpoint/2010/main" val="199319347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88</a:t>
            </a:fld>
            <a:endParaRPr kumimoji="1" lang="zh-CN" altLang="en-US"/>
          </a:p>
        </p:txBody>
      </p:sp>
    </p:spTree>
    <p:extLst>
      <p:ext uri="{BB962C8B-B14F-4D97-AF65-F5344CB8AC3E}">
        <p14:creationId xmlns:p14="http://schemas.microsoft.com/office/powerpoint/2010/main" val="109013344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89</a:t>
            </a:fld>
            <a:endParaRPr kumimoji="1" lang="zh-CN" altLang="en-US"/>
          </a:p>
        </p:txBody>
      </p:sp>
    </p:spTree>
    <p:extLst>
      <p:ext uri="{BB962C8B-B14F-4D97-AF65-F5344CB8AC3E}">
        <p14:creationId xmlns:p14="http://schemas.microsoft.com/office/powerpoint/2010/main" val="3339141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a:t>
            </a:fld>
            <a:endParaRPr kumimoji="1" lang="zh-CN" altLang="en-US"/>
          </a:p>
        </p:txBody>
      </p:sp>
    </p:spTree>
    <p:extLst>
      <p:ext uri="{BB962C8B-B14F-4D97-AF65-F5344CB8AC3E}">
        <p14:creationId xmlns:p14="http://schemas.microsoft.com/office/powerpoint/2010/main" val="585455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90</a:t>
            </a:fld>
            <a:endParaRPr kumimoji="1" lang="zh-CN" altLang="en-US"/>
          </a:p>
        </p:txBody>
      </p:sp>
    </p:spTree>
    <p:extLst>
      <p:ext uri="{BB962C8B-B14F-4D97-AF65-F5344CB8AC3E}">
        <p14:creationId xmlns:p14="http://schemas.microsoft.com/office/powerpoint/2010/main" val="372986794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91</a:t>
            </a:fld>
            <a:endParaRPr kumimoji="1" lang="zh-CN" altLang="en-US"/>
          </a:p>
        </p:txBody>
      </p:sp>
    </p:spTree>
    <p:extLst>
      <p:ext uri="{BB962C8B-B14F-4D97-AF65-F5344CB8AC3E}">
        <p14:creationId xmlns:p14="http://schemas.microsoft.com/office/powerpoint/2010/main" val="4089392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92</a:t>
            </a:fld>
            <a:endParaRPr kumimoji="1" lang="zh-CN" altLang="en-US"/>
          </a:p>
        </p:txBody>
      </p:sp>
    </p:spTree>
    <p:extLst>
      <p:ext uri="{BB962C8B-B14F-4D97-AF65-F5344CB8AC3E}">
        <p14:creationId xmlns:p14="http://schemas.microsoft.com/office/powerpoint/2010/main" val="93092107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93</a:t>
            </a:fld>
            <a:endParaRPr kumimoji="1" lang="zh-CN" altLang="en-US"/>
          </a:p>
        </p:txBody>
      </p:sp>
    </p:spTree>
    <p:extLst>
      <p:ext uri="{BB962C8B-B14F-4D97-AF65-F5344CB8AC3E}">
        <p14:creationId xmlns:p14="http://schemas.microsoft.com/office/powerpoint/2010/main" val="182230049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94</a:t>
            </a:fld>
            <a:endParaRPr kumimoji="1" lang="zh-CN" altLang="en-US"/>
          </a:p>
        </p:txBody>
      </p:sp>
    </p:spTree>
    <p:extLst>
      <p:ext uri="{BB962C8B-B14F-4D97-AF65-F5344CB8AC3E}">
        <p14:creationId xmlns:p14="http://schemas.microsoft.com/office/powerpoint/2010/main" val="25305093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95</a:t>
            </a:fld>
            <a:endParaRPr kumimoji="1" lang="zh-CN" altLang="en-US"/>
          </a:p>
        </p:txBody>
      </p:sp>
    </p:spTree>
    <p:extLst>
      <p:ext uri="{BB962C8B-B14F-4D97-AF65-F5344CB8AC3E}">
        <p14:creationId xmlns:p14="http://schemas.microsoft.com/office/powerpoint/2010/main" val="42922490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96</a:t>
            </a:fld>
            <a:endParaRPr kumimoji="1" lang="zh-CN" altLang="en-US"/>
          </a:p>
        </p:txBody>
      </p:sp>
    </p:spTree>
    <p:extLst>
      <p:ext uri="{BB962C8B-B14F-4D97-AF65-F5344CB8AC3E}">
        <p14:creationId xmlns:p14="http://schemas.microsoft.com/office/powerpoint/2010/main" val="318938608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97</a:t>
            </a:fld>
            <a:endParaRPr kumimoji="1" lang="zh-CN" altLang="en-US"/>
          </a:p>
        </p:txBody>
      </p:sp>
    </p:spTree>
    <p:extLst>
      <p:ext uri="{BB962C8B-B14F-4D97-AF65-F5344CB8AC3E}">
        <p14:creationId xmlns:p14="http://schemas.microsoft.com/office/powerpoint/2010/main" val="51566969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98</a:t>
            </a:fld>
            <a:endParaRPr kumimoji="1" lang="zh-CN" altLang="en-US"/>
          </a:p>
        </p:txBody>
      </p:sp>
    </p:spTree>
    <p:extLst>
      <p:ext uri="{BB962C8B-B14F-4D97-AF65-F5344CB8AC3E}">
        <p14:creationId xmlns:p14="http://schemas.microsoft.com/office/powerpoint/2010/main" val="341665938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99</a:t>
            </a:fld>
            <a:endParaRPr kumimoji="1" lang="zh-CN" altLang="en-US"/>
          </a:p>
        </p:txBody>
      </p:sp>
    </p:spTree>
    <p:extLst>
      <p:ext uri="{BB962C8B-B14F-4D97-AF65-F5344CB8AC3E}">
        <p14:creationId xmlns:p14="http://schemas.microsoft.com/office/powerpoint/2010/main" val="467941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内容页_1">
    <p:spTree>
      <p:nvGrpSpPr>
        <p:cNvPr id="1" name=""/>
        <p:cNvGrpSpPr/>
        <p:nvPr/>
      </p:nvGrpSpPr>
      <p:grpSpPr>
        <a:xfrm>
          <a:off x="0" y="0"/>
          <a:ext cx="0" cy="0"/>
          <a:chOff x="0" y="0"/>
          <a:chExt cx="0" cy="0"/>
        </a:xfrm>
      </p:grpSpPr>
      <p:sp>
        <p:nvSpPr>
          <p:cNvPr id="3" name="文本占位符 5"/>
          <p:cNvSpPr>
            <a:spLocks noGrp="1"/>
          </p:cNvSpPr>
          <p:nvPr>
            <p:ph type="body" sz="quarter" idx="13"/>
          </p:nvPr>
        </p:nvSpPr>
        <p:spPr>
          <a:xfrm>
            <a:off x="1110083" y="223935"/>
            <a:ext cx="6435012" cy="652366"/>
          </a:xfrm>
          <a:prstGeom prst="rect">
            <a:avLst/>
          </a:prstGeom>
          <a:noFill/>
        </p:spPr>
        <p:txBody>
          <a:bodyPr anchor="ctr"/>
          <a:lstStyle>
            <a:lvl1pPr marL="0" indent="0">
              <a:lnSpc>
                <a:spcPct val="100000"/>
              </a:lnSpc>
              <a:buNone/>
              <a:defRPr sz="2800" b="1">
                <a:solidFill>
                  <a:srgbClr val="00749F"/>
                </a:solidFill>
                <a:effectLst>
                  <a:outerShdw blurRad="88900" sx="102000" sy="102000" algn="ctr" rotWithShape="0">
                    <a:prstClr val="black">
                      <a:alpha val="25000"/>
                    </a:prstClr>
                  </a:outerShdw>
                </a:effectLst>
                <a:latin typeface="Times New Roman" panose="02020603050405020304" pitchFamily="18" charset="0"/>
              </a:defRPr>
            </a:lvl1pPr>
          </a:lstStyle>
          <a:p>
            <a:pPr lvl="0"/>
            <a:endParaRPr kumimoji="1" lang="zh-CN" altLang="en-US" dirty="0"/>
          </a:p>
        </p:txBody>
      </p:sp>
      <p:sp>
        <p:nvSpPr>
          <p:cNvPr id="4" name="矩形 3"/>
          <p:cNvSpPr/>
          <p:nvPr userDrawn="1"/>
        </p:nvSpPr>
        <p:spPr>
          <a:xfrm flipV="1">
            <a:off x="0" y="6489700"/>
            <a:ext cx="12192000" cy="88900"/>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5" name="矩形 4"/>
          <p:cNvSpPr/>
          <p:nvPr userDrawn="1"/>
        </p:nvSpPr>
        <p:spPr>
          <a:xfrm flipV="1">
            <a:off x="0" y="6380480"/>
            <a:ext cx="12192000" cy="45719"/>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6" name="magnifying-glass-and-book_809"/>
          <p:cNvSpPr>
            <a:spLocks noChangeAspect="1"/>
          </p:cNvSpPr>
          <p:nvPr userDrawn="1"/>
        </p:nvSpPr>
        <p:spPr bwMode="auto">
          <a:xfrm>
            <a:off x="246701" y="328645"/>
            <a:ext cx="609685" cy="442946"/>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rgbClr val="00749F"/>
          </a:solidFill>
          <a:ln>
            <a:noFill/>
          </a:ln>
        </p:spPr>
      </p:sp>
    </p:spTree>
  </p:cSld>
  <p:clrMapOvr>
    <a:masterClrMapping/>
  </p:clrMapOvr>
  <p:transition spd="slow" advClick="0" advTm="3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内容页_2">
    <p:spTree>
      <p:nvGrpSpPr>
        <p:cNvPr id="1" name=""/>
        <p:cNvGrpSpPr/>
        <p:nvPr/>
      </p:nvGrpSpPr>
      <p:grpSpPr>
        <a:xfrm>
          <a:off x="0" y="0"/>
          <a:ext cx="0" cy="0"/>
          <a:chOff x="0" y="0"/>
          <a:chExt cx="0" cy="0"/>
        </a:xfrm>
      </p:grpSpPr>
      <p:sp>
        <p:nvSpPr>
          <p:cNvPr id="6" name="文本占位符 5"/>
          <p:cNvSpPr>
            <a:spLocks noGrp="1"/>
          </p:cNvSpPr>
          <p:nvPr>
            <p:ph type="body" sz="quarter" idx="13"/>
          </p:nvPr>
        </p:nvSpPr>
        <p:spPr>
          <a:xfrm>
            <a:off x="1110083" y="223935"/>
            <a:ext cx="6435012" cy="652366"/>
          </a:xfrm>
          <a:prstGeom prst="rect">
            <a:avLst/>
          </a:prstGeom>
          <a:noFill/>
        </p:spPr>
        <p:txBody>
          <a:bodyPr anchor="ctr"/>
          <a:lstStyle>
            <a:lvl1pPr marL="0" indent="0">
              <a:lnSpc>
                <a:spcPct val="100000"/>
              </a:lnSpc>
              <a:buNone/>
              <a:defRPr sz="2800" b="1">
                <a:solidFill>
                  <a:srgbClr val="00749F"/>
                </a:solidFill>
                <a:effectLst>
                  <a:outerShdw blurRad="88900" sx="102000" sy="102000" algn="ctr" rotWithShape="0">
                    <a:prstClr val="black">
                      <a:alpha val="25000"/>
                    </a:prstClr>
                  </a:outerShdw>
                </a:effectLst>
                <a:latin typeface="Times New Roman" panose="02020603050405020304" pitchFamily="18" charset="0"/>
              </a:defRPr>
            </a:lvl1pPr>
          </a:lstStyle>
          <a:p>
            <a:pPr lvl="0"/>
            <a:endParaRPr kumimoji="1" lang="zh-CN" altLang="en-US" dirty="0"/>
          </a:p>
        </p:txBody>
      </p:sp>
      <p:sp>
        <p:nvSpPr>
          <p:cNvPr id="7" name="矩形 6"/>
          <p:cNvSpPr/>
          <p:nvPr userDrawn="1"/>
        </p:nvSpPr>
        <p:spPr>
          <a:xfrm flipV="1">
            <a:off x="0" y="6489700"/>
            <a:ext cx="12192000" cy="88900"/>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8" name="矩形 7"/>
          <p:cNvSpPr/>
          <p:nvPr userDrawn="1"/>
        </p:nvSpPr>
        <p:spPr>
          <a:xfrm flipV="1">
            <a:off x="0" y="6380480"/>
            <a:ext cx="12192000" cy="45719"/>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9" name="magnifying-glass-and-book_809"/>
          <p:cNvSpPr>
            <a:spLocks noChangeAspect="1"/>
          </p:cNvSpPr>
          <p:nvPr userDrawn="1"/>
        </p:nvSpPr>
        <p:spPr bwMode="auto">
          <a:xfrm>
            <a:off x="246701" y="328645"/>
            <a:ext cx="609685" cy="442946"/>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rgbClr val="00749F"/>
          </a:solidFill>
          <a:ln>
            <a:noFill/>
          </a:ln>
        </p:spPr>
      </p:sp>
    </p:spTree>
  </p:cSld>
  <p:clrMapOvr>
    <a:masterClrMapping/>
  </p:clrMapOvr>
  <p:transition spd="slow" advClick="0" advTm="3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页_3">
    <p:spTree>
      <p:nvGrpSpPr>
        <p:cNvPr id="1" name=""/>
        <p:cNvGrpSpPr/>
        <p:nvPr/>
      </p:nvGrpSpPr>
      <p:grpSpPr>
        <a:xfrm>
          <a:off x="0" y="0"/>
          <a:ext cx="0" cy="0"/>
          <a:chOff x="0" y="0"/>
          <a:chExt cx="0" cy="0"/>
        </a:xfrm>
      </p:grpSpPr>
      <p:sp>
        <p:nvSpPr>
          <p:cNvPr id="6" name="文本占位符 5"/>
          <p:cNvSpPr>
            <a:spLocks noGrp="1"/>
          </p:cNvSpPr>
          <p:nvPr>
            <p:ph type="body" sz="quarter" idx="13"/>
          </p:nvPr>
        </p:nvSpPr>
        <p:spPr>
          <a:xfrm>
            <a:off x="1110083" y="223935"/>
            <a:ext cx="6435012" cy="652366"/>
          </a:xfrm>
          <a:prstGeom prst="rect">
            <a:avLst/>
          </a:prstGeom>
          <a:noFill/>
        </p:spPr>
        <p:txBody>
          <a:bodyPr anchor="ctr"/>
          <a:lstStyle>
            <a:lvl1pPr marL="0" indent="0">
              <a:lnSpc>
                <a:spcPct val="100000"/>
              </a:lnSpc>
              <a:buNone/>
              <a:defRPr sz="2800" b="1">
                <a:solidFill>
                  <a:srgbClr val="00749F"/>
                </a:solidFill>
                <a:effectLst>
                  <a:outerShdw blurRad="88900" sx="102000" sy="102000" algn="ctr" rotWithShape="0">
                    <a:prstClr val="black">
                      <a:alpha val="25000"/>
                    </a:prstClr>
                  </a:outerShdw>
                </a:effectLst>
                <a:latin typeface="Times New Roman" panose="02020603050405020304" pitchFamily="18" charset="0"/>
              </a:defRPr>
            </a:lvl1pPr>
          </a:lstStyle>
          <a:p>
            <a:pPr lvl="0"/>
            <a:endParaRPr kumimoji="1" lang="zh-CN" altLang="en-US" dirty="0"/>
          </a:p>
        </p:txBody>
      </p:sp>
      <p:sp>
        <p:nvSpPr>
          <p:cNvPr id="7" name="矩形 6"/>
          <p:cNvSpPr/>
          <p:nvPr userDrawn="1"/>
        </p:nvSpPr>
        <p:spPr>
          <a:xfrm flipV="1">
            <a:off x="0" y="6489700"/>
            <a:ext cx="12192000" cy="88900"/>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8" name="矩形 7"/>
          <p:cNvSpPr/>
          <p:nvPr userDrawn="1"/>
        </p:nvSpPr>
        <p:spPr>
          <a:xfrm flipV="1">
            <a:off x="0" y="6380480"/>
            <a:ext cx="12192000" cy="45719"/>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9" name="magnifying-glass-and-book_809"/>
          <p:cNvSpPr>
            <a:spLocks noChangeAspect="1"/>
          </p:cNvSpPr>
          <p:nvPr userDrawn="1"/>
        </p:nvSpPr>
        <p:spPr bwMode="auto">
          <a:xfrm>
            <a:off x="246701" y="328645"/>
            <a:ext cx="609685" cy="442946"/>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rgbClr val="00749F"/>
          </a:solidFill>
          <a:ln>
            <a:noFill/>
          </a:ln>
        </p:spPr>
      </p:sp>
    </p:spTree>
  </p:cSld>
  <p:clrMapOvr>
    <a:masterClrMapping/>
  </p:clrMapOvr>
  <p:transition spd="slow" advClick="0" advTm="3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页_4">
    <p:spTree>
      <p:nvGrpSpPr>
        <p:cNvPr id="1" name=""/>
        <p:cNvGrpSpPr/>
        <p:nvPr/>
      </p:nvGrpSpPr>
      <p:grpSpPr>
        <a:xfrm>
          <a:off x="0" y="0"/>
          <a:ext cx="0" cy="0"/>
          <a:chOff x="0" y="0"/>
          <a:chExt cx="0" cy="0"/>
        </a:xfrm>
      </p:grpSpPr>
      <p:sp>
        <p:nvSpPr>
          <p:cNvPr id="6" name="文本占位符 5"/>
          <p:cNvSpPr>
            <a:spLocks noGrp="1"/>
          </p:cNvSpPr>
          <p:nvPr>
            <p:ph type="body" sz="quarter" idx="13"/>
          </p:nvPr>
        </p:nvSpPr>
        <p:spPr>
          <a:xfrm>
            <a:off x="1110083" y="223935"/>
            <a:ext cx="6435012" cy="652366"/>
          </a:xfrm>
          <a:prstGeom prst="rect">
            <a:avLst/>
          </a:prstGeom>
          <a:noFill/>
        </p:spPr>
        <p:txBody>
          <a:bodyPr anchor="ctr"/>
          <a:lstStyle>
            <a:lvl1pPr marL="0" indent="0">
              <a:lnSpc>
                <a:spcPct val="100000"/>
              </a:lnSpc>
              <a:buNone/>
              <a:defRPr sz="2800" b="1">
                <a:solidFill>
                  <a:srgbClr val="00749F"/>
                </a:solidFill>
                <a:effectLst>
                  <a:outerShdw blurRad="88900" sx="102000" sy="102000" algn="ctr" rotWithShape="0">
                    <a:prstClr val="black">
                      <a:alpha val="25000"/>
                    </a:prstClr>
                  </a:outerShdw>
                </a:effectLst>
                <a:latin typeface="Times New Roman" panose="02020603050405020304" pitchFamily="18" charset="0"/>
              </a:defRPr>
            </a:lvl1pPr>
          </a:lstStyle>
          <a:p>
            <a:pPr lvl="0"/>
            <a:endParaRPr kumimoji="1" lang="zh-CN" altLang="en-US" dirty="0"/>
          </a:p>
        </p:txBody>
      </p:sp>
      <p:sp>
        <p:nvSpPr>
          <p:cNvPr id="7" name="矩形 6"/>
          <p:cNvSpPr/>
          <p:nvPr userDrawn="1"/>
        </p:nvSpPr>
        <p:spPr>
          <a:xfrm flipV="1">
            <a:off x="0" y="6489700"/>
            <a:ext cx="12192000" cy="88900"/>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8" name="矩形 7"/>
          <p:cNvSpPr/>
          <p:nvPr userDrawn="1"/>
        </p:nvSpPr>
        <p:spPr>
          <a:xfrm flipV="1">
            <a:off x="0" y="6380480"/>
            <a:ext cx="12192000" cy="45719"/>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9" name="magnifying-glass-and-book_809"/>
          <p:cNvSpPr>
            <a:spLocks noChangeAspect="1"/>
          </p:cNvSpPr>
          <p:nvPr userDrawn="1"/>
        </p:nvSpPr>
        <p:spPr bwMode="auto">
          <a:xfrm>
            <a:off x="246701" y="328645"/>
            <a:ext cx="609685" cy="442946"/>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rgbClr val="00749F"/>
          </a:solidFill>
          <a:ln>
            <a:noFill/>
          </a:ln>
        </p:spPr>
      </p:sp>
    </p:spTree>
  </p:cSld>
  <p:clrMapOvr>
    <a:masterClrMapping/>
  </p:clrMapOvr>
  <p:transition spd="slow" advClick="0" advTm="3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内容页_5">
    <p:spTree>
      <p:nvGrpSpPr>
        <p:cNvPr id="1" name=""/>
        <p:cNvGrpSpPr/>
        <p:nvPr/>
      </p:nvGrpSpPr>
      <p:grpSpPr>
        <a:xfrm>
          <a:off x="0" y="0"/>
          <a:ext cx="0" cy="0"/>
          <a:chOff x="0" y="0"/>
          <a:chExt cx="0" cy="0"/>
        </a:xfrm>
      </p:grpSpPr>
      <p:sp>
        <p:nvSpPr>
          <p:cNvPr id="6" name="文本占位符 5"/>
          <p:cNvSpPr>
            <a:spLocks noGrp="1"/>
          </p:cNvSpPr>
          <p:nvPr>
            <p:ph type="body" sz="quarter" idx="13"/>
          </p:nvPr>
        </p:nvSpPr>
        <p:spPr>
          <a:xfrm>
            <a:off x="1110083" y="223935"/>
            <a:ext cx="6435012" cy="652366"/>
          </a:xfrm>
          <a:prstGeom prst="rect">
            <a:avLst/>
          </a:prstGeom>
          <a:noFill/>
        </p:spPr>
        <p:txBody>
          <a:bodyPr anchor="ctr"/>
          <a:lstStyle>
            <a:lvl1pPr marL="0" indent="0">
              <a:lnSpc>
                <a:spcPct val="100000"/>
              </a:lnSpc>
              <a:buNone/>
              <a:defRPr sz="2800" b="1">
                <a:solidFill>
                  <a:srgbClr val="00749F"/>
                </a:solidFill>
                <a:effectLst>
                  <a:outerShdw blurRad="88900" sx="102000" sy="102000" algn="ctr" rotWithShape="0">
                    <a:prstClr val="black">
                      <a:alpha val="25000"/>
                    </a:prstClr>
                  </a:outerShdw>
                </a:effectLst>
                <a:latin typeface="Times New Roman" panose="02020603050405020304" pitchFamily="18" charset="0"/>
              </a:defRPr>
            </a:lvl1pPr>
          </a:lstStyle>
          <a:p>
            <a:pPr lvl="0"/>
            <a:endParaRPr kumimoji="1" lang="zh-CN" altLang="en-US" dirty="0"/>
          </a:p>
        </p:txBody>
      </p:sp>
      <p:sp>
        <p:nvSpPr>
          <p:cNvPr id="7" name="矩形 6"/>
          <p:cNvSpPr/>
          <p:nvPr userDrawn="1"/>
        </p:nvSpPr>
        <p:spPr>
          <a:xfrm flipV="1">
            <a:off x="0" y="6489700"/>
            <a:ext cx="12192000" cy="88900"/>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8" name="矩形 7"/>
          <p:cNvSpPr/>
          <p:nvPr userDrawn="1"/>
        </p:nvSpPr>
        <p:spPr>
          <a:xfrm flipV="1">
            <a:off x="0" y="6380480"/>
            <a:ext cx="12192000" cy="45719"/>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9" name="magnifying-glass-and-book_809"/>
          <p:cNvSpPr>
            <a:spLocks noChangeAspect="1"/>
          </p:cNvSpPr>
          <p:nvPr userDrawn="1"/>
        </p:nvSpPr>
        <p:spPr bwMode="auto">
          <a:xfrm>
            <a:off x="246701" y="328645"/>
            <a:ext cx="609685" cy="442946"/>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rgbClr val="00749F"/>
          </a:solidFill>
          <a:ln>
            <a:noFill/>
          </a:ln>
        </p:spPr>
      </p:sp>
    </p:spTree>
  </p:cSld>
  <p:clrMapOvr>
    <a:masterClrMapping/>
  </p:clrMapOvr>
  <p:transition spd="slow" advClick="0" advTm="3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页_6">
    <p:spTree>
      <p:nvGrpSpPr>
        <p:cNvPr id="1" name=""/>
        <p:cNvGrpSpPr/>
        <p:nvPr/>
      </p:nvGrpSpPr>
      <p:grpSpPr>
        <a:xfrm>
          <a:off x="0" y="0"/>
          <a:ext cx="0" cy="0"/>
          <a:chOff x="0" y="0"/>
          <a:chExt cx="0" cy="0"/>
        </a:xfrm>
      </p:grpSpPr>
      <p:sp>
        <p:nvSpPr>
          <p:cNvPr id="6" name="文本占位符 5"/>
          <p:cNvSpPr>
            <a:spLocks noGrp="1"/>
          </p:cNvSpPr>
          <p:nvPr>
            <p:ph type="body" sz="quarter" idx="13"/>
          </p:nvPr>
        </p:nvSpPr>
        <p:spPr>
          <a:xfrm>
            <a:off x="1110083" y="223935"/>
            <a:ext cx="6435012" cy="652366"/>
          </a:xfrm>
          <a:prstGeom prst="rect">
            <a:avLst/>
          </a:prstGeom>
          <a:noFill/>
        </p:spPr>
        <p:txBody>
          <a:bodyPr anchor="ctr"/>
          <a:lstStyle>
            <a:lvl1pPr marL="0" indent="0">
              <a:lnSpc>
                <a:spcPct val="100000"/>
              </a:lnSpc>
              <a:buNone/>
              <a:defRPr sz="2800" b="1">
                <a:solidFill>
                  <a:srgbClr val="00749F"/>
                </a:solidFill>
                <a:effectLst>
                  <a:outerShdw blurRad="88900" sx="102000" sy="102000" algn="ctr" rotWithShape="0">
                    <a:prstClr val="black">
                      <a:alpha val="25000"/>
                    </a:prstClr>
                  </a:outerShdw>
                </a:effectLst>
                <a:latin typeface="Times New Roman" panose="02020603050405020304" pitchFamily="18" charset="0"/>
              </a:defRPr>
            </a:lvl1pPr>
          </a:lstStyle>
          <a:p>
            <a:pPr lvl="0"/>
            <a:endParaRPr kumimoji="1" lang="zh-CN" altLang="en-US" dirty="0"/>
          </a:p>
        </p:txBody>
      </p:sp>
      <p:sp>
        <p:nvSpPr>
          <p:cNvPr id="7" name="矩形 6"/>
          <p:cNvSpPr/>
          <p:nvPr userDrawn="1"/>
        </p:nvSpPr>
        <p:spPr>
          <a:xfrm flipV="1">
            <a:off x="0" y="6489700"/>
            <a:ext cx="12192000" cy="88900"/>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8" name="矩形 7"/>
          <p:cNvSpPr/>
          <p:nvPr userDrawn="1"/>
        </p:nvSpPr>
        <p:spPr>
          <a:xfrm flipV="1">
            <a:off x="0" y="6380480"/>
            <a:ext cx="12192000" cy="45719"/>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9" name="magnifying-glass-and-book_809"/>
          <p:cNvSpPr>
            <a:spLocks noChangeAspect="1"/>
          </p:cNvSpPr>
          <p:nvPr userDrawn="1"/>
        </p:nvSpPr>
        <p:spPr bwMode="auto">
          <a:xfrm>
            <a:off x="246701" y="328645"/>
            <a:ext cx="609685" cy="442946"/>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rgbClr val="00749F"/>
          </a:solidFill>
          <a:ln>
            <a:noFill/>
          </a:ln>
        </p:spPr>
      </p:sp>
    </p:spTree>
  </p:cSld>
  <p:clrMapOvr>
    <a:masterClrMapping/>
  </p:clrMapOvr>
  <p:transition spd="slow" advClick="0" advTm="3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cSld>
  <p:clrMapOvr>
    <a:masterClrMapping/>
  </p:clrMapOvr>
  <p:transition spd="slow" advClick="0" advTm="3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slow" advClick="0" advTm="3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hemeOverride" Target="../theme/themeOverride10.xml"/><Relationship Id="rId4" Type="http://schemas.openxmlformats.org/officeDocument/2006/relationships/image" Target="../media/image4.jpe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7.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08.xml.rels><?xml version="1.0" encoding="UTF-8" standalone="yes"?>
<Relationships xmlns="http://schemas.openxmlformats.org/package/2006/relationships"><Relationship Id="rId8" Type="http://schemas.openxmlformats.org/officeDocument/2006/relationships/slide" Target="slide118.xml"/><Relationship Id="rId3" Type="http://schemas.openxmlformats.org/officeDocument/2006/relationships/image" Target="../media/image1.png"/><Relationship Id="rId7" Type="http://schemas.openxmlformats.org/officeDocument/2006/relationships/slide" Target="slide125.xml"/><Relationship Id="rId2" Type="http://schemas.openxmlformats.org/officeDocument/2006/relationships/notesSlide" Target="../notesSlides/notesSlide108.xml"/><Relationship Id="rId1" Type="http://schemas.openxmlformats.org/officeDocument/2006/relationships/slideLayout" Target="../slideLayouts/slideLayout7.xml"/><Relationship Id="rId6" Type="http://schemas.openxmlformats.org/officeDocument/2006/relationships/slide" Target="slide116.xml"/><Relationship Id="rId11" Type="http://schemas.openxmlformats.org/officeDocument/2006/relationships/slide" Target="slide121.xml"/><Relationship Id="rId5" Type="http://schemas.openxmlformats.org/officeDocument/2006/relationships/image" Target="../media/image3.png"/><Relationship Id="rId10" Type="http://schemas.openxmlformats.org/officeDocument/2006/relationships/slide" Target="slide119.xml"/><Relationship Id="rId4" Type="http://schemas.openxmlformats.org/officeDocument/2006/relationships/image" Target="../media/image2.png"/><Relationship Id="rId9" Type="http://schemas.openxmlformats.org/officeDocument/2006/relationships/slide" Target="slide1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3" Type="http://schemas.openxmlformats.org/officeDocument/2006/relationships/slide" Target="slide108.xml"/><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slide" Target="slide108.xml"/><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slide" Target="slide108.xml"/><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1.png"/><Relationship Id="rId7" Type="http://schemas.openxmlformats.org/officeDocument/2006/relationships/slide" Target="slide14.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slide" Target="slide13.xml"/><Relationship Id="rId11" Type="http://schemas.openxmlformats.org/officeDocument/2006/relationships/slide" Target="slide21.xml"/><Relationship Id="rId5" Type="http://schemas.openxmlformats.org/officeDocument/2006/relationships/image" Target="../media/image3.png"/><Relationship Id="rId10" Type="http://schemas.openxmlformats.org/officeDocument/2006/relationships/slide" Target="slide24.xml"/><Relationship Id="rId4" Type="http://schemas.openxmlformats.org/officeDocument/2006/relationships/image" Target="../media/image2.png"/><Relationship Id="rId9" Type="http://schemas.openxmlformats.org/officeDocument/2006/relationships/slide" Target="slide18.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slide" Target="slide108.xml"/><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slide" Target="slide108.xml"/><Relationship Id="rId2" Type="http://schemas.openxmlformats.org/officeDocument/2006/relationships/notesSlide" Target="../notesSlides/notesSlide125.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slide" Target="slide1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slide" Target="slide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slide" Target="slide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slide" Target="slide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slide" Target="slide74.xml"/><Relationship Id="rId3" Type="http://schemas.openxmlformats.org/officeDocument/2006/relationships/notesSlide" Target="../notesSlides/notesSlide3.xml"/><Relationship Id="rId7" Type="http://schemas.openxmlformats.org/officeDocument/2006/relationships/slide" Target="slide11.xml"/><Relationship Id="rId2" Type="http://schemas.openxmlformats.org/officeDocument/2006/relationships/slideLayout" Target="../slideLayouts/slideLayout7.xml"/><Relationship Id="rId1" Type="http://schemas.openxmlformats.org/officeDocument/2006/relationships/themeOverride" Target="../theme/themeOverride3.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slide" Target="slide107.xml"/><Relationship Id="rId4" Type="http://schemas.openxmlformats.org/officeDocument/2006/relationships/image" Target="../media/image1.png"/><Relationship Id="rId9" Type="http://schemas.openxmlformats.org/officeDocument/2006/relationships/slide" Target="slide3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33.xml.rels><?xml version="1.0" encoding="UTF-8" standalone="yes"?>
<Relationships xmlns="http://schemas.openxmlformats.org/package/2006/relationships"><Relationship Id="rId8" Type="http://schemas.openxmlformats.org/officeDocument/2006/relationships/slide" Target="slide46.xml"/><Relationship Id="rId3" Type="http://schemas.openxmlformats.org/officeDocument/2006/relationships/image" Target="../media/image1.png"/><Relationship Id="rId7" Type="http://schemas.openxmlformats.org/officeDocument/2006/relationships/slide" Target="slide53.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slide" Target="slide34.xml"/><Relationship Id="rId5" Type="http://schemas.openxmlformats.org/officeDocument/2006/relationships/image" Target="../media/image3.png"/><Relationship Id="rId10" Type="http://schemas.openxmlformats.org/officeDocument/2006/relationships/slide" Target="slide52.xml"/><Relationship Id="rId4" Type="http://schemas.openxmlformats.org/officeDocument/2006/relationships/image" Target="../media/image2.png"/><Relationship Id="rId9" Type="http://schemas.openxmlformats.org/officeDocument/2006/relationships/slide" Target="slide49.xml"/></Relationships>
</file>

<file path=ppt/slides/_rels/slide34.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hemeOverride" Target="../theme/themeOverride4.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hemeOverride" Target="../theme/themeOverride5.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hemeOverride" Target="../theme/themeOverride6.xml"/><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hemeOverride" Target="../theme/themeOverride7.xml"/><Relationship Id="rId4" Type="http://schemas.openxmlformats.org/officeDocument/2006/relationships/image" Target="../media/image4.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75.xml.rels><?xml version="1.0" encoding="UTF-8" standalone="yes"?>
<Relationships xmlns="http://schemas.openxmlformats.org/package/2006/relationships"><Relationship Id="rId8" Type="http://schemas.openxmlformats.org/officeDocument/2006/relationships/slide" Target="slide91.xml"/><Relationship Id="rId3" Type="http://schemas.openxmlformats.org/officeDocument/2006/relationships/image" Target="../media/image1.png"/><Relationship Id="rId7" Type="http://schemas.openxmlformats.org/officeDocument/2006/relationships/slide" Target="slide13.xml"/><Relationship Id="rId2" Type="http://schemas.openxmlformats.org/officeDocument/2006/relationships/notesSlide" Target="../notesSlides/notesSlide75.xml"/><Relationship Id="rId1" Type="http://schemas.openxmlformats.org/officeDocument/2006/relationships/slideLayout" Target="../slideLayouts/slideLayout7.xml"/><Relationship Id="rId6" Type="http://schemas.openxmlformats.org/officeDocument/2006/relationships/slide" Target="slide76.xml"/><Relationship Id="rId5" Type="http://schemas.openxmlformats.org/officeDocument/2006/relationships/image" Target="../media/image3.png"/><Relationship Id="rId10" Type="http://schemas.openxmlformats.org/officeDocument/2006/relationships/slide" Target="slide85.xml"/><Relationship Id="rId4" Type="http://schemas.openxmlformats.org/officeDocument/2006/relationships/image" Target="../media/image2.png"/><Relationship Id="rId9" Type="http://schemas.openxmlformats.org/officeDocument/2006/relationships/slide" Target="slide79.xml"/></Relationships>
</file>

<file path=ppt/slides/_rels/slide76.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hemeOverride" Target="../theme/themeOverride8.xml"/><Relationship Id="rId4" Type="http://schemas.openxmlformats.org/officeDocument/2006/relationships/image" Target="../media/image4.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hemeOverride" Target="../theme/themeOverride9.xml"/><Relationship Id="rId4" Type="http://schemas.openxmlformats.org/officeDocument/2006/relationships/image" Target="../media/image4.jpe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a:stretch>
            <a:fillRect/>
          </a:stretch>
        </p:blipFill>
        <p:spPr>
          <a:xfrm>
            <a:off x="-406400" y="3984625"/>
            <a:ext cx="2352675" cy="3114675"/>
          </a:xfrm>
          <a:prstGeom prst="rect">
            <a:avLst/>
          </a:prstGeom>
        </p:spPr>
      </p:pic>
      <p:pic>
        <p:nvPicPr>
          <p:cNvPr id="3" name="图片 2"/>
          <p:cNvPicPr>
            <a:picLocks noChangeAspect="1"/>
          </p:cNvPicPr>
          <p:nvPr/>
        </p:nvPicPr>
        <p:blipFill>
          <a:blip r:embed="rId5"/>
          <a:stretch>
            <a:fillRect/>
          </a:stretch>
        </p:blipFill>
        <p:spPr>
          <a:xfrm>
            <a:off x="-766295" y="0"/>
            <a:ext cx="3690097" cy="3606800"/>
          </a:xfrm>
          <a:prstGeom prst="rect">
            <a:avLst/>
          </a:prstGeom>
        </p:spPr>
      </p:pic>
      <p:pic>
        <p:nvPicPr>
          <p:cNvPr id="7" name="图片 6"/>
          <p:cNvPicPr>
            <a:picLocks noChangeAspect="1"/>
          </p:cNvPicPr>
          <p:nvPr/>
        </p:nvPicPr>
        <p:blipFill>
          <a:blip r:embed="rId6"/>
          <a:stretch>
            <a:fillRect/>
          </a:stretch>
        </p:blipFill>
        <p:spPr>
          <a:xfrm>
            <a:off x="9267825" y="-694347"/>
            <a:ext cx="3690097" cy="4123347"/>
          </a:xfrm>
          <a:prstGeom prst="rect">
            <a:avLst/>
          </a:prstGeom>
        </p:spPr>
      </p:pic>
      <p:pic>
        <p:nvPicPr>
          <p:cNvPr id="8" name="图片 7"/>
          <p:cNvPicPr>
            <a:picLocks noChangeAspect="1"/>
          </p:cNvPicPr>
          <p:nvPr/>
        </p:nvPicPr>
        <p:blipFill>
          <a:blip r:embed="rId6"/>
          <a:stretch>
            <a:fillRect/>
          </a:stretch>
        </p:blipFill>
        <p:spPr>
          <a:xfrm>
            <a:off x="10106025" y="2734653"/>
            <a:ext cx="3690097" cy="4123347"/>
          </a:xfrm>
          <a:prstGeom prst="rect">
            <a:avLst/>
          </a:prstGeom>
        </p:spPr>
      </p:pic>
      <p:sp>
        <p:nvSpPr>
          <p:cNvPr id="9" name="矩形 8"/>
          <p:cNvSpPr/>
          <p:nvPr/>
        </p:nvSpPr>
        <p:spPr>
          <a:xfrm>
            <a:off x="1295875" y="1066800"/>
            <a:ext cx="9182100" cy="4724400"/>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Times New Roman" panose="02020603050405020304" pitchFamily="18" charset="0"/>
              <a:cs typeface="+mn-ea"/>
              <a:sym typeface="+mn-lt"/>
            </a:endParaRPr>
          </a:p>
        </p:txBody>
      </p:sp>
      <p:sp>
        <p:nvSpPr>
          <p:cNvPr id="23" name="文本框 22"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2049677" y="2365454"/>
            <a:ext cx="7674496" cy="1107996"/>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514350" fontAlgn="base">
              <a:spcBef>
                <a:spcPct val="0"/>
              </a:spcBef>
              <a:spcAft>
                <a:spcPct val="0"/>
              </a:spcAft>
              <a:tabLst>
                <a:tab pos="2149475" algn="l"/>
              </a:tabLst>
            </a:pPr>
            <a:r>
              <a:rPr lang="zh-CN" altLang="en-US" sz="6600" dirty="0">
                <a:solidFill>
                  <a:srgbClr val="00749F"/>
                </a:solidFill>
                <a:latin typeface="Times New Roman" panose="02020603050405020304" pitchFamily="18" charset="0"/>
                <a:ea typeface="+mn-ea"/>
                <a:cs typeface="+mn-ea"/>
                <a:sym typeface="+mn-lt"/>
              </a:rPr>
              <a:t>学术英语写作</a:t>
            </a:r>
          </a:p>
        </p:txBody>
      </p:sp>
      <p:sp>
        <p:nvSpPr>
          <p:cNvPr id="24" name="文本框 23"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2888163" y="3582463"/>
            <a:ext cx="5997525" cy="461665"/>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514350" fontAlgn="base">
              <a:spcBef>
                <a:spcPct val="0"/>
              </a:spcBef>
              <a:spcAft>
                <a:spcPct val="0"/>
              </a:spcAft>
              <a:tabLst>
                <a:tab pos="2149475" algn="l"/>
              </a:tabLst>
            </a:pPr>
            <a:r>
              <a:rPr lang="en-US" altLang="zh-CN" sz="2400" spc="300" dirty="0">
                <a:solidFill>
                  <a:srgbClr val="00749F"/>
                </a:solidFill>
                <a:latin typeface="Times New Roman" panose="02020603050405020304" pitchFamily="18" charset="0"/>
                <a:ea typeface="+mn-ea"/>
                <a:cs typeface="+mn-ea"/>
                <a:sym typeface="+mn-lt"/>
              </a:rPr>
              <a:t>Academic English Writing</a:t>
            </a:r>
            <a:endParaRPr lang="zh-CN" altLang="en-US" sz="2400" spc="300" dirty="0">
              <a:solidFill>
                <a:srgbClr val="00749F"/>
              </a:solidFill>
              <a:latin typeface="Times New Roman" panose="02020603050405020304" pitchFamily="18" charset="0"/>
              <a:ea typeface="+mn-ea"/>
              <a:cs typeface="+mn-ea"/>
              <a:sym typeface="+mn-lt"/>
            </a:endParaRPr>
          </a:p>
        </p:txBody>
      </p:sp>
      <p:grpSp>
        <p:nvGrpSpPr>
          <p:cNvPr id="30" name="Group 59"/>
          <p:cNvGrpSpPr>
            <a:grpSpLocks noChangeAspect="1"/>
          </p:cNvGrpSpPr>
          <p:nvPr/>
        </p:nvGrpSpPr>
        <p:grpSpPr bwMode="auto">
          <a:xfrm>
            <a:off x="3870511" y="4343042"/>
            <a:ext cx="218168" cy="238153"/>
            <a:chOff x="1066" y="1985"/>
            <a:chExt cx="262" cy="286"/>
          </a:xfrm>
          <a:solidFill>
            <a:schemeClr val="bg1"/>
          </a:solidFill>
        </p:grpSpPr>
        <p:sp>
          <p:nvSpPr>
            <p:cNvPr id="31" name="Freeform 60"/>
            <p:cNvSpPr>
              <a:spLocks noEditPoints="1"/>
            </p:cNvSpPr>
            <p:nvPr/>
          </p:nvSpPr>
          <p:spPr bwMode="auto">
            <a:xfrm>
              <a:off x="1066" y="2005"/>
              <a:ext cx="262" cy="266"/>
            </a:xfrm>
            <a:custGeom>
              <a:avLst/>
              <a:gdLst>
                <a:gd name="T0" fmla="*/ 572 w 642"/>
                <a:gd name="T1" fmla="*/ 655 h 655"/>
                <a:gd name="T2" fmla="*/ 70 w 642"/>
                <a:gd name="T3" fmla="*/ 655 h 655"/>
                <a:gd name="T4" fmla="*/ 19 w 642"/>
                <a:gd name="T5" fmla="*/ 630 h 655"/>
                <a:gd name="T6" fmla="*/ 0 w 642"/>
                <a:gd name="T7" fmla="*/ 575 h 655"/>
                <a:gd name="T8" fmla="*/ 0 w 642"/>
                <a:gd name="T9" fmla="*/ 80 h 655"/>
                <a:gd name="T10" fmla="*/ 19 w 642"/>
                <a:gd name="T11" fmla="*/ 25 h 655"/>
                <a:gd name="T12" fmla="*/ 70 w 642"/>
                <a:gd name="T13" fmla="*/ 0 h 655"/>
                <a:gd name="T14" fmla="*/ 93 w 642"/>
                <a:gd name="T15" fmla="*/ 0 h 655"/>
                <a:gd name="T16" fmla="*/ 111 w 642"/>
                <a:gd name="T17" fmla="*/ 18 h 655"/>
                <a:gd name="T18" fmla="*/ 93 w 642"/>
                <a:gd name="T19" fmla="*/ 36 h 655"/>
                <a:gd name="T20" fmla="*/ 70 w 642"/>
                <a:gd name="T21" fmla="*/ 36 h 655"/>
                <a:gd name="T22" fmla="*/ 47 w 642"/>
                <a:gd name="T23" fmla="*/ 48 h 655"/>
                <a:gd name="T24" fmla="*/ 36 w 642"/>
                <a:gd name="T25" fmla="*/ 80 h 655"/>
                <a:gd name="T26" fmla="*/ 36 w 642"/>
                <a:gd name="T27" fmla="*/ 575 h 655"/>
                <a:gd name="T28" fmla="*/ 47 w 642"/>
                <a:gd name="T29" fmla="*/ 607 h 655"/>
                <a:gd name="T30" fmla="*/ 70 w 642"/>
                <a:gd name="T31" fmla="*/ 619 h 655"/>
                <a:gd name="T32" fmla="*/ 572 w 642"/>
                <a:gd name="T33" fmla="*/ 619 h 655"/>
                <a:gd name="T34" fmla="*/ 595 w 642"/>
                <a:gd name="T35" fmla="*/ 607 h 655"/>
                <a:gd name="T36" fmla="*/ 606 w 642"/>
                <a:gd name="T37" fmla="*/ 575 h 655"/>
                <a:gd name="T38" fmla="*/ 606 w 642"/>
                <a:gd name="T39" fmla="*/ 80 h 655"/>
                <a:gd name="T40" fmla="*/ 595 w 642"/>
                <a:gd name="T41" fmla="*/ 48 h 655"/>
                <a:gd name="T42" fmla="*/ 572 w 642"/>
                <a:gd name="T43" fmla="*/ 36 h 655"/>
                <a:gd name="T44" fmla="*/ 547 w 642"/>
                <a:gd name="T45" fmla="*/ 36 h 655"/>
                <a:gd name="T46" fmla="*/ 529 w 642"/>
                <a:gd name="T47" fmla="*/ 18 h 655"/>
                <a:gd name="T48" fmla="*/ 547 w 642"/>
                <a:gd name="T49" fmla="*/ 0 h 655"/>
                <a:gd name="T50" fmla="*/ 572 w 642"/>
                <a:gd name="T51" fmla="*/ 0 h 655"/>
                <a:gd name="T52" fmla="*/ 622 w 642"/>
                <a:gd name="T53" fmla="*/ 25 h 655"/>
                <a:gd name="T54" fmla="*/ 642 w 642"/>
                <a:gd name="T55" fmla="*/ 80 h 655"/>
                <a:gd name="T56" fmla="*/ 642 w 642"/>
                <a:gd name="T57" fmla="*/ 575 h 655"/>
                <a:gd name="T58" fmla="*/ 622 w 642"/>
                <a:gd name="T59" fmla="*/ 630 h 655"/>
                <a:gd name="T60" fmla="*/ 572 w 642"/>
                <a:gd name="T61" fmla="*/ 655 h 655"/>
                <a:gd name="T62" fmla="*/ 418 w 642"/>
                <a:gd name="T63" fmla="*/ 36 h 655"/>
                <a:gd name="T64" fmla="*/ 224 w 642"/>
                <a:gd name="T65" fmla="*/ 36 h 655"/>
                <a:gd name="T66" fmla="*/ 206 w 642"/>
                <a:gd name="T67" fmla="*/ 18 h 655"/>
                <a:gd name="T68" fmla="*/ 224 w 642"/>
                <a:gd name="T69" fmla="*/ 0 h 655"/>
                <a:gd name="T70" fmla="*/ 418 w 642"/>
                <a:gd name="T71" fmla="*/ 0 h 655"/>
                <a:gd name="T72" fmla="*/ 436 w 642"/>
                <a:gd name="T73" fmla="*/ 18 h 655"/>
                <a:gd name="T74" fmla="*/ 418 w 642"/>
                <a:gd name="T75" fmla="*/ 36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2" h="655">
                  <a:moveTo>
                    <a:pt x="572" y="655"/>
                  </a:moveTo>
                  <a:cubicBezTo>
                    <a:pt x="70" y="655"/>
                    <a:pt x="70" y="655"/>
                    <a:pt x="70" y="655"/>
                  </a:cubicBezTo>
                  <a:cubicBezTo>
                    <a:pt x="51" y="655"/>
                    <a:pt x="33" y="646"/>
                    <a:pt x="19" y="630"/>
                  </a:cubicBezTo>
                  <a:cubicBezTo>
                    <a:pt x="7" y="615"/>
                    <a:pt x="0" y="596"/>
                    <a:pt x="0" y="575"/>
                  </a:cubicBezTo>
                  <a:cubicBezTo>
                    <a:pt x="0" y="80"/>
                    <a:pt x="0" y="80"/>
                    <a:pt x="0" y="80"/>
                  </a:cubicBezTo>
                  <a:cubicBezTo>
                    <a:pt x="0" y="60"/>
                    <a:pt x="7" y="40"/>
                    <a:pt x="19" y="25"/>
                  </a:cubicBezTo>
                  <a:cubicBezTo>
                    <a:pt x="33" y="9"/>
                    <a:pt x="51" y="0"/>
                    <a:pt x="70" y="0"/>
                  </a:cubicBezTo>
                  <a:cubicBezTo>
                    <a:pt x="93" y="0"/>
                    <a:pt x="93" y="0"/>
                    <a:pt x="93" y="0"/>
                  </a:cubicBezTo>
                  <a:cubicBezTo>
                    <a:pt x="103" y="0"/>
                    <a:pt x="111" y="8"/>
                    <a:pt x="111" y="18"/>
                  </a:cubicBezTo>
                  <a:cubicBezTo>
                    <a:pt x="111" y="28"/>
                    <a:pt x="103" y="36"/>
                    <a:pt x="93" y="36"/>
                  </a:cubicBezTo>
                  <a:cubicBezTo>
                    <a:pt x="70" y="36"/>
                    <a:pt x="70" y="36"/>
                    <a:pt x="70" y="36"/>
                  </a:cubicBezTo>
                  <a:cubicBezTo>
                    <a:pt x="61" y="36"/>
                    <a:pt x="53" y="40"/>
                    <a:pt x="47" y="48"/>
                  </a:cubicBezTo>
                  <a:cubicBezTo>
                    <a:pt x="40" y="56"/>
                    <a:pt x="36" y="68"/>
                    <a:pt x="36" y="80"/>
                  </a:cubicBezTo>
                  <a:cubicBezTo>
                    <a:pt x="36" y="575"/>
                    <a:pt x="36" y="575"/>
                    <a:pt x="36" y="575"/>
                  </a:cubicBezTo>
                  <a:cubicBezTo>
                    <a:pt x="36" y="587"/>
                    <a:pt x="40" y="599"/>
                    <a:pt x="47" y="607"/>
                  </a:cubicBezTo>
                  <a:cubicBezTo>
                    <a:pt x="53" y="615"/>
                    <a:pt x="61" y="619"/>
                    <a:pt x="70" y="619"/>
                  </a:cubicBezTo>
                  <a:cubicBezTo>
                    <a:pt x="572" y="619"/>
                    <a:pt x="572" y="619"/>
                    <a:pt x="572" y="619"/>
                  </a:cubicBezTo>
                  <a:cubicBezTo>
                    <a:pt x="580" y="619"/>
                    <a:pt x="588" y="615"/>
                    <a:pt x="595" y="607"/>
                  </a:cubicBezTo>
                  <a:cubicBezTo>
                    <a:pt x="602" y="599"/>
                    <a:pt x="606" y="587"/>
                    <a:pt x="606" y="575"/>
                  </a:cubicBezTo>
                  <a:cubicBezTo>
                    <a:pt x="606" y="80"/>
                    <a:pt x="606" y="80"/>
                    <a:pt x="606" y="80"/>
                  </a:cubicBezTo>
                  <a:cubicBezTo>
                    <a:pt x="606" y="68"/>
                    <a:pt x="602" y="56"/>
                    <a:pt x="595" y="48"/>
                  </a:cubicBezTo>
                  <a:cubicBezTo>
                    <a:pt x="588" y="40"/>
                    <a:pt x="580" y="36"/>
                    <a:pt x="572" y="36"/>
                  </a:cubicBezTo>
                  <a:cubicBezTo>
                    <a:pt x="547" y="36"/>
                    <a:pt x="547" y="36"/>
                    <a:pt x="547" y="36"/>
                  </a:cubicBezTo>
                  <a:cubicBezTo>
                    <a:pt x="537" y="36"/>
                    <a:pt x="529" y="28"/>
                    <a:pt x="529" y="18"/>
                  </a:cubicBezTo>
                  <a:cubicBezTo>
                    <a:pt x="529" y="8"/>
                    <a:pt x="537" y="0"/>
                    <a:pt x="547" y="0"/>
                  </a:cubicBezTo>
                  <a:cubicBezTo>
                    <a:pt x="572" y="0"/>
                    <a:pt x="572" y="0"/>
                    <a:pt x="572" y="0"/>
                  </a:cubicBezTo>
                  <a:cubicBezTo>
                    <a:pt x="591" y="0"/>
                    <a:pt x="609" y="9"/>
                    <a:pt x="622" y="25"/>
                  </a:cubicBezTo>
                  <a:cubicBezTo>
                    <a:pt x="635" y="40"/>
                    <a:pt x="642" y="60"/>
                    <a:pt x="642" y="80"/>
                  </a:cubicBezTo>
                  <a:cubicBezTo>
                    <a:pt x="642" y="575"/>
                    <a:pt x="642" y="575"/>
                    <a:pt x="642" y="575"/>
                  </a:cubicBezTo>
                  <a:cubicBezTo>
                    <a:pt x="642" y="596"/>
                    <a:pt x="635" y="615"/>
                    <a:pt x="622" y="630"/>
                  </a:cubicBezTo>
                  <a:cubicBezTo>
                    <a:pt x="609" y="646"/>
                    <a:pt x="591" y="655"/>
                    <a:pt x="572" y="655"/>
                  </a:cubicBezTo>
                  <a:close/>
                  <a:moveTo>
                    <a:pt x="418" y="36"/>
                  </a:moveTo>
                  <a:cubicBezTo>
                    <a:pt x="224" y="36"/>
                    <a:pt x="224" y="36"/>
                    <a:pt x="224" y="36"/>
                  </a:cubicBezTo>
                  <a:cubicBezTo>
                    <a:pt x="214" y="36"/>
                    <a:pt x="206" y="28"/>
                    <a:pt x="206" y="18"/>
                  </a:cubicBezTo>
                  <a:cubicBezTo>
                    <a:pt x="206" y="8"/>
                    <a:pt x="214" y="0"/>
                    <a:pt x="224" y="0"/>
                  </a:cubicBezTo>
                  <a:cubicBezTo>
                    <a:pt x="418" y="0"/>
                    <a:pt x="418" y="0"/>
                    <a:pt x="418" y="0"/>
                  </a:cubicBezTo>
                  <a:cubicBezTo>
                    <a:pt x="428" y="0"/>
                    <a:pt x="436" y="8"/>
                    <a:pt x="436" y="18"/>
                  </a:cubicBezTo>
                  <a:cubicBezTo>
                    <a:pt x="436" y="28"/>
                    <a:pt x="428" y="36"/>
                    <a:pt x="41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749F"/>
                </a:solidFill>
                <a:latin typeface="Times New Roman" panose="02020603050405020304" pitchFamily="18" charset="0"/>
                <a:cs typeface="+mn-ea"/>
                <a:sym typeface="+mn-lt"/>
              </a:endParaRPr>
            </a:p>
          </p:txBody>
        </p:sp>
        <p:sp>
          <p:nvSpPr>
            <p:cNvPr id="32" name="Freeform 61"/>
            <p:cNvSpPr>
              <a:spLocks noEditPoints="1"/>
            </p:cNvSpPr>
            <p:nvPr/>
          </p:nvSpPr>
          <p:spPr bwMode="auto">
            <a:xfrm>
              <a:off x="1124" y="1985"/>
              <a:ext cx="146" cy="64"/>
            </a:xfrm>
            <a:custGeom>
              <a:avLst/>
              <a:gdLst>
                <a:gd name="T0" fmla="*/ 18 w 357"/>
                <a:gd name="T1" fmla="*/ 0 h 157"/>
                <a:gd name="T2" fmla="*/ 36 w 357"/>
                <a:gd name="T3" fmla="*/ 18 h 157"/>
                <a:gd name="T4" fmla="*/ 36 w 357"/>
                <a:gd name="T5" fmla="*/ 139 h 157"/>
                <a:gd name="T6" fmla="*/ 18 w 357"/>
                <a:gd name="T7" fmla="*/ 157 h 157"/>
                <a:gd name="T8" fmla="*/ 0 w 357"/>
                <a:gd name="T9" fmla="*/ 139 h 157"/>
                <a:gd name="T10" fmla="*/ 0 w 357"/>
                <a:gd name="T11" fmla="*/ 18 h 157"/>
                <a:gd name="T12" fmla="*/ 18 w 357"/>
                <a:gd name="T13" fmla="*/ 0 h 157"/>
                <a:gd name="T14" fmla="*/ 339 w 357"/>
                <a:gd name="T15" fmla="*/ 0 h 157"/>
                <a:gd name="T16" fmla="*/ 357 w 357"/>
                <a:gd name="T17" fmla="*/ 18 h 157"/>
                <a:gd name="T18" fmla="*/ 357 w 357"/>
                <a:gd name="T19" fmla="*/ 139 h 157"/>
                <a:gd name="T20" fmla="*/ 339 w 357"/>
                <a:gd name="T21" fmla="*/ 157 h 157"/>
                <a:gd name="T22" fmla="*/ 321 w 357"/>
                <a:gd name="T23" fmla="*/ 139 h 157"/>
                <a:gd name="T24" fmla="*/ 321 w 357"/>
                <a:gd name="T25" fmla="*/ 18 h 157"/>
                <a:gd name="T26" fmla="*/ 339 w 357"/>
                <a:gd name="T2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157">
                  <a:moveTo>
                    <a:pt x="18" y="0"/>
                  </a:moveTo>
                  <a:cubicBezTo>
                    <a:pt x="28" y="0"/>
                    <a:pt x="36" y="8"/>
                    <a:pt x="36" y="18"/>
                  </a:cubicBezTo>
                  <a:cubicBezTo>
                    <a:pt x="36" y="139"/>
                    <a:pt x="36" y="139"/>
                    <a:pt x="36" y="139"/>
                  </a:cubicBezTo>
                  <a:cubicBezTo>
                    <a:pt x="36" y="149"/>
                    <a:pt x="28" y="157"/>
                    <a:pt x="18" y="157"/>
                  </a:cubicBezTo>
                  <a:cubicBezTo>
                    <a:pt x="8" y="157"/>
                    <a:pt x="0" y="149"/>
                    <a:pt x="0" y="139"/>
                  </a:cubicBezTo>
                  <a:cubicBezTo>
                    <a:pt x="0" y="18"/>
                    <a:pt x="0" y="18"/>
                    <a:pt x="0" y="18"/>
                  </a:cubicBezTo>
                  <a:cubicBezTo>
                    <a:pt x="0" y="8"/>
                    <a:pt x="8" y="0"/>
                    <a:pt x="18" y="0"/>
                  </a:cubicBezTo>
                  <a:close/>
                  <a:moveTo>
                    <a:pt x="339" y="0"/>
                  </a:moveTo>
                  <a:cubicBezTo>
                    <a:pt x="349" y="0"/>
                    <a:pt x="357" y="8"/>
                    <a:pt x="357" y="18"/>
                  </a:cubicBezTo>
                  <a:cubicBezTo>
                    <a:pt x="357" y="139"/>
                    <a:pt x="357" y="139"/>
                    <a:pt x="357" y="139"/>
                  </a:cubicBezTo>
                  <a:cubicBezTo>
                    <a:pt x="357" y="149"/>
                    <a:pt x="349" y="157"/>
                    <a:pt x="339" y="157"/>
                  </a:cubicBezTo>
                  <a:cubicBezTo>
                    <a:pt x="329" y="157"/>
                    <a:pt x="321" y="149"/>
                    <a:pt x="321" y="139"/>
                  </a:cubicBezTo>
                  <a:cubicBezTo>
                    <a:pt x="321" y="18"/>
                    <a:pt x="321" y="18"/>
                    <a:pt x="321" y="18"/>
                  </a:cubicBezTo>
                  <a:cubicBezTo>
                    <a:pt x="321" y="8"/>
                    <a:pt x="329" y="0"/>
                    <a:pt x="3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749F"/>
                </a:solidFill>
                <a:latin typeface="Times New Roman" panose="02020603050405020304" pitchFamily="18" charset="0"/>
                <a:cs typeface="+mn-ea"/>
                <a:sym typeface="+mn-lt"/>
              </a:endParaRPr>
            </a:p>
          </p:txBody>
        </p:sp>
        <p:sp>
          <p:nvSpPr>
            <p:cNvPr id="33" name="Freeform 62"/>
            <p:cNvSpPr>
              <a:spLocks noEditPoints="1"/>
            </p:cNvSpPr>
            <p:nvPr/>
          </p:nvSpPr>
          <p:spPr bwMode="auto">
            <a:xfrm>
              <a:off x="1074" y="2044"/>
              <a:ext cx="246" cy="183"/>
            </a:xfrm>
            <a:custGeom>
              <a:avLst/>
              <a:gdLst>
                <a:gd name="T0" fmla="*/ 0 w 603"/>
                <a:gd name="T1" fmla="*/ 18 h 450"/>
                <a:gd name="T2" fmla="*/ 18 w 603"/>
                <a:gd name="T3" fmla="*/ 0 h 450"/>
                <a:gd name="T4" fmla="*/ 585 w 603"/>
                <a:gd name="T5" fmla="*/ 0 h 450"/>
                <a:gd name="T6" fmla="*/ 603 w 603"/>
                <a:gd name="T7" fmla="*/ 18 h 450"/>
                <a:gd name="T8" fmla="*/ 585 w 603"/>
                <a:gd name="T9" fmla="*/ 36 h 450"/>
                <a:gd name="T10" fmla="*/ 18 w 603"/>
                <a:gd name="T11" fmla="*/ 36 h 450"/>
                <a:gd name="T12" fmla="*/ 0 w 603"/>
                <a:gd name="T13" fmla="*/ 18 h 450"/>
                <a:gd name="T14" fmla="*/ 306 w 603"/>
                <a:gd name="T15" fmla="*/ 450 h 450"/>
                <a:gd name="T16" fmla="*/ 184 w 603"/>
                <a:gd name="T17" fmla="*/ 400 h 450"/>
                <a:gd name="T18" fmla="*/ 134 w 603"/>
                <a:gd name="T19" fmla="*/ 279 h 450"/>
                <a:gd name="T20" fmla="*/ 184 w 603"/>
                <a:gd name="T21" fmla="*/ 158 h 450"/>
                <a:gd name="T22" fmla="*/ 306 w 603"/>
                <a:gd name="T23" fmla="*/ 107 h 450"/>
                <a:gd name="T24" fmla="*/ 324 w 603"/>
                <a:gd name="T25" fmla="*/ 125 h 450"/>
                <a:gd name="T26" fmla="*/ 306 w 603"/>
                <a:gd name="T27" fmla="*/ 143 h 450"/>
                <a:gd name="T28" fmla="*/ 170 w 603"/>
                <a:gd name="T29" fmla="*/ 279 h 450"/>
                <a:gd name="T30" fmla="*/ 306 w 603"/>
                <a:gd name="T31" fmla="*/ 414 h 450"/>
                <a:gd name="T32" fmla="*/ 441 w 603"/>
                <a:gd name="T33" fmla="*/ 279 h 450"/>
                <a:gd name="T34" fmla="*/ 459 w 603"/>
                <a:gd name="T35" fmla="*/ 261 h 450"/>
                <a:gd name="T36" fmla="*/ 477 w 603"/>
                <a:gd name="T37" fmla="*/ 279 h 450"/>
                <a:gd name="T38" fmla="*/ 427 w 603"/>
                <a:gd name="T39" fmla="*/ 400 h 450"/>
                <a:gd name="T40" fmla="*/ 306 w 603"/>
                <a:gd name="T41"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3" h="450">
                  <a:moveTo>
                    <a:pt x="0" y="18"/>
                  </a:moveTo>
                  <a:cubicBezTo>
                    <a:pt x="0" y="8"/>
                    <a:pt x="8" y="0"/>
                    <a:pt x="18" y="0"/>
                  </a:cubicBezTo>
                  <a:cubicBezTo>
                    <a:pt x="585" y="0"/>
                    <a:pt x="585" y="0"/>
                    <a:pt x="585" y="0"/>
                  </a:cubicBezTo>
                  <a:cubicBezTo>
                    <a:pt x="595" y="0"/>
                    <a:pt x="603" y="8"/>
                    <a:pt x="603" y="18"/>
                  </a:cubicBezTo>
                  <a:cubicBezTo>
                    <a:pt x="603" y="28"/>
                    <a:pt x="595" y="36"/>
                    <a:pt x="585" y="36"/>
                  </a:cubicBezTo>
                  <a:cubicBezTo>
                    <a:pt x="18" y="36"/>
                    <a:pt x="18" y="36"/>
                    <a:pt x="18" y="36"/>
                  </a:cubicBezTo>
                  <a:cubicBezTo>
                    <a:pt x="8" y="36"/>
                    <a:pt x="0" y="28"/>
                    <a:pt x="0" y="18"/>
                  </a:cubicBezTo>
                  <a:close/>
                  <a:moveTo>
                    <a:pt x="306" y="450"/>
                  </a:moveTo>
                  <a:cubicBezTo>
                    <a:pt x="260" y="450"/>
                    <a:pt x="217" y="433"/>
                    <a:pt x="184" y="400"/>
                  </a:cubicBezTo>
                  <a:cubicBezTo>
                    <a:pt x="152" y="368"/>
                    <a:pt x="134" y="325"/>
                    <a:pt x="134" y="279"/>
                  </a:cubicBezTo>
                  <a:cubicBezTo>
                    <a:pt x="134" y="233"/>
                    <a:pt x="152" y="190"/>
                    <a:pt x="184" y="158"/>
                  </a:cubicBezTo>
                  <a:cubicBezTo>
                    <a:pt x="217" y="125"/>
                    <a:pt x="260" y="107"/>
                    <a:pt x="306" y="107"/>
                  </a:cubicBezTo>
                  <a:cubicBezTo>
                    <a:pt x="316" y="107"/>
                    <a:pt x="324" y="115"/>
                    <a:pt x="324" y="125"/>
                  </a:cubicBezTo>
                  <a:cubicBezTo>
                    <a:pt x="324" y="135"/>
                    <a:pt x="316" y="143"/>
                    <a:pt x="306" y="143"/>
                  </a:cubicBezTo>
                  <a:cubicBezTo>
                    <a:pt x="231" y="143"/>
                    <a:pt x="170" y="204"/>
                    <a:pt x="170" y="279"/>
                  </a:cubicBezTo>
                  <a:cubicBezTo>
                    <a:pt x="170" y="354"/>
                    <a:pt x="231" y="414"/>
                    <a:pt x="306" y="414"/>
                  </a:cubicBezTo>
                  <a:cubicBezTo>
                    <a:pt x="380" y="414"/>
                    <a:pt x="441" y="354"/>
                    <a:pt x="441" y="279"/>
                  </a:cubicBezTo>
                  <a:cubicBezTo>
                    <a:pt x="441" y="269"/>
                    <a:pt x="449" y="261"/>
                    <a:pt x="459" y="261"/>
                  </a:cubicBezTo>
                  <a:cubicBezTo>
                    <a:pt x="469" y="261"/>
                    <a:pt x="477" y="269"/>
                    <a:pt x="477" y="279"/>
                  </a:cubicBezTo>
                  <a:cubicBezTo>
                    <a:pt x="477" y="325"/>
                    <a:pt x="459" y="368"/>
                    <a:pt x="427" y="400"/>
                  </a:cubicBezTo>
                  <a:cubicBezTo>
                    <a:pt x="395" y="433"/>
                    <a:pt x="351" y="450"/>
                    <a:pt x="306" y="4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749F"/>
                </a:solidFill>
                <a:latin typeface="Times New Roman" panose="02020603050405020304" pitchFamily="18" charset="0"/>
                <a:cs typeface="+mn-ea"/>
                <a:sym typeface="+mn-lt"/>
              </a:endParaRPr>
            </a:p>
          </p:txBody>
        </p:sp>
        <p:sp>
          <p:nvSpPr>
            <p:cNvPr id="34" name="Freeform 63"/>
            <p:cNvSpPr/>
            <p:nvPr/>
          </p:nvSpPr>
          <p:spPr bwMode="auto">
            <a:xfrm>
              <a:off x="1193" y="2088"/>
              <a:ext cx="53" cy="72"/>
            </a:xfrm>
            <a:custGeom>
              <a:avLst/>
              <a:gdLst>
                <a:gd name="T0" fmla="*/ 113 w 131"/>
                <a:gd name="T1" fmla="*/ 176 h 176"/>
                <a:gd name="T2" fmla="*/ 18 w 131"/>
                <a:gd name="T3" fmla="*/ 176 h 176"/>
                <a:gd name="T4" fmla="*/ 0 w 131"/>
                <a:gd name="T5" fmla="*/ 158 h 176"/>
                <a:gd name="T6" fmla="*/ 0 w 131"/>
                <a:gd name="T7" fmla="*/ 18 h 176"/>
                <a:gd name="T8" fmla="*/ 18 w 131"/>
                <a:gd name="T9" fmla="*/ 0 h 176"/>
                <a:gd name="T10" fmla="*/ 36 w 131"/>
                <a:gd name="T11" fmla="*/ 18 h 176"/>
                <a:gd name="T12" fmla="*/ 36 w 131"/>
                <a:gd name="T13" fmla="*/ 140 h 176"/>
                <a:gd name="T14" fmla="*/ 113 w 131"/>
                <a:gd name="T15" fmla="*/ 140 h 176"/>
                <a:gd name="T16" fmla="*/ 131 w 131"/>
                <a:gd name="T17" fmla="*/ 158 h 176"/>
                <a:gd name="T18" fmla="*/ 113 w 131"/>
                <a:gd name="T19"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76">
                  <a:moveTo>
                    <a:pt x="113" y="176"/>
                  </a:moveTo>
                  <a:cubicBezTo>
                    <a:pt x="18" y="176"/>
                    <a:pt x="18" y="176"/>
                    <a:pt x="18" y="176"/>
                  </a:cubicBezTo>
                  <a:cubicBezTo>
                    <a:pt x="8" y="176"/>
                    <a:pt x="0" y="168"/>
                    <a:pt x="0" y="158"/>
                  </a:cubicBezTo>
                  <a:cubicBezTo>
                    <a:pt x="0" y="18"/>
                    <a:pt x="0" y="18"/>
                    <a:pt x="0" y="18"/>
                  </a:cubicBezTo>
                  <a:cubicBezTo>
                    <a:pt x="0" y="8"/>
                    <a:pt x="8" y="0"/>
                    <a:pt x="18" y="0"/>
                  </a:cubicBezTo>
                  <a:cubicBezTo>
                    <a:pt x="28" y="0"/>
                    <a:pt x="36" y="8"/>
                    <a:pt x="36" y="18"/>
                  </a:cubicBezTo>
                  <a:cubicBezTo>
                    <a:pt x="36" y="140"/>
                    <a:pt x="36" y="140"/>
                    <a:pt x="36" y="140"/>
                  </a:cubicBezTo>
                  <a:cubicBezTo>
                    <a:pt x="113" y="140"/>
                    <a:pt x="113" y="140"/>
                    <a:pt x="113" y="140"/>
                  </a:cubicBezTo>
                  <a:cubicBezTo>
                    <a:pt x="123" y="140"/>
                    <a:pt x="131" y="148"/>
                    <a:pt x="131" y="158"/>
                  </a:cubicBezTo>
                  <a:cubicBezTo>
                    <a:pt x="131" y="168"/>
                    <a:pt x="123" y="176"/>
                    <a:pt x="113" y="1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749F"/>
                </a:solidFill>
                <a:latin typeface="Times New Roman" panose="02020603050405020304" pitchFamily="18" charset="0"/>
                <a:cs typeface="+mn-ea"/>
                <a:sym typeface="+mn-lt"/>
              </a:endParaRPr>
            </a:p>
          </p:txBody>
        </p:sp>
      </p:grpSp>
      <p:grpSp>
        <p:nvGrpSpPr>
          <p:cNvPr id="35" name="Group 66"/>
          <p:cNvGrpSpPr>
            <a:grpSpLocks noChangeAspect="1"/>
          </p:cNvGrpSpPr>
          <p:nvPr/>
        </p:nvGrpSpPr>
        <p:grpSpPr bwMode="auto">
          <a:xfrm>
            <a:off x="6278955" y="4361356"/>
            <a:ext cx="192087" cy="207963"/>
            <a:chOff x="2111" y="2322"/>
            <a:chExt cx="121" cy="131"/>
          </a:xfrm>
          <a:solidFill>
            <a:schemeClr val="bg1"/>
          </a:solidFill>
        </p:grpSpPr>
        <p:sp>
          <p:nvSpPr>
            <p:cNvPr id="36" name="Freeform 67"/>
            <p:cNvSpPr/>
            <p:nvPr/>
          </p:nvSpPr>
          <p:spPr bwMode="auto">
            <a:xfrm>
              <a:off x="2159" y="2350"/>
              <a:ext cx="40" cy="37"/>
            </a:xfrm>
            <a:custGeom>
              <a:avLst/>
              <a:gdLst>
                <a:gd name="T0" fmla="*/ 89 w 213"/>
                <a:gd name="T1" fmla="*/ 19 h 198"/>
                <a:gd name="T2" fmla="*/ 196 w 213"/>
                <a:gd name="T3" fmla="*/ 143 h 198"/>
                <a:gd name="T4" fmla="*/ 208 w 213"/>
                <a:gd name="T5" fmla="*/ 189 h 198"/>
                <a:gd name="T6" fmla="*/ 206 w 213"/>
                <a:gd name="T7" fmla="*/ 191 h 198"/>
                <a:gd name="T8" fmla="*/ 158 w 213"/>
                <a:gd name="T9" fmla="*/ 186 h 198"/>
                <a:gd name="T10" fmla="*/ 22 w 213"/>
                <a:gd name="T11" fmla="*/ 92 h 198"/>
                <a:gd name="T12" fmla="*/ 13 w 213"/>
                <a:gd name="T13" fmla="*/ 44 h 198"/>
                <a:gd name="T14" fmla="*/ 40 w 213"/>
                <a:gd name="T15" fmla="*/ 15 h 198"/>
                <a:gd name="T16" fmla="*/ 89 w 213"/>
                <a:gd name="T17" fmla="*/ 1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198">
                  <a:moveTo>
                    <a:pt x="89" y="19"/>
                  </a:moveTo>
                  <a:cubicBezTo>
                    <a:pt x="196" y="143"/>
                    <a:pt x="196" y="143"/>
                    <a:pt x="196" y="143"/>
                  </a:cubicBezTo>
                  <a:cubicBezTo>
                    <a:pt x="210" y="160"/>
                    <a:pt x="213" y="183"/>
                    <a:pt x="208" y="189"/>
                  </a:cubicBezTo>
                  <a:cubicBezTo>
                    <a:pt x="206" y="191"/>
                    <a:pt x="206" y="191"/>
                    <a:pt x="206" y="191"/>
                  </a:cubicBezTo>
                  <a:cubicBezTo>
                    <a:pt x="200" y="197"/>
                    <a:pt x="176" y="198"/>
                    <a:pt x="158" y="186"/>
                  </a:cubicBezTo>
                  <a:cubicBezTo>
                    <a:pt x="22" y="92"/>
                    <a:pt x="22" y="92"/>
                    <a:pt x="22" y="92"/>
                  </a:cubicBezTo>
                  <a:cubicBezTo>
                    <a:pt x="4" y="80"/>
                    <a:pt x="0" y="58"/>
                    <a:pt x="13" y="44"/>
                  </a:cubicBezTo>
                  <a:cubicBezTo>
                    <a:pt x="40" y="15"/>
                    <a:pt x="40" y="15"/>
                    <a:pt x="40" y="15"/>
                  </a:cubicBezTo>
                  <a:cubicBezTo>
                    <a:pt x="53" y="0"/>
                    <a:pt x="74" y="2"/>
                    <a:pt x="89" y="19"/>
                  </a:cubicBezTo>
                  <a:close/>
                </a:path>
              </a:pathLst>
            </a:custGeom>
            <a:grpFill/>
            <a:ln w="9525">
              <a:noFill/>
              <a:round/>
            </a:ln>
          </p:spPr>
          <p:txBody>
            <a:bodyPr vert="horz" wrap="square" lIns="91440" tIns="45720" rIns="91440" bIns="45720" numCol="1" anchor="t" anchorCtr="0" compatLnSpc="1"/>
            <a:lstStyle/>
            <a:p>
              <a:endParaRPr lang="zh-CN" altLang="en-US" dirty="0">
                <a:solidFill>
                  <a:schemeClr val="accent1"/>
                </a:solidFill>
                <a:latin typeface="Times New Roman" panose="02020603050405020304" pitchFamily="18" charset="0"/>
                <a:cs typeface="+mn-ea"/>
                <a:sym typeface="+mn-lt"/>
              </a:endParaRPr>
            </a:p>
          </p:txBody>
        </p:sp>
        <p:sp>
          <p:nvSpPr>
            <p:cNvPr id="37" name="Freeform 68"/>
            <p:cNvSpPr>
              <a:spLocks noEditPoints="1"/>
            </p:cNvSpPr>
            <p:nvPr/>
          </p:nvSpPr>
          <p:spPr bwMode="auto">
            <a:xfrm>
              <a:off x="2129" y="2322"/>
              <a:ext cx="71" cy="90"/>
            </a:xfrm>
            <a:custGeom>
              <a:avLst/>
              <a:gdLst>
                <a:gd name="T0" fmla="*/ 142 w 381"/>
                <a:gd name="T1" fmla="*/ 449 h 481"/>
                <a:gd name="T2" fmla="*/ 348 w 381"/>
                <a:gd name="T3" fmla="*/ 236 h 481"/>
                <a:gd name="T4" fmla="*/ 374 w 381"/>
                <a:gd name="T5" fmla="*/ 235 h 481"/>
                <a:gd name="T6" fmla="*/ 374 w 381"/>
                <a:gd name="T7" fmla="*/ 260 h 481"/>
                <a:gd name="T8" fmla="*/ 168 w 381"/>
                <a:gd name="T9" fmla="*/ 474 h 481"/>
                <a:gd name="T10" fmla="*/ 142 w 381"/>
                <a:gd name="T11" fmla="*/ 474 h 481"/>
                <a:gd name="T12" fmla="*/ 142 w 381"/>
                <a:gd name="T13" fmla="*/ 449 h 481"/>
                <a:gd name="T14" fmla="*/ 122 w 381"/>
                <a:gd name="T15" fmla="*/ 245 h 481"/>
                <a:gd name="T16" fmla="*/ 0 w 381"/>
                <a:gd name="T17" fmla="*/ 123 h 481"/>
                <a:gd name="T18" fmla="*/ 20 w 381"/>
                <a:gd name="T19" fmla="*/ 56 h 481"/>
                <a:gd name="T20" fmla="*/ 45 w 381"/>
                <a:gd name="T21" fmla="*/ 51 h 481"/>
                <a:gd name="T22" fmla="*/ 50 w 381"/>
                <a:gd name="T23" fmla="*/ 76 h 481"/>
                <a:gd name="T24" fmla="*/ 36 w 381"/>
                <a:gd name="T25" fmla="*/ 123 h 481"/>
                <a:gd name="T26" fmla="*/ 122 w 381"/>
                <a:gd name="T27" fmla="*/ 209 h 481"/>
                <a:gd name="T28" fmla="*/ 209 w 381"/>
                <a:gd name="T29" fmla="*/ 123 h 481"/>
                <a:gd name="T30" fmla="*/ 133 w 381"/>
                <a:gd name="T31" fmla="*/ 37 h 481"/>
                <a:gd name="T32" fmla="*/ 117 w 381"/>
                <a:gd name="T33" fmla="*/ 17 h 481"/>
                <a:gd name="T34" fmla="*/ 137 w 381"/>
                <a:gd name="T35" fmla="*/ 2 h 481"/>
                <a:gd name="T36" fmla="*/ 245 w 381"/>
                <a:gd name="T37" fmla="*/ 123 h 481"/>
                <a:gd name="T38" fmla="*/ 122 w 381"/>
                <a:gd name="T39" fmla="*/ 245 h 481"/>
                <a:gd name="T40" fmla="*/ 67 w 381"/>
                <a:gd name="T41" fmla="*/ 52 h 481"/>
                <a:gd name="T42" fmla="*/ 52 w 381"/>
                <a:gd name="T43" fmla="*/ 44 h 481"/>
                <a:gd name="T44" fmla="*/ 58 w 381"/>
                <a:gd name="T45" fmla="*/ 19 h 481"/>
                <a:gd name="T46" fmla="*/ 81 w 381"/>
                <a:gd name="T47" fmla="*/ 8 h 481"/>
                <a:gd name="T48" fmla="*/ 104 w 381"/>
                <a:gd name="T49" fmla="*/ 19 h 481"/>
                <a:gd name="T50" fmla="*/ 93 w 381"/>
                <a:gd name="T51" fmla="*/ 42 h 481"/>
                <a:gd name="T52" fmla="*/ 77 w 381"/>
                <a:gd name="T53" fmla="*/ 50 h 481"/>
                <a:gd name="T54" fmla="*/ 67 w 381"/>
                <a:gd name="T55" fmla="*/ 52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1" h="481">
                  <a:moveTo>
                    <a:pt x="142" y="449"/>
                  </a:moveTo>
                  <a:cubicBezTo>
                    <a:pt x="348" y="236"/>
                    <a:pt x="348" y="236"/>
                    <a:pt x="348" y="236"/>
                  </a:cubicBezTo>
                  <a:cubicBezTo>
                    <a:pt x="355" y="228"/>
                    <a:pt x="366" y="228"/>
                    <a:pt x="374" y="235"/>
                  </a:cubicBezTo>
                  <a:cubicBezTo>
                    <a:pt x="381" y="242"/>
                    <a:pt x="381" y="253"/>
                    <a:pt x="374" y="260"/>
                  </a:cubicBezTo>
                  <a:cubicBezTo>
                    <a:pt x="168" y="474"/>
                    <a:pt x="168" y="474"/>
                    <a:pt x="168" y="474"/>
                  </a:cubicBezTo>
                  <a:cubicBezTo>
                    <a:pt x="161" y="481"/>
                    <a:pt x="150" y="481"/>
                    <a:pt x="142" y="474"/>
                  </a:cubicBezTo>
                  <a:cubicBezTo>
                    <a:pt x="135" y="467"/>
                    <a:pt x="135" y="456"/>
                    <a:pt x="142" y="449"/>
                  </a:cubicBezTo>
                  <a:close/>
                  <a:moveTo>
                    <a:pt x="122" y="245"/>
                  </a:moveTo>
                  <a:cubicBezTo>
                    <a:pt x="55" y="245"/>
                    <a:pt x="0" y="190"/>
                    <a:pt x="0" y="123"/>
                  </a:cubicBezTo>
                  <a:cubicBezTo>
                    <a:pt x="0" y="99"/>
                    <a:pt x="7" y="76"/>
                    <a:pt x="20" y="56"/>
                  </a:cubicBezTo>
                  <a:cubicBezTo>
                    <a:pt x="26" y="48"/>
                    <a:pt x="37" y="45"/>
                    <a:pt x="45" y="51"/>
                  </a:cubicBezTo>
                  <a:cubicBezTo>
                    <a:pt x="53" y="56"/>
                    <a:pt x="56" y="67"/>
                    <a:pt x="50" y="76"/>
                  </a:cubicBezTo>
                  <a:cubicBezTo>
                    <a:pt x="41" y="90"/>
                    <a:pt x="36" y="106"/>
                    <a:pt x="36" y="123"/>
                  </a:cubicBezTo>
                  <a:cubicBezTo>
                    <a:pt x="36" y="171"/>
                    <a:pt x="75" y="209"/>
                    <a:pt x="122" y="209"/>
                  </a:cubicBezTo>
                  <a:cubicBezTo>
                    <a:pt x="170" y="209"/>
                    <a:pt x="209" y="171"/>
                    <a:pt x="209" y="123"/>
                  </a:cubicBezTo>
                  <a:cubicBezTo>
                    <a:pt x="209" y="79"/>
                    <a:pt x="176" y="42"/>
                    <a:pt x="133" y="37"/>
                  </a:cubicBezTo>
                  <a:cubicBezTo>
                    <a:pt x="123" y="36"/>
                    <a:pt x="116" y="27"/>
                    <a:pt x="117" y="17"/>
                  </a:cubicBezTo>
                  <a:cubicBezTo>
                    <a:pt x="118" y="7"/>
                    <a:pt x="127" y="0"/>
                    <a:pt x="137" y="2"/>
                  </a:cubicBezTo>
                  <a:cubicBezTo>
                    <a:pt x="198" y="9"/>
                    <a:pt x="245" y="61"/>
                    <a:pt x="245" y="123"/>
                  </a:cubicBezTo>
                  <a:cubicBezTo>
                    <a:pt x="245" y="190"/>
                    <a:pt x="190" y="245"/>
                    <a:pt x="122" y="245"/>
                  </a:cubicBezTo>
                  <a:close/>
                  <a:moveTo>
                    <a:pt x="67" y="52"/>
                  </a:moveTo>
                  <a:cubicBezTo>
                    <a:pt x="61" y="52"/>
                    <a:pt x="55" y="50"/>
                    <a:pt x="52" y="44"/>
                  </a:cubicBezTo>
                  <a:cubicBezTo>
                    <a:pt x="47" y="36"/>
                    <a:pt x="49" y="25"/>
                    <a:pt x="58" y="19"/>
                  </a:cubicBezTo>
                  <a:cubicBezTo>
                    <a:pt x="65" y="15"/>
                    <a:pt x="73" y="11"/>
                    <a:pt x="81" y="8"/>
                  </a:cubicBezTo>
                  <a:cubicBezTo>
                    <a:pt x="91" y="5"/>
                    <a:pt x="101" y="9"/>
                    <a:pt x="104" y="19"/>
                  </a:cubicBezTo>
                  <a:cubicBezTo>
                    <a:pt x="107" y="28"/>
                    <a:pt x="103" y="38"/>
                    <a:pt x="93" y="42"/>
                  </a:cubicBezTo>
                  <a:cubicBezTo>
                    <a:pt x="87" y="44"/>
                    <a:pt x="82" y="47"/>
                    <a:pt x="77" y="50"/>
                  </a:cubicBezTo>
                  <a:cubicBezTo>
                    <a:pt x="74" y="52"/>
                    <a:pt x="71" y="52"/>
                    <a:pt x="67" y="52"/>
                  </a:cubicBezTo>
                  <a:close/>
                </a:path>
              </a:pathLst>
            </a:custGeom>
            <a:grpFill/>
            <a:ln w="9525">
              <a:noFill/>
              <a:round/>
            </a:ln>
          </p:spPr>
          <p:txBody>
            <a:bodyPr vert="horz" wrap="square" lIns="91440" tIns="45720" rIns="91440" bIns="45720" numCol="1" anchor="t" anchorCtr="0" compatLnSpc="1"/>
            <a:lstStyle/>
            <a:p>
              <a:endParaRPr lang="zh-CN" altLang="en-US" dirty="0">
                <a:solidFill>
                  <a:schemeClr val="accent1"/>
                </a:solidFill>
                <a:latin typeface="Times New Roman" panose="02020603050405020304" pitchFamily="18" charset="0"/>
                <a:cs typeface="+mn-ea"/>
                <a:sym typeface="+mn-lt"/>
              </a:endParaRPr>
            </a:p>
          </p:txBody>
        </p:sp>
        <p:sp>
          <p:nvSpPr>
            <p:cNvPr id="38" name="Freeform 69"/>
            <p:cNvSpPr>
              <a:spLocks noEditPoints="1"/>
            </p:cNvSpPr>
            <p:nvPr/>
          </p:nvSpPr>
          <p:spPr bwMode="auto">
            <a:xfrm>
              <a:off x="2111" y="2406"/>
              <a:ext cx="121" cy="47"/>
            </a:xfrm>
            <a:custGeom>
              <a:avLst/>
              <a:gdLst>
                <a:gd name="T0" fmla="*/ 597 w 648"/>
                <a:gd name="T1" fmla="*/ 249 h 249"/>
                <a:gd name="T2" fmla="*/ 50 w 648"/>
                <a:gd name="T3" fmla="*/ 249 h 249"/>
                <a:gd name="T4" fmla="*/ 0 w 648"/>
                <a:gd name="T5" fmla="*/ 198 h 249"/>
                <a:gd name="T6" fmla="*/ 0 w 648"/>
                <a:gd name="T7" fmla="*/ 50 h 249"/>
                <a:gd name="T8" fmla="*/ 50 w 648"/>
                <a:gd name="T9" fmla="*/ 0 h 249"/>
                <a:gd name="T10" fmla="*/ 597 w 648"/>
                <a:gd name="T11" fmla="*/ 0 h 249"/>
                <a:gd name="T12" fmla="*/ 648 w 648"/>
                <a:gd name="T13" fmla="*/ 50 h 249"/>
                <a:gd name="T14" fmla="*/ 648 w 648"/>
                <a:gd name="T15" fmla="*/ 198 h 249"/>
                <a:gd name="T16" fmla="*/ 597 w 648"/>
                <a:gd name="T17" fmla="*/ 249 h 249"/>
                <a:gd name="T18" fmla="*/ 50 w 648"/>
                <a:gd name="T19" fmla="*/ 35 h 249"/>
                <a:gd name="T20" fmla="*/ 36 w 648"/>
                <a:gd name="T21" fmla="*/ 50 h 249"/>
                <a:gd name="T22" fmla="*/ 36 w 648"/>
                <a:gd name="T23" fmla="*/ 198 h 249"/>
                <a:gd name="T24" fmla="*/ 50 w 648"/>
                <a:gd name="T25" fmla="*/ 213 h 249"/>
                <a:gd name="T26" fmla="*/ 597 w 648"/>
                <a:gd name="T27" fmla="*/ 213 h 249"/>
                <a:gd name="T28" fmla="*/ 612 w 648"/>
                <a:gd name="T29" fmla="*/ 198 h 249"/>
                <a:gd name="T30" fmla="*/ 612 w 648"/>
                <a:gd name="T31" fmla="*/ 50 h 249"/>
                <a:gd name="T32" fmla="*/ 597 w 648"/>
                <a:gd name="T33" fmla="*/ 35 h 249"/>
                <a:gd name="T34" fmla="*/ 50 w 648"/>
                <a:gd name="T35" fmla="*/ 3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8" h="249">
                  <a:moveTo>
                    <a:pt x="597" y="249"/>
                  </a:moveTo>
                  <a:cubicBezTo>
                    <a:pt x="50" y="249"/>
                    <a:pt x="50" y="249"/>
                    <a:pt x="50" y="249"/>
                  </a:cubicBezTo>
                  <a:cubicBezTo>
                    <a:pt x="22" y="249"/>
                    <a:pt x="0" y="226"/>
                    <a:pt x="0" y="198"/>
                  </a:cubicBezTo>
                  <a:cubicBezTo>
                    <a:pt x="0" y="50"/>
                    <a:pt x="0" y="50"/>
                    <a:pt x="0" y="50"/>
                  </a:cubicBezTo>
                  <a:cubicBezTo>
                    <a:pt x="0" y="22"/>
                    <a:pt x="22" y="0"/>
                    <a:pt x="50" y="0"/>
                  </a:cubicBezTo>
                  <a:cubicBezTo>
                    <a:pt x="597" y="0"/>
                    <a:pt x="597" y="0"/>
                    <a:pt x="597" y="0"/>
                  </a:cubicBezTo>
                  <a:cubicBezTo>
                    <a:pt x="625" y="0"/>
                    <a:pt x="648" y="22"/>
                    <a:pt x="648" y="50"/>
                  </a:cubicBezTo>
                  <a:cubicBezTo>
                    <a:pt x="648" y="198"/>
                    <a:pt x="648" y="198"/>
                    <a:pt x="648" y="198"/>
                  </a:cubicBezTo>
                  <a:cubicBezTo>
                    <a:pt x="648" y="226"/>
                    <a:pt x="625" y="249"/>
                    <a:pt x="597" y="249"/>
                  </a:cubicBezTo>
                  <a:close/>
                  <a:moveTo>
                    <a:pt x="50" y="35"/>
                  </a:moveTo>
                  <a:cubicBezTo>
                    <a:pt x="42" y="35"/>
                    <a:pt x="36" y="42"/>
                    <a:pt x="36" y="50"/>
                  </a:cubicBezTo>
                  <a:cubicBezTo>
                    <a:pt x="36" y="198"/>
                    <a:pt x="36" y="198"/>
                    <a:pt x="36" y="198"/>
                  </a:cubicBezTo>
                  <a:cubicBezTo>
                    <a:pt x="36" y="206"/>
                    <a:pt x="42" y="213"/>
                    <a:pt x="50" y="213"/>
                  </a:cubicBezTo>
                  <a:cubicBezTo>
                    <a:pt x="597" y="213"/>
                    <a:pt x="597" y="213"/>
                    <a:pt x="597" y="213"/>
                  </a:cubicBezTo>
                  <a:cubicBezTo>
                    <a:pt x="605" y="213"/>
                    <a:pt x="612" y="206"/>
                    <a:pt x="612" y="198"/>
                  </a:cubicBezTo>
                  <a:cubicBezTo>
                    <a:pt x="612" y="50"/>
                    <a:pt x="612" y="50"/>
                    <a:pt x="612" y="50"/>
                  </a:cubicBezTo>
                  <a:cubicBezTo>
                    <a:pt x="612" y="42"/>
                    <a:pt x="605" y="35"/>
                    <a:pt x="597" y="35"/>
                  </a:cubicBezTo>
                  <a:lnTo>
                    <a:pt x="50" y="35"/>
                  </a:lnTo>
                  <a:close/>
                </a:path>
              </a:pathLst>
            </a:custGeom>
            <a:grpFill/>
            <a:ln w="9525">
              <a:noFill/>
              <a:round/>
            </a:ln>
          </p:spPr>
          <p:txBody>
            <a:bodyPr vert="horz" wrap="square" lIns="91440" tIns="45720" rIns="91440" bIns="45720" numCol="1" anchor="t" anchorCtr="0" compatLnSpc="1"/>
            <a:lstStyle/>
            <a:p>
              <a:endParaRPr lang="zh-CN" altLang="en-US" dirty="0">
                <a:solidFill>
                  <a:schemeClr val="accent1"/>
                </a:solidFill>
                <a:latin typeface="Times New Roman" panose="02020603050405020304" pitchFamily="18" charset="0"/>
                <a:cs typeface="+mn-ea"/>
                <a:sym typeface="+mn-lt"/>
              </a:endParaRPr>
            </a:p>
          </p:txBody>
        </p:sp>
      </p:grpSp>
      <p:cxnSp>
        <p:nvCxnSpPr>
          <p:cNvPr id="40" name="直接连接符 39"/>
          <p:cNvCxnSpPr/>
          <p:nvPr/>
        </p:nvCxnSpPr>
        <p:spPr>
          <a:xfrm>
            <a:off x="5759308" y="3429000"/>
            <a:ext cx="279543" cy="0"/>
          </a:xfrm>
          <a:prstGeom prst="line">
            <a:avLst/>
          </a:prstGeom>
          <a:ln w="38100">
            <a:solidFill>
              <a:srgbClr val="00749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stretch>
            <a:fillRect/>
          </a:stretch>
        </p:blipFill>
        <p:spPr>
          <a:xfrm>
            <a:off x="0" y="1026915"/>
            <a:ext cx="5607188" cy="3738125"/>
          </a:xfrm>
          <a:prstGeom prst="rect">
            <a:avLst/>
          </a:prstGeom>
        </p:spPr>
      </p:pic>
      <p:sp>
        <p:nvSpPr>
          <p:cNvPr id="30" name="矩形 29"/>
          <p:cNvSpPr/>
          <p:nvPr/>
        </p:nvSpPr>
        <p:spPr>
          <a:xfrm>
            <a:off x="5607188" y="645577"/>
            <a:ext cx="6747372" cy="4745979"/>
          </a:xfrm>
          <a:prstGeom prst="rect">
            <a:avLst/>
          </a:prstGeom>
          <a:noFill/>
        </p:spPr>
        <p:txBody>
          <a:bodyPr wrap="square">
            <a:spAutoFit/>
          </a:bodyPr>
          <a:lstStyle/>
          <a:p>
            <a:pPr>
              <a:lnSpc>
                <a:spcPct val="150000"/>
              </a:lnSpc>
            </a:pPr>
            <a:r>
              <a:rPr lang="en-US" altLang="zh-CN" sz="2400" b="1" dirty="0">
                <a:latin typeface="Times New Roman" panose="02020603050405020304" pitchFamily="18" charset="0"/>
              </a:rPr>
              <a:t>Success in Everyday Life</a:t>
            </a:r>
          </a:p>
          <a:p>
            <a:pPr>
              <a:lnSpc>
                <a:spcPct val="150000"/>
              </a:lnSpc>
            </a:pPr>
            <a:r>
              <a:rPr lang="en-US" altLang="zh-CN" sz="2000" dirty="0">
                <a:latin typeface="Times New Roman" panose="02020603050405020304" pitchFamily="18" charset="0"/>
              </a:rPr>
              <a:t>      Literacy skills in reading and writing are essential, not just in school and work but also in day-to-day life. Having strong writing skills will help to strengthen social relationships with</a:t>
            </a:r>
          </a:p>
          <a:p>
            <a:pPr>
              <a:lnSpc>
                <a:spcPct val="150000"/>
              </a:lnSpc>
            </a:pPr>
            <a:r>
              <a:rPr lang="en-US" altLang="zh-CN" sz="2000" dirty="0">
                <a:latin typeface="Times New Roman" panose="02020603050405020304" pitchFamily="18" charset="0"/>
              </a:rPr>
              <a:t>friends and relatives through writing letters or emails. Such skills may also be applicable when writing letters to inquire about certain issues; bills or activities touching on your welfare or that of others. Communicating skillfully with peers can help to establish rules, norms and values to guide certain behaviors or practices in life.</a:t>
            </a:r>
            <a:endParaRPr lang="en-US" altLang="zh-CN" sz="2400" kern="0" dirty="0">
              <a:solidFill>
                <a:schemeClr val="tx1">
                  <a:lumMod val="75000"/>
                  <a:lumOff val="25000"/>
                </a:schemeClr>
              </a:solidFill>
              <a:latin typeface="Times New Roman" panose="02020603050405020304" pitchFamily="18" charset="0"/>
              <a:cs typeface="+mn-ea"/>
              <a:sym typeface="+mn-lt"/>
            </a:endParaRPr>
          </a:p>
        </p:txBody>
      </p:sp>
      <p:sp>
        <p:nvSpPr>
          <p:cNvPr id="3" name="文本占位符 2">
            <a:extLst>
              <a:ext uri="{FF2B5EF4-FFF2-40B4-BE49-F238E27FC236}">
                <a16:creationId xmlns:a16="http://schemas.microsoft.com/office/drawing/2014/main" id="{90E1A6D5-2F6F-4972-83D2-50D84DFA052B}"/>
              </a:ext>
            </a:extLst>
          </p:cNvPr>
          <p:cNvSpPr>
            <a:spLocks noGrp="1"/>
          </p:cNvSpPr>
          <p:nvPr>
            <p:ph type="body" sz="quarter" idx="13"/>
          </p:nvPr>
        </p:nvSpPr>
        <p:spPr>
          <a:xfrm>
            <a:off x="937363" y="183880"/>
            <a:ext cx="6435012" cy="652366"/>
          </a:xfrm>
        </p:spPr>
        <p:txBody>
          <a:bodyPr/>
          <a:lstStyle/>
          <a:p>
            <a:pPr lvl="0"/>
            <a:endParaRPr kumimoji="1" lang="en-US" altLang="zh-CN" dirty="0">
              <a:cs typeface="+mn-ea"/>
              <a:sym typeface="+mn-lt"/>
            </a:endParaRPr>
          </a:p>
          <a:p>
            <a:pPr lvl="0"/>
            <a:r>
              <a:rPr kumimoji="1" lang="zh-CN" altLang="en-US" dirty="0">
                <a:cs typeface="+mn-ea"/>
                <a:sym typeface="+mn-lt"/>
              </a:rPr>
              <a:t>写作中的造句 </a:t>
            </a:r>
            <a:r>
              <a:rPr lang="en-US" altLang="zh-CN" dirty="0">
                <a:cs typeface="+mn-ea"/>
                <a:sym typeface="+mn-lt"/>
              </a:rPr>
              <a:t>Writing Sentences</a:t>
            </a:r>
          </a:p>
          <a:p>
            <a:endParaRPr lang="zh-CN" altLang="en-US" dirty="0"/>
          </a:p>
        </p:txBody>
      </p:sp>
    </p:spTree>
    <p:extLst>
      <p:ext uri="{BB962C8B-B14F-4D97-AF65-F5344CB8AC3E}">
        <p14:creationId xmlns:p14="http://schemas.microsoft.com/office/powerpoint/2010/main" val="18015937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82029" y="1869089"/>
            <a:ext cx="5565621" cy="2752869"/>
          </a:xfrm>
          <a:prstGeom prst="rect">
            <a:avLst/>
          </a:prstGeom>
          <a:noFill/>
        </p:spPr>
        <p:txBody>
          <a:bodyPr wrap="square" rtlCol="0">
            <a:spAutoFit/>
          </a:bodyPr>
          <a:lstStyle/>
          <a:p>
            <a:pPr>
              <a:lnSpc>
                <a:spcPct val="130000"/>
              </a:lnSpc>
              <a:spcBef>
                <a:spcPts val="600"/>
              </a:spcBef>
            </a:pPr>
            <a:r>
              <a:rPr lang="en-US" altLang="zh-CN" sz="2400" b="1" dirty="0">
                <a:latin typeface="Times New Roman" panose="02020603050405020304" pitchFamily="18" charset="0"/>
                <a:sym typeface="+mn-lt"/>
              </a:rPr>
              <a:t>12) There was a man.</a:t>
            </a:r>
          </a:p>
          <a:p>
            <a:pPr>
              <a:lnSpc>
                <a:spcPct val="130000"/>
              </a:lnSpc>
              <a:spcBef>
                <a:spcPts val="600"/>
              </a:spcBef>
            </a:pPr>
            <a:r>
              <a:rPr lang="en-US" altLang="zh-CN" sz="2400" b="1" dirty="0">
                <a:latin typeface="Times New Roman" panose="02020603050405020304" pitchFamily="18" charset="0"/>
                <a:sym typeface="+mn-lt"/>
              </a:rPr>
              <a:t>He wore a chicken costume.</a:t>
            </a:r>
          </a:p>
          <a:p>
            <a:pPr>
              <a:lnSpc>
                <a:spcPct val="130000"/>
              </a:lnSpc>
              <a:spcBef>
                <a:spcPts val="600"/>
              </a:spcBef>
            </a:pPr>
            <a:r>
              <a:rPr lang="en-US" altLang="zh-CN" sz="2400" b="1" dirty="0">
                <a:latin typeface="Times New Roman" panose="02020603050405020304" pitchFamily="18" charset="0"/>
                <a:sym typeface="+mn-lt"/>
              </a:rPr>
              <a:t>He dashed across the field.</a:t>
            </a:r>
          </a:p>
          <a:p>
            <a:pPr>
              <a:lnSpc>
                <a:spcPct val="130000"/>
              </a:lnSpc>
              <a:spcBef>
                <a:spcPts val="600"/>
              </a:spcBef>
            </a:pPr>
            <a:r>
              <a:rPr lang="en-US" altLang="zh-CN" sz="2400" b="1" dirty="0">
                <a:latin typeface="Times New Roman" panose="02020603050405020304" pitchFamily="18" charset="0"/>
                <a:sym typeface="+mn-lt"/>
              </a:rPr>
              <a:t>He did this before the ballgame.</a:t>
            </a:r>
          </a:p>
          <a:p>
            <a:pPr>
              <a:lnSpc>
                <a:spcPct val="130000"/>
              </a:lnSpc>
              <a:spcBef>
                <a:spcPts val="600"/>
              </a:spcBef>
            </a:pPr>
            <a:r>
              <a:rPr lang="en-US" altLang="zh-CN" sz="2400" b="1" dirty="0">
                <a:latin typeface="Times New Roman" panose="02020603050405020304" pitchFamily="18" charset="0"/>
                <a:sym typeface="+mn-lt"/>
              </a:rPr>
              <a:t>The ballgame was on Sunday afternoon.</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7" name="矩形 6">
            <a:extLst>
              <a:ext uri="{FF2B5EF4-FFF2-40B4-BE49-F238E27FC236}">
                <a16:creationId xmlns:a16="http://schemas.microsoft.com/office/drawing/2014/main" id="{70DE0A74-CEB5-49A9-A391-1453C41C994C}"/>
              </a:ext>
            </a:extLst>
          </p:cNvPr>
          <p:cNvSpPr/>
          <p:nvPr/>
        </p:nvSpPr>
        <p:spPr>
          <a:xfrm>
            <a:off x="62859" y="4505590"/>
            <a:ext cx="10452741" cy="830997"/>
          </a:xfrm>
          <a:prstGeom prst="rect">
            <a:avLst/>
          </a:prstGeom>
        </p:spPr>
        <p:txBody>
          <a:bodyPr wrap="square">
            <a:spAutoFit/>
          </a:bodyPr>
          <a:lstStyle/>
          <a:p>
            <a:r>
              <a:rPr lang="en-US" altLang="zh-CN" sz="2400" dirty="0">
                <a:solidFill>
                  <a:srgbClr val="FF0000"/>
                </a:solidFill>
                <a:latin typeface="+mn-ea"/>
              </a:rPr>
              <a:t>12) Before the ballgame on Sunday afternoon, a man in a chicken costume dashed across the field.</a:t>
            </a:r>
          </a:p>
        </p:txBody>
      </p:sp>
      <p:sp>
        <p:nvSpPr>
          <p:cNvPr id="2" name="矩形 1">
            <a:extLst>
              <a:ext uri="{FF2B5EF4-FFF2-40B4-BE49-F238E27FC236}">
                <a16:creationId xmlns:a16="http://schemas.microsoft.com/office/drawing/2014/main" id="{6ED32E04-4224-4990-8D92-B6A3B7417F2C}"/>
              </a:ext>
            </a:extLst>
          </p:cNvPr>
          <p:cNvSpPr/>
          <p:nvPr/>
        </p:nvSpPr>
        <p:spPr>
          <a:xfrm>
            <a:off x="521160" y="1047326"/>
            <a:ext cx="1888659" cy="523220"/>
          </a:xfrm>
          <a:prstGeom prst="rect">
            <a:avLst/>
          </a:prstGeom>
        </p:spPr>
        <p:txBody>
          <a:bodyPr wrap="none">
            <a:spAutoFit/>
          </a:bodyPr>
          <a:lstStyle/>
          <a:p>
            <a:r>
              <a:rPr lang="en-US" altLang="zh-CN" sz="2800" dirty="0">
                <a:solidFill>
                  <a:srgbClr val="00749F"/>
                </a:solidFill>
                <a:latin typeface="Times New Roman" panose="02020603050405020304" pitchFamily="18" charset="0"/>
                <a:cs typeface="+mn-ea"/>
                <a:sym typeface="+mn-lt"/>
              </a:rPr>
              <a:t>Questions 2</a:t>
            </a:r>
            <a:endParaRPr lang="zh-CN" altLang="en-US" dirty="0"/>
          </a:p>
        </p:txBody>
      </p:sp>
      <p:sp>
        <p:nvSpPr>
          <p:cNvPr id="11" name="文本框 10">
            <a:extLst>
              <a:ext uri="{FF2B5EF4-FFF2-40B4-BE49-F238E27FC236}">
                <a16:creationId xmlns:a16="http://schemas.microsoft.com/office/drawing/2014/main" id="{85C06C30-247A-4F02-9F19-8A1E1CA4ACE3}"/>
              </a:ext>
            </a:extLst>
          </p:cNvPr>
          <p:cNvSpPr txBox="1"/>
          <p:nvPr/>
        </p:nvSpPr>
        <p:spPr>
          <a:xfrm>
            <a:off x="6312470" y="1174257"/>
            <a:ext cx="5358370" cy="3357842"/>
          </a:xfrm>
          <a:prstGeom prst="rect">
            <a:avLst/>
          </a:prstGeom>
          <a:noFill/>
        </p:spPr>
        <p:txBody>
          <a:bodyPr wrap="square" rtlCol="0">
            <a:spAutoFit/>
          </a:bodyPr>
          <a:lstStyle/>
          <a:p>
            <a:pPr>
              <a:lnSpc>
                <a:spcPct val="130000"/>
              </a:lnSpc>
              <a:spcBef>
                <a:spcPts val="600"/>
              </a:spcBef>
            </a:pPr>
            <a:r>
              <a:rPr lang="en-US" altLang="zh-CN" sz="2400" b="1" dirty="0">
                <a:latin typeface="Times New Roman" panose="02020603050405020304" pitchFamily="18" charset="0"/>
                <a:sym typeface="+mn-lt"/>
              </a:rPr>
              <a:t>13) A man stood, looking down.</a:t>
            </a:r>
          </a:p>
          <a:p>
            <a:pPr>
              <a:lnSpc>
                <a:spcPct val="130000"/>
              </a:lnSpc>
              <a:spcBef>
                <a:spcPts val="600"/>
              </a:spcBef>
            </a:pPr>
            <a:r>
              <a:rPr lang="en-US" altLang="zh-CN" sz="2400" b="1" dirty="0">
                <a:latin typeface="Times New Roman" panose="02020603050405020304" pitchFamily="18" charset="0"/>
                <a:sym typeface="+mn-lt"/>
              </a:rPr>
              <a:t>He stood upon a railroad bridge.</a:t>
            </a:r>
          </a:p>
          <a:p>
            <a:pPr>
              <a:lnSpc>
                <a:spcPct val="130000"/>
              </a:lnSpc>
              <a:spcBef>
                <a:spcPts val="600"/>
              </a:spcBef>
            </a:pPr>
            <a:r>
              <a:rPr lang="en-US" altLang="zh-CN" sz="2400" b="1" dirty="0">
                <a:latin typeface="Times New Roman" panose="02020603050405020304" pitchFamily="18" charset="0"/>
                <a:sym typeface="+mn-lt"/>
              </a:rPr>
              <a:t>The bridge was in northern Alabama.</a:t>
            </a:r>
          </a:p>
          <a:p>
            <a:pPr>
              <a:lnSpc>
                <a:spcPct val="130000"/>
              </a:lnSpc>
              <a:spcBef>
                <a:spcPts val="600"/>
              </a:spcBef>
            </a:pPr>
            <a:r>
              <a:rPr lang="en-US" altLang="zh-CN" sz="2400" b="1" dirty="0">
                <a:latin typeface="Times New Roman" panose="02020603050405020304" pitchFamily="18" charset="0"/>
                <a:sym typeface="+mn-lt"/>
              </a:rPr>
              <a:t>He was looking down into the water.</a:t>
            </a:r>
          </a:p>
          <a:p>
            <a:pPr>
              <a:lnSpc>
                <a:spcPct val="130000"/>
              </a:lnSpc>
              <a:spcBef>
                <a:spcPts val="600"/>
              </a:spcBef>
            </a:pPr>
            <a:r>
              <a:rPr lang="en-US" altLang="zh-CN" sz="2400" b="1" dirty="0">
                <a:latin typeface="Times New Roman" panose="02020603050405020304" pitchFamily="18" charset="0"/>
                <a:sym typeface="+mn-lt"/>
              </a:rPr>
              <a:t>The water was twenty feet below.</a:t>
            </a:r>
          </a:p>
          <a:p>
            <a:pPr>
              <a:lnSpc>
                <a:spcPct val="130000"/>
              </a:lnSpc>
              <a:spcBef>
                <a:spcPts val="600"/>
              </a:spcBef>
            </a:pPr>
            <a:r>
              <a:rPr lang="en-US" altLang="zh-CN" sz="2400" b="1" dirty="0">
                <a:latin typeface="Times New Roman" panose="02020603050405020304" pitchFamily="18" charset="0"/>
                <a:sym typeface="+mn-lt"/>
              </a:rPr>
              <a:t>The water was </a:t>
            </a:r>
            <a:r>
              <a:rPr lang="en-US" altLang="zh-CN" sz="2400" b="1" dirty="0" smtClean="0">
                <a:latin typeface="Times New Roman" panose="02020603050405020304" pitchFamily="18" charset="0"/>
                <a:sym typeface="+mn-lt"/>
              </a:rPr>
              <a:t>swift.</a:t>
            </a:r>
            <a:endParaRPr lang="en-US" altLang="zh-CN" sz="2400" b="1" dirty="0">
              <a:latin typeface="Times New Roman" panose="02020603050405020304" pitchFamily="18" charset="0"/>
              <a:sym typeface="+mn-lt"/>
            </a:endParaRPr>
          </a:p>
        </p:txBody>
      </p:sp>
      <p:sp>
        <p:nvSpPr>
          <p:cNvPr id="12" name="矩形 11">
            <a:extLst>
              <a:ext uri="{FF2B5EF4-FFF2-40B4-BE49-F238E27FC236}">
                <a16:creationId xmlns:a16="http://schemas.microsoft.com/office/drawing/2014/main" id="{42C090E8-67CA-4B62-A89D-286742903B8A}"/>
              </a:ext>
            </a:extLst>
          </p:cNvPr>
          <p:cNvSpPr/>
          <p:nvPr/>
        </p:nvSpPr>
        <p:spPr>
          <a:xfrm>
            <a:off x="3665320" y="5255188"/>
            <a:ext cx="8526680" cy="1200329"/>
          </a:xfrm>
          <a:prstGeom prst="rect">
            <a:avLst/>
          </a:prstGeom>
        </p:spPr>
        <p:txBody>
          <a:bodyPr wrap="square">
            <a:spAutoFit/>
          </a:bodyPr>
          <a:lstStyle/>
          <a:p>
            <a:r>
              <a:rPr lang="en-US" altLang="zh-CN" sz="2400" dirty="0">
                <a:solidFill>
                  <a:srgbClr val="FF0000"/>
                </a:solidFill>
                <a:latin typeface="+mn-ea"/>
              </a:rPr>
              <a:t>13) A man stood upon a railroad bridge in northern Alabama, looking down into the swift water twenty feet below.</a:t>
            </a:r>
          </a:p>
        </p:txBody>
      </p:sp>
    </p:spTree>
    <p:extLst>
      <p:ext uri="{BB962C8B-B14F-4D97-AF65-F5344CB8AC3E}">
        <p14:creationId xmlns:p14="http://schemas.microsoft.com/office/powerpoint/2010/main" val="20181077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82029" y="1869089"/>
            <a:ext cx="5565621" cy="4193264"/>
          </a:xfrm>
          <a:prstGeom prst="rect">
            <a:avLst/>
          </a:prstGeom>
          <a:noFill/>
        </p:spPr>
        <p:txBody>
          <a:bodyPr wrap="square" rtlCol="0">
            <a:spAutoFit/>
          </a:bodyPr>
          <a:lstStyle/>
          <a:p>
            <a:pPr>
              <a:lnSpc>
                <a:spcPct val="130000"/>
              </a:lnSpc>
              <a:spcBef>
                <a:spcPts val="600"/>
              </a:spcBef>
            </a:pPr>
            <a:r>
              <a:rPr lang="en-US" altLang="zh-CN" sz="2400" b="1" dirty="0">
                <a:latin typeface="Times New Roman" panose="02020603050405020304" pitchFamily="18" charset="0"/>
                <a:sym typeface="+mn-lt"/>
              </a:rPr>
              <a:t>14) The gray-flannel fog closed off the Salinas Valley.</a:t>
            </a:r>
          </a:p>
          <a:p>
            <a:pPr>
              <a:lnSpc>
                <a:spcPct val="130000"/>
              </a:lnSpc>
              <a:spcBef>
                <a:spcPts val="600"/>
              </a:spcBef>
            </a:pPr>
            <a:r>
              <a:rPr lang="en-US" altLang="zh-CN" sz="2400" b="1" dirty="0">
                <a:latin typeface="Times New Roman" panose="02020603050405020304" pitchFamily="18" charset="0"/>
                <a:sym typeface="+mn-lt"/>
              </a:rPr>
              <a:t>It was the fog of winter.</a:t>
            </a:r>
          </a:p>
          <a:p>
            <a:pPr>
              <a:lnSpc>
                <a:spcPct val="130000"/>
              </a:lnSpc>
              <a:spcBef>
                <a:spcPts val="600"/>
              </a:spcBef>
            </a:pPr>
            <a:r>
              <a:rPr lang="en-US" altLang="zh-CN" sz="2400" b="1" dirty="0">
                <a:latin typeface="Times New Roman" panose="02020603050405020304" pitchFamily="18" charset="0"/>
                <a:sym typeface="+mn-lt"/>
              </a:rPr>
              <a:t>The fog was high.</a:t>
            </a:r>
          </a:p>
          <a:p>
            <a:pPr>
              <a:lnSpc>
                <a:spcPct val="130000"/>
              </a:lnSpc>
              <a:spcBef>
                <a:spcPts val="600"/>
              </a:spcBef>
            </a:pPr>
            <a:r>
              <a:rPr lang="en-US" altLang="zh-CN" sz="2400" b="1" dirty="0">
                <a:latin typeface="Times New Roman" panose="02020603050405020304" pitchFamily="18" charset="0"/>
                <a:sym typeface="+mn-lt"/>
              </a:rPr>
              <a:t>The Salinas Valley was closed off from the sky.</a:t>
            </a:r>
          </a:p>
          <a:p>
            <a:pPr>
              <a:lnSpc>
                <a:spcPct val="130000"/>
              </a:lnSpc>
              <a:spcBef>
                <a:spcPts val="600"/>
              </a:spcBef>
            </a:pPr>
            <a:r>
              <a:rPr lang="en-US" altLang="zh-CN" sz="2400" b="1" dirty="0">
                <a:latin typeface="Times New Roman" panose="02020603050405020304" pitchFamily="18" charset="0"/>
                <a:sym typeface="+mn-lt"/>
              </a:rPr>
              <a:t>And the Salinas Valley was closed off from all the rest of the world.</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9" y="234177"/>
            <a:ext cx="2897482"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2" name="矩形 1">
            <a:extLst>
              <a:ext uri="{FF2B5EF4-FFF2-40B4-BE49-F238E27FC236}">
                <a16:creationId xmlns:a16="http://schemas.microsoft.com/office/drawing/2014/main" id="{6ED32E04-4224-4990-8D92-B6A3B7417F2C}"/>
              </a:ext>
            </a:extLst>
          </p:cNvPr>
          <p:cNvSpPr/>
          <p:nvPr/>
        </p:nvSpPr>
        <p:spPr>
          <a:xfrm>
            <a:off x="521160" y="1047326"/>
            <a:ext cx="1888659" cy="523220"/>
          </a:xfrm>
          <a:prstGeom prst="rect">
            <a:avLst/>
          </a:prstGeom>
        </p:spPr>
        <p:txBody>
          <a:bodyPr wrap="none">
            <a:spAutoFit/>
          </a:bodyPr>
          <a:lstStyle/>
          <a:p>
            <a:r>
              <a:rPr lang="en-US" altLang="zh-CN" sz="2800" dirty="0">
                <a:solidFill>
                  <a:srgbClr val="00749F"/>
                </a:solidFill>
                <a:latin typeface="Times New Roman" panose="02020603050405020304" pitchFamily="18" charset="0"/>
                <a:cs typeface="+mn-ea"/>
                <a:sym typeface="+mn-lt"/>
              </a:rPr>
              <a:t>Questions 2</a:t>
            </a:r>
            <a:endParaRPr lang="zh-CN" altLang="en-US" dirty="0"/>
          </a:p>
        </p:txBody>
      </p:sp>
      <p:sp>
        <p:nvSpPr>
          <p:cNvPr id="12" name="矩形 11">
            <a:extLst>
              <a:ext uri="{FF2B5EF4-FFF2-40B4-BE49-F238E27FC236}">
                <a16:creationId xmlns:a16="http://schemas.microsoft.com/office/drawing/2014/main" id="{42C090E8-67CA-4B62-A89D-286742903B8A}"/>
              </a:ext>
            </a:extLst>
          </p:cNvPr>
          <p:cNvSpPr/>
          <p:nvPr/>
        </p:nvSpPr>
        <p:spPr>
          <a:xfrm>
            <a:off x="6236370" y="2276772"/>
            <a:ext cx="5473017" cy="2246769"/>
          </a:xfrm>
          <a:prstGeom prst="rect">
            <a:avLst/>
          </a:prstGeom>
        </p:spPr>
        <p:txBody>
          <a:bodyPr wrap="square">
            <a:spAutoFit/>
          </a:bodyPr>
          <a:lstStyle/>
          <a:p>
            <a:r>
              <a:rPr lang="en-US" altLang="zh-CN" sz="2800" dirty="0">
                <a:solidFill>
                  <a:srgbClr val="FF0000"/>
                </a:solidFill>
                <a:latin typeface="+mn-ea"/>
              </a:rPr>
              <a:t>14) The high gray-flannel fog of winter closed off the Salinas Valley from the sky and from </a:t>
            </a:r>
            <a:r>
              <a:rPr lang="en-US" altLang="zh-CN" sz="2800" dirty="0" smtClean="0">
                <a:solidFill>
                  <a:srgbClr val="FF0000"/>
                </a:solidFill>
                <a:latin typeface="+mn-ea"/>
              </a:rPr>
              <a:t>all the </a:t>
            </a:r>
            <a:r>
              <a:rPr lang="en-US" altLang="zh-CN" sz="2800" dirty="0">
                <a:solidFill>
                  <a:srgbClr val="FF0000"/>
                </a:solidFill>
                <a:latin typeface="+mn-ea"/>
              </a:rPr>
              <a:t>rest of the world.</a:t>
            </a:r>
            <a:endParaRPr lang="zh-CN" altLang="en-US" sz="2800" dirty="0"/>
          </a:p>
        </p:txBody>
      </p:sp>
    </p:spTree>
    <p:extLst>
      <p:ext uri="{BB962C8B-B14F-4D97-AF65-F5344CB8AC3E}">
        <p14:creationId xmlns:p14="http://schemas.microsoft.com/office/powerpoint/2010/main" val="36215337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9" y="234177"/>
            <a:ext cx="2897482"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2" name="矩形 1">
            <a:extLst>
              <a:ext uri="{FF2B5EF4-FFF2-40B4-BE49-F238E27FC236}">
                <a16:creationId xmlns:a16="http://schemas.microsoft.com/office/drawing/2014/main" id="{6ED32E04-4224-4990-8D92-B6A3B7417F2C}"/>
              </a:ext>
            </a:extLst>
          </p:cNvPr>
          <p:cNvSpPr/>
          <p:nvPr/>
        </p:nvSpPr>
        <p:spPr>
          <a:xfrm>
            <a:off x="521160" y="1047326"/>
            <a:ext cx="1888659" cy="523220"/>
          </a:xfrm>
          <a:prstGeom prst="rect">
            <a:avLst/>
          </a:prstGeom>
        </p:spPr>
        <p:txBody>
          <a:bodyPr wrap="none">
            <a:spAutoFit/>
          </a:bodyPr>
          <a:lstStyle/>
          <a:p>
            <a:r>
              <a:rPr lang="en-US" altLang="zh-CN" sz="2800" dirty="0">
                <a:solidFill>
                  <a:srgbClr val="00749F"/>
                </a:solidFill>
                <a:latin typeface="Times New Roman" panose="02020603050405020304" pitchFamily="18" charset="0"/>
                <a:cs typeface="+mn-ea"/>
                <a:sym typeface="+mn-lt"/>
              </a:rPr>
              <a:t>Questions 2</a:t>
            </a:r>
            <a:endParaRPr lang="zh-CN" altLang="en-US" dirty="0"/>
          </a:p>
        </p:txBody>
      </p:sp>
      <p:sp>
        <p:nvSpPr>
          <p:cNvPr id="11" name="文本框 10">
            <a:extLst>
              <a:ext uri="{FF2B5EF4-FFF2-40B4-BE49-F238E27FC236}">
                <a16:creationId xmlns:a16="http://schemas.microsoft.com/office/drawing/2014/main" id="{85C06C30-247A-4F02-9F19-8A1E1CA4ACE3}"/>
              </a:ext>
            </a:extLst>
          </p:cNvPr>
          <p:cNvSpPr txBox="1"/>
          <p:nvPr/>
        </p:nvSpPr>
        <p:spPr>
          <a:xfrm>
            <a:off x="5566650" y="-162560"/>
            <a:ext cx="6625350" cy="7132530"/>
          </a:xfrm>
          <a:prstGeom prst="rect">
            <a:avLst/>
          </a:prstGeom>
          <a:noFill/>
        </p:spPr>
        <p:txBody>
          <a:bodyPr wrap="square" rtlCol="0">
            <a:spAutoFit/>
          </a:bodyPr>
          <a:lstStyle/>
          <a:p>
            <a:pPr>
              <a:lnSpc>
                <a:spcPct val="130000"/>
              </a:lnSpc>
              <a:spcBef>
                <a:spcPts val="600"/>
              </a:spcBef>
            </a:pPr>
            <a:r>
              <a:rPr lang="en-US" altLang="zh-CN" sz="2400" b="1" dirty="0">
                <a:latin typeface="Times New Roman" panose="02020603050405020304" pitchFamily="18" charset="0"/>
                <a:sym typeface="+mn-lt"/>
              </a:rPr>
              <a:t>15) I climbed to my perch.</a:t>
            </a:r>
          </a:p>
          <a:p>
            <a:pPr>
              <a:lnSpc>
                <a:spcPct val="130000"/>
              </a:lnSpc>
              <a:spcBef>
                <a:spcPts val="600"/>
              </a:spcBef>
            </a:pPr>
            <a:r>
              <a:rPr lang="en-US" altLang="zh-CN" sz="2400" b="1" dirty="0">
                <a:latin typeface="Times New Roman" panose="02020603050405020304" pitchFamily="18" charset="0"/>
                <a:sym typeface="+mn-lt"/>
              </a:rPr>
              <a:t>I did this one night.</a:t>
            </a:r>
          </a:p>
          <a:p>
            <a:pPr>
              <a:lnSpc>
                <a:spcPct val="130000"/>
              </a:lnSpc>
              <a:spcBef>
                <a:spcPts val="600"/>
              </a:spcBef>
            </a:pPr>
            <a:r>
              <a:rPr lang="en-US" altLang="zh-CN" sz="2400" b="1" dirty="0">
                <a:latin typeface="Times New Roman" panose="02020603050405020304" pitchFamily="18" charset="0"/>
                <a:sym typeface="+mn-lt"/>
              </a:rPr>
              <a:t>The night was hot.</a:t>
            </a:r>
          </a:p>
          <a:p>
            <a:pPr>
              <a:lnSpc>
                <a:spcPct val="130000"/>
              </a:lnSpc>
              <a:spcBef>
                <a:spcPts val="600"/>
              </a:spcBef>
            </a:pPr>
            <a:r>
              <a:rPr lang="en-US" altLang="zh-CN" sz="2400" b="1" dirty="0">
                <a:latin typeface="Times New Roman" panose="02020603050405020304" pitchFamily="18" charset="0"/>
                <a:sym typeface="+mn-lt"/>
              </a:rPr>
              <a:t>The night was in the summer.</a:t>
            </a:r>
          </a:p>
          <a:p>
            <a:pPr>
              <a:lnSpc>
                <a:spcPct val="130000"/>
              </a:lnSpc>
              <a:spcBef>
                <a:spcPts val="600"/>
              </a:spcBef>
            </a:pPr>
            <a:r>
              <a:rPr lang="en-US" altLang="zh-CN" sz="2400" b="1" dirty="0">
                <a:latin typeface="Times New Roman" panose="02020603050405020304" pitchFamily="18" charset="0"/>
                <a:sym typeface="+mn-lt"/>
              </a:rPr>
              <a:t>The night was in 1949.</a:t>
            </a:r>
          </a:p>
          <a:p>
            <a:pPr>
              <a:lnSpc>
                <a:spcPct val="130000"/>
              </a:lnSpc>
              <a:spcBef>
                <a:spcPts val="600"/>
              </a:spcBef>
            </a:pPr>
            <a:r>
              <a:rPr lang="en-US" altLang="zh-CN" sz="2400" b="1" dirty="0">
                <a:latin typeface="Times New Roman" panose="02020603050405020304" pitchFamily="18" charset="0"/>
                <a:sym typeface="+mn-lt"/>
              </a:rPr>
              <a:t>It was my usual perch.</a:t>
            </a:r>
          </a:p>
          <a:p>
            <a:pPr>
              <a:lnSpc>
                <a:spcPct val="130000"/>
              </a:lnSpc>
              <a:spcBef>
                <a:spcPts val="600"/>
              </a:spcBef>
            </a:pPr>
            <a:r>
              <a:rPr lang="en-US" altLang="zh-CN" sz="2400" b="1" dirty="0">
                <a:latin typeface="Times New Roman" panose="02020603050405020304" pitchFamily="18" charset="0"/>
                <a:sym typeface="+mn-lt"/>
              </a:rPr>
              <a:t>My perch was in the press box.</a:t>
            </a:r>
          </a:p>
          <a:p>
            <a:pPr>
              <a:lnSpc>
                <a:spcPct val="130000"/>
              </a:lnSpc>
              <a:spcBef>
                <a:spcPts val="600"/>
              </a:spcBef>
            </a:pPr>
            <a:r>
              <a:rPr lang="en-US" altLang="zh-CN" sz="2400" b="1" dirty="0">
                <a:latin typeface="Times New Roman" panose="02020603050405020304" pitchFamily="18" charset="0"/>
                <a:sym typeface="+mn-lt"/>
              </a:rPr>
              <a:t>The press box was cramped.</a:t>
            </a:r>
          </a:p>
          <a:p>
            <a:pPr>
              <a:lnSpc>
                <a:spcPct val="130000"/>
              </a:lnSpc>
              <a:spcBef>
                <a:spcPts val="600"/>
              </a:spcBef>
            </a:pPr>
            <a:r>
              <a:rPr lang="en-US" altLang="zh-CN" sz="2400" b="1" dirty="0">
                <a:latin typeface="Times New Roman" panose="02020603050405020304" pitchFamily="18" charset="0"/>
                <a:sym typeface="+mn-lt"/>
              </a:rPr>
              <a:t>The press box was above the stands.</a:t>
            </a:r>
          </a:p>
          <a:p>
            <a:pPr>
              <a:lnSpc>
                <a:spcPct val="130000"/>
              </a:lnSpc>
              <a:spcBef>
                <a:spcPts val="600"/>
              </a:spcBef>
            </a:pPr>
            <a:r>
              <a:rPr lang="en-US" altLang="zh-CN" sz="2400" b="1" dirty="0">
                <a:latin typeface="Times New Roman" panose="02020603050405020304" pitchFamily="18" charset="0"/>
                <a:sym typeface="+mn-lt"/>
              </a:rPr>
              <a:t>The stands were wooden.</a:t>
            </a:r>
          </a:p>
          <a:p>
            <a:pPr>
              <a:lnSpc>
                <a:spcPct val="130000"/>
              </a:lnSpc>
              <a:spcBef>
                <a:spcPts val="600"/>
              </a:spcBef>
            </a:pPr>
            <a:r>
              <a:rPr lang="en-US" altLang="zh-CN" sz="2400" b="1" dirty="0">
                <a:latin typeface="Times New Roman" panose="02020603050405020304" pitchFamily="18" charset="0"/>
                <a:sym typeface="+mn-lt"/>
              </a:rPr>
              <a:t>These were the stands of the baseball park.</a:t>
            </a:r>
          </a:p>
          <a:p>
            <a:pPr>
              <a:lnSpc>
                <a:spcPct val="130000"/>
              </a:lnSpc>
              <a:spcBef>
                <a:spcPts val="600"/>
              </a:spcBef>
            </a:pPr>
            <a:r>
              <a:rPr lang="en-US" altLang="zh-CN" sz="2400" b="1" dirty="0">
                <a:latin typeface="Times New Roman" panose="02020603050405020304" pitchFamily="18" charset="0"/>
                <a:sym typeface="+mn-lt"/>
              </a:rPr>
              <a:t>The baseball park was in Lumberton, North Carolina.</a:t>
            </a:r>
          </a:p>
        </p:txBody>
      </p:sp>
      <p:sp>
        <p:nvSpPr>
          <p:cNvPr id="12" name="矩形 11">
            <a:extLst>
              <a:ext uri="{FF2B5EF4-FFF2-40B4-BE49-F238E27FC236}">
                <a16:creationId xmlns:a16="http://schemas.microsoft.com/office/drawing/2014/main" id="{42C090E8-67CA-4B62-A89D-286742903B8A}"/>
              </a:ext>
            </a:extLst>
          </p:cNvPr>
          <p:cNvSpPr/>
          <p:nvPr/>
        </p:nvSpPr>
        <p:spPr>
          <a:xfrm>
            <a:off x="569424" y="2068026"/>
            <a:ext cx="3959177" cy="3970318"/>
          </a:xfrm>
          <a:prstGeom prst="rect">
            <a:avLst/>
          </a:prstGeom>
        </p:spPr>
        <p:txBody>
          <a:bodyPr wrap="square">
            <a:spAutoFit/>
          </a:bodyPr>
          <a:lstStyle/>
          <a:p>
            <a:r>
              <a:rPr lang="en-US" altLang="zh-CN" sz="2800" dirty="0">
                <a:solidFill>
                  <a:srgbClr val="FF0000"/>
                </a:solidFill>
                <a:latin typeface="+mn-ea"/>
              </a:rPr>
              <a:t>15) One hot night in the summer of 1949, I climbed to my usual perch in the cramped press </a:t>
            </a:r>
            <a:r>
              <a:rPr lang="en-US" altLang="zh-CN" sz="2800" dirty="0" smtClean="0">
                <a:solidFill>
                  <a:srgbClr val="FF0000"/>
                </a:solidFill>
                <a:latin typeface="+mn-ea"/>
              </a:rPr>
              <a:t>box above </a:t>
            </a:r>
            <a:r>
              <a:rPr lang="en-US" altLang="zh-CN" sz="2800" dirty="0">
                <a:solidFill>
                  <a:srgbClr val="FF0000"/>
                </a:solidFill>
                <a:latin typeface="+mn-ea"/>
              </a:rPr>
              <a:t>the wooden stands of the baseball park in Lumberton, North Carolina.</a:t>
            </a:r>
            <a:endParaRPr lang="zh-CN" altLang="en-US" sz="2800" dirty="0"/>
          </a:p>
        </p:txBody>
      </p:sp>
    </p:spTree>
    <p:extLst>
      <p:ext uri="{BB962C8B-B14F-4D97-AF65-F5344CB8AC3E}">
        <p14:creationId xmlns:p14="http://schemas.microsoft.com/office/powerpoint/2010/main" val="27275438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82029" y="1570546"/>
            <a:ext cx="10591872" cy="3357842"/>
          </a:xfrm>
          <a:prstGeom prst="rect">
            <a:avLst/>
          </a:prstGeom>
          <a:noFill/>
        </p:spPr>
        <p:txBody>
          <a:bodyPr wrap="square" rtlCol="0">
            <a:spAutoFit/>
          </a:bodyPr>
          <a:lstStyle/>
          <a:p>
            <a:pPr>
              <a:lnSpc>
                <a:spcPct val="130000"/>
              </a:lnSpc>
              <a:spcBef>
                <a:spcPts val="600"/>
              </a:spcBef>
            </a:pPr>
            <a:r>
              <a:rPr lang="en-US" altLang="zh-CN" sz="2400" b="1" dirty="0">
                <a:latin typeface="Times New Roman" panose="02020603050405020304" pitchFamily="18" charset="0"/>
                <a:sym typeface="+mn-lt"/>
              </a:rPr>
              <a:t>16) The fist alarm clock woke the sleeper by gently rubbing his feet.</a:t>
            </a:r>
          </a:p>
          <a:p>
            <a:pPr>
              <a:lnSpc>
                <a:spcPct val="130000"/>
              </a:lnSpc>
              <a:spcBef>
                <a:spcPts val="600"/>
              </a:spcBef>
            </a:pPr>
            <a:r>
              <a:rPr lang="en-US" altLang="zh-CN" sz="2400" b="1" dirty="0">
                <a:latin typeface="Times New Roman" panose="02020603050405020304" pitchFamily="18" charset="0"/>
                <a:sym typeface="+mn-lt"/>
              </a:rPr>
              <a:t>The fist alarm clock was invented by Leonardo da Vinci.</a:t>
            </a: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17) Some children have not received </a:t>
            </a:r>
            <a:r>
              <a:rPr lang="en-US" altLang="zh-CN" sz="2400" b="1" dirty="0" smtClean="0">
                <a:latin typeface="Times New Roman" panose="02020603050405020304" pitchFamily="18" charset="0"/>
                <a:sym typeface="+mn-lt"/>
              </a:rPr>
              <a:t>flu </a:t>
            </a:r>
            <a:r>
              <a:rPr lang="en-US" altLang="zh-CN" sz="2400" b="1" dirty="0">
                <a:latin typeface="Times New Roman" panose="02020603050405020304" pitchFamily="18" charset="0"/>
                <a:sym typeface="+mn-lt"/>
              </a:rPr>
              <a:t>shots.</a:t>
            </a:r>
          </a:p>
          <a:p>
            <a:pPr>
              <a:lnSpc>
                <a:spcPct val="130000"/>
              </a:lnSpc>
              <a:spcBef>
                <a:spcPts val="600"/>
              </a:spcBef>
            </a:pPr>
            <a:r>
              <a:rPr lang="en-US" altLang="zh-CN" sz="2400" b="1" dirty="0">
                <a:latin typeface="Times New Roman" panose="02020603050405020304" pitchFamily="18" charset="0"/>
                <a:sym typeface="+mn-lt"/>
              </a:rPr>
              <a:t>These children must visit the school doctor.</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7" name="矩形 6">
            <a:extLst>
              <a:ext uri="{FF2B5EF4-FFF2-40B4-BE49-F238E27FC236}">
                <a16:creationId xmlns:a16="http://schemas.microsoft.com/office/drawing/2014/main" id="{70DE0A74-CEB5-49A9-A391-1453C41C994C}"/>
              </a:ext>
            </a:extLst>
          </p:cNvPr>
          <p:cNvSpPr/>
          <p:nvPr/>
        </p:nvSpPr>
        <p:spPr>
          <a:xfrm>
            <a:off x="382029" y="2750445"/>
            <a:ext cx="11427942" cy="954107"/>
          </a:xfrm>
          <a:prstGeom prst="rect">
            <a:avLst/>
          </a:prstGeom>
        </p:spPr>
        <p:txBody>
          <a:bodyPr wrap="square">
            <a:spAutoFit/>
          </a:bodyPr>
          <a:lstStyle/>
          <a:p>
            <a:r>
              <a:rPr lang="en-US" altLang="zh-CN" sz="2800" dirty="0">
                <a:solidFill>
                  <a:srgbClr val="FF0000"/>
                </a:solidFill>
                <a:latin typeface="+mn-ea"/>
              </a:rPr>
              <a:t>16) The first alarm clock, which woke the sleeper by gently rubbing his feet, was invented by Leonardo da Vinci.</a:t>
            </a:r>
            <a:endParaRPr lang="zh-CN" altLang="en-US" sz="2800" dirty="0"/>
          </a:p>
        </p:txBody>
      </p:sp>
      <p:sp>
        <p:nvSpPr>
          <p:cNvPr id="2" name="矩形 1">
            <a:extLst>
              <a:ext uri="{FF2B5EF4-FFF2-40B4-BE49-F238E27FC236}">
                <a16:creationId xmlns:a16="http://schemas.microsoft.com/office/drawing/2014/main" id="{6ED32E04-4224-4990-8D92-B6A3B7417F2C}"/>
              </a:ext>
            </a:extLst>
          </p:cNvPr>
          <p:cNvSpPr/>
          <p:nvPr/>
        </p:nvSpPr>
        <p:spPr>
          <a:xfrm>
            <a:off x="521160" y="1047326"/>
            <a:ext cx="1888659" cy="523220"/>
          </a:xfrm>
          <a:prstGeom prst="rect">
            <a:avLst/>
          </a:prstGeom>
        </p:spPr>
        <p:txBody>
          <a:bodyPr wrap="none">
            <a:spAutoFit/>
          </a:bodyPr>
          <a:lstStyle/>
          <a:p>
            <a:r>
              <a:rPr lang="en-US" altLang="zh-CN" sz="2800" dirty="0">
                <a:solidFill>
                  <a:srgbClr val="00749F"/>
                </a:solidFill>
                <a:latin typeface="Times New Roman" panose="02020603050405020304" pitchFamily="18" charset="0"/>
                <a:cs typeface="+mn-ea"/>
                <a:sym typeface="+mn-lt"/>
              </a:rPr>
              <a:t>Questions 2</a:t>
            </a:r>
            <a:endParaRPr lang="zh-CN" altLang="en-US" dirty="0"/>
          </a:p>
        </p:txBody>
      </p:sp>
      <p:sp>
        <p:nvSpPr>
          <p:cNvPr id="12" name="矩形 11">
            <a:extLst>
              <a:ext uri="{FF2B5EF4-FFF2-40B4-BE49-F238E27FC236}">
                <a16:creationId xmlns:a16="http://schemas.microsoft.com/office/drawing/2014/main" id="{42C090E8-67CA-4B62-A89D-286742903B8A}"/>
              </a:ext>
            </a:extLst>
          </p:cNvPr>
          <p:cNvSpPr/>
          <p:nvPr/>
        </p:nvSpPr>
        <p:spPr>
          <a:xfrm>
            <a:off x="382029" y="4974554"/>
            <a:ext cx="10029456" cy="954107"/>
          </a:xfrm>
          <a:prstGeom prst="rect">
            <a:avLst/>
          </a:prstGeom>
        </p:spPr>
        <p:txBody>
          <a:bodyPr wrap="square">
            <a:spAutoFit/>
          </a:bodyPr>
          <a:lstStyle/>
          <a:p>
            <a:r>
              <a:rPr lang="en-US" altLang="zh-CN" sz="2800" dirty="0">
                <a:solidFill>
                  <a:srgbClr val="FF0000"/>
                </a:solidFill>
                <a:latin typeface="+mn-ea"/>
              </a:rPr>
              <a:t>17) Children who have not received flu shots must visit the school doctor.</a:t>
            </a:r>
            <a:endParaRPr lang="zh-CN" altLang="en-US" sz="2800" dirty="0"/>
          </a:p>
        </p:txBody>
      </p:sp>
    </p:spTree>
    <p:extLst>
      <p:ext uri="{BB962C8B-B14F-4D97-AF65-F5344CB8AC3E}">
        <p14:creationId xmlns:p14="http://schemas.microsoft.com/office/powerpoint/2010/main" val="3980018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7" name="矩形 6">
            <a:extLst>
              <a:ext uri="{FF2B5EF4-FFF2-40B4-BE49-F238E27FC236}">
                <a16:creationId xmlns:a16="http://schemas.microsoft.com/office/drawing/2014/main" id="{70DE0A74-CEB5-49A9-A391-1453C41C994C}"/>
              </a:ext>
            </a:extLst>
          </p:cNvPr>
          <p:cNvSpPr/>
          <p:nvPr/>
        </p:nvSpPr>
        <p:spPr>
          <a:xfrm>
            <a:off x="394090" y="2708371"/>
            <a:ext cx="10452741" cy="954107"/>
          </a:xfrm>
          <a:prstGeom prst="rect">
            <a:avLst/>
          </a:prstGeom>
        </p:spPr>
        <p:txBody>
          <a:bodyPr wrap="square">
            <a:spAutoFit/>
          </a:bodyPr>
          <a:lstStyle/>
          <a:p>
            <a:r>
              <a:rPr lang="en-US" altLang="zh-CN" sz="2800" dirty="0">
                <a:solidFill>
                  <a:srgbClr val="FF0000"/>
                </a:solidFill>
                <a:latin typeface="+mn-ea"/>
              </a:rPr>
              <a:t>Success, which encourages the repetition of old behavior, is not nearly as good a teacher as failure.</a:t>
            </a:r>
            <a:endParaRPr lang="zh-CN" altLang="en-US" sz="2800" dirty="0"/>
          </a:p>
        </p:txBody>
      </p:sp>
      <p:sp>
        <p:nvSpPr>
          <p:cNvPr id="2" name="矩形 1">
            <a:extLst>
              <a:ext uri="{FF2B5EF4-FFF2-40B4-BE49-F238E27FC236}">
                <a16:creationId xmlns:a16="http://schemas.microsoft.com/office/drawing/2014/main" id="{6ED32E04-4224-4990-8D92-B6A3B7417F2C}"/>
              </a:ext>
            </a:extLst>
          </p:cNvPr>
          <p:cNvSpPr/>
          <p:nvPr/>
        </p:nvSpPr>
        <p:spPr>
          <a:xfrm>
            <a:off x="521160" y="1047326"/>
            <a:ext cx="1888659" cy="523220"/>
          </a:xfrm>
          <a:prstGeom prst="rect">
            <a:avLst/>
          </a:prstGeom>
        </p:spPr>
        <p:txBody>
          <a:bodyPr wrap="none">
            <a:spAutoFit/>
          </a:bodyPr>
          <a:lstStyle/>
          <a:p>
            <a:r>
              <a:rPr lang="en-US" altLang="zh-CN" sz="2800" dirty="0">
                <a:solidFill>
                  <a:srgbClr val="00749F"/>
                </a:solidFill>
                <a:latin typeface="Times New Roman" panose="02020603050405020304" pitchFamily="18" charset="0"/>
                <a:cs typeface="+mn-ea"/>
                <a:sym typeface="+mn-lt"/>
              </a:rPr>
              <a:t>Questions 2</a:t>
            </a:r>
            <a:endParaRPr lang="zh-CN" altLang="en-US" dirty="0"/>
          </a:p>
        </p:txBody>
      </p:sp>
      <p:sp>
        <p:nvSpPr>
          <p:cNvPr id="11" name="文本框 10">
            <a:extLst>
              <a:ext uri="{FF2B5EF4-FFF2-40B4-BE49-F238E27FC236}">
                <a16:creationId xmlns:a16="http://schemas.microsoft.com/office/drawing/2014/main" id="{85C06C30-247A-4F02-9F19-8A1E1CA4ACE3}"/>
              </a:ext>
            </a:extLst>
          </p:cNvPr>
          <p:cNvSpPr txBox="1"/>
          <p:nvPr/>
        </p:nvSpPr>
        <p:spPr>
          <a:xfrm>
            <a:off x="394090" y="1570546"/>
            <a:ext cx="7935098" cy="3357842"/>
          </a:xfrm>
          <a:prstGeom prst="rect">
            <a:avLst/>
          </a:prstGeom>
          <a:noFill/>
        </p:spPr>
        <p:txBody>
          <a:bodyPr wrap="square" rtlCol="0">
            <a:spAutoFit/>
          </a:bodyPr>
          <a:lstStyle/>
          <a:p>
            <a:pPr>
              <a:lnSpc>
                <a:spcPct val="130000"/>
              </a:lnSpc>
              <a:spcBef>
                <a:spcPts val="600"/>
              </a:spcBef>
            </a:pPr>
            <a:r>
              <a:rPr lang="en-US" altLang="zh-CN" sz="2400" b="1" dirty="0">
                <a:latin typeface="Times New Roman" panose="02020603050405020304" pitchFamily="18" charset="0"/>
                <a:sym typeface="+mn-lt"/>
              </a:rPr>
              <a:t>18) Success encourages the repetition of old behavior.</a:t>
            </a:r>
          </a:p>
          <a:p>
            <a:pPr>
              <a:lnSpc>
                <a:spcPct val="130000"/>
              </a:lnSpc>
              <a:spcBef>
                <a:spcPts val="600"/>
              </a:spcBef>
            </a:pPr>
            <a:r>
              <a:rPr lang="en-US" altLang="zh-CN" sz="2400" b="1" dirty="0">
                <a:latin typeface="Times New Roman" panose="02020603050405020304" pitchFamily="18" charset="0"/>
                <a:sym typeface="+mn-lt"/>
              </a:rPr>
              <a:t>Success is not nearly as good a teacher as failure.</a:t>
            </a: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19) I showed the arrowhead to Rachel.</a:t>
            </a:r>
          </a:p>
          <a:p>
            <a:pPr>
              <a:lnSpc>
                <a:spcPct val="130000"/>
              </a:lnSpc>
              <a:spcBef>
                <a:spcPts val="600"/>
              </a:spcBef>
            </a:pPr>
            <a:r>
              <a:rPr lang="en-US" altLang="zh-CN" sz="2400" b="1" dirty="0">
                <a:latin typeface="Times New Roman" panose="02020603050405020304" pitchFamily="18" charset="0"/>
                <a:sym typeface="+mn-lt"/>
              </a:rPr>
              <a:t>Rachel’s mother is an </a:t>
            </a:r>
            <a:r>
              <a:rPr lang="en-US" altLang="zh-CN" sz="2400" b="1" dirty="0" smtClean="0">
                <a:latin typeface="Times New Roman" panose="02020603050405020304" pitchFamily="18" charset="0"/>
                <a:sym typeface="+mn-lt"/>
              </a:rPr>
              <a:t>archaeologist.</a:t>
            </a:r>
            <a:endParaRPr lang="en-US" altLang="zh-CN" sz="2400" b="1" dirty="0">
              <a:latin typeface="Times New Roman" panose="02020603050405020304" pitchFamily="18" charset="0"/>
              <a:sym typeface="+mn-lt"/>
            </a:endParaRPr>
          </a:p>
        </p:txBody>
      </p:sp>
      <p:sp>
        <p:nvSpPr>
          <p:cNvPr id="12" name="矩形 11">
            <a:extLst>
              <a:ext uri="{FF2B5EF4-FFF2-40B4-BE49-F238E27FC236}">
                <a16:creationId xmlns:a16="http://schemas.microsoft.com/office/drawing/2014/main" id="{42C090E8-67CA-4B62-A89D-286742903B8A}"/>
              </a:ext>
            </a:extLst>
          </p:cNvPr>
          <p:cNvSpPr/>
          <p:nvPr/>
        </p:nvSpPr>
        <p:spPr>
          <a:xfrm>
            <a:off x="394090" y="4974554"/>
            <a:ext cx="9637150" cy="954107"/>
          </a:xfrm>
          <a:prstGeom prst="rect">
            <a:avLst/>
          </a:prstGeom>
        </p:spPr>
        <p:txBody>
          <a:bodyPr wrap="square">
            <a:spAutoFit/>
          </a:bodyPr>
          <a:lstStyle/>
          <a:p>
            <a:r>
              <a:rPr lang="en-US" altLang="zh-CN" sz="2800" dirty="0">
                <a:solidFill>
                  <a:srgbClr val="FF0000"/>
                </a:solidFill>
                <a:latin typeface="+mn-ea"/>
              </a:rPr>
              <a:t>I showed the arrowhead to Rachel, whose mother is an archaeologist.</a:t>
            </a:r>
            <a:endParaRPr lang="zh-CN" altLang="en-US" sz="2800" dirty="0"/>
          </a:p>
        </p:txBody>
      </p:sp>
    </p:spTree>
    <p:extLst>
      <p:ext uri="{BB962C8B-B14F-4D97-AF65-F5344CB8AC3E}">
        <p14:creationId xmlns:p14="http://schemas.microsoft.com/office/powerpoint/2010/main" val="33453368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82029" y="1869089"/>
            <a:ext cx="5565621" cy="2598981"/>
          </a:xfrm>
          <a:prstGeom prst="rect">
            <a:avLst/>
          </a:prstGeom>
          <a:noFill/>
        </p:spPr>
        <p:txBody>
          <a:bodyPr wrap="square" rtlCol="0">
            <a:spAutoFit/>
          </a:bodyPr>
          <a:lstStyle/>
          <a:p>
            <a:pPr>
              <a:lnSpc>
                <a:spcPct val="130000"/>
              </a:lnSpc>
              <a:spcBef>
                <a:spcPts val="600"/>
              </a:spcBef>
            </a:pPr>
            <a:r>
              <a:rPr lang="en-US" altLang="zh-CN" sz="2400" b="1" dirty="0">
                <a:latin typeface="Times New Roman" panose="02020603050405020304" pitchFamily="18" charset="0"/>
                <a:sym typeface="+mn-lt"/>
              </a:rPr>
              <a:t>20) </a:t>
            </a:r>
            <a:r>
              <a:rPr lang="en-US" altLang="zh-CN" sz="2400" b="1" dirty="0" err="1">
                <a:latin typeface="Times New Roman" panose="02020603050405020304" pitchFamily="18" charset="0"/>
                <a:sym typeface="+mn-lt"/>
              </a:rPr>
              <a:t>Merdine</a:t>
            </a:r>
            <a:r>
              <a:rPr lang="en-US" altLang="zh-CN" sz="2400" b="1" dirty="0">
                <a:latin typeface="Times New Roman" panose="02020603050405020304" pitchFamily="18" charset="0"/>
                <a:sym typeface="+mn-lt"/>
              </a:rPr>
              <a:t> was born in a boxcar.</a:t>
            </a:r>
          </a:p>
          <a:p>
            <a:pPr>
              <a:lnSpc>
                <a:spcPct val="130000"/>
              </a:lnSpc>
              <a:spcBef>
                <a:spcPts val="600"/>
              </a:spcBef>
            </a:pPr>
            <a:r>
              <a:rPr lang="en-US" altLang="zh-CN" sz="2400" b="1" dirty="0" err="1">
                <a:latin typeface="Times New Roman" panose="02020603050405020304" pitchFamily="18" charset="0"/>
                <a:sym typeface="+mn-lt"/>
              </a:rPr>
              <a:t>Merdine</a:t>
            </a:r>
            <a:r>
              <a:rPr lang="en-US" altLang="zh-CN" sz="2400" b="1" dirty="0">
                <a:latin typeface="Times New Roman" panose="02020603050405020304" pitchFamily="18" charset="0"/>
                <a:sym typeface="+mn-lt"/>
              </a:rPr>
              <a:t> was born somewhere in Arkansas.</a:t>
            </a:r>
          </a:p>
          <a:p>
            <a:pPr>
              <a:lnSpc>
                <a:spcPct val="130000"/>
              </a:lnSpc>
              <a:spcBef>
                <a:spcPts val="600"/>
              </a:spcBef>
            </a:pPr>
            <a:r>
              <a:rPr lang="en-US" altLang="zh-CN" sz="2400" b="1" dirty="0" err="1">
                <a:latin typeface="Times New Roman" panose="02020603050405020304" pitchFamily="18" charset="0"/>
                <a:sym typeface="+mn-lt"/>
              </a:rPr>
              <a:t>Merdine</a:t>
            </a:r>
            <a:r>
              <a:rPr lang="en-US" altLang="zh-CN" sz="2400" b="1" dirty="0">
                <a:latin typeface="Times New Roman" panose="02020603050405020304" pitchFamily="18" charset="0"/>
                <a:sym typeface="+mn-lt"/>
              </a:rPr>
              <a:t> gets homesick every time she hears the cry of a train whistle.</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7" name="矩形 6">
            <a:extLst>
              <a:ext uri="{FF2B5EF4-FFF2-40B4-BE49-F238E27FC236}">
                <a16:creationId xmlns:a16="http://schemas.microsoft.com/office/drawing/2014/main" id="{70DE0A74-CEB5-49A9-A391-1453C41C994C}"/>
              </a:ext>
            </a:extLst>
          </p:cNvPr>
          <p:cNvSpPr/>
          <p:nvPr/>
        </p:nvSpPr>
        <p:spPr>
          <a:xfrm>
            <a:off x="164572" y="3921790"/>
            <a:ext cx="10452741" cy="1815882"/>
          </a:xfrm>
          <a:prstGeom prst="rect">
            <a:avLst/>
          </a:prstGeom>
        </p:spPr>
        <p:txBody>
          <a:bodyPr wrap="square">
            <a:spAutoFit/>
          </a:bodyPr>
          <a:lstStyle/>
          <a:p>
            <a:endParaRPr lang="en-US" altLang="zh-CN" sz="2800" dirty="0">
              <a:solidFill>
                <a:srgbClr val="FF0000"/>
              </a:solidFill>
              <a:latin typeface="+mn-ea"/>
            </a:endParaRPr>
          </a:p>
          <a:p>
            <a:r>
              <a:rPr lang="en-US" altLang="zh-CN" sz="2800" dirty="0">
                <a:solidFill>
                  <a:srgbClr val="FF0000"/>
                </a:solidFill>
                <a:latin typeface="+mn-ea"/>
              </a:rPr>
              <a:t>20) </a:t>
            </a:r>
            <a:r>
              <a:rPr lang="en-US" altLang="zh-CN" sz="2800" dirty="0" err="1">
                <a:solidFill>
                  <a:srgbClr val="FF0000"/>
                </a:solidFill>
                <a:latin typeface="+mn-ea"/>
              </a:rPr>
              <a:t>Merdine</a:t>
            </a:r>
            <a:r>
              <a:rPr lang="en-US" altLang="zh-CN" sz="2800" dirty="0">
                <a:solidFill>
                  <a:srgbClr val="FF0000"/>
                </a:solidFill>
                <a:latin typeface="+mn-ea"/>
              </a:rPr>
              <a:t>, who was born in a boxcar somewhere in Arkansas, gets homesick every time she hears the cry of a train whistle.</a:t>
            </a:r>
          </a:p>
        </p:txBody>
      </p:sp>
      <p:sp>
        <p:nvSpPr>
          <p:cNvPr id="2" name="矩形 1">
            <a:extLst>
              <a:ext uri="{FF2B5EF4-FFF2-40B4-BE49-F238E27FC236}">
                <a16:creationId xmlns:a16="http://schemas.microsoft.com/office/drawing/2014/main" id="{6ED32E04-4224-4990-8D92-B6A3B7417F2C}"/>
              </a:ext>
            </a:extLst>
          </p:cNvPr>
          <p:cNvSpPr/>
          <p:nvPr/>
        </p:nvSpPr>
        <p:spPr>
          <a:xfrm>
            <a:off x="521160" y="1047326"/>
            <a:ext cx="1888659" cy="523220"/>
          </a:xfrm>
          <a:prstGeom prst="rect">
            <a:avLst/>
          </a:prstGeom>
        </p:spPr>
        <p:txBody>
          <a:bodyPr wrap="none">
            <a:spAutoFit/>
          </a:bodyPr>
          <a:lstStyle/>
          <a:p>
            <a:r>
              <a:rPr lang="en-US" altLang="zh-CN" sz="2800" dirty="0">
                <a:solidFill>
                  <a:srgbClr val="00749F"/>
                </a:solidFill>
                <a:latin typeface="Times New Roman" panose="02020603050405020304" pitchFamily="18" charset="0"/>
                <a:cs typeface="+mn-ea"/>
                <a:sym typeface="+mn-lt"/>
              </a:rPr>
              <a:t>Questions 2</a:t>
            </a:r>
            <a:endParaRPr lang="zh-CN" altLang="en-US" dirty="0"/>
          </a:p>
        </p:txBody>
      </p:sp>
      <p:sp>
        <p:nvSpPr>
          <p:cNvPr id="11" name="文本框 10">
            <a:extLst>
              <a:ext uri="{FF2B5EF4-FFF2-40B4-BE49-F238E27FC236}">
                <a16:creationId xmlns:a16="http://schemas.microsoft.com/office/drawing/2014/main" id="{85C06C30-247A-4F02-9F19-8A1E1CA4ACE3}"/>
              </a:ext>
            </a:extLst>
          </p:cNvPr>
          <p:cNvSpPr txBox="1"/>
          <p:nvPr/>
        </p:nvSpPr>
        <p:spPr>
          <a:xfrm>
            <a:off x="5791201" y="1200971"/>
            <a:ext cx="6018770" cy="2598981"/>
          </a:xfrm>
          <a:prstGeom prst="rect">
            <a:avLst/>
          </a:prstGeom>
          <a:noFill/>
        </p:spPr>
        <p:txBody>
          <a:bodyPr wrap="square" rtlCol="0">
            <a:spAutoFit/>
          </a:bodyPr>
          <a:lstStyle/>
          <a:p>
            <a:pPr>
              <a:lnSpc>
                <a:spcPct val="130000"/>
              </a:lnSpc>
              <a:spcBef>
                <a:spcPts val="600"/>
              </a:spcBef>
            </a:pPr>
            <a:r>
              <a:rPr lang="en-US" altLang="zh-CN" sz="2400" b="1" dirty="0">
                <a:latin typeface="Times New Roman" panose="02020603050405020304" pitchFamily="18" charset="0"/>
                <a:sym typeface="+mn-lt"/>
              </a:rPr>
              <a:t>21) The dishwasher was invented in 1889.</a:t>
            </a:r>
          </a:p>
          <a:p>
            <a:pPr>
              <a:lnSpc>
                <a:spcPct val="130000"/>
              </a:lnSpc>
              <a:spcBef>
                <a:spcPts val="600"/>
              </a:spcBef>
            </a:pPr>
            <a:r>
              <a:rPr lang="en-US" altLang="zh-CN" sz="2400" b="1" dirty="0">
                <a:latin typeface="Times New Roman" panose="02020603050405020304" pitchFamily="18" charset="0"/>
                <a:sym typeface="+mn-lt"/>
              </a:rPr>
              <a:t>The dishwasher was invented by an Indiana housewife.</a:t>
            </a:r>
          </a:p>
          <a:p>
            <a:pPr>
              <a:lnSpc>
                <a:spcPct val="130000"/>
              </a:lnSpc>
              <a:spcBef>
                <a:spcPts val="600"/>
              </a:spcBef>
            </a:pPr>
            <a:r>
              <a:rPr lang="en-US" altLang="zh-CN" sz="2400" b="1" dirty="0">
                <a:latin typeface="Times New Roman" panose="02020603050405020304" pitchFamily="18" charset="0"/>
                <a:sym typeface="+mn-lt"/>
              </a:rPr>
              <a:t>The fist dishwasher was driven by a steam engine.</a:t>
            </a:r>
          </a:p>
        </p:txBody>
      </p:sp>
      <p:sp>
        <p:nvSpPr>
          <p:cNvPr id="12" name="矩形 11">
            <a:extLst>
              <a:ext uri="{FF2B5EF4-FFF2-40B4-BE49-F238E27FC236}">
                <a16:creationId xmlns:a16="http://schemas.microsoft.com/office/drawing/2014/main" id="{42C090E8-67CA-4B62-A89D-286742903B8A}"/>
              </a:ext>
            </a:extLst>
          </p:cNvPr>
          <p:cNvSpPr/>
          <p:nvPr/>
        </p:nvSpPr>
        <p:spPr>
          <a:xfrm>
            <a:off x="3050892" y="5375599"/>
            <a:ext cx="8922041" cy="954107"/>
          </a:xfrm>
          <a:prstGeom prst="rect">
            <a:avLst/>
          </a:prstGeom>
        </p:spPr>
        <p:txBody>
          <a:bodyPr wrap="square">
            <a:spAutoFit/>
          </a:bodyPr>
          <a:lstStyle/>
          <a:p>
            <a:r>
              <a:rPr lang="en-US" altLang="zh-CN" sz="2800" dirty="0">
                <a:solidFill>
                  <a:srgbClr val="FF0000"/>
                </a:solidFill>
                <a:latin typeface="+mn-ea"/>
              </a:rPr>
              <a:t>21) Invented by an Indiana housewife in 1889, the first dishwasher was driven by a steam engine.</a:t>
            </a:r>
          </a:p>
        </p:txBody>
      </p:sp>
    </p:spTree>
    <p:extLst>
      <p:ext uri="{BB962C8B-B14F-4D97-AF65-F5344CB8AC3E}">
        <p14:creationId xmlns:p14="http://schemas.microsoft.com/office/powerpoint/2010/main" val="23826042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82029" y="1869089"/>
            <a:ext cx="5565621" cy="2598981"/>
          </a:xfrm>
          <a:prstGeom prst="rect">
            <a:avLst/>
          </a:prstGeom>
          <a:noFill/>
        </p:spPr>
        <p:txBody>
          <a:bodyPr wrap="square" rtlCol="0">
            <a:spAutoFit/>
          </a:bodyPr>
          <a:lstStyle/>
          <a:p>
            <a:pPr>
              <a:lnSpc>
                <a:spcPct val="130000"/>
              </a:lnSpc>
              <a:spcBef>
                <a:spcPts val="600"/>
              </a:spcBef>
            </a:pPr>
            <a:r>
              <a:rPr lang="en-US" altLang="zh-CN" sz="2400" b="1" dirty="0">
                <a:latin typeface="Times New Roman" panose="02020603050405020304" pitchFamily="18" charset="0"/>
                <a:sym typeface="+mn-lt"/>
              </a:rPr>
              <a:t>22) I took small sips from a can of Coke.</a:t>
            </a:r>
          </a:p>
          <a:p>
            <a:pPr>
              <a:lnSpc>
                <a:spcPct val="130000"/>
              </a:lnSpc>
              <a:spcBef>
                <a:spcPts val="600"/>
              </a:spcBef>
            </a:pPr>
            <a:r>
              <a:rPr lang="en-US" altLang="zh-CN" sz="2400" b="1" dirty="0">
                <a:latin typeface="Times New Roman" panose="02020603050405020304" pitchFamily="18" charset="0"/>
                <a:sym typeface="+mn-lt"/>
              </a:rPr>
              <a:t>I was sitting on the ground in a shady corner.</a:t>
            </a:r>
          </a:p>
          <a:p>
            <a:pPr>
              <a:lnSpc>
                <a:spcPct val="130000"/>
              </a:lnSpc>
              <a:spcBef>
                <a:spcPts val="600"/>
              </a:spcBef>
            </a:pPr>
            <a:r>
              <a:rPr lang="en-US" altLang="zh-CN" sz="2400" b="1" dirty="0">
                <a:latin typeface="Times New Roman" panose="02020603050405020304" pitchFamily="18" charset="0"/>
                <a:sym typeface="+mn-lt"/>
              </a:rPr>
              <a:t>I was sitting with my back against the wall.</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7" name="矩形 6">
            <a:extLst>
              <a:ext uri="{FF2B5EF4-FFF2-40B4-BE49-F238E27FC236}">
                <a16:creationId xmlns:a16="http://schemas.microsoft.com/office/drawing/2014/main" id="{70DE0A74-CEB5-49A9-A391-1453C41C994C}"/>
              </a:ext>
            </a:extLst>
          </p:cNvPr>
          <p:cNvSpPr/>
          <p:nvPr/>
        </p:nvSpPr>
        <p:spPr>
          <a:xfrm>
            <a:off x="205099" y="4391126"/>
            <a:ext cx="10452741" cy="830997"/>
          </a:xfrm>
          <a:prstGeom prst="rect">
            <a:avLst/>
          </a:prstGeom>
        </p:spPr>
        <p:txBody>
          <a:bodyPr wrap="square">
            <a:spAutoFit/>
          </a:bodyPr>
          <a:lstStyle/>
          <a:p>
            <a:r>
              <a:rPr lang="en-US" altLang="zh-CN" sz="2400" dirty="0">
                <a:solidFill>
                  <a:srgbClr val="FF0000"/>
                </a:solidFill>
                <a:latin typeface="+mn-ea"/>
              </a:rPr>
              <a:t>22) Sitting on the ground in a shady corner with my back against the wall, I took small sips from a can of Coke.</a:t>
            </a:r>
          </a:p>
        </p:txBody>
      </p:sp>
      <p:sp>
        <p:nvSpPr>
          <p:cNvPr id="2" name="矩形 1">
            <a:extLst>
              <a:ext uri="{FF2B5EF4-FFF2-40B4-BE49-F238E27FC236}">
                <a16:creationId xmlns:a16="http://schemas.microsoft.com/office/drawing/2014/main" id="{6ED32E04-4224-4990-8D92-B6A3B7417F2C}"/>
              </a:ext>
            </a:extLst>
          </p:cNvPr>
          <p:cNvSpPr/>
          <p:nvPr/>
        </p:nvSpPr>
        <p:spPr>
          <a:xfrm>
            <a:off x="521160" y="1047326"/>
            <a:ext cx="1888659" cy="523220"/>
          </a:xfrm>
          <a:prstGeom prst="rect">
            <a:avLst/>
          </a:prstGeom>
        </p:spPr>
        <p:txBody>
          <a:bodyPr wrap="none">
            <a:spAutoFit/>
          </a:bodyPr>
          <a:lstStyle/>
          <a:p>
            <a:r>
              <a:rPr lang="en-US" altLang="zh-CN" sz="2800" dirty="0">
                <a:solidFill>
                  <a:srgbClr val="00749F"/>
                </a:solidFill>
                <a:latin typeface="Times New Roman" panose="02020603050405020304" pitchFamily="18" charset="0"/>
                <a:cs typeface="+mn-ea"/>
                <a:sym typeface="+mn-lt"/>
              </a:rPr>
              <a:t>Questions 2</a:t>
            </a:r>
            <a:endParaRPr lang="zh-CN" altLang="en-US" dirty="0"/>
          </a:p>
        </p:txBody>
      </p:sp>
      <p:sp>
        <p:nvSpPr>
          <p:cNvPr id="11" name="文本框 10">
            <a:extLst>
              <a:ext uri="{FF2B5EF4-FFF2-40B4-BE49-F238E27FC236}">
                <a16:creationId xmlns:a16="http://schemas.microsoft.com/office/drawing/2014/main" id="{85C06C30-247A-4F02-9F19-8A1E1CA4ACE3}"/>
              </a:ext>
            </a:extLst>
          </p:cNvPr>
          <p:cNvSpPr txBox="1"/>
          <p:nvPr/>
        </p:nvSpPr>
        <p:spPr>
          <a:xfrm>
            <a:off x="6244350" y="1869089"/>
            <a:ext cx="5358370" cy="2522037"/>
          </a:xfrm>
          <a:prstGeom prst="rect">
            <a:avLst/>
          </a:prstGeom>
          <a:noFill/>
        </p:spPr>
        <p:txBody>
          <a:bodyPr wrap="square" rtlCol="0">
            <a:spAutoFit/>
          </a:bodyPr>
          <a:lstStyle/>
          <a:p>
            <a:pPr>
              <a:lnSpc>
                <a:spcPct val="130000"/>
              </a:lnSpc>
              <a:spcBef>
                <a:spcPts val="600"/>
              </a:spcBef>
            </a:pPr>
            <a:r>
              <a:rPr lang="en-US" altLang="zh-CN" sz="2400" b="1" dirty="0">
                <a:latin typeface="Times New Roman" panose="02020603050405020304" pitchFamily="18" charset="0"/>
                <a:sym typeface="+mn-lt"/>
              </a:rPr>
              <a:t>23) How does cross-country skiing differ most fundamentally from downhill skiing?</a:t>
            </a:r>
          </a:p>
          <a:p>
            <a:pPr>
              <a:lnSpc>
                <a:spcPct val="130000"/>
              </a:lnSpc>
              <a:spcBef>
                <a:spcPts val="600"/>
              </a:spcBef>
            </a:pPr>
            <a:r>
              <a:rPr lang="en-US" altLang="zh-CN" sz="2400" b="1" dirty="0">
                <a:latin typeface="Times New Roman" panose="02020603050405020304" pitchFamily="18" charset="0"/>
                <a:sym typeface="+mn-lt"/>
              </a:rPr>
              <a:t>It differs in the way you get yourself uphill.</a:t>
            </a:r>
          </a:p>
        </p:txBody>
      </p:sp>
      <p:sp>
        <p:nvSpPr>
          <p:cNvPr id="12" name="矩形 11">
            <a:extLst>
              <a:ext uri="{FF2B5EF4-FFF2-40B4-BE49-F238E27FC236}">
                <a16:creationId xmlns:a16="http://schemas.microsoft.com/office/drawing/2014/main" id="{42C090E8-67CA-4B62-A89D-286742903B8A}"/>
              </a:ext>
            </a:extLst>
          </p:cNvPr>
          <p:cNvSpPr/>
          <p:nvPr/>
        </p:nvSpPr>
        <p:spPr>
          <a:xfrm>
            <a:off x="3072418" y="5218303"/>
            <a:ext cx="8966731" cy="1200329"/>
          </a:xfrm>
          <a:prstGeom prst="rect">
            <a:avLst/>
          </a:prstGeom>
        </p:spPr>
        <p:txBody>
          <a:bodyPr wrap="square">
            <a:spAutoFit/>
          </a:bodyPr>
          <a:lstStyle/>
          <a:p>
            <a:r>
              <a:rPr lang="en-US" altLang="zh-CN" sz="2400" dirty="0">
                <a:solidFill>
                  <a:srgbClr val="FF0000"/>
                </a:solidFill>
                <a:latin typeface="+mn-ea"/>
              </a:rPr>
              <a:t>23) Where cross-country skiing differs most fundamentally from downhill skiing is in the way you get yourself uphill.</a:t>
            </a:r>
          </a:p>
        </p:txBody>
      </p:sp>
    </p:spTree>
    <p:extLst>
      <p:ext uri="{BB962C8B-B14F-4D97-AF65-F5344CB8AC3E}">
        <p14:creationId xmlns:p14="http://schemas.microsoft.com/office/powerpoint/2010/main" val="27247851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73516" y="1472293"/>
            <a:ext cx="4096656" cy="3913414"/>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pic>
        <p:nvPicPr>
          <p:cNvPr id="3" name="图片 2"/>
          <p:cNvPicPr>
            <a:picLocks noChangeAspect="1"/>
          </p:cNvPicPr>
          <p:nvPr/>
        </p:nvPicPr>
        <p:blipFill>
          <a:blip r:embed="rId3"/>
          <a:stretch>
            <a:fillRect/>
          </a:stretch>
        </p:blipFill>
        <p:spPr>
          <a:xfrm>
            <a:off x="4570187" y="294821"/>
            <a:ext cx="2107503" cy="2354943"/>
          </a:xfrm>
          <a:prstGeom prst="rect">
            <a:avLst/>
          </a:prstGeom>
        </p:spPr>
      </p:pic>
      <p:pic>
        <p:nvPicPr>
          <p:cNvPr id="4" name="图片 3"/>
          <p:cNvPicPr>
            <a:picLocks noChangeAspect="1"/>
          </p:cNvPicPr>
          <p:nvPr/>
        </p:nvPicPr>
        <p:blipFill>
          <a:blip r:embed="rId3"/>
          <a:stretch>
            <a:fillRect/>
          </a:stretch>
        </p:blipFill>
        <p:spPr>
          <a:xfrm>
            <a:off x="1406073" y="4503057"/>
            <a:ext cx="2107503" cy="2354943"/>
          </a:xfrm>
          <a:prstGeom prst="rect">
            <a:avLst/>
          </a:prstGeom>
        </p:spPr>
      </p:pic>
      <p:sp>
        <p:nvSpPr>
          <p:cNvPr id="5" name="文本框 5"/>
          <p:cNvSpPr txBox="1">
            <a:spLocks noChangeArrowheads="1"/>
          </p:cNvSpPr>
          <p:nvPr/>
        </p:nvSpPr>
        <p:spPr bwMode="auto">
          <a:xfrm>
            <a:off x="6250787" y="2638115"/>
            <a:ext cx="59412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3600" b="1" dirty="0">
                <a:solidFill>
                  <a:srgbClr val="00749F"/>
                </a:solidFill>
                <a:latin typeface="Times New Roman" panose="02020603050405020304" pitchFamily="18" charset="0"/>
                <a:ea typeface="+mn-ea"/>
                <a:cs typeface="+mn-ea"/>
                <a:sym typeface="+mn-lt"/>
              </a:rPr>
              <a:t>造句的常见错误</a:t>
            </a:r>
          </a:p>
        </p:txBody>
      </p:sp>
      <p:sp>
        <p:nvSpPr>
          <p:cNvPr id="6" name="文本框 6"/>
          <p:cNvSpPr txBox="1">
            <a:spLocks noChangeArrowheads="1"/>
          </p:cNvSpPr>
          <p:nvPr/>
        </p:nvSpPr>
        <p:spPr bwMode="auto">
          <a:xfrm>
            <a:off x="7423184" y="3733277"/>
            <a:ext cx="39351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lvl="0" fontAlgn="base">
              <a:spcBef>
                <a:spcPct val="0"/>
              </a:spcBef>
              <a:spcAft>
                <a:spcPct val="0"/>
              </a:spcAft>
              <a:defRPr/>
            </a:pPr>
            <a:r>
              <a:rPr lang="en-US" altLang="zh-CN" sz="3200" dirty="0">
                <a:solidFill>
                  <a:srgbClr val="00749F"/>
                </a:solidFill>
                <a:latin typeface="Times New Roman" panose="02020603050405020304" pitchFamily="18" charset="0"/>
                <a:cs typeface="Times New Roman" panose="02020603050405020304" pitchFamily="18" charset="0"/>
                <a:sym typeface="+mn-lt"/>
              </a:rPr>
              <a:t>Common</a:t>
            </a:r>
            <a:r>
              <a:rPr lang="zh-CN" altLang="en-US" sz="3200" dirty="0">
                <a:solidFill>
                  <a:srgbClr val="00749F"/>
                </a:solidFill>
                <a:latin typeface="Times New Roman" panose="02020603050405020304" pitchFamily="18" charset="0"/>
                <a:cs typeface="Times New Roman" panose="02020603050405020304" pitchFamily="18" charset="0"/>
                <a:sym typeface="+mn-lt"/>
              </a:rPr>
              <a:t> </a:t>
            </a:r>
            <a:r>
              <a:rPr lang="en-US" altLang="zh-CN" sz="3200" dirty="0">
                <a:solidFill>
                  <a:srgbClr val="00749F"/>
                </a:solidFill>
                <a:latin typeface="Times New Roman" panose="02020603050405020304" pitchFamily="18" charset="0"/>
                <a:cs typeface="Times New Roman" panose="02020603050405020304" pitchFamily="18" charset="0"/>
                <a:sym typeface="+mn-lt"/>
              </a:rPr>
              <a:t>Mistakes in Writing  Sentences</a:t>
            </a:r>
          </a:p>
        </p:txBody>
      </p:sp>
      <p:sp>
        <p:nvSpPr>
          <p:cNvPr id="9" name="文本框 8"/>
          <p:cNvSpPr txBox="1"/>
          <p:nvPr/>
        </p:nvSpPr>
        <p:spPr>
          <a:xfrm>
            <a:off x="2717262" y="2536508"/>
            <a:ext cx="4162176" cy="1391728"/>
          </a:xfrm>
          <a:prstGeom prst="rect">
            <a:avLst/>
          </a:prstGeom>
          <a:noFill/>
        </p:spPr>
        <p:txBody>
          <a:bodyPr wrap="square" rtlCol="0">
            <a:spAutoFit/>
          </a:bodyPr>
          <a:lstStyle/>
          <a:p>
            <a:pPr>
              <a:lnSpc>
                <a:spcPct val="130000"/>
              </a:lnSpc>
              <a:spcBef>
                <a:spcPts val="600"/>
              </a:spcBef>
            </a:pPr>
            <a:r>
              <a:rPr lang="zh-CN" altLang="en-US" sz="7200" kern="0" dirty="0">
                <a:solidFill>
                  <a:srgbClr val="00749F"/>
                </a:solidFill>
                <a:latin typeface="Times New Roman" panose="02020603050405020304" pitchFamily="18" charset="0"/>
                <a:cs typeface="+mn-ea"/>
                <a:sym typeface="+mn-lt"/>
              </a:rPr>
              <a:t>第</a:t>
            </a:r>
            <a:r>
              <a:rPr lang="en-US" altLang="zh-CN" sz="7200" kern="0" dirty="0">
                <a:solidFill>
                  <a:srgbClr val="00749F"/>
                </a:solidFill>
                <a:latin typeface="Times New Roman" panose="02020603050405020304" pitchFamily="18" charset="0"/>
                <a:cs typeface="+mn-ea"/>
                <a:sym typeface="+mn-lt"/>
              </a:rPr>
              <a:t>4</a:t>
            </a:r>
            <a:r>
              <a:rPr lang="zh-CN" altLang="en-US" sz="7200" kern="0" dirty="0">
                <a:solidFill>
                  <a:srgbClr val="00749F"/>
                </a:solidFill>
                <a:latin typeface="Times New Roman" panose="02020603050405020304" pitchFamily="18" charset="0"/>
                <a:cs typeface="+mn-ea"/>
                <a:sym typeface="+mn-lt"/>
              </a:rPr>
              <a:t>节</a:t>
            </a:r>
          </a:p>
        </p:txBody>
      </p:sp>
      <p:sp>
        <p:nvSpPr>
          <p:cNvPr id="10" name="动作按钮: 后退或前一项 9">
            <a:hlinkClick r:id="rId4" action="ppaction://hlinksldjump" highlightClick="1"/>
          </p:cNvPr>
          <p:cNvSpPr/>
          <p:nvPr/>
        </p:nvSpPr>
        <p:spPr>
          <a:xfrm>
            <a:off x="266218" y="5428527"/>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82660893"/>
      </p:ext>
    </p:extLst>
  </p:cSld>
  <p:clrMapOvr>
    <a:masterClrMapping/>
  </p:clrMapOvr>
  <p:transition spd="slow">
    <p:push dir="u"/>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stretch>
            <a:fillRect/>
          </a:stretch>
        </p:blipFill>
        <p:spPr>
          <a:xfrm>
            <a:off x="-1092546" y="3490300"/>
            <a:ext cx="2352675" cy="3114675"/>
          </a:xfrm>
          <a:prstGeom prst="rect">
            <a:avLst/>
          </a:prstGeom>
        </p:spPr>
      </p:pic>
      <p:pic>
        <p:nvPicPr>
          <p:cNvPr id="16" name="图片 15"/>
          <p:cNvPicPr>
            <a:picLocks noChangeAspect="1"/>
          </p:cNvPicPr>
          <p:nvPr/>
        </p:nvPicPr>
        <p:blipFill>
          <a:blip r:embed="rId4"/>
          <a:stretch>
            <a:fillRect/>
          </a:stretch>
        </p:blipFill>
        <p:spPr>
          <a:xfrm>
            <a:off x="-1352412" y="66749"/>
            <a:ext cx="3690097" cy="3606800"/>
          </a:xfrm>
          <a:prstGeom prst="rect">
            <a:avLst/>
          </a:prstGeom>
        </p:spPr>
      </p:pic>
      <p:pic>
        <p:nvPicPr>
          <p:cNvPr id="17" name="图片 16"/>
          <p:cNvPicPr>
            <a:picLocks noChangeAspect="1"/>
          </p:cNvPicPr>
          <p:nvPr/>
        </p:nvPicPr>
        <p:blipFill>
          <a:blip r:embed="rId5"/>
          <a:stretch>
            <a:fillRect/>
          </a:stretch>
        </p:blipFill>
        <p:spPr>
          <a:xfrm>
            <a:off x="9267825" y="-694347"/>
            <a:ext cx="3690097" cy="4123347"/>
          </a:xfrm>
          <a:prstGeom prst="rect">
            <a:avLst/>
          </a:prstGeom>
        </p:spPr>
      </p:pic>
      <p:pic>
        <p:nvPicPr>
          <p:cNvPr id="18" name="图片 17"/>
          <p:cNvPicPr>
            <a:picLocks noChangeAspect="1"/>
          </p:cNvPicPr>
          <p:nvPr/>
        </p:nvPicPr>
        <p:blipFill>
          <a:blip r:embed="rId5"/>
          <a:stretch>
            <a:fillRect/>
          </a:stretch>
        </p:blipFill>
        <p:spPr>
          <a:xfrm>
            <a:off x="10039849" y="2978215"/>
            <a:ext cx="3690097" cy="4123347"/>
          </a:xfrm>
          <a:prstGeom prst="rect">
            <a:avLst/>
          </a:prstGeom>
        </p:spPr>
      </p:pic>
      <p:sp>
        <p:nvSpPr>
          <p:cNvPr id="32" name="矩形 31"/>
          <p:cNvSpPr/>
          <p:nvPr/>
        </p:nvSpPr>
        <p:spPr>
          <a:xfrm>
            <a:off x="1447801" y="1104900"/>
            <a:ext cx="9182100" cy="5285740"/>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sp>
        <p:nvSpPr>
          <p:cNvPr id="33" name="文本框 32"/>
          <p:cNvSpPr txBox="1"/>
          <p:nvPr/>
        </p:nvSpPr>
        <p:spPr>
          <a:xfrm>
            <a:off x="5101128" y="174076"/>
            <a:ext cx="1338072" cy="812530"/>
          </a:xfrm>
          <a:prstGeom prst="rect">
            <a:avLst/>
          </a:prstGeom>
          <a:noFill/>
        </p:spPr>
        <p:txBody>
          <a:bodyPr wrap="square" rtlCol="0">
            <a:spAutoFit/>
          </a:bodyPr>
          <a:lstStyle/>
          <a:p>
            <a:pPr>
              <a:lnSpc>
                <a:spcPct val="130000"/>
              </a:lnSpc>
              <a:spcBef>
                <a:spcPts val="600"/>
              </a:spcBef>
            </a:pPr>
            <a:r>
              <a:rPr lang="zh-CN" altLang="en-US" sz="3600" kern="0" dirty="0">
                <a:solidFill>
                  <a:srgbClr val="00749F"/>
                </a:solidFill>
                <a:latin typeface="Times New Roman" panose="02020603050405020304" pitchFamily="18" charset="0"/>
                <a:cs typeface="+mn-ea"/>
                <a:sym typeface="+mn-lt"/>
              </a:rPr>
              <a:t>目录</a:t>
            </a:r>
          </a:p>
        </p:txBody>
      </p:sp>
      <p:sp>
        <p:nvSpPr>
          <p:cNvPr id="34" name="文本框 33"/>
          <p:cNvSpPr txBox="1"/>
          <p:nvPr/>
        </p:nvSpPr>
        <p:spPr>
          <a:xfrm>
            <a:off x="6222437" y="366978"/>
            <a:ext cx="2262724" cy="524567"/>
          </a:xfrm>
          <a:prstGeom prst="rect">
            <a:avLst/>
          </a:prstGeom>
          <a:noFill/>
        </p:spPr>
        <p:txBody>
          <a:bodyPr wrap="square" rtlCol="0">
            <a:spAutoFit/>
          </a:bodyPr>
          <a:lstStyle/>
          <a:p>
            <a:pPr>
              <a:lnSpc>
                <a:spcPct val="130000"/>
              </a:lnSpc>
              <a:spcBef>
                <a:spcPts val="600"/>
              </a:spcBef>
            </a:pPr>
            <a:r>
              <a:rPr lang="en-US" altLang="zh-CN" sz="2400" kern="0" dirty="0">
                <a:solidFill>
                  <a:srgbClr val="00749F"/>
                </a:solidFill>
                <a:latin typeface="Times New Roman" panose="02020603050405020304" pitchFamily="18" charset="0"/>
                <a:cs typeface="+mn-ea"/>
                <a:sym typeface="+mn-lt"/>
              </a:rPr>
              <a:t>CONTENT</a:t>
            </a:r>
            <a:endParaRPr lang="zh-CN" altLang="en-US" sz="2400" kern="0" dirty="0">
              <a:solidFill>
                <a:srgbClr val="00749F"/>
              </a:solidFill>
              <a:latin typeface="Times New Roman" panose="02020603050405020304" pitchFamily="18" charset="0"/>
              <a:cs typeface="+mn-ea"/>
              <a:sym typeface="+mn-lt"/>
            </a:endParaRPr>
          </a:p>
        </p:txBody>
      </p:sp>
      <p:grpSp>
        <p:nvGrpSpPr>
          <p:cNvPr id="6" name="组合 5">
            <a:extLst>
              <a:ext uri="{FF2B5EF4-FFF2-40B4-BE49-F238E27FC236}">
                <a16:creationId xmlns:a16="http://schemas.microsoft.com/office/drawing/2014/main" id="{D0207112-96A4-46D2-8659-CBB7018D64D5}"/>
              </a:ext>
            </a:extLst>
          </p:cNvPr>
          <p:cNvGrpSpPr/>
          <p:nvPr/>
        </p:nvGrpSpPr>
        <p:grpSpPr>
          <a:xfrm>
            <a:off x="2573403" y="1079411"/>
            <a:ext cx="7309048" cy="1301070"/>
            <a:chOff x="2277191" y="2390375"/>
            <a:chExt cx="2000136" cy="647599"/>
          </a:xfrm>
          <a:noFill/>
        </p:grpSpPr>
        <p:sp>
          <p:nvSpPr>
            <p:cNvPr id="2" name="圆角矩形 1"/>
            <p:cNvSpPr/>
            <p:nvPr/>
          </p:nvSpPr>
          <p:spPr>
            <a:xfrm>
              <a:off x="2277191" y="2390375"/>
              <a:ext cx="1885508"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2461600" y="2396092"/>
              <a:ext cx="1815727" cy="641882"/>
            </a:xfrm>
            <a:prstGeom prst="rect">
              <a:avLst/>
            </a:prstGeom>
            <a:grp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hlinkClick r:id="rId6" action="ppaction://hlinksldjump">
                    <a:extLst>
                      <a:ext uri="{A12FA001-AC4F-418D-AE19-62706E023703}">
                        <ahyp:hlinkClr xmlns:ahyp="http://schemas.microsoft.com/office/drawing/2018/hyperlinkcolor" xmlns="" val="tx"/>
                      </a:ext>
                    </a:extLst>
                  </a:hlinkClick>
                </a:rPr>
                <a:t>4.1      </a:t>
              </a:r>
              <a:r>
                <a:rPr lang="zh-CN" altLang="en-US" sz="2800" dirty="0">
                  <a:solidFill>
                    <a:schemeClr val="bg1"/>
                  </a:solidFill>
                  <a:latin typeface="Times New Roman" panose="02020603050405020304" pitchFamily="18" charset="0"/>
                  <a:cs typeface="+mn-ea"/>
                  <a:sym typeface="+mn-lt"/>
                  <a:hlinkClick r:id="rId6" action="ppaction://hlinksldjump">
                    <a:extLst>
                      <a:ext uri="{A12FA001-AC4F-418D-AE19-62706E023703}">
                        <ahyp:hlinkClr xmlns:ahyp="http://schemas.microsoft.com/office/drawing/2018/hyperlinkcolor" xmlns="" val="tx"/>
                      </a:ext>
                    </a:extLst>
                  </a:hlinkClick>
                </a:rPr>
                <a:t>句子结构不完整</a:t>
              </a:r>
              <a:endParaRPr lang="en-US" altLang="zh-CN" sz="2800" dirty="0">
                <a:solidFill>
                  <a:schemeClr val="bg1"/>
                </a:solidFill>
                <a:latin typeface="Times New Roman" panose="02020603050405020304" pitchFamily="18" charset="0"/>
                <a:cs typeface="+mn-ea"/>
                <a:sym typeface="+mn-lt"/>
              </a:endParaRPr>
            </a:p>
            <a:p>
              <a:pPr>
                <a:lnSpc>
                  <a:spcPct val="130000"/>
                </a:lnSpc>
                <a:spcBef>
                  <a:spcPts val="600"/>
                </a:spcBef>
              </a:pPr>
              <a:r>
                <a:rPr lang="en-US" altLang="zh-CN" sz="2800" dirty="0">
                  <a:solidFill>
                    <a:srgbClr val="00749F"/>
                  </a:solidFill>
                  <a:latin typeface="Times New Roman" panose="02020603050405020304" pitchFamily="18" charset="0"/>
                  <a:cs typeface="+mn-ea"/>
                  <a:sym typeface="+mn-lt"/>
                </a:rPr>
                <a:t>Incomplete Sentence </a:t>
              </a:r>
              <a:r>
                <a:rPr lang="en-US" altLang="zh-CN" sz="2800" dirty="0" smtClean="0">
                  <a:solidFill>
                    <a:srgbClr val="00749F"/>
                  </a:solidFill>
                  <a:latin typeface="Times New Roman" panose="02020603050405020304" pitchFamily="18" charset="0"/>
                  <a:cs typeface="+mn-ea"/>
                  <a:sym typeface="+mn-lt"/>
                </a:rPr>
                <a:t>Structures</a:t>
              </a:r>
              <a:endParaRPr lang="zh-CN" altLang="en-US" sz="2800" dirty="0">
                <a:solidFill>
                  <a:srgbClr val="00749F"/>
                </a:solidFill>
                <a:latin typeface="Times New Roman" panose="02020603050405020304" pitchFamily="18" charset="0"/>
                <a:cs typeface="+mn-ea"/>
                <a:sym typeface="+mn-lt"/>
              </a:endParaRPr>
            </a:p>
          </p:txBody>
        </p:sp>
      </p:grpSp>
      <p:grpSp>
        <p:nvGrpSpPr>
          <p:cNvPr id="52" name="组合 51">
            <a:extLst>
              <a:ext uri="{FF2B5EF4-FFF2-40B4-BE49-F238E27FC236}">
                <a16:creationId xmlns:a16="http://schemas.microsoft.com/office/drawing/2014/main" id="{0C5B98CC-033B-4063-B430-BB8873A29092}"/>
              </a:ext>
            </a:extLst>
          </p:cNvPr>
          <p:cNvGrpSpPr/>
          <p:nvPr/>
        </p:nvGrpSpPr>
        <p:grpSpPr>
          <a:xfrm>
            <a:off x="2573403" y="5580368"/>
            <a:ext cx="9501057" cy="666714"/>
            <a:chOff x="2277191" y="2390375"/>
            <a:chExt cx="2590234" cy="587840"/>
          </a:xfrm>
          <a:noFill/>
        </p:grpSpPr>
        <p:sp>
          <p:nvSpPr>
            <p:cNvPr id="53" name="圆角矩形 1">
              <a:extLst>
                <a:ext uri="{FF2B5EF4-FFF2-40B4-BE49-F238E27FC236}">
                  <a16:creationId xmlns:a16="http://schemas.microsoft.com/office/drawing/2014/main" id="{E929EF67-D258-4757-9EA8-03695F9BB8B9}"/>
                </a:ext>
              </a:extLst>
            </p:cNvPr>
            <p:cNvSpPr/>
            <p:nvPr/>
          </p:nvSpPr>
          <p:spPr>
            <a:xfrm>
              <a:off x="2277191" y="2390375"/>
              <a:ext cx="1885508"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54" name="文本框 53">
              <a:extLst>
                <a:ext uri="{FF2B5EF4-FFF2-40B4-BE49-F238E27FC236}">
                  <a16:creationId xmlns:a16="http://schemas.microsoft.com/office/drawing/2014/main" id="{A1C71398-ED91-485D-A2D9-48C93CEED616}"/>
                </a:ext>
              </a:extLst>
            </p:cNvPr>
            <p:cNvSpPr txBox="1"/>
            <p:nvPr/>
          </p:nvSpPr>
          <p:spPr>
            <a:xfrm>
              <a:off x="3051698" y="2390375"/>
              <a:ext cx="1815727" cy="525998"/>
            </a:xfrm>
            <a:prstGeom prst="rect">
              <a:avLst/>
            </a:prstGeom>
            <a:grp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hlinkClick r:id="rId7" action="ppaction://hlinksldjump">
                    <a:extLst>
                      <a:ext uri="{A12FA001-AC4F-418D-AE19-62706E023703}">
                        <ahyp:hlinkClr xmlns:ahyp="http://schemas.microsoft.com/office/drawing/2018/hyperlinkcolor" xmlns="" val="tx"/>
                      </a:ext>
                    </a:extLst>
                  </a:hlinkClick>
                </a:rPr>
                <a:t>Exercise</a:t>
              </a:r>
              <a:endParaRPr lang="zh-CN" altLang="en-US" sz="2800" dirty="0">
                <a:solidFill>
                  <a:schemeClr val="bg1"/>
                </a:solidFill>
                <a:latin typeface="Times New Roman" panose="02020603050405020304" pitchFamily="18" charset="0"/>
                <a:cs typeface="+mn-ea"/>
                <a:sym typeface="+mn-lt"/>
              </a:endParaRPr>
            </a:p>
          </p:txBody>
        </p:sp>
      </p:grpSp>
      <p:grpSp>
        <p:nvGrpSpPr>
          <p:cNvPr id="21" name="组合 20">
            <a:extLst>
              <a:ext uri="{FF2B5EF4-FFF2-40B4-BE49-F238E27FC236}">
                <a16:creationId xmlns:a16="http://schemas.microsoft.com/office/drawing/2014/main" id="{08CE7EFB-4636-47DC-A8A7-B493EECBDC10}"/>
              </a:ext>
            </a:extLst>
          </p:cNvPr>
          <p:cNvGrpSpPr/>
          <p:nvPr/>
        </p:nvGrpSpPr>
        <p:grpSpPr>
          <a:xfrm>
            <a:off x="2594034" y="2262244"/>
            <a:ext cx="8072459" cy="1289584"/>
            <a:chOff x="2230693" y="2946976"/>
            <a:chExt cx="2175749" cy="640612"/>
          </a:xfrm>
          <a:noFill/>
        </p:grpSpPr>
        <p:sp>
          <p:nvSpPr>
            <p:cNvPr id="22" name="圆角矩形 1">
              <a:extLst>
                <a:ext uri="{FF2B5EF4-FFF2-40B4-BE49-F238E27FC236}">
                  <a16:creationId xmlns:a16="http://schemas.microsoft.com/office/drawing/2014/main" id="{BB1EFDAD-577C-4E64-A224-AA4AC431BE85}"/>
                </a:ext>
              </a:extLst>
            </p:cNvPr>
            <p:cNvSpPr/>
            <p:nvPr/>
          </p:nvSpPr>
          <p:spPr>
            <a:xfrm>
              <a:off x="2230693" y="2948824"/>
              <a:ext cx="1885508"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23" name="文本框 22">
              <a:extLst>
                <a:ext uri="{FF2B5EF4-FFF2-40B4-BE49-F238E27FC236}">
                  <a16:creationId xmlns:a16="http://schemas.microsoft.com/office/drawing/2014/main" id="{B2420F34-3D6C-4F76-B4F3-38B8EEA622A5}"/>
                </a:ext>
              </a:extLst>
            </p:cNvPr>
            <p:cNvSpPr txBox="1"/>
            <p:nvPr/>
          </p:nvSpPr>
          <p:spPr>
            <a:xfrm>
              <a:off x="2406762" y="2946976"/>
              <a:ext cx="1999680" cy="640612"/>
            </a:xfrm>
            <a:prstGeom prst="rect">
              <a:avLst/>
            </a:prstGeom>
            <a:grp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hlinkClick r:id="rId8" action="ppaction://hlinksldjump">
                    <a:extLst>
                      <a:ext uri="{A12FA001-AC4F-418D-AE19-62706E023703}">
                        <ahyp:hlinkClr xmlns:ahyp="http://schemas.microsoft.com/office/drawing/2018/hyperlinkcolor" xmlns="" val="tx"/>
                      </a:ext>
                    </a:extLst>
                  </a:hlinkClick>
                </a:rPr>
                <a:t>4.2      </a:t>
              </a:r>
              <a:r>
                <a:rPr lang="zh-CN" altLang="en-US" sz="2800" dirty="0">
                  <a:solidFill>
                    <a:schemeClr val="bg1"/>
                  </a:solidFill>
                  <a:latin typeface="Times New Roman" panose="02020603050405020304" pitchFamily="18" charset="0"/>
                  <a:cs typeface="+mn-ea"/>
                  <a:sym typeface="+mn-lt"/>
                  <a:hlinkClick r:id="rId8" action="ppaction://hlinksldjump">
                    <a:extLst>
                      <a:ext uri="{A12FA001-AC4F-418D-AE19-62706E023703}">
                        <ahyp:hlinkClr xmlns:ahyp="http://schemas.microsoft.com/office/drawing/2018/hyperlinkcolor" xmlns="" val="tx"/>
                      </a:ext>
                    </a:extLst>
                  </a:hlinkClick>
                </a:rPr>
                <a:t>谓语动词与非谓语动词不分  </a:t>
              </a:r>
              <a:endParaRPr lang="en-US" altLang="zh-CN" sz="2800" dirty="0">
                <a:solidFill>
                  <a:schemeClr val="bg1"/>
                </a:solidFill>
                <a:latin typeface="Times New Roman" panose="02020603050405020304" pitchFamily="18" charset="0"/>
                <a:cs typeface="+mn-ea"/>
                <a:sym typeface="+mn-lt"/>
                <a:hlinkClick r:id="rId9" action="ppaction://hlinksldjump">
                  <a:extLst>
                    <a:ext uri="{A12FA001-AC4F-418D-AE19-62706E023703}">
                      <ahyp:hlinkClr xmlns:ahyp="http://schemas.microsoft.com/office/drawing/2018/hyperlinkcolor" xmlns="" val="tx"/>
                    </a:ext>
                  </a:extLst>
                </a:hlinkClick>
              </a:endParaRPr>
            </a:p>
            <a:p>
              <a:pPr>
                <a:lnSpc>
                  <a:spcPct val="130000"/>
                </a:lnSpc>
                <a:spcBef>
                  <a:spcPts val="600"/>
                </a:spcBef>
              </a:pPr>
              <a:r>
                <a:rPr lang="en-US" altLang="zh-CN" sz="2800" dirty="0">
                  <a:solidFill>
                    <a:srgbClr val="00749F"/>
                  </a:solidFill>
                  <a:latin typeface="Times New Roman" panose="02020603050405020304" pitchFamily="18" charset="0"/>
                  <a:cs typeface="+mn-ea"/>
                  <a:sym typeface="+mn-lt"/>
                </a:rPr>
                <a:t>Confusion of Predicates and Non-predicates</a:t>
              </a:r>
              <a:endParaRPr lang="zh-CN" altLang="en-US" sz="2800" dirty="0">
                <a:solidFill>
                  <a:srgbClr val="00749F"/>
                </a:solidFill>
                <a:latin typeface="Times New Roman" panose="02020603050405020304" pitchFamily="18" charset="0"/>
                <a:cs typeface="+mn-ea"/>
                <a:sym typeface="+mn-lt"/>
              </a:endParaRPr>
            </a:p>
          </p:txBody>
        </p:sp>
      </p:grpSp>
      <p:sp>
        <p:nvSpPr>
          <p:cNvPr id="24" name="圆角矩形 1">
            <a:extLst>
              <a:ext uri="{FF2B5EF4-FFF2-40B4-BE49-F238E27FC236}">
                <a16:creationId xmlns:a16="http://schemas.microsoft.com/office/drawing/2014/main" id="{151EA116-EE4C-4847-9612-0686B7127E4A}"/>
              </a:ext>
            </a:extLst>
          </p:cNvPr>
          <p:cNvSpPr/>
          <p:nvPr/>
        </p:nvSpPr>
        <p:spPr>
          <a:xfrm>
            <a:off x="2594034" y="3468832"/>
            <a:ext cx="6862913" cy="98017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25" name="文本框 24">
            <a:extLst>
              <a:ext uri="{FF2B5EF4-FFF2-40B4-BE49-F238E27FC236}">
                <a16:creationId xmlns:a16="http://schemas.microsoft.com/office/drawing/2014/main" id="{131D0A9E-456F-4859-B8D8-1489BAC28F4E}"/>
              </a:ext>
            </a:extLst>
          </p:cNvPr>
          <p:cNvSpPr txBox="1"/>
          <p:nvPr/>
        </p:nvSpPr>
        <p:spPr>
          <a:xfrm>
            <a:off x="3247284" y="3340516"/>
            <a:ext cx="8052624" cy="1289584"/>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hlinkClick r:id="rId10" action="ppaction://hlinksldjump">
                  <a:extLst>
                    <a:ext uri="{A12FA001-AC4F-418D-AE19-62706E023703}">
                      <ahyp:hlinkClr xmlns:ahyp="http://schemas.microsoft.com/office/drawing/2018/hyperlinkcolor" xmlns="" val="tx"/>
                    </a:ext>
                  </a:extLst>
                </a:hlinkClick>
              </a:rPr>
              <a:t>4.3      </a:t>
            </a:r>
            <a:r>
              <a:rPr lang="zh-CN" altLang="en-US" sz="2800" dirty="0">
                <a:solidFill>
                  <a:schemeClr val="bg1"/>
                </a:solidFill>
                <a:latin typeface="Times New Roman" panose="02020603050405020304" pitchFamily="18" charset="0"/>
                <a:cs typeface="+mn-ea"/>
                <a:sym typeface="+mn-lt"/>
                <a:hlinkClick r:id="rId10" action="ppaction://hlinksldjump">
                  <a:extLst>
                    <a:ext uri="{A12FA001-AC4F-418D-AE19-62706E023703}">
                      <ahyp:hlinkClr xmlns:ahyp="http://schemas.microsoft.com/office/drawing/2018/hyperlinkcolor" xmlns="" val="tx"/>
                    </a:ext>
                  </a:extLst>
                </a:hlinkClick>
              </a:rPr>
              <a:t>句型使用错误</a:t>
            </a:r>
            <a:endParaRPr lang="en-US" altLang="zh-CN" sz="2800" dirty="0">
              <a:solidFill>
                <a:schemeClr val="bg1"/>
              </a:solidFill>
              <a:latin typeface="Times New Roman" panose="02020603050405020304" pitchFamily="18" charset="0"/>
              <a:cs typeface="+mn-ea"/>
              <a:sym typeface="+mn-lt"/>
              <a:hlinkClick r:id="rId9" action="ppaction://hlinksldjump">
                <a:extLst>
                  <a:ext uri="{A12FA001-AC4F-418D-AE19-62706E023703}">
                    <ahyp:hlinkClr xmlns:ahyp="http://schemas.microsoft.com/office/drawing/2018/hyperlinkcolor" xmlns="" val="tx"/>
                  </a:ext>
                </a:extLst>
              </a:hlinkClick>
            </a:endParaRPr>
          </a:p>
          <a:p>
            <a:pPr>
              <a:lnSpc>
                <a:spcPct val="130000"/>
              </a:lnSpc>
              <a:spcBef>
                <a:spcPts val="600"/>
              </a:spcBef>
            </a:pPr>
            <a:r>
              <a:rPr lang="en-US" altLang="zh-CN" sz="2800" dirty="0">
                <a:solidFill>
                  <a:srgbClr val="00749F"/>
                </a:solidFill>
                <a:latin typeface="Times New Roman" panose="02020603050405020304" pitchFamily="18" charset="0"/>
                <a:cs typeface="+mn-ea"/>
                <a:sym typeface="+mn-lt"/>
              </a:rPr>
              <a:t>Mistakes in Using Sentence Patterns </a:t>
            </a:r>
            <a:endParaRPr lang="zh-CN" altLang="en-US" sz="2800" dirty="0">
              <a:solidFill>
                <a:srgbClr val="00749F"/>
              </a:solidFill>
              <a:latin typeface="Times New Roman" panose="02020603050405020304" pitchFamily="18" charset="0"/>
              <a:cs typeface="+mn-ea"/>
              <a:sym typeface="+mn-lt"/>
            </a:endParaRPr>
          </a:p>
        </p:txBody>
      </p:sp>
      <p:sp>
        <p:nvSpPr>
          <p:cNvPr id="20" name="圆角矩形 1">
            <a:extLst>
              <a:ext uri="{FF2B5EF4-FFF2-40B4-BE49-F238E27FC236}">
                <a16:creationId xmlns:a16="http://schemas.microsoft.com/office/drawing/2014/main" id="{C1D894EA-6CB9-49CD-B6D2-F6E1C6B944B4}"/>
              </a:ext>
            </a:extLst>
          </p:cNvPr>
          <p:cNvSpPr/>
          <p:nvPr/>
        </p:nvSpPr>
        <p:spPr>
          <a:xfrm>
            <a:off x="2573403" y="4546555"/>
            <a:ext cx="6862913" cy="98017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26" name="文本框 25">
            <a:extLst>
              <a:ext uri="{FF2B5EF4-FFF2-40B4-BE49-F238E27FC236}">
                <a16:creationId xmlns:a16="http://schemas.microsoft.com/office/drawing/2014/main" id="{64700ECA-7022-4A22-8797-CCABA227A499}"/>
              </a:ext>
            </a:extLst>
          </p:cNvPr>
          <p:cNvSpPr txBox="1"/>
          <p:nvPr/>
        </p:nvSpPr>
        <p:spPr>
          <a:xfrm>
            <a:off x="3273905" y="4430942"/>
            <a:ext cx="6180707" cy="1289584"/>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hlinkClick r:id="rId11" action="ppaction://hlinksldjump">
                  <a:extLst>
                    <a:ext uri="{A12FA001-AC4F-418D-AE19-62706E023703}">
                      <ahyp:hlinkClr xmlns:ahyp="http://schemas.microsoft.com/office/drawing/2018/hyperlinkcolor" xmlns="" val="tx"/>
                    </a:ext>
                  </a:extLst>
                </a:hlinkClick>
              </a:rPr>
              <a:t>4.4      </a:t>
            </a:r>
            <a:r>
              <a:rPr lang="zh-CN" altLang="en-US" sz="2800" dirty="0">
                <a:solidFill>
                  <a:schemeClr val="bg1"/>
                </a:solidFill>
                <a:latin typeface="Times New Roman" panose="02020603050405020304" pitchFamily="18" charset="0"/>
                <a:cs typeface="+mn-ea"/>
                <a:sym typeface="+mn-lt"/>
                <a:hlinkClick r:id="rId11" action="ppaction://hlinksldjump">
                  <a:extLst>
                    <a:ext uri="{A12FA001-AC4F-418D-AE19-62706E023703}">
                      <ahyp:hlinkClr xmlns:ahyp="http://schemas.microsoft.com/office/drawing/2018/hyperlinkcolor" xmlns="" val="tx"/>
                    </a:ext>
                  </a:extLst>
                </a:hlinkClick>
              </a:rPr>
              <a:t>常见结构错误</a:t>
            </a:r>
            <a:endParaRPr lang="en-US" altLang="zh-CN" sz="2800" dirty="0">
              <a:solidFill>
                <a:schemeClr val="bg1"/>
              </a:solidFill>
              <a:latin typeface="Times New Roman" panose="02020603050405020304" pitchFamily="18" charset="0"/>
              <a:cs typeface="+mn-ea"/>
              <a:sym typeface="+mn-lt"/>
              <a:hlinkClick r:id="rId9" action="ppaction://hlinksldjump">
                <a:extLst>
                  <a:ext uri="{A12FA001-AC4F-418D-AE19-62706E023703}">
                    <ahyp:hlinkClr xmlns:ahyp="http://schemas.microsoft.com/office/drawing/2018/hyperlinkcolor" xmlns="" val="tx"/>
                  </a:ext>
                </a:extLst>
              </a:hlinkClick>
            </a:endParaRPr>
          </a:p>
          <a:p>
            <a:pPr>
              <a:lnSpc>
                <a:spcPct val="130000"/>
              </a:lnSpc>
              <a:spcBef>
                <a:spcPts val="600"/>
              </a:spcBef>
            </a:pPr>
            <a:r>
              <a:rPr lang="en-US" altLang="zh-CN" sz="2800" dirty="0">
                <a:solidFill>
                  <a:srgbClr val="00749F"/>
                </a:solidFill>
                <a:latin typeface="Times New Roman" panose="02020603050405020304" pitchFamily="18" charset="0"/>
                <a:cs typeface="+mn-ea"/>
                <a:sym typeface="+mn-lt"/>
              </a:rPr>
              <a:t>Common Mistakes in Sentence </a:t>
            </a:r>
            <a:r>
              <a:rPr lang="en-US" altLang="zh-CN" sz="2800" dirty="0" smtClean="0">
                <a:solidFill>
                  <a:srgbClr val="00749F"/>
                </a:solidFill>
                <a:latin typeface="Times New Roman" panose="02020603050405020304" pitchFamily="18" charset="0"/>
                <a:cs typeface="+mn-ea"/>
                <a:sym typeface="+mn-lt"/>
              </a:rPr>
              <a:t>Structures </a:t>
            </a:r>
            <a:endParaRPr lang="zh-CN" altLang="en-US" sz="2800" dirty="0">
              <a:solidFill>
                <a:srgbClr val="00749F"/>
              </a:solidFill>
              <a:latin typeface="Times New Roman" panose="02020603050405020304" pitchFamily="18" charset="0"/>
              <a:cs typeface="+mn-ea"/>
              <a:sym typeface="+mn-lt"/>
            </a:endParaRPr>
          </a:p>
        </p:txBody>
      </p:sp>
    </p:spTree>
    <p:extLst>
      <p:ext uri="{BB962C8B-B14F-4D97-AF65-F5344CB8AC3E}">
        <p14:creationId xmlns:p14="http://schemas.microsoft.com/office/powerpoint/2010/main" val="3775139852"/>
      </p:ext>
    </p:extLst>
  </p:cSld>
  <p:clrMapOvr>
    <a:masterClrMapping/>
  </p:clrMapOvr>
  <p:transition spd="slow">
    <p:push dir="u"/>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9468824" y="1151735"/>
            <a:ext cx="2921891" cy="2907587"/>
            <a:chOff x="2933328" y="1007456"/>
            <a:chExt cx="3311509" cy="3295298"/>
          </a:xfrm>
        </p:grpSpPr>
        <p:sp>
          <p:nvSpPr>
            <p:cNvPr id="10" name="任意多边形: 形状 9"/>
            <p:cNvSpPr/>
            <p:nvPr/>
          </p:nvSpPr>
          <p:spPr>
            <a:xfrm>
              <a:off x="3226569" y="1183395"/>
              <a:ext cx="2842095" cy="2842095"/>
            </a:xfrm>
            <a:custGeom>
              <a:avLst/>
              <a:gdLst>
                <a:gd name="connsiteX0" fmla="*/ 1706880 w 3413760"/>
                <a:gd name="connsiteY0" fmla="*/ 0 h 3413760"/>
                <a:gd name="connsiteX1" fmla="*/ 3185081 w 3413760"/>
                <a:gd name="connsiteY1" fmla="*/ 853440 h 3413760"/>
                <a:gd name="connsiteX2" fmla="*/ 3185081 w 3413760"/>
                <a:gd name="connsiteY2" fmla="*/ 2560320 h 3413760"/>
                <a:gd name="connsiteX3" fmla="*/ 1706880 w 3413760"/>
                <a:gd name="connsiteY3" fmla="*/ 1706880 h 3413760"/>
                <a:gd name="connsiteX4" fmla="*/ 1706880 w 3413760"/>
                <a:gd name="connsiteY4" fmla="*/ 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1706880" y="0"/>
                  </a:moveTo>
                  <a:cubicBezTo>
                    <a:pt x="2316689" y="0"/>
                    <a:pt x="2880177" y="325329"/>
                    <a:pt x="3185081" y="853440"/>
                  </a:cubicBezTo>
                  <a:cubicBezTo>
                    <a:pt x="3489986" y="1381551"/>
                    <a:pt x="3489986" y="2032209"/>
                    <a:pt x="3185081" y="2560320"/>
                  </a:cubicBezTo>
                  <a:lnTo>
                    <a:pt x="1706880" y="1706880"/>
                  </a:lnTo>
                  <a:lnTo>
                    <a:pt x="170688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7393" tIns="771652" rIns="443687" bIns="1722628" numCol="1" spcCol="1270" anchor="ctr" anchorCtr="0">
              <a:noAutofit/>
            </a:bodyPr>
            <a:lstStyle/>
            <a:p>
              <a:pPr marL="0" lvl="0" indent="0" algn="ctr" defTabSz="1689100">
                <a:lnSpc>
                  <a:spcPct val="90000"/>
                </a:lnSpc>
                <a:spcBef>
                  <a:spcPct val="0"/>
                </a:spcBef>
                <a:spcAft>
                  <a:spcPct val="35000"/>
                </a:spcAft>
                <a:buNone/>
              </a:pPr>
              <a:endParaRPr lang="zh-CN" altLang="en-US" sz="3800" kern="1200" dirty="0">
                <a:latin typeface="Times New Roman" panose="02020603050405020304" pitchFamily="18" charset="0"/>
                <a:cs typeface="+mn-ea"/>
                <a:sym typeface="+mn-lt"/>
              </a:endParaRPr>
            </a:p>
          </p:txBody>
        </p:sp>
        <p:sp>
          <p:nvSpPr>
            <p:cNvPr id="11" name="任意多边形: 形状 10"/>
            <p:cNvSpPr/>
            <p:nvPr/>
          </p:nvSpPr>
          <p:spPr>
            <a:xfrm>
              <a:off x="3168035" y="1284899"/>
              <a:ext cx="2842095" cy="2842095"/>
            </a:xfrm>
            <a:custGeom>
              <a:avLst/>
              <a:gdLst>
                <a:gd name="connsiteX0" fmla="*/ 3185081 w 3413760"/>
                <a:gd name="connsiteY0" fmla="*/ 2560320 h 3413760"/>
                <a:gd name="connsiteX1" fmla="*/ 1706880 w 3413760"/>
                <a:gd name="connsiteY1" fmla="*/ 3413760 h 3413760"/>
                <a:gd name="connsiteX2" fmla="*/ 228679 w 3413760"/>
                <a:gd name="connsiteY2" fmla="*/ 2560320 h 3413760"/>
                <a:gd name="connsiteX3" fmla="*/ 1706880 w 3413760"/>
                <a:gd name="connsiteY3" fmla="*/ 1706880 h 3413760"/>
                <a:gd name="connsiteX4" fmla="*/ 3185081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3185081" y="2560320"/>
                  </a:moveTo>
                  <a:cubicBezTo>
                    <a:pt x="2880176" y="3088431"/>
                    <a:pt x="2316689" y="3413760"/>
                    <a:pt x="1706880" y="3413760"/>
                  </a:cubicBezTo>
                  <a:cubicBezTo>
                    <a:pt x="1097071" y="3413760"/>
                    <a:pt x="533583" y="3088431"/>
                    <a:pt x="228679" y="2560320"/>
                  </a:cubicBezTo>
                  <a:lnTo>
                    <a:pt x="1706880" y="1706880"/>
                  </a:lnTo>
                  <a:lnTo>
                    <a:pt x="3185081" y="2560320"/>
                  </a:lnTo>
                  <a:close/>
                </a:path>
              </a:pathLst>
            </a:custGeom>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3600" tIns="2265681" rIns="822960" bIns="355599" numCol="1" spcCol="1270" anchor="ctr" anchorCtr="0">
              <a:noAutofit/>
            </a:bodyPr>
            <a:lstStyle/>
            <a:p>
              <a:pPr marL="0" lvl="0" indent="0" algn="ctr" defTabSz="1778000">
                <a:lnSpc>
                  <a:spcPct val="90000"/>
                </a:lnSpc>
                <a:spcBef>
                  <a:spcPct val="0"/>
                </a:spcBef>
                <a:spcAft>
                  <a:spcPct val="35000"/>
                </a:spcAft>
                <a:buNone/>
              </a:pPr>
              <a:endParaRPr lang="zh-CN" altLang="en-US" sz="4000" kern="1200" dirty="0">
                <a:latin typeface="Times New Roman" panose="02020603050405020304" pitchFamily="18" charset="0"/>
                <a:cs typeface="+mn-ea"/>
                <a:sym typeface="+mn-lt"/>
              </a:endParaRPr>
            </a:p>
          </p:txBody>
        </p:sp>
        <p:sp>
          <p:nvSpPr>
            <p:cNvPr id="12" name="任意多边形: 形状 11"/>
            <p:cNvSpPr/>
            <p:nvPr/>
          </p:nvSpPr>
          <p:spPr>
            <a:xfrm>
              <a:off x="3109501" y="1183395"/>
              <a:ext cx="2842095" cy="2842095"/>
            </a:xfrm>
            <a:custGeom>
              <a:avLst/>
              <a:gdLst>
                <a:gd name="connsiteX0" fmla="*/ 228679 w 3413760"/>
                <a:gd name="connsiteY0" fmla="*/ 2560320 h 3413760"/>
                <a:gd name="connsiteX1" fmla="*/ 228679 w 3413760"/>
                <a:gd name="connsiteY1" fmla="*/ 853440 h 3413760"/>
                <a:gd name="connsiteX2" fmla="*/ 1706880 w 3413760"/>
                <a:gd name="connsiteY2" fmla="*/ 0 h 3413760"/>
                <a:gd name="connsiteX3" fmla="*/ 1706880 w 3413760"/>
                <a:gd name="connsiteY3" fmla="*/ 1706880 h 3413760"/>
                <a:gd name="connsiteX4" fmla="*/ 228679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228679" y="2560320"/>
                  </a:moveTo>
                  <a:cubicBezTo>
                    <a:pt x="-76226" y="2032209"/>
                    <a:pt x="-76226" y="1381551"/>
                    <a:pt x="228679" y="853440"/>
                  </a:cubicBezTo>
                  <a:cubicBezTo>
                    <a:pt x="533584" y="325329"/>
                    <a:pt x="1097071" y="0"/>
                    <a:pt x="1706880" y="0"/>
                  </a:cubicBezTo>
                  <a:lnTo>
                    <a:pt x="1706880" y="1706880"/>
                  </a:lnTo>
                  <a:lnTo>
                    <a:pt x="228679" y="256032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3688" tIns="771652" rIns="1847392" bIns="1722628" numCol="1" spcCol="1270" anchor="ctr" anchorCtr="0">
              <a:noAutofit/>
            </a:bodyPr>
            <a:lstStyle/>
            <a:p>
              <a:pPr marL="0" lvl="0" indent="0" algn="ctr" defTabSz="1689100">
                <a:lnSpc>
                  <a:spcPct val="90000"/>
                </a:lnSpc>
                <a:spcBef>
                  <a:spcPct val="0"/>
                </a:spcBef>
                <a:spcAft>
                  <a:spcPct val="35000"/>
                </a:spcAft>
                <a:buNone/>
              </a:pPr>
              <a:endParaRPr lang="zh-CN" altLang="en-US" sz="3800" kern="1200" dirty="0">
                <a:latin typeface="Times New Roman" panose="02020603050405020304" pitchFamily="18" charset="0"/>
                <a:cs typeface="+mn-ea"/>
                <a:sym typeface="+mn-lt"/>
              </a:endParaRPr>
            </a:p>
          </p:txBody>
        </p:sp>
        <p:sp>
          <p:nvSpPr>
            <p:cNvPr id="13" name="箭头: 环形 12"/>
            <p:cNvSpPr/>
            <p:nvPr/>
          </p:nvSpPr>
          <p:spPr>
            <a:xfrm>
              <a:off x="3050864" y="1007456"/>
              <a:ext cx="3193973" cy="3193974"/>
            </a:xfrm>
            <a:prstGeom prst="circularArrow">
              <a:avLst>
                <a:gd name="adj1" fmla="val 5085"/>
                <a:gd name="adj2" fmla="val 327528"/>
                <a:gd name="adj3" fmla="val 1472472"/>
                <a:gd name="adj4" fmla="val 16199432"/>
                <a:gd name="adj5" fmla="val 593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sp>
          <p:nvSpPr>
            <p:cNvPr id="14" name="箭头: 环形 13"/>
            <p:cNvSpPr/>
            <p:nvPr/>
          </p:nvSpPr>
          <p:spPr>
            <a:xfrm>
              <a:off x="2992096" y="1108780"/>
              <a:ext cx="3193973" cy="3193974"/>
            </a:xfrm>
            <a:prstGeom prst="circularArrow">
              <a:avLst>
                <a:gd name="adj1" fmla="val 5085"/>
                <a:gd name="adj2" fmla="val 327528"/>
                <a:gd name="adj3" fmla="val 8671970"/>
                <a:gd name="adj4" fmla="val 1800502"/>
                <a:gd name="adj5" fmla="val 5932"/>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sp>
          <p:nvSpPr>
            <p:cNvPr id="15" name="箭头: 环形 14"/>
            <p:cNvSpPr/>
            <p:nvPr/>
          </p:nvSpPr>
          <p:spPr>
            <a:xfrm>
              <a:off x="2933328" y="1007456"/>
              <a:ext cx="3193973" cy="3193974"/>
            </a:xfrm>
            <a:prstGeom prst="circularArrow">
              <a:avLst>
                <a:gd name="adj1" fmla="val 5085"/>
                <a:gd name="adj2" fmla="val 327528"/>
                <a:gd name="adj3" fmla="val 15873039"/>
                <a:gd name="adj4" fmla="val 9000000"/>
                <a:gd name="adj5" fmla="val 593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grpSp>
      <p:sp>
        <p:nvSpPr>
          <p:cNvPr id="17" name="文本框 5"/>
          <p:cNvSpPr txBox="1">
            <a:spLocks noChangeArrowheads="1"/>
          </p:cNvSpPr>
          <p:nvPr/>
        </p:nvSpPr>
        <p:spPr bwMode="auto">
          <a:xfrm>
            <a:off x="555808" y="720982"/>
            <a:ext cx="9171756"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just" fontAlgn="base">
              <a:lnSpc>
                <a:spcPct val="150000"/>
              </a:lnSpc>
              <a:spcBef>
                <a:spcPct val="0"/>
              </a:spcBef>
              <a:spcAft>
                <a:spcPct val="0"/>
              </a:spcAft>
              <a:defRPr/>
            </a:pPr>
            <a:r>
              <a:rPr lang="zh-CN" altLang="en-US" sz="2400" dirty="0">
                <a:solidFill>
                  <a:schemeClr val="accent1"/>
                </a:solidFill>
                <a:latin typeface="Times New Roman" panose="02020603050405020304" pitchFamily="18" charset="0"/>
                <a:ea typeface="+mn-ea"/>
                <a:cs typeface="+mn-ea"/>
                <a:sym typeface="+mn-lt"/>
              </a:rPr>
              <a:t>       </a:t>
            </a:r>
            <a:r>
              <a:rPr lang="en-US" altLang="zh-CN" sz="2000" dirty="0">
                <a:latin typeface="Times New Roman" panose="02020603050405020304" pitchFamily="18" charset="0"/>
                <a:ea typeface="+mn-ea"/>
                <a:cs typeface="+mn-ea"/>
                <a:sym typeface="+mn-lt"/>
              </a:rPr>
              <a:t>Fragments are incomplete sentences, which are one of the common problems in sentence writing. Usually, fragments are pieces of sentences that have become disconnected from the main clause. One of the easiest ways to correct them is to remove the period between the fragment and the main clause. Other punctuations may be needed for the newly combined sentence.</a:t>
            </a:r>
          </a:p>
          <a:p>
            <a:pPr algn="just" fontAlgn="base">
              <a:lnSpc>
                <a:spcPct val="150000"/>
              </a:lnSpc>
              <a:spcBef>
                <a:spcPct val="0"/>
              </a:spcBef>
              <a:spcAft>
                <a:spcPct val="0"/>
              </a:spcAft>
              <a:defRPr/>
            </a:pPr>
            <a:r>
              <a:rPr lang="en-US" altLang="zh-CN" sz="2000" dirty="0">
                <a:latin typeface="Times New Roman" panose="02020603050405020304" pitchFamily="18" charset="0"/>
                <a:ea typeface="+mn-ea"/>
                <a:cs typeface="+mn-ea"/>
                <a:sym typeface="+mn-lt"/>
              </a:rPr>
              <a:t>       Below are some examples with the fragments. Notice that the fragment is frequently a dependent clause or long phrase that follows the main clause.</a:t>
            </a:r>
          </a:p>
          <a:p>
            <a:pPr algn="just" fontAlgn="base">
              <a:lnSpc>
                <a:spcPct val="150000"/>
              </a:lnSpc>
              <a:spcBef>
                <a:spcPct val="0"/>
              </a:spcBef>
              <a:spcAft>
                <a:spcPct val="0"/>
              </a:spcAft>
              <a:defRPr/>
            </a:pPr>
            <a:r>
              <a:rPr lang="en-US" altLang="zh-CN" sz="2000" dirty="0">
                <a:latin typeface="Times New Roman" panose="02020603050405020304" pitchFamily="18" charset="0"/>
                <a:ea typeface="+mn-ea"/>
                <a:cs typeface="+mn-ea"/>
                <a:sym typeface="+mn-lt"/>
              </a:rPr>
              <a:t>      </a:t>
            </a:r>
            <a:r>
              <a:rPr lang="en-US" altLang="zh-CN" sz="2000" dirty="0" smtClean="0">
                <a:latin typeface="Times New Roman" panose="02020603050405020304" pitchFamily="18" charset="0"/>
                <a:ea typeface="+mn-ea"/>
                <a:cs typeface="+mn-ea"/>
                <a:sym typeface="+mn-lt"/>
              </a:rPr>
              <a:t> Fragment</a:t>
            </a:r>
            <a:r>
              <a:rPr lang="en-US" altLang="zh-CN" sz="2000" dirty="0">
                <a:latin typeface="Times New Roman" panose="02020603050405020304" pitchFamily="18" charset="0"/>
                <a:ea typeface="+mn-ea"/>
                <a:cs typeface="+mn-ea"/>
                <a:sym typeface="+mn-lt"/>
              </a:rPr>
              <a:t>: The university offers many majors in engineering. Such as electrical, chemical, and industrial engineering.</a:t>
            </a:r>
          </a:p>
          <a:p>
            <a:pPr algn="just" fontAlgn="base">
              <a:lnSpc>
                <a:spcPct val="150000"/>
              </a:lnSpc>
              <a:spcBef>
                <a:spcPct val="0"/>
              </a:spcBef>
              <a:spcAft>
                <a:spcPct val="0"/>
              </a:spcAft>
              <a:defRPr/>
            </a:pPr>
            <a:r>
              <a:rPr lang="en-US" altLang="zh-CN" sz="2000" dirty="0">
                <a:latin typeface="Times New Roman" panose="02020603050405020304" pitchFamily="18" charset="0"/>
                <a:ea typeface="+mn-ea"/>
                <a:cs typeface="+mn-ea"/>
                <a:sym typeface="+mn-lt"/>
              </a:rPr>
              <a:t>      </a:t>
            </a:r>
            <a:r>
              <a:rPr lang="en-US" altLang="zh-CN" sz="2000" dirty="0" smtClean="0">
                <a:latin typeface="Times New Roman" panose="02020603050405020304" pitchFamily="18" charset="0"/>
                <a:ea typeface="+mn-ea"/>
                <a:cs typeface="+mn-ea"/>
                <a:sym typeface="+mn-lt"/>
              </a:rPr>
              <a:t> Possible </a:t>
            </a:r>
            <a:r>
              <a:rPr lang="en-US" altLang="zh-CN" sz="2000" dirty="0">
                <a:latin typeface="Times New Roman" panose="02020603050405020304" pitchFamily="18" charset="0"/>
                <a:ea typeface="+mn-ea"/>
                <a:cs typeface="+mn-ea"/>
                <a:sym typeface="+mn-lt"/>
              </a:rPr>
              <a:t>Revision: The university offers many majors in engineering, such as electrical, chemical, and industrial engineering.</a:t>
            </a:r>
            <a:endParaRPr lang="zh-CN" altLang="en-US" sz="2400" dirty="0">
              <a:latin typeface="Times New Roman" panose="02020603050405020304" pitchFamily="18" charset="0"/>
              <a:ea typeface="+mn-ea"/>
              <a:cs typeface="+mn-ea"/>
              <a:sym typeface="+mn-lt"/>
            </a:endParaRPr>
          </a:p>
        </p:txBody>
      </p:sp>
      <p:sp>
        <p:nvSpPr>
          <p:cNvPr id="20" name="AutoShape 112"/>
          <p:cNvSpPr/>
          <p:nvPr/>
        </p:nvSpPr>
        <p:spPr bwMode="auto">
          <a:xfrm>
            <a:off x="10155712" y="2008807"/>
            <a:ext cx="512505" cy="510247"/>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nvGrpSpPr>
          <p:cNvPr id="21" name="组合 20"/>
          <p:cNvGrpSpPr/>
          <p:nvPr/>
        </p:nvGrpSpPr>
        <p:grpSpPr>
          <a:xfrm>
            <a:off x="11322427" y="2010842"/>
            <a:ext cx="351012" cy="511674"/>
            <a:chOff x="2528974" y="2863357"/>
            <a:chExt cx="246811" cy="359779"/>
          </a:xfrm>
          <a:solidFill>
            <a:schemeClr val="bg1"/>
          </a:solidFill>
        </p:grpSpPr>
        <p:sp>
          <p:nvSpPr>
            <p:cNvPr id="22"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sp>
          <p:nvSpPr>
            <p:cNvPr id="23"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grpSp>
        <p:nvGrpSpPr>
          <p:cNvPr id="24" name="组合 23"/>
          <p:cNvGrpSpPr/>
          <p:nvPr/>
        </p:nvGrpSpPr>
        <p:grpSpPr>
          <a:xfrm flipH="1">
            <a:off x="10717458" y="3093180"/>
            <a:ext cx="510801" cy="510801"/>
            <a:chOff x="2473104" y="2145028"/>
            <a:chExt cx="359165" cy="359165"/>
          </a:xfrm>
          <a:solidFill>
            <a:schemeClr val="bg1"/>
          </a:solidFill>
        </p:grpSpPr>
        <p:sp>
          <p:nvSpPr>
            <p:cNvPr id="25"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sp>
          <p:nvSpPr>
            <p:cNvPr id="26"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sp>
        <p:nvSpPr>
          <p:cNvPr id="18" name="文本框 6">
            <a:extLst>
              <a:ext uri="{FF2B5EF4-FFF2-40B4-BE49-F238E27FC236}">
                <a16:creationId xmlns:a16="http://schemas.microsoft.com/office/drawing/2014/main" id="{7838685D-24F1-4475-B54C-2D7EE31381FD}"/>
              </a:ext>
            </a:extLst>
          </p:cNvPr>
          <p:cNvSpPr txBox="1">
            <a:spLocks noChangeArrowheads="1"/>
          </p:cNvSpPr>
          <p:nvPr/>
        </p:nvSpPr>
        <p:spPr bwMode="auto">
          <a:xfrm>
            <a:off x="4057164" y="262227"/>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Common Mistakes in Writing </a:t>
            </a:r>
            <a:r>
              <a:rPr lang="en-US" altLang="zh-CN" sz="2400" dirty="0" smtClean="0">
                <a:solidFill>
                  <a:srgbClr val="00749F"/>
                </a:solidFill>
                <a:latin typeface="Times New Roman" panose="02020603050405020304" pitchFamily="18" charset="0"/>
                <a:cs typeface="+mn-ea"/>
                <a:sym typeface="+mn-lt"/>
              </a:rPr>
              <a:t>Sentences</a:t>
            </a:r>
            <a:endParaRPr lang="en-US" altLang="zh-CN" sz="2400" dirty="0">
              <a:solidFill>
                <a:srgbClr val="00749F"/>
              </a:solidFill>
              <a:latin typeface="Times New Roman" panose="02020603050405020304" pitchFamily="18" charset="0"/>
              <a:cs typeface="+mn-ea"/>
              <a:sym typeface="+mn-lt"/>
            </a:endParaRPr>
          </a:p>
        </p:txBody>
      </p:sp>
      <p:sp>
        <p:nvSpPr>
          <p:cNvPr id="19" name="文本框 5">
            <a:extLst>
              <a:ext uri="{FF2B5EF4-FFF2-40B4-BE49-F238E27FC236}">
                <a16:creationId xmlns:a16="http://schemas.microsoft.com/office/drawing/2014/main" id="{A4432DD4-DD0C-4BF2-A3C4-6746D7D40AE2}"/>
              </a:ext>
            </a:extLst>
          </p:cNvPr>
          <p:cNvSpPr txBox="1">
            <a:spLocks noChangeArrowheads="1"/>
          </p:cNvSpPr>
          <p:nvPr/>
        </p:nvSpPr>
        <p:spPr bwMode="auto">
          <a:xfrm>
            <a:off x="0" y="25268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造句的常见错误</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0-#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0-#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73516" y="1472293"/>
            <a:ext cx="4096656" cy="3913414"/>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pic>
        <p:nvPicPr>
          <p:cNvPr id="3" name="图片 2"/>
          <p:cNvPicPr>
            <a:picLocks noChangeAspect="1"/>
          </p:cNvPicPr>
          <p:nvPr/>
        </p:nvPicPr>
        <p:blipFill>
          <a:blip r:embed="rId3"/>
          <a:stretch>
            <a:fillRect/>
          </a:stretch>
        </p:blipFill>
        <p:spPr>
          <a:xfrm>
            <a:off x="4570187" y="294821"/>
            <a:ext cx="2107503" cy="2354943"/>
          </a:xfrm>
          <a:prstGeom prst="rect">
            <a:avLst/>
          </a:prstGeom>
        </p:spPr>
      </p:pic>
      <p:pic>
        <p:nvPicPr>
          <p:cNvPr id="4" name="图片 3"/>
          <p:cNvPicPr>
            <a:picLocks noChangeAspect="1"/>
          </p:cNvPicPr>
          <p:nvPr/>
        </p:nvPicPr>
        <p:blipFill>
          <a:blip r:embed="rId3"/>
          <a:stretch>
            <a:fillRect/>
          </a:stretch>
        </p:blipFill>
        <p:spPr>
          <a:xfrm>
            <a:off x="1406073" y="4503057"/>
            <a:ext cx="2107503" cy="2354943"/>
          </a:xfrm>
          <a:prstGeom prst="rect">
            <a:avLst/>
          </a:prstGeom>
        </p:spPr>
      </p:pic>
      <p:sp>
        <p:nvSpPr>
          <p:cNvPr id="5" name="文本框 5"/>
          <p:cNvSpPr txBox="1">
            <a:spLocks noChangeArrowheads="1"/>
          </p:cNvSpPr>
          <p:nvPr/>
        </p:nvSpPr>
        <p:spPr bwMode="auto">
          <a:xfrm>
            <a:off x="6270172" y="2843097"/>
            <a:ext cx="59412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4400" b="1" dirty="0">
                <a:solidFill>
                  <a:srgbClr val="00749F"/>
                </a:solidFill>
                <a:latin typeface="Times New Roman" panose="02020603050405020304" pitchFamily="18" charset="0"/>
                <a:ea typeface="+mn-ea"/>
                <a:cs typeface="+mn-ea"/>
                <a:sym typeface="+mn-lt"/>
              </a:rPr>
              <a:t>造句的基本原则</a:t>
            </a:r>
          </a:p>
        </p:txBody>
      </p:sp>
      <p:sp>
        <p:nvSpPr>
          <p:cNvPr id="6" name="文本框 6"/>
          <p:cNvSpPr txBox="1">
            <a:spLocks noChangeArrowheads="1"/>
          </p:cNvSpPr>
          <p:nvPr/>
        </p:nvSpPr>
        <p:spPr bwMode="auto">
          <a:xfrm>
            <a:off x="7191295" y="3805197"/>
            <a:ext cx="409896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3200" dirty="0">
                <a:solidFill>
                  <a:srgbClr val="00749F"/>
                </a:solidFill>
                <a:latin typeface="Times New Roman" panose="02020603050405020304" pitchFamily="18" charset="0"/>
                <a:ea typeface="+mn-ea"/>
                <a:cs typeface="+mn-ea"/>
                <a:sym typeface="+mn-lt"/>
              </a:rPr>
              <a:t>Basic Rules in Writing Sentences</a:t>
            </a:r>
          </a:p>
        </p:txBody>
      </p:sp>
      <p:sp>
        <p:nvSpPr>
          <p:cNvPr id="9" name="文本框 8"/>
          <p:cNvSpPr txBox="1"/>
          <p:nvPr/>
        </p:nvSpPr>
        <p:spPr>
          <a:xfrm>
            <a:off x="2804139" y="2541316"/>
            <a:ext cx="4162176" cy="1377813"/>
          </a:xfrm>
          <a:prstGeom prst="rect">
            <a:avLst/>
          </a:prstGeom>
          <a:noFill/>
        </p:spPr>
        <p:txBody>
          <a:bodyPr wrap="square" rtlCol="0">
            <a:spAutoFit/>
          </a:bodyPr>
          <a:lstStyle/>
          <a:p>
            <a:pPr>
              <a:lnSpc>
                <a:spcPct val="130000"/>
              </a:lnSpc>
              <a:spcBef>
                <a:spcPts val="600"/>
              </a:spcBef>
            </a:pPr>
            <a:r>
              <a:rPr lang="zh-CN" altLang="en-US" sz="7200" kern="0" dirty="0">
                <a:solidFill>
                  <a:srgbClr val="00749F"/>
                </a:solidFill>
                <a:latin typeface="Times New Roman" panose="02020603050405020304" pitchFamily="18" charset="0"/>
                <a:cs typeface="+mn-ea"/>
                <a:sym typeface="+mn-lt"/>
              </a:rPr>
              <a:t>第</a:t>
            </a:r>
            <a:r>
              <a:rPr lang="en-US" altLang="zh-CN" sz="7200" kern="0" dirty="0">
                <a:solidFill>
                  <a:srgbClr val="00749F"/>
                </a:solidFill>
                <a:latin typeface="Times New Roman" panose="02020603050405020304" pitchFamily="18" charset="0"/>
                <a:cs typeface="+mn-ea"/>
                <a:sym typeface="+mn-lt"/>
              </a:rPr>
              <a:t>1</a:t>
            </a:r>
            <a:r>
              <a:rPr lang="zh-CN" altLang="en-US" sz="7200" kern="0" dirty="0">
                <a:solidFill>
                  <a:srgbClr val="00749F"/>
                </a:solidFill>
                <a:latin typeface="Times New Roman" panose="02020603050405020304" pitchFamily="18" charset="0"/>
                <a:cs typeface="+mn-ea"/>
                <a:sym typeface="+mn-lt"/>
              </a:rPr>
              <a:t>节</a:t>
            </a:r>
          </a:p>
        </p:txBody>
      </p:sp>
      <p:sp>
        <p:nvSpPr>
          <p:cNvPr id="10" name="动作按钮: 后退或前一项 9">
            <a:hlinkClick r:id="rId4" action="ppaction://hlinksldjump" highlightClick="1"/>
          </p:cNvPr>
          <p:cNvSpPr/>
          <p:nvPr/>
        </p:nvSpPr>
        <p:spPr>
          <a:xfrm>
            <a:off x="266218" y="5428527"/>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9468824" y="1151735"/>
            <a:ext cx="2921891" cy="2907587"/>
            <a:chOff x="2933328" y="1007456"/>
            <a:chExt cx="3311509" cy="3295298"/>
          </a:xfrm>
        </p:grpSpPr>
        <p:sp>
          <p:nvSpPr>
            <p:cNvPr id="10" name="任意多边形: 形状 9"/>
            <p:cNvSpPr/>
            <p:nvPr/>
          </p:nvSpPr>
          <p:spPr>
            <a:xfrm>
              <a:off x="3226569" y="1183395"/>
              <a:ext cx="2842095" cy="2842095"/>
            </a:xfrm>
            <a:custGeom>
              <a:avLst/>
              <a:gdLst>
                <a:gd name="connsiteX0" fmla="*/ 1706880 w 3413760"/>
                <a:gd name="connsiteY0" fmla="*/ 0 h 3413760"/>
                <a:gd name="connsiteX1" fmla="*/ 3185081 w 3413760"/>
                <a:gd name="connsiteY1" fmla="*/ 853440 h 3413760"/>
                <a:gd name="connsiteX2" fmla="*/ 3185081 w 3413760"/>
                <a:gd name="connsiteY2" fmla="*/ 2560320 h 3413760"/>
                <a:gd name="connsiteX3" fmla="*/ 1706880 w 3413760"/>
                <a:gd name="connsiteY3" fmla="*/ 1706880 h 3413760"/>
                <a:gd name="connsiteX4" fmla="*/ 1706880 w 3413760"/>
                <a:gd name="connsiteY4" fmla="*/ 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1706880" y="0"/>
                  </a:moveTo>
                  <a:cubicBezTo>
                    <a:pt x="2316689" y="0"/>
                    <a:pt x="2880177" y="325329"/>
                    <a:pt x="3185081" y="853440"/>
                  </a:cubicBezTo>
                  <a:cubicBezTo>
                    <a:pt x="3489986" y="1381551"/>
                    <a:pt x="3489986" y="2032209"/>
                    <a:pt x="3185081" y="2560320"/>
                  </a:cubicBezTo>
                  <a:lnTo>
                    <a:pt x="1706880" y="1706880"/>
                  </a:lnTo>
                  <a:lnTo>
                    <a:pt x="170688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7393" tIns="771652" rIns="443687" bIns="1722628" numCol="1" spcCol="1270" anchor="ctr" anchorCtr="0">
              <a:noAutofit/>
            </a:bodyPr>
            <a:lstStyle/>
            <a:p>
              <a:pPr marL="0" lvl="0" indent="0" algn="ctr" defTabSz="1689100">
                <a:lnSpc>
                  <a:spcPct val="90000"/>
                </a:lnSpc>
                <a:spcBef>
                  <a:spcPct val="0"/>
                </a:spcBef>
                <a:spcAft>
                  <a:spcPct val="35000"/>
                </a:spcAft>
                <a:buNone/>
              </a:pPr>
              <a:endParaRPr lang="zh-CN" altLang="en-US" sz="3800" kern="1200" dirty="0">
                <a:latin typeface="Times New Roman" panose="02020603050405020304" pitchFamily="18" charset="0"/>
                <a:cs typeface="+mn-ea"/>
                <a:sym typeface="+mn-lt"/>
              </a:endParaRPr>
            </a:p>
          </p:txBody>
        </p:sp>
        <p:sp>
          <p:nvSpPr>
            <p:cNvPr id="11" name="任意多边形: 形状 10"/>
            <p:cNvSpPr/>
            <p:nvPr/>
          </p:nvSpPr>
          <p:spPr>
            <a:xfrm>
              <a:off x="3168035" y="1284899"/>
              <a:ext cx="2842095" cy="2842095"/>
            </a:xfrm>
            <a:custGeom>
              <a:avLst/>
              <a:gdLst>
                <a:gd name="connsiteX0" fmla="*/ 3185081 w 3413760"/>
                <a:gd name="connsiteY0" fmla="*/ 2560320 h 3413760"/>
                <a:gd name="connsiteX1" fmla="*/ 1706880 w 3413760"/>
                <a:gd name="connsiteY1" fmla="*/ 3413760 h 3413760"/>
                <a:gd name="connsiteX2" fmla="*/ 228679 w 3413760"/>
                <a:gd name="connsiteY2" fmla="*/ 2560320 h 3413760"/>
                <a:gd name="connsiteX3" fmla="*/ 1706880 w 3413760"/>
                <a:gd name="connsiteY3" fmla="*/ 1706880 h 3413760"/>
                <a:gd name="connsiteX4" fmla="*/ 3185081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3185081" y="2560320"/>
                  </a:moveTo>
                  <a:cubicBezTo>
                    <a:pt x="2880176" y="3088431"/>
                    <a:pt x="2316689" y="3413760"/>
                    <a:pt x="1706880" y="3413760"/>
                  </a:cubicBezTo>
                  <a:cubicBezTo>
                    <a:pt x="1097071" y="3413760"/>
                    <a:pt x="533583" y="3088431"/>
                    <a:pt x="228679" y="2560320"/>
                  </a:cubicBezTo>
                  <a:lnTo>
                    <a:pt x="1706880" y="1706880"/>
                  </a:lnTo>
                  <a:lnTo>
                    <a:pt x="3185081" y="2560320"/>
                  </a:lnTo>
                  <a:close/>
                </a:path>
              </a:pathLst>
            </a:custGeom>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3600" tIns="2265681" rIns="822960" bIns="355599" numCol="1" spcCol="1270" anchor="ctr" anchorCtr="0">
              <a:noAutofit/>
            </a:bodyPr>
            <a:lstStyle/>
            <a:p>
              <a:pPr marL="0" lvl="0" indent="0" algn="ctr" defTabSz="1778000">
                <a:lnSpc>
                  <a:spcPct val="90000"/>
                </a:lnSpc>
                <a:spcBef>
                  <a:spcPct val="0"/>
                </a:spcBef>
                <a:spcAft>
                  <a:spcPct val="35000"/>
                </a:spcAft>
                <a:buNone/>
              </a:pPr>
              <a:endParaRPr lang="zh-CN" altLang="en-US" sz="4000" kern="1200" dirty="0">
                <a:latin typeface="Times New Roman" panose="02020603050405020304" pitchFamily="18" charset="0"/>
                <a:cs typeface="+mn-ea"/>
                <a:sym typeface="+mn-lt"/>
              </a:endParaRPr>
            </a:p>
          </p:txBody>
        </p:sp>
        <p:sp>
          <p:nvSpPr>
            <p:cNvPr id="12" name="任意多边形: 形状 11"/>
            <p:cNvSpPr/>
            <p:nvPr/>
          </p:nvSpPr>
          <p:spPr>
            <a:xfrm>
              <a:off x="3109501" y="1183395"/>
              <a:ext cx="2842095" cy="2842095"/>
            </a:xfrm>
            <a:custGeom>
              <a:avLst/>
              <a:gdLst>
                <a:gd name="connsiteX0" fmla="*/ 228679 w 3413760"/>
                <a:gd name="connsiteY0" fmla="*/ 2560320 h 3413760"/>
                <a:gd name="connsiteX1" fmla="*/ 228679 w 3413760"/>
                <a:gd name="connsiteY1" fmla="*/ 853440 h 3413760"/>
                <a:gd name="connsiteX2" fmla="*/ 1706880 w 3413760"/>
                <a:gd name="connsiteY2" fmla="*/ 0 h 3413760"/>
                <a:gd name="connsiteX3" fmla="*/ 1706880 w 3413760"/>
                <a:gd name="connsiteY3" fmla="*/ 1706880 h 3413760"/>
                <a:gd name="connsiteX4" fmla="*/ 228679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228679" y="2560320"/>
                  </a:moveTo>
                  <a:cubicBezTo>
                    <a:pt x="-76226" y="2032209"/>
                    <a:pt x="-76226" y="1381551"/>
                    <a:pt x="228679" y="853440"/>
                  </a:cubicBezTo>
                  <a:cubicBezTo>
                    <a:pt x="533584" y="325329"/>
                    <a:pt x="1097071" y="0"/>
                    <a:pt x="1706880" y="0"/>
                  </a:cubicBezTo>
                  <a:lnTo>
                    <a:pt x="1706880" y="1706880"/>
                  </a:lnTo>
                  <a:lnTo>
                    <a:pt x="228679" y="256032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3688" tIns="771652" rIns="1847392" bIns="1722628" numCol="1" spcCol="1270" anchor="ctr" anchorCtr="0">
              <a:noAutofit/>
            </a:bodyPr>
            <a:lstStyle/>
            <a:p>
              <a:pPr marL="0" lvl="0" indent="0" algn="ctr" defTabSz="1689100">
                <a:lnSpc>
                  <a:spcPct val="90000"/>
                </a:lnSpc>
                <a:spcBef>
                  <a:spcPct val="0"/>
                </a:spcBef>
                <a:spcAft>
                  <a:spcPct val="35000"/>
                </a:spcAft>
                <a:buNone/>
              </a:pPr>
              <a:endParaRPr lang="zh-CN" altLang="en-US" sz="3800" kern="1200" dirty="0">
                <a:latin typeface="Times New Roman" panose="02020603050405020304" pitchFamily="18" charset="0"/>
                <a:cs typeface="+mn-ea"/>
                <a:sym typeface="+mn-lt"/>
              </a:endParaRPr>
            </a:p>
          </p:txBody>
        </p:sp>
        <p:sp>
          <p:nvSpPr>
            <p:cNvPr id="13" name="箭头: 环形 12"/>
            <p:cNvSpPr/>
            <p:nvPr/>
          </p:nvSpPr>
          <p:spPr>
            <a:xfrm>
              <a:off x="3050864" y="1007456"/>
              <a:ext cx="3193973" cy="3193974"/>
            </a:xfrm>
            <a:prstGeom prst="circularArrow">
              <a:avLst>
                <a:gd name="adj1" fmla="val 5085"/>
                <a:gd name="adj2" fmla="val 327528"/>
                <a:gd name="adj3" fmla="val 1472472"/>
                <a:gd name="adj4" fmla="val 16199432"/>
                <a:gd name="adj5" fmla="val 593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sp>
          <p:nvSpPr>
            <p:cNvPr id="14" name="箭头: 环形 13"/>
            <p:cNvSpPr/>
            <p:nvPr/>
          </p:nvSpPr>
          <p:spPr>
            <a:xfrm>
              <a:off x="2992096" y="1108780"/>
              <a:ext cx="3193973" cy="3193974"/>
            </a:xfrm>
            <a:prstGeom prst="circularArrow">
              <a:avLst>
                <a:gd name="adj1" fmla="val 5085"/>
                <a:gd name="adj2" fmla="val 327528"/>
                <a:gd name="adj3" fmla="val 8671970"/>
                <a:gd name="adj4" fmla="val 1800502"/>
                <a:gd name="adj5" fmla="val 5932"/>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sp>
          <p:nvSpPr>
            <p:cNvPr id="15" name="箭头: 环形 14"/>
            <p:cNvSpPr/>
            <p:nvPr/>
          </p:nvSpPr>
          <p:spPr>
            <a:xfrm>
              <a:off x="2933328" y="1007456"/>
              <a:ext cx="3193973" cy="3193974"/>
            </a:xfrm>
            <a:prstGeom prst="circularArrow">
              <a:avLst>
                <a:gd name="adj1" fmla="val 5085"/>
                <a:gd name="adj2" fmla="val 327528"/>
                <a:gd name="adj3" fmla="val 15873039"/>
                <a:gd name="adj4" fmla="val 9000000"/>
                <a:gd name="adj5" fmla="val 593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grpSp>
      <p:sp>
        <p:nvSpPr>
          <p:cNvPr id="17" name="文本框 5"/>
          <p:cNvSpPr txBox="1">
            <a:spLocks noChangeArrowheads="1"/>
          </p:cNvSpPr>
          <p:nvPr/>
        </p:nvSpPr>
        <p:spPr bwMode="auto">
          <a:xfrm>
            <a:off x="555808" y="720982"/>
            <a:ext cx="9171756" cy="5669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just" fontAlgn="base">
              <a:lnSpc>
                <a:spcPct val="150000"/>
              </a:lnSpc>
              <a:spcBef>
                <a:spcPct val="0"/>
              </a:spcBef>
              <a:spcAft>
                <a:spcPct val="0"/>
              </a:spcAft>
              <a:defRPr/>
            </a:pPr>
            <a:r>
              <a:rPr lang="zh-CN" altLang="en-US" sz="2400" dirty="0">
                <a:solidFill>
                  <a:schemeClr val="accent1"/>
                </a:solidFill>
                <a:latin typeface="Times New Roman" panose="02020603050405020304" pitchFamily="18" charset="0"/>
                <a:ea typeface="+mn-ea"/>
                <a:cs typeface="+mn-ea"/>
                <a:sym typeface="+mn-lt"/>
              </a:rPr>
              <a:t>       </a:t>
            </a:r>
            <a:r>
              <a:rPr lang="en-US" altLang="zh-CN" sz="2000" dirty="0">
                <a:latin typeface="Times New Roman" panose="02020603050405020304" pitchFamily="18" charset="0"/>
                <a:ea typeface="+mn-ea"/>
                <a:cs typeface="+mn-ea"/>
                <a:sym typeface="+mn-lt"/>
              </a:rPr>
              <a:t>Fragment: Coach Dietz exemplified this behavior by walking off the field in the middle of a game. Leaving her team at a time when we needed her.</a:t>
            </a:r>
          </a:p>
          <a:p>
            <a:pPr algn="just" fontAlgn="base">
              <a:lnSpc>
                <a:spcPct val="150000"/>
              </a:lnSpc>
              <a:spcBef>
                <a:spcPct val="0"/>
              </a:spcBef>
              <a:spcAft>
                <a:spcPct val="0"/>
              </a:spcAft>
              <a:defRPr/>
            </a:pPr>
            <a:r>
              <a:rPr lang="en-US" altLang="zh-CN" sz="2000" dirty="0">
                <a:latin typeface="Times New Roman" panose="02020603050405020304" pitchFamily="18" charset="0"/>
                <a:ea typeface="+mn-ea"/>
                <a:cs typeface="+mn-ea"/>
                <a:sym typeface="+mn-lt"/>
              </a:rPr>
              <a:t>       </a:t>
            </a:r>
            <a:r>
              <a:rPr lang="en-US" altLang="zh-CN" sz="2000" dirty="0" smtClean="0">
                <a:latin typeface="Times New Roman" panose="02020603050405020304" pitchFamily="18" charset="0"/>
                <a:ea typeface="+mn-ea"/>
                <a:cs typeface="+mn-ea"/>
                <a:sym typeface="+mn-lt"/>
              </a:rPr>
              <a:t> Possible </a:t>
            </a:r>
            <a:r>
              <a:rPr lang="en-US" altLang="zh-CN" sz="2000" dirty="0">
                <a:latin typeface="Times New Roman" panose="02020603050405020304" pitchFamily="18" charset="0"/>
                <a:ea typeface="+mn-ea"/>
                <a:cs typeface="+mn-ea"/>
                <a:sym typeface="+mn-lt"/>
              </a:rPr>
              <a:t>Revision: Coach Dietz exemplified this behavior by walking off the field in the middle of a game, leaving her team at a time when we needed her.</a:t>
            </a:r>
          </a:p>
          <a:p>
            <a:pPr algn="just" fontAlgn="base">
              <a:lnSpc>
                <a:spcPct val="150000"/>
              </a:lnSpc>
              <a:spcBef>
                <a:spcPct val="0"/>
              </a:spcBef>
              <a:spcAft>
                <a:spcPct val="0"/>
              </a:spcAft>
              <a:defRPr/>
            </a:pPr>
            <a:r>
              <a:rPr lang="en-US" altLang="zh-CN" sz="2000" dirty="0">
                <a:latin typeface="Times New Roman" panose="02020603050405020304" pitchFamily="18" charset="0"/>
                <a:ea typeface="+mn-ea"/>
                <a:cs typeface="+mn-ea"/>
                <a:sym typeface="+mn-lt"/>
              </a:rPr>
              <a:t>      </a:t>
            </a:r>
            <a:r>
              <a:rPr lang="en-US" altLang="zh-CN" sz="2000" dirty="0" smtClean="0">
                <a:latin typeface="Times New Roman" panose="02020603050405020304" pitchFamily="18" charset="0"/>
                <a:ea typeface="+mn-ea"/>
                <a:cs typeface="+mn-ea"/>
                <a:sym typeface="+mn-lt"/>
              </a:rPr>
              <a:t>  </a:t>
            </a:r>
            <a:r>
              <a:rPr lang="en-US" altLang="zh-CN" sz="2000" dirty="0">
                <a:latin typeface="Times New Roman" panose="02020603050405020304" pitchFamily="18" charset="0"/>
                <a:ea typeface="+mn-ea"/>
                <a:cs typeface="+mn-ea"/>
                <a:sym typeface="+mn-lt"/>
              </a:rPr>
              <a:t>Fragment: I need to find a new roommate. Because the one I have now isn’t working out too well.</a:t>
            </a:r>
          </a:p>
          <a:p>
            <a:pPr algn="just" fontAlgn="base">
              <a:lnSpc>
                <a:spcPct val="150000"/>
              </a:lnSpc>
              <a:spcBef>
                <a:spcPct val="0"/>
              </a:spcBef>
              <a:spcAft>
                <a:spcPct val="0"/>
              </a:spcAft>
              <a:defRPr/>
            </a:pPr>
            <a:r>
              <a:rPr lang="en-US" altLang="zh-CN" sz="2000" dirty="0">
                <a:latin typeface="Times New Roman" panose="02020603050405020304" pitchFamily="18" charset="0"/>
                <a:ea typeface="+mn-ea"/>
                <a:cs typeface="+mn-ea"/>
                <a:sym typeface="+mn-lt"/>
              </a:rPr>
              <a:t>      </a:t>
            </a:r>
            <a:r>
              <a:rPr lang="en-US" altLang="zh-CN" sz="2000" dirty="0" smtClean="0">
                <a:latin typeface="Times New Roman" panose="02020603050405020304" pitchFamily="18" charset="0"/>
                <a:ea typeface="+mn-ea"/>
                <a:cs typeface="+mn-ea"/>
                <a:sym typeface="+mn-lt"/>
              </a:rPr>
              <a:t>  Possible </a:t>
            </a:r>
            <a:r>
              <a:rPr lang="en-US" altLang="zh-CN" sz="2000" dirty="0">
                <a:latin typeface="Times New Roman" panose="02020603050405020304" pitchFamily="18" charset="0"/>
                <a:ea typeface="+mn-ea"/>
                <a:cs typeface="+mn-ea"/>
                <a:sym typeface="+mn-lt"/>
              </a:rPr>
              <a:t>Revision: I need to find a new roommate because the one I have now isn’t working out too well.</a:t>
            </a:r>
          </a:p>
          <a:p>
            <a:pPr algn="just" fontAlgn="base">
              <a:lnSpc>
                <a:spcPct val="150000"/>
              </a:lnSpc>
              <a:spcBef>
                <a:spcPct val="0"/>
              </a:spcBef>
              <a:spcAft>
                <a:spcPct val="0"/>
              </a:spcAft>
              <a:defRPr/>
            </a:pPr>
            <a:r>
              <a:rPr lang="en-US" altLang="zh-CN" sz="2000" dirty="0">
                <a:latin typeface="Times New Roman" panose="02020603050405020304" pitchFamily="18" charset="0"/>
                <a:ea typeface="+mn-ea"/>
                <a:cs typeface="+mn-ea"/>
                <a:sym typeface="+mn-lt"/>
              </a:rPr>
              <a:t>       </a:t>
            </a:r>
            <a:r>
              <a:rPr lang="en-US" altLang="zh-CN" sz="2000" dirty="0" smtClean="0">
                <a:latin typeface="Times New Roman" panose="02020603050405020304" pitchFamily="18" charset="0"/>
                <a:ea typeface="+mn-ea"/>
                <a:cs typeface="+mn-ea"/>
                <a:sym typeface="+mn-lt"/>
              </a:rPr>
              <a:t> Fragment</a:t>
            </a:r>
            <a:r>
              <a:rPr lang="en-US" altLang="zh-CN" sz="2000" dirty="0">
                <a:latin typeface="Times New Roman" panose="02020603050405020304" pitchFamily="18" charset="0"/>
                <a:ea typeface="+mn-ea"/>
                <a:cs typeface="+mn-ea"/>
                <a:sym typeface="+mn-lt"/>
              </a:rPr>
              <a:t>: The current city policy on housing is incomplete as it stands. Which is why we believe the proposed amendments should be passed.</a:t>
            </a:r>
          </a:p>
          <a:p>
            <a:pPr algn="just" fontAlgn="base">
              <a:lnSpc>
                <a:spcPct val="150000"/>
              </a:lnSpc>
              <a:spcBef>
                <a:spcPct val="0"/>
              </a:spcBef>
              <a:spcAft>
                <a:spcPct val="0"/>
              </a:spcAft>
              <a:defRPr/>
            </a:pPr>
            <a:r>
              <a:rPr lang="en-US" altLang="zh-CN" sz="2000" dirty="0">
                <a:latin typeface="Times New Roman" panose="02020603050405020304" pitchFamily="18" charset="0"/>
                <a:ea typeface="+mn-ea"/>
                <a:cs typeface="+mn-ea"/>
                <a:sym typeface="+mn-lt"/>
              </a:rPr>
              <a:t>       </a:t>
            </a:r>
            <a:r>
              <a:rPr lang="en-US" altLang="zh-CN" sz="2000" dirty="0" smtClean="0">
                <a:latin typeface="Times New Roman" panose="02020603050405020304" pitchFamily="18" charset="0"/>
                <a:ea typeface="+mn-ea"/>
                <a:cs typeface="+mn-ea"/>
                <a:sym typeface="+mn-lt"/>
              </a:rPr>
              <a:t> Possible </a:t>
            </a:r>
            <a:r>
              <a:rPr lang="en-US" altLang="zh-CN" sz="2000" dirty="0">
                <a:latin typeface="Times New Roman" panose="02020603050405020304" pitchFamily="18" charset="0"/>
                <a:ea typeface="+mn-ea"/>
                <a:cs typeface="+mn-ea"/>
                <a:sym typeface="+mn-lt"/>
              </a:rPr>
              <a:t>Revision: Because the current city policy on housing is incomplete as it stands, we believe the proposed amendments should be passed.</a:t>
            </a:r>
            <a:endParaRPr lang="zh-CN" altLang="en-US" sz="2400" dirty="0">
              <a:latin typeface="Times New Roman" panose="02020603050405020304" pitchFamily="18" charset="0"/>
              <a:ea typeface="+mn-ea"/>
              <a:cs typeface="+mn-ea"/>
              <a:sym typeface="+mn-lt"/>
            </a:endParaRPr>
          </a:p>
        </p:txBody>
      </p:sp>
      <p:sp>
        <p:nvSpPr>
          <p:cNvPr id="20" name="AutoShape 112"/>
          <p:cNvSpPr/>
          <p:nvPr/>
        </p:nvSpPr>
        <p:spPr bwMode="auto">
          <a:xfrm>
            <a:off x="10155712" y="2008807"/>
            <a:ext cx="512505" cy="510247"/>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nvGrpSpPr>
          <p:cNvPr id="21" name="组合 20"/>
          <p:cNvGrpSpPr/>
          <p:nvPr/>
        </p:nvGrpSpPr>
        <p:grpSpPr>
          <a:xfrm>
            <a:off x="11322427" y="2010842"/>
            <a:ext cx="351012" cy="511674"/>
            <a:chOff x="2528974" y="2863357"/>
            <a:chExt cx="246811" cy="359779"/>
          </a:xfrm>
          <a:solidFill>
            <a:schemeClr val="bg1"/>
          </a:solidFill>
        </p:grpSpPr>
        <p:sp>
          <p:nvSpPr>
            <p:cNvPr id="22"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sp>
          <p:nvSpPr>
            <p:cNvPr id="23"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grpSp>
        <p:nvGrpSpPr>
          <p:cNvPr id="24" name="组合 23"/>
          <p:cNvGrpSpPr/>
          <p:nvPr/>
        </p:nvGrpSpPr>
        <p:grpSpPr>
          <a:xfrm flipH="1">
            <a:off x="10717458" y="3093180"/>
            <a:ext cx="510801" cy="510801"/>
            <a:chOff x="2473104" y="2145028"/>
            <a:chExt cx="359165" cy="359165"/>
          </a:xfrm>
          <a:solidFill>
            <a:schemeClr val="bg1"/>
          </a:solidFill>
        </p:grpSpPr>
        <p:sp>
          <p:nvSpPr>
            <p:cNvPr id="25"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sp>
          <p:nvSpPr>
            <p:cNvPr id="26"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sp>
        <p:nvSpPr>
          <p:cNvPr id="18" name="文本框 6">
            <a:extLst>
              <a:ext uri="{FF2B5EF4-FFF2-40B4-BE49-F238E27FC236}">
                <a16:creationId xmlns:a16="http://schemas.microsoft.com/office/drawing/2014/main" id="{7838685D-24F1-4475-B54C-2D7EE31381FD}"/>
              </a:ext>
            </a:extLst>
          </p:cNvPr>
          <p:cNvSpPr txBox="1">
            <a:spLocks noChangeArrowheads="1"/>
          </p:cNvSpPr>
          <p:nvPr/>
        </p:nvSpPr>
        <p:spPr bwMode="auto">
          <a:xfrm>
            <a:off x="4057164" y="262227"/>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Common Mistakes in Writing </a:t>
            </a:r>
            <a:r>
              <a:rPr lang="en-US" altLang="zh-CN" sz="2400" dirty="0" smtClean="0">
                <a:solidFill>
                  <a:srgbClr val="00749F"/>
                </a:solidFill>
                <a:latin typeface="Times New Roman" panose="02020603050405020304" pitchFamily="18" charset="0"/>
                <a:cs typeface="+mn-ea"/>
                <a:sym typeface="+mn-lt"/>
              </a:rPr>
              <a:t>Sentences</a:t>
            </a:r>
            <a:endParaRPr lang="en-US" altLang="zh-CN" sz="2400" dirty="0">
              <a:solidFill>
                <a:srgbClr val="00749F"/>
              </a:solidFill>
              <a:latin typeface="Times New Roman" panose="02020603050405020304" pitchFamily="18" charset="0"/>
              <a:cs typeface="+mn-ea"/>
              <a:sym typeface="+mn-lt"/>
            </a:endParaRPr>
          </a:p>
        </p:txBody>
      </p:sp>
      <p:sp>
        <p:nvSpPr>
          <p:cNvPr id="19" name="文本框 5">
            <a:extLst>
              <a:ext uri="{FF2B5EF4-FFF2-40B4-BE49-F238E27FC236}">
                <a16:creationId xmlns:a16="http://schemas.microsoft.com/office/drawing/2014/main" id="{A4432DD4-DD0C-4BF2-A3C4-6746D7D40AE2}"/>
              </a:ext>
            </a:extLst>
          </p:cNvPr>
          <p:cNvSpPr txBox="1">
            <a:spLocks noChangeArrowheads="1"/>
          </p:cNvSpPr>
          <p:nvPr/>
        </p:nvSpPr>
        <p:spPr bwMode="auto">
          <a:xfrm>
            <a:off x="0" y="25268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造句的常见错误</a:t>
            </a:r>
          </a:p>
        </p:txBody>
      </p:sp>
    </p:spTree>
    <p:extLst>
      <p:ext uri="{BB962C8B-B14F-4D97-AF65-F5344CB8AC3E}">
        <p14:creationId xmlns:p14="http://schemas.microsoft.com/office/powerpoint/2010/main" val="13299122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0-#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0-#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9468824" y="1151735"/>
            <a:ext cx="2921891" cy="2907587"/>
            <a:chOff x="2933328" y="1007456"/>
            <a:chExt cx="3311509" cy="3295298"/>
          </a:xfrm>
        </p:grpSpPr>
        <p:sp>
          <p:nvSpPr>
            <p:cNvPr id="10" name="任意多边形: 形状 9"/>
            <p:cNvSpPr/>
            <p:nvPr/>
          </p:nvSpPr>
          <p:spPr>
            <a:xfrm>
              <a:off x="3226569" y="1183395"/>
              <a:ext cx="2842095" cy="2842095"/>
            </a:xfrm>
            <a:custGeom>
              <a:avLst/>
              <a:gdLst>
                <a:gd name="connsiteX0" fmla="*/ 1706880 w 3413760"/>
                <a:gd name="connsiteY0" fmla="*/ 0 h 3413760"/>
                <a:gd name="connsiteX1" fmla="*/ 3185081 w 3413760"/>
                <a:gd name="connsiteY1" fmla="*/ 853440 h 3413760"/>
                <a:gd name="connsiteX2" fmla="*/ 3185081 w 3413760"/>
                <a:gd name="connsiteY2" fmla="*/ 2560320 h 3413760"/>
                <a:gd name="connsiteX3" fmla="*/ 1706880 w 3413760"/>
                <a:gd name="connsiteY3" fmla="*/ 1706880 h 3413760"/>
                <a:gd name="connsiteX4" fmla="*/ 1706880 w 3413760"/>
                <a:gd name="connsiteY4" fmla="*/ 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1706880" y="0"/>
                  </a:moveTo>
                  <a:cubicBezTo>
                    <a:pt x="2316689" y="0"/>
                    <a:pt x="2880177" y="325329"/>
                    <a:pt x="3185081" y="853440"/>
                  </a:cubicBezTo>
                  <a:cubicBezTo>
                    <a:pt x="3489986" y="1381551"/>
                    <a:pt x="3489986" y="2032209"/>
                    <a:pt x="3185081" y="2560320"/>
                  </a:cubicBezTo>
                  <a:lnTo>
                    <a:pt x="1706880" y="1706880"/>
                  </a:lnTo>
                  <a:lnTo>
                    <a:pt x="170688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7393" tIns="771652" rIns="443687" bIns="1722628" numCol="1" spcCol="1270" anchor="ctr" anchorCtr="0">
              <a:noAutofit/>
            </a:bodyPr>
            <a:lstStyle/>
            <a:p>
              <a:pPr marL="0" lvl="0" indent="0" algn="ctr" defTabSz="1689100">
                <a:lnSpc>
                  <a:spcPct val="90000"/>
                </a:lnSpc>
                <a:spcBef>
                  <a:spcPct val="0"/>
                </a:spcBef>
                <a:spcAft>
                  <a:spcPct val="35000"/>
                </a:spcAft>
                <a:buNone/>
              </a:pPr>
              <a:endParaRPr lang="zh-CN" altLang="en-US" sz="3800" kern="1200" dirty="0">
                <a:latin typeface="Times New Roman" panose="02020603050405020304" pitchFamily="18" charset="0"/>
                <a:cs typeface="+mn-ea"/>
                <a:sym typeface="+mn-lt"/>
              </a:endParaRPr>
            </a:p>
          </p:txBody>
        </p:sp>
        <p:sp>
          <p:nvSpPr>
            <p:cNvPr id="11" name="任意多边形: 形状 10"/>
            <p:cNvSpPr/>
            <p:nvPr/>
          </p:nvSpPr>
          <p:spPr>
            <a:xfrm>
              <a:off x="3168035" y="1284899"/>
              <a:ext cx="2842095" cy="2842095"/>
            </a:xfrm>
            <a:custGeom>
              <a:avLst/>
              <a:gdLst>
                <a:gd name="connsiteX0" fmla="*/ 3185081 w 3413760"/>
                <a:gd name="connsiteY0" fmla="*/ 2560320 h 3413760"/>
                <a:gd name="connsiteX1" fmla="*/ 1706880 w 3413760"/>
                <a:gd name="connsiteY1" fmla="*/ 3413760 h 3413760"/>
                <a:gd name="connsiteX2" fmla="*/ 228679 w 3413760"/>
                <a:gd name="connsiteY2" fmla="*/ 2560320 h 3413760"/>
                <a:gd name="connsiteX3" fmla="*/ 1706880 w 3413760"/>
                <a:gd name="connsiteY3" fmla="*/ 1706880 h 3413760"/>
                <a:gd name="connsiteX4" fmla="*/ 3185081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3185081" y="2560320"/>
                  </a:moveTo>
                  <a:cubicBezTo>
                    <a:pt x="2880176" y="3088431"/>
                    <a:pt x="2316689" y="3413760"/>
                    <a:pt x="1706880" y="3413760"/>
                  </a:cubicBezTo>
                  <a:cubicBezTo>
                    <a:pt x="1097071" y="3413760"/>
                    <a:pt x="533583" y="3088431"/>
                    <a:pt x="228679" y="2560320"/>
                  </a:cubicBezTo>
                  <a:lnTo>
                    <a:pt x="1706880" y="1706880"/>
                  </a:lnTo>
                  <a:lnTo>
                    <a:pt x="3185081" y="2560320"/>
                  </a:lnTo>
                  <a:close/>
                </a:path>
              </a:pathLst>
            </a:custGeom>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3600" tIns="2265681" rIns="822960" bIns="355599" numCol="1" spcCol="1270" anchor="ctr" anchorCtr="0">
              <a:noAutofit/>
            </a:bodyPr>
            <a:lstStyle/>
            <a:p>
              <a:pPr marL="0" lvl="0" indent="0" algn="ctr" defTabSz="1778000">
                <a:lnSpc>
                  <a:spcPct val="90000"/>
                </a:lnSpc>
                <a:spcBef>
                  <a:spcPct val="0"/>
                </a:spcBef>
                <a:spcAft>
                  <a:spcPct val="35000"/>
                </a:spcAft>
                <a:buNone/>
              </a:pPr>
              <a:endParaRPr lang="zh-CN" altLang="en-US" sz="4000" kern="1200" dirty="0">
                <a:latin typeface="Times New Roman" panose="02020603050405020304" pitchFamily="18" charset="0"/>
                <a:cs typeface="+mn-ea"/>
                <a:sym typeface="+mn-lt"/>
              </a:endParaRPr>
            </a:p>
          </p:txBody>
        </p:sp>
        <p:sp>
          <p:nvSpPr>
            <p:cNvPr id="12" name="任意多边形: 形状 11"/>
            <p:cNvSpPr/>
            <p:nvPr/>
          </p:nvSpPr>
          <p:spPr>
            <a:xfrm>
              <a:off x="3109501" y="1183395"/>
              <a:ext cx="2842095" cy="2842095"/>
            </a:xfrm>
            <a:custGeom>
              <a:avLst/>
              <a:gdLst>
                <a:gd name="connsiteX0" fmla="*/ 228679 w 3413760"/>
                <a:gd name="connsiteY0" fmla="*/ 2560320 h 3413760"/>
                <a:gd name="connsiteX1" fmla="*/ 228679 w 3413760"/>
                <a:gd name="connsiteY1" fmla="*/ 853440 h 3413760"/>
                <a:gd name="connsiteX2" fmla="*/ 1706880 w 3413760"/>
                <a:gd name="connsiteY2" fmla="*/ 0 h 3413760"/>
                <a:gd name="connsiteX3" fmla="*/ 1706880 w 3413760"/>
                <a:gd name="connsiteY3" fmla="*/ 1706880 h 3413760"/>
                <a:gd name="connsiteX4" fmla="*/ 228679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228679" y="2560320"/>
                  </a:moveTo>
                  <a:cubicBezTo>
                    <a:pt x="-76226" y="2032209"/>
                    <a:pt x="-76226" y="1381551"/>
                    <a:pt x="228679" y="853440"/>
                  </a:cubicBezTo>
                  <a:cubicBezTo>
                    <a:pt x="533584" y="325329"/>
                    <a:pt x="1097071" y="0"/>
                    <a:pt x="1706880" y="0"/>
                  </a:cubicBezTo>
                  <a:lnTo>
                    <a:pt x="1706880" y="1706880"/>
                  </a:lnTo>
                  <a:lnTo>
                    <a:pt x="228679" y="256032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3688" tIns="771652" rIns="1847392" bIns="1722628" numCol="1" spcCol="1270" anchor="ctr" anchorCtr="0">
              <a:noAutofit/>
            </a:bodyPr>
            <a:lstStyle/>
            <a:p>
              <a:pPr marL="0" lvl="0" indent="0" algn="ctr" defTabSz="1689100">
                <a:lnSpc>
                  <a:spcPct val="90000"/>
                </a:lnSpc>
                <a:spcBef>
                  <a:spcPct val="0"/>
                </a:spcBef>
                <a:spcAft>
                  <a:spcPct val="35000"/>
                </a:spcAft>
                <a:buNone/>
              </a:pPr>
              <a:endParaRPr lang="zh-CN" altLang="en-US" sz="3800" kern="1200" dirty="0">
                <a:latin typeface="Times New Roman" panose="02020603050405020304" pitchFamily="18" charset="0"/>
                <a:cs typeface="+mn-ea"/>
                <a:sym typeface="+mn-lt"/>
              </a:endParaRPr>
            </a:p>
          </p:txBody>
        </p:sp>
        <p:sp>
          <p:nvSpPr>
            <p:cNvPr id="13" name="箭头: 环形 12"/>
            <p:cNvSpPr/>
            <p:nvPr/>
          </p:nvSpPr>
          <p:spPr>
            <a:xfrm>
              <a:off x="3050864" y="1007456"/>
              <a:ext cx="3193973" cy="3193974"/>
            </a:xfrm>
            <a:prstGeom prst="circularArrow">
              <a:avLst>
                <a:gd name="adj1" fmla="val 5085"/>
                <a:gd name="adj2" fmla="val 327528"/>
                <a:gd name="adj3" fmla="val 1472472"/>
                <a:gd name="adj4" fmla="val 16199432"/>
                <a:gd name="adj5" fmla="val 593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sp>
          <p:nvSpPr>
            <p:cNvPr id="14" name="箭头: 环形 13"/>
            <p:cNvSpPr/>
            <p:nvPr/>
          </p:nvSpPr>
          <p:spPr>
            <a:xfrm>
              <a:off x="2992096" y="1108780"/>
              <a:ext cx="3193973" cy="3193974"/>
            </a:xfrm>
            <a:prstGeom prst="circularArrow">
              <a:avLst>
                <a:gd name="adj1" fmla="val 5085"/>
                <a:gd name="adj2" fmla="val 327528"/>
                <a:gd name="adj3" fmla="val 8671970"/>
                <a:gd name="adj4" fmla="val 1800502"/>
                <a:gd name="adj5" fmla="val 5932"/>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sp>
          <p:nvSpPr>
            <p:cNvPr id="15" name="箭头: 环形 14"/>
            <p:cNvSpPr/>
            <p:nvPr/>
          </p:nvSpPr>
          <p:spPr>
            <a:xfrm>
              <a:off x="2933328" y="1007456"/>
              <a:ext cx="3193973" cy="3193974"/>
            </a:xfrm>
            <a:prstGeom prst="circularArrow">
              <a:avLst>
                <a:gd name="adj1" fmla="val 5085"/>
                <a:gd name="adj2" fmla="val 327528"/>
                <a:gd name="adj3" fmla="val 15873039"/>
                <a:gd name="adj4" fmla="val 9000000"/>
                <a:gd name="adj5" fmla="val 593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grpSp>
      <p:sp>
        <p:nvSpPr>
          <p:cNvPr id="17" name="文本框 5"/>
          <p:cNvSpPr txBox="1">
            <a:spLocks noChangeArrowheads="1"/>
          </p:cNvSpPr>
          <p:nvPr/>
        </p:nvSpPr>
        <p:spPr bwMode="auto">
          <a:xfrm>
            <a:off x="555808" y="720982"/>
            <a:ext cx="9171756"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just" fontAlgn="base">
              <a:lnSpc>
                <a:spcPct val="150000"/>
              </a:lnSpc>
              <a:spcBef>
                <a:spcPct val="0"/>
              </a:spcBef>
              <a:spcAft>
                <a:spcPct val="0"/>
              </a:spcAft>
              <a:defRPr/>
            </a:pPr>
            <a:r>
              <a:rPr lang="en-US" altLang="zh-CN" sz="2400" dirty="0">
                <a:latin typeface="Times New Roman" panose="02020603050405020304" pitchFamily="18" charset="0"/>
                <a:ea typeface="+mn-ea"/>
                <a:cs typeface="+mn-ea"/>
                <a:sym typeface="+mn-lt"/>
              </a:rPr>
              <a:t>     You may have noticed that newspaper and magazine journalists often use a dependent clause as a separate sentence when it follows clearly from the preceding main clause, as in the last example above. This is a conventional journalistic practice, often used for emphasis. For academic writing and other more formal writing situations, however, you should avoid such journalistic fragment sentences.</a:t>
            </a:r>
          </a:p>
          <a:p>
            <a:pPr algn="just" fontAlgn="base">
              <a:lnSpc>
                <a:spcPct val="150000"/>
              </a:lnSpc>
              <a:spcBef>
                <a:spcPct val="0"/>
              </a:spcBef>
              <a:spcAft>
                <a:spcPct val="0"/>
              </a:spcAft>
              <a:defRPr/>
            </a:pPr>
            <a:r>
              <a:rPr lang="en-US" altLang="zh-CN" sz="2400" dirty="0">
                <a:latin typeface="Times New Roman" panose="02020603050405020304" pitchFamily="18" charset="0"/>
                <a:ea typeface="+mn-ea"/>
                <a:cs typeface="+mn-ea"/>
                <a:sym typeface="+mn-lt"/>
              </a:rPr>
              <a:t>     </a:t>
            </a:r>
            <a:r>
              <a:rPr lang="en-US" altLang="zh-CN" sz="2400" dirty="0" smtClean="0">
                <a:latin typeface="Times New Roman" panose="02020603050405020304" pitchFamily="18" charset="0"/>
                <a:ea typeface="+mn-ea"/>
                <a:cs typeface="+mn-ea"/>
                <a:sym typeface="+mn-lt"/>
              </a:rPr>
              <a:t>Some </a:t>
            </a:r>
            <a:r>
              <a:rPr lang="en-US" altLang="zh-CN" sz="2400" dirty="0">
                <a:latin typeface="Times New Roman" panose="02020603050405020304" pitchFamily="18" charset="0"/>
                <a:ea typeface="+mn-ea"/>
                <a:cs typeface="+mn-ea"/>
                <a:sym typeface="+mn-lt"/>
              </a:rPr>
              <a:t>fragments are not clearly pieces of sentences that have been left unattached to the main clause; they are written as main clauses but lack a subject or main verb.</a:t>
            </a:r>
            <a:endParaRPr lang="zh-CN" altLang="en-US" sz="2400" dirty="0">
              <a:latin typeface="Times New Roman" panose="02020603050405020304" pitchFamily="18" charset="0"/>
              <a:ea typeface="+mn-ea"/>
              <a:cs typeface="+mn-ea"/>
              <a:sym typeface="+mn-lt"/>
            </a:endParaRPr>
          </a:p>
        </p:txBody>
      </p:sp>
      <p:sp>
        <p:nvSpPr>
          <p:cNvPr id="20" name="AutoShape 112"/>
          <p:cNvSpPr/>
          <p:nvPr/>
        </p:nvSpPr>
        <p:spPr bwMode="auto">
          <a:xfrm>
            <a:off x="10155712" y="2008807"/>
            <a:ext cx="512505" cy="510247"/>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nvGrpSpPr>
          <p:cNvPr id="21" name="组合 20"/>
          <p:cNvGrpSpPr/>
          <p:nvPr/>
        </p:nvGrpSpPr>
        <p:grpSpPr>
          <a:xfrm>
            <a:off x="11322427" y="2010842"/>
            <a:ext cx="351012" cy="511674"/>
            <a:chOff x="2528974" y="2863357"/>
            <a:chExt cx="246811" cy="359779"/>
          </a:xfrm>
          <a:solidFill>
            <a:schemeClr val="bg1"/>
          </a:solidFill>
        </p:grpSpPr>
        <p:sp>
          <p:nvSpPr>
            <p:cNvPr id="22"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sp>
          <p:nvSpPr>
            <p:cNvPr id="23"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grpSp>
        <p:nvGrpSpPr>
          <p:cNvPr id="24" name="组合 23"/>
          <p:cNvGrpSpPr/>
          <p:nvPr/>
        </p:nvGrpSpPr>
        <p:grpSpPr>
          <a:xfrm flipH="1">
            <a:off x="10717458" y="3093180"/>
            <a:ext cx="510801" cy="510801"/>
            <a:chOff x="2473104" y="2145028"/>
            <a:chExt cx="359165" cy="359165"/>
          </a:xfrm>
          <a:solidFill>
            <a:schemeClr val="bg1"/>
          </a:solidFill>
        </p:grpSpPr>
        <p:sp>
          <p:nvSpPr>
            <p:cNvPr id="25"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sp>
          <p:nvSpPr>
            <p:cNvPr id="26"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sp>
        <p:nvSpPr>
          <p:cNvPr id="18" name="文本框 6">
            <a:extLst>
              <a:ext uri="{FF2B5EF4-FFF2-40B4-BE49-F238E27FC236}">
                <a16:creationId xmlns:a16="http://schemas.microsoft.com/office/drawing/2014/main" id="{7838685D-24F1-4475-B54C-2D7EE31381FD}"/>
              </a:ext>
            </a:extLst>
          </p:cNvPr>
          <p:cNvSpPr txBox="1">
            <a:spLocks noChangeArrowheads="1"/>
          </p:cNvSpPr>
          <p:nvPr/>
        </p:nvSpPr>
        <p:spPr bwMode="auto">
          <a:xfrm>
            <a:off x="4057164" y="262227"/>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Common Mistakes in Writing </a:t>
            </a:r>
            <a:r>
              <a:rPr lang="en-US" altLang="zh-CN" sz="2400" dirty="0" smtClean="0">
                <a:solidFill>
                  <a:srgbClr val="00749F"/>
                </a:solidFill>
                <a:latin typeface="Times New Roman" panose="02020603050405020304" pitchFamily="18" charset="0"/>
                <a:cs typeface="+mn-ea"/>
                <a:sym typeface="+mn-lt"/>
              </a:rPr>
              <a:t>Sentences</a:t>
            </a:r>
            <a:endParaRPr lang="en-US" altLang="zh-CN" sz="2400" dirty="0">
              <a:solidFill>
                <a:srgbClr val="00749F"/>
              </a:solidFill>
              <a:latin typeface="Times New Roman" panose="02020603050405020304" pitchFamily="18" charset="0"/>
              <a:cs typeface="+mn-ea"/>
              <a:sym typeface="+mn-lt"/>
            </a:endParaRPr>
          </a:p>
        </p:txBody>
      </p:sp>
      <p:sp>
        <p:nvSpPr>
          <p:cNvPr id="19" name="文本框 5">
            <a:extLst>
              <a:ext uri="{FF2B5EF4-FFF2-40B4-BE49-F238E27FC236}">
                <a16:creationId xmlns:a16="http://schemas.microsoft.com/office/drawing/2014/main" id="{A4432DD4-DD0C-4BF2-A3C4-6746D7D40AE2}"/>
              </a:ext>
            </a:extLst>
          </p:cNvPr>
          <p:cNvSpPr txBox="1">
            <a:spLocks noChangeArrowheads="1"/>
          </p:cNvSpPr>
          <p:nvPr/>
        </p:nvSpPr>
        <p:spPr bwMode="auto">
          <a:xfrm>
            <a:off x="0" y="25268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造句的常见错误</a:t>
            </a:r>
          </a:p>
        </p:txBody>
      </p:sp>
    </p:spTree>
    <p:extLst>
      <p:ext uri="{BB962C8B-B14F-4D97-AF65-F5344CB8AC3E}">
        <p14:creationId xmlns:p14="http://schemas.microsoft.com/office/powerpoint/2010/main" val="40926486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0-#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0-#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5"/>
          <p:cNvSpPr txBox="1">
            <a:spLocks noChangeArrowheads="1"/>
          </p:cNvSpPr>
          <p:nvPr/>
        </p:nvSpPr>
        <p:spPr bwMode="auto">
          <a:xfrm>
            <a:off x="555808" y="1477023"/>
            <a:ext cx="1163619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just" fontAlgn="base">
              <a:lnSpc>
                <a:spcPct val="150000"/>
              </a:lnSpc>
              <a:spcBef>
                <a:spcPct val="0"/>
              </a:spcBef>
              <a:spcAft>
                <a:spcPct val="0"/>
              </a:spcAft>
              <a:defRPr/>
            </a:pPr>
            <a:r>
              <a:rPr lang="en-US" altLang="zh-CN" sz="2400" b="1" dirty="0">
                <a:latin typeface="Times New Roman" panose="02020603050405020304" pitchFamily="18" charset="0"/>
                <a:ea typeface="+mn-ea"/>
                <a:cs typeface="+mn-ea"/>
                <a:sym typeface="+mn-lt"/>
              </a:rPr>
              <a:t>No Main Verb</a:t>
            </a:r>
          </a:p>
          <a:p>
            <a:pPr algn="just" fontAlgn="base">
              <a:lnSpc>
                <a:spcPct val="150000"/>
              </a:lnSpc>
              <a:spcBef>
                <a:spcPct val="0"/>
              </a:spcBef>
              <a:spcAft>
                <a:spcPct val="0"/>
              </a:spcAft>
              <a:defRPr/>
            </a:pPr>
            <a:r>
              <a:rPr lang="en-US" altLang="zh-CN" sz="2400" dirty="0">
                <a:latin typeface="Times New Roman" panose="02020603050405020304" pitchFamily="18" charset="0"/>
                <a:ea typeface="+mn-ea"/>
                <a:cs typeface="+mn-ea"/>
                <a:sym typeface="+mn-lt"/>
              </a:rPr>
              <a:t> </a:t>
            </a:r>
            <a:r>
              <a:rPr lang="en-US" altLang="zh-CN" sz="2400" dirty="0" smtClean="0">
                <a:latin typeface="Times New Roman" panose="02020603050405020304" pitchFamily="18" charset="0"/>
                <a:ea typeface="+mn-ea"/>
                <a:cs typeface="+mn-ea"/>
                <a:sym typeface="+mn-lt"/>
              </a:rPr>
              <a:t>Fragment</a:t>
            </a:r>
            <a:r>
              <a:rPr lang="en-US" altLang="zh-CN" sz="2400" dirty="0">
                <a:latin typeface="Times New Roman" panose="02020603050405020304" pitchFamily="18" charset="0"/>
                <a:ea typeface="+mn-ea"/>
                <a:cs typeface="+mn-ea"/>
                <a:sym typeface="+mn-lt"/>
              </a:rPr>
              <a:t>: A story with deep thoughts and emotions.</a:t>
            </a:r>
          </a:p>
          <a:p>
            <a:pPr algn="just" fontAlgn="base">
              <a:lnSpc>
                <a:spcPct val="150000"/>
              </a:lnSpc>
              <a:spcBef>
                <a:spcPct val="0"/>
              </a:spcBef>
              <a:spcAft>
                <a:spcPct val="0"/>
              </a:spcAft>
              <a:defRPr/>
            </a:pPr>
            <a:r>
              <a:rPr lang="en-US" altLang="zh-CN" sz="2400" dirty="0">
                <a:latin typeface="Times New Roman" panose="02020603050405020304" pitchFamily="18" charset="0"/>
                <a:ea typeface="+mn-ea"/>
                <a:cs typeface="+mn-ea"/>
                <a:sym typeface="+mn-lt"/>
              </a:rPr>
              <a:t> </a:t>
            </a:r>
            <a:r>
              <a:rPr lang="en-US" altLang="zh-CN" sz="2400" dirty="0" smtClean="0">
                <a:latin typeface="Times New Roman" panose="02020603050405020304" pitchFamily="18" charset="0"/>
                <a:ea typeface="+mn-ea"/>
                <a:cs typeface="+mn-ea"/>
                <a:sym typeface="+mn-lt"/>
              </a:rPr>
              <a:t>Possible Revisions:</a:t>
            </a:r>
            <a:endParaRPr lang="en-US" altLang="zh-CN" sz="2400" dirty="0">
              <a:latin typeface="Times New Roman" panose="02020603050405020304" pitchFamily="18" charset="0"/>
              <a:ea typeface="+mn-ea"/>
              <a:cs typeface="+mn-ea"/>
              <a:sym typeface="+mn-lt"/>
            </a:endParaRPr>
          </a:p>
          <a:p>
            <a:pPr algn="just" fontAlgn="base">
              <a:lnSpc>
                <a:spcPct val="150000"/>
              </a:lnSpc>
              <a:spcBef>
                <a:spcPct val="0"/>
              </a:spcBef>
              <a:spcAft>
                <a:spcPct val="0"/>
              </a:spcAft>
              <a:defRPr/>
            </a:pPr>
            <a:r>
              <a:rPr lang="en-US" altLang="zh-CN" sz="2400" dirty="0">
                <a:latin typeface="Times New Roman" panose="02020603050405020304" pitchFamily="18" charset="0"/>
                <a:ea typeface="+mn-ea"/>
                <a:cs typeface="+mn-ea"/>
                <a:sym typeface="+mn-lt"/>
              </a:rPr>
              <a:t>       Direct object: She told a story with deep thoughts and emotions.</a:t>
            </a:r>
          </a:p>
          <a:p>
            <a:pPr algn="just" fontAlgn="base">
              <a:lnSpc>
                <a:spcPct val="150000"/>
              </a:lnSpc>
              <a:spcBef>
                <a:spcPct val="0"/>
              </a:spcBef>
              <a:spcAft>
                <a:spcPct val="0"/>
              </a:spcAft>
              <a:defRPr/>
            </a:pPr>
            <a:r>
              <a:rPr lang="en-US" altLang="zh-CN" sz="2400" dirty="0">
                <a:latin typeface="Times New Roman" panose="02020603050405020304" pitchFamily="18" charset="0"/>
                <a:ea typeface="+mn-ea"/>
                <a:cs typeface="+mn-ea"/>
                <a:sym typeface="+mn-lt"/>
              </a:rPr>
              <a:t>       Appositive: Gilman’s “The Yellow Wallpaper”, a story with deep thoughts and emotions, </a:t>
            </a:r>
            <a:r>
              <a:rPr lang="en-US" altLang="zh-CN" sz="2400" dirty="0" smtClean="0">
                <a:latin typeface="Times New Roman" panose="02020603050405020304" pitchFamily="18" charset="0"/>
                <a:ea typeface="+mn-ea"/>
                <a:cs typeface="+mn-ea"/>
                <a:sym typeface="+mn-lt"/>
              </a:rPr>
              <a:t> has </a:t>
            </a:r>
            <a:r>
              <a:rPr lang="en-US" altLang="zh-CN" sz="2400" dirty="0">
                <a:latin typeface="Times New Roman" panose="02020603050405020304" pitchFamily="18" charset="0"/>
                <a:ea typeface="+mn-ea"/>
                <a:cs typeface="+mn-ea"/>
                <a:sym typeface="+mn-lt"/>
              </a:rPr>
              <a:t>impressed critics for decades.</a:t>
            </a:r>
          </a:p>
          <a:p>
            <a:pPr algn="just" fontAlgn="base">
              <a:lnSpc>
                <a:spcPct val="150000"/>
              </a:lnSpc>
              <a:spcBef>
                <a:spcPct val="0"/>
              </a:spcBef>
              <a:spcAft>
                <a:spcPct val="0"/>
              </a:spcAft>
              <a:defRPr/>
            </a:pPr>
            <a:r>
              <a:rPr lang="en-US" altLang="zh-CN" sz="2400" dirty="0">
                <a:latin typeface="Times New Roman" panose="02020603050405020304" pitchFamily="18" charset="0"/>
                <a:ea typeface="+mn-ea"/>
                <a:cs typeface="+mn-ea"/>
                <a:sym typeface="+mn-lt"/>
              </a:rPr>
              <a:t> </a:t>
            </a:r>
            <a:endParaRPr lang="zh-CN" altLang="en-US" sz="2400" dirty="0">
              <a:latin typeface="Times New Roman" panose="02020603050405020304" pitchFamily="18" charset="0"/>
              <a:ea typeface="+mn-ea"/>
              <a:cs typeface="+mn-ea"/>
              <a:sym typeface="+mn-lt"/>
            </a:endParaRPr>
          </a:p>
        </p:txBody>
      </p:sp>
      <p:sp>
        <p:nvSpPr>
          <p:cNvPr id="18" name="文本框 6">
            <a:extLst>
              <a:ext uri="{FF2B5EF4-FFF2-40B4-BE49-F238E27FC236}">
                <a16:creationId xmlns:a16="http://schemas.microsoft.com/office/drawing/2014/main" id="{7838685D-24F1-4475-B54C-2D7EE31381FD}"/>
              </a:ext>
            </a:extLst>
          </p:cNvPr>
          <p:cNvSpPr txBox="1">
            <a:spLocks noChangeArrowheads="1"/>
          </p:cNvSpPr>
          <p:nvPr/>
        </p:nvSpPr>
        <p:spPr bwMode="auto">
          <a:xfrm>
            <a:off x="4057164" y="262227"/>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Common Mistakes in Writing </a:t>
            </a:r>
            <a:r>
              <a:rPr lang="en-US" altLang="zh-CN" sz="2400" dirty="0" smtClean="0">
                <a:solidFill>
                  <a:srgbClr val="00749F"/>
                </a:solidFill>
                <a:latin typeface="Times New Roman" panose="02020603050405020304" pitchFamily="18" charset="0"/>
                <a:cs typeface="+mn-ea"/>
                <a:sym typeface="+mn-lt"/>
              </a:rPr>
              <a:t>Sentences</a:t>
            </a:r>
            <a:endParaRPr lang="en-US" altLang="zh-CN" sz="2400" dirty="0">
              <a:solidFill>
                <a:srgbClr val="00749F"/>
              </a:solidFill>
              <a:latin typeface="Times New Roman" panose="02020603050405020304" pitchFamily="18" charset="0"/>
              <a:cs typeface="+mn-ea"/>
              <a:sym typeface="+mn-lt"/>
            </a:endParaRPr>
          </a:p>
        </p:txBody>
      </p:sp>
      <p:sp>
        <p:nvSpPr>
          <p:cNvPr id="19" name="文本框 5">
            <a:extLst>
              <a:ext uri="{FF2B5EF4-FFF2-40B4-BE49-F238E27FC236}">
                <a16:creationId xmlns:a16="http://schemas.microsoft.com/office/drawing/2014/main" id="{A4432DD4-DD0C-4BF2-A3C4-6746D7D40AE2}"/>
              </a:ext>
            </a:extLst>
          </p:cNvPr>
          <p:cNvSpPr txBox="1">
            <a:spLocks noChangeArrowheads="1"/>
          </p:cNvSpPr>
          <p:nvPr/>
        </p:nvSpPr>
        <p:spPr bwMode="auto">
          <a:xfrm>
            <a:off x="-162560" y="303107"/>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造句的常见错误</a:t>
            </a:r>
          </a:p>
        </p:txBody>
      </p:sp>
      <p:grpSp>
        <p:nvGrpSpPr>
          <p:cNvPr id="27" name="组合 26">
            <a:extLst>
              <a:ext uri="{FF2B5EF4-FFF2-40B4-BE49-F238E27FC236}">
                <a16:creationId xmlns:a16="http://schemas.microsoft.com/office/drawing/2014/main" id="{EAC561FF-6533-4FF2-8911-581DD4322605}"/>
              </a:ext>
            </a:extLst>
          </p:cNvPr>
          <p:cNvGrpSpPr/>
          <p:nvPr/>
        </p:nvGrpSpPr>
        <p:grpSpPr>
          <a:xfrm>
            <a:off x="9256512" y="557048"/>
            <a:ext cx="2921891" cy="2907587"/>
            <a:chOff x="2933328" y="1007456"/>
            <a:chExt cx="3311509" cy="3295298"/>
          </a:xfrm>
        </p:grpSpPr>
        <p:sp>
          <p:nvSpPr>
            <p:cNvPr id="28" name="任意多边形: 形状 27">
              <a:extLst>
                <a:ext uri="{FF2B5EF4-FFF2-40B4-BE49-F238E27FC236}">
                  <a16:creationId xmlns:a16="http://schemas.microsoft.com/office/drawing/2014/main" id="{E246EF09-1AB4-4344-9DCF-9A6EE7B0B1AA}"/>
                </a:ext>
              </a:extLst>
            </p:cNvPr>
            <p:cNvSpPr/>
            <p:nvPr/>
          </p:nvSpPr>
          <p:spPr>
            <a:xfrm>
              <a:off x="3226569" y="1183395"/>
              <a:ext cx="2842095" cy="2842095"/>
            </a:xfrm>
            <a:custGeom>
              <a:avLst/>
              <a:gdLst>
                <a:gd name="connsiteX0" fmla="*/ 1706880 w 3413760"/>
                <a:gd name="connsiteY0" fmla="*/ 0 h 3413760"/>
                <a:gd name="connsiteX1" fmla="*/ 3185081 w 3413760"/>
                <a:gd name="connsiteY1" fmla="*/ 853440 h 3413760"/>
                <a:gd name="connsiteX2" fmla="*/ 3185081 w 3413760"/>
                <a:gd name="connsiteY2" fmla="*/ 2560320 h 3413760"/>
                <a:gd name="connsiteX3" fmla="*/ 1706880 w 3413760"/>
                <a:gd name="connsiteY3" fmla="*/ 1706880 h 3413760"/>
                <a:gd name="connsiteX4" fmla="*/ 1706880 w 3413760"/>
                <a:gd name="connsiteY4" fmla="*/ 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1706880" y="0"/>
                  </a:moveTo>
                  <a:cubicBezTo>
                    <a:pt x="2316689" y="0"/>
                    <a:pt x="2880177" y="325329"/>
                    <a:pt x="3185081" y="853440"/>
                  </a:cubicBezTo>
                  <a:cubicBezTo>
                    <a:pt x="3489986" y="1381551"/>
                    <a:pt x="3489986" y="2032209"/>
                    <a:pt x="3185081" y="2560320"/>
                  </a:cubicBezTo>
                  <a:lnTo>
                    <a:pt x="1706880" y="1706880"/>
                  </a:lnTo>
                  <a:lnTo>
                    <a:pt x="170688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7393" tIns="771652" rIns="443687" bIns="1722628" numCol="1" spcCol="1270" anchor="ctr" anchorCtr="0">
              <a:noAutofit/>
            </a:bodyPr>
            <a:lstStyle/>
            <a:p>
              <a:pPr marL="0" lvl="0" indent="0" algn="ctr" defTabSz="1689100">
                <a:lnSpc>
                  <a:spcPct val="90000"/>
                </a:lnSpc>
                <a:spcBef>
                  <a:spcPct val="0"/>
                </a:spcBef>
                <a:spcAft>
                  <a:spcPct val="35000"/>
                </a:spcAft>
                <a:buNone/>
              </a:pPr>
              <a:endParaRPr lang="zh-CN" altLang="en-US" sz="3800" kern="1200" dirty="0">
                <a:latin typeface="Times New Roman" panose="02020603050405020304" pitchFamily="18" charset="0"/>
                <a:cs typeface="+mn-ea"/>
                <a:sym typeface="+mn-lt"/>
              </a:endParaRPr>
            </a:p>
          </p:txBody>
        </p:sp>
        <p:sp>
          <p:nvSpPr>
            <p:cNvPr id="29" name="任意多边形: 形状 28">
              <a:extLst>
                <a:ext uri="{FF2B5EF4-FFF2-40B4-BE49-F238E27FC236}">
                  <a16:creationId xmlns:a16="http://schemas.microsoft.com/office/drawing/2014/main" id="{718EF268-14B6-4763-8426-8651189201B7}"/>
                </a:ext>
              </a:extLst>
            </p:cNvPr>
            <p:cNvSpPr/>
            <p:nvPr/>
          </p:nvSpPr>
          <p:spPr>
            <a:xfrm>
              <a:off x="3168035" y="1284899"/>
              <a:ext cx="2842095" cy="2842095"/>
            </a:xfrm>
            <a:custGeom>
              <a:avLst/>
              <a:gdLst>
                <a:gd name="connsiteX0" fmla="*/ 3185081 w 3413760"/>
                <a:gd name="connsiteY0" fmla="*/ 2560320 h 3413760"/>
                <a:gd name="connsiteX1" fmla="*/ 1706880 w 3413760"/>
                <a:gd name="connsiteY1" fmla="*/ 3413760 h 3413760"/>
                <a:gd name="connsiteX2" fmla="*/ 228679 w 3413760"/>
                <a:gd name="connsiteY2" fmla="*/ 2560320 h 3413760"/>
                <a:gd name="connsiteX3" fmla="*/ 1706880 w 3413760"/>
                <a:gd name="connsiteY3" fmla="*/ 1706880 h 3413760"/>
                <a:gd name="connsiteX4" fmla="*/ 3185081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3185081" y="2560320"/>
                  </a:moveTo>
                  <a:cubicBezTo>
                    <a:pt x="2880176" y="3088431"/>
                    <a:pt x="2316689" y="3413760"/>
                    <a:pt x="1706880" y="3413760"/>
                  </a:cubicBezTo>
                  <a:cubicBezTo>
                    <a:pt x="1097071" y="3413760"/>
                    <a:pt x="533583" y="3088431"/>
                    <a:pt x="228679" y="2560320"/>
                  </a:cubicBezTo>
                  <a:lnTo>
                    <a:pt x="1706880" y="1706880"/>
                  </a:lnTo>
                  <a:lnTo>
                    <a:pt x="3185081" y="2560320"/>
                  </a:lnTo>
                  <a:close/>
                </a:path>
              </a:pathLst>
            </a:custGeom>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3600" tIns="2265681" rIns="822960" bIns="355599" numCol="1" spcCol="1270" anchor="ctr" anchorCtr="0">
              <a:noAutofit/>
            </a:bodyPr>
            <a:lstStyle/>
            <a:p>
              <a:pPr marL="0" lvl="0" indent="0" algn="ctr" defTabSz="1778000">
                <a:lnSpc>
                  <a:spcPct val="90000"/>
                </a:lnSpc>
                <a:spcBef>
                  <a:spcPct val="0"/>
                </a:spcBef>
                <a:spcAft>
                  <a:spcPct val="35000"/>
                </a:spcAft>
                <a:buNone/>
              </a:pPr>
              <a:endParaRPr lang="zh-CN" altLang="en-US" sz="4000" kern="1200" dirty="0">
                <a:latin typeface="Times New Roman" panose="02020603050405020304" pitchFamily="18" charset="0"/>
                <a:cs typeface="+mn-ea"/>
                <a:sym typeface="+mn-lt"/>
              </a:endParaRPr>
            </a:p>
          </p:txBody>
        </p:sp>
        <p:sp>
          <p:nvSpPr>
            <p:cNvPr id="30" name="任意多边形: 形状 29">
              <a:extLst>
                <a:ext uri="{FF2B5EF4-FFF2-40B4-BE49-F238E27FC236}">
                  <a16:creationId xmlns:a16="http://schemas.microsoft.com/office/drawing/2014/main" id="{36B98522-E431-431F-9484-062F4CAABF15}"/>
                </a:ext>
              </a:extLst>
            </p:cNvPr>
            <p:cNvSpPr/>
            <p:nvPr/>
          </p:nvSpPr>
          <p:spPr>
            <a:xfrm>
              <a:off x="3109501" y="1183395"/>
              <a:ext cx="2842095" cy="2842095"/>
            </a:xfrm>
            <a:custGeom>
              <a:avLst/>
              <a:gdLst>
                <a:gd name="connsiteX0" fmla="*/ 228679 w 3413760"/>
                <a:gd name="connsiteY0" fmla="*/ 2560320 h 3413760"/>
                <a:gd name="connsiteX1" fmla="*/ 228679 w 3413760"/>
                <a:gd name="connsiteY1" fmla="*/ 853440 h 3413760"/>
                <a:gd name="connsiteX2" fmla="*/ 1706880 w 3413760"/>
                <a:gd name="connsiteY2" fmla="*/ 0 h 3413760"/>
                <a:gd name="connsiteX3" fmla="*/ 1706880 w 3413760"/>
                <a:gd name="connsiteY3" fmla="*/ 1706880 h 3413760"/>
                <a:gd name="connsiteX4" fmla="*/ 228679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228679" y="2560320"/>
                  </a:moveTo>
                  <a:cubicBezTo>
                    <a:pt x="-76226" y="2032209"/>
                    <a:pt x="-76226" y="1381551"/>
                    <a:pt x="228679" y="853440"/>
                  </a:cubicBezTo>
                  <a:cubicBezTo>
                    <a:pt x="533584" y="325329"/>
                    <a:pt x="1097071" y="0"/>
                    <a:pt x="1706880" y="0"/>
                  </a:cubicBezTo>
                  <a:lnTo>
                    <a:pt x="1706880" y="1706880"/>
                  </a:lnTo>
                  <a:lnTo>
                    <a:pt x="228679" y="256032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3688" tIns="771652" rIns="1847392" bIns="1722628" numCol="1" spcCol="1270" anchor="ctr" anchorCtr="0">
              <a:noAutofit/>
            </a:bodyPr>
            <a:lstStyle/>
            <a:p>
              <a:pPr marL="0" lvl="0" indent="0" algn="ctr" defTabSz="1689100">
                <a:lnSpc>
                  <a:spcPct val="90000"/>
                </a:lnSpc>
                <a:spcBef>
                  <a:spcPct val="0"/>
                </a:spcBef>
                <a:spcAft>
                  <a:spcPct val="35000"/>
                </a:spcAft>
                <a:buNone/>
              </a:pPr>
              <a:endParaRPr lang="zh-CN" altLang="en-US" sz="3800" kern="1200" dirty="0">
                <a:latin typeface="Times New Roman" panose="02020603050405020304" pitchFamily="18" charset="0"/>
                <a:cs typeface="+mn-ea"/>
                <a:sym typeface="+mn-lt"/>
              </a:endParaRPr>
            </a:p>
          </p:txBody>
        </p:sp>
        <p:sp>
          <p:nvSpPr>
            <p:cNvPr id="31" name="箭头: 环形 30">
              <a:extLst>
                <a:ext uri="{FF2B5EF4-FFF2-40B4-BE49-F238E27FC236}">
                  <a16:creationId xmlns:a16="http://schemas.microsoft.com/office/drawing/2014/main" id="{280DCD11-9E1E-4761-8CF7-D782A0B4DC77}"/>
                </a:ext>
              </a:extLst>
            </p:cNvPr>
            <p:cNvSpPr/>
            <p:nvPr/>
          </p:nvSpPr>
          <p:spPr>
            <a:xfrm>
              <a:off x="3050864" y="1007456"/>
              <a:ext cx="3193973" cy="3193974"/>
            </a:xfrm>
            <a:prstGeom prst="circularArrow">
              <a:avLst>
                <a:gd name="adj1" fmla="val 5085"/>
                <a:gd name="adj2" fmla="val 327528"/>
                <a:gd name="adj3" fmla="val 1472472"/>
                <a:gd name="adj4" fmla="val 16199432"/>
                <a:gd name="adj5" fmla="val 593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sp>
          <p:nvSpPr>
            <p:cNvPr id="32" name="箭头: 环形 31">
              <a:extLst>
                <a:ext uri="{FF2B5EF4-FFF2-40B4-BE49-F238E27FC236}">
                  <a16:creationId xmlns:a16="http://schemas.microsoft.com/office/drawing/2014/main" id="{0BDAC8CE-7A7F-4A52-A9C1-7751B1BDA333}"/>
                </a:ext>
              </a:extLst>
            </p:cNvPr>
            <p:cNvSpPr/>
            <p:nvPr/>
          </p:nvSpPr>
          <p:spPr>
            <a:xfrm>
              <a:off x="2992096" y="1108780"/>
              <a:ext cx="3193973" cy="3193974"/>
            </a:xfrm>
            <a:prstGeom prst="circularArrow">
              <a:avLst>
                <a:gd name="adj1" fmla="val 5085"/>
                <a:gd name="adj2" fmla="val 327528"/>
                <a:gd name="adj3" fmla="val 8671970"/>
                <a:gd name="adj4" fmla="val 1800502"/>
                <a:gd name="adj5" fmla="val 5932"/>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sp>
          <p:nvSpPr>
            <p:cNvPr id="33" name="箭头: 环形 32">
              <a:extLst>
                <a:ext uri="{FF2B5EF4-FFF2-40B4-BE49-F238E27FC236}">
                  <a16:creationId xmlns:a16="http://schemas.microsoft.com/office/drawing/2014/main" id="{800F0D42-A6BC-42E5-AF28-88AC4B564F5C}"/>
                </a:ext>
              </a:extLst>
            </p:cNvPr>
            <p:cNvSpPr/>
            <p:nvPr/>
          </p:nvSpPr>
          <p:spPr>
            <a:xfrm>
              <a:off x="2933328" y="1007456"/>
              <a:ext cx="3193973" cy="3193974"/>
            </a:xfrm>
            <a:prstGeom prst="circularArrow">
              <a:avLst>
                <a:gd name="adj1" fmla="val 5085"/>
                <a:gd name="adj2" fmla="val 327528"/>
                <a:gd name="adj3" fmla="val 15873039"/>
                <a:gd name="adj4" fmla="val 9000000"/>
                <a:gd name="adj5" fmla="val 593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grpSp>
      <p:sp>
        <p:nvSpPr>
          <p:cNvPr id="34" name="AutoShape 112">
            <a:extLst>
              <a:ext uri="{FF2B5EF4-FFF2-40B4-BE49-F238E27FC236}">
                <a16:creationId xmlns:a16="http://schemas.microsoft.com/office/drawing/2014/main" id="{F3E68BB0-3EB4-4141-AB25-3E2F1CCCFCE5}"/>
              </a:ext>
            </a:extLst>
          </p:cNvPr>
          <p:cNvSpPr/>
          <p:nvPr/>
        </p:nvSpPr>
        <p:spPr bwMode="auto">
          <a:xfrm>
            <a:off x="9943400" y="1414120"/>
            <a:ext cx="512505" cy="510247"/>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nvGrpSpPr>
          <p:cNvPr id="35" name="组合 34">
            <a:extLst>
              <a:ext uri="{FF2B5EF4-FFF2-40B4-BE49-F238E27FC236}">
                <a16:creationId xmlns:a16="http://schemas.microsoft.com/office/drawing/2014/main" id="{EA6F4E97-518B-44A6-B4D3-95491CDE5345}"/>
              </a:ext>
            </a:extLst>
          </p:cNvPr>
          <p:cNvGrpSpPr/>
          <p:nvPr/>
        </p:nvGrpSpPr>
        <p:grpSpPr>
          <a:xfrm>
            <a:off x="11110115" y="1416155"/>
            <a:ext cx="351012" cy="511674"/>
            <a:chOff x="2528974" y="2863357"/>
            <a:chExt cx="246811" cy="359779"/>
          </a:xfrm>
          <a:solidFill>
            <a:schemeClr val="bg1"/>
          </a:solidFill>
        </p:grpSpPr>
        <p:sp>
          <p:nvSpPr>
            <p:cNvPr id="36" name="AutoShape 113">
              <a:extLst>
                <a:ext uri="{FF2B5EF4-FFF2-40B4-BE49-F238E27FC236}">
                  <a16:creationId xmlns:a16="http://schemas.microsoft.com/office/drawing/2014/main" id="{B630AF0A-F0E2-4467-927D-66E62019656C}"/>
                </a:ext>
              </a:extLst>
            </p:cNvPr>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sp>
          <p:nvSpPr>
            <p:cNvPr id="37" name="AutoShape 114">
              <a:extLst>
                <a:ext uri="{FF2B5EF4-FFF2-40B4-BE49-F238E27FC236}">
                  <a16:creationId xmlns:a16="http://schemas.microsoft.com/office/drawing/2014/main" id="{7C8E2343-818B-43EE-8FD3-BE34CA7E815C}"/>
                </a:ext>
              </a:extLst>
            </p:cNvPr>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grpSp>
        <p:nvGrpSpPr>
          <p:cNvPr id="38" name="组合 37">
            <a:extLst>
              <a:ext uri="{FF2B5EF4-FFF2-40B4-BE49-F238E27FC236}">
                <a16:creationId xmlns:a16="http://schemas.microsoft.com/office/drawing/2014/main" id="{ED906CC3-8C9A-4E81-9FAD-0F1D55E5E339}"/>
              </a:ext>
            </a:extLst>
          </p:cNvPr>
          <p:cNvGrpSpPr/>
          <p:nvPr/>
        </p:nvGrpSpPr>
        <p:grpSpPr>
          <a:xfrm flipH="1">
            <a:off x="10505146" y="2498493"/>
            <a:ext cx="510801" cy="510801"/>
            <a:chOff x="2473104" y="2145028"/>
            <a:chExt cx="359165" cy="359165"/>
          </a:xfrm>
          <a:solidFill>
            <a:schemeClr val="bg1"/>
          </a:solidFill>
        </p:grpSpPr>
        <p:sp>
          <p:nvSpPr>
            <p:cNvPr id="39" name="AutoShape 126">
              <a:extLst>
                <a:ext uri="{FF2B5EF4-FFF2-40B4-BE49-F238E27FC236}">
                  <a16:creationId xmlns:a16="http://schemas.microsoft.com/office/drawing/2014/main" id="{356C7152-0BF4-4251-B979-198C4C2FD435}"/>
                </a:ext>
              </a:extLst>
            </p:cNvPr>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sp>
          <p:nvSpPr>
            <p:cNvPr id="40" name="AutoShape 127">
              <a:extLst>
                <a:ext uri="{FF2B5EF4-FFF2-40B4-BE49-F238E27FC236}">
                  <a16:creationId xmlns:a16="http://schemas.microsoft.com/office/drawing/2014/main" id="{B1154155-7D56-4FC6-94A5-4AB1FC044533}"/>
                </a:ext>
              </a:extLst>
            </p:cNvPr>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21514008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0-#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0-#ppt_w/2"/>
                                          </p:val>
                                        </p:tav>
                                        <p:tav tm="100000">
                                          <p:val>
                                            <p:strVal val="#ppt_x"/>
                                          </p:val>
                                        </p:tav>
                                      </p:tavLst>
                                    </p:anim>
                                    <p:anim calcmode="lin" valueType="num">
                                      <p:cBhvr additive="base">
                                        <p:cTn id="20" dur="50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0-#ppt_w/2"/>
                                          </p:val>
                                        </p:tav>
                                        <p:tav tm="100000">
                                          <p:val>
                                            <p:strVal val="#ppt_x"/>
                                          </p:val>
                                        </p:tav>
                                      </p:tavLst>
                                    </p:anim>
                                    <p:anim calcmode="lin" valueType="num">
                                      <p:cBhvr additive="base">
                                        <p:cTn id="24"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4"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5"/>
          <p:cNvSpPr txBox="1">
            <a:spLocks noChangeArrowheads="1"/>
          </p:cNvSpPr>
          <p:nvPr/>
        </p:nvSpPr>
        <p:spPr bwMode="auto">
          <a:xfrm>
            <a:off x="412478" y="900856"/>
            <a:ext cx="11657602"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just" fontAlgn="base">
              <a:lnSpc>
                <a:spcPct val="150000"/>
              </a:lnSpc>
              <a:spcBef>
                <a:spcPct val="0"/>
              </a:spcBef>
              <a:spcAft>
                <a:spcPct val="0"/>
              </a:spcAft>
              <a:defRPr/>
            </a:pPr>
            <a:r>
              <a:rPr lang="en-US" altLang="zh-CN" sz="2400" dirty="0">
                <a:latin typeface="Times New Roman" panose="02020603050405020304" pitchFamily="18" charset="0"/>
                <a:ea typeface="+mn-ea"/>
                <a:cs typeface="+mn-ea"/>
                <a:sym typeface="+mn-lt"/>
              </a:rPr>
              <a:t>Fragment: Toys of all kinds thrown everywhere.</a:t>
            </a:r>
          </a:p>
          <a:p>
            <a:pPr algn="just" fontAlgn="base">
              <a:lnSpc>
                <a:spcPct val="150000"/>
              </a:lnSpc>
              <a:spcBef>
                <a:spcPct val="0"/>
              </a:spcBef>
              <a:spcAft>
                <a:spcPct val="0"/>
              </a:spcAft>
              <a:defRPr/>
            </a:pPr>
            <a:r>
              <a:rPr lang="en-US" altLang="zh-CN" sz="2400" dirty="0" smtClean="0">
                <a:latin typeface="Times New Roman" panose="02020603050405020304" pitchFamily="18" charset="0"/>
                <a:ea typeface="+mn-ea"/>
                <a:cs typeface="+mn-ea"/>
                <a:sym typeface="+mn-lt"/>
              </a:rPr>
              <a:t>Possible </a:t>
            </a:r>
            <a:r>
              <a:rPr lang="en-US" altLang="zh-CN" sz="2400" dirty="0">
                <a:latin typeface="Times New Roman" panose="02020603050405020304" pitchFamily="18" charset="0"/>
                <a:ea typeface="+mn-ea"/>
                <a:cs typeface="+mn-ea"/>
                <a:sym typeface="+mn-lt"/>
              </a:rPr>
              <a:t>Revisions:</a:t>
            </a:r>
          </a:p>
          <a:p>
            <a:pPr algn="just" fontAlgn="base">
              <a:lnSpc>
                <a:spcPct val="150000"/>
              </a:lnSpc>
              <a:spcBef>
                <a:spcPct val="0"/>
              </a:spcBef>
              <a:spcAft>
                <a:spcPct val="0"/>
              </a:spcAft>
              <a:defRPr/>
            </a:pPr>
            <a:r>
              <a:rPr lang="en-US" altLang="zh-CN" sz="2400" dirty="0">
                <a:latin typeface="Times New Roman" panose="02020603050405020304" pitchFamily="18" charset="0"/>
                <a:ea typeface="+mn-ea"/>
                <a:cs typeface="+mn-ea"/>
                <a:sym typeface="+mn-lt"/>
              </a:rPr>
              <a:t>     Complete </a:t>
            </a:r>
            <a:r>
              <a:rPr lang="en-US" altLang="zh-CN" sz="2400" dirty="0" smtClean="0">
                <a:latin typeface="Times New Roman" panose="02020603050405020304" pitchFamily="18" charset="0"/>
                <a:ea typeface="+mn-ea"/>
                <a:cs typeface="+mn-ea"/>
                <a:sym typeface="+mn-lt"/>
              </a:rPr>
              <a:t>verb: </a:t>
            </a:r>
            <a:r>
              <a:rPr lang="en-US" altLang="zh-CN" sz="2400" dirty="0">
                <a:latin typeface="Times New Roman" panose="02020603050405020304" pitchFamily="18" charset="0"/>
                <a:ea typeface="+mn-ea"/>
                <a:cs typeface="+mn-ea"/>
                <a:sym typeface="+mn-lt"/>
              </a:rPr>
              <a:t>Toys of all kinds were thrown everywhere.</a:t>
            </a:r>
          </a:p>
          <a:p>
            <a:pPr algn="just" fontAlgn="base">
              <a:lnSpc>
                <a:spcPct val="150000"/>
              </a:lnSpc>
              <a:spcBef>
                <a:spcPct val="0"/>
              </a:spcBef>
              <a:spcAft>
                <a:spcPct val="0"/>
              </a:spcAft>
              <a:defRPr/>
            </a:pPr>
            <a:r>
              <a:rPr lang="en-US" altLang="zh-CN" sz="2400" dirty="0">
                <a:latin typeface="Times New Roman" panose="02020603050405020304" pitchFamily="18" charset="0"/>
                <a:ea typeface="+mn-ea"/>
                <a:cs typeface="+mn-ea"/>
                <a:sym typeface="+mn-lt"/>
              </a:rPr>
              <a:t>     Direct </a:t>
            </a:r>
            <a:r>
              <a:rPr lang="en-US" altLang="zh-CN" sz="2400" dirty="0" smtClean="0">
                <a:latin typeface="Times New Roman" panose="02020603050405020304" pitchFamily="18" charset="0"/>
                <a:ea typeface="+mn-ea"/>
                <a:cs typeface="+mn-ea"/>
                <a:sym typeface="+mn-lt"/>
              </a:rPr>
              <a:t>object: </a:t>
            </a:r>
            <a:r>
              <a:rPr lang="en-US" altLang="zh-CN" sz="2400" dirty="0">
                <a:latin typeface="Times New Roman" panose="02020603050405020304" pitchFamily="18" charset="0"/>
                <a:ea typeface="+mn-ea"/>
                <a:cs typeface="+mn-ea"/>
                <a:sym typeface="+mn-lt"/>
              </a:rPr>
              <a:t>They found toys of all kinds thrown everywhere.</a:t>
            </a:r>
          </a:p>
          <a:p>
            <a:pPr algn="just" fontAlgn="base">
              <a:lnSpc>
                <a:spcPct val="150000"/>
              </a:lnSpc>
              <a:spcBef>
                <a:spcPct val="0"/>
              </a:spcBef>
              <a:spcAft>
                <a:spcPct val="0"/>
              </a:spcAft>
              <a:defRPr/>
            </a:pPr>
            <a:r>
              <a:rPr lang="en-US" altLang="zh-CN" sz="2400" dirty="0" smtClean="0">
                <a:latin typeface="Times New Roman" panose="02020603050405020304" pitchFamily="18" charset="0"/>
                <a:ea typeface="+mn-ea"/>
                <a:cs typeface="+mn-ea"/>
                <a:sym typeface="+mn-lt"/>
              </a:rPr>
              <a:t>Fragment</a:t>
            </a:r>
            <a:r>
              <a:rPr lang="en-US" altLang="zh-CN" sz="2400" dirty="0">
                <a:latin typeface="Times New Roman" panose="02020603050405020304" pitchFamily="18" charset="0"/>
                <a:ea typeface="+mn-ea"/>
                <a:cs typeface="+mn-ea"/>
                <a:sym typeface="+mn-lt"/>
              </a:rPr>
              <a:t>: A record of accomplishment beginning when you were first hired.</a:t>
            </a:r>
          </a:p>
          <a:p>
            <a:pPr algn="just" fontAlgn="base">
              <a:lnSpc>
                <a:spcPct val="150000"/>
              </a:lnSpc>
              <a:spcBef>
                <a:spcPct val="0"/>
              </a:spcBef>
              <a:spcAft>
                <a:spcPct val="0"/>
              </a:spcAft>
              <a:defRPr/>
            </a:pPr>
            <a:r>
              <a:rPr lang="en-US" altLang="zh-CN" sz="2400" dirty="0" smtClean="0">
                <a:latin typeface="Times New Roman" panose="02020603050405020304" pitchFamily="18" charset="0"/>
                <a:ea typeface="+mn-ea"/>
                <a:cs typeface="+mn-ea"/>
                <a:sym typeface="+mn-lt"/>
              </a:rPr>
              <a:t>Possible </a:t>
            </a:r>
            <a:r>
              <a:rPr lang="en-US" altLang="zh-CN" sz="2400" dirty="0">
                <a:latin typeface="Times New Roman" panose="02020603050405020304" pitchFamily="18" charset="0"/>
                <a:ea typeface="+mn-ea"/>
                <a:cs typeface="+mn-ea"/>
                <a:sym typeface="+mn-lt"/>
              </a:rPr>
              <a:t>Revisions:</a:t>
            </a:r>
          </a:p>
          <a:p>
            <a:pPr algn="just" fontAlgn="base">
              <a:lnSpc>
                <a:spcPct val="150000"/>
              </a:lnSpc>
              <a:spcBef>
                <a:spcPct val="0"/>
              </a:spcBef>
              <a:spcAft>
                <a:spcPct val="0"/>
              </a:spcAft>
              <a:defRPr/>
            </a:pPr>
            <a:r>
              <a:rPr lang="en-US" altLang="zh-CN" sz="2400" dirty="0">
                <a:latin typeface="Times New Roman" panose="02020603050405020304" pitchFamily="18" charset="0"/>
                <a:ea typeface="+mn-ea"/>
                <a:cs typeface="+mn-ea"/>
                <a:sym typeface="+mn-lt"/>
              </a:rPr>
              <a:t>     </a:t>
            </a:r>
            <a:r>
              <a:rPr lang="en-US" altLang="zh-CN" sz="2400" dirty="0" smtClean="0">
                <a:latin typeface="Times New Roman" panose="02020603050405020304" pitchFamily="18" charset="0"/>
                <a:ea typeface="+mn-ea"/>
                <a:cs typeface="+mn-ea"/>
                <a:sym typeface="+mn-lt"/>
              </a:rPr>
              <a:t>Direct </a:t>
            </a:r>
            <a:r>
              <a:rPr lang="en-US" altLang="zh-CN" sz="2400" dirty="0">
                <a:latin typeface="Times New Roman" panose="02020603050405020304" pitchFamily="18" charset="0"/>
                <a:ea typeface="+mn-ea"/>
                <a:cs typeface="+mn-ea"/>
                <a:sym typeface="+mn-lt"/>
              </a:rPr>
              <a:t>object: I’ve noticed a record of accomplishment beginning when you were first hired.</a:t>
            </a:r>
          </a:p>
          <a:p>
            <a:pPr algn="just" fontAlgn="base">
              <a:lnSpc>
                <a:spcPct val="150000"/>
              </a:lnSpc>
              <a:spcBef>
                <a:spcPct val="0"/>
              </a:spcBef>
              <a:spcAft>
                <a:spcPct val="0"/>
              </a:spcAft>
              <a:defRPr/>
            </a:pPr>
            <a:r>
              <a:rPr lang="en-US" altLang="zh-CN" sz="2400" dirty="0">
                <a:latin typeface="Times New Roman" panose="02020603050405020304" pitchFamily="18" charset="0"/>
                <a:ea typeface="+mn-ea"/>
                <a:cs typeface="+mn-ea"/>
                <a:sym typeface="+mn-lt"/>
              </a:rPr>
              <a:t>    </a:t>
            </a:r>
            <a:r>
              <a:rPr lang="en-US" altLang="zh-CN" sz="2400" dirty="0" smtClean="0">
                <a:latin typeface="Times New Roman" panose="02020603050405020304" pitchFamily="18" charset="0"/>
                <a:ea typeface="+mn-ea"/>
                <a:cs typeface="+mn-ea"/>
                <a:sym typeface="+mn-lt"/>
              </a:rPr>
              <a:t>  </a:t>
            </a:r>
            <a:r>
              <a:rPr lang="en-US" altLang="zh-CN" sz="2400" dirty="0">
                <a:latin typeface="Times New Roman" panose="02020603050405020304" pitchFamily="18" charset="0"/>
                <a:ea typeface="+mn-ea"/>
                <a:cs typeface="+mn-ea"/>
                <a:sym typeface="+mn-lt"/>
              </a:rPr>
              <a:t>Main verb: A record of accomplishment began when you were first hired.</a:t>
            </a:r>
            <a:endParaRPr lang="zh-CN" altLang="en-US" sz="2400" dirty="0">
              <a:latin typeface="Times New Roman" panose="02020603050405020304" pitchFamily="18" charset="0"/>
              <a:ea typeface="+mn-ea"/>
              <a:cs typeface="+mn-ea"/>
              <a:sym typeface="+mn-lt"/>
            </a:endParaRPr>
          </a:p>
        </p:txBody>
      </p:sp>
      <p:sp>
        <p:nvSpPr>
          <p:cNvPr id="18" name="文本框 6">
            <a:extLst>
              <a:ext uri="{FF2B5EF4-FFF2-40B4-BE49-F238E27FC236}">
                <a16:creationId xmlns:a16="http://schemas.microsoft.com/office/drawing/2014/main" id="{7838685D-24F1-4475-B54C-2D7EE31381FD}"/>
              </a:ext>
            </a:extLst>
          </p:cNvPr>
          <p:cNvSpPr txBox="1">
            <a:spLocks noChangeArrowheads="1"/>
          </p:cNvSpPr>
          <p:nvPr/>
        </p:nvSpPr>
        <p:spPr bwMode="auto">
          <a:xfrm>
            <a:off x="4057164" y="262227"/>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Common Mistakes in Writing </a:t>
            </a:r>
            <a:r>
              <a:rPr lang="en-US" altLang="zh-CN" sz="2400" dirty="0" smtClean="0">
                <a:solidFill>
                  <a:srgbClr val="00749F"/>
                </a:solidFill>
                <a:latin typeface="Times New Roman" panose="02020603050405020304" pitchFamily="18" charset="0"/>
                <a:cs typeface="+mn-ea"/>
                <a:sym typeface="+mn-lt"/>
              </a:rPr>
              <a:t>Sentences</a:t>
            </a:r>
            <a:endParaRPr lang="en-US" altLang="zh-CN" sz="2400" dirty="0">
              <a:solidFill>
                <a:srgbClr val="00749F"/>
              </a:solidFill>
              <a:latin typeface="Times New Roman" panose="02020603050405020304" pitchFamily="18" charset="0"/>
              <a:cs typeface="+mn-ea"/>
              <a:sym typeface="+mn-lt"/>
            </a:endParaRPr>
          </a:p>
        </p:txBody>
      </p:sp>
      <p:sp>
        <p:nvSpPr>
          <p:cNvPr id="19" name="文本框 5">
            <a:extLst>
              <a:ext uri="{FF2B5EF4-FFF2-40B4-BE49-F238E27FC236}">
                <a16:creationId xmlns:a16="http://schemas.microsoft.com/office/drawing/2014/main" id="{A4432DD4-DD0C-4BF2-A3C4-6746D7D40AE2}"/>
              </a:ext>
            </a:extLst>
          </p:cNvPr>
          <p:cNvSpPr txBox="1">
            <a:spLocks noChangeArrowheads="1"/>
          </p:cNvSpPr>
          <p:nvPr/>
        </p:nvSpPr>
        <p:spPr bwMode="auto">
          <a:xfrm>
            <a:off x="0" y="25268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造句的常见错误</a:t>
            </a:r>
          </a:p>
        </p:txBody>
      </p:sp>
    </p:spTree>
    <p:extLst>
      <p:ext uri="{BB962C8B-B14F-4D97-AF65-F5344CB8AC3E}">
        <p14:creationId xmlns:p14="http://schemas.microsoft.com/office/powerpoint/2010/main" val="23529022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5"/>
          <p:cNvSpPr txBox="1">
            <a:spLocks noChangeArrowheads="1"/>
          </p:cNvSpPr>
          <p:nvPr/>
        </p:nvSpPr>
        <p:spPr bwMode="auto">
          <a:xfrm>
            <a:off x="277904" y="809235"/>
            <a:ext cx="11636192"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just" fontAlgn="base">
              <a:lnSpc>
                <a:spcPct val="150000"/>
              </a:lnSpc>
              <a:spcBef>
                <a:spcPct val="0"/>
              </a:spcBef>
              <a:spcAft>
                <a:spcPct val="0"/>
              </a:spcAft>
              <a:defRPr/>
            </a:pPr>
            <a:r>
              <a:rPr lang="en-US" altLang="zh-CN" sz="2400" b="1" dirty="0">
                <a:latin typeface="Times New Roman" panose="02020603050405020304" pitchFamily="18" charset="0"/>
                <a:ea typeface="+mn-ea"/>
                <a:cs typeface="+mn-ea"/>
                <a:sym typeface="+mn-lt"/>
              </a:rPr>
              <a:t>No Subject</a:t>
            </a:r>
          </a:p>
          <a:p>
            <a:pPr algn="just" fontAlgn="base">
              <a:lnSpc>
                <a:spcPct val="150000"/>
              </a:lnSpc>
              <a:spcBef>
                <a:spcPct val="0"/>
              </a:spcBef>
              <a:spcAft>
                <a:spcPct val="0"/>
              </a:spcAft>
              <a:defRPr/>
            </a:pPr>
            <a:r>
              <a:rPr lang="en-US" altLang="zh-CN" sz="2400" dirty="0">
                <a:latin typeface="Times New Roman" panose="02020603050405020304" pitchFamily="18" charset="0"/>
                <a:ea typeface="+mn-ea"/>
                <a:cs typeface="+mn-ea"/>
                <a:sym typeface="+mn-lt"/>
              </a:rPr>
              <a:t> Fragment: With the ultimate effect of all advertising is to sell the product.</a:t>
            </a:r>
          </a:p>
          <a:p>
            <a:pPr algn="just" fontAlgn="base">
              <a:lnSpc>
                <a:spcPct val="150000"/>
              </a:lnSpc>
              <a:spcBef>
                <a:spcPct val="0"/>
              </a:spcBef>
              <a:spcAft>
                <a:spcPct val="0"/>
              </a:spcAft>
              <a:defRPr/>
            </a:pPr>
            <a:r>
              <a:rPr lang="en-US" altLang="zh-CN" sz="2400" dirty="0">
                <a:latin typeface="Times New Roman" panose="02020603050405020304" pitchFamily="18" charset="0"/>
                <a:ea typeface="+mn-ea"/>
                <a:cs typeface="+mn-ea"/>
                <a:sym typeface="+mn-lt"/>
              </a:rPr>
              <a:t> Possible Revisions:</a:t>
            </a:r>
          </a:p>
          <a:p>
            <a:pPr algn="just" fontAlgn="base">
              <a:lnSpc>
                <a:spcPct val="150000"/>
              </a:lnSpc>
              <a:spcBef>
                <a:spcPct val="0"/>
              </a:spcBef>
              <a:spcAft>
                <a:spcPct val="0"/>
              </a:spcAft>
              <a:defRPr/>
            </a:pPr>
            <a:r>
              <a:rPr lang="en-US" altLang="zh-CN" sz="2400" dirty="0">
                <a:latin typeface="Times New Roman" panose="02020603050405020304" pitchFamily="18" charset="0"/>
                <a:ea typeface="+mn-ea"/>
                <a:cs typeface="+mn-ea"/>
                <a:sym typeface="+mn-lt"/>
              </a:rPr>
              <a:t>     </a:t>
            </a:r>
            <a:r>
              <a:rPr lang="en-US" altLang="zh-CN" sz="2400" dirty="0" smtClean="0">
                <a:latin typeface="Times New Roman" panose="02020603050405020304" pitchFamily="18" charset="0"/>
                <a:ea typeface="+mn-ea"/>
                <a:cs typeface="+mn-ea"/>
                <a:sym typeface="+mn-lt"/>
              </a:rPr>
              <a:t> Remove </a:t>
            </a:r>
            <a:r>
              <a:rPr lang="en-US" altLang="zh-CN" sz="2400" dirty="0">
                <a:latin typeface="Times New Roman" panose="02020603050405020304" pitchFamily="18" charset="0"/>
                <a:ea typeface="+mn-ea"/>
                <a:cs typeface="+mn-ea"/>
                <a:sym typeface="+mn-lt"/>
              </a:rPr>
              <a:t>preposition: The ultimate effect of all advertising is to sell the product.</a:t>
            </a:r>
          </a:p>
          <a:p>
            <a:pPr algn="just" fontAlgn="base">
              <a:lnSpc>
                <a:spcPct val="150000"/>
              </a:lnSpc>
              <a:spcBef>
                <a:spcPct val="0"/>
              </a:spcBef>
              <a:spcAft>
                <a:spcPct val="0"/>
              </a:spcAft>
              <a:defRPr/>
            </a:pPr>
            <a:r>
              <a:rPr lang="en-US" altLang="zh-CN" sz="2400" dirty="0">
                <a:latin typeface="Times New Roman" panose="02020603050405020304" pitchFamily="18" charset="0"/>
                <a:ea typeface="+mn-ea"/>
                <a:cs typeface="+mn-ea"/>
                <a:sym typeface="+mn-lt"/>
              </a:rPr>
              <a:t> Fragment: By paying too much attention to polls can make a political leader unwilling to</a:t>
            </a:r>
          </a:p>
          <a:p>
            <a:pPr algn="just" fontAlgn="base">
              <a:lnSpc>
                <a:spcPct val="150000"/>
              </a:lnSpc>
              <a:spcBef>
                <a:spcPct val="0"/>
              </a:spcBef>
              <a:spcAft>
                <a:spcPct val="0"/>
              </a:spcAft>
              <a:defRPr/>
            </a:pPr>
            <a:r>
              <a:rPr lang="en-US" altLang="zh-CN" sz="2400" dirty="0" smtClean="0">
                <a:latin typeface="Times New Roman" panose="02020603050405020304" pitchFamily="18" charset="0"/>
                <a:ea typeface="+mn-ea"/>
                <a:cs typeface="+mn-ea"/>
                <a:sym typeface="+mn-lt"/>
              </a:rPr>
              <a:t>propose </a:t>
            </a:r>
            <a:r>
              <a:rPr lang="en-US" altLang="zh-CN" sz="2400" dirty="0">
                <a:latin typeface="Times New Roman" panose="02020603050405020304" pitchFamily="18" charset="0"/>
                <a:ea typeface="+mn-ea"/>
                <a:cs typeface="+mn-ea"/>
                <a:sym typeface="+mn-lt"/>
              </a:rPr>
              <a:t>innovative policies.</a:t>
            </a:r>
          </a:p>
          <a:p>
            <a:pPr algn="just" fontAlgn="base">
              <a:lnSpc>
                <a:spcPct val="150000"/>
              </a:lnSpc>
              <a:spcBef>
                <a:spcPct val="0"/>
              </a:spcBef>
              <a:spcAft>
                <a:spcPct val="0"/>
              </a:spcAft>
              <a:defRPr/>
            </a:pPr>
            <a:r>
              <a:rPr lang="en-US" altLang="zh-CN" sz="2400" dirty="0">
                <a:latin typeface="Times New Roman" panose="02020603050405020304" pitchFamily="18" charset="0"/>
                <a:ea typeface="+mn-ea"/>
                <a:cs typeface="+mn-ea"/>
                <a:sym typeface="+mn-lt"/>
              </a:rPr>
              <a:t> Possible Revisions:</a:t>
            </a:r>
          </a:p>
          <a:p>
            <a:pPr algn="just" fontAlgn="base">
              <a:lnSpc>
                <a:spcPct val="150000"/>
              </a:lnSpc>
              <a:spcBef>
                <a:spcPct val="0"/>
              </a:spcBef>
              <a:spcAft>
                <a:spcPct val="0"/>
              </a:spcAft>
              <a:defRPr/>
            </a:pPr>
            <a:r>
              <a:rPr lang="en-US" altLang="zh-CN" sz="2400" dirty="0">
                <a:latin typeface="Times New Roman" panose="02020603050405020304" pitchFamily="18" charset="0"/>
                <a:ea typeface="+mn-ea"/>
                <a:cs typeface="+mn-ea"/>
                <a:sym typeface="+mn-lt"/>
              </a:rPr>
              <a:t>     </a:t>
            </a:r>
            <a:r>
              <a:rPr lang="en-US" altLang="zh-CN" sz="2400" dirty="0" smtClean="0">
                <a:latin typeface="Times New Roman" panose="02020603050405020304" pitchFamily="18" charset="0"/>
                <a:ea typeface="+mn-ea"/>
                <a:cs typeface="+mn-ea"/>
                <a:sym typeface="+mn-lt"/>
              </a:rPr>
              <a:t> Remove </a:t>
            </a:r>
            <a:r>
              <a:rPr lang="en-US" altLang="zh-CN" sz="2400" dirty="0">
                <a:latin typeface="Times New Roman" panose="02020603050405020304" pitchFamily="18" charset="0"/>
                <a:ea typeface="+mn-ea"/>
                <a:cs typeface="+mn-ea"/>
                <a:sym typeface="+mn-lt"/>
              </a:rPr>
              <a:t>preposition: Paying too much attention to polls can make a political leader</a:t>
            </a:r>
          </a:p>
          <a:p>
            <a:pPr algn="just" fontAlgn="base">
              <a:lnSpc>
                <a:spcPct val="150000"/>
              </a:lnSpc>
              <a:spcBef>
                <a:spcPct val="0"/>
              </a:spcBef>
              <a:spcAft>
                <a:spcPct val="0"/>
              </a:spcAft>
              <a:defRPr/>
            </a:pPr>
            <a:r>
              <a:rPr lang="en-US" altLang="zh-CN" sz="2400" dirty="0">
                <a:latin typeface="Times New Roman" panose="02020603050405020304" pitchFamily="18" charset="0"/>
                <a:ea typeface="+mn-ea"/>
                <a:cs typeface="+mn-ea"/>
                <a:sym typeface="+mn-lt"/>
              </a:rPr>
              <a:t>unwilling to propose innovative policies.</a:t>
            </a:r>
            <a:endParaRPr lang="zh-CN" altLang="en-US" sz="2400" dirty="0">
              <a:latin typeface="Times New Roman" panose="02020603050405020304" pitchFamily="18" charset="0"/>
              <a:ea typeface="+mn-ea"/>
              <a:cs typeface="+mn-ea"/>
              <a:sym typeface="+mn-lt"/>
            </a:endParaRPr>
          </a:p>
        </p:txBody>
      </p:sp>
      <p:sp>
        <p:nvSpPr>
          <p:cNvPr id="18" name="文本框 6">
            <a:extLst>
              <a:ext uri="{FF2B5EF4-FFF2-40B4-BE49-F238E27FC236}">
                <a16:creationId xmlns:a16="http://schemas.microsoft.com/office/drawing/2014/main" id="{7838685D-24F1-4475-B54C-2D7EE31381FD}"/>
              </a:ext>
            </a:extLst>
          </p:cNvPr>
          <p:cNvSpPr txBox="1">
            <a:spLocks noChangeArrowheads="1"/>
          </p:cNvSpPr>
          <p:nvPr/>
        </p:nvSpPr>
        <p:spPr bwMode="auto">
          <a:xfrm>
            <a:off x="4057164" y="262227"/>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Common Mistakes in Writing </a:t>
            </a:r>
            <a:r>
              <a:rPr lang="en-US" altLang="zh-CN" sz="2400" dirty="0" smtClean="0">
                <a:solidFill>
                  <a:srgbClr val="00749F"/>
                </a:solidFill>
                <a:latin typeface="Times New Roman" panose="02020603050405020304" pitchFamily="18" charset="0"/>
                <a:cs typeface="+mn-ea"/>
                <a:sym typeface="+mn-lt"/>
              </a:rPr>
              <a:t>Sentences</a:t>
            </a:r>
            <a:endParaRPr lang="en-US" altLang="zh-CN" sz="2400" dirty="0">
              <a:solidFill>
                <a:srgbClr val="00749F"/>
              </a:solidFill>
              <a:latin typeface="Times New Roman" panose="02020603050405020304" pitchFamily="18" charset="0"/>
              <a:cs typeface="+mn-ea"/>
              <a:sym typeface="+mn-lt"/>
            </a:endParaRPr>
          </a:p>
        </p:txBody>
      </p:sp>
      <p:sp>
        <p:nvSpPr>
          <p:cNvPr id="19" name="文本框 5">
            <a:extLst>
              <a:ext uri="{FF2B5EF4-FFF2-40B4-BE49-F238E27FC236}">
                <a16:creationId xmlns:a16="http://schemas.microsoft.com/office/drawing/2014/main" id="{A4432DD4-DD0C-4BF2-A3C4-6746D7D40AE2}"/>
              </a:ext>
            </a:extLst>
          </p:cNvPr>
          <p:cNvSpPr txBox="1">
            <a:spLocks noChangeArrowheads="1"/>
          </p:cNvSpPr>
          <p:nvPr/>
        </p:nvSpPr>
        <p:spPr bwMode="auto">
          <a:xfrm>
            <a:off x="-162560" y="303107"/>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造句的常见错误</a:t>
            </a:r>
          </a:p>
        </p:txBody>
      </p:sp>
    </p:spTree>
    <p:extLst>
      <p:ext uri="{BB962C8B-B14F-4D97-AF65-F5344CB8AC3E}">
        <p14:creationId xmlns:p14="http://schemas.microsoft.com/office/powerpoint/2010/main" val="31181930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5"/>
          <p:cNvSpPr txBox="1">
            <a:spLocks noChangeArrowheads="1"/>
          </p:cNvSpPr>
          <p:nvPr/>
        </p:nvSpPr>
        <p:spPr bwMode="auto">
          <a:xfrm>
            <a:off x="267199" y="775905"/>
            <a:ext cx="11657602"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just" fontAlgn="base">
              <a:lnSpc>
                <a:spcPct val="150000"/>
              </a:lnSpc>
              <a:spcBef>
                <a:spcPct val="0"/>
              </a:spcBef>
              <a:spcAft>
                <a:spcPct val="0"/>
              </a:spcAft>
              <a:defRPr/>
            </a:pPr>
            <a:r>
              <a:rPr lang="en-US" altLang="zh-CN" sz="2400" dirty="0">
                <a:latin typeface="Times New Roman" panose="02020603050405020304" pitchFamily="18" charset="0"/>
                <a:ea typeface="+mn-ea"/>
                <a:cs typeface="+mn-ea"/>
                <a:sym typeface="+mn-lt"/>
              </a:rPr>
              <a:t>Fragment: For doing freelance work for a competitor got Phil fired.</a:t>
            </a:r>
          </a:p>
          <a:p>
            <a:pPr algn="just" fontAlgn="base">
              <a:lnSpc>
                <a:spcPct val="150000"/>
              </a:lnSpc>
              <a:spcBef>
                <a:spcPct val="0"/>
              </a:spcBef>
              <a:spcAft>
                <a:spcPct val="0"/>
              </a:spcAft>
              <a:defRPr/>
            </a:pPr>
            <a:r>
              <a:rPr lang="en-US" altLang="zh-CN" sz="2400" dirty="0" smtClean="0">
                <a:latin typeface="Times New Roman" panose="02020603050405020304" pitchFamily="18" charset="0"/>
                <a:ea typeface="+mn-ea"/>
                <a:cs typeface="+mn-ea"/>
                <a:sym typeface="+mn-lt"/>
              </a:rPr>
              <a:t>Possible </a:t>
            </a:r>
            <a:r>
              <a:rPr lang="en-US" altLang="zh-CN" sz="2400" dirty="0">
                <a:latin typeface="Times New Roman" panose="02020603050405020304" pitchFamily="18" charset="0"/>
                <a:ea typeface="+mn-ea"/>
                <a:cs typeface="+mn-ea"/>
                <a:sym typeface="+mn-lt"/>
              </a:rPr>
              <a:t>Revisions:</a:t>
            </a:r>
          </a:p>
          <a:p>
            <a:pPr algn="just" fontAlgn="base">
              <a:lnSpc>
                <a:spcPct val="150000"/>
              </a:lnSpc>
              <a:spcBef>
                <a:spcPct val="0"/>
              </a:spcBef>
              <a:spcAft>
                <a:spcPct val="0"/>
              </a:spcAft>
              <a:defRPr/>
            </a:pPr>
            <a:r>
              <a:rPr lang="en-US" altLang="zh-CN" sz="2400" dirty="0">
                <a:latin typeface="Times New Roman" panose="02020603050405020304" pitchFamily="18" charset="0"/>
                <a:ea typeface="+mn-ea"/>
                <a:cs typeface="+mn-ea"/>
                <a:sym typeface="+mn-lt"/>
              </a:rPr>
              <a:t>     Remove preposition: Doing freelance work for a competitor got Phil fired.</a:t>
            </a:r>
          </a:p>
          <a:p>
            <a:pPr algn="just" fontAlgn="base">
              <a:lnSpc>
                <a:spcPct val="150000"/>
              </a:lnSpc>
              <a:spcBef>
                <a:spcPct val="0"/>
              </a:spcBef>
              <a:spcAft>
                <a:spcPct val="0"/>
              </a:spcAft>
              <a:defRPr/>
            </a:pPr>
            <a:r>
              <a:rPr lang="en-US" altLang="zh-CN" sz="2400" dirty="0">
                <a:latin typeface="Times New Roman" panose="02020603050405020304" pitchFamily="18" charset="0"/>
                <a:ea typeface="+mn-ea"/>
                <a:cs typeface="+mn-ea"/>
                <a:sym typeface="+mn-lt"/>
              </a:rPr>
              <a:t>     Rearrange: Phil got fired for doing freelance work for a competitor.</a:t>
            </a:r>
          </a:p>
          <a:p>
            <a:pPr algn="just" fontAlgn="base">
              <a:lnSpc>
                <a:spcPct val="150000"/>
              </a:lnSpc>
              <a:spcBef>
                <a:spcPct val="0"/>
              </a:spcBef>
              <a:spcAft>
                <a:spcPct val="0"/>
              </a:spcAft>
              <a:defRPr/>
            </a:pPr>
            <a:r>
              <a:rPr lang="en-US" altLang="zh-CN" sz="2400" dirty="0">
                <a:latin typeface="Times New Roman" panose="02020603050405020304" pitchFamily="18" charset="0"/>
                <a:ea typeface="+mn-ea"/>
                <a:cs typeface="+mn-ea"/>
                <a:sym typeface="+mn-lt"/>
              </a:rPr>
              <a:t>These last three examples of fragments with no subjects are also known as mixed</a:t>
            </a:r>
          </a:p>
          <a:p>
            <a:pPr algn="just" fontAlgn="base">
              <a:lnSpc>
                <a:spcPct val="150000"/>
              </a:lnSpc>
              <a:spcBef>
                <a:spcPct val="0"/>
              </a:spcBef>
              <a:spcAft>
                <a:spcPct val="0"/>
              </a:spcAft>
              <a:defRPr/>
            </a:pPr>
            <a:r>
              <a:rPr lang="en-US" altLang="zh-CN" sz="2400" dirty="0">
                <a:latin typeface="Times New Roman" panose="02020603050405020304" pitchFamily="18" charset="0"/>
                <a:ea typeface="+mn-ea"/>
                <a:cs typeface="+mn-ea"/>
                <a:sym typeface="+mn-lt"/>
              </a:rPr>
              <a:t>constructions, that is, sentences constructed out of mixed parts. They start one way (often with a long prepositional phrase) but end with a regular predicate. Usually the object of the preposition (often a gerund, as in the last two examples) is intended as the subject of the sentence, so removing the preposition at the beginning is usually the easiest way to edit such errors.</a:t>
            </a:r>
            <a:endParaRPr lang="zh-CN" altLang="en-US" sz="2400" dirty="0">
              <a:latin typeface="Times New Roman" panose="02020603050405020304" pitchFamily="18" charset="0"/>
              <a:ea typeface="+mn-ea"/>
              <a:cs typeface="+mn-ea"/>
              <a:sym typeface="+mn-lt"/>
            </a:endParaRPr>
          </a:p>
        </p:txBody>
      </p:sp>
      <p:sp>
        <p:nvSpPr>
          <p:cNvPr id="18" name="文本框 6">
            <a:extLst>
              <a:ext uri="{FF2B5EF4-FFF2-40B4-BE49-F238E27FC236}">
                <a16:creationId xmlns:a16="http://schemas.microsoft.com/office/drawing/2014/main" id="{7838685D-24F1-4475-B54C-2D7EE31381FD}"/>
              </a:ext>
            </a:extLst>
          </p:cNvPr>
          <p:cNvSpPr txBox="1">
            <a:spLocks noChangeArrowheads="1"/>
          </p:cNvSpPr>
          <p:nvPr/>
        </p:nvSpPr>
        <p:spPr bwMode="auto">
          <a:xfrm>
            <a:off x="4057164" y="262227"/>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Common Mistakes in Writing </a:t>
            </a:r>
            <a:r>
              <a:rPr lang="en-US" altLang="zh-CN" sz="2400" dirty="0" smtClean="0">
                <a:solidFill>
                  <a:srgbClr val="00749F"/>
                </a:solidFill>
                <a:latin typeface="Times New Roman" panose="02020603050405020304" pitchFamily="18" charset="0"/>
                <a:cs typeface="+mn-ea"/>
                <a:sym typeface="+mn-lt"/>
              </a:rPr>
              <a:t>Sentences</a:t>
            </a:r>
            <a:endParaRPr lang="en-US" altLang="zh-CN" sz="2400" dirty="0">
              <a:solidFill>
                <a:srgbClr val="00749F"/>
              </a:solidFill>
              <a:latin typeface="Times New Roman" panose="02020603050405020304" pitchFamily="18" charset="0"/>
              <a:cs typeface="+mn-ea"/>
              <a:sym typeface="+mn-lt"/>
            </a:endParaRPr>
          </a:p>
        </p:txBody>
      </p:sp>
      <p:sp>
        <p:nvSpPr>
          <p:cNvPr id="19" name="文本框 5">
            <a:extLst>
              <a:ext uri="{FF2B5EF4-FFF2-40B4-BE49-F238E27FC236}">
                <a16:creationId xmlns:a16="http://schemas.microsoft.com/office/drawing/2014/main" id="{A4432DD4-DD0C-4BF2-A3C4-6746D7D40AE2}"/>
              </a:ext>
            </a:extLst>
          </p:cNvPr>
          <p:cNvSpPr txBox="1">
            <a:spLocks noChangeArrowheads="1"/>
          </p:cNvSpPr>
          <p:nvPr/>
        </p:nvSpPr>
        <p:spPr bwMode="auto">
          <a:xfrm>
            <a:off x="0" y="25268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造句的常见错误</a:t>
            </a:r>
          </a:p>
        </p:txBody>
      </p:sp>
    </p:spTree>
    <p:extLst>
      <p:ext uri="{BB962C8B-B14F-4D97-AF65-F5344CB8AC3E}">
        <p14:creationId xmlns:p14="http://schemas.microsoft.com/office/powerpoint/2010/main" val="19828148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597708" y="1127541"/>
            <a:ext cx="11248852"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200" dirty="0">
                <a:solidFill>
                  <a:schemeClr val="tx1"/>
                </a:solidFill>
                <a:latin typeface="Times New Roman" panose="02020603050405020304" pitchFamily="18" charset="0"/>
                <a:ea typeface="+mn-ea"/>
                <a:cs typeface="+mn-cs"/>
                <a:sym typeface="+mn-lt"/>
              </a:rPr>
              <a:t>        不完整的句子指以大写字母开头，以句号、问号或感叹号结束但缺少主语或谓语的独</a:t>
            </a:r>
          </a:p>
          <a:p>
            <a:pPr>
              <a:lnSpc>
                <a:spcPct val="150000"/>
              </a:lnSpc>
            </a:pPr>
            <a:r>
              <a:rPr lang="zh-CN" altLang="en-US" sz="2200" dirty="0">
                <a:solidFill>
                  <a:schemeClr val="tx1"/>
                </a:solidFill>
                <a:latin typeface="Times New Roman" panose="02020603050405020304" pitchFamily="18" charset="0"/>
                <a:ea typeface="+mn-ea"/>
                <a:cs typeface="+mn-cs"/>
                <a:sym typeface="+mn-lt"/>
              </a:rPr>
              <a:t>立结构，常表现为以下两种情况：</a:t>
            </a:r>
          </a:p>
          <a:p>
            <a:pPr>
              <a:lnSpc>
                <a:spcPct val="150000"/>
              </a:lnSpc>
            </a:pPr>
            <a:r>
              <a:rPr lang="en-US" altLang="zh-CN" sz="22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1</a:t>
            </a:r>
            <a:r>
              <a:rPr lang="zh-CN" altLang="en-US" sz="22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）从句不能成为独立成句子，除非把从句的引导词如 </a:t>
            </a:r>
            <a:r>
              <a:rPr lang="en-US" altLang="zh-CN" sz="22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because</a:t>
            </a:r>
            <a:r>
              <a:rPr lang="zh-CN" altLang="en-US" sz="22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 </a:t>
            </a:r>
            <a:r>
              <a:rPr lang="en-US" altLang="zh-CN" sz="22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if </a:t>
            </a:r>
            <a:r>
              <a:rPr lang="zh-CN" altLang="en-US" sz="22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等去掉。</a:t>
            </a:r>
            <a:r>
              <a:rPr lang="zh-CN" altLang="en-US" sz="2200" dirty="0">
                <a:solidFill>
                  <a:schemeClr val="tx1"/>
                </a:solidFill>
                <a:latin typeface="Times New Roman" panose="02020603050405020304" pitchFamily="18" charset="0"/>
                <a:ea typeface="+mn-ea"/>
                <a:cs typeface="+mn-cs"/>
                <a:sym typeface="+mn-lt"/>
              </a:rPr>
              <a:t>例如：</a:t>
            </a:r>
          </a:p>
          <a:p>
            <a:pPr>
              <a:lnSpc>
                <a:spcPct val="150000"/>
              </a:lnSpc>
            </a:pPr>
            <a:r>
              <a:rPr lang="en-US" altLang="zh-CN" sz="2200" dirty="0">
                <a:solidFill>
                  <a:schemeClr val="tx1"/>
                </a:solidFill>
                <a:latin typeface="Times New Roman" panose="02020603050405020304" pitchFamily="18" charset="0"/>
                <a:ea typeface="+mn-ea"/>
                <a:cs typeface="+mn-cs"/>
                <a:sym typeface="+mn-lt"/>
              </a:rPr>
              <a:t>(1) </a:t>
            </a:r>
            <a:r>
              <a:rPr lang="en-US" altLang="zh-CN" sz="2200" i="1" dirty="0">
                <a:solidFill>
                  <a:schemeClr val="tx1"/>
                </a:solidFill>
                <a:latin typeface="Times New Roman" panose="02020603050405020304" pitchFamily="18" charset="0"/>
                <a:ea typeface="+mn-ea"/>
                <a:cs typeface="+mn-cs"/>
                <a:sym typeface="+mn-lt"/>
              </a:rPr>
              <a:t>First, we would have more roads built. Because with the increase of the cars, our roads</a:t>
            </a:r>
          </a:p>
          <a:p>
            <a:pPr>
              <a:lnSpc>
                <a:spcPct val="150000"/>
              </a:lnSpc>
            </a:pPr>
            <a:r>
              <a:rPr lang="en-US" altLang="zh-CN" sz="2200" i="1" dirty="0">
                <a:solidFill>
                  <a:schemeClr val="tx1"/>
                </a:solidFill>
                <a:latin typeface="Times New Roman" panose="02020603050405020304" pitchFamily="18" charset="0"/>
                <a:ea typeface="+mn-ea"/>
                <a:cs typeface="+mn-cs"/>
                <a:sym typeface="+mn-lt"/>
              </a:rPr>
              <a:t>now become more and more crowded. </a:t>
            </a:r>
          </a:p>
          <a:p>
            <a:pPr>
              <a:lnSpc>
                <a:spcPct val="150000"/>
              </a:lnSpc>
            </a:pPr>
            <a:r>
              <a:rPr lang="en-US" altLang="zh-CN" sz="2200" i="1" dirty="0">
                <a:solidFill>
                  <a:schemeClr val="tx1"/>
                </a:solidFill>
                <a:latin typeface="Times New Roman" panose="02020603050405020304" pitchFamily="18" charset="0"/>
                <a:ea typeface="+mn-ea"/>
                <a:cs typeface="+mn-cs"/>
                <a:sym typeface="+mn-lt"/>
              </a:rPr>
              <a:t>First, we would have more roads built because with the increase of the cars, our roads</a:t>
            </a:r>
          </a:p>
          <a:p>
            <a:pPr>
              <a:lnSpc>
                <a:spcPct val="150000"/>
              </a:lnSpc>
            </a:pPr>
            <a:r>
              <a:rPr lang="en-US" altLang="zh-CN" sz="2200" i="1" dirty="0">
                <a:solidFill>
                  <a:schemeClr val="tx1"/>
                </a:solidFill>
                <a:latin typeface="Times New Roman" panose="02020603050405020304" pitchFamily="18" charset="0"/>
                <a:ea typeface="+mn-ea"/>
                <a:cs typeface="+mn-cs"/>
                <a:sym typeface="+mn-lt"/>
              </a:rPr>
              <a:t>now become more and more crowded. </a:t>
            </a:r>
          </a:p>
          <a:p>
            <a:pPr>
              <a:lnSpc>
                <a:spcPct val="150000"/>
              </a:lnSpc>
            </a:pPr>
            <a:r>
              <a:rPr lang="en-US" altLang="zh-CN" sz="2200" i="1" dirty="0">
                <a:solidFill>
                  <a:schemeClr val="tx1"/>
                </a:solidFill>
                <a:latin typeface="Times New Roman" panose="02020603050405020304" pitchFamily="18" charset="0"/>
                <a:ea typeface="+mn-ea"/>
                <a:cs typeface="+mn-cs"/>
                <a:sym typeface="+mn-lt"/>
              </a:rPr>
              <a:t>First, we would have more roads built. With the increase of the cars, our roads now</a:t>
            </a:r>
          </a:p>
          <a:p>
            <a:pPr>
              <a:lnSpc>
                <a:spcPct val="150000"/>
              </a:lnSpc>
            </a:pPr>
            <a:r>
              <a:rPr lang="en-US" altLang="zh-CN" sz="2200" i="1" dirty="0">
                <a:solidFill>
                  <a:schemeClr val="tx1"/>
                </a:solidFill>
                <a:latin typeface="Times New Roman" panose="02020603050405020304" pitchFamily="18" charset="0"/>
                <a:ea typeface="+mn-ea"/>
                <a:cs typeface="+mn-cs"/>
                <a:sym typeface="+mn-lt"/>
              </a:rPr>
              <a:t>become more and more crowded. </a:t>
            </a:r>
            <a:endParaRPr lang="id-ID" sz="2200" i="1" dirty="0">
              <a:solidFill>
                <a:srgbClr val="C000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造句的常见错误</a:t>
            </a:r>
          </a:p>
        </p:txBody>
      </p:sp>
      <p:sp>
        <p:nvSpPr>
          <p:cNvPr id="33" name="文本框 6"/>
          <p:cNvSpPr txBox="1">
            <a:spLocks noChangeArrowheads="1"/>
          </p:cNvSpPr>
          <p:nvPr/>
        </p:nvSpPr>
        <p:spPr bwMode="auto">
          <a:xfrm>
            <a:off x="4057164" y="327905"/>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Common Mistakes in Writing </a:t>
            </a:r>
            <a:r>
              <a:rPr lang="en-US" altLang="zh-CN" sz="2400" dirty="0" smtClean="0">
                <a:solidFill>
                  <a:srgbClr val="00749F"/>
                </a:solidFill>
                <a:latin typeface="Times New Roman" panose="02020603050405020304" pitchFamily="18" charset="0"/>
                <a:cs typeface="+mn-ea"/>
                <a:sym typeface="+mn-lt"/>
              </a:rPr>
              <a:t>Sentences</a:t>
            </a:r>
            <a:endParaRPr lang="en-US" altLang="zh-CN" sz="2400" dirty="0">
              <a:solidFill>
                <a:srgbClr val="00749F"/>
              </a:solidFill>
              <a:latin typeface="Times New Roman" panose="02020603050405020304" pitchFamily="18" charset="0"/>
              <a:cs typeface="+mn-ea"/>
              <a:sym typeface="+mn-lt"/>
            </a:endParaRP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428189" y="818870"/>
            <a:ext cx="9477813" cy="696104"/>
            <a:chOff x="2277191" y="2369198"/>
            <a:chExt cx="2324318" cy="638359"/>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69198"/>
              <a:ext cx="232431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22907" y="2409198"/>
              <a:ext cx="2067974" cy="598359"/>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4.1      </a:t>
              </a:r>
              <a:r>
                <a:rPr lang="zh-CN" altLang="en-US" sz="2800" dirty="0">
                  <a:solidFill>
                    <a:schemeClr val="bg1"/>
                  </a:solidFill>
                  <a:latin typeface="Times New Roman" panose="02020603050405020304" pitchFamily="18" charset="0"/>
                  <a:cs typeface="+mn-ea"/>
                  <a:sym typeface="+mn-lt"/>
                </a:rPr>
                <a:t>句子结构不完整 </a:t>
              </a:r>
              <a:r>
                <a:rPr lang="en-US" altLang="zh-CN" sz="2800" dirty="0">
                  <a:solidFill>
                    <a:schemeClr val="bg1"/>
                  </a:solidFill>
                  <a:latin typeface="Times New Roman" panose="02020603050405020304" pitchFamily="18" charset="0"/>
                  <a:cs typeface="+mn-ea"/>
                  <a:sym typeface="+mn-lt"/>
                </a:rPr>
                <a:t>Incomplete Sentence </a:t>
              </a:r>
              <a:r>
                <a:rPr lang="en-US" altLang="zh-CN" sz="2800" dirty="0" smtClean="0">
                  <a:solidFill>
                    <a:schemeClr val="bg1"/>
                  </a:solidFill>
                  <a:latin typeface="Times New Roman" panose="02020603050405020304" pitchFamily="18" charset="0"/>
                  <a:cs typeface="+mn-ea"/>
                  <a:sym typeface="+mn-lt"/>
                </a:rPr>
                <a:t>Structures</a:t>
              </a:r>
              <a:endParaRPr lang="en-US" altLang="zh-CN" sz="2800" dirty="0">
                <a:solidFill>
                  <a:schemeClr val="bg1"/>
                </a:solidFill>
                <a:latin typeface="Times New Roman" panose="02020603050405020304" pitchFamily="18" charset="0"/>
                <a:cs typeface="+mn-ea"/>
                <a:sym typeface="+mn-lt"/>
              </a:endParaRPr>
            </a:p>
          </p:txBody>
        </p:sp>
      </p:grpSp>
      <p:sp>
        <p:nvSpPr>
          <p:cNvPr id="2" name="矩形 1">
            <a:extLst>
              <a:ext uri="{FF2B5EF4-FFF2-40B4-BE49-F238E27FC236}">
                <a16:creationId xmlns:a16="http://schemas.microsoft.com/office/drawing/2014/main" id="{2EE5A744-F333-4C2A-87E6-B8A18258F5E8}"/>
              </a:ext>
            </a:extLst>
          </p:cNvPr>
          <p:cNvSpPr/>
          <p:nvPr/>
        </p:nvSpPr>
        <p:spPr>
          <a:xfrm>
            <a:off x="5140829" y="3706568"/>
            <a:ext cx="514885" cy="545919"/>
          </a:xfrm>
          <a:prstGeom prst="rect">
            <a:avLst/>
          </a:prstGeom>
        </p:spPr>
        <p:txBody>
          <a:bodyPr wrap="none">
            <a:spAutoFit/>
          </a:bodyPr>
          <a:lstStyle/>
          <a:p>
            <a:pPr lvl="0">
              <a:lnSpc>
                <a:spcPct val="150000"/>
              </a:lnSpc>
            </a:pPr>
            <a:r>
              <a:rPr lang="en-US" altLang="zh-CN" sz="2200" dirty="0">
                <a:solidFill>
                  <a:srgbClr val="C00000"/>
                </a:solidFill>
                <a:latin typeface="Times New Roman" panose="02020603050405020304" pitchFamily="18" charset="0"/>
                <a:sym typeface="+mn-lt"/>
              </a:rPr>
              <a:t>(×)</a:t>
            </a:r>
          </a:p>
        </p:txBody>
      </p:sp>
      <p:sp>
        <p:nvSpPr>
          <p:cNvPr id="3" name="矩形 2">
            <a:extLst>
              <a:ext uri="{FF2B5EF4-FFF2-40B4-BE49-F238E27FC236}">
                <a16:creationId xmlns:a16="http://schemas.microsoft.com/office/drawing/2014/main" id="{0047C617-6C5F-45AF-8EE5-6A95FD1FAF69}"/>
              </a:ext>
            </a:extLst>
          </p:cNvPr>
          <p:cNvSpPr/>
          <p:nvPr/>
        </p:nvSpPr>
        <p:spPr>
          <a:xfrm>
            <a:off x="5126402" y="4705169"/>
            <a:ext cx="529312" cy="539378"/>
          </a:xfrm>
          <a:prstGeom prst="rect">
            <a:avLst/>
          </a:prstGeom>
        </p:spPr>
        <p:txBody>
          <a:bodyPr wrap="none">
            <a:spAutoFit/>
          </a:bodyPr>
          <a:lstStyle/>
          <a:p>
            <a:pPr lvl="0">
              <a:lnSpc>
                <a:spcPct val="150000"/>
              </a:lnSpc>
            </a:pPr>
            <a:r>
              <a:rPr lang="en-US" altLang="zh-CN" sz="2200" dirty="0">
                <a:solidFill>
                  <a:srgbClr val="C00000"/>
                </a:solidFill>
                <a:latin typeface="Times New Roman" panose="02020603050405020304" pitchFamily="18" charset="0"/>
                <a:sym typeface="+mn-lt"/>
              </a:rPr>
              <a:t>(√)</a:t>
            </a:r>
          </a:p>
        </p:txBody>
      </p:sp>
      <p:sp>
        <p:nvSpPr>
          <p:cNvPr id="4" name="矩形 3">
            <a:extLst>
              <a:ext uri="{FF2B5EF4-FFF2-40B4-BE49-F238E27FC236}">
                <a16:creationId xmlns:a16="http://schemas.microsoft.com/office/drawing/2014/main" id="{967C2665-C380-45B0-879A-43A66404B177}"/>
              </a:ext>
            </a:extLst>
          </p:cNvPr>
          <p:cNvSpPr/>
          <p:nvPr/>
        </p:nvSpPr>
        <p:spPr>
          <a:xfrm>
            <a:off x="4566920" y="5697229"/>
            <a:ext cx="687474" cy="539378"/>
          </a:xfrm>
          <a:prstGeom prst="rect">
            <a:avLst/>
          </a:prstGeom>
        </p:spPr>
        <p:txBody>
          <a:bodyPr wrap="square">
            <a:spAutoFit/>
          </a:bodyPr>
          <a:lstStyle/>
          <a:p>
            <a:pPr>
              <a:lnSpc>
                <a:spcPct val="150000"/>
              </a:lnSpc>
            </a:pPr>
            <a:r>
              <a:rPr lang="en-US" altLang="zh-CN" sz="2200" dirty="0">
                <a:solidFill>
                  <a:srgbClr val="C00000"/>
                </a:solidFill>
                <a:latin typeface="Times New Roman" panose="02020603050405020304" pitchFamily="18" charset="0"/>
                <a:sym typeface="+mn-lt"/>
              </a:rPr>
              <a:t>(√)</a:t>
            </a:r>
          </a:p>
        </p:txBody>
      </p:sp>
      <p:sp>
        <p:nvSpPr>
          <p:cNvPr id="11" name="动作按钮: 后退或前一项 10">
            <a:hlinkClick r:id="rId3" action="ppaction://hlinksldjump" highlightClick="1"/>
            <a:extLst>
              <a:ext uri="{FF2B5EF4-FFF2-40B4-BE49-F238E27FC236}">
                <a16:creationId xmlns:a16="http://schemas.microsoft.com/office/drawing/2014/main" id="{B00982E1-AA9B-4B85-B5F6-C26BFAA3F3EF}"/>
              </a:ext>
            </a:extLst>
          </p:cNvPr>
          <p:cNvSpPr/>
          <p:nvPr/>
        </p:nvSpPr>
        <p:spPr>
          <a:xfrm>
            <a:off x="10807214" y="532607"/>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12603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394508" y="604777"/>
            <a:ext cx="11248852"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en-US" altLang="zh-CN" sz="22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2</a:t>
            </a:r>
            <a:r>
              <a:rPr lang="zh-CN" altLang="en-US" sz="22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）词组经常没有谓语，所以不能独立成句。</a:t>
            </a:r>
            <a:r>
              <a:rPr lang="zh-CN" altLang="en-US" sz="2200" dirty="0">
                <a:solidFill>
                  <a:schemeClr val="tx1"/>
                </a:solidFill>
                <a:latin typeface="Times New Roman" panose="02020603050405020304" pitchFamily="18" charset="0"/>
                <a:ea typeface="+mn-ea"/>
                <a:cs typeface="+mn-cs"/>
                <a:sym typeface="+mn-lt"/>
              </a:rPr>
              <a:t>例如：</a:t>
            </a:r>
          </a:p>
          <a:p>
            <a:pPr>
              <a:lnSpc>
                <a:spcPct val="150000"/>
              </a:lnSpc>
            </a:pPr>
            <a:r>
              <a:rPr lang="en-US" altLang="zh-CN" sz="2200" i="1" dirty="0">
                <a:solidFill>
                  <a:schemeClr val="tx1"/>
                </a:solidFill>
                <a:latin typeface="Times New Roman" panose="02020603050405020304" pitchFamily="18" charset="0"/>
                <a:ea typeface="+mn-ea"/>
                <a:cs typeface="+mn-cs"/>
                <a:sym typeface="+mn-lt"/>
              </a:rPr>
              <a:t>(2) There are three people in my family. My father, my mother and I. (×)</a:t>
            </a:r>
          </a:p>
          <a:p>
            <a:pPr>
              <a:lnSpc>
                <a:spcPct val="150000"/>
              </a:lnSpc>
            </a:pPr>
            <a:endParaRPr lang="en-US" altLang="zh-CN" sz="2200" i="1" dirty="0">
              <a:solidFill>
                <a:schemeClr val="tx1"/>
              </a:solidFill>
              <a:latin typeface="Times New Roman" panose="02020603050405020304" pitchFamily="18" charset="0"/>
              <a:ea typeface="+mn-ea"/>
              <a:cs typeface="+mn-cs"/>
              <a:sym typeface="+mn-lt"/>
            </a:endParaRPr>
          </a:p>
          <a:p>
            <a:pPr>
              <a:lnSpc>
                <a:spcPct val="150000"/>
              </a:lnSpc>
            </a:pPr>
            <a:r>
              <a:rPr lang="en-US" altLang="zh-CN" sz="2200" i="1" dirty="0">
                <a:solidFill>
                  <a:schemeClr val="tx1"/>
                </a:solidFill>
                <a:latin typeface="Times New Roman" panose="02020603050405020304" pitchFamily="18" charset="0"/>
                <a:ea typeface="+mn-ea"/>
                <a:cs typeface="+mn-cs"/>
                <a:sym typeface="+mn-lt"/>
              </a:rPr>
              <a:t>(3) There are lots of toys on my bed. Such as rabbits, bears, dogs and etc. (×)</a:t>
            </a:r>
          </a:p>
          <a:p>
            <a:pPr>
              <a:lnSpc>
                <a:spcPct val="150000"/>
              </a:lnSpc>
            </a:pPr>
            <a:endParaRPr lang="en-US" altLang="zh-CN" sz="2200" i="1" dirty="0">
              <a:solidFill>
                <a:schemeClr val="tx1"/>
              </a:solidFill>
              <a:latin typeface="Times New Roman" panose="02020603050405020304" pitchFamily="18" charset="0"/>
              <a:ea typeface="+mn-ea"/>
              <a:cs typeface="+mn-cs"/>
              <a:sym typeface="+mn-lt"/>
            </a:endParaRPr>
          </a:p>
          <a:p>
            <a:pPr>
              <a:lnSpc>
                <a:spcPct val="150000"/>
              </a:lnSpc>
            </a:pPr>
            <a:r>
              <a:rPr lang="en-US" altLang="zh-CN" sz="2200" i="1" dirty="0">
                <a:solidFill>
                  <a:schemeClr val="tx1"/>
                </a:solidFill>
                <a:latin typeface="Times New Roman" panose="02020603050405020304" pitchFamily="18" charset="0"/>
                <a:ea typeface="+mn-ea"/>
                <a:cs typeface="+mn-cs"/>
                <a:sym typeface="+mn-lt"/>
              </a:rPr>
              <a:t>(4) To save money. He had instant noodles every day. (×)</a:t>
            </a:r>
          </a:p>
          <a:p>
            <a:pPr>
              <a:lnSpc>
                <a:spcPct val="150000"/>
              </a:lnSpc>
            </a:pPr>
            <a:endParaRPr lang="en-US" altLang="zh-CN" sz="2200" i="1" dirty="0">
              <a:solidFill>
                <a:schemeClr val="tx1"/>
              </a:solidFill>
              <a:latin typeface="Times New Roman" panose="02020603050405020304" pitchFamily="18" charset="0"/>
              <a:ea typeface="+mn-ea"/>
              <a:cs typeface="+mn-cs"/>
              <a:sym typeface="+mn-lt"/>
            </a:endParaRPr>
          </a:p>
          <a:p>
            <a:pPr>
              <a:lnSpc>
                <a:spcPct val="150000"/>
              </a:lnSpc>
            </a:pPr>
            <a:r>
              <a:rPr lang="en-US" altLang="zh-CN" sz="2200" i="1" dirty="0">
                <a:solidFill>
                  <a:schemeClr val="tx1"/>
                </a:solidFill>
                <a:latin typeface="Times New Roman" panose="02020603050405020304" pitchFamily="18" charset="0"/>
                <a:ea typeface="+mn-ea"/>
                <a:cs typeface="+mn-cs"/>
                <a:sym typeface="+mn-lt"/>
              </a:rPr>
              <a:t>(5) I like eating juicy fruits. For example, oranges. (×)</a:t>
            </a: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造句的常见错误</a:t>
            </a:r>
          </a:p>
        </p:txBody>
      </p:sp>
      <p:sp>
        <p:nvSpPr>
          <p:cNvPr id="33" name="文本框 6"/>
          <p:cNvSpPr txBox="1">
            <a:spLocks noChangeArrowheads="1"/>
          </p:cNvSpPr>
          <p:nvPr/>
        </p:nvSpPr>
        <p:spPr bwMode="auto">
          <a:xfrm>
            <a:off x="4057164" y="327905"/>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Common Mistakes in Writing </a:t>
            </a:r>
            <a:r>
              <a:rPr lang="en-US" altLang="zh-CN" sz="2400" dirty="0" smtClean="0">
                <a:solidFill>
                  <a:srgbClr val="00749F"/>
                </a:solidFill>
                <a:latin typeface="Times New Roman" panose="02020603050405020304" pitchFamily="18" charset="0"/>
                <a:cs typeface="+mn-ea"/>
                <a:sym typeface="+mn-lt"/>
              </a:rPr>
              <a:t>Sentences</a:t>
            </a:r>
            <a:endParaRPr lang="en-US" altLang="zh-CN" sz="2400" dirty="0">
              <a:solidFill>
                <a:srgbClr val="00749F"/>
              </a:solidFill>
              <a:latin typeface="Times New Roman" panose="02020603050405020304" pitchFamily="18" charset="0"/>
              <a:cs typeface="+mn-ea"/>
              <a:sym typeface="+mn-lt"/>
            </a:endParaRPr>
          </a:p>
        </p:txBody>
      </p:sp>
      <p:sp>
        <p:nvSpPr>
          <p:cNvPr id="5" name="矩形 4">
            <a:extLst>
              <a:ext uri="{FF2B5EF4-FFF2-40B4-BE49-F238E27FC236}">
                <a16:creationId xmlns:a16="http://schemas.microsoft.com/office/drawing/2014/main" id="{E804EAC7-E062-4499-94AC-2D0592BEB367}"/>
              </a:ext>
            </a:extLst>
          </p:cNvPr>
          <p:cNvSpPr/>
          <p:nvPr/>
        </p:nvSpPr>
        <p:spPr>
          <a:xfrm>
            <a:off x="492035" y="2335975"/>
            <a:ext cx="8432800" cy="539378"/>
          </a:xfrm>
          <a:prstGeom prst="rect">
            <a:avLst/>
          </a:prstGeom>
        </p:spPr>
        <p:txBody>
          <a:bodyPr wrap="square">
            <a:spAutoFit/>
          </a:bodyPr>
          <a:lstStyle/>
          <a:p>
            <a:pPr lvl="0">
              <a:lnSpc>
                <a:spcPct val="150000"/>
              </a:lnSpc>
            </a:pPr>
            <a:r>
              <a:rPr lang="en-US" altLang="zh-CN" sz="2200" dirty="0">
                <a:solidFill>
                  <a:srgbClr val="C00000"/>
                </a:solidFill>
                <a:latin typeface="Times New Roman" panose="02020603050405020304" pitchFamily="18" charset="0"/>
                <a:sym typeface="+mn-lt"/>
              </a:rPr>
              <a:t>There are three people in my family: my father, my mother and I. (√)</a:t>
            </a:r>
          </a:p>
        </p:txBody>
      </p:sp>
      <p:sp>
        <p:nvSpPr>
          <p:cNvPr id="6" name="矩形 5">
            <a:extLst>
              <a:ext uri="{FF2B5EF4-FFF2-40B4-BE49-F238E27FC236}">
                <a16:creationId xmlns:a16="http://schemas.microsoft.com/office/drawing/2014/main" id="{7F5218B9-0767-4C41-89E4-9AFCE8B1DCD7}"/>
              </a:ext>
            </a:extLst>
          </p:cNvPr>
          <p:cNvSpPr/>
          <p:nvPr/>
        </p:nvSpPr>
        <p:spPr>
          <a:xfrm>
            <a:off x="492035" y="3416743"/>
            <a:ext cx="8219440" cy="539378"/>
          </a:xfrm>
          <a:prstGeom prst="rect">
            <a:avLst/>
          </a:prstGeom>
        </p:spPr>
        <p:txBody>
          <a:bodyPr wrap="square">
            <a:spAutoFit/>
          </a:bodyPr>
          <a:lstStyle/>
          <a:p>
            <a:pPr lvl="0">
              <a:lnSpc>
                <a:spcPct val="150000"/>
              </a:lnSpc>
            </a:pPr>
            <a:r>
              <a:rPr lang="en-US" altLang="zh-CN" sz="2200" dirty="0">
                <a:solidFill>
                  <a:srgbClr val="C00000"/>
                </a:solidFill>
                <a:latin typeface="Times New Roman" panose="02020603050405020304" pitchFamily="18" charset="0"/>
                <a:sym typeface="+mn-lt"/>
              </a:rPr>
              <a:t>There are lots of toys on my bed, such as rabbits, bears, and dogs. (√)</a:t>
            </a:r>
          </a:p>
        </p:txBody>
      </p:sp>
      <p:sp>
        <p:nvSpPr>
          <p:cNvPr id="7" name="矩形 6">
            <a:extLst>
              <a:ext uri="{FF2B5EF4-FFF2-40B4-BE49-F238E27FC236}">
                <a16:creationId xmlns:a16="http://schemas.microsoft.com/office/drawing/2014/main" id="{E3460186-D453-4AB2-802E-F2001C3A3392}"/>
              </a:ext>
            </a:extLst>
          </p:cNvPr>
          <p:cNvSpPr/>
          <p:nvPr/>
        </p:nvSpPr>
        <p:spPr>
          <a:xfrm>
            <a:off x="492035" y="4395023"/>
            <a:ext cx="6166816" cy="539378"/>
          </a:xfrm>
          <a:prstGeom prst="rect">
            <a:avLst/>
          </a:prstGeom>
        </p:spPr>
        <p:txBody>
          <a:bodyPr wrap="none">
            <a:spAutoFit/>
          </a:bodyPr>
          <a:lstStyle/>
          <a:p>
            <a:pPr lvl="0">
              <a:lnSpc>
                <a:spcPct val="150000"/>
              </a:lnSpc>
            </a:pPr>
            <a:r>
              <a:rPr lang="en-US" altLang="zh-CN" sz="2200" dirty="0">
                <a:solidFill>
                  <a:srgbClr val="C00000"/>
                </a:solidFill>
                <a:latin typeface="Times New Roman" panose="02020603050405020304" pitchFamily="18" charset="0"/>
                <a:sym typeface="+mn-lt"/>
              </a:rPr>
              <a:t>To save money, he had instant noodles every day. (√)</a:t>
            </a:r>
          </a:p>
        </p:txBody>
      </p:sp>
      <p:sp>
        <p:nvSpPr>
          <p:cNvPr id="11" name="矩形 10">
            <a:extLst>
              <a:ext uri="{FF2B5EF4-FFF2-40B4-BE49-F238E27FC236}">
                <a16:creationId xmlns:a16="http://schemas.microsoft.com/office/drawing/2014/main" id="{D7E91B06-0B42-4BA2-B781-414AB31727FE}"/>
              </a:ext>
            </a:extLst>
          </p:cNvPr>
          <p:cNvSpPr/>
          <p:nvPr/>
        </p:nvSpPr>
        <p:spPr>
          <a:xfrm>
            <a:off x="492035" y="5475791"/>
            <a:ext cx="5835252" cy="539378"/>
          </a:xfrm>
          <a:prstGeom prst="rect">
            <a:avLst/>
          </a:prstGeom>
        </p:spPr>
        <p:txBody>
          <a:bodyPr wrap="none">
            <a:spAutoFit/>
          </a:bodyPr>
          <a:lstStyle/>
          <a:p>
            <a:pPr lvl="0">
              <a:lnSpc>
                <a:spcPct val="150000"/>
              </a:lnSpc>
            </a:pPr>
            <a:r>
              <a:rPr lang="en-US" altLang="zh-CN" sz="2200" dirty="0">
                <a:solidFill>
                  <a:srgbClr val="C00000"/>
                </a:solidFill>
                <a:latin typeface="Times New Roman" panose="02020603050405020304" pitchFamily="18" charset="0"/>
                <a:sym typeface="+mn-lt"/>
              </a:rPr>
              <a:t>I like eating juicy fruits, for example, oranges. (√)</a:t>
            </a:r>
            <a:endParaRPr lang="id-ID" altLang="zh-CN" sz="2200" i="1" dirty="0">
              <a:solidFill>
                <a:srgbClr val="C00000"/>
              </a:solidFill>
              <a:latin typeface="Times New Roman" panose="02020603050405020304" pitchFamily="18" charset="0"/>
              <a:cs typeface="+mn-ea"/>
              <a:sym typeface="+mn-lt"/>
            </a:endParaRPr>
          </a:p>
        </p:txBody>
      </p:sp>
    </p:spTree>
    <p:extLst>
      <p:ext uri="{BB962C8B-B14F-4D97-AF65-F5344CB8AC3E}">
        <p14:creationId xmlns:p14="http://schemas.microsoft.com/office/powerpoint/2010/main" val="40590536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1"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88471821-F157-4E82-B7F2-637574EE0A7B}"/>
              </a:ext>
            </a:extLst>
          </p:cNvPr>
          <p:cNvGrpSpPr/>
          <p:nvPr/>
        </p:nvGrpSpPr>
        <p:grpSpPr>
          <a:xfrm>
            <a:off x="172695" y="748710"/>
            <a:ext cx="13500207" cy="3360448"/>
            <a:chOff x="2293410" y="2372265"/>
            <a:chExt cx="3310761" cy="1715580"/>
          </a:xfrm>
        </p:grpSpPr>
        <p:sp>
          <p:nvSpPr>
            <p:cNvPr id="9" name="圆角矩形 1">
              <a:extLst>
                <a:ext uri="{FF2B5EF4-FFF2-40B4-BE49-F238E27FC236}">
                  <a16:creationId xmlns:a16="http://schemas.microsoft.com/office/drawing/2014/main" id="{D46E85B7-5325-4C0F-B03F-09D2E6EBBE20}"/>
                </a:ext>
              </a:extLst>
            </p:cNvPr>
            <p:cNvSpPr/>
            <p:nvPr/>
          </p:nvSpPr>
          <p:spPr>
            <a:xfrm>
              <a:off x="2293410" y="2410992"/>
              <a:ext cx="2634207"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16465" y="2372265"/>
              <a:ext cx="3187706" cy="1715580"/>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4.2      </a:t>
              </a:r>
              <a:r>
                <a:rPr lang="zh-CN" altLang="en-US" sz="2800" dirty="0">
                  <a:solidFill>
                    <a:schemeClr val="bg1"/>
                  </a:solidFill>
                  <a:latin typeface="Times New Roman" panose="02020603050405020304" pitchFamily="18" charset="0"/>
                  <a:cs typeface="+mn-ea"/>
                  <a:sym typeface="+mn-lt"/>
                </a:rPr>
                <a:t>谓语动词与非谓语动词不分</a:t>
              </a:r>
              <a:endParaRPr lang="en-US" altLang="zh-CN" sz="2800" dirty="0">
                <a:solidFill>
                  <a:schemeClr val="bg1"/>
                </a:solidFill>
                <a:latin typeface="Times New Roman" panose="02020603050405020304" pitchFamily="18" charset="0"/>
                <a:cs typeface="+mn-ea"/>
                <a:sym typeface="+mn-lt"/>
              </a:endParaRPr>
            </a:p>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Confusion of Predicates and Non-predicates</a:t>
              </a:r>
            </a:p>
            <a:p>
              <a:pPr>
                <a:lnSpc>
                  <a:spcPct val="130000"/>
                </a:lnSpc>
                <a:spcBef>
                  <a:spcPts val="600"/>
                </a:spcBef>
              </a:pPr>
              <a:endParaRPr lang="en-US" altLang="zh-CN" sz="2800" dirty="0">
                <a:solidFill>
                  <a:schemeClr val="bg1"/>
                </a:solidFill>
                <a:latin typeface="Times New Roman" panose="02020603050405020304" pitchFamily="18" charset="0"/>
                <a:cs typeface="+mn-ea"/>
                <a:sym typeface="+mn-lt"/>
              </a:endParaRPr>
            </a:p>
          </p:txBody>
        </p:sp>
      </p:grpSp>
      <p:sp>
        <p:nvSpPr>
          <p:cNvPr id="51" name="TextBox 77"/>
          <p:cNvSpPr txBox="1"/>
          <p:nvPr/>
        </p:nvSpPr>
        <p:spPr>
          <a:xfrm>
            <a:off x="495218" y="2428934"/>
            <a:ext cx="11248852" cy="325863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en-US" altLang="zh-CN" sz="2200" dirty="0">
                <a:solidFill>
                  <a:schemeClr val="tx1"/>
                </a:solidFill>
                <a:latin typeface="Times New Roman" panose="02020603050405020304" pitchFamily="18" charset="0"/>
                <a:ea typeface="+mn-ea"/>
                <a:cs typeface="+mn-cs"/>
                <a:sym typeface="+mn-lt"/>
              </a:rPr>
              <a:t>(6) </a:t>
            </a:r>
            <a:r>
              <a:rPr lang="en-US" altLang="zh-CN" sz="2200" i="1" dirty="0">
                <a:solidFill>
                  <a:schemeClr val="tx1"/>
                </a:solidFill>
                <a:latin typeface="Times New Roman" panose="02020603050405020304" pitchFamily="18" charset="0"/>
                <a:ea typeface="+mn-ea"/>
                <a:cs typeface="+mn-cs"/>
                <a:sym typeface="+mn-lt"/>
              </a:rPr>
              <a:t>I know that there are many students still live in poverty, and they want to go to school</a:t>
            </a:r>
          </a:p>
          <a:p>
            <a:pPr>
              <a:lnSpc>
                <a:spcPct val="150000"/>
              </a:lnSpc>
            </a:pPr>
            <a:r>
              <a:rPr lang="en-US" altLang="zh-CN" sz="2200" i="1" dirty="0">
                <a:solidFill>
                  <a:schemeClr val="tx1"/>
                </a:solidFill>
                <a:latin typeface="Times New Roman" panose="02020603050405020304" pitchFamily="18" charset="0"/>
                <a:ea typeface="+mn-ea"/>
                <a:cs typeface="+mn-cs"/>
                <a:sym typeface="+mn-lt"/>
              </a:rPr>
              <a:t>very much. </a:t>
            </a:r>
          </a:p>
          <a:p>
            <a:pPr>
              <a:lnSpc>
                <a:spcPct val="150000"/>
              </a:lnSpc>
            </a:pPr>
            <a:r>
              <a:rPr lang="en-US" altLang="zh-CN" sz="2200" dirty="0" smtClean="0">
                <a:solidFill>
                  <a:srgbClr val="C00000"/>
                </a:solidFill>
                <a:latin typeface="Times New Roman" panose="02020603050405020304" pitchFamily="18" charset="0"/>
                <a:ea typeface="+mn-ea"/>
                <a:cs typeface="+mn-cs"/>
                <a:sym typeface="+mn-lt"/>
              </a:rPr>
              <a:t> I </a:t>
            </a:r>
            <a:r>
              <a:rPr lang="en-US" altLang="zh-CN" sz="2200" dirty="0">
                <a:solidFill>
                  <a:srgbClr val="C00000"/>
                </a:solidFill>
                <a:latin typeface="Times New Roman" panose="02020603050405020304" pitchFamily="18" charset="0"/>
                <a:ea typeface="+mn-ea"/>
                <a:cs typeface="+mn-cs"/>
                <a:sym typeface="+mn-lt"/>
              </a:rPr>
              <a:t>know that there are many students still living/who still live in poverty, and they want</a:t>
            </a:r>
          </a:p>
          <a:p>
            <a:pPr>
              <a:lnSpc>
                <a:spcPct val="150000"/>
              </a:lnSpc>
            </a:pPr>
            <a:r>
              <a:rPr lang="en-US" altLang="zh-CN" sz="2200" dirty="0">
                <a:solidFill>
                  <a:srgbClr val="C00000"/>
                </a:solidFill>
                <a:latin typeface="Times New Roman" panose="02020603050405020304" pitchFamily="18" charset="0"/>
                <a:ea typeface="+mn-ea"/>
                <a:cs typeface="+mn-cs"/>
                <a:sym typeface="+mn-lt"/>
              </a:rPr>
              <a:t>to go to school very much. (√)</a:t>
            </a:r>
          </a:p>
          <a:p>
            <a:pPr>
              <a:lnSpc>
                <a:spcPct val="150000"/>
              </a:lnSpc>
            </a:pPr>
            <a:r>
              <a:rPr lang="en-US" altLang="zh-CN" sz="2200" dirty="0" smtClean="0">
                <a:solidFill>
                  <a:srgbClr val="C00000"/>
                </a:solidFill>
                <a:latin typeface="Times New Roman" panose="02020603050405020304" pitchFamily="18" charset="0"/>
                <a:ea typeface="+mn-ea"/>
                <a:cs typeface="+mn-cs"/>
                <a:sym typeface="+mn-lt"/>
              </a:rPr>
              <a:t> I </a:t>
            </a:r>
            <a:r>
              <a:rPr lang="en-US" altLang="zh-CN" sz="2200" dirty="0">
                <a:solidFill>
                  <a:srgbClr val="C00000"/>
                </a:solidFill>
                <a:latin typeface="Times New Roman" panose="02020603050405020304" pitchFamily="18" charset="0"/>
                <a:ea typeface="+mn-ea"/>
                <a:cs typeface="+mn-cs"/>
                <a:sym typeface="+mn-lt"/>
              </a:rPr>
              <a:t>know that many students still live in poverty, and want to go to school very much. (√)</a:t>
            </a:r>
          </a:p>
          <a:p>
            <a:pPr>
              <a:lnSpc>
                <a:spcPct val="150000"/>
              </a:lnSpc>
            </a:pPr>
            <a:r>
              <a:rPr lang="en-US" sz="2200" i="1" dirty="0">
                <a:solidFill>
                  <a:schemeClr val="tx1"/>
                </a:solidFill>
                <a:latin typeface="Times New Roman" panose="02020603050405020304" pitchFamily="18" charset="0"/>
                <a:ea typeface="+mn-ea"/>
                <a:cs typeface="+mn-ea"/>
                <a:sym typeface="+mn-lt"/>
              </a:rPr>
              <a:t>(7) Be optimistic is one of the keys to success. </a:t>
            </a:r>
          </a:p>
          <a:p>
            <a:pPr>
              <a:lnSpc>
                <a:spcPct val="150000"/>
              </a:lnSpc>
            </a:pPr>
            <a:r>
              <a:rPr lang="en-US" sz="2200" i="1" dirty="0" smtClean="0">
                <a:solidFill>
                  <a:srgbClr val="C00000"/>
                </a:solidFill>
                <a:latin typeface="Times New Roman" panose="02020603050405020304" pitchFamily="18" charset="0"/>
                <a:ea typeface="+mn-ea"/>
                <a:cs typeface="+mn-ea"/>
                <a:sym typeface="+mn-lt"/>
              </a:rPr>
              <a:t> Being </a:t>
            </a:r>
            <a:r>
              <a:rPr lang="en-US" sz="2200" i="1" dirty="0">
                <a:solidFill>
                  <a:srgbClr val="C00000"/>
                </a:solidFill>
                <a:latin typeface="Times New Roman" panose="02020603050405020304" pitchFamily="18" charset="0"/>
                <a:ea typeface="+mn-ea"/>
                <a:cs typeface="+mn-ea"/>
                <a:sym typeface="+mn-lt"/>
              </a:rPr>
              <a:t>optimistic is one of the keys to success. (√)</a:t>
            </a:r>
          </a:p>
          <a:p>
            <a:pPr>
              <a:lnSpc>
                <a:spcPct val="150000"/>
              </a:lnSpc>
            </a:pPr>
            <a:r>
              <a:rPr lang="en-US" sz="2200" i="1" dirty="0" smtClean="0">
                <a:solidFill>
                  <a:srgbClr val="C00000"/>
                </a:solidFill>
                <a:latin typeface="Times New Roman" panose="02020603050405020304" pitchFamily="18" charset="0"/>
                <a:ea typeface="+mn-ea"/>
                <a:cs typeface="+mn-ea"/>
                <a:sym typeface="+mn-lt"/>
              </a:rPr>
              <a:t> Optimism </a:t>
            </a:r>
            <a:r>
              <a:rPr lang="en-US" sz="2200" i="1" dirty="0">
                <a:solidFill>
                  <a:srgbClr val="C00000"/>
                </a:solidFill>
                <a:latin typeface="Times New Roman" panose="02020603050405020304" pitchFamily="18" charset="0"/>
                <a:ea typeface="+mn-ea"/>
                <a:cs typeface="+mn-ea"/>
                <a:sym typeface="+mn-lt"/>
              </a:rPr>
              <a:t>is one of the keys to success. (√)</a:t>
            </a:r>
            <a:endParaRPr lang="id-ID" sz="2200" i="1" dirty="0">
              <a:solidFill>
                <a:srgbClr val="C000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造句的常见错误</a:t>
            </a:r>
          </a:p>
        </p:txBody>
      </p:sp>
      <p:sp>
        <p:nvSpPr>
          <p:cNvPr id="33" name="文本框 6"/>
          <p:cNvSpPr txBox="1">
            <a:spLocks noChangeArrowheads="1"/>
          </p:cNvSpPr>
          <p:nvPr/>
        </p:nvSpPr>
        <p:spPr bwMode="auto">
          <a:xfrm>
            <a:off x="4057164" y="327905"/>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Common Mistakes in Writing </a:t>
            </a:r>
            <a:r>
              <a:rPr lang="en-US" altLang="zh-CN" sz="2400" dirty="0" smtClean="0">
                <a:solidFill>
                  <a:srgbClr val="00749F"/>
                </a:solidFill>
                <a:latin typeface="Times New Roman" panose="02020603050405020304" pitchFamily="18" charset="0"/>
                <a:cs typeface="+mn-ea"/>
                <a:sym typeface="+mn-lt"/>
              </a:rPr>
              <a:t>Sentences</a:t>
            </a:r>
            <a:endParaRPr lang="en-US" altLang="zh-CN" sz="2400" dirty="0">
              <a:solidFill>
                <a:srgbClr val="00749F"/>
              </a:solidFill>
              <a:latin typeface="Times New Roman" panose="02020603050405020304" pitchFamily="18" charset="0"/>
              <a:cs typeface="+mn-ea"/>
              <a:sym typeface="+mn-lt"/>
            </a:endParaRPr>
          </a:p>
        </p:txBody>
      </p:sp>
      <p:sp>
        <p:nvSpPr>
          <p:cNvPr id="5" name="矩形 4">
            <a:extLst>
              <a:ext uri="{FF2B5EF4-FFF2-40B4-BE49-F238E27FC236}">
                <a16:creationId xmlns:a16="http://schemas.microsoft.com/office/drawing/2014/main" id="{AEA2C56C-81F4-4284-A29B-056A1F6DA93C}"/>
              </a:ext>
            </a:extLst>
          </p:cNvPr>
          <p:cNvSpPr/>
          <p:nvPr/>
        </p:nvSpPr>
        <p:spPr>
          <a:xfrm>
            <a:off x="1876157" y="2492267"/>
            <a:ext cx="514885" cy="545919"/>
          </a:xfrm>
          <a:prstGeom prst="rect">
            <a:avLst/>
          </a:prstGeom>
        </p:spPr>
        <p:txBody>
          <a:bodyPr wrap="none">
            <a:spAutoFit/>
          </a:bodyPr>
          <a:lstStyle/>
          <a:p>
            <a:pPr lvl="0">
              <a:lnSpc>
                <a:spcPct val="150000"/>
              </a:lnSpc>
            </a:pPr>
            <a:r>
              <a:rPr lang="en-US" altLang="zh-CN" sz="2200" i="1" dirty="0">
                <a:solidFill>
                  <a:srgbClr val="000000"/>
                </a:solidFill>
                <a:latin typeface="Times New Roman" panose="02020603050405020304" pitchFamily="18" charset="0"/>
                <a:sym typeface="+mn-lt"/>
              </a:rPr>
              <a:t>(×)</a:t>
            </a:r>
          </a:p>
        </p:txBody>
      </p:sp>
      <p:sp>
        <p:nvSpPr>
          <p:cNvPr id="14" name="矩形 13">
            <a:extLst>
              <a:ext uri="{FF2B5EF4-FFF2-40B4-BE49-F238E27FC236}">
                <a16:creationId xmlns:a16="http://schemas.microsoft.com/office/drawing/2014/main" id="{8F47B0D8-9C93-4F10-901E-49ADA0F690A5}"/>
              </a:ext>
            </a:extLst>
          </p:cNvPr>
          <p:cNvSpPr/>
          <p:nvPr/>
        </p:nvSpPr>
        <p:spPr>
          <a:xfrm>
            <a:off x="5838557" y="4543190"/>
            <a:ext cx="514885" cy="545919"/>
          </a:xfrm>
          <a:prstGeom prst="rect">
            <a:avLst/>
          </a:prstGeom>
        </p:spPr>
        <p:txBody>
          <a:bodyPr wrap="none">
            <a:spAutoFit/>
          </a:bodyPr>
          <a:lstStyle/>
          <a:p>
            <a:pPr lvl="0">
              <a:lnSpc>
                <a:spcPct val="150000"/>
              </a:lnSpc>
            </a:pPr>
            <a:r>
              <a:rPr lang="en-US" altLang="zh-CN" sz="2200" i="1" dirty="0">
                <a:solidFill>
                  <a:srgbClr val="000000"/>
                </a:solidFill>
                <a:latin typeface="Times New Roman" panose="02020603050405020304" pitchFamily="18" charset="0"/>
                <a:sym typeface="+mn-lt"/>
              </a:rPr>
              <a:t>(×)</a:t>
            </a:r>
          </a:p>
        </p:txBody>
      </p:sp>
      <p:sp>
        <p:nvSpPr>
          <p:cNvPr id="15" name="动作按钮: 后退或前一项 14">
            <a:hlinkClick r:id="rId3" action="ppaction://hlinksldjump" highlightClick="1"/>
            <a:extLst>
              <a:ext uri="{FF2B5EF4-FFF2-40B4-BE49-F238E27FC236}">
                <a16:creationId xmlns:a16="http://schemas.microsoft.com/office/drawing/2014/main" id="{279AE909-64E5-46B4-ACB0-FE089B496D99}"/>
              </a:ext>
            </a:extLst>
          </p:cNvPr>
          <p:cNvSpPr/>
          <p:nvPr/>
        </p:nvSpPr>
        <p:spPr>
          <a:xfrm>
            <a:off x="11030734" y="5216367"/>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260045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1">
                                            <p:txEl>
                                              <p:pRg st="2" end="2"/>
                                            </p:txEl>
                                          </p:spTgt>
                                        </p:tgtEl>
                                        <p:attrNameLst>
                                          <p:attrName>style.visibility</p:attrName>
                                        </p:attrNameLst>
                                      </p:cBhvr>
                                      <p:to>
                                        <p:strVal val="visible"/>
                                      </p:to>
                                    </p:set>
                                    <p:animEffect transition="in" filter="fade">
                                      <p:cBhvr>
                                        <p:cTn id="13" dur="1000"/>
                                        <p:tgtEl>
                                          <p:spTgt spid="51">
                                            <p:txEl>
                                              <p:pRg st="2" end="2"/>
                                            </p:txEl>
                                          </p:spTgt>
                                        </p:tgtEl>
                                      </p:cBhvr>
                                    </p:animEffect>
                                    <p:anim calcmode="lin" valueType="num">
                                      <p:cBhvr>
                                        <p:cTn id="14"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51">
                                            <p:txEl>
                                              <p:pRg st="2" end="2"/>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1">
                                            <p:txEl>
                                              <p:pRg st="3" end="3"/>
                                            </p:txEl>
                                          </p:spTgt>
                                        </p:tgtEl>
                                        <p:attrNameLst>
                                          <p:attrName>style.visibility</p:attrName>
                                        </p:attrNameLst>
                                      </p:cBhvr>
                                      <p:to>
                                        <p:strVal val="visible"/>
                                      </p:to>
                                    </p:set>
                                    <p:animEffect transition="in" filter="fade">
                                      <p:cBhvr>
                                        <p:cTn id="18" dur="1000"/>
                                        <p:tgtEl>
                                          <p:spTgt spid="51">
                                            <p:txEl>
                                              <p:pRg st="3" end="3"/>
                                            </p:txEl>
                                          </p:spTgt>
                                        </p:tgtEl>
                                      </p:cBhvr>
                                    </p:animEffect>
                                    <p:anim calcmode="lin" valueType="num">
                                      <p:cBhvr>
                                        <p:cTn id="19" dur="1000" fill="hold"/>
                                        <p:tgtEl>
                                          <p:spTgt spid="51">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51">
                                            <p:txEl>
                                              <p:pRg st="3" end="3"/>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1">
                                            <p:txEl>
                                              <p:pRg st="4" end="4"/>
                                            </p:txEl>
                                          </p:spTgt>
                                        </p:tgtEl>
                                        <p:attrNameLst>
                                          <p:attrName>style.visibility</p:attrName>
                                        </p:attrNameLst>
                                      </p:cBhvr>
                                      <p:to>
                                        <p:strVal val="visible"/>
                                      </p:to>
                                    </p:set>
                                    <p:animEffect transition="in" filter="fade">
                                      <p:cBhvr>
                                        <p:cTn id="23" dur="1000"/>
                                        <p:tgtEl>
                                          <p:spTgt spid="51">
                                            <p:txEl>
                                              <p:pRg st="4" end="4"/>
                                            </p:txEl>
                                          </p:spTgt>
                                        </p:tgtEl>
                                      </p:cBhvr>
                                    </p:animEffect>
                                    <p:anim calcmode="lin" valueType="num">
                                      <p:cBhvr>
                                        <p:cTn id="24"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1">
                                            <p:txEl>
                                              <p:pRg st="5" end="5"/>
                                            </p:txEl>
                                          </p:spTgt>
                                        </p:tgtEl>
                                        <p:attrNameLst>
                                          <p:attrName>style.visibility</p:attrName>
                                        </p:attrNameLst>
                                      </p:cBhvr>
                                      <p:to>
                                        <p:strVal val="visible"/>
                                      </p:to>
                                    </p:set>
                                    <p:animEffect transition="in" filter="fade">
                                      <p:cBhvr>
                                        <p:cTn id="30" dur="1000"/>
                                        <p:tgtEl>
                                          <p:spTgt spid="51">
                                            <p:txEl>
                                              <p:pRg st="5" end="5"/>
                                            </p:txEl>
                                          </p:spTgt>
                                        </p:tgtEl>
                                      </p:cBhvr>
                                    </p:animEffect>
                                    <p:anim calcmode="lin" valueType="num">
                                      <p:cBhvr>
                                        <p:cTn id="31" dur="1000" fill="hold"/>
                                        <p:tgtEl>
                                          <p:spTgt spid="51">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5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51">
                                            <p:txEl>
                                              <p:pRg st="6" end="6"/>
                                            </p:txEl>
                                          </p:spTgt>
                                        </p:tgtEl>
                                        <p:attrNameLst>
                                          <p:attrName>style.visibility</p:attrName>
                                        </p:attrNameLst>
                                      </p:cBhvr>
                                      <p:to>
                                        <p:strVal val="visible"/>
                                      </p:to>
                                    </p:set>
                                    <p:animEffect transition="in" filter="fade">
                                      <p:cBhvr>
                                        <p:cTn id="43" dur="1000"/>
                                        <p:tgtEl>
                                          <p:spTgt spid="51">
                                            <p:txEl>
                                              <p:pRg st="6" end="6"/>
                                            </p:txEl>
                                          </p:spTgt>
                                        </p:tgtEl>
                                      </p:cBhvr>
                                    </p:animEffect>
                                    <p:anim calcmode="lin" valueType="num">
                                      <p:cBhvr>
                                        <p:cTn id="44" dur="1000" fill="hold"/>
                                        <p:tgtEl>
                                          <p:spTgt spid="51">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51">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51">
                                            <p:txEl>
                                              <p:pRg st="7" end="7"/>
                                            </p:txEl>
                                          </p:spTgt>
                                        </p:tgtEl>
                                        <p:attrNameLst>
                                          <p:attrName>style.visibility</p:attrName>
                                        </p:attrNameLst>
                                      </p:cBhvr>
                                      <p:to>
                                        <p:strVal val="visible"/>
                                      </p:to>
                                    </p:set>
                                    <p:animEffect transition="in" filter="fade">
                                      <p:cBhvr>
                                        <p:cTn id="48" dur="1000"/>
                                        <p:tgtEl>
                                          <p:spTgt spid="51">
                                            <p:txEl>
                                              <p:pRg st="7" end="7"/>
                                            </p:txEl>
                                          </p:spTgt>
                                        </p:tgtEl>
                                      </p:cBhvr>
                                    </p:animEffect>
                                    <p:anim calcmode="lin" valueType="num">
                                      <p:cBhvr>
                                        <p:cTn id="49" dur="1000" fill="hold"/>
                                        <p:tgtEl>
                                          <p:spTgt spid="51">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5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88471821-F157-4E82-B7F2-637574EE0A7B}"/>
              </a:ext>
            </a:extLst>
          </p:cNvPr>
          <p:cNvGrpSpPr/>
          <p:nvPr/>
        </p:nvGrpSpPr>
        <p:grpSpPr>
          <a:xfrm>
            <a:off x="172695" y="748709"/>
            <a:ext cx="13500207" cy="1870768"/>
            <a:chOff x="2293410" y="2372265"/>
            <a:chExt cx="3310761" cy="955067"/>
          </a:xfrm>
        </p:grpSpPr>
        <p:sp>
          <p:nvSpPr>
            <p:cNvPr id="9" name="圆角矩形 1">
              <a:extLst>
                <a:ext uri="{FF2B5EF4-FFF2-40B4-BE49-F238E27FC236}">
                  <a16:creationId xmlns:a16="http://schemas.microsoft.com/office/drawing/2014/main" id="{D46E85B7-5325-4C0F-B03F-09D2E6EBBE20}"/>
                </a:ext>
              </a:extLst>
            </p:cNvPr>
            <p:cNvSpPr/>
            <p:nvPr/>
          </p:nvSpPr>
          <p:spPr>
            <a:xfrm>
              <a:off x="2293410" y="2410992"/>
              <a:ext cx="2634207"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16465" y="2372265"/>
              <a:ext cx="3187706" cy="955067"/>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4.3     </a:t>
              </a:r>
              <a:r>
                <a:rPr lang="zh-CN" altLang="en-US" sz="2800" dirty="0">
                  <a:solidFill>
                    <a:schemeClr val="bg1"/>
                  </a:solidFill>
                  <a:latin typeface="Times New Roman" panose="02020603050405020304" pitchFamily="18" charset="0"/>
                  <a:cs typeface="+mn-ea"/>
                  <a:sym typeface="+mn-lt"/>
                </a:rPr>
                <a:t>句型使用错误</a:t>
              </a:r>
              <a:endParaRPr lang="en-US" altLang="zh-CN" sz="2800" dirty="0">
                <a:solidFill>
                  <a:schemeClr val="bg1"/>
                </a:solidFill>
                <a:latin typeface="Times New Roman" panose="02020603050405020304" pitchFamily="18" charset="0"/>
                <a:cs typeface="+mn-ea"/>
                <a:sym typeface="+mn-lt"/>
              </a:endParaRPr>
            </a:p>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Mistakes in Using Sentence Patterns </a:t>
              </a:r>
            </a:p>
            <a:p>
              <a:pPr>
                <a:lnSpc>
                  <a:spcPct val="130000"/>
                </a:lnSpc>
                <a:spcBef>
                  <a:spcPts val="600"/>
                </a:spcBef>
              </a:pPr>
              <a:endParaRPr lang="en-US" altLang="zh-CN" sz="2800" dirty="0">
                <a:solidFill>
                  <a:schemeClr val="bg1"/>
                </a:solidFill>
                <a:latin typeface="Times New Roman" panose="02020603050405020304" pitchFamily="18" charset="0"/>
                <a:cs typeface="+mn-ea"/>
                <a:sym typeface="+mn-lt"/>
              </a:endParaRPr>
            </a:p>
          </p:txBody>
        </p:sp>
      </p:grpSp>
      <p:sp>
        <p:nvSpPr>
          <p:cNvPr id="51" name="TextBox 77"/>
          <p:cNvSpPr txBox="1"/>
          <p:nvPr/>
        </p:nvSpPr>
        <p:spPr>
          <a:xfrm>
            <a:off x="495218" y="2235894"/>
            <a:ext cx="12621342" cy="325863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en-US" altLang="zh-CN" sz="2200" dirty="0">
                <a:solidFill>
                  <a:schemeClr val="tx1"/>
                </a:solidFill>
                <a:latin typeface="Times New Roman" panose="02020603050405020304" pitchFamily="18" charset="0"/>
                <a:ea typeface="+mn-ea"/>
                <a:cs typeface="+mn-cs"/>
                <a:sym typeface="+mn-lt"/>
              </a:rPr>
              <a:t>(8) An Englishman teaches our English. </a:t>
            </a:r>
          </a:p>
          <a:p>
            <a:pPr>
              <a:lnSpc>
                <a:spcPct val="150000"/>
              </a:lnSpc>
            </a:pPr>
            <a:r>
              <a:rPr lang="en-US" altLang="zh-CN" sz="2200" dirty="0">
                <a:solidFill>
                  <a:schemeClr val="tx1"/>
                </a:solidFill>
                <a:latin typeface="Times New Roman" panose="02020603050405020304" pitchFamily="18" charset="0"/>
                <a:ea typeface="+mn-ea"/>
                <a:cs typeface="+mn-cs"/>
                <a:sym typeface="+mn-lt"/>
              </a:rPr>
              <a:t>An Englishman teaches us English. (√)</a:t>
            </a:r>
          </a:p>
          <a:p>
            <a:pPr>
              <a:lnSpc>
                <a:spcPct val="150000"/>
              </a:lnSpc>
            </a:pPr>
            <a:r>
              <a:rPr lang="en-US" altLang="zh-CN" sz="2200" dirty="0">
                <a:solidFill>
                  <a:schemeClr val="tx1"/>
                </a:solidFill>
                <a:latin typeface="Times New Roman" panose="02020603050405020304" pitchFamily="18" charset="0"/>
                <a:ea typeface="+mn-ea"/>
                <a:cs typeface="+mn-cs"/>
                <a:sym typeface="+mn-lt"/>
              </a:rPr>
              <a:t>(teach</a:t>
            </a:r>
            <a:r>
              <a:rPr lang="zh-CN" altLang="en-US" sz="2200" dirty="0">
                <a:solidFill>
                  <a:schemeClr val="tx1"/>
                </a:solidFill>
                <a:latin typeface="Times New Roman" panose="02020603050405020304" pitchFamily="18" charset="0"/>
                <a:ea typeface="+mn-ea"/>
                <a:cs typeface="+mn-cs"/>
                <a:sym typeface="+mn-lt"/>
              </a:rPr>
              <a:t>， </a:t>
            </a:r>
            <a:r>
              <a:rPr lang="en-US" altLang="zh-CN" sz="2200" dirty="0">
                <a:solidFill>
                  <a:schemeClr val="tx1"/>
                </a:solidFill>
                <a:latin typeface="Times New Roman" panose="02020603050405020304" pitchFamily="18" charset="0"/>
                <a:ea typeface="+mn-ea"/>
                <a:cs typeface="+mn-cs"/>
                <a:sym typeface="+mn-lt"/>
              </a:rPr>
              <a:t>give</a:t>
            </a:r>
            <a:r>
              <a:rPr lang="zh-CN" altLang="en-US" sz="2200" dirty="0">
                <a:solidFill>
                  <a:schemeClr val="tx1"/>
                </a:solidFill>
                <a:latin typeface="Times New Roman" panose="02020603050405020304" pitchFamily="18" charset="0"/>
                <a:ea typeface="+mn-ea"/>
                <a:cs typeface="+mn-cs"/>
                <a:sym typeface="+mn-lt"/>
              </a:rPr>
              <a:t>， </a:t>
            </a:r>
            <a:r>
              <a:rPr lang="en-US" altLang="zh-CN" sz="2200" dirty="0">
                <a:solidFill>
                  <a:schemeClr val="tx1"/>
                </a:solidFill>
                <a:latin typeface="Times New Roman" panose="02020603050405020304" pitchFamily="18" charset="0"/>
                <a:ea typeface="+mn-ea"/>
                <a:cs typeface="+mn-cs"/>
                <a:sym typeface="+mn-lt"/>
              </a:rPr>
              <a:t>pass</a:t>
            </a:r>
            <a:r>
              <a:rPr lang="zh-CN" altLang="en-US" sz="2200" dirty="0">
                <a:solidFill>
                  <a:schemeClr val="tx1"/>
                </a:solidFill>
                <a:latin typeface="Times New Roman" panose="02020603050405020304" pitchFamily="18" charset="0"/>
                <a:ea typeface="+mn-ea"/>
                <a:cs typeface="+mn-cs"/>
                <a:sym typeface="+mn-lt"/>
              </a:rPr>
              <a:t>， </a:t>
            </a:r>
            <a:r>
              <a:rPr lang="en-US" altLang="zh-CN" sz="2200" dirty="0">
                <a:solidFill>
                  <a:schemeClr val="tx1"/>
                </a:solidFill>
                <a:latin typeface="Times New Roman" panose="02020603050405020304" pitchFamily="18" charset="0"/>
                <a:ea typeface="+mn-ea"/>
                <a:cs typeface="+mn-cs"/>
                <a:sym typeface="+mn-lt"/>
              </a:rPr>
              <a:t>show</a:t>
            </a:r>
            <a:r>
              <a:rPr lang="zh-CN" altLang="en-US" sz="2200" dirty="0">
                <a:solidFill>
                  <a:schemeClr val="tx1"/>
                </a:solidFill>
                <a:latin typeface="Times New Roman" panose="02020603050405020304" pitchFamily="18" charset="0"/>
                <a:ea typeface="+mn-ea"/>
                <a:cs typeface="+mn-cs"/>
                <a:sym typeface="+mn-lt"/>
              </a:rPr>
              <a:t>， </a:t>
            </a:r>
            <a:r>
              <a:rPr lang="en-US" altLang="zh-CN" sz="2200" dirty="0">
                <a:solidFill>
                  <a:schemeClr val="tx1"/>
                </a:solidFill>
                <a:latin typeface="Times New Roman" panose="02020603050405020304" pitchFamily="18" charset="0"/>
                <a:ea typeface="+mn-ea"/>
                <a:cs typeface="+mn-cs"/>
                <a:sym typeface="+mn-lt"/>
              </a:rPr>
              <a:t>buy</a:t>
            </a:r>
            <a:r>
              <a:rPr lang="zh-CN" altLang="en-US" sz="2200" dirty="0">
                <a:solidFill>
                  <a:schemeClr val="tx1"/>
                </a:solidFill>
                <a:latin typeface="Times New Roman" panose="02020603050405020304" pitchFamily="18" charset="0"/>
                <a:ea typeface="+mn-ea"/>
                <a:cs typeface="+mn-cs"/>
                <a:sym typeface="+mn-lt"/>
              </a:rPr>
              <a:t>， </a:t>
            </a:r>
            <a:r>
              <a:rPr lang="en-US" altLang="zh-CN" sz="2200" dirty="0">
                <a:solidFill>
                  <a:schemeClr val="tx1"/>
                </a:solidFill>
                <a:latin typeface="Times New Roman" panose="02020603050405020304" pitchFamily="18" charset="0"/>
                <a:ea typeface="+mn-ea"/>
                <a:cs typeface="+mn-cs"/>
                <a:sym typeface="+mn-lt"/>
              </a:rPr>
              <a:t>sing</a:t>
            </a:r>
            <a:r>
              <a:rPr lang="zh-CN" altLang="en-US" sz="2200" dirty="0">
                <a:solidFill>
                  <a:schemeClr val="tx1"/>
                </a:solidFill>
                <a:latin typeface="Times New Roman" panose="02020603050405020304" pitchFamily="18" charset="0"/>
                <a:ea typeface="+mn-ea"/>
                <a:cs typeface="+mn-cs"/>
                <a:sym typeface="+mn-lt"/>
              </a:rPr>
              <a:t>， </a:t>
            </a:r>
            <a:r>
              <a:rPr lang="en-US" altLang="zh-CN" sz="2200" dirty="0">
                <a:solidFill>
                  <a:schemeClr val="tx1"/>
                </a:solidFill>
                <a:latin typeface="Times New Roman" panose="02020603050405020304" pitchFamily="18" charset="0"/>
                <a:ea typeface="+mn-ea"/>
                <a:cs typeface="+mn-cs"/>
                <a:sym typeface="+mn-lt"/>
              </a:rPr>
              <a:t>send</a:t>
            </a:r>
            <a:r>
              <a:rPr lang="zh-CN" altLang="en-US" sz="2200" dirty="0">
                <a:solidFill>
                  <a:schemeClr val="tx1"/>
                </a:solidFill>
                <a:latin typeface="Times New Roman" panose="02020603050405020304" pitchFamily="18" charset="0"/>
                <a:ea typeface="+mn-ea"/>
                <a:cs typeface="+mn-cs"/>
                <a:sym typeface="+mn-lt"/>
              </a:rPr>
              <a:t>， </a:t>
            </a:r>
            <a:r>
              <a:rPr lang="en-US" altLang="zh-CN" sz="2200" dirty="0">
                <a:solidFill>
                  <a:schemeClr val="tx1"/>
                </a:solidFill>
                <a:latin typeface="Times New Roman" panose="02020603050405020304" pitchFamily="18" charset="0"/>
                <a:ea typeface="+mn-ea"/>
                <a:cs typeface="+mn-cs"/>
                <a:sym typeface="+mn-lt"/>
              </a:rPr>
              <a:t>borrow</a:t>
            </a:r>
            <a:r>
              <a:rPr lang="zh-CN" altLang="en-US" sz="2200" dirty="0">
                <a:solidFill>
                  <a:schemeClr val="tx1"/>
                </a:solidFill>
                <a:latin typeface="Times New Roman" panose="02020603050405020304" pitchFamily="18" charset="0"/>
                <a:ea typeface="+mn-ea"/>
                <a:cs typeface="+mn-cs"/>
                <a:sym typeface="+mn-lt"/>
              </a:rPr>
              <a:t>， </a:t>
            </a:r>
            <a:r>
              <a:rPr lang="en-US" altLang="zh-CN" sz="2200" dirty="0">
                <a:solidFill>
                  <a:schemeClr val="tx1"/>
                </a:solidFill>
                <a:latin typeface="Times New Roman" panose="02020603050405020304" pitchFamily="18" charset="0"/>
                <a:ea typeface="+mn-ea"/>
                <a:cs typeface="+mn-cs"/>
                <a:sym typeface="+mn-lt"/>
              </a:rPr>
              <a:t>lend</a:t>
            </a:r>
            <a:r>
              <a:rPr lang="zh-CN" altLang="en-US" sz="2200" dirty="0">
                <a:solidFill>
                  <a:schemeClr val="tx1"/>
                </a:solidFill>
                <a:latin typeface="Times New Roman" panose="02020603050405020304" pitchFamily="18" charset="0"/>
                <a:ea typeface="+mn-ea"/>
                <a:cs typeface="+mn-cs"/>
                <a:sym typeface="+mn-lt"/>
              </a:rPr>
              <a:t>等有时跟一个宾语，有时</a:t>
            </a:r>
          </a:p>
          <a:p>
            <a:pPr>
              <a:lnSpc>
                <a:spcPct val="150000"/>
              </a:lnSpc>
            </a:pPr>
            <a:r>
              <a:rPr lang="zh-CN" altLang="en-US" sz="2200" dirty="0">
                <a:solidFill>
                  <a:schemeClr val="tx1"/>
                </a:solidFill>
                <a:latin typeface="Times New Roman" panose="02020603050405020304" pitchFamily="18" charset="0"/>
                <a:ea typeface="+mn-ea"/>
                <a:cs typeface="+mn-cs"/>
                <a:sym typeface="+mn-lt"/>
              </a:rPr>
              <a:t>须跟双宾语。 </a:t>
            </a:r>
            <a:r>
              <a:rPr lang="en-US" altLang="zh-CN" sz="2200" dirty="0">
                <a:solidFill>
                  <a:schemeClr val="tx1"/>
                </a:solidFill>
                <a:latin typeface="Times New Roman" panose="02020603050405020304" pitchFamily="18" charset="0"/>
                <a:ea typeface="+mn-ea"/>
                <a:cs typeface="+mn-cs"/>
                <a:sym typeface="+mn-lt"/>
              </a:rPr>
              <a:t>)</a:t>
            </a:r>
          </a:p>
          <a:p>
            <a:pPr>
              <a:lnSpc>
                <a:spcPct val="150000"/>
              </a:lnSpc>
            </a:pPr>
            <a:r>
              <a:rPr lang="en-US" altLang="zh-CN" sz="2200" dirty="0">
                <a:solidFill>
                  <a:schemeClr val="tx1"/>
                </a:solidFill>
                <a:latin typeface="Times New Roman" panose="02020603050405020304" pitchFamily="18" charset="0"/>
                <a:ea typeface="+mn-ea"/>
                <a:cs typeface="+mn-cs"/>
                <a:sym typeface="+mn-lt"/>
              </a:rPr>
              <a:t>(9) Because in our city there are a lot of factories and many cars, so the atmosphere is very</a:t>
            </a:r>
          </a:p>
          <a:p>
            <a:pPr>
              <a:lnSpc>
                <a:spcPct val="150000"/>
              </a:lnSpc>
            </a:pPr>
            <a:r>
              <a:rPr lang="en-US" altLang="zh-CN" sz="2200" dirty="0">
                <a:solidFill>
                  <a:schemeClr val="tx1"/>
                </a:solidFill>
                <a:latin typeface="Times New Roman" panose="02020603050405020304" pitchFamily="18" charset="0"/>
                <a:ea typeface="+mn-ea"/>
                <a:cs typeface="+mn-cs"/>
                <a:sym typeface="+mn-lt"/>
              </a:rPr>
              <a:t>dirty. (×)</a:t>
            </a:r>
          </a:p>
          <a:p>
            <a:pPr>
              <a:lnSpc>
                <a:spcPct val="150000"/>
              </a:lnSpc>
            </a:pPr>
            <a:endParaRPr lang="id-ID" sz="2200" i="1" dirty="0">
              <a:solidFill>
                <a:srgbClr val="C000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造句的常见错误</a:t>
            </a:r>
          </a:p>
        </p:txBody>
      </p:sp>
      <p:sp>
        <p:nvSpPr>
          <p:cNvPr id="33" name="文本框 6"/>
          <p:cNvSpPr txBox="1">
            <a:spLocks noChangeArrowheads="1"/>
          </p:cNvSpPr>
          <p:nvPr/>
        </p:nvSpPr>
        <p:spPr bwMode="auto">
          <a:xfrm>
            <a:off x="4057164" y="327905"/>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Common Mistakes in Writing </a:t>
            </a:r>
            <a:r>
              <a:rPr lang="en-US" altLang="zh-CN" sz="2400" dirty="0" smtClean="0">
                <a:solidFill>
                  <a:srgbClr val="00749F"/>
                </a:solidFill>
                <a:latin typeface="Times New Roman" panose="02020603050405020304" pitchFamily="18" charset="0"/>
                <a:cs typeface="+mn-ea"/>
                <a:sym typeface="+mn-lt"/>
              </a:rPr>
              <a:t>Sentences</a:t>
            </a:r>
            <a:endParaRPr lang="en-US" altLang="zh-CN" sz="2400" dirty="0">
              <a:solidFill>
                <a:srgbClr val="00749F"/>
              </a:solidFill>
              <a:latin typeface="Times New Roman" panose="02020603050405020304" pitchFamily="18" charset="0"/>
              <a:cs typeface="+mn-ea"/>
              <a:sym typeface="+mn-lt"/>
            </a:endParaRPr>
          </a:p>
        </p:txBody>
      </p:sp>
      <p:sp>
        <p:nvSpPr>
          <p:cNvPr id="5" name="矩形 4">
            <a:extLst>
              <a:ext uri="{FF2B5EF4-FFF2-40B4-BE49-F238E27FC236}">
                <a16:creationId xmlns:a16="http://schemas.microsoft.com/office/drawing/2014/main" id="{AEA2C56C-81F4-4284-A29B-056A1F6DA93C}"/>
              </a:ext>
            </a:extLst>
          </p:cNvPr>
          <p:cNvSpPr/>
          <p:nvPr/>
        </p:nvSpPr>
        <p:spPr>
          <a:xfrm>
            <a:off x="5028530" y="2044782"/>
            <a:ext cx="514885" cy="545919"/>
          </a:xfrm>
          <a:prstGeom prst="rect">
            <a:avLst/>
          </a:prstGeom>
        </p:spPr>
        <p:txBody>
          <a:bodyPr wrap="none">
            <a:spAutoFit/>
          </a:bodyPr>
          <a:lstStyle/>
          <a:p>
            <a:pPr lvl="0">
              <a:lnSpc>
                <a:spcPct val="150000"/>
              </a:lnSpc>
            </a:pPr>
            <a:r>
              <a:rPr lang="en-US" altLang="zh-CN" sz="2200" i="1" dirty="0">
                <a:solidFill>
                  <a:srgbClr val="000000"/>
                </a:solidFill>
                <a:latin typeface="Times New Roman" panose="02020603050405020304" pitchFamily="18" charset="0"/>
                <a:sym typeface="+mn-lt"/>
              </a:rPr>
              <a:t>(×)</a:t>
            </a:r>
          </a:p>
        </p:txBody>
      </p:sp>
      <p:sp>
        <p:nvSpPr>
          <p:cNvPr id="11" name="动作按钮: 后退或前一项 10">
            <a:hlinkClick r:id="rId3" action="ppaction://hlinksldjump" highlightClick="1"/>
            <a:extLst>
              <a:ext uri="{FF2B5EF4-FFF2-40B4-BE49-F238E27FC236}">
                <a16:creationId xmlns:a16="http://schemas.microsoft.com/office/drawing/2014/main" id="{41D4C121-35D6-4C21-8497-A9B9BE406041}"/>
              </a:ext>
            </a:extLst>
          </p:cNvPr>
          <p:cNvSpPr/>
          <p:nvPr/>
        </p:nvSpPr>
        <p:spPr>
          <a:xfrm>
            <a:off x="10634494" y="5373676"/>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347286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
                                            <p:txEl>
                                              <p:pRg st="1" end="1"/>
                                            </p:txEl>
                                          </p:spTgt>
                                        </p:tgtEl>
                                        <p:attrNameLst>
                                          <p:attrName>style.visibility</p:attrName>
                                        </p:attrNameLst>
                                      </p:cBhvr>
                                      <p:to>
                                        <p:strVal val="visible"/>
                                      </p:to>
                                    </p:set>
                                    <p:anim calcmode="lin" valueType="num">
                                      <p:cBhvr additive="base">
                                        <p:cTn id="13" dur="500" fill="hold"/>
                                        <p:tgtEl>
                                          <p:spTgt spid="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
                                            <p:txEl>
                                              <p:pRg st="2" end="2"/>
                                            </p:txEl>
                                          </p:spTgt>
                                        </p:tgtEl>
                                        <p:attrNameLst>
                                          <p:attrName>style.visibility</p:attrName>
                                        </p:attrNameLst>
                                      </p:cBhvr>
                                      <p:to>
                                        <p:strVal val="visible"/>
                                      </p:to>
                                    </p:set>
                                    <p:anim calcmode="lin" valueType="num">
                                      <p:cBhvr additive="base">
                                        <p:cTn id="19" dur="500" fill="hold"/>
                                        <p:tgtEl>
                                          <p:spTgt spid="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1">
                                            <p:txEl>
                                              <p:pRg st="3" end="3"/>
                                            </p:txEl>
                                          </p:spTgt>
                                        </p:tgtEl>
                                        <p:attrNameLst>
                                          <p:attrName>style.visibility</p:attrName>
                                        </p:attrNameLst>
                                      </p:cBhvr>
                                      <p:to>
                                        <p:strVal val="visible"/>
                                      </p:to>
                                    </p:set>
                                    <p:anim calcmode="lin" valueType="num">
                                      <p:cBhvr additive="base">
                                        <p:cTn id="23" dur="500" fill="hold"/>
                                        <p:tgtEl>
                                          <p:spTgt spid="51">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1">
                                            <p:txEl>
                                              <p:pRg st="4" end="4"/>
                                            </p:txEl>
                                          </p:spTgt>
                                        </p:tgtEl>
                                        <p:attrNameLst>
                                          <p:attrName>style.visibility</p:attrName>
                                        </p:attrNameLst>
                                      </p:cBhvr>
                                      <p:to>
                                        <p:strVal val="visible"/>
                                      </p:to>
                                    </p:set>
                                    <p:animEffect transition="in" filter="fade">
                                      <p:cBhvr>
                                        <p:cTn id="29" dur="1000"/>
                                        <p:tgtEl>
                                          <p:spTgt spid="51">
                                            <p:txEl>
                                              <p:pRg st="4" end="4"/>
                                            </p:txEl>
                                          </p:spTgt>
                                        </p:tgtEl>
                                      </p:cBhvr>
                                    </p:animEffect>
                                    <p:anim calcmode="lin" valueType="num">
                                      <p:cBhvr>
                                        <p:cTn id="30"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51">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1">
                                            <p:txEl>
                                              <p:pRg st="5" end="5"/>
                                            </p:txEl>
                                          </p:spTgt>
                                        </p:tgtEl>
                                        <p:attrNameLst>
                                          <p:attrName>style.visibility</p:attrName>
                                        </p:attrNameLst>
                                      </p:cBhvr>
                                      <p:to>
                                        <p:strVal val="visible"/>
                                      </p:to>
                                    </p:set>
                                    <p:animEffect transition="in" filter="fade">
                                      <p:cBhvr>
                                        <p:cTn id="34" dur="1000"/>
                                        <p:tgtEl>
                                          <p:spTgt spid="51">
                                            <p:txEl>
                                              <p:pRg st="5" end="5"/>
                                            </p:txEl>
                                          </p:spTgt>
                                        </p:tgtEl>
                                      </p:cBhvr>
                                    </p:animEffect>
                                    <p:anim calcmode="lin" valueType="num">
                                      <p:cBhvr>
                                        <p:cTn id="35" dur="1000" fill="hold"/>
                                        <p:tgtEl>
                                          <p:spTgt spid="51">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5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stretch>
            <a:fillRect/>
          </a:stretch>
        </p:blipFill>
        <p:spPr>
          <a:xfrm>
            <a:off x="-1092546" y="3490300"/>
            <a:ext cx="2352675" cy="3114675"/>
          </a:xfrm>
          <a:prstGeom prst="rect">
            <a:avLst/>
          </a:prstGeom>
        </p:spPr>
      </p:pic>
      <p:pic>
        <p:nvPicPr>
          <p:cNvPr id="16" name="图片 15"/>
          <p:cNvPicPr>
            <a:picLocks noChangeAspect="1"/>
          </p:cNvPicPr>
          <p:nvPr/>
        </p:nvPicPr>
        <p:blipFill>
          <a:blip r:embed="rId4"/>
          <a:stretch>
            <a:fillRect/>
          </a:stretch>
        </p:blipFill>
        <p:spPr>
          <a:xfrm>
            <a:off x="-766295" y="0"/>
            <a:ext cx="3690097" cy="3606800"/>
          </a:xfrm>
          <a:prstGeom prst="rect">
            <a:avLst/>
          </a:prstGeom>
        </p:spPr>
      </p:pic>
      <p:pic>
        <p:nvPicPr>
          <p:cNvPr id="17" name="图片 16"/>
          <p:cNvPicPr>
            <a:picLocks noChangeAspect="1"/>
          </p:cNvPicPr>
          <p:nvPr/>
        </p:nvPicPr>
        <p:blipFill>
          <a:blip r:embed="rId5"/>
          <a:stretch>
            <a:fillRect/>
          </a:stretch>
        </p:blipFill>
        <p:spPr>
          <a:xfrm>
            <a:off x="9267825" y="-694347"/>
            <a:ext cx="3690097" cy="4123347"/>
          </a:xfrm>
          <a:prstGeom prst="rect">
            <a:avLst/>
          </a:prstGeom>
        </p:spPr>
      </p:pic>
      <p:pic>
        <p:nvPicPr>
          <p:cNvPr id="18" name="图片 17"/>
          <p:cNvPicPr>
            <a:picLocks noChangeAspect="1"/>
          </p:cNvPicPr>
          <p:nvPr/>
        </p:nvPicPr>
        <p:blipFill>
          <a:blip r:embed="rId5"/>
          <a:stretch>
            <a:fillRect/>
          </a:stretch>
        </p:blipFill>
        <p:spPr>
          <a:xfrm>
            <a:off x="10039849" y="2978215"/>
            <a:ext cx="3690097" cy="4123347"/>
          </a:xfrm>
          <a:prstGeom prst="rect">
            <a:avLst/>
          </a:prstGeom>
        </p:spPr>
      </p:pic>
      <p:sp>
        <p:nvSpPr>
          <p:cNvPr id="32" name="矩形 31"/>
          <p:cNvSpPr/>
          <p:nvPr/>
        </p:nvSpPr>
        <p:spPr>
          <a:xfrm>
            <a:off x="1447801" y="1104900"/>
            <a:ext cx="9182100" cy="4724400"/>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sp>
        <p:nvSpPr>
          <p:cNvPr id="33" name="文本框 32"/>
          <p:cNvSpPr txBox="1"/>
          <p:nvPr/>
        </p:nvSpPr>
        <p:spPr>
          <a:xfrm>
            <a:off x="5101128" y="174076"/>
            <a:ext cx="1338072" cy="812530"/>
          </a:xfrm>
          <a:prstGeom prst="rect">
            <a:avLst/>
          </a:prstGeom>
          <a:noFill/>
        </p:spPr>
        <p:txBody>
          <a:bodyPr wrap="square" rtlCol="0">
            <a:spAutoFit/>
          </a:bodyPr>
          <a:lstStyle/>
          <a:p>
            <a:pPr>
              <a:lnSpc>
                <a:spcPct val="130000"/>
              </a:lnSpc>
              <a:spcBef>
                <a:spcPts val="600"/>
              </a:spcBef>
            </a:pPr>
            <a:r>
              <a:rPr lang="zh-CN" altLang="en-US" sz="3600" kern="0" dirty="0">
                <a:solidFill>
                  <a:srgbClr val="00749F"/>
                </a:solidFill>
                <a:latin typeface="Times New Roman" panose="02020603050405020304" pitchFamily="18" charset="0"/>
                <a:cs typeface="+mn-ea"/>
                <a:sym typeface="+mn-lt"/>
              </a:rPr>
              <a:t>目录</a:t>
            </a:r>
          </a:p>
        </p:txBody>
      </p:sp>
      <p:sp>
        <p:nvSpPr>
          <p:cNvPr id="34" name="文本框 33"/>
          <p:cNvSpPr txBox="1"/>
          <p:nvPr/>
        </p:nvSpPr>
        <p:spPr>
          <a:xfrm>
            <a:off x="6222437" y="366978"/>
            <a:ext cx="2262724" cy="524567"/>
          </a:xfrm>
          <a:prstGeom prst="rect">
            <a:avLst/>
          </a:prstGeom>
          <a:noFill/>
        </p:spPr>
        <p:txBody>
          <a:bodyPr wrap="square" rtlCol="0">
            <a:spAutoFit/>
          </a:bodyPr>
          <a:lstStyle/>
          <a:p>
            <a:pPr>
              <a:lnSpc>
                <a:spcPct val="130000"/>
              </a:lnSpc>
              <a:spcBef>
                <a:spcPts val="600"/>
              </a:spcBef>
            </a:pPr>
            <a:r>
              <a:rPr lang="en-US" altLang="zh-CN" sz="2400" kern="0" dirty="0">
                <a:solidFill>
                  <a:srgbClr val="00749F"/>
                </a:solidFill>
                <a:latin typeface="Times New Roman" panose="02020603050405020304" pitchFamily="18" charset="0"/>
                <a:cs typeface="+mn-ea"/>
                <a:sym typeface="+mn-lt"/>
              </a:rPr>
              <a:t>CONTENT</a:t>
            </a:r>
            <a:endParaRPr lang="zh-CN" altLang="en-US" sz="2400" kern="0" dirty="0">
              <a:solidFill>
                <a:srgbClr val="00749F"/>
              </a:solidFill>
              <a:latin typeface="Times New Roman" panose="02020603050405020304" pitchFamily="18" charset="0"/>
              <a:cs typeface="+mn-ea"/>
              <a:sym typeface="+mn-lt"/>
            </a:endParaRPr>
          </a:p>
        </p:txBody>
      </p:sp>
      <p:grpSp>
        <p:nvGrpSpPr>
          <p:cNvPr id="6" name="组合 5">
            <a:extLst>
              <a:ext uri="{FF2B5EF4-FFF2-40B4-BE49-F238E27FC236}">
                <a16:creationId xmlns:a16="http://schemas.microsoft.com/office/drawing/2014/main" id="{D0207112-96A4-46D2-8659-CBB7018D64D5}"/>
              </a:ext>
            </a:extLst>
          </p:cNvPr>
          <p:cNvGrpSpPr/>
          <p:nvPr/>
        </p:nvGrpSpPr>
        <p:grpSpPr>
          <a:xfrm>
            <a:off x="2639854" y="1200813"/>
            <a:ext cx="5865763" cy="641015"/>
            <a:chOff x="2277191" y="2390375"/>
            <a:chExt cx="1961443" cy="587840"/>
          </a:xfrm>
          <a:noFill/>
        </p:grpSpPr>
        <p:sp>
          <p:nvSpPr>
            <p:cNvPr id="2" name="圆角矩形 1"/>
            <p:cNvSpPr/>
            <p:nvPr/>
          </p:nvSpPr>
          <p:spPr>
            <a:xfrm>
              <a:off x="2277191" y="2390375"/>
              <a:ext cx="1885508"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2422907" y="2409196"/>
              <a:ext cx="1815727" cy="543086"/>
            </a:xfrm>
            <a:prstGeom prst="rect">
              <a:avLst/>
            </a:prstGeom>
            <a:grpFill/>
          </p:spPr>
          <p:txBody>
            <a:bodyPr wrap="square" rtlCol="0">
              <a:spAutoFit/>
            </a:bodyPr>
            <a:lstStyle/>
            <a:p>
              <a:pPr>
                <a:lnSpc>
                  <a:spcPct val="130000"/>
                </a:lnSpc>
                <a:spcBef>
                  <a:spcPts val="600"/>
                </a:spcBef>
              </a:pPr>
              <a:r>
                <a:rPr lang="en-US" altLang="zh-CN" sz="2800" dirty="0">
                  <a:solidFill>
                    <a:schemeClr val="bg2"/>
                  </a:solidFill>
                  <a:latin typeface="Times New Roman" panose="02020603050405020304" pitchFamily="18" charset="0"/>
                  <a:cs typeface="+mn-ea"/>
                  <a:sym typeface="+mn-lt"/>
                  <a:hlinkClick r:id="rId6" action="ppaction://hlinksldjump">
                    <a:extLst>
                      <a:ext uri="{A12FA001-AC4F-418D-AE19-62706E023703}">
                        <ahyp:hlinkClr xmlns:ahyp="http://schemas.microsoft.com/office/drawing/2018/hyperlinkcolor" xmlns="" val="tx"/>
                      </a:ext>
                    </a:extLst>
                  </a:hlinkClick>
                </a:rPr>
                <a:t>1.1 </a:t>
              </a:r>
              <a:r>
                <a:rPr lang="zh-CN" altLang="en-US" sz="2800" dirty="0">
                  <a:solidFill>
                    <a:schemeClr val="bg2"/>
                  </a:solidFill>
                  <a:latin typeface="Times New Roman" panose="02020603050405020304" pitchFamily="18" charset="0"/>
                  <a:cs typeface="+mn-ea"/>
                  <a:sym typeface="+mn-lt"/>
                  <a:hlinkClick r:id="rId6" action="ppaction://hlinksldjump">
                    <a:extLst>
                      <a:ext uri="{A12FA001-AC4F-418D-AE19-62706E023703}">
                        <ahyp:hlinkClr xmlns:ahyp="http://schemas.microsoft.com/office/drawing/2018/hyperlinkcolor" xmlns="" val="tx"/>
                      </a:ext>
                    </a:extLst>
                  </a:hlinkClick>
                </a:rPr>
                <a:t>完整 </a:t>
              </a:r>
              <a:r>
                <a:rPr lang="en-US" altLang="zh-CN" sz="2800" dirty="0">
                  <a:solidFill>
                    <a:schemeClr val="bg2"/>
                  </a:solidFill>
                  <a:latin typeface="Times New Roman" panose="02020603050405020304" pitchFamily="18" charset="0"/>
                  <a:cs typeface="+mn-ea"/>
                  <a:sym typeface="+mn-lt"/>
                  <a:hlinkClick r:id="rId6" action="ppaction://hlinksldjump">
                    <a:extLst>
                      <a:ext uri="{A12FA001-AC4F-418D-AE19-62706E023703}">
                        <ahyp:hlinkClr xmlns:ahyp="http://schemas.microsoft.com/office/drawing/2018/hyperlinkcolor" xmlns="" val="tx"/>
                      </a:ext>
                    </a:extLst>
                  </a:hlinkClick>
                </a:rPr>
                <a:t>Unity </a:t>
              </a:r>
              <a:endParaRPr lang="zh-CN" altLang="en-US" sz="2800" dirty="0">
                <a:solidFill>
                  <a:schemeClr val="bg2"/>
                </a:solidFill>
                <a:latin typeface="Times New Roman" panose="02020603050405020304" pitchFamily="18" charset="0"/>
                <a:cs typeface="+mn-ea"/>
                <a:sym typeface="+mn-lt"/>
              </a:endParaRPr>
            </a:p>
          </p:txBody>
        </p:sp>
      </p:grpSp>
      <p:grpSp>
        <p:nvGrpSpPr>
          <p:cNvPr id="43" name="组合 42">
            <a:extLst>
              <a:ext uri="{FF2B5EF4-FFF2-40B4-BE49-F238E27FC236}">
                <a16:creationId xmlns:a16="http://schemas.microsoft.com/office/drawing/2014/main" id="{3305AAD7-C8A4-429C-BA64-29D4D2FBF151}"/>
              </a:ext>
            </a:extLst>
          </p:cNvPr>
          <p:cNvGrpSpPr/>
          <p:nvPr/>
        </p:nvGrpSpPr>
        <p:grpSpPr>
          <a:xfrm>
            <a:off x="2639854" y="2002387"/>
            <a:ext cx="5865763" cy="641015"/>
            <a:chOff x="2277191" y="2390375"/>
            <a:chExt cx="1961443" cy="587840"/>
          </a:xfrm>
          <a:noFill/>
        </p:grpSpPr>
        <p:sp>
          <p:nvSpPr>
            <p:cNvPr id="44" name="圆角矩形 1">
              <a:extLst>
                <a:ext uri="{FF2B5EF4-FFF2-40B4-BE49-F238E27FC236}">
                  <a16:creationId xmlns:a16="http://schemas.microsoft.com/office/drawing/2014/main" id="{239E543D-0415-475C-8DB5-BF540C840BD3}"/>
                </a:ext>
              </a:extLst>
            </p:cNvPr>
            <p:cNvSpPr/>
            <p:nvPr/>
          </p:nvSpPr>
          <p:spPr>
            <a:xfrm>
              <a:off x="2277191" y="2390375"/>
              <a:ext cx="1885508"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5" name="文本框 44">
              <a:extLst>
                <a:ext uri="{FF2B5EF4-FFF2-40B4-BE49-F238E27FC236}">
                  <a16:creationId xmlns:a16="http://schemas.microsoft.com/office/drawing/2014/main" id="{DA4EF2A4-5AF3-4130-8245-636059711E3B}"/>
                </a:ext>
              </a:extLst>
            </p:cNvPr>
            <p:cNvSpPr txBox="1"/>
            <p:nvPr/>
          </p:nvSpPr>
          <p:spPr>
            <a:xfrm>
              <a:off x="2422907" y="2409196"/>
              <a:ext cx="1815727" cy="547086"/>
            </a:xfrm>
            <a:prstGeom prst="rect">
              <a:avLst/>
            </a:prstGeom>
            <a:grp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hlinkClick r:id="rId7" action="ppaction://hlinksldjump">
                    <a:extLst>
                      <a:ext uri="{A12FA001-AC4F-418D-AE19-62706E023703}">
                        <ahyp:hlinkClr xmlns:ahyp="http://schemas.microsoft.com/office/drawing/2018/hyperlinkcolor" xmlns="" val="tx"/>
                      </a:ext>
                    </a:extLst>
                  </a:hlinkClick>
                </a:rPr>
                <a:t>1.2 </a:t>
              </a:r>
              <a:r>
                <a:rPr lang="zh-CN" altLang="en-US" sz="2800" dirty="0">
                  <a:solidFill>
                    <a:schemeClr val="bg1"/>
                  </a:solidFill>
                  <a:latin typeface="Times New Roman" panose="02020603050405020304" pitchFamily="18" charset="0"/>
                  <a:cs typeface="+mn-ea"/>
                  <a:sym typeface="+mn-lt"/>
                  <a:hlinkClick r:id="rId7" action="ppaction://hlinksldjump">
                    <a:extLst>
                      <a:ext uri="{A12FA001-AC4F-418D-AE19-62706E023703}">
                        <ahyp:hlinkClr xmlns:ahyp="http://schemas.microsoft.com/office/drawing/2018/hyperlinkcolor" xmlns="" val="tx"/>
                      </a:ext>
                    </a:extLst>
                  </a:hlinkClick>
                </a:rPr>
                <a:t>连贯 </a:t>
              </a:r>
              <a:r>
                <a:rPr lang="en-US" altLang="zh-CN" sz="2800" dirty="0">
                  <a:solidFill>
                    <a:schemeClr val="bg1"/>
                  </a:solidFill>
                  <a:latin typeface="Times New Roman" panose="02020603050405020304" pitchFamily="18" charset="0"/>
                  <a:cs typeface="+mn-ea"/>
                  <a:sym typeface="+mn-lt"/>
                  <a:hlinkClick r:id="rId7" action="ppaction://hlinksldjump">
                    <a:extLst>
                      <a:ext uri="{A12FA001-AC4F-418D-AE19-62706E023703}">
                        <ahyp:hlinkClr xmlns:ahyp="http://schemas.microsoft.com/office/drawing/2018/hyperlinkcolor" xmlns="" val="tx"/>
                      </a:ext>
                    </a:extLst>
                  </a:hlinkClick>
                </a:rPr>
                <a:t>Coherence</a:t>
              </a:r>
              <a:endParaRPr lang="zh-CN" altLang="en-US" sz="2800" dirty="0">
                <a:solidFill>
                  <a:schemeClr val="bg1"/>
                </a:solidFill>
                <a:latin typeface="Times New Roman" panose="02020603050405020304" pitchFamily="18" charset="0"/>
                <a:cs typeface="+mn-ea"/>
                <a:sym typeface="+mn-lt"/>
              </a:endParaRPr>
            </a:p>
          </p:txBody>
        </p:sp>
      </p:grpSp>
      <p:grpSp>
        <p:nvGrpSpPr>
          <p:cNvPr id="46" name="组合 45">
            <a:extLst>
              <a:ext uri="{FF2B5EF4-FFF2-40B4-BE49-F238E27FC236}">
                <a16:creationId xmlns:a16="http://schemas.microsoft.com/office/drawing/2014/main" id="{BBE5C306-DB4B-40E3-83B0-082326448F8F}"/>
              </a:ext>
            </a:extLst>
          </p:cNvPr>
          <p:cNvGrpSpPr/>
          <p:nvPr/>
        </p:nvGrpSpPr>
        <p:grpSpPr>
          <a:xfrm>
            <a:off x="2633042" y="2793106"/>
            <a:ext cx="5865763" cy="641015"/>
            <a:chOff x="2277191" y="2390375"/>
            <a:chExt cx="1961443" cy="587840"/>
          </a:xfrm>
          <a:noFill/>
        </p:grpSpPr>
        <p:sp>
          <p:nvSpPr>
            <p:cNvPr id="47" name="圆角矩形 1">
              <a:extLst>
                <a:ext uri="{FF2B5EF4-FFF2-40B4-BE49-F238E27FC236}">
                  <a16:creationId xmlns:a16="http://schemas.microsoft.com/office/drawing/2014/main" id="{BBD62A10-C451-430C-A8FB-FA4648B06175}"/>
                </a:ext>
              </a:extLst>
            </p:cNvPr>
            <p:cNvSpPr/>
            <p:nvPr/>
          </p:nvSpPr>
          <p:spPr>
            <a:xfrm>
              <a:off x="2277191" y="2390375"/>
              <a:ext cx="1885508"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8" name="文本框 47">
              <a:extLst>
                <a:ext uri="{FF2B5EF4-FFF2-40B4-BE49-F238E27FC236}">
                  <a16:creationId xmlns:a16="http://schemas.microsoft.com/office/drawing/2014/main" id="{F1185826-B387-4F64-97CE-693F7DB1B327}"/>
                </a:ext>
              </a:extLst>
            </p:cNvPr>
            <p:cNvSpPr txBox="1"/>
            <p:nvPr/>
          </p:nvSpPr>
          <p:spPr>
            <a:xfrm>
              <a:off x="2422907" y="2409196"/>
              <a:ext cx="1815727" cy="547086"/>
            </a:xfrm>
            <a:prstGeom prst="rect">
              <a:avLst/>
            </a:prstGeom>
            <a:grp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hlinkClick r:id="rId8" action="ppaction://hlinksldjump">
                    <a:extLst>
                      <a:ext uri="{A12FA001-AC4F-418D-AE19-62706E023703}">
                        <ahyp:hlinkClr xmlns:ahyp="http://schemas.microsoft.com/office/drawing/2018/hyperlinkcolor" xmlns="" val="tx"/>
                      </a:ext>
                    </a:extLst>
                  </a:hlinkClick>
                </a:rPr>
                <a:t>1.3 </a:t>
              </a:r>
              <a:r>
                <a:rPr lang="zh-CN" altLang="en-US" sz="2800" dirty="0">
                  <a:solidFill>
                    <a:schemeClr val="bg1"/>
                  </a:solidFill>
                  <a:latin typeface="Times New Roman" panose="02020603050405020304" pitchFamily="18" charset="0"/>
                  <a:cs typeface="+mn-ea"/>
                  <a:sym typeface="+mn-lt"/>
                  <a:hlinkClick r:id="rId8" action="ppaction://hlinksldjump">
                    <a:extLst>
                      <a:ext uri="{A12FA001-AC4F-418D-AE19-62706E023703}">
                        <ahyp:hlinkClr xmlns:ahyp="http://schemas.microsoft.com/office/drawing/2018/hyperlinkcolor" xmlns="" val="tx"/>
                      </a:ext>
                    </a:extLst>
                  </a:hlinkClick>
                </a:rPr>
                <a:t>简洁 </a:t>
              </a:r>
              <a:r>
                <a:rPr lang="en-US" altLang="zh-CN" sz="2800" dirty="0">
                  <a:solidFill>
                    <a:schemeClr val="bg1"/>
                  </a:solidFill>
                  <a:latin typeface="Times New Roman" panose="02020603050405020304" pitchFamily="18" charset="0"/>
                  <a:cs typeface="+mn-ea"/>
                  <a:sym typeface="+mn-lt"/>
                  <a:hlinkClick r:id="rId8" action="ppaction://hlinksldjump">
                    <a:extLst>
                      <a:ext uri="{A12FA001-AC4F-418D-AE19-62706E023703}">
                        <ahyp:hlinkClr xmlns:ahyp="http://schemas.microsoft.com/office/drawing/2018/hyperlinkcolor" xmlns="" val="tx"/>
                      </a:ext>
                    </a:extLst>
                  </a:hlinkClick>
                </a:rPr>
                <a:t>Conciseness </a:t>
              </a:r>
              <a:endParaRPr lang="zh-CN" altLang="en-US" sz="2800" dirty="0">
                <a:solidFill>
                  <a:schemeClr val="bg1"/>
                </a:solidFill>
                <a:latin typeface="Times New Roman" panose="02020603050405020304" pitchFamily="18" charset="0"/>
                <a:cs typeface="+mn-ea"/>
                <a:sym typeface="+mn-lt"/>
              </a:endParaRPr>
            </a:p>
          </p:txBody>
        </p:sp>
      </p:grpSp>
      <p:grpSp>
        <p:nvGrpSpPr>
          <p:cNvPr id="49" name="组合 48">
            <a:extLst>
              <a:ext uri="{FF2B5EF4-FFF2-40B4-BE49-F238E27FC236}">
                <a16:creationId xmlns:a16="http://schemas.microsoft.com/office/drawing/2014/main" id="{1E0D2B23-39C6-4BB7-A2F8-3D1B1F379A6D}"/>
              </a:ext>
            </a:extLst>
          </p:cNvPr>
          <p:cNvGrpSpPr/>
          <p:nvPr/>
        </p:nvGrpSpPr>
        <p:grpSpPr>
          <a:xfrm>
            <a:off x="2612586" y="3578448"/>
            <a:ext cx="5865763" cy="641015"/>
            <a:chOff x="2277191" y="2390375"/>
            <a:chExt cx="1961443" cy="587840"/>
          </a:xfrm>
          <a:noFill/>
        </p:grpSpPr>
        <p:sp>
          <p:nvSpPr>
            <p:cNvPr id="50" name="圆角矩形 1">
              <a:extLst>
                <a:ext uri="{FF2B5EF4-FFF2-40B4-BE49-F238E27FC236}">
                  <a16:creationId xmlns:a16="http://schemas.microsoft.com/office/drawing/2014/main" id="{03ADCD10-B097-4DF9-989B-C4D833BFC295}"/>
                </a:ext>
              </a:extLst>
            </p:cNvPr>
            <p:cNvSpPr/>
            <p:nvPr/>
          </p:nvSpPr>
          <p:spPr>
            <a:xfrm>
              <a:off x="2277191" y="2390375"/>
              <a:ext cx="1885508"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51" name="文本框 50">
              <a:extLst>
                <a:ext uri="{FF2B5EF4-FFF2-40B4-BE49-F238E27FC236}">
                  <a16:creationId xmlns:a16="http://schemas.microsoft.com/office/drawing/2014/main" id="{E47CB965-09A3-4B89-8CD4-E652FD8FBCE6}"/>
                </a:ext>
              </a:extLst>
            </p:cNvPr>
            <p:cNvSpPr txBox="1"/>
            <p:nvPr/>
          </p:nvSpPr>
          <p:spPr>
            <a:xfrm>
              <a:off x="2422907" y="2409196"/>
              <a:ext cx="1815727" cy="547086"/>
            </a:xfrm>
            <a:prstGeom prst="rect">
              <a:avLst/>
            </a:prstGeom>
            <a:grp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hlinkClick r:id="rId9" action="ppaction://hlinksldjump">
                    <a:extLst>
                      <a:ext uri="{A12FA001-AC4F-418D-AE19-62706E023703}">
                        <ahyp:hlinkClr xmlns:ahyp="http://schemas.microsoft.com/office/drawing/2018/hyperlinkcolor" xmlns="" val="tx"/>
                      </a:ext>
                    </a:extLst>
                  </a:hlinkClick>
                </a:rPr>
                <a:t>1.4 </a:t>
              </a:r>
              <a:r>
                <a:rPr lang="zh-CN" altLang="en-US" sz="2800" dirty="0">
                  <a:solidFill>
                    <a:schemeClr val="bg1"/>
                  </a:solidFill>
                  <a:latin typeface="Times New Roman" panose="02020603050405020304" pitchFamily="18" charset="0"/>
                  <a:cs typeface="+mn-ea"/>
                  <a:sym typeface="+mn-lt"/>
                  <a:hlinkClick r:id="rId9" action="ppaction://hlinksldjump">
                    <a:extLst>
                      <a:ext uri="{A12FA001-AC4F-418D-AE19-62706E023703}">
                        <ahyp:hlinkClr xmlns:ahyp="http://schemas.microsoft.com/office/drawing/2018/hyperlinkcolor" xmlns="" val="tx"/>
                      </a:ext>
                    </a:extLst>
                  </a:hlinkClick>
                </a:rPr>
                <a:t>强调</a:t>
              </a:r>
              <a:r>
                <a:rPr lang="en-US" altLang="zh-CN" sz="2800" dirty="0">
                  <a:solidFill>
                    <a:schemeClr val="bg1"/>
                  </a:solidFill>
                  <a:latin typeface="Times New Roman" panose="02020603050405020304" pitchFamily="18" charset="0"/>
                  <a:cs typeface="+mn-ea"/>
                  <a:sym typeface="+mn-lt"/>
                  <a:hlinkClick r:id="rId9" action="ppaction://hlinksldjump">
                    <a:extLst>
                      <a:ext uri="{A12FA001-AC4F-418D-AE19-62706E023703}">
                        <ahyp:hlinkClr xmlns:ahyp="http://schemas.microsoft.com/office/drawing/2018/hyperlinkcolor" xmlns="" val="tx"/>
                      </a:ext>
                    </a:extLst>
                  </a:hlinkClick>
                </a:rPr>
                <a:t> Emphasis </a:t>
              </a:r>
              <a:endParaRPr lang="zh-CN" altLang="en-US" sz="2800" dirty="0">
                <a:solidFill>
                  <a:schemeClr val="bg1"/>
                </a:solidFill>
                <a:latin typeface="Times New Roman" panose="02020603050405020304" pitchFamily="18" charset="0"/>
                <a:cs typeface="+mn-ea"/>
                <a:sym typeface="+mn-lt"/>
              </a:endParaRPr>
            </a:p>
          </p:txBody>
        </p:sp>
      </p:grpSp>
      <p:grpSp>
        <p:nvGrpSpPr>
          <p:cNvPr id="52" name="组合 51">
            <a:extLst>
              <a:ext uri="{FF2B5EF4-FFF2-40B4-BE49-F238E27FC236}">
                <a16:creationId xmlns:a16="http://schemas.microsoft.com/office/drawing/2014/main" id="{0C5B98CC-033B-4063-B430-BB8873A29092}"/>
              </a:ext>
            </a:extLst>
          </p:cNvPr>
          <p:cNvGrpSpPr/>
          <p:nvPr/>
        </p:nvGrpSpPr>
        <p:grpSpPr>
          <a:xfrm>
            <a:off x="2619398" y="5085539"/>
            <a:ext cx="5865763" cy="641015"/>
            <a:chOff x="2277191" y="2390375"/>
            <a:chExt cx="1961443" cy="587840"/>
          </a:xfrm>
          <a:noFill/>
        </p:grpSpPr>
        <p:sp>
          <p:nvSpPr>
            <p:cNvPr id="53" name="圆角矩形 1">
              <a:extLst>
                <a:ext uri="{FF2B5EF4-FFF2-40B4-BE49-F238E27FC236}">
                  <a16:creationId xmlns:a16="http://schemas.microsoft.com/office/drawing/2014/main" id="{E929EF67-D258-4757-9EA8-03695F9BB8B9}"/>
                </a:ext>
              </a:extLst>
            </p:cNvPr>
            <p:cNvSpPr/>
            <p:nvPr/>
          </p:nvSpPr>
          <p:spPr>
            <a:xfrm>
              <a:off x="2277191" y="2390375"/>
              <a:ext cx="1885508"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54" name="文本框 53">
              <a:extLst>
                <a:ext uri="{FF2B5EF4-FFF2-40B4-BE49-F238E27FC236}">
                  <a16:creationId xmlns:a16="http://schemas.microsoft.com/office/drawing/2014/main" id="{A1C71398-ED91-485D-A2D9-48C93CEED616}"/>
                </a:ext>
              </a:extLst>
            </p:cNvPr>
            <p:cNvSpPr txBox="1"/>
            <p:nvPr/>
          </p:nvSpPr>
          <p:spPr>
            <a:xfrm>
              <a:off x="2422907" y="2409196"/>
              <a:ext cx="1815727" cy="547086"/>
            </a:xfrm>
            <a:prstGeom prst="rect">
              <a:avLst/>
            </a:prstGeom>
            <a:grp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hlinkClick r:id="rId10" action="ppaction://hlinksldjump">
                    <a:extLst>
                      <a:ext uri="{A12FA001-AC4F-418D-AE19-62706E023703}">
                        <ahyp:hlinkClr xmlns:ahyp="http://schemas.microsoft.com/office/drawing/2018/hyperlinkcolor" xmlns="" val="tx"/>
                      </a:ext>
                    </a:extLst>
                  </a:hlinkClick>
                </a:rPr>
                <a:t>Exercise</a:t>
              </a:r>
              <a:endParaRPr lang="zh-CN" altLang="en-US" sz="2800" dirty="0">
                <a:solidFill>
                  <a:schemeClr val="bg1"/>
                </a:solidFill>
                <a:latin typeface="Times New Roman" panose="02020603050405020304" pitchFamily="18" charset="0"/>
                <a:cs typeface="+mn-ea"/>
                <a:sym typeface="+mn-lt"/>
              </a:endParaRPr>
            </a:p>
          </p:txBody>
        </p:sp>
      </p:grpSp>
      <p:grpSp>
        <p:nvGrpSpPr>
          <p:cNvPr id="24" name="组合 23">
            <a:extLst>
              <a:ext uri="{FF2B5EF4-FFF2-40B4-BE49-F238E27FC236}">
                <a16:creationId xmlns:a16="http://schemas.microsoft.com/office/drawing/2014/main" id="{FA1658E3-CE70-475C-90FC-04A0A7EE0012}"/>
              </a:ext>
            </a:extLst>
          </p:cNvPr>
          <p:cNvGrpSpPr/>
          <p:nvPr/>
        </p:nvGrpSpPr>
        <p:grpSpPr>
          <a:xfrm>
            <a:off x="2619398" y="4329607"/>
            <a:ext cx="5865763" cy="641015"/>
            <a:chOff x="2277191" y="2390375"/>
            <a:chExt cx="1961443" cy="587840"/>
          </a:xfrm>
          <a:noFill/>
        </p:grpSpPr>
        <p:sp>
          <p:nvSpPr>
            <p:cNvPr id="25" name="圆角矩形 1">
              <a:extLst>
                <a:ext uri="{FF2B5EF4-FFF2-40B4-BE49-F238E27FC236}">
                  <a16:creationId xmlns:a16="http://schemas.microsoft.com/office/drawing/2014/main" id="{56CFD909-86E7-4314-A4EE-8802F260687A}"/>
                </a:ext>
              </a:extLst>
            </p:cNvPr>
            <p:cNvSpPr/>
            <p:nvPr/>
          </p:nvSpPr>
          <p:spPr>
            <a:xfrm>
              <a:off x="2277191" y="2390375"/>
              <a:ext cx="1885508"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26" name="文本框 25">
              <a:extLst>
                <a:ext uri="{FF2B5EF4-FFF2-40B4-BE49-F238E27FC236}">
                  <a16:creationId xmlns:a16="http://schemas.microsoft.com/office/drawing/2014/main" id="{62171EA7-FC57-4E25-948F-29BE2068F08E}"/>
                </a:ext>
              </a:extLst>
            </p:cNvPr>
            <p:cNvSpPr txBox="1"/>
            <p:nvPr/>
          </p:nvSpPr>
          <p:spPr>
            <a:xfrm>
              <a:off x="2422907" y="2409196"/>
              <a:ext cx="1815727" cy="547086"/>
            </a:xfrm>
            <a:prstGeom prst="rect">
              <a:avLst/>
            </a:prstGeom>
            <a:grp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hlinkClick r:id="rId11" action="ppaction://hlinksldjump">
                    <a:extLst>
                      <a:ext uri="{A12FA001-AC4F-418D-AE19-62706E023703}">
                        <ahyp:hlinkClr xmlns:ahyp="http://schemas.microsoft.com/office/drawing/2018/hyperlinkcolor" xmlns="" val="tx"/>
                      </a:ext>
                    </a:extLst>
                  </a:hlinkClick>
                </a:rPr>
                <a:t>1.5 </a:t>
              </a:r>
              <a:r>
                <a:rPr lang="zh-CN" altLang="en-US" sz="2800" dirty="0">
                  <a:solidFill>
                    <a:schemeClr val="bg1"/>
                  </a:solidFill>
                  <a:latin typeface="Times New Roman" panose="02020603050405020304" pitchFamily="18" charset="0"/>
                  <a:cs typeface="+mn-ea"/>
                  <a:sym typeface="+mn-lt"/>
                  <a:hlinkClick r:id="rId11" action="ppaction://hlinksldjump">
                    <a:extLst>
                      <a:ext uri="{A12FA001-AC4F-418D-AE19-62706E023703}">
                        <ahyp:hlinkClr xmlns:ahyp="http://schemas.microsoft.com/office/drawing/2018/hyperlinkcolor" xmlns="" val="tx"/>
                      </a:ext>
                    </a:extLst>
                  </a:hlinkClick>
                </a:rPr>
                <a:t>多样</a:t>
              </a:r>
              <a:r>
                <a:rPr lang="en-US" altLang="zh-CN" sz="2800" dirty="0">
                  <a:solidFill>
                    <a:schemeClr val="bg1"/>
                  </a:solidFill>
                  <a:latin typeface="Times New Roman" panose="02020603050405020304" pitchFamily="18" charset="0"/>
                  <a:cs typeface="+mn-ea"/>
                  <a:sym typeface="+mn-lt"/>
                  <a:hlinkClick r:id="rId11" action="ppaction://hlinksldjump">
                    <a:extLst>
                      <a:ext uri="{A12FA001-AC4F-418D-AE19-62706E023703}">
                        <ahyp:hlinkClr xmlns:ahyp="http://schemas.microsoft.com/office/drawing/2018/hyperlinkcolor" xmlns="" val="tx"/>
                      </a:ext>
                    </a:extLst>
                  </a:hlinkClick>
                </a:rPr>
                <a:t> Variety </a:t>
              </a:r>
              <a:endParaRPr lang="zh-CN" altLang="en-US" sz="2800"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851847241"/>
      </p:ext>
    </p:extLst>
  </p:cSld>
  <p:clrMapOvr>
    <a:masterClrMapping/>
  </p:clrMapOvr>
  <p:transition spd="slow">
    <p:push dir="u"/>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403778" y="1535274"/>
            <a:ext cx="12621342" cy="325863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en-US" altLang="zh-CN" sz="2200" dirty="0">
                <a:solidFill>
                  <a:schemeClr val="tx1"/>
                </a:solidFill>
                <a:latin typeface="Times New Roman" panose="02020603050405020304" pitchFamily="18" charset="0"/>
                <a:ea typeface="+mn-ea"/>
                <a:cs typeface="+mn-cs"/>
                <a:sym typeface="+mn-lt"/>
              </a:rPr>
              <a:t>Because in our city there are a lot of factories and many cars, the atmosphere is very</a:t>
            </a:r>
          </a:p>
          <a:p>
            <a:pPr>
              <a:lnSpc>
                <a:spcPct val="150000"/>
              </a:lnSpc>
            </a:pPr>
            <a:r>
              <a:rPr lang="en-US" altLang="zh-CN" sz="2200" dirty="0">
                <a:solidFill>
                  <a:schemeClr val="tx1"/>
                </a:solidFill>
                <a:latin typeface="Times New Roman" panose="02020603050405020304" pitchFamily="18" charset="0"/>
                <a:ea typeface="+mn-ea"/>
                <a:cs typeface="+mn-cs"/>
                <a:sym typeface="+mn-lt"/>
              </a:rPr>
              <a:t>dirty. (√)</a:t>
            </a:r>
          </a:p>
          <a:p>
            <a:pPr>
              <a:lnSpc>
                <a:spcPct val="150000"/>
              </a:lnSpc>
            </a:pPr>
            <a:r>
              <a:rPr lang="en-US" altLang="zh-CN" sz="2200" dirty="0">
                <a:solidFill>
                  <a:schemeClr val="tx1"/>
                </a:solidFill>
                <a:latin typeface="Times New Roman" panose="02020603050405020304" pitchFamily="18" charset="0"/>
                <a:ea typeface="+mn-ea"/>
                <a:cs typeface="+mn-cs"/>
                <a:sym typeface="+mn-lt"/>
              </a:rPr>
              <a:t>In our city there are a lot of factories and many cars, so the atmosphere is very dirty. (√)</a:t>
            </a:r>
          </a:p>
          <a:p>
            <a:pPr>
              <a:lnSpc>
                <a:spcPct val="150000"/>
              </a:lnSpc>
            </a:pPr>
            <a:r>
              <a:rPr lang="en-US" altLang="zh-CN" sz="2200" dirty="0">
                <a:solidFill>
                  <a:schemeClr val="tx1"/>
                </a:solidFill>
                <a:latin typeface="Times New Roman" panose="02020603050405020304" pitchFamily="18" charset="0"/>
                <a:ea typeface="+mn-ea"/>
                <a:cs typeface="+mn-cs"/>
                <a:sym typeface="+mn-lt"/>
              </a:rPr>
              <a:t>(because</a:t>
            </a:r>
            <a:r>
              <a:rPr lang="zh-CN" altLang="en-US" sz="2200" dirty="0">
                <a:solidFill>
                  <a:schemeClr val="tx1"/>
                </a:solidFill>
                <a:latin typeface="Times New Roman" panose="02020603050405020304" pitchFamily="18" charset="0"/>
                <a:ea typeface="+mn-ea"/>
                <a:cs typeface="+mn-cs"/>
                <a:sym typeface="+mn-lt"/>
              </a:rPr>
              <a:t>引导从句，连接主从结构，表示主从关系；而</a:t>
            </a:r>
            <a:r>
              <a:rPr lang="en-US" altLang="zh-CN" sz="2200" dirty="0">
                <a:solidFill>
                  <a:schemeClr val="tx1"/>
                </a:solidFill>
                <a:latin typeface="Times New Roman" panose="02020603050405020304" pitchFamily="18" charset="0"/>
                <a:ea typeface="+mn-ea"/>
                <a:cs typeface="+mn-cs"/>
                <a:sym typeface="+mn-lt"/>
              </a:rPr>
              <a:t>so</a:t>
            </a:r>
            <a:r>
              <a:rPr lang="zh-CN" altLang="en-US" sz="2200" dirty="0">
                <a:solidFill>
                  <a:schemeClr val="tx1"/>
                </a:solidFill>
                <a:latin typeface="Times New Roman" panose="02020603050405020304" pitchFamily="18" charset="0"/>
                <a:ea typeface="+mn-ea"/>
                <a:cs typeface="+mn-cs"/>
                <a:sym typeface="+mn-lt"/>
              </a:rPr>
              <a:t>连接并列结构，表示并列关</a:t>
            </a:r>
          </a:p>
          <a:p>
            <a:pPr>
              <a:lnSpc>
                <a:spcPct val="150000"/>
              </a:lnSpc>
            </a:pPr>
            <a:r>
              <a:rPr lang="zh-CN" altLang="en-US" sz="2200" dirty="0">
                <a:solidFill>
                  <a:schemeClr val="tx1"/>
                </a:solidFill>
                <a:latin typeface="Times New Roman" panose="02020603050405020304" pitchFamily="18" charset="0"/>
                <a:ea typeface="+mn-ea"/>
                <a:cs typeface="+mn-cs"/>
                <a:sym typeface="+mn-lt"/>
              </a:rPr>
              <a:t>系，所以不能同时出现在一个句子里，这和</a:t>
            </a:r>
            <a:r>
              <a:rPr lang="en-US" altLang="zh-CN" sz="2200" dirty="0">
                <a:solidFill>
                  <a:schemeClr val="tx1"/>
                </a:solidFill>
                <a:latin typeface="Times New Roman" panose="02020603050405020304" pitchFamily="18" charset="0"/>
                <a:ea typeface="+mn-ea"/>
                <a:cs typeface="+mn-cs"/>
                <a:sym typeface="+mn-lt"/>
              </a:rPr>
              <a:t>although</a:t>
            </a:r>
            <a:r>
              <a:rPr lang="zh-CN" altLang="en-US" sz="2200" dirty="0">
                <a:solidFill>
                  <a:schemeClr val="tx1"/>
                </a:solidFill>
                <a:latin typeface="Times New Roman" panose="02020603050405020304" pitchFamily="18" charset="0"/>
                <a:ea typeface="+mn-ea"/>
                <a:cs typeface="+mn-cs"/>
                <a:sym typeface="+mn-lt"/>
              </a:rPr>
              <a:t>与</a:t>
            </a:r>
            <a:r>
              <a:rPr lang="en-US" altLang="zh-CN" sz="2200" dirty="0">
                <a:solidFill>
                  <a:schemeClr val="tx1"/>
                </a:solidFill>
                <a:latin typeface="Times New Roman" panose="02020603050405020304" pitchFamily="18" charset="0"/>
                <a:ea typeface="+mn-ea"/>
                <a:cs typeface="+mn-cs"/>
                <a:sym typeface="+mn-lt"/>
              </a:rPr>
              <a:t>but</a:t>
            </a:r>
            <a:r>
              <a:rPr lang="zh-CN" altLang="en-US" sz="2200" dirty="0">
                <a:solidFill>
                  <a:schemeClr val="tx1"/>
                </a:solidFill>
                <a:latin typeface="Times New Roman" panose="02020603050405020304" pitchFamily="18" charset="0"/>
                <a:ea typeface="+mn-ea"/>
                <a:cs typeface="+mn-cs"/>
                <a:sym typeface="+mn-lt"/>
              </a:rPr>
              <a:t>的关系一样</a:t>
            </a:r>
            <a:r>
              <a:rPr lang="zh-CN" altLang="en-US" sz="2200" dirty="0" smtClean="0">
                <a:solidFill>
                  <a:schemeClr val="tx1"/>
                </a:solidFill>
                <a:latin typeface="Times New Roman" panose="02020603050405020304" pitchFamily="18" charset="0"/>
                <a:ea typeface="+mn-ea"/>
                <a:cs typeface="+mn-cs"/>
                <a:sym typeface="+mn-lt"/>
              </a:rPr>
              <a:t>。</a:t>
            </a:r>
            <a:r>
              <a:rPr lang="en-US" altLang="zh-CN" sz="2200" dirty="0" smtClean="0">
                <a:solidFill>
                  <a:schemeClr val="tx1"/>
                </a:solidFill>
                <a:latin typeface="Times New Roman" panose="02020603050405020304" pitchFamily="18" charset="0"/>
                <a:ea typeface="+mn-ea"/>
                <a:cs typeface="+mn-cs"/>
                <a:sym typeface="+mn-lt"/>
              </a:rPr>
              <a:t>)</a:t>
            </a:r>
            <a:endParaRPr lang="en-US" altLang="zh-CN" sz="2200" dirty="0">
              <a:solidFill>
                <a:schemeClr val="tx1"/>
              </a:solidFill>
              <a:latin typeface="Times New Roman" panose="02020603050405020304" pitchFamily="18" charset="0"/>
              <a:ea typeface="+mn-ea"/>
              <a:cs typeface="+mn-cs"/>
              <a:sym typeface="+mn-lt"/>
            </a:endParaRPr>
          </a:p>
          <a:p>
            <a:pPr>
              <a:lnSpc>
                <a:spcPct val="150000"/>
              </a:lnSpc>
            </a:pPr>
            <a:r>
              <a:rPr lang="en-US" altLang="zh-CN" sz="2200" dirty="0">
                <a:solidFill>
                  <a:schemeClr val="tx1"/>
                </a:solidFill>
                <a:latin typeface="Times New Roman" panose="02020603050405020304" pitchFamily="18" charset="0"/>
                <a:ea typeface="+mn-ea"/>
                <a:cs typeface="+mn-cs"/>
                <a:sym typeface="+mn-lt"/>
              </a:rPr>
              <a:t>(10) If we want to construct our motherland to be developed, we also need money. (×)</a:t>
            </a:r>
          </a:p>
          <a:p>
            <a:pPr>
              <a:lnSpc>
                <a:spcPct val="150000"/>
              </a:lnSpc>
            </a:pPr>
            <a:r>
              <a:rPr lang="en-US" altLang="zh-CN" sz="2200" dirty="0">
                <a:solidFill>
                  <a:schemeClr val="tx1"/>
                </a:solidFill>
                <a:latin typeface="Times New Roman" panose="02020603050405020304" pitchFamily="18" charset="0"/>
                <a:ea typeface="+mn-ea"/>
                <a:cs typeface="+mn-cs"/>
                <a:sym typeface="+mn-lt"/>
              </a:rPr>
              <a:t>If we want to construct our motherland to be a developed country, we also need</a:t>
            </a:r>
          </a:p>
          <a:p>
            <a:pPr>
              <a:lnSpc>
                <a:spcPct val="150000"/>
              </a:lnSpc>
            </a:pPr>
            <a:r>
              <a:rPr lang="en-US" altLang="zh-CN" sz="2200" dirty="0">
                <a:solidFill>
                  <a:schemeClr val="tx1"/>
                </a:solidFill>
                <a:latin typeface="Times New Roman" panose="02020603050405020304" pitchFamily="18" charset="0"/>
                <a:ea typeface="+mn-ea"/>
                <a:cs typeface="+mn-cs"/>
                <a:sym typeface="+mn-lt"/>
              </a:rPr>
              <a:t>money. (√)</a:t>
            </a:r>
          </a:p>
          <a:p>
            <a:pPr>
              <a:lnSpc>
                <a:spcPct val="150000"/>
              </a:lnSpc>
            </a:pPr>
            <a:r>
              <a:rPr lang="en-US" altLang="zh-CN" sz="2200" dirty="0">
                <a:solidFill>
                  <a:schemeClr val="tx1"/>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英语中没有“ </a:t>
            </a:r>
            <a:r>
              <a:rPr lang="en-US" altLang="zh-CN" sz="2200" dirty="0">
                <a:solidFill>
                  <a:schemeClr val="tx1"/>
                </a:solidFill>
                <a:latin typeface="Times New Roman" panose="02020603050405020304" pitchFamily="18" charset="0"/>
                <a:ea typeface="+mn-ea"/>
                <a:cs typeface="+mn-cs"/>
                <a:sym typeface="+mn-lt"/>
              </a:rPr>
              <a:t>construct </a:t>
            </a:r>
            <a:r>
              <a:rPr lang="en-US" altLang="zh-CN" sz="2200" dirty="0" err="1">
                <a:solidFill>
                  <a:schemeClr val="tx1"/>
                </a:solidFill>
                <a:latin typeface="Times New Roman" panose="02020603050405020304" pitchFamily="18" charset="0"/>
                <a:ea typeface="+mn-ea"/>
                <a:cs typeface="+mn-cs"/>
                <a:sym typeface="+mn-lt"/>
              </a:rPr>
              <a:t>sth</a:t>
            </a:r>
            <a:r>
              <a:rPr lang="en-US" altLang="zh-CN" sz="2200" dirty="0">
                <a:solidFill>
                  <a:schemeClr val="tx1"/>
                </a:solidFill>
                <a:latin typeface="Times New Roman" panose="02020603050405020304" pitchFamily="18" charset="0"/>
                <a:ea typeface="+mn-ea"/>
                <a:cs typeface="+mn-cs"/>
                <a:sym typeface="+mn-lt"/>
              </a:rPr>
              <a:t>. to be+</a:t>
            </a:r>
            <a:r>
              <a:rPr lang="zh-CN" altLang="en-US" sz="2200" dirty="0">
                <a:solidFill>
                  <a:schemeClr val="tx1"/>
                </a:solidFill>
                <a:latin typeface="Times New Roman" panose="02020603050405020304" pitchFamily="18" charset="0"/>
                <a:ea typeface="+mn-ea"/>
                <a:cs typeface="+mn-cs"/>
                <a:sym typeface="+mn-lt"/>
              </a:rPr>
              <a:t>形容词”的</a:t>
            </a:r>
            <a:r>
              <a:rPr lang="zh-CN" altLang="en-US" sz="2200" dirty="0" smtClean="0">
                <a:solidFill>
                  <a:schemeClr val="tx1"/>
                </a:solidFill>
                <a:latin typeface="Times New Roman" panose="02020603050405020304" pitchFamily="18" charset="0"/>
                <a:ea typeface="+mn-ea"/>
                <a:cs typeface="+mn-cs"/>
                <a:sym typeface="+mn-lt"/>
              </a:rPr>
              <a:t>结构。</a:t>
            </a:r>
            <a:r>
              <a:rPr lang="en-US" altLang="zh-CN" sz="2200" dirty="0" smtClean="0">
                <a:solidFill>
                  <a:schemeClr val="tx1"/>
                </a:solidFill>
                <a:latin typeface="Times New Roman" panose="02020603050405020304" pitchFamily="18" charset="0"/>
                <a:ea typeface="+mn-ea"/>
                <a:cs typeface="+mn-cs"/>
                <a:sym typeface="+mn-lt"/>
              </a:rPr>
              <a:t>)</a:t>
            </a:r>
            <a:endParaRPr lang="id-ID" sz="2200" i="1" dirty="0">
              <a:solidFill>
                <a:srgbClr val="C000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造句的常见错误</a:t>
            </a:r>
          </a:p>
        </p:txBody>
      </p:sp>
      <p:sp>
        <p:nvSpPr>
          <p:cNvPr id="33" name="文本框 6"/>
          <p:cNvSpPr txBox="1">
            <a:spLocks noChangeArrowheads="1"/>
          </p:cNvSpPr>
          <p:nvPr/>
        </p:nvSpPr>
        <p:spPr bwMode="auto">
          <a:xfrm>
            <a:off x="4057164" y="327905"/>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Common Mistakes in Writing </a:t>
            </a:r>
            <a:r>
              <a:rPr lang="en-US" altLang="zh-CN" sz="2400" dirty="0" smtClean="0">
                <a:solidFill>
                  <a:srgbClr val="00749F"/>
                </a:solidFill>
                <a:latin typeface="Times New Roman" panose="02020603050405020304" pitchFamily="18" charset="0"/>
                <a:cs typeface="+mn-ea"/>
                <a:sym typeface="+mn-lt"/>
              </a:rPr>
              <a:t>Sentences</a:t>
            </a:r>
            <a:endParaRPr lang="en-US" altLang="zh-CN" sz="2400" dirty="0">
              <a:solidFill>
                <a:srgbClr val="00749F"/>
              </a:solidFill>
              <a:latin typeface="Times New Roman" panose="02020603050405020304" pitchFamily="18" charset="0"/>
              <a:cs typeface="+mn-ea"/>
              <a:sym typeface="+mn-lt"/>
            </a:endParaRPr>
          </a:p>
        </p:txBody>
      </p:sp>
    </p:spTree>
    <p:extLst>
      <p:ext uri="{BB962C8B-B14F-4D97-AF65-F5344CB8AC3E}">
        <p14:creationId xmlns:p14="http://schemas.microsoft.com/office/powerpoint/2010/main" val="38851053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
                                            <p:txEl>
                                              <p:pRg st="5" end="5"/>
                                            </p:txEl>
                                          </p:spTgt>
                                        </p:tgtEl>
                                        <p:attrNameLst>
                                          <p:attrName>style.visibility</p:attrName>
                                        </p:attrNameLst>
                                      </p:cBhvr>
                                      <p:to>
                                        <p:strVal val="visible"/>
                                      </p:to>
                                    </p:set>
                                    <p:animEffect transition="in" filter="fade">
                                      <p:cBhvr>
                                        <p:cTn id="7" dur="1000"/>
                                        <p:tgtEl>
                                          <p:spTgt spid="51">
                                            <p:txEl>
                                              <p:pRg st="5" end="5"/>
                                            </p:txEl>
                                          </p:spTgt>
                                        </p:tgtEl>
                                      </p:cBhvr>
                                    </p:animEffect>
                                    <p:anim calcmode="lin" valueType="num">
                                      <p:cBhvr>
                                        <p:cTn id="8" dur="1000" fill="hold"/>
                                        <p:tgtEl>
                                          <p:spTgt spid="51">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5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1">
                                            <p:txEl>
                                              <p:pRg st="6" end="6"/>
                                            </p:txEl>
                                          </p:spTgt>
                                        </p:tgtEl>
                                        <p:attrNameLst>
                                          <p:attrName>style.visibility</p:attrName>
                                        </p:attrNameLst>
                                      </p:cBhvr>
                                      <p:to>
                                        <p:strVal val="visible"/>
                                      </p:to>
                                    </p:set>
                                    <p:anim calcmode="lin" valueType="num">
                                      <p:cBhvr additive="base">
                                        <p:cTn id="14" dur="500" fill="hold"/>
                                        <p:tgtEl>
                                          <p:spTgt spid="51">
                                            <p:txEl>
                                              <p:pRg st="6" end="6"/>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1">
                                            <p:txEl>
                                              <p:pRg st="6" end="6"/>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1">
                                            <p:txEl>
                                              <p:pRg st="7" end="7"/>
                                            </p:txEl>
                                          </p:spTgt>
                                        </p:tgtEl>
                                        <p:attrNameLst>
                                          <p:attrName>style.visibility</p:attrName>
                                        </p:attrNameLst>
                                      </p:cBhvr>
                                      <p:to>
                                        <p:strVal val="visible"/>
                                      </p:to>
                                    </p:set>
                                    <p:anim calcmode="lin" valueType="num">
                                      <p:cBhvr additive="base">
                                        <p:cTn id="18" dur="500" fill="hold"/>
                                        <p:tgtEl>
                                          <p:spTgt spid="51">
                                            <p:txEl>
                                              <p:pRg st="7" end="7"/>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1">
                                            <p:txEl>
                                              <p:pRg st="7" end="7"/>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1">
                                            <p:txEl>
                                              <p:pRg st="8" end="8"/>
                                            </p:txEl>
                                          </p:spTgt>
                                        </p:tgtEl>
                                        <p:attrNameLst>
                                          <p:attrName>style.visibility</p:attrName>
                                        </p:attrNameLst>
                                      </p:cBhvr>
                                      <p:to>
                                        <p:strVal val="visible"/>
                                      </p:to>
                                    </p:set>
                                    <p:anim calcmode="lin" valueType="num">
                                      <p:cBhvr additive="base">
                                        <p:cTn id="22" dur="500" fill="hold"/>
                                        <p:tgtEl>
                                          <p:spTgt spid="51">
                                            <p:txEl>
                                              <p:pRg st="8" end="8"/>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88471821-F157-4E82-B7F2-637574EE0A7B}"/>
              </a:ext>
            </a:extLst>
          </p:cNvPr>
          <p:cNvGrpSpPr/>
          <p:nvPr/>
        </p:nvGrpSpPr>
        <p:grpSpPr>
          <a:xfrm>
            <a:off x="172695" y="748709"/>
            <a:ext cx="13500207" cy="1870768"/>
            <a:chOff x="2293410" y="2372265"/>
            <a:chExt cx="3310761" cy="955067"/>
          </a:xfrm>
        </p:grpSpPr>
        <p:sp>
          <p:nvSpPr>
            <p:cNvPr id="9" name="圆角矩形 1">
              <a:extLst>
                <a:ext uri="{FF2B5EF4-FFF2-40B4-BE49-F238E27FC236}">
                  <a16:creationId xmlns:a16="http://schemas.microsoft.com/office/drawing/2014/main" id="{D46E85B7-5325-4C0F-B03F-09D2E6EBBE20}"/>
                </a:ext>
              </a:extLst>
            </p:cNvPr>
            <p:cNvSpPr/>
            <p:nvPr/>
          </p:nvSpPr>
          <p:spPr>
            <a:xfrm>
              <a:off x="2293410" y="2410992"/>
              <a:ext cx="2634207"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16465" y="2372265"/>
              <a:ext cx="3187706" cy="955067"/>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4.4     </a:t>
              </a:r>
              <a:r>
                <a:rPr lang="zh-CN" altLang="en-US" sz="2800" dirty="0">
                  <a:solidFill>
                    <a:schemeClr val="bg1"/>
                  </a:solidFill>
                  <a:latin typeface="Times New Roman" panose="02020603050405020304" pitchFamily="18" charset="0"/>
                  <a:cs typeface="+mn-ea"/>
                  <a:sym typeface="+mn-lt"/>
                </a:rPr>
                <a:t>常见错误结构</a:t>
              </a:r>
              <a:endParaRPr lang="en-US" altLang="zh-CN" sz="2800" dirty="0">
                <a:solidFill>
                  <a:schemeClr val="bg1"/>
                </a:solidFill>
                <a:latin typeface="Times New Roman" panose="02020603050405020304" pitchFamily="18" charset="0"/>
                <a:cs typeface="+mn-ea"/>
                <a:sym typeface="+mn-lt"/>
              </a:endParaRPr>
            </a:p>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Common Mistakes in Sentence Structures </a:t>
              </a:r>
            </a:p>
            <a:p>
              <a:pPr>
                <a:lnSpc>
                  <a:spcPct val="130000"/>
                </a:lnSpc>
                <a:spcBef>
                  <a:spcPts val="600"/>
                </a:spcBef>
              </a:pPr>
              <a:endParaRPr lang="en-US" altLang="zh-CN" sz="2800" dirty="0">
                <a:solidFill>
                  <a:schemeClr val="bg1"/>
                </a:solidFill>
                <a:latin typeface="Times New Roman" panose="02020603050405020304" pitchFamily="18" charset="0"/>
                <a:cs typeface="+mn-ea"/>
                <a:sym typeface="+mn-lt"/>
              </a:endParaRPr>
            </a:p>
          </p:txBody>
        </p:sp>
      </p:grpSp>
      <p:sp>
        <p:nvSpPr>
          <p:cNvPr id="51" name="TextBox 77"/>
          <p:cNvSpPr txBox="1"/>
          <p:nvPr/>
        </p:nvSpPr>
        <p:spPr>
          <a:xfrm>
            <a:off x="304800" y="1916763"/>
            <a:ext cx="14331489" cy="325863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en-US" altLang="zh-CN" sz="2200" dirty="0">
                <a:solidFill>
                  <a:schemeClr val="tx1"/>
                </a:solidFill>
                <a:latin typeface="Times New Roman" panose="02020603050405020304" pitchFamily="18" charset="0"/>
                <a:ea typeface="+mn-ea"/>
                <a:cs typeface="+mn-cs"/>
                <a:sym typeface="+mn-lt"/>
              </a:rPr>
              <a:t>1</a:t>
            </a:r>
            <a:r>
              <a:rPr lang="zh-CN" altLang="en-US" sz="2200" dirty="0">
                <a:solidFill>
                  <a:schemeClr val="tx1"/>
                </a:solidFill>
                <a:latin typeface="Times New Roman" panose="02020603050405020304" pitchFamily="18" charset="0"/>
                <a:ea typeface="+mn-ea"/>
                <a:cs typeface="+mn-cs"/>
                <a:sym typeface="+mn-lt"/>
              </a:rPr>
              <a:t>）比较结构常见错误，例如：</a:t>
            </a:r>
          </a:p>
          <a:p>
            <a:pPr>
              <a:lnSpc>
                <a:spcPct val="150000"/>
              </a:lnSpc>
            </a:pPr>
            <a:r>
              <a:rPr lang="en-US" altLang="zh-CN" sz="2200" i="1" dirty="0">
                <a:solidFill>
                  <a:schemeClr val="tx1"/>
                </a:solidFill>
                <a:latin typeface="Times New Roman" panose="02020603050405020304" pitchFamily="18" charset="0"/>
                <a:ea typeface="+mn-ea"/>
                <a:cs typeface="+mn-cs"/>
                <a:sym typeface="+mn-lt"/>
              </a:rPr>
              <a:t>(11) Comparing with the bike, the car runs much faster. (×)</a:t>
            </a:r>
          </a:p>
          <a:p>
            <a:pPr>
              <a:lnSpc>
                <a:spcPct val="150000"/>
              </a:lnSpc>
            </a:pPr>
            <a:r>
              <a:rPr lang="en-US" altLang="zh-CN" sz="2200" i="1" dirty="0">
                <a:solidFill>
                  <a:schemeClr val="tx1"/>
                </a:solidFill>
                <a:latin typeface="Times New Roman" panose="02020603050405020304" pitchFamily="18" charset="0"/>
                <a:ea typeface="+mn-ea"/>
                <a:cs typeface="+mn-cs"/>
                <a:sym typeface="+mn-lt"/>
              </a:rPr>
              <a:t>(12) The climate in Walton is colder than other cities. (×)</a:t>
            </a:r>
          </a:p>
          <a:p>
            <a:pPr>
              <a:lnSpc>
                <a:spcPct val="150000"/>
              </a:lnSpc>
            </a:pPr>
            <a:r>
              <a:rPr lang="zh-CN" altLang="en-US" sz="2200" dirty="0">
                <a:solidFill>
                  <a:schemeClr val="tx1"/>
                </a:solidFill>
                <a:latin typeface="Times New Roman" panose="02020603050405020304" pitchFamily="18" charset="0"/>
                <a:ea typeface="+mn-ea"/>
                <a:cs typeface="+mn-cs"/>
                <a:sym typeface="+mn-lt"/>
              </a:rPr>
              <a:t>正确表达：</a:t>
            </a:r>
          </a:p>
          <a:p>
            <a:pPr>
              <a:lnSpc>
                <a:spcPct val="150000"/>
              </a:lnSpc>
            </a:pPr>
            <a:r>
              <a:rPr lang="en-US" altLang="zh-CN" sz="2200" dirty="0">
                <a:solidFill>
                  <a:srgbClr val="C00000"/>
                </a:solidFill>
                <a:latin typeface="Times New Roman" panose="02020603050405020304" pitchFamily="18" charset="0"/>
                <a:ea typeface="+mn-ea"/>
                <a:cs typeface="+mn-cs"/>
                <a:sym typeface="+mn-lt"/>
              </a:rPr>
              <a:t>(13) Compared with the bike, the car runs much faster. (√)</a:t>
            </a:r>
          </a:p>
          <a:p>
            <a:pPr>
              <a:lnSpc>
                <a:spcPct val="150000"/>
              </a:lnSpc>
            </a:pPr>
            <a:r>
              <a:rPr lang="en-US" altLang="zh-CN" sz="2200" dirty="0">
                <a:solidFill>
                  <a:srgbClr val="C00000"/>
                </a:solidFill>
                <a:latin typeface="Times New Roman" panose="02020603050405020304" pitchFamily="18" charset="0"/>
                <a:ea typeface="+mn-ea"/>
                <a:cs typeface="+mn-cs"/>
                <a:sym typeface="+mn-lt"/>
              </a:rPr>
              <a:t>(14) The climate in Walton is colder than that of other cities. (√)</a:t>
            </a: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造句的常见错误</a:t>
            </a:r>
          </a:p>
        </p:txBody>
      </p:sp>
      <p:sp>
        <p:nvSpPr>
          <p:cNvPr id="33" name="文本框 6"/>
          <p:cNvSpPr txBox="1">
            <a:spLocks noChangeArrowheads="1"/>
          </p:cNvSpPr>
          <p:nvPr/>
        </p:nvSpPr>
        <p:spPr bwMode="auto">
          <a:xfrm>
            <a:off x="4057164" y="327905"/>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Common Mistakes in Writing </a:t>
            </a:r>
            <a:r>
              <a:rPr lang="en-US" altLang="zh-CN" sz="2400" dirty="0" smtClean="0">
                <a:solidFill>
                  <a:srgbClr val="00749F"/>
                </a:solidFill>
                <a:latin typeface="Times New Roman" panose="02020603050405020304" pitchFamily="18" charset="0"/>
                <a:cs typeface="+mn-ea"/>
                <a:sym typeface="+mn-lt"/>
              </a:rPr>
              <a:t>Sentences</a:t>
            </a:r>
            <a:endParaRPr lang="en-US" altLang="zh-CN" sz="2400" dirty="0">
              <a:solidFill>
                <a:srgbClr val="00749F"/>
              </a:solidFill>
              <a:latin typeface="Times New Roman" panose="02020603050405020304" pitchFamily="18" charset="0"/>
              <a:cs typeface="+mn-ea"/>
              <a:sym typeface="+mn-lt"/>
            </a:endParaRPr>
          </a:p>
        </p:txBody>
      </p:sp>
      <p:sp>
        <p:nvSpPr>
          <p:cNvPr id="2" name="矩形 1">
            <a:extLst>
              <a:ext uri="{FF2B5EF4-FFF2-40B4-BE49-F238E27FC236}">
                <a16:creationId xmlns:a16="http://schemas.microsoft.com/office/drawing/2014/main" id="{325A230F-4048-4177-8809-E7964D26F588}"/>
              </a:ext>
            </a:extLst>
          </p:cNvPr>
          <p:cNvSpPr/>
          <p:nvPr/>
        </p:nvSpPr>
        <p:spPr>
          <a:xfrm>
            <a:off x="355600" y="5175402"/>
            <a:ext cx="11480800" cy="144272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30000"/>
              </a:lnSpc>
            </a:pPr>
            <a:r>
              <a:rPr lang="zh-CN" altLang="en-US" sz="2000" dirty="0">
                <a:solidFill>
                  <a:schemeClr val="tx1"/>
                </a:solidFill>
                <a:latin typeface="微软雅黑" panose="020B0503020204020204" pitchFamily="34" charset="-122"/>
                <a:ea typeface="微软雅黑" panose="020B0503020204020204" pitchFamily="34" charset="-122"/>
              </a:rPr>
              <a:t>在例</a:t>
            </a:r>
            <a:r>
              <a:rPr lang="en-US" altLang="zh-CN" sz="2000" dirty="0">
                <a:solidFill>
                  <a:schemeClr val="tx1"/>
                </a:solidFill>
                <a:latin typeface="微软雅黑" panose="020B0503020204020204" pitchFamily="34" charset="-122"/>
                <a:ea typeface="微软雅黑" panose="020B0503020204020204" pitchFamily="34" charset="-122"/>
              </a:rPr>
              <a:t>(11)</a:t>
            </a:r>
            <a:r>
              <a:rPr lang="zh-CN" altLang="en-US" sz="2000" dirty="0">
                <a:solidFill>
                  <a:schemeClr val="tx1"/>
                </a:solidFill>
                <a:latin typeface="微软雅黑" panose="020B0503020204020204" pitchFamily="34" charset="-122"/>
                <a:ea typeface="微软雅黑" panose="020B0503020204020204" pitchFamily="34" charset="-122"/>
              </a:rPr>
              <a:t>中，对两个事物进行比较的句式为</a:t>
            </a:r>
            <a:r>
              <a:rPr lang="en-US" altLang="zh-CN" sz="2000" dirty="0">
                <a:solidFill>
                  <a:schemeClr val="tx1"/>
                </a:solidFill>
                <a:latin typeface="微软雅黑" panose="020B0503020204020204" pitchFamily="34" charset="-122"/>
                <a:ea typeface="微软雅黑" panose="020B0503020204020204" pitchFamily="34" charset="-122"/>
              </a:rPr>
              <a:t>Compared with A, B ... </a:t>
            </a:r>
            <a:r>
              <a:rPr lang="zh-CN" altLang="en-US" sz="2000" dirty="0">
                <a:solidFill>
                  <a:schemeClr val="tx1"/>
                </a:solidFill>
                <a:latin typeface="微软雅黑" panose="020B0503020204020204" pitchFamily="34" charset="-122"/>
                <a:ea typeface="微软雅黑" panose="020B0503020204020204" pitchFamily="34" charset="-122"/>
              </a:rPr>
              <a:t>，只能用 </a:t>
            </a:r>
            <a:r>
              <a:rPr lang="en-US" altLang="zh-CN" sz="2000" dirty="0">
                <a:solidFill>
                  <a:schemeClr val="tx1"/>
                </a:solidFill>
                <a:latin typeface="微软雅黑" panose="020B0503020204020204" pitchFamily="34" charset="-122"/>
                <a:ea typeface="微软雅黑" panose="020B0503020204020204" pitchFamily="34" charset="-122"/>
              </a:rPr>
              <a:t>compare</a:t>
            </a:r>
          </a:p>
          <a:p>
            <a:pPr algn="ctr">
              <a:lnSpc>
                <a:spcPct val="130000"/>
              </a:lnSpc>
            </a:pPr>
            <a:r>
              <a:rPr lang="zh-CN" altLang="en-US" sz="2000" dirty="0">
                <a:solidFill>
                  <a:schemeClr val="tx1"/>
                </a:solidFill>
                <a:latin typeface="微软雅黑" panose="020B0503020204020204" pitchFamily="34" charset="-122"/>
                <a:ea typeface="微软雅黑" panose="020B0503020204020204" pitchFamily="34" charset="-122"/>
              </a:rPr>
              <a:t>的过去分词，不能用现在分词，因为</a:t>
            </a:r>
            <a:r>
              <a:rPr lang="en-US" altLang="zh-CN" sz="2000" dirty="0">
                <a:solidFill>
                  <a:schemeClr val="tx1"/>
                </a:solidFill>
                <a:latin typeface="微软雅黑" panose="020B0503020204020204" pitchFamily="34" charset="-122"/>
                <a:ea typeface="微软雅黑" panose="020B0503020204020204" pitchFamily="34" charset="-122"/>
              </a:rPr>
              <a:t>B</a:t>
            </a:r>
            <a:r>
              <a:rPr lang="zh-CN" altLang="en-US" sz="2000" dirty="0">
                <a:solidFill>
                  <a:schemeClr val="tx1"/>
                </a:solidFill>
                <a:latin typeface="微软雅黑" panose="020B0503020204020204" pitchFamily="34" charset="-122"/>
                <a:ea typeface="微软雅黑" panose="020B0503020204020204" pitchFamily="34" charset="-122"/>
              </a:rPr>
              <a:t>是分词的逻辑主语，只能被比较。例</a:t>
            </a:r>
            <a:r>
              <a:rPr lang="en-US" altLang="zh-CN" sz="2000" dirty="0">
                <a:solidFill>
                  <a:schemeClr val="tx1"/>
                </a:solidFill>
                <a:latin typeface="微软雅黑" panose="020B0503020204020204" pitchFamily="34" charset="-122"/>
                <a:ea typeface="微软雅黑" panose="020B0503020204020204" pitchFamily="34" charset="-122"/>
              </a:rPr>
              <a:t>(12)</a:t>
            </a:r>
            <a:r>
              <a:rPr lang="zh-CN" altLang="en-US" sz="2000" dirty="0">
                <a:solidFill>
                  <a:schemeClr val="tx1"/>
                </a:solidFill>
                <a:latin typeface="微软雅黑" panose="020B0503020204020204" pitchFamily="34" charset="-122"/>
                <a:ea typeface="微软雅黑" panose="020B0503020204020204" pitchFamily="34" charset="-122"/>
              </a:rPr>
              <a:t>误将“天</a:t>
            </a:r>
          </a:p>
          <a:p>
            <a:pPr algn="ctr">
              <a:lnSpc>
                <a:spcPct val="130000"/>
              </a:lnSpc>
            </a:pPr>
            <a:r>
              <a:rPr lang="zh-CN" altLang="en-US" sz="2000" dirty="0">
                <a:solidFill>
                  <a:schemeClr val="tx1"/>
                </a:solidFill>
                <a:latin typeface="微软雅黑" panose="020B0503020204020204" pitchFamily="34" charset="-122"/>
                <a:ea typeface="微软雅黑" panose="020B0503020204020204" pitchFamily="34" charset="-122"/>
              </a:rPr>
              <a:t>气”与“城市”进行比较，而二者没有可比性，很显然是受了汉语表达习惯的影响。只有</a:t>
            </a:r>
          </a:p>
          <a:p>
            <a:pPr algn="ctr">
              <a:lnSpc>
                <a:spcPct val="130000"/>
              </a:lnSpc>
            </a:pPr>
            <a:r>
              <a:rPr lang="zh-CN" altLang="en-US" sz="2000" dirty="0">
                <a:solidFill>
                  <a:schemeClr val="tx1"/>
                </a:solidFill>
                <a:latin typeface="微软雅黑" panose="020B0503020204020204" pitchFamily="34" charset="-122"/>
                <a:ea typeface="微软雅黑" panose="020B0503020204020204" pitchFamily="34" charset="-122"/>
              </a:rPr>
              <a:t>将后者改为“其他城市的天气”才符合逻辑。</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11" name="动作按钮: 后退或前一项 10">
            <a:hlinkClick r:id="rId3" action="ppaction://hlinksldjump" highlightClick="1"/>
            <a:extLst>
              <a:ext uri="{FF2B5EF4-FFF2-40B4-BE49-F238E27FC236}">
                <a16:creationId xmlns:a16="http://schemas.microsoft.com/office/drawing/2014/main" id="{DA1BAEEC-4F59-4DD2-8C08-2E499BC3BD16}"/>
              </a:ext>
            </a:extLst>
          </p:cNvPr>
          <p:cNvSpPr/>
          <p:nvPr/>
        </p:nvSpPr>
        <p:spPr>
          <a:xfrm>
            <a:off x="10914135" y="3889291"/>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062442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
                                            <p:txEl>
                                              <p:pRg st="3" end="3"/>
                                            </p:txEl>
                                          </p:spTgt>
                                        </p:tgtEl>
                                        <p:attrNameLst>
                                          <p:attrName>style.visibility</p:attrName>
                                        </p:attrNameLst>
                                      </p:cBhvr>
                                      <p:to>
                                        <p:strVal val="visible"/>
                                      </p:to>
                                    </p:set>
                                    <p:animEffect transition="in" filter="fade">
                                      <p:cBhvr>
                                        <p:cTn id="7" dur="1000"/>
                                        <p:tgtEl>
                                          <p:spTgt spid="51">
                                            <p:txEl>
                                              <p:pRg st="3" end="3"/>
                                            </p:txEl>
                                          </p:spTgt>
                                        </p:tgtEl>
                                      </p:cBhvr>
                                    </p:animEffect>
                                    <p:anim calcmode="lin" valueType="num">
                                      <p:cBhvr>
                                        <p:cTn id="8" dur="1000" fill="hold"/>
                                        <p:tgtEl>
                                          <p:spTgt spid="51">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51">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
                                            <p:txEl>
                                              <p:pRg st="4" end="4"/>
                                            </p:txEl>
                                          </p:spTgt>
                                        </p:tgtEl>
                                        <p:attrNameLst>
                                          <p:attrName>style.visibility</p:attrName>
                                        </p:attrNameLst>
                                      </p:cBhvr>
                                      <p:to>
                                        <p:strVal val="visible"/>
                                      </p:to>
                                    </p:set>
                                    <p:animEffect transition="in" filter="fade">
                                      <p:cBhvr>
                                        <p:cTn id="12" dur="1000"/>
                                        <p:tgtEl>
                                          <p:spTgt spid="51">
                                            <p:txEl>
                                              <p:pRg st="4" end="4"/>
                                            </p:txEl>
                                          </p:spTgt>
                                        </p:tgtEl>
                                      </p:cBhvr>
                                    </p:animEffect>
                                    <p:anim calcmode="lin" valueType="num">
                                      <p:cBhvr>
                                        <p:cTn id="13"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51">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1">
                                            <p:txEl>
                                              <p:pRg st="5" end="5"/>
                                            </p:txEl>
                                          </p:spTgt>
                                        </p:tgtEl>
                                        <p:attrNameLst>
                                          <p:attrName>style.visibility</p:attrName>
                                        </p:attrNameLst>
                                      </p:cBhvr>
                                      <p:to>
                                        <p:strVal val="visible"/>
                                      </p:to>
                                    </p:set>
                                    <p:animEffect transition="in" filter="fade">
                                      <p:cBhvr>
                                        <p:cTn id="17" dur="1000"/>
                                        <p:tgtEl>
                                          <p:spTgt spid="51">
                                            <p:txEl>
                                              <p:pRg st="5" end="5"/>
                                            </p:txEl>
                                          </p:spTgt>
                                        </p:tgtEl>
                                      </p:cBhvr>
                                    </p:animEffect>
                                    <p:anim calcmode="lin" valueType="num">
                                      <p:cBhvr>
                                        <p:cTn id="18" dur="1000" fill="hold"/>
                                        <p:tgtEl>
                                          <p:spTgt spid="51">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5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304800" y="1916763"/>
            <a:ext cx="14331489" cy="325863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en-US" altLang="zh-CN" sz="2200" dirty="0">
                <a:solidFill>
                  <a:schemeClr val="tx1"/>
                </a:solidFill>
                <a:latin typeface="Times New Roman" panose="02020603050405020304" pitchFamily="18" charset="0"/>
                <a:ea typeface="+mn-ea"/>
                <a:cs typeface="+mn-cs"/>
                <a:sym typeface="+mn-lt"/>
              </a:rPr>
              <a:t>2</a:t>
            </a:r>
            <a:r>
              <a:rPr lang="zh-CN" altLang="en-US" sz="2200" dirty="0">
                <a:solidFill>
                  <a:schemeClr val="tx1"/>
                </a:solidFill>
                <a:latin typeface="Times New Roman" panose="02020603050405020304" pitchFamily="18" charset="0"/>
                <a:ea typeface="+mn-ea"/>
                <a:cs typeface="+mn-cs"/>
                <a:sym typeface="+mn-lt"/>
              </a:rPr>
              <a:t>）表达原因的结构的常见错误，例如：</a:t>
            </a:r>
            <a:endParaRPr lang="en-US" altLang="zh-CN" sz="2200" dirty="0">
              <a:solidFill>
                <a:schemeClr val="tx1"/>
              </a:solidFill>
              <a:latin typeface="Times New Roman" panose="02020603050405020304" pitchFamily="18" charset="0"/>
              <a:ea typeface="+mn-ea"/>
              <a:cs typeface="+mn-cs"/>
              <a:sym typeface="+mn-lt"/>
            </a:endParaRPr>
          </a:p>
          <a:p>
            <a:pPr>
              <a:lnSpc>
                <a:spcPct val="150000"/>
              </a:lnSpc>
            </a:pPr>
            <a:r>
              <a:rPr lang="en-US" altLang="zh-CN" sz="2200" i="1" dirty="0">
                <a:solidFill>
                  <a:srgbClr val="C00000"/>
                </a:solidFill>
                <a:latin typeface="Times New Roman" panose="02020603050405020304" pitchFamily="18" charset="0"/>
                <a:ea typeface="+mn-ea"/>
                <a:cs typeface="+mn-cs"/>
                <a:sym typeface="+mn-lt"/>
              </a:rPr>
              <a:t>(15) The real reason to our failure is not far to seek. (×)</a:t>
            </a:r>
          </a:p>
          <a:p>
            <a:pPr>
              <a:lnSpc>
                <a:spcPct val="150000"/>
              </a:lnSpc>
            </a:pPr>
            <a:r>
              <a:rPr lang="en-US" altLang="zh-CN" sz="2200" i="1" dirty="0">
                <a:solidFill>
                  <a:srgbClr val="C00000"/>
                </a:solidFill>
                <a:latin typeface="Times New Roman" panose="02020603050405020304" pitchFamily="18" charset="0"/>
                <a:ea typeface="+mn-ea"/>
                <a:cs typeface="+mn-cs"/>
                <a:sym typeface="+mn-lt"/>
              </a:rPr>
              <a:t>(16) The reason for this is because some people want to earn plenty of money without</a:t>
            </a:r>
          </a:p>
          <a:p>
            <a:pPr>
              <a:lnSpc>
                <a:spcPct val="150000"/>
              </a:lnSpc>
            </a:pPr>
            <a:r>
              <a:rPr lang="en-US" altLang="zh-CN" sz="2200" i="1" dirty="0">
                <a:solidFill>
                  <a:srgbClr val="C00000"/>
                </a:solidFill>
                <a:latin typeface="Times New Roman" panose="02020603050405020304" pitchFamily="18" charset="0"/>
                <a:ea typeface="+mn-ea"/>
                <a:cs typeface="+mn-cs"/>
                <a:sym typeface="+mn-lt"/>
              </a:rPr>
              <a:t>working hard. (×)</a:t>
            </a:r>
          </a:p>
          <a:p>
            <a:pPr>
              <a:lnSpc>
                <a:spcPct val="150000"/>
              </a:lnSpc>
            </a:pPr>
            <a:endParaRPr lang="en-US" altLang="zh-CN" sz="2200" dirty="0">
              <a:solidFill>
                <a:srgbClr val="C00000"/>
              </a:solidFill>
              <a:latin typeface="Times New Roman" panose="02020603050405020304" pitchFamily="18" charset="0"/>
              <a:ea typeface="+mn-ea"/>
              <a:cs typeface="+mn-cs"/>
              <a:sym typeface="+mn-lt"/>
            </a:endParaRPr>
          </a:p>
          <a:p>
            <a:pPr>
              <a:lnSpc>
                <a:spcPct val="150000"/>
              </a:lnSpc>
            </a:pPr>
            <a:endParaRPr lang="en-US" altLang="zh-CN" sz="2200" dirty="0">
              <a:solidFill>
                <a:srgbClr val="C00000"/>
              </a:solidFill>
              <a:latin typeface="Times New Roman" panose="02020603050405020304" pitchFamily="18" charset="0"/>
              <a:ea typeface="+mn-ea"/>
              <a:cs typeface="+mn-cs"/>
              <a:sym typeface="+mn-lt"/>
            </a:endParaRPr>
          </a:p>
          <a:p>
            <a:pPr>
              <a:lnSpc>
                <a:spcPct val="150000"/>
              </a:lnSpc>
            </a:pPr>
            <a:endParaRPr lang="en-US" altLang="zh-CN" sz="2200" dirty="0">
              <a:solidFill>
                <a:srgbClr val="C00000"/>
              </a:solidFill>
              <a:latin typeface="Times New Roman" panose="02020603050405020304" pitchFamily="18" charset="0"/>
              <a:ea typeface="+mn-ea"/>
              <a:cs typeface="+mn-cs"/>
              <a:sym typeface="+mn-lt"/>
            </a:endParaRPr>
          </a:p>
          <a:p>
            <a:pPr>
              <a:lnSpc>
                <a:spcPct val="150000"/>
              </a:lnSpc>
            </a:pPr>
            <a:r>
              <a:rPr lang="zh-CN" altLang="en-US" sz="2200" dirty="0">
                <a:solidFill>
                  <a:srgbClr val="C00000"/>
                </a:solidFill>
                <a:latin typeface="Times New Roman" panose="02020603050405020304" pitchFamily="18" charset="0"/>
                <a:ea typeface="+mn-ea"/>
                <a:cs typeface="+mn-cs"/>
                <a:sym typeface="+mn-lt"/>
              </a:rPr>
              <a:t>正确表达：</a:t>
            </a:r>
          </a:p>
          <a:p>
            <a:pPr>
              <a:lnSpc>
                <a:spcPct val="150000"/>
              </a:lnSpc>
            </a:pPr>
            <a:r>
              <a:rPr lang="en-US" altLang="zh-CN" sz="2200" dirty="0">
                <a:solidFill>
                  <a:srgbClr val="C00000"/>
                </a:solidFill>
                <a:latin typeface="Times New Roman" panose="02020603050405020304" pitchFamily="18" charset="0"/>
                <a:ea typeface="+mn-ea"/>
                <a:cs typeface="+mn-cs"/>
                <a:sym typeface="+mn-lt"/>
              </a:rPr>
              <a:t>(17) The real reason for our failure is not far to seek. (√)</a:t>
            </a:r>
          </a:p>
          <a:p>
            <a:pPr>
              <a:lnSpc>
                <a:spcPct val="150000"/>
              </a:lnSpc>
            </a:pPr>
            <a:r>
              <a:rPr lang="en-US" altLang="zh-CN" sz="2200" dirty="0">
                <a:solidFill>
                  <a:srgbClr val="C00000"/>
                </a:solidFill>
                <a:latin typeface="Times New Roman" panose="02020603050405020304" pitchFamily="18" charset="0"/>
                <a:ea typeface="+mn-ea"/>
                <a:cs typeface="+mn-cs"/>
                <a:sym typeface="+mn-lt"/>
              </a:rPr>
              <a:t>(18) The reason for this is that some people want to earn plenty of money without working</a:t>
            </a:r>
          </a:p>
          <a:p>
            <a:pPr>
              <a:lnSpc>
                <a:spcPct val="150000"/>
              </a:lnSpc>
            </a:pPr>
            <a:r>
              <a:rPr lang="en-US" altLang="zh-CN" sz="2200" dirty="0">
                <a:solidFill>
                  <a:srgbClr val="C00000"/>
                </a:solidFill>
                <a:latin typeface="Times New Roman" panose="02020603050405020304" pitchFamily="18" charset="0"/>
                <a:ea typeface="+mn-ea"/>
                <a:cs typeface="+mn-cs"/>
                <a:sym typeface="+mn-lt"/>
              </a:rPr>
              <a:t>hard. (√)</a:t>
            </a: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造句的常见错误</a:t>
            </a:r>
          </a:p>
        </p:txBody>
      </p:sp>
      <p:sp>
        <p:nvSpPr>
          <p:cNvPr id="33" name="文本框 6"/>
          <p:cNvSpPr txBox="1">
            <a:spLocks noChangeArrowheads="1"/>
          </p:cNvSpPr>
          <p:nvPr/>
        </p:nvSpPr>
        <p:spPr bwMode="auto">
          <a:xfrm>
            <a:off x="4057164" y="327905"/>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Common Mistakes in Writing </a:t>
            </a:r>
            <a:r>
              <a:rPr lang="en-US" altLang="zh-CN" sz="2400" dirty="0" smtClean="0">
                <a:solidFill>
                  <a:srgbClr val="00749F"/>
                </a:solidFill>
                <a:latin typeface="Times New Roman" panose="02020603050405020304" pitchFamily="18" charset="0"/>
                <a:cs typeface="+mn-ea"/>
                <a:sym typeface="+mn-lt"/>
              </a:rPr>
              <a:t>Sentences</a:t>
            </a:r>
            <a:endParaRPr lang="en-US" altLang="zh-CN" sz="2400" dirty="0">
              <a:solidFill>
                <a:srgbClr val="00749F"/>
              </a:solidFill>
              <a:latin typeface="Times New Roman" panose="02020603050405020304" pitchFamily="18" charset="0"/>
              <a:cs typeface="+mn-ea"/>
              <a:sym typeface="+mn-lt"/>
            </a:endParaRPr>
          </a:p>
        </p:txBody>
      </p:sp>
      <p:sp>
        <p:nvSpPr>
          <p:cNvPr id="2" name="矩形 1">
            <a:extLst>
              <a:ext uri="{FF2B5EF4-FFF2-40B4-BE49-F238E27FC236}">
                <a16:creationId xmlns:a16="http://schemas.microsoft.com/office/drawing/2014/main" id="{325A230F-4048-4177-8809-E7964D26F588}"/>
              </a:ext>
            </a:extLst>
          </p:cNvPr>
          <p:cNvSpPr/>
          <p:nvPr/>
        </p:nvSpPr>
        <p:spPr>
          <a:xfrm>
            <a:off x="355600" y="3144071"/>
            <a:ext cx="11480800" cy="116043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30000"/>
              </a:lnSpc>
            </a:pPr>
            <a:r>
              <a:rPr lang="zh-CN" altLang="en-US" sz="2000" dirty="0">
                <a:solidFill>
                  <a:schemeClr val="tx1"/>
                </a:solidFill>
                <a:latin typeface="微软雅黑" panose="020B0503020204020204" pitchFamily="34" charset="-122"/>
                <a:ea typeface="微软雅黑" panose="020B0503020204020204" pitchFamily="34" charset="-122"/>
              </a:rPr>
              <a:t>在例</a:t>
            </a:r>
            <a:r>
              <a:rPr lang="en-US" altLang="zh-CN" sz="2000" dirty="0">
                <a:solidFill>
                  <a:schemeClr val="tx1"/>
                </a:solidFill>
                <a:latin typeface="微软雅黑" panose="020B0503020204020204" pitchFamily="34" charset="-122"/>
                <a:ea typeface="微软雅黑" panose="020B0503020204020204" pitchFamily="34" charset="-122"/>
              </a:rPr>
              <a:t>(15)</a:t>
            </a:r>
            <a:r>
              <a:rPr lang="zh-CN" altLang="en-US" sz="2000" dirty="0">
                <a:solidFill>
                  <a:schemeClr val="tx1"/>
                </a:solidFill>
                <a:latin typeface="微软雅黑" panose="020B0503020204020204" pitchFamily="34" charset="-122"/>
                <a:ea typeface="微软雅黑" panose="020B0503020204020204" pitchFamily="34" charset="-122"/>
              </a:rPr>
              <a:t>中，错误在于</a:t>
            </a:r>
            <a:r>
              <a:rPr lang="en-US" altLang="zh-CN" sz="2000" dirty="0">
                <a:solidFill>
                  <a:schemeClr val="tx1"/>
                </a:solidFill>
                <a:latin typeface="微软雅黑" panose="020B0503020204020204" pitchFamily="34" charset="-122"/>
                <a:ea typeface="微软雅黑" panose="020B0503020204020204" pitchFamily="34" charset="-122"/>
              </a:rPr>
              <a:t>reason</a:t>
            </a:r>
            <a:r>
              <a:rPr lang="zh-CN" altLang="en-US" sz="2000" dirty="0">
                <a:solidFill>
                  <a:schemeClr val="tx1"/>
                </a:solidFill>
                <a:latin typeface="微软雅黑" panose="020B0503020204020204" pitchFamily="34" charset="-122"/>
                <a:ea typeface="微软雅黑" panose="020B0503020204020204" pitchFamily="34" charset="-122"/>
              </a:rPr>
              <a:t>不与</a:t>
            </a:r>
            <a:r>
              <a:rPr lang="en-US" altLang="zh-CN" sz="2000" dirty="0">
                <a:solidFill>
                  <a:schemeClr val="tx1"/>
                </a:solidFill>
                <a:latin typeface="微软雅黑" panose="020B0503020204020204" pitchFamily="34" charset="-122"/>
                <a:ea typeface="微软雅黑" panose="020B0503020204020204" pitchFamily="34" charset="-122"/>
              </a:rPr>
              <a:t>to</a:t>
            </a:r>
            <a:r>
              <a:rPr lang="zh-CN" altLang="en-US" sz="2000" dirty="0">
                <a:solidFill>
                  <a:schemeClr val="tx1"/>
                </a:solidFill>
                <a:latin typeface="微软雅黑" panose="020B0503020204020204" pitchFamily="34" charset="-122"/>
                <a:ea typeface="微软雅黑" panose="020B0503020204020204" pitchFamily="34" charset="-122"/>
              </a:rPr>
              <a:t>搭配，而应接介词</a:t>
            </a:r>
            <a:r>
              <a:rPr lang="en-US" altLang="zh-CN" sz="2000" dirty="0">
                <a:solidFill>
                  <a:schemeClr val="tx1"/>
                </a:solidFill>
                <a:latin typeface="微软雅黑" panose="020B0503020204020204" pitchFamily="34" charset="-122"/>
                <a:ea typeface="微软雅黑" panose="020B0503020204020204" pitchFamily="34" charset="-122"/>
              </a:rPr>
              <a:t>for</a:t>
            </a:r>
            <a:r>
              <a:rPr lang="zh-CN" altLang="en-US" sz="2000" dirty="0">
                <a:solidFill>
                  <a:schemeClr val="tx1"/>
                </a:solidFill>
                <a:latin typeface="微软雅黑" panose="020B0503020204020204" pitchFamily="34" charset="-122"/>
                <a:ea typeface="微软雅黑" panose="020B0503020204020204" pitchFamily="34" charset="-122"/>
              </a:rPr>
              <a:t>，例</a:t>
            </a:r>
            <a:r>
              <a:rPr lang="en-US" altLang="zh-CN" sz="2000" dirty="0">
                <a:solidFill>
                  <a:schemeClr val="tx1"/>
                </a:solidFill>
                <a:latin typeface="微软雅黑" panose="020B0503020204020204" pitchFamily="34" charset="-122"/>
                <a:ea typeface="微软雅黑" panose="020B0503020204020204" pitchFamily="34" charset="-122"/>
              </a:rPr>
              <a:t>(16)</a:t>
            </a:r>
            <a:r>
              <a:rPr lang="zh-CN" altLang="en-US" sz="2000" dirty="0">
                <a:solidFill>
                  <a:schemeClr val="tx1"/>
                </a:solidFill>
                <a:latin typeface="微软雅黑" panose="020B0503020204020204" pitchFamily="34" charset="-122"/>
                <a:ea typeface="微软雅黑" panose="020B0503020204020204" pitchFamily="34" charset="-122"/>
              </a:rPr>
              <a:t>是一个中国学生常犯</a:t>
            </a:r>
          </a:p>
          <a:p>
            <a:pPr algn="ctr">
              <a:lnSpc>
                <a:spcPct val="130000"/>
              </a:lnSpc>
            </a:pPr>
            <a:r>
              <a:rPr lang="zh-CN" altLang="en-US" sz="2000" dirty="0">
                <a:solidFill>
                  <a:schemeClr val="tx1"/>
                </a:solidFill>
                <a:latin typeface="微软雅黑" panose="020B0503020204020204" pitchFamily="34" charset="-122"/>
                <a:ea typeface="微软雅黑" panose="020B0503020204020204" pitchFamily="34" charset="-122"/>
              </a:rPr>
              <a:t>的错误，就是用 </a:t>
            </a:r>
            <a:r>
              <a:rPr lang="en-US" altLang="zh-CN" sz="2000" dirty="0">
                <a:solidFill>
                  <a:schemeClr val="tx1"/>
                </a:solidFill>
                <a:latin typeface="微软雅黑" panose="020B0503020204020204" pitchFamily="34" charset="-122"/>
                <a:ea typeface="微软雅黑" panose="020B0503020204020204" pitchFamily="34" charset="-122"/>
              </a:rPr>
              <a:t>because</a:t>
            </a:r>
            <a:r>
              <a:rPr lang="zh-CN" altLang="en-US" sz="2000" dirty="0">
                <a:solidFill>
                  <a:schemeClr val="tx1"/>
                </a:solidFill>
                <a:latin typeface="微软雅黑" panose="020B0503020204020204" pitchFamily="34" charset="-122"/>
                <a:ea typeface="微软雅黑" panose="020B0503020204020204" pitchFamily="34" charset="-122"/>
              </a:rPr>
              <a:t>引起表语从句，而</a:t>
            </a:r>
            <a:r>
              <a:rPr lang="en-US" altLang="zh-CN" sz="2000" dirty="0">
                <a:solidFill>
                  <a:schemeClr val="tx1"/>
                </a:solidFill>
                <a:latin typeface="微软雅黑" panose="020B0503020204020204" pitchFamily="34" charset="-122"/>
                <a:ea typeface="微软雅黑" panose="020B0503020204020204" pitchFamily="34" charset="-122"/>
              </a:rPr>
              <a:t>because</a:t>
            </a:r>
            <a:r>
              <a:rPr lang="zh-CN" altLang="en-US" sz="2000" dirty="0">
                <a:solidFill>
                  <a:schemeClr val="tx1"/>
                </a:solidFill>
                <a:latin typeface="微软雅黑" panose="020B0503020204020204" pitchFamily="34" charset="-122"/>
                <a:ea typeface="微软雅黑" panose="020B0503020204020204" pitchFamily="34" charset="-122"/>
              </a:rPr>
              <a:t>这个词不能引起表语从句，在这句中只</a:t>
            </a:r>
          </a:p>
          <a:p>
            <a:pPr algn="ctr">
              <a:lnSpc>
                <a:spcPct val="130000"/>
              </a:lnSpc>
            </a:pPr>
            <a:r>
              <a:rPr lang="zh-CN" altLang="en-US" sz="2000" dirty="0">
                <a:solidFill>
                  <a:schemeClr val="tx1"/>
                </a:solidFill>
                <a:latin typeface="微软雅黑" panose="020B0503020204020204" pitchFamily="34" charset="-122"/>
                <a:ea typeface="微软雅黑" panose="020B0503020204020204" pitchFamily="34" charset="-122"/>
              </a:rPr>
              <a:t>有改用</a:t>
            </a:r>
            <a:r>
              <a:rPr lang="en-US" altLang="zh-CN" sz="2000" dirty="0">
                <a:solidFill>
                  <a:schemeClr val="tx1"/>
                </a:solidFill>
                <a:latin typeface="微软雅黑" panose="020B0503020204020204" pitchFamily="34" charset="-122"/>
                <a:ea typeface="微软雅黑" panose="020B0503020204020204" pitchFamily="34" charset="-122"/>
              </a:rPr>
              <a:t>that</a:t>
            </a:r>
            <a:r>
              <a:rPr lang="zh-CN" altLang="en-US" sz="2000" dirty="0">
                <a:solidFill>
                  <a:schemeClr val="tx1"/>
                </a:solidFill>
                <a:latin typeface="微软雅黑" panose="020B0503020204020204" pitchFamily="34" charset="-122"/>
                <a:ea typeface="微软雅黑" panose="020B0503020204020204" pitchFamily="34" charset="-122"/>
              </a:rPr>
              <a:t>才正确。</a:t>
            </a:r>
          </a:p>
          <a:p>
            <a:pPr algn="ctr">
              <a:lnSpc>
                <a:spcPct val="130000"/>
              </a:lnSpc>
            </a:pPr>
            <a:endParaRPr lang="zh-CN" altLang="en-US" sz="12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666211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1">
                                            <p:txEl>
                                              <p:pRg st="7" end="7"/>
                                            </p:txEl>
                                          </p:spTgt>
                                        </p:tgtEl>
                                        <p:attrNameLst>
                                          <p:attrName>style.visibility</p:attrName>
                                        </p:attrNameLst>
                                      </p:cBhvr>
                                      <p:to>
                                        <p:strVal val="visible"/>
                                      </p:to>
                                    </p:set>
                                    <p:animEffect transition="in" filter="fade">
                                      <p:cBhvr>
                                        <p:cTn id="13" dur="1000"/>
                                        <p:tgtEl>
                                          <p:spTgt spid="51">
                                            <p:txEl>
                                              <p:pRg st="7" end="7"/>
                                            </p:txEl>
                                          </p:spTgt>
                                        </p:tgtEl>
                                      </p:cBhvr>
                                    </p:animEffect>
                                    <p:anim calcmode="lin" valueType="num">
                                      <p:cBhvr>
                                        <p:cTn id="14" dur="1000" fill="hold"/>
                                        <p:tgtEl>
                                          <p:spTgt spid="51">
                                            <p:txEl>
                                              <p:pRg st="7" end="7"/>
                                            </p:txEl>
                                          </p:spTgt>
                                        </p:tgtEl>
                                        <p:attrNameLst>
                                          <p:attrName>ppt_x</p:attrName>
                                        </p:attrNameLst>
                                      </p:cBhvr>
                                      <p:tavLst>
                                        <p:tav tm="0">
                                          <p:val>
                                            <p:strVal val="#ppt_x"/>
                                          </p:val>
                                        </p:tav>
                                        <p:tav tm="100000">
                                          <p:val>
                                            <p:strVal val="#ppt_x"/>
                                          </p:val>
                                        </p:tav>
                                      </p:tavLst>
                                    </p:anim>
                                    <p:anim calcmode="lin" valueType="num">
                                      <p:cBhvr>
                                        <p:cTn id="15" dur="1000" fill="hold"/>
                                        <p:tgtEl>
                                          <p:spTgt spid="51">
                                            <p:txEl>
                                              <p:pRg st="7" end="7"/>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1">
                                            <p:txEl>
                                              <p:pRg st="8" end="8"/>
                                            </p:txEl>
                                          </p:spTgt>
                                        </p:tgtEl>
                                        <p:attrNameLst>
                                          <p:attrName>style.visibility</p:attrName>
                                        </p:attrNameLst>
                                      </p:cBhvr>
                                      <p:to>
                                        <p:strVal val="visible"/>
                                      </p:to>
                                    </p:set>
                                    <p:animEffect transition="in" filter="fade">
                                      <p:cBhvr>
                                        <p:cTn id="18" dur="1000"/>
                                        <p:tgtEl>
                                          <p:spTgt spid="51">
                                            <p:txEl>
                                              <p:pRg st="8" end="8"/>
                                            </p:txEl>
                                          </p:spTgt>
                                        </p:tgtEl>
                                      </p:cBhvr>
                                    </p:animEffect>
                                    <p:anim calcmode="lin" valueType="num">
                                      <p:cBhvr>
                                        <p:cTn id="19" dur="1000" fill="hold"/>
                                        <p:tgtEl>
                                          <p:spTgt spid="51">
                                            <p:txEl>
                                              <p:pRg st="8" end="8"/>
                                            </p:txEl>
                                          </p:spTgt>
                                        </p:tgtEl>
                                        <p:attrNameLst>
                                          <p:attrName>ppt_x</p:attrName>
                                        </p:attrNameLst>
                                      </p:cBhvr>
                                      <p:tavLst>
                                        <p:tav tm="0">
                                          <p:val>
                                            <p:strVal val="#ppt_x"/>
                                          </p:val>
                                        </p:tav>
                                        <p:tav tm="100000">
                                          <p:val>
                                            <p:strVal val="#ppt_x"/>
                                          </p:val>
                                        </p:tav>
                                      </p:tavLst>
                                    </p:anim>
                                    <p:anim calcmode="lin" valueType="num">
                                      <p:cBhvr>
                                        <p:cTn id="20" dur="1000" fill="hold"/>
                                        <p:tgtEl>
                                          <p:spTgt spid="51">
                                            <p:txEl>
                                              <p:pRg st="8" end="8"/>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1">
                                            <p:txEl>
                                              <p:pRg st="9" end="9"/>
                                            </p:txEl>
                                          </p:spTgt>
                                        </p:tgtEl>
                                        <p:attrNameLst>
                                          <p:attrName>style.visibility</p:attrName>
                                        </p:attrNameLst>
                                      </p:cBhvr>
                                      <p:to>
                                        <p:strVal val="visible"/>
                                      </p:to>
                                    </p:set>
                                    <p:animEffect transition="in" filter="fade">
                                      <p:cBhvr>
                                        <p:cTn id="23" dur="1000"/>
                                        <p:tgtEl>
                                          <p:spTgt spid="51">
                                            <p:txEl>
                                              <p:pRg st="9" end="9"/>
                                            </p:txEl>
                                          </p:spTgt>
                                        </p:tgtEl>
                                      </p:cBhvr>
                                    </p:animEffect>
                                    <p:anim calcmode="lin" valueType="num">
                                      <p:cBhvr>
                                        <p:cTn id="24" dur="1000" fill="hold"/>
                                        <p:tgtEl>
                                          <p:spTgt spid="51">
                                            <p:txEl>
                                              <p:pRg st="9" end="9"/>
                                            </p:txEl>
                                          </p:spTgt>
                                        </p:tgtEl>
                                        <p:attrNameLst>
                                          <p:attrName>ppt_x</p:attrName>
                                        </p:attrNameLst>
                                      </p:cBhvr>
                                      <p:tavLst>
                                        <p:tav tm="0">
                                          <p:val>
                                            <p:strVal val="#ppt_x"/>
                                          </p:val>
                                        </p:tav>
                                        <p:tav tm="100000">
                                          <p:val>
                                            <p:strVal val="#ppt_x"/>
                                          </p:val>
                                        </p:tav>
                                      </p:tavLst>
                                    </p:anim>
                                    <p:anim calcmode="lin" valueType="num">
                                      <p:cBhvr>
                                        <p:cTn id="25" dur="1000" fill="hold"/>
                                        <p:tgtEl>
                                          <p:spTgt spid="51">
                                            <p:txEl>
                                              <p:pRg st="9" end="9"/>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1">
                                            <p:txEl>
                                              <p:pRg st="10" end="10"/>
                                            </p:txEl>
                                          </p:spTgt>
                                        </p:tgtEl>
                                        <p:attrNameLst>
                                          <p:attrName>style.visibility</p:attrName>
                                        </p:attrNameLst>
                                      </p:cBhvr>
                                      <p:to>
                                        <p:strVal val="visible"/>
                                      </p:to>
                                    </p:set>
                                    <p:animEffect transition="in" filter="fade">
                                      <p:cBhvr>
                                        <p:cTn id="28" dur="1000"/>
                                        <p:tgtEl>
                                          <p:spTgt spid="51">
                                            <p:txEl>
                                              <p:pRg st="10" end="10"/>
                                            </p:txEl>
                                          </p:spTgt>
                                        </p:tgtEl>
                                      </p:cBhvr>
                                    </p:animEffect>
                                    <p:anim calcmode="lin" valueType="num">
                                      <p:cBhvr>
                                        <p:cTn id="29" dur="1000" fill="hold"/>
                                        <p:tgtEl>
                                          <p:spTgt spid="51">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51">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304800" y="1916763"/>
            <a:ext cx="14331489" cy="325863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en-US" altLang="zh-CN" sz="2200" dirty="0">
                <a:solidFill>
                  <a:schemeClr val="tx1"/>
                </a:solidFill>
                <a:latin typeface="Times New Roman" panose="02020603050405020304" pitchFamily="18" charset="0"/>
                <a:ea typeface="+mn-ea"/>
                <a:cs typeface="+mn-cs"/>
                <a:sym typeface="+mn-lt"/>
              </a:rPr>
              <a:t>3</a:t>
            </a:r>
            <a:r>
              <a:rPr lang="zh-CN" altLang="en-US" sz="2200" dirty="0">
                <a:solidFill>
                  <a:schemeClr val="tx1"/>
                </a:solidFill>
                <a:latin typeface="Times New Roman" panose="02020603050405020304" pitchFamily="18" charset="0"/>
                <a:ea typeface="+mn-ea"/>
                <a:cs typeface="+mn-cs"/>
                <a:sym typeface="+mn-lt"/>
              </a:rPr>
              <a:t>）否定结构常见错误，例如：</a:t>
            </a:r>
          </a:p>
          <a:p>
            <a:pPr>
              <a:lnSpc>
                <a:spcPct val="150000"/>
              </a:lnSpc>
            </a:pPr>
            <a:r>
              <a:rPr lang="en-US" altLang="zh-CN" sz="2200" dirty="0">
                <a:solidFill>
                  <a:schemeClr val="tx1"/>
                </a:solidFill>
                <a:latin typeface="Times New Roman" panose="02020603050405020304" pitchFamily="18" charset="0"/>
                <a:ea typeface="+mn-ea"/>
                <a:cs typeface="+mn-cs"/>
                <a:sym typeface="+mn-lt"/>
              </a:rPr>
              <a:t>(</a:t>
            </a:r>
            <a:r>
              <a:rPr lang="en-US" altLang="zh-CN" sz="2200" i="1" dirty="0">
                <a:solidFill>
                  <a:schemeClr val="tx1"/>
                </a:solidFill>
                <a:latin typeface="Times New Roman" panose="02020603050405020304" pitchFamily="18" charset="0"/>
                <a:ea typeface="+mn-ea"/>
                <a:cs typeface="+mn-cs"/>
                <a:sym typeface="+mn-lt"/>
              </a:rPr>
              <a:t>19) We needn’t to worry about fresh water. (×)</a:t>
            </a:r>
          </a:p>
          <a:p>
            <a:pPr>
              <a:lnSpc>
                <a:spcPct val="150000"/>
              </a:lnSpc>
            </a:pPr>
            <a:r>
              <a:rPr lang="en-US" altLang="zh-CN" sz="2200" i="1" dirty="0">
                <a:solidFill>
                  <a:schemeClr val="tx1"/>
                </a:solidFill>
                <a:latin typeface="Times New Roman" panose="02020603050405020304" pitchFamily="18" charset="0"/>
                <a:ea typeface="+mn-ea"/>
                <a:cs typeface="+mn-cs"/>
                <a:sym typeface="+mn-lt"/>
              </a:rPr>
              <a:t>(20) Nowadays many people don’t like to go to the movies, too. (×)</a:t>
            </a:r>
          </a:p>
          <a:p>
            <a:pPr>
              <a:lnSpc>
                <a:spcPct val="150000"/>
              </a:lnSpc>
            </a:pPr>
            <a:endParaRPr lang="en-US" altLang="zh-CN" sz="2200" dirty="0">
              <a:solidFill>
                <a:schemeClr val="tx1"/>
              </a:solidFill>
              <a:latin typeface="Times New Roman" panose="02020603050405020304" pitchFamily="18" charset="0"/>
              <a:ea typeface="+mn-ea"/>
              <a:cs typeface="+mn-cs"/>
              <a:sym typeface="+mn-lt"/>
            </a:endParaRPr>
          </a:p>
          <a:p>
            <a:pPr>
              <a:lnSpc>
                <a:spcPct val="150000"/>
              </a:lnSpc>
            </a:pPr>
            <a:endParaRPr lang="en-US" altLang="zh-CN" sz="2200" dirty="0">
              <a:solidFill>
                <a:schemeClr val="tx1"/>
              </a:solidFill>
              <a:latin typeface="Times New Roman" panose="02020603050405020304" pitchFamily="18" charset="0"/>
              <a:ea typeface="+mn-ea"/>
              <a:cs typeface="+mn-cs"/>
              <a:sym typeface="+mn-lt"/>
            </a:endParaRPr>
          </a:p>
          <a:p>
            <a:pPr>
              <a:lnSpc>
                <a:spcPct val="150000"/>
              </a:lnSpc>
            </a:pPr>
            <a:endParaRPr lang="en-US" altLang="zh-CN" sz="2200" dirty="0">
              <a:solidFill>
                <a:schemeClr val="tx1"/>
              </a:solidFill>
              <a:latin typeface="Times New Roman" panose="02020603050405020304" pitchFamily="18" charset="0"/>
              <a:ea typeface="+mn-ea"/>
              <a:cs typeface="+mn-cs"/>
              <a:sym typeface="+mn-lt"/>
            </a:endParaRPr>
          </a:p>
          <a:p>
            <a:pPr>
              <a:lnSpc>
                <a:spcPct val="150000"/>
              </a:lnSpc>
            </a:pPr>
            <a:endParaRPr lang="en-US" altLang="zh-CN" sz="2200" dirty="0">
              <a:solidFill>
                <a:schemeClr val="tx1"/>
              </a:solidFill>
              <a:latin typeface="Times New Roman" panose="02020603050405020304" pitchFamily="18" charset="0"/>
              <a:ea typeface="+mn-ea"/>
              <a:cs typeface="+mn-cs"/>
              <a:sym typeface="+mn-lt"/>
            </a:endParaRPr>
          </a:p>
          <a:p>
            <a:pPr>
              <a:lnSpc>
                <a:spcPct val="150000"/>
              </a:lnSpc>
            </a:pPr>
            <a:r>
              <a:rPr lang="zh-CN" altLang="en-US" sz="2200" dirty="0">
                <a:solidFill>
                  <a:schemeClr val="tx1"/>
                </a:solidFill>
                <a:latin typeface="Times New Roman" panose="02020603050405020304" pitchFamily="18" charset="0"/>
                <a:ea typeface="+mn-ea"/>
                <a:cs typeface="+mn-cs"/>
                <a:sym typeface="+mn-lt"/>
              </a:rPr>
              <a:t>正确表达：</a:t>
            </a:r>
          </a:p>
          <a:p>
            <a:pPr>
              <a:lnSpc>
                <a:spcPct val="150000"/>
              </a:lnSpc>
            </a:pPr>
            <a:r>
              <a:rPr lang="en-US" altLang="zh-CN" sz="2200" dirty="0">
                <a:solidFill>
                  <a:schemeClr val="tx1"/>
                </a:solidFill>
                <a:latin typeface="Times New Roman" panose="02020603050405020304" pitchFamily="18" charset="0"/>
                <a:ea typeface="+mn-ea"/>
                <a:cs typeface="+mn-cs"/>
                <a:sym typeface="+mn-lt"/>
              </a:rPr>
              <a:t>(21) We needn’t worry (</a:t>
            </a:r>
            <a:r>
              <a:rPr lang="zh-CN" altLang="en-US" sz="2200" dirty="0">
                <a:solidFill>
                  <a:schemeClr val="tx1"/>
                </a:solidFill>
                <a:latin typeface="Times New Roman" panose="02020603050405020304" pitchFamily="18" charset="0"/>
                <a:ea typeface="+mn-ea"/>
                <a:cs typeface="+mn-cs"/>
                <a:sym typeface="+mn-lt"/>
              </a:rPr>
              <a:t>或</a:t>
            </a:r>
            <a:r>
              <a:rPr lang="en-US" altLang="zh-CN" sz="2200" dirty="0">
                <a:solidFill>
                  <a:schemeClr val="tx1"/>
                </a:solidFill>
                <a:latin typeface="Times New Roman" panose="02020603050405020304" pitchFamily="18" charset="0"/>
                <a:ea typeface="+mn-ea"/>
                <a:cs typeface="+mn-cs"/>
                <a:sym typeface="+mn-lt"/>
              </a:rPr>
              <a:t>don’t need to worry) about fresh water. (√)</a:t>
            </a:r>
          </a:p>
          <a:p>
            <a:pPr>
              <a:lnSpc>
                <a:spcPct val="150000"/>
              </a:lnSpc>
            </a:pPr>
            <a:r>
              <a:rPr lang="en-US" altLang="zh-CN" sz="2200" dirty="0">
                <a:solidFill>
                  <a:schemeClr val="tx1"/>
                </a:solidFill>
                <a:latin typeface="Times New Roman" panose="02020603050405020304" pitchFamily="18" charset="0"/>
                <a:ea typeface="+mn-ea"/>
                <a:cs typeface="+mn-cs"/>
                <a:sym typeface="+mn-lt"/>
              </a:rPr>
              <a:t>(22) Nowadays many people don’t like to go to the movies, either. (√)</a:t>
            </a:r>
            <a:endParaRPr lang="en-US" altLang="zh-CN" sz="2200" dirty="0">
              <a:solidFill>
                <a:srgbClr val="C00000"/>
              </a:solidFill>
              <a:latin typeface="Times New Roman" panose="02020603050405020304" pitchFamily="18" charset="0"/>
              <a:ea typeface="+mn-ea"/>
              <a:cs typeface="+mn-cs"/>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造句的常见错误</a:t>
            </a:r>
          </a:p>
        </p:txBody>
      </p:sp>
      <p:sp>
        <p:nvSpPr>
          <p:cNvPr id="33" name="文本框 6"/>
          <p:cNvSpPr txBox="1">
            <a:spLocks noChangeArrowheads="1"/>
          </p:cNvSpPr>
          <p:nvPr/>
        </p:nvSpPr>
        <p:spPr bwMode="auto">
          <a:xfrm>
            <a:off x="4057164" y="327905"/>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Common Mistakes in Writing </a:t>
            </a:r>
            <a:r>
              <a:rPr lang="en-US" altLang="zh-CN" sz="2400" dirty="0" smtClean="0">
                <a:solidFill>
                  <a:srgbClr val="00749F"/>
                </a:solidFill>
                <a:latin typeface="Times New Roman" panose="02020603050405020304" pitchFamily="18" charset="0"/>
                <a:cs typeface="+mn-ea"/>
                <a:sym typeface="+mn-lt"/>
              </a:rPr>
              <a:t>Sentences</a:t>
            </a:r>
            <a:endParaRPr lang="en-US" altLang="zh-CN" sz="2400" dirty="0">
              <a:solidFill>
                <a:srgbClr val="00749F"/>
              </a:solidFill>
              <a:latin typeface="Times New Roman" panose="02020603050405020304" pitchFamily="18" charset="0"/>
              <a:cs typeface="+mn-ea"/>
              <a:sym typeface="+mn-lt"/>
            </a:endParaRPr>
          </a:p>
        </p:txBody>
      </p:sp>
      <p:sp>
        <p:nvSpPr>
          <p:cNvPr id="2" name="矩形 1">
            <a:extLst>
              <a:ext uri="{FF2B5EF4-FFF2-40B4-BE49-F238E27FC236}">
                <a16:creationId xmlns:a16="http://schemas.microsoft.com/office/drawing/2014/main" id="{325A230F-4048-4177-8809-E7964D26F588}"/>
              </a:ext>
            </a:extLst>
          </p:cNvPr>
          <p:cNvSpPr/>
          <p:nvPr/>
        </p:nvSpPr>
        <p:spPr>
          <a:xfrm>
            <a:off x="136351" y="2687321"/>
            <a:ext cx="11750849" cy="188468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30000"/>
              </a:lnSpc>
            </a:pPr>
            <a:r>
              <a:rPr lang="zh-CN" altLang="en-US" sz="2000" dirty="0">
                <a:solidFill>
                  <a:schemeClr val="tx1"/>
                </a:solidFill>
                <a:latin typeface="微软雅黑" panose="020B0503020204020204" pitchFamily="34" charset="-122"/>
                <a:ea typeface="微软雅黑" panose="020B0503020204020204" pitchFamily="34" charset="-122"/>
              </a:rPr>
              <a:t>在例</a:t>
            </a:r>
            <a:r>
              <a:rPr lang="en-US" altLang="zh-CN" sz="2000" dirty="0">
                <a:solidFill>
                  <a:schemeClr val="tx1"/>
                </a:solidFill>
                <a:latin typeface="微软雅黑" panose="020B0503020204020204" pitchFamily="34" charset="-122"/>
                <a:ea typeface="微软雅黑" panose="020B0503020204020204" pitchFamily="34" charset="-122"/>
              </a:rPr>
              <a:t>(19)</a:t>
            </a:r>
            <a:r>
              <a:rPr lang="zh-CN" altLang="en-US" sz="2000" dirty="0">
                <a:solidFill>
                  <a:schemeClr val="tx1"/>
                </a:solidFill>
                <a:latin typeface="微软雅黑" panose="020B0503020204020204" pitchFamily="34" charset="-122"/>
                <a:ea typeface="微软雅黑" panose="020B0503020204020204" pitchFamily="34" charset="-122"/>
              </a:rPr>
              <a:t>中， </a:t>
            </a:r>
            <a:r>
              <a:rPr lang="en-US" altLang="zh-CN" sz="2000" dirty="0">
                <a:solidFill>
                  <a:schemeClr val="tx1"/>
                </a:solidFill>
                <a:latin typeface="微软雅黑" panose="020B0503020204020204" pitchFamily="34" charset="-122"/>
                <a:ea typeface="微软雅黑" panose="020B0503020204020204" pitchFamily="34" charset="-122"/>
              </a:rPr>
              <a:t>need</a:t>
            </a:r>
            <a:r>
              <a:rPr lang="zh-CN" altLang="en-US" sz="2000" dirty="0">
                <a:solidFill>
                  <a:schemeClr val="tx1"/>
                </a:solidFill>
                <a:latin typeface="微软雅黑" panose="020B0503020204020204" pitchFamily="34" charset="-122"/>
                <a:ea typeface="微软雅黑" panose="020B0503020204020204" pitchFamily="34" charset="-122"/>
              </a:rPr>
              <a:t>作为情态动词时，主要用于否定句，后面的动词不带</a:t>
            </a:r>
            <a:r>
              <a:rPr lang="en-US" altLang="zh-CN" sz="2000" dirty="0">
                <a:solidFill>
                  <a:schemeClr val="tx1"/>
                </a:solidFill>
                <a:latin typeface="微软雅黑" panose="020B0503020204020204" pitchFamily="34" charset="-122"/>
                <a:ea typeface="微软雅黑" panose="020B0503020204020204" pitchFamily="34" charset="-122"/>
              </a:rPr>
              <a:t>to</a:t>
            </a:r>
            <a:r>
              <a:rPr lang="zh-CN" altLang="en-US" sz="2000" dirty="0">
                <a:solidFill>
                  <a:schemeClr val="tx1"/>
                </a:solidFill>
                <a:latin typeface="微软雅黑" panose="020B0503020204020204" pitchFamily="34" charset="-122"/>
                <a:ea typeface="微软雅黑" panose="020B0503020204020204" pitchFamily="34" charset="-122"/>
              </a:rPr>
              <a:t>， </a:t>
            </a:r>
            <a:r>
              <a:rPr lang="en-US" altLang="zh-CN" sz="2000" dirty="0">
                <a:solidFill>
                  <a:schemeClr val="tx1"/>
                </a:solidFill>
                <a:latin typeface="微软雅黑" panose="020B0503020204020204" pitchFamily="34" charset="-122"/>
                <a:ea typeface="微软雅黑" panose="020B0503020204020204" pitchFamily="34" charset="-122"/>
              </a:rPr>
              <a:t>needn’t</a:t>
            </a:r>
          </a:p>
          <a:p>
            <a:pPr algn="ctr">
              <a:lnSpc>
                <a:spcPct val="130000"/>
              </a:lnSpc>
            </a:pPr>
            <a:r>
              <a:rPr lang="en-US" altLang="zh-CN" sz="2000" dirty="0">
                <a:solidFill>
                  <a:schemeClr val="tx1"/>
                </a:solidFill>
                <a:latin typeface="微软雅黑" panose="020B0503020204020204" pitchFamily="34" charset="-122"/>
                <a:ea typeface="微软雅黑" panose="020B0503020204020204" pitchFamily="34" charset="-122"/>
              </a:rPr>
              <a:t>worry</a:t>
            </a:r>
            <a:r>
              <a:rPr lang="zh-CN" altLang="en-US" sz="2000" dirty="0">
                <a:solidFill>
                  <a:schemeClr val="tx1"/>
                </a:solidFill>
                <a:latin typeface="微软雅黑" panose="020B0503020204020204" pitchFamily="34" charset="-122"/>
                <a:ea typeface="微软雅黑" panose="020B0503020204020204" pitchFamily="34" charset="-122"/>
              </a:rPr>
              <a:t>作</a:t>
            </a:r>
            <a:r>
              <a:rPr lang="en-US" altLang="zh-CN" sz="2000" dirty="0">
                <a:solidFill>
                  <a:schemeClr val="tx1"/>
                </a:solidFill>
                <a:latin typeface="微软雅黑" panose="020B0503020204020204" pitchFamily="34" charset="-122"/>
                <a:ea typeface="微软雅黑" panose="020B0503020204020204" pitchFamily="34" charset="-122"/>
              </a:rPr>
              <a:t>we</a:t>
            </a:r>
            <a:r>
              <a:rPr lang="zh-CN" altLang="en-US" sz="2000" dirty="0">
                <a:solidFill>
                  <a:schemeClr val="tx1"/>
                </a:solidFill>
                <a:latin typeface="微软雅黑" panose="020B0503020204020204" pitchFamily="34" charset="-122"/>
                <a:ea typeface="微软雅黑" panose="020B0503020204020204" pitchFamily="34" charset="-122"/>
              </a:rPr>
              <a:t>的谓语。 </a:t>
            </a:r>
            <a:r>
              <a:rPr lang="en-US" altLang="zh-CN" sz="2000" dirty="0">
                <a:solidFill>
                  <a:schemeClr val="tx1"/>
                </a:solidFill>
                <a:latin typeface="微软雅黑" panose="020B0503020204020204" pitchFamily="34" charset="-122"/>
                <a:ea typeface="微软雅黑" panose="020B0503020204020204" pitchFamily="34" charset="-122"/>
              </a:rPr>
              <a:t>need</a:t>
            </a:r>
            <a:r>
              <a:rPr lang="zh-CN" altLang="en-US" sz="2000" dirty="0">
                <a:solidFill>
                  <a:schemeClr val="tx1"/>
                </a:solidFill>
                <a:latin typeface="微软雅黑" panose="020B0503020204020204" pitchFamily="34" charset="-122"/>
                <a:ea typeface="微软雅黑" panose="020B0503020204020204" pitchFamily="34" charset="-122"/>
              </a:rPr>
              <a:t>作为实意动词时，可用于肯定句、否定句和疑问句， </a:t>
            </a:r>
            <a:r>
              <a:rPr lang="en-US" altLang="zh-CN" sz="2000" dirty="0">
                <a:solidFill>
                  <a:schemeClr val="tx1"/>
                </a:solidFill>
                <a:latin typeface="微软雅黑" panose="020B0503020204020204" pitchFamily="34" charset="-122"/>
                <a:ea typeface="微软雅黑" panose="020B0503020204020204" pitchFamily="34" charset="-122"/>
              </a:rPr>
              <a:t>don’t need to</a:t>
            </a:r>
          </a:p>
          <a:p>
            <a:pPr algn="ctr">
              <a:lnSpc>
                <a:spcPct val="130000"/>
              </a:lnSpc>
            </a:pPr>
            <a:r>
              <a:rPr lang="en-US" altLang="zh-CN" sz="2000" dirty="0">
                <a:solidFill>
                  <a:schemeClr val="tx1"/>
                </a:solidFill>
                <a:latin typeface="微软雅黑" panose="020B0503020204020204" pitchFamily="34" charset="-122"/>
                <a:ea typeface="微软雅黑" panose="020B0503020204020204" pitchFamily="34" charset="-122"/>
              </a:rPr>
              <a:t>worry </a:t>
            </a:r>
            <a:r>
              <a:rPr lang="zh-CN" altLang="en-US" sz="2000" dirty="0">
                <a:solidFill>
                  <a:schemeClr val="tx1"/>
                </a:solidFill>
                <a:latin typeface="微软雅黑" panose="020B0503020204020204" pitchFamily="34" charset="-122"/>
                <a:ea typeface="微软雅黑" panose="020B0503020204020204" pitchFamily="34" charset="-122"/>
              </a:rPr>
              <a:t>中的</a:t>
            </a:r>
            <a:r>
              <a:rPr lang="en-US" altLang="zh-CN" sz="2000" dirty="0">
                <a:solidFill>
                  <a:schemeClr val="tx1"/>
                </a:solidFill>
                <a:latin typeface="微软雅黑" panose="020B0503020204020204" pitchFamily="34" charset="-122"/>
                <a:ea typeface="微软雅黑" panose="020B0503020204020204" pitchFamily="34" charset="-122"/>
              </a:rPr>
              <a:t>to worry</a:t>
            </a:r>
            <a:r>
              <a:rPr lang="zh-CN" altLang="en-US" sz="2000" dirty="0">
                <a:solidFill>
                  <a:schemeClr val="tx1"/>
                </a:solidFill>
                <a:latin typeface="微软雅黑" panose="020B0503020204020204" pitchFamily="34" charset="-122"/>
                <a:ea typeface="微软雅黑" panose="020B0503020204020204" pitchFamily="34" charset="-122"/>
              </a:rPr>
              <a:t>作</a:t>
            </a:r>
            <a:r>
              <a:rPr lang="en-US" altLang="zh-CN" sz="2000" dirty="0">
                <a:solidFill>
                  <a:schemeClr val="tx1"/>
                </a:solidFill>
                <a:latin typeface="微软雅黑" panose="020B0503020204020204" pitchFamily="34" charset="-122"/>
                <a:ea typeface="微软雅黑" panose="020B0503020204020204" pitchFamily="34" charset="-122"/>
              </a:rPr>
              <a:t>don’t need</a:t>
            </a:r>
            <a:r>
              <a:rPr lang="zh-CN" altLang="en-US" sz="2000" dirty="0">
                <a:solidFill>
                  <a:schemeClr val="tx1"/>
                </a:solidFill>
                <a:latin typeface="微软雅黑" panose="020B0503020204020204" pitchFamily="34" charset="-122"/>
                <a:ea typeface="微软雅黑" panose="020B0503020204020204" pitchFamily="34" charset="-122"/>
              </a:rPr>
              <a:t>的宾语。例</a:t>
            </a:r>
            <a:r>
              <a:rPr lang="en-US" altLang="zh-CN" sz="2000" dirty="0">
                <a:solidFill>
                  <a:schemeClr val="tx1"/>
                </a:solidFill>
                <a:latin typeface="微软雅黑" panose="020B0503020204020204" pitchFamily="34" charset="-122"/>
                <a:ea typeface="微软雅黑" panose="020B0503020204020204" pitchFamily="34" charset="-122"/>
              </a:rPr>
              <a:t>(20)</a:t>
            </a:r>
            <a:r>
              <a:rPr lang="zh-CN" altLang="en-US" sz="2000" dirty="0">
                <a:solidFill>
                  <a:schemeClr val="tx1"/>
                </a:solidFill>
                <a:latin typeface="微软雅黑" panose="020B0503020204020204" pitchFamily="34" charset="-122"/>
                <a:ea typeface="微软雅黑" panose="020B0503020204020204" pitchFamily="34" charset="-122"/>
              </a:rPr>
              <a:t>的错误在于混淆了 </a:t>
            </a:r>
            <a:r>
              <a:rPr lang="en-US" altLang="zh-CN" sz="2000" dirty="0">
                <a:solidFill>
                  <a:schemeClr val="tx1"/>
                </a:solidFill>
                <a:latin typeface="微软雅黑" panose="020B0503020204020204" pitchFamily="34" charset="-122"/>
                <a:ea typeface="微软雅黑" panose="020B0503020204020204" pitchFamily="34" charset="-122"/>
              </a:rPr>
              <a:t>too</a:t>
            </a:r>
            <a:r>
              <a:rPr lang="zh-CN" altLang="en-US" sz="2000" dirty="0">
                <a:solidFill>
                  <a:schemeClr val="tx1"/>
                </a:solidFill>
                <a:latin typeface="微软雅黑" panose="020B0503020204020204" pitchFamily="34" charset="-122"/>
                <a:ea typeface="微软雅黑" panose="020B0503020204020204" pitchFamily="34" charset="-122"/>
              </a:rPr>
              <a:t>和</a:t>
            </a:r>
            <a:r>
              <a:rPr lang="en-US" altLang="zh-CN" sz="2000" dirty="0">
                <a:solidFill>
                  <a:schemeClr val="tx1"/>
                </a:solidFill>
                <a:latin typeface="微软雅黑" panose="020B0503020204020204" pitchFamily="34" charset="-122"/>
                <a:ea typeface="微软雅黑" panose="020B0503020204020204" pitchFamily="34" charset="-122"/>
              </a:rPr>
              <a:t>either</a:t>
            </a:r>
            <a:r>
              <a:rPr lang="zh-CN" altLang="en-US" sz="2000" dirty="0">
                <a:solidFill>
                  <a:schemeClr val="tx1"/>
                </a:solidFill>
                <a:latin typeface="微软雅黑" panose="020B0503020204020204" pitchFamily="34" charset="-122"/>
                <a:ea typeface="微软雅黑" panose="020B0503020204020204" pitchFamily="34" charset="-122"/>
              </a:rPr>
              <a:t>的区别，这两</a:t>
            </a:r>
          </a:p>
          <a:p>
            <a:pPr algn="ctr">
              <a:lnSpc>
                <a:spcPct val="130000"/>
              </a:lnSpc>
            </a:pPr>
            <a:r>
              <a:rPr lang="zh-CN" altLang="en-US" sz="2000" dirty="0">
                <a:solidFill>
                  <a:schemeClr val="tx1"/>
                </a:solidFill>
                <a:latin typeface="微软雅黑" panose="020B0503020204020204" pitchFamily="34" charset="-122"/>
                <a:ea typeface="微软雅黑" panose="020B0503020204020204" pitchFamily="34" charset="-122"/>
              </a:rPr>
              <a:t>个词都表示“也”的意思，但是在英语中 </a:t>
            </a:r>
            <a:r>
              <a:rPr lang="en-US" altLang="zh-CN" sz="2000" dirty="0">
                <a:solidFill>
                  <a:schemeClr val="tx1"/>
                </a:solidFill>
                <a:latin typeface="微软雅黑" panose="020B0503020204020204" pitchFamily="34" charset="-122"/>
                <a:ea typeface="微软雅黑" panose="020B0503020204020204" pitchFamily="34" charset="-122"/>
              </a:rPr>
              <a:t>too</a:t>
            </a:r>
            <a:r>
              <a:rPr lang="zh-CN" altLang="en-US" sz="2000" dirty="0">
                <a:solidFill>
                  <a:schemeClr val="tx1"/>
                </a:solidFill>
                <a:latin typeface="微软雅黑" panose="020B0503020204020204" pitchFamily="34" charset="-122"/>
                <a:ea typeface="微软雅黑" panose="020B0503020204020204" pitchFamily="34" charset="-122"/>
              </a:rPr>
              <a:t>， </a:t>
            </a:r>
            <a:r>
              <a:rPr lang="en-US" altLang="zh-CN" sz="2000" dirty="0">
                <a:solidFill>
                  <a:schemeClr val="tx1"/>
                </a:solidFill>
                <a:latin typeface="微软雅黑" panose="020B0503020204020204" pitchFamily="34" charset="-122"/>
                <a:ea typeface="微软雅黑" panose="020B0503020204020204" pitchFamily="34" charset="-122"/>
              </a:rPr>
              <a:t>also</a:t>
            </a:r>
            <a:r>
              <a:rPr lang="zh-CN" altLang="en-US" sz="2000" dirty="0">
                <a:solidFill>
                  <a:schemeClr val="tx1"/>
                </a:solidFill>
                <a:latin typeface="微软雅黑" panose="020B0503020204020204" pitchFamily="34" charset="-122"/>
                <a:ea typeface="微软雅黑" panose="020B0503020204020204" pitchFamily="34" charset="-122"/>
              </a:rPr>
              <a:t>只能用于肯定句，而</a:t>
            </a:r>
            <a:r>
              <a:rPr lang="en-US" altLang="zh-CN" sz="2000" dirty="0">
                <a:solidFill>
                  <a:schemeClr val="tx1"/>
                </a:solidFill>
                <a:latin typeface="微软雅黑" panose="020B0503020204020204" pitchFamily="34" charset="-122"/>
                <a:ea typeface="微软雅黑" panose="020B0503020204020204" pitchFamily="34" charset="-122"/>
              </a:rPr>
              <a:t>either</a:t>
            </a:r>
            <a:r>
              <a:rPr lang="zh-CN" altLang="en-US" sz="2000" dirty="0">
                <a:solidFill>
                  <a:schemeClr val="tx1"/>
                </a:solidFill>
                <a:latin typeface="微软雅黑" panose="020B0503020204020204" pitchFamily="34" charset="-122"/>
                <a:ea typeface="微软雅黑" panose="020B0503020204020204" pitchFamily="34" charset="-122"/>
              </a:rPr>
              <a:t>只能用于否定句。</a:t>
            </a:r>
          </a:p>
          <a:p>
            <a:pPr algn="ctr">
              <a:lnSpc>
                <a:spcPct val="130000"/>
              </a:lnSpc>
            </a:pPr>
            <a:endParaRPr lang="zh-CN" altLang="en-US" sz="12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853253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1">
                                            <p:txEl>
                                              <p:pRg st="7" end="7"/>
                                            </p:txEl>
                                          </p:spTgt>
                                        </p:tgtEl>
                                        <p:attrNameLst>
                                          <p:attrName>style.visibility</p:attrName>
                                        </p:attrNameLst>
                                      </p:cBhvr>
                                      <p:to>
                                        <p:strVal val="visible"/>
                                      </p:to>
                                    </p:set>
                                    <p:animEffect transition="in" filter="fade">
                                      <p:cBhvr>
                                        <p:cTn id="13" dur="1000"/>
                                        <p:tgtEl>
                                          <p:spTgt spid="51">
                                            <p:txEl>
                                              <p:pRg st="7" end="7"/>
                                            </p:txEl>
                                          </p:spTgt>
                                        </p:tgtEl>
                                      </p:cBhvr>
                                    </p:animEffect>
                                    <p:anim calcmode="lin" valueType="num">
                                      <p:cBhvr>
                                        <p:cTn id="14" dur="1000" fill="hold"/>
                                        <p:tgtEl>
                                          <p:spTgt spid="51">
                                            <p:txEl>
                                              <p:pRg st="7" end="7"/>
                                            </p:txEl>
                                          </p:spTgt>
                                        </p:tgtEl>
                                        <p:attrNameLst>
                                          <p:attrName>ppt_x</p:attrName>
                                        </p:attrNameLst>
                                      </p:cBhvr>
                                      <p:tavLst>
                                        <p:tav tm="0">
                                          <p:val>
                                            <p:strVal val="#ppt_x"/>
                                          </p:val>
                                        </p:tav>
                                        <p:tav tm="100000">
                                          <p:val>
                                            <p:strVal val="#ppt_x"/>
                                          </p:val>
                                        </p:tav>
                                      </p:tavLst>
                                    </p:anim>
                                    <p:anim calcmode="lin" valueType="num">
                                      <p:cBhvr>
                                        <p:cTn id="15" dur="1000" fill="hold"/>
                                        <p:tgtEl>
                                          <p:spTgt spid="51">
                                            <p:txEl>
                                              <p:pRg st="7" end="7"/>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1">
                                            <p:txEl>
                                              <p:pRg st="8" end="8"/>
                                            </p:txEl>
                                          </p:spTgt>
                                        </p:tgtEl>
                                        <p:attrNameLst>
                                          <p:attrName>style.visibility</p:attrName>
                                        </p:attrNameLst>
                                      </p:cBhvr>
                                      <p:to>
                                        <p:strVal val="visible"/>
                                      </p:to>
                                    </p:set>
                                    <p:animEffect transition="in" filter="fade">
                                      <p:cBhvr>
                                        <p:cTn id="18" dur="1000"/>
                                        <p:tgtEl>
                                          <p:spTgt spid="51">
                                            <p:txEl>
                                              <p:pRg st="8" end="8"/>
                                            </p:txEl>
                                          </p:spTgt>
                                        </p:tgtEl>
                                      </p:cBhvr>
                                    </p:animEffect>
                                    <p:anim calcmode="lin" valueType="num">
                                      <p:cBhvr>
                                        <p:cTn id="19" dur="1000" fill="hold"/>
                                        <p:tgtEl>
                                          <p:spTgt spid="51">
                                            <p:txEl>
                                              <p:pRg st="8" end="8"/>
                                            </p:txEl>
                                          </p:spTgt>
                                        </p:tgtEl>
                                        <p:attrNameLst>
                                          <p:attrName>ppt_x</p:attrName>
                                        </p:attrNameLst>
                                      </p:cBhvr>
                                      <p:tavLst>
                                        <p:tav tm="0">
                                          <p:val>
                                            <p:strVal val="#ppt_x"/>
                                          </p:val>
                                        </p:tav>
                                        <p:tav tm="100000">
                                          <p:val>
                                            <p:strVal val="#ppt_x"/>
                                          </p:val>
                                        </p:tav>
                                      </p:tavLst>
                                    </p:anim>
                                    <p:anim calcmode="lin" valueType="num">
                                      <p:cBhvr>
                                        <p:cTn id="20" dur="1000" fill="hold"/>
                                        <p:tgtEl>
                                          <p:spTgt spid="51">
                                            <p:txEl>
                                              <p:pRg st="8" end="8"/>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1">
                                            <p:txEl>
                                              <p:pRg st="9" end="9"/>
                                            </p:txEl>
                                          </p:spTgt>
                                        </p:tgtEl>
                                        <p:attrNameLst>
                                          <p:attrName>style.visibility</p:attrName>
                                        </p:attrNameLst>
                                      </p:cBhvr>
                                      <p:to>
                                        <p:strVal val="visible"/>
                                      </p:to>
                                    </p:set>
                                    <p:animEffect transition="in" filter="fade">
                                      <p:cBhvr>
                                        <p:cTn id="23" dur="1000"/>
                                        <p:tgtEl>
                                          <p:spTgt spid="51">
                                            <p:txEl>
                                              <p:pRg st="9" end="9"/>
                                            </p:txEl>
                                          </p:spTgt>
                                        </p:tgtEl>
                                      </p:cBhvr>
                                    </p:animEffect>
                                    <p:anim calcmode="lin" valueType="num">
                                      <p:cBhvr>
                                        <p:cTn id="24" dur="1000" fill="hold"/>
                                        <p:tgtEl>
                                          <p:spTgt spid="51">
                                            <p:txEl>
                                              <p:pRg st="9" end="9"/>
                                            </p:txEl>
                                          </p:spTgt>
                                        </p:tgtEl>
                                        <p:attrNameLst>
                                          <p:attrName>ppt_x</p:attrName>
                                        </p:attrNameLst>
                                      </p:cBhvr>
                                      <p:tavLst>
                                        <p:tav tm="0">
                                          <p:val>
                                            <p:strVal val="#ppt_x"/>
                                          </p:val>
                                        </p:tav>
                                        <p:tav tm="100000">
                                          <p:val>
                                            <p:strVal val="#ppt_x"/>
                                          </p:val>
                                        </p:tav>
                                      </p:tavLst>
                                    </p:anim>
                                    <p:anim calcmode="lin" valueType="num">
                                      <p:cBhvr>
                                        <p:cTn id="25" dur="1000" fill="hold"/>
                                        <p:tgtEl>
                                          <p:spTgt spid="51">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304800" y="1916763"/>
            <a:ext cx="14331489" cy="325863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en-US" altLang="zh-CN" sz="2200" dirty="0">
                <a:solidFill>
                  <a:schemeClr val="tx1"/>
                </a:solidFill>
                <a:latin typeface="Times New Roman" panose="02020603050405020304" pitchFamily="18" charset="0"/>
                <a:ea typeface="+mn-ea"/>
                <a:cs typeface="+mn-cs"/>
                <a:sym typeface="+mn-lt"/>
              </a:rPr>
              <a:t>4</a:t>
            </a:r>
            <a:r>
              <a:rPr lang="zh-CN" altLang="en-US" sz="2200" dirty="0">
                <a:solidFill>
                  <a:schemeClr val="tx1"/>
                </a:solidFill>
                <a:latin typeface="Times New Roman" panose="02020603050405020304" pitchFamily="18" charset="0"/>
                <a:ea typeface="+mn-ea"/>
                <a:cs typeface="+mn-cs"/>
                <a:sym typeface="+mn-lt"/>
              </a:rPr>
              <a:t>）含有</a:t>
            </a:r>
            <a:r>
              <a:rPr lang="en-US" altLang="zh-CN" sz="2200" dirty="0">
                <a:solidFill>
                  <a:schemeClr val="tx1"/>
                </a:solidFill>
                <a:latin typeface="Times New Roman" panose="02020603050405020304" pitchFamily="18" charset="0"/>
                <a:ea typeface="+mn-ea"/>
                <a:cs typeface="+mn-cs"/>
                <a:sym typeface="+mn-lt"/>
              </a:rPr>
              <a:t>it</a:t>
            </a:r>
            <a:r>
              <a:rPr lang="zh-CN" altLang="en-US" sz="2200" dirty="0">
                <a:solidFill>
                  <a:schemeClr val="tx1"/>
                </a:solidFill>
                <a:latin typeface="Times New Roman" panose="02020603050405020304" pitchFamily="18" charset="0"/>
                <a:ea typeface="+mn-ea"/>
                <a:cs typeface="+mn-cs"/>
                <a:sym typeface="+mn-lt"/>
              </a:rPr>
              <a:t>结构的常见错误，例如：</a:t>
            </a:r>
          </a:p>
          <a:p>
            <a:pPr>
              <a:lnSpc>
                <a:spcPct val="150000"/>
              </a:lnSpc>
            </a:pPr>
            <a:r>
              <a:rPr lang="en-US" altLang="zh-CN" sz="2200" i="1" dirty="0">
                <a:solidFill>
                  <a:schemeClr val="tx1"/>
                </a:solidFill>
                <a:latin typeface="Times New Roman" panose="02020603050405020304" pitchFamily="18" charset="0"/>
                <a:ea typeface="+mn-ea"/>
                <a:cs typeface="+mn-cs"/>
                <a:sym typeface="+mn-lt"/>
              </a:rPr>
              <a:t>(23) As is known to all of us that science and technology play an important role in the</a:t>
            </a:r>
          </a:p>
          <a:p>
            <a:pPr>
              <a:lnSpc>
                <a:spcPct val="150000"/>
              </a:lnSpc>
            </a:pPr>
            <a:r>
              <a:rPr lang="en-US" altLang="zh-CN" sz="2200" i="1" dirty="0">
                <a:solidFill>
                  <a:schemeClr val="tx1"/>
                </a:solidFill>
                <a:latin typeface="Times New Roman" panose="02020603050405020304" pitchFamily="18" charset="0"/>
                <a:ea typeface="+mn-ea"/>
                <a:cs typeface="+mn-cs"/>
                <a:sym typeface="+mn-lt"/>
              </a:rPr>
              <a:t>development of society. (×)</a:t>
            </a:r>
          </a:p>
          <a:p>
            <a:pPr>
              <a:lnSpc>
                <a:spcPct val="150000"/>
              </a:lnSpc>
            </a:pPr>
            <a:r>
              <a:rPr lang="en-US" altLang="zh-CN" sz="2200" i="1" dirty="0">
                <a:solidFill>
                  <a:schemeClr val="tx1"/>
                </a:solidFill>
                <a:latin typeface="Times New Roman" panose="02020603050405020304" pitchFamily="18" charset="0"/>
                <a:ea typeface="+mn-ea"/>
                <a:cs typeface="+mn-cs"/>
                <a:sym typeface="+mn-lt"/>
              </a:rPr>
              <a:t>(24) It is known to us, practice makes perfect. (×)</a:t>
            </a:r>
          </a:p>
          <a:p>
            <a:pPr>
              <a:lnSpc>
                <a:spcPct val="150000"/>
              </a:lnSpc>
            </a:pPr>
            <a:endParaRPr lang="en-US" altLang="zh-CN" sz="2200" dirty="0">
              <a:solidFill>
                <a:schemeClr val="tx1"/>
              </a:solidFill>
              <a:latin typeface="Times New Roman" panose="02020603050405020304" pitchFamily="18" charset="0"/>
              <a:ea typeface="+mn-ea"/>
              <a:cs typeface="+mn-cs"/>
              <a:sym typeface="+mn-lt"/>
            </a:endParaRPr>
          </a:p>
          <a:p>
            <a:pPr>
              <a:lnSpc>
                <a:spcPct val="150000"/>
              </a:lnSpc>
            </a:pPr>
            <a:endParaRPr lang="en-US" altLang="zh-CN" sz="2200" dirty="0">
              <a:solidFill>
                <a:schemeClr val="tx1"/>
              </a:solidFill>
              <a:latin typeface="Times New Roman" panose="02020603050405020304" pitchFamily="18" charset="0"/>
              <a:ea typeface="+mn-ea"/>
              <a:cs typeface="+mn-cs"/>
              <a:sym typeface="+mn-lt"/>
            </a:endParaRPr>
          </a:p>
          <a:p>
            <a:pPr>
              <a:lnSpc>
                <a:spcPct val="150000"/>
              </a:lnSpc>
            </a:pPr>
            <a:endParaRPr lang="en-US" altLang="zh-CN" sz="2200" dirty="0">
              <a:solidFill>
                <a:schemeClr val="tx1"/>
              </a:solidFill>
              <a:latin typeface="Times New Roman" panose="02020603050405020304" pitchFamily="18" charset="0"/>
              <a:ea typeface="+mn-ea"/>
              <a:cs typeface="+mn-cs"/>
              <a:sym typeface="+mn-lt"/>
            </a:endParaRPr>
          </a:p>
          <a:p>
            <a:pPr>
              <a:lnSpc>
                <a:spcPct val="150000"/>
              </a:lnSpc>
            </a:pPr>
            <a:r>
              <a:rPr lang="zh-CN" altLang="en-US" sz="2200" dirty="0">
                <a:solidFill>
                  <a:schemeClr val="tx1"/>
                </a:solidFill>
                <a:latin typeface="Times New Roman" panose="02020603050405020304" pitchFamily="18" charset="0"/>
                <a:ea typeface="+mn-ea"/>
                <a:cs typeface="+mn-cs"/>
                <a:sym typeface="+mn-lt"/>
              </a:rPr>
              <a:t>正确表达：</a:t>
            </a:r>
          </a:p>
          <a:p>
            <a:pPr>
              <a:lnSpc>
                <a:spcPct val="150000"/>
              </a:lnSpc>
            </a:pPr>
            <a:r>
              <a:rPr lang="en-US" altLang="zh-CN" sz="2200" dirty="0">
                <a:solidFill>
                  <a:srgbClr val="C00000"/>
                </a:solidFill>
                <a:latin typeface="Times New Roman" panose="02020603050405020304" pitchFamily="18" charset="0"/>
                <a:ea typeface="+mn-ea"/>
                <a:cs typeface="+mn-cs"/>
                <a:sym typeface="+mn-lt"/>
              </a:rPr>
              <a:t>(25) It is known to all of us that science and technology play an important role in the</a:t>
            </a:r>
          </a:p>
          <a:p>
            <a:pPr>
              <a:lnSpc>
                <a:spcPct val="150000"/>
              </a:lnSpc>
            </a:pPr>
            <a:r>
              <a:rPr lang="en-US" altLang="zh-CN" sz="2200" dirty="0">
                <a:solidFill>
                  <a:srgbClr val="C00000"/>
                </a:solidFill>
                <a:latin typeface="Times New Roman" panose="02020603050405020304" pitchFamily="18" charset="0"/>
                <a:ea typeface="+mn-ea"/>
                <a:cs typeface="+mn-cs"/>
                <a:sym typeface="+mn-lt"/>
              </a:rPr>
              <a:t>development of society. (</a:t>
            </a:r>
            <a:r>
              <a:rPr lang="zh-CN" altLang="en-US" sz="2200" dirty="0">
                <a:solidFill>
                  <a:srgbClr val="C00000"/>
                </a:solidFill>
                <a:latin typeface="Times New Roman" panose="02020603050405020304" pitchFamily="18" charset="0"/>
                <a:ea typeface="+mn-ea"/>
                <a:cs typeface="+mn-cs"/>
                <a:sym typeface="+mn-lt"/>
              </a:rPr>
              <a:t>或</a:t>
            </a:r>
            <a:r>
              <a:rPr lang="en-US" altLang="zh-CN" sz="2200" dirty="0">
                <a:solidFill>
                  <a:srgbClr val="C00000"/>
                </a:solidFill>
                <a:latin typeface="Times New Roman" panose="02020603050405020304" pitchFamily="18" charset="0"/>
                <a:ea typeface="+mn-ea"/>
                <a:cs typeface="+mn-cs"/>
                <a:sym typeface="+mn-lt"/>
              </a:rPr>
              <a:t>As is known to all of us, </a:t>
            </a:r>
            <a:r>
              <a:rPr lang="en-US" altLang="zh-CN" sz="2200" dirty="0" smtClean="0">
                <a:solidFill>
                  <a:srgbClr val="C00000"/>
                </a:solidFill>
                <a:latin typeface="Times New Roman" panose="02020603050405020304" pitchFamily="18" charset="0"/>
                <a:ea typeface="+mn-ea"/>
                <a:cs typeface="+mn-cs"/>
                <a:sym typeface="+mn-lt"/>
              </a:rPr>
              <a:t>science...) </a:t>
            </a:r>
            <a:r>
              <a:rPr lang="en-US" altLang="zh-CN" sz="2200" dirty="0">
                <a:solidFill>
                  <a:srgbClr val="C00000"/>
                </a:solidFill>
                <a:latin typeface="Times New Roman" panose="02020603050405020304" pitchFamily="18" charset="0"/>
                <a:ea typeface="+mn-ea"/>
                <a:cs typeface="+mn-cs"/>
                <a:sym typeface="+mn-lt"/>
              </a:rPr>
              <a:t>(√)</a:t>
            </a:r>
          </a:p>
          <a:p>
            <a:pPr>
              <a:lnSpc>
                <a:spcPct val="150000"/>
              </a:lnSpc>
            </a:pPr>
            <a:r>
              <a:rPr lang="en-US" altLang="zh-CN" sz="2200" dirty="0">
                <a:solidFill>
                  <a:srgbClr val="C00000"/>
                </a:solidFill>
                <a:latin typeface="Times New Roman" panose="02020603050405020304" pitchFamily="18" charset="0"/>
                <a:ea typeface="+mn-ea"/>
                <a:cs typeface="+mn-cs"/>
                <a:sym typeface="+mn-lt"/>
              </a:rPr>
              <a:t>(26) It is known to us that practice makes perfect. (</a:t>
            </a:r>
            <a:r>
              <a:rPr lang="zh-CN" altLang="en-US" sz="2200" dirty="0">
                <a:solidFill>
                  <a:srgbClr val="C00000"/>
                </a:solidFill>
                <a:latin typeface="Times New Roman" panose="02020603050405020304" pitchFamily="18" charset="0"/>
                <a:ea typeface="+mn-ea"/>
                <a:cs typeface="+mn-cs"/>
                <a:sym typeface="+mn-lt"/>
              </a:rPr>
              <a:t>或 </a:t>
            </a:r>
            <a:r>
              <a:rPr lang="en-US" altLang="zh-CN" sz="2200" dirty="0">
                <a:solidFill>
                  <a:srgbClr val="C00000"/>
                </a:solidFill>
                <a:latin typeface="Times New Roman" panose="02020603050405020304" pitchFamily="18" charset="0"/>
                <a:ea typeface="+mn-ea"/>
                <a:cs typeface="+mn-cs"/>
                <a:sym typeface="+mn-lt"/>
              </a:rPr>
              <a:t>As is known to us, </a:t>
            </a:r>
            <a:r>
              <a:rPr lang="en-US" altLang="zh-CN" sz="2200" dirty="0" smtClean="0">
                <a:solidFill>
                  <a:srgbClr val="C00000"/>
                </a:solidFill>
                <a:latin typeface="Times New Roman" panose="02020603050405020304" pitchFamily="18" charset="0"/>
                <a:ea typeface="+mn-ea"/>
                <a:cs typeface="+mn-cs"/>
                <a:sym typeface="+mn-lt"/>
              </a:rPr>
              <a:t>practice...) </a:t>
            </a:r>
            <a:r>
              <a:rPr lang="en-US" altLang="zh-CN" sz="2200" dirty="0">
                <a:solidFill>
                  <a:srgbClr val="C00000"/>
                </a:solidFill>
                <a:latin typeface="Times New Roman" panose="02020603050405020304" pitchFamily="18" charset="0"/>
                <a:ea typeface="+mn-ea"/>
                <a:cs typeface="+mn-cs"/>
                <a:sym typeface="+mn-lt"/>
              </a:rPr>
              <a:t>(√)</a:t>
            </a:r>
          </a:p>
        </p:txBody>
      </p:sp>
      <p:sp>
        <p:nvSpPr>
          <p:cNvPr id="32" name="文本框 5"/>
          <p:cNvSpPr txBox="1">
            <a:spLocks noChangeArrowheads="1"/>
          </p:cNvSpPr>
          <p:nvPr/>
        </p:nvSpPr>
        <p:spPr bwMode="auto">
          <a:xfrm>
            <a:off x="304800" y="35517"/>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造句的常见错误</a:t>
            </a:r>
          </a:p>
        </p:txBody>
      </p:sp>
      <p:sp>
        <p:nvSpPr>
          <p:cNvPr id="33" name="文本框 6"/>
          <p:cNvSpPr txBox="1">
            <a:spLocks noChangeArrowheads="1"/>
          </p:cNvSpPr>
          <p:nvPr/>
        </p:nvSpPr>
        <p:spPr bwMode="auto">
          <a:xfrm>
            <a:off x="4057164" y="97072"/>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Common Mistakes in Writing </a:t>
            </a:r>
            <a:r>
              <a:rPr lang="en-US" altLang="zh-CN" sz="2400" dirty="0" smtClean="0">
                <a:solidFill>
                  <a:srgbClr val="00749F"/>
                </a:solidFill>
                <a:latin typeface="Times New Roman" panose="02020603050405020304" pitchFamily="18" charset="0"/>
                <a:cs typeface="+mn-ea"/>
                <a:sym typeface="+mn-lt"/>
              </a:rPr>
              <a:t>Sentences</a:t>
            </a:r>
            <a:endParaRPr lang="en-US" altLang="zh-CN" sz="2400" dirty="0">
              <a:solidFill>
                <a:srgbClr val="00749F"/>
              </a:solidFill>
              <a:latin typeface="Times New Roman" panose="02020603050405020304" pitchFamily="18" charset="0"/>
              <a:cs typeface="+mn-ea"/>
              <a:sym typeface="+mn-lt"/>
            </a:endParaRPr>
          </a:p>
        </p:txBody>
      </p:sp>
      <p:sp>
        <p:nvSpPr>
          <p:cNvPr id="2" name="矩形 1">
            <a:extLst>
              <a:ext uri="{FF2B5EF4-FFF2-40B4-BE49-F238E27FC236}">
                <a16:creationId xmlns:a16="http://schemas.microsoft.com/office/drawing/2014/main" id="{325A230F-4048-4177-8809-E7964D26F588}"/>
              </a:ext>
            </a:extLst>
          </p:cNvPr>
          <p:cNvSpPr/>
          <p:nvPr/>
        </p:nvSpPr>
        <p:spPr>
          <a:xfrm>
            <a:off x="319231" y="2772093"/>
            <a:ext cx="11567969" cy="154797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30000"/>
              </a:lnSpc>
            </a:pPr>
            <a:r>
              <a:rPr lang="en-US" altLang="zh-CN" sz="2000" dirty="0">
                <a:solidFill>
                  <a:schemeClr val="tx1"/>
                </a:solidFill>
                <a:latin typeface="微软雅黑" panose="020B0503020204020204" pitchFamily="34" charset="-122"/>
                <a:ea typeface="微软雅黑" panose="020B0503020204020204" pitchFamily="34" charset="-122"/>
              </a:rPr>
              <a:t>It </a:t>
            </a:r>
            <a:r>
              <a:rPr lang="zh-CN" altLang="en-US" sz="2000" dirty="0">
                <a:solidFill>
                  <a:schemeClr val="tx1"/>
                </a:solidFill>
                <a:latin typeface="微软雅黑" panose="020B0503020204020204" pitchFamily="34" charset="-122"/>
                <a:ea typeface="微软雅黑" panose="020B0503020204020204" pitchFamily="34" charset="-122"/>
              </a:rPr>
              <a:t>在英语中是个相当活跃的词，在写作中我们常要使用它，也很容易犯错误。例</a:t>
            </a:r>
            <a:r>
              <a:rPr lang="en-US" altLang="zh-CN" sz="2000" dirty="0">
                <a:solidFill>
                  <a:schemeClr val="tx1"/>
                </a:solidFill>
                <a:latin typeface="微软雅黑" panose="020B0503020204020204" pitchFamily="34" charset="-122"/>
                <a:ea typeface="微软雅黑" panose="020B0503020204020204" pitchFamily="34" charset="-122"/>
              </a:rPr>
              <a:t>(23)</a:t>
            </a:r>
          </a:p>
          <a:p>
            <a:pPr algn="ctr">
              <a:lnSpc>
                <a:spcPct val="130000"/>
              </a:lnSpc>
            </a:pPr>
            <a:r>
              <a:rPr lang="zh-CN" altLang="en-US" sz="2000" dirty="0">
                <a:solidFill>
                  <a:schemeClr val="tx1"/>
                </a:solidFill>
                <a:latin typeface="微软雅黑" panose="020B0503020204020204" pitchFamily="34" charset="-122"/>
                <a:ea typeface="微软雅黑" panose="020B0503020204020204" pitchFamily="34" charset="-122"/>
              </a:rPr>
              <a:t>和例</a:t>
            </a:r>
            <a:r>
              <a:rPr lang="en-US" altLang="zh-CN" sz="2000" dirty="0">
                <a:solidFill>
                  <a:schemeClr val="tx1"/>
                </a:solidFill>
                <a:latin typeface="微软雅黑" panose="020B0503020204020204" pitchFamily="34" charset="-122"/>
                <a:ea typeface="微软雅黑" panose="020B0503020204020204" pitchFamily="34" charset="-122"/>
              </a:rPr>
              <a:t>(24)</a:t>
            </a:r>
            <a:r>
              <a:rPr lang="zh-CN" altLang="en-US" sz="2000" dirty="0">
                <a:solidFill>
                  <a:schemeClr val="tx1"/>
                </a:solidFill>
                <a:latin typeface="微软雅黑" panose="020B0503020204020204" pitchFamily="34" charset="-122"/>
                <a:ea typeface="微软雅黑" panose="020B0503020204020204" pitchFamily="34" charset="-122"/>
              </a:rPr>
              <a:t>是一种特殊的主语从句， </a:t>
            </a:r>
            <a:r>
              <a:rPr lang="en-US" altLang="zh-CN" sz="2000" dirty="0">
                <a:solidFill>
                  <a:schemeClr val="tx1"/>
                </a:solidFill>
                <a:latin typeface="微软雅黑" panose="020B0503020204020204" pitchFamily="34" charset="-122"/>
                <a:ea typeface="微软雅黑" panose="020B0503020204020204" pitchFamily="34" charset="-122"/>
              </a:rPr>
              <a:t>it</a:t>
            </a:r>
            <a:r>
              <a:rPr lang="zh-CN" altLang="en-US" sz="2000" dirty="0">
                <a:solidFill>
                  <a:schemeClr val="tx1"/>
                </a:solidFill>
                <a:latin typeface="微软雅黑" panose="020B0503020204020204" pitchFamily="34" charset="-122"/>
                <a:ea typeface="微软雅黑" panose="020B0503020204020204" pitchFamily="34" charset="-122"/>
              </a:rPr>
              <a:t>作形式主语，后面的主语从句必须由 </a:t>
            </a:r>
            <a:r>
              <a:rPr lang="en-US" altLang="zh-CN" sz="2000" dirty="0">
                <a:solidFill>
                  <a:schemeClr val="tx1"/>
                </a:solidFill>
                <a:latin typeface="微软雅黑" panose="020B0503020204020204" pitchFamily="34" charset="-122"/>
                <a:ea typeface="微软雅黑" panose="020B0503020204020204" pitchFamily="34" charset="-122"/>
              </a:rPr>
              <a:t>that</a:t>
            </a:r>
            <a:r>
              <a:rPr lang="zh-CN" altLang="en-US" sz="2000" dirty="0">
                <a:solidFill>
                  <a:schemeClr val="tx1"/>
                </a:solidFill>
                <a:latin typeface="微软雅黑" panose="020B0503020204020204" pitchFamily="34" charset="-122"/>
                <a:ea typeface="微软雅黑" panose="020B0503020204020204" pitchFamily="34" charset="-122"/>
              </a:rPr>
              <a:t>引起；而</a:t>
            </a:r>
            <a:r>
              <a:rPr lang="en-US" altLang="zh-CN" sz="2000" dirty="0">
                <a:solidFill>
                  <a:schemeClr val="tx1"/>
                </a:solidFill>
                <a:latin typeface="微软雅黑" panose="020B0503020204020204" pitchFamily="34" charset="-122"/>
                <a:ea typeface="微软雅黑" panose="020B0503020204020204" pitchFamily="34" charset="-122"/>
              </a:rPr>
              <a:t>as</a:t>
            </a:r>
          </a:p>
          <a:p>
            <a:pPr algn="ctr">
              <a:lnSpc>
                <a:spcPct val="130000"/>
              </a:lnSpc>
            </a:pPr>
            <a:r>
              <a:rPr lang="zh-CN" altLang="en-US" sz="2000" dirty="0">
                <a:solidFill>
                  <a:schemeClr val="tx1"/>
                </a:solidFill>
                <a:latin typeface="微软雅黑" panose="020B0503020204020204" pitchFamily="34" charset="-122"/>
                <a:ea typeface="微软雅黑" panose="020B0503020204020204" pitchFamily="34" charset="-122"/>
              </a:rPr>
              <a:t>不能够作形式主语。例</a:t>
            </a:r>
            <a:r>
              <a:rPr lang="en-US" altLang="zh-CN" sz="2000" dirty="0">
                <a:solidFill>
                  <a:schemeClr val="tx1"/>
                </a:solidFill>
                <a:latin typeface="微软雅黑" panose="020B0503020204020204" pitchFamily="34" charset="-122"/>
                <a:ea typeface="微软雅黑" panose="020B0503020204020204" pitchFamily="34" charset="-122"/>
              </a:rPr>
              <a:t>(24)</a:t>
            </a:r>
            <a:r>
              <a:rPr lang="zh-CN" altLang="en-US" sz="2000" dirty="0">
                <a:solidFill>
                  <a:schemeClr val="tx1"/>
                </a:solidFill>
                <a:latin typeface="微软雅黑" panose="020B0503020204020204" pitchFamily="34" charset="-122"/>
                <a:ea typeface="微软雅黑" panose="020B0503020204020204" pitchFamily="34" charset="-122"/>
              </a:rPr>
              <a:t>中，我们可以将</a:t>
            </a:r>
            <a:r>
              <a:rPr lang="en-US" altLang="zh-CN" sz="2000" dirty="0">
                <a:solidFill>
                  <a:schemeClr val="tx1"/>
                </a:solidFill>
                <a:latin typeface="微软雅黑" panose="020B0503020204020204" pitchFamily="34" charset="-122"/>
                <a:ea typeface="微软雅黑" panose="020B0503020204020204" pitchFamily="34" charset="-122"/>
              </a:rPr>
              <a:t>It</a:t>
            </a:r>
            <a:r>
              <a:rPr lang="zh-CN" altLang="en-US" sz="2000" dirty="0">
                <a:solidFill>
                  <a:schemeClr val="tx1"/>
                </a:solidFill>
                <a:latin typeface="微软雅黑" panose="020B0503020204020204" pitchFamily="34" charset="-122"/>
                <a:ea typeface="微软雅黑" panose="020B0503020204020204" pitchFamily="34" charset="-122"/>
              </a:rPr>
              <a:t>改为</a:t>
            </a:r>
            <a:r>
              <a:rPr lang="en-US" altLang="zh-CN" sz="2000" dirty="0">
                <a:solidFill>
                  <a:schemeClr val="tx1"/>
                </a:solidFill>
                <a:latin typeface="微软雅黑" panose="020B0503020204020204" pitchFamily="34" charset="-122"/>
                <a:ea typeface="微软雅黑" panose="020B0503020204020204" pitchFamily="34" charset="-122"/>
              </a:rPr>
              <a:t>as</a:t>
            </a:r>
            <a:r>
              <a:rPr lang="zh-CN" altLang="en-US" sz="2000" dirty="0">
                <a:solidFill>
                  <a:schemeClr val="tx1"/>
                </a:solidFill>
                <a:latin typeface="微软雅黑" panose="020B0503020204020204" pitchFamily="34" charset="-122"/>
                <a:ea typeface="微软雅黑" panose="020B0503020204020204" pitchFamily="34" charset="-122"/>
              </a:rPr>
              <a:t>，则后面不能用 </a:t>
            </a:r>
            <a:r>
              <a:rPr lang="en-US" altLang="zh-CN" sz="2000" dirty="0">
                <a:solidFill>
                  <a:schemeClr val="tx1"/>
                </a:solidFill>
                <a:latin typeface="微软雅黑" panose="020B0503020204020204" pitchFamily="34" charset="-122"/>
                <a:ea typeface="微软雅黑" panose="020B0503020204020204" pitchFamily="34" charset="-122"/>
              </a:rPr>
              <a:t>that</a:t>
            </a:r>
            <a:r>
              <a:rPr lang="zh-CN" altLang="en-US" sz="2000" dirty="0">
                <a:solidFill>
                  <a:schemeClr val="tx1"/>
                </a:solidFill>
                <a:latin typeface="微软雅黑" panose="020B0503020204020204" pitchFamily="34" charset="-122"/>
                <a:ea typeface="微软雅黑" panose="020B0503020204020204" pitchFamily="34" charset="-122"/>
              </a:rPr>
              <a:t>，因为</a:t>
            </a:r>
            <a:r>
              <a:rPr lang="en-US" altLang="zh-CN" sz="2000" dirty="0">
                <a:solidFill>
                  <a:schemeClr val="tx1"/>
                </a:solidFill>
                <a:latin typeface="微软雅黑" panose="020B0503020204020204" pitchFamily="34" charset="-122"/>
                <a:ea typeface="微软雅黑" panose="020B0503020204020204" pitchFamily="34" charset="-122"/>
              </a:rPr>
              <a:t>as</a:t>
            </a:r>
            <a:r>
              <a:rPr lang="zh-CN" altLang="en-US" sz="2000" dirty="0">
                <a:solidFill>
                  <a:schemeClr val="tx1"/>
                </a:solidFill>
                <a:latin typeface="微软雅黑" panose="020B0503020204020204" pitchFamily="34" charset="-122"/>
                <a:ea typeface="微软雅黑" panose="020B0503020204020204" pitchFamily="34" charset="-122"/>
              </a:rPr>
              <a:t>是关系代</a:t>
            </a:r>
          </a:p>
          <a:p>
            <a:pPr algn="ctr">
              <a:lnSpc>
                <a:spcPct val="130000"/>
              </a:lnSpc>
            </a:pPr>
            <a:r>
              <a:rPr lang="zh-CN" altLang="en-US" sz="2000" dirty="0">
                <a:solidFill>
                  <a:schemeClr val="tx1"/>
                </a:solidFill>
                <a:latin typeface="微软雅黑" panose="020B0503020204020204" pitchFamily="34" charset="-122"/>
                <a:ea typeface="微软雅黑" panose="020B0503020204020204" pitchFamily="34" charset="-122"/>
              </a:rPr>
              <a:t>词，代表</a:t>
            </a:r>
            <a:r>
              <a:rPr lang="en-US" altLang="zh-CN" sz="2000" dirty="0">
                <a:solidFill>
                  <a:schemeClr val="tx1"/>
                </a:solidFill>
                <a:latin typeface="微软雅黑" panose="020B0503020204020204" pitchFamily="34" charset="-122"/>
                <a:ea typeface="微软雅黑" panose="020B0503020204020204" pitchFamily="34" charset="-122"/>
              </a:rPr>
              <a:t>practice makes </a:t>
            </a:r>
            <a:r>
              <a:rPr lang="en-US" altLang="zh-CN" sz="2000" dirty="0" smtClean="0">
                <a:solidFill>
                  <a:schemeClr val="tx1"/>
                </a:solidFill>
                <a:latin typeface="微软雅黑" panose="020B0503020204020204" pitchFamily="34" charset="-122"/>
                <a:ea typeface="微软雅黑" panose="020B0503020204020204" pitchFamily="34" charset="-122"/>
              </a:rPr>
              <a:t>perfect.</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605058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1">
                                            <p:txEl>
                                              <p:pRg st="7" end="7"/>
                                            </p:txEl>
                                          </p:spTgt>
                                        </p:tgtEl>
                                        <p:attrNameLst>
                                          <p:attrName>style.visibility</p:attrName>
                                        </p:attrNameLst>
                                      </p:cBhvr>
                                      <p:to>
                                        <p:strVal val="visible"/>
                                      </p:to>
                                    </p:set>
                                    <p:animEffect transition="in" filter="fade">
                                      <p:cBhvr>
                                        <p:cTn id="13" dur="1000"/>
                                        <p:tgtEl>
                                          <p:spTgt spid="51">
                                            <p:txEl>
                                              <p:pRg st="7" end="7"/>
                                            </p:txEl>
                                          </p:spTgt>
                                        </p:tgtEl>
                                      </p:cBhvr>
                                    </p:animEffect>
                                    <p:anim calcmode="lin" valueType="num">
                                      <p:cBhvr>
                                        <p:cTn id="14" dur="1000" fill="hold"/>
                                        <p:tgtEl>
                                          <p:spTgt spid="51">
                                            <p:txEl>
                                              <p:pRg st="7" end="7"/>
                                            </p:txEl>
                                          </p:spTgt>
                                        </p:tgtEl>
                                        <p:attrNameLst>
                                          <p:attrName>ppt_x</p:attrName>
                                        </p:attrNameLst>
                                      </p:cBhvr>
                                      <p:tavLst>
                                        <p:tav tm="0">
                                          <p:val>
                                            <p:strVal val="#ppt_x"/>
                                          </p:val>
                                        </p:tav>
                                        <p:tav tm="100000">
                                          <p:val>
                                            <p:strVal val="#ppt_x"/>
                                          </p:val>
                                        </p:tav>
                                      </p:tavLst>
                                    </p:anim>
                                    <p:anim calcmode="lin" valueType="num">
                                      <p:cBhvr>
                                        <p:cTn id="15" dur="1000" fill="hold"/>
                                        <p:tgtEl>
                                          <p:spTgt spid="51">
                                            <p:txEl>
                                              <p:pRg st="7" end="7"/>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1">
                                            <p:txEl>
                                              <p:pRg st="8" end="8"/>
                                            </p:txEl>
                                          </p:spTgt>
                                        </p:tgtEl>
                                        <p:attrNameLst>
                                          <p:attrName>style.visibility</p:attrName>
                                        </p:attrNameLst>
                                      </p:cBhvr>
                                      <p:to>
                                        <p:strVal val="visible"/>
                                      </p:to>
                                    </p:set>
                                    <p:animEffect transition="in" filter="fade">
                                      <p:cBhvr>
                                        <p:cTn id="18" dur="1000"/>
                                        <p:tgtEl>
                                          <p:spTgt spid="51">
                                            <p:txEl>
                                              <p:pRg st="8" end="8"/>
                                            </p:txEl>
                                          </p:spTgt>
                                        </p:tgtEl>
                                      </p:cBhvr>
                                    </p:animEffect>
                                    <p:anim calcmode="lin" valueType="num">
                                      <p:cBhvr>
                                        <p:cTn id="19" dur="1000" fill="hold"/>
                                        <p:tgtEl>
                                          <p:spTgt spid="51">
                                            <p:txEl>
                                              <p:pRg st="8" end="8"/>
                                            </p:txEl>
                                          </p:spTgt>
                                        </p:tgtEl>
                                        <p:attrNameLst>
                                          <p:attrName>ppt_x</p:attrName>
                                        </p:attrNameLst>
                                      </p:cBhvr>
                                      <p:tavLst>
                                        <p:tav tm="0">
                                          <p:val>
                                            <p:strVal val="#ppt_x"/>
                                          </p:val>
                                        </p:tav>
                                        <p:tav tm="100000">
                                          <p:val>
                                            <p:strVal val="#ppt_x"/>
                                          </p:val>
                                        </p:tav>
                                      </p:tavLst>
                                    </p:anim>
                                    <p:anim calcmode="lin" valueType="num">
                                      <p:cBhvr>
                                        <p:cTn id="20" dur="1000" fill="hold"/>
                                        <p:tgtEl>
                                          <p:spTgt spid="51">
                                            <p:txEl>
                                              <p:pRg st="8" end="8"/>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1">
                                            <p:txEl>
                                              <p:pRg st="9" end="9"/>
                                            </p:txEl>
                                          </p:spTgt>
                                        </p:tgtEl>
                                        <p:attrNameLst>
                                          <p:attrName>style.visibility</p:attrName>
                                        </p:attrNameLst>
                                      </p:cBhvr>
                                      <p:to>
                                        <p:strVal val="visible"/>
                                      </p:to>
                                    </p:set>
                                    <p:animEffect transition="in" filter="fade">
                                      <p:cBhvr>
                                        <p:cTn id="23" dur="1000"/>
                                        <p:tgtEl>
                                          <p:spTgt spid="51">
                                            <p:txEl>
                                              <p:pRg st="9" end="9"/>
                                            </p:txEl>
                                          </p:spTgt>
                                        </p:tgtEl>
                                      </p:cBhvr>
                                    </p:animEffect>
                                    <p:anim calcmode="lin" valueType="num">
                                      <p:cBhvr>
                                        <p:cTn id="24" dur="1000" fill="hold"/>
                                        <p:tgtEl>
                                          <p:spTgt spid="51">
                                            <p:txEl>
                                              <p:pRg st="9" end="9"/>
                                            </p:txEl>
                                          </p:spTgt>
                                        </p:tgtEl>
                                        <p:attrNameLst>
                                          <p:attrName>ppt_x</p:attrName>
                                        </p:attrNameLst>
                                      </p:cBhvr>
                                      <p:tavLst>
                                        <p:tav tm="0">
                                          <p:val>
                                            <p:strVal val="#ppt_x"/>
                                          </p:val>
                                        </p:tav>
                                        <p:tav tm="100000">
                                          <p:val>
                                            <p:strVal val="#ppt_x"/>
                                          </p:val>
                                        </p:tav>
                                      </p:tavLst>
                                    </p:anim>
                                    <p:anim calcmode="lin" valueType="num">
                                      <p:cBhvr>
                                        <p:cTn id="25" dur="1000" fill="hold"/>
                                        <p:tgtEl>
                                          <p:spTgt spid="51">
                                            <p:txEl>
                                              <p:pRg st="9" end="9"/>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1">
                                            <p:txEl>
                                              <p:pRg st="10" end="10"/>
                                            </p:txEl>
                                          </p:spTgt>
                                        </p:tgtEl>
                                        <p:attrNameLst>
                                          <p:attrName>style.visibility</p:attrName>
                                        </p:attrNameLst>
                                      </p:cBhvr>
                                      <p:to>
                                        <p:strVal val="visible"/>
                                      </p:to>
                                    </p:set>
                                    <p:animEffect transition="in" filter="fade">
                                      <p:cBhvr>
                                        <p:cTn id="28" dur="1000"/>
                                        <p:tgtEl>
                                          <p:spTgt spid="51">
                                            <p:txEl>
                                              <p:pRg st="10" end="10"/>
                                            </p:txEl>
                                          </p:spTgt>
                                        </p:tgtEl>
                                      </p:cBhvr>
                                    </p:animEffect>
                                    <p:anim calcmode="lin" valueType="num">
                                      <p:cBhvr>
                                        <p:cTn id="29" dur="1000" fill="hold"/>
                                        <p:tgtEl>
                                          <p:spTgt spid="51">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51">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0101318" y="1302210"/>
            <a:ext cx="2303442" cy="2303440"/>
            <a:chOff x="1726173" y="1841912"/>
            <a:chExt cx="2485289" cy="2485289"/>
          </a:xfrm>
        </p:grpSpPr>
        <p:sp>
          <p:nvSpPr>
            <p:cNvPr id="19" name="椭圆 18"/>
            <p:cNvSpPr/>
            <p:nvPr/>
          </p:nvSpPr>
          <p:spPr>
            <a:xfrm>
              <a:off x="1726173" y="1841912"/>
              <a:ext cx="2485289" cy="2485289"/>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mn-ea"/>
                <a:sym typeface="+mn-lt"/>
              </a:endParaRPr>
            </a:p>
          </p:txBody>
        </p:sp>
        <p:sp>
          <p:nvSpPr>
            <p:cNvPr id="20" name="KSO_Shape"/>
            <p:cNvSpPr/>
            <p:nvPr/>
          </p:nvSpPr>
          <p:spPr bwMode="auto">
            <a:xfrm>
              <a:off x="2144756" y="2550205"/>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Times New Roman" panose="02020603050405020304" pitchFamily="18" charset="0"/>
                <a:cs typeface="+mn-ea"/>
                <a:sym typeface="+mn-lt"/>
              </a:endParaRPr>
            </a:p>
          </p:txBody>
        </p:sp>
      </p:grpSp>
      <p:sp>
        <p:nvSpPr>
          <p:cNvPr id="3" name="文本框 2"/>
          <p:cNvSpPr txBox="1"/>
          <p:nvPr/>
        </p:nvSpPr>
        <p:spPr>
          <a:xfrm>
            <a:off x="343284" y="895716"/>
            <a:ext cx="10345489" cy="4270208"/>
          </a:xfrm>
          <a:prstGeom prst="rect">
            <a:avLst/>
          </a:prstGeom>
          <a:noFill/>
        </p:spPr>
        <p:txBody>
          <a:bodyPr wrap="square" rtlCol="0">
            <a:spAutoFit/>
          </a:bodyPr>
          <a:lstStyle/>
          <a:p>
            <a:pPr>
              <a:lnSpc>
                <a:spcPct val="130000"/>
              </a:lnSpc>
              <a:spcBef>
                <a:spcPts val="600"/>
              </a:spcBef>
            </a:pPr>
            <a:r>
              <a:rPr lang="en-US" altLang="zh-CN" sz="2400" dirty="0">
                <a:solidFill>
                  <a:srgbClr val="00749F"/>
                </a:solidFill>
                <a:latin typeface="Times New Roman" panose="02020603050405020304" pitchFamily="18" charset="0"/>
                <a:cs typeface="+mn-ea"/>
                <a:sym typeface="+mn-lt"/>
              </a:rPr>
              <a:t>Read the following sentences, identify the mistakes in them in line with the discussion in this section and rewrite them by correcting the mistakes. Note that there may be more than one way to correct the mistakes.</a:t>
            </a:r>
          </a:p>
          <a:p>
            <a:pPr marL="457200" indent="-457200">
              <a:lnSpc>
                <a:spcPct val="130000"/>
              </a:lnSpc>
              <a:spcBef>
                <a:spcPts val="600"/>
              </a:spcBef>
              <a:buAutoNum type="arabicParenR"/>
            </a:pPr>
            <a:r>
              <a:rPr lang="en-US" altLang="zh-CN" sz="2400" b="1" dirty="0">
                <a:latin typeface="Times New Roman" panose="02020603050405020304" pitchFamily="18" charset="0"/>
                <a:sym typeface="+mn-lt"/>
              </a:rPr>
              <a:t>By turning to look at the dog made me fall off the bicycle.</a:t>
            </a:r>
          </a:p>
          <a:p>
            <a:pPr marL="457200" indent="-457200">
              <a:lnSpc>
                <a:spcPct val="130000"/>
              </a:lnSpc>
              <a:spcBef>
                <a:spcPts val="600"/>
              </a:spcBef>
              <a:buAutoNum type="arabicParenR"/>
            </a:pPr>
            <a:endParaRPr lang="en-US" altLang="zh-CN" sz="2400" b="1" dirty="0">
              <a:latin typeface="Times New Roman" panose="02020603050405020304" pitchFamily="18" charset="0"/>
              <a:sym typeface="+mn-lt"/>
            </a:endParaRPr>
          </a:p>
          <a:p>
            <a:pPr marL="457200" indent="-457200">
              <a:lnSpc>
                <a:spcPct val="130000"/>
              </a:lnSpc>
              <a:spcBef>
                <a:spcPts val="600"/>
              </a:spcBef>
              <a:buAutoNum type="arabicParenR"/>
            </a:pPr>
            <a:endParaRPr lang="en-US" altLang="zh-CN" sz="2400" b="1" dirty="0">
              <a:latin typeface="Times New Roman" panose="02020603050405020304" pitchFamily="18" charset="0"/>
              <a:sym typeface="+mn-lt"/>
            </a:endParaRPr>
          </a:p>
          <a:p>
            <a:pPr marL="457200" indent="-457200">
              <a:lnSpc>
                <a:spcPct val="130000"/>
              </a:lnSpc>
              <a:spcBef>
                <a:spcPts val="600"/>
              </a:spcBef>
              <a:buAutoNum type="arabicParenR"/>
            </a:pP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2) There were three students in our class attended the meeting.</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7" name="矩形 6">
            <a:extLst>
              <a:ext uri="{FF2B5EF4-FFF2-40B4-BE49-F238E27FC236}">
                <a16:creationId xmlns:a16="http://schemas.microsoft.com/office/drawing/2014/main" id="{70DE0A74-CEB5-49A9-A391-1453C41C994C}"/>
              </a:ext>
            </a:extLst>
          </p:cNvPr>
          <p:cNvSpPr/>
          <p:nvPr/>
        </p:nvSpPr>
        <p:spPr>
          <a:xfrm>
            <a:off x="343284" y="2878368"/>
            <a:ext cx="10100213" cy="1569660"/>
          </a:xfrm>
          <a:prstGeom prst="rect">
            <a:avLst/>
          </a:prstGeom>
        </p:spPr>
        <p:txBody>
          <a:bodyPr wrap="square">
            <a:spAutoFit/>
          </a:bodyPr>
          <a:lstStyle/>
          <a:p>
            <a:r>
              <a:rPr lang="en-US" altLang="zh-CN" sz="2400" dirty="0">
                <a:solidFill>
                  <a:srgbClr val="FF0000"/>
                </a:solidFill>
                <a:latin typeface="+mn-ea"/>
              </a:rPr>
              <a:t>Nature of Error: Example of dangling modifiers when the sentence </a:t>
            </a:r>
            <a:r>
              <a:rPr lang="en-US" altLang="zh-CN" sz="2400" dirty="0" smtClean="0">
                <a:solidFill>
                  <a:srgbClr val="FF0000"/>
                </a:solidFill>
                <a:latin typeface="+mn-ea"/>
              </a:rPr>
              <a:t>isn’t </a:t>
            </a:r>
            <a:r>
              <a:rPr lang="en-US" altLang="zh-CN" sz="2400" dirty="0">
                <a:solidFill>
                  <a:srgbClr val="FF0000"/>
                </a:solidFill>
                <a:latin typeface="+mn-ea"/>
              </a:rPr>
              <a:t>clear about what is being modified.</a:t>
            </a:r>
          </a:p>
          <a:p>
            <a:r>
              <a:rPr lang="en-US" altLang="zh-CN" sz="2400" dirty="0">
                <a:solidFill>
                  <a:srgbClr val="FF0000"/>
                </a:solidFill>
                <a:latin typeface="+mn-ea"/>
              </a:rPr>
              <a:t>Revised: I fell off the bicycle when turning to look at the dog.</a:t>
            </a:r>
          </a:p>
          <a:p>
            <a:r>
              <a:rPr lang="en-US" altLang="zh-CN" sz="2400" dirty="0">
                <a:solidFill>
                  <a:srgbClr val="FF0000"/>
                </a:solidFill>
                <a:latin typeface="+mn-ea"/>
              </a:rPr>
              <a:t>Or: Turning to look at the dog, I fell off the bicycle.</a:t>
            </a:r>
            <a:endParaRPr lang="zh-CN" altLang="en-US" sz="2400" dirty="0"/>
          </a:p>
        </p:txBody>
      </p:sp>
      <p:sp>
        <p:nvSpPr>
          <p:cNvPr id="11" name="矩形 10">
            <a:extLst>
              <a:ext uri="{FF2B5EF4-FFF2-40B4-BE49-F238E27FC236}">
                <a16:creationId xmlns:a16="http://schemas.microsoft.com/office/drawing/2014/main" id="{1B0F8509-445D-404D-B685-DABDE52AFA59}"/>
              </a:ext>
            </a:extLst>
          </p:cNvPr>
          <p:cNvSpPr/>
          <p:nvPr/>
        </p:nvSpPr>
        <p:spPr>
          <a:xfrm>
            <a:off x="343284" y="5164062"/>
            <a:ext cx="10487276" cy="1200329"/>
          </a:xfrm>
          <a:prstGeom prst="rect">
            <a:avLst/>
          </a:prstGeom>
        </p:spPr>
        <p:txBody>
          <a:bodyPr wrap="square">
            <a:spAutoFit/>
          </a:bodyPr>
          <a:lstStyle/>
          <a:p>
            <a:r>
              <a:rPr lang="en-US" altLang="zh-CN" sz="2400" dirty="0">
                <a:solidFill>
                  <a:srgbClr val="FF0000"/>
                </a:solidFill>
                <a:latin typeface="+mn-ea"/>
              </a:rPr>
              <a:t>Nature of Error: Relative pronoun </a:t>
            </a:r>
            <a:r>
              <a:rPr lang="en-US" altLang="zh-CN" sz="2400" i="1" dirty="0">
                <a:solidFill>
                  <a:srgbClr val="FF0000"/>
                </a:solidFill>
                <a:latin typeface="+mn-ea"/>
              </a:rPr>
              <a:t>who</a:t>
            </a:r>
            <a:r>
              <a:rPr lang="en-US" altLang="zh-CN" sz="2400" dirty="0">
                <a:solidFill>
                  <a:srgbClr val="FF0000"/>
                </a:solidFill>
                <a:latin typeface="+mn-ea"/>
              </a:rPr>
              <a:t> is missing in the sentence.</a:t>
            </a:r>
          </a:p>
          <a:p>
            <a:r>
              <a:rPr lang="en-US" altLang="zh-CN" sz="2400" dirty="0">
                <a:solidFill>
                  <a:srgbClr val="FF0000"/>
                </a:solidFill>
                <a:latin typeface="+mn-ea"/>
              </a:rPr>
              <a:t>Revised: Three students in our class attended the meeting.</a:t>
            </a:r>
          </a:p>
          <a:p>
            <a:r>
              <a:rPr lang="en-US" altLang="zh-CN" sz="2400" dirty="0">
                <a:solidFill>
                  <a:srgbClr val="FF0000"/>
                </a:solidFill>
                <a:latin typeface="+mn-ea"/>
              </a:rPr>
              <a:t>Or: There were three students in our class who attended the meeting.</a:t>
            </a:r>
            <a:endParaRPr lang="zh-CN" altLang="en-US" sz="2400" dirty="0"/>
          </a:p>
        </p:txBody>
      </p:sp>
      <p:sp>
        <p:nvSpPr>
          <p:cNvPr id="12" name="动作按钮: 后退或前一项 11">
            <a:hlinkClick r:id="rId3" action="ppaction://hlinksldjump" highlightClick="1"/>
            <a:extLst>
              <a:ext uri="{FF2B5EF4-FFF2-40B4-BE49-F238E27FC236}">
                <a16:creationId xmlns:a16="http://schemas.microsoft.com/office/drawing/2014/main" id="{151363C9-AF9A-4C85-9C7C-0350D22F6332}"/>
              </a:ext>
            </a:extLst>
          </p:cNvPr>
          <p:cNvSpPr/>
          <p:nvPr/>
        </p:nvSpPr>
        <p:spPr>
          <a:xfrm>
            <a:off x="10914855" y="4567098"/>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70842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43284" y="895716"/>
            <a:ext cx="10345489" cy="3914918"/>
          </a:xfrm>
          <a:prstGeom prst="rect">
            <a:avLst/>
          </a:prstGeom>
          <a:noFill/>
        </p:spPr>
        <p:txBody>
          <a:bodyPr wrap="square" rtlCol="0">
            <a:spAutoFit/>
          </a:bodyPr>
          <a:lstStyle/>
          <a:p>
            <a:pPr>
              <a:lnSpc>
                <a:spcPct val="130000"/>
              </a:lnSpc>
              <a:spcBef>
                <a:spcPts val="600"/>
              </a:spcBef>
            </a:pPr>
            <a:r>
              <a:rPr lang="en-US" altLang="zh-CN" sz="2400" b="1" dirty="0">
                <a:latin typeface="Times New Roman" panose="02020603050405020304" pitchFamily="18" charset="0"/>
                <a:sym typeface="+mn-lt"/>
              </a:rPr>
              <a:t>3) Happiness is when you are </a:t>
            </a:r>
            <a:r>
              <a:rPr lang="en-US" altLang="zh-CN" sz="2400" b="1" dirty="0" smtClean="0">
                <a:latin typeface="Times New Roman" panose="02020603050405020304" pitchFamily="18" charset="0"/>
                <a:sym typeface="+mn-lt"/>
              </a:rPr>
              <a:t>satisfied </a:t>
            </a:r>
            <a:r>
              <a:rPr lang="en-US" altLang="zh-CN" sz="2400" b="1" dirty="0">
                <a:latin typeface="Times New Roman" panose="02020603050405020304" pitchFamily="18" charset="0"/>
                <a:sym typeface="+mn-lt"/>
              </a:rPr>
              <a:t>with whatever you get from life.</a:t>
            </a: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4) The reason we didn’t come was because we had an important meeting.</a:t>
            </a: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5) We should believe and make good use of science.</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7" name="矩形 6">
            <a:extLst>
              <a:ext uri="{FF2B5EF4-FFF2-40B4-BE49-F238E27FC236}">
                <a16:creationId xmlns:a16="http://schemas.microsoft.com/office/drawing/2014/main" id="{70DE0A74-CEB5-49A9-A391-1453C41C994C}"/>
              </a:ext>
            </a:extLst>
          </p:cNvPr>
          <p:cNvSpPr/>
          <p:nvPr/>
        </p:nvSpPr>
        <p:spPr>
          <a:xfrm>
            <a:off x="343284" y="1501919"/>
            <a:ext cx="10531862" cy="830997"/>
          </a:xfrm>
          <a:prstGeom prst="rect">
            <a:avLst/>
          </a:prstGeom>
        </p:spPr>
        <p:txBody>
          <a:bodyPr wrap="square">
            <a:spAutoFit/>
          </a:bodyPr>
          <a:lstStyle/>
          <a:p>
            <a:r>
              <a:rPr lang="en-US" altLang="zh-CN" sz="2400" dirty="0">
                <a:solidFill>
                  <a:srgbClr val="FF0000"/>
                </a:solidFill>
                <a:latin typeface="+mn-ea"/>
              </a:rPr>
              <a:t>Nature of Error: Subject complete for </a:t>
            </a:r>
            <a:r>
              <a:rPr lang="en-US" altLang="zh-CN" sz="2400" i="1" dirty="0">
                <a:solidFill>
                  <a:srgbClr val="FF0000"/>
                </a:solidFill>
                <a:latin typeface="+mn-ea"/>
              </a:rPr>
              <a:t>Happiness</a:t>
            </a:r>
            <a:r>
              <a:rPr lang="en-US" altLang="zh-CN" sz="2400" dirty="0">
                <a:solidFill>
                  <a:srgbClr val="FF0000"/>
                </a:solidFill>
                <a:latin typeface="+mn-ea"/>
              </a:rPr>
              <a:t> is missing.</a:t>
            </a:r>
          </a:p>
          <a:p>
            <a:r>
              <a:rPr lang="en-US" altLang="zh-CN" sz="2400" dirty="0">
                <a:solidFill>
                  <a:srgbClr val="FF0000"/>
                </a:solidFill>
                <a:latin typeface="+mn-ea"/>
              </a:rPr>
              <a:t>Revised: Happiness is satisfaction with whatever you get from life.</a:t>
            </a:r>
            <a:endParaRPr lang="zh-CN" altLang="en-US" sz="2400" dirty="0"/>
          </a:p>
        </p:txBody>
      </p:sp>
      <p:sp>
        <p:nvSpPr>
          <p:cNvPr id="11" name="矩形 10">
            <a:extLst>
              <a:ext uri="{FF2B5EF4-FFF2-40B4-BE49-F238E27FC236}">
                <a16:creationId xmlns:a16="http://schemas.microsoft.com/office/drawing/2014/main" id="{72DB8CB1-D432-4DFF-87AD-DE56D7A755F4}"/>
              </a:ext>
            </a:extLst>
          </p:cNvPr>
          <p:cNvSpPr/>
          <p:nvPr/>
        </p:nvSpPr>
        <p:spPr>
          <a:xfrm>
            <a:off x="343284" y="3010140"/>
            <a:ext cx="12675054" cy="1200329"/>
          </a:xfrm>
          <a:prstGeom prst="rect">
            <a:avLst/>
          </a:prstGeom>
        </p:spPr>
        <p:txBody>
          <a:bodyPr wrap="square">
            <a:spAutoFit/>
          </a:bodyPr>
          <a:lstStyle/>
          <a:p>
            <a:r>
              <a:rPr lang="en-US" altLang="zh-CN" sz="2400" dirty="0">
                <a:solidFill>
                  <a:srgbClr val="FF0000"/>
                </a:solidFill>
                <a:latin typeface="+mn-ea"/>
              </a:rPr>
              <a:t>Nature of Error: </a:t>
            </a:r>
            <a:r>
              <a:rPr lang="en-US" altLang="zh-CN" sz="2400" i="1" dirty="0">
                <a:solidFill>
                  <a:srgbClr val="FF0000"/>
                </a:solidFill>
                <a:latin typeface="+mn-ea"/>
              </a:rPr>
              <a:t>because</a:t>
            </a:r>
            <a:r>
              <a:rPr lang="en-US" altLang="zh-CN" sz="2400" dirty="0">
                <a:solidFill>
                  <a:srgbClr val="FF0000"/>
                </a:solidFill>
                <a:latin typeface="+mn-ea"/>
              </a:rPr>
              <a:t> can not lead the subject complementary clause for </a:t>
            </a:r>
            <a:r>
              <a:rPr lang="en-US" altLang="zh-CN" sz="2400" i="1" dirty="0">
                <a:solidFill>
                  <a:srgbClr val="FF0000"/>
                </a:solidFill>
                <a:latin typeface="+mn-ea"/>
              </a:rPr>
              <a:t>reason</a:t>
            </a:r>
            <a:r>
              <a:rPr lang="en-US" altLang="zh-CN" sz="2400" dirty="0">
                <a:solidFill>
                  <a:srgbClr val="FF0000"/>
                </a:solidFill>
                <a:latin typeface="+mn-ea"/>
              </a:rPr>
              <a:t>.</a:t>
            </a:r>
          </a:p>
          <a:p>
            <a:r>
              <a:rPr lang="en-US" altLang="zh-CN" sz="2400" dirty="0">
                <a:solidFill>
                  <a:srgbClr val="FF0000"/>
                </a:solidFill>
                <a:latin typeface="+mn-ea"/>
              </a:rPr>
              <a:t>Revised: The reason we didn’t come was that we had an important meeting.</a:t>
            </a:r>
          </a:p>
          <a:p>
            <a:r>
              <a:rPr lang="en-US" altLang="zh-CN" sz="2400" dirty="0">
                <a:solidFill>
                  <a:srgbClr val="FF0000"/>
                </a:solidFill>
                <a:latin typeface="+mn-ea"/>
              </a:rPr>
              <a:t>Or: We didn’t come because we had an important meeting.</a:t>
            </a:r>
            <a:endParaRPr lang="zh-CN" altLang="en-US" sz="2800" dirty="0"/>
          </a:p>
        </p:txBody>
      </p:sp>
      <p:sp>
        <p:nvSpPr>
          <p:cNvPr id="12" name="矩形 11">
            <a:extLst>
              <a:ext uri="{FF2B5EF4-FFF2-40B4-BE49-F238E27FC236}">
                <a16:creationId xmlns:a16="http://schemas.microsoft.com/office/drawing/2014/main" id="{5B61E1EE-E5C3-471A-89CB-2648DD5258B5}"/>
              </a:ext>
            </a:extLst>
          </p:cNvPr>
          <p:cNvSpPr/>
          <p:nvPr/>
        </p:nvSpPr>
        <p:spPr>
          <a:xfrm>
            <a:off x="343284" y="4816672"/>
            <a:ext cx="11980796" cy="1200329"/>
          </a:xfrm>
          <a:prstGeom prst="rect">
            <a:avLst/>
          </a:prstGeom>
        </p:spPr>
        <p:txBody>
          <a:bodyPr wrap="square">
            <a:spAutoFit/>
          </a:bodyPr>
          <a:lstStyle/>
          <a:p>
            <a:r>
              <a:rPr lang="en-US" altLang="zh-CN" sz="2400" dirty="0">
                <a:solidFill>
                  <a:srgbClr val="FF0000"/>
                </a:solidFill>
                <a:latin typeface="+mn-ea"/>
              </a:rPr>
              <a:t>Nature of Error: The use of </a:t>
            </a:r>
            <a:r>
              <a:rPr lang="en-US" altLang="zh-CN" sz="2400" i="1" dirty="0">
                <a:solidFill>
                  <a:srgbClr val="FF0000"/>
                </a:solidFill>
                <a:latin typeface="+mn-ea"/>
              </a:rPr>
              <a:t>believe</a:t>
            </a:r>
            <a:r>
              <a:rPr lang="en-US" altLang="zh-CN" sz="2400" dirty="0">
                <a:solidFill>
                  <a:srgbClr val="FF0000"/>
                </a:solidFill>
                <a:latin typeface="+mn-ea"/>
              </a:rPr>
              <a:t> and </a:t>
            </a:r>
            <a:r>
              <a:rPr lang="en-US" altLang="zh-CN" sz="2400" i="1" dirty="0">
                <a:solidFill>
                  <a:srgbClr val="FF0000"/>
                </a:solidFill>
                <a:latin typeface="+mn-ea"/>
              </a:rPr>
              <a:t>believe in </a:t>
            </a:r>
            <a:r>
              <a:rPr lang="en-US" altLang="zh-CN" sz="2400" dirty="0">
                <a:solidFill>
                  <a:srgbClr val="FF0000"/>
                </a:solidFill>
                <a:latin typeface="+mn-ea"/>
              </a:rPr>
              <a:t>is confused.</a:t>
            </a:r>
          </a:p>
          <a:p>
            <a:r>
              <a:rPr lang="en-US" altLang="zh-CN" sz="2400" dirty="0">
                <a:solidFill>
                  <a:srgbClr val="FF0000"/>
                </a:solidFill>
                <a:latin typeface="+mn-ea"/>
              </a:rPr>
              <a:t>Revised: We should believe in science and make good use of it.</a:t>
            </a:r>
          </a:p>
          <a:p>
            <a:r>
              <a:rPr lang="en-US" altLang="zh-CN" sz="2400" dirty="0">
                <a:solidFill>
                  <a:srgbClr val="FF0000"/>
                </a:solidFill>
                <a:latin typeface="+mn-ea"/>
              </a:rPr>
              <a:t>Or: We should trust in science and make good use of it.</a:t>
            </a:r>
            <a:endParaRPr lang="zh-CN" altLang="en-US" sz="2400" dirty="0"/>
          </a:p>
        </p:txBody>
      </p:sp>
    </p:spTree>
    <p:extLst>
      <p:ext uri="{BB962C8B-B14F-4D97-AF65-F5344CB8AC3E}">
        <p14:creationId xmlns:p14="http://schemas.microsoft.com/office/powerpoint/2010/main" val="10337098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43284" y="895716"/>
            <a:ext cx="11716636" cy="3914918"/>
          </a:xfrm>
          <a:prstGeom prst="rect">
            <a:avLst/>
          </a:prstGeom>
          <a:noFill/>
        </p:spPr>
        <p:txBody>
          <a:bodyPr wrap="square" rtlCol="0">
            <a:spAutoFit/>
          </a:bodyPr>
          <a:lstStyle/>
          <a:p>
            <a:pPr>
              <a:lnSpc>
                <a:spcPct val="130000"/>
              </a:lnSpc>
              <a:spcBef>
                <a:spcPts val="600"/>
              </a:spcBef>
            </a:pPr>
            <a:r>
              <a:rPr lang="en-US" altLang="zh-CN" sz="2400" b="1" dirty="0">
                <a:latin typeface="Times New Roman" panose="02020603050405020304" pitchFamily="18" charset="0"/>
                <a:sym typeface="+mn-lt"/>
              </a:rPr>
              <a:t>6) This boy runs faster than any student in his class.</a:t>
            </a: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7) The purpose of television was invented to entertain people.</a:t>
            </a: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8) Because people are living longer, an employee in the 21st century will retire </a:t>
            </a:r>
            <a:r>
              <a:rPr lang="en-US" altLang="zh-CN" sz="2400" b="1" dirty="0" smtClean="0">
                <a:latin typeface="Times New Roman" panose="02020603050405020304" pitchFamily="18" charset="0"/>
                <a:sym typeface="+mn-lt"/>
              </a:rPr>
              <a:t>later.</a:t>
            </a:r>
            <a:endParaRPr lang="en-US" altLang="zh-CN" sz="2400" b="1" dirty="0">
              <a:latin typeface="Times New Roman" panose="02020603050405020304" pitchFamily="18" charset="0"/>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7" name="矩形 6">
            <a:extLst>
              <a:ext uri="{FF2B5EF4-FFF2-40B4-BE49-F238E27FC236}">
                <a16:creationId xmlns:a16="http://schemas.microsoft.com/office/drawing/2014/main" id="{70DE0A74-CEB5-49A9-A391-1453C41C994C}"/>
              </a:ext>
            </a:extLst>
          </p:cNvPr>
          <p:cNvSpPr/>
          <p:nvPr/>
        </p:nvSpPr>
        <p:spPr>
          <a:xfrm>
            <a:off x="343284" y="1364179"/>
            <a:ext cx="10812396" cy="1200329"/>
          </a:xfrm>
          <a:prstGeom prst="rect">
            <a:avLst/>
          </a:prstGeom>
        </p:spPr>
        <p:txBody>
          <a:bodyPr wrap="square">
            <a:spAutoFit/>
          </a:bodyPr>
          <a:lstStyle/>
          <a:p>
            <a:r>
              <a:rPr lang="en-US" altLang="zh-CN" sz="2400" dirty="0" smtClean="0">
                <a:solidFill>
                  <a:srgbClr val="FF0000"/>
                </a:solidFill>
                <a:latin typeface="+mn-ea"/>
              </a:rPr>
              <a:t>Nature </a:t>
            </a:r>
            <a:r>
              <a:rPr lang="en-US" altLang="zh-CN" sz="2400" dirty="0">
                <a:solidFill>
                  <a:srgbClr val="FF0000"/>
                </a:solidFill>
                <a:latin typeface="+mn-ea"/>
              </a:rPr>
              <a:t>of Error: typical error in comparative sentences.</a:t>
            </a:r>
          </a:p>
          <a:p>
            <a:r>
              <a:rPr lang="en-US" altLang="zh-CN" sz="2400" dirty="0">
                <a:solidFill>
                  <a:srgbClr val="FF0000"/>
                </a:solidFill>
                <a:latin typeface="+mn-ea"/>
              </a:rPr>
              <a:t>Revised: This boy runs faster than any other student in his class.</a:t>
            </a:r>
          </a:p>
          <a:p>
            <a:r>
              <a:rPr lang="en-US" altLang="zh-CN" sz="2400" dirty="0">
                <a:solidFill>
                  <a:srgbClr val="FF0000"/>
                </a:solidFill>
                <a:latin typeface="+mn-ea"/>
              </a:rPr>
              <a:t>Or: This boy runs faster than the other students in his class.</a:t>
            </a:r>
            <a:endParaRPr lang="zh-CN" altLang="en-US" sz="2400" dirty="0"/>
          </a:p>
        </p:txBody>
      </p:sp>
      <p:sp>
        <p:nvSpPr>
          <p:cNvPr id="11" name="矩形 10">
            <a:extLst>
              <a:ext uri="{FF2B5EF4-FFF2-40B4-BE49-F238E27FC236}">
                <a16:creationId xmlns:a16="http://schemas.microsoft.com/office/drawing/2014/main" id="{72DB8CB1-D432-4DFF-87AD-DE56D7A755F4}"/>
              </a:ext>
            </a:extLst>
          </p:cNvPr>
          <p:cNvSpPr/>
          <p:nvPr/>
        </p:nvSpPr>
        <p:spPr>
          <a:xfrm>
            <a:off x="343284" y="3025130"/>
            <a:ext cx="12065124" cy="1200329"/>
          </a:xfrm>
          <a:prstGeom prst="rect">
            <a:avLst/>
          </a:prstGeom>
        </p:spPr>
        <p:txBody>
          <a:bodyPr wrap="square">
            <a:spAutoFit/>
          </a:bodyPr>
          <a:lstStyle/>
          <a:p>
            <a:r>
              <a:rPr lang="en-US" altLang="zh-CN" sz="2400" dirty="0">
                <a:solidFill>
                  <a:srgbClr val="FF0000"/>
                </a:solidFill>
                <a:latin typeface="+mn-ea"/>
              </a:rPr>
              <a:t>Nature of Error: Subject and the main verb in the sentence are not compatible.</a:t>
            </a:r>
          </a:p>
          <a:p>
            <a:r>
              <a:rPr lang="en-US" altLang="zh-CN" sz="2400" dirty="0">
                <a:solidFill>
                  <a:srgbClr val="FF0000"/>
                </a:solidFill>
                <a:latin typeface="+mn-ea"/>
              </a:rPr>
              <a:t>Revised: The purpose of television was to entertain people.</a:t>
            </a:r>
          </a:p>
          <a:p>
            <a:r>
              <a:rPr lang="en-US" altLang="zh-CN" sz="2400" dirty="0">
                <a:solidFill>
                  <a:srgbClr val="FF0000"/>
                </a:solidFill>
                <a:latin typeface="+mn-ea"/>
              </a:rPr>
              <a:t>Or: Television was invented to entertain people.</a:t>
            </a:r>
            <a:endParaRPr lang="zh-CN" altLang="en-US" sz="2400" dirty="0">
              <a:solidFill>
                <a:srgbClr val="FF0000"/>
              </a:solidFill>
              <a:latin typeface="+mn-ea"/>
            </a:endParaRPr>
          </a:p>
        </p:txBody>
      </p:sp>
      <p:sp>
        <p:nvSpPr>
          <p:cNvPr id="13" name="矩形 12">
            <a:extLst>
              <a:ext uri="{FF2B5EF4-FFF2-40B4-BE49-F238E27FC236}">
                <a16:creationId xmlns:a16="http://schemas.microsoft.com/office/drawing/2014/main" id="{1A3DBAB8-F3E5-43A1-9E54-645D1AC01869}"/>
              </a:ext>
            </a:extLst>
          </p:cNvPr>
          <p:cNvSpPr/>
          <p:nvPr/>
        </p:nvSpPr>
        <p:spPr>
          <a:xfrm>
            <a:off x="343284" y="4761450"/>
            <a:ext cx="11589636" cy="1569660"/>
          </a:xfrm>
          <a:prstGeom prst="rect">
            <a:avLst/>
          </a:prstGeom>
        </p:spPr>
        <p:txBody>
          <a:bodyPr wrap="square">
            <a:spAutoFit/>
          </a:bodyPr>
          <a:lstStyle/>
          <a:p>
            <a:r>
              <a:rPr lang="en-US" altLang="zh-CN" sz="2400" dirty="0">
                <a:solidFill>
                  <a:srgbClr val="FF0000"/>
                </a:solidFill>
                <a:latin typeface="+mn-ea"/>
              </a:rPr>
              <a:t>Nature of Error: </a:t>
            </a:r>
            <a:r>
              <a:rPr lang="en-US" altLang="zh-CN" sz="2400" i="1" dirty="0">
                <a:solidFill>
                  <a:srgbClr val="FF0000"/>
                </a:solidFill>
                <a:latin typeface="+mn-ea"/>
              </a:rPr>
              <a:t>employee</a:t>
            </a:r>
            <a:r>
              <a:rPr lang="en-US" altLang="zh-CN" sz="2400" dirty="0">
                <a:solidFill>
                  <a:srgbClr val="FF0000"/>
                </a:solidFill>
                <a:latin typeface="+mn-ea"/>
              </a:rPr>
              <a:t> should appear in its plural form in the sentence rather than in its singular form.</a:t>
            </a:r>
          </a:p>
          <a:p>
            <a:r>
              <a:rPr lang="en-US" altLang="zh-CN" sz="2400" dirty="0">
                <a:solidFill>
                  <a:srgbClr val="FF0000"/>
                </a:solidFill>
                <a:latin typeface="+mn-ea"/>
              </a:rPr>
              <a:t>Revised: Because people are living longer, employees in the 21st century will retire later.</a:t>
            </a:r>
            <a:endParaRPr lang="zh-CN" altLang="en-US" sz="2400" dirty="0">
              <a:solidFill>
                <a:srgbClr val="FF0000"/>
              </a:solidFill>
              <a:latin typeface="+mn-ea"/>
            </a:endParaRPr>
          </a:p>
        </p:txBody>
      </p:sp>
    </p:spTree>
    <p:extLst>
      <p:ext uri="{BB962C8B-B14F-4D97-AF65-F5344CB8AC3E}">
        <p14:creationId xmlns:p14="http://schemas.microsoft.com/office/powerpoint/2010/main" val="11514296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10718" y="879154"/>
            <a:ext cx="11259436" cy="4875181"/>
          </a:xfrm>
          <a:prstGeom prst="rect">
            <a:avLst/>
          </a:prstGeom>
          <a:noFill/>
        </p:spPr>
        <p:txBody>
          <a:bodyPr wrap="square" rtlCol="0">
            <a:spAutoFit/>
          </a:bodyPr>
          <a:lstStyle/>
          <a:p>
            <a:pPr>
              <a:lnSpc>
                <a:spcPct val="130000"/>
              </a:lnSpc>
              <a:spcBef>
                <a:spcPts val="600"/>
              </a:spcBef>
            </a:pPr>
            <a:r>
              <a:rPr lang="en-US" altLang="zh-CN" sz="2400" b="1" dirty="0">
                <a:latin typeface="Times New Roman" panose="02020603050405020304" pitchFamily="18" charset="0"/>
                <a:sym typeface="+mn-lt"/>
              </a:rPr>
              <a:t>9) I enjoy reading forecasts of the future, but you wonder which will turn out to be correct.</a:t>
            </a: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10) Reading Faulkner’s short story, “A Rose for Emily”, the ending surprised us.</a:t>
            </a: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11) One reason that television news started to capture national attention in the 1960s is because it covered the Vietnam War </a:t>
            </a:r>
            <a:r>
              <a:rPr lang="en-US" altLang="zh-CN" sz="2400" b="1" dirty="0" smtClean="0">
                <a:latin typeface="Times New Roman" panose="02020603050405020304" pitchFamily="18" charset="0"/>
                <a:sym typeface="+mn-lt"/>
              </a:rPr>
              <a:t>thoroughly.</a:t>
            </a:r>
            <a:endParaRPr lang="en-US" altLang="zh-CN" sz="2400" b="1" dirty="0">
              <a:latin typeface="Times New Roman" panose="02020603050405020304" pitchFamily="18" charset="0"/>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085238" y="15456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7" name="矩形 6">
            <a:extLst>
              <a:ext uri="{FF2B5EF4-FFF2-40B4-BE49-F238E27FC236}">
                <a16:creationId xmlns:a16="http://schemas.microsoft.com/office/drawing/2014/main" id="{70DE0A74-CEB5-49A9-A391-1453C41C994C}"/>
              </a:ext>
            </a:extLst>
          </p:cNvPr>
          <p:cNvSpPr/>
          <p:nvPr/>
        </p:nvSpPr>
        <p:spPr>
          <a:xfrm>
            <a:off x="310718" y="1696540"/>
            <a:ext cx="11094720" cy="1015663"/>
          </a:xfrm>
          <a:prstGeom prst="rect">
            <a:avLst/>
          </a:prstGeom>
        </p:spPr>
        <p:txBody>
          <a:bodyPr wrap="square">
            <a:spAutoFit/>
          </a:bodyPr>
          <a:lstStyle/>
          <a:p>
            <a:r>
              <a:rPr lang="en-US" altLang="zh-CN" sz="2000" dirty="0">
                <a:solidFill>
                  <a:srgbClr val="FF0000"/>
                </a:solidFill>
                <a:latin typeface="+mn-ea"/>
              </a:rPr>
              <a:t>Nature of Error: subjects in the two parts of the sentences are not coherent.</a:t>
            </a:r>
          </a:p>
          <a:p>
            <a:r>
              <a:rPr lang="en-US" altLang="zh-CN" sz="2000" dirty="0">
                <a:solidFill>
                  <a:srgbClr val="FF0000"/>
                </a:solidFill>
                <a:latin typeface="+mn-ea"/>
              </a:rPr>
              <a:t>Revised: I enjoy reading forecasts of the future, but I wonder which will turn out to be correct.</a:t>
            </a:r>
            <a:endParaRPr lang="zh-CN" altLang="en-US" sz="2000" dirty="0"/>
          </a:p>
        </p:txBody>
      </p:sp>
      <p:sp>
        <p:nvSpPr>
          <p:cNvPr id="11" name="矩形 10">
            <a:extLst>
              <a:ext uri="{FF2B5EF4-FFF2-40B4-BE49-F238E27FC236}">
                <a16:creationId xmlns:a16="http://schemas.microsoft.com/office/drawing/2014/main" id="{72DB8CB1-D432-4DFF-87AD-DE56D7A755F4}"/>
              </a:ext>
            </a:extLst>
          </p:cNvPr>
          <p:cNvSpPr/>
          <p:nvPr/>
        </p:nvSpPr>
        <p:spPr>
          <a:xfrm>
            <a:off x="310718" y="3009805"/>
            <a:ext cx="11896077" cy="1631216"/>
          </a:xfrm>
          <a:prstGeom prst="rect">
            <a:avLst/>
          </a:prstGeom>
        </p:spPr>
        <p:txBody>
          <a:bodyPr wrap="square">
            <a:spAutoFit/>
          </a:bodyPr>
          <a:lstStyle/>
          <a:p>
            <a:r>
              <a:rPr lang="en-US" altLang="zh-CN" sz="2000" dirty="0">
                <a:solidFill>
                  <a:srgbClr val="FF0000"/>
                </a:solidFill>
                <a:latin typeface="+mn-ea"/>
              </a:rPr>
              <a:t>Nature of Error: Example of dangling modifiers when the sentence </a:t>
            </a:r>
            <a:r>
              <a:rPr lang="en-US" altLang="zh-CN" sz="2000" dirty="0" smtClean="0">
                <a:solidFill>
                  <a:srgbClr val="FF0000"/>
                </a:solidFill>
                <a:latin typeface="+mn-ea"/>
              </a:rPr>
              <a:t>isn’t </a:t>
            </a:r>
            <a:r>
              <a:rPr lang="en-US" altLang="zh-CN" sz="2000" dirty="0">
                <a:solidFill>
                  <a:srgbClr val="FF0000"/>
                </a:solidFill>
                <a:latin typeface="+mn-ea"/>
              </a:rPr>
              <a:t>clear about what is being modified.</a:t>
            </a:r>
          </a:p>
          <a:p>
            <a:r>
              <a:rPr lang="en-US" altLang="zh-CN" sz="2000" dirty="0">
                <a:solidFill>
                  <a:srgbClr val="FF0000"/>
                </a:solidFill>
                <a:latin typeface="+mn-ea"/>
              </a:rPr>
              <a:t>Revised: Having read Faulkner’s short story, “A Rose for Emily”, we were surprised by the ending.</a:t>
            </a:r>
          </a:p>
          <a:p>
            <a:r>
              <a:rPr lang="en-US" altLang="zh-CN" sz="2000" dirty="0">
                <a:solidFill>
                  <a:srgbClr val="FF0000"/>
                </a:solidFill>
                <a:latin typeface="+mn-ea"/>
              </a:rPr>
              <a:t>Or: We read Faulkner’s short story, “A Rose for Emily” and were surprised by the ending.</a:t>
            </a:r>
            <a:endParaRPr lang="zh-CN" altLang="en-US" sz="2400" dirty="0"/>
          </a:p>
        </p:txBody>
      </p:sp>
    </p:spTree>
    <p:extLst>
      <p:ext uri="{BB962C8B-B14F-4D97-AF65-F5344CB8AC3E}">
        <p14:creationId xmlns:p14="http://schemas.microsoft.com/office/powerpoint/2010/main" val="5050332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43284" y="976886"/>
            <a:ext cx="10345489" cy="4347152"/>
          </a:xfrm>
          <a:prstGeom prst="rect">
            <a:avLst/>
          </a:prstGeom>
          <a:noFill/>
        </p:spPr>
        <p:txBody>
          <a:bodyPr wrap="square" rtlCol="0">
            <a:spAutoFit/>
          </a:bodyPr>
          <a:lstStyle/>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12) Mary likes hiking, swimming, and to ride a bicycle.</a:t>
            </a: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13) In my home country farmers are busy to harvest rice at this time of the year.</a:t>
            </a: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14) What was surprised me most that he failed in the final exam.</a:t>
            </a:r>
          </a:p>
        </p:txBody>
      </p:sp>
      <p:sp>
        <p:nvSpPr>
          <p:cNvPr id="7" name="矩形 6">
            <a:extLst>
              <a:ext uri="{FF2B5EF4-FFF2-40B4-BE49-F238E27FC236}">
                <a16:creationId xmlns:a16="http://schemas.microsoft.com/office/drawing/2014/main" id="{70DE0A74-CEB5-49A9-A391-1453C41C994C}"/>
              </a:ext>
            </a:extLst>
          </p:cNvPr>
          <p:cNvSpPr/>
          <p:nvPr/>
        </p:nvSpPr>
        <p:spPr>
          <a:xfrm>
            <a:off x="343283" y="2487511"/>
            <a:ext cx="11980796" cy="830997"/>
          </a:xfrm>
          <a:prstGeom prst="rect">
            <a:avLst/>
          </a:prstGeom>
        </p:spPr>
        <p:txBody>
          <a:bodyPr wrap="square">
            <a:spAutoFit/>
          </a:bodyPr>
          <a:lstStyle/>
          <a:p>
            <a:r>
              <a:rPr lang="en-US" altLang="zh-CN" sz="2400" dirty="0">
                <a:solidFill>
                  <a:srgbClr val="FF0000"/>
                </a:solidFill>
                <a:latin typeface="+mn-ea"/>
              </a:rPr>
              <a:t>Nature of Error: the complements that follow the verb </a:t>
            </a:r>
            <a:r>
              <a:rPr lang="en-US" altLang="zh-CN" sz="2400" i="1" dirty="0">
                <a:solidFill>
                  <a:srgbClr val="FF0000"/>
                </a:solidFill>
                <a:latin typeface="+mn-ea"/>
              </a:rPr>
              <a:t>like </a:t>
            </a:r>
            <a:r>
              <a:rPr lang="en-US" altLang="zh-CN" sz="2400" dirty="0">
                <a:solidFill>
                  <a:srgbClr val="FF0000"/>
                </a:solidFill>
                <a:latin typeface="+mn-ea"/>
              </a:rPr>
              <a:t>are not consistent.</a:t>
            </a:r>
          </a:p>
          <a:p>
            <a:r>
              <a:rPr lang="en-US" altLang="zh-CN" sz="2400" dirty="0">
                <a:solidFill>
                  <a:srgbClr val="FF0000"/>
                </a:solidFill>
                <a:latin typeface="+mn-ea"/>
              </a:rPr>
              <a:t>Revised: Mary likes hiking, swimming, and riding a bicycle.</a:t>
            </a:r>
            <a:endParaRPr lang="zh-CN" altLang="en-US" sz="2400" dirty="0"/>
          </a:p>
        </p:txBody>
      </p:sp>
      <p:sp>
        <p:nvSpPr>
          <p:cNvPr id="11" name="矩形 10">
            <a:extLst>
              <a:ext uri="{FF2B5EF4-FFF2-40B4-BE49-F238E27FC236}">
                <a16:creationId xmlns:a16="http://schemas.microsoft.com/office/drawing/2014/main" id="{72DB8CB1-D432-4DFF-87AD-DE56D7A755F4}"/>
              </a:ext>
            </a:extLst>
          </p:cNvPr>
          <p:cNvSpPr/>
          <p:nvPr/>
        </p:nvSpPr>
        <p:spPr>
          <a:xfrm>
            <a:off x="343284" y="4091038"/>
            <a:ext cx="13381594" cy="830997"/>
          </a:xfrm>
          <a:prstGeom prst="rect">
            <a:avLst/>
          </a:prstGeom>
        </p:spPr>
        <p:txBody>
          <a:bodyPr wrap="square">
            <a:spAutoFit/>
          </a:bodyPr>
          <a:lstStyle/>
          <a:p>
            <a:r>
              <a:rPr lang="en-US" altLang="zh-CN" sz="2400" dirty="0">
                <a:solidFill>
                  <a:srgbClr val="FF0000"/>
                </a:solidFill>
                <a:latin typeface="+mn-ea"/>
              </a:rPr>
              <a:t>Nature of Error: use of the phrase be </a:t>
            </a:r>
            <a:r>
              <a:rPr lang="en-US" altLang="zh-CN" sz="2400" i="1" dirty="0">
                <a:solidFill>
                  <a:srgbClr val="FF0000"/>
                </a:solidFill>
                <a:latin typeface="+mn-ea"/>
              </a:rPr>
              <a:t>busy</a:t>
            </a:r>
            <a:r>
              <a:rPr lang="en-US" altLang="zh-CN" sz="2400" dirty="0">
                <a:solidFill>
                  <a:srgbClr val="FF0000"/>
                </a:solidFill>
                <a:latin typeface="+mn-ea"/>
              </a:rPr>
              <a:t> </a:t>
            </a:r>
            <a:r>
              <a:rPr lang="en-US" altLang="zh-CN" sz="2400" i="1" dirty="0">
                <a:solidFill>
                  <a:srgbClr val="FF0000"/>
                </a:solidFill>
                <a:latin typeface="+mn-ea"/>
              </a:rPr>
              <a:t>doing</a:t>
            </a:r>
            <a:r>
              <a:rPr lang="en-US" altLang="zh-CN" sz="2400" dirty="0">
                <a:solidFill>
                  <a:srgbClr val="FF0000"/>
                </a:solidFill>
                <a:latin typeface="+mn-ea"/>
              </a:rPr>
              <a:t> </a:t>
            </a:r>
            <a:r>
              <a:rPr lang="en-US" altLang="zh-CN" sz="2400" i="1" dirty="0" err="1">
                <a:solidFill>
                  <a:srgbClr val="FF0000"/>
                </a:solidFill>
                <a:latin typeface="+mn-ea"/>
              </a:rPr>
              <a:t>sth</a:t>
            </a:r>
            <a:r>
              <a:rPr lang="en-US" altLang="zh-CN" sz="2400" dirty="0">
                <a:solidFill>
                  <a:srgbClr val="FF0000"/>
                </a:solidFill>
                <a:latin typeface="+mn-ea"/>
              </a:rPr>
              <a:t>.</a:t>
            </a:r>
          </a:p>
          <a:p>
            <a:r>
              <a:rPr lang="en-US" altLang="zh-CN" sz="2400" dirty="0">
                <a:solidFill>
                  <a:srgbClr val="FF0000"/>
                </a:solidFill>
                <a:latin typeface="+mn-ea"/>
              </a:rPr>
              <a:t>Revised: In my home country farmers are busy harvesting rice at this time of the year.</a:t>
            </a:r>
            <a:endParaRPr lang="zh-CN" altLang="en-US" sz="2400" dirty="0"/>
          </a:p>
        </p:txBody>
      </p:sp>
      <p:sp>
        <p:nvSpPr>
          <p:cNvPr id="12" name="矩形 11">
            <a:extLst>
              <a:ext uri="{FF2B5EF4-FFF2-40B4-BE49-F238E27FC236}">
                <a16:creationId xmlns:a16="http://schemas.microsoft.com/office/drawing/2014/main" id="{5B61E1EE-E5C3-471A-89CB-2648DD5258B5}"/>
              </a:ext>
            </a:extLst>
          </p:cNvPr>
          <p:cNvSpPr/>
          <p:nvPr/>
        </p:nvSpPr>
        <p:spPr>
          <a:xfrm>
            <a:off x="343284" y="5279066"/>
            <a:ext cx="11375240" cy="830997"/>
          </a:xfrm>
          <a:prstGeom prst="rect">
            <a:avLst/>
          </a:prstGeom>
        </p:spPr>
        <p:txBody>
          <a:bodyPr wrap="square">
            <a:spAutoFit/>
          </a:bodyPr>
          <a:lstStyle/>
          <a:p>
            <a:r>
              <a:rPr lang="en-US" altLang="zh-CN" sz="2400" dirty="0">
                <a:solidFill>
                  <a:srgbClr val="FF0000"/>
                </a:solidFill>
                <a:latin typeface="+mn-ea"/>
              </a:rPr>
              <a:t>Nature of Error: the main verb in the sentence is missing.</a:t>
            </a:r>
          </a:p>
          <a:p>
            <a:r>
              <a:rPr lang="en-US" altLang="zh-CN" sz="2400" dirty="0">
                <a:solidFill>
                  <a:srgbClr val="FF0000"/>
                </a:solidFill>
                <a:latin typeface="+mn-ea"/>
              </a:rPr>
              <a:t>Revised: What surprised me most was that he failed in the final exam.</a:t>
            </a:r>
            <a:endParaRPr lang="zh-CN" altLang="en-US" sz="2400" dirty="0"/>
          </a:p>
        </p:txBody>
      </p:sp>
      <p:sp>
        <p:nvSpPr>
          <p:cNvPr id="13" name="矩形 12">
            <a:extLst>
              <a:ext uri="{FF2B5EF4-FFF2-40B4-BE49-F238E27FC236}">
                <a16:creationId xmlns:a16="http://schemas.microsoft.com/office/drawing/2014/main" id="{8E45793C-646C-4F74-972E-5E903F5EA4EB}"/>
              </a:ext>
            </a:extLst>
          </p:cNvPr>
          <p:cNvSpPr/>
          <p:nvPr/>
        </p:nvSpPr>
        <p:spPr>
          <a:xfrm>
            <a:off x="343283" y="655460"/>
            <a:ext cx="12316273" cy="1631216"/>
          </a:xfrm>
          <a:prstGeom prst="rect">
            <a:avLst/>
          </a:prstGeom>
        </p:spPr>
        <p:txBody>
          <a:bodyPr wrap="square">
            <a:spAutoFit/>
          </a:bodyPr>
          <a:lstStyle/>
          <a:p>
            <a:r>
              <a:rPr lang="en-US" altLang="zh-CN" sz="2000" dirty="0">
                <a:solidFill>
                  <a:srgbClr val="FF0000"/>
                </a:solidFill>
                <a:latin typeface="+mn-ea"/>
              </a:rPr>
              <a:t>Nature of Error: </a:t>
            </a:r>
            <a:r>
              <a:rPr lang="en-US" altLang="zh-CN" sz="2000" i="1" dirty="0">
                <a:solidFill>
                  <a:srgbClr val="FF0000"/>
                </a:solidFill>
                <a:latin typeface="+mn-ea"/>
              </a:rPr>
              <a:t>because</a:t>
            </a:r>
            <a:r>
              <a:rPr lang="en-US" altLang="zh-CN" sz="2000" dirty="0">
                <a:solidFill>
                  <a:srgbClr val="FF0000"/>
                </a:solidFill>
                <a:latin typeface="+mn-ea"/>
              </a:rPr>
              <a:t> can not lead the subject complementary clause for </a:t>
            </a:r>
            <a:r>
              <a:rPr lang="en-US" altLang="zh-CN" sz="2000" i="1" dirty="0">
                <a:solidFill>
                  <a:srgbClr val="FF0000"/>
                </a:solidFill>
                <a:latin typeface="+mn-ea"/>
              </a:rPr>
              <a:t>reason</a:t>
            </a:r>
            <a:r>
              <a:rPr lang="en-US" altLang="zh-CN" sz="2000" dirty="0">
                <a:solidFill>
                  <a:srgbClr val="FF0000"/>
                </a:solidFill>
                <a:latin typeface="+mn-ea"/>
              </a:rPr>
              <a:t>.</a:t>
            </a:r>
          </a:p>
          <a:p>
            <a:r>
              <a:rPr lang="en-US" altLang="zh-CN" sz="2000" dirty="0">
                <a:solidFill>
                  <a:srgbClr val="FF0000"/>
                </a:solidFill>
                <a:latin typeface="+mn-ea"/>
              </a:rPr>
              <a:t>Revised: One reason that television news started to capture national attention in the 1960s is</a:t>
            </a:r>
          </a:p>
          <a:p>
            <a:r>
              <a:rPr lang="en-US" altLang="zh-CN" sz="2000" dirty="0">
                <a:solidFill>
                  <a:srgbClr val="FF0000"/>
                </a:solidFill>
                <a:latin typeface="+mn-ea"/>
              </a:rPr>
              <a:t>that it covered the Vietnam War thoroughly.</a:t>
            </a:r>
          </a:p>
          <a:p>
            <a:r>
              <a:rPr lang="en-US" altLang="zh-CN" sz="2000" dirty="0">
                <a:solidFill>
                  <a:srgbClr val="FF0000"/>
                </a:solidFill>
                <a:latin typeface="+mn-ea"/>
              </a:rPr>
              <a:t>Or: Television news started to capture national attention in the 1960s because it covered the</a:t>
            </a:r>
          </a:p>
          <a:p>
            <a:r>
              <a:rPr lang="en-US" altLang="zh-CN" sz="2000" dirty="0">
                <a:solidFill>
                  <a:srgbClr val="FF0000"/>
                </a:solidFill>
                <a:latin typeface="+mn-ea"/>
              </a:rPr>
              <a:t>Vietnam War thoroughly.</a:t>
            </a:r>
            <a:endParaRPr lang="zh-CN" altLang="en-US" sz="2000" dirty="0"/>
          </a:p>
        </p:txBody>
      </p:sp>
    </p:spTree>
    <p:extLst>
      <p:ext uri="{BB962C8B-B14F-4D97-AF65-F5344CB8AC3E}">
        <p14:creationId xmlns:p14="http://schemas.microsoft.com/office/powerpoint/2010/main" val="8801955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303068" y="911789"/>
            <a:ext cx="8013618"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400" dirty="0">
                <a:solidFill>
                  <a:schemeClr val="tx1"/>
                </a:solidFill>
                <a:latin typeface="Times New Roman" panose="02020603050405020304" pitchFamily="18" charset="0"/>
                <a:ea typeface="+mn-ea"/>
                <a:cs typeface="+mn-cs"/>
                <a:sym typeface="+mn-lt"/>
              </a:rPr>
              <a:t>完整是好句子的第一要点。一个完整的句子表达单一的、完整的意思。它不包含并不紧密相关的意思，也不表达本身不完整的意思。例如： </a:t>
            </a:r>
            <a:r>
              <a:rPr lang="zh-CN" altLang="en-US" sz="2400" i="1" dirty="0">
                <a:solidFill>
                  <a:schemeClr val="tx1"/>
                </a:solidFill>
                <a:latin typeface="Times New Roman" panose="02020603050405020304" pitchFamily="18" charset="0"/>
                <a:ea typeface="+mn-ea"/>
                <a:cs typeface="+mn-cs"/>
                <a:sym typeface="+mn-lt"/>
              </a:rPr>
              <a:t>*</a:t>
            </a:r>
            <a:r>
              <a:rPr lang="en-US" altLang="zh-CN" sz="2400" i="1" dirty="0">
                <a:solidFill>
                  <a:schemeClr val="tx1"/>
                </a:solidFill>
                <a:latin typeface="Times New Roman" panose="02020603050405020304" pitchFamily="18" charset="0"/>
                <a:ea typeface="+mn-ea"/>
                <a:cs typeface="+mn-cs"/>
                <a:sym typeface="+mn-lt"/>
              </a:rPr>
              <a:t>(1) Engine is the most important</a:t>
            </a:r>
          </a:p>
          <a:p>
            <a:pPr>
              <a:lnSpc>
                <a:spcPct val="150000"/>
              </a:lnSpc>
            </a:pPr>
            <a:r>
              <a:rPr lang="en-US" altLang="zh-CN" sz="2400" i="1" dirty="0">
                <a:solidFill>
                  <a:schemeClr val="tx1"/>
                </a:solidFill>
                <a:latin typeface="Times New Roman" panose="02020603050405020304" pitchFamily="18" charset="0"/>
                <a:ea typeface="+mn-ea"/>
                <a:cs typeface="+mn-cs"/>
                <a:sym typeface="+mn-lt"/>
              </a:rPr>
              <a:t>part. </a:t>
            </a:r>
            <a:r>
              <a:rPr lang="zh-CN" altLang="en-US" sz="2400" dirty="0">
                <a:solidFill>
                  <a:schemeClr val="tx1"/>
                </a:solidFill>
                <a:latin typeface="Times New Roman" panose="02020603050405020304" pitchFamily="18" charset="0"/>
                <a:ea typeface="+mn-ea"/>
                <a:cs typeface="+mn-cs"/>
                <a:sym typeface="+mn-lt"/>
              </a:rPr>
              <a:t>这句话所表达的思想并不完整，引擎是哪里最重要的部分并没有给出。可以改为：</a:t>
            </a:r>
          </a:p>
          <a:p>
            <a:pPr>
              <a:lnSpc>
                <a:spcPct val="150000"/>
              </a:lnSpc>
            </a:pPr>
            <a:r>
              <a:rPr lang="en-US" altLang="zh-CN" sz="2400" dirty="0">
                <a:solidFill>
                  <a:srgbClr val="F23C00"/>
                </a:solidFill>
                <a:latin typeface="Times New Roman" panose="02020603050405020304" pitchFamily="18" charset="0"/>
                <a:ea typeface="+mn-ea"/>
                <a:cs typeface="+mn-cs"/>
                <a:sym typeface="+mn-lt"/>
              </a:rPr>
              <a:t>Engine is the most important part of a car.</a:t>
            </a:r>
            <a:endParaRPr lang="id-ID" sz="3600" dirty="0">
              <a:solidFill>
                <a:srgbClr val="F23C00"/>
              </a:solidFill>
              <a:latin typeface="Times New Roman" panose="02020603050405020304" pitchFamily="18" charset="0"/>
              <a:ea typeface="+mn-ea"/>
              <a:cs typeface="+mn-ea"/>
              <a:sym typeface="+mn-lt"/>
            </a:endParaRPr>
          </a:p>
        </p:txBody>
      </p:sp>
      <p:sp>
        <p:nvSpPr>
          <p:cNvPr id="115" name="locator-point-on-map_17583"/>
          <p:cNvSpPr>
            <a:spLocks noChangeAspect="1"/>
          </p:cNvSpPr>
          <p:nvPr/>
        </p:nvSpPr>
        <p:spPr bwMode="auto">
          <a:xfrm>
            <a:off x="8713672" y="3309976"/>
            <a:ext cx="3175260" cy="2306879"/>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chemeClr val="accent1"/>
          </a:solidFill>
          <a:ln>
            <a:noFill/>
          </a:ln>
        </p:spPr>
        <p:txBody>
          <a:bodyPr/>
          <a:lstStyle/>
          <a:p>
            <a:endParaRPr lang="zh-CN" altLang="en-US" dirty="0">
              <a:latin typeface="Times New Roman" panose="02020603050405020304" pitchFamily="18" charset="0"/>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造句的基本原则</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Rules in Writing Sentences</a:t>
            </a:r>
          </a:p>
        </p:txBody>
      </p:sp>
      <p:sp>
        <p:nvSpPr>
          <p:cNvPr id="7" name="动作按钮: 后退或前一项 6">
            <a:hlinkClick r:id="rId4" action="ppaction://hlinksldjump" highlightClick="1"/>
            <a:extLst>
              <a:ext uri="{FF2B5EF4-FFF2-40B4-BE49-F238E27FC236}">
                <a16:creationId xmlns:a16="http://schemas.microsoft.com/office/drawing/2014/main" id="{6C8F2AE8-B784-4A0A-B06B-F536B3FD9CA2}"/>
              </a:ext>
            </a:extLst>
          </p:cNvPr>
          <p:cNvSpPr/>
          <p:nvPr/>
        </p:nvSpPr>
        <p:spPr>
          <a:xfrm>
            <a:off x="266218" y="5428527"/>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475638" y="1057473"/>
            <a:ext cx="5865763" cy="641015"/>
            <a:chOff x="2277191" y="2390375"/>
            <a:chExt cx="1961443" cy="587840"/>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1.1 </a:t>
              </a:r>
              <a:r>
                <a:rPr lang="zh-CN" altLang="en-US" sz="2800" dirty="0">
                  <a:solidFill>
                    <a:schemeClr val="bg1"/>
                  </a:solidFill>
                  <a:latin typeface="Times New Roman" panose="02020603050405020304" pitchFamily="18" charset="0"/>
                  <a:cs typeface="+mn-ea"/>
                  <a:sym typeface="+mn-lt"/>
                </a:rPr>
                <a:t>完整 </a:t>
              </a:r>
              <a:r>
                <a:rPr lang="en-US" altLang="zh-CN" sz="2800" dirty="0">
                  <a:solidFill>
                    <a:schemeClr val="bg1"/>
                  </a:solidFill>
                  <a:latin typeface="Times New Roman" panose="02020603050405020304" pitchFamily="18" charset="0"/>
                  <a:cs typeface="+mn-ea"/>
                  <a:sym typeface="+mn-lt"/>
                </a:rPr>
                <a:t>Unity </a:t>
              </a:r>
              <a:endParaRPr lang="zh-CN" altLang="en-US" sz="2800" dirty="0">
                <a:solidFill>
                  <a:schemeClr val="bg1"/>
                </a:solidFill>
                <a:latin typeface="Times New Roman" panose="02020603050405020304" pitchFamily="18" charset="0"/>
                <a:cs typeface="+mn-ea"/>
                <a:sym typeface="+mn-lt"/>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 calcmode="lin" valueType="num">
                                      <p:cBhvr additive="base">
                                        <p:cTn id="14" dur="500" fill="hold"/>
                                        <p:tgtEl>
                                          <p:spTgt spid="51"/>
                                        </p:tgtEl>
                                        <p:attrNameLst>
                                          <p:attrName>ppt_x</p:attrName>
                                        </p:attrNameLst>
                                      </p:cBhvr>
                                      <p:tavLst>
                                        <p:tav tm="0">
                                          <p:val>
                                            <p:strVal val="#ppt_x"/>
                                          </p:val>
                                        </p:tav>
                                        <p:tav tm="100000">
                                          <p:val>
                                            <p:strVal val="#ppt_x"/>
                                          </p:val>
                                        </p:tav>
                                      </p:tavLst>
                                    </p:anim>
                                    <p:anim calcmode="lin" valueType="num">
                                      <p:cBhvr additive="base">
                                        <p:cTn id="15"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43284" y="895716"/>
            <a:ext cx="10345489" cy="3867021"/>
          </a:xfrm>
          <a:prstGeom prst="rect">
            <a:avLst/>
          </a:prstGeom>
          <a:noFill/>
        </p:spPr>
        <p:txBody>
          <a:bodyPr wrap="square" rtlCol="0">
            <a:spAutoFit/>
          </a:bodyPr>
          <a:lstStyle/>
          <a:p>
            <a:pPr>
              <a:lnSpc>
                <a:spcPct val="130000"/>
              </a:lnSpc>
              <a:spcBef>
                <a:spcPts val="600"/>
              </a:spcBef>
            </a:pPr>
            <a:r>
              <a:rPr lang="en-US" altLang="zh-CN" sz="2400" b="1" dirty="0">
                <a:latin typeface="Times New Roman" panose="02020603050405020304" pitchFamily="18" charset="0"/>
                <a:sym typeface="+mn-lt"/>
              </a:rPr>
              <a:t>15) Doing their homework, the students went out to play football.</a:t>
            </a: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16) The match had to cancel owing to the bad weather.</a:t>
            </a: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17) She tried to hide the truth to her teacher.</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7" name="矩形 6">
            <a:extLst>
              <a:ext uri="{FF2B5EF4-FFF2-40B4-BE49-F238E27FC236}">
                <a16:creationId xmlns:a16="http://schemas.microsoft.com/office/drawing/2014/main" id="{70DE0A74-CEB5-49A9-A391-1453C41C994C}"/>
              </a:ext>
            </a:extLst>
          </p:cNvPr>
          <p:cNvSpPr/>
          <p:nvPr/>
        </p:nvSpPr>
        <p:spPr>
          <a:xfrm>
            <a:off x="343284" y="1421406"/>
            <a:ext cx="11980796" cy="1200329"/>
          </a:xfrm>
          <a:prstGeom prst="rect">
            <a:avLst/>
          </a:prstGeom>
        </p:spPr>
        <p:txBody>
          <a:bodyPr wrap="square">
            <a:spAutoFit/>
          </a:bodyPr>
          <a:lstStyle/>
          <a:p>
            <a:r>
              <a:rPr lang="en-US" altLang="zh-CN" sz="2400" dirty="0">
                <a:solidFill>
                  <a:srgbClr val="FF0000"/>
                </a:solidFill>
                <a:latin typeface="+mn-ea"/>
              </a:rPr>
              <a:t>Nature of Error: use of the present participle fails to indicate the time order.</a:t>
            </a:r>
          </a:p>
          <a:p>
            <a:r>
              <a:rPr lang="en-US" altLang="zh-CN" sz="2400" dirty="0">
                <a:solidFill>
                  <a:srgbClr val="FF0000"/>
                </a:solidFill>
                <a:latin typeface="+mn-ea"/>
              </a:rPr>
              <a:t>Revised: Having done their homework, the students went out to play football.</a:t>
            </a:r>
            <a:endParaRPr lang="zh-CN" altLang="en-US" sz="2400" dirty="0"/>
          </a:p>
        </p:txBody>
      </p:sp>
      <p:sp>
        <p:nvSpPr>
          <p:cNvPr id="11" name="矩形 10">
            <a:extLst>
              <a:ext uri="{FF2B5EF4-FFF2-40B4-BE49-F238E27FC236}">
                <a16:creationId xmlns:a16="http://schemas.microsoft.com/office/drawing/2014/main" id="{72DB8CB1-D432-4DFF-87AD-DE56D7A755F4}"/>
              </a:ext>
            </a:extLst>
          </p:cNvPr>
          <p:cNvSpPr/>
          <p:nvPr/>
        </p:nvSpPr>
        <p:spPr>
          <a:xfrm>
            <a:off x="343284" y="3147424"/>
            <a:ext cx="11663000" cy="954107"/>
          </a:xfrm>
          <a:prstGeom prst="rect">
            <a:avLst/>
          </a:prstGeom>
        </p:spPr>
        <p:txBody>
          <a:bodyPr wrap="square">
            <a:spAutoFit/>
          </a:bodyPr>
          <a:lstStyle/>
          <a:p>
            <a:r>
              <a:rPr lang="en-US" altLang="zh-CN" sz="2800" dirty="0">
                <a:solidFill>
                  <a:srgbClr val="FF0000"/>
                </a:solidFill>
                <a:latin typeface="+mn-ea"/>
              </a:rPr>
              <a:t>Nature of Error: the infinitive should be in the passive.</a:t>
            </a:r>
          </a:p>
          <a:p>
            <a:r>
              <a:rPr lang="en-US" altLang="zh-CN" sz="2800" dirty="0">
                <a:solidFill>
                  <a:srgbClr val="FF0000"/>
                </a:solidFill>
                <a:latin typeface="+mn-ea"/>
              </a:rPr>
              <a:t>Revised: The match had to be cancelled owing to the bad weather.</a:t>
            </a:r>
            <a:endParaRPr lang="zh-CN" altLang="en-US" sz="2800" dirty="0"/>
          </a:p>
        </p:txBody>
      </p:sp>
      <p:sp>
        <p:nvSpPr>
          <p:cNvPr id="12" name="矩形 11">
            <a:extLst>
              <a:ext uri="{FF2B5EF4-FFF2-40B4-BE49-F238E27FC236}">
                <a16:creationId xmlns:a16="http://schemas.microsoft.com/office/drawing/2014/main" id="{5B61E1EE-E5C3-471A-89CB-2648DD5258B5}"/>
              </a:ext>
            </a:extLst>
          </p:cNvPr>
          <p:cNvSpPr/>
          <p:nvPr/>
        </p:nvSpPr>
        <p:spPr>
          <a:xfrm>
            <a:off x="343284" y="4820414"/>
            <a:ext cx="9926799" cy="954107"/>
          </a:xfrm>
          <a:prstGeom prst="rect">
            <a:avLst/>
          </a:prstGeom>
        </p:spPr>
        <p:txBody>
          <a:bodyPr wrap="square">
            <a:spAutoFit/>
          </a:bodyPr>
          <a:lstStyle/>
          <a:p>
            <a:r>
              <a:rPr lang="en-US" altLang="zh-CN" sz="2800" dirty="0">
                <a:solidFill>
                  <a:srgbClr val="FF0000"/>
                </a:solidFill>
                <a:latin typeface="+mn-ea"/>
              </a:rPr>
              <a:t>Nature of Error: use of the phrase </a:t>
            </a:r>
            <a:r>
              <a:rPr lang="en-US" altLang="zh-CN" sz="2800" i="1" dirty="0">
                <a:solidFill>
                  <a:srgbClr val="FF0000"/>
                </a:solidFill>
                <a:latin typeface="+mn-ea"/>
              </a:rPr>
              <a:t>hide from</a:t>
            </a:r>
            <a:r>
              <a:rPr lang="en-US" altLang="zh-CN" sz="2800" dirty="0">
                <a:solidFill>
                  <a:srgbClr val="FF0000"/>
                </a:solidFill>
                <a:latin typeface="+mn-ea"/>
              </a:rPr>
              <a:t>.</a:t>
            </a:r>
          </a:p>
          <a:p>
            <a:r>
              <a:rPr lang="en-US" altLang="zh-CN" sz="2800" dirty="0">
                <a:solidFill>
                  <a:srgbClr val="FF0000"/>
                </a:solidFill>
                <a:latin typeface="+mn-ea"/>
              </a:rPr>
              <a:t>Revised: She tried to hide the truth from her teacher.</a:t>
            </a:r>
            <a:endParaRPr lang="zh-CN" altLang="en-US" sz="2800" dirty="0"/>
          </a:p>
        </p:txBody>
      </p:sp>
    </p:spTree>
    <p:extLst>
      <p:ext uri="{BB962C8B-B14F-4D97-AF65-F5344CB8AC3E}">
        <p14:creationId xmlns:p14="http://schemas.microsoft.com/office/powerpoint/2010/main" val="11745357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43284" y="895716"/>
            <a:ext cx="10345489" cy="4952125"/>
          </a:xfrm>
          <a:prstGeom prst="rect">
            <a:avLst/>
          </a:prstGeom>
          <a:noFill/>
        </p:spPr>
        <p:txBody>
          <a:bodyPr wrap="square" rtlCol="0">
            <a:spAutoFit/>
          </a:bodyPr>
          <a:lstStyle/>
          <a:p>
            <a:pPr>
              <a:lnSpc>
                <a:spcPct val="130000"/>
              </a:lnSpc>
              <a:spcBef>
                <a:spcPts val="600"/>
              </a:spcBef>
            </a:pPr>
            <a:r>
              <a:rPr lang="en-US" altLang="zh-CN" sz="2400" b="1" dirty="0">
                <a:latin typeface="Times New Roman" panose="02020603050405020304" pitchFamily="18" charset="0"/>
                <a:sym typeface="+mn-lt"/>
              </a:rPr>
              <a:t>18) He abandoned his wife and goes away with all their money.</a:t>
            </a: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smtClean="0">
                <a:latin typeface="Times New Roman" panose="02020603050405020304" pitchFamily="18" charset="0"/>
                <a:sym typeface="+mn-lt"/>
              </a:rPr>
              <a:t>19</a:t>
            </a:r>
            <a:r>
              <a:rPr lang="en-US" altLang="zh-CN" sz="2400" b="1" dirty="0">
                <a:latin typeface="Times New Roman" panose="02020603050405020304" pitchFamily="18" charset="0"/>
                <a:sym typeface="+mn-lt"/>
              </a:rPr>
              <a:t>) We are going to go to the shopping center and buying some presents for our teacher this afternoon.</a:t>
            </a: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20) This is one of my most favorite songs.</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7" name="矩形 6">
            <a:extLst>
              <a:ext uri="{FF2B5EF4-FFF2-40B4-BE49-F238E27FC236}">
                <a16:creationId xmlns:a16="http://schemas.microsoft.com/office/drawing/2014/main" id="{70DE0A74-CEB5-49A9-A391-1453C41C994C}"/>
              </a:ext>
            </a:extLst>
          </p:cNvPr>
          <p:cNvSpPr/>
          <p:nvPr/>
        </p:nvSpPr>
        <p:spPr>
          <a:xfrm>
            <a:off x="343284" y="1489905"/>
            <a:ext cx="11980796" cy="830997"/>
          </a:xfrm>
          <a:prstGeom prst="rect">
            <a:avLst/>
          </a:prstGeom>
        </p:spPr>
        <p:txBody>
          <a:bodyPr wrap="square">
            <a:spAutoFit/>
          </a:bodyPr>
          <a:lstStyle/>
          <a:p>
            <a:r>
              <a:rPr lang="en-US" altLang="zh-CN" sz="2400" dirty="0">
                <a:solidFill>
                  <a:srgbClr val="FF0000"/>
                </a:solidFill>
                <a:latin typeface="+mn-ea"/>
              </a:rPr>
              <a:t>Nature of Error: the sentence should use past tense for both verbs.</a:t>
            </a:r>
          </a:p>
          <a:p>
            <a:r>
              <a:rPr lang="en-US" altLang="zh-CN" sz="2400" dirty="0">
                <a:solidFill>
                  <a:srgbClr val="FF0000"/>
                </a:solidFill>
                <a:latin typeface="+mn-ea"/>
              </a:rPr>
              <a:t>Revised: He abandoned his wife and went away with all their money.</a:t>
            </a:r>
            <a:endParaRPr lang="zh-CN" altLang="en-US" sz="2400" dirty="0"/>
          </a:p>
        </p:txBody>
      </p:sp>
      <p:sp>
        <p:nvSpPr>
          <p:cNvPr id="11" name="矩形 10">
            <a:extLst>
              <a:ext uri="{FF2B5EF4-FFF2-40B4-BE49-F238E27FC236}">
                <a16:creationId xmlns:a16="http://schemas.microsoft.com/office/drawing/2014/main" id="{72DB8CB1-D432-4DFF-87AD-DE56D7A755F4}"/>
              </a:ext>
            </a:extLst>
          </p:cNvPr>
          <p:cNvSpPr/>
          <p:nvPr/>
        </p:nvSpPr>
        <p:spPr>
          <a:xfrm>
            <a:off x="343283" y="3588625"/>
            <a:ext cx="11739226" cy="1569660"/>
          </a:xfrm>
          <a:prstGeom prst="rect">
            <a:avLst/>
          </a:prstGeom>
        </p:spPr>
        <p:txBody>
          <a:bodyPr wrap="square">
            <a:spAutoFit/>
          </a:bodyPr>
          <a:lstStyle/>
          <a:p>
            <a:r>
              <a:rPr lang="en-US" altLang="zh-CN" sz="2400" dirty="0">
                <a:solidFill>
                  <a:srgbClr val="FF0000"/>
                </a:solidFill>
                <a:latin typeface="+mn-ea"/>
              </a:rPr>
              <a:t>Nature of Error: use of phrase </a:t>
            </a:r>
            <a:r>
              <a:rPr lang="en-US" altLang="zh-CN" sz="2400" i="1" dirty="0">
                <a:solidFill>
                  <a:srgbClr val="FF0000"/>
                </a:solidFill>
                <a:latin typeface="+mn-ea"/>
              </a:rPr>
              <a:t>buying some presents </a:t>
            </a:r>
            <a:r>
              <a:rPr lang="en-US" altLang="zh-CN" sz="2400" dirty="0">
                <a:solidFill>
                  <a:srgbClr val="FF0000"/>
                </a:solidFill>
                <a:latin typeface="+mn-ea"/>
              </a:rPr>
              <a:t>should be consistent with the main verb phrase.</a:t>
            </a:r>
          </a:p>
          <a:p>
            <a:r>
              <a:rPr lang="en-US" altLang="zh-CN" sz="2400" dirty="0">
                <a:solidFill>
                  <a:srgbClr val="FF0000"/>
                </a:solidFill>
                <a:latin typeface="+mn-ea"/>
              </a:rPr>
              <a:t>Revised: We are going to go to the shopping center and buy some presents for our teacher this afternoon.</a:t>
            </a:r>
            <a:endParaRPr lang="zh-CN" altLang="en-US" sz="2400" dirty="0">
              <a:solidFill>
                <a:srgbClr val="FF0000"/>
              </a:solidFill>
              <a:latin typeface="+mn-ea"/>
            </a:endParaRPr>
          </a:p>
        </p:txBody>
      </p:sp>
      <p:sp>
        <p:nvSpPr>
          <p:cNvPr id="12" name="矩形 11">
            <a:extLst>
              <a:ext uri="{FF2B5EF4-FFF2-40B4-BE49-F238E27FC236}">
                <a16:creationId xmlns:a16="http://schemas.microsoft.com/office/drawing/2014/main" id="{5B61E1EE-E5C3-471A-89CB-2648DD5258B5}"/>
              </a:ext>
            </a:extLst>
          </p:cNvPr>
          <p:cNvSpPr/>
          <p:nvPr/>
        </p:nvSpPr>
        <p:spPr>
          <a:xfrm>
            <a:off x="343283" y="5659082"/>
            <a:ext cx="11739226" cy="830997"/>
          </a:xfrm>
          <a:prstGeom prst="rect">
            <a:avLst/>
          </a:prstGeom>
        </p:spPr>
        <p:txBody>
          <a:bodyPr wrap="square">
            <a:spAutoFit/>
          </a:bodyPr>
          <a:lstStyle/>
          <a:p>
            <a:r>
              <a:rPr lang="en-US" altLang="zh-CN" sz="2400" dirty="0">
                <a:solidFill>
                  <a:srgbClr val="FF0000"/>
                </a:solidFill>
                <a:latin typeface="+mn-ea"/>
              </a:rPr>
              <a:t>Nature of Error: </a:t>
            </a:r>
            <a:r>
              <a:rPr lang="en-US" altLang="zh-CN" sz="2400" i="1" dirty="0">
                <a:solidFill>
                  <a:srgbClr val="FF0000"/>
                </a:solidFill>
                <a:latin typeface="+mn-ea"/>
              </a:rPr>
              <a:t>favorite</a:t>
            </a:r>
            <a:r>
              <a:rPr lang="en-US" altLang="zh-CN" sz="2400" dirty="0">
                <a:solidFill>
                  <a:srgbClr val="FF0000"/>
                </a:solidFill>
                <a:latin typeface="+mn-ea"/>
              </a:rPr>
              <a:t> generally does not take on the superlative degree.</a:t>
            </a:r>
          </a:p>
          <a:p>
            <a:r>
              <a:rPr lang="en-US" altLang="zh-CN" sz="2400" dirty="0">
                <a:solidFill>
                  <a:srgbClr val="FF0000"/>
                </a:solidFill>
                <a:latin typeface="+mn-ea"/>
              </a:rPr>
              <a:t>Revised: This is one of my favorite songs.</a:t>
            </a:r>
            <a:endParaRPr lang="zh-CN" altLang="en-US" sz="2400" dirty="0"/>
          </a:p>
        </p:txBody>
      </p:sp>
    </p:spTree>
    <p:extLst>
      <p:ext uri="{BB962C8B-B14F-4D97-AF65-F5344CB8AC3E}">
        <p14:creationId xmlns:p14="http://schemas.microsoft.com/office/powerpoint/2010/main" val="16250010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43284" y="895716"/>
            <a:ext cx="10345489" cy="3914918"/>
          </a:xfrm>
          <a:prstGeom prst="rect">
            <a:avLst/>
          </a:prstGeom>
          <a:noFill/>
        </p:spPr>
        <p:txBody>
          <a:bodyPr wrap="square" rtlCol="0">
            <a:spAutoFit/>
          </a:bodyPr>
          <a:lstStyle/>
          <a:p>
            <a:pPr>
              <a:lnSpc>
                <a:spcPct val="130000"/>
              </a:lnSpc>
              <a:spcBef>
                <a:spcPts val="600"/>
              </a:spcBef>
            </a:pPr>
            <a:r>
              <a:rPr lang="en-US" altLang="zh-CN" sz="2400" b="1" dirty="0">
                <a:latin typeface="Times New Roman" panose="02020603050405020304" pitchFamily="18" charset="0"/>
                <a:sym typeface="+mn-lt"/>
              </a:rPr>
              <a:t>21) </a:t>
            </a:r>
            <a:r>
              <a:rPr lang="en-US" altLang="zh-CN" sz="2400" b="1" dirty="0" smtClean="0">
                <a:latin typeface="Times New Roman" panose="02020603050405020304" pitchFamily="18" charset="0"/>
                <a:sym typeface="+mn-lt"/>
              </a:rPr>
              <a:t>Influenza </a:t>
            </a:r>
            <a:r>
              <a:rPr lang="en-US" altLang="zh-CN" sz="2400" b="1" dirty="0">
                <a:latin typeface="Times New Roman" panose="02020603050405020304" pitchFamily="18" charset="0"/>
                <a:sym typeface="+mn-lt"/>
              </a:rPr>
              <a:t>is usually broken out in winter.</a:t>
            </a: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22) It is said that the teaching building has been built </a:t>
            </a:r>
            <a:r>
              <a:rPr lang="en-US" altLang="zh-CN" sz="2400" b="1" dirty="0" smtClean="0">
                <a:latin typeface="Times New Roman" panose="02020603050405020304" pitchFamily="18" charset="0"/>
                <a:sym typeface="+mn-lt"/>
              </a:rPr>
              <a:t>five </a:t>
            </a:r>
            <a:r>
              <a:rPr lang="en-US" altLang="zh-CN" sz="2400" b="1" dirty="0">
                <a:latin typeface="Times New Roman" panose="02020603050405020304" pitchFamily="18" charset="0"/>
                <a:sym typeface="+mn-lt"/>
              </a:rPr>
              <a:t>years ago.</a:t>
            </a: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23) This is a very useful English dictionary, and I think you will like.</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7" name="矩形 6">
            <a:extLst>
              <a:ext uri="{FF2B5EF4-FFF2-40B4-BE49-F238E27FC236}">
                <a16:creationId xmlns:a16="http://schemas.microsoft.com/office/drawing/2014/main" id="{70DE0A74-CEB5-49A9-A391-1453C41C994C}"/>
              </a:ext>
            </a:extLst>
          </p:cNvPr>
          <p:cNvSpPr/>
          <p:nvPr/>
        </p:nvSpPr>
        <p:spPr>
          <a:xfrm>
            <a:off x="343284" y="1453728"/>
            <a:ext cx="11980796" cy="954107"/>
          </a:xfrm>
          <a:prstGeom prst="rect">
            <a:avLst/>
          </a:prstGeom>
        </p:spPr>
        <p:txBody>
          <a:bodyPr wrap="square">
            <a:spAutoFit/>
          </a:bodyPr>
          <a:lstStyle/>
          <a:p>
            <a:r>
              <a:rPr lang="en-US" altLang="zh-CN" sz="2800" dirty="0">
                <a:solidFill>
                  <a:srgbClr val="FF0000"/>
                </a:solidFill>
                <a:latin typeface="+mn-ea"/>
              </a:rPr>
              <a:t>Nature of Error: wrong use of passive voice in the sentence.</a:t>
            </a:r>
          </a:p>
          <a:p>
            <a:r>
              <a:rPr lang="en-US" altLang="zh-CN" sz="2800" dirty="0">
                <a:solidFill>
                  <a:srgbClr val="FF0000"/>
                </a:solidFill>
                <a:latin typeface="+mn-ea"/>
              </a:rPr>
              <a:t>Revised: Influenza usually breaks out in winter.</a:t>
            </a:r>
            <a:endParaRPr lang="zh-CN" altLang="en-US" sz="2800" dirty="0"/>
          </a:p>
        </p:txBody>
      </p:sp>
      <p:sp>
        <p:nvSpPr>
          <p:cNvPr id="11" name="矩形 10">
            <a:extLst>
              <a:ext uri="{FF2B5EF4-FFF2-40B4-BE49-F238E27FC236}">
                <a16:creationId xmlns:a16="http://schemas.microsoft.com/office/drawing/2014/main" id="{72DB8CB1-D432-4DFF-87AD-DE56D7A755F4}"/>
              </a:ext>
            </a:extLst>
          </p:cNvPr>
          <p:cNvSpPr/>
          <p:nvPr/>
        </p:nvSpPr>
        <p:spPr>
          <a:xfrm>
            <a:off x="366244" y="3093459"/>
            <a:ext cx="11556468" cy="1200329"/>
          </a:xfrm>
          <a:prstGeom prst="rect">
            <a:avLst/>
          </a:prstGeom>
        </p:spPr>
        <p:txBody>
          <a:bodyPr wrap="square">
            <a:spAutoFit/>
          </a:bodyPr>
          <a:lstStyle/>
          <a:p>
            <a:r>
              <a:rPr lang="en-US" altLang="zh-CN" sz="2400" dirty="0">
                <a:solidFill>
                  <a:srgbClr val="FF0000"/>
                </a:solidFill>
                <a:latin typeface="+mn-ea"/>
              </a:rPr>
              <a:t>Nature of Error: simple past tense should be used to agree with the time marker </a:t>
            </a:r>
            <a:r>
              <a:rPr lang="en-US" altLang="zh-CN" sz="2400" i="1" dirty="0">
                <a:solidFill>
                  <a:srgbClr val="FF0000"/>
                </a:solidFill>
                <a:latin typeface="+mn-ea"/>
              </a:rPr>
              <a:t>ago</a:t>
            </a:r>
            <a:r>
              <a:rPr lang="en-US" altLang="zh-CN" sz="2400" dirty="0">
                <a:solidFill>
                  <a:srgbClr val="FF0000"/>
                </a:solidFill>
                <a:latin typeface="+mn-ea"/>
              </a:rPr>
              <a:t>.</a:t>
            </a:r>
          </a:p>
          <a:p>
            <a:r>
              <a:rPr lang="en-US" altLang="zh-CN" sz="2400" dirty="0">
                <a:solidFill>
                  <a:srgbClr val="FF0000"/>
                </a:solidFill>
                <a:latin typeface="+mn-ea"/>
              </a:rPr>
              <a:t>Revised: It is said that the teaching building was built five years ago.</a:t>
            </a:r>
            <a:endParaRPr lang="zh-CN" altLang="en-US" sz="2400" dirty="0"/>
          </a:p>
        </p:txBody>
      </p:sp>
      <p:sp>
        <p:nvSpPr>
          <p:cNvPr id="12" name="矩形 11">
            <a:extLst>
              <a:ext uri="{FF2B5EF4-FFF2-40B4-BE49-F238E27FC236}">
                <a16:creationId xmlns:a16="http://schemas.microsoft.com/office/drawing/2014/main" id="{5B61E1EE-E5C3-471A-89CB-2648DD5258B5}"/>
              </a:ext>
            </a:extLst>
          </p:cNvPr>
          <p:cNvSpPr/>
          <p:nvPr/>
        </p:nvSpPr>
        <p:spPr>
          <a:xfrm>
            <a:off x="343284" y="4676148"/>
            <a:ext cx="11980796" cy="1384995"/>
          </a:xfrm>
          <a:prstGeom prst="rect">
            <a:avLst/>
          </a:prstGeom>
        </p:spPr>
        <p:txBody>
          <a:bodyPr wrap="square">
            <a:spAutoFit/>
          </a:bodyPr>
          <a:lstStyle/>
          <a:p>
            <a:r>
              <a:rPr lang="en-US" altLang="zh-CN" sz="2800" dirty="0">
                <a:solidFill>
                  <a:srgbClr val="FF0000"/>
                </a:solidFill>
                <a:latin typeface="+mn-ea"/>
              </a:rPr>
              <a:t>Nature of Error: complement that follows the verb </a:t>
            </a:r>
            <a:r>
              <a:rPr lang="en-US" altLang="zh-CN" sz="2800" i="1" dirty="0">
                <a:solidFill>
                  <a:srgbClr val="FF0000"/>
                </a:solidFill>
                <a:latin typeface="+mn-ea"/>
              </a:rPr>
              <a:t>like</a:t>
            </a:r>
            <a:r>
              <a:rPr lang="en-US" altLang="zh-CN" sz="2800" dirty="0">
                <a:solidFill>
                  <a:srgbClr val="FF0000"/>
                </a:solidFill>
                <a:latin typeface="+mn-ea"/>
              </a:rPr>
              <a:t> is missing.</a:t>
            </a:r>
          </a:p>
          <a:p>
            <a:r>
              <a:rPr lang="en-US" altLang="zh-CN" sz="2800" dirty="0">
                <a:solidFill>
                  <a:srgbClr val="FF0000"/>
                </a:solidFill>
                <a:latin typeface="+mn-ea"/>
              </a:rPr>
              <a:t>Revised: This is a very useful English dictionary, and I think you will like it.</a:t>
            </a:r>
            <a:endParaRPr lang="zh-CN" altLang="en-US" sz="2800" dirty="0"/>
          </a:p>
        </p:txBody>
      </p:sp>
    </p:spTree>
    <p:extLst>
      <p:ext uri="{BB962C8B-B14F-4D97-AF65-F5344CB8AC3E}">
        <p14:creationId xmlns:p14="http://schemas.microsoft.com/office/powerpoint/2010/main" val="41412958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43284" y="895716"/>
            <a:ext cx="10345489" cy="3914918"/>
          </a:xfrm>
          <a:prstGeom prst="rect">
            <a:avLst/>
          </a:prstGeom>
          <a:noFill/>
        </p:spPr>
        <p:txBody>
          <a:bodyPr wrap="square" rtlCol="0">
            <a:spAutoFit/>
          </a:bodyPr>
          <a:lstStyle/>
          <a:p>
            <a:pPr>
              <a:lnSpc>
                <a:spcPct val="130000"/>
              </a:lnSpc>
              <a:spcBef>
                <a:spcPts val="600"/>
              </a:spcBef>
            </a:pPr>
            <a:r>
              <a:rPr lang="en-US" altLang="zh-CN" sz="2400" b="1" dirty="0">
                <a:latin typeface="Times New Roman" panose="02020603050405020304" pitchFamily="18" charset="0"/>
                <a:sym typeface="+mn-lt"/>
              </a:rPr>
              <a:t>24) In fact, the man’s age is very young.</a:t>
            </a: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25) I hate the crowded </a:t>
            </a:r>
            <a:r>
              <a:rPr lang="en-US" altLang="zh-CN" sz="2400" b="1" dirty="0" smtClean="0">
                <a:latin typeface="Times New Roman" panose="02020603050405020304" pitchFamily="18" charset="0"/>
                <a:sym typeface="+mn-lt"/>
              </a:rPr>
              <a:t>traffic </a:t>
            </a:r>
            <a:r>
              <a:rPr lang="en-US" altLang="zh-CN" sz="2400" b="1" dirty="0">
                <a:latin typeface="Times New Roman" panose="02020603050405020304" pitchFamily="18" charset="0"/>
                <a:sym typeface="+mn-lt"/>
              </a:rPr>
              <a:t>on weekends.</a:t>
            </a: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26) You should pay more attention to </a:t>
            </a:r>
            <a:r>
              <a:rPr lang="en-US" altLang="zh-CN" sz="2400" b="1" dirty="0" err="1">
                <a:latin typeface="Times New Roman" panose="02020603050405020304" pitchFamily="18" charset="0"/>
                <a:sym typeface="+mn-lt"/>
              </a:rPr>
              <a:t>practise</a:t>
            </a:r>
            <a:r>
              <a:rPr lang="en-US" altLang="zh-CN" sz="2400" b="1" dirty="0">
                <a:latin typeface="Times New Roman" panose="02020603050405020304" pitchFamily="18" charset="0"/>
                <a:sym typeface="+mn-lt"/>
              </a:rPr>
              <a:t> your spoken English.</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7" name="矩形 6">
            <a:extLst>
              <a:ext uri="{FF2B5EF4-FFF2-40B4-BE49-F238E27FC236}">
                <a16:creationId xmlns:a16="http://schemas.microsoft.com/office/drawing/2014/main" id="{70DE0A74-CEB5-49A9-A391-1453C41C994C}"/>
              </a:ext>
            </a:extLst>
          </p:cNvPr>
          <p:cNvSpPr/>
          <p:nvPr/>
        </p:nvSpPr>
        <p:spPr>
          <a:xfrm>
            <a:off x="343284" y="1294121"/>
            <a:ext cx="11073399" cy="1384995"/>
          </a:xfrm>
          <a:prstGeom prst="rect">
            <a:avLst/>
          </a:prstGeom>
        </p:spPr>
        <p:txBody>
          <a:bodyPr wrap="square">
            <a:spAutoFit/>
          </a:bodyPr>
          <a:lstStyle/>
          <a:p>
            <a:r>
              <a:rPr lang="en-US" altLang="zh-CN" sz="2800" dirty="0">
                <a:solidFill>
                  <a:srgbClr val="FF0000"/>
                </a:solidFill>
                <a:latin typeface="+mn-ea"/>
              </a:rPr>
              <a:t>Nature of Error: subject </a:t>
            </a:r>
            <a:r>
              <a:rPr lang="en-US" altLang="zh-CN" sz="2800" i="1" dirty="0">
                <a:solidFill>
                  <a:srgbClr val="FF0000"/>
                </a:solidFill>
                <a:latin typeface="+mn-ea"/>
              </a:rPr>
              <a:t>age</a:t>
            </a:r>
            <a:r>
              <a:rPr lang="en-US" altLang="zh-CN" sz="2800" dirty="0">
                <a:solidFill>
                  <a:srgbClr val="FF0000"/>
                </a:solidFill>
                <a:latin typeface="+mn-ea"/>
              </a:rPr>
              <a:t> and adjective complement </a:t>
            </a:r>
            <a:r>
              <a:rPr lang="en-US" altLang="zh-CN" sz="2800" i="1" dirty="0">
                <a:solidFill>
                  <a:srgbClr val="FF0000"/>
                </a:solidFill>
                <a:latin typeface="+mn-ea"/>
              </a:rPr>
              <a:t>young</a:t>
            </a:r>
            <a:r>
              <a:rPr lang="en-US" altLang="zh-CN" sz="2800" dirty="0">
                <a:solidFill>
                  <a:srgbClr val="FF0000"/>
                </a:solidFill>
                <a:latin typeface="+mn-ea"/>
              </a:rPr>
              <a:t> are not compatible.</a:t>
            </a:r>
          </a:p>
          <a:p>
            <a:r>
              <a:rPr lang="en-US" altLang="zh-CN" sz="2800" dirty="0">
                <a:solidFill>
                  <a:srgbClr val="FF0000"/>
                </a:solidFill>
                <a:latin typeface="+mn-ea"/>
              </a:rPr>
              <a:t>Revised: In fact, the man is very young.</a:t>
            </a:r>
            <a:endParaRPr lang="zh-CN" altLang="en-US" sz="2800" dirty="0"/>
          </a:p>
        </p:txBody>
      </p:sp>
      <p:sp>
        <p:nvSpPr>
          <p:cNvPr id="11" name="矩形 10">
            <a:extLst>
              <a:ext uri="{FF2B5EF4-FFF2-40B4-BE49-F238E27FC236}">
                <a16:creationId xmlns:a16="http://schemas.microsoft.com/office/drawing/2014/main" id="{72DB8CB1-D432-4DFF-87AD-DE56D7A755F4}"/>
              </a:ext>
            </a:extLst>
          </p:cNvPr>
          <p:cNvSpPr/>
          <p:nvPr/>
        </p:nvSpPr>
        <p:spPr>
          <a:xfrm>
            <a:off x="343284" y="2975777"/>
            <a:ext cx="11756980" cy="1384995"/>
          </a:xfrm>
          <a:prstGeom prst="rect">
            <a:avLst/>
          </a:prstGeom>
        </p:spPr>
        <p:txBody>
          <a:bodyPr wrap="square">
            <a:spAutoFit/>
          </a:bodyPr>
          <a:lstStyle/>
          <a:p>
            <a:r>
              <a:rPr lang="en-US" altLang="zh-CN" sz="2800" dirty="0">
                <a:solidFill>
                  <a:srgbClr val="FF0000"/>
                </a:solidFill>
                <a:latin typeface="+mn-ea"/>
              </a:rPr>
              <a:t>Nature of Error: the adjective </a:t>
            </a:r>
            <a:r>
              <a:rPr lang="en-US" altLang="zh-CN" sz="2800" i="1" dirty="0">
                <a:solidFill>
                  <a:srgbClr val="FF0000"/>
                </a:solidFill>
                <a:latin typeface="+mn-ea"/>
              </a:rPr>
              <a:t>crowded</a:t>
            </a:r>
            <a:r>
              <a:rPr lang="en-US" altLang="zh-CN" sz="2800" dirty="0">
                <a:solidFill>
                  <a:srgbClr val="FF0000"/>
                </a:solidFill>
                <a:latin typeface="+mn-ea"/>
              </a:rPr>
              <a:t> can not collocate with </a:t>
            </a:r>
            <a:r>
              <a:rPr lang="en-US" altLang="zh-CN" sz="2800" i="1" dirty="0">
                <a:solidFill>
                  <a:srgbClr val="FF0000"/>
                </a:solidFill>
                <a:latin typeface="+mn-ea"/>
              </a:rPr>
              <a:t>traffic</a:t>
            </a:r>
            <a:r>
              <a:rPr lang="en-US" altLang="zh-CN" sz="2800" dirty="0">
                <a:solidFill>
                  <a:srgbClr val="FF0000"/>
                </a:solidFill>
                <a:latin typeface="+mn-ea"/>
              </a:rPr>
              <a:t>.</a:t>
            </a:r>
          </a:p>
          <a:p>
            <a:r>
              <a:rPr lang="en-US" altLang="zh-CN" sz="2800" dirty="0">
                <a:solidFill>
                  <a:srgbClr val="FF0000"/>
                </a:solidFill>
                <a:latin typeface="+mn-ea"/>
              </a:rPr>
              <a:t>Revised: I hate the busy/heavy traffic on weekends.</a:t>
            </a:r>
            <a:endParaRPr lang="zh-CN" altLang="en-US" sz="2800" dirty="0"/>
          </a:p>
        </p:txBody>
      </p:sp>
      <p:sp>
        <p:nvSpPr>
          <p:cNvPr id="12" name="矩形 11">
            <a:extLst>
              <a:ext uri="{FF2B5EF4-FFF2-40B4-BE49-F238E27FC236}">
                <a16:creationId xmlns:a16="http://schemas.microsoft.com/office/drawing/2014/main" id="{5B61E1EE-E5C3-471A-89CB-2648DD5258B5}"/>
              </a:ext>
            </a:extLst>
          </p:cNvPr>
          <p:cNvSpPr/>
          <p:nvPr/>
        </p:nvSpPr>
        <p:spPr>
          <a:xfrm>
            <a:off x="343284" y="4558769"/>
            <a:ext cx="11980796" cy="1815882"/>
          </a:xfrm>
          <a:prstGeom prst="rect">
            <a:avLst/>
          </a:prstGeom>
        </p:spPr>
        <p:txBody>
          <a:bodyPr wrap="square">
            <a:spAutoFit/>
          </a:bodyPr>
          <a:lstStyle/>
          <a:p>
            <a:r>
              <a:rPr lang="en-US" altLang="zh-CN" sz="2800" dirty="0">
                <a:solidFill>
                  <a:srgbClr val="FF0000"/>
                </a:solidFill>
                <a:latin typeface="+mn-ea"/>
              </a:rPr>
              <a:t>Nature of </a:t>
            </a:r>
            <a:r>
              <a:rPr lang="en-US" altLang="zh-CN" sz="2800" dirty="0" smtClean="0">
                <a:solidFill>
                  <a:srgbClr val="FF0000"/>
                </a:solidFill>
                <a:latin typeface="+mn-ea"/>
              </a:rPr>
              <a:t>Error: </a:t>
            </a:r>
            <a:r>
              <a:rPr lang="en-US" altLang="zh-CN" sz="2800" dirty="0">
                <a:solidFill>
                  <a:srgbClr val="FF0000"/>
                </a:solidFill>
                <a:latin typeface="+mn-ea"/>
              </a:rPr>
              <a:t>the </a:t>
            </a:r>
            <a:r>
              <a:rPr lang="en-US" altLang="zh-CN" sz="2800" i="1" dirty="0">
                <a:solidFill>
                  <a:srgbClr val="FF0000"/>
                </a:solidFill>
                <a:latin typeface="+mn-ea"/>
              </a:rPr>
              <a:t>to</a:t>
            </a:r>
            <a:r>
              <a:rPr lang="en-US" altLang="zh-CN" sz="2800" dirty="0">
                <a:solidFill>
                  <a:srgbClr val="FF0000"/>
                </a:solidFill>
                <a:latin typeface="+mn-ea"/>
              </a:rPr>
              <a:t> in </a:t>
            </a:r>
            <a:r>
              <a:rPr lang="en-US" altLang="zh-CN" sz="2800" i="1" dirty="0">
                <a:solidFill>
                  <a:srgbClr val="FF0000"/>
                </a:solidFill>
                <a:latin typeface="+mn-ea"/>
              </a:rPr>
              <a:t>pay attention to </a:t>
            </a:r>
            <a:r>
              <a:rPr lang="en-US" altLang="zh-CN" sz="2800" dirty="0">
                <a:solidFill>
                  <a:srgbClr val="FF0000"/>
                </a:solidFill>
                <a:latin typeface="+mn-ea"/>
              </a:rPr>
              <a:t>is a preposition, not the infinitive sign.</a:t>
            </a:r>
          </a:p>
          <a:p>
            <a:r>
              <a:rPr lang="en-US" altLang="zh-CN" sz="2800" dirty="0">
                <a:solidFill>
                  <a:srgbClr val="FF0000"/>
                </a:solidFill>
                <a:latin typeface="+mn-ea"/>
              </a:rPr>
              <a:t>Revised: You should pay more attention to practising your spoken English.</a:t>
            </a:r>
            <a:endParaRPr lang="zh-CN" altLang="en-US" sz="2800" dirty="0"/>
          </a:p>
        </p:txBody>
      </p:sp>
    </p:spTree>
    <p:extLst>
      <p:ext uri="{BB962C8B-B14F-4D97-AF65-F5344CB8AC3E}">
        <p14:creationId xmlns:p14="http://schemas.microsoft.com/office/powerpoint/2010/main" val="14500660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20441" y="895716"/>
            <a:ext cx="11531600" cy="4952125"/>
          </a:xfrm>
          <a:prstGeom prst="rect">
            <a:avLst/>
          </a:prstGeom>
          <a:noFill/>
        </p:spPr>
        <p:txBody>
          <a:bodyPr wrap="square" rtlCol="0">
            <a:spAutoFit/>
          </a:bodyPr>
          <a:lstStyle/>
          <a:p>
            <a:pPr>
              <a:lnSpc>
                <a:spcPct val="130000"/>
              </a:lnSpc>
              <a:spcBef>
                <a:spcPts val="600"/>
              </a:spcBef>
            </a:pPr>
            <a:r>
              <a:rPr lang="en-US" altLang="zh-CN" sz="2400" b="1" dirty="0">
                <a:latin typeface="Times New Roman" panose="02020603050405020304" pitchFamily="18" charset="0"/>
                <a:sym typeface="+mn-lt"/>
              </a:rPr>
              <a:t>27) Although he is a boy of sixteen, but he has learned to talk with the foreigners in English.</a:t>
            </a: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endParaRPr lang="en-US" altLang="zh-CN" sz="2400" b="1" dirty="0" smtClean="0">
              <a:latin typeface="Times New Roman" panose="02020603050405020304" pitchFamily="18" charset="0"/>
              <a:sym typeface="+mn-lt"/>
            </a:endParaRPr>
          </a:p>
          <a:p>
            <a:pPr>
              <a:lnSpc>
                <a:spcPct val="130000"/>
              </a:lnSpc>
              <a:spcBef>
                <a:spcPts val="600"/>
              </a:spcBef>
            </a:pPr>
            <a:r>
              <a:rPr lang="en-US" altLang="zh-CN" sz="2400" b="1" dirty="0" smtClean="0">
                <a:latin typeface="Times New Roman" panose="02020603050405020304" pitchFamily="18" charset="0"/>
                <a:sym typeface="+mn-lt"/>
              </a:rPr>
              <a:t>28</a:t>
            </a:r>
            <a:r>
              <a:rPr lang="en-US" altLang="zh-CN" sz="2400" b="1" dirty="0">
                <a:latin typeface="Times New Roman" panose="02020603050405020304" pitchFamily="18" charset="0"/>
                <a:sym typeface="+mn-lt"/>
              </a:rPr>
              <a:t>) He said he would do what he could learn English well.</a:t>
            </a: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endParaRPr lang="en-US" altLang="zh-CN" sz="2400" b="1" dirty="0">
              <a:latin typeface="Times New Roman" panose="02020603050405020304" pitchFamily="18" charset="0"/>
              <a:sym typeface="+mn-lt"/>
            </a:endParaRPr>
          </a:p>
        </p:txBody>
      </p:sp>
      <p:sp>
        <p:nvSpPr>
          <p:cNvPr id="7" name="矩形 6">
            <a:extLst>
              <a:ext uri="{FF2B5EF4-FFF2-40B4-BE49-F238E27FC236}">
                <a16:creationId xmlns:a16="http://schemas.microsoft.com/office/drawing/2014/main" id="{70DE0A74-CEB5-49A9-A391-1453C41C994C}"/>
              </a:ext>
            </a:extLst>
          </p:cNvPr>
          <p:cNvSpPr/>
          <p:nvPr/>
        </p:nvSpPr>
        <p:spPr>
          <a:xfrm>
            <a:off x="320441" y="1837506"/>
            <a:ext cx="11122523" cy="2308324"/>
          </a:xfrm>
          <a:prstGeom prst="rect">
            <a:avLst/>
          </a:prstGeom>
        </p:spPr>
        <p:txBody>
          <a:bodyPr wrap="square">
            <a:spAutoFit/>
          </a:bodyPr>
          <a:lstStyle/>
          <a:p>
            <a:r>
              <a:rPr lang="en-US" altLang="zh-CN" sz="2400" dirty="0">
                <a:solidFill>
                  <a:srgbClr val="FF0000"/>
                </a:solidFill>
                <a:latin typeface="+mn-ea"/>
              </a:rPr>
              <a:t>Nature of Error: </a:t>
            </a:r>
            <a:r>
              <a:rPr lang="en-US" altLang="zh-CN" sz="2400" i="1" dirty="0">
                <a:solidFill>
                  <a:srgbClr val="FF0000"/>
                </a:solidFill>
                <a:latin typeface="+mn-ea"/>
              </a:rPr>
              <a:t>although</a:t>
            </a:r>
            <a:r>
              <a:rPr lang="en-US" altLang="zh-CN" sz="2400" dirty="0">
                <a:solidFill>
                  <a:srgbClr val="FF0000"/>
                </a:solidFill>
                <a:latin typeface="+mn-ea"/>
              </a:rPr>
              <a:t> and </a:t>
            </a:r>
            <a:r>
              <a:rPr lang="en-US" altLang="zh-CN" sz="2400" i="1" dirty="0">
                <a:solidFill>
                  <a:srgbClr val="FF0000"/>
                </a:solidFill>
                <a:latin typeface="+mn-ea"/>
              </a:rPr>
              <a:t>but</a:t>
            </a:r>
            <a:r>
              <a:rPr lang="en-US" altLang="zh-CN" sz="2400" dirty="0">
                <a:solidFill>
                  <a:srgbClr val="FF0000"/>
                </a:solidFill>
                <a:latin typeface="+mn-ea"/>
              </a:rPr>
              <a:t> should not appear in the same sentence.</a:t>
            </a:r>
          </a:p>
          <a:p>
            <a:r>
              <a:rPr lang="en-US" altLang="zh-CN" sz="2400" dirty="0">
                <a:solidFill>
                  <a:srgbClr val="FF0000"/>
                </a:solidFill>
                <a:latin typeface="+mn-ea"/>
              </a:rPr>
              <a:t>Revised: Although he is a boy of </a:t>
            </a:r>
            <a:r>
              <a:rPr lang="en-US" altLang="zh-CN" sz="2400" dirty="0" smtClean="0">
                <a:solidFill>
                  <a:srgbClr val="FF0000"/>
                </a:solidFill>
                <a:latin typeface="+mn-ea"/>
              </a:rPr>
              <a:t>sixteen, </a:t>
            </a:r>
            <a:r>
              <a:rPr lang="en-US" altLang="zh-CN" sz="2400" dirty="0">
                <a:solidFill>
                  <a:srgbClr val="FF0000"/>
                </a:solidFill>
                <a:latin typeface="+mn-ea"/>
              </a:rPr>
              <a:t>he has learned to talk with the foreigners </a:t>
            </a:r>
            <a:r>
              <a:rPr lang="en-US" altLang="zh-CN" sz="2400" dirty="0" smtClean="0">
                <a:solidFill>
                  <a:srgbClr val="FF0000"/>
                </a:solidFill>
                <a:latin typeface="+mn-ea"/>
              </a:rPr>
              <a:t>in English</a:t>
            </a:r>
            <a:r>
              <a:rPr lang="en-US" altLang="zh-CN" sz="2400" dirty="0">
                <a:solidFill>
                  <a:srgbClr val="FF0000"/>
                </a:solidFill>
                <a:latin typeface="+mn-ea"/>
              </a:rPr>
              <a:t>.</a:t>
            </a:r>
          </a:p>
          <a:p>
            <a:r>
              <a:rPr lang="en-US" altLang="zh-CN" sz="2400" dirty="0">
                <a:solidFill>
                  <a:srgbClr val="FF0000"/>
                </a:solidFill>
                <a:latin typeface="+mn-ea"/>
              </a:rPr>
              <a:t>Or: He is a boy of sixteen, but he has learned to talk with the foreigners in English.</a:t>
            </a:r>
            <a:endParaRPr lang="zh-CN" altLang="en-US" sz="2400" dirty="0"/>
          </a:p>
        </p:txBody>
      </p:sp>
      <p:sp>
        <p:nvSpPr>
          <p:cNvPr id="11" name="矩形 10">
            <a:extLst>
              <a:ext uri="{FF2B5EF4-FFF2-40B4-BE49-F238E27FC236}">
                <a16:creationId xmlns:a16="http://schemas.microsoft.com/office/drawing/2014/main" id="{72DB8CB1-D432-4DFF-87AD-DE56D7A755F4}"/>
              </a:ext>
            </a:extLst>
          </p:cNvPr>
          <p:cNvSpPr/>
          <p:nvPr/>
        </p:nvSpPr>
        <p:spPr>
          <a:xfrm>
            <a:off x="320441" y="4705374"/>
            <a:ext cx="10709181" cy="1200329"/>
          </a:xfrm>
          <a:prstGeom prst="rect">
            <a:avLst/>
          </a:prstGeom>
        </p:spPr>
        <p:txBody>
          <a:bodyPr wrap="square">
            <a:spAutoFit/>
          </a:bodyPr>
          <a:lstStyle/>
          <a:p>
            <a:r>
              <a:rPr lang="en-US" altLang="zh-CN" sz="2400" dirty="0">
                <a:solidFill>
                  <a:srgbClr val="FF0000"/>
                </a:solidFill>
                <a:latin typeface="+mn-ea"/>
              </a:rPr>
              <a:t>Nature of Error: the infinitive sign </a:t>
            </a:r>
            <a:r>
              <a:rPr lang="en-US" altLang="zh-CN" sz="2400" i="1" dirty="0">
                <a:solidFill>
                  <a:srgbClr val="FF0000"/>
                </a:solidFill>
                <a:latin typeface="+mn-ea"/>
              </a:rPr>
              <a:t>to</a:t>
            </a:r>
            <a:r>
              <a:rPr lang="en-US" altLang="zh-CN" sz="2400" dirty="0">
                <a:solidFill>
                  <a:srgbClr val="FF0000"/>
                </a:solidFill>
                <a:latin typeface="+mn-ea"/>
              </a:rPr>
              <a:t> is missing.</a:t>
            </a:r>
          </a:p>
          <a:p>
            <a:r>
              <a:rPr lang="en-US" altLang="zh-CN" sz="2400" dirty="0">
                <a:solidFill>
                  <a:srgbClr val="FF0000"/>
                </a:solidFill>
                <a:latin typeface="+mn-ea"/>
              </a:rPr>
              <a:t>Revised: He said he would do what he could to learn English well.</a:t>
            </a:r>
          </a:p>
          <a:p>
            <a:r>
              <a:rPr lang="en-US" altLang="zh-CN" sz="2400" dirty="0">
                <a:solidFill>
                  <a:srgbClr val="FF0000"/>
                </a:solidFill>
                <a:latin typeface="+mn-ea"/>
              </a:rPr>
              <a:t>Or: He said he would do/try his best to learn English well.</a:t>
            </a:r>
            <a:endParaRPr lang="zh-CN" altLang="en-US" sz="2400" dirty="0"/>
          </a:p>
        </p:txBody>
      </p:sp>
      <p:grpSp>
        <p:nvGrpSpPr>
          <p:cNvPr id="6" name="组合 5">
            <a:extLst>
              <a:ext uri="{FF2B5EF4-FFF2-40B4-BE49-F238E27FC236}">
                <a16:creationId xmlns:a16="http://schemas.microsoft.com/office/drawing/2014/main" id="{FCC1A7E5-83AE-4B47-894D-14BDAF418B31}"/>
              </a:ext>
            </a:extLst>
          </p:cNvPr>
          <p:cNvGrpSpPr/>
          <p:nvPr/>
        </p:nvGrpSpPr>
        <p:grpSpPr>
          <a:xfrm>
            <a:off x="1156358" y="234177"/>
            <a:ext cx="5865763" cy="641015"/>
            <a:chOff x="2277191" y="2390375"/>
            <a:chExt cx="1961443" cy="587840"/>
          </a:xfrm>
        </p:grpSpPr>
        <p:sp>
          <p:nvSpPr>
            <p:cNvPr id="8" name="圆角矩形 1">
              <a:extLst>
                <a:ext uri="{FF2B5EF4-FFF2-40B4-BE49-F238E27FC236}">
                  <a16:creationId xmlns:a16="http://schemas.microsoft.com/office/drawing/2014/main" id="{6DFC8D7D-FCC2-4D30-846E-74C2B44F8E05}"/>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5271766E-76F2-4D03-BEB3-09C62F68C096}"/>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4422807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20703" y="-124078"/>
            <a:ext cx="11531600" cy="3867021"/>
          </a:xfrm>
          <a:prstGeom prst="rect">
            <a:avLst/>
          </a:prstGeom>
          <a:noFill/>
        </p:spPr>
        <p:txBody>
          <a:bodyPr wrap="square" rtlCol="0">
            <a:spAutoFit/>
          </a:bodyPr>
          <a:lstStyle/>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29) The missing boy was last seen to play near the river.</a:t>
            </a: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30) Mrs. Smith’s wallet was robbed from her on her way home.</a:t>
            </a:r>
          </a:p>
        </p:txBody>
      </p:sp>
      <p:sp>
        <p:nvSpPr>
          <p:cNvPr id="11" name="矩形 10">
            <a:extLst>
              <a:ext uri="{FF2B5EF4-FFF2-40B4-BE49-F238E27FC236}">
                <a16:creationId xmlns:a16="http://schemas.microsoft.com/office/drawing/2014/main" id="{72DB8CB1-D432-4DFF-87AD-DE56D7A755F4}"/>
              </a:ext>
            </a:extLst>
          </p:cNvPr>
          <p:cNvSpPr/>
          <p:nvPr/>
        </p:nvSpPr>
        <p:spPr>
          <a:xfrm>
            <a:off x="420703" y="1604611"/>
            <a:ext cx="11388571" cy="1384995"/>
          </a:xfrm>
          <a:prstGeom prst="rect">
            <a:avLst/>
          </a:prstGeom>
        </p:spPr>
        <p:txBody>
          <a:bodyPr wrap="square">
            <a:spAutoFit/>
          </a:bodyPr>
          <a:lstStyle/>
          <a:p>
            <a:r>
              <a:rPr lang="en-US" altLang="zh-CN" sz="2800" dirty="0">
                <a:solidFill>
                  <a:srgbClr val="FF0000"/>
                </a:solidFill>
                <a:latin typeface="+mn-ea"/>
              </a:rPr>
              <a:t>Nature of Error: the difference between </a:t>
            </a:r>
            <a:r>
              <a:rPr lang="en-US" altLang="zh-CN" sz="2800" i="1" dirty="0">
                <a:solidFill>
                  <a:srgbClr val="FF0000"/>
                </a:solidFill>
                <a:latin typeface="+mn-ea"/>
              </a:rPr>
              <a:t>be seen to do </a:t>
            </a:r>
            <a:r>
              <a:rPr lang="en-US" altLang="zh-CN" sz="2800" i="1" dirty="0" err="1">
                <a:solidFill>
                  <a:srgbClr val="FF0000"/>
                </a:solidFill>
                <a:latin typeface="+mn-ea"/>
              </a:rPr>
              <a:t>sth</a:t>
            </a:r>
            <a:r>
              <a:rPr lang="en-US" altLang="zh-CN" sz="2800" i="1" dirty="0">
                <a:solidFill>
                  <a:srgbClr val="FF0000"/>
                </a:solidFill>
                <a:latin typeface="+mn-ea"/>
              </a:rPr>
              <a:t>. </a:t>
            </a:r>
            <a:r>
              <a:rPr lang="en-US" altLang="zh-CN" sz="2800" dirty="0">
                <a:solidFill>
                  <a:srgbClr val="FF0000"/>
                </a:solidFill>
                <a:latin typeface="+mn-ea"/>
              </a:rPr>
              <a:t>and </a:t>
            </a:r>
            <a:r>
              <a:rPr lang="en-US" altLang="zh-CN" sz="2800" i="1" dirty="0">
                <a:solidFill>
                  <a:srgbClr val="FF0000"/>
                </a:solidFill>
                <a:latin typeface="+mn-ea"/>
              </a:rPr>
              <a:t>be seen doing </a:t>
            </a:r>
            <a:r>
              <a:rPr lang="en-US" altLang="zh-CN" sz="2800" i="1" dirty="0" err="1">
                <a:solidFill>
                  <a:srgbClr val="FF0000"/>
                </a:solidFill>
                <a:latin typeface="+mn-ea"/>
              </a:rPr>
              <a:t>sth</a:t>
            </a:r>
            <a:r>
              <a:rPr lang="en-US" altLang="zh-CN" sz="2800" dirty="0">
                <a:solidFill>
                  <a:srgbClr val="FF0000"/>
                </a:solidFill>
                <a:latin typeface="+mn-ea"/>
              </a:rPr>
              <a:t>.</a:t>
            </a:r>
          </a:p>
          <a:p>
            <a:r>
              <a:rPr lang="en-US" altLang="zh-CN" sz="2800" dirty="0">
                <a:solidFill>
                  <a:srgbClr val="FF0000"/>
                </a:solidFill>
                <a:latin typeface="+mn-ea"/>
              </a:rPr>
              <a:t>Revised: The missing boy was last seen playing near the river.</a:t>
            </a:r>
            <a:endParaRPr lang="zh-CN" altLang="en-US" sz="2800" dirty="0"/>
          </a:p>
        </p:txBody>
      </p:sp>
      <p:sp>
        <p:nvSpPr>
          <p:cNvPr id="12" name="矩形 11">
            <a:extLst>
              <a:ext uri="{FF2B5EF4-FFF2-40B4-BE49-F238E27FC236}">
                <a16:creationId xmlns:a16="http://schemas.microsoft.com/office/drawing/2014/main" id="{5B61E1EE-E5C3-471A-89CB-2648DD5258B5}"/>
              </a:ext>
            </a:extLst>
          </p:cNvPr>
          <p:cNvSpPr/>
          <p:nvPr/>
        </p:nvSpPr>
        <p:spPr>
          <a:xfrm>
            <a:off x="420703" y="3742943"/>
            <a:ext cx="11531600" cy="2246769"/>
          </a:xfrm>
          <a:prstGeom prst="rect">
            <a:avLst/>
          </a:prstGeom>
        </p:spPr>
        <p:txBody>
          <a:bodyPr wrap="square">
            <a:spAutoFit/>
          </a:bodyPr>
          <a:lstStyle/>
          <a:p>
            <a:r>
              <a:rPr lang="en-US" altLang="zh-CN" sz="2800" dirty="0">
                <a:solidFill>
                  <a:srgbClr val="FF0000"/>
                </a:solidFill>
                <a:latin typeface="+mn-ea"/>
              </a:rPr>
              <a:t>Nature of Error: use of the phrase </a:t>
            </a:r>
            <a:r>
              <a:rPr lang="en-US" altLang="zh-CN" sz="2800" i="1" dirty="0">
                <a:solidFill>
                  <a:srgbClr val="FF0000"/>
                </a:solidFill>
                <a:latin typeface="+mn-ea"/>
              </a:rPr>
              <a:t>be robbed of sb</a:t>
            </a:r>
            <a:r>
              <a:rPr lang="en-US" altLang="zh-CN" sz="2800" dirty="0">
                <a:solidFill>
                  <a:srgbClr val="FF0000"/>
                </a:solidFill>
                <a:latin typeface="+mn-ea"/>
              </a:rPr>
              <a:t>.</a:t>
            </a:r>
          </a:p>
          <a:p>
            <a:r>
              <a:rPr lang="en-US" altLang="zh-CN" sz="2800" dirty="0">
                <a:solidFill>
                  <a:srgbClr val="FF0000"/>
                </a:solidFill>
                <a:latin typeface="+mn-ea"/>
              </a:rPr>
              <a:t>Revised: Mrs. </a:t>
            </a:r>
            <a:r>
              <a:rPr lang="en-US" altLang="zh-CN" sz="2800" dirty="0" smtClean="0">
                <a:solidFill>
                  <a:srgbClr val="FF0000"/>
                </a:solidFill>
                <a:latin typeface="+mn-ea"/>
              </a:rPr>
              <a:t>Smith’s </a:t>
            </a:r>
            <a:r>
              <a:rPr lang="en-US" altLang="zh-CN" sz="2800" dirty="0">
                <a:solidFill>
                  <a:srgbClr val="FF0000"/>
                </a:solidFill>
                <a:latin typeface="+mn-ea"/>
              </a:rPr>
              <a:t>wallet was stolen from her on her way home.</a:t>
            </a:r>
          </a:p>
          <a:p>
            <a:r>
              <a:rPr lang="en-US" altLang="zh-CN" sz="2800" dirty="0">
                <a:solidFill>
                  <a:srgbClr val="FF0000"/>
                </a:solidFill>
                <a:latin typeface="+mn-ea"/>
              </a:rPr>
              <a:t>Or: Mrs. </a:t>
            </a:r>
            <a:r>
              <a:rPr lang="en-US" altLang="zh-CN" sz="2800" dirty="0" smtClean="0">
                <a:solidFill>
                  <a:srgbClr val="FF0000"/>
                </a:solidFill>
                <a:latin typeface="+mn-ea"/>
              </a:rPr>
              <a:t>Smith’s </a:t>
            </a:r>
            <a:r>
              <a:rPr lang="en-US" altLang="zh-CN" sz="2800" dirty="0">
                <a:solidFill>
                  <a:srgbClr val="FF0000"/>
                </a:solidFill>
                <a:latin typeface="+mn-ea"/>
              </a:rPr>
              <a:t>wallet was robbed of her on her way home.</a:t>
            </a:r>
          </a:p>
          <a:p>
            <a:r>
              <a:rPr lang="en-US" altLang="zh-CN" sz="2800" dirty="0">
                <a:solidFill>
                  <a:srgbClr val="FF0000"/>
                </a:solidFill>
                <a:latin typeface="+mn-ea"/>
              </a:rPr>
              <a:t>Or: Mrs. Smith had her wallet robbed/stolen on her way home.</a:t>
            </a:r>
            <a:endParaRPr lang="zh-CN" altLang="en-US" sz="2800" dirty="0"/>
          </a:p>
        </p:txBody>
      </p:sp>
      <p:grpSp>
        <p:nvGrpSpPr>
          <p:cNvPr id="13" name="组合 12">
            <a:extLst>
              <a:ext uri="{FF2B5EF4-FFF2-40B4-BE49-F238E27FC236}">
                <a16:creationId xmlns:a16="http://schemas.microsoft.com/office/drawing/2014/main" id="{524CCF93-A740-4508-9F33-3658B4799630}"/>
              </a:ext>
            </a:extLst>
          </p:cNvPr>
          <p:cNvGrpSpPr/>
          <p:nvPr/>
        </p:nvGrpSpPr>
        <p:grpSpPr>
          <a:xfrm>
            <a:off x="1156358" y="234177"/>
            <a:ext cx="5865763" cy="641015"/>
            <a:chOff x="2277191" y="2390375"/>
            <a:chExt cx="1961443" cy="587840"/>
          </a:xfrm>
        </p:grpSpPr>
        <p:sp>
          <p:nvSpPr>
            <p:cNvPr id="14" name="圆角矩形 1">
              <a:extLst>
                <a:ext uri="{FF2B5EF4-FFF2-40B4-BE49-F238E27FC236}">
                  <a16:creationId xmlns:a16="http://schemas.microsoft.com/office/drawing/2014/main" id="{C5707825-54A0-481C-9297-AD7F3D6F301B}"/>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5" name="文本框 14">
              <a:extLst>
                <a:ext uri="{FF2B5EF4-FFF2-40B4-BE49-F238E27FC236}">
                  <a16:creationId xmlns:a16="http://schemas.microsoft.com/office/drawing/2014/main" id="{4872BE07-64C8-4BB1-883A-A88A7F0DC738}"/>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34553452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406400" y="3984625"/>
            <a:ext cx="2352675" cy="3114675"/>
          </a:xfrm>
          <a:prstGeom prst="rect">
            <a:avLst/>
          </a:prstGeom>
        </p:spPr>
      </p:pic>
      <p:pic>
        <p:nvPicPr>
          <p:cNvPr id="3" name="图片 2"/>
          <p:cNvPicPr>
            <a:picLocks noChangeAspect="1"/>
          </p:cNvPicPr>
          <p:nvPr/>
        </p:nvPicPr>
        <p:blipFill>
          <a:blip r:embed="rId4"/>
          <a:stretch>
            <a:fillRect/>
          </a:stretch>
        </p:blipFill>
        <p:spPr>
          <a:xfrm>
            <a:off x="-766295" y="0"/>
            <a:ext cx="3690097" cy="3606800"/>
          </a:xfrm>
          <a:prstGeom prst="rect">
            <a:avLst/>
          </a:prstGeom>
        </p:spPr>
      </p:pic>
      <p:pic>
        <p:nvPicPr>
          <p:cNvPr id="7" name="图片 6"/>
          <p:cNvPicPr>
            <a:picLocks noChangeAspect="1"/>
          </p:cNvPicPr>
          <p:nvPr/>
        </p:nvPicPr>
        <p:blipFill>
          <a:blip r:embed="rId5"/>
          <a:stretch>
            <a:fillRect/>
          </a:stretch>
        </p:blipFill>
        <p:spPr>
          <a:xfrm>
            <a:off x="9267825" y="-694347"/>
            <a:ext cx="3690097" cy="4123347"/>
          </a:xfrm>
          <a:prstGeom prst="rect">
            <a:avLst/>
          </a:prstGeom>
        </p:spPr>
      </p:pic>
      <p:pic>
        <p:nvPicPr>
          <p:cNvPr id="8" name="图片 7"/>
          <p:cNvPicPr>
            <a:picLocks noChangeAspect="1"/>
          </p:cNvPicPr>
          <p:nvPr/>
        </p:nvPicPr>
        <p:blipFill>
          <a:blip r:embed="rId5"/>
          <a:stretch>
            <a:fillRect/>
          </a:stretch>
        </p:blipFill>
        <p:spPr>
          <a:xfrm>
            <a:off x="10106025" y="2734653"/>
            <a:ext cx="3690097" cy="4123347"/>
          </a:xfrm>
          <a:prstGeom prst="rect">
            <a:avLst/>
          </a:prstGeom>
        </p:spPr>
      </p:pic>
      <p:sp>
        <p:nvSpPr>
          <p:cNvPr id="9" name="矩形 8"/>
          <p:cNvSpPr/>
          <p:nvPr/>
        </p:nvSpPr>
        <p:spPr>
          <a:xfrm>
            <a:off x="1447801" y="1104900"/>
            <a:ext cx="9182100" cy="4724400"/>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Times New Roman" panose="02020603050405020304" pitchFamily="18" charset="0"/>
              <a:cs typeface="+mn-ea"/>
              <a:sym typeface="+mn-lt"/>
            </a:endParaRPr>
          </a:p>
        </p:txBody>
      </p:sp>
      <p:sp>
        <p:nvSpPr>
          <p:cNvPr id="23" name="文本框 22"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2049677" y="2365454"/>
            <a:ext cx="7674496" cy="1107996"/>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514350" fontAlgn="base">
              <a:spcBef>
                <a:spcPct val="0"/>
              </a:spcBef>
              <a:spcAft>
                <a:spcPct val="0"/>
              </a:spcAft>
              <a:tabLst>
                <a:tab pos="2149475" algn="l"/>
              </a:tabLst>
            </a:pPr>
            <a:r>
              <a:rPr lang="en-US" altLang="zh-CN" sz="6600" dirty="0">
                <a:solidFill>
                  <a:srgbClr val="00749F"/>
                </a:solidFill>
                <a:latin typeface="Times New Roman" panose="02020603050405020304" pitchFamily="18" charset="0"/>
                <a:ea typeface="+mn-ea"/>
                <a:cs typeface="+mn-ea"/>
                <a:sym typeface="+mn-lt"/>
              </a:rPr>
              <a:t>Thank you!</a:t>
            </a:r>
            <a:endParaRPr lang="zh-CN" altLang="en-US" sz="6600" dirty="0">
              <a:solidFill>
                <a:srgbClr val="00749F"/>
              </a:solidFill>
              <a:latin typeface="Times New Roman" panose="02020603050405020304" pitchFamily="18" charset="0"/>
              <a:ea typeface="+mn-ea"/>
              <a:cs typeface="+mn-ea"/>
              <a:sym typeface="+mn-lt"/>
            </a:endParaRPr>
          </a:p>
        </p:txBody>
      </p:sp>
      <p:grpSp>
        <p:nvGrpSpPr>
          <p:cNvPr id="30" name="Group 59"/>
          <p:cNvGrpSpPr>
            <a:grpSpLocks noChangeAspect="1"/>
          </p:cNvGrpSpPr>
          <p:nvPr/>
        </p:nvGrpSpPr>
        <p:grpSpPr bwMode="auto">
          <a:xfrm>
            <a:off x="3870511" y="4343042"/>
            <a:ext cx="218168" cy="238153"/>
            <a:chOff x="1066" y="1985"/>
            <a:chExt cx="262" cy="286"/>
          </a:xfrm>
          <a:solidFill>
            <a:schemeClr val="bg1"/>
          </a:solidFill>
        </p:grpSpPr>
        <p:sp>
          <p:nvSpPr>
            <p:cNvPr id="31" name="Freeform 60"/>
            <p:cNvSpPr>
              <a:spLocks noEditPoints="1"/>
            </p:cNvSpPr>
            <p:nvPr/>
          </p:nvSpPr>
          <p:spPr bwMode="auto">
            <a:xfrm>
              <a:off x="1066" y="2005"/>
              <a:ext cx="262" cy="266"/>
            </a:xfrm>
            <a:custGeom>
              <a:avLst/>
              <a:gdLst>
                <a:gd name="T0" fmla="*/ 572 w 642"/>
                <a:gd name="T1" fmla="*/ 655 h 655"/>
                <a:gd name="T2" fmla="*/ 70 w 642"/>
                <a:gd name="T3" fmla="*/ 655 h 655"/>
                <a:gd name="T4" fmla="*/ 19 w 642"/>
                <a:gd name="T5" fmla="*/ 630 h 655"/>
                <a:gd name="T6" fmla="*/ 0 w 642"/>
                <a:gd name="T7" fmla="*/ 575 h 655"/>
                <a:gd name="T8" fmla="*/ 0 w 642"/>
                <a:gd name="T9" fmla="*/ 80 h 655"/>
                <a:gd name="T10" fmla="*/ 19 w 642"/>
                <a:gd name="T11" fmla="*/ 25 h 655"/>
                <a:gd name="T12" fmla="*/ 70 w 642"/>
                <a:gd name="T13" fmla="*/ 0 h 655"/>
                <a:gd name="T14" fmla="*/ 93 w 642"/>
                <a:gd name="T15" fmla="*/ 0 h 655"/>
                <a:gd name="T16" fmla="*/ 111 w 642"/>
                <a:gd name="T17" fmla="*/ 18 h 655"/>
                <a:gd name="T18" fmla="*/ 93 w 642"/>
                <a:gd name="T19" fmla="*/ 36 h 655"/>
                <a:gd name="T20" fmla="*/ 70 w 642"/>
                <a:gd name="T21" fmla="*/ 36 h 655"/>
                <a:gd name="T22" fmla="*/ 47 w 642"/>
                <a:gd name="T23" fmla="*/ 48 h 655"/>
                <a:gd name="T24" fmla="*/ 36 w 642"/>
                <a:gd name="T25" fmla="*/ 80 h 655"/>
                <a:gd name="T26" fmla="*/ 36 w 642"/>
                <a:gd name="T27" fmla="*/ 575 h 655"/>
                <a:gd name="T28" fmla="*/ 47 w 642"/>
                <a:gd name="T29" fmla="*/ 607 h 655"/>
                <a:gd name="T30" fmla="*/ 70 w 642"/>
                <a:gd name="T31" fmla="*/ 619 h 655"/>
                <a:gd name="T32" fmla="*/ 572 w 642"/>
                <a:gd name="T33" fmla="*/ 619 h 655"/>
                <a:gd name="T34" fmla="*/ 595 w 642"/>
                <a:gd name="T35" fmla="*/ 607 h 655"/>
                <a:gd name="T36" fmla="*/ 606 w 642"/>
                <a:gd name="T37" fmla="*/ 575 h 655"/>
                <a:gd name="T38" fmla="*/ 606 w 642"/>
                <a:gd name="T39" fmla="*/ 80 h 655"/>
                <a:gd name="T40" fmla="*/ 595 w 642"/>
                <a:gd name="T41" fmla="*/ 48 h 655"/>
                <a:gd name="T42" fmla="*/ 572 w 642"/>
                <a:gd name="T43" fmla="*/ 36 h 655"/>
                <a:gd name="T44" fmla="*/ 547 w 642"/>
                <a:gd name="T45" fmla="*/ 36 h 655"/>
                <a:gd name="T46" fmla="*/ 529 w 642"/>
                <a:gd name="T47" fmla="*/ 18 h 655"/>
                <a:gd name="T48" fmla="*/ 547 w 642"/>
                <a:gd name="T49" fmla="*/ 0 h 655"/>
                <a:gd name="T50" fmla="*/ 572 w 642"/>
                <a:gd name="T51" fmla="*/ 0 h 655"/>
                <a:gd name="T52" fmla="*/ 622 w 642"/>
                <a:gd name="T53" fmla="*/ 25 h 655"/>
                <a:gd name="T54" fmla="*/ 642 w 642"/>
                <a:gd name="T55" fmla="*/ 80 h 655"/>
                <a:gd name="T56" fmla="*/ 642 w 642"/>
                <a:gd name="T57" fmla="*/ 575 h 655"/>
                <a:gd name="T58" fmla="*/ 622 w 642"/>
                <a:gd name="T59" fmla="*/ 630 h 655"/>
                <a:gd name="T60" fmla="*/ 572 w 642"/>
                <a:gd name="T61" fmla="*/ 655 h 655"/>
                <a:gd name="T62" fmla="*/ 418 w 642"/>
                <a:gd name="T63" fmla="*/ 36 h 655"/>
                <a:gd name="T64" fmla="*/ 224 w 642"/>
                <a:gd name="T65" fmla="*/ 36 h 655"/>
                <a:gd name="T66" fmla="*/ 206 w 642"/>
                <a:gd name="T67" fmla="*/ 18 h 655"/>
                <a:gd name="T68" fmla="*/ 224 w 642"/>
                <a:gd name="T69" fmla="*/ 0 h 655"/>
                <a:gd name="T70" fmla="*/ 418 w 642"/>
                <a:gd name="T71" fmla="*/ 0 h 655"/>
                <a:gd name="T72" fmla="*/ 436 w 642"/>
                <a:gd name="T73" fmla="*/ 18 h 655"/>
                <a:gd name="T74" fmla="*/ 418 w 642"/>
                <a:gd name="T75" fmla="*/ 36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2" h="655">
                  <a:moveTo>
                    <a:pt x="572" y="655"/>
                  </a:moveTo>
                  <a:cubicBezTo>
                    <a:pt x="70" y="655"/>
                    <a:pt x="70" y="655"/>
                    <a:pt x="70" y="655"/>
                  </a:cubicBezTo>
                  <a:cubicBezTo>
                    <a:pt x="51" y="655"/>
                    <a:pt x="33" y="646"/>
                    <a:pt x="19" y="630"/>
                  </a:cubicBezTo>
                  <a:cubicBezTo>
                    <a:pt x="7" y="615"/>
                    <a:pt x="0" y="596"/>
                    <a:pt x="0" y="575"/>
                  </a:cubicBezTo>
                  <a:cubicBezTo>
                    <a:pt x="0" y="80"/>
                    <a:pt x="0" y="80"/>
                    <a:pt x="0" y="80"/>
                  </a:cubicBezTo>
                  <a:cubicBezTo>
                    <a:pt x="0" y="60"/>
                    <a:pt x="7" y="40"/>
                    <a:pt x="19" y="25"/>
                  </a:cubicBezTo>
                  <a:cubicBezTo>
                    <a:pt x="33" y="9"/>
                    <a:pt x="51" y="0"/>
                    <a:pt x="70" y="0"/>
                  </a:cubicBezTo>
                  <a:cubicBezTo>
                    <a:pt x="93" y="0"/>
                    <a:pt x="93" y="0"/>
                    <a:pt x="93" y="0"/>
                  </a:cubicBezTo>
                  <a:cubicBezTo>
                    <a:pt x="103" y="0"/>
                    <a:pt x="111" y="8"/>
                    <a:pt x="111" y="18"/>
                  </a:cubicBezTo>
                  <a:cubicBezTo>
                    <a:pt x="111" y="28"/>
                    <a:pt x="103" y="36"/>
                    <a:pt x="93" y="36"/>
                  </a:cubicBezTo>
                  <a:cubicBezTo>
                    <a:pt x="70" y="36"/>
                    <a:pt x="70" y="36"/>
                    <a:pt x="70" y="36"/>
                  </a:cubicBezTo>
                  <a:cubicBezTo>
                    <a:pt x="61" y="36"/>
                    <a:pt x="53" y="40"/>
                    <a:pt x="47" y="48"/>
                  </a:cubicBezTo>
                  <a:cubicBezTo>
                    <a:pt x="40" y="56"/>
                    <a:pt x="36" y="68"/>
                    <a:pt x="36" y="80"/>
                  </a:cubicBezTo>
                  <a:cubicBezTo>
                    <a:pt x="36" y="575"/>
                    <a:pt x="36" y="575"/>
                    <a:pt x="36" y="575"/>
                  </a:cubicBezTo>
                  <a:cubicBezTo>
                    <a:pt x="36" y="587"/>
                    <a:pt x="40" y="599"/>
                    <a:pt x="47" y="607"/>
                  </a:cubicBezTo>
                  <a:cubicBezTo>
                    <a:pt x="53" y="615"/>
                    <a:pt x="61" y="619"/>
                    <a:pt x="70" y="619"/>
                  </a:cubicBezTo>
                  <a:cubicBezTo>
                    <a:pt x="572" y="619"/>
                    <a:pt x="572" y="619"/>
                    <a:pt x="572" y="619"/>
                  </a:cubicBezTo>
                  <a:cubicBezTo>
                    <a:pt x="580" y="619"/>
                    <a:pt x="588" y="615"/>
                    <a:pt x="595" y="607"/>
                  </a:cubicBezTo>
                  <a:cubicBezTo>
                    <a:pt x="602" y="599"/>
                    <a:pt x="606" y="587"/>
                    <a:pt x="606" y="575"/>
                  </a:cubicBezTo>
                  <a:cubicBezTo>
                    <a:pt x="606" y="80"/>
                    <a:pt x="606" y="80"/>
                    <a:pt x="606" y="80"/>
                  </a:cubicBezTo>
                  <a:cubicBezTo>
                    <a:pt x="606" y="68"/>
                    <a:pt x="602" y="56"/>
                    <a:pt x="595" y="48"/>
                  </a:cubicBezTo>
                  <a:cubicBezTo>
                    <a:pt x="588" y="40"/>
                    <a:pt x="580" y="36"/>
                    <a:pt x="572" y="36"/>
                  </a:cubicBezTo>
                  <a:cubicBezTo>
                    <a:pt x="547" y="36"/>
                    <a:pt x="547" y="36"/>
                    <a:pt x="547" y="36"/>
                  </a:cubicBezTo>
                  <a:cubicBezTo>
                    <a:pt x="537" y="36"/>
                    <a:pt x="529" y="28"/>
                    <a:pt x="529" y="18"/>
                  </a:cubicBezTo>
                  <a:cubicBezTo>
                    <a:pt x="529" y="8"/>
                    <a:pt x="537" y="0"/>
                    <a:pt x="547" y="0"/>
                  </a:cubicBezTo>
                  <a:cubicBezTo>
                    <a:pt x="572" y="0"/>
                    <a:pt x="572" y="0"/>
                    <a:pt x="572" y="0"/>
                  </a:cubicBezTo>
                  <a:cubicBezTo>
                    <a:pt x="591" y="0"/>
                    <a:pt x="609" y="9"/>
                    <a:pt x="622" y="25"/>
                  </a:cubicBezTo>
                  <a:cubicBezTo>
                    <a:pt x="635" y="40"/>
                    <a:pt x="642" y="60"/>
                    <a:pt x="642" y="80"/>
                  </a:cubicBezTo>
                  <a:cubicBezTo>
                    <a:pt x="642" y="575"/>
                    <a:pt x="642" y="575"/>
                    <a:pt x="642" y="575"/>
                  </a:cubicBezTo>
                  <a:cubicBezTo>
                    <a:pt x="642" y="596"/>
                    <a:pt x="635" y="615"/>
                    <a:pt x="622" y="630"/>
                  </a:cubicBezTo>
                  <a:cubicBezTo>
                    <a:pt x="609" y="646"/>
                    <a:pt x="591" y="655"/>
                    <a:pt x="572" y="655"/>
                  </a:cubicBezTo>
                  <a:close/>
                  <a:moveTo>
                    <a:pt x="418" y="36"/>
                  </a:moveTo>
                  <a:cubicBezTo>
                    <a:pt x="224" y="36"/>
                    <a:pt x="224" y="36"/>
                    <a:pt x="224" y="36"/>
                  </a:cubicBezTo>
                  <a:cubicBezTo>
                    <a:pt x="214" y="36"/>
                    <a:pt x="206" y="28"/>
                    <a:pt x="206" y="18"/>
                  </a:cubicBezTo>
                  <a:cubicBezTo>
                    <a:pt x="206" y="8"/>
                    <a:pt x="214" y="0"/>
                    <a:pt x="224" y="0"/>
                  </a:cubicBezTo>
                  <a:cubicBezTo>
                    <a:pt x="418" y="0"/>
                    <a:pt x="418" y="0"/>
                    <a:pt x="418" y="0"/>
                  </a:cubicBezTo>
                  <a:cubicBezTo>
                    <a:pt x="428" y="0"/>
                    <a:pt x="436" y="8"/>
                    <a:pt x="436" y="18"/>
                  </a:cubicBezTo>
                  <a:cubicBezTo>
                    <a:pt x="436" y="28"/>
                    <a:pt x="428" y="36"/>
                    <a:pt x="41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749F"/>
                </a:solidFill>
                <a:latin typeface="Times New Roman" panose="02020603050405020304" pitchFamily="18" charset="0"/>
                <a:cs typeface="+mn-ea"/>
                <a:sym typeface="+mn-lt"/>
              </a:endParaRPr>
            </a:p>
          </p:txBody>
        </p:sp>
        <p:sp>
          <p:nvSpPr>
            <p:cNvPr id="32" name="Freeform 61"/>
            <p:cNvSpPr>
              <a:spLocks noEditPoints="1"/>
            </p:cNvSpPr>
            <p:nvPr/>
          </p:nvSpPr>
          <p:spPr bwMode="auto">
            <a:xfrm>
              <a:off x="1124" y="1985"/>
              <a:ext cx="146" cy="64"/>
            </a:xfrm>
            <a:custGeom>
              <a:avLst/>
              <a:gdLst>
                <a:gd name="T0" fmla="*/ 18 w 357"/>
                <a:gd name="T1" fmla="*/ 0 h 157"/>
                <a:gd name="T2" fmla="*/ 36 w 357"/>
                <a:gd name="T3" fmla="*/ 18 h 157"/>
                <a:gd name="T4" fmla="*/ 36 w 357"/>
                <a:gd name="T5" fmla="*/ 139 h 157"/>
                <a:gd name="T6" fmla="*/ 18 w 357"/>
                <a:gd name="T7" fmla="*/ 157 h 157"/>
                <a:gd name="T8" fmla="*/ 0 w 357"/>
                <a:gd name="T9" fmla="*/ 139 h 157"/>
                <a:gd name="T10" fmla="*/ 0 w 357"/>
                <a:gd name="T11" fmla="*/ 18 h 157"/>
                <a:gd name="T12" fmla="*/ 18 w 357"/>
                <a:gd name="T13" fmla="*/ 0 h 157"/>
                <a:gd name="T14" fmla="*/ 339 w 357"/>
                <a:gd name="T15" fmla="*/ 0 h 157"/>
                <a:gd name="T16" fmla="*/ 357 w 357"/>
                <a:gd name="T17" fmla="*/ 18 h 157"/>
                <a:gd name="T18" fmla="*/ 357 w 357"/>
                <a:gd name="T19" fmla="*/ 139 h 157"/>
                <a:gd name="T20" fmla="*/ 339 w 357"/>
                <a:gd name="T21" fmla="*/ 157 h 157"/>
                <a:gd name="T22" fmla="*/ 321 w 357"/>
                <a:gd name="T23" fmla="*/ 139 h 157"/>
                <a:gd name="T24" fmla="*/ 321 w 357"/>
                <a:gd name="T25" fmla="*/ 18 h 157"/>
                <a:gd name="T26" fmla="*/ 339 w 357"/>
                <a:gd name="T2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157">
                  <a:moveTo>
                    <a:pt x="18" y="0"/>
                  </a:moveTo>
                  <a:cubicBezTo>
                    <a:pt x="28" y="0"/>
                    <a:pt x="36" y="8"/>
                    <a:pt x="36" y="18"/>
                  </a:cubicBezTo>
                  <a:cubicBezTo>
                    <a:pt x="36" y="139"/>
                    <a:pt x="36" y="139"/>
                    <a:pt x="36" y="139"/>
                  </a:cubicBezTo>
                  <a:cubicBezTo>
                    <a:pt x="36" y="149"/>
                    <a:pt x="28" y="157"/>
                    <a:pt x="18" y="157"/>
                  </a:cubicBezTo>
                  <a:cubicBezTo>
                    <a:pt x="8" y="157"/>
                    <a:pt x="0" y="149"/>
                    <a:pt x="0" y="139"/>
                  </a:cubicBezTo>
                  <a:cubicBezTo>
                    <a:pt x="0" y="18"/>
                    <a:pt x="0" y="18"/>
                    <a:pt x="0" y="18"/>
                  </a:cubicBezTo>
                  <a:cubicBezTo>
                    <a:pt x="0" y="8"/>
                    <a:pt x="8" y="0"/>
                    <a:pt x="18" y="0"/>
                  </a:cubicBezTo>
                  <a:close/>
                  <a:moveTo>
                    <a:pt x="339" y="0"/>
                  </a:moveTo>
                  <a:cubicBezTo>
                    <a:pt x="349" y="0"/>
                    <a:pt x="357" y="8"/>
                    <a:pt x="357" y="18"/>
                  </a:cubicBezTo>
                  <a:cubicBezTo>
                    <a:pt x="357" y="139"/>
                    <a:pt x="357" y="139"/>
                    <a:pt x="357" y="139"/>
                  </a:cubicBezTo>
                  <a:cubicBezTo>
                    <a:pt x="357" y="149"/>
                    <a:pt x="349" y="157"/>
                    <a:pt x="339" y="157"/>
                  </a:cubicBezTo>
                  <a:cubicBezTo>
                    <a:pt x="329" y="157"/>
                    <a:pt x="321" y="149"/>
                    <a:pt x="321" y="139"/>
                  </a:cubicBezTo>
                  <a:cubicBezTo>
                    <a:pt x="321" y="18"/>
                    <a:pt x="321" y="18"/>
                    <a:pt x="321" y="18"/>
                  </a:cubicBezTo>
                  <a:cubicBezTo>
                    <a:pt x="321" y="8"/>
                    <a:pt x="329" y="0"/>
                    <a:pt x="3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749F"/>
                </a:solidFill>
                <a:latin typeface="Times New Roman" panose="02020603050405020304" pitchFamily="18" charset="0"/>
                <a:cs typeface="+mn-ea"/>
                <a:sym typeface="+mn-lt"/>
              </a:endParaRPr>
            </a:p>
          </p:txBody>
        </p:sp>
        <p:sp>
          <p:nvSpPr>
            <p:cNvPr id="33" name="Freeform 62"/>
            <p:cNvSpPr>
              <a:spLocks noEditPoints="1"/>
            </p:cNvSpPr>
            <p:nvPr/>
          </p:nvSpPr>
          <p:spPr bwMode="auto">
            <a:xfrm>
              <a:off x="1074" y="2044"/>
              <a:ext cx="246" cy="183"/>
            </a:xfrm>
            <a:custGeom>
              <a:avLst/>
              <a:gdLst>
                <a:gd name="T0" fmla="*/ 0 w 603"/>
                <a:gd name="T1" fmla="*/ 18 h 450"/>
                <a:gd name="T2" fmla="*/ 18 w 603"/>
                <a:gd name="T3" fmla="*/ 0 h 450"/>
                <a:gd name="T4" fmla="*/ 585 w 603"/>
                <a:gd name="T5" fmla="*/ 0 h 450"/>
                <a:gd name="T6" fmla="*/ 603 w 603"/>
                <a:gd name="T7" fmla="*/ 18 h 450"/>
                <a:gd name="T8" fmla="*/ 585 w 603"/>
                <a:gd name="T9" fmla="*/ 36 h 450"/>
                <a:gd name="T10" fmla="*/ 18 w 603"/>
                <a:gd name="T11" fmla="*/ 36 h 450"/>
                <a:gd name="T12" fmla="*/ 0 w 603"/>
                <a:gd name="T13" fmla="*/ 18 h 450"/>
                <a:gd name="T14" fmla="*/ 306 w 603"/>
                <a:gd name="T15" fmla="*/ 450 h 450"/>
                <a:gd name="T16" fmla="*/ 184 w 603"/>
                <a:gd name="T17" fmla="*/ 400 h 450"/>
                <a:gd name="T18" fmla="*/ 134 w 603"/>
                <a:gd name="T19" fmla="*/ 279 h 450"/>
                <a:gd name="T20" fmla="*/ 184 w 603"/>
                <a:gd name="T21" fmla="*/ 158 h 450"/>
                <a:gd name="T22" fmla="*/ 306 w 603"/>
                <a:gd name="T23" fmla="*/ 107 h 450"/>
                <a:gd name="T24" fmla="*/ 324 w 603"/>
                <a:gd name="T25" fmla="*/ 125 h 450"/>
                <a:gd name="T26" fmla="*/ 306 w 603"/>
                <a:gd name="T27" fmla="*/ 143 h 450"/>
                <a:gd name="T28" fmla="*/ 170 w 603"/>
                <a:gd name="T29" fmla="*/ 279 h 450"/>
                <a:gd name="T30" fmla="*/ 306 w 603"/>
                <a:gd name="T31" fmla="*/ 414 h 450"/>
                <a:gd name="T32" fmla="*/ 441 w 603"/>
                <a:gd name="T33" fmla="*/ 279 h 450"/>
                <a:gd name="T34" fmla="*/ 459 w 603"/>
                <a:gd name="T35" fmla="*/ 261 h 450"/>
                <a:gd name="T36" fmla="*/ 477 w 603"/>
                <a:gd name="T37" fmla="*/ 279 h 450"/>
                <a:gd name="T38" fmla="*/ 427 w 603"/>
                <a:gd name="T39" fmla="*/ 400 h 450"/>
                <a:gd name="T40" fmla="*/ 306 w 603"/>
                <a:gd name="T41"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3" h="450">
                  <a:moveTo>
                    <a:pt x="0" y="18"/>
                  </a:moveTo>
                  <a:cubicBezTo>
                    <a:pt x="0" y="8"/>
                    <a:pt x="8" y="0"/>
                    <a:pt x="18" y="0"/>
                  </a:cubicBezTo>
                  <a:cubicBezTo>
                    <a:pt x="585" y="0"/>
                    <a:pt x="585" y="0"/>
                    <a:pt x="585" y="0"/>
                  </a:cubicBezTo>
                  <a:cubicBezTo>
                    <a:pt x="595" y="0"/>
                    <a:pt x="603" y="8"/>
                    <a:pt x="603" y="18"/>
                  </a:cubicBezTo>
                  <a:cubicBezTo>
                    <a:pt x="603" y="28"/>
                    <a:pt x="595" y="36"/>
                    <a:pt x="585" y="36"/>
                  </a:cubicBezTo>
                  <a:cubicBezTo>
                    <a:pt x="18" y="36"/>
                    <a:pt x="18" y="36"/>
                    <a:pt x="18" y="36"/>
                  </a:cubicBezTo>
                  <a:cubicBezTo>
                    <a:pt x="8" y="36"/>
                    <a:pt x="0" y="28"/>
                    <a:pt x="0" y="18"/>
                  </a:cubicBezTo>
                  <a:close/>
                  <a:moveTo>
                    <a:pt x="306" y="450"/>
                  </a:moveTo>
                  <a:cubicBezTo>
                    <a:pt x="260" y="450"/>
                    <a:pt x="217" y="433"/>
                    <a:pt x="184" y="400"/>
                  </a:cubicBezTo>
                  <a:cubicBezTo>
                    <a:pt x="152" y="368"/>
                    <a:pt x="134" y="325"/>
                    <a:pt x="134" y="279"/>
                  </a:cubicBezTo>
                  <a:cubicBezTo>
                    <a:pt x="134" y="233"/>
                    <a:pt x="152" y="190"/>
                    <a:pt x="184" y="158"/>
                  </a:cubicBezTo>
                  <a:cubicBezTo>
                    <a:pt x="217" y="125"/>
                    <a:pt x="260" y="107"/>
                    <a:pt x="306" y="107"/>
                  </a:cubicBezTo>
                  <a:cubicBezTo>
                    <a:pt x="316" y="107"/>
                    <a:pt x="324" y="115"/>
                    <a:pt x="324" y="125"/>
                  </a:cubicBezTo>
                  <a:cubicBezTo>
                    <a:pt x="324" y="135"/>
                    <a:pt x="316" y="143"/>
                    <a:pt x="306" y="143"/>
                  </a:cubicBezTo>
                  <a:cubicBezTo>
                    <a:pt x="231" y="143"/>
                    <a:pt x="170" y="204"/>
                    <a:pt x="170" y="279"/>
                  </a:cubicBezTo>
                  <a:cubicBezTo>
                    <a:pt x="170" y="354"/>
                    <a:pt x="231" y="414"/>
                    <a:pt x="306" y="414"/>
                  </a:cubicBezTo>
                  <a:cubicBezTo>
                    <a:pt x="380" y="414"/>
                    <a:pt x="441" y="354"/>
                    <a:pt x="441" y="279"/>
                  </a:cubicBezTo>
                  <a:cubicBezTo>
                    <a:pt x="441" y="269"/>
                    <a:pt x="449" y="261"/>
                    <a:pt x="459" y="261"/>
                  </a:cubicBezTo>
                  <a:cubicBezTo>
                    <a:pt x="469" y="261"/>
                    <a:pt x="477" y="269"/>
                    <a:pt x="477" y="279"/>
                  </a:cubicBezTo>
                  <a:cubicBezTo>
                    <a:pt x="477" y="325"/>
                    <a:pt x="459" y="368"/>
                    <a:pt x="427" y="400"/>
                  </a:cubicBezTo>
                  <a:cubicBezTo>
                    <a:pt x="395" y="433"/>
                    <a:pt x="351" y="450"/>
                    <a:pt x="306" y="4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749F"/>
                </a:solidFill>
                <a:latin typeface="Times New Roman" panose="02020603050405020304" pitchFamily="18" charset="0"/>
                <a:cs typeface="+mn-ea"/>
                <a:sym typeface="+mn-lt"/>
              </a:endParaRPr>
            </a:p>
          </p:txBody>
        </p:sp>
        <p:sp>
          <p:nvSpPr>
            <p:cNvPr id="34" name="Freeform 63"/>
            <p:cNvSpPr/>
            <p:nvPr/>
          </p:nvSpPr>
          <p:spPr bwMode="auto">
            <a:xfrm>
              <a:off x="1193" y="2088"/>
              <a:ext cx="53" cy="72"/>
            </a:xfrm>
            <a:custGeom>
              <a:avLst/>
              <a:gdLst>
                <a:gd name="T0" fmla="*/ 113 w 131"/>
                <a:gd name="T1" fmla="*/ 176 h 176"/>
                <a:gd name="T2" fmla="*/ 18 w 131"/>
                <a:gd name="T3" fmla="*/ 176 h 176"/>
                <a:gd name="T4" fmla="*/ 0 w 131"/>
                <a:gd name="T5" fmla="*/ 158 h 176"/>
                <a:gd name="T6" fmla="*/ 0 w 131"/>
                <a:gd name="T7" fmla="*/ 18 h 176"/>
                <a:gd name="T8" fmla="*/ 18 w 131"/>
                <a:gd name="T9" fmla="*/ 0 h 176"/>
                <a:gd name="T10" fmla="*/ 36 w 131"/>
                <a:gd name="T11" fmla="*/ 18 h 176"/>
                <a:gd name="T12" fmla="*/ 36 w 131"/>
                <a:gd name="T13" fmla="*/ 140 h 176"/>
                <a:gd name="T14" fmla="*/ 113 w 131"/>
                <a:gd name="T15" fmla="*/ 140 h 176"/>
                <a:gd name="T16" fmla="*/ 131 w 131"/>
                <a:gd name="T17" fmla="*/ 158 h 176"/>
                <a:gd name="T18" fmla="*/ 113 w 131"/>
                <a:gd name="T19"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76">
                  <a:moveTo>
                    <a:pt x="113" y="176"/>
                  </a:moveTo>
                  <a:cubicBezTo>
                    <a:pt x="18" y="176"/>
                    <a:pt x="18" y="176"/>
                    <a:pt x="18" y="176"/>
                  </a:cubicBezTo>
                  <a:cubicBezTo>
                    <a:pt x="8" y="176"/>
                    <a:pt x="0" y="168"/>
                    <a:pt x="0" y="158"/>
                  </a:cubicBezTo>
                  <a:cubicBezTo>
                    <a:pt x="0" y="18"/>
                    <a:pt x="0" y="18"/>
                    <a:pt x="0" y="18"/>
                  </a:cubicBezTo>
                  <a:cubicBezTo>
                    <a:pt x="0" y="8"/>
                    <a:pt x="8" y="0"/>
                    <a:pt x="18" y="0"/>
                  </a:cubicBezTo>
                  <a:cubicBezTo>
                    <a:pt x="28" y="0"/>
                    <a:pt x="36" y="8"/>
                    <a:pt x="36" y="18"/>
                  </a:cubicBezTo>
                  <a:cubicBezTo>
                    <a:pt x="36" y="140"/>
                    <a:pt x="36" y="140"/>
                    <a:pt x="36" y="140"/>
                  </a:cubicBezTo>
                  <a:cubicBezTo>
                    <a:pt x="113" y="140"/>
                    <a:pt x="113" y="140"/>
                    <a:pt x="113" y="140"/>
                  </a:cubicBezTo>
                  <a:cubicBezTo>
                    <a:pt x="123" y="140"/>
                    <a:pt x="131" y="148"/>
                    <a:pt x="131" y="158"/>
                  </a:cubicBezTo>
                  <a:cubicBezTo>
                    <a:pt x="131" y="168"/>
                    <a:pt x="123" y="176"/>
                    <a:pt x="113" y="1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749F"/>
                </a:solidFill>
                <a:latin typeface="Times New Roman" panose="02020603050405020304" pitchFamily="18" charset="0"/>
                <a:cs typeface="+mn-ea"/>
                <a:sym typeface="+mn-lt"/>
              </a:endParaRPr>
            </a:p>
          </p:txBody>
        </p:sp>
      </p:grpSp>
      <p:grpSp>
        <p:nvGrpSpPr>
          <p:cNvPr id="35" name="Group 66"/>
          <p:cNvGrpSpPr>
            <a:grpSpLocks noChangeAspect="1"/>
          </p:cNvGrpSpPr>
          <p:nvPr/>
        </p:nvGrpSpPr>
        <p:grpSpPr bwMode="auto">
          <a:xfrm>
            <a:off x="6278955" y="4361356"/>
            <a:ext cx="192087" cy="207963"/>
            <a:chOff x="2111" y="2322"/>
            <a:chExt cx="121" cy="131"/>
          </a:xfrm>
          <a:solidFill>
            <a:schemeClr val="bg1"/>
          </a:solidFill>
        </p:grpSpPr>
        <p:sp>
          <p:nvSpPr>
            <p:cNvPr id="36" name="Freeform 67"/>
            <p:cNvSpPr/>
            <p:nvPr/>
          </p:nvSpPr>
          <p:spPr bwMode="auto">
            <a:xfrm>
              <a:off x="2159" y="2350"/>
              <a:ext cx="40" cy="37"/>
            </a:xfrm>
            <a:custGeom>
              <a:avLst/>
              <a:gdLst>
                <a:gd name="T0" fmla="*/ 89 w 213"/>
                <a:gd name="T1" fmla="*/ 19 h 198"/>
                <a:gd name="T2" fmla="*/ 196 w 213"/>
                <a:gd name="T3" fmla="*/ 143 h 198"/>
                <a:gd name="T4" fmla="*/ 208 w 213"/>
                <a:gd name="T5" fmla="*/ 189 h 198"/>
                <a:gd name="T6" fmla="*/ 206 w 213"/>
                <a:gd name="T7" fmla="*/ 191 h 198"/>
                <a:gd name="T8" fmla="*/ 158 w 213"/>
                <a:gd name="T9" fmla="*/ 186 h 198"/>
                <a:gd name="T10" fmla="*/ 22 w 213"/>
                <a:gd name="T11" fmla="*/ 92 h 198"/>
                <a:gd name="T12" fmla="*/ 13 w 213"/>
                <a:gd name="T13" fmla="*/ 44 h 198"/>
                <a:gd name="T14" fmla="*/ 40 w 213"/>
                <a:gd name="T15" fmla="*/ 15 h 198"/>
                <a:gd name="T16" fmla="*/ 89 w 213"/>
                <a:gd name="T17" fmla="*/ 1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198">
                  <a:moveTo>
                    <a:pt x="89" y="19"/>
                  </a:moveTo>
                  <a:cubicBezTo>
                    <a:pt x="196" y="143"/>
                    <a:pt x="196" y="143"/>
                    <a:pt x="196" y="143"/>
                  </a:cubicBezTo>
                  <a:cubicBezTo>
                    <a:pt x="210" y="160"/>
                    <a:pt x="213" y="183"/>
                    <a:pt x="208" y="189"/>
                  </a:cubicBezTo>
                  <a:cubicBezTo>
                    <a:pt x="206" y="191"/>
                    <a:pt x="206" y="191"/>
                    <a:pt x="206" y="191"/>
                  </a:cubicBezTo>
                  <a:cubicBezTo>
                    <a:pt x="200" y="197"/>
                    <a:pt x="176" y="198"/>
                    <a:pt x="158" y="186"/>
                  </a:cubicBezTo>
                  <a:cubicBezTo>
                    <a:pt x="22" y="92"/>
                    <a:pt x="22" y="92"/>
                    <a:pt x="22" y="92"/>
                  </a:cubicBezTo>
                  <a:cubicBezTo>
                    <a:pt x="4" y="80"/>
                    <a:pt x="0" y="58"/>
                    <a:pt x="13" y="44"/>
                  </a:cubicBezTo>
                  <a:cubicBezTo>
                    <a:pt x="40" y="15"/>
                    <a:pt x="40" y="15"/>
                    <a:pt x="40" y="15"/>
                  </a:cubicBezTo>
                  <a:cubicBezTo>
                    <a:pt x="53" y="0"/>
                    <a:pt x="74" y="2"/>
                    <a:pt x="89" y="19"/>
                  </a:cubicBezTo>
                  <a:close/>
                </a:path>
              </a:pathLst>
            </a:custGeom>
            <a:grpFill/>
            <a:ln w="9525">
              <a:noFill/>
              <a:round/>
            </a:ln>
          </p:spPr>
          <p:txBody>
            <a:bodyPr vert="horz" wrap="square" lIns="91440" tIns="45720" rIns="91440" bIns="45720" numCol="1" anchor="t" anchorCtr="0" compatLnSpc="1"/>
            <a:lstStyle/>
            <a:p>
              <a:endParaRPr lang="zh-CN" altLang="en-US" dirty="0">
                <a:solidFill>
                  <a:schemeClr val="accent1"/>
                </a:solidFill>
                <a:latin typeface="Times New Roman" panose="02020603050405020304" pitchFamily="18" charset="0"/>
                <a:cs typeface="+mn-ea"/>
                <a:sym typeface="+mn-lt"/>
              </a:endParaRPr>
            </a:p>
          </p:txBody>
        </p:sp>
        <p:sp>
          <p:nvSpPr>
            <p:cNvPr id="37" name="Freeform 68"/>
            <p:cNvSpPr>
              <a:spLocks noEditPoints="1"/>
            </p:cNvSpPr>
            <p:nvPr/>
          </p:nvSpPr>
          <p:spPr bwMode="auto">
            <a:xfrm>
              <a:off x="2129" y="2322"/>
              <a:ext cx="71" cy="90"/>
            </a:xfrm>
            <a:custGeom>
              <a:avLst/>
              <a:gdLst>
                <a:gd name="T0" fmla="*/ 142 w 381"/>
                <a:gd name="T1" fmla="*/ 449 h 481"/>
                <a:gd name="T2" fmla="*/ 348 w 381"/>
                <a:gd name="T3" fmla="*/ 236 h 481"/>
                <a:gd name="T4" fmla="*/ 374 w 381"/>
                <a:gd name="T5" fmla="*/ 235 h 481"/>
                <a:gd name="T6" fmla="*/ 374 w 381"/>
                <a:gd name="T7" fmla="*/ 260 h 481"/>
                <a:gd name="T8" fmla="*/ 168 w 381"/>
                <a:gd name="T9" fmla="*/ 474 h 481"/>
                <a:gd name="T10" fmla="*/ 142 w 381"/>
                <a:gd name="T11" fmla="*/ 474 h 481"/>
                <a:gd name="T12" fmla="*/ 142 w 381"/>
                <a:gd name="T13" fmla="*/ 449 h 481"/>
                <a:gd name="T14" fmla="*/ 122 w 381"/>
                <a:gd name="T15" fmla="*/ 245 h 481"/>
                <a:gd name="T16" fmla="*/ 0 w 381"/>
                <a:gd name="T17" fmla="*/ 123 h 481"/>
                <a:gd name="T18" fmla="*/ 20 w 381"/>
                <a:gd name="T19" fmla="*/ 56 h 481"/>
                <a:gd name="T20" fmla="*/ 45 w 381"/>
                <a:gd name="T21" fmla="*/ 51 h 481"/>
                <a:gd name="T22" fmla="*/ 50 w 381"/>
                <a:gd name="T23" fmla="*/ 76 h 481"/>
                <a:gd name="T24" fmla="*/ 36 w 381"/>
                <a:gd name="T25" fmla="*/ 123 h 481"/>
                <a:gd name="T26" fmla="*/ 122 w 381"/>
                <a:gd name="T27" fmla="*/ 209 h 481"/>
                <a:gd name="T28" fmla="*/ 209 w 381"/>
                <a:gd name="T29" fmla="*/ 123 h 481"/>
                <a:gd name="T30" fmla="*/ 133 w 381"/>
                <a:gd name="T31" fmla="*/ 37 h 481"/>
                <a:gd name="T32" fmla="*/ 117 w 381"/>
                <a:gd name="T33" fmla="*/ 17 h 481"/>
                <a:gd name="T34" fmla="*/ 137 w 381"/>
                <a:gd name="T35" fmla="*/ 2 h 481"/>
                <a:gd name="T36" fmla="*/ 245 w 381"/>
                <a:gd name="T37" fmla="*/ 123 h 481"/>
                <a:gd name="T38" fmla="*/ 122 w 381"/>
                <a:gd name="T39" fmla="*/ 245 h 481"/>
                <a:gd name="T40" fmla="*/ 67 w 381"/>
                <a:gd name="T41" fmla="*/ 52 h 481"/>
                <a:gd name="T42" fmla="*/ 52 w 381"/>
                <a:gd name="T43" fmla="*/ 44 h 481"/>
                <a:gd name="T44" fmla="*/ 58 w 381"/>
                <a:gd name="T45" fmla="*/ 19 h 481"/>
                <a:gd name="T46" fmla="*/ 81 w 381"/>
                <a:gd name="T47" fmla="*/ 8 h 481"/>
                <a:gd name="T48" fmla="*/ 104 w 381"/>
                <a:gd name="T49" fmla="*/ 19 h 481"/>
                <a:gd name="T50" fmla="*/ 93 w 381"/>
                <a:gd name="T51" fmla="*/ 42 h 481"/>
                <a:gd name="T52" fmla="*/ 77 w 381"/>
                <a:gd name="T53" fmla="*/ 50 h 481"/>
                <a:gd name="T54" fmla="*/ 67 w 381"/>
                <a:gd name="T55" fmla="*/ 52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1" h="481">
                  <a:moveTo>
                    <a:pt x="142" y="449"/>
                  </a:moveTo>
                  <a:cubicBezTo>
                    <a:pt x="348" y="236"/>
                    <a:pt x="348" y="236"/>
                    <a:pt x="348" y="236"/>
                  </a:cubicBezTo>
                  <a:cubicBezTo>
                    <a:pt x="355" y="228"/>
                    <a:pt x="366" y="228"/>
                    <a:pt x="374" y="235"/>
                  </a:cubicBezTo>
                  <a:cubicBezTo>
                    <a:pt x="381" y="242"/>
                    <a:pt x="381" y="253"/>
                    <a:pt x="374" y="260"/>
                  </a:cubicBezTo>
                  <a:cubicBezTo>
                    <a:pt x="168" y="474"/>
                    <a:pt x="168" y="474"/>
                    <a:pt x="168" y="474"/>
                  </a:cubicBezTo>
                  <a:cubicBezTo>
                    <a:pt x="161" y="481"/>
                    <a:pt x="150" y="481"/>
                    <a:pt x="142" y="474"/>
                  </a:cubicBezTo>
                  <a:cubicBezTo>
                    <a:pt x="135" y="467"/>
                    <a:pt x="135" y="456"/>
                    <a:pt x="142" y="449"/>
                  </a:cubicBezTo>
                  <a:close/>
                  <a:moveTo>
                    <a:pt x="122" y="245"/>
                  </a:moveTo>
                  <a:cubicBezTo>
                    <a:pt x="55" y="245"/>
                    <a:pt x="0" y="190"/>
                    <a:pt x="0" y="123"/>
                  </a:cubicBezTo>
                  <a:cubicBezTo>
                    <a:pt x="0" y="99"/>
                    <a:pt x="7" y="76"/>
                    <a:pt x="20" y="56"/>
                  </a:cubicBezTo>
                  <a:cubicBezTo>
                    <a:pt x="26" y="48"/>
                    <a:pt x="37" y="45"/>
                    <a:pt x="45" y="51"/>
                  </a:cubicBezTo>
                  <a:cubicBezTo>
                    <a:pt x="53" y="56"/>
                    <a:pt x="56" y="67"/>
                    <a:pt x="50" y="76"/>
                  </a:cubicBezTo>
                  <a:cubicBezTo>
                    <a:pt x="41" y="90"/>
                    <a:pt x="36" y="106"/>
                    <a:pt x="36" y="123"/>
                  </a:cubicBezTo>
                  <a:cubicBezTo>
                    <a:pt x="36" y="171"/>
                    <a:pt x="75" y="209"/>
                    <a:pt x="122" y="209"/>
                  </a:cubicBezTo>
                  <a:cubicBezTo>
                    <a:pt x="170" y="209"/>
                    <a:pt x="209" y="171"/>
                    <a:pt x="209" y="123"/>
                  </a:cubicBezTo>
                  <a:cubicBezTo>
                    <a:pt x="209" y="79"/>
                    <a:pt x="176" y="42"/>
                    <a:pt x="133" y="37"/>
                  </a:cubicBezTo>
                  <a:cubicBezTo>
                    <a:pt x="123" y="36"/>
                    <a:pt x="116" y="27"/>
                    <a:pt x="117" y="17"/>
                  </a:cubicBezTo>
                  <a:cubicBezTo>
                    <a:pt x="118" y="7"/>
                    <a:pt x="127" y="0"/>
                    <a:pt x="137" y="2"/>
                  </a:cubicBezTo>
                  <a:cubicBezTo>
                    <a:pt x="198" y="9"/>
                    <a:pt x="245" y="61"/>
                    <a:pt x="245" y="123"/>
                  </a:cubicBezTo>
                  <a:cubicBezTo>
                    <a:pt x="245" y="190"/>
                    <a:pt x="190" y="245"/>
                    <a:pt x="122" y="245"/>
                  </a:cubicBezTo>
                  <a:close/>
                  <a:moveTo>
                    <a:pt x="67" y="52"/>
                  </a:moveTo>
                  <a:cubicBezTo>
                    <a:pt x="61" y="52"/>
                    <a:pt x="55" y="50"/>
                    <a:pt x="52" y="44"/>
                  </a:cubicBezTo>
                  <a:cubicBezTo>
                    <a:pt x="47" y="36"/>
                    <a:pt x="49" y="25"/>
                    <a:pt x="58" y="19"/>
                  </a:cubicBezTo>
                  <a:cubicBezTo>
                    <a:pt x="65" y="15"/>
                    <a:pt x="73" y="11"/>
                    <a:pt x="81" y="8"/>
                  </a:cubicBezTo>
                  <a:cubicBezTo>
                    <a:pt x="91" y="5"/>
                    <a:pt x="101" y="9"/>
                    <a:pt x="104" y="19"/>
                  </a:cubicBezTo>
                  <a:cubicBezTo>
                    <a:pt x="107" y="28"/>
                    <a:pt x="103" y="38"/>
                    <a:pt x="93" y="42"/>
                  </a:cubicBezTo>
                  <a:cubicBezTo>
                    <a:pt x="87" y="44"/>
                    <a:pt x="82" y="47"/>
                    <a:pt x="77" y="50"/>
                  </a:cubicBezTo>
                  <a:cubicBezTo>
                    <a:pt x="74" y="52"/>
                    <a:pt x="71" y="52"/>
                    <a:pt x="67" y="52"/>
                  </a:cubicBezTo>
                  <a:close/>
                </a:path>
              </a:pathLst>
            </a:custGeom>
            <a:grpFill/>
            <a:ln w="9525">
              <a:noFill/>
              <a:round/>
            </a:ln>
          </p:spPr>
          <p:txBody>
            <a:bodyPr vert="horz" wrap="square" lIns="91440" tIns="45720" rIns="91440" bIns="45720" numCol="1" anchor="t" anchorCtr="0" compatLnSpc="1"/>
            <a:lstStyle/>
            <a:p>
              <a:endParaRPr lang="zh-CN" altLang="en-US" dirty="0">
                <a:solidFill>
                  <a:schemeClr val="accent1"/>
                </a:solidFill>
                <a:latin typeface="Times New Roman" panose="02020603050405020304" pitchFamily="18" charset="0"/>
                <a:cs typeface="+mn-ea"/>
                <a:sym typeface="+mn-lt"/>
              </a:endParaRPr>
            </a:p>
          </p:txBody>
        </p:sp>
        <p:sp>
          <p:nvSpPr>
            <p:cNvPr id="38" name="Freeform 69"/>
            <p:cNvSpPr>
              <a:spLocks noEditPoints="1"/>
            </p:cNvSpPr>
            <p:nvPr/>
          </p:nvSpPr>
          <p:spPr bwMode="auto">
            <a:xfrm>
              <a:off x="2111" y="2406"/>
              <a:ext cx="121" cy="47"/>
            </a:xfrm>
            <a:custGeom>
              <a:avLst/>
              <a:gdLst>
                <a:gd name="T0" fmla="*/ 597 w 648"/>
                <a:gd name="T1" fmla="*/ 249 h 249"/>
                <a:gd name="T2" fmla="*/ 50 w 648"/>
                <a:gd name="T3" fmla="*/ 249 h 249"/>
                <a:gd name="T4" fmla="*/ 0 w 648"/>
                <a:gd name="T5" fmla="*/ 198 h 249"/>
                <a:gd name="T6" fmla="*/ 0 w 648"/>
                <a:gd name="T7" fmla="*/ 50 h 249"/>
                <a:gd name="T8" fmla="*/ 50 w 648"/>
                <a:gd name="T9" fmla="*/ 0 h 249"/>
                <a:gd name="T10" fmla="*/ 597 w 648"/>
                <a:gd name="T11" fmla="*/ 0 h 249"/>
                <a:gd name="T12" fmla="*/ 648 w 648"/>
                <a:gd name="T13" fmla="*/ 50 h 249"/>
                <a:gd name="T14" fmla="*/ 648 w 648"/>
                <a:gd name="T15" fmla="*/ 198 h 249"/>
                <a:gd name="T16" fmla="*/ 597 w 648"/>
                <a:gd name="T17" fmla="*/ 249 h 249"/>
                <a:gd name="T18" fmla="*/ 50 w 648"/>
                <a:gd name="T19" fmla="*/ 35 h 249"/>
                <a:gd name="T20" fmla="*/ 36 w 648"/>
                <a:gd name="T21" fmla="*/ 50 h 249"/>
                <a:gd name="T22" fmla="*/ 36 w 648"/>
                <a:gd name="T23" fmla="*/ 198 h 249"/>
                <a:gd name="T24" fmla="*/ 50 w 648"/>
                <a:gd name="T25" fmla="*/ 213 h 249"/>
                <a:gd name="T26" fmla="*/ 597 w 648"/>
                <a:gd name="T27" fmla="*/ 213 h 249"/>
                <a:gd name="T28" fmla="*/ 612 w 648"/>
                <a:gd name="T29" fmla="*/ 198 h 249"/>
                <a:gd name="T30" fmla="*/ 612 w 648"/>
                <a:gd name="T31" fmla="*/ 50 h 249"/>
                <a:gd name="T32" fmla="*/ 597 w 648"/>
                <a:gd name="T33" fmla="*/ 35 h 249"/>
                <a:gd name="T34" fmla="*/ 50 w 648"/>
                <a:gd name="T35" fmla="*/ 3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8" h="249">
                  <a:moveTo>
                    <a:pt x="597" y="249"/>
                  </a:moveTo>
                  <a:cubicBezTo>
                    <a:pt x="50" y="249"/>
                    <a:pt x="50" y="249"/>
                    <a:pt x="50" y="249"/>
                  </a:cubicBezTo>
                  <a:cubicBezTo>
                    <a:pt x="22" y="249"/>
                    <a:pt x="0" y="226"/>
                    <a:pt x="0" y="198"/>
                  </a:cubicBezTo>
                  <a:cubicBezTo>
                    <a:pt x="0" y="50"/>
                    <a:pt x="0" y="50"/>
                    <a:pt x="0" y="50"/>
                  </a:cubicBezTo>
                  <a:cubicBezTo>
                    <a:pt x="0" y="22"/>
                    <a:pt x="22" y="0"/>
                    <a:pt x="50" y="0"/>
                  </a:cubicBezTo>
                  <a:cubicBezTo>
                    <a:pt x="597" y="0"/>
                    <a:pt x="597" y="0"/>
                    <a:pt x="597" y="0"/>
                  </a:cubicBezTo>
                  <a:cubicBezTo>
                    <a:pt x="625" y="0"/>
                    <a:pt x="648" y="22"/>
                    <a:pt x="648" y="50"/>
                  </a:cubicBezTo>
                  <a:cubicBezTo>
                    <a:pt x="648" y="198"/>
                    <a:pt x="648" y="198"/>
                    <a:pt x="648" y="198"/>
                  </a:cubicBezTo>
                  <a:cubicBezTo>
                    <a:pt x="648" y="226"/>
                    <a:pt x="625" y="249"/>
                    <a:pt x="597" y="249"/>
                  </a:cubicBezTo>
                  <a:close/>
                  <a:moveTo>
                    <a:pt x="50" y="35"/>
                  </a:moveTo>
                  <a:cubicBezTo>
                    <a:pt x="42" y="35"/>
                    <a:pt x="36" y="42"/>
                    <a:pt x="36" y="50"/>
                  </a:cubicBezTo>
                  <a:cubicBezTo>
                    <a:pt x="36" y="198"/>
                    <a:pt x="36" y="198"/>
                    <a:pt x="36" y="198"/>
                  </a:cubicBezTo>
                  <a:cubicBezTo>
                    <a:pt x="36" y="206"/>
                    <a:pt x="42" y="213"/>
                    <a:pt x="50" y="213"/>
                  </a:cubicBezTo>
                  <a:cubicBezTo>
                    <a:pt x="597" y="213"/>
                    <a:pt x="597" y="213"/>
                    <a:pt x="597" y="213"/>
                  </a:cubicBezTo>
                  <a:cubicBezTo>
                    <a:pt x="605" y="213"/>
                    <a:pt x="612" y="206"/>
                    <a:pt x="612" y="198"/>
                  </a:cubicBezTo>
                  <a:cubicBezTo>
                    <a:pt x="612" y="50"/>
                    <a:pt x="612" y="50"/>
                    <a:pt x="612" y="50"/>
                  </a:cubicBezTo>
                  <a:cubicBezTo>
                    <a:pt x="612" y="42"/>
                    <a:pt x="605" y="35"/>
                    <a:pt x="597" y="35"/>
                  </a:cubicBezTo>
                  <a:lnTo>
                    <a:pt x="50" y="35"/>
                  </a:lnTo>
                  <a:close/>
                </a:path>
              </a:pathLst>
            </a:custGeom>
            <a:grpFill/>
            <a:ln w="9525">
              <a:noFill/>
              <a:round/>
            </a:ln>
          </p:spPr>
          <p:txBody>
            <a:bodyPr vert="horz" wrap="square" lIns="91440" tIns="45720" rIns="91440" bIns="45720" numCol="1" anchor="t" anchorCtr="0" compatLnSpc="1"/>
            <a:lstStyle/>
            <a:p>
              <a:endParaRPr lang="zh-CN" altLang="en-US" dirty="0">
                <a:solidFill>
                  <a:schemeClr val="accent1"/>
                </a:solidFill>
                <a:latin typeface="Times New Roman" panose="02020603050405020304" pitchFamily="18" charset="0"/>
                <a:cs typeface="+mn-ea"/>
                <a:sym typeface="+mn-lt"/>
              </a:endParaRPr>
            </a:p>
          </p:txBody>
        </p:sp>
      </p:gr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303068" y="911789"/>
            <a:ext cx="9216852"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200" dirty="0">
                <a:solidFill>
                  <a:schemeClr val="tx1"/>
                </a:solidFill>
                <a:latin typeface="Times New Roman" panose="02020603050405020304" pitchFamily="18" charset="0"/>
                <a:ea typeface="+mn-ea"/>
                <a:cs typeface="+mn-cs"/>
                <a:sym typeface="+mn-lt"/>
              </a:rPr>
              <a:t>连贯是指句子各部分之间清楚而合理的联系。句子中的词语和部分应恰当地衔接，它们之间的关系应十分清楚。不连贯的句子通常有以下几种毛病：</a:t>
            </a:r>
            <a:r>
              <a:rPr lang="zh-CN" altLang="en-US" sz="2200" dirty="0">
                <a:solidFill>
                  <a:srgbClr val="00749F"/>
                </a:solidFill>
                <a:latin typeface="Times New Roman" panose="02020603050405020304" pitchFamily="18" charset="0"/>
                <a:ea typeface="+mn-ea"/>
                <a:cs typeface="+mn-cs"/>
                <a:sym typeface="+mn-lt"/>
              </a:rPr>
              <a:t>平行结构有缺点，代词指代不清楚，修饰语和被修饰语的关系不明确，在人称、数、语态、时态或语气上有混乱之处</a:t>
            </a:r>
            <a:r>
              <a:rPr lang="zh-CN" altLang="en-US" sz="2200" dirty="0">
                <a:solidFill>
                  <a:schemeClr val="tx1"/>
                </a:solidFill>
                <a:latin typeface="Times New Roman" panose="02020603050405020304" pitchFamily="18" charset="0"/>
                <a:ea typeface="+mn-ea"/>
                <a:cs typeface="+mn-cs"/>
                <a:sym typeface="+mn-lt"/>
              </a:rPr>
              <a:t>。例如： </a:t>
            </a:r>
            <a:r>
              <a:rPr lang="zh-CN" altLang="en-US" sz="2200" i="1" dirty="0">
                <a:solidFill>
                  <a:schemeClr val="tx1"/>
                </a:solidFill>
                <a:latin typeface="Times New Roman" panose="02020603050405020304" pitchFamily="18" charset="0"/>
                <a:ea typeface="+mn-ea"/>
                <a:cs typeface="+mn-cs"/>
                <a:sym typeface="+mn-lt"/>
              </a:rPr>
              <a:t>*</a:t>
            </a:r>
            <a:r>
              <a:rPr lang="en-US" altLang="zh-CN" sz="2200" i="1" dirty="0">
                <a:solidFill>
                  <a:schemeClr val="tx1"/>
                </a:solidFill>
                <a:latin typeface="Times New Roman" panose="02020603050405020304" pitchFamily="18" charset="0"/>
                <a:ea typeface="+mn-ea"/>
                <a:cs typeface="+mn-cs"/>
                <a:sym typeface="+mn-lt"/>
              </a:rPr>
              <a:t>(2) A man is judged not only by what he says but also by his deeds. </a:t>
            </a:r>
          </a:p>
          <a:p>
            <a:pPr>
              <a:lnSpc>
                <a:spcPct val="150000"/>
              </a:lnSpc>
            </a:pPr>
            <a:r>
              <a:rPr lang="zh-CN" altLang="en-US" sz="2200" dirty="0">
                <a:solidFill>
                  <a:schemeClr val="tx1"/>
                </a:solidFill>
                <a:latin typeface="Times New Roman" panose="02020603050405020304" pitchFamily="18" charset="0"/>
                <a:ea typeface="+mn-ea"/>
                <a:cs typeface="+mn-cs"/>
                <a:sym typeface="+mn-lt"/>
              </a:rPr>
              <a:t>这句话中含有一组平行的意思，最好用平行的结构来表达。此句中的</a:t>
            </a:r>
            <a:r>
              <a:rPr lang="en-US" altLang="zh-CN" sz="2200" dirty="0">
                <a:solidFill>
                  <a:srgbClr val="F23C00"/>
                </a:solidFill>
                <a:latin typeface="Times New Roman" panose="02020603050405020304" pitchFamily="18" charset="0"/>
                <a:ea typeface="+mn-ea"/>
                <a:cs typeface="+mn-cs"/>
                <a:sym typeface="+mn-lt"/>
              </a:rPr>
              <a:t>what he says</a:t>
            </a:r>
            <a:r>
              <a:rPr lang="zh-CN" altLang="en-US" sz="2200" dirty="0">
                <a:solidFill>
                  <a:schemeClr val="tx1"/>
                </a:solidFill>
                <a:latin typeface="Times New Roman" panose="02020603050405020304" pitchFamily="18" charset="0"/>
                <a:ea typeface="+mn-ea"/>
                <a:cs typeface="+mn-cs"/>
                <a:sym typeface="+mn-lt"/>
              </a:rPr>
              <a:t>与</a:t>
            </a:r>
            <a:r>
              <a:rPr lang="en-US" altLang="zh-CN" sz="2200" dirty="0">
                <a:solidFill>
                  <a:srgbClr val="F23C00"/>
                </a:solidFill>
                <a:latin typeface="Times New Roman" panose="02020603050405020304" pitchFamily="18" charset="0"/>
                <a:ea typeface="+mn-ea"/>
                <a:cs typeface="+mn-cs"/>
                <a:sym typeface="+mn-lt"/>
              </a:rPr>
              <a:t>his deeds</a:t>
            </a:r>
            <a:r>
              <a:rPr lang="zh-CN" altLang="en-US" sz="2200" dirty="0">
                <a:solidFill>
                  <a:schemeClr val="tx1"/>
                </a:solidFill>
                <a:latin typeface="Times New Roman" panose="02020603050405020304" pitchFamily="18" charset="0"/>
                <a:ea typeface="+mn-ea"/>
                <a:cs typeface="+mn-cs"/>
                <a:sym typeface="+mn-lt"/>
              </a:rPr>
              <a:t>在形式上</a:t>
            </a:r>
            <a:r>
              <a:rPr lang="zh-CN" altLang="en-US" sz="2200" dirty="0" smtClean="0">
                <a:solidFill>
                  <a:schemeClr val="tx1"/>
                </a:solidFill>
                <a:latin typeface="Times New Roman" panose="02020603050405020304" pitchFamily="18" charset="0"/>
                <a:ea typeface="+mn-ea"/>
                <a:cs typeface="+mn-cs"/>
                <a:sym typeface="+mn-lt"/>
              </a:rPr>
              <a:t>不平行</a:t>
            </a:r>
            <a:r>
              <a:rPr lang="zh-CN" altLang="en-US" sz="2200" dirty="0">
                <a:solidFill>
                  <a:schemeClr val="tx1"/>
                </a:solidFill>
                <a:latin typeface="Times New Roman" panose="02020603050405020304" pitchFamily="18" charset="0"/>
                <a:ea typeface="+mn-ea"/>
                <a:cs typeface="+mn-cs"/>
                <a:sym typeface="+mn-lt"/>
              </a:rPr>
              <a:t>，所以应改动其中之一：</a:t>
            </a:r>
          </a:p>
          <a:p>
            <a:pPr>
              <a:lnSpc>
                <a:spcPct val="150000"/>
              </a:lnSpc>
            </a:pPr>
            <a:r>
              <a:rPr lang="en-US" altLang="zh-CN" sz="2200" dirty="0">
                <a:solidFill>
                  <a:srgbClr val="C00000"/>
                </a:solidFill>
                <a:latin typeface="Times New Roman" panose="02020603050405020304" pitchFamily="18" charset="0"/>
                <a:ea typeface="+mn-ea"/>
                <a:cs typeface="+mn-cs"/>
                <a:sym typeface="+mn-lt"/>
              </a:rPr>
              <a:t>A man is judged not only </a:t>
            </a:r>
            <a:r>
              <a:rPr lang="en-US" altLang="zh-CN" sz="2200" u="sng" dirty="0">
                <a:solidFill>
                  <a:srgbClr val="C00000"/>
                </a:solidFill>
                <a:latin typeface="Times New Roman" panose="02020603050405020304" pitchFamily="18" charset="0"/>
                <a:ea typeface="+mn-ea"/>
                <a:cs typeface="+mn-cs"/>
                <a:sym typeface="+mn-lt"/>
              </a:rPr>
              <a:t>by what he says but also by what he does</a:t>
            </a:r>
            <a:r>
              <a:rPr lang="en-US" altLang="zh-CN" sz="2200" dirty="0">
                <a:solidFill>
                  <a:srgbClr val="C00000"/>
                </a:solidFill>
                <a:latin typeface="Times New Roman" panose="02020603050405020304" pitchFamily="18" charset="0"/>
                <a:ea typeface="+mn-ea"/>
                <a:cs typeface="+mn-cs"/>
                <a:sym typeface="+mn-lt"/>
              </a:rPr>
              <a:t>.</a:t>
            </a:r>
            <a:r>
              <a:rPr lang="en-US" altLang="zh-CN" sz="2200" u="sng" dirty="0">
                <a:solidFill>
                  <a:srgbClr val="C00000"/>
                </a:solidFill>
                <a:latin typeface="Times New Roman" panose="02020603050405020304" pitchFamily="18" charset="0"/>
                <a:ea typeface="+mn-ea"/>
                <a:cs typeface="+mn-cs"/>
                <a:sym typeface="+mn-lt"/>
              </a:rPr>
              <a:t> </a:t>
            </a:r>
          </a:p>
          <a:p>
            <a:pPr>
              <a:lnSpc>
                <a:spcPct val="150000"/>
              </a:lnSpc>
            </a:pPr>
            <a:r>
              <a:rPr lang="zh-CN" altLang="en-US" sz="2200" dirty="0">
                <a:solidFill>
                  <a:schemeClr val="tx1"/>
                </a:solidFill>
                <a:latin typeface="Times New Roman" panose="02020603050405020304" pitchFamily="18" charset="0"/>
                <a:ea typeface="+mn-ea"/>
                <a:cs typeface="+mn-cs"/>
                <a:sym typeface="+mn-lt"/>
              </a:rPr>
              <a:t>或者</a:t>
            </a:r>
            <a:r>
              <a:rPr lang="en-US" altLang="zh-CN" sz="2200" dirty="0">
                <a:solidFill>
                  <a:srgbClr val="C00000"/>
                </a:solidFill>
                <a:latin typeface="Times New Roman" panose="02020603050405020304" pitchFamily="18" charset="0"/>
                <a:ea typeface="+mn-ea"/>
                <a:cs typeface="+mn-cs"/>
                <a:sym typeface="+mn-lt"/>
              </a:rPr>
              <a:t>A man is judged not only </a:t>
            </a:r>
            <a:r>
              <a:rPr lang="en-US" altLang="zh-CN" sz="2200" u="sng" dirty="0">
                <a:solidFill>
                  <a:srgbClr val="C00000"/>
                </a:solidFill>
                <a:latin typeface="Times New Roman" panose="02020603050405020304" pitchFamily="18" charset="0"/>
                <a:ea typeface="+mn-ea"/>
                <a:cs typeface="+mn-cs"/>
                <a:sym typeface="+mn-lt"/>
              </a:rPr>
              <a:t>by his words but also by his deeds</a:t>
            </a:r>
            <a:r>
              <a:rPr lang="en-US" altLang="zh-CN" sz="2200" dirty="0">
                <a:solidFill>
                  <a:srgbClr val="C00000"/>
                </a:solidFill>
                <a:latin typeface="Times New Roman" panose="02020603050405020304" pitchFamily="18" charset="0"/>
                <a:ea typeface="+mn-ea"/>
                <a:cs typeface="+mn-cs"/>
                <a:sym typeface="+mn-lt"/>
              </a:rPr>
              <a:t>.</a:t>
            </a:r>
            <a:endParaRPr lang="id-ID" sz="2200" dirty="0">
              <a:solidFill>
                <a:srgbClr val="C00000"/>
              </a:solidFill>
              <a:latin typeface="Times New Roman" panose="02020603050405020304" pitchFamily="18" charset="0"/>
              <a:ea typeface="+mn-ea"/>
              <a:cs typeface="+mn-ea"/>
              <a:sym typeface="+mn-lt"/>
            </a:endParaRPr>
          </a:p>
        </p:txBody>
      </p:sp>
      <p:sp>
        <p:nvSpPr>
          <p:cNvPr id="115" name="locator-point-on-map_17583"/>
          <p:cNvSpPr>
            <a:spLocks noChangeAspect="1"/>
          </p:cNvSpPr>
          <p:nvPr/>
        </p:nvSpPr>
        <p:spPr bwMode="auto">
          <a:xfrm>
            <a:off x="9405165" y="1968620"/>
            <a:ext cx="3175260" cy="2306879"/>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chemeClr val="accent1"/>
          </a:solidFill>
          <a:ln>
            <a:noFill/>
          </a:ln>
        </p:spPr>
        <p:txBody>
          <a:bodyPr/>
          <a:lstStyle/>
          <a:p>
            <a:endParaRPr lang="zh-CN" altLang="en-US" dirty="0">
              <a:latin typeface="Times New Roman" panose="02020603050405020304" pitchFamily="18" charset="0"/>
              <a:cs typeface="+mn-ea"/>
              <a:sym typeface="+mn-lt"/>
            </a:endParaRPr>
          </a:p>
        </p:txBody>
      </p:sp>
      <p:sp>
        <p:nvSpPr>
          <p:cNvPr id="32" name="文本框 5"/>
          <p:cNvSpPr txBox="1">
            <a:spLocks noChangeArrowheads="1"/>
          </p:cNvSpPr>
          <p:nvPr/>
        </p:nvSpPr>
        <p:spPr bwMode="auto">
          <a:xfrm>
            <a:off x="0" y="20479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造句的基本原则</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Rules in Writing Sentences</a:t>
            </a:r>
          </a:p>
        </p:txBody>
      </p:sp>
      <p:sp>
        <p:nvSpPr>
          <p:cNvPr id="7" name="动作按钮: 后退或前一项 6">
            <a:hlinkClick r:id="rId4" action="ppaction://hlinksldjump" highlightClick="1"/>
            <a:extLst>
              <a:ext uri="{FF2B5EF4-FFF2-40B4-BE49-F238E27FC236}">
                <a16:creationId xmlns:a16="http://schemas.microsoft.com/office/drawing/2014/main" id="{6C8F2AE8-B784-4A0A-B06B-F536B3FD9CA2}"/>
              </a:ext>
            </a:extLst>
          </p:cNvPr>
          <p:cNvSpPr/>
          <p:nvPr/>
        </p:nvSpPr>
        <p:spPr>
          <a:xfrm>
            <a:off x="10708315" y="5372564"/>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40359" y="728015"/>
            <a:ext cx="5811249" cy="653984"/>
            <a:chOff x="2277191" y="2378482"/>
            <a:chExt cx="1943214"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1.2 </a:t>
              </a:r>
              <a:r>
                <a:rPr lang="zh-CN" altLang="en-US" sz="2800" dirty="0">
                  <a:solidFill>
                    <a:schemeClr val="bg1"/>
                  </a:solidFill>
                  <a:latin typeface="Times New Roman" panose="02020603050405020304" pitchFamily="18" charset="0"/>
                  <a:cs typeface="+mn-ea"/>
                  <a:sym typeface="+mn-lt"/>
                </a:rPr>
                <a:t>连贯 </a:t>
              </a:r>
              <a:r>
                <a:rPr lang="en-US" altLang="zh-CN" sz="2800" dirty="0">
                  <a:solidFill>
                    <a:schemeClr val="bg1"/>
                  </a:solidFill>
                  <a:latin typeface="Times New Roman" panose="02020603050405020304" pitchFamily="18" charset="0"/>
                  <a:cs typeface="+mn-ea"/>
                  <a:sym typeface="+mn-lt"/>
                </a:rPr>
                <a:t>Coherence </a:t>
              </a:r>
              <a:endParaRPr lang="zh-CN" altLang="en-US" sz="2800"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19323205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1">
                                            <p:txEl>
                                              <p:pRg st="1" end="1"/>
                                            </p:txEl>
                                          </p:spTgt>
                                        </p:tgtEl>
                                        <p:attrNameLst>
                                          <p:attrName>style.visibility</p:attrName>
                                        </p:attrNameLst>
                                      </p:cBhvr>
                                      <p:to>
                                        <p:strVal val="visible"/>
                                      </p:to>
                                    </p:set>
                                    <p:anim calcmode="lin" valueType="num">
                                      <p:cBhvr additive="base">
                                        <p:cTn id="18" dur="500" fill="hold"/>
                                        <p:tgtEl>
                                          <p:spTgt spid="5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1">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1">
                                            <p:txEl>
                                              <p:pRg st="2" end="2"/>
                                            </p:txEl>
                                          </p:spTgt>
                                        </p:tgtEl>
                                        <p:attrNameLst>
                                          <p:attrName>style.visibility</p:attrName>
                                        </p:attrNameLst>
                                      </p:cBhvr>
                                      <p:to>
                                        <p:strVal val="visible"/>
                                      </p:to>
                                    </p:set>
                                    <p:anim calcmode="lin" valueType="num">
                                      <p:cBhvr additive="base">
                                        <p:cTn id="22" dur="500" fill="hold"/>
                                        <p:tgtEl>
                                          <p:spTgt spid="51">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1">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51">
                                            <p:txEl>
                                              <p:pRg st="3" end="3"/>
                                            </p:txEl>
                                          </p:spTgt>
                                        </p:tgtEl>
                                        <p:attrNameLst>
                                          <p:attrName>style.visibility</p:attrName>
                                        </p:attrNameLst>
                                      </p:cBhvr>
                                      <p:to>
                                        <p:strVal val="visible"/>
                                      </p:to>
                                    </p:set>
                                    <p:anim calcmode="lin" valueType="num">
                                      <p:cBhvr additive="base">
                                        <p:cTn id="26" dur="500" fill="hold"/>
                                        <p:tgtEl>
                                          <p:spTgt spid="51">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303068" y="911789"/>
            <a:ext cx="9216852"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200" dirty="0">
                <a:solidFill>
                  <a:schemeClr val="tx1"/>
                </a:solidFill>
                <a:latin typeface="Times New Roman" panose="02020603050405020304" pitchFamily="18" charset="0"/>
                <a:ea typeface="+mn-ea"/>
                <a:cs typeface="+mn-cs"/>
                <a:sym typeface="+mn-lt"/>
              </a:rPr>
              <a:t>又比如： *</a:t>
            </a:r>
            <a:r>
              <a:rPr lang="en-US" altLang="zh-CN" sz="2200" dirty="0">
                <a:solidFill>
                  <a:schemeClr val="tx1"/>
                </a:solidFill>
                <a:latin typeface="Times New Roman" panose="02020603050405020304" pitchFamily="18" charset="0"/>
                <a:ea typeface="+mn-ea"/>
                <a:cs typeface="+mn-cs"/>
                <a:sym typeface="+mn-lt"/>
              </a:rPr>
              <a:t>(3) </a:t>
            </a:r>
            <a:r>
              <a:rPr lang="en-US" altLang="zh-CN" sz="2200" i="1" dirty="0">
                <a:solidFill>
                  <a:schemeClr val="tx1"/>
                </a:solidFill>
                <a:latin typeface="Times New Roman" panose="02020603050405020304" pitchFamily="18" charset="0"/>
                <a:ea typeface="+mn-ea"/>
                <a:cs typeface="+mn-cs"/>
                <a:sym typeface="+mn-lt"/>
              </a:rPr>
              <a:t>To get ready for the trip, all the things she needed were put into a suitcase. </a:t>
            </a:r>
            <a:r>
              <a:rPr lang="zh-CN" altLang="en-US" sz="2200" dirty="0">
                <a:solidFill>
                  <a:schemeClr val="tx1"/>
                </a:solidFill>
                <a:latin typeface="Times New Roman" panose="02020603050405020304" pitchFamily="18" charset="0"/>
                <a:ea typeface="+mn-ea"/>
                <a:cs typeface="+mn-cs"/>
                <a:sym typeface="+mn-lt"/>
              </a:rPr>
              <a:t>此句中有所谓的“悬垂”修饰语（ </a:t>
            </a:r>
            <a:r>
              <a:rPr lang="en-US" altLang="zh-CN" sz="2200" dirty="0">
                <a:solidFill>
                  <a:schemeClr val="tx1"/>
                </a:solidFill>
                <a:latin typeface="Times New Roman" panose="02020603050405020304" pitchFamily="18" charset="0"/>
                <a:ea typeface="+mn-ea"/>
                <a:cs typeface="+mn-cs"/>
                <a:sym typeface="+mn-lt"/>
              </a:rPr>
              <a:t>To get ... </a:t>
            </a:r>
            <a:r>
              <a:rPr lang="zh-CN" altLang="en-US" sz="2200" dirty="0">
                <a:solidFill>
                  <a:schemeClr val="tx1"/>
                </a:solidFill>
                <a:latin typeface="Times New Roman" panose="02020603050405020304" pitchFamily="18" charset="0"/>
                <a:ea typeface="+mn-ea"/>
                <a:cs typeface="+mn-cs"/>
                <a:sym typeface="+mn-lt"/>
              </a:rPr>
              <a:t>，此结构将在后面的单元中介绍）。它与所要修饰的名词或代词没有结构上的联系。那个名词或代词有时甚至不在句中；即使在句中，也不应被现有的修饰语所修饰。因为用了“悬垂”修饰语，这种句子就</a:t>
            </a:r>
            <a:r>
              <a:rPr lang="zh-CN" altLang="en-US" sz="2200" dirty="0">
                <a:solidFill>
                  <a:srgbClr val="00749F"/>
                </a:solidFill>
                <a:latin typeface="Times New Roman" panose="02020603050405020304" pitchFamily="18" charset="0"/>
                <a:ea typeface="+mn-ea"/>
                <a:cs typeface="+mn-cs"/>
                <a:sym typeface="+mn-lt"/>
              </a:rPr>
              <a:t>缺少连贯性</a:t>
            </a:r>
            <a:r>
              <a:rPr lang="zh-CN" altLang="en-US" sz="2200" dirty="0">
                <a:solidFill>
                  <a:schemeClr val="tx1"/>
                </a:solidFill>
                <a:latin typeface="Times New Roman" panose="02020603050405020304" pitchFamily="18" charset="0"/>
                <a:ea typeface="+mn-ea"/>
                <a:cs typeface="+mn-cs"/>
                <a:sym typeface="+mn-lt"/>
              </a:rPr>
              <a:t>，也就让人难以理解了。</a:t>
            </a:r>
            <a:endParaRPr lang="en-US" altLang="zh-CN" sz="2200" dirty="0">
              <a:solidFill>
                <a:schemeClr val="tx1"/>
              </a:solidFill>
              <a:latin typeface="Times New Roman" panose="02020603050405020304" pitchFamily="18" charset="0"/>
              <a:ea typeface="+mn-ea"/>
              <a:cs typeface="+mn-cs"/>
              <a:sym typeface="+mn-lt"/>
            </a:endParaRPr>
          </a:p>
          <a:p>
            <a:pPr>
              <a:lnSpc>
                <a:spcPct val="150000"/>
              </a:lnSpc>
            </a:pPr>
            <a:r>
              <a:rPr lang="zh-CN" altLang="en-US" sz="2200" dirty="0">
                <a:solidFill>
                  <a:schemeClr val="tx1"/>
                </a:solidFill>
                <a:latin typeface="Times New Roman" panose="02020603050405020304" pitchFamily="18" charset="0"/>
                <a:ea typeface="+mn-ea"/>
                <a:cs typeface="+mn-cs"/>
                <a:sym typeface="+mn-lt"/>
              </a:rPr>
              <a:t>应改为： </a:t>
            </a:r>
            <a:r>
              <a:rPr lang="en-US" altLang="zh-CN" sz="2200" dirty="0">
                <a:solidFill>
                  <a:srgbClr val="C00000"/>
                </a:solidFill>
                <a:latin typeface="Times New Roman" panose="02020603050405020304" pitchFamily="18" charset="0"/>
                <a:ea typeface="+mn-ea"/>
                <a:cs typeface="+mn-cs"/>
                <a:sym typeface="+mn-lt"/>
              </a:rPr>
              <a:t>To get ready for the trip, </a:t>
            </a:r>
            <a:r>
              <a:rPr lang="en-US" altLang="zh-CN" sz="2200" u="sng" dirty="0">
                <a:solidFill>
                  <a:srgbClr val="C00000"/>
                </a:solidFill>
                <a:latin typeface="Times New Roman" panose="02020603050405020304" pitchFamily="18" charset="0"/>
                <a:ea typeface="+mn-ea"/>
                <a:cs typeface="+mn-cs"/>
                <a:sym typeface="+mn-lt"/>
              </a:rPr>
              <a:t>she put all the things</a:t>
            </a:r>
            <a:r>
              <a:rPr lang="en-US" altLang="zh-CN" sz="2200" dirty="0">
                <a:solidFill>
                  <a:srgbClr val="C00000"/>
                </a:solidFill>
                <a:latin typeface="Times New Roman" panose="02020603050405020304" pitchFamily="18" charset="0"/>
                <a:ea typeface="+mn-ea"/>
                <a:cs typeface="+mn-cs"/>
                <a:sym typeface="+mn-lt"/>
              </a:rPr>
              <a:t> she needed into a suitcase.</a:t>
            </a:r>
          </a:p>
          <a:p>
            <a:pPr>
              <a:lnSpc>
                <a:spcPct val="150000"/>
              </a:lnSpc>
            </a:pPr>
            <a:r>
              <a:rPr lang="zh-CN" altLang="en-US" sz="2200" dirty="0">
                <a:solidFill>
                  <a:schemeClr val="tx1"/>
                </a:solidFill>
                <a:latin typeface="Times New Roman" panose="02020603050405020304" pitchFamily="18" charset="0"/>
                <a:ea typeface="+mn-ea"/>
                <a:cs typeface="+mn-cs"/>
                <a:sym typeface="+mn-lt"/>
              </a:rPr>
              <a:t>再比如： *</a:t>
            </a:r>
            <a:r>
              <a:rPr lang="en-US" altLang="zh-CN" sz="2200" dirty="0">
                <a:solidFill>
                  <a:schemeClr val="tx1"/>
                </a:solidFill>
                <a:latin typeface="Times New Roman" panose="02020603050405020304" pitchFamily="18" charset="0"/>
                <a:ea typeface="+mn-ea"/>
                <a:cs typeface="+mn-cs"/>
                <a:sym typeface="+mn-lt"/>
              </a:rPr>
              <a:t>(4) </a:t>
            </a:r>
            <a:r>
              <a:rPr lang="en-US" altLang="zh-CN" sz="2200" i="1" dirty="0">
                <a:solidFill>
                  <a:schemeClr val="tx1"/>
                </a:solidFill>
                <a:latin typeface="Times New Roman" panose="02020603050405020304" pitchFamily="18" charset="0"/>
                <a:ea typeface="+mn-ea"/>
                <a:cs typeface="+mn-cs"/>
                <a:sym typeface="+mn-lt"/>
              </a:rPr>
              <a:t>The idea he mentioned at first sounded good. </a:t>
            </a:r>
            <a:r>
              <a:rPr lang="zh-CN" altLang="en-US" sz="2200" i="1" dirty="0">
                <a:solidFill>
                  <a:schemeClr val="tx1"/>
                </a:solidFill>
                <a:latin typeface="Times New Roman" panose="02020603050405020304" pitchFamily="18" charset="0"/>
                <a:ea typeface="+mn-ea"/>
                <a:cs typeface="+mn-cs"/>
                <a:sym typeface="+mn-lt"/>
              </a:rPr>
              <a:t>此句中的</a:t>
            </a:r>
            <a:r>
              <a:rPr lang="en-US" altLang="zh-CN" sz="2200" i="1" dirty="0">
                <a:solidFill>
                  <a:schemeClr val="tx1"/>
                </a:solidFill>
                <a:latin typeface="Times New Roman" panose="02020603050405020304" pitchFamily="18" charset="0"/>
                <a:ea typeface="+mn-ea"/>
                <a:cs typeface="+mn-cs"/>
                <a:sym typeface="+mn-lt"/>
              </a:rPr>
              <a:t>at first</a:t>
            </a:r>
            <a:r>
              <a:rPr lang="zh-CN" altLang="en-US" sz="2200" i="1" dirty="0">
                <a:solidFill>
                  <a:schemeClr val="tx1"/>
                </a:solidFill>
                <a:latin typeface="Times New Roman" panose="02020603050405020304" pitchFamily="18" charset="0"/>
                <a:ea typeface="+mn-ea"/>
                <a:cs typeface="+mn-cs"/>
                <a:sym typeface="+mn-lt"/>
              </a:rPr>
              <a:t>既可修饰</a:t>
            </a:r>
            <a:r>
              <a:rPr lang="en-US" altLang="zh-CN" sz="2200" i="1" dirty="0">
                <a:solidFill>
                  <a:schemeClr val="tx1"/>
                </a:solidFill>
                <a:latin typeface="Times New Roman" panose="02020603050405020304" pitchFamily="18" charset="0"/>
                <a:ea typeface="+mn-ea"/>
                <a:cs typeface="+mn-cs"/>
                <a:sym typeface="+mn-lt"/>
              </a:rPr>
              <a:t>mentioned</a:t>
            </a:r>
            <a:r>
              <a:rPr lang="zh-CN" altLang="en-US" sz="2200" dirty="0">
                <a:solidFill>
                  <a:schemeClr val="tx1"/>
                </a:solidFill>
                <a:latin typeface="Times New Roman" panose="02020603050405020304" pitchFamily="18" charset="0"/>
                <a:ea typeface="+mn-ea"/>
                <a:cs typeface="+mn-cs"/>
                <a:sym typeface="+mn-lt"/>
              </a:rPr>
              <a:t>，又可修饰</a:t>
            </a:r>
            <a:r>
              <a:rPr lang="en-US" altLang="zh-CN" sz="2200" dirty="0">
                <a:solidFill>
                  <a:schemeClr val="tx1"/>
                </a:solidFill>
                <a:latin typeface="Times New Roman" panose="02020603050405020304" pitchFamily="18" charset="0"/>
                <a:ea typeface="+mn-ea"/>
                <a:cs typeface="+mn-cs"/>
                <a:sym typeface="+mn-lt"/>
              </a:rPr>
              <a:t>sounded</a:t>
            </a:r>
            <a:r>
              <a:rPr lang="zh-CN" altLang="en-US" sz="2200" dirty="0">
                <a:solidFill>
                  <a:schemeClr val="tx1"/>
                </a:solidFill>
                <a:latin typeface="Times New Roman" panose="02020603050405020304" pitchFamily="18" charset="0"/>
                <a:ea typeface="+mn-ea"/>
                <a:cs typeface="+mn-cs"/>
                <a:sym typeface="+mn-lt"/>
              </a:rPr>
              <a:t>，这种</a:t>
            </a:r>
            <a:r>
              <a:rPr lang="zh-CN" altLang="en-US" sz="2200" dirty="0">
                <a:solidFill>
                  <a:srgbClr val="00749F"/>
                </a:solidFill>
                <a:latin typeface="Times New Roman" panose="02020603050405020304" pitchFamily="18" charset="0"/>
                <a:ea typeface="+mn-ea"/>
                <a:cs typeface="+mn-cs"/>
                <a:sym typeface="+mn-lt"/>
              </a:rPr>
              <a:t>模棱两可</a:t>
            </a:r>
            <a:r>
              <a:rPr lang="zh-CN" altLang="en-US" sz="2200" dirty="0">
                <a:solidFill>
                  <a:schemeClr val="tx1"/>
                </a:solidFill>
                <a:latin typeface="Times New Roman" panose="02020603050405020304" pitchFamily="18" charset="0"/>
                <a:ea typeface="+mn-ea"/>
                <a:cs typeface="+mn-cs"/>
                <a:sym typeface="+mn-lt"/>
              </a:rPr>
              <a:t>的修饰应该避免。</a:t>
            </a:r>
            <a:endParaRPr lang="en-US" altLang="zh-CN" sz="2200" dirty="0">
              <a:solidFill>
                <a:schemeClr val="tx1"/>
              </a:solidFill>
              <a:latin typeface="Times New Roman" panose="02020603050405020304" pitchFamily="18" charset="0"/>
              <a:ea typeface="+mn-ea"/>
              <a:cs typeface="+mn-cs"/>
              <a:sym typeface="+mn-lt"/>
            </a:endParaRPr>
          </a:p>
          <a:p>
            <a:pPr>
              <a:lnSpc>
                <a:spcPct val="150000"/>
              </a:lnSpc>
            </a:pPr>
            <a:r>
              <a:rPr lang="zh-CN" altLang="en-US" sz="2200" dirty="0">
                <a:solidFill>
                  <a:schemeClr val="tx1"/>
                </a:solidFill>
                <a:latin typeface="Times New Roman" panose="02020603050405020304" pitchFamily="18" charset="0"/>
                <a:ea typeface="+mn-ea"/>
                <a:cs typeface="+mn-cs"/>
                <a:sym typeface="+mn-lt"/>
              </a:rPr>
              <a:t>应改为： </a:t>
            </a:r>
            <a:r>
              <a:rPr lang="en-US" altLang="zh-CN" sz="2200" dirty="0">
                <a:solidFill>
                  <a:srgbClr val="C00000"/>
                </a:solidFill>
                <a:latin typeface="Times New Roman" panose="02020603050405020304" pitchFamily="18" charset="0"/>
                <a:ea typeface="+mn-ea"/>
                <a:cs typeface="+mn-cs"/>
                <a:sym typeface="+mn-lt"/>
              </a:rPr>
              <a:t>The idea </a:t>
            </a:r>
            <a:r>
              <a:rPr lang="en-US" altLang="zh-CN" sz="2200" u="sng" dirty="0">
                <a:solidFill>
                  <a:srgbClr val="C00000"/>
                </a:solidFill>
                <a:latin typeface="Times New Roman" panose="02020603050405020304" pitchFamily="18" charset="0"/>
                <a:ea typeface="+mn-ea"/>
                <a:cs typeface="+mn-cs"/>
                <a:sym typeface="+mn-lt"/>
              </a:rPr>
              <a:t>he first mentioned</a:t>
            </a:r>
            <a:r>
              <a:rPr lang="en-US" altLang="zh-CN" sz="2200" dirty="0">
                <a:solidFill>
                  <a:srgbClr val="C00000"/>
                </a:solidFill>
                <a:latin typeface="Times New Roman" panose="02020603050405020304" pitchFamily="18" charset="0"/>
                <a:ea typeface="+mn-ea"/>
                <a:cs typeface="+mn-cs"/>
                <a:sym typeface="+mn-lt"/>
              </a:rPr>
              <a:t> sounded good.</a:t>
            </a:r>
          </a:p>
          <a:p>
            <a:pPr>
              <a:lnSpc>
                <a:spcPct val="150000"/>
              </a:lnSpc>
            </a:pPr>
            <a:r>
              <a:rPr lang="zh-CN" altLang="en-US" sz="2200" dirty="0">
                <a:solidFill>
                  <a:schemeClr val="tx1"/>
                </a:solidFill>
                <a:latin typeface="Times New Roman" panose="02020603050405020304" pitchFamily="18" charset="0"/>
                <a:ea typeface="+mn-ea"/>
                <a:cs typeface="+mn-cs"/>
                <a:sym typeface="+mn-lt"/>
              </a:rPr>
              <a:t>或者</a:t>
            </a:r>
            <a:r>
              <a:rPr lang="en-US" altLang="zh-CN" sz="2200" dirty="0">
                <a:solidFill>
                  <a:srgbClr val="C00000"/>
                </a:solidFill>
                <a:latin typeface="Times New Roman" panose="02020603050405020304" pitchFamily="18" charset="0"/>
                <a:ea typeface="+mn-ea"/>
                <a:cs typeface="+mn-cs"/>
                <a:sym typeface="+mn-lt"/>
              </a:rPr>
              <a:t>The idea he mentioned </a:t>
            </a:r>
            <a:r>
              <a:rPr lang="en-US" altLang="zh-CN" sz="2200" u="sng" dirty="0">
                <a:solidFill>
                  <a:srgbClr val="C00000"/>
                </a:solidFill>
                <a:latin typeface="Times New Roman" panose="02020603050405020304" pitchFamily="18" charset="0"/>
                <a:ea typeface="+mn-ea"/>
                <a:cs typeface="+mn-cs"/>
                <a:sym typeface="+mn-lt"/>
              </a:rPr>
              <a:t>sounded good </a:t>
            </a:r>
            <a:r>
              <a:rPr lang="en-US" altLang="zh-CN" sz="2200" dirty="0">
                <a:solidFill>
                  <a:srgbClr val="C00000"/>
                </a:solidFill>
                <a:latin typeface="Times New Roman" panose="02020603050405020304" pitchFamily="18" charset="0"/>
                <a:ea typeface="+mn-ea"/>
                <a:cs typeface="+mn-cs"/>
                <a:sym typeface="+mn-lt"/>
              </a:rPr>
              <a:t>at first.</a:t>
            </a:r>
            <a:endParaRPr lang="id-ID" sz="2200" dirty="0">
              <a:solidFill>
                <a:srgbClr val="C000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0479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造句的基本原则</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Rules in Writing Sentences</a:t>
            </a:r>
          </a:p>
        </p:txBody>
      </p:sp>
    </p:spTree>
    <p:extLst>
      <p:ext uri="{BB962C8B-B14F-4D97-AF65-F5344CB8AC3E}">
        <p14:creationId xmlns:p14="http://schemas.microsoft.com/office/powerpoint/2010/main" val="30197859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1">
                                            <p:txEl>
                                              <p:pRg st="2" end="2"/>
                                            </p:txEl>
                                          </p:spTgt>
                                        </p:tgtEl>
                                        <p:attrNameLst>
                                          <p:attrName>style.visibility</p:attrName>
                                        </p:attrNameLst>
                                      </p:cBhvr>
                                      <p:to>
                                        <p:strVal val="visible"/>
                                      </p:to>
                                    </p:set>
                                    <p:anim calcmode="lin" valueType="num">
                                      <p:cBhvr additive="base">
                                        <p:cTn id="15" dur="500" fill="hold"/>
                                        <p:tgtEl>
                                          <p:spTgt spid="5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1">
                                            <p:txEl>
                                              <p:pRg st="3" end="3"/>
                                            </p:txEl>
                                          </p:spTgt>
                                        </p:tgtEl>
                                        <p:attrNameLst>
                                          <p:attrName>style.visibility</p:attrName>
                                        </p:attrNameLst>
                                      </p:cBhvr>
                                      <p:to>
                                        <p:strVal val="visible"/>
                                      </p:to>
                                    </p:set>
                                    <p:anim calcmode="lin" valueType="num">
                                      <p:cBhvr additive="base">
                                        <p:cTn id="21" dur="500" fill="hold"/>
                                        <p:tgtEl>
                                          <p:spTgt spid="5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1">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1">
                                            <p:txEl>
                                              <p:pRg st="4" end="4"/>
                                            </p:txEl>
                                          </p:spTgt>
                                        </p:tgtEl>
                                        <p:attrNameLst>
                                          <p:attrName>style.visibility</p:attrName>
                                        </p:attrNameLst>
                                      </p:cBhvr>
                                      <p:to>
                                        <p:strVal val="visible"/>
                                      </p:to>
                                    </p:set>
                                    <p:anim calcmode="lin" valueType="num">
                                      <p:cBhvr additive="base">
                                        <p:cTn id="25" dur="500" fill="hold"/>
                                        <p:tgtEl>
                                          <p:spTgt spid="5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345714" y="1061491"/>
            <a:ext cx="9216852"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200" dirty="0">
                <a:solidFill>
                  <a:schemeClr val="tx1"/>
                </a:solidFill>
                <a:latin typeface="Times New Roman" panose="02020603050405020304" pitchFamily="18" charset="0"/>
                <a:ea typeface="+mn-ea"/>
                <a:cs typeface="+mn-cs"/>
                <a:sym typeface="+mn-lt"/>
              </a:rPr>
              <a:t>好的句子不应有任何不必要的词，只要意思充分地表达了，</a:t>
            </a:r>
            <a:r>
              <a:rPr lang="zh-CN" altLang="en-US" sz="2200" dirty="0">
                <a:solidFill>
                  <a:srgbClr val="FF0000"/>
                </a:solidFill>
                <a:latin typeface="Times New Roman" panose="02020603050405020304" pitchFamily="18" charset="0"/>
                <a:ea typeface="+mn-ea"/>
                <a:cs typeface="+mn-cs"/>
                <a:sym typeface="+mn-lt"/>
              </a:rPr>
              <a:t>用词越少越好</a:t>
            </a:r>
            <a:r>
              <a:rPr lang="zh-CN" altLang="en-US" sz="2200" dirty="0">
                <a:solidFill>
                  <a:schemeClr val="tx1"/>
                </a:solidFill>
                <a:latin typeface="Times New Roman" panose="02020603050405020304" pitchFamily="18" charset="0"/>
                <a:ea typeface="+mn-ea"/>
                <a:cs typeface="+mn-cs"/>
                <a:sym typeface="+mn-lt"/>
              </a:rPr>
              <a:t>。用词过多只会使意思模糊不清，而不是更加明晰。所以最好在写完一篇文章之后，仔细检查一两遍，看看有没有一些词可以删去而又不影响意思的表达。在下面几组句子中，相比第一个句子，第二个句子都删去了不必要的词语，使得句子更简洁。</a:t>
            </a:r>
          </a:p>
          <a:p>
            <a:pPr>
              <a:lnSpc>
                <a:spcPct val="150000"/>
              </a:lnSpc>
            </a:pPr>
            <a:r>
              <a:rPr lang="en-US" altLang="zh-CN" sz="2200" dirty="0">
                <a:solidFill>
                  <a:schemeClr val="tx1"/>
                </a:solidFill>
                <a:latin typeface="Times New Roman" panose="02020603050405020304" pitchFamily="18" charset="0"/>
                <a:ea typeface="+mn-ea"/>
                <a:cs typeface="+mn-cs"/>
                <a:sym typeface="+mn-lt"/>
              </a:rPr>
              <a:t>(5) </a:t>
            </a:r>
            <a:r>
              <a:rPr lang="en-US" altLang="zh-CN" sz="2200" i="1" dirty="0">
                <a:solidFill>
                  <a:schemeClr val="tx1"/>
                </a:solidFill>
                <a:latin typeface="Times New Roman" panose="02020603050405020304" pitchFamily="18" charset="0"/>
                <a:ea typeface="+mn-ea"/>
                <a:cs typeface="+mn-cs"/>
                <a:sym typeface="+mn-lt"/>
              </a:rPr>
              <a:t>It was blue in color </a:t>
            </a:r>
          </a:p>
          <a:p>
            <a:pPr>
              <a:lnSpc>
                <a:spcPct val="150000"/>
              </a:lnSpc>
            </a:pPr>
            <a:r>
              <a:rPr lang="en-US" altLang="zh-CN" sz="2200" dirty="0">
                <a:solidFill>
                  <a:schemeClr val="tx1"/>
                </a:solidFill>
                <a:latin typeface="Times New Roman" panose="02020603050405020304" pitchFamily="18" charset="0"/>
                <a:ea typeface="+mn-ea"/>
                <a:cs typeface="+mn-cs"/>
                <a:sym typeface="+mn-lt"/>
              </a:rPr>
              <a:t>(6) </a:t>
            </a:r>
            <a:r>
              <a:rPr lang="en-US" altLang="zh-CN" sz="2200" i="1" dirty="0">
                <a:solidFill>
                  <a:schemeClr val="tx1"/>
                </a:solidFill>
                <a:latin typeface="Times New Roman" panose="02020603050405020304" pitchFamily="18" charset="0"/>
                <a:ea typeface="+mn-ea"/>
                <a:cs typeface="+mn-cs"/>
                <a:sym typeface="+mn-lt"/>
              </a:rPr>
              <a:t>It was small in size. </a:t>
            </a:r>
            <a:endParaRPr lang="en-US" altLang="zh-CN" sz="2200" dirty="0">
              <a:solidFill>
                <a:schemeClr val="tx1"/>
              </a:solidFill>
              <a:latin typeface="Times New Roman" panose="02020603050405020304" pitchFamily="18" charset="0"/>
              <a:ea typeface="+mn-ea"/>
              <a:cs typeface="+mn-cs"/>
              <a:sym typeface="+mn-lt"/>
            </a:endParaRPr>
          </a:p>
          <a:p>
            <a:pPr>
              <a:lnSpc>
                <a:spcPct val="150000"/>
              </a:lnSpc>
            </a:pPr>
            <a:r>
              <a:rPr lang="en-US" altLang="zh-CN" sz="2200" dirty="0">
                <a:solidFill>
                  <a:schemeClr val="tx1"/>
                </a:solidFill>
                <a:latin typeface="Times New Roman" panose="02020603050405020304" pitchFamily="18" charset="0"/>
                <a:ea typeface="+mn-ea"/>
                <a:cs typeface="+mn-cs"/>
                <a:sym typeface="+mn-lt"/>
              </a:rPr>
              <a:t>(7) </a:t>
            </a:r>
            <a:r>
              <a:rPr lang="en-US" altLang="zh-CN" sz="2200" i="1" dirty="0">
                <a:solidFill>
                  <a:schemeClr val="tx1"/>
                </a:solidFill>
                <a:latin typeface="Times New Roman" panose="02020603050405020304" pitchFamily="18" charset="0"/>
                <a:ea typeface="+mn-ea"/>
                <a:cs typeface="+mn-cs"/>
                <a:sym typeface="+mn-lt"/>
              </a:rPr>
              <a:t>Mary is a quiet and careful woman. </a:t>
            </a:r>
          </a:p>
          <a:p>
            <a:pPr>
              <a:lnSpc>
                <a:spcPct val="150000"/>
              </a:lnSpc>
            </a:pPr>
            <a:r>
              <a:rPr lang="en-US" altLang="zh-CN" sz="2200" dirty="0">
                <a:solidFill>
                  <a:schemeClr val="tx1"/>
                </a:solidFill>
                <a:latin typeface="Times New Roman" panose="02020603050405020304" pitchFamily="18" charset="0"/>
                <a:ea typeface="+mn-ea"/>
                <a:cs typeface="+mn-cs"/>
                <a:sym typeface="+mn-lt"/>
              </a:rPr>
              <a:t>(8) </a:t>
            </a:r>
            <a:r>
              <a:rPr lang="en-US" altLang="zh-CN" sz="2200" i="1" dirty="0">
                <a:solidFill>
                  <a:schemeClr val="tx1"/>
                </a:solidFill>
                <a:latin typeface="Times New Roman" panose="02020603050405020304" pitchFamily="18" charset="0"/>
                <a:ea typeface="+mn-ea"/>
                <a:cs typeface="+mn-cs"/>
                <a:sym typeface="+mn-lt"/>
              </a:rPr>
              <a:t>He returned in the early part of the month of August. </a:t>
            </a:r>
            <a:endParaRPr lang="id-ID" sz="2200" dirty="0">
              <a:solidFill>
                <a:schemeClr val="tx1">
                  <a:lumMod val="75000"/>
                  <a:lumOff val="25000"/>
                </a:schemeClr>
              </a:solidFill>
              <a:latin typeface="Times New Roman" panose="02020603050405020304" pitchFamily="18" charset="0"/>
              <a:ea typeface="+mn-ea"/>
              <a:cs typeface="+mn-ea"/>
              <a:sym typeface="+mn-lt"/>
            </a:endParaRPr>
          </a:p>
        </p:txBody>
      </p:sp>
      <p:sp>
        <p:nvSpPr>
          <p:cNvPr id="115" name="locator-point-on-map_17583"/>
          <p:cNvSpPr>
            <a:spLocks noChangeAspect="1"/>
          </p:cNvSpPr>
          <p:nvPr/>
        </p:nvSpPr>
        <p:spPr bwMode="auto">
          <a:xfrm>
            <a:off x="9405165" y="1968620"/>
            <a:ext cx="3175260" cy="2306879"/>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chemeClr val="accent1"/>
          </a:solidFill>
          <a:ln>
            <a:noFill/>
          </a:ln>
        </p:spPr>
        <p:txBody>
          <a:bodyPr/>
          <a:lstStyle/>
          <a:p>
            <a:endParaRPr lang="zh-CN" altLang="en-US" dirty="0">
              <a:latin typeface="Times New Roman" panose="02020603050405020304" pitchFamily="18" charset="0"/>
              <a:cs typeface="+mn-ea"/>
              <a:sym typeface="+mn-lt"/>
            </a:endParaRPr>
          </a:p>
        </p:txBody>
      </p:sp>
      <p:sp>
        <p:nvSpPr>
          <p:cNvPr id="32" name="文本框 5"/>
          <p:cNvSpPr txBox="1">
            <a:spLocks noChangeArrowheads="1"/>
          </p:cNvSpPr>
          <p:nvPr/>
        </p:nvSpPr>
        <p:spPr bwMode="auto">
          <a:xfrm>
            <a:off x="0" y="20479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造句的基本原则</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Rules in Writing Sentences</a:t>
            </a:r>
          </a:p>
        </p:txBody>
      </p:sp>
      <p:sp>
        <p:nvSpPr>
          <p:cNvPr id="7" name="动作按钮: 后退或前一项 6">
            <a:hlinkClick r:id="rId4" action="ppaction://hlinksldjump" highlightClick="1"/>
            <a:extLst>
              <a:ext uri="{FF2B5EF4-FFF2-40B4-BE49-F238E27FC236}">
                <a16:creationId xmlns:a16="http://schemas.microsoft.com/office/drawing/2014/main" id="{6C8F2AE8-B784-4A0A-B06B-F536B3FD9CA2}"/>
              </a:ext>
            </a:extLst>
          </p:cNvPr>
          <p:cNvSpPr/>
          <p:nvPr/>
        </p:nvSpPr>
        <p:spPr>
          <a:xfrm>
            <a:off x="10708315" y="5372564"/>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40359" y="728015"/>
            <a:ext cx="5811249" cy="653984"/>
            <a:chOff x="2277191" y="2378482"/>
            <a:chExt cx="1943214"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1.3 </a:t>
              </a:r>
              <a:r>
                <a:rPr lang="zh-CN" altLang="en-US" sz="2800" dirty="0">
                  <a:solidFill>
                    <a:schemeClr val="bg1"/>
                  </a:solidFill>
                  <a:latin typeface="Times New Roman" panose="02020603050405020304" pitchFamily="18" charset="0"/>
                  <a:cs typeface="+mn-ea"/>
                  <a:sym typeface="+mn-lt"/>
                </a:rPr>
                <a:t>简洁 </a:t>
              </a:r>
              <a:r>
                <a:rPr lang="en-US" altLang="zh-CN" sz="2800" dirty="0">
                  <a:solidFill>
                    <a:schemeClr val="bg1"/>
                  </a:solidFill>
                  <a:latin typeface="Times New Roman" panose="02020603050405020304" pitchFamily="18" charset="0"/>
                  <a:cs typeface="+mn-ea"/>
                  <a:sym typeface="+mn-lt"/>
                </a:rPr>
                <a:t>Conciseness</a:t>
              </a:r>
              <a:endParaRPr lang="zh-CN" altLang="en-US" sz="2800" dirty="0">
                <a:solidFill>
                  <a:schemeClr val="bg1"/>
                </a:solidFill>
                <a:latin typeface="Times New Roman" panose="02020603050405020304" pitchFamily="18" charset="0"/>
                <a:cs typeface="+mn-ea"/>
                <a:sym typeface="+mn-lt"/>
              </a:endParaRPr>
            </a:p>
          </p:txBody>
        </p:sp>
      </p:grpSp>
      <p:sp>
        <p:nvSpPr>
          <p:cNvPr id="2" name="矩形 1">
            <a:extLst>
              <a:ext uri="{FF2B5EF4-FFF2-40B4-BE49-F238E27FC236}">
                <a16:creationId xmlns:a16="http://schemas.microsoft.com/office/drawing/2014/main" id="{2A209CA1-4E69-45E7-9F47-D8E200EA173B}"/>
              </a:ext>
            </a:extLst>
          </p:cNvPr>
          <p:cNvSpPr/>
          <p:nvPr/>
        </p:nvSpPr>
        <p:spPr>
          <a:xfrm>
            <a:off x="3652922" y="3875104"/>
            <a:ext cx="1492716" cy="539378"/>
          </a:xfrm>
          <a:prstGeom prst="rect">
            <a:avLst/>
          </a:prstGeom>
        </p:spPr>
        <p:txBody>
          <a:bodyPr wrap="none">
            <a:spAutoFit/>
          </a:bodyPr>
          <a:lstStyle/>
          <a:p>
            <a:pPr lvl="0">
              <a:lnSpc>
                <a:spcPct val="150000"/>
              </a:lnSpc>
            </a:pPr>
            <a:r>
              <a:rPr lang="en-US" altLang="zh-CN" sz="2200" dirty="0">
                <a:solidFill>
                  <a:srgbClr val="C00000"/>
                </a:solidFill>
                <a:latin typeface="Times New Roman" panose="02020603050405020304" pitchFamily="18" charset="0"/>
                <a:sym typeface="+mn-lt"/>
              </a:rPr>
              <a:t>It was blue.</a:t>
            </a:r>
          </a:p>
        </p:txBody>
      </p:sp>
      <p:sp>
        <p:nvSpPr>
          <p:cNvPr id="4" name="矩形 3">
            <a:extLst>
              <a:ext uri="{FF2B5EF4-FFF2-40B4-BE49-F238E27FC236}">
                <a16:creationId xmlns:a16="http://schemas.microsoft.com/office/drawing/2014/main" id="{05A0A336-7675-4AC2-B4C8-D7D6A81EDF36}"/>
              </a:ext>
            </a:extLst>
          </p:cNvPr>
          <p:cNvSpPr/>
          <p:nvPr/>
        </p:nvSpPr>
        <p:spPr>
          <a:xfrm>
            <a:off x="3598420" y="4532514"/>
            <a:ext cx="1617751" cy="430887"/>
          </a:xfrm>
          <a:prstGeom prst="rect">
            <a:avLst/>
          </a:prstGeom>
        </p:spPr>
        <p:txBody>
          <a:bodyPr wrap="none">
            <a:spAutoFit/>
          </a:bodyPr>
          <a:lstStyle/>
          <a:p>
            <a:r>
              <a:rPr lang="en-US" altLang="zh-CN" sz="2200" dirty="0">
                <a:solidFill>
                  <a:srgbClr val="C00000"/>
                </a:solidFill>
                <a:latin typeface="Times New Roman" panose="02020603050405020304" pitchFamily="18" charset="0"/>
                <a:sym typeface="+mn-lt"/>
              </a:rPr>
              <a:t>It was small.</a:t>
            </a:r>
            <a:endParaRPr lang="zh-CN" altLang="en-US" dirty="0">
              <a:solidFill>
                <a:srgbClr val="C00000"/>
              </a:solidFill>
            </a:endParaRPr>
          </a:p>
        </p:txBody>
      </p:sp>
      <p:sp>
        <p:nvSpPr>
          <p:cNvPr id="5" name="矩形 4">
            <a:extLst>
              <a:ext uri="{FF2B5EF4-FFF2-40B4-BE49-F238E27FC236}">
                <a16:creationId xmlns:a16="http://schemas.microsoft.com/office/drawing/2014/main" id="{89865661-92C4-431E-8643-C4F288BE2950}"/>
              </a:ext>
            </a:extLst>
          </p:cNvPr>
          <p:cNvSpPr/>
          <p:nvPr/>
        </p:nvSpPr>
        <p:spPr>
          <a:xfrm>
            <a:off x="5058544" y="4833186"/>
            <a:ext cx="3090911" cy="539378"/>
          </a:xfrm>
          <a:prstGeom prst="rect">
            <a:avLst/>
          </a:prstGeom>
        </p:spPr>
        <p:txBody>
          <a:bodyPr wrap="none">
            <a:spAutoFit/>
          </a:bodyPr>
          <a:lstStyle/>
          <a:p>
            <a:pPr lvl="0">
              <a:lnSpc>
                <a:spcPct val="150000"/>
              </a:lnSpc>
            </a:pPr>
            <a:r>
              <a:rPr lang="en-US" altLang="zh-CN" sz="2200" dirty="0">
                <a:solidFill>
                  <a:srgbClr val="C00000"/>
                </a:solidFill>
                <a:latin typeface="Times New Roman" panose="02020603050405020304" pitchFamily="18" charset="0"/>
                <a:sym typeface="+mn-lt"/>
              </a:rPr>
              <a:t>Mary is quiet and careful.</a:t>
            </a:r>
          </a:p>
        </p:txBody>
      </p:sp>
      <p:sp>
        <p:nvSpPr>
          <p:cNvPr id="6" name="矩形 5">
            <a:extLst>
              <a:ext uri="{FF2B5EF4-FFF2-40B4-BE49-F238E27FC236}">
                <a16:creationId xmlns:a16="http://schemas.microsoft.com/office/drawing/2014/main" id="{D2075B00-365C-491D-ABE8-EEB883554B7E}"/>
              </a:ext>
            </a:extLst>
          </p:cNvPr>
          <p:cNvSpPr/>
          <p:nvPr/>
        </p:nvSpPr>
        <p:spPr>
          <a:xfrm>
            <a:off x="6839641" y="5705439"/>
            <a:ext cx="3389518" cy="430887"/>
          </a:xfrm>
          <a:prstGeom prst="rect">
            <a:avLst/>
          </a:prstGeom>
        </p:spPr>
        <p:txBody>
          <a:bodyPr wrap="none">
            <a:spAutoFit/>
          </a:bodyPr>
          <a:lstStyle/>
          <a:p>
            <a:r>
              <a:rPr lang="en-US" altLang="zh-CN" sz="2200" dirty="0">
                <a:solidFill>
                  <a:srgbClr val="C00000"/>
                </a:solidFill>
                <a:latin typeface="Times New Roman" panose="02020603050405020304" pitchFamily="18" charset="0"/>
                <a:sym typeface="+mn-lt"/>
              </a:rPr>
              <a:t>He returned in early August.</a:t>
            </a:r>
            <a:endParaRPr lang="zh-CN" altLang="en-US" dirty="0">
              <a:solidFill>
                <a:srgbClr val="C00000"/>
              </a:solidFill>
            </a:endParaRPr>
          </a:p>
        </p:txBody>
      </p:sp>
    </p:spTree>
    <p:extLst>
      <p:ext uri="{BB962C8B-B14F-4D97-AF65-F5344CB8AC3E}">
        <p14:creationId xmlns:p14="http://schemas.microsoft.com/office/powerpoint/2010/main" val="31103667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1">
                                            <p:txEl>
                                              <p:pRg st="1" end="1"/>
                                            </p:txEl>
                                          </p:spTgt>
                                        </p:tgtEl>
                                        <p:attrNameLst>
                                          <p:attrName>style.visibility</p:attrName>
                                        </p:attrNameLst>
                                      </p:cBhvr>
                                      <p:to>
                                        <p:strVal val="visible"/>
                                      </p:to>
                                    </p:set>
                                    <p:animEffect transition="in" filter="fade">
                                      <p:cBhvr>
                                        <p:cTn id="18" dur="1000"/>
                                        <p:tgtEl>
                                          <p:spTgt spid="51">
                                            <p:txEl>
                                              <p:pRg st="1" end="1"/>
                                            </p:txEl>
                                          </p:spTgt>
                                        </p:tgtEl>
                                      </p:cBhvr>
                                    </p:animEffect>
                                    <p:anim calcmode="lin" valueType="num">
                                      <p:cBhvr>
                                        <p:cTn id="19" dur="1000" fill="hold"/>
                                        <p:tgtEl>
                                          <p:spTgt spid="51">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1">
                                            <p:txEl>
                                              <p:pRg st="2" end="2"/>
                                            </p:txEl>
                                          </p:spTgt>
                                        </p:tgtEl>
                                        <p:attrNameLst>
                                          <p:attrName>style.visibility</p:attrName>
                                        </p:attrNameLst>
                                      </p:cBhvr>
                                      <p:to>
                                        <p:strVal val="visible"/>
                                      </p:to>
                                    </p:set>
                                    <p:animEffect transition="in" filter="fade">
                                      <p:cBhvr>
                                        <p:cTn id="25" dur="1000"/>
                                        <p:tgtEl>
                                          <p:spTgt spid="51">
                                            <p:txEl>
                                              <p:pRg st="2" end="2"/>
                                            </p:txEl>
                                          </p:spTgt>
                                        </p:tgtEl>
                                      </p:cBhvr>
                                    </p:animEffect>
                                    <p:anim calcmode="lin" valueType="num">
                                      <p:cBhvr>
                                        <p:cTn id="26"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51">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1">
                                            <p:txEl>
                                              <p:pRg st="3" end="3"/>
                                            </p:txEl>
                                          </p:spTgt>
                                        </p:tgtEl>
                                        <p:attrNameLst>
                                          <p:attrName>style.visibility</p:attrName>
                                        </p:attrNameLst>
                                      </p:cBhvr>
                                      <p:to>
                                        <p:strVal val="visible"/>
                                      </p:to>
                                    </p:set>
                                    <p:animEffect transition="in" filter="fade">
                                      <p:cBhvr>
                                        <p:cTn id="30" dur="1000"/>
                                        <p:tgtEl>
                                          <p:spTgt spid="51">
                                            <p:txEl>
                                              <p:pRg st="3" end="3"/>
                                            </p:txEl>
                                          </p:spTgt>
                                        </p:tgtEl>
                                      </p:cBhvr>
                                    </p:animEffect>
                                    <p:anim calcmode="lin" valueType="num">
                                      <p:cBhvr>
                                        <p:cTn id="31" dur="1000" fill="hold"/>
                                        <p:tgtEl>
                                          <p:spTgt spid="51">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51">
                                            <p:txEl>
                                              <p:pRg st="3" end="3"/>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51">
                                            <p:txEl>
                                              <p:pRg st="4" end="4"/>
                                            </p:txEl>
                                          </p:spTgt>
                                        </p:tgtEl>
                                        <p:attrNameLst>
                                          <p:attrName>style.visibility</p:attrName>
                                        </p:attrNameLst>
                                      </p:cBhvr>
                                      <p:to>
                                        <p:strVal val="visible"/>
                                      </p:to>
                                    </p:set>
                                    <p:animEffect transition="in" filter="fade">
                                      <p:cBhvr>
                                        <p:cTn id="35" dur="1000"/>
                                        <p:tgtEl>
                                          <p:spTgt spid="51">
                                            <p:txEl>
                                              <p:pRg st="4" end="4"/>
                                            </p:txEl>
                                          </p:spTgt>
                                        </p:tgtEl>
                                      </p:cBhvr>
                                    </p:animEffect>
                                    <p:anim calcmode="lin" valueType="num">
                                      <p:cBhvr>
                                        <p:cTn id="36"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additive="base">
                                        <p:cTn id="42" dur="500" fill="hold"/>
                                        <p:tgtEl>
                                          <p:spTgt spid="2"/>
                                        </p:tgtEl>
                                        <p:attrNameLst>
                                          <p:attrName>ppt_x</p:attrName>
                                        </p:attrNameLst>
                                      </p:cBhvr>
                                      <p:tavLst>
                                        <p:tav tm="0">
                                          <p:val>
                                            <p:strVal val="#ppt_x"/>
                                          </p:val>
                                        </p:tav>
                                        <p:tav tm="100000">
                                          <p:val>
                                            <p:strVal val="#ppt_x"/>
                                          </p:val>
                                        </p:tav>
                                      </p:tavLst>
                                    </p:anim>
                                    <p:anim calcmode="lin" valueType="num">
                                      <p:cBhvr additive="base">
                                        <p:cTn id="4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additive="base">
                                        <p:cTn id="48" dur="500" fill="hold"/>
                                        <p:tgtEl>
                                          <p:spTgt spid="4"/>
                                        </p:tgtEl>
                                        <p:attrNameLst>
                                          <p:attrName>ppt_x</p:attrName>
                                        </p:attrNameLst>
                                      </p:cBhvr>
                                      <p:tavLst>
                                        <p:tav tm="0">
                                          <p:val>
                                            <p:strVal val="#ppt_x"/>
                                          </p:val>
                                        </p:tav>
                                        <p:tav tm="100000">
                                          <p:val>
                                            <p:strVal val="#ppt_x"/>
                                          </p:val>
                                        </p:tav>
                                      </p:tavLst>
                                    </p:anim>
                                    <p:anim calcmode="lin" valueType="num">
                                      <p:cBhvr additive="base">
                                        <p:cTn id="4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additive="base">
                                        <p:cTn id="54" dur="500" fill="hold"/>
                                        <p:tgtEl>
                                          <p:spTgt spid="5"/>
                                        </p:tgtEl>
                                        <p:attrNameLst>
                                          <p:attrName>ppt_x</p:attrName>
                                        </p:attrNameLst>
                                      </p:cBhvr>
                                      <p:tavLst>
                                        <p:tav tm="0">
                                          <p:val>
                                            <p:strVal val="#ppt_x"/>
                                          </p:val>
                                        </p:tav>
                                        <p:tav tm="100000">
                                          <p:val>
                                            <p:strVal val="#ppt_x"/>
                                          </p:val>
                                        </p:tav>
                                      </p:tavLst>
                                    </p:anim>
                                    <p:anim calcmode="lin" valueType="num">
                                      <p:cBhvr additive="base">
                                        <p:cTn id="5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500" fill="hold"/>
                                        <p:tgtEl>
                                          <p:spTgt spid="6"/>
                                        </p:tgtEl>
                                        <p:attrNameLst>
                                          <p:attrName>ppt_x</p:attrName>
                                        </p:attrNameLst>
                                      </p:cBhvr>
                                      <p:tavLst>
                                        <p:tav tm="0">
                                          <p:val>
                                            <p:strVal val="#ppt_x"/>
                                          </p:val>
                                        </p:tav>
                                        <p:tav tm="100000">
                                          <p:val>
                                            <p:strVal val="#ppt_x"/>
                                          </p:val>
                                        </p:tav>
                                      </p:tavLst>
                                    </p:anim>
                                    <p:anim calcmode="lin" valueType="num">
                                      <p:cBhvr additive="base">
                                        <p:cTn id="6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303068" y="911789"/>
            <a:ext cx="10964372"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200" dirty="0">
                <a:solidFill>
                  <a:schemeClr val="tx1"/>
                </a:solidFill>
                <a:latin typeface="Times New Roman" panose="02020603050405020304" pitchFamily="18" charset="0"/>
                <a:ea typeface="+mn-ea"/>
                <a:cs typeface="+mn-cs"/>
                <a:sym typeface="+mn-lt"/>
              </a:rPr>
              <a:t>重复有时可加重语气，但不必要的重复，不管是重复相同的词或相同意思的不同的词，都应该</a:t>
            </a:r>
            <a:r>
              <a:rPr lang="zh-CN" altLang="en-US" sz="2200" dirty="0">
                <a:solidFill>
                  <a:srgbClr val="FF0000"/>
                </a:solidFill>
                <a:latin typeface="Times New Roman" panose="02020603050405020304" pitchFamily="18" charset="0"/>
                <a:ea typeface="+mn-ea"/>
                <a:cs typeface="+mn-cs"/>
                <a:sym typeface="+mn-lt"/>
              </a:rPr>
              <a:t>避免</a:t>
            </a:r>
            <a:r>
              <a:rPr lang="zh-CN" altLang="en-US" sz="2200" dirty="0">
                <a:solidFill>
                  <a:schemeClr val="tx1"/>
                </a:solidFill>
                <a:latin typeface="Times New Roman" panose="02020603050405020304" pitchFamily="18" charset="0"/>
                <a:ea typeface="+mn-ea"/>
                <a:cs typeface="+mn-cs"/>
                <a:sym typeface="+mn-lt"/>
              </a:rPr>
              <a:t>。</a:t>
            </a:r>
          </a:p>
          <a:p>
            <a:pPr>
              <a:lnSpc>
                <a:spcPct val="150000"/>
              </a:lnSpc>
            </a:pPr>
            <a:r>
              <a:rPr lang="zh-CN" altLang="en-US" sz="2200" dirty="0">
                <a:solidFill>
                  <a:schemeClr val="tx1"/>
                </a:solidFill>
                <a:latin typeface="Times New Roman" panose="02020603050405020304" pitchFamily="18" charset="0"/>
                <a:ea typeface="+mn-ea"/>
                <a:cs typeface="+mn-cs"/>
                <a:sym typeface="+mn-lt"/>
              </a:rPr>
              <a:t>比如： </a:t>
            </a:r>
            <a:r>
              <a:rPr lang="en-US" altLang="zh-CN" sz="2200" dirty="0">
                <a:solidFill>
                  <a:schemeClr val="tx1"/>
                </a:solidFill>
                <a:latin typeface="Times New Roman" panose="02020603050405020304" pitchFamily="18" charset="0"/>
                <a:ea typeface="+mn-ea"/>
                <a:cs typeface="+mn-cs"/>
                <a:sym typeface="+mn-lt"/>
              </a:rPr>
              <a:t>(9) </a:t>
            </a:r>
            <a:r>
              <a:rPr lang="en-US" altLang="zh-CN" sz="2200" i="1" dirty="0">
                <a:solidFill>
                  <a:schemeClr val="tx1"/>
                </a:solidFill>
                <a:latin typeface="Times New Roman" panose="02020603050405020304" pitchFamily="18" charset="0"/>
                <a:ea typeface="+mn-ea"/>
                <a:cs typeface="+mn-cs"/>
                <a:sym typeface="+mn-lt"/>
              </a:rPr>
              <a:t>He gave many reasons for the failure, but the reasons he gave were not convincing. </a:t>
            </a:r>
          </a:p>
          <a:p>
            <a:pPr>
              <a:lnSpc>
                <a:spcPct val="150000"/>
              </a:lnSpc>
            </a:pPr>
            <a:r>
              <a:rPr lang="zh-CN" altLang="en-US" sz="2200" dirty="0">
                <a:solidFill>
                  <a:schemeClr val="tx1"/>
                </a:solidFill>
                <a:latin typeface="Times New Roman" panose="02020603050405020304" pitchFamily="18" charset="0"/>
                <a:ea typeface="+mn-ea"/>
                <a:cs typeface="+mn-cs"/>
                <a:sym typeface="+mn-lt"/>
              </a:rPr>
              <a:t>可以改为： </a:t>
            </a:r>
            <a:r>
              <a:rPr lang="en-US" altLang="zh-CN" sz="2200" dirty="0">
                <a:solidFill>
                  <a:srgbClr val="C00000"/>
                </a:solidFill>
                <a:latin typeface="Times New Roman" panose="02020603050405020304" pitchFamily="18" charset="0"/>
                <a:ea typeface="+mn-ea"/>
                <a:cs typeface="+mn-cs"/>
                <a:sym typeface="+mn-lt"/>
              </a:rPr>
              <a:t>He gave many reasons for the failure, but </a:t>
            </a:r>
            <a:r>
              <a:rPr lang="en-US" altLang="zh-CN" sz="2200" i="1" dirty="0">
                <a:solidFill>
                  <a:srgbClr val="C00000"/>
                </a:solidFill>
                <a:latin typeface="Times New Roman" panose="02020603050405020304" pitchFamily="18" charset="0"/>
                <a:ea typeface="+mn-ea"/>
                <a:cs typeface="+mn-cs"/>
                <a:sym typeface="+mn-lt"/>
              </a:rPr>
              <a:t>none of them </a:t>
            </a:r>
            <a:r>
              <a:rPr lang="en-US" altLang="zh-CN" sz="2200" dirty="0">
                <a:solidFill>
                  <a:srgbClr val="C00000"/>
                </a:solidFill>
                <a:latin typeface="Times New Roman" panose="02020603050405020304" pitchFamily="18" charset="0"/>
                <a:ea typeface="+mn-ea"/>
                <a:cs typeface="+mn-cs"/>
                <a:sym typeface="+mn-lt"/>
              </a:rPr>
              <a:t>were convincing.</a:t>
            </a:r>
          </a:p>
          <a:p>
            <a:pPr>
              <a:lnSpc>
                <a:spcPct val="150000"/>
              </a:lnSpc>
            </a:pPr>
            <a:r>
              <a:rPr lang="zh-CN" altLang="en-US" sz="2200" dirty="0">
                <a:solidFill>
                  <a:schemeClr val="tx1"/>
                </a:solidFill>
                <a:latin typeface="Times New Roman" panose="02020603050405020304" pitchFamily="18" charset="0"/>
                <a:ea typeface="+mn-ea"/>
                <a:cs typeface="+mn-cs"/>
                <a:sym typeface="+mn-lt"/>
              </a:rPr>
              <a:t>有时为了简洁起见，需要</a:t>
            </a:r>
            <a:r>
              <a:rPr lang="zh-CN" altLang="en-US" sz="2200" dirty="0">
                <a:solidFill>
                  <a:srgbClr val="FF0000"/>
                </a:solidFill>
                <a:latin typeface="Times New Roman" panose="02020603050405020304" pitchFamily="18" charset="0"/>
                <a:ea typeface="+mn-ea"/>
                <a:cs typeface="+mn-cs"/>
                <a:sym typeface="+mn-lt"/>
              </a:rPr>
              <a:t>改变句子结构</a:t>
            </a:r>
            <a:r>
              <a:rPr lang="zh-CN" altLang="en-US" sz="2200" dirty="0">
                <a:solidFill>
                  <a:schemeClr val="tx1"/>
                </a:solidFill>
                <a:latin typeface="Times New Roman" panose="02020603050405020304" pitchFamily="18" charset="0"/>
                <a:ea typeface="+mn-ea"/>
                <a:cs typeface="+mn-cs"/>
                <a:sym typeface="+mn-lt"/>
              </a:rPr>
              <a:t>。比如：</a:t>
            </a:r>
          </a:p>
          <a:p>
            <a:pPr>
              <a:lnSpc>
                <a:spcPct val="150000"/>
              </a:lnSpc>
            </a:pPr>
            <a:r>
              <a:rPr lang="en-US" altLang="zh-CN" sz="2200" dirty="0">
                <a:solidFill>
                  <a:schemeClr val="tx1"/>
                </a:solidFill>
                <a:latin typeface="Times New Roman" panose="02020603050405020304" pitchFamily="18" charset="0"/>
                <a:ea typeface="+mn-ea"/>
                <a:cs typeface="+mn-cs"/>
                <a:sym typeface="+mn-lt"/>
              </a:rPr>
              <a:t>(10) </a:t>
            </a:r>
            <a:r>
              <a:rPr lang="en-US" altLang="zh-CN" sz="2200" i="1" dirty="0">
                <a:solidFill>
                  <a:schemeClr val="tx1"/>
                </a:solidFill>
                <a:latin typeface="Times New Roman" panose="02020603050405020304" pitchFamily="18" charset="0"/>
                <a:ea typeface="+mn-ea"/>
                <a:cs typeface="+mn-cs"/>
                <a:sym typeface="+mn-lt"/>
              </a:rPr>
              <a:t>There was a pine tree that stood like a giant on the top of the mountain. It towered over the trees around it. </a:t>
            </a:r>
          </a:p>
          <a:p>
            <a:pPr>
              <a:lnSpc>
                <a:spcPct val="150000"/>
              </a:lnSpc>
            </a:pPr>
            <a:r>
              <a:rPr lang="zh-CN" altLang="en-US" sz="2200" dirty="0">
                <a:solidFill>
                  <a:schemeClr val="tx1"/>
                </a:solidFill>
                <a:latin typeface="Times New Roman" panose="02020603050405020304" pitchFamily="18" charset="0"/>
                <a:ea typeface="+mn-ea"/>
                <a:cs typeface="+mn-cs"/>
                <a:sym typeface="+mn-lt"/>
              </a:rPr>
              <a:t>可以改为：</a:t>
            </a:r>
            <a:r>
              <a:rPr lang="en-US" altLang="zh-CN" sz="2200" dirty="0">
                <a:solidFill>
                  <a:srgbClr val="C00000"/>
                </a:solidFill>
                <a:latin typeface="Times New Roman" panose="02020603050405020304" pitchFamily="18" charset="0"/>
                <a:ea typeface="+mn-ea"/>
                <a:cs typeface="+mn-cs"/>
                <a:sym typeface="+mn-lt"/>
              </a:rPr>
              <a:t>The pine tree on the top of the mountain </a:t>
            </a:r>
            <a:r>
              <a:rPr lang="en-US" altLang="zh-CN" sz="2200" u="sng" dirty="0">
                <a:solidFill>
                  <a:srgbClr val="C00000"/>
                </a:solidFill>
                <a:latin typeface="Times New Roman" panose="02020603050405020304" pitchFamily="18" charset="0"/>
                <a:ea typeface="+mn-ea"/>
                <a:cs typeface="+mn-cs"/>
                <a:sym typeface="+mn-lt"/>
              </a:rPr>
              <a:t>stood like a giant and towered over the trees around it</a:t>
            </a:r>
            <a:r>
              <a:rPr lang="en-US" altLang="zh-CN" sz="2200" dirty="0">
                <a:solidFill>
                  <a:srgbClr val="C00000"/>
                </a:solidFill>
                <a:latin typeface="Times New Roman" panose="02020603050405020304" pitchFamily="18" charset="0"/>
                <a:ea typeface="+mn-ea"/>
                <a:cs typeface="+mn-cs"/>
                <a:sym typeface="+mn-lt"/>
              </a:rPr>
              <a:t>.</a:t>
            </a:r>
            <a:r>
              <a:rPr lang="en-US" altLang="zh-CN" sz="2200" u="sng" dirty="0">
                <a:solidFill>
                  <a:srgbClr val="C00000"/>
                </a:solidFill>
                <a:latin typeface="Times New Roman" panose="02020603050405020304" pitchFamily="18" charset="0"/>
                <a:ea typeface="+mn-ea"/>
                <a:cs typeface="+mn-cs"/>
                <a:sym typeface="+mn-lt"/>
              </a:rPr>
              <a:t> </a:t>
            </a:r>
          </a:p>
          <a:p>
            <a:pPr>
              <a:lnSpc>
                <a:spcPct val="150000"/>
              </a:lnSpc>
            </a:pPr>
            <a:r>
              <a:rPr lang="zh-CN" altLang="en-US" sz="2200" dirty="0">
                <a:solidFill>
                  <a:schemeClr val="tx1"/>
                </a:solidFill>
                <a:latin typeface="Times New Roman" panose="02020603050405020304" pitchFamily="18" charset="0"/>
                <a:ea typeface="+mn-ea"/>
                <a:cs typeface="+mn-cs"/>
                <a:sym typeface="+mn-lt"/>
              </a:rPr>
              <a:t>或者：</a:t>
            </a:r>
            <a:r>
              <a:rPr lang="en-US" altLang="zh-CN" sz="2200" u="sng" dirty="0">
                <a:solidFill>
                  <a:srgbClr val="C00000"/>
                </a:solidFill>
                <a:latin typeface="Times New Roman" panose="02020603050405020304" pitchFamily="18" charset="0"/>
                <a:ea typeface="+mn-ea"/>
                <a:cs typeface="+mn-cs"/>
                <a:sym typeface="+mn-lt"/>
              </a:rPr>
              <a:t>The giant pine </a:t>
            </a:r>
            <a:r>
              <a:rPr lang="en-US" altLang="zh-CN" sz="2200" dirty="0">
                <a:solidFill>
                  <a:srgbClr val="C00000"/>
                </a:solidFill>
                <a:latin typeface="Times New Roman" panose="02020603050405020304" pitchFamily="18" charset="0"/>
                <a:ea typeface="+mn-ea"/>
                <a:cs typeface="+mn-cs"/>
                <a:sym typeface="+mn-lt"/>
              </a:rPr>
              <a:t>tree on the top of the mountain </a:t>
            </a:r>
            <a:r>
              <a:rPr lang="en-US" altLang="zh-CN" sz="2200" u="sng" dirty="0">
                <a:solidFill>
                  <a:srgbClr val="C00000"/>
                </a:solidFill>
                <a:latin typeface="Times New Roman" panose="02020603050405020304" pitchFamily="18" charset="0"/>
                <a:ea typeface="+mn-ea"/>
                <a:cs typeface="+mn-cs"/>
                <a:sym typeface="+mn-lt"/>
              </a:rPr>
              <a:t>towered over the trees around it</a:t>
            </a:r>
            <a:r>
              <a:rPr lang="en-US" altLang="zh-CN" sz="2200" dirty="0">
                <a:solidFill>
                  <a:srgbClr val="C00000"/>
                </a:solidFill>
                <a:latin typeface="Times New Roman" panose="02020603050405020304" pitchFamily="18" charset="0"/>
                <a:ea typeface="+mn-ea"/>
                <a:cs typeface="+mn-cs"/>
                <a:sym typeface="+mn-lt"/>
              </a:rPr>
              <a:t>.</a:t>
            </a:r>
            <a:endParaRPr lang="id-ID" sz="2200" dirty="0">
              <a:solidFill>
                <a:srgbClr val="C000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0479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造句的基本原则</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Rules in Writing Sentences</a:t>
            </a:r>
          </a:p>
        </p:txBody>
      </p:sp>
    </p:spTree>
    <p:extLst>
      <p:ext uri="{BB962C8B-B14F-4D97-AF65-F5344CB8AC3E}">
        <p14:creationId xmlns:p14="http://schemas.microsoft.com/office/powerpoint/2010/main" val="3644656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936835"/>
            <a:ext cx="12344400"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200" dirty="0">
                <a:solidFill>
                  <a:schemeClr val="tx1"/>
                </a:solidFill>
                <a:latin typeface="Times New Roman" panose="02020603050405020304" pitchFamily="18" charset="0"/>
                <a:ea typeface="+mn-ea"/>
                <a:cs typeface="+mn-cs"/>
                <a:sym typeface="+mn-lt"/>
              </a:rPr>
              <a:t>    重要的意思在表达时应予以</a:t>
            </a:r>
            <a:r>
              <a:rPr lang="zh-CN" altLang="en-US" sz="2200" dirty="0">
                <a:solidFill>
                  <a:srgbClr val="FF0000"/>
                </a:solidFill>
                <a:latin typeface="Times New Roman" panose="02020603050405020304" pitchFamily="18" charset="0"/>
                <a:ea typeface="+mn-ea"/>
                <a:cs typeface="+mn-cs"/>
                <a:sym typeface="+mn-lt"/>
              </a:rPr>
              <a:t>强调</a:t>
            </a:r>
            <a:r>
              <a:rPr lang="zh-CN" altLang="en-US" sz="2200" dirty="0">
                <a:solidFill>
                  <a:schemeClr val="tx1"/>
                </a:solidFill>
                <a:latin typeface="Times New Roman" panose="02020603050405020304" pitchFamily="18" charset="0"/>
                <a:ea typeface="+mn-ea"/>
                <a:cs typeface="+mn-cs"/>
                <a:sym typeface="+mn-lt"/>
              </a:rPr>
              <a:t>。为此说话时人们可用各种方法，如提高声音、放慢语速、使用短句或加上手势等来表示强调。写文章时，也可以使用</a:t>
            </a:r>
            <a:r>
              <a:rPr lang="zh-CN" altLang="en-US" sz="2200" dirty="0">
                <a:solidFill>
                  <a:srgbClr val="FF0000"/>
                </a:solidFill>
                <a:latin typeface="Times New Roman" panose="02020603050405020304" pitchFamily="18" charset="0"/>
                <a:ea typeface="+mn-ea"/>
                <a:cs typeface="+mn-cs"/>
                <a:sym typeface="+mn-lt"/>
              </a:rPr>
              <a:t>倒装、感叹、重复、反问</a:t>
            </a:r>
            <a:r>
              <a:rPr lang="zh-CN" altLang="en-US" sz="2200" dirty="0">
                <a:solidFill>
                  <a:schemeClr val="tx1"/>
                </a:solidFill>
                <a:latin typeface="Times New Roman" panose="02020603050405020304" pitchFamily="18" charset="0"/>
                <a:ea typeface="+mn-ea"/>
                <a:cs typeface="+mn-cs"/>
                <a:sym typeface="+mn-lt"/>
              </a:rPr>
              <a:t>等方法对应该强调的词语和句子加重语气。强调可以有以下几种方式：</a:t>
            </a:r>
          </a:p>
          <a:p>
            <a:pPr>
              <a:lnSpc>
                <a:spcPct val="150000"/>
              </a:lnSpc>
            </a:pPr>
            <a:r>
              <a:rPr lang="en-US" altLang="zh-CN" sz="2200" dirty="0">
                <a:solidFill>
                  <a:schemeClr val="tx1"/>
                </a:solidFill>
                <a:latin typeface="Times New Roman" panose="02020603050405020304" pitchFamily="18" charset="0"/>
                <a:ea typeface="+mn-ea"/>
                <a:cs typeface="+mn-cs"/>
                <a:sym typeface="+mn-lt"/>
              </a:rPr>
              <a:t>1 </a:t>
            </a:r>
            <a:r>
              <a:rPr lang="zh-CN" altLang="en-US" sz="2200" dirty="0">
                <a:solidFill>
                  <a:schemeClr val="tx1"/>
                </a:solidFill>
                <a:latin typeface="Times New Roman" panose="02020603050405020304" pitchFamily="18" charset="0"/>
                <a:ea typeface="+mn-ea"/>
                <a:cs typeface="+mn-cs"/>
                <a:sym typeface="+mn-lt"/>
              </a:rPr>
              <a:t>）</a:t>
            </a:r>
            <a:r>
              <a:rPr lang="zh-CN" altLang="en-US" sz="2200" b="1" dirty="0">
                <a:solidFill>
                  <a:schemeClr val="tx1"/>
                </a:solidFill>
                <a:latin typeface="Times New Roman" panose="02020603050405020304" pitchFamily="18" charset="0"/>
                <a:ea typeface="+mn-ea"/>
                <a:cs typeface="+mn-cs"/>
                <a:sym typeface="+mn-lt"/>
              </a:rPr>
              <a:t>使用短句</a:t>
            </a:r>
            <a:r>
              <a:rPr lang="zh-CN" altLang="en-US" sz="2200" dirty="0">
                <a:solidFill>
                  <a:schemeClr val="tx1"/>
                </a:solidFill>
                <a:latin typeface="Times New Roman" panose="02020603050405020304" pitchFamily="18" charset="0"/>
                <a:ea typeface="+mn-ea"/>
                <a:cs typeface="+mn-cs"/>
                <a:sym typeface="+mn-lt"/>
              </a:rPr>
              <a:t>：很多时候短句比长句更为有力，尤其是在一段的开头、结尾或在长句之中。例如： </a:t>
            </a:r>
            <a:r>
              <a:rPr lang="en-US" altLang="zh-CN" sz="2200" dirty="0">
                <a:solidFill>
                  <a:schemeClr val="tx1"/>
                </a:solidFill>
                <a:latin typeface="Times New Roman" panose="02020603050405020304" pitchFamily="18" charset="0"/>
                <a:ea typeface="+mn-ea"/>
                <a:cs typeface="+mn-cs"/>
                <a:sym typeface="+mn-lt"/>
              </a:rPr>
              <a:t>(11) </a:t>
            </a:r>
            <a:r>
              <a:rPr lang="en-US" altLang="zh-CN" sz="2200" i="1" dirty="0">
                <a:solidFill>
                  <a:srgbClr val="C00000"/>
                </a:solidFill>
                <a:latin typeface="Times New Roman" panose="02020603050405020304" pitchFamily="18" charset="0"/>
                <a:ea typeface="+mn-ea"/>
                <a:cs typeface="+mn-cs"/>
                <a:sym typeface="+mn-lt"/>
              </a:rPr>
              <a:t>The sky was overcast. A north wind was blowing.</a:t>
            </a:r>
          </a:p>
          <a:p>
            <a:pPr>
              <a:lnSpc>
                <a:spcPct val="150000"/>
              </a:lnSpc>
            </a:pPr>
            <a:r>
              <a:rPr lang="zh-CN" altLang="en-US" sz="2200" dirty="0">
                <a:solidFill>
                  <a:schemeClr val="tx1"/>
                </a:solidFill>
                <a:latin typeface="Times New Roman" panose="02020603050405020304" pitchFamily="18" charset="0"/>
                <a:ea typeface="+mn-ea"/>
                <a:cs typeface="+mn-cs"/>
                <a:sym typeface="+mn-lt"/>
              </a:rPr>
              <a:t>如用</a:t>
            </a:r>
            <a:r>
              <a:rPr lang="en-US" altLang="zh-CN" sz="2200" dirty="0">
                <a:solidFill>
                  <a:schemeClr val="tx1"/>
                </a:solidFill>
                <a:latin typeface="Times New Roman" panose="02020603050405020304" pitchFamily="18" charset="0"/>
                <a:ea typeface="+mn-ea"/>
                <a:cs typeface="+mn-cs"/>
                <a:sym typeface="+mn-lt"/>
              </a:rPr>
              <a:t>The Sky was overcast and a north wind was blowing</a:t>
            </a:r>
            <a:r>
              <a:rPr lang="zh-CN" altLang="en-US" sz="2200" dirty="0">
                <a:solidFill>
                  <a:schemeClr val="tx1"/>
                </a:solidFill>
                <a:latin typeface="Times New Roman" panose="02020603050405020304" pitchFamily="18" charset="0"/>
                <a:ea typeface="+mn-ea"/>
                <a:cs typeface="+mn-cs"/>
                <a:sym typeface="+mn-lt"/>
              </a:rPr>
              <a:t>，那就显得苍白无力了。</a:t>
            </a:r>
          </a:p>
          <a:p>
            <a:pPr>
              <a:lnSpc>
                <a:spcPct val="150000"/>
              </a:lnSpc>
            </a:pPr>
            <a:r>
              <a:rPr lang="en-US" altLang="zh-CN" sz="2200" dirty="0">
                <a:solidFill>
                  <a:schemeClr val="tx1"/>
                </a:solidFill>
                <a:latin typeface="Times New Roman" panose="02020603050405020304" pitchFamily="18" charset="0"/>
                <a:ea typeface="+mn-ea"/>
                <a:cs typeface="+mn-cs"/>
                <a:sym typeface="+mn-lt"/>
              </a:rPr>
              <a:t>2</a:t>
            </a:r>
            <a:r>
              <a:rPr lang="zh-CN" altLang="en-US" sz="2200" dirty="0">
                <a:solidFill>
                  <a:schemeClr val="tx1"/>
                </a:solidFill>
                <a:latin typeface="Times New Roman" panose="02020603050405020304" pitchFamily="18" charset="0"/>
                <a:ea typeface="+mn-ea"/>
                <a:cs typeface="+mn-cs"/>
                <a:sym typeface="+mn-lt"/>
              </a:rPr>
              <a:t>）</a:t>
            </a:r>
            <a:r>
              <a:rPr lang="zh-CN" altLang="en-US" sz="2200" b="1" dirty="0">
                <a:solidFill>
                  <a:schemeClr val="tx1"/>
                </a:solidFill>
                <a:latin typeface="Times New Roman" panose="02020603050405020304" pitchFamily="18" charset="0"/>
                <a:ea typeface="+mn-ea"/>
                <a:cs typeface="+mn-cs"/>
                <a:sym typeface="+mn-lt"/>
              </a:rPr>
              <a:t>使用不完整句</a:t>
            </a:r>
            <a:r>
              <a:rPr lang="zh-CN" altLang="en-US" sz="2200" dirty="0">
                <a:solidFill>
                  <a:schemeClr val="tx1"/>
                </a:solidFill>
                <a:latin typeface="Times New Roman" panose="02020603050405020304" pitchFamily="18" charset="0"/>
                <a:ea typeface="+mn-ea"/>
                <a:cs typeface="+mn-cs"/>
                <a:sym typeface="+mn-lt"/>
              </a:rPr>
              <a:t>：也叫单一成分句（ </a:t>
            </a:r>
            <a:r>
              <a:rPr lang="en-US" altLang="zh-CN" sz="2200" dirty="0">
                <a:solidFill>
                  <a:schemeClr val="tx1"/>
                </a:solidFill>
                <a:latin typeface="Times New Roman" panose="02020603050405020304" pitchFamily="18" charset="0"/>
                <a:ea typeface="+mn-ea"/>
                <a:cs typeface="+mn-cs"/>
                <a:sym typeface="+mn-lt"/>
              </a:rPr>
              <a:t>one-member clause</a:t>
            </a:r>
            <a:r>
              <a:rPr lang="zh-CN" altLang="en-US" sz="2200" dirty="0">
                <a:solidFill>
                  <a:schemeClr val="tx1"/>
                </a:solidFill>
                <a:latin typeface="Times New Roman" panose="02020603050405020304" pitchFamily="18" charset="0"/>
                <a:ea typeface="+mn-ea"/>
                <a:cs typeface="+mn-cs"/>
                <a:sym typeface="+mn-lt"/>
              </a:rPr>
              <a:t>），即只用少数几个词表达主要意思而起到强调的作用。例如： </a:t>
            </a:r>
            <a:r>
              <a:rPr lang="en-US" altLang="zh-CN" sz="2200" dirty="0">
                <a:solidFill>
                  <a:schemeClr val="tx1"/>
                </a:solidFill>
                <a:latin typeface="Times New Roman" panose="02020603050405020304" pitchFamily="18" charset="0"/>
                <a:ea typeface="+mn-ea"/>
                <a:cs typeface="+mn-cs"/>
                <a:sym typeface="+mn-lt"/>
              </a:rPr>
              <a:t>(12) </a:t>
            </a:r>
            <a:r>
              <a:rPr lang="en-US" altLang="zh-CN" sz="2200" dirty="0">
                <a:solidFill>
                  <a:srgbClr val="C00000"/>
                </a:solidFill>
                <a:latin typeface="Times New Roman" panose="02020603050405020304" pitchFamily="18" charset="0"/>
                <a:ea typeface="+mn-ea"/>
                <a:cs typeface="+mn-cs"/>
                <a:sym typeface="+mn-lt"/>
              </a:rPr>
              <a:t>It threatened to rain at any moment. </a:t>
            </a:r>
            <a:r>
              <a:rPr lang="en-US" altLang="zh-CN" sz="2200" u="sng" dirty="0">
                <a:solidFill>
                  <a:srgbClr val="C00000"/>
                </a:solidFill>
                <a:latin typeface="Times New Roman" panose="02020603050405020304" pitchFamily="18" charset="0"/>
                <a:ea typeface="+mn-ea"/>
                <a:cs typeface="+mn-cs"/>
                <a:sym typeface="+mn-lt"/>
              </a:rPr>
              <a:t>A gloomy day</a:t>
            </a:r>
            <a:r>
              <a:rPr lang="en-US" altLang="zh-CN" sz="2200" dirty="0">
                <a:solidFill>
                  <a:srgbClr val="C00000"/>
                </a:solidFill>
                <a:latin typeface="Times New Roman" panose="02020603050405020304" pitchFamily="18" charset="0"/>
                <a:ea typeface="+mn-ea"/>
                <a:cs typeface="+mn-cs"/>
                <a:sym typeface="+mn-lt"/>
              </a:rPr>
              <a:t>.</a:t>
            </a:r>
          </a:p>
          <a:p>
            <a:pPr>
              <a:lnSpc>
                <a:spcPct val="150000"/>
              </a:lnSpc>
            </a:pPr>
            <a:r>
              <a:rPr lang="en-US" altLang="zh-CN" sz="2200" dirty="0">
                <a:solidFill>
                  <a:schemeClr val="tx1"/>
                </a:solidFill>
                <a:latin typeface="Times New Roman" panose="02020603050405020304" pitchFamily="18" charset="0"/>
                <a:ea typeface="+mn-ea"/>
                <a:cs typeface="+mn-cs"/>
                <a:sym typeface="+mn-lt"/>
              </a:rPr>
              <a:t>3</a:t>
            </a:r>
            <a:r>
              <a:rPr lang="zh-CN" altLang="en-US" sz="2200" dirty="0">
                <a:solidFill>
                  <a:schemeClr val="tx1"/>
                </a:solidFill>
                <a:latin typeface="Times New Roman" panose="02020603050405020304" pitchFamily="18" charset="0"/>
                <a:ea typeface="+mn-ea"/>
                <a:cs typeface="+mn-cs"/>
                <a:sym typeface="+mn-lt"/>
              </a:rPr>
              <a:t>）</a:t>
            </a:r>
            <a:r>
              <a:rPr lang="zh-CN" altLang="en-US" sz="2200" b="1" dirty="0">
                <a:solidFill>
                  <a:schemeClr val="tx1"/>
                </a:solidFill>
                <a:latin typeface="Times New Roman" panose="02020603050405020304" pitchFamily="18" charset="0"/>
                <a:ea typeface="+mn-ea"/>
                <a:cs typeface="+mn-cs"/>
                <a:sym typeface="+mn-lt"/>
              </a:rPr>
              <a:t>使用倒装句</a:t>
            </a:r>
            <a:r>
              <a:rPr lang="zh-CN" altLang="en-US" sz="2200" dirty="0">
                <a:solidFill>
                  <a:schemeClr val="tx1"/>
                </a:solidFill>
                <a:latin typeface="Times New Roman" panose="02020603050405020304" pitchFamily="18" charset="0"/>
                <a:ea typeface="+mn-ea"/>
                <a:cs typeface="+mn-cs"/>
                <a:sym typeface="+mn-lt"/>
              </a:rPr>
              <a:t>：不同寻常的语序会吸引读者的注意。例如：</a:t>
            </a:r>
          </a:p>
          <a:p>
            <a:pPr>
              <a:lnSpc>
                <a:spcPct val="150000"/>
              </a:lnSpc>
            </a:pPr>
            <a:r>
              <a:rPr lang="en-US" altLang="zh-CN" sz="2200" dirty="0">
                <a:solidFill>
                  <a:schemeClr val="tx1"/>
                </a:solidFill>
                <a:latin typeface="Times New Roman" panose="02020603050405020304" pitchFamily="18" charset="0"/>
                <a:ea typeface="+mn-ea"/>
                <a:cs typeface="+mn-cs"/>
                <a:sym typeface="+mn-lt"/>
              </a:rPr>
              <a:t>(13) </a:t>
            </a:r>
            <a:r>
              <a:rPr lang="en-US" altLang="zh-CN" sz="2200" u="sng" dirty="0">
                <a:solidFill>
                  <a:srgbClr val="C00000"/>
                </a:solidFill>
                <a:latin typeface="Times New Roman" panose="02020603050405020304" pitchFamily="18" charset="0"/>
                <a:ea typeface="+mn-ea"/>
                <a:cs typeface="+mn-cs"/>
                <a:sym typeface="+mn-lt"/>
              </a:rPr>
              <a:t>In rushed</a:t>
            </a:r>
            <a:r>
              <a:rPr lang="en-US" altLang="zh-CN" sz="2200" dirty="0">
                <a:solidFill>
                  <a:srgbClr val="C00000"/>
                </a:solidFill>
                <a:latin typeface="Times New Roman" panose="02020603050405020304" pitchFamily="18" charset="0"/>
                <a:ea typeface="+mn-ea"/>
                <a:cs typeface="+mn-cs"/>
                <a:sym typeface="+mn-lt"/>
              </a:rPr>
              <a:t> the noisy children.     </a:t>
            </a:r>
            <a:r>
              <a:rPr lang="en-US" altLang="zh-CN" sz="2200" dirty="0">
                <a:solidFill>
                  <a:schemeClr val="tx1"/>
                </a:solidFill>
                <a:latin typeface="Times New Roman" panose="02020603050405020304" pitchFamily="18" charset="0"/>
                <a:ea typeface="+mn-ea"/>
                <a:cs typeface="+mn-cs"/>
                <a:sym typeface="+mn-lt"/>
              </a:rPr>
              <a:t>(14) </a:t>
            </a:r>
            <a:r>
              <a:rPr lang="en-US" altLang="zh-CN" sz="2200" dirty="0">
                <a:solidFill>
                  <a:srgbClr val="C00000"/>
                </a:solidFill>
                <a:latin typeface="Times New Roman" panose="02020603050405020304" pitchFamily="18" charset="0"/>
                <a:ea typeface="+mn-ea"/>
                <a:cs typeface="+mn-cs"/>
                <a:sym typeface="+mn-lt"/>
              </a:rPr>
              <a:t>The poet was born poor, and </a:t>
            </a:r>
            <a:r>
              <a:rPr lang="en-US" altLang="zh-CN" sz="2200" u="sng" dirty="0">
                <a:solidFill>
                  <a:srgbClr val="C00000"/>
                </a:solidFill>
                <a:latin typeface="Times New Roman" panose="02020603050405020304" pitchFamily="18" charset="0"/>
                <a:ea typeface="+mn-ea"/>
                <a:cs typeface="+mn-cs"/>
                <a:sym typeface="+mn-lt"/>
              </a:rPr>
              <a:t>poor he remained all his life</a:t>
            </a:r>
            <a:r>
              <a:rPr lang="en-US" altLang="zh-CN" sz="2200" dirty="0">
                <a:solidFill>
                  <a:srgbClr val="C00000"/>
                </a:solidFill>
                <a:latin typeface="Times New Roman" panose="02020603050405020304" pitchFamily="18" charset="0"/>
                <a:ea typeface="+mn-ea"/>
                <a:cs typeface="+mn-cs"/>
                <a:sym typeface="+mn-lt"/>
              </a:rPr>
              <a:t>.</a:t>
            </a:r>
            <a:endParaRPr lang="id-ID" altLang="zh-CN" sz="2200" dirty="0">
              <a:solidFill>
                <a:srgbClr val="C00000"/>
              </a:solidFill>
              <a:latin typeface="Times New Roman" panose="02020603050405020304" pitchFamily="18" charset="0"/>
              <a:ea typeface="+mn-ea"/>
              <a:cs typeface="+mn-ea"/>
              <a:sym typeface="+mn-lt"/>
            </a:endParaRPr>
          </a:p>
        </p:txBody>
      </p:sp>
      <p:sp>
        <p:nvSpPr>
          <p:cNvPr id="115" name="locator-point-on-map_17583"/>
          <p:cNvSpPr>
            <a:spLocks noChangeAspect="1"/>
          </p:cNvSpPr>
          <p:nvPr/>
        </p:nvSpPr>
        <p:spPr bwMode="auto">
          <a:xfrm>
            <a:off x="10181888" y="-8259"/>
            <a:ext cx="2010112" cy="1460380"/>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chemeClr val="accent1"/>
          </a:solidFill>
          <a:ln>
            <a:noFill/>
          </a:ln>
        </p:spPr>
        <p:txBody>
          <a:bodyPr/>
          <a:lstStyle/>
          <a:p>
            <a:endParaRPr lang="zh-CN" altLang="en-US" dirty="0">
              <a:latin typeface="Times New Roman" panose="02020603050405020304" pitchFamily="18" charset="0"/>
              <a:cs typeface="+mn-ea"/>
              <a:sym typeface="+mn-lt"/>
            </a:endParaRPr>
          </a:p>
        </p:txBody>
      </p:sp>
      <p:sp>
        <p:nvSpPr>
          <p:cNvPr id="32" name="文本框 5"/>
          <p:cNvSpPr txBox="1">
            <a:spLocks noChangeArrowheads="1"/>
          </p:cNvSpPr>
          <p:nvPr/>
        </p:nvSpPr>
        <p:spPr bwMode="auto">
          <a:xfrm>
            <a:off x="0" y="20479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造句的基本原则</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Rules in Writing Sentences</a:t>
            </a:r>
          </a:p>
        </p:txBody>
      </p:sp>
      <p:sp>
        <p:nvSpPr>
          <p:cNvPr id="7" name="动作按钮: 后退或前一项 6">
            <a:hlinkClick r:id="rId4" action="ppaction://hlinksldjump" highlightClick="1"/>
            <a:extLst>
              <a:ext uri="{FF2B5EF4-FFF2-40B4-BE49-F238E27FC236}">
                <a16:creationId xmlns:a16="http://schemas.microsoft.com/office/drawing/2014/main" id="{6C8F2AE8-B784-4A0A-B06B-F536B3FD9CA2}"/>
              </a:ext>
            </a:extLst>
          </p:cNvPr>
          <p:cNvSpPr/>
          <p:nvPr/>
        </p:nvSpPr>
        <p:spPr>
          <a:xfrm>
            <a:off x="8895985" y="769389"/>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40359" y="728015"/>
            <a:ext cx="5811249" cy="653984"/>
            <a:chOff x="2277191" y="2378482"/>
            <a:chExt cx="1943214"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1.4 </a:t>
              </a:r>
              <a:r>
                <a:rPr lang="zh-CN" altLang="en-US" sz="2800" dirty="0">
                  <a:solidFill>
                    <a:schemeClr val="bg1"/>
                  </a:solidFill>
                  <a:latin typeface="Times New Roman" panose="02020603050405020304" pitchFamily="18" charset="0"/>
                  <a:cs typeface="+mn-ea"/>
                  <a:sym typeface="+mn-lt"/>
                </a:rPr>
                <a:t>强调 </a:t>
              </a:r>
              <a:r>
                <a:rPr lang="en-US" altLang="zh-CN" sz="2800" dirty="0">
                  <a:solidFill>
                    <a:schemeClr val="bg1"/>
                  </a:solidFill>
                  <a:latin typeface="Times New Roman" panose="02020603050405020304" pitchFamily="18" charset="0"/>
                  <a:cs typeface="+mn-ea"/>
                  <a:sym typeface="+mn-lt"/>
                </a:rPr>
                <a:t>Emphasis</a:t>
              </a:r>
              <a:endParaRPr lang="zh-CN" altLang="en-US" sz="2800"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18248974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1">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1">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1">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1">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60828" y="790080"/>
            <a:ext cx="10527492"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en-US" altLang="zh-CN" sz="2200" dirty="0">
                <a:solidFill>
                  <a:schemeClr val="tx1"/>
                </a:solidFill>
                <a:latin typeface="Times New Roman" panose="02020603050405020304" pitchFamily="18" charset="0"/>
                <a:ea typeface="+mn-ea"/>
                <a:cs typeface="+mn-cs"/>
                <a:sym typeface="+mn-lt"/>
              </a:rPr>
              <a:t>4</a:t>
            </a:r>
            <a:r>
              <a:rPr lang="zh-CN" altLang="en-US" sz="2200" dirty="0">
                <a:solidFill>
                  <a:schemeClr val="tx1"/>
                </a:solidFill>
                <a:latin typeface="Times New Roman" panose="02020603050405020304" pitchFamily="18" charset="0"/>
                <a:ea typeface="+mn-ea"/>
                <a:cs typeface="+mn-cs"/>
                <a:sym typeface="+mn-lt"/>
              </a:rPr>
              <a:t>）</a:t>
            </a:r>
            <a:r>
              <a:rPr lang="zh-CN" altLang="en-US" sz="2200" b="1" dirty="0">
                <a:solidFill>
                  <a:schemeClr val="tx1"/>
                </a:solidFill>
                <a:latin typeface="Times New Roman" panose="02020603050405020304" pitchFamily="18" charset="0"/>
                <a:ea typeface="+mn-ea"/>
                <a:cs typeface="+mn-cs"/>
                <a:sym typeface="+mn-lt"/>
              </a:rPr>
              <a:t>使用反问句</a:t>
            </a:r>
            <a:r>
              <a:rPr lang="zh-CN" altLang="en-US" sz="2200" dirty="0">
                <a:solidFill>
                  <a:schemeClr val="tx1"/>
                </a:solidFill>
                <a:latin typeface="Times New Roman" panose="02020603050405020304" pitchFamily="18" charset="0"/>
                <a:ea typeface="+mn-ea"/>
                <a:cs typeface="+mn-cs"/>
                <a:sym typeface="+mn-lt"/>
              </a:rPr>
              <a:t>：在形式上是问句，意思上却是强调的陈述。例如：</a:t>
            </a:r>
          </a:p>
          <a:p>
            <a:pPr>
              <a:lnSpc>
                <a:spcPct val="150000"/>
              </a:lnSpc>
            </a:pPr>
            <a:r>
              <a:rPr lang="en-US" altLang="zh-CN" sz="2200" dirty="0">
                <a:solidFill>
                  <a:schemeClr val="tx1"/>
                </a:solidFill>
                <a:latin typeface="Times New Roman" panose="02020603050405020304" pitchFamily="18" charset="0"/>
                <a:ea typeface="+mn-ea"/>
                <a:cs typeface="+mn-cs"/>
                <a:sym typeface="+mn-lt"/>
              </a:rPr>
              <a:t>(15) </a:t>
            </a:r>
            <a:r>
              <a:rPr lang="en-US" altLang="zh-CN" sz="2200" dirty="0">
                <a:solidFill>
                  <a:srgbClr val="C00000"/>
                </a:solidFill>
                <a:latin typeface="Times New Roman" panose="02020603050405020304" pitchFamily="18" charset="0"/>
                <a:ea typeface="+mn-ea"/>
                <a:cs typeface="+mn-cs"/>
                <a:sym typeface="+mn-lt"/>
              </a:rPr>
              <a:t>Didn’t I tell you that you mustn’t touch this machine?</a:t>
            </a:r>
          </a:p>
          <a:p>
            <a:pPr>
              <a:lnSpc>
                <a:spcPct val="150000"/>
              </a:lnSpc>
            </a:pPr>
            <a:r>
              <a:rPr lang="en-US" altLang="zh-CN" sz="2200" dirty="0">
                <a:solidFill>
                  <a:schemeClr val="tx1"/>
                </a:solidFill>
                <a:latin typeface="Times New Roman" panose="02020603050405020304" pitchFamily="18" charset="0"/>
                <a:ea typeface="+mn-ea"/>
                <a:cs typeface="+mn-cs"/>
                <a:sym typeface="+mn-lt"/>
              </a:rPr>
              <a:t>(16) </a:t>
            </a:r>
            <a:r>
              <a:rPr lang="en-US" altLang="zh-CN" sz="2200" dirty="0">
                <a:solidFill>
                  <a:srgbClr val="C00000"/>
                </a:solidFill>
                <a:latin typeface="Times New Roman" panose="02020603050405020304" pitchFamily="18" charset="0"/>
                <a:ea typeface="+mn-ea"/>
                <a:cs typeface="+mn-cs"/>
                <a:sym typeface="+mn-lt"/>
              </a:rPr>
              <a:t>Can anyone believe his explanation?</a:t>
            </a:r>
          </a:p>
          <a:p>
            <a:pPr>
              <a:lnSpc>
                <a:spcPct val="150000"/>
              </a:lnSpc>
            </a:pPr>
            <a:r>
              <a:rPr lang="en-US" altLang="zh-CN" sz="2200" dirty="0">
                <a:solidFill>
                  <a:schemeClr val="tx1"/>
                </a:solidFill>
                <a:latin typeface="Times New Roman" panose="02020603050405020304" pitchFamily="18" charset="0"/>
                <a:ea typeface="+mn-ea"/>
                <a:cs typeface="+mn-cs"/>
                <a:sym typeface="+mn-lt"/>
              </a:rPr>
              <a:t>5</a:t>
            </a:r>
            <a:r>
              <a:rPr lang="zh-CN" altLang="en-US" sz="2200" dirty="0">
                <a:solidFill>
                  <a:schemeClr val="tx1"/>
                </a:solidFill>
                <a:latin typeface="Times New Roman" panose="02020603050405020304" pitchFamily="18" charset="0"/>
                <a:ea typeface="+mn-ea"/>
                <a:cs typeface="+mn-cs"/>
                <a:sym typeface="+mn-lt"/>
              </a:rPr>
              <a:t>）</a:t>
            </a:r>
            <a:r>
              <a:rPr lang="zh-CN" altLang="en-US" sz="2200" b="1" dirty="0">
                <a:solidFill>
                  <a:schemeClr val="tx1"/>
                </a:solidFill>
                <a:latin typeface="Times New Roman" panose="02020603050405020304" pitchFamily="18" charset="0"/>
                <a:ea typeface="+mn-ea"/>
                <a:cs typeface="+mn-cs"/>
                <a:sym typeface="+mn-lt"/>
              </a:rPr>
              <a:t>重复某一词或短语</a:t>
            </a:r>
            <a:r>
              <a:rPr lang="zh-CN" altLang="en-US" sz="2200" dirty="0">
                <a:solidFill>
                  <a:schemeClr val="tx1"/>
                </a:solidFill>
                <a:latin typeface="Times New Roman" panose="02020603050405020304" pitchFamily="18" charset="0"/>
                <a:ea typeface="+mn-ea"/>
                <a:cs typeface="+mn-cs"/>
                <a:sym typeface="+mn-lt"/>
              </a:rPr>
              <a:t>：重复加强了语气。</a:t>
            </a:r>
            <a:endParaRPr lang="en-US" altLang="zh-CN" sz="2200" dirty="0">
              <a:solidFill>
                <a:schemeClr val="tx1"/>
              </a:solidFill>
              <a:latin typeface="Times New Roman" panose="02020603050405020304" pitchFamily="18" charset="0"/>
              <a:ea typeface="+mn-ea"/>
              <a:cs typeface="+mn-cs"/>
              <a:sym typeface="+mn-lt"/>
            </a:endParaRPr>
          </a:p>
          <a:p>
            <a:pPr>
              <a:lnSpc>
                <a:spcPct val="150000"/>
              </a:lnSpc>
            </a:pPr>
            <a:r>
              <a:rPr lang="zh-CN" altLang="en-US" sz="2200" dirty="0">
                <a:solidFill>
                  <a:schemeClr val="tx1"/>
                </a:solidFill>
                <a:latin typeface="Times New Roman" panose="02020603050405020304" pitchFamily="18" charset="0"/>
                <a:ea typeface="+mn-ea"/>
                <a:cs typeface="+mn-cs"/>
                <a:sym typeface="+mn-lt"/>
              </a:rPr>
              <a:t>例如：</a:t>
            </a:r>
            <a:r>
              <a:rPr lang="zh-CN" altLang="en-US" sz="2200" i="1" dirty="0">
                <a:solidFill>
                  <a:schemeClr val="tx1"/>
                </a:solidFill>
                <a:latin typeface="Times New Roman" panose="02020603050405020304" pitchFamily="18" charset="0"/>
                <a:ea typeface="+mn-ea"/>
                <a:cs typeface="+mn-cs"/>
                <a:sym typeface="+mn-lt"/>
              </a:rPr>
              <a:t> </a:t>
            </a:r>
            <a:r>
              <a:rPr lang="en-US" altLang="zh-CN" sz="2200" i="1" dirty="0">
                <a:solidFill>
                  <a:schemeClr val="tx1"/>
                </a:solidFill>
                <a:latin typeface="Times New Roman" panose="02020603050405020304" pitchFamily="18" charset="0"/>
                <a:ea typeface="+mn-ea"/>
                <a:cs typeface="+mn-cs"/>
                <a:sym typeface="+mn-lt"/>
              </a:rPr>
              <a:t>(17) </a:t>
            </a:r>
            <a:r>
              <a:rPr lang="en-US" altLang="zh-CN" sz="2200" dirty="0">
                <a:solidFill>
                  <a:srgbClr val="C00000"/>
                </a:solidFill>
                <a:latin typeface="Times New Roman" panose="02020603050405020304" pitchFamily="18" charset="0"/>
                <a:ea typeface="+mn-ea"/>
                <a:cs typeface="+mn-cs"/>
                <a:sym typeface="+mn-lt"/>
              </a:rPr>
              <a:t>Government </a:t>
            </a:r>
            <a:r>
              <a:rPr lang="en-US" altLang="zh-CN" sz="2200" u="sng" dirty="0">
                <a:solidFill>
                  <a:srgbClr val="C00000"/>
                </a:solidFill>
                <a:latin typeface="Times New Roman" panose="02020603050405020304" pitchFamily="18" charset="0"/>
                <a:ea typeface="+mn-ea"/>
                <a:cs typeface="+mn-cs"/>
                <a:sym typeface="+mn-lt"/>
              </a:rPr>
              <a:t>of the people, by the people, for the people</a:t>
            </a:r>
            <a:r>
              <a:rPr lang="en-US" altLang="zh-CN" sz="2200" dirty="0">
                <a:solidFill>
                  <a:srgbClr val="C00000"/>
                </a:solidFill>
                <a:latin typeface="Times New Roman" panose="02020603050405020304" pitchFamily="18" charset="0"/>
                <a:ea typeface="+mn-ea"/>
                <a:cs typeface="+mn-cs"/>
                <a:sym typeface="+mn-lt"/>
              </a:rPr>
              <a:t> shall not perish from the earth.</a:t>
            </a:r>
          </a:p>
          <a:p>
            <a:pPr>
              <a:lnSpc>
                <a:spcPct val="150000"/>
              </a:lnSpc>
            </a:pPr>
            <a:r>
              <a:rPr lang="en-US" altLang="zh-CN" sz="2200" dirty="0">
                <a:solidFill>
                  <a:schemeClr val="tx1"/>
                </a:solidFill>
                <a:latin typeface="Times New Roman" panose="02020603050405020304" pitchFamily="18" charset="0"/>
                <a:ea typeface="+mn-ea"/>
                <a:cs typeface="+mn-cs"/>
                <a:sym typeface="+mn-lt"/>
              </a:rPr>
              <a:t>6</a:t>
            </a:r>
            <a:r>
              <a:rPr lang="zh-CN" altLang="en-US" sz="2200" dirty="0">
                <a:solidFill>
                  <a:schemeClr val="tx1"/>
                </a:solidFill>
                <a:latin typeface="Times New Roman" panose="02020603050405020304" pitchFamily="18" charset="0"/>
                <a:ea typeface="+mn-ea"/>
                <a:cs typeface="+mn-cs"/>
                <a:sym typeface="+mn-lt"/>
              </a:rPr>
              <a:t>）</a:t>
            </a:r>
            <a:r>
              <a:rPr lang="zh-CN" altLang="en-US" sz="2200" b="1" dirty="0">
                <a:solidFill>
                  <a:schemeClr val="tx1"/>
                </a:solidFill>
                <a:latin typeface="Times New Roman" panose="02020603050405020304" pitchFamily="18" charset="0"/>
                <a:ea typeface="+mn-ea"/>
                <a:cs typeface="+mn-cs"/>
                <a:sym typeface="+mn-lt"/>
              </a:rPr>
              <a:t>使用动词和主动语态</a:t>
            </a:r>
            <a:r>
              <a:rPr lang="zh-CN" altLang="en-US" sz="2200" dirty="0">
                <a:solidFill>
                  <a:schemeClr val="tx1"/>
                </a:solidFill>
                <a:latin typeface="Times New Roman" panose="02020603050405020304" pitchFamily="18" charset="0"/>
                <a:ea typeface="+mn-ea"/>
                <a:cs typeface="+mn-cs"/>
                <a:sym typeface="+mn-lt"/>
              </a:rPr>
              <a:t>：在描写动作时，用动词比用表示动作的名词要好些，因为</a:t>
            </a:r>
          </a:p>
          <a:p>
            <a:pPr>
              <a:lnSpc>
                <a:spcPct val="150000"/>
              </a:lnSpc>
            </a:pPr>
            <a:r>
              <a:rPr lang="zh-CN" altLang="en-US" sz="2200" dirty="0">
                <a:solidFill>
                  <a:schemeClr val="tx1"/>
                </a:solidFill>
                <a:latin typeface="Times New Roman" panose="02020603050405020304" pitchFamily="18" charset="0"/>
                <a:ea typeface="+mn-ea"/>
                <a:cs typeface="+mn-cs"/>
                <a:sym typeface="+mn-lt"/>
              </a:rPr>
              <a:t>动词比名词更为生动有力。比较下面两个句子：</a:t>
            </a:r>
            <a:endParaRPr lang="en-US" altLang="zh-CN" sz="2200" dirty="0">
              <a:solidFill>
                <a:schemeClr val="tx1"/>
              </a:solidFill>
              <a:latin typeface="Times New Roman" panose="02020603050405020304" pitchFamily="18" charset="0"/>
              <a:ea typeface="+mn-ea"/>
              <a:cs typeface="+mn-cs"/>
              <a:sym typeface="+mn-lt"/>
            </a:endParaRPr>
          </a:p>
          <a:p>
            <a:pPr>
              <a:lnSpc>
                <a:spcPct val="150000"/>
              </a:lnSpc>
            </a:pPr>
            <a:r>
              <a:rPr lang="en-US" sz="2200" i="1" dirty="0">
                <a:solidFill>
                  <a:schemeClr val="tx1"/>
                </a:solidFill>
                <a:latin typeface="Times New Roman" panose="02020603050405020304" pitchFamily="18" charset="0"/>
                <a:ea typeface="+mn-ea"/>
                <a:cs typeface="+mn-ea"/>
                <a:sym typeface="+mn-lt"/>
              </a:rPr>
              <a:t>(18</a:t>
            </a:r>
            <a:r>
              <a:rPr lang="en-US" sz="2200" i="1" dirty="0">
                <a:solidFill>
                  <a:srgbClr val="C00000"/>
                </a:solidFill>
                <a:latin typeface="Times New Roman" panose="02020603050405020304" pitchFamily="18" charset="0"/>
                <a:ea typeface="+mn-ea"/>
                <a:cs typeface="+mn-ea"/>
                <a:sym typeface="+mn-lt"/>
              </a:rPr>
              <a:t>) </a:t>
            </a:r>
            <a:r>
              <a:rPr lang="en-US" sz="2200" dirty="0">
                <a:solidFill>
                  <a:srgbClr val="C00000"/>
                </a:solidFill>
                <a:latin typeface="Times New Roman" panose="02020603050405020304" pitchFamily="18" charset="0"/>
                <a:ea typeface="+mn-ea"/>
                <a:cs typeface="+mn-ea"/>
                <a:sym typeface="+mn-lt"/>
              </a:rPr>
              <a:t>At the sight of the disorderly crowd, he was aware </a:t>
            </a:r>
          </a:p>
          <a:p>
            <a:pPr>
              <a:lnSpc>
                <a:spcPct val="150000"/>
              </a:lnSpc>
            </a:pPr>
            <a:r>
              <a:rPr lang="en-US" sz="2200" dirty="0">
                <a:solidFill>
                  <a:srgbClr val="C00000"/>
                </a:solidFill>
                <a:latin typeface="Times New Roman" panose="02020603050405020304" pitchFamily="18" charset="0"/>
                <a:ea typeface="+mn-ea"/>
                <a:cs typeface="+mn-ea"/>
                <a:sym typeface="+mn-lt"/>
              </a:rPr>
              <a:t>that something bad would be possible.</a:t>
            </a:r>
          </a:p>
          <a:p>
            <a:pPr>
              <a:lnSpc>
                <a:spcPct val="150000"/>
              </a:lnSpc>
            </a:pPr>
            <a:r>
              <a:rPr lang="en-US" sz="2200" i="1" dirty="0">
                <a:solidFill>
                  <a:schemeClr val="tx1"/>
                </a:solidFill>
                <a:latin typeface="Times New Roman" panose="02020603050405020304" pitchFamily="18" charset="0"/>
                <a:ea typeface="+mn-ea"/>
                <a:cs typeface="+mn-ea"/>
                <a:sym typeface="+mn-lt"/>
              </a:rPr>
              <a:t> (19) </a:t>
            </a:r>
            <a:r>
              <a:rPr lang="en-US" sz="2200" dirty="0">
                <a:solidFill>
                  <a:srgbClr val="C00000"/>
                </a:solidFill>
                <a:latin typeface="Times New Roman" panose="02020603050405020304" pitchFamily="18" charset="0"/>
                <a:ea typeface="+mn-ea"/>
                <a:cs typeface="+mn-ea"/>
                <a:sym typeface="+mn-lt"/>
              </a:rPr>
              <a:t>The moment he saw the disorderly crowd, he </a:t>
            </a:r>
            <a:r>
              <a:rPr lang="en-US" sz="2200" u="sng" dirty="0">
                <a:solidFill>
                  <a:srgbClr val="C00000"/>
                </a:solidFill>
                <a:latin typeface="Times New Roman" panose="02020603050405020304" pitchFamily="18" charset="0"/>
                <a:ea typeface="+mn-ea"/>
                <a:cs typeface="+mn-ea"/>
                <a:sym typeface="+mn-lt"/>
              </a:rPr>
              <a:t>knew</a:t>
            </a:r>
            <a:r>
              <a:rPr lang="en-US" sz="2200" dirty="0">
                <a:solidFill>
                  <a:srgbClr val="C00000"/>
                </a:solidFill>
                <a:latin typeface="Times New Roman" panose="02020603050405020304" pitchFamily="18" charset="0"/>
                <a:ea typeface="+mn-ea"/>
                <a:cs typeface="+mn-ea"/>
                <a:sym typeface="+mn-lt"/>
              </a:rPr>
              <a:t> that something bad </a:t>
            </a:r>
            <a:r>
              <a:rPr lang="en-US" sz="2200" u="sng" dirty="0">
                <a:solidFill>
                  <a:srgbClr val="C00000"/>
                </a:solidFill>
                <a:latin typeface="Times New Roman" panose="02020603050405020304" pitchFamily="18" charset="0"/>
                <a:ea typeface="+mn-ea"/>
                <a:cs typeface="+mn-ea"/>
                <a:sym typeface="+mn-lt"/>
              </a:rPr>
              <a:t>would happen</a:t>
            </a:r>
            <a:r>
              <a:rPr lang="en-US" sz="2200" dirty="0">
                <a:solidFill>
                  <a:srgbClr val="C00000"/>
                </a:solidFill>
                <a:latin typeface="Times New Roman" panose="02020603050405020304" pitchFamily="18" charset="0"/>
                <a:ea typeface="+mn-ea"/>
                <a:cs typeface="+mn-ea"/>
                <a:sym typeface="+mn-lt"/>
              </a:rPr>
              <a:t>.</a:t>
            </a:r>
            <a:endParaRPr lang="id-ID" sz="2200" dirty="0">
              <a:solidFill>
                <a:srgbClr val="C000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0479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造句的基本原则</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Rules in Writing Sentences</a:t>
            </a:r>
          </a:p>
        </p:txBody>
      </p:sp>
      <p:sp>
        <p:nvSpPr>
          <p:cNvPr id="3" name="流程图: 资料带 2">
            <a:extLst>
              <a:ext uri="{FF2B5EF4-FFF2-40B4-BE49-F238E27FC236}">
                <a16:creationId xmlns:a16="http://schemas.microsoft.com/office/drawing/2014/main" id="{FE628480-1508-4FDD-9976-8CC933F01836}"/>
              </a:ext>
            </a:extLst>
          </p:cNvPr>
          <p:cNvSpPr/>
          <p:nvPr/>
        </p:nvSpPr>
        <p:spPr>
          <a:xfrm>
            <a:off x="6929120" y="4374793"/>
            <a:ext cx="4937760" cy="1578967"/>
          </a:xfrm>
          <a:prstGeom prst="flowChartPunchedTap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30000"/>
              </a:lnSpc>
            </a:pPr>
            <a:r>
              <a:rPr lang="zh-CN" altLang="en-US" sz="2000" dirty="0">
                <a:solidFill>
                  <a:schemeClr val="tx1"/>
                </a:solidFill>
                <a:latin typeface="微软雅黑" panose="020B0503020204020204" pitchFamily="34" charset="-122"/>
                <a:ea typeface="微软雅黑" panose="020B0503020204020204" pitchFamily="34" charset="-122"/>
              </a:rPr>
              <a:t>第二句中的三个动词（ </a:t>
            </a:r>
            <a:r>
              <a:rPr lang="en-US" altLang="zh-CN" sz="2000" dirty="0">
                <a:solidFill>
                  <a:schemeClr val="tx1"/>
                </a:solidFill>
                <a:latin typeface="微软雅黑" panose="020B0503020204020204" pitchFamily="34" charset="-122"/>
                <a:ea typeface="微软雅黑" panose="020B0503020204020204" pitchFamily="34" charset="-122"/>
              </a:rPr>
              <a:t>saw</a:t>
            </a:r>
            <a:r>
              <a:rPr lang="zh-CN" altLang="en-US" sz="2000" dirty="0">
                <a:solidFill>
                  <a:schemeClr val="tx1"/>
                </a:solidFill>
                <a:latin typeface="微软雅黑" panose="020B0503020204020204" pitchFamily="34" charset="-122"/>
                <a:ea typeface="微软雅黑" panose="020B0503020204020204" pitchFamily="34" charset="-122"/>
              </a:rPr>
              <a:t>， </a:t>
            </a:r>
            <a:r>
              <a:rPr lang="en-US" altLang="zh-CN" sz="2000" dirty="0">
                <a:solidFill>
                  <a:schemeClr val="tx1"/>
                </a:solidFill>
                <a:latin typeface="微软雅黑" panose="020B0503020204020204" pitchFamily="34" charset="-122"/>
                <a:ea typeface="微软雅黑" panose="020B0503020204020204" pitchFamily="34" charset="-122"/>
              </a:rPr>
              <a:t>knew</a:t>
            </a:r>
            <a:r>
              <a:rPr lang="zh-CN" altLang="en-US" sz="2000" dirty="0">
                <a:solidFill>
                  <a:schemeClr val="tx1"/>
                </a:solidFill>
                <a:latin typeface="微软雅黑" panose="020B0503020204020204" pitchFamily="34" charset="-122"/>
                <a:ea typeface="微软雅黑" panose="020B0503020204020204" pitchFamily="34" charset="-122"/>
              </a:rPr>
              <a:t>， </a:t>
            </a:r>
            <a:r>
              <a:rPr lang="en-US" altLang="zh-CN" sz="2000" dirty="0">
                <a:solidFill>
                  <a:schemeClr val="tx1"/>
                </a:solidFill>
                <a:latin typeface="微软雅黑" panose="020B0503020204020204" pitchFamily="34" charset="-122"/>
                <a:ea typeface="微软雅黑" panose="020B0503020204020204" pitchFamily="34" charset="-122"/>
              </a:rPr>
              <a:t>happen</a:t>
            </a:r>
            <a:r>
              <a:rPr lang="zh-CN" altLang="en-US" sz="2000" dirty="0">
                <a:solidFill>
                  <a:schemeClr val="tx1"/>
                </a:solidFill>
                <a:latin typeface="微软雅黑" panose="020B0503020204020204" pitchFamily="34" charset="-122"/>
                <a:ea typeface="微软雅黑" panose="020B0503020204020204" pitchFamily="34" charset="-122"/>
              </a:rPr>
              <a:t>）给人一种紧急的感觉，而第一句则缺少这种气氛。</a:t>
            </a:r>
          </a:p>
        </p:txBody>
      </p:sp>
    </p:spTree>
    <p:extLst>
      <p:ext uri="{BB962C8B-B14F-4D97-AF65-F5344CB8AC3E}">
        <p14:creationId xmlns:p14="http://schemas.microsoft.com/office/powerpoint/2010/main" val="3572904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1">
                                            <p:txEl>
                                              <p:pRg st="7" end="7"/>
                                            </p:txEl>
                                          </p:spTgt>
                                        </p:tgtEl>
                                        <p:attrNameLst>
                                          <p:attrName>style.visibility</p:attrName>
                                        </p:attrNameLst>
                                      </p:cBhvr>
                                      <p:to>
                                        <p:strVal val="visible"/>
                                      </p:to>
                                    </p:set>
                                    <p:animEffect transition="in" filter="fade">
                                      <p:cBhvr>
                                        <p:cTn id="35" dur="1000"/>
                                        <p:tgtEl>
                                          <p:spTgt spid="51">
                                            <p:txEl>
                                              <p:pRg st="7" end="7"/>
                                            </p:txEl>
                                          </p:spTgt>
                                        </p:tgtEl>
                                      </p:cBhvr>
                                    </p:animEffect>
                                    <p:anim calcmode="lin" valueType="num">
                                      <p:cBhvr>
                                        <p:cTn id="36" dur="1000" fill="hold"/>
                                        <p:tgtEl>
                                          <p:spTgt spid="51">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51">
                                            <p:txEl>
                                              <p:pRg st="7" end="7"/>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51">
                                            <p:txEl>
                                              <p:pRg st="8" end="8"/>
                                            </p:txEl>
                                          </p:spTgt>
                                        </p:tgtEl>
                                        <p:attrNameLst>
                                          <p:attrName>style.visibility</p:attrName>
                                        </p:attrNameLst>
                                      </p:cBhvr>
                                      <p:to>
                                        <p:strVal val="visible"/>
                                      </p:to>
                                    </p:set>
                                    <p:animEffect transition="in" filter="fade">
                                      <p:cBhvr>
                                        <p:cTn id="40" dur="1000"/>
                                        <p:tgtEl>
                                          <p:spTgt spid="51">
                                            <p:txEl>
                                              <p:pRg st="8" end="8"/>
                                            </p:txEl>
                                          </p:spTgt>
                                        </p:tgtEl>
                                      </p:cBhvr>
                                    </p:animEffect>
                                    <p:anim calcmode="lin" valueType="num">
                                      <p:cBhvr>
                                        <p:cTn id="41" dur="1000" fill="hold"/>
                                        <p:tgtEl>
                                          <p:spTgt spid="51">
                                            <p:txEl>
                                              <p:pRg st="8" end="8"/>
                                            </p:txEl>
                                          </p:spTgt>
                                        </p:tgtEl>
                                        <p:attrNameLst>
                                          <p:attrName>ppt_x</p:attrName>
                                        </p:attrNameLst>
                                      </p:cBhvr>
                                      <p:tavLst>
                                        <p:tav tm="0">
                                          <p:val>
                                            <p:strVal val="#ppt_x"/>
                                          </p:val>
                                        </p:tav>
                                        <p:tav tm="100000">
                                          <p:val>
                                            <p:strVal val="#ppt_x"/>
                                          </p:val>
                                        </p:tav>
                                      </p:tavLst>
                                    </p:anim>
                                    <p:anim calcmode="lin" valueType="num">
                                      <p:cBhvr>
                                        <p:cTn id="42" dur="1000" fill="hold"/>
                                        <p:tgtEl>
                                          <p:spTgt spid="51">
                                            <p:txEl>
                                              <p:pRg st="8" end="8"/>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51">
                                            <p:txEl>
                                              <p:pRg st="9" end="9"/>
                                            </p:txEl>
                                          </p:spTgt>
                                        </p:tgtEl>
                                        <p:attrNameLst>
                                          <p:attrName>style.visibility</p:attrName>
                                        </p:attrNameLst>
                                      </p:cBhvr>
                                      <p:to>
                                        <p:strVal val="visible"/>
                                      </p:to>
                                    </p:set>
                                    <p:animEffect transition="in" filter="fade">
                                      <p:cBhvr>
                                        <p:cTn id="45" dur="1000"/>
                                        <p:tgtEl>
                                          <p:spTgt spid="51">
                                            <p:txEl>
                                              <p:pRg st="9" end="9"/>
                                            </p:txEl>
                                          </p:spTgt>
                                        </p:tgtEl>
                                      </p:cBhvr>
                                    </p:animEffect>
                                    <p:anim calcmode="lin" valueType="num">
                                      <p:cBhvr>
                                        <p:cTn id="46" dur="1000" fill="hold"/>
                                        <p:tgtEl>
                                          <p:spTgt spid="51">
                                            <p:txEl>
                                              <p:pRg st="9" end="9"/>
                                            </p:txEl>
                                          </p:spTgt>
                                        </p:tgtEl>
                                        <p:attrNameLst>
                                          <p:attrName>ppt_x</p:attrName>
                                        </p:attrNameLst>
                                      </p:cBhvr>
                                      <p:tavLst>
                                        <p:tav tm="0">
                                          <p:val>
                                            <p:strVal val="#ppt_x"/>
                                          </p:val>
                                        </p:tav>
                                        <p:tav tm="100000">
                                          <p:val>
                                            <p:strVal val="#ppt_x"/>
                                          </p:val>
                                        </p:tav>
                                      </p:tavLst>
                                    </p:anim>
                                    <p:anim calcmode="lin" valueType="num">
                                      <p:cBhvr>
                                        <p:cTn id="47" dur="1000" fill="hold"/>
                                        <p:tgtEl>
                                          <p:spTgt spid="51">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additive="base">
                                        <p:cTn id="52" dur="500" fill="hold"/>
                                        <p:tgtEl>
                                          <p:spTgt spid="3"/>
                                        </p:tgtEl>
                                        <p:attrNameLst>
                                          <p:attrName>ppt_x</p:attrName>
                                        </p:attrNameLst>
                                      </p:cBhvr>
                                      <p:tavLst>
                                        <p:tav tm="0">
                                          <p:val>
                                            <p:strVal val="#ppt_x"/>
                                          </p:val>
                                        </p:tav>
                                        <p:tav tm="100000">
                                          <p:val>
                                            <p:strVal val="#ppt_x"/>
                                          </p:val>
                                        </p:tav>
                                      </p:tavLst>
                                    </p:anim>
                                    <p:anim calcmode="lin" valueType="num">
                                      <p:cBhvr additive="base">
                                        <p:cTn id="5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73516" y="1472293"/>
            <a:ext cx="4096656" cy="3913414"/>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pic>
        <p:nvPicPr>
          <p:cNvPr id="3" name="图片 2"/>
          <p:cNvPicPr>
            <a:picLocks noChangeAspect="1"/>
          </p:cNvPicPr>
          <p:nvPr/>
        </p:nvPicPr>
        <p:blipFill>
          <a:blip r:embed="rId4"/>
          <a:stretch>
            <a:fillRect/>
          </a:stretch>
        </p:blipFill>
        <p:spPr>
          <a:xfrm>
            <a:off x="4570187" y="294821"/>
            <a:ext cx="2107503" cy="2354943"/>
          </a:xfrm>
          <a:prstGeom prst="rect">
            <a:avLst/>
          </a:prstGeom>
        </p:spPr>
      </p:pic>
      <p:pic>
        <p:nvPicPr>
          <p:cNvPr id="4" name="图片 3"/>
          <p:cNvPicPr>
            <a:picLocks noChangeAspect="1"/>
          </p:cNvPicPr>
          <p:nvPr/>
        </p:nvPicPr>
        <p:blipFill>
          <a:blip r:embed="rId4"/>
          <a:stretch>
            <a:fillRect/>
          </a:stretch>
        </p:blipFill>
        <p:spPr>
          <a:xfrm>
            <a:off x="1406073" y="4503057"/>
            <a:ext cx="2107503" cy="2354943"/>
          </a:xfrm>
          <a:prstGeom prst="rect">
            <a:avLst/>
          </a:prstGeom>
        </p:spPr>
      </p:pic>
      <p:sp>
        <p:nvSpPr>
          <p:cNvPr id="5" name="文本框 5"/>
          <p:cNvSpPr txBox="1">
            <a:spLocks noChangeArrowheads="1"/>
          </p:cNvSpPr>
          <p:nvPr/>
        </p:nvSpPr>
        <p:spPr bwMode="auto">
          <a:xfrm>
            <a:off x="7054603" y="2659559"/>
            <a:ext cx="358466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4400" b="1" dirty="0">
                <a:solidFill>
                  <a:srgbClr val="00749F"/>
                </a:solidFill>
                <a:latin typeface="Times New Roman" panose="02020603050405020304" pitchFamily="18" charset="0"/>
                <a:ea typeface="+mn-ea"/>
                <a:cs typeface="+mn-ea"/>
                <a:sym typeface="+mn-lt"/>
              </a:rPr>
              <a:t>写作中的造句</a:t>
            </a:r>
          </a:p>
        </p:txBody>
      </p:sp>
      <p:sp>
        <p:nvSpPr>
          <p:cNvPr id="6" name="文本框 6"/>
          <p:cNvSpPr txBox="1">
            <a:spLocks noChangeArrowheads="1"/>
          </p:cNvSpPr>
          <p:nvPr/>
        </p:nvSpPr>
        <p:spPr bwMode="auto">
          <a:xfrm>
            <a:off x="7207003" y="3615681"/>
            <a:ext cx="32798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3200" dirty="0">
                <a:solidFill>
                  <a:srgbClr val="00749F"/>
                </a:solidFill>
                <a:latin typeface="Times New Roman" panose="02020603050405020304" pitchFamily="18" charset="0"/>
                <a:ea typeface="+mn-ea"/>
                <a:cs typeface="+mn-ea"/>
                <a:sym typeface="+mn-lt"/>
              </a:rPr>
              <a:t>Writing Sentences</a:t>
            </a:r>
          </a:p>
        </p:txBody>
      </p:sp>
      <p:sp>
        <p:nvSpPr>
          <p:cNvPr id="9" name="文本框 8"/>
          <p:cNvSpPr txBox="1"/>
          <p:nvPr/>
        </p:nvSpPr>
        <p:spPr>
          <a:xfrm>
            <a:off x="2271502" y="2485563"/>
            <a:ext cx="4162176" cy="1391728"/>
          </a:xfrm>
          <a:prstGeom prst="rect">
            <a:avLst/>
          </a:prstGeom>
          <a:noFill/>
        </p:spPr>
        <p:txBody>
          <a:bodyPr wrap="square" rtlCol="0">
            <a:spAutoFit/>
          </a:bodyPr>
          <a:lstStyle/>
          <a:p>
            <a:pPr>
              <a:lnSpc>
                <a:spcPct val="130000"/>
              </a:lnSpc>
              <a:spcBef>
                <a:spcPts val="600"/>
              </a:spcBef>
            </a:pPr>
            <a:r>
              <a:rPr lang="zh-CN" altLang="en-US" sz="7200" kern="0" dirty="0">
                <a:solidFill>
                  <a:srgbClr val="00749F"/>
                </a:solidFill>
                <a:latin typeface="Times New Roman" panose="02020603050405020304" pitchFamily="18" charset="0"/>
                <a:cs typeface="+mn-ea"/>
                <a:sym typeface="+mn-lt"/>
              </a:rPr>
              <a:t>第二单元</a:t>
            </a:r>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60828" y="790080"/>
            <a:ext cx="10405572"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en-US" altLang="zh-CN" sz="2200" dirty="0">
                <a:solidFill>
                  <a:schemeClr val="tx1"/>
                </a:solidFill>
                <a:latin typeface="Times New Roman" panose="02020603050405020304" pitchFamily="18" charset="0"/>
                <a:ea typeface="+mn-ea"/>
                <a:cs typeface="+mn-cs"/>
                <a:sym typeface="+mn-lt"/>
              </a:rPr>
              <a:t>7</a:t>
            </a:r>
            <a:r>
              <a:rPr lang="zh-CN" altLang="en-US" sz="2200" dirty="0">
                <a:solidFill>
                  <a:schemeClr val="tx1"/>
                </a:solidFill>
                <a:latin typeface="Times New Roman" panose="02020603050405020304" pitchFamily="18" charset="0"/>
                <a:ea typeface="+mn-ea"/>
                <a:cs typeface="+mn-cs"/>
                <a:sym typeface="+mn-lt"/>
              </a:rPr>
              <a:t>）通过从属句强调主句：就是把次要的意思放在句子从属的成分里，从而突出主要意思。下面一句话包含两个意思：</a:t>
            </a:r>
          </a:p>
          <a:p>
            <a:pPr>
              <a:lnSpc>
                <a:spcPct val="150000"/>
              </a:lnSpc>
            </a:pPr>
            <a:r>
              <a:rPr lang="en-US" altLang="zh-CN" sz="2200" dirty="0">
                <a:solidFill>
                  <a:schemeClr val="tx1"/>
                </a:solidFill>
                <a:latin typeface="Times New Roman" panose="02020603050405020304" pitchFamily="18" charset="0"/>
                <a:ea typeface="+mn-ea"/>
                <a:cs typeface="+mn-cs"/>
                <a:sym typeface="+mn-lt"/>
              </a:rPr>
              <a:t>(20) </a:t>
            </a:r>
            <a:r>
              <a:rPr lang="en-US" altLang="zh-CN" sz="2200" dirty="0">
                <a:solidFill>
                  <a:srgbClr val="C00000"/>
                </a:solidFill>
                <a:latin typeface="Times New Roman" panose="02020603050405020304" pitchFamily="18" charset="0"/>
                <a:ea typeface="+mn-ea"/>
                <a:cs typeface="+mn-cs"/>
                <a:sym typeface="+mn-lt"/>
              </a:rPr>
              <a:t>The professor walked into the classroom and he carried a bag of books with him.</a:t>
            </a:r>
          </a:p>
          <a:p>
            <a:pPr>
              <a:lnSpc>
                <a:spcPct val="150000"/>
              </a:lnSpc>
            </a:pPr>
            <a:r>
              <a:rPr lang="zh-CN" altLang="en-US" sz="2200" dirty="0">
                <a:solidFill>
                  <a:schemeClr val="tx1"/>
                </a:solidFill>
                <a:latin typeface="Times New Roman" panose="02020603050405020304" pitchFamily="18" charset="0"/>
                <a:ea typeface="+mn-ea"/>
                <a:cs typeface="+mn-cs"/>
                <a:sym typeface="+mn-lt"/>
              </a:rPr>
              <a:t>这句的并列结构表示这两个意思同等重要。事实上前一个应该是主要意思，后一则</a:t>
            </a:r>
          </a:p>
          <a:p>
            <a:pPr>
              <a:lnSpc>
                <a:spcPct val="150000"/>
              </a:lnSpc>
            </a:pPr>
            <a:r>
              <a:rPr lang="zh-CN" altLang="en-US" sz="2200" dirty="0">
                <a:solidFill>
                  <a:schemeClr val="tx1"/>
                </a:solidFill>
                <a:latin typeface="Times New Roman" panose="02020603050405020304" pitchFamily="18" charset="0"/>
                <a:ea typeface="+mn-ea"/>
                <a:cs typeface="+mn-cs"/>
                <a:sym typeface="+mn-lt"/>
              </a:rPr>
              <a:t>应该是从属的：</a:t>
            </a:r>
          </a:p>
          <a:p>
            <a:pPr>
              <a:lnSpc>
                <a:spcPct val="150000"/>
              </a:lnSpc>
            </a:pPr>
            <a:r>
              <a:rPr lang="en-US" altLang="zh-CN" sz="2200" dirty="0">
                <a:solidFill>
                  <a:schemeClr val="tx1"/>
                </a:solidFill>
                <a:latin typeface="Times New Roman" panose="02020603050405020304" pitchFamily="18" charset="0"/>
                <a:ea typeface="+mn-ea"/>
                <a:cs typeface="+mn-cs"/>
                <a:sym typeface="+mn-lt"/>
              </a:rPr>
              <a:t>(21) </a:t>
            </a:r>
            <a:r>
              <a:rPr lang="en-US" altLang="zh-CN" sz="2200" dirty="0">
                <a:solidFill>
                  <a:srgbClr val="C00000"/>
                </a:solidFill>
                <a:latin typeface="Times New Roman" panose="02020603050405020304" pitchFamily="18" charset="0"/>
                <a:ea typeface="+mn-ea"/>
                <a:cs typeface="+mn-cs"/>
                <a:sym typeface="+mn-lt"/>
              </a:rPr>
              <a:t>The professor walked into the classroom, </a:t>
            </a:r>
            <a:r>
              <a:rPr lang="en-US" altLang="zh-CN" sz="2200" u="sng" dirty="0">
                <a:solidFill>
                  <a:srgbClr val="C00000"/>
                </a:solidFill>
                <a:latin typeface="Times New Roman" panose="02020603050405020304" pitchFamily="18" charset="0"/>
                <a:ea typeface="+mn-ea"/>
                <a:cs typeface="+mn-cs"/>
                <a:sym typeface="+mn-lt"/>
              </a:rPr>
              <a:t>carrying a bag of books with him</a:t>
            </a:r>
            <a:r>
              <a:rPr lang="en-US" altLang="zh-CN" sz="2200" dirty="0">
                <a:solidFill>
                  <a:srgbClr val="C00000"/>
                </a:solidFill>
                <a:latin typeface="Times New Roman" panose="02020603050405020304" pitchFamily="18" charset="0"/>
                <a:ea typeface="+mn-ea"/>
                <a:cs typeface="+mn-cs"/>
                <a:sym typeface="+mn-lt"/>
              </a:rPr>
              <a:t>.</a:t>
            </a:r>
          </a:p>
          <a:p>
            <a:pPr>
              <a:lnSpc>
                <a:spcPct val="150000"/>
              </a:lnSpc>
            </a:pPr>
            <a:r>
              <a:rPr lang="en-US" altLang="zh-CN" sz="2200" dirty="0">
                <a:solidFill>
                  <a:schemeClr val="tx1"/>
                </a:solidFill>
                <a:latin typeface="Times New Roman" panose="02020603050405020304" pitchFamily="18" charset="0"/>
                <a:ea typeface="+mn-ea"/>
                <a:cs typeface="+mn-cs"/>
                <a:sym typeface="+mn-lt"/>
              </a:rPr>
              <a:t>(22) </a:t>
            </a:r>
            <a:r>
              <a:rPr lang="en-US" altLang="zh-CN" sz="2200" dirty="0">
                <a:solidFill>
                  <a:srgbClr val="C00000"/>
                </a:solidFill>
                <a:latin typeface="Times New Roman" panose="02020603050405020304" pitchFamily="18" charset="0"/>
                <a:ea typeface="+mn-ea"/>
                <a:cs typeface="+mn-cs"/>
                <a:sym typeface="+mn-lt"/>
              </a:rPr>
              <a:t>The professor walked into the classroom </a:t>
            </a:r>
            <a:r>
              <a:rPr lang="en-US" altLang="zh-CN" sz="2200" u="sng" dirty="0">
                <a:solidFill>
                  <a:srgbClr val="C00000"/>
                </a:solidFill>
                <a:latin typeface="Times New Roman" panose="02020603050405020304" pitchFamily="18" charset="0"/>
                <a:ea typeface="+mn-ea"/>
                <a:cs typeface="+mn-cs"/>
                <a:sym typeface="+mn-lt"/>
              </a:rPr>
              <a:t>with a bag of books under his arm</a:t>
            </a:r>
            <a:r>
              <a:rPr lang="en-US" altLang="zh-CN" sz="2200" dirty="0">
                <a:solidFill>
                  <a:srgbClr val="C00000"/>
                </a:solidFill>
                <a:latin typeface="Times New Roman" panose="02020603050405020304" pitchFamily="18" charset="0"/>
                <a:ea typeface="+mn-ea"/>
                <a:cs typeface="+mn-cs"/>
                <a:sym typeface="+mn-lt"/>
              </a:rPr>
              <a:t>.</a:t>
            </a:r>
          </a:p>
          <a:p>
            <a:pPr>
              <a:lnSpc>
                <a:spcPct val="150000"/>
              </a:lnSpc>
            </a:pPr>
            <a:r>
              <a:rPr lang="en-US" altLang="zh-CN" sz="2200" dirty="0">
                <a:solidFill>
                  <a:schemeClr val="tx1"/>
                </a:solidFill>
                <a:latin typeface="Times New Roman" panose="02020603050405020304" pitchFamily="18" charset="0"/>
                <a:ea typeface="+mn-ea"/>
                <a:cs typeface="+mn-cs"/>
                <a:sym typeface="+mn-lt"/>
              </a:rPr>
              <a:t>(23) </a:t>
            </a:r>
            <a:r>
              <a:rPr lang="en-US" altLang="zh-CN" sz="2200" dirty="0">
                <a:solidFill>
                  <a:srgbClr val="C00000"/>
                </a:solidFill>
                <a:latin typeface="Times New Roman" panose="02020603050405020304" pitchFamily="18" charset="0"/>
                <a:ea typeface="+mn-ea"/>
                <a:cs typeface="+mn-cs"/>
                <a:sym typeface="+mn-lt"/>
              </a:rPr>
              <a:t>The professor walked into the classroom, </a:t>
            </a:r>
            <a:r>
              <a:rPr lang="en-US" altLang="zh-CN" sz="2200" u="sng" dirty="0">
                <a:solidFill>
                  <a:srgbClr val="C00000"/>
                </a:solidFill>
                <a:latin typeface="Times New Roman" panose="02020603050405020304" pitchFamily="18" charset="0"/>
                <a:ea typeface="+mn-ea"/>
                <a:cs typeface="+mn-cs"/>
                <a:sym typeface="+mn-lt"/>
              </a:rPr>
              <a:t>a bag of books under his arm</a:t>
            </a:r>
            <a:r>
              <a:rPr lang="en-US" altLang="zh-CN" sz="2200" dirty="0">
                <a:solidFill>
                  <a:srgbClr val="C00000"/>
                </a:solidFill>
                <a:latin typeface="Times New Roman" panose="02020603050405020304" pitchFamily="18" charset="0"/>
                <a:ea typeface="+mn-ea"/>
                <a:cs typeface="+mn-cs"/>
                <a:sym typeface="+mn-lt"/>
              </a:rPr>
              <a:t>.</a:t>
            </a:r>
            <a:endParaRPr lang="id-ID" sz="2200" i="1" dirty="0">
              <a:solidFill>
                <a:srgbClr val="C000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0479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造句的基本原则</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Rules in Writing Sentences</a:t>
            </a:r>
          </a:p>
        </p:txBody>
      </p:sp>
    </p:spTree>
    <p:extLst>
      <p:ext uri="{BB962C8B-B14F-4D97-AF65-F5344CB8AC3E}">
        <p14:creationId xmlns:p14="http://schemas.microsoft.com/office/powerpoint/2010/main" val="5203679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936835"/>
            <a:ext cx="12344400"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200" dirty="0">
                <a:solidFill>
                  <a:schemeClr val="tx1"/>
                </a:solidFill>
                <a:latin typeface="Times New Roman" panose="02020603050405020304" pitchFamily="18" charset="0"/>
                <a:ea typeface="+mn-ea"/>
                <a:cs typeface="+mn-cs"/>
                <a:sym typeface="+mn-lt"/>
              </a:rPr>
              <a:t>        句型的多样化，对好的文章来说是必不可少的。好几句长短相同、结构相似的句子连</a:t>
            </a:r>
          </a:p>
          <a:p>
            <a:pPr>
              <a:lnSpc>
                <a:spcPct val="150000"/>
              </a:lnSpc>
            </a:pPr>
            <a:r>
              <a:rPr lang="zh-CN" altLang="en-US" sz="2200" dirty="0">
                <a:solidFill>
                  <a:schemeClr val="tx1"/>
                </a:solidFill>
                <a:latin typeface="Times New Roman" panose="02020603050405020304" pitchFamily="18" charset="0"/>
                <a:ea typeface="+mn-ea"/>
                <a:cs typeface="+mn-cs"/>
                <a:sym typeface="+mn-lt"/>
              </a:rPr>
              <a:t>在一起，如用同一个名词或代词作主语，必然会显得很单调。从语言的“静态”去观察，</a:t>
            </a:r>
          </a:p>
          <a:p>
            <a:pPr>
              <a:lnSpc>
                <a:spcPct val="150000"/>
              </a:lnSpc>
            </a:pPr>
            <a:r>
              <a:rPr lang="zh-CN" altLang="en-US" sz="2200" dirty="0">
                <a:solidFill>
                  <a:schemeClr val="tx1"/>
                </a:solidFill>
                <a:latin typeface="Times New Roman" panose="02020603050405020304" pitchFamily="18" charset="0"/>
                <a:ea typeface="+mn-ea"/>
                <a:cs typeface="+mn-cs"/>
                <a:sym typeface="+mn-lt"/>
              </a:rPr>
              <a:t>每一个合乎语法规范的句子，无所谓哪种句式优，哪种句式劣；若从语言的“动态”去分</a:t>
            </a:r>
          </a:p>
          <a:p>
            <a:pPr>
              <a:lnSpc>
                <a:spcPct val="150000"/>
              </a:lnSpc>
            </a:pPr>
            <a:r>
              <a:rPr lang="zh-CN" altLang="en-US" sz="2200" dirty="0">
                <a:solidFill>
                  <a:schemeClr val="tx1"/>
                </a:solidFill>
                <a:latin typeface="Times New Roman" panose="02020603050405020304" pitchFamily="18" charset="0"/>
                <a:ea typeface="+mn-ea"/>
                <a:cs typeface="+mn-cs"/>
                <a:sym typeface="+mn-lt"/>
              </a:rPr>
              <a:t>析，即从语境的分析比较中，就可看出句式选择的优劣。</a:t>
            </a:r>
          </a:p>
          <a:p>
            <a:pPr>
              <a:lnSpc>
                <a:spcPct val="150000"/>
              </a:lnSpc>
            </a:pPr>
            <a:r>
              <a:rPr lang="zh-CN" altLang="en-US" sz="2200" dirty="0">
                <a:solidFill>
                  <a:schemeClr val="tx1"/>
                </a:solidFill>
                <a:latin typeface="Times New Roman" panose="02020603050405020304" pitchFamily="18" charset="0"/>
                <a:ea typeface="+mn-ea"/>
                <a:cs typeface="+mn-cs"/>
                <a:sym typeface="+mn-lt"/>
              </a:rPr>
              <a:t>        首先，</a:t>
            </a:r>
            <a:r>
              <a:rPr lang="zh-CN" altLang="en-US" sz="2200" b="1" dirty="0">
                <a:solidFill>
                  <a:schemeClr val="tx1"/>
                </a:solidFill>
                <a:latin typeface="Times New Roman" panose="02020603050405020304" pitchFamily="18" charset="0"/>
                <a:ea typeface="+mn-ea"/>
                <a:cs typeface="+mn-cs"/>
                <a:sym typeface="+mn-lt"/>
              </a:rPr>
              <a:t>句式选择与文章体裁关系密切，不同文体对句式有不同要求</a:t>
            </a:r>
            <a:r>
              <a:rPr lang="zh-CN" altLang="en-US" sz="2200" dirty="0">
                <a:solidFill>
                  <a:schemeClr val="tx1"/>
                </a:solidFill>
                <a:latin typeface="Times New Roman" panose="02020603050405020304" pitchFamily="18" charset="0"/>
                <a:ea typeface="+mn-ea"/>
                <a:cs typeface="+mn-cs"/>
                <a:sym typeface="+mn-lt"/>
              </a:rPr>
              <a:t>，如论说文中长句</a:t>
            </a:r>
          </a:p>
          <a:p>
            <a:pPr>
              <a:lnSpc>
                <a:spcPct val="150000"/>
              </a:lnSpc>
            </a:pPr>
            <a:r>
              <a:rPr lang="zh-CN" altLang="en-US" sz="2200" dirty="0">
                <a:solidFill>
                  <a:schemeClr val="tx1"/>
                </a:solidFill>
                <a:latin typeface="Times New Roman" panose="02020603050405020304" pitchFamily="18" charset="0"/>
                <a:ea typeface="+mn-ea"/>
                <a:cs typeface="+mn-cs"/>
                <a:sym typeface="+mn-lt"/>
              </a:rPr>
              <a:t>较多，叙述文中短句较多；论说文中书面语较多，文艺作品中口语体较多。其次，</a:t>
            </a:r>
            <a:r>
              <a:rPr lang="zh-CN" altLang="en-US" sz="2200" b="1" dirty="0">
                <a:solidFill>
                  <a:schemeClr val="tx1"/>
                </a:solidFill>
                <a:latin typeface="Times New Roman" panose="02020603050405020304" pitchFamily="18" charset="0"/>
                <a:ea typeface="+mn-ea"/>
                <a:cs typeface="+mn-cs"/>
                <a:sym typeface="+mn-lt"/>
              </a:rPr>
              <a:t>句式选</a:t>
            </a:r>
          </a:p>
          <a:p>
            <a:pPr>
              <a:lnSpc>
                <a:spcPct val="150000"/>
              </a:lnSpc>
            </a:pPr>
            <a:r>
              <a:rPr lang="zh-CN" altLang="en-US" sz="2200" b="1" dirty="0">
                <a:solidFill>
                  <a:schemeClr val="tx1"/>
                </a:solidFill>
                <a:latin typeface="Times New Roman" panose="02020603050405020304" pitchFamily="18" charset="0"/>
                <a:ea typeface="+mn-ea"/>
                <a:cs typeface="+mn-cs"/>
                <a:sym typeface="+mn-lt"/>
              </a:rPr>
              <a:t>择必须与语体相协调。</a:t>
            </a:r>
            <a:r>
              <a:rPr lang="zh-CN" altLang="en-US" sz="2200" dirty="0">
                <a:solidFill>
                  <a:schemeClr val="tx1"/>
                </a:solidFill>
                <a:latin typeface="Times New Roman" panose="02020603050405020304" pitchFamily="18" charset="0"/>
                <a:ea typeface="+mn-ea"/>
                <a:cs typeface="+mn-cs"/>
                <a:sym typeface="+mn-lt"/>
              </a:rPr>
              <a:t>人物身份、性格不同，使用的句式也往往不同，如知识分子常使用</a:t>
            </a:r>
          </a:p>
          <a:p>
            <a:pPr>
              <a:lnSpc>
                <a:spcPct val="150000"/>
              </a:lnSpc>
            </a:pPr>
            <a:r>
              <a:rPr lang="zh-CN" altLang="en-US" sz="2200" dirty="0">
                <a:solidFill>
                  <a:schemeClr val="tx1"/>
                </a:solidFill>
                <a:latin typeface="Times New Roman" panose="02020603050405020304" pitchFamily="18" charset="0"/>
                <a:ea typeface="+mn-ea"/>
                <a:cs typeface="+mn-cs"/>
                <a:sym typeface="+mn-lt"/>
              </a:rPr>
              <a:t>书面语，体力劳动者用口语句式较多。第三，</a:t>
            </a:r>
            <a:r>
              <a:rPr lang="zh-CN" altLang="en-US" sz="2200" b="1" dirty="0">
                <a:solidFill>
                  <a:schemeClr val="tx1"/>
                </a:solidFill>
                <a:latin typeface="Times New Roman" panose="02020603050405020304" pitchFamily="18" charset="0"/>
                <a:ea typeface="+mn-ea"/>
                <a:cs typeface="+mn-cs"/>
                <a:sym typeface="+mn-lt"/>
              </a:rPr>
              <a:t>句式选择要与语体风格相协调</a:t>
            </a:r>
            <a:r>
              <a:rPr lang="zh-CN" altLang="en-US" sz="2200" dirty="0">
                <a:solidFill>
                  <a:schemeClr val="tx1"/>
                </a:solidFill>
                <a:latin typeface="Times New Roman" panose="02020603050405020304" pitchFamily="18" charset="0"/>
                <a:ea typeface="+mn-ea"/>
                <a:cs typeface="+mn-cs"/>
                <a:sym typeface="+mn-lt"/>
              </a:rPr>
              <a:t>。如科技语</a:t>
            </a:r>
          </a:p>
          <a:p>
            <a:pPr>
              <a:lnSpc>
                <a:spcPct val="150000"/>
              </a:lnSpc>
            </a:pPr>
            <a:r>
              <a:rPr lang="zh-CN" altLang="en-US" sz="2200" dirty="0">
                <a:solidFill>
                  <a:schemeClr val="tx1"/>
                </a:solidFill>
                <a:latin typeface="Times New Roman" panose="02020603050405020304" pitchFamily="18" charset="0"/>
                <a:ea typeface="+mn-ea"/>
                <a:cs typeface="+mn-cs"/>
                <a:sym typeface="+mn-lt"/>
              </a:rPr>
              <a:t>体，为了适应周密严谨的表达需要，较多采用长句；文艺语体，为了适应生动、形象的表</a:t>
            </a:r>
          </a:p>
          <a:p>
            <a:pPr>
              <a:lnSpc>
                <a:spcPct val="150000"/>
              </a:lnSpc>
            </a:pPr>
            <a:r>
              <a:rPr lang="zh-CN" altLang="en-US" sz="2200" dirty="0">
                <a:solidFill>
                  <a:schemeClr val="tx1"/>
                </a:solidFill>
                <a:latin typeface="Times New Roman" panose="02020603050405020304" pitchFamily="18" charset="0"/>
                <a:ea typeface="+mn-ea"/>
                <a:cs typeface="+mn-cs"/>
                <a:sym typeface="+mn-lt"/>
              </a:rPr>
              <a:t>达需要，一般选用短句、松散句。</a:t>
            </a:r>
            <a:endParaRPr lang="id-ID" altLang="zh-CN" sz="2200" u="sng" dirty="0">
              <a:solidFill>
                <a:srgbClr val="C00000"/>
              </a:solidFill>
              <a:latin typeface="Times New Roman" panose="02020603050405020304" pitchFamily="18" charset="0"/>
              <a:ea typeface="+mn-ea"/>
              <a:cs typeface="+mn-ea"/>
              <a:sym typeface="+mn-lt"/>
            </a:endParaRPr>
          </a:p>
        </p:txBody>
      </p:sp>
      <p:sp>
        <p:nvSpPr>
          <p:cNvPr id="115" name="locator-point-on-map_17583"/>
          <p:cNvSpPr>
            <a:spLocks noChangeAspect="1"/>
          </p:cNvSpPr>
          <p:nvPr/>
        </p:nvSpPr>
        <p:spPr bwMode="auto">
          <a:xfrm>
            <a:off x="10181888" y="-8259"/>
            <a:ext cx="2010112" cy="1460380"/>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chemeClr val="accent1"/>
          </a:solidFill>
          <a:ln>
            <a:noFill/>
          </a:ln>
        </p:spPr>
        <p:txBody>
          <a:bodyPr/>
          <a:lstStyle/>
          <a:p>
            <a:endParaRPr lang="zh-CN" altLang="en-US" dirty="0">
              <a:latin typeface="Times New Roman" panose="02020603050405020304" pitchFamily="18" charset="0"/>
              <a:cs typeface="+mn-ea"/>
              <a:sym typeface="+mn-lt"/>
            </a:endParaRPr>
          </a:p>
        </p:txBody>
      </p:sp>
      <p:sp>
        <p:nvSpPr>
          <p:cNvPr id="32" name="文本框 5"/>
          <p:cNvSpPr txBox="1">
            <a:spLocks noChangeArrowheads="1"/>
          </p:cNvSpPr>
          <p:nvPr/>
        </p:nvSpPr>
        <p:spPr bwMode="auto">
          <a:xfrm>
            <a:off x="0" y="20479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造句的基本原则</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Rules in Writing Sentences</a:t>
            </a:r>
          </a:p>
        </p:txBody>
      </p:sp>
      <p:sp>
        <p:nvSpPr>
          <p:cNvPr id="7" name="动作按钮: 后退或前一项 6">
            <a:hlinkClick r:id="rId3" action="ppaction://hlinksldjump" highlightClick="1"/>
            <a:extLst>
              <a:ext uri="{FF2B5EF4-FFF2-40B4-BE49-F238E27FC236}">
                <a16:creationId xmlns:a16="http://schemas.microsoft.com/office/drawing/2014/main" id="{6C8F2AE8-B784-4A0A-B06B-F536B3FD9CA2}"/>
              </a:ext>
            </a:extLst>
          </p:cNvPr>
          <p:cNvSpPr/>
          <p:nvPr/>
        </p:nvSpPr>
        <p:spPr>
          <a:xfrm>
            <a:off x="8895985" y="769389"/>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40359" y="728015"/>
            <a:ext cx="5811249" cy="653984"/>
            <a:chOff x="2277191" y="2378482"/>
            <a:chExt cx="1943214"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1.5 </a:t>
              </a:r>
              <a:r>
                <a:rPr lang="zh-CN" altLang="en-US" sz="2800" dirty="0">
                  <a:solidFill>
                    <a:schemeClr val="bg1"/>
                  </a:solidFill>
                  <a:latin typeface="Times New Roman" panose="02020603050405020304" pitchFamily="18" charset="0"/>
                  <a:cs typeface="+mn-ea"/>
                  <a:sym typeface="+mn-lt"/>
                </a:rPr>
                <a:t>多样 </a:t>
              </a:r>
              <a:r>
                <a:rPr lang="en-US" altLang="zh-CN" sz="2800" dirty="0">
                  <a:solidFill>
                    <a:schemeClr val="bg1"/>
                  </a:solidFill>
                  <a:latin typeface="Times New Roman" panose="02020603050405020304" pitchFamily="18" charset="0"/>
                  <a:cs typeface="+mn-ea"/>
                  <a:sym typeface="+mn-lt"/>
                </a:rPr>
                <a:t>Variety </a:t>
              </a:r>
              <a:endParaRPr lang="zh-CN" altLang="en-US" sz="2800"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38469763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
                                            <p:txEl>
                                              <p:pRg st="0" end="0"/>
                                            </p:txEl>
                                          </p:spTgt>
                                        </p:tgtEl>
                                        <p:attrNameLst>
                                          <p:attrName>style.visibility</p:attrName>
                                        </p:attrNameLst>
                                      </p:cBhvr>
                                      <p:to>
                                        <p:strVal val="visible"/>
                                      </p:to>
                                    </p:set>
                                    <p:animEffect transition="in" filter="fade">
                                      <p:cBhvr>
                                        <p:cTn id="14" dur="1000"/>
                                        <p:tgtEl>
                                          <p:spTgt spid="51">
                                            <p:txEl>
                                              <p:pRg st="0" end="0"/>
                                            </p:txEl>
                                          </p:spTgt>
                                        </p:tgtEl>
                                      </p:cBhvr>
                                    </p:animEffect>
                                    <p:anim calcmode="lin" valueType="num">
                                      <p:cBhvr>
                                        <p:cTn id="15"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1">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1">
                                            <p:txEl>
                                              <p:pRg st="1" end="1"/>
                                            </p:txEl>
                                          </p:spTgt>
                                        </p:tgtEl>
                                        <p:attrNameLst>
                                          <p:attrName>style.visibility</p:attrName>
                                        </p:attrNameLst>
                                      </p:cBhvr>
                                      <p:to>
                                        <p:strVal val="visible"/>
                                      </p:to>
                                    </p:set>
                                    <p:animEffect transition="in" filter="fade">
                                      <p:cBhvr>
                                        <p:cTn id="19" dur="1000"/>
                                        <p:tgtEl>
                                          <p:spTgt spid="51">
                                            <p:txEl>
                                              <p:pRg st="1" end="1"/>
                                            </p:txEl>
                                          </p:spTgt>
                                        </p:tgtEl>
                                      </p:cBhvr>
                                    </p:animEffect>
                                    <p:anim calcmode="lin" valueType="num">
                                      <p:cBhvr>
                                        <p:cTn id="20" dur="1000" fill="hold"/>
                                        <p:tgtEl>
                                          <p:spTgt spid="5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1">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1">
                                            <p:txEl>
                                              <p:pRg st="2" end="2"/>
                                            </p:txEl>
                                          </p:spTgt>
                                        </p:tgtEl>
                                        <p:attrNameLst>
                                          <p:attrName>style.visibility</p:attrName>
                                        </p:attrNameLst>
                                      </p:cBhvr>
                                      <p:to>
                                        <p:strVal val="visible"/>
                                      </p:to>
                                    </p:set>
                                    <p:animEffect transition="in" filter="fade">
                                      <p:cBhvr>
                                        <p:cTn id="24" dur="1000"/>
                                        <p:tgtEl>
                                          <p:spTgt spid="51">
                                            <p:txEl>
                                              <p:pRg st="2" end="2"/>
                                            </p:txEl>
                                          </p:spTgt>
                                        </p:tgtEl>
                                      </p:cBhvr>
                                    </p:animEffect>
                                    <p:anim calcmode="lin" valueType="num">
                                      <p:cBhvr>
                                        <p:cTn id="25"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51">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1">
                                            <p:txEl>
                                              <p:pRg st="3" end="3"/>
                                            </p:txEl>
                                          </p:spTgt>
                                        </p:tgtEl>
                                        <p:attrNameLst>
                                          <p:attrName>style.visibility</p:attrName>
                                        </p:attrNameLst>
                                      </p:cBhvr>
                                      <p:to>
                                        <p:strVal val="visible"/>
                                      </p:to>
                                    </p:set>
                                    <p:animEffect transition="in" filter="fade">
                                      <p:cBhvr>
                                        <p:cTn id="29" dur="1000"/>
                                        <p:tgtEl>
                                          <p:spTgt spid="51">
                                            <p:txEl>
                                              <p:pRg st="3" end="3"/>
                                            </p:txEl>
                                          </p:spTgt>
                                        </p:tgtEl>
                                      </p:cBhvr>
                                    </p:animEffect>
                                    <p:anim calcmode="lin" valueType="num">
                                      <p:cBhvr>
                                        <p:cTn id="30" dur="1000" fill="hold"/>
                                        <p:tgtEl>
                                          <p:spTgt spid="51">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5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51">
                                            <p:txEl>
                                              <p:pRg st="4" end="4"/>
                                            </p:txEl>
                                          </p:spTgt>
                                        </p:tgtEl>
                                        <p:attrNameLst>
                                          <p:attrName>style.visibility</p:attrName>
                                        </p:attrNameLst>
                                      </p:cBhvr>
                                      <p:to>
                                        <p:strVal val="visible"/>
                                      </p:to>
                                    </p:set>
                                    <p:animEffect transition="in" filter="fade">
                                      <p:cBhvr>
                                        <p:cTn id="36" dur="1000"/>
                                        <p:tgtEl>
                                          <p:spTgt spid="51">
                                            <p:txEl>
                                              <p:pRg st="4" end="4"/>
                                            </p:txEl>
                                          </p:spTgt>
                                        </p:tgtEl>
                                      </p:cBhvr>
                                    </p:animEffect>
                                    <p:anim calcmode="lin" valueType="num">
                                      <p:cBhvr>
                                        <p:cTn id="37"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51">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51">
                                            <p:txEl>
                                              <p:pRg st="5" end="5"/>
                                            </p:txEl>
                                          </p:spTgt>
                                        </p:tgtEl>
                                        <p:attrNameLst>
                                          <p:attrName>style.visibility</p:attrName>
                                        </p:attrNameLst>
                                      </p:cBhvr>
                                      <p:to>
                                        <p:strVal val="visible"/>
                                      </p:to>
                                    </p:set>
                                    <p:animEffect transition="in" filter="fade">
                                      <p:cBhvr>
                                        <p:cTn id="41" dur="1000"/>
                                        <p:tgtEl>
                                          <p:spTgt spid="51">
                                            <p:txEl>
                                              <p:pRg st="5" end="5"/>
                                            </p:txEl>
                                          </p:spTgt>
                                        </p:tgtEl>
                                      </p:cBhvr>
                                    </p:animEffect>
                                    <p:anim calcmode="lin" valueType="num">
                                      <p:cBhvr>
                                        <p:cTn id="42" dur="1000" fill="hold"/>
                                        <p:tgtEl>
                                          <p:spTgt spid="51">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51">
                                            <p:txEl>
                                              <p:pRg st="5" end="5"/>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51">
                                            <p:txEl>
                                              <p:pRg st="6" end="6"/>
                                            </p:txEl>
                                          </p:spTgt>
                                        </p:tgtEl>
                                        <p:attrNameLst>
                                          <p:attrName>style.visibility</p:attrName>
                                        </p:attrNameLst>
                                      </p:cBhvr>
                                      <p:to>
                                        <p:strVal val="visible"/>
                                      </p:to>
                                    </p:set>
                                    <p:animEffect transition="in" filter="fade">
                                      <p:cBhvr>
                                        <p:cTn id="46" dur="1000"/>
                                        <p:tgtEl>
                                          <p:spTgt spid="51">
                                            <p:txEl>
                                              <p:pRg st="6" end="6"/>
                                            </p:txEl>
                                          </p:spTgt>
                                        </p:tgtEl>
                                      </p:cBhvr>
                                    </p:animEffect>
                                    <p:anim calcmode="lin" valueType="num">
                                      <p:cBhvr>
                                        <p:cTn id="47" dur="1000" fill="hold"/>
                                        <p:tgtEl>
                                          <p:spTgt spid="51">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51">
                                            <p:txEl>
                                              <p:pRg st="6" end="6"/>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51">
                                            <p:txEl>
                                              <p:pRg st="7" end="7"/>
                                            </p:txEl>
                                          </p:spTgt>
                                        </p:tgtEl>
                                        <p:attrNameLst>
                                          <p:attrName>style.visibility</p:attrName>
                                        </p:attrNameLst>
                                      </p:cBhvr>
                                      <p:to>
                                        <p:strVal val="visible"/>
                                      </p:to>
                                    </p:set>
                                    <p:animEffect transition="in" filter="fade">
                                      <p:cBhvr>
                                        <p:cTn id="51" dur="1000"/>
                                        <p:tgtEl>
                                          <p:spTgt spid="51">
                                            <p:txEl>
                                              <p:pRg st="7" end="7"/>
                                            </p:txEl>
                                          </p:spTgt>
                                        </p:tgtEl>
                                      </p:cBhvr>
                                    </p:animEffect>
                                    <p:anim calcmode="lin" valueType="num">
                                      <p:cBhvr>
                                        <p:cTn id="52" dur="1000" fill="hold"/>
                                        <p:tgtEl>
                                          <p:spTgt spid="51">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51">
                                            <p:txEl>
                                              <p:pRg st="7" end="7"/>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51">
                                            <p:txEl>
                                              <p:pRg st="8" end="8"/>
                                            </p:txEl>
                                          </p:spTgt>
                                        </p:tgtEl>
                                        <p:attrNameLst>
                                          <p:attrName>style.visibility</p:attrName>
                                        </p:attrNameLst>
                                      </p:cBhvr>
                                      <p:to>
                                        <p:strVal val="visible"/>
                                      </p:to>
                                    </p:set>
                                    <p:animEffect transition="in" filter="fade">
                                      <p:cBhvr>
                                        <p:cTn id="56" dur="1000"/>
                                        <p:tgtEl>
                                          <p:spTgt spid="51">
                                            <p:txEl>
                                              <p:pRg st="8" end="8"/>
                                            </p:txEl>
                                          </p:spTgt>
                                        </p:tgtEl>
                                      </p:cBhvr>
                                    </p:animEffect>
                                    <p:anim calcmode="lin" valueType="num">
                                      <p:cBhvr>
                                        <p:cTn id="57" dur="1000" fill="hold"/>
                                        <p:tgtEl>
                                          <p:spTgt spid="51">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51">
                                            <p:txEl>
                                              <p:pRg st="8" end="8"/>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51">
                                            <p:txEl>
                                              <p:pRg st="9" end="9"/>
                                            </p:txEl>
                                          </p:spTgt>
                                        </p:tgtEl>
                                        <p:attrNameLst>
                                          <p:attrName>style.visibility</p:attrName>
                                        </p:attrNameLst>
                                      </p:cBhvr>
                                      <p:to>
                                        <p:strVal val="visible"/>
                                      </p:to>
                                    </p:set>
                                    <p:animEffect transition="in" filter="fade">
                                      <p:cBhvr>
                                        <p:cTn id="61" dur="1000"/>
                                        <p:tgtEl>
                                          <p:spTgt spid="51">
                                            <p:txEl>
                                              <p:pRg st="9" end="9"/>
                                            </p:txEl>
                                          </p:spTgt>
                                        </p:tgtEl>
                                      </p:cBhvr>
                                    </p:animEffect>
                                    <p:anim calcmode="lin" valueType="num">
                                      <p:cBhvr>
                                        <p:cTn id="62" dur="1000" fill="hold"/>
                                        <p:tgtEl>
                                          <p:spTgt spid="51">
                                            <p:txEl>
                                              <p:pRg st="9" end="9"/>
                                            </p:txEl>
                                          </p:spTgt>
                                        </p:tgtEl>
                                        <p:attrNameLst>
                                          <p:attrName>ppt_x</p:attrName>
                                        </p:attrNameLst>
                                      </p:cBhvr>
                                      <p:tavLst>
                                        <p:tav tm="0">
                                          <p:val>
                                            <p:strVal val="#ppt_x"/>
                                          </p:val>
                                        </p:tav>
                                        <p:tav tm="100000">
                                          <p:val>
                                            <p:strVal val="#ppt_x"/>
                                          </p:val>
                                        </p:tav>
                                      </p:tavLst>
                                    </p:anim>
                                    <p:anim calcmode="lin" valueType="num">
                                      <p:cBhvr>
                                        <p:cTn id="63" dur="1000" fill="hold"/>
                                        <p:tgtEl>
                                          <p:spTgt spid="51">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60828" y="790080"/>
            <a:ext cx="10527492"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endParaRPr lang="id-ID" sz="2200" u="sng" dirty="0">
              <a:solidFill>
                <a:srgbClr val="C000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0479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造句的基本原则</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Rules in Writing Sentences</a:t>
            </a:r>
          </a:p>
        </p:txBody>
      </p:sp>
      <p:sp>
        <p:nvSpPr>
          <p:cNvPr id="2" name="矩形 1">
            <a:extLst>
              <a:ext uri="{FF2B5EF4-FFF2-40B4-BE49-F238E27FC236}">
                <a16:creationId xmlns:a16="http://schemas.microsoft.com/office/drawing/2014/main" id="{5AB4B637-6960-448D-9E2B-C51A415CC194}"/>
              </a:ext>
            </a:extLst>
          </p:cNvPr>
          <p:cNvSpPr/>
          <p:nvPr/>
        </p:nvSpPr>
        <p:spPr>
          <a:xfrm>
            <a:off x="751840" y="864839"/>
            <a:ext cx="8371840" cy="5339923"/>
          </a:xfrm>
          <a:prstGeom prst="rect">
            <a:avLst/>
          </a:prstGeom>
        </p:spPr>
        <p:txBody>
          <a:bodyPr wrap="square">
            <a:spAutoFit/>
          </a:bodyPr>
          <a:lstStyle/>
          <a:p>
            <a:r>
              <a:rPr lang="en-US" altLang="zh-CN" sz="2400" i="1" dirty="0">
                <a:solidFill>
                  <a:srgbClr val="00749F"/>
                </a:solidFill>
                <a:latin typeface="Times New Roman" panose="02020603050405020304" pitchFamily="18" charset="0"/>
                <a:cs typeface="Times New Roman" panose="02020603050405020304" pitchFamily="18" charset="0"/>
              </a:rPr>
              <a:t>(24a) The </a:t>
            </a:r>
            <a:r>
              <a:rPr lang="en-US" altLang="zh-CN" sz="2400" i="1" dirty="0" smtClean="0">
                <a:solidFill>
                  <a:srgbClr val="00749F"/>
                </a:solidFill>
                <a:latin typeface="Times New Roman" panose="02020603050405020304" pitchFamily="18" charset="0"/>
                <a:cs typeface="Times New Roman" panose="02020603050405020304" pitchFamily="18" charset="0"/>
              </a:rPr>
              <a:t>Winslow family </a:t>
            </a:r>
            <a:r>
              <a:rPr lang="en-US" altLang="zh-CN" sz="2400" i="1" dirty="0">
                <a:solidFill>
                  <a:srgbClr val="00749F"/>
                </a:solidFill>
                <a:latin typeface="Times New Roman" panose="02020603050405020304" pitchFamily="18" charset="0"/>
                <a:cs typeface="Times New Roman" panose="02020603050405020304" pitchFamily="18" charset="0"/>
              </a:rPr>
              <a:t>visited Canada and Alaska last summer to find some Native American art. In Anchorage stores they found some excellent examples of soapstone carvings. But they couldn’t find a dealer selling any of the woven wall hangings they wanted. They were very disappointed when they left Anchorage empty-handed.</a:t>
            </a:r>
            <a:br>
              <a:rPr lang="en-US" altLang="zh-CN" sz="2400" i="1" dirty="0">
                <a:solidFill>
                  <a:srgbClr val="00749F"/>
                </a:solidFill>
                <a:latin typeface="Times New Roman" panose="02020603050405020304" pitchFamily="18" charset="0"/>
                <a:cs typeface="Times New Roman" panose="02020603050405020304" pitchFamily="18" charset="0"/>
              </a:rPr>
            </a:br>
            <a:endParaRPr lang="en-US" altLang="zh-CN" sz="2400" i="1" dirty="0">
              <a:solidFill>
                <a:srgbClr val="00749F"/>
              </a:solidFill>
              <a:latin typeface="Times New Roman" panose="02020603050405020304" pitchFamily="18" charset="0"/>
              <a:cs typeface="Times New Roman" panose="02020603050405020304" pitchFamily="18" charset="0"/>
            </a:endParaRPr>
          </a:p>
          <a:p>
            <a:r>
              <a:rPr lang="en-US" altLang="zh-CN" sz="2400" i="1" dirty="0">
                <a:solidFill>
                  <a:srgbClr val="00749F"/>
                </a:solidFill>
                <a:latin typeface="Times New Roman" panose="02020603050405020304" pitchFamily="18" charset="0"/>
                <a:cs typeface="Times New Roman" panose="02020603050405020304" pitchFamily="18" charset="0"/>
              </a:rPr>
              <a:t>(24b) </a:t>
            </a:r>
            <a:r>
              <a:rPr lang="en-US" altLang="zh-CN" sz="2400" b="1" i="1" dirty="0">
                <a:solidFill>
                  <a:srgbClr val="00749F"/>
                </a:solidFill>
                <a:latin typeface="Times New Roman" panose="02020603050405020304" pitchFamily="18" charset="0"/>
                <a:cs typeface="Times New Roman" panose="02020603050405020304" pitchFamily="18" charset="0"/>
              </a:rPr>
              <a:t>(Revised) </a:t>
            </a:r>
            <a:r>
              <a:rPr lang="en-US" altLang="zh-CN" sz="2400" i="1" dirty="0">
                <a:solidFill>
                  <a:srgbClr val="00749F"/>
                </a:solidFill>
                <a:latin typeface="Times New Roman" panose="02020603050405020304" pitchFamily="18" charset="0"/>
                <a:cs typeface="Times New Roman" panose="02020603050405020304" pitchFamily="18" charset="0"/>
              </a:rPr>
              <a:t>The Winslow family visited Canada and Alaska last summer to find some Native American art, such as soapstone carvings and wall hangings. Anchorage stores had many soapstone items available. Still, they were disappointed to learn that wall hangings, which they had especially wanted, were difficult to find. Sadly, they left empty-handed.</a:t>
            </a:r>
            <a:r>
              <a:rPr lang="en-US" altLang="zh-CN" sz="1100" dirty="0">
                <a:solidFill>
                  <a:srgbClr val="00749F"/>
                </a:solidFill>
                <a:latin typeface="AGaramondLT-Regular"/>
              </a:rPr>
              <a:t/>
            </a:r>
            <a:br>
              <a:rPr lang="en-US" altLang="zh-CN" sz="1100" dirty="0">
                <a:solidFill>
                  <a:srgbClr val="00749F"/>
                </a:solidFill>
                <a:latin typeface="AGaramondLT-Regular"/>
              </a:rPr>
            </a:br>
            <a:r>
              <a:rPr lang="en-US" altLang="zh-CN" sz="1100" dirty="0">
                <a:solidFill>
                  <a:srgbClr val="00AEEF"/>
                </a:solidFill>
                <a:latin typeface="AGaramondLT-Regular"/>
              </a:rPr>
              <a:t/>
            </a:r>
            <a:br>
              <a:rPr lang="en-US" altLang="zh-CN" sz="1100" dirty="0">
                <a:solidFill>
                  <a:srgbClr val="00AEEF"/>
                </a:solidFill>
                <a:latin typeface="AGaramondLT-Regular"/>
              </a:rPr>
            </a:br>
            <a:endParaRPr lang="zh-CN" altLang="en-US" dirty="0"/>
          </a:p>
        </p:txBody>
      </p:sp>
      <p:sp>
        <p:nvSpPr>
          <p:cNvPr id="4" name="流程图: 资料带 3">
            <a:extLst>
              <a:ext uri="{FF2B5EF4-FFF2-40B4-BE49-F238E27FC236}">
                <a16:creationId xmlns:a16="http://schemas.microsoft.com/office/drawing/2014/main" id="{EDD65B3B-D47C-49A8-B9DD-2C236865ED2E}"/>
              </a:ext>
            </a:extLst>
          </p:cNvPr>
          <p:cNvSpPr/>
          <p:nvPr/>
        </p:nvSpPr>
        <p:spPr>
          <a:xfrm>
            <a:off x="9123680" y="0"/>
            <a:ext cx="2907492" cy="6929120"/>
          </a:xfrm>
          <a:prstGeom prst="flowChartPunchedTap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30000"/>
              </a:lnSpc>
            </a:pPr>
            <a:r>
              <a:rPr lang="en-US" altLang="zh-CN" sz="2000" dirty="0">
                <a:solidFill>
                  <a:schemeClr val="tx1"/>
                </a:solidFill>
                <a:latin typeface="微软雅黑" panose="020B0503020204020204" pitchFamily="34" charset="-122"/>
                <a:ea typeface="微软雅黑" panose="020B0503020204020204" pitchFamily="34" charset="-122"/>
              </a:rPr>
              <a:t>(24a) </a:t>
            </a:r>
            <a:r>
              <a:rPr lang="zh-CN" altLang="en-US" sz="2000" dirty="0">
                <a:solidFill>
                  <a:schemeClr val="tx1"/>
                </a:solidFill>
                <a:latin typeface="微软雅黑" panose="020B0503020204020204" pitchFamily="34" charset="-122"/>
                <a:ea typeface="微软雅黑" panose="020B0503020204020204" pitchFamily="34" charset="-122"/>
              </a:rPr>
              <a:t>主要使用了短句，读起来感觉句式单一，并且连贯性不是很好。 </a:t>
            </a:r>
            <a:r>
              <a:rPr lang="en-US" altLang="zh-CN" sz="2000" dirty="0">
                <a:solidFill>
                  <a:schemeClr val="tx1"/>
                </a:solidFill>
                <a:latin typeface="微软雅黑" panose="020B0503020204020204" pitchFamily="34" charset="-122"/>
                <a:ea typeface="微软雅黑" panose="020B0503020204020204" pitchFamily="34" charset="-122"/>
              </a:rPr>
              <a:t>(24b) </a:t>
            </a:r>
            <a:r>
              <a:rPr lang="zh-CN" altLang="en-US" sz="2000" dirty="0">
                <a:solidFill>
                  <a:schemeClr val="tx1"/>
                </a:solidFill>
                <a:latin typeface="微软雅黑" panose="020B0503020204020204" pitchFamily="34" charset="-122"/>
                <a:ea typeface="微软雅黑" panose="020B0503020204020204" pitchFamily="34" charset="-122"/>
              </a:rPr>
              <a:t>采用</a:t>
            </a:r>
          </a:p>
          <a:p>
            <a:pPr algn="ctr">
              <a:lnSpc>
                <a:spcPct val="130000"/>
              </a:lnSpc>
            </a:pPr>
            <a:r>
              <a:rPr lang="zh-CN" altLang="en-US" sz="2000" dirty="0">
                <a:solidFill>
                  <a:schemeClr val="tx1"/>
                </a:solidFill>
                <a:latin typeface="微软雅黑" panose="020B0503020204020204" pitchFamily="34" charset="-122"/>
                <a:ea typeface="微软雅黑" panose="020B0503020204020204" pitchFamily="34" charset="-122"/>
              </a:rPr>
              <a:t>了长短结合的方法，并通过使用一些起过渡作用的连接词，如“ </a:t>
            </a:r>
            <a:r>
              <a:rPr lang="en-US" altLang="zh-CN" sz="2000" dirty="0">
                <a:solidFill>
                  <a:schemeClr val="tx1"/>
                </a:solidFill>
                <a:latin typeface="微软雅黑" panose="020B0503020204020204" pitchFamily="34" charset="-122"/>
                <a:ea typeface="微软雅黑" panose="020B0503020204020204" pitchFamily="34" charset="-122"/>
              </a:rPr>
              <a:t>such as”</a:t>
            </a:r>
            <a:r>
              <a:rPr lang="zh-CN" altLang="en-US" sz="2000" dirty="0">
                <a:solidFill>
                  <a:schemeClr val="tx1"/>
                </a:solidFill>
                <a:latin typeface="微软雅黑" panose="020B0503020204020204" pitchFamily="34" charset="-122"/>
                <a:ea typeface="微软雅黑" panose="020B0503020204020204" pitchFamily="34" charset="-122"/>
              </a:rPr>
              <a:t>，“ </a:t>
            </a:r>
            <a:r>
              <a:rPr lang="en-US" altLang="zh-CN" sz="2000" dirty="0">
                <a:solidFill>
                  <a:schemeClr val="tx1"/>
                </a:solidFill>
                <a:latin typeface="微软雅黑" panose="020B0503020204020204" pitchFamily="34" charset="-122"/>
                <a:ea typeface="微软雅黑" panose="020B0503020204020204" pitchFamily="34" charset="-122"/>
              </a:rPr>
              <a:t>still”</a:t>
            </a:r>
            <a:r>
              <a:rPr lang="zh-CN" altLang="en-US" sz="2000" dirty="0">
                <a:solidFill>
                  <a:schemeClr val="tx1"/>
                </a:solidFill>
                <a:latin typeface="微软雅黑" panose="020B0503020204020204" pitchFamily="34" charset="-122"/>
                <a:ea typeface="微软雅黑" panose="020B0503020204020204" pitchFamily="34" charset="-122"/>
              </a:rPr>
              <a:t>，</a:t>
            </a:r>
          </a:p>
          <a:p>
            <a:pPr algn="ctr">
              <a:lnSpc>
                <a:spcPct val="130000"/>
              </a:lnSpc>
            </a:pPr>
            <a:r>
              <a:rPr lang="zh-CN" altLang="en-US" sz="2000" dirty="0">
                <a:solidFill>
                  <a:schemeClr val="tx1"/>
                </a:solidFill>
                <a:latin typeface="微软雅黑" panose="020B0503020204020204" pitchFamily="34" charset="-122"/>
                <a:ea typeface="微软雅黑" panose="020B0503020204020204" pitchFamily="34" charset="-122"/>
              </a:rPr>
              <a:t>“ </a:t>
            </a:r>
            <a:r>
              <a:rPr lang="en-US" altLang="zh-CN" sz="2000" dirty="0">
                <a:solidFill>
                  <a:schemeClr val="tx1"/>
                </a:solidFill>
                <a:latin typeface="微软雅黑" panose="020B0503020204020204" pitchFamily="34" charset="-122"/>
                <a:ea typeface="微软雅黑" panose="020B0503020204020204" pitchFamily="34" charset="-122"/>
              </a:rPr>
              <a:t>sadly”</a:t>
            </a:r>
            <a:r>
              <a:rPr lang="zh-CN" altLang="en-US" sz="2000" dirty="0">
                <a:solidFill>
                  <a:schemeClr val="tx1"/>
                </a:solidFill>
                <a:latin typeface="微软雅黑" panose="020B0503020204020204" pitchFamily="34" charset="-122"/>
                <a:ea typeface="微软雅黑" panose="020B0503020204020204" pitchFamily="34" charset="-122"/>
              </a:rPr>
              <a:t>，使句子显得更加生动和连贯。</a:t>
            </a:r>
          </a:p>
        </p:txBody>
      </p:sp>
    </p:spTree>
    <p:extLst>
      <p:ext uri="{BB962C8B-B14F-4D97-AF65-F5344CB8AC3E}">
        <p14:creationId xmlns:p14="http://schemas.microsoft.com/office/powerpoint/2010/main" val="10465918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60828" y="790080"/>
            <a:ext cx="10527492"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endParaRPr lang="id-ID" sz="2200" u="sng" dirty="0">
              <a:solidFill>
                <a:srgbClr val="C000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0479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造句的基本原则</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Rules in Writing Sentences</a:t>
            </a:r>
          </a:p>
        </p:txBody>
      </p:sp>
      <p:sp>
        <p:nvSpPr>
          <p:cNvPr id="2" name="矩形 1">
            <a:extLst>
              <a:ext uri="{FF2B5EF4-FFF2-40B4-BE49-F238E27FC236}">
                <a16:creationId xmlns:a16="http://schemas.microsoft.com/office/drawing/2014/main" id="{5AB4B637-6960-448D-9E2B-C51A415CC194}"/>
              </a:ext>
            </a:extLst>
          </p:cNvPr>
          <p:cNvSpPr/>
          <p:nvPr/>
        </p:nvSpPr>
        <p:spPr>
          <a:xfrm>
            <a:off x="160828" y="847385"/>
            <a:ext cx="8371840" cy="5709255"/>
          </a:xfrm>
          <a:prstGeom prst="rect">
            <a:avLst/>
          </a:prstGeom>
        </p:spPr>
        <p:txBody>
          <a:bodyPr wrap="square">
            <a:spAutoFit/>
          </a:bodyPr>
          <a:lstStyle/>
          <a:p>
            <a:r>
              <a:rPr lang="en-US" altLang="zh-CN" sz="2400" i="1" dirty="0">
                <a:solidFill>
                  <a:srgbClr val="00749F"/>
                </a:solidFill>
                <a:latin typeface="Times New Roman" panose="02020603050405020304" pitchFamily="18" charset="0"/>
                <a:cs typeface="Times New Roman" panose="02020603050405020304" pitchFamily="18" charset="0"/>
              </a:rPr>
              <a:t>(25a) Many really good </a:t>
            </a:r>
            <a:r>
              <a:rPr lang="en-US" altLang="zh-CN" sz="2400" i="1" dirty="0" smtClean="0">
                <a:solidFill>
                  <a:srgbClr val="00749F"/>
                </a:solidFill>
                <a:latin typeface="Times New Roman" panose="02020603050405020304" pitchFamily="18" charset="0"/>
                <a:cs typeface="Times New Roman" panose="02020603050405020304" pitchFamily="18" charset="0"/>
              </a:rPr>
              <a:t>blues guitarists </a:t>
            </a:r>
            <a:r>
              <a:rPr lang="en-US" altLang="zh-CN" sz="2400" i="1" dirty="0">
                <a:solidFill>
                  <a:srgbClr val="00749F"/>
                </a:solidFill>
                <a:latin typeface="Times New Roman" panose="02020603050405020304" pitchFamily="18" charset="0"/>
                <a:cs typeface="Times New Roman" panose="02020603050405020304" pitchFamily="18" charset="0"/>
              </a:rPr>
              <a:t>have all had the last name King. They have been named Freddie King and Albert King and B.B. King. The name King must make a bluesman a really good bluesman. The bluesmen named King have all been very talented and good guitar players. The claim that a name can make a guitarist good may not be that farfetched.</a:t>
            </a:r>
          </a:p>
          <a:p>
            <a:endParaRPr lang="en-US" altLang="zh-CN" sz="2400" i="1" dirty="0">
              <a:solidFill>
                <a:srgbClr val="00749F"/>
              </a:solidFill>
              <a:latin typeface="Times New Roman" panose="02020603050405020304" pitchFamily="18" charset="0"/>
              <a:cs typeface="Times New Roman" panose="02020603050405020304" pitchFamily="18" charset="0"/>
            </a:endParaRPr>
          </a:p>
          <a:p>
            <a:r>
              <a:rPr lang="en-US" altLang="zh-CN" sz="2400" i="1" dirty="0">
                <a:solidFill>
                  <a:srgbClr val="00749F"/>
                </a:solidFill>
                <a:latin typeface="Times New Roman" panose="02020603050405020304" pitchFamily="18" charset="0"/>
                <a:cs typeface="Times New Roman" panose="02020603050405020304" pitchFamily="18" charset="0"/>
              </a:rPr>
              <a:t>(25b) (Revised) What makes a good bluesman? Maybe, just maybe, it’s all in a stately name. B.B. King. Freddie King. Albert King. It’s no coincidence that they’re the royalty of their genre. When their fingers dance like court jesters, their guitars gleam like scepters, and their voices bellow like regal trumpets, they seem almost like nobility. Hearing their music is like walking into the throne room. They really are kings.</a:t>
            </a:r>
            <a:r>
              <a:rPr lang="en-US" altLang="zh-CN" sz="1100" dirty="0">
                <a:solidFill>
                  <a:srgbClr val="00749F"/>
                </a:solidFill>
                <a:latin typeface="AGaramondLT-Regular"/>
              </a:rPr>
              <a:t/>
            </a:r>
            <a:br>
              <a:rPr lang="en-US" altLang="zh-CN" sz="1100" dirty="0">
                <a:solidFill>
                  <a:srgbClr val="00749F"/>
                </a:solidFill>
                <a:latin typeface="AGaramondLT-Regular"/>
              </a:rPr>
            </a:br>
            <a:r>
              <a:rPr lang="en-US" altLang="zh-CN" sz="1100" dirty="0">
                <a:solidFill>
                  <a:srgbClr val="00AEEF"/>
                </a:solidFill>
                <a:latin typeface="AGaramondLT-Regular"/>
              </a:rPr>
              <a:t/>
            </a:r>
            <a:br>
              <a:rPr lang="en-US" altLang="zh-CN" sz="1100" dirty="0">
                <a:solidFill>
                  <a:srgbClr val="00AEEF"/>
                </a:solidFill>
                <a:latin typeface="AGaramondLT-Regular"/>
              </a:rPr>
            </a:br>
            <a:endParaRPr lang="zh-CN" altLang="en-US" dirty="0"/>
          </a:p>
        </p:txBody>
      </p:sp>
      <p:sp>
        <p:nvSpPr>
          <p:cNvPr id="3" name="矩形: 圆角 2">
            <a:extLst>
              <a:ext uri="{FF2B5EF4-FFF2-40B4-BE49-F238E27FC236}">
                <a16:creationId xmlns:a16="http://schemas.microsoft.com/office/drawing/2014/main" id="{3E8480D3-D6C9-44F7-A0FC-736D16372936}"/>
              </a:ext>
            </a:extLst>
          </p:cNvPr>
          <p:cNvSpPr/>
          <p:nvPr/>
        </p:nvSpPr>
        <p:spPr>
          <a:xfrm>
            <a:off x="8432800" y="712439"/>
            <a:ext cx="3982720" cy="5433122"/>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130000"/>
              </a:lnSpc>
            </a:pPr>
            <a:r>
              <a:rPr lang="en-US" altLang="zh-CN" sz="2000" dirty="0">
                <a:solidFill>
                  <a:schemeClr val="tx1"/>
                </a:solidFill>
                <a:latin typeface="微软雅黑" panose="020B0503020204020204" pitchFamily="34" charset="-122"/>
                <a:ea typeface="微软雅黑" panose="020B0503020204020204" pitchFamily="34" charset="-122"/>
              </a:rPr>
              <a:t>(25a) </a:t>
            </a:r>
            <a:r>
              <a:rPr lang="zh-CN" altLang="en-US" sz="2000" dirty="0">
                <a:solidFill>
                  <a:schemeClr val="tx1"/>
                </a:solidFill>
                <a:latin typeface="微软雅黑" panose="020B0503020204020204" pitchFamily="34" charset="-122"/>
                <a:ea typeface="微软雅黑" panose="020B0503020204020204" pitchFamily="34" charset="-122"/>
              </a:rPr>
              <a:t>不但句式单一，缺少连接和过渡，并且多次出现“ </a:t>
            </a:r>
            <a:r>
              <a:rPr lang="en-US" altLang="zh-CN" sz="2000" dirty="0">
                <a:solidFill>
                  <a:schemeClr val="tx1"/>
                </a:solidFill>
                <a:latin typeface="微软雅黑" panose="020B0503020204020204" pitchFamily="34" charset="-122"/>
                <a:ea typeface="微软雅黑" panose="020B0503020204020204" pitchFamily="34" charset="-122"/>
              </a:rPr>
              <a:t>blues guitarists named King”</a:t>
            </a:r>
          </a:p>
          <a:p>
            <a:pPr algn="ctr">
              <a:lnSpc>
                <a:spcPct val="130000"/>
              </a:lnSpc>
            </a:pPr>
            <a:r>
              <a:rPr lang="zh-CN" altLang="en-US" sz="2000" dirty="0">
                <a:solidFill>
                  <a:schemeClr val="tx1"/>
                </a:solidFill>
                <a:latin typeface="微软雅黑" panose="020B0503020204020204" pitchFamily="34" charset="-122"/>
                <a:ea typeface="微软雅黑" panose="020B0503020204020204" pitchFamily="34" charset="-122"/>
              </a:rPr>
              <a:t>这一概念，显得啰嗦重复。 </a:t>
            </a:r>
            <a:r>
              <a:rPr lang="en-US" altLang="zh-CN" sz="2000" dirty="0">
                <a:solidFill>
                  <a:schemeClr val="tx1"/>
                </a:solidFill>
                <a:latin typeface="微软雅黑" panose="020B0503020204020204" pitchFamily="34" charset="-122"/>
                <a:ea typeface="微软雅黑" panose="020B0503020204020204" pitchFamily="34" charset="-122"/>
              </a:rPr>
              <a:t>(25b) </a:t>
            </a:r>
            <a:r>
              <a:rPr lang="zh-CN" altLang="en-US" sz="2000" dirty="0">
                <a:solidFill>
                  <a:schemeClr val="tx1"/>
                </a:solidFill>
                <a:latin typeface="微软雅黑" panose="020B0503020204020204" pitchFamily="34" charset="-122"/>
                <a:ea typeface="微软雅黑" panose="020B0503020204020204" pitchFamily="34" charset="-122"/>
              </a:rPr>
              <a:t>通过一个问句提出本段的主题思想，不但句式上长短结</a:t>
            </a:r>
          </a:p>
          <a:p>
            <a:pPr algn="ctr">
              <a:lnSpc>
                <a:spcPct val="130000"/>
              </a:lnSpc>
            </a:pPr>
            <a:r>
              <a:rPr lang="zh-CN" altLang="en-US" sz="2000" dirty="0">
                <a:solidFill>
                  <a:schemeClr val="tx1"/>
                </a:solidFill>
                <a:latin typeface="微软雅黑" panose="020B0503020204020204" pitchFamily="34" charset="-122"/>
                <a:ea typeface="微软雅黑" panose="020B0503020204020204" pitchFamily="34" charset="-122"/>
              </a:rPr>
              <a:t>合，采用了连接和过渡的词语避免了  </a:t>
            </a:r>
            <a:r>
              <a:rPr lang="en-US" altLang="zh-CN" sz="2000" dirty="0">
                <a:solidFill>
                  <a:schemeClr val="tx1"/>
                </a:solidFill>
                <a:latin typeface="微软雅黑" panose="020B0503020204020204" pitchFamily="34" charset="-122"/>
                <a:ea typeface="微软雅黑" panose="020B0503020204020204" pitchFamily="34" charset="-122"/>
              </a:rPr>
              <a:t>(25a) </a:t>
            </a:r>
            <a:r>
              <a:rPr lang="zh-CN" altLang="en-US" sz="2000" dirty="0">
                <a:solidFill>
                  <a:schemeClr val="tx1"/>
                </a:solidFill>
                <a:latin typeface="微软雅黑" panose="020B0503020204020204" pitchFamily="34" charset="-122"/>
                <a:ea typeface="微软雅黑" panose="020B0503020204020204" pitchFamily="34" charset="-122"/>
              </a:rPr>
              <a:t>里的重复，而且通过比喻的修辞方法的使用十</a:t>
            </a:r>
          </a:p>
          <a:p>
            <a:pPr algn="ctr">
              <a:lnSpc>
                <a:spcPct val="130000"/>
              </a:lnSpc>
            </a:pPr>
            <a:r>
              <a:rPr lang="zh-CN" altLang="en-US" sz="2000" dirty="0">
                <a:solidFill>
                  <a:schemeClr val="tx1"/>
                </a:solidFill>
                <a:latin typeface="微软雅黑" panose="020B0503020204020204" pitchFamily="34" charset="-122"/>
                <a:ea typeface="微软雅黑" panose="020B0503020204020204" pitchFamily="34" charset="-122"/>
              </a:rPr>
              <a:t>分形象地描述了布鲁斯音乐吉他手出众的技艺。</a:t>
            </a:r>
          </a:p>
        </p:txBody>
      </p:sp>
    </p:spTree>
    <p:extLst>
      <p:ext uri="{BB962C8B-B14F-4D97-AF65-F5344CB8AC3E}">
        <p14:creationId xmlns:p14="http://schemas.microsoft.com/office/powerpoint/2010/main" val="19502706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nodePh="1">
                                  <p:stCondLst>
                                    <p:cond delay="0"/>
                                  </p:stCondLst>
                                  <p:endCondLst>
                                    <p:cond evt="begin" delay="0">
                                      <p:tn val="5"/>
                                    </p:cond>
                                  </p:endCondLst>
                                  <p:childTnLst>
                                    <p:set>
                                      <p:cBhvr>
                                        <p:cTn id="6" dur="1" fill="hold">
                                          <p:stCondLst>
                                            <p:cond delay="0"/>
                                          </p:stCondLst>
                                        </p:cTn>
                                        <p:tgtEl>
                                          <p:spTgt spid="51">
                                            <p:txEl>
                                              <p:pRg st="0" end="0"/>
                                            </p:txEl>
                                          </p:spTgt>
                                        </p:tgtEl>
                                        <p:attrNameLst>
                                          <p:attrName>style.visibility</p:attrName>
                                        </p:attrNameLst>
                                      </p:cBhvr>
                                      <p:to>
                                        <p:strVal val="visible"/>
                                      </p:to>
                                    </p:set>
                                    <p:animEffect transition="in" filter="fade">
                                      <p:cBhvr>
                                        <p:cTn id="7" dur="1000"/>
                                        <p:tgtEl>
                                          <p:spTgt spid="51">
                                            <p:txEl>
                                              <p:pRg st="0" end="0"/>
                                            </p:txEl>
                                          </p:spTgt>
                                        </p:tgtEl>
                                      </p:cBhvr>
                                    </p:animEffect>
                                    <p:anim calcmode="lin" valueType="num">
                                      <p:cBhvr>
                                        <p:cTn id="8"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9888558" y="971245"/>
            <a:ext cx="2303442" cy="4172136"/>
            <a:chOff x="1726173" y="1841912"/>
            <a:chExt cx="2485289" cy="4501513"/>
          </a:xfrm>
        </p:grpSpPr>
        <p:sp>
          <p:nvSpPr>
            <p:cNvPr id="17" name="椭圆 16"/>
            <p:cNvSpPr/>
            <p:nvPr/>
          </p:nvSpPr>
          <p:spPr>
            <a:xfrm>
              <a:off x="1726173" y="3858136"/>
              <a:ext cx="2485289" cy="24852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Times New Roman" panose="02020603050405020304" pitchFamily="18" charset="0"/>
                <a:cs typeface="+mn-ea"/>
                <a:sym typeface="+mn-lt"/>
              </a:endParaRPr>
            </a:p>
          </p:txBody>
        </p:sp>
        <p:sp>
          <p:nvSpPr>
            <p:cNvPr id="19" name="椭圆 18"/>
            <p:cNvSpPr/>
            <p:nvPr/>
          </p:nvSpPr>
          <p:spPr>
            <a:xfrm>
              <a:off x="1726173" y="1841912"/>
              <a:ext cx="2485289" cy="2485289"/>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mn-ea"/>
                <a:sym typeface="+mn-lt"/>
              </a:endParaRPr>
            </a:p>
          </p:txBody>
        </p:sp>
        <p:sp>
          <p:nvSpPr>
            <p:cNvPr id="20" name="KSO_Shape"/>
            <p:cNvSpPr/>
            <p:nvPr/>
          </p:nvSpPr>
          <p:spPr bwMode="auto">
            <a:xfrm>
              <a:off x="2144756" y="2550205"/>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Times New Roman" panose="02020603050405020304" pitchFamily="18" charset="0"/>
                <a:cs typeface="+mn-ea"/>
                <a:sym typeface="+mn-lt"/>
              </a:endParaRPr>
            </a:p>
          </p:txBody>
        </p:sp>
      </p:grpSp>
      <p:sp>
        <p:nvSpPr>
          <p:cNvPr id="3" name="文本框 2"/>
          <p:cNvSpPr txBox="1"/>
          <p:nvPr/>
        </p:nvSpPr>
        <p:spPr>
          <a:xfrm>
            <a:off x="254384" y="851275"/>
            <a:ext cx="9722735" cy="4878259"/>
          </a:xfrm>
          <a:prstGeom prst="rect">
            <a:avLst/>
          </a:prstGeom>
          <a:noFill/>
        </p:spPr>
        <p:txBody>
          <a:bodyPr wrap="square" rtlCol="0">
            <a:spAutoFit/>
          </a:bodyPr>
          <a:lstStyle/>
          <a:p>
            <a:pPr>
              <a:lnSpc>
                <a:spcPct val="130000"/>
              </a:lnSpc>
              <a:spcBef>
                <a:spcPts val="600"/>
              </a:spcBef>
            </a:pPr>
            <a:r>
              <a:rPr lang="en-US" altLang="zh-CN" sz="2800" dirty="0">
                <a:solidFill>
                  <a:srgbClr val="00749F"/>
                </a:solidFill>
                <a:latin typeface="Times New Roman" panose="02020603050405020304" pitchFamily="18" charset="0"/>
                <a:cs typeface="+mn-ea"/>
                <a:sym typeface="+mn-lt"/>
              </a:rPr>
              <a:t>Questions 1:Rewrite the following sentences to make them concise. </a:t>
            </a:r>
          </a:p>
          <a:p>
            <a:pPr marL="457200" indent="-457200">
              <a:lnSpc>
                <a:spcPct val="130000"/>
              </a:lnSpc>
              <a:spcBef>
                <a:spcPts val="600"/>
              </a:spcBef>
              <a:buAutoNum type="arabicParenR"/>
            </a:pPr>
            <a:r>
              <a:rPr lang="en-US" altLang="zh-CN" sz="2400" b="1" dirty="0">
                <a:latin typeface="Times New Roman" panose="02020603050405020304" pitchFamily="18" charset="0"/>
                <a:sym typeface="+mn-lt"/>
              </a:rPr>
              <a:t>George’s wife is a woman who is unhappy because of the fact that George ignores her.</a:t>
            </a:r>
          </a:p>
          <a:p>
            <a:pPr marL="457200" indent="-457200">
              <a:lnSpc>
                <a:spcPct val="130000"/>
              </a:lnSpc>
              <a:spcBef>
                <a:spcPts val="600"/>
              </a:spcBef>
              <a:buAutoNum type="arabicParenR"/>
            </a:pP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2) In this day and age, people are under the impression that it is important to express ideas in a concise manner.</a:t>
            </a: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3) Ludwig’s castles are an astounding marriage of beauty and madness. By his death, he had commissioned three </a:t>
            </a:r>
            <a:r>
              <a:rPr lang="en-US" altLang="zh-CN" sz="2400" b="1" dirty="0" smtClean="0">
                <a:latin typeface="Times New Roman" panose="02020603050405020304" pitchFamily="18" charset="0"/>
                <a:sym typeface="+mn-lt"/>
              </a:rPr>
              <a:t>castles.</a:t>
            </a:r>
            <a:endParaRPr lang="en-US" altLang="zh-CN" sz="2400" dirty="0">
              <a:latin typeface="Times New Roman" panose="02020603050405020304" pitchFamily="18" charset="0"/>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2" name="文本框 1">
            <a:extLst>
              <a:ext uri="{FF2B5EF4-FFF2-40B4-BE49-F238E27FC236}">
                <a16:creationId xmlns:a16="http://schemas.microsoft.com/office/drawing/2014/main" id="{6888C348-CA11-47E9-BB01-E3AF7CA7BAA0}"/>
              </a:ext>
            </a:extLst>
          </p:cNvPr>
          <p:cNvSpPr txBox="1"/>
          <p:nvPr/>
        </p:nvSpPr>
        <p:spPr>
          <a:xfrm>
            <a:off x="254384" y="2477460"/>
            <a:ext cx="9621520" cy="524567"/>
          </a:xfrm>
          <a:prstGeom prst="rect">
            <a:avLst/>
          </a:prstGeom>
          <a:noFill/>
        </p:spPr>
        <p:txBody>
          <a:bodyPr wrap="square" rtlCol="0">
            <a:spAutoFit/>
          </a:bodyPr>
          <a:lstStyle/>
          <a:p>
            <a:pPr>
              <a:lnSpc>
                <a:spcPct val="130000"/>
              </a:lnSpc>
              <a:spcBef>
                <a:spcPts val="600"/>
              </a:spcBef>
            </a:pPr>
            <a:r>
              <a:rPr lang="en-US" altLang="zh-CN" sz="2400" kern="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lt"/>
              </a:rPr>
              <a:t>George’s wife is unhappy because George ignores her.</a:t>
            </a:r>
          </a:p>
        </p:txBody>
      </p:sp>
      <p:sp>
        <p:nvSpPr>
          <p:cNvPr id="4" name="矩形 3">
            <a:extLst>
              <a:ext uri="{FF2B5EF4-FFF2-40B4-BE49-F238E27FC236}">
                <a16:creationId xmlns:a16="http://schemas.microsoft.com/office/drawing/2014/main" id="{877213CF-21D1-4A80-9607-1F1CC67B0697}"/>
              </a:ext>
            </a:extLst>
          </p:cNvPr>
          <p:cNvSpPr/>
          <p:nvPr/>
        </p:nvSpPr>
        <p:spPr>
          <a:xfrm>
            <a:off x="254384" y="4079728"/>
            <a:ext cx="9039586" cy="524567"/>
          </a:xfrm>
          <a:prstGeom prst="rect">
            <a:avLst/>
          </a:prstGeom>
        </p:spPr>
        <p:txBody>
          <a:bodyPr wrap="square">
            <a:spAutoFit/>
          </a:bodyPr>
          <a:lstStyle/>
          <a:p>
            <a:pPr lvl="0">
              <a:lnSpc>
                <a:spcPct val="130000"/>
              </a:lnSpc>
              <a:spcBef>
                <a:spcPts val="600"/>
              </a:spcBef>
            </a:pPr>
            <a:r>
              <a:rPr lang="en-US" altLang="zh-CN" sz="2400" kern="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lt"/>
              </a:rPr>
              <a:t>Today, people think it is important to express ideas concisely.</a:t>
            </a:r>
          </a:p>
        </p:txBody>
      </p:sp>
      <p:sp>
        <p:nvSpPr>
          <p:cNvPr id="5" name="矩形 4">
            <a:extLst>
              <a:ext uri="{FF2B5EF4-FFF2-40B4-BE49-F238E27FC236}">
                <a16:creationId xmlns:a16="http://schemas.microsoft.com/office/drawing/2014/main" id="{C8EA9FEB-BE95-4E37-80F1-081AC430985B}"/>
              </a:ext>
            </a:extLst>
          </p:cNvPr>
          <p:cNvSpPr/>
          <p:nvPr/>
        </p:nvSpPr>
        <p:spPr>
          <a:xfrm>
            <a:off x="187634" y="5635989"/>
            <a:ext cx="10088880" cy="572464"/>
          </a:xfrm>
          <a:prstGeom prst="rect">
            <a:avLst/>
          </a:prstGeom>
        </p:spPr>
        <p:txBody>
          <a:bodyPr wrap="square">
            <a:spAutoFit/>
          </a:bodyPr>
          <a:lstStyle/>
          <a:p>
            <a:pPr lvl="0">
              <a:lnSpc>
                <a:spcPct val="130000"/>
              </a:lnSpc>
              <a:spcBef>
                <a:spcPts val="600"/>
              </a:spcBef>
            </a:pPr>
            <a:r>
              <a:rPr lang="en-US" altLang="zh-CN" sz="2400" kern="0"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lt"/>
              </a:rPr>
              <a:t> </a:t>
            </a:r>
            <a:r>
              <a:rPr lang="en-US" altLang="zh-CN" sz="2400" kern="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lt"/>
              </a:rPr>
              <a:t>Ludwig’s three castles are an astounding marriage of beauty and madness.</a:t>
            </a:r>
            <a:endParaRPr lang="zh-CN" altLang="en-US" sz="2400" kern="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13" name="动作按钮: 后退或前一项 12">
            <a:hlinkClick r:id="rId3" action="ppaction://hlinksldjump" highlightClick="1"/>
            <a:extLst>
              <a:ext uri="{FF2B5EF4-FFF2-40B4-BE49-F238E27FC236}">
                <a16:creationId xmlns:a16="http://schemas.microsoft.com/office/drawing/2014/main" id="{57C029D1-85B6-4897-A64E-6DDF688B7A1D}"/>
              </a:ext>
            </a:extLst>
          </p:cNvPr>
          <p:cNvSpPr/>
          <p:nvPr/>
        </p:nvSpPr>
        <p:spPr>
          <a:xfrm>
            <a:off x="9040150" y="197026"/>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947623"/>
            <a:ext cx="9722735" cy="4750339"/>
          </a:xfrm>
          <a:prstGeom prst="rect">
            <a:avLst/>
          </a:prstGeom>
          <a:noFill/>
        </p:spPr>
        <p:txBody>
          <a:bodyPr wrap="square" rtlCol="0">
            <a:spAutoFit/>
          </a:bodyPr>
          <a:lstStyle/>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4) The supposed crash of a UFO in Roswell, New Mexico aroused interest in extraterrestrial life. This crash is rumored to have occurred in 1947.</a:t>
            </a: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5) Mr. Smith usually likes to drink all kinds of wines that are produced in France.</a:t>
            </a: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6) There is a snow-capped mountain that appears on the left, and there are storm clouds that are gathering in the background</a:t>
            </a:r>
            <a:endParaRPr lang="en-US" altLang="zh-CN" sz="2400" dirty="0">
              <a:latin typeface="Times New Roman" panose="02020603050405020304" pitchFamily="18" charset="0"/>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2" name="文本框 1">
            <a:extLst>
              <a:ext uri="{FF2B5EF4-FFF2-40B4-BE49-F238E27FC236}">
                <a16:creationId xmlns:a16="http://schemas.microsoft.com/office/drawing/2014/main" id="{6888C348-CA11-47E9-BB01-E3AF7CA7BAA0}"/>
              </a:ext>
            </a:extLst>
          </p:cNvPr>
          <p:cNvSpPr txBox="1"/>
          <p:nvPr/>
        </p:nvSpPr>
        <p:spPr>
          <a:xfrm>
            <a:off x="243508" y="2308948"/>
            <a:ext cx="11694108" cy="1004699"/>
          </a:xfrm>
          <a:prstGeom prst="rect">
            <a:avLst/>
          </a:prstGeom>
          <a:noFill/>
        </p:spPr>
        <p:txBody>
          <a:bodyPr wrap="square" rtlCol="0">
            <a:spAutoFit/>
          </a:bodyPr>
          <a:lstStyle/>
          <a:p>
            <a:pPr>
              <a:lnSpc>
                <a:spcPct val="130000"/>
              </a:lnSpc>
              <a:spcBef>
                <a:spcPts val="600"/>
              </a:spcBef>
            </a:pPr>
            <a:r>
              <a:rPr lang="en-US" altLang="zh-CN" sz="2400" kern="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lt"/>
              </a:rPr>
              <a:t>The supposed 1947 crash of a UFO in Roswell, New Mexico, aroused interest in extraterrestrial life.</a:t>
            </a:r>
          </a:p>
        </p:txBody>
      </p:sp>
      <p:sp>
        <p:nvSpPr>
          <p:cNvPr id="4" name="矩形 3">
            <a:extLst>
              <a:ext uri="{FF2B5EF4-FFF2-40B4-BE49-F238E27FC236}">
                <a16:creationId xmlns:a16="http://schemas.microsoft.com/office/drawing/2014/main" id="{877213CF-21D1-4A80-9607-1F1CC67B0697}"/>
              </a:ext>
            </a:extLst>
          </p:cNvPr>
          <p:cNvSpPr/>
          <p:nvPr/>
        </p:nvSpPr>
        <p:spPr>
          <a:xfrm>
            <a:off x="243508" y="4075282"/>
            <a:ext cx="9039586" cy="524567"/>
          </a:xfrm>
          <a:prstGeom prst="rect">
            <a:avLst/>
          </a:prstGeom>
        </p:spPr>
        <p:txBody>
          <a:bodyPr wrap="square">
            <a:spAutoFit/>
          </a:bodyPr>
          <a:lstStyle/>
          <a:p>
            <a:pPr lvl="0">
              <a:lnSpc>
                <a:spcPct val="130000"/>
              </a:lnSpc>
              <a:spcBef>
                <a:spcPts val="600"/>
              </a:spcBef>
            </a:pPr>
            <a:r>
              <a:rPr lang="en-US" altLang="zh-CN" sz="2400" kern="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lt"/>
              </a:rPr>
              <a:t>Mr. Smith prefers wines produced in France.</a:t>
            </a:r>
          </a:p>
        </p:txBody>
      </p:sp>
      <p:sp>
        <p:nvSpPr>
          <p:cNvPr id="5" name="矩形 4">
            <a:extLst>
              <a:ext uri="{FF2B5EF4-FFF2-40B4-BE49-F238E27FC236}">
                <a16:creationId xmlns:a16="http://schemas.microsoft.com/office/drawing/2014/main" id="{C8EA9FEB-BE95-4E37-80F1-081AC430985B}"/>
              </a:ext>
            </a:extLst>
          </p:cNvPr>
          <p:cNvSpPr/>
          <p:nvPr/>
        </p:nvSpPr>
        <p:spPr>
          <a:xfrm>
            <a:off x="172487" y="5600308"/>
            <a:ext cx="11954410" cy="572464"/>
          </a:xfrm>
          <a:prstGeom prst="rect">
            <a:avLst/>
          </a:prstGeom>
        </p:spPr>
        <p:txBody>
          <a:bodyPr wrap="square">
            <a:spAutoFit/>
          </a:bodyPr>
          <a:lstStyle/>
          <a:p>
            <a:pPr lvl="0">
              <a:lnSpc>
                <a:spcPct val="130000"/>
              </a:lnSpc>
              <a:spcBef>
                <a:spcPts val="600"/>
              </a:spcBef>
            </a:pPr>
            <a:r>
              <a:rPr lang="en-US" altLang="zh-CN" sz="2400" kern="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lt"/>
              </a:rPr>
              <a:t> A snow-capped mountain appears on the left, and storm clouds are gathering in the background.</a:t>
            </a:r>
            <a:endParaRPr lang="zh-CN" altLang="en-US" sz="2400" kern="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Tree>
    <p:extLst>
      <p:ext uri="{BB962C8B-B14F-4D97-AF65-F5344CB8AC3E}">
        <p14:creationId xmlns:p14="http://schemas.microsoft.com/office/powerpoint/2010/main" val="21775413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9888558" y="971245"/>
            <a:ext cx="2303442" cy="4172136"/>
            <a:chOff x="1726173" y="1841912"/>
            <a:chExt cx="2485289" cy="4501513"/>
          </a:xfrm>
        </p:grpSpPr>
        <p:sp>
          <p:nvSpPr>
            <p:cNvPr id="17" name="椭圆 16"/>
            <p:cNvSpPr/>
            <p:nvPr/>
          </p:nvSpPr>
          <p:spPr>
            <a:xfrm>
              <a:off x="1726173" y="3858136"/>
              <a:ext cx="2485289" cy="24852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Times New Roman" panose="02020603050405020304" pitchFamily="18" charset="0"/>
                <a:cs typeface="+mn-ea"/>
                <a:sym typeface="+mn-lt"/>
              </a:endParaRPr>
            </a:p>
          </p:txBody>
        </p:sp>
        <p:sp>
          <p:nvSpPr>
            <p:cNvPr id="19" name="椭圆 18"/>
            <p:cNvSpPr/>
            <p:nvPr/>
          </p:nvSpPr>
          <p:spPr>
            <a:xfrm>
              <a:off x="1726173" y="1841912"/>
              <a:ext cx="2485289" cy="2485289"/>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mn-ea"/>
                <a:sym typeface="+mn-lt"/>
              </a:endParaRPr>
            </a:p>
          </p:txBody>
        </p:sp>
        <p:sp>
          <p:nvSpPr>
            <p:cNvPr id="20" name="KSO_Shape"/>
            <p:cNvSpPr/>
            <p:nvPr/>
          </p:nvSpPr>
          <p:spPr bwMode="auto">
            <a:xfrm>
              <a:off x="2144756" y="2550205"/>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Times New Roman" panose="02020603050405020304" pitchFamily="18" charset="0"/>
                <a:cs typeface="+mn-ea"/>
                <a:sym typeface="+mn-lt"/>
              </a:endParaRPr>
            </a:p>
          </p:txBody>
        </p:sp>
      </p:grpSp>
      <p:sp>
        <p:nvSpPr>
          <p:cNvPr id="3" name="文本框 2"/>
          <p:cNvSpPr txBox="1"/>
          <p:nvPr/>
        </p:nvSpPr>
        <p:spPr>
          <a:xfrm>
            <a:off x="254384" y="851275"/>
            <a:ext cx="9722735" cy="4952125"/>
          </a:xfrm>
          <a:prstGeom prst="rect">
            <a:avLst/>
          </a:prstGeom>
          <a:noFill/>
        </p:spPr>
        <p:txBody>
          <a:bodyPr wrap="square" rtlCol="0">
            <a:spAutoFit/>
          </a:bodyPr>
          <a:lstStyle/>
          <a:p>
            <a:pPr>
              <a:lnSpc>
                <a:spcPct val="130000"/>
              </a:lnSpc>
              <a:spcBef>
                <a:spcPts val="600"/>
              </a:spcBef>
            </a:pPr>
            <a:r>
              <a:rPr lang="en-US" altLang="zh-CN" sz="2400" b="1" dirty="0">
                <a:latin typeface="Times New Roman" panose="02020603050405020304" pitchFamily="18" charset="0"/>
                <a:sym typeface="+mn-lt"/>
              </a:rPr>
              <a:t>7) In my opinion, I think your plan is feasible.</a:t>
            </a: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8) This machine was jointly designed by the old engineer in collaboration with some of his younger </a:t>
            </a:r>
            <a:r>
              <a:rPr lang="en-US" altLang="zh-CN" sz="2400" b="1" dirty="0" smtClean="0">
                <a:latin typeface="Times New Roman" panose="02020603050405020304" pitchFamily="18" charset="0"/>
                <a:sym typeface="+mn-lt"/>
              </a:rPr>
              <a:t>colleagues.</a:t>
            </a:r>
            <a:endParaRPr lang="en-US" altLang="zh-CN" sz="2400" b="1" dirty="0">
              <a:latin typeface="Times New Roman" panose="02020603050405020304" pitchFamily="18" charset="0"/>
              <a:sym typeface="+mn-lt"/>
            </a:endParaRP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9) George is reading his book while his wife is looking out of the window.</a:t>
            </a: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10) The use of this method would eliminate the problem.</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2" name="文本框 1">
            <a:extLst>
              <a:ext uri="{FF2B5EF4-FFF2-40B4-BE49-F238E27FC236}">
                <a16:creationId xmlns:a16="http://schemas.microsoft.com/office/drawing/2014/main" id="{6888C348-CA11-47E9-BB01-E3AF7CA7BAA0}"/>
              </a:ext>
            </a:extLst>
          </p:cNvPr>
          <p:cNvSpPr txBox="1"/>
          <p:nvPr/>
        </p:nvSpPr>
        <p:spPr>
          <a:xfrm>
            <a:off x="254384" y="1388464"/>
            <a:ext cx="9621520" cy="524567"/>
          </a:xfrm>
          <a:prstGeom prst="rect">
            <a:avLst/>
          </a:prstGeom>
          <a:noFill/>
        </p:spPr>
        <p:txBody>
          <a:bodyPr wrap="square" rtlCol="0">
            <a:spAutoFit/>
          </a:bodyPr>
          <a:lstStyle/>
          <a:p>
            <a:pPr>
              <a:lnSpc>
                <a:spcPct val="130000"/>
              </a:lnSpc>
              <a:spcBef>
                <a:spcPts val="600"/>
              </a:spcBef>
            </a:pPr>
            <a:r>
              <a:rPr lang="en-US" altLang="zh-CN" sz="2400" kern="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lt"/>
              </a:rPr>
              <a:t>In my opinion, your plan is feasible./I think your plan is feasible.</a:t>
            </a:r>
          </a:p>
        </p:txBody>
      </p:sp>
      <p:sp>
        <p:nvSpPr>
          <p:cNvPr id="4" name="矩形 3">
            <a:extLst>
              <a:ext uri="{FF2B5EF4-FFF2-40B4-BE49-F238E27FC236}">
                <a16:creationId xmlns:a16="http://schemas.microsoft.com/office/drawing/2014/main" id="{877213CF-21D1-4A80-9607-1F1CC67B0697}"/>
              </a:ext>
            </a:extLst>
          </p:cNvPr>
          <p:cNvSpPr/>
          <p:nvPr/>
        </p:nvSpPr>
        <p:spPr>
          <a:xfrm>
            <a:off x="254384" y="2992263"/>
            <a:ext cx="9634174" cy="1004699"/>
          </a:xfrm>
          <a:prstGeom prst="rect">
            <a:avLst/>
          </a:prstGeom>
        </p:spPr>
        <p:txBody>
          <a:bodyPr wrap="square">
            <a:spAutoFit/>
          </a:bodyPr>
          <a:lstStyle/>
          <a:p>
            <a:pPr lvl="0">
              <a:lnSpc>
                <a:spcPct val="130000"/>
              </a:lnSpc>
              <a:spcBef>
                <a:spcPts val="600"/>
              </a:spcBef>
            </a:pPr>
            <a:r>
              <a:rPr lang="en-US" altLang="zh-CN" sz="2400" kern="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lt"/>
              </a:rPr>
              <a:t>This machine was jointly designed by the old engineer and some of his younger colleagues.</a:t>
            </a:r>
          </a:p>
        </p:txBody>
      </p:sp>
      <p:sp>
        <p:nvSpPr>
          <p:cNvPr id="5" name="矩形 4">
            <a:extLst>
              <a:ext uri="{FF2B5EF4-FFF2-40B4-BE49-F238E27FC236}">
                <a16:creationId xmlns:a16="http://schemas.microsoft.com/office/drawing/2014/main" id="{C8EA9FEB-BE95-4E37-80F1-081AC430985B}"/>
              </a:ext>
            </a:extLst>
          </p:cNvPr>
          <p:cNvSpPr/>
          <p:nvPr/>
        </p:nvSpPr>
        <p:spPr>
          <a:xfrm>
            <a:off x="254384" y="4598018"/>
            <a:ext cx="10088880" cy="524567"/>
          </a:xfrm>
          <a:prstGeom prst="rect">
            <a:avLst/>
          </a:prstGeom>
        </p:spPr>
        <p:txBody>
          <a:bodyPr wrap="square">
            <a:spAutoFit/>
          </a:bodyPr>
          <a:lstStyle/>
          <a:p>
            <a:pPr lvl="0">
              <a:lnSpc>
                <a:spcPct val="130000"/>
              </a:lnSpc>
              <a:spcBef>
                <a:spcPts val="600"/>
              </a:spcBef>
            </a:pPr>
            <a:r>
              <a:rPr lang="en-US" altLang="zh-CN" sz="2400" kern="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lt"/>
              </a:rPr>
              <a:t>George reads his book while his wife looks out of the window.</a:t>
            </a:r>
            <a:endParaRPr lang="zh-CN" altLang="en-US" sz="2400" kern="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13" name="矩形 12">
            <a:extLst>
              <a:ext uri="{FF2B5EF4-FFF2-40B4-BE49-F238E27FC236}">
                <a16:creationId xmlns:a16="http://schemas.microsoft.com/office/drawing/2014/main" id="{FE20F4ED-AFD0-4BA6-80E8-662C986CB9AD}"/>
              </a:ext>
            </a:extLst>
          </p:cNvPr>
          <p:cNvSpPr/>
          <p:nvPr/>
        </p:nvSpPr>
        <p:spPr>
          <a:xfrm>
            <a:off x="254384" y="5680570"/>
            <a:ext cx="10088880" cy="524567"/>
          </a:xfrm>
          <a:prstGeom prst="rect">
            <a:avLst/>
          </a:prstGeom>
        </p:spPr>
        <p:txBody>
          <a:bodyPr wrap="square">
            <a:spAutoFit/>
          </a:bodyPr>
          <a:lstStyle/>
          <a:p>
            <a:pPr lvl="0">
              <a:lnSpc>
                <a:spcPct val="130000"/>
              </a:lnSpc>
              <a:spcBef>
                <a:spcPts val="600"/>
              </a:spcBef>
            </a:pPr>
            <a:r>
              <a:rPr lang="en-US" altLang="zh-CN" sz="2400" kern="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lt"/>
              </a:rPr>
              <a:t>This method would eliminate the problem.</a:t>
            </a:r>
            <a:endParaRPr lang="zh-CN" altLang="en-US" sz="2400" kern="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Tree>
    <p:extLst>
      <p:ext uri="{BB962C8B-B14F-4D97-AF65-F5344CB8AC3E}">
        <p14:creationId xmlns:p14="http://schemas.microsoft.com/office/powerpoint/2010/main" val="39611612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9888558" y="971245"/>
            <a:ext cx="2303442" cy="4172136"/>
            <a:chOff x="1726173" y="1841912"/>
            <a:chExt cx="2485289" cy="4501513"/>
          </a:xfrm>
        </p:grpSpPr>
        <p:sp>
          <p:nvSpPr>
            <p:cNvPr id="17" name="椭圆 16"/>
            <p:cNvSpPr/>
            <p:nvPr/>
          </p:nvSpPr>
          <p:spPr>
            <a:xfrm>
              <a:off x="1726173" y="3858136"/>
              <a:ext cx="2485289" cy="24852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Times New Roman" panose="02020603050405020304" pitchFamily="18" charset="0"/>
                <a:cs typeface="+mn-ea"/>
                <a:sym typeface="+mn-lt"/>
              </a:endParaRPr>
            </a:p>
          </p:txBody>
        </p:sp>
        <p:sp>
          <p:nvSpPr>
            <p:cNvPr id="19" name="椭圆 18"/>
            <p:cNvSpPr/>
            <p:nvPr/>
          </p:nvSpPr>
          <p:spPr>
            <a:xfrm>
              <a:off x="1726173" y="1841912"/>
              <a:ext cx="2485289" cy="2485289"/>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mn-ea"/>
                <a:sym typeface="+mn-lt"/>
              </a:endParaRPr>
            </a:p>
          </p:txBody>
        </p:sp>
        <p:sp>
          <p:nvSpPr>
            <p:cNvPr id="20" name="KSO_Shape"/>
            <p:cNvSpPr/>
            <p:nvPr/>
          </p:nvSpPr>
          <p:spPr bwMode="auto">
            <a:xfrm>
              <a:off x="2144756" y="2550205"/>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Times New Roman" panose="02020603050405020304" pitchFamily="18" charset="0"/>
                <a:cs typeface="+mn-ea"/>
                <a:sym typeface="+mn-lt"/>
              </a:endParaRPr>
            </a:p>
          </p:txBody>
        </p:sp>
      </p:grpSp>
      <p:sp>
        <p:nvSpPr>
          <p:cNvPr id="3" name="文本框 2"/>
          <p:cNvSpPr txBox="1"/>
          <p:nvPr/>
        </p:nvSpPr>
        <p:spPr>
          <a:xfrm>
            <a:off x="187240" y="733742"/>
            <a:ext cx="9722735" cy="4987327"/>
          </a:xfrm>
          <a:prstGeom prst="rect">
            <a:avLst/>
          </a:prstGeom>
          <a:noFill/>
        </p:spPr>
        <p:txBody>
          <a:bodyPr wrap="square" rtlCol="0">
            <a:spAutoFit/>
          </a:bodyPr>
          <a:lstStyle/>
          <a:p>
            <a:pPr>
              <a:lnSpc>
                <a:spcPct val="130000"/>
              </a:lnSpc>
              <a:spcBef>
                <a:spcPts val="600"/>
              </a:spcBef>
            </a:pPr>
            <a:r>
              <a:rPr lang="en-US" altLang="zh-CN" sz="2800" dirty="0">
                <a:solidFill>
                  <a:srgbClr val="00749F"/>
                </a:solidFill>
                <a:latin typeface="Times New Roman" panose="02020603050405020304" pitchFamily="18" charset="0"/>
                <a:cs typeface="+mn-ea"/>
                <a:sym typeface="+mn-lt"/>
              </a:rPr>
              <a:t>Questions 2: Rewrite the following sentences, trying to emphasize the italicized words or phrases.</a:t>
            </a:r>
          </a:p>
          <a:p>
            <a:pPr marL="457200" indent="-457200">
              <a:lnSpc>
                <a:spcPct val="130000"/>
              </a:lnSpc>
              <a:spcBef>
                <a:spcPts val="600"/>
              </a:spcBef>
              <a:buAutoNum type="arabicParenR"/>
            </a:pPr>
            <a:r>
              <a:rPr lang="en-US" altLang="zh-CN" sz="2400" b="1" dirty="0">
                <a:latin typeface="Times New Roman" panose="02020603050405020304" pitchFamily="18" charset="0"/>
                <a:sym typeface="+mn-lt"/>
              </a:rPr>
              <a:t>The beautiful girl came in.</a:t>
            </a:r>
          </a:p>
          <a:p>
            <a:pPr marL="457200" indent="-457200">
              <a:lnSpc>
                <a:spcPct val="130000"/>
              </a:lnSpc>
              <a:spcBef>
                <a:spcPts val="600"/>
              </a:spcBef>
              <a:buAutoNum type="arabicParenR"/>
            </a:pP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2) The old couple were happy when they got married and they remained happy all their lives.</a:t>
            </a: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3) I warned you not to walk on the grass.</a:t>
            </a:r>
            <a:endParaRPr lang="en-US" altLang="zh-CN" sz="2400" dirty="0">
              <a:latin typeface="Times New Roman" panose="02020603050405020304" pitchFamily="18" charset="0"/>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2" name="文本框 1">
            <a:extLst>
              <a:ext uri="{FF2B5EF4-FFF2-40B4-BE49-F238E27FC236}">
                <a16:creationId xmlns:a16="http://schemas.microsoft.com/office/drawing/2014/main" id="{6888C348-CA11-47E9-BB01-E3AF7CA7BAA0}"/>
              </a:ext>
            </a:extLst>
          </p:cNvPr>
          <p:cNvSpPr txBox="1"/>
          <p:nvPr/>
        </p:nvSpPr>
        <p:spPr>
          <a:xfrm>
            <a:off x="227139" y="2459705"/>
            <a:ext cx="9621520" cy="524567"/>
          </a:xfrm>
          <a:prstGeom prst="rect">
            <a:avLst/>
          </a:prstGeom>
          <a:noFill/>
        </p:spPr>
        <p:txBody>
          <a:bodyPr wrap="square" rtlCol="0">
            <a:spAutoFit/>
          </a:bodyPr>
          <a:lstStyle/>
          <a:p>
            <a:pPr>
              <a:lnSpc>
                <a:spcPct val="130000"/>
              </a:lnSpc>
              <a:spcBef>
                <a:spcPts val="600"/>
              </a:spcBef>
            </a:pPr>
            <a:r>
              <a:rPr lang="en-US" altLang="zh-CN" sz="2400" kern="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lt"/>
              </a:rPr>
              <a:t>In came the beautiful girl.</a:t>
            </a:r>
          </a:p>
        </p:txBody>
      </p:sp>
      <p:sp>
        <p:nvSpPr>
          <p:cNvPr id="4" name="矩形 3">
            <a:extLst>
              <a:ext uri="{FF2B5EF4-FFF2-40B4-BE49-F238E27FC236}">
                <a16:creationId xmlns:a16="http://schemas.microsoft.com/office/drawing/2014/main" id="{877213CF-21D1-4A80-9607-1F1CC67B0697}"/>
              </a:ext>
            </a:extLst>
          </p:cNvPr>
          <p:cNvSpPr/>
          <p:nvPr/>
        </p:nvSpPr>
        <p:spPr>
          <a:xfrm>
            <a:off x="187240" y="4110233"/>
            <a:ext cx="9039586" cy="1004699"/>
          </a:xfrm>
          <a:prstGeom prst="rect">
            <a:avLst/>
          </a:prstGeom>
        </p:spPr>
        <p:txBody>
          <a:bodyPr wrap="square">
            <a:spAutoFit/>
          </a:bodyPr>
          <a:lstStyle/>
          <a:p>
            <a:pPr lvl="0">
              <a:lnSpc>
                <a:spcPct val="130000"/>
              </a:lnSpc>
              <a:spcBef>
                <a:spcPts val="600"/>
              </a:spcBef>
            </a:pPr>
            <a:r>
              <a:rPr lang="en-US" altLang="zh-CN" sz="2400" kern="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lt"/>
              </a:rPr>
              <a:t>The old couple were happy when they got married and happy they remained all their lives.</a:t>
            </a:r>
          </a:p>
        </p:txBody>
      </p:sp>
      <p:sp>
        <p:nvSpPr>
          <p:cNvPr id="5" name="矩形 4">
            <a:extLst>
              <a:ext uri="{FF2B5EF4-FFF2-40B4-BE49-F238E27FC236}">
                <a16:creationId xmlns:a16="http://schemas.microsoft.com/office/drawing/2014/main" id="{C8EA9FEB-BE95-4E37-80F1-081AC430985B}"/>
              </a:ext>
            </a:extLst>
          </p:cNvPr>
          <p:cNvSpPr/>
          <p:nvPr/>
        </p:nvSpPr>
        <p:spPr>
          <a:xfrm>
            <a:off x="187634" y="5700938"/>
            <a:ext cx="10088880" cy="524567"/>
          </a:xfrm>
          <a:prstGeom prst="rect">
            <a:avLst/>
          </a:prstGeom>
        </p:spPr>
        <p:txBody>
          <a:bodyPr wrap="square">
            <a:spAutoFit/>
          </a:bodyPr>
          <a:lstStyle/>
          <a:p>
            <a:pPr lvl="0">
              <a:lnSpc>
                <a:spcPct val="130000"/>
              </a:lnSpc>
              <a:spcBef>
                <a:spcPts val="600"/>
              </a:spcBef>
            </a:pPr>
            <a:r>
              <a:rPr lang="en-US" altLang="zh-CN" sz="2400" kern="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lt"/>
              </a:rPr>
              <a:t>Didn’t I warn you that you mustn’t walk on the grass?</a:t>
            </a:r>
            <a:endParaRPr lang="zh-CN" altLang="en-US" sz="2400" kern="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Tree>
    <p:extLst>
      <p:ext uri="{BB962C8B-B14F-4D97-AF65-F5344CB8AC3E}">
        <p14:creationId xmlns:p14="http://schemas.microsoft.com/office/powerpoint/2010/main" val="23755274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15897" y="1343638"/>
            <a:ext cx="9722735" cy="3309945"/>
          </a:xfrm>
          <a:prstGeom prst="rect">
            <a:avLst/>
          </a:prstGeom>
          <a:noFill/>
        </p:spPr>
        <p:txBody>
          <a:bodyPr wrap="square" rtlCol="0">
            <a:spAutoFit/>
          </a:bodyPr>
          <a:lstStyle/>
          <a:p>
            <a:pPr>
              <a:lnSpc>
                <a:spcPct val="130000"/>
              </a:lnSpc>
              <a:spcBef>
                <a:spcPts val="600"/>
              </a:spcBef>
            </a:pPr>
            <a:r>
              <a:rPr lang="en-US" altLang="zh-CN" sz="2400" b="1" dirty="0">
                <a:latin typeface="Times New Roman" panose="02020603050405020304" pitchFamily="18" charset="0"/>
                <a:sym typeface="+mn-lt"/>
              </a:rPr>
              <a:t>4) At the sound of the lovely music, he was lost in the enchanting melody.</a:t>
            </a: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5) John brought lots of happiness to the family.</a:t>
            </a: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6) The election will be held on the fist Monday in May.</a:t>
            </a:r>
            <a:endParaRPr lang="en-US" altLang="zh-CN" sz="2400" dirty="0">
              <a:latin typeface="Times New Roman" panose="02020603050405020304" pitchFamily="18" charset="0"/>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2" name="文本框 1">
            <a:extLst>
              <a:ext uri="{FF2B5EF4-FFF2-40B4-BE49-F238E27FC236}">
                <a16:creationId xmlns:a16="http://schemas.microsoft.com/office/drawing/2014/main" id="{6888C348-CA11-47E9-BB01-E3AF7CA7BAA0}"/>
              </a:ext>
            </a:extLst>
          </p:cNvPr>
          <p:cNvSpPr txBox="1"/>
          <p:nvPr/>
        </p:nvSpPr>
        <p:spPr>
          <a:xfrm>
            <a:off x="315897" y="1946472"/>
            <a:ext cx="9621520" cy="1004699"/>
          </a:xfrm>
          <a:prstGeom prst="rect">
            <a:avLst/>
          </a:prstGeom>
          <a:noFill/>
        </p:spPr>
        <p:txBody>
          <a:bodyPr wrap="square" rtlCol="0">
            <a:spAutoFit/>
          </a:bodyPr>
          <a:lstStyle/>
          <a:p>
            <a:pPr>
              <a:lnSpc>
                <a:spcPct val="130000"/>
              </a:lnSpc>
              <a:spcBef>
                <a:spcPts val="600"/>
              </a:spcBef>
            </a:pPr>
            <a:r>
              <a:rPr lang="en-US" altLang="zh-CN" sz="2400" kern="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lt"/>
              </a:rPr>
              <a:t>The moment he heard the lovely music, he lost himself in the enchanting melody.</a:t>
            </a:r>
          </a:p>
        </p:txBody>
      </p:sp>
      <p:sp>
        <p:nvSpPr>
          <p:cNvPr id="4" name="矩形 3">
            <a:extLst>
              <a:ext uri="{FF2B5EF4-FFF2-40B4-BE49-F238E27FC236}">
                <a16:creationId xmlns:a16="http://schemas.microsoft.com/office/drawing/2014/main" id="{877213CF-21D1-4A80-9607-1F1CC67B0697}"/>
              </a:ext>
            </a:extLst>
          </p:cNvPr>
          <p:cNvSpPr/>
          <p:nvPr/>
        </p:nvSpPr>
        <p:spPr>
          <a:xfrm>
            <a:off x="315897" y="3543029"/>
            <a:ext cx="9039586" cy="524567"/>
          </a:xfrm>
          <a:prstGeom prst="rect">
            <a:avLst/>
          </a:prstGeom>
        </p:spPr>
        <p:txBody>
          <a:bodyPr wrap="square">
            <a:spAutoFit/>
          </a:bodyPr>
          <a:lstStyle/>
          <a:p>
            <a:pPr lvl="0">
              <a:lnSpc>
                <a:spcPct val="130000"/>
              </a:lnSpc>
              <a:spcBef>
                <a:spcPts val="600"/>
              </a:spcBef>
            </a:pPr>
            <a:r>
              <a:rPr lang="en-US" altLang="zh-CN" sz="2400" kern="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lt"/>
              </a:rPr>
              <a:t>It was John who brought lots of happiness to the family.</a:t>
            </a:r>
          </a:p>
        </p:txBody>
      </p:sp>
      <p:sp>
        <p:nvSpPr>
          <p:cNvPr id="5" name="矩形 4">
            <a:extLst>
              <a:ext uri="{FF2B5EF4-FFF2-40B4-BE49-F238E27FC236}">
                <a16:creationId xmlns:a16="http://schemas.microsoft.com/office/drawing/2014/main" id="{C8EA9FEB-BE95-4E37-80F1-081AC430985B}"/>
              </a:ext>
            </a:extLst>
          </p:cNvPr>
          <p:cNvSpPr/>
          <p:nvPr/>
        </p:nvSpPr>
        <p:spPr>
          <a:xfrm>
            <a:off x="248419" y="4735859"/>
            <a:ext cx="10088880" cy="524567"/>
          </a:xfrm>
          <a:prstGeom prst="rect">
            <a:avLst/>
          </a:prstGeom>
        </p:spPr>
        <p:txBody>
          <a:bodyPr wrap="square">
            <a:spAutoFit/>
          </a:bodyPr>
          <a:lstStyle/>
          <a:p>
            <a:pPr lvl="0">
              <a:lnSpc>
                <a:spcPct val="130000"/>
              </a:lnSpc>
              <a:spcBef>
                <a:spcPts val="600"/>
              </a:spcBef>
            </a:pPr>
            <a:r>
              <a:rPr lang="en-US" altLang="zh-CN" sz="2400" kern="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lt"/>
              </a:rPr>
              <a:t> It will be on the first Monday in May when the election will be held.</a:t>
            </a:r>
            <a:endParaRPr lang="zh-CN" altLang="en-US" sz="2400" kern="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Tree>
    <p:extLst>
      <p:ext uri="{BB962C8B-B14F-4D97-AF65-F5344CB8AC3E}">
        <p14:creationId xmlns:p14="http://schemas.microsoft.com/office/powerpoint/2010/main" val="28795698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9888558" y="971245"/>
            <a:ext cx="2303442" cy="4172136"/>
            <a:chOff x="1726173" y="1841912"/>
            <a:chExt cx="2485289" cy="4501513"/>
          </a:xfrm>
        </p:grpSpPr>
        <p:sp>
          <p:nvSpPr>
            <p:cNvPr id="17" name="椭圆 16"/>
            <p:cNvSpPr/>
            <p:nvPr/>
          </p:nvSpPr>
          <p:spPr>
            <a:xfrm>
              <a:off x="1726173" y="3858136"/>
              <a:ext cx="2485289" cy="24852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Times New Roman" panose="02020603050405020304" pitchFamily="18" charset="0"/>
                <a:cs typeface="+mn-ea"/>
                <a:sym typeface="+mn-lt"/>
              </a:endParaRPr>
            </a:p>
          </p:txBody>
        </p:sp>
        <p:sp>
          <p:nvSpPr>
            <p:cNvPr id="19" name="椭圆 18"/>
            <p:cNvSpPr/>
            <p:nvPr/>
          </p:nvSpPr>
          <p:spPr>
            <a:xfrm>
              <a:off x="1726173" y="1841912"/>
              <a:ext cx="2485289" cy="2485289"/>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mn-ea"/>
                <a:sym typeface="+mn-lt"/>
              </a:endParaRPr>
            </a:p>
          </p:txBody>
        </p:sp>
        <p:sp>
          <p:nvSpPr>
            <p:cNvPr id="20" name="KSO_Shape"/>
            <p:cNvSpPr/>
            <p:nvPr/>
          </p:nvSpPr>
          <p:spPr bwMode="auto">
            <a:xfrm>
              <a:off x="2144756" y="2550205"/>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Times New Roman" panose="02020603050405020304" pitchFamily="18" charset="0"/>
                <a:cs typeface="+mn-ea"/>
                <a:sym typeface="+mn-lt"/>
              </a:endParaRPr>
            </a:p>
          </p:txBody>
        </p:sp>
      </p:grpSp>
      <p:sp>
        <p:nvSpPr>
          <p:cNvPr id="3" name="文本框 2"/>
          <p:cNvSpPr txBox="1"/>
          <p:nvPr/>
        </p:nvSpPr>
        <p:spPr>
          <a:xfrm>
            <a:off x="187240" y="733742"/>
            <a:ext cx="9722735" cy="3239156"/>
          </a:xfrm>
          <a:prstGeom prst="rect">
            <a:avLst/>
          </a:prstGeom>
          <a:noFill/>
        </p:spPr>
        <p:txBody>
          <a:bodyPr wrap="square" rtlCol="0">
            <a:spAutoFit/>
          </a:bodyPr>
          <a:lstStyle/>
          <a:p>
            <a:pPr>
              <a:lnSpc>
                <a:spcPct val="130000"/>
              </a:lnSpc>
              <a:spcBef>
                <a:spcPts val="600"/>
              </a:spcBef>
            </a:pPr>
            <a:r>
              <a:rPr lang="en-US" altLang="zh-CN" sz="2800" dirty="0">
                <a:solidFill>
                  <a:srgbClr val="00749F"/>
                </a:solidFill>
                <a:latin typeface="Times New Roman" panose="02020603050405020304" pitchFamily="18" charset="0"/>
                <a:cs typeface="+mn-ea"/>
                <a:sym typeface="+mn-lt"/>
              </a:rPr>
              <a:t>Questions 3: Rewrite the following paragraphs with a more variety of sentences in them.</a:t>
            </a:r>
          </a:p>
          <a:p>
            <a:pPr marL="457200" indent="-457200">
              <a:lnSpc>
                <a:spcPct val="130000"/>
              </a:lnSpc>
              <a:spcBef>
                <a:spcPts val="600"/>
              </a:spcBef>
              <a:buAutoNum type="arabicParenR"/>
            </a:pPr>
            <a:r>
              <a:rPr lang="en-US" altLang="zh-CN" sz="2400" b="1" dirty="0" smtClean="0">
                <a:latin typeface="Times New Roman" panose="02020603050405020304" pitchFamily="18" charset="0"/>
                <a:sym typeface="+mn-lt"/>
              </a:rPr>
              <a:t>The </a:t>
            </a:r>
            <a:r>
              <a:rPr lang="en-US" altLang="zh-CN" sz="2400" b="1" dirty="0">
                <a:latin typeface="Times New Roman" panose="02020603050405020304" pitchFamily="18" charset="0"/>
                <a:sym typeface="+mn-lt"/>
              </a:rPr>
              <a:t>house is old, bare and quiet. It is almost frightening. It has dim lights. The walls are green and shabby. The </a:t>
            </a:r>
            <a:r>
              <a:rPr lang="en-US" altLang="zh-CN" sz="2400" b="1" dirty="0" smtClean="0">
                <a:latin typeface="Times New Roman" panose="02020603050405020304" pitchFamily="18" charset="0"/>
                <a:sym typeface="+mn-lt"/>
              </a:rPr>
              <a:t>floor </a:t>
            </a:r>
            <a:r>
              <a:rPr lang="en-US" altLang="zh-CN" sz="2400" b="1" dirty="0">
                <a:latin typeface="Times New Roman" panose="02020603050405020304" pitchFamily="18" charset="0"/>
                <a:sym typeface="+mn-lt"/>
              </a:rPr>
              <a:t>is gray. The furniture is black. All these produce a cold atmosphere. They remind the visitation of ghosts.</a:t>
            </a:r>
            <a:endParaRPr lang="en-US" altLang="zh-CN" sz="2400" dirty="0">
              <a:latin typeface="Times New Roman" panose="02020603050405020304" pitchFamily="18" charset="0"/>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2" name="文本框 1">
            <a:extLst>
              <a:ext uri="{FF2B5EF4-FFF2-40B4-BE49-F238E27FC236}">
                <a16:creationId xmlns:a16="http://schemas.microsoft.com/office/drawing/2014/main" id="{6888C348-CA11-47E9-BB01-E3AF7CA7BAA0}"/>
              </a:ext>
            </a:extLst>
          </p:cNvPr>
          <p:cNvSpPr txBox="1"/>
          <p:nvPr/>
        </p:nvSpPr>
        <p:spPr>
          <a:xfrm>
            <a:off x="187240" y="4087042"/>
            <a:ext cx="9621520" cy="1484830"/>
          </a:xfrm>
          <a:prstGeom prst="rect">
            <a:avLst/>
          </a:prstGeom>
          <a:noFill/>
        </p:spPr>
        <p:txBody>
          <a:bodyPr wrap="square" rtlCol="0">
            <a:spAutoFit/>
          </a:bodyPr>
          <a:lstStyle/>
          <a:p>
            <a:pPr>
              <a:lnSpc>
                <a:spcPct val="130000"/>
              </a:lnSpc>
              <a:spcBef>
                <a:spcPts val="600"/>
              </a:spcBef>
            </a:pPr>
            <a:r>
              <a:rPr lang="en-US" altLang="zh-CN" sz="2400" kern="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lt"/>
              </a:rPr>
              <a:t>The house is old, bare, quiet and almost frightening. Its dim lights, green and shabby walls, gray floor, and black furniture produce a cold atmosphere that reminds the visitor of ghosts.</a:t>
            </a:r>
          </a:p>
        </p:txBody>
      </p:sp>
    </p:spTree>
    <p:extLst>
      <p:ext uri="{BB962C8B-B14F-4D97-AF65-F5344CB8AC3E}">
        <p14:creationId xmlns:p14="http://schemas.microsoft.com/office/powerpoint/2010/main" val="19225910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4"/>
          <a:stretch>
            <a:fillRect/>
          </a:stretch>
        </p:blipFill>
        <p:spPr>
          <a:xfrm>
            <a:off x="-406400" y="3984625"/>
            <a:ext cx="2352675" cy="3114675"/>
          </a:xfrm>
          <a:prstGeom prst="rect">
            <a:avLst/>
          </a:prstGeom>
        </p:spPr>
      </p:pic>
      <p:pic>
        <p:nvPicPr>
          <p:cNvPr id="16" name="图片 15"/>
          <p:cNvPicPr>
            <a:picLocks noChangeAspect="1"/>
          </p:cNvPicPr>
          <p:nvPr/>
        </p:nvPicPr>
        <p:blipFill>
          <a:blip r:embed="rId5"/>
          <a:stretch>
            <a:fillRect/>
          </a:stretch>
        </p:blipFill>
        <p:spPr>
          <a:xfrm>
            <a:off x="-766295" y="0"/>
            <a:ext cx="3690097" cy="3606800"/>
          </a:xfrm>
          <a:prstGeom prst="rect">
            <a:avLst/>
          </a:prstGeom>
        </p:spPr>
      </p:pic>
      <p:pic>
        <p:nvPicPr>
          <p:cNvPr id="17" name="图片 16"/>
          <p:cNvPicPr>
            <a:picLocks noChangeAspect="1"/>
          </p:cNvPicPr>
          <p:nvPr/>
        </p:nvPicPr>
        <p:blipFill>
          <a:blip r:embed="rId6"/>
          <a:stretch>
            <a:fillRect/>
          </a:stretch>
        </p:blipFill>
        <p:spPr>
          <a:xfrm>
            <a:off x="9267825" y="-694347"/>
            <a:ext cx="3690097" cy="4123347"/>
          </a:xfrm>
          <a:prstGeom prst="rect">
            <a:avLst/>
          </a:prstGeom>
        </p:spPr>
      </p:pic>
      <p:pic>
        <p:nvPicPr>
          <p:cNvPr id="18" name="图片 17"/>
          <p:cNvPicPr>
            <a:picLocks noChangeAspect="1"/>
          </p:cNvPicPr>
          <p:nvPr/>
        </p:nvPicPr>
        <p:blipFill>
          <a:blip r:embed="rId6"/>
          <a:stretch>
            <a:fillRect/>
          </a:stretch>
        </p:blipFill>
        <p:spPr>
          <a:xfrm>
            <a:off x="10039849" y="2978215"/>
            <a:ext cx="3690097" cy="4123347"/>
          </a:xfrm>
          <a:prstGeom prst="rect">
            <a:avLst/>
          </a:prstGeom>
        </p:spPr>
      </p:pic>
      <p:grpSp>
        <p:nvGrpSpPr>
          <p:cNvPr id="4" name="组合 3"/>
          <p:cNvGrpSpPr/>
          <p:nvPr/>
        </p:nvGrpSpPr>
        <p:grpSpPr>
          <a:xfrm>
            <a:off x="4228915" y="1833084"/>
            <a:ext cx="4281685" cy="904078"/>
            <a:chOff x="4228915" y="3164387"/>
            <a:chExt cx="4281685" cy="904078"/>
          </a:xfrm>
        </p:grpSpPr>
        <p:sp>
          <p:nvSpPr>
            <p:cNvPr id="22" name="文本框 6"/>
            <p:cNvSpPr txBox="1">
              <a:spLocks noChangeArrowheads="1"/>
            </p:cNvSpPr>
            <p:nvPr/>
          </p:nvSpPr>
          <p:spPr bwMode="auto">
            <a:xfrm>
              <a:off x="4237435" y="3164387"/>
              <a:ext cx="2698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800" dirty="0">
                  <a:solidFill>
                    <a:srgbClr val="00749F"/>
                  </a:solidFill>
                  <a:latin typeface="Times New Roman" panose="02020603050405020304" pitchFamily="18" charset="0"/>
                  <a:ea typeface="+mn-ea"/>
                  <a:cs typeface="+mn-ea"/>
                  <a:sym typeface="+mn-lt"/>
                  <a:hlinkClick r:id="rId7" action="ppaction://hlinksldjump"/>
                </a:rPr>
                <a:t>造句的基本原则</a:t>
              </a:r>
              <a:endParaRPr lang="zh-CN" altLang="en-US" sz="2800" dirty="0">
                <a:solidFill>
                  <a:srgbClr val="00749F"/>
                </a:solidFill>
                <a:latin typeface="Times New Roman" panose="02020603050405020304" pitchFamily="18" charset="0"/>
                <a:ea typeface="+mn-ea"/>
                <a:cs typeface="+mn-ea"/>
                <a:sym typeface="+mn-lt"/>
              </a:endParaRPr>
            </a:p>
          </p:txBody>
        </p:sp>
        <p:sp>
          <p:nvSpPr>
            <p:cNvPr id="23" name="矩形 22"/>
            <p:cNvSpPr/>
            <p:nvPr/>
          </p:nvSpPr>
          <p:spPr>
            <a:xfrm>
              <a:off x="4228915" y="3606800"/>
              <a:ext cx="4281685" cy="461665"/>
            </a:xfrm>
            <a:prstGeom prst="rect">
              <a:avLst/>
            </a:prstGeom>
          </p:spPr>
          <p:txBody>
            <a:bodyPr wrap="none">
              <a:spAutoFit/>
            </a:bodyPr>
            <a:lstStyle/>
            <a:p>
              <a:pPr lvl="0"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Rules in Writing Sentences</a:t>
              </a:r>
            </a:p>
          </p:txBody>
        </p:sp>
      </p:grpSp>
      <p:grpSp>
        <p:nvGrpSpPr>
          <p:cNvPr id="5" name="组合 4"/>
          <p:cNvGrpSpPr/>
          <p:nvPr/>
        </p:nvGrpSpPr>
        <p:grpSpPr>
          <a:xfrm>
            <a:off x="4261295" y="3766823"/>
            <a:ext cx="4216924" cy="884395"/>
            <a:chOff x="4269585" y="4069930"/>
            <a:chExt cx="4216924" cy="884395"/>
          </a:xfrm>
        </p:grpSpPr>
        <p:sp>
          <p:nvSpPr>
            <p:cNvPr id="25" name="文本框 6"/>
            <p:cNvSpPr txBox="1">
              <a:spLocks noChangeArrowheads="1"/>
            </p:cNvSpPr>
            <p:nvPr/>
          </p:nvSpPr>
          <p:spPr bwMode="auto">
            <a:xfrm>
              <a:off x="4301517" y="4069930"/>
              <a:ext cx="1980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800" dirty="0">
                  <a:solidFill>
                    <a:srgbClr val="00749F"/>
                  </a:solidFill>
                  <a:latin typeface="Times New Roman" panose="02020603050405020304" pitchFamily="18" charset="0"/>
                  <a:ea typeface="+mn-ea"/>
                  <a:cs typeface="+mn-ea"/>
                  <a:sym typeface="+mn-lt"/>
                  <a:hlinkClick r:id="rId8" action="ppaction://hlinksldjump"/>
                </a:rPr>
                <a:t>造句的技巧</a:t>
              </a:r>
              <a:endParaRPr lang="zh-CN" altLang="en-US" sz="2800" dirty="0">
                <a:solidFill>
                  <a:srgbClr val="00749F"/>
                </a:solidFill>
                <a:latin typeface="Times New Roman" panose="02020603050405020304" pitchFamily="18" charset="0"/>
                <a:ea typeface="+mn-ea"/>
                <a:cs typeface="+mn-ea"/>
                <a:sym typeface="+mn-lt"/>
              </a:endParaRPr>
            </a:p>
          </p:txBody>
        </p:sp>
        <p:sp>
          <p:nvSpPr>
            <p:cNvPr id="26" name="矩形 25"/>
            <p:cNvSpPr/>
            <p:nvPr/>
          </p:nvSpPr>
          <p:spPr>
            <a:xfrm>
              <a:off x="4269585" y="4492660"/>
              <a:ext cx="4216924" cy="461665"/>
            </a:xfrm>
            <a:prstGeom prst="rect">
              <a:avLst/>
            </a:prstGeom>
          </p:spPr>
          <p:txBody>
            <a:bodyPr wrap="none">
              <a:spAutoFit/>
            </a:bodyPr>
            <a:lstStyle/>
            <a:p>
              <a:pPr lvl="0"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Techniques in Writing Sentences</a:t>
              </a:r>
            </a:p>
          </p:txBody>
        </p:sp>
      </p:grpSp>
      <p:sp>
        <p:nvSpPr>
          <p:cNvPr id="32" name="矩形 31"/>
          <p:cNvSpPr/>
          <p:nvPr/>
        </p:nvSpPr>
        <p:spPr>
          <a:xfrm>
            <a:off x="1447801" y="1104900"/>
            <a:ext cx="9182100" cy="4724400"/>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sp>
        <p:nvSpPr>
          <p:cNvPr id="33" name="文本框 32"/>
          <p:cNvSpPr txBox="1"/>
          <p:nvPr/>
        </p:nvSpPr>
        <p:spPr>
          <a:xfrm>
            <a:off x="5463366" y="210467"/>
            <a:ext cx="1338072" cy="812530"/>
          </a:xfrm>
          <a:prstGeom prst="rect">
            <a:avLst/>
          </a:prstGeom>
          <a:noFill/>
        </p:spPr>
        <p:txBody>
          <a:bodyPr wrap="square" rtlCol="0">
            <a:spAutoFit/>
          </a:bodyPr>
          <a:lstStyle/>
          <a:p>
            <a:pPr>
              <a:lnSpc>
                <a:spcPct val="130000"/>
              </a:lnSpc>
              <a:spcBef>
                <a:spcPts val="600"/>
              </a:spcBef>
            </a:pPr>
            <a:r>
              <a:rPr lang="zh-CN" altLang="en-US" sz="3600" kern="0" dirty="0">
                <a:solidFill>
                  <a:srgbClr val="00749F"/>
                </a:solidFill>
                <a:latin typeface="Times New Roman" panose="02020603050405020304" pitchFamily="18" charset="0"/>
                <a:cs typeface="+mn-ea"/>
                <a:sym typeface="+mn-lt"/>
              </a:rPr>
              <a:t>目录</a:t>
            </a:r>
          </a:p>
        </p:txBody>
      </p:sp>
      <p:sp>
        <p:nvSpPr>
          <p:cNvPr id="34" name="文本框 33"/>
          <p:cNvSpPr txBox="1"/>
          <p:nvPr/>
        </p:nvSpPr>
        <p:spPr>
          <a:xfrm>
            <a:off x="5246241" y="1154461"/>
            <a:ext cx="2262724" cy="524567"/>
          </a:xfrm>
          <a:prstGeom prst="rect">
            <a:avLst/>
          </a:prstGeom>
          <a:noFill/>
        </p:spPr>
        <p:txBody>
          <a:bodyPr wrap="square" rtlCol="0">
            <a:spAutoFit/>
          </a:bodyPr>
          <a:lstStyle/>
          <a:p>
            <a:pPr>
              <a:lnSpc>
                <a:spcPct val="130000"/>
              </a:lnSpc>
              <a:spcBef>
                <a:spcPts val="600"/>
              </a:spcBef>
            </a:pPr>
            <a:r>
              <a:rPr lang="en-US" altLang="zh-CN" sz="2400" kern="0" dirty="0">
                <a:solidFill>
                  <a:srgbClr val="00749F"/>
                </a:solidFill>
                <a:latin typeface="Times New Roman" panose="02020603050405020304" pitchFamily="18" charset="0"/>
                <a:cs typeface="+mn-ea"/>
                <a:sym typeface="+mn-lt"/>
              </a:rPr>
              <a:t>CONTENT</a:t>
            </a:r>
            <a:endParaRPr lang="zh-CN" altLang="en-US" sz="2400" kern="0" dirty="0">
              <a:solidFill>
                <a:srgbClr val="00749F"/>
              </a:solidFill>
              <a:latin typeface="Times New Roman" panose="02020603050405020304" pitchFamily="18" charset="0"/>
              <a:cs typeface="+mn-ea"/>
              <a:sym typeface="+mn-lt"/>
            </a:endParaRPr>
          </a:p>
        </p:txBody>
      </p:sp>
      <p:grpSp>
        <p:nvGrpSpPr>
          <p:cNvPr id="6" name="组合 5">
            <a:extLst>
              <a:ext uri="{FF2B5EF4-FFF2-40B4-BE49-F238E27FC236}">
                <a16:creationId xmlns:a16="http://schemas.microsoft.com/office/drawing/2014/main" id="{D0207112-96A4-46D2-8659-CBB7018D64D5}"/>
              </a:ext>
            </a:extLst>
          </p:cNvPr>
          <p:cNvGrpSpPr/>
          <p:nvPr/>
        </p:nvGrpSpPr>
        <p:grpSpPr>
          <a:xfrm>
            <a:off x="2267472" y="1981598"/>
            <a:ext cx="1961443" cy="587840"/>
            <a:chOff x="2277191" y="2390375"/>
            <a:chExt cx="1961443" cy="587840"/>
          </a:xfrm>
        </p:grpSpPr>
        <p:sp>
          <p:nvSpPr>
            <p:cNvPr id="2" name="圆角矩形 1"/>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2422907" y="2409196"/>
              <a:ext cx="1815727" cy="525465"/>
            </a:xfrm>
            <a:prstGeom prst="rect">
              <a:avLst/>
            </a:prstGeom>
            <a:noFill/>
          </p:spPr>
          <p:txBody>
            <a:bodyPr wrap="square" rtlCol="0">
              <a:spAutoFit/>
            </a:bodyPr>
            <a:lstStyle/>
            <a:p>
              <a:pPr>
                <a:lnSpc>
                  <a:spcPct val="130000"/>
                </a:lnSpc>
                <a:spcBef>
                  <a:spcPts val="600"/>
                </a:spcBef>
              </a:pPr>
              <a:r>
                <a:rPr lang="zh-CN" altLang="en-US" sz="2400" dirty="0">
                  <a:solidFill>
                    <a:schemeClr val="bg1"/>
                  </a:solidFill>
                  <a:latin typeface="Times New Roman" panose="02020603050405020304" pitchFamily="18" charset="0"/>
                  <a:cs typeface="+mn-ea"/>
                  <a:sym typeface="+mn-lt"/>
                </a:rPr>
                <a:t>   第</a:t>
              </a:r>
              <a:r>
                <a:rPr lang="en-US" altLang="zh-CN" sz="2400" dirty="0">
                  <a:solidFill>
                    <a:schemeClr val="bg1"/>
                  </a:solidFill>
                  <a:latin typeface="Times New Roman" panose="02020603050405020304" pitchFamily="18" charset="0"/>
                  <a:cs typeface="+mn-ea"/>
                  <a:sym typeface="+mn-lt"/>
                </a:rPr>
                <a:t>1</a:t>
              </a:r>
              <a:r>
                <a:rPr lang="zh-CN" altLang="en-US" sz="2400" dirty="0">
                  <a:solidFill>
                    <a:schemeClr val="bg1"/>
                  </a:solidFill>
                  <a:latin typeface="Times New Roman" panose="02020603050405020304" pitchFamily="18" charset="0"/>
                  <a:cs typeface="+mn-ea"/>
                  <a:sym typeface="+mn-lt"/>
                </a:rPr>
                <a:t>节</a:t>
              </a:r>
            </a:p>
          </p:txBody>
        </p:sp>
      </p:grpSp>
      <p:sp>
        <p:nvSpPr>
          <p:cNvPr id="31" name="圆角矩形 30"/>
          <p:cNvSpPr/>
          <p:nvPr/>
        </p:nvSpPr>
        <p:spPr>
          <a:xfrm>
            <a:off x="2275354" y="3840436"/>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35" name="文本框 34"/>
          <p:cNvSpPr txBox="1"/>
          <p:nvPr/>
        </p:nvSpPr>
        <p:spPr>
          <a:xfrm>
            <a:off x="2716395" y="3850075"/>
            <a:ext cx="1061111" cy="520848"/>
          </a:xfrm>
          <a:prstGeom prst="rect">
            <a:avLst/>
          </a:prstGeom>
          <a:noFill/>
        </p:spPr>
        <p:txBody>
          <a:bodyPr wrap="square" rtlCol="0">
            <a:spAutoFit/>
          </a:bodyPr>
          <a:lstStyle/>
          <a:p>
            <a:pPr>
              <a:lnSpc>
                <a:spcPct val="130000"/>
              </a:lnSpc>
              <a:spcBef>
                <a:spcPts val="600"/>
              </a:spcBef>
            </a:pPr>
            <a:r>
              <a:rPr lang="zh-CN" altLang="en-US" sz="2400" dirty="0">
                <a:solidFill>
                  <a:schemeClr val="bg1"/>
                </a:solidFill>
                <a:latin typeface="Times New Roman" panose="02020603050405020304" pitchFamily="18" charset="0"/>
                <a:cs typeface="+mn-ea"/>
                <a:sym typeface="+mn-lt"/>
              </a:rPr>
              <a:t>第</a:t>
            </a:r>
            <a:r>
              <a:rPr lang="en-US" altLang="zh-CN" sz="2400" dirty="0">
                <a:solidFill>
                  <a:schemeClr val="bg1"/>
                </a:solidFill>
                <a:latin typeface="Times New Roman" panose="02020603050405020304" pitchFamily="18" charset="0"/>
                <a:cs typeface="+mn-ea"/>
                <a:sym typeface="+mn-lt"/>
              </a:rPr>
              <a:t>3</a:t>
            </a:r>
            <a:r>
              <a:rPr lang="zh-CN" altLang="en-US" sz="2400" dirty="0">
                <a:solidFill>
                  <a:schemeClr val="bg1"/>
                </a:solidFill>
                <a:latin typeface="Times New Roman" panose="02020603050405020304" pitchFamily="18" charset="0"/>
                <a:cs typeface="+mn-ea"/>
                <a:sym typeface="+mn-lt"/>
              </a:rPr>
              <a:t>节</a:t>
            </a:r>
          </a:p>
        </p:txBody>
      </p:sp>
      <p:sp>
        <p:nvSpPr>
          <p:cNvPr id="36" name="圆角矩形 35"/>
          <p:cNvSpPr/>
          <p:nvPr/>
        </p:nvSpPr>
        <p:spPr>
          <a:xfrm>
            <a:off x="2227327" y="2877117"/>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37" name="文本框 36"/>
          <p:cNvSpPr txBox="1"/>
          <p:nvPr/>
        </p:nvSpPr>
        <p:spPr>
          <a:xfrm>
            <a:off x="2673830" y="2876533"/>
            <a:ext cx="1258572" cy="520848"/>
          </a:xfrm>
          <a:prstGeom prst="rect">
            <a:avLst/>
          </a:prstGeom>
          <a:noFill/>
        </p:spPr>
        <p:txBody>
          <a:bodyPr wrap="square" rtlCol="0">
            <a:spAutoFit/>
          </a:bodyPr>
          <a:lstStyle/>
          <a:p>
            <a:pPr>
              <a:lnSpc>
                <a:spcPct val="130000"/>
              </a:lnSpc>
              <a:spcBef>
                <a:spcPts val="600"/>
              </a:spcBef>
            </a:pPr>
            <a:r>
              <a:rPr lang="zh-CN" altLang="en-US" sz="2400" dirty="0">
                <a:solidFill>
                  <a:schemeClr val="bg1"/>
                </a:solidFill>
                <a:latin typeface="Times New Roman" panose="02020603050405020304" pitchFamily="18" charset="0"/>
                <a:cs typeface="+mn-ea"/>
                <a:sym typeface="+mn-lt"/>
              </a:rPr>
              <a:t>第</a:t>
            </a:r>
            <a:r>
              <a:rPr lang="en-US" altLang="zh-CN" sz="2400" dirty="0">
                <a:solidFill>
                  <a:schemeClr val="bg1"/>
                </a:solidFill>
                <a:latin typeface="Times New Roman" panose="02020603050405020304" pitchFamily="18" charset="0"/>
                <a:cs typeface="+mn-ea"/>
                <a:sym typeface="+mn-lt"/>
              </a:rPr>
              <a:t>2</a:t>
            </a:r>
            <a:r>
              <a:rPr lang="zh-CN" altLang="en-US" sz="2400" dirty="0">
                <a:solidFill>
                  <a:schemeClr val="bg1"/>
                </a:solidFill>
                <a:latin typeface="Times New Roman" panose="02020603050405020304" pitchFamily="18" charset="0"/>
                <a:cs typeface="+mn-ea"/>
                <a:sym typeface="+mn-lt"/>
              </a:rPr>
              <a:t>节</a:t>
            </a:r>
          </a:p>
        </p:txBody>
      </p:sp>
      <p:sp>
        <p:nvSpPr>
          <p:cNvPr id="24" name="圆角矩形 30">
            <a:extLst>
              <a:ext uri="{FF2B5EF4-FFF2-40B4-BE49-F238E27FC236}">
                <a16:creationId xmlns:a16="http://schemas.microsoft.com/office/drawing/2014/main" id="{5A1A40F7-AFEB-47EE-A822-BE45FC9FCE94}"/>
              </a:ext>
            </a:extLst>
          </p:cNvPr>
          <p:cNvSpPr/>
          <p:nvPr/>
        </p:nvSpPr>
        <p:spPr>
          <a:xfrm>
            <a:off x="2276162" y="480375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27" name="文本框 26">
            <a:extLst>
              <a:ext uri="{FF2B5EF4-FFF2-40B4-BE49-F238E27FC236}">
                <a16:creationId xmlns:a16="http://schemas.microsoft.com/office/drawing/2014/main" id="{2A4F4B79-8E58-476D-BE8B-DB5BDC820786}"/>
              </a:ext>
            </a:extLst>
          </p:cNvPr>
          <p:cNvSpPr txBox="1"/>
          <p:nvPr/>
        </p:nvSpPr>
        <p:spPr>
          <a:xfrm>
            <a:off x="2717203" y="4813394"/>
            <a:ext cx="1061111" cy="520848"/>
          </a:xfrm>
          <a:prstGeom prst="rect">
            <a:avLst/>
          </a:prstGeom>
          <a:noFill/>
        </p:spPr>
        <p:txBody>
          <a:bodyPr wrap="square" rtlCol="0">
            <a:spAutoFit/>
          </a:bodyPr>
          <a:lstStyle/>
          <a:p>
            <a:pPr>
              <a:lnSpc>
                <a:spcPct val="130000"/>
              </a:lnSpc>
              <a:spcBef>
                <a:spcPts val="600"/>
              </a:spcBef>
            </a:pPr>
            <a:r>
              <a:rPr lang="zh-CN" altLang="en-US" sz="2400" dirty="0">
                <a:solidFill>
                  <a:schemeClr val="bg1"/>
                </a:solidFill>
                <a:latin typeface="Times New Roman" panose="02020603050405020304" pitchFamily="18" charset="0"/>
                <a:cs typeface="+mn-ea"/>
                <a:sym typeface="+mn-lt"/>
              </a:rPr>
              <a:t>第</a:t>
            </a:r>
            <a:r>
              <a:rPr lang="en-US" altLang="zh-CN" sz="2400" dirty="0">
                <a:solidFill>
                  <a:schemeClr val="bg1"/>
                </a:solidFill>
                <a:latin typeface="Times New Roman" panose="02020603050405020304" pitchFamily="18" charset="0"/>
                <a:cs typeface="+mn-ea"/>
                <a:sym typeface="+mn-lt"/>
              </a:rPr>
              <a:t>4</a:t>
            </a:r>
            <a:r>
              <a:rPr lang="zh-CN" altLang="en-US" sz="2400" dirty="0">
                <a:solidFill>
                  <a:schemeClr val="bg1"/>
                </a:solidFill>
                <a:latin typeface="Times New Roman" panose="02020603050405020304" pitchFamily="18" charset="0"/>
                <a:cs typeface="+mn-ea"/>
                <a:sym typeface="+mn-lt"/>
              </a:rPr>
              <a:t>节</a:t>
            </a:r>
          </a:p>
        </p:txBody>
      </p:sp>
      <p:grpSp>
        <p:nvGrpSpPr>
          <p:cNvPr id="28" name="组合 27">
            <a:extLst>
              <a:ext uri="{FF2B5EF4-FFF2-40B4-BE49-F238E27FC236}">
                <a16:creationId xmlns:a16="http://schemas.microsoft.com/office/drawing/2014/main" id="{F5BA79D7-CCF0-4F02-AF91-15223AD9E0C0}"/>
              </a:ext>
            </a:extLst>
          </p:cNvPr>
          <p:cNvGrpSpPr/>
          <p:nvPr/>
        </p:nvGrpSpPr>
        <p:grpSpPr>
          <a:xfrm>
            <a:off x="4259650" y="2769176"/>
            <a:ext cx="3424840" cy="904078"/>
            <a:chOff x="4228915" y="3164387"/>
            <a:chExt cx="3424840" cy="904078"/>
          </a:xfrm>
        </p:grpSpPr>
        <p:sp>
          <p:nvSpPr>
            <p:cNvPr id="29" name="文本框 6">
              <a:extLst>
                <a:ext uri="{FF2B5EF4-FFF2-40B4-BE49-F238E27FC236}">
                  <a16:creationId xmlns:a16="http://schemas.microsoft.com/office/drawing/2014/main" id="{79337798-6E36-4D6B-999F-0C749DF7EEE6}"/>
                </a:ext>
              </a:extLst>
            </p:cNvPr>
            <p:cNvSpPr txBox="1">
              <a:spLocks noChangeArrowheads="1"/>
            </p:cNvSpPr>
            <p:nvPr/>
          </p:nvSpPr>
          <p:spPr bwMode="auto">
            <a:xfrm>
              <a:off x="4237435" y="3164387"/>
              <a:ext cx="34163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800" dirty="0">
                  <a:solidFill>
                    <a:srgbClr val="00749F"/>
                  </a:solidFill>
                  <a:latin typeface="Times New Roman" panose="02020603050405020304" pitchFamily="18" charset="0"/>
                  <a:ea typeface="+mn-ea"/>
                  <a:cs typeface="+mn-ea"/>
                  <a:sym typeface="+mn-lt"/>
                  <a:hlinkClick r:id="rId9" action="ppaction://hlinksldjump"/>
                </a:rPr>
                <a:t>英语句子的基本类型</a:t>
              </a:r>
              <a:endParaRPr lang="zh-CN" altLang="en-US" sz="2800" dirty="0">
                <a:solidFill>
                  <a:srgbClr val="00749F"/>
                </a:solidFill>
                <a:latin typeface="Times New Roman" panose="02020603050405020304" pitchFamily="18" charset="0"/>
                <a:ea typeface="+mn-ea"/>
                <a:cs typeface="+mn-ea"/>
                <a:sym typeface="+mn-lt"/>
              </a:endParaRPr>
            </a:p>
          </p:txBody>
        </p:sp>
        <p:sp>
          <p:nvSpPr>
            <p:cNvPr id="30" name="矩形 29">
              <a:extLst>
                <a:ext uri="{FF2B5EF4-FFF2-40B4-BE49-F238E27FC236}">
                  <a16:creationId xmlns:a16="http://schemas.microsoft.com/office/drawing/2014/main" id="{90EB7663-B547-4BB5-A600-ED22517FADE3}"/>
                </a:ext>
              </a:extLst>
            </p:cNvPr>
            <p:cNvSpPr/>
            <p:nvPr/>
          </p:nvSpPr>
          <p:spPr>
            <a:xfrm>
              <a:off x="4228915" y="3606800"/>
              <a:ext cx="2855462" cy="461665"/>
            </a:xfrm>
            <a:prstGeom prst="rect">
              <a:avLst/>
            </a:prstGeom>
          </p:spPr>
          <p:txBody>
            <a:bodyPr wrap="none">
              <a:spAutoFit/>
            </a:bodyPr>
            <a:lstStyle/>
            <a:p>
              <a:pPr lvl="0"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Sentence Types</a:t>
              </a:r>
            </a:p>
          </p:txBody>
        </p:sp>
      </p:grpSp>
      <p:grpSp>
        <p:nvGrpSpPr>
          <p:cNvPr id="38" name="组合 37">
            <a:extLst>
              <a:ext uri="{FF2B5EF4-FFF2-40B4-BE49-F238E27FC236}">
                <a16:creationId xmlns:a16="http://schemas.microsoft.com/office/drawing/2014/main" id="{37883867-896B-40C8-A91C-F77AF7F8CF60}"/>
              </a:ext>
            </a:extLst>
          </p:cNvPr>
          <p:cNvGrpSpPr/>
          <p:nvPr/>
        </p:nvGrpSpPr>
        <p:grpSpPr>
          <a:xfrm>
            <a:off x="4310347" y="4697189"/>
            <a:ext cx="5153719" cy="969473"/>
            <a:chOff x="4228915" y="3029623"/>
            <a:chExt cx="5153719" cy="969473"/>
          </a:xfrm>
        </p:grpSpPr>
        <p:sp>
          <p:nvSpPr>
            <p:cNvPr id="39" name="文本框 6">
              <a:extLst>
                <a:ext uri="{FF2B5EF4-FFF2-40B4-BE49-F238E27FC236}">
                  <a16:creationId xmlns:a16="http://schemas.microsoft.com/office/drawing/2014/main" id="{AB559F13-8429-494F-98BB-7BDC03699586}"/>
                </a:ext>
              </a:extLst>
            </p:cNvPr>
            <p:cNvSpPr txBox="1">
              <a:spLocks noChangeArrowheads="1"/>
            </p:cNvSpPr>
            <p:nvPr/>
          </p:nvSpPr>
          <p:spPr bwMode="auto">
            <a:xfrm>
              <a:off x="4228915" y="3029623"/>
              <a:ext cx="2698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800" dirty="0">
                  <a:solidFill>
                    <a:srgbClr val="00749F"/>
                  </a:solidFill>
                  <a:latin typeface="Times New Roman" panose="02020603050405020304" pitchFamily="18" charset="0"/>
                  <a:ea typeface="+mn-ea"/>
                  <a:cs typeface="+mn-ea"/>
                  <a:sym typeface="+mn-lt"/>
                  <a:hlinkClick r:id="rId10" action="ppaction://hlinksldjump"/>
                </a:rPr>
                <a:t>造句的常见错误</a:t>
              </a:r>
              <a:endParaRPr lang="zh-CN" altLang="en-US" sz="2800" dirty="0">
                <a:solidFill>
                  <a:srgbClr val="00749F"/>
                </a:solidFill>
                <a:latin typeface="Times New Roman" panose="02020603050405020304" pitchFamily="18" charset="0"/>
                <a:ea typeface="+mn-ea"/>
                <a:cs typeface="+mn-ea"/>
                <a:sym typeface="+mn-lt"/>
              </a:endParaRPr>
            </a:p>
          </p:txBody>
        </p:sp>
        <p:sp>
          <p:nvSpPr>
            <p:cNvPr id="40" name="矩形 39">
              <a:extLst>
                <a:ext uri="{FF2B5EF4-FFF2-40B4-BE49-F238E27FC236}">
                  <a16:creationId xmlns:a16="http://schemas.microsoft.com/office/drawing/2014/main" id="{EBD94F55-D960-4477-A59D-D445DEC49D68}"/>
                </a:ext>
              </a:extLst>
            </p:cNvPr>
            <p:cNvSpPr/>
            <p:nvPr/>
          </p:nvSpPr>
          <p:spPr>
            <a:xfrm>
              <a:off x="4228915" y="3537431"/>
              <a:ext cx="5153719" cy="461665"/>
            </a:xfrm>
            <a:prstGeom prst="rect">
              <a:avLst/>
            </a:prstGeom>
          </p:spPr>
          <p:txBody>
            <a:bodyPr wrap="none">
              <a:spAutoFit/>
            </a:bodyPr>
            <a:lstStyle/>
            <a:p>
              <a:pPr lvl="0"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Common Mistakes in Writing Sentences</a:t>
              </a:r>
            </a:p>
          </p:txBody>
        </p:sp>
      </p:grpSp>
    </p:spTree>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8632" y="733742"/>
            <a:ext cx="9722735" cy="3079113"/>
          </a:xfrm>
          <a:prstGeom prst="rect">
            <a:avLst/>
          </a:prstGeom>
          <a:noFill/>
        </p:spPr>
        <p:txBody>
          <a:bodyPr wrap="square" rtlCol="0">
            <a:spAutoFit/>
          </a:bodyPr>
          <a:lstStyle/>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2) The house is located between a beach and the main street of the town. The beach lies to the south, and the main street runs along the north. The main street is heavily traveled and often noisy, but the beach is usually secluded and peaceful. It was Sunday afternoon, and we were on the beach. We lay stretched out on the sand, and enjoyed the </a:t>
            </a:r>
            <a:r>
              <a:rPr lang="en-US" altLang="zh-CN" sz="2400" b="1" dirty="0" smtClean="0">
                <a:latin typeface="Times New Roman" panose="02020603050405020304" pitchFamily="18" charset="0"/>
                <a:sym typeface="+mn-lt"/>
              </a:rPr>
              <a:t>sunshine.</a:t>
            </a:r>
            <a:endParaRPr lang="en-US" altLang="zh-CN" sz="2400" dirty="0">
              <a:latin typeface="Times New Roman" panose="02020603050405020304" pitchFamily="18" charset="0"/>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2" name="文本框 1">
            <a:extLst>
              <a:ext uri="{FF2B5EF4-FFF2-40B4-BE49-F238E27FC236}">
                <a16:creationId xmlns:a16="http://schemas.microsoft.com/office/drawing/2014/main" id="{6888C348-CA11-47E9-BB01-E3AF7CA7BAA0}"/>
              </a:ext>
            </a:extLst>
          </p:cNvPr>
          <p:cNvSpPr txBox="1"/>
          <p:nvPr/>
        </p:nvSpPr>
        <p:spPr>
          <a:xfrm>
            <a:off x="368632" y="3958360"/>
            <a:ext cx="9621520" cy="1964961"/>
          </a:xfrm>
          <a:prstGeom prst="rect">
            <a:avLst/>
          </a:prstGeom>
          <a:noFill/>
        </p:spPr>
        <p:txBody>
          <a:bodyPr wrap="square" rtlCol="0">
            <a:spAutoFit/>
          </a:bodyPr>
          <a:lstStyle/>
          <a:p>
            <a:pPr>
              <a:lnSpc>
                <a:spcPct val="130000"/>
              </a:lnSpc>
              <a:spcBef>
                <a:spcPts val="600"/>
              </a:spcBef>
            </a:pPr>
            <a:r>
              <a:rPr lang="en-US" altLang="zh-CN" sz="2400" kern="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lt"/>
              </a:rPr>
              <a:t>The house is located between a beach and the main street of the town. Heavily traveled and often noisy, the main street runs along the north. Usually deserted and peaceful, the beach lies to the south. On Sunday afternoon we lay there stretched out on the sand, enjoying the sunshine.</a:t>
            </a:r>
          </a:p>
        </p:txBody>
      </p:sp>
    </p:spTree>
    <p:extLst>
      <p:ext uri="{BB962C8B-B14F-4D97-AF65-F5344CB8AC3E}">
        <p14:creationId xmlns:p14="http://schemas.microsoft.com/office/powerpoint/2010/main" val="3415744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93752" y="1286128"/>
            <a:ext cx="9722735" cy="2118850"/>
          </a:xfrm>
          <a:prstGeom prst="rect">
            <a:avLst/>
          </a:prstGeom>
          <a:noFill/>
        </p:spPr>
        <p:txBody>
          <a:bodyPr wrap="square" rtlCol="0">
            <a:spAutoFit/>
          </a:bodyPr>
          <a:lstStyle/>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Natural resources are very limited. They will be exhausted in the near future. It is not true. But it becomes a major concern over the world. This is a widely accepted fact.</a:t>
            </a:r>
            <a:endParaRPr lang="en-US" altLang="zh-CN" sz="2400" dirty="0">
              <a:latin typeface="Times New Roman" panose="02020603050405020304" pitchFamily="18" charset="0"/>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171842"/>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2" name="文本框 1">
            <a:extLst>
              <a:ext uri="{FF2B5EF4-FFF2-40B4-BE49-F238E27FC236}">
                <a16:creationId xmlns:a16="http://schemas.microsoft.com/office/drawing/2014/main" id="{6888C348-CA11-47E9-BB01-E3AF7CA7BAA0}"/>
              </a:ext>
            </a:extLst>
          </p:cNvPr>
          <p:cNvSpPr txBox="1"/>
          <p:nvPr/>
        </p:nvSpPr>
        <p:spPr>
          <a:xfrm>
            <a:off x="693752" y="3925257"/>
            <a:ext cx="9621520" cy="1532727"/>
          </a:xfrm>
          <a:prstGeom prst="rect">
            <a:avLst/>
          </a:prstGeom>
          <a:noFill/>
        </p:spPr>
        <p:txBody>
          <a:bodyPr wrap="square" rtlCol="0">
            <a:spAutoFit/>
          </a:bodyPr>
          <a:lstStyle/>
          <a:p>
            <a:pPr>
              <a:lnSpc>
                <a:spcPct val="130000"/>
              </a:lnSpc>
              <a:spcBef>
                <a:spcPts val="600"/>
              </a:spcBef>
            </a:pPr>
            <a:r>
              <a:rPr lang="en-US" altLang="zh-CN" sz="2400" kern="0"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lt"/>
              </a:rPr>
              <a:t>It </a:t>
            </a:r>
            <a:r>
              <a:rPr lang="en-US" altLang="zh-CN" sz="2400" kern="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lt"/>
              </a:rPr>
              <a:t>is a widely accepted fact that there is a major concern over the world for the exhaustion of limited natural resources in the near future, though it is unlikely to be true.</a:t>
            </a:r>
          </a:p>
        </p:txBody>
      </p:sp>
    </p:spTree>
    <p:extLst>
      <p:ext uri="{BB962C8B-B14F-4D97-AF65-F5344CB8AC3E}">
        <p14:creationId xmlns:p14="http://schemas.microsoft.com/office/powerpoint/2010/main" val="20077299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73516" y="1472293"/>
            <a:ext cx="4096656" cy="3913414"/>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pic>
        <p:nvPicPr>
          <p:cNvPr id="3" name="图片 2"/>
          <p:cNvPicPr>
            <a:picLocks noChangeAspect="1"/>
          </p:cNvPicPr>
          <p:nvPr/>
        </p:nvPicPr>
        <p:blipFill>
          <a:blip r:embed="rId3"/>
          <a:stretch>
            <a:fillRect/>
          </a:stretch>
        </p:blipFill>
        <p:spPr>
          <a:xfrm>
            <a:off x="4570187" y="294821"/>
            <a:ext cx="2107503" cy="2354943"/>
          </a:xfrm>
          <a:prstGeom prst="rect">
            <a:avLst/>
          </a:prstGeom>
        </p:spPr>
      </p:pic>
      <p:pic>
        <p:nvPicPr>
          <p:cNvPr id="4" name="图片 3"/>
          <p:cNvPicPr>
            <a:picLocks noChangeAspect="1"/>
          </p:cNvPicPr>
          <p:nvPr/>
        </p:nvPicPr>
        <p:blipFill>
          <a:blip r:embed="rId3"/>
          <a:stretch>
            <a:fillRect/>
          </a:stretch>
        </p:blipFill>
        <p:spPr>
          <a:xfrm>
            <a:off x="1406073" y="4503057"/>
            <a:ext cx="2107503" cy="2354943"/>
          </a:xfrm>
          <a:prstGeom prst="rect">
            <a:avLst/>
          </a:prstGeom>
        </p:spPr>
      </p:pic>
      <p:sp>
        <p:nvSpPr>
          <p:cNvPr id="5" name="文本框 5"/>
          <p:cNvSpPr txBox="1">
            <a:spLocks noChangeArrowheads="1"/>
          </p:cNvSpPr>
          <p:nvPr/>
        </p:nvSpPr>
        <p:spPr bwMode="auto">
          <a:xfrm>
            <a:off x="6250787" y="2649764"/>
            <a:ext cx="59412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3600" b="1" dirty="0">
                <a:solidFill>
                  <a:srgbClr val="00749F"/>
                </a:solidFill>
                <a:latin typeface="Times New Roman" panose="02020603050405020304" pitchFamily="18" charset="0"/>
                <a:ea typeface="+mn-ea"/>
                <a:cs typeface="+mn-ea"/>
                <a:sym typeface="+mn-lt"/>
              </a:rPr>
              <a:t>英语句子的基本类型</a:t>
            </a:r>
          </a:p>
        </p:txBody>
      </p:sp>
      <p:sp>
        <p:nvSpPr>
          <p:cNvPr id="6" name="文本框 6"/>
          <p:cNvSpPr txBox="1">
            <a:spLocks noChangeArrowheads="1"/>
          </p:cNvSpPr>
          <p:nvPr/>
        </p:nvSpPr>
        <p:spPr bwMode="auto">
          <a:xfrm>
            <a:off x="7447311" y="3908673"/>
            <a:ext cx="46378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lvl="0" fontAlgn="base">
              <a:spcBef>
                <a:spcPct val="0"/>
              </a:spcBef>
              <a:spcAft>
                <a:spcPct val="0"/>
              </a:spcAft>
              <a:defRPr/>
            </a:pPr>
            <a:r>
              <a:rPr lang="en-US" altLang="zh-CN" sz="3200" dirty="0">
                <a:solidFill>
                  <a:srgbClr val="00749F"/>
                </a:solidFill>
                <a:latin typeface="Times New Roman" panose="02020603050405020304" pitchFamily="18" charset="0"/>
                <a:cs typeface="Times New Roman" panose="02020603050405020304" pitchFamily="18" charset="0"/>
                <a:sym typeface="+mn-lt"/>
              </a:rPr>
              <a:t>Basic Sentence Types</a:t>
            </a:r>
          </a:p>
        </p:txBody>
      </p:sp>
      <p:sp>
        <p:nvSpPr>
          <p:cNvPr id="9" name="文本框 8"/>
          <p:cNvSpPr txBox="1"/>
          <p:nvPr/>
        </p:nvSpPr>
        <p:spPr>
          <a:xfrm>
            <a:off x="2717262" y="2536508"/>
            <a:ext cx="4162176" cy="1377813"/>
          </a:xfrm>
          <a:prstGeom prst="rect">
            <a:avLst/>
          </a:prstGeom>
          <a:noFill/>
        </p:spPr>
        <p:txBody>
          <a:bodyPr wrap="square" rtlCol="0">
            <a:spAutoFit/>
          </a:bodyPr>
          <a:lstStyle/>
          <a:p>
            <a:pPr>
              <a:lnSpc>
                <a:spcPct val="130000"/>
              </a:lnSpc>
              <a:spcBef>
                <a:spcPts val="600"/>
              </a:spcBef>
            </a:pPr>
            <a:r>
              <a:rPr lang="zh-CN" altLang="en-US" sz="7200" kern="0" dirty="0">
                <a:solidFill>
                  <a:srgbClr val="00749F"/>
                </a:solidFill>
                <a:latin typeface="Times New Roman" panose="02020603050405020304" pitchFamily="18" charset="0"/>
                <a:cs typeface="+mn-ea"/>
                <a:sym typeface="+mn-lt"/>
              </a:rPr>
              <a:t>第</a:t>
            </a:r>
            <a:r>
              <a:rPr lang="en-US" altLang="zh-CN" sz="7200" kern="0" dirty="0">
                <a:solidFill>
                  <a:srgbClr val="00749F"/>
                </a:solidFill>
                <a:latin typeface="Times New Roman" panose="02020603050405020304" pitchFamily="18" charset="0"/>
                <a:cs typeface="+mn-ea"/>
                <a:sym typeface="+mn-lt"/>
              </a:rPr>
              <a:t>2</a:t>
            </a:r>
            <a:r>
              <a:rPr lang="zh-CN" altLang="en-US" sz="7200" kern="0" dirty="0">
                <a:solidFill>
                  <a:srgbClr val="00749F"/>
                </a:solidFill>
                <a:latin typeface="Times New Roman" panose="02020603050405020304" pitchFamily="18" charset="0"/>
                <a:cs typeface="+mn-ea"/>
                <a:sym typeface="+mn-lt"/>
              </a:rPr>
              <a:t>节</a:t>
            </a:r>
          </a:p>
        </p:txBody>
      </p:sp>
      <p:sp>
        <p:nvSpPr>
          <p:cNvPr id="10" name="动作按钮: 后退或前一项 9">
            <a:hlinkClick r:id="rId4" action="ppaction://hlinksldjump" highlightClick="1"/>
          </p:cNvPr>
          <p:cNvSpPr/>
          <p:nvPr/>
        </p:nvSpPr>
        <p:spPr>
          <a:xfrm>
            <a:off x="266218" y="5428527"/>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stretch>
            <a:fillRect/>
          </a:stretch>
        </p:blipFill>
        <p:spPr>
          <a:xfrm>
            <a:off x="-1092546" y="3490300"/>
            <a:ext cx="2352675" cy="3114675"/>
          </a:xfrm>
          <a:prstGeom prst="rect">
            <a:avLst/>
          </a:prstGeom>
        </p:spPr>
      </p:pic>
      <p:pic>
        <p:nvPicPr>
          <p:cNvPr id="16" name="图片 15"/>
          <p:cNvPicPr>
            <a:picLocks noChangeAspect="1"/>
          </p:cNvPicPr>
          <p:nvPr/>
        </p:nvPicPr>
        <p:blipFill>
          <a:blip r:embed="rId4"/>
          <a:stretch>
            <a:fillRect/>
          </a:stretch>
        </p:blipFill>
        <p:spPr>
          <a:xfrm>
            <a:off x="-766295" y="0"/>
            <a:ext cx="3690097" cy="3606800"/>
          </a:xfrm>
          <a:prstGeom prst="rect">
            <a:avLst/>
          </a:prstGeom>
        </p:spPr>
      </p:pic>
      <p:pic>
        <p:nvPicPr>
          <p:cNvPr id="17" name="图片 16"/>
          <p:cNvPicPr>
            <a:picLocks noChangeAspect="1"/>
          </p:cNvPicPr>
          <p:nvPr/>
        </p:nvPicPr>
        <p:blipFill>
          <a:blip r:embed="rId5"/>
          <a:stretch>
            <a:fillRect/>
          </a:stretch>
        </p:blipFill>
        <p:spPr>
          <a:xfrm>
            <a:off x="9267825" y="-694347"/>
            <a:ext cx="3690097" cy="4123347"/>
          </a:xfrm>
          <a:prstGeom prst="rect">
            <a:avLst/>
          </a:prstGeom>
        </p:spPr>
      </p:pic>
      <p:pic>
        <p:nvPicPr>
          <p:cNvPr id="18" name="图片 17"/>
          <p:cNvPicPr>
            <a:picLocks noChangeAspect="1"/>
          </p:cNvPicPr>
          <p:nvPr/>
        </p:nvPicPr>
        <p:blipFill>
          <a:blip r:embed="rId5"/>
          <a:stretch>
            <a:fillRect/>
          </a:stretch>
        </p:blipFill>
        <p:spPr>
          <a:xfrm>
            <a:off x="10039849" y="2978215"/>
            <a:ext cx="3690097" cy="4123347"/>
          </a:xfrm>
          <a:prstGeom prst="rect">
            <a:avLst/>
          </a:prstGeom>
        </p:spPr>
      </p:pic>
      <p:sp>
        <p:nvSpPr>
          <p:cNvPr id="32" name="矩形 31"/>
          <p:cNvSpPr/>
          <p:nvPr/>
        </p:nvSpPr>
        <p:spPr>
          <a:xfrm>
            <a:off x="1447801" y="1104900"/>
            <a:ext cx="9182100" cy="4724400"/>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sp>
        <p:nvSpPr>
          <p:cNvPr id="33" name="文本框 32"/>
          <p:cNvSpPr txBox="1"/>
          <p:nvPr/>
        </p:nvSpPr>
        <p:spPr>
          <a:xfrm>
            <a:off x="5101128" y="174076"/>
            <a:ext cx="1338072" cy="812530"/>
          </a:xfrm>
          <a:prstGeom prst="rect">
            <a:avLst/>
          </a:prstGeom>
          <a:noFill/>
        </p:spPr>
        <p:txBody>
          <a:bodyPr wrap="square" rtlCol="0">
            <a:spAutoFit/>
          </a:bodyPr>
          <a:lstStyle/>
          <a:p>
            <a:pPr>
              <a:lnSpc>
                <a:spcPct val="130000"/>
              </a:lnSpc>
              <a:spcBef>
                <a:spcPts val="600"/>
              </a:spcBef>
            </a:pPr>
            <a:r>
              <a:rPr lang="zh-CN" altLang="en-US" sz="3600" kern="0" dirty="0">
                <a:solidFill>
                  <a:srgbClr val="00749F"/>
                </a:solidFill>
                <a:latin typeface="Times New Roman" panose="02020603050405020304" pitchFamily="18" charset="0"/>
                <a:cs typeface="+mn-ea"/>
                <a:sym typeface="+mn-lt"/>
              </a:rPr>
              <a:t>目录</a:t>
            </a:r>
          </a:p>
        </p:txBody>
      </p:sp>
      <p:sp>
        <p:nvSpPr>
          <p:cNvPr id="34" name="文本框 33"/>
          <p:cNvSpPr txBox="1"/>
          <p:nvPr/>
        </p:nvSpPr>
        <p:spPr>
          <a:xfrm>
            <a:off x="6222437" y="366978"/>
            <a:ext cx="2262724" cy="524567"/>
          </a:xfrm>
          <a:prstGeom prst="rect">
            <a:avLst/>
          </a:prstGeom>
          <a:noFill/>
        </p:spPr>
        <p:txBody>
          <a:bodyPr wrap="square" rtlCol="0">
            <a:spAutoFit/>
          </a:bodyPr>
          <a:lstStyle/>
          <a:p>
            <a:pPr>
              <a:lnSpc>
                <a:spcPct val="130000"/>
              </a:lnSpc>
              <a:spcBef>
                <a:spcPts val="600"/>
              </a:spcBef>
            </a:pPr>
            <a:r>
              <a:rPr lang="en-US" altLang="zh-CN" sz="2400" kern="0" dirty="0">
                <a:solidFill>
                  <a:srgbClr val="00749F"/>
                </a:solidFill>
                <a:latin typeface="Times New Roman" panose="02020603050405020304" pitchFamily="18" charset="0"/>
                <a:cs typeface="+mn-ea"/>
                <a:sym typeface="+mn-lt"/>
              </a:rPr>
              <a:t>CONTENT</a:t>
            </a:r>
            <a:endParaRPr lang="zh-CN" altLang="en-US" sz="2400" kern="0" dirty="0">
              <a:solidFill>
                <a:srgbClr val="00749F"/>
              </a:solidFill>
              <a:latin typeface="Times New Roman" panose="02020603050405020304" pitchFamily="18" charset="0"/>
              <a:cs typeface="+mn-ea"/>
              <a:sym typeface="+mn-lt"/>
            </a:endParaRPr>
          </a:p>
        </p:txBody>
      </p:sp>
      <p:grpSp>
        <p:nvGrpSpPr>
          <p:cNvPr id="6" name="组合 5">
            <a:extLst>
              <a:ext uri="{FF2B5EF4-FFF2-40B4-BE49-F238E27FC236}">
                <a16:creationId xmlns:a16="http://schemas.microsoft.com/office/drawing/2014/main" id="{D0207112-96A4-46D2-8659-CBB7018D64D5}"/>
              </a:ext>
            </a:extLst>
          </p:cNvPr>
          <p:cNvGrpSpPr/>
          <p:nvPr/>
        </p:nvGrpSpPr>
        <p:grpSpPr>
          <a:xfrm>
            <a:off x="2213134" y="1191003"/>
            <a:ext cx="8177719" cy="763059"/>
            <a:chOff x="2277191" y="2390375"/>
            <a:chExt cx="1961443" cy="587840"/>
          </a:xfrm>
          <a:noFill/>
        </p:grpSpPr>
        <p:sp>
          <p:nvSpPr>
            <p:cNvPr id="2" name="圆角矩形 1"/>
            <p:cNvSpPr/>
            <p:nvPr/>
          </p:nvSpPr>
          <p:spPr>
            <a:xfrm>
              <a:off x="2277191" y="2390375"/>
              <a:ext cx="1885508"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2422907" y="2409196"/>
              <a:ext cx="1815727" cy="502658"/>
            </a:xfrm>
            <a:prstGeom prst="rect">
              <a:avLst/>
            </a:prstGeom>
            <a:grp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hlinkClick r:id="rId6" action="ppaction://hlinksldjump">
                    <a:extLst>
                      <a:ext uri="{A12FA001-AC4F-418D-AE19-62706E023703}">
                        <ahyp:hlinkClr xmlns:ahyp="http://schemas.microsoft.com/office/drawing/2018/hyperlinkcolor" xmlns="" val="tx"/>
                      </a:ext>
                    </a:extLst>
                  </a:hlinkClick>
                </a:rPr>
                <a:t>2.1 </a:t>
              </a:r>
              <a:r>
                <a:rPr lang="zh-CN" altLang="en-US" sz="2800" dirty="0">
                  <a:solidFill>
                    <a:schemeClr val="bg1"/>
                  </a:solidFill>
                  <a:latin typeface="Times New Roman" panose="02020603050405020304" pitchFamily="18" charset="0"/>
                  <a:cs typeface="+mn-ea"/>
                  <a:sym typeface="+mn-lt"/>
                  <a:hlinkClick r:id="rId6" action="ppaction://hlinksldjump">
                    <a:extLst>
                      <a:ext uri="{A12FA001-AC4F-418D-AE19-62706E023703}">
                        <ahyp:hlinkClr xmlns:ahyp="http://schemas.microsoft.com/office/drawing/2018/hyperlinkcolor" xmlns="" val="tx"/>
                      </a:ext>
                    </a:extLst>
                  </a:hlinkClick>
                </a:rPr>
                <a:t>按结构分类 </a:t>
              </a:r>
              <a:r>
                <a:rPr lang="en-US" altLang="zh-CN" sz="2800" dirty="0">
                  <a:solidFill>
                    <a:schemeClr val="bg1"/>
                  </a:solidFill>
                  <a:latin typeface="Times New Roman" panose="02020603050405020304" pitchFamily="18" charset="0"/>
                  <a:cs typeface="+mn-ea"/>
                  <a:sym typeface="+mn-lt"/>
                  <a:hlinkClick r:id="rId6" action="ppaction://hlinksldjump">
                    <a:extLst>
                      <a:ext uri="{A12FA001-AC4F-418D-AE19-62706E023703}">
                        <ahyp:hlinkClr xmlns:ahyp="http://schemas.microsoft.com/office/drawing/2018/hyperlinkcolor" xmlns="" val="tx"/>
                      </a:ext>
                    </a:extLst>
                  </a:hlinkClick>
                </a:rPr>
                <a:t>Sentence</a:t>
              </a:r>
              <a:r>
                <a:rPr lang="zh-CN" altLang="en-US" sz="2800" dirty="0">
                  <a:solidFill>
                    <a:schemeClr val="bg1"/>
                  </a:solidFill>
                  <a:latin typeface="Times New Roman" panose="02020603050405020304" pitchFamily="18" charset="0"/>
                  <a:cs typeface="+mn-ea"/>
                  <a:sym typeface="+mn-lt"/>
                  <a:hlinkClick r:id="rId6" action="ppaction://hlinksldjump">
                    <a:extLst>
                      <a:ext uri="{A12FA001-AC4F-418D-AE19-62706E023703}">
                        <ahyp:hlinkClr xmlns:ahyp="http://schemas.microsoft.com/office/drawing/2018/hyperlinkcolor" xmlns="" val="tx"/>
                      </a:ext>
                    </a:extLst>
                  </a:hlinkClick>
                </a:rPr>
                <a:t> </a:t>
              </a:r>
              <a:r>
                <a:rPr lang="en-US" altLang="zh-CN" sz="2800" dirty="0">
                  <a:solidFill>
                    <a:schemeClr val="bg1"/>
                  </a:solidFill>
                  <a:latin typeface="Times New Roman" panose="02020603050405020304" pitchFamily="18" charset="0"/>
                  <a:cs typeface="+mn-ea"/>
                  <a:sym typeface="+mn-lt"/>
                  <a:hlinkClick r:id="rId6" action="ppaction://hlinksldjump">
                    <a:extLst>
                      <a:ext uri="{A12FA001-AC4F-418D-AE19-62706E023703}">
                        <ahyp:hlinkClr xmlns:ahyp="http://schemas.microsoft.com/office/drawing/2018/hyperlinkcolor" xmlns="" val="tx"/>
                      </a:ext>
                    </a:extLst>
                  </a:hlinkClick>
                </a:rPr>
                <a:t>Types</a:t>
              </a:r>
              <a:r>
                <a:rPr lang="zh-CN" altLang="en-US" sz="2800" dirty="0">
                  <a:solidFill>
                    <a:schemeClr val="bg1"/>
                  </a:solidFill>
                  <a:latin typeface="Times New Roman" panose="02020603050405020304" pitchFamily="18" charset="0"/>
                  <a:cs typeface="+mn-ea"/>
                  <a:sym typeface="+mn-lt"/>
                  <a:hlinkClick r:id="rId6" action="ppaction://hlinksldjump">
                    <a:extLst>
                      <a:ext uri="{A12FA001-AC4F-418D-AE19-62706E023703}">
                        <ahyp:hlinkClr xmlns:ahyp="http://schemas.microsoft.com/office/drawing/2018/hyperlinkcolor" xmlns="" val="tx"/>
                      </a:ext>
                    </a:extLst>
                  </a:hlinkClick>
                </a:rPr>
                <a:t> </a:t>
              </a:r>
              <a:r>
                <a:rPr lang="en-US" altLang="zh-CN" sz="2800" dirty="0">
                  <a:solidFill>
                    <a:schemeClr val="bg1"/>
                  </a:solidFill>
                  <a:latin typeface="Times New Roman" panose="02020603050405020304" pitchFamily="18" charset="0"/>
                  <a:cs typeface="+mn-ea"/>
                  <a:sym typeface="+mn-lt"/>
                  <a:hlinkClick r:id="rId6" action="ppaction://hlinksldjump">
                    <a:extLst>
                      <a:ext uri="{A12FA001-AC4F-418D-AE19-62706E023703}">
                        <ahyp:hlinkClr xmlns:ahyp="http://schemas.microsoft.com/office/drawing/2018/hyperlinkcolor" xmlns="" val="tx"/>
                      </a:ext>
                    </a:extLst>
                  </a:hlinkClick>
                </a:rPr>
                <a:t>by</a:t>
              </a:r>
              <a:r>
                <a:rPr lang="zh-CN" altLang="en-US" sz="2800" dirty="0">
                  <a:solidFill>
                    <a:schemeClr val="bg1"/>
                  </a:solidFill>
                  <a:latin typeface="Times New Roman" panose="02020603050405020304" pitchFamily="18" charset="0"/>
                  <a:cs typeface="+mn-ea"/>
                  <a:sym typeface="+mn-lt"/>
                  <a:hlinkClick r:id="rId6" action="ppaction://hlinksldjump">
                    <a:extLst>
                      <a:ext uri="{A12FA001-AC4F-418D-AE19-62706E023703}">
                        <ahyp:hlinkClr xmlns:ahyp="http://schemas.microsoft.com/office/drawing/2018/hyperlinkcolor" xmlns="" val="tx"/>
                      </a:ext>
                    </a:extLst>
                  </a:hlinkClick>
                </a:rPr>
                <a:t> </a:t>
              </a:r>
              <a:r>
                <a:rPr lang="en-US" altLang="zh-CN" sz="2800" u="sng" dirty="0">
                  <a:solidFill>
                    <a:srgbClr val="00749F"/>
                  </a:solidFill>
                  <a:latin typeface="Times New Roman" panose="02020603050405020304" pitchFamily="18" charset="0"/>
                  <a:cs typeface="+mn-ea"/>
                  <a:sym typeface="+mn-lt"/>
                  <a:hlinkClick r:id="rId6" action="ppaction://hlinksldjump">
                    <a:extLst>
                      <a:ext uri="{A12FA001-AC4F-418D-AE19-62706E023703}">
                        <ahyp:hlinkClr xmlns:ahyp="http://schemas.microsoft.com/office/drawing/2018/hyperlinkcolor" xmlns="" val="tx"/>
                      </a:ext>
                    </a:extLst>
                  </a:hlinkClick>
                </a:rPr>
                <a:t>Structure</a:t>
              </a:r>
              <a:r>
                <a:rPr lang="en-US" altLang="zh-CN" sz="2800" dirty="0">
                  <a:solidFill>
                    <a:schemeClr val="bg1"/>
                  </a:solidFill>
                  <a:latin typeface="Times New Roman" panose="02020603050405020304" pitchFamily="18" charset="0"/>
                  <a:cs typeface="+mn-ea"/>
                  <a:sym typeface="+mn-lt"/>
                  <a:hlinkClick r:id="rId6" action="ppaction://hlinksldjump">
                    <a:extLst>
                      <a:ext uri="{A12FA001-AC4F-418D-AE19-62706E023703}">
                        <ahyp:hlinkClr xmlns:ahyp="http://schemas.microsoft.com/office/drawing/2018/hyperlinkcolor" xmlns="" val="tx"/>
                      </a:ext>
                    </a:extLst>
                  </a:hlinkClick>
                </a:rPr>
                <a:t> </a:t>
              </a:r>
              <a:endParaRPr lang="zh-CN" altLang="en-US" sz="2800" dirty="0">
                <a:solidFill>
                  <a:schemeClr val="bg1"/>
                </a:solidFill>
                <a:latin typeface="Times New Roman" panose="02020603050405020304" pitchFamily="18" charset="0"/>
                <a:cs typeface="+mn-ea"/>
                <a:sym typeface="+mn-lt"/>
              </a:endParaRPr>
            </a:p>
          </p:txBody>
        </p:sp>
      </p:grpSp>
      <p:grpSp>
        <p:nvGrpSpPr>
          <p:cNvPr id="52" name="组合 51">
            <a:extLst>
              <a:ext uri="{FF2B5EF4-FFF2-40B4-BE49-F238E27FC236}">
                <a16:creationId xmlns:a16="http://schemas.microsoft.com/office/drawing/2014/main" id="{0C5B98CC-033B-4063-B430-BB8873A29092}"/>
              </a:ext>
            </a:extLst>
          </p:cNvPr>
          <p:cNvGrpSpPr/>
          <p:nvPr/>
        </p:nvGrpSpPr>
        <p:grpSpPr>
          <a:xfrm>
            <a:off x="2240621" y="4907529"/>
            <a:ext cx="10603377" cy="704996"/>
            <a:chOff x="2277191" y="2356622"/>
            <a:chExt cx="2572784" cy="621593"/>
          </a:xfrm>
        </p:grpSpPr>
        <p:sp>
          <p:nvSpPr>
            <p:cNvPr id="53" name="圆角矩形 1">
              <a:extLst>
                <a:ext uri="{FF2B5EF4-FFF2-40B4-BE49-F238E27FC236}">
                  <a16:creationId xmlns:a16="http://schemas.microsoft.com/office/drawing/2014/main" id="{E929EF67-D258-4757-9EA8-03695F9BB8B9}"/>
                </a:ext>
              </a:extLst>
            </p:cNvPr>
            <p:cNvSpPr/>
            <p:nvPr/>
          </p:nvSpPr>
          <p:spPr>
            <a:xfrm>
              <a:off x="2277191" y="2390375"/>
              <a:ext cx="1885508" cy="5878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54" name="文本框 53">
              <a:extLst>
                <a:ext uri="{FF2B5EF4-FFF2-40B4-BE49-F238E27FC236}">
                  <a16:creationId xmlns:a16="http://schemas.microsoft.com/office/drawing/2014/main" id="{A1C71398-ED91-485D-A2D9-48C93CEED616}"/>
                </a:ext>
              </a:extLst>
            </p:cNvPr>
            <p:cNvSpPr txBox="1"/>
            <p:nvPr/>
          </p:nvSpPr>
          <p:spPr>
            <a:xfrm>
              <a:off x="3034248" y="2356622"/>
              <a:ext cx="1815727" cy="525998"/>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hlinkClick r:id="rId7" action="ppaction://hlinksldjump">
                    <a:extLst>
                      <a:ext uri="{A12FA001-AC4F-418D-AE19-62706E023703}">
                        <ahyp:hlinkClr xmlns:ahyp="http://schemas.microsoft.com/office/drawing/2018/hyperlinkcolor" xmlns="" val="tx"/>
                      </a:ext>
                    </a:extLst>
                  </a:hlinkClick>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27" name="圆角矩形 1">
            <a:extLst>
              <a:ext uri="{FF2B5EF4-FFF2-40B4-BE49-F238E27FC236}">
                <a16:creationId xmlns:a16="http://schemas.microsoft.com/office/drawing/2014/main" id="{7B2B02AB-5F0D-4771-A117-B58FFE606450}"/>
              </a:ext>
            </a:extLst>
          </p:cNvPr>
          <p:cNvSpPr/>
          <p:nvPr/>
        </p:nvSpPr>
        <p:spPr>
          <a:xfrm>
            <a:off x="2213134" y="2086600"/>
            <a:ext cx="7861128" cy="76305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28" name="文本框 27">
            <a:extLst>
              <a:ext uri="{FF2B5EF4-FFF2-40B4-BE49-F238E27FC236}">
                <a16:creationId xmlns:a16="http://schemas.microsoft.com/office/drawing/2014/main" id="{E3EB3A85-2818-4300-8E8D-739686955A05}"/>
              </a:ext>
            </a:extLst>
          </p:cNvPr>
          <p:cNvSpPr txBox="1"/>
          <p:nvPr/>
        </p:nvSpPr>
        <p:spPr>
          <a:xfrm>
            <a:off x="2820658" y="2111031"/>
            <a:ext cx="7570195" cy="592213"/>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hlinkClick r:id="rId8" action="ppaction://hlinksldjump">
                  <a:extLst>
                    <a:ext uri="{A12FA001-AC4F-418D-AE19-62706E023703}">
                      <ahyp:hlinkClr xmlns:ahyp="http://schemas.microsoft.com/office/drawing/2018/hyperlinkcolor" xmlns="" val="tx"/>
                    </a:ext>
                  </a:extLst>
                </a:hlinkClick>
              </a:rPr>
              <a:t>2.2 </a:t>
            </a:r>
            <a:r>
              <a:rPr lang="zh-CN" altLang="en-US" sz="2800" dirty="0">
                <a:solidFill>
                  <a:schemeClr val="bg1"/>
                </a:solidFill>
                <a:latin typeface="Times New Roman" panose="02020603050405020304" pitchFamily="18" charset="0"/>
                <a:cs typeface="+mn-ea"/>
                <a:sym typeface="+mn-lt"/>
                <a:hlinkClick r:id="rId8" action="ppaction://hlinksldjump">
                  <a:extLst>
                    <a:ext uri="{A12FA001-AC4F-418D-AE19-62706E023703}">
                      <ahyp:hlinkClr xmlns:ahyp="http://schemas.microsoft.com/office/drawing/2018/hyperlinkcolor" xmlns="" val="tx"/>
                    </a:ext>
                  </a:extLst>
                </a:hlinkClick>
              </a:rPr>
              <a:t>按用途分类 </a:t>
            </a:r>
            <a:r>
              <a:rPr lang="en-US" altLang="zh-CN" sz="2800" dirty="0">
                <a:solidFill>
                  <a:schemeClr val="bg1"/>
                </a:solidFill>
                <a:latin typeface="Times New Roman" panose="02020603050405020304" pitchFamily="18" charset="0"/>
                <a:cs typeface="+mn-ea"/>
                <a:sym typeface="+mn-lt"/>
                <a:hlinkClick r:id="rId8" action="ppaction://hlinksldjump">
                  <a:extLst>
                    <a:ext uri="{A12FA001-AC4F-418D-AE19-62706E023703}">
                      <ahyp:hlinkClr xmlns:ahyp="http://schemas.microsoft.com/office/drawing/2018/hyperlinkcolor" xmlns="" val="tx"/>
                    </a:ext>
                  </a:extLst>
                </a:hlinkClick>
              </a:rPr>
              <a:t>Sent</a:t>
            </a:r>
            <a:r>
              <a:rPr lang="en-US" altLang="zh-CN" sz="2800" dirty="0">
                <a:solidFill>
                  <a:srgbClr val="00749F"/>
                </a:solidFill>
                <a:latin typeface="Times New Roman" panose="02020603050405020304" pitchFamily="18" charset="0"/>
                <a:cs typeface="+mn-ea"/>
                <a:sym typeface="+mn-lt"/>
                <a:hlinkClick r:id="rId8" action="ppaction://hlinksldjump">
                  <a:extLst>
                    <a:ext uri="{A12FA001-AC4F-418D-AE19-62706E023703}">
                      <ahyp:hlinkClr xmlns:ahyp="http://schemas.microsoft.com/office/drawing/2018/hyperlinkcolor" xmlns="" val="tx"/>
                    </a:ext>
                  </a:extLst>
                </a:hlinkClick>
              </a:rPr>
              <a:t>ence</a:t>
            </a:r>
            <a:r>
              <a:rPr lang="zh-CN" altLang="en-US" sz="2800" dirty="0">
                <a:solidFill>
                  <a:schemeClr val="bg1"/>
                </a:solidFill>
                <a:latin typeface="Times New Roman" panose="02020603050405020304" pitchFamily="18" charset="0"/>
                <a:cs typeface="+mn-ea"/>
                <a:sym typeface="+mn-lt"/>
                <a:hlinkClick r:id="rId8" action="ppaction://hlinksldjump">
                  <a:extLst>
                    <a:ext uri="{A12FA001-AC4F-418D-AE19-62706E023703}">
                      <ahyp:hlinkClr xmlns:ahyp="http://schemas.microsoft.com/office/drawing/2018/hyperlinkcolor" xmlns="" val="tx"/>
                    </a:ext>
                  </a:extLst>
                </a:hlinkClick>
              </a:rPr>
              <a:t> </a:t>
            </a:r>
            <a:r>
              <a:rPr lang="en-US" altLang="zh-CN" sz="2800" dirty="0">
                <a:solidFill>
                  <a:schemeClr val="bg1"/>
                </a:solidFill>
                <a:latin typeface="Times New Roman" panose="02020603050405020304" pitchFamily="18" charset="0"/>
                <a:cs typeface="+mn-ea"/>
                <a:sym typeface="+mn-lt"/>
                <a:hlinkClick r:id="rId8" action="ppaction://hlinksldjump">
                  <a:extLst>
                    <a:ext uri="{A12FA001-AC4F-418D-AE19-62706E023703}">
                      <ahyp:hlinkClr xmlns:ahyp="http://schemas.microsoft.com/office/drawing/2018/hyperlinkcolor" xmlns="" val="tx"/>
                    </a:ext>
                  </a:extLst>
                </a:hlinkClick>
              </a:rPr>
              <a:t>Types</a:t>
            </a:r>
            <a:r>
              <a:rPr lang="zh-CN" altLang="en-US" sz="2800" dirty="0">
                <a:solidFill>
                  <a:schemeClr val="bg1"/>
                </a:solidFill>
                <a:latin typeface="Times New Roman" panose="02020603050405020304" pitchFamily="18" charset="0"/>
                <a:cs typeface="+mn-ea"/>
                <a:sym typeface="+mn-lt"/>
                <a:hlinkClick r:id="rId8" action="ppaction://hlinksldjump">
                  <a:extLst>
                    <a:ext uri="{A12FA001-AC4F-418D-AE19-62706E023703}">
                      <ahyp:hlinkClr xmlns:ahyp="http://schemas.microsoft.com/office/drawing/2018/hyperlinkcolor" xmlns="" val="tx"/>
                    </a:ext>
                  </a:extLst>
                </a:hlinkClick>
              </a:rPr>
              <a:t> </a:t>
            </a:r>
            <a:r>
              <a:rPr lang="en-US" altLang="zh-CN" sz="2800" dirty="0">
                <a:solidFill>
                  <a:srgbClr val="00749F"/>
                </a:solidFill>
                <a:latin typeface="Times New Roman" panose="02020603050405020304" pitchFamily="18" charset="0"/>
                <a:cs typeface="+mn-ea"/>
                <a:sym typeface="+mn-lt"/>
                <a:hlinkClick r:id="rId8" action="ppaction://hlinksldjump">
                  <a:extLst>
                    <a:ext uri="{A12FA001-AC4F-418D-AE19-62706E023703}">
                      <ahyp:hlinkClr xmlns:ahyp="http://schemas.microsoft.com/office/drawing/2018/hyperlinkcolor" xmlns="" val="tx"/>
                    </a:ext>
                  </a:extLst>
                </a:hlinkClick>
              </a:rPr>
              <a:t>b</a:t>
            </a:r>
            <a:r>
              <a:rPr lang="en-US" altLang="zh-CN" sz="2800" dirty="0">
                <a:solidFill>
                  <a:schemeClr val="bg1"/>
                </a:solidFill>
                <a:latin typeface="Times New Roman" panose="02020603050405020304" pitchFamily="18" charset="0"/>
                <a:cs typeface="+mn-ea"/>
                <a:sym typeface="+mn-lt"/>
                <a:hlinkClick r:id="rId8" action="ppaction://hlinksldjump">
                  <a:extLst>
                    <a:ext uri="{A12FA001-AC4F-418D-AE19-62706E023703}">
                      <ahyp:hlinkClr xmlns:ahyp="http://schemas.microsoft.com/office/drawing/2018/hyperlinkcolor" xmlns="" val="tx"/>
                    </a:ext>
                  </a:extLst>
                </a:hlinkClick>
              </a:rPr>
              <a:t>y</a:t>
            </a:r>
            <a:r>
              <a:rPr lang="zh-CN" altLang="en-US" sz="2800" dirty="0">
                <a:solidFill>
                  <a:schemeClr val="bg1"/>
                </a:solidFill>
                <a:latin typeface="Times New Roman" panose="02020603050405020304" pitchFamily="18" charset="0"/>
                <a:cs typeface="+mn-ea"/>
                <a:sym typeface="+mn-lt"/>
                <a:hlinkClick r:id="rId8" action="ppaction://hlinksldjump">
                  <a:extLst>
                    <a:ext uri="{A12FA001-AC4F-418D-AE19-62706E023703}">
                      <ahyp:hlinkClr xmlns:ahyp="http://schemas.microsoft.com/office/drawing/2018/hyperlinkcolor" xmlns="" val="tx"/>
                    </a:ext>
                  </a:extLst>
                </a:hlinkClick>
              </a:rPr>
              <a:t> </a:t>
            </a:r>
            <a:r>
              <a:rPr lang="en-US" altLang="zh-CN" sz="2800" u="sng" dirty="0">
                <a:solidFill>
                  <a:srgbClr val="00749F"/>
                </a:solidFill>
                <a:latin typeface="Times New Roman" panose="02020603050405020304" pitchFamily="18" charset="0"/>
                <a:cs typeface="+mn-ea"/>
                <a:sym typeface="+mn-lt"/>
              </a:rPr>
              <a:t>Use</a:t>
            </a:r>
            <a:endParaRPr lang="zh-CN" altLang="en-US" sz="2800" u="sng" dirty="0">
              <a:solidFill>
                <a:srgbClr val="00749F"/>
              </a:solidFill>
              <a:latin typeface="Times New Roman" panose="02020603050405020304" pitchFamily="18" charset="0"/>
              <a:cs typeface="+mn-ea"/>
              <a:sym typeface="+mn-lt"/>
            </a:endParaRPr>
          </a:p>
        </p:txBody>
      </p:sp>
      <p:sp>
        <p:nvSpPr>
          <p:cNvPr id="29" name="圆角矩形 1">
            <a:extLst>
              <a:ext uri="{FF2B5EF4-FFF2-40B4-BE49-F238E27FC236}">
                <a16:creationId xmlns:a16="http://schemas.microsoft.com/office/drawing/2014/main" id="{BF6FD39B-7B76-46E5-8CCD-A5D312855D19}"/>
              </a:ext>
            </a:extLst>
          </p:cNvPr>
          <p:cNvSpPr/>
          <p:nvPr/>
        </p:nvSpPr>
        <p:spPr>
          <a:xfrm>
            <a:off x="2213134" y="3050218"/>
            <a:ext cx="7861128" cy="76305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30" name="文本框 29">
            <a:extLst>
              <a:ext uri="{FF2B5EF4-FFF2-40B4-BE49-F238E27FC236}">
                <a16:creationId xmlns:a16="http://schemas.microsoft.com/office/drawing/2014/main" id="{ACFEE41B-FBE8-4E08-876B-BB27FA6FD11C}"/>
              </a:ext>
            </a:extLst>
          </p:cNvPr>
          <p:cNvSpPr txBox="1"/>
          <p:nvPr/>
        </p:nvSpPr>
        <p:spPr>
          <a:xfrm>
            <a:off x="2820657" y="3095072"/>
            <a:ext cx="7570195" cy="597664"/>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hlinkClick r:id="rId9" action="ppaction://hlinksldjump">
                  <a:extLst>
                    <a:ext uri="{A12FA001-AC4F-418D-AE19-62706E023703}">
                      <ahyp:hlinkClr xmlns:ahyp="http://schemas.microsoft.com/office/drawing/2018/hyperlinkcolor" xmlns="" val="tx"/>
                    </a:ext>
                  </a:extLst>
                </a:hlinkClick>
              </a:rPr>
              <a:t>2.3 </a:t>
            </a:r>
            <a:r>
              <a:rPr lang="zh-CN" altLang="en-US" sz="2800" dirty="0">
                <a:solidFill>
                  <a:schemeClr val="bg1"/>
                </a:solidFill>
                <a:latin typeface="Times New Roman" panose="02020603050405020304" pitchFamily="18" charset="0"/>
                <a:cs typeface="+mn-ea"/>
                <a:sym typeface="+mn-lt"/>
                <a:hlinkClick r:id="rId9" action="ppaction://hlinksldjump">
                  <a:extLst>
                    <a:ext uri="{A12FA001-AC4F-418D-AE19-62706E023703}">
                      <ahyp:hlinkClr xmlns:ahyp="http://schemas.microsoft.com/office/drawing/2018/hyperlinkcolor" xmlns="" val="tx"/>
                    </a:ext>
                  </a:extLst>
                </a:hlinkClick>
              </a:rPr>
              <a:t>按修辞分类 </a:t>
            </a:r>
            <a:r>
              <a:rPr lang="en-US" altLang="zh-CN" sz="2800" dirty="0">
                <a:solidFill>
                  <a:schemeClr val="bg1"/>
                </a:solidFill>
                <a:latin typeface="Times New Roman" panose="02020603050405020304" pitchFamily="18" charset="0"/>
                <a:cs typeface="+mn-ea"/>
                <a:sym typeface="+mn-lt"/>
                <a:hlinkClick r:id="rId9" action="ppaction://hlinksldjump">
                  <a:extLst>
                    <a:ext uri="{A12FA001-AC4F-418D-AE19-62706E023703}">
                      <ahyp:hlinkClr xmlns:ahyp="http://schemas.microsoft.com/office/drawing/2018/hyperlinkcolor" xmlns="" val="tx"/>
                    </a:ext>
                  </a:extLst>
                </a:hlinkClick>
              </a:rPr>
              <a:t>Sentence</a:t>
            </a:r>
            <a:r>
              <a:rPr lang="zh-CN" altLang="en-US" sz="2800" dirty="0">
                <a:solidFill>
                  <a:schemeClr val="bg1"/>
                </a:solidFill>
                <a:latin typeface="Times New Roman" panose="02020603050405020304" pitchFamily="18" charset="0"/>
                <a:cs typeface="+mn-ea"/>
                <a:sym typeface="+mn-lt"/>
                <a:hlinkClick r:id="rId9" action="ppaction://hlinksldjump">
                  <a:extLst>
                    <a:ext uri="{A12FA001-AC4F-418D-AE19-62706E023703}">
                      <ahyp:hlinkClr xmlns:ahyp="http://schemas.microsoft.com/office/drawing/2018/hyperlinkcolor" xmlns="" val="tx"/>
                    </a:ext>
                  </a:extLst>
                </a:hlinkClick>
              </a:rPr>
              <a:t> </a:t>
            </a:r>
            <a:r>
              <a:rPr lang="en-US" altLang="zh-CN" sz="2800" dirty="0">
                <a:solidFill>
                  <a:schemeClr val="bg1"/>
                </a:solidFill>
                <a:latin typeface="Times New Roman" panose="02020603050405020304" pitchFamily="18" charset="0"/>
                <a:cs typeface="+mn-ea"/>
                <a:sym typeface="+mn-lt"/>
                <a:hlinkClick r:id="rId9" action="ppaction://hlinksldjump">
                  <a:extLst>
                    <a:ext uri="{A12FA001-AC4F-418D-AE19-62706E023703}">
                      <ahyp:hlinkClr xmlns:ahyp="http://schemas.microsoft.com/office/drawing/2018/hyperlinkcolor" xmlns="" val="tx"/>
                    </a:ext>
                  </a:extLst>
                </a:hlinkClick>
              </a:rPr>
              <a:t>Types</a:t>
            </a:r>
            <a:r>
              <a:rPr lang="zh-CN" altLang="en-US" sz="2800" dirty="0">
                <a:solidFill>
                  <a:schemeClr val="bg1"/>
                </a:solidFill>
                <a:latin typeface="Times New Roman" panose="02020603050405020304" pitchFamily="18" charset="0"/>
                <a:cs typeface="+mn-ea"/>
                <a:sym typeface="+mn-lt"/>
                <a:hlinkClick r:id="rId9" action="ppaction://hlinksldjump">
                  <a:extLst>
                    <a:ext uri="{A12FA001-AC4F-418D-AE19-62706E023703}">
                      <ahyp:hlinkClr xmlns:ahyp="http://schemas.microsoft.com/office/drawing/2018/hyperlinkcolor" xmlns="" val="tx"/>
                    </a:ext>
                  </a:extLst>
                </a:hlinkClick>
              </a:rPr>
              <a:t> </a:t>
            </a:r>
            <a:r>
              <a:rPr lang="en-US" altLang="zh-CN" sz="2800" dirty="0">
                <a:solidFill>
                  <a:schemeClr val="bg1"/>
                </a:solidFill>
                <a:latin typeface="Times New Roman" panose="02020603050405020304" pitchFamily="18" charset="0"/>
                <a:cs typeface="+mn-ea"/>
                <a:sym typeface="+mn-lt"/>
                <a:hlinkClick r:id="rId9" action="ppaction://hlinksldjump">
                  <a:extLst>
                    <a:ext uri="{A12FA001-AC4F-418D-AE19-62706E023703}">
                      <ahyp:hlinkClr xmlns:ahyp="http://schemas.microsoft.com/office/drawing/2018/hyperlinkcolor" xmlns="" val="tx"/>
                    </a:ext>
                  </a:extLst>
                </a:hlinkClick>
              </a:rPr>
              <a:t>by</a:t>
            </a:r>
            <a:r>
              <a:rPr lang="zh-CN" altLang="en-US" sz="2800" dirty="0">
                <a:solidFill>
                  <a:schemeClr val="bg1"/>
                </a:solidFill>
                <a:latin typeface="Times New Roman" panose="02020603050405020304" pitchFamily="18" charset="0"/>
                <a:cs typeface="+mn-ea"/>
                <a:sym typeface="+mn-lt"/>
                <a:hlinkClick r:id="rId9" action="ppaction://hlinksldjump">
                  <a:extLst>
                    <a:ext uri="{A12FA001-AC4F-418D-AE19-62706E023703}">
                      <ahyp:hlinkClr xmlns:ahyp="http://schemas.microsoft.com/office/drawing/2018/hyperlinkcolor" xmlns="" val="tx"/>
                    </a:ext>
                  </a:extLst>
                </a:hlinkClick>
              </a:rPr>
              <a:t> </a:t>
            </a:r>
            <a:r>
              <a:rPr lang="en-US" altLang="zh-CN" sz="2800" u="sng" dirty="0">
                <a:solidFill>
                  <a:srgbClr val="00749F"/>
                </a:solidFill>
                <a:latin typeface="Times New Roman" panose="02020603050405020304" pitchFamily="18" charset="0"/>
                <a:cs typeface="+mn-ea"/>
                <a:sym typeface="+mn-lt"/>
              </a:rPr>
              <a:t>Rhetoric</a:t>
            </a:r>
            <a:endParaRPr lang="zh-CN" altLang="en-US" sz="2800" u="sng" dirty="0">
              <a:solidFill>
                <a:srgbClr val="00749F"/>
              </a:solidFill>
              <a:latin typeface="Times New Roman" panose="02020603050405020304" pitchFamily="18" charset="0"/>
              <a:cs typeface="+mn-ea"/>
              <a:sym typeface="+mn-lt"/>
            </a:endParaRPr>
          </a:p>
        </p:txBody>
      </p:sp>
      <p:sp>
        <p:nvSpPr>
          <p:cNvPr id="31" name="圆角矩形 1">
            <a:extLst>
              <a:ext uri="{FF2B5EF4-FFF2-40B4-BE49-F238E27FC236}">
                <a16:creationId xmlns:a16="http://schemas.microsoft.com/office/drawing/2014/main" id="{6C633C27-9DE1-44E5-99BB-A669686C62CE}"/>
              </a:ext>
            </a:extLst>
          </p:cNvPr>
          <p:cNvSpPr/>
          <p:nvPr/>
        </p:nvSpPr>
        <p:spPr>
          <a:xfrm>
            <a:off x="2213134" y="3957831"/>
            <a:ext cx="7861128" cy="76305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35" name="文本框 34">
            <a:extLst>
              <a:ext uri="{FF2B5EF4-FFF2-40B4-BE49-F238E27FC236}">
                <a16:creationId xmlns:a16="http://schemas.microsoft.com/office/drawing/2014/main" id="{D468BC42-AFEA-4632-9DB2-6221A22F1599}"/>
              </a:ext>
            </a:extLst>
          </p:cNvPr>
          <p:cNvSpPr txBox="1"/>
          <p:nvPr/>
        </p:nvSpPr>
        <p:spPr>
          <a:xfrm>
            <a:off x="2820656" y="4025305"/>
            <a:ext cx="7570195" cy="597664"/>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hlinkClick r:id="rId10" action="ppaction://hlinksldjump">
                  <a:extLst>
                    <a:ext uri="{A12FA001-AC4F-418D-AE19-62706E023703}">
                      <ahyp:hlinkClr xmlns:ahyp="http://schemas.microsoft.com/office/drawing/2018/hyperlinkcolor" xmlns="" val="tx"/>
                    </a:ext>
                  </a:extLst>
                </a:hlinkClick>
              </a:rPr>
              <a:t>2.4 </a:t>
            </a:r>
            <a:r>
              <a:rPr lang="zh-CN" altLang="en-US" sz="2800" dirty="0">
                <a:solidFill>
                  <a:schemeClr val="bg1"/>
                </a:solidFill>
                <a:latin typeface="Times New Roman" panose="02020603050405020304" pitchFamily="18" charset="0"/>
                <a:cs typeface="+mn-ea"/>
                <a:sym typeface="+mn-lt"/>
                <a:hlinkClick r:id="rId10" action="ppaction://hlinksldjump">
                  <a:extLst>
                    <a:ext uri="{A12FA001-AC4F-418D-AE19-62706E023703}">
                      <ahyp:hlinkClr xmlns:ahyp="http://schemas.microsoft.com/office/drawing/2018/hyperlinkcolor" xmlns="" val="tx"/>
                    </a:ext>
                  </a:extLst>
                </a:hlinkClick>
              </a:rPr>
              <a:t>按结构分类 </a:t>
            </a:r>
            <a:r>
              <a:rPr lang="en-US" altLang="zh-CN" sz="2800" dirty="0">
                <a:solidFill>
                  <a:schemeClr val="bg1"/>
                </a:solidFill>
                <a:latin typeface="Times New Roman" panose="02020603050405020304" pitchFamily="18" charset="0"/>
                <a:cs typeface="+mn-ea"/>
                <a:sym typeface="+mn-lt"/>
                <a:hlinkClick r:id="rId10" action="ppaction://hlinksldjump">
                  <a:extLst>
                    <a:ext uri="{A12FA001-AC4F-418D-AE19-62706E023703}">
                      <ahyp:hlinkClr xmlns:ahyp="http://schemas.microsoft.com/office/drawing/2018/hyperlinkcolor" xmlns="" val="tx"/>
                    </a:ext>
                  </a:extLst>
                </a:hlinkClick>
              </a:rPr>
              <a:t>Sentence</a:t>
            </a:r>
            <a:r>
              <a:rPr lang="zh-CN" altLang="en-US" sz="2800" dirty="0">
                <a:solidFill>
                  <a:schemeClr val="bg1"/>
                </a:solidFill>
                <a:latin typeface="Times New Roman" panose="02020603050405020304" pitchFamily="18" charset="0"/>
                <a:cs typeface="+mn-ea"/>
                <a:sym typeface="+mn-lt"/>
                <a:hlinkClick r:id="rId10" action="ppaction://hlinksldjump">
                  <a:extLst>
                    <a:ext uri="{A12FA001-AC4F-418D-AE19-62706E023703}">
                      <ahyp:hlinkClr xmlns:ahyp="http://schemas.microsoft.com/office/drawing/2018/hyperlinkcolor" xmlns="" val="tx"/>
                    </a:ext>
                  </a:extLst>
                </a:hlinkClick>
              </a:rPr>
              <a:t> </a:t>
            </a:r>
            <a:r>
              <a:rPr lang="en-US" altLang="zh-CN" sz="2800" dirty="0">
                <a:solidFill>
                  <a:schemeClr val="bg1"/>
                </a:solidFill>
                <a:latin typeface="Times New Roman" panose="02020603050405020304" pitchFamily="18" charset="0"/>
                <a:cs typeface="+mn-ea"/>
                <a:sym typeface="+mn-lt"/>
                <a:hlinkClick r:id="rId10" action="ppaction://hlinksldjump">
                  <a:extLst>
                    <a:ext uri="{A12FA001-AC4F-418D-AE19-62706E023703}">
                      <ahyp:hlinkClr xmlns:ahyp="http://schemas.microsoft.com/office/drawing/2018/hyperlinkcolor" xmlns="" val="tx"/>
                    </a:ext>
                  </a:extLst>
                </a:hlinkClick>
              </a:rPr>
              <a:t>Types</a:t>
            </a:r>
            <a:r>
              <a:rPr lang="zh-CN" altLang="en-US" sz="2800" dirty="0">
                <a:solidFill>
                  <a:schemeClr val="bg1"/>
                </a:solidFill>
                <a:latin typeface="Times New Roman" panose="02020603050405020304" pitchFamily="18" charset="0"/>
                <a:cs typeface="+mn-ea"/>
                <a:sym typeface="+mn-lt"/>
                <a:hlinkClick r:id="rId10" action="ppaction://hlinksldjump">
                  <a:extLst>
                    <a:ext uri="{A12FA001-AC4F-418D-AE19-62706E023703}">
                      <ahyp:hlinkClr xmlns:ahyp="http://schemas.microsoft.com/office/drawing/2018/hyperlinkcolor" xmlns="" val="tx"/>
                    </a:ext>
                  </a:extLst>
                </a:hlinkClick>
              </a:rPr>
              <a:t> </a:t>
            </a:r>
            <a:r>
              <a:rPr lang="en-US" altLang="zh-CN" sz="2800" dirty="0">
                <a:solidFill>
                  <a:schemeClr val="bg1"/>
                </a:solidFill>
                <a:latin typeface="Times New Roman" panose="02020603050405020304" pitchFamily="18" charset="0"/>
                <a:cs typeface="+mn-ea"/>
                <a:sym typeface="+mn-lt"/>
                <a:hlinkClick r:id="rId10" action="ppaction://hlinksldjump">
                  <a:extLst>
                    <a:ext uri="{A12FA001-AC4F-418D-AE19-62706E023703}">
                      <ahyp:hlinkClr xmlns:ahyp="http://schemas.microsoft.com/office/drawing/2018/hyperlinkcolor" xmlns="" val="tx"/>
                    </a:ext>
                  </a:extLst>
                </a:hlinkClick>
              </a:rPr>
              <a:t>by</a:t>
            </a:r>
            <a:r>
              <a:rPr lang="zh-CN" altLang="en-US" sz="2800" dirty="0">
                <a:solidFill>
                  <a:schemeClr val="bg1"/>
                </a:solidFill>
                <a:latin typeface="Times New Roman" panose="02020603050405020304" pitchFamily="18" charset="0"/>
                <a:cs typeface="+mn-ea"/>
                <a:sym typeface="+mn-lt"/>
                <a:hlinkClick r:id="rId10" action="ppaction://hlinksldjump">
                  <a:extLst>
                    <a:ext uri="{A12FA001-AC4F-418D-AE19-62706E023703}">
                      <ahyp:hlinkClr xmlns:ahyp="http://schemas.microsoft.com/office/drawing/2018/hyperlinkcolor" xmlns="" val="tx"/>
                    </a:ext>
                  </a:extLst>
                </a:hlinkClick>
              </a:rPr>
              <a:t> </a:t>
            </a:r>
            <a:r>
              <a:rPr lang="en-US" altLang="zh-CN" sz="2800" u="sng" dirty="0">
                <a:solidFill>
                  <a:srgbClr val="00749F"/>
                </a:solidFill>
                <a:latin typeface="Times New Roman" panose="02020603050405020304" pitchFamily="18" charset="0"/>
                <a:cs typeface="+mn-ea"/>
                <a:sym typeface="+mn-lt"/>
              </a:rPr>
              <a:t>Need</a:t>
            </a:r>
            <a:endParaRPr lang="zh-CN" altLang="en-US" sz="2800" u="sng" dirty="0">
              <a:solidFill>
                <a:srgbClr val="00749F"/>
              </a:solidFill>
              <a:latin typeface="Times New Roman" panose="02020603050405020304" pitchFamily="18" charset="0"/>
              <a:cs typeface="+mn-ea"/>
              <a:sym typeface="+mn-lt"/>
            </a:endParaRPr>
          </a:p>
        </p:txBody>
      </p:sp>
    </p:spTree>
    <p:extLst>
      <p:ext uri="{BB962C8B-B14F-4D97-AF65-F5344CB8AC3E}">
        <p14:creationId xmlns:p14="http://schemas.microsoft.com/office/powerpoint/2010/main" val="110158342"/>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01468" y="1085342"/>
            <a:ext cx="8989724"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400" dirty="0">
                <a:solidFill>
                  <a:schemeClr val="tx1"/>
                </a:solidFill>
                <a:latin typeface="Times New Roman" panose="02020603050405020304" pitchFamily="18" charset="0"/>
                <a:ea typeface="+mn-ea"/>
                <a:cs typeface="+mn-cs"/>
                <a:sym typeface="+mn-lt"/>
              </a:rPr>
              <a:t>      从结构上讲，英语句子分为</a:t>
            </a:r>
            <a:r>
              <a:rPr lang="zh-CN" altLang="en-US" sz="2400" b="1" dirty="0">
                <a:solidFill>
                  <a:schemeClr val="tx1"/>
                </a:solidFill>
                <a:latin typeface="Times New Roman" panose="02020603050405020304" pitchFamily="18" charset="0"/>
                <a:ea typeface="+mn-ea"/>
                <a:cs typeface="+mn-cs"/>
                <a:sym typeface="+mn-lt"/>
              </a:rPr>
              <a:t>简单句（ </a:t>
            </a:r>
            <a:r>
              <a:rPr lang="en-US" altLang="zh-CN" sz="2400" b="1" dirty="0">
                <a:solidFill>
                  <a:schemeClr val="tx1"/>
                </a:solidFill>
                <a:latin typeface="Times New Roman" panose="02020603050405020304" pitchFamily="18" charset="0"/>
                <a:ea typeface="+mn-ea"/>
                <a:cs typeface="+mn-cs"/>
                <a:sym typeface="+mn-lt"/>
              </a:rPr>
              <a:t>Simple Sentence</a:t>
            </a:r>
            <a:r>
              <a:rPr lang="zh-CN" altLang="en-US" sz="2400" b="1" dirty="0">
                <a:solidFill>
                  <a:schemeClr val="tx1"/>
                </a:solidFill>
                <a:latin typeface="Times New Roman" panose="02020603050405020304" pitchFamily="18" charset="0"/>
                <a:ea typeface="+mn-ea"/>
                <a:cs typeface="+mn-cs"/>
                <a:sym typeface="+mn-lt"/>
              </a:rPr>
              <a:t>）</a:t>
            </a:r>
            <a:r>
              <a:rPr lang="zh-CN" altLang="en-US" sz="2400" dirty="0">
                <a:solidFill>
                  <a:schemeClr val="tx1"/>
                </a:solidFill>
                <a:latin typeface="Times New Roman" panose="02020603050405020304" pitchFamily="18" charset="0"/>
                <a:ea typeface="+mn-ea"/>
                <a:cs typeface="+mn-cs"/>
                <a:sym typeface="+mn-lt"/>
              </a:rPr>
              <a:t>和</a:t>
            </a:r>
            <a:r>
              <a:rPr lang="zh-CN" altLang="en-US" sz="2400" b="1" dirty="0">
                <a:solidFill>
                  <a:schemeClr val="tx1"/>
                </a:solidFill>
                <a:latin typeface="Times New Roman" panose="02020603050405020304" pitchFamily="18" charset="0"/>
                <a:ea typeface="+mn-ea"/>
                <a:cs typeface="+mn-cs"/>
                <a:sym typeface="+mn-lt"/>
              </a:rPr>
              <a:t>多重句（ </a:t>
            </a:r>
            <a:r>
              <a:rPr lang="en-US" altLang="zh-CN" sz="2400" b="1" dirty="0">
                <a:solidFill>
                  <a:schemeClr val="tx1"/>
                </a:solidFill>
                <a:latin typeface="Times New Roman" panose="02020603050405020304" pitchFamily="18" charset="0"/>
                <a:ea typeface="+mn-ea"/>
                <a:cs typeface="+mn-cs"/>
                <a:sym typeface="+mn-lt"/>
              </a:rPr>
              <a:t>Multiple Sentence</a:t>
            </a:r>
            <a:r>
              <a:rPr lang="zh-CN" altLang="en-US" sz="2400" b="1" dirty="0">
                <a:solidFill>
                  <a:schemeClr val="tx1"/>
                </a:solidFill>
                <a:latin typeface="Times New Roman" panose="02020603050405020304" pitchFamily="18" charset="0"/>
                <a:ea typeface="+mn-ea"/>
                <a:cs typeface="+mn-cs"/>
                <a:sym typeface="+mn-lt"/>
              </a:rPr>
              <a:t>）</a:t>
            </a:r>
            <a:r>
              <a:rPr lang="zh-CN" altLang="en-US" sz="2400" dirty="0">
                <a:solidFill>
                  <a:schemeClr val="tx1"/>
                </a:solidFill>
                <a:latin typeface="Times New Roman" panose="02020603050405020304" pitchFamily="18" charset="0"/>
                <a:ea typeface="+mn-ea"/>
                <a:cs typeface="+mn-cs"/>
                <a:sym typeface="+mn-lt"/>
              </a:rPr>
              <a:t>。只有一个主语和谓语并能表达完整意思的独立句子是</a:t>
            </a:r>
            <a:r>
              <a:rPr lang="zh-CN" altLang="en-US" sz="2400" dirty="0">
                <a:solidFill>
                  <a:srgbClr val="FF0000"/>
                </a:solidFill>
                <a:latin typeface="Times New Roman" panose="02020603050405020304" pitchFamily="18" charset="0"/>
                <a:ea typeface="+mn-ea"/>
                <a:cs typeface="+mn-cs"/>
                <a:sym typeface="+mn-lt"/>
              </a:rPr>
              <a:t>简单句</a:t>
            </a:r>
            <a:r>
              <a:rPr lang="zh-CN" altLang="en-US" sz="2400" dirty="0">
                <a:solidFill>
                  <a:schemeClr val="tx1"/>
                </a:solidFill>
                <a:latin typeface="Times New Roman" panose="02020603050405020304" pitchFamily="18" charset="0"/>
                <a:ea typeface="+mn-ea"/>
                <a:cs typeface="+mn-cs"/>
                <a:sym typeface="+mn-lt"/>
              </a:rPr>
              <a:t>。多重句包含两种基本情况，一种是两个或者两个以上的简单分句形成并列关系，这样的句子叫做</a:t>
            </a:r>
            <a:r>
              <a:rPr lang="zh-CN" altLang="en-US" sz="2400" dirty="0">
                <a:solidFill>
                  <a:srgbClr val="FF0000"/>
                </a:solidFill>
                <a:latin typeface="Times New Roman" panose="02020603050405020304" pitchFamily="18" charset="0"/>
                <a:ea typeface="+mn-ea"/>
                <a:cs typeface="+mn-cs"/>
                <a:sym typeface="+mn-lt"/>
              </a:rPr>
              <a:t>并列句（ </a:t>
            </a:r>
            <a:r>
              <a:rPr lang="en-US" altLang="zh-CN" sz="2400" dirty="0">
                <a:solidFill>
                  <a:srgbClr val="FF0000"/>
                </a:solidFill>
                <a:latin typeface="Times New Roman" panose="02020603050405020304" pitchFamily="18" charset="0"/>
                <a:ea typeface="+mn-ea"/>
                <a:cs typeface="+mn-cs"/>
                <a:sym typeface="+mn-lt"/>
              </a:rPr>
              <a:t>Compound Sentence</a:t>
            </a:r>
            <a:r>
              <a:rPr lang="zh-CN" altLang="en-US" sz="2400" dirty="0">
                <a:solidFill>
                  <a:srgbClr val="FF0000"/>
                </a:solidFill>
                <a:latin typeface="Times New Roman" panose="02020603050405020304" pitchFamily="18" charset="0"/>
                <a:ea typeface="+mn-ea"/>
                <a:cs typeface="+mn-cs"/>
                <a:sym typeface="+mn-lt"/>
              </a:rPr>
              <a:t>）</a:t>
            </a:r>
            <a:r>
              <a:rPr lang="zh-CN" altLang="en-US" sz="2400" dirty="0">
                <a:solidFill>
                  <a:schemeClr val="tx1"/>
                </a:solidFill>
                <a:latin typeface="Times New Roman" panose="02020603050405020304" pitchFamily="18" charset="0"/>
                <a:ea typeface="+mn-ea"/>
                <a:cs typeface="+mn-cs"/>
                <a:sym typeface="+mn-lt"/>
              </a:rPr>
              <a:t>；另一种是两个或两个以上的简单分句构成主从关系，这样的句子叫做</a:t>
            </a:r>
            <a:r>
              <a:rPr lang="zh-CN" altLang="en-US" sz="2400" dirty="0">
                <a:solidFill>
                  <a:srgbClr val="FF0000"/>
                </a:solidFill>
                <a:latin typeface="Times New Roman" panose="02020603050405020304" pitchFamily="18" charset="0"/>
                <a:ea typeface="+mn-ea"/>
                <a:cs typeface="+mn-cs"/>
                <a:sym typeface="+mn-lt"/>
              </a:rPr>
              <a:t>复合句（ </a:t>
            </a:r>
            <a:r>
              <a:rPr lang="en-US" altLang="zh-CN" sz="2400" dirty="0">
                <a:solidFill>
                  <a:srgbClr val="FF0000"/>
                </a:solidFill>
                <a:latin typeface="Times New Roman" panose="02020603050405020304" pitchFamily="18" charset="0"/>
                <a:ea typeface="+mn-ea"/>
                <a:cs typeface="+mn-cs"/>
                <a:sym typeface="+mn-lt"/>
              </a:rPr>
              <a:t>Complex Sentence</a:t>
            </a:r>
            <a:r>
              <a:rPr lang="zh-CN" altLang="en-US" sz="2400" dirty="0">
                <a:solidFill>
                  <a:srgbClr val="FF0000"/>
                </a:solidFill>
                <a:latin typeface="Times New Roman" panose="02020603050405020304" pitchFamily="18" charset="0"/>
                <a:ea typeface="+mn-ea"/>
                <a:cs typeface="+mn-cs"/>
                <a:sym typeface="+mn-lt"/>
              </a:rPr>
              <a:t>）</a:t>
            </a:r>
            <a:r>
              <a:rPr lang="zh-CN" altLang="en-US" sz="2400" dirty="0">
                <a:solidFill>
                  <a:schemeClr val="tx1"/>
                </a:solidFill>
                <a:latin typeface="Times New Roman" panose="02020603050405020304" pitchFamily="18" charset="0"/>
                <a:ea typeface="+mn-ea"/>
                <a:cs typeface="+mn-cs"/>
                <a:sym typeface="+mn-lt"/>
              </a:rPr>
              <a:t>。如果两个或两个以上的分句，其中一个带有主从结构并由并列连</a:t>
            </a:r>
          </a:p>
          <a:p>
            <a:pPr>
              <a:lnSpc>
                <a:spcPct val="150000"/>
              </a:lnSpc>
            </a:pPr>
            <a:r>
              <a:rPr lang="zh-CN" altLang="en-US" sz="2400" dirty="0">
                <a:solidFill>
                  <a:schemeClr val="tx1"/>
                </a:solidFill>
                <a:latin typeface="Times New Roman" panose="02020603050405020304" pitchFamily="18" charset="0"/>
                <a:ea typeface="+mn-ea"/>
                <a:cs typeface="+mn-cs"/>
                <a:sym typeface="+mn-lt"/>
              </a:rPr>
              <a:t>词连接起来，便构成</a:t>
            </a:r>
            <a:r>
              <a:rPr lang="zh-CN" altLang="en-US" sz="2400" dirty="0">
                <a:solidFill>
                  <a:srgbClr val="00749F"/>
                </a:solidFill>
                <a:latin typeface="Times New Roman" panose="02020603050405020304" pitchFamily="18" charset="0"/>
                <a:ea typeface="+mn-ea"/>
                <a:cs typeface="+mn-cs"/>
                <a:sym typeface="+mn-lt"/>
              </a:rPr>
              <a:t>并列复合句（ </a:t>
            </a:r>
            <a:r>
              <a:rPr lang="en-US" altLang="zh-CN" sz="2400" dirty="0">
                <a:solidFill>
                  <a:srgbClr val="00749F"/>
                </a:solidFill>
                <a:latin typeface="Times New Roman" panose="02020603050405020304" pitchFamily="18" charset="0"/>
                <a:ea typeface="+mn-ea"/>
                <a:cs typeface="+mn-cs"/>
                <a:sym typeface="+mn-lt"/>
              </a:rPr>
              <a:t>Compound-complex Sentence</a:t>
            </a:r>
            <a:r>
              <a:rPr lang="zh-CN" altLang="en-US" sz="2400" dirty="0">
                <a:solidFill>
                  <a:srgbClr val="00749F"/>
                </a:solidFill>
                <a:latin typeface="Times New Roman" panose="02020603050405020304" pitchFamily="18" charset="0"/>
                <a:ea typeface="+mn-ea"/>
                <a:cs typeface="+mn-cs"/>
                <a:sym typeface="+mn-lt"/>
              </a:rPr>
              <a:t>）。</a:t>
            </a:r>
            <a:endParaRPr lang="id-ID" sz="3600" dirty="0">
              <a:solidFill>
                <a:srgbClr val="00749F"/>
              </a:solidFill>
              <a:latin typeface="Times New Roman" panose="02020603050405020304" pitchFamily="18" charset="0"/>
              <a:ea typeface="+mn-ea"/>
              <a:cs typeface="+mn-ea"/>
              <a:sym typeface="+mn-lt"/>
            </a:endParaRPr>
          </a:p>
        </p:txBody>
      </p:sp>
      <p:sp>
        <p:nvSpPr>
          <p:cNvPr id="115" name="locator-point-on-map_17583"/>
          <p:cNvSpPr>
            <a:spLocks noChangeAspect="1"/>
          </p:cNvSpPr>
          <p:nvPr/>
        </p:nvSpPr>
        <p:spPr bwMode="auto">
          <a:xfrm>
            <a:off x="9292792" y="2275560"/>
            <a:ext cx="3175260" cy="2306879"/>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chemeClr val="accent1"/>
          </a:solidFill>
          <a:ln>
            <a:noFill/>
          </a:ln>
        </p:spPr>
        <p:txBody>
          <a:bodyPr/>
          <a:lstStyle/>
          <a:p>
            <a:endParaRPr lang="zh-CN" altLang="en-US" dirty="0">
              <a:latin typeface="Times New Roman" panose="02020603050405020304" pitchFamily="18" charset="0"/>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英语句子的基本类型</a:t>
            </a:r>
          </a:p>
        </p:txBody>
      </p:sp>
      <p:sp>
        <p:nvSpPr>
          <p:cNvPr id="33" name="文本框 6"/>
          <p:cNvSpPr txBox="1">
            <a:spLocks noChangeArrowheads="1"/>
          </p:cNvSpPr>
          <p:nvPr/>
        </p:nvSpPr>
        <p:spPr bwMode="auto">
          <a:xfrm>
            <a:off x="4057164" y="327905"/>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Sentence Types</a:t>
            </a:r>
          </a:p>
        </p:txBody>
      </p:sp>
      <p:sp>
        <p:nvSpPr>
          <p:cNvPr id="7" name="动作按钮: 后退或前一项 6">
            <a:hlinkClick r:id="rId3" action="ppaction://hlinksldjump" highlightClick="1"/>
            <a:extLst>
              <a:ext uri="{FF2B5EF4-FFF2-40B4-BE49-F238E27FC236}">
                <a16:creationId xmlns:a16="http://schemas.microsoft.com/office/drawing/2014/main" id="{6C8F2AE8-B784-4A0A-B06B-F536B3FD9CA2}"/>
              </a:ext>
            </a:extLst>
          </p:cNvPr>
          <p:cNvSpPr/>
          <p:nvPr/>
        </p:nvSpPr>
        <p:spPr>
          <a:xfrm>
            <a:off x="10761498" y="5098648"/>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428189" y="841960"/>
            <a:ext cx="8536282" cy="1177250"/>
            <a:chOff x="2277191" y="2390375"/>
            <a:chExt cx="2093419" cy="1079592"/>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22907" y="2409196"/>
              <a:ext cx="1947703" cy="1060771"/>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2.1 </a:t>
              </a:r>
              <a:r>
                <a:rPr lang="zh-CN" altLang="en-US" sz="2800" dirty="0">
                  <a:solidFill>
                    <a:schemeClr val="bg1"/>
                  </a:solidFill>
                  <a:latin typeface="Times New Roman" panose="02020603050405020304" pitchFamily="18" charset="0"/>
                  <a:cs typeface="+mn-ea"/>
                  <a:sym typeface="+mn-lt"/>
                </a:rPr>
                <a:t>按结构分类 </a:t>
              </a:r>
              <a:r>
                <a:rPr lang="en-US" altLang="zh-CN" sz="2800" dirty="0">
                  <a:solidFill>
                    <a:schemeClr val="bg1"/>
                  </a:solidFill>
                  <a:latin typeface="Times New Roman" panose="02020603050405020304" pitchFamily="18" charset="0"/>
                  <a:cs typeface="+mn-ea"/>
                  <a:sym typeface="+mn-lt"/>
                </a:rPr>
                <a:t>Sentence Types by Structure </a:t>
              </a:r>
            </a:p>
          </p:txBody>
        </p:sp>
      </p:grpSp>
    </p:spTree>
    <p:extLst>
      <p:ext uri="{BB962C8B-B14F-4D97-AF65-F5344CB8AC3E}">
        <p14:creationId xmlns:p14="http://schemas.microsoft.com/office/powerpoint/2010/main" val="25276602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 calcmode="lin" valueType="num">
                                      <p:cBhvr additive="base">
                                        <p:cTn id="14" dur="500" fill="hold"/>
                                        <p:tgtEl>
                                          <p:spTgt spid="51"/>
                                        </p:tgtEl>
                                        <p:attrNameLst>
                                          <p:attrName>ppt_x</p:attrName>
                                        </p:attrNameLst>
                                      </p:cBhvr>
                                      <p:tavLst>
                                        <p:tav tm="0">
                                          <p:val>
                                            <p:strVal val="#ppt_x"/>
                                          </p:val>
                                        </p:tav>
                                        <p:tav tm="100000">
                                          <p:val>
                                            <p:strVal val="#ppt_x"/>
                                          </p:val>
                                        </p:tav>
                                      </p:tavLst>
                                    </p:anim>
                                    <p:anim calcmode="lin" valueType="num">
                                      <p:cBhvr additive="base">
                                        <p:cTn id="15"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01468" y="1085342"/>
            <a:ext cx="8989724"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 </a:t>
            </a:r>
            <a:r>
              <a:rPr lang="en-US" altLang="zh-CN"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1</a:t>
            </a:r>
            <a:r>
              <a:rPr lang="zh-CN" altLang="en-US"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）简单句（ </a:t>
            </a:r>
            <a:r>
              <a:rPr lang="en-US" altLang="zh-CN"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Simple Sentence</a:t>
            </a:r>
            <a:r>
              <a:rPr lang="zh-CN" altLang="en-US"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a:t>
            </a:r>
          </a:p>
          <a:p>
            <a:pPr>
              <a:lnSpc>
                <a:spcPct val="150000"/>
              </a:lnSpc>
            </a:pPr>
            <a:r>
              <a:rPr lang="zh-CN" altLang="en-US" sz="2400" dirty="0">
                <a:solidFill>
                  <a:schemeClr val="tx1"/>
                </a:solidFill>
                <a:latin typeface="Times New Roman" panose="02020603050405020304" pitchFamily="18" charset="0"/>
                <a:ea typeface="+mn-ea"/>
                <a:cs typeface="+mn-cs"/>
                <a:sym typeface="+mn-lt"/>
              </a:rPr>
              <a:t>英语的简单句只有</a:t>
            </a:r>
            <a:r>
              <a:rPr lang="zh-CN" altLang="en-US" sz="2400" dirty="0">
                <a:solidFill>
                  <a:srgbClr val="FF0000"/>
                </a:solidFill>
                <a:latin typeface="Times New Roman" panose="02020603050405020304" pitchFamily="18" charset="0"/>
                <a:ea typeface="+mn-ea"/>
                <a:cs typeface="+mn-cs"/>
                <a:sym typeface="+mn-lt"/>
              </a:rPr>
              <a:t>五种基本句型</a:t>
            </a:r>
            <a:r>
              <a:rPr lang="zh-CN" altLang="en-US" sz="2400" dirty="0">
                <a:solidFill>
                  <a:schemeClr val="tx1"/>
                </a:solidFill>
                <a:latin typeface="Times New Roman" panose="02020603050405020304" pitchFamily="18" charset="0"/>
                <a:ea typeface="+mn-ea"/>
                <a:cs typeface="+mn-cs"/>
                <a:sym typeface="+mn-lt"/>
              </a:rPr>
              <a:t>，所有的英语句子都离不开这五种基本句型，</a:t>
            </a:r>
            <a:r>
              <a:rPr lang="zh-CN" altLang="en-US" sz="2400" dirty="0" smtClean="0">
                <a:solidFill>
                  <a:schemeClr val="tx1"/>
                </a:solidFill>
                <a:latin typeface="Times New Roman" panose="02020603050405020304" pitchFamily="18" charset="0"/>
                <a:ea typeface="+mn-ea"/>
                <a:cs typeface="+mn-cs"/>
                <a:sym typeface="+mn-lt"/>
              </a:rPr>
              <a:t>即</a:t>
            </a:r>
            <a:r>
              <a:rPr lang="en-US" altLang="zh-CN" sz="2400" dirty="0" smtClean="0">
                <a:solidFill>
                  <a:schemeClr val="tx1"/>
                </a:solidFill>
                <a:latin typeface="Times New Roman" panose="02020603050405020304" pitchFamily="18" charset="0"/>
                <a:ea typeface="+mn-ea"/>
                <a:cs typeface="+mn-cs"/>
                <a:sym typeface="+mn-lt"/>
              </a:rPr>
              <a:t>SV</a:t>
            </a:r>
            <a:r>
              <a:rPr lang="zh-CN" altLang="en-US" sz="2400" dirty="0">
                <a:solidFill>
                  <a:schemeClr val="tx1"/>
                </a:solidFill>
                <a:latin typeface="Times New Roman" panose="02020603050405020304" pitchFamily="18" charset="0"/>
                <a:ea typeface="+mn-ea"/>
                <a:cs typeface="+mn-cs"/>
                <a:sym typeface="+mn-lt"/>
              </a:rPr>
              <a:t>， </a:t>
            </a:r>
            <a:r>
              <a:rPr lang="en-US" altLang="zh-CN" sz="2400" dirty="0">
                <a:solidFill>
                  <a:schemeClr val="tx1"/>
                </a:solidFill>
                <a:latin typeface="Times New Roman" panose="02020603050405020304" pitchFamily="18" charset="0"/>
                <a:ea typeface="+mn-ea"/>
                <a:cs typeface="+mn-cs"/>
                <a:sym typeface="+mn-lt"/>
              </a:rPr>
              <a:t>SVC</a:t>
            </a:r>
            <a:r>
              <a:rPr lang="zh-CN" altLang="en-US" sz="2400" dirty="0">
                <a:solidFill>
                  <a:schemeClr val="tx1"/>
                </a:solidFill>
                <a:latin typeface="Times New Roman" panose="02020603050405020304" pitchFamily="18" charset="0"/>
                <a:ea typeface="+mn-ea"/>
                <a:cs typeface="+mn-cs"/>
                <a:sym typeface="+mn-lt"/>
              </a:rPr>
              <a:t>， </a:t>
            </a:r>
            <a:r>
              <a:rPr lang="en-US" altLang="zh-CN" sz="2400" dirty="0">
                <a:solidFill>
                  <a:schemeClr val="tx1"/>
                </a:solidFill>
                <a:latin typeface="Times New Roman" panose="02020603050405020304" pitchFamily="18" charset="0"/>
                <a:ea typeface="+mn-ea"/>
                <a:cs typeface="+mn-cs"/>
                <a:sym typeface="+mn-lt"/>
              </a:rPr>
              <a:t>SVO</a:t>
            </a:r>
            <a:r>
              <a:rPr lang="zh-CN" altLang="en-US" sz="2400" dirty="0">
                <a:solidFill>
                  <a:schemeClr val="tx1"/>
                </a:solidFill>
                <a:latin typeface="Times New Roman" panose="02020603050405020304" pitchFamily="18" charset="0"/>
                <a:ea typeface="+mn-ea"/>
                <a:cs typeface="+mn-cs"/>
                <a:sym typeface="+mn-lt"/>
              </a:rPr>
              <a:t>， </a:t>
            </a:r>
            <a:r>
              <a:rPr lang="en-US" altLang="zh-CN" sz="2400" dirty="0">
                <a:solidFill>
                  <a:schemeClr val="tx1"/>
                </a:solidFill>
                <a:latin typeface="Times New Roman" panose="02020603050405020304" pitchFamily="18" charset="0"/>
                <a:ea typeface="+mn-ea"/>
                <a:cs typeface="+mn-cs"/>
                <a:sym typeface="+mn-lt"/>
              </a:rPr>
              <a:t>SVOC</a:t>
            </a:r>
            <a:r>
              <a:rPr lang="zh-CN" altLang="en-US" sz="2400" dirty="0">
                <a:solidFill>
                  <a:schemeClr val="tx1"/>
                </a:solidFill>
                <a:latin typeface="Times New Roman" panose="02020603050405020304" pitchFamily="18" charset="0"/>
                <a:ea typeface="+mn-ea"/>
                <a:cs typeface="+mn-cs"/>
                <a:sym typeface="+mn-lt"/>
              </a:rPr>
              <a:t>， </a:t>
            </a:r>
            <a:r>
              <a:rPr lang="en-US" altLang="zh-CN" sz="2400" dirty="0" err="1">
                <a:solidFill>
                  <a:schemeClr val="tx1"/>
                </a:solidFill>
                <a:latin typeface="Times New Roman" panose="02020603050405020304" pitchFamily="18" charset="0"/>
                <a:ea typeface="+mn-ea"/>
                <a:cs typeface="+mn-cs"/>
                <a:sym typeface="+mn-lt"/>
              </a:rPr>
              <a:t>SVOiOd</a:t>
            </a:r>
            <a:r>
              <a:rPr lang="zh-CN" altLang="en-US" sz="2400" dirty="0">
                <a:solidFill>
                  <a:schemeClr val="tx1"/>
                </a:solidFill>
                <a:latin typeface="Times New Roman" panose="02020603050405020304" pitchFamily="18" charset="0"/>
                <a:ea typeface="+mn-ea"/>
                <a:cs typeface="+mn-cs"/>
                <a:sym typeface="+mn-lt"/>
              </a:rPr>
              <a:t>。</a:t>
            </a:r>
            <a:endParaRPr lang="en-US" altLang="zh-CN" sz="2400" dirty="0">
              <a:solidFill>
                <a:schemeClr val="tx1"/>
              </a:solidFill>
              <a:latin typeface="Times New Roman" panose="02020603050405020304" pitchFamily="18" charset="0"/>
              <a:ea typeface="+mn-ea"/>
              <a:cs typeface="+mn-cs"/>
              <a:sym typeface="+mn-lt"/>
            </a:endParaRPr>
          </a:p>
          <a:p>
            <a:pPr>
              <a:lnSpc>
                <a:spcPct val="150000"/>
              </a:lnSpc>
            </a:pPr>
            <a:r>
              <a:rPr lang="zh-CN" altLang="en-US" sz="2400" dirty="0">
                <a:solidFill>
                  <a:schemeClr val="tx1"/>
                </a:solidFill>
                <a:latin typeface="Times New Roman" panose="02020603050405020304" pitchFamily="18" charset="0"/>
                <a:ea typeface="+mn-ea"/>
                <a:cs typeface="+mn-cs"/>
                <a:sym typeface="+mn-lt"/>
              </a:rPr>
              <a:t>其中</a:t>
            </a:r>
            <a:r>
              <a:rPr lang="en-US" altLang="zh-CN" sz="2400" dirty="0">
                <a:solidFill>
                  <a:schemeClr val="tx1"/>
                </a:solidFill>
                <a:latin typeface="Times New Roman" panose="02020603050405020304" pitchFamily="18" charset="0"/>
                <a:ea typeface="+mn-ea"/>
                <a:cs typeface="+mn-cs"/>
                <a:sym typeface="+mn-lt"/>
              </a:rPr>
              <a:t>S = Subject</a:t>
            </a:r>
            <a:r>
              <a:rPr lang="zh-CN" altLang="en-US" sz="2400" dirty="0">
                <a:solidFill>
                  <a:schemeClr val="tx1"/>
                </a:solidFill>
                <a:latin typeface="Times New Roman" panose="02020603050405020304" pitchFamily="18" charset="0"/>
                <a:ea typeface="+mn-ea"/>
                <a:cs typeface="+mn-cs"/>
                <a:sym typeface="+mn-lt"/>
              </a:rPr>
              <a:t>，也就是主语； </a:t>
            </a:r>
            <a:r>
              <a:rPr lang="en-US" altLang="zh-CN" sz="2400" dirty="0">
                <a:solidFill>
                  <a:schemeClr val="tx1"/>
                </a:solidFill>
                <a:latin typeface="Times New Roman" panose="02020603050405020304" pitchFamily="18" charset="0"/>
                <a:ea typeface="+mn-ea"/>
                <a:cs typeface="+mn-cs"/>
                <a:sym typeface="+mn-lt"/>
              </a:rPr>
              <a:t>V = Verbal phrase</a:t>
            </a:r>
            <a:r>
              <a:rPr lang="zh-CN" altLang="en-US" sz="2400" dirty="0">
                <a:solidFill>
                  <a:schemeClr val="tx1"/>
                </a:solidFill>
                <a:latin typeface="Times New Roman" panose="02020603050405020304" pitchFamily="18" charset="0"/>
                <a:ea typeface="+mn-ea"/>
                <a:cs typeface="+mn-cs"/>
                <a:sym typeface="+mn-lt"/>
              </a:rPr>
              <a:t>，也就是谓语部分； </a:t>
            </a:r>
            <a:r>
              <a:rPr lang="en-US" altLang="zh-CN" sz="2400" dirty="0">
                <a:solidFill>
                  <a:schemeClr val="tx1"/>
                </a:solidFill>
                <a:latin typeface="Times New Roman" panose="02020603050405020304" pitchFamily="18" charset="0"/>
                <a:ea typeface="+mn-ea"/>
                <a:cs typeface="+mn-cs"/>
                <a:sym typeface="+mn-lt"/>
              </a:rPr>
              <a:t>C = Complement</a:t>
            </a:r>
            <a:r>
              <a:rPr lang="zh-CN" altLang="en-US" sz="2400" dirty="0">
                <a:solidFill>
                  <a:schemeClr val="tx1"/>
                </a:solidFill>
                <a:latin typeface="Times New Roman" panose="02020603050405020304" pitchFamily="18" charset="0"/>
                <a:ea typeface="+mn-ea"/>
                <a:cs typeface="+mn-cs"/>
                <a:sym typeface="+mn-lt"/>
              </a:rPr>
              <a:t>，表示跟在系动词之后的补语； </a:t>
            </a:r>
            <a:r>
              <a:rPr lang="en-US" altLang="zh-CN" sz="2400" dirty="0">
                <a:solidFill>
                  <a:schemeClr val="tx1"/>
                </a:solidFill>
                <a:latin typeface="Times New Roman" panose="02020603050405020304" pitchFamily="18" charset="0"/>
                <a:ea typeface="+mn-ea"/>
                <a:cs typeface="+mn-cs"/>
                <a:sym typeface="+mn-lt"/>
              </a:rPr>
              <a:t>O = Object</a:t>
            </a:r>
            <a:r>
              <a:rPr lang="zh-CN" altLang="en-US" sz="2400" dirty="0">
                <a:solidFill>
                  <a:schemeClr val="tx1"/>
                </a:solidFill>
                <a:latin typeface="Times New Roman" panose="02020603050405020304" pitchFamily="18" charset="0"/>
                <a:ea typeface="+mn-ea"/>
                <a:cs typeface="+mn-cs"/>
                <a:sym typeface="+mn-lt"/>
              </a:rPr>
              <a:t>，也就是句子的宾语，在最后一种句型中包括间接宾语</a:t>
            </a:r>
            <a:r>
              <a:rPr lang="zh-CN" altLang="en-US" sz="2400" dirty="0" smtClean="0">
                <a:solidFill>
                  <a:schemeClr val="tx1"/>
                </a:solidFill>
                <a:latin typeface="Times New Roman" panose="02020603050405020304" pitchFamily="18" charset="0"/>
                <a:ea typeface="+mn-ea"/>
                <a:cs typeface="+mn-cs"/>
                <a:sym typeface="+mn-lt"/>
              </a:rPr>
              <a:t>（</a:t>
            </a:r>
            <a:r>
              <a:rPr lang="en-US" altLang="zh-CN" sz="2400" dirty="0" smtClean="0">
                <a:solidFill>
                  <a:schemeClr val="tx1"/>
                </a:solidFill>
                <a:latin typeface="Times New Roman" panose="02020603050405020304" pitchFamily="18" charset="0"/>
                <a:ea typeface="+mn-ea"/>
                <a:cs typeface="+mn-cs"/>
                <a:sym typeface="+mn-lt"/>
              </a:rPr>
              <a:t>Oi</a:t>
            </a:r>
            <a:r>
              <a:rPr lang="zh-CN" altLang="en-US" sz="2400" dirty="0">
                <a:solidFill>
                  <a:schemeClr val="tx1"/>
                </a:solidFill>
                <a:latin typeface="Times New Roman" panose="02020603050405020304" pitchFamily="18" charset="0"/>
                <a:ea typeface="+mn-ea"/>
                <a:cs typeface="+mn-cs"/>
                <a:sym typeface="+mn-lt"/>
              </a:rPr>
              <a:t>）和直接宾语</a:t>
            </a:r>
            <a:r>
              <a:rPr lang="zh-CN" altLang="en-US" sz="2400" dirty="0" smtClean="0">
                <a:solidFill>
                  <a:schemeClr val="tx1"/>
                </a:solidFill>
                <a:latin typeface="Times New Roman" panose="02020603050405020304" pitchFamily="18" charset="0"/>
                <a:ea typeface="+mn-ea"/>
                <a:cs typeface="+mn-cs"/>
                <a:sym typeface="+mn-lt"/>
              </a:rPr>
              <a:t>（</a:t>
            </a:r>
            <a:r>
              <a:rPr lang="en-US" altLang="zh-CN" sz="2400" dirty="0" smtClean="0">
                <a:solidFill>
                  <a:schemeClr val="tx1"/>
                </a:solidFill>
                <a:latin typeface="Times New Roman" panose="02020603050405020304" pitchFamily="18" charset="0"/>
                <a:ea typeface="+mn-ea"/>
                <a:cs typeface="+mn-cs"/>
                <a:sym typeface="+mn-lt"/>
              </a:rPr>
              <a:t>Od</a:t>
            </a:r>
            <a:r>
              <a:rPr lang="zh-CN" altLang="en-US" sz="2400" dirty="0">
                <a:solidFill>
                  <a:schemeClr val="tx1"/>
                </a:solidFill>
                <a:latin typeface="Times New Roman" panose="02020603050405020304" pitchFamily="18" charset="0"/>
                <a:ea typeface="+mn-ea"/>
                <a:cs typeface="+mn-cs"/>
                <a:sym typeface="+mn-lt"/>
              </a:rPr>
              <a:t>）。这五种句型的形成依靠的是谓语部分的动词的用法，动词的用法又和它的意义密不可分。</a:t>
            </a:r>
            <a:endParaRPr lang="id-ID" sz="3600" dirty="0">
              <a:solidFill>
                <a:srgbClr val="00749F"/>
              </a:solidFill>
              <a:latin typeface="Times New Roman" panose="02020603050405020304" pitchFamily="18" charset="0"/>
              <a:ea typeface="+mn-ea"/>
              <a:cs typeface="+mn-ea"/>
              <a:sym typeface="+mn-lt"/>
            </a:endParaRPr>
          </a:p>
        </p:txBody>
      </p:sp>
      <p:sp>
        <p:nvSpPr>
          <p:cNvPr id="115" name="locator-point-on-map_17583"/>
          <p:cNvSpPr>
            <a:spLocks noChangeAspect="1"/>
          </p:cNvSpPr>
          <p:nvPr/>
        </p:nvSpPr>
        <p:spPr bwMode="auto">
          <a:xfrm>
            <a:off x="9016740" y="2595600"/>
            <a:ext cx="3175260" cy="2306879"/>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chemeClr val="accent1"/>
          </a:solidFill>
          <a:ln>
            <a:noFill/>
          </a:ln>
        </p:spPr>
        <p:txBody>
          <a:bodyPr/>
          <a:lstStyle/>
          <a:p>
            <a:endParaRPr lang="zh-CN" altLang="en-US" dirty="0">
              <a:latin typeface="Times New Roman" panose="02020603050405020304" pitchFamily="18" charset="0"/>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英语句子的基本类型</a:t>
            </a:r>
          </a:p>
        </p:txBody>
      </p:sp>
      <p:sp>
        <p:nvSpPr>
          <p:cNvPr id="33" name="文本框 6"/>
          <p:cNvSpPr txBox="1">
            <a:spLocks noChangeArrowheads="1"/>
          </p:cNvSpPr>
          <p:nvPr/>
        </p:nvSpPr>
        <p:spPr bwMode="auto">
          <a:xfrm>
            <a:off x="4057164" y="327905"/>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Sentence Types</a:t>
            </a:r>
          </a:p>
        </p:txBody>
      </p:sp>
    </p:spTree>
    <p:extLst>
      <p:ext uri="{BB962C8B-B14F-4D97-AF65-F5344CB8AC3E}">
        <p14:creationId xmlns:p14="http://schemas.microsoft.com/office/powerpoint/2010/main" val="35408852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
                                            <p:txEl>
                                              <p:pRg st="2" end="2"/>
                                            </p:txEl>
                                          </p:spTgt>
                                        </p:tgtEl>
                                        <p:attrNameLst>
                                          <p:attrName>style.visibility</p:attrName>
                                        </p:attrNameLst>
                                      </p:cBhvr>
                                      <p:to>
                                        <p:strVal val="visible"/>
                                      </p:to>
                                    </p:set>
                                    <p:animEffect transition="in" filter="fade">
                                      <p:cBhvr>
                                        <p:cTn id="7" dur="1000"/>
                                        <p:tgtEl>
                                          <p:spTgt spid="51">
                                            <p:txEl>
                                              <p:pRg st="2" end="2"/>
                                            </p:txEl>
                                          </p:spTgt>
                                        </p:tgtEl>
                                      </p:cBhvr>
                                    </p:animEffect>
                                    <p:anim calcmode="lin" valueType="num">
                                      <p:cBhvr>
                                        <p:cTn id="8"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01468" y="699262"/>
            <a:ext cx="8989724"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en-US" altLang="zh-CN" sz="2400" dirty="0">
                <a:solidFill>
                  <a:schemeClr val="tx1"/>
                </a:solidFill>
                <a:latin typeface="Times New Roman" panose="02020603050405020304" pitchFamily="18" charset="0"/>
                <a:ea typeface="+mn-ea"/>
                <a:cs typeface="+mn-cs"/>
                <a:sym typeface="+mn-lt"/>
              </a:rPr>
              <a:t>SV: The teacher left.</a:t>
            </a:r>
          </a:p>
          <a:p>
            <a:pPr>
              <a:lnSpc>
                <a:spcPct val="150000"/>
              </a:lnSpc>
            </a:pPr>
            <a:r>
              <a:rPr lang="en-US" altLang="zh-CN" sz="2400" dirty="0">
                <a:solidFill>
                  <a:schemeClr val="tx1"/>
                </a:solidFill>
                <a:latin typeface="Times New Roman" panose="02020603050405020304" pitchFamily="18" charset="0"/>
                <a:ea typeface="+mn-ea"/>
                <a:cs typeface="+mn-cs"/>
                <a:sym typeface="+mn-lt"/>
              </a:rPr>
              <a:t>SVO: Everyone likes him.</a:t>
            </a:r>
          </a:p>
          <a:p>
            <a:pPr>
              <a:lnSpc>
                <a:spcPct val="150000"/>
              </a:lnSpc>
            </a:pPr>
            <a:r>
              <a:rPr lang="en-US" altLang="zh-CN" sz="2400" dirty="0">
                <a:solidFill>
                  <a:schemeClr val="tx1"/>
                </a:solidFill>
                <a:latin typeface="Times New Roman" panose="02020603050405020304" pitchFamily="18" charset="0"/>
                <a:ea typeface="+mn-ea"/>
                <a:cs typeface="+mn-cs"/>
                <a:sym typeface="+mn-lt"/>
              </a:rPr>
              <a:t>SVC: She is Peter’s sister.</a:t>
            </a:r>
          </a:p>
          <a:p>
            <a:pPr>
              <a:lnSpc>
                <a:spcPct val="150000"/>
              </a:lnSpc>
            </a:pPr>
            <a:r>
              <a:rPr lang="en-US" altLang="zh-CN" sz="2400" dirty="0">
                <a:solidFill>
                  <a:schemeClr val="tx1"/>
                </a:solidFill>
                <a:latin typeface="Times New Roman" panose="02020603050405020304" pitchFamily="18" charset="0"/>
                <a:ea typeface="+mn-ea"/>
                <a:cs typeface="+mn-cs"/>
                <a:sym typeface="+mn-lt"/>
              </a:rPr>
              <a:t>SVOC: The news made her sad.</a:t>
            </a:r>
          </a:p>
          <a:p>
            <a:pPr>
              <a:lnSpc>
                <a:spcPct val="150000"/>
              </a:lnSpc>
            </a:pPr>
            <a:r>
              <a:rPr lang="en-US" altLang="zh-CN" sz="2400" dirty="0" err="1">
                <a:solidFill>
                  <a:schemeClr val="tx1"/>
                </a:solidFill>
                <a:latin typeface="Times New Roman" panose="02020603050405020304" pitchFamily="18" charset="0"/>
                <a:ea typeface="+mn-ea"/>
                <a:cs typeface="+mn-cs"/>
                <a:sym typeface="+mn-lt"/>
              </a:rPr>
              <a:t>SVOiOd</a:t>
            </a:r>
            <a:r>
              <a:rPr lang="en-US" altLang="zh-CN" sz="2400" dirty="0">
                <a:solidFill>
                  <a:schemeClr val="tx1"/>
                </a:solidFill>
                <a:latin typeface="Times New Roman" panose="02020603050405020304" pitchFamily="18" charset="0"/>
                <a:ea typeface="+mn-ea"/>
                <a:cs typeface="+mn-cs"/>
                <a:sym typeface="+mn-lt"/>
              </a:rPr>
              <a:t>: He told us a story.</a:t>
            </a:r>
          </a:p>
          <a:p>
            <a:pPr>
              <a:lnSpc>
                <a:spcPct val="150000"/>
              </a:lnSpc>
            </a:pPr>
            <a:r>
              <a:rPr lang="zh-CN" altLang="en-US" sz="2400" dirty="0">
                <a:solidFill>
                  <a:schemeClr val="tx1"/>
                </a:solidFill>
                <a:latin typeface="Times New Roman" panose="02020603050405020304" pitchFamily="18" charset="0"/>
                <a:ea typeface="+mn-ea"/>
                <a:cs typeface="+mn-cs"/>
                <a:sym typeface="+mn-lt"/>
              </a:rPr>
              <a:t>简短的简单句通常用于强调，提出主要的观点、结论或重要的事实。有时也用来描写、快捷的动作或传递激动兴奋的感情。</a:t>
            </a:r>
            <a:endParaRPr lang="id-ID" sz="3600" dirty="0">
              <a:solidFill>
                <a:srgbClr val="00749F"/>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英语句子的基本类型</a:t>
            </a:r>
          </a:p>
        </p:txBody>
      </p:sp>
      <p:sp>
        <p:nvSpPr>
          <p:cNvPr id="33" name="文本框 6"/>
          <p:cNvSpPr txBox="1">
            <a:spLocks noChangeArrowheads="1"/>
          </p:cNvSpPr>
          <p:nvPr/>
        </p:nvSpPr>
        <p:spPr bwMode="auto">
          <a:xfrm>
            <a:off x="4057164" y="327905"/>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Sentence Types</a:t>
            </a:r>
          </a:p>
        </p:txBody>
      </p:sp>
    </p:spTree>
    <p:extLst>
      <p:ext uri="{BB962C8B-B14F-4D97-AF65-F5344CB8AC3E}">
        <p14:creationId xmlns:p14="http://schemas.microsoft.com/office/powerpoint/2010/main" val="117301943"/>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13352" y="604776"/>
            <a:ext cx="8989724"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 </a:t>
            </a:r>
            <a:r>
              <a:rPr lang="en-US" altLang="zh-CN"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2</a:t>
            </a:r>
            <a:r>
              <a:rPr lang="zh-CN" altLang="en-US"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）并列句（ </a:t>
            </a:r>
            <a:r>
              <a:rPr lang="en-US" altLang="zh-CN"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Compound Sentence</a:t>
            </a:r>
            <a:r>
              <a:rPr lang="zh-CN" altLang="en-US"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a:t>
            </a:r>
          </a:p>
          <a:p>
            <a:pPr>
              <a:lnSpc>
                <a:spcPct val="150000"/>
              </a:lnSpc>
            </a:pPr>
            <a:r>
              <a:rPr lang="zh-CN" altLang="en-US" sz="2400" dirty="0">
                <a:solidFill>
                  <a:schemeClr val="tx1"/>
                </a:solidFill>
                <a:latin typeface="Times New Roman" panose="02020603050405020304" pitchFamily="18" charset="0"/>
                <a:ea typeface="+mn-ea"/>
                <a:cs typeface="+mn-cs"/>
                <a:sym typeface="+mn-lt"/>
              </a:rPr>
              <a:t>       并列句由两个或更多并列而又相互独立的句子组成。从意义上说，这些分句是同等重要的；从结构上看，它们平行并列，相互之间没有从属的关系。并列句的各个分句通常用并列连词或副词连接起来。这样的连接词有以</a:t>
            </a:r>
            <a:r>
              <a:rPr lang="en-US" altLang="zh-CN" sz="2400" dirty="0">
                <a:solidFill>
                  <a:schemeClr val="tx1"/>
                </a:solidFill>
                <a:latin typeface="Times New Roman" panose="02020603050405020304" pitchFamily="18" charset="0"/>
                <a:ea typeface="+mn-ea"/>
                <a:cs typeface="+mn-cs"/>
                <a:sym typeface="+mn-lt"/>
              </a:rPr>
              <a:t>and</a:t>
            </a:r>
            <a:r>
              <a:rPr lang="zh-CN" altLang="en-US" sz="2400" dirty="0">
                <a:solidFill>
                  <a:schemeClr val="tx1"/>
                </a:solidFill>
                <a:latin typeface="Times New Roman" panose="02020603050405020304" pitchFamily="18" charset="0"/>
                <a:ea typeface="+mn-ea"/>
                <a:cs typeface="+mn-cs"/>
                <a:sym typeface="+mn-lt"/>
              </a:rPr>
              <a:t>为代表的表示意义延伸的并列连词、以</a:t>
            </a:r>
            <a:r>
              <a:rPr lang="en-US" altLang="zh-CN" sz="2400" dirty="0">
                <a:solidFill>
                  <a:schemeClr val="tx1"/>
                </a:solidFill>
                <a:latin typeface="Times New Roman" panose="02020603050405020304" pitchFamily="18" charset="0"/>
                <a:ea typeface="+mn-ea"/>
                <a:cs typeface="+mn-cs"/>
                <a:sym typeface="+mn-lt"/>
              </a:rPr>
              <a:t>or</a:t>
            </a:r>
            <a:r>
              <a:rPr lang="zh-CN" altLang="en-US" sz="2400" dirty="0">
                <a:solidFill>
                  <a:schemeClr val="tx1"/>
                </a:solidFill>
                <a:latin typeface="Times New Roman" panose="02020603050405020304" pitchFamily="18" charset="0"/>
                <a:ea typeface="+mn-ea"/>
                <a:cs typeface="+mn-cs"/>
                <a:sym typeface="+mn-lt"/>
              </a:rPr>
              <a:t>为代表的表示选择概念的并列连词、以</a:t>
            </a:r>
            <a:r>
              <a:rPr lang="en-US" altLang="zh-CN" sz="2400" dirty="0">
                <a:solidFill>
                  <a:schemeClr val="tx1"/>
                </a:solidFill>
                <a:latin typeface="Times New Roman" panose="02020603050405020304" pitchFamily="18" charset="0"/>
                <a:ea typeface="+mn-ea"/>
                <a:cs typeface="+mn-cs"/>
                <a:sym typeface="+mn-lt"/>
              </a:rPr>
              <a:t>but</a:t>
            </a:r>
            <a:r>
              <a:rPr lang="zh-CN" altLang="en-US" sz="2400" dirty="0">
                <a:solidFill>
                  <a:schemeClr val="tx1"/>
                </a:solidFill>
                <a:latin typeface="Times New Roman" panose="02020603050405020304" pitchFamily="18" charset="0"/>
                <a:ea typeface="+mn-ea"/>
                <a:cs typeface="+mn-cs"/>
                <a:sym typeface="+mn-lt"/>
              </a:rPr>
              <a:t>为代表的表示转折的并列连词和表示原因的</a:t>
            </a:r>
            <a:r>
              <a:rPr lang="en-US" altLang="zh-CN" sz="2400" dirty="0">
                <a:solidFill>
                  <a:schemeClr val="tx1"/>
                </a:solidFill>
                <a:latin typeface="Times New Roman" panose="02020603050405020304" pitchFamily="18" charset="0"/>
                <a:ea typeface="+mn-ea"/>
                <a:cs typeface="+mn-cs"/>
                <a:sym typeface="+mn-lt"/>
              </a:rPr>
              <a:t>for</a:t>
            </a:r>
            <a:r>
              <a:rPr lang="zh-CN" altLang="en-US" sz="2400" dirty="0">
                <a:solidFill>
                  <a:schemeClr val="tx1"/>
                </a:solidFill>
                <a:latin typeface="Times New Roman" panose="02020603050405020304" pitchFamily="18" charset="0"/>
                <a:ea typeface="+mn-ea"/>
                <a:cs typeface="+mn-cs"/>
                <a:sym typeface="+mn-lt"/>
              </a:rPr>
              <a:t>四个类型。第一种包括</a:t>
            </a:r>
            <a:r>
              <a:rPr lang="en-US" altLang="zh-CN" sz="2400" dirty="0">
                <a:solidFill>
                  <a:schemeClr val="tx1"/>
                </a:solidFill>
                <a:latin typeface="Times New Roman" panose="02020603050405020304" pitchFamily="18" charset="0"/>
                <a:ea typeface="+mn-ea"/>
                <a:cs typeface="+mn-cs"/>
                <a:sym typeface="+mn-lt"/>
              </a:rPr>
              <a:t>and</a:t>
            </a:r>
            <a:r>
              <a:rPr lang="zh-CN" altLang="en-US" sz="2400" dirty="0">
                <a:solidFill>
                  <a:schemeClr val="tx1"/>
                </a:solidFill>
                <a:latin typeface="Times New Roman" panose="02020603050405020304" pitchFamily="18" charset="0"/>
                <a:ea typeface="+mn-ea"/>
                <a:cs typeface="+mn-cs"/>
                <a:sym typeface="+mn-lt"/>
              </a:rPr>
              <a:t>， </a:t>
            </a:r>
            <a:r>
              <a:rPr lang="en-US" altLang="zh-CN" sz="2400" dirty="0">
                <a:solidFill>
                  <a:schemeClr val="tx1"/>
                </a:solidFill>
                <a:latin typeface="Times New Roman" panose="02020603050405020304" pitchFamily="18" charset="0"/>
                <a:ea typeface="+mn-ea"/>
                <a:cs typeface="+mn-cs"/>
                <a:sym typeface="+mn-lt"/>
              </a:rPr>
              <a:t>not only ... but (also) ...</a:t>
            </a:r>
            <a:r>
              <a:rPr lang="zh-CN" altLang="en-US" sz="2400" dirty="0">
                <a:solidFill>
                  <a:schemeClr val="tx1"/>
                </a:solidFill>
                <a:latin typeface="Times New Roman" panose="02020603050405020304" pitchFamily="18" charset="0"/>
                <a:ea typeface="+mn-ea"/>
                <a:cs typeface="+mn-cs"/>
                <a:sym typeface="+mn-lt"/>
              </a:rPr>
              <a:t>， </a:t>
            </a:r>
            <a:r>
              <a:rPr lang="en-US" altLang="zh-CN" sz="2400" dirty="0">
                <a:solidFill>
                  <a:schemeClr val="tx1"/>
                </a:solidFill>
                <a:latin typeface="Times New Roman" panose="02020603050405020304" pitchFamily="18" charset="0"/>
                <a:ea typeface="+mn-ea"/>
                <a:cs typeface="+mn-cs"/>
                <a:sym typeface="+mn-lt"/>
              </a:rPr>
              <a:t>neither (nor)</a:t>
            </a:r>
            <a:r>
              <a:rPr lang="zh-CN" altLang="en-US" sz="2400" dirty="0">
                <a:solidFill>
                  <a:schemeClr val="tx1"/>
                </a:solidFill>
                <a:latin typeface="Times New Roman" panose="02020603050405020304" pitchFamily="18" charset="0"/>
                <a:ea typeface="+mn-ea"/>
                <a:cs typeface="+mn-cs"/>
                <a:sym typeface="+mn-lt"/>
              </a:rPr>
              <a:t>；第二种包括</a:t>
            </a:r>
            <a:r>
              <a:rPr lang="en-US" altLang="zh-CN" sz="2400" dirty="0">
                <a:solidFill>
                  <a:schemeClr val="tx1"/>
                </a:solidFill>
                <a:latin typeface="Times New Roman" panose="02020603050405020304" pitchFamily="18" charset="0"/>
                <a:ea typeface="+mn-ea"/>
                <a:cs typeface="+mn-cs"/>
                <a:sym typeface="+mn-lt"/>
              </a:rPr>
              <a:t>or</a:t>
            </a:r>
            <a:r>
              <a:rPr lang="zh-CN" altLang="en-US" sz="2400" dirty="0">
                <a:solidFill>
                  <a:schemeClr val="tx1"/>
                </a:solidFill>
                <a:latin typeface="Times New Roman" panose="02020603050405020304" pitchFamily="18" charset="0"/>
                <a:ea typeface="+mn-ea"/>
                <a:cs typeface="+mn-cs"/>
                <a:sym typeface="+mn-lt"/>
              </a:rPr>
              <a:t>， </a:t>
            </a:r>
            <a:r>
              <a:rPr lang="en-US" altLang="zh-CN" sz="2400" dirty="0">
                <a:solidFill>
                  <a:schemeClr val="tx1"/>
                </a:solidFill>
                <a:latin typeface="Times New Roman" panose="02020603050405020304" pitchFamily="18" charset="0"/>
                <a:ea typeface="+mn-ea"/>
                <a:cs typeface="+mn-cs"/>
                <a:sym typeface="+mn-lt"/>
              </a:rPr>
              <a:t>either... or ...</a:t>
            </a:r>
            <a:r>
              <a:rPr lang="zh-CN" altLang="en-US" sz="2400" dirty="0">
                <a:solidFill>
                  <a:schemeClr val="tx1"/>
                </a:solidFill>
                <a:latin typeface="Times New Roman" panose="02020603050405020304" pitchFamily="18" charset="0"/>
                <a:ea typeface="+mn-ea"/>
                <a:cs typeface="+mn-cs"/>
                <a:sym typeface="+mn-lt"/>
              </a:rPr>
              <a:t>；第三种包括</a:t>
            </a:r>
            <a:r>
              <a:rPr lang="en-US" altLang="zh-CN" sz="2400" dirty="0">
                <a:solidFill>
                  <a:schemeClr val="tx1"/>
                </a:solidFill>
                <a:latin typeface="Times New Roman" panose="02020603050405020304" pitchFamily="18" charset="0"/>
                <a:ea typeface="+mn-ea"/>
                <a:cs typeface="+mn-cs"/>
                <a:sym typeface="+mn-lt"/>
              </a:rPr>
              <a:t>but</a:t>
            </a:r>
            <a:r>
              <a:rPr lang="zh-CN" altLang="en-US" sz="2400" dirty="0">
                <a:solidFill>
                  <a:schemeClr val="tx1"/>
                </a:solidFill>
                <a:latin typeface="Times New Roman" panose="02020603050405020304" pitchFamily="18" charset="0"/>
                <a:ea typeface="+mn-ea"/>
                <a:cs typeface="+mn-cs"/>
                <a:sym typeface="+mn-lt"/>
              </a:rPr>
              <a:t>， </a:t>
            </a:r>
            <a:r>
              <a:rPr lang="en-US" altLang="zh-CN" sz="2400" dirty="0">
                <a:solidFill>
                  <a:schemeClr val="tx1"/>
                </a:solidFill>
                <a:latin typeface="Times New Roman" panose="02020603050405020304" pitchFamily="18" charset="0"/>
                <a:ea typeface="+mn-ea"/>
                <a:cs typeface="+mn-cs"/>
                <a:sym typeface="+mn-lt"/>
              </a:rPr>
              <a:t>while</a:t>
            </a:r>
            <a:r>
              <a:rPr lang="zh-CN" altLang="en-US" sz="2400" dirty="0">
                <a:solidFill>
                  <a:schemeClr val="tx1"/>
                </a:solidFill>
                <a:latin typeface="Times New Roman" panose="02020603050405020304" pitchFamily="18" charset="0"/>
                <a:ea typeface="+mn-ea"/>
                <a:cs typeface="+mn-cs"/>
                <a:sym typeface="+mn-lt"/>
              </a:rPr>
              <a:t>， </a:t>
            </a:r>
            <a:r>
              <a:rPr lang="en-US" altLang="zh-CN" sz="2400" dirty="0">
                <a:solidFill>
                  <a:schemeClr val="tx1"/>
                </a:solidFill>
                <a:latin typeface="Times New Roman" panose="02020603050405020304" pitchFamily="18" charset="0"/>
                <a:ea typeface="+mn-ea"/>
                <a:cs typeface="+mn-cs"/>
                <a:sym typeface="+mn-lt"/>
              </a:rPr>
              <a:t>whereas</a:t>
            </a:r>
            <a:r>
              <a:rPr lang="zh-CN" altLang="en-US" sz="2400" dirty="0">
                <a:solidFill>
                  <a:schemeClr val="tx1"/>
                </a:solidFill>
                <a:latin typeface="Times New Roman" panose="02020603050405020304" pitchFamily="18" charset="0"/>
                <a:ea typeface="+mn-ea"/>
                <a:cs typeface="+mn-cs"/>
                <a:sym typeface="+mn-lt"/>
              </a:rPr>
              <a:t>等；第四种只有一个</a:t>
            </a:r>
            <a:r>
              <a:rPr lang="en-US" altLang="zh-CN" sz="2400" dirty="0">
                <a:solidFill>
                  <a:schemeClr val="tx1"/>
                </a:solidFill>
                <a:latin typeface="Times New Roman" panose="02020603050405020304" pitchFamily="18" charset="0"/>
                <a:ea typeface="+mn-ea"/>
                <a:cs typeface="+mn-cs"/>
                <a:sym typeface="+mn-lt"/>
              </a:rPr>
              <a:t>for</a:t>
            </a:r>
            <a:r>
              <a:rPr lang="zh-CN" altLang="en-US" sz="2400" dirty="0">
                <a:solidFill>
                  <a:schemeClr val="tx1"/>
                </a:solidFill>
                <a:latin typeface="Times New Roman" panose="02020603050405020304" pitchFamily="18" charset="0"/>
                <a:ea typeface="+mn-ea"/>
                <a:cs typeface="+mn-cs"/>
                <a:sym typeface="+mn-lt"/>
              </a:rPr>
              <a:t>。请看下面的例子：</a:t>
            </a:r>
            <a:endParaRPr lang="id-ID" sz="3600" dirty="0">
              <a:solidFill>
                <a:srgbClr val="00749F"/>
              </a:solidFill>
              <a:latin typeface="Times New Roman" panose="02020603050405020304" pitchFamily="18" charset="0"/>
              <a:ea typeface="+mn-ea"/>
              <a:cs typeface="+mn-ea"/>
              <a:sym typeface="+mn-lt"/>
            </a:endParaRPr>
          </a:p>
        </p:txBody>
      </p:sp>
      <p:sp>
        <p:nvSpPr>
          <p:cNvPr id="115" name="locator-point-on-map_17583"/>
          <p:cNvSpPr>
            <a:spLocks noChangeAspect="1"/>
          </p:cNvSpPr>
          <p:nvPr/>
        </p:nvSpPr>
        <p:spPr bwMode="auto">
          <a:xfrm>
            <a:off x="9292792" y="2275560"/>
            <a:ext cx="3175260" cy="2306879"/>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chemeClr val="accent1"/>
          </a:solidFill>
          <a:ln>
            <a:noFill/>
          </a:ln>
        </p:spPr>
        <p:txBody>
          <a:bodyPr/>
          <a:lstStyle/>
          <a:p>
            <a:endParaRPr lang="zh-CN" altLang="en-US" dirty="0">
              <a:latin typeface="Times New Roman" panose="02020603050405020304" pitchFamily="18" charset="0"/>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英语句子的基本类型</a:t>
            </a:r>
          </a:p>
        </p:txBody>
      </p:sp>
      <p:sp>
        <p:nvSpPr>
          <p:cNvPr id="33" name="文本框 6"/>
          <p:cNvSpPr txBox="1">
            <a:spLocks noChangeArrowheads="1"/>
          </p:cNvSpPr>
          <p:nvPr/>
        </p:nvSpPr>
        <p:spPr bwMode="auto">
          <a:xfrm>
            <a:off x="4057164" y="327905"/>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Sentence Types</a:t>
            </a:r>
          </a:p>
        </p:txBody>
      </p:sp>
    </p:spTree>
    <p:extLst>
      <p:ext uri="{BB962C8B-B14F-4D97-AF65-F5344CB8AC3E}">
        <p14:creationId xmlns:p14="http://schemas.microsoft.com/office/powerpoint/2010/main" val="1712529040"/>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01468" y="699262"/>
            <a:ext cx="8989724"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endParaRPr lang="id-ID" sz="3600" dirty="0">
              <a:solidFill>
                <a:srgbClr val="00749F"/>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英语句子的基本类型</a:t>
            </a:r>
          </a:p>
        </p:txBody>
      </p:sp>
      <p:sp>
        <p:nvSpPr>
          <p:cNvPr id="33" name="文本框 6"/>
          <p:cNvSpPr txBox="1">
            <a:spLocks noChangeArrowheads="1"/>
          </p:cNvSpPr>
          <p:nvPr/>
        </p:nvSpPr>
        <p:spPr bwMode="auto">
          <a:xfrm>
            <a:off x="4057164" y="327905"/>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Sentence Types</a:t>
            </a:r>
          </a:p>
        </p:txBody>
      </p:sp>
      <p:sp>
        <p:nvSpPr>
          <p:cNvPr id="2" name="矩形 1">
            <a:extLst>
              <a:ext uri="{FF2B5EF4-FFF2-40B4-BE49-F238E27FC236}">
                <a16:creationId xmlns:a16="http://schemas.microsoft.com/office/drawing/2014/main" id="{5441BC43-AD24-4146-8A03-C7A486057EC4}"/>
              </a:ext>
            </a:extLst>
          </p:cNvPr>
          <p:cNvSpPr/>
          <p:nvPr/>
        </p:nvSpPr>
        <p:spPr>
          <a:xfrm>
            <a:off x="406400" y="1540976"/>
            <a:ext cx="11226800" cy="4524315"/>
          </a:xfrm>
          <a:prstGeom prst="rect">
            <a:avLst/>
          </a:prstGeom>
        </p:spPr>
        <p:txBody>
          <a:bodyPr wrap="square">
            <a:spAutoFit/>
          </a:bodyPr>
          <a:lstStyle/>
          <a:p>
            <a:r>
              <a:rPr lang="en-US" altLang="zh-CN" sz="2400" dirty="0">
                <a:solidFill>
                  <a:srgbClr val="C00000"/>
                </a:solidFill>
                <a:latin typeface="Times New Roman" panose="02020603050405020304" pitchFamily="18" charset="0"/>
                <a:cs typeface="Times New Roman" panose="02020603050405020304" pitchFamily="18" charset="0"/>
              </a:rPr>
              <a:t>(1) As is reported, a trade agreement was signed and a cultural exchange was arranged.</a:t>
            </a:r>
          </a:p>
          <a:p>
            <a:r>
              <a:rPr lang="en-US" altLang="zh-CN" sz="2400" dirty="0">
                <a:solidFill>
                  <a:srgbClr val="C00000"/>
                </a:solidFill>
                <a:latin typeface="Times New Roman" panose="02020603050405020304" pitchFamily="18" charset="0"/>
                <a:cs typeface="Times New Roman" panose="02020603050405020304" pitchFamily="18" charset="0"/>
              </a:rPr>
              <a:t>(2) Not only is he himself interested in the subject but all his students are beginning to</a:t>
            </a:r>
          </a:p>
          <a:p>
            <a:r>
              <a:rPr lang="en-US" altLang="zh-CN" sz="2400" dirty="0">
                <a:solidFill>
                  <a:srgbClr val="C00000"/>
                </a:solidFill>
                <a:latin typeface="Times New Roman" panose="02020603050405020304" pitchFamily="18" charset="0"/>
                <a:cs typeface="Times New Roman" panose="02020603050405020304" pitchFamily="18" charset="0"/>
              </a:rPr>
              <a:t>show an interest in it.</a:t>
            </a:r>
          </a:p>
          <a:p>
            <a:r>
              <a:rPr lang="en-US" altLang="zh-CN" sz="2400" dirty="0">
                <a:solidFill>
                  <a:srgbClr val="C00000"/>
                </a:solidFill>
                <a:latin typeface="Times New Roman" panose="02020603050405020304" pitchFamily="18" charset="0"/>
                <a:cs typeface="Times New Roman" panose="02020603050405020304" pitchFamily="18" charset="0"/>
              </a:rPr>
              <a:t>(3) Dr. Fisher neither loves the environment, nor is he accustomed to the weather.</a:t>
            </a:r>
          </a:p>
          <a:p>
            <a:r>
              <a:rPr lang="en-US" altLang="zh-CN" sz="2400" dirty="0">
                <a:solidFill>
                  <a:srgbClr val="C00000"/>
                </a:solidFill>
                <a:latin typeface="Times New Roman" panose="02020603050405020304" pitchFamily="18" charset="0"/>
                <a:cs typeface="Times New Roman" panose="02020603050405020304" pitchFamily="18" charset="0"/>
              </a:rPr>
              <a:t>(4) The children can go with us, or they can stay at home.</a:t>
            </a:r>
          </a:p>
          <a:p>
            <a:r>
              <a:rPr lang="en-US" altLang="zh-CN" sz="2400" dirty="0">
                <a:solidFill>
                  <a:srgbClr val="C00000"/>
                </a:solidFill>
                <a:latin typeface="Times New Roman" panose="02020603050405020304" pitchFamily="18" charset="0"/>
                <a:cs typeface="Times New Roman" panose="02020603050405020304" pitchFamily="18" charset="0"/>
              </a:rPr>
              <a:t>(5) You can either do it by yourself, or you can ask someone else to do it.</a:t>
            </a:r>
          </a:p>
          <a:p>
            <a:r>
              <a:rPr lang="en-US" altLang="zh-CN" sz="2400" dirty="0">
                <a:solidFill>
                  <a:srgbClr val="C00000"/>
                </a:solidFill>
                <a:latin typeface="Times New Roman" panose="02020603050405020304" pitchFamily="18" charset="0"/>
                <a:cs typeface="Times New Roman" panose="02020603050405020304" pitchFamily="18" charset="0"/>
              </a:rPr>
              <a:t>(6) The young man has often been praised, but he is never conceited.</a:t>
            </a:r>
          </a:p>
          <a:p>
            <a:r>
              <a:rPr lang="en-US" altLang="zh-CN" sz="2400" dirty="0">
                <a:solidFill>
                  <a:srgbClr val="C00000"/>
                </a:solidFill>
                <a:latin typeface="Times New Roman" panose="02020603050405020304" pitchFamily="18" charset="0"/>
                <a:cs typeface="Times New Roman" panose="02020603050405020304" pitchFamily="18" charset="0"/>
              </a:rPr>
              <a:t>(7) They want to live in town, whereas we would rather live in the country.</a:t>
            </a:r>
          </a:p>
          <a:p>
            <a:r>
              <a:rPr lang="en-US" altLang="zh-CN" sz="2400" dirty="0">
                <a:solidFill>
                  <a:srgbClr val="C00000"/>
                </a:solidFill>
                <a:latin typeface="Times New Roman" panose="02020603050405020304" pitchFamily="18" charset="0"/>
                <a:cs typeface="Times New Roman" panose="02020603050405020304" pitchFamily="18" charset="0"/>
              </a:rPr>
              <a:t>(8) They apparently have a good drainage system, for the streets never seem to flood after a downpour.</a:t>
            </a:r>
          </a:p>
          <a:p>
            <a:r>
              <a:rPr lang="en-US" altLang="zh-CN" sz="2400" dirty="0">
                <a:solidFill>
                  <a:srgbClr val="C00000"/>
                </a:solidFill>
                <a:latin typeface="Times New Roman" panose="02020603050405020304" pitchFamily="18" charset="0"/>
                <a:cs typeface="Times New Roman" panose="02020603050405020304" pitchFamily="18" charset="0"/>
              </a:rPr>
              <a:t>(9) He had a great desire to have a home of his own, for he had always lived with his</a:t>
            </a:r>
          </a:p>
          <a:p>
            <a:r>
              <a:rPr lang="en-US" altLang="zh-CN" sz="2400" dirty="0">
                <a:solidFill>
                  <a:srgbClr val="C00000"/>
                </a:solidFill>
                <a:latin typeface="Times New Roman" panose="02020603050405020304" pitchFamily="18" charset="0"/>
                <a:cs typeface="Times New Roman" panose="02020603050405020304" pitchFamily="18" charset="0"/>
              </a:rPr>
              <a:t>grandmother.</a:t>
            </a:r>
            <a:endParaRPr lang="zh-CN" altLang="en-US" sz="24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571031"/>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13352" y="604776"/>
            <a:ext cx="8989724"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 </a:t>
            </a:r>
            <a:r>
              <a:rPr lang="en-US" altLang="zh-CN"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3</a:t>
            </a:r>
            <a:r>
              <a:rPr lang="zh-CN" altLang="en-US"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）复合句（ </a:t>
            </a:r>
            <a:r>
              <a:rPr lang="en-US" altLang="zh-CN"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Complex Sentence</a:t>
            </a:r>
            <a:r>
              <a:rPr lang="zh-CN" altLang="en-US"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a:t>
            </a:r>
          </a:p>
          <a:p>
            <a:pPr>
              <a:lnSpc>
                <a:spcPct val="150000"/>
              </a:lnSpc>
            </a:pPr>
            <a:r>
              <a:rPr lang="zh-CN" altLang="en-US" sz="2400" dirty="0">
                <a:solidFill>
                  <a:schemeClr val="tx1"/>
                </a:solidFill>
                <a:latin typeface="Times New Roman" panose="02020603050405020304" pitchFamily="18" charset="0"/>
                <a:ea typeface="+mn-ea"/>
                <a:cs typeface="+mn-cs"/>
                <a:sym typeface="+mn-lt"/>
              </a:rPr>
              <a:t>      复合句的各分句间不是并列关系而是主从关系，即一个句子中分主句和从句。主句为句子的主体；从句只是</a:t>
            </a:r>
            <a:r>
              <a:rPr lang="zh-CN" altLang="en-US" sz="2400" dirty="0">
                <a:solidFill>
                  <a:srgbClr val="F23C00"/>
                </a:solidFill>
                <a:latin typeface="Times New Roman" panose="02020603050405020304" pitchFamily="18" charset="0"/>
                <a:ea typeface="+mn-ea"/>
                <a:cs typeface="+mn-cs"/>
                <a:sym typeface="+mn-lt"/>
              </a:rPr>
              <a:t>整个句子的一个部分</a:t>
            </a:r>
            <a:r>
              <a:rPr lang="zh-CN" altLang="en-US" sz="2400" dirty="0">
                <a:solidFill>
                  <a:schemeClr val="tx1"/>
                </a:solidFill>
                <a:latin typeface="Times New Roman" panose="02020603050405020304" pitchFamily="18" charset="0"/>
                <a:ea typeface="+mn-ea"/>
                <a:cs typeface="+mn-cs"/>
                <a:sym typeface="+mn-lt"/>
              </a:rPr>
              <a:t>，尽管它也有主语和动词等主要句子成分，</a:t>
            </a:r>
            <a:r>
              <a:rPr lang="zh-CN" altLang="en-US" sz="2400" dirty="0">
                <a:solidFill>
                  <a:srgbClr val="F23C00"/>
                </a:solidFill>
                <a:latin typeface="Times New Roman" panose="02020603050405020304" pitchFamily="18" charset="0"/>
                <a:ea typeface="+mn-ea"/>
                <a:cs typeface="+mn-cs"/>
                <a:sym typeface="+mn-lt"/>
              </a:rPr>
              <a:t>但不能在意义上独立成为一个句子</a:t>
            </a:r>
            <a:r>
              <a:rPr lang="zh-CN" altLang="en-US" sz="2400" dirty="0">
                <a:solidFill>
                  <a:schemeClr val="tx1"/>
                </a:solidFill>
                <a:latin typeface="Times New Roman" panose="02020603050405020304" pitchFamily="18" charset="0"/>
                <a:ea typeface="+mn-ea"/>
                <a:cs typeface="+mn-cs"/>
                <a:sym typeface="+mn-lt"/>
              </a:rPr>
              <a:t>。构成从属关系的复杂句包括</a:t>
            </a:r>
            <a:r>
              <a:rPr lang="zh-CN" altLang="en-US" sz="2400" b="1" dirty="0">
                <a:solidFill>
                  <a:schemeClr val="tx1"/>
                </a:solidFill>
                <a:latin typeface="Times New Roman" panose="02020603050405020304" pitchFamily="18" charset="0"/>
                <a:ea typeface="+mn-ea"/>
                <a:cs typeface="+mn-cs"/>
                <a:sym typeface="+mn-lt"/>
              </a:rPr>
              <a:t>名词性从句（ </a:t>
            </a:r>
            <a:r>
              <a:rPr lang="en-US" altLang="zh-CN" sz="2400" b="1" dirty="0">
                <a:solidFill>
                  <a:schemeClr val="tx1"/>
                </a:solidFill>
                <a:latin typeface="Times New Roman" panose="02020603050405020304" pitchFamily="18" charset="0"/>
                <a:ea typeface="+mn-ea"/>
                <a:cs typeface="+mn-cs"/>
                <a:sym typeface="+mn-lt"/>
              </a:rPr>
              <a:t>Nominal Clauses</a:t>
            </a:r>
            <a:r>
              <a:rPr lang="zh-CN" altLang="en-US" sz="2400" b="1" dirty="0">
                <a:solidFill>
                  <a:schemeClr val="tx1"/>
                </a:solidFill>
                <a:latin typeface="Times New Roman" panose="02020603050405020304" pitchFamily="18" charset="0"/>
                <a:ea typeface="+mn-ea"/>
                <a:cs typeface="+mn-cs"/>
                <a:sym typeface="+mn-lt"/>
              </a:rPr>
              <a:t>）</a:t>
            </a:r>
            <a:r>
              <a:rPr lang="zh-CN" altLang="en-US" sz="2400" dirty="0">
                <a:solidFill>
                  <a:schemeClr val="tx1"/>
                </a:solidFill>
                <a:latin typeface="Times New Roman" panose="02020603050405020304" pitchFamily="18" charset="0"/>
                <a:ea typeface="+mn-ea"/>
                <a:cs typeface="+mn-cs"/>
                <a:sym typeface="+mn-lt"/>
              </a:rPr>
              <a:t>（可以作主语、宾语、表语、同位语、主语补语等），</a:t>
            </a:r>
            <a:r>
              <a:rPr lang="zh-CN" altLang="en-US" sz="2400" b="1" dirty="0">
                <a:solidFill>
                  <a:schemeClr val="tx1"/>
                </a:solidFill>
                <a:latin typeface="Times New Roman" panose="02020603050405020304" pitchFamily="18" charset="0"/>
                <a:ea typeface="+mn-ea"/>
                <a:cs typeface="+mn-cs"/>
                <a:sym typeface="+mn-lt"/>
              </a:rPr>
              <a:t>形容词从句（定语从句，</a:t>
            </a:r>
            <a:r>
              <a:rPr lang="en-US" altLang="zh-CN" sz="2400" b="1" dirty="0">
                <a:solidFill>
                  <a:schemeClr val="tx1"/>
                </a:solidFill>
                <a:latin typeface="Times New Roman" panose="02020603050405020304" pitchFamily="18" charset="0"/>
                <a:ea typeface="+mn-ea"/>
                <a:cs typeface="+mn-cs"/>
                <a:sym typeface="+mn-lt"/>
              </a:rPr>
              <a:t>Attributive Clauses</a:t>
            </a:r>
            <a:r>
              <a:rPr lang="zh-CN" altLang="en-US" sz="2400" b="1" dirty="0">
                <a:solidFill>
                  <a:schemeClr val="tx1"/>
                </a:solidFill>
                <a:latin typeface="Times New Roman" panose="02020603050405020304" pitchFamily="18" charset="0"/>
                <a:ea typeface="+mn-ea"/>
                <a:cs typeface="+mn-cs"/>
                <a:sym typeface="+mn-lt"/>
              </a:rPr>
              <a:t>）</a:t>
            </a:r>
            <a:r>
              <a:rPr lang="zh-CN" altLang="en-US" sz="2400" dirty="0">
                <a:solidFill>
                  <a:schemeClr val="tx1"/>
                </a:solidFill>
                <a:latin typeface="Times New Roman" panose="02020603050405020304" pitchFamily="18" charset="0"/>
                <a:ea typeface="+mn-ea"/>
                <a:cs typeface="+mn-cs"/>
                <a:sym typeface="+mn-lt"/>
              </a:rPr>
              <a:t>和</a:t>
            </a:r>
            <a:r>
              <a:rPr lang="zh-CN" altLang="en-US" sz="2400" b="1" dirty="0">
                <a:solidFill>
                  <a:schemeClr val="tx1"/>
                </a:solidFill>
                <a:latin typeface="Times New Roman" panose="02020603050405020304" pitchFamily="18" charset="0"/>
                <a:ea typeface="+mn-ea"/>
                <a:cs typeface="+mn-cs"/>
                <a:sym typeface="+mn-lt"/>
              </a:rPr>
              <a:t>副词从句（状语从句， </a:t>
            </a:r>
            <a:r>
              <a:rPr lang="en-US" altLang="zh-CN" sz="2400" b="1" dirty="0">
                <a:solidFill>
                  <a:schemeClr val="tx1"/>
                </a:solidFill>
                <a:latin typeface="Times New Roman" panose="02020603050405020304" pitchFamily="18" charset="0"/>
                <a:ea typeface="+mn-ea"/>
                <a:cs typeface="+mn-cs"/>
                <a:sym typeface="+mn-lt"/>
              </a:rPr>
              <a:t>Adverbial Clauses</a:t>
            </a:r>
            <a:r>
              <a:rPr lang="zh-CN" altLang="en-US" sz="2400" b="1" dirty="0">
                <a:solidFill>
                  <a:schemeClr val="tx1"/>
                </a:solidFill>
                <a:latin typeface="Times New Roman" panose="02020603050405020304" pitchFamily="18" charset="0"/>
                <a:ea typeface="+mn-ea"/>
                <a:cs typeface="+mn-cs"/>
                <a:sym typeface="+mn-lt"/>
              </a:rPr>
              <a:t>）</a:t>
            </a:r>
            <a:r>
              <a:rPr lang="zh-CN" altLang="en-US" sz="2400" dirty="0">
                <a:solidFill>
                  <a:schemeClr val="tx1"/>
                </a:solidFill>
                <a:latin typeface="Times New Roman" panose="02020603050405020304" pitchFamily="18" charset="0"/>
                <a:ea typeface="+mn-ea"/>
                <a:cs typeface="+mn-cs"/>
                <a:sym typeface="+mn-lt"/>
              </a:rPr>
              <a:t>。</a:t>
            </a:r>
            <a:endParaRPr lang="id-ID" sz="3600" dirty="0">
              <a:solidFill>
                <a:srgbClr val="00749F"/>
              </a:solidFill>
              <a:latin typeface="Times New Roman" panose="02020603050405020304" pitchFamily="18" charset="0"/>
              <a:ea typeface="+mn-ea"/>
              <a:cs typeface="+mn-ea"/>
              <a:sym typeface="+mn-lt"/>
            </a:endParaRPr>
          </a:p>
        </p:txBody>
      </p:sp>
      <p:sp>
        <p:nvSpPr>
          <p:cNvPr id="115" name="locator-point-on-map_17583"/>
          <p:cNvSpPr>
            <a:spLocks noChangeAspect="1"/>
          </p:cNvSpPr>
          <p:nvPr/>
        </p:nvSpPr>
        <p:spPr bwMode="auto">
          <a:xfrm>
            <a:off x="9292792" y="2275560"/>
            <a:ext cx="3175260" cy="2306879"/>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chemeClr val="accent1"/>
          </a:solidFill>
          <a:ln>
            <a:noFill/>
          </a:ln>
        </p:spPr>
        <p:txBody>
          <a:bodyPr/>
          <a:lstStyle/>
          <a:p>
            <a:endParaRPr lang="zh-CN" altLang="en-US" dirty="0">
              <a:latin typeface="Times New Roman" panose="02020603050405020304" pitchFamily="18" charset="0"/>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英语句子的基本类型</a:t>
            </a:r>
          </a:p>
        </p:txBody>
      </p:sp>
      <p:sp>
        <p:nvSpPr>
          <p:cNvPr id="33" name="文本框 6"/>
          <p:cNvSpPr txBox="1">
            <a:spLocks noChangeArrowheads="1"/>
          </p:cNvSpPr>
          <p:nvPr/>
        </p:nvSpPr>
        <p:spPr bwMode="auto">
          <a:xfrm>
            <a:off x="4057164" y="327905"/>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Sentence Types</a:t>
            </a:r>
          </a:p>
        </p:txBody>
      </p:sp>
    </p:spTree>
    <p:extLst>
      <p:ext uri="{BB962C8B-B14F-4D97-AF65-F5344CB8AC3E}">
        <p14:creationId xmlns:p14="http://schemas.microsoft.com/office/powerpoint/2010/main" val="39690797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stretch>
            <a:fillRect/>
          </a:stretch>
        </p:blipFill>
        <p:spPr>
          <a:xfrm>
            <a:off x="0" y="1026915"/>
            <a:ext cx="5607188" cy="3738125"/>
          </a:xfrm>
          <a:prstGeom prst="rect">
            <a:avLst/>
          </a:prstGeom>
        </p:spPr>
      </p:pic>
      <p:sp>
        <p:nvSpPr>
          <p:cNvPr id="30" name="矩形 29"/>
          <p:cNvSpPr/>
          <p:nvPr/>
        </p:nvSpPr>
        <p:spPr>
          <a:xfrm>
            <a:off x="5750560" y="647839"/>
            <a:ext cx="6441440" cy="5170646"/>
          </a:xfrm>
          <a:prstGeom prst="rect">
            <a:avLst/>
          </a:prstGeom>
          <a:noFill/>
        </p:spPr>
        <p:txBody>
          <a:bodyPr wrap="square">
            <a:spAutoFit/>
          </a:bodyPr>
          <a:lstStyle/>
          <a:p>
            <a:pPr>
              <a:lnSpc>
                <a:spcPct val="150000"/>
              </a:lnSpc>
            </a:pPr>
            <a:r>
              <a:rPr lang="zh-CN" altLang="en-US" sz="2000" dirty="0">
                <a:latin typeface="Times New Roman" panose="02020603050405020304" pitchFamily="18" charset="0"/>
              </a:rPr>
              <a:t>       </a:t>
            </a:r>
            <a:r>
              <a:rPr lang="zh-CN" altLang="en-US" sz="2000" dirty="0" smtClean="0">
                <a:latin typeface="Times New Roman" panose="02020603050405020304" pitchFamily="18" charset="0"/>
              </a:rPr>
              <a:t>句子是</a:t>
            </a:r>
            <a:r>
              <a:rPr lang="zh-CN" altLang="en-US" sz="2000" dirty="0">
                <a:latin typeface="Times New Roman" panose="02020603050405020304" pitchFamily="18" charset="0"/>
              </a:rPr>
              <a:t>能够表达完整意思、构成话语或篇章的可以独立运用的</a:t>
            </a:r>
            <a:r>
              <a:rPr lang="zh-CN" altLang="en-US" sz="2000" dirty="0">
                <a:solidFill>
                  <a:srgbClr val="FF0000"/>
                </a:solidFill>
                <a:latin typeface="Times New Roman" panose="02020603050405020304" pitchFamily="18" charset="0"/>
              </a:rPr>
              <a:t>基本语言单位</a:t>
            </a:r>
            <a:r>
              <a:rPr lang="zh-CN" altLang="en-US" sz="2000" dirty="0">
                <a:latin typeface="Times New Roman" panose="02020603050405020304" pitchFamily="18" charset="0"/>
              </a:rPr>
              <a:t>。若干句子的组合构成段落，若干段落的组合构成文章。词语的斟酌、句子的推敲，的确是使篇章光彩夺目的基础。因此，在学写段落和篇章之前，首先要学会写句子。好的英文句子不仅要求</a:t>
            </a:r>
            <a:r>
              <a:rPr lang="zh-CN" altLang="en-US" sz="2000" dirty="0">
                <a:solidFill>
                  <a:srgbClr val="FF0000"/>
                </a:solidFill>
                <a:latin typeface="Times New Roman" panose="02020603050405020304" pitchFamily="18" charset="0"/>
              </a:rPr>
              <a:t>语法正确，拼写无误，还需要言之有物、生动细腻、结构严谨、逻辑通顺、层次分明、语言规范、能有效并准确</a:t>
            </a:r>
            <a:r>
              <a:rPr lang="zh-CN" altLang="en-US" sz="2000" dirty="0" smtClean="0">
                <a:solidFill>
                  <a:srgbClr val="FF0000"/>
                </a:solidFill>
                <a:latin typeface="Times New Roman" panose="02020603050405020304" pitchFamily="18" charset="0"/>
              </a:rPr>
              <a:t>地表达思想</a:t>
            </a:r>
            <a:r>
              <a:rPr lang="zh-CN" altLang="en-US" sz="2000" dirty="0" smtClean="0">
                <a:latin typeface="Times New Roman" panose="02020603050405020304" pitchFamily="18" charset="0"/>
              </a:rPr>
              <a:t>。没有</a:t>
            </a:r>
            <a:r>
              <a:rPr lang="zh-CN" altLang="en-US" sz="2000" dirty="0">
                <a:latin typeface="Times New Roman" panose="02020603050405020304" pitchFamily="18" charset="0"/>
              </a:rPr>
              <a:t>正确的合乎英语习惯的句子作保证，就组织不起来一个像样的段落，更谈不上写出一篇优美的文章。因此，写好句子，以达到准确无误地传递思想的目的，对写文章来说至关重要。</a:t>
            </a:r>
            <a:endParaRPr lang="en-US" altLang="zh-CN" sz="2400" b="1" kern="0" dirty="0">
              <a:solidFill>
                <a:schemeClr val="tx1">
                  <a:lumMod val="75000"/>
                  <a:lumOff val="25000"/>
                </a:schemeClr>
              </a:solidFill>
              <a:latin typeface="Times New Roman" panose="02020603050405020304" pitchFamily="18" charset="0"/>
              <a:cs typeface="+mn-ea"/>
              <a:sym typeface="+mn-lt"/>
            </a:endParaRPr>
          </a:p>
        </p:txBody>
      </p:sp>
      <p:sp>
        <p:nvSpPr>
          <p:cNvPr id="5" name="文本占位符 4"/>
          <p:cNvSpPr>
            <a:spLocks noGrp="1"/>
          </p:cNvSpPr>
          <p:nvPr>
            <p:ph type="body" sz="quarter" idx="13"/>
          </p:nvPr>
        </p:nvSpPr>
        <p:spPr>
          <a:xfrm>
            <a:off x="920761" y="821575"/>
            <a:ext cx="5403839" cy="652366"/>
          </a:xfrm>
        </p:spPr>
        <p:txBody>
          <a:bodyPr/>
          <a:lstStyle/>
          <a:p>
            <a:endParaRPr kumimoji="1" lang="en-US" altLang="zh-CN" dirty="0">
              <a:cs typeface="+mn-ea"/>
              <a:sym typeface="+mn-lt"/>
            </a:endParaRPr>
          </a:p>
          <a:p>
            <a:r>
              <a:rPr kumimoji="1" lang="zh-CN" altLang="en-US" dirty="0">
                <a:cs typeface="+mn-ea"/>
                <a:sym typeface="+mn-lt"/>
              </a:rPr>
              <a:t>写作中的造句 </a:t>
            </a:r>
            <a:r>
              <a:rPr lang="en-US" altLang="zh-CN" dirty="0">
                <a:cs typeface="+mn-ea"/>
                <a:sym typeface="+mn-lt"/>
              </a:rPr>
              <a:t>Writing Sentences</a:t>
            </a:r>
          </a:p>
          <a:p>
            <a:r>
              <a:rPr kumimoji="1" lang="zh-CN" altLang="en-US" dirty="0">
                <a:cs typeface="+mn-ea"/>
                <a:sym typeface="+mn-lt"/>
              </a:rPr>
              <a:t> </a:t>
            </a:r>
          </a:p>
          <a:p>
            <a:endParaRPr kumimoji="1" lang="zh-CN" altLang="en-US" dirty="0">
              <a:cs typeface="+mn-ea"/>
              <a:sym typeface="+mn-lt"/>
            </a:endParaRPr>
          </a:p>
          <a:p>
            <a:endParaRPr lang="zh-CN" altLang="en-US" dirty="0">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13352" y="604776"/>
            <a:ext cx="8989724"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400" i="1" u="sng" dirty="0">
                <a:solidFill>
                  <a:srgbClr val="00749F"/>
                </a:solidFill>
                <a:latin typeface="Times New Roman" panose="02020603050405020304" pitchFamily="18" charset="0"/>
                <a:ea typeface="+mn-ea"/>
                <a:cs typeface="+mn-cs"/>
                <a:sym typeface="+mn-lt"/>
              </a:rPr>
              <a:t>名词性从句： </a:t>
            </a:r>
            <a:endParaRPr lang="en-US" altLang="zh-CN" sz="2400" i="1" u="sng" dirty="0">
              <a:solidFill>
                <a:srgbClr val="00749F"/>
              </a:solidFill>
              <a:latin typeface="Times New Roman" panose="02020603050405020304" pitchFamily="18" charset="0"/>
              <a:ea typeface="+mn-ea"/>
              <a:cs typeface="+mn-cs"/>
              <a:sym typeface="+mn-lt"/>
            </a:endParaRPr>
          </a:p>
          <a:p>
            <a:pPr>
              <a:lnSpc>
                <a:spcPct val="150000"/>
              </a:lnSpc>
            </a:pPr>
            <a:r>
              <a:rPr lang="zh-CN" altLang="en-US" sz="2400" dirty="0">
                <a:solidFill>
                  <a:schemeClr val="tx1"/>
                </a:solidFill>
                <a:latin typeface="Times New Roman" panose="02020603050405020304" pitchFamily="18" charset="0"/>
                <a:ea typeface="+mn-ea"/>
                <a:cs typeface="+mn-cs"/>
                <a:sym typeface="+mn-lt"/>
              </a:rPr>
              <a:t>从句在主句中起相当于</a:t>
            </a:r>
            <a:r>
              <a:rPr lang="zh-CN" altLang="en-US" sz="2400" dirty="0">
                <a:solidFill>
                  <a:srgbClr val="FF0000"/>
                </a:solidFill>
                <a:latin typeface="Times New Roman" panose="02020603050405020304" pitchFamily="18" charset="0"/>
                <a:ea typeface="+mn-ea"/>
                <a:cs typeface="+mn-cs"/>
                <a:sym typeface="+mn-lt"/>
              </a:rPr>
              <a:t>名词的作用</a:t>
            </a:r>
            <a:r>
              <a:rPr lang="zh-CN" altLang="en-US" sz="2400" dirty="0">
                <a:solidFill>
                  <a:schemeClr val="tx1"/>
                </a:solidFill>
                <a:latin typeface="Times New Roman" panose="02020603050405020304" pitchFamily="18" charset="0"/>
                <a:ea typeface="+mn-ea"/>
                <a:cs typeface="+mn-cs"/>
                <a:sym typeface="+mn-lt"/>
              </a:rPr>
              <a:t>。根据它在句子中所起的作用又可分为：</a:t>
            </a:r>
          </a:p>
          <a:p>
            <a:pPr>
              <a:lnSpc>
                <a:spcPct val="150000"/>
              </a:lnSpc>
            </a:pPr>
            <a:r>
              <a:rPr lang="zh-CN" altLang="en-US" sz="2400" b="1" dirty="0">
                <a:solidFill>
                  <a:srgbClr val="FF0000"/>
                </a:solidFill>
                <a:latin typeface="Times New Roman" panose="02020603050405020304" pitchFamily="18" charset="0"/>
                <a:ea typeface="+mn-ea"/>
                <a:cs typeface="+mn-cs"/>
                <a:sym typeface="+mn-lt"/>
              </a:rPr>
              <a:t>主语从句</a:t>
            </a:r>
            <a:r>
              <a:rPr lang="zh-CN" altLang="en-US" sz="2400" dirty="0">
                <a:solidFill>
                  <a:schemeClr val="tx1"/>
                </a:solidFill>
                <a:latin typeface="Times New Roman" panose="02020603050405020304" pitchFamily="18" charset="0"/>
                <a:ea typeface="+mn-ea"/>
                <a:cs typeface="+mn-cs"/>
                <a:sym typeface="+mn-lt"/>
              </a:rPr>
              <a:t>： </a:t>
            </a:r>
            <a:r>
              <a:rPr lang="en-US" altLang="zh-CN" sz="2400" dirty="0">
                <a:solidFill>
                  <a:srgbClr val="C00000"/>
                </a:solidFill>
                <a:latin typeface="Times New Roman" panose="02020603050405020304" pitchFamily="18" charset="0"/>
                <a:ea typeface="+mn-ea"/>
                <a:cs typeface="+mn-cs"/>
                <a:sym typeface="+mn-lt"/>
              </a:rPr>
              <a:t>(10) That the earth moves around the sun is known to us all.</a:t>
            </a:r>
          </a:p>
          <a:p>
            <a:pPr>
              <a:lnSpc>
                <a:spcPct val="150000"/>
              </a:lnSpc>
            </a:pPr>
            <a:r>
              <a:rPr lang="zh-CN" altLang="en-US" sz="2400" b="1" dirty="0">
                <a:solidFill>
                  <a:srgbClr val="FF0000"/>
                </a:solidFill>
                <a:latin typeface="Times New Roman" panose="02020603050405020304" pitchFamily="18" charset="0"/>
                <a:ea typeface="+mn-ea"/>
                <a:cs typeface="+mn-cs"/>
                <a:sym typeface="+mn-lt"/>
              </a:rPr>
              <a:t>表语从句</a:t>
            </a:r>
            <a:r>
              <a:rPr lang="zh-CN" altLang="en-US" sz="2400" dirty="0">
                <a:solidFill>
                  <a:schemeClr val="tx1"/>
                </a:solidFill>
                <a:latin typeface="Times New Roman" panose="02020603050405020304" pitchFamily="18" charset="0"/>
                <a:ea typeface="+mn-ea"/>
                <a:cs typeface="+mn-cs"/>
                <a:sym typeface="+mn-lt"/>
              </a:rPr>
              <a:t>： </a:t>
            </a:r>
            <a:r>
              <a:rPr lang="en-US" altLang="zh-CN" sz="2400" dirty="0">
                <a:solidFill>
                  <a:srgbClr val="C00000"/>
                </a:solidFill>
                <a:latin typeface="Times New Roman" panose="02020603050405020304" pitchFamily="18" charset="0"/>
                <a:ea typeface="+mn-ea"/>
                <a:cs typeface="+mn-cs"/>
                <a:sym typeface="+mn-lt"/>
              </a:rPr>
              <a:t>(11) That is why he is late.</a:t>
            </a:r>
          </a:p>
          <a:p>
            <a:pPr>
              <a:lnSpc>
                <a:spcPct val="150000"/>
              </a:lnSpc>
            </a:pPr>
            <a:r>
              <a:rPr lang="zh-CN" altLang="en-US" sz="2400" b="1" dirty="0">
                <a:solidFill>
                  <a:srgbClr val="FF0000"/>
                </a:solidFill>
                <a:latin typeface="Times New Roman" panose="02020603050405020304" pitchFamily="18" charset="0"/>
                <a:ea typeface="+mn-ea"/>
                <a:cs typeface="+mn-cs"/>
                <a:sym typeface="+mn-lt"/>
              </a:rPr>
              <a:t>宾语从句</a:t>
            </a:r>
            <a:r>
              <a:rPr lang="zh-CN" altLang="en-US" sz="2400" dirty="0">
                <a:solidFill>
                  <a:schemeClr val="tx1"/>
                </a:solidFill>
                <a:latin typeface="Times New Roman" panose="02020603050405020304" pitchFamily="18" charset="0"/>
                <a:ea typeface="+mn-ea"/>
                <a:cs typeface="+mn-cs"/>
                <a:sym typeface="+mn-lt"/>
              </a:rPr>
              <a:t>： </a:t>
            </a:r>
            <a:r>
              <a:rPr lang="en-US" altLang="zh-CN" sz="2400" dirty="0">
                <a:solidFill>
                  <a:srgbClr val="C00000"/>
                </a:solidFill>
                <a:latin typeface="Times New Roman" panose="02020603050405020304" pitchFamily="18" charset="0"/>
                <a:ea typeface="+mn-ea"/>
                <a:cs typeface="+mn-cs"/>
                <a:sym typeface="+mn-lt"/>
              </a:rPr>
              <a:t>(12) We firmly believe that he will succeed in the end.</a:t>
            </a:r>
            <a:endParaRPr lang="id-ID" sz="3600" dirty="0">
              <a:solidFill>
                <a:srgbClr val="C000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英语句子的基本类型</a:t>
            </a:r>
          </a:p>
        </p:txBody>
      </p:sp>
      <p:sp>
        <p:nvSpPr>
          <p:cNvPr id="33" name="文本框 6"/>
          <p:cNvSpPr txBox="1">
            <a:spLocks noChangeArrowheads="1"/>
          </p:cNvSpPr>
          <p:nvPr/>
        </p:nvSpPr>
        <p:spPr bwMode="auto">
          <a:xfrm>
            <a:off x="4057164" y="327905"/>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Sentence Types</a:t>
            </a:r>
          </a:p>
        </p:txBody>
      </p:sp>
    </p:spTree>
    <p:extLst>
      <p:ext uri="{BB962C8B-B14F-4D97-AF65-F5344CB8AC3E}">
        <p14:creationId xmlns:p14="http://schemas.microsoft.com/office/powerpoint/2010/main" val="16467423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
                                            <p:txEl>
                                              <p:pRg st="2" end="2"/>
                                            </p:txEl>
                                          </p:spTgt>
                                        </p:tgtEl>
                                        <p:attrNameLst>
                                          <p:attrName>style.visibility</p:attrName>
                                        </p:attrNameLst>
                                      </p:cBhvr>
                                      <p:to>
                                        <p:strVal val="visible"/>
                                      </p:to>
                                    </p:set>
                                    <p:animEffect transition="in" filter="fade">
                                      <p:cBhvr>
                                        <p:cTn id="7" dur="1000"/>
                                        <p:tgtEl>
                                          <p:spTgt spid="51">
                                            <p:txEl>
                                              <p:pRg st="2" end="2"/>
                                            </p:txEl>
                                          </p:spTgt>
                                        </p:tgtEl>
                                      </p:cBhvr>
                                    </p:animEffect>
                                    <p:anim calcmode="lin" valueType="num">
                                      <p:cBhvr>
                                        <p:cTn id="8"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
                                            <p:txEl>
                                              <p:pRg st="3" end="3"/>
                                            </p:txEl>
                                          </p:spTgt>
                                        </p:tgtEl>
                                        <p:attrNameLst>
                                          <p:attrName>style.visibility</p:attrName>
                                        </p:attrNameLst>
                                      </p:cBhvr>
                                      <p:to>
                                        <p:strVal val="visible"/>
                                      </p:to>
                                    </p:set>
                                    <p:animEffect transition="in" filter="fade">
                                      <p:cBhvr>
                                        <p:cTn id="14" dur="1000"/>
                                        <p:tgtEl>
                                          <p:spTgt spid="51">
                                            <p:txEl>
                                              <p:pRg st="3" end="3"/>
                                            </p:txEl>
                                          </p:spTgt>
                                        </p:tgtEl>
                                      </p:cBhvr>
                                    </p:animEffect>
                                    <p:anim calcmode="lin" valueType="num">
                                      <p:cBhvr>
                                        <p:cTn id="15" dur="1000" fill="hold"/>
                                        <p:tgtEl>
                                          <p:spTgt spid="5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
                                            <p:txEl>
                                              <p:pRg st="4" end="4"/>
                                            </p:txEl>
                                          </p:spTgt>
                                        </p:tgtEl>
                                        <p:attrNameLst>
                                          <p:attrName>style.visibility</p:attrName>
                                        </p:attrNameLst>
                                      </p:cBhvr>
                                      <p:to>
                                        <p:strVal val="visible"/>
                                      </p:to>
                                    </p:set>
                                    <p:animEffect transition="in" filter="fade">
                                      <p:cBhvr>
                                        <p:cTn id="21" dur="1000"/>
                                        <p:tgtEl>
                                          <p:spTgt spid="51">
                                            <p:txEl>
                                              <p:pRg st="4" end="4"/>
                                            </p:txEl>
                                          </p:spTgt>
                                        </p:tgtEl>
                                      </p:cBhvr>
                                    </p:animEffect>
                                    <p:anim calcmode="lin" valueType="num">
                                      <p:cBhvr>
                                        <p:cTn id="22"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25112" y="789570"/>
            <a:ext cx="12231048"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400" i="1" u="sng" dirty="0">
                <a:solidFill>
                  <a:srgbClr val="00749F"/>
                </a:solidFill>
                <a:latin typeface="Times New Roman" panose="02020603050405020304" pitchFamily="18" charset="0"/>
                <a:ea typeface="+mn-ea"/>
                <a:cs typeface="+mn-cs"/>
                <a:sym typeface="+mn-lt"/>
              </a:rPr>
              <a:t>形容词从句：</a:t>
            </a:r>
            <a:endParaRPr lang="en-US" altLang="zh-CN" sz="2400" i="1" u="sng" dirty="0">
              <a:solidFill>
                <a:srgbClr val="00749F"/>
              </a:solidFill>
              <a:latin typeface="Times New Roman" panose="02020603050405020304" pitchFamily="18" charset="0"/>
              <a:ea typeface="+mn-ea"/>
              <a:cs typeface="+mn-cs"/>
              <a:sym typeface="+mn-lt"/>
            </a:endParaRPr>
          </a:p>
          <a:p>
            <a:pPr>
              <a:lnSpc>
                <a:spcPct val="150000"/>
              </a:lnSpc>
            </a:pPr>
            <a:r>
              <a:rPr lang="zh-CN" altLang="en-US" sz="2400" dirty="0">
                <a:solidFill>
                  <a:schemeClr val="tx1"/>
                </a:solidFill>
                <a:latin typeface="Times New Roman" panose="02020603050405020304" pitchFamily="18" charset="0"/>
                <a:ea typeface="+mn-ea"/>
                <a:cs typeface="+mn-cs"/>
                <a:sym typeface="+mn-lt"/>
              </a:rPr>
              <a:t>从句在主句中起</a:t>
            </a:r>
            <a:r>
              <a:rPr lang="zh-CN" altLang="en-US" sz="2400" dirty="0">
                <a:solidFill>
                  <a:srgbClr val="FF0000"/>
                </a:solidFill>
                <a:latin typeface="Times New Roman" panose="02020603050405020304" pitchFamily="18" charset="0"/>
                <a:ea typeface="+mn-ea"/>
                <a:cs typeface="+mn-cs"/>
                <a:sym typeface="+mn-lt"/>
              </a:rPr>
              <a:t>相当于形容词的作用</a:t>
            </a:r>
            <a:r>
              <a:rPr lang="zh-CN" altLang="en-US" sz="2400" dirty="0">
                <a:solidFill>
                  <a:schemeClr val="tx1"/>
                </a:solidFill>
                <a:latin typeface="Times New Roman" panose="02020603050405020304" pitchFamily="18" charset="0"/>
                <a:ea typeface="+mn-ea"/>
                <a:cs typeface="+mn-cs"/>
                <a:sym typeface="+mn-lt"/>
              </a:rPr>
              <a:t>，也叫</a:t>
            </a:r>
            <a:r>
              <a:rPr lang="zh-CN" altLang="en-US" sz="2400" dirty="0">
                <a:solidFill>
                  <a:srgbClr val="FF0000"/>
                </a:solidFill>
                <a:latin typeface="Times New Roman" panose="02020603050405020304" pitchFamily="18" charset="0"/>
                <a:ea typeface="+mn-ea"/>
                <a:cs typeface="+mn-cs"/>
                <a:sym typeface="+mn-lt"/>
              </a:rPr>
              <a:t>定语从句</a:t>
            </a:r>
            <a:r>
              <a:rPr lang="zh-CN" altLang="en-US" sz="2400" dirty="0">
                <a:solidFill>
                  <a:schemeClr val="tx1"/>
                </a:solidFill>
                <a:latin typeface="Times New Roman" panose="02020603050405020304" pitchFamily="18" charset="0"/>
                <a:ea typeface="+mn-ea"/>
                <a:cs typeface="+mn-cs"/>
                <a:sym typeface="+mn-lt"/>
              </a:rPr>
              <a:t>，一般由</a:t>
            </a:r>
            <a:r>
              <a:rPr lang="zh-CN" altLang="en-US" sz="2400" b="1" dirty="0">
                <a:solidFill>
                  <a:schemeClr val="tx1"/>
                </a:solidFill>
                <a:latin typeface="Times New Roman" panose="02020603050405020304" pitchFamily="18" charset="0"/>
                <a:ea typeface="+mn-ea"/>
                <a:cs typeface="+mn-cs"/>
                <a:sym typeface="+mn-lt"/>
              </a:rPr>
              <a:t>关系代词</a:t>
            </a:r>
            <a:r>
              <a:rPr lang="zh-CN" altLang="en-US" sz="2400" dirty="0">
                <a:solidFill>
                  <a:schemeClr val="tx1"/>
                </a:solidFill>
                <a:latin typeface="Times New Roman" panose="02020603050405020304" pitchFamily="18" charset="0"/>
                <a:ea typeface="+mn-ea"/>
                <a:cs typeface="+mn-cs"/>
                <a:sym typeface="+mn-lt"/>
              </a:rPr>
              <a:t>和</a:t>
            </a:r>
            <a:r>
              <a:rPr lang="zh-CN" altLang="en-US" sz="2400" b="1" dirty="0">
                <a:solidFill>
                  <a:schemeClr val="tx1"/>
                </a:solidFill>
                <a:latin typeface="Times New Roman" panose="02020603050405020304" pitchFamily="18" charset="0"/>
                <a:ea typeface="+mn-ea"/>
                <a:cs typeface="+mn-cs"/>
                <a:sym typeface="+mn-lt"/>
              </a:rPr>
              <a:t>关系副词</a:t>
            </a:r>
            <a:r>
              <a:rPr lang="zh-CN" altLang="en-US" sz="2400" dirty="0">
                <a:solidFill>
                  <a:schemeClr val="tx1"/>
                </a:solidFill>
                <a:latin typeface="Times New Roman" panose="02020603050405020304" pitchFamily="18" charset="0"/>
                <a:ea typeface="+mn-ea"/>
                <a:cs typeface="+mn-cs"/>
                <a:sym typeface="+mn-lt"/>
              </a:rPr>
              <a:t>引导。</a:t>
            </a:r>
          </a:p>
          <a:p>
            <a:pPr>
              <a:lnSpc>
                <a:spcPct val="150000"/>
              </a:lnSpc>
            </a:pPr>
            <a:r>
              <a:rPr lang="zh-CN" altLang="en-US" sz="2400" dirty="0">
                <a:solidFill>
                  <a:schemeClr val="tx1"/>
                </a:solidFill>
                <a:latin typeface="Times New Roman" panose="02020603050405020304" pitchFamily="18" charset="0"/>
                <a:ea typeface="+mn-ea"/>
                <a:cs typeface="+mn-cs"/>
                <a:sym typeface="+mn-lt"/>
              </a:rPr>
              <a:t>用</a:t>
            </a:r>
            <a:r>
              <a:rPr lang="zh-CN" altLang="en-US" sz="2400" b="1" dirty="0">
                <a:solidFill>
                  <a:srgbClr val="FF0000"/>
                </a:solidFill>
                <a:latin typeface="Times New Roman" panose="02020603050405020304" pitchFamily="18" charset="0"/>
                <a:ea typeface="+mn-ea"/>
                <a:cs typeface="+mn-cs"/>
                <a:sym typeface="+mn-lt"/>
              </a:rPr>
              <a:t>关系代词</a:t>
            </a:r>
            <a:r>
              <a:rPr lang="zh-CN" altLang="en-US" sz="2400" dirty="0">
                <a:solidFill>
                  <a:schemeClr val="tx1"/>
                </a:solidFill>
                <a:latin typeface="Times New Roman" panose="02020603050405020304" pitchFamily="18" charset="0"/>
                <a:ea typeface="+mn-ea"/>
                <a:cs typeface="+mn-cs"/>
                <a:sym typeface="+mn-lt"/>
              </a:rPr>
              <a:t>引导的定语从句，关系代词有</a:t>
            </a:r>
            <a:r>
              <a:rPr lang="en-US" altLang="zh-CN" sz="2400" dirty="0">
                <a:solidFill>
                  <a:schemeClr val="tx1"/>
                </a:solidFill>
                <a:latin typeface="Times New Roman" panose="02020603050405020304" pitchFamily="18" charset="0"/>
                <a:ea typeface="+mn-ea"/>
                <a:cs typeface="+mn-cs"/>
                <a:sym typeface="+mn-lt"/>
              </a:rPr>
              <a:t>who</a:t>
            </a:r>
            <a:r>
              <a:rPr lang="zh-CN" altLang="en-US" sz="2400" dirty="0" smtClean="0">
                <a:solidFill>
                  <a:schemeClr val="tx1"/>
                </a:solidFill>
                <a:latin typeface="Times New Roman" panose="02020603050405020304" pitchFamily="18" charset="0"/>
                <a:ea typeface="+mn-ea"/>
                <a:cs typeface="+mn-cs"/>
                <a:sym typeface="+mn-lt"/>
              </a:rPr>
              <a:t>，</a:t>
            </a:r>
            <a:r>
              <a:rPr lang="en-US" altLang="zh-CN" sz="2400" dirty="0" smtClean="0">
                <a:solidFill>
                  <a:schemeClr val="tx1"/>
                </a:solidFill>
                <a:latin typeface="Times New Roman" panose="02020603050405020304" pitchFamily="18" charset="0"/>
                <a:ea typeface="+mn-ea"/>
                <a:cs typeface="+mn-cs"/>
                <a:sym typeface="+mn-lt"/>
              </a:rPr>
              <a:t>whom</a:t>
            </a:r>
            <a:r>
              <a:rPr lang="zh-CN" altLang="en-US" sz="2400" dirty="0" smtClean="0">
                <a:solidFill>
                  <a:schemeClr val="tx1"/>
                </a:solidFill>
                <a:latin typeface="Times New Roman" panose="02020603050405020304" pitchFamily="18" charset="0"/>
                <a:ea typeface="+mn-ea"/>
                <a:cs typeface="+mn-cs"/>
                <a:sym typeface="+mn-lt"/>
              </a:rPr>
              <a:t>，</a:t>
            </a:r>
            <a:r>
              <a:rPr lang="en-US" altLang="zh-CN" sz="2400" dirty="0" smtClean="0">
                <a:solidFill>
                  <a:schemeClr val="tx1"/>
                </a:solidFill>
                <a:latin typeface="Times New Roman" panose="02020603050405020304" pitchFamily="18" charset="0"/>
                <a:ea typeface="+mn-ea"/>
                <a:cs typeface="+mn-cs"/>
                <a:sym typeface="+mn-lt"/>
              </a:rPr>
              <a:t>whose</a:t>
            </a:r>
            <a:r>
              <a:rPr lang="zh-CN" altLang="en-US" sz="2400" dirty="0" smtClean="0">
                <a:solidFill>
                  <a:schemeClr val="tx1"/>
                </a:solidFill>
                <a:latin typeface="Times New Roman" panose="02020603050405020304" pitchFamily="18" charset="0"/>
                <a:ea typeface="+mn-ea"/>
                <a:cs typeface="+mn-cs"/>
                <a:sym typeface="+mn-lt"/>
              </a:rPr>
              <a:t>，</a:t>
            </a:r>
            <a:r>
              <a:rPr lang="en-US" altLang="zh-CN" sz="2400" dirty="0" smtClean="0">
                <a:solidFill>
                  <a:schemeClr val="tx1"/>
                </a:solidFill>
                <a:latin typeface="Times New Roman" panose="02020603050405020304" pitchFamily="18" charset="0"/>
                <a:ea typeface="+mn-ea"/>
                <a:cs typeface="+mn-cs"/>
                <a:sym typeface="+mn-lt"/>
              </a:rPr>
              <a:t>that</a:t>
            </a:r>
            <a:r>
              <a:rPr lang="zh-CN" altLang="en-US" sz="2400" dirty="0" smtClean="0">
                <a:solidFill>
                  <a:schemeClr val="tx1"/>
                </a:solidFill>
                <a:latin typeface="Times New Roman" panose="02020603050405020304" pitchFamily="18" charset="0"/>
                <a:ea typeface="+mn-ea"/>
                <a:cs typeface="+mn-cs"/>
                <a:sym typeface="+mn-lt"/>
              </a:rPr>
              <a:t>，</a:t>
            </a:r>
            <a:r>
              <a:rPr lang="en-US" altLang="zh-CN" sz="2400" dirty="0" smtClean="0">
                <a:solidFill>
                  <a:schemeClr val="tx1"/>
                </a:solidFill>
                <a:latin typeface="Times New Roman" panose="02020603050405020304" pitchFamily="18" charset="0"/>
                <a:ea typeface="+mn-ea"/>
                <a:cs typeface="+mn-cs"/>
                <a:sym typeface="+mn-lt"/>
              </a:rPr>
              <a:t>which</a:t>
            </a:r>
            <a:r>
              <a:rPr lang="zh-CN" altLang="en-US" sz="2400" dirty="0">
                <a:solidFill>
                  <a:schemeClr val="tx1"/>
                </a:solidFill>
                <a:latin typeface="Times New Roman" panose="02020603050405020304" pitchFamily="18" charset="0"/>
                <a:ea typeface="+mn-ea"/>
                <a:cs typeface="+mn-cs"/>
                <a:sym typeface="+mn-lt"/>
              </a:rPr>
              <a:t>，如：</a:t>
            </a:r>
          </a:p>
          <a:p>
            <a:pPr>
              <a:lnSpc>
                <a:spcPct val="150000"/>
              </a:lnSpc>
            </a:pPr>
            <a:r>
              <a:rPr lang="en-US" altLang="zh-CN" sz="2400" dirty="0">
                <a:solidFill>
                  <a:srgbClr val="C00000"/>
                </a:solidFill>
                <a:latin typeface="Times New Roman" panose="02020603050405020304" pitchFamily="18" charset="0"/>
                <a:ea typeface="+mn-ea"/>
                <a:cs typeface="+mn-cs"/>
                <a:sym typeface="+mn-lt"/>
              </a:rPr>
              <a:t>(13) He is the only one who knows Russian.</a:t>
            </a:r>
          </a:p>
          <a:p>
            <a:pPr>
              <a:lnSpc>
                <a:spcPct val="150000"/>
              </a:lnSpc>
            </a:pPr>
            <a:r>
              <a:rPr lang="en-US" altLang="zh-CN" sz="2400" dirty="0">
                <a:solidFill>
                  <a:srgbClr val="C00000"/>
                </a:solidFill>
                <a:latin typeface="Times New Roman" panose="02020603050405020304" pitchFamily="18" charset="0"/>
                <a:ea typeface="+mn-ea"/>
                <a:cs typeface="+mn-cs"/>
                <a:sym typeface="+mn-lt"/>
              </a:rPr>
              <a:t>(14) Tom is the student whose English is the best in our class.</a:t>
            </a:r>
          </a:p>
          <a:p>
            <a:pPr>
              <a:lnSpc>
                <a:spcPct val="150000"/>
              </a:lnSpc>
            </a:pPr>
            <a:r>
              <a:rPr lang="en-US" altLang="zh-CN" sz="2400" dirty="0">
                <a:solidFill>
                  <a:srgbClr val="C00000"/>
                </a:solidFill>
                <a:latin typeface="Times New Roman" panose="02020603050405020304" pitchFamily="18" charset="0"/>
                <a:ea typeface="+mn-ea"/>
                <a:cs typeface="+mn-cs"/>
                <a:sym typeface="+mn-lt"/>
              </a:rPr>
              <a:t>(15) The scientist whom you want to see is coming.</a:t>
            </a:r>
          </a:p>
          <a:p>
            <a:pPr>
              <a:lnSpc>
                <a:spcPct val="150000"/>
              </a:lnSpc>
            </a:pPr>
            <a:r>
              <a:rPr lang="zh-CN" altLang="en-US" sz="2400" dirty="0">
                <a:solidFill>
                  <a:schemeClr val="tx1"/>
                </a:solidFill>
                <a:latin typeface="Times New Roman" panose="02020603050405020304" pitchFamily="18" charset="0"/>
                <a:ea typeface="+mn-ea"/>
                <a:cs typeface="+mn-cs"/>
                <a:sym typeface="+mn-lt"/>
              </a:rPr>
              <a:t>用</a:t>
            </a:r>
            <a:r>
              <a:rPr lang="zh-CN" altLang="en-US" sz="2400" b="1" dirty="0">
                <a:solidFill>
                  <a:srgbClr val="FF0000"/>
                </a:solidFill>
                <a:latin typeface="Times New Roman" panose="02020603050405020304" pitchFamily="18" charset="0"/>
                <a:ea typeface="+mn-ea"/>
                <a:cs typeface="+mn-cs"/>
                <a:sym typeface="+mn-lt"/>
              </a:rPr>
              <a:t>关系副词</a:t>
            </a:r>
            <a:r>
              <a:rPr lang="zh-CN" altLang="en-US" sz="2400" dirty="0">
                <a:solidFill>
                  <a:schemeClr val="tx1"/>
                </a:solidFill>
                <a:latin typeface="Times New Roman" panose="02020603050405020304" pitchFamily="18" charset="0"/>
                <a:ea typeface="+mn-ea"/>
                <a:cs typeface="+mn-cs"/>
                <a:sym typeface="+mn-lt"/>
              </a:rPr>
              <a:t>引导的定语从句，关系副词有</a:t>
            </a:r>
            <a:r>
              <a:rPr lang="en-US" altLang="zh-CN" sz="2400" dirty="0" smtClean="0">
                <a:solidFill>
                  <a:schemeClr val="tx1"/>
                </a:solidFill>
                <a:latin typeface="Times New Roman" panose="02020603050405020304" pitchFamily="18" charset="0"/>
                <a:ea typeface="+mn-ea"/>
                <a:cs typeface="+mn-cs"/>
                <a:sym typeface="+mn-lt"/>
              </a:rPr>
              <a:t>when</a:t>
            </a:r>
            <a:r>
              <a:rPr lang="zh-CN" altLang="en-US" sz="2400" dirty="0" smtClean="0">
                <a:solidFill>
                  <a:schemeClr val="tx1"/>
                </a:solidFill>
                <a:latin typeface="Times New Roman" panose="02020603050405020304" pitchFamily="18" charset="0"/>
                <a:ea typeface="+mn-ea"/>
                <a:cs typeface="+mn-cs"/>
                <a:sym typeface="+mn-lt"/>
              </a:rPr>
              <a:t>，</a:t>
            </a:r>
            <a:r>
              <a:rPr lang="en-US" altLang="zh-CN" sz="2400" dirty="0" smtClean="0">
                <a:solidFill>
                  <a:schemeClr val="tx1"/>
                </a:solidFill>
                <a:latin typeface="Times New Roman" panose="02020603050405020304" pitchFamily="18" charset="0"/>
                <a:ea typeface="+mn-ea"/>
                <a:cs typeface="+mn-cs"/>
                <a:sym typeface="+mn-lt"/>
              </a:rPr>
              <a:t>where</a:t>
            </a:r>
            <a:r>
              <a:rPr lang="zh-CN" altLang="en-US" sz="2400" dirty="0" smtClean="0">
                <a:solidFill>
                  <a:schemeClr val="tx1"/>
                </a:solidFill>
                <a:latin typeface="Times New Roman" panose="02020603050405020304" pitchFamily="18" charset="0"/>
                <a:ea typeface="+mn-ea"/>
                <a:cs typeface="+mn-cs"/>
                <a:sym typeface="+mn-lt"/>
              </a:rPr>
              <a:t>，</a:t>
            </a:r>
            <a:r>
              <a:rPr lang="en-US" altLang="zh-CN" sz="2400" dirty="0" smtClean="0">
                <a:solidFill>
                  <a:schemeClr val="tx1"/>
                </a:solidFill>
                <a:latin typeface="Times New Roman" panose="02020603050405020304" pitchFamily="18" charset="0"/>
                <a:ea typeface="+mn-ea"/>
                <a:cs typeface="+mn-cs"/>
                <a:sym typeface="+mn-lt"/>
              </a:rPr>
              <a:t>why</a:t>
            </a:r>
            <a:r>
              <a:rPr lang="zh-CN" altLang="en-US" sz="2400" dirty="0">
                <a:solidFill>
                  <a:schemeClr val="tx1"/>
                </a:solidFill>
                <a:latin typeface="Times New Roman" panose="02020603050405020304" pitchFamily="18" charset="0"/>
                <a:ea typeface="+mn-ea"/>
                <a:cs typeface="+mn-cs"/>
                <a:sym typeface="+mn-lt"/>
              </a:rPr>
              <a:t>，如：</a:t>
            </a:r>
          </a:p>
          <a:p>
            <a:pPr>
              <a:lnSpc>
                <a:spcPct val="150000"/>
              </a:lnSpc>
            </a:pPr>
            <a:r>
              <a:rPr lang="en-US" altLang="zh-CN" sz="2400" dirty="0">
                <a:solidFill>
                  <a:srgbClr val="C00000"/>
                </a:solidFill>
                <a:latin typeface="Times New Roman" panose="02020603050405020304" pitchFamily="18" charset="0"/>
                <a:ea typeface="+mn-ea"/>
                <a:cs typeface="+mn-cs"/>
                <a:sym typeface="+mn-lt"/>
              </a:rPr>
              <a:t>(16) Sunday is the time when I am the least busy.</a:t>
            </a:r>
          </a:p>
          <a:p>
            <a:pPr>
              <a:lnSpc>
                <a:spcPct val="150000"/>
              </a:lnSpc>
            </a:pPr>
            <a:r>
              <a:rPr lang="en-US" altLang="zh-CN" sz="2400" dirty="0">
                <a:solidFill>
                  <a:srgbClr val="C00000"/>
                </a:solidFill>
                <a:latin typeface="Times New Roman" panose="02020603050405020304" pitchFamily="18" charset="0"/>
                <a:ea typeface="+mn-ea"/>
                <a:cs typeface="+mn-cs"/>
                <a:sym typeface="+mn-lt"/>
              </a:rPr>
              <a:t>(17) Is this the school where you taught English?</a:t>
            </a:r>
          </a:p>
          <a:p>
            <a:pPr>
              <a:lnSpc>
                <a:spcPct val="150000"/>
              </a:lnSpc>
            </a:pPr>
            <a:r>
              <a:rPr lang="en-US" altLang="zh-CN" sz="2400" dirty="0">
                <a:solidFill>
                  <a:srgbClr val="C00000"/>
                </a:solidFill>
                <a:latin typeface="Times New Roman" panose="02020603050405020304" pitchFamily="18" charset="0"/>
                <a:ea typeface="+mn-ea"/>
                <a:cs typeface="+mn-cs"/>
                <a:sym typeface="+mn-lt"/>
              </a:rPr>
              <a:t>(18) I do not know the reason why she cried.</a:t>
            </a:r>
            <a:endParaRPr lang="id-ID" sz="3600" dirty="0">
              <a:solidFill>
                <a:srgbClr val="C000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英语句子的基本类型</a:t>
            </a:r>
          </a:p>
        </p:txBody>
      </p:sp>
      <p:sp>
        <p:nvSpPr>
          <p:cNvPr id="33" name="文本框 6"/>
          <p:cNvSpPr txBox="1">
            <a:spLocks noChangeArrowheads="1"/>
          </p:cNvSpPr>
          <p:nvPr/>
        </p:nvSpPr>
        <p:spPr bwMode="auto">
          <a:xfrm>
            <a:off x="3859717"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Sentence Types</a:t>
            </a:r>
          </a:p>
        </p:txBody>
      </p:sp>
    </p:spTree>
    <p:extLst>
      <p:ext uri="{BB962C8B-B14F-4D97-AF65-F5344CB8AC3E}">
        <p14:creationId xmlns:p14="http://schemas.microsoft.com/office/powerpoint/2010/main" val="27074602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
                                            <p:txEl>
                                              <p:pRg st="2" end="2"/>
                                            </p:txEl>
                                          </p:spTgt>
                                        </p:tgtEl>
                                        <p:attrNameLst>
                                          <p:attrName>style.visibility</p:attrName>
                                        </p:attrNameLst>
                                      </p:cBhvr>
                                      <p:to>
                                        <p:strVal val="visible"/>
                                      </p:to>
                                    </p:set>
                                    <p:animEffect transition="in" filter="fade">
                                      <p:cBhvr>
                                        <p:cTn id="7" dur="1000"/>
                                        <p:tgtEl>
                                          <p:spTgt spid="51">
                                            <p:txEl>
                                              <p:pRg st="2" end="2"/>
                                            </p:txEl>
                                          </p:spTgt>
                                        </p:tgtEl>
                                      </p:cBhvr>
                                    </p:animEffect>
                                    <p:anim calcmode="lin" valueType="num">
                                      <p:cBhvr>
                                        <p:cTn id="8"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1">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
                                            <p:txEl>
                                              <p:pRg st="3" end="3"/>
                                            </p:txEl>
                                          </p:spTgt>
                                        </p:tgtEl>
                                        <p:attrNameLst>
                                          <p:attrName>style.visibility</p:attrName>
                                        </p:attrNameLst>
                                      </p:cBhvr>
                                      <p:to>
                                        <p:strVal val="visible"/>
                                      </p:to>
                                    </p:set>
                                    <p:animEffect transition="in" filter="fade">
                                      <p:cBhvr>
                                        <p:cTn id="12" dur="1000"/>
                                        <p:tgtEl>
                                          <p:spTgt spid="51">
                                            <p:txEl>
                                              <p:pRg st="3" end="3"/>
                                            </p:txEl>
                                          </p:spTgt>
                                        </p:tgtEl>
                                      </p:cBhvr>
                                    </p:animEffect>
                                    <p:anim calcmode="lin" valueType="num">
                                      <p:cBhvr>
                                        <p:cTn id="13" dur="1000" fill="hold"/>
                                        <p:tgtEl>
                                          <p:spTgt spid="51">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51">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1">
                                            <p:txEl>
                                              <p:pRg st="4" end="4"/>
                                            </p:txEl>
                                          </p:spTgt>
                                        </p:tgtEl>
                                        <p:attrNameLst>
                                          <p:attrName>style.visibility</p:attrName>
                                        </p:attrNameLst>
                                      </p:cBhvr>
                                      <p:to>
                                        <p:strVal val="visible"/>
                                      </p:to>
                                    </p:set>
                                    <p:animEffect transition="in" filter="fade">
                                      <p:cBhvr>
                                        <p:cTn id="17" dur="1000"/>
                                        <p:tgtEl>
                                          <p:spTgt spid="51">
                                            <p:txEl>
                                              <p:pRg st="4" end="4"/>
                                            </p:txEl>
                                          </p:spTgt>
                                        </p:tgtEl>
                                      </p:cBhvr>
                                    </p:animEffect>
                                    <p:anim calcmode="lin" valueType="num">
                                      <p:cBhvr>
                                        <p:cTn id="1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51">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1">
                                            <p:txEl>
                                              <p:pRg st="5" end="5"/>
                                            </p:txEl>
                                          </p:spTgt>
                                        </p:tgtEl>
                                        <p:attrNameLst>
                                          <p:attrName>style.visibility</p:attrName>
                                        </p:attrNameLst>
                                      </p:cBhvr>
                                      <p:to>
                                        <p:strVal val="visible"/>
                                      </p:to>
                                    </p:set>
                                    <p:animEffect transition="in" filter="fade">
                                      <p:cBhvr>
                                        <p:cTn id="22" dur="1000"/>
                                        <p:tgtEl>
                                          <p:spTgt spid="51">
                                            <p:txEl>
                                              <p:pRg st="5" end="5"/>
                                            </p:txEl>
                                          </p:spTgt>
                                        </p:tgtEl>
                                      </p:cBhvr>
                                    </p:animEffect>
                                    <p:anim calcmode="lin" valueType="num">
                                      <p:cBhvr>
                                        <p:cTn id="23" dur="1000" fill="hold"/>
                                        <p:tgtEl>
                                          <p:spTgt spid="51">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5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1">
                                            <p:txEl>
                                              <p:pRg st="6" end="6"/>
                                            </p:txEl>
                                          </p:spTgt>
                                        </p:tgtEl>
                                        <p:attrNameLst>
                                          <p:attrName>style.visibility</p:attrName>
                                        </p:attrNameLst>
                                      </p:cBhvr>
                                      <p:to>
                                        <p:strVal val="visible"/>
                                      </p:to>
                                    </p:set>
                                    <p:animEffect transition="in" filter="fade">
                                      <p:cBhvr>
                                        <p:cTn id="29" dur="1000"/>
                                        <p:tgtEl>
                                          <p:spTgt spid="51">
                                            <p:txEl>
                                              <p:pRg st="6" end="6"/>
                                            </p:txEl>
                                          </p:spTgt>
                                        </p:tgtEl>
                                      </p:cBhvr>
                                    </p:animEffect>
                                    <p:anim calcmode="lin" valueType="num">
                                      <p:cBhvr>
                                        <p:cTn id="30" dur="1000" fill="hold"/>
                                        <p:tgtEl>
                                          <p:spTgt spid="51">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51">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1">
                                            <p:txEl>
                                              <p:pRg st="7" end="7"/>
                                            </p:txEl>
                                          </p:spTgt>
                                        </p:tgtEl>
                                        <p:attrNameLst>
                                          <p:attrName>style.visibility</p:attrName>
                                        </p:attrNameLst>
                                      </p:cBhvr>
                                      <p:to>
                                        <p:strVal val="visible"/>
                                      </p:to>
                                    </p:set>
                                    <p:animEffect transition="in" filter="fade">
                                      <p:cBhvr>
                                        <p:cTn id="34" dur="1000"/>
                                        <p:tgtEl>
                                          <p:spTgt spid="51">
                                            <p:txEl>
                                              <p:pRg st="7" end="7"/>
                                            </p:txEl>
                                          </p:spTgt>
                                        </p:tgtEl>
                                      </p:cBhvr>
                                    </p:animEffect>
                                    <p:anim calcmode="lin" valueType="num">
                                      <p:cBhvr>
                                        <p:cTn id="35" dur="1000" fill="hold"/>
                                        <p:tgtEl>
                                          <p:spTgt spid="51">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51">
                                            <p:txEl>
                                              <p:pRg st="7" end="7"/>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51">
                                            <p:txEl>
                                              <p:pRg st="8" end="8"/>
                                            </p:txEl>
                                          </p:spTgt>
                                        </p:tgtEl>
                                        <p:attrNameLst>
                                          <p:attrName>style.visibility</p:attrName>
                                        </p:attrNameLst>
                                      </p:cBhvr>
                                      <p:to>
                                        <p:strVal val="visible"/>
                                      </p:to>
                                    </p:set>
                                    <p:animEffect transition="in" filter="fade">
                                      <p:cBhvr>
                                        <p:cTn id="39" dur="1000"/>
                                        <p:tgtEl>
                                          <p:spTgt spid="51">
                                            <p:txEl>
                                              <p:pRg st="8" end="8"/>
                                            </p:txEl>
                                          </p:spTgt>
                                        </p:tgtEl>
                                      </p:cBhvr>
                                    </p:animEffect>
                                    <p:anim calcmode="lin" valueType="num">
                                      <p:cBhvr>
                                        <p:cTn id="40" dur="1000" fill="hold"/>
                                        <p:tgtEl>
                                          <p:spTgt spid="51">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51">
                                            <p:txEl>
                                              <p:pRg st="8" end="8"/>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51">
                                            <p:txEl>
                                              <p:pRg st="9" end="9"/>
                                            </p:txEl>
                                          </p:spTgt>
                                        </p:tgtEl>
                                        <p:attrNameLst>
                                          <p:attrName>style.visibility</p:attrName>
                                        </p:attrNameLst>
                                      </p:cBhvr>
                                      <p:to>
                                        <p:strVal val="visible"/>
                                      </p:to>
                                    </p:set>
                                    <p:animEffect transition="in" filter="fade">
                                      <p:cBhvr>
                                        <p:cTn id="44" dur="1000"/>
                                        <p:tgtEl>
                                          <p:spTgt spid="51">
                                            <p:txEl>
                                              <p:pRg st="9" end="9"/>
                                            </p:txEl>
                                          </p:spTgt>
                                        </p:tgtEl>
                                      </p:cBhvr>
                                    </p:animEffect>
                                    <p:anim calcmode="lin" valueType="num">
                                      <p:cBhvr>
                                        <p:cTn id="45" dur="1000" fill="hold"/>
                                        <p:tgtEl>
                                          <p:spTgt spid="51">
                                            <p:txEl>
                                              <p:pRg st="9" end="9"/>
                                            </p:txEl>
                                          </p:spTgt>
                                        </p:tgtEl>
                                        <p:attrNameLst>
                                          <p:attrName>ppt_x</p:attrName>
                                        </p:attrNameLst>
                                      </p:cBhvr>
                                      <p:tavLst>
                                        <p:tav tm="0">
                                          <p:val>
                                            <p:strVal val="#ppt_x"/>
                                          </p:val>
                                        </p:tav>
                                        <p:tav tm="100000">
                                          <p:val>
                                            <p:strVal val="#ppt_x"/>
                                          </p:val>
                                        </p:tav>
                                      </p:tavLst>
                                    </p:anim>
                                    <p:anim calcmode="lin" valueType="num">
                                      <p:cBhvr>
                                        <p:cTn id="46" dur="1000" fill="hold"/>
                                        <p:tgtEl>
                                          <p:spTgt spid="51">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09076" y="886986"/>
            <a:ext cx="11773848"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400" i="1" u="sng" dirty="0">
                <a:solidFill>
                  <a:srgbClr val="00749F"/>
                </a:solidFill>
                <a:latin typeface="Times New Roman" panose="02020603050405020304" pitchFamily="18" charset="0"/>
                <a:ea typeface="+mn-ea"/>
                <a:cs typeface="+mn-cs"/>
                <a:sym typeface="+mn-lt"/>
              </a:rPr>
              <a:t>副词从句： </a:t>
            </a:r>
            <a:endParaRPr lang="en-US" altLang="zh-CN" sz="2400" i="1" u="sng" dirty="0">
              <a:solidFill>
                <a:srgbClr val="00749F"/>
              </a:solidFill>
              <a:latin typeface="Times New Roman" panose="02020603050405020304" pitchFamily="18" charset="0"/>
              <a:ea typeface="+mn-ea"/>
              <a:cs typeface="+mn-cs"/>
              <a:sym typeface="+mn-lt"/>
            </a:endParaRPr>
          </a:p>
          <a:p>
            <a:pPr>
              <a:lnSpc>
                <a:spcPct val="150000"/>
              </a:lnSpc>
            </a:pPr>
            <a:r>
              <a:rPr lang="zh-CN" altLang="en-US" sz="2400" dirty="0">
                <a:solidFill>
                  <a:schemeClr val="tx1"/>
                </a:solidFill>
                <a:latin typeface="Times New Roman" panose="02020603050405020304" pitchFamily="18" charset="0"/>
                <a:ea typeface="+mn-ea"/>
                <a:cs typeface="+mn-cs"/>
                <a:sym typeface="+mn-lt"/>
              </a:rPr>
              <a:t>从句在句子中修饰动词、形容词或副词时，</a:t>
            </a:r>
            <a:r>
              <a:rPr lang="zh-CN" altLang="en-US" sz="2400" dirty="0">
                <a:solidFill>
                  <a:srgbClr val="FF0000"/>
                </a:solidFill>
                <a:latin typeface="Times New Roman" panose="02020603050405020304" pitchFamily="18" charset="0"/>
                <a:ea typeface="+mn-ea"/>
                <a:cs typeface="+mn-cs"/>
                <a:sym typeface="+mn-lt"/>
              </a:rPr>
              <a:t>相当于副词所起的作用</a:t>
            </a:r>
            <a:r>
              <a:rPr lang="zh-CN" altLang="en-US" sz="2400" dirty="0">
                <a:solidFill>
                  <a:schemeClr val="tx1"/>
                </a:solidFill>
                <a:latin typeface="Times New Roman" panose="02020603050405020304" pitchFamily="18" charset="0"/>
                <a:ea typeface="+mn-ea"/>
                <a:cs typeface="+mn-cs"/>
                <a:sym typeface="+mn-lt"/>
              </a:rPr>
              <a:t>，也称</a:t>
            </a:r>
            <a:r>
              <a:rPr lang="zh-CN" altLang="en-US" sz="2400" dirty="0">
                <a:solidFill>
                  <a:srgbClr val="FF0000"/>
                </a:solidFill>
                <a:latin typeface="Times New Roman" panose="02020603050405020304" pitchFamily="18" charset="0"/>
                <a:ea typeface="+mn-ea"/>
                <a:cs typeface="+mn-cs"/>
                <a:sym typeface="+mn-lt"/>
              </a:rPr>
              <a:t>状语从句</a:t>
            </a:r>
            <a:r>
              <a:rPr lang="zh-CN" altLang="en-US" sz="2400" dirty="0">
                <a:solidFill>
                  <a:schemeClr val="tx1"/>
                </a:solidFill>
                <a:latin typeface="Times New Roman" panose="02020603050405020304" pitchFamily="18" charset="0"/>
                <a:ea typeface="+mn-ea"/>
                <a:cs typeface="+mn-cs"/>
                <a:sym typeface="+mn-lt"/>
              </a:rPr>
              <a:t>。这种从句根据其意义的不同选用不同的连词，大体上可分为表示</a:t>
            </a:r>
            <a:r>
              <a:rPr lang="zh-CN" altLang="en-US" sz="2400" dirty="0">
                <a:solidFill>
                  <a:srgbClr val="FF0000"/>
                </a:solidFill>
                <a:latin typeface="Times New Roman" panose="02020603050405020304" pitchFamily="18" charset="0"/>
                <a:ea typeface="+mn-ea"/>
                <a:cs typeface="+mn-cs"/>
                <a:sym typeface="+mn-lt"/>
              </a:rPr>
              <a:t>时间、地点、原因、条件、让步、结果、目的、比较、方式</a:t>
            </a:r>
            <a:r>
              <a:rPr lang="zh-CN" altLang="en-US" sz="2400" dirty="0">
                <a:solidFill>
                  <a:schemeClr val="tx1"/>
                </a:solidFill>
                <a:latin typeface="Times New Roman" panose="02020603050405020304" pitchFamily="18" charset="0"/>
                <a:ea typeface="+mn-ea"/>
                <a:cs typeface="+mn-cs"/>
                <a:sym typeface="+mn-lt"/>
              </a:rPr>
              <a:t>等几类：</a:t>
            </a:r>
            <a:endParaRPr lang="en-US" altLang="zh-CN" sz="2400" dirty="0">
              <a:solidFill>
                <a:schemeClr val="tx1"/>
              </a:solidFill>
              <a:latin typeface="Times New Roman" panose="02020603050405020304" pitchFamily="18" charset="0"/>
              <a:ea typeface="+mn-ea"/>
              <a:cs typeface="+mn-cs"/>
              <a:sym typeface="+mn-lt"/>
            </a:endParaRPr>
          </a:p>
          <a:p>
            <a:pPr>
              <a:lnSpc>
                <a:spcPct val="150000"/>
              </a:lnSpc>
            </a:pPr>
            <a:r>
              <a:rPr lang="zh-CN" altLang="en-US" sz="2400" dirty="0">
                <a:solidFill>
                  <a:schemeClr val="tx1"/>
                </a:solidFill>
                <a:latin typeface="Times New Roman" panose="02020603050405020304" pitchFamily="18" charset="0"/>
                <a:ea typeface="+mn-ea"/>
                <a:cs typeface="+mn-cs"/>
                <a:sym typeface="+mn-lt"/>
              </a:rPr>
              <a:t>表示</a:t>
            </a:r>
            <a:r>
              <a:rPr lang="zh-CN" altLang="en-US" sz="2400" b="1" dirty="0">
                <a:solidFill>
                  <a:srgbClr val="FF0000"/>
                </a:solidFill>
                <a:latin typeface="Times New Roman" panose="02020603050405020304" pitchFamily="18" charset="0"/>
                <a:ea typeface="+mn-ea"/>
                <a:cs typeface="+mn-cs"/>
                <a:sym typeface="+mn-lt"/>
              </a:rPr>
              <a:t>时间</a:t>
            </a:r>
            <a:r>
              <a:rPr lang="zh-CN" altLang="en-US" sz="2400" dirty="0">
                <a:solidFill>
                  <a:schemeClr val="tx1"/>
                </a:solidFill>
                <a:latin typeface="Times New Roman" panose="02020603050405020304" pitchFamily="18" charset="0"/>
                <a:ea typeface="+mn-ea"/>
                <a:cs typeface="+mn-cs"/>
                <a:sym typeface="+mn-lt"/>
              </a:rPr>
              <a:t>的状语从句通常用 </a:t>
            </a:r>
            <a:r>
              <a:rPr lang="en-US" altLang="zh-CN" sz="2400" dirty="0">
                <a:solidFill>
                  <a:srgbClr val="FF0000"/>
                </a:solidFill>
                <a:latin typeface="Times New Roman" panose="02020603050405020304" pitchFamily="18" charset="0"/>
                <a:ea typeface="+mn-ea"/>
                <a:cs typeface="+mn-cs"/>
                <a:sym typeface="+mn-lt"/>
              </a:rPr>
              <a:t>when</a:t>
            </a:r>
            <a:r>
              <a:rPr lang="zh-CN" altLang="en-US" sz="2400" dirty="0" smtClean="0">
                <a:solidFill>
                  <a:srgbClr val="FF0000"/>
                </a:solidFill>
                <a:latin typeface="Times New Roman" panose="02020603050405020304" pitchFamily="18" charset="0"/>
                <a:ea typeface="+mn-ea"/>
                <a:cs typeface="+mn-cs"/>
                <a:sym typeface="+mn-lt"/>
              </a:rPr>
              <a:t>，</a:t>
            </a:r>
            <a:r>
              <a:rPr lang="en-US" altLang="zh-CN" sz="2400" dirty="0" smtClean="0">
                <a:solidFill>
                  <a:srgbClr val="FF0000"/>
                </a:solidFill>
                <a:latin typeface="Times New Roman" panose="02020603050405020304" pitchFamily="18" charset="0"/>
                <a:ea typeface="+mn-ea"/>
                <a:cs typeface="+mn-cs"/>
                <a:sym typeface="+mn-lt"/>
              </a:rPr>
              <a:t>while</a:t>
            </a:r>
            <a:r>
              <a:rPr lang="zh-CN" altLang="en-US" sz="2400" dirty="0" smtClean="0">
                <a:solidFill>
                  <a:srgbClr val="FF0000"/>
                </a:solidFill>
                <a:latin typeface="Times New Roman" panose="02020603050405020304" pitchFamily="18" charset="0"/>
                <a:ea typeface="+mn-ea"/>
                <a:cs typeface="+mn-cs"/>
                <a:sym typeface="+mn-lt"/>
              </a:rPr>
              <a:t>，</a:t>
            </a:r>
            <a:r>
              <a:rPr lang="en-US" altLang="zh-CN" sz="2400" dirty="0" smtClean="0">
                <a:solidFill>
                  <a:srgbClr val="FF0000"/>
                </a:solidFill>
                <a:latin typeface="Times New Roman" panose="02020603050405020304" pitchFamily="18" charset="0"/>
                <a:ea typeface="+mn-ea"/>
                <a:cs typeface="+mn-cs"/>
                <a:sym typeface="+mn-lt"/>
              </a:rPr>
              <a:t>after</a:t>
            </a:r>
            <a:r>
              <a:rPr lang="zh-CN" altLang="en-US" sz="2400" dirty="0" smtClean="0">
                <a:solidFill>
                  <a:srgbClr val="FF0000"/>
                </a:solidFill>
                <a:latin typeface="Times New Roman" panose="02020603050405020304" pitchFamily="18" charset="0"/>
                <a:ea typeface="+mn-ea"/>
                <a:cs typeface="+mn-cs"/>
                <a:sym typeface="+mn-lt"/>
              </a:rPr>
              <a:t>，</a:t>
            </a:r>
            <a:r>
              <a:rPr lang="en-US" altLang="zh-CN" sz="2400" dirty="0" smtClean="0">
                <a:solidFill>
                  <a:srgbClr val="FF0000"/>
                </a:solidFill>
                <a:latin typeface="Times New Roman" panose="02020603050405020304" pitchFamily="18" charset="0"/>
                <a:ea typeface="+mn-ea"/>
                <a:cs typeface="+mn-cs"/>
                <a:sym typeface="+mn-lt"/>
              </a:rPr>
              <a:t>before</a:t>
            </a:r>
            <a:r>
              <a:rPr lang="zh-CN" altLang="en-US" sz="2400" dirty="0" smtClean="0">
                <a:solidFill>
                  <a:srgbClr val="FF0000"/>
                </a:solidFill>
                <a:latin typeface="Times New Roman" panose="02020603050405020304" pitchFamily="18" charset="0"/>
                <a:ea typeface="+mn-ea"/>
                <a:cs typeface="+mn-cs"/>
                <a:sym typeface="+mn-lt"/>
              </a:rPr>
              <a:t>，</a:t>
            </a:r>
            <a:r>
              <a:rPr lang="en-US" altLang="zh-CN" sz="2400" dirty="0" smtClean="0">
                <a:solidFill>
                  <a:srgbClr val="FF0000"/>
                </a:solidFill>
                <a:latin typeface="Times New Roman" panose="02020603050405020304" pitchFamily="18" charset="0"/>
                <a:ea typeface="+mn-ea"/>
                <a:cs typeface="+mn-cs"/>
                <a:sym typeface="+mn-lt"/>
              </a:rPr>
              <a:t>since</a:t>
            </a:r>
            <a:r>
              <a:rPr lang="zh-CN" altLang="en-US" sz="2400" dirty="0" smtClean="0">
                <a:solidFill>
                  <a:srgbClr val="FF0000"/>
                </a:solidFill>
                <a:latin typeface="Times New Roman" panose="02020603050405020304" pitchFamily="18" charset="0"/>
                <a:ea typeface="+mn-ea"/>
                <a:cs typeface="+mn-cs"/>
                <a:sym typeface="+mn-lt"/>
              </a:rPr>
              <a:t>，</a:t>
            </a:r>
            <a:r>
              <a:rPr lang="en-US" altLang="zh-CN" sz="2400" dirty="0" smtClean="0">
                <a:solidFill>
                  <a:srgbClr val="FF0000"/>
                </a:solidFill>
                <a:latin typeface="Times New Roman" panose="02020603050405020304" pitchFamily="18" charset="0"/>
                <a:ea typeface="+mn-ea"/>
                <a:cs typeface="+mn-cs"/>
                <a:sym typeface="+mn-lt"/>
              </a:rPr>
              <a:t>until</a:t>
            </a:r>
            <a:r>
              <a:rPr lang="zh-CN" altLang="en-US" sz="2400" dirty="0" smtClean="0">
                <a:solidFill>
                  <a:srgbClr val="FF0000"/>
                </a:solidFill>
                <a:latin typeface="Times New Roman" panose="02020603050405020304" pitchFamily="18" charset="0"/>
                <a:ea typeface="+mn-ea"/>
                <a:cs typeface="+mn-cs"/>
                <a:sym typeface="+mn-lt"/>
              </a:rPr>
              <a:t>，</a:t>
            </a:r>
            <a:r>
              <a:rPr lang="en-US" altLang="zh-CN" sz="2400" dirty="0" smtClean="0">
                <a:solidFill>
                  <a:srgbClr val="FF0000"/>
                </a:solidFill>
                <a:latin typeface="Times New Roman" panose="02020603050405020304" pitchFamily="18" charset="0"/>
                <a:ea typeface="+mn-ea"/>
                <a:cs typeface="+mn-cs"/>
                <a:sym typeface="+mn-lt"/>
              </a:rPr>
              <a:t>as</a:t>
            </a:r>
            <a:r>
              <a:rPr lang="zh-CN" altLang="en-US" sz="2400" dirty="0" smtClean="0">
                <a:solidFill>
                  <a:srgbClr val="FF0000"/>
                </a:solidFill>
                <a:latin typeface="Times New Roman" panose="02020603050405020304" pitchFamily="18" charset="0"/>
                <a:ea typeface="+mn-ea"/>
                <a:cs typeface="+mn-cs"/>
                <a:sym typeface="+mn-lt"/>
              </a:rPr>
              <a:t>，</a:t>
            </a:r>
            <a:r>
              <a:rPr lang="en-US" altLang="zh-CN" sz="2400" dirty="0" smtClean="0">
                <a:solidFill>
                  <a:srgbClr val="FF0000"/>
                </a:solidFill>
                <a:latin typeface="Times New Roman" panose="02020603050405020304" pitchFamily="18" charset="0"/>
                <a:ea typeface="+mn-ea"/>
                <a:cs typeface="+mn-cs"/>
                <a:sym typeface="+mn-lt"/>
              </a:rPr>
              <a:t>as </a:t>
            </a:r>
            <a:r>
              <a:rPr lang="en-US" altLang="zh-CN" sz="2400" dirty="0">
                <a:solidFill>
                  <a:srgbClr val="FF0000"/>
                </a:solidFill>
                <a:latin typeface="Times New Roman" panose="02020603050405020304" pitchFamily="18" charset="0"/>
                <a:ea typeface="+mn-ea"/>
                <a:cs typeface="+mn-cs"/>
                <a:sym typeface="+mn-lt"/>
              </a:rPr>
              <a:t>soon </a:t>
            </a:r>
            <a:r>
              <a:rPr lang="en-US" altLang="zh-CN" sz="2400" dirty="0" smtClean="0">
                <a:solidFill>
                  <a:srgbClr val="FF0000"/>
                </a:solidFill>
                <a:latin typeface="Times New Roman" panose="02020603050405020304" pitchFamily="18" charset="0"/>
                <a:ea typeface="+mn-ea"/>
                <a:cs typeface="+mn-cs"/>
                <a:sym typeface="+mn-lt"/>
              </a:rPr>
              <a:t>as</a:t>
            </a:r>
            <a:r>
              <a:rPr lang="zh-CN" altLang="en-US" sz="2400" dirty="0" smtClean="0">
                <a:solidFill>
                  <a:srgbClr val="FF0000"/>
                </a:solidFill>
                <a:latin typeface="Times New Roman" panose="02020603050405020304" pitchFamily="18" charset="0"/>
                <a:ea typeface="+mn-ea"/>
                <a:cs typeface="+mn-cs"/>
                <a:sym typeface="+mn-lt"/>
              </a:rPr>
              <a:t>等</a:t>
            </a:r>
            <a:r>
              <a:rPr lang="zh-CN" altLang="en-US" sz="2400" dirty="0">
                <a:solidFill>
                  <a:srgbClr val="FF0000"/>
                </a:solidFill>
                <a:latin typeface="Times New Roman" panose="02020603050405020304" pitchFamily="18" charset="0"/>
                <a:ea typeface="+mn-ea"/>
                <a:cs typeface="+mn-cs"/>
                <a:sym typeface="+mn-lt"/>
              </a:rPr>
              <a:t>引导</a:t>
            </a:r>
            <a:r>
              <a:rPr lang="zh-CN" altLang="en-US" sz="2400" dirty="0">
                <a:solidFill>
                  <a:schemeClr val="tx1"/>
                </a:solidFill>
                <a:latin typeface="Times New Roman" panose="02020603050405020304" pitchFamily="18" charset="0"/>
                <a:ea typeface="+mn-ea"/>
                <a:cs typeface="+mn-cs"/>
                <a:sym typeface="+mn-lt"/>
              </a:rPr>
              <a:t>，如：</a:t>
            </a:r>
          </a:p>
          <a:p>
            <a:pPr>
              <a:lnSpc>
                <a:spcPct val="150000"/>
              </a:lnSpc>
            </a:pPr>
            <a:r>
              <a:rPr lang="en-US" altLang="zh-CN" sz="2400" dirty="0">
                <a:solidFill>
                  <a:srgbClr val="C00000"/>
                </a:solidFill>
                <a:latin typeface="Times New Roman" panose="02020603050405020304" pitchFamily="18" charset="0"/>
                <a:ea typeface="+mn-ea"/>
                <a:cs typeface="+mn-cs"/>
                <a:sym typeface="+mn-lt"/>
              </a:rPr>
              <a:t>(19) When the field is ready, the farmer will sow the wheat.</a:t>
            </a:r>
          </a:p>
          <a:p>
            <a:pPr>
              <a:lnSpc>
                <a:spcPct val="150000"/>
              </a:lnSpc>
            </a:pPr>
            <a:r>
              <a:rPr lang="en-US" altLang="zh-CN" sz="2400" dirty="0">
                <a:solidFill>
                  <a:srgbClr val="C00000"/>
                </a:solidFill>
                <a:latin typeface="Times New Roman" panose="02020603050405020304" pitchFamily="18" charset="0"/>
                <a:ea typeface="+mn-ea"/>
                <a:cs typeface="+mn-cs"/>
                <a:sym typeface="+mn-lt"/>
              </a:rPr>
              <a:t>(20) It will be a long time before we finish the task.</a:t>
            </a:r>
          </a:p>
          <a:p>
            <a:pPr>
              <a:lnSpc>
                <a:spcPct val="150000"/>
              </a:lnSpc>
            </a:pPr>
            <a:endParaRPr lang="id-ID" sz="3600" dirty="0">
              <a:solidFill>
                <a:schemeClr val="tx1"/>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英语句子的基本类型</a:t>
            </a:r>
          </a:p>
        </p:txBody>
      </p:sp>
      <p:sp>
        <p:nvSpPr>
          <p:cNvPr id="33" name="文本框 6"/>
          <p:cNvSpPr txBox="1">
            <a:spLocks noChangeArrowheads="1"/>
          </p:cNvSpPr>
          <p:nvPr/>
        </p:nvSpPr>
        <p:spPr bwMode="auto">
          <a:xfrm>
            <a:off x="4057164" y="327905"/>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Sentence Types</a:t>
            </a:r>
          </a:p>
        </p:txBody>
      </p:sp>
    </p:spTree>
    <p:extLst>
      <p:ext uri="{BB962C8B-B14F-4D97-AF65-F5344CB8AC3E}">
        <p14:creationId xmlns:p14="http://schemas.microsoft.com/office/powerpoint/2010/main" val="3498512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
                                            <p:txEl>
                                              <p:pRg st="1" end="1"/>
                                            </p:txEl>
                                          </p:spTgt>
                                        </p:tgtEl>
                                        <p:attrNameLst>
                                          <p:attrName>style.visibility</p:attrName>
                                        </p:attrNameLst>
                                      </p:cBhvr>
                                      <p:to>
                                        <p:strVal val="visible"/>
                                      </p:to>
                                    </p:set>
                                    <p:animEffect transition="in" filter="fade">
                                      <p:cBhvr>
                                        <p:cTn id="7" dur="1000"/>
                                        <p:tgtEl>
                                          <p:spTgt spid="51">
                                            <p:txEl>
                                              <p:pRg st="1" end="1"/>
                                            </p:txEl>
                                          </p:spTgt>
                                        </p:tgtEl>
                                      </p:cBhvr>
                                    </p:animEffect>
                                    <p:anim calcmode="lin" valueType="num">
                                      <p:cBhvr>
                                        <p:cTn id="8" dur="1000" fill="hold"/>
                                        <p:tgtEl>
                                          <p:spTgt spid="5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1">
                                            <p:txEl>
                                              <p:pRg st="2" end="2"/>
                                            </p:txEl>
                                          </p:spTgt>
                                        </p:tgtEl>
                                        <p:attrNameLst>
                                          <p:attrName>style.visibility</p:attrName>
                                        </p:attrNameLst>
                                      </p:cBhvr>
                                      <p:to>
                                        <p:strVal val="visible"/>
                                      </p:to>
                                    </p:set>
                                    <p:anim calcmode="lin" valueType="num">
                                      <p:cBhvr additive="base">
                                        <p:cTn id="14" dur="500" fill="hold"/>
                                        <p:tgtEl>
                                          <p:spTgt spid="51">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1">
                                            <p:txEl>
                                              <p:pRg st="2" end="2"/>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1">
                                            <p:txEl>
                                              <p:pRg st="3" end="3"/>
                                            </p:txEl>
                                          </p:spTgt>
                                        </p:tgtEl>
                                        <p:attrNameLst>
                                          <p:attrName>style.visibility</p:attrName>
                                        </p:attrNameLst>
                                      </p:cBhvr>
                                      <p:to>
                                        <p:strVal val="visible"/>
                                      </p:to>
                                    </p:set>
                                    <p:anim calcmode="lin" valueType="num">
                                      <p:cBhvr additive="base">
                                        <p:cTn id="18" dur="500" fill="hold"/>
                                        <p:tgtEl>
                                          <p:spTgt spid="51">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1">
                                            <p:txEl>
                                              <p:pRg st="3" end="3"/>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1">
                                            <p:txEl>
                                              <p:pRg st="4" end="4"/>
                                            </p:txEl>
                                          </p:spTgt>
                                        </p:tgtEl>
                                        <p:attrNameLst>
                                          <p:attrName>style.visibility</p:attrName>
                                        </p:attrNameLst>
                                      </p:cBhvr>
                                      <p:to>
                                        <p:strVal val="visible"/>
                                      </p:to>
                                    </p:set>
                                    <p:anim calcmode="lin" valueType="num">
                                      <p:cBhvr additive="base">
                                        <p:cTn id="22" dur="500" fill="hold"/>
                                        <p:tgtEl>
                                          <p:spTgt spid="51">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09076" y="886986"/>
            <a:ext cx="12480764"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200" dirty="0">
                <a:solidFill>
                  <a:schemeClr val="tx1"/>
                </a:solidFill>
                <a:latin typeface="Times New Roman" panose="02020603050405020304" pitchFamily="18" charset="0"/>
                <a:ea typeface="+mn-ea"/>
                <a:cs typeface="+mn-cs"/>
                <a:sym typeface="+mn-lt"/>
              </a:rPr>
              <a:t>表示</a:t>
            </a:r>
            <a:r>
              <a:rPr lang="zh-CN" altLang="en-US" sz="2200" b="1" dirty="0">
                <a:solidFill>
                  <a:srgbClr val="FF0000"/>
                </a:solidFill>
                <a:latin typeface="Times New Roman" panose="02020603050405020304" pitchFamily="18" charset="0"/>
                <a:ea typeface="+mn-ea"/>
                <a:cs typeface="+mn-cs"/>
                <a:sym typeface="+mn-lt"/>
              </a:rPr>
              <a:t>原因</a:t>
            </a:r>
            <a:r>
              <a:rPr lang="zh-CN" altLang="en-US" sz="2200" dirty="0">
                <a:solidFill>
                  <a:schemeClr val="tx1"/>
                </a:solidFill>
                <a:latin typeface="Times New Roman" panose="02020603050405020304" pitchFamily="18" charset="0"/>
                <a:ea typeface="+mn-ea"/>
                <a:cs typeface="+mn-cs"/>
                <a:sym typeface="+mn-lt"/>
              </a:rPr>
              <a:t>的状语从句通常用</a:t>
            </a:r>
            <a:r>
              <a:rPr lang="en-US" altLang="zh-CN" sz="2200" dirty="0">
                <a:solidFill>
                  <a:srgbClr val="FF0000"/>
                </a:solidFill>
                <a:latin typeface="Times New Roman" panose="02020603050405020304" pitchFamily="18" charset="0"/>
                <a:ea typeface="+mn-ea"/>
                <a:cs typeface="+mn-cs"/>
                <a:sym typeface="+mn-lt"/>
              </a:rPr>
              <a:t>because</a:t>
            </a:r>
            <a:r>
              <a:rPr lang="zh-CN" altLang="en-US" sz="2200" dirty="0" smtClean="0">
                <a:solidFill>
                  <a:srgbClr val="FF0000"/>
                </a:solidFill>
                <a:latin typeface="Times New Roman" panose="02020603050405020304" pitchFamily="18" charset="0"/>
                <a:ea typeface="+mn-ea"/>
                <a:cs typeface="+mn-cs"/>
                <a:sym typeface="+mn-lt"/>
              </a:rPr>
              <a:t>，</a:t>
            </a:r>
            <a:r>
              <a:rPr lang="en-US" altLang="zh-CN" sz="2200" dirty="0" smtClean="0">
                <a:solidFill>
                  <a:srgbClr val="FF0000"/>
                </a:solidFill>
                <a:latin typeface="Times New Roman" panose="02020603050405020304" pitchFamily="18" charset="0"/>
                <a:ea typeface="+mn-ea"/>
                <a:cs typeface="+mn-cs"/>
                <a:sym typeface="+mn-lt"/>
              </a:rPr>
              <a:t>as</a:t>
            </a:r>
            <a:r>
              <a:rPr lang="zh-CN" altLang="en-US" sz="2200" dirty="0" smtClean="0">
                <a:solidFill>
                  <a:srgbClr val="FF0000"/>
                </a:solidFill>
                <a:latin typeface="Times New Roman" panose="02020603050405020304" pitchFamily="18" charset="0"/>
                <a:ea typeface="+mn-ea"/>
                <a:cs typeface="+mn-cs"/>
                <a:sym typeface="+mn-lt"/>
              </a:rPr>
              <a:t>，</a:t>
            </a:r>
            <a:r>
              <a:rPr lang="en-US" altLang="zh-CN" sz="2200" dirty="0" smtClean="0">
                <a:solidFill>
                  <a:srgbClr val="FF0000"/>
                </a:solidFill>
                <a:latin typeface="Times New Roman" panose="02020603050405020304" pitchFamily="18" charset="0"/>
                <a:ea typeface="+mn-ea"/>
                <a:cs typeface="+mn-cs"/>
                <a:sym typeface="+mn-lt"/>
              </a:rPr>
              <a:t>since</a:t>
            </a:r>
            <a:r>
              <a:rPr lang="zh-CN" altLang="en-US" sz="2200" dirty="0" smtClean="0">
                <a:solidFill>
                  <a:srgbClr val="FF0000"/>
                </a:solidFill>
                <a:latin typeface="Times New Roman" panose="02020603050405020304" pitchFamily="18" charset="0"/>
                <a:ea typeface="+mn-ea"/>
                <a:cs typeface="+mn-cs"/>
                <a:sym typeface="+mn-lt"/>
              </a:rPr>
              <a:t>，</a:t>
            </a:r>
            <a:r>
              <a:rPr lang="en-US" altLang="zh-CN" sz="2200" dirty="0" smtClean="0">
                <a:solidFill>
                  <a:srgbClr val="FF0000"/>
                </a:solidFill>
                <a:latin typeface="Times New Roman" panose="02020603050405020304" pitchFamily="18" charset="0"/>
                <a:ea typeface="+mn-ea"/>
                <a:cs typeface="+mn-cs"/>
                <a:sym typeface="+mn-lt"/>
              </a:rPr>
              <a:t>now </a:t>
            </a:r>
            <a:r>
              <a:rPr lang="en-US" altLang="zh-CN" sz="2200" dirty="0">
                <a:solidFill>
                  <a:srgbClr val="FF0000"/>
                </a:solidFill>
                <a:latin typeface="Times New Roman" panose="02020603050405020304" pitchFamily="18" charset="0"/>
                <a:ea typeface="+mn-ea"/>
                <a:cs typeface="+mn-cs"/>
                <a:sym typeface="+mn-lt"/>
              </a:rPr>
              <a:t>that</a:t>
            </a:r>
            <a:r>
              <a:rPr lang="zh-CN" altLang="en-US" sz="2200" dirty="0">
                <a:solidFill>
                  <a:schemeClr val="tx1"/>
                </a:solidFill>
                <a:latin typeface="Times New Roman" panose="02020603050405020304" pitchFamily="18" charset="0"/>
                <a:ea typeface="+mn-ea"/>
                <a:cs typeface="+mn-cs"/>
                <a:sym typeface="+mn-lt"/>
              </a:rPr>
              <a:t>引导，如：</a:t>
            </a:r>
          </a:p>
          <a:p>
            <a:pPr>
              <a:lnSpc>
                <a:spcPct val="150000"/>
              </a:lnSpc>
            </a:pPr>
            <a:r>
              <a:rPr lang="en-US" altLang="zh-CN" sz="2200" dirty="0">
                <a:solidFill>
                  <a:srgbClr val="C00000"/>
                </a:solidFill>
                <a:latin typeface="Times New Roman" panose="02020603050405020304" pitchFamily="18" charset="0"/>
                <a:ea typeface="+mn-ea"/>
                <a:cs typeface="+mn-cs"/>
                <a:sym typeface="+mn-lt"/>
              </a:rPr>
              <a:t>(21) He didn’t come yesterday as his mother was ill.</a:t>
            </a:r>
          </a:p>
          <a:p>
            <a:pPr>
              <a:lnSpc>
                <a:spcPct val="150000"/>
              </a:lnSpc>
            </a:pPr>
            <a:r>
              <a:rPr lang="en-US" altLang="zh-CN" sz="2200" dirty="0">
                <a:solidFill>
                  <a:srgbClr val="C00000"/>
                </a:solidFill>
                <a:latin typeface="Times New Roman" panose="02020603050405020304" pitchFamily="18" charset="0"/>
                <a:ea typeface="+mn-ea"/>
                <a:cs typeface="+mn-cs"/>
                <a:sym typeface="+mn-lt"/>
              </a:rPr>
              <a:t>(22) Now that everything is ready, let’s begin our party.</a:t>
            </a:r>
          </a:p>
          <a:p>
            <a:pPr>
              <a:lnSpc>
                <a:spcPct val="150000"/>
              </a:lnSpc>
            </a:pPr>
            <a:r>
              <a:rPr lang="zh-CN" altLang="en-US" sz="2200" dirty="0">
                <a:solidFill>
                  <a:schemeClr val="tx1"/>
                </a:solidFill>
                <a:latin typeface="Times New Roman" panose="02020603050405020304" pitchFamily="18" charset="0"/>
                <a:ea typeface="+mn-ea"/>
                <a:cs typeface="+mn-ea"/>
                <a:sym typeface="+mn-lt"/>
              </a:rPr>
              <a:t>表示</a:t>
            </a:r>
            <a:r>
              <a:rPr lang="zh-CN" altLang="en-US" sz="2200" b="1" dirty="0">
                <a:solidFill>
                  <a:srgbClr val="FF0000"/>
                </a:solidFill>
                <a:latin typeface="Times New Roman" panose="02020603050405020304" pitchFamily="18" charset="0"/>
                <a:ea typeface="+mn-ea"/>
                <a:cs typeface="+mn-ea"/>
                <a:sym typeface="+mn-lt"/>
              </a:rPr>
              <a:t>地点</a:t>
            </a:r>
            <a:r>
              <a:rPr lang="zh-CN" altLang="en-US" sz="2200" dirty="0">
                <a:solidFill>
                  <a:schemeClr val="tx1"/>
                </a:solidFill>
                <a:latin typeface="Times New Roman" panose="02020603050405020304" pitchFamily="18" charset="0"/>
                <a:ea typeface="+mn-ea"/>
                <a:cs typeface="+mn-ea"/>
                <a:sym typeface="+mn-lt"/>
              </a:rPr>
              <a:t>的状语从句通常用</a:t>
            </a:r>
            <a:r>
              <a:rPr lang="id-ID" sz="2200" dirty="0" smtClean="0">
                <a:solidFill>
                  <a:srgbClr val="FF0000"/>
                </a:solidFill>
                <a:latin typeface="Times New Roman" panose="02020603050405020304" pitchFamily="18" charset="0"/>
                <a:ea typeface="+mn-ea"/>
                <a:cs typeface="+mn-ea"/>
                <a:sym typeface="+mn-lt"/>
              </a:rPr>
              <a:t>where，wherever</a:t>
            </a:r>
            <a:r>
              <a:rPr lang="zh-CN" altLang="en-US" sz="2200" dirty="0">
                <a:solidFill>
                  <a:schemeClr val="tx1"/>
                </a:solidFill>
                <a:latin typeface="Times New Roman" panose="02020603050405020304" pitchFamily="18" charset="0"/>
                <a:ea typeface="+mn-ea"/>
                <a:cs typeface="+mn-ea"/>
                <a:sym typeface="+mn-lt"/>
              </a:rPr>
              <a:t>引导，如：</a:t>
            </a:r>
          </a:p>
          <a:p>
            <a:pPr>
              <a:lnSpc>
                <a:spcPct val="150000"/>
              </a:lnSpc>
            </a:pPr>
            <a:r>
              <a:rPr lang="en-US" altLang="zh-CN" sz="2200" dirty="0">
                <a:solidFill>
                  <a:srgbClr val="C00000"/>
                </a:solidFill>
                <a:latin typeface="Times New Roman" panose="02020603050405020304" pitchFamily="18" charset="0"/>
                <a:ea typeface="+mn-ea"/>
                <a:cs typeface="+mn-ea"/>
                <a:sym typeface="+mn-lt"/>
              </a:rPr>
              <a:t>(23) </a:t>
            </a:r>
            <a:r>
              <a:rPr lang="id-ID" sz="2200" dirty="0">
                <a:solidFill>
                  <a:srgbClr val="C00000"/>
                </a:solidFill>
                <a:latin typeface="Times New Roman" panose="02020603050405020304" pitchFamily="18" charset="0"/>
                <a:ea typeface="+mn-ea"/>
                <a:cs typeface="+mn-ea"/>
                <a:sym typeface="+mn-lt"/>
              </a:rPr>
              <a:t>Where there is heat, there is motion.</a:t>
            </a:r>
          </a:p>
          <a:p>
            <a:pPr>
              <a:lnSpc>
                <a:spcPct val="150000"/>
              </a:lnSpc>
            </a:pPr>
            <a:r>
              <a:rPr lang="id-ID" sz="2200" dirty="0">
                <a:solidFill>
                  <a:srgbClr val="C00000"/>
                </a:solidFill>
                <a:latin typeface="Times New Roman" panose="02020603050405020304" pitchFamily="18" charset="0"/>
                <a:ea typeface="+mn-ea"/>
                <a:cs typeface="+mn-ea"/>
                <a:sym typeface="+mn-lt"/>
              </a:rPr>
              <a:t>(24) We will go wherever we are needed most.</a:t>
            </a:r>
          </a:p>
          <a:p>
            <a:pPr>
              <a:lnSpc>
                <a:spcPct val="150000"/>
              </a:lnSpc>
            </a:pPr>
            <a:r>
              <a:rPr lang="zh-CN" altLang="en-US" sz="2200" dirty="0">
                <a:solidFill>
                  <a:schemeClr val="tx1"/>
                </a:solidFill>
                <a:latin typeface="Times New Roman" panose="02020603050405020304" pitchFamily="18" charset="0"/>
                <a:ea typeface="+mn-ea"/>
                <a:cs typeface="+mn-ea"/>
                <a:sym typeface="+mn-lt"/>
              </a:rPr>
              <a:t>表示</a:t>
            </a:r>
            <a:r>
              <a:rPr lang="zh-CN" altLang="en-US" sz="2200" b="1" dirty="0">
                <a:solidFill>
                  <a:srgbClr val="FF0000"/>
                </a:solidFill>
                <a:latin typeface="Times New Roman" panose="02020603050405020304" pitchFamily="18" charset="0"/>
                <a:ea typeface="+mn-ea"/>
                <a:cs typeface="+mn-ea"/>
                <a:sym typeface="+mn-lt"/>
              </a:rPr>
              <a:t>条件</a:t>
            </a:r>
            <a:r>
              <a:rPr lang="zh-CN" altLang="en-US" sz="2200" dirty="0">
                <a:solidFill>
                  <a:schemeClr val="tx1"/>
                </a:solidFill>
                <a:latin typeface="Times New Roman" panose="02020603050405020304" pitchFamily="18" charset="0"/>
                <a:ea typeface="+mn-ea"/>
                <a:cs typeface="+mn-ea"/>
                <a:sym typeface="+mn-lt"/>
              </a:rPr>
              <a:t>的状语从句一般用</a:t>
            </a:r>
            <a:r>
              <a:rPr lang="id-ID" sz="2200" dirty="0" smtClean="0">
                <a:solidFill>
                  <a:srgbClr val="FF0000"/>
                </a:solidFill>
                <a:latin typeface="Times New Roman" panose="02020603050405020304" pitchFamily="18" charset="0"/>
                <a:ea typeface="+mn-ea"/>
                <a:cs typeface="+mn-ea"/>
                <a:sym typeface="+mn-lt"/>
              </a:rPr>
              <a:t>if，supposing，provided，unless，as </a:t>
            </a:r>
            <a:r>
              <a:rPr lang="id-ID" sz="2200" dirty="0">
                <a:solidFill>
                  <a:srgbClr val="FF0000"/>
                </a:solidFill>
                <a:latin typeface="Times New Roman" panose="02020603050405020304" pitchFamily="18" charset="0"/>
                <a:ea typeface="+mn-ea"/>
                <a:cs typeface="+mn-ea"/>
                <a:sym typeface="+mn-lt"/>
              </a:rPr>
              <a:t>long as</a:t>
            </a:r>
            <a:r>
              <a:rPr lang="zh-CN" altLang="en-US" sz="2200" dirty="0">
                <a:solidFill>
                  <a:schemeClr val="tx1"/>
                </a:solidFill>
                <a:latin typeface="Times New Roman" panose="02020603050405020304" pitchFamily="18" charset="0"/>
                <a:ea typeface="+mn-ea"/>
                <a:cs typeface="+mn-ea"/>
                <a:sym typeface="+mn-lt"/>
              </a:rPr>
              <a:t>等引导，如：</a:t>
            </a:r>
          </a:p>
          <a:p>
            <a:pPr>
              <a:lnSpc>
                <a:spcPct val="150000"/>
              </a:lnSpc>
            </a:pPr>
            <a:r>
              <a:rPr lang="en-US" altLang="zh-CN" sz="2200" dirty="0">
                <a:solidFill>
                  <a:srgbClr val="C00000"/>
                </a:solidFill>
                <a:latin typeface="Times New Roman" panose="02020603050405020304" pitchFamily="18" charset="0"/>
                <a:ea typeface="+mn-ea"/>
                <a:cs typeface="+mn-ea"/>
                <a:sym typeface="+mn-lt"/>
              </a:rPr>
              <a:t>(25) </a:t>
            </a:r>
            <a:r>
              <a:rPr lang="id-ID" sz="2200" dirty="0">
                <a:solidFill>
                  <a:srgbClr val="C00000"/>
                </a:solidFill>
                <a:latin typeface="Times New Roman" panose="02020603050405020304" pitchFamily="18" charset="0"/>
                <a:ea typeface="+mn-ea"/>
                <a:cs typeface="+mn-ea"/>
                <a:sym typeface="+mn-lt"/>
              </a:rPr>
              <a:t>If the wind drops, we’ll go skating.</a:t>
            </a:r>
          </a:p>
          <a:p>
            <a:pPr>
              <a:lnSpc>
                <a:spcPct val="150000"/>
              </a:lnSpc>
            </a:pPr>
            <a:r>
              <a:rPr lang="id-ID" sz="2200" dirty="0">
                <a:solidFill>
                  <a:srgbClr val="C00000"/>
                </a:solidFill>
                <a:latin typeface="Times New Roman" panose="02020603050405020304" pitchFamily="18" charset="0"/>
                <a:ea typeface="+mn-ea"/>
                <a:cs typeface="+mn-ea"/>
                <a:sym typeface="+mn-lt"/>
              </a:rPr>
              <a:t>(26) We are safe as long as we are in his care.</a:t>
            </a: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英语句子的基本类型</a:t>
            </a:r>
          </a:p>
        </p:txBody>
      </p:sp>
      <p:sp>
        <p:nvSpPr>
          <p:cNvPr id="33" name="文本框 6"/>
          <p:cNvSpPr txBox="1">
            <a:spLocks noChangeArrowheads="1"/>
          </p:cNvSpPr>
          <p:nvPr/>
        </p:nvSpPr>
        <p:spPr bwMode="auto">
          <a:xfrm>
            <a:off x="4057164" y="327905"/>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Sentence Types</a:t>
            </a:r>
          </a:p>
        </p:txBody>
      </p:sp>
    </p:spTree>
    <p:extLst>
      <p:ext uri="{BB962C8B-B14F-4D97-AF65-F5344CB8AC3E}">
        <p14:creationId xmlns:p14="http://schemas.microsoft.com/office/powerpoint/2010/main" val="41083866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anim calcmode="lin" valueType="num">
                                      <p:cBhvr additive="base">
                                        <p:cTn id="7" dur="500" fill="hold"/>
                                        <p:tgtEl>
                                          <p:spTgt spid="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
                                            <p:txEl>
                                              <p:pRg st="1" end="1"/>
                                            </p:txEl>
                                          </p:spTgt>
                                        </p:tgtEl>
                                        <p:attrNameLst>
                                          <p:attrName>style.visibility</p:attrName>
                                        </p:attrNameLst>
                                      </p:cBhvr>
                                      <p:to>
                                        <p:strVal val="visible"/>
                                      </p:to>
                                    </p:set>
                                    <p:anim calcmode="lin" valueType="num">
                                      <p:cBhvr additive="base">
                                        <p:cTn id="11" dur="500" fill="hold"/>
                                        <p:tgtEl>
                                          <p:spTgt spid="5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1">
                                            <p:txEl>
                                              <p:pRg st="2" end="2"/>
                                            </p:txEl>
                                          </p:spTgt>
                                        </p:tgtEl>
                                        <p:attrNameLst>
                                          <p:attrName>style.visibility</p:attrName>
                                        </p:attrNameLst>
                                      </p:cBhvr>
                                      <p:to>
                                        <p:strVal val="visible"/>
                                      </p:to>
                                    </p:set>
                                    <p:anim calcmode="lin" valueType="num">
                                      <p:cBhvr additive="base">
                                        <p:cTn id="15" dur="500" fill="hold"/>
                                        <p:tgtEl>
                                          <p:spTgt spid="5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1">
                                            <p:txEl>
                                              <p:pRg st="3" end="3"/>
                                            </p:txEl>
                                          </p:spTgt>
                                        </p:tgtEl>
                                        <p:attrNameLst>
                                          <p:attrName>style.visibility</p:attrName>
                                        </p:attrNameLst>
                                      </p:cBhvr>
                                      <p:to>
                                        <p:strVal val="visible"/>
                                      </p:to>
                                    </p:set>
                                    <p:anim calcmode="lin" valueType="num">
                                      <p:cBhvr additive="base">
                                        <p:cTn id="21" dur="500" fill="hold"/>
                                        <p:tgtEl>
                                          <p:spTgt spid="5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1">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1">
                                            <p:txEl>
                                              <p:pRg st="4" end="4"/>
                                            </p:txEl>
                                          </p:spTgt>
                                        </p:tgtEl>
                                        <p:attrNameLst>
                                          <p:attrName>style.visibility</p:attrName>
                                        </p:attrNameLst>
                                      </p:cBhvr>
                                      <p:to>
                                        <p:strVal val="visible"/>
                                      </p:to>
                                    </p:set>
                                    <p:anim calcmode="lin" valueType="num">
                                      <p:cBhvr additive="base">
                                        <p:cTn id="25" dur="500" fill="hold"/>
                                        <p:tgtEl>
                                          <p:spTgt spid="5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1">
                                            <p:txEl>
                                              <p:pRg st="5" end="5"/>
                                            </p:txEl>
                                          </p:spTgt>
                                        </p:tgtEl>
                                        <p:attrNameLst>
                                          <p:attrName>style.visibility</p:attrName>
                                        </p:attrNameLst>
                                      </p:cBhvr>
                                      <p:to>
                                        <p:strVal val="visible"/>
                                      </p:to>
                                    </p:set>
                                    <p:anim calcmode="lin" valueType="num">
                                      <p:cBhvr additive="base">
                                        <p:cTn id="29" dur="500" fill="hold"/>
                                        <p:tgtEl>
                                          <p:spTgt spid="51">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1">
                                            <p:txEl>
                                              <p:pRg st="6" end="6"/>
                                            </p:txEl>
                                          </p:spTgt>
                                        </p:tgtEl>
                                        <p:attrNameLst>
                                          <p:attrName>style.visibility</p:attrName>
                                        </p:attrNameLst>
                                      </p:cBhvr>
                                      <p:to>
                                        <p:strVal val="visible"/>
                                      </p:to>
                                    </p:set>
                                    <p:anim calcmode="lin" valueType="num">
                                      <p:cBhvr additive="base">
                                        <p:cTn id="35" dur="500" fill="hold"/>
                                        <p:tgtEl>
                                          <p:spTgt spid="51">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1">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1">
                                            <p:txEl>
                                              <p:pRg st="7" end="7"/>
                                            </p:txEl>
                                          </p:spTgt>
                                        </p:tgtEl>
                                        <p:attrNameLst>
                                          <p:attrName>style.visibility</p:attrName>
                                        </p:attrNameLst>
                                      </p:cBhvr>
                                      <p:to>
                                        <p:strVal val="visible"/>
                                      </p:to>
                                    </p:set>
                                    <p:anim calcmode="lin" valueType="num">
                                      <p:cBhvr additive="base">
                                        <p:cTn id="39" dur="500" fill="hold"/>
                                        <p:tgtEl>
                                          <p:spTgt spid="51">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1">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1">
                                            <p:txEl>
                                              <p:pRg st="8" end="8"/>
                                            </p:txEl>
                                          </p:spTgt>
                                        </p:tgtEl>
                                        <p:attrNameLst>
                                          <p:attrName>style.visibility</p:attrName>
                                        </p:attrNameLst>
                                      </p:cBhvr>
                                      <p:to>
                                        <p:strVal val="visible"/>
                                      </p:to>
                                    </p:set>
                                    <p:anim calcmode="lin" valueType="num">
                                      <p:cBhvr additive="base">
                                        <p:cTn id="43" dur="500" fill="hold"/>
                                        <p:tgtEl>
                                          <p:spTgt spid="51">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09076" y="1090186"/>
            <a:ext cx="13019244"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200" dirty="0">
                <a:solidFill>
                  <a:schemeClr val="tx1"/>
                </a:solidFill>
                <a:latin typeface="Times New Roman" panose="02020603050405020304" pitchFamily="18" charset="0"/>
                <a:ea typeface="+mn-ea"/>
                <a:cs typeface="+mn-ea"/>
                <a:sym typeface="+mn-lt"/>
              </a:rPr>
              <a:t>表示</a:t>
            </a:r>
            <a:r>
              <a:rPr lang="zh-CN" altLang="en-US" sz="2200" b="1" dirty="0">
                <a:solidFill>
                  <a:srgbClr val="FF0000"/>
                </a:solidFill>
                <a:latin typeface="Times New Roman" panose="02020603050405020304" pitchFamily="18" charset="0"/>
                <a:ea typeface="+mn-ea"/>
                <a:cs typeface="+mn-ea"/>
                <a:sym typeface="+mn-lt"/>
              </a:rPr>
              <a:t>让步</a:t>
            </a:r>
            <a:r>
              <a:rPr lang="zh-CN" altLang="en-US" sz="2200" dirty="0">
                <a:solidFill>
                  <a:schemeClr val="tx1"/>
                </a:solidFill>
                <a:latin typeface="Times New Roman" panose="02020603050405020304" pitchFamily="18" charset="0"/>
                <a:ea typeface="+mn-ea"/>
                <a:cs typeface="+mn-ea"/>
                <a:sym typeface="+mn-lt"/>
              </a:rPr>
              <a:t>的状语从句通常</a:t>
            </a:r>
            <a:r>
              <a:rPr lang="zh-CN" altLang="en-US" sz="2200" dirty="0">
                <a:solidFill>
                  <a:srgbClr val="FF0000"/>
                </a:solidFill>
                <a:latin typeface="Times New Roman" panose="02020603050405020304" pitchFamily="18" charset="0"/>
                <a:ea typeface="+mn-ea"/>
                <a:cs typeface="+mn-ea"/>
                <a:sym typeface="+mn-lt"/>
              </a:rPr>
              <a:t>用 </a:t>
            </a:r>
            <a:r>
              <a:rPr lang="id-ID" sz="2200" dirty="0" smtClean="0">
                <a:solidFill>
                  <a:srgbClr val="FF0000"/>
                </a:solidFill>
                <a:latin typeface="Times New Roman" panose="02020603050405020304" pitchFamily="18" charset="0"/>
                <a:ea typeface="+mn-ea"/>
                <a:cs typeface="+mn-ea"/>
                <a:sym typeface="+mn-lt"/>
              </a:rPr>
              <a:t>although，though，even if，whatever，however</a:t>
            </a:r>
            <a:r>
              <a:rPr lang="zh-CN" altLang="en-US" sz="2200" dirty="0">
                <a:solidFill>
                  <a:schemeClr val="tx1"/>
                </a:solidFill>
                <a:latin typeface="Times New Roman" panose="02020603050405020304" pitchFamily="18" charset="0"/>
                <a:ea typeface="+mn-ea"/>
                <a:cs typeface="+mn-ea"/>
                <a:sym typeface="+mn-lt"/>
              </a:rPr>
              <a:t>等连词引</a:t>
            </a:r>
          </a:p>
          <a:p>
            <a:pPr>
              <a:lnSpc>
                <a:spcPct val="150000"/>
              </a:lnSpc>
            </a:pPr>
            <a:r>
              <a:rPr lang="zh-CN" altLang="en-US" sz="2200" dirty="0">
                <a:solidFill>
                  <a:schemeClr val="tx1"/>
                </a:solidFill>
                <a:latin typeface="Times New Roman" panose="02020603050405020304" pitchFamily="18" charset="0"/>
                <a:ea typeface="+mn-ea"/>
                <a:cs typeface="+mn-ea"/>
                <a:sym typeface="+mn-lt"/>
              </a:rPr>
              <a:t>导，如：</a:t>
            </a:r>
          </a:p>
          <a:p>
            <a:pPr>
              <a:lnSpc>
                <a:spcPct val="150000"/>
              </a:lnSpc>
            </a:pPr>
            <a:r>
              <a:rPr lang="en-US" altLang="zh-CN" sz="2200" dirty="0">
                <a:solidFill>
                  <a:srgbClr val="C00000"/>
                </a:solidFill>
                <a:latin typeface="Times New Roman" panose="02020603050405020304" pitchFamily="18" charset="0"/>
                <a:ea typeface="+mn-ea"/>
                <a:cs typeface="+mn-ea"/>
                <a:sym typeface="+mn-lt"/>
              </a:rPr>
              <a:t>(27) </a:t>
            </a:r>
            <a:r>
              <a:rPr lang="id-ID" sz="2200" dirty="0">
                <a:solidFill>
                  <a:srgbClr val="C00000"/>
                </a:solidFill>
                <a:latin typeface="Times New Roman" panose="02020603050405020304" pitchFamily="18" charset="0"/>
                <a:ea typeface="+mn-ea"/>
                <a:cs typeface="+mn-ea"/>
                <a:sym typeface="+mn-lt"/>
              </a:rPr>
              <a:t>Although he was ill, he persevered with his experiment.</a:t>
            </a:r>
          </a:p>
          <a:p>
            <a:pPr>
              <a:lnSpc>
                <a:spcPct val="150000"/>
              </a:lnSpc>
            </a:pPr>
            <a:r>
              <a:rPr lang="id-ID" sz="2200" dirty="0">
                <a:solidFill>
                  <a:srgbClr val="C00000"/>
                </a:solidFill>
                <a:latin typeface="Times New Roman" panose="02020603050405020304" pitchFamily="18" charset="0"/>
                <a:ea typeface="+mn-ea"/>
                <a:cs typeface="+mn-ea"/>
                <a:sym typeface="+mn-lt"/>
              </a:rPr>
              <a:t>(28) However great a person is, he should be modest.</a:t>
            </a:r>
            <a:endParaRPr lang="en-US" sz="2200" dirty="0">
              <a:solidFill>
                <a:srgbClr val="C00000"/>
              </a:solidFill>
              <a:latin typeface="Times New Roman" panose="02020603050405020304" pitchFamily="18" charset="0"/>
              <a:ea typeface="+mn-ea"/>
              <a:cs typeface="+mn-ea"/>
              <a:sym typeface="+mn-lt"/>
            </a:endParaRPr>
          </a:p>
          <a:p>
            <a:pPr>
              <a:lnSpc>
                <a:spcPct val="150000"/>
              </a:lnSpc>
            </a:pPr>
            <a:r>
              <a:rPr lang="zh-CN" altLang="en-US" sz="2200" dirty="0">
                <a:solidFill>
                  <a:schemeClr val="tx1"/>
                </a:solidFill>
                <a:latin typeface="Times New Roman" panose="02020603050405020304" pitchFamily="18" charset="0"/>
                <a:ea typeface="+mn-ea"/>
                <a:cs typeface="+mn-ea"/>
                <a:sym typeface="+mn-lt"/>
              </a:rPr>
              <a:t>表示</a:t>
            </a:r>
            <a:r>
              <a:rPr lang="zh-CN" altLang="en-US" sz="2200" b="1" dirty="0">
                <a:solidFill>
                  <a:srgbClr val="FF0000"/>
                </a:solidFill>
                <a:latin typeface="Times New Roman" panose="02020603050405020304" pitchFamily="18" charset="0"/>
                <a:ea typeface="+mn-ea"/>
                <a:cs typeface="+mn-ea"/>
                <a:sym typeface="+mn-lt"/>
              </a:rPr>
              <a:t>结果或程度</a:t>
            </a:r>
            <a:r>
              <a:rPr lang="zh-CN" altLang="en-US" sz="2200" dirty="0">
                <a:solidFill>
                  <a:schemeClr val="tx1"/>
                </a:solidFill>
                <a:latin typeface="Times New Roman" panose="02020603050405020304" pitchFamily="18" charset="0"/>
                <a:ea typeface="+mn-ea"/>
                <a:cs typeface="+mn-ea"/>
                <a:sym typeface="+mn-lt"/>
              </a:rPr>
              <a:t>的状语从句常常与</a:t>
            </a:r>
            <a:r>
              <a:rPr lang="id-ID" sz="2200" dirty="0">
                <a:solidFill>
                  <a:srgbClr val="FF0000"/>
                </a:solidFill>
                <a:latin typeface="Times New Roman" panose="02020603050405020304" pitchFamily="18" charset="0"/>
                <a:ea typeface="+mn-ea"/>
                <a:cs typeface="+mn-ea"/>
                <a:sym typeface="+mn-lt"/>
              </a:rPr>
              <a:t>so， such</a:t>
            </a:r>
            <a:r>
              <a:rPr lang="zh-CN" altLang="en-US" sz="2200" dirty="0">
                <a:solidFill>
                  <a:schemeClr val="tx1"/>
                </a:solidFill>
                <a:latin typeface="Times New Roman" panose="02020603050405020304" pitchFamily="18" charset="0"/>
                <a:ea typeface="+mn-ea"/>
                <a:cs typeface="+mn-ea"/>
                <a:sym typeface="+mn-lt"/>
              </a:rPr>
              <a:t>连用，而从句本身多用</a:t>
            </a:r>
            <a:r>
              <a:rPr lang="id-ID" sz="2200" dirty="0">
                <a:solidFill>
                  <a:srgbClr val="FF0000"/>
                </a:solidFill>
                <a:latin typeface="Times New Roman" panose="02020603050405020304" pitchFamily="18" charset="0"/>
                <a:ea typeface="+mn-ea"/>
                <a:cs typeface="+mn-ea"/>
                <a:sym typeface="+mn-lt"/>
              </a:rPr>
              <a:t>that</a:t>
            </a:r>
            <a:r>
              <a:rPr lang="zh-CN" altLang="en-US" sz="2200" dirty="0">
                <a:solidFill>
                  <a:schemeClr val="tx1"/>
                </a:solidFill>
                <a:latin typeface="Times New Roman" panose="02020603050405020304" pitchFamily="18" charset="0"/>
                <a:ea typeface="+mn-ea"/>
                <a:cs typeface="+mn-ea"/>
                <a:sym typeface="+mn-lt"/>
              </a:rPr>
              <a:t>引导，如：</a:t>
            </a:r>
          </a:p>
          <a:p>
            <a:pPr>
              <a:lnSpc>
                <a:spcPct val="150000"/>
              </a:lnSpc>
            </a:pPr>
            <a:r>
              <a:rPr lang="en-US" altLang="zh-CN" sz="2200" dirty="0">
                <a:solidFill>
                  <a:srgbClr val="C00000"/>
                </a:solidFill>
                <a:latin typeface="Times New Roman" panose="02020603050405020304" pitchFamily="18" charset="0"/>
                <a:ea typeface="+mn-ea"/>
                <a:cs typeface="+mn-ea"/>
                <a:sym typeface="+mn-lt"/>
              </a:rPr>
              <a:t>(29) </a:t>
            </a:r>
            <a:r>
              <a:rPr lang="id-ID" sz="2200" dirty="0">
                <a:solidFill>
                  <a:srgbClr val="C00000"/>
                </a:solidFill>
                <a:latin typeface="Times New Roman" panose="02020603050405020304" pitchFamily="18" charset="0"/>
                <a:ea typeface="+mn-ea"/>
                <a:cs typeface="+mn-ea"/>
                <a:sym typeface="+mn-lt"/>
              </a:rPr>
              <a:t>It was so dark that we could see nothing in front of us. (</a:t>
            </a:r>
            <a:r>
              <a:rPr lang="zh-CN" altLang="en-US" sz="2200" dirty="0">
                <a:solidFill>
                  <a:srgbClr val="C00000"/>
                </a:solidFill>
                <a:latin typeface="Times New Roman" panose="02020603050405020304" pitchFamily="18" charset="0"/>
                <a:ea typeface="+mn-ea"/>
                <a:cs typeface="+mn-ea"/>
                <a:sym typeface="+mn-lt"/>
              </a:rPr>
              <a:t>表示程度</a:t>
            </a:r>
            <a:r>
              <a:rPr lang="en-US" altLang="zh-CN" sz="2200" dirty="0">
                <a:solidFill>
                  <a:srgbClr val="C00000"/>
                </a:solidFill>
                <a:latin typeface="Times New Roman" panose="02020603050405020304" pitchFamily="18" charset="0"/>
                <a:ea typeface="+mn-ea"/>
                <a:cs typeface="+mn-ea"/>
                <a:sym typeface="+mn-lt"/>
              </a:rPr>
              <a:t>)</a:t>
            </a:r>
          </a:p>
          <a:p>
            <a:pPr>
              <a:lnSpc>
                <a:spcPct val="150000"/>
              </a:lnSpc>
            </a:pPr>
            <a:r>
              <a:rPr lang="en-US" altLang="zh-CN" sz="2200" dirty="0">
                <a:solidFill>
                  <a:srgbClr val="C00000"/>
                </a:solidFill>
                <a:latin typeface="Times New Roman" panose="02020603050405020304" pitchFamily="18" charset="0"/>
                <a:ea typeface="+mn-ea"/>
                <a:cs typeface="+mn-ea"/>
                <a:sym typeface="+mn-lt"/>
              </a:rPr>
              <a:t>(30) </a:t>
            </a:r>
            <a:r>
              <a:rPr lang="id-ID" sz="2200" dirty="0">
                <a:solidFill>
                  <a:srgbClr val="C00000"/>
                </a:solidFill>
                <a:latin typeface="Times New Roman" panose="02020603050405020304" pitchFamily="18" charset="0"/>
                <a:ea typeface="+mn-ea"/>
                <a:cs typeface="+mn-ea"/>
                <a:sym typeface="+mn-lt"/>
              </a:rPr>
              <a:t>She was worried so that she could not go to sleep. (</a:t>
            </a:r>
            <a:r>
              <a:rPr lang="zh-CN" altLang="en-US" sz="2200" dirty="0">
                <a:solidFill>
                  <a:srgbClr val="C00000"/>
                </a:solidFill>
                <a:latin typeface="Times New Roman" panose="02020603050405020304" pitchFamily="18" charset="0"/>
                <a:ea typeface="+mn-ea"/>
                <a:cs typeface="+mn-ea"/>
                <a:sym typeface="+mn-lt"/>
              </a:rPr>
              <a:t>表示结果</a:t>
            </a:r>
            <a:r>
              <a:rPr lang="en-US" altLang="zh-CN" sz="2200" dirty="0">
                <a:solidFill>
                  <a:srgbClr val="C00000"/>
                </a:solidFill>
                <a:latin typeface="Times New Roman" panose="02020603050405020304" pitchFamily="18" charset="0"/>
                <a:ea typeface="+mn-ea"/>
                <a:cs typeface="+mn-ea"/>
                <a:sym typeface="+mn-lt"/>
              </a:rPr>
              <a:t>)</a:t>
            </a:r>
          </a:p>
          <a:p>
            <a:pPr>
              <a:lnSpc>
                <a:spcPct val="150000"/>
              </a:lnSpc>
            </a:pPr>
            <a:r>
              <a:rPr lang="zh-CN" altLang="en-US" sz="2200" dirty="0">
                <a:solidFill>
                  <a:schemeClr val="tx1"/>
                </a:solidFill>
                <a:latin typeface="Times New Roman" panose="02020603050405020304" pitchFamily="18" charset="0"/>
                <a:ea typeface="+mn-ea"/>
                <a:cs typeface="+mn-ea"/>
                <a:sym typeface="+mn-lt"/>
              </a:rPr>
              <a:t>表示</a:t>
            </a:r>
            <a:r>
              <a:rPr lang="zh-CN" altLang="en-US" sz="2200" b="1" dirty="0">
                <a:solidFill>
                  <a:srgbClr val="FF0000"/>
                </a:solidFill>
                <a:latin typeface="Times New Roman" panose="02020603050405020304" pitchFamily="18" charset="0"/>
                <a:ea typeface="+mn-ea"/>
                <a:cs typeface="+mn-ea"/>
                <a:sym typeface="+mn-lt"/>
              </a:rPr>
              <a:t>目的</a:t>
            </a:r>
            <a:r>
              <a:rPr lang="zh-CN" altLang="en-US" sz="2200" dirty="0">
                <a:solidFill>
                  <a:schemeClr val="tx1"/>
                </a:solidFill>
                <a:latin typeface="Times New Roman" panose="02020603050405020304" pitchFamily="18" charset="0"/>
                <a:ea typeface="+mn-ea"/>
                <a:cs typeface="+mn-ea"/>
                <a:sym typeface="+mn-lt"/>
              </a:rPr>
              <a:t>的状语从句通常用 </a:t>
            </a:r>
            <a:r>
              <a:rPr lang="id-ID" sz="2200" dirty="0">
                <a:solidFill>
                  <a:srgbClr val="FF0000"/>
                </a:solidFill>
                <a:latin typeface="Times New Roman" panose="02020603050405020304" pitchFamily="18" charset="0"/>
                <a:ea typeface="+mn-ea"/>
                <a:cs typeface="+mn-ea"/>
                <a:sym typeface="+mn-lt"/>
              </a:rPr>
              <a:t>so </a:t>
            </a:r>
            <a:r>
              <a:rPr lang="id-ID" sz="2200" dirty="0" smtClean="0">
                <a:solidFill>
                  <a:srgbClr val="FF0000"/>
                </a:solidFill>
                <a:latin typeface="Times New Roman" panose="02020603050405020304" pitchFamily="18" charset="0"/>
                <a:ea typeface="+mn-ea"/>
                <a:cs typeface="+mn-ea"/>
                <a:sym typeface="+mn-lt"/>
              </a:rPr>
              <a:t>that，that，in </a:t>
            </a:r>
            <a:r>
              <a:rPr lang="id-ID" sz="2200" dirty="0">
                <a:solidFill>
                  <a:srgbClr val="FF0000"/>
                </a:solidFill>
                <a:latin typeface="Times New Roman" panose="02020603050405020304" pitchFamily="18" charset="0"/>
                <a:ea typeface="+mn-ea"/>
                <a:cs typeface="+mn-ea"/>
                <a:sym typeface="+mn-lt"/>
              </a:rPr>
              <a:t>order that</a:t>
            </a:r>
            <a:r>
              <a:rPr lang="zh-CN" altLang="en-US" sz="2200" dirty="0">
                <a:solidFill>
                  <a:schemeClr val="tx1"/>
                </a:solidFill>
                <a:latin typeface="Times New Roman" panose="02020603050405020304" pitchFamily="18" charset="0"/>
                <a:ea typeface="+mn-ea"/>
                <a:cs typeface="+mn-ea"/>
                <a:sym typeface="+mn-lt"/>
              </a:rPr>
              <a:t>等连词引导，从句中多用</a:t>
            </a:r>
          </a:p>
          <a:p>
            <a:pPr>
              <a:lnSpc>
                <a:spcPct val="150000"/>
              </a:lnSpc>
            </a:pPr>
            <a:r>
              <a:rPr lang="id-ID" sz="2200" dirty="0" smtClean="0">
                <a:solidFill>
                  <a:srgbClr val="FF0000"/>
                </a:solidFill>
                <a:latin typeface="Times New Roman" panose="02020603050405020304" pitchFamily="18" charset="0"/>
                <a:ea typeface="+mn-ea"/>
                <a:cs typeface="+mn-ea"/>
                <a:sym typeface="+mn-lt"/>
              </a:rPr>
              <a:t>might，may</a:t>
            </a:r>
            <a:r>
              <a:rPr lang="id-ID" sz="2200" dirty="0">
                <a:solidFill>
                  <a:srgbClr val="FF0000"/>
                </a:solidFill>
                <a:latin typeface="Times New Roman" panose="02020603050405020304" pitchFamily="18" charset="0"/>
                <a:ea typeface="+mn-ea"/>
                <a:cs typeface="+mn-ea"/>
                <a:sym typeface="+mn-lt"/>
              </a:rPr>
              <a:t>（</a:t>
            </a:r>
            <a:r>
              <a:rPr lang="zh-CN" altLang="en-US" sz="2200" dirty="0">
                <a:solidFill>
                  <a:srgbClr val="FF0000"/>
                </a:solidFill>
                <a:latin typeface="Times New Roman" panose="02020603050405020304" pitchFamily="18" charset="0"/>
                <a:ea typeface="+mn-ea"/>
                <a:cs typeface="+mn-ea"/>
                <a:sym typeface="+mn-lt"/>
              </a:rPr>
              <a:t>有时也用 </a:t>
            </a:r>
            <a:r>
              <a:rPr lang="id-ID" sz="2200" dirty="0">
                <a:solidFill>
                  <a:srgbClr val="FF0000"/>
                </a:solidFill>
                <a:latin typeface="Times New Roman" panose="02020603050405020304" pitchFamily="18" charset="0"/>
                <a:ea typeface="+mn-ea"/>
                <a:cs typeface="+mn-ea"/>
                <a:sym typeface="+mn-lt"/>
              </a:rPr>
              <a:t>can）</a:t>
            </a:r>
            <a:r>
              <a:rPr lang="zh-CN" altLang="en-US" sz="2200" dirty="0">
                <a:solidFill>
                  <a:srgbClr val="FF0000"/>
                </a:solidFill>
                <a:latin typeface="Times New Roman" panose="02020603050405020304" pitchFamily="18" charset="0"/>
                <a:ea typeface="+mn-ea"/>
                <a:cs typeface="+mn-ea"/>
                <a:sym typeface="+mn-lt"/>
              </a:rPr>
              <a:t>等情态动词</a:t>
            </a:r>
            <a:r>
              <a:rPr lang="zh-CN" altLang="en-US" sz="2200" dirty="0">
                <a:solidFill>
                  <a:schemeClr val="tx1"/>
                </a:solidFill>
                <a:latin typeface="Times New Roman" panose="02020603050405020304" pitchFamily="18" charset="0"/>
                <a:ea typeface="+mn-ea"/>
                <a:cs typeface="+mn-ea"/>
                <a:sym typeface="+mn-lt"/>
              </a:rPr>
              <a:t>，意思与前一类表示结果或程度的状语从句不</a:t>
            </a:r>
          </a:p>
          <a:p>
            <a:pPr>
              <a:lnSpc>
                <a:spcPct val="150000"/>
              </a:lnSpc>
            </a:pPr>
            <a:r>
              <a:rPr lang="zh-CN" altLang="en-US" sz="2200" dirty="0">
                <a:solidFill>
                  <a:schemeClr val="tx1"/>
                </a:solidFill>
                <a:latin typeface="Times New Roman" panose="02020603050405020304" pitchFamily="18" charset="0"/>
                <a:ea typeface="+mn-ea"/>
                <a:cs typeface="+mn-ea"/>
                <a:sym typeface="+mn-lt"/>
              </a:rPr>
              <a:t>同。</a:t>
            </a:r>
          </a:p>
          <a:p>
            <a:pPr>
              <a:lnSpc>
                <a:spcPct val="150000"/>
              </a:lnSpc>
            </a:pPr>
            <a:endParaRPr lang="id-ID" sz="2200" dirty="0">
              <a:solidFill>
                <a:schemeClr val="tx1"/>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英语句子的基本类型</a:t>
            </a:r>
          </a:p>
        </p:txBody>
      </p:sp>
      <p:sp>
        <p:nvSpPr>
          <p:cNvPr id="33" name="文本框 6"/>
          <p:cNvSpPr txBox="1">
            <a:spLocks noChangeArrowheads="1"/>
          </p:cNvSpPr>
          <p:nvPr/>
        </p:nvSpPr>
        <p:spPr bwMode="auto">
          <a:xfrm>
            <a:off x="4057164" y="327905"/>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Sentence Types</a:t>
            </a:r>
          </a:p>
        </p:txBody>
      </p:sp>
    </p:spTree>
    <p:extLst>
      <p:ext uri="{BB962C8B-B14F-4D97-AF65-F5344CB8AC3E}">
        <p14:creationId xmlns:p14="http://schemas.microsoft.com/office/powerpoint/2010/main" val="34139104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anim calcmode="lin" valueType="num">
                                      <p:cBhvr additive="base">
                                        <p:cTn id="7" dur="500" fill="hold"/>
                                        <p:tgtEl>
                                          <p:spTgt spid="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
                                            <p:txEl>
                                              <p:pRg st="1" end="1"/>
                                            </p:txEl>
                                          </p:spTgt>
                                        </p:tgtEl>
                                        <p:attrNameLst>
                                          <p:attrName>style.visibility</p:attrName>
                                        </p:attrNameLst>
                                      </p:cBhvr>
                                      <p:to>
                                        <p:strVal val="visible"/>
                                      </p:to>
                                    </p:set>
                                    <p:anim calcmode="lin" valueType="num">
                                      <p:cBhvr additive="base">
                                        <p:cTn id="11" dur="500" fill="hold"/>
                                        <p:tgtEl>
                                          <p:spTgt spid="5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1">
                                            <p:txEl>
                                              <p:pRg st="2" end="2"/>
                                            </p:txEl>
                                          </p:spTgt>
                                        </p:tgtEl>
                                        <p:attrNameLst>
                                          <p:attrName>style.visibility</p:attrName>
                                        </p:attrNameLst>
                                      </p:cBhvr>
                                      <p:to>
                                        <p:strVal val="visible"/>
                                      </p:to>
                                    </p:set>
                                    <p:anim calcmode="lin" valueType="num">
                                      <p:cBhvr additive="base">
                                        <p:cTn id="15" dur="500" fill="hold"/>
                                        <p:tgtEl>
                                          <p:spTgt spid="5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1">
                                            <p:txEl>
                                              <p:pRg st="3" end="3"/>
                                            </p:txEl>
                                          </p:spTgt>
                                        </p:tgtEl>
                                        <p:attrNameLst>
                                          <p:attrName>style.visibility</p:attrName>
                                        </p:attrNameLst>
                                      </p:cBhvr>
                                      <p:to>
                                        <p:strVal val="visible"/>
                                      </p:to>
                                    </p:set>
                                    <p:anim calcmode="lin" valueType="num">
                                      <p:cBhvr additive="base">
                                        <p:cTn id="19" dur="500" fill="hold"/>
                                        <p:tgtEl>
                                          <p:spTgt spid="5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
                                            <p:txEl>
                                              <p:pRg st="4" end="4"/>
                                            </p:txEl>
                                          </p:spTgt>
                                        </p:tgtEl>
                                        <p:attrNameLst>
                                          <p:attrName>style.visibility</p:attrName>
                                        </p:attrNameLst>
                                      </p:cBhvr>
                                      <p:to>
                                        <p:strVal val="visible"/>
                                      </p:to>
                                    </p:set>
                                    <p:anim calcmode="lin" valueType="num">
                                      <p:cBhvr additive="base">
                                        <p:cTn id="25" dur="500" fill="hold"/>
                                        <p:tgtEl>
                                          <p:spTgt spid="5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1">
                                            <p:txEl>
                                              <p:pRg st="5" end="5"/>
                                            </p:txEl>
                                          </p:spTgt>
                                        </p:tgtEl>
                                        <p:attrNameLst>
                                          <p:attrName>style.visibility</p:attrName>
                                        </p:attrNameLst>
                                      </p:cBhvr>
                                      <p:to>
                                        <p:strVal val="visible"/>
                                      </p:to>
                                    </p:set>
                                    <p:anim calcmode="lin" valueType="num">
                                      <p:cBhvr additive="base">
                                        <p:cTn id="29" dur="500" fill="hold"/>
                                        <p:tgtEl>
                                          <p:spTgt spid="51">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1">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1">
                                            <p:txEl>
                                              <p:pRg st="6" end="6"/>
                                            </p:txEl>
                                          </p:spTgt>
                                        </p:tgtEl>
                                        <p:attrNameLst>
                                          <p:attrName>style.visibility</p:attrName>
                                        </p:attrNameLst>
                                      </p:cBhvr>
                                      <p:to>
                                        <p:strVal val="visible"/>
                                      </p:to>
                                    </p:set>
                                    <p:anim calcmode="lin" valueType="num">
                                      <p:cBhvr additive="base">
                                        <p:cTn id="33" dur="500" fill="hold"/>
                                        <p:tgtEl>
                                          <p:spTgt spid="51">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1">
                                            <p:txEl>
                                              <p:pRg st="7" end="7"/>
                                            </p:txEl>
                                          </p:spTgt>
                                        </p:tgtEl>
                                        <p:attrNameLst>
                                          <p:attrName>style.visibility</p:attrName>
                                        </p:attrNameLst>
                                      </p:cBhvr>
                                      <p:to>
                                        <p:strVal val="visible"/>
                                      </p:to>
                                    </p:set>
                                    <p:anim calcmode="lin" valueType="num">
                                      <p:cBhvr additive="base">
                                        <p:cTn id="39" dur="500" fill="hold"/>
                                        <p:tgtEl>
                                          <p:spTgt spid="51">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1">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1">
                                            <p:txEl>
                                              <p:pRg st="8" end="8"/>
                                            </p:txEl>
                                          </p:spTgt>
                                        </p:tgtEl>
                                        <p:attrNameLst>
                                          <p:attrName>style.visibility</p:attrName>
                                        </p:attrNameLst>
                                      </p:cBhvr>
                                      <p:to>
                                        <p:strVal val="visible"/>
                                      </p:to>
                                    </p:set>
                                    <p:anim calcmode="lin" valueType="num">
                                      <p:cBhvr additive="base">
                                        <p:cTn id="43" dur="500" fill="hold"/>
                                        <p:tgtEl>
                                          <p:spTgt spid="51">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1">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1">
                                            <p:txEl>
                                              <p:pRg st="9" end="9"/>
                                            </p:txEl>
                                          </p:spTgt>
                                        </p:tgtEl>
                                        <p:attrNameLst>
                                          <p:attrName>style.visibility</p:attrName>
                                        </p:attrNameLst>
                                      </p:cBhvr>
                                      <p:to>
                                        <p:strVal val="visible"/>
                                      </p:to>
                                    </p:set>
                                    <p:anim calcmode="lin" valueType="num">
                                      <p:cBhvr additive="base">
                                        <p:cTn id="47" dur="500" fill="hold"/>
                                        <p:tgtEl>
                                          <p:spTgt spid="51">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09076" y="604777"/>
            <a:ext cx="13019244"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200" dirty="0">
                <a:solidFill>
                  <a:schemeClr val="tx1"/>
                </a:solidFill>
                <a:latin typeface="Times New Roman" panose="02020603050405020304" pitchFamily="18" charset="0"/>
                <a:ea typeface="+mn-ea"/>
                <a:cs typeface="+mn-ea"/>
                <a:sym typeface="+mn-lt"/>
              </a:rPr>
              <a:t>表示</a:t>
            </a:r>
            <a:r>
              <a:rPr lang="zh-CN" altLang="en-US" sz="2200" b="1" dirty="0">
                <a:solidFill>
                  <a:srgbClr val="F23C00"/>
                </a:solidFill>
                <a:latin typeface="Times New Roman" panose="02020603050405020304" pitchFamily="18" charset="0"/>
                <a:ea typeface="+mn-ea"/>
                <a:cs typeface="+mn-ea"/>
                <a:sym typeface="+mn-lt"/>
              </a:rPr>
              <a:t>比较</a:t>
            </a:r>
            <a:r>
              <a:rPr lang="zh-CN" altLang="en-US" sz="2200" dirty="0">
                <a:solidFill>
                  <a:schemeClr val="tx1"/>
                </a:solidFill>
                <a:latin typeface="Times New Roman" panose="02020603050405020304" pitchFamily="18" charset="0"/>
                <a:ea typeface="+mn-ea"/>
                <a:cs typeface="+mn-ea"/>
                <a:sym typeface="+mn-lt"/>
              </a:rPr>
              <a:t>的状语从句通常用连词</a:t>
            </a:r>
            <a:r>
              <a:rPr lang="id-ID" sz="2200" dirty="0">
                <a:solidFill>
                  <a:schemeClr val="tx1"/>
                </a:solidFill>
                <a:latin typeface="Times New Roman" panose="02020603050405020304" pitchFamily="18" charset="0"/>
                <a:ea typeface="+mn-ea"/>
                <a:cs typeface="+mn-ea"/>
                <a:sym typeface="+mn-lt"/>
              </a:rPr>
              <a:t>than</a:t>
            </a:r>
            <a:r>
              <a:rPr lang="zh-CN" altLang="en-US" sz="2200" dirty="0">
                <a:solidFill>
                  <a:schemeClr val="tx1"/>
                </a:solidFill>
                <a:latin typeface="Times New Roman" panose="02020603050405020304" pitchFamily="18" charset="0"/>
                <a:ea typeface="+mn-ea"/>
                <a:cs typeface="+mn-ea"/>
                <a:sym typeface="+mn-lt"/>
              </a:rPr>
              <a:t>或</a:t>
            </a:r>
            <a:r>
              <a:rPr lang="id-ID" sz="2200" dirty="0">
                <a:solidFill>
                  <a:srgbClr val="F23C00"/>
                </a:solidFill>
                <a:latin typeface="Times New Roman" panose="02020603050405020304" pitchFamily="18" charset="0"/>
                <a:ea typeface="+mn-ea"/>
                <a:cs typeface="+mn-ea"/>
                <a:sym typeface="+mn-lt"/>
              </a:rPr>
              <a:t>as ... </a:t>
            </a:r>
            <a:r>
              <a:rPr lang="id-ID" sz="2200" dirty="0" smtClean="0">
                <a:solidFill>
                  <a:srgbClr val="F23C00"/>
                </a:solidFill>
                <a:latin typeface="Times New Roman" panose="02020603050405020304" pitchFamily="18" charset="0"/>
                <a:ea typeface="+mn-ea"/>
                <a:cs typeface="+mn-ea"/>
                <a:sym typeface="+mn-lt"/>
              </a:rPr>
              <a:t>as，not </a:t>
            </a:r>
            <a:r>
              <a:rPr lang="id-ID" sz="2200" dirty="0">
                <a:solidFill>
                  <a:srgbClr val="F23C00"/>
                </a:solidFill>
                <a:latin typeface="Times New Roman" panose="02020603050405020304" pitchFamily="18" charset="0"/>
                <a:ea typeface="+mn-ea"/>
                <a:cs typeface="+mn-ea"/>
                <a:sym typeface="+mn-lt"/>
              </a:rPr>
              <a:t>as (so) ... </a:t>
            </a:r>
            <a:r>
              <a:rPr lang="id-ID" sz="2200" dirty="0" smtClean="0">
                <a:solidFill>
                  <a:srgbClr val="F23C00"/>
                </a:solidFill>
                <a:latin typeface="Times New Roman" panose="02020603050405020304" pitchFamily="18" charset="0"/>
                <a:ea typeface="+mn-ea"/>
                <a:cs typeface="+mn-ea"/>
                <a:sym typeface="+mn-lt"/>
              </a:rPr>
              <a:t>as，as though，as </a:t>
            </a:r>
            <a:r>
              <a:rPr lang="id-ID" sz="2200" dirty="0">
                <a:solidFill>
                  <a:srgbClr val="F23C00"/>
                </a:solidFill>
                <a:latin typeface="Times New Roman" panose="02020603050405020304" pitchFamily="18" charset="0"/>
                <a:ea typeface="+mn-ea"/>
                <a:cs typeface="+mn-ea"/>
                <a:sym typeface="+mn-lt"/>
              </a:rPr>
              <a:t>if</a:t>
            </a:r>
            <a:r>
              <a:rPr lang="zh-CN" altLang="en-US" sz="2200" dirty="0">
                <a:solidFill>
                  <a:schemeClr val="tx1"/>
                </a:solidFill>
                <a:latin typeface="Times New Roman" panose="02020603050405020304" pitchFamily="18" charset="0"/>
                <a:ea typeface="+mn-ea"/>
                <a:cs typeface="+mn-ea"/>
                <a:sym typeface="+mn-lt"/>
              </a:rPr>
              <a:t>引导，</a:t>
            </a:r>
          </a:p>
          <a:p>
            <a:pPr>
              <a:lnSpc>
                <a:spcPct val="150000"/>
              </a:lnSpc>
            </a:pPr>
            <a:r>
              <a:rPr lang="zh-CN" altLang="en-US" sz="2200" dirty="0">
                <a:solidFill>
                  <a:schemeClr val="tx1"/>
                </a:solidFill>
                <a:latin typeface="Times New Roman" panose="02020603050405020304" pitchFamily="18" charset="0"/>
                <a:ea typeface="+mn-ea"/>
                <a:cs typeface="+mn-ea"/>
                <a:sym typeface="+mn-lt"/>
              </a:rPr>
              <a:t>如：</a:t>
            </a:r>
          </a:p>
          <a:p>
            <a:pPr>
              <a:lnSpc>
                <a:spcPct val="150000"/>
              </a:lnSpc>
            </a:pPr>
            <a:r>
              <a:rPr lang="en-US" altLang="zh-CN" sz="2200" dirty="0">
                <a:solidFill>
                  <a:srgbClr val="C00000"/>
                </a:solidFill>
                <a:latin typeface="Times New Roman" panose="02020603050405020304" pitchFamily="18" charset="0"/>
                <a:ea typeface="+mn-ea"/>
                <a:cs typeface="+mn-ea"/>
                <a:sym typeface="+mn-lt"/>
              </a:rPr>
              <a:t>(31) </a:t>
            </a:r>
            <a:r>
              <a:rPr lang="id-ID" sz="2200" dirty="0">
                <a:solidFill>
                  <a:srgbClr val="C00000"/>
                </a:solidFill>
                <a:latin typeface="Times New Roman" panose="02020603050405020304" pitchFamily="18" charset="0"/>
                <a:ea typeface="+mn-ea"/>
                <a:cs typeface="+mn-ea"/>
                <a:sym typeface="+mn-lt"/>
              </a:rPr>
              <a:t>The work is not as easy as I thought.</a:t>
            </a:r>
          </a:p>
          <a:p>
            <a:pPr>
              <a:lnSpc>
                <a:spcPct val="150000"/>
              </a:lnSpc>
            </a:pPr>
            <a:r>
              <a:rPr lang="zh-CN" altLang="en-US" sz="2200" dirty="0">
                <a:solidFill>
                  <a:schemeClr val="tx1"/>
                </a:solidFill>
                <a:latin typeface="Times New Roman" panose="02020603050405020304" pitchFamily="18" charset="0"/>
                <a:ea typeface="+mn-ea"/>
                <a:cs typeface="+mn-ea"/>
                <a:sym typeface="+mn-lt"/>
              </a:rPr>
              <a:t>表示</a:t>
            </a:r>
            <a:r>
              <a:rPr lang="zh-CN" altLang="en-US" sz="2200" b="1" dirty="0">
                <a:solidFill>
                  <a:srgbClr val="F23C00"/>
                </a:solidFill>
                <a:latin typeface="Times New Roman" panose="02020603050405020304" pitchFamily="18" charset="0"/>
                <a:ea typeface="+mn-ea"/>
                <a:cs typeface="+mn-ea"/>
                <a:sym typeface="+mn-lt"/>
              </a:rPr>
              <a:t>方式或状态</a:t>
            </a:r>
            <a:r>
              <a:rPr lang="zh-CN" altLang="en-US" sz="2200" dirty="0">
                <a:solidFill>
                  <a:schemeClr val="tx1"/>
                </a:solidFill>
                <a:latin typeface="Times New Roman" panose="02020603050405020304" pitchFamily="18" charset="0"/>
                <a:ea typeface="+mn-ea"/>
                <a:cs typeface="+mn-ea"/>
                <a:sym typeface="+mn-lt"/>
              </a:rPr>
              <a:t>的状语从句用</a:t>
            </a:r>
            <a:r>
              <a:rPr lang="id-ID" sz="2200" dirty="0">
                <a:solidFill>
                  <a:srgbClr val="F23C00"/>
                </a:solidFill>
                <a:latin typeface="Times New Roman" panose="02020603050405020304" pitchFamily="18" charset="0"/>
                <a:ea typeface="+mn-ea"/>
                <a:cs typeface="+mn-ea"/>
                <a:sym typeface="+mn-lt"/>
              </a:rPr>
              <a:t>as</a:t>
            </a:r>
            <a:r>
              <a:rPr lang="zh-CN" altLang="en-US" sz="2200" dirty="0">
                <a:solidFill>
                  <a:schemeClr val="tx1"/>
                </a:solidFill>
                <a:latin typeface="Times New Roman" panose="02020603050405020304" pitchFamily="18" charset="0"/>
                <a:ea typeface="+mn-ea"/>
                <a:cs typeface="+mn-ea"/>
                <a:sym typeface="+mn-lt"/>
              </a:rPr>
              <a:t>来引导，表达“如同”</a:t>
            </a:r>
            <a:r>
              <a:rPr lang="zh-CN" altLang="en-US" sz="2200" dirty="0" smtClean="0">
                <a:solidFill>
                  <a:schemeClr val="tx1"/>
                </a:solidFill>
                <a:latin typeface="Times New Roman" panose="02020603050405020304" pitchFamily="18" charset="0"/>
                <a:ea typeface="+mn-ea"/>
                <a:cs typeface="+mn-ea"/>
                <a:sym typeface="+mn-lt"/>
              </a:rPr>
              <a:t>、按照</a:t>
            </a:r>
            <a:r>
              <a:rPr lang="zh-CN" altLang="en-US" sz="2200" dirty="0">
                <a:solidFill>
                  <a:schemeClr val="tx1"/>
                </a:solidFill>
                <a:latin typeface="Times New Roman" panose="02020603050405020304" pitchFamily="18" charset="0"/>
                <a:ea typeface="+mn-ea"/>
                <a:cs typeface="+mn-ea"/>
                <a:sym typeface="+mn-lt"/>
              </a:rPr>
              <a:t>”等意思，如：　</a:t>
            </a:r>
          </a:p>
          <a:p>
            <a:pPr>
              <a:lnSpc>
                <a:spcPct val="150000"/>
              </a:lnSpc>
            </a:pPr>
            <a:r>
              <a:rPr lang="en-US" altLang="zh-CN" sz="2200" dirty="0">
                <a:solidFill>
                  <a:srgbClr val="C00000"/>
                </a:solidFill>
                <a:latin typeface="Times New Roman" panose="02020603050405020304" pitchFamily="18" charset="0"/>
                <a:ea typeface="+mn-ea"/>
                <a:cs typeface="+mn-ea"/>
                <a:sym typeface="+mn-lt"/>
              </a:rPr>
              <a:t>(32) </a:t>
            </a:r>
            <a:r>
              <a:rPr lang="id-ID" sz="2200" dirty="0">
                <a:solidFill>
                  <a:srgbClr val="C00000"/>
                </a:solidFill>
                <a:latin typeface="Times New Roman" panose="02020603050405020304" pitchFamily="18" charset="0"/>
                <a:ea typeface="+mn-ea"/>
                <a:cs typeface="+mn-ea"/>
                <a:sym typeface="+mn-lt"/>
              </a:rPr>
              <a:t>He does as the doctor advises.</a:t>
            </a:r>
            <a:endParaRPr lang="en-US" sz="2200" dirty="0">
              <a:solidFill>
                <a:srgbClr val="C00000"/>
              </a:solidFill>
              <a:latin typeface="Times New Roman" panose="02020603050405020304" pitchFamily="18" charset="0"/>
              <a:ea typeface="+mn-ea"/>
              <a:cs typeface="+mn-ea"/>
              <a:sym typeface="+mn-lt"/>
            </a:endParaRPr>
          </a:p>
          <a:p>
            <a:pPr>
              <a:lnSpc>
                <a:spcPct val="150000"/>
              </a:lnSpc>
            </a:pPr>
            <a:endParaRPr lang="id-ID" sz="2200" dirty="0">
              <a:solidFill>
                <a:srgbClr val="C00000"/>
              </a:solidFill>
              <a:latin typeface="Times New Roman" panose="02020603050405020304" pitchFamily="18" charset="0"/>
              <a:ea typeface="+mn-ea"/>
              <a:cs typeface="+mn-ea"/>
              <a:sym typeface="+mn-lt"/>
            </a:endParaRPr>
          </a:p>
          <a:p>
            <a:pPr>
              <a:lnSpc>
                <a:spcPct val="150000"/>
              </a:lnSpc>
            </a:pPr>
            <a:r>
              <a:rPr lang="id-ID" sz="2200" i="1" u="sng" dirty="0">
                <a:solidFill>
                  <a:srgbClr val="00749F"/>
                </a:solidFill>
                <a:latin typeface="Times New Roman" panose="02020603050405020304" pitchFamily="18" charset="0"/>
                <a:ea typeface="+mn-ea"/>
                <a:cs typeface="+mn-ea"/>
                <a:sym typeface="+mn-lt"/>
              </a:rPr>
              <a:t>4）</a:t>
            </a:r>
            <a:r>
              <a:rPr lang="zh-CN" altLang="en-US" sz="2200" i="1" u="sng" dirty="0">
                <a:solidFill>
                  <a:srgbClr val="00749F"/>
                </a:solidFill>
                <a:latin typeface="Times New Roman" panose="02020603050405020304" pitchFamily="18" charset="0"/>
                <a:ea typeface="+mn-ea"/>
                <a:cs typeface="+mn-ea"/>
                <a:sym typeface="+mn-lt"/>
              </a:rPr>
              <a:t>并列复合句（ </a:t>
            </a:r>
            <a:r>
              <a:rPr lang="id-ID" sz="2200" i="1" u="sng" dirty="0">
                <a:solidFill>
                  <a:srgbClr val="00749F"/>
                </a:solidFill>
                <a:latin typeface="Times New Roman" panose="02020603050405020304" pitchFamily="18" charset="0"/>
                <a:ea typeface="+mn-ea"/>
                <a:cs typeface="+mn-ea"/>
                <a:sym typeface="+mn-lt"/>
              </a:rPr>
              <a:t>Compound-complex Sentence）</a:t>
            </a:r>
          </a:p>
          <a:p>
            <a:pPr>
              <a:lnSpc>
                <a:spcPct val="150000"/>
              </a:lnSpc>
            </a:pPr>
            <a:r>
              <a:rPr lang="zh-CN" altLang="en-US" sz="2200" dirty="0">
                <a:solidFill>
                  <a:schemeClr val="tx1"/>
                </a:solidFill>
                <a:latin typeface="Times New Roman" panose="02020603050405020304" pitchFamily="18" charset="0"/>
                <a:ea typeface="+mn-ea"/>
                <a:cs typeface="+mn-ea"/>
                <a:sym typeface="+mn-lt"/>
              </a:rPr>
              <a:t>并列复合句由两个或更多的主句和至少一个从句组成。例如：</a:t>
            </a:r>
          </a:p>
          <a:p>
            <a:pPr>
              <a:lnSpc>
                <a:spcPct val="150000"/>
              </a:lnSpc>
            </a:pPr>
            <a:r>
              <a:rPr lang="en-US" altLang="zh-CN" sz="2200" dirty="0">
                <a:solidFill>
                  <a:srgbClr val="C00000"/>
                </a:solidFill>
                <a:latin typeface="Times New Roman" panose="02020603050405020304" pitchFamily="18" charset="0"/>
                <a:ea typeface="+mn-ea"/>
                <a:cs typeface="+mn-ea"/>
                <a:sym typeface="+mn-lt"/>
              </a:rPr>
              <a:t>(33) </a:t>
            </a:r>
            <a:r>
              <a:rPr lang="id-ID" sz="2200" dirty="0">
                <a:solidFill>
                  <a:srgbClr val="C00000"/>
                </a:solidFill>
                <a:latin typeface="Times New Roman" panose="02020603050405020304" pitchFamily="18" charset="0"/>
                <a:ea typeface="+mn-ea"/>
                <a:cs typeface="+mn-ea"/>
                <a:sym typeface="+mn-lt"/>
              </a:rPr>
              <a:t>He is an honest person, and everybody believes what he says.</a:t>
            </a: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英语句子的基本类型</a:t>
            </a:r>
          </a:p>
        </p:txBody>
      </p:sp>
      <p:sp>
        <p:nvSpPr>
          <p:cNvPr id="33" name="文本框 6"/>
          <p:cNvSpPr txBox="1">
            <a:spLocks noChangeArrowheads="1"/>
          </p:cNvSpPr>
          <p:nvPr/>
        </p:nvSpPr>
        <p:spPr bwMode="auto">
          <a:xfrm>
            <a:off x="4057164" y="327905"/>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Sentence Types</a:t>
            </a:r>
          </a:p>
        </p:txBody>
      </p:sp>
    </p:spTree>
    <p:extLst>
      <p:ext uri="{BB962C8B-B14F-4D97-AF65-F5344CB8AC3E}">
        <p14:creationId xmlns:p14="http://schemas.microsoft.com/office/powerpoint/2010/main" val="22684224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anim calcmode="lin" valueType="num">
                                      <p:cBhvr additive="base">
                                        <p:cTn id="7" dur="500" fill="hold"/>
                                        <p:tgtEl>
                                          <p:spTgt spid="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
                                            <p:txEl>
                                              <p:pRg st="1" end="1"/>
                                            </p:txEl>
                                          </p:spTgt>
                                        </p:tgtEl>
                                        <p:attrNameLst>
                                          <p:attrName>style.visibility</p:attrName>
                                        </p:attrNameLst>
                                      </p:cBhvr>
                                      <p:to>
                                        <p:strVal val="visible"/>
                                      </p:to>
                                    </p:set>
                                    <p:anim calcmode="lin" valueType="num">
                                      <p:cBhvr additive="base">
                                        <p:cTn id="11" dur="500" fill="hold"/>
                                        <p:tgtEl>
                                          <p:spTgt spid="5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1">
                                            <p:txEl>
                                              <p:pRg st="2" end="2"/>
                                            </p:txEl>
                                          </p:spTgt>
                                        </p:tgtEl>
                                        <p:attrNameLst>
                                          <p:attrName>style.visibility</p:attrName>
                                        </p:attrNameLst>
                                      </p:cBhvr>
                                      <p:to>
                                        <p:strVal val="visible"/>
                                      </p:to>
                                    </p:set>
                                    <p:anim calcmode="lin" valueType="num">
                                      <p:cBhvr additive="base">
                                        <p:cTn id="15" dur="500" fill="hold"/>
                                        <p:tgtEl>
                                          <p:spTgt spid="5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1">
                                            <p:txEl>
                                              <p:pRg st="3" end="3"/>
                                            </p:txEl>
                                          </p:spTgt>
                                        </p:tgtEl>
                                        <p:attrNameLst>
                                          <p:attrName>style.visibility</p:attrName>
                                        </p:attrNameLst>
                                      </p:cBhvr>
                                      <p:to>
                                        <p:strVal val="visible"/>
                                      </p:to>
                                    </p:set>
                                    <p:anim calcmode="lin" valueType="num">
                                      <p:cBhvr additive="base">
                                        <p:cTn id="21" dur="500" fill="hold"/>
                                        <p:tgtEl>
                                          <p:spTgt spid="5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1">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1">
                                            <p:txEl>
                                              <p:pRg st="4" end="4"/>
                                            </p:txEl>
                                          </p:spTgt>
                                        </p:tgtEl>
                                        <p:attrNameLst>
                                          <p:attrName>style.visibility</p:attrName>
                                        </p:attrNameLst>
                                      </p:cBhvr>
                                      <p:to>
                                        <p:strVal val="visible"/>
                                      </p:to>
                                    </p:set>
                                    <p:anim calcmode="lin" valueType="num">
                                      <p:cBhvr additive="base">
                                        <p:cTn id="25" dur="500" fill="hold"/>
                                        <p:tgtEl>
                                          <p:spTgt spid="5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51">
                                            <p:txEl>
                                              <p:pRg st="6" end="6"/>
                                            </p:txEl>
                                          </p:spTgt>
                                        </p:tgtEl>
                                        <p:attrNameLst>
                                          <p:attrName>style.visibility</p:attrName>
                                        </p:attrNameLst>
                                      </p:cBhvr>
                                      <p:to>
                                        <p:strVal val="visible"/>
                                      </p:to>
                                    </p:set>
                                    <p:anim calcmode="lin" valueType="num">
                                      <p:cBhvr>
                                        <p:cTn id="31" dur="1000" fill="hold"/>
                                        <p:tgtEl>
                                          <p:spTgt spid="51">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51">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51">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51">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1">
                                            <p:txEl>
                                              <p:pRg st="7" end="7"/>
                                            </p:txEl>
                                          </p:spTgt>
                                        </p:tgtEl>
                                        <p:attrNameLst>
                                          <p:attrName>style.visibility</p:attrName>
                                        </p:attrNameLst>
                                      </p:cBhvr>
                                      <p:to>
                                        <p:strVal val="visible"/>
                                      </p:to>
                                    </p:set>
                                    <p:anim calcmode="lin" valueType="num">
                                      <p:cBhvr additive="base">
                                        <p:cTn id="39" dur="500" fill="hold"/>
                                        <p:tgtEl>
                                          <p:spTgt spid="51">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1">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1">
                                            <p:txEl>
                                              <p:pRg st="8" end="8"/>
                                            </p:txEl>
                                          </p:spTgt>
                                        </p:tgtEl>
                                        <p:attrNameLst>
                                          <p:attrName>style.visibility</p:attrName>
                                        </p:attrNameLst>
                                      </p:cBhvr>
                                      <p:to>
                                        <p:strVal val="visible"/>
                                      </p:to>
                                    </p:set>
                                    <p:anim calcmode="lin" valueType="num">
                                      <p:cBhvr additive="base">
                                        <p:cTn id="43" dur="500" fill="hold"/>
                                        <p:tgtEl>
                                          <p:spTgt spid="51">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01468" y="1085342"/>
            <a:ext cx="8989724"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en-US" altLang="zh-CN" sz="2800" dirty="0">
                <a:solidFill>
                  <a:schemeClr val="tx1"/>
                </a:solidFill>
                <a:latin typeface="Times New Roman" panose="02020603050405020304" pitchFamily="18" charset="0"/>
                <a:ea typeface="+mn-ea"/>
                <a:cs typeface="+mn-cs"/>
                <a:sym typeface="+mn-lt"/>
              </a:rPr>
              <a:t>1</a:t>
            </a:r>
            <a:r>
              <a:rPr lang="zh-CN" altLang="en-US" sz="2800" dirty="0">
                <a:solidFill>
                  <a:schemeClr val="tx1"/>
                </a:solidFill>
                <a:latin typeface="Times New Roman" panose="02020603050405020304" pitchFamily="18" charset="0"/>
                <a:ea typeface="+mn-ea"/>
                <a:cs typeface="+mn-cs"/>
                <a:sym typeface="+mn-lt"/>
              </a:rPr>
              <a:t>）</a:t>
            </a:r>
            <a:r>
              <a:rPr lang="zh-CN"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陈述句（ </a:t>
            </a:r>
            <a:r>
              <a:rPr lang="en-US" altLang="zh-CN" sz="28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Declarative Sentence</a:t>
            </a:r>
            <a:r>
              <a:rPr lang="zh-CN"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a:t>
            </a:r>
            <a:r>
              <a:rPr lang="zh-CN" altLang="en-US" sz="2800" dirty="0">
                <a:solidFill>
                  <a:schemeClr val="tx1"/>
                </a:solidFill>
                <a:latin typeface="Times New Roman" panose="02020603050405020304" pitchFamily="18" charset="0"/>
                <a:ea typeface="+mn-ea"/>
                <a:cs typeface="+mn-cs"/>
                <a:sym typeface="+mn-lt"/>
              </a:rPr>
              <a:t>：</a:t>
            </a:r>
            <a:endParaRPr lang="en-US" altLang="zh-CN" sz="2800" dirty="0">
              <a:solidFill>
                <a:schemeClr val="tx1"/>
              </a:solidFill>
              <a:latin typeface="Times New Roman" panose="02020603050405020304" pitchFamily="18" charset="0"/>
              <a:ea typeface="+mn-ea"/>
              <a:cs typeface="+mn-cs"/>
              <a:sym typeface="+mn-lt"/>
            </a:endParaRPr>
          </a:p>
          <a:p>
            <a:pPr>
              <a:lnSpc>
                <a:spcPct val="150000"/>
              </a:lnSpc>
            </a:pPr>
            <a:r>
              <a:rPr lang="zh-CN" altLang="en-US" sz="2800" dirty="0">
                <a:solidFill>
                  <a:schemeClr val="tx1"/>
                </a:solidFill>
                <a:latin typeface="Times New Roman" panose="02020603050405020304" pitchFamily="18" charset="0"/>
                <a:ea typeface="+mn-ea"/>
                <a:cs typeface="+mn-cs"/>
                <a:sym typeface="+mn-lt"/>
              </a:rPr>
              <a:t>叙述一项事实（包括肯定和否定），例如：</a:t>
            </a:r>
          </a:p>
          <a:p>
            <a:pPr>
              <a:lnSpc>
                <a:spcPct val="150000"/>
              </a:lnSpc>
            </a:pPr>
            <a:r>
              <a:rPr lang="en-US" altLang="zh-CN" sz="2800" dirty="0">
                <a:solidFill>
                  <a:srgbClr val="C00000"/>
                </a:solidFill>
                <a:latin typeface="Times New Roman" panose="02020603050405020304" pitchFamily="18" charset="0"/>
                <a:ea typeface="+mn-ea"/>
                <a:cs typeface="+mn-cs"/>
                <a:sym typeface="+mn-lt"/>
              </a:rPr>
              <a:t>(34) Mark Twain was a great American writer.</a:t>
            </a:r>
          </a:p>
          <a:p>
            <a:pPr>
              <a:lnSpc>
                <a:spcPct val="150000"/>
              </a:lnSpc>
            </a:pPr>
            <a:r>
              <a:rPr lang="en-US" sz="2800" dirty="0">
                <a:solidFill>
                  <a:srgbClr val="C00000"/>
                </a:solidFill>
                <a:latin typeface="Times New Roman" panose="02020603050405020304" pitchFamily="18" charset="0"/>
                <a:ea typeface="+mn-ea"/>
                <a:cs typeface="+mn-ea"/>
                <a:sym typeface="+mn-lt"/>
              </a:rPr>
              <a:t>(35) I have never been to Japan.</a:t>
            </a:r>
            <a:endParaRPr lang="id-ID" sz="2800" dirty="0">
              <a:solidFill>
                <a:srgbClr val="C00000"/>
              </a:solidFill>
              <a:latin typeface="Times New Roman" panose="02020603050405020304" pitchFamily="18" charset="0"/>
              <a:ea typeface="+mn-ea"/>
              <a:cs typeface="+mn-ea"/>
              <a:sym typeface="+mn-lt"/>
            </a:endParaRPr>
          </a:p>
        </p:txBody>
      </p:sp>
      <p:sp>
        <p:nvSpPr>
          <p:cNvPr id="115" name="locator-point-on-map_17583"/>
          <p:cNvSpPr>
            <a:spLocks noChangeAspect="1"/>
          </p:cNvSpPr>
          <p:nvPr/>
        </p:nvSpPr>
        <p:spPr bwMode="auto">
          <a:xfrm>
            <a:off x="9292792" y="2275560"/>
            <a:ext cx="3175260" cy="2306879"/>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chemeClr val="accent1"/>
          </a:solidFill>
          <a:ln>
            <a:noFill/>
          </a:ln>
        </p:spPr>
        <p:txBody>
          <a:bodyPr/>
          <a:lstStyle/>
          <a:p>
            <a:endParaRPr lang="zh-CN" altLang="en-US" dirty="0">
              <a:latin typeface="Times New Roman" panose="02020603050405020304" pitchFamily="18" charset="0"/>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英语句子的基本类型</a:t>
            </a:r>
          </a:p>
        </p:txBody>
      </p:sp>
      <p:sp>
        <p:nvSpPr>
          <p:cNvPr id="33" name="文本框 6"/>
          <p:cNvSpPr txBox="1">
            <a:spLocks noChangeArrowheads="1"/>
          </p:cNvSpPr>
          <p:nvPr/>
        </p:nvSpPr>
        <p:spPr bwMode="auto">
          <a:xfrm>
            <a:off x="4057164" y="327905"/>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Sentence Types</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428189" y="841960"/>
            <a:ext cx="8536282" cy="641015"/>
            <a:chOff x="2277191" y="2390375"/>
            <a:chExt cx="2093419" cy="587840"/>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22907" y="2409196"/>
              <a:ext cx="1947703" cy="548085"/>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2.2 </a:t>
              </a:r>
              <a:r>
                <a:rPr lang="zh-CN" altLang="en-US" sz="2800" dirty="0">
                  <a:solidFill>
                    <a:schemeClr val="bg1"/>
                  </a:solidFill>
                  <a:latin typeface="Times New Roman" panose="02020603050405020304" pitchFamily="18" charset="0"/>
                  <a:cs typeface="+mn-ea"/>
                  <a:sym typeface="+mn-lt"/>
                </a:rPr>
                <a:t>按用途分类 </a:t>
              </a:r>
              <a:r>
                <a:rPr lang="en-US" altLang="zh-CN" sz="2800" dirty="0">
                  <a:solidFill>
                    <a:schemeClr val="bg1"/>
                  </a:solidFill>
                  <a:latin typeface="Times New Roman" panose="02020603050405020304" pitchFamily="18" charset="0"/>
                  <a:cs typeface="+mn-ea"/>
                  <a:sym typeface="+mn-lt"/>
                </a:rPr>
                <a:t>Sentence Types by Use</a:t>
              </a:r>
            </a:p>
          </p:txBody>
        </p:sp>
      </p:grpSp>
      <p:sp>
        <p:nvSpPr>
          <p:cNvPr id="11" name="动作按钮: 后退或前一项 10">
            <a:hlinkClick r:id="rId3" action="ppaction://hlinksldjump" highlightClick="1"/>
            <a:extLst>
              <a:ext uri="{FF2B5EF4-FFF2-40B4-BE49-F238E27FC236}">
                <a16:creationId xmlns:a16="http://schemas.microsoft.com/office/drawing/2014/main" id="{ED97614C-7711-4377-B1E1-2F95B0FA1C48}"/>
              </a:ext>
            </a:extLst>
          </p:cNvPr>
          <p:cNvSpPr/>
          <p:nvPr/>
        </p:nvSpPr>
        <p:spPr>
          <a:xfrm>
            <a:off x="10761498" y="5098648"/>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8993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
                                            <p:txEl>
                                              <p:pRg st="2" end="2"/>
                                            </p:txEl>
                                          </p:spTgt>
                                        </p:tgtEl>
                                        <p:attrNameLst>
                                          <p:attrName>style.visibility</p:attrName>
                                        </p:attrNameLst>
                                      </p:cBhvr>
                                      <p:to>
                                        <p:strVal val="visible"/>
                                      </p:to>
                                    </p:set>
                                    <p:anim calcmode="lin" valueType="num">
                                      <p:cBhvr additive="base">
                                        <p:cTn id="7" dur="500" fill="hold"/>
                                        <p:tgtEl>
                                          <p:spTgt spid="5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
                                            <p:txEl>
                                              <p:pRg st="3" end="3"/>
                                            </p:txEl>
                                          </p:spTgt>
                                        </p:tgtEl>
                                        <p:attrNameLst>
                                          <p:attrName>style.visibility</p:attrName>
                                        </p:attrNameLst>
                                      </p:cBhvr>
                                      <p:to>
                                        <p:strVal val="visible"/>
                                      </p:to>
                                    </p:set>
                                    <p:anim calcmode="lin" valueType="num">
                                      <p:cBhvr additive="base">
                                        <p:cTn id="11" dur="500" fill="hold"/>
                                        <p:tgtEl>
                                          <p:spTgt spid="51">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10028" y="604776"/>
            <a:ext cx="8989724"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en-US" altLang="zh-CN" sz="2800" dirty="0">
                <a:solidFill>
                  <a:schemeClr val="tx1"/>
                </a:solidFill>
                <a:latin typeface="Times New Roman" panose="02020603050405020304" pitchFamily="18" charset="0"/>
                <a:ea typeface="+mn-ea"/>
                <a:cs typeface="+mn-cs"/>
                <a:sym typeface="+mn-lt"/>
              </a:rPr>
              <a:t>2</a:t>
            </a:r>
            <a:r>
              <a:rPr lang="zh-CN" altLang="en-US" sz="2800" dirty="0">
                <a:solidFill>
                  <a:schemeClr val="tx1"/>
                </a:solidFill>
                <a:latin typeface="Times New Roman" panose="02020603050405020304" pitchFamily="18" charset="0"/>
                <a:ea typeface="+mn-ea"/>
                <a:cs typeface="+mn-cs"/>
                <a:sym typeface="+mn-lt"/>
              </a:rPr>
              <a:t>）</a:t>
            </a:r>
            <a:r>
              <a:rPr lang="zh-CN"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疑问句（ </a:t>
            </a:r>
            <a:r>
              <a:rPr lang="en-US" altLang="zh-CN" sz="28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Interrogative Sentence</a:t>
            </a:r>
            <a:r>
              <a:rPr lang="zh-CN"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用来提出疑问的句子。共有四种：</a:t>
            </a:r>
          </a:p>
          <a:p>
            <a:pPr>
              <a:lnSpc>
                <a:spcPct val="150000"/>
              </a:lnSpc>
            </a:pPr>
            <a:r>
              <a:rPr lang="zh-CN" altLang="en-US" sz="2200" i="1" u="sng" dirty="0">
                <a:solidFill>
                  <a:srgbClr val="00749F"/>
                </a:solidFill>
                <a:latin typeface="Times New Roman" panose="02020603050405020304" pitchFamily="18" charset="0"/>
                <a:ea typeface="+mn-ea"/>
                <a:cs typeface="+mn-cs"/>
                <a:sym typeface="+mn-lt"/>
              </a:rPr>
              <a:t>一般疑问句</a:t>
            </a:r>
            <a:r>
              <a:rPr lang="zh-CN" altLang="en-US" sz="2200" dirty="0" smtClean="0">
                <a:solidFill>
                  <a:schemeClr val="tx1"/>
                </a:solidFill>
                <a:latin typeface="Times New Roman" panose="02020603050405020304" pitchFamily="18" charset="0"/>
                <a:ea typeface="+mn-ea"/>
                <a:cs typeface="+mn-cs"/>
                <a:sym typeface="+mn-lt"/>
              </a:rPr>
              <a:t>（</a:t>
            </a:r>
            <a:r>
              <a:rPr lang="en-US" altLang="zh-CN" sz="2200" dirty="0" smtClean="0">
                <a:solidFill>
                  <a:schemeClr val="tx1"/>
                </a:solidFill>
                <a:latin typeface="Times New Roman" panose="02020603050405020304" pitchFamily="18" charset="0"/>
                <a:ea typeface="+mn-ea"/>
                <a:cs typeface="+mn-cs"/>
                <a:sym typeface="+mn-lt"/>
              </a:rPr>
              <a:t>General </a:t>
            </a:r>
            <a:r>
              <a:rPr lang="en-US" altLang="zh-CN" sz="2200" dirty="0">
                <a:solidFill>
                  <a:schemeClr val="tx1"/>
                </a:solidFill>
                <a:latin typeface="Times New Roman" panose="02020603050405020304" pitchFamily="18" charset="0"/>
                <a:ea typeface="+mn-ea"/>
                <a:cs typeface="+mn-cs"/>
                <a:sym typeface="+mn-lt"/>
              </a:rPr>
              <a:t>Questions</a:t>
            </a:r>
            <a:r>
              <a:rPr lang="zh-CN" altLang="en-US" sz="2200" dirty="0">
                <a:solidFill>
                  <a:schemeClr val="tx1"/>
                </a:solidFill>
                <a:latin typeface="Times New Roman" panose="02020603050405020304" pitchFamily="18" charset="0"/>
                <a:ea typeface="+mn-ea"/>
                <a:cs typeface="+mn-cs"/>
                <a:sym typeface="+mn-lt"/>
              </a:rPr>
              <a:t>）：</a:t>
            </a:r>
          </a:p>
          <a:p>
            <a:pPr>
              <a:lnSpc>
                <a:spcPct val="150000"/>
              </a:lnSpc>
            </a:pPr>
            <a:r>
              <a:rPr lang="en-US" altLang="zh-CN" sz="2200" dirty="0">
                <a:solidFill>
                  <a:srgbClr val="C00000"/>
                </a:solidFill>
                <a:latin typeface="Times New Roman" panose="02020603050405020304" pitchFamily="18" charset="0"/>
                <a:ea typeface="+mn-ea"/>
                <a:cs typeface="+mn-cs"/>
                <a:sym typeface="+mn-lt"/>
              </a:rPr>
              <a:t>(36) Can you finish the work in time?</a:t>
            </a:r>
          </a:p>
          <a:p>
            <a:pPr>
              <a:lnSpc>
                <a:spcPct val="150000"/>
              </a:lnSpc>
            </a:pPr>
            <a:r>
              <a:rPr lang="zh-CN" altLang="en-US" sz="2200" i="1" u="sng" dirty="0">
                <a:solidFill>
                  <a:srgbClr val="00749F"/>
                </a:solidFill>
                <a:latin typeface="Times New Roman" panose="02020603050405020304" pitchFamily="18" charset="0"/>
                <a:ea typeface="+mn-ea"/>
                <a:cs typeface="+mn-cs"/>
                <a:sym typeface="+mn-lt"/>
              </a:rPr>
              <a:t>特殊疑问句</a:t>
            </a:r>
            <a:r>
              <a:rPr lang="zh-CN" altLang="en-US" sz="2200" dirty="0" smtClean="0">
                <a:solidFill>
                  <a:schemeClr val="tx1"/>
                </a:solidFill>
                <a:latin typeface="Times New Roman" panose="02020603050405020304" pitchFamily="18" charset="0"/>
                <a:ea typeface="+mn-ea"/>
                <a:cs typeface="+mn-cs"/>
                <a:sym typeface="+mn-lt"/>
              </a:rPr>
              <a:t>（</a:t>
            </a:r>
            <a:r>
              <a:rPr lang="en-US" altLang="zh-CN" sz="2200" dirty="0" smtClean="0">
                <a:solidFill>
                  <a:schemeClr val="tx1"/>
                </a:solidFill>
                <a:latin typeface="Times New Roman" panose="02020603050405020304" pitchFamily="18" charset="0"/>
                <a:ea typeface="+mn-ea"/>
                <a:cs typeface="+mn-cs"/>
                <a:sym typeface="+mn-lt"/>
              </a:rPr>
              <a:t>W-Questions</a:t>
            </a:r>
            <a:r>
              <a:rPr lang="en-US" altLang="zh-CN" sz="2200" dirty="0">
                <a:solidFill>
                  <a:schemeClr val="tx1"/>
                </a:solidFill>
                <a:latin typeface="Times New Roman" panose="02020603050405020304" pitchFamily="18" charset="0"/>
                <a:ea typeface="+mn-ea"/>
                <a:cs typeface="+mn-cs"/>
                <a:sym typeface="+mn-lt"/>
              </a:rPr>
              <a:t>; H-Questions</a:t>
            </a:r>
            <a:r>
              <a:rPr lang="zh-CN" altLang="en-US" sz="2200" dirty="0">
                <a:solidFill>
                  <a:schemeClr val="tx1"/>
                </a:solidFill>
                <a:latin typeface="Times New Roman" panose="02020603050405020304" pitchFamily="18" charset="0"/>
                <a:ea typeface="+mn-ea"/>
                <a:cs typeface="+mn-cs"/>
                <a:sym typeface="+mn-lt"/>
              </a:rPr>
              <a:t>）：</a:t>
            </a:r>
          </a:p>
          <a:p>
            <a:pPr>
              <a:lnSpc>
                <a:spcPct val="150000"/>
              </a:lnSpc>
            </a:pPr>
            <a:r>
              <a:rPr lang="en-US" altLang="zh-CN" sz="2200" dirty="0">
                <a:solidFill>
                  <a:srgbClr val="C00000"/>
                </a:solidFill>
                <a:latin typeface="Times New Roman" panose="02020603050405020304" pitchFamily="18" charset="0"/>
                <a:ea typeface="+mn-ea"/>
                <a:cs typeface="+mn-cs"/>
                <a:sym typeface="+mn-lt"/>
              </a:rPr>
              <a:t>(37) Where do you live?</a:t>
            </a:r>
          </a:p>
          <a:p>
            <a:pPr>
              <a:lnSpc>
                <a:spcPct val="150000"/>
              </a:lnSpc>
            </a:pPr>
            <a:r>
              <a:rPr lang="en-US" altLang="zh-CN" sz="2200" dirty="0">
                <a:solidFill>
                  <a:srgbClr val="C00000"/>
                </a:solidFill>
                <a:latin typeface="Times New Roman" panose="02020603050405020304" pitchFamily="18" charset="0"/>
                <a:ea typeface="+mn-ea"/>
                <a:cs typeface="+mn-cs"/>
                <a:sym typeface="+mn-lt"/>
              </a:rPr>
              <a:t>(38) How do you know that?</a:t>
            </a:r>
          </a:p>
          <a:p>
            <a:pPr>
              <a:lnSpc>
                <a:spcPct val="150000"/>
              </a:lnSpc>
            </a:pPr>
            <a:r>
              <a:rPr lang="zh-CN" altLang="en-US" sz="2200" i="1" u="sng" dirty="0">
                <a:solidFill>
                  <a:srgbClr val="00749F"/>
                </a:solidFill>
                <a:latin typeface="Times New Roman" panose="02020603050405020304" pitchFamily="18" charset="0"/>
                <a:ea typeface="+mn-ea"/>
                <a:cs typeface="+mn-cs"/>
                <a:sym typeface="+mn-lt"/>
              </a:rPr>
              <a:t>选择疑问句</a:t>
            </a:r>
            <a:r>
              <a:rPr lang="zh-CN" altLang="en-US" sz="2200" dirty="0" smtClean="0">
                <a:solidFill>
                  <a:schemeClr val="tx1"/>
                </a:solidFill>
                <a:latin typeface="Times New Roman" panose="02020603050405020304" pitchFamily="18" charset="0"/>
                <a:ea typeface="+mn-ea"/>
                <a:cs typeface="+mn-cs"/>
                <a:sym typeface="+mn-lt"/>
              </a:rPr>
              <a:t>（</a:t>
            </a:r>
            <a:r>
              <a:rPr lang="en-US" altLang="zh-CN" sz="2200" dirty="0" smtClean="0">
                <a:solidFill>
                  <a:schemeClr val="tx1"/>
                </a:solidFill>
                <a:latin typeface="Times New Roman" panose="02020603050405020304" pitchFamily="18" charset="0"/>
                <a:ea typeface="+mn-ea"/>
                <a:cs typeface="+mn-cs"/>
                <a:sym typeface="+mn-lt"/>
              </a:rPr>
              <a:t>Alternative </a:t>
            </a:r>
            <a:r>
              <a:rPr lang="en-US" altLang="zh-CN" sz="2200" dirty="0">
                <a:solidFill>
                  <a:schemeClr val="tx1"/>
                </a:solidFill>
                <a:latin typeface="Times New Roman" panose="02020603050405020304" pitchFamily="18" charset="0"/>
                <a:ea typeface="+mn-ea"/>
                <a:cs typeface="+mn-cs"/>
                <a:sym typeface="+mn-lt"/>
              </a:rPr>
              <a:t>Questions</a:t>
            </a:r>
            <a:r>
              <a:rPr lang="zh-CN" altLang="en-US" sz="2200" dirty="0">
                <a:solidFill>
                  <a:schemeClr val="tx1"/>
                </a:solidFill>
                <a:latin typeface="Times New Roman" panose="02020603050405020304" pitchFamily="18" charset="0"/>
                <a:ea typeface="+mn-ea"/>
                <a:cs typeface="+mn-cs"/>
                <a:sym typeface="+mn-lt"/>
              </a:rPr>
              <a:t>）：</a:t>
            </a:r>
          </a:p>
          <a:p>
            <a:pPr>
              <a:lnSpc>
                <a:spcPct val="150000"/>
              </a:lnSpc>
            </a:pPr>
            <a:r>
              <a:rPr lang="en-US" altLang="zh-CN" sz="2200" dirty="0">
                <a:solidFill>
                  <a:srgbClr val="C00000"/>
                </a:solidFill>
                <a:latin typeface="Times New Roman" panose="02020603050405020304" pitchFamily="18" charset="0"/>
                <a:ea typeface="+mn-ea"/>
                <a:cs typeface="+mn-cs"/>
                <a:sym typeface="+mn-lt"/>
              </a:rPr>
              <a:t>(39) Do you want tea or coffee?</a:t>
            </a:r>
          </a:p>
          <a:p>
            <a:pPr>
              <a:lnSpc>
                <a:spcPct val="150000"/>
              </a:lnSpc>
            </a:pPr>
            <a:r>
              <a:rPr lang="zh-CN" altLang="en-US" sz="2200" i="1" u="sng" dirty="0">
                <a:solidFill>
                  <a:srgbClr val="00749F"/>
                </a:solidFill>
                <a:latin typeface="Times New Roman" panose="02020603050405020304" pitchFamily="18" charset="0"/>
                <a:ea typeface="+mn-ea"/>
                <a:cs typeface="+mn-cs"/>
                <a:sym typeface="+mn-lt"/>
              </a:rPr>
              <a:t>反意疑问句</a:t>
            </a:r>
            <a:r>
              <a:rPr lang="zh-CN" altLang="en-US" sz="2200" dirty="0" smtClean="0">
                <a:solidFill>
                  <a:schemeClr val="tx1"/>
                </a:solidFill>
                <a:latin typeface="Times New Roman" panose="02020603050405020304" pitchFamily="18" charset="0"/>
                <a:ea typeface="+mn-ea"/>
                <a:cs typeface="+mn-cs"/>
                <a:sym typeface="+mn-lt"/>
              </a:rPr>
              <a:t>（</a:t>
            </a:r>
            <a:r>
              <a:rPr lang="en-US" altLang="zh-CN" sz="2200" dirty="0" smtClean="0">
                <a:solidFill>
                  <a:schemeClr val="tx1"/>
                </a:solidFill>
                <a:latin typeface="Times New Roman" panose="02020603050405020304" pitchFamily="18" charset="0"/>
                <a:ea typeface="+mn-ea"/>
                <a:cs typeface="+mn-cs"/>
                <a:sym typeface="+mn-lt"/>
              </a:rPr>
              <a:t>Tag-Questions</a:t>
            </a:r>
            <a:r>
              <a:rPr lang="zh-CN" altLang="en-US" sz="2200" dirty="0">
                <a:solidFill>
                  <a:schemeClr val="tx1"/>
                </a:solidFill>
                <a:latin typeface="Times New Roman" panose="02020603050405020304" pitchFamily="18" charset="0"/>
                <a:ea typeface="+mn-ea"/>
                <a:cs typeface="+mn-cs"/>
                <a:sym typeface="+mn-lt"/>
              </a:rPr>
              <a:t>）：</a:t>
            </a:r>
          </a:p>
          <a:p>
            <a:pPr>
              <a:lnSpc>
                <a:spcPct val="150000"/>
              </a:lnSpc>
            </a:pPr>
            <a:r>
              <a:rPr lang="en-US" altLang="zh-CN" sz="2200" dirty="0">
                <a:solidFill>
                  <a:srgbClr val="C00000"/>
                </a:solidFill>
                <a:latin typeface="Times New Roman" panose="02020603050405020304" pitchFamily="18" charset="0"/>
                <a:ea typeface="+mn-ea"/>
                <a:cs typeface="+mn-cs"/>
                <a:sym typeface="+mn-lt"/>
              </a:rPr>
              <a:t>(40) He doesn’t know her, does he?</a:t>
            </a:r>
            <a:endParaRPr lang="id-ID" sz="2200" dirty="0">
              <a:solidFill>
                <a:srgbClr val="C000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英语句子的基本类型</a:t>
            </a:r>
          </a:p>
        </p:txBody>
      </p:sp>
      <p:sp>
        <p:nvSpPr>
          <p:cNvPr id="33" name="文本框 6"/>
          <p:cNvSpPr txBox="1">
            <a:spLocks noChangeArrowheads="1"/>
          </p:cNvSpPr>
          <p:nvPr/>
        </p:nvSpPr>
        <p:spPr bwMode="auto">
          <a:xfrm>
            <a:off x="4057164" y="327905"/>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Sentence Types</a:t>
            </a:r>
          </a:p>
        </p:txBody>
      </p:sp>
    </p:spTree>
    <p:extLst>
      <p:ext uri="{BB962C8B-B14F-4D97-AF65-F5344CB8AC3E}">
        <p14:creationId xmlns:p14="http://schemas.microsoft.com/office/powerpoint/2010/main" val="3100860135"/>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10028" y="604776"/>
            <a:ext cx="8989724"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en-US" altLang="zh-CN" sz="28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3</a:t>
            </a:r>
            <a:r>
              <a:rPr lang="zh-CN"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）祈使句（ </a:t>
            </a:r>
            <a:r>
              <a:rPr lang="en-US" altLang="zh-CN" sz="28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Imperative Sentence</a:t>
            </a:r>
            <a:r>
              <a:rPr lang="zh-CN"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a:t>
            </a:r>
            <a:endParaRPr lang="en-US" altLang="zh-CN" sz="28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endParaRPr>
          </a:p>
          <a:p>
            <a:pPr>
              <a:lnSpc>
                <a:spcPct val="150000"/>
              </a:lnSpc>
            </a:pPr>
            <a:r>
              <a:rPr lang="zh-CN" altLang="en-US" sz="2400" dirty="0">
                <a:solidFill>
                  <a:schemeClr val="tx1"/>
                </a:solidFill>
                <a:latin typeface="Times New Roman" panose="02020603050405020304" pitchFamily="18" charset="0"/>
                <a:ea typeface="+mn-ea"/>
                <a:cs typeface="+mn-cs"/>
                <a:sym typeface="+mn-lt"/>
              </a:rPr>
              <a:t>通常表示一种</a:t>
            </a:r>
            <a:r>
              <a:rPr lang="zh-CN" altLang="en-US" sz="2400" dirty="0">
                <a:solidFill>
                  <a:srgbClr val="F23C00"/>
                </a:solidFill>
                <a:latin typeface="Times New Roman" panose="02020603050405020304" pitchFamily="18" charset="0"/>
                <a:ea typeface="+mn-ea"/>
                <a:cs typeface="+mn-cs"/>
                <a:sym typeface="+mn-lt"/>
              </a:rPr>
              <a:t>请求、命令或建议</a:t>
            </a:r>
            <a:r>
              <a:rPr lang="zh-CN" altLang="en-US" sz="2400" dirty="0">
                <a:solidFill>
                  <a:schemeClr val="tx1"/>
                </a:solidFill>
                <a:latin typeface="Times New Roman" panose="02020603050405020304" pitchFamily="18" charset="0"/>
                <a:ea typeface="+mn-ea"/>
                <a:cs typeface="+mn-cs"/>
                <a:sym typeface="+mn-lt"/>
              </a:rPr>
              <a:t>，例如：</a:t>
            </a:r>
          </a:p>
          <a:p>
            <a:pPr>
              <a:lnSpc>
                <a:spcPct val="150000"/>
              </a:lnSpc>
            </a:pPr>
            <a:r>
              <a:rPr lang="en-US" altLang="zh-CN" sz="2400" dirty="0">
                <a:solidFill>
                  <a:srgbClr val="C00000"/>
                </a:solidFill>
                <a:latin typeface="Times New Roman" panose="02020603050405020304" pitchFamily="18" charset="0"/>
                <a:ea typeface="+mn-ea"/>
                <a:cs typeface="+mn-cs"/>
                <a:sym typeface="+mn-lt"/>
              </a:rPr>
              <a:t>(41) Be careful.</a:t>
            </a:r>
          </a:p>
          <a:p>
            <a:pPr>
              <a:lnSpc>
                <a:spcPct val="150000"/>
              </a:lnSpc>
            </a:pPr>
            <a:r>
              <a:rPr lang="en-US" altLang="zh-CN" sz="2400" dirty="0">
                <a:solidFill>
                  <a:srgbClr val="C00000"/>
                </a:solidFill>
                <a:latin typeface="Times New Roman" panose="02020603050405020304" pitchFamily="18" charset="0"/>
                <a:ea typeface="+mn-ea"/>
                <a:cs typeface="+mn-cs"/>
                <a:sym typeface="+mn-lt"/>
              </a:rPr>
              <a:t>(42) Let it be a lesson to all of us.</a:t>
            </a:r>
          </a:p>
          <a:p>
            <a:pPr>
              <a:lnSpc>
                <a:spcPct val="150000"/>
              </a:lnSpc>
            </a:pPr>
            <a:r>
              <a:rPr lang="en-US" altLang="zh-CN" sz="28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4</a:t>
            </a:r>
            <a:r>
              <a:rPr lang="zh-CN"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）感叹句（</a:t>
            </a:r>
            <a:r>
              <a:rPr lang="en-US" altLang="zh-CN" sz="28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Exclamatory Sentence</a:t>
            </a:r>
            <a:r>
              <a:rPr lang="zh-CN"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a:t>
            </a:r>
            <a:endParaRPr lang="en-US" altLang="zh-CN" sz="28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endParaRPr>
          </a:p>
          <a:p>
            <a:pPr>
              <a:lnSpc>
                <a:spcPct val="150000"/>
              </a:lnSpc>
            </a:pPr>
            <a:r>
              <a:rPr lang="zh-CN" altLang="en-US" sz="2400" dirty="0">
                <a:solidFill>
                  <a:schemeClr val="tx1"/>
                </a:solidFill>
                <a:latin typeface="Times New Roman" panose="02020603050405020304" pitchFamily="18" charset="0"/>
                <a:ea typeface="+mn-ea"/>
                <a:cs typeface="+mn-cs"/>
                <a:sym typeface="+mn-lt"/>
              </a:rPr>
              <a:t>表示</a:t>
            </a:r>
            <a:r>
              <a:rPr lang="zh-CN" altLang="en-US" sz="2400" dirty="0">
                <a:solidFill>
                  <a:srgbClr val="F23C00"/>
                </a:solidFill>
                <a:latin typeface="Times New Roman" panose="02020603050405020304" pitchFamily="18" charset="0"/>
                <a:ea typeface="+mn-ea"/>
                <a:cs typeface="+mn-cs"/>
                <a:sym typeface="+mn-lt"/>
              </a:rPr>
              <a:t>喜、怒、哀、乐等强烈感情</a:t>
            </a:r>
            <a:r>
              <a:rPr lang="zh-CN" altLang="en-US" sz="2400" dirty="0">
                <a:solidFill>
                  <a:schemeClr val="tx1"/>
                </a:solidFill>
                <a:latin typeface="Times New Roman" panose="02020603050405020304" pitchFamily="18" charset="0"/>
                <a:ea typeface="+mn-ea"/>
                <a:cs typeface="+mn-cs"/>
                <a:sym typeface="+mn-lt"/>
              </a:rPr>
              <a:t>的句子，例如：</a:t>
            </a:r>
          </a:p>
          <a:p>
            <a:pPr>
              <a:lnSpc>
                <a:spcPct val="150000"/>
              </a:lnSpc>
            </a:pPr>
            <a:r>
              <a:rPr lang="en-US" altLang="zh-CN" sz="2400" dirty="0">
                <a:solidFill>
                  <a:srgbClr val="C00000"/>
                </a:solidFill>
                <a:latin typeface="Times New Roman" panose="02020603050405020304" pitchFamily="18" charset="0"/>
                <a:ea typeface="+mn-ea"/>
                <a:cs typeface="+mn-cs"/>
                <a:sym typeface="+mn-lt"/>
              </a:rPr>
              <a:t>(43) What an interesting book it is!</a:t>
            </a:r>
          </a:p>
          <a:p>
            <a:pPr>
              <a:lnSpc>
                <a:spcPct val="150000"/>
              </a:lnSpc>
            </a:pPr>
            <a:r>
              <a:rPr lang="en-US" altLang="zh-CN" sz="2400" dirty="0">
                <a:solidFill>
                  <a:srgbClr val="C00000"/>
                </a:solidFill>
                <a:latin typeface="Times New Roman" panose="02020603050405020304" pitchFamily="18" charset="0"/>
                <a:ea typeface="+mn-ea"/>
                <a:cs typeface="+mn-cs"/>
                <a:sym typeface="+mn-lt"/>
              </a:rPr>
              <a:t>(44) How lovely and lively the child is!</a:t>
            </a:r>
            <a:endParaRPr lang="id-ID" sz="2000" dirty="0">
              <a:solidFill>
                <a:srgbClr val="C000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英语句子的基本类型</a:t>
            </a:r>
          </a:p>
        </p:txBody>
      </p:sp>
      <p:sp>
        <p:nvSpPr>
          <p:cNvPr id="33" name="文本框 6"/>
          <p:cNvSpPr txBox="1">
            <a:spLocks noChangeArrowheads="1"/>
          </p:cNvSpPr>
          <p:nvPr/>
        </p:nvSpPr>
        <p:spPr bwMode="auto">
          <a:xfrm>
            <a:off x="4057164" y="327905"/>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Sentence Types</a:t>
            </a:r>
          </a:p>
        </p:txBody>
      </p:sp>
    </p:spTree>
    <p:extLst>
      <p:ext uri="{BB962C8B-B14F-4D97-AF65-F5344CB8AC3E}">
        <p14:creationId xmlns:p14="http://schemas.microsoft.com/office/powerpoint/2010/main" val="40134756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animEffect transition="in" filter="fade">
                                      <p:cBhvr>
                                        <p:cTn id="7" dur="1000"/>
                                        <p:tgtEl>
                                          <p:spTgt spid="51">
                                            <p:txEl>
                                              <p:pRg st="0" end="0"/>
                                            </p:txEl>
                                          </p:spTgt>
                                        </p:tgtEl>
                                      </p:cBhvr>
                                    </p:animEffect>
                                    <p:anim calcmode="lin" valueType="num">
                                      <p:cBhvr>
                                        <p:cTn id="8"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
                                            <p:txEl>
                                              <p:pRg st="1" end="1"/>
                                            </p:txEl>
                                          </p:spTgt>
                                        </p:tgtEl>
                                        <p:attrNameLst>
                                          <p:attrName>style.visibility</p:attrName>
                                        </p:attrNameLst>
                                      </p:cBhvr>
                                      <p:to>
                                        <p:strVal val="visible"/>
                                      </p:to>
                                    </p:set>
                                    <p:animEffect transition="in" filter="fade">
                                      <p:cBhvr>
                                        <p:cTn id="12" dur="1000"/>
                                        <p:tgtEl>
                                          <p:spTgt spid="51">
                                            <p:txEl>
                                              <p:pRg st="1" end="1"/>
                                            </p:txEl>
                                          </p:spTgt>
                                        </p:tgtEl>
                                      </p:cBhvr>
                                    </p:animEffect>
                                    <p:anim calcmode="lin" valueType="num">
                                      <p:cBhvr>
                                        <p:cTn id="13" dur="1000" fill="hold"/>
                                        <p:tgtEl>
                                          <p:spTgt spid="5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1">
                                            <p:txEl>
                                              <p:pRg st="2" end="2"/>
                                            </p:txEl>
                                          </p:spTgt>
                                        </p:tgtEl>
                                        <p:attrNameLst>
                                          <p:attrName>style.visibility</p:attrName>
                                        </p:attrNameLst>
                                      </p:cBhvr>
                                      <p:to>
                                        <p:strVal val="visible"/>
                                      </p:to>
                                    </p:set>
                                    <p:animEffect transition="in" filter="fade">
                                      <p:cBhvr>
                                        <p:cTn id="17" dur="1000"/>
                                        <p:tgtEl>
                                          <p:spTgt spid="51">
                                            <p:txEl>
                                              <p:pRg st="2" end="2"/>
                                            </p:txEl>
                                          </p:spTgt>
                                        </p:tgtEl>
                                      </p:cBhvr>
                                    </p:animEffect>
                                    <p:anim calcmode="lin" valueType="num">
                                      <p:cBhvr>
                                        <p:cTn id="18"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1">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1">
                                            <p:txEl>
                                              <p:pRg st="3" end="3"/>
                                            </p:txEl>
                                          </p:spTgt>
                                        </p:tgtEl>
                                        <p:attrNameLst>
                                          <p:attrName>style.visibility</p:attrName>
                                        </p:attrNameLst>
                                      </p:cBhvr>
                                      <p:to>
                                        <p:strVal val="visible"/>
                                      </p:to>
                                    </p:set>
                                    <p:animEffect transition="in" filter="fade">
                                      <p:cBhvr>
                                        <p:cTn id="22" dur="1000"/>
                                        <p:tgtEl>
                                          <p:spTgt spid="51">
                                            <p:txEl>
                                              <p:pRg st="3" end="3"/>
                                            </p:txEl>
                                          </p:spTgt>
                                        </p:tgtEl>
                                      </p:cBhvr>
                                    </p:animEffect>
                                    <p:anim calcmode="lin" valueType="num">
                                      <p:cBhvr>
                                        <p:cTn id="23" dur="1000" fill="hold"/>
                                        <p:tgtEl>
                                          <p:spTgt spid="5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1">
                                            <p:txEl>
                                              <p:pRg st="4" end="4"/>
                                            </p:txEl>
                                          </p:spTgt>
                                        </p:tgtEl>
                                        <p:attrNameLst>
                                          <p:attrName>style.visibility</p:attrName>
                                        </p:attrNameLst>
                                      </p:cBhvr>
                                      <p:to>
                                        <p:strVal val="visible"/>
                                      </p:to>
                                    </p:set>
                                    <p:animEffect transition="in" filter="fade">
                                      <p:cBhvr>
                                        <p:cTn id="29" dur="1000"/>
                                        <p:tgtEl>
                                          <p:spTgt spid="51">
                                            <p:txEl>
                                              <p:pRg st="4" end="4"/>
                                            </p:txEl>
                                          </p:spTgt>
                                        </p:tgtEl>
                                      </p:cBhvr>
                                    </p:animEffect>
                                    <p:anim calcmode="lin" valueType="num">
                                      <p:cBhvr>
                                        <p:cTn id="30"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51">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1">
                                            <p:txEl>
                                              <p:pRg st="5" end="5"/>
                                            </p:txEl>
                                          </p:spTgt>
                                        </p:tgtEl>
                                        <p:attrNameLst>
                                          <p:attrName>style.visibility</p:attrName>
                                        </p:attrNameLst>
                                      </p:cBhvr>
                                      <p:to>
                                        <p:strVal val="visible"/>
                                      </p:to>
                                    </p:set>
                                    <p:animEffect transition="in" filter="fade">
                                      <p:cBhvr>
                                        <p:cTn id="34" dur="1000"/>
                                        <p:tgtEl>
                                          <p:spTgt spid="51">
                                            <p:txEl>
                                              <p:pRg st="5" end="5"/>
                                            </p:txEl>
                                          </p:spTgt>
                                        </p:tgtEl>
                                      </p:cBhvr>
                                    </p:animEffect>
                                    <p:anim calcmode="lin" valueType="num">
                                      <p:cBhvr>
                                        <p:cTn id="35" dur="1000" fill="hold"/>
                                        <p:tgtEl>
                                          <p:spTgt spid="51">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51">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51">
                                            <p:txEl>
                                              <p:pRg st="6" end="6"/>
                                            </p:txEl>
                                          </p:spTgt>
                                        </p:tgtEl>
                                        <p:attrNameLst>
                                          <p:attrName>style.visibility</p:attrName>
                                        </p:attrNameLst>
                                      </p:cBhvr>
                                      <p:to>
                                        <p:strVal val="visible"/>
                                      </p:to>
                                    </p:set>
                                    <p:animEffect transition="in" filter="fade">
                                      <p:cBhvr>
                                        <p:cTn id="39" dur="1000"/>
                                        <p:tgtEl>
                                          <p:spTgt spid="51">
                                            <p:txEl>
                                              <p:pRg st="6" end="6"/>
                                            </p:txEl>
                                          </p:spTgt>
                                        </p:tgtEl>
                                      </p:cBhvr>
                                    </p:animEffect>
                                    <p:anim calcmode="lin" valueType="num">
                                      <p:cBhvr>
                                        <p:cTn id="40" dur="1000" fill="hold"/>
                                        <p:tgtEl>
                                          <p:spTgt spid="51">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51">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51">
                                            <p:txEl>
                                              <p:pRg st="7" end="7"/>
                                            </p:txEl>
                                          </p:spTgt>
                                        </p:tgtEl>
                                        <p:attrNameLst>
                                          <p:attrName>style.visibility</p:attrName>
                                        </p:attrNameLst>
                                      </p:cBhvr>
                                      <p:to>
                                        <p:strVal val="visible"/>
                                      </p:to>
                                    </p:set>
                                    <p:animEffect transition="in" filter="fade">
                                      <p:cBhvr>
                                        <p:cTn id="44" dur="1000"/>
                                        <p:tgtEl>
                                          <p:spTgt spid="51">
                                            <p:txEl>
                                              <p:pRg st="7" end="7"/>
                                            </p:txEl>
                                          </p:spTgt>
                                        </p:tgtEl>
                                      </p:cBhvr>
                                    </p:animEffect>
                                    <p:anim calcmode="lin" valueType="num">
                                      <p:cBhvr>
                                        <p:cTn id="45" dur="1000" fill="hold"/>
                                        <p:tgtEl>
                                          <p:spTgt spid="51">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5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01468" y="1209555"/>
            <a:ext cx="9501332"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en-US" altLang="zh-CN" sz="2200" dirty="0">
                <a:solidFill>
                  <a:schemeClr val="tx1"/>
                </a:solidFill>
                <a:latin typeface="Times New Roman" panose="02020603050405020304" pitchFamily="18" charset="0"/>
                <a:ea typeface="+mn-ea"/>
                <a:cs typeface="+mn-cs"/>
                <a:sym typeface="+mn-lt"/>
              </a:rPr>
              <a:t>1</a:t>
            </a:r>
            <a:r>
              <a:rPr lang="zh-CN" altLang="en-US" sz="2200" dirty="0">
                <a:solidFill>
                  <a:schemeClr val="tx1"/>
                </a:solidFill>
                <a:latin typeface="Times New Roman" panose="02020603050405020304" pitchFamily="18" charset="0"/>
                <a:ea typeface="+mn-ea"/>
                <a:cs typeface="+mn-cs"/>
                <a:sym typeface="+mn-lt"/>
              </a:rPr>
              <a:t>）</a:t>
            </a:r>
            <a:r>
              <a:rPr lang="zh-CN" altLang="en-US" sz="22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松散句（ </a:t>
            </a:r>
            <a:r>
              <a:rPr lang="en-US" altLang="zh-CN" sz="22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Loose Sentence</a:t>
            </a:r>
            <a:r>
              <a:rPr lang="zh-CN" altLang="en-US" sz="22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：把</a:t>
            </a:r>
            <a:r>
              <a:rPr lang="zh-CN" altLang="en-US" sz="2200" dirty="0">
                <a:solidFill>
                  <a:srgbClr val="FF0000"/>
                </a:solidFill>
                <a:latin typeface="Times New Roman" panose="02020603050405020304" pitchFamily="18" charset="0"/>
                <a:ea typeface="+mn-ea"/>
                <a:cs typeface="+mn-cs"/>
                <a:sym typeface="+mn-lt"/>
              </a:rPr>
              <a:t>句子的主干放在其他成分的前面</a:t>
            </a:r>
            <a:r>
              <a:rPr lang="zh-CN" altLang="en-US" sz="2200" dirty="0">
                <a:solidFill>
                  <a:schemeClr val="tx1"/>
                </a:solidFill>
                <a:latin typeface="Times New Roman" panose="02020603050405020304" pitchFamily="18" charset="0"/>
                <a:ea typeface="+mn-ea"/>
                <a:cs typeface="+mn-cs"/>
                <a:sym typeface="+mn-lt"/>
              </a:rPr>
              <a:t>。并列句是一种松散句；当主句出现在从句之前时，复合句也是松散句；简单句则根据其主干和附属部分的安排顺序，可分为松散句和调尾句。例如：</a:t>
            </a:r>
          </a:p>
          <a:p>
            <a:pPr>
              <a:lnSpc>
                <a:spcPct val="150000"/>
              </a:lnSpc>
            </a:pPr>
            <a:r>
              <a:rPr lang="en-US" altLang="zh-CN" sz="2200" dirty="0">
                <a:solidFill>
                  <a:schemeClr val="tx1"/>
                </a:solidFill>
                <a:latin typeface="Times New Roman" panose="02020603050405020304" pitchFamily="18" charset="0"/>
                <a:ea typeface="+mn-ea"/>
                <a:cs typeface="+mn-cs"/>
                <a:sym typeface="+mn-lt"/>
              </a:rPr>
              <a:t>(45) She was interested in music, but she finally went to this institute to study English.</a:t>
            </a:r>
          </a:p>
          <a:p>
            <a:pPr>
              <a:lnSpc>
                <a:spcPct val="150000"/>
              </a:lnSpc>
            </a:pPr>
            <a:r>
              <a:rPr lang="en-US" altLang="zh-CN" sz="2200" dirty="0">
                <a:solidFill>
                  <a:schemeClr val="tx1"/>
                </a:solidFill>
                <a:latin typeface="Times New Roman" panose="02020603050405020304" pitchFamily="18" charset="0"/>
                <a:ea typeface="+mn-ea"/>
                <a:cs typeface="+mn-cs"/>
                <a:sym typeface="+mn-lt"/>
              </a:rPr>
              <a:t>(46) Finally she went to this institute to study English, though she was interested in music.</a:t>
            </a:r>
          </a:p>
          <a:p>
            <a:pPr>
              <a:lnSpc>
                <a:spcPct val="150000"/>
              </a:lnSpc>
            </a:pPr>
            <a:r>
              <a:rPr lang="en-US" altLang="zh-CN" sz="2200" dirty="0">
                <a:solidFill>
                  <a:schemeClr val="tx1"/>
                </a:solidFill>
                <a:latin typeface="Times New Roman" panose="02020603050405020304" pitchFamily="18" charset="0"/>
                <a:ea typeface="+mn-ea"/>
                <a:cs typeface="+mn-cs"/>
                <a:sym typeface="+mn-lt"/>
              </a:rPr>
              <a:t>(47) The willow somehow suggested a young woman, with her long hair flowing in the wind.</a:t>
            </a: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英语句子的基本类型</a:t>
            </a:r>
          </a:p>
        </p:txBody>
      </p:sp>
      <p:sp>
        <p:nvSpPr>
          <p:cNvPr id="33" name="文本框 6"/>
          <p:cNvSpPr txBox="1">
            <a:spLocks noChangeArrowheads="1"/>
          </p:cNvSpPr>
          <p:nvPr/>
        </p:nvSpPr>
        <p:spPr bwMode="auto">
          <a:xfrm>
            <a:off x="4057164" y="327905"/>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Sentence Types</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428189" y="841960"/>
            <a:ext cx="8536282" cy="641015"/>
            <a:chOff x="2277191" y="2390375"/>
            <a:chExt cx="2093419" cy="587840"/>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22907" y="2409196"/>
              <a:ext cx="1947703" cy="548085"/>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2.3</a:t>
              </a:r>
              <a:r>
                <a:rPr lang="zh-CN" altLang="en-US" sz="2800" dirty="0">
                  <a:solidFill>
                    <a:schemeClr val="bg1"/>
                  </a:solidFill>
                  <a:latin typeface="Times New Roman" panose="02020603050405020304" pitchFamily="18" charset="0"/>
                  <a:cs typeface="+mn-ea"/>
                  <a:sym typeface="+mn-lt"/>
                </a:rPr>
                <a:t>按修辞分类 </a:t>
              </a:r>
              <a:r>
                <a:rPr lang="en-US" altLang="zh-CN" sz="2800" dirty="0">
                  <a:solidFill>
                    <a:schemeClr val="bg1"/>
                  </a:solidFill>
                  <a:latin typeface="Times New Roman" panose="02020603050405020304" pitchFamily="18" charset="0"/>
                  <a:cs typeface="+mn-ea"/>
                  <a:sym typeface="+mn-lt"/>
                </a:rPr>
                <a:t>Sentence Types by Rhetoric</a:t>
              </a:r>
            </a:p>
          </p:txBody>
        </p:sp>
      </p:grpSp>
      <p:sp>
        <p:nvSpPr>
          <p:cNvPr id="2" name="矩形: 圆角 1">
            <a:extLst>
              <a:ext uri="{FF2B5EF4-FFF2-40B4-BE49-F238E27FC236}">
                <a16:creationId xmlns:a16="http://schemas.microsoft.com/office/drawing/2014/main" id="{936EB6DA-909B-4DAD-A177-C50857D1FE66}"/>
              </a:ext>
            </a:extLst>
          </p:cNvPr>
          <p:cNvSpPr/>
          <p:nvPr/>
        </p:nvSpPr>
        <p:spPr>
          <a:xfrm>
            <a:off x="9788435" y="2499360"/>
            <a:ext cx="2275840" cy="2387600"/>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30000"/>
              </a:lnSpc>
            </a:pPr>
            <a:r>
              <a:rPr lang="zh-CN" altLang="en-US" sz="2000" dirty="0">
                <a:latin typeface="微软雅黑" panose="020B0503020204020204" pitchFamily="34" charset="-122"/>
                <a:ea typeface="微软雅黑" panose="020B0503020204020204" pitchFamily="34" charset="-122"/>
              </a:rPr>
              <a:t>在实际写作中，松散句自然简洁，平铺直叙，用于列举同等重要的事实或观点。</a:t>
            </a:r>
          </a:p>
        </p:txBody>
      </p:sp>
      <p:sp>
        <p:nvSpPr>
          <p:cNvPr id="11" name="动作按钮: 后退或前一项 10">
            <a:hlinkClick r:id="rId3" action="ppaction://hlinksldjump" highlightClick="1"/>
            <a:extLst>
              <a:ext uri="{FF2B5EF4-FFF2-40B4-BE49-F238E27FC236}">
                <a16:creationId xmlns:a16="http://schemas.microsoft.com/office/drawing/2014/main" id="{AB230BE9-0717-41E9-94AF-330A444892EC}"/>
              </a:ext>
            </a:extLst>
          </p:cNvPr>
          <p:cNvSpPr/>
          <p:nvPr/>
        </p:nvSpPr>
        <p:spPr>
          <a:xfrm>
            <a:off x="10532816" y="5098648"/>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42759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
                                            <p:txEl>
                                              <p:pRg st="1" end="1"/>
                                            </p:txEl>
                                          </p:spTgt>
                                        </p:tgtEl>
                                        <p:attrNameLst>
                                          <p:attrName>style.visibility</p:attrName>
                                        </p:attrNameLst>
                                      </p:cBhvr>
                                      <p:to>
                                        <p:strVal val="visible"/>
                                      </p:to>
                                    </p:set>
                                    <p:anim calcmode="lin" valueType="num">
                                      <p:cBhvr additive="base">
                                        <p:cTn id="7" dur="500" fill="hold"/>
                                        <p:tgtEl>
                                          <p:spTgt spid="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
                                            <p:txEl>
                                              <p:pRg st="2" end="2"/>
                                            </p:txEl>
                                          </p:spTgt>
                                        </p:tgtEl>
                                        <p:attrNameLst>
                                          <p:attrName>style.visibility</p:attrName>
                                        </p:attrNameLst>
                                      </p:cBhvr>
                                      <p:to>
                                        <p:strVal val="visible"/>
                                      </p:to>
                                    </p:set>
                                    <p:anim calcmode="lin" valueType="num">
                                      <p:cBhvr additive="base">
                                        <p:cTn id="11" dur="500" fill="hold"/>
                                        <p:tgtEl>
                                          <p:spTgt spid="5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1">
                                            <p:txEl>
                                              <p:pRg st="3" end="3"/>
                                            </p:txEl>
                                          </p:spTgt>
                                        </p:tgtEl>
                                        <p:attrNameLst>
                                          <p:attrName>style.visibility</p:attrName>
                                        </p:attrNameLst>
                                      </p:cBhvr>
                                      <p:to>
                                        <p:strVal val="visible"/>
                                      </p:to>
                                    </p:set>
                                    <p:anim calcmode="lin" valueType="num">
                                      <p:cBhvr additive="base">
                                        <p:cTn id="15" dur="500" fill="hold"/>
                                        <p:tgtEl>
                                          <p:spTgt spid="51">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stretch>
            <a:fillRect/>
          </a:stretch>
        </p:blipFill>
        <p:spPr>
          <a:xfrm>
            <a:off x="0" y="1026915"/>
            <a:ext cx="5607188" cy="3738125"/>
          </a:xfrm>
          <a:prstGeom prst="rect">
            <a:avLst/>
          </a:prstGeom>
        </p:spPr>
      </p:pic>
      <p:sp>
        <p:nvSpPr>
          <p:cNvPr id="30" name="矩形 29"/>
          <p:cNvSpPr/>
          <p:nvPr/>
        </p:nvSpPr>
        <p:spPr>
          <a:xfrm>
            <a:off x="5607188" y="645577"/>
            <a:ext cx="6473052" cy="5632311"/>
          </a:xfrm>
          <a:prstGeom prst="rect">
            <a:avLst/>
          </a:prstGeom>
          <a:noFill/>
        </p:spPr>
        <p:txBody>
          <a:bodyPr wrap="square">
            <a:spAutoFit/>
          </a:bodyPr>
          <a:lstStyle/>
          <a:p>
            <a:pPr>
              <a:lnSpc>
                <a:spcPct val="150000"/>
              </a:lnSpc>
            </a:pPr>
            <a:r>
              <a:rPr lang="zh-CN" altLang="en-US" sz="2400" dirty="0">
                <a:latin typeface="Times New Roman" panose="02020603050405020304" pitchFamily="18" charset="0"/>
              </a:rPr>
              <a:t>        很多同学由于对句子写作的基本技巧不够了解，缺乏句子平面上的写作训练，基本功不扎实，写出的英文句子往往质量不高。诸如，空洞无物，抽象呆板，结构不完整，表意不清，主题不突出，用词不当，表达思想不充分，句式单一，汉式英语之类的毛病在作文中随处可见</a:t>
            </a:r>
            <a:r>
              <a:rPr lang="zh-CN" altLang="en-US" sz="2400" dirty="0" smtClean="0">
                <a:latin typeface="Times New Roman" panose="02020603050405020304" pitchFamily="18" charset="0"/>
              </a:rPr>
              <a:t>。</a:t>
            </a:r>
            <a:endParaRPr lang="zh-CN" altLang="en-US" sz="2400" dirty="0">
              <a:latin typeface="Times New Roman" panose="02020603050405020304" pitchFamily="18" charset="0"/>
            </a:endParaRPr>
          </a:p>
          <a:p>
            <a:pPr>
              <a:lnSpc>
                <a:spcPct val="150000"/>
              </a:lnSpc>
            </a:pPr>
            <a:r>
              <a:rPr lang="zh-CN" altLang="en-US" sz="2400" dirty="0">
                <a:latin typeface="Times New Roman" panose="02020603050405020304" pitchFamily="18" charset="0"/>
              </a:rPr>
              <a:t>       本单元重点介绍英语句子的</a:t>
            </a:r>
            <a:r>
              <a:rPr lang="zh-CN" altLang="en-US" sz="2400" dirty="0">
                <a:solidFill>
                  <a:srgbClr val="FF0000"/>
                </a:solidFill>
                <a:latin typeface="Times New Roman" panose="02020603050405020304" pitchFamily="18" charset="0"/>
              </a:rPr>
              <a:t>基本结构和类型、复合句的特点和构成、写好英语句子的基本方法以及造句中的常见错误</a:t>
            </a:r>
            <a:r>
              <a:rPr lang="zh-CN" altLang="en-US" sz="2400" dirty="0">
                <a:latin typeface="Times New Roman" panose="02020603050405020304" pitchFamily="18" charset="0"/>
              </a:rPr>
              <a:t>。</a:t>
            </a:r>
            <a:endParaRPr lang="en-US" altLang="zh-CN" sz="2800" b="1" kern="0" dirty="0">
              <a:solidFill>
                <a:schemeClr val="tx1">
                  <a:lumMod val="75000"/>
                  <a:lumOff val="25000"/>
                </a:schemeClr>
              </a:solidFill>
              <a:latin typeface="Times New Roman" panose="02020603050405020304" pitchFamily="18" charset="0"/>
              <a:cs typeface="+mn-ea"/>
              <a:sym typeface="+mn-lt"/>
            </a:endParaRPr>
          </a:p>
        </p:txBody>
      </p:sp>
      <p:sp>
        <p:nvSpPr>
          <p:cNvPr id="5" name="文本占位符 4"/>
          <p:cNvSpPr>
            <a:spLocks noGrp="1"/>
          </p:cNvSpPr>
          <p:nvPr>
            <p:ph type="body" sz="quarter" idx="13"/>
          </p:nvPr>
        </p:nvSpPr>
        <p:spPr>
          <a:xfrm>
            <a:off x="920761" y="729643"/>
            <a:ext cx="5403839" cy="652366"/>
          </a:xfrm>
        </p:spPr>
        <p:txBody>
          <a:bodyPr/>
          <a:lstStyle/>
          <a:p>
            <a:endParaRPr kumimoji="1" lang="en-US" altLang="zh-CN" dirty="0">
              <a:cs typeface="+mn-ea"/>
              <a:sym typeface="+mn-lt"/>
            </a:endParaRPr>
          </a:p>
          <a:p>
            <a:r>
              <a:rPr kumimoji="1" lang="zh-CN" altLang="en-US" dirty="0">
                <a:cs typeface="+mn-ea"/>
                <a:sym typeface="+mn-lt"/>
              </a:rPr>
              <a:t>写作中的造句 </a:t>
            </a:r>
            <a:r>
              <a:rPr lang="en-US" altLang="zh-CN" dirty="0">
                <a:cs typeface="+mn-ea"/>
                <a:sym typeface="+mn-lt"/>
              </a:rPr>
              <a:t>Writing Sentences</a:t>
            </a:r>
          </a:p>
          <a:p>
            <a:r>
              <a:rPr kumimoji="1" lang="zh-CN" altLang="en-US" dirty="0">
                <a:cs typeface="+mn-ea"/>
                <a:sym typeface="+mn-lt"/>
              </a:rPr>
              <a:t>   </a:t>
            </a:r>
          </a:p>
          <a:p>
            <a:endParaRPr kumimoji="1" lang="zh-CN" altLang="en-US" dirty="0">
              <a:cs typeface="+mn-ea"/>
              <a:sym typeface="+mn-lt"/>
            </a:endParaRPr>
          </a:p>
          <a:p>
            <a:endParaRPr lang="zh-CN" altLang="en-US" dirty="0">
              <a:cs typeface="+mn-ea"/>
              <a:sym typeface="+mn-lt"/>
            </a:endParaRPr>
          </a:p>
        </p:txBody>
      </p:sp>
    </p:spTree>
    <p:extLst>
      <p:ext uri="{BB962C8B-B14F-4D97-AF65-F5344CB8AC3E}">
        <p14:creationId xmlns:p14="http://schemas.microsoft.com/office/powerpoint/2010/main" val="23878259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89708" y="909442"/>
            <a:ext cx="9501332"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en-US" altLang="zh-CN" sz="2400" dirty="0">
                <a:solidFill>
                  <a:schemeClr val="tx1"/>
                </a:solidFill>
                <a:latin typeface="Times New Roman" panose="02020603050405020304" pitchFamily="18" charset="0"/>
                <a:ea typeface="+mn-ea"/>
                <a:cs typeface="+mn-cs"/>
                <a:sym typeface="+mn-lt"/>
              </a:rPr>
              <a:t>2</a:t>
            </a:r>
            <a:r>
              <a:rPr lang="zh-CN" altLang="en-US" sz="2400" dirty="0">
                <a:solidFill>
                  <a:schemeClr val="tx1"/>
                </a:solidFill>
                <a:latin typeface="Times New Roman" panose="02020603050405020304" pitchFamily="18" charset="0"/>
                <a:ea typeface="+mn-ea"/>
                <a:cs typeface="+mn-cs"/>
                <a:sym typeface="+mn-lt"/>
              </a:rPr>
              <a:t>）</a:t>
            </a:r>
            <a:r>
              <a:rPr lang="zh-CN" altLang="en-US"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调尾句（ </a:t>
            </a:r>
            <a:r>
              <a:rPr lang="en-US" altLang="zh-CN"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Periodic Sentence</a:t>
            </a:r>
            <a:r>
              <a:rPr lang="zh-CN" altLang="en-US"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a:t>
            </a:r>
            <a:r>
              <a:rPr lang="zh-CN" altLang="en-US" sz="2400" dirty="0">
                <a:solidFill>
                  <a:schemeClr val="tx1"/>
                </a:solidFill>
                <a:latin typeface="Times New Roman" panose="02020603050405020304" pitchFamily="18" charset="0"/>
                <a:ea typeface="+mn-ea"/>
                <a:cs typeface="+mn-cs"/>
                <a:sym typeface="+mn-lt"/>
              </a:rPr>
              <a:t>：把句子的主干放在其他成分的后面，直到句子结束，语法意思才完整。如：</a:t>
            </a:r>
          </a:p>
          <a:p>
            <a:pPr>
              <a:lnSpc>
                <a:spcPct val="150000"/>
              </a:lnSpc>
            </a:pPr>
            <a:r>
              <a:rPr lang="en-US" altLang="zh-CN" sz="2400" dirty="0">
                <a:solidFill>
                  <a:srgbClr val="C00000"/>
                </a:solidFill>
                <a:latin typeface="Times New Roman" panose="02020603050405020304" pitchFamily="18" charset="0"/>
                <a:ea typeface="+mn-ea"/>
                <a:cs typeface="+mn-cs"/>
                <a:sym typeface="+mn-lt"/>
              </a:rPr>
              <a:t>(48) With its long twigs in the wind, the willow somehow suggested a young woman.</a:t>
            </a:r>
          </a:p>
          <a:p>
            <a:pPr>
              <a:lnSpc>
                <a:spcPct val="150000"/>
              </a:lnSpc>
            </a:pPr>
            <a:r>
              <a:rPr lang="en-US" altLang="zh-CN" sz="2400" dirty="0">
                <a:solidFill>
                  <a:srgbClr val="C00000"/>
                </a:solidFill>
                <a:latin typeface="Times New Roman" panose="02020603050405020304" pitchFamily="18" charset="0"/>
                <a:ea typeface="+mn-ea"/>
                <a:cs typeface="+mn-cs"/>
                <a:sym typeface="+mn-lt"/>
              </a:rPr>
              <a:t>(49) Though she was interested in music, she finally came to this institute to study English.</a:t>
            </a: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英语句子的基本类型</a:t>
            </a:r>
          </a:p>
        </p:txBody>
      </p:sp>
      <p:sp>
        <p:nvSpPr>
          <p:cNvPr id="33" name="文本框 6"/>
          <p:cNvSpPr txBox="1">
            <a:spLocks noChangeArrowheads="1"/>
          </p:cNvSpPr>
          <p:nvPr/>
        </p:nvSpPr>
        <p:spPr bwMode="auto">
          <a:xfrm>
            <a:off x="4057164" y="327905"/>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Sentence Types</a:t>
            </a:r>
          </a:p>
        </p:txBody>
      </p:sp>
      <p:sp>
        <p:nvSpPr>
          <p:cNvPr id="2" name="矩形: 圆角 1">
            <a:extLst>
              <a:ext uri="{FF2B5EF4-FFF2-40B4-BE49-F238E27FC236}">
                <a16:creationId xmlns:a16="http://schemas.microsoft.com/office/drawing/2014/main" id="{936EB6DA-909B-4DAD-A177-C50857D1FE66}"/>
              </a:ext>
            </a:extLst>
          </p:cNvPr>
          <p:cNvSpPr/>
          <p:nvPr/>
        </p:nvSpPr>
        <p:spPr>
          <a:xfrm>
            <a:off x="9698876" y="2291131"/>
            <a:ext cx="2275840" cy="2387600"/>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30000"/>
              </a:lnSpc>
            </a:pPr>
            <a:r>
              <a:rPr lang="zh-CN" altLang="en-US" sz="2400" dirty="0">
                <a:latin typeface="微软雅黑" panose="020B0503020204020204" pitchFamily="34" charset="-122"/>
                <a:ea typeface="微软雅黑" panose="020B0503020204020204" pitchFamily="34" charset="-122"/>
              </a:rPr>
              <a:t>在实际写作中，通常使用调尾句以达到高潮。</a:t>
            </a:r>
          </a:p>
        </p:txBody>
      </p:sp>
    </p:spTree>
    <p:extLst>
      <p:ext uri="{BB962C8B-B14F-4D97-AF65-F5344CB8AC3E}">
        <p14:creationId xmlns:p14="http://schemas.microsoft.com/office/powerpoint/2010/main" val="38724004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
                                            <p:txEl>
                                              <p:pRg st="1" end="1"/>
                                            </p:txEl>
                                          </p:spTgt>
                                        </p:tgtEl>
                                        <p:attrNameLst>
                                          <p:attrName>style.visibility</p:attrName>
                                        </p:attrNameLst>
                                      </p:cBhvr>
                                      <p:to>
                                        <p:strVal val="visible"/>
                                      </p:to>
                                    </p:set>
                                    <p:anim calcmode="lin" valueType="num">
                                      <p:cBhvr additive="base">
                                        <p:cTn id="7" dur="500" fill="hold"/>
                                        <p:tgtEl>
                                          <p:spTgt spid="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
                                            <p:txEl>
                                              <p:pRg st="2" end="2"/>
                                            </p:txEl>
                                          </p:spTgt>
                                        </p:tgtEl>
                                        <p:attrNameLst>
                                          <p:attrName>style.visibility</p:attrName>
                                        </p:attrNameLst>
                                      </p:cBhvr>
                                      <p:to>
                                        <p:strVal val="visible"/>
                                      </p:to>
                                    </p:set>
                                    <p:anim calcmode="lin" valueType="num">
                                      <p:cBhvr additive="base">
                                        <p:cTn id="11" dur="500" fill="hold"/>
                                        <p:tgtEl>
                                          <p:spTgt spid="5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01468" y="560382"/>
            <a:ext cx="9501332"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en-US" altLang="zh-CN" sz="2400" dirty="0">
                <a:solidFill>
                  <a:schemeClr val="tx1"/>
                </a:solidFill>
                <a:latin typeface="Times New Roman" panose="02020603050405020304" pitchFamily="18" charset="0"/>
                <a:ea typeface="+mn-ea"/>
                <a:cs typeface="+mn-cs"/>
                <a:sym typeface="+mn-lt"/>
              </a:rPr>
              <a:t>3</a:t>
            </a:r>
            <a:r>
              <a:rPr lang="zh-CN" altLang="en-US" sz="2400" dirty="0">
                <a:solidFill>
                  <a:schemeClr val="tx1"/>
                </a:solidFill>
                <a:latin typeface="Times New Roman" panose="02020603050405020304" pitchFamily="18" charset="0"/>
                <a:ea typeface="+mn-ea"/>
                <a:cs typeface="+mn-cs"/>
                <a:sym typeface="+mn-lt"/>
              </a:rPr>
              <a:t>）</a:t>
            </a:r>
            <a:r>
              <a:rPr lang="zh-CN" altLang="en-US"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平衡句（ </a:t>
            </a:r>
            <a:r>
              <a:rPr lang="en-US" altLang="zh-CN"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Balanced Sentence</a:t>
            </a:r>
            <a:r>
              <a:rPr lang="zh-CN" altLang="en-US"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a:t>
            </a:r>
            <a:r>
              <a:rPr lang="zh-CN" altLang="en-US" sz="2400" dirty="0">
                <a:solidFill>
                  <a:schemeClr val="tx1"/>
                </a:solidFill>
                <a:latin typeface="Times New Roman" panose="02020603050405020304" pitchFamily="18" charset="0"/>
                <a:ea typeface="+mn-ea"/>
                <a:cs typeface="+mn-cs"/>
                <a:sym typeface="+mn-lt"/>
              </a:rPr>
              <a:t>：此类句子结构类似，意义相对，常用 </a:t>
            </a:r>
            <a:r>
              <a:rPr lang="en-US" altLang="zh-CN" sz="2400" dirty="0">
                <a:solidFill>
                  <a:srgbClr val="FF0000"/>
                </a:solidFill>
                <a:latin typeface="Times New Roman" panose="02020603050405020304" pitchFamily="18" charset="0"/>
                <a:ea typeface="+mn-ea"/>
                <a:cs typeface="+mn-cs"/>
                <a:sym typeface="+mn-lt"/>
              </a:rPr>
              <a:t>and</a:t>
            </a:r>
            <a:r>
              <a:rPr lang="zh-CN" altLang="en-US" sz="2400" dirty="0" smtClean="0">
                <a:solidFill>
                  <a:srgbClr val="FF0000"/>
                </a:solidFill>
                <a:latin typeface="Times New Roman" panose="02020603050405020304" pitchFamily="18" charset="0"/>
                <a:ea typeface="+mn-ea"/>
                <a:cs typeface="+mn-cs"/>
                <a:sym typeface="+mn-lt"/>
              </a:rPr>
              <a:t>，</a:t>
            </a:r>
            <a:r>
              <a:rPr lang="en-US" altLang="zh-CN" sz="2400" dirty="0" smtClean="0">
                <a:solidFill>
                  <a:srgbClr val="FF0000"/>
                </a:solidFill>
                <a:latin typeface="Times New Roman" panose="02020603050405020304" pitchFamily="18" charset="0"/>
                <a:ea typeface="+mn-ea"/>
                <a:cs typeface="+mn-cs"/>
                <a:sym typeface="+mn-lt"/>
              </a:rPr>
              <a:t>whereas</a:t>
            </a:r>
            <a:r>
              <a:rPr lang="zh-CN" altLang="en-US" sz="2400" dirty="0">
                <a:solidFill>
                  <a:schemeClr val="tx1"/>
                </a:solidFill>
                <a:latin typeface="Times New Roman" panose="02020603050405020304" pitchFamily="18" charset="0"/>
                <a:ea typeface="+mn-ea"/>
                <a:cs typeface="+mn-cs"/>
                <a:sym typeface="+mn-lt"/>
              </a:rPr>
              <a:t>引导。如：</a:t>
            </a:r>
          </a:p>
          <a:p>
            <a:pPr>
              <a:lnSpc>
                <a:spcPct val="150000"/>
              </a:lnSpc>
            </a:pPr>
            <a:r>
              <a:rPr lang="en-US" altLang="zh-CN" sz="2400" dirty="0">
                <a:solidFill>
                  <a:srgbClr val="C00000"/>
                </a:solidFill>
                <a:latin typeface="Times New Roman" panose="02020603050405020304" pitchFamily="18" charset="0"/>
                <a:ea typeface="+mn-ea"/>
                <a:cs typeface="+mn-cs"/>
                <a:sym typeface="+mn-lt"/>
              </a:rPr>
              <a:t>(50) The politician is concerned with successful elections, whereas the statesman is interested in the future of his people.</a:t>
            </a: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英语句子的基本类型</a:t>
            </a:r>
          </a:p>
        </p:txBody>
      </p:sp>
      <p:sp>
        <p:nvSpPr>
          <p:cNvPr id="33" name="文本框 6"/>
          <p:cNvSpPr txBox="1">
            <a:spLocks noChangeArrowheads="1"/>
          </p:cNvSpPr>
          <p:nvPr/>
        </p:nvSpPr>
        <p:spPr bwMode="auto">
          <a:xfrm>
            <a:off x="4057164" y="327905"/>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Sentence Types</a:t>
            </a:r>
          </a:p>
        </p:txBody>
      </p:sp>
      <p:sp>
        <p:nvSpPr>
          <p:cNvPr id="10" name="文本框 9">
            <a:extLst>
              <a:ext uri="{FF2B5EF4-FFF2-40B4-BE49-F238E27FC236}">
                <a16:creationId xmlns:a16="http://schemas.microsoft.com/office/drawing/2014/main" id="{AA31B82E-C6CA-44CE-9F60-359FA12A2C51}"/>
              </a:ext>
            </a:extLst>
          </p:cNvPr>
          <p:cNvSpPr txBox="1"/>
          <p:nvPr/>
        </p:nvSpPr>
        <p:spPr>
          <a:xfrm>
            <a:off x="1022371" y="862484"/>
            <a:ext cx="7942100" cy="597664"/>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2.3</a:t>
            </a:r>
            <a:r>
              <a:rPr lang="zh-CN" altLang="en-US" sz="2800" dirty="0">
                <a:solidFill>
                  <a:schemeClr val="bg1"/>
                </a:solidFill>
                <a:latin typeface="Times New Roman" panose="02020603050405020304" pitchFamily="18" charset="0"/>
                <a:cs typeface="+mn-ea"/>
                <a:sym typeface="+mn-lt"/>
              </a:rPr>
              <a:t>按修辞分类 </a:t>
            </a:r>
            <a:r>
              <a:rPr lang="en-US" altLang="zh-CN" sz="2800" dirty="0">
                <a:solidFill>
                  <a:schemeClr val="bg1"/>
                </a:solidFill>
                <a:latin typeface="Times New Roman" panose="02020603050405020304" pitchFamily="18" charset="0"/>
                <a:cs typeface="+mn-ea"/>
                <a:sym typeface="+mn-lt"/>
              </a:rPr>
              <a:t>Sentence Types by Rhetoric</a:t>
            </a:r>
          </a:p>
        </p:txBody>
      </p:sp>
      <p:sp>
        <p:nvSpPr>
          <p:cNvPr id="2" name="矩形: 圆角 1">
            <a:extLst>
              <a:ext uri="{FF2B5EF4-FFF2-40B4-BE49-F238E27FC236}">
                <a16:creationId xmlns:a16="http://schemas.microsoft.com/office/drawing/2014/main" id="{936EB6DA-909B-4DAD-A177-C50857D1FE66}"/>
              </a:ext>
            </a:extLst>
          </p:cNvPr>
          <p:cNvSpPr/>
          <p:nvPr/>
        </p:nvSpPr>
        <p:spPr>
          <a:xfrm>
            <a:off x="9526861" y="2128167"/>
            <a:ext cx="2275840" cy="3291840"/>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30000"/>
              </a:lnSpc>
            </a:pPr>
            <a:r>
              <a:rPr lang="zh-CN" altLang="en-US" sz="2400" dirty="0">
                <a:latin typeface="微软雅黑" panose="020B0503020204020204" pitchFamily="34" charset="-122"/>
                <a:ea typeface="微软雅黑" panose="020B0503020204020204" pitchFamily="34" charset="-122"/>
              </a:rPr>
              <a:t>在实际写作中，平衡句常用于说明文和议论文中，特别是观点相对时。</a:t>
            </a:r>
          </a:p>
          <a:p>
            <a:pPr algn="ctr">
              <a:lnSpc>
                <a:spcPct val="130000"/>
              </a:lnSpc>
            </a:pP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599705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
                                            <p:txEl>
                                              <p:pRg st="1" end="1"/>
                                            </p:txEl>
                                          </p:spTgt>
                                        </p:tgtEl>
                                        <p:attrNameLst>
                                          <p:attrName>style.visibility</p:attrName>
                                        </p:attrNameLst>
                                      </p:cBhvr>
                                      <p:to>
                                        <p:strVal val="visible"/>
                                      </p:to>
                                    </p:set>
                                    <p:anim calcmode="lin" valueType="num">
                                      <p:cBhvr additive="base">
                                        <p:cTn id="7" dur="500" fill="hold"/>
                                        <p:tgtEl>
                                          <p:spTgt spid="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355377" y="563694"/>
            <a:ext cx="9501332"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2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长句（ </a:t>
            </a:r>
            <a:r>
              <a:rPr lang="en-US" altLang="zh-CN" sz="22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Long Sentence</a:t>
            </a:r>
            <a:r>
              <a:rPr lang="zh-CN" altLang="en-US" sz="22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：长句用于比较精确地表达复杂的思想，介绍理论和观点；</a:t>
            </a:r>
            <a:r>
              <a:rPr lang="zh-CN" altLang="en-US" sz="2200" dirty="0" smtClean="0">
                <a:solidFill>
                  <a:schemeClr val="tx1"/>
                </a:solidFill>
                <a:latin typeface="Times New Roman" panose="02020603050405020304" pitchFamily="18" charset="0"/>
                <a:ea typeface="+mn-ea"/>
                <a:cs typeface="+mn-cs"/>
                <a:sym typeface="+mn-lt"/>
              </a:rPr>
              <a:t>在文学</a:t>
            </a:r>
            <a:r>
              <a:rPr lang="zh-CN" altLang="en-US" sz="2200" dirty="0">
                <a:solidFill>
                  <a:schemeClr val="tx1"/>
                </a:solidFill>
                <a:latin typeface="Times New Roman" panose="02020603050405020304" pitchFamily="18" charset="0"/>
                <a:ea typeface="+mn-ea"/>
                <a:cs typeface="+mn-cs"/>
                <a:sym typeface="+mn-lt"/>
              </a:rPr>
              <a:t>作品中，长句用于描写。</a:t>
            </a:r>
          </a:p>
          <a:p>
            <a:pPr>
              <a:lnSpc>
                <a:spcPct val="150000"/>
              </a:lnSpc>
            </a:pPr>
            <a:r>
              <a:rPr lang="zh-CN" altLang="en-US" sz="22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短句（ </a:t>
            </a:r>
            <a:r>
              <a:rPr lang="en-US" altLang="zh-CN" sz="22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Short Sentence</a:t>
            </a:r>
            <a:r>
              <a:rPr lang="zh-CN" altLang="en-US" sz="22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：用于表达观点、结论或重要的事实；在文学作品中短句用于描述快捷的动作或传递兴奋激动的情感。</a:t>
            </a:r>
            <a:endParaRPr lang="en-US" altLang="zh-CN" sz="2200" dirty="0">
              <a:solidFill>
                <a:schemeClr val="tx1"/>
              </a:solidFill>
              <a:latin typeface="Times New Roman" panose="02020603050405020304" pitchFamily="18" charset="0"/>
              <a:ea typeface="+mn-ea"/>
              <a:cs typeface="+mn-cs"/>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英语句子的基本类型</a:t>
            </a:r>
          </a:p>
        </p:txBody>
      </p:sp>
      <p:sp>
        <p:nvSpPr>
          <p:cNvPr id="33" name="文本框 6"/>
          <p:cNvSpPr txBox="1">
            <a:spLocks noChangeArrowheads="1"/>
          </p:cNvSpPr>
          <p:nvPr/>
        </p:nvSpPr>
        <p:spPr bwMode="auto">
          <a:xfrm>
            <a:off x="4057164" y="327905"/>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Sentence Types</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428189" y="841960"/>
            <a:ext cx="8536282" cy="641015"/>
            <a:chOff x="2277191" y="2390375"/>
            <a:chExt cx="2093419" cy="587840"/>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22907" y="2409196"/>
              <a:ext cx="1947703" cy="548085"/>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2.4</a:t>
              </a:r>
              <a:r>
                <a:rPr lang="zh-CN" altLang="en-US" sz="2800" dirty="0">
                  <a:solidFill>
                    <a:schemeClr val="bg1"/>
                  </a:solidFill>
                  <a:latin typeface="Times New Roman" panose="02020603050405020304" pitchFamily="18" charset="0"/>
                  <a:cs typeface="+mn-ea"/>
                  <a:sym typeface="+mn-lt"/>
                </a:rPr>
                <a:t>按作者所需分类 </a:t>
              </a:r>
              <a:r>
                <a:rPr lang="en-US" altLang="zh-CN" sz="2800" dirty="0">
                  <a:solidFill>
                    <a:schemeClr val="bg1"/>
                  </a:solidFill>
                  <a:latin typeface="Times New Roman" panose="02020603050405020304" pitchFamily="18" charset="0"/>
                  <a:cs typeface="+mn-ea"/>
                  <a:sym typeface="+mn-lt"/>
                </a:rPr>
                <a:t>Sentence Types by Need</a:t>
              </a:r>
            </a:p>
          </p:txBody>
        </p:sp>
      </p:grpSp>
      <p:sp>
        <p:nvSpPr>
          <p:cNvPr id="11" name="动作按钮: 后退或前一项 10">
            <a:hlinkClick r:id="rId3" action="ppaction://hlinksldjump" highlightClick="1"/>
            <a:extLst>
              <a:ext uri="{FF2B5EF4-FFF2-40B4-BE49-F238E27FC236}">
                <a16:creationId xmlns:a16="http://schemas.microsoft.com/office/drawing/2014/main" id="{7A6CA583-86B0-4B0B-8D10-71975AD8DEDC}"/>
              </a:ext>
            </a:extLst>
          </p:cNvPr>
          <p:cNvSpPr/>
          <p:nvPr/>
        </p:nvSpPr>
        <p:spPr>
          <a:xfrm>
            <a:off x="10761498" y="5098648"/>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19733928"/>
      </p:ext>
    </p:extLst>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0068746" y="4390953"/>
            <a:ext cx="2303442" cy="2303440"/>
            <a:chOff x="1726173" y="1841912"/>
            <a:chExt cx="2485289" cy="2485289"/>
          </a:xfrm>
        </p:grpSpPr>
        <p:sp>
          <p:nvSpPr>
            <p:cNvPr id="19" name="椭圆 18"/>
            <p:cNvSpPr/>
            <p:nvPr/>
          </p:nvSpPr>
          <p:spPr>
            <a:xfrm>
              <a:off x="1726173" y="1841912"/>
              <a:ext cx="2485289" cy="2485289"/>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mn-ea"/>
                <a:sym typeface="+mn-lt"/>
              </a:endParaRPr>
            </a:p>
          </p:txBody>
        </p:sp>
        <p:sp>
          <p:nvSpPr>
            <p:cNvPr id="20" name="KSO_Shape"/>
            <p:cNvSpPr/>
            <p:nvPr/>
          </p:nvSpPr>
          <p:spPr bwMode="auto">
            <a:xfrm>
              <a:off x="2144756" y="2550205"/>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Times New Roman" panose="02020603050405020304" pitchFamily="18" charset="0"/>
                <a:cs typeface="+mn-ea"/>
                <a:sym typeface="+mn-lt"/>
              </a:endParaRPr>
            </a:p>
          </p:txBody>
        </p:sp>
      </p:grpSp>
      <p:sp>
        <p:nvSpPr>
          <p:cNvPr id="3" name="文本框 2"/>
          <p:cNvSpPr txBox="1"/>
          <p:nvPr/>
        </p:nvSpPr>
        <p:spPr>
          <a:xfrm>
            <a:off x="254384" y="851275"/>
            <a:ext cx="9722735" cy="4987327"/>
          </a:xfrm>
          <a:prstGeom prst="rect">
            <a:avLst/>
          </a:prstGeom>
          <a:noFill/>
        </p:spPr>
        <p:txBody>
          <a:bodyPr wrap="square" rtlCol="0">
            <a:spAutoFit/>
          </a:bodyPr>
          <a:lstStyle/>
          <a:p>
            <a:pPr>
              <a:lnSpc>
                <a:spcPct val="130000"/>
              </a:lnSpc>
              <a:spcBef>
                <a:spcPts val="600"/>
              </a:spcBef>
            </a:pPr>
            <a:r>
              <a:rPr lang="en-US" altLang="zh-CN" sz="2800" dirty="0">
                <a:solidFill>
                  <a:srgbClr val="00749F"/>
                </a:solidFill>
                <a:latin typeface="Times New Roman" panose="02020603050405020304" pitchFamily="18" charset="0"/>
                <a:cs typeface="+mn-ea"/>
                <a:sym typeface="+mn-lt"/>
              </a:rPr>
              <a:t>Questions 1: Identify different types for the following sentences based on their structures.</a:t>
            </a:r>
          </a:p>
          <a:p>
            <a:pPr>
              <a:lnSpc>
                <a:spcPct val="130000"/>
              </a:lnSpc>
              <a:spcBef>
                <a:spcPts val="600"/>
              </a:spcBef>
            </a:pPr>
            <a:r>
              <a:rPr lang="en-US" altLang="zh-CN" sz="2400" b="1" dirty="0">
                <a:latin typeface="Times New Roman" panose="02020603050405020304" pitchFamily="18" charset="0"/>
                <a:sym typeface="+mn-lt"/>
              </a:rPr>
              <a:t>1) I spent hours and hours making an airplane out of stone.</a:t>
            </a:r>
          </a:p>
          <a:p>
            <a:pPr>
              <a:lnSpc>
                <a:spcPct val="130000"/>
              </a:lnSpc>
              <a:spcBef>
                <a:spcPts val="600"/>
              </a:spcBef>
            </a:pPr>
            <a:r>
              <a:rPr lang="en-US" altLang="zh-CN" sz="2400" b="1" dirty="0">
                <a:latin typeface="Times New Roman" panose="02020603050405020304" pitchFamily="18" charset="0"/>
                <a:sym typeface="+mn-lt"/>
              </a:rPr>
              <a:t>2) I put the fluffy stuff underneath the microscope to examine it carefully.</a:t>
            </a:r>
          </a:p>
          <a:p>
            <a:pPr>
              <a:lnSpc>
                <a:spcPct val="130000"/>
              </a:lnSpc>
              <a:spcBef>
                <a:spcPts val="600"/>
              </a:spcBef>
            </a:pPr>
            <a:r>
              <a:rPr lang="en-US" altLang="zh-CN" sz="2400" b="1" dirty="0">
                <a:latin typeface="Times New Roman" panose="02020603050405020304" pitchFamily="18" charset="0"/>
                <a:sym typeface="+mn-lt"/>
              </a:rPr>
              <a:t>3) While fishing in the blue lagoon, I caught a lovely silver fish.</a:t>
            </a:r>
          </a:p>
          <a:p>
            <a:pPr>
              <a:lnSpc>
                <a:spcPct val="130000"/>
              </a:lnSpc>
              <a:spcBef>
                <a:spcPts val="600"/>
              </a:spcBef>
            </a:pPr>
            <a:r>
              <a:rPr lang="en-US" altLang="zh-CN" sz="2400" b="1" dirty="0">
                <a:latin typeface="Times New Roman" panose="02020603050405020304" pitchFamily="18" charset="0"/>
                <a:sym typeface="+mn-lt"/>
              </a:rPr>
              <a:t>4) They say if you step on a crack, you will break your mother’s back.</a:t>
            </a:r>
          </a:p>
          <a:p>
            <a:pPr>
              <a:lnSpc>
                <a:spcPct val="130000"/>
              </a:lnSpc>
              <a:spcBef>
                <a:spcPts val="600"/>
              </a:spcBef>
            </a:pPr>
            <a:r>
              <a:rPr lang="en-US" altLang="zh-CN" sz="2400" b="1" dirty="0">
                <a:latin typeface="Times New Roman" panose="02020603050405020304" pitchFamily="18" charset="0"/>
                <a:sym typeface="+mn-lt"/>
              </a:rPr>
              <a:t>5) They just had a contest for the scariest mask, and I was the wild and daring one who won the contest for the scariest mask—and (sob) I’m not even wearing one.</a:t>
            </a:r>
            <a:endParaRPr lang="en-US" altLang="zh-CN" sz="2400" dirty="0">
              <a:latin typeface="Times New Roman" panose="02020603050405020304" pitchFamily="18" charset="0"/>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7" name="矩形 6">
            <a:extLst>
              <a:ext uri="{FF2B5EF4-FFF2-40B4-BE49-F238E27FC236}">
                <a16:creationId xmlns:a16="http://schemas.microsoft.com/office/drawing/2014/main" id="{70DE0A74-CEB5-49A9-A391-1453C41C994C}"/>
              </a:ext>
            </a:extLst>
          </p:cNvPr>
          <p:cNvSpPr/>
          <p:nvPr/>
        </p:nvSpPr>
        <p:spPr>
          <a:xfrm>
            <a:off x="8135909" y="1814757"/>
            <a:ext cx="2543517" cy="523220"/>
          </a:xfrm>
          <a:prstGeom prst="rect">
            <a:avLst/>
          </a:prstGeom>
        </p:spPr>
        <p:txBody>
          <a:bodyPr wrap="none">
            <a:spAutoFit/>
          </a:bodyPr>
          <a:lstStyle/>
          <a:p>
            <a:r>
              <a:rPr lang="en-US" altLang="zh-CN" sz="2800" dirty="0">
                <a:solidFill>
                  <a:srgbClr val="FF0000"/>
                </a:solidFill>
                <a:latin typeface="+mn-ea"/>
              </a:rPr>
              <a:t>simple sentence</a:t>
            </a:r>
            <a:endParaRPr lang="zh-CN" altLang="en-US" sz="2800" dirty="0"/>
          </a:p>
        </p:txBody>
      </p:sp>
      <p:sp>
        <p:nvSpPr>
          <p:cNvPr id="21" name="矩形 20">
            <a:extLst>
              <a:ext uri="{FF2B5EF4-FFF2-40B4-BE49-F238E27FC236}">
                <a16:creationId xmlns:a16="http://schemas.microsoft.com/office/drawing/2014/main" id="{E77B4084-49BC-4976-8089-B96FD3E0B75F}"/>
              </a:ext>
            </a:extLst>
          </p:cNvPr>
          <p:cNvSpPr/>
          <p:nvPr/>
        </p:nvSpPr>
        <p:spPr>
          <a:xfrm>
            <a:off x="9305864" y="2269332"/>
            <a:ext cx="2543517" cy="523220"/>
          </a:xfrm>
          <a:prstGeom prst="rect">
            <a:avLst/>
          </a:prstGeom>
        </p:spPr>
        <p:txBody>
          <a:bodyPr wrap="none">
            <a:spAutoFit/>
          </a:bodyPr>
          <a:lstStyle/>
          <a:p>
            <a:r>
              <a:rPr lang="en-US" altLang="zh-CN" sz="2800" dirty="0">
                <a:solidFill>
                  <a:srgbClr val="FF0000"/>
                </a:solidFill>
                <a:latin typeface="+mn-ea"/>
              </a:rPr>
              <a:t>simple sentence</a:t>
            </a:r>
            <a:endParaRPr lang="zh-CN" altLang="en-US" sz="2800" dirty="0"/>
          </a:p>
        </p:txBody>
      </p:sp>
      <p:sp>
        <p:nvSpPr>
          <p:cNvPr id="22" name="矩形 21">
            <a:extLst>
              <a:ext uri="{FF2B5EF4-FFF2-40B4-BE49-F238E27FC236}">
                <a16:creationId xmlns:a16="http://schemas.microsoft.com/office/drawing/2014/main" id="{E2B5B681-CF4B-420F-B8DE-0C5DD2AAEFD3}"/>
              </a:ext>
            </a:extLst>
          </p:cNvPr>
          <p:cNvSpPr/>
          <p:nvPr/>
        </p:nvSpPr>
        <p:spPr>
          <a:xfrm>
            <a:off x="8572503" y="3157310"/>
            <a:ext cx="2809231" cy="523220"/>
          </a:xfrm>
          <a:prstGeom prst="rect">
            <a:avLst/>
          </a:prstGeom>
        </p:spPr>
        <p:txBody>
          <a:bodyPr wrap="none">
            <a:spAutoFit/>
          </a:bodyPr>
          <a:lstStyle/>
          <a:p>
            <a:r>
              <a:rPr lang="en-US" altLang="zh-CN" sz="2800" dirty="0">
                <a:solidFill>
                  <a:srgbClr val="FF0000"/>
                </a:solidFill>
                <a:latin typeface="+mn-ea"/>
              </a:rPr>
              <a:t>complex sentence</a:t>
            </a:r>
            <a:endParaRPr lang="zh-CN" altLang="en-US" sz="2800" dirty="0"/>
          </a:p>
        </p:txBody>
      </p:sp>
      <p:sp>
        <p:nvSpPr>
          <p:cNvPr id="23" name="矩形 22">
            <a:extLst>
              <a:ext uri="{FF2B5EF4-FFF2-40B4-BE49-F238E27FC236}">
                <a16:creationId xmlns:a16="http://schemas.microsoft.com/office/drawing/2014/main" id="{9E73617C-A8D7-4E90-97CD-57E5CA328A2B}"/>
              </a:ext>
            </a:extLst>
          </p:cNvPr>
          <p:cNvSpPr/>
          <p:nvPr/>
        </p:nvSpPr>
        <p:spPr>
          <a:xfrm>
            <a:off x="2958313" y="5281063"/>
            <a:ext cx="4491038" cy="523220"/>
          </a:xfrm>
          <a:prstGeom prst="rect">
            <a:avLst/>
          </a:prstGeom>
        </p:spPr>
        <p:txBody>
          <a:bodyPr wrap="none">
            <a:spAutoFit/>
          </a:bodyPr>
          <a:lstStyle/>
          <a:p>
            <a:r>
              <a:rPr lang="en-US" altLang="zh-CN" sz="2800" dirty="0">
                <a:solidFill>
                  <a:srgbClr val="FF0000"/>
                </a:solidFill>
                <a:latin typeface="+mn-ea"/>
              </a:rPr>
              <a:t>compound-complex sentence</a:t>
            </a:r>
            <a:endParaRPr lang="zh-CN" altLang="en-US" sz="2800" dirty="0"/>
          </a:p>
        </p:txBody>
      </p:sp>
      <p:sp>
        <p:nvSpPr>
          <p:cNvPr id="24" name="矩形 23">
            <a:extLst>
              <a:ext uri="{FF2B5EF4-FFF2-40B4-BE49-F238E27FC236}">
                <a16:creationId xmlns:a16="http://schemas.microsoft.com/office/drawing/2014/main" id="{E2D0000B-C76E-4FED-8B7A-E0FFB3838C29}"/>
              </a:ext>
            </a:extLst>
          </p:cNvPr>
          <p:cNvSpPr/>
          <p:nvPr/>
        </p:nvSpPr>
        <p:spPr>
          <a:xfrm>
            <a:off x="9040150" y="3964303"/>
            <a:ext cx="2809231" cy="523220"/>
          </a:xfrm>
          <a:prstGeom prst="rect">
            <a:avLst/>
          </a:prstGeom>
        </p:spPr>
        <p:txBody>
          <a:bodyPr wrap="none">
            <a:spAutoFit/>
          </a:bodyPr>
          <a:lstStyle/>
          <a:p>
            <a:r>
              <a:rPr lang="en-US" altLang="zh-CN" sz="2800" dirty="0">
                <a:solidFill>
                  <a:srgbClr val="FF0000"/>
                </a:solidFill>
                <a:latin typeface="+mn-ea"/>
              </a:rPr>
              <a:t>complex sentence</a:t>
            </a:r>
            <a:endParaRPr lang="zh-CN" altLang="en-US" sz="2800" dirty="0"/>
          </a:p>
        </p:txBody>
      </p:sp>
      <p:sp>
        <p:nvSpPr>
          <p:cNvPr id="15" name="动作按钮: 后退或前一项 14">
            <a:hlinkClick r:id="rId3" action="ppaction://hlinksldjump" highlightClick="1"/>
            <a:extLst>
              <a:ext uri="{FF2B5EF4-FFF2-40B4-BE49-F238E27FC236}">
                <a16:creationId xmlns:a16="http://schemas.microsoft.com/office/drawing/2014/main" id="{3E05E502-C414-4698-BDC6-6A459FB77D46}"/>
              </a:ext>
            </a:extLst>
          </p:cNvPr>
          <p:cNvSpPr/>
          <p:nvPr/>
        </p:nvSpPr>
        <p:spPr>
          <a:xfrm>
            <a:off x="9812795" y="74057"/>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450706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2" grpId="0"/>
      <p:bldP spid="23" grpId="0"/>
      <p:bldP spid="2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779668"/>
            <a:ext cx="9722735" cy="5710602"/>
          </a:xfrm>
          <a:prstGeom prst="rect">
            <a:avLst/>
          </a:prstGeom>
          <a:noFill/>
        </p:spPr>
        <p:txBody>
          <a:bodyPr wrap="square" rtlCol="0">
            <a:spAutoFit/>
          </a:bodyPr>
          <a:lstStyle/>
          <a:p>
            <a:pPr>
              <a:lnSpc>
                <a:spcPct val="130000"/>
              </a:lnSpc>
              <a:spcBef>
                <a:spcPts val="600"/>
              </a:spcBef>
            </a:pPr>
            <a:r>
              <a:rPr lang="en-US" altLang="zh-CN" sz="2400" b="1" dirty="0">
                <a:latin typeface="Times New Roman" panose="02020603050405020304" pitchFamily="18" charset="0"/>
                <a:sym typeface="+mn-lt"/>
              </a:rPr>
              <a:t>6) My voice was raspy, rough, and cracked.</a:t>
            </a:r>
          </a:p>
          <a:p>
            <a:pPr>
              <a:lnSpc>
                <a:spcPct val="130000"/>
              </a:lnSpc>
              <a:spcBef>
                <a:spcPts val="600"/>
              </a:spcBef>
            </a:pPr>
            <a:r>
              <a:rPr lang="en-US" altLang="zh-CN" sz="2400" b="1" dirty="0">
                <a:latin typeface="Times New Roman" panose="02020603050405020304" pitchFamily="18" charset="0"/>
                <a:sym typeface="+mn-lt"/>
              </a:rPr>
              <a:t>7) I opened my eyes and looked up at the rain, and it dripped in my head and flowed into my brain.</a:t>
            </a:r>
          </a:p>
          <a:p>
            <a:pPr>
              <a:lnSpc>
                <a:spcPct val="130000"/>
              </a:lnSpc>
              <a:spcBef>
                <a:spcPts val="600"/>
              </a:spcBef>
            </a:pPr>
            <a:r>
              <a:rPr lang="en-US" altLang="zh-CN" sz="2400" b="1" dirty="0">
                <a:latin typeface="Times New Roman" panose="02020603050405020304" pitchFamily="18" charset="0"/>
                <a:sym typeface="+mn-lt"/>
              </a:rPr>
              <a:t>8) They say that once in Zanzibar a boy stuck out his tongue so far that it reached the heavens and touched a star, which burned him rather badly.</a:t>
            </a:r>
          </a:p>
          <a:p>
            <a:pPr>
              <a:lnSpc>
                <a:spcPct val="130000"/>
              </a:lnSpc>
              <a:spcBef>
                <a:spcPts val="600"/>
              </a:spcBef>
            </a:pPr>
            <a:r>
              <a:rPr lang="en-US" altLang="zh-CN" sz="2400" b="1" dirty="0">
                <a:latin typeface="Times New Roman" panose="02020603050405020304" pitchFamily="18" charset="0"/>
                <a:sym typeface="+mn-lt"/>
              </a:rPr>
              <a:t>9) I’m going to Camp Wonderful beside Lake Paradise across from Blissful Mountain in the Valley of the Nice.</a:t>
            </a:r>
          </a:p>
          <a:p>
            <a:pPr>
              <a:lnSpc>
                <a:spcPct val="130000"/>
              </a:lnSpc>
              <a:spcBef>
                <a:spcPts val="600"/>
              </a:spcBef>
            </a:pPr>
            <a:r>
              <a:rPr lang="en-US" altLang="zh-CN" sz="2400" b="1" dirty="0">
                <a:latin typeface="Times New Roman" panose="02020603050405020304" pitchFamily="18" charset="0"/>
                <a:sym typeface="+mn-lt"/>
              </a:rPr>
              <a:t>10) I joke with the bats and have intimate chats with the cooties that crawl through my hair.</a:t>
            </a:r>
          </a:p>
          <a:p>
            <a:pPr>
              <a:lnSpc>
                <a:spcPct val="130000"/>
              </a:lnSpc>
              <a:spcBef>
                <a:spcPts val="600"/>
              </a:spcBef>
            </a:pPr>
            <a:r>
              <a:rPr lang="en-US" altLang="zh-CN" sz="2400" b="1" dirty="0">
                <a:latin typeface="Times New Roman" panose="02020603050405020304" pitchFamily="18" charset="0"/>
                <a:sym typeface="+mn-lt"/>
              </a:rPr>
              <a:t>11) The antlers of a standing moose, as everybody knows, are just the perfect place to hang your wet and drippy clothes.</a:t>
            </a:r>
            <a:endParaRPr lang="en-US" altLang="zh-CN" sz="2400" dirty="0">
              <a:latin typeface="Times New Roman" panose="02020603050405020304" pitchFamily="18" charset="0"/>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7" name="矩形 6">
            <a:extLst>
              <a:ext uri="{FF2B5EF4-FFF2-40B4-BE49-F238E27FC236}">
                <a16:creationId xmlns:a16="http://schemas.microsoft.com/office/drawing/2014/main" id="{70DE0A74-CEB5-49A9-A391-1453C41C994C}"/>
              </a:ext>
            </a:extLst>
          </p:cNvPr>
          <p:cNvSpPr/>
          <p:nvPr/>
        </p:nvSpPr>
        <p:spPr>
          <a:xfrm>
            <a:off x="7262490" y="779668"/>
            <a:ext cx="2543517" cy="523220"/>
          </a:xfrm>
          <a:prstGeom prst="rect">
            <a:avLst/>
          </a:prstGeom>
        </p:spPr>
        <p:txBody>
          <a:bodyPr wrap="none">
            <a:spAutoFit/>
          </a:bodyPr>
          <a:lstStyle/>
          <a:p>
            <a:r>
              <a:rPr lang="en-US" altLang="zh-CN" sz="2800" dirty="0">
                <a:solidFill>
                  <a:srgbClr val="FF0000"/>
                </a:solidFill>
                <a:latin typeface="+mn-ea"/>
              </a:rPr>
              <a:t>simple sentence</a:t>
            </a:r>
            <a:endParaRPr lang="zh-CN" altLang="en-US" sz="2800" dirty="0"/>
          </a:p>
        </p:txBody>
      </p:sp>
      <p:sp>
        <p:nvSpPr>
          <p:cNvPr id="21" name="矩形 20">
            <a:extLst>
              <a:ext uri="{FF2B5EF4-FFF2-40B4-BE49-F238E27FC236}">
                <a16:creationId xmlns:a16="http://schemas.microsoft.com/office/drawing/2014/main" id="{E77B4084-49BC-4976-8089-B96FD3E0B75F}"/>
              </a:ext>
            </a:extLst>
          </p:cNvPr>
          <p:cNvSpPr/>
          <p:nvPr/>
        </p:nvSpPr>
        <p:spPr>
          <a:xfrm>
            <a:off x="7262490" y="1747602"/>
            <a:ext cx="3156120" cy="523220"/>
          </a:xfrm>
          <a:prstGeom prst="rect">
            <a:avLst/>
          </a:prstGeom>
        </p:spPr>
        <p:txBody>
          <a:bodyPr wrap="none">
            <a:spAutoFit/>
          </a:bodyPr>
          <a:lstStyle/>
          <a:p>
            <a:r>
              <a:rPr lang="en-US" altLang="zh-CN" sz="2800" dirty="0">
                <a:solidFill>
                  <a:srgbClr val="FF0000"/>
                </a:solidFill>
                <a:latin typeface="+mn-ea"/>
              </a:rPr>
              <a:t>compound sentence</a:t>
            </a:r>
            <a:endParaRPr lang="zh-CN" altLang="en-US" sz="2800" dirty="0"/>
          </a:p>
        </p:txBody>
      </p:sp>
      <p:sp>
        <p:nvSpPr>
          <p:cNvPr id="22" name="矩形 21">
            <a:extLst>
              <a:ext uri="{FF2B5EF4-FFF2-40B4-BE49-F238E27FC236}">
                <a16:creationId xmlns:a16="http://schemas.microsoft.com/office/drawing/2014/main" id="{E2B5B681-CF4B-420F-B8DE-0C5DD2AAEFD3}"/>
              </a:ext>
            </a:extLst>
          </p:cNvPr>
          <p:cNvSpPr/>
          <p:nvPr/>
        </p:nvSpPr>
        <p:spPr>
          <a:xfrm>
            <a:off x="9013994" y="3203862"/>
            <a:ext cx="2809231" cy="523220"/>
          </a:xfrm>
          <a:prstGeom prst="rect">
            <a:avLst/>
          </a:prstGeom>
        </p:spPr>
        <p:txBody>
          <a:bodyPr wrap="none">
            <a:spAutoFit/>
          </a:bodyPr>
          <a:lstStyle/>
          <a:p>
            <a:r>
              <a:rPr lang="en-US" altLang="zh-CN" sz="2800" dirty="0">
                <a:solidFill>
                  <a:srgbClr val="FF0000"/>
                </a:solidFill>
                <a:latin typeface="+mn-ea"/>
              </a:rPr>
              <a:t>complex sentence</a:t>
            </a:r>
            <a:endParaRPr lang="zh-CN" altLang="en-US" sz="2800" dirty="0"/>
          </a:p>
        </p:txBody>
      </p:sp>
      <p:sp>
        <p:nvSpPr>
          <p:cNvPr id="23" name="矩形 22">
            <a:extLst>
              <a:ext uri="{FF2B5EF4-FFF2-40B4-BE49-F238E27FC236}">
                <a16:creationId xmlns:a16="http://schemas.microsoft.com/office/drawing/2014/main" id="{9E73617C-A8D7-4E90-97CD-57E5CA328A2B}"/>
              </a:ext>
            </a:extLst>
          </p:cNvPr>
          <p:cNvSpPr/>
          <p:nvPr/>
        </p:nvSpPr>
        <p:spPr>
          <a:xfrm>
            <a:off x="7262490" y="4921487"/>
            <a:ext cx="2809231" cy="523220"/>
          </a:xfrm>
          <a:prstGeom prst="rect">
            <a:avLst/>
          </a:prstGeom>
        </p:spPr>
        <p:txBody>
          <a:bodyPr wrap="none">
            <a:spAutoFit/>
          </a:bodyPr>
          <a:lstStyle/>
          <a:p>
            <a:r>
              <a:rPr lang="en-US" altLang="zh-CN" sz="2800" dirty="0">
                <a:solidFill>
                  <a:srgbClr val="FF0000"/>
                </a:solidFill>
                <a:latin typeface="+mn-ea"/>
              </a:rPr>
              <a:t>complex sentence</a:t>
            </a:r>
            <a:endParaRPr lang="zh-CN" altLang="en-US" sz="2800" dirty="0"/>
          </a:p>
        </p:txBody>
      </p:sp>
      <p:sp>
        <p:nvSpPr>
          <p:cNvPr id="24" name="矩形 23">
            <a:extLst>
              <a:ext uri="{FF2B5EF4-FFF2-40B4-BE49-F238E27FC236}">
                <a16:creationId xmlns:a16="http://schemas.microsoft.com/office/drawing/2014/main" id="{E2D0000B-C76E-4FED-8B7A-E0FFB3838C29}"/>
              </a:ext>
            </a:extLst>
          </p:cNvPr>
          <p:cNvSpPr/>
          <p:nvPr/>
        </p:nvSpPr>
        <p:spPr>
          <a:xfrm>
            <a:off x="7262490" y="3873300"/>
            <a:ext cx="2543517" cy="523220"/>
          </a:xfrm>
          <a:prstGeom prst="rect">
            <a:avLst/>
          </a:prstGeom>
        </p:spPr>
        <p:txBody>
          <a:bodyPr wrap="none">
            <a:spAutoFit/>
          </a:bodyPr>
          <a:lstStyle/>
          <a:p>
            <a:r>
              <a:rPr lang="en-US" altLang="zh-CN" sz="2800" dirty="0">
                <a:solidFill>
                  <a:srgbClr val="FF0000"/>
                </a:solidFill>
                <a:latin typeface="+mn-ea"/>
              </a:rPr>
              <a:t>simple sentence</a:t>
            </a:r>
            <a:endParaRPr lang="zh-CN" altLang="en-US" sz="2800" dirty="0"/>
          </a:p>
        </p:txBody>
      </p:sp>
      <p:sp>
        <p:nvSpPr>
          <p:cNvPr id="15" name="矩形 14">
            <a:extLst>
              <a:ext uri="{FF2B5EF4-FFF2-40B4-BE49-F238E27FC236}">
                <a16:creationId xmlns:a16="http://schemas.microsoft.com/office/drawing/2014/main" id="{A15F2886-F2EA-462F-A8B0-2BA760973C7E}"/>
              </a:ext>
            </a:extLst>
          </p:cNvPr>
          <p:cNvSpPr/>
          <p:nvPr/>
        </p:nvSpPr>
        <p:spPr>
          <a:xfrm>
            <a:off x="7262490" y="5852535"/>
            <a:ext cx="2809231" cy="523220"/>
          </a:xfrm>
          <a:prstGeom prst="rect">
            <a:avLst/>
          </a:prstGeom>
        </p:spPr>
        <p:txBody>
          <a:bodyPr wrap="none">
            <a:spAutoFit/>
          </a:bodyPr>
          <a:lstStyle/>
          <a:p>
            <a:r>
              <a:rPr lang="en-US" altLang="zh-CN" sz="2800" dirty="0">
                <a:solidFill>
                  <a:srgbClr val="FF0000"/>
                </a:solidFill>
                <a:latin typeface="+mn-ea"/>
              </a:rPr>
              <a:t>complex sentence</a:t>
            </a:r>
            <a:endParaRPr lang="zh-CN" altLang="en-US" sz="2800" dirty="0"/>
          </a:p>
        </p:txBody>
      </p:sp>
    </p:spTree>
    <p:extLst>
      <p:ext uri="{BB962C8B-B14F-4D97-AF65-F5344CB8AC3E}">
        <p14:creationId xmlns:p14="http://schemas.microsoft.com/office/powerpoint/2010/main" val="16096454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2" grpId="0"/>
      <p:bldP spid="23" grpId="0"/>
      <p:bldP spid="24" grpId="0"/>
      <p:bldP spid="1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42619" y="866510"/>
            <a:ext cx="9722735" cy="5230471"/>
          </a:xfrm>
          <a:prstGeom prst="rect">
            <a:avLst/>
          </a:prstGeom>
          <a:noFill/>
        </p:spPr>
        <p:txBody>
          <a:bodyPr wrap="square" rtlCol="0">
            <a:spAutoFit/>
          </a:bodyPr>
          <a:lstStyle/>
          <a:p>
            <a:pPr>
              <a:lnSpc>
                <a:spcPct val="130000"/>
              </a:lnSpc>
              <a:spcBef>
                <a:spcPts val="600"/>
              </a:spcBef>
            </a:pPr>
            <a:r>
              <a:rPr lang="en-US" altLang="zh-CN" sz="2400" b="1" dirty="0">
                <a:latin typeface="Times New Roman" panose="02020603050405020304" pitchFamily="18" charset="0"/>
                <a:sym typeface="+mn-lt"/>
              </a:rPr>
              <a:t>12) We’ll walk with a walk that is measured and slow, and we’ll go where the chalk-white arrows go.</a:t>
            </a:r>
          </a:p>
          <a:p>
            <a:pPr>
              <a:lnSpc>
                <a:spcPct val="130000"/>
              </a:lnSpc>
              <a:spcBef>
                <a:spcPts val="600"/>
              </a:spcBef>
            </a:pPr>
            <a:r>
              <a:rPr lang="en-US" altLang="zh-CN" sz="2400" b="1" dirty="0">
                <a:latin typeface="Times New Roman" panose="02020603050405020304" pitchFamily="18" charset="0"/>
                <a:sym typeface="+mn-lt"/>
              </a:rPr>
              <a:t>13) I am writing these poems from inside a lion, and it’s rather dark in here.</a:t>
            </a:r>
          </a:p>
          <a:p>
            <a:pPr>
              <a:lnSpc>
                <a:spcPct val="130000"/>
              </a:lnSpc>
              <a:spcBef>
                <a:spcPts val="600"/>
              </a:spcBef>
            </a:pPr>
            <a:r>
              <a:rPr lang="en-US" altLang="zh-CN" sz="2400" b="1" dirty="0">
                <a:latin typeface="Times New Roman" panose="02020603050405020304" pitchFamily="18" charset="0"/>
                <a:sym typeface="+mn-lt"/>
              </a:rPr>
              <a:t>14) A piece of sky broke off and fell through the crack in the ceiling right into my soup.</a:t>
            </a:r>
          </a:p>
          <a:p>
            <a:pPr>
              <a:lnSpc>
                <a:spcPct val="130000"/>
              </a:lnSpc>
              <a:spcBef>
                <a:spcPts val="600"/>
              </a:spcBef>
            </a:pPr>
            <a:r>
              <a:rPr lang="en-US" altLang="zh-CN" sz="2400" b="1" dirty="0">
                <a:latin typeface="Times New Roman" panose="02020603050405020304" pitchFamily="18" charset="0"/>
                <a:sym typeface="+mn-lt"/>
              </a:rPr>
              <a:t>15) If you were only one inch tall, you’d ride a worm to school.</a:t>
            </a:r>
          </a:p>
          <a:p>
            <a:pPr>
              <a:lnSpc>
                <a:spcPct val="130000"/>
              </a:lnSpc>
              <a:spcBef>
                <a:spcPts val="600"/>
              </a:spcBef>
            </a:pPr>
            <a:r>
              <a:rPr lang="en-US" altLang="zh-CN" sz="2400" b="1" dirty="0">
                <a:latin typeface="Times New Roman" panose="02020603050405020304" pitchFamily="18" charset="0"/>
                <a:sym typeface="+mn-lt"/>
              </a:rPr>
              <a:t>16) The traffic light simply would not turn green, so the people stopped to wait as the traffic rolled and the wind blew cold, and the hour grew dark and late.</a:t>
            </a:r>
            <a:endParaRPr lang="en-US" altLang="zh-CN" sz="2400" dirty="0">
              <a:latin typeface="Times New Roman" panose="02020603050405020304" pitchFamily="18" charset="0"/>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7" name="矩形 6">
            <a:extLst>
              <a:ext uri="{FF2B5EF4-FFF2-40B4-BE49-F238E27FC236}">
                <a16:creationId xmlns:a16="http://schemas.microsoft.com/office/drawing/2014/main" id="{70DE0A74-CEB5-49A9-A391-1453C41C994C}"/>
              </a:ext>
            </a:extLst>
          </p:cNvPr>
          <p:cNvSpPr/>
          <p:nvPr/>
        </p:nvSpPr>
        <p:spPr>
          <a:xfrm>
            <a:off x="6996737" y="1375302"/>
            <a:ext cx="4491038" cy="523220"/>
          </a:xfrm>
          <a:prstGeom prst="rect">
            <a:avLst/>
          </a:prstGeom>
        </p:spPr>
        <p:txBody>
          <a:bodyPr wrap="none">
            <a:spAutoFit/>
          </a:bodyPr>
          <a:lstStyle/>
          <a:p>
            <a:r>
              <a:rPr lang="en-US" altLang="zh-CN" sz="2800" dirty="0">
                <a:solidFill>
                  <a:srgbClr val="FF0000"/>
                </a:solidFill>
                <a:latin typeface="+mn-ea"/>
              </a:rPr>
              <a:t>compound-complex sentence</a:t>
            </a:r>
            <a:endParaRPr lang="zh-CN" altLang="en-US" sz="2800" dirty="0"/>
          </a:p>
        </p:txBody>
      </p:sp>
      <p:sp>
        <p:nvSpPr>
          <p:cNvPr id="21" name="矩形 20">
            <a:extLst>
              <a:ext uri="{FF2B5EF4-FFF2-40B4-BE49-F238E27FC236}">
                <a16:creationId xmlns:a16="http://schemas.microsoft.com/office/drawing/2014/main" id="{E77B4084-49BC-4976-8089-B96FD3E0B75F}"/>
              </a:ext>
            </a:extLst>
          </p:cNvPr>
          <p:cNvSpPr/>
          <p:nvPr/>
        </p:nvSpPr>
        <p:spPr>
          <a:xfrm>
            <a:off x="6996737" y="2393836"/>
            <a:ext cx="3266728" cy="523220"/>
          </a:xfrm>
          <a:prstGeom prst="rect">
            <a:avLst/>
          </a:prstGeom>
        </p:spPr>
        <p:txBody>
          <a:bodyPr wrap="none">
            <a:spAutoFit/>
          </a:bodyPr>
          <a:lstStyle/>
          <a:p>
            <a:r>
              <a:rPr lang="en-US" altLang="zh-CN" sz="2800" dirty="0">
                <a:solidFill>
                  <a:srgbClr val="FF0000"/>
                </a:solidFill>
                <a:latin typeface="+mn-ea"/>
              </a:rPr>
              <a:t>compound sentence</a:t>
            </a:r>
            <a:endParaRPr lang="zh-CN" altLang="en-US" sz="2800" dirty="0"/>
          </a:p>
        </p:txBody>
      </p:sp>
      <p:sp>
        <p:nvSpPr>
          <p:cNvPr id="22" name="矩形 21">
            <a:extLst>
              <a:ext uri="{FF2B5EF4-FFF2-40B4-BE49-F238E27FC236}">
                <a16:creationId xmlns:a16="http://schemas.microsoft.com/office/drawing/2014/main" id="{E2B5B681-CF4B-420F-B8DE-0C5DD2AAEFD3}"/>
              </a:ext>
            </a:extLst>
          </p:cNvPr>
          <p:cNvSpPr/>
          <p:nvPr/>
        </p:nvSpPr>
        <p:spPr>
          <a:xfrm>
            <a:off x="7022121" y="3466269"/>
            <a:ext cx="2543517" cy="523220"/>
          </a:xfrm>
          <a:prstGeom prst="rect">
            <a:avLst/>
          </a:prstGeom>
        </p:spPr>
        <p:txBody>
          <a:bodyPr wrap="none">
            <a:spAutoFit/>
          </a:bodyPr>
          <a:lstStyle/>
          <a:p>
            <a:r>
              <a:rPr lang="en-US" altLang="zh-CN" sz="2800" dirty="0">
                <a:solidFill>
                  <a:srgbClr val="FF0000"/>
                </a:solidFill>
                <a:latin typeface="+mn-ea"/>
              </a:rPr>
              <a:t>simple sentence</a:t>
            </a:r>
            <a:endParaRPr lang="zh-CN" altLang="en-US" sz="2800" dirty="0"/>
          </a:p>
        </p:txBody>
      </p:sp>
      <p:sp>
        <p:nvSpPr>
          <p:cNvPr id="23" name="矩形 22">
            <a:extLst>
              <a:ext uri="{FF2B5EF4-FFF2-40B4-BE49-F238E27FC236}">
                <a16:creationId xmlns:a16="http://schemas.microsoft.com/office/drawing/2014/main" id="{9E73617C-A8D7-4E90-97CD-57E5CA328A2B}"/>
              </a:ext>
            </a:extLst>
          </p:cNvPr>
          <p:cNvSpPr/>
          <p:nvPr/>
        </p:nvSpPr>
        <p:spPr>
          <a:xfrm>
            <a:off x="7022121" y="5574530"/>
            <a:ext cx="4491038" cy="523220"/>
          </a:xfrm>
          <a:prstGeom prst="rect">
            <a:avLst/>
          </a:prstGeom>
        </p:spPr>
        <p:txBody>
          <a:bodyPr wrap="none">
            <a:spAutoFit/>
          </a:bodyPr>
          <a:lstStyle/>
          <a:p>
            <a:r>
              <a:rPr lang="en-US" altLang="zh-CN" sz="2800" dirty="0">
                <a:solidFill>
                  <a:srgbClr val="FF0000"/>
                </a:solidFill>
                <a:latin typeface="+mn-ea"/>
              </a:rPr>
              <a:t>compound-complex sentence</a:t>
            </a:r>
            <a:endParaRPr lang="zh-CN" altLang="en-US" sz="2800" dirty="0"/>
          </a:p>
        </p:txBody>
      </p:sp>
      <p:sp>
        <p:nvSpPr>
          <p:cNvPr id="24" name="矩形 23">
            <a:extLst>
              <a:ext uri="{FF2B5EF4-FFF2-40B4-BE49-F238E27FC236}">
                <a16:creationId xmlns:a16="http://schemas.microsoft.com/office/drawing/2014/main" id="{E2D0000B-C76E-4FED-8B7A-E0FFB3838C29}"/>
              </a:ext>
            </a:extLst>
          </p:cNvPr>
          <p:cNvSpPr/>
          <p:nvPr/>
        </p:nvSpPr>
        <p:spPr>
          <a:xfrm>
            <a:off x="8768546" y="3983798"/>
            <a:ext cx="2809231" cy="523220"/>
          </a:xfrm>
          <a:prstGeom prst="rect">
            <a:avLst/>
          </a:prstGeom>
        </p:spPr>
        <p:txBody>
          <a:bodyPr wrap="none">
            <a:spAutoFit/>
          </a:bodyPr>
          <a:lstStyle/>
          <a:p>
            <a:r>
              <a:rPr lang="en-US" altLang="zh-CN" sz="2800" dirty="0">
                <a:solidFill>
                  <a:srgbClr val="FF0000"/>
                </a:solidFill>
                <a:latin typeface="+mn-ea"/>
              </a:rPr>
              <a:t>complex sentence</a:t>
            </a:r>
            <a:endParaRPr lang="zh-CN" altLang="en-US" sz="2800" dirty="0"/>
          </a:p>
        </p:txBody>
      </p:sp>
    </p:spTree>
    <p:extLst>
      <p:ext uri="{BB962C8B-B14F-4D97-AF65-F5344CB8AC3E}">
        <p14:creationId xmlns:p14="http://schemas.microsoft.com/office/powerpoint/2010/main" val="10416862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 calcmode="lin" valueType="num">
                                      <p:cBhvr additive="base">
                                        <p:cTn id="1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23" grpId="0"/>
      <p:bldP spid="2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9713362" y="1017730"/>
            <a:ext cx="2303442" cy="2303440"/>
            <a:chOff x="1726173" y="1841912"/>
            <a:chExt cx="2485289" cy="2485289"/>
          </a:xfrm>
        </p:grpSpPr>
        <p:sp>
          <p:nvSpPr>
            <p:cNvPr id="19" name="椭圆 18"/>
            <p:cNvSpPr/>
            <p:nvPr/>
          </p:nvSpPr>
          <p:spPr>
            <a:xfrm>
              <a:off x="1726173" y="1841912"/>
              <a:ext cx="2485289" cy="2485289"/>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mn-ea"/>
                <a:sym typeface="+mn-lt"/>
              </a:endParaRPr>
            </a:p>
          </p:txBody>
        </p:sp>
        <p:sp>
          <p:nvSpPr>
            <p:cNvPr id="20" name="KSO_Shape"/>
            <p:cNvSpPr/>
            <p:nvPr/>
          </p:nvSpPr>
          <p:spPr bwMode="auto">
            <a:xfrm>
              <a:off x="2144756" y="2550205"/>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Times New Roman" panose="02020603050405020304" pitchFamily="18" charset="0"/>
                <a:cs typeface="+mn-ea"/>
                <a:sym typeface="+mn-lt"/>
              </a:endParaRPr>
            </a:p>
          </p:txBody>
        </p:sp>
      </p:grpSp>
      <p:sp>
        <p:nvSpPr>
          <p:cNvPr id="3" name="文本框 2"/>
          <p:cNvSpPr txBox="1"/>
          <p:nvPr/>
        </p:nvSpPr>
        <p:spPr>
          <a:xfrm>
            <a:off x="342619" y="756273"/>
            <a:ext cx="10345489" cy="5618269"/>
          </a:xfrm>
          <a:prstGeom prst="rect">
            <a:avLst/>
          </a:prstGeom>
          <a:noFill/>
        </p:spPr>
        <p:txBody>
          <a:bodyPr wrap="square" rtlCol="0">
            <a:spAutoFit/>
          </a:bodyPr>
          <a:lstStyle/>
          <a:p>
            <a:pPr>
              <a:lnSpc>
                <a:spcPct val="130000"/>
              </a:lnSpc>
              <a:spcBef>
                <a:spcPts val="600"/>
              </a:spcBef>
            </a:pPr>
            <a:r>
              <a:rPr lang="en-US" altLang="zh-CN" sz="2800" dirty="0">
                <a:solidFill>
                  <a:srgbClr val="00749F"/>
                </a:solidFill>
                <a:latin typeface="Times New Roman" panose="02020603050405020304" pitchFamily="18" charset="0"/>
                <a:cs typeface="+mn-ea"/>
                <a:sym typeface="+mn-lt"/>
              </a:rPr>
              <a:t>Questions 2:Add a question to each sentence to form Tag-Questions.</a:t>
            </a:r>
          </a:p>
          <a:p>
            <a:pPr marL="457200" indent="-457200">
              <a:lnSpc>
                <a:spcPct val="130000"/>
              </a:lnSpc>
              <a:spcBef>
                <a:spcPts val="600"/>
              </a:spcBef>
              <a:buAutoNum type="arabicParenR"/>
            </a:pPr>
            <a:r>
              <a:rPr lang="en-US" altLang="zh-CN" sz="2400" b="1" dirty="0">
                <a:latin typeface="Times New Roman" panose="02020603050405020304" pitchFamily="18" charset="0"/>
                <a:sym typeface="+mn-lt"/>
              </a:rPr>
              <a:t>I’m as tall as your sister.</a:t>
            </a:r>
          </a:p>
          <a:p>
            <a:pPr marL="457200" indent="-457200">
              <a:lnSpc>
                <a:spcPct val="130000"/>
              </a:lnSpc>
              <a:spcBef>
                <a:spcPts val="600"/>
              </a:spcBef>
              <a:buAutoNum type="arabicParenR"/>
            </a:pP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2) </a:t>
            </a:r>
            <a:r>
              <a:rPr lang="en-US" altLang="zh-CN" sz="2400" b="1" dirty="0" smtClean="0">
                <a:latin typeface="Times New Roman" panose="02020603050405020304" pitchFamily="18" charset="0"/>
                <a:sym typeface="+mn-lt"/>
              </a:rPr>
              <a:t>  I </a:t>
            </a:r>
            <a:r>
              <a:rPr lang="en-US" altLang="zh-CN" sz="2400" b="1" dirty="0">
                <a:latin typeface="Times New Roman" panose="02020603050405020304" pitchFamily="18" charset="0"/>
                <a:sym typeface="+mn-lt"/>
              </a:rPr>
              <a:t>wish to have a word with you.</a:t>
            </a: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3) </a:t>
            </a:r>
            <a:r>
              <a:rPr lang="en-US" altLang="zh-CN" sz="2400" b="1" dirty="0" smtClean="0">
                <a:latin typeface="Times New Roman" panose="02020603050405020304" pitchFamily="18" charset="0"/>
                <a:sym typeface="+mn-lt"/>
              </a:rPr>
              <a:t>  The </a:t>
            </a:r>
            <a:r>
              <a:rPr lang="en-US" altLang="zh-CN" sz="2400" b="1" dirty="0">
                <a:latin typeface="Times New Roman" panose="02020603050405020304" pitchFamily="18" charset="0"/>
                <a:sym typeface="+mn-lt"/>
              </a:rPr>
              <a:t>Swede made no answer.</a:t>
            </a: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4) </a:t>
            </a:r>
            <a:r>
              <a:rPr lang="en-US" altLang="zh-CN" sz="2400" b="1" dirty="0" smtClean="0">
                <a:latin typeface="Times New Roman" panose="02020603050405020304" pitchFamily="18" charset="0"/>
                <a:sym typeface="+mn-lt"/>
              </a:rPr>
              <a:t>  He </a:t>
            </a:r>
            <a:r>
              <a:rPr lang="en-US" altLang="zh-CN" sz="2400" b="1" dirty="0">
                <a:latin typeface="Times New Roman" panose="02020603050405020304" pitchFamily="18" charset="0"/>
                <a:sym typeface="+mn-lt"/>
              </a:rPr>
              <a:t>ought to know what to do.</a:t>
            </a:r>
          </a:p>
          <a:p>
            <a:pPr>
              <a:lnSpc>
                <a:spcPct val="130000"/>
              </a:lnSpc>
              <a:spcBef>
                <a:spcPts val="600"/>
              </a:spcBef>
            </a:pPr>
            <a:r>
              <a:rPr lang="en-US" altLang="zh-CN" sz="2400" b="1" dirty="0" smtClean="0">
                <a:latin typeface="Times New Roman" panose="02020603050405020304" pitchFamily="18" charset="0"/>
                <a:sym typeface="+mn-lt"/>
              </a:rPr>
              <a:t>       </a:t>
            </a: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5) We have to get there at eight tomorrow.</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7" name="矩形 6">
            <a:extLst>
              <a:ext uri="{FF2B5EF4-FFF2-40B4-BE49-F238E27FC236}">
                <a16:creationId xmlns:a16="http://schemas.microsoft.com/office/drawing/2014/main" id="{70DE0A74-CEB5-49A9-A391-1453C41C994C}"/>
              </a:ext>
            </a:extLst>
          </p:cNvPr>
          <p:cNvSpPr/>
          <p:nvPr/>
        </p:nvSpPr>
        <p:spPr>
          <a:xfrm>
            <a:off x="803599" y="1940236"/>
            <a:ext cx="4916089" cy="523220"/>
          </a:xfrm>
          <a:prstGeom prst="rect">
            <a:avLst/>
          </a:prstGeom>
        </p:spPr>
        <p:txBody>
          <a:bodyPr wrap="none">
            <a:spAutoFit/>
          </a:bodyPr>
          <a:lstStyle/>
          <a:p>
            <a:r>
              <a:rPr lang="en-US" altLang="zh-CN" sz="2800" dirty="0">
                <a:solidFill>
                  <a:srgbClr val="FF0000"/>
                </a:solidFill>
                <a:latin typeface="+mn-ea"/>
              </a:rPr>
              <a:t>I’m as tall as your sister, aren’t I?</a:t>
            </a:r>
            <a:endParaRPr lang="zh-CN" altLang="en-US" sz="2800" dirty="0"/>
          </a:p>
        </p:txBody>
      </p:sp>
      <p:sp>
        <p:nvSpPr>
          <p:cNvPr id="21" name="矩形 20">
            <a:extLst>
              <a:ext uri="{FF2B5EF4-FFF2-40B4-BE49-F238E27FC236}">
                <a16:creationId xmlns:a16="http://schemas.microsoft.com/office/drawing/2014/main" id="{E77B4084-49BC-4976-8089-B96FD3E0B75F}"/>
              </a:ext>
            </a:extLst>
          </p:cNvPr>
          <p:cNvSpPr/>
          <p:nvPr/>
        </p:nvSpPr>
        <p:spPr>
          <a:xfrm>
            <a:off x="803599" y="3008675"/>
            <a:ext cx="5742149" cy="523220"/>
          </a:xfrm>
          <a:prstGeom prst="rect">
            <a:avLst/>
          </a:prstGeom>
        </p:spPr>
        <p:txBody>
          <a:bodyPr wrap="none">
            <a:spAutoFit/>
          </a:bodyPr>
          <a:lstStyle/>
          <a:p>
            <a:r>
              <a:rPr lang="en-US" altLang="zh-CN" sz="2800" dirty="0">
                <a:solidFill>
                  <a:srgbClr val="FF0000"/>
                </a:solidFill>
                <a:latin typeface="+mn-ea"/>
              </a:rPr>
              <a:t>I wish to have a word with you, may I?</a:t>
            </a:r>
            <a:endParaRPr lang="zh-CN" altLang="en-US" sz="2800" dirty="0"/>
          </a:p>
        </p:txBody>
      </p:sp>
      <p:sp>
        <p:nvSpPr>
          <p:cNvPr id="22" name="矩形 21">
            <a:extLst>
              <a:ext uri="{FF2B5EF4-FFF2-40B4-BE49-F238E27FC236}">
                <a16:creationId xmlns:a16="http://schemas.microsoft.com/office/drawing/2014/main" id="{E2B5B681-CF4B-420F-B8DE-0C5DD2AAEFD3}"/>
              </a:ext>
            </a:extLst>
          </p:cNvPr>
          <p:cNvSpPr/>
          <p:nvPr/>
        </p:nvSpPr>
        <p:spPr>
          <a:xfrm>
            <a:off x="803599" y="4176364"/>
            <a:ext cx="6301597" cy="523220"/>
          </a:xfrm>
          <a:prstGeom prst="rect">
            <a:avLst/>
          </a:prstGeom>
        </p:spPr>
        <p:txBody>
          <a:bodyPr wrap="none">
            <a:spAutoFit/>
          </a:bodyPr>
          <a:lstStyle/>
          <a:p>
            <a:r>
              <a:rPr lang="en-US" altLang="zh-CN" sz="2800" dirty="0">
                <a:solidFill>
                  <a:srgbClr val="FF0000"/>
                </a:solidFill>
                <a:latin typeface="+mn-ea"/>
              </a:rPr>
              <a:t>The Swede made no answer, did he / she?</a:t>
            </a:r>
            <a:endParaRPr lang="zh-CN" altLang="en-US" sz="2800" dirty="0"/>
          </a:p>
        </p:txBody>
      </p:sp>
      <p:sp>
        <p:nvSpPr>
          <p:cNvPr id="23" name="矩形 22">
            <a:extLst>
              <a:ext uri="{FF2B5EF4-FFF2-40B4-BE49-F238E27FC236}">
                <a16:creationId xmlns:a16="http://schemas.microsoft.com/office/drawing/2014/main" id="{9E73617C-A8D7-4E90-97CD-57E5CA328A2B}"/>
              </a:ext>
            </a:extLst>
          </p:cNvPr>
          <p:cNvSpPr/>
          <p:nvPr/>
        </p:nvSpPr>
        <p:spPr>
          <a:xfrm>
            <a:off x="803599" y="5287015"/>
            <a:ext cx="10956846" cy="523220"/>
          </a:xfrm>
          <a:prstGeom prst="rect">
            <a:avLst/>
          </a:prstGeom>
        </p:spPr>
        <p:txBody>
          <a:bodyPr wrap="none">
            <a:spAutoFit/>
          </a:bodyPr>
          <a:lstStyle/>
          <a:p>
            <a:r>
              <a:rPr lang="en-US" altLang="zh-CN" sz="2800" dirty="0" smtClean="0">
                <a:solidFill>
                  <a:srgbClr val="FF0000"/>
                </a:solidFill>
                <a:latin typeface="+mn-ea"/>
              </a:rPr>
              <a:t>He </a:t>
            </a:r>
            <a:r>
              <a:rPr lang="en-US" altLang="zh-CN" sz="2800" dirty="0">
                <a:solidFill>
                  <a:srgbClr val="FF0000"/>
                </a:solidFill>
                <a:latin typeface="+mn-ea"/>
              </a:rPr>
              <a:t>ought to know what to do, oughtn’t he? / shouldn’t he?</a:t>
            </a:r>
            <a:endParaRPr lang="zh-CN" altLang="en-US" sz="2800" dirty="0"/>
          </a:p>
        </p:txBody>
      </p:sp>
      <p:sp>
        <p:nvSpPr>
          <p:cNvPr id="24" name="矩形 23">
            <a:extLst>
              <a:ext uri="{FF2B5EF4-FFF2-40B4-BE49-F238E27FC236}">
                <a16:creationId xmlns:a16="http://schemas.microsoft.com/office/drawing/2014/main" id="{E2D0000B-C76E-4FED-8B7A-E0FFB3838C29}"/>
              </a:ext>
            </a:extLst>
          </p:cNvPr>
          <p:cNvSpPr/>
          <p:nvPr/>
        </p:nvSpPr>
        <p:spPr>
          <a:xfrm>
            <a:off x="5982981" y="5961636"/>
            <a:ext cx="4507196" cy="954107"/>
          </a:xfrm>
          <a:prstGeom prst="rect">
            <a:avLst/>
          </a:prstGeom>
        </p:spPr>
        <p:txBody>
          <a:bodyPr wrap="none">
            <a:spAutoFit/>
          </a:bodyPr>
          <a:lstStyle/>
          <a:p>
            <a:r>
              <a:rPr lang="en-US" altLang="zh-CN" sz="2800" dirty="0">
                <a:solidFill>
                  <a:srgbClr val="FF0000"/>
                </a:solidFill>
                <a:latin typeface="+mn-ea"/>
              </a:rPr>
              <a:t>We have to get there at eight </a:t>
            </a:r>
          </a:p>
          <a:p>
            <a:r>
              <a:rPr lang="en-US" altLang="zh-CN" sz="2800" dirty="0">
                <a:solidFill>
                  <a:srgbClr val="FF0000"/>
                </a:solidFill>
                <a:latin typeface="+mn-ea"/>
              </a:rPr>
              <a:t>tomorrow, don’t we?</a:t>
            </a:r>
            <a:endParaRPr lang="zh-CN" altLang="en-US" sz="2800" dirty="0"/>
          </a:p>
        </p:txBody>
      </p:sp>
    </p:spTree>
    <p:extLst>
      <p:ext uri="{BB962C8B-B14F-4D97-AF65-F5344CB8AC3E}">
        <p14:creationId xmlns:p14="http://schemas.microsoft.com/office/powerpoint/2010/main" val="34510573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2" grpId="0"/>
      <p:bldP spid="23" grpId="0"/>
      <p:bldP spid="2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42619" y="756273"/>
            <a:ext cx="10345489" cy="4981172"/>
          </a:xfrm>
          <a:prstGeom prst="rect">
            <a:avLst/>
          </a:prstGeom>
          <a:noFill/>
        </p:spPr>
        <p:txBody>
          <a:bodyPr wrap="square" rtlCol="0">
            <a:spAutoFit/>
          </a:bodyPr>
          <a:lstStyle/>
          <a:p>
            <a:pPr>
              <a:lnSpc>
                <a:spcPct val="130000"/>
              </a:lnSpc>
              <a:spcBef>
                <a:spcPts val="600"/>
              </a:spcBef>
            </a:pPr>
            <a:r>
              <a:rPr lang="en-US" altLang="zh-CN" sz="2400" b="1" dirty="0">
                <a:latin typeface="Times New Roman" panose="02020603050405020304" pitchFamily="18" charset="0"/>
                <a:sym typeface="+mn-lt"/>
              </a:rPr>
              <a:t>6) He used to take pictures there.</a:t>
            </a: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7) You’d better read it by yourself.</a:t>
            </a: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8) He would rather read it ten times than recite it.</a:t>
            </a: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9) You’d like to go with me.</a:t>
            </a: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10) He must be a doctor.</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7" name="矩形 6">
            <a:extLst>
              <a:ext uri="{FF2B5EF4-FFF2-40B4-BE49-F238E27FC236}">
                <a16:creationId xmlns:a16="http://schemas.microsoft.com/office/drawing/2014/main" id="{70DE0A74-CEB5-49A9-A391-1453C41C994C}"/>
              </a:ext>
            </a:extLst>
          </p:cNvPr>
          <p:cNvSpPr/>
          <p:nvPr/>
        </p:nvSpPr>
        <p:spPr>
          <a:xfrm>
            <a:off x="720524" y="1323276"/>
            <a:ext cx="8234883" cy="523220"/>
          </a:xfrm>
          <a:prstGeom prst="rect">
            <a:avLst/>
          </a:prstGeom>
        </p:spPr>
        <p:txBody>
          <a:bodyPr wrap="none">
            <a:spAutoFit/>
          </a:bodyPr>
          <a:lstStyle/>
          <a:p>
            <a:r>
              <a:rPr lang="en-US" altLang="zh-CN" sz="2800" dirty="0">
                <a:solidFill>
                  <a:srgbClr val="FF0000"/>
                </a:solidFill>
                <a:latin typeface="+mn-ea"/>
              </a:rPr>
              <a:t>He used to take pictures there, didn’t he? / </a:t>
            </a:r>
            <a:r>
              <a:rPr lang="en-US" altLang="zh-CN" sz="2800" dirty="0" err="1">
                <a:solidFill>
                  <a:srgbClr val="FF0000"/>
                </a:solidFill>
                <a:latin typeface="+mn-ea"/>
              </a:rPr>
              <a:t>usedn’t</a:t>
            </a:r>
            <a:r>
              <a:rPr lang="en-US" altLang="zh-CN" sz="2800" dirty="0">
                <a:solidFill>
                  <a:srgbClr val="FF0000"/>
                </a:solidFill>
                <a:latin typeface="+mn-ea"/>
              </a:rPr>
              <a:t> he?</a:t>
            </a:r>
            <a:endParaRPr lang="zh-CN" altLang="en-US" sz="2800" dirty="0"/>
          </a:p>
        </p:txBody>
      </p:sp>
      <p:sp>
        <p:nvSpPr>
          <p:cNvPr id="21" name="矩形 20">
            <a:extLst>
              <a:ext uri="{FF2B5EF4-FFF2-40B4-BE49-F238E27FC236}">
                <a16:creationId xmlns:a16="http://schemas.microsoft.com/office/drawing/2014/main" id="{E77B4084-49BC-4976-8089-B96FD3E0B75F}"/>
              </a:ext>
            </a:extLst>
          </p:cNvPr>
          <p:cNvSpPr/>
          <p:nvPr/>
        </p:nvSpPr>
        <p:spPr>
          <a:xfrm>
            <a:off x="720524" y="2442435"/>
            <a:ext cx="8595492" cy="523220"/>
          </a:xfrm>
          <a:prstGeom prst="rect">
            <a:avLst/>
          </a:prstGeom>
        </p:spPr>
        <p:txBody>
          <a:bodyPr wrap="square">
            <a:spAutoFit/>
          </a:bodyPr>
          <a:lstStyle/>
          <a:p>
            <a:r>
              <a:rPr lang="en-US" altLang="zh-CN" sz="2800" dirty="0">
                <a:solidFill>
                  <a:srgbClr val="FF0000"/>
                </a:solidFill>
                <a:latin typeface="+mn-ea"/>
              </a:rPr>
              <a:t>You’d better read it by yourself, hadn’t you?</a:t>
            </a:r>
            <a:endParaRPr lang="zh-CN" altLang="en-US" sz="2800" dirty="0"/>
          </a:p>
        </p:txBody>
      </p:sp>
      <p:sp>
        <p:nvSpPr>
          <p:cNvPr id="22" name="矩形 21">
            <a:extLst>
              <a:ext uri="{FF2B5EF4-FFF2-40B4-BE49-F238E27FC236}">
                <a16:creationId xmlns:a16="http://schemas.microsoft.com/office/drawing/2014/main" id="{E2B5B681-CF4B-420F-B8DE-0C5DD2AAEFD3}"/>
              </a:ext>
            </a:extLst>
          </p:cNvPr>
          <p:cNvSpPr/>
          <p:nvPr/>
        </p:nvSpPr>
        <p:spPr>
          <a:xfrm>
            <a:off x="720524" y="3561595"/>
            <a:ext cx="9062802" cy="523220"/>
          </a:xfrm>
          <a:prstGeom prst="rect">
            <a:avLst/>
          </a:prstGeom>
        </p:spPr>
        <p:txBody>
          <a:bodyPr wrap="none">
            <a:spAutoFit/>
          </a:bodyPr>
          <a:lstStyle/>
          <a:p>
            <a:r>
              <a:rPr lang="en-US" altLang="zh-CN" sz="2800" dirty="0">
                <a:solidFill>
                  <a:srgbClr val="FF0000"/>
                </a:solidFill>
                <a:latin typeface="+mn-ea"/>
              </a:rPr>
              <a:t>He would rather read it ten times than recite it, wouldn’t he?</a:t>
            </a:r>
            <a:endParaRPr lang="zh-CN" altLang="en-US" sz="2800" dirty="0"/>
          </a:p>
        </p:txBody>
      </p:sp>
      <p:sp>
        <p:nvSpPr>
          <p:cNvPr id="23" name="矩形 22">
            <a:extLst>
              <a:ext uri="{FF2B5EF4-FFF2-40B4-BE49-F238E27FC236}">
                <a16:creationId xmlns:a16="http://schemas.microsoft.com/office/drawing/2014/main" id="{9E73617C-A8D7-4E90-97CD-57E5CA328A2B}"/>
              </a:ext>
            </a:extLst>
          </p:cNvPr>
          <p:cNvSpPr/>
          <p:nvPr/>
        </p:nvSpPr>
        <p:spPr>
          <a:xfrm>
            <a:off x="720523" y="4606911"/>
            <a:ext cx="7563397" cy="523220"/>
          </a:xfrm>
          <a:prstGeom prst="rect">
            <a:avLst/>
          </a:prstGeom>
        </p:spPr>
        <p:txBody>
          <a:bodyPr wrap="square">
            <a:spAutoFit/>
          </a:bodyPr>
          <a:lstStyle/>
          <a:p>
            <a:r>
              <a:rPr lang="en-US" altLang="zh-CN" sz="2800" dirty="0">
                <a:solidFill>
                  <a:srgbClr val="FF0000"/>
                </a:solidFill>
                <a:latin typeface="+mn-ea"/>
              </a:rPr>
              <a:t>You’d like to go with me, wouldn’t you?</a:t>
            </a:r>
            <a:endParaRPr lang="zh-CN" altLang="en-US" sz="2800" dirty="0"/>
          </a:p>
        </p:txBody>
      </p:sp>
      <p:sp>
        <p:nvSpPr>
          <p:cNvPr id="24" name="矩形 23">
            <a:extLst>
              <a:ext uri="{FF2B5EF4-FFF2-40B4-BE49-F238E27FC236}">
                <a16:creationId xmlns:a16="http://schemas.microsoft.com/office/drawing/2014/main" id="{E2D0000B-C76E-4FED-8B7A-E0FFB3838C29}"/>
              </a:ext>
            </a:extLst>
          </p:cNvPr>
          <p:cNvSpPr/>
          <p:nvPr/>
        </p:nvSpPr>
        <p:spPr>
          <a:xfrm>
            <a:off x="720524" y="5736321"/>
            <a:ext cx="5879452" cy="523220"/>
          </a:xfrm>
          <a:prstGeom prst="rect">
            <a:avLst/>
          </a:prstGeom>
        </p:spPr>
        <p:txBody>
          <a:bodyPr wrap="square">
            <a:spAutoFit/>
          </a:bodyPr>
          <a:lstStyle/>
          <a:p>
            <a:r>
              <a:rPr lang="en-US" altLang="zh-CN" sz="2800" dirty="0">
                <a:solidFill>
                  <a:srgbClr val="FF0000"/>
                </a:solidFill>
                <a:latin typeface="+mn-ea"/>
              </a:rPr>
              <a:t>He must be a doctor, isn’t he?</a:t>
            </a:r>
            <a:endParaRPr lang="zh-CN" altLang="en-US" sz="2800" dirty="0"/>
          </a:p>
        </p:txBody>
      </p:sp>
    </p:spTree>
    <p:extLst>
      <p:ext uri="{BB962C8B-B14F-4D97-AF65-F5344CB8AC3E}">
        <p14:creationId xmlns:p14="http://schemas.microsoft.com/office/powerpoint/2010/main" val="40826616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2" grpId="0"/>
      <p:bldP spid="23" grpId="0"/>
      <p:bldP spid="2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42618" y="851275"/>
            <a:ext cx="11644169" cy="5029069"/>
          </a:xfrm>
          <a:prstGeom prst="rect">
            <a:avLst/>
          </a:prstGeom>
          <a:noFill/>
        </p:spPr>
        <p:txBody>
          <a:bodyPr wrap="square" rtlCol="0">
            <a:spAutoFit/>
          </a:bodyPr>
          <a:lstStyle/>
          <a:p>
            <a:pPr>
              <a:lnSpc>
                <a:spcPct val="130000"/>
              </a:lnSpc>
              <a:spcBef>
                <a:spcPts val="600"/>
              </a:spcBef>
            </a:pPr>
            <a:r>
              <a:rPr lang="en-US" altLang="zh-CN" sz="2400" b="1" dirty="0">
                <a:latin typeface="Times New Roman" panose="02020603050405020304" pitchFamily="18" charset="0"/>
                <a:sym typeface="+mn-lt"/>
              </a:rPr>
              <a:t>11)They are blue in color.</a:t>
            </a: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12) Neither you nor I am an engineer.</a:t>
            </a: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13) Everything is ready.</a:t>
            </a: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14) Mr. Smith had been to Beijing several times, he should have been in China now.</a:t>
            </a: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15) Everyone knows the answer.</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7" name="矩形 6">
            <a:extLst>
              <a:ext uri="{FF2B5EF4-FFF2-40B4-BE49-F238E27FC236}">
                <a16:creationId xmlns:a16="http://schemas.microsoft.com/office/drawing/2014/main" id="{70DE0A74-CEB5-49A9-A391-1453C41C994C}"/>
              </a:ext>
            </a:extLst>
          </p:cNvPr>
          <p:cNvSpPr/>
          <p:nvPr/>
        </p:nvSpPr>
        <p:spPr>
          <a:xfrm>
            <a:off x="740225" y="1383559"/>
            <a:ext cx="5231112" cy="523220"/>
          </a:xfrm>
          <a:prstGeom prst="rect">
            <a:avLst/>
          </a:prstGeom>
        </p:spPr>
        <p:txBody>
          <a:bodyPr wrap="none">
            <a:spAutoFit/>
          </a:bodyPr>
          <a:lstStyle/>
          <a:p>
            <a:r>
              <a:rPr lang="en-US" altLang="zh-CN" sz="2800" dirty="0">
                <a:solidFill>
                  <a:srgbClr val="FF0000"/>
                </a:solidFill>
                <a:latin typeface="+mn-ea"/>
              </a:rPr>
              <a:t>They are blue in color, aren’t they?</a:t>
            </a:r>
            <a:endParaRPr lang="zh-CN" altLang="en-US" sz="2800" dirty="0"/>
          </a:p>
        </p:txBody>
      </p:sp>
      <p:sp>
        <p:nvSpPr>
          <p:cNvPr id="21" name="矩形 20">
            <a:extLst>
              <a:ext uri="{FF2B5EF4-FFF2-40B4-BE49-F238E27FC236}">
                <a16:creationId xmlns:a16="http://schemas.microsoft.com/office/drawing/2014/main" id="{E77B4084-49BC-4976-8089-B96FD3E0B75F}"/>
              </a:ext>
            </a:extLst>
          </p:cNvPr>
          <p:cNvSpPr/>
          <p:nvPr/>
        </p:nvSpPr>
        <p:spPr>
          <a:xfrm>
            <a:off x="740225" y="2504447"/>
            <a:ext cx="6530506" cy="523220"/>
          </a:xfrm>
          <a:prstGeom prst="rect">
            <a:avLst/>
          </a:prstGeom>
        </p:spPr>
        <p:txBody>
          <a:bodyPr wrap="none">
            <a:spAutoFit/>
          </a:bodyPr>
          <a:lstStyle/>
          <a:p>
            <a:r>
              <a:rPr lang="en-US" altLang="zh-CN" sz="2800" dirty="0">
                <a:solidFill>
                  <a:srgbClr val="FF0000"/>
                </a:solidFill>
                <a:latin typeface="+mn-ea"/>
              </a:rPr>
              <a:t>Neither you nor I am an engineer, are we?</a:t>
            </a:r>
            <a:endParaRPr lang="zh-CN" altLang="en-US" sz="2800" dirty="0"/>
          </a:p>
        </p:txBody>
      </p:sp>
      <p:sp>
        <p:nvSpPr>
          <p:cNvPr id="22" name="矩形 21">
            <a:extLst>
              <a:ext uri="{FF2B5EF4-FFF2-40B4-BE49-F238E27FC236}">
                <a16:creationId xmlns:a16="http://schemas.microsoft.com/office/drawing/2014/main" id="{E2B5B681-CF4B-420F-B8DE-0C5DD2AAEFD3}"/>
              </a:ext>
            </a:extLst>
          </p:cNvPr>
          <p:cNvSpPr/>
          <p:nvPr/>
        </p:nvSpPr>
        <p:spPr>
          <a:xfrm>
            <a:off x="740225" y="3645526"/>
            <a:ext cx="5797971" cy="523220"/>
          </a:xfrm>
          <a:prstGeom prst="rect">
            <a:avLst/>
          </a:prstGeom>
        </p:spPr>
        <p:txBody>
          <a:bodyPr wrap="square">
            <a:spAutoFit/>
          </a:bodyPr>
          <a:lstStyle/>
          <a:p>
            <a:r>
              <a:rPr lang="en-US" altLang="zh-CN" sz="2800" dirty="0">
                <a:solidFill>
                  <a:srgbClr val="FF0000"/>
                </a:solidFill>
                <a:latin typeface="+mn-ea"/>
              </a:rPr>
              <a:t>Everything is ready, isn’t it?</a:t>
            </a:r>
            <a:endParaRPr lang="zh-CN" altLang="en-US" sz="2800" dirty="0"/>
          </a:p>
        </p:txBody>
      </p:sp>
      <p:sp>
        <p:nvSpPr>
          <p:cNvPr id="23" name="矩形 22">
            <a:extLst>
              <a:ext uri="{FF2B5EF4-FFF2-40B4-BE49-F238E27FC236}">
                <a16:creationId xmlns:a16="http://schemas.microsoft.com/office/drawing/2014/main" id="{9E73617C-A8D7-4E90-97CD-57E5CA328A2B}"/>
              </a:ext>
            </a:extLst>
          </p:cNvPr>
          <p:cNvSpPr/>
          <p:nvPr/>
        </p:nvSpPr>
        <p:spPr>
          <a:xfrm>
            <a:off x="740225" y="4528581"/>
            <a:ext cx="10711550" cy="954107"/>
          </a:xfrm>
          <a:prstGeom prst="rect">
            <a:avLst/>
          </a:prstGeom>
        </p:spPr>
        <p:txBody>
          <a:bodyPr wrap="square">
            <a:spAutoFit/>
          </a:bodyPr>
          <a:lstStyle/>
          <a:p>
            <a:r>
              <a:rPr lang="en-US" altLang="zh-CN" sz="2800" dirty="0">
                <a:solidFill>
                  <a:srgbClr val="FF0000"/>
                </a:solidFill>
                <a:latin typeface="+mn-ea"/>
              </a:rPr>
              <a:t>Mr. Smith had been to Beijing several times, he should have been </a:t>
            </a:r>
            <a:r>
              <a:rPr lang="en-US" altLang="zh-CN" sz="2800" dirty="0" smtClean="0">
                <a:solidFill>
                  <a:srgbClr val="FF0000"/>
                </a:solidFill>
                <a:latin typeface="+mn-ea"/>
              </a:rPr>
              <a:t>in China </a:t>
            </a:r>
            <a:r>
              <a:rPr lang="en-US" altLang="zh-CN" sz="2800" dirty="0">
                <a:solidFill>
                  <a:srgbClr val="FF0000"/>
                </a:solidFill>
                <a:latin typeface="+mn-ea"/>
              </a:rPr>
              <a:t>now, shouldn’t he?</a:t>
            </a:r>
            <a:endParaRPr lang="zh-CN" altLang="en-US" sz="2800" dirty="0"/>
          </a:p>
        </p:txBody>
      </p:sp>
      <p:sp>
        <p:nvSpPr>
          <p:cNvPr id="24" name="矩形 23">
            <a:extLst>
              <a:ext uri="{FF2B5EF4-FFF2-40B4-BE49-F238E27FC236}">
                <a16:creationId xmlns:a16="http://schemas.microsoft.com/office/drawing/2014/main" id="{E2D0000B-C76E-4FED-8B7A-E0FFB3838C29}"/>
              </a:ext>
            </a:extLst>
          </p:cNvPr>
          <p:cNvSpPr/>
          <p:nvPr/>
        </p:nvSpPr>
        <p:spPr>
          <a:xfrm>
            <a:off x="740225" y="5798652"/>
            <a:ext cx="8575791" cy="523220"/>
          </a:xfrm>
          <a:prstGeom prst="rect">
            <a:avLst/>
          </a:prstGeom>
        </p:spPr>
        <p:txBody>
          <a:bodyPr wrap="square">
            <a:spAutoFit/>
          </a:bodyPr>
          <a:lstStyle/>
          <a:p>
            <a:r>
              <a:rPr lang="en-US" altLang="zh-CN" sz="2800" dirty="0">
                <a:solidFill>
                  <a:srgbClr val="FF0000"/>
                </a:solidFill>
                <a:latin typeface="+mn-ea"/>
              </a:rPr>
              <a:t>Everyone knows the answer, don’t they/does he?</a:t>
            </a:r>
            <a:endParaRPr lang="zh-CN" altLang="en-US" sz="2800" dirty="0"/>
          </a:p>
        </p:txBody>
      </p:sp>
    </p:spTree>
    <p:extLst>
      <p:ext uri="{BB962C8B-B14F-4D97-AF65-F5344CB8AC3E}">
        <p14:creationId xmlns:p14="http://schemas.microsoft.com/office/powerpoint/2010/main" val="40992236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2" grpId="0"/>
      <p:bldP spid="23" grpId="0"/>
      <p:bldP spid="2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42619" y="756273"/>
            <a:ext cx="10345489" cy="4981172"/>
          </a:xfrm>
          <a:prstGeom prst="rect">
            <a:avLst/>
          </a:prstGeom>
          <a:noFill/>
        </p:spPr>
        <p:txBody>
          <a:bodyPr wrap="square" rtlCol="0">
            <a:spAutoFit/>
          </a:bodyPr>
          <a:lstStyle/>
          <a:p>
            <a:pPr>
              <a:lnSpc>
                <a:spcPct val="130000"/>
              </a:lnSpc>
              <a:spcBef>
                <a:spcPts val="600"/>
              </a:spcBef>
            </a:pPr>
            <a:r>
              <a:rPr lang="en-US" altLang="zh-CN" sz="2400" b="1" dirty="0">
                <a:latin typeface="Times New Roman" panose="02020603050405020304" pitchFamily="18" charset="0"/>
                <a:sym typeface="+mn-lt"/>
              </a:rPr>
              <a:t>16) We need not do it again.</a:t>
            </a: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17) Don’t do that again.</a:t>
            </a: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18) There is something wrong with your watch.</a:t>
            </a: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19) It is impossible.</a:t>
            </a: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20) He must be there now.</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7" name="矩形 6">
            <a:extLst>
              <a:ext uri="{FF2B5EF4-FFF2-40B4-BE49-F238E27FC236}">
                <a16:creationId xmlns:a16="http://schemas.microsoft.com/office/drawing/2014/main" id="{70DE0A74-CEB5-49A9-A391-1453C41C994C}"/>
              </a:ext>
            </a:extLst>
          </p:cNvPr>
          <p:cNvSpPr/>
          <p:nvPr/>
        </p:nvSpPr>
        <p:spPr>
          <a:xfrm>
            <a:off x="848867" y="1323276"/>
            <a:ext cx="5251246" cy="523220"/>
          </a:xfrm>
          <a:prstGeom prst="rect">
            <a:avLst/>
          </a:prstGeom>
        </p:spPr>
        <p:txBody>
          <a:bodyPr wrap="none">
            <a:spAutoFit/>
          </a:bodyPr>
          <a:lstStyle/>
          <a:p>
            <a:r>
              <a:rPr lang="en-US" altLang="zh-CN" sz="2800" dirty="0">
                <a:solidFill>
                  <a:srgbClr val="FF0000"/>
                </a:solidFill>
                <a:latin typeface="+mn-ea"/>
              </a:rPr>
              <a:t>We need not do it again, need we?</a:t>
            </a:r>
            <a:endParaRPr lang="zh-CN" altLang="en-US" sz="2800" dirty="0"/>
          </a:p>
        </p:txBody>
      </p:sp>
      <p:sp>
        <p:nvSpPr>
          <p:cNvPr id="21" name="矩形 20">
            <a:extLst>
              <a:ext uri="{FF2B5EF4-FFF2-40B4-BE49-F238E27FC236}">
                <a16:creationId xmlns:a16="http://schemas.microsoft.com/office/drawing/2014/main" id="{E77B4084-49BC-4976-8089-B96FD3E0B75F}"/>
              </a:ext>
            </a:extLst>
          </p:cNvPr>
          <p:cNvSpPr/>
          <p:nvPr/>
        </p:nvSpPr>
        <p:spPr>
          <a:xfrm>
            <a:off x="848867" y="2442435"/>
            <a:ext cx="4448847" cy="523220"/>
          </a:xfrm>
          <a:prstGeom prst="rect">
            <a:avLst/>
          </a:prstGeom>
        </p:spPr>
        <p:txBody>
          <a:bodyPr wrap="none">
            <a:spAutoFit/>
          </a:bodyPr>
          <a:lstStyle/>
          <a:p>
            <a:r>
              <a:rPr lang="en-US" altLang="zh-CN" sz="2800" dirty="0">
                <a:solidFill>
                  <a:srgbClr val="FF0000"/>
                </a:solidFill>
                <a:latin typeface="+mn-ea"/>
              </a:rPr>
              <a:t>Don’t do that again, will you?</a:t>
            </a:r>
            <a:endParaRPr lang="zh-CN" altLang="en-US" sz="2800" dirty="0"/>
          </a:p>
        </p:txBody>
      </p:sp>
      <p:sp>
        <p:nvSpPr>
          <p:cNvPr id="22" name="矩形 21">
            <a:extLst>
              <a:ext uri="{FF2B5EF4-FFF2-40B4-BE49-F238E27FC236}">
                <a16:creationId xmlns:a16="http://schemas.microsoft.com/office/drawing/2014/main" id="{E2B5B681-CF4B-420F-B8DE-0C5DD2AAEFD3}"/>
              </a:ext>
            </a:extLst>
          </p:cNvPr>
          <p:cNvSpPr/>
          <p:nvPr/>
        </p:nvSpPr>
        <p:spPr>
          <a:xfrm>
            <a:off x="848867" y="3561595"/>
            <a:ext cx="10161741" cy="523220"/>
          </a:xfrm>
          <a:prstGeom prst="rect">
            <a:avLst/>
          </a:prstGeom>
        </p:spPr>
        <p:txBody>
          <a:bodyPr wrap="square">
            <a:spAutoFit/>
          </a:bodyPr>
          <a:lstStyle/>
          <a:p>
            <a:r>
              <a:rPr lang="en-US" altLang="zh-CN" sz="2800" dirty="0">
                <a:solidFill>
                  <a:srgbClr val="FF0000"/>
                </a:solidFill>
                <a:latin typeface="+mn-ea"/>
              </a:rPr>
              <a:t>There is something wrong with your watch, isn’t there?</a:t>
            </a:r>
            <a:endParaRPr lang="zh-CN" altLang="en-US" sz="2800" dirty="0"/>
          </a:p>
        </p:txBody>
      </p:sp>
      <p:sp>
        <p:nvSpPr>
          <p:cNvPr id="23" name="矩形 22">
            <a:extLst>
              <a:ext uri="{FF2B5EF4-FFF2-40B4-BE49-F238E27FC236}">
                <a16:creationId xmlns:a16="http://schemas.microsoft.com/office/drawing/2014/main" id="{9E73617C-A8D7-4E90-97CD-57E5CA328A2B}"/>
              </a:ext>
            </a:extLst>
          </p:cNvPr>
          <p:cNvSpPr/>
          <p:nvPr/>
        </p:nvSpPr>
        <p:spPr>
          <a:xfrm>
            <a:off x="848867" y="4658686"/>
            <a:ext cx="5289383" cy="523220"/>
          </a:xfrm>
          <a:prstGeom prst="rect">
            <a:avLst/>
          </a:prstGeom>
        </p:spPr>
        <p:txBody>
          <a:bodyPr wrap="square">
            <a:spAutoFit/>
          </a:bodyPr>
          <a:lstStyle/>
          <a:p>
            <a:r>
              <a:rPr lang="en-US" altLang="zh-CN" sz="2800" dirty="0">
                <a:solidFill>
                  <a:srgbClr val="FF0000"/>
                </a:solidFill>
                <a:latin typeface="+mn-ea"/>
              </a:rPr>
              <a:t>It is impossible, isn’t it?</a:t>
            </a:r>
            <a:endParaRPr lang="zh-CN" altLang="en-US" sz="2800" dirty="0"/>
          </a:p>
        </p:txBody>
      </p:sp>
      <p:sp>
        <p:nvSpPr>
          <p:cNvPr id="24" name="矩形 23">
            <a:extLst>
              <a:ext uri="{FF2B5EF4-FFF2-40B4-BE49-F238E27FC236}">
                <a16:creationId xmlns:a16="http://schemas.microsoft.com/office/drawing/2014/main" id="{E2D0000B-C76E-4FED-8B7A-E0FFB3838C29}"/>
              </a:ext>
            </a:extLst>
          </p:cNvPr>
          <p:cNvSpPr/>
          <p:nvPr/>
        </p:nvSpPr>
        <p:spPr>
          <a:xfrm>
            <a:off x="848867" y="5762770"/>
            <a:ext cx="6466333" cy="523220"/>
          </a:xfrm>
          <a:prstGeom prst="rect">
            <a:avLst/>
          </a:prstGeom>
        </p:spPr>
        <p:txBody>
          <a:bodyPr wrap="square">
            <a:spAutoFit/>
          </a:bodyPr>
          <a:lstStyle/>
          <a:p>
            <a:r>
              <a:rPr lang="en-US" altLang="zh-CN" sz="2800" dirty="0">
                <a:solidFill>
                  <a:srgbClr val="FF0000"/>
                </a:solidFill>
                <a:latin typeface="+mn-ea"/>
              </a:rPr>
              <a:t>He must be there now, isn’t he?</a:t>
            </a:r>
            <a:endParaRPr lang="zh-CN" altLang="en-US" sz="2800" dirty="0"/>
          </a:p>
        </p:txBody>
      </p:sp>
    </p:spTree>
    <p:extLst>
      <p:ext uri="{BB962C8B-B14F-4D97-AF65-F5344CB8AC3E}">
        <p14:creationId xmlns:p14="http://schemas.microsoft.com/office/powerpoint/2010/main" val="3182551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2"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stretch>
            <a:fillRect/>
          </a:stretch>
        </p:blipFill>
        <p:spPr>
          <a:xfrm>
            <a:off x="0" y="1026915"/>
            <a:ext cx="5607188" cy="3738125"/>
          </a:xfrm>
          <a:prstGeom prst="rect">
            <a:avLst/>
          </a:prstGeom>
        </p:spPr>
      </p:pic>
      <p:sp>
        <p:nvSpPr>
          <p:cNvPr id="30" name="矩形 29"/>
          <p:cNvSpPr/>
          <p:nvPr/>
        </p:nvSpPr>
        <p:spPr>
          <a:xfrm>
            <a:off x="5607188" y="645577"/>
            <a:ext cx="6473052" cy="5011949"/>
          </a:xfrm>
          <a:prstGeom prst="rect">
            <a:avLst/>
          </a:prstGeom>
          <a:noFill/>
        </p:spPr>
        <p:txBody>
          <a:bodyPr wrap="square">
            <a:spAutoFit/>
          </a:bodyPr>
          <a:lstStyle/>
          <a:p>
            <a:pPr>
              <a:lnSpc>
                <a:spcPct val="150000"/>
              </a:lnSpc>
            </a:pPr>
            <a:r>
              <a:rPr lang="zh-CN" altLang="en-US" sz="2400" dirty="0">
                <a:latin typeface="Times New Roman" panose="02020603050405020304" pitchFamily="18" charset="0"/>
              </a:rPr>
              <a:t>        </a:t>
            </a:r>
            <a:r>
              <a:rPr lang="en-US" altLang="zh-CN" sz="2400" b="1" dirty="0">
                <a:effectLst>
                  <a:outerShdw blurRad="38100" dist="38100" dir="2700000" algn="tl">
                    <a:srgbClr val="000000">
                      <a:alpha val="43137"/>
                    </a:srgbClr>
                  </a:outerShdw>
                </a:effectLst>
                <a:latin typeface="Times New Roman" panose="02020603050405020304" pitchFamily="18" charset="0"/>
              </a:rPr>
              <a:t>Importance of Sentence Writing Skills</a:t>
            </a:r>
          </a:p>
          <a:p>
            <a:pPr>
              <a:lnSpc>
                <a:spcPct val="150000"/>
              </a:lnSpc>
            </a:pPr>
            <a:r>
              <a:rPr lang="en-US" altLang="zh-CN" sz="2400" dirty="0">
                <a:latin typeface="Times New Roman" panose="02020603050405020304" pitchFamily="18" charset="0"/>
              </a:rPr>
              <a:t>     Good writing skills are inherently crucial for both academic and career success. The ability</a:t>
            </a:r>
          </a:p>
          <a:p>
            <a:pPr>
              <a:lnSpc>
                <a:spcPct val="150000"/>
              </a:lnSpc>
            </a:pPr>
            <a:r>
              <a:rPr lang="en-US" altLang="zh-CN" sz="2400" dirty="0">
                <a:latin typeface="Times New Roman" panose="02020603050405020304" pitchFamily="18" charset="0"/>
              </a:rPr>
              <a:t>to write clearly and efficiently can transform a complex and challenging writing activity into a</a:t>
            </a:r>
          </a:p>
          <a:p>
            <a:pPr>
              <a:lnSpc>
                <a:spcPct val="150000"/>
              </a:lnSpc>
            </a:pPr>
            <a:r>
              <a:rPr lang="en-US" altLang="zh-CN" sz="2400" dirty="0">
                <a:latin typeface="Times New Roman" panose="02020603050405020304" pitchFamily="18" charset="0"/>
              </a:rPr>
              <a:t>more creative, exciting and fulfilling writing experience. Learning sentence skills is one of the</a:t>
            </a:r>
          </a:p>
          <a:p>
            <a:pPr>
              <a:lnSpc>
                <a:spcPct val="150000"/>
              </a:lnSpc>
            </a:pPr>
            <a:r>
              <a:rPr lang="en-US" altLang="zh-CN" sz="2400" dirty="0">
                <a:latin typeface="Times New Roman" panose="02020603050405020304" pitchFamily="18" charset="0"/>
              </a:rPr>
              <a:t>primary ways to improve your English writing skills. </a:t>
            </a:r>
            <a:endParaRPr lang="en-US" altLang="zh-CN" sz="2800" b="1" kern="0" dirty="0">
              <a:solidFill>
                <a:schemeClr val="tx1">
                  <a:lumMod val="75000"/>
                  <a:lumOff val="25000"/>
                </a:schemeClr>
              </a:solidFill>
              <a:latin typeface="Times New Roman" panose="02020603050405020304" pitchFamily="18" charset="0"/>
              <a:cs typeface="+mn-ea"/>
              <a:sym typeface="+mn-lt"/>
            </a:endParaRPr>
          </a:p>
        </p:txBody>
      </p:sp>
      <p:sp>
        <p:nvSpPr>
          <p:cNvPr id="3" name="文本占位符 2">
            <a:extLst>
              <a:ext uri="{FF2B5EF4-FFF2-40B4-BE49-F238E27FC236}">
                <a16:creationId xmlns:a16="http://schemas.microsoft.com/office/drawing/2014/main" id="{90E1A6D5-2F6F-4972-83D2-50D84DFA052B}"/>
              </a:ext>
            </a:extLst>
          </p:cNvPr>
          <p:cNvSpPr>
            <a:spLocks noGrp="1"/>
          </p:cNvSpPr>
          <p:nvPr>
            <p:ph type="body" sz="quarter" idx="13"/>
          </p:nvPr>
        </p:nvSpPr>
        <p:spPr>
          <a:xfrm>
            <a:off x="937363" y="183880"/>
            <a:ext cx="6435012" cy="652366"/>
          </a:xfrm>
        </p:spPr>
        <p:txBody>
          <a:bodyPr/>
          <a:lstStyle/>
          <a:p>
            <a:pPr lvl="0"/>
            <a:endParaRPr kumimoji="1" lang="en-US" altLang="zh-CN" dirty="0">
              <a:cs typeface="+mn-ea"/>
              <a:sym typeface="+mn-lt"/>
            </a:endParaRPr>
          </a:p>
          <a:p>
            <a:pPr lvl="0"/>
            <a:r>
              <a:rPr kumimoji="1" lang="zh-CN" altLang="en-US" dirty="0">
                <a:cs typeface="+mn-ea"/>
                <a:sym typeface="+mn-lt"/>
              </a:rPr>
              <a:t>写作中的造句 </a:t>
            </a:r>
            <a:r>
              <a:rPr lang="en-US" altLang="zh-CN" dirty="0">
                <a:cs typeface="+mn-ea"/>
                <a:sym typeface="+mn-lt"/>
              </a:rPr>
              <a:t>Writing Sentences</a:t>
            </a:r>
          </a:p>
          <a:p>
            <a:endParaRPr lang="zh-CN" altLang="en-US" dirty="0"/>
          </a:p>
        </p:txBody>
      </p:sp>
    </p:spTree>
    <p:extLst>
      <p:ext uri="{BB962C8B-B14F-4D97-AF65-F5344CB8AC3E}">
        <p14:creationId xmlns:p14="http://schemas.microsoft.com/office/powerpoint/2010/main" val="17342979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9713362" y="1017730"/>
            <a:ext cx="2303442" cy="2303440"/>
            <a:chOff x="1726173" y="1841912"/>
            <a:chExt cx="2485289" cy="2485289"/>
          </a:xfrm>
        </p:grpSpPr>
        <p:sp>
          <p:nvSpPr>
            <p:cNvPr id="19" name="椭圆 18"/>
            <p:cNvSpPr/>
            <p:nvPr/>
          </p:nvSpPr>
          <p:spPr>
            <a:xfrm>
              <a:off x="1726173" y="1841912"/>
              <a:ext cx="2485289" cy="2485289"/>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mn-ea"/>
                <a:sym typeface="+mn-lt"/>
              </a:endParaRPr>
            </a:p>
          </p:txBody>
        </p:sp>
        <p:sp>
          <p:nvSpPr>
            <p:cNvPr id="20" name="KSO_Shape"/>
            <p:cNvSpPr/>
            <p:nvPr/>
          </p:nvSpPr>
          <p:spPr bwMode="auto">
            <a:xfrm>
              <a:off x="2144756" y="2550205"/>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Times New Roman" panose="02020603050405020304" pitchFamily="18" charset="0"/>
                <a:cs typeface="+mn-ea"/>
                <a:sym typeface="+mn-lt"/>
              </a:endParaRPr>
            </a:p>
          </p:txBody>
        </p:sp>
      </p:grpSp>
      <p:sp>
        <p:nvSpPr>
          <p:cNvPr id="3" name="文本框 2"/>
          <p:cNvSpPr txBox="1"/>
          <p:nvPr/>
        </p:nvSpPr>
        <p:spPr>
          <a:xfrm>
            <a:off x="252526" y="764301"/>
            <a:ext cx="10345489" cy="5621347"/>
          </a:xfrm>
          <a:prstGeom prst="rect">
            <a:avLst/>
          </a:prstGeom>
          <a:noFill/>
        </p:spPr>
        <p:txBody>
          <a:bodyPr wrap="square" rtlCol="0">
            <a:spAutoFit/>
          </a:bodyPr>
          <a:lstStyle/>
          <a:p>
            <a:pPr>
              <a:lnSpc>
                <a:spcPct val="130000"/>
              </a:lnSpc>
              <a:spcBef>
                <a:spcPts val="600"/>
              </a:spcBef>
            </a:pPr>
            <a:r>
              <a:rPr lang="en-US" altLang="zh-CN" sz="2800" dirty="0">
                <a:solidFill>
                  <a:srgbClr val="00749F"/>
                </a:solidFill>
                <a:latin typeface="Times New Roman" panose="02020603050405020304" pitchFamily="18" charset="0"/>
                <a:cs typeface="+mn-ea"/>
                <a:sym typeface="+mn-lt"/>
              </a:rPr>
              <a:t>Questions 3:Connect the sentences in each group and form complex sentences.</a:t>
            </a:r>
          </a:p>
          <a:p>
            <a:pPr>
              <a:lnSpc>
                <a:spcPct val="130000"/>
              </a:lnSpc>
              <a:spcBef>
                <a:spcPts val="600"/>
              </a:spcBef>
            </a:pPr>
            <a:r>
              <a:rPr lang="en-US" altLang="zh-CN" sz="2400" b="1" dirty="0">
                <a:latin typeface="Times New Roman" panose="02020603050405020304" pitchFamily="18" charset="0"/>
                <a:sym typeface="+mn-lt"/>
              </a:rPr>
              <a:t>1) It is unlikely that Cleopatra actually committed suicide with an </a:t>
            </a:r>
            <a:r>
              <a:rPr lang="en-US" altLang="zh-CN" sz="2400" b="1" dirty="0" smtClean="0">
                <a:latin typeface="Times New Roman" panose="02020603050405020304" pitchFamily="18" charset="0"/>
                <a:sym typeface="+mn-lt"/>
              </a:rPr>
              <a:t>asp.</a:t>
            </a: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The species is unknown in Egypt.</a:t>
            </a: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2) The boy hid the jewelry.</a:t>
            </a:r>
          </a:p>
          <a:p>
            <a:pPr>
              <a:lnSpc>
                <a:spcPct val="130000"/>
              </a:lnSpc>
              <a:spcBef>
                <a:spcPts val="600"/>
              </a:spcBef>
            </a:pPr>
            <a:r>
              <a:rPr lang="en-US" altLang="zh-CN" sz="2400" b="1" dirty="0">
                <a:latin typeface="Times New Roman" panose="02020603050405020304" pitchFamily="18" charset="0"/>
                <a:sym typeface="+mn-lt"/>
              </a:rPr>
              <a:t>No one would ever </a:t>
            </a:r>
            <a:r>
              <a:rPr lang="en-US" altLang="zh-CN" sz="2400" b="1" dirty="0" smtClean="0">
                <a:latin typeface="Times New Roman" panose="02020603050405020304" pitchFamily="18" charset="0"/>
                <a:sym typeface="+mn-lt"/>
              </a:rPr>
              <a:t>find </a:t>
            </a:r>
            <a:r>
              <a:rPr lang="en-US" altLang="zh-CN" sz="2400" b="1" dirty="0">
                <a:latin typeface="Times New Roman" panose="02020603050405020304" pitchFamily="18" charset="0"/>
                <a:sym typeface="+mn-lt"/>
              </a:rPr>
              <a:t>it.</a:t>
            </a:r>
          </a:p>
          <a:p>
            <a:pPr>
              <a:lnSpc>
                <a:spcPct val="130000"/>
              </a:lnSpc>
              <a:spcBef>
                <a:spcPts val="600"/>
              </a:spcBef>
            </a:pPr>
            <a:r>
              <a:rPr lang="en-US" altLang="zh-CN" sz="2400" b="1" dirty="0">
                <a:latin typeface="Times New Roman" panose="02020603050405020304" pitchFamily="18" charset="0"/>
                <a:sym typeface="+mn-lt"/>
              </a:rPr>
              <a:t>3) Our neighbors installed a swimming pool.</a:t>
            </a:r>
          </a:p>
          <a:p>
            <a:pPr>
              <a:lnSpc>
                <a:spcPct val="130000"/>
              </a:lnSpc>
              <a:spcBef>
                <a:spcPts val="600"/>
              </a:spcBef>
            </a:pPr>
            <a:r>
              <a:rPr lang="en-US" altLang="zh-CN" sz="2400" b="1" dirty="0">
                <a:latin typeface="Times New Roman" panose="02020603050405020304" pitchFamily="18" charset="0"/>
                <a:sym typeface="+mn-lt"/>
              </a:rPr>
              <a:t>The pool is in their backyard.</a:t>
            </a:r>
          </a:p>
          <a:p>
            <a:pPr>
              <a:lnSpc>
                <a:spcPct val="130000"/>
              </a:lnSpc>
              <a:spcBef>
                <a:spcPts val="600"/>
              </a:spcBef>
            </a:pPr>
            <a:r>
              <a:rPr lang="en-US" altLang="zh-CN" sz="2400" b="1" dirty="0">
                <a:latin typeface="Times New Roman" panose="02020603050405020304" pitchFamily="18" charset="0"/>
                <a:sym typeface="+mn-lt"/>
              </a:rPr>
              <a:t>They have gained many new friends.</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7" name="矩形 6">
            <a:extLst>
              <a:ext uri="{FF2B5EF4-FFF2-40B4-BE49-F238E27FC236}">
                <a16:creationId xmlns:a16="http://schemas.microsoft.com/office/drawing/2014/main" id="{70DE0A74-CEB5-49A9-A391-1453C41C994C}"/>
              </a:ext>
            </a:extLst>
          </p:cNvPr>
          <p:cNvSpPr/>
          <p:nvPr/>
        </p:nvSpPr>
        <p:spPr>
          <a:xfrm>
            <a:off x="597783" y="2934342"/>
            <a:ext cx="8966731" cy="830997"/>
          </a:xfrm>
          <a:prstGeom prst="rect">
            <a:avLst/>
          </a:prstGeom>
        </p:spPr>
        <p:txBody>
          <a:bodyPr wrap="square">
            <a:spAutoFit/>
          </a:bodyPr>
          <a:lstStyle/>
          <a:p>
            <a:r>
              <a:rPr lang="en-US" altLang="zh-CN" sz="2400" dirty="0">
                <a:solidFill>
                  <a:srgbClr val="FF0000"/>
                </a:solidFill>
                <a:latin typeface="+mn-ea"/>
              </a:rPr>
              <a:t>Because the species is unknown in Egypt, it is unlikely that Cleopatra actually committed suicide with an asp.</a:t>
            </a:r>
            <a:endParaRPr lang="zh-CN" altLang="en-US" sz="2400" dirty="0"/>
          </a:p>
        </p:txBody>
      </p:sp>
      <p:sp>
        <p:nvSpPr>
          <p:cNvPr id="22" name="矩形 21">
            <a:extLst>
              <a:ext uri="{FF2B5EF4-FFF2-40B4-BE49-F238E27FC236}">
                <a16:creationId xmlns:a16="http://schemas.microsoft.com/office/drawing/2014/main" id="{E2B5B681-CF4B-420F-B8DE-0C5DD2AAEFD3}"/>
              </a:ext>
            </a:extLst>
          </p:cNvPr>
          <p:cNvSpPr/>
          <p:nvPr/>
        </p:nvSpPr>
        <p:spPr>
          <a:xfrm>
            <a:off x="4307124" y="3763811"/>
            <a:ext cx="5723151" cy="954107"/>
          </a:xfrm>
          <a:prstGeom prst="rect">
            <a:avLst/>
          </a:prstGeom>
        </p:spPr>
        <p:txBody>
          <a:bodyPr wrap="square">
            <a:spAutoFit/>
          </a:bodyPr>
          <a:lstStyle/>
          <a:p>
            <a:r>
              <a:rPr lang="en-US" altLang="zh-CN" sz="2800" dirty="0">
                <a:solidFill>
                  <a:srgbClr val="FF0000"/>
                </a:solidFill>
                <a:latin typeface="+mn-ea"/>
              </a:rPr>
              <a:t>The boy hid the jewelry where no one would ever find it.</a:t>
            </a:r>
            <a:endParaRPr lang="zh-CN" altLang="en-US" sz="2800" dirty="0"/>
          </a:p>
        </p:txBody>
      </p:sp>
      <p:sp>
        <p:nvSpPr>
          <p:cNvPr id="24" name="矩形 23">
            <a:extLst>
              <a:ext uri="{FF2B5EF4-FFF2-40B4-BE49-F238E27FC236}">
                <a16:creationId xmlns:a16="http://schemas.microsoft.com/office/drawing/2014/main" id="{E2D0000B-C76E-4FED-8B7A-E0FFB3838C29}"/>
              </a:ext>
            </a:extLst>
          </p:cNvPr>
          <p:cNvSpPr/>
          <p:nvPr/>
        </p:nvSpPr>
        <p:spPr>
          <a:xfrm>
            <a:off x="4307124" y="5170326"/>
            <a:ext cx="7991783" cy="830997"/>
          </a:xfrm>
          <a:prstGeom prst="rect">
            <a:avLst/>
          </a:prstGeom>
        </p:spPr>
        <p:txBody>
          <a:bodyPr wrap="square">
            <a:spAutoFit/>
          </a:bodyPr>
          <a:lstStyle/>
          <a:p>
            <a:r>
              <a:rPr lang="en-US" altLang="zh-CN" sz="2400" dirty="0">
                <a:solidFill>
                  <a:srgbClr val="FF0000"/>
                </a:solidFill>
                <a:latin typeface="+mn-ea"/>
              </a:rPr>
              <a:t>Since our neighbors installed a swimming pool in their backyard, they have gained many new friends.</a:t>
            </a:r>
            <a:endParaRPr lang="zh-CN" altLang="en-US" sz="2400" dirty="0"/>
          </a:p>
        </p:txBody>
      </p:sp>
    </p:spTree>
    <p:extLst>
      <p:ext uri="{BB962C8B-B14F-4D97-AF65-F5344CB8AC3E}">
        <p14:creationId xmlns:p14="http://schemas.microsoft.com/office/powerpoint/2010/main" val="40565989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2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16201"/>
            <a:ext cx="10345489" cy="5538247"/>
          </a:xfrm>
          <a:prstGeom prst="rect">
            <a:avLst/>
          </a:prstGeom>
          <a:noFill/>
        </p:spPr>
        <p:txBody>
          <a:bodyPr wrap="square" rtlCol="0">
            <a:spAutoFit/>
          </a:bodyPr>
          <a:lstStyle/>
          <a:p>
            <a:pPr>
              <a:lnSpc>
                <a:spcPct val="130000"/>
              </a:lnSpc>
              <a:spcBef>
                <a:spcPts val="600"/>
              </a:spcBef>
            </a:pPr>
            <a:r>
              <a:rPr lang="en-US" altLang="zh-CN" sz="2400" b="1" dirty="0">
                <a:latin typeface="Times New Roman" panose="02020603050405020304" pitchFamily="18" charset="0"/>
                <a:sym typeface="+mn-lt"/>
              </a:rPr>
              <a:t>4) My parents and I watched in awe.</a:t>
            </a:r>
          </a:p>
          <a:p>
            <a:pPr>
              <a:lnSpc>
                <a:spcPct val="130000"/>
              </a:lnSpc>
              <a:spcBef>
                <a:spcPts val="600"/>
              </a:spcBef>
            </a:pPr>
            <a:r>
              <a:rPr lang="en-US" altLang="zh-CN" sz="2400" b="1" dirty="0">
                <a:latin typeface="Times New Roman" panose="02020603050405020304" pitchFamily="18" charset="0"/>
                <a:sym typeface="+mn-lt"/>
              </a:rPr>
              <a:t>We watched on a hot August evening.</a:t>
            </a:r>
          </a:p>
          <a:p>
            <a:pPr>
              <a:lnSpc>
                <a:spcPct val="130000"/>
              </a:lnSpc>
              <a:spcBef>
                <a:spcPts val="600"/>
              </a:spcBef>
            </a:pPr>
            <a:r>
              <a:rPr lang="en-US" altLang="zh-CN" sz="2400" b="1" dirty="0">
                <a:latin typeface="Times New Roman" panose="02020603050405020304" pitchFamily="18" charset="0"/>
                <a:sym typeface="+mn-lt"/>
              </a:rPr>
              <a:t>Erratic bolts of lightning illuminated the sky.</a:t>
            </a:r>
          </a:p>
          <a:p>
            <a:pPr>
              <a:lnSpc>
                <a:spcPct val="130000"/>
              </a:lnSpc>
              <a:spcBef>
                <a:spcPts val="600"/>
              </a:spcBef>
            </a:pPr>
            <a:r>
              <a:rPr lang="en-US" altLang="zh-CN" sz="2400" b="1" dirty="0">
                <a:latin typeface="Times New Roman" panose="02020603050405020304" pitchFamily="18" charset="0"/>
                <a:sym typeface="+mn-lt"/>
              </a:rPr>
              <a:t>The bolts of lightning were from a distant storm.</a:t>
            </a:r>
          </a:p>
          <a:p>
            <a:pPr>
              <a:lnSpc>
                <a:spcPct val="130000"/>
              </a:lnSpc>
              <a:spcBef>
                <a:spcPts val="600"/>
              </a:spcBef>
            </a:pPr>
            <a:r>
              <a:rPr lang="en-US" altLang="zh-CN" sz="2400" b="1" dirty="0">
                <a:latin typeface="Times New Roman" panose="02020603050405020304" pitchFamily="18" charset="0"/>
                <a:sym typeface="+mn-lt"/>
              </a:rPr>
              <a:t>5) Benny played the violin.</a:t>
            </a:r>
          </a:p>
          <a:p>
            <a:pPr>
              <a:lnSpc>
                <a:spcPct val="130000"/>
              </a:lnSpc>
              <a:spcBef>
                <a:spcPts val="600"/>
              </a:spcBef>
            </a:pPr>
            <a:r>
              <a:rPr lang="en-US" altLang="zh-CN" sz="2400" b="1" dirty="0">
                <a:latin typeface="Times New Roman" panose="02020603050405020304" pitchFamily="18" charset="0"/>
                <a:sym typeface="+mn-lt"/>
              </a:rPr>
              <a:t>The dog hid in the bedroom.</a:t>
            </a:r>
          </a:p>
          <a:p>
            <a:pPr>
              <a:lnSpc>
                <a:spcPct val="130000"/>
              </a:lnSpc>
              <a:spcBef>
                <a:spcPts val="600"/>
              </a:spcBef>
            </a:pPr>
            <a:r>
              <a:rPr lang="en-US" altLang="zh-CN" sz="2400" b="1" dirty="0">
                <a:latin typeface="Times New Roman" panose="02020603050405020304" pitchFamily="18" charset="0"/>
                <a:sym typeface="+mn-lt"/>
              </a:rPr>
              <a:t>The dog whimpered.</a:t>
            </a:r>
          </a:p>
          <a:p>
            <a:pPr>
              <a:lnSpc>
                <a:spcPct val="130000"/>
              </a:lnSpc>
              <a:spcBef>
                <a:spcPts val="600"/>
              </a:spcBef>
            </a:pPr>
            <a:r>
              <a:rPr lang="en-US" altLang="zh-CN" sz="2400" b="1" dirty="0">
                <a:latin typeface="Times New Roman" panose="02020603050405020304" pitchFamily="18" charset="0"/>
                <a:sym typeface="+mn-lt"/>
              </a:rPr>
              <a:t>6) Natural rubber is used </a:t>
            </a:r>
            <a:r>
              <a:rPr lang="en-US" altLang="zh-CN" sz="2400" b="1" dirty="0" smtClean="0">
                <a:latin typeface="Times New Roman" panose="02020603050405020304" pitchFamily="18" charset="0"/>
                <a:sym typeface="+mn-lt"/>
              </a:rPr>
              <a:t>chiefly </a:t>
            </a:r>
            <a:r>
              <a:rPr lang="en-US" altLang="zh-CN" sz="2400" b="1" dirty="0">
                <a:latin typeface="Times New Roman" panose="02020603050405020304" pitchFamily="18" charset="0"/>
                <a:sym typeface="+mn-lt"/>
              </a:rPr>
              <a:t>to make tires and inner tubes.</a:t>
            </a:r>
          </a:p>
          <a:p>
            <a:pPr>
              <a:lnSpc>
                <a:spcPct val="130000"/>
              </a:lnSpc>
              <a:spcBef>
                <a:spcPts val="600"/>
              </a:spcBef>
            </a:pPr>
            <a:r>
              <a:rPr lang="en-US" altLang="zh-CN" sz="2400" b="1" dirty="0">
                <a:latin typeface="Times New Roman" panose="02020603050405020304" pitchFamily="18" charset="0"/>
                <a:sym typeface="+mn-lt"/>
              </a:rPr>
              <a:t>It is cheaper than synthetic rubber.</a:t>
            </a:r>
          </a:p>
          <a:p>
            <a:pPr>
              <a:lnSpc>
                <a:spcPct val="130000"/>
              </a:lnSpc>
              <a:spcBef>
                <a:spcPts val="600"/>
              </a:spcBef>
            </a:pPr>
            <a:r>
              <a:rPr lang="en-US" altLang="zh-CN" sz="2400" b="1" dirty="0">
                <a:latin typeface="Times New Roman" panose="02020603050405020304" pitchFamily="18" charset="0"/>
                <a:sym typeface="+mn-lt"/>
              </a:rPr>
              <a:t>It has greater resistance to tearing when wet.</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7" name="矩形 6">
            <a:extLst>
              <a:ext uri="{FF2B5EF4-FFF2-40B4-BE49-F238E27FC236}">
                <a16:creationId xmlns:a16="http://schemas.microsoft.com/office/drawing/2014/main" id="{70DE0A74-CEB5-49A9-A391-1453C41C994C}"/>
              </a:ext>
            </a:extLst>
          </p:cNvPr>
          <p:cNvSpPr/>
          <p:nvPr/>
        </p:nvSpPr>
        <p:spPr>
          <a:xfrm>
            <a:off x="6110709" y="816201"/>
            <a:ext cx="6182891" cy="1815882"/>
          </a:xfrm>
          <a:prstGeom prst="rect">
            <a:avLst/>
          </a:prstGeom>
        </p:spPr>
        <p:txBody>
          <a:bodyPr wrap="square">
            <a:spAutoFit/>
          </a:bodyPr>
          <a:lstStyle/>
          <a:p>
            <a:r>
              <a:rPr lang="en-US" altLang="zh-CN" sz="2800" dirty="0">
                <a:solidFill>
                  <a:srgbClr val="FF0000"/>
                </a:solidFill>
                <a:latin typeface="+mn-ea"/>
              </a:rPr>
              <a:t> On a hot August evening, my parents and I watched in awe as erratic bolts of lightning from a distant storm illuminated the sky.</a:t>
            </a:r>
            <a:endParaRPr lang="zh-CN" altLang="en-US" sz="2800" dirty="0"/>
          </a:p>
        </p:txBody>
      </p:sp>
      <p:sp>
        <p:nvSpPr>
          <p:cNvPr id="22" name="矩形 21">
            <a:extLst>
              <a:ext uri="{FF2B5EF4-FFF2-40B4-BE49-F238E27FC236}">
                <a16:creationId xmlns:a16="http://schemas.microsoft.com/office/drawing/2014/main" id="{E2B5B681-CF4B-420F-B8DE-0C5DD2AAEFD3}"/>
              </a:ext>
            </a:extLst>
          </p:cNvPr>
          <p:cNvSpPr/>
          <p:nvPr/>
        </p:nvSpPr>
        <p:spPr>
          <a:xfrm>
            <a:off x="4090196" y="2926671"/>
            <a:ext cx="5723151" cy="1384995"/>
          </a:xfrm>
          <a:prstGeom prst="rect">
            <a:avLst/>
          </a:prstGeom>
        </p:spPr>
        <p:txBody>
          <a:bodyPr wrap="square">
            <a:spAutoFit/>
          </a:bodyPr>
          <a:lstStyle/>
          <a:p>
            <a:r>
              <a:rPr lang="en-US" altLang="zh-CN" sz="2800" dirty="0">
                <a:solidFill>
                  <a:srgbClr val="FF0000"/>
                </a:solidFill>
                <a:latin typeface="+mn-ea"/>
              </a:rPr>
              <a:t>Whenever Benny played the violin, the dog hid in the bedroom and whimpered.</a:t>
            </a:r>
            <a:endParaRPr lang="zh-CN" altLang="en-US" sz="2800" dirty="0"/>
          </a:p>
        </p:txBody>
      </p:sp>
      <p:sp>
        <p:nvSpPr>
          <p:cNvPr id="24" name="矩形 23">
            <a:extLst>
              <a:ext uri="{FF2B5EF4-FFF2-40B4-BE49-F238E27FC236}">
                <a16:creationId xmlns:a16="http://schemas.microsoft.com/office/drawing/2014/main" id="{E2D0000B-C76E-4FED-8B7A-E0FFB3838C29}"/>
              </a:ext>
            </a:extLst>
          </p:cNvPr>
          <p:cNvSpPr/>
          <p:nvPr/>
        </p:nvSpPr>
        <p:spPr>
          <a:xfrm>
            <a:off x="8249919" y="3824086"/>
            <a:ext cx="4043681" cy="2677656"/>
          </a:xfrm>
          <a:prstGeom prst="rect">
            <a:avLst/>
          </a:prstGeom>
        </p:spPr>
        <p:txBody>
          <a:bodyPr wrap="square">
            <a:spAutoFit/>
          </a:bodyPr>
          <a:lstStyle/>
          <a:p>
            <a:r>
              <a:rPr lang="en-US" altLang="zh-CN" sz="2400" dirty="0">
                <a:solidFill>
                  <a:srgbClr val="FF0000"/>
                </a:solidFill>
                <a:latin typeface="+mn-ea"/>
              </a:rPr>
              <a:t>Natural rubber is used chiefly to make tires and inner tubes because it is cheaper than synthetic rubber and has greater resistance to tearing when wet.</a:t>
            </a:r>
            <a:endParaRPr lang="zh-CN" altLang="en-US" sz="2800" dirty="0"/>
          </a:p>
        </p:txBody>
      </p:sp>
    </p:spTree>
    <p:extLst>
      <p:ext uri="{BB962C8B-B14F-4D97-AF65-F5344CB8AC3E}">
        <p14:creationId xmlns:p14="http://schemas.microsoft.com/office/powerpoint/2010/main" val="12764692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2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16201"/>
            <a:ext cx="10345489" cy="4981172"/>
          </a:xfrm>
          <a:prstGeom prst="rect">
            <a:avLst/>
          </a:prstGeom>
          <a:noFill/>
        </p:spPr>
        <p:txBody>
          <a:bodyPr wrap="square" rtlCol="0">
            <a:spAutoFit/>
          </a:bodyPr>
          <a:lstStyle/>
          <a:p>
            <a:pPr>
              <a:lnSpc>
                <a:spcPct val="130000"/>
              </a:lnSpc>
              <a:spcBef>
                <a:spcPts val="600"/>
              </a:spcBef>
            </a:pPr>
            <a:r>
              <a:rPr lang="en-US" altLang="zh-CN" sz="2400" b="1" dirty="0">
                <a:latin typeface="Times New Roman" panose="02020603050405020304" pitchFamily="18" charset="0"/>
                <a:sym typeface="+mn-lt"/>
              </a:rPr>
              <a:t>7) A French woman fids an unusually ugly potato.</a:t>
            </a:r>
          </a:p>
          <a:p>
            <a:pPr>
              <a:lnSpc>
                <a:spcPct val="130000"/>
              </a:lnSpc>
              <a:spcBef>
                <a:spcPts val="600"/>
              </a:spcBef>
            </a:pPr>
            <a:r>
              <a:rPr lang="en-US" altLang="zh-CN" sz="2400" b="1" dirty="0">
                <a:latin typeface="Times New Roman" panose="02020603050405020304" pitchFamily="18" charset="0"/>
                <a:sym typeface="+mn-lt"/>
              </a:rPr>
              <a:t>She runs up to the nearest man.</a:t>
            </a:r>
          </a:p>
          <a:p>
            <a:pPr>
              <a:lnSpc>
                <a:spcPct val="130000"/>
              </a:lnSpc>
              <a:spcBef>
                <a:spcPts val="600"/>
              </a:spcBef>
            </a:pPr>
            <a:r>
              <a:rPr lang="en-US" altLang="zh-CN" sz="2400" b="1" dirty="0">
                <a:latin typeface="Times New Roman" panose="02020603050405020304" pitchFamily="18" charset="0"/>
                <a:sym typeface="+mn-lt"/>
              </a:rPr>
              <a:t>She smashes it in his face.</a:t>
            </a:r>
          </a:p>
          <a:p>
            <a:pPr>
              <a:lnSpc>
                <a:spcPct val="130000"/>
              </a:lnSpc>
              <a:spcBef>
                <a:spcPts val="600"/>
              </a:spcBef>
            </a:pPr>
            <a:r>
              <a:rPr lang="en-US" altLang="zh-CN" sz="2400" b="1" dirty="0">
                <a:latin typeface="Times New Roman" panose="02020603050405020304" pitchFamily="18" charset="0"/>
                <a:sym typeface="+mn-lt"/>
              </a:rPr>
              <a:t>This is done by ancient custom.</a:t>
            </a: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8) Credit cards are dangerous.</a:t>
            </a:r>
          </a:p>
          <a:p>
            <a:pPr>
              <a:lnSpc>
                <a:spcPct val="130000"/>
              </a:lnSpc>
              <a:spcBef>
                <a:spcPts val="600"/>
              </a:spcBef>
            </a:pPr>
            <a:r>
              <a:rPr lang="en-US" altLang="zh-CN" sz="2400" b="1" dirty="0">
                <a:latin typeface="Times New Roman" panose="02020603050405020304" pitchFamily="18" charset="0"/>
                <a:sym typeface="+mn-lt"/>
              </a:rPr>
              <a:t>They encourage people to buy things.</a:t>
            </a:r>
          </a:p>
          <a:p>
            <a:pPr>
              <a:lnSpc>
                <a:spcPct val="130000"/>
              </a:lnSpc>
              <a:spcBef>
                <a:spcPts val="600"/>
              </a:spcBef>
            </a:pPr>
            <a:r>
              <a:rPr lang="en-US" altLang="zh-CN" sz="2400" b="1" dirty="0">
                <a:latin typeface="Times New Roman" panose="02020603050405020304" pitchFamily="18" charset="0"/>
                <a:sym typeface="+mn-lt"/>
              </a:rPr>
              <a:t>These are things that people can’t afford.</a:t>
            </a:r>
          </a:p>
          <a:p>
            <a:pPr>
              <a:lnSpc>
                <a:spcPct val="130000"/>
              </a:lnSpc>
              <a:spcBef>
                <a:spcPts val="600"/>
              </a:spcBef>
            </a:pPr>
            <a:r>
              <a:rPr lang="en-US" altLang="zh-CN" sz="2400" b="1" dirty="0">
                <a:latin typeface="Times New Roman" panose="02020603050405020304" pitchFamily="18" charset="0"/>
                <a:sym typeface="+mn-lt"/>
              </a:rPr>
              <a:t>These are things that people do not really need.</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7" name="矩形 6">
            <a:extLst>
              <a:ext uri="{FF2B5EF4-FFF2-40B4-BE49-F238E27FC236}">
                <a16:creationId xmlns:a16="http://schemas.microsoft.com/office/drawing/2014/main" id="{70DE0A74-CEB5-49A9-A391-1453C41C994C}"/>
              </a:ext>
            </a:extLst>
          </p:cNvPr>
          <p:cNvSpPr/>
          <p:nvPr/>
        </p:nvSpPr>
        <p:spPr>
          <a:xfrm>
            <a:off x="5104184" y="1338124"/>
            <a:ext cx="6182891" cy="1815882"/>
          </a:xfrm>
          <a:prstGeom prst="rect">
            <a:avLst/>
          </a:prstGeom>
        </p:spPr>
        <p:txBody>
          <a:bodyPr wrap="square">
            <a:spAutoFit/>
          </a:bodyPr>
          <a:lstStyle/>
          <a:p>
            <a:r>
              <a:rPr lang="en-US" altLang="zh-CN" sz="2800" dirty="0">
                <a:solidFill>
                  <a:srgbClr val="FF0000"/>
                </a:solidFill>
                <a:latin typeface="+mn-ea"/>
              </a:rPr>
              <a:t>By ancient custom, when a French woman finds an unusually ugly potato, she runs up to the nearest man and smashes it in his face.</a:t>
            </a:r>
            <a:endParaRPr lang="zh-CN" altLang="en-US" sz="2800" dirty="0"/>
          </a:p>
        </p:txBody>
      </p:sp>
      <p:sp>
        <p:nvSpPr>
          <p:cNvPr id="24" name="矩形 23">
            <a:extLst>
              <a:ext uri="{FF2B5EF4-FFF2-40B4-BE49-F238E27FC236}">
                <a16:creationId xmlns:a16="http://schemas.microsoft.com/office/drawing/2014/main" id="{E2D0000B-C76E-4FED-8B7A-E0FFB3838C29}"/>
              </a:ext>
            </a:extLst>
          </p:cNvPr>
          <p:cNvSpPr/>
          <p:nvPr/>
        </p:nvSpPr>
        <p:spPr>
          <a:xfrm>
            <a:off x="6584793" y="3567748"/>
            <a:ext cx="5498565" cy="2246769"/>
          </a:xfrm>
          <a:prstGeom prst="rect">
            <a:avLst/>
          </a:prstGeom>
        </p:spPr>
        <p:txBody>
          <a:bodyPr wrap="square">
            <a:spAutoFit/>
          </a:bodyPr>
          <a:lstStyle/>
          <a:p>
            <a:r>
              <a:rPr lang="en-US" altLang="zh-CN" sz="2800" dirty="0">
                <a:solidFill>
                  <a:srgbClr val="FF0000"/>
                </a:solidFill>
                <a:latin typeface="+mn-ea"/>
              </a:rPr>
              <a:t>Credit cards are dangerous because they encourage people to buy things that they </a:t>
            </a:r>
            <a:r>
              <a:rPr lang="en-US" altLang="zh-CN" sz="2800" dirty="0" smtClean="0">
                <a:solidFill>
                  <a:srgbClr val="FF0000"/>
                </a:solidFill>
                <a:latin typeface="+mn-ea"/>
              </a:rPr>
              <a:t>can’t </a:t>
            </a:r>
            <a:r>
              <a:rPr lang="en-US" altLang="zh-CN" sz="2800" dirty="0">
                <a:solidFill>
                  <a:srgbClr val="FF0000"/>
                </a:solidFill>
                <a:latin typeface="+mn-ea"/>
              </a:rPr>
              <a:t>afford and do not really need.</a:t>
            </a:r>
            <a:endParaRPr lang="zh-CN" altLang="en-US" sz="2800" dirty="0"/>
          </a:p>
        </p:txBody>
      </p:sp>
    </p:spTree>
    <p:extLst>
      <p:ext uri="{BB962C8B-B14F-4D97-AF65-F5344CB8AC3E}">
        <p14:creationId xmlns:p14="http://schemas.microsoft.com/office/powerpoint/2010/main" val="33851083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52435" y="1087525"/>
            <a:ext cx="10345489" cy="2752869"/>
          </a:xfrm>
          <a:prstGeom prst="rect">
            <a:avLst/>
          </a:prstGeom>
          <a:noFill/>
        </p:spPr>
        <p:txBody>
          <a:bodyPr wrap="square" rtlCol="0">
            <a:spAutoFit/>
          </a:bodyPr>
          <a:lstStyle/>
          <a:p>
            <a:pPr>
              <a:lnSpc>
                <a:spcPct val="130000"/>
              </a:lnSpc>
              <a:spcBef>
                <a:spcPts val="600"/>
              </a:spcBef>
            </a:pPr>
            <a:r>
              <a:rPr lang="en-US" altLang="zh-CN" sz="2400" b="1" dirty="0">
                <a:latin typeface="Times New Roman" panose="02020603050405020304" pitchFamily="18" charset="0"/>
                <a:sym typeface="+mn-lt"/>
              </a:rPr>
              <a:t>9) I kissed her once.</a:t>
            </a:r>
          </a:p>
          <a:p>
            <a:pPr>
              <a:lnSpc>
                <a:spcPct val="130000"/>
              </a:lnSpc>
              <a:spcBef>
                <a:spcPts val="600"/>
              </a:spcBef>
            </a:pPr>
            <a:r>
              <a:rPr lang="en-US" altLang="zh-CN" sz="2400" b="1" dirty="0">
                <a:latin typeface="Times New Roman" panose="02020603050405020304" pitchFamily="18" charset="0"/>
                <a:sym typeface="+mn-lt"/>
              </a:rPr>
              <a:t>I kissed her by the pigsty.</a:t>
            </a:r>
          </a:p>
          <a:p>
            <a:pPr>
              <a:lnSpc>
                <a:spcPct val="130000"/>
              </a:lnSpc>
              <a:spcBef>
                <a:spcPts val="600"/>
              </a:spcBef>
            </a:pPr>
            <a:r>
              <a:rPr lang="en-US" altLang="zh-CN" sz="2400" b="1" dirty="0">
                <a:latin typeface="Times New Roman" panose="02020603050405020304" pitchFamily="18" charset="0"/>
                <a:sym typeface="+mn-lt"/>
              </a:rPr>
              <a:t>She wasn’t looking.</a:t>
            </a:r>
          </a:p>
          <a:p>
            <a:pPr>
              <a:lnSpc>
                <a:spcPct val="130000"/>
              </a:lnSpc>
              <a:spcBef>
                <a:spcPts val="600"/>
              </a:spcBef>
            </a:pPr>
            <a:r>
              <a:rPr lang="en-US" altLang="zh-CN" sz="2400" b="1" dirty="0">
                <a:latin typeface="Times New Roman" panose="02020603050405020304" pitchFamily="18" charset="0"/>
                <a:sym typeface="+mn-lt"/>
              </a:rPr>
              <a:t>I never kissed her again.</a:t>
            </a:r>
          </a:p>
          <a:p>
            <a:pPr>
              <a:lnSpc>
                <a:spcPct val="130000"/>
              </a:lnSpc>
              <a:spcBef>
                <a:spcPts val="600"/>
              </a:spcBef>
            </a:pPr>
            <a:r>
              <a:rPr lang="en-US" altLang="zh-CN" sz="2400" b="1" dirty="0">
                <a:latin typeface="Times New Roman" panose="02020603050405020304" pitchFamily="18" charset="0"/>
                <a:sym typeface="+mn-lt"/>
              </a:rPr>
              <a:t>She was looking all the time.</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7" name="矩形 6">
            <a:extLst>
              <a:ext uri="{FF2B5EF4-FFF2-40B4-BE49-F238E27FC236}">
                <a16:creationId xmlns:a16="http://schemas.microsoft.com/office/drawing/2014/main" id="{70DE0A74-CEB5-49A9-A391-1453C41C994C}"/>
              </a:ext>
            </a:extLst>
          </p:cNvPr>
          <p:cNvSpPr/>
          <p:nvPr/>
        </p:nvSpPr>
        <p:spPr>
          <a:xfrm>
            <a:off x="452435" y="4052727"/>
            <a:ext cx="8145776" cy="1384995"/>
          </a:xfrm>
          <a:prstGeom prst="rect">
            <a:avLst/>
          </a:prstGeom>
        </p:spPr>
        <p:txBody>
          <a:bodyPr wrap="square">
            <a:spAutoFit/>
          </a:bodyPr>
          <a:lstStyle/>
          <a:p>
            <a:r>
              <a:rPr lang="en-US" altLang="zh-CN" sz="2800" dirty="0">
                <a:solidFill>
                  <a:srgbClr val="FF0000"/>
                </a:solidFill>
                <a:latin typeface="+mn-ea"/>
              </a:rPr>
              <a:t>I kissed her once by the pigsty when she wasn’t looking and never kissed her again although she was looking all the time.</a:t>
            </a:r>
            <a:endParaRPr lang="zh-CN" altLang="en-US" sz="2800" dirty="0"/>
          </a:p>
        </p:txBody>
      </p:sp>
    </p:spTree>
    <p:extLst>
      <p:ext uri="{BB962C8B-B14F-4D97-AF65-F5344CB8AC3E}">
        <p14:creationId xmlns:p14="http://schemas.microsoft.com/office/powerpoint/2010/main" val="27017359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22955" y="817285"/>
            <a:ext cx="10345489" cy="3867021"/>
          </a:xfrm>
          <a:prstGeom prst="rect">
            <a:avLst/>
          </a:prstGeom>
          <a:noFill/>
        </p:spPr>
        <p:txBody>
          <a:bodyPr wrap="square" rtlCol="0">
            <a:spAutoFit/>
          </a:bodyPr>
          <a:lstStyle/>
          <a:p>
            <a:pPr>
              <a:lnSpc>
                <a:spcPct val="130000"/>
              </a:lnSpc>
              <a:spcBef>
                <a:spcPts val="600"/>
              </a:spcBef>
            </a:pPr>
            <a:r>
              <a:rPr lang="en-US" altLang="zh-CN" sz="2400" b="1" dirty="0">
                <a:latin typeface="Times New Roman" panose="02020603050405020304" pitchFamily="18" charset="0"/>
                <a:sym typeface="+mn-lt"/>
              </a:rPr>
              <a:t>10) Some day I shall take my glasses off.</a:t>
            </a:r>
          </a:p>
          <a:p>
            <a:pPr>
              <a:lnSpc>
                <a:spcPct val="130000"/>
              </a:lnSpc>
              <a:spcBef>
                <a:spcPts val="600"/>
              </a:spcBef>
            </a:pPr>
            <a:r>
              <a:rPr lang="en-US" altLang="zh-CN" sz="2400" b="1" dirty="0">
                <a:latin typeface="Times New Roman" panose="02020603050405020304" pitchFamily="18" charset="0"/>
                <a:sym typeface="+mn-lt"/>
              </a:rPr>
              <a:t>Some day I shall go wandering.</a:t>
            </a:r>
          </a:p>
          <a:p>
            <a:pPr>
              <a:lnSpc>
                <a:spcPct val="130000"/>
              </a:lnSpc>
              <a:spcBef>
                <a:spcPts val="600"/>
              </a:spcBef>
            </a:pPr>
            <a:r>
              <a:rPr lang="en-US" altLang="zh-CN" sz="2400" b="1" dirty="0">
                <a:latin typeface="Times New Roman" panose="02020603050405020304" pitchFamily="18" charset="0"/>
                <a:sym typeface="+mn-lt"/>
              </a:rPr>
              <a:t>I shall go out into the streets.</a:t>
            </a:r>
          </a:p>
          <a:p>
            <a:pPr>
              <a:lnSpc>
                <a:spcPct val="130000"/>
              </a:lnSpc>
              <a:spcBef>
                <a:spcPts val="600"/>
              </a:spcBef>
            </a:pPr>
            <a:r>
              <a:rPr lang="en-US" altLang="zh-CN" sz="2400" b="1" dirty="0">
                <a:latin typeface="Times New Roman" panose="02020603050405020304" pitchFamily="18" charset="0"/>
                <a:sym typeface="+mn-lt"/>
              </a:rPr>
              <a:t>I shall do this deliberately.</a:t>
            </a:r>
          </a:p>
          <a:p>
            <a:pPr>
              <a:lnSpc>
                <a:spcPct val="130000"/>
              </a:lnSpc>
              <a:spcBef>
                <a:spcPts val="600"/>
              </a:spcBef>
            </a:pPr>
            <a:r>
              <a:rPr lang="en-US" altLang="zh-CN" sz="2400" b="1" dirty="0">
                <a:latin typeface="Times New Roman" panose="02020603050405020304" pitchFamily="18" charset="0"/>
                <a:sym typeface="+mn-lt"/>
              </a:rPr>
              <a:t>I shall do this when the clouds are heavy.</a:t>
            </a:r>
          </a:p>
          <a:p>
            <a:pPr>
              <a:lnSpc>
                <a:spcPct val="130000"/>
              </a:lnSpc>
              <a:spcBef>
                <a:spcPts val="600"/>
              </a:spcBef>
            </a:pPr>
            <a:r>
              <a:rPr lang="en-US" altLang="zh-CN" sz="2400" b="1" dirty="0">
                <a:latin typeface="Times New Roman" panose="02020603050405020304" pitchFamily="18" charset="0"/>
                <a:sym typeface="+mn-lt"/>
              </a:rPr>
              <a:t>I shall do this when the rain is coming down.</a:t>
            </a:r>
          </a:p>
          <a:p>
            <a:pPr>
              <a:lnSpc>
                <a:spcPct val="130000"/>
              </a:lnSpc>
              <a:spcBef>
                <a:spcPts val="600"/>
              </a:spcBef>
            </a:pPr>
            <a:r>
              <a:rPr lang="en-US" altLang="zh-CN" sz="2400" b="1" dirty="0">
                <a:latin typeface="Times New Roman" panose="02020603050405020304" pitchFamily="18" charset="0"/>
                <a:sym typeface="+mn-lt"/>
              </a:rPr>
              <a:t>I shall do this when the pressure of realities is too great.</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24" name="矩形 23">
            <a:extLst>
              <a:ext uri="{FF2B5EF4-FFF2-40B4-BE49-F238E27FC236}">
                <a16:creationId xmlns:a16="http://schemas.microsoft.com/office/drawing/2014/main" id="{E2D0000B-C76E-4FED-8B7A-E0FFB3838C29}"/>
              </a:ext>
            </a:extLst>
          </p:cNvPr>
          <p:cNvSpPr/>
          <p:nvPr/>
        </p:nvSpPr>
        <p:spPr>
          <a:xfrm>
            <a:off x="322955" y="4696650"/>
            <a:ext cx="9215564" cy="1569660"/>
          </a:xfrm>
          <a:prstGeom prst="rect">
            <a:avLst/>
          </a:prstGeom>
        </p:spPr>
        <p:txBody>
          <a:bodyPr wrap="square">
            <a:spAutoFit/>
          </a:bodyPr>
          <a:lstStyle/>
          <a:p>
            <a:r>
              <a:rPr lang="en-US" altLang="zh-CN" sz="2400" dirty="0">
                <a:solidFill>
                  <a:srgbClr val="FF0000"/>
                </a:solidFill>
                <a:latin typeface="+mn-ea"/>
              </a:rPr>
              <a:t>Some day, when the clouds are heavy, and the rain is coming down and the pressure of realities is too great, I shall deliberately take my glasses off and go wandering out into </a:t>
            </a:r>
            <a:r>
              <a:rPr lang="en-US" altLang="zh-CN" sz="2400" dirty="0" smtClean="0">
                <a:solidFill>
                  <a:srgbClr val="FF0000"/>
                </a:solidFill>
                <a:latin typeface="+mn-ea"/>
              </a:rPr>
              <a:t>the streets</a:t>
            </a:r>
            <a:r>
              <a:rPr lang="en-US" altLang="zh-CN" sz="2400" dirty="0">
                <a:solidFill>
                  <a:srgbClr val="FF0000"/>
                </a:solidFill>
                <a:latin typeface="+mn-ea"/>
              </a:rPr>
              <a:t>.</a:t>
            </a:r>
            <a:endParaRPr lang="zh-CN" altLang="en-US" sz="2400" dirty="0"/>
          </a:p>
        </p:txBody>
      </p:sp>
    </p:spTree>
    <p:extLst>
      <p:ext uri="{BB962C8B-B14F-4D97-AF65-F5344CB8AC3E}">
        <p14:creationId xmlns:p14="http://schemas.microsoft.com/office/powerpoint/2010/main" val="37873799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9713362" y="1017730"/>
            <a:ext cx="2303442" cy="2303440"/>
            <a:chOff x="1726173" y="1841912"/>
            <a:chExt cx="2485289" cy="2485289"/>
          </a:xfrm>
        </p:grpSpPr>
        <p:sp>
          <p:nvSpPr>
            <p:cNvPr id="19" name="椭圆 18"/>
            <p:cNvSpPr/>
            <p:nvPr/>
          </p:nvSpPr>
          <p:spPr>
            <a:xfrm>
              <a:off x="1726173" y="1841912"/>
              <a:ext cx="2485289" cy="2485289"/>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mn-ea"/>
                <a:sym typeface="+mn-lt"/>
              </a:endParaRPr>
            </a:p>
          </p:txBody>
        </p:sp>
        <p:sp>
          <p:nvSpPr>
            <p:cNvPr id="20" name="KSO_Shape"/>
            <p:cNvSpPr/>
            <p:nvPr/>
          </p:nvSpPr>
          <p:spPr bwMode="auto">
            <a:xfrm>
              <a:off x="2144756" y="2550205"/>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Times New Roman" panose="02020603050405020304" pitchFamily="18" charset="0"/>
                <a:cs typeface="+mn-ea"/>
                <a:sym typeface="+mn-lt"/>
              </a:endParaRPr>
            </a:p>
          </p:txBody>
        </p:sp>
      </p:grpSp>
      <p:sp>
        <p:nvSpPr>
          <p:cNvPr id="3" name="文本框 2"/>
          <p:cNvSpPr txBox="1"/>
          <p:nvPr/>
        </p:nvSpPr>
        <p:spPr>
          <a:xfrm>
            <a:off x="255894" y="780544"/>
            <a:ext cx="10345489" cy="5621347"/>
          </a:xfrm>
          <a:prstGeom prst="rect">
            <a:avLst/>
          </a:prstGeom>
          <a:noFill/>
        </p:spPr>
        <p:txBody>
          <a:bodyPr wrap="square" rtlCol="0">
            <a:spAutoFit/>
          </a:bodyPr>
          <a:lstStyle/>
          <a:p>
            <a:pPr>
              <a:lnSpc>
                <a:spcPct val="130000"/>
              </a:lnSpc>
              <a:spcBef>
                <a:spcPts val="600"/>
              </a:spcBef>
            </a:pPr>
            <a:r>
              <a:rPr lang="en-US" altLang="zh-CN" sz="2800" dirty="0">
                <a:solidFill>
                  <a:srgbClr val="00749F"/>
                </a:solidFill>
                <a:latin typeface="Times New Roman" panose="02020603050405020304" pitchFamily="18" charset="0"/>
                <a:cs typeface="+mn-ea"/>
                <a:sym typeface="+mn-lt"/>
              </a:rPr>
              <a:t>Questions </a:t>
            </a:r>
            <a:r>
              <a:rPr lang="en-US" altLang="zh-CN" sz="2800" dirty="0" smtClean="0">
                <a:solidFill>
                  <a:srgbClr val="00749F"/>
                </a:solidFill>
                <a:latin typeface="Times New Roman" panose="02020603050405020304" pitchFamily="18" charset="0"/>
                <a:cs typeface="+mn-ea"/>
                <a:sym typeface="+mn-lt"/>
              </a:rPr>
              <a:t>4:Translate </a:t>
            </a:r>
            <a:r>
              <a:rPr lang="en-US" altLang="zh-CN" sz="2800" dirty="0">
                <a:solidFill>
                  <a:srgbClr val="00749F"/>
                </a:solidFill>
                <a:latin typeface="Times New Roman" panose="02020603050405020304" pitchFamily="18" charset="0"/>
                <a:cs typeface="+mn-ea"/>
                <a:sym typeface="+mn-lt"/>
              </a:rPr>
              <a:t>the following into English, using complex sentence structure.</a:t>
            </a:r>
          </a:p>
          <a:p>
            <a:pPr>
              <a:lnSpc>
                <a:spcPct val="130000"/>
              </a:lnSpc>
              <a:spcBef>
                <a:spcPts val="600"/>
              </a:spcBef>
            </a:pPr>
            <a:r>
              <a:rPr lang="en-US" altLang="zh-CN" sz="2400" b="1" dirty="0">
                <a:latin typeface="Times New Roman" panose="02020603050405020304" pitchFamily="18" charset="0"/>
                <a:sym typeface="+mn-lt"/>
              </a:rPr>
              <a:t>1) </a:t>
            </a:r>
            <a:r>
              <a:rPr lang="zh-CN" altLang="en-US" sz="2400" b="1" dirty="0">
                <a:latin typeface="Times New Roman" panose="02020603050405020304" pitchFamily="18" charset="0"/>
                <a:sym typeface="+mn-lt"/>
              </a:rPr>
              <a:t>问题是谁来帮助我们。</a:t>
            </a:r>
            <a:endParaRPr lang="en-US" altLang="zh-CN" sz="2400" b="1" dirty="0">
              <a:latin typeface="Times New Roman" panose="02020603050405020304" pitchFamily="18" charset="0"/>
              <a:sym typeface="+mn-lt"/>
            </a:endParaRPr>
          </a:p>
          <a:p>
            <a:pPr>
              <a:lnSpc>
                <a:spcPct val="130000"/>
              </a:lnSpc>
              <a:spcBef>
                <a:spcPts val="600"/>
              </a:spcBef>
            </a:pPr>
            <a:endParaRPr lang="zh-CN" altLang="en-US"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2) </a:t>
            </a:r>
            <a:r>
              <a:rPr lang="zh-CN" altLang="en-US" sz="2400" b="1" dirty="0">
                <a:latin typeface="Times New Roman" panose="02020603050405020304" pitchFamily="18" charset="0"/>
                <a:sym typeface="+mn-lt"/>
              </a:rPr>
              <a:t>今天的中国不再是五十年前的中国。</a:t>
            </a: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3) </a:t>
            </a:r>
            <a:r>
              <a:rPr lang="zh-CN" altLang="en-US" sz="2400" b="1" dirty="0">
                <a:latin typeface="Times New Roman" panose="02020603050405020304" pitchFamily="18" charset="0"/>
                <a:sym typeface="+mn-lt"/>
              </a:rPr>
              <a:t>她不像以前那个样子。</a:t>
            </a: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4) </a:t>
            </a:r>
            <a:r>
              <a:rPr lang="zh-CN" altLang="en-US" sz="2400" b="1" dirty="0">
                <a:latin typeface="Times New Roman" panose="02020603050405020304" pitchFamily="18" charset="0"/>
                <a:sym typeface="+mn-lt"/>
              </a:rPr>
              <a:t>问题是我们什么时候完成这项工程。</a:t>
            </a:r>
          </a:p>
          <a:p>
            <a:pPr>
              <a:lnSpc>
                <a:spcPct val="130000"/>
              </a:lnSpc>
              <a:spcBef>
                <a:spcPts val="600"/>
              </a:spcBef>
            </a:pPr>
            <a:endParaRPr lang="en-US" altLang="zh-CN" sz="2400" b="1" dirty="0">
              <a:latin typeface="Times New Roman" panose="02020603050405020304" pitchFamily="18" charset="0"/>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7" name="矩形 6">
            <a:extLst>
              <a:ext uri="{FF2B5EF4-FFF2-40B4-BE49-F238E27FC236}">
                <a16:creationId xmlns:a16="http://schemas.microsoft.com/office/drawing/2014/main" id="{70DE0A74-CEB5-49A9-A391-1453C41C994C}"/>
              </a:ext>
            </a:extLst>
          </p:cNvPr>
          <p:cNvSpPr/>
          <p:nvPr/>
        </p:nvSpPr>
        <p:spPr>
          <a:xfrm>
            <a:off x="595081" y="2479312"/>
            <a:ext cx="8966731" cy="523220"/>
          </a:xfrm>
          <a:prstGeom prst="rect">
            <a:avLst/>
          </a:prstGeom>
        </p:spPr>
        <p:txBody>
          <a:bodyPr wrap="square">
            <a:spAutoFit/>
          </a:bodyPr>
          <a:lstStyle/>
          <a:p>
            <a:r>
              <a:rPr lang="en-US" altLang="zh-CN" sz="2800" dirty="0">
                <a:solidFill>
                  <a:srgbClr val="FF0000"/>
                </a:solidFill>
                <a:latin typeface="+mn-ea"/>
              </a:rPr>
              <a:t>The question is who will come to help us.</a:t>
            </a:r>
            <a:endParaRPr lang="zh-CN" altLang="en-US" sz="2800" dirty="0"/>
          </a:p>
        </p:txBody>
      </p:sp>
      <p:sp>
        <p:nvSpPr>
          <p:cNvPr id="22" name="矩形 21">
            <a:extLst>
              <a:ext uri="{FF2B5EF4-FFF2-40B4-BE49-F238E27FC236}">
                <a16:creationId xmlns:a16="http://schemas.microsoft.com/office/drawing/2014/main" id="{E2B5B681-CF4B-420F-B8DE-0C5DD2AAEFD3}"/>
              </a:ext>
            </a:extLst>
          </p:cNvPr>
          <p:cNvSpPr/>
          <p:nvPr/>
        </p:nvSpPr>
        <p:spPr>
          <a:xfrm>
            <a:off x="595081" y="3607145"/>
            <a:ext cx="10838582" cy="523220"/>
          </a:xfrm>
          <a:prstGeom prst="rect">
            <a:avLst/>
          </a:prstGeom>
        </p:spPr>
        <p:txBody>
          <a:bodyPr wrap="square">
            <a:spAutoFit/>
          </a:bodyPr>
          <a:lstStyle/>
          <a:p>
            <a:r>
              <a:rPr lang="en-US" altLang="zh-CN" sz="2800" dirty="0">
                <a:solidFill>
                  <a:srgbClr val="FF0000"/>
                </a:solidFill>
                <a:latin typeface="+mn-ea"/>
              </a:rPr>
              <a:t>China of today is no longer what it was fifty years ago.</a:t>
            </a:r>
            <a:endParaRPr lang="zh-CN" altLang="en-US" sz="2800" dirty="0"/>
          </a:p>
        </p:txBody>
      </p:sp>
      <p:sp>
        <p:nvSpPr>
          <p:cNvPr id="24" name="矩形 23">
            <a:extLst>
              <a:ext uri="{FF2B5EF4-FFF2-40B4-BE49-F238E27FC236}">
                <a16:creationId xmlns:a16="http://schemas.microsoft.com/office/drawing/2014/main" id="{E2D0000B-C76E-4FED-8B7A-E0FFB3838C29}"/>
              </a:ext>
            </a:extLst>
          </p:cNvPr>
          <p:cNvSpPr/>
          <p:nvPr/>
        </p:nvSpPr>
        <p:spPr>
          <a:xfrm>
            <a:off x="595081" y="4694550"/>
            <a:ext cx="7991783" cy="523220"/>
          </a:xfrm>
          <a:prstGeom prst="rect">
            <a:avLst/>
          </a:prstGeom>
        </p:spPr>
        <p:txBody>
          <a:bodyPr wrap="square">
            <a:spAutoFit/>
          </a:bodyPr>
          <a:lstStyle/>
          <a:p>
            <a:r>
              <a:rPr lang="en-US" altLang="zh-CN" sz="2800" dirty="0">
                <a:solidFill>
                  <a:srgbClr val="FF0000"/>
                </a:solidFill>
                <a:latin typeface="+mn-ea"/>
              </a:rPr>
              <a:t>She is not what she used to be.</a:t>
            </a:r>
            <a:endParaRPr lang="zh-CN" altLang="en-US" sz="2800" dirty="0"/>
          </a:p>
        </p:txBody>
      </p:sp>
      <p:sp>
        <p:nvSpPr>
          <p:cNvPr id="12" name="矩形 11">
            <a:extLst>
              <a:ext uri="{FF2B5EF4-FFF2-40B4-BE49-F238E27FC236}">
                <a16:creationId xmlns:a16="http://schemas.microsoft.com/office/drawing/2014/main" id="{FCC4BEF6-31C9-46D4-9B0E-3FC1CB1779E0}"/>
              </a:ext>
            </a:extLst>
          </p:cNvPr>
          <p:cNvSpPr/>
          <p:nvPr/>
        </p:nvSpPr>
        <p:spPr>
          <a:xfrm>
            <a:off x="595081" y="5781955"/>
            <a:ext cx="9371920" cy="523220"/>
          </a:xfrm>
          <a:prstGeom prst="rect">
            <a:avLst/>
          </a:prstGeom>
        </p:spPr>
        <p:txBody>
          <a:bodyPr wrap="square">
            <a:spAutoFit/>
          </a:bodyPr>
          <a:lstStyle/>
          <a:p>
            <a:r>
              <a:rPr lang="en-US" altLang="zh-CN" sz="2800" dirty="0">
                <a:solidFill>
                  <a:srgbClr val="FF0000"/>
                </a:solidFill>
                <a:latin typeface="+mn-ea"/>
              </a:rPr>
              <a:t>The question is when we’ll complete the works.</a:t>
            </a:r>
            <a:endParaRPr lang="zh-CN" altLang="en-US" sz="2800" dirty="0"/>
          </a:p>
        </p:txBody>
      </p:sp>
    </p:spTree>
    <p:extLst>
      <p:ext uri="{BB962C8B-B14F-4D97-AF65-F5344CB8AC3E}">
        <p14:creationId xmlns:p14="http://schemas.microsoft.com/office/powerpoint/2010/main" val="21121051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24" grpId="0"/>
      <p:bldP spid="1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5894" y="895716"/>
            <a:ext cx="10345489" cy="4552015"/>
          </a:xfrm>
          <a:prstGeom prst="rect">
            <a:avLst/>
          </a:prstGeom>
          <a:noFill/>
        </p:spPr>
        <p:txBody>
          <a:bodyPr wrap="square" rtlCol="0">
            <a:spAutoFit/>
          </a:bodyPr>
          <a:lstStyle/>
          <a:p>
            <a:pPr>
              <a:lnSpc>
                <a:spcPct val="130000"/>
              </a:lnSpc>
              <a:spcBef>
                <a:spcPts val="600"/>
              </a:spcBef>
            </a:pPr>
            <a:r>
              <a:rPr lang="en-US" altLang="zh-CN" sz="2800" dirty="0">
                <a:solidFill>
                  <a:srgbClr val="00749F"/>
                </a:solidFill>
                <a:latin typeface="Times New Roman" panose="02020603050405020304" pitchFamily="18" charset="0"/>
                <a:cs typeface="+mn-ea"/>
                <a:sym typeface="+mn-lt"/>
              </a:rPr>
              <a:t>Questions 4:</a:t>
            </a:r>
          </a:p>
          <a:p>
            <a:pPr>
              <a:lnSpc>
                <a:spcPct val="130000"/>
              </a:lnSpc>
              <a:spcBef>
                <a:spcPts val="600"/>
              </a:spcBef>
            </a:pPr>
            <a:r>
              <a:rPr lang="en-US" altLang="zh-CN" sz="2400" b="1" dirty="0">
                <a:latin typeface="Times New Roman" panose="02020603050405020304" pitchFamily="18" charset="0"/>
                <a:sym typeface="+mn-lt"/>
              </a:rPr>
              <a:t>5) </a:t>
            </a:r>
            <a:r>
              <a:rPr lang="zh-CN" altLang="en-US" sz="2400" b="1" dirty="0">
                <a:latin typeface="Times New Roman" panose="02020603050405020304" pitchFamily="18" charset="0"/>
                <a:sym typeface="+mn-lt"/>
              </a:rPr>
              <a:t>这就是古泗州城所处的位置。</a:t>
            </a: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6) </a:t>
            </a:r>
            <a:r>
              <a:rPr lang="zh-CN" altLang="en-US" sz="2400" b="1" dirty="0">
                <a:latin typeface="Times New Roman" panose="02020603050405020304" pitchFamily="18" charset="0"/>
                <a:sym typeface="+mn-lt"/>
              </a:rPr>
              <a:t>我的建议是我们说话要特别小心。</a:t>
            </a: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7) </a:t>
            </a:r>
            <a:r>
              <a:rPr lang="zh-CN" altLang="en-US" sz="2400" b="1" dirty="0">
                <a:latin typeface="Times New Roman" panose="02020603050405020304" pitchFamily="18" charset="0"/>
                <a:sym typeface="+mn-lt"/>
              </a:rPr>
              <a:t>他发现他的英语太差了。</a:t>
            </a:r>
            <a:endParaRPr lang="en-US" altLang="zh-CN" sz="2400" b="1" dirty="0">
              <a:latin typeface="Times New Roman" panose="02020603050405020304" pitchFamily="18" charset="0"/>
              <a:sym typeface="+mn-lt"/>
            </a:endParaRPr>
          </a:p>
          <a:p>
            <a:pPr>
              <a:lnSpc>
                <a:spcPct val="130000"/>
              </a:lnSpc>
              <a:spcBef>
                <a:spcPts val="600"/>
              </a:spcBef>
            </a:pPr>
            <a:endParaRPr lang="zh-CN" altLang="en-US"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8) </a:t>
            </a:r>
            <a:r>
              <a:rPr lang="zh-CN" altLang="en-US" sz="2400" b="1" dirty="0">
                <a:latin typeface="Times New Roman" panose="02020603050405020304" pitchFamily="18" charset="0"/>
                <a:sym typeface="+mn-lt"/>
              </a:rPr>
              <a:t>刘芹决定当个护士。</a:t>
            </a:r>
            <a:endParaRPr lang="en-US" altLang="zh-CN" sz="2400" b="1" dirty="0">
              <a:latin typeface="Times New Roman" panose="02020603050405020304" pitchFamily="18" charset="0"/>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7" name="矩形 6">
            <a:extLst>
              <a:ext uri="{FF2B5EF4-FFF2-40B4-BE49-F238E27FC236}">
                <a16:creationId xmlns:a16="http://schemas.microsoft.com/office/drawing/2014/main" id="{70DE0A74-CEB5-49A9-A391-1453C41C994C}"/>
              </a:ext>
            </a:extLst>
          </p:cNvPr>
          <p:cNvSpPr/>
          <p:nvPr/>
        </p:nvSpPr>
        <p:spPr>
          <a:xfrm>
            <a:off x="595080" y="2071102"/>
            <a:ext cx="8966731" cy="523220"/>
          </a:xfrm>
          <a:prstGeom prst="rect">
            <a:avLst/>
          </a:prstGeom>
        </p:spPr>
        <p:txBody>
          <a:bodyPr wrap="square">
            <a:spAutoFit/>
          </a:bodyPr>
          <a:lstStyle/>
          <a:p>
            <a:r>
              <a:rPr lang="en-US" altLang="zh-CN" sz="2800" dirty="0">
                <a:solidFill>
                  <a:srgbClr val="FF0000"/>
                </a:solidFill>
                <a:latin typeface="+mn-ea"/>
              </a:rPr>
              <a:t>This was where the Old </a:t>
            </a:r>
            <a:r>
              <a:rPr lang="en-US" altLang="zh-CN" sz="2800" dirty="0" err="1">
                <a:solidFill>
                  <a:srgbClr val="FF0000"/>
                </a:solidFill>
                <a:latin typeface="+mn-ea"/>
              </a:rPr>
              <a:t>Sizhou</a:t>
            </a:r>
            <a:r>
              <a:rPr lang="en-US" altLang="zh-CN" sz="2800" dirty="0">
                <a:solidFill>
                  <a:srgbClr val="FF0000"/>
                </a:solidFill>
                <a:latin typeface="+mn-ea"/>
              </a:rPr>
              <a:t> Town lay.</a:t>
            </a:r>
            <a:endParaRPr lang="zh-CN" altLang="en-US" sz="2800" dirty="0"/>
          </a:p>
        </p:txBody>
      </p:sp>
      <p:sp>
        <p:nvSpPr>
          <p:cNvPr id="22" name="矩形 21">
            <a:extLst>
              <a:ext uri="{FF2B5EF4-FFF2-40B4-BE49-F238E27FC236}">
                <a16:creationId xmlns:a16="http://schemas.microsoft.com/office/drawing/2014/main" id="{E2B5B681-CF4B-420F-B8DE-0C5DD2AAEFD3}"/>
              </a:ext>
            </a:extLst>
          </p:cNvPr>
          <p:cNvSpPr/>
          <p:nvPr/>
        </p:nvSpPr>
        <p:spPr>
          <a:xfrm>
            <a:off x="595081" y="2962424"/>
            <a:ext cx="11708679" cy="523220"/>
          </a:xfrm>
          <a:prstGeom prst="rect">
            <a:avLst/>
          </a:prstGeom>
        </p:spPr>
        <p:txBody>
          <a:bodyPr wrap="square">
            <a:spAutoFit/>
          </a:bodyPr>
          <a:lstStyle/>
          <a:p>
            <a:r>
              <a:rPr lang="en-US" altLang="zh-CN" sz="2800" dirty="0">
                <a:solidFill>
                  <a:srgbClr val="FF0000"/>
                </a:solidFill>
                <a:latin typeface="+mn-ea"/>
              </a:rPr>
              <a:t>My suggestion is that we should pay special attention to what we’ll say.</a:t>
            </a:r>
            <a:endParaRPr lang="zh-CN" altLang="en-US" sz="2800" dirty="0"/>
          </a:p>
        </p:txBody>
      </p:sp>
      <p:sp>
        <p:nvSpPr>
          <p:cNvPr id="24" name="矩形 23">
            <a:extLst>
              <a:ext uri="{FF2B5EF4-FFF2-40B4-BE49-F238E27FC236}">
                <a16:creationId xmlns:a16="http://schemas.microsoft.com/office/drawing/2014/main" id="{E2D0000B-C76E-4FED-8B7A-E0FFB3838C29}"/>
              </a:ext>
            </a:extLst>
          </p:cNvPr>
          <p:cNvSpPr/>
          <p:nvPr/>
        </p:nvSpPr>
        <p:spPr>
          <a:xfrm>
            <a:off x="595081" y="4311301"/>
            <a:ext cx="7991783" cy="523220"/>
          </a:xfrm>
          <a:prstGeom prst="rect">
            <a:avLst/>
          </a:prstGeom>
        </p:spPr>
        <p:txBody>
          <a:bodyPr wrap="square">
            <a:spAutoFit/>
          </a:bodyPr>
          <a:lstStyle/>
          <a:p>
            <a:r>
              <a:rPr lang="en-US" altLang="zh-CN" sz="2800" dirty="0">
                <a:solidFill>
                  <a:srgbClr val="FF0000"/>
                </a:solidFill>
                <a:latin typeface="+mn-ea"/>
              </a:rPr>
              <a:t>He found that his English was too poor.</a:t>
            </a:r>
            <a:endParaRPr lang="zh-CN" altLang="en-US" sz="2800" dirty="0"/>
          </a:p>
        </p:txBody>
      </p:sp>
      <p:sp>
        <p:nvSpPr>
          <p:cNvPr id="12" name="矩形 11">
            <a:extLst>
              <a:ext uri="{FF2B5EF4-FFF2-40B4-BE49-F238E27FC236}">
                <a16:creationId xmlns:a16="http://schemas.microsoft.com/office/drawing/2014/main" id="{FCC4BEF6-31C9-46D4-9B0E-3FC1CB1779E0}"/>
              </a:ext>
            </a:extLst>
          </p:cNvPr>
          <p:cNvSpPr/>
          <p:nvPr/>
        </p:nvSpPr>
        <p:spPr>
          <a:xfrm>
            <a:off x="595080" y="5439342"/>
            <a:ext cx="9753031" cy="523220"/>
          </a:xfrm>
          <a:prstGeom prst="rect">
            <a:avLst/>
          </a:prstGeom>
        </p:spPr>
        <p:txBody>
          <a:bodyPr wrap="square">
            <a:spAutoFit/>
          </a:bodyPr>
          <a:lstStyle/>
          <a:p>
            <a:r>
              <a:rPr lang="en-US" altLang="zh-CN" sz="2800" dirty="0">
                <a:solidFill>
                  <a:srgbClr val="FF0000"/>
                </a:solidFill>
                <a:latin typeface="+mn-ea"/>
              </a:rPr>
              <a:t>Liu Qin decides that she is going to be a nurse.</a:t>
            </a:r>
            <a:endParaRPr lang="zh-CN" altLang="en-US" sz="2800" dirty="0"/>
          </a:p>
        </p:txBody>
      </p:sp>
    </p:spTree>
    <p:extLst>
      <p:ext uri="{BB962C8B-B14F-4D97-AF65-F5344CB8AC3E}">
        <p14:creationId xmlns:p14="http://schemas.microsoft.com/office/powerpoint/2010/main" val="39837369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24"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5894" y="916727"/>
            <a:ext cx="10345489" cy="4552015"/>
          </a:xfrm>
          <a:prstGeom prst="rect">
            <a:avLst/>
          </a:prstGeom>
          <a:noFill/>
        </p:spPr>
        <p:txBody>
          <a:bodyPr wrap="square" rtlCol="0">
            <a:spAutoFit/>
          </a:bodyPr>
          <a:lstStyle/>
          <a:p>
            <a:pPr>
              <a:lnSpc>
                <a:spcPct val="130000"/>
              </a:lnSpc>
              <a:spcBef>
                <a:spcPts val="600"/>
              </a:spcBef>
            </a:pPr>
            <a:r>
              <a:rPr lang="en-US" altLang="zh-CN" sz="2800" dirty="0">
                <a:solidFill>
                  <a:srgbClr val="00749F"/>
                </a:solidFill>
                <a:latin typeface="Times New Roman" panose="02020603050405020304" pitchFamily="18" charset="0"/>
                <a:cs typeface="+mn-ea"/>
                <a:sym typeface="+mn-lt"/>
              </a:rPr>
              <a:t>Questions 4:</a:t>
            </a:r>
            <a:endParaRPr lang="en-US" altLang="zh-CN" sz="2800" b="1" dirty="0">
              <a:solidFill>
                <a:srgbClr val="00749F"/>
              </a:solidFill>
              <a:latin typeface="Times New Roman" panose="02020603050405020304" pitchFamily="18" charset="0"/>
              <a:cs typeface="+mn-ea"/>
              <a:sym typeface="+mn-lt"/>
            </a:endParaRPr>
          </a:p>
          <a:p>
            <a:pPr>
              <a:lnSpc>
                <a:spcPct val="130000"/>
              </a:lnSpc>
              <a:spcBef>
                <a:spcPts val="600"/>
              </a:spcBef>
            </a:pPr>
            <a:r>
              <a:rPr lang="en-US" altLang="zh-CN" sz="2400" b="1" dirty="0">
                <a:latin typeface="Times New Roman" panose="02020603050405020304" pitchFamily="18" charset="0"/>
                <a:sym typeface="+mn-lt"/>
              </a:rPr>
              <a:t>9) </a:t>
            </a:r>
            <a:r>
              <a:rPr lang="zh-CN" altLang="en-US" sz="2400" b="1" dirty="0">
                <a:latin typeface="Times New Roman" panose="02020603050405020304" pitchFamily="18" charset="0"/>
                <a:sym typeface="+mn-lt"/>
              </a:rPr>
              <a:t>我猜想你对政治不感兴趣。</a:t>
            </a:r>
            <a:endParaRPr lang="en-US" altLang="zh-CN" sz="2400" b="1" dirty="0">
              <a:latin typeface="Times New Roman" panose="02020603050405020304" pitchFamily="18" charset="0"/>
              <a:sym typeface="+mn-lt"/>
            </a:endParaRPr>
          </a:p>
          <a:p>
            <a:pPr>
              <a:lnSpc>
                <a:spcPct val="130000"/>
              </a:lnSpc>
              <a:spcBef>
                <a:spcPts val="600"/>
              </a:spcBef>
            </a:pPr>
            <a:endParaRPr lang="zh-CN" altLang="en-US"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10) </a:t>
            </a:r>
            <a:r>
              <a:rPr lang="zh-CN" altLang="en-US" sz="2400" b="1" dirty="0">
                <a:latin typeface="Times New Roman" panose="02020603050405020304" pitchFamily="18" charset="0"/>
                <a:sym typeface="+mn-lt"/>
              </a:rPr>
              <a:t>我们认为他们在课堂上打架真不光彩。</a:t>
            </a:r>
            <a:endParaRPr lang="en-US" altLang="zh-CN" sz="2400" b="1" dirty="0">
              <a:latin typeface="Times New Roman" panose="02020603050405020304" pitchFamily="18" charset="0"/>
              <a:sym typeface="+mn-lt"/>
            </a:endParaRPr>
          </a:p>
          <a:p>
            <a:pPr>
              <a:lnSpc>
                <a:spcPct val="130000"/>
              </a:lnSpc>
              <a:spcBef>
                <a:spcPts val="600"/>
              </a:spcBef>
            </a:pPr>
            <a:endParaRPr lang="zh-CN" altLang="en-US"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11) </a:t>
            </a:r>
            <a:r>
              <a:rPr lang="zh-CN" altLang="en-US" sz="2400" b="1" dirty="0">
                <a:latin typeface="Times New Roman" panose="02020603050405020304" pitchFamily="18" charset="0"/>
                <a:sym typeface="+mn-lt"/>
              </a:rPr>
              <a:t>我们对她不辞而别感到奇怪。</a:t>
            </a:r>
            <a:endParaRPr lang="en-US" altLang="zh-CN" sz="2400" b="1" dirty="0">
              <a:latin typeface="Times New Roman" panose="02020603050405020304" pitchFamily="18" charset="0"/>
              <a:sym typeface="+mn-lt"/>
            </a:endParaRPr>
          </a:p>
          <a:p>
            <a:pPr>
              <a:lnSpc>
                <a:spcPct val="130000"/>
              </a:lnSpc>
              <a:spcBef>
                <a:spcPts val="600"/>
              </a:spcBef>
            </a:pPr>
            <a:endParaRPr lang="zh-CN" altLang="en-US"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12) </a:t>
            </a:r>
            <a:r>
              <a:rPr lang="zh-CN" altLang="en-US" sz="2400" b="1" dirty="0">
                <a:latin typeface="Times New Roman" panose="02020603050405020304" pitchFamily="18" charset="0"/>
                <a:sym typeface="+mn-lt"/>
              </a:rPr>
              <a:t>你在路上遇到的那个陌生人是一个世界著名的歌唱家。</a:t>
            </a:r>
            <a:endParaRPr lang="en-US" altLang="zh-CN" sz="2400" b="1" dirty="0">
              <a:latin typeface="Times New Roman" panose="02020603050405020304" pitchFamily="18" charset="0"/>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7" name="矩形 6">
            <a:extLst>
              <a:ext uri="{FF2B5EF4-FFF2-40B4-BE49-F238E27FC236}">
                <a16:creationId xmlns:a16="http://schemas.microsoft.com/office/drawing/2014/main" id="{70DE0A74-CEB5-49A9-A391-1453C41C994C}"/>
              </a:ext>
            </a:extLst>
          </p:cNvPr>
          <p:cNvSpPr/>
          <p:nvPr/>
        </p:nvSpPr>
        <p:spPr>
          <a:xfrm>
            <a:off x="382030" y="2087107"/>
            <a:ext cx="9875546" cy="523220"/>
          </a:xfrm>
          <a:prstGeom prst="rect">
            <a:avLst/>
          </a:prstGeom>
        </p:spPr>
        <p:txBody>
          <a:bodyPr wrap="square">
            <a:spAutoFit/>
          </a:bodyPr>
          <a:lstStyle/>
          <a:p>
            <a:r>
              <a:rPr lang="en-US" altLang="zh-CN" sz="2800" dirty="0">
                <a:solidFill>
                  <a:srgbClr val="FF0000"/>
                </a:solidFill>
                <a:latin typeface="+mn-ea"/>
              </a:rPr>
              <a:t> I imagine that you’re not interested in politics.</a:t>
            </a:r>
            <a:endParaRPr lang="zh-CN" altLang="en-US" sz="2800" dirty="0"/>
          </a:p>
        </p:txBody>
      </p:sp>
      <p:sp>
        <p:nvSpPr>
          <p:cNvPr id="22" name="矩形 21">
            <a:extLst>
              <a:ext uri="{FF2B5EF4-FFF2-40B4-BE49-F238E27FC236}">
                <a16:creationId xmlns:a16="http://schemas.microsoft.com/office/drawing/2014/main" id="{E2B5B681-CF4B-420F-B8DE-0C5DD2AAEFD3}"/>
              </a:ext>
            </a:extLst>
          </p:cNvPr>
          <p:cNvSpPr/>
          <p:nvPr/>
        </p:nvSpPr>
        <p:spPr>
          <a:xfrm>
            <a:off x="574484" y="3203646"/>
            <a:ext cx="11409814" cy="523220"/>
          </a:xfrm>
          <a:prstGeom prst="rect">
            <a:avLst/>
          </a:prstGeom>
        </p:spPr>
        <p:txBody>
          <a:bodyPr wrap="square">
            <a:spAutoFit/>
          </a:bodyPr>
          <a:lstStyle/>
          <a:p>
            <a:r>
              <a:rPr lang="en-US" altLang="zh-CN" sz="2800" dirty="0">
                <a:solidFill>
                  <a:srgbClr val="FF0000"/>
                </a:solidFill>
                <a:latin typeface="+mn-ea"/>
              </a:rPr>
              <a:t>We thought it a shame they fought against each other in class.</a:t>
            </a:r>
            <a:endParaRPr lang="zh-CN" altLang="en-US" sz="2800" dirty="0"/>
          </a:p>
        </p:txBody>
      </p:sp>
      <p:sp>
        <p:nvSpPr>
          <p:cNvPr id="24" name="矩形 23">
            <a:extLst>
              <a:ext uri="{FF2B5EF4-FFF2-40B4-BE49-F238E27FC236}">
                <a16:creationId xmlns:a16="http://schemas.microsoft.com/office/drawing/2014/main" id="{E2D0000B-C76E-4FED-8B7A-E0FFB3838C29}"/>
              </a:ext>
            </a:extLst>
          </p:cNvPr>
          <p:cNvSpPr/>
          <p:nvPr/>
        </p:nvSpPr>
        <p:spPr>
          <a:xfrm>
            <a:off x="574484" y="4072170"/>
            <a:ext cx="9829079" cy="523220"/>
          </a:xfrm>
          <a:prstGeom prst="rect">
            <a:avLst/>
          </a:prstGeom>
        </p:spPr>
        <p:txBody>
          <a:bodyPr wrap="square">
            <a:spAutoFit/>
          </a:bodyPr>
          <a:lstStyle/>
          <a:p>
            <a:r>
              <a:rPr lang="en-US" altLang="zh-CN" sz="2800" dirty="0">
                <a:solidFill>
                  <a:srgbClr val="FF0000"/>
                </a:solidFill>
                <a:latin typeface="+mn-ea"/>
              </a:rPr>
              <a:t>We felt it strange that she should leave without saying good-bye.</a:t>
            </a:r>
            <a:endParaRPr lang="zh-CN" altLang="en-US" sz="2800" dirty="0"/>
          </a:p>
        </p:txBody>
      </p:sp>
      <p:sp>
        <p:nvSpPr>
          <p:cNvPr id="12" name="矩形 11">
            <a:extLst>
              <a:ext uri="{FF2B5EF4-FFF2-40B4-BE49-F238E27FC236}">
                <a16:creationId xmlns:a16="http://schemas.microsoft.com/office/drawing/2014/main" id="{FCC4BEF6-31C9-46D4-9B0E-3FC1CB1779E0}"/>
              </a:ext>
            </a:extLst>
          </p:cNvPr>
          <p:cNvSpPr/>
          <p:nvPr/>
        </p:nvSpPr>
        <p:spPr>
          <a:xfrm>
            <a:off x="574484" y="5450319"/>
            <a:ext cx="11451010" cy="523220"/>
          </a:xfrm>
          <a:prstGeom prst="rect">
            <a:avLst/>
          </a:prstGeom>
        </p:spPr>
        <p:txBody>
          <a:bodyPr wrap="square">
            <a:spAutoFit/>
          </a:bodyPr>
          <a:lstStyle/>
          <a:p>
            <a:r>
              <a:rPr lang="en-US" altLang="zh-CN" sz="2800" dirty="0">
                <a:solidFill>
                  <a:srgbClr val="FF0000"/>
                </a:solidFill>
                <a:latin typeface="+mn-ea"/>
              </a:rPr>
              <a:t>The stranger (whom) you met on the way is a world-famous singer.</a:t>
            </a:r>
            <a:endParaRPr lang="zh-CN" altLang="en-US" sz="2800" dirty="0"/>
          </a:p>
        </p:txBody>
      </p:sp>
    </p:spTree>
    <p:extLst>
      <p:ext uri="{BB962C8B-B14F-4D97-AF65-F5344CB8AC3E}">
        <p14:creationId xmlns:p14="http://schemas.microsoft.com/office/powerpoint/2010/main" val="17901754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24" grpId="0"/>
      <p:bldP spid="1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5894" y="851275"/>
            <a:ext cx="11341025" cy="4552015"/>
          </a:xfrm>
          <a:prstGeom prst="rect">
            <a:avLst/>
          </a:prstGeom>
          <a:noFill/>
        </p:spPr>
        <p:txBody>
          <a:bodyPr wrap="square" rtlCol="0">
            <a:spAutoFit/>
          </a:bodyPr>
          <a:lstStyle/>
          <a:p>
            <a:pPr>
              <a:lnSpc>
                <a:spcPct val="130000"/>
              </a:lnSpc>
              <a:spcBef>
                <a:spcPts val="600"/>
              </a:spcBef>
            </a:pPr>
            <a:r>
              <a:rPr lang="en-US" altLang="zh-CN" sz="2800" dirty="0">
                <a:solidFill>
                  <a:srgbClr val="00749F"/>
                </a:solidFill>
                <a:latin typeface="Times New Roman" panose="02020603050405020304" pitchFamily="18" charset="0"/>
                <a:cs typeface="+mn-ea"/>
                <a:sym typeface="+mn-lt"/>
              </a:rPr>
              <a:t>Questions 4:</a:t>
            </a:r>
            <a:endParaRPr lang="en-US" altLang="zh-CN" sz="2800" b="1" dirty="0">
              <a:solidFill>
                <a:srgbClr val="00749F"/>
              </a:solidFill>
              <a:latin typeface="Times New Roman" panose="02020603050405020304" pitchFamily="18" charset="0"/>
              <a:cs typeface="+mn-ea"/>
              <a:sym typeface="+mn-lt"/>
            </a:endParaRPr>
          </a:p>
          <a:p>
            <a:pPr>
              <a:lnSpc>
                <a:spcPct val="130000"/>
              </a:lnSpc>
              <a:spcBef>
                <a:spcPts val="600"/>
              </a:spcBef>
            </a:pPr>
            <a:r>
              <a:rPr lang="en-US" altLang="zh-CN" sz="2400" b="1" dirty="0">
                <a:latin typeface="Times New Roman" panose="02020603050405020304" pitchFamily="18" charset="0"/>
                <a:sym typeface="+mn-lt"/>
              </a:rPr>
              <a:t>13) </a:t>
            </a:r>
            <a:r>
              <a:rPr lang="zh-CN" altLang="en-US" sz="2400" b="1" dirty="0">
                <a:latin typeface="Times New Roman" panose="02020603050405020304" pitchFamily="18" charset="0"/>
                <a:sym typeface="+mn-lt"/>
              </a:rPr>
              <a:t>我想见一见你刚才谈起的那个人。</a:t>
            </a:r>
            <a:endParaRPr lang="en-US" altLang="zh-CN" sz="2400" b="1" dirty="0">
              <a:latin typeface="Times New Roman" panose="02020603050405020304" pitchFamily="18" charset="0"/>
              <a:sym typeface="+mn-lt"/>
            </a:endParaRPr>
          </a:p>
          <a:p>
            <a:pPr>
              <a:lnSpc>
                <a:spcPct val="130000"/>
              </a:lnSpc>
              <a:spcBef>
                <a:spcPts val="600"/>
              </a:spcBef>
            </a:pPr>
            <a:endParaRPr lang="zh-CN" altLang="en-US"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14) </a:t>
            </a:r>
            <a:r>
              <a:rPr lang="zh-CN" altLang="en-US" sz="2400" b="1" dirty="0">
                <a:latin typeface="Times New Roman" panose="02020603050405020304" pitchFamily="18" charset="0"/>
                <a:sym typeface="+mn-lt"/>
              </a:rPr>
              <a:t>（那些）有自行车的人可以骑自行车去。没有车的人可以坐公共汽车去。</a:t>
            </a:r>
            <a:endParaRPr lang="en-US" altLang="zh-CN" sz="2400" b="1" dirty="0">
              <a:latin typeface="Times New Roman" panose="02020603050405020304" pitchFamily="18" charset="0"/>
              <a:sym typeface="+mn-lt"/>
            </a:endParaRP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15) John Kennedy</a:t>
            </a:r>
            <a:r>
              <a:rPr lang="zh-CN" altLang="en-US" sz="2400" b="1" dirty="0">
                <a:latin typeface="Times New Roman" panose="02020603050405020304" pitchFamily="18" charset="0"/>
                <a:sym typeface="+mn-lt"/>
              </a:rPr>
              <a:t>是美国最年轻的总统，他的名字为大多数美国人所熟悉。</a:t>
            </a:r>
            <a:endParaRPr lang="en-US" altLang="zh-CN" sz="2400" b="1" dirty="0">
              <a:latin typeface="Times New Roman" panose="02020603050405020304" pitchFamily="18" charset="0"/>
              <a:sym typeface="+mn-lt"/>
            </a:endParaRPr>
          </a:p>
          <a:p>
            <a:pPr>
              <a:lnSpc>
                <a:spcPct val="130000"/>
              </a:lnSpc>
              <a:spcBef>
                <a:spcPts val="600"/>
              </a:spcBef>
            </a:pPr>
            <a:endParaRPr lang="zh-CN" altLang="en-US"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16) </a:t>
            </a:r>
            <a:r>
              <a:rPr lang="zh-CN" altLang="en-US" sz="2400" b="1" dirty="0">
                <a:latin typeface="Times New Roman" panose="02020603050405020304" pitchFamily="18" charset="0"/>
                <a:sym typeface="+mn-lt"/>
              </a:rPr>
              <a:t>这就是我们曾经谈起过多次的那个人。</a:t>
            </a:r>
            <a:endParaRPr lang="en-US" altLang="zh-CN" sz="2400" b="1" dirty="0">
              <a:latin typeface="Times New Roman" panose="02020603050405020304" pitchFamily="18" charset="0"/>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7" name="矩形 6">
            <a:extLst>
              <a:ext uri="{FF2B5EF4-FFF2-40B4-BE49-F238E27FC236}">
                <a16:creationId xmlns:a16="http://schemas.microsoft.com/office/drawing/2014/main" id="{70DE0A74-CEB5-49A9-A391-1453C41C994C}"/>
              </a:ext>
            </a:extLst>
          </p:cNvPr>
          <p:cNvSpPr/>
          <p:nvPr/>
        </p:nvSpPr>
        <p:spPr>
          <a:xfrm>
            <a:off x="771942" y="1804939"/>
            <a:ext cx="8966731" cy="523220"/>
          </a:xfrm>
          <a:prstGeom prst="rect">
            <a:avLst/>
          </a:prstGeom>
        </p:spPr>
        <p:txBody>
          <a:bodyPr wrap="square">
            <a:spAutoFit/>
          </a:bodyPr>
          <a:lstStyle/>
          <a:p>
            <a:r>
              <a:rPr lang="en-US" altLang="zh-CN" sz="2800" dirty="0">
                <a:solidFill>
                  <a:srgbClr val="FF0000"/>
                </a:solidFill>
                <a:latin typeface="+mn-ea"/>
              </a:rPr>
              <a:t>I’d like (want) to see the man of whom you talked just now.</a:t>
            </a:r>
            <a:endParaRPr lang="zh-CN" altLang="en-US" sz="2800" dirty="0"/>
          </a:p>
        </p:txBody>
      </p:sp>
      <p:sp>
        <p:nvSpPr>
          <p:cNvPr id="22" name="矩形 21">
            <a:extLst>
              <a:ext uri="{FF2B5EF4-FFF2-40B4-BE49-F238E27FC236}">
                <a16:creationId xmlns:a16="http://schemas.microsoft.com/office/drawing/2014/main" id="{E2B5B681-CF4B-420F-B8DE-0C5DD2AAEFD3}"/>
              </a:ext>
            </a:extLst>
          </p:cNvPr>
          <p:cNvSpPr/>
          <p:nvPr/>
        </p:nvSpPr>
        <p:spPr>
          <a:xfrm>
            <a:off x="771942" y="2924733"/>
            <a:ext cx="11420058" cy="954107"/>
          </a:xfrm>
          <a:prstGeom prst="rect">
            <a:avLst/>
          </a:prstGeom>
        </p:spPr>
        <p:txBody>
          <a:bodyPr wrap="square">
            <a:spAutoFit/>
          </a:bodyPr>
          <a:lstStyle/>
          <a:p>
            <a:r>
              <a:rPr lang="en-US" altLang="zh-CN" sz="2800" dirty="0">
                <a:solidFill>
                  <a:srgbClr val="FF0000"/>
                </a:solidFill>
                <a:latin typeface="+mn-ea"/>
              </a:rPr>
              <a:t>Those who have got bikes may go by bike. Those who haven’t got bikes may go by bus.</a:t>
            </a:r>
            <a:endParaRPr lang="zh-CN" altLang="en-US" sz="2800" dirty="0"/>
          </a:p>
        </p:txBody>
      </p:sp>
      <p:sp>
        <p:nvSpPr>
          <p:cNvPr id="24" name="矩形 23">
            <a:extLst>
              <a:ext uri="{FF2B5EF4-FFF2-40B4-BE49-F238E27FC236}">
                <a16:creationId xmlns:a16="http://schemas.microsoft.com/office/drawing/2014/main" id="{E2D0000B-C76E-4FED-8B7A-E0FFB3838C29}"/>
              </a:ext>
            </a:extLst>
          </p:cNvPr>
          <p:cNvSpPr/>
          <p:nvPr/>
        </p:nvSpPr>
        <p:spPr>
          <a:xfrm>
            <a:off x="771941" y="3998360"/>
            <a:ext cx="9077239" cy="954107"/>
          </a:xfrm>
          <a:prstGeom prst="rect">
            <a:avLst/>
          </a:prstGeom>
        </p:spPr>
        <p:txBody>
          <a:bodyPr wrap="square">
            <a:spAutoFit/>
          </a:bodyPr>
          <a:lstStyle/>
          <a:p>
            <a:r>
              <a:rPr lang="en-US" altLang="zh-CN" sz="2800" dirty="0">
                <a:solidFill>
                  <a:srgbClr val="FF0000"/>
                </a:solidFill>
                <a:latin typeface="+mn-ea"/>
              </a:rPr>
              <a:t>John Kennedy was the youngest </a:t>
            </a:r>
            <a:r>
              <a:rPr lang="en-US" altLang="zh-CN" sz="2800" dirty="0" smtClean="0">
                <a:solidFill>
                  <a:srgbClr val="FF0000"/>
                </a:solidFill>
                <a:latin typeface="+mn-ea"/>
              </a:rPr>
              <a:t>U.S. </a:t>
            </a:r>
            <a:r>
              <a:rPr lang="en-US" altLang="zh-CN" sz="2800" dirty="0">
                <a:solidFill>
                  <a:srgbClr val="FF0000"/>
                </a:solidFill>
                <a:latin typeface="+mn-ea"/>
              </a:rPr>
              <a:t>president, whose name is known to most Americans.</a:t>
            </a:r>
            <a:endParaRPr lang="zh-CN" altLang="en-US" sz="2800" dirty="0"/>
          </a:p>
        </p:txBody>
      </p:sp>
      <p:sp>
        <p:nvSpPr>
          <p:cNvPr id="12" name="矩形 11">
            <a:extLst>
              <a:ext uri="{FF2B5EF4-FFF2-40B4-BE49-F238E27FC236}">
                <a16:creationId xmlns:a16="http://schemas.microsoft.com/office/drawing/2014/main" id="{FCC4BEF6-31C9-46D4-9B0E-3FC1CB1779E0}"/>
              </a:ext>
            </a:extLst>
          </p:cNvPr>
          <p:cNvSpPr/>
          <p:nvPr/>
        </p:nvSpPr>
        <p:spPr>
          <a:xfrm>
            <a:off x="771940" y="5261200"/>
            <a:ext cx="9077239" cy="523220"/>
          </a:xfrm>
          <a:prstGeom prst="rect">
            <a:avLst/>
          </a:prstGeom>
        </p:spPr>
        <p:txBody>
          <a:bodyPr wrap="square">
            <a:spAutoFit/>
          </a:bodyPr>
          <a:lstStyle/>
          <a:p>
            <a:r>
              <a:rPr lang="en-US" altLang="zh-CN" sz="2800" dirty="0">
                <a:solidFill>
                  <a:srgbClr val="FF0000"/>
                </a:solidFill>
                <a:latin typeface="+mn-ea"/>
              </a:rPr>
              <a:t>This is the man of whom we talked several times.</a:t>
            </a:r>
            <a:endParaRPr lang="zh-CN" altLang="en-US" sz="2800" dirty="0"/>
          </a:p>
        </p:txBody>
      </p:sp>
    </p:spTree>
    <p:extLst>
      <p:ext uri="{BB962C8B-B14F-4D97-AF65-F5344CB8AC3E}">
        <p14:creationId xmlns:p14="http://schemas.microsoft.com/office/powerpoint/2010/main" val="17876307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24" grpId="0"/>
      <p:bldP spid="1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5894" y="863889"/>
            <a:ext cx="10345489" cy="4552015"/>
          </a:xfrm>
          <a:prstGeom prst="rect">
            <a:avLst/>
          </a:prstGeom>
          <a:noFill/>
        </p:spPr>
        <p:txBody>
          <a:bodyPr wrap="square" rtlCol="0">
            <a:spAutoFit/>
          </a:bodyPr>
          <a:lstStyle/>
          <a:p>
            <a:pPr>
              <a:lnSpc>
                <a:spcPct val="130000"/>
              </a:lnSpc>
              <a:spcBef>
                <a:spcPts val="600"/>
              </a:spcBef>
            </a:pPr>
            <a:r>
              <a:rPr lang="en-US" altLang="zh-CN" sz="2800" dirty="0">
                <a:solidFill>
                  <a:srgbClr val="00749F"/>
                </a:solidFill>
                <a:latin typeface="Times New Roman" panose="02020603050405020304" pitchFamily="18" charset="0"/>
                <a:cs typeface="+mn-ea"/>
                <a:sym typeface="+mn-lt"/>
              </a:rPr>
              <a:t>Questions 4:</a:t>
            </a:r>
            <a:endParaRPr lang="en-US" altLang="zh-CN" sz="2800" b="1" dirty="0">
              <a:solidFill>
                <a:srgbClr val="00749F"/>
              </a:solidFill>
              <a:latin typeface="Times New Roman" panose="02020603050405020304" pitchFamily="18" charset="0"/>
              <a:cs typeface="+mn-ea"/>
              <a:sym typeface="+mn-lt"/>
            </a:endParaRPr>
          </a:p>
          <a:p>
            <a:pPr>
              <a:lnSpc>
                <a:spcPct val="130000"/>
              </a:lnSpc>
              <a:spcBef>
                <a:spcPts val="600"/>
              </a:spcBef>
            </a:pPr>
            <a:r>
              <a:rPr lang="en-US" altLang="zh-CN" sz="2400" b="1" dirty="0">
                <a:latin typeface="Times New Roman" panose="02020603050405020304" pitchFamily="18" charset="0"/>
                <a:sym typeface="+mn-lt"/>
              </a:rPr>
              <a:t>17) </a:t>
            </a:r>
            <a:r>
              <a:rPr lang="zh-CN" altLang="en-US" sz="2400" b="1" dirty="0">
                <a:latin typeface="Times New Roman" panose="02020603050405020304" pitchFamily="18" charset="0"/>
                <a:sym typeface="+mn-lt"/>
              </a:rPr>
              <a:t>我们班有</a:t>
            </a:r>
            <a:r>
              <a:rPr lang="en-US" altLang="zh-CN" sz="2400" b="1" dirty="0">
                <a:latin typeface="Times New Roman" panose="02020603050405020304" pitchFamily="18" charset="0"/>
                <a:sym typeface="+mn-lt"/>
              </a:rPr>
              <a:t>56</a:t>
            </a:r>
            <a:r>
              <a:rPr lang="zh-CN" altLang="en-US" sz="2400" b="1" dirty="0">
                <a:latin typeface="Times New Roman" panose="02020603050405020304" pitchFamily="18" charset="0"/>
                <a:sym typeface="+mn-lt"/>
              </a:rPr>
              <a:t>名学生，其中</a:t>
            </a:r>
            <a:r>
              <a:rPr lang="en-US" altLang="zh-CN" sz="2400" b="1" dirty="0">
                <a:latin typeface="Times New Roman" panose="02020603050405020304" pitchFamily="18" charset="0"/>
                <a:sym typeface="+mn-lt"/>
              </a:rPr>
              <a:t>35</a:t>
            </a:r>
            <a:r>
              <a:rPr lang="zh-CN" altLang="en-US" sz="2400" b="1" dirty="0">
                <a:latin typeface="Times New Roman" panose="02020603050405020304" pitchFamily="18" charset="0"/>
                <a:sym typeface="+mn-lt"/>
              </a:rPr>
              <a:t>名是男生。</a:t>
            </a:r>
            <a:endParaRPr lang="en-US" altLang="zh-CN" sz="2400" b="1" dirty="0">
              <a:latin typeface="Times New Roman" panose="02020603050405020304" pitchFamily="18" charset="0"/>
              <a:sym typeface="+mn-lt"/>
            </a:endParaRPr>
          </a:p>
          <a:p>
            <a:pPr>
              <a:lnSpc>
                <a:spcPct val="130000"/>
              </a:lnSpc>
              <a:spcBef>
                <a:spcPts val="600"/>
              </a:spcBef>
            </a:pPr>
            <a:endParaRPr lang="zh-CN" altLang="en-US"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18) </a:t>
            </a:r>
            <a:r>
              <a:rPr lang="zh-CN" altLang="en-US" sz="2400" b="1" dirty="0">
                <a:latin typeface="Times New Roman" panose="02020603050405020304" pitchFamily="18" charset="0"/>
                <a:sym typeface="+mn-lt"/>
              </a:rPr>
              <a:t>这就是他出生的那家医院。</a:t>
            </a:r>
            <a:endParaRPr lang="en-US" altLang="zh-CN" sz="2400" b="1" dirty="0">
              <a:latin typeface="Times New Roman" panose="02020603050405020304" pitchFamily="18" charset="0"/>
              <a:sym typeface="+mn-lt"/>
            </a:endParaRPr>
          </a:p>
          <a:p>
            <a:pPr>
              <a:lnSpc>
                <a:spcPct val="130000"/>
              </a:lnSpc>
              <a:spcBef>
                <a:spcPts val="600"/>
              </a:spcBef>
            </a:pPr>
            <a:endParaRPr lang="zh-CN" altLang="en-US"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19) </a:t>
            </a:r>
            <a:r>
              <a:rPr lang="zh-CN" altLang="en-US" sz="2400" b="1" dirty="0">
                <a:latin typeface="Times New Roman" panose="02020603050405020304" pitchFamily="18" charset="0"/>
                <a:sym typeface="+mn-lt"/>
              </a:rPr>
              <a:t>谁的钱包被偷了必须弄清楚。</a:t>
            </a:r>
            <a:endParaRPr lang="en-US" altLang="zh-CN" sz="2400" b="1" dirty="0">
              <a:latin typeface="Times New Roman" panose="02020603050405020304" pitchFamily="18" charset="0"/>
              <a:sym typeface="+mn-lt"/>
            </a:endParaRPr>
          </a:p>
          <a:p>
            <a:pPr>
              <a:lnSpc>
                <a:spcPct val="130000"/>
              </a:lnSpc>
              <a:spcBef>
                <a:spcPts val="600"/>
              </a:spcBef>
            </a:pPr>
            <a:endParaRPr lang="zh-CN" altLang="en-US"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20) </a:t>
            </a:r>
            <a:r>
              <a:rPr lang="zh-CN" altLang="en-US" sz="2400" b="1" dirty="0">
                <a:latin typeface="Times New Roman" panose="02020603050405020304" pitchFamily="18" charset="0"/>
                <a:sym typeface="+mn-lt"/>
              </a:rPr>
              <a:t>他们中哪一个会赢这场比赛还很难说。</a:t>
            </a:r>
            <a:endParaRPr lang="en-US" altLang="zh-CN" sz="2400" b="1" dirty="0">
              <a:latin typeface="Times New Roman" panose="02020603050405020304" pitchFamily="18" charset="0"/>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7" name="矩形 6">
            <a:extLst>
              <a:ext uri="{FF2B5EF4-FFF2-40B4-BE49-F238E27FC236}">
                <a16:creationId xmlns:a16="http://schemas.microsoft.com/office/drawing/2014/main" id="{70DE0A74-CEB5-49A9-A391-1453C41C994C}"/>
              </a:ext>
            </a:extLst>
          </p:cNvPr>
          <p:cNvSpPr/>
          <p:nvPr/>
        </p:nvSpPr>
        <p:spPr>
          <a:xfrm>
            <a:off x="726675" y="2037262"/>
            <a:ext cx="11640359" cy="523220"/>
          </a:xfrm>
          <a:prstGeom prst="rect">
            <a:avLst/>
          </a:prstGeom>
        </p:spPr>
        <p:txBody>
          <a:bodyPr wrap="square">
            <a:spAutoFit/>
          </a:bodyPr>
          <a:lstStyle/>
          <a:p>
            <a:r>
              <a:rPr lang="en-US" altLang="zh-CN" sz="2800" dirty="0">
                <a:solidFill>
                  <a:srgbClr val="FF0000"/>
                </a:solidFill>
                <a:latin typeface="+mn-ea"/>
              </a:rPr>
              <a:t>In our class there are 56 students, of whom 35 are boy students.</a:t>
            </a:r>
            <a:endParaRPr lang="zh-CN" altLang="en-US" sz="2800" dirty="0"/>
          </a:p>
        </p:txBody>
      </p:sp>
      <p:sp>
        <p:nvSpPr>
          <p:cNvPr id="22" name="矩形 21">
            <a:extLst>
              <a:ext uri="{FF2B5EF4-FFF2-40B4-BE49-F238E27FC236}">
                <a16:creationId xmlns:a16="http://schemas.microsoft.com/office/drawing/2014/main" id="{E2B5B681-CF4B-420F-B8DE-0C5DD2AAEFD3}"/>
              </a:ext>
            </a:extLst>
          </p:cNvPr>
          <p:cNvSpPr/>
          <p:nvPr/>
        </p:nvSpPr>
        <p:spPr>
          <a:xfrm>
            <a:off x="726675" y="3144915"/>
            <a:ext cx="8475015" cy="523220"/>
          </a:xfrm>
          <a:prstGeom prst="rect">
            <a:avLst/>
          </a:prstGeom>
        </p:spPr>
        <p:txBody>
          <a:bodyPr wrap="square">
            <a:spAutoFit/>
          </a:bodyPr>
          <a:lstStyle/>
          <a:p>
            <a:r>
              <a:rPr lang="en-US" altLang="zh-CN" sz="2800" dirty="0">
                <a:solidFill>
                  <a:srgbClr val="FF0000"/>
                </a:solidFill>
                <a:latin typeface="+mn-ea"/>
              </a:rPr>
              <a:t>This is the hospital in which he was born.</a:t>
            </a:r>
            <a:endParaRPr lang="zh-CN" altLang="en-US" sz="2800" dirty="0"/>
          </a:p>
        </p:txBody>
      </p:sp>
      <p:sp>
        <p:nvSpPr>
          <p:cNvPr id="24" name="矩形 23">
            <a:extLst>
              <a:ext uri="{FF2B5EF4-FFF2-40B4-BE49-F238E27FC236}">
                <a16:creationId xmlns:a16="http://schemas.microsoft.com/office/drawing/2014/main" id="{E2D0000B-C76E-4FED-8B7A-E0FFB3838C29}"/>
              </a:ext>
            </a:extLst>
          </p:cNvPr>
          <p:cNvSpPr/>
          <p:nvPr/>
        </p:nvSpPr>
        <p:spPr>
          <a:xfrm>
            <a:off x="726675" y="4244601"/>
            <a:ext cx="7991783" cy="523220"/>
          </a:xfrm>
          <a:prstGeom prst="rect">
            <a:avLst/>
          </a:prstGeom>
        </p:spPr>
        <p:txBody>
          <a:bodyPr wrap="square">
            <a:spAutoFit/>
          </a:bodyPr>
          <a:lstStyle/>
          <a:p>
            <a:r>
              <a:rPr lang="en-US" altLang="zh-CN" sz="2800" dirty="0">
                <a:solidFill>
                  <a:srgbClr val="FF0000"/>
                </a:solidFill>
                <a:latin typeface="+mn-ea"/>
              </a:rPr>
              <a:t>Whose wallet was stolen must be made clear.</a:t>
            </a:r>
            <a:endParaRPr lang="zh-CN" altLang="en-US" sz="2800" dirty="0"/>
          </a:p>
        </p:txBody>
      </p:sp>
      <p:sp>
        <p:nvSpPr>
          <p:cNvPr id="12" name="矩形 11">
            <a:extLst>
              <a:ext uri="{FF2B5EF4-FFF2-40B4-BE49-F238E27FC236}">
                <a16:creationId xmlns:a16="http://schemas.microsoft.com/office/drawing/2014/main" id="{FCC4BEF6-31C9-46D4-9B0E-3FC1CB1779E0}"/>
              </a:ext>
            </a:extLst>
          </p:cNvPr>
          <p:cNvSpPr/>
          <p:nvPr/>
        </p:nvSpPr>
        <p:spPr>
          <a:xfrm>
            <a:off x="726675" y="5412406"/>
            <a:ext cx="9778915" cy="523220"/>
          </a:xfrm>
          <a:prstGeom prst="rect">
            <a:avLst/>
          </a:prstGeom>
        </p:spPr>
        <p:txBody>
          <a:bodyPr wrap="square">
            <a:spAutoFit/>
          </a:bodyPr>
          <a:lstStyle/>
          <a:p>
            <a:r>
              <a:rPr lang="en-US" altLang="zh-CN" sz="2800" dirty="0">
                <a:solidFill>
                  <a:srgbClr val="FF0000"/>
                </a:solidFill>
                <a:latin typeface="+mn-ea"/>
              </a:rPr>
              <a:t>Which of them will win the game is hard to say.</a:t>
            </a:r>
            <a:endParaRPr lang="zh-CN" altLang="en-US" sz="2800" dirty="0"/>
          </a:p>
        </p:txBody>
      </p:sp>
    </p:spTree>
    <p:extLst>
      <p:ext uri="{BB962C8B-B14F-4D97-AF65-F5344CB8AC3E}">
        <p14:creationId xmlns:p14="http://schemas.microsoft.com/office/powerpoint/2010/main" val="35181646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24"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stretch>
            <a:fillRect/>
          </a:stretch>
        </p:blipFill>
        <p:spPr>
          <a:xfrm>
            <a:off x="0" y="1026915"/>
            <a:ext cx="5607188" cy="3738125"/>
          </a:xfrm>
          <a:prstGeom prst="rect">
            <a:avLst/>
          </a:prstGeom>
        </p:spPr>
      </p:pic>
      <p:sp>
        <p:nvSpPr>
          <p:cNvPr id="30" name="矩形 29"/>
          <p:cNvSpPr/>
          <p:nvPr/>
        </p:nvSpPr>
        <p:spPr>
          <a:xfrm>
            <a:off x="5607188" y="645577"/>
            <a:ext cx="6747372" cy="5669309"/>
          </a:xfrm>
          <a:prstGeom prst="rect">
            <a:avLst/>
          </a:prstGeom>
          <a:noFill/>
        </p:spPr>
        <p:txBody>
          <a:bodyPr wrap="square">
            <a:spAutoFit/>
          </a:bodyPr>
          <a:lstStyle/>
          <a:p>
            <a:pPr>
              <a:lnSpc>
                <a:spcPct val="150000"/>
              </a:lnSpc>
            </a:pPr>
            <a:r>
              <a:rPr lang="en-US" altLang="zh-CN" sz="2400" b="1" dirty="0">
                <a:latin typeface="Times New Roman" panose="02020603050405020304" pitchFamily="18" charset="0"/>
              </a:rPr>
              <a:t>Effective Communication</a:t>
            </a:r>
          </a:p>
          <a:p>
            <a:pPr>
              <a:lnSpc>
                <a:spcPct val="150000"/>
              </a:lnSpc>
            </a:pPr>
            <a:r>
              <a:rPr lang="en-US" altLang="zh-CN" sz="2000" dirty="0">
                <a:latin typeface="Times New Roman" panose="02020603050405020304" pitchFamily="18" charset="0"/>
              </a:rPr>
              <a:t>      Any piece of writing is prepared to communicate a particular idea or message to others with the intent to attain feedback. In the event of language distortion or misinterpretation, the message communicated may be misunderstood by the recipient, hence hindering effective communication. Having a good command of traditional rules of grammar, sentence structure, punctuation and usage will provide the foundation to write clear sentences when communicating with others. A mastery of all the rules that make up standard English may help writers to avoid making mistakes including misspelling, missing punctuation marks.</a:t>
            </a:r>
            <a:endParaRPr lang="en-US" altLang="zh-CN" sz="2400" kern="0" dirty="0">
              <a:solidFill>
                <a:schemeClr val="tx1">
                  <a:lumMod val="75000"/>
                  <a:lumOff val="25000"/>
                </a:schemeClr>
              </a:solidFill>
              <a:latin typeface="Times New Roman" panose="02020603050405020304" pitchFamily="18" charset="0"/>
              <a:cs typeface="+mn-ea"/>
              <a:sym typeface="+mn-lt"/>
            </a:endParaRPr>
          </a:p>
        </p:txBody>
      </p:sp>
      <p:sp>
        <p:nvSpPr>
          <p:cNvPr id="3" name="文本占位符 2">
            <a:extLst>
              <a:ext uri="{FF2B5EF4-FFF2-40B4-BE49-F238E27FC236}">
                <a16:creationId xmlns:a16="http://schemas.microsoft.com/office/drawing/2014/main" id="{90E1A6D5-2F6F-4972-83D2-50D84DFA052B}"/>
              </a:ext>
            </a:extLst>
          </p:cNvPr>
          <p:cNvSpPr>
            <a:spLocks noGrp="1"/>
          </p:cNvSpPr>
          <p:nvPr>
            <p:ph type="body" sz="quarter" idx="13"/>
          </p:nvPr>
        </p:nvSpPr>
        <p:spPr>
          <a:xfrm>
            <a:off x="937363" y="183880"/>
            <a:ext cx="6435012" cy="652366"/>
          </a:xfrm>
        </p:spPr>
        <p:txBody>
          <a:bodyPr/>
          <a:lstStyle/>
          <a:p>
            <a:pPr lvl="0"/>
            <a:endParaRPr kumimoji="1" lang="en-US" altLang="zh-CN" dirty="0">
              <a:cs typeface="+mn-ea"/>
              <a:sym typeface="+mn-lt"/>
            </a:endParaRPr>
          </a:p>
          <a:p>
            <a:pPr lvl="0"/>
            <a:r>
              <a:rPr kumimoji="1" lang="zh-CN" altLang="en-US" dirty="0">
                <a:cs typeface="+mn-ea"/>
                <a:sym typeface="+mn-lt"/>
              </a:rPr>
              <a:t>写作中的造句 </a:t>
            </a:r>
            <a:r>
              <a:rPr lang="en-US" altLang="zh-CN" dirty="0">
                <a:cs typeface="+mn-ea"/>
                <a:sym typeface="+mn-lt"/>
              </a:rPr>
              <a:t>Writing Sentences</a:t>
            </a:r>
          </a:p>
          <a:p>
            <a:endParaRPr lang="zh-CN" altLang="en-US" dirty="0"/>
          </a:p>
        </p:txBody>
      </p:sp>
    </p:spTree>
    <p:extLst>
      <p:ext uri="{BB962C8B-B14F-4D97-AF65-F5344CB8AC3E}">
        <p14:creationId xmlns:p14="http://schemas.microsoft.com/office/powerpoint/2010/main" val="34788064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5894" y="850207"/>
            <a:ext cx="10345489" cy="4552015"/>
          </a:xfrm>
          <a:prstGeom prst="rect">
            <a:avLst/>
          </a:prstGeom>
          <a:noFill/>
        </p:spPr>
        <p:txBody>
          <a:bodyPr wrap="square" rtlCol="0">
            <a:spAutoFit/>
          </a:bodyPr>
          <a:lstStyle/>
          <a:p>
            <a:pPr>
              <a:lnSpc>
                <a:spcPct val="130000"/>
              </a:lnSpc>
              <a:spcBef>
                <a:spcPts val="600"/>
              </a:spcBef>
            </a:pPr>
            <a:r>
              <a:rPr lang="en-US" altLang="zh-CN" sz="2800" dirty="0">
                <a:solidFill>
                  <a:srgbClr val="00749F"/>
                </a:solidFill>
                <a:latin typeface="Times New Roman" panose="02020603050405020304" pitchFamily="18" charset="0"/>
                <a:cs typeface="+mn-ea"/>
                <a:sym typeface="+mn-lt"/>
              </a:rPr>
              <a:t>Questions 4:</a:t>
            </a:r>
          </a:p>
          <a:p>
            <a:pPr>
              <a:lnSpc>
                <a:spcPct val="130000"/>
              </a:lnSpc>
              <a:spcBef>
                <a:spcPts val="600"/>
              </a:spcBef>
            </a:pPr>
            <a:r>
              <a:rPr lang="en-US" altLang="zh-CN" sz="2400" b="1" dirty="0">
                <a:latin typeface="Times New Roman" panose="02020603050405020304" pitchFamily="18" charset="0"/>
                <a:sym typeface="+mn-lt"/>
              </a:rPr>
              <a:t>21) </a:t>
            </a:r>
            <a:r>
              <a:rPr lang="zh-CN" altLang="en-US" sz="2400" b="1" dirty="0">
                <a:latin typeface="Times New Roman" panose="02020603050405020304" pitchFamily="18" charset="0"/>
                <a:sym typeface="+mn-lt"/>
              </a:rPr>
              <a:t>信中没有提到你叔叔什么时候到。</a:t>
            </a:r>
            <a:endParaRPr lang="en-US" altLang="zh-CN" sz="2400" b="1" dirty="0">
              <a:latin typeface="Times New Roman" panose="02020603050405020304" pitchFamily="18" charset="0"/>
              <a:sym typeface="+mn-lt"/>
            </a:endParaRPr>
          </a:p>
          <a:p>
            <a:pPr>
              <a:lnSpc>
                <a:spcPct val="130000"/>
              </a:lnSpc>
              <a:spcBef>
                <a:spcPts val="600"/>
              </a:spcBef>
            </a:pPr>
            <a:endParaRPr lang="zh-CN" altLang="en-US"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22) </a:t>
            </a:r>
            <a:r>
              <a:rPr lang="zh-CN" altLang="en-US" sz="2400" b="1" dirty="0">
                <a:latin typeface="Times New Roman" panose="02020603050405020304" pitchFamily="18" charset="0"/>
                <a:sym typeface="+mn-lt"/>
              </a:rPr>
              <a:t>这位画家是什么地方的人我们都不知道。</a:t>
            </a:r>
            <a:endParaRPr lang="en-US" altLang="zh-CN" sz="2400" b="1" dirty="0">
              <a:latin typeface="Times New Roman" panose="02020603050405020304" pitchFamily="18" charset="0"/>
              <a:sym typeface="+mn-lt"/>
            </a:endParaRPr>
          </a:p>
          <a:p>
            <a:pPr>
              <a:lnSpc>
                <a:spcPct val="130000"/>
              </a:lnSpc>
              <a:spcBef>
                <a:spcPts val="600"/>
              </a:spcBef>
            </a:pPr>
            <a:endParaRPr lang="zh-CN" altLang="en-US"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23) </a:t>
            </a:r>
            <a:r>
              <a:rPr lang="zh-CN" altLang="en-US" sz="2400" b="1" dirty="0">
                <a:latin typeface="Times New Roman" panose="02020603050405020304" pitchFamily="18" charset="0"/>
                <a:sym typeface="+mn-lt"/>
              </a:rPr>
              <a:t>我们什么时候开运动会还是个问题。</a:t>
            </a:r>
            <a:endParaRPr lang="en-US" altLang="zh-CN" sz="2400" b="1" dirty="0">
              <a:latin typeface="Times New Roman" panose="02020603050405020304" pitchFamily="18" charset="0"/>
              <a:sym typeface="+mn-lt"/>
            </a:endParaRPr>
          </a:p>
          <a:p>
            <a:pPr>
              <a:lnSpc>
                <a:spcPct val="130000"/>
              </a:lnSpc>
              <a:spcBef>
                <a:spcPts val="600"/>
              </a:spcBef>
            </a:pPr>
            <a:endParaRPr lang="zh-CN" altLang="en-US"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24) </a:t>
            </a:r>
            <a:r>
              <a:rPr lang="zh-CN" altLang="en-US" sz="2400" b="1" dirty="0">
                <a:latin typeface="Times New Roman" panose="02020603050405020304" pitchFamily="18" charset="0"/>
                <a:sym typeface="+mn-lt"/>
              </a:rPr>
              <a:t>他一边听老师讲课一边记笔记。</a:t>
            </a:r>
            <a:endParaRPr lang="en-US" altLang="zh-CN" sz="2400" b="1" dirty="0">
              <a:latin typeface="Times New Roman" panose="02020603050405020304" pitchFamily="18" charset="0"/>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7" name="矩形 6">
            <a:extLst>
              <a:ext uri="{FF2B5EF4-FFF2-40B4-BE49-F238E27FC236}">
                <a16:creationId xmlns:a16="http://schemas.microsoft.com/office/drawing/2014/main" id="{70DE0A74-CEB5-49A9-A391-1453C41C994C}"/>
              </a:ext>
            </a:extLst>
          </p:cNvPr>
          <p:cNvSpPr/>
          <p:nvPr/>
        </p:nvSpPr>
        <p:spPr>
          <a:xfrm>
            <a:off x="764046" y="2012679"/>
            <a:ext cx="10706695" cy="523220"/>
          </a:xfrm>
          <a:prstGeom prst="rect">
            <a:avLst/>
          </a:prstGeom>
        </p:spPr>
        <p:txBody>
          <a:bodyPr wrap="square">
            <a:spAutoFit/>
          </a:bodyPr>
          <a:lstStyle/>
          <a:p>
            <a:r>
              <a:rPr lang="en-US" altLang="zh-CN" sz="2800" dirty="0">
                <a:solidFill>
                  <a:srgbClr val="FF0000"/>
                </a:solidFill>
                <a:latin typeface="+mn-ea"/>
              </a:rPr>
              <a:t>When your uncle will arrive was not mentioned in the letter.</a:t>
            </a:r>
            <a:endParaRPr lang="zh-CN" altLang="en-US" sz="2800" dirty="0"/>
          </a:p>
        </p:txBody>
      </p:sp>
      <p:sp>
        <p:nvSpPr>
          <p:cNvPr id="22" name="矩形 21">
            <a:extLst>
              <a:ext uri="{FF2B5EF4-FFF2-40B4-BE49-F238E27FC236}">
                <a16:creationId xmlns:a16="http://schemas.microsoft.com/office/drawing/2014/main" id="{E2B5B681-CF4B-420F-B8DE-0C5DD2AAEFD3}"/>
              </a:ext>
            </a:extLst>
          </p:cNvPr>
          <p:cNvSpPr/>
          <p:nvPr/>
        </p:nvSpPr>
        <p:spPr>
          <a:xfrm>
            <a:off x="764046" y="3134023"/>
            <a:ext cx="8706399" cy="523220"/>
          </a:xfrm>
          <a:prstGeom prst="rect">
            <a:avLst/>
          </a:prstGeom>
        </p:spPr>
        <p:txBody>
          <a:bodyPr wrap="square">
            <a:spAutoFit/>
          </a:bodyPr>
          <a:lstStyle/>
          <a:p>
            <a:r>
              <a:rPr lang="en-US" altLang="zh-CN" sz="2800" dirty="0">
                <a:solidFill>
                  <a:srgbClr val="FF0000"/>
                </a:solidFill>
                <a:latin typeface="+mn-ea"/>
              </a:rPr>
              <a:t>Where the painter is from is unknown to us all.</a:t>
            </a:r>
            <a:endParaRPr lang="zh-CN" altLang="en-US" sz="2800" dirty="0"/>
          </a:p>
        </p:txBody>
      </p:sp>
      <p:sp>
        <p:nvSpPr>
          <p:cNvPr id="24" name="矩形 23">
            <a:extLst>
              <a:ext uri="{FF2B5EF4-FFF2-40B4-BE49-F238E27FC236}">
                <a16:creationId xmlns:a16="http://schemas.microsoft.com/office/drawing/2014/main" id="{E2D0000B-C76E-4FED-8B7A-E0FFB3838C29}"/>
              </a:ext>
            </a:extLst>
          </p:cNvPr>
          <p:cNvSpPr/>
          <p:nvPr/>
        </p:nvSpPr>
        <p:spPr>
          <a:xfrm>
            <a:off x="764046" y="4255367"/>
            <a:ext cx="10525735" cy="523220"/>
          </a:xfrm>
          <a:prstGeom prst="rect">
            <a:avLst/>
          </a:prstGeom>
        </p:spPr>
        <p:txBody>
          <a:bodyPr wrap="square">
            <a:spAutoFit/>
          </a:bodyPr>
          <a:lstStyle/>
          <a:p>
            <a:r>
              <a:rPr lang="en-US" altLang="zh-CN" sz="2800" dirty="0">
                <a:solidFill>
                  <a:srgbClr val="FF0000"/>
                </a:solidFill>
                <a:latin typeface="+mn-ea"/>
              </a:rPr>
              <a:t>It is still a question when we’ll have our sports meeting.</a:t>
            </a:r>
            <a:endParaRPr lang="zh-CN" altLang="en-US" sz="2800" dirty="0"/>
          </a:p>
        </p:txBody>
      </p:sp>
      <p:sp>
        <p:nvSpPr>
          <p:cNvPr id="12" name="矩形 11">
            <a:extLst>
              <a:ext uri="{FF2B5EF4-FFF2-40B4-BE49-F238E27FC236}">
                <a16:creationId xmlns:a16="http://schemas.microsoft.com/office/drawing/2014/main" id="{FCC4BEF6-31C9-46D4-9B0E-3FC1CB1779E0}"/>
              </a:ext>
            </a:extLst>
          </p:cNvPr>
          <p:cNvSpPr/>
          <p:nvPr/>
        </p:nvSpPr>
        <p:spPr>
          <a:xfrm>
            <a:off x="764046" y="5399852"/>
            <a:ext cx="11019510" cy="523220"/>
          </a:xfrm>
          <a:prstGeom prst="rect">
            <a:avLst/>
          </a:prstGeom>
        </p:spPr>
        <p:txBody>
          <a:bodyPr wrap="square">
            <a:spAutoFit/>
          </a:bodyPr>
          <a:lstStyle/>
          <a:p>
            <a:r>
              <a:rPr lang="en-US" altLang="zh-CN" sz="2800" dirty="0">
                <a:solidFill>
                  <a:srgbClr val="FF0000"/>
                </a:solidFill>
                <a:latin typeface="+mn-ea"/>
              </a:rPr>
              <a:t>He took notes as/while/when he was listening to the teacher.</a:t>
            </a:r>
            <a:endParaRPr lang="zh-CN" altLang="en-US" sz="2800" dirty="0"/>
          </a:p>
        </p:txBody>
      </p:sp>
    </p:spTree>
    <p:extLst>
      <p:ext uri="{BB962C8B-B14F-4D97-AF65-F5344CB8AC3E}">
        <p14:creationId xmlns:p14="http://schemas.microsoft.com/office/powerpoint/2010/main" val="21451918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24" grpId="0"/>
      <p:bldP spid="1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5894" y="845444"/>
            <a:ext cx="10345489" cy="4552015"/>
          </a:xfrm>
          <a:prstGeom prst="rect">
            <a:avLst/>
          </a:prstGeom>
          <a:noFill/>
        </p:spPr>
        <p:txBody>
          <a:bodyPr wrap="square" rtlCol="0">
            <a:spAutoFit/>
          </a:bodyPr>
          <a:lstStyle/>
          <a:p>
            <a:pPr>
              <a:lnSpc>
                <a:spcPct val="130000"/>
              </a:lnSpc>
              <a:spcBef>
                <a:spcPts val="600"/>
              </a:spcBef>
            </a:pPr>
            <a:r>
              <a:rPr lang="en-US" altLang="zh-CN" sz="2800" dirty="0">
                <a:solidFill>
                  <a:srgbClr val="00749F"/>
                </a:solidFill>
                <a:latin typeface="Times New Roman" panose="02020603050405020304" pitchFamily="18" charset="0"/>
                <a:cs typeface="+mn-ea"/>
                <a:sym typeface="+mn-lt"/>
              </a:rPr>
              <a:t>Questions 4:</a:t>
            </a:r>
          </a:p>
          <a:p>
            <a:pPr>
              <a:lnSpc>
                <a:spcPct val="130000"/>
              </a:lnSpc>
              <a:spcBef>
                <a:spcPts val="600"/>
              </a:spcBef>
            </a:pPr>
            <a:r>
              <a:rPr lang="en-US" altLang="zh-CN" sz="2400" b="1" dirty="0">
                <a:latin typeface="Times New Roman" panose="02020603050405020304" pitchFamily="18" charset="0"/>
                <a:sym typeface="+mn-lt"/>
              </a:rPr>
              <a:t>25) </a:t>
            </a:r>
            <a:r>
              <a:rPr lang="zh-CN" altLang="en-US" sz="2400" b="1" dirty="0">
                <a:latin typeface="Times New Roman" panose="02020603050405020304" pitchFamily="18" charset="0"/>
                <a:sym typeface="+mn-lt"/>
              </a:rPr>
              <a:t>太阳一出来我们就起床。</a:t>
            </a:r>
            <a:endParaRPr lang="en-US" altLang="zh-CN" sz="2400" b="1" dirty="0">
              <a:latin typeface="Times New Roman" panose="02020603050405020304" pitchFamily="18" charset="0"/>
              <a:sym typeface="+mn-lt"/>
            </a:endParaRPr>
          </a:p>
          <a:p>
            <a:pPr>
              <a:lnSpc>
                <a:spcPct val="130000"/>
              </a:lnSpc>
              <a:spcBef>
                <a:spcPts val="600"/>
              </a:spcBef>
            </a:pPr>
            <a:endParaRPr lang="zh-CN" altLang="en-US"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26) </a:t>
            </a:r>
            <a:r>
              <a:rPr lang="zh-CN" altLang="en-US" sz="2400" b="1" dirty="0">
                <a:latin typeface="Times New Roman" panose="02020603050405020304" pitchFamily="18" charset="0"/>
                <a:sym typeface="+mn-lt"/>
              </a:rPr>
              <a:t>我在写作的时候，请保持安静。</a:t>
            </a:r>
            <a:endParaRPr lang="en-US" altLang="zh-CN" sz="2400" b="1" dirty="0">
              <a:latin typeface="Times New Roman" panose="02020603050405020304" pitchFamily="18" charset="0"/>
              <a:sym typeface="+mn-lt"/>
            </a:endParaRPr>
          </a:p>
          <a:p>
            <a:pPr>
              <a:lnSpc>
                <a:spcPct val="130000"/>
              </a:lnSpc>
              <a:spcBef>
                <a:spcPts val="600"/>
              </a:spcBef>
            </a:pPr>
            <a:endParaRPr lang="zh-CN" altLang="en-US"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27) </a:t>
            </a:r>
            <a:r>
              <a:rPr lang="zh-CN" altLang="en-US" sz="2400" b="1" dirty="0">
                <a:latin typeface="Times New Roman" panose="02020603050405020304" pitchFamily="18" charset="0"/>
                <a:sym typeface="+mn-lt"/>
              </a:rPr>
              <a:t>她读书的时候睡着了。</a:t>
            </a:r>
            <a:endParaRPr lang="en-US" altLang="zh-CN" sz="2400" b="1" dirty="0">
              <a:latin typeface="Times New Roman" panose="02020603050405020304" pitchFamily="18" charset="0"/>
              <a:sym typeface="+mn-lt"/>
            </a:endParaRPr>
          </a:p>
          <a:p>
            <a:pPr>
              <a:lnSpc>
                <a:spcPct val="130000"/>
              </a:lnSpc>
              <a:spcBef>
                <a:spcPts val="600"/>
              </a:spcBef>
            </a:pPr>
            <a:endParaRPr lang="zh-CN" altLang="en-US"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28) </a:t>
            </a:r>
            <a:r>
              <a:rPr lang="zh-CN" altLang="en-US" sz="2400" b="1" dirty="0">
                <a:latin typeface="Times New Roman" panose="02020603050405020304" pitchFamily="18" charset="0"/>
                <a:sym typeface="+mn-lt"/>
              </a:rPr>
              <a:t>他打电话给我，叫我留在原地。</a:t>
            </a:r>
            <a:endParaRPr lang="en-US" altLang="zh-CN" sz="2400" b="1" dirty="0">
              <a:latin typeface="Times New Roman" panose="02020603050405020304" pitchFamily="18" charset="0"/>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7" name="矩形 6">
            <a:extLst>
              <a:ext uri="{FF2B5EF4-FFF2-40B4-BE49-F238E27FC236}">
                <a16:creationId xmlns:a16="http://schemas.microsoft.com/office/drawing/2014/main" id="{70DE0A74-CEB5-49A9-A391-1453C41C994C}"/>
              </a:ext>
            </a:extLst>
          </p:cNvPr>
          <p:cNvSpPr/>
          <p:nvPr/>
        </p:nvSpPr>
        <p:spPr>
          <a:xfrm>
            <a:off x="763795" y="2001542"/>
            <a:ext cx="5528364" cy="523220"/>
          </a:xfrm>
          <a:prstGeom prst="rect">
            <a:avLst/>
          </a:prstGeom>
        </p:spPr>
        <p:txBody>
          <a:bodyPr wrap="square">
            <a:spAutoFit/>
          </a:bodyPr>
          <a:lstStyle/>
          <a:p>
            <a:r>
              <a:rPr lang="en-US" altLang="zh-CN" sz="2800" dirty="0">
                <a:solidFill>
                  <a:srgbClr val="FF0000"/>
                </a:solidFill>
                <a:latin typeface="+mn-ea"/>
              </a:rPr>
              <a:t>We get up when the sun rises.</a:t>
            </a:r>
            <a:endParaRPr lang="zh-CN" altLang="en-US" sz="2800" dirty="0"/>
          </a:p>
        </p:txBody>
      </p:sp>
      <p:sp>
        <p:nvSpPr>
          <p:cNvPr id="22" name="矩形 21">
            <a:extLst>
              <a:ext uri="{FF2B5EF4-FFF2-40B4-BE49-F238E27FC236}">
                <a16:creationId xmlns:a16="http://schemas.microsoft.com/office/drawing/2014/main" id="{E2B5B681-CF4B-420F-B8DE-0C5DD2AAEFD3}"/>
              </a:ext>
            </a:extLst>
          </p:cNvPr>
          <p:cNvSpPr/>
          <p:nvPr/>
        </p:nvSpPr>
        <p:spPr>
          <a:xfrm>
            <a:off x="763795" y="3139559"/>
            <a:ext cx="7991783" cy="523220"/>
          </a:xfrm>
          <a:prstGeom prst="rect">
            <a:avLst/>
          </a:prstGeom>
        </p:spPr>
        <p:txBody>
          <a:bodyPr wrap="square">
            <a:spAutoFit/>
          </a:bodyPr>
          <a:lstStyle/>
          <a:p>
            <a:r>
              <a:rPr lang="en-US" altLang="zh-CN" sz="2800" dirty="0">
                <a:solidFill>
                  <a:srgbClr val="FF0000"/>
                </a:solidFill>
                <a:latin typeface="+mn-ea"/>
              </a:rPr>
              <a:t>Please keep silent while/when I’m writing.</a:t>
            </a:r>
            <a:endParaRPr lang="zh-CN" altLang="en-US" sz="2800" dirty="0"/>
          </a:p>
        </p:txBody>
      </p:sp>
      <p:sp>
        <p:nvSpPr>
          <p:cNvPr id="24" name="矩形 23">
            <a:extLst>
              <a:ext uri="{FF2B5EF4-FFF2-40B4-BE49-F238E27FC236}">
                <a16:creationId xmlns:a16="http://schemas.microsoft.com/office/drawing/2014/main" id="{E2D0000B-C76E-4FED-8B7A-E0FFB3838C29}"/>
              </a:ext>
            </a:extLst>
          </p:cNvPr>
          <p:cNvSpPr/>
          <p:nvPr/>
        </p:nvSpPr>
        <p:spPr>
          <a:xfrm>
            <a:off x="763794" y="4253040"/>
            <a:ext cx="7991783" cy="523220"/>
          </a:xfrm>
          <a:prstGeom prst="rect">
            <a:avLst/>
          </a:prstGeom>
        </p:spPr>
        <p:txBody>
          <a:bodyPr wrap="square">
            <a:spAutoFit/>
          </a:bodyPr>
          <a:lstStyle/>
          <a:p>
            <a:r>
              <a:rPr lang="en-US" altLang="zh-CN" sz="2800" dirty="0">
                <a:solidFill>
                  <a:srgbClr val="FF0000"/>
                </a:solidFill>
                <a:latin typeface="+mn-ea"/>
              </a:rPr>
              <a:t>While (she was) reading, she fell asleep.</a:t>
            </a:r>
            <a:endParaRPr lang="zh-CN" altLang="en-US" sz="2800" dirty="0"/>
          </a:p>
        </p:txBody>
      </p:sp>
      <p:sp>
        <p:nvSpPr>
          <p:cNvPr id="12" name="矩形 11">
            <a:extLst>
              <a:ext uri="{FF2B5EF4-FFF2-40B4-BE49-F238E27FC236}">
                <a16:creationId xmlns:a16="http://schemas.microsoft.com/office/drawing/2014/main" id="{FCC4BEF6-31C9-46D4-9B0E-3FC1CB1779E0}"/>
              </a:ext>
            </a:extLst>
          </p:cNvPr>
          <p:cNvSpPr/>
          <p:nvPr/>
        </p:nvSpPr>
        <p:spPr>
          <a:xfrm>
            <a:off x="763795" y="5364337"/>
            <a:ext cx="7991783" cy="523220"/>
          </a:xfrm>
          <a:prstGeom prst="rect">
            <a:avLst/>
          </a:prstGeom>
        </p:spPr>
        <p:txBody>
          <a:bodyPr wrap="square">
            <a:spAutoFit/>
          </a:bodyPr>
          <a:lstStyle/>
          <a:p>
            <a:r>
              <a:rPr lang="en-US" altLang="zh-CN" sz="2800" dirty="0">
                <a:solidFill>
                  <a:srgbClr val="FF0000"/>
                </a:solidFill>
                <a:latin typeface="+mn-ea"/>
              </a:rPr>
              <a:t>He phoned to ask me to stay where I was.</a:t>
            </a:r>
            <a:endParaRPr lang="zh-CN" altLang="en-US" sz="2800" dirty="0"/>
          </a:p>
        </p:txBody>
      </p:sp>
    </p:spTree>
    <p:extLst>
      <p:ext uri="{BB962C8B-B14F-4D97-AF65-F5344CB8AC3E}">
        <p14:creationId xmlns:p14="http://schemas.microsoft.com/office/powerpoint/2010/main" val="21496997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24"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5894" y="863889"/>
            <a:ext cx="10345489" cy="4552015"/>
          </a:xfrm>
          <a:prstGeom prst="rect">
            <a:avLst/>
          </a:prstGeom>
          <a:noFill/>
        </p:spPr>
        <p:txBody>
          <a:bodyPr wrap="square" rtlCol="0">
            <a:spAutoFit/>
          </a:bodyPr>
          <a:lstStyle/>
          <a:p>
            <a:pPr>
              <a:lnSpc>
                <a:spcPct val="130000"/>
              </a:lnSpc>
              <a:spcBef>
                <a:spcPts val="600"/>
              </a:spcBef>
            </a:pPr>
            <a:r>
              <a:rPr lang="en-US" altLang="zh-CN" sz="2800" dirty="0">
                <a:solidFill>
                  <a:srgbClr val="00749F"/>
                </a:solidFill>
                <a:latin typeface="Times New Roman" panose="02020603050405020304" pitchFamily="18" charset="0"/>
                <a:cs typeface="+mn-ea"/>
                <a:sym typeface="+mn-lt"/>
              </a:rPr>
              <a:t>Questions 4:</a:t>
            </a:r>
          </a:p>
          <a:p>
            <a:pPr>
              <a:lnSpc>
                <a:spcPct val="130000"/>
              </a:lnSpc>
              <a:spcBef>
                <a:spcPts val="600"/>
              </a:spcBef>
            </a:pPr>
            <a:r>
              <a:rPr lang="en-US" altLang="zh-CN" sz="2400" b="1" dirty="0">
                <a:latin typeface="Times New Roman" panose="02020603050405020304" pitchFamily="18" charset="0"/>
                <a:sym typeface="+mn-lt"/>
              </a:rPr>
              <a:t>29) </a:t>
            </a:r>
            <a:r>
              <a:rPr lang="zh-CN" altLang="en-US" sz="2400" b="1" dirty="0">
                <a:latin typeface="Times New Roman" panose="02020603050405020304" pitchFamily="18" charset="0"/>
                <a:sym typeface="+mn-lt"/>
              </a:rPr>
              <a:t>你想在哪儿过夜就在哪儿过夜吧。</a:t>
            </a:r>
            <a:endParaRPr lang="en-US" altLang="zh-CN" sz="2400" b="1" dirty="0">
              <a:latin typeface="Times New Roman" panose="02020603050405020304" pitchFamily="18" charset="0"/>
              <a:sym typeface="+mn-lt"/>
            </a:endParaRPr>
          </a:p>
          <a:p>
            <a:pPr>
              <a:lnSpc>
                <a:spcPct val="130000"/>
              </a:lnSpc>
              <a:spcBef>
                <a:spcPts val="600"/>
              </a:spcBef>
            </a:pPr>
            <a:endParaRPr lang="zh-CN" altLang="en-US"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30) </a:t>
            </a:r>
            <a:r>
              <a:rPr lang="zh-CN" altLang="en-US" sz="2400" b="1" dirty="0">
                <a:latin typeface="Times New Roman" panose="02020603050405020304" pitchFamily="18" charset="0"/>
                <a:sym typeface="+mn-lt"/>
              </a:rPr>
              <a:t>武汉位于长江和汉水的汇合处。</a:t>
            </a:r>
            <a:endParaRPr lang="en-US" altLang="zh-CN" sz="2400" b="1" dirty="0">
              <a:latin typeface="Times New Roman" panose="02020603050405020304" pitchFamily="18" charset="0"/>
              <a:sym typeface="+mn-lt"/>
            </a:endParaRPr>
          </a:p>
          <a:p>
            <a:pPr>
              <a:lnSpc>
                <a:spcPct val="130000"/>
              </a:lnSpc>
              <a:spcBef>
                <a:spcPts val="600"/>
              </a:spcBef>
            </a:pPr>
            <a:endParaRPr lang="zh-CN" altLang="en-US"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31) </a:t>
            </a:r>
            <a:r>
              <a:rPr lang="zh-CN" altLang="en-US" sz="2400" b="1" dirty="0">
                <a:latin typeface="Times New Roman" panose="02020603050405020304" pitchFamily="18" charset="0"/>
                <a:sym typeface="+mn-lt"/>
              </a:rPr>
              <a:t>既然一切都准备好了，现在我们可以开始做实验了。</a:t>
            </a:r>
            <a:r>
              <a:rPr lang="zh-CN" altLang="en-US" sz="2400" b="1" dirty="0" smtClean="0">
                <a:latin typeface="Times New Roman" panose="02020603050405020304" pitchFamily="18" charset="0"/>
                <a:sym typeface="+mn-lt"/>
              </a:rPr>
              <a:t>（</a:t>
            </a:r>
            <a:r>
              <a:rPr lang="en-US" altLang="zh-CN" sz="2400" b="1" dirty="0" smtClean="0">
                <a:latin typeface="Times New Roman" panose="02020603050405020304" pitchFamily="18" charset="0"/>
                <a:sym typeface="+mn-lt"/>
              </a:rPr>
              <a:t>since</a:t>
            </a:r>
            <a:r>
              <a:rPr lang="zh-CN" altLang="en-US" sz="2400" b="1" dirty="0">
                <a:latin typeface="Times New Roman" panose="02020603050405020304" pitchFamily="18" charset="0"/>
                <a:sym typeface="+mn-lt"/>
              </a:rPr>
              <a:t>）</a:t>
            </a:r>
            <a:endParaRPr lang="en-US" altLang="zh-CN" sz="2400" b="1" dirty="0">
              <a:latin typeface="Times New Roman" panose="02020603050405020304" pitchFamily="18" charset="0"/>
              <a:sym typeface="+mn-lt"/>
            </a:endParaRPr>
          </a:p>
          <a:p>
            <a:pPr>
              <a:lnSpc>
                <a:spcPct val="130000"/>
              </a:lnSpc>
              <a:spcBef>
                <a:spcPts val="600"/>
              </a:spcBef>
            </a:pPr>
            <a:endParaRPr lang="zh-CN" altLang="en-US"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32) </a:t>
            </a:r>
            <a:r>
              <a:rPr lang="zh-CN" altLang="en-US" sz="2400" b="1" dirty="0">
                <a:latin typeface="Times New Roman" panose="02020603050405020304" pitchFamily="18" charset="0"/>
                <a:sym typeface="+mn-lt"/>
              </a:rPr>
              <a:t>因为他学习不努力，所以上学期英语考试不及格。</a:t>
            </a:r>
            <a:r>
              <a:rPr lang="zh-CN" altLang="en-US" sz="2400" b="1" dirty="0" smtClean="0">
                <a:latin typeface="Times New Roman" panose="02020603050405020304" pitchFamily="18" charset="0"/>
                <a:sym typeface="+mn-lt"/>
              </a:rPr>
              <a:t>（</a:t>
            </a:r>
            <a:r>
              <a:rPr lang="en-US" altLang="zh-CN" sz="2400" b="1" dirty="0" smtClean="0">
                <a:latin typeface="Times New Roman" panose="02020603050405020304" pitchFamily="18" charset="0"/>
                <a:sym typeface="+mn-lt"/>
              </a:rPr>
              <a:t>because</a:t>
            </a:r>
            <a:r>
              <a:rPr lang="zh-CN" altLang="en-US" sz="2400" b="1" dirty="0">
                <a:latin typeface="Times New Roman" panose="02020603050405020304" pitchFamily="18" charset="0"/>
                <a:sym typeface="+mn-lt"/>
              </a:rPr>
              <a:t>）</a:t>
            </a:r>
            <a:endParaRPr lang="en-US" altLang="zh-CN" sz="2400" b="1" dirty="0">
              <a:latin typeface="Times New Roman" panose="02020603050405020304" pitchFamily="18" charset="0"/>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7" name="矩形 6">
            <a:extLst>
              <a:ext uri="{FF2B5EF4-FFF2-40B4-BE49-F238E27FC236}">
                <a16:creationId xmlns:a16="http://schemas.microsoft.com/office/drawing/2014/main" id="{70DE0A74-CEB5-49A9-A391-1453C41C994C}"/>
              </a:ext>
            </a:extLst>
          </p:cNvPr>
          <p:cNvSpPr/>
          <p:nvPr/>
        </p:nvSpPr>
        <p:spPr>
          <a:xfrm>
            <a:off x="790048" y="2018959"/>
            <a:ext cx="8966731" cy="523220"/>
          </a:xfrm>
          <a:prstGeom prst="rect">
            <a:avLst/>
          </a:prstGeom>
        </p:spPr>
        <p:txBody>
          <a:bodyPr wrap="square">
            <a:spAutoFit/>
          </a:bodyPr>
          <a:lstStyle/>
          <a:p>
            <a:r>
              <a:rPr lang="en-US" altLang="zh-CN" sz="2800" dirty="0">
                <a:solidFill>
                  <a:srgbClr val="FF0000"/>
                </a:solidFill>
                <a:latin typeface="+mn-ea"/>
              </a:rPr>
              <a:t>You can pass the night wherever you want.</a:t>
            </a:r>
            <a:endParaRPr lang="zh-CN" altLang="en-US" sz="2800" dirty="0"/>
          </a:p>
        </p:txBody>
      </p:sp>
      <p:sp>
        <p:nvSpPr>
          <p:cNvPr id="22" name="矩形 21">
            <a:extLst>
              <a:ext uri="{FF2B5EF4-FFF2-40B4-BE49-F238E27FC236}">
                <a16:creationId xmlns:a16="http://schemas.microsoft.com/office/drawing/2014/main" id="{E2B5B681-CF4B-420F-B8DE-0C5DD2AAEFD3}"/>
              </a:ext>
            </a:extLst>
          </p:cNvPr>
          <p:cNvSpPr/>
          <p:nvPr/>
        </p:nvSpPr>
        <p:spPr>
          <a:xfrm>
            <a:off x="790048" y="3145276"/>
            <a:ext cx="10938220" cy="523220"/>
          </a:xfrm>
          <a:prstGeom prst="rect">
            <a:avLst/>
          </a:prstGeom>
        </p:spPr>
        <p:txBody>
          <a:bodyPr wrap="square">
            <a:spAutoFit/>
          </a:bodyPr>
          <a:lstStyle/>
          <a:p>
            <a:r>
              <a:rPr lang="en-US" altLang="zh-CN" sz="2800" dirty="0">
                <a:solidFill>
                  <a:srgbClr val="FF0000"/>
                </a:solidFill>
                <a:latin typeface="+mn-ea"/>
              </a:rPr>
              <a:t>Wuhan lies where the Yangtze River and the Han River meet.</a:t>
            </a:r>
            <a:endParaRPr lang="zh-CN" altLang="en-US" sz="2800" dirty="0"/>
          </a:p>
        </p:txBody>
      </p:sp>
      <p:sp>
        <p:nvSpPr>
          <p:cNvPr id="24" name="矩形 23">
            <a:extLst>
              <a:ext uri="{FF2B5EF4-FFF2-40B4-BE49-F238E27FC236}">
                <a16:creationId xmlns:a16="http://schemas.microsoft.com/office/drawing/2014/main" id="{E2D0000B-C76E-4FED-8B7A-E0FFB3838C29}"/>
              </a:ext>
            </a:extLst>
          </p:cNvPr>
          <p:cNvSpPr/>
          <p:nvPr/>
        </p:nvSpPr>
        <p:spPr>
          <a:xfrm>
            <a:off x="790048" y="4246872"/>
            <a:ext cx="10793365" cy="523220"/>
          </a:xfrm>
          <a:prstGeom prst="rect">
            <a:avLst/>
          </a:prstGeom>
        </p:spPr>
        <p:txBody>
          <a:bodyPr wrap="square">
            <a:spAutoFit/>
          </a:bodyPr>
          <a:lstStyle/>
          <a:p>
            <a:r>
              <a:rPr lang="en-US" altLang="zh-CN" sz="2800" dirty="0">
                <a:solidFill>
                  <a:srgbClr val="FF0000"/>
                </a:solidFill>
                <a:latin typeface="+mn-ea"/>
              </a:rPr>
              <a:t>Since everything is ready, we can begin our experiment.</a:t>
            </a:r>
            <a:endParaRPr lang="zh-CN" altLang="en-US" sz="2800" dirty="0"/>
          </a:p>
        </p:txBody>
      </p:sp>
      <p:sp>
        <p:nvSpPr>
          <p:cNvPr id="12" name="矩形 11">
            <a:extLst>
              <a:ext uri="{FF2B5EF4-FFF2-40B4-BE49-F238E27FC236}">
                <a16:creationId xmlns:a16="http://schemas.microsoft.com/office/drawing/2014/main" id="{FCC4BEF6-31C9-46D4-9B0E-3FC1CB1779E0}"/>
              </a:ext>
            </a:extLst>
          </p:cNvPr>
          <p:cNvSpPr/>
          <p:nvPr/>
        </p:nvSpPr>
        <p:spPr>
          <a:xfrm>
            <a:off x="790048" y="5337068"/>
            <a:ext cx="10255630" cy="954107"/>
          </a:xfrm>
          <a:prstGeom prst="rect">
            <a:avLst/>
          </a:prstGeom>
        </p:spPr>
        <p:txBody>
          <a:bodyPr wrap="square">
            <a:spAutoFit/>
          </a:bodyPr>
          <a:lstStyle/>
          <a:p>
            <a:r>
              <a:rPr lang="en-US" altLang="zh-CN" sz="2800" dirty="0">
                <a:solidFill>
                  <a:srgbClr val="FF0000"/>
                </a:solidFill>
                <a:latin typeface="+mn-ea"/>
              </a:rPr>
              <a:t>He </a:t>
            </a:r>
            <a:r>
              <a:rPr lang="en-US" altLang="zh-CN" sz="2800" dirty="0" smtClean="0">
                <a:solidFill>
                  <a:srgbClr val="FF0000"/>
                </a:solidFill>
                <a:latin typeface="+mn-ea"/>
              </a:rPr>
              <a:t>didn’t </a:t>
            </a:r>
            <a:r>
              <a:rPr lang="en-US" altLang="zh-CN" sz="2800" dirty="0">
                <a:solidFill>
                  <a:srgbClr val="FF0000"/>
                </a:solidFill>
                <a:latin typeface="+mn-ea"/>
              </a:rPr>
              <a:t>pass the English examination last term because he hadn’t studied hard.</a:t>
            </a:r>
            <a:endParaRPr lang="zh-CN" altLang="en-US" sz="2800" dirty="0"/>
          </a:p>
        </p:txBody>
      </p:sp>
    </p:spTree>
    <p:extLst>
      <p:ext uri="{BB962C8B-B14F-4D97-AF65-F5344CB8AC3E}">
        <p14:creationId xmlns:p14="http://schemas.microsoft.com/office/powerpoint/2010/main" val="15568272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24" grpId="0"/>
      <p:bldP spid="1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87501" y="895716"/>
            <a:ext cx="10345489" cy="4552015"/>
          </a:xfrm>
          <a:prstGeom prst="rect">
            <a:avLst/>
          </a:prstGeom>
          <a:noFill/>
        </p:spPr>
        <p:txBody>
          <a:bodyPr wrap="square" rtlCol="0">
            <a:spAutoFit/>
          </a:bodyPr>
          <a:lstStyle/>
          <a:p>
            <a:pPr>
              <a:lnSpc>
                <a:spcPct val="130000"/>
              </a:lnSpc>
              <a:spcBef>
                <a:spcPts val="600"/>
              </a:spcBef>
            </a:pPr>
            <a:r>
              <a:rPr lang="en-US" altLang="zh-CN" sz="2800" dirty="0">
                <a:solidFill>
                  <a:srgbClr val="00749F"/>
                </a:solidFill>
                <a:latin typeface="Times New Roman" panose="02020603050405020304" pitchFamily="18" charset="0"/>
                <a:cs typeface="+mn-ea"/>
                <a:sym typeface="+mn-lt"/>
              </a:rPr>
              <a:t>Questions 4:</a:t>
            </a:r>
          </a:p>
          <a:p>
            <a:pPr>
              <a:lnSpc>
                <a:spcPct val="130000"/>
              </a:lnSpc>
              <a:spcBef>
                <a:spcPts val="600"/>
              </a:spcBef>
            </a:pPr>
            <a:r>
              <a:rPr lang="en-US" altLang="zh-CN" sz="2400" b="1" dirty="0">
                <a:latin typeface="Times New Roman" panose="02020603050405020304" pitchFamily="18" charset="0"/>
                <a:sym typeface="+mn-lt"/>
              </a:rPr>
              <a:t>33) </a:t>
            </a:r>
            <a:r>
              <a:rPr lang="zh-CN" altLang="en-US" sz="2400" b="1" dirty="0">
                <a:latin typeface="Times New Roman" panose="02020603050405020304" pitchFamily="18" charset="0"/>
                <a:sym typeface="+mn-lt"/>
              </a:rPr>
              <a:t>昨晚由于下大雪，大家都呆在家里。</a:t>
            </a:r>
            <a:endParaRPr lang="en-US" altLang="zh-CN" sz="2400" b="1" dirty="0">
              <a:latin typeface="Times New Roman" panose="02020603050405020304" pitchFamily="18" charset="0"/>
              <a:sym typeface="+mn-lt"/>
            </a:endParaRPr>
          </a:p>
          <a:p>
            <a:pPr>
              <a:lnSpc>
                <a:spcPct val="130000"/>
              </a:lnSpc>
              <a:spcBef>
                <a:spcPts val="600"/>
              </a:spcBef>
            </a:pPr>
            <a:endParaRPr lang="zh-CN" altLang="en-US"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34) </a:t>
            </a:r>
            <a:r>
              <a:rPr lang="zh-CN" altLang="en-US" sz="2400" b="1" dirty="0">
                <a:latin typeface="Times New Roman" panose="02020603050405020304" pitchFamily="18" charset="0"/>
                <a:sym typeface="+mn-lt"/>
              </a:rPr>
              <a:t>格林先生来中国，为的是参观长城和其他名胜。</a:t>
            </a:r>
            <a:endParaRPr lang="en-US" altLang="zh-CN" sz="2400" b="1" dirty="0">
              <a:latin typeface="Times New Roman" panose="02020603050405020304" pitchFamily="18" charset="0"/>
              <a:sym typeface="+mn-lt"/>
            </a:endParaRPr>
          </a:p>
          <a:p>
            <a:pPr>
              <a:lnSpc>
                <a:spcPct val="130000"/>
              </a:lnSpc>
              <a:spcBef>
                <a:spcPts val="600"/>
              </a:spcBef>
            </a:pPr>
            <a:endParaRPr lang="zh-CN" altLang="en-US"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35) </a:t>
            </a:r>
            <a:r>
              <a:rPr lang="zh-CN" altLang="en-US" sz="2400" b="1" dirty="0">
                <a:latin typeface="Times New Roman" panose="02020603050405020304" pitchFamily="18" charset="0"/>
                <a:sym typeface="+mn-lt"/>
              </a:rPr>
              <a:t>为了人民生活得更好，我们必须努力工作。</a:t>
            </a:r>
            <a:endParaRPr lang="en-US" altLang="zh-CN" sz="2400" b="1" dirty="0">
              <a:latin typeface="Times New Roman" panose="02020603050405020304" pitchFamily="18" charset="0"/>
              <a:sym typeface="+mn-lt"/>
            </a:endParaRPr>
          </a:p>
          <a:p>
            <a:pPr>
              <a:lnSpc>
                <a:spcPct val="130000"/>
              </a:lnSpc>
              <a:spcBef>
                <a:spcPts val="600"/>
              </a:spcBef>
            </a:pPr>
            <a:endParaRPr lang="zh-CN" altLang="en-US"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36) </a:t>
            </a:r>
            <a:r>
              <a:rPr lang="zh-CN" altLang="en-US" sz="2400" b="1" dirty="0">
                <a:latin typeface="Times New Roman" panose="02020603050405020304" pitchFamily="18" charset="0"/>
                <a:sym typeface="+mn-lt"/>
              </a:rPr>
              <a:t>马克思学俄语，为的是了解俄国的政治形势。</a:t>
            </a:r>
            <a:endParaRPr lang="en-US" altLang="zh-CN" sz="2400" b="1" dirty="0">
              <a:latin typeface="Times New Roman" panose="02020603050405020304" pitchFamily="18" charset="0"/>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7" name="矩形 6">
            <a:extLst>
              <a:ext uri="{FF2B5EF4-FFF2-40B4-BE49-F238E27FC236}">
                <a16:creationId xmlns:a16="http://schemas.microsoft.com/office/drawing/2014/main" id="{70DE0A74-CEB5-49A9-A391-1453C41C994C}"/>
              </a:ext>
            </a:extLst>
          </p:cNvPr>
          <p:cNvSpPr/>
          <p:nvPr/>
        </p:nvSpPr>
        <p:spPr>
          <a:xfrm>
            <a:off x="747506" y="2052938"/>
            <a:ext cx="10442577" cy="523220"/>
          </a:xfrm>
          <a:prstGeom prst="rect">
            <a:avLst/>
          </a:prstGeom>
        </p:spPr>
        <p:txBody>
          <a:bodyPr wrap="square">
            <a:spAutoFit/>
          </a:bodyPr>
          <a:lstStyle/>
          <a:p>
            <a:r>
              <a:rPr lang="en-US" altLang="zh-CN" sz="2800" dirty="0">
                <a:solidFill>
                  <a:srgbClr val="FF0000"/>
                </a:solidFill>
                <a:latin typeface="+mn-ea"/>
              </a:rPr>
              <a:t>As it snowed heavily last night, everyone stayed at home.</a:t>
            </a:r>
            <a:endParaRPr lang="zh-CN" altLang="en-US" sz="2800" dirty="0"/>
          </a:p>
        </p:txBody>
      </p:sp>
      <p:sp>
        <p:nvSpPr>
          <p:cNvPr id="22" name="矩形 21">
            <a:extLst>
              <a:ext uri="{FF2B5EF4-FFF2-40B4-BE49-F238E27FC236}">
                <a16:creationId xmlns:a16="http://schemas.microsoft.com/office/drawing/2014/main" id="{E2B5B681-CF4B-420F-B8DE-0C5DD2AAEFD3}"/>
              </a:ext>
            </a:extLst>
          </p:cNvPr>
          <p:cNvSpPr/>
          <p:nvPr/>
        </p:nvSpPr>
        <p:spPr>
          <a:xfrm>
            <a:off x="747506" y="3009979"/>
            <a:ext cx="11319042" cy="954107"/>
          </a:xfrm>
          <a:prstGeom prst="rect">
            <a:avLst/>
          </a:prstGeom>
        </p:spPr>
        <p:txBody>
          <a:bodyPr wrap="square">
            <a:spAutoFit/>
          </a:bodyPr>
          <a:lstStyle/>
          <a:p>
            <a:r>
              <a:rPr lang="en-US" altLang="zh-CN" sz="2800" dirty="0">
                <a:solidFill>
                  <a:srgbClr val="FF0000"/>
                </a:solidFill>
                <a:latin typeface="+mn-ea"/>
              </a:rPr>
              <a:t>Mr. Green came to China in order that (so that) he might visit the Great Wall and other places of interest.</a:t>
            </a:r>
            <a:endParaRPr lang="zh-CN" altLang="en-US" sz="2800" dirty="0"/>
          </a:p>
        </p:txBody>
      </p:sp>
      <p:sp>
        <p:nvSpPr>
          <p:cNvPr id="24" name="矩形 23">
            <a:extLst>
              <a:ext uri="{FF2B5EF4-FFF2-40B4-BE49-F238E27FC236}">
                <a16:creationId xmlns:a16="http://schemas.microsoft.com/office/drawing/2014/main" id="{E2D0000B-C76E-4FED-8B7A-E0FFB3838C29}"/>
              </a:ext>
            </a:extLst>
          </p:cNvPr>
          <p:cNvSpPr/>
          <p:nvPr/>
        </p:nvSpPr>
        <p:spPr>
          <a:xfrm>
            <a:off x="747506" y="4262982"/>
            <a:ext cx="10041116" cy="523220"/>
          </a:xfrm>
          <a:prstGeom prst="rect">
            <a:avLst/>
          </a:prstGeom>
        </p:spPr>
        <p:txBody>
          <a:bodyPr wrap="square">
            <a:spAutoFit/>
          </a:bodyPr>
          <a:lstStyle/>
          <a:p>
            <a:r>
              <a:rPr lang="en-US" altLang="zh-CN" sz="2800" dirty="0">
                <a:solidFill>
                  <a:srgbClr val="FF0000"/>
                </a:solidFill>
                <a:latin typeface="+mn-ea"/>
              </a:rPr>
              <a:t>In order that people may live better, we must work hard.</a:t>
            </a:r>
            <a:endParaRPr lang="zh-CN" altLang="en-US" sz="2800" dirty="0"/>
          </a:p>
        </p:txBody>
      </p:sp>
      <p:sp>
        <p:nvSpPr>
          <p:cNvPr id="12" name="矩形 11">
            <a:extLst>
              <a:ext uri="{FF2B5EF4-FFF2-40B4-BE49-F238E27FC236}">
                <a16:creationId xmlns:a16="http://schemas.microsoft.com/office/drawing/2014/main" id="{FCC4BEF6-31C9-46D4-9B0E-3FC1CB1779E0}"/>
              </a:ext>
            </a:extLst>
          </p:cNvPr>
          <p:cNvSpPr/>
          <p:nvPr/>
        </p:nvSpPr>
        <p:spPr>
          <a:xfrm>
            <a:off x="747506" y="5219958"/>
            <a:ext cx="11220303" cy="1384995"/>
          </a:xfrm>
          <a:prstGeom prst="rect">
            <a:avLst/>
          </a:prstGeom>
        </p:spPr>
        <p:txBody>
          <a:bodyPr wrap="square">
            <a:spAutoFit/>
          </a:bodyPr>
          <a:lstStyle/>
          <a:p>
            <a:r>
              <a:rPr lang="en-US" altLang="zh-CN" sz="2800" dirty="0">
                <a:solidFill>
                  <a:srgbClr val="FF0000"/>
                </a:solidFill>
                <a:latin typeface="+mn-ea"/>
              </a:rPr>
              <a:t>Marx learned Russian in order that (</a:t>
            </a:r>
            <a:r>
              <a:rPr lang="en-US" altLang="zh-CN" sz="2800" dirty="0" smtClean="0">
                <a:solidFill>
                  <a:srgbClr val="FF0000"/>
                </a:solidFill>
                <a:latin typeface="+mn-ea"/>
              </a:rPr>
              <a:t>so that) </a:t>
            </a:r>
            <a:r>
              <a:rPr lang="en-US" altLang="zh-CN" sz="2800" dirty="0">
                <a:solidFill>
                  <a:srgbClr val="FF0000"/>
                </a:solidFill>
                <a:latin typeface="+mn-ea"/>
              </a:rPr>
              <a:t>he might acquaint himself with/gain some knowledge of the political situation in Russia.</a:t>
            </a:r>
            <a:endParaRPr lang="zh-CN" altLang="en-US" sz="2800" dirty="0"/>
          </a:p>
        </p:txBody>
      </p:sp>
    </p:spTree>
    <p:extLst>
      <p:ext uri="{BB962C8B-B14F-4D97-AF65-F5344CB8AC3E}">
        <p14:creationId xmlns:p14="http://schemas.microsoft.com/office/powerpoint/2010/main" val="30604626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24" grpId="0"/>
      <p:bldP spid="1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73516" y="1472293"/>
            <a:ext cx="4096656" cy="3913414"/>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pic>
        <p:nvPicPr>
          <p:cNvPr id="3" name="图片 2"/>
          <p:cNvPicPr>
            <a:picLocks noChangeAspect="1"/>
          </p:cNvPicPr>
          <p:nvPr/>
        </p:nvPicPr>
        <p:blipFill>
          <a:blip r:embed="rId3"/>
          <a:stretch>
            <a:fillRect/>
          </a:stretch>
        </p:blipFill>
        <p:spPr>
          <a:xfrm>
            <a:off x="4570187" y="294821"/>
            <a:ext cx="2107503" cy="2354943"/>
          </a:xfrm>
          <a:prstGeom prst="rect">
            <a:avLst/>
          </a:prstGeom>
        </p:spPr>
      </p:pic>
      <p:pic>
        <p:nvPicPr>
          <p:cNvPr id="4" name="图片 3"/>
          <p:cNvPicPr>
            <a:picLocks noChangeAspect="1"/>
          </p:cNvPicPr>
          <p:nvPr/>
        </p:nvPicPr>
        <p:blipFill>
          <a:blip r:embed="rId3"/>
          <a:stretch>
            <a:fillRect/>
          </a:stretch>
        </p:blipFill>
        <p:spPr>
          <a:xfrm>
            <a:off x="1406073" y="4503057"/>
            <a:ext cx="2107503" cy="2354943"/>
          </a:xfrm>
          <a:prstGeom prst="rect">
            <a:avLst/>
          </a:prstGeom>
        </p:spPr>
      </p:pic>
      <p:sp>
        <p:nvSpPr>
          <p:cNvPr id="5" name="文本框 5"/>
          <p:cNvSpPr txBox="1">
            <a:spLocks noChangeArrowheads="1"/>
          </p:cNvSpPr>
          <p:nvPr/>
        </p:nvSpPr>
        <p:spPr bwMode="auto">
          <a:xfrm>
            <a:off x="6250787" y="2638115"/>
            <a:ext cx="59412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3600" b="1" dirty="0">
                <a:solidFill>
                  <a:srgbClr val="00749F"/>
                </a:solidFill>
                <a:latin typeface="Times New Roman" panose="02020603050405020304" pitchFamily="18" charset="0"/>
                <a:ea typeface="+mn-ea"/>
                <a:cs typeface="+mn-ea"/>
                <a:sym typeface="+mn-lt"/>
              </a:rPr>
              <a:t>造句的技巧</a:t>
            </a:r>
          </a:p>
        </p:txBody>
      </p:sp>
      <p:sp>
        <p:nvSpPr>
          <p:cNvPr id="6" name="文本框 6"/>
          <p:cNvSpPr txBox="1">
            <a:spLocks noChangeArrowheads="1"/>
          </p:cNvSpPr>
          <p:nvPr/>
        </p:nvSpPr>
        <p:spPr bwMode="auto">
          <a:xfrm>
            <a:off x="7423184" y="3751384"/>
            <a:ext cx="409665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lvl="0" fontAlgn="base">
              <a:spcBef>
                <a:spcPct val="0"/>
              </a:spcBef>
              <a:spcAft>
                <a:spcPct val="0"/>
              </a:spcAft>
              <a:defRPr/>
            </a:pPr>
            <a:r>
              <a:rPr lang="en-US" altLang="zh-CN" sz="3200" dirty="0">
                <a:solidFill>
                  <a:srgbClr val="00749F"/>
                </a:solidFill>
                <a:latin typeface="Times New Roman" panose="02020603050405020304" pitchFamily="18" charset="0"/>
                <a:cs typeface="Times New Roman" panose="02020603050405020304" pitchFamily="18" charset="0"/>
                <a:sym typeface="+mn-lt"/>
              </a:rPr>
              <a:t>Techniques in Writing   Sentences</a:t>
            </a:r>
          </a:p>
        </p:txBody>
      </p:sp>
      <p:sp>
        <p:nvSpPr>
          <p:cNvPr id="9" name="文本框 8"/>
          <p:cNvSpPr txBox="1"/>
          <p:nvPr/>
        </p:nvSpPr>
        <p:spPr>
          <a:xfrm>
            <a:off x="2717262" y="2536508"/>
            <a:ext cx="4162176" cy="1391728"/>
          </a:xfrm>
          <a:prstGeom prst="rect">
            <a:avLst/>
          </a:prstGeom>
          <a:noFill/>
        </p:spPr>
        <p:txBody>
          <a:bodyPr wrap="square" rtlCol="0">
            <a:spAutoFit/>
          </a:bodyPr>
          <a:lstStyle/>
          <a:p>
            <a:pPr>
              <a:lnSpc>
                <a:spcPct val="130000"/>
              </a:lnSpc>
              <a:spcBef>
                <a:spcPts val="600"/>
              </a:spcBef>
            </a:pPr>
            <a:r>
              <a:rPr lang="zh-CN" altLang="en-US" sz="7200" kern="0" dirty="0">
                <a:solidFill>
                  <a:srgbClr val="00749F"/>
                </a:solidFill>
                <a:latin typeface="Times New Roman" panose="02020603050405020304" pitchFamily="18" charset="0"/>
                <a:cs typeface="+mn-ea"/>
                <a:sym typeface="+mn-lt"/>
              </a:rPr>
              <a:t>第</a:t>
            </a:r>
            <a:r>
              <a:rPr lang="en-US" altLang="zh-CN" sz="7200" kern="0" dirty="0">
                <a:solidFill>
                  <a:srgbClr val="00749F"/>
                </a:solidFill>
                <a:latin typeface="Times New Roman" panose="02020603050405020304" pitchFamily="18" charset="0"/>
                <a:cs typeface="+mn-ea"/>
                <a:sym typeface="+mn-lt"/>
              </a:rPr>
              <a:t>3</a:t>
            </a:r>
            <a:r>
              <a:rPr lang="zh-CN" altLang="en-US" sz="7200" kern="0" dirty="0">
                <a:solidFill>
                  <a:srgbClr val="00749F"/>
                </a:solidFill>
                <a:latin typeface="Times New Roman" panose="02020603050405020304" pitchFamily="18" charset="0"/>
                <a:cs typeface="+mn-ea"/>
                <a:sym typeface="+mn-lt"/>
              </a:rPr>
              <a:t>节</a:t>
            </a:r>
          </a:p>
        </p:txBody>
      </p:sp>
      <p:sp>
        <p:nvSpPr>
          <p:cNvPr id="10" name="动作按钮: 后退或前一项 9">
            <a:hlinkClick r:id="rId4" action="ppaction://hlinksldjump" highlightClick="1"/>
          </p:cNvPr>
          <p:cNvSpPr/>
          <p:nvPr/>
        </p:nvSpPr>
        <p:spPr>
          <a:xfrm>
            <a:off x="266218" y="5428527"/>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13338014"/>
      </p:ext>
    </p:extLst>
  </p:cSld>
  <p:clrMapOvr>
    <a:masterClrMapping/>
  </p:clrMapOvr>
  <p:transition spd="slow">
    <p:push dir="u"/>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stretch>
            <a:fillRect/>
          </a:stretch>
        </p:blipFill>
        <p:spPr>
          <a:xfrm>
            <a:off x="-1092546" y="3490300"/>
            <a:ext cx="2352675" cy="3114675"/>
          </a:xfrm>
          <a:prstGeom prst="rect">
            <a:avLst/>
          </a:prstGeom>
        </p:spPr>
      </p:pic>
      <p:pic>
        <p:nvPicPr>
          <p:cNvPr id="16" name="图片 15"/>
          <p:cNvPicPr>
            <a:picLocks noChangeAspect="1"/>
          </p:cNvPicPr>
          <p:nvPr/>
        </p:nvPicPr>
        <p:blipFill>
          <a:blip r:embed="rId4"/>
          <a:stretch>
            <a:fillRect/>
          </a:stretch>
        </p:blipFill>
        <p:spPr>
          <a:xfrm>
            <a:off x="-1352412" y="66749"/>
            <a:ext cx="3690097" cy="3606800"/>
          </a:xfrm>
          <a:prstGeom prst="rect">
            <a:avLst/>
          </a:prstGeom>
        </p:spPr>
      </p:pic>
      <p:pic>
        <p:nvPicPr>
          <p:cNvPr id="17" name="图片 16"/>
          <p:cNvPicPr>
            <a:picLocks noChangeAspect="1"/>
          </p:cNvPicPr>
          <p:nvPr/>
        </p:nvPicPr>
        <p:blipFill>
          <a:blip r:embed="rId5"/>
          <a:stretch>
            <a:fillRect/>
          </a:stretch>
        </p:blipFill>
        <p:spPr>
          <a:xfrm>
            <a:off x="9267825" y="-694347"/>
            <a:ext cx="3690097" cy="4123347"/>
          </a:xfrm>
          <a:prstGeom prst="rect">
            <a:avLst/>
          </a:prstGeom>
        </p:spPr>
      </p:pic>
      <p:pic>
        <p:nvPicPr>
          <p:cNvPr id="18" name="图片 17"/>
          <p:cNvPicPr>
            <a:picLocks noChangeAspect="1"/>
          </p:cNvPicPr>
          <p:nvPr/>
        </p:nvPicPr>
        <p:blipFill>
          <a:blip r:embed="rId5"/>
          <a:stretch>
            <a:fillRect/>
          </a:stretch>
        </p:blipFill>
        <p:spPr>
          <a:xfrm>
            <a:off x="10039849" y="2978215"/>
            <a:ext cx="3690097" cy="4123347"/>
          </a:xfrm>
          <a:prstGeom prst="rect">
            <a:avLst/>
          </a:prstGeom>
        </p:spPr>
      </p:pic>
      <p:sp>
        <p:nvSpPr>
          <p:cNvPr id="32" name="矩形 31"/>
          <p:cNvSpPr/>
          <p:nvPr/>
        </p:nvSpPr>
        <p:spPr>
          <a:xfrm>
            <a:off x="1447801" y="1104900"/>
            <a:ext cx="9182100" cy="4724400"/>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sp>
        <p:nvSpPr>
          <p:cNvPr id="33" name="文本框 32"/>
          <p:cNvSpPr txBox="1"/>
          <p:nvPr/>
        </p:nvSpPr>
        <p:spPr>
          <a:xfrm>
            <a:off x="5101128" y="174076"/>
            <a:ext cx="1338072" cy="812530"/>
          </a:xfrm>
          <a:prstGeom prst="rect">
            <a:avLst/>
          </a:prstGeom>
          <a:noFill/>
        </p:spPr>
        <p:txBody>
          <a:bodyPr wrap="square" rtlCol="0">
            <a:spAutoFit/>
          </a:bodyPr>
          <a:lstStyle/>
          <a:p>
            <a:pPr>
              <a:lnSpc>
                <a:spcPct val="130000"/>
              </a:lnSpc>
              <a:spcBef>
                <a:spcPts val="600"/>
              </a:spcBef>
            </a:pPr>
            <a:r>
              <a:rPr lang="zh-CN" altLang="en-US" sz="3600" kern="0" dirty="0">
                <a:solidFill>
                  <a:srgbClr val="00749F"/>
                </a:solidFill>
                <a:latin typeface="Times New Roman" panose="02020603050405020304" pitchFamily="18" charset="0"/>
                <a:cs typeface="+mn-ea"/>
                <a:sym typeface="+mn-lt"/>
              </a:rPr>
              <a:t>目录</a:t>
            </a:r>
          </a:p>
        </p:txBody>
      </p:sp>
      <p:sp>
        <p:nvSpPr>
          <p:cNvPr id="34" name="文本框 33"/>
          <p:cNvSpPr txBox="1"/>
          <p:nvPr/>
        </p:nvSpPr>
        <p:spPr>
          <a:xfrm>
            <a:off x="6222437" y="366978"/>
            <a:ext cx="2262724" cy="524567"/>
          </a:xfrm>
          <a:prstGeom prst="rect">
            <a:avLst/>
          </a:prstGeom>
          <a:noFill/>
        </p:spPr>
        <p:txBody>
          <a:bodyPr wrap="square" rtlCol="0">
            <a:spAutoFit/>
          </a:bodyPr>
          <a:lstStyle/>
          <a:p>
            <a:pPr>
              <a:lnSpc>
                <a:spcPct val="130000"/>
              </a:lnSpc>
              <a:spcBef>
                <a:spcPts val="600"/>
              </a:spcBef>
            </a:pPr>
            <a:r>
              <a:rPr lang="en-US" altLang="zh-CN" sz="2400" kern="0" dirty="0">
                <a:solidFill>
                  <a:srgbClr val="00749F"/>
                </a:solidFill>
                <a:latin typeface="Times New Roman" panose="02020603050405020304" pitchFamily="18" charset="0"/>
                <a:cs typeface="+mn-ea"/>
                <a:sym typeface="+mn-lt"/>
              </a:rPr>
              <a:t>CONTENT</a:t>
            </a:r>
            <a:endParaRPr lang="zh-CN" altLang="en-US" sz="2400" kern="0" dirty="0">
              <a:solidFill>
                <a:srgbClr val="00749F"/>
              </a:solidFill>
              <a:latin typeface="Times New Roman" panose="02020603050405020304" pitchFamily="18" charset="0"/>
              <a:cs typeface="+mn-ea"/>
              <a:sym typeface="+mn-lt"/>
            </a:endParaRPr>
          </a:p>
        </p:txBody>
      </p:sp>
      <p:grpSp>
        <p:nvGrpSpPr>
          <p:cNvPr id="6" name="组合 5">
            <a:extLst>
              <a:ext uri="{FF2B5EF4-FFF2-40B4-BE49-F238E27FC236}">
                <a16:creationId xmlns:a16="http://schemas.microsoft.com/office/drawing/2014/main" id="{D0207112-96A4-46D2-8659-CBB7018D64D5}"/>
              </a:ext>
            </a:extLst>
          </p:cNvPr>
          <p:cNvGrpSpPr/>
          <p:nvPr/>
        </p:nvGrpSpPr>
        <p:grpSpPr>
          <a:xfrm>
            <a:off x="2643190" y="1236347"/>
            <a:ext cx="7323770" cy="1289584"/>
            <a:chOff x="2277191" y="2390375"/>
            <a:chExt cx="2000136" cy="661022"/>
          </a:xfrm>
          <a:noFill/>
        </p:grpSpPr>
        <p:sp>
          <p:nvSpPr>
            <p:cNvPr id="2" name="圆角矩形 1"/>
            <p:cNvSpPr/>
            <p:nvPr/>
          </p:nvSpPr>
          <p:spPr>
            <a:xfrm>
              <a:off x="2277191" y="2390375"/>
              <a:ext cx="1885508"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2461600" y="2390375"/>
              <a:ext cx="1815727" cy="661022"/>
            </a:xfrm>
            <a:prstGeom prst="rect">
              <a:avLst/>
            </a:prstGeom>
            <a:grp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hlinkClick r:id="rId6" action="ppaction://hlinksldjump">
                    <a:extLst>
                      <a:ext uri="{A12FA001-AC4F-418D-AE19-62706E023703}">
                        <ahyp:hlinkClr xmlns:ahyp="http://schemas.microsoft.com/office/drawing/2018/hyperlinkcolor" xmlns="" val="tx"/>
                      </a:ext>
                    </a:extLst>
                  </a:hlinkClick>
                </a:rPr>
                <a:t>3.1      </a:t>
              </a:r>
              <a:r>
                <a:rPr lang="zh-CN" altLang="en-US" sz="2800" dirty="0">
                  <a:solidFill>
                    <a:schemeClr val="bg1"/>
                  </a:solidFill>
                  <a:latin typeface="Times New Roman" panose="02020603050405020304" pitchFamily="18" charset="0"/>
                  <a:cs typeface="+mn-ea"/>
                  <a:sym typeface="+mn-lt"/>
                  <a:hlinkClick r:id="rId6" action="ppaction://hlinksldjump">
                    <a:extLst>
                      <a:ext uri="{A12FA001-AC4F-418D-AE19-62706E023703}">
                        <ahyp:hlinkClr xmlns:ahyp="http://schemas.microsoft.com/office/drawing/2018/hyperlinkcolor" xmlns="" val="tx"/>
                      </a:ext>
                    </a:extLst>
                  </a:hlinkClick>
                </a:rPr>
                <a:t>增强句子简洁性的方法  </a:t>
              </a:r>
              <a:endParaRPr lang="en-US" altLang="zh-CN" sz="2800" dirty="0">
                <a:solidFill>
                  <a:schemeClr val="bg1"/>
                </a:solidFill>
                <a:latin typeface="Times New Roman" panose="02020603050405020304" pitchFamily="18" charset="0"/>
                <a:cs typeface="+mn-ea"/>
                <a:sym typeface="+mn-lt"/>
                <a:hlinkClick r:id="rId7" action="ppaction://hlinksldjump">
                  <a:extLst>
                    <a:ext uri="{A12FA001-AC4F-418D-AE19-62706E023703}">
                      <ahyp:hlinkClr xmlns:ahyp="http://schemas.microsoft.com/office/drawing/2018/hyperlinkcolor" xmlns="" val="tx"/>
                    </a:ext>
                  </a:extLst>
                </a:hlinkClick>
              </a:endParaRPr>
            </a:p>
            <a:p>
              <a:pPr>
                <a:lnSpc>
                  <a:spcPct val="130000"/>
                </a:lnSpc>
                <a:spcBef>
                  <a:spcPts val="600"/>
                </a:spcBef>
              </a:pPr>
              <a:r>
                <a:rPr lang="en-US" altLang="zh-CN" sz="2800" dirty="0">
                  <a:solidFill>
                    <a:srgbClr val="00749F"/>
                  </a:solidFill>
                  <a:latin typeface="Times New Roman" panose="02020603050405020304" pitchFamily="18" charset="0"/>
                  <a:cs typeface="+mn-ea"/>
                  <a:sym typeface="+mn-lt"/>
                </a:rPr>
                <a:t>Ways to Make Sentences More Concise</a:t>
              </a:r>
              <a:endParaRPr lang="zh-CN" altLang="en-US" sz="2800" dirty="0">
                <a:solidFill>
                  <a:srgbClr val="00749F"/>
                </a:solidFill>
                <a:latin typeface="Times New Roman" panose="02020603050405020304" pitchFamily="18" charset="0"/>
                <a:cs typeface="+mn-ea"/>
                <a:sym typeface="+mn-lt"/>
              </a:endParaRPr>
            </a:p>
          </p:txBody>
        </p:sp>
      </p:grpSp>
      <p:grpSp>
        <p:nvGrpSpPr>
          <p:cNvPr id="52" name="组合 51">
            <a:extLst>
              <a:ext uri="{FF2B5EF4-FFF2-40B4-BE49-F238E27FC236}">
                <a16:creationId xmlns:a16="http://schemas.microsoft.com/office/drawing/2014/main" id="{0C5B98CC-033B-4063-B430-BB8873A29092}"/>
              </a:ext>
            </a:extLst>
          </p:cNvPr>
          <p:cNvGrpSpPr/>
          <p:nvPr/>
        </p:nvGrpSpPr>
        <p:grpSpPr>
          <a:xfrm>
            <a:off x="2643190" y="4972170"/>
            <a:ext cx="9437050" cy="704996"/>
            <a:chOff x="2277191" y="2356622"/>
            <a:chExt cx="2572784" cy="621593"/>
          </a:xfrm>
          <a:noFill/>
        </p:grpSpPr>
        <p:sp>
          <p:nvSpPr>
            <p:cNvPr id="53" name="圆角矩形 1">
              <a:extLst>
                <a:ext uri="{FF2B5EF4-FFF2-40B4-BE49-F238E27FC236}">
                  <a16:creationId xmlns:a16="http://schemas.microsoft.com/office/drawing/2014/main" id="{E929EF67-D258-4757-9EA8-03695F9BB8B9}"/>
                </a:ext>
              </a:extLst>
            </p:cNvPr>
            <p:cNvSpPr/>
            <p:nvPr/>
          </p:nvSpPr>
          <p:spPr>
            <a:xfrm>
              <a:off x="2277191" y="2390375"/>
              <a:ext cx="1885508"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54" name="文本框 53">
              <a:extLst>
                <a:ext uri="{FF2B5EF4-FFF2-40B4-BE49-F238E27FC236}">
                  <a16:creationId xmlns:a16="http://schemas.microsoft.com/office/drawing/2014/main" id="{A1C71398-ED91-485D-A2D9-48C93CEED616}"/>
                </a:ext>
              </a:extLst>
            </p:cNvPr>
            <p:cNvSpPr txBox="1"/>
            <p:nvPr/>
          </p:nvSpPr>
          <p:spPr>
            <a:xfrm>
              <a:off x="3034248" y="2356622"/>
              <a:ext cx="1815727" cy="525998"/>
            </a:xfrm>
            <a:prstGeom prst="rect">
              <a:avLst/>
            </a:prstGeom>
            <a:grp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hlinkClick r:id="rId8" action="ppaction://hlinksldjump">
                    <a:extLst>
                      <a:ext uri="{A12FA001-AC4F-418D-AE19-62706E023703}">
                        <ahyp:hlinkClr xmlns:ahyp="http://schemas.microsoft.com/office/drawing/2018/hyperlinkcolor" xmlns="" val="tx"/>
                      </a:ext>
                    </a:extLst>
                  </a:hlinkClick>
                </a:rPr>
                <a:t>Exercise</a:t>
              </a:r>
              <a:endParaRPr lang="zh-CN" altLang="en-US" sz="2800" dirty="0">
                <a:solidFill>
                  <a:schemeClr val="bg1"/>
                </a:solidFill>
                <a:latin typeface="Times New Roman" panose="02020603050405020304" pitchFamily="18" charset="0"/>
                <a:cs typeface="+mn-ea"/>
                <a:sym typeface="+mn-lt"/>
              </a:endParaRPr>
            </a:p>
          </p:txBody>
        </p:sp>
      </p:grpSp>
      <p:grpSp>
        <p:nvGrpSpPr>
          <p:cNvPr id="21" name="组合 20">
            <a:extLst>
              <a:ext uri="{FF2B5EF4-FFF2-40B4-BE49-F238E27FC236}">
                <a16:creationId xmlns:a16="http://schemas.microsoft.com/office/drawing/2014/main" id="{08CE7EFB-4636-47DC-A8A7-B493EECBDC10}"/>
              </a:ext>
            </a:extLst>
          </p:cNvPr>
          <p:cNvGrpSpPr/>
          <p:nvPr/>
        </p:nvGrpSpPr>
        <p:grpSpPr>
          <a:xfrm>
            <a:off x="2628468" y="2405722"/>
            <a:ext cx="8043290" cy="1289584"/>
            <a:chOff x="2225169" y="2937554"/>
            <a:chExt cx="2187310" cy="614623"/>
          </a:xfrm>
          <a:noFill/>
        </p:grpSpPr>
        <p:sp>
          <p:nvSpPr>
            <p:cNvPr id="22" name="圆角矩形 1">
              <a:extLst>
                <a:ext uri="{FF2B5EF4-FFF2-40B4-BE49-F238E27FC236}">
                  <a16:creationId xmlns:a16="http://schemas.microsoft.com/office/drawing/2014/main" id="{BB1EFDAD-577C-4E64-A224-AA4AC431BE85}"/>
                </a:ext>
              </a:extLst>
            </p:cNvPr>
            <p:cNvSpPr/>
            <p:nvPr/>
          </p:nvSpPr>
          <p:spPr>
            <a:xfrm>
              <a:off x="2225169" y="2955161"/>
              <a:ext cx="1885508"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23" name="文本框 22">
              <a:extLst>
                <a:ext uri="{FF2B5EF4-FFF2-40B4-BE49-F238E27FC236}">
                  <a16:creationId xmlns:a16="http://schemas.microsoft.com/office/drawing/2014/main" id="{B2420F34-3D6C-4F76-B4F3-38B8EEA622A5}"/>
                </a:ext>
              </a:extLst>
            </p:cNvPr>
            <p:cNvSpPr txBox="1"/>
            <p:nvPr/>
          </p:nvSpPr>
          <p:spPr>
            <a:xfrm>
              <a:off x="2412799" y="2937554"/>
              <a:ext cx="1999680" cy="614623"/>
            </a:xfrm>
            <a:prstGeom prst="rect">
              <a:avLst/>
            </a:prstGeom>
            <a:grp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hlinkClick r:id="rId9" action="ppaction://hlinksldjump">
                    <a:extLst>
                      <a:ext uri="{A12FA001-AC4F-418D-AE19-62706E023703}">
                        <ahyp:hlinkClr xmlns:ahyp="http://schemas.microsoft.com/office/drawing/2018/hyperlinkcolor" xmlns="" val="tx"/>
                      </a:ext>
                    </a:extLst>
                  </a:hlinkClick>
                </a:rPr>
                <a:t>3.2      </a:t>
              </a:r>
              <a:r>
                <a:rPr lang="zh-CN" altLang="en-US" sz="2800" dirty="0">
                  <a:solidFill>
                    <a:schemeClr val="bg1"/>
                  </a:solidFill>
                  <a:latin typeface="Times New Roman" panose="02020603050405020304" pitchFamily="18" charset="0"/>
                  <a:cs typeface="+mn-ea"/>
                  <a:sym typeface="+mn-lt"/>
                  <a:hlinkClick r:id="rId9" action="ppaction://hlinksldjump">
                    <a:extLst>
                      <a:ext uri="{A12FA001-AC4F-418D-AE19-62706E023703}">
                        <ahyp:hlinkClr xmlns:ahyp="http://schemas.microsoft.com/office/drawing/2018/hyperlinkcolor" xmlns="" val="tx"/>
                      </a:ext>
                    </a:extLst>
                  </a:hlinkClick>
                </a:rPr>
                <a:t>增强句子多样化的方法  </a:t>
              </a:r>
              <a:endParaRPr lang="en-US" altLang="zh-CN" sz="2800" dirty="0">
                <a:solidFill>
                  <a:schemeClr val="bg1"/>
                </a:solidFill>
                <a:latin typeface="Times New Roman" panose="02020603050405020304" pitchFamily="18" charset="0"/>
                <a:cs typeface="+mn-ea"/>
                <a:sym typeface="+mn-lt"/>
                <a:hlinkClick r:id="rId7" action="ppaction://hlinksldjump">
                  <a:extLst>
                    <a:ext uri="{A12FA001-AC4F-418D-AE19-62706E023703}">
                      <ahyp:hlinkClr xmlns:ahyp="http://schemas.microsoft.com/office/drawing/2018/hyperlinkcolor" xmlns="" val="tx"/>
                    </a:ext>
                  </a:extLst>
                </a:hlinkClick>
              </a:endParaRPr>
            </a:p>
            <a:p>
              <a:pPr>
                <a:lnSpc>
                  <a:spcPct val="130000"/>
                </a:lnSpc>
                <a:spcBef>
                  <a:spcPts val="600"/>
                </a:spcBef>
              </a:pPr>
              <a:r>
                <a:rPr lang="en-US" altLang="zh-CN" sz="2800" dirty="0">
                  <a:solidFill>
                    <a:srgbClr val="00749F"/>
                  </a:solidFill>
                  <a:latin typeface="Times New Roman" panose="02020603050405020304" pitchFamily="18" charset="0"/>
                  <a:cs typeface="+mn-ea"/>
                  <a:sym typeface="+mn-lt"/>
                </a:rPr>
                <a:t>Ways to Make Sentences More of a Variety</a:t>
              </a:r>
              <a:endParaRPr lang="zh-CN" altLang="en-US" sz="2800" dirty="0">
                <a:solidFill>
                  <a:srgbClr val="00749F"/>
                </a:solidFill>
                <a:latin typeface="Times New Roman" panose="02020603050405020304" pitchFamily="18" charset="0"/>
                <a:cs typeface="+mn-ea"/>
                <a:sym typeface="+mn-lt"/>
              </a:endParaRPr>
            </a:p>
          </p:txBody>
        </p:sp>
      </p:grpSp>
      <p:sp>
        <p:nvSpPr>
          <p:cNvPr id="24" name="圆角矩形 1">
            <a:extLst>
              <a:ext uri="{FF2B5EF4-FFF2-40B4-BE49-F238E27FC236}">
                <a16:creationId xmlns:a16="http://schemas.microsoft.com/office/drawing/2014/main" id="{151EA116-EE4C-4847-9612-0686B7127E4A}"/>
              </a:ext>
            </a:extLst>
          </p:cNvPr>
          <p:cNvSpPr/>
          <p:nvPr/>
        </p:nvSpPr>
        <p:spPr>
          <a:xfrm>
            <a:off x="2684320" y="3765021"/>
            <a:ext cx="6862913" cy="114681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25" name="文本框 24">
            <a:extLst>
              <a:ext uri="{FF2B5EF4-FFF2-40B4-BE49-F238E27FC236}">
                <a16:creationId xmlns:a16="http://schemas.microsoft.com/office/drawing/2014/main" id="{131D0A9E-456F-4859-B8D8-1489BAC28F4E}"/>
              </a:ext>
            </a:extLst>
          </p:cNvPr>
          <p:cNvSpPr txBox="1"/>
          <p:nvPr/>
        </p:nvSpPr>
        <p:spPr>
          <a:xfrm>
            <a:off x="3327487" y="3639473"/>
            <a:ext cx="8052624" cy="1289584"/>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hlinkClick r:id="rId10" action="ppaction://hlinksldjump">
                  <a:extLst>
                    <a:ext uri="{A12FA001-AC4F-418D-AE19-62706E023703}">
                      <ahyp:hlinkClr xmlns:ahyp="http://schemas.microsoft.com/office/drawing/2018/hyperlinkcolor" xmlns="" val="tx"/>
                    </a:ext>
                  </a:extLst>
                </a:hlinkClick>
              </a:rPr>
              <a:t>3.3      </a:t>
            </a:r>
            <a:r>
              <a:rPr lang="zh-CN" altLang="en-US" sz="2800" dirty="0">
                <a:solidFill>
                  <a:schemeClr val="bg1"/>
                </a:solidFill>
                <a:latin typeface="Times New Roman" panose="02020603050405020304" pitchFamily="18" charset="0"/>
                <a:cs typeface="+mn-ea"/>
                <a:sym typeface="+mn-lt"/>
                <a:hlinkClick r:id="rId10" action="ppaction://hlinksldjump">
                  <a:extLst>
                    <a:ext uri="{A12FA001-AC4F-418D-AE19-62706E023703}">
                      <ahyp:hlinkClr xmlns:ahyp="http://schemas.microsoft.com/office/drawing/2018/hyperlinkcolor" xmlns="" val="tx"/>
                    </a:ext>
                  </a:extLst>
                </a:hlinkClick>
              </a:rPr>
              <a:t>扩充句子的方法  </a:t>
            </a:r>
            <a:endParaRPr lang="en-US" altLang="zh-CN" sz="2800" dirty="0">
              <a:solidFill>
                <a:schemeClr val="bg1"/>
              </a:solidFill>
              <a:latin typeface="Times New Roman" panose="02020603050405020304" pitchFamily="18" charset="0"/>
              <a:cs typeface="+mn-ea"/>
              <a:sym typeface="+mn-lt"/>
              <a:hlinkClick r:id="rId7" action="ppaction://hlinksldjump">
                <a:extLst>
                  <a:ext uri="{A12FA001-AC4F-418D-AE19-62706E023703}">
                    <ahyp:hlinkClr xmlns:ahyp="http://schemas.microsoft.com/office/drawing/2018/hyperlinkcolor" xmlns="" val="tx"/>
                  </a:ext>
                </a:extLst>
              </a:hlinkClick>
            </a:endParaRPr>
          </a:p>
          <a:p>
            <a:pPr>
              <a:lnSpc>
                <a:spcPct val="130000"/>
              </a:lnSpc>
              <a:spcBef>
                <a:spcPts val="600"/>
              </a:spcBef>
            </a:pPr>
            <a:r>
              <a:rPr lang="en-US" altLang="zh-CN" sz="2800" dirty="0">
                <a:solidFill>
                  <a:srgbClr val="00749F"/>
                </a:solidFill>
                <a:latin typeface="Times New Roman" panose="02020603050405020304" pitchFamily="18" charset="0"/>
                <a:cs typeface="+mn-ea"/>
                <a:sym typeface="+mn-lt"/>
              </a:rPr>
              <a:t>Ways to Extend Sentences</a:t>
            </a:r>
            <a:endParaRPr lang="zh-CN" altLang="en-US" sz="2800" dirty="0">
              <a:solidFill>
                <a:srgbClr val="00749F"/>
              </a:solidFill>
              <a:latin typeface="Times New Roman" panose="02020603050405020304" pitchFamily="18" charset="0"/>
              <a:cs typeface="+mn-ea"/>
              <a:sym typeface="+mn-lt"/>
            </a:endParaRPr>
          </a:p>
        </p:txBody>
      </p:sp>
    </p:spTree>
    <p:extLst>
      <p:ext uri="{BB962C8B-B14F-4D97-AF65-F5344CB8AC3E}">
        <p14:creationId xmlns:p14="http://schemas.microsoft.com/office/powerpoint/2010/main" val="1033577084"/>
      </p:ext>
    </p:extLst>
  </p:cSld>
  <p:clrMapOvr>
    <a:masterClrMapping/>
  </p:clrMapOvr>
  <p:transition spd="slow">
    <p:push dir="u"/>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599820" y="1016395"/>
            <a:ext cx="8989724"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200" dirty="0">
                <a:solidFill>
                  <a:schemeClr val="tx1"/>
                </a:solidFill>
                <a:latin typeface="Times New Roman" panose="02020603050405020304" pitchFamily="18" charset="0"/>
                <a:ea typeface="+mn-ea"/>
                <a:cs typeface="+mn-cs"/>
                <a:sym typeface="+mn-lt"/>
              </a:rPr>
              <a:t>       在不影响准确、清晰表达的前提下，句子中能简化的部分尽量</a:t>
            </a:r>
            <a:r>
              <a:rPr lang="zh-CN" altLang="en-US" sz="2200" dirty="0">
                <a:solidFill>
                  <a:srgbClr val="FF0000"/>
                </a:solidFill>
                <a:latin typeface="Times New Roman" panose="02020603050405020304" pitchFamily="18" charset="0"/>
                <a:ea typeface="+mn-ea"/>
                <a:cs typeface="+mn-cs"/>
                <a:sym typeface="+mn-lt"/>
              </a:rPr>
              <a:t>简化</a:t>
            </a:r>
            <a:r>
              <a:rPr lang="zh-CN" altLang="en-US" sz="2200" dirty="0">
                <a:solidFill>
                  <a:schemeClr val="tx1"/>
                </a:solidFill>
                <a:latin typeface="Times New Roman" panose="02020603050405020304" pitchFamily="18" charset="0"/>
                <a:ea typeface="+mn-ea"/>
                <a:cs typeface="+mn-cs"/>
                <a:sym typeface="+mn-lt"/>
              </a:rPr>
              <a:t>，能省略的尽量省略，用精炼的语言表达丰富的思想，使要表达的深层语义明白流畅，一目了然。</a:t>
            </a:r>
          </a:p>
          <a:p>
            <a:pPr>
              <a:lnSpc>
                <a:spcPct val="150000"/>
              </a:lnSpc>
            </a:pPr>
            <a:r>
              <a:rPr lang="en-US" altLang="zh-CN" sz="22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1</a:t>
            </a:r>
            <a:r>
              <a:rPr lang="zh-CN" altLang="en-US" sz="22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）尽可能</a:t>
            </a:r>
            <a:r>
              <a:rPr lang="zh-CN" altLang="en-US" sz="2200" b="1" dirty="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把从句变成单句或短语</a:t>
            </a:r>
            <a:r>
              <a:rPr lang="zh-CN" altLang="en-US" sz="22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a:t>
            </a:r>
            <a:r>
              <a:rPr lang="zh-CN" altLang="en-US" sz="2200" b="1" dirty="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把短语变成单词</a:t>
            </a:r>
            <a:r>
              <a:rPr lang="zh-CN" altLang="en-US" sz="22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例如：</a:t>
            </a:r>
          </a:p>
          <a:p>
            <a:pPr>
              <a:lnSpc>
                <a:spcPct val="150000"/>
              </a:lnSpc>
            </a:pPr>
            <a:r>
              <a:rPr lang="en-US" altLang="zh-CN" sz="2200" dirty="0">
                <a:solidFill>
                  <a:schemeClr val="tx1"/>
                </a:solidFill>
                <a:latin typeface="Times New Roman" panose="02020603050405020304" pitchFamily="18" charset="0"/>
                <a:ea typeface="+mn-ea"/>
                <a:cs typeface="+mn-cs"/>
                <a:sym typeface="+mn-lt"/>
              </a:rPr>
              <a:t>(1</a:t>
            </a:r>
            <a:r>
              <a:rPr lang="en-US" altLang="zh-CN" sz="2200" i="1" dirty="0">
                <a:solidFill>
                  <a:schemeClr val="tx1"/>
                </a:solidFill>
                <a:latin typeface="Times New Roman" panose="02020603050405020304" pitchFamily="18" charset="0"/>
                <a:ea typeface="+mn-ea"/>
                <a:cs typeface="+mn-cs"/>
                <a:sym typeface="+mn-lt"/>
              </a:rPr>
              <a:t>) If you compare the two methods carefully, you will find the difference.</a:t>
            </a:r>
          </a:p>
          <a:p>
            <a:pPr>
              <a:lnSpc>
                <a:spcPct val="150000"/>
              </a:lnSpc>
            </a:pPr>
            <a:r>
              <a:rPr lang="zh-CN" altLang="en-US" sz="2200" dirty="0">
                <a:solidFill>
                  <a:schemeClr val="tx1"/>
                </a:solidFill>
                <a:latin typeface="Times New Roman" panose="02020603050405020304" pitchFamily="18" charset="0"/>
                <a:ea typeface="+mn-ea"/>
                <a:cs typeface="+mn-cs"/>
                <a:sym typeface="+mn-lt"/>
              </a:rPr>
              <a:t>这个句子本来用一个简单句就足以表达清楚，却用了一个含条件状语从句的复合句，反而显得冗长累赘。下面这句就精炼多了：</a:t>
            </a:r>
            <a:endParaRPr lang="en-US" altLang="zh-CN" sz="2200" dirty="0">
              <a:solidFill>
                <a:schemeClr val="tx1"/>
              </a:solidFill>
              <a:latin typeface="Times New Roman" panose="02020603050405020304" pitchFamily="18" charset="0"/>
              <a:ea typeface="+mn-ea"/>
              <a:cs typeface="+mn-cs"/>
              <a:sym typeface="+mn-lt"/>
            </a:endParaRPr>
          </a:p>
          <a:p>
            <a:pPr>
              <a:lnSpc>
                <a:spcPct val="150000"/>
              </a:lnSpc>
            </a:pPr>
            <a:r>
              <a:rPr lang="zh-CN" altLang="en-US" sz="2200" dirty="0">
                <a:solidFill>
                  <a:schemeClr val="tx1"/>
                </a:solidFill>
                <a:latin typeface="Times New Roman" panose="02020603050405020304" pitchFamily="18" charset="0"/>
                <a:ea typeface="+mn-ea"/>
                <a:cs typeface="+mn-cs"/>
                <a:sym typeface="+mn-lt"/>
              </a:rPr>
              <a:t> </a:t>
            </a:r>
            <a:r>
              <a:rPr lang="en-US" altLang="zh-CN" sz="2200" u="sng" dirty="0">
                <a:solidFill>
                  <a:srgbClr val="C00000"/>
                </a:solidFill>
                <a:latin typeface="Times New Roman" panose="02020603050405020304" pitchFamily="18" charset="0"/>
                <a:ea typeface="+mn-ea"/>
                <a:cs typeface="+mn-cs"/>
                <a:sym typeface="+mn-lt"/>
              </a:rPr>
              <a:t>A careful comparison</a:t>
            </a:r>
            <a:r>
              <a:rPr lang="en-US" altLang="zh-CN" sz="2200" dirty="0">
                <a:solidFill>
                  <a:srgbClr val="C00000"/>
                </a:solidFill>
                <a:latin typeface="Times New Roman" panose="02020603050405020304" pitchFamily="18" charset="0"/>
                <a:ea typeface="+mn-ea"/>
                <a:cs typeface="+mn-cs"/>
                <a:sym typeface="+mn-lt"/>
              </a:rPr>
              <a:t> of the two methods will show you the difference. </a:t>
            </a:r>
            <a:endParaRPr lang="id-ID" sz="2200" dirty="0">
              <a:solidFill>
                <a:srgbClr val="C000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造句的技巧</a:t>
            </a:r>
          </a:p>
        </p:txBody>
      </p:sp>
      <p:sp>
        <p:nvSpPr>
          <p:cNvPr id="33" name="文本框 6"/>
          <p:cNvSpPr txBox="1">
            <a:spLocks noChangeArrowheads="1"/>
          </p:cNvSpPr>
          <p:nvPr/>
        </p:nvSpPr>
        <p:spPr bwMode="auto">
          <a:xfrm>
            <a:off x="4057164" y="327905"/>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Techniques in Writing Sentences</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428189" y="972777"/>
            <a:ext cx="11006338" cy="696105"/>
            <a:chOff x="2277191" y="2369198"/>
            <a:chExt cx="2324318" cy="638360"/>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69198"/>
              <a:ext cx="232431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22907" y="2409198"/>
              <a:ext cx="2149770" cy="598360"/>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3.1</a:t>
              </a:r>
              <a:r>
                <a:rPr lang="zh-CN" altLang="en-US" sz="2800" dirty="0">
                  <a:solidFill>
                    <a:schemeClr val="bg1"/>
                  </a:solidFill>
                  <a:latin typeface="Times New Roman" panose="02020603050405020304" pitchFamily="18" charset="0"/>
                  <a:cs typeface="+mn-ea"/>
                  <a:sym typeface="+mn-lt"/>
                </a:rPr>
                <a:t>增强句子简洁性的方法  </a:t>
              </a:r>
              <a:r>
                <a:rPr lang="en-US" altLang="zh-CN" sz="2800" dirty="0">
                  <a:solidFill>
                    <a:schemeClr val="bg1"/>
                  </a:solidFill>
                  <a:latin typeface="Times New Roman" panose="02020603050405020304" pitchFamily="18" charset="0"/>
                  <a:cs typeface="+mn-ea"/>
                  <a:sym typeface="+mn-lt"/>
                </a:rPr>
                <a:t>Ways to Make </a:t>
              </a:r>
              <a:r>
                <a:rPr lang="en-US" altLang="zh-CN" sz="2800" dirty="0" smtClean="0">
                  <a:solidFill>
                    <a:schemeClr val="bg1"/>
                  </a:solidFill>
                  <a:latin typeface="Times New Roman" panose="02020603050405020304" pitchFamily="18" charset="0"/>
                  <a:cs typeface="+mn-ea"/>
                  <a:sym typeface="+mn-lt"/>
                </a:rPr>
                <a:t>Sentences More Concise</a:t>
              </a:r>
              <a:endParaRPr lang="en-US" altLang="zh-CN" sz="2800" dirty="0">
                <a:solidFill>
                  <a:schemeClr val="bg1"/>
                </a:solidFill>
                <a:latin typeface="Times New Roman" panose="02020603050405020304" pitchFamily="18" charset="0"/>
                <a:cs typeface="+mn-ea"/>
                <a:sym typeface="+mn-lt"/>
              </a:endParaRPr>
            </a:p>
          </p:txBody>
        </p:sp>
      </p:grpSp>
      <p:sp>
        <p:nvSpPr>
          <p:cNvPr id="11" name="动作按钮: 后退或前一项 10">
            <a:hlinkClick r:id="rId3" action="ppaction://hlinksldjump" highlightClick="1"/>
            <a:extLst>
              <a:ext uri="{FF2B5EF4-FFF2-40B4-BE49-F238E27FC236}">
                <a16:creationId xmlns:a16="http://schemas.microsoft.com/office/drawing/2014/main" id="{505493F7-F7EF-4E50-A48D-010563058B9D}"/>
              </a:ext>
            </a:extLst>
          </p:cNvPr>
          <p:cNvSpPr/>
          <p:nvPr/>
        </p:nvSpPr>
        <p:spPr>
          <a:xfrm>
            <a:off x="10761498" y="5098648"/>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784916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
                                            <p:txEl>
                                              <p:pRg st="1" end="1"/>
                                            </p:txEl>
                                          </p:spTgt>
                                        </p:tgtEl>
                                        <p:attrNameLst>
                                          <p:attrName>style.visibility</p:attrName>
                                        </p:attrNameLst>
                                      </p:cBhvr>
                                      <p:to>
                                        <p:strVal val="visible"/>
                                      </p:to>
                                    </p:set>
                                    <p:animEffect transition="in" filter="fade">
                                      <p:cBhvr>
                                        <p:cTn id="7" dur="1000"/>
                                        <p:tgtEl>
                                          <p:spTgt spid="51">
                                            <p:txEl>
                                              <p:pRg st="1" end="1"/>
                                            </p:txEl>
                                          </p:spTgt>
                                        </p:tgtEl>
                                      </p:cBhvr>
                                    </p:animEffect>
                                    <p:anim calcmode="lin" valueType="num">
                                      <p:cBhvr>
                                        <p:cTn id="8" dur="1000" fill="hold"/>
                                        <p:tgtEl>
                                          <p:spTgt spid="5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
                                            <p:txEl>
                                              <p:pRg st="2" end="2"/>
                                            </p:txEl>
                                          </p:spTgt>
                                        </p:tgtEl>
                                        <p:attrNameLst>
                                          <p:attrName>style.visibility</p:attrName>
                                        </p:attrNameLst>
                                      </p:cBhvr>
                                      <p:to>
                                        <p:strVal val="visible"/>
                                      </p:to>
                                    </p:set>
                                    <p:animEffect transition="in" filter="fade">
                                      <p:cBhvr>
                                        <p:cTn id="14" dur="1000"/>
                                        <p:tgtEl>
                                          <p:spTgt spid="51">
                                            <p:txEl>
                                              <p:pRg st="2" end="2"/>
                                            </p:txEl>
                                          </p:spTgt>
                                        </p:tgtEl>
                                      </p:cBhvr>
                                    </p:animEffect>
                                    <p:anim calcmode="lin" valueType="num">
                                      <p:cBhvr>
                                        <p:cTn id="15"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1">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1">
                                            <p:txEl>
                                              <p:pRg st="3" end="3"/>
                                            </p:txEl>
                                          </p:spTgt>
                                        </p:tgtEl>
                                        <p:attrNameLst>
                                          <p:attrName>style.visibility</p:attrName>
                                        </p:attrNameLst>
                                      </p:cBhvr>
                                      <p:to>
                                        <p:strVal val="visible"/>
                                      </p:to>
                                    </p:set>
                                    <p:animEffect transition="in" filter="fade">
                                      <p:cBhvr>
                                        <p:cTn id="19" dur="1000"/>
                                        <p:tgtEl>
                                          <p:spTgt spid="51">
                                            <p:txEl>
                                              <p:pRg st="3" end="3"/>
                                            </p:txEl>
                                          </p:spTgt>
                                        </p:tgtEl>
                                      </p:cBhvr>
                                    </p:animEffect>
                                    <p:anim calcmode="lin" valueType="num">
                                      <p:cBhvr>
                                        <p:cTn id="20" dur="1000" fill="hold"/>
                                        <p:tgtEl>
                                          <p:spTgt spid="51">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5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1">
                                            <p:txEl>
                                              <p:pRg st="4" end="4"/>
                                            </p:txEl>
                                          </p:spTgt>
                                        </p:tgtEl>
                                        <p:attrNameLst>
                                          <p:attrName>style.visibility</p:attrName>
                                        </p:attrNameLst>
                                      </p:cBhvr>
                                      <p:to>
                                        <p:strVal val="visible"/>
                                      </p:to>
                                    </p:set>
                                    <p:anim calcmode="lin" valueType="num">
                                      <p:cBhvr additive="base">
                                        <p:cTn id="26" dur="500" fill="hold"/>
                                        <p:tgtEl>
                                          <p:spTgt spid="51">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471574" y="604777"/>
            <a:ext cx="11248852"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200" dirty="0">
                <a:solidFill>
                  <a:schemeClr val="tx1"/>
                </a:solidFill>
                <a:latin typeface="Times New Roman" panose="02020603050405020304" pitchFamily="18" charset="0"/>
                <a:ea typeface="+mn-ea"/>
                <a:cs typeface="+mn-cs"/>
                <a:sym typeface="+mn-lt"/>
              </a:rPr>
              <a:t>又如：</a:t>
            </a:r>
            <a:r>
              <a:rPr lang="en-US" altLang="zh-CN" sz="2200" dirty="0">
                <a:solidFill>
                  <a:schemeClr val="tx1"/>
                </a:solidFill>
                <a:latin typeface="Times New Roman" panose="02020603050405020304" pitchFamily="18" charset="0"/>
                <a:ea typeface="+mn-ea"/>
                <a:cs typeface="+mn-cs"/>
                <a:sym typeface="+mn-lt"/>
              </a:rPr>
              <a:t>(2) </a:t>
            </a:r>
            <a:r>
              <a:rPr lang="en-US" altLang="zh-CN" sz="2200" i="1" dirty="0">
                <a:solidFill>
                  <a:schemeClr val="tx1"/>
                </a:solidFill>
                <a:latin typeface="Times New Roman" panose="02020603050405020304" pitchFamily="18" charset="0"/>
                <a:ea typeface="+mn-ea"/>
                <a:cs typeface="+mn-cs"/>
                <a:sym typeface="+mn-lt"/>
              </a:rPr>
              <a:t>When I pushed the door open, I saw a group of young people.</a:t>
            </a:r>
          </a:p>
          <a:p>
            <a:pPr>
              <a:lnSpc>
                <a:spcPct val="150000"/>
              </a:lnSpc>
            </a:pPr>
            <a:r>
              <a:rPr lang="zh-CN" altLang="en-US" sz="2200" dirty="0">
                <a:solidFill>
                  <a:schemeClr val="tx1"/>
                </a:solidFill>
                <a:latin typeface="Times New Roman" panose="02020603050405020304" pitchFamily="18" charset="0"/>
                <a:ea typeface="+mn-ea"/>
                <a:cs typeface="+mn-cs"/>
                <a:sym typeface="+mn-lt"/>
              </a:rPr>
              <a:t>此句可用现在分词短语代替时间状语从句，使文字更简短紧凑，干净利落： </a:t>
            </a:r>
            <a:endParaRPr lang="en-US" altLang="zh-CN" sz="2200" dirty="0">
              <a:solidFill>
                <a:schemeClr val="tx1"/>
              </a:solidFill>
              <a:latin typeface="Times New Roman" panose="02020603050405020304" pitchFamily="18" charset="0"/>
              <a:ea typeface="+mn-ea"/>
              <a:cs typeface="+mn-cs"/>
              <a:sym typeface="+mn-lt"/>
            </a:endParaRPr>
          </a:p>
          <a:p>
            <a:pPr>
              <a:lnSpc>
                <a:spcPct val="150000"/>
              </a:lnSpc>
            </a:pPr>
            <a:r>
              <a:rPr lang="en-US" altLang="zh-CN" sz="2200" u="sng" dirty="0">
                <a:solidFill>
                  <a:srgbClr val="C00000"/>
                </a:solidFill>
                <a:latin typeface="Times New Roman" panose="02020603050405020304" pitchFamily="18" charset="0"/>
                <a:ea typeface="+mn-ea"/>
                <a:cs typeface="+mn-cs"/>
                <a:sym typeface="+mn-lt"/>
              </a:rPr>
              <a:t>Pushing the door open</a:t>
            </a:r>
            <a:r>
              <a:rPr lang="en-US" altLang="zh-CN" sz="2200" dirty="0">
                <a:solidFill>
                  <a:srgbClr val="C00000"/>
                </a:solidFill>
                <a:latin typeface="Times New Roman" panose="02020603050405020304" pitchFamily="18" charset="0"/>
                <a:ea typeface="+mn-ea"/>
                <a:cs typeface="+mn-cs"/>
                <a:sym typeface="+mn-lt"/>
              </a:rPr>
              <a:t>, I saw a group of young people.</a:t>
            </a:r>
          </a:p>
          <a:p>
            <a:pPr>
              <a:lnSpc>
                <a:spcPct val="150000"/>
              </a:lnSpc>
            </a:pPr>
            <a:r>
              <a:rPr lang="en-US" altLang="zh-CN" sz="22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ea"/>
                <a:sym typeface="+mn-lt"/>
              </a:rPr>
              <a:t>2</a:t>
            </a:r>
            <a:r>
              <a:rPr lang="zh-CN" altLang="en-US" sz="22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ea"/>
                <a:sym typeface="+mn-lt"/>
              </a:rPr>
              <a:t>）</a:t>
            </a:r>
            <a:r>
              <a:rPr lang="zh-CN" altLang="en-US" sz="2200" b="1" dirty="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mn-ea"/>
                <a:sym typeface="+mn-lt"/>
              </a:rPr>
              <a:t>避免</a:t>
            </a:r>
            <a:r>
              <a:rPr lang="zh-CN" altLang="en-US" sz="22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ea"/>
                <a:sym typeface="+mn-lt"/>
              </a:rPr>
              <a:t>不必要的</a:t>
            </a:r>
            <a:r>
              <a:rPr lang="zh-CN" altLang="en-US" sz="2200" b="1" dirty="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mn-ea"/>
                <a:sym typeface="+mn-lt"/>
              </a:rPr>
              <a:t>重复</a:t>
            </a:r>
            <a:r>
              <a:rPr lang="zh-CN" altLang="en-US" sz="22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ea"/>
                <a:sym typeface="+mn-lt"/>
              </a:rPr>
              <a:t>，包括语义重复和用词重复。</a:t>
            </a:r>
            <a:r>
              <a:rPr lang="zh-CN" altLang="en-US" sz="2200" dirty="0">
                <a:solidFill>
                  <a:schemeClr val="tx1"/>
                </a:solidFill>
                <a:latin typeface="Times New Roman" panose="02020603050405020304" pitchFamily="18" charset="0"/>
                <a:ea typeface="+mn-ea"/>
                <a:cs typeface="+mn-ea"/>
                <a:sym typeface="+mn-lt"/>
              </a:rPr>
              <a:t>例如：</a:t>
            </a:r>
          </a:p>
          <a:p>
            <a:pPr>
              <a:lnSpc>
                <a:spcPct val="150000"/>
              </a:lnSpc>
            </a:pPr>
            <a:r>
              <a:rPr lang="en-US" altLang="zh-CN" sz="2200" dirty="0">
                <a:solidFill>
                  <a:schemeClr val="tx1"/>
                </a:solidFill>
                <a:latin typeface="Times New Roman" panose="02020603050405020304" pitchFamily="18" charset="0"/>
                <a:ea typeface="+mn-ea"/>
                <a:cs typeface="+mn-ea"/>
                <a:sym typeface="+mn-lt"/>
              </a:rPr>
              <a:t>(3) </a:t>
            </a:r>
            <a:r>
              <a:rPr lang="id-ID" sz="2200" i="1" dirty="0">
                <a:solidFill>
                  <a:schemeClr val="tx1"/>
                </a:solidFill>
                <a:latin typeface="Times New Roman" panose="02020603050405020304" pitchFamily="18" charset="0"/>
                <a:ea typeface="+mn-ea"/>
                <a:cs typeface="+mn-ea"/>
                <a:sym typeface="+mn-lt"/>
              </a:rPr>
              <a:t>She is attractive in appearance, but she is rather a foolish person.</a:t>
            </a:r>
          </a:p>
          <a:p>
            <a:pPr>
              <a:lnSpc>
                <a:spcPct val="150000"/>
              </a:lnSpc>
            </a:pPr>
            <a:r>
              <a:rPr lang="zh-CN" altLang="en-US" sz="2200" dirty="0">
                <a:solidFill>
                  <a:schemeClr val="tx1"/>
                </a:solidFill>
                <a:latin typeface="Times New Roman" panose="02020603050405020304" pitchFamily="18" charset="0"/>
                <a:ea typeface="+mn-ea"/>
                <a:cs typeface="+mn-ea"/>
                <a:sym typeface="+mn-lt"/>
              </a:rPr>
              <a:t>此句前半句属于语义重复。用了 </a:t>
            </a:r>
            <a:r>
              <a:rPr lang="id-ID" sz="2200" dirty="0">
                <a:solidFill>
                  <a:schemeClr val="tx1"/>
                </a:solidFill>
                <a:latin typeface="Times New Roman" panose="02020603050405020304" pitchFamily="18" charset="0"/>
                <a:ea typeface="+mn-ea"/>
                <a:cs typeface="+mn-ea"/>
                <a:sym typeface="+mn-lt"/>
              </a:rPr>
              <a:t>attractive (</a:t>
            </a:r>
            <a:r>
              <a:rPr lang="zh-CN" altLang="en-US" sz="2200" dirty="0">
                <a:solidFill>
                  <a:schemeClr val="tx1"/>
                </a:solidFill>
                <a:latin typeface="Times New Roman" panose="02020603050405020304" pitchFamily="18" charset="0"/>
                <a:ea typeface="+mn-ea"/>
                <a:cs typeface="+mn-ea"/>
                <a:sym typeface="+mn-lt"/>
              </a:rPr>
              <a:t>迷人的；有吸引力的 </a:t>
            </a:r>
            <a:r>
              <a:rPr lang="en-US" altLang="zh-CN" sz="2200" dirty="0">
                <a:solidFill>
                  <a:schemeClr val="tx1"/>
                </a:solidFill>
                <a:latin typeface="Times New Roman" panose="02020603050405020304" pitchFamily="18" charset="0"/>
                <a:ea typeface="+mn-ea"/>
                <a:cs typeface="+mn-ea"/>
                <a:sym typeface="+mn-lt"/>
              </a:rPr>
              <a:t>)</a:t>
            </a:r>
            <a:r>
              <a:rPr lang="zh-CN" altLang="en-US" sz="2200" dirty="0">
                <a:solidFill>
                  <a:schemeClr val="tx1"/>
                </a:solidFill>
                <a:latin typeface="Times New Roman" panose="02020603050405020304" pitchFamily="18" charset="0"/>
                <a:ea typeface="+mn-ea"/>
                <a:cs typeface="+mn-ea"/>
                <a:sym typeface="+mn-lt"/>
              </a:rPr>
              <a:t>，无须再用 </a:t>
            </a:r>
            <a:r>
              <a:rPr lang="id-ID" sz="2200" dirty="0">
                <a:solidFill>
                  <a:schemeClr val="tx1"/>
                </a:solidFill>
                <a:latin typeface="Times New Roman" panose="02020603050405020304" pitchFamily="18" charset="0"/>
                <a:ea typeface="+mn-ea"/>
                <a:cs typeface="+mn-ea"/>
                <a:sym typeface="+mn-lt"/>
              </a:rPr>
              <a:t>in</a:t>
            </a:r>
          </a:p>
          <a:p>
            <a:pPr>
              <a:lnSpc>
                <a:spcPct val="150000"/>
              </a:lnSpc>
            </a:pPr>
            <a:r>
              <a:rPr lang="id-ID" sz="2200" dirty="0">
                <a:solidFill>
                  <a:schemeClr val="tx1"/>
                </a:solidFill>
                <a:latin typeface="Times New Roman" panose="02020603050405020304" pitchFamily="18" charset="0"/>
                <a:ea typeface="+mn-ea"/>
                <a:cs typeface="+mn-ea"/>
                <a:sym typeface="+mn-lt"/>
              </a:rPr>
              <a:t>appearance；</a:t>
            </a:r>
            <a:r>
              <a:rPr lang="zh-CN" altLang="en-US" sz="2200" dirty="0">
                <a:solidFill>
                  <a:schemeClr val="tx1"/>
                </a:solidFill>
                <a:latin typeface="Times New Roman" panose="02020603050405020304" pitchFamily="18" charset="0"/>
                <a:ea typeface="+mn-ea"/>
                <a:cs typeface="+mn-ea"/>
                <a:sym typeface="+mn-lt"/>
              </a:rPr>
              <a:t>后半句属于用词重复，全句宜改为： </a:t>
            </a:r>
            <a:r>
              <a:rPr lang="id-ID" sz="2200" dirty="0" smtClean="0">
                <a:solidFill>
                  <a:srgbClr val="C00000"/>
                </a:solidFill>
                <a:latin typeface="Times New Roman" panose="02020603050405020304" pitchFamily="18" charset="0"/>
                <a:ea typeface="+mn-ea"/>
                <a:cs typeface="+mn-ea"/>
                <a:sym typeface="+mn-lt"/>
              </a:rPr>
              <a:t>She </a:t>
            </a:r>
            <a:r>
              <a:rPr lang="id-ID" sz="2200" dirty="0">
                <a:solidFill>
                  <a:srgbClr val="C00000"/>
                </a:solidFill>
                <a:latin typeface="Times New Roman" panose="02020603050405020304" pitchFamily="18" charset="0"/>
                <a:ea typeface="+mn-ea"/>
                <a:cs typeface="+mn-ea"/>
                <a:sym typeface="+mn-lt"/>
              </a:rPr>
              <a:t>is </a:t>
            </a:r>
            <a:r>
              <a:rPr lang="id-ID" sz="2200" u="sng" dirty="0">
                <a:solidFill>
                  <a:srgbClr val="C00000"/>
                </a:solidFill>
                <a:latin typeface="Times New Roman" panose="02020603050405020304" pitchFamily="18" charset="0"/>
                <a:ea typeface="+mn-ea"/>
                <a:cs typeface="+mn-ea"/>
                <a:sym typeface="+mn-lt"/>
              </a:rPr>
              <a:t>attractive, but rather foolish</a:t>
            </a:r>
            <a:r>
              <a:rPr lang="id-ID" sz="2200" dirty="0">
                <a:solidFill>
                  <a:schemeClr val="tx1"/>
                </a:solidFill>
                <a:latin typeface="Times New Roman" panose="02020603050405020304" pitchFamily="18" charset="0"/>
                <a:ea typeface="+mn-ea"/>
                <a:cs typeface="+mn-ea"/>
                <a:sym typeface="+mn-lt"/>
              </a:rPr>
              <a:t>. </a:t>
            </a:r>
            <a:r>
              <a:rPr lang="zh-CN" altLang="en-US" sz="2200" dirty="0">
                <a:solidFill>
                  <a:schemeClr val="tx1"/>
                </a:solidFill>
                <a:latin typeface="Times New Roman" panose="02020603050405020304" pitchFamily="18" charset="0"/>
                <a:ea typeface="+mn-ea"/>
                <a:cs typeface="+mn-ea"/>
                <a:sym typeface="+mn-lt"/>
              </a:rPr>
              <a:t>又如：</a:t>
            </a:r>
          </a:p>
          <a:p>
            <a:pPr>
              <a:lnSpc>
                <a:spcPct val="150000"/>
              </a:lnSpc>
            </a:pPr>
            <a:r>
              <a:rPr lang="en-US" altLang="zh-CN" sz="2200" dirty="0">
                <a:solidFill>
                  <a:schemeClr val="tx1"/>
                </a:solidFill>
                <a:latin typeface="Times New Roman" panose="02020603050405020304" pitchFamily="18" charset="0"/>
                <a:ea typeface="+mn-ea"/>
                <a:cs typeface="+mn-ea"/>
                <a:sym typeface="+mn-lt"/>
              </a:rPr>
              <a:t>(4) </a:t>
            </a:r>
            <a:r>
              <a:rPr lang="id-ID" sz="2200" i="1" dirty="0">
                <a:solidFill>
                  <a:schemeClr val="tx1"/>
                </a:solidFill>
                <a:latin typeface="Times New Roman" panose="02020603050405020304" pitchFamily="18" charset="0"/>
                <a:ea typeface="+mn-ea"/>
                <a:cs typeface="+mn-ea"/>
                <a:sym typeface="+mn-lt"/>
              </a:rPr>
              <a:t>The workers and technicians in this factory have made a lot of new innovations.</a:t>
            </a:r>
          </a:p>
          <a:p>
            <a:pPr>
              <a:lnSpc>
                <a:spcPct val="150000"/>
              </a:lnSpc>
            </a:pPr>
            <a:r>
              <a:rPr lang="zh-CN" altLang="en-US" sz="2200" dirty="0">
                <a:solidFill>
                  <a:schemeClr val="tx1"/>
                </a:solidFill>
                <a:latin typeface="Times New Roman" panose="02020603050405020304" pitchFamily="18" charset="0"/>
                <a:ea typeface="+mn-ea"/>
                <a:cs typeface="+mn-ea"/>
                <a:sym typeface="+mn-lt"/>
              </a:rPr>
              <a:t>此句中</a:t>
            </a:r>
            <a:r>
              <a:rPr lang="id-ID" sz="2200" dirty="0">
                <a:solidFill>
                  <a:schemeClr val="tx1"/>
                </a:solidFill>
                <a:latin typeface="Times New Roman" panose="02020603050405020304" pitchFamily="18" charset="0"/>
                <a:ea typeface="+mn-ea"/>
                <a:cs typeface="+mn-ea"/>
                <a:sym typeface="+mn-lt"/>
              </a:rPr>
              <a:t>innovations</a:t>
            </a:r>
            <a:r>
              <a:rPr lang="zh-CN" altLang="en-US" sz="2200" dirty="0">
                <a:solidFill>
                  <a:schemeClr val="tx1"/>
                </a:solidFill>
                <a:latin typeface="Times New Roman" panose="02020603050405020304" pitchFamily="18" charset="0"/>
                <a:ea typeface="+mn-ea"/>
                <a:cs typeface="+mn-ea"/>
                <a:sym typeface="+mn-lt"/>
              </a:rPr>
              <a:t>已含有</a:t>
            </a:r>
            <a:r>
              <a:rPr lang="id-ID" sz="2200" dirty="0">
                <a:solidFill>
                  <a:schemeClr val="tx1"/>
                </a:solidFill>
                <a:latin typeface="Times New Roman" panose="02020603050405020304" pitchFamily="18" charset="0"/>
                <a:ea typeface="+mn-ea"/>
                <a:cs typeface="+mn-ea"/>
                <a:sym typeface="+mn-lt"/>
              </a:rPr>
              <a:t>new</a:t>
            </a:r>
            <a:r>
              <a:rPr lang="zh-CN" altLang="en-US" sz="2200" dirty="0">
                <a:solidFill>
                  <a:schemeClr val="tx1"/>
                </a:solidFill>
                <a:latin typeface="Times New Roman" panose="02020603050405020304" pitchFamily="18" charset="0"/>
                <a:ea typeface="+mn-ea"/>
                <a:cs typeface="+mn-ea"/>
                <a:sym typeface="+mn-lt"/>
              </a:rPr>
              <a:t>之义，因此应当把</a:t>
            </a:r>
            <a:r>
              <a:rPr lang="id-ID" sz="2200" dirty="0">
                <a:solidFill>
                  <a:srgbClr val="C00000"/>
                </a:solidFill>
                <a:latin typeface="Times New Roman" panose="02020603050405020304" pitchFamily="18" charset="0"/>
                <a:ea typeface="+mn-ea"/>
                <a:cs typeface="+mn-ea"/>
                <a:sym typeface="+mn-lt"/>
              </a:rPr>
              <a:t>new</a:t>
            </a:r>
            <a:r>
              <a:rPr lang="zh-CN" altLang="en-US" sz="2200" dirty="0">
                <a:solidFill>
                  <a:srgbClr val="C00000"/>
                </a:solidFill>
                <a:latin typeface="Times New Roman" panose="02020603050405020304" pitchFamily="18" charset="0"/>
                <a:ea typeface="+mn-ea"/>
                <a:cs typeface="+mn-ea"/>
                <a:sym typeface="+mn-lt"/>
              </a:rPr>
              <a:t>去掉</a:t>
            </a:r>
            <a:r>
              <a:rPr lang="zh-CN" altLang="en-US" sz="2200" dirty="0">
                <a:solidFill>
                  <a:schemeClr val="tx1"/>
                </a:solidFill>
                <a:latin typeface="Times New Roman" panose="02020603050405020304" pitchFamily="18" charset="0"/>
                <a:ea typeface="+mn-ea"/>
                <a:cs typeface="+mn-ea"/>
                <a:sym typeface="+mn-lt"/>
              </a:rPr>
              <a:t>。</a:t>
            </a:r>
            <a:endParaRPr lang="id-ID" sz="2200" dirty="0">
              <a:solidFill>
                <a:schemeClr val="tx1"/>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造句的技巧</a:t>
            </a:r>
          </a:p>
        </p:txBody>
      </p:sp>
      <p:sp>
        <p:nvSpPr>
          <p:cNvPr id="33" name="文本框 6"/>
          <p:cNvSpPr txBox="1">
            <a:spLocks noChangeArrowheads="1"/>
          </p:cNvSpPr>
          <p:nvPr/>
        </p:nvSpPr>
        <p:spPr bwMode="auto">
          <a:xfrm>
            <a:off x="4057164" y="327905"/>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Techniques in Writing Sentences</a:t>
            </a:r>
          </a:p>
        </p:txBody>
      </p:sp>
    </p:spTree>
    <p:extLst>
      <p:ext uri="{BB962C8B-B14F-4D97-AF65-F5344CB8AC3E}">
        <p14:creationId xmlns:p14="http://schemas.microsoft.com/office/powerpoint/2010/main" val="13220103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
                                            <p:txEl>
                                              <p:pRg st="2" end="2"/>
                                            </p:txEl>
                                          </p:spTgt>
                                        </p:tgtEl>
                                        <p:attrNameLst>
                                          <p:attrName>style.visibility</p:attrName>
                                        </p:attrNameLst>
                                      </p:cBhvr>
                                      <p:to>
                                        <p:strVal val="visible"/>
                                      </p:to>
                                    </p:set>
                                    <p:anim calcmode="lin" valueType="num">
                                      <p:cBhvr additive="base">
                                        <p:cTn id="7" dur="500" fill="hold"/>
                                        <p:tgtEl>
                                          <p:spTgt spid="5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1">
                                            <p:txEl>
                                              <p:pRg st="3" end="3"/>
                                            </p:txEl>
                                          </p:spTgt>
                                        </p:tgtEl>
                                        <p:attrNameLst>
                                          <p:attrName>style.visibility</p:attrName>
                                        </p:attrNameLst>
                                      </p:cBhvr>
                                      <p:to>
                                        <p:strVal val="visible"/>
                                      </p:to>
                                    </p:set>
                                    <p:animEffect transition="in" filter="fade">
                                      <p:cBhvr>
                                        <p:cTn id="13" dur="1000"/>
                                        <p:tgtEl>
                                          <p:spTgt spid="51">
                                            <p:txEl>
                                              <p:pRg st="3" end="3"/>
                                            </p:txEl>
                                          </p:spTgt>
                                        </p:tgtEl>
                                      </p:cBhvr>
                                    </p:animEffect>
                                    <p:anim calcmode="lin" valueType="num">
                                      <p:cBhvr>
                                        <p:cTn id="14" dur="1000" fill="hold"/>
                                        <p:tgtEl>
                                          <p:spTgt spid="51">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51">
                                            <p:txEl>
                                              <p:pRg st="3" end="3"/>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1">
                                            <p:txEl>
                                              <p:pRg st="4" end="4"/>
                                            </p:txEl>
                                          </p:spTgt>
                                        </p:tgtEl>
                                        <p:attrNameLst>
                                          <p:attrName>style.visibility</p:attrName>
                                        </p:attrNameLst>
                                      </p:cBhvr>
                                      <p:to>
                                        <p:strVal val="visible"/>
                                      </p:to>
                                    </p:set>
                                    <p:animEffect transition="in" filter="fade">
                                      <p:cBhvr>
                                        <p:cTn id="18" dur="1000"/>
                                        <p:tgtEl>
                                          <p:spTgt spid="51">
                                            <p:txEl>
                                              <p:pRg st="4" end="4"/>
                                            </p:txEl>
                                          </p:spTgt>
                                        </p:tgtEl>
                                      </p:cBhvr>
                                    </p:animEffect>
                                    <p:anim calcmode="lin" valueType="num">
                                      <p:cBhvr>
                                        <p:cTn id="19"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51">
                                            <p:txEl>
                                              <p:pRg st="4" end="4"/>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1">
                                            <p:txEl>
                                              <p:pRg st="5" end="5"/>
                                            </p:txEl>
                                          </p:spTgt>
                                        </p:tgtEl>
                                        <p:attrNameLst>
                                          <p:attrName>style.visibility</p:attrName>
                                        </p:attrNameLst>
                                      </p:cBhvr>
                                      <p:to>
                                        <p:strVal val="visible"/>
                                      </p:to>
                                    </p:set>
                                    <p:animEffect transition="in" filter="fade">
                                      <p:cBhvr>
                                        <p:cTn id="23" dur="1000"/>
                                        <p:tgtEl>
                                          <p:spTgt spid="51">
                                            <p:txEl>
                                              <p:pRg st="5" end="5"/>
                                            </p:txEl>
                                          </p:spTgt>
                                        </p:tgtEl>
                                      </p:cBhvr>
                                    </p:animEffect>
                                    <p:anim calcmode="lin" valueType="num">
                                      <p:cBhvr>
                                        <p:cTn id="24" dur="1000" fill="hold"/>
                                        <p:tgtEl>
                                          <p:spTgt spid="51">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51">
                                            <p:txEl>
                                              <p:pRg st="5" end="5"/>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1">
                                            <p:txEl>
                                              <p:pRg st="6" end="6"/>
                                            </p:txEl>
                                          </p:spTgt>
                                        </p:tgtEl>
                                        <p:attrNameLst>
                                          <p:attrName>style.visibility</p:attrName>
                                        </p:attrNameLst>
                                      </p:cBhvr>
                                      <p:to>
                                        <p:strVal val="visible"/>
                                      </p:to>
                                    </p:set>
                                    <p:animEffect transition="in" filter="fade">
                                      <p:cBhvr>
                                        <p:cTn id="28" dur="1000"/>
                                        <p:tgtEl>
                                          <p:spTgt spid="51">
                                            <p:txEl>
                                              <p:pRg st="6" end="6"/>
                                            </p:txEl>
                                          </p:spTgt>
                                        </p:tgtEl>
                                      </p:cBhvr>
                                    </p:animEffect>
                                    <p:anim calcmode="lin" valueType="num">
                                      <p:cBhvr>
                                        <p:cTn id="29" dur="1000" fill="hold"/>
                                        <p:tgtEl>
                                          <p:spTgt spid="51">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5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1">
                                            <p:txEl>
                                              <p:pRg st="7" end="7"/>
                                            </p:txEl>
                                          </p:spTgt>
                                        </p:tgtEl>
                                        <p:attrNameLst>
                                          <p:attrName>style.visibility</p:attrName>
                                        </p:attrNameLst>
                                      </p:cBhvr>
                                      <p:to>
                                        <p:strVal val="visible"/>
                                      </p:to>
                                    </p:set>
                                    <p:animEffect transition="in" filter="fade">
                                      <p:cBhvr>
                                        <p:cTn id="35" dur="1000"/>
                                        <p:tgtEl>
                                          <p:spTgt spid="51">
                                            <p:txEl>
                                              <p:pRg st="7" end="7"/>
                                            </p:txEl>
                                          </p:spTgt>
                                        </p:tgtEl>
                                      </p:cBhvr>
                                    </p:animEffect>
                                    <p:anim calcmode="lin" valueType="num">
                                      <p:cBhvr>
                                        <p:cTn id="36" dur="1000" fill="hold"/>
                                        <p:tgtEl>
                                          <p:spTgt spid="51">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5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51">
                                            <p:txEl>
                                              <p:pRg st="8" end="8"/>
                                            </p:txEl>
                                          </p:spTgt>
                                        </p:tgtEl>
                                        <p:attrNameLst>
                                          <p:attrName>style.visibility</p:attrName>
                                        </p:attrNameLst>
                                      </p:cBhvr>
                                      <p:to>
                                        <p:strVal val="visible"/>
                                      </p:to>
                                    </p:set>
                                    <p:anim calcmode="lin" valueType="num">
                                      <p:cBhvr additive="base">
                                        <p:cTn id="42" dur="500" fill="hold"/>
                                        <p:tgtEl>
                                          <p:spTgt spid="51">
                                            <p:txEl>
                                              <p:pRg st="8" end="8"/>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471574" y="604777"/>
            <a:ext cx="11248852"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en-US" altLang="zh-CN" sz="22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3</a:t>
            </a:r>
            <a:r>
              <a:rPr lang="zh-CN" altLang="en-US" sz="22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）改写不必要的冗长句子结构和被动语态，对原句的结构做一些</a:t>
            </a:r>
            <a:r>
              <a:rPr lang="zh-CN" altLang="en-US" sz="2200" b="1" dirty="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必要的调整</a:t>
            </a:r>
            <a:r>
              <a:rPr lang="zh-CN" altLang="en-US" sz="22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例</a:t>
            </a:r>
          </a:p>
          <a:p>
            <a:pPr>
              <a:lnSpc>
                <a:spcPct val="150000"/>
              </a:lnSpc>
            </a:pPr>
            <a:r>
              <a:rPr lang="zh-CN" altLang="en-US" sz="2200" dirty="0">
                <a:solidFill>
                  <a:schemeClr val="tx1"/>
                </a:solidFill>
                <a:latin typeface="Times New Roman" panose="02020603050405020304" pitchFamily="18" charset="0"/>
                <a:ea typeface="+mn-ea"/>
                <a:cs typeface="+mn-cs"/>
                <a:sym typeface="+mn-lt"/>
              </a:rPr>
              <a:t>如：</a:t>
            </a:r>
          </a:p>
          <a:p>
            <a:pPr>
              <a:lnSpc>
                <a:spcPct val="150000"/>
              </a:lnSpc>
            </a:pPr>
            <a:r>
              <a:rPr lang="en-US" altLang="zh-CN" sz="2200" dirty="0">
                <a:solidFill>
                  <a:schemeClr val="tx1"/>
                </a:solidFill>
                <a:latin typeface="Times New Roman" panose="02020603050405020304" pitchFamily="18" charset="0"/>
                <a:ea typeface="+mn-ea"/>
                <a:cs typeface="+mn-cs"/>
                <a:sym typeface="+mn-lt"/>
              </a:rPr>
              <a:t>(5) </a:t>
            </a:r>
            <a:r>
              <a:rPr lang="en-US" altLang="zh-CN" sz="2200" i="1" dirty="0">
                <a:solidFill>
                  <a:schemeClr val="tx1"/>
                </a:solidFill>
                <a:latin typeface="Times New Roman" panose="02020603050405020304" pitchFamily="18" charset="0"/>
                <a:ea typeface="+mn-ea"/>
                <a:cs typeface="+mn-cs"/>
                <a:sym typeface="+mn-lt"/>
              </a:rPr>
              <a:t>It is necessary for students to fill out both registration forms.</a:t>
            </a:r>
          </a:p>
          <a:p>
            <a:pPr>
              <a:lnSpc>
                <a:spcPct val="150000"/>
              </a:lnSpc>
            </a:pPr>
            <a:r>
              <a:rPr lang="zh-CN" altLang="en-US" sz="2200" dirty="0">
                <a:solidFill>
                  <a:schemeClr val="tx1"/>
                </a:solidFill>
                <a:latin typeface="Times New Roman" panose="02020603050405020304" pitchFamily="18" charset="0"/>
                <a:ea typeface="+mn-ea"/>
                <a:cs typeface="+mn-cs"/>
                <a:sym typeface="+mn-lt"/>
              </a:rPr>
              <a:t>宜改为： </a:t>
            </a:r>
            <a:r>
              <a:rPr lang="en-US" altLang="zh-CN" sz="2200" u="sng" dirty="0">
                <a:solidFill>
                  <a:srgbClr val="C00000"/>
                </a:solidFill>
                <a:latin typeface="Times New Roman" panose="02020603050405020304" pitchFamily="18" charset="0"/>
                <a:ea typeface="+mn-ea"/>
                <a:cs typeface="+mn-cs"/>
                <a:sym typeface="+mn-lt"/>
              </a:rPr>
              <a:t>Students must</a:t>
            </a:r>
            <a:r>
              <a:rPr lang="en-US" altLang="zh-CN" sz="2200" dirty="0">
                <a:solidFill>
                  <a:srgbClr val="C00000"/>
                </a:solidFill>
                <a:latin typeface="Times New Roman" panose="02020603050405020304" pitchFamily="18" charset="0"/>
                <a:ea typeface="+mn-ea"/>
                <a:cs typeface="+mn-cs"/>
                <a:sym typeface="+mn-lt"/>
              </a:rPr>
              <a:t> fill out both registration forms.</a:t>
            </a:r>
          </a:p>
          <a:p>
            <a:pPr>
              <a:lnSpc>
                <a:spcPct val="150000"/>
              </a:lnSpc>
            </a:pPr>
            <a:r>
              <a:rPr lang="en-US" altLang="zh-CN" sz="2200" dirty="0">
                <a:solidFill>
                  <a:schemeClr val="tx1"/>
                </a:solidFill>
                <a:latin typeface="Times New Roman" panose="02020603050405020304" pitchFamily="18" charset="0"/>
                <a:ea typeface="+mn-ea"/>
                <a:cs typeface="+mn-cs"/>
                <a:sym typeface="+mn-lt"/>
              </a:rPr>
              <a:t>(6) </a:t>
            </a:r>
            <a:r>
              <a:rPr lang="en-US" altLang="zh-CN" sz="2200" i="1" dirty="0">
                <a:solidFill>
                  <a:schemeClr val="tx1"/>
                </a:solidFill>
                <a:latin typeface="Times New Roman" panose="02020603050405020304" pitchFamily="18" charset="0"/>
                <a:ea typeface="+mn-ea"/>
                <a:cs typeface="+mn-cs"/>
                <a:sym typeface="+mn-lt"/>
              </a:rPr>
              <a:t>Britain was defeated by the United States in the war of 1812.</a:t>
            </a:r>
          </a:p>
          <a:p>
            <a:pPr>
              <a:lnSpc>
                <a:spcPct val="150000"/>
              </a:lnSpc>
            </a:pPr>
            <a:r>
              <a:rPr lang="zh-CN" altLang="en-US" sz="2200" dirty="0">
                <a:solidFill>
                  <a:schemeClr val="tx1"/>
                </a:solidFill>
                <a:latin typeface="Times New Roman" panose="02020603050405020304" pitchFamily="18" charset="0"/>
                <a:ea typeface="+mn-ea"/>
                <a:cs typeface="+mn-cs"/>
                <a:sym typeface="+mn-lt"/>
              </a:rPr>
              <a:t>宜改为： </a:t>
            </a:r>
            <a:r>
              <a:rPr lang="en-US" altLang="zh-CN" sz="2200" u="sng" dirty="0">
                <a:solidFill>
                  <a:srgbClr val="C00000"/>
                </a:solidFill>
                <a:latin typeface="Times New Roman" panose="02020603050405020304" pitchFamily="18" charset="0"/>
                <a:ea typeface="+mn-ea"/>
                <a:cs typeface="+mn-cs"/>
                <a:sym typeface="+mn-lt"/>
              </a:rPr>
              <a:t>Britain lost</a:t>
            </a:r>
            <a:r>
              <a:rPr lang="en-US" altLang="zh-CN" sz="2200" dirty="0">
                <a:solidFill>
                  <a:srgbClr val="C00000"/>
                </a:solidFill>
                <a:latin typeface="Times New Roman" panose="02020603050405020304" pitchFamily="18" charset="0"/>
                <a:ea typeface="+mn-ea"/>
                <a:cs typeface="+mn-cs"/>
                <a:sym typeface="+mn-lt"/>
              </a:rPr>
              <a:t> the war of 1812 to the United States.</a:t>
            </a:r>
          </a:p>
          <a:p>
            <a:pPr>
              <a:lnSpc>
                <a:spcPct val="150000"/>
              </a:lnSpc>
            </a:pPr>
            <a:r>
              <a:rPr lang="en-US" altLang="zh-CN" sz="2200" dirty="0">
                <a:solidFill>
                  <a:schemeClr val="tx1"/>
                </a:solidFill>
                <a:latin typeface="Times New Roman" panose="02020603050405020304" pitchFamily="18" charset="0"/>
                <a:ea typeface="+mn-ea"/>
                <a:cs typeface="+mn-cs"/>
                <a:sym typeface="+mn-lt"/>
              </a:rPr>
              <a:t>(7) </a:t>
            </a:r>
            <a:r>
              <a:rPr lang="en-US" altLang="zh-CN" sz="2200" i="1" dirty="0">
                <a:solidFill>
                  <a:schemeClr val="tx1"/>
                </a:solidFill>
                <a:latin typeface="Times New Roman" panose="02020603050405020304" pitchFamily="18" charset="0"/>
                <a:ea typeface="+mn-ea"/>
                <a:cs typeface="+mn-cs"/>
                <a:sym typeface="+mn-lt"/>
              </a:rPr>
              <a:t>My short stay in the country gave me the greatest happiness that I have had over the entire period of my life.</a:t>
            </a:r>
          </a:p>
          <a:p>
            <a:pPr>
              <a:lnSpc>
                <a:spcPct val="150000"/>
              </a:lnSpc>
            </a:pPr>
            <a:r>
              <a:rPr lang="zh-CN" altLang="en-US" sz="2200" dirty="0">
                <a:solidFill>
                  <a:schemeClr val="tx1"/>
                </a:solidFill>
                <a:latin typeface="Times New Roman" panose="02020603050405020304" pitchFamily="18" charset="0"/>
                <a:ea typeface="+mn-ea"/>
                <a:cs typeface="+mn-cs"/>
                <a:sym typeface="+mn-lt"/>
              </a:rPr>
              <a:t>宜改为： </a:t>
            </a:r>
            <a:r>
              <a:rPr lang="en-US" altLang="zh-CN" sz="2200" dirty="0">
                <a:solidFill>
                  <a:srgbClr val="C00000"/>
                </a:solidFill>
                <a:latin typeface="Times New Roman" panose="02020603050405020304" pitchFamily="18" charset="0"/>
                <a:ea typeface="+mn-ea"/>
                <a:cs typeface="+mn-cs"/>
                <a:sym typeface="+mn-lt"/>
              </a:rPr>
              <a:t>My short stay in the country gave me the greatest happiness </a:t>
            </a:r>
            <a:r>
              <a:rPr lang="en-US" altLang="zh-CN" sz="2200" u="sng" dirty="0">
                <a:solidFill>
                  <a:srgbClr val="C00000"/>
                </a:solidFill>
                <a:latin typeface="Times New Roman" panose="02020603050405020304" pitchFamily="18" charset="0"/>
                <a:ea typeface="+mn-ea"/>
                <a:cs typeface="+mn-cs"/>
                <a:sym typeface="+mn-lt"/>
              </a:rPr>
              <a:t>in my life</a:t>
            </a:r>
            <a:r>
              <a:rPr lang="en-US" altLang="zh-CN" sz="2200" dirty="0">
                <a:solidFill>
                  <a:srgbClr val="C00000"/>
                </a:solidFill>
                <a:latin typeface="Times New Roman" panose="02020603050405020304" pitchFamily="18" charset="0"/>
                <a:ea typeface="+mn-ea"/>
                <a:cs typeface="+mn-cs"/>
                <a:sym typeface="+mn-lt"/>
              </a:rPr>
              <a:t>.</a:t>
            </a:r>
            <a:endParaRPr lang="id-ID" sz="2200" dirty="0">
              <a:solidFill>
                <a:srgbClr val="C000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造句的技巧</a:t>
            </a:r>
          </a:p>
        </p:txBody>
      </p:sp>
      <p:sp>
        <p:nvSpPr>
          <p:cNvPr id="33" name="文本框 6"/>
          <p:cNvSpPr txBox="1">
            <a:spLocks noChangeArrowheads="1"/>
          </p:cNvSpPr>
          <p:nvPr/>
        </p:nvSpPr>
        <p:spPr bwMode="auto">
          <a:xfrm>
            <a:off x="4057164" y="327905"/>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Techniques in Writing Sentences</a:t>
            </a:r>
          </a:p>
        </p:txBody>
      </p:sp>
    </p:spTree>
    <p:extLst>
      <p:ext uri="{BB962C8B-B14F-4D97-AF65-F5344CB8AC3E}">
        <p14:creationId xmlns:p14="http://schemas.microsoft.com/office/powerpoint/2010/main" val="1417564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animEffect transition="in" filter="fade">
                                      <p:cBhvr>
                                        <p:cTn id="7" dur="1000"/>
                                        <p:tgtEl>
                                          <p:spTgt spid="51">
                                            <p:txEl>
                                              <p:pRg st="0" end="0"/>
                                            </p:txEl>
                                          </p:spTgt>
                                        </p:tgtEl>
                                      </p:cBhvr>
                                    </p:animEffect>
                                    <p:anim calcmode="lin" valueType="num">
                                      <p:cBhvr>
                                        <p:cTn id="8"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
                                            <p:txEl>
                                              <p:pRg st="1" end="1"/>
                                            </p:txEl>
                                          </p:spTgt>
                                        </p:tgtEl>
                                        <p:attrNameLst>
                                          <p:attrName>style.visibility</p:attrName>
                                        </p:attrNameLst>
                                      </p:cBhvr>
                                      <p:to>
                                        <p:strVal val="visible"/>
                                      </p:to>
                                    </p:set>
                                    <p:animEffect transition="in" filter="fade">
                                      <p:cBhvr>
                                        <p:cTn id="12" dur="1000"/>
                                        <p:tgtEl>
                                          <p:spTgt spid="51">
                                            <p:txEl>
                                              <p:pRg st="1" end="1"/>
                                            </p:txEl>
                                          </p:spTgt>
                                        </p:tgtEl>
                                      </p:cBhvr>
                                    </p:animEffect>
                                    <p:anim calcmode="lin" valueType="num">
                                      <p:cBhvr>
                                        <p:cTn id="13" dur="1000" fill="hold"/>
                                        <p:tgtEl>
                                          <p:spTgt spid="5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1">
                                            <p:txEl>
                                              <p:pRg st="2" end="2"/>
                                            </p:txEl>
                                          </p:spTgt>
                                        </p:tgtEl>
                                        <p:attrNameLst>
                                          <p:attrName>style.visibility</p:attrName>
                                        </p:attrNameLst>
                                      </p:cBhvr>
                                      <p:to>
                                        <p:strVal val="visible"/>
                                      </p:to>
                                    </p:set>
                                    <p:animEffect transition="in" filter="fade">
                                      <p:cBhvr>
                                        <p:cTn id="17" dur="1000"/>
                                        <p:tgtEl>
                                          <p:spTgt spid="51">
                                            <p:txEl>
                                              <p:pRg st="2" end="2"/>
                                            </p:txEl>
                                          </p:spTgt>
                                        </p:tgtEl>
                                      </p:cBhvr>
                                    </p:animEffect>
                                    <p:anim calcmode="lin" valueType="num">
                                      <p:cBhvr>
                                        <p:cTn id="18"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1">
                                            <p:txEl>
                                              <p:pRg st="3" end="3"/>
                                            </p:txEl>
                                          </p:spTgt>
                                        </p:tgtEl>
                                        <p:attrNameLst>
                                          <p:attrName>style.visibility</p:attrName>
                                        </p:attrNameLst>
                                      </p:cBhvr>
                                      <p:to>
                                        <p:strVal val="visible"/>
                                      </p:to>
                                    </p:set>
                                    <p:anim calcmode="lin" valueType="num">
                                      <p:cBhvr additive="base">
                                        <p:cTn id="24" dur="500" fill="hold"/>
                                        <p:tgtEl>
                                          <p:spTgt spid="51">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1">
                                            <p:txEl>
                                              <p:pRg st="4" end="4"/>
                                            </p:txEl>
                                          </p:spTgt>
                                        </p:tgtEl>
                                        <p:attrNameLst>
                                          <p:attrName>style.visibility</p:attrName>
                                        </p:attrNameLst>
                                      </p:cBhvr>
                                      <p:to>
                                        <p:strVal val="visible"/>
                                      </p:to>
                                    </p:set>
                                    <p:animEffect transition="in" filter="fade">
                                      <p:cBhvr>
                                        <p:cTn id="30" dur="1000"/>
                                        <p:tgtEl>
                                          <p:spTgt spid="51">
                                            <p:txEl>
                                              <p:pRg st="4" end="4"/>
                                            </p:txEl>
                                          </p:spTgt>
                                        </p:tgtEl>
                                      </p:cBhvr>
                                    </p:animEffect>
                                    <p:anim calcmode="lin" valueType="num">
                                      <p:cBhvr>
                                        <p:cTn id="31"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1">
                                            <p:txEl>
                                              <p:pRg st="5" end="5"/>
                                            </p:txEl>
                                          </p:spTgt>
                                        </p:tgtEl>
                                        <p:attrNameLst>
                                          <p:attrName>style.visibility</p:attrName>
                                        </p:attrNameLst>
                                      </p:cBhvr>
                                      <p:to>
                                        <p:strVal val="visible"/>
                                      </p:to>
                                    </p:set>
                                    <p:anim calcmode="lin" valueType="num">
                                      <p:cBhvr additive="base">
                                        <p:cTn id="37" dur="500" fill="hold"/>
                                        <p:tgtEl>
                                          <p:spTgt spid="5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51">
                                            <p:txEl>
                                              <p:pRg st="6" end="6"/>
                                            </p:txEl>
                                          </p:spTgt>
                                        </p:tgtEl>
                                        <p:attrNameLst>
                                          <p:attrName>style.visibility</p:attrName>
                                        </p:attrNameLst>
                                      </p:cBhvr>
                                      <p:to>
                                        <p:strVal val="visible"/>
                                      </p:to>
                                    </p:set>
                                    <p:animEffect transition="in" filter="fade">
                                      <p:cBhvr>
                                        <p:cTn id="43" dur="1000"/>
                                        <p:tgtEl>
                                          <p:spTgt spid="51">
                                            <p:txEl>
                                              <p:pRg st="6" end="6"/>
                                            </p:txEl>
                                          </p:spTgt>
                                        </p:tgtEl>
                                      </p:cBhvr>
                                    </p:animEffect>
                                    <p:anim calcmode="lin" valueType="num">
                                      <p:cBhvr>
                                        <p:cTn id="44" dur="1000" fill="hold"/>
                                        <p:tgtEl>
                                          <p:spTgt spid="51">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5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51">
                                            <p:txEl>
                                              <p:pRg st="7" end="7"/>
                                            </p:txEl>
                                          </p:spTgt>
                                        </p:tgtEl>
                                        <p:attrNameLst>
                                          <p:attrName>style.visibility</p:attrName>
                                        </p:attrNameLst>
                                      </p:cBhvr>
                                      <p:to>
                                        <p:strVal val="visible"/>
                                      </p:to>
                                    </p:set>
                                    <p:anim calcmode="lin" valueType="num">
                                      <p:cBhvr additive="base">
                                        <p:cTn id="50" dur="500" fill="hold"/>
                                        <p:tgtEl>
                                          <p:spTgt spid="51">
                                            <p:txEl>
                                              <p:pRg st="7" end="7"/>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5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428189" y="1085342"/>
            <a:ext cx="9359092"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200" dirty="0">
                <a:solidFill>
                  <a:schemeClr val="tx1"/>
                </a:solidFill>
                <a:latin typeface="Times New Roman" panose="02020603050405020304" pitchFamily="18" charset="0"/>
                <a:ea typeface="+mn-ea"/>
                <a:cs typeface="+mn-cs"/>
                <a:sym typeface="+mn-lt"/>
              </a:rPr>
              <a:t>      从整体效果考虑，好的文章应该是</a:t>
            </a:r>
            <a:r>
              <a:rPr lang="zh-CN" altLang="en-US" sz="2200" dirty="0">
                <a:solidFill>
                  <a:srgbClr val="FF0000"/>
                </a:solidFill>
                <a:latin typeface="Times New Roman" panose="02020603050405020304" pitchFamily="18" charset="0"/>
                <a:ea typeface="+mn-ea"/>
                <a:cs typeface="+mn-cs"/>
                <a:sym typeface="+mn-lt"/>
              </a:rPr>
              <a:t>该用长句时用长句，该用短句就用短句</a:t>
            </a:r>
            <a:r>
              <a:rPr lang="zh-CN" altLang="en-US" sz="2200" dirty="0">
                <a:solidFill>
                  <a:schemeClr val="tx1"/>
                </a:solidFill>
                <a:latin typeface="Times New Roman" panose="02020603050405020304" pitchFamily="18" charset="0"/>
                <a:ea typeface="+mn-ea"/>
                <a:cs typeface="+mn-cs"/>
                <a:sym typeface="+mn-lt"/>
              </a:rPr>
              <a:t>。因为长</a:t>
            </a:r>
            <a:r>
              <a:rPr lang="zh-CN" altLang="en-US" sz="2200" dirty="0" smtClean="0">
                <a:solidFill>
                  <a:schemeClr val="tx1"/>
                </a:solidFill>
                <a:latin typeface="Times New Roman" panose="02020603050405020304" pitchFamily="18" charset="0"/>
                <a:ea typeface="+mn-ea"/>
                <a:cs typeface="+mn-cs"/>
                <a:sym typeface="+mn-lt"/>
              </a:rPr>
              <a:t>句和</a:t>
            </a:r>
            <a:r>
              <a:rPr lang="zh-CN" altLang="en-US" sz="2200" dirty="0">
                <a:solidFill>
                  <a:schemeClr val="tx1"/>
                </a:solidFill>
                <a:latin typeface="Times New Roman" panose="02020603050405020304" pitchFamily="18" charset="0"/>
                <a:ea typeface="+mn-ea"/>
                <a:cs typeface="+mn-cs"/>
                <a:sym typeface="+mn-lt"/>
              </a:rPr>
              <a:t>短句各有千秋。长句的特点是结构层次多，凝重典雅，严密周详，利于复杂思想的</a:t>
            </a:r>
            <a:r>
              <a:rPr lang="zh-CN" altLang="en-US" sz="2200" dirty="0" smtClean="0">
                <a:solidFill>
                  <a:schemeClr val="tx1"/>
                </a:solidFill>
                <a:latin typeface="Times New Roman" panose="02020603050405020304" pitchFamily="18" charset="0"/>
                <a:ea typeface="+mn-ea"/>
                <a:cs typeface="+mn-cs"/>
                <a:sym typeface="+mn-lt"/>
              </a:rPr>
              <a:t>表达</a:t>
            </a:r>
            <a:r>
              <a:rPr lang="zh-CN" altLang="en-US" sz="2200" dirty="0">
                <a:solidFill>
                  <a:schemeClr val="tx1"/>
                </a:solidFill>
                <a:latin typeface="Times New Roman" panose="02020603050405020304" pitchFamily="18" charset="0"/>
                <a:ea typeface="+mn-ea"/>
                <a:cs typeface="+mn-cs"/>
                <a:sym typeface="+mn-lt"/>
              </a:rPr>
              <a:t>。但是长句使用起来不够活泼，不够简便。短句的特点是生动简洁，短小精悍，活泼有力，但容量较小，不利于表达复杂的语义内容。在具体语言活动中，为了达到简洁明快、生动活泼、又严密精确、细腻委婉的目的，往往是长短句交替使用。</a:t>
            </a:r>
            <a:endParaRPr lang="id-ID" sz="2200" dirty="0">
              <a:solidFill>
                <a:srgbClr val="C000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造句的技巧</a:t>
            </a:r>
          </a:p>
        </p:txBody>
      </p:sp>
      <p:sp>
        <p:nvSpPr>
          <p:cNvPr id="33" name="文本框 6"/>
          <p:cNvSpPr txBox="1">
            <a:spLocks noChangeArrowheads="1"/>
          </p:cNvSpPr>
          <p:nvPr/>
        </p:nvSpPr>
        <p:spPr bwMode="auto">
          <a:xfrm>
            <a:off x="4056010" y="327842"/>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Techniques in Writing Sentences</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428189" y="1085279"/>
            <a:ext cx="11418371" cy="1233671"/>
            <a:chOff x="2277191" y="2369198"/>
            <a:chExt cx="3021970" cy="1131334"/>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69198"/>
              <a:ext cx="2884931"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348158" y="2369198"/>
              <a:ext cx="2951003" cy="1131334"/>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3.2 </a:t>
              </a:r>
              <a:r>
                <a:rPr lang="zh-CN" altLang="en-US" sz="2800" dirty="0">
                  <a:solidFill>
                    <a:schemeClr val="bg1"/>
                  </a:solidFill>
                  <a:latin typeface="Times New Roman" panose="02020603050405020304" pitchFamily="18" charset="0"/>
                  <a:cs typeface="+mn-ea"/>
                  <a:sym typeface="+mn-lt"/>
                </a:rPr>
                <a:t>增强句子多样化的方法  </a:t>
              </a:r>
              <a:r>
                <a:rPr lang="en-US" altLang="zh-CN" sz="2800" dirty="0">
                  <a:solidFill>
                    <a:schemeClr val="bg1"/>
                  </a:solidFill>
                  <a:latin typeface="Times New Roman" panose="02020603050405020304" pitchFamily="18" charset="0"/>
                  <a:cs typeface="+mn-ea"/>
                  <a:sym typeface="+mn-lt"/>
                </a:rPr>
                <a:t>Ways to Make Sentences More of a Variety</a:t>
              </a:r>
            </a:p>
            <a:p>
              <a:pPr>
                <a:lnSpc>
                  <a:spcPct val="130000"/>
                </a:lnSpc>
                <a:spcBef>
                  <a:spcPts val="600"/>
                </a:spcBef>
              </a:pPr>
              <a:endParaRPr lang="en-US" altLang="zh-CN" sz="2800" dirty="0">
                <a:solidFill>
                  <a:schemeClr val="bg1"/>
                </a:solidFill>
                <a:latin typeface="Times New Roman" panose="02020603050405020304" pitchFamily="18" charset="0"/>
                <a:cs typeface="+mn-ea"/>
                <a:sym typeface="+mn-lt"/>
              </a:endParaRPr>
            </a:p>
          </p:txBody>
        </p:sp>
      </p:grpSp>
      <p:sp>
        <p:nvSpPr>
          <p:cNvPr id="11" name="动作按钮: 后退或前一项 10">
            <a:hlinkClick r:id="rId3" action="ppaction://hlinksldjump" highlightClick="1"/>
            <a:extLst>
              <a:ext uri="{FF2B5EF4-FFF2-40B4-BE49-F238E27FC236}">
                <a16:creationId xmlns:a16="http://schemas.microsoft.com/office/drawing/2014/main" id="{2340EF1B-2F4B-49BF-A67F-C36B8D4AF846}"/>
              </a:ext>
            </a:extLst>
          </p:cNvPr>
          <p:cNvSpPr/>
          <p:nvPr/>
        </p:nvSpPr>
        <p:spPr>
          <a:xfrm>
            <a:off x="10761498" y="5098648"/>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21169390"/>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stretch>
            <a:fillRect/>
          </a:stretch>
        </p:blipFill>
        <p:spPr>
          <a:xfrm>
            <a:off x="0" y="1026915"/>
            <a:ext cx="5607188" cy="3738125"/>
          </a:xfrm>
          <a:prstGeom prst="rect">
            <a:avLst/>
          </a:prstGeom>
        </p:spPr>
      </p:pic>
      <p:sp>
        <p:nvSpPr>
          <p:cNvPr id="30" name="矩形 29"/>
          <p:cNvSpPr/>
          <p:nvPr/>
        </p:nvSpPr>
        <p:spPr>
          <a:xfrm>
            <a:off x="5607188" y="645577"/>
            <a:ext cx="6435012" cy="5207644"/>
          </a:xfrm>
          <a:prstGeom prst="rect">
            <a:avLst/>
          </a:prstGeom>
          <a:noFill/>
        </p:spPr>
        <p:txBody>
          <a:bodyPr wrap="square">
            <a:spAutoFit/>
          </a:bodyPr>
          <a:lstStyle/>
          <a:p>
            <a:pPr>
              <a:lnSpc>
                <a:spcPct val="150000"/>
              </a:lnSpc>
            </a:pPr>
            <a:r>
              <a:rPr lang="en-US" altLang="zh-CN" sz="2400" b="1" dirty="0">
                <a:latin typeface="Times New Roman" panose="02020603050405020304" pitchFamily="18" charset="0"/>
              </a:rPr>
              <a:t>Success in College</a:t>
            </a:r>
          </a:p>
          <a:p>
            <a:pPr>
              <a:lnSpc>
                <a:spcPct val="150000"/>
              </a:lnSpc>
            </a:pPr>
            <a:r>
              <a:rPr lang="en-US" altLang="zh-CN" sz="2000" dirty="0">
                <a:latin typeface="Times New Roman" panose="02020603050405020304" pitchFamily="18" charset="0"/>
              </a:rPr>
              <a:t>      Standard English is used in most of the academic writings. When doing written assignments such as a research paper, report or essay exam, you are expected to adhere to all the standard English requirements on grammar, punctuation or sentence organization. </a:t>
            </a:r>
            <a:r>
              <a:rPr lang="en-US" altLang="zh-CN" sz="2000" dirty="0" smtClean="0">
                <a:latin typeface="Times New Roman" panose="02020603050405020304" pitchFamily="18" charset="0"/>
              </a:rPr>
              <a:t>College </a:t>
            </a:r>
            <a:r>
              <a:rPr lang="en-US" altLang="zh-CN" sz="2000" dirty="0">
                <a:latin typeface="Times New Roman" panose="02020603050405020304" pitchFamily="18" charset="0"/>
              </a:rPr>
              <a:t>writings are expected to present ideas using concise, relevant and clear sentences to communicate to an audience. Learning to improve your writing skills at the sentence level will help to develop</a:t>
            </a:r>
          </a:p>
          <a:p>
            <a:pPr>
              <a:lnSpc>
                <a:spcPct val="150000"/>
              </a:lnSpc>
            </a:pPr>
            <a:r>
              <a:rPr lang="en-US" altLang="zh-CN" sz="2000" dirty="0">
                <a:latin typeface="Times New Roman" panose="02020603050405020304" pitchFamily="18" charset="0"/>
              </a:rPr>
              <a:t>strong reading and grammar capabilities that can be applied to produce well-reasoned papers on various topics.</a:t>
            </a:r>
            <a:endParaRPr lang="en-US" altLang="zh-CN" sz="2400" kern="0" dirty="0">
              <a:solidFill>
                <a:schemeClr val="tx1">
                  <a:lumMod val="75000"/>
                  <a:lumOff val="25000"/>
                </a:schemeClr>
              </a:solidFill>
              <a:latin typeface="Times New Roman" panose="02020603050405020304" pitchFamily="18" charset="0"/>
              <a:cs typeface="+mn-ea"/>
              <a:sym typeface="+mn-lt"/>
            </a:endParaRPr>
          </a:p>
        </p:txBody>
      </p:sp>
      <p:sp>
        <p:nvSpPr>
          <p:cNvPr id="3" name="文本占位符 2">
            <a:extLst>
              <a:ext uri="{FF2B5EF4-FFF2-40B4-BE49-F238E27FC236}">
                <a16:creationId xmlns:a16="http://schemas.microsoft.com/office/drawing/2014/main" id="{90E1A6D5-2F6F-4972-83D2-50D84DFA052B}"/>
              </a:ext>
            </a:extLst>
          </p:cNvPr>
          <p:cNvSpPr>
            <a:spLocks noGrp="1"/>
          </p:cNvSpPr>
          <p:nvPr>
            <p:ph type="body" sz="quarter" idx="13"/>
          </p:nvPr>
        </p:nvSpPr>
        <p:spPr>
          <a:xfrm>
            <a:off x="937363" y="183880"/>
            <a:ext cx="6435012" cy="652366"/>
          </a:xfrm>
        </p:spPr>
        <p:txBody>
          <a:bodyPr/>
          <a:lstStyle/>
          <a:p>
            <a:pPr lvl="0"/>
            <a:endParaRPr kumimoji="1" lang="en-US" altLang="zh-CN" dirty="0">
              <a:cs typeface="+mn-ea"/>
              <a:sym typeface="+mn-lt"/>
            </a:endParaRPr>
          </a:p>
          <a:p>
            <a:pPr lvl="0"/>
            <a:r>
              <a:rPr kumimoji="1" lang="zh-CN" altLang="en-US" dirty="0">
                <a:cs typeface="+mn-ea"/>
                <a:sym typeface="+mn-lt"/>
              </a:rPr>
              <a:t>写作中的造句 </a:t>
            </a:r>
            <a:r>
              <a:rPr lang="en-US" altLang="zh-CN" dirty="0">
                <a:cs typeface="+mn-ea"/>
                <a:sym typeface="+mn-lt"/>
              </a:rPr>
              <a:t>Writing Sentences</a:t>
            </a:r>
          </a:p>
          <a:p>
            <a:endParaRPr lang="zh-CN" altLang="en-US" dirty="0"/>
          </a:p>
        </p:txBody>
      </p:sp>
    </p:spTree>
    <p:extLst>
      <p:ext uri="{BB962C8B-B14F-4D97-AF65-F5344CB8AC3E}">
        <p14:creationId xmlns:p14="http://schemas.microsoft.com/office/powerpoint/2010/main" val="4512930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471574" y="789570"/>
            <a:ext cx="11248852"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200" dirty="0">
                <a:solidFill>
                  <a:schemeClr val="tx1"/>
                </a:solidFill>
                <a:latin typeface="Times New Roman" panose="02020603050405020304" pitchFamily="18" charset="0"/>
                <a:ea typeface="+mn-ea"/>
                <a:cs typeface="+mn-cs"/>
                <a:sym typeface="+mn-lt"/>
              </a:rPr>
              <a:t>例如：</a:t>
            </a:r>
            <a:r>
              <a:rPr lang="en-US" altLang="zh-CN" sz="2200" dirty="0">
                <a:solidFill>
                  <a:schemeClr val="tx1"/>
                </a:solidFill>
                <a:latin typeface="Times New Roman" panose="02020603050405020304" pitchFamily="18" charset="0"/>
                <a:ea typeface="+mn-ea"/>
                <a:cs typeface="+mn-cs"/>
                <a:sym typeface="+mn-lt"/>
              </a:rPr>
              <a:t>(8) </a:t>
            </a:r>
            <a:r>
              <a:rPr lang="en-US" altLang="zh-CN" sz="2200" dirty="0">
                <a:solidFill>
                  <a:srgbClr val="00749F"/>
                </a:solidFill>
                <a:latin typeface="Times New Roman" panose="02020603050405020304" pitchFamily="18" charset="0"/>
                <a:ea typeface="+mn-ea"/>
                <a:cs typeface="+mn-cs"/>
                <a:sym typeface="+mn-lt"/>
              </a:rPr>
              <a:t>I like reading novels. They often tell me interesting and moving stories. Some stories are also instructive. They describe good and evil people. They describe the bright side and the dark</a:t>
            </a:r>
          </a:p>
          <a:p>
            <a:pPr>
              <a:lnSpc>
                <a:spcPct val="150000"/>
              </a:lnSpc>
            </a:pPr>
            <a:r>
              <a:rPr lang="en-US" altLang="zh-CN" sz="2200" dirty="0">
                <a:solidFill>
                  <a:srgbClr val="00749F"/>
                </a:solidFill>
                <a:latin typeface="Times New Roman" panose="02020603050405020304" pitchFamily="18" charset="0"/>
                <a:ea typeface="+mn-ea"/>
                <a:cs typeface="+mn-cs"/>
                <a:sym typeface="+mn-lt"/>
              </a:rPr>
              <a:t>side of life. They help me distinguish between right and wrong. In this way they have helped me</a:t>
            </a:r>
          </a:p>
          <a:p>
            <a:pPr>
              <a:lnSpc>
                <a:spcPct val="150000"/>
              </a:lnSpc>
            </a:pPr>
            <a:r>
              <a:rPr lang="en-US" altLang="zh-CN" sz="2200" dirty="0">
                <a:solidFill>
                  <a:srgbClr val="00749F"/>
                </a:solidFill>
                <a:latin typeface="Times New Roman" panose="02020603050405020304" pitchFamily="18" charset="0"/>
                <a:ea typeface="+mn-ea"/>
                <a:cs typeface="+mn-cs"/>
                <a:sym typeface="+mn-lt"/>
              </a:rPr>
              <a:t>understand people and life. As a result, I seem to have become wiser.</a:t>
            </a:r>
          </a:p>
          <a:p>
            <a:pPr>
              <a:lnSpc>
                <a:spcPct val="150000"/>
              </a:lnSpc>
            </a:pPr>
            <a:r>
              <a:rPr lang="zh-CN" altLang="en-US" sz="2200" dirty="0">
                <a:solidFill>
                  <a:schemeClr val="tx1"/>
                </a:solidFill>
                <a:latin typeface="Times New Roman" panose="02020603050405020304" pitchFamily="18" charset="0"/>
                <a:ea typeface="+mn-ea"/>
                <a:cs typeface="+mn-cs"/>
                <a:sym typeface="+mn-lt"/>
              </a:rPr>
              <a:t>此段中一共有八个简单句，句型结构单一，而且句子长短相近，十分单调。</a:t>
            </a:r>
            <a:endParaRPr lang="en-US" altLang="zh-CN" sz="2200" dirty="0">
              <a:solidFill>
                <a:schemeClr val="tx1"/>
              </a:solidFill>
              <a:latin typeface="Times New Roman" panose="02020603050405020304" pitchFamily="18" charset="0"/>
              <a:ea typeface="+mn-ea"/>
              <a:cs typeface="+mn-cs"/>
              <a:sym typeface="+mn-lt"/>
            </a:endParaRPr>
          </a:p>
          <a:p>
            <a:pPr>
              <a:lnSpc>
                <a:spcPct val="150000"/>
              </a:lnSpc>
            </a:pPr>
            <a:r>
              <a:rPr lang="zh-CN" altLang="en-US" sz="2200" dirty="0">
                <a:solidFill>
                  <a:schemeClr val="tx1"/>
                </a:solidFill>
                <a:latin typeface="Times New Roman" panose="02020603050405020304" pitchFamily="18" charset="0"/>
                <a:ea typeface="+mn-ea"/>
                <a:cs typeface="+mn-cs"/>
                <a:sym typeface="+mn-lt"/>
              </a:rPr>
              <a:t>下面是修改后的段落：</a:t>
            </a:r>
            <a:r>
              <a:rPr lang="en-US" altLang="zh-CN" sz="2200" dirty="0">
                <a:solidFill>
                  <a:schemeClr val="tx1"/>
                </a:solidFill>
                <a:latin typeface="Times New Roman" panose="02020603050405020304" pitchFamily="18" charset="0"/>
                <a:ea typeface="+mn-ea"/>
                <a:cs typeface="+mn-cs"/>
                <a:sym typeface="+mn-lt"/>
              </a:rPr>
              <a:t>(9) </a:t>
            </a:r>
            <a:r>
              <a:rPr lang="en-US" altLang="zh-CN" sz="2200" dirty="0">
                <a:solidFill>
                  <a:srgbClr val="C00000"/>
                </a:solidFill>
                <a:latin typeface="Times New Roman" panose="02020603050405020304" pitchFamily="18" charset="0"/>
                <a:ea typeface="+mn-ea"/>
                <a:cs typeface="+mn-cs"/>
                <a:sym typeface="+mn-lt"/>
              </a:rPr>
              <a:t>I like reading novels because they tell interesting and moving stories. Moreover, some stories are instructive. By describing good and evil people, and the bright side and the dark side of life, such stories help me to distinguish between right and wrong, and understand people and life. Reading them has perhaps made me wiser.</a:t>
            </a:r>
            <a:endParaRPr lang="id-ID" sz="2200" dirty="0">
              <a:solidFill>
                <a:srgbClr val="C000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造句的技巧</a:t>
            </a:r>
          </a:p>
        </p:txBody>
      </p:sp>
      <p:sp>
        <p:nvSpPr>
          <p:cNvPr id="33" name="文本框 6"/>
          <p:cNvSpPr txBox="1">
            <a:spLocks noChangeArrowheads="1"/>
          </p:cNvSpPr>
          <p:nvPr/>
        </p:nvSpPr>
        <p:spPr bwMode="auto">
          <a:xfrm>
            <a:off x="4057164" y="327905"/>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Techniques in Writing Sentences</a:t>
            </a:r>
          </a:p>
        </p:txBody>
      </p:sp>
    </p:spTree>
    <p:extLst>
      <p:ext uri="{BB962C8B-B14F-4D97-AF65-F5344CB8AC3E}">
        <p14:creationId xmlns:p14="http://schemas.microsoft.com/office/powerpoint/2010/main" val="30660399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animEffect transition="in" filter="fade">
                                      <p:cBhvr>
                                        <p:cTn id="7" dur="1000"/>
                                        <p:tgtEl>
                                          <p:spTgt spid="51">
                                            <p:txEl>
                                              <p:pRg st="0" end="0"/>
                                            </p:txEl>
                                          </p:spTgt>
                                        </p:tgtEl>
                                      </p:cBhvr>
                                    </p:animEffect>
                                    <p:anim calcmode="lin" valueType="num">
                                      <p:cBhvr>
                                        <p:cTn id="8"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
                                            <p:txEl>
                                              <p:pRg st="1" end="1"/>
                                            </p:txEl>
                                          </p:spTgt>
                                        </p:tgtEl>
                                        <p:attrNameLst>
                                          <p:attrName>style.visibility</p:attrName>
                                        </p:attrNameLst>
                                      </p:cBhvr>
                                      <p:to>
                                        <p:strVal val="visible"/>
                                      </p:to>
                                    </p:set>
                                    <p:animEffect transition="in" filter="fade">
                                      <p:cBhvr>
                                        <p:cTn id="12" dur="1000"/>
                                        <p:tgtEl>
                                          <p:spTgt spid="51">
                                            <p:txEl>
                                              <p:pRg st="1" end="1"/>
                                            </p:txEl>
                                          </p:spTgt>
                                        </p:tgtEl>
                                      </p:cBhvr>
                                    </p:animEffect>
                                    <p:anim calcmode="lin" valueType="num">
                                      <p:cBhvr>
                                        <p:cTn id="13" dur="1000" fill="hold"/>
                                        <p:tgtEl>
                                          <p:spTgt spid="5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1">
                                            <p:txEl>
                                              <p:pRg st="2" end="2"/>
                                            </p:txEl>
                                          </p:spTgt>
                                        </p:tgtEl>
                                        <p:attrNameLst>
                                          <p:attrName>style.visibility</p:attrName>
                                        </p:attrNameLst>
                                      </p:cBhvr>
                                      <p:to>
                                        <p:strVal val="visible"/>
                                      </p:to>
                                    </p:set>
                                    <p:animEffect transition="in" filter="fade">
                                      <p:cBhvr>
                                        <p:cTn id="17" dur="1000"/>
                                        <p:tgtEl>
                                          <p:spTgt spid="51">
                                            <p:txEl>
                                              <p:pRg st="2" end="2"/>
                                            </p:txEl>
                                          </p:spTgt>
                                        </p:tgtEl>
                                      </p:cBhvr>
                                    </p:animEffect>
                                    <p:anim calcmode="lin" valueType="num">
                                      <p:cBhvr>
                                        <p:cTn id="18"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1">
                                            <p:txEl>
                                              <p:pRg st="3" end="3"/>
                                            </p:txEl>
                                          </p:spTgt>
                                        </p:tgtEl>
                                        <p:attrNameLst>
                                          <p:attrName>style.visibility</p:attrName>
                                        </p:attrNameLst>
                                      </p:cBhvr>
                                      <p:to>
                                        <p:strVal val="visible"/>
                                      </p:to>
                                    </p:set>
                                    <p:anim calcmode="lin" valueType="num">
                                      <p:cBhvr additive="base">
                                        <p:cTn id="24" dur="500" fill="hold"/>
                                        <p:tgtEl>
                                          <p:spTgt spid="51">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1">
                                            <p:txEl>
                                              <p:pRg st="4" end="4"/>
                                            </p:txEl>
                                          </p:spTgt>
                                        </p:tgtEl>
                                        <p:attrNameLst>
                                          <p:attrName>style.visibility</p:attrName>
                                        </p:attrNameLst>
                                      </p:cBhvr>
                                      <p:to>
                                        <p:strVal val="visible"/>
                                      </p:to>
                                    </p:set>
                                    <p:anim calcmode="lin" valueType="num">
                                      <p:cBhvr additive="base">
                                        <p:cTn id="30" dur="500" fill="hold"/>
                                        <p:tgtEl>
                                          <p:spTgt spid="51">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471574" y="789570"/>
            <a:ext cx="11248852"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200" dirty="0">
                <a:solidFill>
                  <a:schemeClr val="tx1"/>
                </a:solidFill>
                <a:latin typeface="Times New Roman" panose="02020603050405020304" pitchFamily="18" charset="0"/>
                <a:ea typeface="+mn-ea"/>
                <a:cs typeface="+mn-cs"/>
                <a:sym typeface="+mn-lt"/>
              </a:rPr>
              <a:t>再看下面的例子：</a:t>
            </a:r>
          </a:p>
          <a:p>
            <a:pPr>
              <a:lnSpc>
                <a:spcPct val="150000"/>
              </a:lnSpc>
            </a:pPr>
            <a:r>
              <a:rPr lang="en-US" altLang="zh-CN" sz="2200" dirty="0">
                <a:solidFill>
                  <a:schemeClr val="tx1"/>
                </a:solidFill>
                <a:latin typeface="Times New Roman" panose="02020603050405020304" pitchFamily="18" charset="0"/>
                <a:ea typeface="+mn-ea"/>
                <a:cs typeface="+mn-cs"/>
                <a:sym typeface="+mn-lt"/>
              </a:rPr>
              <a:t>(10) </a:t>
            </a:r>
            <a:r>
              <a:rPr lang="en-US" altLang="zh-CN" sz="2200" dirty="0">
                <a:solidFill>
                  <a:srgbClr val="00749F"/>
                </a:solidFill>
                <a:latin typeface="Times New Roman" panose="02020603050405020304" pitchFamily="18" charset="0"/>
                <a:ea typeface="+mn-ea"/>
                <a:cs typeface="+mn-cs"/>
                <a:sym typeface="+mn-lt"/>
              </a:rPr>
              <a:t>John went to work on foot. He took a bottle of hot tea and delicious lunch in a paper</a:t>
            </a:r>
          </a:p>
          <a:p>
            <a:pPr>
              <a:lnSpc>
                <a:spcPct val="150000"/>
              </a:lnSpc>
            </a:pPr>
            <a:r>
              <a:rPr lang="en-US" altLang="zh-CN" sz="2200" dirty="0">
                <a:solidFill>
                  <a:srgbClr val="00749F"/>
                </a:solidFill>
                <a:latin typeface="Times New Roman" panose="02020603050405020304" pitchFamily="18" charset="0"/>
                <a:ea typeface="+mn-ea"/>
                <a:cs typeface="+mn-cs"/>
                <a:sym typeface="+mn-lt"/>
              </a:rPr>
              <a:t>bag. He walked slowly. He enjoyed the cool, early morning air. He also enjoyed the sights</a:t>
            </a:r>
          </a:p>
          <a:p>
            <a:pPr>
              <a:lnSpc>
                <a:spcPct val="150000"/>
              </a:lnSpc>
            </a:pPr>
            <a:r>
              <a:rPr lang="en-US" altLang="zh-CN" sz="2200" dirty="0">
                <a:solidFill>
                  <a:srgbClr val="00749F"/>
                </a:solidFill>
                <a:latin typeface="Times New Roman" panose="02020603050405020304" pitchFamily="18" charset="0"/>
                <a:ea typeface="+mn-ea"/>
                <a:cs typeface="+mn-cs"/>
                <a:sym typeface="+mn-lt"/>
              </a:rPr>
              <a:t>and sounds of the streets. The big city was rapidly waking up. It was noisy and turbulent. An</a:t>
            </a:r>
          </a:p>
          <a:p>
            <a:pPr>
              <a:lnSpc>
                <a:spcPct val="150000"/>
              </a:lnSpc>
            </a:pPr>
            <a:r>
              <a:rPr lang="en-US" altLang="zh-CN" sz="2200" dirty="0">
                <a:solidFill>
                  <a:srgbClr val="00749F"/>
                </a:solidFill>
                <a:latin typeface="Times New Roman" panose="02020603050405020304" pitchFamily="18" charset="0"/>
                <a:ea typeface="+mn-ea"/>
                <a:cs typeface="+mn-cs"/>
                <a:sym typeface="+mn-lt"/>
              </a:rPr>
              <a:t>energetic little boy was setting his battered shoeshine stand in front of a hotel entrance. A</a:t>
            </a:r>
          </a:p>
          <a:p>
            <a:pPr>
              <a:lnSpc>
                <a:spcPct val="150000"/>
              </a:lnSpc>
            </a:pPr>
            <a:r>
              <a:rPr lang="en-US" altLang="zh-CN" sz="2200" dirty="0">
                <a:solidFill>
                  <a:srgbClr val="00749F"/>
                </a:solidFill>
                <a:latin typeface="Times New Roman" panose="02020603050405020304" pitchFamily="18" charset="0"/>
                <a:ea typeface="+mn-ea"/>
                <a:cs typeface="+mn-cs"/>
                <a:sym typeface="+mn-lt"/>
              </a:rPr>
              <a:t>deliveryman was busily slapping down cartons of lettuce on the sidewalk in front of a grocery</a:t>
            </a:r>
          </a:p>
          <a:p>
            <a:pPr>
              <a:lnSpc>
                <a:spcPct val="150000"/>
              </a:lnSpc>
            </a:pPr>
            <a:r>
              <a:rPr lang="en-US" altLang="zh-CN" sz="2200" dirty="0">
                <a:solidFill>
                  <a:srgbClr val="00749F"/>
                </a:solidFill>
                <a:latin typeface="Times New Roman" panose="02020603050405020304" pitchFamily="18" charset="0"/>
                <a:ea typeface="+mn-ea"/>
                <a:cs typeface="+mn-cs"/>
                <a:sym typeface="+mn-lt"/>
              </a:rPr>
              <a:t>store and he was dressed in a white uniform. John saw a friend. The friend was waiting for a taxi.</a:t>
            </a:r>
          </a:p>
          <a:p>
            <a:pPr>
              <a:lnSpc>
                <a:spcPct val="150000"/>
              </a:lnSpc>
            </a:pPr>
            <a:r>
              <a:rPr lang="en-US" altLang="zh-CN" sz="2200" dirty="0">
                <a:solidFill>
                  <a:srgbClr val="00749F"/>
                </a:solidFill>
                <a:latin typeface="Times New Roman" panose="02020603050405020304" pitchFamily="18" charset="0"/>
                <a:ea typeface="+mn-ea"/>
                <a:cs typeface="+mn-cs"/>
                <a:sym typeface="+mn-lt"/>
              </a:rPr>
              <a:t>He stopped briefly for a short chat. The walk could yield pleasurable observations. John usually</a:t>
            </a:r>
          </a:p>
          <a:p>
            <a:pPr>
              <a:lnSpc>
                <a:spcPct val="150000"/>
              </a:lnSpc>
            </a:pPr>
            <a:r>
              <a:rPr lang="en-US" altLang="zh-CN" sz="2200" dirty="0">
                <a:solidFill>
                  <a:srgbClr val="00749F"/>
                </a:solidFill>
                <a:latin typeface="Times New Roman" panose="02020603050405020304" pitchFamily="18" charset="0"/>
                <a:ea typeface="+mn-ea"/>
                <a:cs typeface="+mn-cs"/>
                <a:sym typeface="+mn-lt"/>
              </a:rPr>
              <a:t>walked to work and he seldom took taxis. Walking made him happy. It also kept him healthy.</a:t>
            </a:r>
          </a:p>
          <a:p>
            <a:pPr>
              <a:lnSpc>
                <a:spcPct val="150000"/>
              </a:lnSpc>
            </a:pPr>
            <a:r>
              <a:rPr lang="zh-CN" altLang="en-US" sz="2200" dirty="0">
                <a:solidFill>
                  <a:schemeClr val="tx1"/>
                </a:solidFill>
                <a:latin typeface="Times New Roman" panose="02020603050405020304" pitchFamily="18" charset="0"/>
                <a:ea typeface="+mn-ea"/>
                <a:cs typeface="+mn-cs"/>
                <a:sym typeface="+mn-lt"/>
              </a:rPr>
              <a:t>从语法和用词来看，这段文字无可挑剔。但此段文字中句子长度大体相当，且都是短</a:t>
            </a:r>
          </a:p>
          <a:p>
            <a:pPr>
              <a:lnSpc>
                <a:spcPct val="150000"/>
              </a:lnSpc>
            </a:pPr>
            <a:r>
              <a:rPr lang="zh-CN" altLang="en-US" sz="2200" dirty="0">
                <a:solidFill>
                  <a:schemeClr val="tx1"/>
                </a:solidFill>
                <a:latin typeface="Times New Roman" panose="02020603050405020304" pitchFamily="18" charset="0"/>
                <a:ea typeface="+mn-ea"/>
                <a:cs typeface="+mn-cs"/>
                <a:sym typeface="+mn-lt"/>
              </a:rPr>
              <a:t>句，读起来平淡无味，不妨这样修改：</a:t>
            </a:r>
            <a:endParaRPr lang="id-ID" sz="2200" dirty="0">
              <a:solidFill>
                <a:srgbClr val="C000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造句的技巧</a:t>
            </a:r>
          </a:p>
        </p:txBody>
      </p:sp>
      <p:sp>
        <p:nvSpPr>
          <p:cNvPr id="33" name="文本框 6"/>
          <p:cNvSpPr txBox="1">
            <a:spLocks noChangeArrowheads="1"/>
          </p:cNvSpPr>
          <p:nvPr/>
        </p:nvSpPr>
        <p:spPr bwMode="auto">
          <a:xfrm>
            <a:off x="4057164" y="327905"/>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Techniques in Writing Sentences</a:t>
            </a:r>
          </a:p>
        </p:txBody>
      </p:sp>
    </p:spTree>
    <p:extLst>
      <p:ext uri="{BB962C8B-B14F-4D97-AF65-F5344CB8AC3E}">
        <p14:creationId xmlns:p14="http://schemas.microsoft.com/office/powerpoint/2010/main" val="27770756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
                                            <p:txEl>
                                              <p:pRg st="9" end="9"/>
                                            </p:txEl>
                                          </p:spTgt>
                                        </p:tgtEl>
                                        <p:attrNameLst>
                                          <p:attrName>style.visibility</p:attrName>
                                        </p:attrNameLst>
                                      </p:cBhvr>
                                      <p:to>
                                        <p:strVal val="visible"/>
                                      </p:to>
                                    </p:set>
                                    <p:anim calcmode="lin" valueType="num">
                                      <p:cBhvr additive="base">
                                        <p:cTn id="7" dur="500" fill="hold"/>
                                        <p:tgtEl>
                                          <p:spTgt spid="51">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
                                            <p:txEl>
                                              <p:pRg st="9" end="9"/>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
                                            <p:txEl>
                                              <p:pRg st="10" end="10"/>
                                            </p:txEl>
                                          </p:spTgt>
                                        </p:tgtEl>
                                        <p:attrNameLst>
                                          <p:attrName>style.visibility</p:attrName>
                                        </p:attrNameLst>
                                      </p:cBhvr>
                                      <p:to>
                                        <p:strVal val="visible"/>
                                      </p:to>
                                    </p:set>
                                    <p:anim calcmode="lin" valueType="num">
                                      <p:cBhvr additive="base">
                                        <p:cTn id="11" dur="500" fill="hold"/>
                                        <p:tgtEl>
                                          <p:spTgt spid="51">
                                            <p:txEl>
                                              <p:pRg st="10" end="1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471574" y="789570"/>
            <a:ext cx="11248852"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200" dirty="0">
                <a:solidFill>
                  <a:schemeClr val="tx1"/>
                </a:solidFill>
                <a:latin typeface="Times New Roman" panose="02020603050405020304" pitchFamily="18" charset="0"/>
                <a:ea typeface="+mn-ea"/>
                <a:cs typeface="+mn-cs"/>
                <a:sym typeface="+mn-lt"/>
              </a:rPr>
              <a:t>再看下面的例子：</a:t>
            </a:r>
          </a:p>
          <a:p>
            <a:pPr>
              <a:lnSpc>
                <a:spcPct val="150000"/>
              </a:lnSpc>
            </a:pPr>
            <a:r>
              <a:rPr lang="en-US" altLang="zh-CN" sz="2200" dirty="0">
                <a:solidFill>
                  <a:schemeClr val="tx1"/>
                </a:solidFill>
                <a:latin typeface="Times New Roman" panose="02020603050405020304" pitchFamily="18" charset="0"/>
                <a:ea typeface="+mn-ea"/>
                <a:cs typeface="+mn-cs"/>
                <a:sym typeface="+mn-lt"/>
              </a:rPr>
              <a:t>(11) </a:t>
            </a:r>
            <a:r>
              <a:rPr lang="en-US" altLang="zh-CN" sz="2200" dirty="0">
                <a:solidFill>
                  <a:srgbClr val="C00000"/>
                </a:solidFill>
                <a:latin typeface="Times New Roman" panose="02020603050405020304" pitchFamily="18" charset="0"/>
                <a:ea typeface="+mn-ea"/>
                <a:cs typeface="+mn-cs"/>
                <a:sym typeface="+mn-lt"/>
              </a:rPr>
              <a:t>With a bottle of hot tea and delicious lunch in a paper bag, John walked to work.</a:t>
            </a:r>
          </a:p>
          <a:p>
            <a:pPr>
              <a:lnSpc>
                <a:spcPct val="150000"/>
              </a:lnSpc>
            </a:pPr>
            <a:r>
              <a:rPr lang="en-US" altLang="zh-CN" sz="2200" dirty="0">
                <a:solidFill>
                  <a:srgbClr val="C00000"/>
                </a:solidFill>
                <a:latin typeface="Times New Roman" panose="02020603050405020304" pitchFamily="18" charset="0"/>
                <a:ea typeface="+mn-ea"/>
                <a:cs typeface="+mn-cs"/>
                <a:sym typeface="+mn-lt"/>
              </a:rPr>
              <a:t>Slowly he walked, enjoying the cool, early morning air and the sights and sounds of the streets.</a:t>
            </a:r>
          </a:p>
          <a:p>
            <a:pPr>
              <a:lnSpc>
                <a:spcPct val="150000"/>
              </a:lnSpc>
            </a:pPr>
            <a:r>
              <a:rPr lang="en-US" altLang="zh-CN" sz="2200" dirty="0">
                <a:solidFill>
                  <a:srgbClr val="C00000"/>
                </a:solidFill>
                <a:latin typeface="Times New Roman" panose="02020603050405020304" pitchFamily="18" charset="0"/>
                <a:ea typeface="+mn-ea"/>
                <a:cs typeface="+mn-cs"/>
                <a:sym typeface="+mn-lt"/>
              </a:rPr>
              <a:t>The big, noisy, turbulent city was rapidly waking up. An energetic little boy was setting his</a:t>
            </a:r>
          </a:p>
          <a:p>
            <a:pPr>
              <a:lnSpc>
                <a:spcPct val="150000"/>
              </a:lnSpc>
            </a:pPr>
            <a:r>
              <a:rPr lang="en-US" altLang="zh-CN" sz="2200" dirty="0">
                <a:solidFill>
                  <a:srgbClr val="C00000"/>
                </a:solidFill>
                <a:latin typeface="Times New Roman" panose="02020603050405020304" pitchFamily="18" charset="0"/>
                <a:ea typeface="+mn-ea"/>
                <a:cs typeface="+mn-cs"/>
                <a:sym typeface="+mn-lt"/>
              </a:rPr>
              <a:t>battered shoeshine stand in front of a hotel entrance. A deliveryman dressed in a white uniform</a:t>
            </a:r>
          </a:p>
          <a:p>
            <a:pPr>
              <a:lnSpc>
                <a:spcPct val="150000"/>
              </a:lnSpc>
            </a:pPr>
            <a:r>
              <a:rPr lang="en-US" altLang="zh-CN" sz="2200" dirty="0">
                <a:solidFill>
                  <a:srgbClr val="C00000"/>
                </a:solidFill>
                <a:latin typeface="Times New Roman" panose="02020603050405020304" pitchFamily="18" charset="0"/>
                <a:ea typeface="+mn-ea"/>
                <a:cs typeface="+mn-cs"/>
                <a:sym typeface="+mn-lt"/>
              </a:rPr>
              <a:t>was busily slapping down cartons of lettuce on the side walk in front of a grocery store. John saw a friend waiting for a taxi. He stopped briefly for a short chat. As the walk usually could yield</a:t>
            </a:r>
          </a:p>
          <a:p>
            <a:pPr>
              <a:lnSpc>
                <a:spcPct val="150000"/>
              </a:lnSpc>
            </a:pPr>
            <a:r>
              <a:rPr lang="en-US" altLang="zh-CN" sz="2200" dirty="0">
                <a:solidFill>
                  <a:srgbClr val="C00000"/>
                </a:solidFill>
                <a:latin typeface="Times New Roman" panose="02020603050405020304" pitchFamily="18" charset="0"/>
                <a:ea typeface="+mn-ea"/>
                <a:cs typeface="+mn-cs"/>
                <a:sym typeface="+mn-lt"/>
              </a:rPr>
              <a:t>pleasurable observations, John seldom took taxis. Walking not only made him happy but also</a:t>
            </a:r>
          </a:p>
          <a:p>
            <a:pPr>
              <a:lnSpc>
                <a:spcPct val="150000"/>
              </a:lnSpc>
            </a:pPr>
            <a:r>
              <a:rPr lang="en-US" altLang="zh-CN" sz="2200" dirty="0">
                <a:solidFill>
                  <a:srgbClr val="C00000"/>
                </a:solidFill>
                <a:latin typeface="Times New Roman" panose="02020603050405020304" pitchFamily="18" charset="0"/>
                <a:ea typeface="+mn-ea"/>
                <a:cs typeface="+mn-cs"/>
                <a:sym typeface="+mn-lt"/>
              </a:rPr>
              <a:t>kept him healthy.</a:t>
            </a:r>
          </a:p>
          <a:p>
            <a:pPr>
              <a:lnSpc>
                <a:spcPct val="150000"/>
              </a:lnSpc>
            </a:pPr>
            <a:endParaRPr lang="id-ID" sz="2200" dirty="0">
              <a:solidFill>
                <a:srgbClr val="C000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造句的技巧</a:t>
            </a:r>
          </a:p>
        </p:txBody>
      </p:sp>
      <p:sp>
        <p:nvSpPr>
          <p:cNvPr id="33" name="文本框 6"/>
          <p:cNvSpPr txBox="1">
            <a:spLocks noChangeArrowheads="1"/>
          </p:cNvSpPr>
          <p:nvPr/>
        </p:nvSpPr>
        <p:spPr bwMode="auto">
          <a:xfrm>
            <a:off x="4057164" y="327905"/>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Techniques in Writing Sentences</a:t>
            </a:r>
          </a:p>
        </p:txBody>
      </p:sp>
    </p:spTree>
    <p:extLst>
      <p:ext uri="{BB962C8B-B14F-4D97-AF65-F5344CB8AC3E}">
        <p14:creationId xmlns:p14="http://schemas.microsoft.com/office/powerpoint/2010/main" val="813302445"/>
      </p:ext>
    </p:extLst>
  </p:cSld>
  <p:clrMapOvr>
    <a:masterClrMapping/>
  </p:clrMapOvr>
  <p:transition spd="slow">
    <p:push dir="u"/>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471574" y="789570"/>
            <a:ext cx="11248852"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200" dirty="0">
                <a:solidFill>
                  <a:schemeClr val="tx1"/>
                </a:solidFill>
                <a:latin typeface="Times New Roman" panose="02020603050405020304" pitchFamily="18" charset="0"/>
                <a:ea typeface="+mn-ea"/>
                <a:cs typeface="+mn-cs"/>
                <a:sym typeface="+mn-lt"/>
              </a:rPr>
              <a:t>      改写后的段落中，长短句交替使用，语句叠峦起伏，音韵和谐，语言表达有张有弛，</a:t>
            </a:r>
          </a:p>
          <a:p>
            <a:pPr>
              <a:lnSpc>
                <a:spcPct val="150000"/>
              </a:lnSpc>
            </a:pPr>
            <a:r>
              <a:rPr lang="zh-CN" altLang="en-US" sz="2200" dirty="0">
                <a:solidFill>
                  <a:schemeClr val="tx1"/>
                </a:solidFill>
                <a:latin typeface="Times New Roman" panose="02020603050405020304" pitchFamily="18" charset="0"/>
                <a:ea typeface="+mn-ea"/>
                <a:cs typeface="+mn-cs"/>
                <a:sym typeface="+mn-lt"/>
              </a:rPr>
              <a:t>活泼而不乏凝练，紧凑而不显呆板。所以句子的好坏，并不在于长短、简单还是复杂，归</a:t>
            </a:r>
          </a:p>
          <a:p>
            <a:pPr>
              <a:lnSpc>
                <a:spcPct val="150000"/>
              </a:lnSpc>
            </a:pPr>
            <a:r>
              <a:rPr lang="zh-CN" altLang="en-US" sz="2200" dirty="0">
                <a:solidFill>
                  <a:schemeClr val="tx1"/>
                </a:solidFill>
                <a:latin typeface="Times New Roman" panose="02020603050405020304" pitchFamily="18" charset="0"/>
                <a:ea typeface="+mn-ea"/>
                <a:cs typeface="+mn-cs"/>
                <a:sym typeface="+mn-lt"/>
              </a:rPr>
              <a:t>根结底在于多变。句子是否多变是衡量一篇文章是否老练成熟的主要标志之一，当然也显</a:t>
            </a:r>
          </a:p>
          <a:p>
            <a:pPr>
              <a:lnSpc>
                <a:spcPct val="150000"/>
              </a:lnSpc>
            </a:pPr>
            <a:r>
              <a:rPr lang="zh-CN" altLang="en-US" sz="2200" dirty="0">
                <a:solidFill>
                  <a:schemeClr val="tx1"/>
                </a:solidFill>
                <a:latin typeface="Times New Roman" panose="02020603050405020304" pitchFamily="18" charset="0"/>
                <a:ea typeface="+mn-ea"/>
                <a:cs typeface="+mn-cs"/>
                <a:sym typeface="+mn-lt"/>
              </a:rPr>
              <a:t>示出一个人英语水平的高低。句子多变主要表现在句型的多样化与长短句的交替使用。但</a:t>
            </a:r>
          </a:p>
          <a:p>
            <a:pPr>
              <a:lnSpc>
                <a:spcPct val="150000"/>
              </a:lnSpc>
            </a:pPr>
            <a:r>
              <a:rPr lang="zh-CN" altLang="en-US" sz="2200" dirty="0">
                <a:solidFill>
                  <a:schemeClr val="tx1"/>
                </a:solidFill>
                <a:latin typeface="Times New Roman" panose="02020603050405020304" pitchFamily="18" charset="0"/>
                <a:ea typeface="+mn-ea"/>
                <a:cs typeface="+mn-cs"/>
                <a:sym typeface="+mn-lt"/>
              </a:rPr>
              <a:t>这种交替使用并不是机械性的，而是根据不同的语境，选择最能表达作者意图的句子。</a:t>
            </a:r>
            <a:endParaRPr lang="en-US" altLang="zh-CN" sz="2200" dirty="0">
              <a:solidFill>
                <a:schemeClr val="tx1"/>
              </a:solidFill>
              <a:latin typeface="Times New Roman" panose="02020603050405020304" pitchFamily="18" charset="0"/>
              <a:ea typeface="+mn-ea"/>
              <a:cs typeface="+mn-cs"/>
              <a:sym typeface="+mn-lt"/>
            </a:endParaRPr>
          </a:p>
          <a:p>
            <a:pPr>
              <a:lnSpc>
                <a:spcPct val="150000"/>
              </a:lnSpc>
            </a:pPr>
            <a:r>
              <a:rPr lang="zh-CN" altLang="en-US" sz="2200" dirty="0">
                <a:solidFill>
                  <a:schemeClr val="tx1"/>
                </a:solidFill>
                <a:latin typeface="Times New Roman" panose="02020603050405020304" pitchFamily="18" charset="0"/>
                <a:ea typeface="+mn-ea"/>
                <a:cs typeface="+mn-cs"/>
                <a:sym typeface="+mn-lt"/>
              </a:rPr>
              <a:t>      总之，作者可根据情况，使句子多样化，使文章灵活多姿。</a:t>
            </a:r>
            <a:endParaRPr lang="id-ID" sz="2200" dirty="0">
              <a:solidFill>
                <a:srgbClr val="C000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造句的技巧</a:t>
            </a:r>
          </a:p>
        </p:txBody>
      </p:sp>
      <p:sp>
        <p:nvSpPr>
          <p:cNvPr id="33" name="文本框 6"/>
          <p:cNvSpPr txBox="1">
            <a:spLocks noChangeArrowheads="1"/>
          </p:cNvSpPr>
          <p:nvPr/>
        </p:nvSpPr>
        <p:spPr bwMode="auto">
          <a:xfrm>
            <a:off x="4057164" y="327905"/>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Techniques in Writing Sentences</a:t>
            </a:r>
          </a:p>
        </p:txBody>
      </p:sp>
    </p:spTree>
    <p:extLst>
      <p:ext uri="{BB962C8B-B14F-4D97-AF65-F5344CB8AC3E}">
        <p14:creationId xmlns:p14="http://schemas.microsoft.com/office/powerpoint/2010/main" val="1994128861"/>
      </p:ext>
    </p:extLst>
  </p:cSld>
  <p:clrMapOvr>
    <a:masterClrMapping/>
  </p:clrMapOvr>
  <p:transition spd="slow">
    <p:push dir="u"/>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471574" y="698130"/>
            <a:ext cx="12065866"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200" dirty="0">
                <a:solidFill>
                  <a:schemeClr val="tx1"/>
                </a:solidFill>
                <a:latin typeface="Times New Roman" panose="02020603050405020304" pitchFamily="18" charset="0"/>
                <a:ea typeface="+mn-ea"/>
                <a:cs typeface="+mn-cs"/>
                <a:sym typeface="+mn-lt"/>
              </a:rPr>
              <a:t>例如，下列五个句子的基本概念一样，但是句式不同，内容重点也有些差别：</a:t>
            </a:r>
          </a:p>
          <a:p>
            <a:pPr>
              <a:lnSpc>
                <a:spcPct val="150000"/>
              </a:lnSpc>
            </a:pPr>
            <a:r>
              <a:rPr lang="en-US" altLang="zh-CN" sz="2200" dirty="0">
                <a:solidFill>
                  <a:schemeClr val="tx1"/>
                </a:solidFill>
                <a:latin typeface="Times New Roman" panose="02020603050405020304" pitchFamily="18" charset="0"/>
                <a:ea typeface="+mn-ea"/>
                <a:cs typeface="+mn-cs"/>
                <a:sym typeface="+mn-lt"/>
              </a:rPr>
              <a:t>(12) </a:t>
            </a:r>
            <a:r>
              <a:rPr lang="en-US" altLang="zh-CN" sz="2200" i="1" dirty="0">
                <a:solidFill>
                  <a:schemeClr val="tx1"/>
                </a:solidFill>
                <a:latin typeface="Times New Roman" panose="02020603050405020304" pitchFamily="18" charset="0"/>
                <a:ea typeface="+mn-ea"/>
                <a:cs typeface="+mn-cs"/>
                <a:sym typeface="+mn-lt"/>
              </a:rPr>
              <a:t>The goats grazed peacefully on the farm and were unaware of the approaching hunter.</a:t>
            </a:r>
          </a:p>
          <a:p>
            <a:pPr>
              <a:lnSpc>
                <a:spcPct val="150000"/>
              </a:lnSpc>
            </a:pPr>
            <a:r>
              <a:rPr lang="en-US" altLang="zh-CN" sz="2200" dirty="0">
                <a:solidFill>
                  <a:schemeClr val="tx1"/>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并列分句</a:t>
            </a:r>
            <a:r>
              <a:rPr lang="en-US" altLang="zh-CN" sz="2200" dirty="0">
                <a:solidFill>
                  <a:schemeClr val="tx1"/>
                </a:solidFill>
                <a:latin typeface="Times New Roman" panose="02020603050405020304" pitchFamily="18" charset="0"/>
                <a:ea typeface="+mn-ea"/>
                <a:cs typeface="+mn-cs"/>
                <a:sym typeface="+mn-lt"/>
              </a:rPr>
              <a:t>)</a:t>
            </a:r>
          </a:p>
          <a:p>
            <a:pPr>
              <a:lnSpc>
                <a:spcPct val="150000"/>
              </a:lnSpc>
            </a:pPr>
            <a:r>
              <a:rPr lang="en-US" altLang="zh-CN" sz="2200" dirty="0">
                <a:solidFill>
                  <a:schemeClr val="tx1"/>
                </a:solidFill>
                <a:latin typeface="Times New Roman" panose="02020603050405020304" pitchFamily="18" charset="0"/>
                <a:ea typeface="+mn-ea"/>
                <a:cs typeface="+mn-cs"/>
                <a:sym typeface="+mn-lt"/>
              </a:rPr>
              <a:t>(13) </a:t>
            </a:r>
            <a:r>
              <a:rPr lang="en-US" altLang="zh-CN" sz="2200" i="1" dirty="0">
                <a:solidFill>
                  <a:schemeClr val="tx1"/>
                </a:solidFill>
                <a:latin typeface="Times New Roman" panose="02020603050405020304" pitchFamily="18" charset="0"/>
                <a:ea typeface="+mn-ea"/>
                <a:cs typeface="+mn-cs"/>
                <a:sym typeface="+mn-lt"/>
              </a:rPr>
              <a:t>Grazing peacefully, the goats on the farm were unaware of the approaching hunter. </a:t>
            </a:r>
            <a:r>
              <a:rPr lang="en-US" altLang="zh-CN" sz="2200" dirty="0">
                <a:solidFill>
                  <a:schemeClr val="tx1"/>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现</a:t>
            </a:r>
          </a:p>
          <a:p>
            <a:pPr>
              <a:lnSpc>
                <a:spcPct val="150000"/>
              </a:lnSpc>
            </a:pPr>
            <a:r>
              <a:rPr lang="zh-CN" altLang="en-US" sz="2200" dirty="0">
                <a:solidFill>
                  <a:schemeClr val="tx1"/>
                </a:solidFill>
                <a:latin typeface="Times New Roman" panose="02020603050405020304" pitchFamily="18" charset="0"/>
                <a:ea typeface="+mn-ea"/>
                <a:cs typeface="+mn-cs"/>
                <a:sym typeface="+mn-lt"/>
              </a:rPr>
              <a:t>在分词短语</a:t>
            </a:r>
            <a:r>
              <a:rPr lang="en-US" altLang="zh-CN" sz="2200" dirty="0">
                <a:solidFill>
                  <a:schemeClr val="tx1"/>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简单句</a:t>
            </a:r>
            <a:r>
              <a:rPr lang="en-US" altLang="zh-CN" sz="2200" dirty="0">
                <a:solidFill>
                  <a:schemeClr val="tx1"/>
                </a:solidFill>
                <a:latin typeface="Times New Roman" panose="02020603050405020304" pitchFamily="18" charset="0"/>
                <a:ea typeface="+mn-ea"/>
                <a:cs typeface="+mn-cs"/>
                <a:sym typeface="+mn-lt"/>
              </a:rPr>
              <a:t>)</a:t>
            </a:r>
          </a:p>
          <a:p>
            <a:pPr>
              <a:lnSpc>
                <a:spcPct val="150000"/>
              </a:lnSpc>
            </a:pPr>
            <a:r>
              <a:rPr lang="en-US" altLang="zh-CN" sz="2200" dirty="0">
                <a:solidFill>
                  <a:schemeClr val="tx1"/>
                </a:solidFill>
                <a:latin typeface="Times New Roman" panose="02020603050405020304" pitchFamily="18" charset="0"/>
                <a:ea typeface="+mn-ea"/>
                <a:cs typeface="+mn-cs"/>
                <a:sym typeface="+mn-lt"/>
              </a:rPr>
              <a:t>(14) </a:t>
            </a:r>
            <a:r>
              <a:rPr lang="en-US" altLang="zh-CN" sz="2200" i="1" dirty="0">
                <a:solidFill>
                  <a:schemeClr val="tx1"/>
                </a:solidFill>
                <a:latin typeface="Times New Roman" panose="02020603050405020304" pitchFamily="18" charset="0"/>
                <a:ea typeface="+mn-ea"/>
                <a:cs typeface="+mn-cs"/>
                <a:sym typeface="+mn-lt"/>
              </a:rPr>
              <a:t>On the farm, the goats grazed peacefully and were unaware of the approaching hunter.</a:t>
            </a:r>
          </a:p>
          <a:p>
            <a:pPr>
              <a:lnSpc>
                <a:spcPct val="150000"/>
              </a:lnSpc>
            </a:pPr>
            <a:r>
              <a:rPr lang="en-US" altLang="zh-CN" sz="2200" dirty="0">
                <a:solidFill>
                  <a:schemeClr val="tx1"/>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副词短语</a:t>
            </a:r>
            <a:r>
              <a:rPr lang="en-US" altLang="zh-CN" sz="2200" dirty="0">
                <a:solidFill>
                  <a:schemeClr val="tx1"/>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并列分句</a:t>
            </a:r>
            <a:r>
              <a:rPr lang="en-US" altLang="zh-CN" sz="2200" dirty="0">
                <a:solidFill>
                  <a:schemeClr val="tx1"/>
                </a:solidFill>
                <a:latin typeface="Times New Roman" panose="02020603050405020304" pitchFamily="18" charset="0"/>
                <a:ea typeface="+mn-ea"/>
                <a:cs typeface="+mn-cs"/>
                <a:sym typeface="+mn-lt"/>
              </a:rPr>
              <a:t>)</a:t>
            </a:r>
          </a:p>
          <a:p>
            <a:pPr>
              <a:lnSpc>
                <a:spcPct val="150000"/>
              </a:lnSpc>
            </a:pPr>
            <a:r>
              <a:rPr lang="en-US" altLang="zh-CN" sz="2200" dirty="0">
                <a:solidFill>
                  <a:schemeClr val="tx1"/>
                </a:solidFill>
                <a:latin typeface="Times New Roman" panose="02020603050405020304" pitchFamily="18" charset="0"/>
                <a:ea typeface="+mn-ea"/>
                <a:cs typeface="+mn-cs"/>
                <a:sym typeface="+mn-lt"/>
              </a:rPr>
              <a:t>(15) </a:t>
            </a:r>
            <a:r>
              <a:rPr lang="en-US" altLang="zh-CN" sz="2200" i="1" dirty="0">
                <a:solidFill>
                  <a:schemeClr val="tx1"/>
                </a:solidFill>
                <a:latin typeface="Times New Roman" panose="02020603050405020304" pitchFamily="18" charset="0"/>
                <a:ea typeface="+mn-ea"/>
                <a:cs typeface="+mn-cs"/>
                <a:sym typeface="+mn-lt"/>
              </a:rPr>
              <a:t>There were goats grazing peacefully on the farm, unaware of the approaching </a:t>
            </a:r>
            <a:r>
              <a:rPr lang="en-US" altLang="zh-CN" sz="2200" i="1" dirty="0" smtClean="0">
                <a:solidFill>
                  <a:schemeClr val="tx1"/>
                </a:solidFill>
                <a:latin typeface="Times New Roman" panose="02020603050405020304" pitchFamily="18" charset="0"/>
                <a:ea typeface="+mn-ea"/>
                <a:cs typeface="+mn-cs"/>
                <a:sym typeface="+mn-lt"/>
              </a:rPr>
              <a:t>hunter. </a:t>
            </a:r>
            <a:r>
              <a:rPr lang="en-US" altLang="zh-CN" sz="2200" dirty="0">
                <a:solidFill>
                  <a:schemeClr val="tx1"/>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简</a:t>
            </a:r>
          </a:p>
          <a:p>
            <a:pPr>
              <a:lnSpc>
                <a:spcPct val="150000"/>
              </a:lnSpc>
            </a:pPr>
            <a:r>
              <a:rPr lang="zh-CN" altLang="en-US" sz="2200" dirty="0">
                <a:solidFill>
                  <a:schemeClr val="tx1"/>
                </a:solidFill>
                <a:latin typeface="Times New Roman" panose="02020603050405020304" pitchFamily="18" charset="0"/>
                <a:ea typeface="+mn-ea"/>
                <a:cs typeface="+mn-cs"/>
                <a:sym typeface="+mn-lt"/>
              </a:rPr>
              <a:t>单句</a:t>
            </a:r>
            <a:r>
              <a:rPr lang="en-US" altLang="zh-CN" sz="2200" dirty="0">
                <a:solidFill>
                  <a:schemeClr val="tx1"/>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形容词短语</a:t>
            </a:r>
            <a:r>
              <a:rPr lang="en-US" altLang="zh-CN" sz="2200" dirty="0">
                <a:solidFill>
                  <a:schemeClr val="tx1"/>
                </a:solidFill>
                <a:latin typeface="Times New Roman" panose="02020603050405020304" pitchFamily="18" charset="0"/>
                <a:ea typeface="+mn-ea"/>
                <a:cs typeface="+mn-cs"/>
                <a:sym typeface="+mn-lt"/>
              </a:rPr>
              <a:t>)</a:t>
            </a:r>
          </a:p>
          <a:p>
            <a:pPr>
              <a:lnSpc>
                <a:spcPct val="150000"/>
              </a:lnSpc>
            </a:pPr>
            <a:r>
              <a:rPr lang="en-US" altLang="zh-CN" sz="2200" dirty="0">
                <a:solidFill>
                  <a:schemeClr val="tx1"/>
                </a:solidFill>
                <a:latin typeface="Times New Roman" panose="02020603050405020304" pitchFamily="18" charset="0"/>
                <a:ea typeface="+mn-ea"/>
                <a:cs typeface="+mn-cs"/>
                <a:sym typeface="+mn-lt"/>
              </a:rPr>
              <a:t>(16) </a:t>
            </a:r>
            <a:r>
              <a:rPr lang="en-US" altLang="zh-CN" sz="2200" i="1" dirty="0">
                <a:solidFill>
                  <a:schemeClr val="tx1"/>
                </a:solidFill>
                <a:latin typeface="Times New Roman" panose="02020603050405020304" pitchFamily="18" charset="0"/>
                <a:ea typeface="+mn-ea"/>
                <a:cs typeface="+mn-cs"/>
                <a:sym typeface="+mn-lt"/>
              </a:rPr>
              <a:t>As the goats grazed peacefully on the farm, they were unaware of the approaching</a:t>
            </a:r>
          </a:p>
          <a:p>
            <a:pPr>
              <a:lnSpc>
                <a:spcPct val="150000"/>
              </a:lnSpc>
            </a:pPr>
            <a:r>
              <a:rPr lang="en-US" altLang="zh-CN" sz="2200" i="1" dirty="0">
                <a:solidFill>
                  <a:schemeClr val="tx1"/>
                </a:solidFill>
                <a:latin typeface="Times New Roman" panose="02020603050405020304" pitchFamily="18" charset="0"/>
                <a:ea typeface="+mn-ea"/>
                <a:cs typeface="+mn-cs"/>
                <a:sym typeface="+mn-lt"/>
              </a:rPr>
              <a:t>hunter. </a:t>
            </a:r>
            <a:r>
              <a:rPr lang="en-US" altLang="zh-CN" sz="2200" dirty="0">
                <a:solidFill>
                  <a:schemeClr val="tx1"/>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原因副词从句</a:t>
            </a:r>
            <a:r>
              <a:rPr lang="en-US" altLang="zh-CN" sz="2200" dirty="0">
                <a:solidFill>
                  <a:schemeClr val="tx1"/>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主句</a:t>
            </a:r>
            <a:r>
              <a:rPr lang="en-US" altLang="zh-CN" sz="2200" dirty="0">
                <a:solidFill>
                  <a:schemeClr val="tx1"/>
                </a:solidFill>
                <a:latin typeface="Times New Roman" panose="02020603050405020304" pitchFamily="18" charset="0"/>
                <a:ea typeface="+mn-ea"/>
                <a:cs typeface="+mn-cs"/>
                <a:sym typeface="+mn-lt"/>
              </a:rPr>
              <a:t>)</a:t>
            </a:r>
            <a:endParaRPr lang="id-ID" sz="2200" dirty="0">
              <a:solidFill>
                <a:srgbClr val="C000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造句的技巧</a:t>
            </a:r>
          </a:p>
        </p:txBody>
      </p:sp>
      <p:sp>
        <p:nvSpPr>
          <p:cNvPr id="33" name="文本框 6"/>
          <p:cNvSpPr txBox="1">
            <a:spLocks noChangeArrowheads="1"/>
          </p:cNvSpPr>
          <p:nvPr/>
        </p:nvSpPr>
        <p:spPr bwMode="auto">
          <a:xfrm>
            <a:off x="4057164" y="327905"/>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Techniques in Writing Sentences</a:t>
            </a:r>
          </a:p>
        </p:txBody>
      </p:sp>
    </p:spTree>
    <p:extLst>
      <p:ext uri="{BB962C8B-B14F-4D97-AF65-F5344CB8AC3E}">
        <p14:creationId xmlns:p14="http://schemas.microsoft.com/office/powerpoint/2010/main" val="1373385632"/>
      </p:ext>
    </p:extLst>
  </p:cSld>
  <p:clrMapOvr>
    <a:masterClrMapping/>
  </p:clrMapOvr>
  <p:transition spd="slow">
    <p:push dir="u"/>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428189" y="1085280"/>
            <a:ext cx="10900574"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200" dirty="0">
                <a:solidFill>
                  <a:schemeClr val="tx1"/>
                </a:solidFill>
                <a:latin typeface="Times New Roman" panose="02020603050405020304" pitchFamily="18" charset="0"/>
                <a:ea typeface="+mn-ea"/>
                <a:cs typeface="+mn-cs"/>
                <a:sym typeface="+mn-lt"/>
              </a:rPr>
              <a:t>       句子扩充指的是在简单句的基础上添加</a:t>
            </a:r>
            <a:r>
              <a:rPr lang="zh-CN" altLang="en-US" sz="2200" dirty="0">
                <a:solidFill>
                  <a:srgbClr val="FF0000"/>
                </a:solidFill>
                <a:latin typeface="Times New Roman" panose="02020603050405020304" pitchFamily="18" charset="0"/>
                <a:ea typeface="+mn-ea"/>
                <a:cs typeface="+mn-cs"/>
                <a:sym typeface="+mn-lt"/>
              </a:rPr>
              <a:t>适当的修饰成分</a:t>
            </a:r>
            <a:r>
              <a:rPr lang="zh-CN" altLang="en-US" sz="2200" dirty="0">
                <a:solidFill>
                  <a:schemeClr val="tx1"/>
                </a:solidFill>
                <a:latin typeface="Times New Roman" panose="02020603050405020304" pitchFamily="18" charset="0"/>
                <a:ea typeface="+mn-ea"/>
                <a:cs typeface="+mn-cs"/>
                <a:sym typeface="+mn-lt"/>
              </a:rPr>
              <a:t>，使句子能准确客观地表达作者的思想，反映事物的本来面貌。句子扩充的方法很多，现简述如下：</a:t>
            </a:r>
          </a:p>
          <a:p>
            <a:pPr>
              <a:lnSpc>
                <a:spcPct val="150000"/>
              </a:lnSpc>
            </a:pPr>
            <a:r>
              <a:rPr lang="en-US" altLang="zh-CN" sz="22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1</a:t>
            </a:r>
            <a:r>
              <a:rPr lang="zh-CN" altLang="en-US" sz="22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）添加形容词或副词</a:t>
            </a:r>
          </a:p>
          <a:p>
            <a:pPr>
              <a:lnSpc>
                <a:spcPct val="150000"/>
              </a:lnSpc>
            </a:pPr>
            <a:r>
              <a:rPr lang="zh-CN" altLang="en-US" sz="2200" dirty="0">
                <a:solidFill>
                  <a:schemeClr val="tx1"/>
                </a:solidFill>
                <a:latin typeface="Times New Roman" panose="02020603050405020304" pitchFamily="18" charset="0"/>
                <a:ea typeface="+mn-ea"/>
                <a:cs typeface="+mn-cs"/>
                <a:sym typeface="+mn-lt"/>
              </a:rPr>
              <a:t>通过添加形容词或副词对句子中的名词或动词加以修饰，使名词表意更确切，动词行为更生动，给人以亲临其境，栩栩如生之感。这在句子扩充的技巧中是最常用，也是最容易做到的。如： </a:t>
            </a:r>
            <a:r>
              <a:rPr lang="en-US" altLang="zh-CN" sz="2200" dirty="0">
                <a:solidFill>
                  <a:schemeClr val="tx1"/>
                </a:solidFill>
                <a:latin typeface="Times New Roman" panose="02020603050405020304" pitchFamily="18" charset="0"/>
                <a:ea typeface="+mn-ea"/>
                <a:cs typeface="+mn-cs"/>
                <a:sym typeface="+mn-lt"/>
              </a:rPr>
              <a:t>(17) </a:t>
            </a:r>
            <a:r>
              <a:rPr lang="en-US" altLang="zh-CN" sz="2200" i="1" dirty="0">
                <a:solidFill>
                  <a:schemeClr val="tx1"/>
                </a:solidFill>
                <a:latin typeface="Times New Roman" panose="02020603050405020304" pitchFamily="18" charset="0"/>
                <a:ea typeface="+mn-ea"/>
                <a:cs typeface="+mn-cs"/>
                <a:sym typeface="+mn-lt"/>
              </a:rPr>
              <a:t>This course is a way to improve my language skills</a:t>
            </a:r>
            <a:r>
              <a:rPr lang="en-US" altLang="zh-CN" sz="2200" dirty="0">
                <a:solidFill>
                  <a:schemeClr val="tx1"/>
                </a:solidFill>
                <a:latin typeface="Times New Roman" panose="02020603050405020304" pitchFamily="18" charset="0"/>
                <a:ea typeface="+mn-ea"/>
                <a:cs typeface="+mn-cs"/>
                <a:sym typeface="+mn-lt"/>
              </a:rPr>
              <a:t>. </a:t>
            </a:r>
            <a:r>
              <a:rPr lang="zh-CN" altLang="en-US" sz="2200" dirty="0">
                <a:solidFill>
                  <a:schemeClr val="tx1"/>
                </a:solidFill>
                <a:latin typeface="Times New Roman" panose="02020603050405020304" pitchFamily="18" charset="0"/>
                <a:ea typeface="+mn-ea"/>
                <a:cs typeface="+mn-cs"/>
                <a:sym typeface="+mn-lt"/>
              </a:rPr>
              <a:t>我们可以通过添加形容词或副词的方法扩充句子，对句子中的名词“课程”、“方法”、“语言”、和动词“改进”做进一步修饰，使其显得更生动，更具体。</a:t>
            </a:r>
            <a:endParaRPr lang="en-US" altLang="zh-CN" sz="2200" dirty="0">
              <a:solidFill>
                <a:schemeClr val="tx1"/>
              </a:solidFill>
              <a:latin typeface="Times New Roman" panose="02020603050405020304" pitchFamily="18" charset="0"/>
              <a:ea typeface="+mn-ea"/>
              <a:cs typeface="+mn-cs"/>
              <a:sym typeface="+mn-lt"/>
            </a:endParaRPr>
          </a:p>
          <a:p>
            <a:pPr>
              <a:lnSpc>
                <a:spcPct val="150000"/>
              </a:lnSpc>
            </a:pPr>
            <a:r>
              <a:rPr lang="zh-CN" altLang="en-US" sz="2200" dirty="0">
                <a:solidFill>
                  <a:schemeClr val="tx1"/>
                </a:solidFill>
                <a:latin typeface="Times New Roman" panose="02020603050405020304" pitchFamily="18" charset="0"/>
                <a:ea typeface="+mn-ea"/>
                <a:cs typeface="+mn-cs"/>
                <a:sym typeface="+mn-lt"/>
              </a:rPr>
              <a:t>比如可改成： </a:t>
            </a:r>
            <a:r>
              <a:rPr lang="en-US" altLang="zh-CN" sz="2200" dirty="0">
                <a:solidFill>
                  <a:schemeClr val="tx1"/>
                </a:solidFill>
                <a:latin typeface="Times New Roman" panose="02020603050405020304" pitchFamily="18" charset="0"/>
                <a:ea typeface="+mn-ea"/>
                <a:cs typeface="+mn-cs"/>
                <a:sym typeface="+mn-lt"/>
              </a:rPr>
              <a:t>This optional course is </a:t>
            </a:r>
            <a:r>
              <a:rPr lang="en-US" altLang="zh-CN" sz="2200" dirty="0" smtClean="0">
                <a:solidFill>
                  <a:schemeClr val="tx1"/>
                </a:solidFill>
                <a:latin typeface="Times New Roman" panose="02020603050405020304" pitchFamily="18" charset="0"/>
                <a:ea typeface="+mn-ea"/>
                <a:cs typeface="+mn-cs"/>
                <a:sym typeface="+mn-lt"/>
              </a:rPr>
              <a:t>a good </a:t>
            </a:r>
            <a:r>
              <a:rPr lang="en-US" altLang="zh-CN" sz="2200" dirty="0">
                <a:solidFill>
                  <a:schemeClr val="tx1"/>
                </a:solidFill>
                <a:latin typeface="Times New Roman" panose="02020603050405020304" pitchFamily="18" charset="0"/>
                <a:ea typeface="+mn-ea"/>
                <a:cs typeface="+mn-cs"/>
                <a:sym typeface="+mn-lt"/>
              </a:rPr>
              <a:t>way to improve my English language skills effectively.</a:t>
            </a:r>
            <a:endParaRPr lang="id-ID" sz="2200" dirty="0">
              <a:solidFill>
                <a:srgbClr val="C000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造句的技巧</a:t>
            </a:r>
          </a:p>
        </p:txBody>
      </p:sp>
      <p:sp>
        <p:nvSpPr>
          <p:cNvPr id="33" name="文本框 6"/>
          <p:cNvSpPr txBox="1">
            <a:spLocks noChangeArrowheads="1"/>
          </p:cNvSpPr>
          <p:nvPr/>
        </p:nvSpPr>
        <p:spPr bwMode="auto">
          <a:xfrm>
            <a:off x="4056010" y="327842"/>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Techniques in Writing Sentences</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345440" y="789569"/>
            <a:ext cx="11582401" cy="1233671"/>
            <a:chOff x="2255291" y="3071098"/>
            <a:chExt cx="3065382" cy="1131334"/>
          </a:xfrm>
        </p:grpSpPr>
        <p:sp>
          <p:nvSpPr>
            <p:cNvPr id="9" name="圆角矩形 1">
              <a:extLst>
                <a:ext uri="{FF2B5EF4-FFF2-40B4-BE49-F238E27FC236}">
                  <a16:creationId xmlns:a16="http://schemas.microsoft.com/office/drawing/2014/main" id="{D46E85B7-5325-4C0F-B03F-09D2E6EBBE20}"/>
                </a:ext>
              </a:extLst>
            </p:cNvPr>
            <p:cNvSpPr/>
            <p:nvPr/>
          </p:nvSpPr>
          <p:spPr>
            <a:xfrm>
              <a:off x="2255291" y="3134774"/>
              <a:ext cx="2884931"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369670" y="3071098"/>
              <a:ext cx="2951003" cy="1131334"/>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3.3 </a:t>
              </a:r>
              <a:r>
                <a:rPr lang="zh-CN" altLang="en-US" sz="2800" dirty="0">
                  <a:solidFill>
                    <a:schemeClr val="bg1"/>
                  </a:solidFill>
                  <a:latin typeface="Times New Roman" panose="02020603050405020304" pitchFamily="18" charset="0"/>
                  <a:cs typeface="+mn-ea"/>
                  <a:sym typeface="+mn-lt"/>
                </a:rPr>
                <a:t>扩充句子的方法  </a:t>
              </a:r>
              <a:r>
                <a:rPr lang="en-US" altLang="zh-CN" sz="2800" dirty="0">
                  <a:solidFill>
                    <a:schemeClr val="bg1"/>
                  </a:solidFill>
                  <a:latin typeface="Times New Roman" panose="02020603050405020304" pitchFamily="18" charset="0"/>
                  <a:cs typeface="+mn-ea"/>
                  <a:sym typeface="+mn-lt"/>
                </a:rPr>
                <a:t>Ways to Extend Sentences</a:t>
              </a:r>
            </a:p>
            <a:p>
              <a:pPr>
                <a:lnSpc>
                  <a:spcPct val="130000"/>
                </a:lnSpc>
                <a:spcBef>
                  <a:spcPts val="600"/>
                </a:spcBef>
              </a:pPr>
              <a:endParaRPr lang="en-US" altLang="zh-CN" sz="2800" dirty="0">
                <a:solidFill>
                  <a:schemeClr val="bg1"/>
                </a:solidFill>
                <a:latin typeface="Times New Roman" panose="02020603050405020304" pitchFamily="18" charset="0"/>
                <a:cs typeface="+mn-ea"/>
                <a:sym typeface="+mn-lt"/>
              </a:endParaRPr>
            </a:p>
          </p:txBody>
        </p:sp>
      </p:grpSp>
      <p:sp>
        <p:nvSpPr>
          <p:cNvPr id="11" name="动作按钮: 后退或前一项 10">
            <a:hlinkClick r:id="rId3" action="ppaction://hlinksldjump" highlightClick="1"/>
            <a:extLst>
              <a:ext uri="{FF2B5EF4-FFF2-40B4-BE49-F238E27FC236}">
                <a16:creationId xmlns:a16="http://schemas.microsoft.com/office/drawing/2014/main" id="{0BF725AD-1C97-4D2B-AFF0-B173DED3EA25}"/>
              </a:ext>
            </a:extLst>
          </p:cNvPr>
          <p:cNvSpPr/>
          <p:nvPr/>
        </p:nvSpPr>
        <p:spPr>
          <a:xfrm>
            <a:off x="10761498" y="5261208"/>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01651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
                                            <p:txEl>
                                              <p:pRg st="1" end="1"/>
                                            </p:txEl>
                                          </p:spTgt>
                                        </p:tgtEl>
                                        <p:attrNameLst>
                                          <p:attrName>style.visibility</p:attrName>
                                        </p:attrNameLst>
                                      </p:cBhvr>
                                      <p:to>
                                        <p:strVal val="visible"/>
                                      </p:to>
                                    </p:set>
                                    <p:animEffect transition="in" filter="fade">
                                      <p:cBhvr>
                                        <p:cTn id="7" dur="1000"/>
                                        <p:tgtEl>
                                          <p:spTgt spid="51">
                                            <p:txEl>
                                              <p:pRg st="1" end="1"/>
                                            </p:txEl>
                                          </p:spTgt>
                                        </p:tgtEl>
                                      </p:cBhvr>
                                    </p:animEffect>
                                    <p:anim calcmode="lin" valueType="num">
                                      <p:cBhvr>
                                        <p:cTn id="8" dur="1000" fill="hold"/>
                                        <p:tgtEl>
                                          <p:spTgt spid="5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
                                            <p:txEl>
                                              <p:pRg st="2" end="2"/>
                                            </p:txEl>
                                          </p:spTgt>
                                        </p:tgtEl>
                                        <p:attrNameLst>
                                          <p:attrName>style.visibility</p:attrName>
                                        </p:attrNameLst>
                                      </p:cBhvr>
                                      <p:to>
                                        <p:strVal val="visible"/>
                                      </p:to>
                                    </p:set>
                                    <p:animEffect transition="in" filter="fade">
                                      <p:cBhvr>
                                        <p:cTn id="14" dur="1000"/>
                                        <p:tgtEl>
                                          <p:spTgt spid="51">
                                            <p:txEl>
                                              <p:pRg st="2" end="2"/>
                                            </p:txEl>
                                          </p:spTgt>
                                        </p:tgtEl>
                                      </p:cBhvr>
                                    </p:animEffect>
                                    <p:anim calcmode="lin" valueType="num">
                                      <p:cBhvr>
                                        <p:cTn id="15"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1">
                                            <p:txEl>
                                              <p:pRg st="3" end="3"/>
                                            </p:txEl>
                                          </p:spTgt>
                                        </p:tgtEl>
                                        <p:attrNameLst>
                                          <p:attrName>style.visibility</p:attrName>
                                        </p:attrNameLst>
                                      </p:cBhvr>
                                      <p:to>
                                        <p:strVal val="visible"/>
                                      </p:to>
                                    </p:set>
                                    <p:anim calcmode="lin" valueType="num">
                                      <p:cBhvr additive="base">
                                        <p:cTn id="21" dur="500" fill="hold"/>
                                        <p:tgtEl>
                                          <p:spTgt spid="5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428189" y="1085280"/>
            <a:ext cx="10900574"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en-US" altLang="zh-CN" sz="22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2</a:t>
            </a:r>
            <a:r>
              <a:rPr lang="zh-CN" altLang="en-US" sz="22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）添加介词短语</a:t>
            </a:r>
          </a:p>
          <a:p>
            <a:pPr>
              <a:lnSpc>
                <a:spcPct val="150000"/>
              </a:lnSpc>
            </a:pPr>
            <a:r>
              <a:rPr lang="zh-CN" altLang="en-US" sz="2200" dirty="0">
                <a:solidFill>
                  <a:schemeClr val="tx1"/>
                </a:solidFill>
                <a:latin typeface="Times New Roman" panose="02020603050405020304" pitchFamily="18" charset="0"/>
                <a:ea typeface="+mn-ea"/>
                <a:cs typeface="+mn-cs"/>
                <a:sym typeface="+mn-lt"/>
              </a:rPr>
              <a:t>用来扩充句子的介词短语一般在句子中作定语或状语，表明事物的特征和行为发生</a:t>
            </a:r>
          </a:p>
          <a:p>
            <a:pPr>
              <a:lnSpc>
                <a:spcPct val="150000"/>
              </a:lnSpc>
            </a:pPr>
            <a:r>
              <a:rPr lang="zh-CN" altLang="en-US" sz="2200" dirty="0">
                <a:solidFill>
                  <a:schemeClr val="tx1"/>
                </a:solidFill>
                <a:latin typeface="Times New Roman" panose="02020603050405020304" pitchFamily="18" charset="0"/>
                <a:ea typeface="+mn-ea"/>
                <a:cs typeface="+mn-cs"/>
                <a:sym typeface="+mn-lt"/>
              </a:rPr>
              <a:t>的时间、地点、原因、目的、方式等。通过给句子添加介词短语，可以使句子意思更明</a:t>
            </a:r>
          </a:p>
          <a:p>
            <a:pPr>
              <a:lnSpc>
                <a:spcPct val="150000"/>
              </a:lnSpc>
            </a:pPr>
            <a:r>
              <a:rPr lang="zh-CN" altLang="en-US" sz="2200" dirty="0">
                <a:solidFill>
                  <a:schemeClr val="tx1"/>
                </a:solidFill>
                <a:latin typeface="Times New Roman" panose="02020603050405020304" pitchFamily="18" charset="0"/>
                <a:ea typeface="+mn-ea"/>
                <a:cs typeface="+mn-cs"/>
                <a:sym typeface="+mn-lt"/>
              </a:rPr>
              <a:t>确，信息更充实。在说明文和记述文中介词短语用得最多。例如： </a:t>
            </a:r>
            <a:r>
              <a:rPr lang="en-US" altLang="zh-CN" sz="2200" dirty="0">
                <a:solidFill>
                  <a:schemeClr val="tx1"/>
                </a:solidFill>
                <a:latin typeface="Times New Roman" panose="02020603050405020304" pitchFamily="18" charset="0"/>
                <a:ea typeface="+mn-ea"/>
                <a:cs typeface="+mn-cs"/>
                <a:sym typeface="+mn-lt"/>
              </a:rPr>
              <a:t>(18) Brain drain is often heard. </a:t>
            </a:r>
            <a:r>
              <a:rPr lang="zh-CN" altLang="en-US" sz="2200" dirty="0">
                <a:solidFill>
                  <a:schemeClr val="tx1"/>
                </a:solidFill>
                <a:latin typeface="Times New Roman" panose="02020603050405020304" pitchFamily="18" charset="0"/>
                <a:ea typeface="+mn-ea"/>
                <a:cs typeface="+mn-cs"/>
                <a:sym typeface="+mn-lt"/>
              </a:rPr>
              <a:t>可以改为： </a:t>
            </a:r>
            <a:endParaRPr lang="en-US" altLang="zh-CN" sz="2200" dirty="0">
              <a:solidFill>
                <a:schemeClr val="tx1"/>
              </a:solidFill>
              <a:latin typeface="Times New Roman" panose="02020603050405020304" pitchFamily="18" charset="0"/>
              <a:ea typeface="+mn-ea"/>
              <a:cs typeface="+mn-cs"/>
              <a:sym typeface="+mn-lt"/>
            </a:endParaRPr>
          </a:p>
          <a:p>
            <a:pPr>
              <a:lnSpc>
                <a:spcPct val="150000"/>
              </a:lnSpc>
            </a:pPr>
            <a:r>
              <a:rPr lang="en-US" altLang="zh-CN" sz="2200" dirty="0">
                <a:solidFill>
                  <a:schemeClr val="tx1"/>
                </a:solidFill>
                <a:latin typeface="Times New Roman" panose="02020603050405020304" pitchFamily="18" charset="0"/>
                <a:ea typeface="+mn-ea"/>
                <a:cs typeface="+mn-cs"/>
                <a:sym typeface="+mn-lt"/>
              </a:rPr>
              <a:t>In recent years, brain drain is often heard in most of the developing countries.</a:t>
            </a:r>
          </a:p>
          <a:p>
            <a:pPr>
              <a:lnSpc>
                <a:spcPct val="150000"/>
              </a:lnSpc>
            </a:pPr>
            <a:r>
              <a:rPr lang="en-US" altLang="zh-CN" sz="2200" dirty="0">
                <a:solidFill>
                  <a:schemeClr val="tx1"/>
                </a:solidFill>
                <a:latin typeface="Times New Roman" panose="02020603050405020304" pitchFamily="18" charset="0"/>
                <a:ea typeface="+mn-ea"/>
                <a:cs typeface="+mn-cs"/>
                <a:sym typeface="+mn-lt"/>
              </a:rPr>
              <a:t>(19) Creativity is an important feature. </a:t>
            </a:r>
            <a:r>
              <a:rPr lang="zh-CN" altLang="en-US" sz="2200" dirty="0">
                <a:solidFill>
                  <a:schemeClr val="tx1"/>
                </a:solidFill>
                <a:latin typeface="Times New Roman" panose="02020603050405020304" pitchFamily="18" charset="0"/>
                <a:ea typeface="+mn-ea"/>
                <a:cs typeface="+mn-cs"/>
                <a:sym typeface="+mn-lt"/>
              </a:rPr>
              <a:t>可以改为：</a:t>
            </a:r>
          </a:p>
          <a:p>
            <a:pPr>
              <a:lnSpc>
                <a:spcPct val="150000"/>
              </a:lnSpc>
            </a:pPr>
            <a:r>
              <a:rPr lang="en-US" altLang="zh-CN" sz="2200" dirty="0">
                <a:solidFill>
                  <a:schemeClr val="tx1"/>
                </a:solidFill>
                <a:latin typeface="Times New Roman" panose="02020603050405020304" pitchFamily="18" charset="0"/>
                <a:ea typeface="+mn-ea"/>
                <a:cs typeface="+mn-cs"/>
                <a:sym typeface="+mn-lt"/>
              </a:rPr>
              <a:t>Creativity is one of the most important features of a successful person in our days.</a:t>
            </a: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造句的技巧</a:t>
            </a:r>
          </a:p>
        </p:txBody>
      </p:sp>
      <p:sp>
        <p:nvSpPr>
          <p:cNvPr id="33" name="文本框 6"/>
          <p:cNvSpPr txBox="1">
            <a:spLocks noChangeArrowheads="1"/>
          </p:cNvSpPr>
          <p:nvPr/>
        </p:nvSpPr>
        <p:spPr bwMode="auto">
          <a:xfrm>
            <a:off x="4056010" y="327842"/>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Techniques in Writing Sentences</a:t>
            </a:r>
          </a:p>
        </p:txBody>
      </p:sp>
      <p:sp>
        <p:nvSpPr>
          <p:cNvPr id="10" name="文本框 9">
            <a:extLst>
              <a:ext uri="{FF2B5EF4-FFF2-40B4-BE49-F238E27FC236}">
                <a16:creationId xmlns:a16="http://schemas.microsoft.com/office/drawing/2014/main" id="{AA31B82E-C6CA-44CE-9F60-359FA12A2C51}"/>
              </a:ext>
            </a:extLst>
          </p:cNvPr>
          <p:cNvSpPr txBox="1"/>
          <p:nvPr/>
        </p:nvSpPr>
        <p:spPr>
          <a:xfrm>
            <a:off x="777616" y="789569"/>
            <a:ext cx="11150225" cy="1233671"/>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3.3 </a:t>
            </a:r>
            <a:r>
              <a:rPr lang="zh-CN" altLang="en-US" sz="2800" dirty="0">
                <a:solidFill>
                  <a:schemeClr val="bg1"/>
                </a:solidFill>
                <a:latin typeface="Times New Roman" panose="02020603050405020304" pitchFamily="18" charset="0"/>
                <a:cs typeface="+mn-ea"/>
                <a:sym typeface="+mn-lt"/>
              </a:rPr>
              <a:t>扩充句子的方法  </a:t>
            </a:r>
            <a:r>
              <a:rPr lang="en-US" altLang="zh-CN" sz="2800" dirty="0">
                <a:solidFill>
                  <a:schemeClr val="bg1"/>
                </a:solidFill>
                <a:latin typeface="Times New Roman" panose="02020603050405020304" pitchFamily="18" charset="0"/>
                <a:cs typeface="+mn-ea"/>
                <a:sym typeface="+mn-lt"/>
              </a:rPr>
              <a:t>Ways to Extend Sentences</a:t>
            </a:r>
          </a:p>
          <a:p>
            <a:pPr>
              <a:lnSpc>
                <a:spcPct val="130000"/>
              </a:lnSpc>
              <a:spcBef>
                <a:spcPts val="600"/>
              </a:spcBef>
            </a:pPr>
            <a:endParaRPr lang="en-US" altLang="zh-CN" sz="2800" dirty="0">
              <a:solidFill>
                <a:schemeClr val="bg1"/>
              </a:solidFill>
              <a:latin typeface="Times New Roman" panose="02020603050405020304" pitchFamily="18" charset="0"/>
              <a:cs typeface="+mn-ea"/>
              <a:sym typeface="+mn-lt"/>
            </a:endParaRPr>
          </a:p>
        </p:txBody>
      </p:sp>
    </p:spTree>
    <p:extLst>
      <p:ext uri="{BB962C8B-B14F-4D97-AF65-F5344CB8AC3E}">
        <p14:creationId xmlns:p14="http://schemas.microsoft.com/office/powerpoint/2010/main" val="32140740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
                                            <p:txEl>
                                              <p:pRg st="4" end="4"/>
                                            </p:txEl>
                                          </p:spTgt>
                                        </p:tgtEl>
                                        <p:attrNameLst>
                                          <p:attrName>style.visibility</p:attrName>
                                        </p:attrNameLst>
                                      </p:cBhvr>
                                      <p:to>
                                        <p:strVal val="visible"/>
                                      </p:to>
                                    </p:set>
                                    <p:anim calcmode="lin" valueType="num">
                                      <p:cBhvr additive="base">
                                        <p:cTn id="7" dur="500" fill="hold"/>
                                        <p:tgtEl>
                                          <p:spTgt spid="51">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1">
                                            <p:txEl>
                                              <p:pRg st="5" end="5"/>
                                            </p:txEl>
                                          </p:spTgt>
                                        </p:tgtEl>
                                        <p:attrNameLst>
                                          <p:attrName>style.visibility</p:attrName>
                                        </p:attrNameLst>
                                      </p:cBhvr>
                                      <p:to>
                                        <p:strVal val="visible"/>
                                      </p:to>
                                    </p:set>
                                    <p:animEffect transition="in" filter="fade">
                                      <p:cBhvr>
                                        <p:cTn id="13" dur="1000"/>
                                        <p:tgtEl>
                                          <p:spTgt spid="51">
                                            <p:txEl>
                                              <p:pRg st="5" end="5"/>
                                            </p:txEl>
                                          </p:spTgt>
                                        </p:tgtEl>
                                      </p:cBhvr>
                                    </p:animEffect>
                                    <p:anim calcmode="lin" valueType="num">
                                      <p:cBhvr>
                                        <p:cTn id="14" dur="1000" fill="hold"/>
                                        <p:tgtEl>
                                          <p:spTgt spid="51">
                                            <p:txEl>
                                              <p:pRg st="5" end="5"/>
                                            </p:txEl>
                                          </p:spTgt>
                                        </p:tgtEl>
                                        <p:attrNameLst>
                                          <p:attrName>ppt_x</p:attrName>
                                        </p:attrNameLst>
                                      </p:cBhvr>
                                      <p:tavLst>
                                        <p:tav tm="0">
                                          <p:val>
                                            <p:strVal val="#ppt_x"/>
                                          </p:val>
                                        </p:tav>
                                        <p:tav tm="100000">
                                          <p:val>
                                            <p:strVal val="#ppt_x"/>
                                          </p:val>
                                        </p:tav>
                                      </p:tavLst>
                                    </p:anim>
                                    <p:anim calcmode="lin" valueType="num">
                                      <p:cBhvr>
                                        <p:cTn id="15" dur="1000" fill="hold"/>
                                        <p:tgtEl>
                                          <p:spTgt spid="5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1">
                                            <p:txEl>
                                              <p:pRg st="6" end="6"/>
                                            </p:txEl>
                                          </p:spTgt>
                                        </p:tgtEl>
                                        <p:attrNameLst>
                                          <p:attrName>style.visibility</p:attrName>
                                        </p:attrNameLst>
                                      </p:cBhvr>
                                      <p:to>
                                        <p:strVal val="visible"/>
                                      </p:to>
                                    </p:set>
                                    <p:anim calcmode="lin" valueType="num">
                                      <p:cBhvr additive="base">
                                        <p:cTn id="20" dur="500" fill="hold"/>
                                        <p:tgtEl>
                                          <p:spTgt spid="51">
                                            <p:txEl>
                                              <p:pRg st="6" end="6"/>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428189" y="604777"/>
            <a:ext cx="10900574"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en-US" altLang="zh-CN" sz="22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3</a:t>
            </a:r>
            <a:r>
              <a:rPr lang="zh-CN" altLang="en-US" sz="22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）添加分词短语</a:t>
            </a:r>
          </a:p>
          <a:p>
            <a:pPr>
              <a:lnSpc>
                <a:spcPct val="150000"/>
              </a:lnSpc>
            </a:pPr>
            <a:r>
              <a:rPr lang="zh-CN" altLang="en-US" sz="2200" dirty="0">
                <a:solidFill>
                  <a:schemeClr val="tx1"/>
                </a:solidFill>
                <a:latin typeface="Times New Roman" panose="02020603050405020304" pitchFamily="18" charset="0"/>
                <a:ea typeface="+mn-ea"/>
                <a:cs typeface="+mn-cs"/>
                <a:sym typeface="+mn-lt"/>
              </a:rPr>
              <a:t>用于扩充句子的分词短语一般在句子中作定语或状语。分词短语可分为现在分词短语</a:t>
            </a:r>
          </a:p>
          <a:p>
            <a:pPr>
              <a:lnSpc>
                <a:spcPct val="150000"/>
              </a:lnSpc>
            </a:pPr>
            <a:r>
              <a:rPr lang="zh-CN" altLang="en-US" sz="2200" dirty="0">
                <a:solidFill>
                  <a:schemeClr val="tx1"/>
                </a:solidFill>
                <a:latin typeface="Times New Roman" panose="02020603050405020304" pitchFamily="18" charset="0"/>
                <a:ea typeface="+mn-ea"/>
                <a:cs typeface="+mn-cs"/>
                <a:sym typeface="+mn-lt"/>
              </a:rPr>
              <a:t>和过去分词短语。现在分词短语一般可表示行为方式、伴随动作及时间和原因等，而过去分词短语在句子中可表示原因、时间、条件及动作发生时的背景或情况。比如：</a:t>
            </a:r>
          </a:p>
          <a:p>
            <a:pPr>
              <a:lnSpc>
                <a:spcPct val="150000"/>
              </a:lnSpc>
            </a:pPr>
            <a:r>
              <a:rPr lang="en-US" altLang="zh-CN" sz="2200" dirty="0">
                <a:solidFill>
                  <a:schemeClr val="tx1"/>
                </a:solidFill>
                <a:latin typeface="Times New Roman" panose="02020603050405020304" pitchFamily="18" charset="0"/>
                <a:ea typeface="+mn-ea"/>
                <a:cs typeface="+mn-cs"/>
                <a:sym typeface="+mn-lt"/>
              </a:rPr>
              <a:t>(20) They completed the experiment. </a:t>
            </a:r>
            <a:r>
              <a:rPr lang="zh-CN" altLang="en-US" sz="2200" dirty="0">
                <a:solidFill>
                  <a:schemeClr val="tx1"/>
                </a:solidFill>
                <a:latin typeface="Times New Roman" panose="02020603050405020304" pitchFamily="18" charset="0"/>
                <a:ea typeface="+mn-ea"/>
                <a:cs typeface="+mn-cs"/>
                <a:sym typeface="+mn-lt"/>
              </a:rPr>
              <a:t>可以改为：</a:t>
            </a:r>
          </a:p>
          <a:p>
            <a:pPr>
              <a:lnSpc>
                <a:spcPct val="150000"/>
              </a:lnSpc>
            </a:pPr>
            <a:r>
              <a:rPr lang="en-US" altLang="zh-CN" sz="2200" dirty="0">
                <a:solidFill>
                  <a:schemeClr val="tx1"/>
                </a:solidFill>
                <a:latin typeface="Times New Roman" panose="02020603050405020304" pitchFamily="18" charset="0"/>
                <a:ea typeface="+mn-ea"/>
                <a:cs typeface="+mn-cs"/>
                <a:sym typeface="+mn-lt"/>
              </a:rPr>
              <a:t>Working right through more than two years, they completed the experiment.</a:t>
            </a:r>
          </a:p>
          <a:p>
            <a:pPr>
              <a:lnSpc>
                <a:spcPct val="150000"/>
              </a:lnSpc>
            </a:pPr>
            <a:r>
              <a:rPr lang="zh-CN" altLang="en-US" sz="2200" dirty="0">
                <a:solidFill>
                  <a:schemeClr val="tx1"/>
                </a:solidFill>
                <a:latin typeface="Times New Roman" panose="02020603050405020304" pitchFamily="18" charset="0"/>
                <a:ea typeface="+mn-ea"/>
                <a:cs typeface="+mn-cs"/>
                <a:sym typeface="+mn-lt"/>
              </a:rPr>
              <a:t>再比如： </a:t>
            </a:r>
            <a:r>
              <a:rPr lang="en-US" altLang="zh-CN" sz="2200" dirty="0">
                <a:solidFill>
                  <a:schemeClr val="tx1"/>
                </a:solidFill>
                <a:latin typeface="Times New Roman" panose="02020603050405020304" pitchFamily="18" charset="0"/>
                <a:ea typeface="+mn-ea"/>
                <a:cs typeface="+mn-cs"/>
                <a:sym typeface="+mn-lt"/>
              </a:rPr>
              <a:t>(21) We had great difficulty in completing the project. </a:t>
            </a:r>
            <a:r>
              <a:rPr lang="zh-CN" altLang="en-US" sz="2200" dirty="0">
                <a:solidFill>
                  <a:schemeClr val="tx1"/>
                </a:solidFill>
                <a:latin typeface="Times New Roman" panose="02020603050405020304" pitchFamily="18" charset="0"/>
                <a:ea typeface="+mn-ea"/>
                <a:cs typeface="+mn-cs"/>
                <a:sym typeface="+mn-lt"/>
              </a:rPr>
              <a:t>可以改为：</a:t>
            </a:r>
          </a:p>
          <a:p>
            <a:pPr>
              <a:lnSpc>
                <a:spcPct val="150000"/>
              </a:lnSpc>
            </a:pPr>
            <a:r>
              <a:rPr lang="en-US" altLang="zh-CN" sz="2200" dirty="0">
                <a:solidFill>
                  <a:schemeClr val="tx1"/>
                </a:solidFill>
                <a:latin typeface="Times New Roman" panose="02020603050405020304" pitchFamily="18" charset="0"/>
                <a:ea typeface="+mn-ea"/>
                <a:cs typeface="+mn-cs"/>
                <a:sym typeface="+mn-lt"/>
              </a:rPr>
              <a:t>Not having got enough hands, we had great difficulty in completing the project.</a:t>
            </a:r>
            <a:endParaRPr lang="id-ID" sz="2200" dirty="0">
              <a:solidFill>
                <a:srgbClr val="C000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造句的技巧</a:t>
            </a:r>
          </a:p>
        </p:txBody>
      </p:sp>
      <p:sp>
        <p:nvSpPr>
          <p:cNvPr id="33" name="文本框 6"/>
          <p:cNvSpPr txBox="1">
            <a:spLocks noChangeArrowheads="1"/>
          </p:cNvSpPr>
          <p:nvPr/>
        </p:nvSpPr>
        <p:spPr bwMode="auto">
          <a:xfrm>
            <a:off x="4056010" y="327842"/>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Techniques in Writing Sentences</a:t>
            </a:r>
          </a:p>
        </p:txBody>
      </p:sp>
      <p:sp>
        <p:nvSpPr>
          <p:cNvPr id="10" name="文本框 9">
            <a:extLst>
              <a:ext uri="{FF2B5EF4-FFF2-40B4-BE49-F238E27FC236}">
                <a16:creationId xmlns:a16="http://schemas.microsoft.com/office/drawing/2014/main" id="{AA31B82E-C6CA-44CE-9F60-359FA12A2C51}"/>
              </a:ext>
            </a:extLst>
          </p:cNvPr>
          <p:cNvSpPr txBox="1"/>
          <p:nvPr/>
        </p:nvSpPr>
        <p:spPr>
          <a:xfrm>
            <a:off x="777616" y="789569"/>
            <a:ext cx="11150225" cy="1233671"/>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3.3 </a:t>
            </a:r>
            <a:r>
              <a:rPr lang="zh-CN" altLang="en-US" sz="2800" dirty="0">
                <a:solidFill>
                  <a:schemeClr val="bg1"/>
                </a:solidFill>
                <a:latin typeface="Times New Roman" panose="02020603050405020304" pitchFamily="18" charset="0"/>
                <a:cs typeface="+mn-ea"/>
                <a:sym typeface="+mn-lt"/>
              </a:rPr>
              <a:t>扩充句子的方法  </a:t>
            </a:r>
            <a:r>
              <a:rPr lang="en-US" altLang="zh-CN" sz="2800" dirty="0">
                <a:solidFill>
                  <a:schemeClr val="bg1"/>
                </a:solidFill>
                <a:latin typeface="Times New Roman" panose="02020603050405020304" pitchFamily="18" charset="0"/>
                <a:cs typeface="+mn-ea"/>
                <a:sym typeface="+mn-lt"/>
              </a:rPr>
              <a:t>Ways to Extend Sentences</a:t>
            </a:r>
          </a:p>
          <a:p>
            <a:pPr>
              <a:lnSpc>
                <a:spcPct val="130000"/>
              </a:lnSpc>
              <a:spcBef>
                <a:spcPts val="600"/>
              </a:spcBef>
            </a:pPr>
            <a:endParaRPr lang="en-US" altLang="zh-CN" sz="2800" dirty="0">
              <a:solidFill>
                <a:schemeClr val="bg1"/>
              </a:solidFill>
              <a:latin typeface="Times New Roman" panose="02020603050405020304" pitchFamily="18" charset="0"/>
              <a:cs typeface="+mn-ea"/>
              <a:sym typeface="+mn-lt"/>
            </a:endParaRPr>
          </a:p>
        </p:txBody>
      </p:sp>
    </p:spTree>
    <p:extLst>
      <p:ext uri="{BB962C8B-B14F-4D97-AF65-F5344CB8AC3E}">
        <p14:creationId xmlns:p14="http://schemas.microsoft.com/office/powerpoint/2010/main" val="20869989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
                                            <p:txEl>
                                              <p:pRg st="4" end="4"/>
                                            </p:txEl>
                                          </p:spTgt>
                                        </p:tgtEl>
                                        <p:attrNameLst>
                                          <p:attrName>style.visibility</p:attrName>
                                        </p:attrNameLst>
                                      </p:cBhvr>
                                      <p:to>
                                        <p:strVal val="visible"/>
                                      </p:to>
                                    </p:set>
                                    <p:anim calcmode="lin" valueType="num">
                                      <p:cBhvr additive="base">
                                        <p:cTn id="7" dur="500" fill="hold"/>
                                        <p:tgtEl>
                                          <p:spTgt spid="51">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1">
                                            <p:txEl>
                                              <p:pRg st="5" end="5"/>
                                            </p:txEl>
                                          </p:spTgt>
                                        </p:tgtEl>
                                        <p:attrNameLst>
                                          <p:attrName>style.visibility</p:attrName>
                                        </p:attrNameLst>
                                      </p:cBhvr>
                                      <p:to>
                                        <p:strVal val="visible"/>
                                      </p:to>
                                    </p:set>
                                    <p:animEffect transition="in" filter="fade">
                                      <p:cBhvr>
                                        <p:cTn id="13" dur="1000"/>
                                        <p:tgtEl>
                                          <p:spTgt spid="51">
                                            <p:txEl>
                                              <p:pRg st="5" end="5"/>
                                            </p:txEl>
                                          </p:spTgt>
                                        </p:tgtEl>
                                      </p:cBhvr>
                                    </p:animEffect>
                                    <p:anim calcmode="lin" valueType="num">
                                      <p:cBhvr>
                                        <p:cTn id="14" dur="1000" fill="hold"/>
                                        <p:tgtEl>
                                          <p:spTgt spid="51">
                                            <p:txEl>
                                              <p:pRg st="5" end="5"/>
                                            </p:txEl>
                                          </p:spTgt>
                                        </p:tgtEl>
                                        <p:attrNameLst>
                                          <p:attrName>ppt_x</p:attrName>
                                        </p:attrNameLst>
                                      </p:cBhvr>
                                      <p:tavLst>
                                        <p:tav tm="0">
                                          <p:val>
                                            <p:strVal val="#ppt_x"/>
                                          </p:val>
                                        </p:tav>
                                        <p:tav tm="100000">
                                          <p:val>
                                            <p:strVal val="#ppt_x"/>
                                          </p:val>
                                        </p:tav>
                                      </p:tavLst>
                                    </p:anim>
                                    <p:anim calcmode="lin" valueType="num">
                                      <p:cBhvr>
                                        <p:cTn id="15" dur="1000" fill="hold"/>
                                        <p:tgtEl>
                                          <p:spTgt spid="5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1">
                                            <p:txEl>
                                              <p:pRg st="6" end="6"/>
                                            </p:txEl>
                                          </p:spTgt>
                                        </p:tgtEl>
                                        <p:attrNameLst>
                                          <p:attrName>style.visibility</p:attrName>
                                        </p:attrNameLst>
                                      </p:cBhvr>
                                      <p:to>
                                        <p:strVal val="visible"/>
                                      </p:to>
                                    </p:set>
                                    <p:anim calcmode="lin" valueType="num">
                                      <p:cBhvr additive="base">
                                        <p:cTn id="20" dur="500" fill="hold"/>
                                        <p:tgtEl>
                                          <p:spTgt spid="51">
                                            <p:txEl>
                                              <p:pRg st="6" end="6"/>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428189" y="838999"/>
            <a:ext cx="10900574"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en-US" altLang="zh-CN" sz="22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4</a:t>
            </a:r>
            <a:r>
              <a:rPr lang="zh-CN" altLang="en-US" sz="22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）添加不定式</a:t>
            </a:r>
          </a:p>
          <a:p>
            <a:pPr>
              <a:lnSpc>
                <a:spcPct val="150000"/>
              </a:lnSpc>
            </a:pPr>
            <a:r>
              <a:rPr lang="zh-CN" altLang="en-US" sz="2200" dirty="0">
                <a:solidFill>
                  <a:schemeClr val="tx1"/>
                </a:solidFill>
                <a:latin typeface="Times New Roman" panose="02020603050405020304" pitchFamily="18" charset="0"/>
                <a:ea typeface="+mn-ea"/>
                <a:cs typeface="+mn-cs"/>
                <a:sym typeface="+mn-lt"/>
              </a:rPr>
              <a:t>不定式是动词的一种非限定形式，在句子中可以担当多种成分。不定式在句子中可以</a:t>
            </a:r>
          </a:p>
          <a:p>
            <a:pPr>
              <a:lnSpc>
                <a:spcPct val="150000"/>
              </a:lnSpc>
            </a:pPr>
            <a:r>
              <a:rPr lang="zh-CN" altLang="en-US" sz="2200" dirty="0">
                <a:solidFill>
                  <a:schemeClr val="tx1"/>
                </a:solidFill>
                <a:latin typeface="Times New Roman" panose="02020603050405020304" pitchFamily="18" charset="0"/>
                <a:ea typeface="+mn-ea"/>
                <a:cs typeface="+mn-cs"/>
                <a:sym typeface="+mn-lt"/>
              </a:rPr>
              <a:t>作主语、宾语、表语、定语和状语。不定式具有动词的特征，有时态和语态的变化。通过添加不定式，可以把作者的思想表达地更充分，把事情的原因、目的、结果、状态、性质和特征交代地更清楚。</a:t>
            </a:r>
            <a:r>
              <a:rPr lang="en-US" altLang="zh-CN" sz="2200" dirty="0">
                <a:solidFill>
                  <a:schemeClr val="tx1"/>
                </a:solidFill>
                <a:latin typeface="Times New Roman" panose="02020603050405020304" pitchFamily="18" charset="0"/>
                <a:ea typeface="+mn-ea"/>
                <a:cs typeface="+mn-cs"/>
                <a:sym typeface="+mn-lt"/>
              </a:rPr>
              <a:t>(22) Many students go to the library at weekends. </a:t>
            </a:r>
            <a:r>
              <a:rPr lang="zh-CN" altLang="en-US" sz="2200" dirty="0">
                <a:solidFill>
                  <a:schemeClr val="tx1"/>
                </a:solidFill>
                <a:latin typeface="Times New Roman" panose="02020603050405020304" pitchFamily="18" charset="0"/>
                <a:ea typeface="+mn-ea"/>
                <a:cs typeface="+mn-cs"/>
                <a:sym typeface="+mn-lt"/>
              </a:rPr>
              <a:t>可以改为：     </a:t>
            </a:r>
            <a:r>
              <a:rPr lang="en-US" altLang="zh-CN" sz="2200" dirty="0">
                <a:solidFill>
                  <a:schemeClr val="tx1"/>
                </a:solidFill>
                <a:latin typeface="Times New Roman" panose="02020603050405020304" pitchFamily="18" charset="0"/>
                <a:ea typeface="+mn-ea"/>
                <a:cs typeface="+mn-cs"/>
                <a:sym typeface="+mn-lt"/>
              </a:rPr>
              <a:t>Many students go to </a:t>
            </a:r>
            <a:r>
              <a:rPr lang="en-US" altLang="zh-CN" sz="2200" dirty="0" smtClean="0">
                <a:solidFill>
                  <a:schemeClr val="tx1"/>
                </a:solidFill>
                <a:latin typeface="Times New Roman" panose="02020603050405020304" pitchFamily="18" charset="0"/>
                <a:ea typeface="+mn-ea"/>
                <a:cs typeface="+mn-cs"/>
                <a:sym typeface="+mn-lt"/>
              </a:rPr>
              <a:t>the library </a:t>
            </a:r>
            <a:r>
              <a:rPr lang="en-US" altLang="zh-CN" sz="2200" dirty="0">
                <a:solidFill>
                  <a:schemeClr val="tx1"/>
                </a:solidFill>
                <a:latin typeface="Times New Roman" panose="02020603050405020304" pitchFamily="18" charset="0"/>
                <a:ea typeface="+mn-ea"/>
                <a:cs typeface="+mn-cs"/>
                <a:sym typeface="+mn-lt"/>
              </a:rPr>
              <a:t>at weekends to enjoy reading books.</a:t>
            </a:r>
          </a:p>
          <a:p>
            <a:pPr>
              <a:lnSpc>
                <a:spcPct val="150000"/>
              </a:lnSpc>
            </a:pPr>
            <a:r>
              <a:rPr lang="en-US" altLang="zh-CN" sz="22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5</a:t>
            </a:r>
            <a:r>
              <a:rPr lang="zh-CN" altLang="en-US" sz="22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）句子合并</a:t>
            </a:r>
          </a:p>
          <a:p>
            <a:pPr>
              <a:lnSpc>
                <a:spcPct val="150000"/>
              </a:lnSpc>
            </a:pPr>
            <a:r>
              <a:rPr lang="zh-CN" altLang="en-US" sz="2200" dirty="0">
                <a:solidFill>
                  <a:schemeClr val="tx1"/>
                </a:solidFill>
                <a:latin typeface="Times New Roman" panose="02020603050405020304" pitchFamily="18" charset="0"/>
                <a:ea typeface="+mn-ea"/>
                <a:cs typeface="+mn-cs"/>
                <a:sym typeface="+mn-lt"/>
              </a:rPr>
              <a:t>例如下面四个单句：</a:t>
            </a:r>
          </a:p>
          <a:p>
            <a:pPr>
              <a:lnSpc>
                <a:spcPct val="150000"/>
              </a:lnSpc>
            </a:pPr>
            <a:r>
              <a:rPr lang="en-US" altLang="zh-CN" sz="2200" i="1" dirty="0">
                <a:solidFill>
                  <a:schemeClr val="tx1"/>
                </a:solidFill>
                <a:latin typeface="Times New Roman" panose="02020603050405020304" pitchFamily="18" charset="0"/>
                <a:ea typeface="+mn-ea"/>
                <a:cs typeface="+mn-cs"/>
                <a:sym typeface="+mn-lt"/>
              </a:rPr>
              <a:t>(23) A wrist-watch is a time-telling device.     (24) Its size is very small.</a:t>
            </a:r>
          </a:p>
          <a:p>
            <a:pPr>
              <a:lnSpc>
                <a:spcPct val="150000"/>
              </a:lnSpc>
            </a:pPr>
            <a:r>
              <a:rPr lang="en-US" altLang="zh-CN" sz="2200" i="1" dirty="0">
                <a:solidFill>
                  <a:schemeClr val="tx1"/>
                </a:solidFill>
                <a:latin typeface="Times New Roman" panose="02020603050405020304" pitchFamily="18" charset="0"/>
                <a:ea typeface="+mn-ea"/>
                <a:cs typeface="+mn-cs"/>
                <a:sym typeface="+mn-lt"/>
              </a:rPr>
              <a:t>(25) It is very much convenient.       (26) It can be worn on the wrist.</a:t>
            </a:r>
            <a:endParaRPr lang="id-ID" sz="2200" i="1" dirty="0">
              <a:solidFill>
                <a:srgbClr val="C000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造句的技巧</a:t>
            </a:r>
          </a:p>
        </p:txBody>
      </p:sp>
      <p:sp>
        <p:nvSpPr>
          <p:cNvPr id="33" name="文本框 6"/>
          <p:cNvSpPr txBox="1">
            <a:spLocks noChangeArrowheads="1"/>
          </p:cNvSpPr>
          <p:nvPr/>
        </p:nvSpPr>
        <p:spPr bwMode="auto">
          <a:xfrm>
            <a:off x="4056010" y="327842"/>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Techniques in Writing Sentences</a:t>
            </a:r>
          </a:p>
        </p:txBody>
      </p:sp>
    </p:spTree>
    <p:extLst>
      <p:ext uri="{BB962C8B-B14F-4D97-AF65-F5344CB8AC3E}">
        <p14:creationId xmlns:p14="http://schemas.microsoft.com/office/powerpoint/2010/main" val="593317039"/>
      </p:ext>
    </p:extLst>
  </p:cSld>
  <p:clrMapOvr>
    <a:masterClrMapping/>
  </p:clrMapOvr>
  <p:transition spd="slow">
    <p:push dir="u"/>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428189" y="838999"/>
            <a:ext cx="10900574"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200" dirty="0">
                <a:solidFill>
                  <a:schemeClr val="tx1"/>
                </a:solidFill>
                <a:latin typeface="Times New Roman" panose="02020603050405020304" pitchFamily="18" charset="0"/>
                <a:ea typeface="+mn-ea"/>
                <a:cs typeface="+mn-cs"/>
                <a:sym typeface="+mn-lt"/>
              </a:rPr>
              <a:t>这四个单句短小精悍，意义明确，基本可以表达作者的思想。但因形式过于分散，无</a:t>
            </a:r>
          </a:p>
          <a:p>
            <a:pPr>
              <a:lnSpc>
                <a:spcPct val="150000"/>
              </a:lnSpc>
            </a:pPr>
            <a:r>
              <a:rPr lang="zh-CN" altLang="en-US" sz="2200" dirty="0">
                <a:solidFill>
                  <a:schemeClr val="tx1"/>
                </a:solidFill>
                <a:latin typeface="Times New Roman" panose="02020603050405020304" pitchFamily="18" charset="0"/>
                <a:ea typeface="+mn-ea"/>
                <a:cs typeface="+mn-cs"/>
                <a:sym typeface="+mn-lt"/>
              </a:rPr>
              <a:t>法表达句子之间的逻辑关系，给人的印象是作者思路不完整，一会儿说东，一会儿说西，</a:t>
            </a:r>
          </a:p>
          <a:p>
            <a:pPr>
              <a:lnSpc>
                <a:spcPct val="150000"/>
              </a:lnSpc>
            </a:pPr>
            <a:r>
              <a:rPr lang="zh-CN" altLang="en-US" sz="2200" dirty="0">
                <a:solidFill>
                  <a:schemeClr val="tx1"/>
                </a:solidFill>
                <a:latin typeface="Times New Roman" panose="02020603050405020304" pitchFamily="18" charset="0"/>
                <a:ea typeface="+mn-ea"/>
                <a:cs typeface="+mn-cs"/>
                <a:sym typeface="+mn-lt"/>
              </a:rPr>
              <a:t>语句之间逻辑松散。如果利用句子合并的技巧把四个单句合并成一个复合句：</a:t>
            </a:r>
          </a:p>
          <a:p>
            <a:pPr>
              <a:lnSpc>
                <a:spcPct val="150000"/>
              </a:lnSpc>
            </a:pPr>
            <a:r>
              <a:rPr lang="en-US" altLang="zh-CN" sz="2200" dirty="0">
                <a:solidFill>
                  <a:schemeClr val="tx1"/>
                </a:solidFill>
                <a:latin typeface="Times New Roman" panose="02020603050405020304" pitchFamily="18" charset="0"/>
                <a:ea typeface="+mn-ea"/>
                <a:cs typeface="+mn-cs"/>
                <a:sym typeface="+mn-lt"/>
              </a:rPr>
              <a:t>(27) </a:t>
            </a:r>
            <a:r>
              <a:rPr lang="en-US" altLang="zh-CN" sz="2200" dirty="0">
                <a:solidFill>
                  <a:srgbClr val="C00000"/>
                </a:solidFill>
                <a:latin typeface="Times New Roman" panose="02020603050405020304" pitchFamily="18" charset="0"/>
                <a:ea typeface="+mn-ea"/>
                <a:cs typeface="+mn-cs"/>
                <a:sym typeface="+mn-lt"/>
              </a:rPr>
              <a:t>A wrist watch is a time-telling device, which is so small and convenient that it can be</a:t>
            </a:r>
          </a:p>
          <a:p>
            <a:pPr>
              <a:lnSpc>
                <a:spcPct val="150000"/>
              </a:lnSpc>
            </a:pPr>
            <a:r>
              <a:rPr lang="en-US" altLang="zh-CN" sz="2200" dirty="0">
                <a:solidFill>
                  <a:srgbClr val="C00000"/>
                </a:solidFill>
                <a:latin typeface="Times New Roman" panose="02020603050405020304" pitchFamily="18" charset="0"/>
                <a:ea typeface="+mn-ea"/>
                <a:cs typeface="+mn-cs"/>
                <a:sym typeface="+mn-lt"/>
              </a:rPr>
              <a:t>worn on the wrist.</a:t>
            </a:r>
          </a:p>
          <a:p>
            <a:pPr>
              <a:lnSpc>
                <a:spcPct val="150000"/>
              </a:lnSpc>
            </a:pPr>
            <a:r>
              <a:rPr lang="zh-CN" altLang="en-US" sz="2200" dirty="0">
                <a:solidFill>
                  <a:schemeClr val="tx1"/>
                </a:solidFill>
                <a:latin typeface="Times New Roman" panose="02020603050405020304" pitchFamily="18" charset="0"/>
                <a:ea typeface="+mn-ea"/>
                <a:cs typeface="+mn-cs"/>
                <a:sym typeface="+mn-lt"/>
              </a:rPr>
              <a:t>这样就突出了手表的功能，兼顾了手表的特征，句子之间的主从关系一目了然。</a:t>
            </a:r>
          </a:p>
          <a:p>
            <a:pPr>
              <a:lnSpc>
                <a:spcPct val="150000"/>
              </a:lnSpc>
            </a:pPr>
            <a:r>
              <a:rPr lang="zh-CN" altLang="en-US" sz="2200" dirty="0">
                <a:solidFill>
                  <a:schemeClr val="tx1"/>
                </a:solidFill>
                <a:latin typeface="Times New Roman" panose="02020603050405020304" pitchFamily="18" charset="0"/>
                <a:ea typeface="+mn-ea"/>
                <a:cs typeface="+mn-cs"/>
                <a:sym typeface="+mn-lt"/>
              </a:rPr>
              <a:t>再看下面四个句子：</a:t>
            </a:r>
          </a:p>
          <a:p>
            <a:pPr>
              <a:lnSpc>
                <a:spcPct val="150000"/>
              </a:lnSpc>
            </a:pPr>
            <a:r>
              <a:rPr lang="en-US" altLang="zh-CN" sz="2200" i="1" dirty="0">
                <a:solidFill>
                  <a:schemeClr val="tx1"/>
                </a:solidFill>
                <a:latin typeface="Times New Roman" panose="02020603050405020304" pitchFamily="18" charset="0"/>
                <a:ea typeface="+mn-ea"/>
                <a:cs typeface="+mn-cs"/>
                <a:sym typeface="+mn-lt"/>
              </a:rPr>
              <a:t>(28) There are many net bars along the streets.</a:t>
            </a:r>
          </a:p>
          <a:p>
            <a:pPr>
              <a:lnSpc>
                <a:spcPct val="150000"/>
              </a:lnSpc>
            </a:pPr>
            <a:r>
              <a:rPr lang="en-US" altLang="zh-CN" sz="2200" i="1" dirty="0">
                <a:solidFill>
                  <a:schemeClr val="tx1"/>
                </a:solidFill>
                <a:latin typeface="Times New Roman" panose="02020603050405020304" pitchFamily="18" charset="0"/>
                <a:ea typeface="+mn-ea"/>
                <a:cs typeface="+mn-cs"/>
                <a:sym typeface="+mn-lt"/>
              </a:rPr>
              <a:t>(29) They are crowded with people.</a:t>
            </a:r>
          </a:p>
          <a:p>
            <a:pPr>
              <a:lnSpc>
                <a:spcPct val="150000"/>
              </a:lnSpc>
            </a:pPr>
            <a:r>
              <a:rPr lang="en-US" altLang="zh-CN" sz="2200" i="1" dirty="0">
                <a:solidFill>
                  <a:schemeClr val="tx1"/>
                </a:solidFill>
                <a:latin typeface="Times New Roman" panose="02020603050405020304" pitchFamily="18" charset="0"/>
                <a:ea typeface="+mn-ea"/>
                <a:cs typeface="+mn-cs"/>
                <a:sym typeface="+mn-lt"/>
              </a:rPr>
              <a:t>(30) They are mostly young men.</a:t>
            </a:r>
          </a:p>
          <a:p>
            <a:pPr>
              <a:lnSpc>
                <a:spcPct val="150000"/>
              </a:lnSpc>
            </a:pPr>
            <a:r>
              <a:rPr lang="en-US" altLang="zh-CN" sz="2200" i="1" dirty="0">
                <a:solidFill>
                  <a:schemeClr val="tx1"/>
                </a:solidFill>
                <a:latin typeface="Times New Roman" panose="02020603050405020304" pitchFamily="18" charset="0"/>
                <a:ea typeface="+mn-ea"/>
                <a:cs typeface="+mn-cs"/>
                <a:sym typeface="+mn-lt"/>
              </a:rPr>
              <a:t>(31) Their fingers are dancing on the keyboard.</a:t>
            </a:r>
            <a:endParaRPr lang="id-ID" sz="2200" i="1" dirty="0">
              <a:solidFill>
                <a:srgbClr val="C000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造句的技巧</a:t>
            </a:r>
          </a:p>
        </p:txBody>
      </p:sp>
      <p:sp>
        <p:nvSpPr>
          <p:cNvPr id="33" name="文本框 6"/>
          <p:cNvSpPr txBox="1">
            <a:spLocks noChangeArrowheads="1"/>
          </p:cNvSpPr>
          <p:nvPr/>
        </p:nvSpPr>
        <p:spPr bwMode="auto">
          <a:xfrm>
            <a:off x="4056010" y="327842"/>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Techniques in Writing Sentences</a:t>
            </a:r>
          </a:p>
        </p:txBody>
      </p:sp>
    </p:spTree>
    <p:extLst>
      <p:ext uri="{BB962C8B-B14F-4D97-AF65-F5344CB8AC3E}">
        <p14:creationId xmlns:p14="http://schemas.microsoft.com/office/powerpoint/2010/main" val="32455369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
                                            <p:txEl>
                                              <p:pRg st="3" end="3"/>
                                            </p:txEl>
                                          </p:spTgt>
                                        </p:tgtEl>
                                        <p:attrNameLst>
                                          <p:attrName>style.visibility</p:attrName>
                                        </p:attrNameLst>
                                      </p:cBhvr>
                                      <p:to>
                                        <p:strVal val="visible"/>
                                      </p:to>
                                    </p:set>
                                    <p:anim calcmode="lin" valueType="num">
                                      <p:cBhvr additive="base">
                                        <p:cTn id="7" dur="500" fill="hold"/>
                                        <p:tgtEl>
                                          <p:spTgt spid="51">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
                                            <p:txEl>
                                              <p:pRg st="4" end="4"/>
                                            </p:txEl>
                                          </p:spTgt>
                                        </p:tgtEl>
                                        <p:attrNameLst>
                                          <p:attrName>style.visibility</p:attrName>
                                        </p:attrNameLst>
                                      </p:cBhvr>
                                      <p:to>
                                        <p:strVal val="visible"/>
                                      </p:to>
                                    </p:set>
                                    <p:anim calcmode="lin" valueType="num">
                                      <p:cBhvr additive="base">
                                        <p:cTn id="11" dur="500" fill="hold"/>
                                        <p:tgtEl>
                                          <p:spTgt spid="51">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1">
                                            <p:txEl>
                                              <p:pRg st="5" end="5"/>
                                            </p:txEl>
                                          </p:spTgt>
                                        </p:tgtEl>
                                        <p:attrNameLst>
                                          <p:attrName>style.visibility</p:attrName>
                                        </p:attrNameLst>
                                      </p:cBhvr>
                                      <p:to>
                                        <p:strVal val="visible"/>
                                      </p:to>
                                    </p:set>
                                    <p:animEffect transition="in" filter="fade">
                                      <p:cBhvr>
                                        <p:cTn id="17" dur="1000"/>
                                        <p:tgtEl>
                                          <p:spTgt spid="51">
                                            <p:txEl>
                                              <p:pRg st="5" end="5"/>
                                            </p:txEl>
                                          </p:spTgt>
                                        </p:tgtEl>
                                      </p:cBhvr>
                                    </p:animEffect>
                                    <p:anim calcmode="lin" valueType="num">
                                      <p:cBhvr>
                                        <p:cTn id="18" dur="1000" fill="hold"/>
                                        <p:tgtEl>
                                          <p:spTgt spid="51">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51">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1">
                                            <p:txEl>
                                              <p:pRg st="6" end="6"/>
                                            </p:txEl>
                                          </p:spTgt>
                                        </p:tgtEl>
                                        <p:attrNameLst>
                                          <p:attrName>style.visibility</p:attrName>
                                        </p:attrNameLst>
                                      </p:cBhvr>
                                      <p:to>
                                        <p:strVal val="visible"/>
                                      </p:to>
                                    </p:set>
                                    <p:animEffect transition="in" filter="fade">
                                      <p:cBhvr>
                                        <p:cTn id="22" dur="1000"/>
                                        <p:tgtEl>
                                          <p:spTgt spid="51">
                                            <p:txEl>
                                              <p:pRg st="6" end="6"/>
                                            </p:txEl>
                                          </p:spTgt>
                                        </p:tgtEl>
                                      </p:cBhvr>
                                    </p:animEffect>
                                    <p:anim calcmode="lin" valueType="num">
                                      <p:cBhvr>
                                        <p:cTn id="23" dur="1000" fill="hold"/>
                                        <p:tgtEl>
                                          <p:spTgt spid="51">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51">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1">
                                            <p:txEl>
                                              <p:pRg st="7" end="7"/>
                                            </p:txEl>
                                          </p:spTgt>
                                        </p:tgtEl>
                                        <p:attrNameLst>
                                          <p:attrName>style.visibility</p:attrName>
                                        </p:attrNameLst>
                                      </p:cBhvr>
                                      <p:to>
                                        <p:strVal val="visible"/>
                                      </p:to>
                                    </p:set>
                                    <p:animEffect transition="in" filter="fade">
                                      <p:cBhvr>
                                        <p:cTn id="27" dur="1000"/>
                                        <p:tgtEl>
                                          <p:spTgt spid="51">
                                            <p:txEl>
                                              <p:pRg st="7" end="7"/>
                                            </p:txEl>
                                          </p:spTgt>
                                        </p:tgtEl>
                                      </p:cBhvr>
                                    </p:animEffect>
                                    <p:anim calcmode="lin" valueType="num">
                                      <p:cBhvr>
                                        <p:cTn id="28" dur="1000" fill="hold"/>
                                        <p:tgtEl>
                                          <p:spTgt spid="51">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51">
                                            <p:txEl>
                                              <p:pRg st="7" end="7"/>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1">
                                            <p:txEl>
                                              <p:pRg st="8" end="8"/>
                                            </p:txEl>
                                          </p:spTgt>
                                        </p:tgtEl>
                                        <p:attrNameLst>
                                          <p:attrName>style.visibility</p:attrName>
                                        </p:attrNameLst>
                                      </p:cBhvr>
                                      <p:to>
                                        <p:strVal val="visible"/>
                                      </p:to>
                                    </p:set>
                                    <p:animEffect transition="in" filter="fade">
                                      <p:cBhvr>
                                        <p:cTn id="32" dur="1000"/>
                                        <p:tgtEl>
                                          <p:spTgt spid="51">
                                            <p:txEl>
                                              <p:pRg st="8" end="8"/>
                                            </p:txEl>
                                          </p:spTgt>
                                        </p:tgtEl>
                                      </p:cBhvr>
                                    </p:animEffect>
                                    <p:anim calcmode="lin" valueType="num">
                                      <p:cBhvr>
                                        <p:cTn id="33" dur="1000" fill="hold"/>
                                        <p:tgtEl>
                                          <p:spTgt spid="51">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51">
                                            <p:txEl>
                                              <p:pRg st="8" end="8"/>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1">
                                            <p:txEl>
                                              <p:pRg st="9" end="9"/>
                                            </p:txEl>
                                          </p:spTgt>
                                        </p:tgtEl>
                                        <p:attrNameLst>
                                          <p:attrName>style.visibility</p:attrName>
                                        </p:attrNameLst>
                                      </p:cBhvr>
                                      <p:to>
                                        <p:strVal val="visible"/>
                                      </p:to>
                                    </p:set>
                                    <p:animEffect transition="in" filter="fade">
                                      <p:cBhvr>
                                        <p:cTn id="37" dur="1000"/>
                                        <p:tgtEl>
                                          <p:spTgt spid="51">
                                            <p:txEl>
                                              <p:pRg st="9" end="9"/>
                                            </p:txEl>
                                          </p:spTgt>
                                        </p:tgtEl>
                                      </p:cBhvr>
                                    </p:animEffect>
                                    <p:anim calcmode="lin" valueType="num">
                                      <p:cBhvr>
                                        <p:cTn id="38" dur="1000" fill="hold"/>
                                        <p:tgtEl>
                                          <p:spTgt spid="51">
                                            <p:txEl>
                                              <p:pRg st="9" end="9"/>
                                            </p:txEl>
                                          </p:spTgt>
                                        </p:tgtEl>
                                        <p:attrNameLst>
                                          <p:attrName>ppt_x</p:attrName>
                                        </p:attrNameLst>
                                      </p:cBhvr>
                                      <p:tavLst>
                                        <p:tav tm="0">
                                          <p:val>
                                            <p:strVal val="#ppt_x"/>
                                          </p:val>
                                        </p:tav>
                                        <p:tav tm="100000">
                                          <p:val>
                                            <p:strVal val="#ppt_x"/>
                                          </p:val>
                                        </p:tav>
                                      </p:tavLst>
                                    </p:anim>
                                    <p:anim calcmode="lin" valueType="num">
                                      <p:cBhvr>
                                        <p:cTn id="39" dur="1000" fill="hold"/>
                                        <p:tgtEl>
                                          <p:spTgt spid="51">
                                            <p:txEl>
                                              <p:pRg st="9" end="9"/>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51">
                                            <p:txEl>
                                              <p:pRg st="10" end="10"/>
                                            </p:txEl>
                                          </p:spTgt>
                                        </p:tgtEl>
                                        <p:attrNameLst>
                                          <p:attrName>style.visibility</p:attrName>
                                        </p:attrNameLst>
                                      </p:cBhvr>
                                      <p:to>
                                        <p:strVal val="visible"/>
                                      </p:to>
                                    </p:set>
                                    <p:animEffect transition="in" filter="fade">
                                      <p:cBhvr>
                                        <p:cTn id="42" dur="1000"/>
                                        <p:tgtEl>
                                          <p:spTgt spid="51">
                                            <p:txEl>
                                              <p:pRg st="10" end="10"/>
                                            </p:txEl>
                                          </p:spTgt>
                                        </p:tgtEl>
                                      </p:cBhvr>
                                    </p:animEffect>
                                    <p:anim calcmode="lin" valueType="num">
                                      <p:cBhvr>
                                        <p:cTn id="43" dur="1000" fill="hold"/>
                                        <p:tgtEl>
                                          <p:spTgt spid="51">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51">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stretch>
            <a:fillRect/>
          </a:stretch>
        </p:blipFill>
        <p:spPr>
          <a:xfrm>
            <a:off x="0" y="1026915"/>
            <a:ext cx="5607188" cy="3738125"/>
          </a:xfrm>
          <a:prstGeom prst="rect">
            <a:avLst/>
          </a:prstGeom>
        </p:spPr>
      </p:pic>
      <p:sp>
        <p:nvSpPr>
          <p:cNvPr id="30" name="矩形 29"/>
          <p:cNvSpPr/>
          <p:nvPr/>
        </p:nvSpPr>
        <p:spPr>
          <a:xfrm>
            <a:off x="5607188" y="645577"/>
            <a:ext cx="6747372" cy="5207644"/>
          </a:xfrm>
          <a:prstGeom prst="rect">
            <a:avLst/>
          </a:prstGeom>
          <a:noFill/>
        </p:spPr>
        <p:txBody>
          <a:bodyPr wrap="square">
            <a:spAutoFit/>
          </a:bodyPr>
          <a:lstStyle/>
          <a:p>
            <a:pPr>
              <a:lnSpc>
                <a:spcPct val="150000"/>
              </a:lnSpc>
            </a:pPr>
            <a:r>
              <a:rPr lang="en-US" altLang="zh-CN" sz="2400" b="1" dirty="0">
                <a:latin typeface="Times New Roman" panose="02020603050405020304" pitchFamily="18" charset="0"/>
              </a:rPr>
              <a:t>Success at Work</a:t>
            </a:r>
          </a:p>
          <a:p>
            <a:pPr>
              <a:lnSpc>
                <a:spcPct val="150000"/>
              </a:lnSpc>
            </a:pPr>
            <a:r>
              <a:rPr lang="en-US" altLang="zh-CN" sz="2000" dirty="0">
                <a:latin typeface="Times New Roman" panose="02020603050405020304" pitchFamily="18" charset="0"/>
              </a:rPr>
              <a:t>      Skillful communication is integral for building relationships at the workplace. The modern workplace is characterized by a huge flow of information from different directions. Employees</a:t>
            </a:r>
          </a:p>
          <a:p>
            <a:pPr>
              <a:lnSpc>
                <a:spcPct val="150000"/>
              </a:lnSpc>
            </a:pPr>
            <a:r>
              <a:rPr lang="en-US" altLang="zh-CN" sz="2000" dirty="0">
                <a:latin typeface="Times New Roman" panose="02020603050405020304" pitchFamily="18" charset="0"/>
              </a:rPr>
              <a:t>who can use language skillfully possess a great advantage over those who do not. The changing trend toward an “age of information” signifies why you need to have a good understanding of standard English to keep pace with changes at the college, workplace and home. A good command over the language can help boost social interactions, job satisfactions and career development.</a:t>
            </a:r>
            <a:endParaRPr lang="en-US" altLang="zh-CN" sz="2400" kern="0" dirty="0">
              <a:solidFill>
                <a:schemeClr val="tx1">
                  <a:lumMod val="75000"/>
                  <a:lumOff val="25000"/>
                </a:schemeClr>
              </a:solidFill>
              <a:latin typeface="Times New Roman" panose="02020603050405020304" pitchFamily="18" charset="0"/>
              <a:cs typeface="+mn-ea"/>
              <a:sym typeface="+mn-lt"/>
            </a:endParaRPr>
          </a:p>
        </p:txBody>
      </p:sp>
      <p:sp>
        <p:nvSpPr>
          <p:cNvPr id="3" name="文本占位符 2">
            <a:extLst>
              <a:ext uri="{FF2B5EF4-FFF2-40B4-BE49-F238E27FC236}">
                <a16:creationId xmlns:a16="http://schemas.microsoft.com/office/drawing/2014/main" id="{90E1A6D5-2F6F-4972-83D2-50D84DFA052B}"/>
              </a:ext>
            </a:extLst>
          </p:cNvPr>
          <p:cNvSpPr>
            <a:spLocks noGrp="1"/>
          </p:cNvSpPr>
          <p:nvPr>
            <p:ph type="body" sz="quarter" idx="13"/>
          </p:nvPr>
        </p:nvSpPr>
        <p:spPr>
          <a:xfrm>
            <a:off x="937363" y="183880"/>
            <a:ext cx="6435012" cy="652366"/>
          </a:xfrm>
        </p:spPr>
        <p:txBody>
          <a:bodyPr/>
          <a:lstStyle/>
          <a:p>
            <a:pPr lvl="0"/>
            <a:endParaRPr kumimoji="1" lang="en-US" altLang="zh-CN" dirty="0">
              <a:cs typeface="+mn-ea"/>
              <a:sym typeface="+mn-lt"/>
            </a:endParaRPr>
          </a:p>
          <a:p>
            <a:pPr lvl="0"/>
            <a:r>
              <a:rPr kumimoji="1" lang="zh-CN" altLang="en-US" dirty="0">
                <a:cs typeface="+mn-ea"/>
                <a:sym typeface="+mn-lt"/>
              </a:rPr>
              <a:t>写作中的造句 </a:t>
            </a:r>
            <a:r>
              <a:rPr lang="en-US" altLang="zh-CN" dirty="0">
                <a:cs typeface="+mn-ea"/>
                <a:sym typeface="+mn-lt"/>
              </a:rPr>
              <a:t>Writing Sentences</a:t>
            </a:r>
          </a:p>
          <a:p>
            <a:endParaRPr lang="zh-CN" altLang="en-US" dirty="0"/>
          </a:p>
        </p:txBody>
      </p:sp>
    </p:spTree>
    <p:extLst>
      <p:ext uri="{BB962C8B-B14F-4D97-AF65-F5344CB8AC3E}">
        <p14:creationId xmlns:p14="http://schemas.microsoft.com/office/powerpoint/2010/main" val="18438738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428189" y="838999"/>
            <a:ext cx="10900574"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200" dirty="0">
                <a:solidFill>
                  <a:schemeClr val="tx1"/>
                </a:solidFill>
                <a:latin typeface="Times New Roman" panose="02020603050405020304" pitchFamily="18" charset="0"/>
                <a:ea typeface="+mn-ea"/>
                <a:cs typeface="+mn-cs"/>
                <a:sym typeface="+mn-lt"/>
              </a:rPr>
              <a:t>这四个句子虽然也能表达作者的基本思想，但思路凌乱，而且句子之间无法衔接。</a:t>
            </a:r>
          </a:p>
          <a:p>
            <a:pPr>
              <a:lnSpc>
                <a:spcPct val="150000"/>
              </a:lnSpc>
            </a:pPr>
            <a:r>
              <a:rPr lang="zh-CN" altLang="en-US" sz="2200" dirty="0">
                <a:solidFill>
                  <a:schemeClr val="tx1"/>
                </a:solidFill>
                <a:latin typeface="Times New Roman" panose="02020603050405020304" pitchFamily="18" charset="0"/>
                <a:ea typeface="+mn-ea"/>
                <a:cs typeface="+mn-cs"/>
                <a:sym typeface="+mn-lt"/>
              </a:rPr>
              <a:t>如，第一、二句的主语都是“网吧”，而三、四句的主语却是“人”和“手指”。主语</a:t>
            </a:r>
            <a:r>
              <a:rPr lang="zh-CN" altLang="en-US" sz="2200" dirty="0" smtClean="0">
                <a:solidFill>
                  <a:schemeClr val="tx1"/>
                </a:solidFill>
                <a:latin typeface="Times New Roman" panose="02020603050405020304" pitchFamily="18" charset="0"/>
                <a:ea typeface="+mn-ea"/>
                <a:cs typeface="+mn-cs"/>
                <a:sym typeface="+mn-lt"/>
              </a:rPr>
              <a:t>变来变去</a:t>
            </a:r>
            <a:r>
              <a:rPr lang="zh-CN" altLang="en-US" sz="2200" dirty="0">
                <a:solidFill>
                  <a:schemeClr val="tx1"/>
                </a:solidFill>
                <a:latin typeface="Times New Roman" panose="02020603050405020304" pitchFamily="18" charset="0"/>
                <a:ea typeface="+mn-ea"/>
                <a:cs typeface="+mn-cs"/>
                <a:sym typeface="+mn-lt"/>
              </a:rPr>
              <a:t>，让人摸不着头脑。</a:t>
            </a:r>
          </a:p>
          <a:p>
            <a:pPr>
              <a:lnSpc>
                <a:spcPct val="150000"/>
              </a:lnSpc>
            </a:pPr>
            <a:r>
              <a:rPr lang="zh-CN" altLang="en-US" sz="2200" dirty="0">
                <a:solidFill>
                  <a:schemeClr val="tx1"/>
                </a:solidFill>
                <a:latin typeface="Times New Roman" panose="02020603050405020304" pitchFamily="18" charset="0"/>
                <a:ea typeface="+mn-ea"/>
                <a:cs typeface="+mn-cs"/>
                <a:sym typeface="+mn-lt"/>
              </a:rPr>
              <a:t>用句子合并的技巧可改写成：</a:t>
            </a:r>
          </a:p>
          <a:p>
            <a:pPr>
              <a:lnSpc>
                <a:spcPct val="150000"/>
              </a:lnSpc>
            </a:pPr>
            <a:r>
              <a:rPr lang="en-US" altLang="zh-CN" sz="2200" dirty="0">
                <a:solidFill>
                  <a:schemeClr val="tx1"/>
                </a:solidFill>
                <a:latin typeface="Times New Roman" panose="02020603050405020304" pitchFamily="18" charset="0"/>
                <a:ea typeface="+mn-ea"/>
                <a:cs typeface="+mn-cs"/>
                <a:sym typeface="+mn-lt"/>
              </a:rPr>
              <a:t>(32) If you go along the streets, you can notice a lot of net bars crowded with people, most</a:t>
            </a:r>
          </a:p>
          <a:p>
            <a:pPr>
              <a:lnSpc>
                <a:spcPct val="150000"/>
              </a:lnSpc>
            </a:pPr>
            <a:r>
              <a:rPr lang="en-US" altLang="zh-CN" sz="2200" dirty="0">
                <a:solidFill>
                  <a:schemeClr val="tx1"/>
                </a:solidFill>
                <a:latin typeface="Times New Roman" panose="02020603050405020304" pitchFamily="18" charset="0"/>
                <a:ea typeface="+mn-ea"/>
                <a:cs typeface="+mn-cs"/>
                <a:sym typeface="+mn-lt"/>
              </a:rPr>
              <a:t>of them young men, whose fingers are dancing on the keyboard.</a:t>
            </a:r>
          </a:p>
          <a:p>
            <a:pPr>
              <a:lnSpc>
                <a:spcPct val="150000"/>
              </a:lnSpc>
            </a:pPr>
            <a:r>
              <a:rPr lang="zh-CN" altLang="en-US" sz="2200" dirty="0">
                <a:solidFill>
                  <a:schemeClr val="tx1"/>
                </a:solidFill>
                <a:latin typeface="Times New Roman" panose="02020603050405020304" pitchFamily="18" charset="0"/>
                <a:ea typeface="+mn-ea"/>
                <a:cs typeface="+mn-cs"/>
                <a:sym typeface="+mn-lt"/>
              </a:rPr>
              <a:t>这样就可以使句子结构严谨、布局合理、主题突出。</a:t>
            </a:r>
            <a:endParaRPr lang="id-ID" sz="2200" i="1" dirty="0">
              <a:solidFill>
                <a:srgbClr val="C000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造句的技巧</a:t>
            </a:r>
          </a:p>
        </p:txBody>
      </p:sp>
      <p:sp>
        <p:nvSpPr>
          <p:cNvPr id="33" name="文本框 6"/>
          <p:cNvSpPr txBox="1">
            <a:spLocks noChangeArrowheads="1"/>
          </p:cNvSpPr>
          <p:nvPr/>
        </p:nvSpPr>
        <p:spPr bwMode="auto">
          <a:xfrm>
            <a:off x="4056010" y="327842"/>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Techniques in Writing Sentences</a:t>
            </a:r>
          </a:p>
        </p:txBody>
      </p:sp>
    </p:spTree>
    <p:extLst>
      <p:ext uri="{BB962C8B-B14F-4D97-AF65-F5344CB8AC3E}">
        <p14:creationId xmlns:p14="http://schemas.microsoft.com/office/powerpoint/2010/main" val="14666716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
                                            <p:txEl>
                                              <p:pRg st="2" end="2"/>
                                            </p:txEl>
                                          </p:spTgt>
                                        </p:tgtEl>
                                        <p:attrNameLst>
                                          <p:attrName>style.visibility</p:attrName>
                                        </p:attrNameLst>
                                      </p:cBhvr>
                                      <p:to>
                                        <p:strVal val="visible"/>
                                      </p:to>
                                    </p:set>
                                    <p:animEffect transition="in" filter="fade">
                                      <p:cBhvr>
                                        <p:cTn id="7" dur="1000"/>
                                        <p:tgtEl>
                                          <p:spTgt spid="51">
                                            <p:txEl>
                                              <p:pRg st="2" end="2"/>
                                            </p:txEl>
                                          </p:spTgt>
                                        </p:tgtEl>
                                      </p:cBhvr>
                                    </p:animEffect>
                                    <p:anim calcmode="lin" valueType="num">
                                      <p:cBhvr>
                                        <p:cTn id="8"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1">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
                                            <p:txEl>
                                              <p:pRg st="3" end="3"/>
                                            </p:txEl>
                                          </p:spTgt>
                                        </p:tgtEl>
                                        <p:attrNameLst>
                                          <p:attrName>style.visibility</p:attrName>
                                        </p:attrNameLst>
                                      </p:cBhvr>
                                      <p:to>
                                        <p:strVal val="visible"/>
                                      </p:to>
                                    </p:set>
                                    <p:animEffect transition="in" filter="fade">
                                      <p:cBhvr>
                                        <p:cTn id="12" dur="1000"/>
                                        <p:tgtEl>
                                          <p:spTgt spid="51">
                                            <p:txEl>
                                              <p:pRg st="3" end="3"/>
                                            </p:txEl>
                                          </p:spTgt>
                                        </p:tgtEl>
                                      </p:cBhvr>
                                    </p:animEffect>
                                    <p:anim calcmode="lin" valueType="num">
                                      <p:cBhvr>
                                        <p:cTn id="13" dur="1000" fill="hold"/>
                                        <p:tgtEl>
                                          <p:spTgt spid="51">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51">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1">
                                            <p:txEl>
                                              <p:pRg st="4" end="4"/>
                                            </p:txEl>
                                          </p:spTgt>
                                        </p:tgtEl>
                                        <p:attrNameLst>
                                          <p:attrName>style.visibility</p:attrName>
                                        </p:attrNameLst>
                                      </p:cBhvr>
                                      <p:to>
                                        <p:strVal val="visible"/>
                                      </p:to>
                                    </p:set>
                                    <p:animEffect transition="in" filter="fade">
                                      <p:cBhvr>
                                        <p:cTn id="17" dur="1000"/>
                                        <p:tgtEl>
                                          <p:spTgt spid="51">
                                            <p:txEl>
                                              <p:pRg st="4" end="4"/>
                                            </p:txEl>
                                          </p:spTgt>
                                        </p:tgtEl>
                                      </p:cBhvr>
                                    </p:animEffect>
                                    <p:anim calcmode="lin" valueType="num">
                                      <p:cBhvr>
                                        <p:cTn id="1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51">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1">
                                            <p:txEl>
                                              <p:pRg st="5" end="5"/>
                                            </p:txEl>
                                          </p:spTgt>
                                        </p:tgtEl>
                                        <p:attrNameLst>
                                          <p:attrName>style.visibility</p:attrName>
                                        </p:attrNameLst>
                                      </p:cBhvr>
                                      <p:to>
                                        <p:strVal val="visible"/>
                                      </p:to>
                                    </p:set>
                                    <p:animEffect transition="in" filter="fade">
                                      <p:cBhvr>
                                        <p:cTn id="22" dur="1000"/>
                                        <p:tgtEl>
                                          <p:spTgt spid="51">
                                            <p:txEl>
                                              <p:pRg st="5" end="5"/>
                                            </p:txEl>
                                          </p:spTgt>
                                        </p:tgtEl>
                                      </p:cBhvr>
                                    </p:animEffect>
                                    <p:anim calcmode="lin" valueType="num">
                                      <p:cBhvr>
                                        <p:cTn id="23" dur="1000" fill="hold"/>
                                        <p:tgtEl>
                                          <p:spTgt spid="51">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5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9713362" y="1017730"/>
            <a:ext cx="2303442" cy="2303440"/>
            <a:chOff x="1726173" y="1841912"/>
            <a:chExt cx="2485289" cy="2485289"/>
          </a:xfrm>
        </p:grpSpPr>
        <p:sp>
          <p:nvSpPr>
            <p:cNvPr id="19" name="椭圆 18"/>
            <p:cNvSpPr/>
            <p:nvPr/>
          </p:nvSpPr>
          <p:spPr>
            <a:xfrm>
              <a:off x="1726173" y="1841912"/>
              <a:ext cx="2485289" cy="2485289"/>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mn-ea"/>
                <a:sym typeface="+mn-lt"/>
              </a:endParaRPr>
            </a:p>
          </p:txBody>
        </p:sp>
        <p:sp>
          <p:nvSpPr>
            <p:cNvPr id="20" name="KSO_Shape"/>
            <p:cNvSpPr/>
            <p:nvPr/>
          </p:nvSpPr>
          <p:spPr bwMode="auto">
            <a:xfrm>
              <a:off x="2144756" y="2550205"/>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Times New Roman" panose="02020603050405020304" pitchFamily="18" charset="0"/>
                <a:cs typeface="+mn-ea"/>
                <a:sym typeface="+mn-lt"/>
              </a:endParaRPr>
            </a:p>
          </p:txBody>
        </p:sp>
      </p:grpSp>
      <p:sp>
        <p:nvSpPr>
          <p:cNvPr id="3" name="文本框 2"/>
          <p:cNvSpPr txBox="1"/>
          <p:nvPr/>
        </p:nvSpPr>
        <p:spPr>
          <a:xfrm>
            <a:off x="255894" y="863889"/>
            <a:ext cx="10345489" cy="3998018"/>
          </a:xfrm>
          <a:prstGeom prst="rect">
            <a:avLst/>
          </a:prstGeom>
          <a:noFill/>
        </p:spPr>
        <p:txBody>
          <a:bodyPr wrap="square" rtlCol="0">
            <a:spAutoFit/>
          </a:bodyPr>
          <a:lstStyle/>
          <a:p>
            <a:pPr>
              <a:lnSpc>
                <a:spcPct val="130000"/>
              </a:lnSpc>
              <a:spcBef>
                <a:spcPts val="600"/>
              </a:spcBef>
            </a:pPr>
            <a:r>
              <a:rPr lang="en-US" altLang="zh-CN" sz="2800" dirty="0">
                <a:solidFill>
                  <a:srgbClr val="00749F"/>
                </a:solidFill>
                <a:latin typeface="Times New Roman" panose="02020603050405020304" pitchFamily="18" charset="0"/>
                <a:cs typeface="+mn-ea"/>
                <a:sym typeface="+mn-lt"/>
              </a:rPr>
              <a:t>Questions 1:Translate the following sentences and pay attention to the ways sentences are extended.</a:t>
            </a:r>
          </a:p>
          <a:p>
            <a:pPr>
              <a:lnSpc>
                <a:spcPct val="130000"/>
              </a:lnSpc>
              <a:spcBef>
                <a:spcPts val="600"/>
              </a:spcBef>
            </a:pPr>
            <a:r>
              <a:rPr lang="en-US" altLang="zh-CN" sz="2400" b="1" dirty="0">
                <a:latin typeface="Times New Roman" panose="02020603050405020304" pitchFamily="18" charset="0"/>
                <a:sym typeface="+mn-lt"/>
              </a:rPr>
              <a:t>1) </a:t>
            </a:r>
            <a:r>
              <a:rPr lang="zh-CN" altLang="en-US" sz="2400" b="1" dirty="0">
                <a:latin typeface="Times New Roman" panose="02020603050405020304" pitchFamily="18" charset="0"/>
                <a:sym typeface="+mn-lt"/>
              </a:rPr>
              <a:t>我们发现礼堂坐满了。</a:t>
            </a: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zh-CN" altLang="en-US" sz="2400" b="1" dirty="0" smtClean="0">
                <a:latin typeface="Times New Roman" panose="02020603050405020304" pitchFamily="18" charset="0"/>
                <a:sym typeface="+mn-lt"/>
              </a:rPr>
              <a:t>    我们</a:t>
            </a:r>
            <a:r>
              <a:rPr lang="zh-CN" altLang="en-US" sz="2400" b="1" dirty="0">
                <a:latin typeface="Times New Roman" panose="02020603050405020304" pitchFamily="18" charset="0"/>
                <a:sym typeface="+mn-lt"/>
              </a:rPr>
              <a:t>发现大礼堂坐满了学生和教师。</a:t>
            </a: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zh-CN" altLang="en-US" sz="2400" b="1" dirty="0" smtClean="0">
                <a:latin typeface="Times New Roman" panose="02020603050405020304" pitchFamily="18" charset="0"/>
                <a:sym typeface="+mn-lt"/>
              </a:rPr>
              <a:t>    我们</a:t>
            </a:r>
            <a:r>
              <a:rPr lang="zh-CN" altLang="en-US" sz="2400" b="1" dirty="0">
                <a:latin typeface="Times New Roman" panose="02020603050405020304" pitchFamily="18" charset="0"/>
                <a:sym typeface="+mn-lt"/>
              </a:rPr>
              <a:t>发现大礼堂坐满了在听一个重要报告的学生和教师。</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7" name="矩形 6">
            <a:extLst>
              <a:ext uri="{FF2B5EF4-FFF2-40B4-BE49-F238E27FC236}">
                <a16:creationId xmlns:a16="http://schemas.microsoft.com/office/drawing/2014/main" id="{70DE0A74-CEB5-49A9-A391-1453C41C994C}"/>
              </a:ext>
            </a:extLst>
          </p:cNvPr>
          <p:cNvSpPr/>
          <p:nvPr/>
        </p:nvSpPr>
        <p:spPr>
          <a:xfrm>
            <a:off x="617420" y="2594322"/>
            <a:ext cx="8966731" cy="523220"/>
          </a:xfrm>
          <a:prstGeom prst="rect">
            <a:avLst/>
          </a:prstGeom>
        </p:spPr>
        <p:txBody>
          <a:bodyPr wrap="square">
            <a:spAutoFit/>
          </a:bodyPr>
          <a:lstStyle/>
          <a:p>
            <a:r>
              <a:rPr lang="en-US" altLang="zh-CN" sz="2800" dirty="0">
                <a:solidFill>
                  <a:srgbClr val="FF0000"/>
                </a:solidFill>
                <a:latin typeface="+mn-ea"/>
              </a:rPr>
              <a:t>We found the hall full.</a:t>
            </a:r>
            <a:endParaRPr lang="zh-CN" altLang="en-US" sz="2800" dirty="0"/>
          </a:p>
        </p:txBody>
      </p:sp>
      <p:sp>
        <p:nvSpPr>
          <p:cNvPr id="22" name="矩形 21">
            <a:extLst>
              <a:ext uri="{FF2B5EF4-FFF2-40B4-BE49-F238E27FC236}">
                <a16:creationId xmlns:a16="http://schemas.microsoft.com/office/drawing/2014/main" id="{E2B5B681-CF4B-420F-B8DE-0C5DD2AAEFD3}"/>
              </a:ext>
            </a:extLst>
          </p:cNvPr>
          <p:cNvSpPr/>
          <p:nvPr/>
        </p:nvSpPr>
        <p:spPr>
          <a:xfrm>
            <a:off x="617420" y="3686689"/>
            <a:ext cx="9725475" cy="523220"/>
          </a:xfrm>
          <a:prstGeom prst="rect">
            <a:avLst/>
          </a:prstGeom>
        </p:spPr>
        <p:txBody>
          <a:bodyPr wrap="square">
            <a:spAutoFit/>
          </a:bodyPr>
          <a:lstStyle/>
          <a:p>
            <a:r>
              <a:rPr lang="en-US" altLang="zh-CN" sz="2800" dirty="0">
                <a:solidFill>
                  <a:srgbClr val="FF0000"/>
                </a:solidFill>
                <a:latin typeface="+mn-ea"/>
              </a:rPr>
              <a:t>We found the great hall full of students and teachers.</a:t>
            </a:r>
            <a:endParaRPr lang="zh-CN" altLang="en-US" sz="2800" dirty="0"/>
          </a:p>
        </p:txBody>
      </p:sp>
      <p:sp>
        <p:nvSpPr>
          <p:cNvPr id="12" name="矩形 11">
            <a:extLst>
              <a:ext uri="{FF2B5EF4-FFF2-40B4-BE49-F238E27FC236}">
                <a16:creationId xmlns:a16="http://schemas.microsoft.com/office/drawing/2014/main" id="{FCC4BEF6-31C9-46D4-9B0E-3FC1CB1779E0}"/>
              </a:ext>
            </a:extLst>
          </p:cNvPr>
          <p:cNvSpPr/>
          <p:nvPr/>
        </p:nvSpPr>
        <p:spPr>
          <a:xfrm>
            <a:off x="617420" y="4832986"/>
            <a:ext cx="9828770" cy="954107"/>
          </a:xfrm>
          <a:prstGeom prst="rect">
            <a:avLst/>
          </a:prstGeom>
        </p:spPr>
        <p:txBody>
          <a:bodyPr wrap="square">
            <a:spAutoFit/>
          </a:bodyPr>
          <a:lstStyle/>
          <a:p>
            <a:r>
              <a:rPr lang="en-US" altLang="zh-CN" sz="2800" dirty="0">
                <a:solidFill>
                  <a:srgbClr val="FF0000"/>
                </a:solidFill>
                <a:latin typeface="+mn-ea"/>
              </a:rPr>
              <a:t>We found the great hall full of students and teachers who are listening to an important report.</a:t>
            </a:r>
            <a:endParaRPr lang="zh-CN" altLang="en-US" sz="2800" dirty="0"/>
          </a:p>
        </p:txBody>
      </p:sp>
      <p:sp>
        <p:nvSpPr>
          <p:cNvPr id="13" name="动作按钮: 后退或前一项 12">
            <a:hlinkClick r:id="rId3" action="ppaction://hlinksldjump" highlightClick="1"/>
            <a:extLst>
              <a:ext uri="{FF2B5EF4-FFF2-40B4-BE49-F238E27FC236}">
                <a16:creationId xmlns:a16="http://schemas.microsoft.com/office/drawing/2014/main" id="{5153973B-01A8-44AC-A6DC-49BFBC151EF9}"/>
              </a:ext>
            </a:extLst>
          </p:cNvPr>
          <p:cNvSpPr/>
          <p:nvPr/>
        </p:nvSpPr>
        <p:spPr>
          <a:xfrm>
            <a:off x="10761498" y="5098648"/>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387777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12"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92437" y="812632"/>
            <a:ext cx="10345489" cy="4985147"/>
          </a:xfrm>
          <a:prstGeom prst="rect">
            <a:avLst/>
          </a:prstGeom>
          <a:noFill/>
        </p:spPr>
        <p:txBody>
          <a:bodyPr wrap="square" rtlCol="0">
            <a:spAutoFit/>
          </a:bodyPr>
          <a:lstStyle/>
          <a:p>
            <a:pPr>
              <a:lnSpc>
                <a:spcPct val="130000"/>
              </a:lnSpc>
              <a:spcBef>
                <a:spcPts val="600"/>
              </a:spcBef>
            </a:pPr>
            <a:r>
              <a:rPr lang="en-US" altLang="zh-CN" sz="2800" dirty="0">
                <a:solidFill>
                  <a:srgbClr val="00749F"/>
                </a:solidFill>
                <a:latin typeface="Times New Roman" panose="02020603050405020304" pitchFamily="18" charset="0"/>
                <a:cs typeface="+mn-ea"/>
                <a:sym typeface="+mn-lt"/>
              </a:rPr>
              <a:t>Questions 1:</a:t>
            </a:r>
          </a:p>
          <a:p>
            <a:pPr>
              <a:lnSpc>
                <a:spcPct val="130000"/>
              </a:lnSpc>
              <a:spcBef>
                <a:spcPts val="600"/>
              </a:spcBef>
            </a:pPr>
            <a:r>
              <a:rPr lang="zh-CN" altLang="en-US" sz="2400" b="1" dirty="0">
                <a:latin typeface="Times New Roman" panose="02020603050405020304" pitchFamily="18" charset="0"/>
                <a:sym typeface="+mn-lt"/>
              </a:rPr>
              <a:t>不过，他终于获准发回了一份传真。</a:t>
            </a: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zh-CN" altLang="en-US" sz="2400" b="1" dirty="0">
                <a:latin typeface="Times New Roman" panose="02020603050405020304" pitchFamily="18" charset="0"/>
                <a:sym typeface="+mn-lt"/>
              </a:rPr>
              <a:t>不过，他终于获准发回了一份传真，在传真中他告诉编辑</a:t>
            </a:r>
            <a:r>
              <a:rPr lang="en-US" altLang="zh-CN" sz="2400" b="1" dirty="0">
                <a:latin typeface="Times New Roman" panose="02020603050405020304" pitchFamily="18" charset="0"/>
                <a:sym typeface="+mn-lt"/>
              </a:rPr>
              <a:t>……</a:t>
            </a: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zh-CN" altLang="en-US" sz="2400" b="1" dirty="0">
                <a:latin typeface="Times New Roman" panose="02020603050405020304" pitchFamily="18" charset="0"/>
                <a:sym typeface="+mn-lt"/>
              </a:rPr>
              <a:t>不过，他终于获准发回了一份传真，在传真中他告诉编辑他被抓了起来。</a:t>
            </a: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zh-CN" altLang="en-US" sz="2400" b="1" dirty="0">
                <a:latin typeface="Times New Roman" panose="02020603050405020304" pitchFamily="18" charset="0"/>
                <a:sym typeface="+mn-lt"/>
              </a:rPr>
              <a:t>不过，他终于获准发回了一份传真，在传真中他告诉编辑就在他数</a:t>
            </a:r>
            <a:r>
              <a:rPr lang="en-US" altLang="zh-CN" sz="2400" b="1" dirty="0">
                <a:latin typeface="Times New Roman" panose="02020603050405020304" pitchFamily="18" charset="0"/>
                <a:sym typeface="+mn-lt"/>
              </a:rPr>
              <a:t>1084</a:t>
            </a:r>
            <a:r>
              <a:rPr lang="zh-CN" altLang="en-US" sz="2400" b="1" dirty="0">
                <a:latin typeface="Times New Roman" panose="02020603050405020304" pitchFamily="18" charset="0"/>
                <a:sym typeface="+mn-lt"/>
              </a:rPr>
              <a:t>级台阶时，他被抓了起来。</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7" name="矩形 6">
            <a:extLst>
              <a:ext uri="{FF2B5EF4-FFF2-40B4-BE49-F238E27FC236}">
                <a16:creationId xmlns:a16="http://schemas.microsoft.com/office/drawing/2014/main" id="{70DE0A74-CEB5-49A9-A391-1453C41C994C}"/>
              </a:ext>
            </a:extLst>
          </p:cNvPr>
          <p:cNvSpPr/>
          <p:nvPr/>
        </p:nvSpPr>
        <p:spPr>
          <a:xfrm>
            <a:off x="392437" y="1978630"/>
            <a:ext cx="9336316" cy="523220"/>
          </a:xfrm>
          <a:prstGeom prst="rect">
            <a:avLst/>
          </a:prstGeom>
        </p:spPr>
        <p:txBody>
          <a:bodyPr wrap="square">
            <a:spAutoFit/>
          </a:bodyPr>
          <a:lstStyle/>
          <a:p>
            <a:r>
              <a:rPr lang="en-US" altLang="zh-CN" sz="2800" dirty="0">
                <a:solidFill>
                  <a:srgbClr val="FF0000"/>
                </a:solidFill>
                <a:latin typeface="+mn-ea"/>
              </a:rPr>
              <a:t>However, he had at last been allowed to send a fax.</a:t>
            </a:r>
            <a:endParaRPr lang="zh-CN" altLang="en-US" sz="2800" dirty="0"/>
          </a:p>
        </p:txBody>
      </p:sp>
      <p:sp>
        <p:nvSpPr>
          <p:cNvPr id="22" name="矩形 21">
            <a:extLst>
              <a:ext uri="{FF2B5EF4-FFF2-40B4-BE49-F238E27FC236}">
                <a16:creationId xmlns:a16="http://schemas.microsoft.com/office/drawing/2014/main" id="{E2B5B681-CF4B-420F-B8DE-0C5DD2AAEFD3}"/>
              </a:ext>
            </a:extLst>
          </p:cNvPr>
          <p:cNvSpPr/>
          <p:nvPr/>
        </p:nvSpPr>
        <p:spPr>
          <a:xfrm>
            <a:off x="392437" y="2915727"/>
            <a:ext cx="9921975" cy="954107"/>
          </a:xfrm>
          <a:prstGeom prst="rect">
            <a:avLst/>
          </a:prstGeom>
        </p:spPr>
        <p:txBody>
          <a:bodyPr wrap="square">
            <a:spAutoFit/>
          </a:bodyPr>
          <a:lstStyle/>
          <a:p>
            <a:r>
              <a:rPr lang="en-US" altLang="zh-CN" sz="2800" dirty="0">
                <a:solidFill>
                  <a:srgbClr val="FF0000"/>
                </a:solidFill>
                <a:latin typeface="+mn-ea"/>
              </a:rPr>
              <a:t>However, he had at last been allowed to send a fax in which he informed the editor that…</a:t>
            </a:r>
            <a:endParaRPr lang="zh-CN" altLang="en-US" sz="2800" dirty="0"/>
          </a:p>
        </p:txBody>
      </p:sp>
      <p:sp>
        <p:nvSpPr>
          <p:cNvPr id="12" name="矩形 11">
            <a:extLst>
              <a:ext uri="{FF2B5EF4-FFF2-40B4-BE49-F238E27FC236}">
                <a16:creationId xmlns:a16="http://schemas.microsoft.com/office/drawing/2014/main" id="{FCC4BEF6-31C9-46D4-9B0E-3FC1CB1779E0}"/>
              </a:ext>
            </a:extLst>
          </p:cNvPr>
          <p:cNvSpPr/>
          <p:nvPr/>
        </p:nvSpPr>
        <p:spPr>
          <a:xfrm>
            <a:off x="392437" y="3971235"/>
            <a:ext cx="10204690" cy="954107"/>
          </a:xfrm>
          <a:prstGeom prst="rect">
            <a:avLst/>
          </a:prstGeom>
        </p:spPr>
        <p:txBody>
          <a:bodyPr wrap="square">
            <a:spAutoFit/>
          </a:bodyPr>
          <a:lstStyle/>
          <a:p>
            <a:r>
              <a:rPr lang="en-US" altLang="zh-CN" sz="2800" dirty="0">
                <a:solidFill>
                  <a:srgbClr val="FF0000"/>
                </a:solidFill>
                <a:latin typeface="+mn-ea"/>
              </a:rPr>
              <a:t>However, he had at last been allowed to send a fax in which he informed the editor that </a:t>
            </a:r>
            <a:r>
              <a:rPr lang="en-US" altLang="zh-CN" sz="2800" dirty="0" smtClean="0">
                <a:solidFill>
                  <a:srgbClr val="FF0000"/>
                </a:solidFill>
                <a:latin typeface="+mn-ea"/>
              </a:rPr>
              <a:t>he had </a:t>
            </a:r>
            <a:r>
              <a:rPr lang="en-US" altLang="zh-CN" sz="2800" dirty="0">
                <a:solidFill>
                  <a:srgbClr val="FF0000"/>
                </a:solidFill>
                <a:latin typeface="+mn-ea"/>
              </a:rPr>
              <a:t>been arrested.</a:t>
            </a:r>
            <a:endParaRPr lang="zh-CN" altLang="en-US" sz="2800" dirty="0"/>
          </a:p>
        </p:txBody>
      </p:sp>
      <p:sp>
        <p:nvSpPr>
          <p:cNvPr id="13" name="矩形 12">
            <a:extLst>
              <a:ext uri="{FF2B5EF4-FFF2-40B4-BE49-F238E27FC236}">
                <a16:creationId xmlns:a16="http://schemas.microsoft.com/office/drawing/2014/main" id="{A4FCE2EB-280E-4FA1-B94B-1523CA228D4C}"/>
              </a:ext>
            </a:extLst>
          </p:cNvPr>
          <p:cNvSpPr/>
          <p:nvPr/>
        </p:nvSpPr>
        <p:spPr>
          <a:xfrm>
            <a:off x="3429326" y="5167776"/>
            <a:ext cx="8485034" cy="1200329"/>
          </a:xfrm>
          <a:prstGeom prst="rect">
            <a:avLst/>
          </a:prstGeom>
        </p:spPr>
        <p:txBody>
          <a:bodyPr wrap="square">
            <a:spAutoFit/>
          </a:bodyPr>
          <a:lstStyle/>
          <a:p>
            <a:r>
              <a:rPr lang="en-US" altLang="zh-CN" sz="2400" dirty="0">
                <a:solidFill>
                  <a:srgbClr val="FF0000"/>
                </a:solidFill>
                <a:latin typeface="+mn-ea"/>
              </a:rPr>
              <a:t>However, he had at last been allowed to send a fax in which he informed the editor that he had been arrested while counting the 1,084 steps.</a:t>
            </a:r>
            <a:endParaRPr lang="zh-CN" altLang="en-US" sz="2400" dirty="0"/>
          </a:p>
        </p:txBody>
      </p:sp>
    </p:spTree>
    <p:extLst>
      <p:ext uri="{BB962C8B-B14F-4D97-AF65-F5344CB8AC3E}">
        <p14:creationId xmlns:p14="http://schemas.microsoft.com/office/powerpoint/2010/main" val="9821887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12" grpId="0"/>
      <p:bldP spid="13"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82030" y="1012018"/>
            <a:ext cx="10345489" cy="3917996"/>
          </a:xfrm>
          <a:prstGeom prst="rect">
            <a:avLst/>
          </a:prstGeom>
          <a:noFill/>
        </p:spPr>
        <p:txBody>
          <a:bodyPr wrap="square" rtlCol="0">
            <a:spAutoFit/>
          </a:bodyPr>
          <a:lstStyle/>
          <a:p>
            <a:pPr>
              <a:lnSpc>
                <a:spcPct val="130000"/>
              </a:lnSpc>
              <a:spcBef>
                <a:spcPts val="600"/>
              </a:spcBef>
            </a:pPr>
            <a:r>
              <a:rPr lang="en-US" altLang="zh-CN" sz="2800" dirty="0">
                <a:solidFill>
                  <a:srgbClr val="00749F"/>
                </a:solidFill>
                <a:latin typeface="Times New Roman" panose="02020603050405020304" pitchFamily="18" charset="0"/>
                <a:cs typeface="+mn-ea"/>
                <a:sym typeface="+mn-lt"/>
              </a:rPr>
              <a:t>Questions 1:</a:t>
            </a:r>
          </a:p>
          <a:p>
            <a:pPr>
              <a:lnSpc>
                <a:spcPct val="130000"/>
              </a:lnSpc>
              <a:spcBef>
                <a:spcPts val="600"/>
              </a:spcBef>
            </a:pPr>
            <a:r>
              <a:rPr lang="en-US" altLang="zh-CN" sz="2400" b="1" dirty="0">
                <a:latin typeface="Times New Roman" panose="02020603050405020304" pitchFamily="18" charset="0"/>
                <a:sym typeface="+mn-lt"/>
              </a:rPr>
              <a:t>3) </a:t>
            </a:r>
            <a:r>
              <a:rPr lang="zh-CN" altLang="en-US" sz="2400" b="1" dirty="0">
                <a:latin typeface="Times New Roman" panose="02020603050405020304" pitchFamily="18" charset="0"/>
                <a:sym typeface="+mn-lt"/>
              </a:rPr>
              <a:t>我们也犯基本错误。</a:t>
            </a: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zh-CN" altLang="en-US" sz="2400" b="1" dirty="0" smtClean="0">
                <a:latin typeface="Times New Roman" panose="02020603050405020304" pitchFamily="18" charset="0"/>
                <a:sym typeface="+mn-lt"/>
              </a:rPr>
              <a:t>    我们</a:t>
            </a:r>
            <a:r>
              <a:rPr lang="zh-CN" altLang="en-US" sz="2400" b="1" dirty="0">
                <a:latin typeface="Times New Roman" panose="02020603050405020304" pitchFamily="18" charset="0"/>
                <a:sym typeface="+mn-lt"/>
              </a:rPr>
              <a:t>也犯把我们的新年决心告诉所有人这样的基本错误。</a:t>
            </a:r>
          </a:p>
          <a:p>
            <a:pPr>
              <a:lnSpc>
                <a:spcPct val="130000"/>
              </a:lnSpc>
              <a:spcBef>
                <a:spcPts val="600"/>
              </a:spcBef>
            </a:pPr>
            <a:endParaRPr lang="en-US" altLang="zh-CN" sz="2400" b="1" dirty="0">
              <a:latin typeface="Times New Roman" panose="02020603050405020304" pitchFamily="18" charset="0"/>
              <a:sym typeface="+mn-lt"/>
            </a:endParaRPr>
          </a:p>
          <a:p>
            <a:pPr>
              <a:lnSpc>
                <a:spcPct val="130000"/>
              </a:lnSpc>
              <a:spcBef>
                <a:spcPts val="600"/>
              </a:spcBef>
            </a:pPr>
            <a:r>
              <a:rPr lang="zh-CN" altLang="en-US" sz="2400" b="1" dirty="0" smtClean="0">
                <a:latin typeface="Times New Roman" panose="02020603050405020304" pitchFamily="18" charset="0"/>
                <a:sym typeface="+mn-lt"/>
              </a:rPr>
              <a:t>    我们</a:t>
            </a:r>
            <a:r>
              <a:rPr lang="zh-CN" altLang="en-US" sz="2400" b="1" dirty="0">
                <a:latin typeface="Times New Roman" panose="02020603050405020304" pitchFamily="18" charset="0"/>
                <a:sym typeface="+mn-lt"/>
              </a:rPr>
              <a:t>也犯这样的基本错误，把我们的新年决心告诉所有人，这样我们看起来更加愚蠢。</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7" name="矩形 6">
            <a:extLst>
              <a:ext uri="{FF2B5EF4-FFF2-40B4-BE49-F238E27FC236}">
                <a16:creationId xmlns:a16="http://schemas.microsoft.com/office/drawing/2014/main" id="{70DE0A74-CEB5-49A9-A391-1453C41C994C}"/>
              </a:ext>
            </a:extLst>
          </p:cNvPr>
          <p:cNvSpPr/>
          <p:nvPr/>
        </p:nvSpPr>
        <p:spPr>
          <a:xfrm>
            <a:off x="708191" y="2160265"/>
            <a:ext cx="8966731" cy="523220"/>
          </a:xfrm>
          <a:prstGeom prst="rect">
            <a:avLst/>
          </a:prstGeom>
        </p:spPr>
        <p:txBody>
          <a:bodyPr wrap="square">
            <a:spAutoFit/>
          </a:bodyPr>
          <a:lstStyle/>
          <a:p>
            <a:r>
              <a:rPr lang="en-US" altLang="zh-CN" sz="2800" dirty="0">
                <a:solidFill>
                  <a:srgbClr val="FF0000"/>
                </a:solidFill>
                <a:latin typeface="+mn-ea"/>
              </a:rPr>
              <a:t>We also make the fundamental error.</a:t>
            </a:r>
            <a:endParaRPr lang="zh-CN" altLang="en-US" sz="2800" dirty="0"/>
          </a:p>
        </p:txBody>
      </p:sp>
      <p:sp>
        <p:nvSpPr>
          <p:cNvPr id="22" name="矩形 21">
            <a:extLst>
              <a:ext uri="{FF2B5EF4-FFF2-40B4-BE49-F238E27FC236}">
                <a16:creationId xmlns:a16="http://schemas.microsoft.com/office/drawing/2014/main" id="{E2B5B681-CF4B-420F-B8DE-0C5DD2AAEFD3}"/>
              </a:ext>
            </a:extLst>
          </p:cNvPr>
          <p:cNvSpPr/>
          <p:nvPr/>
        </p:nvSpPr>
        <p:spPr>
          <a:xfrm>
            <a:off x="708191" y="3126549"/>
            <a:ext cx="9142170" cy="954107"/>
          </a:xfrm>
          <a:prstGeom prst="rect">
            <a:avLst/>
          </a:prstGeom>
        </p:spPr>
        <p:txBody>
          <a:bodyPr wrap="square">
            <a:spAutoFit/>
          </a:bodyPr>
          <a:lstStyle/>
          <a:p>
            <a:r>
              <a:rPr lang="en-US" altLang="zh-CN" sz="2800" dirty="0">
                <a:solidFill>
                  <a:srgbClr val="FF0000"/>
                </a:solidFill>
                <a:latin typeface="+mn-ea"/>
              </a:rPr>
              <a:t>We also make the fundamental error of announcing our New Year Resolutions to everybody.</a:t>
            </a:r>
            <a:endParaRPr lang="zh-CN" altLang="en-US" sz="2800" dirty="0"/>
          </a:p>
        </p:txBody>
      </p:sp>
      <p:sp>
        <p:nvSpPr>
          <p:cNvPr id="12" name="矩形 11">
            <a:extLst>
              <a:ext uri="{FF2B5EF4-FFF2-40B4-BE49-F238E27FC236}">
                <a16:creationId xmlns:a16="http://schemas.microsoft.com/office/drawing/2014/main" id="{FCC4BEF6-31C9-46D4-9B0E-3FC1CB1779E0}"/>
              </a:ext>
            </a:extLst>
          </p:cNvPr>
          <p:cNvSpPr/>
          <p:nvPr/>
        </p:nvSpPr>
        <p:spPr>
          <a:xfrm>
            <a:off x="708191" y="4785330"/>
            <a:ext cx="10204690" cy="954107"/>
          </a:xfrm>
          <a:prstGeom prst="rect">
            <a:avLst/>
          </a:prstGeom>
        </p:spPr>
        <p:txBody>
          <a:bodyPr wrap="square">
            <a:spAutoFit/>
          </a:bodyPr>
          <a:lstStyle/>
          <a:p>
            <a:r>
              <a:rPr lang="en-US" altLang="zh-CN" sz="2800" dirty="0">
                <a:solidFill>
                  <a:srgbClr val="FF0000"/>
                </a:solidFill>
                <a:latin typeface="+mn-ea"/>
              </a:rPr>
              <a:t>We also make the fundamental error of announcing our New Year Resolutions to everybody so that we look even more foolish.</a:t>
            </a:r>
            <a:endParaRPr lang="zh-CN" altLang="en-US" sz="2800" dirty="0"/>
          </a:p>
        </p:txBody>
      </p:sp>
    </p:spTree>
    <p:extLst>
      <p:ext uri="{BB962C8B-B14F-4D97-AF65-F5344CB8AC3E}">
        <p14:creationId xmlns:p14="http://schemas.microsoft.com/office/powerpoint/2010/main" val="22616837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1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9713362" y="1017730"/>
            <a:ext cx="2303442" cy="2303440"/>
            <a:chOff x="1726173" y="1841912"/>
            <a:chExt cx="2485289" cy="2485289"/>
          </a:xfrm>
        </p:grpSpPr>
        <p:sp>
          <p:nvSpPr>
            <p:cNvPr id="19" name="椭圆 18"/>
            <p:cNvSpPr/>
            <p:nvPr/>
          </p:nvSpPr>
          <p:spPr>
            <a:xfrm>
              <a:off x="1726173" y="1841912"/>
              <a:ext cx="2485289" cy="2485289"/>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mn-ea"/>
                <a:sym typeface="+mn-lt"/>
              </a:endParaRPr>
            </a:p>
          </p:txBody>
        </p:sp>
        <p:sp>
          <p:nvSpPr>
            <p:cNvPr id="20" name="KSO_Shape"/>
            <p:cNvSpPr/>
            <p:nvPr/>
          </p:nvSpPr>
          <p:spPr bwMode="auto">
            <a:xfrm>
              <a:off x="2144756" y="2550205"/>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Times New Roman" panose="02020603050405020304" pitchFamily="18" charset="0"/>
                <a:cs typeface="+mn-ea"/>
                <a:sym typeface="+mn-lt"/>
              </a:endParaRPr>
            </a:p>
          </p:txBody>
        </p:sp>
      </p:grpSp>
      <p:sp>
        <p:nvSpPr>
          <p:cNvPr id="3" name="文本框 2"/>
          <p:cNvSpPr txBox="1"/>
          <p:nvPr/>
        </p:nvSpPr>
        <p:spPr>
          <a:xfrm>
            <a:off x="255894" y="863889"/>
            <a:ext cx="10345489" cy="3393045"/>
          </a:xfrm>
          <a:prstGeom prst="rect">
            <a:avLst/>
          </a:prstGeom>
          <a:noFill/>
        </p:spPr>
        <p:txBody>
          <a:bodyPr wrap="square" rtlCol="0">
            <a:spAutoFit/>
          </a:bodyPr>
          <a:lstStyle/>
          <a:p>
            <a:pPr>
              <a:lnSpc>
                <a:spcPct val="130000"/>
              </a:lnSpc>
              <a:spcBef>
                <a:spcPts val="600"/>
              </a:spcBef>
            </a:pPr>
            <a:r>
              <a:rPr lang="en-US" altLang="zh-CN" sz="2800" dirty="0">
                <a:solidFill>
                  <a:srgbClr val="00749F"/>
                </a:solidFill>
                <a:latin typeface="Times New Roman" panose="02020603050405020304" pitchFamily="18" charset="0"/>
                <a:cs typeface="+mn-ea"/>
                <a:sym typeface="+mn-lt"/>
              </a:rPr>
              <a:t>Questions 2:Make sentences using the information provided in each group</a:t>
            </a:r>
          </a:p>
          <a:p>
            <a:pPr>
              <a:lnSpc>
                <a:spcPct val="130000"/>
              </a:lnSpc>
              <a:spcBef>
                <a:spcPts val="600"/>
              </a:spcBef>
            </a:pPr>
            <a:r>
              <a:rPr lang="en-US" altLang="zh-CN" sz="2400" b="1" dirty="0">
                <a:latin typeface="Times New Roman" panose="02020603050405020304" pitchFamily="18" charset="0"/>
                <a:sym typeface="+mn-lt"/>
              </a:rPr>
              <a:t>1) Willie had a beard and a moustache.</a:t>
            </a:r>
          </a:p>
          <a:p>
            <a:pPr>
              <a:lnSpc>
                <a:spcPct val="130000"/>
              </a:lnSpc>
              <a:spcBef>
                <a:spcPts val="600"/>
              </a:spcBef>
            </a:pPr>
            <a:r>
              <a:rPr lang="en-US" altLang="zh-CN" sz="2400" b="1" dirty="0">
                <a:latin typeface="Times New Roman" panose="02020603050405020304" pitchFamily="18" charset="0"/>
                <a:sym typeface="+mn-lt"/>
              </a:rPr>
              <a:t>The beard was bushy.</a:t>
            </a:r>
          </a:p>
          <a:p>
            <a:pPr>
              <a:lnSpc>
                <a:spcPct val="130000"/>
              </a:lnSpc>
              <a:spcBef>
                <a:spcPts val="600"/>
              </a:spcBef>
            </a:pPr>
            <a:r>
              <a:rPr lang="en-US" altLang="zh-CN" sz="2400" b="1" dirty="0">
                <a:latin typeface="Times New Roman" panose="02020603050405020304" pitchFamily="18" charset="0"/>
                <a:sym typeface="+mn-lt"/>
              </a:rPr>
              <a:t>The beard was long.</a:t>
            </a:r>
          </a:p>
          <a:p>
            <a:pPr>
              <a:lnSpc>
                <a:spcPct val="130000"/>
              </a:lnSpc>
              <a:spcBef>
                <a:spcPts val="600"/>
              </a:spcBef>
            </a:pPr>
            <a:r>
              <a:rPr lang="en-US" altLang="zh-CN" sz="2400" b="1" dirty="0">
                <a:latin typeface="Times New Roman" panose="02020603050405020304" pitchFamily="18" charset="0"/>
                <a:sym typeface="+mn-lt"/>
              </a:rPr>
              <a:t>The moustache was droopy</a:t>
            </a:r>
            <a:endParaRPr lang="zh-CN" altLang="en-US" sz="2400" b="1" dirty="0">
              <a:latin typeface="Times New Roman" panose="02020603050405020304" pitchFamily="18" charset="0"/>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7" name="矩形 6">
            <a:extLst>
              <a:ext uri="{FF2B5EF4-FFF2-40B4-BE49-F238E27FC236}">
                <a16:creationId xmlns:a16="http://schemas.microsoft.com/office/drawing/2014/main" id="{70DE0A74-CEB5-49A9-A391-1453C41C994C}"/>
              </a:ext>
            </a:extLst>
          </p:cNvPr>
          <p:cNvSpPr/>
          <p:nvPr/>
        </p:nvSpPr>
        <p:spPr>
          <a:xfrm>
            <a:off x="382030" y="4625036"/>
            <a:ext cx="8966731" cy="523220"/>
          </a:xfrm>
          <a:prstGeom prst="rect">
            <a:avLst/>
          </a:prstGeom>
        </p:spPr>
        <p:txBody>
          <a:bodyPr wrap="square">
            <a:spAutoFit/>
          </a:bodyPr>
          <a:lstStyle/>
          <a:p>
            <a:r>
              <a:rPr lang="en-US" altLang="zh-CN" sz="2800" dirty="0">
                <a:solidFill>
                  <a:srgbClr val="FF0000"/>
                </a:solidFill>
                <a:latin typeface="+mn-ea"/>
              </a:rPr>
              <a:t>1) Willie had a long, bushy beard and a droopy moustache.</a:t>
            </a:r>
            <a:endParaRPr lang="zh-CN" altLang="en-US" sz="2800" dirty="0"/>
          </a:p>
        </p:txBody>
      </p:sp>
    </p:spTree>
    <p:extLst>
      <p:ext uri="{BB962C8B-B14F-4D97-AF65-F5344CB8AC3E}">
        <p14:creationId xmlns:p14="http://schemas.microsoft.com/office/powerpoint/2010/main" val="189035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82029" y="1869089"/>
            <a:ext cx="5565621" cy="2675925"/>
          </a:xfrm>
          <a:prstGeom prst="rect">
            <a:avLst/>
          </a:prstGeom>
          <a:noFill/>
        </p:spPr>
        <p:txBody>
          <a:bodyPr wrap="square" rtlCol="0">
            <a:spAutoFit/>
          </a:bodyPr>
          <a:lstStyle/>
          <a:p>
            <a:pPr>
              <a:lnSpc>
                <a:spcPct val="130000"/>
              </a:lnSpc>
              <a:spcBef>
                <a:spcPts val="600"/>
              </a:spcBef>
            </a:pPr>
            <a:r>
              <a:rPr lang="en-US" altLang="zh-CN" sz="2400" b="1" dirty="0">
                <a:latin typeface="Times New Roman" panose="02020603050405020304" pitchFamily="18" charset="0"/>
                <a:sym typeface="+mn-lt"/>
              </a:rPr>
              <a:t> 2) The man handed me a photograph of a woman.</a:t>
            </a:r>
          </a:p>
          <a:p>
            <a:pPr>
              <a:lnSpc>
                <a:spcPct val="130000"/>
              </a:lnSpc>
              <a:spcBef>
                <a:spcPts val="600"/>
              </a:spcBef>
            </a:pPr>
            <a:r>
              <a:rPr lang="en-US" altLang="zh-CN" sz="2400" b="1" dirty="0">
                <a:latin typeface="Times New Roman" panose="02020603050405020304" pitchFamily="18" charset="0"/>
                <a:sym typeface="+mn-lt"/>
              </a:rPr>
              <a:t>He did this silently.</a:t>
            </a:r>
          </a:p>
          <a:p>
            <a:pPr>
              <a:lnSpc>
                <a:spcPct val="130000"/>
              </a:lnSpc>
              <a:spcBef>
                <a:spcPts val="600"/>
              </a:spcBef>
            </a:pPr>
            <a:r>
              <a:rPr lang="en-US" altLang="zh-CN" sz="2400" b="1" dirty="0">
                <a:latin typeface="Times New Roman" panose="02020603050405020304" pitchFamily="18" charset="0"/>
                <a:sym typeface="+mn-lt"/>
              </a:rPr>
              <a:t>The man was old.</a:t>
            </a:r>
          </a:p>
          <a:p>
            <a:pPr>
              <a:lnSpc>
                <a:spcPct val="130000"/>
              </a:lnSpc>
              <a:spcBef>
                <a:spcPts val="600"/>
              </a:spcBef>
            </a:pPr>
            <a:r>
              <a:rPr lang="en-US" altLang="zh-CN" sz="2400" b="1" dirty="0">
                <a:latin typeface="Times New Roman" panose="02020603050405020304" pitchFamily="18" charset="0"/>
                <a:sym typeface="+mn-lt"/>
              </a:rPr>
              <a:t>The woman was beautiful.</a:t>
            </a:r>
            <a:endParaRPr lang="zh-CN" altLang="en-US" sz="2400" b="1" dirty="0">
              <a:latin typeface="Times New Roman" panose="02020603050405020304" pitchFamily="18" charset="0"/>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7" name="矩形 6">
            <a:extLst>
              <a:ext uri="{FF2B5EF4-FFF2-40B4-BE49-F238E27FC236}">
                <a16:creationId xmlns:a16="http://schemas.microsoft.com/office/drawing/2014/main" id="{70DE0A74-CEB5-49A9-A391-1453C41C994C}"/>
              </a:ext>
            </a:extLst>
          </p:cNvPr>
          <p:cNvSpPr/>
          <p:nvPr/>
        </p:nvSpPr>
        <p:spPr>
          <a:xfrm>
            <a:off x="62859" y="4581947"/>
            <a:ext cx="10452741" cy="523220"/>
          </a:xfrm>
          <a:prstGeom prst="rect">
            <a:avLst/>
          </a:prstGeom>
        </p:spPr>
        <p:txBody>
          <a:bodyPr wrap="square">
            <a:spAutoFit/>
          </a:bodyPr>
          <a:lstStyle/>
          <a:p>
            <a:r>
              <a:rPr lang="en-US" altLang="zh-CN" sz="2800" dirty="0">
                <a:solidFill>
                  <a:srgbClr val="FF0000"/>
                </a:solidFill>
                <a:latin typeface="+mn-ea"/>
              </a:rPr>
              <a:t>2) Silently, the old man handed me a photograph of a beautiful woman.</a:t>
            </a:r>
            <a:endParaRPr lang="zh-CN" altLang="en-US" sz="2800" dirty="0"/>
          </a:p>
        </p:txBody>
      </p:sp>
      <p:sp>
        <p:nvSpPr>
          <p:cNvPr id="2" name="矩形 1">
            <a:extLst>
              <a:ext uri="{FF2B5EF4-FFF2-40B4-BE49-F238E27FC236}">
                <a16:creationId xmlns:a16="http://schemas.microsoft.com/office/drawing/2014/main" id="{6ED32E04-4224-4990-8D92-B6A3B7417F2C}"/>
              </a:ext>
            </a:extLst>
          </p:cNvPr>
          <p:cNvSpPr/>
          <p:nvPr/>
        </p:nvSpPr>
        <p:spPr>
          <a:xfrm>
            <a:off x="521160" y="1047326"/>
            <a:ext cx="1888659" cy="523220"/>
          </a:xfrm>
          <a:prstGeom prst="rect">
            <a:avLst/>
          </a:prstGeom>
        </p:spPr>
        <p:txBody>
          <a:bodyPr wrap="none">
            <a:spAutoFit/>
          </a:bodyPr>
          <a:lstStyle/>
          <a:p>
            <a:r>
              <a:rPr lang="en-US" altLang="zh-CN" sz="2800" dirty="0">
                <a:solidFill>
                  <a:srgbClr val="00749F"/>
                </a:solidFill>
                <a:latin typeface="Times New Roman" panose="02020603050405020304" pitchFamily="18" charset="0"/>
                <a:cs typeface="+mn-ea"/>
                <a:sym typeface="+mn-lt"/>
              </a:rPr>
              <a:t>Questions 2</a:t>
            </a:r>
            <a:endParaRPr lang="zh-CN" altLang="en-US" dirty="0"/>
          </a:p>
        </p:txBody>
      </p:sp>
      <p:sp>
        <p:nvSpPr>
          <p:cNvPr id="11" name="文本框 10">
            <a:extLst>
              <a:ext uri="{FF2B5EF4-FFF2-40B4-BE49-F238E27FC236}">
                <a16:creationId xmlns:a16="http://schemas.microsoft.com/office/drawing/2014/main" id="{85C06C30-247A-4F02-9F19-8A1E1CA4ACE3}"/>
              </a:ext>
            </a:extLst>
          </p:cNvPr>
          <p:cNvSpPr txBox="1"/>
          <p:nvPr/>
        </p:nvSpPr>
        <p:spPr>
          <a:xfrm>
            <a:off x="6244350" y="1869089"/>
            <a:ext cx="5358370" cy="2723823"/>
          </a:xfrm>
          <a:prstGeom prst="rect">
            <a:avLst/>
          </a:prstGeom>
          <a:noFill/>
        </p:spPr>
        <p:txBody>
          <a:bodyPr wrap="square" rtlCol="0">
            <a:spAutoFit/>
          </a:bodyPr>
          <a:lstStyle/>
          <a:p>
            <a:pPr>
              <a:lnSpc>
                <a:spcPct val="130000"/>
              </a:lnSpc>
              <a:spcBef>
                <a:spcPts val="600"/>
              </a:spcBef>
            </a:pPr>
            <a:r>
              <a:rPr lang="en-US" altLang="zh-CN" sz="2400" b="1" dirty="0">
                <a:latin typeface="Times New Roman" panose="02020603050405020304" pitchFamily="18" charset="0"/>
                <a:sym typeface="+mn-lt"/>
              </a:rPr>
              <a:t>3) The man handed me a photograph of a woman.</a:t>
            </a:r>
          </a:p>
          <a:p>
            <a:pPr>
              <a:lnSpc>
                <a:spcPct val="130000"/>
              </a:lnSpc>
              <a:spcBef>
                <a:spcPts val="600"/>
              </a:spcBef>
            </a:pPr>
            <a:r>
              <a:rPr lang="en-US" altLang="zh-CN" sz="2400" b="1" dirty="0">
                <a:latin typeface="Times New Roman" panose="02020603050405020304" pitchFamily="18" charset="0"/>
                <a:sym typeface="+mn-lt"/>
              </a:rPr>
              <a:t>The photograph was torn.</a:t>
            </a:r>
          </a:p>
          <a:p>
            <a:pPr>
              <a:lnSpc>
                <a:spcPct val="130000"/>
              </a:lnSpc>
              <a:spcBef>
                <a:spcPts val="600"/>
              </a:spcBef>
            </a:pPr>
            <a:r>
              <a:rPr lang="en-US" altLang="zh-CN" sz="2400" b="1" dirty="0">
                <a:latin typeface="Times New Roman" panose="02020603050405020304" pitchFamily="18" charset="0"/>
                <a:sym typeface="+mn-lt"/>
              </a:rPr>
              <a:t>The photograph was faded.</a:t>
            </a:r>
          </a:p>
          <a:p>
            <a:pPr>
              <a:lnSpc>
                <a:spcPct val="130000"/>
              </a:lnSpc>
              <a:spcBef>
                <a:spcPts val="600"/>
              </a:spcBef>
            </a:pPr>
            <a:r>
              <a:rPr lang="en-US" altLang="zh-CN" sz="2400" b="1" dirty="0">
                <a:latin typeface="Times New Roman" panose="02020603050405020304" pitchFamily="18" charset="0"/>
                <a:sym typeface="+mn-lt"/>
              </a:rPr>
              <a:t>The woman was </a:t>
            </a:r>
            <a:r>
              <a:rPr lang="en-US" altLang="zh-CN" sz="2400" b="1" dirty="0" smtClean="0">
                <a:latin typeface="Times New Roman" panose="02020603050405020304" pitchFamily="18" charset="0"/>
                <a:sym typeface="+mn-lt"/>
              </a:rPr>
              <a:t>young.</a:t>
            </a:r>
            <a:endParaRPr lang="zh-CN" altLang="en-US" sz="2400" b="1" dirty="0">
              <a:latin typeface="Times New Roman" panose="02020603050405020304" pitchFamily="18" charset="0"/>
              <a:sym typeface="+mn-lt"/>
            </a:endParaRPr>
          </a:p>
        </p:txBody>
      </p:sp>
      <p:sp>
        <p:nvSpPr>
          <p:cNvPr id="12" name="矩形 11">
            <a:extLst>
              <a:ext uri="{FF2B5EF4-FFF2-40B4-BE49-F238E27FC236}">
                <a16:creationId xmlns:a16="http://schemas.microsoft.com/office/drawing/2014/main" id="{42C090E8-67CA-4B62-A89D-286742903B8A}"/>
              </a:ext>
            </a:extLst>
          </p:cNvPr>
          <p:cNvSpPr/>
          <p:nvPr/>
        </p:nvSpPr>
        <p:spPr>
          <a:xfrm>
            <a:off x="5157974" y="5164586"/>
            <a:ext cx="7034026" cy="954107"/>
          </a:xfrm>
          <a:prstGeom prst="rect">
            <a:avLst/>
          </a:prstGeom>
        </p:spPr>
        <p:txBody>
          <a:bodyPr wrap="square">
            <a:spAutoFit/>
          </a:bodyPr>
          <a:lstStyle/>
          <a:p>
            <a:r>
              <a:rPr lang="en-US" altLang="zh-CN" sz="2800" dirty="0">
                <a:solidFill>
                  <a:srgbClr val="FF0000"/>
                </a:solidFill>
                <a:latin typeface="+mn-ea"/>
              </a:rPr>
              <a:t>3) The man handed me a torn and faded photograph of a young woman.</a:t>
            </a:r>
            <a:endParaRPr lang="zh-CN" altLang="en-US" sz="2800" dirty="0"/>
          </a:p>
        </p:txBody>
      </p:sp>
    </p:spTree>
    <p:extLst>
      <p:ext uri="{BB962C8B-B14F-4D97-AF65-F5344CB8AC3E}">
        <p14:creationId xmlns:p14="http://schemas.microsoft.com/office/powerpoint/2010/main" val="11730489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82029" y="1869089"/>
            <a:ext cx="5565621" cy="3761030"/>
          </a:xfrm>
          <a:prstGeom prst="rect">
            <a:avLst/>
          </a:prstGeom>
          <a:noFill/>
        </p:spPr>
        <p:txBody>
          <a:bodyPr wrap="square" rtlCol="0">
            <a:spAutoFit/>
          </a:bodyPr>
          <a:lstStyle/>
          <a:p>
            <a:pPr>
              <a:lnSpc>
                <a:spcPct val="130000"/>
              </a:lnSpc>
              <a:spcBef>
                <a:spcPts val="600"/>
              </a:spcBef>
            </a:pPr>
            <a:r>
              <a:rPr lang="en-US" altLang="zh-CN" sz="2400" b="1" dirty="0">
                <a:latin typeface="Times New Roman" panose="02020603050405020304" pitchFamily="18" charset="0"/>
                <a:sym typeface="+mn-lt"/>
              </a:rPr>
              <a:t>4) The photograph brought back memories.</a:t>
            </a:r>
          </a:p>
          <a:p>
            <a:pPr>
              <a:lnSpc>
                <a:spcPct val="130000"/>
              </a:lnSpc>
              <a:spcBef>
                <a:spcPts val="600"/>
              </a:spcBef>
            </a:pPr>
            <a:r>
              <a:rPr lang="en-US" altLang="zh-CN" sz="2400" b="1" dirty="0">
                <a:latin typeface="Times New Roman" panose="02020603050405020304" pitchFamily="18" charset="0"/>
                <a:sym typeface="+mn-lt"/>
              </a:rPr>
              <a:t>The memories were brought back instantly.</a:t>
            </a:r>
          </a:p>
          <a:p>
            <a:pPr>
              <a:lnSpc>
                <a:spcPct val="130000"/>
              </a:lnSpc>
              <a:spcBef>
                <a:spcPts val="600"/>
              </a:spcBef>
            </a:pPr>
            <a:r>
              <a:rPr lang="en-US" altLang="zh-CN" sz="2400" b="1" dirty="0">
                <a:latin typeface="Times New Roman" panose="02020603050405020304" pitchFamily="18" charset="0"/>
                <a:sym typeface="+mn-lt"/>
              </a:rPr>
              <a:t>The memories were </a:t>
            </a:r>
            <a:r>
              <a:rPr lang="en-US" altLang="zh-CN" sz="2400" b="1" dirty="0" smtClean="0">
                <a:latin typeface="Times New Roman" panose="02020603050405020304" pitchFamily="18" charset="0"/>
                <a:sym typeface="+mn-lt"/>
              </a:rPr>
              <a:t>fine</a:t>
            </a:r>
            <a:r>
              <a:rPr lang="en-US" altLang="zh-CN" sz="2400" b="1" dirty="0">
                <a:latin typeface="Times New Roman" panose="02020603050405020304" pitchFamily="18" charset="0"/>
                <a:sym typeface="+mn-lt"/>
              </a:rPr>
              <a:t>.</a:t>
            </a:r>
          </a:p>
          <a:p>
            <a:pPr>
              <a:lnSpc>
                <a:spcPct val="130000"/>
              </a:lnSpc>
              <a:spcBef>
                <a:spcPts val="600"/>
              </a:spcBef>
            </a:pPr>
            <a:r>
              <a:rPr lang="en-US" altLang="zh-CN" sz="2400" b="1" dirty="0">
                <a:latin typeface="Times New Roman" panose="02020603050405020304" pitchFamily="18" charset="0"/>
                <a:sym typeface="+mn-lt"/>
              </a:rPr>
              <a:t>The memories were old.</a:t>
            </a:r>
          </a:p>
          <a:p>
            <a:pPr>
              <a:lnSpc>
                <a:spcPct val="130000"/>
              </a:lnSpc>
              <a:spcBef>
                <a:spcPts val="600"/>
              </a:spcBef>
            </a:pPr>
            <a:endParaRPr lang="zh-CN" altLang="en-US" sz="2400" b="1" dirty="0">
              <a:latin typeface="Times New Roman" panose="02020603050405020304" pitchFamily="18" charset="0"/>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7" name="矩形 6">
            <a:extLst>
              <a:ext uri="{FF2B5EF4-FFF2-40B4-BE49-F238E27FC236}">
                <a16:creationId xmlns:a16="http://schemas.microsoft.com/office/drawing/2014/main" id="{70DE0A74-CEB5-49A9-A391-1453C41C994C}"/>
              </a:ext>
            </a:extLst>
          </p:cNvPr>
          <p:cNvSpPr/>
          <p:nvPr/>
        </p:nvSpPr>
        <p:spPr>
          <a:xfrm>
            <a:off x="64008" y="5157523"/>
            <a:ext cx="10452741" cy="461665"/>
          </a:xfrm>
          <a:prstGeom prst="rect">
            <a:avLst/>
          </a:prstGeom>
        </p:spPr>
        <p:txBody>
          <a:bodyPr wrap="square">
            <a:spAutoFit/>
          </a:bodyPr>
          <a:lstStyle/>
          <a:p>
            <a:r>
              <a:rPr lang="en-US" altLang="zh-CN" sz="2400" dirty="0">
                <a:solidFill>
                  <a:srgbClr val="FF0000"/>
                </a:solidFill>
                <a:latin typeface="+mn-ea"/>
              </a:rPr>
              <a:t>4) The photograph instantly brought back fine old memories.</a:t>
            </a:r>
            <a:endParaRPr lang="zh-CN" altLang="en-US" sz="2400" dirty="0"/>
          </a:p>
        </p:txBody>
      </p:sp>
      <p:sp>
        <p:nvSpPr>
          <p:cNvPr id="2" name="矩形 1">
            <a:extLst>
              <a:ext uri="{FF2B5EF4-FFF2-40B4-BE49-F238E27FC236}">
                <a16:creationId xmlns:a16="http://schemas.microsoft.com/office/drawing/2014/main" id="{6ED32E04-4224-4990-8D92-B6A3B7417F2C}"/>
              </a:ext>
            </a:extLst>
          </p:cNvPr>
          <p:cNvSpPr/>
          <p:nvPr/>
        </p:nvSpPr>
        <p:spPr>
          <a:xfrm>
            <a:off x="521160" y="1047326"/>
            <a:ext cx="1888659" cy="523220"/>
          </a:xfrm>
          <a:prstGeom prst="rect">
            <a:avLst/>
          </a:prstGeom>
        </p:spPr>
        <p:txBody>
          <a:bodyPr wrap="none">
            <a:spAutoFit/>
          </a:bodyPr>
          <a:lstStyle/>
          <a:p>
            <a:r>
              <a:rPr lang="en-US" altLang="zh-CN" sz="2800" dirty="0">
                <a:solidFill>
                  <a:srgbClr val="00749F"/>
                </a:solidFill>
                <a:latin typeface="Times New Roman" panose="02020603050405020304" pitchFamily="18" charset="0"/>
                <a:cs typeface="+mn-ea"/>
                <a:sym typeface="+mn-lt"/>
              </a:rPr>
              <a:t>Questions 2</a:t>
            </a:r>
            <a:endParaRPr lang="zh-CN" altLang="en-US" dirty="0"/>
          </a:p>
        </p:txBody>
      </p:sp>
      <p:sp>
        <p:nvSpPr>
          <p:cNvPr id="11" name="文本框 10">
            <a:extLst>
              <a:ext uri="{FF2B5EF4-FFF2-40B4-BE49-F238E27FC236}">
                <a16:creationId xmlns:a16="http://schemas.microsoft.com/office/drawing/2014/main" id="{85C06C30-247A-4F02-9F19-8A1E1CA4ACE3}"/>
              </a:ext>
            </a:extLst>
          </p:cNvPr>
          <p:cNvSpPr txBox="1"/>
          <p:nvPr/>
        </p:nvSpPr>
        <p:spPr>
          <a:xfrm>
            <a:off x="7184842" y="3997"/>
            <a:ext cx="5358370" cy="5384359"/>
          </a:xfrm>
          <a:prstGeom prst="rect">
            <a:avLst/>
          </a:prstGeom>
          <a:noFill/>
        </p:spPr>
        <p:txBody>
          <a:bodyPr wrap="square" rtlCol="0">
            <a:spAutoFit/>
          </a:bodyPr>
          <a:lstStyle/>
          <a:p>
            <a:pPr>
              <a:lnSpc>
                <a:spcPct val="130000"/>
              </a:lnSpc>
              <a:spcBef>
                <a:spcPts val="600"/>
              </a:spcBef>
            </a:pPr>
            <a:r>
              <a:rPr lang="en-US" altLang="zh-CN" sz="2400" b="1" dirty="0">
                <a:latin typeface="Times New Roman" panose="02020603050405020304" pitchFamily="18" charset="0"/>
                <a:sym typeface="+mn-lt"/>
              </a:rPr>
              <a:t>5) The photograph of the woman brought back memories.</a:t>
            </a:r>
          </a:p>
          <a:p>
            <a:pPr>
              <a:lnSpc>
                <a:spcPct val="130000"/>
              </a:lnSpc>
              <a:spcBef>
                <a:spcPts val="600"/>
              </a:spcBef>
            </a:pPr>
            <a:r>
              <a:rPr lang="en-US" altLang="zh-CN" sz="2400" b="1" dirty="0">
                <a:latin typeface="Times New Roman" panose="02020603050405020304" pitchFamily="18" charset="0"/>
                <a:sym typeface="+mn-lt"/>
              </a:rPr>
              <a:t>The memories were brought back instantly.</a:t>
            </a:r>
          </a:p>
          <a:p>
            <a:pPr>
              <a:lnSpc>
                <a:spcPct val="130000"/>
              </a:lnSpc>
              <a:spcBef>
                <a:spcPts val="600"/>
              </a:spcBef>
            </a:pPr>
            <a:r>
              <a:rPr lang="en-US" altLang="zh-CN" sz="2400" b="1" dirty="0">
                <a:latin typeface="Times New Roman" panose="02020603050405020304" pitchFamily="18" charset="0"/>
                <a:sym typeface="+mn-lt"/>
              </a:rPr>
              <a:t>The woman was beautiful.</a:t>
            </a:r>
          </a:p>
          <a:p>
            <a:pPr>
              <a:lnSpc>
                <a:spcPct val="130000"/>
              </a:lnSpc>
              <a:spcBef>
                <a:spcPts val="600"/>
              </a:spcBef>
            </a:pPr>
            <a:r>
              <a:rPr lang="en-US" altLang="zh-CN" sz="2400" b="1" dirty="0">
                <a:latin typeface="Times New Roman" panose="02020603050405020304" pitchFamily="18" charset="0"/>
                <a:sym typeface="+mn-lt"/>
              </a:rPr>
              <a:t>The woman was young.</a:t>
            </a:r>
          </a:p>
          <a:p>
            <a:pPr>
              <a:lnSpc>
                <a:spcPct val="130000"/>
              </a:lnSpc>
              <a:spcBef>
                <a:spcPts val="600"/>
              </a:spcBef>
            </a:pPr>
            <a:r>
              <a:rPr lang="en-US" altLang="zh-CN" sz="2400" b="1" dirty="0">
                <a:latin typeface="Times New Roman" panose="02020603050405020304" pitchFamily="18" charset="0"/>
                <a:sym typeface="+mn-lt"/>
              </a:rPr>
              <a:t>The photograph was torn.</a:t>
            </a:r>
          </a:p>
          <a:p>
            <a:pPr>
              <a:lnSpc>
                <a:spcPct val="130000"/>
              </a:lnSpc>
              <a:spcBef>
                <a:spcPts val="600"/>
              </a:spcBef>
            </a:pPr>
            <a:r>
              <a:rPr lang="en-US" altLang="zh-CN" sz="2400" b="1" dirty="0">
                <a:latin typeface="Times New Roman" panose="02020603050405020304" pitchFamily="18" charset="0"/>
                <a:sym typeface="+mn-lt"/>
              </a:rPr>
              <a:t>The photograph was faded.</a:t>
            </a:r>
          </a:p>
          <a:p>
            <a:pPr>
              <a:lnSpc>
                <a:spcPct val="130000"/>
              </a:lnSpc>
              <a:spcBef>
                <a:spcPts val="600"/>
              </a:spcBef>
            </a:pPr>
            <a:r>
              <a:rPr lang="en-US" altLang="zh-CN" sz="2400" b="1" dirty="0">
                <a:latin typeface="Times New Roman" panose="02020603050405020304" pitchFamily="18" charset="0"/>
                <a:sym typeface="+mn-lt"/>
              </a:rPr>
              <a:t>The memories were </a:t>
            </a:r>
            <a:r>
              <a:rPr lang="en-US" altLang="zh-CN" sz="2400" b="1" dirty="0" smtClean="0">
                <a:latin typeface="Times New Roman" panose="02020603050405020304" pitchFamily="18" charset="0"/>
                <a:sym typeface="+mn-lt"/>
              </a:rPr>
              <a:t>fine</a:t>
            </a:r>
            <a:r>
              <a:rPr lang="en-US" altLang="zh-CN" sz="2400" b="1" dirty="0">
                <a:latin typeface="Times New Roman" panose="02020603050405020304" pitchFamily="18" charset="0"/>
                <a:sym typeface="+mn-lt"/>
              </a:rPr>
              <a:t>.</a:t>
            </a:r>
          </a:p>
          <a:p>
            <a:pPr>
              <a:lnSpc>
                <a:spcPct val="130000"/>
              </a:lnSpc>
              <a:spcBef>
                <a:spcPts val="600"/>
              </a:spcBef>
            </a:pPr>
            <a:r>
              <a:rPr lang="en-US" altLang="zh-CN" sz="2400" b="1" dirty="0">
                <a:latin typeface="Times New Roman" panose="02020603050405020304" pitchFamily="18" charset="0"/>
                <a:sym typeface="+mn-lt"/>
              </a:rPr>
              <a:t>The memories were old.</a:t>
            </a:r>
            <a:endParaRPr lang="zh-CN" altLang="en-US" sz="2400" b="1" dirty="0">
              <a:latin typeface="Times New Roman" panose="02020603050405020304" pitchFamily="18" charset="0"/>
              <a:sym typeface="+mn-lt"/>
            </a:endParaRPr>
          </a:p>
        </p:txBody>
      </p:sp>
      <p:sp>
        <p:nvSpPr>
          <p:cNvPr id="12" name="矩形 11">
            <a:extLst>
              <a:ext uri="{FF2B5EF4-FFF2-40B4-BE49-F238E27FC236}">
                <a16:creationId xmlns:a16="http://schemas.microsoft.com/office/drawing/2014/main" id="{42C090E8-67CA-4B62-A89D-286742903B8A}"/>
              </a:ext>
            </a:extLst>
          </p:cNvPr>
          <p:cNvSpPr/>
          <p:nvPr/>
        </p:nvSpPr>
        <p:spPr>
          <a:xfrm>
            <a:off x="1513841" y="5562847"/>
            <a:ext cx="11029372" cy="830997"/>
          </a:xfrm>
          <a:prstGeom prst="rect">
            <a:avLst/>
          </a:prstGeom>
        </p:spPr>
        <p:txBody>
          <a:bodyPr wrap="square">
            <a:spAutoFit/>
          </a:bodyPr>
          <a:lstStyle/>
          <a:p>
            <a:r>
              <a:rPr lang="en-US" altLang="zh-CN" sz="2400" dirty="0">
                <a:solidFill>
                  <a:srgbClr val="FF0000"/>
                </a:solidFill>
                <a:latin typeface="+mn-ea"/>
              </a:rPr>
              <a:t>5) The torn and faded photograph of a beautiful young woman instantly brought back fine old memories.</a:t>
            </a:r>
            <a:endParaRPr lang="zh-CN" altLang="en-US" sz="2400" dirty="0"/>
          </a:p>
        </p:txBody>
      </p:sp>
    </p:spTree>
    <p:extLst>
      <p:ext uri="{BB962C8B-B14F-4D97-AF65-F5344CB8AC3E}">
        <p14:creationId xmlns:p14="http://schemas.microsoft.com/office/powerpoint/2010/main" val="457129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82029" y="1869089"/>
            <a:ext cx="5565621" cy="1638718"/>
          </a:xfrm>
          <a:prstGeom prst="rect">
            <a:avLst/>
          </a:prstGeom>
          <a:noFill/>
        </p:spPr>
        <p:txBody>
          <a:bodyPr wrap="square" rtlCol="0">
            <a:spAutoFit/>
          </a:bodyPr>
          <a:lstStyle/>
          <a:p>
            <a:pPr>
              <a:lnSpc>
                <a:spcPct val="130000"/>
              </a:lnSpc>
              <a:spcBef>
                <a:spcPts val="600"/>
              </a:spcBef>
            </a:pPr>
            <a:r>
              <a:rPr lang="en-US" altLang="zh-CN" sz="2400" b="1" dirty="0">
                <a:latin typeface="Times New Roman" panose="02020603050405020304" pitchFamily="18" charset="0"/>
                <a:sym typeface="+mn-lt"/>
              </a:rPr>
              <a:t>6) A mouse darted.</a:t>
            </a:r>
          </a:p>
          <a:p>
            <a:pPr>
              <a:lnSpc>
                <a:spcPct val="130000"/>
              </a:lnSpc>
              <a:spcBef>
                <a:spcPts val="600"/>
              </a:spcBef>
            </a:pPr>
            <a:r>
              <a:rPr lang="en-US" altLang="zh-CN" sz="2400" b="1" dirty="0">
                <a:latin typeface="Times New Roman" panose="02020603050405020304" pitchFamily="18" charset="0"/>
                <a:sym typeface="+mn-lt"/>
              </a:rPr>
              <a:t>It darted across the salad bar.</a:t>
            </a:r>
          </a:p>
          <a:p>
            <a:pPr>
              <a:lnSpc>
                <a:spcPct val="130000"/>
              </a:lnSpc>
              <a:spcBef>
                <a:spcPts val="600"/>
              </a:spcBef>
            </a:pPr>
            <a:r>
              <a:rPr lang="en-US" altLang="zh-CN" sz="2400" b="1" dirty="0">
                <a:latin typeface="Times New Roman" panose="02020603050405020304" pitchFamily="18" charset="0"/>
                <a:sym typeface="+mn-lt"/>
              </a:rPr>
              <a:t>This happened during the luncheon.</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7" name="矩形 6">
            <a:extLst>
              <a:ext uri="{FF2B5EF4-FFF2-40B4-BE49-F238E27FC236}">
                <a16:creationId xmlns:a16="http://schemas.microsoft.com/office/drawing/2014/main" id="{70DE0A74-CEB5-49A9-A391-1453C41C994C}"/>
              </a:ext>
            </a:extLst>
          </p:cNvPr>
          <p:cNvSpPr/>
          <p:nvPr/>
        </p:nvSpPr>
        <p:spPr>
          <a:xfrm>
            <a:off x="154299" y="4243095"/>
            <a:ext cx="10452741" cy="954107"/>
          </a:xfrm>
          <a:prstGeom prst="rect">
            <a:avLst/>
          </a:prstGeom>
        </p:spPr>
        <p:txBody>
          <a:bodyPr wrap="square">
            <a:spAutoFit/>
          </a:bodyPr>
          <a:lstStyle/>
          <a:p>
            <a:r>
              <a:rPr lang="en-US" altLang="zh-CN" sz="2800" dirty="0">
                <a:solidFill>
                  <a:srgbClr val="FF0000"/>
                </a:solidFill>
                <a:latin typeface="+mn-ea"/>
              </a:rPr>
              <a:t>6) During the luncheon, a mouse darted across the salad bar.</a:t>
            </a:r>
          </a:p>
          <a:p>
            <a:endParaRPr lang="zh-CN" altLang="en-US" sz="2800" dirty="0"/>
          </a:p>
        </p:txBody>
      </p:sp>
      <p:sp>
        <p:nvSpPr>
          <p:cNvPr id="2" name="矩形 1">
            <a:extLst>
              <a:ext uri="{FF2B5EF4-FFF2-40B4-BE49-F238E27FC236}">
                <a16:creationId xmlns:a16="http://schemas.microsoft.com/office/drawing/2014/main" id="{6ED32E04-4224-4990-8D92-B6A3B7417F2C}"/>
              </a:ext>
            </a:extLst>
          </p:cNvPr>
          <p:cNvSpPr/>
          <p:nvPr/>
        </p:nvSpPr>
        <p:spPr>
          <a:xfrm>
            <a:off x="521160" y="1047326"/>
            <a:ext cx="1888659" cy="523220"/>
          </a:xfrm>
          <a:prstGeom prst="rect">
            <a:avLst/>
          </a:prstGeom>
        </p:spPr>
        <p:txBody>
          <a:bodyPr wrap="none">
            <a:spAutoFit/>
          </a:bodyPr>
          <a:lstStyle/>
          <a:p>
            <a:r>
              <a:rPr lang="en-US" altLang="zh-CN" sz="2800" dirty="0">
                <a:solidFill>
                  <a:srgbClr val="00749F"/>
                </a:solidFill>
                <a:latin typeface="Times New Roman" panose="02020603050405020304" pitchFamily="18" charset="0"/>
                <a:cs typeface="+mn-ea"/>
                <a:sym typeface="+mn-lt"/>
              </a:rPr>
              <a:t>Questions 2</a:t>
            </a:r>
            <a:endParaRPr lang="zh-CN" altLang="en-US" dirty="0"/>
          </a:p>
        </p:txBody>
      </p:sp>
      <p:sp>
        <p:nvSpPr>
          <p:cNvPr id="11" name="文本框 10">
            <a:extLst>
              <a:ext uri="{FF2B5EF4-FFF2-40B4-BE49-F238E27FC236}">
                <a16:creationId xmlns:a16="http://schemas.microsoft.com/office/drawing/2014/main" id="{85C06C30-247A-4F02-9F19-8A1E1CA4ACE3}"/>
              </a:ext>
            </a:extLst>
          </p:cNvPr>
          <p:cNvSpPr txBox="1"/>
          <p:nvPr/>
        </p:nvSpPr>
        <p:spPr>
          <a:xfrm>
            <a:off x="6244350" y="1869089"/>
            <a:ext cx="5358370" cy="2243691"/>
          </a:xfrm>
          <a:prstGeom prst="rect">
            <a:avLst/>
          </a:prstGeom>
          <a:noFill/>
        </p:spPr>
        <p:txBody>
          <a:bodyPr wrap="square" rtlCol="0">
            <a:spAutoFit/>
          </a:bodyPr>
          <a:lstStyle/>
          <a:p>
            <a:pPr>
              <a:lnSpc>
                <a:spcPct val="130000"/>
              </a:lnSpc>
              <a:spcBef>
                <a:spcPts val="600"/>
              </a:spcBef>
            </a:pPr>
            <a:r>
              <a:rPr lang="en-US" altLang="zh-CN" sz="2400" b="1" dirty="0">
                <a:latin typeface="Times New Roman" panose="02020603050405020304" pitchFamily="18" charset="0"/>
                <a:sym typeface="+mn-lt"/>
              </a:rPr>
              <a:t>7) We traveled this summer.</a:t>
            </a:r>
          </a:p>
          <a:p>
            <a:pPr>
              <a:lnSpc>
                <a:spcPct val="130000"/>
              </a:lnSpc>
              <a:spcBef>
                <a:spcPts val="600"/>
              </a:spcBef>
            </a:pPr>
            <a:r>
              <a:rPr lang="en-US" altLang="zh-CN" sz="2400" b="1" dirty="0">
                <a:latin typeface="Times New Roman" panose="02020603050405020304" pitchFamily="18" charset="0"/>
                <a:sym typeface="+mn-lt"/>
              </a:rPr>
              <a:t>We traveled by train.</a:t>
            </a:r>
          </a:p>
          <a:p>
            <a:pPr>
              <a:lnSpc>
                <a:spcPct val="130000"/>
              </a:lnSpc>
              <a:spcBef>
                <a:spcPts val="600"/>
              </a:spcBef>
            </a:pPr>
            <a:r>
              <a:rPr lang="en-US" altLang="zh-CN" sz="2400" b="1" dirty="0">
                <a:latin typeface="Times New Roman" panose="02020603050405020304" pitchFamily="18" charset="0"/>
                <a:sym typeface="+mn-lt"/>
              </a:rPr>
              <a:t>We traveled from </a:t>
            </a:r>
            <a:r>
              <a:rPr lang="en-US" altLang="zh-CN" sz="2400" b="1" dirty="0" smtClean="0">
                <a:latin typeface="Times New Roman" panose="02020603050405020304" pitchFamily="18" charset="0"/>
                <a:sym typeface="+mn-lt"/>
              </a:rPr>
              <a:t>Biloxi.</a:t>
            </a: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We traveled to </a:t>
            </a:r>
            <a:r>
              <a:rPr lang="en-US" altLang="zh-CN" sz="2400" b="1" dirty="0" smtClean="0">
                <a:latin typeface="Times New Roman" panose="02020603050405020304" pitchFamily="18" charset="0"/>
                <a:sym typeface="+mn-lt"/>
              </a:rPr>
              <a:t>Dubuque.</a:t>
            </a:r>
            <a:endParaRPr lang="en-US" altLang="zh-CN" sz="2400" b="1" dirty="0">
              <a:latin typeface="Times New Roman" panose="02020603050405020304" pitchFamily="18" charset="0"/>
              <a:sym typeface="+mn-lt"/>
            </a:endParaRPr>
          </a:p>
        </p:txBody>
      </p:sp>
      <p:sp>
        <p:nvSpPr>
          <p:cNvPr id="12" name="矩形 11">
            <a:extLst>
              <a:ext uri="{FF2B5EF4-FFF2-40B4-BE49-F238E27FC236}">
                <a16:creationId xmlns:a16="http://schemas.microsoft.com/office/drawing/2014/main" id="{42C090E8-67CA-4B62-A89D-286742903B8A}"/>
              </a:ext>
            </a:extLst>
          </p:cNvPr>
          <p:cNvSpPr/>
          <p:nvPr/>
        </p:nvSpPr>
        <p:spPr>
          <a:xfrm>
            <a:off x="3098814" y="5197202"/>
            <a:ext cx="8966731" cy="523220"/>
          </a:xfrm>
          <a:prstGeom prst="rect">
            <a:avLst/>
          </a:prstGeom>
        </p:spPr>
        <p:txBody>
          <a:bodyPr wrap="square">
            <a:spAutoFit/>
          </a:bodyPr>
          <a:lstStyle/>
          <a:p>
            <a:r>
              <a:rPr lang="en-US" altLang="zh-CN" sz="2800" dirty="0">
                <a:solidFill>
                  <a:srgbClr val="FF0000"/>
                </a:solidFill>
                <a:latin typeface="+mn-ea"/>
              </a:rPr>
              <a:t>7) This summer we traveled by train from Biloxi to Dubuque.</a:t>
            </a:r>
            <a:endParaRPr lang="zh-CN" altLang="en-US" sz="2800" dirty="0"/>
          </a:p>
        </p:txBody>
      </p:sp>
    </p:spTree>
    <p:extLst>
      <p:ext uri="{BB962C8B-B14F-4D97-AF65-F5344CB8AC3E}">
        <p14:creationId xmlns:p14="http://schemas.microsoft.com/office/powerpoint/2010/main" val="42433883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82029" y="1869089"/>
            <a:ext cx="5565621" cy="2723823"/>
          </a:xfrm>
          <a:prstGeom prst="rect">
            <a:avLst/>
          </a:prstGeom>
          <a:noFill/>
        </p:spPr>
        <p:txBody>
          <a:bodyPr wrap="square" rtlCol="0">
            <a:spAutoFit/>
          </a:bodyPr>
          <a:lstStyle/>
          <a:p>
            <a:pPr>
              <a:lnSpc>
                <a:spcPct val="130000"/>
              </a:lnSpc>
              <a:spcBef>
                <a:spcPts val="600"/>
              </a:spcBef>
            </a:pPr>
            <a:r>
              <a:rPr lang="en-US" altLang="zh-CN" sz="2400" b="1" dirty="0">
                <a:latin typeface="Times New Roman" panose="02020603050405020304" pitchFamily="18" charset="0"/>
                <a:sym typeface="+mn-lt"/>
              </a:rPr>
              <a:t>8) The convertible swerved, crashed, and </a:t>
            </a:r>
            <a:r>
              <a:rPr lang="en-US" altLang="zh-CN" sz="2400" b="1" dirty="0" smtClean="0">
                <a:latin typeface="Times New Roman" panose="02020603050405020304" pitchFamily="18" charset="0"/>
                <a:sym typeface="+mn-lt"/>
              </a:rPr>
              <a:t>caromed.</a:t>
            </a: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It swerved off the road.</a:t>
            </a:r>
          </a:p>
          <a:p>
            <a:pPr>
              <a:lnSpc>
                <a:spcPct val="130000"/>
              </a:lnSpc>
              <a:spcBef>
                <a:spcPts val="600"/>
              </a:spcBef>
            </a:pPr>
            <a:r>
              <a:rPr lang="en-US" altLang="zh-CN" sz="2400" b="1" dirty="0">
                <a:latin typeface="Times New Roman" panose="02020603050405020304" pitchFamily="18" charset="0"/>
                <a:sym typeface="+mn-lt"/>
              </a:rPr>
              <a:t>It crashed through the guardrail.</a:t>
            </a:r>
          </a:p>
          <a:p>
            <a:pPr>
              <a:lnSpc>
                <a:spcPct val="130000"/>
              </a:lnSpc>
              <a:spcBef>
                <a:spcPts val="600"/>
              </a:spcBef>
            </a:pPr>
            <a:r>
              <a:rPr lang="en-US" altLang="zh-CN" sz="2400" b="1" dirty="0">
                <a:latin typeface="Times New Roman" panose="02020603050405020304" pitchFamily="18" charset="0"/>
                <a:sym typeface="+mn-lt"/>
              </a:rPr>
              <a:t>It caromed off a maple tree.</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7" name="矩形 6">
            <a:extLst>
              <a:ext uri="{FF2B5EF4-FFF2-40B4-BE49-F238E27FC236}">
                <a16:creationId xmlns:a16="http://schemas.microsoft.com/office/drawing/2014/main" id="{70DE0A74-CEB5-49A9-A391-1453C41C994C}"/>
              </a:ext>
            </a:extLst>
          </p:cNvPr>
          <p:cNvSpPr/>
          <p:nvPr/>
        </p:nvSpPr>
        <p:spPr>
          <a:xfrm>
            <a:off x="62859" y="4481363"/>
            <a:ext cx="10452741" cy="954107"/>
          </a:xfrm>
          <a:prstGeom prst="rect">
            <a:avLst/>
          </a:prstGeom>
        </p:spPr>
        <p:txBody>
          <a:bodyPr wrap="square">
            <a:spAutoFit/>
          </a:bodyPr>
          <a:lstStyle/>
          <a:p>
            <a:r>
              <a:rPr lang="en-US" altLang="zh-CN" sz="2800" dirty="0">
                <a:solidFill>
                  <a:srgbClr val="FF0000"/>
                </a:solidFill>
                <a:latin typeface="+mn-ea"/>
              </a:rPr>
              <a:t>8) The convertible swerved off the road, crashed through the guardrail, and caromed off a maple tree.</a:t>
            </a:r>
          </a:p>
        </p:txBody>
      </p:sp>
      <p:sp>
        <p:nvSpPr>
          <p:cNvPr id="2" name="矩形 1">
            <a:extLst>
              <a:ext uri="{FF2B5EF4-FFF2-40B4-BE49-F238E27FC236}">
                <a16:creationId xmlns:a16="http://schemas.microsoft.com/office/drawing/2014/main" id="{6ED32E04-4224-4990-8D92-B6A3B7417F2C}"/>
              </a:ext>
            </a:extLst>
          </p:cNvPr>
          <p:cNvSpPr/>
          <p:nvPr/>
        </p:nvSpPr>
        <p:spPr>
          <a:xfrm>
            <a:off x="521160" y="1047326"/>
            <a:ext cx="1888659" cy="523220"/>
          </a:xfrm>
          <a:prstGeom prst="rect">
            <a:avLst/>
          </a:prstGeom>
        </p:spPr>
        <p:txBody>
          <a:bodyPr wrap="none">
            <a:spAutoFit/>
          </a:bodyPr>
          <a:lstStyle/>
          <a:p>
            <a:r>
              <a:rPr lang="en-US" altLang="zh-CN" sz="2800" dirty="0">
                <a:solidFill>
                  <a:srgbClr val="00749F"/>
                </a:solidFill>
                <a:latin typeface="Times New Roman" panose="02020603050405020304" pitchFamily="18" charset="0"/>
                <a:cs typeface="+mn-ea"/>
                <a:sym typeface="+mn-lt"/>
              </a:rPr>
              <a:t>Questions 2</a:t>
            </a:r>
            <a:endParaRPr lang="zh-CN" altLang="en-US" dirty="0"/>
          </a:p>
        </p:txBody>
      </p:sp>
      <p:sp>
        <p:nvSpPr>
          <p:cNvPr id="11" name="文本框 10">
            <a:extLst>
              <a:ext uri="{FF2B5EF4-FFF2-40B4-BE49-F238E27FC236}">
                <a16:creationId xmlns:a16="http://schemas.microsoft.com/office/drawing/2014/main" id="{85C06C30-247A-4F02-9F19-8A1E1CA4ACE3}"/>
              </a:ext>
            </a:extLst>
          </p:cNvPr>
          <p:cNvSpPr txBox="1"/>
          <p:nvPr/>
        </p:nvSpPr>
        <p:spPr>
          <a:xfrm>
            <a:off x="6244350" y="1921169"/>
            <a:ext cx="5358370" cy="2243691"/>
          </a:xfrm>
          <a:prstGeom prst="rect">
            <a:avLst/>
          </a:prstGeom>
          <a:noFill/>
        </p:spPr>
        <p:txBody>
          <a:bodyPr wrap="square" rtlCol="0">
            <a:spAutoFit/>
          </a:bodyPr>
          <a:lstStyle/>
          <a:p>
            <a:pPr>
              <a:lnSpc>
                <a:spcPct val="130000"/>
              </a:lnSpc>
              <a:spcBef>
                <a:spcPts val="600"/>
              </a:spcBef>
            </a:pPr>
            <a:r>
              <a:rPr lang="en-US" altLang="zh-CN" sz="2400" b="1" dirty="0">
                <a:latin typeface="Times New Roman" panose="02020603050405020304" pitchFamily="18" charset="0"/>
                <a:sym typeface="+mn-lt"/>
              </a:rPr>
              <a:t>9) Mick planted seeds.</a:t>
            </a:r>
          </a:p>
          <a:p>
            <a:pPr>
              <a:lnSpc>
                <a:spcPct val="130000"/>
              </a:lnSpc>
              <a:spcBef>
                <a:spcPts val="600"/>
              </a:spcBef>
            </a:pPr>
            <a:r>
              <a:rPr lang="en-US" altLang="zh-CN" sz="2400" b="1" dirty="0">
                <a:latin typeface="Times New Roman" panose="02020603050405020304" pitchFamily="18" charset="0"/>
                <a:sym typeface="+mn-lt"/>
              </a:rPr>
              <a:t>He planted them in his garden.</a:t>
            </a:r>
          </a:p>
          <a:p>
            <a:pPr>
              <a:lnSpc>
                <a:spcPct val="130000"/>
              </a:lnSpc>
              <a:spcBef>
                <a:spcPts val="600"/>
              </a:spcBef>
            </a:pPr>
            <a:r>
              <a:rPr lang="en-US" altLang="zh-CN" sz="2400" b="1" dirty="0">
                <a:latin typeface="Times New Roman" panose="02020603050405020304" pitchFamily="18" charset="0"/>
                <a:sym typeface="+mn-lt"/>
              </a:rPr>
              <a:t>He did this after the </a:t>
            </a:r>
            <a:r>
              <a:rPr lang="en-US" altLang="zh-CN" sz="2400" b="1" dirty="0" smtClean="0">
                <a:latin typeface="Times New Roman" panose="02020603050405020304" pitchFamily="18" charset="0"/>
                <a:sym typeface="+mn-lt"/>
              </a:rPr>
              <a:t>quarrel.</a:t>
            </a:r>
            <a:endParaRPr lang="en-US" altLang="zh-CN" sz="2400" b="1" dirty="0">
              <a:latin typeface="Times New Roman" panose="02020603050405020304" pitchFamily="18" charset="0"/>
              <a:sym typeface="+mn-lt"/>
            </a:endParaRPr>
          </a:p>
          <a:p>
            <a:pPr>
              <a:lnSpc>
                <a:spcPct val="130000"/>
              </a:lnSpc>
              <a:spcBef>
                <a:spcPts val="600"/>
              </a:spcBef>
            </a:pPr>
            <a:r>
              <a:rPr lang="en-US" altLang="zh-CN" sz="2400" b="1" dirty="0">
                <a:latin typeface="Times New Roman" panose="02020603050405020304" pitchFamily="18" charset="0"/>
                <a:sym typeface="+mn-lt"/>
              </a:rPr>
              <a:t>The quarrel was with Mr. Jimmy.</a:t>
            </a:r>
          </a:p>
        </p:txBody>
      </p:sp>
      <p:sp>
        <p:nvSpPr>
          <p:cNvPr id="12" name="矩形 11">
            <a:extLst>
              <a:ext uri="{FF2B5EF4-FFF2-40B4-BE49-F238E27FC236}">
                <a16:creationId xmlns:a16="http://schemas.microsoft.com/office/drawing/2014/main" id="{42C090E8-67CA-4B62-A89D-286742903B8A}"/>
              </a:ext>
            </a:extLst>
          </p:cNvPr>
          <p:cNvSpPr/>
          <p:nvPr/>
        </p:nvSpPr>
        <p:spPr>
          <a:xfrm>
            <a:off x="2910309" y="5436478"/>
            <a:ext cx="8966731" cy="954107"/>
          </a:xfrm>
          <a:prstGeom prst="rect">
            <a:avLst/>
          </a:prstGeom>
        </p:spPr>
        <p:txBody>
          <a:bodyPr wrap="square">
            <a:spAutoFit/>
          </a:bodyPr>
          <a:lstStyle/>
          <a:p>
            <a:r>
              <a:rPr lang="en-US" altLang="zh-CN" sz="2800" dirty="0">
                <a:solidFill>
                  <a:srgbClr val="FF0000"/>
                </a:solidFill>
                <a:latin typeface="+mn-ea"/>
              </a:rPr>
              <a:t>9) After his quarrel with Mr. Jimmy, Mick planted seeds in his garden.</a:t>
            </a:r>
          </a:p>
        </p:txBody>
      </p:sp>
    </p:spTree>
    <p:extLst>
      <p:ext uri="{BB962C8B-B14F-4D97-AF65-F5344CB8AC3E}">
        <p14:creationId xmlns:p14="http://schemas.microsoft.com/office/powerpoint/2010/main" val="14021871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82029" y="1869089"/>
            <a:ext cx="5565621" cy="2195794"/>
          </a:xfrm>
          <a:prstGeom prst="rect">
            <a:avLst/>
          </a:prstGeom>
          <a:noFill/>
        </p:spPr>
        <p:txBody>
          <a:bodyPr wrap="square" rtlCol="0">
            <a:spAutoFit/>
          </a:bodyPr>
          <a:lstStyle/>
          <a:p>
            <a:pPr>
              <a:lnSpc>
                <a:spcPct val="130000"/>
              </a:lnSpc>
              <a:spcBef>
                <a:spcPts val="600"/>
              </a:spcBef>
            </a:pPr>
            <a:r>
              <a:rPr lang="en-US" altLang="zh-CN" sz="2400" b="1" dirty="0">
                <a:latin typeface="Times New Roman" panose="02020603050405020304" pitchFamily="18" charset="0"/>
                <a:sym typeface="+mn-lt"/>
              </a:rPr>
              <a:t>10) Grandpa dropped his teeth.</a:t>
            </a:r>
          </a:p>
          <a:p>
            <a:pPr>
              <a:lnSpc>
                <a:spcPct val="130000"/>
              </a:lnSpc>
              <a:spcBef>
                <a:spcPts val="600"/>
              </a:spcBef>
            </a:pPr>
            <a:r>
              <a:rPr lang="en-US" altLang="zh-CN" sz="2400" b="1" dirty="0">
                <a:latin typeface="Times New Roman" panose="02020603050405020304" pitchFamily="18" charset="0"/>
                <a:sym typeface="+mn-lt"/>
              </a:rPr>
              <a:t>His teeth were false.</a:t>
            </a:r>
          </a:p>
          <a:p>
            <a:pPr>
              <a:lnSpc>
                <a:spcPct val="130000"/>
              </a:lnSpc>
              <a:spcBef>
                <a:spcPts val="600"/>
              </a:spcBef>
            </a:pPr>
            <a:r>
              <a:rPr lang="en-US" altLang="zh-CN" sz="2400" b="1" dirty="0">
                <a:latin typeface="Times New Roman" panose="02020603050405020304" pitchFamily="18" charset="0"/>
                <a:sym typeface="+mn-lt"/>
              </a:rPr>
              <a:t>His teeth dropped into a glass.</a:t>
            </a:r>
          </a:p>
          <a:p>
            <a:pPr>
              <a:lnSpc>
                <a:spcPct val="130000"/>
              </a:lnSpc>
              <a:spcBef>
                <a:spcPts val="600"/>
              </a:spcBef>
            </a:pPr>
            <a:r>
              <a:rPr lang="en-US" altLang="zh-CN" sz="2400" b="1" dirty="0">
                <a:latin typeface="Times New Roman" panose="02020603050405020304" pitchFamily="18" charset="0"/>
                <a:sym typeface="+mn-lt"/>
              </a:rPr>
              <a:t>There was prune juice in the glass.</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7" name="矩形 6">
            <a:extLst>
              <a:ext uri="{FF2B5EF4-FFF2-40B4-BE49-F238E27FC236}">
                <a16:creationId xmlns:a16="http://schemas.microsoft.com/office/drawing/2014/main" id="{70DE0A74-CEB5-49A9-A391-1453C41C994C}"/>
              </a:ext>
            </a:extLst>
          </p:cNvPr>
          <p:cNvSpPr/>
          <p:nvPr/>
        </p:nvSpPr>
        <p:spPr>
          <a:xfrm>
            <a:off x="62859" y="4581947"/>
            <a:ext cx="10452741" cy="523220"/>
          </a:xfrm>
          <a:prstGeom prst="rect">
            <a:avLst/>
          </a:prstGeom>
        </p:spPr>
        <p:txBody>
          <a:bodyPr wrap="square">
            <a:spAutoFit/>
          </a:bodyPr>
          <a:lstStyle/>
          <a:p>
            <a:r>
              <a:rPr lang="en-US" altLang="zh-CN" sz="2800" dirty="0">
                <a:solidFill>
                  <a:srgbClr val="FF0000"/>
                </a:solidFill>
                <a:latin typeface="+mn-ea"/>
              </a:rPr>
              <a:t>10) Grandpa dropped his false teeth into a glass of prune juice.</a:t>
            </a:r>
          </a:p>
        </p:txBody>
      </p:sp>
      <p:sp>
        <p:nvSpPr>
          <p:cNvPr id="2" name="矩形 1">
            <a:extLst>
              <a:ext uri="{FF2B5EF4-FFF2-40B4-BE49-F238E27FC236}">
                <a16:creationId xmlns:a16="http://schemas.microsoft.com/office/drawing/2014/main" id="{6ED32E04-4224-4990-8D92-B6A3B7417F2C}"/>
              </a:ext>
            </a:extLst>
          </p:cNvPr>
          <p:cNvSpPr/>
          <p:nvPr/>
        </p:nvSpPr>
        <p:spPr>
          <a:xfrm>
            <a:off x="521160" y="1047326"/>
            <a:ext cx="1888659" cy="523220"/>
          </a:xfrm>
          <a:prstGeom prst="rect">
            <a:avLst/>
          </a:prstGeom>
        </p:spPr>
        <p:txBody>
          <a:bodyPr wrap="none">
            <a:spAutoFit/>
          </a:bodyPr>
          <a:lstStyle/>
          <a:p>
            <a:r>
              <a:rPr lang="en-US" altLang="zh-CN" sz="2800" dirty="0">
                <a:solidFill>
                  <a:srgbClr val="00749F"/>
                </a:solidFill>
                <a:latin typeface="Times New Roman" panose="02020603050405020304" pitchFamily="18" charset="0"/>
                <a:cs typeface="+mn-ea"/>
                <a:sym typeface="+mn-lt"/>
              </a:rPr>
              <a:t>Questions 2</a:t>
            </a:r>
            <a:endParaRPr lang="zh-CN" altLang="en-US" dirty="0"/>
          </a:p>
        </p:txBody>
      </p:sp>
      <p:sp>
        <p:nvSpPr>
          <p:cNvPr id="11" name="文本框 10">
            <a:extLst>
              <a:ext uri="{FF2B5EF4-FFF2-40B4-BE49-F238E27FC236}">
                <a16:creationId xmlns:a16="http://schemas.microsoft.com/office/drawing/2014/main" id="{85C06C30-247A-4F02-9F19-8A1E1CA4ACE3}"/>
              </a:ext>
            </a:extLst>
          </p:cNvPr>
          <p:cNvSpPr txBox="1"/>
          <p:nvPr/>
        </p:nvSpPr>
        <p:spPr>
          <a:xfrm>
            <a:off x="6244350" y="1869089"/>
            <a:ext cx="5358370" cy="2752869"/>
          </a:xfrm>
          <a:prstGeom prst="rect">
            <a:avLst/>
          </a:prstGeom>
          <a:noFill/>
        </p:spPr>
        <p:txBody>
          <a:bodyPr wrap="square" rtlCol="0">
            <a:spAutoFit/>
          </a:bodyPr>
          <a:lstStyle/>
          <a:p>
            <a:pPr>
              <a:lnSpc>
                <a:spcPct val="130000"/>
              </a:lnSpc>
              <a:spcBef>
                <a:spcPts val="600"/>
              </a:spcBef>
            </a:pPr>
            <a:r>
              <a:rPr lang="en-US" altLang="zh-CN" sz="2400" b="1" dirty="0">
                <a:latin typeface="Times New Roman" panose="02020603050405020304" pitchFamily="18" charset="0"/>
                <a:sym typeface="+mn-lt"/>
              </a:rPr>
              <a:t>11) Lucy played.</a:t>
            </a:r>
          </a:p>
          <a:p>
            <a:pPr>
              <a:lnSpc>
                <a:spcPct val="130000"/>
              </a:lnSpc>
              <a:spcBef>
                <a:spcPts val="600"/>
              </a:spcBef>
            </a:pPr>
            <a:r>
              <a:rPr lang="en-US" altLang="zh-CN" sz="2400" b="1" dirty="0">
                <a:latin typeface="Times New Roman" panose="02020603050405020304" pitchFamily="18" charset="0"/>
                <a:sym typeface="+mn-lt"/>
              </a:rPr>
              <a:t>She was behind the sofa.</a:t>
            </a:r>
          </a:p>
          <a:p>
            <a:pPr>
              <a:lnSpc>
                <a:spcPct val="130000"/>
              </a:lnSpc>
              <a:spcBef>
                <a:spcPts val="600"/>
              </a:spcBef>
            </a:pPr>
            <a:r>
              <a:rPr lang="en-US" altLang="zh-CN" sz="2400" b="1" dirty="0">
                <a:latin typeface="Times New Roman" panose="02020603050405020304" pitchFamily="18" charset="0"/>
                <a:sym typeface="+mn-lt"/>
              </a:rPr>
              <a:t>She was with her friend.</a:t>
            </a:r>
          </a:p>
          <a:p>
            <a:pPr>
              <a:lnSpc>
                <a:spcPct val="130000"/>
              </a:lnSpc>
              <a:spcBef>
                <a:spcPts val="600"/>
              </a:spcBef>
            </a:pPr>
            <a:r>
              <a:rPr lang="en-US" altLang="zh-CN" sz="2400" b="1" dirty="0">
                <a:latin typeface="Times New Roman" panose="02020603050405020304" pitchFamily="18" charset="0"/>
                <a:sym typeface="+mn-lt"/>
              </a:rPr>
              <a:t>Her friend was imaginary.</a:t>
            </a:r>
          </a:p>
          <a:p>
            <a:pPr>
              <a:lnSpc>
                <a:spcPct val="130000"/>
              </a:lnSpc>
              <a:spcBef>
                <a:spcPts val="600"/>
              </a:spcBef>
            </a:pPr>
            <a:r>
              <a:rPr lang="en-US" altLang="zh-CN" sz="2400" b="1" dirty="0">
                <a:latin typeface="Times New Roman" panose="02020603050405020304" pitchFamily="18" charset="0"/>
                <a:sym typeface="+mn-lt"/>
              </a:rPr>
              <a:t>They played for hours.</a:t>
            </a:r>
          </a:p>
        </p:txBody>
      </p:sp>
      <p:sp>
        <p:nvSpPr>
          <p:cNvPr id="12" name="矩形 11">
            <a:extLst>
              <a:ext uri="{FF2B5EF4-FFF2-40B4-BE49-F238E27FC236}">
                <a16:creationId xmlns:a16="http://schemas.microsoft.com/office/drawing/2014/main" id="{42C090E8-67CA-4B62-A89D-286742903B8A}"/>
              </a:ext>
            </a:extLst>
          </p:cNvPr>
          <p:cNvSpPr/>
          <p:nvPr/>
        </p:nvSpPr>
        <p:spPr>
          <a:xfrm>
            <a:off x="3673870" y="5300656"/>
            <a:ext cx="8966731" cy="954107"/>
          </a:xfrm>
          <a:prstGeom prst="rect">
            <a:avLst/>
          </a:prstGeom>
        </p:spPr>
        <p:txBody>
          <a:bodyPr wrap="square">
            <a:spAutoFit/>
          </a:bodyPr>
          <a:lstStyle/>
          <a:p>
            <a:r>
              <a:rPr lang="en-US" altLang="zh-CN" sz="2800" dirty="0">
                <a:solidFill>
                  <a:srgbClr val="FF0000"/>
                </a:solidFill>
                <a:latin typeface="+mn-ea"/>
              </a:rPr>
              <a:t>11) Lucy played behind the couch for hours with her imaginary friend.</a:t>
            </a:r>
          </a:p>
        </p:txBody>
      </p:sp>
    </p:spTree>
    <p:extLst>
      <p:ext uri="{BB962C8B-B14F-4D97-AF65-F5344CB8AC3E}">
        <p14:creationId xmlns:p14="http://schemas.microsoft.com/office/powerpoint/2010/main" val="26973758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147"/>
</p:tagLst>
</file>

<file path=ppt/theme/theme1.xml><?xml version="1.0" encoding="utf-8"?>
<a:theme xmlns:a="http://schemas.openxmlformats.org/drawingml/2006/main" name="模板页面">
  <a:themeElements>
    <a:clrScheme name="自定义 95">
      <a:dk1>
        <a:srgbClr val="000000"/>
      </a:dk1>
      <a:lt1>
        <a:srgbClr val="FFFFFF"/>
      </a:lt1>
      <a:dk2>
        <a:srgbClr val="000000"/>
      </a:dk2>
      <a:lt2>
        <a:srgbClr val="FFFDFD"/>
      </a:lt2>
      <a:accent1>
        <a:srgbClr val="00739E"/>
      </a:accent1>
      <a:accent2>
        <a:srgbClr val="7ADDE8"/>
      </a:accent2>
      <a:accent3>
        <a:srgbClr val="F48988"/>
      </a:accent3>
      <a:accent4>
        <a:srgbClr val="61C09E"/>
      </a:accent4>
      <a:accent5>
        <a:srgbClr val="F48787"/>
      </a:accent5>
      <a:accent6>
        <a:srgbClr val="71D0E6"/>
      </a:accent6>
      <a:hlink>
        <a:srgbClr val="0563C1"/>
      </a:hlink>
      <a:folHlink>
        <a:srgbClr val="954D72"/>
      </a:folHlink>
    </a:clrScheme>
    <a:fontScheme name="cdgso20p">
      <a:majorFont>
        <a:latin typeface="Arial"/>
        <a:ea typeface="字魂59号-创粗黑"/>
        <a:cs typeface=""/>
      </a:majorFont>
      <a:minorFont>
        <a:latin typeface="Arial"/>
        <a:ea typeface="字魂59号-创粗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130000"/>
          </a:lnSpc>
          <a:defRPr sz="1200" dirty="0">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ct val="130000"/>
          </a:lnSpc>
          <a:spcBef>
            <a:spcPts val="600"/>
          </a:spcBef>
          <a:defRPr sz="1200" kern="0" dirty="0">
            <a:latin typeface="微软雅黑" panose="020B0503020204020204" pitchFamily="34" charset="-122"/>
            <a:ea typeface="微软雅黑" panose="020B0503020204020204" pitchFamily="34" charset="-122"/>
            <a:cs typeface="+mn-ea"/>
            <a:sym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95">
    <a:dk1>
      <a:srgbClr val="000000"/>
    </a:dk1>
    <a:lt1>
      <a:srgbClr val="FFFFFF"/>
    </a:lt1>
    <a:dk2>
      <a:srgbClr val="000000"/>
    </a:dk2>
    <a:lt2>
      <a:srgbClr val="FFFDFD"/>
    </a:lt2>
    <a:accent1>
      <a:srgbClr val="00739E"/>
    </a:accent1>
    <a:accent2>
      <a:srgbClr val="7ADDE8"/>
    </a:accent2>
    <a:accent3>
      <a:srgbClr val="F48988"/>
    </a:accent3>
    <a:accent4>
      <a:srgbClr val="61C09E"/>
    </a:accent4>
    <a:accent5>
      <a:srgbClr val="F48787"/>
    </a:accent5>
    <a:accent6>
      <a:srgbClr val="71D0E6"/>
    </a:accent6>
    <a:hlink>
      <a:srgbClr val="0563C1"/>
    </a:hlink>
    <a:folHlink>
      <a:srgbClr val="954D72"/>
    </a:folHlink>
  </a:clrScheme>
</a:themeOverride>
</file>

<file path=ppt/theme/themeOverride10.xml><?xml version="1.0" encoding="utf-8"?>
<a:themeOverride xmlns:a="http://schemas.openxmlformats.org/drawingml/2006/main">
  <a:clrScheme name="自定义 95">
    <a:dk1>
      <a:srgbClr val="000000"/>
    </a:dk1>
    <a:lt1>
      <a:srgbClr val="FFFFFF"/>
    </a:lt1>
    <a:dk2>
      <a:srgbClr val="000000"/>
    </a:dk2>
    <a:lt2>
      <a:srgbClr val="FFFDFD"/>
    </a:lt2>
    <a:accent1>
      <a:srgbClr val="00739E"/>
    </a:accent1>
    <a:accent2>
      <a:srgbClr val="7ADDE8"/>
    </a:accent2>
    <a:accent3>
      <a:srgbClr val="F48988"/>
    </a:accent3>
    <a:accent4>
      <a:srgbClr val="61C09E"/>
    </a:accent4>
    <a:accent5>
      <a:srgbClr val="F48787"/>
    </a:accent5>
    <a:accent6>
      <a:srgbClr val="71D0E6"/>
    </a:accent6>
    <a:hlink>
      <a:srgbClr val="0563C1"/>
    </a:hlink>
    <a:folHlink>
      <a:srgbClr val="954D72"/>
    </a:folHlink>
  </a:clrScheme>
</a:themeOverride>
</file>

<file path=ppt/theme/themeOverride11.xml><?xml version="1.0" encoding="utf-8"?>
<a:themeOverride xmlns:a="http://schemas.openxmlformats.org/drawingml/2006/main">
  <a:clrScheme name="自定义 95">
    <a:dk1>
      <a:srgbClr val="000000"/>
    </a:dk1>
    <a:lt1>
      <a:srgbClr val="FFFFFF"/>
    </a:lt1>
    <a:dk2>
      <a:srgbClr val="000000"/>
    </a:dk2>
    <a:lt2>
      <a:srgbClr val="FFFDFD"/>
    </a:lt2>
    <a:accent1>
      <a:srgbClr val="00739E"/>
    </a:accent1>
    <a:accent2>
      <a:srgbClr val="7ADDE8"/>
    </a:accent2>
    <a:accent3>
      <a:srgbClr val="F48988"/>
    </a:accent3>
    <a:accent4>
      <a:srgbClr val="61C09E"/>
    </a:accent4>
    <a:accent5>
      <a:srgbClr val="F48787"/>
    </a:accent5>
    <a:accent6>
      <a:srgbClr val="71D0E6"/>
    </a:accent6>
    <a:hlink>
      <a:srgbClr val="0563C1"/>
    </a:hlink>
    <a:folHlink>
      <a:srgbClr val="954D72"/>
    </a:folHlink>
  </a:clrScheme>
</a:themeOverride>
</file>

<file path=ppt/theme/themeOverride12.xml><?xml version="1.0" encoding="utf-8"?>
<a:themeOverride xmlns:a="http://schemas.openxmlformats.org/drawingml/2006/main">
  <a:clrScheme name="自定义 95">
    <a:dk1>
      <a:srgbClr val="000000"/>
    </a:dk1>
    <a:lt1>
      <a:srgbClr val="FFFFFF"/>
    </a:lt1>
    <a:dk2>
      <a:srgbClr val="000000"/>
    </a:dk2>
    <a:lt2>
      <a:srgbClr val="FFFDFD"/>
    </a:lt2>
    <a:accent1>
      <a:srgbClr val="00739E"/>
    </a:accent1>
    <a:accent2>
      <a:srgbClr val="7ADDE8"/>
    </a:accent2>
    <a:accent3>
      <a:srgbClr val="F48988"/>
    </a:accent3>
    <a:accent4>
      <a:srgbClr val="61C09E"/>
    </a:accent4>
    <a:accent5>
      <a:srgbClr val="F48787"/>
    </a:accent5>
    <a:accent6>
      <a:srgbClr val="71D0E6"/>
    </a:accent6>
    <a:hlink>
      <a:srgbClr val="0563C1"/>
    </a:hlink>
    <a:folHlink>
      <a:srgbClr val="954D72"/>
    </a:folHlink>
  </a:clrScheme>
</a:themeOverride>
</file>

<file path=ppt/theme/themeOverride13.xml><?xml version="1.0" encoding="utf-8"?>
<a:themeOverride xmlns:a="http://schemas.openxmlformats.org/drawingml/2006/main">
  <a:clrScheme name="自定义 95">
    <a:dk1>
      <a:srgbClr val="000000"/>
    </a:dk1>
    <a:lt1>
      <a:srgbClr val="FFFFFF"/>
    </a:lt1>
    <a:dk2>
      <a:srgbClr val="000000"/>
    </a:dk2>
    <a:lt2>
      <a:srgbClr val="FFFDFD"/>
    </a:lt2>
    <a:accent1>
      <a:srgbClr val="00739E"/>
    </a:accent1>
    <a:accent2>
      <a:srgbClr val="7ADDE8"/>
    </a:accent2>
    <a:accent3>
      <a:srgbClr val="F48988"/>
    </a:accent3>
    <a:accent4>
      <a:srgbClr val="61C09E"/>
    </a:accent4>
    <a:accent5>
      <a:srgbClr val="F48787"/>
    </a:accent5>
    <a:accent6>
      <a:srgbClr val="71D0E6"/>
    </a:accent6>
    <a:hlink>
      <a:srgbClr val="0563C1"/>
    </a:hlink>
    <a:folHlink>
      <a:srgbClr val="954D72"/>
    </a:folHlink>
  </a:clrScheme>
</a:themeOverride>
</file>

<file path=ppt/theme/themeOverride14.xml><?xml version="1.0" encoding="utf-8"?>
<a:themeOverride xmlns:a="http://schemas.openxmlformats.org/drawingml/2006/main">
  <a:clrScheme name="自定义 95">
    <a:dk1>
      <a:srgbClr val="000000"/>
    </a:dk1>
    <a:lt1>
      <a:srgbClr val="FFFFFF"/>
    </a:lt1>
    <a:dk2>
      <a:srgbClr val="000000"/>
    </a:dk2>
    <a:lt2>
      <a:srgbClr val="FFFDFD"/>
    </a:lt2>
    <a:accent1>
      <a:srgbClr val="00739E"/>
    </a:accent1>
    <a:accent2>
      <a:srgbClr val="7ADDE8"/>
    </a:accent2>
    <a:accent3>
      <a:srgbClr val="F48988"/>
    </a:accent3>
    <a:accent4>
      <a:srgbClr val="61C09E"/>
    </a:accent4>
    <a:accent5>
      <a:srgbClr val="F48787"/>
    </a:accent5>
    <a:accent6>
      <a:srgbClr val="71D0E6"/>
    </a:accent6>
    <a:hlink>
      <a:srgbClr val="0563C1"/>
    </a:hlink>
    <a:folHlink>
      <a:srgbClr val="954D72"/>
    </a:folHlink>
  </a:clrScheme>
</a:themeOverride>
</file>

<file path=ppt/theme/themeOverride15.xml><?xml version="1.0" encoding="utf-8"?>
<a:themeOverride xmlns:a="http://schemas.openxmlformats.org/drawingml/2006/main">
  <a:clrScheme name="自定义 95">
    <a:dk1>
      <a:srgbClr val="000000"/>
    </a:dk1>
    <a:lt1>
      <a:srgbClr val="FFFFFF"/>
    </a:lt1>
    <a:dk2>
      <a:srgbClr val="000000"/>
    </a:dk2>
    <a:lt2>
      <a:srgbClr val="FFFDFD"/>
    </a:lt2>
    <a:accent1>
      <a:srgbClr val="00739E"/>
    </a:accent1>
    <a:accent2>
      <a:srgbClr val="7ADDE8"/>
    </a:accent2>
    <a:accent3>
      <a:srgbClr val="F48988"/>
    </a:accent3>
    <a:accent4>
      <a:srgbClr val="61C09E"/>
    </a:accent4>
    <a:accent5>
      <a:srgbClr val="F48787"/>
    </a:accent5>
    <a:accent6>
      <a:srgbClr val="71D0E6"/>
    </a:accent6>
    <a:hlink>
      <a:srgbClr val="0563C1"/>
    </a:hlink>
    <a:folHlink>
      <a:srgbClr val="954D72"/>
    </a:folHlink>
  </a:clrScheme>
</a:themeOverride>
</file>

<file path=ppt/theme/themeOverride16.xml><?xml version="1.0" encoding="utf-8"?>
<a:themeOverride xmlns:a="http://schemas.openxmlformats.org/drawingml/2006/main">
  <a:clrScheme name="自定义 95">
    <a:dk1>
      <a:srgbClr val="000000"/>
    </a:dk1>
    <a:lt1>
      <a:srgbClr val="FFFFFF"/>
    </a:lt1>
    <a:dk2>
      <a:srgbClr val="000000"/>
    </a:dk2>
    <a:lt2>
      <a:srgbClr val="FFFDFD"/>
    </a:lt2>
    <a:accent1>
      <a:srgbClr val="00739E"/>
    </a:accent1>
    <a:accent2>
      <a:srgbClr val="7ADDE8"/>
    </a:accent2>
    <a:accent3>
      <a:srgbClr val="F48988"/>
    </a:accent3>
    <a:accent4>
      <a:srgbClr val="61C09E"/>
    </a:accent4>
    <a:accent5>
      <a:srgbClr val="F48787"/>
    </a:accent5>
    <a:accent6>
      <a:srgbClr val="71D0E6"/>
    </a:accent6>
    <a:hlink>
      <a:srgbClr val="0563C1"/>
    </a:hlink>
    <a:folHlink>
      <a:srgbClr val="954D72"/>
    </a:folHlink>
  </a:clrScheme>
</a:themeOverride>
</file>

<file path=ppt/theme/themeOverride17.xml><?xml version="1.0" encoding="utf-8"?>
<a:themeOverride xmlns:a="http://schemas.openxmlformats.org/drawingml/2006/main">
  <a:clrScheme name="自定义 95">
    <a:dk1>
      <a:srgbClr val="000000"/>
    </a:dk1>
    <a:lt1>
      <a:srgbClr val="FFFFFF"/>
    </a:lt1>
    <a:dk2>
      <a:srgbClr val="000000"/>
    </a:dk2>
    <a:lt2>
      <a:srgbClr val="FFFDFD"/>
    </a:lt2>
    <a:accent1>
      <a:srgbClr val="00739E"/>
    </a:accent1>
    <a:accent2>
      <a:srgbClr val="7ADDE8"/>
    </a:accent2>
    <a:accent3>
      <a:srgbClr val="F48988"/>
    </a:accent3>
    <a:accent4>
      <a:srgbClr val="61C09E"/>
    </a:accent4>
    <a:accent5>
      <a:srgbClr val="F48787"/>
    </a:accent5>
    <a:accent6>
      <a:srgbClr val="71D0E6"/>
    </a:accent6>
    <a:hlink>
      <a:srgbClr val="0563C1"/>
    </a:hlink>
    <a:folHlink>
      <a:srgbClr val="954D72"/>
    </a:folHlink>
  </a:clrScheme>
</a:themeOverride>
</file>

<file path=ppt/theme/themeOverride18.xml><?xml version="1.0" encoding="utf-8"?>
<a:themeOverride xmlns:a="http://schemas.openxmlformats.org/drawingml/2006/main">
  <a:clrScheme name="自定义 95">
    <a:dk1>
      <a:srgbClr val="000000"/>
    </a:dk1>
    <a:lt1>
      <a:srgbClr val="FFFFFF"/>
    </a:lt1>
    <a:dk2>
      <a:srgbClr val="000000"/>
    </a:dk2>
    <a:lt2>
      <a:srgbClr val="FFFDFD"/>
    </a:lt2>
    <a:accent1>
      <a:srgbClr val="00739E"/>
    </a:accent1>
    <a:accent2>
      <a:srgbClr val="7ADDE8"/>
    </a:accent2>
    <a:accent3>
      <a:srgbClr val="F48988"/>
    </a:accent3>
    <a:accent4>
      <a:srgbClr val="61C09E"/>
    </a:accent4>
    <a:accent5>
      <a:srgbClr val="F48787"/>
    </a:accent5>
    <a:accent6>
      <a:srgbClr val="71D0E6"/>
    </a:accent6>
    <a:hlink>
      <a:srgbClr val="0563C1"/>
    </a:hlink>
    <a:folHlink>
      <a:srgbClr val="954D72"/>
    </a:folHlink>
  </a:clrScheme>
</a:themeOverride>
</file>

<file path=ppt/theme/themeOverride19.xml><?xml version="1.0" encoding="utf-8"?>
<a:themeOverride xmlns:a="http://schemas.openxmlformats.org/drawingml/2006/main">
  <a:clrScheme name="自定义 95">
    <a:dk1>
      <a:srgbClr val="000000"/>
    </a:dk1>
    <a:lt1>
      <a:srgbClr val="FFFFFF"/>
    </a:lt1>
    <a:dk2>
      <a:srgbClr val="000000"/>
    </a:dk2>
    <a:lt2>
      <a:srgbClr val="FFFDFD"/>
    </a:lt2>
    <a:accent1>
      <a:srgbClr val="00739E"/>
    </a:accent1>
    <a:accent2>
      <a:srgbClr val="7ADDE8"/>
    </a:accent2>
    <a:accent3>
      <a:srgbClr val="F48988"/>
    </a:accent3>
    <a:accent4>
      <a:srgbClr val="61C09E"/>
    </a:accent4>
    <a:accent5>
      <a:srgbClr val="F48787"/>
    </a:accent5>
    <a:accent6>
      <a:srgbClr val="71D0E6"/>
    </a:accent6>
    <a:hlink>
      <a:srgbClr val="0563C1"/>
    </a:hlink>
    <a:folHlink>
      <a:srgbClr val="954D72"/>
    </a:folHlink>
  </a:clrScheme>
</a:themeOverride>
</file>

<file path=ppt/theme/themeOverride2.xml><?xml version="1.0" encoding="utf-8"?>
<a:themeOverride xmlns:a="http://schemas.openxmlformats.org/drawingml/2006/main">
  <a:clrScheme name="自定义 95">
    <a:dk1>
      <a:srgbClr val="000000"/>
    </a:dk1>
    <a:lt1>
      <a:srgbClr val="FFFFFF"/>
    </a:lt1>
    <a:dk2>
      <a:srgbClr val="000000"/>
    </a:dk2>
    <a:lt2>
      <a:srgbClr val="FFFDFD"/>
    </a:lt2>
    <a:accent1>
      <a:srgbClr val="00739E"/>
    </a:accent1>
    <a:accent2>
      <a:srgbClr val="7ADDE8"/>
    </a:accent2>
    <a:accent3>
      <a:srgbClr val="F48988"/>
    </a:accent3>
    <a:accent4>
      <a:srgbClr val="61C09E"/>
    </a:accent4>
    <a:accent5>
      <a:srgbClr val="F48787"/>
    </a:accent5>
    <a:accent6>
      <a:srgbClr val="71D0E6"/>
    </a:accent6>
    <a:hlink>
      <a:srgbClr val="0563C1"/>
    </a:hlink>
    <a:folHlink>
      <a:srgbClr val="954D72"/>
    </a:folHlink>
  </a:clrScheme>
</a:themeOverride>
</file>

<file path=ppt/theme/themeOverride20.xml><?xml version="1.0" encoding="utf-8"?>
<a:themeOverride xmlns:a="http://schemas.openxmlformats.org/drawingml/2006/main">
  <a:clrScheme name="自定义 95">
    <a:dk1>
      <a:srgbClr val="000000"/>
    </a:dk1>
    <a:lt1>
      <a:srgbClr val="FFFFFF"/>
    </a:lt1>
    <a:dk2>
      <a:srgbClr val="000000"/>
    </a:dk2>
    <a:lt2>
      <a:srgbClr val="FFFDFD"/>
    </a:lt2>
    <a:accent1>
      <a:srgbClr val="00739E"/>
    </a:accent1>
    <a:accent2>
      <a:srgbClr val="7ADDE8"/>
    </a:accent2>
    <a:accent3>
      <a:srgbClr val="F48988"/>
    </a:accent3>
    <a:accent4>
      <a:srgbClr val="61C09E"/>
    </a:accent4>
    <a:accent5>
      <a:srgbClr val="F48787"/>
    </a:accent5>
    <a:accent6>
      <a:srgbClr val="71D0E6"/>
    </a:accent6>
    <a:hlink>
      <a:srgbClr val="0563C1"/>
    </a:hlink>
    <a:folHlink>
      <a:srgbClr val="954D72"/>
    </a:folHlink>
  </a:clrScheme>
</a:themeOverride>
</file>

<file path=ppt/theme/themeOverride3.xml><?xml version="1.0" encoding="utf-8"?>
<a:themeOverride xmlns:a="http://schemas.openxmlformats.org/drawingml/2006/main">
  <a:clrScheme name="自定义 95">
    <a:dk1>
      <a:srgbClr val="000000"/>
    </a:dk1>
    <a:lt1>
      <a:srgbClr val="FFFFFF"/>
    </a:lt1>
    <a:dk2>
      <a:srgbClr val="000000"/>
    </a:dk2>
    <a:lt2>
      <a:srgbClr val="FFFDFD"/>
    </a:lt2>
    <a:accent1>
      <a:srgbClr val="00739E"/>
    </a:accent1>
    <a:accent2>
      <a:srgbClr val="7ADDE8"/>
    </a:accent2>
    <a:accent3>
      <a:srgbClr val="F48988"/>
    </a:accent3>
    <a:accent4>
      <a:srgbClr val="61C09E"/>
    </a:accent4>
    <a:accent5>
      <a:srgbClr val="F48787"/>
    </a:accent5>
    <a:accent6>
      <a:srgbClr val="71D0E6"/>
    </a:accent6>
    <a:hlink>
      <a:srgbClr val="0563C1"/>
    </a:hlink>
    <a:folHlink>
      <a:srgbClr val="954D72"/>
    </a:folHlink>
  </a:clrScheme>
</a:themeOverride>
</file>

<file path=ppt/theme/themeOverride4.xml><?xml version="1.0" encoding="utf-8"?>
<a:themeOverride xmlns:a="http://schemas.openxmlformats.org/drawingml/2006/main">
  <a:clrScheme name="自定义 95">
    <a:dk1>
      <a:srgbClr val="000000"/>
    </a:dk1>
    <a:lt1>
      <a:srgbClr val="FFFFFF"/>
    </a:lt1>
    <a:dk2>
      <a:srgbClr val="000000"/>
    </a:dk2>
    <a:lt2>
      <a:srgbClr val="FFFDFD"/>
    </a:lt2>
    <a:accent1>
      <a:srgbClr val="00739E"/>
    </a:accent1>
    <a:accent2>
      <a:srgbClr val="7ADDE8"/>
    </a:accent2>
    <a:accent3>
      <a:srgbClr val="F48988"/>
    </a:accent3>
    <a:accent4>
      <a:srgbClr val="61C09E"/>
    </a:accent4>
    <a:accent5>
      <a:srgbClr val="F48787"/>
    </a:accent5>
    <a:accent6>
      <a:srgbClr val="71D0E6"/>
    </a:accent6>
    <a:hlink>
      <a:srgbClr val="0563C1"/>
    </a:hlink>
    <a:folHlink>
      <a:srgbClr val="954D72"/>
    </a:folHlink>
  </a:clrScheme>
</a:themeOverride>
</file>

<file path=ppt/theme/themeOverride5.xml><?xml version="1.0" encoding="utf-8"?>
<a:themeOverride xmlns:a="http://schemas.openxmlformats.org/drawingml/2006/main">
  <a:clrScheme name="自定义 95">
    <a:dk1>
      <a:srgbClr val="000000"/>
    </a:dk1>
    <a:lt1>
      <a:srgbClr val="FFFFFF"/>
    </a:lt1>
    <a:dk2>
      <a:srgbClr val="000000"/>
    </a:dk2>
    <a:lt2>
      <a:srgbClr val="FFFDFD"/>
    </a:lt2>
    <a:accent1>
      <a:srgbClr val="00739E"/>
    </a:accent1>
    <a:accent2>
      <a:srgbClr val="7ADDE8"/>
    </a:accent2>
    <a:accent3>
      <a:srgbClr val="F48988"/>
    </a:accent3>
    <a:accent4>
      <a:srgbClr val="61C09E"/>
    </a:accent4>
    <a:accent5>
      <a:srgbClr val="F48787"/>
    </a:accent5>
    <a:accent6>
      <a:srgbClr val="71D0E6"/>
    </a:accent6>
    <a:hlink>
      <a:srgbClr val="0563C1"/>
    </a:hlink>
    <a:folHlink>
      <a:srgbClr val="954D72"/>
    </a:folHlink>
  </a:clrScheme>
</a:themeOverride>
</file>

<file path=ppt/theme/themeOverride6.xml><?xml version="1.0" encoding="utf-8"?>
<a:themeOverride xmlns:a="http://schemas.openxmlformats.org/drawingml/2006/main">
  <a:clrScheme name="自定义 95">
    <a:dk1>
      <a:srgbClr val="000000"/>
    </a:dk1>
    <a:lt1>
      <a:srgbClr val="FFFFFF"/>
    </a:lt1>
    <a:dk2>
      <a:srgbClr val="000000"/>
    </a:dk2>
    <a:lt2>
      <a:srgbClr val="FFFDFD"/>
    </a:lt2>
    <a:accent1>
      <a:srgbClr val="00739E"/>
    </a:accent1>
    <a:accent2>
      <a:srgbClr val="7ADDE8"/>
    </a:accent2>
    <a:accent3>
      <a:srgbClr val="F48988"/>
    </a:accent3>
    <a:accent4>
      <a:srgbClr val="61C09E"/>
    </a:accent4>
    <a:accent5>
      <a:srgbClr val="F48787"/>
    </a:accent5>
    <a:accent6>
      <a:srgbClr val="71D0E6"/>
    </a:accent6>
    <a:hlink>
      <a:srgbClr val="0563C1"/>
    </a:hlink>
    <a:folHlink>
      <a:srgbClr val="954D72"/>
    </a:folHlink>
  </a:clrScheme>
</a:themeOverride>
</file>

<file path=ppt/theme/themeOverride7.xml><?xml version="1.0" encoding="utf-8"?>
<a:themeOverride xmlns:a="http://schemas.openxmlformats.org/drawingml/2006/main">
  <a:clrScheme name="自定义 95">
    <a:dk1>
      <a:srgbClr val="000000"/>
    </a:dk1>
    <a:lt1>
      <a:srgbClr val="FFFFFF"/>
    </a:lt1>
    <a:dk2>
      <a:srgbClr val="000000"/>
    </a:dk2>
    <a:lt2>
      <a:srgbClr val="FFFDFD"/>
    </a:lt2>
    <a:accent1>
      <a:srgbClr val="00739E"/>
    </a:accent1>
    <a:accent2>
      <a:srgbClr val="7ADDE8"/>
    </a:accent2>
    <a:accent3>
      <a:srgbClr val="F48988"/>
    </a:accent3>
    <a:accent4>
      <a:srgbClr val="61C09E"/>
    </a:accent4>
    <a:accent5>
      <a:srgbClr val="F48787"/>
    </a:accent5>
    <a:accent6>
      <a:srgbClr val="71D0E6"/>
    </a:accent6>
    <a:hlink>
      <a:srgbClr val="0563C1"/>
    </a:hlink>
    <a:folHlink>
      <a:srgbClr val="954D72"/>
    </a:folHlink>
  </a:clrScheme>
</a:themeOverride>
</file>

<file path=ppt/theme/themeOverride8.xml><?xml version="1.0" encoding="utf-8"?>
<a:themeOverride xmlns:a="http://schemas.openxmlformats.org/drawingml/2006/main">
  <a:clrScheme name="自定义 95">
    <a:dk1>
      <a:srgbClr val="000000"/>
    </a:dk1>
    <a:lt1>
      <a:srgbClr val="FFFFFF"/>
    </a:lt1>
    <a:dk2>
      <a:srgbClr val="000000"/>
    </a:dk2>
    <a:lt2>
      <a:srgbClr val="FFFDFD"/>
    </a:lt2>
    <a:accent1>
      <a:srgbClr val="00739E"/>
    </a:accent1>
    <a:accent2>
      <a:srgbClr val="7ADDE8"/>
    </a:accent2>
    <a:accent3>
      <a:srgbClr val="F48988"/>
    </a:accent3>
    <a:accent4>
      <a:srgbClr val="61C09E"/>
    </a:accent4>
    <a:accent5>
      <a:srgbClr val="F48787"/>
    </a:accent5>
    <a:accent6>
      <a:srgbClr val="71D0E6"/>
    </a:accent6>
    <a:hlink>
      <a:srgbClr val="0563C1"/>
    </a:hlink>
    <a:folHlink>
      <a:srgbClr val="954D72"/>
    </a:folHlink>
  </a:clrScheme>
</a:themeOverride>
</file>

<file path=ppt/theme/themeOverride9.xml><?xml version="1.0" encoding="utf-8"?>
<a:themeOverride xmlns:a="http://schemas.openxmlformats.org/drawingml/2006/main">
  <a:clrScheme name="自定义 95">
    <a:dk1>
      <a:srgbClr val="000000"/>
    </a:dk1>
    <a:lt1>
      <a:srgbClr val="FFFFFF"/>
    </a:lt1>
    <a:dk2>
      <a:srgbClr val="000000"/>
    </a:dk2>
    <a:lt2>
      <a:srgbClr val="FFFDFD"/>
    </a:lt2>
    <a:accent1>
      <a:srgbClr val="00739E"/>
    </a:accent1>
    <a:accent2>
      <a:srgbClr val="7ADDE8"/>
    </a:accent2>
    <a:accent3>
      <a:srgbClr val="F48988"/>
    </a:accent3>
    <a:accent4>
      <a:srgbClr val="61C09E"/>
    </a:accent4>
    <a:accent5>
      <a:srgbClr val="F48787"/>
    </a:accent5>
    <a:accent6>
      <a:srgbClr val="71D0E6"/>
    </a:accent6>
    <a:hlink>
      <a:srgbClr val="0563C1"/>
    </a:hlink>
    <a:folHlink>
      <a:srgbClr val="954D72"/>
    </a:folHlink>
  </a:clrScheme>
</a:themeOverride>
</file>

<file path=docProps/app.xml><?xml version="1.0" encoding="utf-8"?>
<Properties xmlns="http://schemas.openxmlformats.org/officeDocument/2006/extended-properties" xmlns:vt="http://schemas.openxmlformats.org/officeDocument/2006/docPropsVTypes">
  <Template>Office Theme</Template>
  <TotalTime>1972</TotalTime>
  <Words>17023</Words>
  <Application>Microsoft Office PowerPoint</Application>
  <PresentationFormat>宽屏</PresentationFormat>
  <Paragraphs>1522</Paragraphs>
  <Slides>136</Slides>
  <Notes>136</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136</vt:i4>
      </vt:variant>
    </vt:vector>
  </HeadingPairs>
  <TitlesOfParts>
    <vt:vector size="146" baseType="lpstr">
      <vt:lpstr>AGaramondLT-Regular</vt:lpstr>
      <vt:lpstr>Lato Light</vt:lpstr>
      <vt:lpstr>方正宋刻本秀楷简体</vt:lpstr>
      <vt:lpstr>宋体</vt:lpstr>
      <vt:lpstr>微软雅黑</vt:lpstr>
      <vt:lpstr>字魂59号-创粗黑</vt:lpstr>
      <vt:lpstr>Arial</vt:lpstr>
      <vt:lpstr>Calibri</vt:lpstr>
      <vt:lpstr>Times New Roman</vt:lpstr>
      <vt:lpstr>模板页面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1147</dc:title>
  <dc:creator>OfficePLUS</dc:creator>
  <cp:keywords>ppt</cp:keywords>
  <cp:lastModifiedBy>微软用户</cp:lastModifiedBy>
  <cp:revision>365</cp:revision>
  <dcterms:created xsi:type="dcterms:W3CDTF">2015-08-18T02:51:00Z</dcterms:created>
  <dcterms:modified xsi:type="dcterms:W3CDTF">2020-12-16T05:21:58Z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2052-11.1.0.9739</vt:lpwstr>
  </property>
</Properties>
</file>