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slides/slide115.xml" ContentType="application/vnd.openxmlformats-officedocument.presentationml.slide+xml"/>
  <Override PartName="/ppt/slides/slide116.xml" ContentType="application/vnd.openxmlformats-officedocument.presentationml.slide+xml"/>
  <Override PartName="/ppt/slides/slide117.xml" ContentType="application/vnd.openxmlformats-officedocument.presentationml.slide+xml"/>
  <Override PartName="/ppt/slides/slide118.xml" ContentType="application/vnd.openxmlformats-officedocument.presentationml.slide+xml"/>
  <Override PartName="/ppt/slides/slide119.xml" ContentType="application/vnd.openxmlformats-officedocument.presentationml.slide+xml"/>
  <Override PartName="/ppt/slides/slide120.xml" ContentType="application/vnd.openxmlformats-officedocument.presentationml.slide+xml"/>
  <Override PartName="/ppt/slides/slide121.xml" ContentType="application/vnd.openxmlformats-officedocument.presentationml.slide+xml"/>
  <Override PartName="/ppt/slides/slide122.xml" ContentType="application/vnd.openxmlformats-officedocument.presentationml.slide+xml"/>
  <Override PartName="/ppt/slides/slide123.xml" ContentType="application/vnd.openxmlformats-officedocument.presentationml.slide+xml"/>
  <Override PartName="/ppt/slides/slide124.xml" ContentType="application/vnd.openxmlformats-officedocument.presentationml.slide+xml"/>
  <Override PartName="/ppt/slides/slide125.xml" ContentType="application/vnd.openxmlformats-officedocument.presentationml.slide+xml"/>
  <Override PartName="/ppt/slides/slide126.xml" ContentType="application/vnd.openxmlformats-officedocument.presentationml.slide+xml"/>
  <Override PartName="/ppt/slides/slide127.xml" ContentType="application/vnd.openxmlformats-officedocument.presentationml.slide+xml"/>
  <Override PartName="/ppt/slides/slide128.xml" ContentType="application/vnd.openxmlformats-officedocument.presentationml.slide+xml"/>
  <Override PartName="/ppt/slides/slide129.xml" ContentType="application/vnd.openxmlformats-officedocument.presentationml.slide+xml"/>
  <Override PartName="/ppt/slides/slide130.xml" ContentType="application/vnd.openxmlformats-officedocument.presentationml.slide+xml"/>
  <Override PartName="/ppt/slides/slide131.xml" ContentType="application/vnd.openxmlformats-officedocument.presentationml.slide+xml"/>
  <Override PartName="/ppt/slides/slide132.xml" ContentType="application/vnd.openxmlformats-officedocument.presentationml.slide+xml"/>
  <Override PartName="/ppt/slides/slide133.xml" ContentType="application/vnd.openxmlformats-officedocument.presentationml.slide+xml"/>
  <Override PartName="/ppt/slides/slide134.xml" ContentType="application/vnd.openxmlformats-officedocument.presentationml.slide+xml"/>
  <Override PartName="/ppt/slides/slide135.xml" ContentType="application/vnd.openxmlformats-officedocument.presentationml.slide+xml"/>
  <Override PartName="/ppt/slides/slide136.xml" ContentType="application/vnd.openxmlformats-officedocument.presentationml.slide+xml"/>
  <Override PartName="/ppt/slides/slide137.xml" ContentType="application/vnd.openxmlformats-officedocument.presentationml.slide+xml"/>
  <Override PartName="/ppt/slides/slide138.xml" ContentType="application/vnd.openxmlformats-officedocument.presentationml.slide+xml"/>
  <Override PartName="/ppt/slides/slide139.xml" ContentType="application/vnd.openxmlformats-officedocument.presentationml.slide+xml"/>
  <Override PartName="/ppt/slides/slide140.xml" ContentType="application/vnd.openxmlformats-officedocument.presentationml.slide+xml"/>
  <Override PartName="/ppt/slides/slide141.xml" ContentType="application/vnd.openxmlformats-officedocument.presentationml.slide+xml"/>
  <Override PartName="/ppt/slides/slide142.xml" ContentType="application/vnd.openxmlformats-officedocument.presentationml.slide+xml"/>
  <Override PartName="/ppt/slides/slide143.xml" ContentType="application/vnd.openxmlformats-officedocument.presentationml.slide+xml"/>
  <Override PartName="/ppt/slides/slide144.xml" ContentType="application/vnd.openxmlformats-officedocument.presentationml.slide+xml"/>
  <Override PartName="/ppt/slides/slide145.xml" ContentType="application/vnd.openxmlformats-officedocument.presentationml.slide+xml"/>
  <Override PartName="/ppt/slides/slide146.xml" ContentType="application/vnd.openxmlformats-officedocument.presentationml.slide+xml"/>
  <Override PartName="/ppt/slides/slide147.xml" ContentType="application/vnd.openxmlformats-officedocument.presentationml.slide+xml"/>
  <Override PartName="/ppt/slides/slide14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theme/themeOverride2.xml" ContentType="application/vnd.openxmlformats-officedocument.themeOverride+xml"/>
  <Override PartName="/ppt/notesSlides/notesSlide2.xml" ContentType="application/vnd.openxmlformats-officedocument.presentationml.notesSlide+xml"/>
  <Override PartName="/ppt/theme/themeOverride3.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theme/themeOverride4.xml" ContentType="application/vnd.openxmlformats-officedocument.themeOverr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ppt/notesSlides/notesSlide97.xml" ContentType="application/vnd.openxmlformats-officedocument.presentationml.notesSlide+xml"/>
  <Override PartName="/ppt/notesSlides/notesSlide98.xml" ContentType="application/vnd.openxmlformats-officedocument.presentationml.notesSlide+xml"/>
  <Override PartName="/ppt/notesSlides/notesSlide99.xml" ContentType="application/vnd.openxmlformats-officedocument.presentationml.notesSlide+xml"/>
  <Override PartName="/ppt/notesSlides/notesSlide100.xml" ContentType="application/vnd.openxmlformats-officedocument.presentationml.notesSlide+xml"/>
  <Override PartName="/ppt/notesSlides/notesSlide101.xml" ContentType="application/vnd.openxmlformats-officedocument.presentationml.notesSlide+xml"/>
  <Override PartName="/ppt/notesSlides/notesSlide102.xml" ContentType="application/vnd.openxmlformats-officedocument.presentationml.notesSlide+xml"/>
  <Override PartName="/ppt/notesSlides/notesSlide103.xml" ContentType="application/vnd.openxmlformats-officedocument.presentationml.notesSlide+xml"/>
  <Override PartName="/ppt/notesSlides/notesSlide104.xml" ContentType="application/vnd.openxmlformats-officedocument.presentationml.notesSlide+xml"/>
  <Override PartName="/ppt/notesSlides/notesSlide105.xml" ContentType="application/vnd.openxmlformats-officedocument.presentationml.notesSlide+xml"/>
  <Override PartName="/ppt/notesSlides/notesSlide106.xml" ContentType="application/vnd.openxmlformats-officedocument.presentationml.notesSlide+xml"/>
  <Override PartName="/ppt/notesSlides/notesSlide107.xml" ContentType="application/vnd.openxmlformats-officedocument.presentationml.notesSlide+xml"/>
  <Override PartName="/ppt/notesSlides/notesSlide108.xml" ContentType="application/vnd.openxmlformats-officedocument.presentationml.notesSlide+xml"/>
  <Override PartName="/ppt/notesSlides/notesSlide109.xml" ContentType="application/vnd.openxmlformats-officedocument.presentationml.notesSlide+xml"/>
  <Override PartName="/ppt/notesSlides/notesSlide110.xml" ContentType="application/vnd.openxmlformats-officedocument.presentationml.notesSlide+xml"/>
  <Override PartName="/ppt/notesSlides/notesSlide111.xml" ContentType="application/vnd.openxmlformats-officedocument.presentationml.notesSlide+xml"/>
  <Override PartName="/ppt/notesSlides/notesSlide112.xml" ContentType="application/vnd.openxmlformats-officedocument.presentationml.notesSlide+xml"/>
  <Override PartName="/ppt/notesSlides/notesSlide113.xml" ContentType="application/vnd.openxmlformats-officedocument.presentationml.notesSlide+xml"/>
  <Override PartName="/ppt/notesSlides/notesSlide114.xml" ContentType="application/vnd.openxmlformats-officedocument.presentationml.notesSlide+xml"/>
  <Override PartName="/ppt/notesSlides/notesSlide115.xml" ContentType="application/vnd.openxmlformats-officedocument.presentationml.notesSlide+xml"/>
  <Override PartName="/ppt/notesSlides/notesSlide116.xml" ContentType="application/vnd.openxmlformats-officedocument.presentationml.notesSlide+xml"/>
  <Override PartName="/ppt/notesSlides/notesSlide117.xml" ContentType="application/vnd.openxmlformats-officedocument.presentationml.notesSlide+xml"/>
  <Override PartName="/ppt/notesSlides/notesSlide118.xml" ContentType="application/vnd.openxmlformats-officedocument.presentationml.notesSlide+xml"/>
  <Override PartName="/ppt/notesSlides/notesSlide119.xml" ContentType="application/vnd.openxmlformats-officedocument.presentationml.notesSlide+xml"/>
  <Override PartName="/ppt/notesSlides/notesSlide120.xml" ContentType="application/vnd.openxmlformats-officedocument.presentationml.notesSlide+xml"/>
  <Override PartName="/ppt/notesSlides/notesSlide121.xml" ContentType="application/vnd.openxmlformats-officedocument.presentationml.notesSlide+xml"/>
  <Override PartName="/ppt/notesSlides/notesSlide122.xml" ContentType="application/vnd.openxmlformats-officedocument.presentationml.notesSlide+xml"/>
  <Override PartName="/ppt/notesSlides/notesSlide123.xml" ContentType="application/vnd.openxmlformats-officedocument.presentationml.notesSlide+xml"/>
  <Override PartName="/ppt/notesSlides/notesSlide124.xml" ContentType="application/vnd.openxmlformats-officedocument.presentationml.notesSlide+xml"/>
  <Override PartName="/ppt/notesSlides/notesSlide125.xml" ContentType="application/vnd.openxmlformats-officedocument.presentationml.notesSlide+xml"/>
  <Override PartName="/ppt/notesSlides/notesSlide126.xml" ContentType="application/vnd.openxmlformats-officedocument.presentationml.notesSlide+xml"/>
  <Override PartName="/ppt/notesSlides/notesSlide127.xml" ContentType="application/vnd.openxmlformats-officedocument.presentationml.notesSlide+xml"/>
  <Override PartName="/ppt/notesSlides/notesSlide128.xml" ContentType="application/vnd.openxmlformats-officedocument.presentationml.notesSlide+xml"/>
  <Override PartName="/ppt/notesSlides/notesSlide129.xml" ContentType="application/vnd.openxmlformats-officedocument.presentationml.notesSlide+xml"/>
  <Override PartName="/ppt/notesSlides/notesSlide130.xml" ContentType="application/vnd.openxmlformats-officedocument.presentationml.notesSlide+xml"/>
  <Override PartName="/ppt/notesSlides/notesSlide131.xml" ContentType="application/vnd.openxmlformats-officedocument.presentationml.notesSlide+xml"/>
  <Override PartName="/ppt/notesSlides/notesSlide132.xml" ContentType="application/vnd.openxmlformats-officedocument.presentationml.notesSlide+xml"/>
  <Override PartName="/ppt/notesSlides/notesSlide13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150"/>
  </p:notesMasterIdLst>
  <p:sldIdLst>
    <p:sldId id="283" r:id="rId2"/>
    <p:sldId id="285" r:id="rId3"/>
    <p:sldId id="284" r:id="rId4"/>
    <p:sldId id="453" r:id="rId5"/>
    <p:sldId id="481" r:id="rId6"/>
    <p:sldId id="483" r:id="rId7"/>
    <p:sldId id="482" r:id="rId8"/>
    <p:sldId id="650" r:id="rId9"/>
    <p:sldId id="651" r:id="rId10"/>
    <p:sldId id="730" r:id="rId11"/>
    <p:sldId id="648" r:id="rId12"/>
    <p:sldId id="649" r:id="rId13"/>
    <p:sldId id="487" r:id="rId14"/>
    <p:sldId id="646" r:id="rId15"/>
    <p:sldId id="652" r:id="rId16"/>
    <p:sldId id="653" r:id="rId17"/>
    <p:sldId id="654" r:id="rId18"/>
    <p:sldId id="655" r:id="rId19"/>
    <p:sldId id="656" r:id="rId20"/>
    <p:sldId id="657" r:id="rId21"/>
    <p:sldId id="658" r:id="rId22"/>
    <p:sldId id="659" r:id="rId23"/>
    <p:sldId id="660" r:id="rId24"/>
    <p:sldId id="661" r:id="rId25"/>
    <p:sldId id="662" r:id="rId26"/>
    <p:sldId id="663" r:id="rId27"/>
    <p:sldId id="664" r:id="rId28"/>
    <p:sldId id="665" r:id="rId29"/>
    <p:sldId id="666" r:id="rId30"/>
    <p:sldId id="667" r:id="rId31"/>
    <p:sldId id="668" r:id="rId32"/>
    <p:sldId id="669" r:id="rId33"/>
    <p:sldId id="670" r:id="rId34"/>
    <p:sldId id="671" r:id="rId35"/>
    <p:sldId id="672" r:id="rId36"/>
    <p:sldId id="260" r:id="rId37"/>
    <p:sldId id="520" r:id="rId38"/>
    <p:sldId id="673" r:id="rId39"/>
    <p:sldId id="519" r:id="rId40"/>
    <p:sldId id="674" r:id="rId41"/>
    <p:sldId id="675" r:id="rId42"/>
    <p:sldId id="676" r:id="rId43"/>
    <p:sldId id="677" r:id="rId44"/>
    <p:sldId id="678" r:id="rId45"/>
    <p:sldId id="679" r:id="rId46"/>
    <p:sldId id="680" r:id="rId47"/>
    <p:sldId id="681" r:id="rId48"/>
    <p:sldId id="682" r:id="rId49"/>
    <p:sldId id="683" r:id="rId50"/>
    <p:sldId id="684" r:id="rId51"/>
    <p:sldId id="528" r:id="rId52"/>
    <p:sldId id="531" r:id="rId53"/>
    <p:sldId id="530" r:id="rId54"/>
    <p:sldId id="533" r:id="rId55"/>
    <p:sldId id="534" r:id="rId56"/>
    <p:sldId id="685" r:id="rId57"/>
    <p:sldId id="686" r:id="rId58"/>
    <p:sldId id="687" r:id="rId59"/>
    <p:sldId id="688" r:id="rId60"/>
    <p:sldId id="689" r:id="rId61"/>
    <p:sldId id="690" r:id="rId62"/>
    <p:sldId id="691" r:id="rId63"/>
    <p:sldId id="692" r:id="rId64"/>
    <p:sldId id="693" r:id="rId65"/>
    <p:sldId id="694" r:id="rId66"/>
    <p:sldId id="695" r:id="rId67"/>
    <p:sldId id="696" r:id="rId68"/>
    <p:sldId id="697" r:id="rId69"/>
    <p:sldId id="698" r:id="rId70"/>
    <p:sldId id="699" r:id="rId71"/>
    <p:sldId id="700" r:id="rId72"/>
    <p:sldId id="701" r:id="rId73"/>
    <p:sldId id="702" r:id="rId74"/>
    <p:sldId id="703" r:id="rId75"/>
    <p:sldId id="704" r:id="rId76"/>
    <p:sldId id="705" r:id="rId77"/>
    <p:sldId id="706" r:id="rId78"/>
    <p:sldId id="707" r:id="rId79"/>
    <p:sldId id="710" r:id="rId80"/>
    <p:sldId id="708" r:id="rId81"/>
    <p:sldId id="709" r:id="rId82"/>
    <p:sldId id="711" r:id="rId83"/>
    <p:sldId id="712" r:id="rId84"/>
    <p:sldId id="565" r:id="rId85"/>
    <p:sldId id="573" r:id="rId86"/>
    <p:sldId id="713" r:id="rId87"/>
    <p:sldId id="714" r:id="rId88"/>
    <p:sldId id="715" r:id="rId89"/>
    <p:sldId id="717" r:id="rId90"/>
    <p:sldId id="718" r:id="rId91"/>
    <p:sldId id="719" r:id="rId92"/>
    <p:sldId id="720" r:id="rId93"/>
    <p:sldId id="721" r:id="rId94"/>
    <p:sldId id="722" r:id="rId95"/>
    <p:sldId id="723" r:id="rId96"/>
    <p:sldId id="724" r:id="rId97"/>
    <p:sldId id="595" r:id="rId98"/>
    <p:sldId id="725" r:id="rId99"/>
    <p:sldId id="726" r:id="rId100"/>
    <p:sldId id="727" r:id="rId101"/>
    <p:sldId id="728" r:id="rId102"/>
    <p:sldId id="729" r:id="rId103"/>
    <p:sldId id="731" r:id="rId104"/>
    <p:sldId id="733" r:id="rId105"/>
    <p:sldId id="732" r:id="rId106"/>
    <p:sldId id="734" r:id="rId107"/>
    <p:sldId id="735" r:id="rId108"/>
    <p:sldId id="736" r:id="rId109"/>
    <p:sldId id="737" r:id="rId110"/>
    <p:sldId id="738" r:id="rId111"/>
    <p:sldId id="739" r:id="rId112"/>
    <p:sldId id="740" r:id="rId113"/>
    <p:sldId id="741" r:id="rId114"/>
    <p:sldId id="742" r:id="rId115"/>
    <p:sldId id="744" r:id="rId116"/>
    <p:sldId id="743" r:id="rId117"/>
    <p:sldId id="745" r:id="rId118"/>
    <p:sldId id="748" r:id="rId119"/>
    <p:sldId id="746" r:id="rId120"/>
    <p:sldId id="749" r:id="rId121"/>
    <p:sldId id="747" r:id="rId122"/>
    <p:sldId id="750" r:id="rId123"/>
    <p:sldId id="752" r:id="rId124"/>
    <p:sldId id="753" r:id="rId125"/>
    <p:sldId id="755" r:id="rId126"/>
    <p:sldId id="756" r:id="rId127"/>
    <p:sldId id="757" r:id="rId128"/>
    <p:sldId id="758" r:id="rId129"/>
    <p:sldId id="759" r:id="rId130"/>
    <p:sldId id="760" r:id="rId131"/>
    <p:sldId id="762" r:id="rId132"/>
    <p:sldId id="763" r:id="rId133"/>
    <p:sldId id="764" r:id="rId134"/>
    <p:sldId id="767" r:id="rId135"/>
    <p:sldId id="766" r:id="rId136"/>
    <p:sldId id="768" r:id="rId137"/>
    <p:sldId id="769" r:id="rId138"/>
    <p:sldId id="770" r:id="rId139"/>
    <p:sldId id="771" r:id="rId140"/>
    <p:sldId id="773" r:id="rId141"/>
    <p:sldId id="772" r:id="rId142"/>
    <p:sldId id="774" r:id="rId143"/>
    <p:sldId id="776" r:id="rId144"/>
    <p:sldId id="777" r:id="rId145"/>
    <p:sldId id="778" r:id="rId146"/>
    <p:sldId id="779" r:id="rId147"/>
    <p:sldId id="780" r:id="rId148"/>
    <p:sldId id="324" r:id="rId149"/>
  </p:sldIdLst>
  <p:sldSz cx="12192000" cy="6858000"/>
  <p:notesSz cx="6858000" cy="9144000"/>
  <p:custDataLst>
    <p:tags r:id="rId151"/>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35" userDrawn="1">
          <p15:clr>
            <a:srgbClr val="A4A3A4"/>
          </p15:clr>
        </p15:guide>
        <p15:guide id="2" pos="3522"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dministrator" initials="A" lastIdx="1" clrIdx="0">
    <p:extLst>
      <p:ext uri="{19B8F6BF-5375-455C-9EA6-DF929625EA0E}">
        <p15:presenceInfo xmlns:p15="http://schemas.microsoft.com/office/powerpoint/2012/main" userId="Administrato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49F"/>
    <a:srgbClr val="F23C00"/>
    <a:srgbClr val="A6937C"/>
    <a:srgbClr val="7DDDE9"/>
    <a:srgbClr val="A6C8D1"/>
    <a:srgbClr val="E73A1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286" autoAdjust="0"/>
    <p:restoredTop sz="87200" autoAdjust="0"/>
  </p:normalViewPr>
  <p:slideViewPr>
    <p:cSldViewPr snapToGrid="0" snapToObjects="1">
      <p:cViewPr varScale="1">
        <p:scale>
          <a:sx n="100" d="100"/>
          <a:sy n="100" d="100"/>
        </p:scale>
        <p:origin x="552" y="90"/>
      </p:cViewPr>
      <p:guideLst>
        <p:guide orient="horz" pos="935"/>
        <p:guide pos="3522"/>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85" d="100"/>
          <a:sy n="85" d="100"/>
        </p:scale>
        <p:origin x="2680" y="184"/>
      </p:cViewPr>
      <p:guideLst/>
    </p:cSldViewPr>
  </p:notes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slide" Target="slides/slide116.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33" Type="http://schemas.openxmlformats.org/officeDocument/2006/relationships/slide" Target="slides/slide132.xml"/><Relationship Id="rId138" Type="http://schemas.openxmlformats.org/officeDocument/2006/relationships/slide" Target="slides/slide137.xml"/><Relationship Id="rId154" Type="http://schemas.openxmlformats.org/officeDocument/2006/relationships/viewProps" Target="viewProps.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123" Type="http://schemas.openxmlformats.org/officeDocument/2006/relationships/slide" Target="slides/slide122.xml"/><Relationship Id="rId128" Type="http://schemas.openxmlformats.org/officeDocument/2006/relationships/slide" Target="slides/slide127.xml"/><Relationship Id="rId144" Type="http://schemas.openxmlformats.org/officeDocument/2006/relationships/slide" Target="slides/slide143.xml"/><Relationship Id="rId149" Type="http://schemas.openxmlformats.org/officeDocument/2006/relationships/slide" Target="slides/slide148.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slide" Target="slides/slide112.xml"/><Relationship Id="rId118" Type="http://schemas.openxmlformats.org/officeDocument/2006/relationships/slide" Target="slides/slide117.xml"/><Relationship Id="rId134" Type="http://schemas.openxmlformats.org/officeDocument/2006/relationships/slide" Target="slides/slide133.xml"/><Relationship Id="rId139" Type="http://schemas.openxmlformats.org/officeDocument/2006/relationships/slide" Target="slides/slide138.xml"/><Relationship Id="rId80" Type="http://schemas.openxmlformats.org/officeDocument/2006/relationships/slide" Target="slides/slide79.xml"/><Relationship Id="rId85" Type="http://schemas.openxmlformats.org/officeDocument/2006/relationships/slide" Target="slides/slide84.xml"/><Relationship Id="rId150" Type="http://schemas.openxmlformats.org/officeDocument/2006/relationships/notesMaster" Target="notesMasters/notesMaster1.xml"/><Relationship Id="rId155" Type="http://schemas.openxmlformats.org/officeDocument/2006/relationships/theme" Target="theme/theme1.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slide" Target="slides/slide115.xml"/><Relationship Id="rId124" Type="http://schemas.openxmlformats.org/officeDocument/2006/relationships/slide" Target="slides/slide123.xml"/><Relationship Id="rId129" Type="http://schemas.openxmlformats.org/officeDocument/2006/relationships/slide" Target="slides/slide128.xml"/><Relationship Id="rId137" Type="http://schemas.openxmlformats.org/officeDocument/2006/relationships/slide" Target="slides/slide13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32" Type="http://schemas.openxmlformats.org/officeDocument/2006/relationships/slide" Target="slides/slide131.xml"/><Relationship Id="rId140" Type="http://schemas.openxmlformats.org/officeDocument/2006/relationships/slide" Target="slides/slide139.xml"/><Relationship Id="rId145" Type="http://schemas.openxmlformats.org/officeDocument/2006/relationships/slide" Target="slides/slide144.xml"/><Relationship Id="rId153"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slide" Target="slides/slide118.xml"/><Relationship Id="rId127" Type="http://schemas.openxmlformats.org/officeDocument/2006/relationships/slide" Target="slides/slide12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122" Type="http://schemas.openxmlformats.org/officeDocument/2006/relationships/slide" Target="slides/slide121.xml"/><Relationship Id="rId130" Type="http://schemas.openxmlformats.org/officeDocument/2006/relationships/slide" Target="slides/slide129.xml"/><Relationship Id="rId135" Type="http://schemas.openxmlformats.org/officeDocument/2006/relationships/slide" Target="slides/slide134.xml"/><Relationship Id="rId143" Type="http://schemas.openxmlformats.org/officeDocument/2006/relationships/slide" Target="slides/slide142.xml"/><Relationship Id="rId148" Type="http://schemas.openxmlformats.org/officeDocument/2006/relationships/slide" Target="slides/slide147.xml"/><Relationship Id="rId151" Type="http://schemas.openxmlformats.org/officeDocument/2006/relationships/tags" Target="tags/tag1.xml"/><Relationship Id="rId156"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120" Type="http://schemas.openxmlformats.org/officeDocument/2006/relationships/slide" Target="slides/slide119.xml"/><Relationship Id="rId125" Type="http://schemas.openxmlformats.org/officeDocument/2006/relationships/slide" Target="slides/slide124.xml"/><Relationship Id="rId141" Type="http://schemas.openxmlformats.org/officeDocument/2006/relationships/slide" Target="slides/slide140.xml"/><Relationship Id="rId146" Type="http://schemas.openxmlformats.org/officeDocument/2006/relationships/slide" Target="slides/slide145.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slide" Target="slides/slide109.xml"/><Relationship Id="rId115" Type="http://schemas.openxmlformats.org/officeDocument/2006/relationships/slide" Target="slides/slide114.xml"/><Relationship Id="rId131" Type="http://schemas.openxmlformats.org/officeDocument/2006/relationships/slide" Target="slides/slide130.xml"/><Relationship Id="rId136" Type="http://schemas.openxmlformats.org/officeDocument/2006/relationships/slide" Target="slides/slide135.xml"/><Relationship Id="rId61" Type="http://schemas.openxmlformats.org/officeDocument/2006/relationships/slide" Target="slides/slide60.xml"/><Relationship Id="rId82" Type="http://schemas.openxmlformats.org/officeDocument/2006/relationships/slide" Target="slides/slide81.xml"/><Relationship Id="rId152" Type="http://schemas.openxmlformats.org/officeDocument/2006/relationships/commentAuthors" Target="commentAuthors.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26" Type="http://schemas.openxmlformats.org/officeDocument/2006/relationships/slide" Target="slides/slide125.xml"/><Relationship Id="rId147" Type="http://schemas.openxmlformats.org/officeDocument/2006/relationships/slide" Target="slides/slide14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121" Type="http://schemas.openxmlformats.org/officeDocument/2006/relationships/slide" Target="slides/slide120.xml"/><Relationship Id="rId142" Type="http://schemas.openxmlformats.org/officeDocument/2006/relationships/slide" Target="slides/slide141.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E1E63-6347-BD4F-A808-7F54FA34CE72}" type="datetimeFigureOut">
              <a:rPr kumimoji="1" lang="zh-CN" altLang="en-US" smtClean="0"/>
              <a:t>2020/12/16</a:t>
            </a:fld>
            <a:endParaRPr kumimoji="1"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zh-CN" altLang="en-US"/>
              <a:t>单击此处编辑母版文本样式</a:t>
            </a:r>
          </a:p>
          <a:p>
            <a:pPr lvl="1"/>
            <a:r>
              <a:rPr kumimoji="1" lang="zh-CN" altLang="en-US"/>
              <a:t>二级</a:t>
            </a:r>
          </a:p>
          <a:p>
            <a:pPr lvl="2"/>
            <a:r>
              <a:rPr kumimoji="1" lang="zh-CN" altLang="en-US"/>
              <a:t>三级</a:t>
            </a:r>
          </a:p>
          <a:p>
            <a:pPr lvl="3"/>
            <a:r>
              <a:rPr kumimoji="1" lang="zh-CN" altLang="en-US"/>
              <a:t>四级</a:t>
            </a:r>
          </a:p>
          <a:p>
            <a:pPr lvl="4"/>
            <a:r>
              <a:rPr kumimoji="1" lang="zh-CN" altLang="en-US"/>
              <a:t>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zh-CN" altLang="en-US"/>
          </a:p>
        </p:txBody>
      </p:sp>
      <p:sp>
        <p:nvSpPr>
          <p:cNvPr id="7" name="幻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1EDE8F-5748-564A-B104-45C8D6344219}" type="slidenum">
              <a:rPr kumimoji="1" lang="zh-CN" altLang="en-US" smtClean="0"/>
              <a:t>‹#›</a:t>
            </a:fld>
            <a:endParaRPr kumimoji="1"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00.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101.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102.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103.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104.xml.rels><?xml version="1.0" encoding="UTF-8" standalone="yes"?>
<Relationships xmlns="http://schemas.openxmlformats.org/package/2006/relationships"><Relationship Id="rId2" Type="http://schemas.openxmlformats.org/officeDocument/2006/relationships/slide" Target="../slides/slide107.xml"/><Relationship Id="rId1" Type="http://schemas.openxmlformats.org/officeDocument/2006/relationships/notesMaster" Target="../notesMasters/notesMaster1.xml"/></Relationships>
</file>

<file path=ppt/notesSlides/_rels/notesSlide105.xml.rels><?xml version="1.0" encoding="UTF-8" standalone="yes"?>
<Relationships xmlns="http://schemas.openxmlformats.org/package/2006/relationships"><Relationship Id="rId2" Type="http://schemas.openxmlformats.org/officeDocument/2006/relationships/slide" Target="../slides/slide113.xml"/><Relationship Id="rId1" Type="http://schemas.openxmlformats.org/officeDocument/2006/relationships/notesMaster" Target="../notesMasters/notesMaster1.xml"/></Relationships>
</file>

<file path=ppt/notesSlides/_rels/notesSlide106.xml.rels><?xml version="1.0" encoding="UTF-8" standalone="yes"?>
<Relationships xmlns="http://schemas.openxmlformats.org/package/2006/relationships"><Relationship Id="rId2" Type="http://schemas.openxmlformats.org/officeDocument/2006/relationships/slide" Target="../slides/slide115.xml"/><Relationship Id="rId1" Type="http://schemas.openxmlformats.org/officeDocument/2006/relationships/notesMaster" Target="../notesMasters/notesMaster1.xml"/></Relationships>
</file>

<file path=ppt/notesSlides/_rels/notesSlide107.xml.rels><?xml version="1.0" encoding="UTF-8" standalone="yes"?>
<Relationships xmlns="http://schemas.openxmlformats.org/package/2006/relationships"><Relationship Id="rId2" Type="http://schemas.openxmlformats.org/officeDocument/2006/relationships/slide" Target="../slides/slide117.xml"/><Relationship Id="rId1" Type="http://schemas.openxmlformats.org/officeDocument/2006/relationships/notesMaster" Target="../notesMasters/notesMaster1.xml"/></Relationships>
</file>

<file path=ppt/notesSlides/_rels/notesSlide108.xml.rels><?xml version="1.0" encoding="UTF-8" standalone="yes"?>
<Relationships xmlns="http://schemas.openxmlformats.org/package/2006/relationships"><Relationship Id="rId2" Type="http://schemas.openxmlformats.org/officeDocument/2006/relationships/slide" Target="../slides/slide118.xml"/><Relationship Id="rId1" Type="http://schemas.openxmlformats.org/officeDocument/2006/relationships/notesMaster" Target="../notesMasters/notesMaster1.xml"/></Relationships>
</file>

<file path=ppt/notesSlides/_rels/notesSlide109.xml.rels><?xml version="1.0" encoding="UTF-8" standalone="yes"?>
<Relationships xmlns="http://schemas.openxmlformats.org/package/2006/relationships"><Relationship Id="rId2" Type="http://schemas.openxmlformats.org/officeDocument/2006/relationships/slide" Target="../slides/slide12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0.xml.rels><?xml version="1.0" encoding="UTF-8" standalone="yes"?>
<Relationships xmlns="http://schemas.openxmlformats.org/package/2006/relationships"><Relationship Id="rId2" Type="http://schemas.openxmlformats.org/officeDocument/2006/relationships/slide" Target="../slides/slide123.xml"/><Relationship Id="rId1" Type="http://schemas.openxmlformats.org/officeDocument/2006/relationships/notesMaster" Target="../notesMasters/notesMaster1.xml"/></Relationships>
</file>

<file path=ppt/notesSlides/_rels/notesSlide111.xml.rels><?xml version="1.0" encoding="UTF-8" standalone="yes"?>
<Relationships xmlns="http://schemas.openxmlformats.org/package/2006/relationships"><Relationship Id="rId2" Type="http://schemas.openxmlformats.org/officeDocument/2006/relationships/slide" Target="../slides/slide124.xml"/><Relationship Id="rId1" Type="http://schemas.openxmlformats.org/officeDocument/2006/relationships/notesMaster" Target="../notesMasters/notesMaster1.xml"/></Relationships>
</file>

<file path=ppt/notesSlides/_rels/notesSlide112.xml.rels><?xml version="1.0" encoding="UTF-8" standalone="yes"?>
<Relationships xmlns="http://schemas.openxmlformats.org/package/2006/relationships"><Relationship Id="rId2" Type="http://schemas.openxmlformats.org/officeDocument/2006/relationships/slide" Target="../slides/slide126.xml"/><Relationship Id="rId1" Type="http://schemas.openxmlformats.org/officeDocument/2006/relationships/notesMaster" Target="../notesMasters/notesMaster1.xml"/></Relationships>
</file>

<file path=ppt/notesSlides/_rels/notesSlide113.xml.rels><?xml version="1.0" encoding="UTF-8" standalone="yes"?>
<Relationships xmlns="http://schemas.openxmlformats.org/package/2006/relationships"><Relationship Id="rId2" Type="http://schemas.openxmlformats.org/officeDocument/2006/relationships/slide" Target="../slides/slide128.xml"/><Relationship Id="rId1" Type="http://schemas.openxmlformats.org/officeDocument/2006/relationships/notesMaster" Target="../notesMasters/notesMaster1.xml"/></Relationships>
</file>

<file path=ppt/notesSlides/_rels/notesSlide114.xml.rels><?xml version="1.0" encoding="UTF-8" standalone="yes"?>
<Relationships xmlns="http://schemas.openxmlformats.org/package/2006/relationships"><Relationship Id="rId2" Type="http://schemas.openxmlformats.org/officeDocument/2006/relationships/slide" Target="../slides/slide129.xml"/><Relationship Id="rId1" Type="http://schemas.openxmlformats.org/officeDocument/2006/relationships/notesMaster" Target="../notesMasters/notesMaster1.xml"/></Relationships>
</file>

<file path=ppt/notesSlides/_rels/notesSlide115.xml.rels><?xml version="1.0" encoding="UTF-8" standalone="yes"?>
<Relationships xmlns="http://schemas.openxmlformats.org/package/2006/relationships"><Relationship Id="rId2" Type="http://schemas.openxmlformats.org/officeDocument/2006/relationships/slide" Target="../slides/slide130.xml"/><Relationship Id="rId1" Type="http://schemas.openxmlformats.org/officeDocument/2006/relationships/notesMaster" Target="../notesMasters/notesMaster1.xml"/></Relationships>
</file>

<file path=ppt/notesSlides/_rels/notesSlide116.xml.rels><?xml version="1.0" encoding="UTF-8" standalone="yes"?>
<Relationships xmlns="http://schemas.openxmlformats.org/package/2006/relationships"><Relationship Id="rId2" Type="http://schemas.openxmlformats.org/officeDocument/2006/relationships/slide" Target="../slides/slide131.xml"/><Relationship Id="rId1" Type="http://schemas.openxmlformats.org/officeDocument/2006/relationships/notesMaster" Target="../notesMasters/notesMaster1.xml"/></Relationships>
</file>

<file path=ppt/notesSlides/_rels/notesSlide117.xml.rels><?xml version="1.0" encoding="UTF-8" standalone="yes"?>
<Relationships xmlns="http://schemas.openxmlformats.org/package/2006/relationships"><Relationship Id="rId2" Type="http://schemas.openxmlformats.org/officeDocument/2006/relationships/slide" Target="../slides/slide132.xml"/><Relationship Id="rId1" Type="http://schemas.openxmlformats.org/officeDocument/2006/relationships/notesMaster" Target="../notesMasters/notesMaster1.xml"/></Relationships>
</file>

<file path=ppt/notesSlides/_rels/notesSlide118.xml.rels><?xml version="1.0" encoding="UTF-8" standalone="yes"?>
<Relationships xmlns="http://schemas.openxmlformats.org/package/2006/relationships"><Relationship Id="rId2" Type="http://schemas.openxmlformats.org/officeDocument/2006/relationships/slide" Target="../slides/slide133.xml"/><Relationship Id="rId1" Type="http://schemas.openxmlformats.org/officeDocument/2006/relationships/notesMaster" Target="../notesMasters/notesMaster1.xml"/></Relationships>
</file>

<file path=ppt/notesSlides/_rels/notesSlide119.xml.rels><?xml version="1.0" encoding="UTF-8" standalone="yes"?>
<Relationships xmlns="http://schemas.openxmlformats.org/package/2006/relationships"><Relationship Id="rId2" Type="http://schemas.openxmlformats.org/officeDocument/2006/relationships/slide" Target="../slides/slide13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0.xml.rels><?xml version="1.0" encoding="UTF-8" standalone="yes"?>
<Relationships xmlns="http://schemas.openxmlformats.org/package/2006/relationships"><Relationship Id="rId2" Type="http://schemas.openxmlformats.org/officeDocument/2006/relationships/slide" Target="../slides/slide135.xml"/><Relationship Id="rId1" Type="http://schemas.openxmlformats.org/officeDocument/2006/relationships/notesMaster" Target="../notesMasters/notesMaster1.xml"/></Relationships>
</file>

<file path=ppt/notesSlides/_rels/notesSlide121.xml.rels><?xml version="1.0" encoding="UTF-8" standalone="yes"?>
<Relationships xmlns="http://schemas.openxmlformats.org/package/2006/relationships"><Relationship Id="rId2" Type="http://schemas.openxmlformats.org/officeDocument/2006/relationships/slide" Target="../slides/slide136.xml"/><Relationship Id="rId1" Type="http://schemas.openxmlformats.org/officeDocument/2006/relationships/notesMaster" Target="../notesMasters/notesMaster1.xml"/></Relationships>
</file>

<file path=ppt/notesSlides/_rels/notesSlide122.xml.rels><?xml version="1.0" encoding="UTF-8" standalone="yes"?>
<Relationships xmlns="http://schemas.openxmlformats.org/package/2006/relationships"><Relationship Id="rId2" Type="http://schemas.openxmlformats.org/officeDocument/2006/relationships/slide" Target="../slides/slide137.xml"/><Relationship Id="rId1" Type="http://schemas.openxmlformats.org/officeDocument/2006/relationships/notesMaster" Target="../notesMasters/notesMaster1.xml"/></Relationships>
</file>

<file path=ppt/notesSlides/_rels/notesSlide123.xml.rels><?xml version="1.0" encoding="UTF-8" standalone="yes"?>
<Relationships xmlns="http://schemas.openxmlformats.org/package/2006/relationships"><Relationship Id="rId2" Type="http://schemas.openxmlformats.org/officeDocument/2006/relationships/slide" Target="../slides/slide138.xml"/><Relationship Id="rId1" Type="http://schemas.openxmlformats.org/officeDocument/2006/relationships/notesMaster" Target="../notesMasters/notesMaster1.xml"/></Relationships>
</file>

<file path=ppt/notesSlides/_rels/notesSlide124.xml.rels><?xml version="1.0" encoding="UTF-8" standalone="yes"?>
<Relationships xmlns="http://schemas.openxmlformats.org/package/2006/relationships"><Relationship Id="rId2" Type="http://schemas.openxmlformats.org/officeDocument/2006/relationships/slide" Target="../slides/slide139.xml"/><Relationship Id="rId1" Type="http://schemas.openxmlformats.org/officeDocument/2006/relationships/notesMaster" Target="../notesMasters/notesMaster1.xml"/></Relationships>
</file>

<file path=ppt/notesSlides/_rels/notesSlide125.xml.rels><?xml version="1.0" encoding="UTF-8" standalone="yes"?>
<Relationships xmlns="http://schemas.openxmlformats.org/package/2006/relationships"><Relationship Id="rId2" Type="http://schemas.openxmlformats.org/officeDocument/2006/relationships/slide" Target="../slides/slide140.xml"/><Relationship Id="rId1" Type="http://schemas.openxmlformats.org/officeDocument/2006/relationships/notesMaster" Target="../notesMasters/notesMaster1.xml"/></Relationships>
</file>

<file path=ppt/notesSlides/_rels/notesSlide126.xml.rels><?xml version="1.0" encoding="UTF-8" standalone="yes"?>
<Relationships xmlns="http://schemas.openxmlformats.org/package/2006/relationships"><Relationship Id="rId2" Type="http://schemas.openxmlformats.org/officeDocument/2006/relationships/slide" Target="../slides/slide141.xml"/><Relationship Id="rId1" Type="http://schemas.openxmlformats.org/officeDocument/2006/relationships/notesMaster" Target="../notesMasters/notesMaster1.xml"/></Relationships>
</file>

<file path=ppt/notesSlides/_rels/notesSlide127.xml.rels><?xml version="1.0" encoding="UTF-8" standalone="yes"?>
<Relationships xmlns="http://schemas.openxmlformats.org/package/2006/relationships"><Relationship Id="rId2" Type="http://schemas.openxmlformats.org/officeDocument/2006/relationships/slide" Target="../slides/slide142.xml"/><Relationship Id="rId1" Type="http://schemas.openxmlformats.org/officeDocument/2006/relationships/notesMaster" Target="../notesMasters/notesMaster1.xml"/></Relationships>
</file>

<file path=ppt/notesSlides/_rels/notesSlide128.xml.rels><?xml version="1.0" encoding="UTF-8" standalone="yes"?>
<Relationships xmlns="http://schemas.openxmlformats.org/package/2006/relationships"><Relationship Id="rId2" Type="http://schemas.openxmlformats.org/officeDocument/2006/relationships/slide" Target="../slides/slide143.xml"/><Relationship Id="rId1" Type="http://schemas.openxmlformats.org/officeDocument/2006/relationships/notesMaster" Target="../notesMasters/notesMaster1.xml"/></Relationships>
</file>

<file path=ppt/notesSlides/_rels/notesSlide129.xml.rels><?xml version="1.0" encoding="UTF-8" standalone="yes"?>
<Relationships xmlns="http://schemas.openxmlformats.org/package/2006/relationships"><Relationship Id="rId2" Type="http://schemas.openxmlformats.org/officeDocument/2006/relationships/slide" Target="../slides/slide1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0.xml.rels><?xml version="1.0" encoding="UTF-8" standalone="yes"?>
<Relationships xmlns="http://schemas.openxmlformats.org/package/2006/relationships"><Relationship Id="rId2" Type="http://schemas.openxmlformats.org/officeDocument/2006/relationships/slide" Target="../slides/slide145.xml"/><Relationship Id="rId1" Type="http://schemas.openxmlformats.org/officeDocument/2006/relationships/notesMaster" Target="../notesMasters/notesMaster1.xml"/></Relationships>
</file>

<file path=ppt/notesSlides/_rels/notesSlide131.xml.rels><?xml version="1.0" encoding="UTF-8" standalone="yes"?>
<Relationships xmlns="http://schemas.openxmlformats.org/package/2006/relationships"><Relationship Id="rId2" Type="http://schemas.openxmlformats.org/officeDocument/2006/relationships/slide" Target="../slides/slide146.xml"/><Relationship Id="rId1" Type="http://schemas.openxmlformats.org/officeDocument/2006/relationships/notesMaster" Target="../notesMasters/notesMaster1.xml"/></Relationships>
</file>

<file path=ppt/notesSlides/_rels/notesSlide132.xml.rels><?xml version="1.0" encoding="UTF-8" standalone="yes"?>
<Relationships xmlns="http://schemas.openxmlformats.org/package/2006/relationships"><Relationship Id="rId2" Type="http://schemas.openxmlformats.org/officeDocument/2006/relationships/slide" Target="../slides/slide147.xml"/><Relationship Id="rId1" Type="http://schemas.openxmlformats.org/officeDocument/2006/relationships/notesMaster" Target="../notesMasters/notesMaster1.xml"/></Relationships>
</file>

<file path=ppt/notesSlides/_rels/notesSlide133.xml.rels><?xml version="1.0" encoding="UTF-8" standalone="yes"?>
<Relationships xmlns="http://schemas.openxmlformats.org/package/2006/relationships"><Relationship Id="rId2" Type="http://schemas.openxmlformats.org/officeDocument/2006/relationships/slide" Target="../slides/slide14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7.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98.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99.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a:t>
            </a:fld>
            <a:endParaRPr kumimoji="1"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a:t>
            </a:fld>
            <a:endParaRPr kumimoji="1" lang="zh-CN" altLang="en-US"/>
          </a:p>
        </p:txBody>
      </p:sp>
    </p:spTree>
    <p:extLst>
      <p:ext uri="{BB962C8B-B14F-4D97-AF65-F5344CB8AC3E}">
        <p14:creationId xmlns:p14="http://schemas.microsoft.com/office/powerpoint/2010/main" val="1763458785"/>
      </p:ext>
    </p:extLst>
  </p:cSld>
  <p:clrMapOvr>
    <a:masterClrMapping/>
  </p:clrMapOvr>
</p:notes>
</file>

<file path=ppt/notesSlides/notesSlide10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100</a:t>
            </a:fld>
            <a:endParaRPr kumimoji="1" lang="zh-CN" altLang="en-US"/>
          </a:p>
        </p:txBody>
      </p:sp>
    </p:spTree>
    <p:extLst>
      <p:ext uri="{BB962C8B-B14F-4D97-AF65-F5344CB8AC3E}">
        <p14:creationId xmlns:p14="http://schemas.microsoft.com/office/powerpoint/2010/main" val="304063286"/>
      </p:ext>
    </p:extLst>
  </p:cSld>
  <p:clrMapOvr>
    <a:masterClrMapping/>
  </p:clrMapOvr>
</p:notes>
</file>

<file path=ppt/notesSlides/notesSlide10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101</a:t>
            </a:fld>
            <a:endParaRPr kumimoji="1" lang="zh-CN" altLang="en-US"/>
          </a:p>
        </p:txBody>
      </p:sp>
    </p:spTree>
    <p:extLst>
      <p:ext uri="{BB962C8B-B14F-4D97-AF65-F5344CB8AC3E}">
        <p14:creationId xmlns:p14="http://schemas.microsoft.com/office/powerpoint/2010/main" val="2977099860"/>
      </p:ext>
    </p:extLst>
  </p:cSld>
  <p:clrMapOvr>
    <a:masterClrMapping/>
  </p:clrMapOvr>
</p:notes>
</file>

<file path=ppt/notesSlides/notesSlide10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102</a:t>
            </a:fld>
            <a:endParaRPr kumimoji="1" lang="zh-CN" altLang="en-US"/>
          </a:p>
        </p:txBody>
      </p:sp>
    </p:spTree>
    <p:extLst>
      <p:ext uri="{BB962C8B-B14F-4D97-AF65-F5344CB8AC3E}">
        <p14:creationId xmlns:p14="http://schemas.microsoft.com/office/powerpoint/2010/main" val="651500857"/>
      </p:ext>
    </p:extLst>
  </p:cSld>
  <p:clrMapOvr>
    <a:masterClrMapping/>
  </p:clrMapOvr>
</p:notes>
</file>

<file path=ppt/notesSlides/notesSlide10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103</a:t>
            </a:fld>
            <a:endParaRPr kumimoji="1" lang="zh-CN" altLang="en-US"/>
          </a:p>
        </p:txBody>
      </p:sp>
    </p:spTree>
    <p:extLst>
      <p:ext uri="{BB962C8B-B14F-4D97-AF65-F5344CB8AC3E}">
        <p14:creationId xmlns:p14="http://schemas.microsoft.com/office/powerpoint/2010/main" val="2199754584"/>
      </p:ext>
    </p:extLst>
  </p:cSld>
  <p:clrMapOvr>
    <a:masterClrMapping/>
  </p:clrMapOvr>
</p:notes>
</file>

<file path=ppt/notesSlides/notesSlide10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107</a:t>
            </a:fld>
            <a:endParaRPr kumimoji="1" lang="zh-CN" altLang="en-US"/>
          </a:p>
        </p:txBody>
      </p:sp>
    </p:spTree>
    <p:extLst>
      <p:ext uri="{BB962C8B-B14F-4D97-AF65-F5344CB8AC3E}">
        <p14:creationId xmlns:p14="http://schemas.microsoft.com/office/powerpoint/2010/main" val="2969583187"/>
      </p:ext>
    </p:extLst>
  </p:cSld>
  <p:clrMapOvr>
    <a:masterClrMapping/>
  </p:clrMapOvr>
</p:notes>
</file>

<file path=ppt/notesSlides/notesSlide10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113</a:t>
            </a:fld>
            <a:endParaRPr kumimoji="1" lang="zh-CN" altLang="en-US"/>
          </a:p>
        </p:txBody>
      </p:sp>
    </p:spTree>
    <p:extLst>
      <p:ext uri="{BB962C8B-B14F-4D97-AF65-F5344CB8AC3E}">
        <p14:creationId xmlns:p14="http://schemas.microsoft.com/office/powerpoint/2010/main" val="1991996066"/>
      </p:ext>
    </p:extLst>
  </p:cSld>
  <p:clrMapOvr>
    <a:masterClrMapping/>
  </p:clrMapOvr>
</p:notes>
</file>

<file path=ppt/notesSlides/notesSlide10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115</a:t>
            </a:fld>
            <a:endParaRPr kumimoji="1" lang="zh-CN" altLang="en-US"/>
          </a:p>
        </p:txBody>
      </p:sp>
    </p:spTree>
    <p:extLst>
      <p:ext uri="{BB962C8B-B14F-4D97-AF65-F5344CB8AC3E}">
        <p14:creationId xmlns:p14="http://schemas.microsoft.com/office/powerpoint/2010/main" val="2503648257"/>
      </p:ext>
    </p:extLst>
  </p:cSld>
  <p:clrMapOvr>
    <a:masterClrMapping/>
  </p:clrMapOvr>
</p:notes>
</file>

<file path=ppt/notesSlides/notesSlide10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117</a:t>
            </a:fld>
            <a:endParaRPr kumimoji="1" lang="zh-CN" altLang="en-US"/>
          </a:p>
        </p:txBody>
      </p:sp>
    </p:spTree>
    <p:extLst>
      <p:ext uri="{BB962C8B-B14F-4D97-AF65-F5344CB8AC3E}">
        <p14:creationId xmlns:p14="http://schemas.microsoft.com/office/powerpoint/2010/main" val="210148834"/>
      </p:ext>
    </p:extLst>
  </p:cSld>
  <p:clrMapOvr>
    <a:masterClrMapping/>
  </p:clrMapOvr>
</p:notes>
</file>

<file path=ppt/notesSlides/notesSlide10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伟大的成就只属于那些能把小事做得完美的人</a:t>
            </a:r>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118</a:t>
            </a:fld>
            <a:endParaRPr kumimoji="1" lang="zh-CN" altLang="en-US"/>
          </a:p>
        </p:txBody>
      </p:sp>
    </p:spTree>
    <p:extLst>
      <p:ext uri="{BB962C8B-B14F-4D97-AF65-F5344CB8AC3E}">
        <p14:creationId xmlns:p14="http://schemas.microsoft.com/office/powerpoint/2010/main" val="304738507"/>
      </p:ext>
    </p:extLst>
  </p:cSld>
  <p:clrMapOvr>
    <a:masterClrMapping/>
  </p:clrMapOvr>
</p:notes>
</file>

<file path=ppt/notesSlides/notesSlide10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122</a:t>
            </a:fld>
            <a:endParaRPr kumimoji="1" lang="zh-CN" altLang="en-US"/>
          </a:p>
        </p:txBody>
      </p:sp>
    </p:spTree>
    <p:extLst>
      <p:ext uri="{BB962C8B-B14F-4D97-AF65-F5344CB8AC3E}">
        <p14:creationId xmlns:p14="http://schemas.microsoft.com/office/powerpoint/2010/main" val="388015389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11</a:t>
            </a:fld>
            <a:endParaRPr kumimoji="1" lang="zh-CN" altLang="en-US"/>
          </a:p>
        </p:txBody>
      </p:sp>
    </p:spTree>
    <p:extLst>
      <p:ext uri="{BB962C8B-B14F-4D97-AF65-F5344CB8AC3E}">
        <p14:creationId xmlns:p14="http://schemas.microsoft.com/office/powerpoint/2010/main" val="3501092150"/>
      </p:ext>
    </p:extLst>
  </p:cSld>
  <p:clrMapOvr>
    <a:masterClrMapping/>
  </p:clrMapOvr>
</p:notes>
</file>

<file path=ppt/notesSlides/notesSlide1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最后一个项目 </a:t>
            </a:r>
            <a:r>
              <a:rPr lang="en-US" altLang="zh-CN" dirty="0"/>
              <a:t>2016</a:t>
            </a:r>
            <a:r>
              <a:rPr lang="zh-CN" altLang="en-US" dirty="0"/>
              <a:t>年后改为只有一个项目 </a:t>
            </a:r>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123</a:t>
            </a:fld>
            <a:endParaRPr kumimoji="1" lang="zh-CN" altLang="en-US"/>
          </a:p>
        </p:txBody>
      </p:sp>
    </p:spTree>
    <p:extLst>
      <p:ext uri="{BB962C8B-B14F-4D97-AF65-F5344CB8AC3E}">
        <p14:creationId xmlns:p14="http://schemas.microsoft.com/office/powerpoint/2010/main" val="351847172"/>
      </p:ext>
    </p:extLst>
  </p:cSld>
  <p:clrMapOvr>
    <a:masterClrMapping/>
  </p:clrMapOvr>
</p:notes>
</file>

<file path=ppt/notesSlides/notesSlide1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最后一个项目 </a:t>
            </a:r>
            <a:r>
              <a:rPr lang="en-US" altLang="zh-CN" dirty="0"/>
              <a:t>2016</a:t>
            </a:r>
            <a:r>
              <a:rPr lang="zh-CN" altLang="en-US" dirty="0"/>
              <a:t>年后改为只有一个项目 </a:t>
            </a:r>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124</a:t>
            </a:fld>
            <a:endParaRPr kumimoji="1" lang="zh-CN" altLang="en-US"/>
          </a:p>
        </p:txBody>
      </p:sp>
    </p:spTree>
    <p:extLst>
      <p:ext uri="{BB962C8B-B14F-4D97-AF65-F5344CB8AC3E}">
        <p14:creationId xmlns:p14="http://schemas.microsoft.com/office/powerpoint/2010/main" val="896208832"/>
      </p:ext>
    </p:extLst>
  </p:cSld>
  <p:clrMapOvr>
    <a:masterClrMapping/>
  </p:clrMapOvr>
</p:notes>
</file>

<file path=ppt/notesSlides/notesSlide1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r>
              <a:rPr lang="en-US" altLang="zh-CN" dirty="0" err="1"/>
              <a:t>rɪˈvaɪv</a:t>
            </a:r>
            <a:r>
              <a:rPr lang="en-US" altLang="zh-CN" dirty="0"/>
              <a:t>] </a:t>
            </a:r>
            <a:r>
              <a:rPr lang="zh-CN" altLang="en-US" dirty="0"/>
              <a:t>复活   </a:t>
            </a:r>
            <a:r>
              <a:rPr lang="en-US" altLang="zh-CN" dirty="0"/>
              <a:t> [</a:t>
            </a:r>
            <a:r>
              <a:rPr lang="en-US" altLang="zh-CN" dirty="0" err="1"/>
              <a:t>əˈpəʊnənt</a:t>
            </a:r>
            <a:r>
              <a:rPr lang="en-US" altLang="zh-CN" dirty="0"/>
              <a:t>] </a:t>
            </a:r>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126</a:t>
            </a:fld>
            <a:endParaRPr kumimoji="1" lang="zh-CN" altLang="en-US"/>
          </a:p>
        </p:txBody>
      </p:sp>
    </p:spTree>
    <p:extLst>
      <p:ext uri="{BB962C8B-B14F-4D97-AF65-F5344CB8AC3E}">
        <p14:creationId xmlns:p14="http://schemas.microsoft.com/office/powerpoint/2010/main" val="3528907017"/>
      </p:ext>
    </p:extLst>
  </p:cSld>
  <p:clrMapOvr>
    <a:masterClrMapping/>
  </p:clrMapOvr>
</p:notes>
</file>

<file path=ppt/notesSlides/notesSlide1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r>
              <a:rPr lang="en-US" altLang="zh-CN" dirty="0" err="1"/>
              <a:t>əˈpəʊnənt</a:t>
            </a:r>
            <a:r>
              <a:rPr lang="en-US" altLang="zh-CN" dirty="0"/>
              <a:t>] </a:t>
            </a:r>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128</a:t>
            </a:fld>
            <a:endParaRPr kumimoji="1" lang="zh-CN" altLang="en-US"/>
          </a:p>
        </p:txBody>
      </p:sp>
    </p:spTree>
    <p:extLst>
      <p:ext uri="{BB962C8B-B14F-4D97-AF65-F5344CB8AC3E}">
        <p14:creationId xmlns:p14="http://schemas.microsoft.com/office/powerpoint/2010/main" val="2498900884"/>
      </p:ext>
    </p:extLst>
  </p:cSld>
  <p:clrMapOvr>
    <a:masterClrMapping/>
  </p:clrMapOvr>
</p:notes>
</file>

<file path=ppt/notesSlides/notesSlide1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r>
              <a:rPr lang="en-US" altLang="zh-CN" dirty="0" err="1"/>
              <a:t>əˈpəʊnənt</a:t>
            </a:r>
            <a:r>
              <a:rPr lang="en-US" altLang="zh-CN" dirty="0"/>
              <a:t>] </a:t>
            </a:r>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129</a:t>
            </a:fld>
            <a:endParaRPr kumimoji="1" lang="zh-CN" altLang="en-US"/>
          </a:p>
        </p:txBody>
      </p:sp>
    </p:spTree>
    <p:extLst>
      <p:ext uri="{BB962C8B-B14F-4D97-AF65-F5344CB8AC3E}">
        <p14:creationId xmlns:p14="http://schemas.microsoft.com/office/powerpoint/2010/main" val="3164018990"/>
      </p:ext>
    </p:extLst>
  </p:cSld>
  <p:clrMapOvr>
    <a:masterClrMapping/>
  </p:clrMapOvr>
</p:notes>
</file>

<file path=ppt/notesSlides/notesSlide1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cast doubt</a:t>
            </a:r>
            <a:r>
              <a:rPr lang="zh-CN" altLang="en-US" dirty="0"/>
              <a:t>使人怀疑   </a:t>
            </a:r>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130</a:t>
            </a:fld>
            <a:endParaRPr kumimoji="1" lang="zh-CN" altLang="en-US"/>
          </a:p>
        </p:txBody>
      </p:sp>
    </p:spTree>
    <p:extLst>
      <p:ext uri="{BB962C8B-B14F-4D97-AF65-F5344CB8AC3E}">
        <p14:creationId xmlns:p14="http://schemas.microsoft.com/office/powerpoint/2010/main" val="2521994543"/>
      </p:ext>
    </p:extLst>
  </p:cSld>
  <p:clrMapOvr>
    <a:masterClrMapping/>
  </p:clrMapOvr>
</p:notes>
</file>

<file path=ppt/notesSlides/notesSlide1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cast doubt</a:t>
            </a:r>
            <a:r>
              <a:rPr lang="zh-CN" altLang="en-US" dirty="0"/>
              <a:t>使人怀疑   </a:t>
            </a:r>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131</a:t>
            </a:fld>
            <a:endParaRPr kumimoji="1" lang="zh-CN" altLang="en-US"/>
          </a:p>
        </p:txBody>
      </p:sp>
    </p:spTree>
    <p:extLst>
      <p:ext uri="{BB962C8B-B14F-4D97-AF65-F5344CB8AC3E}">
        <p14:creationId xmlns:p14="http://schemas.microsoft.com/office/powerpoint/2010/main" val="2121729181"/>
      </p:ext>
    </p:extLst>
  </p:cSld>
  <p:clrMapOvr>
    <a:masterClrMapping/>
  </p:clrMapOvr>
</p:notes>
</file>

<file path=ppt/notesSlides/notesSlide1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cast doubt</a:t>
            </a:r>
            <a:r>
              <a:rPr lang="zh-CN" altLang="en-US" dirty="0"/>
              <a:t>使人怀疑   </a:t>
            </a:r>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132</a:t>
            </a:fld>
            <a:endParaRPr kumimoji="1" lang="zh-CN" altLang="en-US"/>
          </a:p>
        </p:txBody>
      </p:sp>
    </p:spTree>
    <p:extLst>
      <p:ext uri="{BB962C8B-B14F-4D97-AF65-F5344CB8AC3E}">
        <p14:creationId xmlns:p14="http://schemas.microsoft.com/office/powerpoint/2010/main" val="3159238610"/>
      </p:ext>
    </p:extLst>
  </p:cSld>
  <p:clrMapOvr>
    <a:masterClrMapping/>
  </p:clrMapOvr>
</p:notes>
</file>

<file path=ppt/notesSlides/notesSlide1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cast doubt</a:t>
            </a:r>
            <a:r>
              <a:rPr lang="zh-CN" altLang="en-US" dirty="0"/>
              <a:t>使人怀疑   </a:t>
            </a:r>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133</a:t>
            </a:fld>
            <a:endParaRPr kumimoji="1" lang="zh-CN" altLang="en-US"/>
          </a:p>
        </p:txBody>
      </p:sp>
    </p:spTree>
    <p:extLst>
      <p:ext uri="{BB962C8B-B14F-4D97-AF65-F5344CB8AC3E}">
        <p14:creationId xmlns:p14="http://schemas.microsoft.com/office/powerpoint/2010/main" val="2898536779"/>
      </p:ext>
    </p:extLst>
  </p:cSld>
  <p:clrMapOvr>
    <a:masterClrMapping/>
  </p:clrMapOvr>
</p:notes>
</file>

<file path=ppt/notesSlides/notesSlide1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r>
              <a:rPr lang="en-US" altLang="zh-CN" dirty="0" err="1"/>
              <a:t>əˈpəʊnənt</a:t>
            </a:r>
            <a:r>
              <a:rPr lang="en-US" altLang="zh-CN" dirty="0"/>
              <a:t>] </a:t>
            </a:r>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134</a:t>
            </a:fld>
            <a:endParaRPr kumimoji="1" lang="zh-CN" altLang="en-US"/>
          </a:p>
        </p:txBody>
      </p:sp>
    </p:spTree>
    <p:extLst>
      <p:ext uri="{BB962C8B-B14F-4D97-AF65-F5344CB8AC3E}">
        <p14:creationId xmlns:p14="http://schemas.microsoft.com/office/powerpoint/2010/main" val="232651130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12</a:t>
            </a:fld>
            <a:endParaRPr kumimoji="1" lang="zh-CN" altLang="en-US"/>
          </a:p>
        </p:txBody>
      </p:sp>
    </p:spTree>
    <p:extLst>
      <p:ext uri="{BB962C8B-B14F-4D97-AF65-F5344CB8AC3E}">
        <p14:creationId xmlns:p14="http://schemas.microsoft.com/office/powerpoint/2010/main" val="748921168"/>
      </p:ext>
    </p:extLst>
  </p:cSld>
  <p:clrMapOvr>
    <a:masterClrMapping/>
  </p:clrMapOvr>
</p:notes>
</file>

<file path=ppt/notesSlides/notesSlide1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r>
              <a:rPr lang="en-US" altLang="zh-CN" dirty="0" err="1"/>
              <a:t>əˈpəʊnənt</a:t>
            </a:r>
            <a:r>
              <a:rPr lang="en-US" altLang="zh-CN" dirty="0"/>
              <a:t>] </a:t>
            </a:r>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135</a:t>
            </a:fld>
            <a:endParaRPr kumimoji="1" lang="zh-CN" altLang="en-US"/>
          </a:p>
        </p:txBody>
      </p:sp>
    </p:spTree>
    <p:extLst>
      <p:ext uri="{BB962C8B-B14F-4D97-AF65-F5344CB8AC3E}">
        <p14:creationId xmlns:p14="http://schemas.microsoft.com/office/powerpoint/2010/main" val="616199324"/>
      </p:ext>
    </p:extLst>
  </p:cSld>
  <p:clrMapOvr>
    <a:masterClrMapping/>
  </p:clrMapOvr>
</p:notes>
</file>

<file path=ppt/notesSlides/notesSlide1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r>
              <a:rPr lang="en-US" altLang="zh-CN" dirty="0" err="1"/>
              <a:t>əˈpəʊnənt</a:t>
            </a:r>
            <a:r>
              <a:rPr lang="en-US" altLang="zh-CN" dirty="0"/>
              <a:t>] </a:t>
            </a:r>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136</a:t>
            </a:fld>
            <a:endParaRPr kumimoji="1" lang="zh-CN" altLang="en-US"/>
          </a:p>
        </p:txBody>
      </p:sp>
    </p:spTree>
    <p:extLst>
      <p:ext uri="{BB962C8B-B14F-4D97-AF65-F5344CB8AC3E}">
        <p14:creationId xmlns:p14="http://schemas.microsoft.com/office/powerpoint/2010/main" val="1409456421"/>
      </p:ext>
    </p:extLst>
  </p:cSld>
  <p:clrMapOvr>
    <a:masterClrMapping/>
  </p:clrMapOvr>
</p:notes>
</file>

<file path=ppt/notesSlides/notesSlide1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r>
              <a:rPr lang="en-US" altLang="zh-CN" dirty="0" err="1"/>
              <a:t>əˈpəʊnənt</a:t>
            </a:r>
            <a:r>
              <a:rPr lang="en-US" altLang="zh-CN" dirty="0"/>
              <a:t>] </a:t>
            </a:r>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137</a:t>
            </a:fld>
            <a:endParaRPr kumimoji="1" lang="zh-CN" altLang="en-US"/>
          </a:p>
        </p:txBody>
      </p:sp>
    </p:spTree>
    <p:extLst>
      <p:ext uri="{BB962C8B-B14F-4D97-AF65-F5344CB8AC3E}">
        <p14:creationId xmlns:p14="http://schemas.microsoft.com/office/powerpoint/2010/main" val="1242826992"/>
      </p:ext>
    </p:extLst>
  </p:cSld>
  <p:clrMapOvr>
    <a:masterClrMapping/>
  </p:clrMapOvr>
</p:notes>
</file>

<file path=ppt/notesSlides/notesSlide1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白领 </a:t>
            </a:r>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138</a:t>
            </a:fld>
            <a:endParaRPr kumimoji="1" lang="zh-CN" altLang="en-US"/>
          </a:p>
        </p:txBody>
      </p:sp>
    </p:spTree>
    <p:extLst>
      <p:ext uri="{BB962C8B-B14F-4D97-AF65-F5344CB8AC3E}">
        <p14:creationId xmlns:p14="http://schemas.microsoft.com/office/powerpoint/2010/main" val="967237117"/>
      </p:ext>
    </p:extLst>
  </p:cSld>
  <p:clrMapOvr>
    <a:masterClrMapping/>
  </p:clrMapOvr>
</p:notes>
</file>

<file path=ppt/notesSlides/notesSlide1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r>
              <a:rPr lang="en-US" altLang="zh-CN" dirty="0" err="1"/>
              <a:t>əˈpəʊnənt</a:t>
            </a:r>
            <a:r>
              <a:rPr lang="en-US" altLang="zh-CN" dirty="0"/>
              <a:t>] </a:t>
            </a:r>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139</a:t>
            </a:fld>
            <a:endParaRPr kumimoji="1" lang="zh-CN" altLang="en-US"/>
          </a:p>
        </p:txBody>
      </p:sp>
    </p:spTree>
    <p:extLst>
      <p:ext uri="{BB962C8B-B14F-4D97-AF65-F5344CB8AC3E}">
        <p14:creationId xmlns:p14="http://schemas.microsoft.com/office/powerpoint/2010/main" val="3644382332"/>
      </p:ext>
    </p:extLst>
  </p:cSld>
  <p:clrMapOvr>
    <a:masterClrMapping/>
  </p:clrMapOvr>
</p:notes>
</file>

<file path=ppt/notesSlides/notesSlide1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r>
              <a:rPr lang="en-US" altLang="zh-CN" dirty="0" err="1"/>
              <a:t>əˈpəʊnənt</a:t>
            </a:r>
            <a:r>
              <a:rPr lang="en-US" altLang="zh-CN" dirty="0"/>
              <a:t>] </a:t>
            </a:r>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140</a:t>
            </a:fld>
            <a:endParaRPr kumimoji="1" lang="zh-CN" altLang="en-US"/>
          </a:p>
        </p:txBody>
      </p:sp>
    </p:spTree>
    <p:extLst>
      <p:ext uri="{BB962C8B-B14F-4D97-AF65-F5344CB8AC3E}">
        <p14:creationId xmlns:p14="http://schemas.microsoft.com/office/powerpoint/2010/main" val="3978513264"/>
      </p:ext>
    </p:extLst>
  </p:cSld>
  <p:clrMapOvr>
    <a:masterClrMapping/>
  </p:clrMapOvr>
</p:notes>
</file>

<file path=ppt/notesSlides/notesSlide1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r>
              <a:rPr lang="en-US" altLang="zh-CN" dirty="0" err="1"/>
              <a:t>əˈpəʊnənt</a:t>
            </a:r>
            <a:r>
              <a:rPr lang="en-US" altLang="zh-CN" dirty="0"/>
              <a:t>] </a:t>
            </a:r>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141</a:t>
            </a:fld>
            <a:endParaRPr kumimoji="1" lang="zh-CN" altLang="en-US"/>
          </a:p>
        </p:txBody>
      </p:sp>
    </p:spTree>
    <p:extLst>
      <p:ext uri="{BB962C8B-B14F-4D97-AF65-F5344CB8AC3E}">
        <p14:creationId xmlns:p14="http://schemas.microsoft.com/office/powerpoint/2010/main" val="164914539"/>
      </p:ext>
    </p:extLst>
  </p:cSld>
  <p:clrMapOvr>
    <a:masterClrMapping/>
  </p:clrMapOvr>
</p:notes>
</file>

<file path=ppt/notesSlides/notesSlide1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r>
              <a:rPr lang="en-US" altLang="zh-CN" dirty="0" err="1"/>
              <a:t>ekˈsɜːpt</a:t>
            </a:r>
            <a:r>
              <a:rPr lang="en-US" altLang="zh-CN" dirty="0"/>
              <a:t>] </a:t>
            </a:r>
            <a:r>
              <a:rPr lang="zh-CN" altLang="en-US" dirty="0"/>
              <a:t>摘录  </a:t>
            </a:r>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142</a:t>
            </a:fld>
            <a:endParaRPr kumimoji="1" lang="zh-CN" altLang="en-US"/>
          </a:p>
        </p:txBody>
      </p:sp>
    </p:spTree>
    <p:extLst>
      <p:ext uri="{BB962C8B-B14F-4D97-AF65-F5344CB8AC3E}">
        <p14:creationId xmlns:p14="http://schemas.microsoft.com/office/powerpoint/2010/main" val="2271081845"/>
      </p:ext>
    </p:extLst>
  </p:cSld>
  <p:clrMapOvr>
    <a:masterClrMapping/>
  </p:clrMapOvr>
</p:notes>
</file>

<file path=ppt/notesSlides/notesSlide1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r>
              <a:rPr lang="en-US" altLang="zh-CN" dirty="0" err="1"/>
              <a:t>ekˈsɜːpt</a:t>
            </a:r>
            <a:r>
              <a:rPr lang="en-US" altLang="zh-CN" dirty="0"/>
              <a:t>] </a:t>
            </a:r>
            <a:r>
              <a:rPr lang="zh-CN" altLang="en-US" dirty="0"/>
              <a:t>摘录  </a:t>
            </a:r>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143</a:t>
            </a:fld>
            <a:endParaRPr kumimoji="1" lang="zh-CN" altLang="en-US"/>
          </a:p>
        </p:txBody>
      </p:sp>
    </p:spTree>
    <p:extLst>
      <p:ext uri="{BB962C8B-B14F-4D97-AF65-F5344CB8AC3E}">
        <p14:creationId xmlns:p14="http://schemas.microsoft.com/office/powerpoint/2010/main" val="1621219217"/>
      </p:ext>
    </p:extLst>
  </p:cSld>
  <p:clrMapOvr>
    <a:masterClrMapping/>
  </p:clrMapOvr>
</p:notes>
</file>

<file path=ppt/notesSlides/notesSlide1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r>
              <a:rPr lang="en-US" altLang="zh-CN" dirty="0" err="1"/>
              <a:t>ɪm‘bedɪd</a:t>
            </a:r>
            <a:r>
              <a:rPr lang="en-US" altLang="zh-CN" dirty="0"/>
              <a:t>] </a:t>
            </a:r>
            <a:r>
              <a:rPr lang="zh-CN" altLang="en-US" dirty="0"/>
              <a:t>嵌入  </a:t>
            </a:r>
            <a:r>
              <a:rPr lang="en-US" altLang="zh-CN" dirty="0"/>
              <a:t> [’</a:t>
            </a:r>
            <a:r>
              <a:rPr lang="en-US" altLang="zh-CN" dirty="0" err="1"/>
              <a:t>æptɪtudz</a:t>
            </a:r>
            <a:r>
              <a:rPr lang="en-US" altLang="zh-CN" dirty="0"/>
              <a:t>]</a:t>
            </a:r>
            <a:r>
              <a:rPr lang="zh-CN" altLang="en-US" dirty="0"/>
              <a:t>资质</a:t>
            </a:r>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144</a:t>
            </a:fld>
            <a:endParaRPr kumimoji="1" lang="zh-CN" altLang="en-US"/>
          </a:p>
        </p:txBody>
      </p:sp>
    </p:spTree>
    <p:extLst>
      <p:ext uri="{BB962C8B-B14F-4D97-AF65-F5344CB8AC3E}">
        <p14:creationId xmlns:p14="http://schemas.microsoft.com/office/powerpoint/2010/main" val="25781887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鞭炮</a:t>
            </a:r>
            <a:r>
              <a:rPr lang="en-US" altLang="zh-CN" dirty="0"/>
              <a:t> </a:t>
            </a:r>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13</a:t>
            </a:fld>
            <a:endParaRPr kumimoji="1" lang="zh-CN" altLang="en-US"/>
          </a:p>
        </p:txBody>
      </p:sp>
    </p:spTree>
    <p:extLst>
      <p:ext uri="{BB962C8B-B14F-4D97-AF65-F5344CB8AC3E}">
        <p14:creationId xmlns:p14="http://schemas.microsoft.com/office/powerpoint/2010/main" val="1185940281"/>
      </p:ext>
    </p:extLst>
  </p:cSld>
  <p:clrMapOvr>
    <a:masterClrMapping/>
  </p:clrMapOvr>
</p:notes>
</file>

<file path=ppt/notesSlides/notesSlide1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r>
              <a:rPr lang="en-US" altLang="zh-CN" dirty="0" err="1"/>
              <a:t>ɪm‘bedɪd</a:t>
            </a:r>
            <a:r>
              <a:rPr lang="en-US" altLang="zh-CN" dirty="0"/>
              <a:t>] </a:t>
            </a:r>
            <a:r>
              <a:rPr lang="zh-CN" altLang="en-US" dirty="0"/>
              <a:t>嵌入  </a:t>
            </a:r>
            <a:r>
              <a:rPr lang="en-US" altLang="zh-CN" dirty="0"/>
              <a:t> [’</a:t>
            </a:r>
            <a:r>
              <a:rPr lang="en-US" altLang="zh-CN" dirty="0" err="1"/>
              <a:t>æptɪtudz</a:t>
            </a:r>
            <a:r>
              <a:rPr lang="en-US" altLang="zh-CN" dirty="0"/>
              <a:t>]</a:t>
            </a:r>
            <a:r>
              <a:rPr lang="zh-CN" altLang="en-US" dirty="0"/>
              <a:t>资质</a:t>
            </a:r>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145</a:t>
            </a:fld>
            <a:endParaRPr kumimoji="1" lang="zh-CN" altLang="en-US"/>
          </a:p>
        </p:txBody>
      </p:sp>
    </p:spTree>
    <p:extLst>
      <p:ext uri="{BB962C8B-B14F-4D97-AF65-F5344CB8AC3E}">
        <p14:creationId xmlns:p14="http://schemas.microsoft.com/office/powerpoint/2010/main" val="353291909"/>
      </p:ext>
    </p:extLst>
  </p:cSld>
  <p:clrMapOvr>
    <a:masterClrMapping/>
  </p:clrMapOvr>
</p:notes>
</file>

<file path=ppt/notesSlides/notesSlide1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r>
              <a:rPr lang="en-US" altLang="zh-CN" dirty="0" err="1"/>
              <a:t>ɪm‘bedɪd</a:t>
            </a:r>
            <a:r>
              <a:rPr lang="en-US" altLang="zh-CN" dirty="0"/>
              <a:t>] </a:t>
            </a:r>
            <a:r>
              <a:rPr lang="zh-CN" altLang="en-US" dirty="0"/>
              <a:t>嵌入  </a:t>
            </a:r>
            <a:r>
              <a:rPr lang="en-US" altLang="zh-CN" dirty="0"/>
              <a:t> [’</a:t>
            </a:r>
            <a:r>
              <a:rPr lang="en-US" altLang="zh-CN" dirty="0" err="1"/>
              <a:t>æptɪtudz</a:t>
            </a:r>
            <a:r>
              <a:rPr lang="en-US" altLang="zh-CN" dirty="0"/>
              <a:t>]</a:t>
            </a:r>
            <a:r>
              <a:rPr lang="zh-CN" altLang="en-US" dirty="0"/>
              <a:t>资质</a:t>
            </a:r>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146</a:t>
            </a:fld>
            <a:endParaRPr kumimoji="1" lang="zh-CN" altLang="en-US"/>
          </a:p>
        </p:txBody>
      </p:sp>
    </p:spTree>
    <p:extLst>
      <p:ext uri="{BB962C8B-B14F-4D97-AF65-F5344CB8AC3E}">
        <p14:creationId xmlns:p14="http://schemas.microsoft.com/office/powerpoint/2010/main" val="2967198490"/>
      </p:ext>
    </p:extLst>
  </p:cSld>
  <p:clrMapOvr>
    <a:masterClrMapping/>
  </p:clrMapOvr>
</p:notes>
</file>

<file path=ppt/notesSlides/notesSlide1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a:t>
            </a:r>
            <a:r>
              <a:rPr lang="en-US" altLang="zh-CN" dirty="0" err="1"/>
              <a:t>ɪm‘bedɪd</a:t>
            </a:r>
            <a:r>
              <a:rPr lang="en-US" altLang="zh-CN" dirty="0"/>
              <a:t>] </a:t>
            </a:r>
            <a:r>
              <a:rPr lang="zh-CN" altLang="en-US" dirty="0"/>
              <a:t>嵌入  </a:t>
            </a:r>
            <a:r>
              <a:rPr lang="en-US" altLang="zh-CN" dirty="0"/>
              <a:t> [’</a:t>
            </a:r>
            <a:r>
              <a:rPr lang="en-US" altLang="zh-CN" dirty="0" err="1"/>
              <a:t>æptɪtudz</a:t>
            </a:r>
            <a:r>
              <a:rPr lang="en-US" altLang="zh-CN" dirty="0"/>
              <a:t>]</a:t>
            </a:r>
            <a:r>
              <a:rPr lang="zh-CN" altLang="en-US" dirty="0"/>
              <a:t>资质</a:t>
            </a:r>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147</a:t>
            </a:fld>
            <a:endParaRPr kumimoji="1" lang="zh-CN" altLang="en-US"/>
          </a:p>
        </p:txBody>
      </p:sp>
    </p:spTree>
    <p:extLst>
      <p:ext uri="{BB962C8B-B14F-4D97-AF65-F5344CB8AC3E}">
        <p14:creationId xmlns:p14="http://schemas.microsoft.com/office/powerpoint/2010/main" val="2634951056"/>
      </p:ext>
    </p:extLst>
  </p:cSld>
  <p:clrMapOvr>
    <a:masterClrMapping/>
  </p:clrMapOvr>
</p:notes>
</file>

<file path=ppt/notesSlides/notesSlide1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148</a:t>
            </a:fld>
            <a:endParaRPr kumimoji="1"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a:t> [ˈ</a:t>
            </a:r>
            <a:r>
              <a:rPr lang="en-US" altLang="zh-CN" dirty="0" err="1"/>
              <a:t>herɪtɪdʒ</a:t>
            </a:r>
            <a:r>
              <a:rPr lang="en-US" altLang="zh-CN" dirty="0"/>
              <a:t>] </a:t>
            </a:r>
            <a:r>
              <a:rPr lang="zh-CN" altLang="en-US" dirty="0"/>
              <a:t>遗产   </a:t>
            </a:r>
            <a:r>
              <a:rPr lang="en-US" altLang="zh-CN" dirty="0"/>
              <a:t> [ˈ</a:t>
            </a:r>
            <a:r>
              <a:rPr lang="en-US" altLang="zh-CN" dirty="0" err="1"/>
              <a:t>ætməsfɪər</a:t>
            </a:r>
            <a:r>
              <a:rPr lang="en-US" altLang="zh-CN" dirty="0"/>
              <a:t>] </a:t>
            </a:r>
            <a:r>
              <a:rPr lang="zh-CN" altLang="en-US" dirty="0"/>
              <a:t>气氛    经济损失 混乱 </a:t>
            </a:r>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14</a:t>
            </a:fld>
            <a:endParaRPr kumimoji="1" lang="zh-CN" altLang="en-US"/>
          </a:p>
        </p:txBody>
      </p:sp>
    </p:spTree>
    <p:extLst>
      <p:ext uri="{BB962C8B-B14F-4D97-AF65-F5344CB8AC3E}">
        <p14:creationId xmlns:p14="http://schemas.microsoft.com/office/powerpoint/2010/main" val="170566612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可以这么写 </a:t>
            </a:r>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15</a:t>
            </a:fld>
            <a:endParaRPr kumimoji="1" lang="zh-CN" altLang="en-US"/>
          </a:p>
        </p:txBody>
      </p:sp>
    </p:spTree>
    <p:extLst>
      <p:ext uri="{BB962C8B-B14F-4D97-AF65-F5344CB8AC3E}">
        <p14:creationId xmlns:p14="http://schemas.microsoft.com/office/powerpoint/2010/main" val="287574629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16</a:t>
            </a:fld>
            <a:endParaRPr kumimoji="1" lang="zh-CN" altLang="en-US"/>
          </a:p>
        </p:txBody>
      </p:sp>
    </p:spTree>
    <p:extLst>
      <p:ext uri="{BB962C8B-B14F-4D97-AF65-F5344CB8AC3E}">
        <p14:creationId xmlns:p14="http://schemas.microsoft.com/office/powerpoint/2010/main" val="4361732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17</a:t>
            </a:fld>
            <a:endParaRPr kumimoji="1" lang="zh-CN" altLang="en-US"/>
          </a:p>
        </p:txBody>
      </p:sp>
    </p:spTree>
    <p:extLst>
      <p:ext uri="{BB962C8B-B14F-4D97-AF65-F5344CB8AC3E}">
        <p14:creationId xmlns:p14="http://schemas.microsoft.com/office/powerpoint/2010/main" val="350632562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生动的  </a:t>
            </a:r>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18</a:t>
            </a:fld>
            <a:endParaRPr kumimoji="1" lang="zh-CN" altLang="en-US"/>
          </a:p>
        </p:txBody>
      </p:sp>
    </p:spTree>
    <p:extLst>
      <p:ext uri="{BB962C8B-B14F-4D97-AF65-F5344CB8AC3E}">
        <p14:creationId xmlns:p14="http://schemas.microsoft.com/office/powerpoint/2010/main" val="27655661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19</a:t>
            </a:fld>
            <a:endParaRPr kumimoji="1" lang="zh-CN" altLang="en-US"/>
          </a:p>
        </p:txBody>
      </p:sp>
    </p:spTree>
    <p:extLst>
      <p:ext uri="{BB962C8B-B14F-4D97-AF65-F5344CB8AC3E}">
        <p14:creationId xmlns:p14="http://schemas.microsoft.com/office/powerpoint/2010/main" val="17049430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2</a:t>
            </a:fld>
            <a:endParaRPr kumimoji="1"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20</a:t>
            </a:fld>
            <a:endParaRPr kumimoji="1" lang="zh-CN" altLang="en-US"/>
          </a:p>
        </p:txBody>
      </p:sp>
    </p:spTree>
    <p:extLst>
      <p:ext uri="{BB962C8B-B14F-4D97-AF65-F5344CB8AC3E}">
        <p14:creationId xmlns:p14="http://schemas.microsoft.com/office/powerpoint/2010/main" val="20639198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21</a:t>
            </a:fld>
            <a:endParaRPr kumimoji="1" lang="zh-CN" altLang="en-US"/>
          </a:p>
        </p:txBody>
      </p:sp>
    </p:spTree>
    <p:extLst>
      <p:ext uri="{BB962C8B-B14F-4D97-AF65-F5344CB8AC3E}">
        <p14:creationId xmlns:p14="http://schemas.microsoft.com/office/powerpoint/2010/main" val="332572907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跳槽  </a:t>
            </a:r>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22</a:t>
            </a:fld>
            <a:endParaRPr kumimoji="1" lang="zh-CN" altLang="en-US"/>
          </a:p>
        </p:txBody>
      </p:sp>
    </p:spTree>
    <p:extLst>
      <p:ext uri="{BB962C8B-B14F-4D97-AF65-F5344CB8AC3E}">
        <p14:creationId xmlns:p14="http://schemas.microsoft.com/office/powerpoint/2010/main" val="114892183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23</a:t>
            </a:fld>
            <a:endParaRPr kumimoji="1" lang="zh-CN" altLang="en-US"/>
          </a:p>
        </p:txBody>
      </p:sp>
    </p:spTree>
    <p:extLst>
      <p:ext uri="{BB962C8B-B14F-4D97-AF65-F5344CB8AC3E}">
        <p14:creationId xmlns:p14="http://schemas.microsoft.com/office/powerpoint/2010/main" val="8268282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24</a:t>
            </a:fld>
            <a:endParaRPr kumimoji="1" lang="zh-CN" altLang="en-US"/>
          </a:p>
        </p:txBody>
      </p:sp>
    </p:spTree>
    <p:extLst>
      <p:ext uri="{BB962C8B-B14F-4D97-AF65-F5344CB8AC3E}">
        <p14:creationId xmlns:p14="http://schemas.microsoft.com/office/powerpoint/2010/main" val="26412728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25</a:t>
            </a:fld>
            <a:endParaRPr kumimoji="1" lang="zh-CN" altLang="en-US"/>
          </a:p>
        </p:txBody>
      </p:sp>
    </p:spTree>
    <p:extLst>
      <p:ext uri="{BB962C8B-B14F-4D97-AF65-F5344CB8AC3E}">
        <p14:creationId xmlns:p14="http://schemas.microsoft.com/office/powerpoint/2010/main" val="291301080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26</a:t>
            </a:fld>
            <a:endParaRPr kumimoji="1" lang="zh-CN" altLang="en-US"/>
          </a:p>
        </p:txBody>
      </p:sp>
    </p:spTree>
    <p:extLst>
      <p:ext uri="{BB962C8B-B14F-4D97-AF65-F5344CB8AC3E}">
        <p14:creationId xmlns:p14="http://schemas.microsoft.com/office/powerpoint/2010/main" val="26241508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27</a:t>
            </a:fld>
            <a:endParaRPr kumimoji="1" lang="zh-CN" altLang="en-US"/>
          </a:p>
        </p:txBody>
      </p:sp>
    </p:spTree>
    <p:extLst>
      <p:ext uri="{BB962C8B-B14F-4D97-AF65-F5344CB8AC3E}">
        <p14:creationId xmlns:p14="http://schemas.microsoft.com/office/powerpoint/2010/main" val="287259505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28</a:t>
            </a:fld>
            <a:endParaRPr kumimoji="1" lang="zh-CN" altLang="en-US"/>
          </a:p>
        </p:txBody>
      </p:sp>
    </p:spTree>
    <p:extLst>
      <p:ext uri="{BB962C8B-B14F-4D97-AF65-F5344CB8AC3E}">
        <p14:creationId xmlns:p14="http://schemas.microsoft.com/office/powerpoint/2010/main" val="92008286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29</a:t>
            </a:fld>
            <a:endParaRPr kumimoji="1" lang="zh-CN" altLang="en-US"/>
          </a:p>
        </p:txBody>
      </p:sp>
    </p:spTree>
    <p:extLst>
      <p:ext uri="{BB962C8B-B14F-4D97-AF65-F5344CB8AC3E}">
        <p14:creationId xmlns:p14="http://schemas.microsoft.com/office/powerpoint/2010/main" val="32144949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3</a:t>
            </a:fld>
            <a:endParaRPr kumimoji="1"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30</a:t>
            </a:fld>
            <a:endParaRPr kumimoji="1" lang="zh-CN" altLang="en-US"/>
          </a:p>
        </p:txBody>
      </p:sp>
    </p:spTree>
    <p:extLst>
      <p:ext uri="{BB962C8B-B14F-4D97-AF65-F5344CB8AC3E}">
        <p14:creationId xmlns:p14="http://schemas.microsoft.com/office/powerpoint/2010/main" val="3777923773"/>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31</a:t>
            </a:fld>
            <a:endParaRPr kumimoji="1" lang="zh-CN" altLang="en-US"/>
          </a:p>
        </p:txBody>
      </p:sp>
    </p:spTree>
    <p:extLst>
      <p:ext uri="{BB962C8B-B14F-4D97-AF65-F5344CB8AC3E}">
        <p14:creationId xmlns:p14="http://schemas.microsoft.com/office/powerpoint/2010/main" val="217567192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32</a:t>
            </a:fld>
            <a:endParaRPr kumimoji="1" lang="zh-CN" altLang="en-US"/>
          </a:p>
        </p:txBody>
      </p:sp>
    </p:spTree>
    <p:extLst>
      <p:ext uri="{BB962C8B-B14F-4D97-AF65-F5344CB8AC3E}">
        <p14:creationId xmlns:p14="http://schemas.microsoft.com/office/powerpoint/2010/main" val="22591890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33</a:t>
            </a:fld>
            <a:endParaRPr kumimoji="1" lang="zh-CN" altLang="en-US"/>
          </a:p>
        </p:txBody>
      </p:sp>
    </p:spTree>
    <p:extLst>
      <p:ext uri="{BB962C8B-B14F-4D97-AF65-F5344CB8AC3E}">
        <p14:creationId xmlns:p14="http://schemas.microsoft.com/office/powerpoint/2010/main" val="13262589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34</a:t>
            </a:fld>
            <a:endParaRPr kumimoji="1" lang="zh-CN" altLang="en-US"/>
          </a:p>
        </p:txBody>
      </p:sp>
    </p:spTree>
    <p:extLst>
      <p:ext uri="{BB962C8B-B14F-4D97-AF65-F5344CB8AC3E}">
        <p14:creationId xmlns:p14="http://schemas.microsoft.com/office/powerpoint/2010/main" val="127238359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35</a:t>
            </a:fld>
            <a:endParaRPr kumimoji="1" lang="zh-CN" altLang="en-US"/>
          </a:p>
        </p:txBody>
      </p:sp>
    </p:spTree>
    <p:extLst>
      <p:ext uri="{BB962C8B-B14F-4D97-AF65-F5344CB8AC3E}">
        <p14:creationId xmlns:p14="http://schemas.microsoft.com/office/powerpoint/2010/main" val="155319023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36</a:t>
            </a:fld>
            <a:endParaRPr kumimoji="1"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37</a:t>
            </a:fld>
            <a:endParaRPr kumimoji="1" lang="zh-CN" altLang="en-US"/>
          </a:p>
        </p:txBody>
      </p:sp>
    </p:spTree>
    <p:extLst>
      <p:ext uri="{BB962C8B-B14F-4D97-AF65-F5344CB8AC3E}">
        <p14:creationId xmlns:p14="http://schemas.microsoft.com/office/powerpoint/2010/main" val="20810339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38</a:t>
            </a:fld>
            <a:endParaRPr kumimoji="1" lang="zh-CN" altLang="en-US"/>
          </a:p>
        </p:txBody>
      </p:sp>
    </p:spTree>
    <p:extLst>
      <p:ext uri="{BB962C8B-B14F-4D97-AF65-F5344CB8AC3E}">
        <p14:creationId xmlns:p14="http://schemas.microsoft.com/office/powerpoint/2010/main" val="1812845137"/>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39</a:t>
            </a:fld>
            <a:endParaRPr kumimoji="1" lang="zh-CN" altLang="en-US"/>
          </a:p>
        </p:txBody>
      </p:sp>
    </p:spTree>
    <p:extLst>
      <p:ext uri="{BB962C8B-B14F-4D97-AF65-F5344CB8AC3E}">
        <p14:creationId xmlns:p14="http://schemas.microsoft.com/office/powerpoint/2010/main" val="180724494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a:t>
            </a:fld>
            <a:endParaRPr kumimoji="1" lang="zh-CN" altLang="en-US"/>
          </a:p>
        </p:txBody>
      </p:sp>
    </p:spTree>
    <p:extLst>
      <p:ext uri="{BB962C8B-B14F-4D97-AF65-F5344CB8AC3E}">
        <p14:creationId xmlns:p14="http://schemas.microsoft.com/office/powerpoint/2010/main" val="3592659064"/>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40</a:t>
            </a:fld>
            <a:endParaRPr kumimoji="1" lang="zh-CN" altLang="en-US"/>
          </a:p>
        </p:txBody>
      </p:sp>
    </p:spTree>
    <p:extLst>
      <p:ext uri="{BB962C8B-B14F-4D97-AF65-F5344CB8AC3E}">
        <p14:creationId xmlns:p14="http://schemas.microsoft.com/office/powerpoint/2010/main" val="137111375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41</a:t>
            </a:fld>
            <a:endParaRPr kumimoji="1" lang="zh-CN" altLang="en-US"/>
          </a:p>
        </p:txBody>
      </p:sp>
    </p:spTree>
    <p:extLst>
      <p:ext uri="{BB962C8B-B14F-4D97-AF65-F5344CB8AC3E}">
        <p14:creationId xmlns:p14="http://schemas.microsoft.com/office/powerpoint/2010/main" val="1710792720"/>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42</a:t>
            </a:fld>
            <a:endParaRPr kumimoji="1" lang="zh-CN" altLang="en-US"/>
          </a:p>
        </p:txBody>
      </p:sp>
    </p:spTree>
    <p:extLst>
      <p:ext uri="{BB962C8B-B14F-4D97-AF65-F5344CB8AC3E}">
        <p14:creationId xmlns:p14="http://schemas.microsoft.com/office/powerpoint/2010/main" val="761569588"/>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43</a:t>
            </a:fld>
            <a:endParaRPr kumimoji="1" lang="zh-CN" altLang="en-US"/>
          </a:p>
        </p:txBody>
      </p:sp>
    </p:spTree>
    <p:extLst>
      <p:ext uri="{BB962C8B-B14F-4D97-AF65-F5344CB8AC3E}">
        <p14:creationId xmlns:p14="http://schemas.microsoft.com/office/powerpoint/2010/main" val="31633361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44</a:t>
            </a:fld>
            <a:endParaRPr kumimoji="1" lang="zh-CN" altLang="en-US"/>
          </a:p>
        </p:txBody>
      </p:sp>
    </p:spTree>
    <p:extLst>
      <p:ext uri="{BB962C8B-B14F-4D97-AF65-F5344CB8AC3E}">
        <p14:creationId xmlns:p14="http://schemas.microsoft.com/office/powerpoint/2010/main" val="46227029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45</a:t>
            </a:fld>
            <a:endParaRPr kumimoji="1" lang="zh-CN" altLang="en-US"/>
          </a:p>
        </p:txBody>
      </p:sp>
    </p:spTree>
    <p:extLst>
      <p:ext uri="{BB962C8B-B14F-4D97-AF65-F5344CB8AC3E}">
        <p14:creationId xmlns:p14="http://schemas.microsoft.com/office/powerpoint/2010/main" val="980803332"/>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46</a:t>
            </a:fld>
            <a:endParaRPr kumimoji="1" lang="zh-CN" altLang="en-US"/>
          </a:p>
        </p:txBody>
      </p:sp>
    </p:spTree>
    <p:extLst>
      <p:ext uri="{BB962C8B-B14F-4D97-AF65-F5344CB8AC3E}">
        <p14:creationId xmlns:p14="http://schemas.microsoft.com/office/powerpoint/2010/main" val="2925417084"/>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47</a:t>
            </a:fld>
            <a:endParaRPr kumimoji="1" lang="zh-CN" altLang="en-US"/>
          </a:p>
        </p:txBody>
      </p:sp>
    </p:spTree>
    <p:extLst>
      <p:ext uri="{BB962C8B-B14F-4D97-AF65-F5344CB8AC3E}">
        <p14:creationId xmlns:p14="http://schemas.microsoft.com/office/powerpoint/2010/main" val="4028909717"/>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48</a:t>
            </a:fld>
            <a:endParaRPr kumimoji="1" lang="zh-CN" altLang="en-US"/>
          </a:p>
        </p:txBody>
      </p:sp>
    </p:spTree>
    <p:extLst>
      <p:ext uri="{BB962C8B-B14F-4D97-AF65-F5344CB8AC3E}">
        <p14:creationId xmlns:p14="http://schemas.microsoft.com/office/powerpoint/2010/main" val="345916185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49</a:t>
            </a:fld>
            <a:endParaRPr kumimoji="1" lang="zh-CN" altLang="en-US"/>
          </a:p>
        </p:txBody>
      </p:sp>
    </p:spTree>
    <p:extLst>
      <p:ext uri="{BB962C8B-B14F-4D97-AF65-F5344CB8AC3E}">
        <p14:creationId xmlns:p14="http://schemas.microsoft.com/office/powerpoint/2010/main" val="17274427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5</a:t>
            </a:fld>
            <a:endParaRPr kumimoji="1" lang="zh-CN" altLang="en-US"/>
          </a:p>
        </p:txBody>
      </p:sp>
    </p:spTree>
    <p:extLst>
      <p:ext uri="{BB962C8B-B14F-4D97-AF65-F5344CB8AC3E}">
        <p14:creationId xmlns:p14="http://schemas.microsoft.com/office/powerpoint/2010/main" val="210066146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50</a:t>
            </a:fld>
            <a:endParaRPr kumimoji="1" lang="zh-CN" altLang="en-US"/>
          </a:p>
        </p:txBody>
      </p:sp>
    </p:spTree>
    <p:extLst>
      <p:ext uri="{BB962C8B-B14F-4D97-AF65-F5344CB8AC3E}">
        <p14:creationId xmlns:p14="http://schemas.microsoft.com/office/powerpoint/2010/main" val="473008397"/>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51</a:t>
            </a:fld>
            <a:endParaRPr kumimoji="1" lang="zh-CN" altLang="en-US"/>
          </a:p>
        </p:txBody>
      </p:sp>
    </p:spTree>
    <p:extLst>
      <p:ext uri="{BB962C8B-B14F-4D97-AF65-F5344CB8AC3E}">
        <p14:creationId xmlns:p14="http://schemas.microsoft.com/office/powerpoint/2010/main" val="4226846888"/>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52</a:t>
            </a:fld>
            <a:endParaRPr kumimoji="1" lang="zh-CN" altLang="en-US"/>
          </a:p>
        </p:txBody>
      </p:sp>
    </p:spTree>
    <p:extLst>
      <p:ext uri="{BB962C8B-B14F-4D97-AF65-F5344CB8AC3E}">
        <p14:creationId xmlns:p14="http://schemas.microsoft.com/office/powerpoint/2010/main" val="2284120053"/>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53</a:t>
            </a:fld>
            <a:endParaRPr kumimoji="1" lang="zh-CN" altLang="en-US"/>
          </a:p>
        </p:txBody>
      </p:sp>
    </p:spTree>
    <p:extLst>
      <p:ext uri="{BB962C8B-B14F-4D97-AF65-F5344CB8AC3E}">
        <p14:creationId xmlns:p14="http://schemas.microsoft.com/office/powerpoint/2010/main" val="4987389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离婚率 </a:t>
            </a:r>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54</a:t>
            </a:fld>
            <a:endParaRPr kumimoji="1" lang="zh-CN" altLang="en-US"/>
          </a:p>
        </p:txBody>
      </p:sp>
    </p:spTree>
    <p:extLst>
      <p:ext uri="{BB962C8B-B14F-4D97-AF65-F5344CB8AC3E}">
        <p14:creationId xmlns:p14="http://schemas.microsoft.com/office/powerpoint/2010/main" val="586284"/>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55</a:t>
            </a:fld>
            <a:endParaRPr kumimoji="1" lang="zh-CN" altLang="en-US"/>
          </a:p>
        </p:txBody>
      </p:sp>
    </p:spTree>
    <p:extLst>
      <p:ext uri="{BB962C8B-B14F-4D97-AF65-F5344CB8AC3E}">
        <p14:creationId xmlns:p14="http://schemas.microsoft.com/office/powerpoint/2010/main" val="2021467907"/>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增长  </a:t>
            </a:r>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56</a:t>
            </a:fld>
            <a:endParaRPr kumimoji="1" lang="zh-CN" altLang="en-US"/>
          </a:p>
        </p:txBody>
      </p:sp>
    </p:spTree>
    <p:extLst>
      <p:ext uri="{BB962C8B-B14F-4D97-AF65-F5344CB8AC3E}">
        <p14:creationId xmlns:p14="http://schemas.microsoft.com/office/powerpoint/2010/main" val="63779806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57</a:t>
            </a:fld>
            <a:endParaRPr kumimoji="1" lang="zh-CN" altLang="en-US"/>
          </a:p>
        </p:txBody>
      </p:sp>
    </p:spTree>
    <p:extLst>
      <p:ext uri="{BB962C8B-B14F-4D97-AF65-F5344CB8AC3E}">
        <p14:creationId xmlns:p14="http://schemas.microsoft.com/office/powerpoint/2010/main" val="3297399100"/>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58</a:t>
            </a:fld>
            <a:endParaRPr kumimoji="1" lang="zh-CN" altLang="en-US"/>
          </a:p>
        </p:txBody>
      </p:sp>
    </p:spTree>
    <p:extLst>
      <p:ext uri="{BB962C8B-B14F-4D97-AF65-F5344CB8AC3E}">
        <p14:creationId xmlns:p14="http://schemas.microsoft.com/office/powerpoint/2010/main" val="2718963354"/>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59</a:t>
            </a:fld>
            <a:endParaRPr kumimoji="1" lang="zh-CN" altLang="en-US"/>
          </a:p>
        </p:txBody>
      </p:sp>
    </p:spTree>
    <p:extLst>
      <p:ext uri="{BB962C8B-B14F-4D97-AF65-F5344CB8AC3E}">
        <p14:creationId xmlns:p14="http://schemas.microsoft.com/office/powerpoint/2010/main" val="285347263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a:t>
            </a:fld>
            <a:endParaRPr kumimoji="1" lang="zh-CN" altLang="en-US"/>
          </a:p>
        </p:txBody>
      </p:sp>
    </p:spTree>
    <p:extLst>
      <p:ext uri="{BB962C8B-B14F-4D97-AF65-F5344CB8AC3E}">
        <p14:creationId xmlns:p14="http://schemas.microsoft.com/office/powerpoint/2010/main" val="3706669836"/>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60</a:t>
            </a:fld>
            <a:endParaRPr kumimoji="1" lang="zh-CN" altLang="en-US"/>
          </a:p>
        </p:txBody>
      </p:sp>
    </p:spTree>
    <p:extLst>
      <p:ext uri="{BB962C8B-B14F-4D97-AF65-F5344CB8AC3E}">
        <p14:creationId xmlns:p14="http://schemas.microsoft.com/office/powerpoint/2010/main" val="868330594"/>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dirty="0" err="1"/>
              <a:t>Pasttime</a:t>
            </a:r>
            <a:r>
              <a:rPr lang="en-US" altLang="zh-CN" dirty="0"/>
              <a:t> </a:t>
            </a:r>
            <a:r>
              <a:rPr lang="zh-CN" altLang="en-US" dirty="0"/>
              <a:t>娱乐 消遣</a:t>
            </a:r>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61</a:t>
            </a:fld>
            <a:endParaRPr kumimoji="1" lang="zh-CN" altLang="en-US"/>
          </a:p>
        </p:txBody>
      </p:sp>
    </p:spTree>
    <p:extLst>
      <p:ext uri="{BB962C8B-B14F-4D97-AF65-F5344CB8AC3E}">
        <p14:creationId xmlns:p14="http://schemas.microsoft.com/office/powerpoint/2010/main" val="2705974050"/>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62</a:t>
            </a:fld>
            <a:endParaRPr kumimoji="1" lang="zh-CN" altLang="en-US"/>
          </a:p>
        </p:txBody>
      </p:sp>
    </p:spTree>
    <p:extLst>
      <p:ext uri="{BB962C8B-B14F-4D97-AF65-F5344CB8AC3E}">
        <p14:creationId xmlns:p14="http://schemas.microsoft.com/office/powerpoint/2010/main" val="163903307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63</a:t>
            </a:fld>
            <a:endParaRPr kumimoji="1" lang="zh-CN" altLang="en-US"/>
          </a:p>
        </p:txBody>
      </p:sp>
    </p:spTree>
    <p:extLst>
      <p:ext uri="{BB962C8B-B14F-4D97-AF65-F5344CB8AC3E}">
        <p14:creationId xmlns:p14="http://schemas.microsoft.com/office/powerpoint/2010/main" val="3541329856"/>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64</a:t>
            </a:fld>
            <a:endParaRPr kumimoji="1" lang="zh-CN" altLang="en-US"/>
          </a:p>
        </p:txBody>
      </p:sp>
    </p:spTree>
    <p:extLst>
      <p:ext uri="{BB962C8B-B14F-4D97-AF65-F5344CB8AC3E}">
        <p14:creationId xmlns:p14="http://schemas.microsoft.com/office/powerpoint/2010/main" val="4253931627"/>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绿化的重要性，大量曝光的坏处</a:t>
            </a:r>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65</a:t>
            </a:fld>
            <a:endParaRPr kumimoji="1" lang="zh-CN" altLang="en-US"/>
          </a:p>
        </p:txBody>
      </p:sp>
    </p:spTree>
    <p:extLst>
      <p:ext uri="{BB962C8B-B14F-4D97-AF65-F5344CB8AC3E}">
        <p14:creationId xmlns:p14="http://schemas.microsoft.com/office/powerpoint/2010/main" val="2138329932"/>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66</a:t>
            </a:fld>
            <a:endParaRPr kumimoji="1" lang="zh-CN" altLang="en-US"/>
          </a:p>
        </p:txBody>
      </p:sp>
    </p:spTree>
    <p:extLst>
      <p:ext uri="{BB962C8B-B14F-4D97-AF65-F5344CB8AC3E}">
        <p14:creationId xmlns:p14="http://schemas.microsoft.com/office/powerpoint/2010/main" val="678267756"/>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67</a:t>
            </a:fld>
            <a:endParaRPr kumimoji="1" lang="zh-CN" altLang="en-US"/>
          </a:p>
        </p:txBody>
      </p:sp>
    </p:spTree>
    <p:extLst>
      <p:ext uri="{BB962C8B-B14F-4D97-AF65-F5344CB8AC3E}">
        <p14:creationId xmlns:p14="http://schemas.microsoft.com/office/powerpoint/2010/main" val="2154456296"/>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68</a:t>
            </a:fld>
            <a:endParaRPr kumimoji="1" lang="zh-CN" altLang="en-US"/>
          </a:p>
        </p:txBody>
      </p:sp>
    </p:spTree>
    <p:extLst>
      <p:ext uri="{BB962C8B-B14F-4D97-AF65-F5344CB8AC3E}">
        <p14:creationId xmlns:p14="http://schemas.microsoft.com/office/powerpoint/2010/main" val="1796046175"/>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69</a:t>
            </a:fld>
            <a:endParaRPr kumimoji="1" lang="zh-CN" altLang="en-US"/>
          </a:p>
        </p:txBody>
      </p:sp>
    </p:spTree>
    <p:extLst>
      <p:ext uri="{BB962C8B-B14F-4D97-AF65-F5344CB8AC3E}">
        <p14:creationId xmlns:p14="http://schemas.microsoft.com/office/powerpoint/2010/main" val="51958597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7</a:t>
            </a:fld>
            <a:endParaRPr kumimoji="1" lang="zh-CN" altLang="en-US"/>
          </a:p>
        </p:txBody>
      </p:sp>
    </p:spTree>
    <p:extLst>
      <p:ext uri="{BB962C8B-B14F-4D97-AF65-F5344CB8AC3E}">
        <p14:creationId xmlns:p14="http://schemas.microsoft.com/office/powerpoint/2010/main" val="19845248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70</a:t>
            </a:fld>
            <a:endParaRPr kumimoji="1" lang="zh-CN" altLang="en-US"/>
          </a:p>
        </p:txBody>
      </p:sp>
    </p:spTree>
    <p:extLst>
      <p:ext uri="{BB962C8B-B14F-4D97-AF65-F5344CB8AC3E}">
        <p14:creationId xmlns:p14="http://schemas.microsoft.com/office/powerpoint/2010/main" val="342565286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71</a:t>
            </a:fld>
            <a:endParaRPr kumimoji="1" lang="zh-CN" altLang="en-US"/>
          </a:p>
        </p:txBody>
      </p:sp>
    </p:spTree>
    <p:extLst>
      <p:ext uri="{BB962C8B-B14F-4D97-AF65-F5344CB8AC3E}">
        <p14:creationId xmlns:p14="http://schemas.microsoft.com/office/powerpoint/2010/main" val="2032839467"/>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72</a:t>
            </a:fld>
            <a:endParaRPr kumimoji="1" lang="zh-CN" altLang="en-US"/>
          </a:p>
        </p:txBody>
      </p:sp>
    </p:spTree>
    <p:extLst>
      <p:ext uri="{BB962C8B-B14F-4D97-AF65-F5344CB8AC3E}">
        <p14:creationId xmlns:p14="http://schemas.microsoft.com/office/powerpoint/2010/main" val="3096910833"/>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73</a:t>
            </a:fld>
            <a:endParaRPr kumimoji="1" lang="zh-CN" altLang="en-US"/>
          </a:p>
        </p:txBody>
      </p:sp>
    </p:spTree>
    <p:extLst>
      <p:ext uri="{BB962C8B-B14F-4D97-AF65-F5344CB8AC3E}">
        <p14:creationId xmlns:p14="http://schemas.microsoft.com/office/powerpoint/2010/main" val="3562104571"/>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74</a:t>
            </a:fld>
            <a:endParaRPr kumimoji="1" lang="zh-CN" altLang="en-US"/>
          </a:p>
        </p:txBody>
      </p:sp>
    </p:spTree>
    <p:extLst>
      <p:ext uri="{BB962C8B-B14F-4D97-AF65-F5344CB8AC3E}">
        <p14:creationId xmlns:p14="http://schemas.microsoft.com/office/powerpoint/2010/main" val="3028696715"/>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75</a:t>
            </a:fld>
            <a:endParaRPr kumimoji="1" lang="zh-CN" altLang="en-US"/>
          </a:p>
        </p:txBody>
      </p:sp>
    </p:spTree>
    <p:extLst>
      <p:ext uri="{BB962C8B-B14F-4D97-AF65-F5344CB8AC3E}">
        <p14:creationId xmlns:p14="http://schemas.microsoft.com/office/powerpoint/2010/main" val="1229178350"/>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76</a:t>
            </a:fld>
            <a:endParaRPr kumimoji="1" lang="zh-CN" altLang="en-US"/>
          </a:p>
        </p:txBody>
      </p:sp>
    </p:spTree>
    <p:extLst>
      <p:ext uri="{BB962C8B-B14F-4D97-AF65-F5344CB8AC3E}">
        <p14:creationId xmlns:p14="http://schemas.microsoft.com/office/powerpoint/2010/main" val="558448907"/>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77</a:t>
            </a:fld>
            <a:endParaRPr kumimoji="1" lang="zh-CN" altLang="en-US"/>
          </a:p>
        </p:txBody>
      </p:sp>
    </p:spTree>
    <p:extLst>
      <p:ext uri="{BB962C8B-B14F-4D97-AF65-F5344CB8AC3E}">
        <p14:creationId xmlns:p14="http://schemas.microsoft.com/office/powerpoint/2010/main" val="2502488615"/>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78</a:t>
            </a:fld>
            <a:endParaRPr kumimoji="1" lang="zh-CN" altLang="en-US"/>
          </a:p>
        </p:txBody>
      </p:sp>
    </p:spTree>
    <p:extLst>
      <p:ext uri="{BB962C8B-B14F-4D97-AF65-F5344CB8AC3E}">
        <p14:creationId xmlns:p14="http://schemas.microsoft.com/office/powerpoint/2010/main" val="616492866"/>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79</a:t>
            </a:fld>
            <a:endParaRPr kumimoji="1" lang="zh-CN" altLang="en-US"/>
          </a:p>
        </p:txBody>
      </p:sp>
    </p:spTree>
    <p:extLst>
      <p:ext uri="{BB962C8B-B14F-4D97-AF65-F5344CB8AC3E}">
        <p14:creationId xmlns:p14="http://schemas.microsoft.com/office/powerpoint/2010/main" val="3226412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a:t>
            </a:fld>
            <a:endParaRPr kumimoji="1" lang="zh-CN" altLang="en-US"/>
          </a:p>
        </p:txBody>
      </p:sp>
    </p:spTree>
    <p:extLst>
      <p:ext uri="{BB962C8B-B14F-4D97-AF65-F5344CB8AC3E}">
        <p14:creationId xmlns:p14="http://schemas.microsoft.com/office/powerpoint/2010/main" val="2305005427"/>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80</a:t>
            </a:fld>
            <a:endParaRPr kumimoji="1" lang="zh-CN" altLang="en-US"/>
          </a:p>
        </p:txBody>
      </p:sp>
    </p:spTree>
    <p:extLst>
      <p:ext uri="{BB962C8B-B14F-4D97-AF65-F5344CB8AC3E}">
        <p14:creationId xmlns:p14="http://schemas.microsoft.com/office/powerpoint/2010/main" val="803172763"/>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81</a:t>
            </a:fld>
            <a:endParaRPr kumimoji="1" lang="zh-CN" altLang="en-US"/>
          </a:p>
        </p:txBody>
      </p:sp>
    </p:spTree>
    <p:extLst>
      <p:ext uri="{BB962C8B-B14F-4D97-AF65-F5344CB8AC3E}">
        <p14:creationId xmlns:p14="http://schemas.microsoft.com/office/powerpoint/2010/main" val="3721907541"/>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82</a:t>
            </a:fld>
            <a:endParaRPr kumimoji="1" lang="zh-CN" altLang="en-US"/>
          </a:p>
        </p:txBody>
      </p:sp>
    </p:spTree>
    <p:extLst>
      <p:ext uri="{BB962C8B-B14F-4D97-AF65-F5344CB8AC3E}">
        <p14:creationId xmlns:p14="http://schemas.microsoft.com/office/powerpoint/2010/main" val="2240901425"/>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83</a:t>
            </a:fld>
            <a:endParaRPr kumimoji="1" lang="zh-CN" altLang="en-US"/>
          </a:p>
        </p:txBody>
      </p:sp>
    </p:spTree>
    <p:extLst>
      <p:ext uri="{BB962C8B-B14F-4D97-AF65-F5344CB8AC3E}">
        <p14:creationId xmlns:p14="http://schemas.microsoft.com/office/powerpoint/2010/main" val="2396216975"/>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84</a:t>
            </a:fld>
            <a:endParaRPr kumimoji="1" lang="zh-CN" altLang="en-US"/>
          </a:p>
        </p:txBody>
      </p:sp>
    </p:spTree>
    <p:extLst>
      <p:ext uri="{BB962C8B-B14F-4D97-AF65-F5344CB8AC3E}">
        <p14:creationId xmlns:p14="http://schemas.microsoft.com/office/powerpoint/2010/main" val="880813306"/>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5"/>
          </p:nvPr>
        </p:nvSpPr>
        <p:spPr/>
        <p:txBody>
          <a:bodyPr/>
          <a:lstStyle/>
          <a:p>
            <a:fld id="{211EDE8F-5748-564A-B104-45C8D6344219}" type="slidenum">
              <a:rPr kumimoji="1" lang="zh-CN" altLang="en-US" smtClean="0"/>
              <a:t>85</a:t>
            </a:fld>
            <a:endParaRPr kumimoji="1" lang="zh-CN" altLang="en-US"/>
          </a:p>
        </p:txBody>
      </p:sp>
    </p:spTree>
    <p:extLst>
      <p:ext uri="{BB962C8B-B14F-4D97-AF65-F5344CB8AC3E}">
        <p14:creationId xmlns:p14="http://schemas.microsoft.com/office/powerpoint/2010/main" val="2664396023"/>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86</a:t>
            </a:fld>
            <a:endParaRPr kumimoji="1" lang="zh-CN" altLang="en-US"/>
          </a:p>
        </p:txBody>
      </p:sp>
    </p:spTree>
    <p:extLst>
      <p:ext uri="{BB962C8B-B14F-4D97-AF65-F5344CB8AC3E}">
        <p14:creationId xmlns:p14="http://schemas.microsoft.com/office/powerpoint/2010/main" val="4098427024"/>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87</a:t>
            </a:fld>
            <a:endParaRPr kumimoji="1" lang="zh-CN" altLang="en-US"/>
          </a:p>
        </p:txBody>
      </p:sp>
    </p:spTree>
    <p:extLst>
      <p:ext uri="{BB962C8B-B14F-4D97-AF65-F5344CB8AC3E}">
        <p14:creationId xmlns:p14="http://schemas.microsoft.com/office/powerpoint/2010/main" val="155197158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88</a:t>
            </a:fld>
            <a:endParaRPr kumimoji="1" lang="zh-CN" altLang="en-US"/>
          </a:p>
        </p:txBody>
      </p:sp>
    </p:spTree>
    <p:extLst>
      <p:ext uri="{BB962C8B-B14F-4D97-AF65-F5344CB8AC3E}">
        <p14:creationId xmlns:p14="http://schemas.microsoft.com/office/powerpoint/2010/main" val="1436243072"/>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89</a:t>
            </a:fld>
            <a:endParaRPr kumimoji="1" lang="zh-CN" altLang="en-US"/>
          </a:p>
        </p:txBody>
      </p:sp>
    </p:spTree>
    <p:extLst>
      <p:ext uri="{BB962C8B-B14F-4D97-AF65-F5344CB8AC3E}">
        <p14:creationId xmlns:p14="http://schemas.microsoft.com/office/powerpoint/2010/main" val="36772269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a:t>
            </a:fld>
            <a:endParaRPr kumimoji="1" lang="zh-CN" altLang="en-US"/>
          </a:p>
        </p:txBody>
      </p:sp>
    </p:spTree>
    <p:extLst>
      <p:ext uri="{BB962C8B-B14F-4D97-AF65-F5344CB8AC3E}">
        <p14:creationId xmlns:p14="http://schemas.microsoft.com/office/powerpoint/2010/main" val="173698109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90</a:t>
            </a:fld>
            <a:endParaRPr kumimoji="1" lang="zh-CN" altLang="en-US"/>
          </a:p>
        </p:txBody>
      </p:sp>
    </p:spTree>
    <p:extLst>
      <p:ext uri="{BB962C8B-B14F-4D97-AF65-F5344CB8AC3E}">
        <p14:creationId xmlns:p14="http://schemas.microsoft.com/office/powerpoint/2010/main" val="1318448529"/>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91</a:t>
            </a:fld>
            <a:endParaRPr kumimoji="1" lang="zh-CN" altLang="en-US"/>
          </a:p>
        </p:txBody>
      </p:sp>
    </p:spTree>
    <p:extLst>
      <p:ext uri="{BB962C8B-B14F-4D97-AF65-F5344CB8AC3E}">
        <p14:creationId xmlns:p14="http://schemas.microsoft.com/office/powerpoint/2010/main" val="1873947531"/>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92</a:t>
            </a:fld>
            <a:endParaRPr kumimoji="1" lang="zh-CN" altLang="en-US"/>
          </a:p>
        </p:txBody>
      </p:sp>
    </p:spTree>
    <p:extLst>
      <p:ext uri="{BB962C8B-B14F-4D97-AF65-F5344CB8AC3E}">
        <p14:creationId xmlns:p14="http://schemas.microsoft.com/office/powerpoint/2010/main" val="3379659185"/>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93</a:t>
            </a:fld>
            <a:endParaRPr kumimoji="1" lang="zh-CN" altLang="en-US"/>
          </a:p>
        </p:txBody>
      </p:sp>
    </p:spTree>
    <p:extLst>
      <p:ext uri="{BB962C8B-B14F-4D97-AF65-F5344CB8AC3E}">
        <p14:creationId xmlns:p14="http://schemas.microsoft.com/office/powerpoint/2010/main" val="4241132529"/>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94</a:t>
            </a:fld>
            <a:endParaRPr kumimoji="1" lang="zh-CN" altLang="en-US"/>
          </a:p>
        </p:txBody>
      </p:sp>
    </p:spTree>
    <p:extLst>
      <p:ext uri="{BB962C8B-B14F-4D97-AF65-F5344CB8AC3E}">
        <p14:creationId xmlns:p14="http://schemas.microsoft.com/office/powerpoint/2010/main" val="898129908"/>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95</a:t>
            </a:fld>
            <a:endParaRPr kumimoji="1" lang="zh-CN" altLang="en-US"/>
          </a:p>
        </p:txBody>
      </p:sp>
    </p:spTree>
    <p:extLst>
      <p:ext uri="{BB962C8B-B14F-4D97-AF65-F5344CB8AC3E}">
        <p14:creationId xmlns:p14="http://schemas.microsoft.com/office/powerpoint/2010/main" val="2852300205"/>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96</a:t>
            </a:fld>
            <a:endParaRPr kumimoji="1" lang="zh-CN" altLang="en-US"/>
          </a:p>
        </p:txBody>
      </p:sp>
    </p:spTree>
    <p:extLst>
      <p:ext uri="{BB962C8B-B14F-4D97-AF65-F5344CB8AC3E}">
        <p14:creationId xmlns:p14="http://schemas.microsoft.com/office/powerpoint/2010/main" val="4109280383"/>
      </p:ext>
    </p:extLst>
  </p:cSld>
  <p:clrMapOvr>
    <a:masterClrMapping/>
  </p:clrMapOvr>
</p:notes>
</file>

<file path=ppt/notesSlides/notesSlide9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97</a:t>
            </a:fld>
            <a:endParaRPr kumimoji="1" lang="zh-CN" altLang="en-US"/>
          </a:p>
        </p:txBody>
      </p:sp>
    </p:spTree>
    <p:extLst>
      <p:ext uri="{BB962C8B-B14F-4D97-AF65-F5344CB8AC3E}">
        <p14:creationId xmlns:p14="http://schemas.microsoft.com/office/powerpoint/2010/main" val="277798562"/>
      </p:ext>
    </p:extLst>
  </p:cSld>
  <p:clrMapOvr>
    <a:masterClrMapping/>
  </p:clrMapOvr>
</p:notes>
</file>

<file path=ppt/notesSlides/notesSlide9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98</a:t>
            </a:fld>
            <a:endParaRPr kumimoji="1" lang="zh-CN" altLang="en-US"/>
          </a:p>
        </p:txBody>
      </p:sp>
    </p:spTree>
    <p:extLst>
      <p:ext uri="{BB962C8B-B14F-4D97-AF65-F5344CB8AC3E}">
        <p14:creationId xmlns:p14="http://schemas.microsoft.com/office/powerpoint/2010/main" val="3821604289"/>
      </p:ext>
    </p:extLst>
  </p:cSld>
  <p:clrMapOvr>
    <a:masterClrMapping/>
  </p:clrMapOvr>
</p:notes>
</file>

<file path=ppt/notesSlides/notesSlide9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211EDE8F-5748-564A-B104-45C8D6344219}" type="slidenum">
              <a:rPr kumimoji="1" lang="zh-CN" altLang="en-US" smtClean="0"/>
              <a:t>99</a:t>
            </a:fld>
            <a:endParaRPr kumimoji="1" lang="zh-CN" altLang="en-US"/>
          </a:p>
        </p:txBody>
      </p:sp>
    </p:spTree>
    <p:extLst>
      <p:ext uri="{BB962C8B-B14F-4D97-AF65-F5344CB8AC3E}">
        <p14:creationId xmlns:p14="http://schemas.microsoft.com/office/powerpoint/2010/main" val="242237890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内容页_1">
    <p:spTree>
      <p:nvGrpSpPr>
        <p:cNvPr id="1" name=""/>
        <p:cNvGrpSpPr/>
        <p:nvPr/>
      </p:nvGrpSpPr>
      <p:grpSpPr>
        <a:xfrm>
          <a:off x="0" y="0"/>
          <a:ext cx="0" cy="0"/>
          <a:chOff x="0" y="0"/>
          <a:chExt cx="0" cy="0"/>
        </a:xfrm>
      </p:grpSpPr>
      <p:sp>
        <p:nvSpPr>
          <p:cNvPr id="3"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4" name="矩形 3"/>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5" name="矩形 4"/>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6"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cSld>
  <p:clrMapOvr>
    <a:masterClrMapping/>
  </p:clrMapOvr>
  <p:transition spd="slow" advClick="0" advTm="3000">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内容页_2">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7" name="矩形 6"/>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8" name="矩形 7"/>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cSld>
  <p:clrMapOvr>
    <a:masterClrMapping/>
  </p:clrMapOvr>
  <p:transition spd="slow" advClick="0" advTm="3000">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内容页_3">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7" name="矩形 6"/>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8" name="矩形 7"/>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cSld>
  <p:clrMapOvr>
    <a:masterClrMapping/>
  </p:clrMapOvr>
  <p:transition spd="slow" advClick="0" advTm="3000">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内容页_4">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7" name="矩形 6"/>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8" name="矩形 7"/>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cSld>
  <p:clrMapOvr>
    <a:masterClrMapping/>
  </p:clrMapOvr>
  <p:transition spd="slow" advClick="0" advTm="3000">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内容页_5">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7" name="矩形 6"/>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8" name="矩形 7"/>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cSld>
  <p:clrMapOvr>
    <a:masterClrMapping/>
  </p:clrMapOvr>
  <p:transition spd="slow" advClick="0" advTm="3000">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内容页_6">
    <p:spTree>
      <p:nvGrpSpPr>
        <p:cNvPr id="1" name=""/>
        <p:cNvGrpSpPr/>
        <p:nvPr/>
      </p:nvGrpSpPr>
      <p:grpSpPr>
        <a:xfrm>
          <a:off x="0" y="0"/>
          <a:ext cx="0" cy="0"/>
          <a:chOff x="0" y="0"/>
          <a:chExt cx="0" cy="0"/>
        </a:xfrm>
      </p:grpSpPr>
      <p:sp>
        <p:nvSpPr>
          <p:cNvPr id="6" name="文本占位符 5"/>
          <p:cNvSpPr>
            <a:spLocks noGrp="1"/>
          </p:cNvSpPr>
          <p:nvPr>
            <p:ph type="body" sz="quarter" idx="13"/>
          </p:nvPr>
        </p:nvSpPr>
        <p:spPr>
          <a:xfrm>
            <a:off x="1110083" y="223935"/>
            <a:ext cx="6435012" cy="652366"/>
          </a:xfrm>
          <a:prstGeom prst="rect">
            <a:avLst/>
          </a:prstGeom>
          <a:noFill/>
        </p:spPr>
        <p:txBody>
          <a:bodyPr anchor="ctr"/>
          <a:lstStyle>
            <a:lvl1pPr marL="0" indent="0">
              <a:lnSpc>
                <a:spcPct val="100000"/>
              </a:lnSpc>
              <a:buNone/>
              <a:defRPr sz="2800" b="1">
                <a:solidFill>
                  <a:srgbClr val="00749F"/>
                </a:solidFill>
                <a:effectLst>
                  <a:outerShdw blurRad="88900" sx="102000" sy="102000" algn="ctr" rotWithShape="0">
                    <a:prstClr val="black">
                      <a:alpha val="25000"/>
                    </a:prstClr>
                  </a:outerShdw>
                </a:effectLst>
                <a:latin typeface="Times New Roman" panose="02020603050405020304" pitchFamily="18" charset="0"/>
              </a:defRPr>
            </a:lvl1pPr>
          </a:lstStyle>
          <a:p>
            <a:pPr lvl="0"/>
            <a:endParaRPr kumimoji="1" lang="zh-CN" altLang="en-US" dirty="0"/>
          </a:p>
        </p:txBody>
      </p:sp>
      <p:sp>
        <p:nvSpPr>
          <p:cNvPr id="7" name="矩形 6"/>
          <p:cNvSpPr/>
          <p:nvPr userDrawn="1"/>
        </p:nvSpPr>
        <p:spPr>
          <a:xfrm flipV="1">
            <a:off x="0" y="6489700"/>
            <a:ext cx="12192000" cy="88900"/>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8" name="矩形 7"/>
          <p:cNvSpPr/>
          <p:nvPr userDrawn="1"/>
        </p:nvSpPr>
        <p:spPr>
          <a:xfrm flipV="1">
            <a:off x="0" y="6380480"/>
            <a:ext cx="12192000" cy="45719"/>
          </a:xfrm>
          <a:prstGeom prst="rect">
            <a:avLst/>
          </a:prstGeom>
          <a:solidFill>
            <a:srgbClr val="00749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zh-CN" altLang="en-US" dirty="0">
              <a:latin typeface="Times New Roman" panose="02020603050405020304" pitchFamily="18" charset="0"/>
            </a:endParaRPr>
          </a:p>
        </p:txBody>
      </p:sp>
      <p:sp>
        <p:nvSpPr>
          <p:cNvPr id="9" name="magnifying-glass-and-book_809"/>
          <p:cNvSpPr>
            <a:spLocks noChangeAspect="1"/>
          </p:cNvSpPr>
          <p:nvPr userDrawn="1"/>
        </p:nvSpPr>
        <p:spPr bwMode="auto">
          <a:xfrm>
            <a:off x="246701" y="328645"/>
            <a:ext cx="609685" cy="442946"/>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rgbClr val="00749F"/>
          </a:solidFill>
          <a:ln>
            <a:noFill/>
          </a:ln>
        </p:spPr>
      </p:sp>
    </p:spTree>
  </p:cSld>
  <p:clrMapOvr>
    <a:masterClrMapping/>
  </p:clrMapOvr>
  <p:transition spd="slow" advClick="0" advTm="3000">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空白页">
    <p:spTree>
      <p:nvGrpSpPr>
        <p:cNvPr id="1" name=""/>
        <p:cNvGrpSpPr/>
        <p:nvPr/>
      </p:nvGrpSpPr>
      <p:grpSpPr>
        <a:xfrm>
          <a:off x="0" y="0"/>
          <a:ext cx="0" cy="0"/>
          <a:chOff x="0" y="0"/>
          <a:chExt cx="0" cy="0"/>
        </a:xfrm>
      </p:grpSpPr>
    </p:spTree>
  </p:cSld>
  <p:clrMapOvr>
    <a:masterClrMapping/>
  </p:clrMapOvr>
  <p:transition spd="slow" advClick="0" advTm="3000">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pattFill prst="lgGrid">
          <a:fgClr>
            <a:schemeClr val="bg1">
              <a:lumMod val="95000"/>
            </a:schemeClr>
          </a:fgClr>
          <a:bgClr>
            <a:schemeClr val="bg1"/>
          </a:bgClr>
        </a:patt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transition spd="slow" advClick="0" advTm="3000">
    <p:push dir="u"/>
  </p:transition>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100.xml"/><Relationship Id="rId1" Type="http://schemas.openxmlformats.org/officeDocument/2006/relationships/slideLayout" Target="../slideLayouts/slideLayout3.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101.xml"/><Relationship Id="rId1" Type="http://schemas.openxmlformats.org/officeDocument/2006/relationships/slideLayout" Target="../slideLayouts/slideLayout3.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102.xml"/><Relationship Id="rId1" Type="http://schemas.openxmlformats.org/officeDocument/2006/relationships/slideLayout" Target="../slideLayouts/slideLayout3.xml"/></Relationships>
</file>

<file path=ppt/slides/_rels/slide10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3.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7.xml.rels><?xml version="1.0" encoding="UTF-8" standalone="yes"?>
<Relationships xmlns="http://schemas.openxmlformats.org/package/2006/relationships"><Relationship Id="rId2" Type="http://schemas.openxmlformats.org/officeDocument/2006/relationships/notesSlide" Target="../notesSlides/notesSlide104.xml"/><Relationship Id="rId1" Type="http://schemas.openxmlformats.org/officeDocument/2006/relationships/slideLayout" Target="../slideLayouts/slideLayout2.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2" Type="http://schemas.openxmlformats.org/officeDocument/2006/relationships/notesSlide" Target="../notesSlides/notesSlide105.xml"/><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5.xml.rels><?xml version="1.0" encoding="UTF-8" standalone="yes"?>
<Relationships xmlns="http://schemas.openxmlformats.org/package/2006/relationships"><Relationship Id="rId2" Type="http://schemas.openxmlformats.org/officeDocument/2006/relationships/notesSlide" Target="../notesSlides/notesSlide106.xml"/><Relationship Id="rId1" Type="http://schemas.openxmlformats.org/officeDocument/2006/relationships/slideLayout" Target="../slideLayouts/slideLayout2.xml"/></Relationships>
</file>

<file path=ppt/slides/_rels/slide1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7.xml.rels><?xml version="1.0" encoding="UTF-8" standalone="yes"?>
<Relationships xmlns="http://schemas.openxmlformats.org/package/2006/relationships"><Relationship Id="rId2" Type="http://schemas.openxmlformats.org/officeDocument/2006/relationships/notesSlide" Target="../notesSlides/notesSlide107.xml"/><Relationship Id="rId1" Type="http://schemas.openxmlformats.org/officeDocument/2006/relationships/slideLayout" Target="../slideLayouts/slideLayout2.xml"/></Relationships>
</file>

<file path=ppt/slides/_rels/slide118.xml.rels><?xml version="1.0" encoding="UTF-8" standalone="yes"?>
<Relationships xmlns="http://schemas.openxmlformats.org/package/2006/relationships"><Relationship Id="rId2" Type="http://schemas.openxmlformats.org/officeDocument/2006/relationships/notesSlide" Target="../notesSlides/notesSlide108.xml"/><Relationship Id="rId1" Type="http://schemas.openxmlformats.org/officeDocument/2006/relationships/slideLayout" Target="../slideLayouts/slideLayout2.xml"/></Relationships>
</file>

<file path=ppt/slides/_rels/slide1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9.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123.xml.rels><?xml version="1.0" encoding="UTF-8" standalone="yes"?>
<Relationships xmlns="http://schemas.openxmlformats.org/package/2006/relationships"><Relationship Id="rId2" Type="http://schemas.openxmlformats.org/officeDocument/2006/relationships/notesSlide" Target="../notesSlides/notesSlide110.xml"/><Relationship Id="rId1" Type="http://schemas.openxmlformats.org/officeDocument/2006/relationships/slideLayout" Target="../slideLayouts/slideLayout2.xml"/></Relationships>
</file>

<file path=ppt/slides/_rels/slide124.xml.rels><?xml version="1.0" encoding="UTF-8" standalone="yes"?>
<Relationships xmlns="http://schemas.openxmlformats.org/package/2006/relationships"><Relationship Id="rId2" Type="http://schemas.openxmlformats.org/officeDocument/2006/relationships/notesSlide" Target="../notesSlides/notesSlide111.xml"/><Relationship Id="rId1" Type="http://schemas.openxmlformats.org/officeDocument/2006/relationships/slideLayout" Target="../slideLayouts/slideLayout2.xml"/></Relationships>
</file>

<file path=ppt/slides/_rels/slide1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6.xml.rels><?xml version="1.0" encoding="UTF-8" standalone="yes"?>
<Relationships xmlns="http://schemas.openxmlformats.org/package/2006/relationships"><Relationship Id="rId2" Type="http://schemas.openxmlformats.org/officeDocument/2006/relationships/notesSlide" Target="../notesSlides/notesSlide112.xml"/><Relationship Id="rId1" Type="http://schemas.openxmlformats.org/officeDocument/2006/relationships/slideLayout" Target="../slideLayouts/slideLayout2.xml"/></Relationships>
</file>

<file path=ppt/slides/_rels/slide1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8.xml.rels><?xml version="1.0" encoding="UTF-8" standalone="yes"?>
<Relationships xmlns="http://schemas.openxmlformats.org/package/2006/relationships"><Relationship Id="rId2" Type="http://schemas.openxmlformats.org/officeDocument/2006/relationships/notesSlide" Target="../notesSlides/notesSlide113.xml"/><Relationship Id="rId1" Type="http://schemas.openxmlformats.org/officeDocument/2006/relationships/slideLayout" Target="../slideLayouts/slideLayout2.xml"/></Relationships>
</file>

<file path=ppt/slides/_rels/slide129.xml.rels><?xml version="1.0" encoding="UTF-8" standalone="yes"?>
<Relationships xmlns="http://schemas.openxmlformats.org/package/2006/relationships"><Relationship Id="rId2" Type="http://schemas.openxmlformats.org/officeDocument/2006/relationships/notesSlide" Target="../notesSlides/notesSlide114.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30.xml.rels><?xml version="1.0" encoding="UTF-8" standalone="yes"?>
<Relationships xmlns="http://schemas.openxmlformats.org/package/2006/relationships"><Relationship Id="rId2" Type="http://schemas.openxmlformats.org/officeDocument/2006/relationships/notesSlide" Target="../notesSlides/notesSlide115.xml"/><Relationship Id="rId1" Type="http://schemas.openxmlformats.org/officeDocument/2006/relationships/slideLayout" Target="../slideLayouts/slideLayout2.xml"/></Relationships>
</file>

<file path=ppt/slides/_rels/slide131.xml.rels><?xml version="1.0" encoding="UTF-8" standalone="yes"?>
<Relationships xmlns="http://schemas.openxmlformats.org/package/2006/relationships"><Relationship Id="rId2" Type="http://schemas.openxmlformats.org/officeDocument/2006/relationships/notesSlide" Target="../notesSlides/notesSlide116.xml"/><Relationship Id="rId1" Type="http://schemas.openxmlformats.org/officeDocument/2006/relationships/slideLayout" Target="../slideLayouts/slideLayout2.xml"/></Relationships>
</file>

<file path=ppt/slides/_rels/slide132.xml.rels><?xml version="1.0" encoding="UTF-8" standalone="yes"?>
<Relationships xmlns="http://schemas.openxmlformats.org/package/2006/relationships"><Relationship Id="rId2" Type="http://schemas.openxmlformats.org/officeDocument/2006/relationships/notesSlide" Target="../notesSlides/notesSlide117.xml"/><Relationship Id="rId1" Type="http://schemas.openxmlformats.org/officeDocument/2006/relationships/slideLayout" Target="../slideLayouts/slideLayout2.xml"/></Relationships>
</file>

<file path=ppt/slides/_rels/slide133.xml.rels><?xml version="1.0" encoding="UTF-8" standalone="yes"?>
<Relationships xmlns="http://schemas.openxmlformats.org/package/2006/relationships"><Relationship Id="rId2" Type="http://schemas.openxmlformats.org/officeDocument/2006/relationships/notesSlide" Target="../notesSlides/notesSlide118.xml"/><Relationship Id="rId1" Type="http://schemas.openxmlformats.org/officeDocument/2006/relationships/slideLayout" Target="../slideLayouts/slideLayout2.xml"/></Relationships>
</file>

<file path=ppt/slides/_rels/slide134.xml.rels><?xml version="1.0" encoding="UTF-8" standalone="yes"?>
<Relationships xmlns="http://schemas.openxmlformats.org/package/2006/relationships"><Relationship Id="rId2" Type="http://schemas.openxmlformats.org/officeDocument/2006/relationships/notesSlide" Target="../notesSlides/notesSlide119.xml"/><Relationship Id="rId1" Type="http://schemas.openxmlformats.org/officeDocument/2006/relationships/slideLayout" Target="../slideLayouts/slideLayout2.xml"/></Relationships>
</file>

<file path=ppt/slides/_rels/slide135.xml.rels><?xml version="1.0" encoding="UTF-8" standalone="yes"?>
<Relationships xmlns="http://schemas.openxmlformats.org/package/2006/relationships"><Relationship Id="rId2" Type="http://schemas.openxmlformats.org/officeDocument/2006/relationships/notesSlide" Target="../notesSlides/notesSlide120.xml"/><Relationship Id="rId1" Type="http://schemas.openxmlformats.org/officeDocument/2006/relationships/slideLayout" Target="../slideLayouts/slideLayout2.xml"/></Relationships>
</file>

<file path=ppt/slides/_rels/slide136.xml.rels><?xml version="1.0" encoding="UTF-8" standalone="yes"?>
<Relationships xmlns="http://schemas.openxmlformats.org/package/2006/relationships"><Relationship Id="rId2" Type="http://schemas.openxmlformats.org/officeDocument/2006/relationships/notesSlide" Target="../notesSlides/notesSlide121.xml"/><Relationship Id="rId1" Type="http://schemas.openxmlformats.org/officeDocument/2006/relationships/slideLayout" Target="../slideLayouts/slideLayout2.xml"/></Relationships>
</file>

<file path=ppt/slides/_rels/slide137.xml.rels><?xml version="1.0" encoding="UTF-8" standalone="yes"?>
<Relationships xmlns="http://schemas.openxmlformats.org/package/2006/relationships"><Relationship Id="rId2" Type="http://schemas.openxmlformats.org/officeDocument/2006/relationships/notesSlide" Target="../notesSlides/notesSlide122.xml"/><Relationship Id="rId1" Type="http://schemas.openxmlformats.org/officeDocument/2006/relationships/slideLayout" Target="../slideLayouts/slideLayout2.xml"/></Relationships>
</file>

<file path=ppt/slides/_rels/slide138.xml.rels><?xml version="1.0" encoding="UTF-8" standalone="yes"?>
<Relationships xmlns="http://schemas.openxmlformats.org/package/2006/relationships"><Relationship Id="rId2" Type="http://schemas.openxmlformats.org/officeDocument/2006/relationships/notesSlide" Target="../notesSlides/notesSlide123.xml"/><Relationship Id="rId1" Type="http://schemas.openxmlformats.org/officeDocument/2006/relationships/slideLayout" Target="../slideLayouts/slideLayout2.xml"/></Relationships>
</file>

<file path=ppt/slides/_rels/slide139.xml.rels><?xml version="1.0" encoding="UTF-8" standalone="yes"?>
<Relationships xmlns="http://schemas.openxmlformats.org/package/2006/relationships"><Relationship Id="rId2" Type="http://schemas.openxmlformats.org/officeDocument/2006/relationships/notesSlide" Target="../notesSlides/notesSlide124.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40.xml.rels><?xml version="1.0" encoding="UTF-8" standalone="yes"?>
<Relationships xmlns="http://schemas.openxmlformats.org/package/2006/relationships"><Relationship Id="rId2" Type="http://schemas.openxmlformats.org/officeDocument/2006/relationships/notesSlide" Target="../notesSlides/notesSlide125.xml"/><Relationship Id="rId1" Type="http://schemas.openxmlformats.org/officeDocument/2006/relationships/slideLayout" Target="../slideLayouts/slideLayout2.xml"/></Relationships>
</file>

<file path=ppt/slides/_rels/slide141.xml.rels><?xml version="1.0" encoding="UTF-8" standalone="yes"?>
<Relationships xmlns="http://schemas.openxmlformats.org/package/2006/relationships"><Relationship Id="rId2" Type="http://schemas.openxmlformats.org/officeDocument/2006/relationships/notesSlide" Target="../notesSlides/notesSlide126.xml"/><Relationship Id="rId1" Type="http://schemas.openxmlformats.org/officeDocument/2006/relationships/slideLayout" Target="../slideLayouts/slideLayout2.xml"/></Relationships>
</file>

<file path=ppt/slides/_rels/slide142.xml.rels><?xml version="1.0" encoding="UTF-8" standalone="yes"?>
<Relationships xmlns="http://schemas.openxmlformats.org/package/2006/relationships"><Relationship Id="rId2" Type="http://schemas.openxmlformats.org/officeDocument/2006/relationships/notesSlide" Target="../notesSlides/notesSlide127.xml"/><Relationship Id="rId1" Type="http://schemas.openxmlformats.org/officeDocument/2006/relationships/slideLayout" Target="../slideLayouts/slideLayout2.xml"/></Relationships>
</file>

<file path=ppt/slides/_rels/slide143.xml.rels><?xml version="1.0" encoding="UTF-8" standalone="yes"?>
<Relationships xmlns="http://schemas.openxmlformats.org/package/2006/relationships"><Relationship Id="rId2" Type="http://schemas.openxmlformats.org/officeDocument/2006/relationships/notesSlide" Target="../notesSlides/notesSlide128.xml"/><Relationship Id="rId1" Type="http://schemas.openxmlformats.org/officeDocument/2006/relationships/slideLayout" Target="../slideLayouts/slideLayout2.xml"/></Relationships>
</file>

<file path=ppt/slides/_rels/slide144.xml.rels><?xml version="1.0" encoding="UTF-8" standalone="yes"?>
<Relationships xmlns="http://schemas.openxmlformats.org/package/2006/relationships"><Relationship Id="rId2" Type="http://schemas.openxmlformats.org/officeDocument/2006/relationships/notesSlide" Target="../notesSlides/notesSlide129.xml"/><Relationship Id="rId1" Type="http://schemas.openxmlformats.org/officeDocument/2006/relationships/slideLayout" Target="../slideLayouts/slideLayout2.xml"/></Relationships>
</file>

<file path=ppt/slides/_rels/slide145.xml.rels><?xml version="1.0" encoding="UTF-8" standalone="yes"?>
<Relationships xmlns="http://schemas.openxmlformats.org/package/2006/relationships"><Relationship Id="rId2" Type="http://schemas.openxmlformats.org/officeDocument/2006/relationships/notesSlide" Target="../notesSlides/notesSlide130.xml"/><Relationship Id="rId1" Type="http://schemas.openxmlformats.org/officeDocument/2006/relationships/slideLayout" Target="../slideLayouts/slideLayout2.xml"/></Relationships>
</file>

<file path=ppt/slides/_rels/slide146.xml.rels><?xml version="1.0" encoding="UTF-8" standalone="yes"?>
<Relationships xmlns="http://schemas.openxmlformats.org/package/2006/relationships"><Relationship Id="rId2" Type="http://schemas.openxmlformats.org/officeDocument/2006/relationships/notesSlide" Target="../notesSlides/notesSlide131.xml"/><Relationship Id="rId1" Type="http://schemas.openxmlformats.org/officeDocument/2006/relationships/slideLayout" Target="../slideLayouts/slideLayout2.xml"/></Relationships>
</file>

<file path=ppt/slides/_rels/slide147.xml.rels><?xml version="1.0" encoding="UTF-8" standalone="yes"?>
<Relationships xmlns="http://schemas.openxmlformats.org/package/2006/relationships"><Relationship Id="rId2" Type="http://schemas.openxmlformats.org/officeDocument/2006/relationships/notesSlide" Target="../notesSlides/notesSlide132.xml"/><Relationship Id="rId1" Type="http://schemas.openxmlformats.org/officeDocument/2006/relationships/slideLayout" Target="../slideLayouts/slideLayout2.xml"/></Relationships>
</file>

<file path=ppt/slides/_rels/slide1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33.xml"/><Relationship Id="rId1" Type="http://schemas.openxmlformats.org/officeDocument/2006/relationships/slideLayout" Target="../slideLayouts/slideLayout7.xml"/><Relationship Id="rId5" Type="http://schemas.openxmlformats.org/officeDocument/2006/relationships/image" Target="../media/image3.pn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themeOverride" Target="../theme/themeOverride2.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slide" Target="slide84.xml"/><Relationship Id="rId3" Type="http://schemas.openxmlformats.org/officeDocument/2006/relationships/notesSlide" Target="../notesSlides/notesSlide3.xml"/><Relationship Id="rId7" Type="http://schemas.openxmlformats.org/officeDocument/2006/relationships/slide" Target="slide5.xml"/><Relationship Id="rId2" Type="http://schemas.openxmlformats.org/officeDocument/2006/relationships/slideLayout" Target="../slideLayouts/slideLayout7.xml"/><Relationship Id="rId1" Type="http://schemas.openxmlformats.org/officeDocument/2006/relationships/themeOverride" Target="../theme/themeOverride3.xml"/><Relationship Id="rId6" Type="http://schemas.openxmlformats.org/officeDocument/2006/relationships/image" Target="../media/image3.png"/><Relationship Id="rId11" Type="http://schemas.openxmlformats.org/officeDocument/2006/relationships/slide" Target="slide122.xml"/><Relationship Id="rId5" Type="http://schemas.openxmlformats.org/officeDocument/2006/relationships/image" Target="../media/image2.png"/><Relationship Id="rId10" Type="http://schemas.openxmlformats.org/officeDocument/2006/relationships/slide" Target="slide103.xml"/><Relationship Id="rId4" Type="http://schemas.openxmlformats.org/officeDocument/2006/relationships/image" Target="../media/image1.png"/><Relationship Id="rId9" Type="http://schemas.openxmlformats.org/officeDocument/2006/relationships/slide" Target="slide5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36.xml"/><Relationship Id="rId2" Type="http://schemas.openxmlformats.org/officeDocument/2006/relationships/slideLayout" Target="../slideLayouts/slideLayout1.xml"/><Relationship Id="rId1" Type="http://schemas.openxmlformats.org/officeDocument/2006/relationships/themeOverride" Target="../theme/themeOverride4.xml"/><Relationship Id="rId4" Type="http://schemas.openxmlformats.org/officeDocument/2006/relationships/image" Target="../media/image4.jpeg"/></Relationships>
</file>

<file path=ppt/slides/_rels/slide37.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37.xml"/><Relationship Id="rId1" Type="http://schemas.openxmlformats.org/officeDocument/2006/relationships/slideLayout" Target="../slideLayouts/slideLayout3.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3.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3.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3.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3.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3.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4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9.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3.xml"/></Relationships>
</file>

<file path=ppt/slides/_rels/slide5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1.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8" Type="http://schemas.openxmlformats.org/officeDocument/2006/relationships/slide" Target="slide61.xml"/><Relationship Id="rId3" Type="http://schemas.openxmlformats.org/officeDocument/2006/relationships/image" Target="../media/image1.png"/><Relationship Id="rId7" Type="http://schemas.openxmlformats.org/officeDocument/2006/relationships/slide" Target="slide58.xml"/><Relationship Id="rId2" Type="http://schemas.openxmlformats.org/officeDocument/2006/relationships/notesSlide" Target="../notesSlides/notesSlide53.xml"/><Relationship Id="rId1" Type="http://schemas.openxmlformats.org/officeDocument/2006/relationships/slideLayout" Target="../slideLayouts/slideLayout7.xml"/><Relationship Id="rId6" Type="http://schemas.openxmlformats.org/officeDocument/2006/relationships/slide" Target="slide54.xml"/><Relationship Id="rId11" Type="http://schemas.openxmlformats.org/officeDocument/2006/relationships/slide" Target="slide70.xml"/><Relationship Id="rId5" Type="http://schemas.openxmlformats.org/officeDocument/2006/relationships/image" Target="../media/image3.png"/><Relationship Id="rId10" Type="http://schemas.openxmlformats.org/officeDocument/2006/relationships/slide" Target="slide68.xml"/><Relationship Id="rId4" Type="http://schemas.openxmlformats.org/officeDocument/2006/relationships/image" Target="../media/image2.png"/><Relationship Id="rId9" Type="http://schemas.openxmlformats.org/officeDocument/2006/relationships/slide" Target="slide65.xml"/></Relationships>
</file>

<file path=ppt/slides/_rels/slide54.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slide" Target="slide18.xml"/><Relationship Id="rId3" Type="http://schemas.openxmlformats.org/officeDocument/2006/relationships/image" Target="../media/image1.png"/><Relationship Id="rId7" Type="http://schemas.openxmlformats.org/officeDocument/2006/relationships/slide" Target="slide13.xml"/><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slide" Target="slide8.xml"/><Relationship Id="rId5" Type="http://schemas.openxmlformats.org/officeDocument/2006/relationships/image" Target="../media/image3.png"/><Relationship Id="rId10" Type="http://schemas.openxmlformats.org/officeDocument/2006/relationships/slide" Target="slide25.xml"/><Relationship Id="rId4" Type="http://schemas.openxmlformats.org/officeDocument/2006/relationships/image" Target="../media/image2.png"/><Relationship Id="rId9" Type="http://schemas.openxmlformats.org/officeDocument/2006/relationships/slide" Target="slide21.xml"/></Relationships>
</file>

<file path=ppt/slides/_rels/slide70.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slide" Target="slide53.xml"/><Relationship Id="rId2" Type="http://schemas.openxmlformats.org/officeDocument/2006/relationships/notesSlide" Target="../notesSlides/notesSlide73.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3.xml"/></Relationships>
</file>

<file path=ppt/slides/_rels/slide75.xml.rels><?xml version="1.0" encoding="UTF-8" standalone="yes"?>
<Relationships xmlns="http://schemas.openxmlformats.org/package/2006/relationships"><Relationship Id="rId2" Type="http://schemas.openxmlformats.org/officeDocument/2006/relationships/notesSlide" Target="../notesSlides/notesSlide75.xml"/><Relationship Id="rId1" Type="http://schemas.openxmlformats.org/officeDocument/2006/relationships/slideLayout" Target="../slideLayouts/slideLayout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3.xml"/></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3.xml"/></Relationships>
</file>

<file path=ppt/slides/_rels/slide78.xml.rels><?xml version="1.0" encoding="UTF-8" standalone="yes"?>
<Relationships xmlns="http://schemas.openxmlformats.org/package/2006/relationships"><Relationship Id="rId2" Type="http://schemas.openxmlformats.org/officeDocument/2006/relationships/notesSlide" Target="../notesSlides/notesSlide78.xml"/><Relationship Id="rId1" Type="http://schemas.openxmlformats.org/officeDocument/2006/relationships/slideLayout" Target="../slideLayouts/slideLayout3.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slide" Target="slide7.xml"/><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3.xml"/></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81.xml"/><Relationship Id="rId1" Type="http://schemas.openxmlformats.org/officeDocument/2006/relationships/slideLayout" Target="../slideLayouts/slideLayout3.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2.xml"/><Relationship Id="rId1" Type="http://schemas.openxmlformats.org/officeDocument/2006/relationships/slideLayout" Target="../slideLayouts/slideLayout3.xml"/></Relationships>
</file>

<file path=ppt/slides/_rels/slide83.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3.xml"/></Relationships>
</file>

<file path=ppt/slides/_rels/slide8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4.xml"/><Relationship Id="rId1" Type="http://schemas.openxmlformats.org/officeDocument/2006/relationships/slideLayout" Target="../slideLayouts/slideLayout7.xml"/><Relationship Id="rId4" Type="http://schemas.openxmlformats.org/officeDocument/2006/relationships/slide" Target="slide3.xml"/></Relationships>
</file>

<file path=ppt/slides/_rels/slide85.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slide" Target="slide92.xml"/><Relationship Id="rId2" Type="http://schemas.openxmlformats.org/officeDocument/2006/relationships/notesSlide" Target="../notesSlides/notesSlide85.xml"/><Relationship Id="rId1" Type="http://schemas.openxmlformats.org/officeDocument/2006/relationships/slideLayout" Target="../slideLayouts/slideLayout7.xml"/><Relationship Id="rId6" Type="http://schemas.openxmlformats.org/officeDocument/2006/relationships/slide" Target="slide86.xml"/><Relationship Id="rId5" Type="http://schemas.openxmlformats.org/officeDocument/2006/relationships/image" Target="../media/image3.png"/><Relationship Id="rId4" Type="http://schemas.openxmlformats.org/officeDocument/2006/relationships/image" Target="../media/image2.png"/></Relationships>
</file>

<file path=ppt/slides/_rels/slide86.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notesSlide" Target="../notesSlides/notesSlide86.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91.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3" Type="http://schemas.openxmlformats.org/officeDocument/2006/relationships/slide" Target="slide85.xml"/><Relationship Id="rId2" Type="http://schemas.openxmlformats.org/officeDocument/2006/relationships/notesSlide" Target="../notesSlides/notesSlide92.xml"/><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93.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94.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6.xml"/><Relationship Id="rId1" Type="http://schemas.openxmlformats.org/officeDocument/2006/relationships/slideLayout" Target="../slideLayouts/slideLayout1.xml"/></Relationships>
</file>

<file path=ppt/slides/_rels/slide9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7.xml"/><Relationship Id="rId1" Type="http://schemas.openxmlformats.org/officeDocument/2006/relationships/slideLayout" Target="../slideLayouts/slideLayout3.xml"/><Relationship Id="rId4" Type="http://schemas.openxmlformats.org/officeDocument/2006/relationships/slide" Target="slide85.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98.xml"/><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9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4"/>
          <a:stretch>
            <a:fillRect/>
          </a:stretch>
        </p:blipFill>
        <p:spPr>
          <a:xfrm>
            <a:off x="-406400" y="3984625"/>
            <a:ext cx="2352675" cy="3114675"/>
          </a:xfrm>
          <a:prstGeom prst="rect">
            <a:avLst/>
          </a:prstGeom>
        </p:spPr>
      </p:pic>
      <p:pic>
        <p:nvPicPr>
          <p:cNvPr id="3" name="图片 2"/>
          <p:cNvPicPr>
            <a:picLocks noChangeAspect="1"/>
          </p:cNvPicPr>
          <p:nvPr/>
        </p:nvPicPr>
        <p:blipFill>
          <a:blip r:embed="rId5"/>
          <a:stretch>
            <a:fillRect/>
          </a:stretch>
        </p:blipFill>
        <p:spPr>
          <a:xfrm>
            <a:off x="-766295" y="0"/>
            <a:ext cx="3690097" cy="3606800"/>
          </a:xfrm>
          <a:prstGeom prst="rect">
            <a:avLst/>
          </a:prstGeom>
        </p:spPr>
      </p:pic>
      <p:pic>
        <p:nvPicPr>
          <p:cNvPr id="7" name="图片 6"/>
          <p:cNvPicPr>
            <a:picLocks noChangeAspect="1"/>
          </p:cNvPicPr>
          <p:nvPr/>
        </p:nvPicPr>
        <p:blipFill>
          <a:blip r:embed="rId6"/>
          <a:stretch>
            <a:fillRect/>
          </a:stretch>
        </p:blipFill>
        <p:spPr>
          <a:xfrm>
            <a:off x="9267825" y="-694347"/>
            <a:ext cx="3690097" cy="4123347"/>
          </a:xfrm>
          <a:prstGeom prst="rect">
            <a:avLst/>
          </a:prstGeom>
        </p:spPr>
      </p:pic>
      <p:pic>
        <p:nvPicPr>
          <p:cNvPr id="8" name="图片 7"/>
          <p:cNvPicPr>
            <a:picLocks noChangeAspect="1"/>
          </p:cNvPicPr>
          <p:nvPr/>
        </p:nvPicPr>
        <p:blipFill>
          <a:blip r:embed="rId6"/>
          <a:stretch>
            <a:fillRect/>
          </a:stretch>
        </p:blipFill>
        <p:spPr>
          <a:xfrm>
            <a:off x="10106025" y="2734653"/>
            <a:ext cx="3690097" cy="4123347"/>
          </a:xfrm>
          <a:prstGeom prst="rect">
            <a:avLst/>
          </a:prstGeom>
        </p:spPr>
      </p:pic>
      <p:sp>
        <p:nvSpPr>
          <p:cNvPr id="9" name="矩形 8"/>
          <p:cNvSpPr/>
          <p:nvPr/>
        </p:nvSpPr>
        <p:spPr>
          <a:xfrm>
            <a:off x="1295875" y="10668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Times New Roman" panose="02020603050405020304" pitchFamily="18" charset="0"/>
              <a:cs typeface="+mn-ea"/>
              <a:sym typeface="+mn-lt"/>
            </a:endParaRPr>
          </a:p>
        </p:txBody>
      </p:sp>
      <p:sp>
        <p:nvSpPr>
          <p:cNvPr id="23" name="文本框 2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2049677" y="2365454"/>
            <a:ext cx="7674496" cy="1107996"/>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tabLst>
                <a:tab pos="2149475" algn="l"/>
              </a:tabLst>
            </a:pPr>
            <a:r>
              <a:rPr lang="zh-CN" altLang="en-US" sz="6600" dirty="0">
                <a:solidFill>
                  <a:srgbClr val="00749F"/>
                </a:solidFill>
                <a:latin typeface="Times New Roman" panose="02020603050405020304" pitchFamily="18" charset="0"/>
                <a:ea typeface="+mn-ea"/>
                <a:cs typeface="+mn-ea"/>
                <a:sym typeface="+mn-lt"/>
              </a:rPr>
              <a:t>学术英语写作</a:t>
            </a:r>
          </a:p>
        </p:txBody>
      </p:sp>
      <p:sp>
        <p:nvSpPr>
          <p:cNvPr id="24" name="文本框 23"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2888163" y="3582463"/>
            <a:ext cx="5997525" cy="461665"/>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tabLst>
                <a:tab pos="2149475" algn="l"/>
              </a:tabLst>
            </a:pPr>
            <a:r>
              <a:rPr lang="en-US" altLang="zh-CN" sz="2400" spc="300" dirty="0">
                <a:solidFill>
                  <a:srgbClr val="00749F"/>
                </a:solidFill>
                <a:latin typeface="Times New Roman" panose="02020603050405020304" pitchFamily="18" charset="0"/>
                <a:ea typeface="+mn-ea"/>
                <a:cs typeface="+mn-ea"/>
                <a:sym typeface="+mn-lt"/>
              </a:rPr>
              <a:t>Academic English Writing</a:t>
            </a:r>
            <a:endParaRPr lang="zh-CN" altLang="en-US" sz="2400" spc="300" dirty="0">
              <a:solidFill>
                <a:srgbClr val="00749F"/>
              </a:solidFill>
              <a:latin typeface="Times New Roman" panose="02020603050405020304" pitchFamily="18" charset="0"/>
              <a:ea typeface="+mn-ea"/>
              <a:cs typeface="+mn-ea"/>
              <a:sym typeface="+mn-lt"/>
            </a:endParaRPr>
          </a:p>
        </p:txBody>
      </p:sp>
      <p:grpSp>
        <p:nvGrpSpPr>
          <p:cNvPr id="30" name="Group 59"/>
          <p:cNvGrpSpPr>
            <a:grpSpLocks noChangeAspect="1"/>
          </p:cNvGrpSpPr>
          <p:nvPr/>
        </p:nvGrpSpPr>
        <p:grpSpPr bwMode="auto">
          <a:xfrm>
            <a:off x="3870511" y="4343042"/>
            <a:ext cx="218168" cy="238153"/>
            <a:chOff x="1066" y="1985"/>
            <a:chExt cx="262" cy="286"/>
          </a:xfrm>
          <a:solidFill>
            <a:schemeClr val="bg1"/>
          </a:solidFill>
        </p:grpSpPr>
        <p:sp>
          <p:nvSpPr>
            <p:cNvPr id="31" name="Freeform 60"/>
            <p:cNvSpPr>
              <a:spLocks noEditPoints="1"/>
            </p:cNvSpPr>
            <p:nvPr/>
          </p:nvSpPr>
          <p:spPr bwMode="auto">
            <a:xfrm>
              <a:off x="1066" y="2005"/>
              <a:ext cx="262" cy="266"/>
            </a:xfrm>
            <a:custGeom>
              <a:avLst/>
              <a:gdLst>
                <a:gd name="T0" fmla="*/ 572 w 642"/>
                <a:gd name="T1" fmla="*/ 655 h 655"/>
                <a:gd name="T2" fmla="*/ 70 w 642"/>
                <a:gd name="T3" fmla="*/ 655 h 655"/>
                <a:gd name="T4" fmla="*/ 19 w 642"/>
                <a:gd name="T5" fmla="*/ 630 h 655"/>
                <a:gd name="T6" fmla="*/ 0 w 642"/>
                <a:gd name="T7" fmla="*/ 575 h 655"/>
                <a:gd name="T8" fmla="*/ 0 w 642"/>
                <a:gd name="T9" fmla="*/ 80 h 655"/>
                <a:gd name="T10" fmla="*/ 19 w 642"/>
                <a:gd name="T11" fmla="*/ 25 h 655"/>
                <a:gd name="T12" fmla="*/ 70 w 642"/>
                <a:gd name="T13" fmla="*/ 0 h 655"/>
                <a:gd name="T14" fmla="*/ 93 w 642"/>
                <a:gd name="T15" fmla="*/ 0 h 655"/>
                <a:gd name="T16" fmla="*/ 111 w 642"/>
                <a:gd name="T17" fmla="*/ 18 h 655"/>
                <a:gd name="T18" fmla="*/ 93 w 642"/>
                <a:gd name="T19" fmla="*/ 36 h 655"/>
                <a:gd name="T20" fmla="*/ 70 w 642"/>
                <a:gd name="T21" fmla="*/ 36 h 655"/>
                <a:gd name="T22" fmla="*/ 47 w 642"/>
                <a:gd name="T23" fmla="*/ 48 h 655"/>
                <a:gd name="T24" fmla="*/ 36 w 642"/>
                <a:gd name="T25" fmla="*/ 80 h 655"/>
                <a:gd name="T26" fmla="*/ 36 w 642"/>
                <a:gd name="T27" fmla="*/ 575 h 655"/>
                <a:gd name="T28" fmla="*/ 47 w 642"/>
                <a:gd name="T29" fmla="*/ 607 h 655"/>
                <a:gd name="T30" fmla="*/ 70 w 642"/>
                <a:gd name="T31" fmla="*/ 619 h 655"/>
                <a:gd name="T32" fmla="*/ 572 w 642"/>
                <a:gd name="T33" fmla="*/ 619 h 655"/>
                <a:gd name="T34" fmla="*/ 595 w 642"/>
                <a:gd name="T35" fmla="*/ 607 h 655"/>
                <a:gd name="T36" fmla="*/ 606 w 642"/>
                <a:gd name="T37" fmla="*/ 575 h 655"/>
                <a:gd name="T38" fmla="*/ 606 w 642"/>
                <a:gd name="T39" fmla="*/ 80 h 655"/>
                <a:gd name="T40" fmla="*/ 595 w 642"/>
                <a:gd name="T41" fmla="*/ 48 h 655"/>
                <a:gd name="T42" fmla="*/ 572 w 642"/>
                <a:gd name="T43" fmla="*/ 36 h 655"/>
                <a:gd name="T44" fmla="*/ 547 w 642"/>
                <a:gd name="T45" fmla="*/ 36 h 655"/>
                <a:gd name="T46" fmla="*/ 529 w 642"/>
                <a:gd name="T47" fmla="*/ 18 h 655"/>
                <a:gd name="T48" fmla="*/ 547 w 642"/>
                <a:gd name="T49" fmla="*/ 0 h 655"/>
                <a:gd name="T50" fmla="*/ 572 w 642"/>
                <a:gd name="T51" fmla="*/ 0 h 655"/>
                <a:gd name="T52" fmla="*/ 622 w 642"/>
                <a:gd name="T53" fmla="*/ 25 h 655"/>
                <a:gd name="T54" fmla="*/ 642 w 642"/>
                <a:gd name="T55" fmla="*/ 80 h 655"/>
                <a:gd name="T56" fmla="*/ 642 w 642"/>
                <a:gd name="T57" fmla="*/ 575 h 655"/>
                <a:gd name="T58" fmla="*/ 622 w 642"/>
                <a:gd name="T59" fmla="*/ 630 h 655"/>
                <a:gd name="T60" fmla="*/ 572 w 642"/>
                <a:gd name="T61" fmla="*/ 655 h 655"/>
                <a:gd name="T62" fmla="*/ 418 w 642"/>
                <a:gd name="T63" fmla="*/ 36 h 655"/>
                <a:gd name="T64" fmla="*/ 224 w 642"/>
                <a:gd name="T65" fmla="*/ 36 h 655"/>
                <a:gd name="T66" fmla="*/ 206 w 642"/>
                <a:gd name="T67" fmla="*/ 18 h 655"/>
                <a:gd name="T68" fmla="*/ 224 w 642"/>
                <a:gd name="T69" fmla="*/ 0 h 655"/>
                <a:gd name="T70" fmla="*/ 418 w 642"/>
                <a:gd name="T71" fmla="*/ 0 h 655"/>
                <a:gd name="T72" fmla="*/ 436 w 642"/>
                <a:gd name="T73" fmla="*/ 18 h 655"/>
                <a:gd name="T74" fmla="*/ 418 w 642"/>
                <a:gd name="T75" fmla="*/ 36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2" h="655">
                  <a:moveTo>
                    <a:pt x="572" y="655"/>
                  </a:moveTo>
                  <a:cubicBezTo>
                    <a:pt x="70" y="655"/>
                    <a:pt x="70" y="655"/>
                    <a:pt x="70" y="655"/>
                  </a:cubicBezTo>
                  <a:cubicBezTo>
                    <a:pt x="51" y="655"/>
                    <a:pt x="33" y="646"/>
                    <a:pt x="19" y="630"/>
                  </a:cubicBezTo>
                  <a:cubicBezTo>
                    <a:pt x="7" y="615"/>
                    <a:pt x="0" y="596"/>
                    <a:pt x="0" y="575"/>
                  </a:cubicBezTo>
                  <a:cubicBezTo>
                    <a:pt x="0" y="80"/>
                    <a:pt x="0" y="80"/>
                    <a:pt x="0" y="80"/>
                  </a:cubicBezTo>
                  <a:cubicBezTo>
                    <a:pt x="0" y="60"/>
                    <a:pt x="7" y="40"/>
                    <a:pt x="19" y="25"/>
                  </a:cubicBezTo>
                  <a:cubicBezTo>
                    <a:pt x="33" y="9"/>
                    <a:pt x="51" y="0"/>
                    <a:pt x="70" y="0"/>
                  </a:cubicBezTo>
                  <a:cubicBezTo>
                    <a:pt x="93" y="0"/>
                    <a:pt x="93" y="0"/>
                    <a:pt x="93" y="0"/>
                  </a:cubicBezTo>
                  <a:cubicBezTo>
                    <a:pt x="103" y="0"/>
                    <a:pt x="111" y="8"/>
                    <a:pt x="111" y="18"/>
                  </a:cubicBezTo>
                  <a:cubicBezTo>
                    <a:pt x="111" y="28"/>
                    <a:pt x="103" y="36"/>
                    <a:pt x="93" y="36"/>
                  </a:cubicBezTo>
                  <a:cubicBezTo>
                    <a:pt x="70" y="36"/>
                    <a:pt x="70" y="36"/>
                    <a:pt x="70" y="36"/>
                  </a:cubicBezTo>
                  <a:cubicBezTo>
                    <a:pt x="61" y="36"/>
                    <a:pt x="53" y="40"/>
                    <a:pt x="47" y="48"/>
                  </a:cubicBezTo>
                  <a:cubicBezTo>
                    <a:pt x="40" y="56"/>
                    <a:pt x="36" y="68"/>
                    <a:pt x="36" y="80"/>
                  </a:cubicBezTo>
                  <a:cubicBezTo>
                    <a:pt x="36" y="575"/>
                    <a:pt x="36" y="575"/>
                    <a:pt x="36" y="575"/>
                  </a:cubicBezTo>
                  <a:cubicBezTo>
                    <a:pt x="36" y="587"/>
                    <a:pt x="40" y="599"/>
                    <a:pt x="47" y="607"/>
                  </a:cubicBezTo>
                  <a:cubicBezTo>
                    <a:pt x="53" y="615"/>
                    <a:pt x="61" y="619"/>
                    <a:pt x="70" y="619"/>
                  </a:cubicBezTo>
                  <a:cubicBezTo>
                    <a:pt x="572" y="619"/>
                    <a:pt x="572" y="619"/>
                    <a:pt x="572" y="619"/>
                  </a:cubicBezTo>
                  <a:cubicBezTo>
                    <a:pt x="580" y="619"/>
                    <a:pt x="588" y="615"/>
                    <a:pt x="595" y="607"/>
                  </a:cubicBezTo>
                  <a:cubicBezTo>
                    <a:pt x="602" y="599"/>
                    <a:pt x="606" y="587"/>
                    <a:pt x="606" y="575"/>
                  </a:cubicBezTo>
                  <a:cubicBezTo>
                    <a:pt x="606" y="80"/>
                    <a:pt x="606" y="80"/>
                    <a:pt x="606" y="80"/>
                  </a:cubicBezTo>
                  <a:cubicBezTo>
                    <a:pt x="606" y="68"/>
                    <a:pt x="602" y="56"/>
                    <a:pt x="595" y="48"/>
                  </a:cubicBezTo>
                  <a:cubicBezTo>
                    <a:pt x="588" y="40"/>
                    <a:pt x="580" y="36"/>
                    <a:pt x="572" y="36"/>
                  </a:cubicBezTo>
                  <a:cubicBezTo>
                    <a:pt x="547" y="36"/>
                    <a:pt x="547" y="36"/>
                    <a:pt x="547" y="36"/>
                  </a:cubicBezTo>
                  <a:cubicBezTo>
                    <a:pt x="537" y="36"/>
                    <a:pt x="529" y="28"/>
                    <a:pt x="529" y="18"/>
                  </a:cubicBezTo>
                  <a:cubicBezTo>
                    <a:pt x="529" y="8"/>
                    <a:pt x="537" y="0"/>
                    <a:pt x="547" y="0"/>
                  </a:cubicBezTo>
                  <a:cubicBezTo>
                    <a:pt x="572" y="0"/>
                    <a:pt x="572" y="0"/>
                    <a:pt x="572" y="0"/>
                  </a:cubicBezTo>
                  <a:cubicBezTo>
                    <a:pt x="591" y="0"/>
                    <a:pt x="609" y="9"/>
                    <a:pt x="622" y="25"/>
                  </a:cubicBezTo>
                  <a:cubicBezTo>
                    <a:pt x="635" y="40"/>
                    <a:pt x="642" y="60"/>
                    <a:pt x="642" y="80"/>
                  </a:cubicBezTo>
                  <a:cubicBezTo>
                    <a:pt x="642" y="575"/>
                    <a:pt x="642" y="575"/>
                    <a:pt x="642" y="575"/>
                  </a:cubicBezTo>
                  <a:cubicBezTo>
                    <a:pt x="642" y="596"/>
                    <a:pt x="635" y="615"/>
                    <a:pt x="622" y="630"/>
                  </a:cubicBezTo>
                  <a:cubicBezTo>
                    <a:pt x="609" y="646"/>
                    <a:pt x="591" y="655"/>
                    <a:pt x="572" y="655"/>
                  </a:cubicBezTo>
                  <a:close/>
                  <a:moveTo>
                    <a:pt x="418" y="36"/>
                  </a:moveTo>
                  <a:cubicBezTo>
                    <a:pt x="224" y="36"/>
                    <a:pt x="224" y="36"/>
                    <a:pt x="224" y="36"/>
                  </a:cubicBezTo>
                  <a:cubicBezTo>
                    <a:pt x="214" y="36"/>
                    <a:pt x="206" y="28"/>
                    <a:pt x="206" y="18"/>
                  </a:cubicBezTo>
                  <a:cubicBezTo>
                    <a:pt x="206" y="8"/>
                    <a:pt x="214" y="0"/>
                    <a:pt x="224" y="0"/>
                  </a:cubicBezTo>
                  <a:cubicBezTo>
                    <a:pt x="418" y="0"/>
                    <a:pt x="418" y="0"/>
                    <a:pt x="418" y="0"/>
                  </a:cubicBezTo>
                  <a:cubicBezTo>
                    <a:pt x="428" y="0"/>
                    <a:pt x="436" y="8"/>
                    <a:pt x="436" y="18"/>
                  </a:cubicBezTo>
                  <a:cubicBezTo>
                    <a:pt x="436" y="28"/>
                    <a:pt x="428" y="36"/>
                    <a:pt x="41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749F"/>
                </a:solidFill>
                <a:latin typeface="Times New Roman" panose="02020603050405020304" pitchFamily="18" charset="0"/>
                <a:cs typeface="+mn-ea"/>
                <a:sym typeface="+mn-lt"/>
              </a:endParaRPr>
            </a:p>
          </p:txBody>
        </p:sp>
        <p:sp>
          <p:nvSpPr>
            <p:cNvPr id="32" name="Freeform 61"/>
            <p:cNvSpPr>
              <a:spLocks noEditPoints="1"/>
            </p:cNvSpPr>
            <p:nvPr/>
          </p:nvSpPr>
          <p:spPr bwMode="auto">
            <a:xfrm>
              <a:off x="1124" y="1985"/>
              <a:ext cx="146" cy="64"/>
            </a:xfrm>
            <a:custGeom>
              <a:avLst/>
              <a:gdLst>
                <a:gd name="T0" fmla="*/ 18 w 357"/>
                <a:gd name="T1" fmla="*/ 0 h 157"/>
                <a:gd name="T2" fmla="*/ 36 w 357"/>
                <a:gd name="T3" fmla="*/ 18 h 157"/>
                <a:gd name="T4" fmla="*/ 36 w 357"/>
                <a:gd name="T5" fmla="*/ 139 h 157"/>
                <a:gd name="T6" fmla="*/ 18 w 357"/>
                <a:gd name="T7" fmla="*/ 157 h 157"/>
                <a:gd name="T8" fmla="*/ 0 w 357"/>
                <a:gd name="T9" fmla="*/ 139 h 157"/>
                <a:gd name="T10" fmla="*/ 0 w 357"/>
                <a:gd name="T11" fmla="*/ 18 h 157"/>
                <a:gd name="T12" fmla="*/ 18 w 357"/>
                <a:gd name="T13" fmla="*/ 0 h 157"/>
                <a:gd name="T14" fmla="*/ 339 w 357"/>
                <a:gd name="T15" fmla="*/ 0 h 157"/>
                <a:gd name="T16" fmla="*/ 357 w 357"/>
                <a:gd name="T17" fmla="*/ 18 h 157"/>
                <a:gd name="T18" fmla="*/ 357 w 357"/>
                <a:gd name="T19" fmla="*/ 139 h 157"/>
                <a:gd name="T20" fmla="*/ 339 w 357"/>
                <a:gd name="T21" fmla="*/ 157 h 157"/>
                <a:gd name="T22" fmla="*/ 321 w 357"/>
                <a:gd name="T23" fmla="*/ 139 h 157"/>
                <a:gd name="T24" fmla="*/ 321 w 357"/>
                <a:gd name="T25" fmla="*/ 18 h 157"/>
                <a:gd name="T26" fmla="*/ 339 w 357"/>
                <a:gd name="T2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157">
                  <a:moveTo>
                    <a:pt x="18" y="0"/>
                  </a:moveTo>
                  <a:cubicBezTo>
                    <a:pt x="28" y="0"/>
                    <a:pt x="36" y="8"/>
                    <a:pt x="36" y="18"/>
                  </a:cubicBezTo>
                  <a:cubicBezTo>
                    <a:pt x="36" y="139"/>
                    <a:pt x="36" y="139"/>
                    <a:pt x="36" y="139"/>
                  </a:cubicBezTo>
                  <a:cubicBezTo>
                    <a:pt x="36" y="149"/>
                    <a:pt x="28" y="157"/>
                    <a:pt x="18" y="157"/>
                  </a:cubicBezTo>
                  <a:cubicBezTo>
                    <a:pt x="8" y="157"/>
                    <a:pt x="0" y="149"/>
                    <a:pt x="0" y="139"/>
                  </a:cubicBezTo>
                  <a:cubicBezTo>
                    <a:pt x="0" y="18"/>
                    <a:pt x="0" y="18"/>
                    <a:pt x="0" y="18"/>
                  </a:cubicBezTo>
                  <a:cubicBezTo>
                    <a:pt x="0" y="8"/>
                    <a:pt x="8" y="0"/>
                    <a:pt x="18" y="0"/>
                  </a:cubicBezTo>
                  <a:close/>
                  <a:moveTo>
                    <a:pt x="339" y="0"/>
                  </a:moveTo>
                  <a:cubicBezTo>
                    <a:pt x="349" y="0"/>
                    <a:pt x="357" y="8"/>
                    <a:pt x="357" y="18"/>
                  </a:cubicBezTo>
                  <a:cubicBezTo>
                    <a:pt x="357" y="139"/>
                    <a:pt x="357" y="139"/>
                    <a:pt x="357" y="139"/>
                  </a:cubicBezTo>
                  <a:cubicBezTo>
                    <a:pt x="357" y="149"/>
                    <a:pt x="349" y="157"/>
                    <a:pt x="339" y="157"/>
                  </a:cubicBezTo>
                  <a:cubicBezTo>
                    <a:pt x="329" y="157"/>
                    <a:pt x="321" y="149"/>
                    <a:pt x="321" y="139"/>
                  </a:cubicBezTo>
                  <a:cubicBezTo>
                    <a:pt x="321" y="18"/>
                    <a:pt x="321" y="18"/>
                    <a:pt x="321" y="18"/>
                  </a:cubicBezTo>
                  <a:cubicBezTo>
                    <a:pt x="321" y="8"/>
                    <a:pt x="329" y="0"/>
                    <a:pt x="3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749F"/>
                </a:solidFill>
                <a:latin typeface="Times New Roman" panose="02020603050405020304" pitchFamily="18" charset="0"/>
                <a:cs typeface="+mn-ea"/>
                <a:sym typeface="+mn-lt"/>
              </a:endParaRPr>
            </a:p>
          </p:txBody>
        </p:sp>
        <p:sp>
          <p:nvSpPr>
            <p:cNvPr id="33" name="Freeform 62"/>
            <p:cNvSpPr>
              <a:spLocks noEditPoints="1"/>
            </p:cNvSpPr>
            <p:nvPr/>
          </p:nvSpPr>
          <p:spPr bwMode="auto">
            <a:xfrm>
              <a:off x="1074" y="2044"/>
              <a:ext cx="246" cy="183"/>
            </a:xfrm>
            <a:custGeom>
              <a:avLst/>
              <a:gdLst>
                <a:gd name="T0" fmla="*/ 0 w 603"/>
                <a:gd name="T1" fmla="*/ 18 h 450"/>
                <a:gd name="T2" fmla="*/ 18 w 603"/>
                <a:gd name="T3" fmla="*/ 0 h 450"/>
                <a:gd name="T4" fmla="*/ 585 w 603"/>
                <a:gd name="T5" fmla="*/ 0 h 450"/>
                <a:gd name="T6" fmla="*/ 603 w 603"/>
                <a:gd name="T7" fmla="*/ 18 h 450"/>
                <a:gd name="T8" fmla="*/ 585 w 603"/>
                <a:gd name="T9" fmla="*/ 36 h 450"/>
                <a:gd name="T10" fmla="*/ 18 w 603"/>
                <a:gd name="T11" fmla="*/ 36 h 450"/>
                <a:gd name="T12" fmla="*/ 0 w 603"/>
                <a:gd name="T13" fmla="*/ 18 h 450"/>
                <a:gd name="T14" fmla="*/ 306 w 603"/>
                <a:gd name="T15" fmla="*/ 450 h 450"/>
                <a:gd name="T16" fmla="*/ 184 w 603"/>
                <a:gd name="T17" fmla="*/ 400 h 450"/>
                <a:gd name="T18" fmla="*/ 134 w 603"/>
                <a:gd name="T19" fmla="*/ 279 h 450"/>
                <a:gd name="T20" fmla="*/ 184 w 603"/>
                <a:gd name="T21" fmla="*/ 158 h 450"/>
                <a:gd name="T22" fmla="*/ 306 w 603"/>
                <a:gd name="T23" fmla="*/ 107 h 450"/>
                <a:gd name="T24" fmla="*/ 324 w 603"/>
                <a:gd name="T25" fmla="*/ 125 h 450"/>
                <a:gd name="T26" fmla="*/ 306 w 603"/>
                <a:gd name="T27" fmla="*/ 143 h 450"/>
                <a:gd name="T28" fmla="*/ 170 w 603"/>
                <a:gd name="T29" fmla="*/ 279 h 450"/>
                <a:gd name="T30" fmla="*/ 306 w 603"/>
                <a:gd name="T31" fmla="*/ 414 h 450"/>
                <a:gd name="T32" fmla="*/ 441 w 603"/>
                <a:gd name="T33" fmla="*/ 279 h 450"/>
                <a:gd name="T34" fmla="*/ 459 w 603"/>
                <a:gd name="T35" fmla="*/ 261 h 450"/>
                <a:gd name="T36" fmla="*/ 477 w 603"/>
                <a:gd name="T37" fmla="*/ 279 h 450"/>
                <a:gd name="T38" fmla="*/ 427 w 603"/>
                <a:gd name="T39" fmla="*/ 400 h 450"/>
                <a:gd name="T40" fmla="*/ 306 w 603"/>
                <a:gd name="T41"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3" h="450">
                  <a:moveTo>
                    <a:pt x="0" y="18"/>
                  </a:moveTo>
                  <a:cubicBezTo>
                    <a:pt x="0" y="8"/>
                    <a:pt x="8" y="0"/>
                    <a:pt x="18" y="0"/>
                  </a:cubicBezTo>
                  <a:cubicBezTo>
                    <a:pt x="585" y="0"/>
                    <a:pt x="585" y="0"/>
                    <a:pt x="585" y="0"/>
                  </a:cubicBezTo>
                  <a:cubicBezTo>
                    <a:pt x="595" y="0"/>
                    <a:pt x="603" y="8"/>
                    <a:pt x="603" y="18"/>
                  </a:cubicBezTo>
                  <a:cubicBezTo>
                    <a:pt x="603" y="28"/>
                    <a:pt x="595" y="36"/>
                    <a:pt x="585" y="36"/>
                  </a:cubicBezTo>
                  <a:cubicBezTo>
                    <a:pt x="18" y="36"/>
                    <a:pt x="18" y="36"/>
                    <a:pt x="18" y="36"/>
                  </a:cubicBezTo>
                  <a:cubicBezTo>
                    <a:pt x="8" y="36"/>
                    <a:pt x="0" y="28"/>
                    <a:pt x="0" y="18"/>
                  </a:cubicBezTo>
                  <a:close/>
                  <a:moveTo>
                    <a:pt x="306" y="450"/>
                  </a:moveTo>
                  <a:cubicBezTo>
                    <a:pt x="260" y="450"/>
                    <a:pt x="217" y="433"/>
                    <a:pt x="184" y="400"/>
                  </a:cubicBezTo>
                  <a:cubicBezTo>
                    <a:pt x="152" y="368"/>
                    <a:pt x="134" y="325"/>
                    <a:pt x="134" y="279"/>
                  </a:cubicBezTo>
                  <a:cubicBezTo>
                    <a:pt x="134" y="233"/>
                    <a:pt x="152" y="190"/>
                    <a:pt x="184" y="158"/>
                  </a:cubicBezTo>
                  <a:cubicBezTo>
                    <a:pt x="217" y="125"/>
                    <a:pt x="260" y="107"/>
                    <a:pt x="306" y="107"/>
                  </a:cubicBezTo>
                  <a:cubicBezTo>
                    <a:pt x="316" y="107"/>
                    <a:pt x="324" y="115"/>
                    <a:pt x="324" y="125"/>
                  </a:cubicBezTo>
                  <a:cubicBezTo>
                    <a:pt x="324" y="135"/>
                    <a:pt x="316" y="143"/>
                    <a:pt x="306" y="143"/>
                  </a:cubicBezTo>
                  <a:cubicBezTo>
                    <a:pt x="231" y="143"/>
                    <a:pt x="170" y="204"/>
                    <a:pt x="170" y="279"/>
                  </a:cubicBezTo>
                  <a:cubicBezTo>
                    <a:pt x="170" y="354"/>
                    <a:pt x="231" y="414"/>
                    <a:pt x="306" y="414"/>
                  </a:cubicBezTo>
                  <a:cubicBezTo>
                    <a:pt x="380" y="414"/>
                    <a:pt x="441" y="354"/>
                    <a:pt x="441" y="279"/>
                  </a:cubicBezTo>
                  <a:cubicBezTo>
                    <a:pt x="441" y="269"/>
                    <a:pt x="449" y="261"/>
                    <a:pt x="459" y="261"/>
                  </a:cubicBezTo>
                  <a:cubicBezTo>
                    <a:pt x="469" y="261"/>
                    <a:pt x="477" y="269"/>
                    <a:pt x="477" y="279"/>
                  </a:cubicBezTo>
                  <a:cubicBezTo>
                    <a:pt x="477" y="325"/>
                    <a:pt x="459" y="368"/>
                    <a:pt x="427" y="400"/>
                  </a:cubicBezTo>
                  <a:cubicBezTo>
                    <a:pt x="395" y="433"/>
                    <a:pt x="351" y="450"/>
                    <a:pt x="306" y="4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749F"/>
                </a:solidFill>
                <a:latin typeface="Times New Roman" panose="02020603050405020304" pitchFamily="18" charset="0"/>
                <a:cs typeface="+mn-ea"/>
                <a:sym typeface="+mn-lt"/>
              </a:endParaRPr>
            </a:p>
          </p:txBody>
        </p:sp>
        <p:sp>
          <p:nvSpPr>
            <p:cNvPr id="34" name="Freeform 63"/>
            <p:cNvSpPr/>
            <p:nvPr/>
          </p:nvSpPr>
          <p:spPr bwMode="auto">
            <a:xfrm>
              <a:off x="1193" y="2088"/>
              <a:ext cx="53" cy="72"/>
            </a:xfrm>
            <a:custGeom>
              <a:avLst/>
              <a:gdLst>
                <a:gd name="T0" fmla="*/ 113 w 131"/>
                <a:gd name="T1" fmla="*/ 176 h 176"/>
                <a:gd name="T2" fmla="*/ 18 w 131"/>
                <a:gd name="T3" fmla="*/ 176 h 176"/>
                <a:gd name="T4" fmla="*/ 0 w 131"/>
                <a:gd name="T5" fmla="*/ 158 h 176"/>
                <a:gd name="T6" fmla="*/ 0 w 131"/>
                <a:gd name="T7" fmla="*/ 18 h 176"/>
                <a:gd name="T8" fmla="*/ 18 w 131"/>
                <a:gd name="T9" fmla="*/ 0 h 176"/>
                <a:gd name="T10" fmla="*/ 36 w 131"/>
                <a:gd name="T11" fmla="*/ 18 h 176"/>
                <a:gd name="T12" fmla="*/ 36 w 131"/>
                <a:gd name="T13" fmla="*/ 140 h 176"/>
                <a:gd name="T14" fmla="*/ 113 w 131"/>
                <a:gd name="T15" fmla="*/ 140 h 176"/>
                <a:gd name="T16" fmla="*/ 131 w 131"/>
                <a:gd name="T17" fmla="*/ 158 h 176"/>
                <a:gd name="T18" fmla="*/ 113 w 131"/>
                <a:gd name="T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76">
                  <a:moveTo>
                    <a:pt x="113" y="176"/>
                  </a:moveTo>
                  <a:cubicBezTo>
                    <a:pt x="18" y="176"/>
                    <a:pt x="18" y="176"/>
                    <a:pt x="18" y="176"/>
                  </a:cubicBezTo>
                  <a:cubicBezTo>
                    <a:pt x="8" y="176"/>
                    <a:pt x="0" y="168"/>
                    <a:pt x="0" y="158"/>
                  </a:cubicBezTo>
                  <a:cubicBezTo>
                    <a:pt x="0" y="18"/>
                    <a:pt x="0" y="18"/>
                    <a:pt x="0" y="18"/>
                  </a:cubicBezTo>
                  <a:cubicBezTo>
                    <a:pt x="0" y="8"/>
                    <a:pt x="8" y="0"/>
                    <a:pt x="18" y="0"/>
                  </a:cubicBezTo>
                  <a:cubicBezTo>
                    <a:pt x="28" y="0"/>
                    <a:pt x="36" y="8"/>
                    <a:pt x="36" y="18"/>
                  </a:cubicBezTo>
                  <a:cubicBezTo>
                    <a:pt x="36" y="140"/>
                    <a:pt x="36" y="140"/>
                    <a:pt x="36" y="140"/>
                  </a:cubicBezTo>
                  <a:cubicBezTo>
                    <a:pt x="113" y="140"/>
                    <a:pt x="113" y="140"/>
                    <a:pt x="113" y="140"/>
                  </a:cubicBezTo>
                  <a:cubicBezTo>
                    <a:pt x="123" y="140"/>
                    <a:pt x="131" y="148"/>
                    <a:pt x="131" y="158"/>
                  </a:cubicBezTo>
                  <a:cubicBezTo>
                    <a:pt x="131" y="168"/>
                    <a:pt x="123" y="176"/>
                    <a:pt x="113"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749F"/>
                </a:solidFill>
                <a:latin typeface="Times New Roman" panose="02020603050405020304" pitchFamily="18" charset="0"/>
                <a:cs typeface="+mn-ea"/>
                <a:sym typeface="+mn-lt"/>
              </a:endParaRPr>
            </a:p>
          </p:txBody>
        </p:sp>
      </p:grpSp>
      <p:grpSp>
        <p:nvGrpSpPr>
          <p:cNvPr id="35" name="Group 66"/>
          <p:cNvGrpSpPr>
            <a:grpSpLocks noChangeAspect="1"/>
          </p:cNvGrpSpPr>
          <p:nvPr/>
        </p:nvGrpSpPr>
        <p:grpSpPr bwMode="auto">
          <a:xfrm>
            <a:off x="6278955" y="4361356"/>
            <a:ext cx="192087" cy="207963"/>
            <a:chOff x="2111" y="2322"/>
            <a:chExt cx="121" cy="131"/>
          </a:xfrm>
          <a:solidFill>
            <a:schemeClr val="bg1"/>
          </a:solidFill>
        </p:grpSpPr>
        <p:sp>
          <p:nvSpPr>
            <p:cNvPr id="36" name="Freeform 67"/>
            <p:cNvSpPr/>
            <p:nvPr/>
          </p:nvSpPr>
          <p:spPr bwMode="auto">
            <a:xfrm>
              <a:off x="2159" y="2350"/>
              <a:ext cx="40" cy="37"/>
            </a:xfrm>
            <a:custGeom>
              <a:avLst/>
              <a:gdLst>
                <a:gd name="T0" fmla="*/ 89 w 213"/>
                <a:gd name="T1" fmla="*/ 19 h 198"/>
                <a:gd name="T2" fmla="*/ 196 w 213"/>
                <a:gd name="T3" fmla="*/ 143 h 198"/>
                <a:gd name="T4" fmla="*/ 208 w 213"/>
                <a:gd name="T5" fmla="*/ 189 h 198"/>
                <a:gd name="T6" fmla="*/ 206 w 213"/>
                <a:gd name="T7" fmla="*/ 191 h 198"/>
                <a:gd name="T8" fmla="*/ 158 w 213"/>
                <a:gd name="T9" fmla="*/ 186 h 198"/>
                <a:gd name="T10" fmla="*/ 22 w 213"/>
                <a:gd name="T11" fmla="*/ 92 h 198"/>
                <a:gd name="T12" fmla="*/ 13 w 213"/>
                <a:gd name="T13" fmla="*/ 44 h 198"/>
                <a:gd name="T14" fmla="*/ 40 w 213"/>
                <a:gd name="T15" fmla="*/ 15 h 198"/>
                <a:gd name="T16" fmla="*/ 89 w 213"/>
                <a:gd name="T17" fmla="*/ 1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89" y="19"/>
                  </a:moveTo>
                  <a:cubicBezTo>
                    <a:pt x="196" y="143"/>
                    <a:pt x="196" y="143"/>
                    <a:pt x="196" y="143"/>
                  </a:cubicBezTo>
                  <a:cubicBezTo>
                    <a:pt x="210" y="160"/>
                    <a:pt x="213" y="183"/>
                    <a:pt x="208" y="189"/>
                  </a:cubicBezTo>
                  <a:cubicBezTo>
                    <a:pt x="206" y="191"/>
                    <a:pt x="206" y="191"/>
                    <a:pt x="206" y="191"/>
                  </a:cubicBezTo>
                  <a:cubicBezTo>
                    <a:pt x="200" y="197"/>
                    <a:pt x="176" y="198"/>
                    <a:pt x="158" y="186"/>
                  </a:cubicBezTo>
                  <a:cubicBezTo>
                    <a:pt x="22" y="92"/>
                    <a:pt x="22" y="92"/>
                    <a:pt x="22" y="92"/>
                  </a:cubicBezTo>
                  <a:cubicBezTo>
                    <a:pt x="4" y="80"/>
                    <a:pt x="0" y="58"/>
                    <a:pt x="13" y="44"/>
                  </a:cubicBezTo>
                  <a:cubicBezTo>
                    <a:pt x="40" y="15"/>
                    <a:pt x="40" y="15"/>
                    <a:pt x="40" y="15"/>
                  </a:cubicBezTo>
                  <a:cubicBezTo>
                    <a:pt x="53" y="0"/>
                    <a:pt x="74" y="2"/>
                    <a:pt x="89" y="19"/>
                  </a:cubicBezTo>
                  <a:close/>
                </a:path>
              </a:pathLst>
            </a:custGeom>
            <a:grpFill/>
            <a:ln w="9525">
              <a:noFill/>
              <a:round/>
            </a:ln>
          </p:spPr>
          <p:txBody>
            <a:bodyPr vert="horz" wrap="square" lIns="91440" tIns="45720" rIns="91440" bIns="45720" numCol="1" anchor="t" anchorCtr="0" compatLnSpc="1"/>
            <a:lstStyle/>
            <a:p>
              <a:endParaRPr lang="zh-CN" altLang="en-US" dirty="0">
                <a:solidFill>
                  <a:schemeClr val="accent1"/>
                </a:solidFill>
                <a:latin typeface="Times New Roman" panose="02020603050405020304" pitchFamily="18" charset="0"/>
                <a:cs typeface="+mn-ea"/>
                <a:sym typeface="+mn-lt"/>
              </a:endParaRPr>
            </a:p>
          </p:txBody>
        </p:sp>
        <p:sp>
          <p:nvSpPr>
            <p:cNvPr id="37" name="Freeform 68"/>
            <p:cNvSpPr>
              <a:spLocks noEditPoints="1"/>
            </p:cNvSpPr>
            <p:nvPr/>
          </p:nvSpPr>
          <p:spPr bwMode="auto">
            <a:xfrm>
              <a:off x="2129" y="2322"/>
              <a:ext cx="71" cy="90"/>
            </a:xfrm>
            <a:custGeom>
              <a:avLst/>
              <a:gdLst>
                <a:gd name="T0" fmla="*/ 142 w 381"/>
                <a:gd name="T1" fmla="*/ 449 h 481"/>
                <a:gd name="T2" fmla="*/ 348 w 381"/>
                <a:gd name="T3" fmla="*/ 236 h 481"/>
                <a:gd name="T4" fmla="*/ 374 w 381"/>
                <a:gd name="T5" fmla="*/ 235 h 481"/>
                <a:gd name="T6" fmla="*/ 374 w 381"/>
                <a:gd name="T7" fmla="*/ 260 h 481"/>
                <a:gd name="T8" fmla="*/ 168 w 381"/>
                <a:gd name="T9" fmla="*/ 474 h 481"/>
                <a:gd name="T10" fmla="*/ 142 w 381"/>
                <a:gd name="T11" fmla="*/ 474 h 481"/>
                <a:gd name="T12" fmla="*/ 142 w 381"/>
                <a:gd name="T13" fmla="*/ 449 h 481"/>
                <a:gd name="T14" fmla="*/ 122 w 381"/>
                <a:gd name="T15" fmla="*/ 245 h 481"/>
                <a:gd name="T16" fmla="*/ 0 w 381"/>
                <a:gd name="T17" fmla="*/ 123 h 481"/>
                <a:gd name="T18" fmla="*/ 20 w 381"/>
                <a:gd name="T19" fmla="*/ 56 h 481"/>
                <a:gd name="T20" fmla="*/ 45 w 381"/>
                <a:gd name="T21" fmla="*/ 51 h 481"/>
                <a:gd name="T22" fmla="*/ 50 w 381"/>
                <a:gd name="T23" fmla="*/ 76 h 481"/>
                <a:gd name="T24" fmla="*/ 36 w 381"/>
                <a:gd name="T25" fmla="*/ 123 h 481"/>
                <a:gd name="T26" fmla="*/ 122 w 381"/>
                <a:gd name="T27" fmla="*/ 209 h 481"/>
                <a:gd name="T28" fmla="*/ 209 w 381"/>
                <a:gd name="T29" fmla="*/ 123 h 481"/>
                <a:gd name="T30" fmla="*/ 133 w 381"/>
                <a:gd name="T31" fmla="*/ 37 h 481"/>
                <a:gd name="T32" fmla="*/ 117 w 381"/>
                <a:gd name="T33" fmla="*/ 17 h 481"/>
                <a:gd name="T34" fmla="*/ 137 w 381"/>
                <a:gd name="T35" fmla="*/ 2 h 481"/>
                <a:gd name="T36" fmla="*/ 245 w 381"/>
                <a:gd name="T37" fmla="*/ 123 h 481"/>
                <a:gd name="T38" fmla="*/ 122 w 381"/>
                <a:gd name="T39" fmla="*/ 245 h 481"/>
                <a:gd name="T40" fmla="*/ 67 w 381"/>
                <a:gd name="T41" fmla="*/ 52 h 481"/>
                <a:gd name="T42" fmla="*/ 52 w 381"/>
                <a:gd name="T43" fmla="*/ 44 h 481"/>
                <a:gd name="T44" fmla="*/ 58 w 381"/>
                <a:gd name="T45" fmla="*/ 19 h 481"/>
                <a:gd name="T46" fmla="*/ 81 w 381"/>
                <a:gd name="T47" fmla="*/ 8 h 481"/>
                <a:gd name="T48" fmla="*/ 104 w 381"/>
                <a:gd name="T49" fmla="*/ 19 h 481"/>
                <a:gd name="T50" fmla="*/ 93 w 381"/>
                <a:gd name="T51" fmla="*/ 42 h 481"/>
                <a:gd name="T52" fmla="*/ 77 w 381"/>
                <a:gd name="T53" fmla="*/ 50 h 481"/>
                <a:gd name="T54" fmla="*/ 67 w 381"/>
                <a:gd name="T55" fmla="*/ 52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1" h="481">
                  <a:moveTo>
                    <a:pt x="142" y="449"/>
                  </a:moveTo>
                  <a:cubicBezTo>
                    <a:pt x="348" y="236"/>
                    <a:pt x="348" y="236"/>
                    <a:pt x="348" y="236"/>
                  </a:cubicBezTo>
                  <a:cubicBezTo>
                    <a:pt x="355" y="228"/>
                    <a:pt x="366" y="228"/>
                    <a:pt x="374" y="235"/>
                  </a:cubicBezTo>
                  <a:cubicBezTo>
                    <a:pt x="381" y="242"/>
                    <a:pt x="381" y="253"/>
                    <a:pt x="374" y="260"/>
                  </a:cubicBezTo>
                  <a:cubicBezTo>
                    <a:pt x="168" y="474"/>
                    <a:pt x="168" y="474"/>
                    <a:pt x="168" y="474"/>
                  </a:cubicBezTo>
                  <a:cubicBezTo>
                    <a:pt x="161" y="481"/>
                    <a:pt x="150" y="481"/>
                    <a:pt x="142" y="474"/>
                  </a:cubicBezTo>
                  <a:cubicBezTo>
                    <a:pt x="135" y="467"/>
                    <a:pt x="135" y="456"/>
                    <a:pt x="142" y="449"/>
                  </a:cubicBezTo>
                  <a:close/>
                  <a:moveTo>
                    <a:pt x="122" y="245"/>
                  </a:moveTo>
                  <a:cubicBezTo>
                    <a:pt x="55" y="245"/>
                    <a:pt x="0" y="190"/>
                    <a:pt x="0" y="123"/>
                  </a:cubicBezTo>
                  <a:cubicBezTo>
                    <a:pt x="0" y="99"/>
                    <a:pt x="7" y="76"/>
                    <a:pt x="20" y="56"/>
                  </a:cubicBezTo>
                  <a:cubicBezTo>
                    <a:pt x="26" y="48"/>
                    <a:pt x="37" y="45"/>
                    <a:pt x="45" y="51"/>
                  </a:cubicBezTo>
                  <a:cubicBezTo>
                    <a:pt x="53" y="56"/>
                    <a:pt x="56" y="67"/>
                    <a:pt x="50" y="76"/>
                  </a:cubicBezTo>
                  <a:cubicBezTo>
                    <a:pt x="41" y="90"/>
                    <a:pt x="36" y="106"/>
                    <a:pt x="36" y="123"/>
                  </a:cubicBezTo>
                  <a:cubicBezTo>
                    <a:pt x="36" y="171"/>
                    <a:pt x="75" y="209"/>
                    <a:pt x="122" y="209"/>
                  </a:cubicBezTo>
                  <a:cubicBezTo>
                    <a:pt x="170" y="209"/>
                    <a:pt x="209" y="171"/>
                    <a:pt x="209" y="123"/>
                  </a:cubicBezTo>
                  <a:cubicBezTo>
                    <a:pt x="209" y="79"/>
                    <a:pt x="176" y="42"/>
                    <a:pt x="133" y="37"/>
                  </a:cubicBezTo>
                  <a:cubicBezTo>
                    <a:pt x="123" y="36"/>
                    <a:pt x="116" y="27"/>
                    <a:pt x="117" y="17"/>
                  </a:cubicBezTo>
                  <a:cubicBezTo>
                    <a:pt x="118" y="7"/>
                    <a:pt x="127" y="0"/>
                    <a:pt x="137" y="2"/>
                  </a:cubicBezTo>
                  <a:cubicBezTo>
                    <a:pt x="198" y="9"/>
                    <a:pt x="245" y="61"/>
                    <a:pt x="245" y="123"/>
                  </a:cubicBezTo>
                  <a:cubicBezTo>
                    <a:pt x="245" y="190"/>
                    <a:pt x="190" y="245"/>
                    <a:pt x="122" y="245"/>
                  </a:cubicBezTo>
                  <a:close/>
                  <a:moveTo>
                    <a:pt x="67" y="52"/>
                  </a:moveTo>
                  <a:cubicBezTo>
                    <a:pt x="61" y="52"/>
                    <a:pt x="55" y="50"/>
                    <a:pt x="52" y="44"/>
                  </a:cubicBezTo>
                  <a:cubicBezTo>
                    <a:pt x="47" y="36"/>
                    <a:pt x="49" y="25"/>
                    <a:pt x="58" y="19"/>
                  </a:cubicBezTo>
                  <a:cubicBezTo>
                    <a:pt x="65" y="15"/>
                    <a:pt x="73" y="11"/>
                    <a:pt x="81" y="8"/>
                  </a:cubicBezTo>
                  <a:cubicBezTo>
                    <a:pt x="91" y="5"/>
                    <a:pt x="101" y="9"/>
                    <a:pt x="104" y="19"/>
                  </a:cubicBezTo>
                  <a:cubicBezTo>
                    <a:pt x="107" y="28"/>
                    <a:pt x="103" y="38"/>
                    <a:pt x="93" y="42"/>
                  </a:cubicBezTo>
                  <a:cubicBezTo>
                    <a:pt x="87" y="44"/>
                    <a:pt x="82" y="47"/>
                    <a:pt x="77" y="50"/>
                  </a:cubicBezTo>
                  <a:cubicBezTo>
                    <a:pt x="74" y="52"/>
                    <a:pt x="71" y="52"/>
                    <a:pt x="67" y="52"/>
                  </a:cubicBezTo>
                  <a:close/>
                </a:path>
              </a:pathLst>
            </a:custGeom>
            <a:grpFill/>
            <a:ln w="9525">
              <a:noFill/>
              <a:round/>
            </a:ln>
          </p:spPr>
          <p:txBody>
            <a:bodyPr vert="horz" wrap="square" lIns="91440" tIns="45720" rIns="91440" bIns="45720" numCol="1" anchor="t" anchorCtr="0" compatLnSpc="1"/>
            <a:lstStyle/>
            <a:p>
              <a:endParaRPr lang="zh-CN" altLang="en-US" dirty="0">
                <a:solidFill>
                  <a:schemeClr val="accent1"/>
                </a:solidFill>
                <a:latin typeface="Times New Roman" panose="02020603050405020304" pitchFamily="18" charset="0"/>
                <a:cs typeface="+mn-ea"/>
                <a:sym typeface="+mn-lt"/>
              </a:endParaRPr>
            </a:p>
          </p:txBody>
        </p:sp>
        <p:sp>
          <p:nvSpPr>
            <p:cNvPr id="38" name="Freeform 69"/>
            <p:cNvSpPr>
              <a:spLocks noEditPoints="1"/>
            </p:cNvSpPr>
            <p:nvPr/>
          </p:nvSpPr>
          <p:spPr bwMode="auto">
            <a:xfrm>
              <a:off x="2111" y="2406"/>
              <a:ext cx="121" cy="47"/>
            </a:xfrm>
            <a:custGeom>
              <a:avLst/>
              <a:gdLst>
                <a:gd name="T0" fmla="*/ 597 w 648"/>
                <a:gd name="T1" fmla="*/ 249 h 249"/>
                <a:gd name="T2" fmla="*/ 50 w 648"/>
                <a:gd name="T3" fmla="*/ 249 h 249"/>
                <a:gd name="T4" fmla="*/ 0 w 648"/>
                <a:gd name="T5" fmla="*/ 198 h 249"/>
                <a:gd name="T6" fmla="*/ 0 w 648"/>
                <a:gd name="T7" fmla="*/ 50 h 249"/>
                <a:gd name="T8" fmla="*/ 50 w 648"/>
                <a:gd name="T9" fmla="*/ 0 h 249"/>
                <a:gd name="T10" fmla="*/ 597 w 648"/>
                <a:gd name="T11" fmla="*/ 0 h 249"/>
                <a:gd name="T12" fmla="*/ 648 w 648"/>
                <a:gd name="T13" fmla="*/ 50 h 249"/>
                <a:gd name="T14" fmla="*/ 648 w 648"/>
                <a:gd name="T15" fmla="*/ 198 h 249"/>
                <a:gd name="T16" fmla="*/ 597 w 648"/>
                <a:gd name="T17" fmla="*/ 249 h 249"/>
                <a:gd name="T18" fmla="*/ 50 w 648"/>
                <a:gd name="T19" fmla="*/ 35 h 249"/>
                <a:gd name="T20" fmla="*/ 36 w 648"/>
                <a:gd name="T21" fmla="*/ 50 h 249"/>
                <a:gd name="T22" fmla="*/ 36 w 648"/>
                <a:gd name="T23" fmla="*/ 198 h 249"/>
                <a:gd name="T24" fmla="*/ 50 w 648"/>
                <a:gd name="T25" fmla="*/ 213 h 249"/>
                <a:gd name="T26" fmla="*/ 597 w 648"/>
                <a:gd name="T27" fmla="*/ 213 h 249"/>
                <a:gd name="T28" fmla="*/ 612 w 648"/>
                <a:gd name="T29" fmla="*/ 198 h 249"/>
                <a:gd name="T30" fmla="*/ 612 w 648"/>
                <a:gd name="T31" fmla="*/ 50 h 249"/>
                <a:gd name="T32" fmla="*/ 597 w 648"/>
                <a:gd name="T33" fmla="*/ 35 h 249"/>
                <a:gd name="T34" fmla="*/ 50 w 648"/>
                <a:gd name="T35" fmla="*/ 3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8" h="249">
                  <a:moveTo>
                    <a:pt x="597" y="249"/>
                  </a:moveTo>
                  <a:cubicBezTo>
                    <a:pt x="50" y="249"/>
                    <a:pt x="50" y="249"/>
                    <a:pt x="50" y="249"/>
                  </a:cubicBezTo>
                  <a:cubicBezTo>
                    <a:pt x="22" y="249"/>
                    <a:pt x="0" y="226"/>
                    <a:pt x="0" y="198"/>
                  </a:cubicBezTo>
                  <a:cubicBezTo>
                    <a:pt x="0" y="50"/>
                    <a:pt x="0" y="50"/>
                    <a:pt x="0" y="50"/>
                  </a:cubicBezTo>
                  <a:cubicBezTo>
                    <a:pt x="0" y="22"/>
                    <a:pt x="22" y="0"/>
                    <a:pt x="50" y="0"/>
                  </a:cubicBezTo>
                  <a:cubicBezTo>
                    <a:pt x="597" y="0"/>
                    <a:pt x="597" y="0"/>
                    <a:pt x="597" y="0"/>
                  </a:cubicBezTo>
                  <a:cubicBezTo>
                    <a:pt x="625" y="0"/>
                    <a:pt x="648" y="22"/>
                    <a:pt x="648" y="50"/>
                  </a:cubicBezTo>
                  <a:cubicBezTo>
                    <a:pt x="648" y="198"/>
                    <a:pt x="648" y="198"/>
                    <a:pt x="648" y="198"/>
                  </a:cubicBezTo>
                  <a:cubicBezTo>
                    <a:pt x="648" y="226"/>
                    <a:pt x="625" y="249"/>
                    <a:pt x="597" y="249"/>
                  </a:cubicBezTo>
                  <a:close/>
                  <a:moveTo>
                    <a:pt x="50" y="35"/>
                  </a:moveTo>
                  <a:cubicBezTo>
                    <a:pt x="42" y="35"/>
                    <a:pt x="36" y="42"/>
                    <a:pt x="36" y="50"/>
                  </a:cubicBezTo>
                  <a:cubicBezTo>
                    <a:pt x="36" y="198"/>
                    <a:pt x="36" y="198"/>
                    <a:pt x="36" y="198"/>
                  </a:cubicBezTo>
                  <a:cubicBezTo>
                    <a:pt x="36" y="206"/>
                    <a:pt x="42" y="213"/>
                    <a:pt x="50" y="213"/>
                  </a:cubicBezTo>
                  <a:cubicBezTo>
                    <a:pt x="597" y="213"/>
                    <a:pt x="597" y="213"/>
                    <a:pt x="597" y="213"/>
                  </a:cubicBezTo>
                  <a:cubicBezTo>
                    <a:pt x="605" y="213"/>
                    <a:pt x="612" y="206"/>
                    <a:pt x="612" y="198"/>
                  </a:cubicBezTo>
                  <a:cubicBezTo>
                    <a:pt x="612" y="50"/>
                    <a:pt x="612" y="50"/>
                    <a:pt x="612" y="50"/>
                  </a:cubicBezTo>
                  <a:cubicBezTo>
                    <a:pt x="612" y="42"/>
                    <a:pt x="605" y="35"/>
                    <a:pt x="597" y="35"/>
                  </a:cubicBezTo>
                  <a:lnTo>
                    <a:pt x="50" y="35"/>
                  </a:lnTo>
                  <a:close/>
                </a:path>
              </a:pathLst>
            </a:custGeom>
            <a:grpFill/>
            <a:ln w="9525">
              <a:noFill/>
              <a:round/>
            </a:ln>
          </p:spPr>
          <p:txBody>
            <a:bodyPr vert="horz" wrap="square" lIns="91440" tIns="45720" rIns="91440" bIns="45720" numCol="1" anchor="t" anchorCtr="0" compatLnSpc="1"/>
            <a:lstStyle/>
            <a:p>
              <a:endParaRPr lang="zh-CN" altLang="en-US" dirty="0">
                <a:solidFill>
                  <a:schemeClr val="accent1"/>
                </a:solidFill>
                <a:latin typeface="Times New Roman" panose="02020603050405020304" pitchFamily="18" charset="0"/>
                <a:cs typeface="+mn-ea"/>
                <a:sym typeface="+mn-lt"/>
              </a:endParaRPr>
            </a:p>
          </p:txBody>
        </p:sp>
      </p:grpSp>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4" y="-274320"/>
            <a:ext cx="8819326" cy="671576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400" dirty="0">
                <a:solidFill>
                  <a:srgbClr val="FF0000"/>
                </a:solidFill>
                <a:latin typeface="Times New Roman" panose="02020603050405020304" pitchFamily="18" charset="0"/>
                <a:ea typeface="+mn-ea"/>
                <a:cs typeface="+mn-cs"/>
                <a:sym typeface="+mn-lt"/>
              </a:rPr>
              <a:t>b. Body </a:t>
            </a:r>
            <a:r>
              <a:rPr lang="zh-CN" altLang="en-US" sz="2400" dirty="0">
                <a:solidFill>
                  <a:schemeClr val="tx1"/>
                </a:solidFill>
                <a:latin typeface="Times New Roman" panose="02020603050405020304" pitchFamily="18" charset="0"/>
                <a:ea typeface="+mn-ea"/>
                <a:cs typeface="+mn-cs"/>
                <a:sym typeface="+mn-lt"/>
              </a:rPr>
              <a:t>部分主题句： </a:t>
            </a:r>
            <a:r>
              <a:rPr lang="en-US" altLang="zh-CN" sz="2400" dirty="0">
                <a:solidFill>
                  <a:schemeClr val="tx1"/>
                </a:solidFill>
                <a:latin typeface="Times New Roman" panose="02020603050405020304" pitchFamily="18" charset="0"/>
                <a:ea typeface="+mn-ea"/>
                <a:cs typeface="+mn-cs"/>
                <a:sym typeface="+mn-lt"/>
              </a:rPr>
              <a:t>Generally speaking, the city and the countryside differ mainly in the fields of environment, transportation, public health service, education and entertainment.</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将关键词进行重组：</a:t>
            </a:r>
          </a:p>
          <a:p>
            <a:pPr algn="just">
              <a:lnSpc>
                <a:spcPct val="150000"/>
              </a:lnSpc>
            </a:pP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endParaRPr lang="en-US" altLang="zh-CN" sz="2400" dirty="0">
              <a:solidFill>
                <a:schemeClr val="tx1"/>
              </a:solidFill>
              <a:latin typeface="Times New Roman" panose="02020603050405020304" pitchFamily="18" charset="0"/>
              <a:ea typeface="+mn-ea"/>
              <a:cs typeface="+mn-cs"/>
              <a:sym typeface="+mn-lt"/>
            </a:endParaRPr>
          </a:p>
        </p:txBody>
      </p:sp>
      <p:sp>
        <p:nvSpPr>
          <p:cNvPr id="15" name="文本框 5">
            <a:extLst>
              <a:ext uri="{FF2B5EF4-FFF2-40B4-BE49-F238E27FC236}">
                <a16:creationId xmlns:a16="http://schemas.microsoft.com/office/drawing/2014/main" id="{AA66F6B9-3CE5-40A6-B4EF-B1BB1F932FE7}"/>
              </a:ext>
            </a:extLst>
          </p:cNvPr>
          <p:cNvSpPr txBox="1">
            <a:spLocks noChangeArrowheads="1"/>
          </p:cNvSpPr>
          <p:nvPr/>
        </p:nvSpPr>
        <p:spPr bwMode="auto">
          <a:xfrm>
            <a:off x="1188151" y="25838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主要应试题型</a:t>
            </a:r>
          </a:p>
        </p:txBody>
      </p:sp>
      <p:sp>
        <p:nvSpPr>
          <p:cNvPr id="16" name="文本框 6">
            <a:extLst>
              <a:ext uri="{FF2B5EF4-FFF2-40B4-BE49-F238E27FC236}">
                <a16:creationId xmlns:a16="http://schemas.microsoft.com/office/drawing/2014/main" id="{BD2DBD4C-5160-415D-9555-4C515A6AD8CE}"/>
              </a:ext>
            </a:extLst>
          </p:cNvPr>
          <p:cNvSpPr txBox="1">
            <a:spLocks noChangeArrowheads="1"/>
          </p:cNvSpPr>
          <p:nvPr/>
        </p:nvSpPr>
        <p:spPr bwMode="auto">
          <a:xfrm>
            <a:off x="4744081" y="308051"/>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Main Types of Composition in Exams</a:t>
            </a:r>
          </a:p>
        </p:txBody>
      </p:sp>
      <p:graphicFrame>
        <p:nvGraphicFramePr>
          <p:cNvPr id="2" name="表格 2">
            <a:extLst>
              <a:ext uri="{FF2B5EF4-FFF2-40B4-BE49-F238E27FC236}">
                <a16:creationId xmlns:a16="http://schemas.microsoft.com/office/drawing/2014/main" id="{07AC978B-A023-4F81-8F0A-371D529EF6DC}"/>
              </a:ext>
            </a:extLst>
          </p:cNvPr>
          <p:cNvGraphicFramePr>
            <a:graphicFrameLocks noGrp="1"/>
          </p:cNvGraphicFramePr>
          <p:nvPr>
            <p:extLst>
              <p:ext uri="{D42A27DB-BD31-4B8C-83A1-F6EECF244321}">
                <p14:modId xmlns:p14="http://schemas.microsoft.com/office/powerpoint/2010/main" val="1732212930"/>
              </p:ext>
            </p:extLst>
          </p:nvPr>
        </p:nvGraphicFramePr>
        <p:xfrm>
          <a:off x="233234" y="3215639"/>
          <a:ext cx="8402766" cy="2678852"/>
        </p:xfrm>
        <a:graphic>
          <a:graphicData uri="http://schemas.openxmlformats.org/drawingml/2006/table">
            <a:tbl>
              <a:tblPr firstRow="1" bandRow="1">
                <a:tableStyleId>{5C22544A-7EE6-4342-B048-85BDC9FD1C3A}</a:tableStyleId>
              </a:tblPr>
              <a:tblGrid>
                <a:gridCol w="2800922">
                  <a:extLst>
                    <a:ext uri="{9D8B030D-6E8A-4147-A177-3AD203B41FA5}">
                      <a16:colId xmlns:a16="http://schemas.microsoft.com/office/drawing/2014/main" val="1044532237"/>
                    </a:ext>
                  </a:extLst>
                </a:gridCol>
                <a:gridCol w="2800922">
                  <a:extLst>
                    <a:ext uri="{9D8B030D-6E8A-4147-A177-3AD203B41FA5}">
                      <a16:colId xmlns:a16="http://schemas.microsoft.com/office/drawing/2014/main" val="2639895884"/>
                    </a:ext>
                  </a:extLst>
                </a:gridCol>
                <a:gridCol w="2800922">
                  <a:extLst>
                    <a:ext uri="{9D8B030D-6E8A-4147-A177-3AD203B41FA5}">
                      <a16:colId xmlns:a16="http://schemas.microsoft.com/office/drawing/2014/main" val="2502190521"/>
                    </a:ext>
                  </a:extLst>
                </a:gridCol>
              </a:tblGrid>
              <a:tr h="0">
                <a:tc>
                  <a:txBody>
                    <a:bodyPr/>
                    <a:lstStyle/>
                    <a:p>
                      <a:endParaRPr lang="zh-CN" altLang="en-US" dirty="0"/>
                    </a:p>
                  </a:txBody>
                  <a:tcPr/>
                </a:tc>
                <a:tc>
                  <a:txBody>
                    <a:bodyPr/>
                    <a:lstStyle/>
                    <a:p>
                      <a:pPr algn="ctr"/>
                      <a:r>
                        <a:rPr lang="en-US" altLang="zh-CN" dirty="0"/>
                        <a:t>City</a:t>
                      </a:r>
                      <a:endParaRPr lang="zh-CN" altLang="en-US" dirty="0"/>
                    </a:p>
                  </a:txBody>
                  <a:tcPr/>
                </a:tc>
                <a:tc>
                  <a:txBody>
                    <a:bodyPr/>
                    <a:lstStyle/>
                    <a:p>
                      <a:pPr algn="ctr"/>
                      <a:r>
                        <a:rPr lang="en-US" altLang="zh-CN" dirty="0"/>
                        <a:t>Countryside</a:t>
                      </a:r>
                      <a:endParaRPr lang="zh-CN" altLang="en-US" dirty="0"/>
                    </a:p>
                  </a:txBody>
                  <a:tcPr/>
                </a:tc>
                <a:extLst>
                  <a:ext uri="{0D108BD9-81ED-4DB2-BD59-A6C34878D82A}">
                    <a16:rowId xmlns:a16="http://schemas.microsoft.com/office/drawing/2014/main" val="1718598490"/>
                  </a:ext>
                </a:extLst>
              </a:tr>
              <a:tr h="418253">
                <a:tc>
                  <a:txBody>
                    <a:bodyPr/>
                    <a:lstStyle/>
                    <a:p>
                      <a:r>
                        <a:rPr lang="en-US" altLang="zh-CN" dirty="0"/>
                        <a:t>Environment</a:t>
                      </a:r>
                    </a:p>
                  </a:txBody>
                  <a:tcPr/>
                </a:tc>
                <a:tc>
                  <a:txBody>
                    <a:bodyPr/>
                    <a:lstStyle/>
                    <a:p>
                      <a:r>
                        <a:rPr lang="en-US" altLang="zh-CN" dirty="0"/>
                        <a:t>polluted</a:t>
                      </a:r>
                      <a:endParaRPr lang="zh-CN" altLang="en-US" dirty="0"/>
                    </a:p>
                  </a:txBody>
                  <a:tcPr/>
                </a:tc>
                <a:tc>
                  <a:txBody>
                    <a:bodyPr/>
                    <a:lstStyle/>
                    <a:p>
                      <a:r>
                        <a:rPr lang="en-US" altLang="zh-CN" dirty="0"/>
                        <a:t>fresh, clean</a:t>
                      </a:r>
                      <a:endParaRPr lang="zh-CN" altLang="en-US" dirty="0"/>
                    </a:p>
                  </a:txBody>
                  <a:tcPr/>
                </a:tc>
                <a:extLst>
                  <a:ext uri="{0D108BD9-81ED-4DB2-BD59-A6C34878D82A}">
                    <a16:rowId xmlns:a16="http://schemas.microsoft.com/office/drawing/2014/main" val="2825990151"/>
                  </a:ext>
                </a:extLst>
              </a:tr>
              <a:tr h="418253">
                <a:tc>
                  <a:txBody>
                    <a:bodyPr/>
                    <a:lstStyle/>
                    <a:p>
                      <a:r>
                        <a:rPr lang="en-US" altLang="zh-CN" dirty="0"/>
                        <a:t>Transportation</a:t>
                      </a:r>
                    </a:p>
                    <a:p>
                      <a:endParaRPr lang="zh-CN" altLang="en-US" dirty="0"/>
                    </a:p>
                  </a:txBody>
                  <a:tcPr/>
                </a:tc>
                <a:tc>
                  <a:txBody>
                    <a:bodyPr/>
                    <a:lstStyle/>
                    <a:p>
                      <a:r>
                        <a:rPr lang="en-US" altLang="zh-CN" dirty="0"/>
                        <a:t>convenient, cheap</a:t>
                      </a:r>
                      <a:endParaRPr lang="zh-CN" altLang="en-US" dirty="0"/>
                    </a:p>
                  </a:txBody>
                  <a:tcPr/>
                </a:tc>
                <a:tc>
                  <a:txBody>
                    <a:bodyPr/>
                    <a:lstStyle/>
                    <a:p>
                      <a:r>
                        <a:rPr lang="en-US" altLang="zh-CN" dirty="0"/>
                        <a:t>diffiult, costly</a:t>
                      </a:r>
                      <a:endParaRPr lang="zh-CN" altLang="en-US" dirty="0"/>
                    </a:p>
                  </a:txBody>
                  <a:tcPr/>
                </a:tc>
                <a:extLst>
                  <a:ext uri="{0D108BD9-81ED-4DB2-BD59-A6C34878D82A}">
                    <a16:rowId xmlns:a16="http://schemas.microsoft.com/office/drawing/2014/main" val="2777762440"/>
                  </a:ext>
                </a:extLst>
              </a:tr>
              <a:tr h="418253">
                <a:tc>
                  <a:txBody>
                    <a:bodyPr/>
                    <a:lstStyle/>
                    <a:p>
                      <a:r>
                        <a:rPr lang="en-US" altLang="zh-CN" dirty="0"/>
                        <a:t>Public health service</a:t>
                      </a:r>
                    </a:p>
                  </a:txBody>
                  <a:tcPr/>
                </a:tc>
                <a:tc>
                  <a:txBody>
                    <a:bodyPr/>
                    <a:lstStyle/>
                    <a:p>
                      <a:r>
                        <a:rPr lang="en-US" altLang="zh-CN" dirty="0"/>
                        <a:t>well-equipped</a:t>
                      </a:r>
                      <a:endParaRPr lang="zh-CN" altLang="en-US" dirty="0"/>
                    </a:p>
                  </a:txBody>
                  <a:tcPr/>
                </a:tc>
                <a:tc>
                  <a:txBody>
                    <a:bodyPr/>
                    <a:lstStyle/>
                    <a:p>
                      <a:r>
                        <a:rPr lang="en-US" altLang="zh-CN" dirty="0"/>
                        <a:t>poorly-equipped</a:t>
                      </a:r>
                      <a:endParaRPr lang="zh-CN" altLang="en-US" dirty="0"/>
                    </a:p>
                  </a:txBody>
                  <a:tcPr/>
                </a:tc>
                <a:extLst>
                  <a:ext uri="{0D108BD9-81ED-4DB2-BD59-A6C34878D82A}">
                    <a16:rowId xmlns:a16="http://schemas.microsoft.com/office/drawing/2014/main" val="1587026354"/>
                  </a:ext>
                </a:extLst>
              </a:tr>
              <a:tr h="418253">
                <a:tc>
                  <a:txBody>
                    <a:bodyPr/>
                    <a:lstStyle/>
                    <a:p>
                      <a:r>
                        <a:rPr lang="en-US" altLang="zh-CN" dirty="0"/>
                        <a:t>Education</a:t>
                      </a:r>
                    </a:p>
                  </a:txBody>
                  <a:tcPr/>
                </a:tc>
                <a:tc>
                  <a:txBody>
                    <a:bodyPr/>
                    <a:lstStyle/>
                    <a:p>
                      <a:r>
                        <a:rPr lang="en-US" altLang="zh-CN" dirty="0"/>
                        <a:t>advanced</a:t>
                      </a:r>
                    </a:p>
                  </a:txBody>
                  <a:tcPr/>
                </a:tc>
                <a:tc>
                  <a:txBody>
                    <a:bodyPr/>
                    <a:lstStyle/>
                    <a:p>
                      <a:r>
                        <a:rPr lang="en-US" altLang="zh-CN" dirty="0"/>
                        <a:t>backward</a:t>
                      </a:r>
                      <a:endParaRPr lang="zh-CN" altLang="en-US" dirty="0"/>
                    </a:p>
                  </a:txBody>
                  <a:tcPr/>
                </a:tc>
                <a:extLst>
                  <a:ext uri="{0D108BD9-81ED-4DB2-BD59-A6C34878D82A}">
                    <a16:rowId xmlns:a16="http://schemas.microsoft.com/office/drawing/2014/main" val="3725637974"/>
                  </a:ext>
                </a:extLst>
              </a:tr>
              <a:tr h="418253">
                <a:tc>
                  <a:txBody>
                    <a:bodyPr/>
                    <a:lstStyle/>
                    <a:p>
                      <a:r>
                        <a:rPr lang="en-US" altLang="zh-CN" dirty="0"/>
                        <a:t>Entertainment</a:t>
                      </a:r>
                    </a:p>
                  </a:txBody>
                  <a:tcPr/>
                </a:tc>
                <a:tc>
                  <a:txBody>
                    <a:bodyPr/>
                    <a:lstStyle/>
                    <a:p>
                      <a:r>
                        <a:rPr lang="en-US" altLang="zh-CN" dirty="0"/>
                        <a:t>colorful</a:t>
                      </a:r>
                      <a:endParaRPr lang="zh-CN" altLang="en-US" dirty="0"/>
                    </a:p>
                  </a:txBody>
                  <a:tcPr/>
                </a:tc>
                <a:tc>
                  <a:txBody>
                    <a:bodyPr/>
                    <a:lstStyle/>
                    <a:p>
                      <a:r>
                        <a:rPr lang="en-US" altLang="zh-CN" dirty="0"/>
                        <a:t>boring</a:t>
                      </a:r>
                      <a:endParaRPr lang="zh-CN" altLang="en-US" dirty="0"/>
                    </a:p>
                  </a:txBody>
                  <a:tcPr/>
                </a:tc>
                <a:extLst>
                  <a:ext uri="{0D108BD9-81ED-4DB2-BD59-A6C34878D82A}">
                    <a16:rowId xmlns:a16="http://schemas.microsoft.com/office/drawing/2014/main" val="2484856823"/>
                  </a:ext>
                </a:extLst>
              </a:tr>
            </a:tbl>
          </a:graphicData>
        </a:graphic>
      </p:graphicFrame>
    </p:spTree>
    <p:extLst>
      <p:ext uri="{BB962C8B-B14F-4D97-AF65-F5344CB8AC3E}">
        <p14:creationId xmlns:p14="http://schemas.microsoft.com/office/powerpoint/2010/main" val="265075947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 calcmode="lin" valueType="num">
                                      <p:cBhvr additive="base">
                                        <p:cTn id="13" dur="500" fill="hold"/>
                                        <p:tgtEl>
                                          <p:spTgt spid="2"/>
                                        </p:tgtEl>
                                        <p:attrNameLst>
                                          <p:attrName>ppt_x</p:attrName>
                                        </p:attrNameLst>
                                      </p:cBhvr>
                                      <p:tavLst>
                                        <p:tav tm="0">
                                          <p:val>
                                            <p:strVal val="#ppt_x"/>
                                          </p:val>
                                        </p:tav>
                                        <p:tav tm="100000">
                                          <p:val>
                                            <p:strVal val="#ppt_x"/>
                                          </p:val>
                                        </p:tav>
                                      </p:tavLst>
                                    </p:anim>
                                    <p:anim calcmode="lin" valueType="num">
                                      <p:cBhvr additive="base">
                                        <p:cTn id="14"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546329"/>
            <a:ext cx="12415519" cy="6000874"/>
          </a:xfrm>
          <a:prstGeom prst="rect">
            <a:avLst/>
          </a:prstGeom>
          <a:noFill/>
        </p:spPr>
        <p:txBody>
          <a:bodyPr wrap="square" rtlCol="0">
            <a:spAutoFit/>
          </a:bodyPr>
          <a:lstStyle/>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First, experience is the opportunity for the real-life use of foreign languages. While a person can study a foreign language at home, the effect can never be compared with constant use of the language in academic and everyday life. There is no better opportunity to improve second-language skills than living in the country in which it is spoken.</a:t>
            </a:r>
          </a:p>
          <a:p>
            <a:pPr>
              <a:lnSpc>
                <a:spcPct val="130000"/>
              </a:lnSpc>
              <a:spcBef>
                <a:spcPts val="600"/>
              </a:spcBef>
            </a:pPr>
            <a:r>
              <a:rPr lang="en-US" altLang="zh-CN" sz="2200" dirty="0" smtClean="0">
                <a:solidFill>
                  <a:srgbClr val="C00000"/>
                </a:solidFill>
                <a:latin typeface="Times New Roman" panose="02020603050405020304" pitchFamily="18" charset="0"/>
                <a:cs typeface="+mn-ea"/>
                <a:sym typeface="+mn-lt"/>
              </a:rPr>
              <a:t>Second</a:t>
            </a:r>
            <a:r>
              <a:rPr lang="en-US" altLang="zh-CN" sz="2200" dirty="0">
                <a:solidFill>
                  <a:srgbClr val="C00000"/>
                </a:solidFill>
                <a:latin typeface="Times New Roman" panose="02020603050405020304" pitchFamily="18" charset="0"/>
                <a:cs typeface="+mn-ea"/>
                <a:sym typeface="+mn-lt"/>
              </a:rPr>
              <a:t>, living and studying abroad offers me a different perspective of the world. On a university campus, foreign students are likely to encounter their counterparts from different countries and areas and are exposed to different ideas and values. This helps me to have a meaningful understanding of different societies and inevitably sees my own country in a new light.</a:t>
            </a:r>
          </a:p>
          <a:p>
            <a:pPr>
              <a:lnSpc>
                <a:spcPct val="130000"/>
              </a:lnSpc>
              <a:spcBef>
                <a:spcPts val="600"/>
              </a:spcBef>
            </a:pPr>
            <a:r>
              <a:rPr lang="en-US" altLang="zh-CN" sz="2200" dirty="0" smtClean="0">
                <a:solidFill>
                  <a:srgbClr val="C00000"/>
                </a:solidFill>
                <a:latin typeface="Times New Roman" panose="02020603050405020304" pitchFamily="18" charset="0"/>
                <a:cs typeface="+mn-ea"/>
                <a:sym typeface="+mn-lt"/>
              </a:rPr>
              <a:t>Third</a:t>
            </a:r>
            <a:r>
              <a:rPr lang="en-US" altLang="zh-CN" sz="2200" dirty="0">
                <a:solidFill>
                  <a:srgbClr val="C00000"/>
                </a:solidFill>
                <a:latin typeface="Times New Roman" panose="02020603050405020304" pitchFamily="18" charset="0"/>
                <a:cs typeface="+mn-ea"/>
                <a:sym typeface="+mn-lt"/>
              </a:rPr>
              <a:t>, overseas experience, frustrating and painful as it may be, is helpful. A person going abroad for study often experiences much more difficulty—difficulty in adapting to a new culture and in dealing with all problems alone. Yet, the difficulty, coupled with the frustration brought by culture shock, is a rewarding experience for one’s future life and development of personality. </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Although going abroad is expensive and perhaps painful, the payoff is worthwhile.</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0"/>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3388397022"/>
      </p:ext>
    </p:extLst>
  </p:cSld>
  <p:clrMapOvr>
    <a:masterClrMapping/>
  </p:clrMapOvr>
  <p:transition spd="slow">
    <p:push dir="u"/>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851275"/>
            <a:ext cx="11785599" cy="5789342"/>
          </a:xfrm>
          <a:prstGeom prst="rect">
            <a:avLst/>
          </a:prstGeom>
          <a:noFill/>
        </p:spPr>
        <p:txBody>
          <a:bodyPr wrap="square" rtlCol="0">
            <a:spAutoFit/>
          </a:bodyPr>
          <a:lstStyle/>
          <a:p>
            <a:pPr algn="just">
              <a:lnSpc>
                <a:spcPct val="130000"/>
              </a:lnSpc>
              <a:spcBef>
                <a:spcPts val="600"/>
              </a:spcBef>
            </a:pPr>
            <a:r>
              <a:rPr lang="en-US" altLang="zh-CN" sz="2400" dirty="0">
                <a:latin typeface="Times New Roman" panose="02020603050405020304" pitchFamily="18" charset="0"/>
                <a:cs typeface="+mn-ea"/>
                <a:sym typeface="+mn-lt"/>
              </a:rPr>
              <a:t>3) Directions: Read the following statement and write an essay in no less than 250 words to</a:t>
            </a:r>
          </a:p>
          <a:p>
            <a:pPr algn="just">
              <a:lnSpc>
                <a:spcPct val="130000"/>
              </a:lnSpc>
              <a:spcBef>
                <a:spcPts val="600"/>
              </a:spcBef>
            </a:pPr>
            <a:r>
              <a:rPr lang="en-US" altLang="zh-CN" sz="2400" dirty="0">
                <a:latin typeface="Times New Roman" panose="02020603050405020304" pitchFamily="18" charset="0"/>
                <a:cs typeface="+mn-ea"/>
                <a:sym typeface="+mn-lt"/>
              </a:rPr>
              <a:t>show your agreement or disagreement.</a:t>
            </a:r>
          </a:p>
          <a:p>
            <a:pPr algn="just">
              <a:lnSpc>
                <a:spcPct val="130000"/>
              </a:lnSpc>
              <a:spcBef>
                <a:spcPts val="600"/>
              </a:spcBef>
            </a:pPr>
            <a:r>
              <a:rPr lang="en-US" altLang="zh-CN" sz="2400" dirty="0">
                <a:latin typeface="Times New Roman" panose="02020603050405020304" pitchFamily="18" charset="0"/>
                <a:cs typeface="+mn-ea"/>
                <a:sym typeface="+mn-lt"/>
              </a:rPr>
              <a:t>People are never satisfied with what they have. They always want something more or</a:t>
            </a:r>
          </a:p>
          <a:p>
            <a:pPr algn="just">
              <a:lnSpc>
                <a:spcPct val="130000"/>
              </a:lnSpc>
              <a:spcBef>
                <a:spcPts val="600"/>
              </a:spcBef>
            </a:pPr>
            <a:r>
              <a:rPr lang="en-US" altLang="zh-CN" sz="2400" dirty="0">
                <a:latin typeface="Times New Roman" panose="02020603050405020304" pitchFamily="18" charset="0"/>
                <a:cs typeface="+mn-ea"/>
                <a:sym typeface="+mn-lt"/>
              </a:rPr>
              <a:t>something different.</a:t>
            </a:r>
          </a:p>
          <a:p>
            <a:pPr algn="ctr">
              <a:lnSpc>
                <a:spcPct val="130000"/>
              </a:lnSpc>
              <a:spcBef>
                <a:spcPts val="600"/>
              </a:spcBef>
            </a:pPr>
            <a:r>
              <a:rPr lang="en-US" altLang="zh-CN" sz="2000" dirty="0">
                <a:solidFill>
                  <a:srgbClr val="C00000"/>
                </a:solidFill>
                <a:latin typeface="Times New Roman" panose="02020603050405020304" pitchFamily="18" charset="0"/>
                <a:cs typeface="+mn-ea"/>
                <a:sym typeface="+mn-lt"/>
              </a:rPr>
              <a:t>People Are Never Satisfied</a:t>
            </a:r>
          </a:p>
          <a:p>
            <a:pPr algn="just">
              <a:lnSpc>
                <a:spcPct val="130000"/>
              </a:lnSpc>
              <a:spcBef>
                <a:spcPts val="600"/>
              </a:spcBef>
            </a:pPr>
            <a:r>
              <a:rPr lang="en-US" altLang="zh-CN" sz="2000" dirty="0">
                <a:solidFill>
                  <a:srgbClr val="C00000"/>
                </a:solidFill>
                <a:latin typeface="Times New Roman" panose="02020603050405020304" pitchFamily="18" charset="0"/>
                <a:cs typeface="+mn-ea"/>
                <a:sym typeface="+mn-lt"/>
              </a:rPr>
              <a:t>I think the statement is true. It is human nature to seek more and to want something different. There are many instances in our daily life that can verify this.</a:t>
            </a:r>
          </a:p>
          <a:p>
            <a:pPr algn="just">
              <a:lnSpc>
                <a:spcPct val="130000"/>
              </a:lnSpc>
              <a:spcBef>
                <a:spcPts val="600"/>
              </a:spcBef>
            </a:pPr>
            <a:r>
              <a:rPr lang="en-US" altLang="zh-CN" sz="2000" dirty="0">
                <a:solidFill>
                  <a:srgbClr val="C00000"/>
                </a:solidFill>
                <a:latin typeface="Times New Roman" panose="02020603050405020304" pitchFamily="18" charset="0"/>
                <a:cs typeface="+mn-ea"/>
                <a:sym typeface="+mn-lt"/>
              </a:rPr>
              <a:t>We can take human’s basic need for food as an example. When a man is starving, his greatest desire is to have something to eat, anything that is edible. After this basic desire is satisfied and when he no longer worries about his next meal, he will feel that his food lacks quality. After this problem of quality is solved, he will complain that his meal lacks variety of taste. He wants better and better meals that keep changing and his desire can never be satisfied.</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17370825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anim calcmode="lin" valueType="num">
                                      <p:cBhvr additive="base">
                                        <p:cTn id="1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945628"/>
            <a:ext cx="12415519" cy="4966744"/>
          </a:xfrm>
          <a:prstGeom prst="rect">
            <a:avLst/>
          </a:prstGeom>
          <a:noFill/>
        </p:spPr>
        <p:txBody>
          <a:bodyPr wrap="square" rtlCol="0">
            <a:spAutoFit/>
          </a:bodyPr>
          <a:lstStyle/>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Other human desires follow the same pattern. We do not want to wear the same clothes all the time and we want better and better cars. Soon after we have bought a color TV set to replace the quite new black and white one, we wish to have a bigger and better color TV set. Of course not all human beings are the same, but we reveal these insatiable desires in different ways. For instance, some people try to climb up socially or politically all the time. They never feel satisfied even though others feel that they have succeeded. It is just like man’s desire for money, which can never stop.</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Good or bad, this human nature has been the impetus to the development of human society. Markets have flourished because we want more and better goods. The development of science and technology has never stopped because of our desire to discover more and more. And social and political organizations have been improved constantly owing to our endless demand for a better place to live in. If man has been easily satisfied, the human society would still be at primitive stage.</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0"/>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2983359646"/>
      </p:ext>
    </p:extLst>
  </p:cSld>
  <p:clrMapOvr>
    <a:masterClrMapping/>
  </p:clrMapOvr>
  <p:transition spd="slow">
    <p:push dir="u"/>
  </p:transition>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3"/>
          <a:stretch>
            <a:fillRect/>
          </a:stretch>
        </p:blipFill>
        <p:spPr>
          <a:xfrm>
            <a:off x="4570187" y="294821"/>
            <a:ext cx="2107503" cy="2354943"/>
          </a:xfrm>
          <a:prstGeom prst="rect">
            <a:avLst/>
          </a:prstGeom>
        </p:spPr>
      </p:pic>
      <p:pic>
        <p:nvPicPr>
          <p:cNvPr id="4" name="图片 3"/>
          <p:cNvPicPr>
            <a:picLocks noChangeAspect="1"/>
          </p:cNvPicPr>
          <p:nvPr/>
        </p:nvPicPr>
        <p:blipFill>
          <a:blip r:embed="rId3"/>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6270172" y="2843097"/>
            <a:ext cx="59412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400" b="1" dirty="0">
                <a:solidFill>
                  <a:srgbClr val="00749F"/>
                </a:solidFill>
                <a:latin typeface="Times New Roman" panose="02020603050405020304" pitchFamily="18" charset="0"/>
                <a:ea typeface="+mn-ea"/>
                <a:cs typeface="+mn-ea"/>
                <a:sym typeface="+mn-lt"/>
              </a:rPr>
              <a:t>大学英语四级写作</a:t>
            </a:r>
          </a:p>
        </p:txBody>
      </p:sp>
      <p:sp>
        <p:nvSpPr>
          <p:cNvPr id="6" name="文本框 6"/>
          <p:cNvSpPr txBox="1">
            <a:spLocks noChangeArrowheads="1"/>
          </p:cNvSpPr>
          <p:nvPr/>
        </p:nvSpPr>
        <p:spPr bwMode="auto">
          <a:xfrm>
            <a:off x="7191295" y="3933044"/>
            <a:ext cx="40989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200" dirty="0">
                <a:solidFill>
                  <a:srgbClr val="00749F"/>
                </a:solidFill>
                <a:latin typeface="Times New Roman" panose="02020603050405020304" pitchFamily="18" charset="0"/>
                <a:ea typeface="+mn-ea"/>
                <a:cs typeface="+mn-ea"/>
                <a:sym typeface="+mn-lt"/>
              </a:rPr>
              <a:t>Composition in CET4</a:t>
            </a:r>
          </a:p>
        </p:txBody>
      </p:sp>
      <p:sp>
        <p:nvSpPr>
          <p:cNvPr id="9" name="文本框 8"/>
          <p:cNvSpPr txBox="1"/>
          <p:nvPr/>
        </p:nvSpPr>
        <p:spPr>
          <a:xfrm>
            <a:off x="2804139" y="2541316"/>
            <a:ext cx="4162176" cy="1391728"/>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补充</a:t>
            </a:r>
            <a:r>
              <a:rPr lang="en-US" altLang="zh-CN" sz="7200" kern="0" dirty="0">
                <a:solidFill>
                  <a:srgbClr val="00749F"/>
                </a:solidFill>
                <a:latin typeface="Times New Roman" panose="02020603050405020304" pitchFamily="18" charset="0"/>
                <a:cs typeface="+mn-ea"/>
                <a:sym typeface="+mn-lt"/>
              </a:rPr>
              <a:t> 1</a:t>
            </a:r>
            <a:endParaRPr lang="zh-CN" altLang="en-US" sz="7200" kern="0" dirty="0">
              <a:solidFill>
                <a:srgbClr val="00749F"/>
              </a:solidFill>
              <a:latin typeface="Times New Roman" panose="02020603050405020304" pitchFamily="18" charset="0"/>
              <a:cs typeface="+mn-ea"/>
              <a:sym typeface="+mn-lt"/>
            </a:endParaRPr>
          </a:p>
        </p:txBody>
      </p:sp>
      <p:sp>
        <p:nvSpPr>
          <p:cNvPr id="10" name="动作按钮: 后退或前一项 9">
            <a:hlinkClick r:id="rId4" action="ppaction://hlinksldjump" highlightClick="1"/>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537787024"/>
      </p:ext>
    </p:extLst>
  </p:cSld>
  <p:clrMapOvr>
    <a:masterClrMapping/>
  </p:clrMapOvr>
  <p:transition spd="slow">
    <p:push dir="u"/>
  </p:transition>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8451CB5-A851-45F8-9D9E-E934B16ACAB0}"/>
              </a:ext>
            </a:extLst>
          </p:cNvPr>
          <p:cNvSpPr>
            <a:spLocks noGrp="1"/>
          </p:cNvSpPr>
          <p:nvPr>
            <p:ph type="body" sz="quarter" idx="13"/>
          </p:nvPr>
        </p:nvSpPr>
        <p:spPr/>
        <p:txBody>
          <a:bodyPr/>
          <a:lstStyle/>
          <a:p>
            <a:r>
              <a:rPr lang="zh-CN" altLang="en-US" dirty="0"/>
              <a:t>考核的要求</a:t>
            </a:r>
          </a:p>
        </p:txBody>
      </p:sp>
      <p:sp>
        <p:nvSpPr>
          <p:cNvPr id="3" name="文本框 2">
            <a:extLst>
              <a:ext uri="{FF2B5EF4-FFF2-40B4-BE49-F238E27FC236}">
                <a16:creationId xmlns:a16="http://schemas.microsoft.com/office/drawing/2014/main" id="{25DA9956-58E7-40F9-8CFC-B05562D6CAA3}"/>
              </a:ext>
            </a:extLst>
          </p:cNvPr>
          <p:cNvSpPr txBox="1"/>
          <p:nvPr/>
        </p:nvSpPr>
        <p:spPr>
          <a:xfrm>
            <a:off x="566057" y="1284514"/>
            <a:ext cx="11225893" cy="3870996"/>
          </a:xfrm>
          <a:prstGeom prst="rect">
            <a:avLst/>
          </a:prstGeom>
          <a:noFill/>
        </p:spPr>
        <p:txBody>
          <a:bodyPr wrap="square" rtlCol="0">
            <a:spAutoFit/>
          </a:bodyPr>
          <a:lstStyle/>
          <a:p>
            <a:pPr>
              <a:lnSpc>
                <a:spcPct val="130000"/>
              </a:lnSpc>
              <a:spcBef>
                <a:spcPts val="600"/>
              </a:spcBef>
            </a:pPr>
            <a:r>
              <a:rPr lang="zh-CN" altLang="en-US" sz="3200" kern="0" dirty="0">
                <a:latin typeface="微软雅黑" panose="020B0503020204020204" pitchFamily="34" charset="-122"/>
                <a:ea typeface="微软雅黑" panose="020B0503020204020204" pitchFamily="34" charset="-122"/>
                <a:cs typeface="+mn-ea"/>
                <a:sym typeface="+mn-lt"/>
              </a:rPr>
              <a:t>要求学生能用英语描述个人经历、观感、情感和发生的事件等；能描述简单的图表和图画；能就熟悉的主题发表个人观点；能写常见的应用文；能根据提纲、图表或图画等提示信息作简短的讨论、解释和说明。中心思想明确，结构基本完整，用词较为恰当，语句通顺，语意连贯，能运用基本的写作策略。能在半小时内写出不少于</a:t>
            </a:r>
            <a:r>
              <a:rPr lang="en-US" altLang="zh-CN" sz="3200" kern="0" dirty="0">
                <a:latin typeface="微软雅黑" panose="020B0503020204020204" pitchFamily="34" charset="-122"/>
                <a:ea typeface="微软雅黑" panose="020B0503020204020204" pitchFamily="34" charset="-122"/>
                <a:cs typeface="+mn-ea"/>
                <a:sym typeface="+mn-lt"/>
              </a:rPr>
              <a:t>120</a:t>
            </a:r>
            <a:r>
              <a:rPr lang="zh-CN" altLang="en-US" sz="3200" kern="0" dirty="0">
                <a:latin typeface="微软雅黑" panose="020B0503020204020204" pitchFamily="34" charset="-122"/>
                <a:ea typeface="微软雅黑" panose="020B0503020204020204" pitchFamily="34" charset="-122"/>
                <a:cs typeface="+mn-ea"/>
                <a:sym typeface="+mn-lt"/>
              </a:rPr>
              <a:t>词的短文。</a:t>
            </a:r>
          </a:p>
        </p:txBody>
      </p:sp>
    </p:spTree>
    <p:extLst>
      <p:ext uri="{BB962C8B-B14F-4D97-AF65-F5344CB8AC3E}">
        <p14:creationId xmlns:p14="http://schemas.microsoft.com/office/powerpoint/2010/main" val="2902937732"/>
      </p:ext>
    </p:extLst>
  </p:cSld>
  <p:clrMapOvr>
    <a:masterClrMapping/>
  </p:clrMapOvr>
  <p:transition spd="slow" advClick="0" advTm="3000">
    <p:push dir="u"/>
  </p:transition>
  <p:timing>
    <p:tnLst>
      <p:par>
        <p:cTn id="1" dur="indefinite" restart="never" nodeType="tmRoot"/>
      </p:par>
    </p:tnLst>
  </p:timing>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8451CB5-A851-45F8-9D9E-E934B16ACAB0}"/>
              </a:ext>
            </a:extLst>
          </p:cNvPr>
          <p:cNvSpPr>
            <a:spLocks noGrp="1"/>
          </p:cNvSpPr>
          <p:nvPr>
            <p:ph type="body" sz="quarter" idx="13"/>
          </p:nvPr>
        </p:nvSpPr>
        <p:spPr/>
        <p:txBody>
          <a:bodyPr/>
          <a:lstStyle/>
          <a:p>
            <a:r>
              <a:rPr lang="zh-CN" altLang="en-US" dirty="0"/>
              <a:t>考核的技能</a:t>
            </a:r>
          </a:p>
        </p:txBody>
      </p:sp>
      <p:sp>
        <p:nvSpPr>
          <p:cNvPr id="3" name="文本框 2">
            <a:extLst>
              <a:ext uri="{FF2B5EF4-FFF2-40B4-BE49-F238E27FC236}">
                <a16:creationId xmlns:a16="http://schemas.microsoft.com/office/drawing/2014/main" id="{32686B11-64C5-41E2-808C-7C41DF72E68D}"/>
              </a:ext>
            </a:extLst>
          </p:cNvPr>
          <p:cNvSpPr txBox="1"/>
          <p:nvPr/>
        </p:nvSpPr>
        <p:spPr>
          <a:xfrm>
            <a:off x="718457" y="3326057"/>
            <a:ext cx="11225893" cy="732508"/>
          </a:xfrm>
          <a:prstGeom prst="rect">
            <a:avLst/>
          </a:prstGeom>
          <a:noFill/>
        </p:spPr>
        <p:txBody>
          <a:bodyPr wrap="square" rtlCol="0">
            <a:spAutoFit/>
          </a:bodyPr>
          <a:lstStyle/>
          <a:p>
            <a:pPr>
              <a:lnSpc>
                <a:spcPct val="130000"/>
              </a:lnSpc>
              <a:spcBef>
                <a:spcPts val="600"/>
              </a:spcBef>
            </a:pPr>
            <a:r>
              <a:rPr lang="en-US" altLang="zh-CN" sz="3200" kern="0" dirty="0" smtClean="0">
                <a:latin typeface="微软雅黑" panose="020B0503020204020204" pitchFamily="34" charset="-122"/>
                <a:ea typeface="微软雅黑" panose="020B0503020204020204" pitchFamily="34" charset="-122"/>
                <a:cs typeface="+mn-ea"/>
                <a:sym typeface="+mn-lt"/>
              </a:rPr>
              <a:t>A</a:t>
            </a:r>
            <a:r>
              <a:rPr lang="zh-CN" altLang="en-US" sz="3200" kern="0" dirty="0">
                <a:latin typeface="微软雅黑" panose="020B0503020204020204" pitchFamily="34" charset="-122"/>
                <a:ea typeface="微软雅黑" panose="020B0503020204020204" pitchFamily="34" charset="-122"/>
                <a:cs typeface="+mn-ea"/>
                <a:sym typeface="+mn-lt"/>
              </a:rPr>
              <a:t>：</a:t>
            </a:r>
            <a:r>
              <a:rPr lang="zh-CN" altLang="en-US" sz="3200" b="1" kern="0" dirty="0" smtClean="0">
                <a:solidFill>
                  <a:srgbClr val="C00000"/>
                </a:solidFill>
                <a:latin typeface="微软雅黑" panose="020B0503020204020204" pitchFamily="34" charset="-122"/>
                <a:ea typeface="微软雅黑" panose="020B0503020204020204" pitchFamily="34" charset="-122"/>
                <a:cs typeface="+mn-ea"/>
                <a:sym typeface="+mn-lt"/>
              </a:rPr>
              <a:t>思想</a:t>
            </a:r>
            <a:r>
              <a:rPr lang="zh-CN" altLang="en-US" sz="3200" b="1" kern="0" dirty="0">
                <a:solidFill>
                  <a:srgbClr val="C00000"/>
                </a:solidFill>
                <a:latin typeface="微软雅黑" panose="020B0503020204020204" pitchFamily="34" charset="-122"/>
                <a:ea typeface="微软雅黑" panose="020B0503020204020204" pitchFamily="34" charset="-122"/>
                <a:cs typeface="+mn-ea"/>
                <a:sym typeface="+mn-lt"/>
              </a:rPr>
              <a:t>表达</a:t>
            </a:r>
          </a:p>
        </p:txBody>
      </p:sp>
      <p:sp>
        <p:nvSpPr>
          <p:cNvPr id="4" name="文本框 3">
            <a:extLst>
              <a:ext uri="{FF2B5EF4-FFF2-40B4-BE49-F238E27FC236}">
                <a16:creationId xmlns:a16="http://schemas.microsoft.com/office/drawing/2014/main" id="{2C22F933-FADD-48EE-84CD-4755ABFDA578}"/>
              </a:ext>
            </a:extLst>
          </p:cNvPr>
          <p:cNvSpPr txBox="1"/>
          <p:nvPr/>
        </p:nvSpPr>
        <p:spPr>
          <a:xfrm>
            <a:off x="718457" y="1246414"/>
            <a:ext cx="11225893" cy="2012859"/>
          </a:xfrm>
          <a:prstGeom prst="rect">
            <a:avLst/>
          </a:prstGeom>
          <a:noFill/>
        </p:spPr>
        <p:txBody>
          <a:bodyPr wrap="square" rtlCol="0">
            <a:spAutoFit/>
          </a:bodyPr>
          <a:lstStyle/>
          <a:p>
            <a:pPr>
              <a:lnSpc>
                <a:spcPct val="130000"/>
              </a:lnSpc>
              <a:spcBef>
                <a:spcPts val="600"/>
              </a:spcBef>
            </a:pPr>
            <a:r>
              <a:rPr lang="zh-CN" altLang="en-US" sz="3200" kern="0" dirty="0">
                <a:latin typeface="微软雅黑" panose="020B0503020204020204" pitchFamily="34" charset="-122"/>
                <a:ea typeface="微软雅黑" panose="020B0503020204020204" pitchFamily="34" charset="-122"/>
                <a:cs typeface="+mn-ea"/>
                <a:sym typeface="+mn-lt"/>
              </a:rPr>
              <a:t>写作部分考核学生就熟悉的话题和情景英语进行书面表达的能力，要求考生在规定的时间内根据所给提示写出一篇短文。写作部分考核的技能</a:t>
            </a:r>
            <a:r>
              <a:rPr lang="zh-CN" altLang="en-US" sz="3200" kern="0" dirty="0" smtClean="0">
                <a:latin typeface="微软雅黑" panose="020B0503020204020204" pitchFamily="34" charset="-122"/>
                <a:ea typeface="微软雅黑" panose="020B0503020204020204" pitchFamily="34" charset="-122"/>
                <a:cs typeface="+mn-ea"/>
                <a:sym typeface="+mn-lt"/>
              </a:rPr>
              <a:t>如下：</a:t>
            </a:r>
            <a:endParaRPr lang="zh-CN" altLang="en-US" sz="3200" kern="0" dirty="0">
              <a:latin typeface="微软雅黑" panose="020B0503020204020204" pitchFamily="34" charset="-122"/>
              <a:ea typeface="微软雅黑" panose="020B0503020204020204" pitchFamily="34" charset="-122"/>
              <a:cs typeface="+mn-ea"/>
              <a:sym typeface="+mn-lt"/>
            </a:endParaRPr>
          </a:p>
        </p:txBody>
      </p:sp>
      <p:sp>
        <p:nvSpPr>
          <p:cNvPr id="5" name="文本框 4">
            <a:extLst>
              <a:ext uri="{FF2B5EF4-FFF2-40B4-BE49-F238E27FC236}">
                <a16:creationId xmlns:a16="http://schemas.microsoft.com/office/drawing/2014/main" id="{70B47176-2C76-41F4-BD24-201F98F1AE3B}"/>
              </a:ext>
            </a:extLst>
          </p:cNvPr>
          <p:cNvSpPr txBox="1"/>
          <p:nvPr/>
        </p:nvSpPr>
        <p:spPr>
          <a:xfrm>
            <a:off x="718456" y="3996177"/>
            <a:ext cx="11225893" cy="2104359"/>
          </a:xfrm>
          <a:prstGeom prst="rect">
            <a:avLst/>
          </a:prstGeom>
          <a:noFill/>
        </p:spPr>
        <p:txBody>
          <a:bodyPr wrap="square" rtlCol="0">
            <a:spAutoFit/>
          </a:bodyPr>
          <a:lstStyle/>
          <a:p>
            <a:pPr>
              <a:lnSpc>
                <a:spcPct val="130000"/>
              </a:lnSpc>
              <a:spcBef>
                <a:spcPts val="600"/>
              </a:spcBef>
            </a:pPr>
            <a:r>
              <a:rPr lang="en-US" altLang="zh-CN" sz="3200" kern="0" dirty="0">
                <a:latin typeface="微软雅黑" panose="020B0503020204020204" pitchFamily="34" charset="-122"/>
                <a:ea typeface="微软雅黑" panose="020B0503020204020204" pitchFamily="34" charset="-122"/>
                <a:cs typeface="+mn-ea"/>
                <a:sym typeface="+mn-lt"/>
              </a:rPr>
              <a:t>01 </a:t>
            </a:r>
            <a:r>
              <a:rPr lang="zh-CN" altLang="en-US" sz="3200" kern="0" dirty="0">
                <a:latin typeface="微软雅黑" panose="020B0503020204020204" pitchFamily="34" charset="-122"/>
                <a:ea typeface="微软雅黑" panose="020B0503020204020204" pitchFamily="34" charset="-122"/>
                <a:cs typeface="+mn-ea"/>
                <a:sym typeface="+mn-lt"/>
              </a:rPr>
              <a:t>表达中心思想</a:t>
            </a:r>
            <a:endParaRPr lang="en-US" altLang="zh-CN" sz="32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en-US" altLang="zh-CN" sz="3200" kern="0" dirty="0">
                <a:latin typeface="微软雅黑" panose="020B0503020204020204" pitchFamily="34" charset="-122"/>
                <a:ea typeface="微软雅黑" panose="020B0503020204020204" pitchFamily="34" charset="-122"/>
                <a:cs typeface="+mn-ea"/>
                <a:sym typeface="+mn-lt"/>
              </a:rPr>
              <a:t>02 </a:t>
            </a:r>
            <a:r>
              <a:rPr lang="zh-CN" altLang="en-US" sz="3200" kern="0" dirty="0">
                <a:latin typeface="微软雅黑" panose="020B0503020204020204" pitchFamily="34" charset="-122"/>
                <a:ea typeface="微软雅黑" panose="020B0503020204020204" pitchFamily="34" charset="-122"/>
                <a:cs typeface="+mn-ea"/>
                <a:sym typeface="+mn-lt"/>
              </a:rPr>
              <a:t>表达重要或特定的信息</a:t>
            </a:r>
            <a:endParaRPr lang="en-US" altLang="zh-CN" sz="32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en-US" altLang="zh-CN" sz="3200" kern="0" dirty="0">
                <a:latin typeface="微软雅黑" panose="020B0503020204020204" pitchFamily="34" charset="-122"/>
                <a:ea typeface="微软雅黑" panose="020B0503020204020204" pitchFamily="34" charset="-122"/>
                <a:cs typeface="+mn-ea"/>
                <a:sym typeface="+mn-lt"/>
              </a:rPr>
              <a:t>03 </a:t>
            </a:r>
            <a:r>
              <a:rPr lang="zh-CN" altLang="en-US" sz="3200" kern="0" dirty="0">
                <a:latin typeface="微软雅黑" panose="020B0503020204020204" pitchFamily="34" charset="-122"/>
                <a:ea typeface="微软雅黑" panose="020B0503020204020204" pitchFamily="34" charset="-122"/>
                <a:cs typeface="+mn-ea"/>
                <a:sym typeface="+mn-lt"/>
              </a:rPr>
              <a:t>表达观点、态度等</a:t>
            </a:r>
          </a:p>
        </p:txBody>
      </p:sp>
    </p:spTree>
    <p:extLst>
      <p:ext uri="{BB962C8B-B14F-4D97-AF65-F5344CB8AC3E}">
        <p14:creationId xmlns:p14="http://schemas.microsoft.com/office/powerpoint/2010/main" val="2585356177"/>
      </p:ext>
    </p:extLst>
  </p:cSld>
  <p:clrMapOvr>
    <a:masterClrMapping/>
  </p:clrMapOvr>
  <p:transition spd="slow" advClick="0" advTm="3000">
    <p:push dir="u"/>
  </p:transition>
  <p:timing>
    <p:tnLst>
      <p:par>
        <p:cTn id="1" dur="indefinite" restart="never" nodeType="tmRoot"/>
      </p:par>
    </p:tn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8451CB5-A851-45F8-9D9E-E934B16ACAB0}"/>
              </a:ext>
            </a:extLst>
          </p:cNvPr>
          <p:cNvSpPr>
            <a:spLocks noGrp="1"/>
          </p:cNvSpPr>
          <p:nvPr>
            <p:ph type="body" sz="quarter" idx="13"/>
          </p:nvPr>
        </p:nvSpPr>
        <p:spPr/>
        <p:txBody>
          <a:bodyPr/>
          <a:lstStyle/>
          <a:p>
            <a:r>
              <a:rPr lang="zh-CN" altLang="en-US" dirty="0"/>
              <a:t>考核的技能</a:t>
            </a:r>
          </a:p>
        </p:txBody>
      </p:sp>
      <p:sp>
        <p:nvSpPr>
          <p:cNvPr id="3" name="文本框 2">
            <a:extLst>
              <a:ext uri="{FF2B5EF4-FFF2-40B4-BE49-F238E27FC236}">
                <a16:creationId xmlns:a16="http://schemas.microsoft.com/office/drawing/2014/main" id="{32686B11-64C5-41E2-808C-7C41DF72E68D}"/>
              </a:ext>
            </a:extLst>
          </p:cNvPr>
          <p:cNvSpPr txBox="1"/>
          <p:nvPr/>
        </p:nvSpPr>
        <p:spPr>
          <a:xfrm>
            <a:off x="718457" y="1135307"/>
            <a:ext cx="11225893" cy="732508"/>
          </a:xfrm>
          <a:prstGeom prst="rect">
            <a:avLst/>
          </a:prstGeom>
          <a:noFill/>
        </p:spPr>
        <p:txBody>
          <a:bodyPr wrap="square" rtlCol="0">
            <a:spAutoFit/>
          </a:bodyPr>
          <a:lstStyle/>
          <a:p>
            <a:pPr>
              <a:lnSpc>
                <a:spcPct val="130000"/>
              </a:lnSpc>
              <a:spcBef>
                <a:spcPts val="600"/>
              </a:spcBef>
            </a:pPr>
            <a:r>
              <a:rPr lang="en-US" altLang="zh-CN" sz="3200" kern="0" dirty="0" smtClean="0">
                <a:latin typeface="微软雅黑" panose="020B0503020204020204" pitchFamily="34" charset="-122"/>
                <a:ea typeface="微软雅黑" panose="020B0503020204020204" pitchFamily="34" charset="-122"/>
                <a:cs typeface="+mn-ea"/>
                <a:sym typeface="+mn-lt"/>
              </a:rPr>
              <a:t>B</a:t>
            </a:r>
            <a:r>
              <a:rPr lang="zh-CN" altLang="en-US" sz="3200" kern="0" dirty="0">
                <a:latin typeface="微软雅黑" panose="020B0503020204020204" pitchFamily="34" charset="-122"/>
                <a:ea typeface="微软雅黑" panose="020B0503020204020204" pitchFamily="34" charset="-122"/>
                <a:cs typeface="+mn-ea"/>
                <a:sym typeface="+mn-lt"/>
              </a:rPr>
              <a:t>：</a:t>
            </a:r>
            <a:r>
              <a:rPr lang="zh-CN" altLang="en-US" sz="3200" b="1" kern="0" dirty="0" smtClean="0">
                <a:solidFill>
                  <a:srgbClr val="C00000"/>
                </a:solidFill>
                <a:latin typeface="微软雅黑" panose="020B0503020204020204" pitchFamily="34" charset="-122"/>
                <a:ea typeface="微软雅黑" panose="020B0503020204020204" pitchFamily="34" charset="-122"/>
                <a:cs typeface="+mn-ea"/>
                <a:sym typeface="+mn-lt"/>
              </a:rPr>
              <a:t>篇章</a:t>
            </a:r>
            <a:r>
              <a:rPr lang="zh-CN" altLang="en-US" sz="3200" b="1" kern="0" dirty="0">
                <a:solidFill>
                  <a:srgbClr val="C00000"/>
                </a:solidFill>
                <a:latin typeface="微软雅黑" panose="020B0503020204020204" pitchFamily="34" charset="-122"/>
                <a:ea typeface="微软雅黑" panose="020B0503020204020204" pitchFamily="34" charset="-122"/>
                <a:cs typeface="+mn-ea"/>
                <a:sym typeface="+mn-lt"/>
              </a:rPr>
              <a:t>组织</a:t>
            </a:r>
          </a:p>
        </p:txBody>
      </p:sp>
      <p:sp>
        <p:nvSpPr>
          <p:cNvPr id="5" name="文本框 4">
            <a:extLst>
              <a:ext uri="{FF2B5EF4-FFF2-40B4-BE49-F238E27FC236}">
                <a16:creationId xmlns:a16="http://schemas.microsoft.com/office/drawing/2014/main" id="{70B47176-2C76-41F4-BD24-201F98F1AE3B}"/>
              </a:ext>
            </a:extLst>
          </p:cNvPr>
          <p:cNvSpPr txBox="1"/>
          <p:nvPr/>
        </p:nvSpPr>
        <p:spPr>
          <a:xfrm>
            <a:off x="718456" y="1891818"/>
            <a:ext cx="11225893" cy="1387239"/>
          </a:xfrm>
          <a:prstGeom prst="rect">
            <a:avLst/>
          </a:prstGeom>
          <a:noFill/>
        </p:spPr>
        <p:txBody>
          <a:bodyPr wrap="square" rtlCol="0">
            <a:spAutoFit/>
          </a:bodyPr>
          <a:lstStyle/>
          <a:p>
            <a:pPr>
              <a:lnSpc>
                <a:spcPct val="130000"/>
              </a:lnSpc>
              <a:spcBef>
                <a:spcPts val="600"/>
              </a:spcBef>
            </a:pPr>
            <a:r>
              <a:rPr lang="en-US" altLang="zh-CN" sz="3200" kern="0" dirty="0">
                <a:latin typeface="微软雅黑" panose="020B0503020204020204" pitchFamily="34" charset="-122"/>
                <a:ea typeface="微软雅黑" panose="020B0503020204020204" pitchFamily="34" charset="-122"/>
                <a:cs typeface="+mn-ea"/>
                <a:sym typeface="+mn-lt"/>
              </a:rPr>
              <a:t>04 </a:t>
            </a:r>
            <a:r>
              <a:rPr lang="zh-CN" altLang="en-US" sz="3200" kern="0" dirty="0">
                <a:latin typeface="微软雅黑" panose="020B0503020204020204" pitchFamily="34" charset="-122"/>
                <a:ea typeface="微软雅黑" panose="020B0503020204020204" pitchFamily="34" charset="-122"/>
                <a:cs typeface="+mn-ea"/>
                <a:sym typeface="+mn-lt"/>
              </a:rPr>
              <a:t>围绕所给的题目叙述、议论或描述，重点突出</a:t>
            </a:r>
            <a:endParaRPr lang="en-US" altLang="zh-CN" sz="32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en-US" altLang="zh-CN" sz="3200" kern="0" dirty="0">
                <a:latin typeface="微软雅黑" panose="020B0503020204020204" pitchFamily="34" charset="-122"/>
                <a:ea typeface="微软雅黑" panose="020B0503020204020204" pitchFamily="34" charset="-122"/>
                <a:cs typeface="+mn-ea"/>
                <a:sym typeface="+mn-lt"/>
              </a:rPr>
              <a:t>05 </a:t>
            </a:r>
            <a:r>
              <a:rPr lang="zh-CN" altLang="en-US" sz="3200" kern="0" dirty="0">
                <a:latin typeface="微软雅黑" panose="020B0503020204020204" pitchFamily="34" charset="-122"/>
                <a:ea typeface="微软雅黑" panose="020B0503020204020204" pitchFamily="34" charset="-122"/>
                <a:cs typeface="+mn-ea"/>
                <a:sym typeface="+mn-lt"/>
              </a:rPr>
              <a:t>连贯地组句成段，组段成篇</a:t>
            </a:r>
            <a:endParaRPr lang="en-US" altLang="zh-CN" sz="3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421826590"/>
      </p:ext>
    </p:extLst>
  </p:cSld>
  <p:clrMapOvr>
    <a:masterClrMapping/>
  </p:clrMapOvr>
  <p:transition spd="slow" advClick="0" advTm="3000">
    <p:push dir="u"/>
  </p:transition>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8451CB5-A851-45F8-9D9E-E934B16ACAB0}"/>
              </a:ext>
            </a:extLst>
          </p:cNvPr>
          <p:cNvSpPr>
            <a:spLocks noGrp="1"/>
          </p:cNvSpPr>
          <p:nvPr>
            <p:ph type="body" sz="quarter" idx="13"/>
          </p:nvPr>
        </p:nvSpPr>
        <p:spPr/>
        <p:txBody>
          <a:bodyPr/>
          <a:lstStyle/>
          <a:p>
            <a:r>
              <a:rPr lang="zh-CN" altLang="en-US" dirty="0"/>
              <a:t>考核的技能</a:t>
            </a:r>
          </a:p>
        </p:txBody>
      </p:sp>
      <p:sp>
        <p:nvSpPr>
          <p:cNvPr id="3" name="文本框 2">
            <a:extLst>
              <a:ext uri="{FF2B5EF4-FFF2-40B4-BE49-F238E27FC236}">
                <a16:creationId xmlns:a16="http://schemas.microsoft.com/office/drawing/2014/main" id="{32686B11-64C5-41E2-808C-7C41DF72E68D}"/>
              </a:ext>
            </a:extLst>
          </p:cNvPr>
          <p:cNvSpPr txBox="1"/>
          <p:nvPr/>
        </p:nvSpPr>
        <p:spPr>
          <a:xfrm>
            <a:off x="718457" y="1135307"/>
            <a:ext cx="11225893" cy="732508"/>
          </a:xfrm>
          <a:prstGeom prst="rect">
            <a:avLst/>
          </a:prstGeom>
          <a:noFill/>
        </p:spPr>
        <p:txBody>
          <a:bodyPr wrap="square" rtlCol="0">
            <a:spAutoFit/>
          </a:bodyPr>
          <a:lstStyle/>
          <a:p>
            <a:pPr>
              <a:lnSpc>
                <a:spcPct val="130000"/>
              </a:lnSpc>
              <a:spcBef>
                <a:spcPts val="600"/>
              </a:spcBef>
            </a:pPr>
            <a:r>
              <a:rPr lang="en-US" altLang="zh-CN" sz="3200" kern="0" dirty="0" smtClean="0">
                <a:latin typeface="微软雅黑" panose="020B0503020204020204" pitchFamily="34" charset="-122"/>
                <a:ea typeface="微软雅黑" panose="020B0503020204020204" pitchFamily="34" charset="-122"/>
                <a:cs typeface="+mn-ea"/>
                <a:sym typeface="+mn-lt"/>
              </a:rPr>
              <a:t>C</a:t>
            </a:r>
            <a:r>
              <a:rPr lang="zh-CN" altLang="en-US" sz="3200" kern="0" dirty="0">
                <a:latin typeface="微软雅黑" panose="020B0503020204020204" pitchFamily="34" charset="-122"/>
                <a:ea typeface="微软雅黑" panose="020B0503020204020204" pitchFamily="34" charset="-122"/>
                <a:cs typeface="+mn-ea"/>
                <a:sym typeface="+mn-lt"/>
              </a:rPr>
              <a:t>：</a:t>
            </a:r>
            <a:r>
              <a:rPr lang="zh-CN" altLang="en-US" sz="3200" b="1" kern="0" dirty="0" smtClean="0">
                <a:solidFill>
                  <a:srgbClr val="C00000"/>
                </a:solidFill>
                <a:latin typeface="微软雅黑" panose="020B0503020204020204" pitchFamily="34" charset="-122"/>
                <a:ea typeface="微软雅黑" panose="020B0503020204020204" pitchFamily="34" charset="-122"/>
                <a:cs typeface="+mn-ea"/>
                <a:sym typeface="+mn-lt"/>
              </a:rPr>
              <a:t>语言</a:t>
            </a:r>
            <a:r>
              <a:rPr lang="zh-CN" altLang="en-US" sz="3200" b="1" kern="0" dirty="0">
                <a:solidFill>
                  <a:srgbClr val="C00000"/>
                </a:solidFill>
                <a:latin typeface="微软雅黑" panose="020B0503020204020204" pitchFamily="34" charset="-122"/>
                <a:ea typeface="微软雅黑" panose="020B0503020204020204" pitchFamily="34" charset="-122"/>
                <a:cs typeface="+mn-ea"/>
                <a:sym typeface="+mn-lt"/>
              </a:rPr>
              <a:t>运用</a:t>
            </a:r>
          </a:p>
        </p:txBody>
      </p:sp>
      <p:sp>
        <p:nvSpPr>
          <p:cNvPr id="5" name="文本框 4">
            <a:extLst>
              <a:ext uri="{FF2B5EF4-FFF2-40B4-BE49-F238E27FC236}">
                <a16:creationId xmlns:a16="http://schemas.microsoft.com/office/drawing/2014/main" id="{70B47176-2C76-41F4-BD24-201F98F1AE3B}"/>
              </a:ext>
            </a:extLst>
          </p:cNvPr>
          <p:cNvSpPr txBox="1"/>
          <p:nvPr/>
        </p:nvSpPr>
        <p:spPr>
          <a:xfrm>
            <a:off x="718456" y="1891818"/>
            <a:ext cx="11225893" cy="4178773"/>
          </a:xfrm>
          <a:prstGeom prst="rect">
            <a:avLst/>
          </a:prstGeom>
          <a:noFill/>
        </p:spPr>
        <p:txBody>
          <a:bodyPr wrap="square" rtlCol="0">
            <a:spAutoFit/>
          </a:bodyPr>
          <a:lstStyle/>
          <a:p>
            <a:pPr>
              <a:lnSpc>
                <a:spcPct val="130000"/>
              </a:lnSpc>
              <a:spcBef>
                <a:spcPts val="600"/>
              </a:spcBef>
            </a:pPr>
            <a:r>
              <a:rPr lang="en-US" altLang="zh-CN" sz="3200" kern="0" dirty="0">
                <a:latin typeface="微软雅黑" panose="020B0503020204020204" pitchFamily="34" charset="-122"/>
                <a:ea typeface="微软雅黑" panose="020B0503020204020204" pitchFamily="34" charset="-122"/>
                <a:cs typeface="+mn-ea"/>
                <a:sym typeface="+mn-lt"/>
              </a:rPr>
              <a:t>06 </a:t>
            </a:r>
            <a:r>
              <a:rPr lang="zh-CN" altLang="en-US" sz="3200" kern="0" dirty="0">
                <a:latin typeface="微软雅黑" panose="020B0503020204020204" pitchFamily="34" charset="-122"/>
                <a:ea typeface="微软雅黑" panose="020B0503020204020204" pitchFamily="34" charset="-122"/>
                <a:cs typeface="+mn-ea"/>
                <a:sym typeface="+mn-lt"/>
              </a:rPr>
              <a:t>运用恰当的词汇</a:t>
            </a:r>
            <a:endParaRPr lang="en-US" altLang="zh-CN" sz="32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en-US" altLang="zh-CN" sz="3200" kern="0" dirty="0">
                <a:latin typeface="微软雅黑" panose="020B0503020204020204" pitchFamily="34" charset="-122"/>
                <a:ea typeface="微软雅黑" panose="020B0503020204020204" pitchFamily="34" charset="-122"/>
                <a:cs typeface="+mn-ea"/>
                <a:sym typeface="+mn-lt"/>
              </a:rPr>
              <a:t>07 </a:t>
            </a:r>
            <a:r>
              <a:rPr lang="zh-CN" altLang="en-US" sz="3200" kern="0" dirty="0">
                <a:latin typeface="微软雅黑" panose="020B0503020204020204" pitchFamily="34" charset="-122"/>
                <a:ea typeface="微软雅黑" panose="020B0503020204020204" pitchFamily="34" charset="-122"/>
                <a:cs typeface="+mn-ea"/>
                <a:sym typeface="+mn-lt"/>
              </a:rPr>
              <a:t>运用正确的语法</a:t>
            </a:r>
            <a:endParaRPr lang="en-US" altLang="zh-CN" sz="32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en-US" altLang="zh-CN" sz="3200" kern="0" dirty="0">
                <a:latin typeface="微软雅黑" panose="020B0503020204020204" pitchFamily="34" charset="-122"/>
                <a:ea typeface="微软雅黑" panose="020B0503020204020204" pitchFamily="34" charset="-122"/>
                <a:cs typeface="+mn-ea"/>
                <a:sym typeface="+mn-lt"/>
              </a:rPr>
              <a:t>08 </a:t>
            </a:r>
            <a:r>
              <a:rPr lang="zh-CN" altLang="en-US" sz="3200" kern="0" dirty="0">
                <a:latin typeface="微软雅黑" panose="020B0503020204020204" pitchFamily="34" charset="-122"/>
                <a:ea typeface="微软雅黑" panose="020B0503020204020204" pitchFamily="34" charset="-122"/>
                <a:cs typeface="+mn-ea"/>
                <a:sym typeface="+mn-lt"/>
              </a:rPr>
              <a:t>运用合适的句子结构</a:t>
            </a:r>
            <a:endParaRPr lang="en-US" altLang="zh-CN" sz="32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en-US" altLang="zh-CN" sz="3200" kern="0" dirty="0">
                <a:latin typeface="微软雅黑" panose="020B0503020204020204" pitchFamily="34" charset="-122"/>
                <a:ea typeface="微软雅黑" panose="020B0503020204020204" pitchFamily="34" charset="-122"/>
                <a:cs typeface="+mn-ea"/>
                <a:sym typeface="+mn-lt"/>
              </a:rPr>
              <a:t>09 </a:t>
            </a:r>
            <a:r>
              <a:rPr lang="zh-CN" altLang="en-US" sz="3200" kern="0" dirty="0">
                <a:latin typeface="微软雅黑" panose="020B0503020204020204" pitchFamily="34" charset="-122"/>
                <a:ea typeface="微软雅黑" panose="020B0503020204020204" pitchFamily="34" charset="-122"/>
                <a:cs typeface="+mn-ea"/>
                <a:sym typeface="+mn-lt"/>
              </a:rPr>
              <a:t>使用正确的标点符号</a:t>
            </a:r>
            <a:endParaRPr lang="en-US" altLang="zh-CN" sz="32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en-US" altLang="zh-CN" sz="3200" kern="0" dirty="0">
                <a:latin typeface="微软雅黑" panose="020B0503020204020204" pitchFamily="34" charset="-122"/>
                <a:ea typeface="微软雅黑" panose="020B0503020204020204" pitchFamily="34" charset="-122"/>
                <a:cs typeface="+mn-ea"/>
                <a:sym typeface="+mn-lt"/>
              </a:rPr>
              <a:t>10 </a:t>
            </a:r>
            <a:r>
              <a:rPr lang="zh-CN" altLang="en-US" sz="3200" kern="0" dirty="0">
                <a:latin typeface="微软雅黑" panose="020B0503020204020204" pitchFamily="34" charset="-122"/>
                <a:ea typeface="微软雅黑" panose="020B0503020204020204" pitchFamily="34" charset="-122"/>
                <a:cs typeface="+mn-ea"/>
                <a:sym typeface="+mn-lt"/>
              </a:rPr>
              <a:t>运用衔接手段表达句间关系（如对比、原因、结果、程度、目的等）</a:t>
            </a:r>
            <a:endParaRPr lang="en-US" altLang="zh-CN" sz="3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1415943023"/>
      </p:ext>
    </p:extLst>
  </p:cSld>
  <p:clrMapOvr>
    <a:masterClrMapping/>
  </p:clrMapOvr>
  <p:transition spd="slow" advClick="0" advTm="3000">
    <p:push dir="u"/>
  </p:transition>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8451CB5-A851-45F8-9D9E-E934B16ACAB0}"/>
              </a:ext>
            </a:extLst>
          </p:cNvPr>
          <p:cNvSpPr>
            <a:spLocks noGrp="1"/>
          </p:cNvSpPr>
          <p:nvPr>
            <p:ph type="body" sz="quarter" idx="13"/>
          </p:nvPr>
        </p:nvSpPr>
        <p:spPr/>
        <p:txBody>
          <a:bodyPr/>
          <a:lstStyle/>
          <a:p>
            <a:r>
              <a:rPr lang="zh-CN" altLang="en-US" dirty="0"/>
              <a:t>考核的技能</a:t>
            </a:r>
          </a:p>
        </p:txBody>
      </p:sp>
      <p:sp>
        <p:nvSpPr>
          <p:cNvPr id="3" name="文本框 2">
            <a:extLst>
              <a:ext uri="{FF2B5EF4-FFF2-40B4-BE49-F238E27FC236}">
                <a16:creationId xmlns:a16="http://schemas.microsoft.com/office/drawing/2014/main" id="{32686B11-64C5-41E2-808C-7C41DF72E68D}"/>
              </a:ext>
            </a:extLst>
          </p:cNvPr>
          <p:cNvSpPr txBox="1"/>
          <p:nvPr/>
        </p:nvSpPr>
        <p:spPr>
          <a:xfrm>
            <a:off x="718457" y="1135307"/>
            <a:ext cx="11225893" cy="732508"/>
          </a:xfrm>
          <a:prstGeom prst="rect">
            <a:avLst/>
          </a:prstGeom>
          <a:noFill/>
        </p:spPr>
        <p:txBody>
          <a:bodyPr wrap="square" rtlCol="0">
            <a:spAutoFit/>
          </a:bodyPr>
          <a:lstStyle/>
          <a:p>
            <a:pPr>
              <a:lnSpc>
                <a:spcPct val="130000"/>
              </a:lnSpc>
              <a:spcBef>
                <a:spcPts val="600"/>
              </a:spcBef>
            </a:pPr>
            <a:r>
              <a:rPr lang="en-US" altLang="zh-CN" sz="3200" kern="0" dirty="0" smtClean="0">
                <a:latin typeface="微软雅黑" panose="020B0503020204020204" pitchFamily="34" charset="-122"/>
                <a:ea typeface="微软雅黑" panose="020B0503020204020204" pitchFamily="34" charset="-122"/>
                <a:cs typeface="+mn-ea"/>
                <a:sym typeface="+mn-lt"/>
              </a:rPr>
              <a:t>D</a:t>
            </a:r>
            <a:r>
              <a:rPr lang="zh-CN" altLang="en-US" sz="3200" kern="0" dirty="0">
                <a:latin typeface="微软雅黑" panose="020B0503020204020204" pitchFamily="34" charset="-122"/>
                <a:ea typeface="微软雅黑" panose="020B0503020204020204" pitchFamily="34" charset="-122"/>
                <a:cs typeface="+mn-ea"/>
                <a:sym typeface="+mn-lt"/>
              </a:rPr>
              <a:t>：</a:t>
            </a:r>
            <a:r>
              <a:rPr lang="zh-CN" altLang="en-US" sz="3200" b="1" kern="0" dirty="0" smtClean="0">
                <a:solidFill>
                  <a:srgbClr val="C00000"/>
                </a:solidFill>
                <a:latin typeface="微软雅黑" panose="020B0503020204020204" pitchFamily="34" charset="-122"/>
                <a:ea typeface="微软雅黑" panose="020B0503020204020204" pitchFamily="34" charset="-122"/>
                <a:cs typeface="+mn-ea"/>
                <a:sym typeface="+mn-lt"/>
              </a:rPr>
              <a:t>运用</a:t>
            </a:r>
            <a:r>
              <a:rPr lang="zh-CN" altLang="en-US" sz="3200" b="1" kern="0" dirty="0">
                <a:solidFill>
                  <a:srgbClr val="C00000"/>
                </a:solidFill>
                <a:latin typeface="微软雅黑" panose="020B0503020204020204" pitchFamily="34" charset="-122"/>
                <a:ea typeface="微软雅黑" panose="020B0503020204020204" pitchFamily="34" charset="-122"/>
                <a:cs typeface="+mn-ea"/>
                <a:sym typeface="+mn-lt"/>
              </a:rPr>
              <a:t>写作策略</a:t>
            </a:r>
          </a:p>
        </p:txBody>
      </p:sp>
      <p:sp>
        <p:nvSpPr>
          <p:cNvPr id="5" name="文本框 4">
            <a:extLst>
              <a:ext uri="{FF2B5EF4-FFF2-40B4-BE49-F238E27FC236}">
                <a16:creationId xmlns:a16="http://schemas.microsoft.com/office/drawing/2014/main" id="{70B47176-2C76-41F4-BD24-201F98F1AE3B}"/>
              </a:ext>
            </a:extLst>
          </p:cNvPr>
          <p:cNvSpPr txBox="1"/>
          <p:nvPr/>
        </p:nvSpPr>
        <p:spPr>
          <a:xfrm>
            <a:off x="718456" y="1891818"/>
            <a:ext cx="11225893" cy="670120"/>
          </a:xfrm>
          <a:prstGeom prst="rect">
            <a:avLst/>
          </a:prstGeom>
          <a:noFill/>
        </p:spPr>
        <p:txBody>
          <a:bodyPr wrap="square" rtlCol="0">
            <a:spAutoFit/>
          </a:bodyPr>
          <a:lstStyle/>
          <a:p>
            <a:pPr>
              <a:lnSpc>
                <a:spcPct val="130000"/>
              </a:lnSpc>
              <a:spcBef>
                <a:spcPts val="600"/>
              </a:spcBef>
            </a:pPr>
            <a:r>
              <a:rPr lang="en-US" altLang="zh-CN" sz="3200" kern="0" dirty="0">
                <a:latin typeface="微软雅黑" panose="020B0503020204020204" pitchFamily="34" charset="-122"/>
                <a:ea typeface="微软雅黑" panose="020B0503020204020204" pitchFamily="34" charset="-122"/>
                <a:cs typeface="+mn-ea"/>
                <a:sym typeface="+mn-lt"/>
              </a:rPr>
              <a:t>11 </a:t>
            </a:r>
            <a:r>
              <a:rPr lang="zh-CN" altLang="en-US" sz="3200" kern="0" dirty="0">
                <a:latin typeface="微软雅黑" panose="020B0503020204020204" pitchFamily="34" charset="-122"/>
                <a:ea typeface="微软雅黑" panose="020B0503020204020204" pitchFamily="34" charset="-122"/>
                <a:cs typeface="+mn-ea"/>
                <a:sym typeface="+mn-lt"/>
              </a:rPr>
              <a:t>运用合适的写作策略帮助表达</a:t>
            </a:r>
            <a:endParaRPr lang="en-US" altLang="zh-CN" sz="32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629941716"/>
      </p:ext>
    </p:extLst>
  </p:cSld>
  <p:clrMapOvr>
    <a:masterClrMapping/>
  </p:clrMapOvr>
  <p:transition spd="slow" advClick="0" advTm="3000">
    <p:push dir="u"/>
  </p:transition>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38451CB5-A851-45F8-9D9E-E934B16ACAB0}"/>
              </a:ext>
            </a:extLst>
          </p:cNvPr>
          <p:cNvSpPr>
            <a:spLocks noGrp="1"/>
          </p:cNvSpPr>
          <p:nvPr>
            <p:ph type="body" sz="quarter" idx="13"/>
          </p:nvPr>
        </p:nvSpPr>
        <p:spPr/>
        <p:txBody>
          <a:bodyPr/>
          <a:lstStyle/>
          <a:p>
            <a:r>
              <a:rPr lang="zh-CN" altLang="en-US" dirty="0"/>
              <a:t>评分方法</a:t>
            </a:r>
          </a:p>
        </p:txBody>
      </p:sp>
      <p:sp>
        <p:nvSpPr>
          <p:cNvPr id="3" name="文本框 2">
            <a:extLst>
              <a:ext uri="{FF2B5EF4-FFF2-40B4-BE49-F238E27FC236}">
                <a16:creationId xmlns:a16="http://schemas.microsoft.com/office/drawing/2014/main" id="{32686B11-64C5-41E2-808C-7C41DF72E68D}"/>
              </a:ext>
            </a:extLst>
          </p:cNvPr>
          <p:cNvSpPr txBox="1"/>
          <p:nvPr/>
        </p:nvSpPr>
        <p:spPr>
          <a:xfrm>
            <a:off x="718457" y="1135307"/>
            <a:ext cx="11225893" cy="4010329"/>
          </a:xfrm>
          <a:prstGeom prst="rect">
            <a:avLst/>
          </a:prstGeom>
          <a:noFill/>
        </p:spPr>
        <p:txBody>
          <a:bodyPr wrap="square" rtlCol="0">
            <a:spAutoFit/>
          </a:bodyPr>
          <a:lstStyle/>
          <a:p>
            <a:pPr>
              <a:lnSpc>
                <a:spcPct val="130000"/>
              </a:lnSpc>
              <a:spcBef>
                <a:spcPts val="600"/>
              </a:spcBef>
            </a:pPr>
            <a:r>
              <a:rPr lang="zh-CN" altLang="en-US" sz="3200" kern="0" dirty="0">
                <a:latin typeface="微软雅黑" panose="020B0503020204020204" pitchFamily="34" charset="-122"/>
                <a:ea typeface="微软雅黑" panose="020B0503020204020204" pitchFamily="34" charset="-122"/>
                <a:cs typeface="+mn-ea"/>
                <a:sym typeface="+mn-lt"/>
              </a:rPr>
              <a:t>四级和六级作文评分均采用总体印象评分方式。作文满分</a:t>
            </a:r>
            <a:r>
              <a:rPr lang="en-US" altLang="zh-CN" sz="3200" kern="0" dirty="0">
                <a:latin typeface="微软雅黑" panose="020B0503020204020204" pitchFamily="34" charset="-122"/>
                <a:ea typeface="微软雅黑" panose="020B0503020204020204" pitchFamily="34" charset="-122"/>
                <a:cs typeface="+mn-ea"/>
                <a:sym typeface="+mn-lt"/>
              </a:rPr>
              <a:t>15</a:t>
            </a:r>
            <a:r>
              <a:rPr lang="zh-CN" altLang="en-US" sz="3200" kern="0" dirty="0">
                <a:latin typeface="微软雅黑" panose="020B0503020204020204" pitchFamily="34" charset="-122"/>
                <a:ea typeface="微软雅黑" panose="020B0503020204020204" pitchFamily="34" charset="-122"/>
                <a:cs typeface="+mn-ea"/>
                <a:sym typeface="+mn-lt"/>
              </a:rPr>
              <a:t>分，分为五个</a:t>
            </a:r>
            <a:r>
              <a:rPr lang="zh-CN" altLang="en-US" sz="3200" kern="0" dirty="0" smtClean="0">
                <a:latin typeface="微软雅黑" panose="020B0503020204020204" pitchFamily="34" charset="-122"/>
                <a:ea typeface="微软雅黑" panose="020B0503020204020204" pitchFamily="34" charset="-122"/>
                <a:cs typeface="+mn-ea"/>
                <a:sym typeface="+mn-lt"/>
              </a:rPr>
              <a:t>档次：</a:t>
            </a:r>
            <a:r>
              <a:rPr lang="en-US" altLang="zh-CN" sz="3200" kern="0" dirty="0" smtClean="0">
                <a:latin typeface="微软雅黑" panose="020B0503020204020204" pitchFamily="34" charset="-122"/>
                <a:ea typeface="微软雅黑" panose="020B0503020204020204" pitchFamily="34" charset="-122"/>
                <a:cs typeface="+mn-ea"/>
                <a:sym typeface="+mn-lt"/>
              </a:rPr>
              <a:t>14</a:t>
            </a:r>
            <a:r>
              <a:rPr lang="zh-CN" altLang="en-US" sz="3200" kern="0" dirty="0">
                <a:latin typeface="微软雅黑" panose="020B0503020204020204" pitchFamily="34" charset="-122"/>
                <a:ea typeface="微软雅黑" panose="020B0503020204020204" pitchFamily="34" charset="-122"/>
                <a:cs typeface="+mn-ea"/>
                <a:sym typeface="+mn-lt"/>
              </a:rPr>
              <a:t>分档（</a:t>
            </a:r>
            <a:r>
              <a:rPr lang="en-US" altLang="zh-CN" sz="3200" kern="0" dirty="0">
                <a:latin typeface="微软雅黑" panose="020B0503020204020204" pitchFamily="34" charset="-122"/>
                <a:ea typeface="微软雅黑" panose="020B0503020204020204" pitchFamily="34" charset="-122"/>
                <a:cs typeface="+mn-ea"/>
                <a:sym typeface="+mn-lt"/>
              </a:rPr>
              <a:t>13-15</a:t>
            </a:r>
            <a:r>
              <a:rPr lang="zh-CN" altLang="en-US" sz="3200" kern="0" dirty="0">
                <a:latin typeface="微软雅黑" panose="020B0503020204020204" pitchFamily="34" charset="-122"/>
                <a:ea typeface="微软雅黑" panose="020B0503020204020204" pitchFamily="34" charset="-122"/>
                <a:cs typeface="+mn-ea"/>
                <a:sym typeface="+mn-lt"/>
              </a:rPr>
              <a:t>分）、</a:t>
            </a:r>
            <a:r>
              <a:rPr lang="en-US" altLang="zh-CN" sz="3200" kern="0" dirty="0">
                <a:latin typeface="微软雅黑" panose="020B0503020204020204" pitchFamily="34" charset="-122"/>
                <a:ea typeface="微软雅黑" panose="020B0503020204020204" pitchFamily="34" charset="-122"/>
                <a:cs typeface="+mn-ea"/>
                <a:sym typeface="+mn-lt"/>
              </a:rPr>
              <a:t>11</a:t>
            </a:r>
            <a:r>
              <a:rPr lang="zh-CN" altLang="en-US" sz="3200" kern="0" dirty="0">
                <a:latin typeface="微软雅黑" panose="020B0503020204020204" pitchFamily="34" charset="-122"/>
                <a:ea typeface="微软雅黑" panose="020B0503020204020204" pitchFamily="34" charset="-122"/>
                <a:cs typeface="+mn-ea"/>
                <a:sym typeface="+mn-lt"/>
              </a:rPr>
              <a:t>分档（</a:t>
            </a:r>
            <a:r>
              <a:rPr lang="en-US" altLang="zh-CN" sz="3200" kern="0" dirty="0">
                <a:latin typeface="微软雅黑" panose="020B0503020204020204" pitchFamily="34" charset="-122"/>
                <a:ea typeface="微软雅黑" panose="020B0503020204020204" pitchFamily="34" charset="-122"/>
                <a:cs typeface="+mn-ea"/>
                <a:sym typeface="+mn-lt"/>
              </a:rPr>
              <a:t>10-12</a:t>
            </a:r>
            <a:r>
              <a:rPr lang="zh-CN" altLang="en-US" sz="3200" kern="0" dirty="0">
                <a:latin typeface="微软雅黑" panose="020B0503020204020204" pitchFamily="34" charset="-122"/>
                <a:ea typeface="微软雅黑" panose="020B0503020204020204" pitchFamily="34" charset="-122"/>
                <a:cs typeface="+mn-ea"/>
                <a:sym typeface="+mn-lt"/>
              </a:rPr>
              <a:t>分）、</a:t>
            </a:r>
            <a:r>
              <a:rPr lang="en-US" altLang="zh-CN" sz="3200" kern="0" dirty="0">
                <a:latin typeface="微软雅黑" panose="020B0503020204020204" pitchFamily="34" charset="-122"/>
                <a:ea typeface="微软雅黑" panose="020B0503020204020204" pitchFamily="34" charset="-122"/>
                <a:cs typeface="+mn-ea"/>
                <a:sym typeface="+mn-lt"/>
              </a:rPr>
              <a:t>8</a:t>
            </a:r>
            <a:r>
              <a:rPr lang="zh-CN" altLang="en-US" sz="3200" kern="0" dirty="0">
                <a:latin typeface="微软雅黑" panose="020B0503020204020204" pitchFamily="34" charset="-122"/>
                <a:ea typeface="微软雅黑" panose="020B0503020204020204" pitchFamily="34" charset="-122"/>
                <a:cs typeface="+mn-ea"/>
                <a:sym typeface="+mn-lt"/>
              </a:rPr>
              <a:t>分档（</a:t>
            </a:r>
            <a:r>
              <a:rPr lang="en-US" altLang="zh-CN" sz="3200" kern="0" dirty="0">
                <a:latin typeface="微软雅黑" panose="020B0503020204020204" pitchFamily="34" charset="-122"/>
                <a:ea typeface="微软雅黑" panose="020B0503020204020204" pitchFamily="34" charset="-122"/>
                <a:cs typeface="+mn-ea"/>
                <a:sym typeface="+mn-lt"/>
              </a:rPr>
              <a:t>7-9</a:t>
            </a:r>
            <a:r>
              <a:rPr lang="zh-CN" altLang="en-US" sz="3200" kern="0" dirty="0">
                <a:latin typeface="微软雅黑" panose="020B0503020204020204" pitchFamily="34" charset="-122"/>
                <a:ea typeface="微软雅黑" panose="020B0503020204020204" pitchFamily="34" charset="-122"/>
                <a:cs typeface="+mn-ea"/>
                <a:sym typeface="+mn-lt"/>
              </a:rPr>
              <a:t>分）、</a:t>
            </a:r>
            <a:r>
              <a:rPr lang="en-US" altLang="zh-CN" sz="3200" kern="0" dirty="0">
                <a:latin typeface="微软雅黑" panose="020B0503020204020204" pitchFamily="34" charset="-122"/>
                <a:ea typeface="微软雅黑" panose="020B0503020204020204" pitchFamily="34" charset="-122"/>
                <a:cs typeface="+mn-ea"/>
                <a:sym typeface="+mn-lt"/>
              </a:rPr>
              <a:t>5</a:t>
            </a:r>
            <a:r>
              <a:rPr lang="zh-CN" altLang="en-US" sz="3200" kern="0" dirty="0">
                <a:latin typeface="微软雅黑" panose="020B0503020204020204" pitchFamily="34" charset="-122"/>
                <a:ea typeface="微软雅黑" panose="020B0503020204020204" pitchFamily="34" charset="-122"/>
                <a:cs typeface="+mn-ea"/>
                <a:sym typeface="+mn-lt"/>
              </a:rPr>
              <a:t>分档（</a:t>
            </a:r>
            <a:r>
              <a:rPr lang="en-US" altLang="zh-CN" sz="3200" kern="0" dirty="0">
                <a:latin typeface="微软雅黑" panose="020B0503020204020204" pitchFamily="34" charset="-122"/>
                <a:ea typeface="微软雅黑" panose="020B0503020204020204" pitchFamily="34" charset="-122"/>
                <a:cs typeface="+mn-ea"/>
                <a:sym typeface="+mn-lt"/>
              </a:rPr>
              <a:t>4-6</a:t>
            </a:r>
            <a:r>
              <a:rPr lang="zh-CN" altLang="en-US" sz="3200" kern="0" dirty="0">
                <a:latin typeface="微软雅黑" panose="020B0503020204020204" pitchFamily="34" charset="-122"/>
                <a:ea typeface="微软雅黑" panose="020B0503020204020204" pitchFamily="34" charset="-122"/>
                <a:cs typeface="+mn-ea"/>
                <a:sym typeface="+mn-lt"/>
              </a:rPr>
              <a:t>分）和</a:t>
            </a:r>
            <a:r>
              <a:rPr lang="en-US" altLang="zh-CN" sz="3200" kern="0" dirty="0">
                <a:latin typeface="微软雅黑" panose="020B0503020204020204" pitchFamily="34" charset="-122"/>
                <a:ea typeface="微软雅黑" panose="020B0503020204020204" pitchFamily="34" charset="-122"/>
                <a:cs typeface="+mn-ea"/>
                <a:sym typeface="+mn-lt"/>
              </a:rPr>
              <a:t>2</a:t>
            </a:r>
            <a:r>
              <a:rPr lang="zh-CN" altLang="en-US" sz="3200" kern="0" dirty="0">
                <a:latin typeface="微软雅黑" panose="020B0503020204020204" pitchFamily="34" charset="-122"/>
                <a:ea typeface="微软雅黑" panose="020B0503020204020204" pitchFamily="34" charset="-122"/>
                <a:cs typeface="+mn-ea"/>
                <a:sym typeface="+mn-lt"/>
              </a:rPr>
              <a:t>分档（</a:t>
            </a:r>
            <a:r>
              <a:rPr lang="en-US" altLang="zh-CN" sz="3200" kern="0" dirty="0">
                <a:latin typeface="微软雅黑" panose="020B0503020204020204" pitchFamily="34" charset="-122"/>
                <a:ea typeface="微软雅黑" panose="020B0503020204020204" pitchFamily="34" charset="-122"/>
                <a:cs typeface="+mn-ea"/>
                <a:sym typeface="+mn-lt"/>
              </a:rPr>
              <a:t>1-3</a:t>
            </a:r>
            <a:r>
              <a:rPr lang="zh-CN" altLang="en-US" sz="3200" kern="0" dirty="0">
                <a:latin typeface="微软雅黑" panose="020B0503020204020204" pitchFamily="34" charset="-122"/>
                <a:ea typeface="微软雅黑" panose="020B0503020204020204" pitchFamily="34" charset="-122"/>
                <a:cs typeface="+mn-ea"/>
                <a:sym typeface="+mn-lt"/>
              </a:rPr>
              <a:t>分）。</a:t>
            </a:r>
            <a:endParaRPr lang="en-US" altLang="zh-CN" sz="32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3200" kern="0" dirty="0">
                <a:latin typeface="微软雅黑" panose="020B0503020204020204" pitchFamily="34" charset="-122"/>
                <a:ea typeface="微软雅黑" panose="020B0503020204020204" pitchFamily="34" charset="-122"/>
                <a:cs typeface="+mn-ea"/>
                <a:sym typeface="+mn-lt"/>
              </a:rPr>
              <a:t>四级和六级采用相同的档次描述。每次阅卷时，参照档次描述分别确定当次考试四级和六级个档次的评分样卷。阅卷员经过培训后参照评分样卷对考生的作文答卷进行评分。</a:t>
            </a:r>
          </a:p>
        </p:txBody>
      </p:sp>
    </p:spTree>
    <p:extLst>
      <p:ext uri="{BB962C8B-B14F-4D97-AF65-F5344CB8AC3E}">
        <p14:creationId xmlns:p14="http://schemas.microsoft.com/office/powerpoint/2010/main" val="1483622348"/>
      </p:ext>
    </p:extLst>
  </p:cSld>
  <p:clrMapOvr>
    <a:masterClrMapping/>
  </p:clrMapOvr>
  <p:transition spd="slow" advClick="0" advTm="3000">
    <p:push dir="u"/>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4" y="687375"/>
            <a:ext cx="11328846" cy="53926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000" dirty="0">
                <a:solidFill>
                  <a:schemeClr val="tx1"/>
                </a:solidFill>
                <a:latin typeface="Times New Roman" panose="02020603050405020304" pitchFamily="18" charset="0"/>
                <a:ea typeface="+mn-ea"/>
                <a:cs typeface="+mn-cs"/>
                <a:sym typeface="+mn-lt"/>
              </a:rPr>
              <a:t>最后成文：</a:t>
            </a:r>
          </a:p>
          <a:p>
            <a:pPr algn="ctr">
              <a:lnSpc>
                <a:spcPct val="150000"/>
              </a:lnSpc>
            </a:pPr>
            <a:r>
              <a:rPr lang="en-US" altLang="zh-CN" sz="2200" dirty="0">
                <a:solidFill>
                  <a:srgbClr val="C00000"/>
                </a:solidFill>
                <a:latin typeface="Times New Roman" panose="02020603050405020304" pitchFamily="18" charset="0"/>
                <a:ea typeface="+mn-ea"/>
                <a:cs typeface="+mn-cs"/>
                <a:sym typeface="+mn-lt"/>
              </a:rPr>
              <a:t>City and Countryside</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The city and the countryside are similar in some ways, but there are still great differences</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in several areas. Generally speaking, the city and the countryside differ mainly in the fields of environment, transportation, public health service, education and entertainment.</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First of all, in the city public transport is good and brings people to almost any place in a</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short time and for little money while travelling in the countryside is difficult and costly. On the other hand, heavy traffic and business activities in the city pollute the environment whereas the air in the countryside is fresh and clean and filled with bird songs. Secondly, people in the city can get advanced education; however, students in the countryside can not. </a:t>
            </a:r>
            <a:endParaRPr lang="id-ID" sz="2200" i="1" dirty="0">
              <a:solidFill>
                <a:srgbClr val="C00000"/>
              </a:solidFill>
              <a:latin typeface="Times New Roman" panose="02020603050405020304" pitchFamily="18" charset="0"/>
              <a:ea typeface="+mn-ea"/>
              <a:cs typeface="+mn-ea"/>
              <a:sym typeface="+mn-lt"/>
            </a:endParaRPr>
          </a:p>
        </p:txBody>
      </p:sp>
      <p:sp>
        <p:nvSpPr>
          <p:cNvPr id="15" name="文本框 5">
            <a:extLst>
              <a:ext uri="{FF2B5EF4-FFF2-40B4-BE49-F238E27FC236}">
                <a16:creationId xmlns:a16="http://schemas.microsoft.com/office/drawing/2014/main" id="{AA66F6B9-3CE5-40A6-B4EF-B1BB1F932FE7}"/>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主要应试题型</a:t>
            </a:r>
          </a:p>
        </p:txBody>
      </p:sp>
      <p:sp>
        <p:nvSpPr>
          <p:cNvPr id="16" name="文本框 6">
            <a:extLst>
              <a:ext uri="{FF2B5EF4-FFF2-40B4-BE49-F238E27FC236}">
                <a16:creationId xmlns:a16="http://schemas.microsoft.com/office/drawing/2014/main" id="{BD2DBD4C-5160-415D-9555-4C515A6AD8CE}"/>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Main Types of Composition in Exams</a:t>
            </a:r>
          </a:p>
        </p:txBody>
      </p:sp>
    </p:spTree>
    <p:extLst>
      <p:ext uri="{BB962C8B-B14F-4D97-AF65-F5344CB8AC3E}">
        <p14:creationId xmlns:p14="http://schemas.microsoft.com/office/powerpoint/2010/main" val="2768545070"/>
      </p:ext>
    </p:extLst>
  </p:cSld>
  <p:clrMapOvr>
    <a:masterClrMapping/>
  </p:clrMapOvr>
  <p:transition spd="slow">
    <p:push dir="u"/>
  </p:transition>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EA3D731-1E85-43B2-9252-616FF7280340}"/>
              </a:ext>
            </a:extLst>
          </p:cNvPr>
          <p:cNvSpPr>
            <a:spLocks noGrp="1"/>
          </p:cNvSpPr>
          <p:nvPr>
            <p:ph type="body" sz="quarter" idx="13"/>
          </p:nvPr>
        </p:nvSpPr>
        <p:spPr/>
        <p:txBody>
          <a:bodyPr/>
          <a:lstStyle/>
          <a:p>
            <a:endParaRPr lang="zh-CN" altLang="en-US" dirty="0"/>
          </a:p>
        </p:txBody>
      </p:sp>
      <p:pic>
        <p:nvPicPr>
          <p:cNvPr id="3" name="图片 2">
            <a:extLst>
              <a:ext uri="{FF2B5EF4-FFF2-40B4-BE49-F238E27FC236}">
                <a16:creationId xmlns:a16="http://schemas.microsoft.com/office/drawing/2014/main" id="{68D198F7-B739-4EDF-886F-2F432DA98E51}"/>
              </a:ext>
            </a:extLst>
          </p:cNvPr>
          <p:cNvPicPr>
            <a:picLocks noChangeAspect="1"/>
          </p:cNvPicPr>
          <p:nvPr/>
        </p:nvPicPr>
        <p:blipFill>
          <a:blip r:embed="rId2"/>
          <a:stretch>
            <a:fillRect/>
          </a:stretch>
        </p:blipFill>
        <p:spPr>
          <a:xfrm>
            <a:off x="473924" y="1638298"/>
            <a:ext cx="11244151" cy="3371852"/>
          </a:xfrm>
          <a:prstGeom prst="rect">
            <a:avLst/>
          </a:prstGeom>
        </p:spPr>
      </p:pic>
    </p:spTree>
    <p:extLst>
      <p:ext uri="{BB962C8B-B14F-4D97-AF65-F5344CB8AC3E}">
        <p14:creationId xmlns:p14="http://schemas.microsoft.com/office/powerpoint/2010/main" val="2962408409"/>
      </p:ext>
    </p:extLst>
  </p:cSld>
  <p:clrMapOvr>
    <a:masterClrMapping/>
  </p:clrMapOvr>
  <p:transition spd="slow" advClick="0" advTm="3000">
    <p:push dir="u"/>
  </p:transition>
  <p:timing>
    <p:tnLst>
      <p:par>
        <p:cTn id="1" dur="indefinite" restart="never" nodeType="tmRoot"/>
      </p:par>
    </p:tnLst>
  </p:timing>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8385318-A4A6-42FB-B58A-52B5BC477E83}"/>
              </a:ext>
            </a:extLst>
          </p:cNvPr>
          <p:cNvSpPr>
            <a:spLocks noGrp="1"/>
          </p:cNvSpPr>
          <p:nvPr>
            <p:ph type="body" sz="quarter" idx="13"/>
          </p:nvPr>
        </p:nvSpPr>
        <p:spPr/>
        <p:txBody>
          <a:bodyPr/>
          <a:lstStyle/>
          <a:p>
            <a:r>
              <a:rPr lang="zh-CN" altLang="en-US" dirty="0"/>
              <a:t>作文类型</a:t>
            </a:r>
          </a:p>
        </p:txBody>
      </p:sp>
      <p:sp>
        <p:nvSpPr>
          <p:cNvPr id="3" name="矩形 2">
            <a:extLst>
              <a:ext uri="{FF2B5EF4-FFF2-40B4-BE49-F238E27FC236}">
                <a16:creationId xmlns:a16="http://schemas.microsoft.com/office/drawing/2014/main" id="{5DF0A4EE-3AA5-4761-8F45-7EA98BF16FDC}"/>
              </a:ext>
            </a:extLst>
          </p:cNvPr>
          <p:cNvSpPr/>
          <p:nvPr/>
        </p:nvSpPr>
        <p:spPr>
          <a:xfrm>
            <a:off x="891007" y="1169457"/>
            <a:ext cx="9797403" cy="4893647"/>
          </a:xfrm>
          <a:prstGeom prst="rect">
            <a:avLst/>
          </a:prstGeom>
        </p:spPr>
        <p:txBody>
          <a:bodyPr wrap="square">
            <a:spAutoFit/>
          </a:bodyPr>
          <a:lstStyle/>
          <a:p>
            <a:r>
              <a:rPr lang="en-US" altLang="zh-CN" sz="2400" b="1" dirty="0"/>
              <a:t>(</a:t>
            </a:r>
            <a:r>
              <a:rPr lang="zh-CN" altLang="en-US" sz="2400" b="1" dirty="0"/>
              <a:t>一</a:t>
            </a:r>
            <a:r>
              <a:rPr lang="en-US" altLang="zh-CN" sz="2400" b="1" dirty="0"/>
              <a:t>)</a:t>
            </a:r>
            <a:r>
              <a:rPr lang="zh-CN" altLang="en-US" sz="2400" b="1" dirty="0"/>
              <a:t> 问题解决型作文</a:t>
            </a:r>
            <a:endParaRPr lang="en-US" altLang="zh-CN" sz="2400" b="1" dirty="0"/>
          </a:p>
          <a:p>
            <a:endParaRPr lang="en-US" altLang="zh-CN" sz="2400" dirty="0"/>
          </a:p>
          <a:p>
            <a:r>
              <a:rPr lang="zh-CN" altLang="en-US" sz="2400" dirty="0"/>
              <a:t>在写作的时候要围绕三个步骤来展开，首先是根据题目</a:t>
            </a:r>
            <a:r>
              <a:rPr lang="zh-CN" altLang="en-US" sz="2400" dirty="0">
                <a:solidFill>
                  <a:srgbClr val="FF0000"/>
                </a:solidFill>
              </a:rPr>
              <a:t>提出</a:t>
            </a:r>
            <a:r>
              <a:rPr lang="zh-CN" altLang="en-US" sz="2400" dirty="0"/>
              <a:t>文章要讨论的</a:t>
            </a:r>
            <a:r>
              <a:rPr lang="zh-CN" altLang="en-US" sz="2400" dirty="0" smtClean="0">
                <a:solidFill>
                  <a:srgbClr val="FF0000"/>
                </a:solidFill>
              </a:rPr>
              <a:t>问题</a:t>
            </a:r>
            <a:r>
              <a:rPr lang="zh-CN" altLang="en-US" sz="2400" dirty="0"/>
              <a:t>：</a:t>
            </a:r>
            <a:r>
              <a:rPr lang="zh-CN" altLang="en-US" sz="2400" dirty="0" smtClean="0"/>
              <a:t>其次</a:t>
            </a:r>
            <a:r>
              <a:rPr lang="zh-CN" altLang="en-US" sz="2400" dirty="0"/>
              <a:t>是针对这个问题分析它出现的</a:t>
            </a:r>
            <a:r>
              <a:rPr lang="zh-CN" altLang="en-US" sz="2400" dirty="0">
                <a:solidFill>
                  <a:srgbClr val="FF0000"/>
                </a:solidFill>
              </a:rPr>
              <a:t>原因</a:t>
            </a:r>
            <a:r>
              <a:rPr lang="zh-CN" altLang="en-US" sz="2400" dirty="0"/>
              <a:t>以及带来的</a:t>
            </a:r>
            <a:r>
              <a:rPr lang="zh-CN" altLang="en-US" sz="2400" dirty="0" smtClean="0">
                <a:solidFill>
                  <a:srgbClr val="FF0000"/>
                </a:solidFill>
              </a:rPr>
              <a:t>后果</a:t>
            </a:r>
            <a:r>
              <a:rPr lang="zh-CN" altLang="en-US" sz="2400" dirty="0"/>
              <a:t>：</a:t>
            </a:r>
            <a:r>
              <a:rPr lang="zh-CN" altLang="en-US" sz="2400" dirty="0" smtClean="0"/>
              <a:t>最后</a:t>
            </a:r>
            <a:r>
              <a:rPr lang="zh-CN" altLang="en-US" sz="2400" dirty="0"/>
              <a:t>就是提出解决问题的</a:t>
            </a:r>
            <a:r>
              <a:rPr lang="zh-CN" altLang="en-US" sz="2400" dirty="0">
                <a:solidFill>
                  <a:srgbClr val="FF0000"/>
                </a:solidFill>
              </a:rPr>
              <a:t>措施</a:t>
            </a:r>
            <a:r>
              <a:rPr lang="zh-CN" altLang="en-US" sz="2400" dirty="0"/>
              <a:t>。做到这些，一篇问题解决型作文就大功告成了。</a:t>
            </a:r>
          </a:p>
          <a:p>
            <a:endParaRPr lang="zh-CN" altLang="en-US" sz="2400" dirty="0"/>
          </a:p>
          <a:p>
            <a:r>
              <a:rPr lang="en-US" altLang="zh-CN" sz="2400" b="1" dirty="0"/>
              <a:t>(</a:t>
            </a:r>
            <a:r>
              <a:rPr lang="zh-CN" altLang="en-US" sz="2400" b="1" dirty="0"/>
              <a:t>二</a:t>
            </a:r>
            <a:r>
              <a:rPr lang="en-US" altLang="zh-CN" sz="2400" b="1" dirty="0"/>
              <a:t>)</a:t>
            </a:r>
            <a:r>
              <a:rPr lang="zh-CN" altLang="en-US" sz="2400" b="1" dirty="0"/>
              <a:t>正反论型作文  </a:t>
            </a:r>
          </a:p>
          <a:p>
            <a:endParaRPr lang="zh-CN" altLang="en-US" sz="2400" dirty="0"/>
          </a:p>
          <a:p>
            <a:r>
              <a:rPr lang="zh-CN" altLang="en-US" sz="2400" dirty="0"/>
              <a:t>正反论型的作文在英语考试中是经常考查的一种， 这种作文写作的模式基本固定，通常要求考生首先提出题目中给出的</a:t>
            </a:r>
            <a:r>
              <a:rPr lang="zh-CN" altLang="en-US" sz="2400" dirty="0">
                <a:solidFill>
                  <a:srgbClr val="FF0000"/>
                </a:solidFill>
              </a:rPr>
              <a:t>论点</a:t>
            </a:r>
            <a:r>
              <a:rPr lang="zh-CN" altLang="en-US" sz="2400" dirty="0"/>
              <a:t>并阐述针对这个论点</a:t>
            </a:r>
            <a:r>
              <a:rPr lang="zh-CN" altLang="en-US" sz="2400" dirty="0">
                <a:solidFill>
                  <a:srgbClr val="FF0000"/>
                </a:solidFill>
              </a:rPr>
              <a:t>其中一方的</a:t>
            </a:r>
            <a:r>
              <a:rPr lang="zh-CN" altLang="en-US" sz="2400" dirty="0" smtClean="0">
                <a:solidFill>
                  <a:srgbClr val="FF0000"/>
                </a:solidFill>
              </a:rPr>
              <a:t>观点</a:t>
            </a:r>
            <a:r>
              <a:rPr lang="zh-CN" altLang="en-US" sz="2400" dirty="0"/>
              <a:t>；</a:t>
            </a:r>
            <a:r>
              <a:rPr lang="zh-CN" altLang="en-US" sz="2400" dirty="0" smtClean="0"/>
              <a:t>其次</a:t>
            </a:r>
            <a:r>
              <a:rPr lang="zh-CN" altLang="en-US" sz="2400" dirty="0"/>
              <a:t>是阐述</a:t>
            </a:r>
            <a:r>
              <a:rPr lang="zh-CN" altLang="en-US" sz="2400" dirty="0">
                <a:solidFill>
                  <a:srgbClr val="FF0000"/>
                </a:solidFill>
              </a:rPr>
              <a:t>另方的不同</a:t>
            </a:r>
            <a:r>
              <a:rPr lang="zh-CN" altLang="en-US" sz="2400" dirty="0" smtClean="0">
                <a:solidFill>
                  <a:srgbClr val="FF0000"/>
                </a:solidFill>
              </a:rPr>
              <a:t>观点</a:t>
            </a:r>
            <a:r>
              <a:rPr lang="zh-CN" altLang="en-US" sz="2400" dirty="0"/>
              <a:t>；</a:t>
            </a:r>
            <a:r>
              <a:rPr lang="zh-CN" altLang="en-US" sz="2400" dirty="0" smtClean="0"/>
              <a:t>最后</a:t>
            </a:r>
            <a:r>
              <a:rPr lang="zh-CN" altLang="en-US" sz="2400" dirty="0"/>
              <a:t>提出考生</a:t>
            </a:r>
            <a:r>
              <a:rPr lang="zh-CN" altLang="en-US" sz="2400" dirty="0">
                <a:solidFill>
                  <a:srgbClr val="FF0000"/>
                </a:solidFill>
              </a:rPr>
              <a:t>自己的观点</a:t>
            </a:r>
            <a:r>
              <a:rPr lang="zh-CN" altLang="en-US" sz="2400" dirty="0"/>
              <a:t>。</a:t>
            </a:r>
          </a:p>
        </p:txBody>
      </p:sp>
    </p:spTree>
    <p:extLst>
      <p:ext uri="{BB962C8B-B14F-4D97-AF65-F5344CB8AC3E}">
        <p14:creationId xmlns:p14="http://schemas.microsoft.com/office/powerpoint/2010/main" val="320311014"/>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fade">
                                      <p:cBhvr>
                                        <p:cTn id="12" dur="1000"/>
                                        <p:tgtEl>
                                          <p:spTgt spid="3">
                                            <p:txEl>
                                              <p:pRg st="2" end="2"/>
                                            </p:txEl>
                                          </p:spTgt>
                                        </p:tgtEl>
                                      </p:cBhvr>
                                    </p:animEffect>
                                    <p:anim calcmode="lin" valueType="num">
                                      <p:cBhvr>
                                        <p:cTn id="13"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4"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8385318-A4A6-42FB-B58A-52B5BC477E83}"/>
              </a:ext>
            </a:extLst>
          </p:cNvPr>
          <p:cNvSpPr>
            <a:spLocks noGrp="1"/>
          </p:cNvSpPr>
          <p:nvPr>
            <p:ph type="body" sz="quarter" idx="13"/>
          </p:nvPr>
        </p:nvSpPr>
        <p:spPr/>
        <p:txBody>
          <a:bodyPr/>
          <a:lstStyle/>
          <a:p>
            <a:endParaRPr lang="zh-CN" altLang="en-US"/>
          </a:p>
        </p:txBody>
      </p:sp>
      <p:sp>
        <p:nvSpPr>
          <p:cNvPr id="3" name="矩形 2">
            <a:extLst>
              <a:ext uri="{FF2B5EF4-FFF2-40B4-BE49-F238E27FC236}">
                <a16:creationId xmlns:a16="http://schemas.microsoft.com/office/drawing/2014/main" id="{5DF0A4EE-3AA5-4761-8F45-7EA98BF16FDC}"/>
              </a:ext>
            </a:extLst>
          </p:cNvPr>
          <p:cNvSpPr/>
          <p:nvPr/>
        </p:nvSpPr>
        <p:spPr>
          <a:xfrm>
            <a:off x="587568" y="1010253"/>
            <a:ext cx="11049261" cy="5262979"/>
          </a:xfrm>
          <a:prstGeom prst="rect">
            <a:avLst/>
          </a:prstGeom>
        </p:spPr>
        <p:txBody>
          <a:bodyPr wrap="square">
            <a:spAutoFit/>
          </a:bodyPr>
          <a:lstStyle/>
          <a:p>
            <a:r>
              <a:rPr lang="en-US" altLang="zh-CN" sz="2400" b="1" dirty="0"/>
              <a:t>(</a:t>
            </a:r>
            <a:r>
              <a:rPr lang="zh-CN" altLang="en-US" sz="2400" b="1" dirty="0"/>
              <a:t>三</a:t>
            </a:r>
            <a:r>
              <a:rPr lang="en-US" altLang="zh-CN" sz="2400" b="1" dirty="0"/>
              <a:t>)</a:t>
            </a:r>
            <a:r>
              <a:rPr lang="zh-CN" altLang="en-US" sz="2400" b="1" dirty="0"/>
              <a:t>图画或图表作文</a:t>
            </a:r>
            <a:endParaRPr lang="zh-CN" altLang="en-US" sz="2400" dirty="0"/>
          </a:p>
          <a:p>
            <a:r>
              <a:rPr lang="zh-CN" altLang="en-US" sz="2400" dirty="0"/>
              <a:t>图画作文</a:t>
            </a:r>
          </a:p>
          <a:p>
            <a:r>
              <a:rPr lang="en-US" altLang="zh-CN" sz="2400" dirty="0"/>
              <a:t>1.</a:t>
            </a:r>
            <a:r>
              <a:rPr lang="zh-CN" altLang="en-US" sz="2400" dirty="0"/>
              <a:t>不要忘记描绘</a:t>
            </a:r>
            <a:r>
              <a:rPr lang="zh-CN" altLang="en-US" sz="2400" dirty="0">
                <a:solidFill>
                  <a:srgbClr val="FF0000"/>
                </a:solidFill>
              </a:rPr>
              <a:t>图画的内容</a:t>
            </a:r>
            <a:r>
              <a:rPr lang="zh-CN" altLang="en-US" sz="2400" dirty="0"/>
              <a:t>。</a:t>
            </a:r>
          </a:p>
          <a:p>
            <a:r>
              <a:rPr lang="en-US" altLang="zh-CN" sz="2400" dirty="0"/>
              <a:t>2.</a:t>
            </a:r>
            <a:r>
              <a:rPr lang="zh-CN" altLang="en-US" sz="2400" dirty="0"/>
              <a:t>提炼出图画内容的</a:t>
            </a:r>
            <a:r>
              <a:rPr lang="zh-CN" altLang="en-US" sz="2400" dirty="0">
                <a:solidFill>
                  <a:srgbClr val="FF0000"/>
                </a:solidFill>
              </a:rPr>
              <a:t>主旨</a:t>
            </a:r>
            <a:r>
              <a:rPr lang="zh-CN" altLang="en-US" sz="2400" dirty="0"/>
              <a:t>，要么是</a:t>
            </a:r>
            <a:r>
              <a:rPr lang="zh-CN" altLang="en-US" sz="2400" dirty="0">
                <a:solidFill>
                  <a:srgbClr val="00749F"/>
                </a:solidFill>
              </a:rPr>
              <a:t>积极向上的好事</a:t>
            </a:r>
            <a:r>
              <a:rPr lang="zh-CN" altLang="en-US" sz="2400" dirty="0"/>
              <a:t>，需要我们</a:t>
            </a:r>
            <a:r>
              <a:rPr lang="zh-CN" altLang="en-US" sz="2400" dirty="0">
                <a:solidFill>
                  <a:srgbClr val="00749F"/>
                </a:solidFill>
              </a:rPr>
              <a:t>领悟和</a:t>
            </a:r>
            <a:r>
              <a:rPr lang="zh-CN" altLang="en-US" sz="2400" dirty="0" smtClean="0">
                <a:solidFill>
                  <a:srgbClr val="00749F"/>
                </a:solidFill>
              </a:rPr>
              <a:t>执行</a:t>
            </a:r>
            <a:r>
              <a:rPr lang="zh-CN" altLang="en-US" sz="2400" dirty="0"/>
              <a:t>；</a:t>
            </a:r>
            <a:r>
              <a:rPr lang="zh-CN" altLang="en-US" sz="2400" dirty="0" smtClean="0"/>
              <a:t>要么</a:t>
            </a:r>
            <a:r>
              <a:rPr lang="zh-CN" altLang="en-US" sz="2400" dirty="0"/>
              <a:t>是</a:t>
            </a:r>
            <a:r>
              <a:rPr lang="zh-CN" altLang="en-US" sz="2400" dirty="0">
                <a:solidFill>
                  <a:srgbClr val="00749F"/>
                </a:solidFill>
              </a:rPr>
              <a:t>消极负面的坏事</a:t>
            </a:r>
            <a:r>
              <a:rPr lang="zh-CN" altLang="en-US" sz="2400" dirty="0"/>
              <a:t>，需要我们</a:t>
            </a:r>
            <a:r>
              <a:rPr lang="zh-CN" altLang="en-US" sz="2400" dirty="0">
                <a:solidFill>
                  <a:srgbClr val="00749F"/>
                </a:solidFill>
              </a:rPr>
              <a:t>理性分析</a:t>
            </a:r>
            <a:r>
              <a:rPr lang="zh-CN" altLang="en-US" sz="2400" dirty="0"/>
              <a:t>看待。</a:t>
            </a:r>
          </a:p>
          <a:p>
            <a:r>
              <a:rPr lang="en-US" altLang="zh-CN" sz="2400" dirty="0"/>
              <a:t>3.</a:t>
            </a:r>
            <a:r>
              <a:rPr lang="zh-CN" altLang="en-US" sz="2400" dirty="0"/>
              <a:t>给出一些</a:t>
            </a:r>
            <a:r>
              <a:rPr lang="zh-CN" altLang="en-US" sz="2400" dirty="0">
                <a:solidFill>
                  <a:srgbClr val="FF0000"/>
                </a:solidFill>
              </a:rPr>
              <a:t>看法和建议</a:t>
            </a:r>
            <a:r>
              <a:rPr lang="zh-CN" altLang="en-US" sz="2400" dirty="0"/>
              <a:t>。主题如果是正面的，可以关注</a:t>
            </a:r>
            <a:r>
              <a:rPr lang="en-US" altLang="zh-CN" sz="2400" dirty="0"/>
              <a:t>taking action (</a:t>
            </a:r>
            <a:r>
              <a:rPr lang="zh-CN" altLang="en-US" sz="2400" dirty="0"/>
              <a:t>采取行动</a:t>
            </a:r>
            <a:r>
              <a:rPr lang="en-US" altLang="zh-CN" sz="2400" dirty="0"/>
              <a:t>)</a:t>
            </a:r>
            <a:r>
              <a:rPr lang="zh-CN" altLang="en-US" sz="2400" dirty="0"/>
              <a:t>及</a:t>
            </a:r>
            <a:r>
              <a:rPr lang="en-US" altLang="zh-CN" sz="2400" dirty="0"/>
              <a:t>innovation (</a:t>
            </a:r>
            <a:r>
              <a:rPr lang="zh-CN" altLang="en-US" sz="2400" dirty="0"/>
              <a:t>创新</a:t>
            </a:r>
            <a:r>
              <a:rPr lang="en-US" altLang="zh-CN" sz="2400" dirty="0"/>
              <a:t>)</a:t>
            </a:r>
            <a:r>
              <a:rPr lang="zh-CN" altLang="en-US" sz="2400" dirty="0"/>
              <a:t>等等。</a:t>
            </a:r>
          </a:p>
          <a:p>
            <a:endParaRPr lang="zh-CN" altLang="en-US" sz="2400" dirty="0"/>
          </a:p>
          <a:p>
            <a:r>
              <a:rPr lang="zh-CN" altLang="en-US" sz="2400" dirty="0"/>
              <a:t>图表作文</a:t>
            </a:r>
          </a:p>
          <a:p>
            <a:r>
              <a:rPr lang="en-US" altLang="zh-CN" sz="2400" dirty="0"/>
              <a:t>1.</a:t>
            </a:r>
            <a:r>
              <a:rPr lang="zh-CN" altLang="en-US" sz="2400" dirty="0"/>
              <a:t>第一段描绘</a:t>
            </a:r>
            <a:r>
              <a:rPr lang="zh-CN" altLang="en-US" sz="2400" dirty="0">
                <a:solidFill>
                  <a:srgbClr val="FF0000"/>
                </a:solidFill>
              </a:rPr>
              <a:t>图表内容</a:t>
            </a:r>
            <a:r>
              <a:rPr lang="zh-CN" altLang="en-US" sz="2400" dirty="0"/>
              <a:t>。</a:t>
            </a:r>
          </a:p>
          <a:p>
            <a:r>
              <a:rPr lang="en-US" altLang="zh-CN" sz="2400" dirty="0"/>
              <a:t>2.</a:t>
            </a:r>
            <a:r>
              <a:rPr lang="zh-CN" altLang="en-US" sz="2400" dirty="0"/>
              <a:t>提炼</a:t>
            </a:r>
            <a:r>
              <a:rPr lang="zh-CN" altLang="en-US" sz="2400" dirty="0">
                <a:solidFill>
                  <a:srgbClr val="FF0000"/>
                </a:solidFill>
              </a:rPr>
              <a:t>主旨和论述</a:t>
            </a:r>
            <a:r>
              <a:rPr lang="zh-CN" altLang="en-US" sz="2400" dirty="0"/>
              <a:t>。</a:t>
            </a:r>
          </a:p>
          <a:p>
            <a:r>
              <a:rPr lang="en-US" altLang="zh-CN" sz="2400" dirty="0"/>
              <a:t>3.</a:t>
            </a:r>
            <a:r>
              <a:rPr lang="zh-CN" altLang="en-US" sz="2400" dirty="0"/>
              <a:t>提出</a:t>
            </a:r>
            <a:r>
              <a:rPr lang="zh-CN" altLang="en-US" sz="2400" dirty="0">
                <a:solidFill>
                  <a:srgbClr val="FF0000"/>
                </a:solidFill>
              </a:rPr>
              <a:t>个人观点</a:t>
            </a:r>
            <a:r>
              <a:rPr lang="zh-CN" altLang="en-US" sz="2400" dirty="0"/>
              <a:t>，预测图表</a:t>
            </a:r>
            <a:r>
              <a:rPr lang="zh-CN" altLang="en-US" sz="2400" dirty="0">
                <a:solidFill>
                  <a:srgbClr val="FF0000"/>
                </a:solidFill>
              </a:rPr>
              <a:t>趋势</a:t>
            </a:r>
            <a:r>
              <a:rPr lang="zh-CN" altLang="en-US" sz="2400" dirty="0"/>
              <a:t>，友善</a:t>
            </a:r>
            <a:r>
              <a:rPr lang="zh-CN" altLang="en-US" sz="2400" dirty="0">
                <a:solidFill>
                  <a:srgbClr val="FF0000"/>
                </a:solidFill>
              </a:rPr>
              <a:t>建议</a:t>
            </a:r>
            <a:r>
              <a:rPr lang="zh-CN" altLang="en-US" sz="2400" dirty="0"/>
              <a:t>提醒。可以关注市场经济发展</a:t>
            </a:r>
            <a:r>
              <a:rPr lang="en-US" altLang="zh-CN" sz="2400" dirty="0"/>
              <a:t>(</a:t>
            </a:r>
            <a:r>
              <a:rPr lang="zh-CN" altLang="en-US" sz="2400" dirty="0"/>
              <a:t>各个行业发展趋势</a:t>
            </a:r>
            <a:r>
              <a:rPr lang="en-US" altLang="zh-CN" sz="2400" dirty="0"/>
              <a:t>)</a:t>
            </a:r>
            <a:r>
              <a:rPr lang="zh-CN" altLang="en-US" sz="2400" dirty="0"/>
              <a:t>、文化教育类</a:t>
            </a:r>
            <a:r>
              <a:rPr lang="en-US" altLang="zh-CN" sz="2400" dirty="0"/>
              <a:t>(</a:t>
            </a:r>
            <a:r>
              <a:rPr lang="zh-CN" altLang="en-US" sz="2400" dirty="0"/>
              <a:t>出国</a:t>
            </a:r>
            <a:r>
              <a:rPr lang="zh-CN" altLang="en-US" sz="2400" dirty="0" smtClean="0"/>
              <a:t>留学</a:t>
            </a:r>
            <a:r>
              <a:rPr lang="zh-CN" altLang="en-US" sz="2400" dirty="0"/>
              <a:t>：</a:t>
            </a:r>
            <a:r>
              <a:rPr lang="zh-CN" altLang="en-US" sz="2400" dirty="0" smtClean="0"/>
              <a:t>学生</a:t>
            </a:r>
            <a:r>
              <a:rPr lang="zh-CN" altLang="en-US" sz="2400" dirty="0"/>
              <a:t>就业择业</a:t>
            </a:r>
            <a:r>
              <a:rPr lang="en-US" altLang="zh-CN" sz="2400" dirty="0"/>
              <a:t>)</a:t>
            </a:r>
            <a:r>
              <a:rPr lang="zh-CN" altLang="en-US" sz="2400" dirty="0"/>
              <a:t>、社会负面问题</a:t>
            </a:r>
            <a:r>
              <a:rPr lang="en-US" altLang="zh-CN" sz="2400" dirty="0"/>
              <a:t>(</a:t>
            </a:r>
            <a:r>
              <a:rPr lang="zh-CN" altLang="en-US" sz="2400" dirty="0"/>
              <a:t>人口老龄化</a:t>
            </a:r>
            <a:r>
              <a:rPr lang="en-US" altLang="zh-CN" sz="2400" dirty="0"/>
              <a:t>)</a:t>
            </a:r>
            <a:r>
              <a:rPr lang="zh-CN" altLang="en-US" sz="2400" dirty="0"/>
              <a:t>、环境资源以及交通事故等话题。</a:t>
            </a:r>
          </a:p>
        </p:txBody>
      </p:sp>
    </p:spTree>
    <p:extLst>
      <p:ext uri="{BB962C8B-B14F-4D97-AF65-F5344CB8AC3E}">
        <p14:creationId xmlns:p14="http://schemas.microsoft.com/office/powerpoint/2010/main" val="3360158936"/>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1" end="1"/>
                                            </p:txEl>
                                          </p:spTgt>
                                        </p:tgtEl>
                                        <p:attrNameLst>
                                          <p:attrName>style.visibility</p:attrName>
                                        </p:attrNameLst>
                                      </p:cBhvr>
                                      <p:to>
                                        <p:strVal val="visible"/>
                                      </p:to>
                                    </p:set>
                                    <p:animEffect transition="in" filter="fade">
                                      <p:cBhvr>
                                        <p:cTn id="14" dur="1000"/>
                                        <p:tgtEl>
                                          <p:spTgt spid="3">
                                            <p:txEl>
                                              <p:pRg st="1" end="1"/>
                                            </p:txEl>
                                          </p:spTgt>
                                        </p:tgtEl>
                                      </p:cBhvr>
                                    </p:animEffect>
                                    <p:anim calcmode="lin" valueType="num">
                                      <p:cBhvr>
                                        <p:cTn id="15" dur="1000" fill="hold"/>
                                        <p:tgtEl>
                                          <p:spTgt spid="3">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animEffect transition="in" filter="fade">
                                      <p:cBhvr>
                                        <p:cTn id="21" dur="1000"/>
                                        <p:tgtEl>
                                          <p:spTgt spid="3">
                                            <p:txEl>
                                              <p:pRg st="2" end="2"/>
                                            </p:txEl>
                                          </p:spTgt>
                                        </p:tgtEl>
                                      </p:cBhvr>
                                    </p:animEffect>
                                    <p:anim calcmode="lin" valueType="num">
                                      <p:cBhvr>
                                        <p:cTn id="22"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3">
                                            <p:txEl>
                                              <p:pRg st="3" end="3"/>
                                            </p:txEl>
                                          </p:spTgt>
                                        </p:tgtEl>
                                        <p:attrNameLst>
                                          <p:attrName>style.visibility</p:attrName>
                                        </p:attrNameLst>
                                      </p:cBhvr>
                                      <p:to>
                                        <p:strVal val="visible"/>
                                      </p:to>
                                    </p:set>
                                    <p:animEffect transition="in" filter="fade">
                                      <p:cBhvr>
                                        <p:cTn id="28" dur="1000"/>
                                        <p:tgtEl>
                                          <p:spTgt spid="3">
                                            <p:txEl>
                                              <p:pRg st="3" end="3"/>
                                            </p:txEl>
                                          </p:spTgt>
                                        </p:tgtEl>
                                      </p:cBhvr>
                                    </p:animEffect>
                                    <p:anim calcmode="lin" valueType="num">
                                      <p:cBhvr>
                                        <p:cTn id="29"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3">
                                            <p:txEl>
                                              <p:pRg st="4" end="4"/>
                                            </p:txEl>
                                          </p:spTgt>
                                        </p:tgtEl>
                                        <p:attrNameLst>
                                          <p:attrName>style.visibility</p:attrName>
                                        </p:attrNameLst>
                                      </p:cBhvr>
                                      <p:to>
                                        <p:strVal val="visible"/>
                                      </p:to>
                                    </p:set>
                                    <p:animEffect transition="in" filter="fade">
                                      <p:cBhvr>
                                        <p:cTn id="35" dur="1000"/>
                                        <p:tgtEl>
                                          <p:spTgt spid="3">
                                            <p:txEl>
                                              <p:pRg st="4" end="4"/>
                                            </p:txEl>
                                          </p:spTgt>
                                        </p:tgtEl>
                                      </p:cBhvr>
                                    </p:animEffect>
                                    <p:anim calcmode="lin" valueType="num">
                                      <p:cBhvr>
                                        <p:cTn id="36"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3">
                                            <p:txEl>
                                              <p:pRg st="6" end="6"/>
                                            </p:txEl>
                                          </p:spTgt>
                                        </p:tgtEl>
                                        <p:attrNameLst>
                                          <p:attrName>style.visibility</p:attrName>
                                        </p:attrNameLst>
                                      </p:cBhvr>
                                      <p:to>
                                        <p:strVal val="visible"/>
                                      </p:to>
                                    </p:set>
                                    <p:animEffect transition="in" filter="fade">
                                      <p:cBhvr>
                                        <p:cTn id="42" dur="1000"/>
                                        <p:tgtEl>
                                          <p:spTgt spid="3">
                                            <p:txEl>
                                              <p:pRg st="6" end="6"/>
                                            </p:txEl>
                                          </p:spTgt>
                                        </p:tgtEl>
                                      </p:cBhvr>
                                    </p:animEffect>
                                    <p:anim calcmode="lin" valueType="num">
                                      <p:cBhvr>
                                        <p:cTn id="43" dur="1000" fill="hold"/>
                                        <p:tgtEl>
                                          <p:spTgt spid="3">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3">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42" presetClass="entr" presetSubtype="0"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Effect transition="in" filter="fade">
                                      <p:cBhvr>
                                        <p:cTn id="49" dur="1000"/>
                                        <p:tgtEl>
                                          <p:spTgt spid="3">
                                            <p:txEl>
                                              <p:pRg st="7" end="7"/>
                                            </p:txEl>
                                          </p:spTgt>
                                        </p:tgtEl>
                                      </p:cBhvr>
                                    </p:animEffect>
                                    <p:anim calcmode="lin" valueType="num">
                                      <p:cBhvr>
                                        <p:cTn id="50" dur="1000" fill="hold"/>
                                        <p:tgtEl>
                                          <p:spTgt spid="3">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3">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2" fill="hold">
                      <p:stCondLst>
                        <p:cond delay="indefinite"/>
                      </p:stCondLst>
                      <p:childTnLst>
                        <p:par>
                          <p:cTn id="53" fill="hold">
                            <p:stCondLst>
                              <p:cond delay="0"/>
                            </p:stCondLst>
                            <p:childTnLst>
                              <p:par>
                                <p:cTn id="54" presetID="42" presetClass="entr" presetSubtype="0" fill="hold" nodeType="clickEffect">
                                  <p:stCondLst>
                                    <p:cond delay="0"/>
                                  </p:stCondLst>
                                  <p:childTnLst>
                                    <p:set>
                                      <p:cBhvr>
                                        <p:cTn id="55" dur="1" fill="hold">
                                          <p:stCondLst>
                                            <p:cond delay="0"/>
                                          </p:stCondLst>
                                        </p:cTn>
                                        <p:tgtEl>
                                          <p:spTgt spid="3">
                                            <p:txEl>
                                              <p:pRg st="8" end="8"/>
                                            </p:txEl>
                                          </p:spTgt>
                                        </p:tgtEl>
                                        <p:attrNameLst>
                                          <p:attrName>style.visibility</p:attrName>
                                        </p:attrNameLst>
                                      </p:cBhvr>
                                      <p:to>
                                        <p:strVal val="visible"/>
                                      </p:to>
                                    </p:set>
                                    <p:animEffect transition="in" filter="fade">
                                      <p:cBhvr>
                                        <p:cTn id="56" dur="1000"/>
                                        <p:tgtEl>
                                          <p:spTgt spid="3">
                                            <p:txEl>
                                              <p:pRg st="8" end="8"/>
                                            </p:txEl>
                                          </p:spTgt>
                                        </p:tgtEl>
                                      </p:cBhvr>
                                    </p:animEffect>
                                    <p:anim calcmode="lin" valueType="num">
                                      <p:cBhvr>
                                        <p:cTn id="57" dur="1000" fill="hold"/>
                                        <p:tgtEl>
                                          <p:spTgt spid="3">
                                            <p:txEl>
                                              <p:pRg st="8" end="8"/>
                                            </p:txEl>
                                          </p:spTgt>
                                        </p:tgtEl>
                                        <p:attrNameLst>
                                          <p:attrName>ppt_x</p:attrName>
                                        </p:attrNameLst>
                                      </p:cBhvr>
                                      <p:tavLst>
                                        <p:tav tm="0">
                                          <p:val>
                                            <p:strVal val="#ppt_x"/>
                                          </p:val>
                                        </p:tav>
                                        <p:tav tm="100000">
                                          <p:val>
                                            <p:strVal val="#ppt_x"/>
                                          </p:val>
                                        </p:tav>
                                      </p:tavLst>
                                    </p:anim>
                                    <p:anim calcmode="lin" valueType="num">
                                      <p:cBhvr>
                                        <p:cTn id="58" dur="1000" fill="hold"/>
                                        <p:tgtEl>
                                          <p:spTgt spid="3">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nodeType="clickEffect">
                                  <p:stCondLst>
                                    <p:cond delay="0"/>
                                  </p:stCondLst>
                                  <p:childTnLst>
                                    <p:set>
                                      <p:cBhvr>
                                        <p:cTn id="62" dur="1" fill="hold">
                                          <p:stCondLst>
                                            <p:cond delay="0"/>
                                          </p:stCondLst>
                                        </p:cTn>
                                        <p:tgtEl>
                                          <p:spTgt spid="3">
                                            <p:txEl>
                                              <p:pRg st="9" end="9"/>
                                            </p:txEl>
                                          </p:spTgt>
                                        </p:tgtEl>
                                        <p:attrNameLst>
                                          <p:attrName>style.visibility</p:attrName>
                                        </p:attrNameLst>
                                      </p:cBhvr>
                                      <p:to>
                                        <p:strVal val="visible"/>
                                      </p:to>
                                    </p:set>
                                    <p:animEffect transition="in" filter="fade">
                                      <p:cBhvr>
                                        <p:cTn id="63" dur="1000"/>
                                        <p:tgtEl>
                                          <p:spTgt spid="3">
                                            <p:txEl>
                                              <p:pRg st="9" end="9"/>
                                            </p:txEl>
                                          </p:spTgt>
                                        </p:tgtEl>
                                      </p:cBhvr>
                                    </p:animEffect>
                                    <p:anim calcmode="lin" valueType="num">
                                      <p:cBhvr>
                                        <p:cTn id="64" dur="1000" fill="hold"/>
                                        <p:tgtEl>
                                          <p:spTgt spid="3">
                                            <p:txEl>
                                              <p:pRg st="9" end="9"/>
                                            </p:txEl>
                                          </p:spTgt>
                                        </p:tgtEl>
                                        <p:attrNameLst>
                                          <p:attrName>ppt_x</p:attrName>
                                        </p:attrNameLst>
                                      </p:cBhvr>
                                      <p:tavLst>
                                        <p:tav tm="0">
                                          <p:val>
                                            <p:strVal val="#ppt_x"/>
                                          </p:val>
                                        </p:tav>
                                        <p:tav tm="100000">
                                          <p:val>
                                            <p:strVal val="#ppt_x"/>
                                          </p:val>
                                        </p:tav>
                                      </p:tavLst>
                                    </p:anim>
                                    <p:anim calcmode="lin" valueType="num">
                                      <p:cBhvr>
                                        <p:cTn id="65" dur="1000" fill="hold"/>
                                        <p:tgtEl>
                                          <p:spTgt spid="3">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8385318-A4A6-42FB-B58A-52B5BC477E83}"/>
              </a:ext>
            </a:extLst>
          </p:cNvPr>
          <p:cNvSpPr>
            <a:spLocks noGrp="1"/>
          </p:cNvSpPr>
          <p:nvPr>
            <p:ph type="body" sz="quarter" idx="13"/>
          </p:nvPr>
        </p:nvSpPr>
        <p:spPr/>
        <p:txBody>
          <a:bodyPr/>
          <a:lstStyle/>
          <a:p>
            <a:endParaRPr lang="zh-CN" altLang="en-US"/>
          </a:p>
        </p:txBody>
      </p:sp>
      <p:sp>
        <p:nvSpPr>
          <p:cNvPr id="3" name="矩形 2">
            <a:extLst>
              <a:ext uri="{FF2B5EF4-FFF2-40B4-BE49-F238E27FC236}">
                <a16:creationId xmlns:a16="http://schemas.microsoft.com/office/drawing/2014/main" id="{5DF0A4EE-3AA5-4761-8F45-7EA98BF16FDC}"/>
              </a:ext>
            </a:extLst>
          </p:cNvPr>
          <p:cNvSpPr/>
          <p:nvPr/>
        </p:nvSpPr>
        <p:spPr>
          <a:xfrm>
            <a:off x="587568" y="1010253"/>
            <a:ext cx="11049261" cy="3785652"/>
          </a:xfrm>
          <a:prstGeom prst="rect">
            <a:avLst/>
          </a:prstGeom>
        </p:spPr>
        <p:txBody>
          <a:bodyPr wrap="square">
            <a:spAutoFit/>
          </a:bodyPr>
          <a:lstStyle/>
          <a:p>
            <a:r>
              <a:rPr lang="en-US" altLang="zh-CN" sz="2400" b="1" dirty="0"/>
              <a:t>(</a:t>
            </a:r>
            <a:r>
              <a:rPr lang="zh-CN" altLang="en-US" sz="2400" b="1" dirty="0"/>
              <a:t>四</a:t>
            </a:r>
            <a:r>
              <a:rPr lang="en-US" altLang="zh-CN" sz="2400" b="1" dirty="0"/>
              <a:t>)</a:t>
            </a:r>
            <a:r>
              <a:rPr lang="zh-CN" altLang="en-US" sz="2400" b="1" dirty="0"/>
              <a:t>应用文</a:t>
            </a:r>
          </a:p>
          <a:p>
            <a:endParaRPr lang="zh-CN" altLang="en-US" sz="2400" b="1" dirty="0"/>
          </a:p>
          <a:p>
            <a:r>
              <a:rPr lang="zh-CN" altLang="en-US" sz="2400" dirty="0"/>
              <a:t>应用文类的作文写起来相对比较容易，其最常见的考查形式是</a:t>
            </a:r>
            <a:r>
              <a:rPr lang="zh-CN" altLang="en-US" sz="2400" dirty="0">
                <a:solidFill>
                  <a:srgbClr val="00749F"/>
                </a:solidFill>
              </a:rPr>
              <a:t>书信写作</a:t>
            </a:r>
            <a:r>
              <a:rPr lang="zh-CN" altLang="en-US" sz="2400" dirty="0"/>
              <a:t>。书信一般都是围绕写信人找收信有什么事或要求、传达什么信息等内容展开的。所以在书信的开头考生要说清楚写信的目的，然后根据题目给出的内容提示扩充题干或提纲，最后还要表明自己期待对方的回信等。</a:t>
            </a:r>
          </a:p>
          <a:p>
            <a:endParaRPr lang="zh-CN" altLang="en-US" sz="2400" dirty="0"/>
          </a:p>
          <a:p>
            <a:r>
              <a:rPr lang="zh-CN" altLang="en-US" sz="2400" dirty="0"/>
              <a:t>应用文的评分除了关注语言、结构、内容这三项主要评分标准之外，还特别注意格式和拼写，因为常涉及专有名词，这些都需要考生留意。另外，也要同时关注</a:t>
            </a:r>
            <a:r>
              <a:rPr lang="zh-CN" altLang="en-US" sz="2400" dirty="0">
                <a:solidFill>
                  <a:srgbClr val="00749F"/>
                </a:solidFill>
              </a:rPr>
              <a:t>通知、失物招领、备忘录</a:t>
            </a:r>
            <a:r>
              <a:rPr lang="zh-CN" altLang="en-US" sz="2400" dirty="0"/>
              <a:t>等，这些都要加强复习。</a:t>
            </a:r>
            <a:endParaRPr lang="en-US" altLang="zh-CN" sz="2400" dirty="0"/>
          </a:p>
        </p:txBody>
      </p:sp>
    </p:spTree>
    <p:extLst>
      <p:ext uri="{BB962C8B-B14F-4D97-AF65-F5344CB8AC3E}">
        <p14:creationId xmlns:p14="http://schemas.microsoft.com/office/powerpoint/2010/main" val="1631426365"/>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1000"/>
                                        <p:tgtEl>
                                          <p:spTgt spid="3">
                                            <p:txEl>
                                              <p:pRg st="4" end="4"/>
                                            </p:txEl>
                                          </p:spTgt>
                                        </p:tgtEl>
                                      </p:cBhvr>
                                    </p:animEffect>
                                    <p:anim calcmode="lin" valueType="num">
                                      <p:cBhvr>
                                        <p:cTn id="22" dur="1000" fill="hold"/>
                                        <p:tgtEl>
                                          <p:spTgt spid="3">
                                            <p:txEl>
                                              <p:pRg st="4" end="4"/>
                                            </p:txEl>
                                          </p:spTgt>
                                        </p:tgtEl>
                                        <p:attrNameLst>
                                          <p:attrName>ppt_x</p:attrName>
                                        </p:attrNameLst>
                                      </p:cBhvr>
                                      <p:tavLst>
                                        <p:tav tm="0">
                                          <p:val>
                                            <p:strVal val="#ppt_x"/>
                                          </p:val>
                                        </p:tav>
                                        <p:tav tm="100000">
                                          <p:val>
                                            <p:strVal val="#ppt_x"/>
                                          </p:val>
                                        </p:tav>
                                      </p:tavLst>
                                    </p:anim>
                                    <p:anim calcmode="lin" valueType="num">
                                      <p:cBhvr>
                                        <p:cTn id="23" dur="1000" fill="hold"/>
                                        <p:tgtEl>
                                          <p:spTgt spid="3">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99491F46-0D11-44E6-88EE-0D1F183586F9}"/>
              </a:ext>
            </a:extLst>
          </p:cNvPr>
          <p:cNvSpPr>
            <a:spLocks noGrp="1"/>
          </p:cNvSpPr>
          <p:nvPr>
            <p:ph type="body" sz="quarter" idx="13"/>
          </p:nvPr>
        </p:nvSpPr>
        <p:spPr/>
        <p:txBody>
          <a:bodyPr/>
          <a:lstStyle/>
          <a:p>
            <a:r>
              <a:rPr lang="zh-CN" altLang="en-US" dirty="0"/>
              <a:t>真题回顾</a:t>
            </a:r>
          </a:p>
        </p:txBody>
      </p:sp>
      <p:graphicFrame>
        <p:nvGraphicFramePr>
          <p:cNvPr id="4" name="表格 4">
            <a:extLst>
              <a:ext uri="{FF2B5EF4-FFF2-40B4-BE49-F238E27FC236}">
                <a16:creationId xmlns:a16="http://schemas.microsoft.com/office/drawing/2014/main" id="{6B70A024-371B-4609-94AE-CF813146A061}"/>
              </a:ext>
            </a:extLst>
          </p:cNvPr>
          <p:cNvGraphicFramePr>
            <a:graphicFrameLocks noGrp="1"/>
          </p:cNvGraphicFramePr>
          <p:nvPr>
            <p:extLst>
              <p:ext uri="{D42A27DB-BD31-4B8C-83A1-F6EECF244321}">
                <p14:modId xmlns:p14="http://schemas.microsoft.com/office/powerpoint/2010/main" val="1733195702"/>
              </p:ext>
            </p:extLst>
          </p:nvPr>
        </p:nvGraphicFramePr>
        <p:xfrm>
          <a:off x="2031999" y="885827"/>
          <a:ext cx="8603343" cy="5241348"/>
        </p:xfrm>
        <a:graphic>
          <a:graphicData uri="http://schemas.openxmlformats.org/drawingml/2006/table">
            <a:tbl>
              <a:tblPr firstRow="1" bandRow="1">
                <a:tableStyleId>{5C22544A-7EE6-4342-B048-85BDC9FD1C3A}</a:tableStyleId>
              </a:tblPr>
              <a:tblGrid>
                <a:gridCol w="3345544">
                  <a:extLst>
                    <a:ext uri="{9D8B030D-6E8A-4147-A177-3AD203B41FA5}">
                      <a16:colId xmlns:a16="http://schemas.microsoft.com/office/drawing/2014/main" val="2305165114"/>
                    </a:ext>
                  </a:extLst>
                </a:gridCol>
                <a:gridCol w="5257799">
                  <a:extLst>
                    <a:ext uri="{9D8B030D-6E8A-4147-A177-3AD203B41FA5}">
                      <a16:colId xmlns:a16="http://schemas.microsoft.com/office/drawing/2014/main" val="2720097359"/>
                    </a:ext>
                  </a:extLst>
                </a:gridCol>
              </a:tblGrid>
              <a:tr h="608391">
                <a:tc>
                  <a:txBody>
                    <a:bodyPr/>
                    <a:lstStyle/>
                    <a:p>
                      <a:pPr algn="ctr"/>
                      <a:r>
                        <a:rPr lang="zh-CN" altLang="en-US" sz="2400" dirty="0"/>
                        <a:t>时间</a:t>
                      </a:r>
                    </a:p>
                  </a:txBody>
                  <a:tcPr/>
                </a:tc>
                <a:tc>
                  <a:txBody>
                    <a:bodyPr/>
                    <a:lstStyle/>
                    <a:p>
                      <a:pPr algn="ctr"/>
                      <a:r>
                        <a:rPr lang="zh-CN" altLang="en-US" sz="2400" dirty="0"/>
                        <a:t>四级写作题目</a:t>
                      </a:r>
                    </a:p>
                  </a:txBody>
                  <a:tcPr/>
                </a:tc>
                <a:extLst>
                  <a:ext uri="{0D108BD9-81ED-4DB2-BD59-A6C34878D82A}">
                    <a16:rowId xmlns:a16="http://schemas.microsoft.com/office/drawing/2014/main" val="4226725325"/>
                  </a:ext>
                </a:extLst>
              </a:tr>
              <a:tr h="514773">
                <a:tc>
                  <a:txBody>
                    <a:bodyPr/>
                    <a:lstStyle/>
                    <a:p>
                      <a:pPr marL="0" algn="l" defTabSz="914400" rtl="0" eaLnBrk="1" latinLnBrk="0" hangingPunct="1"/>
                      <a:r>
                        <a:rPr lang="en-US" altLang="zh-CN" sz="2000" kern="1200" dirty="0">
                          <a:solidFill>
                            <a:schemeClr val="dk1"/>
                          </a:solidFill>
                          <a:latin typeface="+mn-lt"/>
                          <a:ea typeface="+mn-ea"/>
                          <a:cs typeface="+mn-cs"/>
                        </a:rPr>
                        <a:t>2013.6</a:t>
                      </a:r>
                      <a:endParaRPr lang="zh-CN" altLang="en-US" sz="2000" kern="1200" dirty="0">
                        <a:solidFill>
                          <a:schemeClr val="dk1"/>
                        </a:solidFill>
                        <a:latin typeface="+mn-lt"/>
                        <a:ea typeface="+mn-ea"/>
                        <a:cs typeface="+mn-cs"/>
                      </a:endParaRPr>
                    </a:p>
                  </a:txBody>
                  <a:tcPr/>
                </a:tc>
                <a:tc>
                  <a:txBody>
                    <a:bodyPr/>
                    <a:lstStyle/>
                    <a:p>
                      <a:pPr marL="0" algn="l" defTabSz="914400" rtl="0" eaLnBrk="1" latinLnBrk="0" hangingPunct="1"/>
                      <a:r>
                        <a:rPr lang="zh-CN" altLang="en-US" sz="2000" kern="1200" dirty="0">
                          <a:solidFill>
                            <a:schemeClr val="dk1"/>
                          </a:solidFill>
                          <a:latin typeface="+mn-lt"/>
                          <a:ea typeface="+mn-ea"/>
                          <a:cs typeface="+mn-cs"/>
                        </a:rPr>
                        <a:t>图画作文</a:t>
                      </a:r>
                    </a:p>
                  </a:txBody>
                  <a:tcPr/>
                </a:tc>
                <a:extLst>
                  <a:ext uri="{0D108BD9-81ED-4DB2-BD59-A6C34878D82A}">
                    <a16:rowId xmlns:a16="http://schemas.microsoft.com/office/drawing/2014/main" val="3864411198"/>
                  </a:ext>
                </a:extLst>
              </a:tr>
              <a:tr h="514773">
                <a:tc>
                  <a:txBody>
                    <a:bodyPr/>
                    <a:lstStyle/>
                    <a:p>
                      <a:pPr marL="0" algn="l" defTabSz="914400" rtl="0" eaLnBrk="1" latinLnBrk="0" hangingPunct="1"/>
                      <a:r>
                        <a:rPr lang="en-US" altLang="zh-CN" sz="2000" kern="1200" dirty="0">
                          <a:solidFill>
                            <a:schemeClr val="dk1"/>
                          </a:solidFill>
                          <a:latin typeface="+mn-lt"/>
                          <a:ea typeface="+mn-ea"/>
                          <a:cs typeface="+mn-cs"/>
                        </a:rPr>
                        <a:t>2013.12</a:t>
                      </a:r>
                      <a:endParaRPr lang="zh-CN" altLang="en-US" sz="2000" kern="1200" dirty="0">
                        <a:solidFill>
                          <a:schemeClr val="dk1"/>
                        </a:solidFill>
                        <a:latin typeface="+mn-lt"/>
                        <a:ea typeface="+mn-ea"/>
                        <a:cs typeface="+mn-cs"/>
                      </a:endParaRPr>
                    </a:p>
                  </a:txBody>
                  <a:tcPr/>
                </a:tc>
                <a:tc>
                  <a:txBody>
                    <a:bodyPr/>
                    <a:lstStyle/>
                    <a:p>
                      <a:pPr marL="0" algn="l" defTabSz="914400" rtl="0" eaLnBrk="1" latinLnBrk="0" hangingPunct="1"/>
                      <a:r>
                        <a:rPr lang="zh-CN" altLang="en-US" sz="2000" kern="1200" dirty="0">
                          <a:solidFill>
                            <a:schemeClr val="dk1"/>
                          </a:solidFill>
                          <a:latin typeface="+mn-lt"/>
                          <a:ea typeface="+mn-ea"/>
                          <a:cs typeface="+mn-cs"/>
                        </a:rPr>
                        <a:t>图画作文</a:t>
                      </a:r>
                    </a:p>
                  </a:txBody>
                  <a:tcPr/>
                </a:tc>
                <a:extLst>
                  <a:ext uri="{0D108BD9-81ED-4DB2-BD59-A6C34878D82A}">
                    <a16:rowId xmlns:a16="http://schemas.microsoft.com/office/drawing/2014/main" val="87359260"/>
                  </a:ext>
                </a:extLst>
              </a:tr>
              <a:tr h="514773">
                <a:tc>
                  <a:txBody>
                    <a:bodyPr/>
                    <a:lstStyle/>
                    <a:p>
                      <a:pPr marL="0" algn="l" defTabSz="914400" rtl="0" eaLnBrk="1" latinLnBrk="0" hangingPunct="1"/>
                      <a:r>
                        <a:rPr lang="en-US" altLang="zh-CN" sz="2000" kern="1200" dirty="0">
                          <a:solidFill>
                            <a:schemeClr val="dk1"/>
                          </a:solidFill>
                          <a:latin typeface="+mn-lt"/>
                          <a:ea typeface="+mn-ea"/>
                          <a:cs typeface="+mn-cs"/>
                        </a:rPr>
                        <a:t>2014.6</a:t>
                      </a:r>
                      <a:endParaRPr lang="zh-CN" altLang="en-US" sz="2000" kern="1200" dirty="0">
                        <a:solidFill>
                          <a:schemeClr val="dk1"/>
                        </a:solidFill>
                        <a:latin typeface="+mn-lt"/>
                        <a:ea typeface="+mn-ea"/>
                        <a:cs typeface="+mn-cs"/>
                      </a:endParaRPr>
                    </a:p>
                  </a:txBody>
                  <a:tcPr/>
                </a:tc>
                <a:tc>
                  <a:txBody>
                    <a:bodyPr/>
                    <a:lstStyle/>
                    <a:p>
                      <a:pPr marL="0" algn="l" defTabSz="914400" rtl="0" eaLnBrk="1" latinLnBrk="0" hangingPunct="1"/>
                      <a:r>
                        <a:rPr lang="zh-CN" altLang="en-US" sz="2000" kern="1200" dirty="0">
                          <a:solidFill>
                            <a:schemeClr val="dk1"/>
                          </a:solidFill>
                          <a:latin typeface="+mn-lt"/>
                          <a:ea typeface="+mn-ea"/>
                          <a:cs typeface="+mn-cs"/>
                        </a:rPr>
                        <a:t>记叙文</a:t>
                      </a:r>
                      <a:r>
                        <a:rPr lang="en-US" altLang="zh-CN" sz="2000" kern="1200" dirty="0">
                          <a:solidFill>
                            <a:schemeClr val="dk1"/>
                          </a:solidFill>
                          <a:latin typeface="+mn-lt"/>
                          <a:ea typeface="+mn-ea"/>
                          <a:cs typeface="+mn-cs"/>
                        </a:rPr>
                        <a:t>——</a:t>
                      </a:r>
                      <a:r>
                        <a:rPr lang="zh-CN" altLang="en-US" sz="2000" kern="1200" dirty="0">
                          <a:solidFill>
                            <a:schemeClr val="dk1"/>
                          </a:solidFill>
                          <a:latin typeface="+mn-lt"/>
                          <a:ea typeface="+mn-ea"/>
                          <a:cs typeface="+mn-cs"/>
                        </a:rPr>
                        <a:t>介绍性文章</a:t>
                      </a:r>
                    </a:p>
                  </a:txBody>
                  <a:tcPr/>
                </a:tc>
                <a:extLst>
                  <a:ext uri="{0D108BD9-81ED-4DB2-BD59-A6C34878D82A}">
                    <a16:rowId xmlns:a16="http://schemas.microsoft.com/office/drawing/2014/main" val="3805846040"/>
                  </a:ext>
                </a:extLst>
              </a:tr>
              <a:tr h="514773">
                <a:tc>
                  <a:txBody>
                    <a:bodyPr/>
                    <a:lstStyle/>
                    <a:p>
                      <a:pPr marL="0" algn="l" defTabSz="914400" rtl="0" eaLnBrk="1" latinLnBrk="0" hangingPunct="1"/>
                      <a:r>
                        <a:rPr lang="en-US" altLang="zh-CN" sz="2000" kern="1200" dirty="0">
                          <a:solidFill>
                            <a:schemeClr val="dk1"/>
                          </a:solidFill>
                          <a:latin typeface="+mn-lt"/>
                          <a:ea typeface="+mn-ea"/>
                          <a:cs typeface="+mn-cs"/>
                        </a:rPr>
                        <a:t>2014.12</a:t>
                      </a:r>
                      <a:endParaRPr lang="zh-CN" altLang="en-US" sz="2000" kern="1200" dirty="0">
                        <a:solidFill>
                          <a:schemeClr val="dk1"/>
                        </a:solidFill>
                        <a:latin typeface="+mn-lt"/>
                        <a:ea typeface="+mn-ea"/>
                        <a:cs typeface="+mn-cs"/>
                      </a:endParaRPr>
                    </a:p>
                  </a:txBody>
                  <a:tcPr/>
                </a:tc>
                <a:tc>
                  <a:txBody>
                    <a:bodyPr/>
                    <a:lstStyle/>
                    <a:p>
                      <a:pPr marL="0" algn="l" defTabSz="914400" rtl="0" eaLnBrk="1" latinLnBrk="0" hangingPunct="1"/>
                      <a:r>
                        <a:rPr lang="zh-CN" altLang="en-US" sz="2000" kern="1200" dirty="0">
                          <a:solidFill>
                            <a:schemeClr val="dk1"/>
                          </a:solidFill>
                          <a:latin typeface="+mn-lt"/>
                          <a:ea typeface="+mn-ea"/>
                          <a:cs typeface="+mn-cs"/>
                        </a:rPr>
                        <a:t>记叙文</a:t>
                      </a:r>
                      <a:r>
                        <a:rPr lang="en-US" altLang="zh-CN" sz="2000" kern="1200" dirty="0">
                          <a:solidFill>
                            <a:schemeClr val="dk1"/>
                          </a:solidFill>
                          <a:latin typeface="+mn-lt"/>
                          <a:ea typeface="+mn-ea"/>
                          <a:cs typeface="+mn-cs"/>
                        </a:rPr>
                        <a:t>——</a:t>
                      </a:r>
                      <a:r>
                        <a:rPr lang="zh-CN" altLang="en-US" sz="2000" kern="1200" dirty="0">
                          <a:solidFill>
                            <a:schemeClr val="dk1"/>
                          </a:solidFill>
                          <a:latin typeface="+mn-lt"/>
                          <a:ea typeface="+mn-ea"/>
                          <a:cs typeface="+mn-cs"/>
                        </a:rPr>
                        <a:t>介绍性文章</a:t>
                      </a:r>
                    </a:p>
                  </a:txBody>
                  <a:tcPr/>
                </a:tc>
                <a:extLst>
                  <a:ext uri="{0D108BD9-81ED-4DB2-BD59-A6C34878D82A}">
                    <a16:rowId xmlns:a16="http://schemas.microsoft.com/office/drawing/2014/main" val="484596934"/>
                  </a:ext>
                </a:extLst>
              </a:tr>
              <a:tr h="514773">
                <a:tc>
                  <a:txBody>
                    <a:bodyPr/>
                    <a:lstStyle/>
                    <a:p>
                      <a:pPr marL="0" algn="l" defTabSz="914400" rtl="0" eaLnBrk="1" latinLnBrk="0" hangingPunct="1"/>
                      <a:r>
                        <a:rPr lang="en-US" altLang="zh-CN" sz="2000" kern="1200" dirty="0">
                          <a:solidFill>
                            <a:schemeClr val="dk1"/>
                          </a:solidFill>
                          <a:latin typeface="+mn-lt"/>
                          <a:ea typeface="+mn-ea"/>
                          <a:cs typeface="+mn-cs"/>
                        </a:rPr>
                        <a:t>2015.6</a:t>
                      </a:r>
                      <a:endParaRPr lang="zh-CN" altLang="en-US" sz="2000" kern="1200" dirty="0">
                        <a:solidFill>
                          <a:schemeClr val="dk1"/>
                        </a:solidFill>
                        <a:latin typeface="+mn-lt"/>
                        <a:ea typeface="+mn-ea"/>
                        <a:cs typeface="+mn-cs"/>
                      </a:endParaRPr>
                    </a:p>
                  </a:txBody>
                  <a:tcPr/>
                </a:tc>
                <a:tc>
                  <a:txBody>
                    <a:bodyPr/>
                    <a:lstStyle/>
                    <a:p>
                      <a:pPr marL="0" algn="l" defTabSz="914400" rtl="0" eaLnBrk="1" latinLnBrk="0" hangingPunct="1"/>
                      <a:r>
                        <a:rPr lang="zh-CN" altLang="en-US" sz="2000" kern="1200" dirty="0">
                          <a:solidFill>
                            <a:schemeClr val="dk1"/>
                          </a:solidFill>
                          <a:latin typeface="+mn-lt"/>
                          <a:ea typeface="+mn-ea"/>
                          <a:cs typeface="+mn-cs"/>
                        </a:rPr>
                        <a:t>图画作文</a:t>
                      </a:r>
                    </a:p>
                  </a:txBody>
                  <a:tcPr/>
                </a:tc>
                <a:extLst>
                  <a:ext uri="{0D108BD9-81ED-4DB2-BD59-A6C34878D82A}">
                    <a16:rowId xmlns:a16="http://schemas.microsoft.com/office/drawing/2014/main" val="2362016644"/>
                  </a:ext>
                </a:extLst>
              </a:tr>
              <a:tr h="514773">
                <a:tc>
                  <a:txBody>
                    <a:bodyPr/>
                    <a:lstStyle/>
                    <a:p>
                      <a:pPr marL="0" algn="l" defTabSz="914400" rtl="0" eaLnBrk="1" latinLnBrk="0" hangingPunct="1"/>
                      <a:r>
                        <a:rPr lang="en-US" altLang="zh-CN" sz="2000" kern="1200" dirty="0">
                          <a:solidFill>
                            <a:schemeClr val="dk1"/>
                          </a:solidFill>
                          <a:latin typeface="+mn-lt"/>
                          <a:ea typeface="+mn-ea"/>
                          <a:cs typeface="+mn-cs"/>
                        </a:rPr>
                        <a:t>2015.12</a:t>
                      </a:r>
                      <a:endParaRPr lang="zh-CN" altLang="en-US" sz="2000" kern="1200" dirty="0">
                        <a:solidFill>
                          <a:schemeClr val="dk1"/>
                        </a:solidFill>
                        <a:latin typeface="+mn-lt"/>
                        <a:ea typeface="+mn-ea"/>
                        <a:cs typeface="+mn-cs"/>
                      </a:endParaRPr>
                    </a:p>
                  </a:txBody>
                  <a:tcPr/>
                </a:tc>
                <a:tc>
                  <a:txBody>
                    <a:bodyPr/>
                    <a:lstStyle/>
                    <a:p>
                      <a:pPr marL="0" algn="l" defTabSz="914400" rtl="0" eaLnBrk="1" latinLnBrk="0" hangingPunct="1"/>
                      <a:r>
                        <a:rPr lang="zh-CN" altLang="en-US" sz="2000" kern="1200" dirty="0">
                          <a:solidFill>
                            <a:schemeClr val="dk1"/>
                          </a:solidFill>
                          <a:latin typeface="+mn-lt"/>
                          <a:ea typeface="+mn-ea"/>
                          <a:cs typeface="+mn-cs"/>
                        </a:rPr>
                        <a:t>议论文</a:t>
                      </a:r>
                      <a:r>
                        <a:rPr lang="en-US" altLang="zh-CN" sz="2000" kern="1200" dirty="0">
                          <a:solidFill>
                            <a:schemeClr val="dk1"/>
                          </a:solidFill>
                          <a:latin typeface="+mn-lt"/>
                          <a:ea typeface="+mn-ea"/>
                          <a:cs typeface="+mn-cs"/>
                        </a:rPr>
                        <a:t>——</a:t>
                      </a:r>
                      <a:r>
                        <a:rPr lang="zh-CN" altLang="en-US" sz="2000" kern="1200" dirty="0">
                          <a:solidFill>
                            <a:schemeClr val="dk1"/>
                          </a:solidFill>
                          <a:latin typeface="+mn-lt"/>
                          <a:ea typeface="+mn-ea"/>
                          <a:cs typeface="+mn-cs"/>
                        </a:rPr>
                        <a:t>对名言警句的理解和评论</a:t>
                      </a:r>
                    </a:p>
                  </a:txBody>
                  <a:tcPr/>
                </a:tc>
                <a:extLst>
                  <a:ext uri="{0D108BD9-81ED-4DB2-BD59-A6C34878D82A}">
                    <a16:rowId xmlns:a16="http://schemas.microsoft.com/office/drawing/2014/main" val="3410973091"/>
                  </a:ext>
                </a:extLst>
              </a:tr>
              <a:tr h="514773">
                <a:tc>
                  <a:txBody>
                    <a:bodyPr/>
                    <a:lstStyle/>
                    <a:p>
                      <a:pPr marL="0" algn="l" defTabSz="914400" rtl="0" eaLnBrk="1" latinLnBrk="0" hangingPunct="1"/>
                      <a:r>
                        <a:rPr lang="en-US" altLang="zh-CN" sz="2000" kern="1200" dirty="0">
                          <a:solidFill>
                            <a:schemeClr val="dk1"/>
                          </a:solidFill>
                          <a:latin typeface="+mn-lt"/>
                          <a:ea typeface="+mn-ea"/>
                          <a:cs typeface="+mn-cs"/>
                        </a:rPr>
                        <a:t>2016.6</a:t>
                      </a:r>
                      <a:endParaRPr lang="zh-CN" altLang="en-US" sz="2000" kern="1200" dirty="0">
                        <a:solidFill>
                          <a:schemeClr val="dk1"/>
                        </a:solidFill>
                        <a:latin typeface="+mn-lt"/>
                        <a:ea typeface="+mn-ea"/>
                        <a:cs typeface="+mn-cs"/>
                      </a:endParaRPr>
                    </a:p>
                  </a:txBody>
                  <a:tcPr/>
                </a:tc>
                <a:tc>
                  <a:txBody>
                    <a:bodyPr/>
                    <a:lstStyle/>
                    <a:p>
                      <a:pPr marL="0" algn="l" defTabSz="914400" rtl="0" eaLnBrk="1" latinLnBrk="0" hangingPunct="1"/>
                      <a:r>
                        <a:rPr lang="zh-CN" altLang="en-US" sz="2000" kern="1200" dirty="0">
                          <a:solidFill>
                            <a:schemeClr val="dk1"/>
                          </a:solidFill>
                          <a:latin typeface="+mn-lt"/>
                          <a:ea typeface="+mn-ea"/>
                          <a:cs typeface="+mn-cs"/>
                        </a:rPr>
                        <a:t>应用文</a:t>
                      </a:r>
                      <a:r>
                        <a:rPr lang="en-US" altLang="zh-CN" sz="2000" kern="1200" dirty="0">
                          <a:solidFill>
                            <a:schemeClr val="dk1"/>
                          </a:solidFill>
                          <a:latin typeface="+mn-lt"/>
                          <a:ea typeface="+mn-ea"/>
                          <a:cs typeface="+mn-cs"/>
                        </a:rPr>
                        <a:t>——</a:t>
                      </a:r>
                      <a:r>
                        <a:rPr lang="zh-CN" altLang="en-US" sz="2000" kern="1200" dirty="0">
                          <a:solidFill>
                            <a:schemeClr val="dk1"/>
                          </a:solidFill>
                          <a:latin typeface="+mn-lt"/>
                          <a:ea typeface="+mn-ea"/>
                          <a:cs typeface="+mn-cs"/>
                        </a:rPr>
                        <a:t>感谢信</a:t>
                      </a:r>
                    </a:p>
                  </a:txBody>
                  <a:tcPr/>
                </a:tc>
                <a:extLst>
                  <a:ext uri="{0D108BD9-81ED-4DB2-BD59-A6C34878D82A}">
                    <a16:rowId xmlns:a16="http://schemas.microsoft.com/office/drawing/2014/main" val="2769568900"/>
                  </a:ext>
                </a:extLst>
              </a:tr>
              <a:tr h="514773">
                <a:tc>
                  <a:txBody>
                    <a:bodyPr/>
                    <a:lstStyle/>
                    <a:p>
                      <a:pPr marL="0" algn="l" defTabSz="914400" rtl="0" eaLnBrk="1" latinLnBrk="0" hangingPunct="1"/>
                      <a:r>
                        <a:rPr lang="en-US" altLang="zh-CN" sz="2000" kern="1200" dirty="0">
                          <a:solidFill>
                            <a:schemeClr val="dk1"/>
                          </a:solidFill>
                          <a:latin typeface="+mn-lt"/>
                          <a:ea typeface="+mn-ea"/>
                          <a:cs typeface="+mn-cs"/>
                        </a:rPr>
                        <a:t>2016.12</a:t>
                      </a:r>
                      <a:endParaRPr lang="zh-CN" altLang="en-US" sz="2000" kern="1200" dirty="0">
                        <a:solidFill>
                          <a:schemeClr val="dk1"/>
                        </a:solidFill>
                        <a:latin typeface="+mn-lt"/>
                        <a:ea typeface="+mn-ea"/>
                        <a:cs typeface="+mn-cs"/>
                      </a:endParaRPr>
                    </a:p>
                  </a:txBody>
                  <a:tcPr/>
                </a:tc>
                <a:tc>
                  <a:txBody>
                    <a:bodyPr/>
                    <a:lstStyle/>
                    <a:p>
                      <a:pPr marL="0" algn="l" defTabSz="914400" rtl="0" eaLnBrk="1" latinLnBrk="0" hangingPunct="1"/>
                      <a:r>
                        <a:rPr lang="zh-CN" altLang="en-US" sz="2000" kern="1200" dirty="0">
                          <a:solidFill>
                            <a:schemeClr val="dk1"/>
                          </a:solidFill>
                          <a:latin typeface="+mn-lt"/>
                          <a:ea typeface="+mn-ea"/>
                          <a:cs typeface="+mn-cs"/>
                        </a:rPr>
                        <a:t>议论文</a:t>
                      </a:r>
                      <a:r>
                        <a:rPr lang="en-US" altLang="zh-CN" sz="2000" kern="1200" dirty="0">
                          <a:solidFill>
                            <a:schemeClr val="dk1"/>
                          </a:solidFill>
                          <a:latin typeface="+mn-lt"/>
                          <a:ea typeface="+mn-ea"/>
                          <a:cs typeface="+mn-cs"/>
                        </a:rPr>
                        <a:t>——</a:t>
                      </a:r>
                      <a:r>
                        <a:rPr lang="zh-CN" altLang="en-US" sz="2000" kern="1200" dirty="0">
                          <a:solidFill>
                            <a:schemeClr val="dk1"/>
                          </a:solidFill>
                          <a:latin typeface="+mn-lt"/>
                          <a:ea typeface="+mn-ea"/>
                          <a:cs typeface="+mn-cs"/>
                        </a:rPr>
                        <a:t>个人选择</a:t>
                      </a:r>
                      <a:r>
                        <a:rPr lang="en-US" altLang="zh-CN" sz="2000" kern="1200" dirty="0">
                          <a:solidFill>
                            <a:schemeClr val="dk1"/>
                          </a:solidFill>
                          <a:latin typeface="+mn-lt"/>
                          <a:ea typeface="+mn-ea"/>
                          <a:cs typeface="+mn-cs"/>
                        </a:rPr>
                        <a:t>——</a:t>
                      </a:r>
                      <a:r>
                        <a:rPr lang="zh-CN" altLang="en-US" sz="2000" kern="1200" dirty="0">
                          <a:solidFill>
                            <a:schemeClr val="dk1"/>
                          </a:solidFill>
                          <a:latin typeface="+mn-lt"/>
                          <a:ea typeface="+mn-ea"/>
                          <a:cs typeface="+mn-cs"/>
                        </a:rPr>
                        <a:t>解释原因</a:t>
                      </a:r>
                    </a:p>
                  </a:txBody>
                  <a:tcPr/>
                </a:tc>
                <a:extLst>
                  <a:ext uri="{0D108BD9-81ED-4DB2-BD59-A6C34878D82A}">
                    <a16:rowId xmlns:a16="http://schemas.microsoft.com/office/drawing/2014/main" val="467387653"/>
                  </a:ext>
                </a:extLst>
              </a:tr>
              <a:tr h="514773">
                <a:tc>
                  <a:txBody>
                    <a:bodyPr/>
                    <a:lstStyle/>
                    <a:p>
                      <a:pPr marL="0" algn="l" defTabSz="914400" rtl="0" eaLnBrk="1" latinLnBrk="0" hangingPunct="1"/>
                      <a:r>
                        <a:rPr lang="en-US" altLang="zh-CN" sz="2000" kern="1200" dirty="0">
                          <a:solidFill>
                            <a:schemeClr val="dk1"/>
                          </a:solidFill>
                          <a:latin typeface="+mn-lt"/>
                          <a:ea typeface="+mn-ea"/>
                          <a:cs typeface="+mn-cs"/>
                        </a:rPr>
                        <a:t>2017.6</a:t>
                      </a:r>
                      <a:endParaRPr lang="zh-CN" altLang="en-US" sz="2000" kern="1200" dirty="0">
                        <a:solidFill>
                          <a:schemeClr val="dk1"/>
                        </a:solidFill>
                        <a:latin typeface="+mn-lt"/>
                        <a:ea typeface="+mn-ea"/>
                        <a:cs typeface="+mn-cs"/>
                      </a:endParaRPr>
                    </a:p>
                  </a:txBody>
                  <a:tcPr/>
                </a:tc>
                <a:tc>
                  <a:txBody>
                    <a:bodyPr/>
                    <a:lstStyle/>
                    <a:p>
                      <a:pPr marL="0" algn="l" defTabSz="914400" rtl="0" eaLnBrk="1" latinLnBrk="0" hangingPunct="1"/>
                      <a:r>
                        <a:rPr lang="zh-CN" altLang="en-US" sz="2000" kern="1200" dirty="0">
                          <a:solidFill>
                            <a:schemeClr val="dk1"/>
                          </a:solidFill>
                          <a:latin typeface="+mn-lt"/>
                          <a:ea typeface="+mn-ea"/>
                          <a:cs typeface="+mn-cs"/>
                        </a:rPr>
                        <a:t>应用文</a:t>
                      </a:r>
                      <a:r>
                        <a:rPr lang="en-US" altLang="zh-CN" sz="2000" kern="1200" dirty="0">
                          <a:solidFill>
                            <a:schemeClr val="dk1"/>
                          </a:solidFill>
                          <a:latin typeface="+mn-lt"/>
                          <a:ea typeface="+mn-ea"/>
                          <a:cs typeface="+mn-cs"/>
                        </a:rPr>
                        <a:t>——</a:t>
                      </a:r>
                      <a:r>
                        <a:rPr lang="zh-CN" altLang="en-US" sz="2000" kern="1200" dirty="0">
                          <a:solidFill>
                            <a:schemeClr val="dk1"/>
                          </a:solidFill>
                          <a:latin typeface="+mn-lt"/>
                          <a:ea typeface="+mn-ea"/>
                          <a:cs typeface="+mn-cs"/>
                        </a:rPr>
                        <a:t>广告</a:t>
                      </a:r>
                    </a:p>
                  </a:txBody>
                  <a:tcPr/>
                </a:tc>
                <a:extLst>
                  <a:ext uri="{0D108BD9-81ED-4DB2-BD59-A6C34878D82A}">
                    <a16:rowId xmlns:a16="http://schemas.microsoft.com/office/drawing/2014/main" val="204315281"/>
                  </a:ext>
                </a:extLst>
              </a:tr>
            </a:tbl>
          </a:graphicData>
        </a:graphic>
      </p:graphicFrame>
    </p:spTree>
    <p:extLst>
      <p:ext uri="{BB962C8B-B14F-4D97-AF65-F5344CB8AC3E}">
        <p14:creationId xmlns:p14="http://schemas.microsoft.com/office/powerpoint/2010/main" val="1392303442"/>
      </p:ext>
    </p:extLst>
  </p:cSld>
  <p:clrMapOvr>
    <a:masterClrMapping/>
  </p:clrMapOvr>
  <p:transition spd="slow" advClick="0" advTm="3000">
    <p:push dir="u"/>
  </p:transition>
  <p:timing>
    <p:tnLst>
      <p:par>
        <p:cTn id="1" dur="indefinite" restart="never" nodeType="tmRoot"/>
      </p:par>
    </p:tnLst>
  </p:timing>
</p:sld>
</file>

<file path=ppt/slides/slide1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8385318-A4A6-42FB-B58A-52B5BC477E83}"/>
              </a:ext>
            </a:extLst>
          </p:cNvPr>
          <p:cNvSpPr>
            <a:spLocks noGrp="1"/>
          </p:cNvSpPr>
          <p:nvPr>
            <p:ph type="body" sz="quarter" idx="13"/>
          </p:nvPr>
        </p:nvSpPr>
        <p:spPr/>
        <p:txBody>
          <a:bodyPr/>
          <a:lstStyle/>
          <a:p>
            <a:r>
              <a:rPr lang="zh-CN" altLang="en-US" dirty="0"/>
              <a:t>真题回顾</a:t>
            </a:r>
          </a:p>
        </p:txBody>
      </p:sp>
      <p:sp>
        <p:nvSpPr>
          <p:cNvPr id="3" name="矩形 2">
            <a:extLst>
              <a:ext uri="{FF2B5EF4-FFF2-40B4-BE49-F238E27FC236}">
                <a16:creationId xmlns:a16="http://schemas.microsoft.com/office/drawing/2014/main" id="{5DF0A4EE-3AA5-4761-8F45-7EA98BF16FDC}"/>
              </a:ext>
            </a:extLst>
          </p:cNvPr>
          <p:cNvSpPr/>
          <p:nvPr/>
        </p:nvSpPr>
        <p:spPr>
          <a:xfrm>
            <a:off x="587568" y="1010253"/>
            <a:ext cx="11049261" cy="4154984"/>
          </a:xfrm>
          <a:prstGeom prst="rect">
            <a:avLst/>
          </a:prstGeom>
        </p:spPr>
        <p:txBody>
          <a:bodyPr wrap="square">
            <a:spAutoFit/>
          </a:bodyPr>
          <a:lstStyle/>
          <a:p>
            <a:r>
              <a:rPr lang="zh-CN" altLang="en-US" sz="2400" dirty="0"/>
              <a:t>从考查内容上看，近几年四、六级写作题目贴近大学生的</a:t>
            </a:r>
            <a:r>
              <a:rPr lang="zh-CN" altLang="en-US" sz="2400" dirty="0">
                <a:solidFill>
                  <a:srgbClr val="FF0000"/>
                </a:solidFill>
              </a:rPr>
              <a:t>实际生活</a:t>
            </a:r>
            <a:r>
              <a:rPr lang="zh-CN" altLang="en-US" sz="2400" dirty="0"/>
              <a:t>并与</a:t>
            </a:r>
            <a:r>
              <a:rPr lang="zh-CN" altLang="en-US" sz="2400" dirty="0">
                <a:solidFill>
                  <a:srgbClr val="FF0000"/>
                </a:solidFill>
              </a:rPr>
              <a:t>社会热点</a:t>
            </a:r>
            <a:r>
              <a:rPr lang="zh-CN" altLang="en-US" sz="2400" dirty="0"/>
              <a:t>密切相关，重在考查考生的实际写作水平和考生对社会热点的敏感度。因此，考生要切实提高写作水平，对于描写、记叙、说明、议论等写作手法都要掌握。</a:t>
            </a:r>
          </a:p>
          <a:p>
            <a:endParaRPr lang="zh-CN" altLang="en-US" sz="2400" dirty="0"/>
          </a:p>
          <a:p>
            <a:r>
              <a:rPr lang="zh-CN" altLang="en-US" sz="2400" dirty="0"/>
              <a:t>四级写作倾向于考研类的短文和应用文写作等。图画作文涉及的内容大多与手机、上网、网络交流、网络教育、家长和孩子择校等话题相关，属于现象类的话题。它们通过图画体现一些社会现象， 要求对其做出分析，包括过度使用手机对生活的影响、网络交流对人际沟通的影响等等。而应用文，如</a:t>
            </a:r>
            <a:r>
              <a:rPr lang="en-US" altLang="zh-CN" sz="2400" dirty="0"/>
              <a:t>2017</a:t>
            </a:r>
            <a:r>
              <a:rPr lang="zh-CN" altLang="en-US" sz="2400" dirty="0"/>
              <a:t>年</a:t>
            </a:r>
            <a:r>
              <a:rPr lang="en-US" altLang="zh-CN" sz="2400" dirty="0"/>
              <a:t>6</a:t>
            </a:r>
            <a:r>
              <a:rPr lang="zh-CN" altLang="en-US" sz="2400" dirty="0"/>
              <a:t>月真题的三篇作文考的都是在校园网上发布二手物品广告，出售物品为二手电脑、二手自行车和手教材。考查考生撰写广告的目的在于拓展考生实际应用语育的能力及宣传环保理念，这更能考查出考生的英语真实水平。</a:t>
            </a:r>
            <a:endParaRPr lang="en-US" altLang="zh-CN" sz="2400" dirty="0"/>
          </a:p>
        </p:txBody>
      </p:sp>
    </p:spTree>
    <p:extLst>
      <p:ext uri="{BB962C8B-B14F-4D97-AF65-F5344CB8AC3E}">
        <p14:creationId xmlns:p14="http://schemas.microsoft.com/office/powerpoint/2010/main" val="3076078756"/>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2" end="2"/>
                                            </p:txEl>
                                          </p:spTgt>
                                        </p:tgtEl>
                                        <p:attrNameLst>
                                          <p:attrName>style.visibility</p:attrName>
                                        </p:attrNameLst>
                                      </p:cBhvr>
                                      <p:to>
                                        <p:strVal val="visible"/>
                                      </p:to>
                                    </p:set>
                                    <p:animEffect transition="in" filter="fade">
                                      <p:cBhvr>
                                        <p:cTn id="14" dur="1000"/>
                                        <p:tgtEl>
                                          <p:spTgt spid="3">
                                            <p:txEl>
                                              <p:pRg st="2" end="2"/>
                                            </p:txEl>
                                          </p:spTgt>
                                        </p:tgtEl>
                                      </p:cBhvr>
                                    </p:animEffect>
                                    <p:anim calcmode="lin" valueType="num">
                                      <p:cBhvr>
                                        <p:cTn id="15"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BB4F5899-E195-439E-BCBE-4FF9F8929CBE}"/>
              </a:ext>
            </a:extLst>
          </p:cNvPr>
          <p:cNvSpPr>
            <a:spLocks noGrp="1"/>
          </p:cNvSpPr>
          <p:nvPr>
            <p:ph type="body" sz="quarter" idx="13"/>
          </p:nvPr>
        </p:nvSpPr>
        <p:spPr/>
        <p:txBody>
          <a:bodyPr/>
          <a:lstStyle/>
          <a:p>
            <a:endParaRPr lang="zh-CN" altLang="en-US"/>
          </a:p>
        </p:txBody>
      </p:sp>
      <p:pic>
        <p:nvPicPr>
          <p:cNvPr id="3" name="图片 2">
            <a:extLst>
              <a:ext uri="{FF2B5EF4-FFF2-40B4-BE49-F238E27FC236}">
                <a16:creationId xmlns:a16="http://schemas.microsoft.com/office/drawing/2014/main" id="{91CC78CC-CFA4-4A0E-99CB-E5109D78F371}"/>
              </a:ext>
            </a:extLst>
          </p:cNvPr>
          <p:cNvPicPr>
            <a:picLocks noChangeAspect="1"/>
          </p:cNvPicPr>
          <p:nvPr/>
        </p:nvPicPr>
        <p:blipFill>
          <a:blip r:embed="rId2"/>
          <a:stretch>
            <a:fillRect/>
          </a:stretch>
        </p:blipFill>
        <p:spPr>
          <a:xfrm>
            <a:off x="-424543" y="1843"/>
            <a:ext cx="10776857" cy="6632222"/>
          </a:xfrm>
          <a:prstGeom prst="rect">
            <a:avLst/>
          </a:prstGeom>
        </p:spPr>
      </p:pic>
      <p:sp>
        <p:nvSpPr>
          <p:cNvPr id="4" name="矩形: 圆角 3">
            <a:extLst>
              <a:ext uri="{FF2B5EF4-FFF2-40B4-BE49-F238E27FC236}">
                <a16:creationId xmlns:a16="http://schemas.microsoft.com/office/drawing/2014/main" id="{53A079B4-C556-40D1-B05A-8598B1BFB6DC}"/>
              </a:ext>
            </a:extLst>
          </p:cNvPr>
          <p:cNvSpPr/>
          <p:nvPr/>
        </p:nvSpPr>
        <p:spPr>
          <a:xfrm>
            <a:off x="6955972" y="1959429"/>
            <a:ext cx="5627913" cy="4332514"/>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30000"/>
              </a:lnSpc>
            </a:pPr>
            <a:r>
              <a:rPr lang="zh-CN" altLang="en-US" sz="2400" dirty="0">
                <a:solidFill>
                  <a:schemeClr val="tx1"/>
                </a:solidFill>
                <a:latin typeface="微软雅黑" panose="020B0503020204020204" pitchFamily="34" charset="-122"/>
                <a:ea typeface="微软雅黑" panose="020B0503020204020204" pitchFamily="34" charset="-122"/>
              </a:rPr>
              <a:t>本篇为漫画作文，内容大致如下</a:t>
            </a:r>
            <a:r>
              <a:rPr lang="en-US" altLang="zh-CN" sz="2400" dirty="0">
                <a:solidFill>
                  <a:schemeClr val="tx1"/>
                </a:solidFill>
                <a:latin typeface="微软雅黑" panose="020B0503020204020204" pitchFamily="34" charset="-122"/>
                <a:ea typeface="微软雅黑" panose="020B0503020204020204" pitchFamily="34" charset="-122"/>
              </a:rPr>
              <a:t>:</a:t>
            </a:r>
            <a:r>
              <a:rPr lang="zh-CN" altLang="en-US" sz="2400" dirty="0">
                <a:solidFill>
                  <a:schemeClr val="tx1"/>
                </a:solidFill>
                <a:latin typeface="微软雅黑" panose="020B0503020204020204" pitchFamily="34" charset="-122"/>
                <a:ea typeface="微软雅黑" panose="020B0503020204020204" pitchFamily="34" charset="-122"/>
              </a:rPr>
              <a:t>父亲和儿子的对话，儿子说“</a:t>
            </a:r>
            <a:r>
              <a:rPr lang="en-US" altLang="zh-CN" sz="2400" dirty="0">
                <a:solidFill>
                  <a:schemeClr val="tx1"/>
                </a:solidFill>
                <a:latin typeface="微软雅黑" panose="020B0503020204020204" pitchFamily="34" charset="-122"/>
                <a:ea typeface="微软雅黑" panose="020B0503020204020204" pitchFamily="34" charset="-122"/>
              </a:rPr>
              <a:t>Dad, I am a bit worried about disposing of nuclear waste. (</a:t>
            </a:r>
            <a:r>
              <a:rPr lang="zh-CN" altLang="en-US" sz="2400" dirty="0">
                <a:solidFill>
                  <a:schemeClr val="tx1"/>
                </a:solidFill>
                <a:latin typeface="微软雅黑" panose="020B0503020204020204" pitchFamily="34" charset="-122"/>
                <a:ea typeface="微软雅黑" panose="020B0503020204020204" pitchFamily="34" charset="-122"/>
              </a:rPr>
              <a:t>爸爸，我有点担心清除核废料这个问题</a:t>
            </a:r>
            <a:r>
              <a:rPr lang="en-US" altLang="zh-CN" sz="2400" dirty="0" smtClean="0">
                <a:solidFill>
                  <a:schemeClr val="tx1"/>
                </a:solidFill>
                <a:latin typeface="微软雅黑" panose="020B0503020204020204" pitchFamily="34" charset="-122"/>
                <a:ea typeface="微软雅黑" panose="020B0503020204020204" pitchFamily="34" charset="-122"/>
              </a:rPr>
              <a:t>.</a:t>
            </a:r>
            <a:r>
              <a:rPr lang="zh-CN" altLang="en-US" sz="2400" dirty="0" smtClean="0">
                <a:solidFill>
                  <a:schemeClr val="tx1"/>
                </a:solidFill>
                <a:latin typeface="微软雅黑" panose="020B0503020204020204" pitchFamily="34" charset="-122"/>
                <a:ea typeface="微软雅黑" panose="020B0503020204020204" pitchFamily="34" charset="-122"/>
              </a:rPr>
              <a:t>父亲</a:t>
            </a:r>
            <a:r>
              <a:rPr lang="zh-CN" altLang="en-US" sz="2400" dirty="0">
                <a:solidFill>
                  <a:schemeClr val="tx1"/>
                </a:solidFill>
                <a:latin typeface="微软雅黑" panose="020B0503020204020204" pitchFamily="34" charset="-122"/>
                <a:ea typeface="微软雅黑" panose="020B0503020204020204" pitchFamily="34" charset="-122"/>
              </a:rPr>
              <a:t>则回答</a:t>
            </a:r>
            <a:r>
              <a:rPr lang="en-US" altLang="zh-CN" sz="2400" dirty="0">
                <a:solidFill>
                  <a:schemeClr val="tx1"/>
                </a:solidFill>
                <a:latin typeface="微软雅黑" panose="020B0503020204020204" pitchFamily="34" charset="-122"/>
                <a:ea typeface="微软雅黑" panose="020B0503020204020204" pitchFamily="34" charset="-122"/>
              </a:rPr>
              <a:t>"If you can empty the dustbin here, you can do anything. (</a:t>
            </a:r>
            <a:r>
              <a:rPr lang="zh-CN" altLang="en-US" sz="2400" dirty="0">
                <a:solidFill>
                  <a:schemeClr val="tx1"/>
                </a:solidFill>
                <a:latin typeface="微软雅黑" panose="020B0503020204020204" pitchFamily="34" charset="-122"/>
                <a:ea typeface="微软雅黑" panose="020B0503020204020204" pitchFamily="34" charset="-122"/>
              </a:rPr>
              <a:t>如果你能把这个垃圾桶倒掉，你就能做好任何事情了。父亲在这话时，手指着垃圾桶</a:t>
            </a:r>
            <a:r>
              <a:rPr lang="zh-CN" altLang="en-US" sz="2400" dirty="0" smtClean="0">
                <a:solidFill>
                  <a:schemeClr val="tx1"/>
                </a:solidFill>
                <a:latin typeface="微软雅黑" panose="020B0503020204020204" pitchFamily="34" charset="-122"/>
                <a:ea typeface="微软雅黑" panose="020B0503020204020204" pitchFamily="34" charset="-122"/>
              </a:rPr>
              <a:t>。</a:t>
            </a:r>
            <a:endParaRPr lang="zh-CN" altLang="en-US" sz="2400" dirty="0">
              <a:solidFill>
                <a:schemeClr val="tx1"/>
              </a:solidFill>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521815730"/>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1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9600DF97-4D05-4ED4-8DEC-E476FE5300EC}"/>
              </a:ext>
            </a:extLst>
          </p:cNvPr>
          <p:cNvSpPr>
            <a:spLocks noGrp="1"/>
          </p:cNvSpPr>
          <p:nvPr>
            <p:ph type="body" sz="quarter" idx="13"/>
          </p:nvPr>
        </p:nvSpPr>
        <p:spPr/>
        <p:txBody>
          <a:bodyPr/>
          <a:lstStyle/>
          <a:p>
            <a:endParaRPr lang="zh-CN" altLang="en-US"/>
          </a:p>
        </p:txBody>
      </p:sp>
      <p:sp>
        <p:nvSpPr>
          <p:cNvPr id="3" name="矩形 2">
            <a:extLst>
              <a:ext uri="{FF2B5EF4-FFF2-40B4-BE49-F238E27FC236}">
                <a16:creationId xmlns:a16="http://schemas.microsoft.com/office/drawing/2014/main" id="{28A112FF-C114-44DB-9ECE-96E36DDE9923}"/>
              </a:ext>
            </a:extLst>
          </p:cNvPr>
          <p:cNvSpPr/>
          <p:nvPr/>
        </p:nvSpPr>
        <p:spPr>
          <a:xfrm>
            <a:off x="767961" y="356807"/>
            <a:ext cx="11162782" cy="6124754"/>
          </a:xfrm>
          <a:prstGeom prst="rect">
            <a:avLst/>
          </a:prstGeom>
        </p:spPr>
        <p:txBody>
          <a:bodyPr wrap="square">
            <a:spAutoFit/>
          </a:bodyPr>
          <a:lstStyle/>
          <a:p>
            <a:endParaRPr lang="zh-CN" altLang="en-US" sz="2800" dirty="0"/>
          </a:p>
          <a:p>
            <a:r>
              <a:rPr lang="zh-CN" altLang="en-US" sz="2800" dirty="0"/>
              <a:t>第</a:t>
            </a:r>
            <a:r>
              <a:rPr lang="zh-CN" altLang="en-US" sz="2800" dirty="0" smtClean="0"/>
              <a:t>一段</a:t>
            </a:r>
            <a:r>
              <a:rPr lang="zh-CN" altLang="en-US" sz="2800" dirty="0"/>
              <a:t>：</a:t>
            </a:r>
            <a:r>
              <a:rPr lang="zh-CN" altLang="en-US" sz="2800" dirty="0" smtClean="0"/>
              <a:t>考生</a:t>
            </a:r>
            <a:r>
              <a:rPr lang="zh-CN" altLang="en-US" sz="2800" dirty="0"/>
              <a:t>要对图画</a:t>
            </a:r>
            <a:r>
              <a:rPr lang="zh-CN" altLang="en-US" sz="2800" dirty="0">
                <a:solidFill>
                  <a:srgbClr val="FF0000"/>
                </a:solidFill>
              </a:rPr>
              <a:t>内容</a:t>
            </a:r>
            <a:r>
              <a:rPr lang="zh-CN" altLang="en-US" sz="2800" dirty="0"/>
              <a:t>进行简单描述，这是题目中要求的</a:t>
            </a:r>
            <a:r>
              <a:rPr lang="en-US" altLang="zh-CN" sz="2800" dirty="0"/>
              <a:t>a brief description of the picture )</a:t>
            </a:r>
            <a:r>
              <a:rPr lang="zh-CN" altLang="en-US" sz="2800" dirty="0"/>
              <a:t>。描述的时候，只要把父子俩的对话移植到</a:t>
            </a:r>
            <a:r>
              <a:rPr lang="zh-CN" altLang="en-US" sz="2800" dirty="0" smtClean="0"/>
              <a:t>第一段</a:t>
            </a:r>
            <a:r>
              <a:rPr lang="zh-CN" altLang="en-US" sz="2800" dirty="0"/>
              <a:t>然后把父亲手指垃圾桶的动作描绘一下就可以了。</a:t>
            </a:r>
          </a:p>
          <a:p>
            <a:endParaRPr lang="zh-CN" altLang="en-US" sz="2800" dirty="0"/>
          </a:p>
          <a:p>
            <a:r>
              <a:rPr lang="zh-CN" altLang="en-US" sz="2800" dirty="0"/>
              <a:t>第二</a:t>
            </a:r>
            <a:r>
              <a:rPr lang="zh-CN" altLang="en-US" sz="2800" dirty="0" smtClean="0"/>
              <a:t>段</a:t>
            </a:r>
            <a:r>
              <a:rPr lang="zh-CN" altLang="en-US" sz="2800" dirty="0"/>
              <a:t>：</a:t>
            </a:r>
            <a:r>
              <a:rPr lang="zh-CN" altLang="en-US" sz="2800" dirty="0" smtClean="0"/>
              <a:t>进行</a:t>
            </a:r>
            <a:r>
              <a:rPr lang="zh-CN" altLang="en-US" sz="2800" dirty="0">
                <a:solidFill>
                  <a:srgbClr val="FF0000"/>
                </a:solidFill>
              </a:rPr>
              <a:t>主旨提炼</a:t>
            </a:r>
            <a:r>
              <a:rPr lang="zh-CN" altLang="en-US" sz="2800" dirty="0"/>
              <a:t>并且论述。这幅图画很容易看出主题，那就是做大事之前，要先做小事</a:t>
            </a:r>
            <a:r>
              <a:rPr lang="en-US" altLang="zh-CN" sz="2800" dirty="0"/>
              <a:t>(</a:t>
            </a:r>
            <a:r>
              <a:rPr lang="zh-CN" altLang="en-US" sz="2800" dirty="0"/>
              <a:t>一屋不扫，何以扫天下</a:t>
            </a:r>
            <a:r>
              <a:rPr lang="en-US" altLang="zh-CN" sz="2800" dirty="0"/>
              <a:t>),</a:t>
            </a:r>
            <a:r>
              <a:rPr lang="zh-CN" altLang="en-US" sz="2800" dirty="0"/>
              <a:t>而且题目中其实早就已经透露了主题</a:t>
            </a:r>
            <a:r>
              <a:rPr lang="en-US" altLang="zh-CN" sz="2800" dirty="0"/>
              <a:t>: express your views on the importance of doing small things before undertaking something big,</a:t>
            </a:r>
            <a:r>
              <a:rPr lang="zh-CN" altLang="en-US" sz="2800" dirty="0"/>
              <a:t>因此，第二段通段论述从小事做起的重要性就可以了。这两部分属于作文三大分类之“积极主题，论述意义”。</a:t>
            </a:r>
          </a:p>
          <a:p>
            <a:endParaRPr lang="zh-CN" altLang="en-US" sz="2800" dirty="0"/>
          </a:p>
          <a:p>
            <a:r>
              <a:rPr lang="zh-CN" altLang="en-US" sz="2800" dirty="0"/>
              <a:t>第</a:t>
            </a:r>
            <a:r>
              <a:rPr lang="zh-CN" altLang="en-US" sz="2800" dirty="0" smtClean="0"/>
              <a:t>三段：</a:t>
            </a:r>
            <a:r>
              <a:rPr lang="zh-CN" altLang="en-US" sz="2800" dirty="0" smtClean="0">
                <a:solidFill>
                  <a:srgbClr val="FF0000"/>
                </a:solidFill>
              </a:rPr>
              <a:t>总结</a:t>
            </a:r>
            <a:r>
              <a:rPr lang="zh-CN" altLang="en-US" sz="2800" dirty="0">
                <a:solidFill>
                  <a:srgbClr val="FF0000"/>
                </a:solidFill>
              </a:rPr>
              <a:t>，启发</a:t>
            </a:r>
            <a:r>
              <a:rPr lang="zh-CN" altLang="en-US" sz="2800" dirty="0"/>
              <a:t>。这一段再次强调从小事做起的意义。文章最后可以以名人名言作为结尾。</a:t>
            </a:r>
            <a:endParaRPr lang="en-US" altLang="zh-CN" sz="2800" dirty="0"/>
          </a:p>
        </p:txBody>
      </p:sp>
    </p:spTree>
    <p:extLst>
      <p:ext uri="{BB962C8B-B14F-4D97-AF65-F5344CB8AC3E}">
        <p14:creationId xmlns:p14="http://schemas.microsoft.com/office/powerpoint/2010/main" val="1361393891"/>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9600DF97-4D05-4ED4-8DEC-E476FE5300EC}"/>
              </a:ext>
            </a:extLst>
          </p:cNvPr>
          <p:cNvSpPr>
            <a:spLocks noGrp="1"/>
          </p:cNvSpPr>
          <p:nvPr>
            <p:ph type="body" sz="quarter" idx="13"/>
          </p:nvPr>
        </p:nvSpPr>
        <p:spPr/>
        <p:txBody>
          <a:bodyPr/>
          <a:lstStyle/>
          <a:p>
            <a:endParaRPr lang="zh-CN" altLang="en-US"/>
          </a:p>
        </p:txBody>
      </p:sp>
      <p:sp>
        <p:nvSpPr>
          <p:cNvPr id="3" name="矩形 2">
            <a:extLst>
              <a:ext uri="{FF2B5EF4-FFF2-40B4-BE49-F238E27FC236}">
                <a16:creationId xmlns:a16="http://schemas.microsoft.com/office/drawing/2014/main" id="{28A112FF-C114-44DB-9ECE-96E36DDE9923}"/>
              </a:ext>
            </a:extLst>
          </p:cNvPr>
          <p:cNvSpPr/>
          <p:nvPr/>
        </p:nvSpPr>
        <p:spPr>
          <a:xfrm>
            <a:off x="767961" y="718757"/>
            <a:ext cx="11162782" cy="5693866"/>
          </a:xfrm>
          <a:prstGeom prst="rect">
            <a:avLst/>
          </a:prstGeom>
        </p:spPr>
        <p:txBody>
          <a:bodyPr wrap="square">
            <a:spAutoFit/>
          </a:bodyPr>
          <a:lstStyle/>
          <a:p>
            <a:endParaRPr lang="zh-CN" altLang="en-US" sz="2800" dirty="0"/>
          </a:p>
          <a:p>
            <a:r>
              <a:rPr lang="zh-CN" altLang="en-US" sz="2800" dirty="0"/>
              <a:t>第</a:t>
            </a:r>
            <a:r>
              <a:rPr lang="zh-CN" altLang="en-US" sz="2800" dirty="0" smtClean="0"/>
              <a:t>一段</a:t>
            </a:r>
            <a:r>
              <a:rPr lang="zh-CN" altLang="en-US" sz="2800" dirty="0"/>
              <a:t>：</a:t>
            </a:r>
            <a:r>
              <a:rPr lang="en-US" altLang="zh-CN" sz="2800" dirty="0" smtClean="0"/>
              <a:t>From </a:t>
            </a:r>
            <a:r>
              <a:rPr lang="en-US" altLang="zh-CN" sz="2800" dirty="0"/>
              <a:t>the picture given above, we can see that there is a father talking to his son. </a:t>
            </a:r>
          </a:p>
          <a:p>
            <a:endParaRPr lang="zh-CN" altLang="en-US" sz="2800" dirty="0"/>
          </a:p>
          <a:p>
            <a:r>
              <a:rPr lang="zh-CN" altLang="en-US" sz="2800" dirty="0"/>
              <a:t>第二</a:t>
            </a:r>
            <a:r>
              <a:rPr lang="zh-CN" altLang="en-US" sz="2800" dirty="0" smtClean="0"/>
              <a:t>段</a:t>
            </a:r>
            <a:r>
              <a:rPr lang="zh-CN" altLang="en-US" sz="2800" dirty="0"/>
              <a:t>：</a:t>
            </a:r>
            <a:r>
              <a:rPr lang="en-US" altLang="zh-CN" sz="2800" dirty="0" smtClean="0"/>
              <a:t>Funny </a:t>
            </a:r>
            <a:r>
              <a:rPr lang="en-US" altLang="zh-CN" sz="2800" dirty="0"/>
              <a:t>and common as the conversation sounds, it reflects that the father intends to advise his son to do small things before undertaking something big. </a:t>
            </a:r>
          </a:p>
          <a:p>
            <a:endParaRPr lang="zh-CN" altLang="en-US" sz="2800" dirty="0"/>
          </a:p>
          <a:p>
            <a:r>
              <a:rPr lang="zh-CN" altLang="en-US" sz="2800" dirty="0"/>
              <a:t>第</a:t>
            </a:r>
            <a:r>
              <a:rPr lang="zh-CN" altLang="en-US" sz="2800" dirty="0" smtClean="0"/>
              <a:t>三段</a:t>
            </a:r>
            <a:r>
              <a:rPr lang="zh-CN" altLang="en-US" sz="2800" dirty="0"/>
              <a:t>：</a:t>
            </a:r>
            <a:r>
              <a:rPr lang="en-US" altLang="zh-CN" sz="2800" dirty="0" smtClean="0"/>
              <a:t>As </a:t>
            </a:r>
            <a:r>
              <a:rPr lang="en-US" altLang="zh-CN" sz="2800" dirty="0"/>
              <a:t>far as I am concerned, under no circumstances should we undervalue  the power of doing small things. </a:t>
            </a:r>
          </a:p>
          <a:p>
            <a:r>
              <a:rPr lang="en-US" altLang="zh-CN" sz="2800" dirty="0" smtClean="0"/>
              <a:t>"</a:t>
            </a:r>
            <a:r>
              <a:rPr lang="en-US" altLang="zh-CN" sz="2800" dirty="0"/>
              <a:t>Great achievement only belongs to those who can do small things perfectly." </a:t>
            </a:r>
          </a:p>
          <a:p>
            <a:endParaRPr lang="en-US" altLang="zh-CN" sz="2800" dirty="0"/>
          </a:p>
        </p:txBody>
      </p:sp>
    </p:spTree>
    <p:extLst>
      <p:ext uri="{BB962C8B-B14F-4D97-AF65-F5344CB8AC3E}">
        <p14:creationId xmlns:p14="http://schemas.microsoft.com/office/powerpoint/2010/main" val="437917036"/>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additive="base">
                                        <p:cTn id="19"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5" end="5"/>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anim calcmode="lin" valueType="num">
                                      <p:cBhvr additive="base">
                                        <p:cTn id="2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9600DF97-4D05-4ED4-8DEC-E476FE5300EC}"/>
              </a:ext>
            </a:extLst>
          </p:cNvPr>
          <p:cNvSpPr>
            <a:spLocks noGrp="1"/>
          </p:cNvSpPr>
          <p:nvPr>
            <p:ph type="body" sz="quarter" idx="13"/>
          </p:nvPr>
        </p:nvSpPr>
        <p:spPr/>
        <p:txBody>
          <a:bodyPr/>
          <a:lstStyle/>
          <a:p>
            <a:endParaRPr lang="zh-CN" altLang="en-US"/>
          </a:p>
        </p:txBody>
      </p:sp>
      <p:sp>
        <p:nvSpPr>
          <p:cNvPr id="3" name="矩形 2">
            <a:extLst>
              <a:ext uri="{FF2B5EF4-FFF2-40B4-BE49-F238E27FC236}">
                <a16:creationId xmlns:a16="http://schemas.microsoft.com/office/drawing/2014/main" id="{28A112FF-C114-44DB-9ECE-96E36DDE9923}"/>
              </a:ext>
            </a:extLst>
          </p:cNvPr>
          <p:cNvSpPr/>
          <p:nvPr/>
        </p:nvSpPr>
        <p:spPr>
          <a:xfrm>
            <a:off x="550247" y="785432"/>
            <a:ext cx="11162782" cy="5632311"/>
          </a:xfrm>
          <a:prstGeom prst="rect">
            <a:avLst/>
          </a:prstGeom>
        </p:spPr>
        <p:txBody>
          <a:bodyPr wrap="square">
            <a:spAutoFit/>
          </a:bodyPr>
          <a:lstStyle/>
          <a:p>
            <a:r>
              <a:rPr lang="en-US" altLang="zh-CN" sz="2400" dirty="0">
                <a:solidFill>
                  <a:srgbClr val="C00000"/>
                </a:solidFill>
              </a:rPr>
              <a:t>From the picture given above, we can see that there is a father talking to his son. </a:t>
            </a:r>
            <a:r>
              <a:rPr lang="en-US" altLang="zh-CN" sz="2400" dirty="0"/>
              <a:t>Having heard his son's words “Dad, I am a bit worried about disposing of nuclear waste," the father replies, “If you can empty the dustbin here, you can do anything," pointing to the garbage can beside him.</a:t>
            </a:r>
          </a:p>
          <a:p>
            <a:endParaRPr lang="en-US" altLang="zh-CN" sz="2400" dirty="0"/>
          </a:p>
          <a:p>
            <a:r>
              <a:rPr lang="en-US" altLang="zh-CN" sz="2400" dirty="0">
                <a:solidFill>
                  <a:srgbClr val="C00000"/>
                </a:solidFill>
              </a:rPr>
              <a:t>Funny and common as the conversation sounds, it reflects that the father intends to advise his son to do small things before undertaking something big. </a:t>
            </a:r>
            <a:r>
              <a:rPr lang="en-US" altLang="zh-CN" sz="2400" dirty="0"/>
              <a:t>Undoubtedly, doing small things is the first step of success and will prepare ourselves for doing something big. By doing something small, we are enabled to accumulate experience, master skills and train ourselves to be more patient. In other words, we can be well prepared for further challenges in the course of fulfilling small things. By contrast, those who set out to do something big will be constantly haunted by disappointments, frustrations or even failures. And when opportunity of “something big” appears, they can hardly seize them because they lack the experience and confidence stemmed from doing small things. </a:t>
            </a:r>
          </a:p>
        </p:txBody>
      </p:sp>
      <p:sp>
        <p:nvSpPr>
          <p:cNvPr id="4" name="矩形 3">
            <a:extLst>
              <a:ext uri="{FF2B5EF4-FFF2-40B4-BE49-F238E27FC236}">
                <a16:creationId xmlns:a16="http://schemas.microsoft.com/office/drawing/2014/main" id="{2CE56436-2F6D-48AD-8B61-DCDD9ACB28D2}"/>
              </a:ext>
            </a:extLst>
          </p:cNvPr>
          <p:cNvSpPr/>
          <p:nvPr/>
        </p:nvSpPr>
        <p:spPr>
          <a:xfrm>
            <a:off x="8980714" y="1964871"/>
            <a:ext cx="2732315" cy="66402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30000"/>
              </a:lnSpc>
            </a:pPr>
            <a:r>
              <a:rPr lang="zh-CN" altLang="en-US" sz="2400" dirty="0">
                <a:solidFill>
                  <a:schemeClr val="tx1"/>
                </a:solidFill>
                <a:latin typeface="微软雅黑" panose="020B0503020204020204" pitchFamily="34" charset="-122"/>
                <a:ea typeface="微软雅黑" panose="020B0503020204020204" pitchFamily="34" charset="-122"/>
              </a:rPr>
              <a:t>内容简单描述</a:t>
            </a:r>
          </a:p>
        </p:txBody>
      </p:sp>
      <p:sp>
        <p:nvSpPr>
          <p:cNvPr id="5" name="矩形 4">
            <a:extLst>
              <a:ext uri="{FF2B5EF4-FFF2-40B4-BE49-F238E27FC236}">
                <a16:creationId xmlns:a16="http://schemas.microsoft.com/office/drawing/2014/main" id="{CBFFFB05-867C-4942-ADF4-46909519E5EC}"/>
              </a:ext>
            </a:extLst>
          </p:cNvPr>
          <p:cNvSpPr/>
          <p:nvPr/>
        </p:nvSpPr>
        <p:spPr>
          <a:xfrm>
            <a:off x="10559144" y="3068411"/>
            <a:ext cx="1153885" cy="40277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30000"/>
              </a:lnSpc>
            </a:pPr>
            <a:r>
              <a:rPr lang="zh-CN" altLang="en-US" sz="2400" dirty="0">
                <a:solidFill>
                  <a:schemeClr val="tx1"/>
                </a:solidFill>
                <a:latin typeface="微软雅黑" panose="020B0503020204020204" pitchFamily="34" charset="-122"/>
                <a:ea typeface="微软雅黑" panose="020B0503020204020204" pitchFamily="34" charset="-122"/>
              </a:rPr>
              <a:t>主旨</a:t>
            </a:r>
          </a:p>
        </p:txBody>
      </p:sp>
    </p:spTree>
    <p:extLst>
      <p:ext uri="{BB962C8B-B14F-4D97-AF65-F5344CB8AC3E}">
        <p14:creationId xmlns:p14="http://schemas.microsoft.com/office/powerpoint/2010/main" val="1965391323"/>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4" y="1672305"/>
            <a:ext cx="9398445"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rgbClr val="C00000"/>
                </a:solidFill>
                <a:latin typeface="Times New Roman" panose="02020603050405020304" pitchFamily="18" charset="0"/>
                <a:ea typeface="+mn-ea"/>
                <a:cs typeface="+mn-cs"/>
                <a:sym typeface="+mn-lt"/>
              </a:rPr>
              <a:t>What’s more, if city dwellers are ill, it is easy for them to get treatment in a well-equipped hospital; on the contrary, the rural population has to travel long distances to see a doctor. Finally, the stores, cinemas, dancing halls and restaurants make life in the city colorful as opposed to the simple and some people even say boring life in the countryside.</a:t>
            </a:r>
          </a:p>
          <a:p>
            <a:pPr algn="just">
              <a:lnSpc>
                <a:spcPct val="150000"/>
              </a:lnSpc>
            </a:pPr>
            <a:r>
              <a:rPr lang="en-US" altLang="zh-CN" sz="2400" dirty="0">
                <a:solidFill>
                  <a:srgbClr val="C00000"/>
                </a:solidFill>
                <a:latin typeface="Times New Roman" panose="02020603050405020304" pitchFamily="18" charset="0"/>
                <a:ea typeface="+mn-ea"/>
                <a:cs typeface="+mn-cs"/>
                <a:sym typeface="+mn-lt"/>
              </a:rPr>
              <a:t>As we have seen, there are still great differences between the city and the countryside, </a:t>
            </a:r>
            <a:r>
              <a:rPr lang="en-US" altLang="zh-CN" sz="2400" dirty="0" smtClean="0">
                <a:solidFill>
                  <a:srgbClr val="C00000"/>
                </a:solidFill>
                <a:latin typeface="Times New Roman" panose="02020603050405020304" pitchFamily="18" charset="0"/>
                <a:ea typeface="+mn-ea"/>
                <a:cs typeface="+mn-cs"/>
                <a:sym typeface="+mn-lt"/>
              </a:rPr>
              <a:t>but further </a:t>
            </a:r>
            <a:r>
              <a:rPr lang="en-US" altLang="zh-CN" sz="2400" dirty="0">
                <a:solidFill>
                  <a:srgbClr val="C00000"/>
                </a:solidFill>
                <a:latin typeface="Times New Roman" panose="02020603050405020304" pitchFamily="18" charset="0"/>
                <a:ea typeface="+mn-ea"/>
                <a:cs typeface="+mn-cs"/>
                <a:sym typeface="+mn-lt"/>
              </a:rPr>
              <a:t>economic development will certainly reduce the gap between the two in the near future.</a:t>
            </a:r>
            <a:endParaRPr lang="id-ID" sz="3600" i="1" dirty="0">
              <a:solidFill>
                <a:srgbClr val="C00000"/>
              </a:solidFill>
              <a:latin typeface="Times New Roman" panose="02020603050405020304" pitchFamily="18" charset="0"/>
              <a:ea typeface="+mn-ea"/>
              <a:cs typeface="+mn-ea"/>
              <a:sym typeface="+mn-lt"/>
            </a:endParaRPr>
          </a:p>
        </p:txBody>
      </p:sp>
      <p:sp>
        <p:nvSpPr>
          <p:cNvPr id="13" name="locator-point-on-map_17583">
            <a:extLst>
              <a:ext uri="{FF2B5EF4-FFF2-40B4-BE49-F238E27FC236}">
                <a16:creationId xmlns:a16="http://schemas.microsoft.com/office/drawing/2014/main" id="{B2DF972E-664F-0F4A-8EDB-34BB71A078C5}"/>
              </a:ext>
            </a:extLst>
          </p:cNvPr>
          <p:cNvSpPr>
            <a:spLocks noChangeAspect="1"/>
          </p:cNvSpPr>
          <p:nvPr/>
        </p:nvSpPr>
        <p:spPr bwMode="auto">
          <a:xfrm>
            <a:off x="9752252" y="3271520"/>
            <a:ext cx="2206514" cy="160306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
        <p:nvSpPr>
          <p:cNvPr id="15" name="文本框 5">
            <a:extLst>
              <a:ext uri="{FF2B5EF4-FFF2-40B4-BE49-F238E27FC236}">
                <a16:creationId xmlns:a16="http://schemas.microsoft.com/office/drawing/2014/main" id="{AA66F6B9-3CE5-40A6-B4EF-B1BB1F932FE7}"/>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主要应试题型</a:t>
            </a:r>
          </a:p>
        </p:txBody>
      </p:sp>
      <p:sp>
        <p:nvSpPr>
          <p:cNvPr id="16" name="文本框 6">
            <a:extLst>
              <a:ext uri="{FF2B5EF4-FFF2-40B4-BE49-F238E27FC236}">
                <a16:creationId xmlns:a16="http://schemas.microsoft.com/office/drawing/2014/main" id="{BD2DBD4C-5160-415D-9555-4C515A6AD8CE}"/>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Main Types of Composition in Exams</a:t>
            </a:r>
          </a:p>
        </p:txBody>
      </p:sp>
    </p:spTree>
    <p:extLst>
      <p:ext uri="{BB962C8B-B14F-4D97-AF65-F5344CB8AC3E}">
        <p14:creationId xmlns:p14="http://schemas.microsoft.com/office/powerpoint/2010/main" val="1295598980"/>
      </p:ext>
    </p:extLst>
  </p:cSld>
  <p:clrMapOvr>
    <a:masterClrMapping/>
  </p:clrMapOvr>
  <p:transition spd="slow">
    <p:push dir="u"/>
  </p:transition>
  <p:timing>
    <p:tnLst>
      <p:par>
        <p:cTn id="1" dur="indefinite" restart="never" nodeType="tmRoot"/>
      </p:par>
    </p:tnLst>
  </p:timing>
</p:sld>
</file>

<file path=ppt/slides/slide1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9600DF97-4D05-4ED4-8DEC-E476FE5300EC}"/>
              </a:ext>
            </a:extLst>
          </p:cNvPr>
          <p:cNvSpPr>
            <a:spLocks noGrp="1"/>
          </p:cNvSpPr>
          <p:nvPr>
            <p:ph type="body" sz="quarter" idx="13"/>
          </p:nvPr>
        </p:nvSpPr>
        <p:spPr/>
        <p:txBody>
          <a:bodyPr/>
          <a:lstStyle/>
          <a:p>
            <a:endParaRPr lang="zh-CN" altLang="en-US"/>
          </a:p>
        </p:txBody>
      </p:sp>
      <p:sp>
        <p:nvSpPr>
          <p:cNvPr id="3" name="矩形 2">
            <a:extLst>
              <a:ext uri="{FF2B5EF4-FFF2-40B4-BE49-F238E27FC236}">
                <a16:creationId xmlns:a16="http://schemas.microsoft.com/office/drawing/2014/main" id="{28A112FF-C114-44DB-9ECE-96E36DDE9923}"/>
              </a:ext>
            </a:extLst>
          </p:cNvPr>
          <p:cNvSpPr/>
          <p:nvPr/>
        </p:nvSpPr>
        <p:spPr>
          <a:xfrm>
            <a:off x="550247" y="779528"/>
            <a:ext cx="11162782" cy="5632311"/>
          </a:xfrm>
          <a:prstGeom prst="rect">
            <a:avLst/>
          </a:prstGeom>
        </p:spPr>
        <p:txBody>
          <a:bodyPr wrap="square">
            <a:spAutoFit/>
          </a:bodyPr>
          <a:lstStyle/>
          <a:p>
            <a:r>
              <a:rPr lang="en-US" altLang="zh-CN" sz="2400" dirty="0"/>
              <a:t>From the picture given above, we can see that there is a father talking to his son. Having heard his son's words “Dad, I am a bit worried about disposing of nuclear waste," the father replies, “If you can empty the dustbin here, you can do anything," pointing to the garbage can beside him.</a:t>
            </a:r>
          </a:p>
          <a:p>
            <a:endParaRPr lang="en-US" altLang="zh-CN" sz="2400" dirty="0"/>
          </a:p>
          <a:p>
            <a:r>
              <a:rPr lang="en-US" altLang="zh-CN" sz="2400" dirty="0"/>
              <a:t>Funny and common as the conversation sounds, it reflects that the father intends to advise his son to do small things before undertaking something big. </a:t>
            </a:r>
            <a:r>
              <a:rPr lang="en-US" altLang="zh-CN" sz="2400" dirty="0">
                <a:solidFill>
                  <a:srgbClr val="FF0000"/>
                </a:solidFill>
              </a:rPr>
              <a:t>Undoubtedly</a:t>
            </a:r>
            <a:r>
              <a:rPr lang="en-US" altLang="zh-CN" sz="2400" dirty="0"/>
              <a:t>, doing small things is the first step of success and will prepare ourselves for doing something big. By doing something small, we are enabled to accumulate experience, master skills and train ourselves to be more patient</a:t>
            </a:r>
            <a:r>
              <a:rPr lang="en-US" altLang="zh-CN" sz="2400" dirty="0">
                <a:solidFill>
                  <a:srgbClr val="FF0000"/>
                </a:solidFill>
              </a:rPr>
              <a:t>. In other words</a:t>
            </a:r>
            <a:r>
              <a:rPr lang="en-US" altLang="zh-CN" sz="2400" dirty="0"/>
              <a:t>, we can be well prepared for further challenges in the course of fulfilling small things. </a:t>
            </a:r>
            <a:r>
              <a:rPr lang="en-US" altLang="zh-CN" sz="2400" dirty="0">
                <a:solidFill>
                  <a:srgbClr val="FF0000"/>
                </a:solidFill>
              </a:rPr>
              <a:t>By contrast</a:t>
            </a:r>
            <a:r>
              <a:rPr lang="en-US" altLang="zh-CN" sz="2400" dirty="0"/>
              <a:t>, those who set out to do something big will be constantly haunted by disappointments, frustrations or even failures. And when opportunity of “something big” appears, </a:t>
            </a:r>
            <a:r>
              <a:rPr lang="en-US" altLang="zh-CN" sz="2400" dirty="0">
                <a:solidFill>
                  <a:srgbClr val="FF0000"/>
                </a:solidFill>
              </a:rPr>
              <a:t>they</a:t>
            </a:r>
            <a:r>
              <a:rPr lang="en-US" altLang="zh-CN" sz="2400" dirty="0"/>
              <a:t> can hardly seize them because they lack the experience and confidence stemmed from doing small things. </a:t>
            </a:r>
          </a:p>
        </p:txBody>
      </p:sp>
      <p:sp>
        <p:nvSpPr>
          <p:cNvPr id="4" name="矩形 3">
            <a:extLst>
              <a:ext uri="{FF2B5EF4-FFF2-40B4-BE49-F238E27FC236}">
                <a16:creationId xmlns:a16="http://schemas.microsoft.com/office/drawing/2014/main" id="{2CE56436-2F6D-48AD-8B61-DCDD9ACB28D2}"/>
              </a:ext>
            </a:extLst>
          </p:cNvPr>
          <p:cNvSpPr/>
          <p:nvPr/>
        </p:nvSpPr>
        <p:spPr>
          <a:xfrm>
            <a:off x="8980714" y="1970314"/>
            <a:ext cx="2732315" cy="664029"/>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30000"/>
              </a:lnSpc>
            </a:pPr>
            <a:r>
              <a:rPr lang="zh-CN" altLang="en-US" sz="2400" dirty="0">
                <a:solidFill>
                  <a:schemeClr val="tx1"/>
                </a:solidFill>
                <a:latin typeface="微软雅黑" panose="020B0503020204020204" pitchFamily="34" charset="-122"/>
                <a:ea typeface="微软雅黑" panose="020B0503020204020204" pitchFamily="34" charset="-122"/>
              </a:rPr>
              <a:t>内容简单描述</a:t>
            </a:r>
          </a:p>
        </p:txBody>
      </p:sp>
      <p:sp>
        <p:nvSpPr>
          <p:cNvPr id="5" name="矩形 4">
            <a:extLst>
              <a:ext uri="{FF2B5EF4-FFF2-40B4-BE49-F238E27FC236}">
                <a16:creationId xmlns:a16="http://schemas.microsoft.com/office/drawing/2014/main" id="{CBFFFB05-867C-4942-ADF4-46909519E5EC}"/>
              </a:ext>
            </a:extLst>
          </p:cNvPr>
          <p:cNvSpPr/>
          <p:nvPr/>
        </p:nvSpPr>
        <p:spPr>
          <a:xfrm>
            <a:off x="10559144" y="3079297"/>
            <a:ext cx="1153885" cy="402772"/>
          </a:xfrm>
          <a:prstGeom prst="rect">
            <a:avLst/>
          </a:prstGeom>
          <a:solidFill>
            <a:schemeClr val="accent2"/>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30000"/>
              </a:lnSpc>
            </a:pPr>
            <a:r>
              <a:rPr lang="zh-CN" altLang="en-US" sz="2400" dirty="0">
                <a:solidFill>
                  <a:schemeClr val="tx1"/>
                </a:solidFill>
                <a:latin typeface="微软雅黑" panose="020B0503020204020204" pitchFamily="34" charset="-122"/>
                <a:ea typeface="微软雅黑" panose="020B0503020204020204" pitchFamily="34" charset="-122"/>
              </a:rPr>
              <a:t>主旨</a:t>
            </a:r>
          </a:p>
        </p:txBody>
      </p:sp>
    </p:spTree>
    <p:extLst>
      <p:ext uri="{BB962C8B-B14F-4D97-AF65-F5344CB8AC3E}">
        <p14:creationId xmlns:p14="http://schemas.microsoft.com/office/powerpoint/2010/main" val="447084200"/>
      </p:ext>
    </p:extLst>
  </p:cSld>
  <p:clrMapOvr>
    <a:masterClrMapping/>
  </p:clrMapOvr>
  <p:transition spd="slow" advClick="0" advTm="3000">
    <p:push dir="u"/>
  </p:transition>
  <p:timing>
    <p:tnLst>
      <p:par>
        <p:cTn id="1" dur="indefinite" restart="never" nodeType="tmRoot"/>
      </p:par>
    </p:tnLst>
  </p:timing>
</p:sld>
</file>

<file path=ppt/slides/slide1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9600DF97-4D05-4ED4-8DEC-E476FE5300EC}"/>
              </a:ext>
            </a:extLst>
          </p:cNvPr>
          <p:cNvSpPr>
            <a:spLocks noGrp="1"/>
          </p:cNvSpPr>
          <p:nvPr>
            <p:ph type="body" sz="quarter" idx="13"/>
          </p:nvPr>
        </p:nvSpPr>
        <p:spPr/>
        <p:txBody>
          <a:bodyPr/>
          <a:lstStyle/>
          <a:p>
            <a:endParaRPr lang="zh-CN" altLang="en-US"/>
          </a:p>
        </p:txBody>
      </p:sp>
      <p:sp>
        <p:nvSpPr>
          <p:cNvPr id="3" name="矩形 2">
            <a:extLst>
              <a:ext uri="{FF2B5EF4-FFF2-40B4-BE49-F238E27FC236}">
                <a16:creationId xmlns:a16="http://schemas.microsoft.com/office/drawing/2014/main" id="{28A112FF-C114-44DB-9ECE-96E36DDE9923}"/>
              </a:ext>
            </a:extLst>
          </p:cNvPr>
          <p:cNvSpPr/>
          <p:nvPr/>
        </p:nvSpPr>
        <p:spPr>
          <a:xfrm>
            <a:off x="158361" y="876301"/>
            <a:ext cx="11162782" cy="4339650"/>
          </a:xfrm>
          <a:prstGeom prst="rect">
            <a:avLst/>
          </a:prstGeom>
        </p:spPr>
        <p:txBody>
          <a:bodyPr wrap="square">
            <a:spAutoFit/>
          </a:bodyPr>
          <a:lstStyle/>
          <a:p>
            <a:r>
              <a:rPr lang="en-US" altLang="zh-CN" sz="2800" dirty="0"/>
              <a:t>Taking the picture presented above as a case in point, how can the little boy succeed in disposing of nuclear waste if he doesn't even know how to empty the dustbin?</a:t>
            </a:r>
          </a:p>
          <a:p>
            <a:endParaRPr lang="en-US" altLang="zh-CN" sz="2800" dirty="0"/>
          </a:p>
          <a:p>
            <a:r>
              <a:rPr lang="en-US" altLang="zh-CN" sz="2800" dirty="0">
                <a:solidFill>
                  <a:srgbClr val="C00000"/>
                </a:solidFill>
              </a:rPr>
              <a:t>As far as I am concerned, under no circumstances should we undervalue </a:t>
            </a:r>
            <a:r>
              <a:rPr lang="zh-CN" altLang="en-US" sz="2800" dirty="0">
                <a:solidFill>
                  <a:srgbClr val="C00000"/>
                </a:solidFill>
              </a:rPr>
              <a:t> </a:t>
            </a:r>
            <a:r>
              <a:rPr lang="en-US" altLang="zh-CN" sz="2800" dirty="0">
                <a:solidFill>
                  <a:srgbClr val="C00000"/>
                </a:solidFill>
              </a:rPr>
              <a:t>the power of doing small things. </a:t>
            </a:r>
            <a:r>
              <a:rPr lang="en-US" altLang="zh-CN" sz="2800" dirty="0"/>
              <a:t>Instead, we should regard doing small things as the source of experience, skills and the prerequisite of success. </a:t>
            </a:r>
            <a:r>
              <a:rPr lang="en-US" altLang="zh-CN" sz="2800" dirty="0">
                <a:solidFill>
                  <a:srgbClr val="C00000"/>
                </a:solidFill>
              </a:rPr>
              <a:t>"Great achievement only belongs to those who can do small things perfectly." </a:t>
            </a:r>
            <a:r>
              <a:rPr lang="en-US" altLang="zh-CN" sz="2800" dirty="0"/>
              <a:t>Aristotle once said.</a:t>
            </a:r>
          </a:p>
          <a:p>
            <a:endParaRPr lang="en-US" altLang="zh-CN" sz="2400" dirty="0"/>
          </a:p>
        </p:txBody>
      </p:sp>
    </p:spTree>
    <p:extLst>
      <p:ext uri="{BB962C8B-B14F-4D97-AF65-F5344CB8AC3E}">
        <p14:creationId xmlns:p14="http://schemas.microsoft.com/office/powerpoint/2010/main" val="108668119"/>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3"/>
          <a:stretch>
            <a:fillRect/>
          </a:stretch>
        </p:blipFill>
        <p:spPr>
          <a:xfrm>
            <a:off x="4570187" y="294821"/>
            <a:ext cx="2107503" cy="2354943"/>
          </a:xfrm>
          <a:prstGeom prst="rect">
            <a:avLst/>
          </a:prstGeom>
        </p:spPr>
      </p:pic>
      <p:pic>
        <p:nvPicPr>
          <p:cNvPr id="4" name="图片 3"/>
          <p:cNvPicPr>
            <a:picLocks noChangeAspect="1"/>
          </p:cNvPicPr>
          <p:nvPr/>
        </p:nvPicPr>
        <p:blipFill>
          <a:blip r:embed="rId3"/>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6270172" y="2843097"/>
            <a:ext cx="59412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400" b="1" dirty="0">
                <a:solidFill>
                  <a:srgbClr val="00749F"/>
                </a:solidFill>
                <a:latin typeface="Times New Roman" panose="02020603050405020304" pitchFamily="18" charset="0"/>
                <a:ea typeface="+mn-ea"/>
                <a:cs typeface="+mn-ea"/>
                <a:sym typeface="+mn-lt"/>
              </a:rPr>
              <a:t>专业英语四级写作</a:t>
            </a:r>
          </a:p>
        </p:txBody>
      </p:sp>
      <p:sp>
        <p:nvSpPr>
          <p:cNvPr id="6" name="文本框 6"/>
          <p:cNvSpPr txBox="1">
            <a:spLocks noChangeArrowheads="1"/>
          </p:cNvSpPr>
          <p:nvPr/>
        </p:nvSpPr>
        <p:spPr bwMode="auto">
          <a:xfrm>
            <a:off x="7191295" y="3933044"/>
            <a:ext cx="4098965"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200" dirty="0">
                <a:solidFill>
                  <a:srgbClr val="00749F"/>
                </a:solidFill>
                <a:latin typeface="Times New Roman" panose="02020603050405020304" pitchFamily="18" charset="0"/>
                <a:ea typeface="+mn-ea"/>
                <a:cs typeface="+mn-ea"/>
                <a:sym typeface="+mn-lt"/>
              </a:rPr>
              <a:t>Composition in TEM4</a:t>
            </a:r>
          </a:p>
        </p:txBody>
      </p:sp>
      <p:sp>
        <p:nvSpPr>
          <p:cNvPr id="9" name="文本框 8"/>
          <p:cNvSpPr txBox="1"/>
          <p:nvPr/>
        </p:nvSpPr>
        <p:spPr>
          <a:xfrm>
            <a:off x="2804139" y="2541316"/>
            <a:ext cx="4162176" cy="1391728"/>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补充</a:t>
            </a:r>
            <a:r>
              <a:rPr lang="en-US" altLang="zh-CN" sz="7200" kern="0" dirty="0">
                <a:solidFill>
                  <a:srgbClr val="00749F"/>
                </a:solidFill>
                <a:latin typeface="Times New Roman" panose="02020603050405020304" pitchFamily="18" charset="0"/>
                <a:cs typeface="+mn-ea"/>
                <a:sym typeface="+mn-lt"/>
              </a:rPr>
              <a:t> 2</a:t>
            </a:r>
            <a:endParaRPr lang="zh-CN" altLang="en-US" sz="7200" kern="0" dirty="0">
              <a:solidFill>
                <a:srgbClr val="00749F"/>
              </a:solidFill>
              <a:latin typeface="Times New Roman" panose="02020603050405020304" pitchFamily="18" charset="0"/>
              <a:cs typeface="+mn-ea"/>
              <a:sym typeface="+mn-lt"/>
            </a:endParaRPr>
          </a:p>
        </p:txBody>
      </p:sp>
      <p:sp>
        <p:nvSpPr>
          <p:cNvPr id="10" name="动作按钮: 后退或前一项 9">
            <a:hlinkClick r:id="rId4" action="ppaction://hlinksldjump" highlightClick="1"/>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908246843"/>
      </p:ext>
    </p:extLst>
  </p:cSld>
  <p:clrMapOvr>
    <a:masterClrMapping/>
  </p:clrMapOvr>
  <p:transition spd="slow">
    <p:push dir="u"/>
  </p:transition>
  <p:timing>
    <p:tnLst>
      <p:par>
        <p:cTn id="1" dur="indefinite" restart="never" nodeType="tmRoot"/>
      </p:par>
    </p:tnLst>
  </p:timing>
</p:sld>
</file>

<file path=ppt/slides/slide1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8385318-A4A6-42FB-B58A-52B5BC477E83}"/>
              </a:ext>
            </a:extLst>
          </p:cNvPr>
          <p:cNvSpPr>
            <a:spLocks noGrp="1"/>
          </p:cNvSpPr>
          <p:nvPr>
            <p:ph type="body" sz="quarter" idx="13"/>
          </p:nvPr>
        </p:nvSpPr>
        <p:spPr/>
        <p:txBody>
          <a:bodyPr/>
          <a:lstStyle/>
          <a:p>
            <a:r>
              <a:rPr lang="zh-CN" altLang="en-US" dirty="0"/>
              <a:t>大纲信息</a:t>
            </a:r>
          </a:p>
        </p:txBody>
      </p:sp>
      <p:sp>
        <p:nvSpPr>
          <p:cNvPr id="4" name="矩形 3">
            <a:extLst>
              <a:ext uri="{FF2B5EF4-FFF2-40B4-BE49-F238E27FC236}">
                <a16:creationId xmlns:a16="http://schemas.microsoft.com/office/drawing/2014/main" id="{517F6E04-A52E-4B0D-B507-2646EA838F57}"/>
              </a:ext>
            </a:extLst>
          </p:cNvPr>
          <p:cNvSpPr/>
          <p:nvPr/>
        </p:nvSpPr>
        <p:spPr>
          <a:xfrm>
            <a:off x="457200" y="558383"/>
            <a:ext cx="11734800" cy="6186309"/>
          </a:xfrm>
          <a:prstGeom prst="rect">
            <a:avLst/>
          </a:prstGeom>
        </p:spPr>
        <p:txBody>
          <a:bodyPr wrap="square">
            <a:spAutoFit/>
          </a:bodyPr>
          <a:lstStyle/>
          <a:p>
            <a:pPr>
              <a:lnSpc>
                <a:spcPct val="150000"/>
              </a:lnSpc>
            </a:pPr>
            <a:r>
              <a:rPr lang="en-US" altLang="zh-CN" sz="2400" dirty="0"/>
              <a:t>1. </a:t>
            </a:r>
            <a:r>
              <a:rPr lang="zh-CN" altLang="en-US" sz="2400" dirty="0"/>
              <a:t>测试</a:t>
            </a:r>
            <a:r>
              <a:rPr lang="zh-CN" altLang="en-US" sz="2400" dirty="0" smtClean="0"/>
              <a:t>要求</a:t>
            </a:r>
            <a:r>
              <a:rPr lang="zh-CN" altLang="en-US" sz="2400" dirty="0"/>
              <a:t>：</a:t>
            </a:r>
            <a:endParaRPr lang="en-US" altLang="zh-CN" sz="2400" dirty="0"/>
          </a:p>
          <a:p>
            <a:pPr>
              <a:lnSpc>
                <a:spcPct val="150000"/>
              </a:lnSpc>
            </a:pPr>
            <a:r>
              <a:rPr lang="zh-CN" altLang="en-US" sz="2400" dirty="0"/>
              <a:t>能根据所给的作文</a:t>
            </a:r>
            <a:r>
              <a:rPr lang="zh-CN" altLang="en-US" sz="2400" dirty="0">
                <a:solidFill>
                  <a:srgbClr val="FF0000"/>
                </a:solidFill>
              </a:rPr>
              <a:t>题目、图表</a:t>
            </a:r>
            <a:r>
              <a:rPr lang="zh-CN" altLang="en-US" sz="2400" dirty="0"/>
              <a:t>或</a:t>
            </a:r>
            <a:r>
              <a:rPr lang="zh-CN" altLang="en-US" sz="2400" dirty="0">
                <a:solidFill>
                  <a:srgbClr val="FF0000"/>
                </a:solidFill>
              </a:rPr>
              <a:t>阅读材料</a:t>
            </a:r>
            <a:r>
              <a:rPr lang="zh-CN" altLang="en-US" sz="2400" dirty="0"/>
              <a:t>等， 写一篇</a:t>
            </a:r>
            <a:r>
              <a:rPr lang="en-US" altLang="zh-CN" sz="2400" dirty="0">
                <a:solidFill>
                  <a:srgbClr val="FF0000"/>
                </a:solidFill>
              </a:rPr>
              <a:t>200 </a:t>
            </a:r>
            <a:r>
              <a:rPr lang="zh-CN" altLang="en-US" sz="2400" dirty="0"/>
              <a:t>个单词左右的作文。能</a:t>
            </a:r>
          </a:p>
          <a:p>
            <a:pPr>
              <a:lnSpc>
                <a:spcPct val="150000"/>
              </a:lnSpc>
            </a:pPr>
            <a:r>
              <a:rPr lang="zh-CN" altLang="en-US" sz="2400" dirty="0"/>
              <a:t>做到内容相关、充实，语言通顺，用词恰当，表达得体。考试时间</a:t>
            </a:r>
            <a:r>
              <a:rPr lang="en-US" altLang="zh-CN" sz="2400" dirty="0"/>
              <a:t>45 </a:t>
            </a:r>
            <a:r>
              <a:rPr lang="zh-CN" altLang="en-US" sz="2400" dirty="0"/>
              <a:t>分钟。</a:t>
            </a:r>
          </a:p>
          <a:p>
            <a:pPr>
              <a:lnSpc>
                <a:spcPct val="150000"/>
              </a:lnSpc>
            </a:pPr>
            <a:r>
              <a:rPr lang="en-US" altLang="zh-CN" sz="2400" dirty="0"/>
              <a:t>2. </a:t>
            </a:r>
            <a:r>
              <a:rPr lang="zh-CN" altLang="en-US" sz="2400" dirty="0"/>
              <a:t>测试</a:t>
            </a:r>
            <a:r>
              <a:rPr lang="zh-CN" altLang="en-US" sz="2400" dirty="0" smtClean="0"/>
              <a:t>形式</a:t>
            </a:r>
            <a:r>
              <a:rPr lang="zh-CN" altLang="en-US" sz="2400" dirty="0"/>
              <a:t>：</a:t>
            </a:r>
          </a:p>
          <a:p>
            <a:pPr>
              <a:lnSpc>
                <a:spcPct val="150000"/>
              </a:lnSpc>
            </a:pPr>
            <a:r>
              <a:rPr lang="zh-CN" altLang="en-US" sz="2400" dirty="0"/>
              <a:t>本部分为作答题，要求学生根据题目要求作答。</a:t>
            </a:r>
          </a:p>
          <a:p>
            <a:pPr>
              <a:lnSpc>
                <a:spcPct val="150000"/>
              </a:lnSpc>
            </a:pPr>
            <a:r>
              <a:rPr lang="zh-CN" altLang="en-US" sz="2400" dirty="0"/>
              <a:t>本部分为命题作文，文章体裁主要属于说明文、议论文或记叙文的范围。</a:t>
            </a:r>
          </a:p>
          <a:p>
            <a:pPr>
              <a:lnSpc>
                <a:spcPct val="150000"/>
              </a:lnSpc>
            </a:pPr>
            <a:r>
              <a:rPr lang="en-US" altLang="zh-CN" sz="2400" dirty="0"/>
              <a:t>3. </a:t>
            </a:r>
            <a:r>
              <a:rPr lang="zh-CN" altLang="en-US" sz="2400" dirty="0"/>
              <a:t>测试</a:t>
            </a:r>
            <a:r>
              <a:rPr lang="zh-CN" altLang="en-US" sz="2400" dirty="0" smtClean="0"/>
              <a:t>目的</a:t>
            </a:r>
            <a:r>
              <a:rPr lang="zh-CN" altLang="en-US" sz="2400" dirty="0"/>
              <a:t>：</a:t>
            </a:r>
            <a:endParaRPr lang="en-US" altLang="zh-CN" sz="2400" dirty="0"/>
          </a:p>
          <a:p>
            <a:pPr>
              <a:lnSpc>
                <a:spcPct val="150000"/>
              </a:lnSpc>
            </a:pPr>
            <a:r>
              <a:rPr lang="zh-CN" altLang="en-US" sz="2400" dirty="0"/>
              <a:t>测试学生的基本书面表达能力。</a:t>
            </a:r>
            <a:endParaRPr lang="en-US" altLang="zh-CN" sz="2400" dirty="0"/>
          </a:p>
          <a:p>
            <a:pPr>
              <a:lnSpc>
                <a:spcPct val="150000"/>
              </a:lnSpc>
            </a:pPr>
            <a:r>
              <a:rPr lang="en-US" altLang="zh-CN" sz="2400" dirty="0"/>
              <a:t>4. </a:t>
            </a:r>
            <a:r>
              <a:rPr lang="zh-CN" altLang="en-US" sz="2400" dirty="0"/>
              <a:t>评阅</a:t>
            </a:r>
            <a:r>
              <a:rPr lang="zh-CN" altLang="en-US" sz="2400" dirty="0" smtClean="0"/>
              <a:t>标准</a:t>
            </a:r>
            <a:r>
              <a:rPr lang="zh-CN" altLang="en-US" sz="2400" dirty="0"/>
              <a:t>：</a:t>
            </a:r>
            <a:endParaRPr lang="en-US" altLang="zh-CN" sz="2400" dirty="0"/>
          </a:p>
          <a:p>
            <a:pPr>
              <a:lnSpc>
                <a:spcPct val="150000"/>
              </a:lnSpc>
            </a:pPr>
            <a:r>
              <a:rPr lang="zh-CN" altLang="en-US" sz="2400" dirty="0"/>
              <a:t>归纳要点切实，作文内容切题完整，条理清楚，意思明确，文章结构严谨，语法正确，语言通顺</a:t>
            </a:r>
            <a:r>
              <a:rPr lang="zh-CN" altLang="en-US" sz="2400" dirty="0" smtClean="0"/>
              <a:t>恰当。</a:t>
            </a:r>
            <a:endParaRPr lang="zh-CN" altLang="en-US" sz="2400" dirty="0"/>
          </a:p>
        </p:txBody>
      </p:sp>
    </p:spTree>
    <p:extLst>
      <p:ext uri="{BB962C8B-B14F-4D97-AF65-F5344CB8AC3E}">
        <p14:creationId xmlns:p14="http://schemas.microsoft.com/office/powerpoint/2010/main" val="4058571130"/>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xEl>
                                              <p:pRg st="3" end="3"/>
                                            </p:txEl>
                                          </p:spTgt>
                                        </p:tgtEl>
                                        <p:attrNameLst>
                                          <p:attrName>style.visibility</p:attrName>
                                        </p:attrNameLst>
                                      </p:cBhvr>
                                      <p:to>
                                        <p:strVal val="visible"/>
                                      </p:to>
                                    </p:set>
                                    <p:anim calcmode="lin" valueType="num">
                                      <p:cBhvr additive="base">
                                        <p:cTn id="7" dur="500" fill="hold"/>
                                        <p:tgtEl>
                                          <p:spTgt spid="4">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4">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anim calcmode="lin" valueType="num">
                                      <p:cBhvr additive="base">
                                        <p:cTn id="11" dur="500" fill="hold"/>
                                        <p:tgtEl>
                                          <p:spTgt spid="4">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4">
                                            <p:txEl>
                                              <p:pRg st="5" end="5"/>
                                            </p:txEl>
                                          </p:spTgt>
                                        </p:tgtEl>
                                        <p:attrNameLst>
                                          <p:attrName>style.visibility</p:attrName>
                                        </p:attrNameLst>
                                      </p:cBhvr>
                                      <p:to>
                                        <p:strVal val="visible"/>
                                      </p:to>
                                    </p:set>
                                    <p:anim calcmode="lin" valueType="num">
                                      <p:cBhvr additive="base">
                                        <p:cTn id="15" dur="500" fill="hold"/>
                                        <p:tgtEl>
                                          <p:spTgt spid="4">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nodeType="clickEffect">
                                  <p:stCondLst>
                                    <p:cond delay="0"/>
                                  </p:stCondLst>
                                  <p:childTnLst>
                                    <p:set>
                                      <p:cBhvr>
                                        <p:cTn id="20" dur="1" fill="hold">
                                          <p:stCondLst>
                                            <p:cond delay="0"/>
                                          </p:stCondLst>
                                        </p:cTn>
                                        <p:tgtEl>
                                          <p:spTgt spid="4">
                                            <p:txEl>
                                              <p:pRg st="6" end="6"/>
                                            </p:txEl>
                                          </p:spTgt>
                                        </p:tgtEl>
                                        <p:attrNameLst>
                                          <p:attrName>style.visibility</p:attrName>
                                        </p:attrNameLst>
                                      </p:cBhvr>
                                      <p:to>
                                        <p:strVal val="visible"/>
                                      </p:to>
                                    </p:set>
                                    <p:anim calcmode="lin" valueType="num">
                                      <p:cBhvr additive="base">
                                        <p:cTn id="21" dur="500" fill="hold"/>
                                        <p:tgtEl>
                                          <p:spTgt spid="4">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4">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4">
                                            <p:txEl>
                                              <p:pRg st="7" end="7"/>
                                            </p:txEl>
                                          </p:spTgt>
                                        </p:tgtEl>
                                        <p:attrNameLst>
                                          <p:attrName>style.visibility</p:attrName>
                                        </p:attrNameLst>
                                      </p:cBhvr>
                                      <p:to>
                                        <p:strVal val="visible"/>
                                      </p:to>
                                    </p:set>
                                    <p:anim calcmode="lin" valueType="num">
                                      <p:cBhvr additive="base">
                                        <p:cTn id="25" dur="500" fill="hold"/>
                                        <p:tgtEl>
                                          <p:spTgt spid="4">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4">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4">
                                            <p:txEl>
                                              <p:pRg st="8" end="8"/>
                                            </p:txEl>
                                          </p:spTgt>
                                        </p:tgtEl>
                                        <p:attrNameLst>
                                          <p:attrName>style.visibility</p:attrName>
                                        </p:attrNameLst>
                                      </p:cBhvr>
                                      <p:to>
                                        <p:strVal val="visible"/>
                                      </p:to>
                                    </p:set>
                                    <p:anim calcmode="lin" valueType="num">
                                      <p:cBhvr additive="base">
                                        <p:cTn id="31" dur="500" fill="hold"/>
                                        <p:tgtEl>
                                          <p:spTgt spid="4">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4">
                                            <p:txEl>
                                              <p:pRg st="8" end="8"/>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4">
                                            <p:txEl>
                                              <p:pRg st="9" end="9"/>
                                            </p:txEl>
                                          </p:spTgt>
                                        </p:tgtEl>
                                        <p:attrNameLst>
                                          <p:attrName>style.visibility</p:attrName>
                                        </p:attrNameLst>
                                      </p:cBhvr>
                                      <p:to>
                                        <p:strVal val="visible"/>
                                      </p:to>
                                    </p:set>
                                    <p:anim calcmode="lin" valueType="num">
                                      <p:cBhvr additive="base">
                                        <p:cTn id="35" dur="500" fill="hold"/>
                                        <p:tgtEl>
                                          <p:spTgt spid="4">
                                            <p:txEl>
                                              <p:pRg st="9" end="9"/>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4">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E8385318-A4A6-42FB-B58A-52B5BC477E83}"/>
              </a:ext>
            </a:extLst>
          </p:cNvPr>
          <p:cNvSpPr>
            <a:spLocks noGrp="1"/>
          </p:cNvSpPr>
          <p:nvPr>
            <p:ph type="body" sz="quarter" idx="13"/>
          </p:nvPr>
        </p:nvSpPr>
        <p:spPr/>
        <p:txBody>
          <a:bodyPr/>
          <a:lstStyle/>
          <a:p>
            <a:r>
              <a:rPr lang="zh-CN" altLang="en-US" dirty="0"/>
              <a:t>评分标准</a:t>
            </a:r>
          </a:p>
        </p:txBody>
      </p:sp>
      <p:graphicFrame>
        <p:nvGraphicFramePr>
          <p:cNvPr id="3" name="表格 4">
            <a:extLst>
              <a:ext uri="{FF2B5EF4-FFF2-40B4-BE49-F238E27FC236}">
                <a16:creationId xmlns:a16="http://schemas.microsoft.com/office/drawing/2014/main" id="{3404FB69-140D-43AF-9CE3-D1120D13AAA4}"/>
              </a:ext>
            </a:extLst>
          </p:cNvPr>
          <p:cNvGraphicFramePr>
            <a:graphicFrameLocks noGrp="1"/>
          </p:cNvGraphicFramePr>
          <p:nvPr>
            <p:extLst>
              <p:ext uri="{D42A27DB-BD31-4B8C-83A1-F6EECF244321}">
                <p14:modId xmlns:p14="http://schemas.microsoft.com/office/powerpoint/2010/main" val="1310085769"/>
              </p:ext>
            </p:extLst>
          </p:nvPr>
        </p:nvGraphicFramePr>
        <p:xfrm>
          <a:off x="402771" y="719665"/>
          <a:ext cx="10776858" cy="5866192"/>
        </p:xfrm>
        <a:graphic>
          <a:graphicData uri="http://schemas.openxmlformats.org/drawingml/2006/table">
            <a:tbl>
              <a:tblPr firstRow="1" bandRow="1">
                <a:tableStyleId>{5C22544A-7EE6-4342-B048-85BDC9FD1C3A}</a:tableStyleId>
              </a:tblPr>
              <a:tblGrid>
                <a:gridCol w="729343">
                  <a:extLst>
                    <a:ext uri="{9D8B030D-6E8A-4147-A177-3AD203B41FA5}">
                      <a16:colId xmlns:a16="http://schemas.microsoft.com/office/drawing/2014/main" val="942909167"/>
                    </a:ext>
                  </a:extLst>
                </a:gridCol>
                <a:gridCol w="3701246">
                  <a:extLst>
                    <a:ext uri="{9D8B030D-6E8A-4147-A177-3AD203B41FA5}">
                      <a16:colId xmlns:a16="http://schemas.microsoft.com/office/drawing/2014/main" val="2342638863"/>
                    </a:ext>
                  </a:extLst>
                </a:gridCol>
                <a:gridCol w="3295703">
                  <a:extLst>
                    <a:ext uri="{9D8B030D-6E8A-4147-A177-3AD203B41FA5}">
                      <a16:colId xmlns:a16="http://schemas.microsoft.com/office/drawing/2014/main" val="16575056"/>
                    </a:ext>
                  </a:extLst>
                </a:gridCol>
                <a:gridCol w="3050566">
                  <a:extLst>
                    <a:ext uri="{9D8B030D-6E8A-4147-A177-3AD203B41FA5}">
                      <a16:colId xmlns:a16="http://schemas.microsoft.com/office/drawing/2014/main" val="1058462558"/>
                    </a:ext>
                  </a:extLst>
                </a:gridCol>
              </a:tblGrid>
              <a:tr h="836992">
                <a:tc>
                  <a:txBody>
                    <a:bodyPr/>
                    <a:lstStyle/>
                    <a:p>
                      <a:endParaRPr lang="zh-CN" altLang="en-US" dirty="0"/>
                    </a:p>
                  </a:txBody>
                  <a:tcPr/>
                </a:tc>
                <a:tc>
                  <a:txBody>
                    <a:bodyPr/>
                    <a:lstStyle/>
                    <a:p>
                      <a:pPr algn="ctr"/>
                      <a:r>
                        <a:rPr lang="en-US" altLang="zh-CN" sz="2400" dirty="0"/>
                        <a:t> </a:t>
                      </a:r>
                    </a:p>
                    <a:p>
                      <a:pPr algn="ctr"/>
                      <a:r>
                        <a:rPr lang="zh-CN" altLang="en-US" sz="2400" dirty="0"/>
                        <a:t>内容阐述能力</a:t>
                      </a:r>
                    </a:p>
                  </a:txBody>
                  <a:tcPr/>
                </a:tc>
                <a:tc>
                  <a:txBody>
                    <a:bodyPr/>
                    <a:lstStyle/>
                    <a:p>
                      <a:r>
                        <a:rPr lang="en-US" altLang="zh-CN" dirty="0"/>
                        <a:t>  </a:t>
                      </a:r>
                    </a:p>
                    <a:p>
                      <a:r>
                        <a:rPr lang="en-US" altLang="zh-CN" sz="2400" dirty="0"/>
                        <a:t>    </a:t>
                      </a:r>
                      <a:r>
                        <a:rPr lang="zh-CN" altLang="en-US" sz="2400" dirty="0"/>
                        <a:t>语言运用能力</a:t>
                      </a:r>
                      <a:endParaRPr lang="zh-CN" altLang="en-US" dirty="0"/>
                    </a:p>
                  </a:txBody>
                  <a:tcPr/>
                </a:tc>
                <a:tc>
                  <a:txBody>
                    <a:bodyPr/>
                    <a:lstStyle/>
                    <a:p>
                      <a:endParaRPr lang="en-US" altLang="zh-CN" sz="2400" dirty="0"/>
                    </a:p>
                    <a:p>
                      <a:r>
                        <a:rPr lang="zh-CN" altLang="en-US" sz="2400" dirty="0"/>
                        <a:t>  篇章组织能力</a:t>
                      </a:r>
                    </a:p>
                  </a:txBody>
                  <a:tcPr/>
                </a:tc>
                <a:extLst>
                  <a:ext uri="{0D108BD9-81ED-4DB2-BD59-A6C34878D82A}">
                    <a16:rowId xmlns:a16="http://schemas.microsoft.com/office/drawing/2014/main" val="2143076341"/>
                  </a:ext>
                </a:extLst>
              </a:tr>
              <a:tr h="4212779">
                <a:tc>
                  <a:txBody>
                    <a:bodyPr/>
                    <a:lstStyle/>
                    <a:p>
                      <a:pPr algn="ctr"/>
                      <a:r>
                        <a:rPr lang="en-US" altLang="zh-CN" sz="2400" dirty="0"/>
                        <a:t>5</a:t>
                      </a:r>
                      <a:endParaRPr lang="zh-CN" altLang="en-US" sz="2400" dirty="0"/>
                    </a:p>
                  </a:txBody>
                  <a:tcPr/>
                </a:tc>
                <a:tc>
                  <a:txBody>
                    <a:bodyPr/>
                    <a:lstStyle/>
                    <a:p>
                      <a:r>
                        <a:rPr lang="zh-CN" altLang="en-US" dirty="0"/>
                        <a:t>缩写部分</a:t>
                      </a:r>
                      <a:endParaRPr lang="en-US" altLang="zh-CN" dirty="0"/>
                    </a:p>
                    <a:p>
                      <a:pPr marL="285750" indent="-285750">
                        <a:buFont typeface="Arial" panose="020B0604020202020204" pitchFamily="34" charset="0"/>
                        <a:buChar char="•"/>
                      </a:pPr>
                      <a:r>
                        <a:rPr lang="zh-CN" altLang="en-US" dirty="0"/>
                        <a:t>准确表述材料主题</a:t>
                      </a:r>
                      <a:endParaRPr lang="en-US" altLang="zh-CN" dirty="0"/>
                    </a:p>
                    <a:p>
                      <a:pPr marL="285750" indent="-285750">
                        <a:buFont typeface="Arial" panose="020B0604020202020204" pitchFamily="34" charset="0"/>
                        <a:buChar char="•"/>
                      </a:pPr>
                      <a:r>
                        <a:rPr lang="zh-CN" altLang="en-US" dirty="0"/>
                        <a:t>准确表述材料中心内容</a:t>
                      </a:r>
                      <a:endParaRPr lang="en-US" altLang="zh-CN" dirty="0"/>
                    </a:p>
                    <a:p>
                      <a:pPr marL="285750" indent="-285750">
                        <a:buFont typeface="Arial" panose="020B0604020202020204" pitchFamily="34" charset="0"/>
                        <a:buChar char="•"/>
                      </a:pPr>
                      <a:r>
                        <a:rPr lang="zh-CN" altLang="en-US" dirty="0"/>
                        <a:t>全面准确抓住材料要点</a:t>
                      </a:r>
                      <a:endParaRPr lang="en-US" altLang="zh-CN" dirty="0"/>
                    </a:p>
                    <a:p>
                      <a:pPr marL="285750" indent="-285750">
                        <a:buFont typeface="Arial" panose="020B0604020202020204" pitchFamily="34" charset="0"/>
                        <a:buChar char="•"/>
                      </a:pPr>
                      <a:r>
                        <a:rPr lang="zh-CN" altLang="en-US" dirty="0"/>
                        <a:t>准确描述材料间关系</a:t>
                      </a:r>
                      <a:r>
                        <a:rPr lang="en-US" altLang="zh-CN" dirty="0"/>
                        <a:t>(</a:t>
                      </a:r>
                      <a:r>
                        <a:rPr lang="zh-CN" altLang="en-US" dirty="0"/>
                        <a:t>如有两份材料）</a:t>
                      </a:r>
                    </a:p>
                    <a:p>
                      <a:endParaRPr lang="en-US" altLang="zh-CN" dirty="0"/>
                    </a:p>
                    <a:p>
                      <a:r>
                        <a:rPr lang="zh-CN" altLang="en-US" dirty="0"/>
                        <a:t>讨论部分</a:t>
                      </a:r>
                      <a:endParaRPr lang="en-US" altLang="zh-CN" dirty="0"/>
                    </a:p>
                    <a:p>
                      <a:pPr marL="285750" indent="-285750">
                        <a:buFont typeface="Arial" panose="020B0604020202020204" pitchFamily="34" charset="0"/>
                        <a:buChar char="•"/>
                      </a:pPr>
                      <a:r>
                        <a:rPr lang="zh-CN" altLang="en-US" dirty="0"/>
                        <a:t>讨论切题，中心明确</a:t>
                      </a:r>
                      <a:endParaRPr lang="en-US" altLang="zh-CN" dirty="0"/>
                    </a:p>
                    <a:p>
                      <a:pPr marL="285750" indent="-285750">
                        <a:buFont typeface="Arial" panose="020B0604020202020204" pitchFamily="34" charset="0"/>
                        <a:buChar char="•"/>
                      </a:pPr>
                      <a:r>
                        <a:rPr lang="zh-CN" altLang="en-US" dirty="0"/>
                        <a:t>观点明确，有些新意</a:t>
                      </a:r>
                      <a:endParaRPr lang="en-US" altLang="zh-CN" dirty="0"/>
                    </a:p>
                    <a:p>
                      <a:pPr marL="285750" indent="-285750">
                        <a:buFont typeface="Arial" panose="020B0604020202020204" pitchFamily="34" charset="0"/>
                        <a:buChar char="•"/>
                      </a:pPr>
                      <a:r>
                        <a:rPr lang="zh-CN" altLang="en-US" dirty="0"/>
                        <a:t>要点陈述清晰</a:t>
                      </a:r>
                      <a:endParaRPr lang="en-US" altLang="zh-CN" dirty="0"/>
                    </a:p>
                    <a:p>
                      <a:pPr marL="285750" indent="-285750">
                        <a:buFont typeface="Arial" panose="020B0604020202020204" pitchFamily="34" charset="0"/>
                        <a:buChar char="•"/>
                      </a:pPr>
                      <a:r>
                        <a:rPr lang="zh-CN" altLang="en-US" dirty="0"/>
                        <a:t>能针对原文观点展开讨论</a:t>
                      </a:r>
                      <a:endParaRPr lang="en-US" altLang="zh-CN" dirty="0"/>
                    </a:p>
                    <a:p>
                      <a:pPr marL="285750" indent="-285750">
                        <a:buFont typeface="Arial" panose="020B0604020202020204" pitchFamily="34" charset="0"/>
                        <a:buChar char="•"/>
                      </a:pPr>
                      <a:r>
                        <a:rPr lang="zh-CN" altLang="en-US" dirty="0"/>
                        <a:t>论据充分有力</a:t>
                      </a:r>
                      <a:endParaRPr lang="en-US" altLang="zh-CN" dirty="0"/>
                    </a:p>
                    <a:p>
                      <a:pPr marL="285750" indent="-285750">
                        <a:buFont typeface="Arial" panose="020B0604020202020204" pitchFamily="34" charset="0"/>
                        <a:buChar char="•"/>
                      </a:pPr>
                      <a:r>
                        <a:rPr lang="zh-CN" altLang="en-US" dirty="0"/>
                        <a:t>论据种类丰富</a:t>
                      </a:r>
                      <a:endParaRPr lang="en-US" altLang="zh-CN" dirty="0"/>
                    </a:p>
                    <a:p>
                      <a:pPr marL="285750" indent="-285750">
                        <a:buFont typeface="Arial" panose="020B0604020202020204" pitchFamily="34" charset="0"/>
                        <a:buChar char="•"/>
                      </a:pPr>
                      <a:r>
                        <a:rPr lang="zh-CN" altLang="en-US" dirty="0"/>
                        <a:t>结论自然完整</a:t>
                      </a:r>
                      <a:endParaRPr lang="en-US" altLang="zh-CN" dirty="0"/>
                    </a:p>
                    <a:p>
                      <a:endParaRPr lang="en-US" altLang="zh-CN" dirty="0"/>
                    </a:p>
                    <a:p>
                      <a:r>
                        <a:rPr lang="zh-CN" altLang="en-US" dirty="0"/>
                        <a:t>达到字数要求，各部分长度合适</a:t>
                      </a:r>
                      <a:endParaRPr lang="en-US" altLang="zh-CN" dirty="0"/>
                    </a:p>
                    <a:p>
                      <a:endParaRPr lang="en-US" altLang="zh-CN" dirty="0"/>
                    </a:p>
                  </a:txBody>
                  <a:tcPr/>
                </a:tc>
                <a:tc>
                  <a:txBody>
                    <a:bodyPr/>
                    <a:lstStyle/>
                    <a:p>
                      <a:r>
                        <a:rPr lang="zh-CN" altLang="en-US" dirty="0"/>
                        <a:t>词汇</a:t>
                      </a:r>
                      <a:endParaRPr lang="en-US" altLang="zh-CN" dirty="0"/>
                    </a:p>
                    <a:p>
                      <a:pPr marL="285750" indent="-285750">
                        <a:buFont typeface="Arial" panose="020B0604020202020204" pitchFamily="34" charset="0"/>
                        <a:buChar char="•"/>
                      </a:pPr>
                      <a:r>
                        <a:rPr lang="zh-CN" altLang="en-US" dirty="0"/>
                        <a:t>词汇运用准确</a:t>
                      </a:r>
                      <a:endParaRPr lang="en-US" altLang="zh-CN" dirty="0"/>
                    </a:p>
                    <a:p>
                      <a:pPr marL="285750" indent="-285750">
                        <a:buFont typeface="Arial" panose="020B0604020202020204" pitchFamily="34" charset="0"/>
                        <a:buChar char="•"/>
                      </a:pPr>
                      <a:r>
                        <a:rPr lang="zh-CN" altLang="en-US" dirty="0"/>
                        <a:t>词汇丰富</a:t>
                      </a:r>
                      <a:endParaRPr lang="en-US" altLang="zh-CN" dirty="0"/>
                    </a:p>
                    <a:p>
                      <a:pPr marL="285750" indent="-285750">
                        <a:buFont typeface="Arial" panose="020B0604020202020204" pitchFamily="34" charset="0"/>
                        <a:buChar char="•"/>
                      </a:pPr>
                      <a:r>
                        <a:rPr lang="zh-CN" altLang="en-US" dirty="0"/>
                        <a:t>词汇运用自然</a:t>
                      </a:r>
                      <a:endParaRPr lang="en-US" altLang="zh-CN" dirty="0"/>
                    </a:p>
                    <a:p>
                      <a:endParaRPr lang="en-US" altLang="zh-CN" dirty="0"/>
                    </a:p>
                    <a:p>
                      <a:r>
                        <a:rPr lang="zh-CN" altLang="en-US" dirty="0"/>
                        <a:t>语法</a:t>
                      </a:r>
                      <a:r>
                        <a:rPr lang="en-US" altLang="zh-CN" dirty="0"/>
                        <a:t>/</a:t>
                      </a:r>
                      <a:r>
                        <a:rPr lang="zh-CN" altLang="en-US" dirty="0"/>
                        <a:t>句法</a:t>
                      </a:r>
                      <a:endParaRPr lang="en-US" altLang="zh-CN" dirty="0"/>
                    </a:p>
                    <a:p>
                      <a:pPr marL="285750" indent="-285750">
                        <a:buFont typeface="Arial" panose="020B0604020202020204" pitchFamily="34" charset="0"/>
                        <a:buChar char="•"/>
                      </a:pPr>
                      <a:r>
                        <a:rPr lang="zh-CN" altLang="en-US" dirty="0"/>
                        <a:t>语法正确</a:t>
                      </a:r>
                      <a:endParaRPr lang="en-US" altLang="zh-CN" dirty="0"/>
                    </a:p>
                    <a:p>
                      <a:pPr marL="285750" indent="-285750">
                        <a:buFont typeface="Arial" panose="020B0604020202020204" pitchFamily="34" charset="0"/>
                        <a:buChar char="•"/>
                      </a:pPr>
                      <a:r>
                        <a:rPr lang="zh-CN" altLang="en-US" dirty="0"/>
                        <a:t>句式丰富多样</a:t>
                      </a:r>
                      <a:endParaRPr lang="en-US" altLang="zh-CN" dirty="0"/>
                    </a:p>
                    <a:p>
                      <a:pPr marL="285750" indent="-285750">
                        <a:buFont typeface="Arial" panose="020B0604020202020204" pitchFamily="34" charset="0"/>
                        <a:buChar char="•"/>
                      </a:pPr>
                      <a:r>
                        <a:rPr lang="zh-CN" altLang="en-US" dirty="0"/>
                        <a:t>句式自然</a:t>
                      </a:r>
                      <a:endParaRPr lang="en-US" altLang="zh-CN" dirty="0"/>
                    </a:p>
                    <a:p>
                      <a:endParaRPr lang="en-US" altLang="zh-CN" dirty="0"/>
                    </a:p>
                    <a:p>
                      <a:r>
                        <a:rPr lang="zh-CN" altLang="en-US" dirty="0"/>
                        <a:t>书写规范</a:t>
                      </a:r>
                      <a:endParaRPr lang="en-US" altLang="zh-CN" dirty="0"/>
                    </a:p>
                    <a:p>
                      <a:pPr marL="285750" indent="-285750">
                        <a:buFont typeface="Arial" panose="020B0604020202020204" pitchFamily="34" charset="0"/>
                        <a:buChar char="•"/>
                      </a:pPr>
                      <a:r>
                        <a:rPr lang="zh-CN" altLang="en-US" dirty="0"/>
                        <a:t>拼写</a:t>
                      </a:r>
                      <a:r>
                        <a:rPr lang="en-US" altLang="zh-CN" dirty="0"/>
                        <a:t>/</a:t>
                      </a:r>
                      <a:r>
                        <a:rPr lang="zh-CN" altLang="en-US" dirty="0"/>
                        <a:t>大小写正确</a:t>
                      </a:r>
                      <a:endParaRPr lang="en-US" altLang="zh-CN" dirty="0"/>
                    </a:p>
                    <a:p>
                      <a:pPr marL="285750" indent="-285750">
                        <a:buFont typeface="Arial" panose="020B0604020202020204" pitchFamily="34" charset="0"/>
                        <a:buChar char="•"/>
                      </a:pPr>
                      <a:r>
                        <a:rPr lang="zh-CN" altLang="en-US" dirty="0"/>
                        <a:t>标点符号使用准确</a:t>
                      </a:r>
                      <a:endParaRPr lang="en-US" altLang="zh-CN" dirty="0"/>
                    </a:p>
                    <a:p>
                      <a:pPr marL="285750" indent="-285750">
                        <a:buFont typeface="Arial" panose="020B0604020202020204" pitchFamily="34" charset="0"/>
                        <a:buChar char="•"/>
                      </a:pPr>
                      <a:r>
                        <a:rPr lang="zh-CN" altLang="en-US" dirty="0"/>
                        <a:t>卷面整洁</a:t>
                      </a:r>
                      <a:endParaRPr lang="en-US" altLang="zh-CN" dirty="0"/>
                    </a:p>
                    <a:p>
                      <a:endParaRPr lang="en-US" altLang="zh-CN" dirty="0"/>
                    </a:p>
                    <a:p>
                      <a:endParaRPr lang="en-US" altLang="zh-CN" dirty="0"/>
                    </a:p>
                    <a:p>
                      <a:endParaRPr lang="zh-CN" altLang="en-US" dirty="0"/>
                    </a:p>
                  </a:txBody>
                  <a:tcPr/>
                </a:tc>
                <a:tc>
                  <a:txBody>
                    <a:bodyPr/>
                    <a:lstStyle/>
                    <a:p>
                      <a:r>
                        <a:rPr lang="zh-CN" altLang="en-US" dirty="0"/>
                        <a:t>通顺</a:t>
                      </a:r>
                      <a:endParaRPr lang="en-US" altLang="zh-CN" dirty="0"/>
                    </a:p>
                    <a:p>
                      <a:pPr marL="285750" indent="-285750">
                        <a:buFont typeface="Arial" panose="020B0604020202020204" pitchFamily="34" charset="0"/>
                        <a:buChar char="•"/>
                      </a:pPr>
                      <a:r>
                        <a:rPr lang="zh-CN" altLang="en-US" dirty="0"/>
                        <a:t>缩写和讨论两个部分顺序安排合理</a:t>
                      </a:r>
                      <a:endParaRPr lang="en-US" altLang="zh-CN" dirty="0"/>
                    </a:p>
                    <a:p>
                      <a:pPr marL="285750" indent="-285750">
                        <a:buFont typeface="Arial" panose="020B0604020202020204" pitchFamily="34" charset="0"/>
                        <a:buChar char="•"/>
                      </a:pPr>
                      <a:r>
                        <a:rPr lang="zh-CN" altLang="en-US" dirty="0"/>
                        <a:t>缩写和讨论部分内部结构完整</a:t>
                      </a:r>
                      <a:endParaRPr lang="en-US" altLang="zh-CN" dirty="0"/>
                    </a:p>
                    <a:p>
                      <a:pPr marL="285750" indent="-285750">
                        <a:buFont typeface="Arial" panose="020B0604020202020204" pitchFamily="34" charset="0"/>
                        <a:buChar char="•"/>
                      </a:pPr>
                      <a:r>
                        <a:rPr lang="zh-CN" altLang="en-US" dirty="0"/>
                        <a:t>缩写部分两份材料之间过渡自然（如有两份材料）</a:t>
                      </a:r>
                      <a:endParaRPr lang="en-US" altLang="zh-CN" dirty="0"/>
                    </a:p>
                    <a:p>
                      <a:pPr marL="285750" indent="-285750">
                        <a:buFont typeface="Arial" panose="020B0604020202020204" pitchFamily="34" charset="0"/>
                        <a:buChar char="•"/>
                      </a:pPr>
                      <a:r>
                        <a:rPr lang="zh-CN" altLang="en-US" dirty="0"/>
                        <a:t>讨论部分要点明确</a:t>
                      </a:r>
                      <a:endParaRPr lang="en-US" altLang="zh-CN" dirty="0"/>
                    </a:p>
                    <a:p>
                      <a:pPr marL="285750" indent="-285750">
                        <a:buFont typeface="Arial" panose="020B0604020202020204" pitchFamily="34" charset="0"/>
                        <a:buChar char="•"/>
                      </a:pPr>
                      <a:r>
                        <a:rPr lang="zh-CN" altLang="en-US" dirty="0"/>
                        <a:t>讨论部分要点顺序合理</a:t>
                      </a:r>
                      <a:endParaRPr lang="en-US" altLang="zh-CN" dirty="0"/>
                    </a:p>
                    <a:p>
                      <a:pPr marL="285750" indent="-285750">
                        <a:buFont typeface="Arial" panose="020B0604020202020204" pitchFamily="34" charset="0"/>
                        <a:buChar char="•"/>
                      </a:pPr>
                      <a:r>
                        <a:rPr lang="zh-CN" altLang="en-US" dirty="0"/>
                        <a:t>段落划分合理</a:t>
                      </a:r>
                      <a:endParaRPr lang="en-US" altLang="zh-CN" dirty="0"/>
                    </a:p>
                    <a:p>
                      <a:endParaRPr lang="en-US" altLang="zh-CN" dirty="0"/>
                    </a:p>
                    <a:p>
                      <a:r>
                        <a:rPr lang="zh-CN" altLang="en-US" dirty="0"/>
                        <a:t>衔接</a:t>
                      </a:r>
                      <a:endParaRPr lang="en-US" altLang="zh-CN" dirty="0"/>
                    </a:p>
                    <a:p>
                      <a:pPr marL="285750" indent="-285750">
                        <a:buFont typeface="Arial" panose="020B0604020202020204" pitchFamily="34" charset="0"/>
                        <a:buChar char="•"/>
                      </a:pPr>
                      <a:r>
                        <a:rPr lang="zh-CN" altLang="en-US" dirty="0"/>
                        <a:t>全文衔接手段准确、丰富、自然，有助于理解</a:t>
                      </a:r>
                      <a:endParaRPr lang="en-US" altLang="zh-CN" dirty="0"/>
                    </a:p>
                    <a:p>
                      <a:endParaRPr lang="en-US" altLang="zh-CN" dirty="0"/>
                    </a:p>
                    <a:p>
                      <a:endParaRPr lang="en-US" altLang="zh-CN" dirty="0"/>
                    </a:p>
                    <a:p>
                      <a:endParaRPr lang="zh-CN" altLang="en-US" dirty="0"/>
                    </a:p>
                  </a:txBody>
                  <a:tcPr/>
                </a:tc>
                <a:extLst>
                  <a:ext uri="{0D108BD9-81ED-4DB2-BD59-A6C34878D82A}">
                    <a16:rowId xmlns:a16="http://schemas.microsoft.com/office/drawing/2014/main" val="1173757298"/>
                  </a:ext>
                </a:extLst>
              </a:tr>
            </a:tbl>
          </a:graphicData>
        </a:graphic>
      </p:graphicFrame>
    </p:spTree>
    <p:extLst>
      <p:ext uri="{BB962C8B-B14F-4D97-AF65-F5344CB8AC3E}">
        <p14:creationId xmlns:p14="http://schemas.microsoft.com/office/powerpoint/2010/main" val="4207931567"/>
      </p:ext>
    </p:extLst>
  </p:cSld>
  <p:clrMapOvr>
    <a:masterClrMapping/>
  </p:clrMapOvr>
  <p:transition spd="slow" advClick="0" advTm="3000">
    <p:push dir="u"/>
  </p:transition>
  <p:timing>
    <p:tnLst>
      <p:par>
        <p:cTn id="1" dur="indefinite" restart="never" nodeType="tmRoot"/>
      </p:par>
    </p:tnLst>
  </p:timing>
</p:sld>
</file>

<file path=ppt/slides/slide1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C0AC517-DD47-4E48-8856-B3DDE633286E}"/>
              </a:ext>
            </a:extLst>
          </p:cNvPr>
          <p:cNvSpPr>
            <a:spLocks noGrp="1"/>
          </p:cNvSpPr>
          <p:nvPr>
            <p:ph type="body" sz="quarter" idx="13"/>
          </p:nvPr>
        </p:nvSpPr>
        <p:spPr/>
        <p:txBody>
          <a:bodyPr/>
          <a:lstStyle/>
          <a:p>
            <a:r>
              <a:rPr lang="zh-CN" altLang="en-US" dirty="0"/>
              <a:t>首段的写作方法</a:t>
            </a:r>
          </a:p>
        </p:txBody>
      </p:sp>
      <p:sp>
        <p:nvSpPr>
          <p:cNvPr id="3" name="文本框 2">
            <a:extLst>
              <a:ext uri="{FF2B5EF4-FFF2-40B4-BE49-F238E27FC236}">
                <a16:creationId xmlns:a16="http://schemas.microsoft.com/office/drawing/2014/main" id="{494D97BB-8B2F-4C7C-AF78-6E765CBB1C43}"/>
              </a:ext>
            </a:extLst>
          </p:cNvPr>
          <p:cNvSpPr txBox="1"/>
          <p:nvPr/>
        </p:nvSpPr>
        <p:spPr>
          <a:xfrm>
            <a:off x="468086" y="876301"/>
            <a:ext cx="10297885" cy="4241161"/>
          </a:xfrm>
          <a:prstGeom prst="rect">
            <a:avLst/>
          </a:prstGeom>
          <a:noFill/>
        </p:spPr>
        <p:txBody>
          <a:bodyPr wrap="square" rtlCol="0">
            <a:spAutoFit/>
          </a:bodyPr>
          <a:lstStyle/>
          <a:p>
            <a:pPr>
              <a:lnSpc>
                <a:spcPct val="130000"/>
              </a:lnSpc>
              <a:spcBef>
                <a:spcPts val="600"/>
              </a:spcBef>
            </a:pPr>
            <a:r>
              <a:rPr lang="en-US" altLang="zh-CN" sz="2400" kern="0" dirty="0">
                <a:latin typeface="微软雅黑" panose="020B0503020204020204" pitchFamily="34" charset="-122"/>
                <a:ea typeface="微软雅黑" panose="020B0503020204020204" pitchFamily="34" charset="-122"/>
                <a:cs typeface="+mn-ea"/>
                <a:sym typeface="+mn-lt"/>
              </a:rPr>
              <a:t>TEM 4</a:t>
            </a:r>
            <a:r>
              <a:rPr lang="zh-CN" altLang="en-US" sz="2400" kern="0" dirty="0">
                <a:latin typeface="微软雅黑" panose="020B0503020204020204" pitchFamily="34" charset="-122"/>
                <a:ea typeface="微软雅黑" panose="020B0503020204020204" pitchFamily="34" charset="-122"/>
                <a:cs typeface="+mn-ea"/>
                <a:sym typeface="+mn-lt"/>
              </a:rPr>
              <a:t>作文的</a:t>
            </a:r>
            <a:r>
              <a:rPr lang="zh-CN" altLang="en-US" sz="2400" kern="0" dirty="0" smtClean="0">
                <a:latin typeface="微软雅黑" panose="020B0503020204020204" pitchFamily="34" charset="-122"/>
                <a:ea typeface="微软雅黑" panose="020B0503020204020204" pitchFamily="34" charset="-122"/>
                <a:cs typeface="+mn-ea"/>
                <a:sym typeface="+mn-lt"/>
              </a:rPr>
              <a:t>第一段至关重要</a:t>
            </a:r>
            <a:r>
              <a:rPr lang="zh-CN" altLang="en-US" sz="2400" kern="0" dirty="0">
                <a:latin typeface="微软雅黑" panose="020B0503020204020204" pitchFamily="34" charset="-122"/>
                <a:ea typeface="微软雅黑" panose="020B0503020204020204" pitchFamily="34" charset="-122"/>
                <a:cs typeface="+mn-ea"/>
                <a:sym typeface="+mn-lt"/>
              </a:rPr>
              <a:t>，因为文章的开头会给阅卷老师留下比较深刻的第一印象。第一段写得清晰、新颖，会让阅卷老师直观地明白考生的主要观点，对考生的文章产生好感。</a:t>
            </a:r>
          </a:p>
          <a:p>
            <a:pPr>
              <a:lnSpc>
                <a:spcPct val="130000"/>
              </a:lnSpc>
              <a:spcBef>
                <a:spcPts val="600"/>
              </a:spcBef>
            </a:pPr>
            <a:endParaRPr lang="zh-CN" altLang="en-US"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en-US" altLang="zh-CN" sz="2400" kern="0" dirty="0">
                <a:latin typeface="微软雅黑" panose="020B0503020204020204" pitchFamily="34" charset="-122"/>
                <a:ea typeface="微软雅黑" panose="020B0503020204020204" pitchFamily="34" charset="-122"/>
                <a:cs typeface="+mn-ea"/>
                <a:sym typeface="+mn-lt"/>
              </a:rPr>
              <a:t>2016</a:t>
            </a:r>
            <a:r>
              <a:rPr lang="zh-CN" altLang="en-US" sz="2400" kern="0" dirty="0">
                <a:latin typeface="微软雅黑" panose="020B0503020204020204" pitchFamily="34" charset="-122"/>
                <a:ea typeface="微软雅黑" panose="020B0503020204020204" pitchFamily="34" charset="-122"/>
                <a:cs typeface="+mn-ea"/>
                <a:sym typeface="+mn-lt"/>
              </a:rPr>
              <a:t>年题型调整后，首段的主要内容除了需要交代写作话题的主要内容外，还需要对阅读材料进行归纳总结。</a:t>
            </a:r>
          </a:p>
          <a:p>
            <a:pPr>
              <a:lnSpc>
                <a:spcPct val="130000"/>
              </a:lnSpc>
              <a:spcBef>
                <a:spcPts val="600"/>
              </a:spcBef>
            </a:pPr>
            <a:endParaRPr lang="zh-CN" altLang="en-US"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首段的写作可从以下几个方面</a:t>
            </a:r>
            <a:r>
              <a:rPr lang="zh-CN" altLang="en-US" sz="2400" kern="0" dirty="0" smtClean="0">
                <a:latin typeface="微软雅黑" panose="020B0503020204020204" pitchFamily="34" charset="-122"/>
                <a:ea typeface="微软雅黑" panose="020B0503020204020204" pitchFamily="34" charset="-122"/>
                <a:cs typeface="+mn-ea"/>
                <a:sym typeface="+mn-lt"/>
              </a:rPr>
              <a:t>入手</a:t>
            </a:r>
            <a:r>
              <a:rPr lang="zh-CN" altLang="en-US" sz="2400" kern="0" dirty="0">
                <a:latin typeface="微软雅黑" panose="020B0503020204020204" pitchFamily="34" charset="-122"/>
                <a:ea typeface="微软雅黑" panose="020B0503020204020204" pitchFamily="34" charset="-122"/>
                <a:cs typeface="+mn-ea"/>
                <a:sym typeface="+mn-lt"/>
              </a:rPr>
              <a:t>：</a:t>
            </a:r>
            <a:endParaRPr lang="en-US" altLang="zh-CN" sz="24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072912410"/>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C0AC517-DD47-4E48-8856-B3DDE633286E}"/>
              </a:ext>
            </a:extLst>
          </p:cNvPr>
          <p:cNvSpPr>
            <a:spLocks noGrp="1"/>
          </p:cNvSpPr>
          <p:nvPr>
            <p:ph type="body" sz="quarter" idx="13"/>
          </p:nvPr>
        </p:nvSpPr>
        <p:spPr/>
        <p:txBody>
          <a:bodyPr/>
          <a:lstStyle/>
          <a:p>
            <a:r>
              <a:rPr lang="zh-CN" altLang="en-US" dirty="0"/>
              <a:t>首段的写作方法</a:t>
            </a:r>
          </a:p>
        </p:txBody>
      </p:sp>
      <p:sp>
        <p:nvSpPr>
          <p:cNvPr id="3" name="文本框 2">
            <a:extLst>
              <a:ext uri="{FF2B5EF4-FFF2-40B4-BE49-F238E27FC236}">
                <a16:creationId xmlns:a16="http://schemas.microsoft.com/office/drawing/2014/main" id="{494D97BB-8B2F-4C7C-AF78-6E765CBB1C43}"/>
              </a:ext>
            </a:extLst>
          </p:cNvPr>
          <p:cNvSpPr txBox="1"/>
          <p:nvPr/>
        </p:nvSpPr>
        <p:spPr>
          <a:xfrm>
            <a:off x="468086" y="876301"/>
            <a:ext cx="10297885" cy="5634748"/>
          </a:xfrm>
          <a:prstGeom prst="rect">
            <a:avLst/>
          </a:prstGeom>
          <a:noFill/>
        </p:spPr>
        <p:txBody>
          <a:bodyPr wrap="square" rtlCol="0">
            <a:spAutoFit/>
          </a:bodyPr>
          <a:lstStyle/>
          <a:p>
            <a:pPr>
              <a:lnSpc>
                <a:spcPct val="130000"/>
              </a:lnSpc>
              <a:spcBef>
                <a:spcPts val="600"/>
              </a:spcBef>
            </a:pPr>
            <a:r>
              <a:rPr lang="en-US" altLang="zh-CN" sz="2400" b="1" kern="0" dirty="0">
                <a:latin typeface="微软雅黑" panose="020B0503020204020204" pitchFamily="34" charset="-122"/>
                <a:ea typeface="微软雅黑" panose="020B0503020204020204" pitchFamily="34" charset="-122"/>
                <a:cs typeface="+mn-ea"/>
                <a:sym typeface="+mn-lt"/>
              </a:rPr>
              <a:t>(1)</a:t>
            </a:r>
            <a:r>
              <a:rPr lang="zh-CN" altLang="en-US" sz="2400" b="1" kern="0" dirty="0">
                <a:latin typeface="微软雅黑" panose="020B0503020204020204" pitchFamily="34" charset="-122"/>
                <a:ea typeface="微软雅黑" panose="020B0503020204020204" pitchFamily="34" charset="-122"/>
                <a:cs typeface="+mn-ea"/>
                <a:sym typeface="+mn-lt"/>
              </a:rPr>
              <a:t>介绍背景，点明观点</a:t>
            </a: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这种方法适用</a:t>
            </a:r>
            <a:r>
              <a:rPr lang="zh-CN" altLang="en-US" sz="2400" kern="0" dirty="0">
                <a:solidFill>
                  <a:srgbClr val="00749F"/>
                </a:solidFill>
                <a:latin typeface="微软雅黑" panose="020B0503020204020204" pitchFamily="34" charset="-122"/>
                <a:ea typeface="微软雅黑" panose="020B0503020204020204" pitchFamily="34" charset="-122"/>
                <a:cs typeface="+mn-ea"/>
                <a:sym typeface="+mn-lt"/>
              </a:rPr>
              <a:t>给定观点</a:t>
            </a:r>
            <a:r>
              <a:rPr lang="zh-CN" altLang="en-US" sz="2400" kern="0" dirty="0">
                <a:latin typeface="微软雅黑" panose="020B0503020204020204" pitchFamily="34" charset="-122"/>
                <a:ea typeface="微软雅黑" panose="020B0503020204020204" pitchFamily="34" charset="-122"/>
                <a:cs typeface="+mn-ea"/>
                <a:sym typeface="+mn-lt"/>
              </a:rPr>
              <a:t>或者</a:t>
            </a:r>
            <a:r>
              <a:rPr lang="zh-CN" altLang="en-US" sz="2400" kern="0" dirty="0">
                <a:solidFill>
                  <a:srgbClr val="00749F"/>
                </a:solidFill>
                <a:latin typeface="微软雅黑" panose="020B0503020204020204" pitchFamily="34" charset="-122"/>
                <a:ea typeface="微软雅黑" panose="020B0503020204020204" pitchFamily="34" charset="-122"/>
                <a:cs typeface="+mn-ea"/>
                <a:sym typeface="+mn-lt"/>
              </a:rPr>
              <a:t>自拟题目的</a:t>
            </a:r>
            <a:r>
              <a:rPr lang="zh-CN" altLang="en-US" sz="2400" kern="0" dirty="0">
                <a:latin typeface="微软雅黑" panose="020B0503020204020204" pitchFamily="34" charset="-122"/>
                <a:ea typeface="微软雅黑" panose="020B0503020204020204" pitchFamily="34" charset="-122"/>
                <a:cs typeface="+mn-ea"/>
                <a:sym typeface="+mn-lt"/>
              </a:rPr>
              <a:t>作文题，首先简单描述问题产生的</a:t>
            </a:r>
            <a:r>
              <a:rPr lang="zh-CN" altLang="en-US" sz="2400" kern="0" dirty="0">
                <a:solidFill>
                  <a:srgbClr val="FF0000"/>
                </a:solidFill>
                <a:latin typeface="微软雅黑" panose="020B0503020204020204" pitchFamily="34" charset="-122"/>
                <a:ea typeface="微软雅黑" panose="020B0503020204020204" pitchFamily="34" charset="-122"/>
                <a:cs typeface="+mn-ea"/>
                <a:sym typeface="+mn-lt"/>
              </a:rPr>
              <a:t>背景</a:t>
            </a:r>
            <a:r>
              <a:rPr lang="zh-CN" altLang="en-US" sz="2400" kern="0" dirty="0">
                <a:latin typeface="微软雅黑" panose="020B0503020204020204" pitchFamily="34" charset="-122"/>
                <a:ea typeface="微软雅黑" panose="020B0503020204020204" pitchFamily="34" charset="-122"/>
                <a:cs typeface="+mn-ea"/>
                <a:sym typeface="+mn-lt"/>
              </a:rPr>
              <a:t>，然后用一个</a:t>
            </a:r>
            <a:r>
              <a:rPr lang="zh-CN" altLang="en-US" sz="2400" kern="0" dirty="0">
                <a:solidFill>
                  <a:srgbClr val="FF0000"/>
                </a:solidFill>
                <a:latin typeface="微软雅黑" panose="020B0503020204020204" pitchFamily="34" charset="-122"/>
                <a:ea typeface="微软雅黑" panose="020B0503020204020204" pitchFamily="34" charset="-122"/>
                <a:cs typeface="+mn-ea"/>
                <a:sym typeface="+mn-lt"/>
              </a:rPr>
              <a:t>主题句</a:t>
            </a:r>
            <a:r>
              <a:rPr lang="zh-CN" altLang="en-US" sz="2400" kern="0" dirty="0">
                <a:latin typeface="微软雅黑" panose="020B0503020204020204" pitchFamily="34" charset="-122"/>
                <a:ea typeface="微软雅黑" panose="020B0503020204020204" pitchFamily="34" charset="-122"/>
                <a:cs typeface="+mn-ea"/>
                <a:sym typeface="+mn-lt"/>
              </a:rPr>
              <a:t>简单明了地概括作者对于论题的态度和观点。</a:t>
            </a:r>
            <a:endParaRPr lang="en-US" altLang="zh-CN"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我们以下面的材料为</a:t>
            </a:r>
            <a:r>
              <a:rPr lang="zh-CN" altLang="en-US" sz="2400" kern="0" dirty="0" smtClean="0">
                <a:latin typeface="微软雅黑" panose="020B0503020204020204" pitchFamily="34" charset="-122"/>
                <a:ea typeface="微软雅黑" panose="020B0503020204020204" pitchFamily="34" charset="-122"/>
                <a:cs typeface="+mn-ea"/>
                <a:sym typeface="+mn-lt"/>
              </a:rPr>
              <a:t>例</a:t>
            </a:r>
            <a:r>
              <a:rPr lang="zh-CN" altLang="en-US" sz="2400" kern="0" dirty="0">
                <a:latin typeface="微软雅黑" panose="020B0503020204020204" pitchFamily="34" charset="-122"/>
                <a:ea typeface="微软雅黑" panose="020B0503020204020204" pitchFamily="34" charset="-122"/>
                <a:cs typeface="+mn-ea"/>
                <a:sym typeface="+mn-lt"/>
              </a:rPr>
              <a:t>：</a:t>
            </a:r>
            <a:endParaRPr lang="en-US" altLang="zh-CN"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en-US" altLang="zh-CN" sz="2400" kern="0" dirty="0">
                <a:latin typeface="微软雅黑" panose="020B0503020204020204" pitchFamily="34" charset="-122"/>
                <a:ea typeface="微软雅黑" panose="020B0503020204020204" pitchFamily="34" charset="-122"/>
                <a:cs typeface="+mn-ea"/>
                <a:sym typeface="+mn-lt"/>
              </a:rPr>
              <a:t>Should we revive traditional Chinese characters or continue using simplified characters? This has been an intensely discussed question for years. The following are the supporters' and opponents' opinions. Read carefully the opinions from both sides and write your response in no less than 200 words, in which you </a:t>
            </a:r>
            <a:r>
              <a:rPr lang="en-US" altLang="zh-CN" sz="2400" kern="0" dirty="0" smtClean="0">
                <a:latin typeface="微软雅黑" panose="020B0503020204020204" pitchFamily="34" charset="-122"/>
                <a:ea typeface="微软雅黑" panose="020B0503020204020204" pitchFamily="34" charset="-122"/>
                <a:cs typeface="+mn-ea"/>
                <a:sym typeface="+mn-lt"/>
              </a:rPr>
              <a:t>should: </a:t>
            </a:r>
            <a:r>
              <a:rPr lang="en-US" altLang="zh-CN" sz="2400" kern="0" dirty="0">
                <a:latin typeface="微软雅黑" panose="020B0503020204020204" pitchFamily="34" charset="-122"/>
                <a:ea typeface="微软雅黑" panose="020B0503020204020204" pitchFamily="34" charset="-122"/>
                <a:cs typeface="+mn-ea"/>
                <a:sym typeface="+mn-lt"/>
              </a:rPr>
              <a:t>(1) summarize the opinions from both sides, and then (2) give your view on the issue.</a:t>
            </a:r>
          </a:p>
          <a:p>
            <a:pPr>
              <a:lnSpc>
                <a:spcPct val="130000"/>
              </a:lnSpc>
              <a:spcBef>
                <a:spcPts val="600"/>
              </a:spcBef>
            </a:pPr>
            <a:endParaRPr lang="zh-CN" altLang="en-US" sz="24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565224641"/>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66E75151-A94D-438A-A612-0DA37444DC81}"/>
              </a:ext>
            </a:extLst>
          </p:cNvPr>
          <p:cNvSpPr>
            <a:spLocks noGrp="1"/>
          </p:cNvSpPr>
          <p:nvPr>
            <p:ph type="body" sz="quarter" idx="13"/>
          </p:nvPr>
        </p:nvSpPr>
        <p:spPr/>
        <p:txBody>
          <a:bodyPr/>
          <a:lstStyle/>
          <a:p>
            <a:endParaRPr lang="zh-CN" altLang="en-US"/>
          </a:p>
        </p:txBody>
      </p:sp>
      <p:graphicFrame>
        <p:nvGraphicFramePr>
          <p:cNvPr id="3" name="表格 3">
            <a:extLst>
              <a:ext uri="{FF2B5EF4-FFF2-40B4-BE49-F238E27FC236}">
                <a16:creationId xmlns:a16="http://schemas.microsoft.com/office/drawing/2014/main" id="{3D85FB01-B940-46FC-A3FE-7758573AFF0E}"/>
              </a:ext>
            </a:extLst>
          </p:cNvPr>
          <p:cNvGraphicFramePr>
            <a:graphicFrameLocks noGrp="1"/>
          </p:cNvGraphicFramePr>
          <p:nvPr>
            <p:extLst>
              <p:ext uri="{D42A27DB-BD31-4B8C-83A1-F6EECF244321}">
                <p14:modId xmlns:p14="http://schemas.microsoft.com/office/powerpoint/2010/main" val="417408098"/>
              </p:ext>
            </p:extLst>
          </p:nvPr>
        </p:nvGraphicFramePr>
        <p:xfrm>
          <a:off x="889000" y="192486"/>
          <a:ext cx="10987314" cy="6236132"/>
        </p:xfrm>
        <a:graphic>
          <a:graphicData uri="http://schemas.openxmlformats.org/drawingml/2006/table">
            <a:tbl>
              <a:tblPr firstRow="1" bandRow="1">
                <a:tableStyleId>{5C22544A-7EE6-4342-B048-85BDC9FD1C3A}</a:tableStyleId>
              </a:tblPr>
              <a:tblGrid>
                <a:gridCol w="5493657">
                  <a:extLst>
                    <a:ext uri="{9D8B030D-6E8A-4147-A177-3AD203B41FA5}">
                      <a16:colId xmlns:a16="http://schemas.microsoft.com/office/drawing/2014/main" val="1384372430"/>
                    </a:ext>
                  </a:extLst>
                </a:gridCol>
                <a:gridCol w="5493657">
                  <a:extLst>
                    <a:ext uri="{9D8B030D-6E8A-4147-A177-3AD203B41FA5}">
                      <a16:colId xmlns:a16="http://schemas.microsoft.com/office/drawing/2014/main" val="2532257394"/>
                    </a:ext>
                  </a:extLst>
                </a:gridCol>
              </a:tblGrid>
              <a:tr h="917857">
                <a:tc>
                  <a:txBody>
                    <a:bodyPr/>
                    <a:lstStyle/>
                    <a:p>
                      <a:pPr algn="ctr"/>
                      <a:r>
                        <a:rPr lang="en-US" altLang="zh-CN" sz="2800" dirty="0"/>
                        <a:t>YES</a:t>
                      </a:r>
                      <a:endParaRPr lang="zh-CN" altLang="en-US" sz="2800" dirty="0"/>
                    </a:p>
                  </a:txBody>
                  <a:tcPr/>
                </a:tc>
                <a:tc>
                  <a:txBody>
                    <a:bodyPr/>
                    <a:lstStyle/>
                    <a:p>
                      <a:pPr algn="ctr"/>
                      <a:r>
                        <a:rPr lang="en-US" altLang="zh-CN" sz="2800" dirty="0"/>
                        <a:t>NO</a:t>
                      </a:r>
                      <a:endParaRPr lang="zh-CN" altLang="en-US" sz="2800" dirty="0"/>
                    </a:p>
                  </a:txBody>
                  <a:tcPr/>
                </a:tc>
                <a:extLst>
                  <a:ext uri="{0D108BD9-81ED-4DB2-BD59-A6C34878D82A}">
                    <a16:rowId xmlns:a16="http://schemas.microsoft.com/office/drawing/2014/main" val="27587436"/>
                  </a:ext>
                </a:extLst>
              </a:tr>
              <a:tr h="5318275">
                <a:tc>
                  <a:txBody>
                    <a:bodyPr/>
                    <a:lstStyle/>
                    <a:p>
                      <a:r>
                        <a:rPr lang="en-US" altLang="zh-CN" sz="2200" dirty="0" smtClean="0"/>
                        <a:t>Traditional </a:t>
                      </a:r>
                      <a:r>
                        <a:rPr lang="en-US" altLang="zh-CN" sz="2200" dirty="0"/>
                        <a:t>characters, which date back to more than 2000 years ago, have a more beautiful appearance and a more reasonable structure. As indicated by the </a:t>
                      </a:r>
                      <a:r>
                        <a:rPr lang="en-US" altLang="zh-CN" sz="2200" dirty="0" smtClean="0"/>
                        <a:t>“</a:t>
                      </a:r>
                      <a:r>
                        <a:rPr lang="zh-CN" altLang="en-US" sz="2200" dirty="0" smtClean="0"/>
                        <a:t>親</a:t>
                      </a:r>
                      <a:r>
                        <a:rPr lang="en-US" altLang="zh-CN" sz="2200" dirty="0" smtClean="0"/>
                        <a:t>” and “</a:t>
                      </a:r>
                      <a:r>
                        <a:rPr lang="zh-CN" altLang="en-US" sz="2200" dirty="0" smtClean="0"/>
                        <a:t>愛</a:t>
                      </a:r>
                      <a:r>
                        <a:rPr lang="en-US" altLang="zh-CN" sz="2200" dirty="0" smtClean="0"/>
                        <a:t>” examples</a:t>
                      </a:r>
                      <a:r>
                        <a:rPr lang="en-US" altLang="zh-CN" sz="2200" dirty="0"/>
                        <a:t>, traditional characters make more sense, convey traditional values and can therefore represent traditional culture.</a:t>
                      </a:r>
                    </a:p>
                    <a:p>
                      <a:endParaRPr lang="en-US" altLang="zh-CN" sz="2200" dirty="0"/>
                    </a:p>
                    <a:p>
                      <a:r>
                        <a:rPr lang="en-US" altLang="zh-CN" sz="2200" dirty="0"/>
                        <a:t>For two millennia, Chinese historical records and classic works were written in traditional characters. To be able to read them and inherit traditional culture, we need to bring traditional characters back.</a:t>
                      </a:r>
                      <a:endParaRPr lang="zh-CN" altLang="en-US" sz="2200" dirty="0"/>
                    </a:p>
                  </a:txBody>
                  <a:tcPr/>
                </a:tc>
                <a:tc>
                  <a:txBody>
                    <a:bodyPr/>
                    <a:lstStyle/>
                    <a:p>
                      <a:r>
                        <a:rPr lang="en-US" altLang="zh-CN" sz="2400" dirty="0"/>
                        <a:t>In today's world, efficiency matters most. Traditional characters, which usually have more strokes than simplified ones, are more difficult to learn. By contrast, simplified characters are much easier to learn and use.</a:t>
                      </a:r>
                    </a:p>
                    <a:p>
                      <a:r>
                        <a:rPr lang="en-US" altLang="zh-CN" sz="2400" dirty="0"/>
                        <a:t>Over the past 50 years, lots of classic texts have been turned into simplified-character versions, which means simplified characters can also promote and preserve traditional culture.</a:t>
                      </a:r>
                      <a:endParaRPr lang="zh-CN" altLang="en-US" sz="2400" dirty="0"/>
                    </a:p>
                  </a:txBody>
                  <a:tcPr/>
                </a:tc>
                <a:extLst>
                  <a:ext uri="{0D108BD9-81ED-4DB2-BD59-A6C34878D82A}">
                    <a16:rowId xmlns:a16="http://schemas.microsoft.com/office/drawing/2014/main" val="1908491106"/>
                  </a:ext>
                </a:extLst>
              </a:tr>
            </a:tbl>
          </a:graphicData>
        </a:graphic>
      </p:graphicFrame>
    </p:spTree>
    <p:extLst>
      <p:ext uri="{BB962C8B-B14F-4D97-AF65-F5344CB8AC3E}">
        <p14:creationId xmlns:p14="http://schemas.microsoft.com/office/powerpoint/2010/main" val="385167042"/>
      </p:ext>
    </p:extLst>
  </p:cSld>
  <p:clrMapOvr>
    <a:masterClrMapping/>
  </p:clrMapOvr>
  <p:transition spd="slow" advClick="0" advTm="3000">
    <p:push dir="u"/>
  </p:transition>
  <p:timing>
    <p:tnLst>
      <p:par>
        <p:cTn id="1" dur="indefinite" restart="never" nodeType="tmRoot"/>
      </p:par>
    </p:tnLst>
  </p:timing>
</p:sld>
</file>

<file path=ppt/slides/slide1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C0AC517-DD47-4E48-8856-B3DDE633286E}"/>
              </a:ext>
            </a:extLst>
          </p:cNvPr>
          <p:cNvSpPr>
            <a:spLocks noGrp="1"/>
          </p:cNvSpPr>
          <p:nvPr>
            <p:ph type="body" sz="quarter" idx="13"/>
          </p:nvPr>
        </p:nvSpPr>
        <p:spPr/>
        <p:txBody>
          <a:bodyPr/>
          <a:lstStyle/>
          <a:p>
            <a:r>
              <a:rPr lang="zh-CN" altLang="en-US" dirty="0"/>
              <a:t>首段的写作方法</a:t>
            </a:r>
          </a:p>
        </p:txBody>
      </p:sp>
      <p:sp>
        <p:nvSpPr>
          <p:cNvPr id="3" name="文本框 2">
            <a:extLst>
              <a:ext uri="{FF2B5EF4-FFF2-40B4-BE49-F238E27FC236}">
                <a16:creationId xmlns:a16="http://schemas.microsoft.com/office/drawing/2014/main" id="{494D97BB-8B2F-4C7C-AF78-6E765CBB1C43}"/>
              </a:ext>
            </a:extLst>
          </p:cNvPr>
          <p:cNvSpPr txBox="1"/>
          <p:nvPr/>
        </p:nvSpPr>
        <p:spPr>
          <a:xfrm>
            <a:off x="468086" y="876301"/>
            <a:ext cx="10297885" cy="5231560"/>
          </a:xfrm>
          <a:prstGeom prst="rect">
            <a:avLst/>
          </a:prstGeom>
          <a:noFill/>
        </p:spPr>
        <p:txBody>
          <a:bodyPr wrap="square" rtlCol="0">
            <a:spAutoFit/>
          </a:bodyPr>
          <a:lstStyle/>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很明显，这篇作文主要讨论的是到底恢复使用繁体字还是继续使用简体字。正方和反方对自己的观点各自都有两个方面的论点。</a:t>
            </a: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①繁体字字形优美，结构</a:t>
            </a:r>
            <a:r>
              <a:rPr lang="zh-CN" altLang="en-US" sz="2400" kern="0" dirty="0" smtClean="0">
                <a:latin typeface="微软雅黑" panose="020B0503020204020204" pitchFamily="34" charset="-122"/>
                <a:ea typeface="微软雅黑" panose="020B0503020204020204" pitchFamily="34" charset="-122"/>
                <a:cs typeface="+mn-ea"/>
                <a:sym typeface="+mn-lt"/>
              </a:rPr>
              <a:t>合理</a:t>
            </a:r>
            <a:r>
              <a:rPr lang="zh-CN" altLang="en-US" sz="2400" kern="0" dirty="0">
                <a:latin typeface="微软雅黑" panose="020B0503020204020204" pitchFamily="34" charset="-122"/>
                <a:ea typeface="微软雅黑" panose="020B0503020204020204" pitchFamily="34" charset="-122"/>
                <a:cs typeface="+mn-ea"/>
                <a:sym typeface="+mn-lt"/>
              </a:rPr>
              <a:t>：</a:t>
            </a:r>
            <a:r>
              <a:rPr lang="en-US" altLang="zh-CN" sz="2400" kern="0" dirty="0" smtClean="0">
                <a:latin typeface="微软雅黑" panose="020B0503020204020204" pitchFamily="34" charset="-122"/>
                <a:ea typeface="微软雅黑" panose="020B0503020204020204" pitchFamily="34" charset="-122"/>
                <a:cs typeface="+mn-ea"/>
                <a:sym typeface="+mn-lt"/>
              </a:rPr>
              <a:t> </a:t>
            </a:r>
            <a:r>
              <a:rPr lang="en-US" altLang="zh-CN" sz="2400" kern="0" dirty="0">
                <a:latin typeface="微软雅黑" panose="020B0503020204020204" pitchFamily="34" charset="-122"/>
                <a:ea typeface="微软雅黑" panose="020B0503020204020204" pitchFamily="34" charset="-122"/>
                <a:cs typeface="+mn-ea"/>
                <a:sym typeface="+mn-lt"/>
              </a:rPr>
              <a:t>a more beautiful appearance and a more reasonable structure</a:t>
            </a:r>
            <a:r>
              <a:rPr lang="zh-CN" altLang="en-US" sz="2400" kern="0" dirty="0">
                <a:latin typeface="微软雅黑" panose="020B0503020204020204" pitchFamily="34" charset="-122"/>
                <a:ea typeface="微软雅黑" panose="020B0503020204020204" pitchFamily="34" charset="-122"/>
                <a:cs typeface="+mn-ea"/>
                <a:sym typeface="+mn-lt"/>
              </a:rPr>
              <a:t>。</a:t>
            </a: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②传统经典作品都用繁体字</a:t>
            </a:r>
            <a:r>
              <a:rPr lang="zh-CN" altLang="en-US" sz="2400" kern="0" dirty="0" smtClean="0">
                <a:latin typeface="微软雅黑" panose="020B0503020204020204" pitchFamily="34" charset="-122"/>
                <a:ea typeface="微软雅黑" panose="020B0503020204020204" pitchFamily="34" charset="-122"/>
                <a:cs typeface="+mn-ea"/>
                <a:sym typeface="+mn-lt"/>
              </a:rPr>
              <a:t>记载</a:t>
            </a:r>
            <a:r>
              <a:rPr lang="zh-CN" altLang="en-US" sz="2400" kern="0" dirty="0">
                <a:latin typeface="微软雅黑" panose="020B0503020204020204" pitchFamily="34" charset="-122"/>
                <a:ea typeface="微软雅黑" panose="020B0503020204020204" pitchFamily="34" charset="-122"/>
                <a:cs typeface="+mn-ea"/>
                <a:sym typeface="+mn-lt"/>
              </a:rPr>
              <a:t>：</a:t>
            </a:r>
            <a:r>
              <a:rPr lang="en-US" altLang="zh-CN" sz="2400" kern="0" dirty="0" smtClean="0">
                <a:latin typeface="微软雅黑" panose="020B0503020204020204" pitchFamily="34" charset="-122"/>
                <a:ea typeface="微软雅黑" panose="020B0503020204020204" pitchFamily="34" charset="-122"/>
                <a:cs typeface="+mn-ea"/>
                <a:sym typeface="+mn-lt"/>
              </a:rPr>
              <a:t>Chinese </a:t>
            </a:r>
            <a:r>
              <a:rPr lang="en-US" altLang="zh-CN" sz="2400" kern="0" dirty="0">
                <a:latin typeface="微软雅黑" panose="020B0503020204020204" pitchFamily="34" charset="-122"/>
                <a:ea typeface="微软雅黑" panose="020B0503020204020204" pitchFamily="34" charset="-122"/>
                <a:cs typeface="+mn-ea"/>
                <a:sym typeface="+mn-lt"/>
              </a:rPr>
              <a:t>historical records and classic works were written in traditional characters</a:t>
            </a:r>
            <a:r>
              <a:rPr lang="zh-CN" altLang="en-US" sz="2400" kern="0" dirty="0">
                <a:latin typeface="微软雅黑" panose="020B0503020204020204" pitchFamily="34" charset="-122"/>
                <a:ea typeface="微软雅黑" panose="020B0503020204020204" pitchFamily="34" charset="-122"/>
                <a:cs typeface="+mn-ea"/>
                <a:sym typeface="+mn-lt"/>
              </a:rPr>
              <a:t>。</a:t>
            </a: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反方的观点</a:t>
            </a:r>
            <a:r>
              <a:rPr lang="zh-CN" altLang="en-US" sz="2400" kern="0" dirty="0" smtClean="0">
                <a:latin typeface="微软雅黑" panose="020B0503020204020204" pitchFamily="34" charset="-122"/>
                <a:ea typeface="微软雅黑" panose="020B0503020204020204" pitchFamily="34" charset="-122"/>
                <a:cs typeface="+mn-ea"/>
                <a:sym typeface="+mn-lt"/>
              </a:rPr>
              <a:t>是</a:t>
            </a:r>
            <a:r>
              <a:rPr lang="zh-CN" altLang="en-US" sz="2400" kern="0" dirty="0">
                <a:latin typeface="微软雅黑" panose="020B0503020204020204" pitchFamily="34" charset="-122"/>
                <a:ea typeface="微软雅黑" panose="020B0503020204020204" pitchFamily="34" charset="-122"/>
                <a:cs typeface="+mn-ea"/>
                <a:sym typeface="+mn-lt"/>
              </a:rPr>
              <a:t>：</a:t>
            </a:r>
            <a:endParaRPr lang="en-US" altLang="zh-CN"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en-US" altLang="zh-CN" sz="2400" kern="0" dirty="0">
                <a:latin typeface="微软雅黑" panose="020B0503020204020204" pitchFamily="34" charset="-122"/>
                <a:ea typeface="微软雅黑" panose="020B0503020204020204" pitchFamily="34" charset="-122"/>
                <a:cs typeface="+mn-ea"/>
                <a:sym typeface="+mn-lt"/>
              </a:rPr>
              <a:t>①</a:t>
            </a:r>
            <a:r>
              <a:rPr lang="zh-CN" altLang="en-US" sz="2400" kern="0" dirty="0">
                <a:latin typeface="微软雅黑" panose="020B0503020204020204" pitchFamily="34" charset="-122"/>
                <a:ea typeface="微软雅黑" panose="020B0503020204020204" pitchFamily="34" charset="-122"/>
                <a:cs typeface="+mn-ea"/>
                <a:sym typeface="+mn-lt"/>
              </a:rPr>
              <a:t>书写的效率很重要，繁体字降低</a:t>
            </a:r>
            <a:r>
              <a:rPr lang="zh-CN" altLang="en-US" sz="2400" kern="0" dirty="0" smtClean="0">
                <a:latin typeface="微软雅黑" panose="020B0503020204020204" pitchFamily="34" charset="-122"/>
                <a:ea typeface="微软雅黑" panose="020B0503020204020204" pitchFamily="34" charset="-122"/>
                <a:cs typeface="+mn-ea"/>
                <a:sym typeface="+mn-lt"/>
              </a:rPr>
              <a:t>效率</a:t>
            </a:r>
            <a:r>
              <a:rPr lang="zh-CN" altLang="en-US" sz="2400" kern="0" dirty="0">
                <a:latin typeface="微软雅黑" panose="020B0503020204020204" pitchFamily="34" charset="-122"/>
                <a:ea typeface="微软雅黑" panose="020B0503020204020204" pitchFamily="34" charset="-122"/>
                <a:cs typeface="+mn-ea"/>
                <a:sym typeface="+mn-lt"/>
              </a:rPr>
              <a:t>：</a:t>
            </a:r>
            <a:r>
              <a:rPr lang="en-US" altLang="zh-CN" sz="2400" kern="0" dirty="0" smtClean="0">
                <a:latin typeface="微软雅黑" panose="020B0503020204020204" pitchFamily="34" charset="-122"/>
                <a:ea typeface="微软雅黑" panose="020B0503020204020204" pitchFamily="34" charset="-122"/>
                <a:cs typeface="+mn-ea"/>
                <a:sym typeface="+mn-lt"/>
              </a:rPr>
              <a:t>efficiency </a:t>
            </a:r>
            <a:r>
              <a:rPr lang="en-US" altLang="zh-CN" sz="2400" kern="0" dirty="0">
                <a:latin typeface="微软雅黑" panose="020B0503020204020204" pitchFamily="34" charset="-122"/>
                <a:ea typeface="微软雅黑" panose="020B0503020204020204" pitchFamily="34" charset="-122"/>
                <a:cs typeface="+mn-ea"/>
                <a:sym typeface="+mn-lt"/>
              </a:rPr>
              <a:t>matters most</a:t>
            </a:r>
            <a:r>
              <a:rPr lang="zh-CN" altLang="en-US" sz="2400" kern="0" dirty="0">
                <a:latin typeface="微软雅黑" panose="020B0503020204020204" pitchFamily="34" charset="-122"/>
                <a:ea typeface="微软雅黑" panose="020B0503020204020204" pitchFamily="34" charset="-122"/>
                <a:cs typeface="+mn-ea"/>
                <a:sym typeface="+mn-lt"/>
              </a:rPr>
              <a:t>。</a:t>
            </a:r>
            <a:endParaRPr lang="en-US" altLang="zh-CN"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②大量传统经典作品都已有简体字</a:t>
            </a:r>
            <a:r>
              <a:rPr lang="zh-CN" altLang="en-US" sz="2400" kern="0" dirty="0" smtClean="0">
                <a:latin typeface="微软雅黑" panose="020B0503020204020204" pitchFamily="34" charset="-122"/>
                <a:ea typeface="微软雅黑" panose="020B0503020204020204" pitchFamily="34" charset="-122"/>
                <a:cs typeface="+mn-ea"/>
                <a:sym typeface="+mn-lt"/>
              </a:rPr>
              <a:t>版本：</a:t>
            </a:r>
            <a:r>
              <a:rPr lang="en-US" altLang="zh-CN" sz="2400" kern="0" dirty="0" smtClean="0">
                <a:latin typeface="微软雅黑" panose="020B0503020204020204" pitchFamily="34" charset="-122"/>
                <a:ea typeface="微软雅黑" panose="020B0503020204020204" pitchFamily="34" charset="-122"/>
                <a:cs typeface="+mn-ea"/>
                <a:sym typeface="+mn-lt"/>
              </a:rPr>
              <a:t>lots </a:t>
            </a:r>
            <a:r>
              <a:rPr lang="en-US" altLang="zh-CN" sz="2400" kern="0" dirty="0">
                <a:latin typeface="微软雅黑" panose="020B0503020204020204" pitchFamily="34" charset="-122"/>
                <a:ea typeface="微软雅黑" panose="020B0503020204020204" pitchFamily="34" charset="-122"/>
                <a:cs typeface="+mn-ea"/>
                <a:sym typeface="+mn-lt"/>
              </a:rPr>
              <a:t>of classic texts have been turned into simplified-character versions</a:t>
            </a:r>
            <a:r>
              <a:rPr lang="zh-CN" altLang="en-US" sz="2400" kern="0" dirty="0">
                <a:latin typeface="微软雅黑" panose="020B0503020204020204" pitchFamily="34" charset="-122"/>
                <a:ea typeface="微软雅黑" panose="020B0503020204020204" pitchFamily="34" charset="-122"/>
                <a:cs typeface="+mn-ea"/>
                <a:sym typeface="+mn-lt"/>
              </a:rPr>
              <a:t>。</a:t>
            </a:r>
          </a:p>
        </p:txBody>
      </p:sp>
    </p:spTree>
    <p:extLst>
      <p:ext uri="{BB962C8B-B14F-4D97-AF65-F5344CB8AC3E}">
        <p14:creationId xmlns:p14="http://schemas.microsoft.com/office/powerpoint/2010/main" val="1320840558"/>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 calcmode="lin" valueType="num">
                                      <p:cBhvr additive="base">
                                        <p:cTn id="2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C0AC517-DD47-4E48-8856-B3DDE633286E}"/>
              </a:ext>
            </a:extLst>
          </p:cNvPr>
          <p:cNvSpPr>
            <a:spLocks noGrp="1"/>
          </p:cNvSpPr>
          <p:nvPr>
            <p:ph type="body" sz="quarter" idx="13"/>
          </p:nvPr>
        </p:nvSpPr>
        <p:spPr/>
        <p:txBody>
          <a:bodyPr/>
          <a:lstStyle/>
          <a:p>
            <a:r>
              <a:rPr lang="zh-CN" altLang="en-US" dirty="0"/>
              <a:t>首段的写作方法</a:t>
            </a:r>
          </a:p>
        </p:txBody>
      </p:sp>
      <p:sp>
        <p:nvSpPr>
          <p:cNvPr id="3" name="文本框 2">
            <a:extLst>
              <a:ext uri="{FF2B5EF4-FFF2-40B4-BE49-F238E27FC236}">
                <a16:creationId xmlns:a16="http://schemas.microsoft.com/office/drawing/2014/main" id="{494D97BB-8B2F-4C7C-AF78-6E765CBB1C43}"/>
              </a:ext>
            </a:extLst>
          </p:cNvPr>
          <p:cNvSpPr txBox="1"/>
          <p:nvPr/>
        </p:nvSpPr>
        <p:spPr>
          <a:xfrm>
            <a:off x="468086" y="876301"/>
            <a:ext cx="10297885" cy="4087273"/>
          </a:xfrm>
          <a:prstGeom prst="rect">
            <a:avLst/>
          </a:prstGeom>
          <a:noFill/>
        </p:spPr>
        <p:txBody>
          <a:bodyPr wrap="square" rtlCol="0">
            <a:spAutoFit/>
          </a:bodyPr>
          <a:lstStyle/>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由此可见，对阅读材料进行归纳总结是树立考生自己观点的第一步。 考生在阅读材料时可记下一些关键词， 作为首段写作的提示， 但是切忌完全抄袭，特别是不可以抄袭写作指示语中的语句</a:t>
            </a:r>
            <a:r>
              <a:rPr lang="zh-CN" altLang="en-US" sz="2400" kern="0" dirty="0" smtClean="0">
                <a:latin typeface="微软雅黑" panose="020B0503020204020204" pitchFamily="34" charset="-122"/>
                <a:ea typeface="微软雅黑" panose="020B0503020204020204" pitchFamily="34" charset="-122"/>
                <a:cs typeface="+mn-ea"/>
                <a:sym typeface="+mn-lt"/>
              </a:rPr>
              <a:t>“</a:t>
            </a:r>
            <a:r>
              <a:rPr lang="en-US" altLang="zh-CN" sz="2400" kern="0" dirty="0" smtClean="0">
                <a:latin typeface="微软雅黑" panose="020B0503020204020204" pitchFamily="34" charset="-122"/>
                <a:ea typeface="微软雅黑" panose="020B0503020204020204" pitchFamily="34" charset="-122"/>
                <a:cs typeface="+mn-ea"/>
                <a:sym typeface="+mn-lt"/>
              </a:rPr>
              <a:t>Should </a:t>
            </a:r>
            <a:r>
              <a:rPr lang="en-US" altLang="zh-CN" sz="2400" kern="0" dirty="0">
                <a:latin typeface="微软雅黑" panose="020B0503020204020204" pitchFamily="34" charset="-122"/>
                <a:ea typeface="微软雅黑" panose="020B0503020204020204" pitchFamily="34" charset="-122"/>
                <a:cs typeface="+mn-ea"/>
                <a:sym typeface="+mn-lt"/>
              </a:rPr>
              <a:t>we revive traditional Chinese characters or continue using simplified characters? This has been an intensely discussed question for years.”</a:t>
            </a:r>
            <a:r>
              <a:rPr lang="zh-CN" altLang="en-US" sz="2400" kern="0" dirty="0" smtClean="0">
                <a:latin typeface="微软雅黑" panose="020B0503020204020204" pitchFamily="34" charset="-122"/>
                <a:ea typeface="微软雅黑" panose="020B0503020204020204" pitchFamily="34" charset="-122"/>
                <a:cs typeface="+mn-ea"/>
                <a:sym typeface="+mn-lt"/>
              </a:rPr>
              <a:t>，否则</a:t>
            </a:r>
            <a:r>
              <a:rPr lang="zh-CN" altLang="en-US" sz="2400" kern="0" dirty="0">
                <a:latin typeface="微软雅黑" panose="020B0503020204020204" pitchFamily="34" charset="-122"/>
                <a:ea typeface="微软雅黑" panose="020B0503020204020204" pitchFamily="34" charset="-122"/>
                <a:cs typeface="+mn-ea"/>
                <a:sym typeface="+mn-lt"/>
              </a:rPr>
              <a:t>会失分。</a:t>
            </a:r>
          </a:p>
          <a:p>
            <a:pPr>
              <a:lnSpc>
                <a:spcPct val="130000"/>
              </a:lnSpc>
              <a:spcBef>
                <a:spcPts val="600"/>
              </a:spcBef>
            </a:pPr>
            <a:endParaRPr lang="zh-CN" altLang="en-US"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阅读完后，针对以上材料我们可以这么</a:t>
            </a:r>
            <a:r>
              <a:rPr lang="zh-CN" altLang="en-US" sz="2400" kern="0" dirty="0" smtClean="0">
                <a:latin typeface="微软雅黑" panose="020B0503020204020204" pitchFamily="34" charset="-122"/>
                <a:ea typeface="微软雅黑" panose="020B0503020204020204" pitchFamily="34" charset="-122"/>
                <a:cs typeface="+mn-ea"/>
                <a:sym typeface="+mn-lt"/>
              </a:rPr>
              <a:t>开头</a:t>
            </a:r>
            <a:r>
              <a:rPr lang="zh-CN" altLang="en-US" sz="2400" kern="0" dirty="0">
                <a:latin typeface="微软雅黑" panose="020B0503020204020204" pitchFamily="34" charset="-122"/>
                <a:ea typeface="微软雅黑" panose="020B0503020204020204" pitchFamily="34" charset="-122"/>
                <a:cs typeface="+mn-ea"/>
                <a:sym typeface="+mn-lt"/>
              </a:rPr>
              <a:t>：</a:t>
            </a:r>
            <a:endParaRPr lang="en-US" altLang="zh-CN" sz="24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3949119368"/>
      </p:ext>
    </p:extLst>
  </p:cSld>
  <p:clrMapOvr>
    <a:masterClrMapping/>
  </p:clrMapOvr>
  <p:transition spd="slow" advClick="0" advTm="3000">
    <p:push dir="u"/>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304355" y="1762206"/>
            <a:ext cx="8485096"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ea typeface="+mn-ea"/>
                <a:cs typeface="+mn-cs"/>
                <a:sym typeface="+mn-lt"/>
              </a:rPr>
              <a:t>这是所有考题中提供给考生的信息量最少的一类。它要求考生阅读一个</a:t>
            </a:r>
            <a:r>
              <a:rPr lang="zh-CN" altLang="en-US" sz="2400" dirty="0">
                <a:solidFill>
                  <a:srgbClr val="FF0000"/>
                </a:solidFill>
                <a:latin typeface="Times New Roman" panose="02020603050405020304" pitchFamily="18" charset="0"/>
                <a:ea typeface="+mn-ea"/>
                <a:cs typeface="+mn-cs"/>
                <a:sym typeface="+mn-lt"/>
              </a:rPr>
              <a:t>题目</a:t>
            </a:r>
            <a:r>
              <a:rPr lang="zh-CN" altLang="en-US" sz="2400" dirty="0">
                <a:solidFill>
                  <a:schemeClr val="tx1"/>
                </a:solidFill>
                <a:latin typeface="Times New Roman" panose="02020603050405020304" pitchFamily="18" charset="0"/>
                <a:ea typeface="+mn-ea"/>
                <a:cs typeface="+mn-cs"/>
                <a:sym typeface="+mn-lt"/>
              </a:rPr>
              <a:t>、领会其主旨意思，然后写出完整、连贯的作文。因为信息量少，这也给了考生很大的写作自由。</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比如下面的例子：</a:t>
            </a:r>
          </a:p>
          <a:p>
            <a:pPr algn="just">
              <a:lnSpc>
                <a:spcPct val="150000"/>
              </a:lnSpc>
            </a:pPr>
            <a:r>
              <a:rPr lang="en-US" altLang="zh-CN" sz="2400" dirty="0">
                <a:solidFill>
                  <a:srgbClr val="C00000"/>
                </a:solidFill>
                <a:latin typeface="Times New Roman" panose="02020603050405020304" pitchFamily="18" charset="0"/>
                <a:ea typeface="+mn-ea"/>
                <a:cs typeface="+mn-cs"/>
                <a:sym typeface="+mn-lt"/>
              </a:rPr>
              <a:t>(2) Directions: Write a composition on the topic </a:t>
            </a:r>
            <a:r>
              <a:rPr lang="en-US" altLang="zh-CN" sz="2400" u="sng" dirty="0">
                <a:solidFill>
                  <a:srgbClr val="C00000"/>
                </a:solidFill>
                <a:latin typeface="Times New Roman" panose="02020603050405020304" pitchFamily="18" charset="0"/>
                <a:ea typeface="+mn-ea"/>
                <a:cs typeface="+mn-cs"/>
                <a:sym typeface="+mn-lt"/>
              </a:rPr>
              <a:t>“Should Firecrackers Be Banned?”</a:t>
            </a:r>
          </a:p>
          <a:p>
            <a:pPr algn="just">
              <a:lnSpc>
                <a:spcPct val="150000"/>
              </a:lnSpc>
            </a:pPr>
            <a:r>
              <a:rPr lang="en-US" altLang="zh-CN" sz="2400" dirty="0">
                <a:solidFill>
                  <a:srgbClr val="C00000"/>
                </a:solidFill>
                <a:latin typeface="Times New Roman" panose="02020603050405020304" pitchFamily="18" charset="0"/>
                <a:ea typeface="+mn-ea"/>
                <a:cs typeface="+mn-cs"/>
                <a:sym typeface="+mn-lt"/>
              </a:rPr>
              <a:t>Your composition should be at least 100 words. Remember to support the main idea with details and make your conclusion. Coherence is also important.</a:t>
            </a:r>
            <a:endParaRPr lang="id-ID" sz="3600" i="1" dirty="0">
              <a:solidFill>
                <a:srgbClr val="C00000"/>
              </a:solidFill>
              <a:latin typeface="Times New Roman" panose="02020603050405020304" pitchFamily="18" charset="0"/>
              <a:ea typeface="+mn-ea"/>
              <a:cs typeface="+mn-ea"/>
              <a:sym typeface="+mn-lt"/>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475636" y="851241"/>
            <a:ext cx="9755484" cy="597664"/>
          </a:xfrm>
          <a:prstGeom prst="rect">
            <a:avLst/>
          </a:prstGeom>
          <a:solidFill>
            <a:srgbClr val="00749F"/>
          </a:solidFill>
        </p:spPr>
        <p:txBody>
          <a:bodyPr wrap="square" rtlCol="0">
            <a:spAutoFit/>
          </a:bodyPr>
          <a:lstStyle/>
          <a:p>
            <a:pPr>
              <a:lnSpc>
                <a:spcPct val="130000"/>
              </a:lnSpc>
              <a:spcBef>
                <a:spcPts val="600"/>
              </a:spcBef>
            </a:pPr>
            <a:r>
              <a:rPr lang="en-US" altLang="zh-CN" sz="2800" b="1" u="sng" dirty="0">
                <a:solidFill>
                  <a:schemeClr val="bg1"/>
                </a:solidFill>
                <a:latin typeface="Times New Roman" panose="02020603050405020304" pitchFamily="18" charset="0"/>
                <a:cs typeface="+mn-ea"/>
                <a:sym typeface="+mn-lt"/>
              </a:rPr>
              <a:t>1.2 </a:t>
            </a:r>
            <a:r>
              <a:rPr lang="zh-CN" altLang="en-US" sz="2800" b="1" u="sng" dirty="0">
                <a:solidFill>
                  <a:schemeClr val="bg1"/>
                </a:solidFill>
                <a:latin typeface="Times New Roman" panose="02020603050405020304" pitchFamily="18" charset="0"/>
                <a:cs typeface="+mn-ea"/>
                <a:sym typeface="+mn-lt"/>
              </a:rPr>
              <a:t>给出题目作文  </a:t>
            </a:r>
            <a:r>
              <a:rPr lang="en-US" altLang="zh-CN" sz="2800" b="1" u="sng" dirty="0">
                <a:solidFill>
                  <a:schemeClr val="bg1"/>
                </a:solidFill>
                <a:latin typeface="Times New Roman" panose="02020603050405020304" pitchFamily="18" charset="0"/>
                <a:cs typeface="+mn-ea"/>
                <a:sym typeface="+mn-lt"/>
              </a:rPr>
              <a:t>Title-given Composition Sentence</a:t>
            </a:r>
          </a:p>
        </p:txBody>
      </p:sp>
      <p:sp>
        <p:nvSpPr>
          <p:cNvPr id="13" name="locator-point-on-map_17583">
            <a:extLst>
              <a:ext uri="{FF2B5EF4-FFF2-40B4-BE49-F238E27FC236}">
                <a16:creationId xmlns:a16="http://schemas.microsoft.com/office/drawing/2014/main" id="{B2DF972E-664F-0F4A-8EDB-34BB71A078C5}"/>
              </a:ext>
            </a:extLst>
          </p:cNvPr>
          <p:cNvSpPr>
            <a:spLocks noChangeAspect="1"/>
          </p:cNvSpPr>
          <p:nvPr/>
        </p:nvSpPr>
        <p:spPr bwMode="auto">
          <a:xfrm>
            <a:off x="9584436" y="3149600"/>
            <a:ext cx="2374329" cy="172498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
        <p:nvSpPr>
          <p:cNvPr id="14" name="动作按钮: 后退或前一项 13">
            <a:hlinkClick r:id="rId3" action="ppaction://hlinksldjump" highlightClick="1"/>
            <a:extLst>
              <a:ext uri="{FF2B5EF4-FFF2-40B4-BE49-F238E27FC236}">
                <a16:creationId xmlns:a16="http://schemas.microsoft.com/office/drawing/2014/main" id="{1B988A56-8F36-45D6-A65B-A474A4E3BB81}"/>
              </a:ext>
            </a:extLst>
          </p:cNvPr>
          <p:cNvSpPr/>
          <p:nvPr/>
        </p:nvSpPr>
        <p:spPr>
          <a:xfrm>
            <a:off x="10587197" y="529644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5" name="文本框 5">
            <a:extLst>
              <a:ext uri="{FF2B5EF4-FFF2-40B4-BE49-F238E27FC236}">
                <a16:creationId xmlns:a16="http://schemas.microsoft.com/office/drawing/2014/main" id="{AA66F6B9-3CE5-40A6-B4EF-B1BB1F932FE7}"/>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主要应试题型</a:t>
            </a:r>
          </a:p>
        </p:txBody>
      </p:sp>
      <p:sp>
        <p:nvSpPr>
          <p:cNvPr id="16" name="文本框 6">
            <a:extLst>
              <a:ext uri="{FF2B5EF4-FFF2-40B4-BE49-F238E27FC236}">
                <a16:creationId xmlns:a16="http://schemas.microsoft.com/office/drawing/2014/main" id="{BD2DBD4C-5160-415D-9555-4C515A6AD8CE}"/>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Main Types of Composition in Exams</a:t>
            </a:r>
          </a:p>
        </p:txBody>
      </p:sp>
    </p:spTree>
    <p:extLst>
      <p:ext uri="{BB962C8B-B14F-4D97-AF65-F5344CB8AC3E}">
        <p14:creationId xmlns:p14="http://schemas.microsoft.com/office/powerpoint/2010/main" val="678579144"/>
      </p:ext>
    </p:extLst>
  </p:cSld>
  <p:clrMapOvr>
    <a:masterClrMapping/>
  </p:clrMapOvr>
  <p:transition spd="slow">
    <p:push dir="u"/>
  </p:transition>
  <p:timing>
    <p:tnLst>
      <p:par>
        <p:cTn id="1" dur="indefinite" restart="never" nodeType="tmRoot"/>
      </p:par>
    </p:tnLst>
  </p:timing>
</p:sld>
</file>

<file path=ppt/slides/slide1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C0AC517-DD47-4E48-8856-B3DDE633286E}"/>
              </a:ext>
            </a:extLst>
          </p:cNvPr>
          <p:cNvSpPr>
            <a:spLocks noGrp="1"/>
          </p:cNvSpPr>
          <p:nvPr>
            <p:ph type="body" sz="quarter" idx="13"/>
          </p:nvPr>
        </p:nvSpPr>
        <p:spPr/>
        <p:txBody>
          <a:bodyPr/>
          <a:lstStyle/>
          <a:p>
            <a:r>
              <a:rPr lang="zh-CN" altLang="en-US" dirty="0"/>
              <a:t>首段范例</a:t>
            </a:r>
          </a:p>
        </p:txBody>
      </p:sp>
      <p:sp>
        <p:nvSpPr>
          <p:cNvPr id="3" name="文本框 2">
            <a:extLst>
              <a:ext uri="{FF2B5EF4-FFF2-40B4-BE49-F238E27FC236}">
                <a16:creationId xmlns:a16="http://schemas.microsoft.com/office/drawing/2014/main" id="{494D97BB-8B2F-4C7C-AF78-6E765CBB1C43}"/>
              </a:ext>
            </a:extLst>
          </p:cNvPr>
          <p:cNvSpPr txBox="1"/>
          <p:nvPr/>
        </p:nvSpPr>
        <p:spPr>
          <a:xfrm>
            <a:off x="468086" y="876301"/>
            <a:ext cx="10297885" cy="3886577"/>
          </a:xfrm>
          <a:prstGeom prst="rect">
            <a:avLst/>
          </a:prstGeom>
          <a:noFill/>
        </p:spPr>
        <p:txBody>
          <a:bodyPr wrap="square" rtlCol="0">
            <a:spAutoFit/>
          </a:bodyPr>
          <a:lstStyle/>
          <a:p>
            <a:pPr>
              <a:lnSpc>
                <a:spcPct val="130000"/>
              </a:lnSpc>
              <a:spcBef>
                <a:spcPts val="600"/>
              </a:spcBef>
            </a:pPr>
            <a:r>
              <a:rPr lang="en-US" altLang="zh-CN" sz="2400" kern="0" dirty="0">
                <a:latin typeface="微软雅黑" panose="020B0503020204020204" pitchFamily="34" charset="-122"/>
                <a:ea typeface="微软雅黑" panose="020B0503020204020204" pitchFamily="34" charset="-122"/>
                <a:cs typeface="+mn-ea"/>
                <a:sym typeface="+mn-lt"/>
              </a:rPr>
              <a:t>Chinese characters, which enjoy a long history of evolution, are being cast doubt as to whether traditional characters should be revived or simplified characters should still be used. It is argued that, traditional characters, with their beautiful appearance and reasonable structure, are the carriers to preserve Chinese culture in a variety of classic works. However, counter-arguments suggest traditional Chinese characters, which lower writing efficiency, have been translated into simple-Chinese version in many classic readings.</a:t>
            </a:r>
          </a:p>
        </p:txBody>
      </p:sp>
    </p:spTree>
    <p:extLst>
      <p:ext uri="{BB962C8B-B14F-4D97-AF65-F5344CB8AC3E}">
        <p14:creationId xmlns:p14="http://schemas.microsoft.com/office/powerpoint/2010/main" val="3216966408"/>
      </p:ext>
    </p:extLst>
  </p:cSld>
  <p:clrMapOvr>
    <a:masterClrMapping/>
  </p:clrMapOvr>
  <p:transition spd="slow" advClick="0" advTm="3000">
    <p:push dir="u"/>
  </p:transition>
  <p:timing>
    <p:tnLst>
      <p:par>
        <p:cTn id="1" dur="indefinite" restart="never" nodeType="tmRoot"/>
      </p:par>
    </p:tnLst>
  </p:timing>
</p:sld>
</file>

<file path=ppt/slides/slide1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圆角 6">
            <a:extLst>
              <a:ext uri="{FF2B5EF4-FFF2-40B4-BE49-F238E27FC236}">
                <a16:creationId xmlns:a16="http://schemas.microsoft.com/office/drawing/2014/main" id="{2CE9F27E-C0CB-4907-AC02-47B211F58385}"/>
              </a:ext>
            </a:extLst>
          </p:cNvPr>
          <p:cNvSpPr/>
          <p:nvPr/>
        </p:nvSpPr>
        <p:spPr>
          <a:xfrm>
            <a:off x="1948542" y="4311111"/>
            <a:ext cx="6531429" cy="1200329"/>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 name="文本占位符 1">
            <a:extLst>
              <a:ext uri="{FF2B5EF4-FFF2-40B4-BE49-F238E27FC236}">
                <a16:creationId xmlns:a16="http://schemas.microsoft.com/office/drawing/2014/main" id="{8C0AC517-DD47-4E48-8856-B3DDE633286E}"/>
              </a:ext>
            </a:extLst>
          </p:cNvPr>
          <p:cNvSpPr>
            <a:spLocks noGrp="1"/>
          </p:cNvSpPr>
          <p:nvPr>
            <p:ph type="body" sz="quarter" idx="13"/>
          </p:nvPr>
        </p:nvSpPr>
        <p:spPr/>
        <p:txBody>
          <a:bodyPr/>
          <a:lstStyle/>
          <a:p>
            <a:r>
              <a:rPr lang="zh-CN" altLang="en-US" dirty="0"/>
              <a:t>首段范例</a:t>
            </a:r>
          </a:p>
        </p:txBody>
      </p:sp>
      <p:sp>
        <p:nvSpPr>
          <p:cNvPr id="3" name="文本框 2">
            <a:extLst>
              <a:ext uri="{FF2B5EF4-FFF2-40B4-BE49-F238E27FC236}">
                <a16:creationId xmlns:a16="http://schemas.microsoft.com/office/drawing/2014/main" id="{494D97BB-8B2F-4C7C-AF78-6E765CBB1C43}"/>
              </a:ext>
            </a:extLst>
          </p:cNvPr>
          <p:cNvSpPr txBox="1"/>
          <p:nvPr/>
        </p:nvSpPr>
        <p:spPr>
          <a:xfrm>
            <a:off x="468086" y="876301"/>
            <a:ext cx="10297885" cy="1485920"/>
          </a:xfrm>
          <a:prstGeom prst="rect">
            <a:avLst/>
          </a:prstGeom>
          <a:noFill/>
        </p:spPr>
        <p:txBody>
          <a:bodyPr wrap="square" rtlCol="0">
            <a:spAutoFit/>
          </a:bodyPr>
          <a:lstStyle/>
          <a:p>
            <a:pPr>
              <a:lnSpc>
                <a:spcPct val="130000"/>
              </a:lnSpc>
              <a:spcBef>
                <a:spcPts val="600"/>
              </a:spcBef>
            </a:pPr>
            <a:r>
              <a:rPr lang="en-US" altLang="zh-CN" sz="2400" kern="0" dirty="0">
                <a:latin typeface="微软雅黑" panose="020B0503020204020204" pitchFamily="34" charset="-122"/>
                <a:ea typeface="微软雅黑" panose="020B0503020204020204" pitchFamily="34" charset="-122"/>
                <a:cs typeface="+mn-ea"/>
                <a:sym typeface="+mn-lt"/>
              </a:rPr>
              <a:t>1. Chinese characters, which enjoy a long history of evolution, are being </a:t>
            </a:r>
            <a:r>
              <a:rPr lang="en-US" altLang="zh-CN" sz="2400" kern="0" dirty="0">
                <a:solidFill>
                  <a:srgbClr val="C00000"/>
                </a:solidFill>
                <a:latin typeface="微软雅黑" panose="020B0503020204020204" pitchFamily="34" charset="-122"/>
                <a:ea typeface="微软雅黑" panose="020B0503020204020204" pitchFamily="34" charset="-122"/>
                <a:cs typeface="+mn-ea"/>
                <a:sym typeface="+mn-lt"/>
              </a:rPr>
              <a:t>cast doubt </a:t>
            </a:r>
            <a:r>
              <a:rPr lang="en-US" altLang="zh-CN" sz="2400" kern="0" dirty="0">
                <a:latin typeface="微软雅黑" panose="020B0503020204020204" pitchFamily="34" charset="-122"/>
                <a:ea typeface="微软雅黑" panose="020B0503020204020204" pitchFamily="34" charset="-122"/>
                <a:cs typeface="+mn-ea"/>
                <a:sym typeface="+mn-lt"/>
              </a:rPr>
              <a:t>as to whether traditional characters </a:t>
            </a:r>
            <a:r>
              <a:rPr lang="en-US" altLang="zh-CN" sz="2400" kern="0" dirty="0">
                <a:solidFill>
                  <a:srgbClr val="00749F"/>
                </a:solidFill>
                <a:latin typeface="微软雅黑" panose="020B0503020204020204" pitchFamily="34" charset="-122"/>
                <a:ea typeface="微软雅黑" panose="020B0503020204020204" pitchFamily="34" charset="-122"/>
                <a:cs typeface="+mn-ea"/>
                <a:sym typeface="+mn-lt"/>
              </a:rPr>
              <a:t>should be revived </a:t>
            </a:r>
            <a:r>
              <a:rPr lang="en-US" altLang="zh-CN" sz="2400" kern="0" dirty="0">
                <a:latin typeface="微软雅黑" panose="020B0503020204020204" pitchFamily="34" charset="-122"/>
                <a:ea typeface="微软雅黑" panose="020B0503020204020204" pitchFamily="34" charset="-122"/>
                <a:cs typeface="+mn-ea"/>
                <a:sym typeface="+mn-lt"/>
              </a:rPr>
              <a:t>or </a:t>
            </a:r>
            <a:r>
              <a:rPr lang="en-US" altLang="zh-CN" sz="2400" kern="0" dirty="0">
                <a:solidFill>
                  <a:srgbClr val="00B0F0"/>
                </a:solidFill>
                <a:latin typeface="微软雅黑" panose="020B0503020204020204" pitchFamily="34" charset="-122"/>
                <a:ea typeface="微软雅黑" panose="020B0503020204020204" pitchFamily="34" charset="-122"/>
                <a:cs typeface="+mn-ea"/>
                <a:sym typeface="+mn-lt"/>
              </a:rPr>
              <a:t>simplified characters should still be used</a:t>
            </a:r>
            <a:r>
              <a:rPr lang="en-US" altLang="zh-CN" sz="2400" kern="0" dirty="0">
                <a:latin typeface="微软雅黑" panose="020B0503020204020204" pitchFamily="34" charset="-122"/>
                <a:ea typeface="微软雅黑" panose="020B0503020204020204" pitchFamily="34" charset="-122"/>
                <a:cs typeface="+mn-ea"/>
                <a:sym typeface="+mn-lt"/>
              </a:rPr>
              <a:t>. </a:t>
            </a:r>
          </a:p>
        </p:txBody>
      </p:sp>
      <p:sp>
        <p:nvSpPr>
          <p:cNvPr id="4" name="矩形 3">
            <a:extLst>
              <a:ext uri="{FF2B5EF4-FFF2-40B4-BE49-F238E27FC236}">
                <a16:creationId xmlns:a16="http://schemas.microsoft.com/office/drawing/2014/main" id="{4FA4D161-7CB6-4E1A-A4BA-C332FF16B1E9}"/>
              </a:ext>
            </a:extLst>
          </p:cNvPr>
          <p:cNvSpPr/>
          <p:nvPr/>
        </p:nvSpPr>
        <p:spPr>
          <a:xfrm>
            <a:off x="659103" y="2725431"/>
            <a:ext cx="7336971" cy="1200329"/>
          </a:xfrm>
          <a:prstGeom prst="rect">
            <a:avLst/>
          </a:prstGeom>
        </p:spPr>
        <p:txBody>
          <a:bodyPr wrap="square">
            <a:spAutoFit/>
          </a:bodyPr>
          <a:lstStyle/>
          <a:p>
            <a:r>
              <a:rPr lang="en-US" altLang="zh-CN" sz="2400" kern="0" dirty="0">
                <a:solidFill>
                  <a:srgbClr val="000000"/>
                </a:solidFill>
                <a:latin typeface="微软雅黑" panose="020B0503020204020204" pitchFamily="34" charset="-122"/>
                <a:ea typeface="微软雅黑" panose="020B0503020204020204" pitchFamily="34" charset="-122"/>
                <a:cs typeface="+mn-ea"/>
                <a:sym typeface="+mn-lt"/>
              </a:rPr>
              <a:t>Should we </a:t>
            </a:r>
            <a:r>
              <a:rPr lang="en-US" altLang="zh-CN" sz="2400" kern="0" dirty="0">
                <a:solidFill>
                  <a:srgbClr val="00749F"/>
                </a:solidFill>
                <a:latin typeface="微软雅黑" panose="020B0503020204020204" pitchFamily="34" charset="-122"/>
                <a:ea typeface="微软雅黑" panose="020B0503020204020204" pitchFamily="34" charset="-122"/>
                <a:cs typeface="+mn-ea"/>
                <a:sym typeface="+mn-lt"/>
              </a:rPr>
              <a:t>revive traditional Chinese characters </a:t>
            </a:r>
            <a:r>
              <a:rPr lang="en-US" altLang="zh-CN" sz="2400" kern="0" dirty="0">
                <a:solidFill>
                  <a:srgbClr val="000000"/>
                </a:solidFill>
                <a:latin typeface="微软雅黑" panose="020B0503020204020204" pitchFamily="34" charset="-122"/>
                <a:ea typeface="微软雅黑" panose="020B0503020204020204" pitchFamily="34" charset="-122"/>
                <a:cs typeface="+mn-ea"/>
                <a:sym typeface="+mn-lt"/>
              </a:rPr>
              <a:t>or </a:t>
            </a:r>
            <a:r>
              <a:rPr lang="en-US" altLang="zh-CN" sz="2400" kern="0" dirty="0">
                <a:solidFill>
                  <a:srgbClr val="00B0F0"/>
                </a:solidFill>
                <a:latin typeface="微软雅黑" panose="020B0503020204020204" pitchFamily="34" charset="-122"/>
                <a:ea typeface="微软雅黑" panose="020B0503020204020204" pitchFamily="34" charset="-122"/>
                <a:cs typeface="+mn-ea"/>
                <a:sym typeface="+mn-lt"/>
              </a:rPr>
              <a:t>continue using simplified characters</a:t>
            </a:r>
            <a:r>
              <a:rPr lang="en-US" altLang="zh-CN" sz="2400" kern="0" dirty="0">
                <a:solidFill>
                  <a:srgbClr val="000000"/>
                </a:solidFill>
                <a:latin typeface="微软雅黑" panose="020B0503020204020204" pitchFamily="34" charset="-122"/>
                <a:ea typeface="微软雅黑" panose="020B0503020204020204" pitchFamily="34" charset="-122"/>
                <a:cs typeface="+mn-ea"/>
                <a:sym typeface="+mn-lt"/>
              </a:rPr>
              <a:t>? This has been an </a:t>
            </a:r>
            <a:r>
              <a:rPr lang="en-US" altLang="zh-CN" sz="2400" kern="0" dirty="0">
                <a:solidFill>
                  <a:srgbClr val="C00000"/>
                </a:solidFill>
                <a:latin typeface="微软雅黑" panose="020B0503020204020204" pitchFamily="34" charset="-122"/>
                <a:ea typeface="微软雅黑" panose="020B0503020204020204" pitchFamily="34" charset="-122"/>
                <a:cs typeface="+mn-ea"/>
                <a:sym typeface="+mn-lt"/>
              </a:rPr>
              <a:t>intensely discussed </a:t>
            </a:r>
            <a:r>
              <a:rPr lang="en-US" altLang="zh-CN" sz="2400" kern="0" dirty="0">
                <a:solidFill>
                  <a:srgbClr val="000000"/>
                </a:solidFill>
                <a:latin typeface="微软雅黑" panose="020B0503020204020204" pitchFamily="34" charset="-122"/>
                <a:ea typeface="微软雅黑" panose="020B0503020204020204" pitchFamily="34" charset="-122"/>
                <a:cs typeface="+mn-ea"/>
                <a:sym typeface="+mn-lt"/>
              </a:rPr>
              <a:t>question for years. </a:t>
            </a:r>
            <a:endParaRPr lang="zh-CN" altLang="en-US" dirty="0"/>
          </a:p>
        </p:txBody>
      </p:sp>
      <p:sp>
        <p:nvSpPr>
          <p:cNvPr id="5" name="卷形: 水平 4">
            <a:extLst>
              <a:ext uri="{FF2B5EF4-FFF2-40B4-BE49-F238E27FC236}">
                <a16:creationId xmlns:a16="http://schemas.microsoft.com/office/drawing/2014/main" id="{57CDB722-2C00-44EE-A5CF-0719C4FEC926}"/>
              </a:ext>
            </a:extLst>
          </p:cNvPr>
          <p:cNvSpPr/>
          <p:nvPr/>
        </p:nvSpPr>
        <p:spPr>
          <a:xfrm>
            <a:off x="8969829" y="2079171"/>
            <a:ext cx="1937657" cy="1200329"/>
          </a:xfrm>
          <a:prstGeom prst="horizontalScroll">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dirty="0">
                <a:latin typeface="微软雅黑" panose="020B0503020204020204" pitchFamily="34" charset="-122"/>
                <a:ea typeface="微软雅黑" panose="020B0503020204020204" pitchFamily="34" charset="-122"/>
              </a:rPr>
              <a:t>背景</a:t>
            </a:r>
          </a:p>
        </p:txBody>
      </p:sp>
      <p:sp>
        <p:nvSpPr>
          <p:cNvPr id="6" name="矩形 5">
            <a:extLst>
              <a:ext uri="{FF2B5EF4-FFF2-40B4-BE49-F238E27FC236}">
                <a16:creationId xmlns:a16="http://schemas.microsoft.com/office/drawing/2014/main" id="{7BA1BBA4-833B-4C2D-B410-BE13D9C0D7E6}"/>
              </a:ext>
            </a:extLst>
          </p:cNvPr>
          <p:cNvSpPr/>
          <p:nvPr/>
        </p:nvSpPr>
        <p:spPr>
          <a:xfrm>
            <a:off x="2166257" y="4495778"/>
            <a:ext cx="6096000" cy="830997"/>
          </a:xfrm>
          <a:prstGeom prst="rect">
            <a:avLst/>
          </a:prstGeom>
        </p:spPr>
        <p:txBody>
          <a:bodyPr>
            <a:spAutoFit/>
          </a:bodyPr>
          <a:lstStyle/>
          <a:p>
            <a:r>
              <a:rPr lang="zh-CN" altLang="en-US" sz="2400" dirty="0"/>
              <a:t>这个开头在首句引出文章主题后就对阅读材料进行了总结归纳。</a:t>
            </a:r>
          </a:p>
        </p:txBody>
      </p:sp>
    </p:spTree>
    <p:extLst>
      <p:ext uri="{BB962C8B-B14F-4D97-AF65-F5344CB8AC3E}">
        <p14:creationId xmlns:p14="http://schemas.microsoft.com/office/powerpoint/2010/main" val="4061310202"/>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Effect transition="in" filter="fade">
                                      <p:cBhvr>
                                        <p:cTn id="13" dur="1000"/>
                                        <p:tgtEl>
                                          <p:spTgt spid="4"/>
                                        </p:tgtEl>
                                      </p:cBhvr>
                                    </p:animEffect>
                                    <p:anim calcmode="lin" valueType="num">
                                      <p:cBhvr>
                                        <p:cTn id="14" dur="1000" fill="hold"/>
                                        <p:tgtEl>
                                          <p:spTgt spid="4"/>
                                        </p:tgtEl>
                                        <p:attrNameLst>
                                          <p:attrName>ppt_x</p:attrName>
                                        </p:attrNameLst>
                                      </p:cBhvr>
                                      <p:tavLst>
                                        <p:tav tm="0">
                                          <p:val>
                                            <p:strVal val="#ppt_x"/>
                                          </p:val>
                                        </p:tav>
                                        <p:tav tm="100000">
                                          <p:val>
                                            <p:strVal val="#ppt_x"/>
                                          </p:val>
                                        </p:tav>
                                      </p:tavLst>
                                    </p:anim>
                                    <p:anim calcmode="lin" valueType="num">
                                      <p:cBhvr>
                                        <p:cTn id="1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Effect transition="in" filter="wipe(down)">
                                      <p:cBhvr>
                                        <p:cTn id="20" dur="580">
                                          <p:stCondLst>
                                            <p:cond delay="0"/>
                                          </p:stCondLst>
                                        </p:cTn>
                                        <p:tgtEl>
                                          <p:spTgt spid="6"/>
                                        </p:tgtEl>
                                      </p:cBhvr>
                                    </p:animEffect>
                                    <p:anim calcmode="lin" valueType="num">
                                      <p:cBhvr>
                                        <p:cTn id="21"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26" dur="26">
                                          <p:stCondLst>
                                            <p:cond delay="650"/>
                                          </p:stCondLst>
                                        </p:cTn>
                                        <p:tgtEl>
                                          <p:spTgt spid="6"/>
                                        </p:tgtEl>
                                      </p:cBhvr>
                                      <p:to x="100000" y="60000"/>
                                    </p:animScale>
                                    <p:animScale>
                                      <p:cBhvr>
                                        <p:cTn id="27" dur="166" decel="50000">
                                          <p:stCondLst>
                                            <p:cond delay="676"/>
                                          </p:stCondLst>
                                        </p:cTn>
                                        <p:tgtEl>
                                          <p:spTgt spid="6"/>
                                        </p:tgtEl>
                                      </p:cBhvr>
                                      <p:to x="100000" y="100000"/>
                                    </p:animScale>
                                    <p:animScale>
                                      <p:cBhvr>
                                        <p:cTn id="28" dur="26">
                                          <p:stCondLst>
                                            <p:cond delay="1312"/>
                                          </p:stCondLst>
                                        </p:cTn>
                                        <p:tgtEl>
                                          <p:spTgt spid="6"/>
                                        </p:tgtEl>
                                      </p:cBhvr>
                                      <p:to x="100000" y="80000"/>
                                    </p:animScale>
                                    <p:animScale>
                                      <p:cBhvr>
                                        <p:cTn id="29" dur="166" decel="50000">
                                          <p:stCondLst>
                                            <p:cond delay="1338"/>
                                          </p:stCondLst>
                                        </p:cTn>
                                        <p:tgtEl>
                                          <p:spTgt spid="6"/>
                                        </p:tgtEl>
                                      </p:cBhvr>
                                      <p:to x="100000" y="100000"/>
                                    </p:animScale>
                                    <p:animScale>
                                      <p:cBhvr>
                                        <p:cTn id="30" dur="26">
                                          <p:stCondLst>
                                            <p:cond delay="1642"/>
                                          </p:stCondLst>
                                        </p:cTn>
                                        <p:tgtEl>
                                          <p:spTgt spid="6"/>
                                        </p:tgtEl>
                                      </p:cBhvr>
                                      <p:to x="100000" y="90000"/>
                                    </p:animScale>
                                    <p:animScale>
                                      <p:cBhvr>
                                        <p:cTn id="31" dur="166" decel="50000">
                                          <p:stCondLst>
                                            <p:cond delay="1668"/>
                                          </p:stCondLst>
                                        </p:cTn>
                                        <p:tgtEl>
                                          <p:spTgt spid="6"/>
                                        </p:tgtEl>
                                      </p:cBhvr>
                                      <p:to x="100000" y="100000"/>
                                    </p:animScale>
                                    <p:animScale>
                                      <p:cBhvr>
                                        <p:cTn id="32" dur="26">
                                          <p:stCondLst>
                                            <p:cond delay="1808"/>
                                          </p:stCondLst>
                                        </p:cTn>
                                        <p:tgtEl>
                                          <p:spTgt spid="6"/>
                                        </p:tgtEl>
                                      </p:cBhvr>
                                      <p:to x="100000" y="95000"/>
                                    </p:animScale>
                                    <p:animScale>
                                      <p:cBhvr>
                                        <p:cTn id="33" dur="166" decel="50000">
                                          <p:stCondLst>
                                            <p:cond delay="1834"/>
                                          </p:stCondLst>
                                        </p:cTn>
                                        <p:tgtEl>
                                          <p:spTgt spid="6"/>
                                        </p:tgtEl>
                                      </p:cBhvr>
                                      <p:to x="100000" y="100000"/>
                                    </p:animScale>
                                  </p:childTnLst>
                                </p:cTn>
                              </p:par>
                              <p:par>
                                <p:cTn id="34" presetID="26" presetClass="entr" presetSubtype="0" fill="hold" grpId="0" nodeType="withEffect">
                                  <p:stCondLst>
                                    <p:cond delay="0"/>
                                  </p:stCondLst>
                                  <p:childTnLst>
                                    <p:set>
                                      <p:cBhvr>
                                        <p:cTn id="35" dur="1" fill="hold">
                                          <p:stCondLst>
                                            <p:cond delay="0"/>
                                          </p:stCondLst>
                                        </p:cTn>
                                        <p:tgtEl>
                                          <p:spTgt spid="7"/>
                                        </p:tgtEl>
                                        <p:attrNameLst>
                                          <p:attrName>style.visibility</p:attrName>
                                        </p:attrNameLst>
                                      </p:cBhvr>
                                      <p:to>
                                        <p:strVal val="visible"/>
                                      </p:to>
                                    </p:set>
                                    <p:animEffect transition="in" filter="wipe(down)">
                                      <p:cBhvr>
                                        <p:cTn id="36" dur="580">
                                          <p:stCondLst>
                                            <p:cond delay="0"/>
                                          </p:stCondLst>
                                        </p:cTn>
                                        <p:tgtEl>
                                          <p:spTgt spid="7"/>
                                        </p:tgtEl>
                                      </p:cBhvr>
                                    </p:animEffect>
                                    <p:anim calcmode="lin" valueType="num">
                                      <p:cBhvr>
                                        <p:cTn id="37"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42" dur="26">
                                          <p:stCondLst>
                                            <p:cond delay="650"/>
                                          </p:stCondLst>
                                        </p:cTn>
                                        <p:tgtEl>
                                          <p:spTgt spid="7"/>
                                        </p:tgtEl>
                                      </p:cBhvr>
                                      <p:to x="100000" y="60000"/>
                                    </p:animScale>
                                    <p:animScale>
                                      <p:cBhvr>
                                        <p:cTn id="43" dur="166" decel="50000">
                                          <p:stCondLst>
                                            <p:cond delay="676"/>
                                          </p:stCondLst>
                                        </p:cTn>
                                        <p:tgtEl>
                                          <p:spTgt spid="7"/>
                                        </p:tgtEl>
                                      </p:cBhvr>
                                      <p:to x="100000" y="100000"/>
                                    </p:animScale>
                                    <p:animScale>
                                      <p:cBhvr>
                                        <p:cTn id="44" dur="26">
                                          <p:stCondLst>
                                            <p:cond delay="1312"/>
                                          </p:stCondLst>
                                        </p:cTn>
                                        <p:tgtEl>
                                          <p:spTgt spid="7"/>
                                        </p:tgtEl>
                                      </p:cBhvr>
                                      <p:to x="100000" y="80000"/>
                                    </p:animScale>
                                    <p:animScale>
                                      <p:cBhvr>
                                        <p:cTn id="45" dur="166" decel="50000">
                                          <p:stCondLst>
                                            <p:cond delay="1338"/>
                                          </p:stCondLst>
                                        </p:cTn>
                                        <p:tgtEl>
                                          <p:spTgt spid="7"/>
                                        </p:tgtEl>
                                      </p:cBhvr>
                                      <p:to x="100000" y="100000"/>
                                    </p:animScale>
                                    <p:animScale>
                                      <p:cBhvr>
                                        <p:cTn id="46" dur="26">
                                          <p:stCondLst>
                                            <p:cond delay="1642"/>
                                          </p:stCondLst>
                                        </p:cTn>
                                        <p:tgtEl>
                                          <p:spTgt spid="7"/>
                                        </p:tgtEl>
                                      </p:cBhvr>
                                      <p:to x="100000" y="90000"/>
                                    </p:animScale>
                                    <p:animScale>
                                      <p:cBhvr>
                                        <p:cTn id="47" dur="166" decel="50000">
                                          <p:stCondLst>
                                            <p:cond delay="1668"/>
                                          </p:stCondLst>
                                        </p:cTn>
                                        <p:tgtEl>
                                          <p:spTgt spid="7"/>
                                        </p:tgtEl>
                                      </p:cBhvr>
                                      <p:to x="100000" y="100000"/>
                                    </p:animScale>
                                    <p:animScale>
                                      <p:cBhvr>
                                        <p:cTn id="48" dur="26">
                                          <p:stCondLst>
                                            <p:cond delay="1808"/>
                                          </p:stCondLst>
                                        </p:cTn>
                                        <p:tgtEl>
                                          <p:spTgt spid="7"/>
                                        </p:tgtEl>
                                      </p:cBhvr>
                                      <p:to x="100000" y="95000"/>
                                    </p:animScale>
                                    <p:animScale>
                                      <p:cBhvr>
                                        <p:cTn id="49" dur="166" decel="50000">
                                          <p:stCondLst>
                                            <p:cond delay="1834"/>
                                          </p:stCondLst>
                                        </p:cTn>
                                        <p:tgtEl>
                                          <p:spTgt spid="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4" grpId="0"/>
      <p:bldP spid="5" grpId="0" animBg="1"/>
      <p:bldP spid="6" grpId="0"/>
    </p:bldLst>
  </p:timing>
</p:sld>
</file>

<file path=ppt/slides/slide1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C0AC517-DD47-4E48-8856-B3DDE633286E}"/>
              </a:ext>
            </a:extLst>
          </p:cNvPr>
          <p:cNvSpPr>
            <a:spLocks noGrp="1"/>
          </p:cNvSpPr>
          <p:nvPr>
            <p:ph type="body" sz="quarter" idx="13"/>
          </p:nvPr>
        </p:nvSpPr>
        <p:spPr/>
        <p:txBody>
          <a:bodyPr/>
          <a:lstStyle/>
          <a:p>
            <a:r>
              <a:rPr lang="zh-CN" altLang="en-US" dirty="0"/>
              <a:t>首段范例</a:t>
            </a:r>
          </a:p>
        </p:txBody>
      </p:sp>
      <p:sp>
        <p:nvSpPr>
          <p:cNvPr id="3" name="文本框 2">
            <a:extLst>
              <a:ext uri="{FF2B5EF4-FFF2-40B4-BE49-F238E27FC236}">
                <a16:creationId xmlns:a16="http://schemas.microsoft.com/office/drawing/2014/main" id="{494D97BB-8B2F-4C7C-AF78-6E765CBB1C43}"/>
              </a:ext>
            </a:extLst>
          </p:cNvPr>
          <p:cNvSpPr txBox="1"/>
          <p:nvPr/>
        </p:nvSpPr>
        <p:spPr>
          <a:xfrm>
            <a:off x="468086" y="876301"/>
            <a:ext cx="10297885" cy="1485920"/>
          </a:xfrm>
          <a:prstGeom prst="rect">
            <a:avLst/>
          </a:prstGeom>
          <a:noFill/>
        </p:spPr>
        <p:txBody>
          <a:bodyPr wrap="square" rtlCol="0">
            <a:spAutoFit/>
          </a:bodyPr>
          <a:lstStyle/>
          <a:p>
            <a:pPr>
              <a:lnSpc>
                <a:spcPct val="130000"/>
              </a:lnSpc>
              <a:spcBef>
                <a:spcPts val="600"/>
              </a:spcBef>
            </a:pPr>
            <a:r>
              <a:rPr lang="en-US" altLang="zh-CN" sz="2400" kern="0" dirty="0">
                <a:latin typeface="微软雅黑" panose="020B0503020204020204" pitchFamily="34" charset="-122"/>
                <a:ea typeface="微软雅黑" panose="020B0503020204020204" pitchFamily="34" charset="-122"/>
                <a:cs typeface="+mn-ea"/>
                <a:sym typeface="+mn-lt"/>
              </a:rPr>
              <a:t>2. It is argued that, traditional characters, </a:t>
            </a:r>
            <a:r>
              <a:rPr lang="en-US" altLang="zh-CN" sz="2400" kern="0" dirty="0">
                <a:solidFill>
                  <a:srgbClr val="FF0000"/>
                </a:solidFill>
                <a:latin typeface="微软雅黑" panose="020B0503020204020204" pitchFamily="34" charset="-122"/>
                <a:ea typeface="微软雅黑" panose="020B0503020204020204" pitchFamily="34" charset="-122"/>
                <a:cs typeface="+mn-ea"/>
                <a:sym typeface="+mn-lt"/>
              </a:rPr>
              <a:t>with </a:t>
            </a:r>
            <a:r>
              <a:rPr lang="en-US" altLang="zh-CN" sz="2400" kern="0" dirty="0">
                <a:solidFill>
                  <a:srgbClr val="C00000"/>
                </a:solidFill>
                <a:latin typeface="微软雅黑" panose="020B0503020204020204" pitchFamily="34" charset="-122"/>
                <a:ea typeface="微软雅黑" panose="020B0503020204020204" pitchFamily="34" charset="-122"/>
                <a:cs typeface="+mn-ea"/>
                <a:sym typeface="+mn-lt"/>
              </a:rPr>
              <a:t>their beautiful appearance and reasonable structure,</a:t>
            </a:r>
            <a:r>
              <a:rPr lang="en-US" altLang="zh-CN" sz="2400" kern="0" dirty="0">
                <a:latin typeface="微软雅黑" panose="020B0503020204020204" pitchFamily="34" charset="-122"/>
                <a:ea typeface="微软雅黑" panose="020B0503020204020204" pitchFamily="34" charset="-122"/>
                <a:cs typeface="+mn-ea"/>
                <a:sym typeface="+mn-lt"/>
              </a:rPr>
              <a:t> </a:t>
            </a:r>
            <a:r>
              <a:rPr lang="en-US" altLang="zh-CN" sz="2400" kern="0" dirty="0">
                <a:solidFill>
                  <a:srgbClr val="FF0000"/>
                </a:solidFill>
                <a:latin typeface="微软雅黑" panose="020B0503020204020204" pitchFamily="34" charset="-122"/>
                <a:ea typeface="微软雅黑" panose="020B0503020204020204" pitchFamily="34" charset="-122"/>
                <a:cs typeface="+mn-ea"/>
                <a:sym typeface="+mn-lt"/>
              </a:rPr>
              <a:t>are</a:t>
            </a:r>
            <a:r>
              <a:rPr lang="en-US" altLang="zh-CN" sz="2400" kern="0" dirty="0">
                <a:latin typeface="微软雅黑" panose="020B0503020204020204" pitchFamily="34" charset="-122"/>
                <a:ea typeface="微软雅黑" panose="020B0503020204020204" pitchFamily="34" charset="-122"/>
                <a:cs typeface="+mn-ea"/>
                <a:sym typeface="+mn-lt"/>
              </a:rPr>
              <a:t> the </a:t>
            </a:r>
            <a:r>
              <a:rPr lang="en-US" altLang="zh-CN" sz="2400" kern="0" dirty="0">
                <a:solidFill>
                  <a:srgbClr val="00749F"/>
                </a:solidFill>
                <a:latin typeface="微软雅黑" panose="020B0503020204020204" pitchFamily="34" charset="-122"/>
                <a:ea typeface="微软雅黑" panose="020B0503020204020204" pitchFamily="34" charset="-122"/>
                <a:cs typeface="+mn-ea"/>
                <a:sym typeface="+mn-lt"/>
              </a:rPr>
              <a:t>carriers </a:t>
            </a:r>
            <a:r>
              <a:rPr lang="en-US" altLang="zh-CN" sz="2400" kern="0" dirty="0">
                <a:latin typeface="微软雅黑" panose="020B0503020204020204" pitchFamily="34" charset="-122"/>
                <a:ea typeface="微软雅黑" panose="020B0503020204020204" pitchFamily="34" charset="-122"/>
                <a:cs typeface="+mn-ea"/>
                <a:sym typeface="+mn-lt"/>
              </a:rPr>
              <a:t>to preserve </a:t>
            </a:r>
            <a:r>
              <a:rPr lang="en-US" altLang="zh-CN" sz="2400" kern="0" dirty="0">
                <a:solidFill>
                  <a:srgbClr val="00749F"/>
                </a:solidFill>
                <a:latin typeface="微软雅黑" panose="020B0503020204020204" pitchFamily="34" charset="-122"/>
                <a:ea typeface="微软雅黑" panose="020B0503020204020204" pitchFamily="34" charset="-122"/>
                <a:cs typeface="+mn-ea"/>
                <a:sym typeface="+mn-lt"/>
              </a:rPr>
              <a:t>Chinese culture in a variety of classic works</a:t>
            </a:r>
            <a:r>
              <a:rPr lang="en-US" altLang="zh-CN" sz="2400" kern="0" dirty="0">
                <a:latin typeface="微软雅黑" panose="020B0503020204020204" pitchFamily="34" charset="-122"/>
                <a:ea typeface="微软雅黑" panose="020B0503020204020204" pitchFamily="34" charset="-122"/>
                <a:cs typeface="+mn-ea"/>
                <a:sym typeface="+mn-lt"/>
              </a:rPr>
              <a:t>. </a:t>
            </a:r>
          </a:p>
        </p:txBody>
      </p:sp>
      <p:sp>
        <p:nvSpPr>
          <p:cNvPr id="4" name="卷形: 水平 3">
            <a:extLst>
              <a:ext uri="{FF2B5EF4-FFF2-40B4-BE49-F238E27FC236}">
                <a16:creationId xmlns:a16="http://schemas.microsoft.com/office/drawing/2014/main" id="{0A10B9D3-9D80-42EF-9F2D-F5918B1D183A}"/>
              </a:ext>
            </a:extLst>
          </p:cNvPr>
          <p:cNvSpPr/>
          <p:nvPr/>
        </p:nvSpPr>
        <p:spPr>
          <a:xfrm>
            <a:off x="9133115" y="2120171"/>
            <a:ext cx="1937657" cy="1200329"/>
          </a:xfrm>
          <a:prstGeom prst="horizontalScroll">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2000" dirty="0">
                <a:latin typeface="微软雅黑" panose="020B0503020204020204" pitchFamily="34" charset="-122"/>
                <a:ea typeface="微软雅黑" panose="020B0503020204020204" pitchFamily="34" charset="-122"/>
              </a:rPr>
              <a:t>Yes </a:t>
            </a:r>
            <a:r>
              <a:rPr lang="zh-CN" altLang="en-US" sz="2000" dirty="0">
                <a:latin typeface="微软雅黑" panose="020B0503020204020204" pitchFamily="34" charset="-122"/>
                <a:ea typeface="微软雅黑" panose="020B0503020204020204" pitchFamily="34" charset="-122"/>
              </a:rPr>
              <a:t>观点</a:t>
            </a:r>
          </a:p>
        </p:txBody>
      </p:sp>
      <p:sp>
        <p:nvSpPr>
          <p:cNvPr id="5" name="矩形 4">
            <a:extLst>
              <a:ext uri="{FF2B5EF4-FFF2-40B4-BE49-F238E27FC236}">
                <a16:creationId xmlns:a16="http://schemas.microsoft.com/office/drawing/2014/main" id="{B5F51F29-28E3-4FF4-86D1-70D867421BDE}"/>
              </a:ext>
            </a:extLst>
          </p:cNvPr>
          <p:cNvSpPr/>
          <p:nvPr/>
        </p:nvSpPr>
        <p:spPr>
          <a:xfrm>
            <a:off x="304800" y="2569028"/>
            <a:ext cx="8828315" cy="2089803"/>
          </a:xfrm>
          <a:prstGeom prst="rect">
            <a:avLst/>
          </a:prstGeom>
        </p:spPr>
        <p:txBody>
          <a:bodyPr wrap="square">
            <a:spAutoFit/>
          </a:bodyPr>
          <a:lstStyle/>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①繁体字字形优美，结构</a:t>
            </a:r>
            <a:r>
              <a:rPr lang="zh-CN" altLang="en-US" sz="2400" kern="0" dirty="0" smtClean="0">
                <a:latin typeface="微软雅黑" panose="020B0503020204020204" pitchFamily="34" charset="-122"/>
                <a:ea typeface="微软雅黑" panose="020B0503020204020204" pitchFamily="34" charset="-122"/>
                <a:cs typeface="+mn-ea"/>
                <a:sym typeface="+mn-lt"/>
              </a:rPr>
              <a:t>合理</a:t>
            </a:r>
            <a:r>
              <a:rPr lang="zh-CN" altLang="en-US" sz="2400" kern="0" dirty="0">
                <a:latin typeface="微软雅黑" panose="020B0503020204020204" pitchFamily="34" charset="-122"/>
                <a:ea typeface="微软雅黑" panose="020B0503020204020204" pitchFamily="34" charset="-122"/>
                <a:cs typeface="+mn-ea"/>
                <a:sym typeface="+mn-lt"/>
              </a:rPr>
              <a:t>：</a:t>
            </a:r>
            <a:r>
              <a:rPr lang="en-US" altLang="zh-CN" sz="2400" kern="0" dirty="0" smtClean="0">
                <a:latin typeface="微软雅黑" panose="020B0503020204020204" pitchFamily="34" charset="-122"/>
                <a:ea typeface="微软雅黑" panose="020B0503020204020204" pitchFamily="34" charset="-122"/>
                <a:cs typeface="+mn-ea"/>
                <a:sym typeface="+mn-lt"/>
              </a:rPr>
              <a:t>a </a:t>
            </a:r>
            <a:r>
              <a:rPr lang="en-US" altLang="zh-CN" sz="2400" kern="0" dirty="0">
                <a:latin typeface="微软雅黑" panose="020B0503020204020204" pitchFamily="34" charset="-122"/>
                <a:ea typeface="微软雅黑" panose="020B0503020204020204" pitchFamily="34" charset="-122"/>
                <a:cs typeface="+mn-ea"/>
                <a:sym typeface="+mn-lt"/>
              </a:rPr>
              <a:t>more </a:t>
            </a:r>
            <a:r>
              <a:rPr lang="en-US" altLang="zh-CN" sz="2400" kern="0" dirty="0">
                <a:solidFill>
                  <a:srgbClr val="C00000"/>
                </a:solidFill>
                <a:latin typeface="微软雅黑" panose="020B0503020204020204" pitchFamily="34" charset="-122"/>
                <a:ea typeface="微软雅黑" panose="020B0503020204020204" pitchFamily="34" charset="-122"/>
                <a:cs typeface="+mn-ea"/>
                <a:sym typeface="+mn-lt"/>
              </a:rPr>
              <a:t>beautiful appearance </a:t>
            </a:r>
            <a:r>
              <a:rPr lang="en-US" altLang="zh-CN" sz="2400" kern="0" dirty="0">
                <a:latin typeface="微软雅黑" panose="020B0503020204020204" pitchFamily="34" charset="-122"/>
                <a:ea typeface="微软雅黑" panose="020B0503020204020204" pitchFamily="34" charset="-122"/>
                <a:cs typeface="+mn-ea"/>
                <a:sym typeface="+mn-lt"/>
              </a:rPr>
              <a:t>and a more </a:t>
            </a:r>
            <a:r>
              <a:rPr lang="en-US" altLang="zh-CN" sz="2400" kern="0" dirty="0">
                <a:solidFill>
                  <a:srgbClr val="C00000"/>
                </a:solidFill>
                <a:latin typeface="微软雅黑" panose="020B0503020204020204" pitchFamily="34" charset="-122"/>
                <a:ea typeface="微软雅黑" panose="020B0503020204020204" pitchFamily="34" charset="-122"/>
                <a:cs typeface="+mn-ea"/>
                <a:sym typeface="+mn-lt"/>
              </a:rPr>
              <a:t>reasonable structure</a:t>
            </a:r>
            <a:r>
              <a:rPr lang="zh-CN" altLang="en-US" sz="2400" kern="0" dirty="0">
                <a:latin typeface="微软雅黑" panose="020B0503020204020204" pitchFamily="34" charset="-122"/>
                <a:ea typeface="微软雅黑" panose="020B0503020204020204" pitchFamily="34" charset="-122"/>
                <a:cs typeface="+mn-ea"/>
                <a:sym typeface="+mn-lt"/>
              </a:rPr>
              <a:t>。</a:t>
            </a: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②传统经典作品都用繁体字</a:t>
            </a:r>
            <a:r>
              <a:rPr lang="zh-CN" altLang="en-US" sz="2400" kern="0" dirty="0" smtClean="0">
                <a:latin typeface="微软雅黑" panose="020B0503020204020204" pitchFamily="34" charset="-122"/>
                <a:ea typeface="微软雅黑" panose="020B0503020204020204" pitchFamily="34" charset="-122"/>
                <a:cs typeface="+mn-ea"/>
                <a:sym typeface="+mn-lt"/>
              </a:rPr>
              <a:t>记载</a:t>
            </a:r>
            <a:r>
              <a:rPr lang="zh-CN" altLang="en-US" sz="2400" kern="0" dirty="0">
                <a:latin typeface="微软雅黑" panose="020B0503020204020204" pitchFamily="34" charset="-122"/>
                <a:ea typeface="微软雅黑" panose="020B0503020204020204" pitchFamily="34" charset="-122"/>
                <a:cs typeface="+mn-ea"/>
                <a:sym typeface="+mn-lt"/>
              </a:rPr>
              <a:t>：</a:t>
            </a:r>
            <a:r>
              <a:rPr lang="en-US" altLang="zh-CN" sz="2400" kern="0" dirty="0" smtClean="0">
                <a:latin typeface="微软雅黑" panose="020B0503020204020204" pitchFamily="34" charset="-122"/>
                <a:ea typeface="微软雅黑" panose="020B0503020204020204" pitchFamily="34" charset="-122"/>
                <a:cs typeface="+mn-ea"/>
                <a:sym typeface="+mn-lt"/>
              </a:rPr>
              <a:t>Chinese </a:t>
            </a:r>
            <a:r>
              <a:rPr lang="en-US" altLang="zh-CN" sz="2400" kern="0" dirty="0">
                <a:solidFill>
                  <a:srgbClr val="00749F"/>
                </a:solidFill>
                <a:latin typeface="微软雅黑" panose="020B0503020204020204" pitchFamily="34" charset="-122"/>
                <a:ea typeface="微软雅黑" panose="020B0503020204020204" pitchFamily="34" charset="-122"/>
                <a:cs typeface="+mn-ea"/>
                <a:sym typeface="+mn-lt"/>
              </a:rPr>
              <a:t>historical records </a:t>
            </a:r>
            <a:r>
              <a:rPr lang="en-US" altLang="zh-CN" sz="2400" kern="0" dirty="0">
                <a:latin typeface="微软雅黑" panose="020B0503020204020204" pitchFamily="34" charset="-122"/>
                <a:ea typeface="微软雅黑" panose="020B0503020204020204" pitchFamily="34" charset="-122"/>
                <a:cs typeface="+mn-ea"/>
                <a:sym typeface="+mn-lt"/>
              </a:rPr>
              <a:t>and </a:t>
            </a:r>
            <a:r>
              <a:rPr lang="en-US" altLang="zh-CN" sz="2400" kern="0" dirty="0">
                <a:solidFill>
                  <a:srgbClr val="00749F"/>
                </a:solidFill>
                <a:latin typeface="微软雅黑" panose="020B0503020204020204" pitchFamily="34" charset="-122"/>
                <a:ea typeface="微软雅黑" panose="020B0503020204020204" pitchFamily="34" charset="-122"/>
                <a:cs typeface="+mn-ea"/>
                <a:sym typeface="+mn-lt"/>
              </a:rPr>
              <a:t>classic work</a:t>
            </a:r>
            <a:r>
              <a:rPr lang="en-US" altLang="zh-CN" sz="2400" kern="0" dirty="0">
                <a:latin typeface="微软雅黑" panose="020B0503020204020204" pitchFamily="34" charset="-122"/>
                <a:ea typeface="微软雅黑" panose="020B0503020204020204" pitchFamily="34" charset="-122"/>
                <a:cs typeface="+mn-ea"/>
                <a:sym typeface="+mn-lt"/>
              </a:rPr>
              <a:t>s were </a:t>
            </a:r>
            <a:r>
              <a:rPr lang="en-US" altLang="zh-CN" sz="2400" kern="0" dirty="0">
                <a:solidFill>
                  <a:srgbClr val="00749F"/>
                </a:solidFill>
                <a:latin typeface="微软雅黑" panose="020B0503020204020204" pitchFamily="34" charset="-122"/>
                <a:ea typeface="微软雅黑" panose="020B0503020204020204" pitchFamily="34" charset="-122"/>
                <a:cs typeface="+mn-ea"/>
                <a:sym typeface="+mn-lt"/>
              </a:rPr>
              <a:t>written in </a:t>
            </a:r>
            <a:r>
              <a:rPr lang="en-US" altLang="zh-CN" sz="2400" kern="0" dirty="0">
                <a:latin typeface="微软雅黑" panose="020B0503020204020204" pitchFamily="34" charset="-122"/>
                <a:ea typeface="微软雅黑" panose="020B0503020204020204" pitchFamily="34" charset="-122"/>
                <a:cs typeface="+mn-ea"/>
                <a:sym typeface="+mn-lt"/>
              </a:rPr>
              <a:t>traditional characters</a:t>
            </a:r>
            <a:r>
              <a:rPr lang="zh-CN" altLang="en-US" sz="2400" kern="0" dirty="0">
                <a:latin typeface="微软雅黑" panose="020B0503020204020204" pitchFamily="34" charset="-122"/>
                <a:ea typeface="微软雅黑" panose="020B0503020204020204" pitchFamily="34" charset="-122"/>
                <a:cs typeface="+mn-ea"/>
                <a:sym typeface="+mn-lt"/>
              </a:rPr>
              <a:t>。</a:t>
            </a:r>
          </a:p>
        </p:txBody>
      </p:sp>
    </p:spTree>
    <p:extLst>
      <p:ext uri="{BB962C8B-B14F-4D97-AF65-F5344CB8AC3E}">
        <p14:creationId xmlns:p14="http://schemas.microsoft.com/office/powerpoint/2010/main" val="2531427695"/>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1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C0AC517-DD47-4E48-8856-B3DDE633286E}"/>
              </a:ext>
            </a:extLst>
          </p:cNvPr>
          <p:cNvSpPr>
            <a:spLocks noGrp="1"/>
          </p:cNvSpPr>
          <p:nvPr>
            <p:ph type="body" sz="quarter" idx="13"/>
          </p:nvPr>
        </p:nvSpPr>
        <p:spPr/>
        <p:txBody>
          <a:bodyPr/>
          <a:lstStyle/>
          <a:p>
            <a:r>
              <a:rPr lang="zh-CN" altLang="en-US" dirty="0"/>
              <a:t>首段范例</a:t>
            </a:r>
          </a:p>
        </p:txBody>
      </p:sp>
      <p:sp>
        <p:nvSpPr>
          <p:cNvPr id="3" name="文本框 2">
            <a:extLst>
              <a:ext uri="{FF2B5EF4-FFF2-40B4-BE49-F238E27FC236}">
                <a16:creationId xmlns:a16="http://schemas.microsoft.com/office/drawing/2014/main" id="{494D97BB-8B2F-4C7C-AF78-6E765CBB1C43}"/>
              </a:ext>
            </a:extLst>
          </p:cNvPr>
          <p:cNvSpPr txBox="1"/>
          <p:nvPr/>
        </p:nvSpPr>
        <p:spPr>
          <a:xfrm>
            <a:off x="468086" y="876301"/>
            <a:ext cx="10297885" cy="1485920"/>
          </a:xfrm>
          <a:prstGeom prst="rect">
            <a:avLst/>
          </a:prstGeom>
          <a:noFill/>
        </p:spPr>
        <p:txBody>
          <a:bodyPr wrap="square" rtlCol="0">
            <a:spAutoFit/>
          </a:bodyPr>
          <a:lstStyle/>
          <a:p>
            <a:pPr>
              <a:lnSpc>
                <a:spcPct val="130000"/>
              </a:lnSpc>
              <a:spcBef>
                <a:spcPts val="600"/>
              </a:spcBef>
            </a:pPr>
            <a:r>
              <a:rPr lang="en-US" altLang="zh-CN" sz="2400" kern="0" dirty="0">
                <a:latin typeface="微软雅黑" panose="020B0503020204020204" pitchFamily="34" charset="-122"/>
                <a:ea typeface="微软雅黑" panose="020B0503020204020204" pitchFamily="34" charset="-122"/>
                <a:cs typeface="+mn-ea"/>
                <a:sym typeface="+mn-lt"/>
              </a:rPr>
              <a:t>3. However, counter-arguments suggest traditional Chinese characters, which </a:t>
            </a:r>
            <a:r>
              <a:rPr lang="en-US" altLang="zh-CN" sz="2400" kern="0" dirty="0">
                <a:solidFill>
                  <a:srgbClr val="C00000"/>
                </a:solidFill>
                <a:latin typeface="微软雅黑" panose="020B0503020204020204" pitchFamily="34" charset="-122"/>
                <a:ea typeface="微软雅黑" panose="020B0503020204020204" pitchFamily="34" charset="-122"/>
                <a:cs typeface="+mn-ea"/>
                <a:sym typeface="+mn-lt"/>
              </a:rPr>
              <a:t>lower writing efficiency</a:t>
            </a:r>
            <a:r>
              <a:rPr lang="en-US" altLang="zh-CN" sz="2400" kern="0" dirty="0">
                <a:latin typeface="微软雅黑" panose="020B0503020204020204" pitchFamily="34" charset="-122"/>
                <a:ea typeface="微软雅黑" panose="020B0503020204020204" pitchFamily="34" charset="-122"/>
                <a:cs typeface="+mn-ea"/>
                <a:sym typeface="+mn-lt"/>
              </a:rPr>
              <a:t>, have been </a:t>
            </a:r>
            <a:r>
              <a:rPr lang="en-US" altLang="zh-CN" sz="2400" kern="0" dirty="0">
                <a:solidFill>
                  <a:srgbClr val="00749F"/>
                </a:solidFill>
                <a:latin typeface="微软雅黑" panose="020B0503020204020204" pitchFamily="34" charset="-122"/>
                <a:ea typeface="微软雅黑" panose="020B0503020204020204" pitchFamily="34" charset="-122"/>
                <a:cs typeface="+mn-ea"/>
                <a:sym typeface="+mn-lt"/>
              </a:rPr>
              <a:t>translated into simple-Chinese </a:t>
            </a:r>
            <a:r>
              <a:rPr lang="en-US" altLang="zh-CN" sz="2400" kern="0" dirty="0">
                <a:latin typeface="微软雅黑" panose="020B0503020204020204" pitchFamily="34" charset="-122"/>
                <a:ea typeface="微软雅黑" panose="020B0503020204020204" pitchFamily="34" charset="-122"/>
                <a:cs typeface="+mn-ea"/>
                <a:sym typeface="+mn-lt"/>
              </a:rPr>
              <a:t>version in many classic readings.</a:t>
            </a:r>
          </a:p>
        </p:txBody>
      </p:sp>
      <p:sp>
        <p:nvSpPr>
          <p:cNvPr id="4" name="卷形: 水平 3">
            <a:extLst>
              <a:ext uri="{FF2B5EF4-FFF2-40B4-BE49-F238E27FC236}">
                <a16:creationId xmlns:a16="http://schemas.microsoft.com/office/drawing/2014/main" id="{7AB41D9D-05B9-4CCD-8074-4884FE17D674}"/>
              </a:ext>
            </a:extLst>
          </p:cNvPr>
          <p:cNvSpPr/>
          <p:nvPr/>
        </p:nvSpPr>
        <p:spPr>
          <a:xfrm>
            <a:off x="9607065" y="71782"/>
            <a:ext cx="1937657" cy="1200329"/>
          </a:xfrm>
          <a:prstGeom prst="horizontalScroll">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en-US" altLang="zh-CN" sz="2000" dirty="0">
                <a:latin typeface="微软雅黑" panose="020B0503020204020204" pitchFamily="34" charset="-122"/>
                <a:ea typeface="微软雅黑" panose="020B0503020204020204" pitchFamily="34" charset="-122"/>
              </a:rPr>
              <a:t>No </a:t>
            </a:r>
            <a:r>
              <a:rPr lang="zh-CN" altLang="en-US" sz="2000" dirty="0">
                <a:latin typeface="微软雅黑" panose="020B0503020204020204" pitchFamily="34" charset="-122"/>
                <a:ea typeface="微软雅黑" panose="020B0503020204020204" pitchFamily="34" charset="-122"/>
              </a:rPr>
              <a:t>观点</a:t>
            </a:r>
          </a:p>
        </p:txBody>
      </p:sp>
      <p:sp>
        <p:nvSpPr>
          <p:cNvPr id="5" name="矩形 4">
            <a:extLst>
              <a:ext uri="{FF2B5EF4-FFF2-40B4-BE49-F238E27FC236}">
                <a16:creationId xmlns:a16="http://schemas.microsoft.com/office/drawing/2014/main" id="{B22BB742-BBE9-45D1-B885-94B0DF219EC0}"/>
              </a:ext>
            </a:extLst>
          </p:cNvPr>
          <p:cNvSpPr/>
          <p:nvPr/>
        </p:nvSpPr>
        <p:spPr>
          <a:xfrm>
            <a:off x="468086" y="2744681"/>
            <a:ext cx="7249886" cy="2569934"/>
          </a:xfrm>
          <a:prstGeom prst="rect">
            <a:avLst/>
          </a:prstGeom>
        </p:spPr>
        <p:txBody>
          <a:bodyPr wrap="square">
            <a:spAutoFit/>
          </a:bodyPr>
          <a:lstStyle/>
          <a:p>
            <a:pPr>
              <a:lnSpc>
                <a:spcPct val="130000"/>
              </a:lnSpc>
              <a:spcBef>
                <a:spcPts val="600"/>
              </a:spcBef>
            </a:pPr>
            <a:r>
              <a:rPr lang="en-US" altLang="zh-CN" sz="2400" kern="0" dirty="0">
                <a:latin typeface="微软雅黑" panose="020B0503020204020204" pitchFamily="34" charset="-122"/>
                <a:ea typeface="微软雅黑" panose="020B0503020204020204" pitchFamily="34" charset="-122"/>
                <a:cs typeface="+mn-ea"/>
                <a:sym typeface="+mn-lt"/>
              </a:rPr>
              <a:t>①</a:t>
            </a:r>
            <a:r>
              <a:rPr lang="zh-CN" altLang="en-US" sz="2400" kern="0" dirty="0">
                <a:latin typeface="微软雅黑" panose="020B0503020204020204" pitchFamily="34" charset="-122"/>
                <a:ea typeface="微软雅黑" panose="020B0503020204020204" pitchFamily="34" charset="-122"/>
                <a:cs typeface="+mn-ea"/>
                <a:sym typeface="+mn-lt"/>
              </a:rPr>
              <a:t>书写的效率很重要，繁体字降低</a:t>
            </a:r>
            <a:r>
              <a:rPr lang="zh-CN" altLang="en-US" sz="2400" kern="0" dirty="0" smtClean="0">
                <a:latin typeface="微软雅黑" panose="020B0503020204020204" pitchFamily="34" charset="-122"/>
                <a:ea typeface="微软雅黑" panose="020B0503020204020204" pitchFamily="34" charset="-122"/>
                <a:cs typeface="+mn-ea"/>
                <a:sym typeface="+mn-lt"/>
              </a:rPr>
              <a:t>效率</a:t>
            </a:r>
            <a:r>
              <a:rPr lang="zh-CN" altLang="en-US" sz="2400" kern="0" dirty="0">
                <a:latin typeface="微软雅黑" panose="020B0503020204020204" pitchFamily="34" charset="-122"/>
                <a:ea typeface="微软雅黑" panose="020B0503020204020204" pitchFamily="34" charset="-122"/>
                <a:cs typeface="+mn-ea"/>
                <a:sym typeface="+mn-lt"/>
              </a:rPr>
              <a:t>：</a:t>
            </a:r>
            <a:r>
              <a:rPr lang="en-US" altLang="zh-CN" sz="2400" kern="0" dirty="0" smtClean="0">
                <a:solidFill>
                  <a:srgbClr val="C00000"/>
                </a:solidFill>
                <a:latin typeface="微软雅黑" panose="020B0503020204020204" pitchFamily="34" charset="-122"/>
                <a:ea typeface="微软雅黑" panose="020B0503020204020204" pitchFamily="34" charset="-122"/>
                <a:cs typeface="+mn-ea"/>
                <a:sym typeface="+mn-lt"/>
              </a:rPr>
              <a:t>efficiency </a:t>
            </a:r>
            <a:r>
              <a:rPr lang="en-US" altLang="zh-CN" sz="2400" kern="0" dirty="0">
                <a:solidFill>
                  <a:srgbClr val="C00000"/>
                </a:solidFill>
                <a:latin typeface="微软雅黑" panose="020B0503020204020204" pitchFamily="34" charset="-122"/>
                <a:ea typeface="微软雅黑" panose="020B0503020204020204" pitchFamily="34" charset="-122"/>
                <a:cs typeface="+mn-ea"/>
                <a:sym typeface="+mn-lt"/>
              </a:rPr>
              <a:t>matters most</a:t>
            </a:r>
            <a:r>
              <a:rPr lang="zh-CN" altLang="en-US" sz="2400" kern="0" dirty="0">
                <a:latin typeface="微软雅黑" panose="020B0503020204020204" pitchFamily="34" charset="-122"/>
                <a:ea typeface="微软雅黑" panose="020B0503020204020204" pitchFamily="34" charset="-122"/>
                <a:cs typeface="+mn-ea"/>
                <a:sym typeface="+mn-lt"/>
              </a:rPr>
              <a:t>。</a:t>
            </a:r>
            <a:endParaRPr lang="en-US" altLang="zh-CN"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②大量传统经典作品都已有简体字</a:t>
            </a:r>
            <a:r>
              <a:rPr lang="zh-CN" altLang="en-US" sz="2400" kern="0" dirty="0" smtClean="0">
                <a:latin typeface="微软雅黑" panose="020B0503020204020204" pitchFamily="34" charset="-122"/>
                <a:ea typeface="微软雅黑" panose="020B0503020204020204" pitchFamily="34" charset="-122"/>
                <a:cs typeface="+mn-ea"/>
                <a:sym typeface="+mn-lt"/>
              </a:rPr>
              <a:t>版本</a:t>
            </a:r>
            <a:r>
              <a:rPr lang="zh-CN" altLang="en-US" sz="2400" kern="0" dirty="0">
                <a:latin typeface="微软雅黑" panose="020B0503020204020204" pitchFamily="34" charset="-122"/>
                <a:ea typeface="微软雅黑" panose="020B0503020204020204" pitchFamily="34" charset="-122"/>
                <a:cs typeface="+mn-ea"/>
                <a:sym typeface="+mn-lt"/>
              </a:rPr>
              <a:t>：</a:t>
            </a:r>
            <a:r>
              <a:rPr lang="en-US" altLang="zh-CN" sz="2400" kern="0" dirty="0" smtClean="0">
                <a:latin typeface="微软雅黑" panose="020B0503020204020204" pitchFamily="34" charset="-122"/>
                <a:ea typeface="微软雅黑" panose="020B0503020204020204" pitchFamily="34" charset="-122"/>
                <a:cs typeface="+mn-ea"/>
                <a:sym typeface="+mn-lt"/>
              </a:rPr>
              <a:t>lots </a:t>
            </a:r>
            <a:r>
              <a:rPr lang="en-US" altLang="zh-CN" sz="2400" kern="0" dirty="0">
                <a:latin typeface="微软雅黑" panose="020B0503020204020204" pitchFamily="34" charset="-122"/>
                <a:ea typeface="微软雅黑" panose="020B0503020204020204" pitchFamily="34" charset="-122"/>
                <a:cs typeface="+mn-ea"/>
                <a:sym typeface="+mn-lt"/>
              </a:rPr>
              <a:t>of classic texts have been </a:t>
            </a:r>
            <a:r>
              <a:rPr lang="en-US" altLang="zh-CN" sz="2400" kern="0" dirty="0">
                <a:solidFill>
                  <a:srgbClr val="00749F"/>
                </a:solidFill>
                <a:latin typeface="微软雅黑" panose="020B0503020204020204" pitchFamily="34" charset="-122"/>
                <a:ea typeface="微软雅黑" panose="020B0503020204020204" pitchFamily="34" charset="-122"/>
                <a:cs typeface="+mn-ea"/>
                <a:sym typeface="+mn-lt"/>
              </a:rPr>
              <a:t>turned into simplified-character</a:t>
            </a:r>
            <a:r>
              <a:rPr lang="en-US" altLang="zh-CN" sz="2400" kern="0" dirty="0">
                <a:latin typeface="微软雅黑" panose="020B0503020204020204" pitchFamily="34" charset="-122"/>
                <a:ea typeface="微软雅黑" panose="020B0503020204020204" pitchFamily="34" charset="-122"/>
                <a:cs typeface="+mn-ea"/>
                <a:sym typeface="+mn-lt"/>
              </a:rPr>
              <a:t> versions</a:t>
            </a:r>
            <a:r>
              <a:rPr lang="zh-CN" altLang="en-US" sz="2400" kern="0" dirty="0">
                <a:latin typeface="微软雅黑" panose="020B0503020204020204" pitchFamily="34" charset="-122"/>
                <a:ea typeface="微软雅黑" panose="020B0503020204020204" pitchFamily="34" charset="-122"/>
                <a:cs typeface="+mn-ea"/>
                <a:sym typeface="+mn-lt"/>
              </a:rPr>
              <a:t>。</a:t>
            </a:r>
          </a:p>
        </p:txBody>
      </p:sp>
      <p:sp>
        <p:nvSpPr>
          <p:cNvPr id="6" name="矩形: 圆角 5">
            <a:extLst>
              <a:ext uri="{FF2B5EF4-FFF2-40B4-BE49-F238E27FC236}">
                <a16:creationId xmlns:a16="http://schemas.microsoft.com/office/drawing/2014/main" id="{4BDC67FC-4EC6-46C3-9CA9-2EAD492D33C1}"/>
              </a:ext>
            </a:extLst>
          </p:cNvPr>
          <p:cNvSpPr/>
          <p:nvPr/>
        </p:nvSpPr>
        <p:spPr>
          <a:xfrm>
            <a:off x="7469741" y="2362221"/>
            <a:ext cx="4853733" cy="3864408"/>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7" name="矩形 6">
            <a:extLst>
              <a:ext uri="{FF2B5EF4-FFF2-40B4-BE49-F238E27FC236}">
                <a16:creationId xmlns:a16="http://schemas.microsoft.com/office/drawing/2014/main" id="{6E39AC7C-FA56-4606-A2F1-9F69E1D0672F}"/>
              </a:ext>
            </a:extLst>
          </p:cNvPr>
          <p:cNvSpPr/>
          <p:nvPr/>
        </p:nvSpPr>
        <p:spPr>
          <a:xfrm>
            <a:off x="7631533" y="2770931"/>
            <a:ext cx="4530151" cy="3046988"/>
          </a:xfrm>
          <a:prstGeom prst="rect">
            <a:avLst/>
          </a:prstGeom>
        </p:spPr>
        <p:txBody>
          <a:bodyPr wrap="square">
            <a:spAutoFit/>
          </a:bodyPr>
          <a:lstStyle/>
          <a:p>
            <a:r>
              <a:rPr lang="zh-CN" altLang="en-US" sz="2400" dirty="0"/>
              <a:t>以</a:t>
            </a:r>
            <a:r>
              <a:rPr lang="en-US" altLang="zh-CN" sz="2400" dirty="0"/>
              <a:t>However</a:t>
            </a:r>
            <a:r>
              <a:rPr lang="zh-CN" altLang="en-US" sz="2400" dirty="0"/>
              <a:t>为分水岭，前一部分总结了支持使用繁体字的内容，后一部分归纳了支持使用简体字的内容。可以看出，前后的对比分析并不是点对点的，而是巧妙地使用从句的结构，将两个分论点都包含在内，在行文上显得较为紧凑。</a:t>
            </a:r>
          </a:p>
        </p:txBody>
      </p:sp>
    </p:spTree>
    <p:extLst>
      <p:ext uri="{BB962C8B-B14F-4D97-AF65-F5344CB8AC3E}">
        <p14:creationId xmlns:p14="http://schemas.microsoft.com/office/powerpoint/2010/main" val="2260379307"/>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42" presetClass="entr" presetSubtype="0"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1000"/>
                                        <p:tgtEl>
                                          <p:spTgt spid="5"/>
                                        </p:tgtEl>
                                      </p:cBhvr>
                                    </p:animEffect>
                                    <p:anim calcmode="lin" valueType="num">
                                      <p:cBhvr>
                                        <p:cTn id="14" dur="1000" fill="hold"/>
                                        <p:tgtEl>
                                          <p:spTgt spid="5"/>
                                        </p:tgtEl>
                                        <p:attrNameLst>
                                          <p:attrName>ppt_x</p:attrName>
                                        </p:attrNameLst>
                                      </p:cBhvr>
                                      <p:tavLst>
                                        <p:tav tm="0">
                                          <p:val>
                                            <p:strVal val="#ppt_x"/>
                                          </p:val>
                                        </p:tav>
                                        <p:tav tm="100000">
                                          <p:val>
                                            <p:strVal val="#ppt_x"/>
                                          </p:val>
                                        </p:tav>
                                      </p:tavLst>
                                    </p:anim>
                                    <p:anim calcmode="lin" valueType="num">
                                      <p:cBhvr>
                                        <p:cTn id="15"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6" presetClass="entr" presetSubtype="0" fill="hold" grpId="0" nodeType="clickEffect">
                                  <p:stCondLst>
                                    <p:cond delay="0"/>
                                  </p:stCondLst>
                                  <p:childTnLst>
                                    <p:set>
                                      <p:cBhvr>
                                        <p:cTn id="19" dur="1" fill="hold">
                                          <p:stCondLst>
                                            <p:cond delay="0"/>
                                          </p:stCondLst>
                                        </p:cTn>
                                        <p:tgtEl>
                                          <p:spTgt spid="7"/>
                                        </p:tgtEl>
                                        <p:attrNameLst>
                                          <p:attrName>style.visibility</p:attrName>
                                        </p:attrNameLst>
                                      </p:cBhvr>
                                      <p:to>
                                        <p:strVal val="visible"/>
                                      </p:to>
                                    </p:set>
                                    <p:animEffect transition="in" filter="wipe(down)">
                                      <p:cBhvr>
                                        <p:cTn id="20" dur="580">
                                          <p:stCondLst>
                                            <p:cond delay="0"/>
                                          </p:stCondLst>
                                        </p:cTn>
                                        <p:tgtEl>
                                          <p:spTgt spid="7"/>
                                        </p:tgtEl>
                                      </p:cBhvr>
                                    </p:animEffect>
                                    <p:anim calcmode="lin" valueType="num">
                                      <p:cBhvr>
                                        <p:cTn id="21"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22"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23"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24"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25"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26" dur="26">
                                          <p:stCondLst>
                                            <p:cond delay="650"/>
                                          </p:stCondLst>
                                        </p:cTn>
                                        <p:tgtEl>
                                          <p:spTgt spid="7"/>
                                        </p:tgtEl>
                                      </p:cBhvr>
                                      <p:to x="100000" y="60000"/>
                                    </p:animScale>
                                    <p:animScale>
                                      <p:cBhvr>
                                        <p:cTn id="27" dur="166" decel="50000">
                                          <p:stCondLst>
                                            <p:cond delay="676"/>
                                          </p:stCondLst>
                                        </p:cTn>
                                        <p:tgtEl>
                                          <p:spTgt spid="7"/>
                                        </p:tgtEl>
                                      </p:cBhvr>
                                      <p:to x="100000" y="100000"/>
                                    </p:animScale>
                                    <p:animScale>
                                      <p:cBhvr>
                                        <p:cTn id="28" dur="26">
                                          <p:stCondLst>
                                            <p:cond delay="1312"/>
                                          </p:stCondLst>
                                        </p:cTn>
                                        <p:tgtEl>
                                          <p:spTgt spid="7"/>
                                        </p:tgtEl>
                                      </p:cBhvr>
                                      <p:to x="100000" y="80000"/>
                                    </p:animScale>
                                    <p:animScale>
                                      <p:cBhvr>
                                        <p:cTn id="29" dur="166" decel="50000">
                                          <p:stCondLst>
                                            <p:cond delay="1338"/>
                                          </p:stCondLst>
                                        </p:cTn>
                                        <p:tgtEl>
                                          <p:spTgt spid="7"/>
                                        </p:tgtEl>
                                      </p:cBhvr>
                                      <p:to x="100000" y="100000"/>
                                    </p:animScale>
                                    <p:animScale>
                                      <p:cBhvr>
                                        <p:cTn id="30" dur="26">
                                          <p:stCondLst>
                                            <p:cond delay="1642"/>
                                          </p:stCondLst>
                                        </p:cTn>
                                        <p:tgtEl>
                                          <p:spTgt spid="7"/>
                                        </p:tgtEl>
                                      </p:cBhvr>
                                      <p:to x="100000" y="90000"/>
                                    </p:animScale>
                                    <p:animScale>
                                      <p:cBhvr>
                                        <p:cTn id="31" dur="166" decel="50000">
                                          <p:stCondLst>
                                            <p:cond delay="1668"/>
                                          </p:stCondLst>
                                        </p:cTn>
                                        <p:tgtEl>
                                          <p:spTgt spid="7"/>
                                        </p:tgtEl>
                                      </p:cBhvr>
                                      <p:to x="100000" y="100000"/>
                                    </p:animScale>
                                    <p:animScale>
                                      <p:cBhvr>
                                        <p:cTn id="32" dur="26">
                                          <p:stCondLst>
                                            <p:cond delay="1808"/>
                                          </p:stCondLst>
                                        </p:cTn>
                                        <p:tgtEl>
                                          <p:spTgt spid="7"/>
                                        </p:tgtEl>
                                      </p:cBhvr>
                                      <p:to x="100000" y="95000"/>
                                    </p:animScale>
                                    <p:animScale>
                                      <p:cBhvr>
                                        <p:cTn id="33" dur="166" decel="50000">
                                          <p:stCondLst>
                                            <p:cond delay="1834"/>
                                          </p:stCondLst>
                                        </p:cTn>
                                        <p:tgtEl>
                                          <p:spTgt spid="7"/>
                                        </p:tgtEl>
                                      </p:cBhvr>
                                      <p:to x="100000" y="100000"/>
                                    </p:animScale>
                                  </p:childTnLst>
                                </p:cTn>
                              </p:par>
                              <p:par>
                                <p:cTn id="34" presetID="26" presetClass="entr" presetSubtype="0" fill="hold" grpId="0" nodeType="with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80">
                                          <p:stCondLst>
                                            <p:cond delay="0"/>
                                          </p:stCondLst>
                                        </p:cTn>
                                        <p:tgtEl>
                                          <p:spTgt spid="6"/>
                                        </p:tgtEl>
                                      </p:cBhvr>
                                    </p:animEffect>
                                    <p:anim calcmode="lin" valueType="num">
                                      <p:cBhvr>
                                        <p:cTn id="37"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38"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39"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40"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41"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42" dur="26">
                                          <p:stCondLst>
                                            <p:cond delay="650"/>
                                          </p:stCondLst>
                                        </p:cTn>
                                        <p:tgtEl>
                                          <p:spTgt spid="6"/>
                                        </p:tgtEl>
                                      </p:cBhvr>
                                      <p:to x="100000" y="60000"/>
                                    </p:animScale>
                                    <p:animScale>
                                      <p:cBhvr>
                                        <p:cTn id="43" dur="166" decel="50000">
                                          <p:stCondLst>
                                            <p:cond delay="676"/>
                                          </p:stCondLst>
                                        </p:cTn>
                                        <p:tgtEl>
                                          <p:spTgt spid="6"/>
                                        </p:tgtEl>
                                      </p:cBhvr>
                                      <p:to x="100000" y="100000"/>
                                    </p:animScale>
                                    <p:animScale>
                                      <p:cBhvr>
                                        <p:cTn id="44" dur="26">
                                          <p:stCondLst>
                                            <p:cond delay="1312"/>
                                          </p:stCondLst>
                                        </p:cTn>
                                        <p:tgtEl>
                                          <p:spTgt spid="6"/>
                                        </p:tgtEl>
                                      </p:cBhvr>
                                      <p:to x="100000" y="80000"/>
                                    </p:animScale>
                                    <p:animScale>
                                      <p:cBhvr>
                                        <p:cTn id="45" dur="166" decel="50000">
                                          <p:stCondLst>
                                            <p:cond delay="1338"/>
                                          </p:stCondLst>
                                        </p:cTn>
                                        <p:tgtEl>
                                          <p:spTgt spid="6"/>
                                        </p:tgtEl>
                                      </p:cBhvr>
                                      <p:to x="100000" y="100000"/>
                                    </p:animScale>
                                    <p:animScale>
                                      <p:cBhvr>
                                        <p:cTn id="46" dur="26">
                                          <p:stCondLst>
                                            <p:cond delay="1642"/>
                                          </p:stCondLst>
                                        </p:cTn>
                                        <p:tgtEl>
                                          <p:spTgt spid="6"/>
                                        </p:tgtEl>
                                      </p:cBhvr>
                                      <p:to x="100000" y="90000"/>
                                    </p:animScale>
                                    <p:animScale>
                                      <p:cBhvr>
                                        <p:cTn id="47" dur="166" decel="50000">
                                          <p:stCondLst>
                                            <p:cond delay="1668"/>
                                          </p:stCondLst>
                                        </p:cTn>
                                        <p:tgtEl>
                                          <p:spTgt spid="6"/>
                                        </p:tgtEl>
                                      </p:cBhvr>
                                      <p:to x="100000" y="100000"/>
                                    </p:animScale>
                                    <p:animScale>
                                      <p:cBhvr>
                                        <p:cTn id="48" dur="26">
                                          <p:stCondLst>
                                            <p:cond delay="1808"/>
                                          </p:stCondLst>
                                        </p:cTn>
                                        <p:tgtEl>
                                          <p:spTgt spid="6"/>
                                        </p:tgtEl>
                                      </p:cBhvr>
                                      <p:to x="100000" y="95000"/>
                                    </p:animScale>
                                    <p:animScale>
                                      <p:cBhvr>
                                        <p:cTn id="49" dur="166" decel="50000">
                                          <p:stCondLst>
                                            <p:cond delay="1834"/>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animBg="1"/>
      <p:bldP spid="7" grpId="0"/>
    </p:bldLst>
  </p:timing>
</p:sld>
</file>

<file path=ppt/slides/slide1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C0AC517-DD47-4E48-8856-B3DDE633286E}"/>
              </a:ext>
            </a:extLst>
          </p:cNvPr>
          <p:cNvSpPr>
            <a:spLocks noGrp="1"/>
          </p:cNvSpPr>
          <p:nvPr>
            <p:ph type="body" sz="quarter" idx="13"/>
          </p:nvPr>
        </p:nvSpPr>
        <p:spPr/>
        <p:txBody>
          <a:bodyPr/>
          <a:lstStyle/>
          <a:p>
            <a:r>
              <a:rPr lang="zh-CN" altLang="en-US" dirty="0"/>
              <a:t>首段的写作方法</a:t>
            </a:r>
          </a:p>
        </p:txBody>
      </p:sp>
      <p:sp>
        <p:nvSpPr>
          <p:cNvPr id="3" name="文本框 2">
            <a:extLst>
              <a:ext uri="{FF2B5EF4-FFF2-40B4-BE49-F238E27FC236}">
                <a16:creationId xmlns:a16="http://schemas.microsoft.com/office/drawing/2014/main" id="{494D97BB-8B2F-4C7C-AF78-6E765CBB1C43}"/>
              </a:ext>
            </a:extLst>
          </p:cNvPr>
          <p:cNvSpPr txBox="1"/>
          <p:nvPr/>
        </p:nvSpPr>
        <p:spPr>
          <a:xfrm>
            <a:off x="468086" y="876301"/>
            <a:ext cx="10297885" cy="5308505"/>
          </a:xfrm>
          <a:prstGeom prst="rect">
            <a:avLst/>
          </a:prstGeom>
          <a:noFill/>
        </p:spPr>
        <p:txBody>
          <a:bodyPr wrap="square" rtlCol="0">
            <a:spAutoFit/>
          </a:bodyPr>
          <a:lstStyle/>
          <a:p>
            <a:pPr>
              <a:lnSpc>
                <a:spcPct val="130000"/>
              </a:lnSpc>
              <a:spcBef>
                <a:spcPts val="600"/>
              </a:spcBef>
            </a:pPr>
            <a:r>
              <a:rPr lang="en-US" altLang="zh-CN" sz="2400" b="1" kern="0" dirty="0">
                <a:latin typeface="微软雅黑" panose="020B0503020204020204" pitchFamily="34" charset="-122"/>
                <a:ea typeface="微软雅黑" panose="020B0503020204020204" pitchFamily="34" charset="-122"/>
                <a:cs typeface="+mn-ea"/>
                <a:sym typeface="+mn-lt"/>
              </a:rPr>
              <a:t>(2)</a:t>
            </a:r>
            <a:r>
              <a:rPr lang="zh-CN" altLang="en-US" sz="2400" b="1" kern="0" dirty="0">
                <a:latin typeface="微软雅黑" panose="020B0503020204020204" pitchFamily="34" charset="-122"/>
                <a:ea typeface="微软雅黑" panose="020B0503020204020204" pitchFamily="34" charset="-122"/>
                <a:cs typeface="+mn-ea"/>
                <a:sym typeface="+mn-lt"/>
              </a:rPr>
              <a:t>提出问题，正反观点</a:t>
            </a:r>
          </a:p>
          <a:p>
            <a:pPr>
              <a:lnSpc>
                <a:spcPct val="130000"/>
              </a:lnSpc>
              <a:spcBef>
                <a:spcPts val="600"/>
              </a:spcBef>
            </a:pPr>
            <a:endParaRPr lang="zh-CN" altLang="en-US"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这个方法适合</a:t>
            </a:r>
            <a:r>
              <a:rPr lang="zh-CN" altLang="en-US" sz="2400" kern="0" dirty="0">
                <a:solidFill>
                  <a:srgbClr val="00749F"/>
                </a:solidFill>
                <a:latin typeface="微软雅黑" panose="020B0503020204020204" pitchFamily="34" charset="-122"/>
                <a:ea typeface="微软雅黑" panose="020B0503020204020204" pitchFamily="34" charset="-122"/>
                <a:cs typeface="+mn-ea"/>
                <a:sym typeface="+mn-lt"/>
              </a:rPr>
              <a:t>正反观点对比</a:t>
            </a:r>
            <a:r>
              <a:rPr lang="zh-CN" altLang="en-US" sz="2400" kern="0" dirty="0">
                <a:latin typeface="微软雅黑" panose="020B0503020204020204" pitchFamily="34" charset="-122"/>
                <a:ea typeface="微软雅黑" panose="020B0503020204020204" pitchFamily="34" charset="-122"/>
                <a:cs typeface="+mn-ea"/>
                <a:sym typeface="+mn-lt"/>
              </a:rPr>
              <a:t>的题目，常常涉及某个</a:t>
            </a:r>
            <a:r>
              <a:rPr lang="zh-CN" altLang="en-US" sz="2400" kern="0" dirty="0">
                <a:solidFill>
                  <a:srgbClr val="00749F"/>
                </a:solidFill>
                <a:latin typeface="微软雅黑" panose="020B0503020204020204" pitchFamily="34" charset="-122"/>
                <a:ea typeface="微软雅黑" panose="020B0503020204020204" pitchFamily="34" charset="-122"/>
                <a:cs typeface="+mn-ea"/>
                <a:sym typeface="+mn-lt"/>
              </a:rPr>
              <a:t>社会热点话题</a:t>
            </a:r>
            <a:r>
              <a:rPr lang="zh-CN" altLang="en-US" sz="2400" kern="0" dirty="0">
                <a:latin typeface="微软雅黑" panose="020B0503020204020204" pitchFamily="34" charset="-122"/>
                <a:ea typeface="微软雅黑" panose="020B0503020204020204" pitchFamily="34" charset="-122"/>
                <a:cs typeface="+mn-ea"/>
                <a:sym typeface="+mn-lt"/>
              </a:rPr>
              <a:t>。先提出一个观点，再提出一个与之对立的观点。用这样的方法写开头段，可以在第一段的最后一句话表明作者的观点，也可以在第一段的第一句话表明观点。</a:t>
            </a:r>
          </a:p>
          <a:p>
            <a:pPr>
              <a:lnSpc>
                <a:spcPct val="130000"/>
              </a:lnSpc>
              <a:spcBef>
                <a:spcPts val="600"/>
              </a:spcBef>
            </a:pPr>
            <a:endParaRPr lang="zh-CN" altLang="en-US"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例如</a:t>
            </a:r>
            <a:r>
              <a:rPr lang="en-US" altLang="zh-CN" sz="2400" kern="0" dirty="0">
                <a:latin typeface="微软雅黑" panose="020B0503020204020204" pitchFamily="34" charset="-122"/>
                <a:ea typeface="微软雅黑" panose="020B0503020204020204" pitchFamily="34" charset="-122"/>
                <a:cs typeface="+mn-ea"/>
                <a:sym typeface="+mn-lt"/>
              </a:rPr>
              <a:t>2007</a:t>
            </a:r>
            <a:r>
              <a:rPr lang="zh-CN" altLang="en-US" sz="2400" kern="0" dirty="0">
                <a:latin typeface="微软雅黑" panose="020B0503020204020204" pitchFamily="34" charset="-122"/>
                <a:ea typeface="微软雅黑" panose="020B0503020204020204" pitchFamily="34" charset="-122"/>
                <a:cs typeface="+mn-ea"/>
                <a:sym typeface="+mn-lt"/>
              </a:rPr>
              <a:t>年</a:t>
            </a:r>
            <a:r>
              <a:rPr lang="en-US" altLang="zh-CN" sz="2400" kern="0" dirty="0">
                <a:latin typeface="微软雅黑" panose="020B0503020204020204" pitchFamily="34" charset="-122"/>
                <a:ea typeface="微软雅黑" panose="020B0503020204020204" pitchFamily="34" charset="-122"/>
                <a:cs typeface="+mn-ea"/>
                <a:sym typeface="+mn-lt"/>
              </a:rPr>
              <a:t>TEM 4</a:t>
            </a:r>
            <a:r>
              <a:rPr lang="zh-CN" altLang="en-US" sz="2400" kern="0" dirty="0">
                <a:latin typeface="微软雅黑" panose="020B0503020204020204" pitchFamily="34" charset="-122"/>
                <a:ea typeface="微软雅黑" panose="020B0503020204020204" pitchFamily="34" charset="-122"/>
                <a:cs typeface="+mn-ea"/>
                <a:sym typeface="+mn-lt"/>
              </a:rPr>
              <a:t>考试作文题</a:t>
            </a:r>
            <a:r>
              <a:rPr lang="en-US" altLang="zh-CN" sz="2400" kern="0" dirty="0">
                <a:latin typeface="微软雅黑" panose="020B0503020204020204" pitchFamily="34" charset="-122"/>
                <a:ea typeface="微软雅黑" panose="020B0503020204020204" pitchFamily="34" charset="-122"/>
                <a:cs typeface="+mn-ea"/>
                <a:sym typeface="+mn-lt"/>
              </a:rPr>
              <a:t>(Is It Wise to Make Friends Online?)</a:t>
            </a:r>
            <a:r>
              <a:rPr lang="zh-CN" altLang="en-US" sz="2400" kern="0" dirty="0">
                <a:latin typeface="微软雅黑" panose="020B0503020204020204" pitchFamily="34" charset="-122"/>
                <a:ea typeface="微软雅黑" panose="020B0503020204020204" pitchFamily="34" charset="-122"/>
                <a:cs typeface="+mn-ea"/>
                <a:sym typeface="+mn-lt"/>
              </a:rPr>
              <a:t>如果采用提出问题、正反观点的手法，范文的开头段可</a:t>
            </a:r>
            <a:r>
              <a:rPr lang="zh-CN" altLang="en-US" sz="2400" kern="0" dirty="0" smtClean="0">
                <a:latin typeface="微软雅黑" panose="020B0503020204020204" pitchFamily="34" charset="-122"/>
                <a:ea typeface="微软雅黑" panose="020B0503020204020204" pitchFamily="34" charset="-122"/>
                <a:cs typeface="+mn-ea"/>
                <a:sym typeface="+mn-lt"/>
              </a:rPr>
              <a:t>为</a:t>
            </a:r>
            <a:r>
              <a:rPr lang="zh-CN" altLang="en-US" sz="2400" kern="0" dirty="0">
                <a:latin typeface="微软雅黑" panose="020B0503020204020204" pitchFamily="34" charset="-122"/>
                <a:ea typeface="微软雅黑" panose="020B0503020204020204" pitchFamily="34" charset="-122"/>
                <a:cs typeface="+mn-ea"/>
                <a:sym typeface="+mn-lt"/>
              </a:rPr>
              <a:t>：</a:t>
            </a:r>
            <a:endParaRPr lang="en-US" altLang="zh-CN"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endParaRPr lang="en-US" altLang="zh-CN"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endParaRPr lang="en-US" altLang="zh-CN" sz="24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928662304"/>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anim calcmode="lin" valueType="num">
                                      <p:cBhvr additive="base">
                                        <p:cTn id="1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C0AC517-DD47-4E48-8856-B3DDE633286E}"/>
              </a:ext>
            </a:extLst>
          </p:cNvPr>
          <p:cNvSpPr>
            <a:spLocks noGrp="1"/>
          </p:cNvSpPr>
          <p:nvPr>
            <p:ph type="body" sz="quarter" idx="13"/>
          </p:nvPr>
        </p:nvSpPr>
        <p:spPr/>
        <p:txBody>
          <a:bodyPr/>
          <a:lstStyle/>
          <a:p>
            <a:r>
              <a:rPr lang="zh-CN" altLang="en-US" dirty="0"/>
              <a:t>首段的写作方法</a:t>
            </a:r>
          </a:p>
        </p:txBody>
      </p:sp>
      <p:sp>
        <p:nvSpPr>
          <p:cNvPr id="3" name="文本框 2">
            <a:extLst>
              <a:ext uri="{FF2B5EF4-FFF2-40B4-BE49-F238E27FC236}">
                <a16:creationId xmlns:a16="http://schemas.microsoft.com/office/drawing/2014/main" id="{494D97BB-8B2F-4C7C-AF78-6E765CBB1C43}"/>
              </a:ext>
            </a:extLst>
          </p:cNvPr>
          <p:cNvSpPr txBox="1"/>
          <p:nvPr/>
        </p:nvSpPr>
        <p:spPr>
          <a:xfrm>
            <a:off x="468086" y="876301"/>
            <a:ext cx="10297885" cy="3637278"/>
          </a:xfrm>
          <a:prstGeom prst="rect">
            <a:avLst/>
          </a:prstGeom>
          <a:noFill/>
        </p:spPr>
        <p:txBody>
          <a:bodyPr wrap="square" rtlCol="0">
            <a:spAutoFit/>
          </a:bodyPr>
          <a:lstStyle/>
          <a:p>
            <a:pPr>
              <a:lnSpc>
                <a:spcPct val="130000"/>
              </a:lnSpc>
              <a:spcBef>
                <a:spcPts val="600"/>
              </a:spcBef>
            </a:pPr>
            <a:r>
              <a:rPr lang="en-US" altLang="zh-CN" sz="2400" kern="0" dirty="0">
                <a:latin typeface="微软雅黑" panose="020B0503020204020204" pitchFamily="34" charset="-122"/>
                <a:ea typeface="微软雅黑" panose="020B0503020204020204" pitchFamily="34" charset="-122"/>
                <a:cs typeface="+mn-ea"/>
                <a:sym typeface="+mn-lt"/>
              </a:rPr>
              <a:t>Is it wise to make friends online? People's views about this issue vary from one to another. </a:t>
            </a:r>
          </a:p>
          <a:p>
            <a:pPr>
              <a:lnSpc>
                <a:spcPct val="130000"/>
              </a:lnSpc>
              <a:spcBef>
                <a:spcPts val="600"/>
              </a:spcBef>
            </a:pPr>
            <a:r>
              <a:rPr lang="en-US" altLang="zh-CN" sz="2400" kern="0" dirty="0">
                <a:latin typeface="微软雅黑" panose="020B0503020204020204" pitchFamily="34" charset="-122"/>
                <a:ea typeface="微软雅黑" panose="020B0503020204020204" pitchFamily="34" charset="-122"/>
                <a:cs typeface="+mn-ea"/>
                <a:sym typeface="+mn-lt"/>
              </a:rPr>
              <a:t>Some would think that it is unwise to make friend</a:t>
            </a:r>
            <a:r>
              <a:rPr lang="en-US" altLang="zh-CN" sz="2400" kern="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s online whilst others believe that there is nothing wrong with online friends. </a:t>
            </a:r>
          </a:p>
          <a:p>
            <a:pPr>
              <a:lnSpc>
                <a:spcPct val="130000"/>
              </a:lnSpc>
              <a:spcBef>
                <a:spcPts val="600"/>
              </a:spcBef>
            </a:pPr>
            <a:r>
              <a:rPr lang="en-US" altLang="zh-CN" sz="2400" kern="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rPr>
              <a:t>In my point of view, although online friends cannot be always trusted, the benefits far outweigh the risks. The reasons are mainly as follows.</a:t>
            </a:r>
          </a:p>
          <a:p>
            <a:pPr>
              <a:lnSpc>
                <a:spcPct val="130000"/>
              </a:lnSpc>
              <a:spcBef>
                <a:spcPts val="600"/>
              </a:spcBef>
            </a:pPr>
            <a:endParaRPr lang="en-US" altLang="zh-CN" sz="2400" kern="0" dirty="0">
              <a:solidFill>
                <a:schemeClr val="tx1">
                  <a:lumMod val="95000"/>
                  <a:lumOff val="5000"/>
                </a:schemeClr>
              </a:solidFill>
              <a:latin typeface="微软雅黑" panose="020B0503020204020204" pitchFamily="34" charset="-122"/>
              <a:ea typeface="微软雅黑" panose="020B0503020204020204" pitchFamily="34" charset="-122"/>
              <a:cs typeface="+mn-ea"/>
              <a:sym typeface="+mn-lt"/>
            </a:endParaRPr>
          </a:p>
        </p:txBody>
      </p:sp>
      <p:sp>
        <p:nvSpPr>
          <p:cNvPr id="4" name="卷形: 水平 3">
            <a:extLst>
              <a:ext uri="{FF2B5EF4-FFF2-40B4-BE49-F238E27FC236}">
                <a16:creationId xmlns:a16="http://schemas.microsoft.com/office/drawing/2014/main" id="{FA98A857-F55F-4E92-96A7-2D85D294D306}"/>
              </a:ext>
            </a:extLst>
          </p:cNvPr>
          <p:cNvSpPr/>
          <p:nvPr/>
        </p:nvSpPr>
        <p:spPr>
          <a:xfrm>
            <a:off x="9621673" y="-106324"/>
            <a:ext cx="1937657" cy="1200329"/>
          </a:xfrm>
          <a:prstGeom prst="horizontalScroll">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dirty="0">
                <a:latin typeface="微软雅黑" panose="020B0503020204020204" pitchFamily="34" charset="-122"/>
                <a:ea typeface="微软雅黑" panose="020B0503020204020204" pitchFamily="34" charset="-122"/>
              </a:rPr>
              <a:t>提问题</a:t>
            </a:r>
          </a:p>
        </p:txBody>
      </p:sp>
      <p:sp>
        <p:nvSpPr>
          <p:cNvPr id="5" name="卷形: 水平 4">
            <a:extLst>
              <a:ext uri="{FF2B5EF4-FFF2-40B4-BE49-F238E27FC236}">
                <a16:creationId xmlns:a16="http://schemas.microsoft.com/office/drawing/2014/main" id="{501400A8-1C90-4415-95F0-D94FE326D982}"/>
              </a:ext>
            </a:extLst>
          </p:cNvPr>
          <p:cNvSpPr/>
          <p:nvPr/>
        </p:nvSpPr>
        <p:spPr>
          <a:xfrm>
            <a:off x="10014208" y="1746371"/>
            <a:ext cx="1937657" cy="1200329"/>
          </a:xfrm>
          <a:prstGeom prst="horizontalScroll">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dirty="0">
                <a:latin typeface="微软雅黑" panose="020B0503020204020204" pitchFamily="34" charset="-122"/>
                <a:ea typeface="微软雅黑" panose="020B0503020204020204" pitchFamily="34" charset="-122"/>
              </a:rPr>
              <a:t>正反观点</a:t>
            </a:r>
          </a:p>
        </p:txBody>
      </p:sp>
      <p:sp>
        <p:nvSpPr>
          <p:cNvPr id="6" name="卷形: 水平 5">
            <a:extLst>
              <a:ext uri="{FF2B5EF4-FFF2-40B4-BE49-F238E27FC236}">
                <a16:creationId xmlns:a16="http://schemas.microsoft.com/office/drawing/2014/main" id="{F7B7CF80-12DF-4E37-8F2E-3A92D1FE857A}"/>
              </a:ext>
            </a:extLst>
          </p:cNvPr>
          <p:cNvSpPr/>
          <p:nvPr/>
        </p:nvSpPr>
        <p:spPr>
          <a:xfrm>
            <a:off x="9621674" y="4096689"/>
            <a:ext cx="1937657" cy="1200329"/>
          </a:xfrm>
          <a:prstGeom prst="horizontalScroll">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dirty="0">
                <a:latin typeface="微软雅黑" panose="020B0503020204020204" pitchFamily="34" charset="-122"/>
                <a:ea typeface="微软雅黑" panose="020B0503020204020204" pitchFamily="34" charset="-122"/>
              </a:rPr>
              <a:t>自己观点</a:t>
            </a:r>
          </a:p>
        </p:txBody>
      </p:sp>
    </p:spTree>
    <p:extLst>
      <p:ext uri="{BB962C8B-B14F-4D97-AF65-F5344CB8AC3E}">
        <p14:creationId xmlns:p14="http://schemas.microsoft.com/office/powerpoint/2010/main" val="2090722131"/>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 calcmode="lin" valueType="num">
                                      <p:cBhvr additive="base">
                                        <p:cTn id="19" dur="500" fill="hold"/>
                                        <p:tgtEl>
                                          <p:spTgt spid="6"/>
                                        </p:tgtEl>
                                        <p:attrNameLst>
                                          <p:attrName>ppt_x</p:attrName>
                                        </p:attrNameLst>
                                      </p:cBhvr>
                                      <p:tavLst>
                                        <p:tav tm="0">
                                          <p:val>
                                            <p:strVal val="#ppt_x"/>
                                          </p:val>
                                        </p:tav>
                                        <p:tav tm="100000">
                                          <p:val>
                                            <p:strVal val="#ppt_x"/>
                                          </p:val>
                                        </p:tav>
                                      </p:tavLst>
                                    </p:anim>
                                    <p:anim calcmode="lin" valueType="num">
                                      <p:cBhvr additive="base">
                                        <p:cTn id="20"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Lst>
  </p:timing>
</p:sld>
</file>

<file path=ppt/slides/slide1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C0AC517-DD47-4E48-8856-B3DDE633286E}"/>
              </a:ext>
            </a:extLst>
          </p:cNvPr>
          <p:cNvSpPr>
            <a:spLocks noGrp="1"/>
          </p:cNvSpPr>
          <p:nvPr>
            <p:ph type="body" sz="quarter" idx="13"/>
          </p:nvPr>
        </p:nvSpPr>
        <p:spPr/>
        <p:txBody>
          <a:bodyPr/>
          <a:lstStyle/>
          <a:p>
            <a:r>
              <a:rPr lang="zh-CN" altLang="en-US" dirty="0"/>
              <a:t>首段的写作方法</a:t>
            </a:r>
          </a:p>
        </p:txBody>
      </p:sp>
      <p:sp>
        <p:nvSpPr>
          <p:cNvPr id="3" name="文本框 2">
            <a:extLst>
              <a:ext uri="{FF2B5EF4-FFF2-40B4-BE49-F238E27FC236}">
                <a16:creationId xmlns:a16="http://schemas.microsoft.com/office/drawing/2014/main" id="{494D97BB-8B2F-4C7C-AF78-6E765CBB1C43}"/>
              </a:ext>
            </a:extLst>
          </p:cNvPr>
          <p:cNvSpPr txBox="1"/>
          <p:nvPr/>
        </p:nvSpPr>
        <p:spPr>
          <a:xfrm>
            <a:off x="468086" y="876301"/>
            <a:ext cx="10297885" cy="4674485"/>
          </a:xfrm>
          <a:prstGeom prst="rect">
            <a:avLst/>
          </a:prstGeom>
          <a:noFill/>
        </p:spPr>
        <p:txBody>
          <a:bodyPr wrap="square" rtlCol="0">
            <a:spAutoFit/>
          </a:bodyPr>
          <a:lstStyle/>
          <a:p>
            <a:pPr>
              <a:lnSpc>
                <a:spcPct val="130000"/>
              </a:lnSpc>
              <a:spcBef>
                <a:spcPts val="600"/>
              </a:spcBef>
            </a:pPr>
            <a:r>
              <a:rPr lang="en-US" altLang="zh-CN" sz="2400" kern="0" dirty="0">
                <a:latin typeface="微软雅黑" panose="020B0503020204020204" pitchFamily="34" charset="-122"/>
                <a:ea typeface="微软雅黑" panose="020B0503020204020204" pitchFamily="34" charset="-122"/>
                <a:cs typeface="+mn-ea"/>
                <a:sym typeface="+mn-lt"/>
              </a:rPr>
              <a:t>Is it wise to make friends online? People's views about this issue vary from one to another. </a:t>
            </a:r>
          </a:p>
          <a:p>
            <a:pPr>
              <a:lnSpc>
                <a:spcPct val="130000"/>
              </a:lnSpc>
              <a:spcBef>
                <a:spcPts val="600"/>
              </a:spcBef>
            </a:pPr>
            <a:r>
              <a:rPr lang="en-US" altLang="zh-CN" sz="2400" kern="0" dirty="0">
                <a:latin typeface="微软雅黑" panose="020B0503020204020204" pitchFamily="34" charset="-122"/>
                <a:ea typeface="微软雅黑" panose="020B0503020204020204" pitchFamily="34" charset="-122"/>
                <a:cs typeface="+mn-ea"/>
                <a:sym typeface="+mn-lt"/>
              </a:rPr>
              <a:t>Some would think that it is unwise to make friends online </a:t>
            </a:r>
            <a:r>
              <a:rPr lang="en-US" altLang="zh-CN" sz="2400" kern="0" dirty="0">
                <a:solidFill>
                  <a:srgbClr val="FF0000"/>
                </a:solidFill>
                <a:latin typeface="微软雅黑" panose="020B0503020204020204" pitchFamily="34" charset="-122"/>
                <a:ea typeface="微软雅黑" panose="020B0503020204020204" pitchFamily="34" charset="-122"/>
                <a:cs typeface="+mn-ea"/>
                <a:sym typeface="+mn-lt"/>
              </a:rPr>
              <a:t>whilst</a:t>
            </a:r>
            <a:r>
              <a:rPr lang="en-US" altLang="zh-CN" sz="2400" kern="0" dirty="0">
                <a:latin typeface="微软雅黑" panose="020B0503020204020204" pitchFamily="34" charset="-122"/>
                <a:ea typeface="微软雅黑" panose="020B0503020204020204" pitchFamily="34" charset="-122"/>
                <a:cs typeface="+mn-ea"/>
                <a:sym typeface="+mn-lt"/>
              </a:rPr>
              <a:t> others believe that there is nothing wrong with online friends. </a:t>
            </a:r>
          </a:p>
          <a:p>
            <a:pPr>
              <a:lnSpc>
                <a:spcPct val="130000"/>
              </a:lnSpc>
              <a:spcBef>
                <a:spcPts val="600"/>
              </a:spcBef>
            </a:pPr>
            <a:r>
              <a:rPr lang="en-US" altLang="zh-CN" sz="2400" kern="0" dirty="0">
                <a:latin typeface="微软雅黑" panose="020B0503020204020204" pitchFamily="34" charset="-122"/>
                <a:ea typeface="微软雅黑" panose="020B0503020204020204" pitchFamily="34" charset="-122"/>
                <a:cs typeface="+mn-ea"/>
                <a:sym typeface="+mn-lt"/>
              </a:rPr>
              <a:t>In my point of view, although online friends cannot be always trusted, the benefits far outweigh the risks. The reasons are mainly as follows.</a:t>
            </a:r>
          </a:p>
          <a:p>
            <a:pPr>
              <a:lnSpc>
                <a:spcPct val="130000"/>
              </a:lnSpc>
              <a:spcBef>
                <a:spcPts val="600"/>
              </a:spcBef>
            </a:pPr>
            <a:endParaRPr lang="en-US" altLang="zh-CN"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这篇范文的开头段</a:t>
            </a:r>
            <a:r>
              <a:rPr lang="zh-CN" altLang="en-US" sz="2400" kern="0" dirty="0">
                <a:solidFill>
                  <a:srgbClr val="FF0000"/>
                </a:solidFill>
                <a:latin typeface="微软雅黑" panose="020B0503020204020204" pitchFamily="34" charset="-122"/>
                <a:ea typeface="微软雅黑" panose="020B0503020204020204" pitchFamily="34" charset="-122"/>
                <a:cs typeface="+mn-ea"/>
                <a:sym typeface="+mn-lt"/>
              </a:rPr>
              <a:t>提出</a:t>
            </a:r>
            <a:r>
              <a:rPr lang="zh-CN" altLang="en-US" sz="2400" kern="0" dirty="0">
                <a:latin typeface="微软雅黑" panose="020B0503020204020204" pitchFamily="34" charset="-122"/>
                <a:ea typeface="微软雅黑" panose="020B0503020204020204" pitchFamily="34" charset="-122"/>
                <a:cs typeface="+mn-ea"/>
                <a:sym typeface="+mn-lt"/>
              </a:rPr>
              <a:t>网上交友是否可行的</a:t>
            </a:r>
            <a:r>
              <a:rPr lang="zh-CN" altLang="en-US" sz="2400" kern="0" dirty="0">
                <a:solidFill>
                  <a:srgbClr val="FF0000"/>
                </a:solidFill>
                <a:latin typeface="微软雅黑" panose="020B0503020204020204" pitchFamily="34" charset="-122"/>
                <a:ea typeface="微软雅黑" panose="020B0503020204020204" pitchFamily="34" charset="-122"/>
                <a:cs typeface="+mn-ea"/>
                <a:sym typeface="+mn-lt"/>
              </a:rPr>
              <a:t>问题</a:t>
            </a:r>
            <a:r>
              <a:rPr lang="zh-CN" altLang="en-US" sz="2400" kern="0" dirty="0">
                <a:latin typeface="微软雅黑" panose="020B0503020204020204" pitchFamily="34" charset="-122"/>
                <a:ea typeface="微软雅黑" panose="020B0503020204020204" pitchFamily="34" charset="-122"/>
                <a:cs typeface="+mn-ea"/>
                <a:sym typeface="+mn-lt"/>
              </a:rPr>
              <a:t>，然后陈述了</a:t>
            </a:r>
            <a:r>
              <a:rPr lang="zh-CN" altLang="en-US" sz="2400" kern="0" dirty="0">
                <a:solidFill>
                  <a:srgbClr val="FF0000"/>
                </a:solidFill>
                <a:latin typeface="微软雅黑" panose="020B0503020204020204" pitchFamily="34" charset="-122"/>
                <a:ea typeface="微软雅黑" panose="020B0503020204020204" pitchFamily="34" charset="-122"/>
                <a:cs typeface="+mn-ea"/>
                <a:sym typeface="+mn-lt"/>
              </a:rPr>
              <a:t>正反两方的观点</a:t>
            </a:r>
            <a:r>
              <a:rPr lang="zh-CN" altLang="en-US" sz="2400" kern="0" dirty="0">
                <a:latin typeface="微软雅黑" panose="020B0503020204020204" pitchFamily="34" charset="-122"/>
                <a:ea typeface="微软雅黑" panose="020B0503020204020204" pitchFamily="34" charset="-122"/>
                <a:cs typeface="+mn-ea"/>
                <a:sym typeface="+mn-lt"/>
              </a:rPr>
              <a:t>，接下来作者</a:t>
            </a:r>
            <a:r>
              <a:rPr lang="zh-CN" altLang="en-US" sz="2400" kern="0" dirty="0">
                <a:solidFill>
                  <a:srgbClr val="FF0000"/>
                </a:solidFill>
                <a:latin typeface="微软雅黑" panose="020B0503020204020204" pitchFamily="34" charset="-122"/>
                <a:ea typeface="微软雅黑" panose="020B0503020204020204" pitchFamily="34" charset="-122"/>
                <a:cs typeface="+mn-ea"/>
                <a:sym typeface="+mn-lt"/>
              </a:rPr>
              <a:t>表明自己的观点</a:t>
            </a:r>
            <a:r>
              <a:rPr lang="zh-CN" altLang="en-US" sz="2400" kern="0" dirty="0">
                <a:latin typeface="微软雅黑" panose="020B0503020204020204" pitchFamily="34" charset="-122"/>
                <a:ea typeface="微软雅黑" panose="020B0503020204020204" pitchFamily="34" charset="-122"/>
                <a:cs typeface="+mn-ea"/>
                <a:sym typeface="+mn-lt"/>
              </a:rPr>
              <a:t>，即网上交友利大于弊。</a:t>
            </a:r>
          </a:p>
        </p:txBody>
      </p:sp>
    </p:spTree>
    <p:extLst>
      <p:ext uri="{BB962C8B-B14F-4D97-AF65-F5344CB8AC3E}">
        <p14:creationId xmlns:p14="http://schemas.microsoft.com/office/powerpoint/2010/main" val="2276740783"/>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C0AC517-DD47-4E48-8856-B3DDE633286E}"/>
              </a:ext>
            </a:extLst>
          </p:cNvPr>
          <p:cNvSpPr>
            <a:spLocks noGrp="1"/>
          </p:cNvSpPr>
          <p:nvPr>
            <p:ph type="body" sz="quarter" idx="13"/>
          </p:nvPr>
        </p:nvSpPr>
        <p:spPr/>
        <p:txBody>
          <a:bodyPr/>
          <a:lstStyle/>
          <a:p>
            <a:r>
              <a:rPr lang="zh-CN" altLang="en-US" dirty="0"/>
              <a:t>首段的写作方法</a:t>
            </a:r>
          </a:p>
        </p:txBody>
      </p:sp>
      <p:sp>
        <p:nvSpPr>
          <p:cNvPr id="3" name="文本框 2">
            <a:extLst>
              <a:ext uri="{FF2B5EF4-FFF2-40B4-BE49-F238E27FC236}">
                <a16:creationId xmlns:a16="http://schemas.microsoft.com/office/drawing/2014/main" id="{494D97BB-8B2F-4C7C-AF78-6E765CBB1C43}"/>
              </a:ext>
            </a:extLst>
          </p:cNvPr>
          <p:cNvSpPr txBox="1"/>
          <p:nvPr/>
        </p:nvSpPr>
        <p:spPr>
          <a:xfrm>
            <a:off x="468086" y="876301"/>
            <a:ext cx="10297885" cy="4798237"/>
          </a:xfrm>
          <a:prstGeom prst="rect">
            <a:avLst/>
          </a:prstGeom>
          <a:noFill/>
        </p:spPr>
        <p:txBody>
          <a:bodyPr wrap="square" rtlCol="0">
            <a:spAutoFit/>
          </a:bodyPr>
          <a:lstStyle/>
          <a:p>
            <a:pPr>
              <a:lnSpc>
                <a:spcPct val="130000"/>
              </a:lnSpc>
              <a:spcBef>
                <a:spcPts val="600"/>
              </a:spcBef>
            </a:pPr>
            <a:r>
              <a:rPr lang="en-US" altLang="zh-CN" sz="2400" b="1" kern="0" dirty="0">
                <a:latin typeface="微软雅黑" panose="020B0503020204020204" pitchFamily="34" charset="-122"/>
                <a:ea typeface="微软雅黑" panose="020B0503020204020204" pitchFamily="34" charset="-122"/>
                <a:cs typeface="+mn-ea"/>
                <a:sym typeface="+mn-lt"/>
              </a:rPr>
              <a:t>(3)</a:t>
            </a:r>
            <a:r>
              <a:rPr lang="zh-CN" altLang="en-US" sz="2400" b="1" kern="0" dirty="0">
                <a:latin typeface="微软雅黑" panose="020B0503020204020204" pitchFamily="34" charset="-122"/>
                <a:ea typeface="微软雅黑" panose="020B0503020204020204" pitchFamily="34" charset="-122"/>
                <a:cs typeface="+mn-ea"/>
                <a:sym typeface="+mn-lt"/>
              </a:rPr>
              <a:t>介绍背景，提出问题</a:t>
            </a:r>
          </a:p>
          <a:p>
            <a:pPr>
              <a:lnSpc>
                <a:spcPct val="130000"/>
              </a:lnSpc>
              <a:spcBef>
                <a:spcPts val="600"/>
              </a:spcBef>
            </a:pPr>
            <a:endParaRPr lang="zh-CN" altLang="en-US"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这个方法与第一个方法类似，也适用于</a:t>
            </a:r>
            <a:r>
              <a:rPr lang="zh-CN" altLang="en-US" sz="2400" kern="0" dirty="0">
                <a:solidFill>
                  <a:srgbClr val="00749F"/>
                </a:solidFill>
                <a:latin typeface="微软雅黑" panose="020B0503020204020204" pitchFamily="34" charset="-122"/>
                <a:ea typeface="微软雅黑" panose="020B0503020204020204" pitchFamily="34" charset="-122"/>
                <a:cs typeface="+mn-ea"/>
                <a:sym typeface="+mn-lt"/>
              </a:rPr>
              <a:t>给定观点</a:t>
            </a:r>
            <a:r>
              <a:rPr lang="zh-CN" altLang="en-US" sz="2400" kern="0" dirty="0">
                <a:latin typeface="微软雅黑" panose="020B0503020204020204" pitchFamily="34" charset="-122"/>
                <a:ea typeface="微软雅黑" panose="020B0503020204020204" pitchFamily="34" charset="-122"/>
                <a:cs typeface="+mn-ea"/>
                <a:sym typeface="+mn-lt"/>
              </a:rPr>
              <a:t>或者</a:t>
            </a:r>
            <a:r>
              <a:rPr lang="zh-CN" altLang="en-US" sz="2400" kern="0" dirty="0">
                <a:solidFill>
                  <a:srgbClr val="00749F"/>
                </a:solidFill>
                <a:latin typeface="微软雅黑" panose="020B0503020204020204" pitchFamily="34" charset="-122"/>
                <a:ea typeface="微软雅黑" panose="020B0503020204020204" pitchFamily="34" charset="-122"/>
                <a:cs typeface="+mn-ea"/>
                <a:sym typeface="+mn-lt"/>
              </a:rPr>
              <a:t>自拟题目的</a:t>
            </a:r>
            <a:r>
              <a:rPr lang="zh-CN" altLang="en-US" sz="2400" kern="0" dirty="0">
                <a:latin typeface="微软雅黑" panose="020B0503020204020204" pitchFamily="34" charset="-122"/>
                <a:ea typeface="微软雅黑" panose="020B0503020204020204" pitchFamily="34" charset="-122"/>
                <a:cs typeface="+mn-ea"/>
                <a:sym typeface="+mn-lt"/>
              </a:rPr>
              <a:t>作文题，在开头段中也是首先介绍问题产生的</a:t>
            </a:r>
            <a:r>
              <a:rPr lang="zh-CN" altLang="en-US" sz="2400" kern="0" dirty="0">
                <a:solidFill>
                  <a:srgbClr val="FF0000"/>
                </a:solidFill>
                <a:latin typeface="微软雅黑" panose="020B0503020204020204" pitchFamily="34" charset="-122"/>
                <a:ea typeface="微软雅黑" panose="020B0503020204020204" pitchFamily="34" charset="-122"/>
                <a:cs typeface="+mn-ea"/>
                <a:sym typeface="+mn-lt"/>
              </a:rPr>
              <a:t>背景</a:t>
            </a:r>
            <a:r>
              <a:rPr lang="zh-CN" altLang="en-US" sz="2400" kern="0" dirty="0">
                <a:latin typeface="微软雅黑" panose="020B0503020204020204" pitchFamily="34" charset="-122"/>
                <a:ea typeface="微软雅黑" panose="020B0503020204020204" pitchFamily="34" charset="-122"/>
                <a:cs typeface="+mn-ea"/>
                <a:sym typeface="+mn-lt"/>
              </a:rPr>
              <a:t>，但是作者通过</a:t>
            </a:r>
            <a:r>
              <a:rPr lang="zh-CN" altLang="en-US" sz="2400" kern="0" dirty="0">
                <a:solidFill>
                  <a:srgbClr val="FF0000"/>
                </a:solidFill>
                <a:latin typeface="微软雅黑" panose="020B0503020204020204" pitchFamily="34" charset="-122"/>
                <a:ea typeface="微软雅黑" panose="020B0503020204020204" pitchFamily="34" charset="-122"/>
                <a:cs typeface="+mn-ea"/>
                <a:sym typeface="+mn-lt"/>
              </a:rPr>
              <a:t>提问</a:t>
            </a:r>
            <a:r>
              <a:rPr lang="zh-CN" altLang="en-US" sz="2400" kern="0" dirty="0">
                <a:latin typeface="微软雅黑" panose="020B0503020204020204" pitchFamily="34" charset="-122"/>
                <a:ea typeface="微软雅黑" panose="020B0503020204020204" pitchFamily="34" charset="-122"/>
                <a:cs typeface="+mn-ea"/>
                <a:sym typeface="+mn-lt"/>
              </a:rPr>
              <a:t>来引出自己的态度和观点。</a:t>
            </a:r>
          </a:p>
          <a:p>
            <a:pPr>
              <a:lnSpc>
                <a:spcPct val="130000"/>
              </a:lnSpc>
              <a:spcBef>
                <a:spcPts val="600"/>
              </a:spcBef>
            </a:pPr>
            <a:endParaRPr lang="zh-CN" altLang="en-US"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比如</a:t>
            </a:r>
            <a:r>
              <a:rPr lang="en-US" altLang="zh-CN" sz="2400" kern="0" dirty="0">
                <a:latin typeface="微软雅黑" panose="020B0503020204020204" pitchFamily="34" charset="-122"/>
                <a:ea typeface="微软雅黑" panose="020B0503020204020204" pitchFamily="34" charset="-122"/>
                <a:cs typeface="+mn-ea"/>
                <a:sym typeface="+mn-lt"/>
              </a:rPr>
              <a:t>2008</a:t>
            </a:r>
            <a:r>
              <a:rPr lang="zh-CN" altLang="en-US" sz="2400" kern="0" dirty="0">
                <a:latin typeface="微软雅黑" panose="020B0503020204020204" pitchFamily="34" charset="-122"/>
                <a:ea typeface="微软雅黑" panose="020B0503020204020204" pitchFamily="34" charset="-122"/>
                <a:cs typeface="+mn-ea"/>
                <a:sym typeface="+mn-lt"/>
              </a:rPr>
              <a:t>年</a:t>
            </a:r>
            <a:r>
              <a:rPr lang="en-US" altLang="zh-CN" sz="2400" kern="0" dirty="0">
                <a:latin typeface="微软雅黑" panose="020B0503020204020204" pitchFamily="34" charset="-122"/>
                <a:ea typeface="微软雅黑" panose="020B0503020204020204" pitchFamily="34" charset="-122"/>
                <a:cs typeface="+mn-ea"/>
                <a:sym typeface="+mn-lt"/>
              </a:rPr>
              <a:t>TEM 4</a:t>
            </a:r>
            <a:r>
              <a:rPr lang="zh-CN" altLang="en-US" sz="2400" kern="0" dirty="0">
                <a:latin typeface="微软雅黑" panose="020B0503020204020204" pitchFamily="34" charset="-122"/>
                <a:ea typeface="微软雅黑" panose="020B0503020204020204" pitchFamily="34" charset="-122"/>
                <a:cs typeface="+mn-ea"/>
                <a:sym typeface="+mn-lt"/>
              </a:rPr>
              <a:t>考试的作文题</a:t>
            </a:r>
            <a:r>
              <a:rPr lang="en-US" altLang="zh-CN" sz="2400" kern="0" dirty="0">
                <a:latin typeface="微软雅黑" panose="020B0503020204020204" pitchFamily="34" charset="-122"/>
                <a:ea typeface="微软雅黑" panose="020B0503020204020204" pitchFamily="34" charset="-122"/>
                <a:cs typeface="+mn-ea"/>
                <a:sym typeface="+mn-lt"/>
              </a:rPr>
              <a:t>(The Benefits of Volunteering),</a:t>
            </a:r>
            <a:r>
              <a:rPr lang="zh-CN" altLang="en-US" sz="2400" kern="0" dirty="0">
                <a:latin typeface="微软雅黑" panose="020B0503020204020204" pitchFamily="34" charset="-122"/>
                <a:ea typeface="微软雅黑" panose="020B0503020204020204" pitchFamily="34" charset="-122"/>
                <a:cs typeface="+mn-ea"/>
                <a:sym typeface="+mn-lt"/>
              </a:rPr>
              <a:t>如果考生采取先介绍背景再提出问题的方法，则范文中的开头段可以</a:t>
            </a:r>
            <a:r>
              <a:rPr lang="zh-CN" altLang="en-US" sz="2400" kern="0" dirty="0" smtClean="0">
                <a:latin typeface="微软雅黑" panose="020B0503020204020204" pitchFamily="34" charset="-122"/>
                <a:ea typeface="微软雅黑" panose="020B0503020204020204" pitchFamily="34" charset="-122"/>
                <a:cs typeface="+mn-ea"/>
                <a:sym typeface="+mn-lt"/>
              </a:rPr>
              <a:t>是</a:t>
            </a:r>
            <a:r>
              <a:rPr lang="zh-CN" altLang="en-US" sz="2400" kern="0" dirty="0">
                <a:latin typeface="微软雅黑" panose="020B0503020204020204" pitchFamily="34" charset="-122"/>
                <a:ea typeface="微软雅黑" panose="020B0503020204020204" pitchFamily="34" charset="-122"/>
                <a:cs typeface="+mn-ea"/>
                <a:sym typeface="+mn-lt"/>
              </a:rPr>
              <a:t>：</a:t>
            </a:r>
            <a:endParaRPr lang="en-US" altLang="zh-CN"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endParaRPr lang="en-US" altLang="zh-CN" sz="24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4151424179"/>
      </p:ext>
    </p:extLst>
  </p:cSld>
  <p:clrMapOvr>
    <a:masterClrMapping/>
  </p:clrMapOvr>
  <p:transition spd="slow" advClick="0" advTm="3000">
    <p:push dir="u"/>
  </p:transition>
  <p:timing>
    <p:tnLst>
      <p:par>
        <p:cTn id="1" dur="indefinite" restart="never" nodeType="tmRoot"/>
      </p:par>
    </p:tnLst>
  </p:timing>
</p:sld>
</file>

<file path=ppt/slides/slide1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C0AC517-DD47-4E48-8856-B3DDE633286E}"/>
              </a:ext>
            </a:extLst>
          </p:cNvPr>
          <p:cNvSpPr>
            <a:spLocks noGrp="1"/>
          </p:cNvSpPr>
          <p:nvPr>
            <p:ph type="body" sz="quarter" idx="13"/>
          </p:nvPr>
        </p:nvSpPr>
        <p:spPr/>
        <p:txBody>
          <a:bodyPr/>
          <a:lstStyle/>
          <a:p>
            <a:r>
              <a:rPr lang="zh-CN" altLang="en-US" dirty="0"/>
              <a:t>首段的写作方法</a:t>
            </a:r>
          </a:p>
        </p:txBody>
      </p:sp>
      <p:sp>
        <p:nvSpPr>
          <p:cNvPr id="3" name="文本框 2">
            <a:extLst>
              <a:ext uri="{FF2B5EF4-FFF2-40B4-BE49-F238E27FC236}">
                <a16:creationId xmlns:a16="http://schemas.microsoft.com/office/drawing/2014/main" id="{494D97BB-8B2F-4C7C-AF78-6E765CBB1C43}"/>
              </a:ext>
            </a:extLst>
          </p:cNvPr>
          <p:cNvSpPr txBox="1"/>
          <p:nvPr/>
        </p:nvSpPr>
        <p:spPr>
          <a:xfrm>
            <a:off x="468086" y="876301"/>
            <a:ext cx="10297885" cy="4117409"/>
          </a:xfrm>
          <a:prstGeom prst="rect">
            <a:avLst/>
          </a:prstGeom>
          <a:noFill/>
        </p:spPr>
        <p:txBody>
          <a:bodyPr wrap="square" rtlCol="0">
            <a:spAutoFit/>
          </a:bodyPr>
          <a:lstStyle/>
          <a:p>
            <a:pPr>
              <a:lnSpc>
                <a:spcPct val="130000"/>
              </a:lnSpc>
              <a:spcBef>
                <a:spcPts val="600"/>
              </a:spcBef>
            </a:pPr>
            <a:r>
              <a:rPr lang="en-US" altLang="zh-CN" sz="2400" kern="0" dirty="0">
                <a:latin typeface="微软雅黑" panose="020B0503020204020204" pitchFamily="34" charset="-122"/>
                <a:ea typeface="微软雅黑" panose="020B0503020204020204" pitchFamily="34" charset="-122"/>
                <a:cs typeface="+mn-ea"/>
                <a:sym typeface="+mn-lt"/>
              </a:rPr>
              <a:t>Volunteering has grown into a fashion these years, with volunteers ranging from college students to white collar workers. It is reported now China has 4.5 million registered volunteers having provided more than 4.5 billion hours of volunteer work. </a:t>
            </a:r>
          </a:p>
          <a:p>
            <a:pPr>
              <a:lnSpc>
                <a:spcPct val="130000"/>
              </a:lnSpc>
              <a:spcBef>
                <a:spcPts val="600"/>
              </a:spcBef>
            </a:pPr>
            <a:endParaRPr lang="en-US" altLang="zh-CN" sz="24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en-US" altLang="zh-CN" sz="2400" kern="0" dirty="0">
                <a:latin typeface="微软雅黑" panose="020B0503020204020204" pitchFamily="34" charset="-122"/>
                <a:ea typeface="微软雅黑" panose="020B0503020204020204" pitchFamily="34" charset="-122"/>
                <a:cs typeface="+mn-ea"/>
                <a:sym typeface="+mn-lt"/>
              </a:rPr>
              <a:t>Why would so many people like to do volunteer work? Are there any benefits of volunteering?</a:t>
            </a:r>
          </a:p>
          <a:p>
            <a:pPr>
              <a:lnSpc>
                <a:spcPct val="130000"/>
              </a:lnSpc>
              <a:spcBef>
                <a:spcPts val="600"/>
              </a:spcBef>
            </a:pPr>
            <a:endParaRPr lang="en-US" altLang="zh-CN" sz="2400" kern="0" dirty="0">
              <a:latin typeface="微软雅黑" panose="020B0503020204020204" pitchFamily="34" charset="-122"/>
              <a:ea typeface="微软雅黑" panose="020B0503020204020204" pitchFamily="34" charset="-122"/>
              <a:cs typeface="+mn-ea"/>
              <a:sym typeface="+mn-lt"/>
            </a:endParaRPr>
          </a:p>
        </p:txBody>
      </p:sp>
      <p:sp>
        <p:nvSpPr>
          <p:cNvPr id="4" name="卷形: 水平 3">
            <a:extLst>
              <a:ext uri="{FF2B5EF4-FFF2-40B4-BE49-F238E27FC236}">
                <a16:creationId xmlns:a16="http://schemas.microsoft.com/office/drawing/2014/main" id="{858E7DDF-52BF-4AB9-AEA4-BCBA26AE172C}"/>
              </a:ext>
            </a:extLst>
          </p:cNvPr>
          <p:cNvSpPr/>
          <p:nvPr/>
        </p:nvSpPr>
        <p:spPr>
          <a:xfrm>
            <a:off x="10138681" y="1768717"/>
            <a:ext cx="1937657" cy="1200329"/>
          </a:xfrm>
          <a:prstGeom prst="horizontalScroll">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dirty="0">
                <a:latin typeface="微软雅黑" panose="020B0503020204020204" pitchFamily="34" charset="-122"/>
                <a:ea typeface="微软雅黑" panose="020B0503020204020204" pitchFamily="34" charset="-122"/>
              </a:rPr>
              <a:t>背景</a:t>
            </a:r>
          </a:p>
        </p:txBody>
      </p:sp>
      <p:sp>
        <p:nvSpPr>
          <p:cNvPr id="5" name="卷形: 水平 4">
            <a:extLst>
              <a:ext uri="{FF2B5EF4-FFF2-40B4-BE49-F238E27FC236}">
                <a16:creationId xmlns:a16="http://schemas.microsoft.com/office/drawing/2014/main" id="{ECB3F441-7A6D-4E82-BB79-0D81DE3311B7}"/>
              </a:ext>
            </a:extLst>
          </p:cNvPr>
          <p:cNvSpPr/>
          <p:nvPr/>
        </p:nvSpPr>
        <p:spPr>
          <a:xfrm>
            <a:off x="9508671" y="3911300"/>
            <a:ext cx="1937657" cy="1200329"/>
          </a:xfrm>
          <a:prstGeom prst="horizontalScroll">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r>
              <a:rPr lang="zh-CN" altLang="en-US" sz="2000" dirty="0">
                <a:latin typeface="微软雅黑" panose="020B0503020204020204" pitchFamily="34" charset="-122"/>
                <a:ea typeface="微软雅黑" panose="020B0503020204020204" pitchFamily="34" charset="-122"/>
              </a:rPr>
              <a:t>提问</a:t>
            </a:r>
          </a:p>
        </p:txBody>
      </p:sp>
    </p:spTree>
    <p:extLst>
      <p:ext uri="{BB962C8B-B14F-4D97-AF65-F5344CB8AC3E}">
        <p14:creationId xmlns:p14="http://schemas.microsoft.com/office/powerpoint/2010/main" val="3441962914"/>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Lst>
  </p:timing>
</p:sld>
</file>

<file path=ppt/slides/slide1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C0AC517-DD47-4E48-8856-B3DDE633286E}"/>
              </a:ext>
            </a:extLst>
          </p:cNvPr>
          <p:cNvSpPr>
            <a:spLocks noGrp="1"/>
          </p:cNvSpPr>
          <p:nvPr>
            <p:ph type="body" sz="quarter" idx="13"/>
          </p:nvPr>
        </p:nvSpPr>
        <p:spPr/>
        <p:txBody>
          <a:bodyPr/>
          <a:lstStyle/>
          <a:p>
            <a:r>
              <a:rPr lang="zh-CN" altLang="en-US" dirty="0"/>
              <a:t>首段的写作方法</a:t>
            </a:r>
          </a:p>
        </p:txBody>
      </p:sp>
      <p:sp>
        <p:nvSpPr>
          <p:cNvPr id="3" name="文本框 2">
            <a:extLst>
              <a:ext uri="{FF2B5EF4-FFF2-40B4-BE49-F238E27FC236}">
                <a16:creationId xmlns:a16="http://schemas.microsoft.com/office/drawing/2014/main" id="{494D97BB-8B2F-4C7C-AF78-6E765CBB1C43}"/>
              </a:ext>
            </a:extLst>
          </p:cNvPr>
          <p:cNvSpPr txBox="1"/>
          <p:nvPr/>
        </p:nvSpPr>
        <p:spPr>
          <a:xfrm>
            <a:off x="468086" y="876301"/>
            <a:ext cx="10297885" cy="5557804"/>
          </a:xfrm>
          <a:prstGeom prst="rect">
            <a:avLst/>
          </a:prstGeom>
          <a:noFill/>
        </p:spPr>
        <p:txBody>
          <a:bodyPr wrap="square" rtlCol="0">
            <a:spAutoFit/>
          </a:bodyPr>
          <a:lstStyle/>
          <a:p>
            <a:pPr>
              <a:lnSpc>
                <a:spcPct val="130000"/>
              </a:lnSpc>
              <a:spcBef>
                <a:spcPts val="600"/>
              </a:spcBef>
            </a:pPr>
            <a:r>
              <a:rPr lang="en-US" altLang="zh-CN" sz="2400" kern="0" dirty="0">
                <a:latin typeface="微软雅黑" panose="020B0503020204020204" pitchFamily="34" charset="-122"/>
                <a:ea typeface="微软雅黑" panose="020B0503020204020204" pitchFamily="34" charset="-122"/>
                <a:cs typeface="+mn-ea"/>
                <a:sym typeface="+mn-lt"/>
              </a:rPr>
              <a:t>Volunteering has grown into a fashion these years, with volunteers ranging from college students to white collar workers. It is reported now China has 4.5 million registered volunteers having provided more than 4.5 billion hours of volunteer work. </a:t>
            </a:r>
          </a:p>
          <a:p>
            <a:pPr>
              <a:lnSpc>
                <a:spcPct val="130000"/>
              </a:lnSpc>
              <a:spcBef>
                <a:spcPts val="600"/>
              </a:spcBef>
            </a:pPr>
            <a:r>
              <a:rPr lang="en-US" altLang="zh-CN" sz="2400" kern="0" dirty="0">
                <a:latin typeface="微软雅黑" panose="020B0503020204020204" pitchFamily="34" charset="-122"/>
                <a:ea typeface="微软雅黑" panose="020B0503020204020204" pitchFamily="34" charset="-122"/>
                <a:cs typeface="+mn-ea"/>
                <a:sym typeface="+mn-lt"/>
              </a:rPr>
              <a:t>Why would so many people like to do volunteer work? Are there any benefits of volunteering?</a:t>
            </a: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这一段中作者先用两句话描述做志愿者在社会各阶层蔚然成风这</a:t>
            </a:r>
            <a:r>
              <a:rPr lang="zh-CN" altLang="en-US" sz="2400" kern="0" dirty="0">
                <a:solidFill>
                  <a:srgbClr val="FF0000"/>
                </a:solidFill>
                <a:latin typeface="微软雅黑" panose="020B0503020204020204" pitchFamily="34" charset="-122"/>
                <a:ea typeface="微软雅黑" panose="020B0503020204020204" pitchFamily="34" charset="-122"/>
                <a:cs typeface="+mn-ea"/>
                <a:sym typeface="+mn-lt"/>
              </a:rPr>
              <a:t>现象</a:t>
            </a:r>
            <a:r>
              <a:rPr lang="zh-CN" altLang="en-US" sz="2400" kern="0" dirty="0">
                <a:latin typeface="微软雅黑" panose="020B0503020204020204" pitchFamily="34" charset="-122"/>
                <a:ea typeface="微软雅黑" panose="020B0503020204020204" pitchFamily="34" charset="-122"/>
                <a:cs typeface="+mn-ea"/>
                <a:sym typeface="+mn-lt"/>
              </a:rPr>
              <a:t>， 并且报道了志愿者工作的相关</a:t>
            </a:r>
            <a:r>
              <a:rPr lang="zh-CN" altLang="en-US" sz="2400" kern="0" dirty="0">
                <a:solidFill>
                  <a:srgbClr val="FF0000"/>
                </a:solidFill>
                <a:latin typeface="微软雅黑" panose="020B0503020204020204" pitchFamily="34" charset="-122"/>
                <a:ea typeface="微软雅黑" panose="020B0503020204020204" pitchFamily="34" charset="-122"/>
                <a:cs typeface="+mn-ea"/>
                <a:sym typeface="+mn-lt"/>
              </a:rPr>
              <a:t>数据</a:t>
            </a:r>
            <a:r>
              <a:rPr lang="zh-CN" altLang="en-US" sz="2400" kern="0" dirty="0">
                <a:latin typeface="微软雅黑" panose="020B0503020204020204" pitchFamily="34" charset="-122"/>
                <a:ea typeface="微软雅黑" panose="020B0503020204020204" pitchFamily="34" charset="-122"/>
                <a:cs typeface="+mn-ea"/>
                <a:sym typeface="+mn-lt"/>
              </a:rPr>
              <a:t>。随后作者提出两个</a:t>
            </a:r>
            <a:r>
              <a:rPr lang="zh-CN" altLang="en-US" sz="2400" kern="0" dirty="0" smtClean="0">
                <a:solidFill>
                  <a:srgbClr val="FF0000"/>
                </a:solidFill>
                <a:latin typeface="微软雅黑" panose="020B0503020204020204" pitchFamily="34" charset="-122"/>
                <a:ea typeface="微软雅黑" panose="020B0503020204020204" pitchFamily="34" charset="-122"/>
                <a:cs typeface="+mn-ea"/>
                <a:sym typeface="+mn-lt"/>
              </a:rPr>
              <a:t>问题</a:t>
            </a:r>
            <a:r>
              <a:rPr lang="zh-CN" altLang="en-US" sz="2400" kern="0" dirty="0">
                <a:latin typeface="微软雅黑" panose="020B0503020204020204" pitchFamily="34" charset="-122"/>
                <a:ea typeface="微软雅黑" panose="020B0503020204020204" pitchFamily="34" charset="-122"/>
                <a:cs typeface="+mn-ea"/>
                <a:sym typeface="+mn-lt"/>
              </a:rPr>
              <a:t>：</a:t>
            </a:r>
            <a:r>
              <a:rPr lang="zh-CN" altLang="en-US" sz="2400" kern="0" dirty="0" smtClean="0">
                <a:latin typeface="微软雅黑" panose="020B0503020204020204" pitchFamily="34" charset="-122"/>
                <a:ea typeface="微软雅黑" panose="020B0503020204020204" pitchFamily="34" charset="-122"/>
                <a:cs typeface="+mn-ea"/>
                <a:sym typeface="+mn-lt"/>
              </a:rPr>
              <a:t>为什么</a:t>
            </a:r>
            <a:r>
              <a:rPr lang="zh-CN" altLang="en-US" sz="2400" kern="0" dirty="0">
                <a:latin typeface="微软雅黑" panose="020B0503020204020204" pitchFamily="34" charset="-122"/>
                <a:ea typeface="微软雅黑" panose="020B0503020204020204" pitchFamily="34" charset="-122"/>
                <a:cs typeface="+mn-ea"/>
                <a:sym typeface="+mn-lt"/>
              </a:rPr>
              <a:t>这么多人热衷做志愿者</a:t>
            </a:r>
            <a:r>
              <a:rPr lang="en-US" altLang="zh-CN" sz="2400" kern="0" dirty="0">
                <a:latin typeface="微软雅黑" panose="020B0503020204020204" pitchFamily="34" charset="-122"/>
                <a:ea typeface="微软雅黑" panose="020B0503020204020204" pitchFamily="34" charset="-122"/>
                <a:cs typeface="+mn-ea"/>
                <a:sym typeface="+mn-lt"/>
              </a:rPr>
              <a:t>?</a:t>
            </a:r>
            <a:r>
              <a:rPr lang="zh-CN" altLang="en-US" sz="2400" kern="0" dirty="0">
                <a:latin typeface="微软雅黑" panose="020B0503020204020204" pitchFamily="34" charset="-122"/>
                <a:ea typeface="微软雅黑" panose="020B0503020204020204" pitchFamily="34" charset="-122"/>
                <a:cs typeface="+mn-ea"/>
                <a:sym typeface="+mn-lt"/>
              </a:rPr>
              <a:t>做志愿者有何益处</a:t>
            </a:r>
            <a:r>
              <a:rPr lang="en-US" altLang="zh-CN" sz="2400" kern="0" dirty="0">
                <a:latin typeface="微软雅黑" panose="020B0503020204020204" pitchFamily="34" charset="-122"/>
                <a:ea typeface="微软雅黑" panose="020B0503020204020204" pitchFamily="34" charset="-122"/>
                <a:cs typeface="+mn-ea"/>
                <a:sym typeface="+mn-lt"/>
              </a:rPr>
              <a:t>?</a:t>
            </a:r>
          </a:p>
          <a:p>
            <a:pPr>
              <a:lnSpc>
                <a:spcPct val="130000"/>
              </a:lnSpc>
              <a:spcBef>
                <a:spcPts val="600"/>
              </a:spcBef>
            </a:pPr>
            <a:r>
              <a:rPr lang="zh-CN" altLang="en-US" sz="2400" kern="0" dirty="0">
                <a:latin typeface="微软雅黑" panose="020B0503020204020204" pitchFamily="34" charset="-122"/>
                <a:ea typeface="微软雅黑" panose="020B0503020204020204" pitchFamily="34" charset="-122"/>
                <a:cs typeface="+mn-ea"/>
                <a:sym typeface="+mn-lt"/>
              </a:rPr>
              <a:t>设置这两个问题可以激发读者的阅读兴趣，也能为下一段作者观点做自然铺垫</a:t>
            </a:r>
          </a:p>
        </p:txBody>
      </p:sp>
    </p:spTree>
    <p:extLst>
      <p:ext uri="{BB962C8B-B14F-4D97-AF65-F5344CB8AC3E}">
        <p14:creationId xmlns:p14="http://schemas.microsoft.com/office/powerpoint/2010/main" val="3081599087"/>
      </p:ext>
    </p:extLst>
  </p:cSld>
  <p:clrMapOvr>
    <a:masterClrMapping/>
  </p:clrMapOvr>
  <p:transition spd="slow" advClick="0" advTm="3000">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1000"/>
                                        <p:tgtEl>
                                          <p:spTgt spid="3">
                                            <p:txEl>
                                              <p:pRg st="2" end="2"/>
                                            </p:txEl>
                                          </p:spTgt>
                                        </p:tgtEl>
                                      </p:cBhvr>
                                    </p:animEffect>
                                    <p:anim calcmode="lin" valueType="num">
                                      <p:cBhvr>
                                        <p:cTn id="8" dur="1000" fill="hold"/>
                                        <p:tgtEl>
                                          <p:spTgt spid="3">
                                            <p:txEl>
                                              <p:pRg st="2" end="2"/>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xEl>
                                              <p:pRg st="3" end="3"/>
                                            </p:txEl>
                                          </p:spTgt>
                                        </p:tgtEl>
                                        <p:attrNameLst>
                                          <p:attrName>style.visibility</p:attrName>
                                        </p:attrNameLst>
                                      </p:cBhvr>
                                      <p:to>
                                        <p:strVal val="visible"/>
                                      </p:to>
                                    </p:set>
                                    <p:animEffect transition="in" filter="fade">
                                      <p:cBhvr>
                                        <p:cTn id="14" dur="1000"/>
                                        <p:tgtEl>
                                          <p:spTgt spid="3">
                                            <p:txEl>
                                              <p:pRg st="3" end="3"/>
                                            </p:txEl>
                                          </p:spTgt>
                                        </p:tgtEl>
                                      </p:cBhvr>
                                    </p:animEffect>
                                    <p:anim calcmode="lin" valueType="num">
                                      <p:cBhvr>
                                        <p:cTn id="15" dur="1000" fill="hold"/>
                                        <p:tgtEl>
                                          <p:spTgt spid="3">
                                            <p:txEl>
                                              <p:pRg st="3" end="3"/>
                                            </p:txEl>
                                          </p:spTgt>
                                        </p:tgtEl>
                                        <p:attrNameLst>
                                          <p:attrName>ppt_x</p:attrName>
                                        </p:attrNameLst>
                                      </p:cBhvr>
                                      <p:tavLst>
                                        <p:tav tm="0">
                                          <p:val>
                                            <p:strVal val="#ppt_x"/>
                                          </p:val>
                                        </p:tav>
                                        <p:tav tm="100000">
                                          <p:val>
                                            <p:strVal val="#ppt_x"/>
                                          </p:val>
                                        </p:tav>
                                      </p:tavLst>
                                    </p:anim>
                                    <p:anim calcmode="lin" valueType="num">
                                      <p:cBhvr>
                                        <p:cTn id="16" dur="1000" fill="hold"/>
                                        <p:tgtEl>
                                          <p:spTgt spid="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4" y="1672305"/>
            <a:ext cx="9398445"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ea typeface="+mn-ea"/>
                <a:cs typeface="+mn-cs"/>
                <a:sym typeface="+mn-lt"/>
              </a:rPr>
              <a:t>看到考题之后，考生应当迅速理解题目的含义，将头脑中的想法进行组织，并列出提纲，为每一段写出主题句。如果时间允许，打一个草稿。例如下面的提纲：</a:t>
            </a: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a. different people have different opinions;</a:t>
            </a: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b. good—reflects the heritage of Chinese culture; adds much fun to the warm atmosphere; adds enjoyment of people;</a:t>
            </a: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bad—brings big economic </a:t>
            </a:r>
            <a:r>
              <a:rPr lang="en-US" altLang="zh-CN" sz="2400" dirty="0" smtClean="0">
                <a:solidFill>
                  <a:schemeClr val="tx1"/>
                </a:solidFill>
                <a:latin typeface="Times New Roman" panose="02020603050405020304" pitchFamily="18" charset="0"/>
                <a:ea typeface="+mn-ea"/>
                <a:cs typeface="+mn-cs"/>
                <a:sym typeface="+mn-lt"/>
              </a:rPr>
              <a:t>loses </a:t>
            </a:r>
            <a:r>
              <a:rPr lang="en-US" altLang="zh-CN" sz="2400" dirty="0">
                <a:solidFill>
                  <a:schemeClr val="tx1"/>
                </a:solidFill>
                <a:latin typeface="Times New Roman" panose="02020603050405020304" pitchFamily="18" charset="0"/>
                <a:ea typeface="+mn-ea"/>
                <a:cs typeface="+mn-cs"/>
                <a:sym typeface="+mn-lt"/>
              </a:rPr>
              <a:t>to the country; causes certain disorder in society; pollutes our environment;</a:t>
            </a: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c. Your own opinion and conclusion.</a:t>
            </a:r>
            <a:endParaRPr lang="id-ID" sz="3600" i="1" dirty="0">
              <a:solidFill>
                <a:srgbClr val="C00000"/>
              </a:solidFill>
              <a:latin typeface="Times New Roman" panose="02020603050405020304" pitchFamily="18" charset="0"/>
              <a:ea typeface="+mn-ea"/>
              <a:cs typeface="+mn-ea"/>
              <a:sym typeface="+mn-lt"/>
            </a:endParaRPr>
          </a:p>
        </p:txBody>
      </p:sp>
      <p:sp>
        <p:nvSpPr>
          <p:cNvPr id="15" name="文本框 5">
            <a:extLst>
              <a:ext uri="{FF2B5EF4-FFF2-40B4-BE49-F238E27FC236}">
                <a16:creationId xmlns:a16="http://schemas.microsoft.com/office/drawing/2014/main" id="{AA66F6B9-3CE5-40A6-B4EF-B1BB1F932FE7}"/>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主要应试题型</a:t>
            </a:r>
          </a:p>
        </p:txBody>
      </p:sp>
      <p:sp>
        <p:nvSpPr>
          <p:cNvPr id="16" name="文本框 6">
            <a:extLst>
              <a:ext uri="{FF2B5EF4-FFF2-40B4-BE49-F238E27FC236}">
                <a16:creationId xmlns:a16="http://schemas.microsoft.com/office/drawing/2014/main" id="{BD2DBD4C-5160-415D-9555-4C515A6AD8CE}"/>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Main Types of Composition in Exams</a:t>
            </a:r>
          </a:p>
        </p:txBody>
      </p:sp>
    </p:spTree>
    <p:extLst>
      <p:ext uri="{BB962C8B-B14F-4D97-AF65-F5344CB8AC3E}">
        <p14:creationId xmlns:p14="http://schemas.microsoft.com/office/powerpoint/2010/main" val="244260936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1" end="1"/>
                                            </p:txEl>
                                          </p:spTgt>
                                        </p:tgtEl>
                                        <p:attrNameLst>
                                          <p:attrName>style.visibility</p:attrName>
                                        </p:attrNameLst>
                                      </p:cBhvr>
                                      <p:to>
                                        <p:strVal val="visible"/>
                                      </p:to>
                                    </p:set>
                                    <p:anim calcmode="lin" valueType="num">
                                      <p:cBhvr additive="base">
                                        <p:cTn id="7"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
                                            <p:txEl>
                                              <p:pRg st="2" end="2"/>
                                            </p:txEl>
                                          </p:spTgt>
                                        </p:tgtEl>
                                        <p:attrNameLst>
                                          <p:attrName>style.visibility</p:attrName>
                                        </p:attrNameLst>
                                      </p:cBhvr>
                                      <p:to>
                                        <p:strVal val="visible"/>
                                      </p:to>
                                    </p:set>
                                    <p:anim calcmode="lin" valueType="num">
                                      <p:cBhvr additive="base">
                                        <p:cTn id="11"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
                                            <p:txEl>
                                              <p:pRg st="3" end="3"/>
                                            </p:txEl>
                                          </p:spTgt>
                                        </p:tgtEl>
                                        <p:attrNameLst>
                                          <p:attrName>style.visibility</p:attrName>
                                        </p:attrNameLst>
                                      </p:cBhvr>
                                      <p:to>
                                        <p:strVal val="visible"/>
                                      </p:to>
                                    </p:set>
                                    <p:anim calcmode="lin" valueType="num">
                                      <p:cBhvr additive="base">
                                        <p:cTn id="15"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
                                            <p:txEl>
                                              <p:pRg st="3" end="3"/>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1">
                                            <p:txEl>
                                              <p:pRg st="4" end="4"/>
                                            </p:txEl>
                                          </p:spTgt>
                                        </p:tgtEl>
                                        <p:attrNameLst>
                                          <p:attrName>style.visibility</p:attrName>
                                        </p:attrNameLst>
                                      </p:cBhvr>
                                      <p:to>
                                        <p:strVal val="visible"/>
                                      </p:to>
                                    </p:set>
                                    <p:anim calcmode="lin" valueType="num">
                                      <p:cBhvr additive="base">
                                        <p:cTn id="19" dur="500" fill="hold"/>
                                        <p:tgtEl>
                                          <p:spTgt spid="51">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C0AC517-DD47-4E48-8856-B3DDE633286E}"/>
              </a:ext>
            </a:extLst>
          </p:cNvPr>
          <p:cNvSpPr>
            <a:spLocks noGrp="1"/>
          </p:cNvSpPr>
          <p:nvPr>
            <p:ph type="body" sz="quarter" idx="13"/>
          </p:nvPr>
        </p:nvSpPr>
        <p:spPr/>
        <p:txBody>
          <a:bodyPr/>
          <a:lstStyle/>
          <a:p>
            <a:r>
              <a:rPr lang="zh-CN" altLang="en-US" dirty="0"/>
              <a:t>新题型开头段总结</a:t>
            </a:r>
          </a:p>
        </p:txBody>
      </p:sp>
      <p:sp>
        <p:nvSpPr>
          <p:cNvPr id="3" name="文本框 2">
            <a:extLst>
              <a:ext uri="{FF2B5EF4-FFF2-40B4-BE49-F238E27FC236}">
                <a16:creationId xmlns:a16="http://schemas.microsoft.com/office/drawing/2014/main" id="{494D97BB-8B2F-4C7C-AF78-6E765CBB1C43}"/>
              </a:ext>
            </a:extLst>
          </p:cNvPr>
          <p:cNvSpPr txBox="1"/>
          <p:nvPr/>
        </p:nvSpPr>
        <p:spPr>
          <a:xfrm>
            <a:off x="468086" y="1159329"/>
            <a:ext cx="10297885" cy="4090351"/>
          </a:xfrm>
          <a:prstGeom prst="rect">
            <a:avLst/>
          </a:prstGeom>
          <a:noFill/>
        </p:spPr>
        <p:txBody>
          <a:bodyPr wrap="square" rtlCol="0">
            <a:spAutoFit/>
          </a:bodyPr>
          <a:lstStyle/>
          <a:p>
            <a:pPr>
              <a:lnSpc>
                <a:spcPct val="130000"/>
              </a:lnSpc>
              <a:spcBef>
                <a:spcPts val="600"/>
              </a:spcBef>
            </a:pPr>
            <a:r>
              <a:rPr lang="en-US" altLang="zh-CN" sz="2800" kern="0" dirty="0" smtClean="0">
                <a:latin typeface="微软雅黑" panose="020B0503020204020204" pitchFamily="34" charset="-122"/>
                <a:ea typeface="微软雅黑" panose="020B0503020204020204" pitchFamily="34" charset="-122"/>
                <a:cs typeface="+mn-ea"/>
                <a:sym typeface="+mn-lt"/>
              </a:rPr>
              <a:t>Read </a:t>
            </a:r>
            <a:r>
              <a:rPr lang="en-US" altLang="zh-CN" sz="2800" kern="0" dirty="0">
                <a:latin typeface="微软雅黑" panose="020B0503020204020204" pitchFamily="34" charset="-122"/>
                <a:ea typeface="微软雅黑" panose="020B0503020204020204" pitchFamily="34" charset="-122"/>
                <a:cs typeface="+mn-ea"/>
                <a:sym typeface="+mn-lt"/>
              </a:rPr>
              <a:t>carefully	the opinions from both sides and </a:t>
            </a:r>
            <a:r>
              <a:rPr lang="en-US" altLang="zh-CN" sz="2800" kern="0" dirty="0" smtClean="0">
                <a:latin typeface="微软雅黑" panose="020B0503020204020204" pitchFamily="34" charset="-122"/>
                <a:ea typeface="微软雅黑" panose="020B0503020204020204" pitchFamily="34" charset="-122"/>
                <a:cs typeface="+mn-ea"/>
                <a:sym typeface="+mn-lt"/>
              </a:rPr>
              <a:t>give your</a:t>
            </a:r>
            <a:r>
              <a:rPr lang="en-US" altLang="zh-CN" sz="2800" kern="0" dirty="0">
                <a:latin typeface="微软雅黑" panose="020B0503020204020204" pitchFamily="34" charset="-122"/>
                <a:ea typeface="微软雅黑" panose="020B0503020204020204" pitchFamily="34" charset="-122"/>
                <a:cs typeface="+mn-ea"/>
                <a:sym typeface="+mn-lt"/>
              </a:rPr>
              <a:t> </a:t>
            </a:r>
            <a:r>
              <a:rPr lang="en-US" altLang="zh-CN" sz="2800" kern="0" dirty="0" smtClean="0">
                <a:latin typeface="微软雅黑" panose="020B0503020204020204" pitchFamily="34" charset="-122"/>
                <a:ea typeface="微软雅黑" panose="020B0503020204020204" pitchFamily="34" charset="-122"/>
                <a:cs typeface="+mn-ea"/>
                <a:sym typeface="+mn-lt"/>
              </a:rPr>
              <a:t>view</a:t>
            </a:r>
            <a:r>
              <a:rPr lang="en-US" altLang="zh-CN" sz="2800" kern="0" dirty="0">
                <a:latin typeface="微软雅黑" panose="020B0503020204020204" pitchFamily="34" charset="-122"/>
                <a:ea typeface="微软雅黑" panose="020B0503020204020204" pitchFamily="34" charset="-122"/>
                <a:cs typeface="+mn-ea"/>
                <a:sym typeface="+mn-lt"/>
              </a:rPr>
              <a:t>	on the issue.</a:t>
            </a:r>
          </a:p>
          <a:p>
            <a:pPr>
              <a:lnSpc>
                <a:spcPct val="130000"/>
              </a:lnSpc>
              <a:spcBef>
                <a:spcPts val="600"/>
              </a:spcBef>
            </a:pPr>
            <a:r>
              <a:rPr lang="zh-CN" altLang="en-US" sz="2800" kern="0" dirty="0" smtClean="0">
                <a:latin typeface="微软雅黑" panose="020B0503020204020204" pitchFamily="34" charset="-122"/>
                <a:ea typeface="微软雅黑" panose="020B0503020204020204" pitchFamily="34" charset="-122"/>
                <a:cs typeface="+mn-ea"/>
                <a:sym typeface="+mn-lt"/>
              </a:rPr>
              <a:t>新</a:t>
            </a:r>
            <a:r>
              <a:rPr lang="zh-CN" altLang="en-US" sz="2800" kern="0" dirty="0">
                <a:latin typeface="微软雅黑" panose="020B0503020204020204" pitchFamily="34" charset="-122"/>
                <a:ea typeface="微软雅黑" panose="020B0503020204020204" pitchFamily="34" charset="-122"/>
                <a:cs typeface="+mn-ea"/>
                <a:sym typeface="+mn-lt"/>
              </a:rPr>
              <a:t>样题中的“阅读材料” 由原来的一段话变成了对某个</a:t>
            </a:r>
            <a:r>
              <a:rPr lang="en-US" altLang="zh-CN" sz="2800" kern="0" dirty="0">
                <a:latin typeface="微软雅黑" panose="020B0503020204020204" pitchFamily="34" charset="-122"/>
                <a:ea typeface="微软雅黑" panose="020B0503020204020204" pitchFamily="34" charset="-122"/>
                <a:cs typeface="+mn-ea"/>
                <a:sym typeface="+mn-lt"/>
              </a:rPr>
              <a:t>issue </a:t>
            </a:r>
            <a:r>
              <a:rPr lang="zh-CN" altLang="en-US" sz="2800" kern="0" dirty="0">
                <a:latin typeface="微软雅黑" panose="020B0503020204020204" pitchFamily="34" charset="-122"/>
                <a:ea typeface="微软雅黑" panose="020B0503020204020204" pitchFamily="34" charset="-122"/>
                <a:cs typeface="+mn-ea"/>
                <a:sym typeface="+mn-lt"/>
              </a:rPr>
              <a:t>的正反双方鲜明对立的几段文字， 并且题目明确要求考生先</a:t>
            </a:r>
            <a:r>
              <a:rPr lang="en-US" altLang="zh-CN" sz="2800" kern="0" dirty="0">
                <a:latin typeface="微软雅黑" panose="020B0503020204020204" pitchFamily="34" charset="-122"/>
                <a:ea typeface="微软雅黑" panose="020B0503020204020204" pitchFamily="34" charset="-122"/>
                <a:cs typeface="+mn-ea"/>
                <a:sym typeface="+mn-lt"/>
              </a:rPr>
              <a:t>summarize briefly </a:t>
            </a:r>
            <a:r>
              <a:rPr lang="en-US" altLang="zh-CN" sz="2800" kern="0" dirty="0" smtClean="0">
                <a:latin typeface="微软雅黑" panose="020B0503020204020204" pitchFamily="34" charset="-122"/>
                <a:ea typeface="微软雅黑" panose="020B0503020204020204" pitchFamily="34" charset="-122"/>
                <a:cs typeface="+mn-ea"/>
                <a:sym typeface="+mn-lt"/>
              </a:rPr>
              <a:t>a summary</a:t>
            </a:r>
            <a:r>
              <a:rPr lang="zh-CN" altLang="en-US" sz="2800" kern="0" dirty="0">
                <a:latin typeface="微软雅黑" panose="020B0503020204020204" pitchFamily="34" charset="-122"/>
                <a:ea typeface="微软雅黑" panose="020B0503020204020204" pitchFamily="34" charset="-122"/>
                <a:cs typeface="+mn-ea"/>
                <a:sym typeface="+mn-lt"/>
              </a:rPr>
              <a:t>应该用原文</a:t>
            </a:r>
            <a:r>
              <a:rPr lang="zh-CN" altLang="en-US" sz="2800" kern="0" dirty="0">
                <a:solidFill>
                  <a:srgbClr val="FF0000"/>
                </a:solidFill>
                <a:latin typeface="微软雅黑" panose="020B0503020204020204" pitchFamily="34" charset="-122"/>
                <a:ea typeface="微软雅黑" panose="020B0503020204020204" pitchFamily="34" charset="-122"/>
                <a:cs typeface="+mn-ea"/>
                <a:sym typeface="+mn-lt"/>
              </a:rPr>
              <a:t>四分之一的文字</a:t>
            </a:r>
            <a:r>
              <a:rPr lang="zh-CN" altLang="en-US" sz="2800" kern="0" dirty="0">
                <a:latin typeface="微软雅黑" panose="020B0503020204020204" pitchFamily="34" charset="-122"/>
                <a:ea typeface="微软雅黑" panose="020B0503020204020204" pitchFamily="34" charset="-122"/>
                <a:cs typeface="+mn-ea"/>
                <a:sym typeface="+mn-lt"/>
              </a:rPr>
              <a:t>表达原文的主要观点。新专四的样题阅读材料原文一般</a:t>
            </a:r>
            <a:r>
              <a:rPr lang="en-US" altLang="zh-CN" sz="2800" kern="0" dirty="0">
                <a:latin typeface="微软雅黑" panose="020B0503020204020204" pitchFamily="34" charset="-122"/>
                <a:ea typeface="微软雅黑" panose="020B0503020204020204" pitchFamily="34" charset="-122"/>
                <a:cs typeface="+mn-ea"/>
                <a:sym typeface="+mn-lt"/>
              </a:rPr>
              <a:t>200</a:t>
            </a:r>
            <a:r>
              <a:rPr lang="zh-CN" altLang="en-US" sz="2800" kern="0" dirty="0">
                <a:latin typeface="微软雅黑" panose="020B0503020204020204" pitchFamily="34" charset="-122"/>
                <a:ea typeface="微软雅黑" panose="020B0503020204020204" pitchFamily="34" charset="-122"/>
                <a:cs typeface="+mn-ea"/>
                <a:sym typeface="+mn-lt"/>
              </a:rPr>
              <a:t>词左右， 这样概述以后大概保留</a:t>
            </a:r>
            <a:r>
              <a:rPr lang="en-US" altLang="zh-CN" sz="2800" kern="0" dirty="0">
                <a:solidFill>
                  <a:srgbClr val="FF0000"/>
                </a:solidFill>
                <a:latin typeface="微软雅黑" panose="020B0503020204020204" pitchFamily="34" charset="-122"/>
                <a:ea typeface="微软雅黑" panose="020B0503020204020204" pitchFamily="34" charset="-122"/>
                <a:cs typeface="+mn-ea"/>
                <a:sym typeface="+mn-lt"/>
              </a:rPr>
              <a:t>80</a:t>
            </a:r>
            <a:r>
              <a:rPr lang="zh-CN" altLang="en-US" sz="2800" kern="0" dirty="0">
                <a:solidFill>
                  <a:srgbClr val="FF0000"/>
                </a:solidFill>
                <a:latin typeface="微软雅黑" panose="020B0503020204020204" pitchFamily="34" charset="-122"/>
                <a:ea typeface="微软雅黑" panose="020B0503020204020204" pitchFamily="34" charset="-122"/>
                <a:cs typeface="+mn-ea"/>
                <a:sym typeface="+mn-lt"/>
              </a:rPr>
              <a:t>字左右，</a:t>
            </a:r>
            <a:r>
              <a:rPr lang="zh-CN" altLang="en-US" sz="2800" kern="0" dirty="0">
                <a:latin typeface="微软雅黑" panose="020B0503020204020204" pitchFamily="34" charset="-122"/>
                <a:ea typeface="微软雅黑" panose="020B0503020204020204" pitchFamily="34" charset="-122"/>
                <a:cs typeface="+mn-ea"/>
                <a:sym typeface="+mn-lt"/>
              </a:rPr>
              <a:t>也可以稍微再做压缩到</a:t>
            </a:r>
            <a:r>
              <a:rPr lang="en-US" altLang="zh-CN" sz="2800" kern="0" dirty="0">
                <a:solidFill>
                  <a:srgbClr val="FF0000"/>
                </a:solidFill>
                <a:latin typeface="微软雅黑" panose="020B0503020204020204" pitchFamily="34" charset="-122"/>
                <a:ea typeface="微软雅黑" panose="020B0503020204020204" pitchFamily="34" charset="-122"/>
                <a:cs typeface="+mn-ea"/>
                <a:sym typeface="+mn-lt"/>
              </a:rPr>
              <a:t>50-60</a:t>
            </a:r>
            <a:r>
              <a:rPr lang="zh-CN" altLang="en-US" sz="2800" kern="0" dirty="0">
                <a:latin typeface="微软雅黑" panose="020B0503020204020204" pitchFamily="34" charset="-122"/>
                <a:ea typeface="微软雅黑" panose="020B0503020204020204" pitchFamily="34" charset="-122"/>
                <a:cs typeface="+mn-ea"/>
                <a:sym typeface="+mn-lt"/>
              </a:rPr>
              <a:t>。</a:t>
            </a:r>
          </a:p>
        </p:txBody>
      </p:sp>
    </p:spTree>
    <p:extLst>
      <p:ext uri="{BB962C8B-B14F-4D97-AF65-F5344CB8AC3E}">
        <p14:creationId xmlns:p14="http://schemas.microsoft.com/office/powerpoint/2010/main" val="1788755335"/>
      </p:ext>
    </p:extLst>
  </p:cSld>
  <p:clrMapOvr>
    <a:masterClrMapping/>
  </p:clrMapOvr>
  <p:transition spd="slow" advClick="0" advTm="3000">
    <p:push dir="u"/>
  </p:transition>
  <p:timing>
    <p:tnLst>
      <p:par>
        <p:cTn id="1" dur="indefinite" restart="never" nodeType="tmRoot"/>
      </p:par>
    </p:tnLst>
  </p:timing>
</p:sld>
</file>

<file path=ppt/slides/slide1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8C0AC517-DD47-4E48-8856-B3DDE633286E}"/>
              </a:ext>
            </a:extLst>
          </p:cNvPr>
          <p:cNvSpPr>
            <a:spLocks noGrp="1"/>
          </p:cNvSpPr>
          <p:nvPr>
            <p:ph type="body" sz="quarter" idx="13"/>
          </p:nvPr>
        </p:nvSpPr>
        <p:spPr/>
        <p:txBody>
          <a:bodyPr/>
          <a:lstStyle/>
          <a:p>
            <a:r>
              <a:rPr lang="zh-CN" altLang="en-US" dirty="0"/>
              <a:t>新题型开头段总结</a:t>
            </a:r>
          </a:p>
        </p:txBody>
      </p:sp>
      <p:sp>
        <p:nvSpPr>
          <p:cNvPr id="3" name="文本框 2">
            <a:extLst>
              <a:ext uri="{FF2B5EF4-FFF2-40B4-BE49-F238E27FC236}">
                <a16:creationId xmlns:a16="http://schemas.microsoft.com/office/drawing/2014/main" id="{494D97BB-8B2F-4C7C-AF78-6E765CBB1C43}"/>
              </a:ext>
            </a:extLst>
          </p:cNvPr>
          <p:cNvSpPr txBox="1"/>
          <p:nvPr/>
        </p:nvSpPr>
        <p:spPr>
          <a:xfrm>
            <a:off x="468086" y="1159329"/>
            <a:ext cx="10297885" cy="2915478"/>
          </a:xfrm>
          <a:prstGeom prst="rect">
            <a:avLst/>
          </a:prstGeom>
          <a:noFill/>
        </p:spPr>
        <p:txBody>
          <a:bodyPr wrap="square" rtlCol="0">
            <a:spAutoFit/>
          </a:bodyPr>
          <a:lstStyle/>
          <a:p>
            <a:pPr>
              <a:lnSpc>
                <a:spcPct val="130000"/>
              </a:lnSpc>
              <a:spcBef>
                <a:spcPts val="600"/>
              </a:spcBef>
            </a:pPr>
            <a:r>
              <a:rPr lang="zh-CN" altLang="en-US" sz="2800" kern="0" dirty="0">
                <a:latin typeface="微软雅黑" panose="020B0503020204020204" pitchFamily="34" charset="-122"/>
                <a:ea typeface="微软雅黑" panose="020B0503020204020204" pitchFamily="34" charset="-122"/>
                <a:cs typeface="+mn-ea"/>
                <a:sym typeface="+mn-lt"/>
              </a:rPr>
              <a:t>写作新题型考的是</a:t>
            </a:r>
            <a:r>
              <a:rPr lang="en-US" altLang="zh-CN" sz="2800" kern="0" dirty="0">
                <a:latin typeface="微软雅黑" panose="020B0503020204020204" pitchFamily="34" charset="-122"/>
                <a:ea typeface="微软雅黑" panose="020B0503020204020204" pitchFamily="34" charset="-122"/>
                <a:cs typeface="+mn-ea"/>
                <a:sym typeface="+mn-lt"/>
              </a:rPr>
              <a:t>summary +comment</a:t>
            </a:r>
            <a:r>
              <a:rPr lang="zh-CN" altLang="en-US" sz="2800" kern="0" dirty="0">
                <a:latin typeface="微软雅黑" panose="020B0503020204020204" pitchFamily="34" charset="-122"/>
                <a:ea typeface="微软雅黑" panose="020B0503020204020204" pitchFamily="34" charset="-122"/>
                <a:cs typeface="+mn-ea"/>
                <a:sym typeface="+mn-lt"/>
              </a:rPr>
              <a:t>。这种题型看似新颖， 其实更加简单， 明显不同的是开头需要</a:t>
            </a:r>
            <a:r>
              <a:rPr lang="en-US" altLang="zh-CN" sz="2800" kern="0" dirty="0">
                <a:latin typeface="微软雅黑" panose="020B0503020204020204" pitchFamily="34" charset="-122"/>
                <a:ea typeface="微软雅黑" panose="020B0503020204020204" pitchFamily="34" charset="-122"/>
                <a:cs typeface="+mn-ea"/>
                <a:sym typeface="+mn-lt"/>
              </a:rPr>
              <a:t>summarize</a:t>
            </a:r>
            <a:r>
              <a:rPr lang="zh-CN" altLang="en-US" sz="2800" kern="0" dirty="0">
                <a:latin typeface="微软雅黑" panose="020B0503020204020204" pitchFamily="34" charset="-122"/>
                <a:ea typeface="微软雅黑" panose="020B0503020204020204" pitchFamily="34" charset="-122"/>
                <a:cs typeface="+mn-ea"/>
                <a:sym typeface="+mn-lt"/>
              </a:rPr>
              <a:t>。</a:t>
            </a:r>
            <a:endParaRPr lang="en-US" altLang="zh-CN" sz="2800" kern="0" dirty="0">
              <a:latin typeface="微软雅黑" panose="020B0503020204020204" pitchFamily="34" charset="-122"/>
              <a:ea typeface="微软雅黑" panose="020B0503020204020204" pitchFamily="34" charset="-122"/>
              <a:cs typeface="+mn-ea"/>
              <a:sym typeface="+mn-lt"/>
            </a:endParaRPr>
          </a:p>
          <a:p>
            <a:pPr>
              <a:lnSpc>
                <a:spcPct val="130000"/>
              </a:lnSpc>
              <a:spcBef>
                <a:spcPts val="600"/>
              </a:spcBef>
            </a:pPr>
            <a:r>
              <a:rPr lang="en-US" altLang="zh-CN" sz="2800" kern="0" dirty="0">
                <a:latin typeface="微软雅黑" panose="020B0503020204020204" pitchFamily="34" charset="-122"/>
                <a:ea typeface="微软雅黑" panose="020B0503020204020204" pitchFamily="34" charset="-122"/>
                <a:cs typeface="+mn-ea"/>
                <a:sym typeface="+mn-lt"/>
              </a:rPr>
              <a:t>Comment </a:t>
            </a:r>
            <a:r>
              <a:rPr lang="zh-CN" altLang="en-US" sz="2800" kern="0" dirty="0">
                <a:latin typeface="微软雅黑" panose="020B0503020204020204" pitchFamily="34" charset="-122"/>
                <a:ea typeface="微软雅黑" panose="020B0503020204020204" pitchFamily="34" charset="-122"/>
                <a:cs typeface="+mn-ea"/>
                <a:sym typeface="+mn-lt"/>
              </a:rPr>
              <a:t>部分不一定要写考生自己的观点， 完全可以摘取阅读材料中现成的观点稍作展开。这样考生 至少从头到尾不愁“无话可说”。</a:t>
            </a:r>
          </a:p>
        </p:txBody>
      </p:sp>
    </p:spTree>
    <p:extLst>
      <p:ext uri="{BB962C8B-B14F-4D97-AF65-F5344CB8AC3E}">
        <p14:creationId xmlns:p14="http://schemas.microsoft.com/office/powerpoint/2010/main" val="481043453"/>
      </p:ext>
    </p:extLst>
  </p:cSld>
  <p:clrMapOvr>
    <a:masterClrMapping/>
  </p:clrMapOvr>
  <p:transition spd="slow" advClick="0" advTm="3000">
    <p:push dir="u"/>
  </p:transition>
  <p:timing>
    <p:tnLst>
      <p:par>
        <p:cTn id="1" dur="indefinite" restart="never" nodeType="tmRoot"/>
      </p:par>
    </p:tnLst>
  </p:timing>
</p:sld>
</file>

<file path=ppt/slides/slide1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F9D63D1-923D-452C-9A05-B96B1C03264B}"/>
              </a:ext>
            </a:extLst>
          </p:cNvPr>
          <p:cNvSpPr>
            <a:spLocks noGrp="1"/>
          </p:cNvSpPr>
          <p:nvPr>
            <p:ph type="body" sz="quarter" idx="13"/>
          </p:nvPr>
        </p:nvSpPr>
        <p:spPr/>
        <p:txBody>
          <a:bodyPr/>
          <a:lstStyle/>
          <a:p>
            <a:r>
              <a:rPr lang="en-US" altLang="zh-CN" dirty="0"/>
              <a:t>2017</a:t>
            </a:r>
            <a:r>
              <a:rPr lang="zh-CN" altLang="en-US" dirty="0"/>
              <a:t>年真题</a:t>
            </a:r>
          </a:p>
        </p:txBody>
      </p:sp>
      <p:sp>
        <p:nvSpPr>
          <p:cNvPr id="3" name="文本框 2">
            <a:extLst>
              <a:ext uri="{FF2B5EF4-FFF2-40B4-BE49-F238E27FC236}">
                <a16:creationId xmlns:a16="http://schemas.microsoft.com/office/drawing/2014/main" id="{490CFDF7-22B4-489A-A819-06390E10CC98}"/>
              </a:ext>
            </a:extLst>
          </p:cNvPr>
          <p:cNvSpPr txBox="1"/>
          <p:nvPr/>
        </p:nvSpPr>
        <p:spPr>
          <a:xfrm>
            <a:off x="795174" y="941615"/>
            <a:ext cx="10601651" cy="5231560"/>
          </a:xfrm>
          <a:prstGeom prst="rect">
            <a:avLst/>
          </a:prstGeom>
          <a:noFill/>
        </p:spPr>
        <p:txBody>
          <a:bodyPr wrap="square" rtlCol="0">
            <a:spAutoFit/>
          </a:bodyPr>
          <a:lstStyle/>
          <a:p>
            <a:pPr>
              <a:lnSpc>
                <a:spcPct val="130000"/>
              </a:lnSpc>
              <a:spcBef>
                <a:spcPts val="600"/>
              </a:spcBef>
            </a:pPr>
            <a:r>
              <a:rPr lang="en-US" altLang="zh-CN" sz="2400" kern="0" dirty="0">
                <a:latin typeface="微软雅黑" panose="020B0503020204020204" pitchFamily="34" charset="-122"/>
                <a:ea typeface="微软雅黑" panose="020B0503020204020204" pitchFamily="34" charset="-122"/>
                <a:cs typeface="+mn-ea"/>
                <a:sym typeface="+mn-lt"/>
              </a:rPr>
              <a:t>Read carefully the following excerpt and then write your response in NO LESS THAN 200 WORDS, in which you </a:t>
            </a:r>
            <a:r>
              <a:rPr lang="en-US" altLang="zh-CN" sz="2400" kern="0" dirty="0" smtClean="0">
                <a:latin typeface="微软雅黑" panose="020B0503020204020204" pitchFamily="34" charset="-122"/>
                <a:ea typeface="微软雅黑" panose="020B0503020204020204" pitchFamily="34" charset="-122"/>
                <a:cs typeface="+mn-ea"/>
                <a:sym typeface="+mn-lt"/>
              </a:rPr>
              <a:t>should:</a:t>
            </a:r>
            <a:endParaRPr lang="en-US" altLang="zh-CN" sz="2400" kern="0" dirty="0">
              <a:latin typeface="微软雅黑" panose="020B0503020204020204" pitchFamily="34" charset="-122"/>
              <a:ea typeface="微软雅黑" panose="020B0503020204020204" pitchFamily="34" charset="-122"/>
              <a:cs typeface="+mn-ea"/>
              <a:sym typeface="+mn-lt"/>
            </a:endParaRPr>
          </a:p>
          <a:p>
            <a:pPr marL="228600" indent="-228600">
              <a:lnSpc>
                <a:spcPct val="130000"/>
              </a:lnSpc>
              <a:spcBef>
                <a:spcPts val="600"/>
              </a:spcBef>
              <a:buAutoNum type="arabicPeriod"/>
            </a:pPr>
            <a:r>
              <a:rPr lang="en-US" altLang="zh-CN" sz="2400" kern="0" dirty="0" smtClean="0">
                <a:solidFill>
                  <a:srgbClr val="FF0000"/>
                </a:solidFill>
                <a:latin typeface="微软雅黑" panose="020B0503020204020204" pitchFamily="34" charset="-122"/>
                <a:ea typeface="微软雅黑" panose="020B0503020204020204" pitchFamily="34" charset="-122"/>
                <a:cs typeface="+mn-ea"/>
                <a:sym typeface="+mn-lt"/>
              </a:rPr>
              <a:t> Summarize </a:t>
            </a:r>
            <a:r>
              <a:rPr lang="en-US" altLang="zh-CN" sz="2400" kern="0" dirty="0">
                <a:solidFill>
                  <a:srgbClr val="FF0000"/>
                </a:solidFill>
                <a:latin typeface="微软雅黑" panose="020B0503020204020204" pitchFamily="34" charset="-122"/>
                <a:ea typeface="微软雅黑" panose="020B0503020204020204" pitchFamily="34" charset="-122"/>
                <a:cs typeface="+mn-ea"/>
                <a:sym typeface="+mn-lt"/>
              </a:rPr>
              <a:t>the main message of the excerpt, and then </a:t>
            </a:r>
          </a:p>
          <a:p>
            <a:pPr marL="228600" indent="-228600">
              <a:lnSpc>
                <a:spcPct val="130000"/>
              </a:lnSpc>
              <a:spcBef>
                <a:spcPts val="600"/>
              </a:spcBef>
              <a:buAutoNum type="arabicPeriod"/>
            </a:pPr>
            <a:r>
              <a:rPr lang="en-US" altLang="zh-CN" sz="2400" kern="0" dirty="0" smtClean="0">
                <a:solidFill>
                  <a:srgbClr val="FF0000"/>
                </a:solidFill>
                <a:latin typeface="微软雅黑" panose="020B0503020204020204" pitchFamily="34" charset="-122"/>
                <a:ea typeface="微软雅黑" panose="020B0503020204020204" pitchFamily="34" charset="-122"/>
                <a:cs typeface="+mn-ea"/>
                <a:sym typeface="+mn-lt"/>
              </a:rPr>
              <a:t> Comment </a:t>
            </a:r>
            <a:r>
              <a:rPr lang="en-US" altLang="zh-CN" sz="2400" kern="0" dirty="0">
                <a:solidFill>
                  <a:srgbClr val="FF0000"/>
                </a:solidFill>
                <a:latin typeface="微软雅黑" panose="020B0503020204020204" pitchFamily="34" charset="-122"/>
                <a:ea typeface="微软雅黑" panose="020B0503020204020204" pitchFamily="34" charset="-122"/>
                <a:cs typeface="+mn-ea"/>
                <a:sym typeface="+mn-lt"/>
              </a:rPr>
              <a:t>on whether our brains will get lazy in a world run by intelligent machines. </a:t>
            </a:r>
          </a:p>
          <a:p>
            <a:pPr>
              <a:lnSpc>
                <a:spcPct val="130000"/>
              </a:lnSpc>
              <a:spcBef>
                <a:spcPts val="600"/>
              </a:spcBef>
            </a:pPr>
            <a:r>
              <a:rPr lang="en-US" altLang="zh-CN" sz="2400" kern="0" dirty="0">
                <a:latin typeface="微软雅黑" panose="020B0503020204020204" pitchFamily="34" charset="-122"/>
                <a:ea typeface="微软雅黑" panose="020B0503020204020204" pitchFamily="34" charset="-122"/>
                <a:cs typeface="+mn-ea"/>
                <a:sym typeface="+mn-lt"/>
              </a:rPr>
              <a:t>You can support yourself with information from the excerpt.</a:t>
            </a:r>
          </a:p>
          <a:p>
            <a:pPr>
              <a:lnSpc>
                <a:spcPct val="130000"/>
              </a:lnSpc>
              <a:spcBef>
                <a:spcPts val="600"/>
              </a:spcBef>
            </a:pPr>
            <a:r>
              <a:rPr lang="en-US" altLang="zh-CN" sz="2400" kern="0" dirty="0">
                <a:latin typeface="微软雅黑" panose="020B0503020204020204" pitchFamily="34" charset="-122"/>
                <a:ea typeface="微软雅黑" panose="020B0503020204020204" pitchFamily="34" charset="-122"/>
                <a:cs typeface="+mn-ea"/>
                <a:sym typeface="+mn-lt"/>
              </a:rPr>
              <a:t>Mark will be awarded for content relevance, content sufficiency, organization and language quality. Failure to follow the above instructions  may result in a loss of marks. </a:t>
            </a:r>
          </a:p>
          <a:p>
            <a:pPr>
              <a:lnSpc>
                <a:spcPct val="130000"/>
              </a:lnSpc>
              <a:spcBef>
                <a:spcPts val="600"/>
              </a:spcBef>
            </a:pPr>
            <a:r>
              <a:rPr lang="en-US" altLang="zh-CN" sz="2400" kern="0" dirty="0">
                <a:latin typeface="微软雅黑" panose="020B0503020204020204" pitchFamily="34" charset="-122"/>
                <a:ea typeface="微软雅黑" panose="020B0503020204020204" pitchFamily="34" charset="-122"/>
                <a:cs typeface="+mn-ea"/>
                <a:sym typeface="+mn-lt"/>
              </a:rPr>
              <a:t>Write your response on ANSWER SHEET THREE. </a:t>
            </a:r>
            <a:endParaRPr lang="zh-CN" altLang="en-US" sz="2400" kern="0" dirty="0">
              <a:latin typeface="微软雅黑" panose="020B0503020204020204" pitchFamily="34" charset="-122"/>
              <a:ea typeface="微软雅黑" panose="020B0503020204020204" pitchFamily="34" charset="-122"/>
              <a:cs typeface="+mn-ea"/>
              <a:sym typeface="+mn-lt"/>
            </a:endParaRPr>
          </a:p>
        </p:txBody>
      </p:sp>
    </p:spTree>
    <p:extLst>
      <p:ext uri="{BB962C8B-B14F-4D97-AF65-F5344CB8AC3E}">
        <p14:creationId xmlns:p14="http://schemas.microsoft.com/office/powerpoint/2010/main" val="2578970794"/>
      </p:ext>
    </p:extLst>
  </p:cSld>
  <p:clrMapOvr>
    <a:masterClrMapping/>
  </p:clrMapOvr>
  <p:transition spd="slow" advClick="0" advTm="3000">
    <p:push dir="u"/>
  </p:transition>
  <p:timing>
    <p:tnLst>
      <p:par>
        <p:cTn id="1" dur="indefinite" restart="never" nodeType="tmRoot"/>
      </p:par>
    </p:tnLst>
  </p:timing>
</p:sld>
</file>

<file path=ppt/slides/slide1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F9D63D1-923D-452C-9A05-B96B1C03264B}"/>
              </a:ext>
            </a:extLst>
          </p:cNvPr>
          <p:cNvSpPr>
            <a:spLocks noGrp="1"/>
          </p:cNvSpPr>
          <p:nvPr>
            <p:ph type="body" sz="quarter" idx="13"/>
          </p:nvPr>
        </p:nvSpPr>
        <p:spPr/>
        <p:txBody>
          <a:bodyPr/>
          <a:lstStyle/>
          <a:p>
            <a:r>
              <a:rPr lang="en-US" altLang="zh-CN" dirty="0"/>
              <a:t>2017</a:t>
            </a:r>
            <a:r>
              <a:rPr lang="zh-CN" altLang="en-US" dirty="0"/>
              <a:t>年真题</a:t>
            </a:r>
          </a:p>
        </p:txBody>
      </p:sp>
      <p:sp>
        <p:nvSpPr>
          <p:cNvPr id="3" name="文本框 2">
            <a:extLst>
              <a:ext uri="{FF2B5EF4-FFF2-40B4-BE49-F238E27FC236}">
                <a16:creationId xmlns:a16="http://schemas.microsoft.com/office/drawing/2014/main" id="{490CFDF7-22B4-489A-A819-06390E10CC98}"/>
              </a:ext>
            </a:extLst>
          </p:cNvPr>
          <p:cNvSpPr txBox="1"/>
          <p:nvPr/>
        </p:nvSpPr>
        <p:spPr>
          <a:xfrm>
            <a:off x="795174" y="941615"/>
            <a:ext cx="10601651" cy="5000728"/>
          </a:xfrm>
          <a:prstGeom prst="rect">
            <a:avLst/>
          </a:prstGeom>
          <a:noFill/>
        </p:spPr>
        <p:txBody>
          <a:bodyPr wrap="square" rtlCol="0">
            <a:spAutoFit/>
          </a:bodyPr>
          <a:lstStyle/>
          <a:p>
            <a:pPr>
              <a:lnSpc>
                <a:spcPct val="130000"/>
              </a:lnSpc>
              <a:spcBef>
                <a:spcPts val="600"/>
              </a:spcBef>
            </a:pPr>
            <a:r>
              <a:rPr lang="en-US" altLang="zh-CN" sz="2400" kern="0" dirty="0">
                <a:latin typeface="微软雅黑" panose="020B0503020204020204" pitchFamily="34" charset="-122"/>
                <a:ea typeface="微软雅黑" panose="020B0503020204020204" pitchFamily="34" charset="-122"/>
                <a:cs typeface="+mn-ea"/>
                <a:sym typeface="+mn-lt"/>
              </a:rPr>
              <a:t>With intelligent machines to do the thinking, will our brains get lazy?</a:t>
            </a:r>
          </a:p>
          <a:p>
            <a:pPr>
              <a:lnSpc>
                <a:spcPct val="130000"/>
              </a:lnSpc>
              <a:spcBef>
                <a:spcPts val="600"/>
              </a:spcBef>
            </a:pPr>
            <a:r>
              <a:rPr lang="en-US" altLang="zh-CN" sz="2400" kern="0" dirty="0">
                <a:latin typeface="微软雅黑" panose="020B0503020204020204" pitchFamily="34" charset="-122"/>
                <a:ea typeface="微软雅黑" panose="020B0503020204020204" pitchFamily="34" charset="-122"/>
                <a:cs typeface="+mn-ea"/>
                <a:sym typeface="+mn-lt"/>
              </a:rPr>
              <a:t>•	Changing technology stimulates the brain and increases intelligence. But that may only be true if the technology challenges us. In a world run by intelligent machines, our lives could get a lot simpler. Would that make us less intelligent?</a:t>
            </a:r>
          </a:p>
          <a:p>
            <a:pPr>
              <a:lnSpc>
                <a:spcPct val="130000"/>
              </a:lnSpc>
              <a:spcBef>
                <a:spcPts val="600"/>
              </a:spcBef>
            </a:pPr>
            <a:r>
              <a:rPr lang="en-US" altLang="zh-CN" sz="2400" kern="0" dirty="0">
                <a:latin typeface="微软雅黑" panose="020B0503020204020204" pitchFamily="34" charset="-122"/>
                <a:ea typeface="微软雅黑" panose="020B0503020204020204" pitchFamily="34" charset="-122"/>
                <a:cs typeface="+mn-ea"/>
                <a:sym typeface="+mn-lt"/>
              </a:rPr>
              <a:t>•	Artificial intelligence is taking over many human jobs. For instance, planes are being flown much of the time by automatic pilots. And the complex problem of controlling air traffic around large modern airports is also achieved by artificial intelligence that operates well beyond the capacity of mere human air traffic controllers.</a:t>
            </a:r>
          </a:p>
        </p:txBody>
      </p:sp>
    </p:spTree>
    <p:extLst>
      <p:ext uri="{BB962C8B-B14F-4D97-AF65-F5344CB8AC3E}">
        <p14:creationId xmlns:p14="http://schemas.microsoft.com/office/powerpoint/2010/main" val="4036066698"/>
      </p:ext>
    </p:extLst>
  </p:cSld>
  <p:clrMapOvr>
    <a:masterClrMapping/>
  </p:clrMapOvr>
  <p:transition spd="slow" advClick="0" advTm="3000">
    <p:push dir="u"/>
  </p:transition>
  <p:timing>
    <p:tnLst>
      <p:par>
        <p:cTn id="1" dur="indefinite" restart="never" nodeType="tmRoot"/>
      </p:par>
    </p:tnLst>
  </p:timing>
</p:sld>
</file>

<file path=ppt/slides/slide1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F9D63D1-923D-452C-9A05-B96B1C03264B}"/>
              </a:ext>
            </a:extLst>
          </p:cNvPr>
          <p:cNvSpPr>
            <a:spLocks noGrp="1"/>
          </p:cNvSpPr>
          <p:nvPr>
            <p:ph type="body" sz="quarter" idx="13"/>
          </p:nvPr>
        </p:nvSpPr>
        <p:spPr>
          <a:xfrm>
            <a:off x="1110083" y="0"/>
            <a:ext cx="6435012" cy="652366"/>
          </a:xfrm>
        </p:spPr>
        <p:txBody>
          <a:bodyPr/>
          <a:lstStyle/>
          <a:p>
            <a:r>
              <a:rPr lang="en-US" altLang="zh-CN" dirty="0"/>
              <a:t>2017</a:t>
            </a:r>
            <a:r>
              <a:rPr lang="zh-CN" altLang="en-US" dirty="0"/>
              <a:t>年真题</a:t>
            </a:r>
          </a:p>
        </p:txBody>
      </p:sp>
      <p:sp>
        <p:nvSpPr>
          <p:cNvPr id="3" name="文本框 2">
            <a:extLst>
              <a:ext uri="{FF2B5EF4-FFF2-40B4-BE49-F238E27FC236}">
                <a16:creationId xmlns:a16="http://schemas.microsoft.com/office/drawing/2014/main" id="{490CFDF7-22B4-489A-A819-06390E10CC98}"/>
              </a:ext>
            </a:extLst>
          </p:cNvPr>
          <p:cNvSpPr txBox="1"/>
          <p:nvPr/>
        </p:nvSpPr>
        <p:spPr>
          <a:xfrm>
            <a:off x="0" y="640509"/>
            <a:ext cx="12377057" cy="5960991"/>
          </a:xfrm>
          <a:prstGeom prst="rect">
            <a:avLst/>
          </a:prstGeom>
          <a:noFill/>
        </p:spPr>
        <p:txBody>
          <a:bodyPr wrap="square" rtlCol="0">
            <a:spAutoFit/>
          </a:bodyPr>
          <a:lstStyle/>
          <a:p>
            <a:pPr>
              <a:lnSpc>
                <a:spcPct val="130000"/>
              </a:lnSpc>
              <a:spcBef>
                <a:spcPts val="600"/>
              </a:spcBef>
            </a:pPr>
            <a:r>
              <a:rPr lang="en-US" altLang="zh-CN" sz="2400" kern="0" dirty="0" smtClean="0">
                <a:latin typeface="微软雅黑" panose="020B0503020204020204" pitchFamily="34" charset="-122"/>
                <a:ea typeface="微软雅黑" panose="020B0503020204020204" pitchFamily="34" charset="-122"/>
                <a:cs typeface="+mn-ea"/>
                <a:sym typeface="+mn-lt"/>
              </a:rPr>
              <a:t>•  Artificial </a:t>
            </a:r>
            <a:r>
              <a:rPr lang="en-US" altLang="zh-CN" sz="2400" kern="0" dirty="0">
                <a:latin typeface="微软雅黑" panose="020B0503020204020204" pitchFamily="34" charset="-122"/>
                <a:ea typeface="微软雅黑" panose="020B0503020204020204" pitchFamily="34" charset="-122"/>
                <a:cs typeface="+mn-ea"/>
                <a:sym typeface="+mn-lt"/>
              </a:rPr>
              <a:t>intelligence is embedded in many features of modern life for the simple reason that intelligent machines can already outperform humans, including some aptitudes where there was once thought to be a human advantage, such as playing chess, and writing poetry, or even novels. 	</a:t>
            </a:r>
          </a:p>
          <a:p>
            <a:pPr marL="342900" indent="-342900">
              <a:lnSpc>
                <a:spcPct val="130000"/>
              </a:lnSpc>
              <a:spcBef>
                <a:spcPts val="600"/>
              </a:spcBef>
              <a:buFont typeface="Arial" panose="020B0604020202020204" pitchFamily="34" charset="0"/>
              <a:buChar char="•"/>
            </a:pPr>
            <a:r>
              <a:rPr lang="en-US" altLang="zh-CN" sz="2400" kern="0" dirty="0">
                <a:latin typeface="微软雅黑" panose="020B0503020204020204" pitchFamily="34" charset="-122"/>
                <a:ea typeface="微软雅黑" panose="020B0503020204020204" pitchFamily="34" charset="-122"/>
                <a:cs typeface="+mn-ea"/>
                <a:sym typeface="+mn-lt"/>
              </a:rPr>
              <a:t>As machines get smarter, they will do more of our thinking for us and make life easier. In the future, the electronic  assistant will develop to the point that it serves similar functions as a real living butler, fulfilling requests such as: "Organize a dinner party for six on Thursday, Jeeves, and invite the usual guests."</a:t>
            </a:r>
          </a:p>
          <a:p>
            <a:pPr>
              <a:lnSpc>
                <a:spcPct val="130000"/>
              </a:lnSpc>
              <a:spcBef>
                <a:spcPts val="600"/>
              </a:spcBef>
            </a:pPr>
            <a:r>
              <a:rPr lang="en-US" altLang="zh-CN" sz="2400" kern="0" dirty="0" smtClean="0">
                <a:latin typeface="微软雅黑" panose="020B0503020204020204" pitchFamily="34" charset="-122"/>
                <a:ea typeface="微软雅黑" panose="020B0503020204020204" pitchFamily="34" charset="-122"/>
                <a:cs typeface="+mn-ea"/>
                <a:sym typeface="+mn-lt"/>
              </a:rPr>
              <a:t>•   </a:t>
            </a:r>
            <a:r>
              <a:rPr lang="en-US" altLang="zh-CN" sz="2400" kern="0" dirty="0">
                <a:latin typeface="微软雅黑" panose="020B0503020204020204" pitchFamily="34" charset="-122"/>
                <a:ea typeface="微软雅黑" panose="020B0503020204020204" pitchFamily="34" charset="-122"/>
                <a:cs typeface="+mn-ea"/>
                <a:sym typeface="+mn-lt"/>
              </a:rPr>
              <a:t>At that point, our long struggle with challenging technologies is at an end. Like Be Wooster, we can take it easy knowing that the hard work of planning and organizing is being done by a better brain-the electronic assistant. Starved of mental effort, our brains will regress. </a:t>
            </a:r>
          </a:p>
        </p:txBody>
      </p:sp>
    </p:spTree>
    <p:extLst>
      <p:ext uri="{BB962C8B-B14F-4D97-AF65-F5344CB8AC3E}">
        <p14:creationId xmlns:p14="http://schemas.microsoft.com/office/powerpoint/2010/main" val="4049478751"/>
      </p:ext>
    </p:extLst>
  </p:cSld>
  <p:clrMapOvr>
    <a:masterClrMapping/>
  </p:clrMapOvr>
  <p:transition spd="slow" advClick="0" advTm="3000">
    <p:push dir="u"/>
  </p:transition>
  <p:timing>
    <p:tnLst>
      <p:par>
        <p:cTn id="1" dur="indefinite" restart="never" nodeType="tmRoot"/>
      </p:par>
    </p:tnLst>
  </p:timing>
</p:sld>
</file>

<file path=ppt/slides/slide1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F9D63D1-923D-452C-9A05-B96B1C03264B}"/>
              </a:ext>
            </a:extLst>
          </p:cNvPr>
          <p:cNvSpPr>
            <a:spLocks noGrp="1"/>
          </p:cNvSpPr>
          <p:nvPr>
            <p:ph type="body" sz="quarter" idx="13"/>
          </p:nvPr>
        </p:nvSpPr>
        <p:spPr>
          <a:xfrm>
            <a:off x="1110083" y="0"/>
            <a:ext cx="6435012" cy="652366"/>
          </a:xfrm>
        </p:spPr>
        <p:txBody>
          <a:bodyPr/>
          <a:lstStyle/>
          <a:p>
            <a:r>
              <a:rPr lang="zh-CN" altLang="en-US" dirty="0"/>
              <a:t>范文</a:t>
            </a:r>
          </a:p>
        </p:txBody>
      </p:sp>
      <p:sp>
        <p:nvSpPr>
          <p:cNvPr id="3" name="文本框 2">
            <a:extLst>
              <a:ext uri="{FF2B5EF4-FFF2-40B4-BE49-F238E27FC236}">
                <a16:creationId xmlns:a16="http://schemas.microsoft.com/office/drawing/2014/main" id="{490CFDF7-22B4-489A-A819-06390E10CC98}"/>
              </a:ext>
            </a:extLst>
          </p:cNvPr>
          <p:cNvSpPr txBox="1"/>
          <p:nvPr/>
        </p:nvSpPr>
        <p:spPr>
          <a:xfrm>
            <a:off x="0" y="1168701"/>
            <a:ext cx="12377057" cy="4040465"/>
          </a:xfrm>
          <a:prstGeom prst="rect">
            <a:avLst/>
          </a:prstGeom>
          <a:noFill/>
        </p:spPr>
        <p:txBody>
          <a:bodyPr wrap="square" rtlCol="0">
            <a:spAutoFit/>
          </a:bodyPr>
          <a:lstStyle/>
          <a:p>
            <a:pPr>
              <a:lnSpc>
                <a:spcPct val="130000"/>
              </a:lnSpc>
              <a:spcBef>
                <a:spcPts val="600"/>
              </a:spcBef>
            </a:pPr>
            <a:r>
              <a:rPr lang="en-US" altLang="zh-CN" sz="2400" kern="0" dirty="0">
                <a:latin typeface="微软雅黑" panose="020B0503020204020204" pitchFamily="34" charset="-122"/>
                <a:ea typeface="微软雅黑" panose="020B0503020204020204" pitchFamily="34" charset="-122"/>
                <a:cs typeface="+mn-ea"/>
                <a:sym typeface="+mn-lt"/>
              </a:rPr>
              <a:t>Nowadays, many aspects of people's daily life have undergone considerable changes because of the recent development in artificial intelligence. Obviously,</a:t>
            </a:r>
          </a:p>
          <a:p>
            <a:pPr>
              <a:lnSpc>
                <a:spcPct val="130000"/>
              </a:lnSpc>
              <a:spcBef>
                <a:spcPts val="600"/>
              </a:spcBef>
            </a:pPr>
            <a:r>
              <a:rPr lang="en-US" altLang="zh-CN" sz="2400" kern="0" dirty="0">
                <a:latin typeface="微软雅黑" panose="020B0503020204020204" pitchFamily="34" charset="-122"/>
                <a:ea typeface="微软雅黑" panose="020B0503020204020204" pitchFamily="34" charset="-122"/>
                <a:cs typeface="+mn-ea"/>
                <a:sym typeface="+mn-lt"/>
              </a:rPr>
              <a:t>artificial intelligence has already completely renovated peoples lifestyle. On the</a:t>
            </a:r>
          </a:p>
          <a:p>
            <a:pPr>
              <a:lnSpc>
                <a:spcPct val="130000"/>
              </a:lnSpc>
              <a:spcBef>
                <a:spcPts val="600"/>
              </a:spcBef>
            </a:pPr>
            <a:r>
              <a:rPr lang="en-US" altLang="zh-CN" sz="2400" kern="0" dirty="0">
                <a:latin typeface="微软雅黑" panose="020B0503020204020204" pitchFamily="34" charset="-122"/>
                <a:ea typeface="微软雅黑" panose="020B0503020204020204" pitchFamily="34" charset="-122"/>
                <a:cs typeface="+mn-ea"/>
                <a:sym typeface="+mn-lt"/>
              </a:rPr>
              <a:t>one hand, the contribution of artificial intelligence to the society is prominent and people's dependence on it is an irreversible trend. People enjoy the benefits and convenience brought by intelligent machines. On the other hand, people are still concerned about its negative impact, for example, whether our brains will regress with intelligent machines to do the thinking.</a:t>
            </a:r>
          </a:p>
        </p:txBody>
      </p:sp>
    </p:spTree>
    <p:extLst>
      <p:ext uri="{BB962C8B-B14F-4D97-AF65-F5344CB8AC3E}">
        <p14:creationId xmlns:p14="http://schemas.microsoft.com/office/powerpoint/2010/main" val="3611090624"/>
      </p:ext>
    </p:extLst>
  </p:cSld>
  <p:clrMapOvr>
    <a:masterClrMapping/>
  </p:clrMapOvr>
  <p:transition spd="slow" advClick="0" advTm="3000">
    <p:push dir="u"/>
  </p:transition>
  <p:timing>
    <p:tnLst>
      <p:par>
        <p:cTn id="1" dur="indefinite" restart="never" nodeType="tmRoot"/>
      </p:par>
    </p:tnLst>
  </p:timing>
</p:sld>
</file>

<file path=ppt/slides/slide1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F9D63D1-923D-452C-9A05-B96B1C03264B}"/>
              </a:ext>
            </a:extLst>
          </p:cNvPr>
          <p:cNvSpPr>
            <a:spLocks noGrp="1"/>
          </p:cNvSpPr>
          <p:nvPr>
            <p:ph type="body" sz="quarter" idx="13"/>
          </p:nvPr>
        </p:nvSpPr>
        <p:spPr>
          <a:xfrm>
            <a:off x="1110083" y="0"/>
            <a:ext cx="6435012" cy="652366"/>
          </a:xfrm>
        </p:spPr>
        <p:txBody>
          <a:bodyPr/>
          <a:lstStyle/>
          <a:p>
            <a:r>
              <a:rPr lang="zh-CN" altLang="en-US" dirty="0"/>
              <a:t>范文</a:t>
            </a:r>
          </a:p>
        </p:txBody>
      </p:sp>
      <p:sp>
        <p:nvSpPr>
          <p:cNvPr id="3" name="文本框 2">
            <a:extLst>
              <a:ext uri="{FF2B5EF4-FFF2-40B4-BE49-F238E27FC236}">
                <a16:creationId xmlns:a16="http://schemas.microsoft.com/office/drawing/2014/main" id="{490CFDF7-22B4-489A-A819-06390E10CC98}"/>
              </a:ext>
            </a:extLst>
          </p:cNvPr>
          <p:cNvSpPr txBox="1"/>
          <p:nvPr/>
        </p:nvSpPr>
        <p:spPr>
          <a:xfrm>
            <a:off x="0" y="1168701"/>
            <a:ext cx="12377057" cy="5403915"/>
          </a:xfrm>
          <a:prstGeom prst="rect">
            <a:avLst/>
          </a:prstGeom>
          <a:noFill/>
        </p:spPr>
        <p:txBody>
          <a:bodyPr wrap="square" rtlCol="0">
            <a:spAutoFit/>
          </a:bodyPr>
          <a:lstStyle/>
          <a:p>
            <a:pPr>
              <a:lnSpc>
                <a:spcPct val="130000"/>
              </a:lnSpc>
              <a:spcBef>
                <a:spcPts val="600"/>
              </a:spcBef>
            </a:pPr>
            <a:r>
              <a:rPr lang="en-US" altLang="zh-CN" sz="2400" kern="0" dirty="0">
                <a:latin typeface="微软雅黑" panose="020B0503020204020204" pitchFamily="34" charset="-122"/>
                <a:ea typeface="微软雅黑" panose="020B0503020204020204" pitchFamily="34" charset="-122"/>
                <a:cs typeface="+mn-ea"/>
                <a:sym typeface="+mn-lt"/>
              </a:rPr>
              <a:t>In my opinion, artificial intelligence will enable our brains to get more creative. Admittedly, a lot of work has been done by intelligent machines. It seems that the function of people has been weakened and people's brains have been replaced. As a matter of fact, thanks to intelligent machines, people can expand their creative energy and add new varieties.	Simply speaking, when people are free from tedious, repetitive, sometimes even dangerous work, work efficiency will undoubtedly be improved. As a result, people can spare more time to do what they want and pursue what they dream of, which is the premise of creativity. Moreover, creativity stems primarily from knowledge and thinking . Once people have the opportunity to do more thinking and learning, their intelligence would be enhanced rather than weakened.</a:t>
            </a:r>
          </a:p>
        </p:txBody>
      </p:sp>
    </p:spTree>
    <p:extLst>
      <p:ext uri="{BB962C8B-B14F-4D97-AF65-F5344CB8AC3E}">
        <p14:creationId xmlns:p14="http://schemas.microsoft.com/office/powerpoint/2010/main" val="1663907925"/>
      </p:ext>
    </p:extLst>
  </p:cSld>
  <p:clrMapOvr>
    <a:masterClrMapping/>
  </p:clrMapOvr>
  <p:transition spd="slow" advClick="0" advTm="3000">
    <p:push dir="u"/>
  </p:transition>
  <p:timing>
    <p:tnLst>
      <p:par>
        <p:cTn id="1" dur="indefinite" restart="never" nodeType="tmRoot"/>
      </p:par>
    </p:tnLst>
  </p:timing>
</p:sld>
</file>

<file path=ppt/slides/slide1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文本占位符 1">
            <a:extLst>
              <a:ext uri="{FF2B5EF4-FFF2-40B4-BE49-F238E27FC236}">
                <a16:creationId xmlns:a16="http://schemas.microsoft.com/office/drawing/2014/main" id="{DF9D63D1-923D-452C-9A05-B96B1C03264B}"/>
              </a:ext>
            </a:extLst>
          </p:cNvPr>
          <p:cNvSpPr>
            <a:spLocks noGrp="1"/>
          </p:cNvSpPr>
          <p:nvPr>
            <p:ph type="body" sz="quarter" idx="13"/>
          </p:nvPr>
        </p:nvSpPr>
        <p:spPr>
          <a:xfrm>
            <a:off x="1110083" y="0"/>
            <a:ext cx="6435012" cy="652366"/>
          </a:xfrm>
        </p:spPr>
        <p:txBody>
          <a:bodyPr/>
          <a:lstStyle/>
          <a:p>
            <a:r>
              <a:rPr lang="zh-CN" altLang="en-US" dirty="0"/>
              <a:t>范文</a:t>
            </a:r>
          </a:p>
        </p:txBody>
      </p:sp>
      <p:sp>
        <p:nvSpPr>
          <p:cNvPr id="3" name="文本框 2">
            <a:extLst>
              <a:ext uri="{FF2B5EF4-FFF2-40B4-BE49-F238E27FC236}">
                <a16:creationId xmlns:a16="http://schemas.microsoft.com/office/drawing/2014/main" id="{490CFDF7-22B4-489A-A819-06390E10CC98}"/>
              </a:ext>
            </a:extLst>
          </p:cNvPr>
          <p:cNvSpPr txBox="1"/>
          <p:nvPr/>
        </p:nvSpPr>
        <p:spPr>
          <a:xfrm>
            <a:off x="0" y="1168701"/>
            <a:ext cx="12377057" cy="2893100"/>
          </a:xfrm>
          <a:prstGeom prst="rect">
            <a:avLst/>
          </a:prstGeom>
          <a:noFill/>
        </p:spPr>
        <p:txBody>
          <a:bodyPr wrap="square" rtlCol="0">
            <a:spAutoFit/>
          </a:bodyPr>
          <a:lstStyle/>
          <a:p>
            <a:pPr>
              <a:lnSpc>
                <a:spcPct val="130000"/>
              </a:lnSpc>
              <a:spcBef>
                <a:spcPts val="600"/>
              </a:spcBef>
            </a:pPr>
            <a:r>
              <a:rPr lang="en-US" altLang="zh-CN" sz="2800" kern="0" dirty="0" smtClean="0">
                <a:latin typeface="微软雅黑" panose="020B0503020204020204" pitchFamily="34" charset="-122"/>
                <a:ea typeface="微软雅黑" panose="020B0503020204020204" pitchFamily="34" charset="-122"/>
                <a:cs typeface="+mn-ea"/>
                <a:sym typeface="+mn-lt"/>
              </a:rPr>
              <a:t>•  Although </a:t>
            </a:r>
            <a:r>
              <a:rPr lang="en-US" altLang="zh-CN" sz="2800" kern="0" dirty="0">
                <a:latin typeface="微软雅黑" panose="020B0503020204020204" pitchFamily="34" charset="-122"/>
                <a:ea typeface="微软雅黑" panose="020B0503020204020204" pitchFamily="34" charset="-122"/>
                <a:cs typeface="+mn-ea"/>
                <a:sym typeface="+mn-lt"/>
              </a:rPr>
              <a:t>artificial intelligence is the exhibition of people's high degree of creative power, it should be noted that it is like a double-edged sword. The sensible choice is to embrace its advantages and cope with the problems it has aroused. This is what an advanced and rational society should be like.</a:t>
            </a:r>
          </a:p>
        </p:txBody>
      </p:sp>
    </p:spTree>
    <p:extLst>
      <p:ext uri="{BB962C8B-B14F-4D97-AF65-F5344CB8AC3E}">
        <p14:creationId xmlns:p14="http://schemas.microsoft.com/office/powerpoint/2010/main" val="4049006534"/>
      </p:ext>
    </p:extLst>
  </p:cSld>
  <p:clrMapOvr>
    <a:masterClrMapping/>
  </p:clrMapOvr>
  <p:transition spd="slow" advClick="0" advTm="3000">
    <p:push dir="u"/>
  </p:transition>
  <p:timing>
    <p:tnLst>
      <p:par>
        <p:cTn id="1" dur="indefinite" restart="never" nodeType="tmRoot"/>
      </p:par>
    </p:tnLst>
  </p:timing>
</p:sld>
</file>

<file path=ppt/slides/slide1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stretch>
            <a:fillRect/>
          </a:stretch>
        </p:blipFill>
        <p:spPr>
          <a:xfrm>
            <a:off x="-406400" y="3984625"/>
            <a:ext cx="2352675" cy="3114675"/>
          </a:xfrm>
          <a:prstGeom prst="rect">
            <a:avLst/>
          </a:prstGeom>
        </p:spPr>
      </p:pic>
      <p:pic>
        <p:nvPicPr>
          <p:cNvPr id="3" name="图片 2"/>
          <p:cNvPicPr>
            <a:picLocks noChangeAspect="1"/>
          </p:cNvPicPr>
          <p:nvPr/>
        </p:nvPicPr>
        <p:blipFill>
          <a:blip r:embed="rId4"/>
          <a:stretch>
            <a:fillRect/>
          </a:stretch>
        </p:blipFill>
        <p:spPr>
          <a:xfrm>
            <a:off x="-766295" y="0"/>
            <a:ext cx="3690097" cy="3606800"/>
          </a:xfrm>
          <a:prstGeom prst="rect">
            <a:avLst/>
          </a:prstGeom>
        </p:spPr>
      </p:pic>
      <p:pic>
        <p:nvPicPr>
          <p:cNvPr id="7" name="图片 6"/>
          <p:cNvPicPr>
            <a:picLocks noChangeAspect="1"/>
          </p:cNvPicPr>
          <p:nvPr/>
        </p:nvPicPr>
        <p:blipFill>
          <a:blip r:embed="rId5"/>
          <a:stretch>
            <a:fillRect/>
          </a:stretch>
        </p:blipFill>
        <p:spPr>
          <a:xfrm>
            <a:off x="9267825" y="-694347"/>
            <a:ext cx="3690097" cy="4123347"/>
          </a:xfrm>
          <a:prstGeom prst="rect">
            <a:avLst/>
          </a:prstGeom>
        </p:spPr>
      </p:pic>
      <p:pic>
        <p:nvPicPr>
          <p:cNvPr id="8" name="图片 7"/>
          <p:cNvPicPr>
            <a:picLocks noChangeAspect="1"/>
          </p:cNvPicPr>
          <p:nvPr/>
        </p:nvPicPr>
        <p:blipFill>
          <a:blip r:embed="rId5"/>
          <a:stretch>
            <a:fillRect/>
          </a:stretch>
        </p:blipFill>
        <p:spPr>
          <a:xfrm>
            <a:off x="10106025" y="2734653"/>
            <a:ext cx="3690097" cy="4123347"/>
          </a:xfrm>
          <a:prstGeom prst="rect">
            <a:avLst/>
          </a:prstGeom>
        </p:spPr>
      </p:pic>
      <p:sp>
        <p:nvSpPr>
          <p:cNvPr id="9" name="矩形 8"/>
          <p:cNvSpPr/>
          <p:nvPr/>
        </p:nvSpPr>
        <p:spPr>
          <a:xfrm>
            <a:off x="1447801" y="11049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Times New Roman" panose="02020603050405020304" pitchFamily="18" charset="0"/>
              <a:cs typeface="+mn-ea"/>
              <a:sym typeface="+mn-lt"/>
            </a:endParaRPr>
          </a:p>
        </p:txBody>
      </p:sp>
      <p:sp>
        <p:nvSpPr>
          <p:cNvPr id="23" name="文本框 22" descr="e7d195523061f1c09e9d68d7cf438b91ef959ecb14fc25d26BBA7F7DBC18E55DFF4014AF651F0BF2569D4B6C1DA7F1A4683A481403BD872FC687266AD13265C1DE7C373772FD8728ABDD69ADD03BFF5BE2862BC891DBB79E43A8244B4D7DEEF5699FBCECC4B588A2B2DB873A491956D064FEA000E55D99376C74C72843D12C9B3B90E2D60B285D6553FF3EF3DB706EFF"/>
          <p:cNvSpPr txBox="1">
            <a:spLocks noChangeArrowheads="1"/>
          </p:cNvSpPr>
          <p:nvPr/>
        </p:nvSpPr>
        <p:spPr bwMode="auto">
          <a:xfrm>
            <a:off x="2049677" y="2365454"/>
            <a:ext cx="7674496" cy="1107996"/>
          </a:xfrm>
          <a:prstGeom prst="rect">
            <a:avLst/>
          </a:prstGeom>
          <a:noFill/>
          <a:ln>
            <a:noFill/>
          </a:ln>
        </p:spPr>
        <p:txBody>
          <a:bodyPr wrap="square">
            <a:spAutoFit/>
          </a:bodyPr>
          <a:lstStyle>
            <a:lvl1pPr>
              <a:defRPr sz="1300">
                <a:solidFill>
                  <a:schemeClr val="tx1"/>
                </a:solidFill>
                <a:latin typeface="Arial" panose="020B0604020202020204" pitchFamily="34" charset="0"/>
                <a:ea typeface="微软雅黑" panose="020B0503020204020204" pitchFamily="34" charset="-122"/>
              </a:defRPr>
            </a:lvl1pPr>
            <a:lvl2pPr marL="742950" indent="-285750">
              <a:defRPr sz="1300">
                <a:solidFill>
                  <a:schemeClr val="tx1"/>
                </a:solidFill>
                <a:latin typeface="Arial" panose="020B0604020202020204" pitchFamily="34" charset="0"/>
                <a:ea typeface="微软雅黑" panose="020B0503020204020204" pitchFamily="34" charset="-122"/>
              </a:defRPr>
            </a:lvl2pPr>
            <a:lvl3pPr marL="1143000" indent="-228600">
              <a:defRPr sz="1300">
                <a:solidFill>
                  <a:schemeClr val="tx1"/>
                </a:solidFill>
                <a:latin typeface="Arial" panose="020B0604020202020204" pitchFamily="34" charset="0"/>
                <a:ea typeface="微软雅黑" panose="020B0503020204020204" pitchFamily="34" charset="-122"/>
              </a:defRPr>
            </a:lvl3pPr>
            <a:lvl4pPr marL="1600200" indent="-228600">
              <a:defRPr sz="1300">
                <a:solidFill>
                  <a:schemeClr val="tx1"/>
                </a:solidFill>
                <a:latin typeface="Arial" panose="020B0604020202020204" pitchFamily="34" charset="0"/>
                <a:ea typeface="微软雅黑" panose="020B0503020204020204" pitchFamily="34" charset="-122"/>
              </a:defRPr>
            </a:lvl4pPr>
            <a:lvl5pPr marL="2057400" indent="-228600">
              <a:defRPr sz="1300">
                <a:solidFill>
                  <a:schemeClr val="tx1"/>
                </a:solidFill>
                <a:latin typeface="Arial" panose="020B0604020202020204" pitchFamily="34" charset="0"/>
                <a:ea typeface="微软雅黑" panose="020B0503020204020204" pitchFamily="34" charset="-122"/>
              </a:defRPr>
            </a:lvl5pPr>
            <a:lvl6pPr marL="25146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6pPr>
            <a:lvl7pPr marL="29718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7pPr>
            <a:lvl8pPr marL="34290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8pPr>
            <a:lvl9pPr marL="3886200" indent="-228600" defTabSz="685800" eaLnBrk="0" fontAlgn="base" hangingPunct="0">
              <a:spcBef>
                <a:spcPct val="0"/>
              </a:spcBef>
              <a:spcAft>
                <a:spcPct val="0"/>
              </a:spcAft>
              <a:defRPr sz="1300">
                <a:solidFill>
                  <a:schemeClr val="tx1"/>
                </a:solidFill>
                <a:latin typeface="Arial" panose="020B0604020202020204" pitchFamily="34" charset="0"/>
                <a:ea typeface="微软雅黑" panose="020B0503020204020204" pitchFamily="34" charset="-122"/>
              </a:defRPr>
            </a:lvl9pPr>
          </a:lstStyle>
          <a:p>
            <a:pPr algn="ctr" defTabSz="514350" fontAlgn="base">
              <a:spcBef>
                <a:spcPct val="0"/>
              </a:spcBef>
              <a:spcAft>
                <a:spcPct val="0"/>
              </a:spcAft>
              <a:tabLst>
                <a:tab pos="2149475" algn="l"/>
              </a:tabLst>
            </a:pPr>
            <a:r>
              <a:rPr lang="en-US" altLang="zh-CN" sz="6600" dirty="0">
                <a:solidFill>
                  <a:srgbClr val="00749F"/>
                </a:solidFill>
                <a:latin typeface="Times New Roman" panose="02020603050405020304" pitchFamily="18" charset="0"/>
                <a:ea typeface="+mn-ea"/>
                <a:cs typeface="+mn-ea"/>
                <a:sym typeface="+mn-lt"/>
              </a:rPr>
              <a:t>Thank you!</a:t>
            </a:r>
            <a:endParaRPr lang="zh-CN" altLang="en-US" sz="6600" dirty="0">
              <a:solidFill>
                <a:srgbClr val="00749F"/>
              </a:solidFill>
              <a:latin typeface="Times New Roman" panose="02020603050405020304" pitchFamily="18" charset="0"/>
              <a:ea typeface="+mn-ea"/>
              <a:cs typeface="+mn-ea"/>
              <a:sym typeface="+mn-lt"/>
            </a:endParaRPr>
          </a:p>
        </p:txBody>
      </p:sp>
      <p:grpSp>
        <p:nvGrpSpPr>
          <p:cNvPr id="30" name="Group 59"/>
          <p:cNvGrpSpPr>
            <a:grpSpLocks noChangeAspect="1"/>
          </p:cNvGrpSpPr>
          <p:nvPr/>
        </p:nvGrpSpPr>
        <p:grpSpPr bwMode="auto">
          <a:xfrm>
            <a:off x="3870511" y="4343042"/>
            <a:ext cx="218168" cy="238153"/>
            <a:chOff x="1066" y="1985"/>
            <a:chExt cx="262" cy="286"/>
          </a:xfrm>
          <a:solidFill>
            <a:schemeClr val="bg1"/>
          </a:solidFill>
        </p:grpSpPr>
        <p:sp>
          <p:nvSpPr>
            <p:cNvPr id="31" name="Freeform 60"/>
            <p:cNvSpPr>
              <a:spLocks noEditPoints="1"/>
            </p:cNvSpPr>
            <p:nvPr/>
          </p:nvSpPr>
          <p:spPr bwMode="auto">
            <a:xfrm>
              <a:off x="1066" y="2005"/>
              <a:ext cx="262" cy="266"/>
            </a:xfrm>
            <a:custGeom>
              <a:avLst/>
              <a:gdLst>
                <a:gd name="T0" fmla="*/ 572 w 642"/>
                <a:gd name="T1" fmla="*/ 655 h 655"/>
                <a:gd name="T2" fmla="*/ 70 w 642"/>
                <a:gd name="T3" fmla="*/ 655 h 655"/>
                <a:gd name="T4" fmla="*/ 19 w 642"/>
                <a:gd name="T5" fmla="*/ 630 h 655"/>
                <a:gd name="T6" fmla="*/ 0 w 642"/>
                <a:gd name="T7" fmla="*/ 575 h 655"/>
                <a:gd name="T8" fmla="*/ 0 w 642"/>
                <a:gd name="T9" fmla="*/ 80 h 655"/>
                <a:gd name="T10" fmla="*/ 19 w 642"/>
                <a:gd name="T11" fmla="*/ 25 h 655"/>
                <a:gd name="T12" fmla="*/ 70 w 642"/>
                <a:gd name="T13" fmla="*/ 0 h 655"/>
                <a:gd name="T14" fmla="*/ 93 w 642"/>
                <a:gd name="T15" fmla="*/ 0 h 655"/>
                <a:gd name="T16" fmla="*/ 111 w 642"/>
                <a:gd name="T17" fmla="*/ 18 h 655"/>
                <a:gd name="T18" fmla="*/ 93 w 642"/>
                <a:gd name="T19" fmla="*/ 36 h 655"/>
                <a:gd name="T20" fmla="*/ 70 w 642"/>
                <a:gd name="T21" fmla="*/ 36 h 655"/>
                <a:gd name="T22" fmla="*/ 47 w 642"/>
                <a:gd name="T23" fmla="*/ 48 h 655"/>
                <a:gd name="T24" fmla="*/ 36 w 642"/>
                <a:gd name="T25" fmla="*/ 80 h 655"/>
                <a:gd name="T26" fmla="*/ 36 w 642"/>
                <a:gd name="T27" fmla="*/ 575 h 655"/>
                <a:gd name="T28" fmla="*/ 47 w 642"/>
                <a:gd name="T29" fmla="*/ 607 h 655"/>
                <a:gd name="T30" fmla="*/ 70 w 642"/>
                <a:gd name="T31" fmla="*/ 619 h 655"/>
                <a:gd name="T32" fmla="*/ 572 w 642"/>
                <a:gd name="T33" fmla="*/ 619 h 655"/>
                <a:gd name="T34" fmla="*/ 595 w 642"/>
                <a:gd name="T35" fmla="*/ 607 h 655"/>
                <a:gd name="T36" fmla="*/ 606 w 642"/>
                <a:gd name="T37" fmla="*/ 575 h 655"/>
                <a:gd name="T38" fmla="*/ 606 w 642"/>
                <a:gd name="T39" fmla="*/ 80 h 655"/>
                <a:gd name="T40" fmla="*/ 595 w 642"/>
                <a:gd name="T41" fmla="*/ 48 h 655"/>
                <a:gd name="T42" fmla="*/ 572 w 642"/>
                <a:gd name="T43" fmla="*/ 36 h 655"/>
                <a:gd name="T44" fmla="*/ 547 w 642"/>
                <a:gd name="T45" fmla="*/ 36 h 655"/>
                <a:gd name="T46" fmla="*/ 529 w 642"/>
                <a:gd name="T47" fmla="*/ 18 h 655"/>
                <a:gd name="T48" fmla="*/ 547 w 642"/>
                <a:gd name="T49" fmla="*/ 0 h 655"/>
                <a:gd name="T50" fmla="*/ 572 w 642"/>
                <a:gd name="T51" fmla="*/ 0 h 655"/>
                <a:gd name="T52" fmla="*/ 622 w 642"/>
                <a:gd name="T53" fmla="*/ 25 h 655"/>
                <a:gd name="T54" fmla="*/ 642 w 642"/>
                <a:gd name="T55" fmla="*/ 80 h 655"/>
                <a:gd name="T56" fmla="*/ 642 w 642"/>
                <a:gd name="T57" fmla="*/ 575 h 655"/>
                <a:gd name="T58" fmla="*/ 622 w 642"/>
                <a:gd name="T59" fmla="*/ 630 h 655"/>
                <a:gd name="T60" fmla="*/ 572 w 642"/>
                <a:gd name="T61" fmla="*/ 655 h 655"/>
                <a:gd name="T62" fmla="*/ 418 w 642"/>
                <a:gd name="T63" fmla="*/ 36 h 655"/>
                <a:gd name="T64" fmla="*/ 224 w 642"/>
                <a:gd name="T65" fmla="*/ 36 h 655"/>
                <a:gd name="T66" fmla="*/ 206 w 642"/>
                <a:gd name="T67" fmla="*/ 18 h 655"/>
                <a:gd name="T68" fmla="*/ 224 w 642"/>
                <a:gd name="T69" fmla="*/ 0 h 655"/>
                <a:gd name="T70" fmla="*/ 418 w 642"/>
                <a:gd name="T71" fmla="*/ 0 h 655"/>
                <a:gd name="T72" fmla="*/ 436 w 642"/>
                <a:gd name="T73" fmla="*/ 18 h 655"/>
                <a:gd name="T74" fmla="*/ 418 w 642"/>
                <a:gd name="T75" fmla="*/ 36 h 6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642" h="655">
                  <a:moveTo>
                    <a:pt x="572" y="655"/>
                  </a:moveTo>
                  <a:cubicBezTo>
                    <a:pt x="70" y="655"/>
                    <a:pt x="70" y="655"/>
                    <a:pt x="70" y="655"/>
                  </a:cubicBezTo>
                  <a:cubicBezTo>
                    <a:pt x="51" y="655"/>
                    <a:pt x="33" y="646"/>
                    <a:pt x="19" y="630"/>
                  </a:cubicBezTo>
                  <a:cubicBezTo>
                    <a:pt x="7" y="615"/>
                    <a:pt x="0" y="596"/>
                    <a:pt x="0" y="575"/>
                  </a:cubicBezTo>
                  <a:cubicBezTo>
                    <a:pt x="0" y="80"/>
                    <a:pt x="0" y="80"/>
                    <a:pt x="0" y="80"/>
                  </a:cubicBezTo>
                  <a:cubicBezTo>
                    <a:pt x="0" y="60"/>
                    <a:pt x="7" y="40"/>
                    <a:pt x="19" y="25"/>
                  </a:cubicBezTo>
                  <a:cubicBezTo>
                    <a:pt x="33" y="9"/>
                    <a:pt x="51" y="0"/>
                    <a:pt x="70" y="0"/>
                  </a:cubicBezTo>
                  <a:cubicBezTo>
                    <a:pt x="93" y="0"/>
                    <a:pt x="93" y="0"/>
                    <a:pt x="93" y="0"/>
                  </a:cubicBezTo>
                  <a:cubicBezTo>
                    <a:pt x="103" y="0"/>
                    <a:pt x="111" y="8"/>
                    <a:pt x="111" y="18"/>
                  </a:cubicBezTo>
                  <a:cubicBezTo>
                    <a:pt x="111" y="28"/>
                    <a:pt x="103" y="36"/>
                    <a:pt x="93" y="36"/>
                  </a:cubicBezTo>
                  <a:cubicBezTo>
                    <a:pt x="70" y="36"/>
                    <a:pt x="70" y="36"/>
                    <a:pt x="70" y="36"/>
                  </a:cubicBezTo>
                  <a:cubicBezTo>
                    <a:pt x="61" y="36"/>
                    <a:pt x="53" y="40"/>
                    <a:pt x="47" y="48"/>
                  </a:cubicBezTo>
                  <a:cubicBezTo>
                    <a:pt x="40" y="56"/>
                    <a:pt x="36" y="68"/>
                    <a:pt x="36" y="80"/>
                  </a:cubicBezTo>
                  <a:cubicBezTo>
                    <a:pt x="36" y="575"/>
                    <a:pt x="36" y="575"/>
                    <a:pt x="36" y="575"/>
                  </a:cubicBezTo>
                  <a:cubicBezTo>
                    <a:pt x="36" y="587"/>
                    <a:pt x="40" y="599"/>
                    <a:pt x="47" y="607"/>
                  </a:cubicBezTo>
                  <a:cubicBezTo>
                    <a:pt x="53" y="615"/>
                    <a:pt x="61" y="619"/>
                    <a:pt x="70" y="619"/>
                  </a:cubicBezTo>
                  <a:cubicBezTo>
                    <a:pt x="572" y="619"/>
                    <a:pt x="572" y="619"/>
                    <a:pt x="572" y="619"/>
                  </a:cubicBezTo>
                  <a:cubicBezTo>
                    <a:pt x="580" y="619"/>
                    <a:pt x="588" y="615"/>
                    <a:pt x="595" y="607"/>
                  </a:cubicBezTo>
                  <a:cubicBezTo>
                    <a:pt x="602" y="599"/>
                    <a:pt x="606" y="587"/>
                    <a:pt x="606" y="575"/>
                  </a:cubicBezTo>
                  <a:cubicBezTo>
                    <a:pt x="606" y="80"/>
                    <a:pt x="606" y="80"/>
                    <a:pt x="606" y="80"/>
                  </a:cubicBezTo>
                  <a:cubicBezTo>
                    <a:pt x="606" y="68"/>
                    <a:pt x="602" y="56"/>
                    <a:pt x="595" y="48"/>
                  </a:cubicBezTo>
                  <a:cubicBezTo>
                    <a:pt x="588" y="40"/>
                    <a:pt x="580" y="36"/>
                    <a:pt x="572" y="36"/>
                  </a:cubicBezTo>
                  <a:cubicBezTo>
                    <a:pt x="547" y="36"/>
                    <a:pt x="547" y="36"/>
                    <a:pt x="547" y="36"/>
                  </a:cubicBezTo>
                  <a:cubicBezTo>
                    <a:pt x="537" y="36"/>
                    <a:pt x="529" y="28"/>
                    <a:pt x="529" y="18"/>
                  </a:cubicBezTo>
                  <a:cubicBezTo>
                    <a:pt x="529" y="8"/>
                    <a:pt x="537" y="0"/>
                    <a:pt x="547" y="0"/>
                  </a:cubicBezTo>
                  <a:cubicBezTo>
                    <a:pt x="572" y="0"/>
                    <a:pt x="572" y="0"/>
                    <a:pt x="572" y="0"/>
                  </a:cubicBezTo>
                  <a:cubicBezTo>
                    <a:pt x="591" y="0"/>
                    <a:pt x="609" y="9"/>
                    <a:pt x="622" y="25"/>
                  </a:cubicBezTo>
                  <a:cubicBezTo>
                    <a:pt x="635" y="40"/>
                    <a:pt x="642" y="60"/>
                    <a:pt x="642" y="80"/>
                  </a:cubicBezTo>
                  <a:cubicBezTo>
                    <a:pt x="642" y="575"/>
                    <a:pt x="642" y="575"/>
                    <a:pt x="642" y="575"/>
                  </a:cubicBezTo>
                  <a:cubicBezTo>
                    <a:pt x="642" y="596"/>
                    <a:pt x="635" y="615"/>
                    <a:pt x="622" y="630"/>
                  </a:cubicBezTo>
                  <a:cubicBezTo>
                    <a:pt x="609" y="646"/>
                    <a:pt x="591" y="655"/>
                    <a:pt x="572" y="655"/>
                  </a:cubicBezTo>
                  <a:close/>
                  <a:moveTo>
                    <a:pt x="418" y="36"/>
                  </a:moveTo>
                  <a:cubicBezTo>
                    <a:pt x="224" y="36"/>
                    <a:pt x="224" y="36"/>
                    <a:pt x="224" y="36"/>
                  </a:cubicBezTo>
                  <a:cubicBezTo>
                    <a:pt x="214" y="36"/>
                    <a:pt x="206" y="28"/>
                    <a:pt x="206" y="18"/>
                  </a:cubicBezTo>
                  <a:cubicBezTo>
                    <a:pt x="206" y="8"/>
                    <a:pt x="214" y="0"/>
                    <a:pt x="224" y="0"/>
                  </a:cubicBezTo>
                  <a:cubicBezTo>
                    <a:pt x="418" y="0"/>
                    <a:pt x="418" y="0"/>
                    <a:pt x="418" y="0"/>
                  </a:cubicBezTo>
                  <a:cubicBezTo>
                    <a:pt x="428" y="0"/>
                    <a:pt x="436" y="8"/>
                    <a:pt x="436" y="18"/>
                  </a:cubicBezTo>
                  <a:cubicBezTo>
                    <a:pt x="436" y="28"/>
                    <a:pt x="428" y="36"/>
                    <a:pt x="418"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749F"/>
                </a:solidFill>
                <a:latin typeface="Times New Roman" panose="02020603050405020304" pitchFamily="18" charset="0"/>
                <a:cs typeface="+mn-ea"/>
                <a:sym typeface="+mn-lt"/>
              </a:endParaRPr>
            </a:p>
          </p:txBody>
        </p:sp>
        <p:sp>
          <p:nvSpPr>
            <p:cNvPr id="32" name="Freeform 61"/>
            <p:cNvSpPr>
              <a:spLocks noEditPoints="1"/>
            </p:cNvSpPr>
            <p:nvPr/>
          </p:nvSpPr>
          <p:spPr bwMode="auto">
            <a:xfrm>
              <a:off x="1124" y="1985"/>
              <a:ext cx="146" cy="64"/>
            </a:xfrm>
            <a:custGeom>
              <a:avLst/>
              <a:gdLst>
                <a:gd name="T0" fmla="*/ 18 w 357"/>
                <a:gd name="T1" fmla="*/ 0 h 157"/>
                <a:gd name="T2" fmla="*/ 36 w 357"/>
                <a:gd name="T3" fmla="*/ 18 h 157"/>
                <a:gd name="T4" fmla="*/ 36 w 357"/>
                <a:gd name="T5" fmla="*/ 139 h 157"/>
                <a:gd name="T6" fmla="*/ 18 w 357"/>
                <a:gd name="T7" fmla="*/ 157 h 157"/>
                <a:gd name="T8" fmla="*/ 0 w 357"/>
                <a:gd name="T9" fmla="*/ 139 h 157"/>
                <a:gd name="T10" fmla="*/ 0 w 357"/>
                <a:gd name="T11" fmla="*/ 18 h 157"/>
                <a:gd name="T12" fmla="*/ 18 w 357"/>
                <a:gd name="T13" fmla="*/ 0 h 157"/>
                <a:gd name="T14" fmla="*/ 339 w 357"/>
                <a:gd name="T15" fmla="*/ 0 h 157"/>
                <a:gd name="T16" fmla="*/ 357 w 357"/>
                <a:gd name="T17" fmla="*/ 18 h 157"/>
                <a:gd name="T18" fmla="*/ 357 w 357"/>
                <a:gd name="T19" fmla="*/ 139 h 157"/>
                <a:gd name="T20" fmla="*/ 339 w 357"/>
                <a:gd name="T21" fmla="*/ 157 h 157"/>
                <a:gd name="T22" fmla="*/ 321 w 357"/>
                <a:gd name="T23" fmla="*/ 139 h 157"/>
                <a:gd name="T24" fmla="*/ 321 w 357"/>
                <a:gd name="T25" fmla="*/ 18 h 157"/>
                <a:gd name="T26" fmla="*/ 339 w 357"/>
                <a:gd name="T27" fmla="*/ 0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57" h="157">
                  <a:moveTo>
                    <a:pt x="18" y="0"/>
                  </a:moveTo>
                  <a:cubicBezTo>
                    <a:pt x="28" y="0"/>
                    <a:pt x="36" y="8"/>
                    <a:pt x="36" y="18"/>
                  </a:cubicBezTo>
                  <a:cubicBezTo>
                    <a:pt x="36" y="139"/>
                    <a:pt x="36" y="139"/>
                    <a:pt x="36" y="139"/>
                  </a:cubicBezTo>
                  <a:cubicBezTo>
                    <a:pt x="36" y="149"/>
                    <a:pt x="28" y="157"/>
                    <a:pt x="18" y="157"/>
                  </a:cubicBezTo>
                  <a:cubicBezTo>
                    <a:pt x="8" y="157"/>
                    <a:pt x="0" y="149"/>
                    <a:pt x="0" y="139"/>
                  </a:cubicBezTo>
                  <a:cubicBezTo>
                    <a:pt x="0" y="18"/>
                    <a:pt x="0" y="18"/>
                    <a:pt x="0" y="18"/>
                  </a:cubicBezTo>
                  <a:cubicBezTo>
                    <a:pt x="0" y="8"/>
                    <a:pt x="8" y="0"/>
                    <a:pt x="18" y="0"/>
                  </a:cubicBezTo>
                  <a:close/>
                  <a:moveTo>
                    <a:pt x="339" y="0"/>
                  </a:moveTo>
                  <a:cubicBezTo>
                    <a:pt x="349" y="0"/>
                    <a:pt x="357" y="8"/>
                    <a:pt x="357" y="18"/>
                  </a:cubicBezTo>
                  <a:cubicBezTo>
                    <a:pt x="357" y="139"/>
                    <a:pt x="357" y="139"/>
                    <a:pt x="357" y="139"/>
                  </a:cubicBezTo>
                  <a:cubicBezTo>
                    <a:pt x="357" y="149"/>
                    <a:pt x="349" y="157"/>
                    <a:pt x="339" y="157"/>
                  </a:cubicBezTo>
                  <a:cubicBezTo>
                    <a:pt x="329" y="157"/>
                    <a:pt x="321" y="149"/>
                    <a:pt x="321" y="139"/>
                  </a:cubicBezTo>
                  <a:cubicBezTo>
                    <a:pt x="321" y="18"/>
                    <a:pt x="321" y="18"/>
                    <a:pt x="321" y="18"/>
                  </a:cubicBezTo>
                  <a:cubicBezTo>
                    <a:pt x="321" y="8"/>
                    <a:pt x="329" y="0"/>
                    <a:pt x="339"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749F"/>
                </a:solidFill>
                <a:latin typeface="Times New Roman" panose="02020603050405020304" pitchFamily="18" charset="0"/>
                <a:cs typeface="+mn-ea"/>
                <a:sym typeface="+mn-lt"/>
              </a:endParaRPr>
            </a:p>
          </p:txBody>
        </p:sp>
        <p:sp>
          <p:nvSpPr>
            <p:cNvPr id="33" name="Freeform 62"/>
            <p:cNvSpPr>
              <a:spLocks noEditPoints="1"/>
            </p:cNvSpPr>
            <p:nvPr/>
          </p:nvSpPr>
          <p:spPr bwMode="auto">
            <a:xfrm>
              <a:off x="1074" y="2044"/>
              <a:ext cx="246" cy="183"/>
            </a:xfrm>
            <a:custGeom>
              <a:avLst/>
              <a:gdLst>
                <a:gd name="T0" fmla="*/ 0 w 603"/>
                <a:gd name="T1" fmla="*/ 18 h 450"/>
                <a:gd name="T2" fmla="*/ 18 w 603"/>
                <a:gd name="T3" fmla="*/ 0 h 450"/>
                <a:gd name="T4" fmla="*/ 585 w 603"/>
                <a:gd name="T5" fmla="*/ 0 h 450"/>
                <a:gd name="T6" fmla="*/ 603 w 603"/>
                <a:gd name="T7" fmla="*/ 18 h 450"/>
                <a:gd name="T8" fmla="*/ 585 w 603"/>
                <a:gd name="T9" fmla="*/ 36 h 450"/>
                <a:gd name="T10" fmla="*/ 18 w 603"/>
                <a:gd name="T11" fmla="*/ 36 h 450"/>
                <a:gd name="T12" fmla="*/ 0 w 603"/>
                <a:gd name="T13" fmla="*/ 18 h 450"/>
                <a:gd name="T14" fmla="*/ 306 w 603"/>
                <a:gd name="T15" fmla="*/ 450 h 450"/>
                <a:gd name="T16" fmla="*/ 184 w 603"/>
                <a:gd name="T17" fmla="*/ 400 h 450"/>
                <a:gd name="T18" fmla="*/ 134 w 603"/>
                <a:gd name="T19" fmla="*/ 279 h 450"/>
                <a:gd name="T20" fmla="*/ 184 w 603"/>
                <a:gd name="T21" fmla="*/ 158 h 450"/>
                <a:gd name="T22" fmla="*/ 306 w 603"/>
                <a:gd name="T23" fmla="*/ 107 h 450"/>
                <a:gd name="T24" fmla="*/ 324 w 603"/>
                <a:gd name="T25" fmla="*/ 125 h 450"/>
                <a:gd name="T26" fmla="*/ 306 w 603"/>
                <a:gd name="T27" fmla="*/ 143 h 450"/>
                <a:gd name="T28" fmla="*/ 170 w 603"/>
                <a:gd name="T29" fmla="*/ 279 h 450"/>
                <a:gd name="T30" fmla="*/ 306 w 603"/>
                <a:gd name="T31" fmla="*/ 414 h 450"/>
                <a:gd name="T32" fmla="*/ 441 w 603"/>
                <a:gd name="T33" fmla="*/ 279 h 450"/>
                <a:gd name="T34" fmla="*/ 459 w 603"/>
                <a:gd name="T35" fmla="*/ 261 h 450"/>
                <a:gd name="T36" fmla="*/ 477 w 603"/>
                <a:gd name="T37" fmla="*/ 279 h 450"/>
                <a:gd name="T38" fmla="*/ 427 w 603"/>
                <a:gd name="T39" fmla="*/ 400 h 450"/>
                <a:gd name="T40" fmla="*/ 306 w 603"/>
                <a:gd name="T41" fmla="*/ 450 h 4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03" h="450">
                  <a:moveTo>
                    <a:pt x="0" y="18"/>
                  </a:moveTo>
                  <a:cubicBezTo>
                    <a:pt x="0" y="8"/>
                    <a:pt x="8" y="0"/>
                    <a:pt x="18" y="0"/>
                  </a:cubicBezTo>
                  <a:cubicBezTo>
                    <a:pt x="585" y="0"/>
                    <a:pt x="585" y="0"/>
                    <a:pt x="585" y="0"/>
                  </a:cubicBezTo>
                  <a:cubicBezTo>
                    <a:pt x="595" y="0"/>
                    <a:pt x="603" y="8"/>
                    <a:pt x="603" y="18"/>
                  </a:cubicBezTo>
                  <a:cubicBezTo>
                    <a:pt x="603" y="28"/>
                    <a:pt x="595" y="36"/>
                    <a:pt x="585" y="36"/>
                  </a:cubicBezTo>
                  <a:cubicBezTo>
                    <a:pt x="18" y="36"/>
                    <a:pt x="18" y="36"/>
                    <a:pt x="18" y="36"/>
                  </a:cubicBezTo>
                  <a:cubicBezTo>
                    <a:pt x="8" y="36"/>
                    <a:pt x="0" y="28"/>
                    <a:pt x="0" y="18"/>
                  </a:cubicBezTo>
                  <a:close/>
                  <a:moveTo>
                    <a:pt x="306" y="450"/>
                  </a:moveTo>
                  <a:cubicBezTo>
                    <a:pt x="260" y="450"/>
                    <a:pt x="217" y="433"/>
                    <a:pt x="184" y="400"/>
                  </a:cubicBezTo>
                  <a:cubicBezTo>
                    <a:pt x="152" y="368"/>
                    <a:pt x="134" y="325"/>
                    <a:pt x="134" y="279"/>
                  </a:cubicBezTo>
                  <a:cubicBezTo>
                    <a:pt x="134" y="233"/>
                    <a:pt x="152" y="190"/>
                    <a:pt x="184" y="158"/>
                  </a:cubicBezTo>
                  <a:cubicBezTo>
                    <a:pt x="217" y="125"/>
                    <a:pt x="260" y="107"/>
                    <a:pt x="306" y="107"/>
                  </a:cubicBezTo>
                  <a:cubicBezTo>
                    <a:pt x="316" y="107"/>
                    <a:pt x="324" y="115"/>
                    <a:pt x="324" y="125"/>
                  </a:cubicBezTo>
                  <a:cubicBezTo>
                    <a:pt x="324" y="135"/>
                    <a:pt x="316" y="143"/>
                    <a:pt x="306" y="143"/>
                  </a:cubicBezTo>
                  <a:cubicBezTo>
                    <a:pt x="231" y="143"/>
                    <a:pt x="170" y="204"/>
                    <a:pt x="170" y="279"/>
                  </a:cubicBezTo>
                  <a:cubicBezTo>
                    <a:pt x="170" y="354"/>
                    <a:pt x="231" y="414"/>
                    <a:pt x="306" y="414"/>
                  </a:cubicBezTo>
                  <a:cubicBezTo>
                    <a:pt x="380" y="414"/>
                    <a:pt x="441" y="354"/>
                    <a:pt x="441" y="279"/>
                  </a:cubicBezTo>
                  <a:cubicBezTo>
                    <a:pt x="441" y="269"/>
                    <a:pt x="449" y="261"/>
                    <a:pt x="459" y="261"/>
                  </a:cubicBezTo>
                  <a:cubicBezTo>
                    <a:pt x="469" y="261"/>
                    <a:pt x="477" y="269"/>
                    <a:pt x="477" y="279"/>
                  </a:cubicBezTo>
                  <a:cubicBezTo>
                    <a:pt x="477" y="325"/>
                    <a:pt x="459" y="368"/>
                    <a:pt x="427" y="400"/>
                  </a:cubicBezTo>
                  <a:cubicBezTo>
                    <a:pt x="395" y="433"/>
                    <a:pt x="351" y="450"/>
                    <a:pt x="306" y="45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749F"/>
                </a:solidFill>
                <a:latin typeface="Times New Roman" panose="02020603050405020304" pitchFamily="18" charset="0"/>
                <a:cs typeface="+mn-ea"/>
                <a:sym typeface="+mn-lt"/>
              </a:endParaRPr>
            </a:p>
          </p:txBody>
        </p:sp>
        <p:sp>
          <p:nvSpPr>
            <p:cNvPr id="34" name="Freeform 63"/>
            <p:cNvSpPr/>
            <p:nvPr/>
          </p:nvSpPr>
          <p:spPr bwMode="auto">
            <a:xfrm>
              <a:off x="1193" y="2088"/>
              <a:ext cx="53" cy="72"/>
            </a:xfrm>
            <a:custGeom>
              <a:avLst/>
              <a:gdLst>
                <a:gd name="T0" fmla="*/ 113 w 131"/>
                <a:gd name="T1" fmla="*/ 176 h 176"/>
                <a:gd name="T2" fmla="*/ 18 w 131"/>
                <a:gd name="T3" fmla="*/ 176 h 176"/>
                <a:gd name="T4" fmla="*/ 0 w 131"/>
                <a:gd name="T5" fmla="*/ 158 h 176"/>
                <a:gd name="T6" fmla="*/ 0 w 131"/>
                <a:gd name="T7" fmla="*/ 18 h 176"/>
                <a:gd name="T8" fmla="*/ 18 w 131"/>
                <a:gd name="T9" fmla="*/ 0 h 176"/>
                <a:gd name="T10" fmla="*/ 36 w 131"/>
                <a:gd name="T11" fmla="*/ 18 h 176"/>
                <a:gd name="T12" fmla="*/ 36 w 131"/>
                <a:gd name="T13" fmla="*/ 140 h 176"/>
                <a:gd name="T14" fmla="*/ 113 w 131"/>
                <a:gd name="T15" fmla="*/ 140 h 176"/>
                <a:gd name="T16" fmla="*/ 131 w 131"/>
                <a:gd name="T17" fmla="*/ 158 h 176"/>
                <a:gd name="T18" fmla="*/ 113 w 131"/>
                <a:gd name="T19" fmla="*/ 176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1" h="176">
                  <a:moveTo>
                    <a:pt x="113" y="176"/>
                  </a:moveTo>
                  <a:cubicBezTo>
                    <a:pt x="18" y="176"/>
                    <a:pt x="18" y="176"/>
                    <a:pt x="18" y="176"/>
                  </a:cubicBezTo>
                  <a:cubicBezTo>
                    <a:pt x="8" y="176"/>
                    <a:pt x="0" y="168"/>
                    <a:pt x="0" y="158"/>
                  </a:cubicBezTo>
                  <a:cubicBezTo>
                    <a:pt x="0" y="18"/>
                    <a:pt x="0" y="18"/>
                    <a:pt x="0" y="18"/>
                  </a:cubicBezTo>
                  <a:cubicBezTo>
                    <a:pt x="0" y="8"/>
                    <a:pt x="8" y="0"/>
                    <a:pt x="18" y="0"/>
                  </a:cubicBezTo>
                  <a:cubicBezTo>
                    <a:pt x="28" y="0"/>
                    <a:pt x="36" y="8"/>
                    <a:pt x="36" y="18"/>
                  </a:cubicBezTo>
                  <a:cubicBezTo>
                    <a:pt x="36" y="140"/>
                    <a:pt x="36" y="140"/>
                    <a:pt x="36" y="140"/>
                  </a:cubicBezTo>
                  <a:cubicBezTo>
                    <a:pt x="113" y="140"/>
                    <a:pt x="113" y="140"/>
                    <a:pt x="113" y="140"/>
                  </a:cubicBezTo>
                  <a:cubicBezTo>
                    <a:pt x="123" y="140"/>
                    <a:pt x="131" y="148"/>
                    <a:pt x="131" y="158"/>
                  </a:cubicBezTo>
                  <a:cubicBezTo>
                    <a:pt x="131" y="168"/>
                    <a:pt x="123" y="176"/>
                    <a:pt x="113" y="17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dirty="0">
                <a:solidFill>
                  <a:srgbClr val="00749F"/>
                </a:solidFill>
                <a:latin typeface="Times New Roman" panose="02020603050405020304" pitchFamily="18" charset="0"/>
                <a:cs typeface="+mn-ea"/>
                <a:sym typeface="+mn-lt"/>
              </a:endParaRPr>
            </a:p>
          </p:txBody>
        </p:sp>
      </p:grpSp>
      <p:grpSp>
        <p:nvGrpSpPr>
          <p:cNvPr id="35" name="Group 66"/>
          <p:cNvGrpSpPr>
            <a:grpSpLocks noChangeAspect="1"/>
          </p:cNvGrpSpPr>
          <p:nvPr/>
        </p:nvGrpSpPr>
        <p:grpSpPr bwMode="auto">
          <a:xfrm>
            <a:off x="6278955" y="4361356"/>
            <a:ext cx="192087" cy="207963"/>
            <a:chOff x="2111" y="2322"/>
            <a:chExt cx="121" cy="131"/>
          </a:xfrm>
          <a:solidFill>
            <a:schemeClr val="bg1"/>
          </a:solidFill>
        </p:grpSpPr>
        <p:sp>
          <p:nvSpPr>
            <p:cNvPr id="36" name="Freeform 67"/>
            <p:cNvSpPr/>
            <p:nvPr/>
          </p:nvSpPr>
          <p:spPr bwMode="auto">
            <a:xfrm>
              <a:off x="2159" y="2350"/>
              <a:ext cx="40" cy="37"/>
            </a:xfrm>
            <a:custGeom>
              <a:avLst/>
              <a:gdLst>
                <a:gd name="T0" fmla="*/ 89 w 213"/>
                <a:gd name="T1" fmla="*/ 19 h 198"/>
                <a:gd name="T2" fmla="*/ 196 w 213"/>
                <a:gd name="T3" fmla="*/ 143 h 198"/>
                <a:gd name="T4" fmla="*/ 208 w 213"/>
                <a:gd name="T5" fmla="*/ 189 h 198"/>
                <a:gd name="T6" fmla="*/ 206 w 213"/>
                <a:gd name="T7" fmla="*/ 191 h 198"/>
                <a:gd name="T8" fmla="*/ 158 w 213"/>
                <a:gd name="T9" fmla="*/ 186 h 198"/>
                <a:gd name="T10" fmla="*/ 22 w 213"/>
                <a:gd name="T11" fmla="*/ 92 h 198"/>
                <a:gd name="T12" fmla="*/ 13 w 213"/>
                <a:gd name="T13" fmla="*/ 44 h 198"/>
                <a:gd name="T14" fmla="*/ 40 w 213"/>
                <a:gd name="T15" fmla="*/ 15 h 198"/>
                <a:gd name="T16" fmla="*/ 89 w 213"/>
                <a:gd name="T17" fmla="*/ 19 h 1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3" h="198">
                  <a:moveTo>
                    <a:pt x="89" y="19"/>
                  </a:moveTo>
                  <a:cubicBezTo>
                    <a:pt x="196" y="143"/>
                    <a:pt x="196" y="143"/>
                    <a:pt x="196" y="143"/>
                  </a:cubicBezTo>
                  <a:cubicBezTo>
                    <a:pt x="210" y="160"/>
                    <a:pt x="213" y="183"/>
                    <a:pt x="208" y="189"/>
                  </a:cubicBezTo>
                  <a:cubicBezTo>
                    <a:pt x="206" y="191"/>
                    <a:pt x="206" y="191"/>
                    <a:pt x="206" y="191"/>
                  </a:cubicBezTo>
                  <a:cubicBezTo>
                    <a:pt x="200" y="197"/>
                    <a:pt x="176" y="198"/>
                    <a:pt x="158" y="186"/>
                  </a:cubicBezTo>
                  <a:cubicBezTo>
                    <a:pt x="22" y="92"/>
                    <a:pt x="22" y="92"/>
                    <a:pt x="22" y="92"/>
                  </a:cubicBezTo>
                  <a:cubicBezTo>
                    <a:pt x="4" y="80"/>
                    <a:pt x="0" y="58"/>
                    <a:pt x="13" y="44"/>
                  </a:cubicBezTo>
                  <a:cubicBezTo>
                    <a:pt x="40" y="15"/>
                    <a:pt x="40" y="15"/>
                    <a:pt x="40" y="15"/>
                  </a:cubicBezTo>
                  <a:cubicBezTo>
                    <a:pt x="53" y="0"/>
                    <a:pt x="74" y="2"/>
                    <a:pt x="89" y="19"/>
                  </a:cubicBezTo>
                  <a:close/>
                </a:path>
              </a:pathLst>
            </a:custGeom>
            <a:grpFill/>
            <a:ln w="9525">
              <a:noFill/>
              <a:round/>
            </a:ln>
          </p:spPr>
          <p:txBody>
            <a:bodyPr vert="horz" wrap="square" lIns="91440" tIns="45720" rIns="91440" bIns="45720" numCol="1" anchor="t" anchorCtr="0" compatLnSpc="1"/>
            <a:lstStyle/>
            <a:p>
              <a:endParaRPr lang="zh-CN" altLang="en-US" dirty="0">
                <a:solidFill>
                  <a:schemeClr val="accent1"/>
                </a:solidFill>
                <a:latin typeface="Times New Roman" panose="02020603050405020304" pitchFamily="18" charset="0"/>
                <a:cs typeface="+mn-ea"/>
                <a:sym typeface="+mn-lt"/>
              </a:endParaRPr>
            </a:p>
          </p:txBody>
        </p:sp>
        <p:sp>
          <p:nvSpPr>
            <p:cNvPr id="37" name="Freeform 68"/>
            <p:cNvSpPr>
              <a:spLocks noEditPoints="1"/>
            </p:cNvSpPr>
            <p:nvPr/>
          </p:nvSpPr>
          <p:spPr bwMode="auto">
            <a:xfrm>
              <a:off x="2129" y="2322"/>
              <a:ext cx="71" cy="90"/>
            </a:xfrm>
            <a:custGeom>
              <a:avLst/>
              <a:gdLst>
                <a:gd name="T0" fmla="*/ 142 w 381"/>
                <a:gd name="T1" fmla="*/ 449 h 481"/>
                <a:gd name="T2" fmla="*/ 348 w 381"/>
                <a:gd name="T3" fmla="*/ 236 h 481"/>
                <a:gd name="T4" fmla="*/ 374 w 381"/>
                <a:gd name="T5" fmla="*/ 235 h 481"/>
                <a:gd name="T6" fmla="*/ 374 w 381"/>
                <a:gd name="T7" fmla="*/ 260 h 481"/>
                <a:gd name="T8" fmla="*/ 168 w 381"/>
                <a:gd name="T9" fmla="*/ 474 h 481"/>
                <a:gd name="T10" fmla="*/ 142 w 381"/>
                <a:gd name="T11" fmla="*/ 474 h 481"/>
                <a:gd name="T12" fmla="*/ 142 w 381"/>
                <a:gd name="T13" fmla="*/ 449 h 481"/>
                <a:gd name="T14" fmla="*/ 122 w 381"/>
                <a:gd name="T15" fmla="*/ 245 h 481"/>
                <a:gd name="T16" fmla="*/ 0 w 381"/>
                <a:gd name="T17" fmla="*/ 123 h 481"/>
                <a:gd name="T18" fmla="*/ 20 w 381"/>
                <a:gd name="T19" fmla="*/ 56 h 481"/>
                <a:gd name="T20" fmla="*/ 45 w 381"/>
                <a:gd name="T21" fmla="*/ 51 h 481"/>
                <a:gd name="T22" fmla="*/ 50 w 381"/>
                <a:gd name="T23" fmla="*/ 76 h 481"/>
                <a:gd name="T24" fmla="*/ 36 w 381"/>
                <a:gd name="T25" fmla="*/ 123 h 481"/>
                <a:gd name="T26" fmla="*/ 122 w 381"/>
                <a:gd name="T27" fmla="*/ 209 h 481"/>
                <a:gd name="T28" fmla="*/ 209 w 381"/>
                <a:gd name="T29" fmla="*/ 123 h 481"/>
                <a:gd name="T30" fmla="*/ 133 w 381"/>
                <a:gd name="T31" fmla="*/ 37 h 481"/>
                <a:gd name="T32" fmla="*/ 117 w 381"/>
                <a:gd name="T33" fmla="*/ 17 h 481"/>
                <a:gd name="T34" fmla="*/ 137 w 381"/>
                <a:gd name="T35" fmla="*/ 2 h 481"/>
                <a:gd name="T36" fmla="*/ 245 w 381"/>
                <a:gd name="T37" fmla="*/ 123 h 481"/>
                <a:gd name="T38" fmla="*/ 122 w 381"/>
                <a:gd name="T39" fmla="*/ 245 h 481"/>
                <a:gd name="T40" fmla="*/ 67 w 381"/>
                <a:gd name="T41" fmla="*/ 52 h 481"/>
                <a:gd name="T42" fmla="*/ 52 w 381"/>
                <a:gd name="T43" fmla="*/ 44 h 481"/>
                <a:gd name="T44" fmla="*/ 58 w 381"/>
                <a:gd name="T45" fmla="*/ 19 h 481"/>
                <a:gd name="T46" fmla="*/ 81 w 381"/>
                <a:gd name="T47" fmla="*/ 8 h 481"/>
                <a:gd name="T48" fmla="*/ 104 w 381"/>
                <a:gd name="T49" fmla="*/ 19 h 481"/>
                <a:gd name="T50" fmla="*/ 93 w 381"/>
                <a:gd name="T51" fmla="*/ 42 h 481"/>
                <a:gd name="T52" fmla="*/ 77 w 381"/>
                <a:gd name="T53" fmla="*/ 50 h 481"/>
                <a:gd name="T54" fmla="*/ 67 w 381"/>
                <a:gd name="T55" fmla="*/ 52 h 4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381" h="481">
                  <a:moveTo>
                    <a:pt x="142" y="449"/>
                  </a:moveTo>
                  <a:cubicBezTo>
                    <a:pt x="348" y="236"/>
                    <a:pt x="348" y="236"/>
                    <a:pt x="348" y="236"/>
                  </a:cubicBezTo>
                  <a:cubicBezTo>
                    <a:pt x="355" y="228"/>
                    <a:pt x="366" y="228"/>
                    <a:pt x="374" y="235"/>
                  </a:cubicBezTo>
                  <a:cubicBezTo>
                    <a:pt x="381" y="242"/>
                    <a:pt x="381" y="253"/>
                    <a:pt x="374" y="260"/>
                  </a:cubicBezTo>
                  <a:cubicBezTo>
                    <a:pt x="168" y="474"/>
                    <a:pt x="168" y="474"/>
                    <a:pt x="168" y="474"/>
                  </a:cubicBezTo>
                  <a:cubicBezTo>
                    <a:pt x="161" y="481"/>
                    <a:pt x="150" y="481"/>
                    <a:pt x="142" y="474"/>
                  </a:cubicBezTo>
                  <a:cubicBezTo>
                    <a:pt x="135" y="467"/>
                    <a:pt x="135" y="456"/>
                    <a:pt x="142" y="449"/>
                  </a:cubicBezTo>
                  <a:close/>
                  <a:moveTo>
                    <a:pt x="122" y="245"/>
                  </a:moveTo>
                  <a:cubicBezTo>
                    <a:pt x="55" y="245"/>
                    <a:pt x="0" y="190"/>
                    <a:pt x="0" y="123"/>
                  </a:cubicBezTo>
                  <a:cubicBezTo>
                    <a:pt x="0" y="99"/>
                    <a:pt x="7" y="76"/>
                    <a:pt x="20" y="56"/>
                  </a:cubicBezTo>
                  <a:cubicBezTo>
                    <a:pt x="26" y="48"/>
                    <a:pt x="37" y="45"/>
                    <a:pt x="45" y="51"/>
                  </a:cubicBezTo>
                  <a:cubicBezTo>
                    <a:pt x="53" y="56"/>
                    <a:pt x="56" y="67"/>
                    <a:pt x="50" y="76"/>
                  </a:cubicBezTo>
                  <a:cubicBezTo>
                    <a:pt x="41" y="90"/>
                    <a:pt x="36" y="106"/>
                    <a:pt x="36" y="123"/>
                  </a:cubicBezTo>
                  <a:cubicBezTo>
                    <a:pt x="36" y="171"/>
                    <a:pt x="75" y="209"/>
                    <a:pt x="122" y="209"/>
                  </a:cubicBezTo>
                  <a:cubicBezTo>
                    <a:pt x="170" y="209"/>
                    <a:pt x="209" y="171"/>
                    <a:pt x="209" y="123"/>
                  </a:cubicBezTo>
                  <a:cubicBezTo>
                    <a:pt x="209" y="79"/>
                    <a:pt x="176" y="42"/>
                    <a:pt x="133" y="37"/>
                  </a:cubicBezTo>
                  <a:cubicBezTo>
                    <a:pt x="123" y="36"/>
                    <a:pt x="116" y="27"/>
                    <a:pt x="117" y="17"/>
                  </a:cubicBezTo>
                  <a:cubicBezTo>
                    <a:pt x="118" y="7"/>
                    <a:pt x="127" y="0"/>
                    <a:pt x="137" y="2"/>
                  </a:cubicBezTo>
                  <a:cubicBezTo>
                    <a:pt x="198" y="9"/>
                    <a:pt x="245" y="61"/>
                    <a:pt x="245" y="123"/>
                  </a:cubicBezTo>
                  <a:cubicBezTo>
                    <a:pt x="245" y="190"/>
                    <a:pt x="190" y="245"/>
                    <a:pt x="122" y="245"/>
                  </a:cubicBezTo>
                  <a:close/>
                  <a:moveTo>
                    <a:pt x="67" y="52"/>
                  </a:moveTo>
                  <a:cubicBezTo>
                    <a:pt x="61" y="52"/>
                    <a:pt x="55" y="50"/>
                    <a:pt x="52" y="44"/>
                  </a:cubicBezTo>
                  <a:cubicBezTo>
                    <a:pt x="47" y="36"/>
                    <a:pt x="49" y="25"/>
                    <a:pt x="58" y="19"/>
                  </a:cubicBezTo>
                  <a:cubicBezTo>
                    <a:pt x="65" y="15"/>
                    <a:pt x="73" y="11"/>
                    <a:pt x="81" y="8"/>
                  </a:cubicBezTo>
                  <a:cubicBezTo>
                    <a:pt x="91" y="5"/>
                    <a:pt x="101" y="9"/>
                    <a:pt x="104" y="19"/>
                  </a:cubicBezTo>
                  <a:cubicBezTo>
                    <a:pt x="107" y="28"/>
                    <a:pt x="103" y="38"/>
                    <a:pt x="93" y="42"/>
                  </a:cubicBezTo>
                  <a:cubicBezTo>
                    <a:pt x="87" y="44"/>
                    <a:pt x="82" y="47"/>
                    <a:pt x="77" y="50"/>
                  </a:cubicBezTo>
                  <a:cubicBezTo>
                    <a:pt x="74" y="52"/>
                    <a:pt x="71" y="52"/>
                    <a:pt x="67" y="52"/>
                  </a:cubicBezTo>
                  <a:close/>
                </a:path>
              </a:pathLst>
            </a:custGeom>
            <a:grpFill/>
            <a:ln w="9525">
              <a:noFill/>
              <a:round/>
            </a:ln>
          </p:spPr>
          <p:txBody>
            <a:bodyPr vert="horz" wrap="square" lIns="91440" tIns="45720" rIns="91440" bIns="45720" numCol="1" anchor="t" anchorCtr="0" compatLnSpc="1"/>
            <a:lstStyle/>
            <a:p>
              <a:endParaRPr lang="zh-CN" altLang="en-US" dirty="0">
                <a:solidFill>
                  <a:schemeClr val="accent1"/>
                </a:solidFill>
                <a:latin typeface="Times New Roman" panose="02020603050405020304" pitchFamily="18" charset="0"/>
                <a:cs typeface="+mn-ea"/>
                <a:sym typeface="+mn-lt"/>
              </a:endParaRPr>
            </a:p>
          </p:txBody>
        </p:sp>
        <p:sp>
          <p:nvSpPr>
            <p:cNvPr id="38" name="Freeform 69"/>
            <p:cNvSpPr>
              <a:spLocks noEditPoints="1"/>
            </p:cNvSpPr>
            <p:nvPr/>
          </p:nvSpPr>
          <p:spPr bwMode="auto">
            <a:xfrm>
              <a:off x="2111" y="2406"/>
              <a:ext cx="121" cy="47"/>
            </a:xfrm>
            <a:custGeom>
              <a:avLst/>
              <a:gdLst>
                <a:gd name="T0" fmla="*/ 597 w 648"/>
                <a:gd name="T1" fmla="*/ 249 h 249"/>
                <a:gd name="T2" fmla="*/ 50 w 648"/>
                <a:gd name="T3" fmla="*/ 249 h 249"/>
                <a:gd name="T4" fmla="*/ 0 w 648"/>
                <a:gd name="T5" fmla="*/ 198 h 249"/>
                <a:gd name="T6" fmla="*/ 0 w 648"/>
                <a:gd name="T7" fmla="*/ 50 h 249"/>
                <a:gd name="T8" fmla="*/ 50 w 648"/>
                <a:gd name="T9" fmla="*/ 0 h 249"/>
                <a:gd name="T10" fmla="*/ 597 w 648"/>
                <a:gd name="T11" fmla="*/ 0 h 249"/>
                <a:gd name="T12" fmla="*/ 648 w 648"/>
                <a:gd name="T13" fmla="*/ 50 h 249"/>
                <a:gd name="T14" fmla="*/ 648 w 648"/>
                <a:gd name="T15" fmla="*/ 198 h 249"/>
                <a:gd name="T16" fmla="*/ 597 w 648"/>
                <a:gd name="T17" fmla="*/ 249 h 249"/>
                <a:gd name="T18" fmla="*/ 50 w 648"/>
                <a:gd name="T19" fmla="*/ 35 h 249"/>
                <a:gd name="T20" fmla="*/ 36 w 648"/>
                <a:gd name="T21" fmla="*/ 50 h 249"/>
                <a:gd name="T22" fmla="*/ 36 w 648"/>
                <a:gd name="T23" fmla="*/ 198 h 249"/>
                <a:gd name="T24" fmla="*/ 50 w 648"/>
                <a:gd name="T25" fmla="*/ 213 h 249"/>
                <a:gd name="T26" fmla="*/ 597 w 648"/>
                <a:gd name="T27" fmla="*/ 213 h 249"/>
                <a:gd name="T28" fmla="*/ 612 w 648"/>
                <a:gd name="T29" fmla="*/ 198 h 249"/>
                <a:gd name="T30" fmla="*/ 612 w 648"/>
                <a:gd name="T31" fmla="*/ 50 h 249"/>
                <a:gd name="T32" fmla="*/ 597 w 648"/>
                <a:gd name="T33" fmla="*/ 35 h 249"/>
                <a:gd name="T34" fmla="*/ 50 w 648"/>
                <a:gd name="T35" fmla="*/ 35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48" h="249">
                  <a:moveTo>
                    <a:pt x="597" y="249"/>
                  </a:moveTo>
                  <a:cubicBezTo>
                    <a:pt x="50" y="249"/>
                    <a:pt x="50" y="249"/>
                    <a:pt x="50" y="249"/>
                  </a:cubicBezTo>
                  <a:cubicBezTo>
                    <a:pt x="22" y="249"/>
                    <a:pt x="0" y="226"/>
                    <a:pt x="0" y="198"/>
                  </a:cubicBezTo>
                  <a:cubicBezTo>
                    <a:pt x="0" y="50"/>
                    <a:pt x="0" y="50"/>
                    <a:pt x="0" y="50"/>
                  </a:cubicBezTo>
                  <a:cubicBezTo>
                    <a:pt x="0" y="22"/>
                    <a:pt x="22" y="0"/>
                    <a:pt x="50" y="0"/>
                  </a:cubicBezTo>
                  <a:cubicBezTo>
                    <a:pt x="597" y="0"/>
                    <a:pt x="597" y="0"/>
                    <a:pt x="597" y="0"/>
                  </a:cubicBezTo>
                  <a:cubicBezTo>
                    <a:pt x="625" y="0"/>
                    <a:pt x="648" y="22"/>
                    <a:pt x="648" y="50"/>
                  </a:cubicBezTo>
                  <a:cubicBezTo>
                    <a:pt x="648" y="198"/>
                    <a:pt x="648" y="198"/>
                    <a:pt x="648" y="198"/>
                  </a:cubicBezTo>
                  <a:cubicBezTo>
                    <a:pt x="648" y="226"/>
                    <a:pt x="625" y="249"/>
                    <a:pt x="597" y="249"/>
                  </a:cubicBezTo>
                  <a:close/>
                  <a:moveTo>
                    <a:pt x="50" y="35"/>
                  </a:moveTo>
                  <a:cubicBezTo>
                    <a:pt x="42" y="35"/>
                    <a:pt x="36" y="42"/>
                    <a:pt x="36" y="50"/>
                  </a:cubicBezTo>
                  <a:cubicBezTo>
                    <a:pt x="36" y="198"/>
                    <a:pt x="36" y="198"/>
                    <a:pt x="36" y="198"/>
                  </a:cubicBezTo>
                  <a:cubicBezTo>
                    <a:pt x="36" y="206"/>
                    <a:pt x="42" y="213"/>
                    <a:pt x="50" y="213"/>
                  </a:cubicBezTo>
                  <a:cubicBezTo>
                    <a:pt x="597" y="213"/>
                    <a:pt x="597" y="213"/>
                    <a:pt x="597" y="213"/>
                  </a:cubicBezTo>
                  <a:cubicBezTo>
                    <a:pt x="605" y="213"/>
                    <a:pt x="612" y="206"/>
                    <a:pt x="612" y="198"/>
                  </a:cubicBezTo>
                  <a:cubicBezTo>
                    <a:pt x="612" y="50"/>
                    <a:pt x="612" y="50"/>
                    <a:pt x="612" y="50"/>
                  </a:cubicBezTo>
                  <a:cubicBezTo>
                    <a:pt x="612" y="42"/>
                    <a:pt x="605" y="35"/>
                    <a:pt x="597" y="35"/>
                  </a:cubicBezTo>
                  <a:lnTo>
                    <a:pt x="50" y="35"/>
                  </a:lnTo>
                  <a:close/>
                </a:path>
              </a:pathLst>
            </a:custGeom>
            <a:grpFill/>
            <a:ln w="9525">
              <a:noFill/>
              <a:round/>
            </a:ln>
          </p:spPr>
          <p:txBody>
            <a:bodyPr vert="horz" wrap="square" lIns="91440" tIns="45720" rIns="91440" bIns="45720" numCol="1" anchor="t" anchorCtr="0" compatLnSpc="1"/>
            <a:lstStyle/>
            <a:p>
              <a:endParaRPr lang="zh-CN" altLang="en-US" dirty="0">
                <a:solidFill>
                  <a:schemeClr val="accent1"/>
                </a:solidFill>
                <a:latin typeface="Times New Roman" panose="02020603050405020304" pitchFamily="18" charset="0"/>
                <a:cs typeface="+mn-ea"/>
                <a:sym typeface="+mn-lt"/>
              </a:endParaRPr>
            </a:p>
          </p:txBody>
        </p:sp>
      </p:grpSp>
    </p:spTree>
  </p:cSld>
  <p:clrMapOvr>
    <a:masterClrMapping/>
  </p:clrMapOvr>
  <p:transition spd="slow">
    <p:push dir="u"/>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572870" y="1204945"/>
            <a:ext cx="9398445"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每段的主题句：</a:t>
            </a: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① Firecrackers have been used in China for hundreds of years.</a:t>
            </a: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② People in China have different opinions about setting off firecrackers.</a:t>
            </a: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③ In my opinion, setting off firecrackers should be banned.</a:t>
            </a:r>
            <a:endParaRPr lang="id-ID" sz="3600" i="1" dirty="0">
              <a:solidFill>
                <a:srgbClr val="C00000"/>
              </a:solidFill>
              <a:latin typeface="Times New Roman" panose="02020603050405020304" pitchFamily="18" charset="0"/>
              <a:ea typeface="+mn-ea"/>
              <a:cs typeface="+mn-ea"/>
              <a:sym typeface="+mn-lt"/>
            </a:endParaRPr>
          </a:p>
        </p:txBody>
      </p:sp>
      <p:sp>
        <p:nvSpPr>
          <p:cNvPr id="15" name="文本框 5">
            <a:extLst>
              <a:ext uri="{FF2B5EF4-FFF2-40B4-BE49-F238E27FC236}">
                <a16:creationId xmlns:a16="http://schemas.microsoft.com/office/drawing/2014/main" id="{AA66F6B9-3CE5-40A6-B4EF-B1BB1F932FE7}"/>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主要应试题型</a:t>
            </a:r>
          </a:p>
        </p:txBody>
      </p:sp>
      <p:sp>
        <p:nvSpPr>
          <p:cNvPr id="16" name="文本框 6">
            <a:extLst>
              <a:ext uri="{FF2B5EF4-FFF2-40B4-BE49-F238E27FC236}">
                <a16:creationId xmlns:a16="http://schemas.microsoft.com/office/drawing/2014/main" id="{BD2DBD4C-5160-415D-9555-4C515A6AD8CE}"/>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Main Types of Composition in Exams</a:t>
            </a:r>
          </a:p>
        </p:txBody>
      </p:sp>
    </p:spTree>
    <p:extLst>
      <p:ext uri="{BB962C8B-B14F-4D97-AF65-F5344CB8AC3E}">
        <p14:creationId xmlns:p14="http://schemas.microsoft.com/office/powerpoint/2010/main" val="215815161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572870" y="1204945"/>
            <a:ext cx="10999370"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最后成文：</a:t>
            </a:r>
          </a:p>
          <a:p>
            <a:pPr algn="ctr">
              <a:lnSpc>
                <a:spcPct val="150000"/>
              </a:lnSpc>
            </a:pPr>
            <a:r>
              <a:rPr lang="en-US" altLang="zh-CN" sz="2400" dirty="0">
                <a:solidFill>
                  <a:srgbClr val="C00000"/>
                </a:solidFill>
                <a:latin typeface="Times New Roman" panose="02020603050405020304" pitchFamily="18" charset="0"/>
                <a:ea typeface="+mn-ea"/>
                <a:cs typeface="+mn-cs"/>
                <a:sym typeface="+mn-lt"/>
              </a:rPr>
              <a:t>Should Firecrackers be Banned?</a:t>
            </a:r>
          </a:p>
          <a:p>
            <a:pPr algn="just">
              <a:lnSpc>
                <a:spcPct val="150000"/>
              </a:lnSpc>
            </a:pPr>
            <a:r>
              <a:rPr lang="en-US" altLang="zh-CN" sz="2400" dirty="0">
                <a:solidFill>
                  <a:srgbClr val="C00000"/>
                </a:solidFill>
                <a:latin typeface="Times New Roman" panose="02020603050405020304" pitchFamily="18" charset="0"/>
                <a:ea typeface="+mn-ea"/>
                <a:cs typeface="+mn-cs"/>
                <a:sym typeface="+mn-lt"/>
              </a:rPr>
              <a:t>Firecrackers have been used in China for hundreds of years. Firecrackers were always part of New Year’s celebrations, weddings and other important occasions.</a:t>
            </a:r>
          </a:p>
          <a:p>
            <a:pPr algn="just">
              <a:lnSpc>
                <a:spcPct val="150000"/>
              </a:lnSpc>
            </a:pPr>
            <a:r>
              <a:rPr lang="en-US" altLang="zh-CN" sz="2400" dirty="0">
                <a:solidFill>
                  <a:srgbClr val="C00000"/>
                </a:solidFill>
                <a:latin typeface="Times New Roman" panose="02020603050405020304" pitchFamily="18" charset="0"/>
                <a:ea typeface="+mn-ea"/>
                <a:cs typeface="+mn-cs"/>
                <a:sym typeface="+mn-lt"/>
              </a:rPr>
              <a:t>In recent years, however, people in China have different opinions about the old custom</a:t>
            </a:r>
          </a:p>
          <a:p>
            <a:pPr algn="just">
              <a:lnSpc>
                <a:spcPct val="150000"/>
              </a:lnSpc>
            </a:pPr>
            <a:r>
              <a:rPr lang="en-US" altLang="zh-CN" sz="2400" dirty="0">
                <a:solidFill>
                  <a:srgbClr val="C00000"/>
                </a:solidFill>
                <a:latin typeface="Times New Roman" panose="02020603050405020304" pitchFamily="18" charset="0"/>
                <a:ea typeface="+mn-ea"/>
                <a:cs typeface="+mn-cs"/>
                <a:sym typeface="+mn-lt"/>
              </a:rPr>
              <a:t>of setting off firecrackers. Some people think setting off firecrackers is a good thing, because it reflects the heritage of Chinese culture. It also adds much enjoyment of people and much fun to the warm atmosphere during important holidays. </a:t>
            </a:r>
            <a:endParaRPr lang="id-ID" sz="3600" i="1" dirty="0">
              <a:solidFill>
                <a:srgbClr val="C00000"/>
              </a:solidFill>
              <a:latin typeface="Times New Roman" panose="02020603050405020304" pitchFamily="18" charset="0"/>
              <a:ea typeface="+mn-ea"/>
              <a:cs typeface="+mn-ea"/>
              <a:sym typeface="+mn-lt"/>
            </a:endParaRPr>
          </a:p>
        </p:txBody>
      </p:sp>
      <p:sp>
        <p:nvSpPr>
          <p:cNvPr id="15" name="文本框 5">
            <a:extLst>
              <a:ext uri="{FF2B5EF4-FFF2-40B4-BE49-F238E27FC236}">
                <a16:creationId xmlns:a16="http://schemas.microsoft.com/office/drawing/2014/main" id="{AA66F6B9-3CE5-40A6-B4EF-B1BB1F932FE7}"/>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主要应试题型</a:t>
            </a:r>
          </a:p>
        </p:txBody>
      </p:sp>
      <p:sp>
        <p:nvSpPr>
          <p:cNvPr id="16" name="文本框 6">
            <a:extLst>
              <a:ext uri="{FF2B5EF4-FFF2-40B4-BE49-F238E27FC236}">
                <a16:creationId xmlns:a16="http://schemas.microsoft.com/office/drawing/2014/main" id="{BD2DBD4C-5160-415D-9555-4C515A6AD8CE}"/>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Main Types of Composition in Exams</a:t>
            </a:r>
          </a:p>
        </p:txBody>
      </p:sp>
    </p:spTree>
    <p:extLst>
      <p:ext uri="{BB962C8B-B14F-4D97-AF65-F5344CB8AC3E}">
        <p14:creationId xmlns:p14="http://schemas.microsoft.com/office/powerpoint/2010/main" val="251920012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468714" y="1052544"/>
            <a:ext cx="11141610" cy="523649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rgbClr val="C00000"/>
                </a:solidFill>
                <a:latin typeface="Times New Roman" panose="02020603050405020304" pitchFamily="18" charset="0"/>
                <a:ea typeface="+mn-ea"/>
                <a:cs typeface="+mn-cs"/>
                <a:sym typeface="+mn-lt"/>
              </a:rPr>
              <a:t>But others, on the other hand, believe that setting off firecrackers should be banned. The main reasons are that it not only brings big economic losses to the country, but also causes certain disorder in society. Furthermore, it pollutes our environment.</a:t>
            </a:r>
          </a:p>
          <a:p>
            <a:pPr algn="just">
              <a:lnSpc>
                <a:spcPct val="150000"/>
              </a:lnSpc>
            </a:pPr>
            <a:r>
              <a:rPr lang="en-US" altLang="zh-CN" sz="2400" dirty="0">
                <a:solidFill>
                  <a:srgbClr val="C00000"/>
                </a:solidFill>
                <a:latin typeface="Times New Roman" panose="02020603050405020304" pitchFamily="18" charset="0"/>
                <a:ea typeface="+mn-ea"/>
                <a:cs typeface="+mn-cs"/>
                <a:sym typeface="+mn-lt"/>
              </a:rPr>
              <a:t>In my opinion, setting off firecrackers should be banned. However, we should replace this old custom with new enjoyable and safe ways of entertainment. Only in this way can we spend our holidays in a peaceful and joyful manner.</a:t>
            </a:r>
            <a:endParaRPr lang="id-ID" sz="3600" i="1" dirty="0">
              <a:solidFill>
                <a:srgbClr val="C00000"/>
              </a:solidFill>
              <a:latin typeface="Times New Roman" panose="02020603050405020304" pitchFamily="18" charset="0"/>
              <a:ea typeface="+mn-ea"/>
              <a:cs typeface="+mn-ea"/>
              <a:sym typeface="+mn-lt"/>
            </a:endParaRPr>
          </a:p>
        </p:txBody>
      </p:sp>
      <p:sp>
        <p:nvSpPr>
          <p:cNvPr id="15" name="文本框 5">
            <a:extLst>
              <a:ext uri="{FF2B5EF4-FFF2-40B4-BE49-F238E27FC236}">
                <a16:creationId xmlns:a16="http://schemas.microsoft.com/office/drawing/2014/main" id="{AA66F6B9-3CE5-40A6-B4EF-B1BB1F932FE7}"/>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主要应试题型</a:t>
            </a:r>
          </a:p>
        </p:txBody>
      </p:sp>
      <p:sp>
        <p:nvSpPr>
          <p:cNvPr id="16" name="文本框 6">
            <a:extLst>
              <a:ext uri="{FF2B5EF4-FFF2-40B4-BE49-F238E27FC236}">
                <a16:creationId xmlns:a16="http://schemas.microsoft.com/office/drawing/2014/main" id="{BD2DBD4C-5160-415D-9555-4C515A6AD8CE}"/>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Main Types of Composition in Exams</a:t>
            </a:r>
          </a:p>
        </p:txBody>
      </p:sp>
    </p:spTree>
    <p:extLst>
      <p:ext uri="{BB962C8B-B14F-4D97-AF65-F5344CB8AC3E}">
        <p14:creationId xmlns:p14="http://schemas.microsoft.com/office/powerpoint/2010/main" val="30031134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43616" y="1494071"/>
            <a:ext cx="12446223" cy="4669074"/>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ea typeface="+mn-ea"/>
                <a:cs typeface="+mn-cs"/>
                <a:sym typeface="+mn-lt"/>
              </a:rPr>
              <a:t>这类题型在大学英语考试中很常见，它为考生提供了作文</a:t>
            </a:r>
            <a:r>
              <a:rPr lang="zh-CN" altLang="en-US" sz="2400" dirty="0">
                <a:solidFill>
                  <a:srgbClr val="FF0000"/>
                </a:solidFill>
                <a:latin typeface="Times New Roman" panose="02020603050405020304" pitchFamily="18" charset="0"/>
                <a:ea typeface="+mn-ea"/>
                <a:cs typeface="+mn-cs"/>
                <a:sym typeface="+mn-lt"/>
              </a:rPr>
              <a:t>题目</a:t>
            </a:r>
            <a:r>
              <a:rPr lang="zh-CN" altLang="en-US" sz="2400" dirty="0">
                <a:solidFill>
                  <a:schemeClr val="tx1"/>
                </a:solidFill>
                <a:latin typeface="Times New Roman" panose="02020603050405020304" pitchFamily="18" charset="0"/>
                <a:ea typeface="+mn-ea"/>
                <a:cs typeface="+mn-cs"/>
                <a:sym typeface="+mn-lt"/>
              </a:rPr>
              <a:t>和每一段的</a:t>
            </a:r>
            <a:r>
              <a:rPr lang="zh-CN" altLang="en-US" sz="2400" dirty="0">
                <a:solidFill>
                  <a:srgbClr val="FF0000"/>
                </a:solidFill>
                <a:latin typeface="Times New Roman" panose="02020603050405020304" pitchFamily="18" charset="0"/>
                <a:ea typeface="+mn-ea"/>
                <a:cs typeface="+mn-cs"/>
                <a:sym typeface="+mn-lt"/>
              </a:rPr>
              <a:t>主题句</a:t>
            </a:r>
            <a:r>
              <a:rPr lang="zh-CN" altLang="en-US" sz="2400" dirty="0">
                <a:solidFill>
                  <a:schemeClr val="tx1"/>
                </a:solidFill>
                <a:latin typeface="Times New Roman" panose="02020603050405020304" pitchFamily="18" charset="0"/>
                <a:ea typeface="+mn-ea"/>
                <a:cs typeface="+mn-cs"/>
                <a:sym typeface="+mn-lt"/>
              </a:rPr>
              <a:t>，要</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求考生严格按照所给信息来写作。</a:t>
            </a:r>
            <a:r>
              <a:rPr lang="zh-CN" altLang="en-US" sz="2400" dirty="0" smtClean="0">
                <a:solidFill>
                  <a:schemeClr val="tx1"/>
                </a:solidFill>
                <a:latin typeface="Times New Roman" panose="02020603050405020304" pitchFamily="18" charset="0"/>
                <a:ea typeface="+mn-ea"/>
                <a:cs typeface="+mn-cs"/>
                <a:sym typeface="+mn-lt"/>
              </a:rPr>
              <a:t>比如</a:t>
            </a:r>
            <a:r>
              <a:rPr lang="zh-CN" altLang="en-US" sz="2400" dirty="0">
                <a:solidFill>
                  <a:schemeClr val="tx1"/>
                </a:solidFill>
                <a:latin typeface="Times New Roman" panose="02020603050405020304" pitchFamily="18" charset="0"/>
                <a:ea typeface="+mn-ea"/>
                <a:cs typeface="+mn-cs"/>
                <a:sym typeface="+mn-lt"/>
              </a:rPr>
              <a:t>：</a:t>
            </a:r>
          </a:p>
          <a:p>
            <a:pPr algn="just">
              <a:lnSpc>
                <a:spcPct val="150000"/>
              </a:lnSpc>
            </a:pPr>
            <a:r>
              <a:rPr lang="en-US" altLang="zh-CN" sz="2400" dirty="0">
                <a:solidFill>
                  <a:srgbClr val="C00000"/>
                </a:solidFill>
                <a:latin typeface="Times New Roman" panose="02020603050405020304" pitchFamily="18" charset="0"/>
                <a:ea typeface="+mn-ea"/>
                <a:cs typeface="+mn-cs"/>
                <a:sym typeface="+mn-lt"/>
              </a:rPr>
              <a:t>(3) Directions: For this part, you are allowed 30 minutes to write a composition about</a:t>
            </a:r>
          </a:p>
          <a:p>
            <a:pPr algn="just">
              <a:lnSpc>
                <a:spcPct val="150000"/>
              </a:lnSpc>
            </a:pPr>
            <a:r>
              <a:rPr lang="en-US" altLang="zh-CN" sz="2400" u="sng" dirty="0">
                <a:solidFill>
                  <a:srgbClr val="C00000"/>
                </a:solidFill>
                <a:latin typeface="Times New Roman" panose="02020603050405020304" pitchFamily="18" charset="0"/>
                <a:ea typeface="+mn-ea"/>
                <a:cs typeface="+mn-cs"/>
                <a:sym typeface="+mn-lt"/>
              </a:rPr>
              <a:t>“Television” </a:t>
            </a:r>
            <a:r>
              <a:rPr lang="en-US" altLang="zh-CN" sz="2400" dirty="0">
                <a:solidFill>
                  <a:srgbClr val="C00000"/>
                </a:solidFill>
                <a:latin typeface="Times New Roman" panose="02020603050405020304" pitchFamily="18" charset="0"/>
                <a:ea typeface="+mn-ea"/>
                <a:cs typeface="+mn-cs"/>
                <a:sym typeface="+mn-lt"/>
              </a:rPr>
              <a:t>in three paragraphs. You are given the first sentence of each paragraph and are</a:t>
            </a:r>
          </a:p>
          <a:p>
            <a:pPr algn="just">
              <a:lnSpc>
                <a:spcPct val="150000"/>
              </a:lnSpc>
            </a:pPr>
            <a:r>
              <a:rPr lang="en-US" altLang="zh-CN" sz="2400" dirty="0">
                <a:solidFill>
                  <a:srgbClr val="C00000"/>
                </a:solidFill>
                <a:latin typeface="Times New Roman" panose="02020603050405020304" pitchFamily="18" charset="0"/>
                <a:ea typeface="+mn-ea"/>
                <a:cs typeface="+mn-cs"/>
                <a:sym typeface="+mn-lt"/>
              </a:rPr>
              <a:t>required to develop its idea to complete the paragraph. Your composition should be about 100</a:t>
            </a:r>
          </a:p>
          <a:p>
            <a:pPr algn="just">
              <a:lnSpc>
                <a:spcPct val="150000"/>
              </a:lnSpc>
            </a:pPr>
            <a:r>
              <a:rPr lang="en-US" altLang="zh-CN" sz="2400" dirty="0">
                <a:solidFill>
                  <a:srgbClr val="C00000"/>
                </a:solidFill>
                <a:latin typeface="Times New Roman" panose="02020603050405020304" pitchFamily="18" charset="0"/>
                <a:ea typeface="+mn-ea"/>
                <a:cs typeface="+mn-cs"/>
                <a:sym typeface="+mn-lt"/>
              </a:rPr>
              <a:t>words, not including the words given. Remember to write clearly.</a:t>
            </a:r>
          </a:p>
          <a:p>
            <a:pPr algn="just">
              <a:lnSpc>
                <a:spcPct val="150000"/>
              </a:lnSpc>
            </a:pPr>
            <a:r>
              <a:rPr lang="en-US" altLang="zh-CN" sz="2400" dirty="0">
                <a:solidFill>
                  <a:srgbClr val="C00000"/>
                </a:solidFill>
                <a:latin typeface="Times New Roman" panose="02020603050405020304" pitchFamily="18" charset="0"/>
                <a:ea typeface="+mn-ea"/>
                <a:cs typeface="+mn-cs"/>
                <a:sym typeface="+mn-lt"/>
              </a:rPr>
              <a:t>① Television presents a vivid world in front of us.</a:t>
            </a:r>
          </a:p>
          <a:p>
            <a:pPr algn="just">
              <a:lnSpc>
                <a:spcPct val="150000"/>
              </a:lnSpc>
            </a:pPr>
            <a:r>
              <a:rPr lang="en-US" altLang="zh-CN" sz="2400" dirty="0">
                <a:solidFill>
                  <a:srgbClr val="C00000"/>
                </a:solidFill>
                <a:latin typeface="Times New Roman" panose="02020603050405020304" pitchFamily="18" charset="0"/>
                <a:ea typeface="+mn-ea"/>
                <a:cs typeface="+mn-cs"/>
                <a:sym typeface="+mn-lt"/>
              </a:rPr>
              <a:t>② Television can also play an educational role in our daily life.</a:t>
            </a:r>
          </a:p>
          <a:p>
            <a:pPr algn="just">
              <a:lnSpc>
                <a:spcPct val="150000"/>
              </a:lnSpc>
            </a:pPr>
            <a:r>
              <a:rPr lang="en-US" altLang="zh-CN" sz="2400" dirty="0">
                <a:solidFill>
                  <a:srgbClr val="C00000"/>
                </a:solidFill>
                <a:latin typeface="Times New Roman" panose="02020603050405020304" pitchFamily="18" charset="0"/>
                <a:ea typeface="+mn-ea"/>
                <a:cs typeface="+mn-cs"/>
                <a:sym typeface="+mn-lt"/>
              </a:rPr>
              <a:t>③ However, television can also be harmful.</a:t>
            </a:r>
            <a:endParaRPr lang="id-ID" sz="3600" i="1" dirty="0">
              <a:solidFill>
                <a:srgbClr val="C00000"/>
              </a:solidFill>
              <a:latin typeface="Times New Roman" panose="02020603050405020304" pitchFamily="18" charset="0"/>
              <a:ea typeface="+mn-ea"/>
              <a:cs typeface="+mn-ea"/>
              <a:sym typeface="+mn-lt"/>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475636" y="851241"/>
            <a:ext cx="9755484" cy="597664"/>
          </a:xfrm>
          <a:prstGeom prst="rect">
            <a:avLst/>
          </a:prstGeom>
          <a:solidFill>
            <a:srgbClr val="00749F"/>
          </a:solidFill>
        </p:spPr>
        <p:txBody>
          <a:bodyPr wrap="square" rtlCol="0">
            <a:spAutoFit/>
          </a:bodyPr>
          <a:lstStyle/>
          <a:p>
            <a:pPr>
              <a:lnSpc>
                <a:spcPct val="130000"/>
              </a:lnSpc>
              <a:spcBef>
                <a:spcPts val="600"/>
              </a:spcBef>
            </a:pPr>
            <a:r>
              <a:rPr lang="en-US" altLang="zh-CN" sz="2800" b="1" u="sng" dirty="0">
                <a:solidFill>
                  <a:schemeClr val="bg1"/>
                </a:solidFill>
                <a:latin typeface="Times New Roman" panose="02020603050405020304" pitchFamily="18" charset="0"/>
                <a:cs typeface="+mn-ea"/>
                <a:sym typeface="+mn-lt"/>
              </a:rPr>
              <a:t>1.3 </a:t>
            </a:r>
            <a:r>
              <a:rPr lang="zh-CN" altLang="en-US" sz="2800" b="1" u="sng" dirty="0">
                <a:solidFill>
                  <a:schemeClr val="bg1"/>
                </a:solidFill>
                <a:latin typeface="Times New Roman" panose="02020603050405020304" pitchFamily="18" charset="0"/>
                <a:cs typeface="+mn-ea"/>
                <a:sym typeface="+mn-lt"/>
              </a:rPr>
              <a:t>主题句作文 </a:t>
            </a:r>
            <a:r>
              <a:rPr lang="en-US" altLang="zh-CN" sz="2800" b="1" u="sng" dirty="0">
                <a:solidFill>
                  <a:schemeClr val="bg1"/>
                </a:solidFill>
                <a:latin typeface="Times New Roman" panose="02020603050405020304" pitchFamily="18" charset="0"/>
                <a:cs typeface="+mn-ea"/>
                <a:sym typeface="+mn-lt"/>
              </a:rPr>
              <a:t>Topic Sentence Composition</a:t>
            </a:r>
          </a:p>
        </p:txBody>
      </p:sp>
      <p:sp>
        <p:nvSpPr>
          <p:cNvPr id="14" name="动作按钮: 后退或前一项 13">
            <a:hlinkClick r:id="rId3" action="ppaction://hlinksldjump" highlightClick="1"/>
            <a:extLst>
              <a:ext uri="{FF2B5EF4-FFF2-40B4-BE49-F238E27FC236}">
                <a16:creationId xmlns:a16="http://schemas.microsoft.com/office/drawing/2014/main" id="{1B988A56-8F36-45D6-A65B-A474A4E3BB81}"/>
              </a:ext>
            </a:extLst>
          </p:cNvPr>
          <p:cNvSpPr/>
          <p:nvPr/>
        </p:nvSpPr>
        <p:spPr>
          <a:xfrm>
            <a:off x="11161306" y="529644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5" name="文本框 5">
            <a:extLst>
              <a:ext uri="{FF2B5EF4-FFF2-40B4-BE49-F238E27FC236}">
                <a16:creationId xmlns:a16="http://schemas.microsoft.com/office/drawing/2014/main" id="{AA66F6B9-3CE5-40A6-B4EF-B1BB1F932FE7}"/>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主要应试题型</a:t>
            </a:r>
          </a:p>
        </p:txBody>
      </p:sp>
      <p:sp>
        <p:nvSpPr>
          <p:cNvPr id="16" name="文本框 6">
            <a:extLst>
              <a:ext uri="{FF2B5EF4-FFF2-40B4-BE49-F238E27FC236}">
                <a16:creationId xmlns:a16="http://schemas.microsoft.com/office/drawing/2014/main" id="{BD2DBD4C-5160-415D-9555-4C515A6AD8CE}"/>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Main Types of Composition in Exams</a:t>
            </a:r>
          </a:p>
        </p:txBody>
      </p:sp>
    </p:spTree>
    <p:extLst>
      <p:ext uri="{BB962C8B-B14F-4D97-AF65-F5344CB8AC3E}">
        <p14:creationId xmlns:p14="http://schemas.microsoft.com/office/powerpoint/2010/main" val="1624180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2" end="2"/>
                                            </p:txEl>
                                          </p:spTgt>
                                        </p:tgtEl>
                                        <p:attrNameLst>
                                          <p:attrName>style.visibility</p:attrName>
                                        </p:attrNameLst>
                                      </p:cBhvr>
                                      <p:to>
                                        <p:strVal val="visible"/>
                                      </p:to>
                                    </p:set>
                                    <p:anim calcmode="lin" valueType="num">
                                      <p:cBhvr additive="base">
                                        <p:cTn id="7"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
                                            <p:txEl>
                                              <p:pRg st="3" end="3"/>
                                            </p:txEl>
                                          </p:spTgt>
                                        </p:tgtEl>
                                        <p:attrNameLst>
                                          <p:attrName>style.visibility</p:attrName>
                                        </p:attrNameLst>
                                      </p:cBhvr>
                                      <p:to>
                                        <p:strVal val="visible"/>
                                      </p:to>
                                    </p:set>
                                    <p:anim calcmode="lin" valueType="num">
                                      <p:cBhvr additive="base">
                                        <p:cTn id="11"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
                                            <p:txEl>
                                              <p:pRg st="3" end="3"/>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51">
                                            <p:txEl>
                                              <p:pRg st="4" end="4"/>
                                            </p:txEl>
                                          </p:spTgt>
                                        </p:tgtEl>
                                        <p:attrNameLst>
                                          <p:attrName>style.visibility</p:attrName>
                                        </p:attrNameLst>
                                      </p:cBhvr>
                                      <p:to>
                                        <p:strVal val="visible"/>
                                      </p:to>
                                    </p:set>
                                    <p:anim calcmode="lin" valueType="num">
                                      <p:cBhvr additive="base">
                                        <p:cTn id="15" dur="500" fill="hold"/>
                                        <p:tgtEl>
                                          <p:spTgt spid="51">
                                            <p:txEl>
                                              <p:pRg st="4" end="4"/>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51">
                                            <p:txEl>
                                              <p:pRg st="4" end="4"/>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51">
                                            <p:txEl>
                                              <p:pRg st="5" end="5"/>
                                            </p:txEl>
                                          </p:spTgt>
                                        </p:tgtEl>
                                        <p:attrNameLst>
                                          <p:attrName>style.visibility</p:attrName>
                                        </p:attrNameLst>
                                      </p:cBhvr>
                                      <p:to>
                                        <p:strVal val="visible"/>
                                      </p:to>
                                    </p:set>
                                    <p:anim calcmode="lin" valueType="num">
                                      <p:cBhvr additive="base">
                                        <p:cTn id="19" dur="500" fill="hold"/>
                                        <p:tgtEl>
                                          <p:spTgt spid="51">
                                            <p:txEl>
                                              <p:pRg st="5" end="5"/>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51">
                                            <p:txEl>
                                              <p:pRg st="6" end="6"/>
                                            </p:txEl>
                                          </p:spTgt>
                                        </p:tgtEl>
                                        <p:attrNameLst>
                                          <p:attrName>style.visibility</p:attrName>
                                        </p:attrNameLst>
                                      </p:cBhvr>
                                      <p:to>
                                        <p:strVal val="visible"/>
                                      </p:to>
                                    </p:set>
                                    <p:anim calcmode="lin" valueType="num">
                                      <p:cBhvr additive="base">
                                        <p:cTn id="25" dur="500" fill="hold"/>
                                        <p:tgtEl>
                                          <p:spTgt spid="51">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
                                            <p:txEl>
                                              <p:pRg st="6" end="6"/>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1">
                                            <p:txEl>
                                              <p:pRg st="7" end="7"/>
                                            </p:txEl>
                                          </p:spTgt>
                                        </p:tgtEl>
                                        <p:attrNameLst>
                                          <p:attrName>style.visibility</p:attrName>
                                        </p:attrNameLst>
                                      </p:cBhvr>
                                      <p:to>
                                        <p:strVal val="visible"/>
                                      </p:to>
                                    </p:set>
                                    <p:anim calcmode="lin" valueType="num">
                                      <p:cBhvr additive="base">
                                        <p:cTn id="29" dur="500" fill="hold"/>
                                        <p:tgtEl>
                                          <p:spTgt spid="51">
                                            <p:txEl>
                                              <p:pRg st="7" end="7"/>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
                                            <p:txEl>
                                              <p:pRg st="7" end="7"/>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1">
                                            <p:txEl>
                                              <p:pRg st="8" end="8"/>
                                            </p:txEl>
                                          </p:spTgt>
                                        </p:tgtEl>
                                        <p:attrNameLst>
                                          <p:attrName>style.visibility</p:attrName>
                                        </p:attrNameLst>
                                      </p:cBhvr>
                                      <p:to>
                                        <p:strVal val="visible"/>
                                      </p:to>
                                    </p:set>
                                    <p:anim calcmode="lin" valueType="num">
                                      <p:cBhvr additive="base">
                                        <p:cTn id="33" dur="500" fill="hold"/>
                                        <p:tgtEl>
                                          <p:spTgt spid="51">
                                            <p:txEl>
                                              <p:pRg st="8" end="8"/>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4" y="1672305"/>
            <a:ext cx="10902126"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ea typeface="+mn-ea"/>
                <a:cs typeface="+mn-cs"/>
                <a:sym typeface="+mn-lt"/>
              </a:rPr>
              <a:t>看到考题之后，考生要迅速理解题目要求，找出作文题目与所给主题句之间的关系以及各主题句之间的关系，然后为每个主题句想出一些关键词，比如：</a:t>
            </a:r>
            <a:r>
              <a:rPr lang="zh-CN" altLang="en-US" sz="2400" dirty="0">
                <a:solidFill>
                  <a:srgbClr val="FF0000"/>
                </a:solidFill>
                <a:latin typeface="Times New Roman" panose="02020603050405020304" pitchFamily="18" charset="0"/>
                <a:ea typeface="+mn-ea"/>
                <a:cs typeface="+mn-cs"/>
                <a:sym typeface="+mn-lt"/>
              </a:rPr>
              <a:t>“ </a:t>
            </a:r>
            <a:r>
              <a:rPr lang="en-US" altLang="zh-CN" sz="2400" dirty="0">
                <a:solidFill>
                  <a:srgbClr val="FF0000"/>
                </a:solidFill>
                <a:latin typeface="Times New Roman" panose="02020603050405020304" pitchFamily="18" charset="0"/>
                <a:ea typeface="+mn-ea"/>
                <a:cs typeface="+mn-cs"/>
                <a:sym typeface="+mn-lt"/>
              </a:rPr>
              <a:t>vivid world”</a:t>
            </a:r>
            <a:r>
              <a:rPr lang="zh-CN" altLang="en-US" sz="2400" dirty="0">
                <a:solidFill>
                  <a:srgbClr val="FF0000"/>
                </a:solidFill>
                <a:latin typeface="Times New Roman" panose="02020603050405020304" pitchFamily="18" charset="0"/>
                <a:ea typeface="+mn-ea"/>
                <a:cs typeface="+mn-cs"/>
                <a:sym typeface="+mn-lt"/>
              </a:rPr>
              <a:t>，“ </a:t>
            </a:r>
            <a:r>
              <a:rPr lang="en-US" altLang="zh-CN" sz="2400" dirty="0">
                <a:solidFill>
                  <a:srgbClr val="FF0000"/>
                </a:solidFill>
                <a:latin typeface="Times New Roman" panose="02020603050405020304" pitchFamily="18" charset="0"/>
                <a:ea typeface="+mn-ea"/>
                <a:cs typeface="+mn-cs"/>
                <a:sym typeface="+mn-lt"/>
              </a:rPr>
              <a:t>educational role in daily life”</a:t>
            </a:r>
            <a:r>
              <a:rPr lang="zh-CN" altLang="en-US" sz="2400" dirty="0">
                <a:solidFill>
                  <a:srgbClr val="FF0000"/>
                </a:solidFill>
                <a:latin typeface="Times New Roman" panose="02020603050405020304" pitchFamily="18" charset="0"/>
                <a:ea typeface="+mn-ea"/>
                <a:cs typeface="+mn-cs"/>
                <a:sym typeface="+mn-lt"/>
              </a:rPr>
              <a:t>，“ </a:t>
            </a:r>
            <a:r>
              <a:rPr lang="en-US" altLang="zh-CN" sz="2400" dirty="0">
                <a:solidFill>
                  <a:srgbClr val="FF0000"/>
                </a:solidFill>
                <a:latin typeface="Times New Roman" panose="02020603050405020304" pitchFamily="18" charset="0"/>
                <a:ea typeface="+mn-ea"/>
                <a:cs typeface="+mn-cs"/>
                <a:sym typeface="+mn-lt"/>
              </a:rPr>
              <a:t>harmful”</a:t>
            </a:r>
            <a:r>
              <a:rPr lang="zh-CN" altLang="en-US" sz="2400" dirty="0">
                <a:solidFill>
                  <a:schemeClr val="tx1"/>
                </a:solidFill>
                <a:latin typeface="Times New Roman" panose="02020603050405020304" pitchFamily="18" charset="0"/>
                <a:ea typeface="+mn-ea"/>
                <a:cs typeface="+mn-cs"/>
                <a:sym typeface="+mn-lt"/>
              </a:rPr>
              <a:t>，最后成文。</a:t>
            </a:r>
            <a:endParaRPr lang="en-US" altLang="zh-CN" sz="2400" dirty="0">
              <a:solidFill>
                <a:schemeClr val="tx1"/>
              </a:solidFill>
              <a:latin typeface="Times New Roman" panose="02020603050405020304" pitchFamily="18" charset="0"/>
              <a:ea typeface="+mn-ea"/>
              <a:cs typeface="+mn-cs"/>
              <a:sym typeface="+mn-lt"/>
            </a:endParaRPr>
          </a:p>
          <a:p>
            <a:pPr algn="just">
              <a:lnSpc>
                <a:spcPct val="150000"/>
              </a:lnSpc>
            </a:pPr>
            <a:r>
              <a:rPr lang="en-US" sz="2400" i="1" dirty="0">
                <a:solidFill>
                  <a:srgbClr val="C00000"/>
                </a:solidFill>
                <a:latin typeface="Times New Roman" panose="02020603050405020304" pitchFamily="18" charset="0"/>
                <a:ea typeface="+mn-ea"/>
                <a:cs typeface="+mn-ea"/>
                <a:sym typeface="+mn-lt"/>
              </a:rPr>
              <a:t>Television presents a vivid world in front of us. On television, we can watch exciting football matches or Olympic marathons. We can “travel” to New York to visit its famous monuments and museums or to London to attend the royal wedding. We can also “go” to a concert with a cup of coffee in one hand. With a TV set, we can take part in many events without leaving the house.</a:t>
            </a:r>
            <a:endParaRPr lang="id-ID" sz="2400" i="1" dirty="0">
              <a:solidFill>
                <a:srgbClr val="C00000"/>
              </a:solidFill>
              <a:latin typeface="Times New Roman" panose="02020603050405020304" pitchFamily="18" charset="0"/>
              <a:ea typeface="+mn-ea"/>
              <a:cs typeface="+mn-ea"/>
              <a:sym typeface="+mn-lt"/>
            </a:endParaRPr>
          </a:p>
        </p:txBody>
      </p:sp>
      <p:sp>
        <p:nvSpPr>
          <p:cNvPr id="15" name="文本框 5">
            <a:extLst>
              <a:ext uri="{FF2B5EF4-FFF2-40B4-BE49-F238E27FC236}">
                <a16:creationId xmlns:a16="http://schemas.microsoft.com/office/drawing/2014/main" id="{AA66F6B9-3CE5-40A6-B4EF-B1BB1F932FE7}"/>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主要应试题型</a:t>
            </a:r>
          </a:p>
        </p:txBody>
      </p:sp>
      <p:sp>
        <p:nvSpPr>
          <p:cNvPr id="16" name="文本框 6">
            <a:extLst>
              <a:ext uri="{FF2B5EF4-FFF2-40B4-BE49-F238E27FC236}">
                <a16:creationId xmlns:a16="http://schemas.microsoft.com/office/drawing/2014/main" id="{BD2DBD4C-5160-415D-9555-4C515A6AD8CE}"/>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Main Types of Composition in Exams</a:t>
            </a:r>
          </a:p>
        </p:txBody>
      </p:sp>
    </p:spTree>
    <p:extLst>
      <p:ext uri="{BB962C8B-B14F-4D97-AF65-F5344CB8AC3E}">
        <p14:creationId xmlns:p14="http://schemas.microsoft.com/office/powerpoint/2010/main" val="2842109858"/>
      </p:ext>
    </p:extLst>
  </p:cSld>
  <p:clrMapOvr>
    <a:masterClrMapping/>
  </p:clrMapOvr>
  <p:transition spd="slow">
    <p:push dir="u"/>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4"/>
          <a:stretch>
            <a:fillRect/>
          </a:stretch>
        </p:blipFill>
        <p:spPr>
          <a:xfrm>
            <a:off x="4570187" y="294821"/>
            <a:ext cx="2107503" cy="2354943"/>
          </a:xfrm>
          <a:prstGeom prst="rect">
            <a:avLst/>
          </a:prstGeom>
        </p:spPr>
      </p:pic>
      <p:pic>
        <p:nvPicPr>
          <p:cNvPr id="4" name="图片 3"/>
          <p:cNvPicPr>
            <a:picLocks noChangeAspect="1"/>
          </p:cNvPicPr>
          <p:nvPr/>
        </p:nvPicPr>
        <p:blipFill>
          <a:blip r:embed="rId4"/>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7054603" y="2659559"/>
            <a:ext cx="3584662"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400" b="1" dirty="0">
                <a:solidFill>
                  <a:srgbClr val="00749F"/>
                </a:solidFill>
                <a:latin typeface="Times New Roman" panose="02020603050405020304" pitchFamily="18" charset="0"/>
                <a:ea typeface="+mn-ea"/>
                <a:cs typeface="+mn-ea"/>
                <a:sym typeface="+mn-lt"/>
              </a:rPr>
              <a:t>应试作文</a:t>
            </a:r>
          </a:p>
        </p:txBody>
      </p:sp>
      <p:sp>
        <p:nvSpPr>
          <p:cNvPr id="6" name="文本框 6"/>
          <p:cNvSpPr txBox="1">
            <a:spLocks noChangeArrowheads="1"/>
          </p:cNvSpPr>
          <p:nvPr/>
        </p:nvSpPr>
        <p:spPr bwMode="auto">
          <a:xfrm>
            <a:off x="6765846" y="3877291"/>
            <a:ext cx="4162176"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200" dirty="0">
                <a:solidFill>
                  <a:srgbClr val="00749F"/>
                </a:solidFill>
                <a:latin typeface="Times New Roman" panose="02020603050405020304" pitchFamily="18" charset="0"/>
                <a:ea typeface="+mn-ea"/>
                <a:cs typeface="+mn-ea"/>
                <a:sym typeface="+mn-lt"/>
              </a:rPr>
              <a:t>Writing for Exams </a:t>
            </a:r>
          </a:p>
        </p:txBody>
      </p:sp>
      <p:sp>
        <p:nvSpPr>
          <p:cNvPr id="9" name="文本框 8"/>
          <p:cNvSpPr txBox="1"/>
          <p:nvPr/>
        </p:nvSpPr>
        <p:spPr>
          <a:xfrm>
            <a:off x="2271502" y="2485563"/>
            <a:ext cx="4162176" cy="1391728"/>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第七单元</a:t>
            </a:r>
          </a:p>
        </p:txBody>
      </p:sp>
    </p:spTree>
  </p:cSld>
  <p:clrMapOvr>
    <a:masterClrMapping/>
  </p:clrMapOvr>
  <p:transition spd="slow">
    <p:push dir="u"/>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4" y="1672305"/>
            <a:ext cx="10902126"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i="1" dirty="0">
                <a:solidFill>
                  <a:srgbClr val="C00000"/>
                </a:solidFill>
                <a:latin typeface="Times New Roman" panose="02020603050405020304" pitchFamily="18" charset="0"/>
                <a:ea typeface="+mn-ea"/>
                <a:cs typeface="+mn-cs"/>
                <a:sym typeface="+mn-lt"/>
              </a:rPr>
              <a:t>Television can also play an educational role in our daily life. Besides regular courses for university students, television also offers various educational programs for different viewers. Children like “Tan gram”; young people like the “ABC of Computers”; and elderly people like “Life and Health”. Of all the educational programs, “English on Sunday” is my favorite.</a:t>
            </a:r>
          </a:p>
          <a:p>
            <a:pPr algn="just">
              <a:lnSpc>
                <a:spcPct val="150000"/>
              </a:lnSpc>
            </a:pPr>
            <a:r>
              <a:rPr lang="en-US" altLang="zh-CN" sz="2400" i="1" dirty="0">
                <a:solidFill>
                  <a:srgbClr val="C00000"/>
                </a:solidFill>
                <a:latin typeface="Times New Roman" panose="02020603050405020304" pitchFamily="18" charset="0"/>
                <a:ea typeface="+mn-ea"/>
                <a:cs typeface="+mn-cs"/>
                <a:sym typeface="+mn-lt"/>
              </a:rPr>
              <a:t>However, television can also be harmful. It hurts our eyes and can cause nearsightedness. Watching TV too much influences our sleep and work and cuts down children’s study time. Furthermore, some TV programs are not educational, even harmful to young people. In short, we should watch TV selectively and regard it as our servant, not our master.</a:t>
            </a:r>
            <a:endParaRPr lang="id-ID" sz="2400" i="1" dirty="0">
              <a:solidFill>
                <a:srgbClr val="C00000"/>
              </a:solidFill>
              <a:latin typeface="Times New Roman" panose="02020603050405020304" pitchFamily="18" charset="0"/>
              <a:ea typeface="+mn-ea"/>
              <a:cs typeface="+mn-ea"/>
              <a:sym typeface="+mn-lt"/>
            </a:endParaRPr>
          </a:p>
        </p:txBody>
      </p:sp>
      <p:sp>
        <p:nvSpPr>
          <p:cNvPr id="15" name="文本框 5">
            <a:extLst>
              <a:ext uri="{FF2B5EF4-FFF2-40B4-BE49-F238E27FC236}">
                <a16:creationId xmlns:a16="http://schemas.microsoft.com/office/drawing/2014/main" id="{AA66F6B9-3CE5-40A6-B4EF-B1BB1F932FE7}"/>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主要应试题型</a:t>
            </a:r>
          </a:p>
        </p:txBody>
      </p:sp>
      <p:sp>
        <p:nvSpPr>
          <p:cNvPr id="16" name="文本框 6">
            <a:extLst>
              <a:ext uri="{FF2B5EF4-FFF2-40B4-BE49-F238E27FC236}">
                <a16:creationId xmlns:a16="http://schemas.microsoft.com/office/drawing/2014/main" id="{BD2DBD4C-5160-415D-9555-4C515A6AD8CE}"/>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Main Types of Composition in Exams</a:t>
            </a:r>
          </a:p>
        </p:txBody>
      </p:sp>
    </p:spTree>
    <p:extLst>
      <p:ext uri="{BB962C8B-B14F-4D97-AF65-F5344CB8AC3E}">
        <p14:creationId xmlns:p14="http://schemas.microsoft.com/office/powerpoint/2010/main" val="38644088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43616" y="1494071"/>
            <a:ext cx="12446223" cy="4669074"/>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ea typeface="+mn-ea"/>
                <a:cs typeface="+mn-cs"/>
                <a:sym typeface="+mn-lt"/>
              </a:rPr>
              <a:t>提纲作文是历年四、六级考试中最常见的题型。它要求考生根据给出的</a:t>
            </a:r>
            <a:r>
              <a:rPr lang="zh-CN" altLang="en-US" sz="2400" dirty="0">
                <a:solidFill>
                  <a:srgbClr val="FF0000"/>
                </a:solidFill>
                <a:latin typeface="Times New Roman" panose="02020603050405020304" pitchFamily="18" charset="0"/>
                <a:ea typeface="+mn-ea"/>
                <a:cs typeface="+mn-cs"/>
                <a:sym typeface="+mn-lt"/>
              </a:rPr>
              <a:t>主题和提纲</a:t>
            </a:r>
            <a:r>
              <a:rPr lang="zh-CN" altLang="en-US" sz="2400" dirty="0">
                <a:solidFill>
                  <a:schemeClr val="tx1"/>
                </a:solidFill>
                <a:latin typeface="Times New Roman" panose="02020603050405020304" pitchFamily="18" charset="0"/>
                <a:ea typeface="+mn-ea"/>
                <a:cs typeface="+mn-cs"/>
                <a:sym typeface="+mn-lt"/>
              </a:rPr>
              <a:t>，</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确定文章的中心思想，然后紧紧围绕中心思想展开论述，表达提纲的主旨。它的优点是提</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纲</a:t>
            </a:r>
            <a:r>
              <a:rPr lang="zh-CN" altLang="en-US" sz="2400" dirty="0">
                <a:solidFill>
                  <a:srgbClr val="FFC000"/>
                </a:solidFill>
                <a:latin typeface="Times New Roman" panose="02020603050405020304" pitchFamily="18" charset="0"/>
                <a:ea typeface="+mn-ea"/>
                <a:cs typeface="+mn-cs"/>
                <a:sym typeface="+mn-lt"/>
              </a:rPr>
              <a:t>既体现了文章的层次，又规定了各段大体的内容，为考生提供了一条思路。</a:t>
            </a:r>
            <a:r>
              <a:rPr lang="zh-CN" altLang="en-US" sz="2400" dirty="0">
                <a:solidFill>
                  <a:schemeClr val="tx1"/>
                </a:solidFill>
                <a:latin typeface="Times New Roman" panose="02020603050405020304" pitchFamily="18" charset="0"/>
                <a:ea typeface="+mn-ea"/>
                <a:cs typeface="+mn-cs"/>
                <a:sym typeface="+mn-lt"/>
              </a:rPr>
              <a:t>但缺点是如</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果</a:t>
            </a:r>
            <a:r>
              <a:rPr lang="zh-CN" altLang="en-US" sz="2400" dirty="0">
                <a:solidFill>
                  <a:srgbClr val="00749F"/>
                </a:solidFill>
                <a:latin typeface="Times New Roman" panose="02020603050405020304" pitchFamily="18" charset="0"/>
                <a:ea typeface="+mn-ea"/>
                <a:cs typeface="+mn-cs"/>
                <a:sym typeface="+mn-lt"/>
              </a:rPr>
              <a:t>审题不当，反而容易丢分</a:t>
            </a:r>
            <a:r>
              <a:rPr lang="zh-CN" altLang="en-US" sz="2400" dirty="0">
                <a:solidFill>
                  <a:schemeClr val="tx1"/>
                </a:solidFill>
                <a:latin typeface="Times New Roman" panose="02020603050405020304" pitchFamily="18" charset="0"/>
                <a:ea typeface="+mn-ea"/>
                <a:cs typeface="+mn-cs"/>
                <a:sym typeface="+mn-lt"/>
              </a:rPr>
              <a:t>。另外，它的</a:t>
            </a:r>
            <a:r>
              <a:rPr lang="zh-CN" altLang="en-US" sz="2400" dirty="0">
                <a:solidFill>
                  <a:srgbClr val="00749F"/>
                </a:solidFill>
                <a:latin typeface="Times New Roman" panose="02020603050405020304" pitchFamily="18" charset="0"/>
                <a:ea typeface="+mn-ea"/>
                <a:cs typeface="+mn-cs"/>
                <a:sym typeface="+mn-lt"/>
              </a:rPr>
              <a:t>限定性较大</a:t>
            </a:r>
            <a:r>
              <a:rPr lang="zh-CN" altLang="en-US" sz="2400" dirty="0">
                <a:solidFill>
                  <a:schemeClr val="tx1"/>
                </a:solidFill>
                <a:latin typeface="Times New Roman" panose="02020603050405020304" pitchFamily="18" charset="0"/>
                <a:ea typeface="+mn-ea"/>
                <a:cs typeface="+mn-cs"/>
                <a:sym typeface="+mn-lt"/>
              </a:rPr>
              <a:t>，</a:t>
            </a:r>
            <a:r>
              <a:rPr lang="zh-CN" altLang="en-US" sz="2400" dirty="0">
                <a:solidFill>
                  <a:srgbClr val="00749F"/>
                </a:solidFill>
                <a:latin typeface="Times New Roman" panose="02020603050405020304" pitchFamily="18" charset="0"/>
                <a:ea typeface="+mn-ea"/>
                <a:cs typeface="+mn-cs"/>
                <a:sym typeface="+mn-lt"/>
              </a:rPr>
              <a:t>不理解</a:t>
            </a:r>
            <a:r>
              <a:rPr lang="zh-CN" altLang="en-US" sz="2400" dirty="0">
                <a:solidFill>
                  <a:schemeClr val="tx1"/>
                </a:solidFill>
                <a:latin typeface="Times New Roman" panose="02020603050405020304" pitchFamily="18" charset="0"/>
                <a:ea typeface="+mn-ea"/>
                <a:cs typeface="+mn-cs"/>
                <a:sym typeface="+mn-lt"/>
              </a:rPr>
              <a:t>提纲所展现的内容或词汇，</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就会感到难以下笔。在写作过程需要注意以下几点：</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①写好提纲式作文的关键是</a:t>
            </a:r>
            <a:r>
              <a:rPr lang="zh-CN" altLang="en-US" sz="2400" dirty="0">
                <a:solidFill>
                  <a:srgbClr val="FF0000"/>
                </a:solidFill>
                <a:latin typeface="Times New Roman" panose="02020603050405020304" pitchFamily="18" charset="0"/>
                <a:ea typeface="+mn-ea"/>
                <a:cs typeface="+mn-cs"/>
                <a:sym typeface="+mn-lt"/>
              </a:rPr>
              <a:t>认真审题</a:t>
            </a:r>
            <a:r>
              <a:rPr lang="zh-CN" altLang="en-US" sz="2400" dirty="0">
                <a:solidFill>
                  <a:schemeClr val="tx1"/>
                </a:solidFill>
                <a:latin typeface="Times New Roman" panose="02020603050405020304" pitchFamily="18" charset="0"/>
                <a:ea typeface="+mn-ea"/>
                <a:cs typeface="+mn-cs"/>
                <a:sym typeface="+mn-lt"/>
              </a:rPr>
              <a:t>和</a:t>
            </a:r>
            <a:r>
              <a:rPr lang="zh-CN" altLang="en-US" sz="2400" dirty="0">
                <a:solidFill>
                  <a:srgbClr val="FF0000"/>
                </a:solidFill>
                <a:latin typeface="Times New Roman" panose="02020603050405020304" pitchFamily="18" charset="0"/>
                <a:ea typeface="+mn-ea"/>
                <a:cs typeface="+mn-cs"/>
                <a:sym typeface="+mn-lt"/>
              </a:rPr>
              <a:t>分析</a:t>
            </a:r>
            <a:r>
              <a:rPr lang="zh-CN" altLang="en-US" sz="2400" dirty="0">
                <a:solidFill>
                  <a:schemeClr val="tx1"/>
                </a:solidFill>
                <a:latin typeface="Times New Roman" panose="02020603050405020304" pitchFamily="18" charset="0"/>
                <a:ea typeface="+mn-ea"/>
                <a:cs typeface="+mn-cs"/>
                <a:sym typeface="+mn-lt"/>
              </a:rPr>
              <a:t>所给的</a:t>
            </a:r>
            <a:r>
              <a:rPr lang="zh-CN" altLang="en-US" sz="2400" dirty="0">
                <a:solidFill>
                  <a:srgbClr val="FF0000"/>
                </a:solidFill>
                <a:latin typeface="Times New Roman" panose="02020603050405020304" pitchFamily="18" charset="0"/>
                <a:ea typeface="+mn-ea"/>
                <a:cs typeface="+mn-cs"/>
                <a:sym typeface="+mn-lt"/>
              </a:rPr>
              <a:t>提纲</a:t>
            </a:r>
            <a:r>
              <a:rPr lang="zh-CN" altLang="en-US" sz="2400" dirty="0">
                <a:solidFill>
                  <a:schemeClr val="tx1"/>
                </a:solidFill>
                <a:latin typeface="Times New Roman" panose="02020603050405020304" pitchFamily="18" charset="0"/>
                <a:ea typeface="+mn-ea"/>
                <a:cs typeface="+mn-cs"/>
                <a:sym typeface="+mn-lt"/>
              </a:rPr>
              <a:t>，</a:t>
            </a:r>
            <a:r>
              <a:rPr lang="zh-CN" altLang="en-US" sz="2400" dirty="0">
                <a:solidFill>
                  <a:srgbClr val="FF0000"/>
                </a:solidFill>
                <a:latin typeface="Times New Roman" panose="02020603050405020304" pitchFamily="18" charset="0"/>
                <a:ea typeface="+mn-ea"/>
                <a:cs typeface="+mn-cs"/>
                <a:sym typeface="+mn-lt"/>
              </a:rPr>
              <a:t>认清题目和提纲之间的关</a:t>
            </a:r>
          </a:p>
          <a:p>
            <a:pPr algn="just">
              <a:lnSpc>
                <a:spcPct val="150000"/>
              </a:lnSpc>
            </a:pPr>
            <a:r>
              <a:rPr lang="zh-CN" altLang="en-US" sz="2400" dirty="0">
                <a:solidFill>
                  <a:srgbClr val="FF0000"/>
                </a:solidFill>
                <a:latin typeface="Times New Roman" panose="02020603050405020304" pitchFamily="18" charset="0"/>
                <a:ea typeface="+mn-ea"/>
                <a:cs typeface="+mn-cs"/>
                <a:sym typeface="+mn-lt"/>
              </a:rPr>
              <a:t>系</a:t>
            </a:r>
            <a:r>
              <a:rPr lang="zh-CN" altLang="en-US" sz="2400" dirty="0">
                <a:solidFill>
                  <a:schemeClr val="tx1"/>
                </a:solidFill>
                <a:latin typeface="Times New Roman" panose="02020603050405020304" pitchFamily="18" charset="0"/>
                <a:ea typeface="+mn-ea"/>
                <a:cs typeface="+mn-cs"/>
                <a:sym typeface="+mn-lt"/>
              </a:rPr>
              <a:t>，然后确定文章的</a:t>
            </a:r>
            <a:r>
              <a:rPr lang="zh-CN" altLang="en-US" sz="2400" dirty="0">
                <a:solidFill>
                  <a:srgbClr val="FF0000"/>
                </a:solidFill>
                <a:latin typeface="Times New Roman" panose="02020603050405020304" pitchFamily="18" charset="0"/>
                <a:ea typeface="+mn-ea"/>
                <a:cs typeface="+mn-cs"/>
                <a:sym typeface="+mn-lt"/>
              </a:rPr>
              <a:t>主题、内容以及文体</a:t>
            </a:r>
            <a:r>
              <a:rPr lang="zh-CN" altLang="en-US" sz="2400" dirty="0">
                <a:solidFill>
                  <a:schemeClr val="tx1"/>
                </a:solidFill>
                <a:latin typeface="Times New Roman" panose="02020603050405020304" pitchFamily="18" charset="0"/>
                <a:ea typeface="+mn-ea"/>
                <a:cs typeface="+mn-cs"/>
                <a:sym typeface="+mn-lt"/>
              </a:rPr>
              <a:t>。</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②每一个提纲可以作为文章的一个段落层次，段落的展开</a:t>
            </a:r>
            <a:r>
              <a:rPr lang="zh-CN" altLang="en-US" sz="2400" dirty="0">
                <a:solidFill>
                  <a:srgbClr val="FF0000"/>
                </a:solidFill>
                <a:latin typeface="Times New Roman" panose="02020603050405020304" pitchFamily="18" charset="0"/>
                <a:ea typeface="+mn-ea"/>
                <a:cs typeface="+mn-cs"/>
                <a:sym typeface="+mn-lt"/>
              </a:rPr>
              <a:t>围绕提纲的中心</a:t>
            </a:r>
            <a:r>
              <a:rPr lang="zh-CN" altLang="en-US" sz="2400" dirty="0">
                <a:solidFill>
                  <a:schemeClr val="tx1"/>
                </a:solidFill>
                <a:latin typeface="Times New Roman" panose="02020603050405020304" pitchFamily="18" charset="0"/>
                <a:ea typeface="+mn-ea"/>
                <a:cs typeface="+mn-cs"/>
                <a:sym typeface="+mn-lt"/>
              </a:rPr>
              <a:t>，不能偏</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离，也不能任意增减。提纲只是对文章的</a:t>
            </a:r>
            <a:r>
              <a:rPr lang="zh-CN" altLang="en-US" sz="2400" dirty="0">
                <a:solidFill>
                  <a:srgbClr val="FF0000"/>
                </a:solidFill>
                <a:latin typeface="Times New Roman" panose="02020603050405020304" pitchFamily="18" charset="0"/>
                <a:ea typeface="+mn-ea"/>
                <a:cs typeface="+mn-cs"/>
                <a:sym typeface="+mn-lt"/>
              </a:rPr>
              <a:t>提示和概括</a:t>
            </a:r>
            <a:r>
              <a:rPr lang="zh-CN" altLang="en-US" sz="2400" dirty="0">
                <a:solidFill>
                  <a:schemeClr val="tx1"/>
                </a:solidFill>
                <a:latin typeface="Times New Roman" panose="02020603050405020304" pitchFamily="18" charset="0"/>
                <a:ea typeface="+mn-ea"/>
                <a:cs typeface="+mn-cs"/>
                <a:sym typeface="+mn-lt"/>
              </a:rPr>
              <a:t>，</a:t>
            </a:r>
            <a:r>
              <a:rPr lang="zh-CN" altLang="en-US" sz="2400" dirty="0">
                <a:solidFill>
                  <a:srgbClr val="FF0000"/>
                </a:solidFill>
                <a:latin typeface="Times New Roman" panose="02020603050405020304" pitchFamily="18" charset="0"/>
                <a:ea typeface="+mn-ea"/>
                <a:cs typeface="+mn-cs"/>
                <a:sym typeface="+mn-lt"/>
              </a:rPr>
              <a:t>不是主题句</a:t>
            </a:r>
            <a:r>
              <a:rPr lang="zh-CN" altLang="en-US" sz="2400" dirty="0">
                <a:solidFill>
                  <a:schemeClr val="tx1"/>
                </a:solidFill>
                <a:latin typeface="Times New Roman" panose="02020603050405020304" pitchFamily="18" charset="0"/>
                <a:ea typeface="+mn-ea"/>
                <a:cs typeface="+mn-cs"/>
                <a:sym typeface="+mn-lt"/>
              </a:rPr>
              <a:t>。</a:t>
            </a:r>
            <a:endParaRPr lang="id-ID" sz="3600" i="1" dirty="0">
              <a:solidFill>
                <a:srgbClr val="C00000"/>
              </a:solidFill>
              <a:latin typeface="Times New Roman" panose="02020603050405020304" pitchFamily="18" charset="0"/>
              <a:ea typeface="+mn-ea"/>
              <a:cs typeface="+mn-ea"/>
              <a:sym typeface="+mn-lt"/>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475636" y="851241"/>
            <a:ext cx="9755484" cy="597664"/>
          </a:xfrm>
          <a:prstGeom prst="rect">
            <a:avLst/>
          </a:prstGeom>
          <a:solidFill>
            <a:srgbClr val="00749F"/>
          </a:solidFill>
        </p:spPr>
        <p:txBody>
          <a:bodyPr wrap="square" rtlCol="0">
            <a:spAutoFit/>
          </a:bodyPr>
          <a:lstStyle/>
          <a:p>
            <a:pPr>
              <a:lnSpc>
                <a:spcPct val="130000"/>
              </a:lnSpc>
              <a:spcBef>
                <a:spcPts val="600"/>
              </a:spcBef>
            </a:pPr>
            <a:r>
              <a:rPr lang="en-US" altLang="zh-CN" sz="2800" b="1" u="sng" dirty="0">
                <a:solidFill>
                  <a:schemeClr val="bg1"/>
                </a:solidFill>
                <a:latin typeface="Times New Roman" panose="02020603050405020304" pitchFamily="18" charset="0"/>
                <a:cs typeface="+mn-ea"/>
                <a:sym typeface="+mn-lt"/>
              </a:rPr>
              <a:t>1.4 </a:t>
            </a:r>
            <a:r>
              <a:rPr lang="zh-CN" altLang="en-US" sz="2800" b="1" u="sng" dirty="0">
                <a:solidFill>
                  <a:schemeClr val="bg1"/>
                </a:solidFill>
                <a:latin typeface="Times New Roman" panose="02020603050405020304" pitchFamily="18" charset="0"/>
                <a:cs typeface="+mn-ea"/>
                <a:sym typeface="+mn-lt"/>
              </a:rPr>
              <a:t>提纲作文 </a:t>
            </a:r>
            <a:r>
              <a:rPr lang="en-US" altLang="zh-CN" sz="2800" b="1" u="sng" dirty="0">
                <a:solidFill>
                  <a:schemeClr val="bg1"/>
                </a:solidFill>
                <a:latin typeface="Times New Roman" panose="02020603050405020304" pitchFamily="18" charset="0"/>
                <a:cs typeface="+mn-ea"/>
                <a:sym typeface="+mn-lt"/>
              </a:rPr>
              <a:t>Outline-given Composition</a:t>
            </a:r>
          </a:p>
        </p:txBody>
      </p:sp>
      <p:sp>
        <p:nvSpPr>
          <p:cNvPr id="14" name="动作按钮: 后退或前一项 13">
            <a:hlinkClick r:id="rId3" action="ppaction://hlinksldjump" highlightClick="1"/>
            <a:extLst>
              <a:ext uri="{FF2B5EF4-FFF2-40B4-BE49-F238E27FC236}">
                <a16:creationId xmlns:a16="http://schemas.microsoft.com/office/drawing/2014/main" id="{1B988A56-8F36-45D6-A65B-A474A4E3BB81}"/>
              </a:ext>
            </a:extLst>
          </p:cNvPr>
          <p:cNvSpPr/>
          <p:nvPr/>
        </p:nvSpPr>
        <p:spPr>
          <a:xfrm>
            <a:off x="11404922" y="529644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5" name="文本框 5">
            <a:extLst>
              <a:ext uri="{FF2B5EF4-FFF2-40B4-BE49-F238E27FC236}">
                <a16:creationId xmlns:a16="http://schemas.microsoft.com/office/drawing/2014/main" id="{AA66F6B9-3CE5-40A6-B4EF-B1BB1F932FE7}"/>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主要应试题型</a:t>
            </a:r>
          </a:p>
        </p:txBody>
      </p:sp>
      <p:sp>
        <p:nvSpPr>
          <p:cNvPr id="16" name="文本框 6">
            <a:extLst>
              <a:ext uri="{FF2B5EF4-FFF2-40B4-BE49-F238E27FC236}">
                <a16:creationId xmlns:a16="http://schemas.microsoft.com/office/drawing/2014/main" id="{BD2DBD4C-5160-415D-9555-4C515A6AD8CE}"/>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Main Types of Composition in Exams</a:t>
            </a:r>
          </a:p>
        </p:txBody>
      </p:sp>
    </p:spTree>
    <p:extLst>
      <p:ext uri="{BB962C8B-B14F-4D97-AF65-F5344CB8AC3E}">
        <p14:creationId xmlns:p14="http://schemas.microsoft.com/office/powerpoint/2010/main" val="66253573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5" end="5"/>
                                            </p:txEl>
                                          </p:spTgt>
                                        </p:tgtEl>
                                        <p:attrNameLst>
                                          <p:attrName>style.visibility</p:attrName>
                                        </p:attrNameLst>
                                      </p:cBhvr>
                                      <p:to>
                                        <p:strVal val="visible"/>
                                      </p:to>
                                    </p:set>
                                    <p:anim calcmode="lin" valueType="num">
                                      <p:cBhvr additive="base">
                                        <p:cTn id="7" dur="500" fill="hold"/>
                                        <p:tgtEl>
                                          <p:spTgt spid="51">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
                                            <p:txEl>
                                              <p:pRg st="6" end="6"/>
                                            </p:txEl>
                                          </p:spTgt>
                                        </p:tgtEl>
                                        <p:attrNameLst>
                                          <p:attrName>style.visibility</p:attrName>
                                        </p:attrNameLst>
                                      </p:cBhvr>
                                      <p:to>
                                        <p:strVal val="visible"/>
                                      </p:to>
                                    </p:set>
                                    <p:anim calcmode="lin" valueType="num">
                                      <p:cBhvr additive="base">
                                        <p:cTn id="11" dur="500" fill="hold"/>
                                        <p:tgtEl>
                                          <p:spTgt spid="51">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
                                            <p:txEl>
                                              <p:pRg st="7" end="7"/>
                                            </p:txEl>
                                          </p:spTgt>
                                        </p:tgtEl>
                                        <p:attrNameLst>
                                          <p:attrName>style.visibility</p:attrName>
                                        </p:attrNameLst>
                                      </p:cBhvr>
                                      <p:to>
                                        <p:strVal val="visible"/>
                                      </p:to>
                                    </p:set>
                                    <p:anim calcmode="lin" valueType="num">
                                      <p:cBhvr additive="base">
                                        <p:cTn id="17" dur="500" fill="hold"/>
                                        <p:tgtEl>
                                          <p:spTgt spid="51">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1">
                                            <p:txEl>
                                              <p:pRg st="8" end="8"/>
                                            </p:txEl>
                                          </p:spTgt>
                                        </p:tgtEl>
                                        <p:attrNameLst>
                                          <p:attrName>style.visibility</p:attrName>
                                        </p:attrNameLst>
                                      </p:cBhvr>
                                      <p:to>
                                        <p:strVal val="visible"/>
                                      </p:to>
                                    </p:set>
                                    <p:anim calcmode="lin" valueType="num">
                                      <p:cBhvr additive="base">
                                        <p:cTn id="21" dur="500" fill="hold"/>
                                        <p:tgtEl>
                                          <p:spTgt spid="51">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4" y="1672305"/>
            <a:ext cx="11958766"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ea typeface="+mn-ea"/>
                <a:cs typeface="+mn-cs"/>
                <a:sym typeface="+mn-lt"/>
              </a:rPr>
              <a:t>③根据提纲的性质，写出</a:t>
            </a:r>
            <a:r>
              <a:rPr lang="zh-CN" altLang="en-US" sz="2400" dirty="0">
                <a:solidFill>
                  <a:srgbClr val="FF0000"/>
                </a:solidFill>
                <a:latin typeface="Times New Roman" panose="02020603050405020304" pitchFamily="18" charset="0"/>
                <a:ea typeface="+mn-ea"/>
                <a:cs typeface="+mn-cs"/>
                <a:sym typeface="+mn-lt"/>
              </a:rPr>
              <a:t>完整的、体现提纲主旨的句子</a:t>
            </a:r>
            <a:r>
              <a:rPr lang="zh-CN" altLang="en-US" sz="2400" dirty="0">
                <a:solidFill>
                  <a:schemeClr val="tx1"/>
                </a:solidFill>
                <a:latin typeface="Times New Roman" panose="02020603050405020304" pitchFamily="18" charset="0"/>
                <a:ea typeface="+mn-ea"/>
                <a:cs typeface="+mn-cs"/>
                <a:sym typeface="+mn-lt"/>
              </a:rPr>
              <a:t>，使之成为主题句，然后围绕主题句进行扩展。</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④</a:t>
            </a:r>
            <a:r>
              <a:rPr lang="zh-CN" altLang="en-US" sz="2400" dirty="0">
                <a:solidFill>
                  <a:srgbClr val="FF0000"/>
                </a:solidFill>
                <a:latin typeface="Times New Roman" panose="02020603050405020304" pitchFamily="18" charset="0"/>
                <a:ea typeface="+mn-ea"/>
                <a:cs typeface="+mn-cs"/>
                <a:sym typeface="+mn-lt"/>
              </a:rPr>
              <a:t>收集材料支持主题句</a:t>
            </a:r>
            <a:r>
              <a:rPr lang="zh-CN" altLang="en-US" sz="2400" dirty="0">
                <a:solidFill>
                  <a:schemeClr val="tx1"/>
                </a:solidFill>
                <a:latin typeface="Times New Roman" panose="02020603050405020304" pitchFamily="18" charset="0"/>
                <a:ea typeface="+mn-ea"/>
                <a:cs typeface="+mn-cs"/>
                <a:sym typeface="+mn-lt"/>
              </a:rPr>
              <a:t>。材料可以是事实、例证、亲身经历、名人名言、谚语警句等。应当注意的是，所选材料要与文章的主题相符，即要“扣题”。同时要具有典型性，能充分说明问题。在有多个例证的段落中，还要注意各个例证之间的连贯性。</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比如下面的例子：</a:t>
            </a:r>
          </a:p>
          <a:p>
            <a:pPr algn="just">
              <a:lnSpc>
                <a:spcPct val="150000"/>
              </a:lnSpc>
            </a:pPr>
            <a:r>
              <a:rPr lang="en-US" altLang="zh-CN" sz="2400" dirty="0">
                <a:solidFill>
                  <a:srgbClr val="C00000"/>
                </a:solidFill>
                <a:latin typeface="Times New Roman" panose="02020603050405020304" pitchFamily="18" charset="0"/>
                <a:ea typeface="+mn-ea"/>
                <a:cs typeface="+mn-cs"/>
                <a:sym typeface="+mn-lt"/>
              </a:rPr>
              <a:t>(4) </a:t>
            </a:r>
            <a:r>
              <a:rPr lang="zh-CN" altLang="en-US" sz="2400" dirty="0">
                <a:solidFill>
                  <a:srgbClr val="C00000"/>
                </a:solidFill>
                <a:latin typeface="Times New Roman" panose="02020603050405020304" pitchFamily="18" charset="0"/>
                <a:ea typeface="+mn-ea"/>
                <a:cs typeface="+mn-cs"/>
                <a:sym typeface="+mn-lt"/>
              </a:rPr>
              <a:t>要求：根据下面的题目和提纲写一篇不少于</a:t>
            </a:r>
            <a:r>
              <a:rPr lang="en-US" altLang="zh-CN" sz="2400" dirty="0">
                <a:solidFill>
                  <a:srgbClr val="C00000"/>
                </a:solidFill>
                <a:latin typeface="Times New Roman" panose="02020603050405020304" pitchFamily="18" charset="0"/>
                <a:ea typeface="+mn-ea"/>
                <a:cs typeface="+mn-cs"/>
                <a:sym typeface="+mn-lt"/>
              </a:rPr>
              <a:t>100</a:t>
            </a:r>
            <a:r>
              <a:rPr lang="zh-CN" altLang="en-US" sz="2400" dirty="0">
                <a:solidFill>
                  <a:srgbClr val="C00000"/>
                </a:solidFill>
                <a:latin typeface="Times New Roman" panose="02020603050405020304" pitchFamily="18" charset="0"/>
                <a:ea typeface="+mn-ea"/>
                <a:cs typeface="+mn-cs"/>
                <a:sym typeface="+mn-lt"/>
              </a:rPr>
              <a:t>字的作文。</a:t>
            </a:r>
          </a:p>
          <a:p>
            <a:pPr algn="just">
              <a:lnSpc>
                <a:spcPct val="150000"/>
              </a:lnSpc>
            </a:pPr>
            <a:r>
              <a:rPr lang="zh-CN" altLang="en-US" sz="2400" dirty="0">
                <a:solidFill>
                  <a:srgbClr val="C00000"/>
                </a:solidFill>
                <a:latin typeface="Times New Roman" panose="02020603050405020304" pitchFamily="18" charset="0"/>
                <a:ea typeface="+mn-ea"/>
                <a:cs typeface="+mn-cs"/>
                <a:sym typeface="+mn-lt"/>
              </a:rPr>
              <a:t>题目： </a:t>
            </a:r>
            <a:r>
              <a:rPr lang="en-US" altLang="zh-CN" sz="2400" u="sng" dirty="0">
                <a:solidFill>
                  <a:srgbClr val="C00000"/>
                </a:solidFill>
                <a:latin typeface="Times New Roman" panose="02020603050405020304" pitchFamily="18" charset="0"/>
                <a:ea typeface="+mn-ea"/>
                <a:cs typeface="+mn-cs"/>
                <a:sym typeface="+mn-lt"/>
              </a:rPr>
              <a:t>My View on Job-hopping</a:t>
            </a:r>
          </a:p>
          <a:p>
            <a:pPr algn="just">
              <a:lnSpc>
                <a:spcPct val="150000"/>
              </a:lnSpc>
            </a:pPr>
            <a:r>
              <a:rPr lang="zh-CN" altLang="en-US" sz="2400" dirty="0">
                <a:solidFill>
                  <a:srgbClr val="C00000"/>
                </a:solidFill>
                <a:latin typeface="Times New Roman" panose="02020603050405020304" pitchFamily="18" charset="0"/>
                <a:ea typeface="+mn-ea"/>
                <a:cs typeface="+mn-cs"/>
                <a:sym typeface="+mn-lt"/>
              </a:rPr>
              <a:t>提纲：①有些人喜欢始终从事一种工作，因为</a:t>
            </a:r>
            <a:r>
              <a:rPr lang="en-US" altLang="zh-CN" sz="2400" dirty="0">
                <a:solidFill>
                  <a:srgbClr val="C00000"/>
                </a:solidFill>
                <a:latin typeface="Times New Roman" panose="02020603050405020304" pitchFamily="18" charset="0"/>
                <a:ea typeface="+mn-ea"/>
                <a:cs typeface="+mn-cs"/>
                <a:sym typeface="+mn-lt"/>
              </a:rPr>
              <a:t>……②</a:t>
            </a:r>
            <a:r>
              <a:rPr lang="zh-CN" altLang="en-US" sz="2400" dirty="0">
                <a:solidFill>
                  <a:srgbClr val="C00000"/>
                </a:solidFill>
                <a:latin typeface="Times New Roman" panose="02020603050405020304" pitchFamily="18" charset="0"/>
                <a:ea typeface="+mn-ea"/>
                <a:cs typeface="+mn-cs"/>
                <a:sym typeface="+mn-lt"/>
              </a:rPr>
              <a:t>有些人喜欢经常换工作，因为</a:t>
            </a:r>
            <a:r>
              <a:rPr lang="en-US" altLang="zh-CN" sz="2400" dirty="0">
                <a:solidFill>
                  <a:srgbClr val="C00000"/>
                </a:solidFill>
                <a:latin typeface="Times New Roman" panose="02020603050405020304" pitchFamily="18" charset="0"/>
                <a:ea typeface="+mn-ea"/>
                <a:cs typeface="+mn-cs"/>
                <a:sym typeface="+mn-lt"/>
              </a:rPr>
              <a:t>……③</a:t>
            </a:r>
            <a:r>
              <a:rPr lang="zh-CN" altLang="en-US" sz="2400" dirty="0">
                <a:solidFill>
                  <a:srgbClr val="C00000"/>
                </a:solidFill>
                <a:latin typeface="Times New Roman" panose="02020603050405020304" pitchFamily="18" charset="0"/>
                <a:ea typeface="+mn-ea"/>
                <a:cs typeface="+mn-cs"/>
                <a:sym typeface="+mn-lt"/>
              </a:rPr>
              <a:t>我的看法。</a:t>
            </a:r>
            <a:endParaRPr lang="id-ID" sz="2400" i="1" dirty="0">
              <a:solidFill>
                <a:srgbClr val="C00000"/>
              </a:solidFill>
              <a:latin typeface="Times New Roman" panose="02020603050405020304" pitchFamily="18" charset="0"/>
              <a:ea typeface="+mn-ea"/>
              <a:cs typeface="+mn-ea"/>
              <a:sym typeface="+mn-lt"/>
            </a:endParaRPr>
          </a:p>
        </p:txBody>
      </p:sp>
      <p:sp>
        <p:nvSpPr>
          <p:cNvPr id="15" name="文本框 5">
            <a:extLst>
              <a:ext uri="{FF2B5EF4-FFF2-40B4-BE49-F238E27FC236}">
                <a16:creationId xmlns:a16="http://schemas.microsoft.com/office/drawing/2014/main" id="{AA66F6B9-3CE5-40A6-B4EF-B1BB1F932FE7}"/>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主要应试题型</a:t>
            </a:r>
          </a:p>
        </p:txBody>
      </p:sp>
      <p:sp>
        <p:nvSpPr>
          <p:cNvPr id="16" name="文本框 6">
            <a:extLst>
              <a:ext uri="{FF2B5EF4-FFF2-40B4-BE49-F238E27FC236}">
                <a16:creationId xmlns:a16="http://schemas.microsoft.com/office/drawing/2014/main" id="{BD2DBD4C-5160-415D-9555-4C515A6AD8CE}"/>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Main Types of Composition in Exams</a:t>
            </a:r>
          </a:p>
        </p:txBody>
      </p:sp>
    </p:spTree>
    <p:extLst>
      <p:ext uri="{BB962C8B-B14F-4D97-AF65-F5344CB8AC3E}">
        <p14:creationId xmlns:p14="http://schemas.microsoft.com/office/powerpoint/2010/main" val="108009288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
                                            <p:txEl>
                                              <p:pRg st="3" end="3"/>
                                            </p:txEl>
                                          </p:spTgt>
                                        </p:tgtEl>
                                        <p:attrNameLst>
                                          <p:attrName>style.visibility</p:attrName>
                                        </p:attrNameLst>
                                      </p:cBhvr>
                                      <p:to>
                                        <p:strVal val="visible"/>
                                      </p:to>
                                    </p:set>
                                    <p:anim calcmode="lin" valueType="num">
                                      <p:cBhvr additive="base">
                                        <p:cTn id="13" dur="500" fill="hold"/>
                                        <p:tgtEl>
                                          <p:spTgt spid="51">
                                            <p:txEl>
                                              <p:pRg st="3" end="3"/>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
                                            <p:txEl>
                                              <p:pRg st="3" end="3"/>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
                                            <p:txEl>
                                              <p:pRg st="4" end="4"/>
                                            </p:txEl>
                                          </p:spTgt>
                                        </p:tgtEl>
                                        <p:attrNameLst>
                                          <p:attrName>style.visibility</p:attrName>
                                        </p:attrNameLst>
                                      </p:cBhvr>
                                      <p:to>
                                        <p:strVal val="visible"/>
                                      </p:to>
                                    </p:set>
                                    <p:anim calcmode="lin" valueType="num">
                                      <p:cBhvr additive="base">
                                        <p:cTn id="17" dur="500" fill="hold"/>
                                        <p:tgtEl>
                                          <p:spTgt spid="51">
                                            <p:txEl>
                                              <p:pRg st="4" end="4"/>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
                                            <p:txEl>
                                              <p:pRg st="4" end="4"/>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1">
                                            <p:txEl>
                                              <p:pRg st="5" end="5"/>
                                            </p:txEl>
                                          </p:spTgt>
                                        </p:tgtEl>
                                        <p:attrNameLst>
                                          <p:attrName>style.visibility</p:attrName>
                                        </p:attrNameLst>
                                      </p:cBhvr>
                                      <p:to>
                                        <p:strVal val="visible"/>
                                      </p:to>
                                    </p:set>
                                    <p:anim calcmode="lin" valueType="num">
                                      <p:cBhvr additive="base">
                                        <p:cTn id="21" dur="500" fill="hold"/>
                                        <p:tgtEl>
                                          <p:spTgt spid="51">
                                            <p:txEl>
                                              <p:pRg st="5" end="5"/>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4" y="1672305"/>
            <a:ext cx="11958766"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ea typeface="+mn-ea"/>
                <a:cs typeface="+mn-cs"/>
                <a:sym typeface="+mn-lt"/>
              </a:rPr>
              <a:t>分析题目和提纲可知，要写出“不换工作”和“换工作”的原因，然后给出自己的看</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法，重点是原因和看法。根据提纲，文章可分三段，第一段是“喜欢从事一种工作”的</a:t>
            </a:r>
            <a:r>
              <a:rPr lang="zh-CN" altLang="en-US" sz="2400" dirty="0" smtClean="0">
                <a:solidFill>
                  <a:schemeClr val="tx1"/>
                </a:solidFill>
                <a:latin typeface="Times New Roman" panose="02020603050405020304" pitchFamily="18" charset="0"/>
                <a:ea typeface="+mn-ea"/>
                <a:cs typeface="+mn-cs"/>
                <a:sym typeface="+mn-lt"/>
              </a:rPr>
              <a:t>原因</a:t>
            </a:r>
            <a:r>
              <a:rPr lang="zh-CN" altLang="en-US" sz="2400" dirty="0">
                <a:solidFill>
                  <a:schemeClr val="tx1"/>
                </a:solidFill>
                <a:latin typeface="Times New Roman" panose="02020603050405020304" pitchFamily="18" charset="0"/>
                <a:ea typeface="+mn-ea"/>
                <a:cs typeface="+mn-cs"/>
                <a:sym typeface="+mn-lt"/>
              </a:rPr>
              <a:t>；第二段写出“喜欢经常换工作”的原因；第三段是“我的”看法。</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可以把提纲转换为下面的主题句：</a:t>
            </a:r>
          </a:p>
          <a:p>
            <a:pPr algn="just">
              <a:lnSpc>
                <a:spcPct val="150000"/>
              </a:lnSpc>
            </a:pPr>
            <a:r>
              <a:rPr lang="zh-CN" altLang="en-US" sz="2400" dirty="0">
                <a:solidFill>
                  <a:srgbClr val="C00000"/>
                </a:solidFill>
                <a:latin typeface="Times New Roman" panose="02020603050405020304" pitchFamily="18" charset="0"/>
                <a:ea typeface="+mn-ea"/>
                <a:cs typeface="+mn-cs"/>
                <a:sym typeface="+mn-lt"/>
              </a:rPr>
              <a:t>① </a:t>
            </a:r>
            <a:r>
              <a:rPr lang="en-US" altLang="zh-CN" sz="2400" dirty="0">
                <a:solidFill>
                  <a:srgbClr val="C00000"/>
                </a:solidFill>
                <a:latin typeface="Times New Roman" panose="02020603050405020304" pitchFamily="18" charset="0"/>
                <a:ea typeface="+mn-ea"/>
                <a:cs typeface="+mn-cs"/>
                <a:sym typeface="+mn-lt"/>
              </a:rPr>
              <a:t>Some people tend to stick to their position all the time.</a:t>
            </a:r>
          </a:p>
          <a:p>
            <a:pPr algn="just">
              <a:lnSpc>
                <a:spcPct val="150000"/>
              </a:lnSpc>
            </a:pPr>
            <a:r>
              <a:rPr lang="en-US" altLang="zh-CN" sz="2400" dirty="0">
                <a:solidFill>
                  <a:srgbClr val="C00000"/>
                </a:solidFill>
                <a:latin typeface="Times New Roman" panose="02020603050405020304" pitchFamily="18" charset="0"/>
                <a:ea typeface="+mn-ea"/>
                <a:cs typeface="+mn-cs"/>
                <a:sym typeface="+mn-lt"/>
              </a:rPr>
              <a:t>② Some people are different. They are in the habit of job-hopping.</a:t>
            </a:r>
          </a:p>
          <a:p>
            <a:pPr algn="just">
              <a:lnSpc>
                <a:spcPct val="150000"/>
              </a:lnSpc>
            </a:pPr>
            <a:r>
              <a:rPr lang="en-US" altLang="zh-CN" sz="2400" dirty="0">
                <a:solidFill>
                  <a:srgbClr val="C00000"/>
                </a:solidFill>
                <a:latin typeface="Times New Roman" panose="02020603050405020304" pitchFamily="18" charset="0"/>
                <a:ea typeface="+mn-ea"/>
                <a:cs typeface="+mn-cs"/>
                <a:sym typeface="+mn-lt"/>
              </a:rPr>
              <a:t>③ I am not in favor of constant job-hopping.</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然后根据主题句成文。</a:t>
            </a:r>
            <a:endParaRPr lang="id-ID" sz="2400" i="1" dirty="0">
              <a:solidFill>
                <a:srgbClr val="C00000"/>
              </a:solidFill>
              <a:latin typeface="Times New Roman" panose="02020603050405020304" pitchFamily="18" charset="0"/>
              <a:ea typeface="+mn-ea"/>
              <a:cs typeface="+mn-ea"/>
              <a:sym typeface="+mn-lt"/>
            </a:endParaRPr>
          </a:p>
        </p:txBody>
      </p:sp>
      <p:sp>
        <p:nvSpPr>
          <p:cNvPr id="15" name="文本框 5">
            <a:extLst>
              <a:ext uri="{FF2B5EF4-FFF2-40B4-BE49-F238E27FC236}">
                <a16:creationId xmlns:a16="http://schemas.microsoft.com/office/drawing/2014/main" id="{AA66F6B9-3CE5-40A6-B4EF-B1BB1F932FE7}"/>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主要应试题型</a:t>
            </a:r>
          </a:p>
        </p:txBody>
      </p:sp>
      <p:sp>
        <p:nvSpPr>
          <p:cNvPr id="16" name="文本框 6">
            <a:extLst>
              <a:ext uri="{FF2B5EF4-FFF2-40B4-BE49-F238E27FC236}">
                <a16:creationId xmlns:a16="http://schemas.microsoft.com/office/drawing/2014/main" id="{BD2DBD4C-5160-415D-9555-4C515A6AD8CE}"/>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Main Types of Composition in Exams</a:t>
            </a:r>
          </a:p>
        </p:txBody>
      </p:sp>
    </p:spTree>
    <p:extLst>
      <p:ext uri="{BB962C8B-B14F-4D97-AF65-F5344CB8AC3E}">
        <p14:creationId xmlns:p14="http://schemas.microsoft.com/office/powerpoint/2010/main" val="425531806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41794" y="1462150"/>
            <a:ext cx="12344846"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ctr">
              <a:lnSpc>
                <a:spcPct val="150000"/>
              </a:lnSpc>
            </a:pPr>
            <a:r>
              <a:rPr lang="en-US" altLang="zh-CN" sz="2400" dirty="0" smtClean="0">
                <a:solidFill>
                  <a:srgbClr val="C00000"/>
                </a:solidFill>
                <a:latin typeface="Times New Roman" panose="02020603050405020304" pitchFamily="18" charset="0"/>
                <a:ea typeface="+mn-ea"/>
                <a:cs typeface="+mn-cs"/>
                <a:sym typeface="+mn-lt"/>
              </a:rPr>
              <a:t> My </a:t>
            </a:r>
            <a:r>
              <a:rPr lang="en-US" altLang="zh-CN" sz="2400" dirty="0">
                <a:solidFill>
                  <a:srgbClr val="C00000"/>
                </a:solidFill>
                <a:latin typeface="Times New Roman" panose="02020603050405020304" pitchFamily="18" charset="0"/>
                <a:ea typeface="+mn-ea"/>
                <a:cs typeface="+mn-cs"/>
                <a:sym typeface="+mn-lt"/>
              </a:rPr>
              <a:t>View on Job-hopping</a:t>
            </a:r>
          </a:p>
          <a:p>
            <a:pPr algn="just">
              <a:lnSpc>
                <a:spcPct val="150000"/>
              </a:lnSpc>
            </a:pPr>
            <a:r>
              <a:rPr lang="en-US" altLang="zh-CN" sz="2400" dirty="0">
                <a:solidFill>
                  <a:srgbClr val="C00000"/>
                </a:solidFill>
                <a:latin typeface="Times New Roman" panose="02020603050405020304" pitchFamily="18" charset="0"/>
                <a:ea typeface="+mn-ea"/>
                <a:cs typeface="+mn-cs"/>
                <a:sym typeface="+mn-lt"/>
              </a:rPr>
              <a:t>Some people tend to stick to their positions all the time, as they think the longer one works</a:t>
            </a:r>
          </a:p>
          <a:p>
            <a:pPr algn="just">
              <a:lnSpc>
                <a:spcPct val="150000"/>
              </a:lnSpc>
            </a:pPr>
            <a:r>
              <a:rPr lang="en-US" altLang="zh-CN" sz="2400" dirty="0">
                <a:solidFill>
                  <a:srgbClr val="C00000"/>
                </a:solidFill>
                <a:latin typeface="Times New Roman" panose="02020603050405020304" pitchFamily="18" charset="0"/>
                <a:ea typeface="+mn-ea"/>
                <a:cs typeface="+mn-cs"/>
                <a:sym typeface="+mn-lt"/>
              </a:rPr>
              <a:t>in a particular field, the more skillful one will be at it. Some have been teachers all their lives.</a:t>
            </a:r>
          </a:p>
          <a:p>
            <a:pPr algn="just">
              <a:lnSpc>
                <a:spcPct val="150000"/>
              </a:lnSpc>
            </a:pPr>
            <a:r>
              <a:rPr lang="en-US" altLang="zh-CN" sz="2400" dirty="0">
                <a:solidFill>
                  <a:srgbClr val="C00000"/>
                </a:solidFill>
                <a:latin typeface="Times New Roman" panose="02020603050405020304" pitchFamily="18" charset="0"/>
                <a:ea typeface="+mn-ea"/>
                <a:cs typeface="+mn-cs"/>
                <a:sym typeface="+mn-lt"/>
              </a:rPr>
              <a:t>Some devote all their energy to scientific research. Such people love their work and turn out to</a:t>
            </a:r>
          </a:p>
          <a:p>
            <a:pPr algn="just">
              <a:lnSpc>
                <a:spcPct val="150000"/>
              </a:lnSpc>
            </a:pPr>
            <a:r>
              <a:rPr lang="en-US" altLang="zh-CN" sz="2400" dirty="0">
                <a:solidFill>
                  <a:srgbClr val="C00000"/>
                </a:solidFill>
                <a:latin typeface="Times New Roman" panose="02020603050405020304" pitchFamily="18" charset="0"/>
                <a:ea typeface="+mn-ea"/>
                <a:cs typeface="+mn-cs"/>
                <a:sym typeface="+mn-lt"/>
              </a:rPr>
              <a:t>be specialists in their own fields. They are usually high achievers.</a:t>
            </a:r>
          </a:p>
          <a:p>
            <a:pPr algn="just">
              <a:lnSpc>
                <a:spcPct val="150000"/>
              </a:lnSpc>
            </a:pPr>
            <a:r>
              <a:rPr lang="en-US" altLang="zh-CN" sz="2400" dirty="0">
                <a:solidFill>
                  <a:srgbClr val="C00000"/>
                </a:solidFill>
                <a:latin typeface="Times New Roman" panose="02020603050405020304" pitchFamily="18" charset="0"/>
                <a:ea typeface="+mn-ea"/>
                <a:cs typeface="+mn-cs"/>
                <a:sym typeface="+mn-lt"/>
              </a:rPr>
              <a:t>Some are different. They are in the habit of job-hopping, for they always seek for what is</a:t>
            </a:r>
          </a:p>
          <a:p>
            <a:pPr algn="just">
              <a:lnSpc>
                <a:spcPct val="150000"/>
              </a:lnSpc>
            </a:pPr>
            <a:r>
              <a:rPr lang="en-US" altLang="zh-CN" sz="2400" dirty="0">
                <a:solidFill>
                  <a:srgbClr val="C00000"/>
                </a:solidFill>
                <a:latin typeface="Times New Roman" panose="02020603050405020304" pitchFamily="18" charset="0"/>
                <a:ea typeface="+mn-ea"/>
                <a:cs typeface="+mn-cs"/>
                <a:sym typeface="+mn-lt"/>
              </a:rPr>
              <a:t>new and stimulating. They never seem content with their present situations. They like to meet</a:t>
            </a:r>
          </a:p>
          <a:p>
            <a:pPr algn="just">
              <a:lnSpc>
                <a:spcPct val="150000"/>
              </a:lnSpc>
            </a:pPr>
            <a:r>
              <a:rPr lang="en-US" altLang="zh-CN" sz="2400" dirty="0">
                <a:solidFill>
                  <a:srgbClr val="C00000"/>
                </a:solidFill>
                <a:latin typeface="Times New Roman" panose="02020603050405020304" pitchFamily="18" charset="0"/>
                <a:ea typeface="+mn-ea"/>
                <a:cs typeface="+mn-cs"/>
                <a:sym typeface="+mn-lt"/>
              </a:rPr>
              <a:t>more people, make more money and new acquaintances, so they hop from job to job.</a:t>
            </a:r>
          </a:p>
          <a:p>
            <a:pPr algn="just">
              <a:lnSpc>
                <a:spcPct val="150000"/>
              </a:lnSpc>
            </a:pPr>
            <a:r>
              <a:rPr lang="en-US" altLang="zh-CN" sz="2400" dirty="0">
                <a:solidFill>
                  <a:srgbClr val="C00000"/>
                </a:solidFill>
                <a:latin typeface="Times New Roman" panose="02020603050405020304" pitchFamily="18" charset="0"/>
                <a:ea typeface="+mn-ea"/>
                <a:cs typeface="+mn-cs"/>
                <a:sym typeface="+mn-lt"/>
              </a:rPr>
              <a:t>As far as I am concerned, I am not in favor of constant job-hopping. I want to </a:t>
            </a:r>
            <a:r>
              <a:rPr lang="en-US" altLang="zh-CN" sz="2400" dirty="0" smtClean="0">
                <a:solidFill>
                  <a:srgbClr val="C00000"/>
                </a:solidFill>
                <a:latin typeface="Times New Roman" panose="02020603050405020304" pitchFamily="18" charset="0"/>
                <a:ea typeface="+mn-ea"/>
                <a:cs typeface="+mn-cs"/>
                <a:sym typeface="+mn-lt"/>
              </a:rPr>
              <a:t>be</a:t>
            </a:r>
          </a:p>
          <a:p>
            <a:pPr algn="just">
              <a:lnSpc>
                <a:spcPct val="150000"/>
              </a:lnSpc>
            </a:pPr>
            <a:r>
              <a:rPr lang="en-US" altLang="zh-CN" sz="2400" dirty="0" smtClean="0">
                <a:solidFill>
                  <a:srgbClr val="C00000"/>
                </a:solidFill>
                <a:latin typeface="Times New Roman" panose="02020603050405020304" pitchFamily="18" charset="0"/>
                <a:ea typeface="+mn-ea"/>
                <a:cs typeface="+mn-cs"/>
                <a:sym typeface="+mn-lt"/>
              </a:rPr>
              <a:t>professionally strong. And I respect those who devote themselves to their affectionate jobs</a:t>
            </a:r>
          </a:p>
          <a:p>
            <a:pPr algn="just">
              <a:lnSpc>
                <a:spcPct val="150000"/>
              </a:lnSpc>
            </a:pPr>
            <a:r>
              <a:rPr lang="en-US" altLang="zh-CN" sz="2400" dirty="0" smtClean="0">
                <a:solidFill>
                  <a:srgbClr val="C00000"/>
                </a:solidFill>
                <a:latin typeface="Times New Roman" panose="02020603050405020304" pitchFamily="18" charset="0"/>
                <a:ea typeface="+mn-ea"/>
                <a:cs typeface="+mn-cs"/>
                <a:sym typeface="+mn-lt"/>
              </a:rPr>
              <a:t>throughout </a:t>
            </a:r>
            <a:r>
              <a:rPr lang="en-US" altLang="zh-CN" sz="2400" dirty="0">
                <a:solidFill>
                  <a:srgbClr val="C00000"/>
                </a:solidFill>
                <a:latin typeface="Times New Roman" panose="02020603050405020304" pitchFamily="18" charset="0"/>
                <a:ea typeface="+mn-ea"/>
                <a:cs typeface="+mn-cs"/>
                <a:sym typeface="+mn-lt"/>
              </a:rPr>
              <a:t>their life.</a:t>
            </a:r>
            <a:endParaRPr lang="id-ID" sz="2400" i="1" dirty="0">
              <a:solidFill>
                <a:srgbClr val="C00000"/>
              </a:solidFill>
              <a:latin typeface="Times New Roman" panose="02020603050405020304" pitchFamily="18" charset="0"/>
              <a:ea typeface="+mn-ea"/>
              <a:cs typeface="+mn-ea"/>
              <a:sym typeface="+mn-lt"/>
            </a:endParaRPr>
          </a:p>
        </p:txBody>
      </p:sp>
      <p:sp>
        <p:nvSpPr>
          <p:cNvPr id="15" name="文本框 5">
            <a:extLst>
              <a:ext uri="{FF2B5EF4-FFF2-40B4-BE49-F238E27FC236}">
                <a16:creationId xmlns:a16="http://schemas.microsoft.com/office/drawing/2014/main" id="{AA66F6B9-3CE5-40A6-B4EF-B1BB1F932FE7}"/>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主要应试题型</a:t>
            </a:r>
          </a:p>
        </p:txBody>
      </p:sp>
      <p:sp>
        <p:nvSpPr>
          <p:cNvPr id="16" name="文本框 6">
            <a:extLst>
              <a:ext uri="{FF2B5EF4-FFF2-40B4-BE49-F238E27FC236}">
                <a16:creationId xmlns:a16="http://schemas.microsoft.com/office/drawing/2014/main" id="{BD2DBD4C-5160-415D-9555-4C515A6AD8CE}"/>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Main Types of Composition in Exams</a:t>
            </a:r>
          </a:p>
        </p:txBody>
      </p:sp>
    </p:spTree>
    <p:extLst>
      <p:ext uri="{BB962C8B-B14F-4D97-AF65-F5344CB8AC3E}">
        <p14:creationId xmlns:p14="http://schemas.microsoft.com/office/powerpoint/2010/main" val="429423831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43617" y="1494071"/>
            <a:ext cx="11556498" cy="4669074"/>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图表作文是</a:t>
            </a:r>
            <a:r>
              <a:rPr lang="zh-CN" altLang="en-US" sz="2200" dirty="0">
                <a:solidFill>
                  <a:srgbClr val="00749F"/>
                </a:solidFill>
                <a:latin typeface="Times New Roman" panose="02020603050405020304" pitchFamily="18" charset="0"/>
                <a:ea typeface="+mn-ea"/>
                <a:cs typeface="+mn-cs"/>
                <a:sym typeface="+mn-lt"/>
              </a:rPr>
              <a:t>考研英语</a:t>
            </a:r>
            <a:r>
              <a:rPr lang="zh-CN" altLang="en-US" sz="2200" dirty="0">
                <a:solidFill>
                  <a:schemeClr val="tx1"/>
                </a:solidFill>
                <a:latin typeface="Times New Roman" panose="02020603050405020304" pitchFamily="18" charset="0"/>
                <a:ea typeface="+mn-ea"/>
                <a:cs typeface="+mn-cs"/>
                <a:sym typeface="+mn-lt"/>
              </a:rPr>
              <a:t>写作中较为常见的题型之一，也是难度较大的一种写作题型。这</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类作文可综合提供题目、数据、图像、提纲，形式多样。一般来说，图表作文会涉及五个</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方面：</a:t>
            </a:r>
            <a:r>
              <a:rPr lang="zh-CN" altLang="en-US" sz="2200" dirty="0">
                <a:solidFill>
                  <a:srgbClr val="00749F"/>
                </a:solidFill>
                <a:latin typeface="Times New Roman" panose="02020603050405020304" pitchFamily="18" charset="0"/>
                <a:ea typeface="+mn-ea"/>
                <a:cs typeface="+mn-cs"/>
                <a:sym typeface="+mn-lt"/>
              </a:rPr>
              <a:t>描述图表、指明寓意、分析原因、联系实际、给出建议</a:t>
            </a:r>
            <a:r>
              <a:rPr lang="zh-CN" altLang="en-US" sz="2200" dirty="0">
                <a:solidFill>
                  <a:schemeClr val="tx1"/>
                </a:solidFill>
                <a:latin typeface="Times New Roman" panose="02020603050405020304" pitchFamily="18" charset="0"/>
                <a:ea typeface="+mn-ea"/>
                <a:cs typeface="+mn-cs"/>
                <a:sym typeface="+mn-lt"/>
              </a:rPr>
              <a:t>，而每次考试一般是从这五</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个方面的内容中选出</a:t>
            </a:r>
            <a:r>
              <a:rPr lang="zh-CN" altLang="en-US" sz="2200" dirty="0">
                <a:solidFill>
                  <a:srgbClr val="FF0000"/>
                </a:solidFill>
                <a:latin typeface="Times New Roman" panose="02020603050405020304" pitchFamily="18" charset="0"/>
                <a:ea typeface="+mn-ea"/>
                <a:cs typeface="+mn-cs"/>
                <a:sym typeface="+mn-lt"/>
              </a:rPr>
              <a:t>三个</a:t>
            </a:r>
            <a:r>
              <a:rPr lang="zh-CN" altLang="en-US" sz="2200" dirty="0">
                <a:solidFill>
                  <a:schemeClr val="tx1"/>
                </a:solidFill>
                <a:latin typeface="Times New Roman" panose="02020603050405020304" pitchFamily="18" charset="0"/>
                <a:ea typeface="+mn-ea"/>
                <a:cs typeface="+mn-cs"/>
                <a:sym typeface="+mn-lt"/>
              </a:rPr>
              <a:t>结合在一起。</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从写作类型来看，图表作文基本上属于</a:t>
            </a:r>
            <a:r>
              <a:rPr lang="zh-CN" altLang="en-US" sz="2200" dirty="0">
                <a:solidFill>
                  <a:srgbClr val="FF0000"/>
                </a:solidFill>
                <a:latin typeface="Times New Roman" panose="02020603050405020304" pitchFamily="18" charset="0"/>
                <a:ea typeface="+mn-ea"/>
                <a:cs typeface="+mn-cs"/>
                <a:sym typeface="+mn-lt"/>
              </a:rPr>
              <a:t>说明文</a:t>
            </a:r>
            <a:r>
              <a:rPr lang="zh-CN" altLang="en-US" sz="2200" dirty="0">
                <a:solidFill>
                  <a:schemeClr val="tx1"/>
                </a:solidFill>
                <a:latin typeface="Times New Roman" panose="02020603050405020304" pitchFamily="18" charset="0"/>
                <a:ea typeface="+mn-ea"/>
                <a:cs typeface="+mn-cs"/>
                <a:sym typeface="+mn-lt"/>
              </a:rPr>
              <a:t>。它要求考生围绕题目将有关信息转化为文字形式。考生应该具有一定的</a:t>
            </a:r>
            <a:r>
              <a:rPr lang="zh-CN" altLang="en-US" sz="2200" dirty="0">
                <a:solidFill>
                  <a:srgbClr val="FF0000"/>
                </a:solidFill>
                <a:latin typeface="Times New Roman" panose="02020603050405020304" pitchFamily="18" charset="0"/>
                <a:ea typeface="+mn-ea"/>
                <a:cs typeface="+mn-cs"/>
                <a:sym typeface="+mn-lt"/>
              </a:rPr>
              <a:t>数据分析和材料归纳</a:t>
            </a:r>
            <a:r>
              <a:rPr lang="zh-CN" altLang="en-US" sz="2200" dirty="0">
                <a:solidFill>
                  <a:schemeClr val="tx1"/>
                </a:solidFill>
                <a:latin typeface="Times New Roman" panose="02020603050405020304" pitchFamily="18" charset="0"/>
                <a:ea typeface="+mn-ea"/>
                <a:cs typeface="+mn-cs"/>
                <a:sym typeface="+mn-lt"/>
              </a:rPr>
              <a:t>能力，同时会运用一定的写作方法。我们一般以</a:t>
            </a:r>
            <a:r>
              <a:rPr lang="zh-CN" altLang="en-US" sz="2200" dirty="0">
                <a:solidFill>
                  <a:srgbClr val="FF0000"/>
                </a:solidFill>
                <a:latin typeface="Times New Roman" panose="02020603050405020304" pitchFamily="18" charset="0"/>
                <a:ea typeface="+mn-ea"/>
                <a:cs typeface="+mn-cs"/>
                <a:sym typeface="+mn-lt"/>
              </a:rPr>
              <a:t>三段式</a:t>
            </a:r>
            <a:r>
              <a:rPr lang="zh-CN" altLang="en-US" sz="2200" dirty="0">
                <a:solidFill>
                  <a:schemeClr val="tx1"/>
                </a:solidFill>
                <a:latin typeface="Times New Roman" panose="02020603050405020304" pitchFamily="18" charset="0"/>
                <a:ea typeface="+mn-ea"/>
                <a:cs typeface="+mn-cs"/>
                <a:sym typeface="+mn-lt"/>
              </a:rPr>
              <a:t>写作方法来组织文章，第一段总结归纳信息反映的</a:t>
            </a:r>
            <a:r>
              <a:rPr lang="zh-CN" altLang="en-US" sz="2200" dirty="0">
                <a:solidFill>
                  <a:srgbClr val="FF0000"/>
                </a:solidFill>
                <a:latin typeface="Times New Roman" panose="02020603050405020304" pitchFamily="18" charset="0"/>
                <a:ea typeface="+mn-ea"/>
                <a:cs typeface="+mn-cs"/>
                <a:sym typeface="+mn-lt"/>
              </a:rPr>
              <a:t>整体情况</a:t>
            </a:r>
            <a:r>
              <a:rPr lang="zh-CN" altLang="en-US" sz="2200" dirty="0">
                <a:solidFill>
                  <a:schemeClr val="tx1"/>
                </a:solidFill>
                <a:latin typeface="Times New Roman" panose="02020603050405020304" pitchFamily="18" charset="0"/>
                <a:ea typeface="+mn-ea"/>
                <a:cs typeface="+mn-cs"/>
                <a:sym typeface="+mn-lt"/>
              </a:rPr>
              <a:t>，引出</a:t>
            </a:r>
            <a:r>
              <a:rPr lang="zh-CN" altLang="en-US" sz="2200" dirty="0">
                <a:solidFill>
                  <a:srgbClr val="FF0000"/>
                </a:solidFill>
                <a:latin typeface="Times New Roman" panose="02020603050405020304" pitchFamily="18" charset="0"/>
                <a:ea typeface="+mn-ea"/>
                <a:cs typeface="+mn-cs"/>
                <a:sym typeface="+mn-lt"/>
              </a:rPr>
              <a:t>主题</a:t>
            </a:r>
            <a:r>
              <a:rPr lang="zh-CN" altLang="en-US" sz="2200" dirty="0">
                <a:solidFill>
                  <a:schemeClr val="tx1"/>
                </a:solidFill>
                <a:latin typeface="Times New Roman" panose="02020603050405020304" pitchFamily="18" charset="0"/>
                <a:ea typeface="+mn-ea"/>
                <a:cs typeface="+mn-cs"/>
                <a:sym typeface="+mn-lt"/>
              </a:rPr>
              <a:t>，第二段</a:t>
            </a:r>
            <a:r>
              <a:rPr lang="zh-CN" altLang="en-US" sz="2200" dirty="0">
                <a:solidFill>
                  <a:srgbClr val="FF0000"/>
                </a:solidFill>
                <a:latin typeface="Times New Roman" panose="02020603050405020304" pitchFamily="18" charset="0"/>
                <a:ea typeface="+mn-ea"/>
                <a:cs typeface="+mn-cs"/>
                <a:sym typeface="+mn-lt"/>
              </a:rPr>
              <a:t>回答</a:t>
            </a:r>
            <a:r>
              <a:rPr lang="zh-CN" altLang="en-US" sz="2200" dirty="0">
                <a:solidFill>
                  <a:schemeClr val="tx1"/>
                </a:solidFill>
                <a:latin typeface="Times New Roman" panose="02020603050405020304" pitchFamily="18" charset="0"/>
                <a:ea typeface="+mn-ea"/>
                <a:cs typeface="+mn-cs"/>
                <a:sym typeface="+mn-lt"/>
              </a:rPr>
              <a:t>第一段所得出的</a:t>
            </a:r>
            <a:r>
              <a:rPr lang="zh-CN" altLang="en-US" sz="2200" dirty="0">
                <a:solidFill>
                  <a:srgbClr val="FF0000"/>
                </a:solidFill>
                <a:latin typeface="Times New Roman" panose="02020603050405020304" pitchFamily="18" charset="0"/>
                <a:ea typeface="+mn-ea"/>
                <a:cs typeface="+mn-cs"/>
                <a:sym typeface="+mn-lt"/>
              </a:rPr>
              <a:t>问题</a:t>
            </a:r>
            <a:r>
              <a:rPr lang="zh-CN" altLang="en-US" sz="2200" dirty="0">
                <a:solidFill>
                  <a:schemeClr val="tx1"/>
                </a:solidFill>
                <a:latin typeface="Times New Roman" panose="02020603050405020304" pitchFamily="18" charset="0"/>
                <a:ea typeface="+mn-ea"/>
                <a:cs typeface="+mn-cs"/>
                <a:sym typeface="+mn-lt"/>
              </a:rPr>
              <a:t>，对数据等做出有条理的</a:t>
            </a:r>
            <a:r>
              <a:rPr lang="zh-CN" altLang="en-US" sz="2200" dirty="0">
                <a:solidFill>
                  <a:srgbClr val="FF0000"/>
                </a:solidFill>
                <a:latin typeface="Times New Roman" panose="02020603050405020304" pitchFamily="18" charset="0"/>
                <a:ea typeface="+mn-ea"/>
                <a:cs typeface="+mn-cs"/>
                <a:sym typeface="+mn-lt"/>
              </a:rPr>
              <a:t>分析比较</a:t>
            </a:r>
            <a:r>
              <a:rPr lang="zh-CN" altLang="en-US" sz="2200" dirty="0">
                <a:solidFill>
                  <a:schemeClr val="tx1"/>
                </a:solidFill>
                <a:latin typeface="Times New Roman" panose="02020603050405020304" pitchFamily="18" charset="0"/>
                <a:ea typeface="+mn-ea"/>
                <a:cs typeface="+mn-cs"/>
                <a:sym typeface="+mn-lt"/>
              </a:rPr>
              <a:t>，第三段做出总结或给以</a:t>
            </a:r>
            <a:r>
              <a:rPr lang="zh-CN" altLang="en-US" sz="2200" dirty="0">
                <a:solidFill>
                  <a:srgbClr val="FF0000"/>
                </a:solidFill>
                <a:latin typeface="Times New Roman" panose="02020603050405020304" pitchFamily="18" charset="0"/>
                <a:ea typeface="+mn-ea"/>
                <a:cs typeface="+mn-cs"/>
                <a:sym typeface="+mn-lt"/>
              </a:rPr>
              <a:t>简单的评论</a:t>
            </a:r>
            <a:r>
              <a:rPr lang="zh-CN" altLang="en-US" sz="2200" dirty="0">
                <a:solidFill>
                  <a:schemeClr val="tx1"/>
                </a:solidFill>
                <a:latin typeface="Times New Roman" panose="02020603050405020304" pitchFamily="18" charset="0"/>
                <a:ea typeface="+mn-ea"/>
                <a:cs typeface="+mn-cs"/>
                <a:sym typeface="+mn-lt"/>
              </a:rPr>
              <a:t>。</a:t>
            </a:r>
            <a:endParaRPr lang="id-ID" sz="2200" i="1" dirty="0">
              <a:solidFill>
                <a:srgbClr val="C00000"/>
              </a:solidFill>
              <a:latin typeface="Times New Roman" panose="02020603050405020304" pitchFamily="18" charset="0"/>
              <a:ea typeface="+mn-ea"/>
              <a:cs typeface="+mn-ea"/>
              <a:sym typeface="+mn-lt"/>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475636" y="851241"/>
            <a:ext cx="9755484" cy="597664"/>
          </a:xfrm>
          <a:prstGeom prst="rect">
            <a:avLst/>
          </a:prstGeom>
          <a:solidFill>
            <a:srgbClr val="00749F"/>
          </a:solidFill>
        </p:spPr>
        <p:txBody>
          <a:bodyPr wrap="square" rtlCol="0">
            <a:spAutoFit/>
          </a:bodyPr>
          <a:lstStyle/>
          <a:p>
            <a:pPr>
              <a:lnSpc>
                <a:spcPct val="130000"/>
              </a:lnSpc>
              <a:spcBef>
                <a:spcPts val="600"/>
              </a:spcBef>
            </a:pPr>
            <a:r>
              <a:rPr lang="en-US" altLang="zh-CN" sz="2800" b="1" u="sng" dirty="0">
                <a:solidFill>
                  <a:schemeClr val="bg1"/>
                </a:solidFill>
                <a:latin typeface="Times New Roman" panose="02020603050405020304" pitchFamily="18" charset="0"/>
                <a:cs typeface="+mn-ea"/>
                <a:sym typeface="+mn-lt"/>
              </a:rPr>
              <a:t>1.5 </a:t>
            </a:r>
            <a:r>
              <a:rPr lang="zh-CN" altLang="en-US" sz="2800" b="1" u="sng" dirty="0">
                <a:solidFill>
                  <a:schemeClr val="bg1"/>
                </a:solidFill>
                <a:latin typeface="Times New Roman" panose="02020603050405020304" pitchFamily="18" charset="0"/>
                <a:cs typeface="+mn-ea"/>
                <a:sym typeface="+mn-lt"/>
              </a:rPr>
              <a:t>图表作文 </a:t>
            </a:r>
            <a:r>
              <a:rPr lang="en-US" altLang="zh-CN" sz="2800" b="1" u="sng" dirty="0">
                <a:solidFill>
                  <a:schemeClr val="bg1"/>
                </a:solidFill>
                <a:latin typeface="Times New Roman" panose="02020603050405020304" pitchFamily="18" charset="0"/>
                <a:cs typeface="+mn-ea"/>
                <a:sym typeface="+mn-lt"/>
              </a:rPr>
              <a:t>Table/Graph-given Composition</a:t>
            </a:r>
          </a:p>
        </p:txBody>
      </p:sp>
      <p:sp>
        <p:nvSpPr>
          <p:cNvPr id="14" name="动作按钮: 后退或前一项 13">
            <a:hlinkClick r:id="rId3" action="ppaction://hlinksldjump" highlightClick="1"/>
            <a:extLst>
              <a:ext uri="{FF2B5EF4-FFF2-40B4-BE49-F238E27FC236}">
                <a16:creationId xmlns:a16="http://schemas.microsoft.com/office/drawing/2014/main" id="{1B988A56-8F36-45D6-A65B-A474A4E3BB81}"/>
              </a:ext>
            </a:extLst>
          </p:cNvPr>
          <p:cNvSpPr/>
          <p:nvPr/>
        </p:nvSpPr>
        <p:spPr>
          <a:xfrm>
            <a:off x="11013037" y="5721102"/>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5" name="文本框 5">
            <a:extLst>
              <a:ext uri="{FF2B5EF4-FFF2-40B4-BE49-F238E27FC236}">
                <a16:creationId xmlns:a16="http://schemas.microsoft.com/office/drawing/2014/main" id="{AA66F6B9-3CE5-40A6-B4EF-B1BB1F932FE7}"/>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主要应试题型</a:t>
            </a:r>
          </a:p>
        </p:txBody>
      </p:sp>
      <p:sp>
        <p:nvSpPr>
          <p:cNvPr id="16" name="文本框 6">
            <a:extLst>
              <a:ext uri="{FF2B5EF4-FFF2-40B4-BE49-F238E27FC236}">
                <a16:creationId xmlns:a16="http://schemas.microsoft.com/office/drawing/2014/main" id="{BD2DBD4C-5160-415D-9555-4C515A6AD8CE}"/>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Main Types of Composition in Exams</a:t>
            </a:r>
          </a:p>
        </p:txBody>
      </p:sp>
    </p:spTree>
    <p:extLst>
      <p:ext uri="{BB962C8B-B14F-4D97-AF65-F5344CB8AC3E}">
        <p14:creationId xmlns:p14="http://schemas.microsoft.com/office/powerpoint/2010/main" val="125819039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4" end="4"/>
                                            </p:txEl>
                                          </p:spTgt>
                                        </p:tgtEl>
                                        <p:attrNameLst>
                                          <p:attrName>style.visibility</p:attrName>
                                        </p:attrNameLst>
                                      </p:cBhvr>
                                      <p:to>
                                        <p:strVal val="visible"/>
                                      </p:to>
                                    </p:set>
                                    <p:anim calcmode="lin" valueType="num">
                                      <p:cBhvr additive="base">
                                        <p:cTn id="7" dur="500" fill="hold"/>
                                        <p:tgtEl>
                                          <p:spTgt spid="51">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4" y="1672305"/>
            <a:ext cx="11958766"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1</a:t>
            </a:r>
            <a:r>
              <a:rPr lang="zh-CN" altLang="en-US"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）图表作文写作要点</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①仔细研究</a:t>
            </a:r>
            <a:r>
              <a:rPr lang="zh-CN" altLang="en-US" sz="2400" dirty="0">
                <a:solidFill>
                  <a:srgbClr val="FF0000"/>
                </a:solidFill>
                <a:latin typeface="Times New Roman" panose="02020603050405020304" pitchFamily="18" charset="0"/>
                <a:ea typeface="+mn-ea"/>
                <a:cs typeface="+mn-cs"/>
                <a:sym typeface="+mn-lt"/>
              </a:rPr>
              <a:t>题目</a:t>
            </a:r>
            <a:r>
              <a:rPr lang="zh-CN" altLang="en-US" sz="2400" dirty="0">
                <a:solidFill>
                  <a:schemeClr val="tx1"/>
                </a:solidFill>
                <a:latin typeface="Times New Roman" panose="02020603050405020304" pitchFamily="18" charset="0"/>
                <a:ea typeface="+mn-ea"/>
                <a:cs typeface="+mn-cs"/>
                <a:sym typeface="+mn-lt"/>
              </a:rPr>
              <a:t>以及提示</a:t>
            </a:r>
            <a:r>
              <a:rPr lang="zh-CN" altLang="en-US" sz="2400" dirty="0">
                <a:solidFill>
                  <a:srgbClr val="FF0000"/>
                </a:solidFill>
                <a:latin typeface="Times New Roman" panose="02020603050405020304" pitchFamily="18" charset="0"/>
                <a:ea typeface="+mn-ea"/>
                <a:cs typeface="+mn-cs"/>
                <a:sym typeface="+mn-lt"/>
              </a:rPr>
              <a:t>信息</a:t>
            </a:r>
            <a:r>
              <a:rPr lang="zh-CN" altLang="en-US" sz="2400" dirty="0">
                <a:solidFill>
                  <a:schemeClr val="tx1"/>
                </a:solidFill>
                <a:latin typeface="Times New Roman" panose="02020603050405020304" pitchFamily="18" charset="0"/>
                <a:ea typeface="+mn-ea"/>
                <a:cs typeface="+mn-cs"/>
                <a:sym typeface="+mn-lt"/>
              </a:rPr>
              <a:t>，认清图表中的</a:t>
            </a:r>
            <a:r>
              <a:rPr lang="zh-CN" altLang="en-US" sz="2400" dirty="0">
                <a:solidFill>
                  <a:srgbClr val="00749F"/>
                </a:solidFill>
                <a:latin typeface="Times New Roman" panose="02020603050405020304" pitchFamily="18" charset="0"/>
                <a:ea typeface="+mn-ea"/>
                <a:cs typeface="+mn-cs"/>
                <a:sym typeface="+mn-lt"/>
              </a:rPr>
              <a:t>数字、线条、阴影</a:t>
            </a:r>
            <a:r>
              <a:rPr lang="zh-CN" altLang="en-US" sz="2400" dirty="0">
                <a:solidFill>
                  <a:schemeClr val="tx1"/>
                </a:solidFill>
                <a:latin typeface="Times New Roman" panose="02020603050405020304" pitchFamily="18" charset="0"/>
                <a:ea typeface="+mn-ea"/>
                <a:cs typeface="+mn-cs"/>
                <a:sym typeface="+mn-lt"/>
              </a:rPr>
              <a:t>等部分的</a:t>
            </a:r>
            <a:r>
              <a:rPr lang="zh-CN" altLang="en-US" sz="2400" dirty="0">
                <a:solidFill>
                  <a:srgbClr val="00749F"/>
                </a:solidFill>
                <a:latin typeface="Times New Roman" panose="02020603050405020304" pitchFamily="18" charset="0"/>
                <a:ea typeface="+mn-ea"/>
                <a:cs typeface="+mn-cs"/>
                <a:sym typeface="+mn-lt"/>
              </a:rPr>
              <a:t>变化趋势</a:t>
            </a:r>
            <a:r>
              <a:rPr lang="zh-CN" altLang="en-US" sz="2400" dirty="0">
                <a:solidFill>
                  <a:schemeClr val="tx1"/>
                </a:solidFill>
                <a:latin typeface="Times New Roman" panose="02020603050405020304" pitchFamily="18" charset="0"/>
                <a:ea typeface="+mn-ea"/>
                <a:cs typeface="+mn-cs"/>
                <a:sym typeface="+mn-lt"/>
              </a:rPr>
              <a:t>和</a:t>
            </a:r>
          </a:p>
          <a:p>
            <a:pPr algn="just">
              <a:lnSpc>
                <a:spcPct val="150000"/>
              </a:lnSpc>
            </a:pPr>
            <a:r>
              <a:rPr lang="zh-CN" altLang="en-US" sz="2400" dirty="0">
                <a:solidFill>
                  <a:srgbClr val="00749F"/>
                </a:solidFill>
                <a:latin typeface="Times New Roman" panose="02020603050405020304" pitchFamily="18" charset="0"/>
                <a:ea typeface="+mn-ea"/>
                <a:cs typeface="+mn-cs"/>
                <a:sym typeface="+mn-lt"/>
              </a:rPr>
              <a:t>走向</a:t>
            </a:r>
            <a:r>
              <a:rPr lang="zh-CN" altLang="en-US" sz="2400" dirty="0">
                <a:solidFill>
                  <a:schemeClr val="tx1"/>
                </a:solidFill>
                <a:latin typeface="Times New Roman" panose="02020603050405020304" pitchFamily="18" charset="0"/>
                <a:ea typeface="+mn-ea"/>
                <a:cs typeface="+mn-cs"/>
                <a:sym typeface="+mn-lt"/>
              </a:rPr>
              <a:t>，抓住其</a:t>
            </a:r>
            <a:r>
              <a:rPr lang="zh-CN" altLang="en-US" sz="2400" dirty="0">
                <a:solidFill>
                  <a:srgbClr val="FF0000"/>
                </a:solidFill>
                <a:latin typeface="Times New Roman" panose="02020603050405020304" pitchFamily="18" charset="0"/>
                <a:ea typeface="+mn-ea"/>
                <a:cs typeface="+mn-cs"/>
                <a:sym typeface="+mn-lt"/>
              </a:rPr>
              <a:t>主要特点</a:t>
            </a:r>
            <a:r>
              <a:rPr lang="zh-CN" altLang="en-US" sz="2400" dirty="0">
                <a:solidFill>
                  <a:schemeClr val="tx1"/>
                </a:solidFill>
                <a:latin typeface="Times New Roman" panose="02020603050405020304" pitchFamily="18" charset="0"/>
                <a:ea typeface="+mn-ea"/>
                <a:cs typeface="+mn-cs"/>
                <a:sym typeface="+mn-lt"/>
              </a:rPr>
              <a:t>，然后根据图表所显示的中心信息确定内容层次以及主题句。</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②仔细研究图表所给出的大量信息，从中选取</a:t>
            </a:r>
            <a:r>
              <a:rPr lang="zh-CN" altLang="en-US" sz="2400" dirty="0">
                <a:solidFill>
                  <a:srgbClr val="FF0000"/>
                </a:solidFill>
                <a:latin typeface="Times New Roman" panose="02020603050405020304" pitchFamily="18" charset="0"/>
                <a:ea typeface="+mn-ea"/>
                <a:cs typeface="+mn-cs"/>
                <a:sym typeface="+mn-lt"/>
              </a:rPr>
              <a:t>最重要、最有代表性</a:t>
            </a:r>
            <a:r>
              <a:rPr lang="zh-CN" altLang="en-US" sz="2400" dirty="0">
                <a:solidFill>
                  <a:schemeClr val="tx1"/>
                </a:solidFill>
                <a:latin typeface="Times New Roman" panose="02020603050405020304" pitchFamily="18" charset="0"/>
                <a:ea typeface="+mn-ea"/>
                <a:cs typeface="+mn-cs"/>
                <a:sym typeface="+mn-lt"/>
              </a:rPr>
              <a:t>的信息，然后根据</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全文的主旨去组织运用所获取的关键信息。切忌简单地罗列图表所给出的信息。</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③作文一般采用的时态为</a:t>
            </a:r>
            <a:r>
              <a:rPr lang="zh-CN" altLang="en-US" sz="2400" dirty="0">
                <a:solidFill>
                  <a:srgbClr val="FF0000"/>
                </a:solidFill>
                <a:latin typeface="Times New Roman" panose="02020603050405020304" pitchFamily="18" charset="0"/>
                <a:ea typeface="+mn-ea"/>
                <a:cs typeface="+mn-cs"/>
                <a:sym typeface="+mn-lt"/>
              </a:rPr>
              <a:t>一般现在时</a:t>
            </a:r>
            <a:r>
              <a:rPr lang="zh-CN" altLang="en-US" sz="2400" dirty="0">
                <a:solidFill>
                  <a:schemeClr val="tx1"/>
                </a:solidFill>
                <a:latin typeface="Times New Roman" panose="02020603050405020304" pitchFamily="18" charset="0"/>
                <a:ea typeface="+mn-ea"/>
                <a:cs typeface="+mn-cs"/>
                <a:sym typeface="+mn-lt"/>
              </a:rPr>
              <a:t>，但如果图表中给出了具体时间参照，考生则应对时态进行相应的调整。</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④图表作文有一些</a:t>
            </a:r>
            <a:r>
              <a:rPr lang="zh-CN" altLang="en-US" sz="2400" dirty="0">
                <a:solidFill>
                  <a:srgbClr val="FF0000"/>
                </a:solidFill>
                <a:latin typeface="Times New Roman" panose="02020603050405020304" pitchFamily="18" charset="0"/>
                <a:ea typeface="+mn-ea"/>
                <a:cs typeface="+mn-cs"/>
                <a:sym typeface="+mn-lt"/>
              </a:rPr>
              <a:t>固定句型和表达法</a:t>
            </a:r>
            <a:r>
              <a:rPr lang="zh-CN" altLang="en-US" sz="2400" dirty="0">
                <a:solidFill>
                  <a:schemeClr val="tx1"/>
                </a:solidFill>
                <a:latin typeface="Times New Roman" panose="02020603050405020304" pitchFamily="18" charset="0"/>
                <a:ea typeface="+mn-ea"/>
                <a:cs typeface="+mn-cs"/>
                <a:sym typeface="+mn-lt"/>
              </a:rPr>
              <a:t>，应融会贯通。</a:t>
            </a:r>
            <a:endParaRPr lang="id-ID" sz="2400" i="1" dirty="0">
              <a:solidFill>
                <a:srgbClr val="C00000"/>
              </a:solidFill>
              <a:latin typeface="Times New Roman" panose="02020603050405020304" pitchFamily="18" charset="0"/>
              <a:ea typeface="+mn-ea"/>
              <a:cs typeface="+mn-ea"/>
              <a:sym typeface="+mn-lt"/>
            </a:endParaRPr>
          </a:p>
        </p:txBody>
      </p:sp>
      <p:sp>
        <p:nvSpPr>
          <p:cNvPr id="15" name="文本框 5">
            <a:extLst>
              <a:ext uri="{FF2B5EF4-FFF2-40B4-BE49-F238E27FC236}">
                <a16:creationId xmlns:a16="http://schemas.microsoft.com/office/drawing/2014/main" id="{AA66F6B9-3CE5-40A6-B4EF-B1BB1F932FE7}"/>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主要应试题型</a:t>
            </a:r>
          </a:p>
        </p:txBody>
      </p:sp>
      <p:sp>
        <p:nvSpPr>
          <p:cNvPr id="16" name="文本框 6">
            <a:extLst>
              <a:ext uri="{FF2B5EF4-FFF2-40B4-BE49-F238E27FC236}">
                <a16:creationId xmlns:a16="http://schemas.microsoft.com/office/drawing/2014/main" id="{BD2DBD4C-5160-415D-9555-4C515A6AD8CE}"/>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Main Types of Composition in Exams</a:t>
            </a:r>
          </a:p>
        </p:txBody>
      </p:sp>
    </p:spTree>
    <p:extLst>
      <p:ext uri="{BB962C8B-B14F-4D97-AF65-F5344CB8AC3E}">
        <p14:creationId xmlns:p14="http://schemas.microsoft.com/office/powerpoint/2010/main" val="2032520104"/>
      </p:ext>
    </p:extLst>
  </p:cSld>
  <p:clrMapOvr>
    <a:masterClrMapping/>
  </p:clrMapOvr>
  <p:transition spd="slow">
    <p:push dir="u"/>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4" y="1672305"/>
            <a:ext cx="11399966"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000" dirty="0">
                <a:solidFill>
                  <a:schemeClr val="tx1"/>
                </a:solidFill>
                <a:latin typeface="Times New Roman" panose="02020603050405020304" pitchFamily="18" charset="0"/>
                <a:ea typeface="+mn-ea"/>
                <a:cs typeface="+mn-cs"/>
                <a:sym typeface="+mn-lt"/>
              </a:rPr>
              <a:t>⑤图表可以细分为</a:t>
            </a:r>
            <a:r>
              <a:rPr lang="zh-CN" altLang="en-US" sz="2000" dirty="0">
                <a:solidFill>
                  <a:srgbClr val="FF0000"/>
                </a:solidFill>
                <a:latin typeface="Times New Roman" panose="02020603050405020304" pitchFamily="18" charset="0"/>
                <a:ea typeface="+mn-ea"/>
                <a:cs typeface="+mn-cs"/>
                <a:sym typeface="+mn-lt"/>
              </a:rPr>
              <a:t>表格、曲线图、柱形图和饼形图</a:t>
            </a:r>
            <a:r>
              <a:rPr lang="zh-CN" altLang="en-US" sz="2000" dirty="0">
                <a:solidFill>
                  <a:schemeClr val="tx1"/>
                </a:solidFill>
                <a:latin typeface="Times New Roman" panose="02020603050405020304" pitchFamily="18" charset="0"/>
                <a:ea typeface="+mn-ea"/>
                <a:cs typeface="+mn-cs"/>
                <a:sym typeface="+mn-lt"/>
              </a:rPr>
              <a:t>等。除了上述共同要点，还应了解这几种图在写作方面的不同特点。</a:t>
            </a:r>
          </a:p>
          <a:p>
            <a:pPr marL="342900" indent="-342900" algn="just">
              <a:lnSpc>
                <a:spcPct val="150000"/>
              </a:lnSpc>
              <a:buFont typeface="Arial" panose="020B0604020202020204" pitchFamily="34" charset="0"/>
              <a:buChar char="•"/>
            </a:pPr>
            <a:r>
              <a:rPr lang="zh-CN" altLang="en-US" sz="2000" dirty="0">
                <a:solidFill>
                  <a:schemeClr val="tx1"/>
                </a:solidFill>
                <a:latin typeface="Times New Roman" panose="02020603050405020304" pitchFamily="18" charset="0"/>
                <a:ea typeface="+mn-ea"/>
                <a:cs typeface="+mn-cs"/>
                <a:sym typeface="+mn-lt"/>
              </a:rPr>
              <a:t> 表格可以表示多种事物的</a:t>
            </a:r>
            <a:r>
              <a:rPr lang="zh-CN" altLang="en-US" sz="2000" dirty="0">
                <a:solidFill>
                  <a:srgbClr val="FF0000"/>
                </a:solidFill>
                <a:latin typeface="Times New Roman" panose="02020603050405020304" pitchFamily="18" charset="0"/>
                <a:ea typeface="+mn-ea"/>
                <a:cs typeface="+mn-cs"/>
                <a:sym typeface="+mn-lt"/>
              </a:rPr>
              <a:t>相互关系</a:t>
            </a:r>
            <a:r>
              <a:rPr lang="zh-CN" altLang="en-US" sz="2000" dirty="0">
                <a:solidFill>
                  <a:schemeClr val="tx1"/>
                </a:solidFill>
                <a:latin typeface="Times New Roman" panose="02020603050405020304" pitchFamily="18" charset="0"/>
                <a:ea typeface="+mn-ea"/>
                <a:cs typeface="+mn-cs"/>
                <a:sym typeface="+mn-lt"/>
              </a:rPr>
              <a:t>，所以考生要对表格中所给出的大量数字进行</a:t>
            </a:r>
            <a:r>
              <a:rPr lang="zh-CN" altLang="en-US" sz="2000" dirty="0">
                <a:solidFill>
                  <a:srgbClr val="FF0000"/>
                </a:solidFill>
                <a:latin typeface="Times New Roman" panose="02020603050405020304" pitchFamily="18" charset="0"/>
                <a:ea typeface="+mn-ea"/>
                <a:cs typeface="+mn-cs"/>
                <a:sym typeface="+mn-lt"/>
              </a:rPr>
              <a:t>比较分析</a:t>
            </a:r>
            <a:r>
              <a:rPr lang="zh-CN" altLang="en-US" sz="2000" dirty="0">
                <a:solidFill>
                  <a:schemeClr val="tx1"/>
                </a:solidFill>
                <a:latin typeface="Times New Roman" panose="02020603050405020304" pitchFamily="18" charset="0"/>
                <a:ea typeface="+mn-ea"/>
                <a:cs typeface="+mn-cs"/>
                <a:sym typeface="+mn-lt"/>
              </a:rPr>
              <a:t>，并从中找出其</a:t>
            </a:r>
            <a:r>
              <a:rPr lang="zh-CN" altLang="en-US" sz="2000" dirty="0">
                <a:solidFill>
                  <a:srgbClr val="00749F"/>
                </a:solidFill>
                <a:latin typeface="Times New Roman" panose="02020603050405020304" pitchFamily="18" charset="0"/>
                <a:ea typeface="+mn-ea"/>
                <a:cs typeface="+mn-cs"/>
                <a:sym typeface="+mn-lt"/>
              </a:rPr>
              <a:t>变化规律</a:t>
            </a:r>
            <a:r>
              <a:rPr lang="zh-CN" altLang="en-US" sz="2000" dirty="0">
                <a:solidFill>
                  <a:schemeClr val="tx1"/>
                </a:solidFill>
                <a:latin typeface="Times New Roman" panose="02020603050405020304" pitchFamily="18" charset="0"/>
                <a:ea typeface="+mn-ea"/>
                <a:cs typeface="+mn-cs"/>
                <a:sym typeface="+mn-lt"/>
              </a:rPr>
              <a:t>。</a:t>
            </a:r>
          </a:p>
          <a:p>
            <a:pPr marL="342900" indent="-342900" algn="just">
              <a:lnSpc>
                <a:spcPct val="150000"/>
              </a:lnSpc>
              <a:buFont typeface="Arial" panose="020B0604020202020204" pitchFamily="34" charset="0"/>
              <a:buChar char="•"/>
            </a:pPr>
            <a:r>
              <a:rPr lang="zh-CN" altLang="en-US" sz="2000" dirty="0">
                <a:solidFill>
                  <a:schemeClr val="tx1"/>
                </a:solidFill>
                <a:latin typeface="Times New Roman" panose="02020603050405020304" pitchFamily="18" charset="0"/>
                <a:ea typeface="+mn-ea"/>
                <a:cs typeface="+mn-cs"/>
                <a:sym typeface="+mn-lt"/>
              </a:rPr>
              <a:t> 曲线图常表示事物的</a:t>
            </a:r>
            <a:r>
              <a:rPr lang="zh-CN" altLang="en-US" sz="2000" dirty="0">
                <a:solidFill>
                  <a:srgbClr val="FF0000"/>
                </a:solidFill>
                <a:latin typeface="Times New Roman" panose="02020603050405020304" pitchFamily="18" charset="0"/>
                <a:ea typeface="+mn-ea"/>
                <a:cs typeface="+mn-cs"/>
                <a:sym typeface="+mn-lt"/>
              </a:rPr>
              <a:t>变化趋势</a:t>
            </a:r>
            <a:r>
              <a:rPr lang="zh-CN" altLang="en-US" sz="2000" dirty="0">
                <a:solidFill>
                  <a:schemeClr val="tx1"/>
                </a:solidFill>
                <a:latin typeface="Times New Roman" panose="02020603050405020304" pitchFamily="18" charset="0"/>
                <a:ea typeface="+mn-ea"/>
                <a:cs typeface="+mn-cs"/>
                <a:sym typeface="+mn-lt"/>
              </a:rPr>
              <a:t>，考生应认真观察坐标系所显示的</a:t>
            </a:r>
            <a:r>
              <a:rPr lang="zh-CN" altLang="en-US" sz="2000" dirty="0">
                <a:solidFill>
                  <a:srgbClr val="FF0000"/>
                </a:solidFill>
                <a:latin typeface="Times New Roman" panose="02020603050405020304" pitchFamily="18" charset="0"/>
                <a:ea typeface="+mn-ea"/>
                <a:cs typeface="+mn-cs"/>
                <a:sym typeface="+mn-lt"/>
              </a:rPr>
              <a:t>数据信息</a:t>
            </a:r>
            <a:r>
              <a:rPr lang="zh-CN" altLang="en-US" sz="2000" dirty="0">
                <a:solidFill>
                  <a:schemeClr val="tx1"/>
                </a:solidFill>
                <a:latin typeface="Times New Roman" panose="02020603050405020304" pitchFamily="18" charset="0"/>
                <a:ea typeface="+mn-ea"/>
                <a:cs typeface="+mn-cs"/>
                <a:sym typeface="+mn-lt"/>
              </a:rPr>
              <a:t>，并且密切注意交汇在坐标横轴和纵轴上的</a:t>
            </a:r>
            <a:r>
              <a:rPr lang="zh-CN" altLang="en-US" sz="2000" dirty="0">
                <a:solidFill>
                  <a:srgbClr val="00749F"/>
                </a:solidFill>
                <a:latin typeface="Times New Roman" panose="02020603050405020304" pitchFamily="18" charset="0"/>
                <a:ea typeface="+mn-ea"/>
                <a:cs typeface="+mn-cs"/>
                <a:sym typeface="+mn-lt"/>
              </a:rPr>
              <a:t>数字及单位</a:t>
            </a:r>
            <a:r>
              <a:rPr lang="zh-CN" altLang="en-US" sz="2000" dirty="0">
                <a:solidFill>
                  <a:schemeClr val="tx1"/>
                </a:solidFill>
                <a:latin typeface="Times New Roman" panose="02020603050405020304" pitchFamily="18" charset="0"/>
                <a:ea typeface="+mn-ea"/>
                <a:cs typeface="+mn-cs"/>
                <a:sym typeface="+mn-lt"/>
              </a:rPr>
              <a:t>。</a:t>
            </a:r>
          </a:p>
          <a:p>
            <a:pPr marL="342900" indent="-342900" algn="just">
              <a:lnSpc>
                <a:spcPct val="150000"/>
              </a:lnSpc>
              <a:buFont typeface="Arial" panose="020B0604020202020204" pitchFamily="34" charset="0"/>
              <a:buChar char="•"/>
            </a:pPr>
            <a:r>
              <a:rPr lang="zh-CN" altLang="en-US" sz="2000" dirty="0">
                <a:solidFill>
                  <a:schemeClr val="tx1"/>
                </a:solidFill>
                <a:latin typeface="Times New Roman" panose="02020603050405020304" pitchFamily="18" charset="0"/>
                <a:ea typeface="+mn-ea"/>
                <a:cs typeface="+mn-cs"/>
                <a:sym typeface="+mn-lt"/>
              </a:rPr>
              <a:t> 柱形图用来表示各种事物的</a:t>
            </a:r>
            <a:r>
              <a:rPr lang="zh-CN" altLang="en-US" sz="2000" dirty="0">
                <a:solidFill>
                  <a:srgbClr val="FF0000"/>
                </a:solidFill>
                <a:latin typeface="Times New Roman" panose="02020603050405020304" pitchFamily="18" charset="0"/>
                <a:ea typeface="+mn-ea"/>
                <a:cs typeface="+mn-cs"/>
                <a:sym typeface="+mn-lt"/>
              </a:rPr>
              <a:t>变化情况及相互关系</a:t>
            </a:r>
            <a:r>
              <a:rPr lang="zh-CN" altLang="en-US" sz="2000" dirty="0">
                <a:solidFill>
                  <a:schemeClr val="tx1"/>
                </a:solidFill>
                <a:latin typeface="Times New Roman" panose="02020603050405020304" pitchFamily="18" charset="0"/>
                <a:ea typeface="+mn-ea"/>
                <a:cs typeface="+mn-cs"/>
                <a:sym typeface="+mn-lt"/>
              </a:rPr>
              <a:t>，要求考生通过宽度相等的柱形的高度或长度差别来判断事物的动态发展趋势，因此考生应密切关注坐标线上的</a:t>
            </a:r>
            <a:r>
              <a:rPr lang="zh-CN" altLang="en-US" sz="2000" dirty="0">
                <a:solidFill>
                  <a:srgbClr val="00749F"/>
                </a:solidFill>
                <a:latin typeface="Times New Roman" panose="02020603050405020304" pitchFamily="18" charset="0"/>
                <a:ea typeface="+mn-ea"/>
                <a:cs typeface="+mn-cs"/>
                <a:sym typeface="+mn-lt"/>
              </a:rPr>
              <a:t>刻度单位</a:t>
            </a:r>
            <a:r>
              <a:rPr lang="zh-CN" altLang="en-US" sz="2000" dirty="0">
                <a:solidFill>
                  <a:schemeClr val="tx1"/>
                </a:solidFill>
                <a:latin typeface="Times New Roman" panose="02020603050405020304" pitchFamily="18" charset="0"/>
                <a:ea typeface="+mn-ea"/>
                <a:cs typeface="+mn-cs"/>
                <a:sym typeface="+mn-lt"/>
              </a:rPr>
              <a:t>及图表旁边的</a:t>
            </a:r>
            <a:r>
              <a:rPr lang="zh-CN" altLang="en-US" sz="2000" dirty="0">
                <a:solidFill>
                  <a:srgbClr val="00749F"/>
                </a:solidFill>
                <a:latin typeface="Times New Roman" panose="02020603050405020304" pitchFamily="18" charset="0"/>
                <a:ea typeface="+mn-ea"/>
                <a:cs typeface="+mn-cs"/>
                <a:sym typeface="+mn-lt"/>
              </a:rPr>
              <a:t>提示说明</a:t>
            </a:r>
            <a:r>
              <a:rPr lang="zh-CN" altLang="en-US" sz="2000" dirty="0">
                <a:solidFill>
                  <a:schemeClr val="tx1"/>
                </a:solidFill>
                <a:latin typeface="Times New Roman" panose="02020603050405020304" pitchFamily="18" charset="0"/>
                <a:ea typeface="+mn-ea"/>
                <a:cs typeface="+mn-cs"/>
                <a:sym typeface="+mn-lt"/>
              </a:rPr>
              <a:t>。</a:t>
            </a:r>
          </a:p>
          <a:p>
            <a:pPr marL="342900" indent="-342900" algn="just">
              <a:lnSpc>
                <a:spcPct val="150000"/>
              </a:lnSpc>
              <a:buFont typeface="Arial" panose="020B0604020202020204" pitchFamily="34" charset="0"/>
              <a:buChar char="•"/>
            </a:pPr>
            <a:r>
              <a:rPr lang="zh-CN" altLang="en-US" sz="2000" dirty="0">
                <a:solidFill>
                  <a:schemeClr val="tx1"/>
                </a:solidFill>
                <a:latin typeface="Times New Roman" panose="02020603050405020304" pitchFamily="18" charset="0"/>
                <a:ea typeface="+mn-ea"/>
                <a:cs typeface="+mn-cs"/>
                <a:sym typeface="+mn-lt"/>
              </a:rPr>
              <a:t> 饼形图表示各事物在总体中所占的</a:t>
            </a:r>
            <a:r>
              <a:rPr lang="zh-CN" altLang="en-US" sz="2000" dirty="0">
                <a:solidFill>
                  <a:srgbClr val="FF0000"/>
                </a:solidFill>
                <a:latin typeface="Times New Roman" panose="02020603050405020304" pitchFamily="18" charset="0"/>
                <a:ea typeface="+mn-ea"/>
                <a:cs typeface="+mn-cs"/>
                <a:sym typeface="+mn-lt"/>
              </a:rPr>
              <a:t>比例及相互关系</a:t>
            </a:r>
            <a:r>
              <a:rPr lang="zh-CN" altLang="en-US" sz="2000" dirty="0">
                <a:solidFill>
                  <a:schemeClr val="tx1"/>
                </a:solidFill>
                <a:latin typeface="Times New Roman" panose="02020603050405020304" pitchFamily="18" charset="0"/>
                <a:ea typeface="+mn-ea"/>
                <a:cs typeface="+mn-cs"/>
                <a:sym typeface="+mn-lt"/>
              </a:rPr>
              <a:t>，旨在要求考生准确理解并阐述一个被分割成大小不等切片的饼形图所传达的信息。考生应清楚掌握</a:t>
            </a:r>
            <a:r>
              <a:rPr lang="zh-CN" altLang="en-US" sz="2000" dirty="0">
                <a:solidFill>
                  <a:srgbClr val="00749F"/>
                </a:solidFill>
                <a:latin typeface="Times New Roman" panose="02020603050405020304" pitchFamily="18" charset="0"/>
                <a:ea typeface="+mn-ea"/>
                <a:cs typeface="+mn-cs"/>
                <a:sym typeface="+mn-lt"/>
              </a:rPr>
              <a:t>部分与整体，部分与部分</a:t>
            </a:r>
            <a:r>
              <a:rPr lang="zh-CN" altLang="en-US" sz="2000" dirty="0">
                <a:solidFill>
                  <a:schemeClr val="tx1"/>
                </a:solidFill>
                <a:latin typeface="Times New Roman" panose="02020603050405020304" pitchFamily="18" charset="0"/>
                <a:ea typeface="+mn-ea"/>
                <a:cs typeface="+mn-cs"/>
                <a:sym typeface="+mn-lt"/>
              </a:rPr>
              <a:t>之间的相互关系，这种关系通常是以百分比的形式给出的。</a:t>
            </a:r>
            <a:endParaRPr lang="id-ID" sz="2000" i="1" dirty="0">
              <a:solidFill>
                <a:srgbClr val="C00000"/>
              </a:solidFill>
              <a:latin typeface="Times New Roman" panose="02020603050405020304" pitchFamily="18" charset="0"/>
              <a:ea typeface="+mn-ea"/>
              <a:cs typeface="+mn-ea"/>
              <a:sym typeface="+mn-lt"/>
            </a:endParaRPr>
          </a:p>
        </p:txBody>
      </p:sp>
      <p:sp>
        <p:nvSpPr>
          <p:cNvPr id="15" name="文本框 5">
            <a:extLst>
              <a:ext uri="{FF2B5EF4-FFF2-40B4-BE49-F238E27FC236}">
                <a16:creationId xmlns:a16="http://schemas.microsoft.com/office/drawing/2014/main" id="{AA66F6B9-3CE5-40A6-B4EF-B1BB1F932FE7}"/>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主要应试题型</a:t>
            </a:r>
          </a:p>
        </p:txBody>
      </p:sp>
      <p:sp>
        <p:nvSpPr>
          <p:cNvPr id="16" name="文本框 6">
            <a:extLst>
              <a:ext uri="{FF2B5EF4-FFF2-40B4-BE49-F238E27FC236}">
                <a16:creationId xmlns:a16="http://schemas.microsoft.com/office/drawing/2014/main" id="{BD2DBD4C-5160-415D-9555-4C515A6AD8CE}"/>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Main Types of Composition in Exams</a:t>
            </a:r>
          </a:p>
        </p:txBody>
      </p:sp>
    </p:spTree>
    <p:extLst>
      <p:ext uri="{BB962C8B-B14F-4D97-AF65-F5344CB8AC3E}">
        <p14:creationId xmlns:p14="http://schemas.microsoft.com/office/powerpoint/2010/main" val="205766224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4" y="1672305"/>
            <a:ext cx="11399966"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000" dirty="0">
                <a:solidFill>
                  <a:schemeClr val="tx1"/>
                </a:solidFill>
                <a:latin typeface="Times New Roman" panose="02020603050405020304" pitchFamily="18" charset="0"/>
                <a:ea typeface="+mn-ea"/>
                <a:cs typeface="+mn-cs"/>
                <a:sym typeface="+mn-lt"/>
              </a:rPr>
              <a:t>⑥列出各段</a:t>
            </a:r>
            <a:r>
              <a:rPr lang="zh-CN" altLang="en-US" sz="2000" dirty="0">
                <a:solidFill>
                  <a:srgbClr val="FF0000"/>
                </a:solidFill>
                <a:latin typeface="Times New Roman" panose="02020603050405020304" pitchFamily="18" charset="0"/>
                <a:ea typeface="+mn-ea"/>
                <a:cs typeface="+mn-cs"/>
                <a:sym typeface="+mn-lt"/>
              </a:rPr>
              <a:t>主题句</a:t>
            </a:r>
            <a:r>
              <a:rPr lang="zh-CN" altLang="en-US" sz="2000" dirty="0">
                <a:solidFill>
                  <a:schemeClr val="tx1"/>
                </a:solidFill>
                <a:latin typeface="Times New Roman" panose="02020603050405020304" pitchFamily="18" charset="0"/>
                <a:ea typeface="+mn-ea"/>
                <a:cs typeface="+mn-cs"/>
                <a:sym typeface="+mn-lt"/>
              </a:rPr>
              <a:t>。可以根据所给提纲或已知信息列出每段的主题句，为全文的展开</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做好铺垫。</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⑦围绕主题句完成段落的</a:t>
            </a:r>
            <a:r>
              <a:rPr lang="zh-CN" altLang="en-US" sz="2000" dirty="0">
                <a:solidFill>
                  <a:srgbClr val="FF0000"/>
                </a:solidFill>
                <a:latin typeface="Times New Roman" panose="02020603050405020304" pitchFamily="18" charset="0"/>
                <a:ea typeface="+mn-ea"/>
                <a:cs typeface="+mn-cs"/>
                <a:sym typeface="+mn-lt"/>
              </a:rPr>
              <a:t>展开</a:t>
            </a:r>
            <a:r>
              <a:rPr lang="zh-CN" altLang="en-US" sz="2000" dirty="0">
                <a:solidFill>
                  <a:schemeClr val="tx1"/>
                </a:solidFill>
                <a:latin typeface="Times New Roman" panose="02020603050405020304" pitchFamily="18" charset="0"/>
                <a:ea typeface="+mn-ea"/>
                <a:cs typeface="+mn-cs"/>
                <a:sym typeface="+mn-lt"/>
              </a:rPr>
              <a:t>。尽量做到主题明确、条理清楚、文字简练。</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⑧</a:t>
            </a:r>
            <a:r>
              <a:rPr lang="zh-CN" altLang="en-US" sz="2000" dirty="0">
                <a:solidFill>
                  <a:srgbClr val="FF0000"/>
                </a:solidFill>
                <a:latin typeface="Times New Roman" panose="02020603050405020304" pitchFamily="18" charset="0"/>
                <a:ea typeface="+mn-ea"/>
                <a:cs typeface="+mn-cs"/>
                <a:sym typeface="+mn-lt"/>
              </a:rPr>
              <a:t>检查与修改</a:t>
            </a:r>
            <a:r>
              <a:rPr lang="zh-CN" altLang="en-US" sz="2000" dirty="0">
                <a:solidFill>
                  <a:schemeClr val="tx1"/>
                </a:solidFill>
                <a:latin typeface="Times New Roman" panose="02020603050405020304" pitchFamily="18" charset="0"/>
                <a:ea typeface="+mn-ea"/>
                <a:cs typeface="+mn-cs"/>
                <a:sym typeface="+mn-lt"/>
              </a:rPr>
              <a:t>。对图表作文的检查与修改应着重看文章中所列举的信息是否与图表所</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显示的信息一致，资料是否恰当。</a:t>
            </a:r>
          </a:p>
          <a:p>
            <a:pPr algn="just">
              <a:lnSpc>
                <a:spcPct val="150000"/>
              </a:lnSpc>
            </a:pPr>
            <a:r>
              <a:rPr lang="en-US" altLang="zh-CN" sz="2400" b="1" u="sng"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2</a:t>
            </a:r>
            <a:r>
              <a:rPr lang="zh-CN" altLang="en-US" sz="2400" b="1" u="sng"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）可采用的模版句型</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As can be seen from/in the </a:t>
            </a:r>
            <a:r>
              <a:rPr lang="en-US" altLang="zh-CN" sz="2000" dirty="0" smtClean="0">
                <a:solidFill>
                  <a:schemeClr val="tx1"/>
                </a:solidFill>
                <a:latin typeface="Times New Roman" panose="02020603050405020304" pitchFamily="18" charset="0"/>
                <a:ea typeface="+mn-ea"/>
                <a:cs typeface="+mn-cs"/>
                <a:sym typeface="+mn-lt"/>
              </a:rPr>
              <a:t>chart/diagram/table/graph ...</a:t>
            </a:r>
            <a:r>
              <a:rPr lang="zh-CN" altLang="en-US" sz="2000" dirty="0">
                <a:solidFill>
                  <a:schemeClr val="tx1"/>
                </a:solidFill>
                <a:latin typeface="Times New Roman" panose="02020603050405020304" pitchFamily="18" charset="0"/>
                <a:ea typeface="+mn-ea"/>
                <a:cs typeface="+mn-cs"/>
                <a:sym typeface="+mn-lt"/>
              </a:rPr>
              <a:t>（从表格</a:t>
            </a:r>
            <a:r>
              <a:rPr lang="en-US" altLang="zh-CN" sz="2000" dirty="0">
                <a:solidFill>
                  <a:schemeClr val="tx1"/>
                </a:solidFill>
                <a:latin typeface="Times New Roman" panose="02020603050405020304" pitchFamily="18" charset="0"/>
                <a:ea typeface="+mn-ea"/>
                <a:cs typeface="+mn-cs"/>
                <a:sym typeface="+mn-lt"/>
              </a:rPr>
              <a:t>/</a:t>
            </a:r>
            <a:r>
              <a:rPr lang="zh-CN" altLang="en-US" sz="2000" dirty="0">
                <a:solidFill>
                  <a:schemeClr val="tx1"/>
                </a:solidFill>
                <a:latin typeface="Times New Roman" panose="02020603050405020304" pitchFamily="18" charset="0"/>
                <a:ea typeface="+mn-ea"/>
                <a:cs typeface="+mn-cs"/>
                <a:sym typeface="+mn-lt"/>
              </a:rPr>
              <a:t>图形中我们可以</a:t>
            </a:r>
            <a:r>
              <a:rPr lang="zh-CN" altLang="en-US" sz="2000" dirty="0" smtClean="0">
                <a:solidFill>
                  <a:schemeClr val="tx1"/>
                </a:solidFill>
                <a:latin typeface="Times New Roman" panose="02020603050405020304" pitchFamily="18" charset="0"/>
                <a:ea typeface="+mn-ea"/>
                <a:cs typeface="+mn-cs"/>
                <a:sym typeface="+mn-lt"/>
              </a:rPr>
              <a:t>看到</a:t>
            </a:r>
            <a:r>
              <a:rPr lang="en-US" altLang="zh-CN" sz="2000" dirty="0" smtClean="0">
                <a:solidFill>
                  <a:schemeClr val="tx1"/>
                </a:solidFill>
                <a:latin typeface="Times New Roman" panose="02020603050405020304" pitchFamily="18" charset="0"/>
                <a:ea typeface="+mn-ea"/>
                <a:cs typeface="+mn-cs"/>
                <a:sym typeface="+mn-lt"/>
              </a:rPr>
              <a:t>……</a:t>
            </a:r>
            <a:r>
              <a:rPr lang="zh-CN" altLang="en-US" sz="2000" dirty="0">
                <a:solidFill>
                  <a:schemeClr val="tx1"/>
                </a:solidFill>
                <a:latin typeface="Times New Roman" panose="02020603050405020304" pitchFamily="18" charset="0"/>
                <a:ea typeface="+mn-ea"/>
                <a:cs typeface="+mn-cs"/>
                <a:sym typeface="+mn-lt"/>
              </a:rPr>
              <a:t>）</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The table shows a three times’ increase over that of last year.</a:t>
            </a:r>
            <a:r>
              <a:rPr lang="zh-CN" altLang="en-US" sz="2000" dirty="0">
                <a:solidFill>
                  <a:schemeClr val="tx1"/>
                </a:solidFill>
                <a:latin typeface="Times New Roman" panose="02020603050405020304" pitchFamily="18" charset="0"/>
                <a:ea typeface="+mn-ea"/>
                <a:cs typeface="+mn-cs"/>
                <a:sym typeface="+mn-lt"/>
              </a:rPr>
              <a:t>（表格显示比去年上升了 </a:t>
            </a:r>
            <a:r>
              <a:rPr lang="en-US" altLang="zh-CN" sz="2000" dirty="0">
                <a:solidFill>
                  <a:schemeClr val="tx1"/>
                </a:solidFill>
                <a:latin typeface="Times New Roman" panose="02020603050405020304" pitchFamily="18" charset="0"/>
                <a:ea typeface="+mn-ea"/>
                <a:cs typeface="+mn-cs"/>
                <a:sym typeface="+mn-lt"/>
              </a:rPr>
              <a:t>3 </a:t>
            </a:r>
            <a:r>
              <a:rPr lang="zh-CN" altLang="en-US" sz="2000" dirty="0">
                <a:solidFill>
                  <a:schemeClr val="tx1"/>
                </a:solidFill>
                <a:latin typeface="Times New Roman" panose="02020603050405020304" pitchFamily="18" charset="0"/>
                <a:ea typeface="+mn-ea"/>
                <a:cs typeface="+mn-cs"/>
                <a:sym typeface="+mn-lt"/>
              </a:rPr>
              <a:t>倍。）</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According to/As is shown in the Table/Figure/Chart ...</a:t>
            </a:r>
            <a:r>
              <a:rPr lang="zh-CN" altLang="en-US" sz="2000" dirty="0">
                <a:solidFill>
                  <a:schemeClr val="tx1"/>
                </a:solidFill>
                <a:latin typeface="Times New Roman" panose="02020603050405020304" pitchFamily="18" charset="0"/>
                <a:ea typeface="+mn-ea"/>
                <a:cs typeface="+mn-cs"/>
                <a:sym typeface="+mn-lt"/>
              </a:rPr>
              <a:t>（如表格</a:t>
            </a:r>
            <a:r>
              <a:rPr lang="en-US" altLang="zh-CN" sz="2000" dirty="0">
                <a:solidFill>
                  <a:schemeClr val="tx1"/>
                </a:solidFill>
                <a:latin typeface="Times New Roman" panose="02020603050405020304" pitchFamily="18" charset="0"/>
                <a:ea typeface="+mn-ea"/>
                <a:cs typeface="+mn-cs"/>
                <a:sym typeface="+mn-lt"/>
              </a:rPr>
              <a:t>/</a:t>
            </a:r>
            <a:r>
              <a:rPr lang="zh-CN" altLang="en-US" sz="2000" dirty="0">
                <a:solidFill>
                  <a:schemeClr val="tx1"/>
                </a:solidFill>
                <a:latin typeface="Times New Roman" panose="02020603050405020304" pitchFamily="18" charset="0"/>
                <a:ea typeface="+mn-ea"/>
                <a:cs typeface="+mn-cs"/>
                <a:sym typeface="+mn-lt"/>
              </a:rPr>
              <a:t>图表中显示</a:t>
            </a:r>
            <a:r>
              <a:rPr lang="en-US" altLang="zh-CN" sz="2000" dirty="0">
                <a:solidFill>
                  <a:schemeClr val="tx1"/>
                </a:solidFill>
                <a:latin typeface="Times New Roman" panose="02020603050405020304" pitchFamily="18" charset="0"/>
                <a:ea typeface="+mn-ea"/>
                <a:cs typeface="+mn-cs"/>
                <a:sym typeface="+mn-lt"/>
              </a:rPr>
              <a:t>……</a:t>
            </a:r>
            <a:r>
              <a:rPr lang="zh-CN" altLang="en-US" sz="2000" dirty="0">
                <a:solidFill>
                  <a:schemeClr val="tx1"/>
                </a:solidFill>
                <a:latin typeface="Times New Roman" panose="02020603050405020304" pitchFamily="18" charset="0"/>
                <a:ea typeface="+mn-ea"/>
                <a:cs typeface="+mn-cs"/>
                <a:sym typeface="+mn-lt"/>
              </a:rPr>
              <a:t>）</a:t>
            </a:r>
            <a:endParaRPr lang="id-ID" sz="2000" i="1" dirty="0">
              <a:solidFill>
                <a:srgbClr val="C00000"/>
              </a:solidFill>
              <a:latin typeface="Times New Roman" panose="02020603050405020304" pitchFamily="18" charset="0"/>
              <a:ea typeface="+mn-ea"/>
              <a:cs typeface="+mn-ea"/>
              <a:sym typeface="+mn-lt"/>
            </a:endParaRPr>
          </a:p>
        </p:txBody>
      </p:sp>
      <p:sp>
        <p:nvSpPr>
          <p:cNvPr id="15" name="文本框 5">
            <a:extLst>
              <a:ext uri="{FF2B5EF4-FFF2-40B4-BE49-F238E27FC236}">
                <a16:creationId xmlns:a16="http://schemas.microsoft.com/office/drawing/2014/main" id="{AA66F6B9-3CE5-40A6-B4EF-B1BB1F932FE7}"/>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主要应试题型</a:t>
            </a:r>
          </a:p>
        </p:txBody>
      </p:sp>
      <p:sp>
        <p:nvSpPr>
          <p:cNvPr id="16" name="文本框 6">
            <a:extLst>
              <a:ext uri="{FF2B5EF4-FFF2-40B4-BE49-F238E27FC236}">
                <a16:creationId xmlns:a16="http://schemas.microsoft.com/office/drawing/2014/main" id="{BD2DBD4C-5160-415D-9555-4C515A6AD8CE}"/>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Main Types of Composition in Exams</a:t>
            </a:r>
          </a:p>
        </p:txBody>
      </p:sp>
    </p:spTree>
    <p:extLst>
      <p:ext uri="{BB962C8B-B14F-4D97-AF65-F5344CB8AC3E}">
        <p14:creationId xmlns:p14="http://schemas.microsoft.com/office/powerpoint/2010/main" val="22786424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
                                            <p:txEl>
                                              <p:pRg st="5" end="5"/>
                                            </p:txEl>
                                          </p:spTgt>
                                        </p:tgtEl>
                                        <p:attrNameLst>
                                          <p:attrName>style.visibility</p:attrName>
                                        </p:attrNameLst>
                                      </p:cBhvr>
                                      <p:to>
                                        <p:strVal val="visible"/>
                                      </p:to>
                                    </p:set>
                                    <p:anim calcmode="lin" valueType="num">
                                      <p:cBhvr additive="base">
                                        <p:cTn id="13" dur="500" fill="hold"/>
                                        <p:tgtEl>
                                          <p:spTgt spid="51">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
                                            <p:txEl>
                                              <p:pRg st="6" end="6"/>
                                            </p:txEl>
                                          </p:spTgt>
                                        </p:tgtEl>
                                        <p:attrNameLst>
                                          <p:attrName>style.visibility</p:attrName>
                                        </p:attrNameLst>
                                      </p:cBhvr>
                                      <p:to>
                                        <p:strVal val="visible"/>
                                      </p:to>
                                    </p:set>
                                    <p:anim calcmode="lin" valueType="num">
                                      <p:cBhvr additive="base">
                                        <p:cTn id="17" dur="500" fill="hold"/>
                                        <p:tgtEl>
                                          <p:spTgt spid="51">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1">
                                            <p:txEl>
                                              <p:pRg st="7" end="7"/>
                                            </p:txEl>
                                          </p:spTgt>
                                        </p:tgtEl>
                                        <p:attrNameLst>
                                          <p:attrName>style.visibility</p:attrName>
                                        </p:attrNameLst>
                                      </p:cBhvr>
                                      <p:to>
                                        <p:strVal val="visible"/>
                                      </p:to>
                                    </p:set>
                                    <p:anim calcmode="lin" valueType="num">
                                      <p:cBhvr additive="base">
                                        <p:cTn id="21" dur="500" fill="hold"/>
                                        <p:tgtEl>
                                          <p:spTgt spid="51">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
                                            <p:txEl>
                                              <p:pRg st="7" end="7"/>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1">
                                            <p:txEl>
                                              <p:pRg st="8" end="8"/>
                                            </p:txEl>
                                          </p:spTgt>
                                        </p:tgtEl>
                                        <p:attrNameLst>
                                          <p:attrName>style.visibility</p:attrName>
                                        </p:attrNameLst>
                                      </p:cBhvr>
                                      <p:to>
                                        <p:strVal val="visible"/>
                                      </p:to>
                                    </p:set>
                                    <p:anim calcmode="lin" valueType="num">
                                      <p:cBhvr additive="base">
                                        <p:cTn id="25" dur="500" fill="hold"/>
                                        <p:tgtEl>
                                          <p:spTgt spid="51">
                                            <p:txEl>
                                              <p:pRg st="8" end="8"/>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4" y="1672305"/>
            <a:ext cx="11399966"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000" dirty="0">
                <a:solidFill>
                  <a:schemeClr val="tx1"/>
                </a:solidFill>
                <a:latin typeface="Times New Roman" panose="02020603050405020304" pitchFamily="18" charset="0"/>
                <a:ea typeface="+mn-ea"/>
                <a:cs typeface="+mn-cs"/>
                <a:sym typeface="+mn-lt"/>
              </a:rPr>
              <a:t>The number is 5 times as much as that of ...</a:t>
            </a:r>
            <a:r>
              <a:rPr lang="zh-CN" altLang="en-US" sz="2000" dirty="0">
                <a:solidFill>
                  <a:schemeClr val="tx1"/>
                </a:solidFill>
                <a:latin typeface="Times New Roman" panose="02020603050405020304" pitchFamily="18" charset="0"/>
                <a:ea typeface="+mn-ea"/>
                <a:cs typeface="+mn-cs"/>
                <a:sym typeface="+mn-lt"/>
              </a:rPr>
              <a:t>（此数字是</a:t>
            </a:r>
            <a:r>
              <a:rPr lang="en-US" altLang="zh-CN" sz="2000" dirty="0">
                <a:solidFill>
                  <a:schemeClr val="tx1"/>
                </a:solidFill>
                <a:latin typeface="Times New Roman" panose="02020603050405020304" pitchFamily="18" charset="0"/>
                <a:ea typeface="+mn-ea"/>
                <a:cs typeface="+mn-cs"/>
                <a:sym typeface="+mn-lt"/>
              </a:rPr>
              <a:t>……</a:t>
            </a:r>
            <a:r>
              <a:rPr lang="zh-CN" altLang="en-US" sz="2000" dirty="0">
                <a:solidFill>
                  <a:schemeClr val="tx1"/>
                </a:solidFill>
                <a:latin typeface="Times New Roman" panose="02020603050405020304" pitchFamily="18" charset="0"/>
                <a:ea typeface="+mn-ea"/>
                <a:cs typeface="+mn-cs"/>
                <a:sym typeface="+mn-lt"/>
              </a:rPr>
              <a:t>的</a:t>
            </a:r>
            <a:r>
              <a:rPr lang="en-US" altLang="zh-CN" sz="2000" dirty="0">
                <a:solidFill>
                  <a:schemeClr val="tx1"/>
                </a:solidFill>
                <a:latin typeface="Times New Roman" panose="02020603050405020304" pitchFamily="18" charset="0"/>
                <a:ea typeface="+mn-ea"/>
                <a:cs typeface="+mn-cs"/>
                <a:sym typeface="+mn-lt"/>
              </a:rPr>
              <a:t>5</a:t>
            </a:r>
            <a:r>
              <a:rPr lang="zh-CN" altLang="en-US" sz="2000" dirty="0">
                <a:solidFill>
                  <a:schemeClr val="tx1"/>
                </a:solidFill>
                <a:latin typeface="Times New Roman" panose="02020603050405020304" pitchFamily="18" charset="0"/>
                <a:ea typeface="+mn-ea"/>
                <a:cs typeface="+mn-cs"/>
                <a:sym typeface="+mn-lt"/>
              </a:rPr>
              <a:t>倍。）</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It has increased by three times as compared with that of ...</a:t>
            </a:r>
            <a:r>
              <a:rPr lang="zh-CN" altLang="en-US" sz="2000" dirty="0">
                <a:solidFill>
                  <a:schemeClr val="tx1"/>
                </a:solidFill>
                <a:latin typeface="Times New Roman" panose="02020603050405020304" pitchFamily="18" charset="0"/>
                <a:ea typeface="+mn-ea"/>
                <a:cs typeface="+mn-cs"/>
                <a:sym typeface="+mn-lt"/>
              </a:rPr>
              <a:t>（同</a:t>
            </a:r>
            <a:r>
              <a:rPr lang="en-US" altLang="zh-CN" sz="2000" dirty="0">
                <a:solidFill>
                  <a:schemeClr val="tx1"/>
                </a:solidFill>
                <a:latin typeface="Times New Roman" panose="02020603050405020304" pitchFamily="18" charset="0"/>
                <a:ea typeface="+mn-ea"/>
                <a:cs typeface="+mn-cs"/>
                <a:sym typeface="+mn-lt"/>
              </a:rPr>
              <a:t>……</a:t>
            </a:r>
            <a:r>
              <a:rPr lang="zh-CN" altLang="en-US" sz="2000" dirty="0">
                <a:solidFill>
                  <a:schemeClr val="tx1"/>
                </a:solidFill>
                <a:latin typeface="Times New Roman" panose="02020603050405020304" pitchFamily="18" charset="0"/>
                <a:ea typeface="+mn-ea"/>
                <a:cs typeface="+mn-cs"/>
                <a:sym typeface="+mn-lt"/>
              </a:rPr>
              <a:t>相比，增长了 </a:t>
            </a:r>
            <a:r>
              <a:rPr lang="en-US" altLang="zh-CN" sz="2000" dirty="0">
                <a:solidFill>
                  <a:schemeClr val="tx1"/>
                </a:solidFill>
                <a:latin typeface="Times New Roman" panose="02020603050405020304" pitchFamily="18" charset="0"/>
                <a:ea typeface="+mn-ea"/>
                <a:cs typeface="+mn-cs"/>
                <a:sym typeface="+mn-lt"/>
              </a:rPr>
              <a:t>3</a:t>
            </a:r>
            <a:r>
              <a:rPr lang="zh-CN" altLang="en-US" sz="2000" dirty="0">
                <a:solidFill>
                  <a:schemeClr val="tx1"/>
                </a:solidFill>
                <a:latin typeface="Times New Roman" panose="02020603050405020304" pitchFamily="18" charset="0"/>
                <a:ea typeface="+mn-ea"/>
                <a:cs typeface="+mn-cs"/>
                <a:sym typeface="+mn-lt"/>
              </a:rPr>
              <a:t>倍。）</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It can be seen from the </a:t>
            </a:r>
            <a:r>
              <a:rPr lang="en-US" altLang="zh-CN" sz="2000" dirty="0" smtClean="0">
                <a:solidFill>
                  <a:schemeClr val="tx1"/>
                </a:solidFill>
                <a:latin typeface="Times New Roman" panose="02020603050405020304" pitchFamily="18" charset="0"/>
                <a:ea typeface="+mn-ea"/>
                <a:cs typeface="+mn-cs"/>
                <a:sym typeface="+mn-lt"/>
              </a:rPr>
              <a:t>chart/diagram/table/graph/figures/statistics </a:t>
            </a:r>
            <a:r>
              <a:rPr lang="en-US" altLang="zh-CN" sz="2000" dirty="0">
                <a:solidFill>
                  <a:schemeClr val="tx1"/>
                </a:solidFill>
                <a:latin typeface="Times New Roman" panose="02020603050405020304" pitchFamily="18" charset="0"/>
                <a:ea typeface="+mn-ea"/>
                <a:cs typeface="+mn-cs"/>
                <a:sym typeface="+mn-lt"/>
              </a:rPr>
              <a:t>that ...</a:t>
            </a:r>
            <a:r>
              <a:rPr lang="zh-CN" altLang="en-US" sz="2000" dirty="0">
                <a:solidFill>
                  <a:schemeClr val="tx1"/>
                </a:solidFill>
                <a:latin typeface="Times New Roman" panose="02020603050405020304" pitchFamily="18" charset="0"/>
                <a:ea typeface="+mn-ea"/>
                <a:cs typeface="+mn-cs"/>
                <a:sym typeface="+mn-lt"/>
              </a:rPr>
              <a:t>（从表格</a:t>
            </a:r>
            <a:r>
              <a:rPr lang="en-US" altLang="zh-CN" sz="2000" dirty="0">
                <a:solidFill>
                  <a:schemeClr val="tx1"/>
                </a:solidFill>
                <a:latin typeface="Times New Roman" panose="02020603050405020304" pitchFamily="18" charset="0"/>
                <a:ea typeface="+mn-ea"/>
                <a:cs typeface="+mn-cs"/>
                <a:sym typeface="+mn-lt"/>
              </a:rPr>
              <a:t>/</a:t>
            </a:r>
            <a:r>
              <a:rPr lang="zh-CN" altLang="en-US" sz="2000" dirty="0">
                <a:solidFill>
                  <a:schemeClr val="tx1"/>
                </a:solidFill>
                <a:latin typeface="Times New Roman" panose="02020603050405020304" pitchFamily="18" charset="0"/>
                <a:ea typeface="+mn-ea"/>
                <a:cs typeface="+mn-cs"/>
                <a:sym typeface="+mn-lt"/>
              </a:rPr>
              <a:t>图表</a:t>
            </a:r>
            <a:r>
              <a:rPr lang="en-US" altLang="zh-CN" sz="2000" dirty="0">
                <a:solidFill>
                  <a:schemeClr val="tx1"/>
                </a:solidFill>
                <a:latin typeface="Times New Roman" panose="02020603050405020304" pitchFamily="18" charset="0"/>
                <a:ea typeface="+mn-ea"/>
                <a:cs typeface="+mn-cs"/>
                <a:sym typeface="+mn-lt"/>
              </a:rPr>
              <a:t>/</a:t>
            </a:r>
            <a:r>
              <a:rPr lang="zh-CN" altLang="en-US" sz="2000" dirty="0">
                <a:solidFill>
                  <a:schemeClr val="tx1"/>
                </a:solidFill>
                <a:latin typeface="Times New Roman" panose="02020603050405020304" pitchFamily="18" charset="0"/>
                <a:ea typeface="+mn-ea"/>
                <a:cs typeface="+mn-cs"/>
                <a:sym typeface="+mn-lt"/>
              </a:rPr>
              <a:t>数</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据中我们可以看到</a:t>
            </a:r>
            <a:r>
              <a:rPr lang="en-US" altLang="zh-CN" sz="2000" dirty="0">
                <a:solidFill>
                  <a:schemeClr val="tx1"/>
                </a:solidFill>
                <a:latin typeface="Times New Roman" panose="02020603050405020304" pitchFamily="18" charset="0"/>
                <a:ea typeface="+mn-ea"/>
                <a:cs typeface="+mn-cs"/>
                <a:sym typeface="+mn-lt"/>
              </a:rPr>
              <a:t>……</a:t>
            </a:r>
            <a:r>
              <a:rPr lang="zh-CN" altLang="en-US" sz="2000" dirty="0">
                <a:solidFill>
                  <a:schemeClr val="tx1"/>
                </a:solidFill>
                <a:latin typeface="Times New Roman" panose="02020603050405020304" pitchFamily="18" charset="0"/>
                <a:ea typeface="+mn-ea"/>
                <a:cs typeface="+mn-cs"/>
                <a:sym typeface="+mn-lt"/>
              </a:rPr>
              <a:t>）</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From the </a:t>
            </a:r>
            <a:r>
              <a:rPr lang="en-US" altLang="zh-CN" sz="2000" dirty="0" smtClean="0">
                <a:solidFill>
                  <a:schemeClr val="tx1"/>
                </a:solidFill>
                <a:latin typeface="Times New Roman" panose="02020603050405020304" pitchFamily="18" charset="0"/>
                <a:ea typeface="+mn-ea"/>
                <a:cs typeface="+mn-cs"/>
                <a:sym typeface="+mn-lt"/>
              </a:rPr>
              <a:t>table/figures/data/results/information </a:t>
            </a:r>
            <a:r>
              <a:rPr lang="en-US" altLang="zh-CN" sz="2000" dirty="0">
                <a:solidFill>
                  <a:schemeClr val="tx1"/>
                </a:solidFill>
                <a:latin typeface="Times New Roman" panose="02020603050405020304" pitchFamily="18" charset="0"/>
                <a:ea typeface="+mn-ea"/>
                <a:cs typeface="+mn-cs"/>
                <a:sym typeface="+mn-lt"/>
              </a:rPr>
              <a:t>above, it can/may be seen/concluded/shown/</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estimated/calculated/inferred that ...</a:t>
            </a:r>
            <a:r>
              <a:rPr lang="zh-CN" altLang="en-US" sz="2000" dirty="0">
                <a:solidFill>
                  <a:schemeClr val="tx1"/>
                </a:solidFill>
                <a:latin typeface="Times New Roman" panose="02020603050405020304" pitchFamily="18" charset="0"/>
                <a:ea typeface="+mn-ea"/>
                <a:cs typeface="+mn-cs"/>
                <a:sym typeface="+mn-lt"/>
              </a:rPr>
              <a:t>（从以上的表格</a:t>
            </a:r>
            <a:r>
              <a:rPr lang="en-US" altLang="zh-CN" sz="2000" dirty="0">
                <a:solidFill>
                  <a:schemeClr val="tx1"/>
                </a:solidFill>
                <a:latin typeface="Times New Roman" panose="02020603050405020304" pitchFamily="18" charset="0"/>
                <a:ea typeface="+mn-ea"/>
                <a:cs typeface="+mn-cs"/>
                <a:sym typeface="+mn-lt"/>
              </a:rPr>
              <a:t>/</a:t>
            </a:r>
            <a:r>
              <a:rPr lang="zh-CN" altLang="en-US" sz="2000" dirty="0">
                <a:solidFill>
                  <a:schemeClr val="tx1"/>
                </a:solidFill>
                <a:latin typeface="Times New Roman" panose="02020603050405020304" pitchFamily="18" charset="0"/>
                <a:ea typeface="+mn-ea"/>
                <a:cs typeface="+mn-cs"/>
                <a:sym typeface="+mn-lt"/>
              </a:rPr>
              <a:t>数字</a:t>
            </a:r>
            <a:r>
              <a:rPr lang="en-US" altLang="zh-CN" sz="2000" dirty="0">
                <a:solidFill>
                  <a:schemeClr val="tx1"/>
                </a:solidFill>
                <a:latin typeface="Times New Roman" panose="02020603050405020304" pitchFamily="18" charset="0"/>
                <a:ea typeface="+mn-ea"/>
                <a:cs typeface="+mn-cs"/>
                <a:sym typeface="+mn-lt"/>
              </a:rPr>
              <a:t>/</a:t>
            </a:r>
            <a:r>
              <a:rPr lang="zh-CN" altLang="en-US" sz="2000" dirty="0">
                <a:solidFill>
                  <a:schemeClr val="tx1"/>
                </a:solidFill>
                <a:latin typeface="Times New Roman" panose="02020603050405020304" pitchFamily="18" charset="0"/>
                <a:ea typeface="+mn-ea"/>
                <a:cs typeface="+mn-cs"/>
                <a:sym typeface="+mn-lt"/>
              </a:rPr>
              <a:t>数据</a:t>
            </a:r>
            <a:r>
              <a:rPr lang="en-US" altLang="zh-CN" sz="2000" dirty="0">
                <a:solidFill>
                  <a:schemeClr val="tx1"/>
                </a:solidFill>
                <a:latin typeface="Times New Roman" panose="02020603050405020304" pitchFamily="18" charset="0"/>
                <a:ea typeface="+mn-ea"/>
                <a:cs typeface="+mn-cs"/>
                <a:sym typeface="+mn-lt"/>
              </a:rPr>
              <a:t>/</a:t>
            </a:r>
            <a:r>
              <a:rPr lang="zh-CN" altLang="en-US" sz="2000" dirty="0">
                <a:solidFill>
                  <a:schemeClr val="tx1"/>
                </a:solidFill>
                <a:latin typeface="Times New Roman" panose="02020603050405020304" pitchFamily="18" charset="0"/>
                <a:ea typeface="+mn-ea"/>
                <a:cs typeface="+mn-cs"/>
                <a:sym typeface="+mn-lt"/>
              </a:rPr>
              <a:t>结果</a:t>
            </a:r>
            <a:r>
              <a:rPr lang="en-US" altLang="zh-CN" sz="2000" dirty="0">
                <a:solidFill>
                  <a:schemeClr val="tx1"/>
                </a:solidFill>
                <a:latin typeface="Times New Roman" panose="02020603050405020304" pitchFamily="18" charset="0"/>
                <a:ea typeface="+mn-ea"/>
                <a:cs typeface="+mn-cs"/>
                <a:sym typeface="+mn-lt"/>
              </a:rPr>
              <a:t>/</a:t>
            </a:r>
            <a:r>
              <a:rPr lang="zh-CN" altLang="en-US" sz="2000" dirty="0">
                <a:solidFill>
                  <a:schemeClr val="tx1"/>
                </a:solidFill>
                <a:latin typeface="Times New Roman" panose="02020603050405020304" pitchFamily="18" charset="0"/>
                <a:ea typeface="+mn-ea"/>
                <a:cs typeface="+mn-cs"/>
                <a:sym typeface="+mn-lt"/>
              </a:rPr>
              <a:t>信息中，我们可以看到</a:t>
            </a:r>
            <a:r>
              <a:rPr lang="en-US" altLang="zh-CN" sz="2000" dirty="0">
                <a:solidFill>
                  <a:schemeClr val="tx1"/>
                </a:solidFill>
                <a:latin typeface="Times New Roman" panose="02020603050405020304" pitchFamily="18" charset="0"/>
                <a:ea typeface="+mn-ea"/>
                <a:cs typeface="+mn-cs"/>
                <a:sym typeface="+mn-lt"/>
              </a:rPr>
              <a:t>/</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总结</a:t>
            </a:r>
            <a:r>
              <a:rPr lang="en-US" altLang="zh-CN" sz="2000" dirty="0">
                <a:solidFill>
                  <a:schemeClr val="tx1"/>
                </a:solidFill>
                <a:latin typeface="Times New Roman" panose="02020603050405020304" pitchFamily="18" charset="0"/>
                <a:ea typeface="+mn-ea"/>
                <a:cs typeface="+mn-cs"/>
                <a:sym typeface="+mn-lt"/>
              </a:rPr>
              <a:t>/</a:t>
            </a:r>
            <a:r>
              <a:rPr lang="zh-CN" altLang="en-US" sz="2000" dirty="0">
                <a:solidFill>
                  <a:schemeClr val="tx1"/>
                </a:solidFill>
                <a:latin typeface="Times New Roman" panose="02020603050405020304" pitchFamily="18" charset="0"/>
                <a:ea typeface="+mn-ea"/>
                <a:cs typeface="+mn-cs"/>
                <a:sym typeface="+mn-lt"/>
              </a:rPr>
              <a:t>预测</a:t>
            </a:r>
            <a:r>
              <a:rPr lang="en-US" altLang="zh-CN" sz="2000" dirty="0">
                <a:solidFill>
                  <a:schemeClr val="tx1"/>
                </a:solidFill>
                <a:latin typeface="Times New Roman" panose="02020603050405020304" pitchFamily="18" charset="0"/>
                <a:ea typeface="+mn-ea"/>
                <a:cs typeface="+mn-cs"/>
                <a:sym typeface="+mn-lt"/>
              </a:rPr>
              <a:t>/</a:t>
            </a:r>
            <a:r>
              <a:rPr lang="zh-CN" altLang="en-US" sz="2000" dirty="0">
                <a:solidFill>
                  <a:schemeClr val="tx1"/>
                </a:solidFill>
                <a:latin typeface="Times New Roman" panose="02020603050405020304" pitchFamily="18" charset="0"/>
                <a:ea typeface="+mn-ea"/>
                <a:cs typeface="+mn-cs"/>
                <a:sym typeface="+mn-lt"/>
              </a:rPr>
              <a:t>计算</a:t>
            </a:r>
            <a:r>
              <a:rPr lang="en-US" altLang="zh-CN" sz="2000" dirty="0">
                <a:solidFill>
                  <a:schemeClr val="tx1"/>
                </a:solidFill>
                <a:latin typeface="Times New Roman" panose="02020603050405020304" pitchFamily="18" charset="0"/>
                <a:ea typeface="+mn-ea"/>
                <a:cs typeface="+mn-cs"/>
                <a:sym typeface="+mn-lt"/>
              </a:rPr>
              <a:t>/</a:t>
            </a:r>
            <a:r>
              <a:rPr lang="zh-CN" altLang="en-US" sz="2000" dirty="0">
                <a:solidFill>
                  <a:schemeClr val="tx1"/>
                </a:solidFill>
                <a:latin typeface="Times New Roman" panose="02020603050405020304" pitchFamily="18" charset="0"/>
                <a:ea typeface="+mn-ea"/>
                <a:cs typeface="+mn-cs"/>
                <a:sym typeface="+mn-lt"/>
              </a:rPr>
              <a:t>得出</a:t>
            </a:r>
            <a:r>
              <a:rPr lang="en-US" altLang="zh-CN" sz="2000" dirty="0">
                <a:solidFill>
                  <a:schemeClr val="tx1"/>
                </a:solidFill>
                <a:latin typeface="Times New Roman" panose="02020603050405020304" pitchFamily="18" charset="0"/>
                <a:ea typeface="+mn-ea"/>
                <a:cs typeface="+mn-cs"/>
                <a:sym typeface="+mn-lt"/>
              </a:rPr>
              <a:t>……</a:t>
            </a:r>
            <a:r>
              <a:rPr lang="zh-CN" altLang="en-US" sz="2000" dirty="0">
                <a:solidFill>
                  <a:schemeClr val="tx1"/>
                </a:solidFill>
                <a:latin typeface="Times New Roman" panose="02020603050405020304" pitchFamily="18" charset="0"/>
                <a:ea typeface="+mn-ea"/>
                <a:cs typeface="+mn-cs"/>
                <a:sym typeface="+mn-lt"/>
              </a:rPr>
              <a:t>）</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A has the highest sales </a:t>
            </a:r>
            <a:r>
              <a:rPr lang="en-US" altLang="zh-CN" sz="2000" dirty="0" smtClean="0">
                <a:solidFill>
                  <a:schemeClr val="tx1"/>
                </a:solidFill>
                <a:latin typeface="Times New Roman" panose="02020603050405020304" pitchFamily="18" charset="0"/>
                <a:ea typeface="+mn-ea"/>
                <a:cs typeface="+mn-cs"/>
                <a:sym typeface="+mn-lt"/>
              </a:rPr>
              <a:t>figure </a:t>
            </a:r>
            <a:r>
              <a:rPr lang="en-US" altLang="zh-CN" sz="2000" dirty="0">
                <a:solidFill>
                  <a:schemeClr val="tx1"/>
                </a:solidFill>
                <a:latin typeface="Times New Roman" panose="02020603050405020304" pitchFamily="18" charset="0"/>
                <a:ea typeface="+mn-ea"/>
                <a:cs typeface="+mn-cs"/>
                <a:sym typeface="+mn-lt"/>
              </a:rPr>
              <a:t>in the three departments, followed by B and C.</a:t>
            </a:r>
            <a:r>
              <a:rPr lang="zh-CN" altLang="en-US" sz="2000" dirty="0">
                <a:solidFill>
                  <a:schemeClr val="tx1"/>
                </a:solidFill>
                <a:latin typeface="Times New Roman" panose="02020603050405020304" pitchFamily="18" charset="0"/>
                <a:ea typeface="+mn-ea"/>
                <a:cs typeface="+mn-cs"/>
                <a:sym typeface="+mn-lt"/>
              </a:rPr>
              <a:t>（在三个部门</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中， </a:t>
            </a:r>
            <a:r>
              <a:rPr lang="en-US" altLang="zh-CN" sz="2000" dirty="0">
                <a:solidFill>
                  <a:schemeClr val="tx1"/>
                </a:solidFill>
                <a:latin typeface="Times New Roman" panose="02020603050405020304" pitchFamily="18" charset="0"/>
                <a:ea typeface="+mn-ea"/>
                <a:cs typeface="+mn-cs"/>
                <a:sym typeface="+mn-lt"/>
              </a:rPr>
              <a:t>A</a:t>
            </a:r>
            <a:r>
              <a:rPr lang="zh-CN" altLang="en-US" sz="2000" dirty="0">
                <a:solidFill>
                  <a:schemeClr val="tx1"/>
                </a:solidFill>
                <a:latin typeface="Times New Roman" panose="02020603050405020304" pitchFamily="18" charset="0"/>
                <a:ea typeface="+mn-ea"/>
                <a:cs typeface="+mn-cs"/>
                <a:sym typeface="+mn-lt"/>
              </a:rPr>
              <a:t>的销售额最高，其次是</a:t>
            </a:r>
            <a:r>
              <a:rPr lang="en-US" altLang="zh-CN" sz="2000" dirty="0">
                <a:solidFill>
                  <a:schemeClr val="tx1"/>
                </a:solidFill>
                <a:latin typeface="Times New Roman" panose="02020603050405020304" pitchFamily="18" charset="0"/>
                <a:ea typeface="+mn-ea"/>
                <a:cs typeface="+mn-cs"/>
                <a:sym typeface="+mn-lt"/>
              </a:rPr>
              <a:t>B</a:t>
            </a:r>
            <a:r>
              <a:rPr lang="zh-CN" altLang="en-US" sz="2000" dirty="0">
                <a:solidFill>
                  <a:schemeClr val="tx1"/>
                </a:solidFill>
                <a:latin typeface="Times New Roman" panose="02020603050405020304" pitchFamily="18" charset="0"/>
                <a:ea typeface="+mn-ea"/>
                <a:cs typeface="+mn-cs"/>
                <a:sym typeface="+mn-lt"/>
              </a:rPr>
              <a:t>和</a:t>
            </a:r>
            <a:r>
              <a:rPr lang="en-US" altLang="zh-CN" sz="2000" dirty="0">
                <a:solidFill>
                  <a:schemeClr val="tx1"/>
                </a:solidFill>
                <a:latin typeface="Times New Roman" panose="02020603050405020304" pitchFamily="18" charset="0"/>
                <a:ea typeface="+mn-ea"/>
                <a:cs typeface="+mn-cs"/>
                <a:sym typeface="+mn-lt"/>
              </a:rPr>
              <a:t>C</a:t>
            </a:r>
            <a:r>
              <a:rPr lang="zh-CN" altLang="en-US" sz="2000" dirty="0">
                <a:solidFill>
                  <a:schemeClr val="tx1"/>
                </a:solidFill>
                <a:latin typeface="Times New Roman" panose="02020603050405020304" pitchFamily="18" charset="0"/>
                <a:ea typeface="+mn-ea"/>
                <a:cs typeface="+mn-cs"/>
                <a:sym typeface="+mn-lt"/>
              </a:rPr>
              <a:t>。）</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The </a:t>
            </a:r>
            <a:r>
              <a:rPr lang="en-US" altLang="zh-CN" sz="2000" dirty="0" smtClean="0">
                <a:solidFill>
                  <a:schemeClr val="tx1"/>
                </a:solidFill>
                <a:latin typeface="Times New Roman" panose="02020603050405020304" pitchFamily="18" charset="0"/>
                <a:ea typeface="+mn-ea"/>
                <a:cs typeface="+mn-cs"/>
                <a:sym typeface="+mn-lt"/>
              </a:rPr>
              <a:t>figure </a:t>
            </a:r>
            <a:r>
              <a:rPr lang="en-US" altLang="zh-CN" sz="2000" dirty="0">
                <a:solidFill>
                  <a:schemeClr val="tx1"/>
                </a:solidFill>
                <a:latin typeface="Times New Roman" panose="02020603050405020304" pitchFamily="18" charset="0"/>
                <a:ea typeface="+mn-ea"/>
                <a:cs typeface="+mn-cs"/>
                <a:sym typeface="+mn-lt"/>
              </a:rPr>
              <a:t>of A is about twice as much as that of B.</a:t>
            </a:r>
            <a:r>
              <a:rPr lang="zh-CN" altLang="en-US" sz="2000" dirty="0">
                <a:solidFill>
                  <a:schemeClr val="tx1"/>
                </a:solidFill>
                <a:latin typeface="Times New Roman" panose="02020603050405020304" pitchFamily="18" charset="0"/>
                <a:ea typeface="+mn-ea"/>
                <a:cs typeface="+mn-cs"/>
                <a:sym typeface="+mn-lt"/>
              </a:rPr>
              <a:t>（ </a:t>
            </a:r>
            <a:r>
              <a:rPr lang="en-US" altLang="zh-CN" sz="2000" dirty="0">
                <a:solidFill>
                  <a:schemeClr val="tx1"/>
                </a:solidFill>
                <a:latin typeface="Times New Roman" panose="02020603050405020304" pitchFamily="18" charset="0"/>
                <a:ea typeface="+mn-ea"/>
                <a:cs typeface="+mn-cs"/>
                <a:sym typeface="+mn-lt"/>
              </a:rPr>
              <a:t>A</a:t>
            </a:r>
            <a:r>
              <a:rPr lang="zh-CN" altLang="en-US" sz="2000" dirty="0">
                <a:solidFill>
                  <a:schemeClr val="tx1"/>
                </a:solidFill>
                <a:latin typeface="Times New Roman" panose="02020603050405020304" pitchFamily="18" charset="0"/>
                <a:ea typeface="+mn-ea"/>
                <a:cs typeface="+mn-cs"/>
                <a:sym typeface="+mn-lt"/>
              </a:rPr>
              <a:t>的数字是</a:t>
            </a:r>
            <a:r>
              <a:rPr lang="en-US" altLang="zh-CN" sz="2000" dirty="0">
                <a:solidFill>
                  <a:schemeClr val="tx1"/>
                </a:solidFill>
                <a:latin typeface="Times New Roman" panose="02020603050405020304" pitchFamily="18" charset="0"/>
                <a:ea typeface="+mn-ea"/>
                <a:cs typeface="+mn-cs"/>
                <a:sym typeface="+mn-lt"/>
              </a:rPr>
              <a:t>B</a:t>
            </a:r>
            <a:r>
              <a:rPr lang="zh-CN" altLang="en-US" sz="2000" dirty="0">
                <a:solidFill>
                  <a:schemeClr val="tx1"/>
                </a:solidFill>
                <a:latin typeface="Times New Roman" panose="02020603050405020304" pitchFamily="18" charset="0"/>
                <a:ea typeface="+mn-ea"/>
                <a:cs typeface="+mn-cs"/>
                <a:sym typeface="+mn-lt"/>
              </a:rPr>
              <a:t>的两倍。）</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The rise lasted for two weeks and then began to level off in August.</a:t>
            </a:r>
            <a:r>
              <a:rPr lang="zh-CN" altLang="en-US" sz="2000" dirty="0">
                <a:solidFill>
                  <a:schemeClr val="tx1"/>
                </a:solidFill>
                <a:latin typeface="Times New Roman" panose="02020603050405020304" pitchFamily="18" charset="0"/>
                <a:ea typeface="+mn-ea"/>
                <a:cs typeface="+mn-cs"/>
                <a:sym typeface="+mn-lt"/>
              </a:rPr>
              <a:t>（上升两个星期后， </a:t>
            </a:r>
            <a:r>
              <a:rPr lang="en-US" altLang="zh-CN" sz="2000" dirty="0">
                <a:solidFill>
                  <a:schemeClr val="tx1"/>
                </a:solidFill>
                <a:latin typeface="Times New Roman" panose="02020603050405020304" pitchFamily="18" charset="0"/>
                <a:ea typeface="+mn-ea"/>
                <a:cs typeface="+mn-cs"/>
                <a:sym typeface="+mn-lt"/>
              </a:rPr>
              <a:t>8</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月份开始平稳。）</a:t>
            </a:r>
            <a:endParaRPr lang="id-ID" sz="2000" i="1" dirty="0">
              <a:solidFill>
                <a:srgbClr val="C00000"/>
              </a:solidFill>
              <a:latin typeface="Times New Roman" panose="02020603050405020304" pitchFamily="18" charset="0"/>
              <a:ea typeface="+mn-ea"/>
              <a:cs typeface="+mn-ea"/>
              <a:sym typeface="+mn-lt"/>
            </a:endParaRPr>
          </a:p>
        </p:txBody>
      </p:sp>
      <p:sp>
        <p:nvSpPr>
          <p:cNvPr id="15" name="文本框 5">
            <a:extLst>
              <a:ext uri="{FF2B5EF4-FFF2-40B4-BE49-F238E27FC236}">
                <a16:creationId xmlns:a16="http://schemas.microsoft.com/office/drawing/2014/main" id="{AA66F6B9-3CE5-40A6-B4EF-B1BB1F932FE7}"/>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主要应试题型</a:t>
            </a:r>
          </a:p>
        </p:txBody>
      </p:sp>
      <p:sp>
        <p:nvSpPr>
          <p:cNvPr id="16" name="文本框 6">
            <a:extLst>
              <a:ext uri="{FF2B5EF4-FFF2-40B4-BE49-F238E27FC236}">
                <a16:creationId xmlns:a16="http://schemas.microsoft.com/office/drawing/2014/main" id="{BD2DBD4C-5160-415D-9555-4C515A6AD8CE}"/>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Main Types of Composition in Exams</a:t>
            </a:r>
          </a:p>
        </p:txBody>
      </p:sp>
    </p:spTree>
    <p:extLst>
      <p:ext uri="{BB962C8B-B14F-4D97-AF65-F5344CB8AC3E}">
        <p14:creationId xmlns:p14="http://schemas.microsoft.com/office/powerpoint/2010/main" val="96177414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4"/>
          <a:stretch>
            <a:fillRect/>
          </a:stretch>
        </p:blipFill>
        <p:spPr>
          <a:xfrm>
            <a:off x="-540890" y="3743325"/>
            <a:ext cx="2352675" cy="3114675"/>
          </a:xfrm>
          <a:prstGeom prst="rect">
            <a:avLst/>
          </a:prstGeom>
        </p:spPr>
      </p:pic>
      <p:pic>
        <p:nvPicPr>
          <p:cNvPr id="16" name="图片 15"/>
          <p:cNvPicPr>
            <a:picLocks noChangeAspect="1"/>
          </p:cNvPicPr>
          <p:nvPr/>
        </p:nvPicPr>
        <p:blipFill>
          <a:blip r:embed="rId5"/>
          <a:stretch>
            <a:fillRect/>
          </a:stretch>
        </p:blipFill>
        <p:spPr>
          <a:xfrm>
            <a:off x="-766295" y="0"/>
            <a:ext cx="3690097" cy="3606800"/>
          </a:xfrm>
          <a:prstGeom prst="rect">
            <a:avLst/>
          </a:prstGeom>
        </p:spPr>
      </p:pic>
      <p:pic>
        <p:nvPicPr>
          <p:cNvPr id="17" name="图片 16"/>
          <p:cNvPicPr>
            <a:picLocks noChangeAspect="1"/>
          </p:cNvPicPr>
          <p:nvPr/>
        </p:nvPicPr>
        <p:blipFill>
          <a:blip r:embed="rId6"/>
          <a:stretch>
            <a:fillRect/>
          </a:stretch>
        </p:blipFill>
        <p:spPr>
          <a:xfrm>
            <a:off x="10290660" y="-724966"/>
            <a:ext cx="3690097" cy="4123347"/>
          </a:xfrm>
          <a:prstGeom prst="rect">
            <a:avLst/>
          </a:prstGeom>
        </p:spPr>
      </p:pic>
      <p:pic>
        <p:nvPicPr>
          <p:cNvPr id="18" name="图片 17"/>
          <p:cNvPicPr>
            <a:picLocks noChangeAspect="1"/>
          </p:cNvPicPr>
          <p:nvPr/>
        </p:nvPicPr>
        <p:blipFill>
          <a:blip r:embed="rId6"/>
          <a:stretch>
            <a:fillRect/>
          </a:stretch>
        </p:blipFill>
        <p:spPr>
          <a:xfrm>
            <a:off x="10368187" y="3051891"/>
            <a:ext cx="3690097" cy="4123347"/>
          </a:xfrm>
          <a:prstGeom prst="rect">
            <a:avLst/>
          </a:prstGeom>
        </p:spPr>
      </p:pic>
      <p:grpSp>
        <p:nvGrpSpPr>
          <p:cNvPr id="4" name="组合 3"/>
          <p:cNvGrpSpPr/>
          <p:nvPr/>
        </p:nvGrpSpPr>
        <p:grpSpPr>
          <a:xfrm>
            <a:off x="4344418" y="1506402"/>
            <a:ext cx="4864024" cy="912382"/>
            <a:chOff x="4228915" y="3156083"/>
            <a:chExt cx="4864024" cy="912382"/>
          </a:xfrm>
        </p:grpSpPr>
        <p:sp>
          <p:nvSpPr>
            <p:cNvPr id="22" name="文本框 6"/>
            <p:cNvSpPr txBox="1">
              <a:spLocks noChangeArrowheads="1"/>
            </p:cNvSpPr>
            <p:nvPr/>
          </p:nvSpPr>
          <p:spPr bwMode="auto">
            <a:xfrm>
              <a:off x="4237435" y="3156083"/>
              <a:ext cx="2339102"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800" u="sng" dirty="0">
                  <a:solidFill>
                    <a:srgbClr val="0070C0"/>
                  </a:solidFill>
                  <a:latin typeface="Times New Roman" panose="02020603050405020304" pitchFamily="18" charset="0"/>
                  <a:ea typeface="+mn-ea"/>
                  <a:cs typeface="+mn-ea"/>
                  <a:sym typeface="+mn-lt"/>
                  <a:hlinkClick r:id="rId7" action="ppaction://hlinksldjump"/>
                </a:rPr>
                <a:t>主要应试题型</a:t>
              </a:r>
              <a:endParaRPr lang="zh-CN" altLang="en-US" sz="2800" u="sng" dirty="0">
                <a:solidFill>
                  <a:srgbClr val="0070C0"/>
                </a:solidFill>
                <a:latin typeface="Times New Roman" panose="02020603050405020304" pitchFamily="18" charset="0"/>
                <a:ea typeface="+mn-ea"/>
                <a:cs typeface="+mn-ea"/>
                <a:sym typeface="+mn-lt"/>
              </a:endParaRPr>
            </a:p>
          </p:txBody>
        </p:sp>
        <p:sp>
          <p:nvSpPr>
            <p:cNvPr id="23" name="矩形 22"/>
            <p:cNvSpPr/>
            <p:nvPr/>
          </p:nvSpPr>
          <p:spPr>
            <a:xfrm>
              <a:off x="4228915" y="3606800"/>
              <a:ext cx="4864024" cy="461665"/>
            </a:xfrm>
            <a:prstGeom prst="rect">
              <a:avLst/>
            </a:prstGeom>
          </p:spPr>
          <p:txBody>
            <a:bodyPr wrap="none">
              <a:spAutoFit/>
            </a:bodyPr>
            <a:lstStyle/>
            <a:p>
              <a:pPr lvl="0"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Main Types of Composition in Exams</a:t>
              </a:r>
            </a:p>
          </p:txBody>
        </p:sp>
      </p:grpSp>
      <p:grpSp>
        <p:nvGrpSpPr>
          <p:cNvPr id="5" name="组合 4"/>
          <p:cNvGrpSpPr/>
          <p:nvPr/>
        </p:nvGrpSpPr>
        <p:grpSpPr>
          <a:xfrm>
            <a:off x="4343371" y="3378784"/>
            <a:ext cx="5083379" cy="945541"/>
            <a:chOff x="4210394" y="3999967"/>
            <a:chExt cx="5083379" cy="945541"/>
          </a:xfrm>
        </p:grpSpPr>
        <p:sp>
          <p:nvSpPr>
            <p:cNvPr id="25" name="文本框 6"/>
            <p:cNvSpPr txBox="1">
              <a:spLocks noChangeArrowheads="1"/>
            </p:cNvSpPr>
            <p:nvPr/>
          </p:nvSpPr>
          <p:spPr bwMode="auto">
            <a:xfrm>
              <a:off x="4210394" y="3999967"/>
              <a:ext cx="377539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800" u="sng" dirty="0">
                  <a:solidFill>
                    <a:srgbClr val="0070C0"/>
                  </a:solidFill>
                  <a:latin typeface="Times New Roman" panose="02020603050405020304" pitchFamily="18" charset="0"/>
                  <a:ea typeface="+mn-ea"/>
                  <a:cs typeface="+mn-ea"/>
                  <a:sym typeface="+mn-lt"/>
                  <a:hlinkClick r:id="rId8" action="ppaction://hlinksldjump">
                    <a:extLst>
                      <a:ext uri="{A12FA001-AC4F-418D-AE19-62706E023703}">
                        <ahyp:hlinkClr xmlns="" xmlns:ahyp="http://schemas.microsoft.com/office/drawing/2018/hyperlinkcolor" val="tx"/>
                      </a:ext>
                    </a:extLst>
                  </a:hlinkClick>
                </a:rPr>
                <a:t>应试写作的步骤和技巧</a:t>
              </a:r>
              <a:endParaRPr lang="zh-CN" altLang="en-US" sz="2800" u="sng" dirty="0">
                <a:solidFill>
                  <a:srgbClr val="0070C0"/>
                </a:solidFill>
                <a:latin typeface="Times New Roman" panose="02020603050405020304" pitchFamily="18" charset="0"/>
                <a:ea typeface="+mn-ea"/>
                <a:cs typeface="+mn-ea"/>
                <a:sym typeface="+mn-lt"/>
              </a:endParaRPr>
            </a:p>
          </p:txBody>
        </p:sp>
        <p:sp>
          <p:nvSpPr>
            <p:cNvPr id="26" name="矩形 25"/>
            <p:cNvSpPr/>
            <p:nvPr/>
          </p:nvSpPr>
          <p:spPr>
            <a:xfrm>
              <a:off x="4210394" y="4483843"/>
              <a:ext cx="5083379" cy="461665"/>
            </a:xfrm>
            <a:prstGeom prst="rect">
              <a:avLst/>
            </a:prstGeom>
          </p:spPr>
          <p:txBody>
            <a:bodyPr wrap="none">
              <a:spAutoFit/>
            </a:bodyPr>
            <a:lstStyle/>
            <a:p>
              <a:pPr lvl="0"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Steps and Techniques in Exam Writings</a:t>
              </a:r>
            </a:p>
          </p:txBody>
        </p:sp>
      </p:grpSp>
      <p:sp>
        <p:nvSpPr>
          <p:cNvPr id="32" name="矩形 31"/>
          <p:cNvSpPr/>
          <p:nvPr/>
        </p:nvSpPr>
        <p:spPr>
          <a:xfrm>
            <a:off x="1557493" y="1132844"/>
            <a:ext cx="9182100" cy="5202641"/>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sp>
        <p:nvSpPr>
          <p:cNvPr id="33" name="文本框 32"/>
          <p:cNvSpPr txBox="1"/>
          <p:nvPr/>
        </p:nvSpPr>
        <p:spPr>
          <a:xfrm>
            <a:off x="5463366" y="210467"/>
            <a:ext cx="1338072" cy="812530"/>
          </a:xfrm>
          <a:prstGeom prst="rect">
            <a:avLst/>
          </a:prstGeom>
          <a:noFill/>
        </p:spPr>
        <p:txBody>
          <a:bodyPr wrap="square" rtlCol="0">
            <a:spAutoFit/>
          </a:bodyPr>
          <a:lstStyle/>
          <a:p>
            <a:pPr>
              <a:lnSpc>
                <a:spcPct val="130000"/>
              </a:lnSpc>
              <a:spcBef>
                <a:spcPts val="600"/>
              </a:spcBef>
            </a:pPr>
            <a:r>
              <a:rPr lang="zh-CN" altLang="en-US" sz="3600" kern="0" dirty="0">
                <a:solidFill>
                  <a:srgbClr val="00749F"/>
                </a:solidFill>
                <a:latin typeface="Times New Roman" panose="02020603050405020304" pitchFamily="18" charset="0"/>
                <a:cs typeface="+mn-ea"/>
                <a:sym typeface="+mn-lt"/>
              </a:rPr>
              <a:t>目录</a:t>
            </a:r>
          </a:p>
        </p:txBody>
      </p:sp>
      <p:sp>
        <p:nvSpPr>
          <p:cNvPr id="34" name="文本框 33"/>
          <p:cNvSpPr txBox="1"/>
          <p:nvPr/>
        </p:nvSpPr>
        <p:spPr>
          <a:xfrm>
            <a:off x="5247590" y="1055722"/>
            <a:ext cx="2262724" cy="524567"/>
          </a:xfrm>
          <a:prstGeom prst="rect">
            <a:avLst/>
          </a:prstGeom>
          <a:noFill/>
        </p:spPr>
        <p:txBody>
          <a:bodyPr wrap="square" rtlCol="0">
            <a:spAutoFit/>
          </a:bodyPr>
          <a:lstStyle/>
          <a:p>
            <a:pPr>
              <a:lnSpc>
                <a:spcPct val="130000"/>
              </a:lnSpc>
              <a:spcBef>
                <a:spcPts val="600"/>
              </a:spcBef>
            </a:pPr>
            <a:r>
              <a:rPr lang="en-US" altLang="zh-CN" sz="2400" kern="0" dirty="0">
                <a:solidFill>
                  <a:srgbClr val="00749F"/>
                </a:solidFill>
                <a:latin typeface="Times New Roman" panose="02020603050405020304" pitchFamily="18" charset="0"/>
                <a:cs typeface="+mn-ea"/>
                <a:sym typeface="+mn-lt"/>
              </a:rPr>
              <a:t>CONTENT</a:t>
            </a:r>
            <a:endParaRPr lang="zh-CN" altLang="en-US" sz="2400" kern="0"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D0207112-96A4-46D2-8659-CBB7018D64D5}"/>
              </a:ext>
            </a:extLst>
          </p:cNvPr>
          <p:cNvGrpSpPr/>
          <p:nvPr/>
        </p:nvGrpSpPr>
        <p:grpSpPr>
          <a:xfrm>
            <a:off x="2382975" y="1661496"/>
            <a:ext cx="2067508" cy="589564"/>
            <a:chOff x="2277191" y="2388651"/>
            <a:chExt cx="2067508" cy="589564"/>
          </a:xfrm>
        </p:grpSpPr>
        <p:sp>
          <p:nvSpPr>
            <p:cNvPr id="2" name="圆角矩形 1"/>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528972" y="2388651"/>
              <a:ext cx="1815727" cy="525465"/>
            </a:xfrm>
            <a:prstGeom prst="rect">
              <a:avLst/>
            </a:prstGeom>
            <a:noFill/>
          </p:spPr>
          <p:txBody>
            <a:bodyPr wrap="square" rtlCol="0">
              <a:spAutoFit/>
            </a:bodyPr>
            <a:lstStyle/>
            <a:p>
              <a:pPr>
                <a:lnSpc>
                  <a:spcPct val="130000"/>
                </a:lnSpc>
                <a:spcBef>
                  <a:spcPts val="600"/>
                </a:spcBef>
              </a:pPr>
              <a:r>
                <a:rPr lang="zh-CN" altLang="en-US" sz="2400" dirty="0">
                  <a:solidFill>
                    <a:schemeClr val="bg1"/>
                  </a:solidFill>
                  <a:latin typeface="Times New Roman" panose="02020603050405020304" pitchFamily="18" charset="0"/>
                  <a:cs typeface="+mn-ea"/>
                  <a:sym typeface="+mn-lt"/>
                </a:rPr>
                <a:t>   第</a:t>
              </a:r>
              <a:r>
                <a:rPr lang="en-US" altLang="zh-CN" sz="2400" dirty="0">
                  <a:solidFill>
                    <a:schemeClr val="bg1"/>
                  </a:solidFill>
                  <a:latin typeface="Times New Roman" panose="02020603050405020304" pitchFamily="18" charset="0"/>
                  <a:cs typeface="+mn-ea"/>
                  <a:sym typeface="+mn-lt"/>
                </a:rPr>
                <a:t>1</a:t>
              </a:r>
              <a:r>
                <a:rPr lang="zh-CN" altLang="en-US" sz="2400" dirty="0">
                  <a:solidFill>
                    <a:schemeClr val="bg1"/>
                  </a:solidFill>
                  <a:latin typeface="Times New Roman" panose="02020603050405020304" pitchFamily="18" charset="0"/>
                  <a:cs typeface="+mn-ea"/>
                  <a:sym typeface="+mn-lt"/>
                </a:rPr>
                <a:t>节</a:t>
              </a:r>
            </a:p>
          </p:txBody>
        </p:sp>
      </p:grpSp>
      <p:sp>
        <p:nvSpPr>
          <p:cNvPr id="31" name="圆角矩形 30"/>
          <p:cNvSpPr/>
          <p:nvPr/>
        </p:nvSpPr>
        <p:spPr>
          <a:xfrm>
            <a:off x="2382975" y="3454739"/>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5" name="文本框 34"/>
          <p:cNvSpPr txBox="1"/>
          <p:nvPr/>
        </p:nvSpPr>
        <p:spPr>
          <a:xfrm>
            <a:off x="2857662" y="3473686"/>
            <a:ext cx="1061111" cy="520848"/>
          </a:xfrm>
          <a:prstGeom prst="rect">
            <a:avLst/>
          </a:prstGeom>
          <a:noFill/>
        </p:spPr>
        <p:txBody>
          <a:bodyPr wrap="square" rtlCol="0">
            <a:spAutoFit/>
          </a:bodyPr>
          <a:lstStyle/>
          <a:p>
            <a:pPr>
              <a:lnSpc>
                <a:spcPct val="130000"/>
              </a:lnSpc>
              <a:spcBef>
                <a:spcPts val="600"/>
              </a:spcBef>
            </a:pPr>
            <a:r>
              <a:rPr lang="zh-CN" altLang="en-US" sz="2400" dirty="0">
                <a:solidFill>
                  <a:schemeClr val="bg1"/>
                </a:solidFill>
                <a:latin typeface="Times New Roman" panose="02020603050405020304" pitchFamily="18" charset="0"/>
                <a:cs typeface="+mn-ea"/>
                <a:sym typeface="+mn-lt"/>
              </a:rPr>
              <a:t>第</a:t>
            </a:r>
            <a:r>
              <a:rPr lang="en-US" altLang="zh-CN" sz="2400" dirty="0">
                <a:solidFill>
                  <a:schemeClr val="bg1"/>
                </a:solidFill>
                <a:latin typeface="Times New Roman" panose="02020603050405020304" pitchFamily="18" charset="0"/>
                <a:cs typeface="+mn-ea"/>
                <a:sym typeface="+mn-lt"/>
              </a:rPr>
              <a:t>3</a:t>
            </a:r>
            <a:r>
              <a:rPr lang="zh-CN" altLang="en-US" sz="2400" dirty="0">
                <a:solidFill>
                  <a:schemeClr val="bg1"/>
                </a:solidFill>
                <a:latin typeface="Times New Roman" panose="02020603050405020304" pitchFamily="18" charset="0"/>
                <a:cs typeface="+mn-ea"/>
                <a:sym typeface="+mn-lt"/>
              </a:rPr>
              <a:t>节</a:t>
            </a:r>
          </a:p>
        </p:txBody>
      </p:sp>
      <p:sp>
        <p:nvSpPr>
          <p:cNvPr id="36" name="圆角矩形 35"/>
          <p:cNvSpPr/>
          <p:nvPr/>
        </p:nvSpPr>
        <p:spPr>
          <a:xfrm>
            <a:off x="2382975" y="2566322"/>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7" name="文本框 36"/>
          <p:cNvSpPr txBox="1"/>
          <p:nvPr/>
        </p:nvSpPr>
        <p:spPr>
          <a:xfrm>
            <a:off x="2855867" y="2565738"/>
            <a:ext cx="1258572" cy="520848"/>
          </a:xfrm>
          <a:prstGeom prst="rect">
            <a:avLst/>
          </a:prstGeom>
          <a:noFill/>
        </p:spPr>
        <p:txBody>
          <a:bodyPr wrap="square" rtlCol="0">
            <a:spAutoFit/>
          </a:bodyPr>
          <a:lstStyle/>
          <a:p>
            <a:pPr>
              <a:lnSpc>
                <a:spcPct val="130000"/>
              </a:lnSpc>
              <a:spcBef>
                <a:spcPts val="600"/>
              </a:spcBef>
            </a:pPr>
            <a:r>
              <a:rPr lang="zh-CN" altLang="en-US" sz="2400" dirty="0">
                <a:solidFill>
                  <a:schemeClr val="bg1"/>
                </a:solidFill>
                <a:latin typeface="Times New Roman" panose="02020603050405020304" pitchFamily="18" charset="0"/>
                <a:cs typeface="+mn-ea"/>
                <a:sym typeface="+mn-lt"/>
              </a:rPr>
              <a:t>第</a:t>
            </a:r>
            <a:r>
              <a:rPr lang="en-US" altLang="zh-CN" sz="2400" dirty="0">
                <a:solidFill>
                  <a:schemeClr val="bg1"/>
                </a:solidFill>
                <a:latin typeface="Times New Roman" panose="02020603050405020304" pitchFamily="18" charset="0"/>
                <a:cs typeface="+mn-ea"/>
                <a:sym typeface="+mn-lt"/>
              </a:rPr>
              <a:t>2</a:t>
            </a:r>
            <a:r>
              <a:rPr lang="zh-CN" altLang="en-US" sz="2400" dirty="0">
                <a:solidFill>
                  <a:schemeClr val="bg1"/>
                </a:solidFill>
                <a:latin typeface="Times New Roman" panose="02020603050405020304" pitchFamily="18" charset="0"/>
                <a:cs typeface="+mn-ea"/>
                <a:sym typeface="+mn-lt"/>
              </a:rPr>
              <a:t>节</a:t>
            </a:r>
          </a:p>
        </p:txBody>
      </p:sp>
      <p:grpSp>
        <p:nvGrpSpPr>
          <p:cNvPr id="28" name="组合 27">
            <a:extLst>
              <a:ext uri="{FF2B5EF4-FFF2-40B4-BE49-F238E27FC236}">
                <a16:creationId xmlns:a16="http://schemas.microsoft.com/office/drawing/2014/main" id="{F5BA79D7-CCF0-4F02-AF91-15223AD9E0C0}"/>
              </a:ext>
            </a:extLst>
          </p:cNvPr>
          <p:cNvGrpSpPr/>
          <p:nvPr/>
        </p:nvGrpSpPr>
        <p:grpSpPr>
          <a:xfrm>
            <a:off x="4344418" y="2443333"/>
            <a:ext cx="4299318" cy="919126"/>
            <a:chOff x="4228915" y="3149339"/>
            <a:chExt cx="4299318" cy="919126"/>
          </a:xfrm>
        </p:grpSpPr>
        <p:sp>
          <p:nvSpPr>
            <p:cNvPr id="29" name="文本框 6">
              <a:extLst>
                <a:ext uri="{FF2B5EF4-FFF2-40B4-BE49-F238E27FC236}">
                  <a16:creationId xmlns:a16="http://schemas.microsoft.com/office/drawing/2014/main" id="{79337798-6E36-4D6B-999F-0C749DF7EEE6}"/>
                </a:ext>
              </a:extLst>
            </p:cNvPr>
            <p:cNvSpPr txBox="1">
              <a:spLocks noChangeArrowheads="1"/>
            </p:cNvSpPr>
            <p:nvPr/>
          </p:nvSpPr>
          <p:spPr bwMode="auto">
            <a:xfrm>
              <a:off x="4228915" y="3149339"/>
              <a:ext cx="3057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800" u="sng" dirty="0">
                  <a:solidFill>
                    <a:srgbClr val="0070C0"/>
                  </a:solidFill>
                  <a:latin typeface="Times New Roman" panose="02020603050405020304" pitchFamily="18" charset="0"/>
                  <a:ea typeface="+mn-ea"/>
                  <a:cs typeface="+mn-ea"/>
                  <a:sym typeface="+mn-lt"/>
                  <a:hlinkClick r:id="rId9" action="ppaction://hlinksldjump">
                    <a:extLst>
                      <a:ext uri="{A12FA001-AC4F-418D-AE19-62706E023703}">
                        <ahyp:hlinkClr xmlns="" xmlns:ahyp="http://schemas.microsoft.com/office/drawing/2018/hyperlinkcolor" val="tx"/>
                      </a:ext>
                    </a:extLst>
                  </a:hlinkClick>
                </a:rPr>
                <a:t>应试议论文的写作</a:t>
              </a:r>
              <a:endParaRPr lang="zh-CN" altLang="en-US" sz="2800" u="sng" dirty="0">
                <a:solidFill>
                  <a:srgbClr val="0070C0"/>
                </a:solidFill>
                <a:latin typeface="Times New Roman" panose="02020603050405020304" pitchFamily="18" charset="0"/>
                <a:ea typeface="+mn-ea"/>
                <a:cs typeface="+mn-ea"/>
                <a:sym typeface="+mn-lt"/>
              </a:endParaRPr>
            </a:p>
          </p:txBody>
        </p:sp>
        <p:sp>
          <p:nvSpPr>
            <p:cNvPr id="30" name="矩形 29">
              <a:extLst>
                <a:ext uri="{FF2B5EF4-FFF2-40B4-BE49-F238E27FC236}">
                  <a16:creationId xmlns:a16="http://schemas.microsoft.com/office/drawing/2014/main" id="{90EB7663-B547-4BB5-A600-ED22517FADE3}"/>
                </a:ext>
              </a:extLst>
            </p:cNvPr>
            <p:cNvSpPr/>
            <p:nvPr/>
          </p:nvSpPr>
          <p:spPr>
            <a:xfrm>
              <a:off x="4228915" y="3606800"/>
              <a:ext cx="4299318" cy="461665"/>
            </a:xfrm>
            <a:prstGeom prst="rect">
              <a:avLst/>
            </a:prstGeom>
          </p:spPr>
          <p:txBody>
            <a:bodyPr wrap="none">
              <a:spAutoFit/>
            </a:bodyPr>
            <a:lstStyle/>
            <a:p>
              <a:pPr lvl="0"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Argumentative Essays in Exams</a:t>
              </a:r>
            </a:p>
          </p:txBody>
        </p:sp>
      </p:grpSp>
      <p:grpSp>
        <p:nvGrpSpPr>
          <p:cNvPr id="27" name="组合 26">
            <a:extLst>
              <a:ext uri="{FF2B5EF4-FFF2-40B4-BE49-F238E27FC236}">
                <a16:creationId xmlns:a16="http://schemas.microsoft.com/office/drawing/2014/main" id="{E3A531C6-42DF-455E-A507-E75F4537233B}"/>
              </a:ext>
            </a:extLst>
          </p:cNvPr>
          <p:cNvGrpSpPr/>
          <p:nvPr/>
        </p:nvGrpSpPr>
        <p:grpSpPr>
          <a:xfrm>
            <a:off x="4342045" y="4263179"/>
            <a:ext cx="3057250" cy="884395"/>
            <a:chOff x="4229632" y="4069930"/>
            <a:chExt cx="3057250" cy="884395"/>
          </a:xfrm>
        </p:grpSpPr>
        <p:sp>
          <p:nvSpPr>
            <p:cNvPr id="38" name="文本框 6">
              <a:extLst>
                <a:ext uri="{FF2B5EF4-FFF2-40B4-BE49-F238E27FC236}">
                  <a16:creationId xmlns:a16="http://schemas.microsoft.com/office/drawing/2014/main" id="{56339E67-3C71-430A-AD75-F225A2E6770A}"/>
                </a:ext>
              </a:extLst>
            </p:cNvPr>
            <p:cNvSpPr txBox="1">
              <a:spLocks noChangeArrowheads="1"/>
            </p:cNvSpPr>
            <p:nvPr/>
          </p:nvSpPr>
          <p:spPr bwMode="auto">
            <a:xfrm>
              <a:off x="4229635" y="4069930"/>
              <a:ext cx="3057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800" u="sng" dirty="0">
                  <a:solidFill>
                    <a:srgbClr val="0070C0"/>
                  </a:solidFill>
                  <a:latin typeface="Times New Roman" panose="02020603050405020304" pitchFamily="18" charset="0"/>
                  <a:ea typeface="+mn-ea"/>
                  <a:cs typeface="+mn-ea"/>
                  <a:sym typeface="+mn-lt"/>
                  <a:hlinkClick r:id="rId10" action="ppaction://hlinksldjump"/>
                </a:rPr>
                <a:t>大学英语四级写作</a:t>
              </a:r>
              <a:endParaRPr lang="zh-CN" altLang="en-US" sz="2800" u="sng" dirty="0">
                <a:solidFill>
                  <a:srgbClr val="0070C0"/>
                </a:solidFill>
                <a:latin typeface="Times New Roman" panose="02020603050405020304" pitchFamily="18" charset="0"/>
                <a:ea typeface="+mn-ea"/>
                <a:cs typeface="+mn-ea"/>
                <a:sym typeface="+mn-lt"/>
              </a:endParaRPr>
            </a:p>
          </p:txBody>
        </p:sp>
        <p:sp>
          <p:nvSpPr>
            <p:cNvPr id="39" name="矩形 38">
              <a:extLst>
                <a:ext uri="{FF2B5EF4-FFF2-40B4-BE49-F238E27FC236}">
                  <a16:creationId xmlns:a16="http://schemas.microsoft.com/office/drawing/2014/main" id="{2E9C8542-D122-4AC1-BFFC-16517A45B8C0}"/>
                </a:ext>
              </a:extLst>
            </p:cNvPr>
            <p:cNvSpPr/>
            <p:nvPr/>
          </p:nvSpPr>
          <p:spPr>
            <a:xfrm>
              <a:off x="4229632" y="4492660"/>
              <a:ext cx="2900153" cy="461665"/>
            </a:xfrm>
            <a:prstGeom prst="rect">
              <a:avLst/>
            </a:prstGeom>
          </p:spPr>
          <p:txBody>
            <a:bodyPr wrap="none">
              <a:spAutoFit/>
            </a:bodyPr>
            <a:lstStyle/>
            <a:p>
              <a:pPr lvl="0"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Composition in CET4</a:t>
              </a:r>
            </a:p>
          </p:txBody>
        </p:sp>
      </p:grpSp>
      <p:sp>
        <p:nvSpPr>
          <p:cNvPr id="40" name="圆角矩形 30">
            <a:extLst>
              <a:ext uri="{FF2B5EF4-FFF2-40B4-BE49-F238E27FC236}">
                <a16:creationId xmlns:a16="http://schemas.microsoft.com/office/drawing/2014/main" id="{29955F14-0FE9-461C-87B1-D24FBF13B2CC}"/>
              </a:ext>
            </a:extLst>
          </p:cNvPr>
          <p:cNvSpPr/>
          <p:nvPr/>
        </p:nvSpPr>
        <p:spPr>
          <a:xfrm>
            <a:off x="2387798" y="4326567"/>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1" name="文本框 40">
            <a:extLst>
              <a:ext uri="{FF2B5EF4-FFF2-40B4-BE49-F238E27FC236}">
                <a16:creationId xmlns:a16="http://schemas.microsoft.com/office/drawing/2014/main" id="{2F92F0FB-9153-43EE-811E-3367AE4F97FB}"/>
              </a:ext>
            </a:extLst>
          </p:cNvPr>
          <p:cNvSpPr txBox="1"/>
          <p:nvPr/>
        </p:nvSpPr>
        <p:spPr>
          <a:xfrm>
            <a:off x="2837098" y="4346431"/>
            <a:ext cx="1061111" cy="520848"/>
          </a:xfrm>
          <a:prstGeom prst="rect">
            <a:avLst/>
          </a:prstGeom>
          <a:noFill/>
        </p:spPr>
        <p:txBody>
          <a:bodyPr wrap="square" rtlCol="0">
            <a:spAutoFit/>
          </a:bodyPr>
          <a:lstStyle/>
          <a:p>
            <a:pPr>
              <a:lnSpc>
                <a:spcPct val="130000"/>
              </a:lnSpc>
              <a:spcBef>
                <a:spcPts val="600"/>
              </a:spcBef>
            </a:pPr>
            <a:r>
              <a:rPr lang="zh-CN" altLang="en-US" sz="2400" dirty="0">
                <a:solidFill>
                  <a:schemeClr val="bg1"/>
                </a:solidFill>
                <a:latin typeface="Times New Roman" panose="02020603050405020304" pitchFamily="18" charset="0"/>
                <a:cs typeface="+mn-ea"/>
                <a:sym typeface="+mn-lt"/>
              </a:rPr>
              <a:t>补充</a:t>
            </a:r>
            <a:r>
              <a:rPr lang="en-US" altLang="zh-CN" sz="2400" dirty="0">
                <a:solidFill>
                  <a:schemeClr val="bg1"/>
                </a:solidFill>
                <a:latin typeface="Times New Roman" panose="02020603050405020304" pitchFamily="18" charset="0"/>
                <a:cs typeface="+mn-ea"/>
                <a:sym typeface="+mn-lt"/>
              </a:rPr>
              <a:t>1</a:t>
            </a:r>
            <a:endParaRPr lang="zh-CN" altLang="en-US" sz="2400" dirty="0">
              <a:solidFill>
                <a:schemeClr val="bg1"/>
              </a:solidFill>
              <a:latin typeface="Times New Roman" panose="02020603050405020304" pitchFamily="18" charset="0"/>
              <a:cs typeface="+mn-ea"/>
              <a:sym typeface="+mn-lt"/>
            </a:endParaRPr>
          </a:p>
        </p:txBody>
      </p:sp>
      <p:grpSp>
        <p:nvGrpSpPr>
          <p:cNvPr id="42" name="组合 41">
            <a:extLst>
              <a:ext uri="{FF2B5EF4-FFF2-40B4-BE49-F238E27FC236}">
                <a16:creationId xmlns:a16="http://schemas.microsoft.com/office/drawing/2014/main" id="{2CBB3262-F8BB-4202-A60E-C3297F720366}"/>
              </a:ext>
            </a:extLst>
          </p:cNvPr>
          <p:cNvGrpSpPr/>
          <p:nvPr/>
        </p:nvGrpSpPr>
        <p:grpSpPr>
          <a:xfrm>
            <a:off x="4344418" y="5053363"/>
            <a:ext cx="3059051" cy="937283"/>
            <a:chOff x="4211441" y="4030586"/>
            <a:chExt cx="3059051" cy="937283"/>
          </a:xfrm>
        </p:grpSpPr>
        <p:sp>
          <p:nvSpPr>
            <p:cNvPr id="43" name="文本框 6">
              <a:extLst>
                <a:ext uri="{FF2B5EF4-FFF2-40B4-BE49-F238E27FC236}">
                  <a16:creationId xmlns:a16="http://schemas.microsoft.com/office/drawing/2014/main" id="{C3A055C3-EB35-49F7-A08B-2004B03A6EFC}"/>
                </a:ext>
              </a:extLst>
            </p:cNvPr>
            <p:cNvSpPr txBox="1">
              <a:spLocks noChangeArrowheads="1"/>
            </p:cNvSpPr>
            <p:nvPr/>
          </p:nvSpPr>
          <p:spPr bwMode="auto">
            <a:xfrm>
              <a:off x="4213245" y="4030586"/>
              <a:ext cx="3057247"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fontAlgn="base">
                <a:spcBef>
                  <a:spcPct val="0"/>
                </a:spcBef>
                <a:spcAft>
                  <a:spcPct val="0"/>
                </a:spcAft>
                <a:defRPr/>
              </a:pPr>
              <a:r>
                <a:rPr lang="zh-CN" altLang="en-US" sz="2800" u="sng" dirty="0">
                  <a:solidFill>
                    <a:srgbClr val="0070C0"/>
                  </a:solidFill>
                  <a:latin typeface="Times New Roman" panose="02020603050405020304" pitchFamily="18" charset="0"/>
                  <a:ea typeface="+mn-ea"/>
                  <a:cs typeface="+mn-ea"/>
                  <a:sym typeface="+mn-lt"/>
                  <a:hlinkClick r:id="rId11" action="ppaction://hlinksldjump"/>
                </a:rPr>
                <a:t>专业英语四级写作</a:t>
              </a:r>
              <a:endParaRPr lang="zh-CN" altLang="en-US" sz="2800" u="sng" dirty="0">
                <a:solidFill>
                  <a:srgbClr val="0070C0"/>
                </a:solidFill>
                <a:latin typeface="Times New Roman" panose="02020603050405020304" pitchFamily="18" charset="0"/>
                <a:ea typeface="+mn-ea"/>
                <a:cs typeface="+mn-ea"/>
                <a:sym typeface="+mn-lt"/>
              </a:endParaRPr>
            </a:p>
          </p:txBody>
        </p:sp>
        <p:sp>
          <p:nvSpPr>
            <p:cNvPr id="44" name="矩形 43">
              <a:extLst>
                <a:ext uri="{FF2B5EF4-FFF2-40B4-BE49-F238E27FC236}">
                  <a16:creationId xmlns:a16="http://schemas.microsoft.com/office/drawing/2014/main" id="{CF801A2D-0558-46CF-B2A9-331203BE5E34}"/>
                </a:ext>
              </a:extLst>
            </p:cNvPr>
            <p:cNvSpPr/>
            <p:nvPr/>
          </p:nvSpPr>
          <p:spPr>
            <a:xfrm>
              <a:off x="4211441" y="4506204"/>
              <a:ext cx="2963504" cy="461665"/>
            </a:xfrm>
            <a:prstGeom prst="rect">
              <a:avLst/>
            </a:prstGeom>
          </p:spPr>
          <p:txBody>
            <a:bodyPr wrap="none">
              <a:spAutoFit/>
            </a:bodyPr>
            <a:lstStyle/>
            <a:p>
              <a:pPr lvl="0"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Composition in TEM4</a:t>
              </a:r>
            </a:p>
          </p:txBody>
        </p:sp>
      </p:grpSp>
      <p:sp>
        <p:nvSpPr>
          <p:cNvPr id="45" name="圆角矩形 30">
            <a:extLst>
              <a:ext uri="{FF2B5EF4-FFF2-40B4-BE49-F238E27FC236}">
                <a16:creationId xmlns:a16="http://schemas.microsoft.com/office/drawing/2014/main" id="{013CDC19-940F-41BE-A88E-40040EEAB8A5}"/>
              </a:ext>
            </a:extLst>
          </p:cNvPr>
          <p:cNvSpPr/>
          <p:nvPr/>
        </p:nvSpPr>
        <p:spPr>
          <a:xfrm>
            <a:off x="2387798" y="5185691"/>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6" name="文本框 45">
            <a:extLst>
              <a:ext uri="{FF2B5EF4-FFF2-40B4-BE49-F238E27FC236}">
                <a16:creationId xmlns:a16="http://schemas.microsoft.com/office/drawing/2014/main" id="{455A3FE3-3CCD-450E-8AC4-278F43BA6F37}"/>
              </a:ext>
            </a:extLst>
          </p:cNvPr>
          <p:cNvSpPr txBox="1"/>
          <p:nvPr/>
        </p:nvSpPr>
        <p:spPr>
          <a:xfrm>
            <a:off x="2857662" y="5175959"/>
            <a:ext cx="1061111" cy="525465"/>
          </a:xfrm>
          <a:prstGeom prst="rect">
            <a:avLst/>
          </a:prstGeom>
          <a:noFill/>
        </p:spPr>
        <p:txBody>
          <a:bodyPr wrap="square" rtlCol="0">
            <a:spAutoFit/>
          </a:bodyPr>
          <a:lstStyle/>
          <a:p>
            <a:pPr>
              <a:lnSpc>
                <a:spcPct val="130000"/>
              </a:lnSpc>
              <a:spcBef>
                <a:spcPts val="600"/>
              </a:spcBef>
            </a:pPr>
            <a:r>
              <a:rPr lang="zh-CN" altLang="en-US" sz="2400" dirty="0">
                <a:solidFill>
                  <a:schemeClr val="bg1"/>
                </a:solidFill>
                <a:latin typeface="Times New Roman" panose="02020603050405020304" pitchFamily="18" charset="0"/>
                <a:cs typeface="+mn-ea"/>
                <a:sym typeface="+mn-lt"/>
              </a:rPr>
              <a:t>补充</a:t>
            </a:r>
            <a:r>
              <a:rPr lang="en-US" altLang="zh-CN" sz="2400" dirty="0">
                <a:solidFill>
                  <a:schemeClr val="bg1"/>
                </a:solidFill>
                <a:latin typeface="Times New Roman" panose="02020603050405020304" pitchFamily="18" charset="0"/>
                <a:cs typeface="+mn-ea"/>
                <a:sym typeface="+mn-lt"/>
              </a:rPr>
              <a:t>2</a:t>
            </a:r>
            <a:endParaRPr lang="zh-CN" altLang="en-US" sz="2400" dirty="0">
              <a:solidFill>
                <a:schemeClr val="bg1"/>
              </a:solidFill>
              <a:latin typeface="Times New Roman" panose="02020603050405020304" pitchFamily="18" charset="0"/>
              <a:cs typeface="+mn-ea"/>
              <a:sym typeface="+mn-lt"/>
            </a:endParaRPr>
          </a:p>
        </p:txBody>
      </p:sp>
    </p:spTree>
  </p:cSld>
  <p:clrMapOvr>
    <a:masterClrMapping/>
  </p:clrMapOvr>
  <p:transition spd="slow">
    <p:push dir="u"/>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4" y="1672305"/>
            <a:ext cx="11867326"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000" dirty="0">
                <a:solidFill>
                  <a:schemeClr val="tx1"/>
                </a:solidFill>
                <a:latin typeface="Times New Roman" panose="02020603050405020304" pitchFamily="18" charset="0"/>
                <a:ea typeface="+mn-ea"/>
                <a:cs typeface="+mn-cs"/>
                <a:sym typeface="+mn-lt"/>
              </a:rPr>
              <a:t>It accounts for 30% of the total population.</a:t>
            </a:r>
            <a:r>
              <a:rPr lang="zh-CN" altLang="en-US" sz="2000" dirty="0">
                <a:solidFill>
                  <a:schemeClr val="tx1"/>
                </a:solidFill>
                <a:latin typeface="Times New Roman" panose="02020603050405020304" pitchFamily="18" charset="0"/>
                <a:ea typeface="+mn-ea"/>
                <a:cs typeface="+mn-cs"/>
                <a:sym typeface="+mn-lt"/>
              </a:rPr>
              <a:t>（占到总人口的</a:t>
            </a:r>
            <a:r>
              <a:rPr lang="en-US" altLang="zh-CN" sz="2000" dirty="0">
                <a:solidFill>
                  <a:schemeClr val="tx1"/>
                </a:solidFill>
                <a:latin typeface="Times New Roman" panose="02020603050405020304" pitchFamily="18" charset="0"/>
                <a:ea typeface="+mn-ea"/>
                <a:cs typeface="+mn-cs"/>
                <a:sym typeface="+mn-lt"/>
              </a:rPr>
              <a:t>30%</a:t>
            </a:r>
            <a:r>
              <a:rPr lang="zh-CN" altLang="en-US" sz="2000" dirty="0">
                <a:solidFill>
                  <a:schemeClr val="tx1"/>
                </a:solidFill>
                <a:latin typeface="Times New Roman" panose="02020603050405020304" pitchFamily="18" charset="0"/>
                <a:ea typeface="+mn-ea"/>
                <a:cs typeface="+mn-cs"/>
                <a:sym typeface="+mn-lt"/>
              </a:rPr>
              <a:t>。）</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The number of students has reached 500, indicating a rise of 20%, compared to last semester.</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（学生人数达到</a:t>
            </a:r>
            <a:r>
              <a:rPr lang="en-US" altLang="zh-CN" sz="2000" dirty="0">
                <a:solidFill>
                  <a:schemeClr val="tx1"/>
                </a:solidFill>
                <a:latin typeface="Times New Roman" panose="02020603050405020304" pitchFamily="18" charset="0"/>
                <a:ea typeface="+mn-ea"/>
                <a:cs typeface="+mn-cs"/>
                <a:sym typeface="+mn-lt"/>
              </a:rPr>
              <a:t>500</a:t>
            </a:r>
            <a:r>
              <a:rPr lang="zh-CN" altLang="en-US" sz="2000" dirty="0">
                <a:solidFill>
                  <a:schemeClr val="tx1"/>
                </a:solidFill>
                <a:latin typeface="Times New Roman" panose="02020603050405020304" pitchFamily="18" charset="0"/>
                <a:ea typeface="+mn-ea"/>
                <a:cs typeface="+mn-cs"/>
                <a:sym typeface="+mn-lt"/>
              </a:rPr>
              <a:t>人，与上个学期相比上升了 </a:t>
            </a:r>
            <a:r>
              <a:rPr lang="en-US" altLang="zh-CN" sz="2000" dirty="0">
                <a:solidFill>
                  <a:schemeClr val="tx1"/>
                </a:solidFill>
                <a:latin typeface="Times New Roman" panose="02020603050405020304" pitchFamily="18" charset="0"/>
                <a:ea typeface="+mn-ea"/>
                <a:cs typeface="+mn-cs"/>
                <a:sym typeface="+mn-lt"/>
              </a:rPr>
              <a:t>20%</a:t>
            </a:r>
            <a:r>
              <a:rPr lang="zh-CN" altLang="en-US" sz="2000" dirty="0">
                <a:solidFill>
                  <a:schemeClr val="tx1"/>
                </a:solidFill>
                <a:latin typeface="Times New Roman" panose="02020603050405020304" pitchFamily="18" charset="0"/>
                <a:ea typeface="+mn-ea"/>
                <a:cs typeface="+mn-cs"/>
                <a:sym typeface="+mn-lt"/>
              </a:rPr>
              <a:t>。）</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It picked up speed at the end of this month.</a:t>
            </a:r>
            <a:r>
              <a:rPr lang="zh-CN" altLang="en-US" sz="2000" dirty="0">
                <a:solidFill>
                  <a:schemeClr val="tx1"/>
                </a:solidFill>
                <a:latin typeface="Times New Roman" panose="02020603050405020304" pitchFamily="18" charset="0"/>
                <a:ea typeface="+mn-ea"/>
                <a:cs typeface="+mn-cs"/>
                <a:sym typeface="+mn-lt"/>
              </a:rPr>
              <a:t>（这个月底加快了速度。）</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The pie charts show the changes on ... in some places in 2000. </a:t>
            </a:r>
            <a:r>
              <a:rPr lang="zh-CN" altLang="en-US" sz="2000" dirty="0">
                <a:solidFill>
                  <a:schemeClr val="tx1"/>
                </a:solidFill>
                <a:latin typeface="Times New Roman" panose="02020603050405020304" pitchFamily="18" charset="0"/>
                <a:ea typeface="+mn-ea"/>
                <a:cs typeface="+mn-cs"/>
                <a:sym typeface="+mn-lt"/>
              </a:rPr>
              <a:t>（此饼形图显示了 </a:t>
            </a:r>
            <a:r>
              <a:rPr lang="en-US" altLang="zh-CN" sz="2000" dirty="0">
                <a:solidFill>
                  <a:schemeClr val="tx1"/>
                </a:solidFill>
                <a:latin typeface="Times New Roman" panose="02020603050405020304" pitchFamily="18" charset="0"/>
                <a:ea typeface="+mn-ea"/>
                <a:cs typeface="+mn-cs"/>
                <a:sym typeface="+mn-lt"/>
              </a:rPr>
              <a:t>2000</a:t>
            </a:r>
            <a:r>
              <a:rPr lang="zh-CN" altLang="en-US" sz="2000" dirty="0">
                <a:solidFill>
                  <a:schemeClr val="tx1"/>
                </a:solidFill>
                <a:latin typeface="Times New Roman" panose="02020603050405020304" pitchFamily="18" charset="0"/>
                <a:ea typeface="+mn-ea"/>
                <a:cs typeface="+mn-cs"/>
                <a:sym typeface="+mn-lt"/>
              </a:rPr>
              <a:t>年一</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些地方</a:t>
            </a:r>
            <a:r>
              <a:rPr lang="en-US" altLang="zh-CN" sz="2000" dirty="0">
                <a:solidFill>
                  <a:schemeClr val="tx1"/>
                </a:solidFill>
                <a:latin typeface="Times New Roman" panose="02020603050405020304" pitchFamily="18" charset="0"/>
                <a:ea typeface="+mn-ea"/>
                <a:cs typeface="+mn-cs"/>
                <a:sym typeface="+mn-lt"/>
              </a:rPr>
              <a:t>……</a:t>
            </a:r>
            <a:r>
              <a:rPr lang="zh-CN" altLang="en-US" sz="2000" dirty="0">
                <a:solidFill>
                  <a:schemeClr val="tx1"/>
                </a:solidFill>
                <a:latin typeface="Times New Roman" panose="02020603050405020304" pitchFamily="18" charset="0"/>
                <a:ea typeface="+mn-ea"/>
                <a:cs typeface="+mn-cs"/>
                <a:sym typeface="+mn-lt"/>
              </a:rPr>
              <a:t>的变化。）</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From this year on, there was a gradual declined reduction in the ..., reaching a </a:t>
            </a:r>
            <a:r>
              <a:rPr lang="en-US" altLang="zh-CN" sz="2000" dirty="0" smtClean="0">
                <a:solidFill>
                  <a:schemeClr val="tx1"/>
                </a:solidFill>
                <a:latin typeface="Times New Roman" panose="02020603050405020304" pitchFamily="18" charset="0"/>
                <a:ea typeface="+mn-ea"/>
                <a:cs typeface="+mn-cs"/>
                <a:sym typeface="+mn-lt"/>
              </a:rPr>
              <a:t>figure </a:t>
            </a:r>
            <a:r>
              <a:rPr lang="en-US" altLang="zh-CN" sz="2000" dirty="0">
                <a:solidFill>
                  <a:schemeClr val="tx1"/>
                </a:solidFill>
                <a:latin typeface="Times New Roman" panose="02020603050405020304" pitchFamily="18" charset="0"/>
                <a:ea typeface="+mn-ea"/>
                <a:cs typeface="+mn-cs"/>
                <a:sym typeface="+mn-lt"/>
              </a:rPr>
              <a:t>of ...</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（从这年起，</a:t>
            </a:r>
            <a:r>
              <a:rPr lang="en-US" altLang="zh-CN" sz="2000" dirty="0">
                <a:solidFill>
                  <a:schemeClr val="tx1"/>
                </a:solidFill>
                <a:latin typeface="Times New Roman" panose="02020603050405020304" pitchFamily="18" charset="0"/>
                <a:ea typeface="+mn-ea"/>
                <a:cs typeface="+mn-cs"/>
                <a:sym typeface="+mn-lt"/>
              </a:rPr>
              <a:t>……</a:t>
            </a:r>
            <a:r>
              <a:rPr lang="zh-CN" altLang="en-US" sz="2000" dirty="0">
                <a:solidFill>
                  <a:schemeClr val="tx1"/>
                </a:solidFill>
                <a:latin typeface="Times New Roman" panose="02020603050405020304" pitchFamily="18" charset="0"/>
                <a:ea typeface="+mn-ea"/>
                <a:cs typeface="+mn-cs"/>
                <a:sym typeface="+mn-lt"/>
              </a:rPr>
              <a:t>逐渐下降至</a:t>
            </a:r>
            <a:r>
              <a:rPr lang="en-US" altLang="zh-CN" sz="2000" dirty="0">
                <a:solidFill>
                  <a:schemeClr val="tx1"/>
                </a:solidFill>
                <a:latin typeface="Times New Roman" panose="02020603050405020304" pitchFamily="18" charset="0"/>
                <a:ea typeface="+mn-ea"/>
                <a:cs typeface="+mn-cs"/>
                <a:sym typeface="+mn-lt"/>
              </a:rPr>
              <a:t>……</a:t>
            </a:r>
            <a:r>
              <a:rPr lang="zh-CN" altLang="en-US" sz="2000" dirty="0">
                <a:solidFill>
                  <a:schemeClr val="tx1"/>
                </a:solidFill>
                <a:latin typeface="Times New Roman" panose="02020603050405020304" pitchFamily="18" charset="0"/>
                <a:ea typeface="+mn-ea"/>
                <a:cs typeface="+mn-cs"/>
                <a:sym typeface="+mn-lt"/>
              </a:rPr>
              <a:t>）</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There are a lot of similarities/differences between ... and ...</a:t>
            </a:r>
            <a:r>
              <a:rPr lang="zh-CN" altLang="en-US" sz="2000" dirty="0">
                <a:solidFill>
                  <a:schemeClr val="tx1"/>
                </a:solidFill>
                <a:latin typeface="Times New Roman" panose="02020603050405020304" pitchFamily="18" charset="0"/>
                <a:ea typeface="+mn-ea"/>
                <a:cs typeface="+mn-cs"/>
                <a:sym typeface="+mn-lt"/>
              </a:rPr>
              <a:t>（</a:t>
            </a:r>
            <a:r>
              <a:rPr lang="en-US" altLang="zh-CN" sz="2000" dirty="0">
                <a:solidFill>
                  <a:schemeClr val="tx1"/>
                </a:solidFill>
                <a:latin typeface="Times New Roman" panose="02020603050405020304" pitchFamily="18" charset="0"/>
                <a:ea typeface="+mn-ea"/>
                <a:cs typeface="+mn-cs"/>
                <a:sym typeface="+mn-lt"/>
              </a:rPr>
              <a:t>……</a:t>
            </a:r>
            <a:r>
              <a:rPr lang="zh-CN" altLang="en-US" sz="2000" dirty="0">
                <a:solidFill>
                  <a:schemeClr val="tx1"/>
                </a:solidFill>
                <a:latin typeface="Times New Roman" panose="02020603050405020304" pitchFamily="18" charset="0"/>
                <a:ea typeface="+mn-ea"/>
                <a:cs typeface="+mn-cs"/>
                <a:sym typeface="+mn-lt"/>
              </a:rPr>
              <a:t>与</a:t>
            </a:r>
            <a:r>
              <a:rPr lang="en-US" altLang="zh-CN" sz="2000" dirty="0">
                <a:solidFill>
                  <a:schemeClr val="tx1"/>
                </a:solidFill>
                <a:latin typeface="Times New Roman" panose="02020603050405020304" pitchFamily="18" charset="0"/>
                <a:ea typeface="+mn-ea"/>
                <a:cs typeface="+mn-cs"/>
                <a:sym typeface="+mn-lt"/>
              </a:rPr>
              <a:t>……</a:t>
            </a:r>
            <a:r>
              <a:rPr lang="zh-CN" altLang="en-US" sz="2000" dirty="0">
                <a:solidFill>
                  <a:schemeClr val="tx1"/>
                </a:solidFill>
                <a:latin typeface="Times New Roman" panose="02020603050405020304" pitchFamily="18" charset="0"/>
                <a:ea typeface="+mn-ea"/>
                <a:cs typeface="+mn-cs"/>
                <a:sym typeface="+mn-lt"/>
              </a:rPr>
              <a:t>之间有许多相似</a:t>
            </a:r>
            <a:r>
              <a:rPr lang="en-US" altLang="zh-CN" sz="2000" dirty="0">
                <a:solidFill>
                  <a:schemeClr val="tx1"/>
                </a:solidFill>
                <a:latin typeface="Times New Roman" panose="02020603050405020304" pitchFamily="18" charset="0"/>
                <a:ea typeface="+mn-ea"/>
                <a:cs typeface="+mn-cs"/>
                <a:sym typeface="+mn-lt"/>
              </a:rPr>
              <a:t>/</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不同之处。）</a:t>
            </a:r>
          </a:p>
        </p:txBody>
      </p:sp>
      <p:sp>
        <p:nvSpPr>
          <p:cNvPr id="15" name="文本框 5">
            <a:extLst>
              <a:ext uri="{FF2B5EF4-FFF2-40B4-BE49-F238E27FC236}">
                <a16:creationId xmlns:a16="http://schemas.microsoft.com/office/drawing/2014/main" id="{AA66F6B9-3CE5-40A6-B4EF-B1BB1F932FE7}"/>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主要应试题型</a:t>
            </a:r>
          </a:p>
        </p:txBody>
      </p:sp>
      <p:sp>
        <p:nvSpPr>
          <p:cNvPr id="16" name="文本框 6">
            <a:extLst>
              <a:ext uri="{FF2B5EF4-FFF2-40B4-BE49-F238E27FC236}">
                <a16:creationId xmlns:a16="http://schemas.microsoft.com/office/drawing/2014/main" id="{BD2DBD4C-5160-415D-9555-4C515A6AD8CE}"/>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Main Types of Composition in Exams</a:t>
            </a:r>
          </a:p>
        </p:txBody>
      </p:sp>
    </p:spTree>
    <p:extLst>
      <p:ext uri="{BB962C8B-B14F-4D97-AF65-F5344CB8AC3E}">
        <p14:creationId xmlns:p14="http://schemas.microsoft.com/office/powerpoint/2010/main" val="32550604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4" y="1672305"/>
            <a:ext cx="11867326"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000" dirty="0">
                <a:solidFill>
                  <a:schemeClr val="tx1"/>
                </a:solidFill>
                <a:latin typeface="Times New Roman" panose="02020603050405020304" pitchFamily="18" charset="0"/>
                <a:ea typeface="+mn-ea"/>
                <a:cs typeface="+mn-cs"/>
                <a:sym typeface="+mn-lt"/>
              </a:rPr>
              <a:t>It can be drawn from the chart that the proportions of A and B are going down, though the</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falling level of the latter is a lot lower/higher than that of the former.</a:t>
            </a:r>
            <a:r>
              <a:rPr lang="zh-CN" altLang="en-US" sz="2000" dirty="0">
                <a:solidFill>
                  <a:schemeClr val="tx1"/>
                </a:solidFill>
                <a:latin typeface="Times New Roman" panose="02020603050405020304" pitchFamily="18" charset="0"/>
                <a:ea typeface="+mn-ea"/>
                <a:cs typeface="+mn-cs"/>
                <a:sym typeface="+mn-lt"/>
              </a:rPr>
              <a:t>（尽管</a:t>
            </a:r>
            <a:r>
              <a:rPr lang="en-US" altLang="zh-CN" sz="2000" dirty="0">
                <a:solidFill>
                  <a:schemeClr val="tx1"/>
                </a:solidFill>
                <a:latin typeface="Times New Roman" panose="02020603050405020304" pitchFamily="18" charset="0"/>
                <a:ea typeface="+mn-ea"/>
                <a:cs typeface="+mn-cs"/>
                <a:sym typeface="+mn-lt"/>
              </a:rPr>
              <a:t>B</a:t>
            </a:r>
            <a:r>
              <a:rPr lang="zh-CN" altLang="en-US" sz="2000" dirty="0">
                <a:solidFill>
                  <a:schemeClr val="tx1"/>
                </a:solidFill>
                <a:latin typeface="Times New Roman" panose="02020603050405020304" pitchFamily="18" charset="0"/>
                <a:ea typeface="+mn-ea"/>
                <a:cs typeface="+mn-cs"/>
                <a:sym typeface="+mn-lt"/>
              </a:rPr>
              <a:t>的下降速度比</a:t>
            </a:r>
            <a:r>
              <a:rPr lang="en-US" altLang="zh-CN" sz="2000" dirty="0">
                <a:solidFill>
                  <a:schemeClr val="tx1"/>
                </a:solidFill>
                <a:latin typeface="Times New Roman" panose="02020603050405020304" pitchFamily="18" charset="0"/>
                <a:ea typeface="+mn-ea"/>
                <a:cs typeface="+mn-cs"/>
                <a:sym typeface="+mn-lt"/>
              </a:rPr>
              <a:t>A</a:t>
            </a:r>
            <a:r>
              <a:rPr lang="zh-CN" altLang="en-US" sz="2000" dirty="0">
                <a:solidFill>
                  <a:schemeClr val="tx1"/>
                </a:solidFill>
                <a:latin typeface="Times New Roman" panose="02020603050405020304" pitchFamily="18" charset="0"/>
                <a:ea typeface="+mn-ea"/>
                <a:cs typeface="+mn-cs"/>
                <a:sym typeface="+mn-lt"/>
              </a:rPr>
              <a:t>要</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慢</a:t>
            </a:r>
            <a:r>
              <a:rPr lang="en-US" altLang="zh-CN" sz="2000" dirty="0">
                <a:solidFill>
                  <a:schemeClr val="tx1"/>
                </a:solidFill>
                <a:latin typeface="Times New Roman" panose="02020603050405020304" pitchFamily="18" charset="0"/>
                <a:ea typeface="+mn-ea"/>
                <a:cs typeface="+mn-cs"/>
                <a:sym typeface="+mn-lt"/>
              </a:rPr>
              <a:t>/</a:t>
            </a:r>
            <a:r>
              <a:rPr lang="zh-CN" altLang="en-US" sz="2000" dirty="0">
                <a:solidFill>
                  <a:schemeClr val="tx1"/>
                </a:solidFill>
                <a:latin typeface="Times New Roman" panose="02020603050405020304" pitchFamily="18" charset="0"/>
                <a:ea typeface="+mn-ea"/>
                <a:cs typeface="+mn-cs"/>
                <a:sym typeface="+mn-lt"/>
              </a:rPr>
              <a:t>快得多，从表中我们可以看到</a:t>
            </a:r>
            <a:r>
              <a:rPr lang="en-US" altLang="zh-CN" sz="2000" dirty="0">
                <a:solidFill>
                  <a:schemeClr val="tx1"/>
                </a:solidFill>
                <a:latin typeface="Times New Roman" panose="02020603050405020304" pitchFamily="18" charset="0"/>
                <a:ea typeface="+mn-ea"/>
                <a:cs typeface="+mn-cs"/>
                <a:sym typeface="+mn-lt"/>
              </a:rPr>
              <a:t>A</a:t>
            </a:r>
            <a:r>
              <a:rPr lang="zh-CN" altLang="en-US" sz="2000" dirty="0">
                <a:solidFill>
                  <a:schemeClr val="tx1"/>
                </a:solidFill>
                <a:latin typeface="Times New Roman" panose="02020603050405020304" pitchFamily="18" charset="0"/>
                <a:ea typeface="+mn-ea"/>
                <a:cs typeface="+mn-cs"/>
                <a:sym typeface="+mn-lt"/>
              </a:rPr>
              <a:t>和</a:t>
            </a:r>
            <a:r>
              <a:rPr lang="en-US" altLang="zh-CN" sz="2000" dirty="0">
                <a:solidFill>
                  <a:schemeClr val="tx1"/>
                </a:solidFill>
                <a:latin typeface="Times New Roman" panose="02020603050405020304" pitchFamily="18" charset="0"/>
                <a:ea typeface="+mn-ea"/>
                <a:cs typeface="+mn-cs"/>
                <a:sym typeface="+mn-lt"/>
              </a:rPr>
              <a:t>B</a:t>
            </a:r>
            <a:r>
              <a:rPr lang="zh-CN" altLang="en-US" sz="2000" dirty="0">
                <a:solidFill>
                  <a:schemeClr val="tx1"/>
                </a:solidFill>
                <a:latin typeface="Times New Roman" panose="02020603050405020304" pitchFamily="18" charset="0"/>
                <a:ea typeface="+mn-ea"/>
                <a:cs typeface="+mn-cs"/>
                <a:sym typeface="+mn-lt"/>
              </a:rPr>
              <a:t>的比例都在下降。）</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The increase/decrease is more noticeable during the second half of the 5-year period.</a:t>
            </a:r>
            <a:r>
              <a:rPr lang="zh-CN" altLang="en-US" sz="2000" dirty="0">
                <a:solidFill>
                  <a:schemeClr val="tx1"/>
                </a:solidFill>
                <a:latin typeface="Times New Roman" panose="02020603050405020304" pitchFamily="18" charset="0"/>
                <a:ea typeface="+mn-ea"/>
                <a:cs typeface="+mn-cs"/>
                <a:sym typeface="+mn-lt"/>
              </a:rPr>
              <a:t>（在五</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年期限的后半段，增长</a:t>
            </a:r>
            <a:r>
              <a:rPr lang="en-US" altLang="zh-CN" sz="2000" dirty="0">
                <a:solidFill>
                  <a:schemeClr val="tx1"/>
                </a:solidFill>
                <a:latin typeface="Times New Roman" panose="02020603050405020304" pitchFamily="18" charset="0"/>
                <a:ea typeface="+mn-ea"/>
                <a:cs typeface="+mn-cs"/>
                <a:sym typeface="+mn-lt"/>
              </a:rPr>
              <a:t>/</a:t>
            </a:r>
            <a:r>
              <a:rPr lang="zh-CN" altLang="en-US" sz="2000" dirty="0">
                <a:solidFill>
                  <a:schemeClr val="tx1"/>
                </a:solidFill>
                <a:latin typeface="Times New Roman" panose="02020603050405020304" pitchFamily="18" charset="0"/>
                <a:ea typeface="+mn-ea"/>
                <a:cs typeface="+mn-cs"/>
                <a:sym typeface="+mn-lt"/>
              </a:rPr>
              <a:t>降低比较明显。）</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It falls from 50% in 2000 to 30% in 2004, and then the trend reverses, </a:t>
            </a:r>
            <a:r>
              <a:rPr lang="en-US" altLang="zh-CN" sz="2000" dirty="0" smtClean="0">
                <a:solidFill>
                  <a:schemeClr val="tx1"/>
                </a:solidFill>
                <a:latin typeface="Times New Roman" panose="02020603050405020304" pitchFamily="18" charset="0"/>
                <a:ea typeface="+mn-ea"/>
                <a:cs typeface="+mn-cs"/>
                <a:sym typeface="+mn-lt"/>
              </a:rPr>
              <a:t>finishing </a:t>
            </a:r>
            <a:r>
              <a:rPr lang="en-US" altLang="zh-CN" sz="2000" dirty="0">
                <a:solidFill>
                  <a:schemeClr val="tx1"/>
                </a:solidFill>
                <a:latin typeface="Times New Roman" panose="02020603050405020304" pitchFamily="18" charset="0"/>
                <a:ea typeface="+mn-ea"/>
                <a:cs typeface="+mn-cs"/>
                <a:sym typeface="+mn-lt"/>
              </a:rPr>
              <a:t>at 58% in</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2005.</a:t>
            </a:r>
            <a:r>
              <a:rPr lang="zh-CN" altLang="en-US" sz="2000" dirty="0">
                <a:solidFill>
                  <a:schemeClr val="tx1"/>
                </a:solidFill>
                <a:latin typeface="Times New Roman" panose="02020603050405020304" pitchFamily="18" charset="0"/>
                <a:ea typeface="+mn-ea"/>
                <a:cs typeface="+mn-cs"/>
                <a:sym typeface="+mn-lt"/>
              </a:rPr>
              <a:t>（从</a:t>
            </a:r>
            <a:r>
              <a:rPr lang="en-US" altLang="zh-CN" sz="2000" dirty="0">
                <a:solidFill>
                  <a:schemeClr val="tx1"/>
                </a:solidFill>
                <a:latin typeface="Times New Roman" panose="02020603050405020304" pitchFamily="18" charset="0"/>
                <a:ea typeface="+mn-ea"/>
                <a:cs typeface="+mn-cs"/>
                <a:sym typeface="+mn-lt"/>
              </a:rPr>
              <a:t>2000</a:t>
            </a:r>
            <a:r>
              <a:rPr lang="zh-CN" altLang="en-US" sz="2000" dirty="0">
                <a:solidFill>
                  <a:schemeClr val="tx1"/>
                </a:solidFill>
                <a:latin typeface="Times New Roman" panose="02020603050405020304" pitchFamily="18" charset="0"/>
                <a:ea typeface="+mn-ea"/>
                <a:cs typeface="+mn-cs"/>
                <a:sym typeface="+mn-lt"/>
              </a:rPr>
              <a:t>年的</a:t>
            </a:r>
            <a:r>
              <a:rPr lang="en-US" altLang="zh-CN" sz="2000" dirty="0">
                <a:solidFill>
                  <a:schemeClr val="tx1"/>
                </a:solidFill>
                <a:latin typeface="Times New Roman" panose="02020603050405020304" pitchFamily="18" charset="0"/>
                <a:ea typeface="+mn-ea"/>
                <a:cs typeface="+mn-cs"/>
                <a:sym typeface="+mn-lt"/>
              </a:rPr>
              <a:t>50%</a:t>
            </a:r>
            <a:r>
              <a:rPr lang="zh-CN" altLang="en-US" sz="2000" dirty="0">
                <a:solidFill>
                  <a:schemeClr val="tx1"/>
                </a:solidFill>
                <a:latin typeface="Times New Roman" panose="02020603050405020304" pitchFamily="18" charset="0"/>
                <a:ea typeface="+mn-ea"/>
                <a:cs typeface="+mn-cs"/>
                <a:sym typeface="+mn-lt"/>
              </a:rPr>
              <a:t>降到</a:t>
            </a:r>
            <a:r>
              <a:rPr lang="en-US" altLang="zh-CN" sz="2000" dirty="0">
                <a:solidFill>
                  <a:schemeClr val="tx1"/>
                </a:solidFill>
                <a:latin typeface="Times New Roman" panose="02020603050405020304" pitchFamily="18" charset="0"/>
                <a:ea typeface="+mn-ea"/>
                <a:cs typeface="+mn-cs"/>
                <a:sym typeface="+mn-lt"/>
              </a:rPr>
              <a:t>2004</a:t>
            </a:r>
            <a:r>
              <a:rPr lang="zh-CN" altLang="en-US" sz="2000" dirty="0">
                <a:solidFill>
                  <a:schemeClr val="tx1"/>
                </a:solidFill>
                <a:latin typeface="Times New Roman" panose="02020603050405020304" pitchFamily="18" charset="0"/>
                <a:ea typeface="+mn-ea"/>
                <a:cs typeface="+mn-cs"/>
                <a:sym typeface="+mn-lt"/>
              </a:rPr>
              <a:t>年的</a:t>
            </a:r>
            <a:r>
              <a:rPr lang="en-US" altLang="zh-CN" sz="2000" dirty="0">
                <a:solidFill>
                  <a:schemeClr val="tx1"/>
                </a:solidFill>
                <a:latin typeface="Times New Roman" panose="02020603050405020304" pitchFamily="18" charset="0"/>
                <a:ea typeface="+mn-ea"/>
                <a:cs typeface="+mn-cs"/>
                <a:sym typeface="+mn-lt"/>
              </a:rPr>
              <a:t>30%</a:t>
            </a:r>
            <a:r>
              <a:rPr lang="zh-CN" altLang="en-US" sz="2000" dirty="0">
                <a:solidFill>
                  <a:schemeClr val="tx1"/>
                </a:solidFill>
                <a:latin typeface="Times New Roman" panose="02020603050405020304" pitchFamily="18" charset="0"/>
                <a:ea typeface="+mn-ea"/>
                <a:cs typeface="+mn-cs"/>
                <a:sym typeface="+mn-lt"/>
              </a:rPr>
              <a:t>，然后形势逆转， </a:t>
            </a:r>
            <a:r>
              <a:rPr lang="en-US" altLang="zh-CN" sz="2000" dirty="0">
                <a:solidFill>
                  <a:schemeClr val="tx1"/>
                </a:solidFill>
                <a:latin typeface="Times New Roman" panose="02020603050405020304" pitchFamily="18" charset="0"/>
                <a:ea typeface="+mn-ea"/>
                <a:cs typeface="+mn-cs"/>
                <a:sym typeface="+mn-lt"/>
              </a:rPr>
              <a:t>2005</a:t>
            </a:r>
            <a:r>
              <a:rPr lang="zh-CN" altLang="en-US" sz="2000" dirty="0">
                <a:solidFill>
                  <a:schemeClr val="tx1"/>
                </a:solidFill>
                <a:latin typeface="Times New Roman" panose="02020603050405020304" pitchFamily="18" charset="0"/>
                <a:ea typeface="+mn-ea"/>
                <a:cs typeface="+mn-cs"/>
                <a:sym typeface="+mn-lt"/>
              </a:rPr>
              <a:t>年达到了 </a:t>
            </a:r>
            <a:r>
              <a:rPr lang="en-US" altLang="zh-CN" sz="2000" dirty="0">
                <a:solidFill>
                  <a:schemeClr val="tx1"/>
                </a:solidFill>
                <a:latin typeface="Times New Roman" panose="02020603050405020304" pitchFamily="18" charset="0"/>
                <a:ea typeface="+mn-ea"/>
                <a:cs typeface="+mn-cs"/>
                <a:sym typeface="+mn-lt"/>
              </a:rPr>
              <a:t>58%</a:t>
            </a:r>
            <a:r>
              <a:rPr lang="zh-CN" altLang="en-US" sz="2000" dirty="0">
                <a:solidFill>
                  <a:schemeClr val="tx1"/>
                </a:solidFill>
                <a:latin typeface="Times New Roman" panose="02020603050405020304" pitchFamily="18" charset="0"/>
                <a:ea typeface="+mn-ea"/>
                <a:cs typeface="+mn-cs"/>
                <a:sym typeface="+mn-lt"/>
              </a:rPr>
              <a:t>。）</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The table shows the changes in the number of ... over the period from ... to ...</a:t>
            </a:r>
            <a:r>
              <a:rPr lang="zh-CN" altLang="en-US" sz="2000" dirty="0">
                <a:solidFill>
                  <a:schemeClr val="tx1"/>
                </a:solidFill>
                <a:latin typeface="Times New Roman" panose="02020603050405020304" pitchFamily="18" charset="0"/>
                <a:ea typeface="+mn-ea"/>
                <a:cs typeface="+mn-cs"/>
                <a:sym typeface="+mn-lt"/>
              </a:rPr>
              <a:t>（该表格描述</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了在</a:t>
            </a:r>
            <a:r>
              <a:rPr lang="en-US" altLang="zh-CN" sz="2000" dirty="0">
                <a:solidFill>
                  <a:schemeClr val="tx1"/>
                </a:solidFill>
                <a:latin typeface="Times New Roman" panose="02020603050405020304" pitchFamily="18" charset="0"/>
                <a:ea typeface="+mn-ea"/>
                <a:cs typeface="+mn-cs"/>
                <a:sym typeface="+mn-lt"/>
              </a:rPr>
              <a:t>……</a:t>
            </a:r>
            <a:r>
              <a:rPr lang="zh-CN" altLang="en-US" sz="2000" dirty="0">
                <a:solidFill>
                  <a:schemeClr val="tx1"/>
                </a:solidFill>
                <a:latin typeface="Times New Roman" panose="02020603050405020304" pitchFamily="18" charset="0"/>
                <a:ea typeface="+mn-ea"/>
                <a:cs typeface="+mn-cs"/>
                <a:sym typeface="+mn-lt"/>
              </a:rPr>
              <a:t>年到</a:t>
            </a:r>
            <a:r>
              <a:rPr lang="en-US" altLang="zh-CN" sz="2000" dirty="0">
                <a:solidFill>
                  <a:schemeClr val="tx1"/>
                </a:solidFill>
                <a:latin typeface="Times New Roman" panose="02020603050405020304" pitchFamily="18" charset="0"/>
                <a:ea typeface="+mn-ea"/>
                <a:cs typeface="+mn-cs"/>
                <a:sym typeface="+mn-lt"/>
              </a:rPr>
              <a:t>……</a:t>
            </a:r>
            <a:r>
              <a:rPr lang="zh-CN" altLang="en-US" sz="2000" dirty="0">
                <a:solidFill>
                  <a:schemeClr val="tx1"/>
                </a:solidFill>
                <a:latin typeface="Times New Roman" panose="02020603050405020304" pitchFamily="18" charset="0"/>
                <a:ea typeface="+mn-ea"/>
                <a:cs typeface="+mn-cs"/>
                <a:sym typeface="+mn-lt"/>
              </a:rPr>
              <a:t>年之间</a:t>
            </a:r>
            <a:r>
              <a:rPr lang="en-US" altLang="zh-CN" sz="2000" dirty="0">
                <a:solidFill>
                  <a:schemeClr val="tx1"/>
                </a:solidFill>
                <a:latin typeface="Times New Roman" panose="02020603050405020304" pitchFamily="18" charset="0"/>
                <a:ea typeface="+mn-ea"/>
                <a:cs typeface="+mn-cs"/>
                <a:sym typeface="+mn-lt"/>
              </a:rPr>
              <a:t>……</a:t>
            </a:r>
            <a:r>
              <a:rPr lang="zh-CN" altLang="en-US" sz="2000" dirty="0">
                <a:solidFill>
                  <a:schemeClr val="tx1"/>
                </a:solidFill>
                <a:latin typeface="Times New Roman" panose="02020603050405020304" pitchFamily="18" charset="0"/>
                <a:ea typeface="+mn-ea"/>
                <a:cs typeface="+mn-cs"/>
                <a:sym typeface="+mn-lt"/>
              </a:rPr>
              <a:t>数量的变化。）</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As can be seen from the graph, the two curves show the fluctuation of ...</a:t>
            </a:r>
            <a:r>
              <a:rPr lang="zh-CN" altLang="en-US" sz="2000" dirty="0">
                <a:solidFill>
                  <a:schemeClr val="tx1"/>
                </a:solidFill>
                <a:latin typeface="Times New Roman" panose="02020603050405020304" pitchFamily="18" charset="0"/>
                <a:ea typeface="+mn-ea"/>
                <a:cs typeface="+mn-cs"/>
                <a:sym typeface="+mn-lt"/>
              </a:rPr>
              <a:t>（如图所示，两条</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曲线描述了</a:t>
            </a:r>
            <a:r>
              <a:rPr lang="en-US" altLang="zh-CN" sz="2000" dirty="0">
                <a:solidFill>
                  <a:schemeClr val="tx1"/>
                </a:solidFill>
                <a:latin typeface="Times New Roman" panose="02020603050405020304" pitchFamily="18" charset="0"/>
                <a:ea typeface="+mn-ea"/>
                <a:cs typeface="+mn-cs"/>
                <a:sym typeface="+mn-lt"/>
              </a:rPr>
              <a:t>……</a:t>
            </a:r>
            <a:r>
              <a:rPr lang="zh-CN" altLang="en-US" sz="2000" dirty="0">
                <a:solidFill>
                  <a:schemeClr val="tx1"/>
                </a:solidFill>
                <a:latin typeface="Times New Roman" panose="02020603050405020304" pitchFamily="18" charset="0"/>
                <a:ea typeface="+mn-ea"/>
                <a:cs typeface="+mn-cs"/>
                <a:sym typeface="+mn-lt"/>
              </a:rPr>
              <a:t>的波动情况。）</a:t>
            </a:r>
            <a:endParaRPr lang="id-ID" sz="2000" i="1" dirty="0">
              <a:solidFill>
                <a:srgbClr val="C00000"/>
              </a:solidFill>
              <a:latin typeface="Times New Roman" panose="02020603050405020304" pitchFamily="18" charset="0"/>
              <a:ea typeface="+mn-ea"/>
              <a:cs typeface="+mn-ea"/>
              <a:sym typeface="+mn-lt"/>
            </a:endParaRPr>
          </a:p>
        </p:txBody>
      </p:sp>
      <p:sp>
        <p:nvSpPr>
          <p:cNvPr id="15" name="文本框 5">
            <a:extLst>
              <a:ext uri="{FF2B5EF4-FFF2-40B4-BE49-F238E27FC236}">
                <a16:creationId xmlns:a16="http://schemas.microsoft.com/office/drawing/2014/main" id="{AA66F6B9-3CE5-40A6-B4EF-B1BB1F932FE7}"/>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主要应试题型</a:t>
            </a:r>
          </a:p>
        </p:txBody>
      </p:sp>
      <p:sp>
        <p:nvSpPr>
          <p:cNvPr id="16" name="文本框 6">
            <a:extLst>
              <a:ext uri="{FF2B5EF4-FFF2-40B4-BE49-F238E27FC236}">
                <a16:creationId xmlns:a16="http://schemas.microsoft.com/office/drawing/2014/main" id="{BD2DBD4C-5160-415D-9555-4C515A6AD8CE}"/>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Main Types of Composition in Exams</a:t>
            </a:r>
          </a:p>
        </p:txBody>
      </p:sp>
    </p:spTree>
    <p:extLst>
      <p:ext uri="{BB962C8B-B14F-4D97-AF65-F5344CB8AC3E}">
        <p14:creationId xmlns:p14="http://schemas.microsoft.com/office/powerpoint/2010/main" val="2230766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62337" y="527960"/>
            <a:ext cx="11867326"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b="1" u="sng"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3</a:t>
            </a:r>
            <a:r>
              <a:rPr lang="zh-CN" altLang="en-US" sz="2400" b="1" u="sng"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）实例说明</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(5) </a:t>
            </a:r>
            <a:r>
              <a:rPr lang="zh-CN" altLang="en-US" sz="2000" dirty="0">
                <a:solidFill>
                  <a:schemeClr val="tx1"/>
                </a:solidFill>
                <a:latin typeface="Times New Roman" panose="02020603050405020304" pitchFamily="18" charset="0"/>
                <a:ea typeface="+mn-ea"/>
                <a:cs typeface="+mn-cs"/>
                <a:sym typeface="+mn-lt"/>
              </a:rPr>
              <a:t>观察下列图表，请</a:t>
            </a:r>
            <a:r>
              <a:rPr lang="zh-CN" altLang="en-US" sz="2000" dirty="0" smtClean="0">
                <a:solidFill>
                  <a:schemeClr val="tx1"/>
                </a:solidFill>
                <a:latin typeface="Times New Roman" panose="02020603050405020304" pitchFamily="18" charset="0"/>
                <a:ea typeface="+mn-ea"/>
                <a:cs typeface="+mn-cs"/>
                <a:sym typeface="+mn-lt"/>
              </a:rPr>
              <a:t>以</a:t>
            </a:r>
            <a:r>
              <a:rPr lang="en-US" altLang="zh-CN" sz="2000" u="sng" dirty="0" smtClean="0">
                <a:solidFill>
                  <a:schemeClr val="tx1"/>
                </a:solidFill>
                <a:latin typeface="Times New Roman" panose="02020603050405020304" pitchFamily="18" charset="0"/>
                <a:ea typeface="+mn-ea"/>
                <a:cs typeface="+mn-cs"/>
                <a:sym typeface="+mn-lt"/>
              </a:rPr>
              <a:t>“Changes </a:t>
            </a:r>
            <a:r>
              <a:rPr lang="en-US" altLang="zh-CN" sz="2000" u="sng" dirty="0">
                <a:solidFill>
                  <a:schemeClr val="tx1"/>
                </a:solidFill>
                <a:latin typeface="Times New Roman" panose="02020603050405020304" pitchFamily="18" charset="0"/>
                <a:ea typeface="+mn-ea"/>
                <a:cs typeface="+mn-cs"/>
                <a:sym typeface="+mn-lt"/>
              </a:rPr>
              <a:t>in the Ownership of House”</a:t>
            </a:r>
            <a:r>
              <a:rPr lang="zh-CN" altLang="en-US" sz="2000" dirty="0">
                <a:solidFill>
                  <a:schemeClr val="tx1"/>
                </a:solidFill>
                <a:latin typeface="Times New Roman" panose="02020603050405020304" pitchFamily="18" charset="0"/>
                <a:ea typeface="+mn-ea"/>
                <a:cs typeface="+mn-cs"/>
                <a:sym typeface="+mn-lt"/>
              </a:rPr>
              <a:t>为主题，写一篇短文，</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字数在</a:t>
            </a:r>
            <a:r>
              <a:rPr lang="en-US" altLang="zh-CN" sz="2000" dirty="0">
                <a:solidFill>
                  <a:schemeClr val="tx1"/>
                </a:solidFill>
                <a:latin typeface="Times New Roman" panose="02020603050405020304" pitchFamily="18" charset="0"/>
                <a:ea typeface="+mn-ea"/>
                <a:cs typeface="+mn-cs"/>
                <a:sym typeface="+mn-lt"/>
              </a:rPr>
              <a:t>100</a:t>
            </a:r>
            <a:r>
              <a:rPr lang="zh-CN" altLang="en-US" sz="2000" dirty="0">
                <a:solidFill>
                  <a:schemeClr val="tx1"/>
                </a:solidFill>
                <a:latin typeface="Times New Roman" panose="02020603050405020304" pitchFamily="18" charset="0"/>
                <a:ea typeface="+mn-ea"/>
                <a:cs typeface="+mn-cs"/>
                <a:sym typeface="+mn-lt"/>
              </a:rPr>
              <a:t>字左右。</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注意：短文应包括以下内容：</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①根据图示描述该市住房产权的</a:t>
            </a:r>
            <a:r>
              <a:rPr lang="zh-CN" altLang="en-US" sz="2000" dirty="0">
                <a:solidFill>
                  <a:srgbClr val="FF0000"/>
                </a:solidFill>
                <a:latin typeface="Times New Roman" panose="02020603050405020304" pitchFamily="18" charset="0"/>
                <a:ea typeface="+mn-ea"/>
                <a:cs typeface="+mn-cs"/>
                <a:sym typeface="+mn-lt"/>
              </a:rPr>
              <a:t>变化</a:t>
            </a:r>
            <a:r>
              <a:rPr lang="zh-CN" altLang="en-US" sz="2000" dirty="0">
                <a:solidFill>
                  <a:schemeClr val="tx1"/>
                </a:solidFill>
                <a:latin typeface="Times New Roman" panose="02020603050405020304" pitchFamily="18" charset="0"/>
                <a:ea typeface="+mn-ea"/>
                <a:cs typeface="+mn-cs"/>
                <a:sym typeface="+mn-lt"/>
              </a:rPr>
              <a:t>；</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②分析产生这些变化的</a:t>
            </a:r>
            <a:r>
              <a:rPr lang="zh-CN" altLang="en-US" sz="2000" dirty="0">
                <a:solidFill>
                  <a:srgbClr val="FF0000"/>
                </a:solidFill>
                <a:latin typeface="Times New Roman" panose="02020603050405020304" pitchFamily="18" charset="0"/>
                <a:ea typeface="+mn-ea"/>
                <a:cs typeface="+mn-cs"/>
                <a:sym typeface="+mn-lt"/>
              </a:rPr>
              <a:t>原因</a:t>
            </a:r>
            <a:r>
              <a:rPr lang="zh-CN" altLang="en-US" sz="2000" dirty="0">
                <a:solidFill>
                  <a:schemeClr val="tx1"/>
                </a:solidFill>
                <a:latin typeface="Times New Roman" panose="02020603050405020304" pitchFamily="18" charset="0"/>
                <a:ea typeface="+mn-ea"/>
                <a:cs typeface="+mn-cs"/>
                <a:sym typeface="+mn-lt"/>
              </a:rPr>
              <a:t>；</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③说明这些变化对个人和社会产生的</a:t>
            </a:r>
            <a:r>
              <a:rPr lang="zh-CN" altLang="en-US" sz="2000" dirty="0">
                <a:solidFill>
                  <a:srgbClr val="FF0000"/>
                </a:solidFill>
                <a:latin typeface="Times New Roman" panose="02020603050405020304" pitchFamily="18" charset="0"/>
                <a:ea typeface="+mn-ea"/>
                <a:cs typeface="+mn-cs"/>
                <a:sym typeface="+mn-lt"/>
              </a:rPr>
              <a:t>影响</a:t>
            </a:r>
            <a:r>
              <a:rPr lang="zh-CN" altLang="en-US" sz="2000" dirty="0">
                <a:solidFill>
                  <a:schemeClr val="tx1"/>
                </a:solidFill>
                <a:latin typeface="Times New Roman" panose="02020603050405020304" pitchFamily="18" charset="0"/>
                <a:ea typeface="+mn-ea"/>
                <a:cs typeface="+mn-cs"/>
                <a:sym typeface="+mn-lt"/>
              </a:rPr>
              <a:t>。</a:t>
            </a:r>
          </a:p>
          <a:p>
            <a:pPr algn="just">
              <a:lnSpc>
                <a:spcPct val="150000"/>
              </a:lnSpc>
            </a:pPr>
            <a:endParaRPr lang="id-ID" sz="2000" i="1" dirty="0">
              <a:solidFill>
                <a:srgbClr val="C00000"/>
              </a:solidFill>
              <a:latin typeface="Times New Roman" panose="02020603050405020304" pitchFamily="18" charset="0"/>
              <a:ea typeface="+mn-ea"/>
              <a:cs typeface="+mn-ea"/>
              <a:sym typeface="+mn-lt"/>
            </a:endParaRPr>
          </a:p>
        </p:txBody>
      </p:sp>
      <p:sp>
        <p:nvSpPr>
          <p:cNvPr id="15" name="文本框 5">
            <a:extLst>
              <a:ext uri="{FF2B5EF4-FFF2-40B4-BE49-F238E27FC236}">
                <a16:creationId xmlns:a16="http://schemas.microsoft.com/office/drawing/2014/main" id="{AA66F6B9-3CE5-40A6-B4EF-B1BB1F932FE7}"/>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主要应试题型</a:t>
            </a:r>
          </a:p>
        </p:txBody>
      </p:sp>
      <p:sp>
        <p:nvSpPr>
          <p:cNvPr id="16" name="文本框 6">
            <a:extLst>
              <a:ext uri="{FF2B5EF4-FFF2-40B4-BE49-F238E27FC236}">
                <a16:creationId xmlns:a16="http://schemas.microsoft.com/office/drawing/2014/main" id="{BD2DBD4C-5160-415D-9555-4C515A6AD8CE}"/>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Main Types of Composition in Exams</a:t>
            </a:r>
          </a:p>
        </p:txBody>
      </p:sp>
      <p:pic>
        <p:nvPicPr>
          <p:cNvPr id="3" name="图片 2">
            <a:extLst>
              <a:ext uri="{FF2B5EF4-FFF2-40B4-BE49-F238E27FC236}">
                <a16:creationId xmlns:a16="http://schemas.microsoft.com/office/drawing/2014/main" id="{7169B57C-179D-42B5-B336-00958EEA9FC2}"/>
              </a:ext>
            </a:extLst>
          </p:cNvPr>
          <p:cNvPicPr>
            <a:picLocks noChangeAspect="1"/>
          </p:cNvPicPr>
          <p:nvPr/>
        </p:nvPicPr>
        <p:blipFill>
          <a:blip r:embed="rId3"/>
          <a:stretch>
            <a:fillRect/>
          </a:stretch>
        </p:blipFill>
        <p:spPr>
          <a:xfrm>
            <a:off x="6191250" y="3271193"/>
            <a:ext cx="4897838" cy="2438083"/>
          </a:xfrm>
          <a:prstGeom prst="rect">
            <a:avLst/>
          </a:prstGeom>
        </p:spPr>
      </p:pic>
    </p:spTree>
    <p:extLst>
      <p:ext uri="{BB962C8B-B14F-4D97-AF65-F5344CB8AC3E}">
        <p14:creationId xmlns:p14="http://schemas.microsoft.com/office/powerpoint/2010/main" val="303073981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03200" y="1240677"/>
            <a:ext cx="11988800" cy="43766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000" dirty="0">
                <a:solidFill>
                  <a:schemeClr val="tx1"/>
                </a:solidFill>
                <a:latin typeface="Times New Roman" panose="02020603050405020304" pitchFamily="18" charset="0"/>
                <a:ea typeface="+mn-ea"/>
                <a:cs typeface="+mn-cs"/>
                <a:sym typeface="+mn-lt"/>
              </a:rPr>
              <a:t>范文：</a:t>
            </a:r>
          </a:p>
          <a:p>
            <a:pPr algn="ctr">
              <a:lnSpc>
                <a:spcPct val="150000"/>
              </a:lnSpc>
            </a:pPr>
            <a:r>
              <a:rPr lang="en-US" altLang="zh-CN" sz="2200" dirty="0">
                <a:solidFill>
                  <a:srgbClr val="C00000"/>
                </a:solidFill>
                <a:latin typeface="Times New Roman" panose="02020603050405020304" pitchFamily="18" charset="0"/>
                <a:ea typeface="+mn-ea"/>
                <a:cs typeface="+mn-cs"/>
                <a:sym typeface="+mn-lt"/>
              </a:rPr>
              <a:t>Ownership of Houses in a Big City in China</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As can be seen from the chart, ownership of houses in a big city in China changed in the</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past ten years. In 1995, 75 percent of the houses were state-owned. Five years later, the rate</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of state-owned houses to private ones was 3 to 2. But from then on, the ownership of houses</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changed rapidly and so far 80 percent of houses have been private.</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What caused the changes? There might have been two main reasons. First, from 1995 up to</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now, the people’s living standards have been improving. Most of them can afford to buy houses.</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Second, most people do not save a lot of money in the bank for their children as their parents</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did in the past. They want to have their own homes and enjoy life.</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Such changes have had a great effect on the development of society. It does good to both the</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citizens and the government.</a:t>
            </a:r>
            <a:endParaRPr lang="id-ID" sz="2200" i="1" dirty="0">
              <a:solidFill>
                <a:srgbClr val="C00000"/>
              </a:solidFill>
              <a:latin typeface="Times New Roman" panose="02020603050405020304" pitchFamily="18" charset="0"/>
              <a:ea typeface="+mn-ea"/>
              <a:cs typeface="+mn-ea"/>
              <a:sym typeface="+mn-lt"/>
            </a:endParaRPr>
          </a:p>
        </p:txBody>
      </p:sp>
      <p:sp>
        <p:nvSpPr>
          <p:cNvPr id="15" name="文本框 5">
            <a:extLst>
              <a:ext uri="{FF2B5EF4-FFF2-40B4-BE49-F238E27FC236}">
                <a16:creationId xmlns:a16="http://schemas.microsoft.com/office/drawing/2014/main" id="{AA66F6B9-3CE5-40A6-B4EF-B1BB1F932FE7}"/>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主要应试题型</a:t>
            </a:r>
          </a:p>
        </p:txBody>
      </p:sp>
      <p:sp>
        <p:nvSpPr>
          <p:cNvPr id="16" name="文本框 6">
            <a:extLst>
              <a:ext uri="{FF2B5EF4-FFF2-40B4-BE49-F238E27FC236}">
                <a16:creationId xmlns:a16="http://schemas.microsoft.com/office/drawing/2014/main" id="{BD2DBD4C-5160-415D-9555-4C515A6AD8CE}"/>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Main Types of Composition in Exams</a:t>
            </a:r>
          </a:p>
        </p:txBody>
      </p:sp>
    </p:spTree>
    <p:extLst>
      <p:ext uri="{BB962C8B-B14F-4D97-AF65-F5344CB8AC3E}">
        <p14:creationId xmlns:p14="http://schemas.microsoft.com/office/powerpoint/2010/main" val="290040708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62337" y="162200"/>
            <a:ext cx="11867326"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dirty="0">
                <a:solidFill>
                  <a:schemeClr val="tx1"/>
                </a:solidFill>
                <a:latin typeface="Times New Roman" panose="02020603050405020304" pitchFamily="18" charset="0"/>
                <a:ea typeface="+mn-ea"/>
                <a:cs typeface="+mn-cs"/>
                <a:sym typeface="+mn-lt"/>
              </a:rPr>
              <a:t>(6) </a:t>
            </a:r>
            <a:r>
              <a:rPr lang="zh-CN" altLang="en-US" sz="2400" dirty="0">
                <a:solidFill>
                  <a:schemeClr val="tx1"/>
                </a:solidFill>
                <a:latin typeface="Times New Roman" panose="02020603050405020304" pitchFamily="18" charset="0"/>
                <a:ea typeface="+mn-ea"/>
                <a:cs typeface="+mn-cs"/>
                <a:sym typeface="+mn-lt"/>
              </a:rPr>
              <a:t>下面的曲线图是我国</a:t>
            </a:r>
            <a:r>
              <a:rPr lang="en-US" altLang="zh-CN" sz="2400" dirty="0">
                <a:solidFill>
                  <a:schemeClr val="tx1"/>
                </a:solidFill>
                <a:latin typeface="Times New Roman" panose="02020603050405020304" pitchFamily="18" charset="0"/>
                <a:ea typeface="+mn-ea"/>
                <a:cs typeface="+mn-cs"/>
                <a:sym typeface="+mn-lt"/>
              </a:rPr>
              <a:t>2006</a:t>
            </a:r>
            <a:r>
              <a:rPr lang="zh-CN" altLang="en-US" sz="2400" dirty="0">
                <a:solidFill>
                  <a:schemeClr val="tx1"/>
                </a:solidFill>
                <a:latin typeface="Times New Roman" panose="02020603050405020304" pitchFamily="18" charset="0"/>
                <a:ea typeface="+mn-ea"/>
                <a:cs typeface="+mn-cs"/>
                <a:sym typeface="+mn-lt"/>
              </a:rPr>
              <a:t>年不同月份汽车事故分布示意图，请</a:t>
            </a:r>
            <a:r>
              <a:rPr lang="zh-CN" altLang="en-US" sz="2400" dirty="0" smtClean="0">
                <a:solidFill>
                  <a:schemeClr val="tx1"/>
                </a:solidFill>
                <a:latin typeface="Times New Roman" panose="02020603050405020304" pitchFamily="18" charset="0"/>
                <a:ea typeface="+mn-ea"/>
                <a:cs typeface="+mn-cs"/>
                <a:sym typeface="+mn-lt"/>
              </a:rPr>
              <a:t>以 </a:t>
            </a:r>
            <a:r>
              <a:rPr lang="en-US" altLang="zh-CN" sz="2400" u="sng" dirty="0" smtClean="0">
                <a:solidFill>
                  <a:schemeClr val="tx1"/>
                </a:solidFill>
                <a:latin typeface="Times New Roman" panose="02020603050405020304" pitchFamily="18" charset="0"/>
                <a:ea typeface="+mn-ea"/>
                <a:cs typeface="+mn-cs"/>
                <a:sym typeface="+mn-lt"/>
              </a:rPr>
              <a:t>“The </a:t>
            </a:r>
            <a:r>
              <a:rPr lang="en-US" altLang="zh-CN" sz="2400" u="sng" dirty="0">
                <a:solidFill>
                  <a:schemeClr val="tx1"/>
                </a:solidFill>
                <a:latin typeface="Times New Roman" panose="02020603050405020304" pitchFamily="18" charset="0"/>
                <a:ea typeface="+mn-ea"/>
                <a:cs typeface="+mn-cs"/>
                <a:sym typeface="+mn-lt"/>
              </a:rPr>
              <a:t>Number of</a:t>
            </a:r>
          </a:p>
          <a:p>
            <a:pPr algn="just">
              <a:lnSpc>
                <a:spcPct val="150000"/>
              </a:lnSpc>
            </a:pPr>
            <a:r>
              <a:rPr lang="en-US" altLang="zh-CN" sz="2400" u="sng" dirty="0">
                <a:solidFill>
                  <a:schemeClr val="tx1"/>
                </a:solidFill>
                <a:latin typeface="Times New Roman" panose="02020603050405020304" pitchFamily="18" charset="0"/>
                <a:ea typeface="+mn-ea"/>
                <a:cs typeface="+mn-cs"/>
                <a:sym typeface="+mn-lt"/>
              </a:rPr>
              <a:t>Car Accidents in 2006”</a:t>
            </a:r>
            <a:r>
              <a:rPr lang="zh-CN" altLang="en-US" sz="2400" dirty="0">
                <a:solidFill>
                  <a:schemeClr val="tx1"/>
                </a:solidFill>
                <a:latin typeface="Times New Roman" panose="02020603050405020304" pitchFamily="18" charset="0"/>
                <a:ea typeface="+mn-ea"/>
                <a:cs typeface="+mn-cs"/>
                <a:sym typeface="+mn-lt"/>
              </a:rPr>
              <a:t>为题写一篇文章。要求：</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①描述不同月份汽车事故</a:t>
            </a:r>
            <a:r>
              <a:rPr lang="zh-CN" altLang="en-US" sz="2400" dirty="0">
                <a:solidFill>
                  <a:srgbClr val="FF0000"/>
                </a:solidFill>
                <a:latin typeface="Times New Roman" panose="02020603050405020304" pitchFamily="18" charset="0"/>
                <a:ea typeface="+mn-ea"/>
                <a:cs typeface="+mn-cs"/>
                <a:sym typeface="+mn-lt"/>
              </a:rPr>
              <a:t>分布（ </a:t>
            </a:r>
            <a:r>
              <a:rPr lang="en-US" altLang="zh-CN" sz="2400" dirty="0">
                <a:solidFill>
                  <a:srgbClr val="FF0000"/>
                </a:solidFill>
                <a:latin typeface="Times New Roman" panose="02020603050405020304" pitchFamily="18" charset="0"/>
                <a:ea typeface="+mn-ea"/>
                <a:cs typeface="+mn-cs"/>
                <a:sym typeface="+mn-lt"/>
              </a:rPr>
              <a:t>distribution</a:t>
            </a:r>
            <a:r>
              <a:rPr lang="zh-CN" altLang="en-US" sz="2400" dirty="0">
                <a:solidFill>
                  <a:srgbClr val="FF0000"/>
                </a:solidFill>
                <a:latin typeface="Times New Roman" panose="02020603050405020304" pitchFamily="18" charset="0"/>
                <a:ea typeface="+mn-ea"/>
                <a:cs typeface="+mn-cs"/>
                <a:sym typeface="+mn-lt"/>
              </a:rPr>
              <a:t>）及总趋势</a:t>
            </a:r>
            <a:r>
              <a:rPr lang="zh-CN" altLang="en-US" sz="2400" dirty="0">
                <a:solidFill>
                  <a:schemeClr val="tx1"/>
                </a:solidFill>
                <a:latin typeface="Times New Roman" panose="02020603050405020304" pitchFamily="18" charset="0"/>
                <a:ea typeface="+mn-ea"/>
                <a:cs typeface="+mn-cs"/>
                <a:sym typeface="+mn-lt"/>
              </a:rPr>
              <a:t>。</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②描述汽车事故的可能</a:t>
            </a:r>
            <a:r>
              <a:rPr lang="zh-CN" altLang="en-US" sz="2400" dirty="0">
                <a:solidFill>
                  <a:srgbClr val="FF0000"/>
                </a:solidFill>
                <a:latin typeface="Times New Roman" panose="02020603050405020304" pitchFamily="18" charset="0"/>
                <a:ea typeface="+mn-ea"/>
                <a:cs typeface="+mn-cs"/>
                <a:sym typeface="+mn-lt"/>
              </a:rPr>
              <a:t>原因</a:t>
            </a:r>
            <a:r>
              <a:rPr lang="zh-CN" altLang="en-US" sz="2400" dirty="0">
                <a:solidFill>
                  <a:schemeClr val="tx1"/>
                </a:solidFill>
                <a:latin typeface="Times New Roman" panose="02020603050405020304" pitchFamily="18" charset="0"/>
                <a:ea typeface="+mn-ea"/>
                <a:cs typeface="+mn-cs"/>
                <a:sym typeface="+mn-lt"/>
              </a:rPr>
              <a:t>和</a:t>
            </a:r>
            <a:r>
              <a:rPr lang="zh-CN" altLang="en-US" sz="2400" dirty="0">
                <a:solidFill>
                  <a:srgbClr val="FF0000"/>
                </a:solidFill>
                <a:latin typeface="Times New Roman" panose="02020603050405020304" pitchFamily="18" charset="0"/>
                <a:ea typeface="+mn-ea"/>
                <a:cs typeface="+mn-cs"/>
                <a:sym typeface="+mn-lt"/>
              </a:rPr>
              <a:t>对策</a:t>
            </a:r>
            <a:r>
              <a:rPr lang="zh-CN" altLang="en-US" sz="2400" dirty="0">
                <a:solidFill>
                  <a:schemeClr val="tx1"/>
                </a:solidFill>
                <a:latin typeface="Times New Roman" panose="02020603050405020304" pitchFamily="18" charset="0"/>
                <a:ea typeface="+mn-ea"/>
                <a:cs typeface="+mn-cs"/>
                <a:sym typeface="+mn-lt"/>
              </a:rPr>
              <a:t>。</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③不少于</a:t>
            </a:r>
            <a:r>
              <a:rPr lang="en-US" altLang="zh-CN" sz="2400" dirty="0">
                <a:solidFill>
                  <a:schemeClr val="tx1"/>
                </a:solidFill>
                <a:latin typeface="Times New Roman" panose="02020603050405020304" pitchFamily="18" charset="0"/>
                <a:ea typeface="+mn-ea"/>
                <a:cs typeface="+mn-cs"/>
                <a:sym typeface="+mn-lt"/>
              </a:rPr>
              <a:t>100</a:t>
            </a:r>
            <a:r>
              <a:rPr lang="zh-CN" altLang="en-US" sz="2400" dirty="0">
                <a:solidFill>
                  <a:schemeClr val="tx1"/>
                </a:solidFill>
                <a:latin typeface="Times New Roman" panose="02020603050405020304" pitchFamily="18" charset="0"/>
                <a:ea typeface="+mn-ea"/>
                <a:cs typeface="+mn-cs"/>
                <a:sym typeface="+mn-lt"/>
              </a:rPr>
              <a:t>字。</a:t>
            </a:r>
            <a:endParaRPr lang="id-ID" sz="2000" i="1" dirty="0">
              <a:solidFill>
                <a:srgbClr val="C00000"/>
              </a:solidFill>
              <a:latin typeface="Times New Roman" panose="02020603050405020304" pitchFamily="18" charset="0"/>
              <a:ea typeface="+mn-ea"/>
              <a:cs typeface="+mn-ea"/>
              <a:sym typeface="+mn-lt"/>
            </a:endParaRPr>
          </a:p>
        </p:txBody>
      </p:sp>
      <p:sp>
        <p:nvSpPr>
          <p:cNvPr id="15" name="文本框 5">
            <a:extLst>
              <a:ext uri="{FF2B5EF4-FFF2-40B4-BE49-F238E27FC236}">
                <a16:creationId xmlns:a16="http://schemas.microsoft.com/office/drawing/2014/main" id="{AA66F6B9-3CE5-40A6-B4EF-B1BB1F932FE7}"/>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主要应试题型</a:t>
            </a:r>
          </a:p>
        </p:txBody>
      </p:sp>
      <p:sp>
        <p:nvSpPr>
          <p:cNvPr id="16" name="文本框 6">
            <a:extLst>
              <a:ext uri="{FF2B5EF4-FFF2-40B4-BE49-F238E27FC236}">
                <a16:creationId xmlns:a16="http://schemas.microsoft.com/office/drawing/2014/main" id="{BD2DBD4C-5160-415D-9555-4C515A6AD8CE}"/>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Main Types of Composition in Exams</a:t>
            </a:r>
          </a:p>
        </p:txBody>
      </p:sp>
      <p:pic>
        <p:nvPicPr>
          <p:cNvPr id="2" name="图片 1">
            <a:extLst>
              <a:ext uri="{FF2B5EF4-FFF2-40B4-BE49-F238E27FC236}">
                <a16:creationId xmlns:a16="http://schemas.microsoft.com/office/drawing/2014/main" id="{3496CA25-5042-4354-A110-BB526B611C3F}"/>
              </a:ext>
            </a:extLst>
          </p:cNvPr>
          <p:cNvPicPr>
            <a:picLocks noChangeAspect="1"/>
          </p:cNvPicPr>
          <p:nvPr/>
        </p:nvPicPr>
        <p:blipFill>
          <a:blip r:embed="rId3"/>
          <a:stretch>
            <a:fillRect/>
          </a:stretch>
        </p:blipFill>
        <p:spPr>
          <a:xfrm>
            <a:off x="592888" y="3559337"/>
            <a:ext cx="5807133" cy="2724468"/>
          </a:xfrm>
          <a:prstGeom prst="rect">
            <a:avLst/>
          </a:prstGeom>
        </p:spPr>
      </p:pic>
      <p:sp>
        <p:nvSpPr>
          <p:cNvPr id="4" name="矩形: 圆角 3">
            <a:extLst>
              <a:ext uri="{FF2B5EF4-FFF2-40B4-BE49-F238E27FC236}">
                <a16:creationId xmlns:a16="http://schemas.microsoft.com/office/drawing/2014/main" id="{749327B0-657E-47AC-A46F-EBB4E1811F39}"/>
              </a:ext>
            </a:extLst>
          </p:cNvPr>
          <p:cNvSpPr/>
          <p:nvPr/>
        </p:nvSpPr>
        <p:spPr>
          <a:xfrm>
            <a:off x="5873771" y="2763520"/>
            <a:ext cx="6212630" cy="3383280"/>
          </a:xfrm>
          <a:prstGeom prst="roundRect">
            <a:avLst/>
          </a:prstGeom>
          <a:solidFill>
            <a:schemeClr val="accent3"/>
          </a:solidFill>
          <a:ln>
            <a:noFill/>
          </a:ln>
        </p:spPr>
        <p:style>
          <a:lnRef idx="0">
            <a:scrgbClr r="0" g="0" b="0"/>
          </a:lnRef>
          <a:fillRef idx="0">
            <a:scrgbClr r="0" g="0" b="0"/>
          </a:fillRef>
          <a:effectRef idx="0">
            <a:scrgbClr r="0" g="0" b="0"/>
          </a:effectRef>
          <a:fontRef idx="minor">
            <a:schemeClr val="lt1"/>
          </a:fontRef>
        </p:style>
        <p:txBody>
          <a:bodyPr rtlCol="0" anchor="ctr"/>
          <a:lstStyle/>
          <a:p>
            <a:pPr algn="ctr">
              <a:lnSpc>
                <a:spcPct val="130000"/>
              </a:lnSpc>
            </a:pPr>
            <a:r>
              <a:rPr lang="zh-CN" altLang="en-US" sz="2000" dirty="0">
                <a:solidFill>
                  <a:schemeClr val="tx1"/>
                </a:solidFill>
                <a:latin typeface="微软雅黑" panose="020B0503020204020204" pitchFamily="34" charset="-122"/>
                <a:ea typeface="微软雅黑" panose="020B0503020204020204" pitchFamily="34" charset="-122"/>
              </a:rPr>
              <a:t>从图中可看出，曲线图的横轴代表</a:t>
            </a:r>
            <a:r>
              <a:rPr lang="en-US" altLang="zh-CN" sz="2000" dirty="0">
                <a:solidFill>
                  <a:schemeClr val="tx1"/>
                </a:solidFill>
                <a:latin typeface="微软雅黑" panose="020B0503020204020204" pitchFamily="34" charset="-122"/>
                <a:ea typeface="微软雅黑" panose="020B0503020204020204" pitchFamily="34" charset="-122"/>
              </a:rPr>
              <a:t>2006</a:t>
            </a:r>
            <a:r>
              <a:rPr lang="zh-CN" altLang="en-US" sz="2000" dirty="0">
                <a:solidFill>
                  <a:schemeClr val="tx1"/>
                </a:solidFill>
                <a:latin typeface="微软雅黑" panose="020B0503020204020204" pitchFamily="34" charset="-122"/>
                <a:ea typeface="微软雅黑" panose="020B0503020204020204" pitchFamily="34" charset="-122"/>
              </a:rPr>
              <a:t>年的不同的月份，纵轴代表交通事故的数量。从</a:t>
            </a:r>
          </a:p>
          <a:p>
            <a:pPr algn="ctr">
              <a:lnSpc>
                <a:spcPct val="130000"/>
              </a:lnSpc>
            </a:pPr>
            <a:r>
              <a:rPr lang="zh-CN" altLang="en-US" sz="2000" dirty="0">
                <a:solidFill>
                  <a:schemeClr val="tx1"/>
                </a:solidFill>
                <a:latin typeface="微软雅黑" panose="020B0503020204020204" pitchFamily="34" charset="-122"/>
                <a:ea typeface="微软雅黑" panose="020B0503020204020204" pitchFamily="34" charset="-122"/>
              </a:rPr>
              <a:t>交通事故曲线图上可知，前八个月交通事故的数量有升有降。曲线图在八月份升到了最高点</a:t>
            </a:r>
          </a:p>
          <a:p>
            <a:pPr algn="ctr">
              <a:lnSpc>
                <a:spcPct val="130000"/>
              </a:lnSpc>
            </a:pPr>
            <a:r>
              <a:rPr lang="zh-CN" altLang="en-US" sz="2000" dirty="0">
                <a:solidFill>
                  <a:schemeClr val="tx1"/>
                </a:solidFill>
                <a:latin typeface="微软雅黑" panose="020B0503020204020204" pitchFamily="34" charset="-122"/>
                <a:ea typeface="微软雅黑" panose="020B0503020204020204" pitchFamily="34" charset="-122"/>
              </a:rPr>
              <a:t>（ </a:t>
            </a:r>
            <a:r>
              <a:rPr lang="en-US" altLang="zh-CN" sz="2000" dirty="0">
                <a:solidFill>
                  <a:schemeClr val="tx1"/>
                </a:solidFill>
                <a:latin typeface="微软雅黑" panose="020B0503020204020204" pitchFamily="34" charset="-122"/>
                <a:ea typeface="微软雅黑" panose="020B0503020204020204" pitchFamily="34" charset="-122"/>
              </a:rPr>
              <a:t>39</a:t>
            </a:r>
            <a:r>
              <a:rPr lang="zh-CN" altLang="en-US" sz="2000" dirty="0">
                <a:solidFill>
                  <a:schemeClr val="tx1"/>
                </a:solidFill>
                <a:latin typeface="微软雅黑" panose="020B0503020204020204" pitchFamily="34" charset="-122"/>
                <a:ea typeface="微软雅黑" panose="020B0503020204020204" pitchFamily="34" charset="-122"/>
              </a:rPr>
              <a:t>），此后一直呈下降的趋势，十二月份降到了最低点（ </a:t>
            </a:r>
            <a:r>
              <a:rPr lang="en-US" altLang="zh-CN" sz="2000" dirty="0">
                <a:solidFill>
                  <a:schemeClr val="tx1"/>
                </a:solidFill>
                <a:latin typeface="微软雅黑" panose="020B0503020204020204" pitchFamily="34" charset="-122"/>
                <a:ea typeface="微软雅黑" panose="020B0503020204020204" pitchFamily="34" charset="-122"/>
              </a:rPr>
              <a:t>16</a:t>
            </a:r>
            <a:r>
              <a:rPr lang="zh-CN" altLang="en-US" sz="2000" dirty="0">
                <a:solidFill>
                  <a:schemeClr val="tx1"/>
                </a:solidFill>
                <a:latin typeface="微软雅黑" panose="020B0503020204020204" pitchFamily="34" charset="-122"/>
                <a:ea typeface="微软雅黑" panose="020B0503020204020204" pitchFamily="34" charset="-122"/>
              </a:rPr>
              <a:t>）。可见， </a:t>
            </a:r>
            <a:r>
              <a:rPr lang="en-US" altLang="zh-CN" sz="2000" dirty="0">
                <a:solidFill>
                  <a:schemeClr val="tx1"/>
                </a:solidFill>
                <a:latin typeface="微软雅黑" panose="020B0503020204020204" pitchFamily="34" charset="-122"/>
                <a:ea typeface="微软雅黑" panose="020B0503020204020204" pitchFamily="34" charset="-122"/>
              </a:rPr>
              <a:t>2006</a:t>
            </a:r>
            <a:r>
              <a:rPr lang="zh-CN" altLang="en-US" sz="2000" dirty="0">
                <a:solidFill>
                  <a:schemeClr val="tx1"/>
                </a:solidFill>
                <a:latin typeface="微软雅黑" panose="020B0503020204020204" pitchFamily="34" charset="-122"/>
                <a:ea typeface="微软雅黑" panose="020B0503020204020204" pitchFamily="34" charset="-122"/>
              </a:rPr>
              <a:t>年交通事故的数</a:t>
            </a:r>
          </a:p>
          <a:p>
            <a:pPr algn="ctr">
              <a:lnSpc>
                <a:spcPct val="130000"/>
              </a:lnSpc>
            </a:pPr>
            <a:r>
              <a:rPr lang="zh-CN" altLang="en-US" sz="2000" dirty="0">
                <a:solidFill>
                  <a:schemeClr val="tx1"/>
                </a:solidFill>
                <a:latin typeface="微软雅黑" panose="020B0503020204020204" pitchFamily="34" charset="-122"/>
                <a:ea typeface="微软雅黑" panose="020B0503020204020204" pitchFamily="34" charset="-122"/>
              </a:rPr>
              <a:t>量总体上呈下降的趋势。</a:t>
            </a:r>
          </a:p>
        </p:txBody>
      </p:sp>
    </p:spTree>
    <p:extLst>
      <p:ext uri="{BB962C8B-B14F-4D97-AF65-F5344CB8AC3E}">
        <p14:creationId xmlns:p14="http://schemas.microsoft.com/office/powerpoint/2010/main" val="33882988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P spid="4"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03200" y="1240677"/>
            <a:ext cx="11612880" cy="4376645"/>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000" dirty="0">
                <a:solidFill>
                  <a:schemeClr val="tx1"/>
                </a:solidFill>
                <a:latin typeface="Times New Roman" panose="02020603050405020304" pitchFamily="18" charset="0"/>
                <a:ea typeface="+mn-ea"/>
                <a:cs typeface="+mn-cs"/>
                <a:sym typeface="+mn-lt"/>
              </a:rPr>
              <a:t>范文：</a:t>
            </a:r>
          </a:p>
          <a:p>
            <a:pPr algn="ctr">
              <a:lnSpc>
                <a:spcPct val="150000"/>
              </a:lnSpc>
            </a:pPr>
            <a:r>
              <a:rPr lang="en-US" altLang="zh-CN" sz="2200" dirty="0">
                <a:solidFill>
                  <a:srgbClr val="C00000"/>
                </a:solidFill>
                <a:latin typeface="Times New Roman" panose="02020603050405020304" pitchFamily="18" charset="0"/>
                <a:ea typeface="+mn-ea"/>
                <a:cs typeface="+mn-cs"/>
                <a:sym typeface="+mn-lt"/>
              </a:rPr>
              <a:t>The Number of Car Accidents in 2006</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From the graph, we can see that there were two peaks of accidents in 2006. One was in February with the number of 32. The other was in August with the number of 39, which was the highest point of the distribution line. From August, the number of car accidents had been decreasing till it reached the lowest point of the year in December. Two peaks occurred in spring and summer, the two seasons which had most of the year’s rain. Driving tends to be more dangerous in rainy days. Maybe the weather is the most important reason for car accidents. Be careful when you drive a car in rainy days.</a:t>
            </a:r>
          </a:p>
          <a:p>
            <a:pPr algn="ctr">
              <a:lnSpc>
                <a:spcPct val="150000"/>
              </a:lnSpc>
            </a:pPr>
            <a:endParaRPr lang="id-ID" sz="2200" i="1" dirty="0">
              <a:solidFill>
                <a:srgbClr val="C00000"/>
              </a:solidFill>
              <a:latin typeface="Times New Roman" panose="02020603050405020304" pitchFamily="18" charset="0"/>
              <a:ea typeface="+mn-ea"/>
              <a:cs typeface="+mn-ea"/>
              <a:sym typeface="+mn-lt"/>
            </a:endParaRPr>
          </a:p>
        </p:txBody>
      </p:sp>
      <p:sp>
        <p:nvSpPr>
          <p:cNvPr id="15" name="文本框 5">
            <a:extLst>
              <a:ext uri="{FF2B5EF4-FFF2-40B4-BE49-F238E27FC236}">
                <a16:creationId xmlns:a16="http://schemas.microsoft.com/office/drawing/2014/main" id="{AA66F6B9-3CE5-40A6-B4EF-B1BB1F932FE7}"/>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主要应试题型</a:t>
            </a:r>
          </a:p>
        </p:txBody>
      </p:sp>
      <p:sp>
        <p:nvSpPr>
          <p:cNvPr id="16" name="文本框 6">
            <a:extLst>
              <a:ext uri="{FF2B5EF4-FFF2-40B4-BE49-F238E27FC236}">
                <a16:creationId xmlns:a16="http://schemas.microsoft.com/office/drawing/2014/main" id="{BD2DBD4C-5160-415D-9555-4C515A6AD8CE}"/>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Main Types of Composition in Exams</a:t>
            </a:r>
          </a:p>
        </p:txBody>
      </p:sp>
    </p:spTree>
    <p:extLst>
      <p:ext uri="{BB962C8B-B14F-4D97-AF65-F5344CB8AC3E}">
        <p14:creationId xmlns:p14="http://schemas.microsoft.com/office/powerpoint/2010/main" val="28756658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4"/>
          <a:stretch>
            <a:fillRect/>
          </a:stretch>
        </p:blipFill>
        <p:spPr>
          <a:xfrm>
            <a:off x="-16013" y="1484313"/>
            <a:ext cx="5607188" cy="3738125"/>
          </a:xfrm>
          <a:prstGeom prst="rect">
            <a:avLst/>
          </a:prstGeom>
        </p:spPr>
      </p:pic>
      <p:sp>
        <p:nvSpPr>
          <p:cNvPr id="30" name="矩形 29"/>
          <p:cNvSpPr/>
          <p:nvPr/>
        </p:nvSpPr>
        <p:spPr>
          <a:xfrm>
            <a:off x="5607188" y="1026915"/>
            <a:ext cx="6441440" cy="4653646"/>
          </a:xfrm>
          <a:prstGeom prst="rect">
            <a:avLst/>
          </a:prstGeom>
          <a:noFill/>
        </p:spPr>
        <p:txBody>
          <a:bodyPr wrap="square">
            <a:spAutoFit/>
          </a:bodyPr>
          <a:lstStyle/>
          <a:p>
            <a:pPr>
              <a:lnSpc>
                <a:spcPct val="150000"/>
              </a:lnSpc>
            </a:pPr>
            <a:r>
              <a:rPr lang="zh-CN" altLang="en-US" sz="2000" dirty="0">
                <a:latin typeface="Times New Roman" panose="02020603050405020304" pitchFamily="18" charset="0"/>
              </a:rPr>
              <a:t>        </a:t>
            </a:r>
            <a:r>
              <a:rPr lang="en-US" altLang="zh-CN" sz="2000" dirty="0">
                <a:latin typeface="Times New Roman" panose="02020603050405020304" pitchFamily="18" charset="0"/>
              </a:rPr>
              <a:t>The exercises in this section provide opportunities to practice writing with given information. Exercise 2 supplies the general idea of the composition and students need to write according to the ideas given. Exercise 1, 4, 5 and 6 give more information by providing topics</a:t>
            </a:r>
            <a:r>
              <a:rPr lang="zh-CN" altLang="en-US" sz="2000" dirty="0">
                <a:latin typeface="Times New Roman" panose="02020603050405020304" pitchFamily="18" charset="0"/>
              </a:rPr>
              <a:t> </a:t>
            </a:r>
            <a:r>
              <a:rPr lang="en-US" altLang="zh-CN" sz="2000" dirty="0">
                <a:latin typeface="Times New Roman" panose="02020603050405020304" pitchFamily="18" charset="0"/>
              </a:rPr>
              <a:t>for each paragraph and students need to write each paragraph according to the topics given. Exercise 3 gives topic to write and the key words and expressions to be used in the writing. Exercise 7 is a composition based on a graph given. Students need to analyze the graphs and provide comments about them.</a:t>
            </a:r>
            <a:endParaRPr lang="en-US" altLang="zh-CN" sz="2400" b="1" kern="0" dirty="0">
              <a:solidFill>
                <a:schemeClr val="tx1">
                  <a:lumMod val="75000"/>
                  <a:lumOff val="25000"/>
                </a:schemeClr>
              </a:solidFill>
              <a:latin typeface="Times New Roman" panose="02020603050405020304" pitchFamily="18" charset="0"/>
              <a:cs typeface="+mn-ea"/>
              <a:sym typeface="+mn-lt"/>
            </a:endParaRPr>
          </a:p>
        </p:txBody>
      </p:sp>
      <p:sp>
        <p:nvSpPr>
          <p:cNvPr id="5" name="文本占位符 4"/>
          <p:cNvSpPr>
            <a:spLocks noGrp="1"/>
          </p:cNvSpPr>
          <p:nvPr>
            <p:ph type="body" sz="quarter" idx="13"/>
          </p:nvPr>
        </p:nvSpPr>
        <p:spPr>
          <a:xfrm>
            <a:off x="838845" y="141680"/>
            <a:ext cx="7989063" cy="782565"/>
          </a:xfrm>
        </p:spPr>
        <p:txBody>
          <a:bodyPr/>
          <a:lstStyle/>
          <a:p>
            <a:r>
              <a:rPr kumimoji="1" lang="en-US" altLang="zh-CN" dirty="0">
                <a:cs typeface="+mn-ea"/>
                <a:sym typeface="+mn-lt"/>
              </a:rPr>
              <a:t>Reference for teachers</a:t>
            </a:r>
            <a:endParaRPr lang="zh-CN" altLang="en-US" dirty="0">
              <a:cs typeface="+mn-ea"/>
              <a:sym typeface="+mn-lt"/>
            </a:endParaRPr>
          </a:p>
        </p:txBody>
      </p:sp>
    </p:spTree>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596608"/>
            <a:ext cx="12445615" cy="6062429"/>
          </a:xfrm>
          <a:prstGeom prst="rect">
            <a:avLst/>
          </a:prstGeom>
          <a:noFill/>
        </p:spPr>
        <p:txBody>
          <a:bodyPr wrap="square" rtlCol="0">
            <a:spAutoFit/>
          </a:bodyPr>
          <a:lstStyle/>
          <a:p>
            <a:pPr>
              <a:lnSpc>
                <a:spcPct val="130000"/>
              </a:lnSpc>
              <a:spcBef>
                <a:spcPts val="600"/>
              </a:spcBef>
            </a:pPr>
            <a:r>
              <a:rPr lang="en-US" altLang="zh-CN" sz="2200" dirty="0">
                <a:solidFill>
                  <a:srgbClr val="00749F"/>
                </a:solidFill>
                <a:latin typeface="Times New Roman" panose="02020603050405020304" pitchFamily="18" charset="0"/>
                <a:cs typeface="+mn-ea"/>
                <a:sym typeface="+mn-lt"/>
              </a:rPr>
              <a:t>Write essays according to the </a:t>
            </a:r>
            <a:r>
              <a:rPr lang="en-US" altLang="zh-CN" sz="2200" dirty="0" smtClean="0">
                <a:solidFill>
                  <a:srgbClr val="00749F"/>
                </a:solidFill>
                <a:latin typeface="Times New Roman" panose="02020603050405020304" pitchFamily="18" charset="0"/>
                <a:cs typeface="+mn-ea"/>
                <a:sym typeface="+mn-lt"/>
              </a:rPr>
              <a:t>instructions.</a:t>
            </a:r>
            <a:endParaRPr lang="en-US" altLang="zh-CN" sz="2200" dirty="0">
              <a:solidFill>
                <a:srgbClr val="00749F"/>
              </a:solidFill>
              <a:latin typeface="Times New Roman" panose="02020603050405020304" pitchFamily="18" charset="0"/>
              <a:cs typeface="+mn-ea"/>
              <a:sym typeface="+mn-lt"/>
            </a:endParaRPr>
          </a:p>
          <a:p>
            <a:pPr>
              <a:lnSpc>
                <a:spcPct val="130000"/>
              </a:lnSpc>
              <a:spcBef>
                <a:spcPts val="600"/>
              </a:spcBef>
            </a:pPr>
            <a:r>
              <a:rPr lang="en-US" altLang="zh-CN" sz="2200" dirty="0">
                <a:latin typeface="Times New Roman" panose="02020603050405020304" pitchFamily="18" charset="0"/>
                <a:cs typeface="+mn-ea"/>
                <a:sym typeface="+mn-lt"/>
              </a:rPr>
              <a:t>1) Directions: You are allowed 40 minutes to write an essay on “Knowledge or Experience”</a:t>
            </a:r>
          </a:p>
          <a:p>
            <a:pPr>
              <a:lnSpc>
                <a:spcPct val="130000"/>
              </a:lnSpc>
              <a:spcBef>
                <a:spcPts val="600"/>
              </a:spcBef>
            </a:pPr>
            <a:r>
              <a:rPr lang="en-US" altLang="zh-CN" sz="2200" dirty="0">
                <a:latin typeface="Times New Roman" panose="02020603050405020304" pitchFamily="18" charset="0"/>
                <a:cs typeface="+mn-ea"/>
                <a:sym typeface="+mn-lt"/>
              </a:rPr>
              <a:t>within 250 words according to the given outline.</a:t>
            </a:r>
          </a:p>
          <a:p>
            <a:pPr>
              <a:lnSpc>
                <a:spcPct val="130000"/>
              </a:lnSpc>
              <a:spcBef>
                <a:spcPts val="600"/>
              </a:spcBef>
            </a:pPr>
            <a:r>
              <a:rPr lang="en-US" altLang="zh-CN" sz="2200" dirty="0">
                <a:latin typeface="Times New Roman" panose="02020603050405020304" pitchFamily="18" charset="0"/>
                <a:cs typeface="+mn-ea"/>
                <a:sym typeface="+mn-lt"/>
              </a:rPr>
              <a:t>1. Some emphasize book knowledge;</a:t>
            </a:r>
          </a:p>
          <a:p>
            <a:pPr>
              <a:lnSpc>
                <a:spcPct val="130000"/>
              </a:lnSpc>
              <a:spcBef>
                <a:spcPts val="600"/>
              </a:spcBef>
            </a:pPr>
            <a:r>
              <a:rPr lang="en-US" altLang="zh-CN" sz="2200" dirty="0">
                <a:latin typeface="Times New Roman" panose="02020603050405020304" pitchFamily="18" charset="0"/>
                <a:cs typeface="+mn-ea"/>
                <a:sym typeface="+mn-lt"/>
              </a:rPr>
              <a:t>2. Others stress practical experience;</a:t>
            </a:r>
          </a:p>
          <a:p>
            <a:pPr>
              <a:lnSpc>
                <a:spcPct val="130000"/>
              </a:lnSpc>
              <a:spcBef>
                <a:spcPts val="600"/>
              </a:spcBef>
            </a:pPr>
            <a:r>
              <a:rPr lang="en-US" altLang="zh-CN" sz="2200" dirty="0">
                <a:latin typeface="Times New Roman" panose="02020603050405020304" pitchFamily="18" charset="0"/>
                <a:cs typeface="+mn-ea"/>
                <a:sym typeface="+mn-lt"/>
              </a:rPr>
              <a:t>3. Which one is more important? Give your reasons to illustrate your </a:t>
            </a:r>
            <a:r>
              <a:rPr lang="en-US" altLang="zh-CN" sz="2200" dirty="0" smtClean="0">
                <a:latin typeface="Times New Roman" panose="02020603050405020304" pitchFamily="18" charset="0"/>
                <a:cs typeface="+mn-ea"/>
                <a:sym typeface="+mn-lt"/>
              </a:rPr>
              <a:t>opinion.</a:t>
            </a:r>
            <a:endParaRPr lang="en-US" altLang="zh-CN" sz="2200" dirty="0">
              <a:latin typeface="Times New Roman" panose="02020603050405020304" pitchFamily="18" charset="0"/>
              <a:cs typeface="+mn-ea"/>
              <a:sym typeface="+mn-lt"/>
            </a:endParaRPr>
          </a:p>
          <a:p>
            <a:pPr algn="ctr">
              <a:lnSpc>
                <a:spcPct val="130000"/>
              </a:lnSpc>
              <a:spcBef>
                <a:spcPts val="600"/>
              </a:spcBef>
            </a:pPr>
            <a:r>
              <a:rPr lang="en-US" altLang="zh-CN" sz="2200" dirty="0">
                <a:solidFill>
                  <a:srgbClr val="C00000"/>
                </a:solidFill>
                <a:latin typeface="Times New Roman" panose="02020603050405020304" pitchFamily="18" charset="0"/>
                <a:cs typeface="+mn-ea"/>
                <a:sym typeface="+mn-lt"/>
              </a:rPr>
              <a:t>Knowledge or Experience</a:t>
            </a:r>
          </a:p>
          <a:p>
            <a:pPr>
              <a:lnSpc>
                <a:spcPct val="130000"/>
              </a:lnSpc>
              <a:spcBef>
                <a:spcPts val="600"/>
              </a:spcBef>
            </a:pPr>
            <a:r>
              <a:rPr lang="en-US" altLang="zh-CN" sz="2200" dirty="0" smtClean="0">
                <a:solidFill>
                  <a:srgbClr val="C00000"/>
                </a:solidFill>
                <a:latin typeface="Times New Roman" panose="02020603050405020304" pitchFamily="18" charset="0"/>
                <a:cs typeface="+mn-ea"/>
                <a:sym typeface="+mn-lt"/>
              </a:rPr>
              <a:t>Which </a:t>
            </a:r>
            <a:r>
              <a:rPr lang="en-US" altLang="zh-CN" sz="2200" dirty="0">
                <a:solidFill>
                  <a:srgbClr val="C00000"/>
                </a:solidFill>
                <a:latin typeface="Times New Roman" panose="02020603050405020304" pitchFamily="18" charset="0"/>
                <a:cs typeface="+mn-ea"/>
                <a:sym typeface="+mn-lt"/>
              </a:rPr>
              <a:t>is more important in life, knowledge from the books you read, or personal experience you gain in reality? The answer may vary from person to person. The young, educated may emphasize the former, and the old may stress the later. But in my opinion, they are of the same importance.</a:t>
            </a:r>
          </a:p>
          <a:p>
            <a:pPr>
              <a:lnSpc>
                <a:spcPct val="130000"/>
              </a:lnSpc>
              <a:spcBef>
                <a:spcPts val="600"/>
              </a:spcBef>
            </a:pPr>
            <a:r>
              <a:rPr lang="en-US" altLang="zh-CN" sz="2200" dirty="0" smtClean="0">
                <a:solidFill>
                  <a:srgbClr val="C00000"/>
                </a:solidFill>
                <a:latin typeface="Times New Roman" panose="02020603050405020304" pitchFamily="18" charset="0"/>
                <a:cs typeface="+mn-ea"/>
                <a:sym typeface="+mn-lt"/>
              </a:rPr>
              <a:t>Experience </a:t>
            </a:r>
            <a:r>
              <a:rPr lang="en-US" altLang="zh-CN" sz="2200" dirty="0">
                <a:solidFill>
                  <a:srgbClr val="C00000"/>
                </a:solidFill>
                <a:latin typeface="Times New Roman" panose="02020603050405020304" pitchFamily="18" charset="0"/>
                <a:cs typeface="+mn-ea"/>
                <a:sym typeface="+mn-lt"/>
              </a:rPr>
              <a:t>is priceless. There is so much experience we need in careers, in life and even in academic studies. It helps one deal with the problems with ease and </a:t>
            </a:r>
            <a:r>
              <a:rPr lang="en-US" altLang="zh-CN" sz="2200" dirty="0" smtClean="0">
                <a:solidFill>
                  <a:srgbClr val="C00000"/>
                </a:solidFill>
                <a:latin typeface="Times New Roman" panose="02020603050405020304" pitchFamily="18" charset="0"/>
                <a:cs typeface="+mn-ea"/>
                <a:sym typeface="+mn-lt"/>
              </a:rPr>
              <a:t>confidence.</a:t>
            </a:r>
            <a:endParaRPr lang="en-US" altLang="zh-CN" sz="2200" dirty="0">
              <a:solidFill>
                <a:srgbClr val="C00000"/>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77278"/>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13" name="动作按钮: 后退或前一项 12">
            <a:hlinkClick r:id="rId3" action="ppaction://hlinksldjump" highlightClick="1"/>
            <a:extLst>
              <a:ext uri="{FF2B5EF4-FFF2-40B4-BE49-F238E27FC236}">
                <a16:creationId xmlns:a16="http://schemas.microsoft.com/office/drawing/2014/main" id="{57C029D1-85B6-4897-A64E-6DDF688B7A1D}"/>
              </a:ext>
            </a:extLst>
          </p:cNvPr>
          <p:cNvSpPr/>
          <p:nvPr/>
        </p:nvSpPr>
        <p:spPr>
          <a:xfrm>
            <a:off x="9040150" y="197026"/>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190627173"/>
      </p:ext>
    </p:extLst>
  </p:cSld>
  <p:clrMapOvr>
    <a:masterClrMapping/>
  </p:clrMapOvr>
  <p:transition spd="slow">
    <p:push dir="u"/>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1920" y="855367"/>
            <a:ext cx="11546205" cy="5659242"/>
          </a:xfrm>
          <a:prstGeom prst="rect">
            <a:avLst/>
          </a:prstGeom>
          <a:noFill/>
        </p:spPr>
        <p:txBody>
          <a:bodyPr wrap="square" rtlCol="0">
            <a:spAutoFit/>
          </a:bodyPr>
          <a:lstStyle/>
          <a:p>
            <a:pPr algn="just">
              <a:lnSpc>
                <a:spcPct val="130000"/>
              </a:lnSpc>
              <a:spcBef>
                <a:spcPts val="600"/>
              </a:spcBef>
            </a:pPr>
            <a:r>
              <a:rPr lang="en-US" altLang="zh-CN" sz="2200" dirty="0">
                <a:solidFill>
                  <a:srgbClr val="C00000"/>
                </a:solidFill>
                <a:latin typeface="Times New Roman" panose="02020603050405020304" pitchFamily="18" charset="0"/>
                <a:cs typeface="+mn-ea"/>
                <a:sym typeface="+mn-lt"/>
              </a:rPr>
              <a:t>Experience, however, is limited in terms of time and space. For one thing, it is impossible</a:t>
            </a:r>
          </a:p>
          <a:p>
            <a:pPr algn="just">
              <a:lnSpc>
                <a:spcPct val="130000"/>
              </a:lnSpc>
              <a:spcBef>
                <a:spcPts val="600"/>
              </a:spcBef>
            </a:pPr>
            <a:r>
              <a:rPr lang="en-US" altLang="zh-CN" sz="2200" dirty="0">
                <a:solidFill>
                  <a:srgbClr val="C00000"/>
                </a:solidFill>
                <a:latin typeface="Times New Roman" panose="02020603050405020304" pitchFamily="18" charset="0"/>
                <a:cs typeface="+mn-ea"/>
                <a:sym typeface="+mn-lt"/>
              </a:rPr>
              <a:t>for anyone to experience all the important events and meet all the famous people. For another, as</a:t>
            </a:r>
          </a:p>
          <a:p>
            <a:pPr algn="just">
              <a:lnSpc>
                <a:spcPct val="130000"/>
              </a:lnSpc>
              <a:spcBef>
                <a:spcPts val="600"/>
              </a:spcBef>
            </a:pPr>
            <a:r>
              <a:rPr lang="en-US" altLang="zh-CN" sz="2200" dirty="0">
                <a:solidFill>
                  <a:srgbClr val="C00000"/>
                </a:solidFill>
                <a:latin typeface="Times New Roman" panose="02020603050405020304" pitchFamily="18" charset="0"/>
                <a:cs typeface="+mn-ea"/>
                <a:sym typeface="+mn-lt"/>
              </a:rPr>
              <a:t>the speed with which skills are obsolete and new problems crop up is unprecedented because of</a:t>
            </a:r>
          </a:p>
          <a:p>
            <a:pPr algn="just">
              <a:lnSpc>
                <a:spcPct val="130000"/>
              </a:lnSpc>
              <a:spcBef>
                <a:spcPts val="600"/>
              </a:spcBef>
            </a:pPr>
            <a:r>
              <a:rPr lang="en-US" altLang="zh-CN" sz="2200" dirty="0">
                <a:solidFill>
                  <a:srgbClr val="C00000"/>
                </a:solidFill>
                <a:latin typeface="Times New Roman" panose="02020603050405020304" pitchFamily="18" charset="0"/>
                <a:cs typeface="+mn-ea"/>
                <a:sym typeface="+mn-lt"/>
              </a:rPr>
              <a:t>the fast development of society, experience is far less adequate.</a:t>
            </a:r>
          </a:p>
          <a:p>
            <a:pPr algn="just">
              <a:lnSpc>
                <a:spcPct val="130000"/>
              </a:lnSpc>
              <a:spcBef>
                <a:spcPts val="600"/>
              </a:spcBef>
            </a:pPr>
            <a:r>
              <a:rPr lang="en-US" altLang="zh-CN" sz="2200" dirty="0" smtClean="0">
                <a:solidFill>
                  <a:srgbClr val="C00000"/>
                </a:solidFill>
                <a:latin typeface="Times New Roman" panose="02020603050405020304" pitchFamily="18" charset="0"/>
                <a:cs typeface="+mn-ea"/>
                <a:sym typeface="+mn-lt"/>
              </a:rPr>
              <a:t>One </a:t>
            </a:r>
            <a:r>
              <a:rPr lang="en-US" altLang="zh-CN" sz="2200" dirty="0">
                <a:solidFill>
                  <a:srgbClr val="C00000"/>
                </a:solidFill>
                <a:latin typeface="Times New Roman" panose="02020603050405020304" pitchFamily="18" charset="0"/>
                <a:cs typeface="+mn-ea"/>
                <a:sym typeface="+mn-lt"/>
              </a:rPr>
              <a:t>way to compensate for it is to read books. From books you can not only trace back to</a:t>
            </a:r>
          </a:p>
          <a:p>
            <a:pPr algn="just">
              <a:lnSpc>
                <a:spcPct val="130000"/>
              </a:lnSpc>
              <a:spcBef>
                <a:spcPts val="600"/>
              </a:spcBef>
            </a:pPr>
            <a:r>
              <a:rPr lang="en-US" altLang="zh-CN" sz="2200" dirty="0">
                <a:solidFill>
                  <a:srgbClr val="C00000"/>
                </a:solidFill>
                <a:latin typeface="Times New Roman" panose="02020603050405020304" pitchFamily="18" charset="0"/>
                <a:cs typeface="+mn-ea"/>
                <a:sym typeface="+mn-lt"/>
              </a:rPr>
              <a:t>the wisdom of our antecedents, but keep up with the latest developments of science and</a:t>
            </a:r>
          </a:p>
          <a:p>
            <a:pPr algn="just">
              <a:lnSpc>
                <a:spcPct val="130000"/>
              </a:lnSpc>
              <a:spcBef>
                <a:spcPts val="600"/>
              </a:spcBef>
            </a:pPr>
            <a:r>
              <a:rPr lang="en-US" altLang="zh-CN" sz="2200" dirty="0">
                <a:solidFill>
                  <a:srgbClr val="C00000"/>
                </a:solidFill>
                <a:latin typeface="Times New Roman" panose="02020603050405020304" pitchFamily="18" charset="0"/>
                <a:cs typeface="+mn-ea"/>
                <a:sym typeface="+mn-lt"/>
              </a:rPr>
              <a:t>technology. To be sure, it’s secondhand experience. But it is the ideal supplement to our own</a:t>
            </a:r>
          </a:p>
          <a:p>
            <a:pPr algn="just">
              <a:lnSpc>
                <a:spcPct val="130000"/>
              </a:lnSpc>
              <a:spcBef>
                <a:spcPts val="600"/>
              </a:spcBef>
            </a:pPr>
            <a:r>
              <a:rPr lang="en-US" altLang="zh-CN" sz="2200" dirty="0">
                <a:solidFill>
                  <a:srgbClr val="C00000"/>
                </a:solidFill>
                <a:latin typeface="Times New Roman" panose="02020603050405020304" pitchFamily="18" charset="0"/>
                <a:cs typeface="+mn-ea"/>
                <a:sym typeface="+mn-lt"/>
              </a:rPr>
              <a:t>limited experience. Few of us can travel around the world, or live long beyond one hundred</a:t>
            </a:r>
          </a:p>
          <a:p>
            <a:pPr algn="just">
              <a:lnSpc>
                <a:spcPct val="130000"/>
              </a:lnSpc>
              <a:spcBef>
                <a:spcPts val="600"/>
              </a:spcBef>
            </a:pPr>
            <a:r>
              <a:rPr lang="en-US" altLang="zh-CN" sz="2200" dirty="0">
                <a:solidFill>
                  <a:srgbClr val="C00000"/>
                </a:solidFill>
                <a:latin typeface="Times New Roman" panose="02020603050405020304" pitchFamily="18" charset="0"/>
                <a:cs typeface="+mn-ea"/>
                <a:sym typeface="+mn-lt"/>
              </a:rPr>
              <a:t>years, but all of us can live many lives by reading books.</a:t>
            </a:r>
          </a:p>
          <a:p>
            <a:pPr algn="just">
              <a:lnSpc>
                <a:spcPct val="130000"/>
              </a:lnSpc>
              <a:spcBef>
                <a:spcPts val="600"/>
              </a:spcBef>
            </a:pPr>
            <a:r>
              <a:rPr lang="en-US" altLang="zh-CN" sz="2200" dirty="0" smtClean="0">
                <a:solidFill>
                  <a:srgbClr val="C00000"/>
                </a:solidFill>
                <a:latin typeface="Times New Roman" panose="02020603050405020304" pitchFamily="18" charset="0"/>
                <a:cs typeface="+mn-ea"/>
                <a:sym typeface="+mn-lt"/>
              </a:rPr>
              <a:t>Both </a:t>
            </a:r>
            <a:r>
              <a:rPr lang="en-US" altLang="zh-CN" sz="2200" dirty="0">
                <a:solidFill>
                  <a:srgbClr val="C00000"/>
                </a:solidFill>
                <a:latin typeface="Times New Roman" panose="02020603050405020304" pitchFamily="18" charset="0"/>
                <a:cs typeface="+mn-ea"/>
                <a:sym typeface="+mn-lt"/>
              </a:rPr>
              <a:t>book knowledge and personal experience are essential. While experience makes one</a:t>
            </a:r>
          </a:p>
          <a:p>
            <a:pPr algn="just">
              <a:lnSpc>
                <a:spcPct val="130000"/>
              </a:lnSpc>
              <a:spcBef>
                <a:spcPts val="600"/>
              </a:spcBef>
            </a:pPr>
            <a:r>
              <a:rPr lang="en-US" altLang="zh-CN" sz="2200" dirty="0">
                <a:solidFill>
                  <a:srgbClr val="C00000"/>
                </a:solidFill>
                <a:latin typeface="Times New Roman" panose="02020603050405020304" pitchFamily="18" charset="0"/>
                <a:cs typeface="+mn-ea"/>
                <a:sym typeface="+mn-lt"/>
              </a:rPr>
              <a:t>more resourceful, book knowledge makes one more learned.</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77278"/>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3918464803"/>
      </p:ext>
    </p:extLst>
  </p:cSld>
  <p:clrMapOvr>
    <a:masterClrMapping/>
  </p:clrMapOvr>
  <p:transition spd="slow">
    <p:push dir="u"/>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2464" y="842547"/>
            <a:ext cx="10345489" cy="5556714"/>
          </a:xfrm>
          <a:prstGeom prst="rect">
            <a:avLst/>
          </a:prstGeom>
          <a:noFill/>
        </p:spPr>
        <p:txBody>
          <a:bodyPr wrap="square" rtlCol="0">
            <a:spAutoFit/>
          </a:bodyPr>
          <a:lstStyle/>
          <a:p>
            <a:pPr>
              <a:lnSpc>
                <a:spcPct val="130000"/>
              </a:lnSpc>
              <a:spcBef>
                <a:spcPts val="600"/>
              </a:spcBef>
            </a:pPr>
            <a:r>
              <a:rPr lang="en-US" altLang="zh-CN" sz="2400" dirty="0">
                <a:latin typeface="Times New Roman" panose="02020603050405020304" pitchFamily="18" charset="0"/>
                <a:cs typeface="+mn-ea"/>
                <a:sym typeface="+mn-lt"/>
              </a:rPr>
              <a:t>2) Some people learn best when a lesson is presented in an entertaining and enjoyable way.</a:t>
            </a:r>
          </a:p>
          <a:p>
            <a:pPr>
              <a:lnSpc>
                <a:spcPct val="130000"/>
              </a:lnSpc>
              <a:spcBef>
                <a:spcPts val="600"/>
              </a:spcBef>
            </a:pPr>
            <a:r>
              <a:rPr lang="en-US" altLang="zh-CN" sz="2400" dirty="0">
                <a:latin typeface="Times New Roman" panose="02020603050405020304" pitchFamily="18" charset="0"/>
                <a:cs typeface="+mn-ea"/>
                <a:sym typeface="+mn-lt"/>
              </a:rPr>
              <a:t>Other people learn best when a lesson is presented in a serious and formal way. Which way of learning do you prefer? Give reasons to support your answer. Your composition should be about 250 words, not including the words given. Remember to write clearly.</a:t>
            </a:r>
          </a:p>
          <a:p>
            <a:pPr algn="ctr">
              <a:lnSpc>
                <a:spcPct val="130000"/>
              </a:lnSpc>
              <a:spcBef>
                <a:spcPts val="600"/>
              </a:spcBef>
            </a:pPr>
            <a:r>
              <a:rPr lang="en-US" altLang="zh-CN" sz="2400" dirty="0">
                <a:solidFill>
                  <a:srgbClr val="C00000"/>
                </a:solidFill>
                <a:latin typeface="Times New Roman" panose="02020603050405020304" pitchFamily="18" charset="0"/>
                <a:cs typeface="+mn-ea"/>
                <a:sym typeface="+mn-lt"/>
              </a:rPr>
              <a:t>The Way Lessons Are Presented</a:t>
            </a:r>
          </a:p>
          <a:p>
            <a:pPr>
              <a:lnSpc>
                <a:spcPct val="130000"/>
              </a:lnSpc>
              <a:spcBef>
                <a:spcPts val="600"/>
              </a:spcBef>
            </a:pPr>
            <a:r>
              <a:rPr lang="en-US" altLang="zh-CN" sz="2400" dirty="0">
                <a:solidFill>
                  <a:srgbClr val="C00000"/>
                </a:solidFill>
                <a:latin typeface="Times New Roman" panose="02020603050405020304" pitchFamily="18" charset="0"/>
                <a:cs typeface="+mn-ea"/>
                <a:sym typeface="+mn-lt"/>
              </a:rPr>
              <a:t> Some of us were brought up to think that classroom is a sacred place for learning and have become used to serious atmosphere in which lessons are presented in a serious and formal way. It is normal for them to think so and to do so, but I would prefer lessons presented in an entertaining and enjoyable way</a:t>
            </a:r>
            <a:endParaRPr lang="en-US" altLang="zh-CN" sz="2000" dirty="0">
              <a:solidFill>
                <a:srgbClr val="C00000"/>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27007292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0" y="1484313"/>
            <a:ext cx="5607188" cy="3738125"/>
          </a:xfrm>
          <a:prstGeom prst="rect">
            <a:avLst/>
          </a:prstGeom>
        </p:spPr>
      </p:pic>
      <p:sp>
        <p:nvSpPr>
          <p:cNvPr id="30" name="矩形 29"/>
          <p:cNvSpPr/>
          <p:nvPr/>
        </p:nvSpPr>
        <p:spPr>
          <a:xfrm>
            <a:off x="5607188" y="924245"/>
            <a:ext cx="6441440" cy="4524315"/>
          </a:xfrm>
          <a:prstGeom prst="rect">
            <a:avLst/>
          </a:prstGeom>
          <a:noFill/>
        </p:spPr>
        <p:txBody>
          <a:bodyPr wrap="square">
            <a:spAutoFit/>
          </a:bodyPr>
          <a:lstStyle/>
          <a:p>
            <a:pPr>
              <a:lnSpc>
                <a:spcPct val="150000"/>
              </a:lnSpc>
            </a:pPr>
            <a:r>
              <a:rPr lang="zh-CN" altLang="en-US" sz="2400" dirty="0">
                <a:latin typeface="Times New Roman" panose="02020603050405020304" pitchFamily="18" charset="0"/>
              </a:rPr>
              <a:t>我们练习英文写作固然是为了提高写作水平，增强在未来的工作和</a:t>
            </a:r>
            <a:r>
              <a:rPr lang="zh-CN" altLang="en-US" sz="2400" dirty="0" smtClean="0">
                <a:latin typeface="Times New Roman" panose="02020603050405020304" pitchFamily="18" charset="0"/>
              </a:rPr>
              <a:t>学习中</a:t>
            </a:r>
            <a:r>
              <a:rPr lang="zh-CN" altLang="en-US" sz="2400" dirty="0">
                <a:latin typeface="Times New Roman" panose="02020603050405020304" pitchFamily="18" charset="0"/>
              </a:rPr>
              <a:t>的竞争力。然而，我们同样需要在各种各样的考试中写出高质量和</a:t>
            </a:r>
            <a:r>
              <a:rPr lang="zh-CN" altLang="en-US" sz="2400" dirty="0" smtClean="0">
                <a:latin typeface="Times New Roman" panose="02020603050405020304" pitchFamily="18" charset="0"/>
              </a:rPr>
              <a:t>高水平的</a:t>
            </a:r>
            <a:r>
              <a:rPr lang="zh-CN" altLang="en-US" sz="2400" dirty="0">
                <a:latin typeface="Times New Roman" panose="02020603050405020304" pitchFamily="18" charset="0"/>
              </a:rPr>
              <a:t>作文。应试作文往往时间短、压力大，考生时常因为紧张等因素难以发挥 正常的水平。作为本书的最后一部分，本单元主要介绍常见应试写作的</a:t>
            </a:r>
            <a:r>
              <a:rPr lang="zh-CN" altLang="en-US" sz="2400" dirty="0" smtClean="0">
                <a:latin typeface="Times New Roman" panose="02020603050405020304" pitchFamily="18" charset="0"/>
              </a:rPr>
              <a:t>题型和</a:t>
            </a:r>
            <a:r>
              <a:rPr lang="zh-CN" altLang="en-US" sz="2400" dirty="0">
                <a:latin typeface="Times New Roman" panose="02020603050405020304" pitchFamily="18" charset="0"/>
              </a:rPr>
              <a:t>特点，以及必要的应试技巧，希望对大家准备考试有所帮助。</a:t>
            </a:r>
            <a:endParaRPr lang="en-US" altLang="zh-CN" sz="2800" b="1" kern="0" dirty="0">
              <a:solidFill>
                <a:schemeClr val="tx1">
                  <a:lumMod val="75000"/>
                  <a:lumOff val="25000"/>
                </a:schemeClr>
              </a:solidFill>
              <a:latin typeface="Times New Roman" panose="02020603050405020304" pitchFamily="18" charset="0"/>
              <a:cs typeface="+mn-ea"/>
              <a:sym typeface="+mn-lt"/>
            </a:endParaRPr>
          </a:p>
        </p:txBody>
      </p:sp>
      <p:sp>
        <p:nvSpPr>
          <p:cNvPr id="5" name="文本占位符 4"/>
          <p:cNvSpPr>
            <a:spLocks noGrp="1"/>
          </p:cNvSpPr>
          <p:nvPr>
            <p:ph type="body" sz="quarter" idx="13"/>
          </p:nvPr>
        </p:nvSpPr>
        <p:spPr>
          <a:xfrm>
            <a:off x="838845" y="141680"/>
            <a:ext cx="7989063" cy="782565"/>
          </a:xfrm>
        </p:spPr>
        <p:txBody>
          <a:bodyPr/>
          <a:lstStyle/>
          <a:p>
            <a:r>
              <a:rPr kumimoji="1" lang="zh-CN" altLang="en-US" dirty="0">
                <a:cs typeface="+mn-ea"/>
                <a:sym typeface="+mn-lt"/>
              </a:rPr>
              <a:t>应试作文 </a:t>
            </a:r>
            <a:r>
              <a:rPr kumimoji="1" lang="en-US" altLang="zh-CN" dirty="0">
                <a:cs typeface="+mn-ea"/>
                <a:sym typeface="+mn-lt"/>
              </a:rPr>
              <a:t>Writing for Exams</a:t>
            </a:r>
            <a:endParaRPr lang="zh-CN" altLang="en-US" dirty="0">
              <a:cs typeface="+mn-ea"/>
              <a:sym typeface="+mn-lt"/>
            </a:endParaRPr>
          </a:p>
        </p:txBody>
      </p:sp>
    </p:spTree>
    <p:extLst>
      <p:ext uri="{BB962C8B-B14F-4D97-AF65-F5344CB8AC3E}">
        <p14:creationId xmlns:p14="http://schemas.microsoft.com/office/powerpoint/2010/main" val="24416769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2464" y="842547"/>
            <a:ext cx="11195936" cy="5483809"/>
          </a:xfrm>
          <a:prstGeom prst="rect">
            <a:avLst/>
          </a:prstGeom>
          <a:noFill/>
        </p:spPr>
        <p:txBody>
          <a:bodyPr wrap="square" rtlCol="0">
            <a:spAutoFit/>
          </a:bodyPr>
          <a:lstStyle/>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When a lesson is presented in an entertaining and enjoyable way, it does not mean that it is not serious and systematic. In fact, it is still serious because its purpose is still to impart knowledge and to impart knowledge in a more effective way. And to achieve this purpose, it has to be presented in a systematic way.</a:t>
            </a:r>
          </a:p>
          <a:p>
            <a:pPr>
              <a:lnSpc>
                <a:spcPct val="130000"/>
              </a:lnSpc>
              <a:spcBef>
                <a:spcPts val="600"/>
              </a:spcBef>
            </a:pPr>
            <a:r>
              <a:rPr lang="en-US" altLang="zh-CN" sz="2200" dirty="0" smtClean="0">
                <a:solidFill>
                  <a:srgbClr val="C00000"/>
                </a:solidFill>
                <a:latin typeface="Times New Roman" panose="02020603050405020304" pitchFamily="18" charset="0"/>
                <a:cs typeface="+mn-ea"/>
                <a:sym typeface="+mn-lt"/>
              </a:rPr>
              <a:t>According </a:t>
            </a:r>
            <a:r>
              <a:rPr lang="en-US" altLang="zh-CN" sz="2200" dirty="0">
                <a:solidFill>
                  <a:srgbClr val="C00000"/>
                </a:solidFill>
                <a:latin typeface="Times New Roman" panose="02020603050405020304" pitchFamily="18" charset="0"/>
                <a:cs typeface="+mn-ea"/>
                <a:sym typeface="+mn-lt"/>
              </a:rPr>
              <a:t>to my own experiences, an entertaining lesson is easier to remember than a dry and monotonous one. Psychologically, this is because knowledge imparted in an interesting way can leave on our minds a deep impression with more associations. Consequently, what is stored in our memory can last longer and is easier to recall. For instance, if a profound philosophical truth is explained in detail and illustrated with an anecdote, both the truth and the anecdote will be stored in our memory.</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In short, I prefer entertaining and enjoyable lessons because I feel they are better. But, I do not object to formal and serious lessons if some teachers are used to them.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146889304"/>
      </p:ext>
    </p:extLst>
  </p:cSld>
  <p:clrMapOvr>
    <a:masterClrMapping/>
  </p:clrMapOvr>
  <p:transition spd="slow">
    <p:push dir="u"/>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2464" y="842547"/>
            <a:ext cx="10345489" cy="3684085"/>
          </a:xfrm>
          <a:prstGeom prst="rect">
            <a:avLst/>
          </a:prstGeom>
          <a:noFill/>
        </p:spPr>
        <p:txBody>
          <a:bodyPr wrap="square" rtlCol="0">
            <a:spAutoFit/>
          </a:bodyPr>
          <a:lstStyle/>
          <a:p>
            <a:pPr>
              <a:lnSpc>
                <a:spcPct val="130000"/>
              </a:lnSpc>
              <a:spcBef>
                <a:spcPts val="600"/>
              </a:spcBef>
            </a:pPr>
            <a:r>
              <a:rPr lang="en-US" altLang="zh-CN" sz="2400" dirty="0">
                <a:latin typeface="Times New Roman" panose="02020603050405020304" pitchFamily="18" charset="0"/>
                <a:cs typeface="+mn-ea"/>
                <a:sym typeface="+mn-lt"/>
              </a:rPr>
              <a:t>3) Write a composition on the topic “Is Failure a Bad Thing?” Your composition should be at least 100 words. Remember to support the main idea with details and make your conclusion.</a:t>
            </a:r>
          </a:p>
          <a:p>
            <a:pPr>
              <a:lnSpc>
                <a:spcPct val="130000"/>
              </a:lnSpc>
              <a:spcBef>
                <a:spcPts val="600"/>
              </a:spcBef>
            </a:pPr>
            <a:r>
              <a:rPr lang="en-US" altLang="zh-CN" sz="2400" dirty="0">
                <a:latin typeface="Times New Roman" panose="02020603050405020304" pitchFamily="18" charset="0"/>
                <a:cs typeface="+mn-ea"/>
                <a:sym typeface="+mn-lt"/>
              </a:rPr>
              <a:t>Coherence is also </a:t>
            </a:r>
            <a:r>
              <a:rPr lang="en-US" altLang="zh-CN" sz="2400" dirty="0" smtClean="0">
                <a:latin typeface="Times New Roman" panose="02020603050405020304" pitchFamily="18" charset="0"/>
                <a:cs typeface="+mn-ea"/>
                <a:sym typeface="+mn-lt"/>
              </a:rPr>
              <a:t>important.</a:t>
            </a:r>
            <a:endParaRPr lang="en-US" altLang="zh-CN" sz="2400" dirty="0">
              <a:latin typeface="Times New Roman" panose="02020603050405020304" pitchFamily="18" charset="0"/>
              <a:cs typeface="+mn-ea"/>
              <a:sym typeface="+mn-lt"/>
            </a:endParaRPr>
          </a:p>
          <a:p>
            <a:pPr algn="ctr">
              <a:lnSpc>
                <a:spcPct val="130000"/>
              </a:lnSpc>
              <a:spcBef>
                <a:spcPts val="600"/>
              </a:spcBef>
            </a:pPr>
            <a:r>
              <a:rPr lang="en-US" altLang="zh-CN" sz="2400" dirty="0" smtClean="0">
                <a:solidFill>
                  <a:srgbClr val="C00000"/>
                </a:solidFill>
                <a:latin typeface="Times New Roman" panose="02020603050405020304" pitchFamily="18" charset="0"/>
                <a:cs typeface="+mn-ea"/>
                <a:sym typeface="+mn-lt"/>
              </a:rPr>
              <a:t>Is </a:t>
            </a:r>
            <a:r>
              <a:rPr lang="en-US" altLang="zh-CN" sz="2400" dirty="0">
                <a:solidFill>
                  <a:srgbClr val="C00000"/>
                </a:solidFill>
                <a:latin typeface="Times New Roman" panose="02020603050405020304" pitchFamily="18" charset="0"/>
                <a:cs typeface="+mn-ea"/>
                <a:sym typeface="+mn-lt"/>
              </a:rPr>
              <a:t>Failure a Bad Thing?</a:t>
            </a:r>
          </a:p>
          <a:p>
            <a:pPr>
              <a:lnSpc>
                <a:spcPct val="130000"/>
              </a:lnSpc>
              <a:spcBef>
                <a:spcPts val="600"/>
              </a:spcBef>
            </a:pPr>
            <a:r>
              <a:rPr lang="en-US" altLang="zh-CN" sz="2400" dirty="0">
                <a:solidFill>
                  <a:srgbClr val="C00000"/>
                </a:solidFill>
                <a:latin typeface="Times New Roman" panose="02020603050405020304" pitchFamily="18" charset="0"/>
                <a:cs typeface="+mn-ea"/>
                <a:sym typeface="+mn-lt"/>
              </a:rPr>
              <a:t>Failure is often considered a bad thing as it is the opposite of success. But in my opinion, failure is a good thing and a very important step leading to success.</a:t>
            </a:r>
            <a:endParaRPr lang="en-US" altLang="zh-CN" sz="2000" dirty="0">
              <a:solidFill>
                <a:srgbClr val="C00000"/>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124082620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2" end="2"/>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anim calcmode="lin" valueType="num">
                                      <p:cBhvr additive="base">
                                        <p:cTn id="11"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2464" y="842547"/>
            <a:ext cx="11195936" cy="3073918"/>
          </a:xfrm>
          <a:prstGeom prst="rect">
            <a:avLst/>
          </a:prstGeom>
          <a:noFill/>
        </p:spPr>
        <p:txBody>
          <a:bodyPr wrap="square" rtlCol="0">
            <a:spAutoFit/>
          </a:bodyPr>
          <a:lstStyle/>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As the saying goes, ‘Failure is the mother of success’. Failure is the lesson we need to learn</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before we can succeed. First, when we fail, we need to realize that there is something wrong</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with what we have done, analyze the situation and make plan for the next time. Second, from the</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failure, we understand ourselves better, which help to improve ourselves. Third, when we try it</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again, we know what to pay attention to and will have better chance to succeed.</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In a word, let’s face the failure, cheer up and try for success.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1624994506"/>
      </p:ext>
    </p:extLst>
  </p:cSld>
  <p:clrMapOvr>
    <a:masterClrMapping/>
  </p:clrMapOvr>
  <p:transition spd="slow">
    <p:push dir="u"/>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27192" y="840007"/>
            <a:ext cx="11937616" cy="5586145"/>
          </a:xfrm>
          <a:prstGeom prst="rect">
            <a:avLst/>
          </a:prstGeom>
          <a:noFill/>
        </p:spPr>
        <p:txBody>
          <a:bodyPr wrap="square" rtlCol="0">
            <a:spAutoFit/>
          </a:bodyPr>
          <a:lstStyle/>
          <a:p>
            <a:pPr>
              <a:lnSpc>
                <a:spcPct val="130000"/>
              </a:lnSpc>
              <a:spcBef>
                <a:spcPts val="600"/>
              </a:spcBef>
            </a:pPr>
            <a:r>
              <a:rPr lang="en-US" altLang="zh-CN" sz="2000" dirty="0">
                <a:latin typeface="Times New Roman" panose="02020603050405020304" pitchFamily="18" charset="0"/>
                <a:cs typeface="+mn-ea"/>
                <a:sym typeface="+mn-lt"/>
              </a:rPr>
              <a:t>4) For this part, you are to write a composition about “Advertisement” in three paragraphs.</a:t>
            </a:r>
          </a:p>
          <a:p>
            <a:pPr>
              <a:lnSpc>
                <a:spcPct val="130000"/>
              </a:lnSpc>
              <a:spcBef>
                <a:spcPts val="600"/>
              </a:spcBef>
            </a:pPr>
            <a:r>
              <a:rPr lang="en-US" altLang="zh-CN" sz="2000" dirty="0">
                <a:latin typeface="Times New Roman" panose="02020603050405020304" pitchFamily="18" charset="0"/>
                <a:cs typeface="+mn-ea"/>
                <a:sym typeface="+mn-lt"/>
              </a:rPr>
              <a:t>You are given the first sentence of each paragraph and are required to develop its idea to complete the paragraph.</a:t>
            </a:r>
          </a:p>
          <a:p>
            <a:pPr>
              <a:lnSpc>
                <a:spcPct val="130000"/>
              </a:lnSpc>
              <a:spcBef>
                <a:spcPts val="600"/>
              </a:spcBef>
            </a:pPr>
            <a:r>
              <a:rPr lang="en-US" altLang="zh-CN" sz="2000" dirty="0">
                <a:latin typeface="Times New Roman" panose="02020603050405020304" pitchFamily="18" charset="0"/>
                <a:cs typeface="+mn-ea"/>
                <a:sym typeface="+mn-lt"/>
              </a:rPr>
              <a:t>Advertisement</a:t>
            </a:r>
          </a:p>
          <a:p>
            <a:pPr>
              <a:lnSpc>
                <a:spcPct val="130000"/>
              </a:lnSpc>
              <a:spcBef>
                <a:spcPts val="600"/>
              </a:spcBef>
            </a:pPr>
            <a:r>
              <a:rPr lang="en-US" altLang="zh-CN" sz="2000" dirty="0">
                <a:latin typeface="Times New Roman" panose="02020603050405020304" pitchFamily="18" charset="0"/>
                <a:cs typeface="+mn-ea"/>
                <a:sym typeface="+mn-lt"/>
              </a:rPr>
              <a:t>1. Advertisement appears everywhere.</a:t>
            </a:r>
          </a:p>
          <a:p>
            <a:pPr>
              <a:lnSpc>
                <a:spcPct val="130000"/>
              </a:lnSpc>
              <a:spcBef>
                <a:spcPts val="600"/>
              </a:spcBef>
            </a:pPr>
            <a:r>
              <a:rPr lang="en-US" altLang="zh-CN" sz="2000" dirty="0">
                <a:latin typeface="Times New Roman" panose="02020603050405020304" pitchFamily="18" charset="0"/>
                <a:cs typeface="+mn-ea"/>
                <a:sym typeface="+mn-lt"/>
              </a:rPr>
              <a:t>2. Advertisement can be a service to people.</a:t>
            </a:r>
          </a:p>
          <a:p>
            <a:pPr>
              <a:lnSpc>
                <a:spcPct val="130000"/>
              </a:lnSpc>
              <a:spcBef>
                <a:spcPts val="600"/>
              </a:spcBef>
            </a:pPr>
            <a:r>
              <a:rPr lang="en-US" altLang="zh-CN" sz="2000" dirty="0">
                <a:latin typeface="Times New Roman" panose="02020603050405020304" pitchFamily="18" charset="0"/>
                <a:cs typeface="+mn-ea"/>
                <a:sym typeface="+mn-lt"/>
              </a:rPr>
              <a:t>3. Advertisement also has its problems.</a:t>
            </a:r>
          </a:p>
          <a:p>
            <a:pPr algn="ctr">
              <a:lnSpc>
                <a:spcPct val="130000"/>
              </a:lnSpc>
              <a:spcBef>
                <a:spcPts val="600"/>
              </a:spcBef>
            </a:pPr>
            <a:r>
              <a:rPr lang="en-US" altLang="zh-CN" sz="2400" dirty="0">
                <a:solidFill>
                  <a:srgbClr val="C00000"/>
                </a:solidFill>
                <a:latin typeface="Times New Roman" panose="02020603050405020304" pitchFamily="18" charset="0"/>
                <a:cs typeface="+mn-ea"/>
                <a:sym typeface="+mn-lt"/>
              </a:rPr>
              <a:t>Advertisement</a:t>
            </a:r>
          </a:p>
          <a:p>
            <a:pPr>
              <a:lnSpc>
                <a:spcPct val="130000"/>
              </a:lnSpc>
              <a:spcBef>
                <a:spcPts val="600"/>
              </a:spcBef>
            </a:pPr>
            <a:r>
              <a:rPr lang="en-US" altLang="zh-CN" sz="2400" dirty="0">
                <a:solidFill>
                  <a:srgbClr val="C00000"/>
                </a:solidFill>
                <a:latin typeface="Times New Roman" panose="02020603050405020304" pitchFamily="18" charset="0"/>
                <a:cs typeface="+mn-ea"/>
                <a:sym typeface="+mn-lt"/>
              </a:rPr>
              <a:t>Advertisement appears everywhere. It is now an integral part of modern life. No matter if</a:t>
            </a:r>
          </a:p>
          <a:p>
            <a:pPr>
              <a:lnSpc>
                <a:spcPct val="130000"/>
              </a:lnSpc>
              <a:spcBef>
                <a:spcPts val="600"/>
              </a:spcBef>
            </a:pPr>
            <a:r>
              <a:rPr lang="en-US" altLang="zh-CN" sz="2400" dirty="0">
                <a:solidFill>
                  <a:srgbClr val="C00000"/>
                </a:solidFill>
                <a:latin typeface="Times New Roman" panose="02020603050405020304" pitchFamily="18" charset="0"/>
                <a:cs typeface="+mn-ea"/>
                <a:sym typeface="+mn-lt"/>
              </a:rPr>
              <a:t>you are at home, on the streets, in the shopping mall, in the train or even in the airplane, you can</a:t>
            </a:r>
          </a:p>
          <a:p>
            <a:pPr>
              <a:lnSpc>
                <a:spcPct val="130000"/>
              </a:lnSpc>
              <a:spcBef>
                <a:spcPts val="600"/>
              </a:spcBef>
            </a:pPr>
            <a:r>
              <a:rPr lang="en-US" altLang="zh-CN" sz="2400" dirty="0">
                <a:solidFill>
                  <a:srgbClr val="C00000"/>
                </a:solidFill>
                <a:latin typeface="Times New Roman" panose="02020603050405020304" pitchFamily="18" charset="0"/>
                <a:cs typeface="+mn-ea"/>
                <a:sym typeface="+mn-lt"/>
              </a:rPr>
              <a:t>always find advertisements. It is hard to imagine what life would be like without those advertisements.</a:t>
            </a:r>
            <a:endParaRPr lang="en-US" altLang="zh-CN" sz="2000" dirty="0">
              <a:solidFill>
                <a:srgbClr val="C00000"/>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40040"/>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39232428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anim calcmode="lin" valueType="num">
                                      <p:cBhvr additive="base">
                                        <p:cTn id="1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2464" y="842547"/>
            <a:ext cx="11195936" cy="4548168"/>
          </a:xfrm>
          <a:prstGeom prst="rect">
            <a:avLst/>
          </a:prstGeom>
          <a:noFill/>
        </p:spPr>
        <p:txBody>
          <a:bodyPr wrap="square" rtlCol="0">
            <a:spAutoFit/>
          </a:bodyPr>
          <a:lstStyle/>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Advertisement can be a service to people. In a modern society where there is so much</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information and products, it is sometimes very difficult to find the items we urgently need. By</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reading the advertisement on television, watching the TV commercials or looking at the boards</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in the train, we can acquire information about products and services which we may need.</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Advertisement helps to connect customers and the producers and promote the flow of business. Advertisement also has its problems. First, some advertisements exaggerate the effects of</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their products, especially medicines. It’s sometimes dangerous to people’s health if they take the</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wrong medicine. Second, there are too many advertisements everywhere and it often creates</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trouble for people.</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1618492244"/>
      </p:ext>
    </p:extLst>
  </p:cSld>
  <p:clrMapOvr>
    <a:masterClrMapping/>
  </p:clrMapOvr>
  <p:transition spd="slow">
    <p:push dir="u"/>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2464" y="842547"/>
            <a:ext cx="10345489" cy="5230471"/>
          </a:xfrm>
          <a:prstGeom prst="rect">
            <a:avLst/>
          </a:prstGeom>
          <a:noFill/>
        </p:spPr>
        <p:txBody>
          <a:bodyPr wrap="square" rtlCol="0">
            <a:spAutoFit/>
          </a:bodyPr>
          <a:lstStyle/>
          <a:p>
            <a:pPr>
              <a:lnSpc>
                <a:spcPct val="130000"/>
              </a:lnSpc>
              <a:spcBef>
                <a:spcPts val="600"/>
              </a:spcBef>
            </a:pPr>
            <a:r>
              <a:rPr lang="en-US" altLang="zh-CN" sz="2400" dirty="0">
                <a:latin typeface="Times New Roman" panose="02020603050405020304" pitchFamily="18" charset="0"/>
                <a:cs typeface="+mn-ea"/>
                <a:sym typeface="+mn-lt"/>
              </a:rPr>
              <a:t>5) For this part, you are allowed 30 minutes to write a three-paragraph composition on the topic “My Favorite Program”. You should write in no less than 100 words and you should base your composition on the outline (given in Chinese) below.</a:t>
            </a:r>
          </a:p>
          <a:p>
            <a:pPr>
              <a:lnSpc>
                <a:spcPct val="130000"/>
              </a:lnSpc>
              <a:spcBef>
                <a:spcPts val="600"/>
              </a:spcBef>
            </a:pPr>
            <a:r>
              <a:rPr lang="en-US" altLang="zh-CN" sz="2400" dirty="0">
                <a:latin typeface="Times New Roman" panose="02020603050405020304" pitchFamily="18" charset="0"/>
                <a:cs typeface="+mn-ea"/>
                <a:sym typeface="+mn-lt"/>
              </a:rPr>
              <a:t> 1. </a:t>
            </a:r>
            <a:r>
              <a:rPr lang="zh-CN" altLang="en-US" sz="2400" dirty="0">
                <a:latin typeface="Times New Roman" panose="02020603050405020304" pitchFamily="18" charset="0"/>
                <a:cs typeface="+mn-ea"/>
                <a:sym typeface="+mn-lt"/>
              </a:rPr>
              <a:t>我最喜爱的电视（或无线电）节目是</a:t>
            </a:r>
            <a:r>
              <a:rPr lang="en-US" altLang="zh-CN" sz="2400" dirty="0">
                <a:latin typeface="Times New Roman" panose="02020603050405020304" pitchFamily="18" charset="0"/>
                <a:cs typeface="+mn-ea"/>
                <a:sym typeface="+mn-lt"/>
              </a:rPr>
              <a:t>……</a:t>
            </a:r>
          </a:p>
          <a:p>
            <a:pPr>
              <a:lnSpc>
                <a:spcPct val="130000"/>
              </a:lnSpc>
              <a:spcBef>
                <a:spcPts val="600"/>
              </a:spcBef>
            </a:pPr>
            <a:r>
              <a:rPr lang="en-US" altLang="zh-CN" sz="2400" dirty="0">
                <a:latin typeface="Times New Roman" panose="02020603050405020304" pitchFamily="18" charset="0"/>
                <a:cs typeface="+mn-ea"/>
                <a:sym typeface="+mn-lt"/>
              </a:rPr>
              <a:t> 2. </a:t>
            </a:r>
            <a:r>
              <a:rPr lang="zh-CN" altLang="en-US" sz="2400" dirty="0">
                <a:latin typeface="Times New Roman" panose="02020603050405020304" pitchFamily="18" charset="0"/>
                <a:cs typeface="+mn-ea"/>
                <a:sym typeface="+mn-lt"/>
              </a:rPr>
              <a:t>这类节目的内容和特点；</a:t>
            </a:r>
          </a:p>
          <a:p>
            <a:pPr>
              <a:lnSpc>
                <a:spcPct val="130000"/>
              </a:lnSpc>
              <a:spcBef>
                <a:spcPts val="600"/>
              </a:spcBef>
            </a:pPr>
            <a:r>
              <a:rPr lang="zh-CN" altLang="en-US" sz="2400" dirty="0">
                <a:latin typeface="Times New Roman" panose="02020603050405020304" pitchFamily="18" charset="0"/>
                <a:cs typeface="+mn-ea"/>
                <a:sym typeface="+mn-lt"/>
              </a:rPr>
              <a:t> </a:t>
            </a:r>
            <a:r>
              <a:rPr lang="en-US" altLang="zh-CN" sz="2400" dirty="0">
                <a:latin typeface="Times New Roman" panose="02020603050405020304" pitchFamily="18" charset="0"/>
                <a:cs typeface="+mn-ea"/>
                <a:sym typeface="+mn-lt"/>
              </a:rPr>
              <a:t>3. </a:t>
            </a:r>
            <a:r>
              <a:rPr lang="zh-CN" altLang="en-US" sz="2400" dirty="0">
                <a:latin typeface="Times New Roman" panose="02020603050405020304" pitchFamily="18" charset="0"/>
                <a:cs typeface="+mn-ea"/>
                <a:sym typeface="+mn-lt"/>
              </a:rPr>
              <a:t>我喜欢它的原因。</a:t>
            </a:r>
            <a:endParaRPr lang="en-US" altLang="zh-CN" sz="2400" dirty="0">
              <a:latin typeface="Times New Roman" panose="02020603050405020304" pitchFamily="18" charset="0"/>
              <a:cs typeface="+mn-ea"/>
              <a:sym typeface="+mn-lt"/>
            </a:endParaRPr>
          </a:p>
          <a:p>
            <a:pPr algn="ctr">
              <a:lnSpc>
                <a:spcPct val="130000"/>
              </a:lnSpc>
              <a:spcBef>
                <a:spcPts val="600"/>
              </a:spcBef>
            </a:pPr>
            <a:r>
              <a:rPr lang="en-US" altLang="zh-CN" sz="2400" dirty="0">
                <a:solidFill>
                  <a:srgbClr val="C00000"/>
                </a:solidFill>
                <a:latin typeface="Times New Roman" panose="02020603050405020304" pitchFamily="18" charset="0"/>
                <a:cs typeface="+mn-ea"/>
                <a:sym typeface="+mn-lt"/>
              </a:rPr>
              <a:t>My Favorite Program</a:t>
            </a:r>
          </a:p>
          <a:p>
            <a:pPr>
              <a:lnSpc>
                <a:spcPct val="130000"/>
              </a:lnSpc>
              <a:spcBef>
                <a:spcPts val="600"/>
              </a:spcBef>
            </a:pPr>
            <a:r>
              <a:rPr lang="en-US" altLang="zh-CN" sz="2400" dirty="0">
                <a:solidFill>
                  <a:srgbClr val="C00000"/>
                </a:solidFill>
                <a:latin typeface="Times New Roman" panose="02020603050405020304" pitchFamily="18" charset="0"/>
                <a:cs typeface="+mn-ea"/>
                <a:sym typeface="+mn-lt"/>
              </a:rPr>
              <a:t>My favorite program is Classic Music which is broadcast on China National Radio every evening from 7 p.m. to 8 p.m. I listen to it after dinner every day and enjoy it very much.</a:t>
            </a:r>
            <a:endParaRPr lang="en-US" altLang="zh-CN" sz="2000" dirty="0">
              <a:solidFill>
                <a:srgbClr val="C00000"/>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33433712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2464" y="1279427"/>
            <a:ext cx="11195936" cy="4031104"/>
          </a:xfrm>
          <a:prstGeom prst="rect">
            <a:avLst/>
          </a:prstGeom>
          <a:noFill/>
        </p:spPr>
        <p:txBody>
          <a:bodyPr wrap="square" rtlCol="0">
            <a:spAutoFit/>
          </a:bodyPr>
          <a:lstStyle/>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Classic Music is a program which plays a variety of classic music ranging from ancient times till</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modern times. It not only has Chinese classic music, but also has western classic music. From</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time to time, the program invites famous musicians to give background information about their</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music and talk about their music life. It has also hosted music competition, which is very enjoyable.</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There are three reasons why I like it. First, classic music makes me feel very relaxed,</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especially after a busy day of work. Second, I can learn lots of music knowledge from this</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program. Third, I have made some friends who also like music because of this program.</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2252014909"/>
      </p:ext>
    </p:extLst>
  </p:cSld>
  <p:clrMapOvr>
    <a:masterClrMapping/>
  </p:clrMapOvr>
  <p:transition spd="slow">
    <p:push dir="u"/>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2464" y="994947"/>
            <a:ext cx="10345489" cy="5278368"/>
          </a:xfrm>
          <a:prstGeom prst="rect">
            <a:avLst/>
          </a:prstGeom>
          <a:noFill/>
        </p:spPr>
        <p:txBody>
          <a:bodyPr wrap="square" rtlCol="0">
            <a:spAutoFit/>
          </a:bodyPr>
          <a:lstStyle/>
          <a:p>
            <a:pPr>
              <a:lnSpc>
                <a:spcPct val="130000"/>
              </a:lnSpc>
              <a:spcBef>
                <a:spcPts val="600"/>
              </a:spcBef>
            </a:pPr>
            <a:r>
              <a:rPr lang="en-US" altLang="zh-CN" sz="2000" dirty="0">
                <a:latin typeface="Times New Roman" panose="02020603050405020304" pitchFamily="18" charset="0"/>
                <a:cs typeface="+mn-ea"/>
                <a:sym typeface="+mn-lt"/>
              </a:rPr>
              <a:t>6) For this part, you are allowed 30 minutes to write a composition on the topic “Why Do More and More Women Go in for Sports Nowadays?” You should write in no less than 100 words and you should base your composition on the outline (given in Chinese) below.</a:t>
            </a:r>
          </a:p>
          <a:p>
            <a:pPr>
              <a:lnSpc>
                <a:spcPct val="130000"/>
              </a:lnSpc>
              <a:spcBef>
                <a:spcPts val="600"/>
              </a:spcBef>
            </a:pPr>
            <a:r>
              <a:rPr lang="en-US" altLang="zh-CN" sz="2000" dirty="0">
                <a:latin typeface="Times New Roman" panose="02020603050405020304" pitchFamily="18" charset="0"/>
                <a:cs typeface="+mn-ea"/>
                <a:sym typeface="+mn-lt"/>
              </a:rPr>
              <a:t> 1. </a:t>
            </a:r>
            <a:r>
              <a:rPr lang="zh-CN" altLang="en-US" sz="2000" dirty="0">
                <a:latin typeface="Times New Roman" panose="02020603050405020304" pitchFamily="18" charset="0"/>
                <a:cs typeface="+mn-ea"/>
                <a:sym typeface="+mn-lt"/>
              </a:rPr>
              <a:t>越来越多的妇女开始参加体育运动；</a:t>
            </a:r>
          </a:p>
          <a:p>
            <a:pPr>
              <a:lnSpc>
                <a:spcPct val="130000"/>
              </a:lnSpc>
              <a:spcBef>
                <a:spcPts val="600"/>
              </a:spcBef>
            </a:pPr>
            <a:r>
              <a:rPr lang="zh-CN" altLang="en-US" sz="2000" dirty="0">
                <a:latin typeface="Times New Roman" panose="02020603050405020304" pitchFamily="18" charset="0"/>
                <a:cs typeface="+mn-ea"/>
                <a:sym typeface="+mn-lt"/>
              </a:rPr>
              <a:t> </a:t>
            </a:r>
            <a:r>
              <a:rPr lang="en-US" altLang="zh-CN" sz="2000" dirty="0">
                <a:latin typeface="Times New Roman" panose="02020603050405020304" pitchFamily="18" charset="0"/>
                <a:cs typeface="+mn-ea"/>
                <a:sym typeface="+mn-lt"/>
              </a:rPr>
              <a:t>2. </a:t>
            </a:r>
            <a:r>
              <a:rPr lang="zh-CN" altLang="en-US" sz="2000" dirty="0">
                <a:latin typeface="Times New Roman" panose="02020603050405020304" pitchFamily="18" charset="0"/>
                <a:cs typeface="+mn-ea"/>
                <a:sym typeface="+mn-lt"/>
              </a:rPr>
              <a:t>过去妇女不能参加体育运动的原因；</a:t>
            </a:r>
          </a:p>
          <a:p>
            <a:pPr>
              <a:lnSpc>
                <a:spcPct val="130000"/>
              </a:lnSpc>
              <a:spcBef>
                <a:spcPts val="600"/>
              </a:spcBef>
            </a:pPr>
            <a:r>
              <a:rPr lang="en-US" altLang="zh-CN" sz="2000" dirty="0" smtClean="0">
                <a:latin typeface="Times New Roman" panose="02020603050405020304" pitchFamily="18" charset="0"/>
                <a:cs typeface="+mn-ea"/>
                <a:sym typeface="+mn-lt"/>
              </a:rPr>
              <a:t> 3</a:t>
            </a:r>
            <a:r>
              <a:rPr lang="en-US" altLang="zh-CN" sz="2000" dirty="0">
                <a:latin typeface="Times New Roman" panose="02020603050405020304" pitchFamily="18" charset="0"/>
                <a:cs typeface="+mn-ea"/>
                <a:sym typeface="+mn-lt"/>
              </a:rPr>
              <a:t>. </a:t>
            </a:r>
            <a:r>
              <a:rPr lang="zh-CN" altLang="en-US" sz="2000" dirty="0">
                <a:latin typeface="Times New Roman" panose="02020603050405020304" pitchFamily="18" charset="0"/>
                <a:cs typeface="+mn-ea"/>
                <a:sym typeface="+mn-lt"/>
              </a:rPr>
              <a:t>为什么会有越来越多的妇女参加。</a:t>
            </a:r>
            <a:endParaRPr lang="en-US" altLang="zh-CN" sz="2000" dirty="0">
              <a:latin typeface="Times New Roman" panose="02020603050405020304" pitchFamily="18" charset="0"/>
              <a:cs typeface="+mn-ea"/>
              <a:sym typeface="+mn-lt"/>
            </a:endParaRPr>
          </a:p>
          <a:p>
            <a:pPr algn="ctr">
              <a:lnSpc>
                <a:spcPct val="130000"/>
              </a:lnSpc>
              <a:spcBef>
                <a:spcPts val="600"/>
              </a:spcBef>
            </a:pPr>
            <a:r>
              <a:rPr lang="en-US" altLang="zh-CN" sz="2400" dirty="0">
                <a:solidFill>
                  <a:srgbClr val="C00000"/>
                </a:solidFill>
                <a:latin typeface="Times New Roman" panose="02020603050405020304" pitchFamily="18" charset="0"/>
                <a:cs typeface="+mn-ea"/>
                <a:sym typeface="+mn-lt"/>
              </a:rPr>
              <a:t>Why Do More and More Women Go in for Sports Nowadays?</a:t>
            </a:r>
          </a:p>
          <a:p>
            <a:pPr>
              <a:lnSpc>
                <a:spcPct val="130000"/>
              </a:lnSpc>
              <a:spcBef>
                <a:spcPts val="600"/>
              </a:spcBef>
            </a:pPr>
            <a:r>
              <a:rPr lang="en-US" altLang="zh-CN" sz="2400" dirty="0">
                <a:solidFill>
                  <a:srgbClr val="C00000"/>
                </a:solidFill>
                <a:latin typeface="Times New Roman" panose="02020603050405020304" pitchFamily="18" charset="0"/>
                <a:cs typeface="+mn-ea"/>
                <a:sym typeface="+mn-lt"/>
              </a:rPr>
              <a:t>More and more women have taken part in sports and have made great achievements. You can find women in virtually every mainstream sports from football, basketball, volleyball to skating, skiing and snooker. They have become an important part of sports field.</a:t>
            </a:r>
            <a:endParaRPr lang="en-US" altLang="zh-CN" sz="2000" dirty="0">
              <a:solidFill>
                <a:srgbClr val="C00000"/>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27359846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anim calcmode="lin" valueType="num">
                                      <p:cBhvr additive="base">
                                        <p:cTn id="1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2464" y="1279427"/>
            <a:ext cx="11195936" cy="4108048"/>
          </a:xfrm>
          <a:prstGeom prst="rect">
            <a:avLst/>
          </a:prstGeom>
          <a:noFill/>
        </p:spPr>
        <p:txBody>
          <a:bodyPr wrap="square" rtlCol="0">
            <a:spAutoFit/>
          </a:bodyPr>
          <a:lstStyle/>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However, in the past, women were not able to participate in sports. There are two main</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reasons. First, there was strong discrimination against women in the past in the social life.</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Women were not supposed to do anything that would challenge men’s position and their roles</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were like housewives mainly. Second, women did not have as much nutrition as men did and</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they did not have the training to participate in the sports.</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Nowadays, women have enjoyed great equality in all aspects of our life. This has given</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them courage to come out of their home and engage in all kinds of social activities including</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sports. They have made great contribution to China’s sports, especially Olympic course.</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736896039"/>
      </p:ext>
    </p:extLst>
  </p:cSld>
  <p:clrMapOvr>
    <a:masterClrMapping/>
  </p:clrMapOvr>
  <p:transition spd="slow">
    <p:push dir="u"/>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589664" y="1259107"/>
            <a:ext cx="10345489" cy="2041906"/>
          </a:xfrm>
          <a:prstGeom prst="rect">
            <a:avLst/>
          </a:prstGeom>
          <a:noFill/>
        </p:spPr>
        <p:txBody>
          <a:bodyPr wrap="square" rtlCol="0">
            <a:spAutoFit/>
          </a:bodyPr>
          <a:lstStyle/>
          <a:p>
            <a:pPr>
              <a:lnSpc>
                <a:spcPct val="130000"/>
              </a:lnSpc>
              <a:spcBef>
                <a:spcPts val="600"/>
              </a:spcBef>
            </a:pPr>
            <a:r>
              <a:rPr lang="en-US" altLang="zh-CN" sz="2400" dirty="0">
                <a:latin typeface="Times New Roman" panose="02020603050405020304" pitchFamily="18" charset="0"/>
                <a:cs typeface="+mn-ea"/>
                <a:sym typeface="+mn-lt"/>
              </a:rPr>
              <a:t>7) </a:t>
            </a:r>
            <a:r>
              <a:rPr lang="zh-CN" altLang="en-US" sz="2400" dirty="0">
                <a:latin typeface="Times New Roman" panose="02020603050405020304" pitchFamily="18" charset="0"/>
                <a:cs typeface="+mn-ea"/>
                <a:sym typeface="+mn-lt"/>
              </a:rPr>
              <a:t>根据下面的曲线图，</a:t>
            </a:r>
            <a:r>
              <a:rPr lang="zh-CN" altLang="en-US" sz="2400" dirty="0" smtClean="0">
                <a:latin typeface="Times New Roman" panose="02020603050405020304" pitchFamily="18" charset="0"/>
                <a:cs typeface="+mn-ea"/>
                <a:sym typeface="+mn-lt"/>
              </a:rPr>
              <a:t>以</a:t>
            </a:r>
            <a:r>
              <a:rPr lang="en-US" altLang="zh-CN" sz="2400" dirty="0" smtClean="0">
                <a:latin typeface="Times New Roman" panose="02020603050405020304" pitchFamily="18" charset="0"/>
                <a:cs typeface="+mn-ea"/>
                <a:sym typeface="+mn-lt"/>
              </a:rPr>
              <a:t>“Car </a:t>
            </a:r>
            <a:r>
              <a:rPr lang="en-US" altLang="zh-CN" sz="2400" dirty="0">
                <a:latin typeface="Times New Roman" panose="02020603050405020304" pitchFamily="18" charset="0"/>
                <a:cs typeface="+mn-ea"/>
                <a:sym typeface="+mn-lt"/>
              </a:rPr>
              <a:t>Explosion in China”</a:t>
            </a:r>
            <a:r>
              <a:rPr lang="zh-CN" altLang="en-US" sz="2400" dirty="0">
                <a:latin typeface="Times New Roman" panose="02020603050405020304" pitchFamily="18" charset="0"/>
                <a:cs typeface="+mn-ea"/>
                <a:sym typeface="+mn-lt"/>
              </a:rPr>
              <a:t>为题，描述我国从 </a:t>
            </a:r>
            <a:r>
              <a:rPr lang="en-US" altLang="zh-CN" sz="2400" dirty="0">
                <a:latin typeface="Times New Roman" panose="02020603050405020304" pitchFamily="18" charset="0"/>
                <a:cs typeface="+mn-ea"/>
                <a:sym typeface="+mn-lt"/>
              </a:rPr>
              <a:t>1996 </a:t>
            </a:r>
            <a:r>
              <a:rPr lang="zh-CN" altLang="en-US" sz="2400" dirty="0">
                <a:latin typeface="Times New Roman" panose="02020603050405020304" pitchFamily="18" charset="0"/>
                <a:cs typeface="+mn-ea"/>
                <a:sym typeface="+mn-lt"/>
              </a:rPr>
              <a:t>年到 </a:t>
            </a:r>
            <a:r>
              <a:rPr lang="en-US" altLang="zh-CN" sz="2400" dirty="0">
                <a:latin typeface="Times New Roman" panose="02020603050405020304" pitchFamily="18" charset="0"/>
                <a:cs typeface="+mn-ea"/>
                <a:sym typeface="+mn-lt"/>
              </a:rPr>
              <a:t>2006 </a:t>
            </a:r>
            <a:r>
              <a:rPr lang="zh-CN" altLang="en-US" sz="2400" dirty="0" smtClean="0">
                <a:latin typeface="Times New Roman" panose="02020603050405020304" pitchFamily="18" charset="0"/>
                <a:cs typeface="+mn-ea"/>
                <a:sym typeface="+mn-lt"/>
              </a:rPr>
              <a:t>年间</a:t>
            </a:r>
            <a:r>
              <a:rPr lang="zh-CN" altLang="en-US" sz="2400" dirty="0">
                <a:latin typeface="Times New Roman" panose="02020603050405020304" pitchFamily="18" charset="0"/>
                <a:cs typeface="+mn-ea"/>
                <a:sym typeface="+mn-lt"/>
              </a:rPr>
              <a:t>私人拥有小汽车的情况，说明人们生活水平的变化和你的看法。字数不少于 </a:t>
            </a:r>
            <a:r>
              <a:rPr lang="en-US" altLang="zh-CN" sz="2400" dirty="0">
                <a:latin typeface="Times New Roman" panose="02020603050405020304" pitchFamily="18" charset="0"/>
                <a:cs typeface="+mn-ea"/>
                <a:sym typeface="+mn-lt"/>
              </a:rPr>
              <a:t>100 </a:t>
            </a:r>
            <a:r>
              <a:rPr lang="zh-CN" altLang="en-US" sz="2400" dirty="0">
                <a:latin typeface="Times New Roman" panose="02020603050405020304" pitchFamily="18" charset="0"/>
                <a:cs typeface="+mn-ea"/>
                <a:sym typeface="+mn-lt"/>
              </a:rPr>
              <a:t>字。</a:t>
            </a:r>
            <a:endParaRPr lang="en-US" altLang="zh-CN" sz="2400" dirty="0">
              <a:latin typeface="Times New Roman" panose="02020603050405020304" pitchFamily="18" charset="0"/>
              <a:cs typeface="+mn-ea"/>
              <a:sym typeface="+mn-lt"/>
            </a:endParaRPr>
          </a:p>
          <a:p>
            <a:pPr>
              <a:lnSpc>
                <a:spcPct val="130000"/>
              </a:lnSpc>
              <a:spcBef>
                <a:spcPts val="600"/>
              </a:spcBef>
            </a:pPr>
            <a:endParaRPr lang="en-US" altLang="zh-CN" sz="2400" dirty="0">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pic>
        <p:nvPicPr>
          <p:cNvPr id="2" name="图片 1">
            <a:extLst>
              <a:ext uri="{FF2B5EF4-FFF2-40B4-BE49-F238E27FC236}">
                <a16:creationId xmlns:a16="http://schemas.microsoft.com/office/drawing/2014/main" id="{F05EE129-6A82-4C0D-990E-37D5F487535C}"/>
              </a:ext>
            </a:extLst>
          </p:cNvPr>
          <p:cNvPicPr>
            <a:picLocks noChangeAspect="1"/>
          </p:cNvPicPr>
          <p:nvPr/>
        </p:nvPicPr>
        <p:blipFill>
          <a:blip r:embed="rId3"/>
          <a:stretch>
            <a:fillRect/>
          </a:stretch>
        </p:blipFill>
        <p:spPr>
          <a:xfrm>
            <a:off x="3466883" y="3293427"/>
            <a:ext cx="4591050" cy="2486025"/>
          </a:xfrm>
          <a:prstGeom prst="rect">
            <a:avLst/>
          </a:prstGeom>
        </p:spPr>
      </p:pic>
    </p:spTree>
    <p:extLst>
      <p:ext uri="{BB962C8B-B14F-4D97-AF65-F5344CB8AC3E}">
        <p14:creationId xmlns:p14="http://schemas.microsoft.com/office/powerpoint/2010/main" val="1989646605"/>
      </p:ext>
    </p:extLst>
  </p:cSld>
  <p:clrMapOvr>
    <a:masterClrMapping/>
  </p:clrMapOvr>
  <p:transition spd="slow">
    <p:push dir="u"/>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3"/>
          <a:stretch>
            <a:fillRect/>
          </a:stretch>
        </p:blipFill>
        <p:spPr>
          <a:xfrm>
            <a:off x="4570187" y="294821"/>
            <a:ext cx="2107503" cy="2354943"/>
          </a:xfrm>
          <a:prstGeom prst="rect">
            <a:avLst/>
          </a:prstGeom>
        </p:spPr>
      </p:pic>
      <p:pic>
        <p:nvPicPr>
          <p:cNvPr id="4" name="图片 3"/>
          <p:cNvPicPr>
            <a:picLocks noChangeAspect="1"/>
          </p:cNvPicPr>
          <p:nvPr/>
        </p:nvPicPr>
        <p:blipFill>
          <a:blip r:embed="rId3"/>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6270172" y="2843097"/>
            <a:ext cx="59412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400" b="1" dirty="0">
                <a:solidFill>
                  <a:srgbClr val="00749F"/>
                </a:solidFill>
                <a:latin typeface="Times New Roman" panose="02020603050405020304" pitchFamily="18" charset="0"/>
                <a:ea typeface="+mn-ea"/>
                <a:cs typeface="+mn-ea"/>
                <a:sym typeface="+mn-lt"/>
              </a:rPr>
              <a:t>主要应试题型</a:t>
            </a:r>
          </a:p>
        </p:txBody>
      </p:sp>
      <p:sp>
        <p:nvSpPr>
          <p:cNvPr id="6" name="文本框 6"/>
          <p:cNvSpPr txBox="1">
            <a:spLocks noChangeArrowheads="1"/>
          </p:cNvSpPr>
          <p:nvPr/>
        </p:nvSpPr>
        <p:spPr bwMode="auto">
          <a:xfrm>
            <a:off x="7191295" y="3612538"/>
            <a:ext cx="409896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200" dirty="0">
                <a:solidFill>
                  <a:srgbClr val="00749F"/>
                </a:solidFill>
                <a:latin typeface="Times New Roman" panose="02020603050405020304" pitchFamily="18" charset="0"/>
                <a:ea typeface="+mn-ea"/>
                <a:cs typeface="+mn-ea"/>
                <a:sym typeface="+mn-lt"/>
              </a:rPr>
              <a:t>Main Types of Composition in Exams</a:t>
            </a:r>
          </a:p>
        </p:txBody>
      </p:sp>
      <p:sp>
        <p:nvSpPr>
          <p:cNvPr id="9" name="文本框 8"/>
          <p:cNvSpPr txBox="1"/>
          <p:nvPr/>
        </p:nvSpPr>
        <p:spPr>
          <a:xfrm>
            <a:off x="2804139" y="2541316"/>
            <a:ext cx="4162176" cy="1377813"/>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第</a:t>
            </a:r>
            <a:r>
              <a:rPr lang="en-US" altLang="zh-CN" sz="7200" kern="0" dirty="0">
                <a:solidFill>
                  <a:srgbClr val="00749F"/>
                </a:solidFill>
                <a:latin typeface="Times New Roman" panose="02020603050405020304" pitchFamily="18" charset="0"/>
                <a:cs typeface="+mn-ea"/>
                <a:sym typeface="+mn-lt"/>
              </a:rPr>
              <a:t>1</a:t>
            </a:r>
            <a:r>
              <a:rPr lang="zh-CN" altLang="en-US" sz="7200" kern="0" dirty="0">
                <a:solidFill>
                  <a:srgbClr val="00749F"/>
                </a:solidFill>
                <a:latin typeface="Times New Roman" panose="02020603050405020304" pitchFamily="18" charset="0"/>
                <a:cs typeface="+mn-ea"/>
                <a:sym typeface="+mn-lt"/>
              </a:rPr>
              <a:t>节</a:t>
            </a:r>
          </a:p>
        </p:txBody>
      </p:sp>
      <p:sp>
        <p:nvSpPr>
          <p:cNvPr id="10" name="动作按钮: 后退或前一项 9">
            <a:hlinkClick r:id="rId4" action="ppaction://hlinksldjump" highlightClick="1"/>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4219163431"/>
      </p:ext>
    </p:extLst>
  </p:cSld>
  <p:clrMapOvr>
    <a:masterClrMapping/>
  </p:clrMapOvr>
  <p:transition spd="slow">
    <p:push dir="u"/>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32464" y="842547"/>
            <a:ext cx="11195936" cy="5659242"/>
          </a:xfrm>
          <a:prstGeom prst="rect">
            <a:avLst/>
          </a:prstGeom>
          <a:noFill/>
        </p:spPr>
        <p:txBody>
          <a:bodyPr wrap="square" rtlCol="0">
            <a:spAutoFit/>
          </a:bodyPr>
          <a:lstStyle/>
          <a:p>
            <a:pPr algn="ctr">
              <a:lnSpc>
                <a:spcPct val="130000"/>
              </a:lnSpc>
              <a:spcBef>
                <a:spcPts val="600"/>
              </a:spcBef>
            </a:pPr>
            <a:r>
              <a:rPr lang="en-US" altLang="zh-CN" sz="2200" dirty="0">
                <a:solidFill>
                  <a:srgbClr val="C00000"/>
                </a:solidFill>
                <a:latin typeface="Times New Roman" panose="02020603050405020304" pitchFamily="18" charset="0"/>
                <a:cs typeface="+mn-ea"/>
                <a:sym typeface="+mn-lt"/>
              </a:rPr>
              <a:t>Car Explosion in China</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As is vividly described in the graph above, great changes in car ownership have taken place</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in China from 1996 to 2006. The number of private cars had accordingly increased nearly 7</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times from more than 2 million in 1996 to over 14 million in 2006. What’s the reason?</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There are two main reasons for these changes. To begin with, development in economy</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plays a vital role in these years. The higher income results in Chinese people’s owning private</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cars. What’s more, in modern society, time means money; many Chinese need a car to do</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business on time.</a:t>
            </a:r>
          </a:p>
          <a:p>
            <a:pPr>
              <a:lnSpc>
                <a:spcPct val="130000"/>
              </a:lnSpc>
              <a:spcBef>
                <a:spcPts val="600"/>
              </a:spcBef>
            </a:pPr>
            <a:r>
              <a:rPr lang="en-US" altLang="zh-CN" sz="2200" dirty="0" smtClean="0">
                <a:solidFill>
                  <a:srgbClr val="C00000"/>
                </a:solidFill>
                <a:latin typeface="Times New Roman" panose="02020603050405020304" pitchFamily="18" charset="0"/>
                <a:cs typeface="+mn-ea"/>
                <a:sym typeface="+mn-lt"/>
              </a:rPr>
              <a:t>In </a:t>
            </a:r>
            <a:r>
              <a:rPr lang="en-US" altLang="zh-CN" sz="2200" dirty="0">
                <a:solidFill>
                  <a:srgbClr val="C00000"/>
                </a:solidFill>
                <a:latin typeface="Times New Roman" panose="02020603050405020304" pitchFamily="18" charset="0"/>
                <a:cs typeface="+mn-ea"/>
                <a:sym typeface="+mn-lt"/>
              </a:rPr>
              <a:t>my view, however, the car explosion will constantly increase year by year, a large</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number of social problems such as traffic jams, among other things, are turning up in nearly</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every city in China.</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365659423"/>
      </p:ext>
    </p:extLst>
  </p:cSld>
  <p:clrMapOvr>
    <a:masterClrMapping/>
  </p:clrMapOvr>
  <p:transition spd="slow">
    <p:push dir="u"/>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3"/>
          <a:stretch>
            <a:fillRect/>
          </a:stretch>
        </p:blipFill>
        <p:spPr>
          <a:xfrm>
            <a:off x="4570187" y="294821"/>
            <a:ext cx="2107503" cy="2354943"/>
          </a:xfrm>
          <a:prstGeom prst="rect">
            <a:avLst/>
          </a:prstGeom>
        </p:spPr>
      </p:pic>
      <p:pic>
        <p:nvPicPr>
          <p:cNvPr id="4" name="图片 3"/>
          <p:cNvPicPr>
            <a:picLocks noChangeAspect="1"/>
          </p:cNvPicPr>
          <p:nvPr/>
        </p:nvPicPr>
        <p:blipFill>
          <a:blip r:embed="rId3"/>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6270172" y="2843097"/>
            <a:ext cx="5941213"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4400" b="1" dirty="0">
                <a:solidFill>
                  <a:srgbClr val="00749F"/>
                </a:solidFill>
                <a:latin typeface="Times New Roman" panose="02020603050405020304" pitchFamily="18" charset="0"/>
                <a:ea typeface="+mn-ea"/>
                <a:cs typeface="+mn-ea"/>
                <a:sym typeface="+mn-lt"/>
              </a:rPr>
              <a:t>应试议论文的写作</a:t>
            </a:r>
          </a:p>
        </p:txBody>
      </p:sp>
      <p:sp>
        <p:nvSpPr>
          <p:cNvPr id="6" name="文本框 6"/>
          <p:cNvSpPr txBox="1">
            <a:spLocks noChangeArrowheads="1"/>
          </p:cNvSpPr>
          <p:nvPr/>
        </p:nvSpPr>
        <p:spPr bwMode="auto">
          <a:xfrm>
            <a:off x="7191295" y="4016819"/>
            <a:ext cx="4098965"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3200" dirty="0">
                <a:solidFill>
                  <a:srgbClr val="00749F"/>
                </a:solidFill>
                <a:latin typeface="Times New Roman" panose="02020603050405020304" pitchFamily="18" charset="0"/>
                <a:ea typeface="+mn-ea"/>
                <a:cs typeface="+mn-ea"/>
                <a:sym typeface="+mn-lt"/>
              </a:rPr>
              <a:t>Argumentative Essays in Exams</a:t>
            </a:r>
          </a:p>
        </p:txBody>
      </p:sp>
      <p:sp>
        <p:nvSpPr>
          <p:cNvPr id="9" name="文本框 8"/>
          <p:cNvSpPr txBox="1"/>
          <p:nvPr/>
        </p:nvSpPr>
        <p:spPr>
          <a:xfrm>
            <a:off x="2875439" y="2626007"/>
            <a:ext cx="4162176" cy="1391728"/>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第</a:t>
            </a:r>
            <a:r>
              <a:rPr lang="en-US" altLang="zh-CN" sz="7200" kern="0" dirty="0">
                <a:solidFill>
                  <a:srgbClr val="00749F"/>
                </a:solidFill>
                <a:latin typeface="Times New Roman" panose="02020603050405020304" pitchFamily="18" charset="0"/>
                <a:cs typeface="+mn-ea"/>
                <a:sym typeface="+mn-lt"/>
              </a:rPr>
              <a:t>2</a:t>
            </a:r>
            <a:r>
              <a:rPr lang="zh-CN" altLang="en-US" sz="7200" kern="0" dirty="0">
                <a:solidFill>
                  <a:srgbClr val="00749F"/>
                </a:solidFill>
                <a:latin typeface="Times New Roman" panose="02020603050405020304" pitchFamily="18" charset="0"/>
                <a:cs typeface="+mn-ea"/>
                <a:sym typeface="+mn-lt"/>
              </a:rPr>
              <a:t>节</a:t>
            </a:r>
          </a:p>
        </p:txBody>
      </p:sp>
      <p:sp>
        <p:nvSpPr>
          <p:cNvPr id="10" name="动作按钮: 后退或前一项 9">
            <a:hlinkClick r:id="rId4" action="ppaction://hlinksldjump" highlightClick="1"/>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3140636146"/>
      </p:ext>
    </p:extLst>
  </p:cSld>
  <p:clrMapOvr>
    <a:masterClrMapping/>
  </p:clrMapOvr>
  <p:transition spd="slow">
    <p:push dir="u"/>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868106" y="1484313"/>
            <a:ext cx="10455787"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ea typeface="+mn-ea"/>
                <a:cs typeface="+mn-cs"/>
                <a:sym typeface="+mn-lt"/>
              </a:rPr>
              <a:t>在各种英语考试中，议论文写作所占比例最大。因为在常见的几种文体中，议论文最能体现考生对某一问题发表看法的能力。这一节我们主要介绍应试议论文写作。</a:t>
            </a:r>
            <a:endParaRPr lang="id-ID" sz="2400" dirty="0">
              <a:solidFill>
                <a:srgbClr val="F23C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应试议论文的写作</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Argumentative Essays in Exams</a:t>
            </a:r>
          </a:p>
        </p:txBody>
      </p:sp>
    </p:spTree>
    <p:extLst>
      <p:ext uri="{BB962C8B-B14F-4D97-AF65-F5344CB8AC3E}">
        <p14:creationId xmlns:p14="http://schemas.microsoft.com/office/powerpoint/2010/main" val="5326111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092546" y="3490300"/>
            <a:ext cx="2352675" cy="3114675"/>
          </a:xfrm>
          <a:prstGeom prst="rect">
            <a:avLst/>
          </a:prstGeom>
        </p:spPr>
      </p:pic>
      <p:pic>
        <p:nvPicPr>
          <p:cNvPr id="16" name="图片 15"/>
          <p:cNvPicPr>
            <a:picLocks noChangeAspect="1"/>
          </p:cNvPicPr>
          <p:nvPr/>
        </p:nvPicPr>
        <p:blipFill>
          <a:blip r:embed="rId4"/>
          <a:stretch>
            <a:fillRect/>
          </a:stretch>
        </p:blipFill>
        <p:spPr>
          <a:xfrm>
            <a:off x="-766295" y="0"/>
            <a:ext cx="3690097" cy="3606800"/>
          </a:xfrm>
          <a:prstGeom prst="rect">
            <a:avLst/>
          </a:prstGeom>
        </p:spPr>
      </p:pic>
      <p:pic>
        <p:nvPicPr>
          <p:cNvPr id="17" name="图片 16"/>
          <p:cNvPicPr>
            <a:picLocks noChangeAspect="1"/>
          </p:cNvPicPr>
          <p:nvPr/>
        </p:nvPicPr>
        <p:blipFill>
          <a:blip r:embed="rId5"/>
          <a:stretch>
            <a:fillRect/>
          </a:stretch>
        </p:blipFill>
        <p:spPr>
          <a:xfrm>
            <a:off x="9700987" y="-320393"/>
            <a:ext cx="3690097" cy="4123347"/>
          </a:xfrm>
          <a:prstGeom prst="rect">
            <a:avLst/>
          </a:prstGeom>
        </p:spPr>
      </p:pic>
      <p:pic>
        <p:nvPicPr>
          <p:cNvPr id="18" name="图片 17"/>
          <p:cNvPicPr>
            <a:picLocks noChangeAspect="1"/>
          </p:cNvPicPr>
          <p:nvPr/>
        </p:nvPicPr>
        <p:blipFill>
          <a:blip r:embed="rId5"/>
          <a:stretch>
            <a:fillRect/>
          </a:stretch>
        </p:blipFill>
        <p:spPr>
          <a:xfrm>
            <a:off x="10039849" y="2978215"/>
            <a:ext cx="3690097" cy="4123347"/>
          </a:xfrm>
          <a:prstGeom prst="rect">
            <a:avLst/>
          </a:prstGeom>
        </p:spPr>
      </p:pic>
      <p:sp>
        <p:nvSpPr>
          <p:cNvPr id="32" name="矩形 31"/>
          <p:cNvSpPr/>
          <p:nvPr/>
        </p:nvSpPr>
        <p:spPr>
          <a:xfrm>
            <a:off x="1504764" y="1160349"/>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sp>
        <p:nvSpPr>
          <p:cNvPr id="33" name="文本框 32"/>
          <p:cNvSpPr txBox="1"/>
          <p:nvPr/>
        </p:nvSpPr>
        <p:spPr>
          <a:xfrm>
            <a:off x="5101128" y="174076"/>
            <a:ext cx="1338072" cy="812530"/>
          </a:xfrm>
          <a:prstGeom prst="rect">
            <a:avLst/>
          </a:prstGeom>
          <a:noFill/>
        </p:spPr>
        <p:txBody>
          <a:bodyPr wrap="square" rtlCol="0">
            <a:spAutoFit/>
          </a:bodyPr>
          <a:lstStyle/>
          <a:p>
            <a:pPr>
              <a:lnSpc>
                <a:spcPct val="130000"/>
              </a:lnSpc>
              <a:spcBef>
                <a:spcPts val="600"/>
              </a:spcBef>
            </a:pPr>
            <a:r>
              <a:rPr lang="zh-CN" altLang="en-US" sz="3600" kern="0" dirty="0">
                <a:solidFill>
                  <a:srgbClr val="00749F"/>
                </a:solidFill>
                <a:latin typeface="Times New Roman" panose="02020603050405020304" pitchFamily="18" charset="0"/>
                <a:cs typeface="+mn-ea"/>
                <a:sym typeface="+mn-lt"/>
              </a:rPr>
              <a:t>目录</a:t>
            </a:r>
          </a:p>
        </p:txBody>
      </p:sp>
      <p:sp>
        <p:nvSpPr>
          <p:cNvPr id="34" name="文本框 33"/>
          <p:cNvSpPr txBox="1"/>
          <p:nvPr/>
        </p:nvSpPr>
        <p:spPr>
          <a:xfrm>
            <a:off x="6222437" y="366978"/>
            <a:ext cx="2262724" cy="524567"/>
          </a:xfrm>
          <a:prstGeom prst="rect">
            <a:avLst/>
          </a:prstGeom>
          <a:noFill/>
        </p:spPr>
        <p:txBody>
          <a:bodyPr wrap="square" rtlCol="0">
            <a:spAutoFit/>
          </a:bodyPr>
          <a:lstStyle/>
          <a:p>
            <a:pPr>
              <a:lnSpc>
                <a:spcPct val="130000"/>
              </a:lnSpc>
              <a:spcBef>
                <a:spcPts val="600"/>
              </a:spcBef>
            </a:pPr>
            <a:r>
              <a:rPr lang="en-US" altLang="zh-CN" sz="2400" kern="0" dirty="0">
                <a:solidFill>
                  <a:srgbClr val="00749F"/>
                </a:solidFill>
                <a:latin typeface="Times New Roman" panose="02020603050405020304" pitchFamily="18" charset="0"/>
                <a:cs typeface="+mn-ea"/>
                <a:sym typeface="+mn-lt"/>
              </a:rPr>
              <a:t>CONTENT</a:t>
            </a:r>
            <a:endParaRPr lang="zh-CN" altLang="en-US" sz="2400" kern="0"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D0207112-96A4-46D2-8659-CBB7018D64D5}"/>
              </a:ext>
            </a:extLst>
          </p:cNvPr>
          <p:cNvGrpSpPr/>
          <p:nvPr/>
        </p:nvGrpSpPr>
        <p:grpSpPr>
          <a:xfrm>
            <a:off x="2706453" y="1283222"/>
            <a:ext cx="6115630" cy="641015"/>
            <a:chOff x="2271958" y="2390375"/>
            <a:chExt cx="2032650" cy="587840"/>
          </a:xfrm>
          <a:noFill/>
        </p:grpSpPr>
        <p:sp>
          <p:nvSpPr>
            <p:cNvPr id="2" name="圆角矩形 1"/>
            <p:cNvSpPr/>
            <p:nvPr/>
          </p:nvSpPr>
          <p:spPr>
            <a:xfrm>
              <a:off x="2277191" y="2390375"/>
              <a:ext cx="2027417"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271958" y="2418926"/>
              <a:ext cx="2027417" cy="481875"/>
            </a:xfrm>
            <a:prstGeom prst="rect">
              <a:avLst/>
            </a:prstGeom>
            <a:grpFill/>
          </p:spPr>
          <p:txBody>
            <a:bodyPr wrap="square" rtlCol="0">
              <a:spAutoFit/>
            </a:bodyPr>
            <a:lstStyle/>
            <a:p>
              <a:pPr>
                <a:lnSpc>
                  <a:spcPct val="130000"/>
                </a:lnSpc>
                <a:spcBef>
                  <a:spcPts val="600"/>
                </a:spcBef>
              </a:pPr>
              <a:r>
                <a:rPr lang="en-US" altLang="zh-CN" sz="24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2.1 </a:t>
              </a:r>
              <a:r>
                <a:rPr lang="zh-CN" altLang="en-US" sz="24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原因型议论文写作 </a:t>
              </a:r>
              <a:r>
                <a:rPr lang="en-US" altLang="zh-CN" sz="24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Providing Reason</a:t>
              </a:r>
              <a:endParaRPr lang="zh-CN" altLang="en-US" sz="2400" u="sng" dirty="0">
                <a:solidFill>
                  <a:schemeClr val="bg1"/>
                </a:solidFill>
                <a:latin typeface="Times New Roman" panose="02020603050405020304" pitchFamily="18" charset="0"/>
                <a:cs typeface="+mn-ea"/>
                <a:sym typeface="+mn-lt"/>
              </a:endParaRPr>
            </a:p>
          </p:txBody>
        </p:sp>
      </p:grpSp>
      <p:grpSp>
        <p:nvGrpSpPr>
          <p:cNvPr id="43" name="组合 42">
            <a:extLst>
              <a:ext uri="{FF2B5EF4-FFF2-40B4-BE49-F238E27FC236}">
                <a16:creationId xmlns:a16="http://schemas.microsoft.com/office/drawing/2014/main" id="{3305AAD7-C8A4-429C-BA64-29D4D2FBF151}"/>
              </a:ext>
            </a:extLst>
          </p:cNvPr>
          <p:cNvGrpSpPr/>
          <p:nvPr/>
        </p:nvGrpSpPr>
        <p:grpSpPr>
          <a:xfrm>
            <a:off x="2720150" y="1998101"/>
            <a:ext cx="6113726" cy="641015"/>
            <a:chOff x="2272955" y="2390375"/>
            <a:chExt cx="1889744" cy="306209"/>
          </a:xfrm>
          <a:noFill/>
        </p:grpSpPr>
        <p:sp>
          <p:nvSpPr>
            <p:cNvPr id="44" name="圆角矩形 1">
              <a:extLst>
                <a:ext uri="{FF2B5EF4-FFF2-40B4-BE49-F238E27FC236}">
                  <a16:creationId xmlns:a16="http://schemas.microsoft.com/office/drawing/2014/main" id="{239E543D-0415-475C-8DB5-BF540C840BD3}"/>
                </a:ext>
              </a:extLst>
            </p:cNvPr>
            <p:cNvSpPr/>
            <p:nvPr/>
          </p:nvSpPr>
          <p:spPr>
            <a:xfrm>
              <a:off x="2277191" y="2390375"/>
              <a:ext cx="1885508" cy="30620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5" name="文本框 44">
              <a:extLst>
                <a:ext uri="{FF2B5EF4-FFF2-40B4-BE49-F238E27FC236}">
                  <a16:creationId xmlns:a16="http://schemas.microsoft.com/office/drawing/2014/main" id="{DA4EF2A4-5AF3-4130-8245-636059711E3B}"/>
                </a:ext>
              </a:extLst>
            </p:cNvPr>
            <p:cNvSpPr txBox="1"/>
            <p:nvPr/>
          </p:nvSpPr>
          <p:spPr>
            <a:xfrm>
              <a:off x="2272955" y="2400654"/>
              <a:ext cx="1824332" cy="258056"/>
            </a:xfrm>
            <a:prstGeom prst="rect">
              <a:avLst/>
            </a:prstGeom>
            <a:grpFill/>
          </p:spPr>
          <p:txBody>
            <a:bodyPr wrap="square" rtlCol="0">
              <a:spAutoFit/>
            </a:bodyPr>
            <a:lstStyle/>
            <a:p>
              <a:pPr>
                <a:lnSpc>
                  <a:spcPct val="130000"/>
                </a:lnSpc>
                <a:spcBef>
                  <a:spcPts val="600"/>
                </a:spcBef>
              </a:pPr>
              <a:r>
                <a:rPr lang="en-US" altLang="zh-CN" sz="24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2.2 </a:t>
              </a:r>
              <a:r>
                <a:rPr lang="zh-CN" altLang="en-US" sz="2400" u="sng" dirty="0">
                  <a:solidFill>
                    <a:schemeClr val="bg1"/>
                  </a:solidFill>
                  <a:latin typeface="+mn-ea"/>
                  <a:cs typeface="+mn-ea"/>
                  <a:sym typeface="+mn-lt"/>
                  <a:hlinkClick r:id="rId7" action="ppaction://hlinksldjump">
                    <a:extLst>
                      <a:ext uri="{A12FA001-AC4F-418D-AE19-62706E023703}">
                        <ahyp:hlinkClr xmlns="" xmlns:ahyp="http://schemas.microsoft.com/office/drawing/2018/hyperlinkcolor" val="tx"/>
                      </a:ext>
                    </a:extLst>
                  </a:hlinkClick>
                </a:rPr>
                <a:t>理由型议论文写作 </a:t>
              </a:r>
              <a:r>
                <a:rPr lang="en-US" altLang="zh-CN" sz="2400" u="sng" dirty="0" smtClean="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Providing </a:t>
              </a:r>
              <a:r>
                <a:rPr lang="en-US" altLang="zh-CN" sz="24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Opinion</a:t>
              </a:r>
              <a:endParaRPr lang="en-US" altLang="zh-CN" sz="2400" u="sng" dirty="0">
                <a:solidFill>
                  <a:schemeClr val="bg1"/>
                </a:solidFill>
                <a:latin typeface="Times New Roman" panose="02020603050405020304" pitchFamily="18" charset="0"/>
                <a:cs typeface="+mn-ea"/>
                <a:sym typeface="+mn-lt"/>
              </a:endParaRPr>
            </a:p>
          </p:txBody>
        </p:sp>
      </p:grpSp>
      <p:grpSp>
        <p:nvGrpSpPr>
          <p:cNvPr id="46" name="组合 45">
            <a:extLst>
              <a:ext uri="{FF2B5EF4-FFF2-40B4-BE49-F238E27FC236}">
                <a16:creationId xmlns:a16="http://schemas.microsoft.com/office/drawing/2014/main" id="{BBE5C306-DB4B-40E3-83B0-082326448F8F}"/>
              </a:ext>
            </a:extLst>
          </p:cNvPr>
          <p:cNvGrpSpPr/>
          <p:nvPr/>
        </p:nvGrpSpPr>
        <p:grpSpPr>
          <a:xfrm>
            <a:off x="2725208" y="2734775"/>
            <a:ext cx="7207510" cy="641015"/>
            <a:chOff x="2267624" y="2390375"/>
            <a:chExt cx="2235330" cy="587840"/>
          </a:xfrm>
          <a:noFill/>
        </p:grpSpPr>
        <p:sp>
          <p:nvSpPr>
            <p:cNvPr id="47" name="圆角矩形 1">
              <a:extLst>
                <a:ext uri="{FF2B5EF4-FFF2-40B4-BE49-F238E27FC236}">
                  <a16:creationId xmlns:a16="http://schemas.microsoft.com/office/drawing/2014/main" id="{BBD62A10-C451-430C-A8FB-FA4648B06175}"/>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8" name="文本框 47">
              <a:extLst>
                <a:ext uri="{FF2B5EF4-FFF2-40B4-BE49-F238E27FC236}">
                  <a16:creationId xmlns:a16="http://schemas.microsoft.com/office/drawing/2014/main" id="{F1185826-B387-4F64-97CE-693F7DB1B327}"/>
                </a:ext>
              </a:extLst>
            </p:cNvPr>
            <p:cNvSpPr txBox="1"/>
            <p:nvPr/>
          </p:nvSpPr>
          <p:spPr>
            <a:xfrm>
              <a:off x="2267624" y="2403653"/>
              <a:ext cx="2235330" cy="481875"/>
            </a:xfrm>
            <a:prstGeom prst="rect">
              <a:avLst/>
            </a:prstGeom>
            <a:grpFill/>
          </p:spPr>
          <p:txBody>
            <a:bodyPr wrap="square" rtlCol="0">
              <a:spAutoFit/>
            </a:bodyPr>
            <a:lstStyle/>
            <a:p>
              <a:pPr>
                <a:lnSpc>
                  <a:spcPct val="130000"/>
                </a:lnSpc>
                <a:spcBef>
                  <a:spcPts val="600"/>
                </a:spcBef>
              </a:pPr>
              <a:r>
                <a:rPr lang="en-US" altLang="zh-CN" sz="24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2.3 </a:t>
              </a:r>
              <a:r>
                <a:rPr lang="zh-CN" altLang="en-US" sz="24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比较型议论文写作 </a:t>
              </a:r>
              <a:r>
                <a:rPr lang="en-US" altLang="zh-CN" sz="24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Providing Comparison</a:t>
              </a:r>
              <a:endParaRPr lang="en-US" altLang="zh-CN" sz="2400" u="sng" dirty="0">
                <a:solidFill>
                  <a:schemeClr val="bg1"/>
                </a:solidFill>
                <a:latin typeface="Times New Roman" panose="02020603050405020304" pitchFamily="18" charset="0"/>
                <a:cs typeface="+mn-ea"/>
                <a:sym typeface="+mn-lt"/>
              </a:endParaRPr>
            </a:p>
          </p:txBody>
        </p:sp>
      </p:grpSp>
      <p:grpSp>
        <p:nvGrpSpPr>
          <p:cNvPr id="19" name="组合 18">
            <a:extLst>
              <a:ext uri="{FF2B5EF4-FFF2-40B4-BE49-F238E27FC236}">
                <a16:creationId xmlns:a16="http://schemas.microsoft.com/office/drawing/2014/main" id="{CA70D216-959C-42F9-869F-B2164E37D5AD}"/>
              </a:ext>
            </a:extLst>
          </p:cNvPr>
          <p:cNvGrpSpPr/>
          <p:nvPr/>
        </p:nvGrpSpPr>
        <p:grpSpPr>
          <a:xfrm>
            <a:off x="2720152" y="3501502"/>
            <a:ext cx="8063462" cy="574870"/>
            <a:chOff x="2270844" y="2390375"/>
            <a:chExt cx="2500794" cy="587840"/>
          </a:xfrm>
          <a:noFill/>
        </p:grpSpPr>
        <p:sp>
          <p:nvSpPr>
            <p:cNvPr id="20" name="圆角矩形 1">
              <a:extLst>
                <a:ext uri="{FF2B5EF4-FFF2-40B4-BE49-F238E27FC236}">
                  <a16:creationId xmlns:a16="http://schemas.microsoft.com/office/drawing/2014/main" id="{26A7D28C-6526-4C3E-9325-D2F86D31BDC4}"/>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6E2C81D5-DC33-446F-B77F-5C97AFFEC2B4}"/>
                </a:ext>
              </a:extLst>
            </p:cNvPr>
            <p:cNvSpPr txBox="1"/>
            <p:nvPr/>
          </p:nvSpPr>
          <p:spPr>
            <a:xfrm>
              <a:off x="2270844" y="2390375"/>
              <a:ext cx="2500794" cy="537320"/>
            </a:xfrm>
            <a:prstGeom prst="rect">
              <a:avLst/>
            </a:prstGeom>
            <a:grpFill/>
          </p:spPr>
          <p:txBody>
            <a:bodyPr wrap="square" rtlCol="0">
              <a:spAutoFit/>
            </a:bodyPr>
            <a:lstStyle/>
            <a:p>
              <a:pPr>
                <a:lnSpc>
                  <a:spcPct val="130000"/>
                </a:lnSpc>
                <a:spcBef>
                  <a:spcPts val="600"/>
                </a:spcBef>
              </a:pPr>
              <a:r>
                <a:rPr lang="en-US" altLang="zh-CN" sz="24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 xmlns:ahyp="http://schemas.microsoft.com/office/drawing/2018/hyperlinkcolor" val="tx"/>
                      </a:ext>
                    </a:extLst>
                  </a:hlinkClick>
                </a:rPr>
                <a:t>2.4 </a:t>
              </a:r>
              <a:r>
                <a:rPr lang="zh-CN" altLang="en-US" sz="24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 xmlns:ahyp="http://schemas.microsoft.com/office/drawing/2018/hyperlinkcolor" val="tx"/>
                      </a:ext>
                    </a:extLst>
                  </a:hlinkClick>
                </a:rPr>
                <a:t>分析型议论文写作 </a:t>
              </a:r>
              <a:r>
                <a:rPr lang="en-US" altLang="zh-CN" sz="24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 xmlns:ahyp="http://schemas.microsoft.com/office/drawing/2018/hyperlinkcolor" val="tx"/>
                      </a:ext>
                    </a:extLst>
                  </a:hlinkClick>
                </a:rPr>
                <a:t>Providing Analysis</a:t>
              </a:r>
              <a:endParaRPr lang="en-US" altLang="zh-CN" sz="2400" u="sng" dirty="0">
                <a:solidFill>
                  <a:schemeClr val="bg1"/>
                </a:solidFill>
                <a:latin typeface="Times New Roman" panose="02020603050405020304" pitchFamily="18" charset="0"/>
                <a:cs typeface="+mn-ea"/>
                <a:sym typeface="+mn-lt"/>
              </a:endParaRPr>
            </a:p>
          </p:txBody>
        </p:sp>
      </p:grpSp>
      <p:grpSp>
        <p:nvGrpSpPr>
          <p:cNvPr id="22" name="组合 21">
            <a:extLst>
              <a:ext uri="{FF2B5EF4-FFF2-40B4-BE49-F238E27FC236}">
                <a16:creationId xmlns:a16="http://schemas.microsoft.com/office/drawing/2014/main" id="{04915F63-3D1A-469A-9BA9-C396E9AED489}"/>
              </a:ext>
            </a:extLst>
          </p:cNvPr>
          <p:cNvGrpSpPr/>
          <p:nvPr/>
        </p:nvGrpSpPr>
        <p:grpSpPr>
          <a:xfrm>
            <a:off x="2720150" y="4212356"/>
            <a:ext cx="6113620" cy="641015"/>
            <a:chOff x="2272626" y="2390375"/>
            <a:chExt cx="2031982" cy="587840"/>
          </a:xfrm>
          <a:noFill/>
        </p:grpSpPr>
        <p:sp>
          <p:nvSpPr>
            <p:cNvPr id="23" name="圆角矩形 1">
              <a:extLst>
                <a:ext uri="{FF2B5EF4-FFF2-40B4-BE49-F238E27FC236}">
                  <a16:creationId xmlns:a16="http://schemas.microsoft.com/office/drawing/2014/main" id="{5E0C3179-9E87-429A-948A-6C51BF954E9E}"/>
                </a:ext>
              </a:extLst>
            </p:cNvPr>
            <p:cNvSpPr/>
            <p:nvPr/>
          </p:nvSpPr>
          <p:spPr>
            <a:xfrm>
              <a:off x="2277191" y="2390375"/>
              <a:ext cx="2027417"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4" name="文本框 23">
              <a:extLst>
                <a:ext uri="{FF2B5EF4-FFF2-40B4-BE49-F238E27FC236}">
                  <a16:creationId xmlns:a16="http://schemas.microsoft.com/office/drawing/2014/main" id="{B056E206-0435-443D-B6DD-2A72037EC27A}"/>
                </a:ext>
              </a:extLst>
            </p:cNvPr>
            <p:cNvSpPr txBox="1"/>
            <p:nvPr/>
          </p:nvSpPr>
          <p:spPr>
            <a:xfrm>
              <a:off x="2272626" y="2418926"/>
              <a:ext cx="2027417" cy="481875"/>
            </a:xfrm>
            <a:prstGeom prst="rect">
              <a:avLst/>
            </a:prstGeom>
            <a:grpFill/>
          </p:spPr>
          <p:txBody>
            <a:bodyPr wrap="square" rtlCol="0">
              <a:spAutoFit/>
            </a:bodyPr>
            <a:lstStyle/>
            <a:p>
              <a:pPr>
                <a:lnSpc>
                  <a:spcPct val="130000"/>
                </a:lnSpc>
                <a:spcBef>
                  <a:spcPts val="600"/>
                </a:spcBef>
              </a:pPr>
              <a:r>
                <a:rPr lang="en-US" altLang="zh-CN" sz="2400" u="sng" dirty="0">
                  <a:solidFill>
                    <a:schemeClr val="bg1"/>
                  </a:solidFill>
                  <a:latin typeface="Times New Roman" panose="02020603050405020304" pitchFamily="18" charset="0"/>
                  <a:cs typeface="+mn-ea"/>
                  <a:sym typeface="+mn-lt"/>
                  <a:hlinkClick r:id="rId10" action="ppaction://hlinksldjump">
                    <a:extLst>
                      <a:ext uri="{A12FA001-AC4F-418D-AE19-62706E023703}">
                        <ahyp:hlinkClr xmlns="" xmlns:ahyp="http://schemas.microsoft.com/office/drawing/2018/hyperlinkcolor" val="tx"/>
                      </a:ext>
                    </a:extLst>
                  </a:hlinkClick>
                </a:rPr>
                <a:t>2.5 </a:t>
              </a:r>
              <a:r>
                <a:rPr lang="zh-CN" altLang="en-US" sz="2400" u="sng" dirty="0">
                  <a:solidFill>
                    <a:schemeClr val="bg1"/>
                  </a:solidFill>
                  <a:latin typeface="Times New Roman" panose="02020603050405020304" pitchFamily="18" charset="0"/>
                  <a:cs typeface="+mn-ea"/>
                  <a:sym typeface="+mn-lt"/>
                  <a:hlinkClick r:id="rId10" action="ppaction://hlinksldjump">
                    <a:extLst>
                      <a:ext uri="{A12FA001-AC4F-418D-AE19-62706E023703}">
                        <ahyp:hlinkClr xmlns="" xmlns:ahyp="http://schemas.microsoft.com/office/drawing/2018/hyperlinkcolor" val="tx"/>
                      </a:ext>
                    </a:extLst>
                  </a:hlinkClick>
                </a:rPr>
                <a:t>评论型议论文的写作 </a:t>
              </a:r>
              <a:r>
                <a:rPr lang="en-US" altLang="zh-CN" sz="2400" u="sng" dirty="0">
                  <a:solidFill>
                    <a:schemeClr val="bg1"/>
                  </a:solidFill>
                  <a:latin typeface="Times New Roman" panose="02020603050405020304" pitchFamily="18" charset="0"/>
                  <a:cs typeface="+mn-ea"/>
                  <a:sym typeface="+mn-lt"/>
                  <a:hlinkClick r:id="rId10" action="ppaction://hlinksldjump">
                    <a:extLst>
                      <a:ext uri="{A12FA001-AC4F-418D-AE19-62706E023703}">
                        <ahyp:hlinkClr xmlns="" xmlns:ahyp="http://schemas.microsoft.com/office/drawing/2018/hyperlinkcolor" val="tx"/>
                      </a:ext>
                    </a:extLst>
                  </a:hlinkClick>
                </a:rPr>
                <a:t>Providing Comment</a:t>
              </a:r>
              <a:endParaRPr lang="zh-CN" altLang="en-US" sz="2400" u="sng" dirty="0">
                <a:solidFill>
                  <a:schemeClr val="bg1"/>
                </a:solidFill>
                <a:latin typeface="Times New Roman" panose="02020603050405020304" pitchFamily="18" charset="0"/>
                <a:cs typeface="+mn-ea"/>
                <a:sym typeface="+mn-lt"/>
              </a:endParaRPr>
            </a:p>
          </p:txBody>
        </p:sp>
      </p:grpSp>
      <p:grpSp>
        <p:nvGrpSpPr>
          <p:cNvPr id="25" name="组合 24">
            <a:extLst>
              <a:ext uri="{FF2B5EF4-FFF2-40B4-BE49-F238E27FC236}">
                <a16:creationId xmlns:a16="http://schemas.microsoft.com/office/drawing/2014/main" id="{9D9E81C2-3342-46B1-9D13-EFAF3E6F212C}"/>
              </a:ext>
            </a:extLst>
          </p:cNvPr>
          <p:cNvGrpSpPr/>
          <p:nvPr/>
        </p:nvGrpSpPr>
        <p:grpSpPr>
          <a:xfrm>
            <a:off x="2727117" y="4942694"/>
            <a:ext cx="7340134" cy="641015"/>
            <a:chOff x="2277191" y="2390375"/>
            <a:chExt cx="2268825" cy="306209"/>
          </a:xfrm>
          <a:noFill/>
        </p:grpSpPr>
        <p:sp>
          <p:nvSpPr>
            <p:cNvPr id="26" name="圆角矩形 1">
              <a:extLst>
                <a:ext uri="{FF2B5EF4-FFF2-40B4-BE49-F238E27FC236}">
                  <a16:creationId xmlns:a16="http://schemas.microsoft.com/office/drawing/2014/main" id="{2ED38179-2877-4CC6-8953-E95042236901}"/>
                </a:ext>
              </a:extLst>
            </p:cNvPr>
            <p:cNvSpPr/>
            <p:nvPr/>
          </p:nvSpPr>
          <p:spPr>
            <a:xfrm>
              <a:off x="2277191" y="2390375"/>
              <a:ext cx="1885508" cy="30620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7" name="文本框 26">
              <a:extLst>
                <a:ext uri="{FF2B5EF4-FFF2-40B4-BE49-F238E27FC236}">
                  <a16:creationId xmlns:a16="http://schemas.microsoft.com/office/drawing/2014/main" id="{17EB57D2-230A-4063-923B-7225938F1A75}"/>
                </a:ext>
              </a:extLst>
            </p:cNvPr>
            <p:cNvSpPr txBox="1"/>
            <p:nvPr/>
          </p:nvSpPr>
          <p:spPr>
            <a:xfrm>
              <a:off x="2277191" y="2416473"/>
              <a:ext cx="2268825" cy="254013"/>
            </a:xfrm>
            <a:prstGeom prst="rect">
              <a:avLst/>
            </a:prstGeom>
            <a:grpFill/>
          </p:spPr>
          <p:txBody>
            <a:bodyPr wrap="square" rtlCol="0">
              <a:spAutoFit/>
            </a:bodyPr>
            <a:lstStyle/>
            <a:p>
              <a:pPr>
                <a:lnSpc>
                  <a:spcPct val="130000"/>
                </a:lnSpc>
                <a:spcBef>
                  <a:spcPts val="600"/>
                </a:spcBef>
              </a:pPr>
              <a:r>
                <a:rPr lang="en-US" altLang="zh-CN" sz="2400" u="sng" dirty="0">
                  <a:solidFill>
                    <a:schemeClr val="bg1"/>
                  </a:solidFill>
                  <a:latin typeface="Times New Roman" panose="02020603050405020304" pitchFamily="18" charset="0"/>
                  <a:cs typeface="+mn-ea"/>
                  <a:sym typeface="+mn-lt"/>
                  <a:hlinkClick r:id="rId11" action="ppaction://hlinksldjump">
                    <a:extLst>
                      <a:ext uri="{A12FA001-AC4F-418D-AE19-62706E023703}">
                        <ahyp:hlinkClr xmlns="" xmlns:ahyp="http://schemas.microsoft.com/office/drawing/2018/hyperlinkcolor" val="tx"/>
                      </a:ext>
                    </a:extLst>
                  </a:hlinkClick>
                </a:rPr>
                <a:t>2.6 </a:t>
              </a:r>
              <a:r>
                <a:rPr lang="zh-CN" altLang="en-US" sz="2400" u="sng" dirty="0">
                  <a:solidFill>
                    <a:schemeClr val="bg1"/>
                  </a:solidFill>
                  <a:latin typeface="Times New Roman" panose="02020603050405020304" pitchFamily="18" charset="0"/>
                  <a:cs typeface="+mn-ea"/>
                  <a:sym typeface="+mn-lt"/>
                  <a:hlinkClick r:id="rId11" action="ppaction://hlinksldjump">
                    <a:extLst>
                      <a:ext uri="{A12FA001-AC4F-418D-AE19-62706E023703}">
                        <ahyp:hlinkClr xmlns="" xmlns:ahyp="http://schemas.microsoft.com/office/drawing/2018/hyperlinkcolor" val="tx"/>
                      </a:ext>
                    </a:extLst>
                  </a:hlinkClick>
                </a:rPr>
                <a:t>批驳</a:t>
              </a:r>
              <a:r>
                <a:rPr lang="zh-CN" altLang="en-US" sz="2400" u="sng" dirty="0">
                  <a:solidFill>
                    <a:schemeClr val="bg1"/>
                  </a:solidFill>
                  <a:latin typeface="+mn-ea"/>
                  <a:cs typeface="+mn-ea"/>
                  <a:sym typeface="+mn-lt"/>
                  <a:hlinkClick r:id="rId11" action="ppaction://hlinksldjump">
                    <a:extLst>
                      <a:ext uri="{A12FA001-AC4F-418D-AE19-62706E023703}">
                        <ahyp:hlinkClr xmlns="" xmlns:ahyp="http://schemas.microsoft.com/office/drawing/2018/hyperlinkcolor" val="tx"/>
                      </a:ext>
                    </a:extLst>
                  </a:hlinkClick>
                </a:rPr>
                <a:t>型议论文的写作 </a:t>
              </a:r>
              <a:r>
                <a:rPr lang="en-US" altLang="zh-CN" sz="2400" u="sng" dirty="0">
                  <a:solidFill>
                    <a:schemeClr val="bg1"/>
                  </a:solidFill>
                  <a:latin typeface="Times New Roman" panose="02020603050405020304" pitchFamily="18" charset="0"/>
                  <a:cs typeface="+mn-ea"/>
                  <a:sym typeface="+mn-lt"/>
                  <a:hlinkClick r:id="rId11" action="ppaction://hlinksldjump">
                    <a:extLst>
                      <a:ext uri="{A12FA001-AC4F-418D-AE19-62706E023703}">
                        <ahyp:hlinkClr xmlns="" xmlns:ahyp="http://schemas.microsoft.com/office/drawing/2018/hyperlinkcolor" val="tx"/>
                      </a:ext>
                    </a:extLst>
                  </a:hlinkClick>
                </a:rPr>
                <a:t>Providing Argument</a:t>
              </a:r>
              <a:endParaRPr lang="en-US" altLang="zh-CN" sz="2400" u="sng"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138714516"/>
      </p:ext>
    </p:extLst>
  </p:cSld>
  <p:clrMapOvr>
    <a:masterClrMapping/>
  </p:clrMapOvr>
  <p:transition spd="slow">
    <p:push dir="u"/>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50506" y="2043885"/>
            <a:ext cx="11991702"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000" dirty="0">
                <a:solidFill>
                  <a:srgbClr val="FF0000"/>
                </a:solidFill>
                <a:latin typeface="Times New Roman" panose="02020603050405020304" pitchFamily="18" charset="0"/>
                <a:ea typeface="+mn-ea"/>
                <a:cs typeface="+mn-cs"/>
                <a:sym typeface="+mn-lt"/>
              </a:rPr>
              <a:t>分析原因</a:t>
            </a:r>
            <a:r>
              <a:rPr lang="zh-CN" altLang="en-US" sz="2000" dirty="0">
                <a:solidFill>
                  <a:schemeClr val="tx1"/>
                </a:solidFill>
                <a:latin typeface="Times New Roman" panose="02020603050405020304" pitchFamily="18" charset="0"/>
                <a:ea typeface="+mn-ea"/>
                <a:cs typeface="+mn-cs"/>
                <a:sym typeface="+mn-lt"/>
              </a:rPr>
              <a:t>是英语议论文写作的常见题型，作文要求考生对某类社会</a:t>
            </a:r>
            <a:r>
              <a:rPr lang="zh-CN" altLang="en-US" sz="2000" dirty="0">
                <a:solidFill>
                  <a:srgbClr val="FF0000"/>
                </a:solidFill>
                <a:latin typeface="Times New Roman" panose="02020603050405020304" pitchFamily="18" charset="0"/>
                <a:ea typeface="+mn-ea"/>
                <a:cs typeface="+mn-cs"/>
                <a:sym typeface="+mn-lt"/>
              </a:rPr>
              <a:t>现象</a:t>
            </a:r>
            <a:r>
              <a:rPr lang="zh-CN" altLang="en-US" sz="2000" dirty="0">
                <a:solidFill>
                  <a:schemeClr val="tx1"/>
                </a:solidFill>
                <a:latin typeface="Times New Roman" panose="02020603050405020304" pitchFamily="18" charset="0"/>
                <a:ea typeface="+mn-ea"/>
                <a:cs typeface="+mn-cs"/>
                <a:sym typeface="+mn-lt"/>
              </a:rPr>
              <a:t>或社会</a:t>
            </a:r>
            <a:r>
              <a:rPr lang="zh-CN" altLang="en-US" sz="2000" dirty="0">
                <a:solidFill>
                  <a:srgbClr val="FF0000"/>
                </a:solidFill>
                <a:latin typeface="Times New Roman" panose="02020603050405020304" pitchFamily="18" charset="0"/>
                <a:ea typeface="+mn-ea"/>
                <a:cs typeface="+mn-cs"/>
                <a:sym typeface="+mn-lt"/>
              </a:rPr>
              <a:t>问题</a:t>
            </a:r>
            <a:r>
              <a:rPr lang="zh-CN" altLang="en-US" sz="2000" dirty="0">
                <a:solidFill>
                  <a:schemeClr val="tx1"/>
                </a:solidFill>
                <a:latin typeface="Times New Roman" panose="02020603050405020304" pitchFamily="18" charset="0"/>
                <a:ea typeface="+mn-ea"/>
                <a:cs typeface="+mn-cs"/>
                <a:sym typeface="+mn-lt"/>
              </a:rPr>
              <a:t>进行解释。例如下面的问题：</a:t>
            </a:r>
          </a:p>
          <a:p>
            <a:pPr algn="just">
              <a:lnSpc>
                <a:spcPct val="150000"/>
              </a:lnSpc>
            </a:pPr>
            <a:r>
              <a:rPr lang="en-US" altLang="zh-CN" sz="2000" dirty="0">
                <a:solidFill>
                  <a:srgbClr val="FF0000"/>
                </a:solidFill>
                <a:latin typeface="Times New Roman" panose="02020603050405020304" pitchFamily="18" charset="0"/>
                <a:ea typeface="+mn-ea"/>
                <a:cs typeface="+mn-cs"/>
                <a:sym typeface="+mn-lt"/>
              </a:rPr>
              <a:t>Why</a:t>
            </a:r>
            <a:r>
              <a:rPr lang="en-US" altLang="zh-CN" sz="2000" dirty="0">
                <a:solidFill>
                  <a:schemeClr val="tx1"/>
                </a:solidFill>
                <a:latin typeface="Times New Roman" panose="02020603050405020304" pitchFamily="18" charset="0"/>
                <a:ea typeface="+mn-ea"/>
                <a:cs typeface="+mn-cs"/>
                <a:sym typeface="+mn-lt"/>
              </a:rPr>
              <a:t> do today’s young people have difficulty in reading and writing?</a:t>
            </a:r>
          </a:p>
          <a:p>
            <a:pPr algn="just">
              <a:lnSpc>
                <a:spcPct val="150000"/>
              </a:lnSpc>
            </a:pPr>
            <a:r>
              <a:rPr lang="en-US" altLang="zh-CN" sz="2000" dirty="0">
                <a:solidFill>
                  <a:srgbClr val="FF0000"/>
                </a:solidFill>
                <a:latin typeface="Times New Roman" panose="02020603050405020304" pitchFamily="18" charset="0"/>
                <a:ea typeface="+mn-ea"/>
                <a:cs typeface="+mn-cs"/>
                <a:sym typeface="+mn-lt"/>
              </a:rPr>
              <a:t>Why</a:t>
            </a:r>
            <a:r>
              <a:rPr lang="en-US" altLang="zh-CN" sz="2000" dirty="0">
                <a:solidFill>
                  <a:schemeClr val="tx1"/>
                </a:solidFill>
                <a:latin typeface="Times New Roman" panose="02020603050405020304" pitchFamily="18" charset="0"/>
                <a:ea typeface="+mn-ea"/>
                <a:cs typeface="+mn-cs"/>
                <a:sym typeface="+mn-lt"/>
              </a:rPr>
              <a:t> is the world getting smaller and smaller?</a:t>
            </a:r>
          </a:p>
          <a:p>
            <a:pPr algn="just">
              <a:lnSpc>
                <a:spcPct val="150000"/>
              </a:lnSpc>
            </a:pPr>
            <a:r>
              <a:rPr lang="en-US" altLang="zh-CN" sz="2000" dirty="0">
                <a:solidFill>
                  <a:srgbClr val="FF0000"/>
                </a:solidFill>
                <a:latin typeface="Times New Roman" panose="02020603050405020304" pitchFamily="18" charset="0"/>
                <a:ea typeface="+mn-ea"/>
                <a:cs typeface="+mn-cs"/>
                <a:sym typeface="+mn-lt"/>
              </a:rPr>
              <a:t>Why</a:t>
            </a:r>
            <a:r>
              <a:rPr lang="en-US" altLang="zh-CN" sz="2000" dirty="0">
                <a:solidFill>
                  <a:schemeClr val="tx1"/>
                </a:solidFill>
                <a:latin typeface="Times New Roman" panose="02020603050405020304" pitchFamily="18" charset="0"/>
                <a:ea typeface="+mn-ea"/>
                <a:cs typeface="+mn-cs"/>
                <a:sym typeface="+mn-lt"/>
              </a:rPr>
              <a:t> has the divorce rate in China increased in recent years?</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掌握原因型议论文里的一些常用句型对我们写作有很大的帮助。</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用于</a:t>
            </a:r>
            <a:r>
              <a:rPr lang="zh-CN" altLang="en-US" sz="2000" dirty="0">
                <a:solidFill>
                  <a:srgbClr val="FF0000"/>
                </a:solidFill>
                <a:latin typeface="Times New Roman" panose="02020603050405020304" pitchFamily="18" charset="0"/>
                <a:ea typeface="+mn-ea"/>
                <a:cs typeface="+mn-cs"/>
                <a:sym typeface="+mn-lt"/>
              </a:rPr>
              <a:t>开头</a:t>
            </a:r>
            <a:r>
              <a:rPr lang="zh-CN" altLang="en-US" sz="2000" dirty="0">
                <a:solidFill>
                  <a:schemeClr val="tx1"/>
                </a:solidFill>
                <a:latin typeface="Times New Roman" panose="02020603050405020304" pitchFamily="18" charset="0"/>
                <a:ea typeface="+mn-ea"/>
                <a:cs typeface="+mn-cs"/>
                <a:sym typeface="+mn-lt"/>
              </a:rPr>
              <a:t>的句型：</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In the last few years, there has been a dramatic increase in the number of ...</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In recent years, China has experienced a growing tendency in ...</a:t>
            </a:r>
          </a:p>
          <a:p>
            <a:pPr algn="just">
              <a:lnSpc>
                <a:spcPct val="150000"/>
              </a:lnSpc>
            </a:pPr>
            <a:r>
              <a:rPr lang="zh-CN" altLang="en-US" sz="2000" dirty="0">
                <a:solidFill>
                  <a:srgbClr val="FF0000"/>
                </a:solidFill>
                <a:latin typeface="Times New Roman" panose="02020603050405020304" pitchFamily="18" charset="0"/>
                <a:ea typeface="+mn-ea"/>
                <a:cs typeface="+mn-cs"/>
                <a:sym typeface="+mn-lt"/>
              </a:rPr>
              <a:t>引用</a:t>
            </a:r>
            <a:r>
              <a:rPr lang="zh-CN" altLang="en-US" sz="2000" dirty="0">
                <a:solidFill>
                  <a:schemeClr val="tx1"/>
                </a:solidFill>
                <a:latin typeface="Times New Roman" panose="02020603050405020304" pitchFamily="18" charset="0"/>
                <a:ea typeface="+mn-ea"/>
                <a:cs typeface="+mn-cs"/>
                <a:sym typeface="+mn-lt"/>
              </a:rPr>
              <a:t>资料时的句型：</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According to a recent/new survey/study/research, the number/percentage of ... has almost</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doubled/tripled/increased/jumped from 5% to 8%/decreased compared with ...</a:t>
            </a:r>
            <a:endParaRPr lang="en-US" altLang="zh-CN" sz="2200" dirty="0">
              <a:solidFill>
                <a:schemeClr val="tx1"/>
              </a:solidFill>
              <a:latin typeface="Times New Roman" panose="02020603050405020304" pitchFamily="18" charset="0"/>
              <a:ea typeface="+mn-ea"/>
              <a:cs typeface="+mn-cs"/>
              <a:sym typeface="+mn-lt"/>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33235" y="728015"/>
            <a:ext cx="7275005" cy="597664"/>
          </a:xfrm>
          <a:prstGeom prst="rect">
            <a:avLst/>
          </a:prstGeom>
          <a:solidFill>
            <a:srgbClr val="00749F"/>
          </a:solid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rPr>
              <a:t>2.1 </a:t>
            </a:r>
            <a:r>
              <a:rPr lang="zh-CN" altLang="en-US" sz="2800" u="sng" dirty="0">
                <a:solidFill>
                  <a:schemeClr val="bg1"/>
                </a:solidFill>
                <a:latin typeface="Times New Roman" panose="02020603050405020304" pitchFamily="18" charset="0"/>
                <a:cs typeface="+mn-ea"/>
                <a:sym typeface="+mn-lt"/>
              </a:rPr>
              <a:t>原因型议论文写作 </a:t>
            </a:r>
            <a:r>
              <a:rPr lang="en-US" altLang="zh-CN" sz="2800" u="sng" dirty="0">
                <a:solidFill>
                  <a:schemeClr val="bg1"/>
                </a:solidFill>
                <a:latin typeface="Times New Roman" panose="02020603050405020304" pitchFamily="18" charset="0"/>
                <a:cs typeface="+mn-ea"/>
                <a:sym typeface="+mn-lt"/>
              </a:rPr>
              <a:t>Providing Reason</a:t>
            </a:r>
          </a:p>
        </p:txBody>
      </p:sp>
      <p:sp>
        <p:nvSpPr>
          <p:cNvPr id="11" name="动作按钮: 后退或前一项 10">
            <a:hlinkClick r:id="rId3" action="ppaction://hlinksldjump" highlightClick="1"/>
            <a:extLst>
              <a:ext uri="{FF2B5EF4-FFF2-40B4-BE49-F238E27FC236}">
                <a16:creationId xmlns:a16="http://schemas.microsoft.com/office/drawing/2014/main" id="{32F61589-12FE-4538-9EB4-42D0CD07D012}"/>
              </a:ext>
            </a:extLst>
          </p:cNvPr>
          <p:cNvSpPr/>
          <p:nvPr/>
        </p:nvSpPr>
        <p:spPr>
          <a:xfrm>
            <a:off x="10678637" y="789570"/>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2" name="文本框 5">
            <a:extLst>
              <a:ext uri="{FF2B5EF4-FFF2-40B4-BE49-F238E27FC236}">
                <a16:creationId xmlns:a16="http://schemas.microsoft.com/office/drawing/2014/main" id="{A23B6C3E-6EBF-4FED-9CF3-0DDF9E5D801E}"/>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应试议论文的写作</a:t>
            </a:r>
          </a:p>
        </p:txBody>
      </p:sp>
      <p:sp>
        <p:nvSpPr>
          <p:cNvPr id="15" name="文本框 6">
            <a:extLst>
              <a:ext uri="{FF2B5EF4-FFF2-40B4-BE49-F238E27FC236}">
                <a16:creationId xmlns:a16="http://schemas.microsoft.com/office/drawing/2014/main" id="{ECC74740-36CF-47A2-9F98-800EA41A8600}"/>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Argumentative Essays in Exams</a:t>
            </a:r>
          </a:p>
        </p:txBody>
      </p:sp>
    </p:spTree>
    <p:extLst>
      <p:ext uri="{BB962C8B-B14F-4D97-AF65-F5344CB8AC3E}">
        <p14:creationId xmlns:p14="http://schemas.microsoft.com/office/powerpoint/2010/main" val="417637463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16617" y="1531620"/>
            <a:ext cx="12166823" cy="4659586"/>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ea typeface="+mn-ea"/>
                <a:cs typeface="+mn-cs"/>
                <a:sym typeface="+mn-lt"/>
              </a:rPr>
              <a:t>列举</a:t>
            </a:r>
            <a:r>
              <a:rPr lang="zh-CN" altLang="en-US" sz="2400" dirty="0">
                <a:solidFill>
                  <a:srgbClr val="FF0000"/>
                </a:solidFill>
                <a:latin typeface="Times New Roman" panose="02020603050405020304" pitchFamily="18" charset="0"/>
                <a:ea typeface="+mn-ea"/>
                <a:cs typeface="+mn-cs"/>
                <a:sym typeface="+mn-lt"/>
              </a:rPr>
              <a:t>原因</a:t>
            </a:r>
            <a:r>
              <a:rPr lang="zh-CN" altLang="en-US" sz="2400" dirty="0">
                <a:solidFill>
                  <a:schemeClr val="tx1"/>
                </a:solidFill>
                <a:latin typeface="Times New Roman" panose="02020603050405020304" pitchFamily="18" charset="0"/>
                <a:ea typeface="+mn-ea"/>
                <a:cs typeface="+mn-cs"/>
                <a:sym typeface="+mn-lt"/>
              </a:rPr>
              <a:t>时的句型：</a:t>
            </a: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A number of/Several causes might contribute to/lead to/account for the phenomenon/</a:t>
            </a: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problem/sudden rise.</a:t>
            </a: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Part of the explanations for it is that ...</a:t>
            </a: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One of the most common factors/causes is that ...</a:t>
            </a: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 is also responsible for the problem.</a:t>
            </a: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Another contributing factor/cause is that ...</a:t>
            </a: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Perhaps the primary/fundamental factor/cause is that ...</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用于</a:t>
            </a:r>
            <a:r>
              <a:rPr lang="zh-CN" altLang="en-US" sz="2400" dirty="0">
                <a:solidFill>
                  <a:srgbClr val="FF0000"/>
                </a:solidFill>
                <a:latin typeface="Times New Roman" panose="02020603050405020304" pitchFamily="18" charset="0"/>
                <a:ea typeface="+mn-ea"/>
                <a:cs typeface="+mn-cs"/>
                <a:sym typeface="+mn-lt"/>
              </a:rPr>
              <a:t>结尾</a:t>
            </a:r>
            <a:r>
              <a:rPr lang="zh-CN" altLang="en-US" sz="2400" dirty="0">
                <a:solidFill>
                  <a:schemeClr val="tx1"/>
                </a:solidFill>
                <a:latin typeface="Times New Roman" panose="02020603050405020304" pitchFamily="18" charset="0"/>
                <a:ea typeface="+mn-ea"/>
                <a:cs typeface="+mn-cs"/>
                <a:sym typeface="+mn-lt"/>
              </a:rPr>
              <a:t>的句型：</a:t>
            </a: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We might do more than identify the causes/factors; it is important to take action to ...</a:t>
            </a: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The significance of ... is far-reaching; it might exerts a profound influence on ...</a:t>
            </a:r>
          </a:p>
        </p:txBody>
      </p:sp>
      <p:sp>
        <p:nvSpPr>
          <p:cNvPr id="5" name="文本框 5">
            <a:extLst>
              <a:ext uri="{FF2B5EF4-FFF2-40B4-BE49-F238E27FC236}">
                <a16:creationId xmlns:a16="http://schemas.microsoft.com/office/drawing/2014/main" id="{1F3A8148-698D-4A2E-8E98-9B66D8EDC215}"/>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应试议论文的写作</a:t>
            </a:r>
          </a:p>
        </p:txBody>
      </p:sp>
      <p:sp>
        <p:nvSpPr>
          <p:cNvPr id="6" name="文本框 6">
            <a:extLst>
              <a:ext uri="{FF2B5EF4-FFF2-40B4-BE49-F238E27FC236}">
                <a16:creationId xmlns:a16="http://schemas.microsoft.com/office/drawing/2014/main" id="{B4DA0257-4286-423D-AA39-83C8A5C982D2}"/>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Argumentative Essays in Exams</a:t>
            </a:r>
          </a:p>
        </p:txBody>
      </p:sp>
    </p:spTree>
    <p:extLst>
      <p:ext uri="{BB962C8B-B14F-4D97-AF65-F5344CB8AC3E}">
        <p14:creationId xmlns:p14="http://schemas.microsoft.com/office/powerpoint/2010/main" val="10001458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16617" y="1188720"/>
            <a:ext cx="11953463" cy="4659586"/>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000" dirty="0">
                <a:solidFill>
                  <a:schemeClr val="tx1"/>
                </a:solidFill>
                <a:latin typeface="Times New Roman" panose="02020603050405020304" pitchFamily="18" charset="0"/>
                <a:ea typeface="+mn-ea"/>
                <a:cs typeface="+mn-cs"/>
                <a:sym typeface="+mn-lt"/>
              </a:rPr>
              <a:t>              下面是一个原因型议论文写作的例子：</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Directions: For this part, you are allowed 30 minutes to write a composition on the </a:t>
            </a:r>
            <a:r>
              <a:rPr lang="en-US" altLang="zh-CN" sz="2000" dirty="0" smtClean="0">
                <a:solidFill>
                  <a:schemeClr val="tx1"/>
                </a:solidFill>
                <a:latin typeface="Times New Roman" panose="02020603050405020304" pitchFamily="18" charset="0"/>
                <a:ea typeface="+mn-ea"/>
                <a:cs typeface="+mn-cs"/>
                <a:sym typeface="+mn-lt"/>
              </a:rPr>
              <a:t>topic </a:t>
            </a:r>
            <a:r>
              <a:rPr lang="en-US" altLang="zh-CN" sz="2000" u="sng" dirty="0" smtClean="0">
                <a:solidFill>
                  <a:schemeClr val="tx1"/>
                </a:solidFill>
                <a:latin typeface="Times New Roman" panose="02020603050405020304" pitchFamily="18" charset="0"/>
                <a:ea typeface="+mn-ea"/>
                <a:cs typeface="+mn-cs"/>
                <a:sym typeface="+mn-lt"/>
              </a:rPr>
              <a:t>“</a:t>
            </a:r>
            <a:r>
              <a:rPr lang="en-US" altLang="zh-CN" sz="2000" u="sng" dirty="0">
                <a:solidFill>
                  <a:schemeClr val="tx1"/>
                </a:solidFill>
                <a:latin typeface="Times New Roman" panose="02020603050405020304" pitchFamily="18" charset="0"/>
                <a:ea typeface="+mn-ea"/>
                <a:cs typeface="+mn-cs"/>
                <a:sym typeface="+mn-lt"/>
              </a:rPr>
              <a:t>A Boom in Adult Education”</a:t>
            </a:r>
            <a:r>
              <a:rPr lang="en-US" altLang="zh-CN" sz="2000" dirty="0">
                <a:solidFill>
                  <a:schemeClr val="tx1"/>
                </a:solidFill>
                <a:latin typeface="Times New Roman" panose="02020603050405020304" pitchFamily="18" charset="0"/>
                <a:ea typeface="+mn-ea"/>
                <a:cs typeface="+mn-cs"/>
                <a:sym typeface="+mn-lt"/>
              </a:rPr>
              <a:t>. You should write in no less than 150 words and you should base your composition on the outline (given in Chinese) below:</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1. </a:t>
            </a:r>
            <a:r>
              <a:rPr lang="zh-CN" altLang="en-US" sz="2000" dirty="0">
                <a:solidFill>
                  <a:schemeClr val="tx1"/>
                </a:solidFill>
                <a:latin typeface="Times New Roman" panose="02020603050405020304" pitchFamily="18" charset="0"/>
                <a:ea typeface="+mn-ea"/>
                <a:cs typeface="+mn-cs"/>
                <a:sym typeface="+mn-lt"/>
              </a:rPr>
              <a:t>现在许多成年人都利用业余时间去大学或夜校读书（现象）；</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2. </a:t>
            </a:r>
            <a:r>
              <a:rPr lang="zh-CN" altLang="en-US" sz="2000" dirty="0">
                <a:solidFill>
                  <a:schemeClr val="tx1"/>
                </a:solidFill>
                <a:latin typeface="Times New Roman" panose="02020603050405020304" pitchFamily="18" charset="0"/>
                <a:ea typeface="+mn-ea"/>
                <a:cs typeface="+mn-cs"/>
                <a:sym typeface="+mn-lt"/>
              </a:rPr>
              <a:t>出现这种成人教育热的</a:t>
            </a:r>
            <a:r>
              <a:rPr lang="zh-CN" altLang="en-US" sz="2000" dirty="0">
                <a:solidFill>
                  <a:srgbClr val="FF0000"/>
                </a:solidFill>
                <a:latin typeface="Times New Roman" panose="02020603050405020304" pitchFamily="18" charset="0"/>
                <a:ea typeface="+mn-ea"/>
                <a:cs typeface="+mn-cs"/>
                <a:sym typeface="+mn-lt"/>
              </a:rPr>
              <a:t>原因</a:t>
            </a:r>
            <a:r>
              <a:rPr lang="zh-CN" altLang="en-US" sz="2000" dirty="0">
                <a:solidFill>
                  <a:schemeClr val="tx1"/>
                </a:solidFill>
                <a:latin typeface="Times New Roman" panose="02020603050405020304" pitchFamily="18" charset="0"/>
                <a:ea typeface="+mn-ea"/>
                <a:cs typeface="+mn-cs"/>
                <a:sym typeface="+mn-lt"/>
              </a:rPr>
              <a:t>是</a:t>
            </a:r>
            <a:r>
              <a:rPr lang="en-US" altLang="zh-CN" sz="2000" dirty="0">
                <a:solidFill>
                  <a:schemeClr val="tx1"/>
                </a:solidFill>
                <a:latin typeface="Times New Roman" panose="02020603050405020304" pitchFamily="18" charset="0"/>
                <a:ea typeface="+mn-ea"/>
                <a:cs typeface="+mn-cs"/>
                <a:sym typeface="+mn-lt"/>
              </a:rPr>
              <a:t>……</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3. </a:t>
            </a:r>
            <a:r>
              <a:rPr lang="zh-CN" altLang="en-US" sz="2000" dirty="0">
                <a:solidFill>
                  <a:schemeClr val="tx1"/>
                </a:solidFill>
                <a:latin typeface="Times New Roman" panose="02020603050405020304" pitchFamily="18" charset="0"/>
                <a:ea typeface="+mn-ea"/>
                <a:cs typeface="+mn-cs"/>
                <a:sym typeface="+mn-lt"/>
              </a:rPr>
              <a:t>结论。</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范文：                     </a:t>
            </a:r>
            <a:r>
              <a:rPr lang="zh-CN" altLang="en-US" sz="2000" dirty="0" smtClean="0">
                <a:solidFill>
                  <a:schemeClr val="tx1"/>
                </a:solidFill>
                <a:latin typeface="Times New Roman" panose="02020603050405020304" pitchFamily="18" charset="0"/>
                <a:ea typeface="+mn-ea"/>
                <a:cs typeface="+mn-cs"/>
                <a:sym typeface="+mn-lt"/>
              </a:rPr>
              <a:t>                             </a:t>
            </a:r>
            <a:r>
              <a:rPr lang="en-US" altLang="zh-CN" sz="2200" dirty="0" smtClean="0">
                <a:solidFill>
                  <a:srgbClr val="C00000"/>
                </a:solidFill>
                <a:latin typeface="Times New Roman" panose="02020603050405020304" pitchFamily="18" charset="0"/>
                <a:ea typeface="+mn-ea"/>
                <a:cs typeface="+mn-cs"/>
                <a:sym typeface="+mn-lt"/>
              </a:rPr>
              <a:t>A </a:t>
            </a:r>
            <a:r>
              <a:rPr lang="en-US" altLang="zh-CN" sz="2200" dirty="0">
                <a:solidFill>
                  <a:srgbClr val="C00000"/>
                </a:solidFill>
                <a:latin typeface="Times New Roman" panose="02020603050405020304" pitchFamily="18" charset="0"/>
                <a:ea typeface="+mn-ea"/>
                <a:cs typeface="+mn-cs"/>
                <a:sym typeface="+mn-lt"/>
              </a:rPr>
              <a:t>Boom in Adult Education</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Every Tuesday and Friday evening see Miss Li, my neighbor and a secretary in a company</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rush home after a hard day’s work, gulp down her meals and then hurry out to catch the bus for</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her English class. Miss Li’s case is not unique, and now more and more city adults spend their</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leisure time trying to improve themselves at school or college.</a:t>
            </a:r>
          </a:p>
        </p:txBody>
      </p:sp>
      <p:sp>
        <p:nvSpPr>
          <p:cNvPr id="5" name="文本框 5">
            <a:extLst>
              <a:ext uri="{FF2B5EF4-FFF2-40B4-BE49-F238E27FC236}">
                <a16:creationId xmlns:a16="http://schemas.microsoft.com/office/drawing/2014/main" id="{1F3A8148-698D-4A2E-8E98-9B66D8EDC215}"/>
              </a:ext>
            </a:extLst>
          </p:cNvPr>
          <p:cNvSpPr txBox="1">
            <a:spLocks noChangeArrowheads="1"/>
          </p:cNvSpPr>
          <p:nvPr/>
        </p:nvSpPr>
        <p:spPr bwMode="auto">
          <a:xfrm>
            <a:off x="0" y="-26038"/>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应试议论文的写作</a:t>
            </a:r>
          </a:p>
        </p:txBody>
      </p:sp>
      <p:sp>
        <p:nvSpPr>
          <p:cNvPr id="6" name="文本框 6">
            <a:extLst>
              <a:ext uri="{FF2B5EF4-FFF2-40B4-BE49-F238E27FC236}">
                <a16:creationId xmlns:a16="http://schemas.microsoft.com/office/drawing/2014/main" id="{B4DA0257-4286-423D-AA39-83C8A5C982D2}"/>
              </a:ext>
            </a:extLst>
          </p:cNvPr>
          <p:cNvSpPr txBox="1">
            <a:spLocks noChangeArrowheads="1"/>
          </p:cNvSpPr>
          <p:nvPr/>
        </p:nvSpPr>
        <p:spPr bwMode="auto">
          <a:xfrm>
            <a:off x="4555004" y="12052"/>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Argumentative Essays in Exams</a:t>
            </a:r>
          </a:p>
        </p:txBody>
      </p:sp>
    </p:spTree>
    <p:extLst>
      <p:ext uri="{BB962C8B-B14F-4D97-AF65-F5344CB8AC3E}">
        <p14:creationId xmlns:p14="http://schemas.microsoft.com/office/powerpoint/2010/main" val="1676369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16617" y="1188720"/>
            <a:ext cx="11638503" cy="4659586"/>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100" dirty="0">
                <a:solidFill>
                  <a:srgbClr val="C00000"/>
                </a:solidFill>
                <a:latin typeface="Times New Roman" panose="02020603050405020304" pitchFamily="18" charset="0"/>
                <a:ea typeface="+mn-ea"/>
                <a:cs typeface="+mn-cs"/>
                <a:sym typeface="+mn-lt"/>
              </a:rPr>
              <a:t>There are a number of reasons for people to go back for their education. Some people, like Miss Li, are doing it to acquire another degree or diploma go far in society. To them more knowledge, or rather, more credentials mean more opportunities for better jobs and quicker promotion.</a:t>
            </a:r>
          </a:p>
          <a:p>
            <a:pPr algn="just">
              <a:lnSpc>
                <a:spcPct val="150000"/>
              </a:lnSpc>
            </a:pPr>
            <a:r>
              <a:rPr lang="en-US" altLang="zh-CN" sz="2100" dirty="0">
                <a:solidFill>
                  <a:srgbClr val="C00000"/>
                </a:solidFill>
                <a:latin typeface="Times New Roman" panose="02020603050405020304" pitchFamily="18" charset="0"/>
                <a:ea typeface="+mn-ea"/>
                <a:cs typeface="+mn-cs"/>
                <a:sym typeface="+mn-lt"/>
              </a:rPr>
              <a:t>Other people, especially those who are laid off or out of employment go to vocational school to prepare to return to the job market. They are eager for new skills so that they can be qualified for the jobs in retail trade, administration, education and other service categories to which they are strange because most of them were blue-collar workers in the factory.</a:t>
            </a:r>
          </a:p>
          <a:p>
            <a:pPr algn="just">
              <a:lnSpc>
                <a:spcPct val="150000"/>
              </a:lnSpc>
            </a:pPr>
            <a:r>
              <a:rPr lang="en-US" altLang="zh-CN" sz="2100" dirty="0">
                <a:solidFill>
                  <a:srgbClr val="C00000"/>
                </a:solidFill>
                <a:latin typeface="Times New Roman" panose="02020603050405020304" pitchFamily="18" charset="0"/>
                <a:ea typeface="+mn-ea"/>
                <a:cs typeface="+mn-cs"/>
                <a:sym typeface="+mn-lt"/>
              </a:rPr>
              <a:t>There are also people who come to take such courses as Chinese traditional medicine, painting, calligraphy and photography. With more free time people begin to fulfill their old dream of their heart’s desire.</a:t>
            </a:r>
          </a:p>
          <a:p>
            <a:pPr algn="just">
              <a:lnSpc>
                <a:spcPct val="150000"/>
              </a:lnSpc>
            </a:pPr>
            <a:r>
              <a:rPr lang="en-US" altLang="zh-CN" sz="2100" dirty="0">
                <a:solidFill>
                  <a:srgbClr val="C00000"/>
                </a:solidFill>
                <a:latin typeface="Times New Roman" panose="02020603050405020304" pitchFamily="18" charset="0"/>
                <a:ea typeface="+mn-ea"/>
                <a:cs typeface="+mn-cs"/>
                <a:sym typeface="+mn-lt"/>
              </a:rPr>
              <a:t>Out of necessity or out of interest, people go back to school for the common goal—to improve themselves, and this boom in adult education, in turn, helps to raise the intellectual standard of the whole country.</a:t>
            </a:r>
          </a:p>
        </p:txBody>
      </p:sp>
      <p:sp>
        <p:nvSpPr>
          <p:cNvPr id="5" name="文本框 5">
            <a:extLst>
              <a:ext uri="{FF2B5EF4-FFF2-40B4-BE49-F238E27FC236}">
                <a16:creationId xmlns:a16="http://schemas.microsoft.com/office/drawing/2014/main" id="{1F3A8148-698D-4A2E-8E98-9B66D8EDC215}"/>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应试议论文的写作</a:t>
            </a:r>
          </a:p>
        </p:txBody>
      </p:sp>
      <p:sp>
        <p:nvSpPr>
          <p:cNvPr id="6" name="文本框 6">
            <a:extLst>
              <a:ext uri="{FF2B5EF4-FFF2-40B4-BE49-F238E27FC236}">
                <a16:creationId xmlns:a16="http://schemas.microsoft.com/office/drawing/2014/main" id="{B4DA0257-4286-423D-AA39-83C8A5C982D2}"/>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Argumentative Essays in Exams</a:t>
            </a:r>
          </a:p>
        </p:txBody>
      </p:sp>
    </p:spTree>
    <p:extLst>
      <p:ext uri="{BB962C8B-B14F-4D97-AF65-F5344CB8AC3E}">
        <p14:creationId xmlns:p14="http://schemas.microsoft.com/office/powerpoint/2010/main" val="58516149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65463" y="1726159"/>
            <a:ext cx="11861073"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000" dirty="0">
                <a:solidFill>
                  <a:schemeClr val="tx1"/>
                </a:solidFill>
                <a:latin typeface="Times New Roman" panose="02020603050405020304" pitchFamily="18" charset="0"/>
                <a:ea typeface="+mn-ea"/>
                <a:cs typeface="+mn-cs"/>
                <a:sym typeface="+mn-lt"/>
              </a:rPr>
              <a:t>叙述理由的文章需要先对某问题或观点表明自己的</a:t>
            </a:r>
            <a:r>
              <a:rPr lang="zh-CN" altLang="en-US" sz="2000" dirty="0">
                <a:solidFill>
                  <a:srgbClr val="FF0000"/>
                </a:solidFill>
                <a:latin typeface="Times New Roman" panose="02020603050405020304" pitchFamily="18" charset="0"/>
                <a:ea typeface="+mn-ea"/>
                <a:cs typeface="+mn-cs"/>
                <a:sym typeface="+mn-lt"/>
              </a:rPr>
              <a:t>态度和立场</a:t>
            </a:r>
            <a:r>
              <a:rPr lang="zh-CN" altLang="en-US" sz="2000" dirty="0">
                <a:solidFill>
                  <a:schemeClr val="tx1"/>
                </a:solidFill>
                <a:latin typeface="Times New Roman" panose="02020603050405020304" pitchFamily="18" charset="0"/>
                <a:ea typeface="+mn-ea"/>
                <a:cs typeface="+mn-cs"/>
                <a:sym typeface="+mn-lt"/>
              </a:rPr>
              <a:t>，然后再解释为什么要这么做，列举</a:t>
            </a:r>
            <a:r>
              <a:rPr lang="zh-CN" altLang="en-US" sz="2000" dirty="0">
                <a:solidFill>
                  <a:srgbClr val="FF0000"/>
                </a:solidFill>
                <a:latin typeface="Times New Roman" panose="02020603050405020304" pitchFamily="18" charset="0"/>
                <a:ea typeface="+mn-ea"/>
                <a:cs typeface="+mn-cs"/>
                <a:sym typeface="+mn-lt"/>
              </a:rPr>
              <a:t>理由</a:t>
            </a:r>
            <a:r>
              <a:rPr lang="zh-CN" altLang="en-US" sz="2000" dirty="0">
                <a:solidFill>
                  <a:schemeClr val="tx1"/>
                </a:solidFill>
                <a:latin typeface="Times New Roman" panose="02020603050405020304" pitchFamily="18" charset="0"/>
                <a:ea typeface="+mn-ea"/>
                <a:cs typeface="+mn-cs"/>
                <a:sym typeface="+mn-lt"/>
              </a:rPr>
              <a:t>。例如下面的问题：</a:t>
            </a:r>
          </a:p>
          <a:p>
            <a:pPr algn="just">
              <a:lnSpc>
                <a:spcPct val="150000"/>
              </a:lnSpc>
            </a:pPr>
            <a:r>
              <a:rPr lang="en-US" altLang="zh-CN" sz="2000" dirty="0">
                <a:solidFill>
                  <a:srgbClr val="FF0000"/>
                </a:solidFill>
                <a:latin typeface="Times New Roman" panose="02020603050405020304" pitchFamily="18" charset="0"/>
                <a:ea typeface="+mn-ea"/>
                <a:cs typeface="+mn-cs"/>
                <a:sym typeface="+mn-lt"/>
              </a:rPr>
              <a:t>Why</a:t>
            </a:r>
            <a:r>
              <a:rPr lang="en-US" altLang="zh-CN" sz="2000" dirty="0">
                <a:solidFill>
                  <a:schemeClr val="tx1"/>
                </a:solidFill>
                <a:latin typeface="Times New Roman" panose="02020603050405020304" pitchFamily="18" charset="0"/>
                <a:ea typeface="+mn-ea"/>
                <a:cs typeface="+mn-cs"/>
                <a:sym typeface="+mn-lt"/>
              </a:rPr>
              <a:t> do I prefer to spend most of my time reading?</a:t>
            </a:r>
          </a:p>
          <a:p>
            <a:pPr algn="just">
              <a:lnSpc>
                <a:spcPct val="150000"/>
              </a:lnSpc>
            </a:pPr>
            <a:r>
              <a:rPr lang="en-US" altLang="zh-CN" sz="2000" dirty="0">
                <a:solidFill>
                  <a:srgbClr val="FF0000"/>
                </a:solidFill>
                <a:latin typeface="Times New Roman" panose="02020603050405020304" pitchFamily="18" charset="0"/>
                <a:ea typeface="+mn-ea"/>
                <a:cs typeface="+mn-cs"/>
                <a:sym typeface="+mn-lt"/>
              </a:rPr>
              <a:t>Why </a:t>
            </a:r>
            <a:r>
              <a:rPr lang="en-US" altLang="zh-CN" sz="2000" dirty="0">
                <a:solidFill>
                  <a:schemeClr val="tx1"/>
                </a:solidFill>
                <a:latin typeface="Times New Roman" panose="02020603050405020304" pitchFamily="18" charset="0"/>
                <a:ea typeface="+mn-ea"/>
                <a:cs typeface="+mn-cs"/>
                <a:sym typeface="+mn-lt"/>
              </a:rPr>
              <a:t>is teaching the job I like best?</a:t>
            </a:r>
          </a:p>
          <a:p>
            <a:pPr algn="just">
              <a:lnSpc>
                <a:spcPct val="150000"/>
              </a:lnSpc>
            </a:pPr>
            <a:r>
              <a:rPr lang="en-US" altLang="zh-CN" sz="2000" dirty="0">
                <a:solidFill>
                  <a:srgbClr val="FF0000"/>
                </a:solidFill>
                <a:latin typeface="Times New Roman" panose="02020603050405020304" pitchFamily="18" charset="0"/>
                <a:ea typeface="+mn-ea"/>
                <a:cs typeface="+mn-cs"/>
                <a:sym typeface="+mn-lt"/>
              </a:rPr>
              <a:t>Why</a:t>
            </a:r>
            <a:r>
              <a:rPr lang="en-US" altLang="zh-CN" sz="2000" dirty="0">
                <a:solidFill>
                  <a:schemeClr val="tx1"/>
                </a:solidFill>
                <a:latin typeface="Times New Roman" panose="02020603050405020304" pitchFamily="18" charset="0"/>
                <a:ea typeface="+mn-ea"/>
                <a:cs typeface="+mn-cs"/>
                <a:sym typeface="+mn-lt"/>
              </a:rPr>
              <a:t> is it a good place for you to live in?</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请看下面的考题：</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Fiction (such as novels and short stories) can teach us more about life than textbooks can.</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Do you </a:t>
            </a:r>
            <a:r>
              <a:rPr lang="en-US" altLang="zh-CN" sz="2000" dirty="0">
                <a:solidFill>
                  <a:srgbClr val="FF0000"/>
                </a:solidFill>
                <a:latin typeface="Times New Roman" panose="02020603050405020304" pitchFamily="18" charset="0"/>
                <a:ea typeface="+mn-ea"/>
                <a:cs typeface="+mn-cs"/>
                <a:sym typeface="+mn-lt"/>
              </a:rPr>
              <a:t>agree or disagree </a:t>
            </a:r>
            <a:r>
              <a:rPr lang="en-US" altLang="zh-CN" sz="2000" dirty="0">
                <a:solidFill>
                  <a:schemeClr val="tx1"/>
                </a:solidFill>
                <a:latin typeface="Times New Roman" panose="02020603050405020304" pitchFamily="18" charset="0"/>
                <a:ea typeface="+mn-ea"/>
                <a:cs typeface="+mn-cs"/>
                <a:sym typeface="+mn-lt"/>
              </a:rPr>
              <a:t>with this statement? Use specific </a:t>
            </a:r>
            <a:r>
              <a:rPr lang="en-US" altLang="zh-CN" sz="2000" dirty="0">
                <a:solidFill>
                  <a:srgbClr val="FF0000"/>
                </a:solidFill>
                <a:latin typeface="Times New Roman" panose="02020603050405020304" pitchFamily="18" charset="0"/>
                <a:ea typeface="+mn-ea"/>
                <a:cs typeface="+mn-cs"/>
                <a:sym typeface="+mn-lt"/>
              </a:rPr>
              <a:t>reasons</a:t>
            </a:r>
            <a:r>
              <a:rPr lang="en-US" altLang="zh-CN" sz="2000" dirty="0">
                <a:solidFill>
                  <a:schemeClr val="tx1"/>
                </a:solidFill>
                <a:latin typeface="Times New Roman" panose="02020603050405020304" pitchFamily="18" charset="0"/>
                <a:ea typeface="+mn-ea"/>
                <a:cs typeface="+mn-cs"/>
                <a:sym typeface="+mn-lt"/>
              </a:rPr>
              <a:t> to support your view.</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这个考题要求考生对某一观点表达是否同意，并用具体的理由支持自己的观点。</a:t>
            </a:r>
            <a:endParaRPr lang="en-US" altLang="zh-CN" sz="2200" dirty="0">
              <a:solidFill>
                <a:schemeClr val="tx1"/>
              </a:solidFill>
              <a:latin typeface="Times New Roman" panose="02020603050405020304" pitchFamily="18" charset="0"/>
              <a:ea typeface="+mn-ea"/>
              <a:cs typeface="+mn-cs"/>
              <a:sym typeface="+mn-lt"/>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33235" y="728015"/>
            <a:ext cx="7275005" cy="597664"/>
          </a:xfrm>
          <a:prstGeom prst="rect">
            <a:avLst/>
          </a:prstGeom>
          <a:solidFill>
            <a:srgbClr val="00749F"/>
          </a:solid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rPr>
              <a:t>2.2 </a:t>
            </a:r>
            <a:r>
              <a:rPr lang="zh-CN" altLang="en-US" sz="2800" u="sng" dirty="0">
                <a:solidFill>
                  <a:schemeClr val="bg1"/>
                </a:solidFill>
                <a:latin typeface="Times New Roman" panose="02020603050405020304" pitchFamily="18" charset="0"/>
                <a:cs typeface="+mn-ea"/>
                <a:sym typeface="+mn-lt"/>
              </a:rPr>
              <a:t>理由型议论文写作 </a:t>
            </a:r>
            <a:r>
              <a:rPr lang="en-US" altLang="zh-CN" sz="2800" u="sng" dirty="0">
                <a:solidFill>
                  <a:schemeClr val="bg1"/>
                </a:solidFill>
                <a:latin typeface="Times New Roman" panose="02020603050405020304" pitchFamily="18" charset="0"/>
                <a:cs typeface="+mn-ea"/>
                <a:sym typeface="+mn-lt"/>
              </a:rPr>
              <a:t>Providing Opinion</a:t>
            </a:r>
          </a:p>
        </p:txBody>
      </p:sp>
      <p:sp>
        <p:nvSpPr>
          <p:cNvPr id="11" name="动作按钮: 后退或前一项 10">
            <a:hlinkClick r:id="rId3" action="ppaction://hlinksldjump" highlightClick="1"/>
            <a:extLst>
              <a:ext uri="{FF2B5EF4-FFF2-40B4-BE49-F238E27FC236}">
                <a16:creationId xmlns:a16="http://schemas.microsoft.com/office/drawing/2014/main" id="{32F61589-12FE-4538-9EB4-42D0CD07D012}"/>
              </a:ext>
            </a:extLst>
          </p:cNvPr>
          <p:cNvSpPr/>
          <p:nvPr/>
        </p:nvSpPr>
        <p:spPr>
          <a:xfrm>
            <a:off x="10678637" y="789570"/>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2" name="文本框 5">
            <a:extLst>
              <a:ext uri="{FF2B5EF4-FFF2-40B4-BE49-F238E27FC236}">
                <a16:creationId xmlns:a16="http://schemas.microsoft.com/office/drawing/2014/main" id="{A23B6C3E-6EBF-4FED-9CF3-0DDF9E5D801E}"/>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应试议论文的写作</a:t>
            </a:r>
          </a:p>
        </p:txBody>
      </p:sp>
      <p:sp>
        <p:nvSpPr>
          <p:cNvPr id="15" name="文本框 6">
            <a:extLst>
              <a:ext uri="{FF2B5EF4-FFF2-40B4-BE49-F238E27FC236}">
                <a16:creationId xmlns:a16="http://schemas.microsoft.com/office/drawing/2014/main" id="{ECC74740-36CF-47A2-9F98-800EA41A8600}"/>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Argumentative Essays in Exams</a:t>
            </a:r>
          </a:p>
        </p:txBody>
      </p:sp>
    </p:spTree>
    <p:extLst>
      <p:ext uri="{BB962C8B-B14F-4D97-AF65-F5344CB8AC3E}">
        <p14:creationId xmlns:p14="http://schemas.microsoft.com/office/powerpoint/2010/main" val="406552171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
                                            <p:txEl>
                                              <p:pRg st="4" end="4"/>
                                            </p:txEl>
                                          </p:spTgt>
                                        </p:tgtEl>
                                        <p:attrNameLst>
                                          <p:attrName>style.visibility</p:attrName>
                                        </p:attrNameLst>
                                      </p:cBhvr>
                                      <p:to>
                                        <p:strVal val="visible"/>
                                      </p:to>
                                    </p:set>
                                    <p:anim calcmode="lin" valueType="num">
                                      <p:cBhvr additive="base">
                                        <p:cTn id="13" dur="500" fill="hold"/>
                                        <p:tgtEl>
                                          <p:spTgt spid="51">
                                            <p:txEl>
                                              <p:pRg st="4" end="4"/>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
                                            <p:txEl>
                                              <p:pRg st="4" end="4"/>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
                                            <p:txEl>
                                              <p:pRg st="5" end="5"/>
                                            </p:txEl>
                                          </p:spTgt>
                                        </p:tgtEl>
                                        <p:attrNameLst>
                                          <p:attrName>style.visibility</p:attrName>
                                        </p:attrNameLst>
                                      </p:cBhvr>
                                      <p:to>
                                        <p:strVal val="visible"/>
                                      </p:to>
                                    </p:set>
                                    <p:anim calcmode="lin" valueType="num">
                                      <p:cBhvr additive="base">
                                        <p:cTn id="17" dur="500" fill="hold"/>
                                        <p:tgtEl>
                                          <p:spTgt spid="51">
                                            <p:txEl>
                                              <p:pRg st="5" end="5"/>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
                                            <p:txEl>
                                              <p:pRg st="5" end="5"/>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1">
                                            <p:txEl>
                                              <p:pRg st="6" end="6"/>
                                            </p:txEl>
                                          </p:spTgt>
                                        </p:tgtEl>
                                        <p:attrNameLst>
                                          <p:attrName>style.visibility</p:attrName>
                                        </p:attrNameLst>
                                      </p:cBhvr>
                                      <p:to>
                                        <p:strVal val="visible"/>
                                      </p:to>
                                    </p:set>
                                    <p:anim calcmode="lin" valueType="num">
                                      <p:cBhvr additive="base">
                                        <p:cTn id="21" dur="500" fill="hold"/>
                                        <p:tgtEl>
                                          <p:spTgt spid="51">
                                            <p:txEl>
                                              <p:pRg st="6" end="6"/>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
                                            <p:txEl>
                                              <p:pRg st="6" end="6"/>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1">
                                            <p:txEl>
                                              <p:pRg st="7" end="7"/>
                                            </p:txEl>
                                          </p:spTgt>
                                        </p:tgtEl>
                                        <p:attrNameLst>
                                          <p:attrName>style.visibility</p:attrName>
                                        </p:attrNameLst>
                                      </p:cBhvr>
                                      <p:to>
                                        <p:strVal val="visible"/>
                                      </p:to>
                                    </p:set>
                                    <p:anim calcmode="lin" valueType="num">
                                      <p:cBhvr additive="base">
                                        <p:cTn id="25" dur="500" fill="hold"/>
                                        <p:tgtEl>
                                          <p:spTgt spid="51">
                                            <p:txEl>
                                              <p:pRg st="7" end="7"/>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48697" y="1178560"/>
            <a:ext cx="12166823" cy="4659586"/>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ctr">
              <a:lnSpc>
                <a:spcPct val="150000"/>
              </a:lnSpc>
            </a:pPr>
            <a:r>
              <a:rPr lang="en-US" altLang="zh-CN" sz="2200" dirty="0">
                <a:solidFill>
                  <a:srgbClr val="C00000"/>
                </a:solidFill>
                <a:latin typeface="Times New Roman" panose="02020603050405020304" pitchFamily="18" charset="0"/>
                <a:ea typeface="+mn-ea"/>
                <a:cs typeface="+mn-cs"/>
                <a:sym typeface="+mn-lt"/>
              </a:rPr>
              <a:t>Fiction Teaches Us More</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I agree with this statement because the comparison between fiction and textbooks concerns</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what they can teach us about life, not about something academic or abstract. It is an obvious fact</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that fiction contains much more life than textbook. In a novel for instance, there are different</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characters portrayed in some definite settings of time and place. When we read the novel, we</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follow the characters into a fictitious world in which there is everything that people can find in</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the real world. The result is that we can experience all that the characters do and we enjoy the</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advantage of having an omniscient view, able to see many things that we cannot see in the real</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world.</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In contrast, most textbooks teach us knowledge in various special fields, knowledge that</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is abstract and academic. Some textbooks do teach us some truths about life, but they are only</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guidelines that we may not able to appreciate. </a:t>
            </a:r>
          </a:p>
        </p:txBody>
      </p:sp>
      <p:sp>
        <p:nvSpPr>
          <p:cNvPr id="5" name="文本框 5">
            <a:extLst>
              <a:ext uri="{FF2B5EF4-FFF2-40B4-BE49-F238E27FC236}">
                <a16:creationId xmlns:a16="http://schemas.microsoft.com/office/drawing/2014/main" id="{1F3A8148-698D-4A2E-8E98-9B66D8EDC215}"/>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应试议论文的写作</a:t>
            </a:r>
          </a:p>
        </p:txBody>
      </p:sp>
      <p:sp>
        <p:nvSpPr>
          <p:cNvPr id="6" name="文本框 6">
            <a:extLst>
              <a:ext uri="{FF2B5EF4-FFF2-40B4-BE49-F238E27FC236}">
                <a16:creationId xmlns:a16="http://schemas.microsoft.com/office/drawing/2014/main" id="{B4DA0257-4286-423D-AA39-83C8A5C982D2}"/>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Argumentative Essays in Exams</a:t>
            </a:r>
          </a:p>
        </p:txBody>
      </p:sp>
    </p:spTree>
    <p:extLst>
      <p:ext uri="{BB962C8B-B14F-4D97-AF65-F5344CB8AC3E}">
        <p14:creationId xmlns:p14="http://schemas.microsoft.com/office/powerpoint/2010/main" val="1550790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484313"/>
            <a:ext cx="11953702" cy="4259521"/>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总的来讲，英文考试中的作文题型有很多相似之处。主要可以分为五种：</a:t>
            </a:r>
            <a:r>
              <a:rPr lang="zh-CN" altLang="en-US" sz="2200" dirty="0">
                <a:solidFill>
                  <a:srgbClr val="FF0000"/>
                </a:solidFill>
                <a:latin typeface="Times New Roman" panose="02020603050405020304" pitchFamily="18" charset="0"/>
                <a:ea typeface="+mn-ea"/>
                <a:cs typeface="+mn-cs"/>
                <a:sym typeface="+mn-lt"/>
              </a:rPr>
              <a:t>关键词</a:t>
            </a:r>
          </a:p>
          <a:p>
            <a:pPr algn="just">
              <a:lnSpc>
                <a:spcPct val="150000"/>
              </a:lnSpc>
            </a:pPr>
            <a:r>
              <a:rPr lang="zh-CN" altLang="en-US" sz="2200" dirty="0">
                <a:solidFill>
                  <a:srgbClr val="FF0000"/>
                </a:solidFill>
                <a:latin typeface="Times New Roman" panose="02020603050405020304" pitchFamily="18" charset="0"/>
                <a:ea typeface="+mn-ea"/>
                <a:cs typeface="+mn-cs"/>
                <a:sym typeface="+mn-lt"/>
              </a:rPr>
              <a:t>作文（ </a:t>
            </a:r>
            <a:r>
              <a:rPr lang="en-US" altLang="zh-CN" sz="2200" dirty="0">
                <a:solidFill>
                  <a:srgbClr val="FF0000"/>
                </a:solidFill>
                <a:latin typeface="Times New Roman" panose="02020603050405020304" pitchFamily="18" charset="0"/>
                <a:ea typeface="+mn-ea"/>
                <a:cs typeface="+mn-cs"/>
                <a:sym typeface="+mn-lt"/>
              </a:rPr>
              <a:t>key words composition</a:t>
            </a:r>
            <a:r>
              <a:rPr lang="zh-CN" altLang="en-US" sz="2200" dirty="0">
                <a:solidFill>
                  <a:srgbClr val="FF0000"/>
                </a:solidFill>
                <a:latin typeface="Times New Roman" panose="02020603050405020304" pitchFamily="18" charset="0"/>
                <a:ea typeface="+mn-ea"/>
                <a:cs typeface="+mn-cs"/>
                <a:sym typeface="+mn-lt"/>
              </a:rPr>
              <a:t>），给出题目作文（ </a:t>
            </a:r>
            <a:r>
              <a:rPr lang="en-US" altLang="zh-CN" sz="2200" dirty="0">
                <a:solidFill>
                  <a:srgbClr val="FF0000"/>
                </a:solidFill>
                <a:latin typeface="Times New Roman" panose="02020603050405020304" pitchFamily="18" charset="0"/>
                <a:ea typeface="+mn-ea"/>
                <a:cs typeface="+mn-cs"/>
                <a:sym typeface="+mn-lt"/>
              </a:rPr>
              <a:t>title-given composition</a:t>
            </a:r>
            <a:r>
              <a:rPr lang="zh-CN" altLang="en-US" sz="2200" dirty="0">
                <a:solidFill>
                  <a:srgbClr val="FF0000"/>
                </a:solidFill>
                <a:latin typeface="Times New Roman" panose="02020603050405020304" pitchFamily="18" charset="0"/>
                <a:ea typeface="+mn-ea"/>
                <a:cs typeface="+mn-cs"/>
                <a:sym typeface="+mn-lt"/>
              </a:rPr>
              <a:t>），主题句作文</a:t>
            </a:r>
          </a:p>
          <a:p>
            <a:pPr algn="just">
              <a:lnSpc>
                <a:spcPct val="150000"/>
              </a:lnSpc>
            </a:pPr>
            <a:r>
              <a:rPr lang="zh-CN" altLang="en-US" sz="2200" dirty="0">
                <a:solidFill>
                  <a:srgbClr val="FF0000"/>
                </a:solidFill>
                <a:latin typeface="Times New Roman" panose="02020603050405020304" pitchFamily="18" charset="0"/>
                <a:ea typeface="+mn-ea"/>
                <a:cs typeface="+mn-cs"/>
                <a:sym typeface="+mn-lt"/>
              </a:rPr>
              <a:t>（ </a:t>
            </a:r>
            <a:r>
              <a:rPr lang="en-US" altLang="zh-CN" sz="2200" dirty="0">
                <a:solidFill>
                  <a:srgbClr val="FF0000"/>
                </a:solidFill>
                <a:latin typeface="Times New Roman" panose="02020603050405020304" pitchFamily="18" charset="0"/>
                <a:ea typeface="+mn-ea"/>
                <a:cs typeface="+mn-cs"/>
                <a:sym typeface="+mn-lt"/>
              </a:rPr>
              <a:t>topic sentence composition</a:t>
            </a:r>
            <a:r>
              <a:rPr lang="zh-CN" altLang="en-US" sz="2200" dirty="0">
                <a:solidFill>
                  <a:srgbClr val="FF0000"/>
                </a:solidFill>
                <a:latin typeface="Times New Roman" panose="02020603050405020304" pitchFamily="18" charset="0"/>
                <a:ea typeface="+mn-ea"/>
                <a:cs typeface="+mn-cs"/>
                <a:sym typeface="+mn-lt"/>
              </a:rPr>
              <a:t>），提纲作文（ </a:t>
            </a:r>
            <a:r>
              <a:rPr lang="en-US" altLang="zh-CN" sz="2200" dirty="0">
                <a:solidFill>
                  <a:srgbClr val="FF0000"/>
                </a:solidFill>
                <a:latin typeface="Times New Roman" panose="02020603050405020304" pitchFamily="18" charset="0"/>
                <a:ea typeface="+mn-ea"/>
                <a:cs typeface="+mn-cs"/>
                <a:sym typeface="+mn-lt"/>
              </a:rPr>
              <a:t>outline-given composition</a:t>
            </a:r>
            <a:r>
              <a:rPr lang="zh-CN" altLang="en-US" sz="2200" dirty="0">
                <a:solidFill>
                  <a:srgbClr val="FF0000"/>
                </a:solidFill>
                <a:latin typeface="Times New Roman" panose="02020603050405020304" pitchFamily="18" charset="0"/>
                <a:ea typeface="+mn-ea"/>
                <a:cs typeface="+mn-cs"/>
                <a:sym typeface="+mn-lt"/>
              </a:rPr>
              <a:t>）和图表作文（ </a:t>
            </a:r>
            <a:r>
              <a:rPr lang="en-US" altLang="zh-CN" sz="2200" dirty="0">
                <a:solidFill>
                  <a:srgbClr val="FF0000"/>
                </a:solidFill>
                <a:latin typeface="Times New Roman" panose="02020603050405020304" pitchFamily="18" charset="0"/>
                <a:ea typeface="+mn-ea"/>
                <a:cs typeface="+mn-cs"/>
                <a:sym typeface="+mn-lt"/>
              </a:rPr>
              <a:t>table/</a:t>
            </a:r>
          </a:p>
          <a:p>
            <a:pPr algn="just">
              <a:lnSpc>
                <a:spcPct val="150000"/>
              </a:lnSpc>
            </a:pPr>
            <a:r>
              <a:rPr lang="en-US" altLang="zh-CN" sz="2200" dirty="0">
                <a:solidFill>
                  <a:srgbClr val="FF0000"/>
                </a:solidFill>
                <a:latin typeface="Times New Roman" panose="02020603050405020304" pitchFamily="18" charset="0"/>
                <a:ea typeface="+mn-ea"/>
                <a:cs typeface="+mn-cs"/>
                <a:sym typeface="+mn-lt"/>
              </a:rPr>
              <a:t>graph-given composition</a:t>
            </a:r>
            <a:r>
              <a:rPr lang="zh-CN" altLang="en-US" sz="2200" dirty="0">
                <a:solidFill>
                  <a:srgbClr val="FF0000"/>
                </a:solidFill>
                <a:latin typeface="Times New Roman" panose="02020603050405020304" pitchFamily="18" charset="0"/>
                <a:ea typeface="+mn-ea"/>
                <a:cs typeface="+mn-cs"/>
                <a:sym typeface="+mn-lt"/>
              </a:rPr>
              <a:t>）</a:t>
            </a:r>
            <a:r>
              <a:rPr lang="zh-CN" altLang="en-US" sz="2200" dirty="0">
                <a:solidFill>
                  <a:schemeClr val="tx1"/>
                </a:solidFill>
                <a:latin typeface="Times New Roman" panose="02020603050405020304" pitchFamily="18" charset="0"/>
                <a:ea typeface="+mn-ea"/>
                <a:cs typeface="+mn-cs"/>
                <a:sym typeface="+mn-lt"/>
              </a:rPr>
              <a:t>。这些题型又可统称为引导作文（ </a:t>
            </a:r>
            <a:r>
              <a:rPr lang="en-US" altLang="zh-CN" sz="2200" dirty="0">
                <a:solidFill>
                  <a:schemeClr val="tx1"/>
                </a:solidFill>
                <a:latin typeface="Times New Roman" panose="02020603050405020304" pitchFamily="18" charset="0"/>
                <a:ea typeface="+mn-ea"/>
                <a:cs typeface="+mn-cs"/>
                <a:sym typeface="+mn-lt"/>
              </a:rPr>
              <a:t>guided writing</a:t>
            </a:r>
            <a:r>
              <a:rPr lang="zh-CN" altLang="en-US" sz="2200" dirty="0">
                <a:solidFill>
                  <a:schemeClr val="tx1"/>
                </a:solidFill>
                <a:latin typeface="Times New Roman" panose="02020603050405020304" pitchFamily="18" charset="0"/>
                <a:ea typeface="+mn-ea"/>
                <a:cs typeface="+mn-cs"/>
                <a:sym typeface="+mn-lt"/>
              </a:rPr>
              <a:t>）或者情景作文</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 </a:t>
            </a:r>
            <a:r>
              <a:rPr lang="en-US" altLang="zh-CN" sz="2200" dirty="0">
                <a:solidFill>
                  <a:schemeClr val="tx1"/>
                </a:solidFill>
                <a:latin typeface="Times New Roman" panose="02020603050405020304" pitchFamily="18" charset="0"/>
                <a:ea typeface="+mn-ea"/>
                <a:cs typeface="+mn-cs"/>
                <a:sym typeface="+mn-lt"/>
              </a:rPr>
              <a:t>situation-given composition</a:t>
            </a:r>
            <a:r>
              <a:rPr lang="zh-CN" altLang="en-US" sz="2200" dirty="0">
                <a:solidFill>
                  <a:schemeClr val="tx1"/>
                </a:solidFill>
                <a:latin typeface="Times New Roman" panose="02020603050405020304" pitchFamily="18" charset="0"/>
                <a:ea typeface="+mn-ea"/>
                <a:cs typeface="+mn-cs"/>
                <a:sym typeface="+mn-lt"/>
              </a:rPr>
              <a:t>）。</a:t>
            </a:r>
            <a:endParaRPr lang="id-ID" sz="2200" dirty="0">
              <a:solidFill>
                <a:srgbClr val="F23C00"/>
              </a:solidFill>
              <a:latin typeface="Times New Roman" panose="02020603050405020304" pitchFamily="18" charset="0"/>
              <a:ea typeface="+mn-ea"/>
              <a:cs typeface="+mn-ea"/>
              <a:sym typeface="+mn-lt"/>
            </a:endParaRPr>
          </a:p>
        </p:txBody>
      </p:sp>
      <p:sp>
        <p:nvSpPr>
          <p:cNvPr id="32" name="文本框 5"/>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主要应试题型</a:t>
            </a:r>
          </a:p>
        </p:txBody>
      </p:sp>
      <p:sp>
        <p:nvSpPr>
          <p:cNvPr id="33" name="文本框 6"/>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Main Types of Composition in Exams</a:t>
            </a:r>
          </a:p>
        </p:txBody>
      </p:sp>
    </p:spTree>
    <p:extLst>
      <p:ext uri="{BB962C8B-B14F-4D97-AF65-F5344CB8AC3E}">
        <p14:creationId xmlns:p14="http://schemas.microsoft.com/office/powerpoint/2010/main" val="96332068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2588" y="1178560"/>
            <a:ext cx="12166823" cy="4659586"/>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rgbClr val="C00000"/>
                </a:solidFill>
                <a:latin typeface="Times New Roman" panose="02020603050405020304" pitchFamily="18" charset="0"/>
                <a:ea typeface="+mn-ea"/>
                <a:cs typeface="+mn-cs"/>
                <a:sym typeface="+mn-lt"/>
              </a:rPr>
              <a:t>Like fiction, a few textbooks of language and literature can teach us something about life, but they contain only some chapters or excerpts and thus are short and incomplete. In short, textbooks teach us far less about life than fictitious works because of their limitations in both content and quantity.</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The other reason why fiction can teach us more about life is that we read much more fiction than textbooks. Because fictitious works are usually interesting, we read them whenever we have time to spare or get bored with our studies; and we often get so absorbed that we do not want to stop until the end. In contrast, textbooks are normally dull and we get tired of reading </a:t>
            </a:r>
            <a:r>
              <a:rPr lang="en-US" altLang="zh-CN" sz="2200" dirty="0" smtClean="0">
                <a:solidFill>
                  <a:srgbClr val="C00000"/>
                </a:solidFill>
                <a:latin typeface="Times New Roman" panose="02020603050405020304" pitchFamily="18" charset="0"/>
                <a:ea typeface="+mn-ea"/>
                <a:cs typeface="+mn-cs"/>
                <a:sym typeface="+mn-lt"/>
              </a:rPr>
              <a:t>easily. As </a:t>
            </a:r>
            <a:r>
              <a:rPr lang="en-US" altLang="zh-CN" sz="2200" dirty="0">
                <a:solidFill>
                  <a:srgbClr val="C00000"/>
                </a:solidFill>
                <a:latin typeface="Times New Roman" panose="02020603050405020304" pitchFamily="18" charset="0"/>
                <a:ea typeface="+mn-ea"/>
                <a:cs typeface="+mn-cs"/>
                <a:sym typeface="+mn-lt"/>
              </a:rPr>
              <a:t>a result, we read much more of fiction and learn much more from it about life than </a:t>
            </a:r>
            <a:r>
              <a:rPr lang="en-US" altLang="zh-CN" sz="2200" dirty="0" smtClean="0">
                <a:solidFill>
                  <a:srgbClr val="C00000"/>
                </a:solidFill>
                <a:latin typeface="Times New Roman" panose="02020603050405020304" pitchFamily="18" charset="0"/>
                <a:ea typeface="+mn-ea"/>
                <a:cs typeface="+mn-cs"/>
                <a:sym typeface="+mn-lt"/>
              </a:rPr>
              <a:t>from textbooks.</a:t>
            </a:r>
            <a:r>
              <a:rPr lang="zh-CN" altLang="en-US" sz="2200" dirty="0">
                <a:solidFill>
                  <a:srgbClr val="C00000"/>
                </a:solidFill>
                <a:latin typeface="Times New Roman" panose="02020603050405020304" pitchFamily="18" charset="0"/>
                <a:ea typeface="+mn-ea"/>
                <a:cs typeface="+mn-cs"/>
                <a:sym typeface="+mn-lt"/>
              </a:rPr>
              <a:t>　</a:t>
            </a:r>
            <a:endParaRPr lang="en-US" altLang="zh-CN" sz="2200" dirty="0">
              <a:solidFill>
                <a:srgbClr val="C00000"/>
              </a:solidFill>
              <a:latin typeface="Times New Roman" panose="02020603050405020304" pitchFamily="18" charset="0"/>
              <a:ea typeface="+mn-ea"/>
              <a:cs typeface="+mn-cs"/>
              <a:sym typeface="+mn-lt"/>
            </a:endParaRPr>
          </a:p>
        </p:txBody>
      </p:sp>
      <p:sp>
        <p:nvSpPr>
          <p:cNvPr id="5" name="文本框 5">
            <a:extLst>
              <a:ext uri="{FF2B5EF4-FFF2-40B4-BE49-F238E27FC236}">
                <a16:creationId xmlns:a16="http://schemas.microsoft.com/office/drawing/2014/main" id="{1F3A8148-698D-4A2E-8E98-9B66D8EDC215}"/>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应试议论文的写作</a:t>
            </a:r>
          </a:p>
        </p:txBody>
      </p:sp>
      <p:sp>
        <p:nvSpPr>
          <p:cNvPr id="6" name="文本框 6">
            <a:extLst>
              <a:ext uri="{FF2B5EF4-FFF2-40B4-BE49-F238E27FC236}">
                <a16:creationId xmlns:a16="http://schemas.microsoft.com/office/drawing/2014/main" id="{B4DA0257-4286-423D-AA39-83C8A5C982D2}"/>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Argumentative Essays in Exams</a:t>
            </a:r>
          </a:p>
        </p:txBody>
      </p:sp>
    </p:spTree>
    <p:extLst>
      <p:ext uri="{BB962C8B-B14F-4D97-AF65-F5344CB8AC3E}">
        <p14:creationId xmlns:p14="http://schemas.microsoft.com/office/powerpoint/2010/main" val="360946169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91441" y="1449327"/>
            <a:ext cx="12181839"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ea typeface="+mn-ea"/>
                <a:cs typeface="+mn-cs"/>
                <a:sym typeface="+mn-lt"/>
              </a:rPr>
              <a:t>比较型议论文通常运用</a:t>
            </a:r>
            <a:r>
              <a:rPr lang="zh-CN" altLang="en-US" sz="2400" dirty="0">
                <a:solidFill>
                  <a:srgbClr val="FF0000"/>
                </a:solidFill>
                <a:latin typeface="Times New Roman" panose="02020603050405020304" pitchFamily="18" charset="0"/>
                <a:ea typeface="+mn-ea"/>
                <a:cs typeface="+mn-cs"/>
                <a:sym typeface="+mn-lt"/>
              </a:rPr>
              <a:t>比较手段</a:t>
            </a:r>
            <a:r>
              <a:rPr lang="zh-CN" altLang="en-US" sz="2400" dirty="0">
                <a:solidFill>
                  <a:schemeClr val="tx1"/>
                </a:solidFill>
                <a:latin typeface="Times New Roman" panose="02020603050405020304" pitchFamily="18" charset="0"/>
                <a:ea typeface="+mn-ea"/>
                <a:cs typeface="+mn-cs"/>
                <a:sym typeface="+mn-lt"/>
              </a:rPr>
              <a:t>来阐述自己的观点。例如下面的问题：</a:t>
            </a: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Where to live—in the city </a:t>
            </a:r>
            <a:r>
              <a:rPr lang="en-US" altLang="zh-CN" sz="2400" dirty="0">
                <a:solidFill>
                  <a:srgbClr val="FF0000"/>
                </a:solidFill>
                <a:latin typeface="Times New Roman" panose="02020603050405020304" pitchFamily="18" charset="0"/>
                <a:ea typeface="+mn-ea"/>
                <a:cs typeface="+mn-cs"/>
                <a:sym typeface="+mn-lt"/>
              </a:rPr>
              <a:t>or</a:t>
            </a:r>
            <a:r>
              <a:rPr lang="en-US" altLang="zh-CN" sz="2400" dirty="0">
                <a:solidFill>
                  <a:schemeClr val="tx1"/>
                </a:solidFill>
                <a:latin typeface="Times New Roman" panose="02020603050405020304" pitchFamily="18" charset="0"/>
                <a:ea typeface="+mn-ea"/>
                <a:cs typeface="+mn-cs"/>
                <a:sym typeface="+mn-lt"/>
              </a:rPr>
              <a:t> in the country?</a:t>
            </a: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Do you prefer to live independently after marriage </a:t>
            </a:r>
            <a:r>
              <a:rPr lang="en-US" altLang="zh-CN" sz="2400" dirty="0">
                <a:solidFill>
                  <a:srgbClr val="FF0000"/>
                </a:solidFill>
                <a:latin typeface="Times New Roman" panose="02020603050405020304" pitchFamily="18" charset="0"/>
                <a:ea typeface="+mn-ea"/>
                <a:cs typeface="+mn-cs"/>
                <a:sym typeface="+mn-lt"/>
              </a:rPr>
              <a:t>or</a:t>
            </a:r>
            <a:r>
              <a:rPr lang="en-US" altLang="zh-CN" sz="2400" dirty="0">
                <a:solidFill>
                  <a:schemeClr val="tx1"/>
                </a:solidFill>
                <a:latin typeface="Times New Roman" panose="02020603050405020304" pitchFamily="18" charset="0"/>
                <a:ea typeface="+mn-ea"/>
                <a:cs typeface="+mn-cs"/>
                <a:sym typeface="+mn-lt"/>
              </a:rPr>
              <a:t> continue to live together with your parents?</a:t>
            </a: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Which is your pastime—watching TV and listening to music </a:t>
            </a:r>
            <a:r>
              <a:rPr lang="en-US" altLang="zh-CN" sz="2400" dirty="0">
                <a:solidFill>
                  <a:srgbClr val="FF0000"/>
                </a:solidFill>
                <a:latin typeface="Times New Roman" panose="02020603050405020304" pitchFamily="18" charset="0"/>
                <a:ea typeface="+mn-ea"/>
                <a:cs typeface="+mn-cs"/>
                <a:sym typeface="+mn-lt"/>
              </a:rPr>
              <a:t>or</a:t>
            </a:r>
            <a:r>
              <a:rPr lang="en-US" altLang="zh-CN" sz="2400" dirty="0">
                <a:solidFill>
                  <a:schemeClr val="tx1"/>
                </a:solidFill>
                <a:latin typeface="Times New Roman" panose="02020603050405020304" pitchFamily="18" charset="0"/>
                <a:ea typeface="+mn-ea"/>
                <a:cs typeface="+mn-cs"/>
                <a:sym typeface="+mn-lt"/>
              </a:rPr>
              <a:t> taking part in sports and games?</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在具体写作比较型议论文时，对</a:t>
            </a:r>
            <a:r>
              <a:rPr lang="zh-CN" altLang="en-US" sz="2400" dirty="0">
                <a:solidFill>
                  <a:srgbClr val="FF0000"/>
                </a:solidFill>
                <a:latin typeface="Times New Roman" panose="02020603050405020304" pitchFamily="18" charset="0"/>
                <a:ea typeface="+mn-ea"/>
                <a:cs typeface="+mn-cs"/>
                <a:sym typeface="+mn-lt"/>
              </a:rPr>
              <a:t>赞成</a:t>
            </a:r>
            <a:r>
              <a:rPr lang="zh-CN" altLang="en-US" sz="2400" dirty="0">
                <a:solidFill>
                  <a:schemeClr val="tx1"/>
                </a:solidFill>
                <a:latin typeface="Times New Roman" panose="02020603050405020304" pitchFamily="18" charset="0"/>
                <a:ea typeface="+mn-ea"/>
                <a:cs typeface="+mn-cs"/>
                <a:sym typeface="+mn-lt"/>
              </a:rPr>
              <a:t>的事物，其</a:t>
            </a:r>
            <a:r>
              <a:rPr lang="zh-CN" altLang="en-US" sz="2400" dirty="0">
                <a:solidFill>
                  <a:srgbClr val="FF0000"/>
                </a:solidFill>
                <a:latin typeface="Times New Roman" panose="02020603050405020304" pitchFamily="18" charset="0"/>
                <a:ea typeface="+mn-ea"/>
                <a:cs typeface="+mn-cs"/>
                <a:sym typeface="+mn-lt"/>
              </a:rPr>
              <a:t>优点要多写详写</a:t>
            </a:r>
            <a:r>
              <a:rPr lang="zh-CN" altLang="en-US" sz="2400" dirty="0">
                <a:solidFill>
                  <a:schemeClr val="tx1"/>
                </a:solidFill>
                <a:latin typeface="Times New Roman" panose="02020603050405020304" pitchFamily="18" charset="0"/>
                <a:ea typeface="+mn-ea"/>
                <a:cs typeface="+mn-cs"/>
                <a:sym typeface="+mn-lt"/>
              </a:rPr>
              <a:t>，而对其</a:t>
            </a:r>
            <a:r>
              <a:rPr lang="zh-CN" altLang="en-US" sz="2400" dirty="0">
                <a:solidFill>
                  <a:srgbClr val="FF0000"/>
                </a:solidFill>
                <a:latin typeface="Times New Roman" panose="02020603050405020304" pitchFamily="18" charset="0"/>
                <a:ea typeface="+mn-ea"/>
                <a:cs typeface="+mn-cs"/>
                <a:sym typeface="+mn-lt"/>
              </a:rPr>
              <a:t>缺点要少写</a:t>
            </a:r>
            <a:r>
              <a:rPr lang="zh-CN" altLang="en-US" sz="2400" dirty="0">
                <a:solidFill>
                  <a:schemeClr val="tx1"/>
                </a:solidFill>
                <a:latin typeface="Times New Roman" panose="02020603050405020304" pitchFamily="18" charset="0"/>
                <a:ea typeface="+mn-ea"/>
                <a:cs typeface="+mn-cs"/>
                <a:sym typeface="+mn-lt"/>
              </a:rPr>
              <a:t>，甚至略过</a:t>
            </a:r>
            <a:r>
              <a:rPr lang="zh-CN" altLang="en-US" sz="2400" dirty="0" smtClean="0">
                <a:solidFill>
                  <a:schemeClr val="tx1"/>
                </a:solidFill>
                <a:latin typeface="Times New Roman" panose="02020603050405020304" pitchFamily="18" charset="0"/>
                <a:ea typeface="+mn-ea"/>
                <a:cs typeface="+mn-cs"/>
                <a:sym typeface="+mn-lt"/>
              </a:rPr>
              <a:t>；对</a:t>
            </a:r>
            <a:r>
              <a:rPr lang="zh-CN" altLang="en-US" sz="2400" dirty="0">
                <a:solidFill>
                  <a:srgbClr val="00749F"/>
                </a:solidFill>
                <a:latin typeface="Times New Roman" panose="02020603050405020304" pitchFamily="18" charset="0"/>
                <a:ea typeface="+mn-ea"/>
                <a:cs typeface="+mn-cs"/>
                <a:sym typeface="+mn-lt"/>
              </a:rPr>
              <a:t>反对</a:t>
            </a:r>
            <a:r>
              <a:rPr lang="zh-CN" altLang="en-US" sz="2400" dirty="0">
                <a:solidFill>
                  <a:schemeClr val="tx1"/>
                </a:solidFill>
                <a:latin typeface="Times New Roman" panose="02020603050405020304" pitchFamily="18" charset="0"/>
                <a:ea typeface="+mn-ea"/>
                <a:cs typeface="+mn-cs"/>
                <a:sym typeface="+mn-lt"/>
              </a:rPr>
              <a:t>的事物，其</a:t>
            </a:r>
            <a:r>
              <a:rPr lang="zh-CN" altLang="en-US" sz="2400" dirty="0">
                <a:solidFill>
                  <a:srgbClr val="00749F"/>
                </a:solidFill>
                <a:latin typeface="Times New Roman" panose="02020603050405020304" pitchFamily="18" charset="0"/>
                <a:ea typeface="+mn-ea"/>
                <a:cs typeface="+mn-cs"/>
                <a:sym typeface="+mn-lt"/>
              </a:rPr>
              <a:t>优点要少写略</a:t>
            </a:r>
            <a:r>
              <a:rPr lang="zh-CN" altLang="en-US" sz="2400" dirty="0">
                <a:solidFill>
                  <a:schemeClr val="tx1"/>
                </a:solidFill>
                <a:latin typeface="Times New Roman" panose="02020603050405020304" pitchFamily="18" charset="0"/>
                <a:ea typeface="+mn-ea"/>
                <a:cs typeface="+mn-cs"/>
                <a:sym typeface="+mn-lt"/>
              </a:rPr>
              <a:t>写，一笔带过，对</a:t>
            </a:r>
            <a:r>
              <a:rPr lang="zh-CN" altLang="en-US" sz="2400" dirty="0">
                <a:solidFill>
                  <a:srgbClr val="00749F"/>
                </a:solidFill>
                <a:latin typeface="Times New Roman" panose="02020603050405020304" pitchFamily="18" charset="0"/>
                <a:ea typeface="+mn-ea"/>
                <a:cs typeface="+mn-cs"/>
                <a:sym typeface="+mn-lt"/>
              </a:rPr>
              <a:t>其缺点则要不惜笔墨</a:t>
            </a:r>
            <a:r>
              <a:rPr lang="zh-CN" altLang="en-US" sz="2400" dirty="0">
                <a:solidFill>
                  <a:schemeClr val="tx1"/>
                </a:solidFill>
                <a:latin typeface="Times New Roman" panose="02020603050405020304" pitchFamily="18" charset="0"/>
                <a:ea typeface="+mn-ea"/>
                <a:cs typeface="+mn-cs"/>
                <a:sym typeface="+mn-lt"/>
              </a:rPr>
              <a:t>，大写特写。这样处理，作者的观点才能得以体现。</a:t>
            </a:r>
          </a:p>
        </p:txBody>
      </p:sp>
      <p:sp>
        <p:nvSpPr>
          <p:cNvPr id="10" name="文本框 9">
            <a:extLst>
              <a:ext uri="{FF2B5EF4-FFF2-40B4-BE49-F238E27FC236}">
                <a16:creationId xmlns:a16="http://schemas.microsoft.com/office/drawing/2014/main" id="{AA31B82E-C6CA-44CE-9F60-359FA12A2C51}"/>
              </a:ext>
            </a:extLst>
          </p:cNvPr>
          <p:cNvSpPr txBox="1"/>
          <p:nvPr/>
        </p:nvSpPr>
        <p:spPr>
          <a:xfrm>
            <a:off x="233235" y="728015"/>
            <a:ext cx="7275005" cy="597664"/>
          </a:xfrm>
          <a:prstGeom prst="rect">
            <a:avLst/>
          </a:prstGeom>
          <a:solidFill>
            <a:srgbClr val="00749F"/>
          </a:solid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rPr>
              <a:t>2.3 </a:t>
            </a:r>
            <a:r>
              <a:rPr lang="zh-CN" altLang="en-US" sz="2800" u="sng" dirty="0">
                <a:solidFill>
                  <a:schemeClr val="bg1"/>
                </a:solidFill>
                <a:latin typeface="Times New Roman" panose="02020603050405020304" pitchFamily="18" charset="0"/>
                <a:cs typeface="+mn-ea"/>
                <a:sym typeface="+mn-lt"/>
              </a:rPr>
              <a:t>比较型议论文写作 </a:t>
            </a:r>
            <a:r>
              <a:rPr lang="en-US" altLang="zh-CN" sz="2800" u="sng" dirty="0">
                <a:solidFill>
                  <a:schemeClr val="bg1"/>
                </a:solidFill>
                <a:latin typeface="Times New Roman" panose="02020603050405020304" pitchFamily="18" charset="0"/>
                <a:cs typeface="+mn-ea"/>
                <a:sym typeface="+mn-lt"/>
              </a:rPr>
              <a:t>Providing Comparison</a:t>
            </a:r>
          </a:p>
        </p:txBody>
      </p:sp>
      <p:sp>
        <p:nvSpPr>
          <p:cNvPr id="11" name="动作按钮: 后退或前一项 10">
            <a:hlinkClick r:id="rId3" action="ppaction://hlinksldjump" highlightClick="1"/>
            <a:extLst>
              <a:ext uri="{FF2B5EF4-FFF2-40B4-BE49-F238E27FC236}">
                <a16:creationId xmlns:a16="http://schemas.microsoft.com/office/drawing/2014/main" id="{32F61589-12FE-4538-9EB4-42D0CD07D012}"/>
              </a:ext>
            </a:extLst>
          </p:cNvPr>
          <p:cNvSpPr/>
          <p:nvPr/>
        </p:nvSpPr>
        <p:spPr>
          <a:xfrm>
            <a:off x="10678637" y="789570"/>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2" name="文本框 5">
            <a:extLst>
              <a:ext uri="{FF2B5EF4-FFF2-40B4-BE49-F238E27FC236}">
                <a16:creationId xmlns:a16="http://schemas.microsoft.com/office/drawing/2014/main" id="{A23B6C3E-6EBF-4FED-9CF3-0DDF9E5D801E}"/>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应试议论文的写作</a:t>
            </a:r>
          </a:p>
        </p:txBody>
      </p:sp>
      <p:sp>
        <p:nvSpPr>
          <p:cNvPr id="15" name="文本框 6">
            <a:extLst>
              <a:ext uri="{FF2B5EF4-FFF2-40B4-BE49-F238E27FC236}">
                <a16:creationId xmlns:a16="http://schemas.microsoft.com/office/drawing/2014/main" id="{ECC74740-36CF-47A2-9F98-800EA41A8600}"/>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Argumentative Essays in Exams</a:t>
            </a:r>
          </a:p>
        </p:txBody>
      </p:sp>
    </p:spTree>
    <p:extLst>
      <p:ext uri="{BB962C8B-B14F-4D97-AF65-F5344CB8AC3E}">
        <p14:creationId xmlns:p14="http://schemas.microsoft.com/office/powerpoint/2010/main" val="327253377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67417" y="1511935"/>
            <a:ext cx="11354023" cy="4659586"/>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比较型议论文常使用以下句型：</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用于文章</a:t>
            </a:r>
            <a:r>
              <a:rPr lang="zh-CN" altLang="en-US" sz="2200" dirty="0">
                <a:solidFill>
                  <a:srgbClr val="FF0000"/>
                </a:solidFill>
                <a:latin typeface="Times New Roman" panose="02020603050405020304" pitchFamily="18" charset="0"/>
                <a:ea typeface="+mn-ea"/>
                <a:cs typeface="+mn-cs"/>
                <a:sym typeface="+mn-lt"/>
              </a:rPr>
              <a:t>开头</a:t>
            </a:r>
            <a:r>
              <a:rPr lang="zh-CN" altLang="en-US" sz="2200" dirty="0">
                <a:solidFill>
                  <a:schemeClr val="tx1"/>
                </a:solidFill>
                <a:latin typeface="Times New Roman" panose="02020603050405020304" pitchFamily="18" charset="0"/>
                <a:ea typeface="+mn-ea"/>
                <a:cs typeface="+mn-cs"/>
                <a:sym typeface="+mn-lt"/>
              </a:rPr>
              <a:t>的句型：</a:t>
            </a:r>
            <a:endParaRPr lang="en-US" altLang="zh-CN" sz="2200" dirty="0">
              <a:solidFill>
                <a:schemeClr val="tx1"/>
              </a:solidFill>
              <a:latin typeface="Times New Roman" panose="02020603050405020304" pitchFamily="18" charset="0"/>
              <a:ea typeface="+mn-ea"/>
              <a:cs typeface="+mn-cs"/>
              <a:sym typeface="+mn-lt"/>
            </a:endParaRP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With the advent of/development of/the improved standard of ..., ... plays an important role/</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part in our daily life.</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Increasing attention is drawn/called to ...</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While it is commonly/generally/widely believed/accepted that A ..., I believe B ...</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用于进行</a:t>
            </a:r>
            <a:r>
              <a:rPr lang="zh-CN" altLang="en-US" sz="2200" dirty="0">
                <a:solidFill>
                  <a:srgbClr val="FF0000"/>
                </a:solidFill>
                <a:latin typeface="Times New Roman" panose="02020603050405020304" pitchFamily="18" charset="0"/>
                <a:ea typeface="+mn-ea"/>
                <a:cs typeface="+mn-cs"/>
                <a:sym typeface="+mn-lt"/>
              </a:rPr>
              <a:t>比较</a:t>
            </a:r>
            <a:r>
              <a:rPr lang="zh-CN" altLang="en-US" sz="2200" dirty="0">
                <a:solidFill>
                  <a:schemeClr val="tx1"/>
                </a:solidFill>
                <a:latin typeface="Times New Roman" panose="02020603050405020304" pitchFamily="18" charset="0"/>
                <a:ea typeface="+mn-ea"/>
                <a:cs typeface="+mn-cs"/>
                <a:sym typeface="+mn-lt"/>
              </a:rPr>
              <a:t>时的句型：</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Studies/Researches/Experiments show/demonstrate/reveal that ...</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On the contrary/On the other hand, the advantages of B ...</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 far outweigh/carry more weight than advantages of A ...</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Although B fails to/can not ..., few things can be compared with/match/equal to B in terms</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of ...    The </a:t>
            </a:r>
            <a:r>
              <a:rPr lang="en-US" altLang="zh-CN" sz="2200" dirty="0" smtClean="0">
                <a:solidFill>
                  <a:schemeClr val="tx1"/>
                </a:solidFill>
                <a:latin typeface="Times New Roman" panose="02020603050405020304" pitchFamily="18" charset="0"/>
                <a:ea typeface="+mn-ea"/>
                <a:cs typeface="+mn-cs"/>
                <a:sym typeface="+mn-lt"/>
              </a:rPr>
              <a:t>advantage/significance </a:t>
            </a:r>
            <a:r>
              <a:rPr lang="en-US" altLang="zh-CN" sz="2200" dirty="0">
                <a:solidFill>
                  <a:schemeClr val="tx1"/>
                </a:solidFill>
                <a:latin typeface="Times New Roman" panose="02020603050405020304" pitchFamily="18" charset="0"/>
                <a:ea typeface="+mn-ea"/>
                <a:cs typeface="+mn-cs"/>
                <a:sym typeface="+mn-lt"/>
              </a:rPr>
              <a:t>of B is more than ...</a:t>
            </a:r>
            <a:endParaRPr lang="zh-CN" altLang="en-US" sz="2200" dirty="0">
              <a:solidFill>
                <a:schemeClr val="tx1"/>
              </a:solidFill>
              <a:latin typeface="Times New Roman" panose="02020603050405020304" pitchFamily="18" charset="0"/>
              <a:ea typeface="+mn-ea"/>
              <a:cs typeface="+mn-cs"/>
              <a:sym typeface="+mn-lt"/>
            </a:endParaRPr>
          </a:p>
        </p:txBody>
      </p:sp>
      <p:sp>
        <p:nvSpPr>
          <p:cNvPr id="5" name="文本框 5">
            <a:extLst>
              <a:ext uri="{FF2B5EF4-FFF2-40B4-BE49-F238E27FC236}">
                <a16:creationId xmlns:a16="http://schemas.microsoft.com/office/drawing/2014/main" id="{1F3A8148-698D-4A2E-8E98-9B66D8EDC215}"/>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应试议论文的写作</a:t>
            </a:r>
          </a:p>
        </p:txBody>
      </p:sp>
      <p:sp>
        <p:nvSpPr>
          <p:cNvPr id="6" name="文本框 6">
            <a:extLst>
              <a:ext uri="{FF2B5EF4-FFF2-40B4-BE49-F238E27FC236}">
                <a16:creationId xmlns:a16="http://schemas.microsoft.com/office/drawing/2014/main" id="{B4DA0257-4286-423D-AA39-83C8A5C982D2}"/>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Argumentative Essays in Exams</a:t>
            </a:r>
          </a:p>
        </p:txBody>
      </p:sp>
    </p:spTree>
    <p:extLst>
      <p:ext uri="{BB962C8B-B14F-4D97-AF65-F5344CB8AC3E}">
        <p14:creationId xmlns:p14="http://schemas.microsoft.com/office/powerpoint/2010/main" val="240698554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
                                            <p:txEl>
                                              <p:pRg st="6" end="6"/>
                                            </p:txEl>
                                          </p:spTgt>
                                        </p:tgtEl>
                                        <p:attrNameLst>
                                          <p:attrName>style.visibility</p:attrName>
                                        </p:attrNameLst>
                                      </p:cBhvr>
                                      <p:to>
                                        <p:strVal val="visible"/>
                                      </p:to>
                                    </p:set>
                                    <p:anim calcmode="lin" valueType="num">
                                      <p:cBhvr additive="base">
                                        <p:cTn id="13" dur="500" fill="hold"/>
                                        <p:tgtEl>
                                          <p:spTgt spid="51">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
                                            <p:txEl>
                                              <p:pRg st="6" end="6"/>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
                                            <p:txEl>
                                              <p:pRg st="7" end="7"/>
                                            </p:txEl>
                                          </p:spTgt>
                                        </p:tgtEl>
                                        <p:attrNameLst>
                                          <p:attrName>style.visibility</p:attrName>
                                        </p:attrNameLst>
                                      </p:cBhvr>
                                      <p:to>
                                        <p:strVal val="visible"/>
                                      </p:to>
                                    </p:set>
                                    <p:anim calcmode="lin" valueType="num">
                                      <p:cBhvr additive="base">
                                        <p:cTn id="17" dur="500" fill="hold"/>
                                        <p:tgtEl>
                                          <p:spTgt spid="51">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1">
                                            <p:txEl>
                                              <p:pRg st="8" end="8"/>
                                            </p:txEl>
                                          </p:spTgt>
                                        </p:tgtEl>
                                        <p:attrNameLst>
                                          <p:attrName>style.visibility</p:attrName>
                                        </p:attrNameLst>
                                      </p:cBhvr>
                                      <p:to>
                                        <p:strVal val="visible"/>
                                      </p:to>
                                    </p:set>
                                    <p:anim calcmode="lin" valueType="num">
                                      <p:cBhvr additive="base">
                                        <p:cTn id="21" dur="500" fill="hold"/>
                                        <p:tgtEl>
                                          <p:spTgt spid="51">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
                                            <p:txEl>
                                              <p:pRg st="8" end="8"/>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1">
                                            <p:txEl>
                                              <p:pRg st="9" end="9"/>
                                            </p:txEl>
                                          </p:spTgt>
                                        </p:tgtEl>
                                        <p:attrNameLst>
                                          <p:attrName>style.visibility</p:attrName>
                                        </p:attrNameLst>
                                      </p:cBhvr>
                                      <p:to>
                                        <p:strVal val="visible"/>
                                      </p:to>
                                    </p:set>
                                    <p:anim calcmode="lin" valueType="num">
                                      <p:cBhvr additive="base">
                                        <p:cTn id="25" dur="500" fill="hold"/>
                                        <p:tgtEl>
                                          <p:spTgt spid="51">
                                            <p:txEl>
                                              <p:pRg st="9" end="9"/>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
                                            <p:txEl>
                                              <p:pRg st="9" end="9"/>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1">
                                            <p:txEl>
                                              <p:pRg st="10" end="10"/>
                                            </p:txEl>
                                          </p:spTgt>
                                        </p:tgtEl>
                                        <p:attrNameLst>
                                          <p:attrName>style.visibility</p:attrName>
                                        </p:attrNameLst>
                                      </p:cBhvr>
                                      <p:to>
                                        <p:strVal val="visible"/>
                                      </p:to>
                                    </p:set>
                                    <p:anim calcmode="lin" valueType="num">
                                      <p:cBhvr additive="base">
                                        <p:cTn id="29" dur="500" fill="hold"/>
                                        <p:tgtEl>
                                          <p:spTgt spid="51">
                                            <p:txEl>
                                              <p:pRg st="10" end="10"/>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
                                            <p:txEl>
                                              <p:pRg st="10" end="10"/>
                                            </p:txEl>
                                          </p:spTgt>
                                        </p:tgtEl>
                                        <p:attrNameLst>
                                          <p:attrName>ppt_y</p:attrName>
                                        </p:attrNameLst>
                                      </p:cBhvr>
                                      <p:tavLst>
                                        <p:tav tm="0">
                                          <p:val>
                                            <p:strVal val="1+#ppt_h/2"/>
                                          </p:val>
                                        </p:tav>
                                        <p:tav tm="100000">
                                          <p:val>
                                            <p:strVal val="#ppt_y"/>
                                          </p:val>
                                        </p:tav>
                                      </p:tavLst>
                                    </p:anim>
                                  </p:childTnLst>
                                </p:cTn>
                              </p:par>
                              <p:par>
                                <p:cTn id="31" presetID="2" presetClass="entr" presetSubtype="4" fill="hold" nodeType="withEffect">
                                  <p:stCondLst>
                                    <p:cond delay="0"/>
                                  </p:stCondLst>
                                  <p:childTnLst>
                                    <p:set>
                                      <p:cBhvr>
                                        <p:cTn id="32" dur="1" fill="hold">
                                          <p:stCondLst>
                                            <p:cond delay="0"/>
                                          </p:stCondLst>
                                        </p:cTn>
                                        <p:tgtEl>
                                          <p:spTgt spid="51">
                                            <p:txEl>
                                              <p:pRg st="11" end="11"/>
                                            </p:txEl>
                                          </p:spTgt>
                                        </p:tgtEl>
                                        <p:attrNameLst>
                                          <p:attrName>style.visibility</p:attrName>
                                        </p:attrNameLst>
                                      </p:cBhvr>
                                      <p:to>
                                        <p:strVal val="visible"/>
                                      </p:to>
                                    </p:set>
                                    <p:anim calcmode="lin" valueType="num">
                                      <p:cBhvr additive="base">
                                        <p:cTn id="33" dur="500" fill="hold"/>
                                        <p:tgtEl>
                                          <p:spTgt spid="51">
                                            <p:txEl>
                                              <p:pRg st="11" end="11"/>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5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67417" y="1178560"/>
            <a:ext cx="11354023" cy="4659586"/>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100" dirty="0">
                <a:solidFill>
                  <a:schemeClr val="tx1"/>
                </a:solidFill>
                <a:latin typeface="Times New Roman" panose="02020603050405020304" pitchFamily="18" charset="0"/>
                <a:ea typeface="+mn-ea"/>
                <a:cs typeface="+mn-cs"/>
                <a:sym typeface="+mn-lt"/>
              </a:rPr>
              <a:t>比如下面的考题：</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Directions: Write a composition on the topic </a:t>
            </a:r>
            <a:r>
              <a:rPr lang="en-US" altLang="zh-CN" sz="2000" u="sng" dirty="0">
                <a:solidFill>
                  <a:schemeClr val="tx1"/>
                </a:solidFill>
                <a:latin typeface="Times New Roman" panose="02020603050405020304" pitchFamily="18" charset="0"/>
                <a:ea typeface="+mn-ea"/>
                <a:cs typeface="+mn-cs"/>
                <a:sym typeface="+mn-lt"/>
              </a:rPr>
              <a:t>“Large Companies and Small Companies”</a:t>
            </a:r>
            <a:r>
              <a:rPr lang="en-US" altLang="zh-CN" sz="2000" dirty="0">
                <a:solidFill>
                  <a:schemeClr val="tx1"/>
                </a:solidFill>
                <a:latin typeface="Times New Roman" panose="02020603050405020304" pitchFamily="18" charset="0"/>
                <a:ea typeface="+mn-ea"/>
                <a:cs typeface="+mn-cs"/>
                <a:sym typeface="+mn-lt"/>
              </a:rPr>
              <a:t> </a:t>
            </a:r>
            <a:r>
              <a:rPr lang="en-US" altLang="zh-CN" sz="2000" dirty="0" smtClean="0">
                <a:solidFill>
                  <a:schemeClr val="tx1"/>
                </a:solidFill>
                <a:latin typeface="Times New Roman" panose="02020603050405020304" pitchFamily="18" charset="0"/>
                <a:ea typeface="+mn-ea"/>
                <a:cs typeface="+mn-cs"/>
                <a:sym typeface="+mn-lt"/>
              </a:rPr>
              <a:t>in </a:t>
            </a:r>
            <a:r>
              <a:rPr lang="en-US" altLang="zh-CN" sz="2000" dirty="0">
                <a:solidFill>
                  <a:schemeClr val="tx1"/>
                </a:solidFill>
                <a:latin typeface="Times New Roman" panose="02020603050405020304" pitchFamily="18" charset="0"/>
                <a:ea typeface="+mn-ea"/>
                <a:cs typeface="+mn-cs"/>
                <a:sym typeface="+mn-lt"/>
              </a:rPr>
              <a:t>30 minutes. You should write in no less than 120 words and base your composition on the outline (given in Chinese) below. </a:t>
            </a:r>
            <a:endParaRPr lang="en-US" altLang="zh-CN" sz="2000" dirty="0" smtClean="0">
              <a:solidFill>
                <a:schemeClr val="tx1"/>
              </a:solidFill>
              <a:latin typeface="Times New Roman" panose="02020603050405020304" pitchFamily="18" charset="0"/>
              <a:ea typeface="+mn-ea"/>
              <a:cs typeface="+mn-cs"/>
              <a:sym typeface="+mn-lt"/>
            </a:endParaRPr>
          </a:p>
          <a:p>
            <a:pPr algn="just">
              <a:lnSpc>
                <a:spcPct val="150000"/>
              </a:lnSpc>
            </a:pPr>
            <a:r>
              <a:rPr lang="en-US" altLang="zh-CN" sz="2000" dirty="0" smtClean="0">
                <a:solidFill>
                  <a:schemeClr val="tx1"/>
                </a:solidFill>
                <a:latin typeface="Times New Roman" panose="02020603050405020304" pitchFamily="18" charset="0"/>
                <a:ea typeface="+mn-ea"/>
                <a:cs typeface="+mn-cs"/>
                <a:sym typeface="+mn-lt"/>
              </a:rPr>
              <a:t>1</a:t>
            </a:r>
            <a:r>
              <a:rPr lang="en-US" altLang="zh-CN" sz="2000" dirty="0">
                <a:solidFill>
                  <a:schemeClr val="tx1"/>
                </a:solidFill>
                <a:latin typeface="Times New Roman" panose="02020603050405020304" pitchFamily="18" charset="0"/>
                <a:ea typeface="+mn-ea"/>
                <a:cs typeface="+mn-cs"/>
                <a:sym typeface="+mn-lt"/>
              </a:rPr>
              <a:t>) </a:t>
            </a:r>
            <a:r>
              <a:rPr lang="zh-CN" altLang="en-US" sz="2000" dirty="0">
                <a:solidFill>
                  <a:schemeClr val="tx1"/>
                </a:solidFill>
                <a:latin typeface="Times New Roman" panose="02020603050405020304" pitchFamily="18" charset="0"/>
                <a:ea typeface="+mn-ea"/>
                <a:cs typeface="+mn-cs"/>
                <a:sym typeface="+mn-lt"/>
              </a:rPr>
              <a:t>大学毕业后有的人希望在大公司工作；</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2) </a:t>
            </a:r>
            <a:r>
              <a:rPr lang="zh-CN" altLang="en-US" sz="2000" dirty="0">
                <a:solidFill>
                  <a:schemeClr val="tx1"/>
                </a:solidFill>
                <a:latin typeface="Times New Roman" panose="02020603050405020304" pitchFamily="18" charset="0"/>
                <a:ea typeface="+mn-ea"/>
                <a:cs typeface="+mn-cs"/>
                <a:sym typeface="+mn-lt"/>
              </a:rPr>
              <a:t>有的人则认为在小公司工作更能锻炼人；  </a:t>
            </a:r>
            <a:endParaRPr lang="en-US" altLang="zh-CN" sz="2000" dirty="0" smtClean="0">
              <a:solidFill>
                <a:schemeClr val="tx1"/>
              </a:solidFill>
              <a:latin typeface="Times New Roman" panose="02020603050405020304" pitchFamily="18" charset="0"/>
              <a:ea typeface="+mn-ea"/>
              <a:cs typeface="+mn-cs"/>
              <a:sym typeface="+mn-lt"/>
            </a:endParaRPr>
          </a:p>
          <a:p>
            <a:pPr algn="just">
              <a:lnSpc>
                <a:spcPct val="150000"/>
              </a:lnSpc>
            </a:pPr>
            <a:r>
              <a:rPr lang="en-US" altLang="zh-CN" sz="2000" dirty="0" smtClean="0">
                <a:solidFill>
                  <a:schemeClr val="tx1"/>
                </a:solidFill>
                <a:latin typeface="Times New Roman" panose="02020603050405020304" pitchFamily="18" charset="0"/>
                <a:ea typeface="+mn-ea"/>
                <a:cs typeface="+mn-cs"/>
                <a:sym typeface="+mn-lt"/>
              </a:rPr>
              <a:t>3</a:t>
            </a:r>
            <a:r>
              <a:rPr lang="en-US" altLang="zh-CN" sz="2000" dirty="0">
                <a:solidFill>
                  <a:schemeClr val="tx1"/>
                </a:solidFill>
                <a:latin typeface="Times New Roman" panose="02020603050405020304" pitchFamily="18" charset="0"/>
                <a:ea typeface="+mn-ea"/>
                <a:cs typeface="+mn-cs"/>
                <a:sym typeface="+mn-lt"/>
              </a:rPr>
              <a:t>) </a:t>
            </a:r>
            <a:r>
              <a:rPr lang="zh-CN" altLang="en-US" sz="2000" dirty="0">
                <a:solidFill>
                  <a:schemeClr val="tx1"/>
                </a:solidFill>
                <a:latin typeface="Times New Roman" panose="02020603050405020304" pitchFamily="18" charset="0"/>
                <a:ea typeface="+mn-ea"/>
                <a:cs typeface="+mn-cs"/>
                <a:sym typeface="+mn-lt"/>
              </a:rPr>
              <a:t>我的看法。</a:t>
            </a:r>
          </a:p>
          <a:p>
            <a:pPr algn="just">
              <a:lnSpc>
                <a:spcPct val="150000"/>
              </a:lnSpc>
            </a:pPr>
            <a:r>
              <a:rPr lang="zh-CN" altLang="en-US" sz="2100" dirty="0">
                <a:solidFill>
                  <a:schemeClr val="tx1"/>
                </a:solidFill>
                <a:latin typeface="Times New Roman" panose="02020603050405020304" pitchFamily="18" charset="0"/>
                <a:ea typeface="+mn-ea"/>
                <a:cs typeface="+mn-cs"/>
                <a:sym typeface="+mn-lt"/>
              </a:rPr>
              <a:t>范文：</a:t>
            </a:r>
          </a:p>
          <a:p>
            <a:pPr algn="ctr">
              <a:lnSpc>
                <a:spcPct val="150000"/>
              </a:lnSpc>
            </a:pPr>
            <a:r>
              <a:rPr lang="en-US" altLang="zh-CN" sz="2100" dirty="0">
                <a:solidFill>
                  <a:srgbClr val="C00000"/>
                </a:solidFill>
                <a:latin typeface="Times New Roman" panose="02020603050405020304" pitchFamily="18" charset="0"/>
                <a:ea typeface="+mn-ea"/>
                <a:cs typeface="+mn-cs"/>
                <a:sym typeface="+mn-lt"/>
              </a:rPr>
              <a:t>Large Companies and Small Companies</a:t>
            </a:r>
          </a:p>
          <a:p>
            <a:pPr algn="just">
              <a:lnSpc>
                <a:spcPct val="150000"/>
              </a:lnSpc>
            </a:pPr>
            <a:r>
              <a:rPr lang="en-US" altLang="zh-CN" sz="2100" dirty="0">
                <a:solidFill>
                  <a:srgbClr val="C00000"/>
                </a:solidFill>
                <a:latin typeface="Times New Roman" panose="02020603050405020304" pitchFamily="18" charset="0"/>
                <a:ea typeface="+mn-ea"/>
                <a:cs typeface="+mn-cs"/>
                <a:sym typeface="+mn-lt"/>
              </a:rPr>
              <a:t>Upon graduation from college, young men and women face the first choice in their career life: to go to a large company or a small one? Although many graduates are attracted by the prestige of large companies, I believe the small ones will afford more chances of success and more opportunities to develop your ability.</a:t>
            </a:r>
            <a:endParaRPr lang="zh-CN" altLang="en-US" sz="2100" dirty="0">
              <a:solidFill>
                <a:srgbClr val="C00000"/>
              </a:solidFill>
              <a:latin typeface="Times New Roman" panose="02020603050405020304" pitchFamily="18" charset="0"/>
              <a:ea typeface="+mn-ea"/>
              <a:cs typeface="+mn-cs"/>
              <a:sym typeface="+mn-lt"/>
            </a:endParaRPr>
          </a:p>
        </p:txBody>
      </p:sp>
      <p:sp>
        <p:nvSpPr>
          <p:cNvPr id="5" name="文本框 5">
            <a:extLst>
              <a:ext uri="{FF2B5EF4-FFF2-40B4-BE49-F238E27FC236}">
                <a16:creationId xmlns:a16="http://schemas.microsoft.com/office/drawing/2014/main" id="{1F3A8148-698D-4A2E-8E98-9B66D8EDC215}"/>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应试议论文的写作</a:t>
            </a:r>
          </a:p>
        </p:txBody>
      </p:sp>
      <p:sp>
        <p:nvSpPr>
          <p:cNvPr id="6" name="文本框 6">
            <a:extLst>
              <a:ext uri="{FF2B5EF4-FFF2-40B4-BE49-F238E27FC236}">
                <a16:creationId xmlns:a16="http://schemas.microsoft.com/office/drawing/2014/main" id="{B4DA0257-4286-423D-AA39-83C8A5C982D2}"/>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Argumentative Essays in Exams</a:t>
            </a:r>
          </a:p>
        </p:txBody>
      </p:sp>
    </p:spTree>
    <p:extLst>
      <p:ext uri="{BB962C8B-B14F-4D97-AF65-F5344CB8AC3E}">
        <p14:creationId xmlns:p14="http://schemas.microsoft.com/office/powerpoint/2010/main" val="5886680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
                                            <p:txEl>
                                              <p:pRg st="5" end="5"/>
                                            </p:txEl>
                                          </p:spTgt>
                                        </p:tgtEl>
                                        <p:attrNameLst>
                                          <p:attrName>style.visibility</p:attrName>
                                        </p:attrNameLst>
                                      </p:cBhvr>
                                      <p:to>
                                        <p:strVal val="visible"/>
                                      </p:to>
                                    </p:set>
                                    <p:anim calcmode="lin" valueType="num">
                                      <p:cBhvr additive="base">
                                        <p:cTn id="13" dur="500" fill="hold"/>
                                        <p:tgtEl>
                                          <p:spTgt spid="51">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
                                            <p:txEl>
                                              <p:pRg st="6" end="6"/>
                                            </p:txEl>
                                          </p:spTgt>
                                        </p:tgtEl>
                                        <p:attrNameLst>
                                          <p:attrName>style.visibility</p:attrName>
                                        </p:attrNameLst>
                                      </p:cBhvr>
                                      <p:to>
                                        <p:strVal val="visible"/>
                                      </p:to>
                                    </p:set>
                                    <p:anim calcmode="lin" valueType="num">
                                      <p:cBhvr additive="base">
                                        <p:cTn id="17" dur="500" fill="hold"/>
                                        <p:tgtEl>
                                          <p:spTgt spid="51">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
                                            <p:txEl>
                                              <p:pRg st="6" end="6"/>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1">
                                            <p:txEl>
                                              <p:pRg st="7" end="7"/>
                                            </p:txEl>
                                          </p:spTgt>
                                        </p:tgtEl>
                                        <p:attrNameLst>
                                          <p:attrName>style.visibility</p:attrName>
                                        </p:attrNameLst>
                                      </p:cBhvr>
                                      <p:to>
                                        <p:strVal val="visible"/>
                                      </p:to>
                                    </p:set>
                                    <p:anim calcmode="lin" valueType="num">
                                      <p:cBhvr additive="base">
                                        <p:cTn id="21" dur="500" fill="hold"/>
                                        <p:tgtEl>
                                          <p:spTgt spid="51">
                                            <p:txEl>
                                              <p:pRg st="7" end="7"/>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67417" y="1178560"/>
            <a:ext cx="11354023" cy="4659586"/>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100" dirty="0">
                <a:solidFill>
                  <a:srgbClr val="C00000"/>
                </a:solidFill>
                <a:latin typeface="Times New Roman" panose="02020603050405020304" pitchFamily="18" charset="0"/>
                <a:ea typeface="+mn-ea"/>
                <a:cs typeface="+mn-cs"/>
                <a:sym typeface="+mn-lt"/>
              </a:rPr>
              <a:t>There are two basic differences between the large and small enterprises. First, working in the small company you operate primarily through personal contacts; you have more chances to develop your communication ability and the ability to handle various kinds of personalities. In contrast, in the large company there are established policies and fairly rigid procedures. Even the man at the top is only a cog in a big machine: you needn’t make any decision and can’t see the effect of your work. Second, in a small business you are normally exposed to all kinds of experiences and expected to do a great many things without too much help or guidance. Thus, you may acquire much more skills and experience, and develop the ability to handle different, complicated things. But in the large corporation, since you are normally taught one thing and limited to one procedure, you may not improve yourself year after year.</a:t>
            </a:r>
          </a:p>
          <a:p>
            <a:pPr algn="just">
              <a:lnSpc>
                <a:spcPct val="150000"/>
              </a:lnSpc>
            </a:pPr>
            <a:r>
              <a:rPr lang="en-US" altLang="zh-CN" sz="2100" dirty="0">
                <a:solidFill>
                  <a:srgbClr val="C00000"/>
                </a:solidFill>
                <a:latin typeface="Times New Roman" panose="02020603050405020304" pitchFamily="18" charset="0"/>
                <a:ea typeface="+mn-ea"/>
                <a:cs typeface="+mn-cs"/>
                <a:sym typeface="+mn-lt"/>
              </a:rPr>
              <a:t>Obviously, if you want to gain more experience and ability needed in business organizations and to become an excellent manager or executive in your future career, working in a small company is your best choice.</a:t>
            </a:r>
            <a:endParaRPr lang="zh-CN" altLang="en-US" sz="2100" dirty="0">
              <a:solidFill>
                <a:srgbClr val="C00000"/>
              </a:solidFill>
              <a:latin typeface="Times New Roman" panose="02020603050405020304" pitchFamily="18" charset="0"/>
              <a:ea typeface="+mn-ea"/>
              <a:cs typeface="+mn-cs"/>
              <a:sym typeface="+mn-lt"/>
            </a:endParaRPr>
          </a:p>
        </p:txBody>
      </p:sp>
      <p:sp>
        <p:nvSpPr>
          <p:cNvPr id="5" name="文本框 5">
            <a:extLst>
              <a:ext uri="{FF2B5EF4-FFF2-40B4-BE49-F238E27FC236}">
                <a16:creationId xmlns:a16="http://schemas.microsoft.com/office/drawing/2014/main" id="{1F3A8148-698D-4A2E-8E98-9B66D8EDC215}"/>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应试议论文的写作</a:t>
            </a:r>
          </a:p>
        </p:txBody>
      </p:sp>
      <p:sp>
        <p:nvSpPr>
          <p:cNvPr id="6" name="文本框 6">
            <a:extLst>
              <a:ext uri="{FF2B5EF4-FFF2-40B4-BE49-F238E27FC236}">
                <a16:creationId xmlns:a16="http://schemas.microsoft.com/office/drawing/2014/main" id="{B4DA0257-4286-423D-AA39-83C8A5C982D2}"/>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Argumentative Essays in Exams</a:t>
            </a:r>
          </a:p>
        </p:txBody>
      </p:sp>
    </p:spTree>
    <p:extLst>
      <p:ext uri="{BB962C8B-B14F-4D97-AF65-F5344CB8AC3E}">
        <p14:creationId xmlns:p14="http://schemas.microsoft.com/office/powerpoint/2010/main" val="395356088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91441" y="2046686"/>
            <a:ext cx="12181839"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000" dirty="0">
                <a:solidFill>
                  <a:schemeClr val="tx1"/>
                </a:solidFill>
                <a:latin typeface="Times New Roman" panose="02020603050405020304" pitchFamily="18" charset="0"/>
                <a:ea typeface="+mn-ea"/>
                <a:cs typeface="+mn-cs"/>
                <a:sym typeface="+mn-lt"/>
              </a:rPr>
              <a:t>分析型议论文主要是</a:t>
            </a:r>
            <a:r>
              <a:rPr lang="zh-CN" altLang="en-US" sz="2000" dirty="0">
                <a:solidFill>
                  <a:srgbClr val="FF0000"/>
                </a:solidFill>
                <a:latin typeface="Times New Roman" panose="02020603050405020304" pitchFamily="18" charset="0"/>
                <a:ea typeface="+mn-ea"/>
                <a:cs typeface="+mn-cs"/>
                <a:sym typeface="+mn-lt"/>
              </a:rPr>
              <a:t>判断和分析</a:t>
            </a:r>
            <a:r>
              <a:rPr lang="zh-CN" altLang="en-US" sz="2000" dirty="0">
                <a:solidFill>
                  <a:schemeClr val="tx1"/>
                </a:solidFill>
                <a:latin typeface="Times New Roman" panose="02020603050405020304" pitchFamily="18" charset="0"/>
                <a:ea typeface="+mn-ea"/>
                <a:cs typeface="+mn-cs"/>
                <a:sym typeface="+mn-lt"/>
              </a:rPr>
              <a:t>所讨论事物或观点的性质。具体地说就是</a:t>
            </a:r>
            <a:r>
              <a:rPr lang="zh-CN" altLang="en-US" sz="2000" dirty="0">
                <a:solidFill>
                  <a:srgbClr val="FF0000"/>
                </a:solidFill>
                <a:latin typeface="Times New Roman" panose="02020603050405020304" pitchFamily="18" charset="0"/>
                <a:ea typeface="+mn-ea"/>
                <a:cs typeface="+mn-cs"/>
                <a:sym typeface="+mn-lt"/>
              </a:rPr>
              <a:t>阐述其重要</a:t>
            </a:r>
          </a:p>
          <a:p>
            <a:pPr algn="just">
              <a:lnSpc>
                <a:spcPct val="150000"/>
              </a:lnSpc>
            </a:pPr>
            <a:r>
              <a:rPr lang="zh-CN" altLang="en-US" sz="2000" dirty="0">
                <a:solidFill>
                  <a:srgbClr val="FF0000"/>
                </a:solidFill>
                <a:latin typeface="Times New Roman" panose="02020603050405020304" pitchFamily="18" charset="0"/>
                <a:ea typeface="+mn-ea"/>
                <a:cs typeface="+mn-cs"/>
                <a:sym typeface="+mn-lt"/>
              </a:rPr>
              <a:t>性、正确性、必要性或荒谬性、危害性</a:t>
            </a:r>
            <a:r>
              <a:rPr lang="zh-CN" altLang="en-US" sz="2000" dirty="0">
                <a:solidFill>
                  <a:schemeClr val="tx1"/>
                </a:solidFill>
                <a:latin typeface="Times New Roman" panose="02020603050405020304" pitchFamily="18" charset="0"/>
                <a:ea typeface="+mn-ea"/>
                <a:cs typeface="+mn-cs"/>
                <a:sym typeface="+mn-lt"/>
              </a:rPr>
              <a:t>等。例如下面的作文题目：</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The importance of making cities greener;</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The harmful effects of heavy exposure to TV.</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分析型议论文的</a:t>
            </a:r>
            <a:r>
              <a:rPr lang="zh-CN" altLang="en-US" sz="2000" dirty="0">
                <a:solidFill>
                  <a:srgbClr val="FF0000"/>
                </a:solidFill>
                <a:latin typeface="Times New Roman" panose="02020603050405020304" pitchFamily="18" charset="0"/>
                <a:ea typeface="+mn-ea"/>
                <a:cs typeface="+mn-cs"/>
                <a:sym typeface="+mn-lt"/>
              </a:rPr>
              <a:t>常用句型</a:t>
            </a:r>
            <a:r>
              <a:rPr lang="zh-CN" altLang="en-US" sz="2000" dirty="0">
                <a:solidFill>
                  <a:schemeClr val="tx1"/>
                </a:solidFill>
                <a:latin typeface="Times New Roman" panose="02020603050405020304" pitchFamily="18" charset="0"/>
                <a:ea typeface="+mn-ea"/>
                <a:cs typeface="+mn-cs"/>
                <a:sym typeface="+mn-lt"/>
              </a:rPr>
              <a:t>如下：</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One of the benefits derived from/harmful effects on ... is ...</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To have a better/full understanding/appreciation of ..., we may look at/turn to ...</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There’s hardly a man or woman who doesn’t ...</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Another benefit/effect is concerned with/relates to ...</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A good case in point/typical example of this is ...</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Of all the benefits, none has been/nothing is more significant than/as significant as ...</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Thus, it can be seen that ...</a:t>
            </a:r>
            <a:endParaRPr lang="zh-CN" altLang="en-US" sz="2000" dirty="0">
              <a:solidFill>
                <a:schemeClr val="tx1"/>
              </a:solidFill>
              <a:latin typeface="Times New Roman" panose="02020603050405020304" pitchFamily="18" charset="0"/>
              <a:ea typeface="+mn-ea"/>
              <a:cs typeface="+mn-cs"/>
              <a:sym typeface="+mn-lt"/>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33235" y="728015"/>
            <a:ext cx="7275005" cy="597664"/>
          </a:xfrm>
          <a:prstGeom prst="rect">
            <a:avLst/>
          </a:prstGeom>
          <a:solidFill>
            <a:srgbClr val="00749F"/>
          </a:solid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rPr>
              <a:t>2.4 </a:t>
            </a:r>
            <a:r>
              <a:rPr lang="zh-CN" altLang="en-US" sz="2800" u="sng" dirty="0">
                <a:solidFill>
                  <a:schemeClr val="bg1"/>
                </a:solidFill>
                <a:latin typeface="Times New Roman" panose="02020603050405020304" pitchFamily="18" charset="0"/>
                <a:cs typeface="+mn-ea"/>
                <a:sym typeface="+mn-lt"/>
              </a:rPr>
              <a:t>分析型议论文写作 </a:t>
            </a:r>
            <a:r>
              <a:rPr lang="en-US" altLang="zh-CN" sz="2800" u="sng" dirty="0">
                <a:solidFill>
                  <a:schemeClr val="bg1"/>
                </a:solidFill>
                <a:latin typeface="Times New Roman" panose="02020603050405020304" pitchFamily="18" charset="0"/>
                <a:cs typeface="+mn-ea"/>
                <a:sym typeface="+mn-lt"/>
              </a:rPr>
              <a:t>Providing Analysis</a:t>
            </a:r>
          </a:p>
        </p:txBody>
      </p:sp>
      <p:sp>
        <p:nvSpPr>
          <p:cNvPr id="11" name="动作按钮: 后退或前一项 10">
            <a:hlinkClick r:id="rId3" action="ppaction://hlinksldjump" highlightClick="1"/>
            <a:extLst>
              <a:ext uri="{FF2B5EF4-FFF2-40B4-BE49-F238E27FC236}">
                <a16:creationId xmlns:a16="http://schemas.microsoft.com/office/drawing/2014/main" id="{32F61589-12FE-4538-9EB4-42D0CD07D012}"/>
              </a:ext>
            </a:extLst>
          </p:cNvPr>
          <p:cNvSpPr/>
          <p:nvPr/>
        </p:nvSpPr>
        <p:spPr>
          <a:xfrm>
            <a:off x="10678637" y="789570"/>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2" name="文本框 5">
            <a:extLst>
              <a:ext uri="{FF2B5EF4-FFF2-40B4-BE49-F238E27FC236}">
                <a16:creationId xmlns:a16="http://schemas.microsoft.com/office/drawing/2014/main" id="{A23B6C3E-6EBF-4FED-9CF3-0DDF9E5D801E}"/>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应试议论文的写作</a:t>
            </a:r>
          </a:p>
        </p:txBody>
      </p:sp>
      <p:sp>
        <p:nvSpPr>
          <p:cNvPr id="15" name="文本框 6">
            <a:extLst>
              <a:ext uri="{FF2B5EF4-FFF2-40B4-BE49-F238E27FC236}">
                <a16:creationId xmlns:a16="http://schemas.microsoft.com/office/drawing/2014/main" id="{ECC74740-36CF-47A2-9F98-800EA41A8600}"/>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Argumentative Essays in Exams</a:t>
            </a:r>
          </a:p>
        </p:txBody>
      </p:sp>
    </p:spTree>
    <p:extLst>
      <p:ext uri="{BB962C8B-B14F-4D97-AF65-F5344CB8AC3E}">
        <p14:creationId xmlns:p14="http://schemas.microsoft.com/office/powerpoint/2010/main" val="25650326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441737" y="1483360"/>
            <a:ext cx="11750263" cy="4659586"/>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200" dirty="0">
                <a:solidFill>
                  <a:schemeClr val="tx1"/>
                </a:solidFill>
                <a:latin typeface="Times New Roman" panose="02020603050405020304" pitchFamily="18" charset="0"/>
                <a:ea typeface="+mn-ea"/>
                <a:cs typeface="+mn-cs"/>
                <a:sym typeface="+mn-lt"/>
              </a:rPr>
              <a:t>请看下面的考题：</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Directions: For this part, you are allowed 30 minutes to write a composition on the topic</a:t>
            </a:r>
          </a:p>
          <a:p>
            <a:pPr algn="just">
              <a:lnSpc>
                <a:spcPct val="150000"/>
              </a:lnSpc>
            </a:pPr>
            <a:r>
              <a:rPr lang="en-US" altLang="zh-CN" sz="2200" u="sng" dirty="0">
                <a:solidFill>
                  <a:schemeClr val="tx1"/>
                </a:solidFill>
                <a:latin typeface="Times New Roman" panose="02020603050405020304" pitchFamily="18" charset="0"/>
                <a:ea typeface="+mn-ea"/>
                <a:cs typeface="+mn-cs"/>
                <a:sym typeface="+mn-lt"/>
              </a:rPr>
              <a:t>“My Views on Examinations”</a:t>
            </a:r>
            <a:r>
              <a:rPr lang="en-US" altLang="zh-CN" sz="2200" dirty="0">
                <a:solidFill>
                  <a:schemeClr val="tx1"/>
                </a:solidFill>
                <a:latin typeface="Times New Roman" panose="02020603050405020304" pitchFamily="18" charset="0"/>
                <a:ea typeface="+mn-ea"/>
                <a:cs typeface="+mn-cs"/>
                <a:sym typeface="+mn-lt"/>
              </a:rPr>
              <a:t>. You should write in no less than 120 words and</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base your composition on the outline (given in Chinese) below:</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1) </a:t>
            </a:r>
            <a:r>
              <a:rPr lang="zh-CN" altLang="en-US" sz="2200" dirty="0">
                <a:solidFill>
                  <a:schemeClr val="tx1"/>
                </a:solidFill>
                <a:latin typeface="Times New Roman" panose="02020603050405020304" pitchFamily="18" charset="0"/>
                <a:ea typeface="+mn-ea"/>
                <a:cs typeface="+mn-cs"/>
                <a:sym typeface="+mn-lt"/>
              </a:rPr>
              <a:t>现在普遍用考试来衡量学生的成绩；</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2) </a:t>
            </a:r>
            <a:r>
              <a:rPr lang="zh-CN" altLang="en-US" sz="2200" dirty="0">
                <a:solidFill>
                  <a:schemeClr val="tx1"/>
                </a:solidFill>
                <a:latin typeface="Times New Roman" panose="02020603050405020304" pitchFamily="18" charset="0"/>
                <a:ea typeface="+mn-ea"/>
                <a:cs typeface="+mn-cs"/>
                <a:sym typeface="+mn-lt"/>
              </a:rPr>
              <a:t>考试</a:t>
            </a:r>
            <a:r>
              <a:rPr lang="zh-CN" altLang="en-US" sz="2200" dirty="0" smtClean="0">
                <a:solidFill>
                  <a:schemeClr val="tx1"/>
                </a:solidFill>
                <a:latin typeface="Times New Roman" panose="02020603050405020304" pitchFamily="18" charset="0"/>
                <a:ea typeface="+mn-ea"/>
                <a:cs typeface="+mn-cs"/>
                <a:sym typeface="+mn-lt"/>
              </a:rPr>
              <a:t>可能带来</a:t>
            </a:r>
            <a:r>
              <a:rPr lang="zh-CN" altLang="en-US" sz="2200" dirty="0">
                <a:solidFill>
                  <a:schemeClr val="tx1"/>
                </a:solidFill>
                <a:latin typeface="Times New Roman" panose="02020603050405020304" pitchFamily="18" charset="0"/>
                <a:ea typeface="+mn-ea"/>
                <a:cs typeface="+mn-cs"/>
                <a:sym typeface="+mn-lt"/>
              </a:rPr>
              <a:t>的不利影响；</a:t>
            </a:r>
          </a:p>
          <a:p>
            <a:pPr algn="just">
              <a:lnSpc>
                <a:spcPct val="150000"/>
              </a:lnSpc>
            </a:pPr>
            <a:r>
              <a:rPr lang="en-US" altLang="zh-CN" sz="2200" dirty="0">
                <a:solidFill>
                  <a:schemeClr val="tx1"/>
                </a:solidFill>
                <a:latin typeface="Times New Roman" panose="02020603050405020304" pitchFamily="18" charset="0"/>
                <a:ea typeface="+mn-ea"/>
                <a:cs typeface="+mn-cs"/>
                <a:sym typeface="+mn-lt"/>
              </a:rPr>
              <a:t>3) </a:t>
            </a:r>
            <a:r>
              <a:rPr lang="zh-CN" altLang="en-US" sz="2200" dirty="0">
                <a:solidFill>
                  <a:schemeClr val="tx1"/>
                </a:solidFill>
                <a:latin typeface="Times New Roman" panose="02020603050405020304" pitchFamily="18" charset="0"/>
                <a:ea typeface="+mn-ea"/>
                <a:cs typeface="+mn-cs"/>
                <a:sym typeface="+mn-lt"/>
              </a:rPr>
              <a:t>我对考试的看法。</a:t>
            </a:r>
          </a:p>
          <a:p>
            <a:pPr algn="just">
              <a:lnSpc>
                <a:spcPct val="150000"/>
              </a:lnSpc>
            </a:pPr>
            <a:r>
              <a:rPr lang="zh-CN" altLang="en-US" sz="2200" dirty="0">
                <a:solidFill>
                  <a:schemeClr val="tx1"/>
                </a:solidFill>
                <a:latin typeface="Times New Roman" panose="02020603050405020304" pitchFamily="18" charset="0"/>
                <a:ea typeface="+mn-ea"/>
                <a:cs typeface="+mn-cs"/>
                <a:sym typeface="+mn-lt"/>
              </a:rPr>
              <a:t>范文：</a:t>
            </a:r>
          </a:p>
          <a:p>
            <a:pPr algn="ctr">
              <a:lnSpc>
                <a:spcPct val="150000"/>
              </a:lnSpc>
            </a:pPr>
            <a:r>
              <a:rPr lang="en-US" altLang="zh-CN" sz="2200" dirty="0">
                <a:solidFill>
                  <a:srgbClr val="C00000"/>
                </a:solidFill>
                <a:latin typeface="Times New Roman" panose="02020603050405020304" pitchFamily="18" charset="0"/>
                <a:ea typeface="+mn-ea"/>
                <a:cs typeface="+mn-cs"/>
                <a:sym typeface="+mn-lt"/>
              </a:rPr>
              <a:t>My Views on Examinations</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In most schools and colleges the examination is used as a chief means of deciding whether</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a student succeeds or fails in mastering a particular subject. Although it does the job quite</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efficiently, its side effects are also enormous.</a:t>
            </a:r>
            <a:endParaRPr lang="zh-CN" altLang="en-US" sz="2200" dirty="0">
              <a:solidFill>
                <a:srgbClr val="C00000"/>
              </a:solidFill>
              <a:latin typeface="Times New Roman" panose="02020603050405020304" pitchFamily="18" charset="0"/>
              <a:ea typeface="+mn-ea"/>
              <a:cs typeface="+mn-cs"/>
              <a:sym typeface="+mn-lt"/>
            </a:endParaRPr>
          </a:p>
        </p:txBody>
      </p:sp>
      <p:sp>
        <p:nvSpPr>
          <p:cNvPr id="5" name="文本框 5">
            <a:extLst>
              <a:ext uri="{FF2B5EF4-FFF2-40B4-BE49-F238E27FC236}">
                <a16:creationId xmlns:a16="http://schemas.microsoft.com/office/drawing/2014/main" id="{1F3A8148-698D-4A2E-8E98-9B66D8EDC215}"/>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应试议论文的写作</a:t>
            </a:r>
          </a:p>
        </p:txBody>
      </p:sp>
      <p:sp>
        <p:nvSpPr>
          <p:cNvPr id="6" name="文本框 6">
            <a:extLst>
              <a:ext uri="{FF2B5EF4-FFF2-40B4-BE49-F238E27FC236}">
                <a16:creationId xmlns:a16="http://schemas.microsoft.com/office/drawing/2014/main" id="{B4DA0257-4286-423D-AA39-83C8A5C982D2}"/>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Argumentative Essays in Exams</a:t>
            </a:r>
          </a:p>
        </p:txBody>
      </p:sp>
    </p:spTree>
    <p:extLst>
      <p:ext uri="{BB962C8B-B14F-4D97-AF65-F5344CB8AC3E}">
        <p14:creationId xmlns:p14="http://schemas.microsoft.com/office/powerpoint/2010/main" val="255424755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
                                            <p:txEl>
                                              <p:pRg st="7" end="7"/>
                                            </p:txEl>
                                          </p:spTgt>
                                        </p:tgtEl>
                                        <p:attrNameLst>
                                          <p:attrName>style.visibility</p:attrName>
                                        </p:attrNameLst>
                                      </p:cBhvr>
                                      <p:to>
                                        <p:strVal val="visible"/>
                                      </p:to>
                                    </p:set>
                                    <p:anim calcmode="lin" valueType="num">
                                      <p:cBhvr additive="base">
                                        <p:cTn id="13" dur="500" fill="hold"/>
                                        <p:tgtEl>
                                          <p:spTgt spid="51">
                                            <p:txEl>
                                              <p:pRg st="7" end="7"/>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
                                            <p:txEl>
                                              <p:pRg st="7" end="7"/>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
                                            <p:txEl>
                                              <p:pRg st="8" end="8"/>
                                            </p:txEl>
                                          </p:spTgt>
                                        </p:tgtEl>
                                        <p:attrNameLst>
                                          <p:attrName>style.visibility</p:attrName>
                                        </p:attrNameLst>
                                      </p:cBhvr>
                                      <p:to>
                                        <p:strVal val="visible"/>
                                      </p:to>
                                    </p:set>
                                    <p:anim calcmode="lin" valueType="num">
                                      <p:cBhvr additive="base">
                                        <p:cTn id="17" dur="500" fill="hold"/>
                                        <p:tgtEl>
                                          <p:spTgt spid="51">
                                            <p:txEl>
                                              <p:pRg st="8" end="8"/>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
                                            <p:txEl>
                                              <p:pRg st="8" end="8"/>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1">
                                            <p:txEl>
                                              <p:pRg st="9" end="9"/>
                                            </p:txEl>
                                          </p:spTgt>
                                        </p:tgtEl>
                                        <p:attrNameLst>
                                          <p:attrName>style.visibility</p:attrName>
                                        </p:attrNameLst>
                                      </p:cBhvr>
                                      <p:to>
                                        <p:strVal val="visible"/>
                                      </p:to>
                                    </p:set>
                                    <p:anim calcmode="lin" valueType="num">
                                      <p:cBhvr additive="base">
                                        <p:cTn id="21" dur="500" fill="hold"/>
                                        <p:tgtEl>
                                          <p:spTgt spid="51">
                                            <p:txEl>
                                              <p:pRg st="9" end="9"/>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
                                            <p:txEl>
                                              <p:pRg st="9" end="9"/>
                                            </p:txEl>
                                          </p:spTgt>
                                        </p:tgtEl>
                                        <p:attrNameLst>
                                          <p:attrName>ppt_y</p:attrName>
                                        </p:attrNameLst>
                                      </p:cBhvr>
                                      <p:tavLst>
                                        <p:tav tm="0">
                                          <p:val>
                                            <p:strVal val="1+#ppt_h/2"/>
                                          </p:val>
                                        </p:tav>
                                        <p:tav tm="100000">
                                          <p:val>
                                            <p:strVal val="#ppt_y"/>
                                          </p:val>
                                        </p:tav>
                                      </p:tavLst>
                                    </p:anim>
                                  </p:childTnLst>
                                </p:cTn>
                              </p:par>
                              <p:par>
                                <p:cTn id="23" presetID="2" presetClass="entr" presetSubtype="4" fill="hold" nodeType="withEffect">
                                  <p:stCondLst>
                                    <p:cond delay="0"/>
                                  </p:stCondLst>
                                  <p:childTnLst>
                                    <p:set>
                                      <p:cBhvr>
                                        <p:cTn id="24" dur="1" fill="hold">
                                          <p:stCondLst>
                                            <p:cond delay="0"/>
                                          </p:stCondLst>
                                        </p:cTn>
                                        <p:tgtEl>
                                          <p:spTgt spid="51">
                                            <p:txEl>
                                              <p:pRg st="10" end="10"/>
                                            </p:txEl>
                                          </p:spTgt>
                                        </p:tgtEl>
                                        <p:attrNameLst>
                                          <p:attrName>style.visibility</p:attrName>
                                        </p:attrNameLst>
                                      </p:cBhvr>
                                      <p:to>
                                        <p:strVal val="visible"/>
                                      </p:to>
                                    </p:set>
                                    <p:anim calcmode="lin" valueType="num">
                                      <p:cBhvr additive="base">
                                        <p:cTn id="25" dur="500" fill="hold"/>
                                        <p:tgtEl>
                                          <p:spTgt spid="51">
                                            <p:txEl>
                                              <p:pRg st="10" end="10"/>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51">
                                            <p:txEl>
                                              <p:pRg st="10" end="10"/>
                                            </p:txEl>
                                          </p:spTgt>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51">
                                            <p:txEl>
                                              <p:pRg st="11" end="11"/>
                                            </p:txEl>
                                          </p:spTgt>
                                        </p:tgtEl>
                                        <p:attrNameLst>
                                          <p:attrName>style.visibility</p:attrName>
                                        </p:attrNameLst>
                                      </p:cBhvr>
                                      <p:to>
                                        <p:strVal val="visible"/>
                                      </p:to>
                                    </p:set>
                                    <p:anim calcmode="lin" valueType="num">
                                      <p:cBhvr additive="base">
                                        <p:cTn id="29" dur="500" fill="hold"/>
                                        <p:tgtEl>
                                          <p:spTgt spid="51">
                                            <p:txEl>
                                              <p:pRg st="11" end="11"/>
                                            </p:txEl>
                                          </p:spTgt>
                                        </p:tgtEl>
                                        <p:attrNameLst>
                                          <p:attrName>ppt_x</p:attrName>
                                        </p:attrNameLst>
                                      </p:cBhvr>
                                      <p:tavLst>
                                        <p:tav tm="0">
                                          <p:val>
                                            <p:strVal val="#ppt_x"/>
                                          </p:val>
                                        </p:tav>
                                        <p:tav tm="100000">
                                          <p:val>
                                            <p:strVal val="#ppt_x"/>
                                          </p:val>
                                        </p:tav>
                                      </p:tavLst>
                                    </p:anim>
                                    <p:anim calcmode="lin" valueType="num">
                                      <p:cBhvr additive="base">
                                        <p:cTn id="30" dur="500" fill="hold"/>
                                        <p:tgtEl>
                                          <p:spTgt spid="51">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67417" y="1178560"/>
            <a:ext cx="11354023" cy="4659586"/>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100" dirty="0">
                <a:solidFill>
                  <a:srgbClr val="C00000"/>
                </a:solidFill>
                <a:latin typeface="Times New Roman" panose="02020603050405020304" pitchFamily="18" charset="0"/>
                <a:ea typeface="+mn-ea"/>
                <a:cs typeface="+mn-cs"/>
                <a:sym typeface="+mn-lt"/>
              </a:rPr>
              <a:t>The most undesirable effect is that examinations encourage bad study habits. As the examination score is the only criterion for his or her academic performance, a student is driven to memorize mechanically rather than to think creatively. Examinations do not motivate students to seek more knowledge, but to restrict their reading; they do not enable students to study consistently throughout the semester, but to induce cramming during exam week. Examinations also lower the standards of teaching. Since teachers themselves are often judged by examination results, they are reduced to training their students in exam techniques. And no subjects can be taught successfully merely through being approached with intent to take examinations. </a:t>
            </a:r>
          </a:p>
          <a:p>
            <a:pPr algn="just">
              <a:lnSpc>
                <a:spcPct val="150000"/>
              </a:lnSpc>
            </a:pPr>
            <a:r>
              <a:rPr lang="en-US" altLang="zh-CN" sz="2100" dirty="0">
                <a:solidFill>
                  <a:srgbClr val="C00000"/>
                </a:solidFill>
                <a:latin typeface="Times New Roman" panose="02020603050405020304" pitchFamily="18" charset="0"/>
                <a:ea typeface="+mn-ea"/>
                <a:cs typeface="+mn-cs"/>
                <a:sym typeface="+mn-lt"/>
              </a:rPr>
              <a:t>Actually, few of us admit that examinations can contribute anything really important to the students’ academic development. If that’s the case, why can’t we make a change and devise</a:t>
            </a:r>
          </a:p>
          <a:p>
            <a:pPr algn="just">
              <a:lnSpc>
                <a:spcPct val="150000"/>
              </a:lnSpc>
            </a:pPr>
            <a:r>
              <a:rPr lang="en-US" altLang="zh-CN" sz="2100" dirty="0">
                <a:solidFill>
                  <a:srgbClr val="C00000"/>
                </a:solidFill>
                <a:latin typeface="Times New Roman" panose="02020603050405020304" pitchFamily="18" charset="0"/>
                <a:ea typeface="+mn-ea"/>
                <a:cs typeface="+mn-cs"/>
                <a:sym typeface="+mn-lt"/>
              </a:rPr>
              <a:t>something more efficient and reliable than examinations?    </a:t>
            </a:r>
            <a:endParaRPr lang="zh-CN" altLang="en-US" sz="2100" dirty="0">
              <a:solidFill>
                <a:srgbClr val="C00000"/>
              </a:solidFill>
              <a:latin typeface="Times New Roman" panose="02020603050405020304" pitchFamily="18" charset="0"/>
              <a:ea typeface="+mn-ea"/>
              <a:cs typeface="+mn-cs"/>
              <a:sym typeface="+mn-lt"/>
            </a:endParaRPr>
          </a:p>
        </p:txBody>
      </p:sp>
      <p:sp>
        <p:nvSpPr>
          <p:cNvPr id="5" name="文本框 5">
            <a:extLst>
              <a:ext uri="{FF2B5EF4-FFF2-40B4-BE49-F238E27FC236}">
                <a16:creationId xmlns:a16="http://schemas.microsoft.com/office/drawing/2014/main" id="{1F3A8148-698D-4A2E-8E98-9B66D8EDC215}"/>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应试议论文的写作</a:t>
            </a:r>
          </a:p>
        </p:txBody>
      </p:sp>
      <p:sp>
        <p:nvSpPr>
          <p:cNvPr id="6" name="文本框 6">
            <a:extLst>
              <a:ext uri="{FF2B5EF4-FFF2-40B4-BE49-F238E27FC236}">
                <a16:creationId xmlns:a16="http://schemas.microsoft.com/office/drawing/2014/main" id="{B4DA0257-4286-423D-AA39-83C8A5C982D2}"/>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Argumentative Essays in Exams</a:t>
            </a:r>
          </a:p>
        </p:txBody>
      </p:sp>
    </p:spTree>
    <p:extLst>
      <p:ext uri="{BB962C8B-B14F-4D97-AF65-F5344CB8AC3E}">
        <p14:creationId xmlns:p14="http://schemas.microsoft.com/office/powerpoint/2010/main" val="30084479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02327" y="1810642"/>
            <a:ext cx="12181839"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000" dirty="0">
                <a:solidFill>
                  <a:schemeClr val="tx1"/>
                </a:solidFill>
                <a:latin typeface="Times New Roman" panose="02020603050405020304" pitchFamily="18" charset="0"/>
                <a:ea typeface="+mn-ea"/>
                <a:cs typeface="+mn-cs"/>
                <a:sym typeface="+mn-lt"/>
              </a:rPr>
              <a:t>请看下面的考题：</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Directions: For this part, you are allowed 30 minutes to write a composition on the topic </a:t>
            </a:r>
            <a:r>
              <a:rPr lang="en-US" altLang="zh-CN" sz="2000" u="sng" dirty="0">
                <a:solidFill>
                  <a:schemeClr val="tx1"/>
                </a:solidFill>
                <a:latin typeface="Times New Roman" panose="02020603050405020304" pitchFamily="18" charset="0"/>
                <a:ea typeface="+mn-ea"/>
                <a:cs typeface="+mn-cs"/>
                <a:sym typeface="+mn-lt"/>
              </a:rPr>
              <a:t>“The Development of a Private Car”</a:t>
            </a:r>
            <a:r>
              <a:rPr lang="en-US" altLang="zh-CN" sz="2000" dirty="0">
                <a:solidFill>
                  <a:schemeClr val="tx1"/>
                </a:solidFill>
                <a:latin typeface="Times New Roman" panose="02020603050405020304" pitchFamily="18" charset="0"/>
                <a:ea typeface="+mn-ea"/>
                <a:cs typeface="+mn-cs"/>
                <a:sym typeface="+mn-lt"/>
              </a:rPr>
              <a:t>. You should write in no less than 120 words and base your composition on the outline (given in Chinese) below:</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1) </a:t>
            </a:r>
            <a:r>
              <a:rPr lang="zh-CN" altLang="en-US" sz="2000" dirty="0">
                <a:solidFill>
                  <a:schemeClr val="tx1"/>
                </a:solidFill>
                <a:latin typeface="Times New Roman" panose="02020603050405020304" pitchFamily="18" charset="0"/>
                <a:ea typeface="+mn-ea"/>
                <a:cs typeface="+mn-cs"/>
                <a:sym typeface="+mn-lt"/>
              </a:rPr>
              <a:t>小汽车开始进入中国普通家庭；</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2) </a:t>
            </a:r>
            <a:r>
              <a:rPr lang="zh-CN" altLang="en-US" sz="2000" dirty="0">
                <a:solidFill>
                  <a:schemeClr val="tx1"/>
                </a:solidFill>
                <a:latin typeface="Times New Roman" panose="02020603050405020304" pitchFamily="18" charset="0"/>
                <a:ea typeface="+mn-ea"/>
                <a:cs typeface="+mn-cs"/>
                <a:sym typeface="+mn-lt"/>
              </a:rPr>
              <a:t>小汽车带来的方便和舒适；</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3) </a:t>
            </a:r>
            <a:r>
              <a:rPr lang="zh-CN" altLang="en-US" sz="2000" dirty="0">
                <a:solidFill>
                  <a:schemeClr val="tx1"/>
                </a:solidFill>
                <a:latin typeface="Times New Roman" panose="02020603050405020304" pitchFamily="18" charset="0"/>
                <a:ea typeface="+mn-ea"/>
                <a:cs typeface="+mn-cs"/>
                <a:sym typeface="+mn-lt"/>
              </a:rPr>
              <a:t>小汽车带来的交通和污染问题；</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4) </a:t>
            </a:r>
            <a:r>
              <a:rPr lang="zh-CN" altLang="en-US" sz="2000" dirty="0">
                <a:solidFill>
                  <a:schemeClr val="tx1"/>
                </a:solidFill>
                <a:latin typeface="Times New Roman" panose="02020603050405020304" pitchFamily="18" charset="0"/>
                <a:ea typeface="+mn-ea"/>
                <a:cs typeface="+mn-cs"/>
                <a:sym typeface="+mn-lt"/>
              </a:rPr>
              <a:t>我的看法。</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范文：        </a:t>
            </a:r>
            <a:r>
              <a:rPr lang="en-US" altLang="zh-CN" sz="2000" dirty="0">
                <a:solidFill>
                  <a:srgbClr val="C00000"/>
                </a:solidFill>
                <a:latin typeface="Times New Roman" panose="02020603050405020304" pitchFamily="18" charset="0"/>
                <a:ea typeface="+mn-ea"/>
                <a:cs typeface="+mn-cs"/>
                <a:sym typeface="+mn-lt"/>
              </a:rPr>
              <a:t>The Development of a Private Car</a:t>
            </a:r>
          </a:p>
          <a:p>
            <a:pPr algn="just">
              <a:lnSpc>
                <a:spcPct val="150000"/>
              </a:lnSpc>
            </a:pPr>
            <a:r>
              <a:rPr lang="en-US" altLang="zh-CN" sz="2000" dirty="0">
                <a:solidFill>
                  <a:srgbClr val="C00000"/>
                </a:solidFill>
                <a:latin typeface="Times New Roman" panose="02020603050405020304" pitchFamily="18" charset="0"/>
                <a:ea typeface="+mn-ea"/>
                <a:cs typeface="+mn-cs"/>
                <a:sym typeface="+mn-lt"/>
              </a:rPr>
              <a:t>With the increase in the general standard of living, some ordinary Chinese families begin to</a:t>
            </a:r>
          </a:p>
          <a:p>
            <a:pPr algn="just">
              <a:lnSpc>
                <a:spcPct val="150000"/>
              </a:lnSpc>
            </a:pPr>
            <a:r>
              <a:rPr lang="en-US" altLang="zh-CN" sz="2000" dirty="0">
                <a:solidFill>
                  <a:srgbClr val="C00000"/>
                </a:solidFill>
                <a:latin typeface="Times New Roman" panose="02020603050405020304" pitchFamily="18" charset="0"/>
                <a:ea typeface="+mn-ea"/>
                <a:cs typeface="+mn-cs"/>
                <a:sym typeface="+mn-lt"/>
              </a:rPr>
              <a:t>afford a car. Yet opinions of the development of a private car vary from person to person.</a:t>
            </a:r>
            <a:endParaRPr lang="zh-CN" altLang="en-US" sz="2000" dirty="0">
              <a:solidFill>
                <a:srgbClr val="C00000"/>
              </a:solidFill>
              <a:latin typeface="Times New Roman" panose="02020603050405020304" pitchFamily="18" charset="0"/>
              <a:ea typeface="+mn-ea"/>
              <a:cs typeface="+mn-cs"/>
              <a:sym typeface="+mn-lt"/>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33235" y="728015"/>
            <a:ext cx="7275005" cy="597664"/>
          </a:xfrm>
          <a:prstGeom prst="rect">
            <a:avLst/>
          </a:prstGeom>
          <a:solidFill>
            <a:srgbClr val="00749F"/>
          </a:solid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rPr>
              <a:t>2.5 </a:t>
            </a:r>
            <a:r>
              <a:rPr lang="zh-CN" altLang="en-US" sz="2800" u="sng" dirty="0">
                <a:solidFill>
                  <a:schemeClr val="bg1"/>
                </a:solidFill>
                <a:latin typeface="Times New Roman" panose="02020603050405020304" pitchFamily="18" charset="0"/>
                <a:cs typeface="+mn-ea"/>
                <a:sym typeface="+mn-lt"/>
              </a:rPr>
              <a:t>评论型议论文的写作 </a:t>
            </a:r>
            <a:r>
              <a:rPr lang="en-US" altLang="zh-CN" sz="2800" u="sng" dirty="0">
                <a:solidFill>
                  <a:schemeClr val="bg1"/>
                </a:solidFill>
                <a:latin typeface="Times New Roman" panose="02020603050405020304" pitchFamily="18" charset="0"/>
                <a:cs typeface="+mn-ea"/>
                <a:sym typeface="+mn-lt"/>
              </a:rPr>
              <a:t>Providing Comment</a:t>
            </a:r>
          </a:p>
        </p:txBody>
      </p:sp>
      <p:sp>
        <p:nvSpPr>
          <p:cNvPr id="11" name="动作按钮: 后退或前一项 10">
            <a:hlinkClick r:id="rId3" action="ppaction://hlinksldjump" highlightClick="1"/>
            <a:extLst>
              <a:ext uri="{FF2B5EF4-FFF2-40B4-BE49-F238E27FC236}">
                <a16:creationId xmlns:a16="http://schemas.microsoft.com/office/drawing/2014/main" id="{32F61589-12FE-4538-9EB4-42D0CD07D012}"/>
              </a:ext>
            </a:extLst>
          </p:cNvPr>
          <p:cNvSpPr/>
          <p:nvPr/>
        </p:nvSpPr>
        <p:spPr>
          <a:xfrm>
            <a:off x="10678637" y="789570"/>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2" name="文本框 5">
            <a:extLst>
              <a:ext uri="{FF2B5EF4-FFF2-40B4-BE49-F238E27FC236}">
                <a16:creationId xmlns:a16="http://schemas.microsoft.com/office/drawing/2014/main" id="{A23B6C3E-6EBF-4FED-9CF3-0DDF9E5D801E}"/>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应试议论文的写作</a:t>
            </a:r>
          </a:p>
        </p:txBody>
      </p:sp>
      <p:sp>
        <p:nvSpPr>
          <p:cNvPr id="15" name="文本框 6">
            <a:extLst>
              <a:ext uri="{FF2B5EF4-FFF2-40B4-BE49-F238E27FC236}">
                <a16:creationId xmlns:a16="http://schemas.microsoft.com/office/drawing/2014/main" id="{ECC74740-36CF-47A2-9F98-800EA41A8600}"/>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Argumentative Essays in Exams</a:t>
            </a:r>
          </a:p>
        </p:txBody>
      </p:sp>
    </p:spTree>
    <p:extLst>
      <p:ext uri="{BB962C8B-B14F-4D97-AF65-F5344CB8AC3E}">
        <p14:creationId xmlns:p14="http://schemas.microsoft.com/office/powerpoint/2010/main" val="332252316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
                                            <p:txEl>
                                              <p:pRg st="6" end="6"/>
                                            </p:txEl>
                                          </p:spTgt>
                                        </p:tgtEl>
                                        <p:attrNameLst>
                                          <p:attrName>style.visibility</p:attrName>
                                        </p:attrNameLst>
                                      </p:cBhvr>
                                      <p:to>
                                        <p:strVal val="visible"/>
                                      </p:to>
                                    </p:set>
                                    <p:anim calcmode="lin" valueType="num">
                                      <p:cBhvr additive="base">
                                        <p:cTn id="13" dur="500" fill="hold"/>
                                        <p:tgtEl>
                                          <p:spTgt spid="51">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
                                            <p:txEl>
                                              <p:pRg st="6" end="6"/>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
                                            <p:txEl>
                                              <p:pRg st="7" end="7"/>
                                            </p:txEl>
                                          </p:spTgt>
                                        </p:tgtEl>
                                        <p:attrNameLst>
                                          <p:attrName>style.visibility</p:attrName>
                                        </p:attrNameLst>
                                      </p:cBhvr>
                                      <p:to>
                                        <p:strVal val="visible"/>
                                      </p:to>
                                    </p:set>
                                    <p:anim calcmode="lin" valueType="num">
                                      <p:cBhvr additive="base">
                                        <p:cTn id="17" dur="500" fill="hold"/>
                                        <p:tgtEl>
                                          <p:spTgt spid="51">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
                                            <p:txEl>
                                              <p:pRg st="7" end="7"/>
                                            </p:txEl>
                                          </p:spTgt>
                                        </p:tgtEl>
                                        <p:attrNameLst>
                                          <p:attrName>ppt_y</p:attrName>
                                        </p:attrNameLst>
                                      </p:cBhvr>
                                      <p:tavLst>
                                        <p:tav tm="0">
                                          <p:val>
                                            <p:strVal val="1+#ppt_h/2"/>
                                          </p:val>
                                        </p:tav>
                                        <p:tav tm="100000">
                                          <p:val>
                                            <p:strVal val="#ppt_y"/>
                                          </p:val>
                                        </p:tav>
                                      </p:tavLst>
                                    </p:anim>
                                  </p:childTnLst>
                                </p:cTn>
                              </p:par>
                              <p:par>
                                <p:cTn id="19" presetID="2" presetClass="entr" presetSubtype="4" fill="hold" nodeType="withEffect">
                                  <p:stCondLst>
                                    <p:cond delay="0"/>
                                  </p:stCondLst>
                                  <p:childTnLst>
                                    <p:set>
                                      <p:cBhvr>
                                        <p:cTn id="20" dur="1" fill="hold">
                                          <p:stCondLst>
                                            <p:cond delay="0"/>
                                          </p:stCondLst>
                                        </p:cTn>
                                        <p:tgtEl>
                                          <p:spTgt spid="51">
                                            <p:txEl>
                                              <p:pRg st="8" end="8"/>
                                            </p:txEl>
                                          </p:spTgt>
                                        </p:tgtEl>
                                        <p:attrNameLst>
                                          <p:attrName>style.visibility</p:attrName>
                                        </p:attrNameLst>
                                      </p:cBhvr>
                                      <p:to>
                                        <p:strVal val="visible"/>
                                      </p:to>
                                    </p:set>
                                    <p:anim calcmode="lin" valueType="num">
                                      <p:cBhvr additive="base">
                                        <p:cTn id="21" dur="500" fill="hold"/>
                                        <p:tgtEl>
                                          <p:spTgt spid="51">
                                            <p:txEl>
                                              <p:pRg st="8" end="8"/>
                                            </p:txEl>
                                          </p:spTgt>
                                        </p:tgtEl>
                                        <p:attrNameLst>
                                          <p:attrName>ppt_x</p:attrName>
                                        </p:attrNameLst>
                                      </p:cBhvr>
                                      <p:tavLst>
                                        <p:tav tm="0">
                                          <p:val>
                                            <p:strVal val="#ppt_x"/>
                                          </p:val>
                                        </p:tav>
                                        <p:tav tm="100000">
                                          <p:val>
                                            <p:strVal val="#ppt_x"/>
                                          </p:val>
                                        </p:tav>
                                      </p:tavLst>
                                    </p:anim>
                                    <p:anim calcmode="lin" valueType="num">
                                      <p:cBhvr additive="base">
                                        <p:cTn id="22" dur="500" fill="hold"/>
                                        <p:tgtEl>
                                          <p:spTgt spid="51">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18217" y="1483360"/>
            <a:ext cx="12207463" cy="4659586"/>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200" dirty="0">
                <a:solidFill>
                  <a:srgbClr val="C00000"/>
                </a:solidFill>
                <a:latin typeface="Times New Roman" panose="02020603050405020304" pitchFamily="18" charset="0"/>
                <a:ea typeface="+mn-ea"/>
                <a:cs typeface="+mn-cs"/>
                <a:sym typeface="+mn-lt"/>
              </a:rPr>
              <a:t>Some claim that there are many advantages in possessing a car. It gives a much greater</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degree of comfort and mobility. The owner of a car is no longer forced to rely on public</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transport, such as buses or taxies. With a car one can go wherever he likes when he wants, so</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much so that he can enjoy his leisure to the full by making trips to the countryside or seaside on</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the weekends, instead of being confined to his immediate neighborhood.</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However, others strongly object to developing private cars. They maintain that as more and</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more cars are produced and run in the street, a large volume of poisonous gas will be given off,</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polluting the atmosphere and causing actual harm to the health of people. In fact, private cars</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contribute to traffic congestion so greatly that advantages gained in comfort and freedom are</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often cancelled out by the frustration caused by traffic jams.</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Whether private cars should be developed in China is a difficult question to answer. Yet the</a:t>
            </a:r>
          </a:p>
          <a:p>
            <a:pPr algn="just">
              <a:lnSpc>
                <a:spcPct val="150000"/>
              </a:lnSpc>
            </a:pPr>
            <a:r>
              <a:rPr lang="en-US" altLang="zh-CN" sz="2200" dirty="0">
                <a:solidFill>
                  <a:srgbClr val="C00000"/>
                </a:solidFill>
                <a:latin typeface="Times New Roman" panose="02020603050405020304" pitchFamily="18" charset="0"/>
                <a:ea typeface="+mn-ea"/>
                <a:cs typeface="+mn-cs"/>
                <a:sym typeface="+mn-lt"/>
              </a:rPr>
              <a:t>desire for the comfort and independence a private car can bring won’t be eliminated.</a:t>
            </a:r>
            <a:endParaRPr lang="zh-CN" altLang="en-US" sz="2200" dirty="0">
              <a:solidFill>
                <a:srgbClr val="C00000"/>
              </a:solidFill>
              <a:latin typeface="Times New Roman" panose="02020603050405020304" pitchFamily="18" charset="0"/>
              <a:ea typeface="+mn-ea"/>
              <a:cs typeface="+mn-cs"/>
              <a:sym typeface="+mn-lt"/>
            </a:endParaRPr>
          </a:p>
        </p:txBody>
      </p:sp>
      <p:sp>
        <p:nvSpPr>
          <p:cNvPr id="5" name="文本框 5">
            <a:extLst>
              <a:ext uri="{FF2B5EF4-FFF2-40B4-BE49-F238E27FC236}">
                <a16:creationId xmlns:a16="http://schemas.microsoft.com/office/drawing/2014/main" id="{1F3A8148-698D-4A2E-8E98-9B66D8EDC215}"/>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应试议论文的写作</a:t>
            </a:r>
          </a:p>
        </p:txBody>
      </p:sp>
      <p:sp>
        <p:nvSpPr>
          <p:cNvPr id="6" name="文本框 6">
            <a:extLst>
              <a:ext uri="{FF2B5EF4-FFF2-40B4-BE49-F238E27FC236}">
                <a16:creationId xmlns:a16="http://schemas.microsoft.com/office/drawing/2014/main" id="{B4DA0257-4286-423D-AA39-83C8A5C982D2}"/>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Argumentative Essays in Exams</a:t>
            </a:r>
          </a:p>
        </p:txBody>
      </p:sp>
    </p:spTree>
    <p:extLst>
      <p:ext uri="{BB962C8B-B14F-4D97-AF65-F5344CB8AC3E}">
        <p14:creationId xmlns:p14="http://schemas.microsoft.com/office/powerpoint/2010/main" val="398289000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092546" y="3490300"/>
            <a:ext cx="2352675" cy="3114675"/>
          </a:xfrm>
          <a:prstGeom prst="rect">
            <a:avLst/>
          </a:prstGeom>
        </p:spPr>
      </p:pic>
      <p:pic>
        <p:nvPicPr>
          <p:cNvPr id="16" name="图片 15"/>
          <p:cNvPicPr>
            <a:picLocks noChangeAspect="1"/>
          </p:cNvPicPr>
          <p:nvPr/>
        </p:nvPicPr>
        <p:blipFill>
          <a:blip r:embed="rId4"/>
          <a:stretch>
            <a:fillRect/>
          </a:stretch>
        </p:blipFill>
        <p:spPr>
          <a:xfrm>
            <a:off x="-766295" y="0"/>
            <a:ext cx="3690097" cy="3606800"/>
          </a:xfrm>
          <a:prstGeom prst="rect">
            <a:avLst/>
          </a:prstGeom>
        </p:spPr>
      </p:pic>
      <p:pic>
        <p:nvPicPr>
          <p:cNvPr id="17" name="图片 16"/>
          <p:cNvPicPr>
            <a:picLocks noChangeAspect="1"/>
          </p:cNvPicPr>
          <p:nvPr/>
        </p:nvPicPr>
        <p:blipFill>
          <a:blip r:embed="rId5"/>
          <a:stretch>
            <a:fillRect/>
          </a:stretch>
        </p:blipFill>
        <p:spPr>
          <a:xfrm>
            <a:off x="9267825" y="-694347"/>
            <a:ext cx="3690097" cy="4123347"/>
          </a:xfrm>
          <a:prstGeom prst="rect">
            <a:avLst/>
          </a:prstGeom>
        </p:spPr>
      </p:pic>
      <p:pic>
        <p:nvPicPr>
          <p:cNvPr id="18" name="图片 17"/>
          <p:cNvPicPr>
            <a:picLocks noChangeAspect="1"/>
          </p:cNvPicPr>
          <p:nvPr/>
        </p:nvPicPr>
        <p:blipFill>
          <a:blip r:embed="rId5"/>
          <a:stretch>
            <a:fillRect/>
          </a:stretch>
        </p:blipFill>
        <p:spPr>
          <a:xfrm>
            <a:off x="10039849" y="2978215"/>
            <a:ext cx="3690097" cy="4123347"/>
          </a:xfrm>
          <a:prstGeom prst="rect">
            <a:avLst/>
          </a:prstGeom>
        </p:spPr>
      </p:pic>
      <p:sp>
        <p:nvSpPr>
          <p:cNvPr id="32" name="矩形 31"/>
          <p:cNvSpPr/>
          <p:nvPr/>
        </p:nvSpPr>
        <p:spPr>
          <a:xfrm>
            <a:off x="1447801" y="1104900"/>
            <a:ext cx="9182100" cy="4724400"/>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sp>
        <p:nvSpPr>
          <p:cNvPr id="33" name="文本框 32"/>
          <p:cNvSpPr txBox="1"/>
          <p:nvPr/>
        </p:nvSpPr>
        <p:spPr>
          <a:xfrm>
            <a:off x="5101128" y="174076"/>
            <a:ext cx="1338072" cy="812530"/>
          </a:xfrm>
          <a:prstGeom prst="rect">
            <a:avLst/>
          </a:prstGeom>
          <a:noFill/>
        </p:spPr>
        <p:txBody>
          <a:bodyPr wrap="square" rtlCol="0">
            <a:spAutoFit/>
          </a:bodyPr>
          <a:lstStyle/>
          <a:p>
            <a:pPr>
              <a:lnSpc>
                <a:spcPct val="130000"/>
              </a:lnSpc>
              <a:spcBef>
                <a:spcPts val="600"/>
              </a:spcBef>
            </a:pPr>
            <a:r>
              <a:rPr lang="zh-CN" altLang="en-US" sz="3600" kern="0" dirty="0">
                <a:solidFill>
                  <a:srgbClr val="00749F"/>
                </a:solidFill>
                <a:latin typeface="Times New Roman" panose="02020603050405020304" pitchFamily="18" charset="0"/>
                <a:cs typeface="+mn-ea"/>
                <a:sym typeface="+mn-lt"/>
              </a:rPr>
              <a:t>目录</a:t>
            </a:r>
          </a:p>
        </p:txBody>
      </p:sp>
      <p:sp>
        <p:nvSpPr>
          <p:cNvPr id="34" name="文本框 33"/>
          <p:cNvSpPr txBox="1"/>
          <p:nvPr/>
        </p:nvSpPr>
        <p:spPr>
          <a:xfrm>
            <a:off x="6222437" y="366978"/>
            <a:ext cx="2262724" cy="524567"/>
          </a:xfrm>
          <a:prstGeom prst="rect">
            <a:avLst/>
          </a:prstGeom>
          <a:noFill/>
        </p:spPr>
        <p:txBody>
          <a:bodyPr wrap="square" rtlCol="0">
            <a:spAutoFit/>
          </a:bodyPr>
          <a:lstStyle/>
          <a:p>
            <a:pPr>
              <a:lnSpc>
                <a:spcPct val="130000"/>
              </a:lnSpc>
              <a:spcBef>
                <a:spcPts val="600"/>
              </a:spcBef>
            </a:pPr>
            <a:r>
              <a:rPr lang="en-US" altLang="zh-CN" sz="2400" kern="0" dirty="0">
                <a:solidFill>
                  <a:srgbClr val="00749F"/>
                </a:solidFill>
                <a:latin typeface="Times New Roman" panose="02020603050405020304" pitchFamily="18" charset="0"/>
                <a:cs typeface="+mn-ea"/>
                <a:sym typeface="+mn-lt"/>
              </a:rPr>
              <a:t>CONTENT</a:t>
            </a:r>
            <a:endParaRPr lang="zh-CN" altLang="en-US" sz="2400" kern="0"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D0207112-96A4-46D2-8659-CBB7018D64D5}"/>
              </a:ext>
            </a:extLst>
          </p:cNvPr>
          <p:cNvGrpSpPr/>
          <p:nvPr/>
        </p:nvGrpSpPr>
        <p:grpSpPr>
          <a:xfrm>
            <a:off x="2592713" y="1308885"/>
            <a:ext cx="6096324" cy="641015"/>
            <a:chOff x="2268073" y="2390375"/>
            <a:chExt cx="2036535" cy="587840"/>
          </a:xfrm>
          <a:noFill/>
        </p:grpSpPr>
        <p:sp>
          <p:nvSpPr>
            <p:cNvPr id="2" name="圆角矩形 1"/>
            <p:cNvSpPr/>
            <p:nvPr/>
          </p:nvSpPr>
          <p:spPr>
            <a:xfrm>
              <a:off x="2277191" y="2390375"/>
              <a:ext cx="2027417"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268073" y="2418926"/>
              <a:ext cx="2027417" cy="415666"/>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1.1 </a:t>
              </a:r>
              <a:r>
                <a:rPr lang="zh-CN" altLang="en-US" sz="20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关键词作文 </a:t>
              </a:r>
              <a:r>
                <a:rPr lang="en-US" altLang="zh-CN" sz="20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Key Words Composition</a:t>
              </a:r>
              <a:endParaRPr lang="zh-CN" altLang="en-US" sz="2000" u="sng" dirty="0">
                <a:solidFill>
                  <a:schemeClr val="bg1"/>
                </a:solidFill>
                <a:latin typeface="Times New Roman" panose="02020603050405020304" pitchFamily="18" charset="0"/>
                <a:cs typeface="+mn-ea"/>
                <a:sym typeface="+mn-lt"/>
              </a:endParaRPr>
            </a:p>
          </p:txBody>
        </p:sp>
      </p:grpSp>
      <p:grpSp>
        <p:nvGrpSpPr>
          <p:cNvPr id="43" name="组合 42">
            <a:extLst>
              <a:ext uri="{FF2B5EF4-FFF2-40B4-BE49-F238E27FC236}">
                <a16:creationId xmlns:a16="http://schemas.microsoft.com/office/drawing/2014/main" id="{3305AAD7-C8A4-429C-BA64-29D4D2FBF151}"/>
              </a:ext>
            </a:extLst>
          </p:cNvPr>
          <p:cNvGrpSpPr/>
          <p:nvPr/>
        </p:nvGrpSpPr>
        <p:grpSpPr>
          <a:xfrm>
            <a:off x="2579160" y="2236226"/>
            <a:ext cx="6150723" cy="641016"/>
            <a:chOff x="2268721" y="2390375"/>
            <a:chExt cx="1893978" cy="587840"/>
          </a:xfrm>
          <a:noFill/>
        </p:grpSpPr>
        <p:sp>
          <p:nvSpPr>
            <p:cNvPr id="44" name="圆角矩形 1">
              <a:extLst>
                <a:ext uri="{FF2B5EF4-FFF2-40B4-BE49-F238E27FC236}">
                  <a16:creationId xmlns:a16="http://schemas.microsoft.com/office/drawing/2014/main" id="{239E543D-0415-475C-8DB5-BF540C840BD3}"/>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5" name="文本框 44">
              <a:extLst>
                <a:ext uri="{FF2B5EF4-FFF2-40B4-BE49-F238E27FC236}">
                  <a16:creationId xmlns:a16="http://schemas.microsoft.com/office/drawing/2014/main" id="{DA4EF2A4-5AF3-4130-8245-636059711E3B}"/>
                </a:ext>
              </a:extLst>
            </p:cNvPr>
            <p:cNvSpPr txBox="1"/>
            <p:nvPr/>
          </p:nvSpPr>
          <p:spPr>
            <a:xfrm>
              <a:off x="2268721" y="2438791"/>
              <a:ext cx="1824332" cy="420427"/>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1.2 </a:t>
              </a:r>
              <a:r>
                <a:rPr lang="zh-CN" altLang="en-US" sz="20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给出题目作文 </a:t>
              </a:r>
              <a:r>
                <a:rPr lang="en-US" altLang="zh-CN" sz="20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 </a:t>
              </a:r>
              <a:r>
                <a:rPr lang="en-US" altLang="zh-CN" sz="20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Title-given </a:t>
              </a:r>
              <a:r>
                <a:rPr lang="en-US" altLang="zh-CN" sz="2000" u="sng" dirty="0" smtClean="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Composition</a:t>
              </a:r>
              <a:endParaRPr lang="en-US" altLang="zh-CN" sz="2000" u="sng" dirty="0">
                <a:solidFill>
                  <a:schemeClr val="bg1"/>
                </a:solidFill>
                <a:latin typeface="Times New Roman" panose="02020603050405020304" pitchFamily="18" charset="0"/>
                <a:cs typeface="+mn-ea"/>
                <a:sym typeface="+mn-lt"/>
              </a:endParaRPr>
            </a:p>
          </p:txBody>
        </p:sp>
      </p:grpSp>
      <p:grpSp>
        <p:nvGrpSpPr>
          <p:cNvPr id="46" name="组合 45">
            <a:extLst>
              <a:ext uri="{FF2B5EF4-FFF2-40B4-BE49-F238E27FC236}">
                <a16:creationId xmlns:a16="http://schemas.microsoft.com/office/drawing/2014/main" id="{BBE5C306-DB4B-40E3-83B0-082326448F8F}"/>
              </a:ext>
            </a:extLst>
          </p:cNvPr>
          <p:cNvGrpSpPr/>
          <p:nvPr/>
        </p:nvGrpSpPr>
        <p:grpSpPr>
          <a:xfrm>
            <a:off x="2592713" y="3252111"/>
            <a:ext cx="6499883" cy="641015"/>
            <a:chOff x="2270844" y="2390375"/>
            <a:chExt cx="2016828" cy="587840"/>
          </a:xfrm>
          <a:noFill/>
        </p:grpSpPr>
        <p:sp>
          <p:nvSpPr>
            <p:cNvPr id="47" name="圆角矩形 1">
              <a:extLst>
                <a:ext uri="{FF2B5EF4-FFF2-40B4-BE49-F238E27FC236}">
                  <a16:creationId xmlns:a16="http://schemas.microsoft.com/office/drawing/2014/main" id="{BBD62A10-C451-430C-A8FB-FA4648B06175}"/>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8" name="文本框 47">
              <a:extLst>
                <a:ext uri="{FF2B5EF4-FFF2-40B4-BE49-F238E27FC236}">
                  <a16:creationId xmlns:a16="http://schemas.microsoft.com/office/drawing/2014/main" id="{F1185826-B387-4F64-97CE-693F7DB1B327}"/>
                </a:ext>
              </a:extLst>
            </p:cNvPr>
            <p:cNvSpPr txBox="1"/>
            <p:nvPr/>
          </p:nvSpPr>
          <p:spPr>
            <a:xfrm>
              <a:off x="2270844" y="2420785"/>
              <a:ext cx="2016828" cy="415666"/>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1.3 </a:t>
              </a:r>
              <a:r>
                <a:rPr lang="zh-CN" altLang="en-US" sz="20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主题句作文 </a:t>
              </a:r>
              <a:r>
                <a:rPr lang="en-US" altLang="zh-CN" sz="2000" u="sng" dirty="0">
                  <a:solidFill>
                    <a:schemeClr val="bg1"/>
                  </a:solidFill>
                  <a:latin typeface="Times New Roman" panose="02020603050405020304" pitchFamily="18" charset="0"/>
                  <a:cs typeface="+mn-ea"/>
                  <a:sym typeface="+mn-lt"/>
                  <a:hlinkClick r:id="rId8" action="ppaction://hlinksldjump">
                    <a:extLst>
                      <a:ext uri="{A12FA001-AC4F-418D-AE19-62706E023703}">
                        <ahyp:hlinkClr xmlns="" xmlns:ahyp="http://schemas.microsoft.com/office/drawing/2018/hyperlinkcolor" val="tx"/>
                      </a:ext>
                    </a:extLst>
                  </a:hlinkClick>
                </a:rPr>
                <a:t>Topic Sentence Composition</a:t>
              </a:r>
              <a:endParaRPr lang="en-US" altLang="zh-CN" sz="2000" u="sng" dirty="0">
                <a:solidFill>
                  <a:schemeClr val="bg1"/>
                </a:solidFill>
                <a:latin typeface="Times New Roman" panose="02020603050405020304" pitchFamily="18" charset="0"/>
                <a:cs typeface="+mn-ea"/>
                <a:sym typeface="+mn-lt"/>
              </a:endParaRPr>
            </a:p>
          </p:txBody>
        </p:sp>
      </p:grpSp>
      <p:grpSp>
        <p:nvGrpSpPr>
          <p:cNvPr id="19" name="组合 18">
            <a:extLst>
              <a:ext uri="{FF2B5EF4-FFF2-40B4-BE49-F238E27FC236}">
                <a16:creationId xmlns:a16="http://schemas.microsoft.com/office/drawing/2014/main" id="{E0583C2C-9CF4-4A7C-9A95-A2AE7373A0E4}"/>
              </a:ext>
            </a:extLst>
          </p:cNvPr>
          <p:cNvGrpSpPr/>
          <p:nvPr/>
        </p:nvGrpSpPr>
        <p:grpSpPr>
          <a:xfrm>
            <a:off x="2581380" y="4194803"/>
            <a:ext cx="6096324" cy="641015"/>
            <a:chOff x="2268073" y="2390375"/>
            <a:chExt cx="2036535" cy="587840"/>
          </a:xfrm>
          <a:noFill/>
        </p:grpSpPr>
        <p:sp>
          <p:nvSpPr>
            <p:cNvPr id="20" name="圆角矩形 1">
              <a:extLst>
                <a:ext uri="{FF2B5EF4-FFF2-40B4-BE49-F238E27FC236}">
                  <a16:creationId xmlns:a16="http://schemas.microsoft.com/office/drawing/2014/main" id="{4BF551F5-D673-4CA1-88CE-90BBF284D624}"/>
                </a:ext>
              </a:extLst>
            </p:cNvPr>
            <p:cNvSpPr/>
            <p:nvPr/>
          </p:nvSpPr>
          <p:spPr>
            <a:xfrm>
              <a:off x="2277191" y="2390375"/>
              <a:ext cx="2027417"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1" name="文本框 20">
              <a:extLst>
                <a:ext uri="{FF2B5EF4-FFF2-40B4-BE49-F238E27FC236}">
                  <a16:creationId xmlns:a16="http://schemas.microsoft.com/office/drawing/2014/main" id="{7A1DB483-AA0F-43E4-BBD8-93A6EF28C45F}"/>
                </a:ext>
              </a:extLst>
            </p:cNvPr>
            <p:cNvSpPr txBox="1"/>
            <p:nvPr/>
          </p:nvSpPr>
          <p:spPr>
            <a:xfrm>
              <a:off x="2268073" y="2418926"/>
              <a:ext cx="2027417" cy="415666"/>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 xmlns:ahyp="http://schemas.microsoft.com/office/drawing/2018/hyperlinkcolor" val="tx"/>
                      </a:ext>
                    </a:extLst>
                  </a:hlinkClick>
                </a:rPr>
                <a:t>1.4 </a:t>
              </a:r>
              <a:r>
                <a:rPr lang="zh-CN" altLang="en-US" sz="20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 xmlns:ahyp="http://schemas.microsoft.com/office/drawing/2018/hyperlinkcolor" val="tx"/>
                      </a:ext>
                    </a:extLst>
                  </a:hlinkClick>
                </a:rPr>
                <a:t>提纲作文 </a:t>
              </a:r>
              <a:r>
                <a:rPr lang="en-US" altLang="zh-CN" sz="2000" u="sng" dirty="0">
                  <a:solidFill>
                    <a:schemeClr val="bg1"/>
                  </a:solidFill>
                  <a:latin typeface="Times New Roman" panose="02020603050405020304" pitchFamily="18" charset="0"/>
                  <a:cs typeface="+mn-ea"/>
                  <a:sym typeface="+mn-lt"/>
                  <a:hlinkClick r:id="rId9" action="ppaction://hlinksldjump">
                    <a:extLst>
                      <a:ext uri="{A12FA001-AC4F-418D-AE19-62706E023703}">
                        <ahyp:hlinkClr xmlns="" xmlns:ahyp="http://schemas.microsoft.com/office/drawing/2018/hyperlinkcolor" val="tx"/>
                      </a:ext>
                    </a:extLst>
                  </a:hlinkClick>
                </a:rPr>
                <a:t>Outline-given Composition</a:t>
              </a:r>
              <a:endParaRPr lang="zh-CN" altLang="en-US" sz="2000" u="sng" dirty="0">
                <a:solidFill>
                  <a:schemeClr val="bg1"/>
                </a:solidFill>
                <a:latin typeface="Times New Roman" panose="02020603050405020304" pitchFamily="18" charset="0"/>
                <a:cs typeface="+mn-ea"/>
                <a:sym typeface="+mn-lt"/>
              </a:endParaRPr>
            </a:p>
          </p:txBody>
        </p:sp>
      </p:grpSp>
      <p:grpSp>
        <p:nvGrpSpPr>
          <p:cNvPr id="22" name="组合 21">
            <a:extLst>
              <a:ext uri="{FF2B5EF4-FFF2-40B4-BE49-F238E27FC236}">
                <a16:creationId xmlns:a16="http://schemas.microsoft.com/office/drawing/2014/main" id="{2D1DCB35-2C13-415B-8701-3D1D876AFA23}"/>
              </a:ext>
            </a:extLst>
          </p:cNvPr>
          <p:cNvGrpSpPr/>
          <p:nvPr/>
        </p:nvGrpSpPr>
        <p:grpSpPr>
          <a:xfrm>
            <a:off x="2567827" y="5122144"/>
            <a:ext cx="6150723" cy="641016"/>
            <a:chOff x="2268721" y="2390375"/>
            <a:chExt cx="1893978" cy="587840"/>
          </a:xfrm>
          <a:noFill/>
        </p:grpSpPr>
        <p:sp>
          <p:nvSpPr>
            <p:cNvPr id="23" name="圆角矩形 1">
              <a:extLst>
                <a:ext uri="{FF2B5EF4-FFF2-40B4-BE49-F238E27FC236}">
                  <a16:creationId xmlns:a16="http://schemas.microsoft.com/office/drawing/2014/main" id="{DA554070-3D97-49AA-A05F-96402FAF0314}"/>
                </a:ext>
              </a:extLst>
            </p:cNvPr>
            <p:cNvSpPr/>
            <p:nvPr/>
          </p:nvSpPr>
          <p:spPr>
            <a:xfrm>
              <a:off x="2277191" y="2390375"/>
              <a:ext cx="1885508"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24" name="文本框 23">
              <a:extLst>
                <a:ext uri="{FF2B5EF4-FFF2-40B4-BE49-F238E27FC236}">
                  <a16:creationId xmlns:a16="http://schemas.microsoft.com/office/drawing/2014/main" id="{1095FCC7-5D18-4546-AF82-90164C318D8E}"/>
                </a:ext>
              </a:extLst>
            </p:cNvPr>
            <p:cNvSpPr txBox="1"/>
            <p:nvPr/>
          </p:nvSpPr>
          <p:spPr>
            <a:xfrm>
              <a:off x="2268721" y="2438791"/>
              <a:ext cx="1824332" cy="420427"/>
            </a:xfrm>
            <a:prstGeom prst="rect">
              <a:avLst/>
            </a:prstGeom>
            <a:grpFill/>
          </p:spPr>
          <p:txBody>
            <a:bodyPr wrap="square" rtlCol="0">
              <a:spAutoFit/>
            </a:bodyPr>
            <a:lstStyle/>
            <a:p>
              <a:pPr>
                <a:lnSpc>
                  <a:spcPct val="130000"/>
                </a:lnSpc>
                <a:spcBef>
                  <a:spcPts val="600"/>
                </a:spcBef>
              </a:pPr>
              <a:r>
                <a:rPr lang="en-US" altLang="zh-CN" sz="2000" u="sng" dirty="0">
                  <a:solidFill>
                    <a:schemeClr val="bg1"/>
                  </a:solidFill>
                  <a:latin typeface="Times New Roman" panose="02020603050405020304" pitchFamily="18" charset="0"/>
                  <a:cs typeface="+mn-ea"/>
                  <a:sym typeface="+mn-lt"/>
                  <a:hlinkClick r:id="rId10" action="ppaction://hlinksldjump">
                    <a:extLst>
                      <a:ext uri="{A12FA001-AC4F-418D-AE19-62706E023703}">
                        <ahyp:hlinkClr xmlns="" xmlns:ahyp="http://schemas.microsoft.com/office/drawing/2018/hyperlinkcolor" val="tx"/>
                      </a:ext>
                    </a:extLst>
                  </a:hlinkClick>
                </a:rPr>
                <a:t>1.5 </a:t>
              </a:r>
              <a:r>
                <a:rPr lang="zh-CN" altLang="en-US" sz="2000" u="sng" dirty="0">
                  <a:solidFill>
                    <a:schemeClr val="bg1"/>
                  </a:solidFill>
                  <a:latin typeface="Times New Roman" panose="02020603050405020304" pitchFamily="18" charset="0"/>
                  <a:cs typeface="+mn-ea"/>
                  <a:sym typeface="+mn-lt"/>
                  <a:hlinkClick r:id="rId10" action="ppaction://hlinksldjump">
                    <a:extLst>
                      <a:ext uri="{A12FA001-AC4F-418D-AE19-62706E023703}">
                        <ahyp:hlinkClr xmlns="" xmlns:ahyp="http://schemas.microsoft.com/office/drawing/2018/hyperlinkcolor" val="tx"/>
                      </a:ext>
                    </a:extLst>
                  </a:hlinkClick>
                </a:rPr>
                <a:t>图表作文 </a:t>
              </a:r>
              <a:r>
                <a:rPr lang="en-US" altLang="zh-CN" sz="2000" u="sng" dirty="0">
                  <a:solidFill>
                    <a:schemeClr val="bg1"/>
                  </a:solidFill>
                  <a:latin typeface="Times New Roman" panose="02020603050405020304" pitchFamily="18" charset="0"/>
                  <a:cs typeface="+mn-ea"/>
                  <a:sym typeface="+mn-lt"/>
                  <a:hlinkClick r:id="rId10" action="ppaction://hlinksldjump">
                    <a:extLst>
                      <a:ext uri="{A12FA001-AC4F-418D-AE19-62706E023703}">
                        <ahyp:hlinkClr xmlns="" xmlns:ahyp="http://schemas.microsoft.com/office/drawing/2018/hyperlinkcolor" val="tx"/>
                      </a:ext>
                    </a:extLst>
                  </a:hlinkClick>
                </a:rPr>
                <a:t>Table/Graph-given Composition</a:t>
              </a:r>
              <a:endParaRPr lang="en-US" altLang="zh-CN" sz="2000" u="sng"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818906128"/>
      </p:ext>
    </p:extLst>
  </p:cSld>
  <p:clrMapOvr>
    <a:masterClrMapping/>
  </p:clrMapOvr>
  <p:transition spd="slow">
    <p:push dir="u"/>
  </p:transition>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91441" y="1649630"/>
            <a:ext cx="11663679"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000" dirty="0">
                <a:solidFill>
                  <a:schemeClr val="tx1"/>
                </a:solidFill>
                <a:latin typeface="Times New Roman" panose="02020603050405020304" pitchFamily="18" charset="0"/>
                <a:ea typeface="+mn-ea"/>
                <a:cs typeface="+mn-cs"/>
                <a:sym typeface="+mn-lt"/>
              </a:rPr>
              <a:t>批驳型议论文主要是对某一观点或做法进行批评与驳斥。在这种类型的作文中，考生</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往往看到这样的题目： </a:t>
            </a:r>
            <a:r>
              <a:rPr lang="en-US" altLang="zh-CN" sz="2000" dirty="0">
                <a:solidFill>
                  <a:schemeClr val="tx1"/>
                </a:solidFill>
                <a:latin typeface="Times New Roman" panose="02020603050405020304" pitchFamily="18" charset="0"/>
                <a:ea typeface="+mn-ea"/>
                <a:cs typeface="+mn-cs"/>
                <a:sym typeface="+mn-lt"/>
              </a:rPr>
              <a:t>Should Capital Punishment Be Abolished?</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Does Money Mean Everything?</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My view on Forced Retirement Policies</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也就是说，要求对这些有争议的问题所反映出来的作者认为不正确的看法进行批评，</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然后阐述自己在这方面的看法和观点。</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请看下面的考题：</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Directions: For this part, you are allowed 30 minutes to write a composition on the topic “Is Stress a Bad Thing?” You should write in no less than 120 words and base your composition on the outline (given in Chinese) below:</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1) </a:t>
            </a:r>
            <a:r>
              <a:rPr lang="zh-CN" altLang="en-US" sz="2000" dirty="0">
                <a:solidFill>
                  <a:schemeClr val="tx1"/>
                </a:solidFill>
                <a:latin typeface="Times New Roman" panose="02020603050405020304" pitchFamily="18" charset="0"/>
                <a:ea typeface="+mn-ea"/>
                <a:cs typeface="+mn-cs"/>
                <a:sym typeface="+mn-lt"/>
              </a:rPr>
              <a:t>有的人害怕压力；</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2) </a:t>
            </a:r>
            <a:r>
              <a:rPr lang="zh-CN" altLang="en-US" sz="2000" dirty="0">
                <a:solidFill>
                  <a:schemeClr val="tx1"/>
                </a:solidFill>
                <a:latin typeface="Times New Roman" panose="02020603050405020304" pitchFamily="18" charset="0"/>
                <a:ea typeface="+mn-ea"/>
                <a:cs typeface="+mn-cs"/>
                <a:sym typeface="+mn-lt"/>
              </a:rPr>
              <a:t>有的人认为压力并不是一件坏事；</a:t>
            </a:r>
          </a:p>
          <a:p>
            <a:pPr algn="just">
              <a:lnSpc>
                <a:spcPct val="150000"/>
              </a:lnSpc>
            </a:pPr>
            <a:r>
              <a:rPr lang="en-US" altLang="zh-CN" sz="2000" dirty="0">
                <a:solidFill>
                  <a:schemeClr val="tx1"/>
                </a:solidFill>
                <a:latin typeface="Times New Roman" panose="02020603050405020304" pitchFamily="18" charset="0"/>
                <a:ea typeface="+mn-ea"/>
                <a:cs typeface="+mn-cs"/>
                <a:sym typeface="+mn-lt"/>
              </a:rPr>
              <a:t>3) </a:t>
            </a:r>
            <a:r>
              <a:rPr lang="zh-CN" altLang="en-US" sz="2000" dirty="0">
                <a:solidFill>
                  <a:schemeClr val="tx1"/>
                </a:solidFill>
                <a:latin typeface="Times New Roman" panose="02020603050405020304" pitchFamily="18" charset="0"/>
                <a:ea typeface="+mn-ea"/>
                <a:cs typeface="+mn-cs"/>
                <a:sym typeface="+mn-lt"/>
              </a:rPr>
              <a:t>我的看法。</a:t>
            </a:r>
            <a:endParaRPr lang="zh-CN" altLang="en-US" sz="2000" dirty="0">
              <a:solidFill>
                <a:srgbClr val="C00000"/>
              </a:solidFill>
              <a:latin typeface="Times New Roman" panose="02020603050405020304" pitchFamily="18" charset="0"/>
              <a:ea typeface="+mn-ea"/>
              <a:cs typeface="+mn-cs"/>
              <a:sym typeface="+mn-lt"/>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5395529" y="1926162"/>
            <a:ext cx="6471351" cy="525465"/>
          </a:xfrm>
          <a:prstGeom prst="rect">
            <a:avLst/>
          </a:prstGeom>
          <a:solidFill>
            <a:srgbClr val="00749F"/>
          </a:solidFill>
        </p:spPr>
        <p:txBody>
          <a:bodyPr wrap="square" rtlCol="0">
            <a:spAutoFit/>
          </a:bodyPr>
          <a:lstStyle/>
          <a:p>
            <a:pPr>
              <a:lnSpc>
                <a:spcPct val="130000"/>
              </a:lnSpc>
              <a:spcBef>
                <a:spcPts val="600"/>
              </a:spcBef>
            </a:pPr>
            <a:r>
              <a:rPr lang="en-US" altLang="zh-CN" sz="2400" u="sng" dirty="0">
                <a:solidFill>
                  <a:schemeClr val="bg1"/>
                </a:solidFill>
                <a:latin typeface="Times New Roman" panose="02020603050405020304" pitchFamily="18" charset="0"/>
                <a:cs typeface="+mn-ea"/>
                <a:sym typeface="+mn-lt"/>
              </a:rPr>
              <a:t>2.6 </a:t>
            </a:r>
            <a:r>
              <a:rPr lang="zh-CN" altLang="en-US" sz="2400" u="sng" dirty="0">
                <a:solidFill>
                  <a:schemeClr val="bg1"/>
                </a:solidFill>
                <a:latin typeface="Times New Roman" panose="02020603050405020304" pitchFamily="18" charset="0"/>
                <a:cs typeface="+mn-ea"/>
                <a:sym typeface="+mn-lt"/>
              </a:rPr>
              <a:t>批驳型议论文的写作 </a:t>
            </a:r>
            <a:r>
              <a:rPr lang="en-US" altLang="zh-CN" sz="2400" u="sng" dirty="0">
                <a:solidFill>
                  <a:schemeClr val="bg1"/>
                </a:solidFill>
                <a:latin typeface="Times New Roman" panose="02020603050405020304" pitchFamily="18" charset="0"/>
                <a:cs typeface="+mn-ea"/>
                <a:sym typeface="+mn-lt"/>
              </a:rPr>
              <a:t>Providing Argument</a:t>
            </a:r>
          </a:p>
        </p:txBody>
      </p:sp>
      <p:sp>
        <p:nvSpPr>
          <p:cNvPr id="11" name="动作按钮: 后退或前一项 10">
            <a:hlinkClick r:id="rId3" action="ppaction://hlinksldjump" highlightClick="1"/>
            <a:extLst>
              <a:ext uri="{FF2B5EF4-FFF2-40B4-BE49-F238E27FC236}">
                <a16:creationId xmlns:a16="http://schemas.microsoft.com/office/drawing/2014/main" id="{32F61589-12FE-4538-9EB4-42D0CD07D012}"/>
              </a:ext>
            </a:extLst>
          </p:cNvPr>
          <p:cNvSpPr/>
          <p:nvPr/>
        </p:nvSpPr>
        <p:spPr>
          <a:xfrm>
            <a:off x="10678637" y="789570"/>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2" name="文本框 5">
            <a:extLst>
              <a:ext uri="{FF2B5EF4-FFF2-40B4-BE49-F238E27FC236}">
                <a16:creationId xmlns:a16="http://schemas.microsoft.com/office/drawing/2014/main" id="{A23B6C3E-6EBF-4FED-9CF3-0DDF9E5D801E}"/>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应试议论文的写作</a:t>
            </a:r>
          </a:p>
        </p:txBody>
      </p:sp>
      <p:sp>
        <p:nvSpPr>
          <p:cNvPr id="15" name="文本框 6">
            <a:extLst>
              <a:ext uri="{FF2B5EF4-FFF2-40B4-BE49-F238E27FC236}">
                <a16:creationId xmlns:a16="http://schemas.microsoft.com/office/drawing/2014/main" id="{ECC74740-36CF-47A2-9F98-800EA41A8600}"/>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Argumentative Essays in Exams</a:t>
            </a:r>
          </a:p>
        </p:txBody>
      </p:sp>
    </p:spTree>
    <p:extLst>
      <p:ext uri="{BB962C8B-B14F-4D97-AF65-F5344CB8AC3E}">
        <p14:creationId xmlns:p14="http://schemas.microsoft.com/office/powerpoint/2010/main" val="22737004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239520"/>
            <a:ext cx="12207463" cy="4659586"/>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nSpc>
                <a:spcPct val="150000"/>
              </a:lnSpc>
            </a:pPr>
            <a:r>
              <a:rPr lang="zh-CN" altLang="en-US" sz="2000" dirty="0">
                <a:solidFill>
                  <a:srgbClr val="C00000"/>
                </a:solidFill>
                <a:latin typeface="Times New Roman" panose="02020603050405020304" pitchFamily="18" charset="0"/>
                <a:ea typeface="+mn-ea"/>
                <a:cs typeface="+mn-cs"/>
                <a:sym typeface="+mn-lt"/>
              </a:rPr>
              <a:t>范文：      </a:t>
            </a:r>
            <a:r>
              <a:rPr lang="en-US" altLang="zh-CN" sz="2000" dirty="0">
                <a:solidFill>
                  <a:srgbClr val="C00000"/>
                </a:solidFill>
                <a:latin typeface="Times New Roman" panose="02020603050405020304" pitchFamily="18" charset="0"/>
                <a:ea typeface="+mn-ea"/>
                <a:cs typeface="+mn-cs"/>
                <a:sym typeface="+mn-lt"/>
              </a:rPr>
              <a:t>Is Stress a Bad Thing?</a:t>
            </a:r>
          </a:p>
          <a:p>
            <a:pPr algn="just">
              <a:lnSpc>
                <a:spcPct val="150000"/>
              </a:lnSpc>
            </a:pPr>
            <a:r>
              <a:rPr lang="en-US" altLang="zh-CN" sz="2000" dirty="0">
                <a:solidFill>
                  <a:srgbClr val="C00000"/>
                </a:solidFill>
                <a:latin typeface="Times New Roman" panose="02020603050405020304" pitchFamily="18" charset="0"/>
                <a:ea typeface="+mn-ea"/>
                <a:cs typeface="+mn-cs"/>
                <a:sym typeface="+mn-lt"/>
              </a:rPr>
              <a:t>“I can’t bear the pressure and competition,” explained a friend of mine when asked why he decided to quit his highly-paid but demanding position in his company recently. My friend may have his own reasons, but I don’t think his decision is wise in reality. It’s true that my friend’s case is not unique. In the last few years quite a number of men and</a:t>
            </a:r>
          </a:p>
          <a:p>
            <a:pPr algn="just">
              <a:lnSpc>
                <a:spcPct val="150000"/>
              </a:lnSpc>
            </a:pPr>
            <a:r>
              <a:rPr lang="en-US" altLang="zh-CN" sz="2000" dirty="0">
                <a:solidFill>
                  <a:srgbClr val="C00000"/>
                </a:solidFill>
                <a:latin typeface="Times New Roman" panose="02020603050405020304" pitchFamily="18" charset="0"/>
                <a:ea typeface="+mn-ea"/>
                <a:cs typeface="+mn-cs"/>
                <a:sym typeface="+mn-lt"/>
              </a:rPr>
              <a:t>women have chosen to do something less competitive to have a comfortable and easy life. They are afraid that the stresses and strains of work will rob them of joy and happiness and do them harm both physically and mentally. In fact, however, stress isn’t the bad thing it is often supposed to be. Unless it gets out of control, a certain amount of stress is vital to provide motivation and challenge, and to give significance to an otherwise meaningless, idle life. People under stress tend to express their full range of potential and to actualize their own personal worth—the very aim of a human life.</a:t>
            </a:r>
          </a:p>
          <a:p>
            <a:pPr algn="just">
              <a:lnSpc>
                <a:spcPct val="150000"/>
              </a:lnSpc>
            </a:pPr>
            <a:r>
              <a:rPr lang="en-US" altLang="zh-CN" sz="2000" dirty="0">
                <a:solidFill>
                  <a:srgbClr val="C00000"/>
                </a:solidFill>
                <a:latin typeface="Times New Roman" panose="02020603050405020304" pitchFamily="18" charset="0"/>
                <a:ea typeface="+mn-ea"/>
                <a:cs typeface="+mn-cs"/>
                <a:sym typeface="+mn-lt"/>
              </a:rPr>
              <a:t>Stress is a natural part of everyday life and there is no way to avoid it. What we can do is to develop our adaptive abilities to deal with it rather than to escape from it.</a:t>
            </a:r>
            <a:endParaRPr lang="zh-CN" altLang="en-US" sz="2000" dirty="0">
              <a:solidFill>
                <a:srgbClr val="C00000"/>
              </a:solidFill>
              <a:latin typeface="Times New Roman" panose="02020603050405020304" pitchFamily="18" charset="0"/>
              <a:ea typeface="+mn-ea"/>
              <a:cs typeface="+mn-cs"/>
              <a:sym typeface="+mn-lt"/>
            </a:endParaRPr>
          </a:p>
        </p:txBody>
      </p:sp>
      <p:sp>
        <p:nvSpPr>
          <p:cNvPr id="5" name="文本框 5">
            <a:extLst>
              <a:ext uri="{FF2B5EF4-FFF2-40B4-BE49-F238E27FC236}">
                <a16:creationId xmlns:a16="http://schemas.microsoft.com/office/drawing/2014/main" id="{1F3A8148-698D-4A2E-8E98-9B66D8EDC215}"/>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应试议论文的写作</a:t>
            </a:r>
          </a:p>
        </p:txBody>
      </p:sp>
      <p:sp>
        <p:nvSpPr>
          <p:cNvPr id="6" name="文本框 6">
            <a:extLst>
              <a:ext uri="{FF2B5EF4-FFF2-40B4-BE49-F238E27FC236}">
                <a16:creationId xmlns:a16="http://schemas.microsoft.com/office/drawing/2014/main" id="{B4DA0257-4286-423D-AA39-83C8A5C982D2}"/>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Argumentative Essays in Exams</a:t>
            </a:r>
          </a:p>
        </p:txBody>
      </p:sp>
    </p:spTree>
    <p:extLst>
      <p:ext uri="{BB962C8B-B14F-4D97-AF65-F5344CB8AC3E}">
        <p14:creationId xmlns:p14="http://schemas.microsoft.com/office/powerpoint/2010/main" val="34373434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16013" y="1484313"/>
            <a:ext cx="5607188" cy="3738125"/>
          </a:xfrm>
          <a:prstGeom prst="rect">
            <a:avLst/>
          </a:prstGeom>
        </p:spPr>
      </p:pic>
      <p:sp>
        <p:nvSpPr>
          <p:cNvPr id="30" name="矩形 29"/>
          <p:cNvSpPr/>
          <p:nvPr/>
        </p:nvSpPr>
        <p:spPr>
          <a:xfrm>
            <a:off x="5591175" y="532962"/>
            <a:ext cx="6441440" cy="5632311"/>
          </a:xfrm>
          <a:prstGeom prst="rect">
            <a:avLst/>
          </a:prstGeom>
          <a:noFill/>
        </p:spPr>
        <p:txBody>
          <a:bodyPr wrap="square">
            <a:spAutoFit/>
          </a:bodyPr>
          <a:lstStyle/>
          <a:p>
            <a:pPr algn="just">
              <a:lnSpc>
                <a:spcPct val="150000"/>
              </a:lnSpc>
            </a:pPr>
            <a:r>
              <a:rPr lang="zh-CN" altLang="en-US" sz="2400" dirty="0">
                <a:latin typeface="Times New Roman" panose="02020603050405020304" pitchFamily="18" charset="0"/>
              </a:rPr>
              <a:t>        </a:t>
            </a:r>
            <a:r>
              <a:rPr lang="en-US" altLang="zh-CN" sz="2400" dirty="0">
                <a:latin typeface="Times New Roman" panose="02020603050405020304" pitchFamily="18" charset="0"/>
              </a:rPr>
              <a:t>The exercises in this section ask students to write argumentative essays which appear in English exams. In these exercises, students need to compare two opinions, analyze the argument, and choose to support one opinion or comment on a phenomenon. All the exercises give </a:t>
            </a:r>
            <a:r>
              <a:rPr lang="en-US" altLang="zh-CN" sz="2400" dirty="0" smtClean="0">
                <a:latin typeface="Times New Roman" panose="02020603050405020304" pitchFamily="18" charset="0"/>
              </a:rPr>
              <a:t>some topics </a:t>
            </a:r>
            <a:r>
              <a:rPr lang="en-US" altLang="zh-CN" sz="2400" dirty="0">
                <a:latin typeface="Times New Roman" panose="02020603050405020304" pitchFamily="18" charset="0"/>
              </a:rPr>
              <a:t>for students to write on. Note that the exercises here require students to write between 120 words and 150 words, which is often seen in English exams.</a:t>
            </a:r>
            <a:endParaRPr lang="en-US" altLang="zh-CN" sz="2800" b="1" kern="0" dirty="0">
              <a:solidFill>
                <a:schemeClr val="tx1">
                  <a:lumMod val="75000"/>
                  <a:lumOff val="25000"/>
                </a:schemeClr>
              </a:solidFill>
              <a:latin typeface="Times New Roman" panose="02020603050405020304" pitchFamily="18" charset="0"/>
              <a:cs typeface="+mn-ea"/>
              <a:sym typeface="+mn-lt"/>
            </a:endParaRPr>
          </a:p>
        </p:txBody>
      </p:sp>
      <p:sp>
        <p:nvSpPr>
          <p:cNvPr id="5" name="文本占位符 4"/>
          <p:cNvSpPr>
            <a:spLocks noGrp="1"/>
          </p:cNvSpPr>
          <p:nvPr>
            <p:ph type="body" sz="quarter" idx="13"/>
          </p:nvPr>
        </p:nvSpPr>
        <p:spPr>
          <a:xfrm>
            <a:off x="838845" y="141680"/>
            <a:ext cx="7989063" cy="782565"/>
          </a:xfrm>
        </p:spPr>
        <p:txBody>
          <a:bodyPr/>
          <a:lstStyle/>
          <a:p>
            <a:r>
              <a:rPr kumimoji="1" lang="en-US" altLang="zh-CN" dirty="0">
                <a:cs typeface="+mn-ea"/>
                <a:sym typeface="+mn-lt"/>
              </a:rPr>
              <a:t>Reference for teachers</a:t>
            </a:r>
            <a:endParaRPr lang="zh-CN" altLang="en-US" dirty="0">
              <a:cs typeface="+mn-ea"/>
              <a:sym typeface="+mn-lt"/>
            </a:endParaRPr>
          </a:p>
        </p:txBody>
      </p:sp>
    </p:spTree>
    <p:extLst>
      <p:ext uri="{BB962C8B-B14F-4D97-AF65-F5344CB8AC3E}">
        <p14:creationId xmlns:p14="http://schemas.microsoft.com/office/powerpoint/2010/main" val="66070129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637769"/>
            <a:ext cx="12445615" cy="5505353"/>
          </a:xfrm>
          <a:prstGeom prst="rect">
            <a:avLst/>
          </a:prstGeom>
          <a:noFill/>
        </p:spPr>
        <p:txBody>
          <a:bodyPr wrap="square" rtlCol="0">
            <a:spAutoFit/>
          </a:bodyPr>
          <a:lstStyle/>
          <a:p>
            <a:pPr>
              <a:lnSpc>
                <a:spcPct val="130000"/>
              </a:lnSpc>
              <a:spcBef>
                <a:spcPts val="600"/>
              </a:spcBef>
            </a:pPr>
            <a:r>
              <a:rPr lang="en-US" altLang="zh-CN" sz="2200" dirty="0">
                <a:solidFill>
                  <a:srgbClr val="00749F"/>
                </a:solidFill>
                <a:latin typeface="Times New Roman" panose="02020603050405020304" pitchFamily="18" charset="0"/>
                <a:cs typeface="+mn-ea"/>
                <a:sym typeface="+mn-lt"/>
              </a:rPr>
              <a:t>Write argumentative essays according to the instructions.</a:t>
            </a:r>
          </a:p>
          <a:p>
            <a:pPr>
              <a:lnSpc>
                <a:spcPct val="130000"/>
              </a:lnSpc>
              <a:spcBef>
                <a:spcPts val="600"/>
              </a:spcBef>
            </a:pPr>
            <a:r>
              <a:rPr lang="en-US" altLang="zh-CN" sz="2200" dirty="0">
                <a:latin typeface="Times New Roman" panose="02020603050405020304" pitchFamily="18" charset="0"/>
                <a:cs typeface="+mn-ea"/>
                <a:sym typeface="+mn-lt"/>
              </a:rPr>
              <a:t>1) Directions: For this part, you are allowed 30 minutes to write a composition on the topic</a:t>
            </a:r>
          </a:p>
          <a:p>
            <a:pPr>
              <a:lnSpc>
                <a:spcPct val="130000"/>
              </a:lnSpc>
              <a:spcBef>
                <a:spcPts val="600"/>
              </a:spcBef>
            </a:pPr>
            <a:r>
              <a:rPr lang="en-US" altLang="zh-CN" sz="2200" dirty="0">
                <a:latin typeface="Times New Roman" panose="02020603050405020304" pitchFamily="18" charset="0"/>
                <a:cs typeface="+mn-ea"/>
                <a:sym typeface="+mn-lt"/>
              </a:rPr>
              <a:t>“Which Mode of Travel Do You like?” You should write in no less than 150 words and base</a:t>
            </a:r>
          </a:p>
          <a:p>
            <a:pPr>
              <a:lnSpc>
                <a:spcPct val="130000"/>
              </a:lnSpc>
              <a:spcBef>
                <a:spcPts val="600"/>
              </a:spcBef>
            </a:pPr>
            <a:r>
              <a:rPr lang="en-US" altLang="zh-CN" sz="2200" dirty="0">
                <a:latin typeface="Times New Roman" panose="02020603050405020304" pitchFamily="18" charset="0"/>
                <a:cs typeface="+mn-ea"/>
                <a:sym typeface="+mn-lt"/>
              </a:rPr>
              <a:t>your composition on the outline (given in Chinese) below:</a:t>
            </a:r>
          </a:p>
          <a:p>
            <a:pPr>
              <a:lnSpc>
                <a:spcPct val="130000"/>
              </a:lnSpc>
              <a:spcBef>
                <a:spcPts val="600"/>
              </a:spcBef>
            </a:pPr>
            <a:r>
              <a:rPr lang="en-US" altLang="zh-CN" sz="2200" dirty="0">
                <a:latin typeface="Times New Roman" panose="02020603050405020304" pitchFamily="18" charset="0"/>
                <a:cs typeface="+mn-ea"/>
                <a:sym typeface="+mn-lt"/>
              </a:rPr>
              <a:t>1. </a:t>
            </a:r>
            <a:r>
              <a:rPr lang="zh-CN" altLang="en-US" sz="2200" dirty="0">
                <a:latin typeface="Times New Roman" panose="02020603050405020304" pitchFamily="18" charset="0"/>
                <a:cs typeface="+mn-ea"/>
                <a:sym typeface="+mn-lt"/>
              </a:rPr>
              <a:t>有的人喜欢参加旅行社旅游（ </a:t>
            </a:r>
            <a:r>
              <a:rPr lang="en-US" altLang="zh-CN" sz="2200" dirty="0">
                <a:latin typeface="Times New Roman" panose="02020603050405020304" pitchFamily="18" charset="0"/>
                <a:cs typeface="+mn-ea"/>
                <a:sym typeface="+mn-lt"/>
              </a:rPr>
              <a:t>package tours</a:t>
            </a:r>
            <a:r>
              <a:rPr lang="zh-CN" altLang="en-US" sz="2200" dirty="0">
                <a:latin typeface="Times New Roman" panose="02020603050405020304" pitchFamily="18" charset="0"/>
                <a:cs typeface="+mn-ea"/>
                <a:sym typeface="+mn-lt"/>
              </a:rPr>
              <a:t>）；</a:t>
            </a:r>
          </a:p>
          <a:p>
            <a:pPr>
              <a:lnSpc>
                <a:spcPct val="130000"/>
              </a:lnSpc>
              <a:spcBef>
                <a:spcPts val="600"/>
              </a:spcBef>
            </a:pPr>
            <a:r>
              <a:rPr lang="en-US" altLang="zh-CN" sz="2200" dirty="0">
                <a:latin typeface="Times New Roman" panose="02020603050405020304" pitchFamily="18" charset="0"/>
                <a:cs typeface="+mn-ea"/>
                <a:sym typeface="+mn-lt"/>
              </a:rPr>
              <a:t>2. </a:t>
            </a:r>
            <a:r>
              <a:rPr lang="zh-CN" altLang="en-US" sz="2200" dirty="0">
                <a:latin typeface="Times New Roman" panose="02020603050405020304" pitchFamily="18" charset="0"/>
                <a:cs typeface="+mn-ea"/>
                <a:sym typeface="+mn-lt"/>
              </a:rPr>
              <a:t>有的人喜欢自己独立行动（ </a:t>
            </a:r>
            <a:r>
              <a:rPr lang="en-US" altLang="zh-CN" sz="2200" dirty="0">
                <a:latin typeface="Times New Roman" panose="02020603050405020304" pitchFamily="18" charset="0"/>
                <a:cs typeface="+mn-ea"/>
                <a:sym typeface="+mn-lt"/>
              </a:rPr>
              <a:t>travelling on one’s own</a:t>
            </a:r>
            <a:r>
              <a:rPr lang="zh-CN" altLang="en-US" sz="2200" dirty="0">
                <a:latin typeface="Times New Roman" panose="02020603050405020304" pitchFamily="18" charset="0"/>
                <a:cs typeface="+mn-ea"/>
                <a:sym typeface="+mn-lt"/>
              </a:rPr>
              <a:t>）；</a:t>
            </a:r>
          </a:p>
          <a:p>
            <a:pPr>
              <a:lnSpc>
                <a:spcPct val="130000"/>
              </a:lnSpc>
              <a:spcBef>
                <a:spcPts val="600"/>
              </a:spcBef>
            </a:pPr>
            <a:r>
              <a:rPr lang="en-US" altLang="zh-CN" sz="2200" dirty="0">
                <a:latin typeface="Times New Roman" panose="02020603050405020304" pitchFamily="18" charset="0"/>
                <a:cs typeface="+mn-ea"/>
                <a:sym typeface="+mn-lt"/>
              </a:rPr>
              <a:t>3. </a:t>
            </a:r>
            <a:r>
              <a:rPr lang="zh-CN" altLang="en-US" sz="2200" dirty="0">
                <a:latin typeface="Times New Roman" panose="02020603050405020304" pitchFamily="18" charset="0"/>
                <a:cs typeface="+mn-ea"/>
                <a:sym typeface="+mn-lt"/>
              </a:rPr>
              <a:t>比较这两种旅游方式，我喜欢的是</a:t>
            </a:r>
            <a:r>
              <a:rPr lang="en-US" altLang="zh-CN" sz="2200" dirty="0">
                <a:latin typeface="Times New Roman" panose="02020603050405020304" pitchFamily="18" charset="0"/>
                <a:cs typeface="+mn-ea"/>
                <a:sym typeface="+mn-lt"/>
              </a:rPr>
              <a:t>……</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                          Which Mode of Travel Do You like?</a:t>
            </a:r>
          </a:p>
          <a:p>
            <a:pPr>
              <a:lnSpc>
                <a:spcPct val="130000"/>
              </a:lnSpc>
              <a:spcBef>
                <a:spcPts val="600"/>
              </a:spcBef>
            </a:pPr>
            <a:r>
              <a:rPr lang="en-US" altLang="zh-CN" sz="2200" dirty="0" smtClean="0">
                <a:solidFill>
                  <a:srgbClr val="C00000"/>
                </a:solidFill>
                <a:latin typeface="Times New Roman" panose="02020603050405020304" pitchFamily="18" charset="0"/>
                <a:cs typeface="+mn-ea"/>
                <a:sym typeface="+mn-lt"/>
              </a:rPr>
              <a:t>With </a:t>
            </a:r>
            <a:r>
              <a:rPr lang="en-US" altLang="zh-CN" sz="2200" dirty="0">
                <a:solidFill>
                  <a:srgbClr val="C00000"/>
                </a:solidFill>
                <a:latin typeface="Times New Roman" panose="02020603050405020304" pitchFamily="18" charset="0"/>
                <a:cs typeface="+mn-ea"/>
                <a:sym typeface="+mn-lt"/>
              </a:rPr>
              <a:t>the general standard of living improving and the free time becoming longer, more and more people are able to make a holiday trip to places of interest. While many like to join package tours for convenience, I prefer to travel on my own.</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77278"/>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
        <p:nvSpPr>
          <p:cNvPr id="7" name="动作按钮: 后退或前一项 6">
            <a:hlinkClick r:id="rId3" action="ppaction://hlinksldjump" highlightClick="1"/>
            <a:extLst>
              <a:ext uri="{FF2B5EF4-FFF2-40B4-BE49-F238E27FC236}">
                <a16:creationId xmlns:a16="http://schemas.microsoft.com/office/drawing/2014/main" id="{3FFF6423-F201-44BB-AD0A-7EB5A5FB14C1}"/>
              </a:ext>
            </a:extLst>
          </p:cNvPr>
          <p:cNvSpPr/>
          <p:nvPr/>
        </p:nvSpPr>
        <p:spPr>
          <a:xfrm>
            <a:off x="10206334" y="307890"/>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20590138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7" end="7"/>
                                            </p:txEl>
                                          </p:spTgt>
                                        </p:tgtEl>
                                        <p:attrNameLst>
                                          <p:attrName>style.visibility</p:attrName>
                                        </p:attrNameLst>
                                      </p:cBhvr>
                                      <p:to>
                                        <p:strVal val="visible"/>
                                      </p:to>
                                    </p:set>
                                    <p:anim calcmode="lin" valueType="num">
                                      <p:cBhvr additive="base">
                                        <p:cTn id="7"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7" end="7"/>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8" end="8"/>
                                            </p:txEl>
                                          </p:spTgt>
                                        </p:tgtEl>
                                        <p:attrNameLst>
                                          <p:attrName>style.visibility</p:attrName>
                                        </p:attrNameLst>
                                      </p:cBhvr>
                                      <p:to>
                                        <p:strVal val="visible"/>
                                      </p:to>
                                    </p:set>
                                    <p:anim calcmode="lin" valueType="num">
                                      <p:cBhvr additive="base">
                                        <p:cTn id="11"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694376"/>
            <a:ext cx="11897360" cy="5890843"/>
          </a:xfrm>
          <a:prstGeom prst="rect">
            <a:avLst/>
          </a:prstGeom>
          <a:noFill/>
        </p:spPr>
        <p:txBody>
          <a:bodyPr wrap="square" rtlCol="0">
            <a:spAutoFit/>
          </a:bodyPr>
          <a:lstStyle/>
          <a:p>
            <a:pPr algn="just">
              <a:lnSpc>
                <a:spcPct val="130000"/>
              </a:lnSpc>
              <a:spcBef>
                <a:spcPts val="600"/>
              </a:spcBef>
            </a:pPr>
            <a:r>
              <a:rPr lang="en-US" altLang="zh-CN" sz="2200" dirty="0">
                <a:solidFill>
                  <a:srgbClr val="C00000"/>
                </a:solidFill>
                <a:latin typeface="Times New Roman" panose="02020603050405020304" pitchFamily="18" charset="0"/>
                <a:cs typeface="+mn-ea"/>
                <a:sym typeface="+mn-lt"/>
              </a:rPr>
              <a:t>I like travelling on my own not only because it costs much less but because it gives a great degree of independence and freedom. Travelling on my own, I’m my own boss. I can decide when to start on my way, where to linger a little longer and which spot can be skipped over to save energy or time for another spot. I can always adjust my plan. On the contrary, in a package tour you’re deprived of as much freedom as in a military base. At the sound of the whistle, you have to jump up from a sound sleep and, with heavy-lidded eyes, hurry to the gathering </a:t>
            </a:r>
            <a:r>
              <a:rPr lang="en-US" altLang="zh-CN" sz="2200" dirty="0" smtClean="0">
                <a:solidFill>
                  <a:srgbClr val="C00000"/>
                </a:solidFill>
                <a:latin typeface="Times New Roman" panose="02020603050405020304" pitchFamily="18" charset="0"/>
                <a:cs typeface="+mn-ea"/>
                <a:sym typeface="+mn-lt"/>
              </a:rPr>
              <a:t>place where </a:t>
            </a:r>
            <a:r>
              <a:rPr lang="en-US" altLang="zh-CN" sz="2200" dirty="0">
                <a:solidFill>
                  <a:srgbClr val="C00000"/>
                </a:solidFill>
                <a:latin typeface="Times New Roman" panose="02020603050405020304" pitchFamily="18" charset="0"/>
                <a:cs typeface="+mn-ea"/>
                <a:sym typeface="+mn-lt"/>
              </a:rPr>
              <a:t>you are collected and counted to board a coach. At the sight of the little flag waving, you</a:t>
            </a:r>
            <a:r>
              <a:rPr lang="zh-CN" altLang="en-US" sz="2200" dirty="0">
                <a:solidFill>
                  <a:srgbClr val="C00000"/>
                </a:solidFill>
                <a:latin typeface="Times New Roman" panose="02020603050405020304" pitchFamily="18" charset="0"/>
                <a:cs typeface="+mn-ea"/>
                <a:sym typeface="+mn-lt"/>
              </a:rPr>
              <a:t> </a:t>
            </a:r>
            <a:r>
              <a:rPr lang="en-US" altLang="zh-CN" sz="2200" dirty="0">
                <a:solidFill>
                  <a:srgbClr val="C00000"/>
                </a:solidFill>
                <a:latin typeface="Times New Roman" panose="02020603050405020304" pitchFamily="18" charset="0"/>
                <a:cs typeface="+mn-ea"/>
                <a:sym typeface="+mn-lt"/>
              </a:rPr>
              <a:t>must immediately take yourself away from the scenes you are marveling at and follow the guide whose sole interest is to cover all spots according to the strict schedule, regardless of the weather or your health condition.</a:t>
            </a:r>
          </a:p>
          <a:p>
            <a:pPr algn="just">
              <a:lnSpc>
                <a:spcPct val="130000"/>
              </a:lnSpc>
              <a:spcBef>
                <a:spcPts val="600"/>
              </a:spcBef>
            </a:pPr>
            <a:r>
              <a:rPr lang="en-US" altLang="zh-CN" sz="2200" dirty="0" smtClean="0">
                <a:solidFill>
                  <a:srgbClr val="C00000"/>
                </a:solidFill>
                <a:latin typeface="Times New Roman" panose="02020603050405020304" pitchFamily="18" charset="0"/>
                <a:cs typeface="+mn-ea"/>
                <a:sym typeface="+mn-lt"/>
              </a:rPr>
              <a:t>It’s </a:t>
            </a:r>
            <a:r>
              <a:rPr lang="en-US" altLang="zh-CN" sz="2200" dirty="0">
                <a:solidFill>
                  <a:srgbClr val="C00000"/>
                </a:solidFill>
                <a:latin typeface="Times New Roman" panose="02020603050405020304" pitchFamily="18" charset="0"/>
                <a:cs typeface="+mn-ea"/>
                <a:sym typeface="+mn-lt"/>
              </a:rPr>
              <a:t>true that you may encounter inconveniences if you travel individually, for instance, getting accommodations for the night and finding a place for meals. But nothing can be compared with the freedom which is vital to a person who takes a holiday trip mainly to escape from constraints of his or her routine </a:t>
            </a:r>
            <a:r>
              <a:rPr lang="en-US" altLang="zh-CN" sz="2200" dirty="0" smtClean="0">
                <a:solidFill>
                  <a:srgbClr val="C00000"/>
                </a:solidFill>
                <a:latin typeface="Times New Roman" panose="02020603050405020304" pitchFamily="18" charset="0"/>
                <a:cs typeface="+mn-ea"/>
                <a:sym typeface="+mn-lt"/>
              </a:rPr>
              <a:t>life.   </a:t>
            </a:r>
            <a:endParaRPr lang="en-US" altLang="zh-CN" sz="2200" dirty="0">
              <a:solidFill>
                <a:srgbClr val="C00000"/>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77278"/>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4257004244"/>
      </p:ext>
    </p:extLst>
  </p:cSld>
  <p:clrMapOvr>
    <a:masterClrMapping/>
  </p:clrMapOvr>
  <p:transition spd="slow">
    <p:push dir="u"/>
  </p:transition>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637769"/>
            <a:ext cx="12445615" cy="4955203"/>
          </a:xfrm>
          <a:prstGeom prst="rect">
            <a:avLst/>
          </a:prstGeom>
          <a:noFill/>
        </p:spPr>
        <p:txBody>
          <a:bodyPr wrap="square" rtlCol="0">
            <a:spAutoFit/>
          </a:bodyPr>
          <a:lstStyle/>
          <a:p>
            <a:pPr>
              <a:lnSpc>
                <a:spcPct val="130000"/>
              </a:lnSpc>
              <a:spcBef>
                <a:spcPts val="600"/>
              </a:spcBef>
            </a:pPr>
            <a:r>
              <a:rPr lang="en-US" altLang="zh-CN" sz="2200" dirty="0">
                <a:latin typeface="Times New Roman" panose="02020603050405020304" pitchFamily="18" charset="0"/>
                <a:cs typeface="+mn-ea"/>
                <a:sym typeface="+mn-lt"/>
              </a:rPr>
              <a:t>2) Direction: For this part, you are allowed 30 minutes to write a composition </a:t>
            </a:r>
            <a:r>
              <a:rPr lang="en-US" altLang="zh-CN" sz="2200" dirty="0" smtClean="0">
                <a:latin typeface="Times New Roman" panose="02020603050405020304" pitchFamily="18" charset="0"/>
                <a:cs typeface="+mn-ea"/>
                <a:sym typeface="+mn-lt"/>
              </a:rPr>
              <a:t>entitled “Beliefs</a:t>
            </a:r>
            <a:r>
              <a:rPr lang="en-US" altLang="zh-CN" sz="2200" dirty="0">
                <a:latin typeface="Times New Roman" panose="02020603050405020304" pitchFamily="18" charset="0"/>
                <a:cs typeface="+mn-ea"/>
                <a:sym typeface="+mn-lt"/>
              </a:rPr>
              <a:t>”. Your composition should be at least 120 words and contain the </a:t>
            </a:r>
            <a:r>
              <a:rPr lang="en-US" altLang="zh-CN" sz="2200" dirty="0" smtClean="0">
                <a:latin typeface="Times New Roman" panose="02020603050405020304" pitchFamily="18" charset="0"/>
                <a:cs typeface="+mn-ea"/>
                <a:sym typeface="+mn-lt"/>
              </a:rPr>
              <a:t>following information</a:t>
            </a:r>
            <a:r>
              <a:rPr lang="en-US" altLang="zh-CN" sz="2200" dirty="0">
                <a:latin typeface="Times New Roman" panose="02020603050405020304" pitchFamily="18" charset="0"/>
                <a:cs typeface="+mn-ea"/>
                <a:sym typeface="+mn-lt"/>
              </a:rPr>
              <a:t>.</a:t>
            </a:r>
          </a:p>
          <a:p>
            <a:pPr>
              <a:lnSpc>
                <a:spcPct val="130000"/>
              </a:lnSpc>
              <a:spcBef>
                <a:spcPts val="600"/>
              </a:spcBef>
            </a:pPr>
            <a:r>
              <a:rPr lang="en-US" altLang="zh-CN" sz="2200" dirty="0">
                <a:latin typeface="Times New Roman" panose="02020603050405020304" pitchFamily="18" charset="0"/>
                <a:cs typeface="+mn-ea"/>
                <a:sym typeface="+mn-lt"/>
              </a:rPr>
              <a:t>Outline:</a:t>
            </a:r>
          </a:p>
          <a:p>
            <a:pPr>
              <a:lnSpc>
                <a:spcPct val="130000"/>
              </a:lnSpc>
              <a:spcBef>
                <a:spcPts val="600"/>
              </a:spcBef>
            </a:pPr>
            <a:r>
              <a:rPr lang="en-US" altLang="zh-CN" sz="2200" dirty="0">
                <a:latin typeface="Times New Roman" panose="02020603050405020304" pitchFamily="18" charset="0"/>
                <a:cs typeface="+mn-ea"/>
                <a:sym typeface="+mn-lt"/>
              </a:rPr>
              <a:t> 1. Importance of having a belief;</a:t>
            </a:r>
          </a:p>
          <a:p>
            <a:pPr>
              <a:lnSpc>
                <a:spcPct val="130000"/>
              </a:lnSpc>
              <a:spcBef>
                <a:spcPts val="600"/>
              </a:spcBef>
            </a:pPr>
            <a:r>
              <a:rPr lang="en-US" altLang="zh-CN" sz="2200" dirty="0">
                <a:latin typeface="Times New Roman" panose="02020603050405020304" pitchFamily="18" charset="0"/>
                <a:cs typeface="+mn-ea"/>
                <a:sym typeface="+mn-lt"/>
              </a:rPr>
              <a:t> 2. Different beliefs will lead to different results;</a:t>
            </a:r>
          </a:p>
          <a:p>
            <a:pPr>
              <a:lnSpc>
                <a:spcPct val="130000"/>
              </a:lnSpc>
              <a:spcBef>
                <a:spcPts val="600"/>
              </a:spcBef>
            </a:pPr>
            <a:r>
              <a:rPr lang="en-US" altLang="zh-CN" sz="2200" dirty="0">
                <a:latin typeface="Times New Roman" panose="02020603050405020304" pitchFamily="18" charset="0"/>
                <a:cs typeface="+mn-ea"/>
                <a:sym typeface="+mn-lt"/>
              </a:rPr>
              <a:t> 3. </a:t>
            </a:r>
            <a:r>
              <a:rPr lang="en-US" altLang="zh-CN" sz="2200" dirty="0" smtClean="0">
                <a:latin typeface="Times New Roman" panose="02020603050405020304" pitchFamily="18" charset="0"/>
                <a:cs typeface="+mn-ea"/>
                <a:sym typeface="+mn-lt"/>
              </a:rPr>
              <a:t>Conclusion.                                          </a:t>
            </a:r>
          </a:p>
          <a:p>
            <a:pPr algn="ctr">
              <a:lnSpc>
                <a:spcPct val="130000"/>
              </a:lnSpc>
              <a:spcBef>
                <a:spcPts val="600"/>
              </a:spcBef>
            </a:pPr>
            <a:r>
              <a:rPr lang="en-US" altLang="zh-CN" sz="2200" dirty="0" smtClean="0">
                <a:solidFill>
                  <a:srgbClr val="C00000"/>
                </a:solidFill>
                <a:latin typeface="Times New Roman" panose="02020603050405020304" pitchFamily="18" charset="0"/>
                <a:cs typeface="+mn-ea"/>
                <a:sym typeface="+mn-lt"/>
              </a:rPr>
              <a:t>Beliefs</a:t>
            </a:r>
            <a:endParaRPr lang="en-US" altLang="zh-CN" sz="2200" dirty="0">
              <a:solidFill>
                <a:srgbClr val="C00000"/>
              </a:solidFill>
              <a:latin typeface="Times New Roman" panose="02020603050405020304" pitchFamily="18" charset="0"/>
              <a:cs typeface="+mn-ea"/>
              <a:sym typeface="+mn-lt"/>
            </a:endParaRP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 Belief, a creation of human’s wisdom, always plays an important role in human’s society. As a saying goes: “If one’s mind is full, it won’t be filled in with any bad idea.” Anyone who </a:t>
            </a:r>
            <a:r>
              <a:rPr lang="en-US" altLang="zh-CN" sz="2200" dirty="0" smtClean="0">
                <a:solidFill>
                  <a:srgbClr val="C00000"/>
                </a:solidFill>
                <a:latin typeface="Times New Roman" panose="02020603050405020304" pitchFamily="18" charset="0"/>
                <a:cs typeface="+mn-ea"/>
                <a:sym typeface="+mn-lt"/>
              </a:rPr>
              <a:t>has strong </a:t>
            </a:r>
            <a:r>
              <a:rPr lang="en-US" altLang="zh-CN" sz="2200" dirty="0">
                <a:solidFill>
                  <a:srgbClr val="C00000"/>
                </a:solidFill>
                <a:latin typeface="Times New Roman" panose="02020603050405020304" pitchFamily="18" charset="0"/>
                <a:cs typeface="+mn-ea"/>
                <a:sym typeface="+mn-lt"/>
              </a:rPr>
              <a:t>beliefs can enjoy a colorful life. Otherwise, he will lose himself in his way of </a:t>
            </a:r>
            <a:r>
              <a:rPr lang="en-US" altLang="zh-CN" sz="2200" dirty="0" smtClean="0">
                <a:solidFill>
                  <a:srgbClr val="C00000"/>
                </a:solidFill>
                <a:latin typeface="Times New Roman" panose="02020603050405020304" pitchFamily="18" charset="0"/>
                <a:cs typeface="+mn-ea"/>
                <a:sym typeface="+mn-lt"/>
              </a:rPr>
              <a:t>life.</a:t>
            </a:r>
            <a:endParaRPr lang="en-US" altLang="zh-CN" sz="2200" dirty="0">
              <a:solidFill>
                <a:srgbClr val="C00000"/>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77278"/>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139227624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5" end="5"/>
                                            </p:txEl>
                                          </p:spTgt>
                                        </p:tgtEl>
                                        <p:attrNameLst>
                                          <p:attrName>style.visibility</p:attrName>
                                        </p:attrNameLst>
                                      </p:cBhvr>
                                      <p:to>
                                        <p:strVal val="visible"/>
                                      </p:to>
                                    </p:set>
                                    <p:anim calcmode="lin" valueType="num">
                                      <p:cBhvr additive="base">
                                        <p:cTn id="13"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anim calcmode="lin" valueType="num">
                                      <p:cBhvr additive="base">
                                        <p:cTn id="1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7320" y="1062874"/>
            <a:ext cx="11897360" cy="4567404"/>
          </a:xfrm>
          <a:prstGeom prst="rect">
            <a:avLst/>
          </a:prstGeom>
          <a:noFill/>
        </p:spPr>
        <p:txBody>
          <a:bodyPr wrap="square" rtlCol="0">
            <a:spAutoFit/>
          </a:bodyPr>
          <a:lstStyle/>
          <a:p>
            <a:pPr algn="just">
              <a:lnSpc>
                <a:spcPct val="130000"/>
              </a:lnSpc>
              <a:spcBef>
                <a:spcPts val="600"/>
              </a:spcBef>
            </a:pPr>
            <a:r>
              <a:rPr lang="en-US" altLang="zh-CN" sz="2400" dirty="0">
                <a:solidFill>
                  <a:srgbClr val="C00000"/>
                </a:solidFill>
                <a:latin typeface="Times New Roman" panose="02020603050405020304" pitchFamily="18" charset="0"/>
                <a:cs typeface="+mn-ea"/>
                <a:sym typeface="+mn-lt"/>
              </a:rPr>
              <a:t>Beliefs are so important that it can change one’s fate. Two little mice fell in a bucket of cream. The first mouse quickly gave up and drowned. The second mouse wouldn’t quit. He struggled so hard that eventually he churned that cream into butter and crawled out.</a:t>
            </a:r>
          </a:p>
          <a:p>
            <a:pPr algn="just">
              <a:lnSpc>
                <a:spcPct val="130000"/>
              </a:lnSpc>
              <a:spcBef>
                <a:spcPts val="600"/>
              </a:spcBef>
            </a:pPr>
            <a:r>
              <a:rPr lang="en-US" altLang="zh-CN" sz="2400" dirty="0" smtClean="0">
                <a:solidFill>
                  <a:srgbClr val="C00000"/>
                </a:solidFill>
                <a:latin typeface="Times New Roman" panose="02020603050405020304" pitchFamily="18" charset="0"/>
                <a:cs typeface="+mn-ea"/>
                <a:sym typeface="+mn-lt"/>
              </a:rPr>
              <a:t>Obviously</a:t>
            </a:r>
            <a:r>
              <a:rPr lang="en-US" altLang="zh-CN" sz="2400" dirty="0">
                <a:solidFill>
                  <a:srgbClr val="C00000"/>
                </a:solidFill>
                <a:latin typeface="Times New Roman" panose="02020603050405020304" pitchFamily="18" charset="0"/>
                <a:cs typeface="+mn-ea"/>
                <a:sym typeface="+mn-lt"/>
              </a:rPr>
              <a:t>, the latter mouse is the one who has his own beliefs. There are always hopes in his eyes that encourage him to fight. He never gives up when he is in some difficult situations. Because the optimist see the opportunity in every difficulty, while the pessimist see difficulty in every opportunity. The first mouse is one of these kinds of pessimists. He holds no belief in his life and becomes the slave of his fate.</a:t>
            </a:r>
          </a:p>
          <a:p>
            <a:pPr algn="just">
              <a:lnSpc>
                <a:spcPct val="130000"/>
              </a:lnSpc>
              <a:spcBef>
                <a:spcPts val="600"/>
              </a:spcBef>
            </a:pPr>
            <a:r>
              <a:rPr lang="en-US" altLang="zh-CN" sz="2400" dirty="0" smtClean="0">
                <a:solidFill>
                  <a:srgbClr val="C00000"/>
                </a:solidFill>
                <a:latin typeface="Times New Roman" panose="02020603050405020304" pitchFamily="18" charset="0"/>
                <a:cs typeface="+mn-ea"/>
                <a:sym typeface="+mn-lt"/>
              </a:rPr>
              <a:t>Thus</a:t>
            </a:r>
            <a:r>
              <a:rPr lang="en-US" altLang="zh-CN" sz="2400" dirty="0">
                <a:solidFill>
                  <a:srgbClr val="C00000"/>
                </a:solidFill>
                <a:latin typeface="Times New Roman" panose="02020603050405020304" pitchFamily="18" charset="0"/>
                <a:cs typeface="+mn-ea"/>
                <a:sym typeface="+mn-lt"/>
              </a:rPr>
              <a:t>, it can be seen that one with firm beliefs is likely to get successful and master his own life.</a:t>
            </a:r>
            <a:r>
              <a:rPr lang="zh-CN" altLang="en-US" sz="2400" dirty="0">
                <a:solidFill>
                  <a:srgbClr val="C00000"/>
                </a:solidFill>
                <a:latin typeface="Times New Roman" panose="02020603050405020304" pitchFamily="18" charset="0"/>
                <a:cs typeface="+mn-ea"/>
                <a:sym typeface="+mn-lt"/>
              </a:rPr>
              <a:t> </a:t>
            </a:r>
            <a:endParaRPr lang="en-US" altLang="zh-CN" sz="2400" dirty="0">
              <a:solidFill>
                <a:srgbClr val="C00000"/>
              </a:solidFill>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77278"/>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2665557179"/>
      </p:ext>
    </p:extLst>
  </p:cSld>
  <p:clrMapOvr>
    <a:masterClrMapping/>
  </p:clrMapOvr>
  <p:transition spd="slow">
    <p:push dir="u"/>
  </p:transition>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637769"/>
            <a:ext cx="12445615" cy="4988289"/>
          </a:xfrm>
          <a:prstGeom prst="rect">
            <a:avLst/>
          </a:prstGeom>
          <a:noFill/>
        </p:spPr>
        <p:txBody>
          <a:bodyPr wrap="square" rtlCol="0">
            <a:spAutoFit/>
          </a:bodyPr>
          <a:lstStyle/>
          <a:p>
            <a:pPr>
              <a:lnSpc>
                <a:spcPct val="130000"/>
              </a:lnSpc>
              <a:spcBef>
                <a:spcPts val="600"/>
              </a:spcBef>
            </a:pPr>
            <a:r>
              <a:rPr lang="en-US" altLang="zh-CN" sz="2200" dirty="0">
                <a:latin typeface="Times New Roman" panose="02020603050405020304" pitchFamily="18" charset="0"/>
                <a:cs typeface="+mn-ea"/>
                <a:sym typeface="+mn-lt"/>
              </a:rPr>
              <a:t>3) Directions: For this part, you are allowed 30 minutes to write an essay in no less than </a:t>
            </a:r>
            <a:r>
              <a:rPr lang="en-US" altLang="zh-CN" sz="2200" dirty="0" smtClean="0">
                <a:latin typeface="Times New Roman" panose="02020603050405020304" pitchFamily="18" charset="0"/>
                <a:cs typeface="+mn-ea"/>
                <a:sym typeface="+mn-lt"/>
              </a:rPr>
              <a:t>120 words </a:t>
            </a:r>
            <a:r>
              <a:rPr lang="en-US" altLang="zh-CN" sz="2200" dirty="0">
                <a:latin typeface="Times New Roman" panose="02020603050405020304" pitchFamily="18" charset="0"/>
                <a:cs typeface="+mn-ea"/>
                <a:sym typeface="+mn-lt"/>
              </a:rPr>
              <a:t>and contain the following information. </a:t>
            </a:r>
          </a:p>
          <a:p>
            <a:pPr>
              <a:lnSpc>
                <a:spcPct val="130000"/>
              </a:lnSpc>
              <a:spcBef>
                <a:spcPts val="600"/>
              </a:spcBef>
            </a:pPr>
            <a:r>
              <a:rPr lang="en-US" altLang="zh-CN" sz="2200" dirty="0">
                <a:latin typeface="Times New Roman" panose="02020603050405020304" pitchFamily="18" charset="0"/>
                <a:cs typeface="+mn-ea"/>
                <a:sym typeface="+mn-lt"/>
              </a:rPr>
              <a:t>1. Newspapers and magazines have special interest in the private lives of famous people.</a:t>
            </a:r>
          </a:p>
          <a:p>
            <a:pPr>
              <a:lnSpc>
                <a:spcPct val="130000"/>
              </a:lnSpc>
              <a:spcBef>
                <a:spcPts val="600"/>
              </a:spcBef>
            </a:pPr>
            <a:r>
              <a:rPr lang="en-US" altLang="zh-CN" sz="2200" dirty="0">
                <a:latin typeface="Times New Roman" panose="02020603050405020304" pitchFamily="18" charset="0"/>
                <a:cs typeface="+mn-ea"/>
                <a:sym typeface="+mn-lt"/>
              </a:rPr>
              <a:t>2. How can you explain it?</a:t>
            </a:r>
          </a:p>
          <a:p>
            <a:pPr>
              <a:lnSpc>
                <a:spcPct val="130000"/>
              </a:lnSpc>
              <a:spcBef>
                <a:spcPts val="600"/>
              </a:spcBef>
            </a:pPr>
            <a:r>
              <a:rPr lang="en-US" altLang="zh-CN" sz="2200" dirty="0">
                <a:latin typeface="Times New Roman" panose="02020603050405020304" pitchFamily="18" charset="0"/>
                <a:cs typeface="+mn-ea"/>
                <a:sym typeface="+mn-lt"/>
              </a:rPr>
              <a:t>3. What effect it will have on the people being exposed?</a:t>
            </a:r>
          </a:p>
          <a:p>
            <a:pPr>
              <a:lnSpc>
                <a:spcPct val="130000"/>
              </a:lnSpc>
              <a:spcBef>
                <a:spcPts val="600"/>
              </a:spcBef>
            </a:pPr>
            <a:r>
              <a:rPr lang="en-US" altLang="zh-CN" sz="2200" dirty="0">
                <a:latin typeface="Times New Roman" panose="02020603050405020304" pitchFamily="18" charset="0"/>
                <a:cs typeface="+mn-ea"/>
                <a:sym typeface="+mn-lt"/>
              </a:rPr>
              <a:t>4. And what is your opinion of it?</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                                   Privacy of Famous People</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In recent years, many newspapers and magazines focus on the activities of film stars, pop singers and some other famous men and women. Reporters disguise their identities, infiltrate the subject’s business and family, or even bug and wiretap them—to get the news by whatever means are necessary.</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77278"/>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97121205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7320" y="1186757"/>
            <a:ext cx="11140440" cy="5142177"/>
          </a:xfrm>
          <a:prstGeom prst="rect">
            <a:avLst/>
          </a:prstGeom>
          <a:noFill/>
        </p:spPr>
        <p:txBody>
          <a:bodyPr wrap="square" rtlCol="0">
            <a:spAutoFit/>
          </a:bodyPr>
          <a:lstStyle/>
          <a:p>
            <a:pPr algn="just">
              <a:lnSpc>
                <a:spcPct val="130000"/>
              </a:lnSpc>
              <a:spcBef>
                <a:spcPts val="600"/>
              </a:spcBef>
            </a:pPr>
            <a:r>
              <a:rPr lang="en-US" altLang="zh-CN" sz="2200" dirty="0">
                <a:solidFill>
                  <a:srgbClr val="C00000"/>
                </a:solidFill>
                <a:latin typeface="Times New Roman" panose="02020603050405020304" pitchFamily="18" charset="0"/>
                <a:cs typeface="+mn-ea"/>
                <a:sym typeface="+mn-lt"/>
              </a:rPr>
              <a:t>It is not difficult to explain the reason for their surprising amount of interest in famous</a:t>
            </a:r>
          </a:p>
          <a:p>
            <a:pPr algn="just">
              <a:lnSpc>
                <a:spcPct val="130000"/>
              </a:lnSpc>
              <a:spcBef>
                <a:spcPts val="600"/>
              </a:spcBef>
            </a:pPr>
            <a:r>
              <a:rPr lang="en-US" altLang="zh-CN" sz="2200" dirty="0">
                <a:solidFill>
                  <a:srgbClr val="C00000"/>
                </a:solidFill>
                <a:latin typeface="Times New Roman" panose="02020603050405020304" pitchFamily="18" charset="0"/>
                <a:cs typeface="+mn-ea"/>
                <a:sym typeface="+mn-lt"/>
              </a:rPr>
              <a:t>people’s lives. They are in the spotlight, renowned or notorious; they are the topic of ordinary</a:t>
            </a:r>
          </a:p>
          <a:p>
            <a:pPr algn="just">
              <a:lnSpc>
                <a:spcPct val="130000"/>
              </a:lnSpc>
              <a:spcBef>
                <a:spcPts val="600"/>
              </a:spcBef>
            </a:pPr>
            <a:r>
              <a:rPr lang="en-US" altLang="zh-CN" sz="2200" dirty="0">
                <a:solidFill>
                  <a:srgbClr val="C00000"/>
                </a:solidFill>
                <a:latin typeface="Times New Roman" panose="02020603050405020304" pitchFamily="18" charset="0"/>
                <a:cs typeface="+mn-ea"/>
                <a:sym typeface="+mn-lt"/>
              </a:rPr>
              <a:t>people who like to know everything about them. To satisfy their curiosity, or “the people’s right</a:t>
            </a:r>
          </a:p>
          <a:p>
            <a:pPr algn="just">
              <a:lnSpc>
                <a:spcPct val="130000"/>
              </a:lnSpc>
              <a:spcBef>
                <a:spcPts val="600"/>
              </a:spcBef>
            </a:pPr>
            <a:r>
              <a:rPr lang="en-US" altLang="zh-CN" sz="2200" dirty="0">
                <a:solidFill>
                  <a:srgbClr val="C00000"/>
                </a:solidFill>
                <a:latin typeface="Times New Roman" panose="02020603050405020304" pitchFamily="18" charset="0"/>
                <a:cs typeface="+mn-ea"/>
                <a:sym typeface="+mn-lt"/>
              </a:rPr>
              <a:t>to know”, journalists often find it their duty to report their activities. Moreover, what matters to a</a:t>
            </a:r>
          </a:p>
          <a:p>
            <a:pPr algn="just">
              <a:lnSpc>
                <a:spcPct val="130000"/>
              </a:lnSpc>
              <a:spcBef>
                <a:spcPts val="600"/>
              </a:spcBef>
            </a:pPr>
            <a:r>
              <a:rPr lang="en-US" altLang="zh-CN" sz="2200" dirty="0">
                <a:solidFill>
                  <a:srgbClr val="C00000"/>
                </a:solidFill>
                <a:latin typeface="Times New Roman" panose="02020603050405020304" pitchFamily="18" charset="0"/>
                <a:cs typeface="+mn-ea"/>
                <a:sym typeface="+mn-lt"/>
              </a:rPr>
              <a:t>newspaper or a magazine is the number of readers. A large readership means the rise in the</a:t>
            </a:r>
          </a:p>
          <a:p>
            <a:pPr algn="just">
              <a:lnSpc>
                <a:spcPct val="130000"/>
              </a:lnSpc>
              <a:spcBef>
                <a:spcPts val="600"/>
              </a:spcBef>
            </a:pPr>
            <a:r>
              <a:rPr lang="en-US" altLang="zh-CN" sz="2200" dirty="0">
                <a:solidFill>
                  <a:srgbClr val="C00000"/>
                </a:solidFill>
                <a:latin typeface="Times New Roman" panose="02020603050405020304" pitchFamily="18" charset="0"/>
                <a:cs typeface="+mn-ea"/>
                <a:sym typeface="+mn-lt"/>
              </a:rPr>
              <a:t>circulation of their publications, hence a huge profit. Since film stars and pop singers are</a:t>
            </a:r>
          </a:p>
          <a:p>
            <a:pPr algn="just">
              <a:lnSpc>
                <a:spcPct val="130000"/>
              </a:lnSpc>
              <a:spcBef>
                <a:spcPts val="600"/>
              </a:spcBef>
            </a:pPr>
            <a:r>
              <a:rPr lang="en-US" altLang="zh-CN" sz="2200" dirty="0">
                <a:solidFill>
                  <a:srgbClr val="C00000"/>
                </a:solidFill>
                <a:latin typeface="Times New Roman" panose="02020603050405020304" pitchFamily="18" charset="0"/>
                <a:cs typeface="+mn-ea"/>
                <a:sym typeface="+mn-lt"/>
              </a:rPr>
              <a:t>newsworthy figures, and their stories draw far more attention than those of other people, it is</a:t>
            </a:r>
          </a:p>
          <a:p>
            <a:pPr algn="just">
              <a:lnSpc>
                <a:spcPct val="130000"/>
              </a:lnSpc>
              <a:spcBef>
                <a:spcPts val="600"/>
              </a:spcBef>
            </a:pPr>
            <a:r>
              <a:rPr lang="en-US" altLang="zh-CN" sz="2200" dirty="0">
                <a:solidFill>
                  <a:srgbClr val="C00000"/>
                </a:solidFill>
                <a:latin typeface="Times New Roman" panose="02020603050405020304" pitchFamily="18" charset="0"/>
                <a:cs typeface="+mn-ea"/>
                <a:sym typeface="+mn-lt"/>
              </a:rPr>
              <a:t>natural that the press tries to attract them to buy their magazines by featuring private lives of</a:t>
            </a:r>
          </a:p>
          <a:p>
            <a:pPr algn="just">
              <a:lnSpc>
                <a:spcPct val="130000"/>
              </a:lnSpc>
              <a:spcBef>
                <a:spcPts val="600"/>
              </a:spcBef>
            </a:pPr>
            <a:r>
              <a:rPr lang="en-US" altLang="zh-CN" sz="2200" dirty="0">
                <a:solidFill>
                  <a:srgbClr val="C00000"/>
                </a:solidFill>
                <a:latin typeface="Times New Roman" panose="02020603050405020304" pitchFamily="18" charset="0"/>
                <a:cs typeface="+mn-ea"/>
                <a:sym typeface="+mn-lt"/>
              </a:rPr>
              <a:t>famous people.</a:t>
            </a:r>
          </a:p>
          <a:p>
            <a:pPr algn="just">
              <a:lnSpc>
                <a:spcPct val="130000"/>
              </a:lnSpc>
              <a:spcBef>
                <a:spcPts val="600"/>
              </a:spcBef>
            </a:pPr>
            <a:r>
              <a:rPr lang="en-US" altLang="zh-CN" sz="2200" dirty="0">
                <a:solidFill>
                  <a:srgbClr val="C00000"/>
                </a:solidFill>
                <a:latin typeface="Times New Roman" panose="02020603050405020304" pitchFamily="18" charset="0"/>
                <a:cs typeface="+mn-ea"/>
                <a:sym typeface="+mn-lt"/>
              </a:rPr>
              <a:t>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77278"/>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3853879986"/>
      </p:ext>
    </p:extLst>
  </p:cSld>
  <p:clrMapOvr>
    <a:masterClrMapping/>
  </p:clrMapOvr>
  <p:transition spd="slow">
    <p:push dir="u"/>
  </p:transition>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294640" y="1176597"/>
            <a:ext cx="11897360" cy="3590983"/>
          </a:xfrm>
          <a:prstGeom prst="rect">
            <a:avLst/>
          </a:prstGeom>
          <a:noFill/>
        </p:spPr>
        <p:txBody>
          <a:bodyPr wrap="square" rtlCol="0">
            <a:spAutoFit/>
          </a:bodyPr>
          <a:lstStyle/>
          <a:p>
            <a:pPr algn="just">
              <a:lnSpc>
                <a:spcPct val="130000"/>
              </a:lnSpc>
              <a:spcBef>
                <a:spcPts val="600"/>
              </a:spcBef>
            </a:pPr>
            <a:r>
              <a:rPr lang="en-US" altLang="zh-CN" sz="2200" dirty="0">
                <a:solidFill>
                  <a:srgbClr val="C00000"/>
                </a:solidFill>
                <a:latin typeface="Times New Roman" panose="02020603050405020304" pitchFamily="18" charset="0"/>
                <a:cs typeface="+mn-ea"/>
                <a:sym typeface="+mn-lt"/>
              </a:rPr>
              <a:t>However, those exposed people can be severely injured by such press attention. Sensational</a:t>
            </a:r>
          </a:p>
          <a:p>
            <a:pPr algn="just">
              <a:lnSpc>
                <a:spcPct val="130000"/>
              </a:lnSpc>
              <a:spcBef>
                <a:spcPts val="600"/>
              </a:spcBef>
            </a:pPr>
            <a:r>
              <a:rPr lang="en-US" altLang="zh-CN" sz="2200" dirty="0">
                <a:solidFill>
                  <a:srgbClr val="C00000"/>
                </a:solidFill>
                <a:latin typeface="Times New Roman" panose="02020603050405020304" pitchFamily="18" charset="0"/>
                <a:cs typeface="+mn-ea"/>
                <a:sym typeface="+mn-lt"/>
              </a:rPr>
              <a:t>stories about their private lives cause great unhappiness to them. To escape reporters, they can’t</a:t>
            </a:r>
          </a:p>
          <a:p>
            <a:pPr algn="just">
              <a:lnSpc>
                <a:spcPct val="130000"/>
              </a:lnSpc>
              <a:spcBef>
                <a:spcPts val="600"/>
              </a:spcBef>
            </a:pPr>
            <a:r>
              <a:rPr lang="en-US" altLang="zh-CN" sz="2200" dirty="0">
                <a:solidFill>
                  <a:srgbClr val="C00000"/>
                </a:solidFill>
                <a:latin typeface="Times New Roman" panose="02020603050405020304" pitchFamily="18" charset="0"/>
                <a:cs typeface="+mn-ea"/>
                <a:sym typeface="+mn-lt"/>
              </a:rPr>
              <a:t>even lead a normal life. Sometimes their lives will be in danger. For example, Princess Diana</a:t>
            </a:r>
          </a:p>
          <a:p>
            <a:pPr algn="just">
              <a:lnSpc>
                <a:spcPct val="130000"/>
              </a:lnSpc>
              <a:spcBef>
                <a:spcPts val="600"/>
              </a:spcBef>
            </a:pPr>
            <a:r>
              <a:rPr lang="en-US" altLang="zh-CN" sz="2200" dirty="0">
                <a:solidFill>
                  <a:srgbClr val="C00000"/>
                </a:solidFill>
                <a:latin typeface="Times New Roman" panose="02020603050405020304" pitchFamily="18" charset="0"/>
                <a:cs typeface="+mn-ea"/>
                <a:sym typeface="+mn-lt"/>
              </a:rPr>
              <a:t>died in a car accident as she attempted to escape photographers in a chase through Paris.</a:t>
            </a:r>
          </a:p>
          <a:p>
            <a:pPr algn="just">
              <a:lnSpc>
                <a:spcPct val="130000"/>
              </a:lnSpc>
              <a:spcBef>
                <a:spcPts val="600"/>
              </a:spcBef>
            </a:pPr>
            <a:r>
              <a:rPr lang="en-US" altLang="zh-CN" sz="2200" dirty="0">
                <a:solidFill>
                  <a:srgbClr val="C00000"/>
                </a:solidFill>
                <a:latin typeface="Times New Roman" panose="02020603050405020304" pitchFamily="18" charset="0"/>
                <a:cs typeface="+mn-ea"/>
                <a:sym typeface="+mn-lt"/>
              </a:rPr>
              <a:t>Famous people are also citizens. They have the right to keep their own privacy like ordinary</a:t>
            </a:r>
          </a:p>
          <a:p>
            <a:pPr algn="just">
              <a:lnSpc>
                <a:spcPct val="130000"/>
              </a:lnSpc>
              <a:spcBef>
                <a:spcPts val="600"/>
              </a:spcBef>
            </a:pPr>
            <a:r>
              <a:rPr lang="en-US" altLang="zh-CN" sz="2200" dirty="0">
                <a:solidFill>
                  <a:srgbClr val="C00000"/>
                </a:solidFill>
                <a:latin typeface="Times New Roman" panose="02020603050405020304" pitchFamily="18" charset="0"/>
                <a:cs typeface="+mn-ea"/>
                <a:sym typeface="+mn-lt"/>
              </a:rPr>
              <a:t>people—the basic right which should be respected, protected and guaranteed by our laws in</a:t>
            </a:r>
          </a:p>
          <a:p>
            <a:pPr algn="just">
              <a:lnSpc>
                <a:spcPct val="130000"/>
              </a:lnSpc>
              <a:spcBef>
                <a:spcPts val="600"/>
              </a:spcBef>
            </a:pPr>
            <a:r>
              <a:rPr lang="en-US" altLang="zh-CN" sz="2200" dirty="0">
                <a:solidFill>
                  <a:srgbClr val="C00000"/>
                </a:solidFill>
                <a:latin typeface="Times New Roman" panose="02020603050405020304" pitchFamily="18" charset="0"/>
                <a:cs typeface="+mn-ea"/>
                <a:sym typeface="+mn-lt"/>
              </a:rPr>
              <a:t>whatever circumstances.</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77278"/>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3551954271"/>
      </p:ext>
    </p:extLst>
  </p:cSld>
  <p:clrMapOvr>
    <a:masterClrMapping/>
  </p:clrMapOvr>
  <p:transition spd="slow">
    <p:push dir="u"/>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5" y="2046686"/>
            <a:ext cx="8485096"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ea typeface="+mn-ea"/>
                <a:cs typeface="+mn-cs"/>
                <a:sym typeface="+mn-lt"/>
              </a:rPr>
              <a:t>这类的考题通常给出一个作文标题以及一些关键词。它要求考生围绕文章的标题和关键词写一篇短文。例如：</a:t>
            </a:r>
          </a:p>
          <a:p>
            <a:pPr algn="just">
              <a:lnSpc>
                <a:spcPct val="150000"/>
              </a:lnSpc>
            </a:pPr>
            <a:r>
              <a:rPr lang="en-US" altLang="zh-CN" sz="2400" dirty="0">
                <a:solidFill>
                  <a:srgbClr val="C00000"/>
                </a:solidFill>
                <a:latin typeface="Times New Roman" panose="02020603050405020304" pitchFamily="18" charset="0"/>
                <a:ea typeface="+mn-ea"/>
                <a:cs typeface="+mn-cs"/>
                <a:sym typeface="+mn-lt"/>
              </a:rPr>
              <a:t>(1) </a:t>
            </a:r>
            <a:r>
              <a:rPr lang="zh-CN" altLang="en-US" sz="2400" dirty="0">
                <a:solidFill>
                  <a:srgbClr val="C00000"/>
                </a:solidFill>
                <a:latin typeface="Times New Roman" panose="02020603050405020304" pitchFamily="18" charset="0"/>
                <a:ea typeface="+mn-ea"/>
                <a:cs typeface="+mn-cs"/>
                <a:sym typeface="+mn-lt"/>
              </a:rPr>
              <a:t>在</a:t>
            </a:r>
            <a:r>
              <a:rPr lang="en-US" altLang="zh-CN" sz="2400" dirty="0">
                <a:solidFill>
                  <a:srgbClr val="C00000"/>
                </a:solidFill>
                <a:latin typeface="Times New Roman" panose="02020603050405020304" pitchFamily="18" charset="0"/>
                <a:ea typeface="+mn-ea"/>
                <a:cs typeface="+mn-cs"/>
                <a:sym typeface="+mn-lt"/>
              </a:rPr>
              <a:t>30</a:t>
            </a:r>
            <a:r>
              <a:rPr lang="zh-CN" altLang="en-US" sz="2400" dirty="0">
                <a:solidFill>
                  <a:srgbClr val="C00000"/>
                </a:solidFill>
                <a:latin typeface="Times New Roman" panose="02020603050405020304" pitchFamily="18" charset="0"/>
                <a:ea typeface="+mn-ea"/>
                <a:cs typeface="+mn-cs"/>
                <a:sym typeface="+mn-lt"/>
              </a:rPr>
              <a:t>分钟内以</a:t>
            </a:r>
            <a:r>
              <a:rPr lang="zh-CN" altLang="en-US" sz="2400" u="sng" dirty="0" smtClean="0">
                <a:solidFill>
                  <a:srgbClr val="C00000"/>
                </a:solidFill>
                <a:latin typeface="Times New Roman" panose="02020603050405020304" pitchFamily="18" charset="0"/>
                <a:ea typeface="+mn-ea"/>
                <a:cs typeface="+mn-cs"/>
                <a:sym typeface="+mn-lt"/>
              </a:rPr>
              <a:t>“</a:t>
            </a:r>
            <a:r>
              <a:rPr lang="en-US" altLang="zh-CN" sz="2400" u="sng" dirty="0" smtClean="0">
                <a:solidFill>
                  <a:srgbClr val="C00000"/>
                </a:solidFill>
                <a:latin typeface="Times New Roman" panose="02020603050405020304" pitchFamily="18" charset="0"/>
                <a:ea typeface="+mn-ea"/>
                <a:cs typeface="+mn-cs"/>
                <a:sym typeface="+mn-lt"/>
              </a:rPr>
              <a:t>City </a:t>
            </a:r>
            <a:r>
              <a:rPr lang="en-US" altLang="zh-CN" sz="2400" u="sng" dirty="0">
                <a:solidFill>
                  <a:srgbClr val="C00000"/>
                </a:solidFill>
                <a:latin typeface="Times New Roman" panose="02020603050405020304" pitchFamily="18" charset="0"/>
                <a:ea typeface="+mn-ea"/>
                <a:cs typeface="+mn-cs"/>
                <a:sym typeface="+mn-lt"/>
              </a:rPr>
              <a:t>and Countryside”</a:t>
            </a:r>
            <a:r>
              <a:rPr lang="zh-CN" altLang="en-US" sz="2400" dirty="0">
                <a:solidFill>
                  <a:srgbClr val="C00000"/>
                </a:solidFill>
                <a:latin typeface="Times New Roman" panose="02020603050405020304" pitchFamily="18" charset="0"/>
                <a:ea typeface="+mn-ea"/>
                <a:cs typeface="+mn-cs"/>
                <a:sym typeface="+mn-lt"/>
              </a:rPr>
              <a:t>为题，写一篇</a:t>
            </a:r>
            <a:r>
              <a:rPr lang="en-US" altLang="zh-CN" sz="2400" dirty="0">
                <a:solidFill>
                  <a:srgbClr val="C00000"/>
                </a:solidFill>
                <a:latin typeface="Times New Roman" panose="02020603050405020304" pitchFamily="18" charset="0"/>
                <a:ea typeface="+mn-ea"/>
                <a:cs typeface="+mn-cs"/>
                <a:sym typeface="+mn-lt"/>
              </a:rPr>
              <a:t>120</a:t>
            </a:r>
            <a:r>
              <a:rPr lang="zh-CN" altLang="en-US" sz="2400" dirty="0">
                <a:solidFill>
                  <a:srgbClr val="C00000"/>
                </a:solidFill>
                <a:latin typeface="Times New Roman" panose="02020603050405020304" pitchFamily="18" charset="0"/>
                <a:ea typeface="+mn-ea"/>
                <a:cs typeface="+mn-cs"/>
                <a:sym typeface="+mn-lt"/>
              </a:rPr>
              <a:t>字左右的短文，必须包括下列关键字及表达方式，且要求使用正确、恰当。</a:t>
            </a:r>
          </a:p>
          <a:p>
            <a:pPr algn="just">
              <a:lnSpc>
                <a:spcPct val="150000"/>
              </a:lnSpc>
            </a:pPr>
            <a:r>
              <a:rPr lang="en-US" altLang="zh-CN" sz="2400" i="1" dirty="0">
                <a:solidFill>
                  <a:srgbClr val="C00000"/>
                </a:solidFill>
                <a:latin typeface="Times New Roman" panose="02020603050405020304" pitchFamily="18" charset="0"/>
                <a:ea typeface="+mn-ea"/>
                <a:cs typeface="+mn-cs"/>
                <a:sym typeface="+mn-lt"/>
              </a:rPr>
              <a:t>Key Words and Expressions: similarities, differences, environment, transportation, education, entertainment, colorful, boring, public health service, reduce the gap</a:t>
            </a:r>
            <a:endParaRPr lang="id-ID" sz="3600" i="1" dirty="0">
              <a:solidFill>
                <a:srgbClr val="C00000"/>
              </a:solidFill>
              <a:latin typeface="Times New Roman" panose="02020603050405020304" pitchFamily="18" charset="0"/>
              <a:ea typeface="+mn-ea"/>
              <a:cs typeface="+mn-ea"/>
              <a:sym typeface="+mn-lt"/>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475636" y="1057470"/>
            <a:ext cx="7235805" cy="597664"/>
          </a:xfrm>
          <a:prstGeom prst="rect">
            <a:avLst/>
          </a:prstGeom>
          <a:solidFill>
            <a:srgbClr val="00749F"/>
          </a:solidFill>
        </p:spPr>
        <p:txBody>
          <a:bodyPr wrap="square" rtlCol="0">
            <a:spAutoFit/>
          </a:bodyPr>
          <a:lstStyle/>
          <a:p>
            <a:pPr>
              <a:lnSpc>
                <a:spcPct val="130000"/>
              </a:lnSpc>
              <a:spcBef>
                <a:spcPts val="600"/>
              </a:spcBef>
            </a:pPr>
            <a:r>
              <a:rPr lang="en-US" altLang="zh-CN" sz="2800" b="1" u="sng" dirty="0">
                <a:solidFill>
                  <a:schemeClr val="bg1"/>
                </a:solidFill>
                <a:latin typeface="Times New Roman" panose="02020603050405020304" pitchFamily="18" charset="0"/>
                <a:cs typeface="+mn-ea"/>
                <a:sym typeface="+mn-lt"/>
              </a:rPr>
              <a:t>1.1 </a:t>
            </a:r>
            <a:r>
              <a:rPr lang="zh-CN" altLang="en-US" sz="2800" b="1" u="sng" dirty="0">
                <a:solidFill>
                  <a:schemeClr val="bg1"/>
                </a:solidFill>
                <a:latin typeface="Times New Roman" panose="02020603050405020304" pitchFamily="18" charset="0"/>
                <a:cs typeface="+mn-ea"/>
                <a:sym typeface="+mn-lt"/>
              </a:rPr>
              <a:t>关键词作文 </a:t>
            </a:r>
            <a:r>
              <a:rPr lang="en-US" altLang="zh-CN" sz="2800" b="1" u="sng" dirty="0">
                <a:solidFill>
                  <a:schemeClr val="bg1"/>
                </a:solidFill>
                <a:latin typeface="Times New Roman" panose="02020603050405020304" pitchFamily="18" charset="0"/>
                <a:cs typeface="+mn-ea"/>
                <a:sym typeface="+mn-lt"/>
              </a:rPr>
              <a:t>Key Words Composition</a:t>
            </a:r>
          </a:p>
        </p:txBody>
      </p:sp>
      <p:sp>
        <p:nvSpPr>
          <p:cNvPr id="13" name="locator-point-on-map_17583">
            <a:extLst>
              <a:ext uri="{FF2B5EF4-FFF2-40B4-BE49-F238E27FC236}">
                <a16:creationId xmlns:a16="http://schemas.microsoft.com/office/drawing/2014/main" id="{B2DF972E-664F-0F4A-8EDB-34BB71A078C5}"/>
              </a:ext>
            </a:extLst>
          </p:cNvPr>
          <p:cNvSpPr>
            <a:spLocks noChangeAspect="1"/>
          </p:cNvSpPr>
          <p:nvPr/>
        </p:nvSpPr>
        <p:spPr bwMode="auto">
          <a:xfrm>
            <a:off x="8783506" y="2567710"/>
            <a:ext cx="3175260" cy="2306879"/>
          </a:xfrm>
          <a:custGeom>
            <a:avLst/>
            <a:gdLst>
              <a:gd name="connsiteX0" fmla="*/ 410614 w 580028"/>
              <a:gd name="connsiteY0" fmla="*/ 346867 h 421400"/>
              <a:gd name="connsiteX1" fmla="*/ 353186 w 580028"/>
              <a:gd name="connsiteY1" fmla="*/ 362634 h 421400"/>
              <a:gd name="connsiteX2" fmla="*/ 468043 w 580028"/>
              <a:gd name="connsiteY2" fmla="*/ 362634 h 421400"/>
              <a:gd name="connsiteX3" fmla="*/ 410614 w 580028"/>
              <a:gd name="connsiteY3" fmla="*/ 346867 h 421400"/>
              <a:gd name="connsiteX4" fmla="*/ 160800 w 580028"/>
              <a:gd name="connsiteY4" fmla="*/ 346867 h 421400"/>
              <a:gd name="connsiteX5" fmla="*/ 103372 w 580028"/>
              <a:gd name="connsiteY5" fmla="*/ 362634 h 421400"/>
              <a:gd name="connsiteX6" fmla="*/ 219664 w 580028"/>
              <a:gd name="connsiteY6" fmla="*/ 362634 h 421400"/>
              <a:gd name="connsiteX7" fmla="*/ 160800 w 580028"/>
              <a:gd name="connsiteY7" fmla="*/ 346867 h 421400"/>
              <a:gd name="connsiteX8" fmla="*/ 258342 w 580028"/>
              <a:gd name="connsiteY8" fmla="*/ 219321 h 421400"/>
              <a:gd name="connsiteX9" fmla="*/ 378988 w 580028"/>
              <a:gd name="connsiteY9" fmla="*/ 273766 h 421400"/>
              <a:gd name="connsiteX10" fmla="*/ 363189 w 580028"/>
              <a:gd name="connsiteY10" fmla="*/ 299555 h 421400"/>
              <a:gd name="connsiteX11" fmla="*/ 248288 w 580028"/>
              <a:gd name="connsiteY11" fmla="*/ 237947 h 421400"/>
              <a:gd name="connsiteX12" fmla="*/ 170267 w 580028"/>
              <a:gd name="connsiteY12" fmla="*/ 125198 h 421400"/>
              <a:gd name="connsiteX13" fmla="*/ 111890 w 580028"/>
              <a:gd name="connsiteY13" fmla="*/ 159081 h 421400"/>
              <a:gd name="connsiteX14" fmla="*/ 139182 w 580028"/>
              <a:gd name="connsiteY14" fmla="*/ 240831 h 421400"/>
              <a:gd name="connsiteX15" fmla="*/ 221057 w 580028"/>
              <a:gd name="connsiteY15" fmla="*/ 213581 h 421400"/>
              <a:gd name="connsiteX16" fmla="*/ 193765 w 580028"/>
              <a:gd name="connsiteY16" fmla="*/ 131832 h 421400"/>
              <a:gd name="connsiteX17" fmla="*/ 170267 w 580028"/>
              <a:gd name="connsiteY17" fmla="*/ 125198 h 421400"/>
              <a:gd name="connsiteX18" fmla="*/ 172399 w 580028"/>
              <a:gd name="connsiteY18" fmla="*/ 104672 h 421400"/>
              <a:gd name="connsiteX19" fmla="*/ 203820 w 580028"/>
              <a:gd name="connsiteY19" fmla="*/ 113187 h 421400"/>
              <a:gd name="connsiteX20" fmla="*/ 244039 w 580028"/>
              <a:gd name="connsiteY20" fmla="*/ 215015 h 421400"/>
              <a:gd name="connsiteX21" fmla="*/ 236857 w 580028"/>
              <a:gd name="connsiteY21" fmla="*/ 229357 h 421400"/>
              <a:gd name="connsiteX22" fmla="*/ 129127 w 580028"/>
              <a:gd name="connsiteY22" fmla="*/ 259475 h 421400"/>
              <a:gd name="connsiteX23" fmla="*/ 93217 w 580028"/>
              <a:gd name="connsiteY23" fmla="*/ 149042 h 421400"/>
              <a:gd name="connsiteX24" fmla="*/ 172399 w 580028"/>
              <a:gd name="connsiteY24" fmla="*/ 104672 h 421400"/>
              <a:gd name="connsiteX25" fmla="*/ 160800 w 580028"/>
              <a:gd name="connsiteY25" fmla="*/ 40133 h 421400"/>
              <a:gd name="connsiteX26" fmla="*/ 83272 w 580028"/>
              <a:gd name="connsiteY26" fmla="*/ 70233 h 421400"/>
              <a:gd name="connsiteX27" fmla="*/ 57428 w 580028"/>
              <a:gd name="connsiteY27" fmla="*/ 100334 h 421400"/>
              <a:gd name="connsiteX28" fmla="*/ 57428 w 580028"/>
              <a:gd name="connsiteY28" fmla="*/ 348300 h 421400"/>
              <a:gd name="connsiteX29" fmla="*/ 160800 w 580028"/>
              <a:gd name="connsiteY29" fmla="*/ 306734 h 421400"/>
              <a:gd name="connsiteX30" fmla="*/ 267043 w 580028"/>
              <a:gd name="connsiteY30" fmla="*/ 348300 h 421400"/>
              <a:gd name="connsiteX31" fmla="*/ 267043 w 580028"/>
              <a:gd name="connsiteY31" fmla="*/ 266600 h 421400"/>
              <a:gd name="connsiteX32" fmla="*/ 307243 w 580028"/>
              <a:gd name="connsiteY32" fmla="*/ 283800 h 421400"/>
              <a:gd name="connsiteX33" fmla="*/ 307243 w 580028"/>
              <a:gd name="connsiteY33" fmla="*/ 348300 h 421400"/>
              <a:gd name="connsiteX34" fmla="*/ 410614 w 580028"/>
              <a:gd name="connsiteY34" fmla="*/ 306734 h 421400"/>
              <a:gd name="connsiteX35" fmla="*/ 516857 w 580028"/>
              <a:gd name="connsiteY35" fmla="*/ 348300 h 421400"/>
              <a:gd name="connsiteX36" fmla="*/ 516857 w 580028"/>
              <a:gd name="connsiteY36" fmla="*/ 100334 h 421400"/>
              <a:gd name="connsiteX37" fmla="*/ 512550 w 580028"/>
              <a:gd name="connsiteY37" fmla="*/ 94600 h 421400"/>
              <a:gd name="connsiteX38" fmla="*/ 492450 w 580028"/>
              <a:gd name="connsiteY38" fmla="*/ 71666 h 421400"/>
              <a:gd name="connsiteX39" fmla="*/ 410614 w 580028"/>
              <a:gd name="connsiteY39" fmla="*/ 40133 h 421400"/>
              <a:gd name="connsiteX40" fmla="*/ 333086 w 580028"/>
              <a:gd name="connsiteY40" fmla="*/ 70233 h 421400"/>
              <a:gd name="connsiteX41" fmla="*/ 307243 w 580028"/>
              <a:gd name="connsiteY41" fmla="*/ 100334 h 421400"/>
              <a:gd name="connsiteX42" fmla="*/ 307243 w 580028"/>
              <a:gd name="connsiteY42" fmla="*/ 225034 h 421400"/>
              <a:gd name="connsiteX43" fmla="*/ 267043 w 580028"/>
              <a:gd name="connsiteY43" fmla="*/ 209267 h 421400"/>
              <a:gd name="connsiteX44" fmla="*/ 267043 w 580028"/>
              <a:gd name="connsiteY44" fmla="*/ 100334 h 421400"/>
              <a:gd name="connsiteX45" fmla="*/ 262736 w 580028"/>
              <a:gd name="connsiteY45" fmla="*/ 94600 h 421400"/>
              <a:gd name="connsiteX46" fmla="*/ 242636 w 580028"/>
              <a:gd name="connsiteY46" fmla="*/ 71666 h 421400"/>
              <a:gd name="connsiteX47" fmla="*/ 160800 w 580028"/>
              <a:gd name="connsiteY47" fmla="*/ 40133 h 421400"/>
              <a:gd name="connsiteX48" fmla="*/ 160800 w 580028"/>
              <a:gd name="connsiteY48" fmla="*/ 0 h 421400"/>
              <a:gd name="connsiteX49" fmla="*/ 268479 w 580028"/>
              <a:gd name="connsiteY49" fmla="*/ 43000 h 421400"/>
              <a:gd name="connsiteX50" fmla="*/ 287143 w 580028"/>
              <a:gd name="connsiteY50" fmla="*/ 61633 h 421400"/>
              <a:gd name="connsiteX51" fmla="*/ 304371 w 580028"/>
              <a:gd name="connsiteY51" fmla="*/ 43000 h 421400"/>
              <a:gd name="connsiteX52" fmla="*/ 410614 w 580028"/>
              <a:gd name="connsiteY52" fmla="*/ 0 h 421400"/>
              <a:gd name="connsiteX53" fmla="*/ 518293 w 580028"/>
              <a:gd name="connsiteY53" fmla="*/ 43000 h 421400"/>
              <a:gd name="connsiteX54" fmla="*/ 554185 w 580028"/>
              <a:gd name="connsiteY54" fmla="*/ 84566 h 421400"/>
              <a:gd name="connsiteX55" fmla="*/ 555621 w 580028"/>
              <a:gd name="connsiteY55" fmla="*/ 94600 h 421400"/>
              <a:gd name="connsiteX56" fmla="*/ 555621 w 580028"/>
              <a:gd name="connsiteY56" fmla="*/ 130434 h 421400"/>
              <a:gd name="connsiteX57" fmla="*/ 580028 w 580028"/>
              <a:gd name="connsiteY57" fmla="*/ 130434 h 421400"/>
              <a:gd name="connsiteX58" fmla="*/ 580028 w 580028"/>
              <a:gd name="connsiteY58" fmla="*/ 421400 h 421400"/>
              <a:gd name="connsiteX59" fmla="*/ 0 w 580028"/>
              <a:gd name="connsiteY59" fmla="*/ 421400 h 421400"/>
              <a:gd name="connsiteX60" fmla="*/ 0 w 580028"/>
              <a:gd name="connsiteY60" fmla="*/ 130434 h 421400"/>
              <a:gd name="connsiteX61" fmla="*/ 17228 w 580028"/>
              <a:gd name="connsiteY61" fmla="*/ 130434 h 421400"/>
              <a:gd name="connsiteX62" fmla="*/ 17228 w 580028"/>
              <a:gd name="connsiteY62" fmla="*/ 94600 h 421400"/>
              <a:gd name="connsiteX63" fmla="*/ 20100 w 580028"/>
              <a:gd name="connsiteY63" fmla="*/ 86000 h 421400"/>
              <a:gd name="connsiteX64" fmla="*/ 54557 w 580028"/>
              <a:gd name="connsiteY64" fmla="*/ 43000 h 421400"/>
              <a:gd name="connsiteX65" fmla="*/ 160800 w 580028"/>
              <a:gd name="connsiteY65" fmla="*/ 0 h 421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80028" h="421400">
                <a:moveTo>
                  <a:pt x="410614" y="346867"/>
                </a:moveTo>
                <a:cubicBezTo>
                  <a:pt x="387643" y="346867"/>
                  <a:pt x="368978" y="352600"/>
                  <a:pt x="353186" y="362634"/>
                </a:cubicBezTo>
                <a:lnTo>
                  <a:pt x="468043" y="362634"/>
                </a:lnTo>
                <a:cubicBezTo>
                  <a:pt x="452250" y="352600"/>
                  <a:pt x="433586" y="346867"/>
                  <a:pt x="410614" y="346867"/>
                </a:cubicBezTo>
                <a:close/>
                <a:moveTo>
                  <a:pt x="160800" y="346867"/>
                </a:moveTo>
                <a:cubicBezTo>
                  <a:pt x="137829" y="346867"/>
                  <a:pt x="119164" y="352600"/>
                  <a:pt x="103372" y="362634"/>
                </a:cubicBezTo>
                <a:lnTo>
                  <a:pt x="219664" y="362634"/>
                </a:lnTo>
                <a:cubicBezTo>
                  <a:pt x="202436" y="352600"/>
                  <a:pt x="183771" y="346867"/>
                  <a:pt x="160800" y="346867"/>
                </a:cubicBezTo>
                <a:close/>
                <a:moveTo>
                  <a:pt x="258342" y="219321"/>
                </a:moveTo>
                <a:lnTo>
                  <a:pt x="378988" y="273766"/>
                </a:lnTo>
                <a:cubicBezTo>
                  <a:pt x="378988" y="273766"/>
                  <a:pt x="387605" y="293824"/>
                  <a:pt x="363189" y="299555"/>
                </a:cubicBezTo>
                <a:lnTo>
                  <a:pt x="248288" y="237947"/>
                </a:lnTo>
                <a:close/>
                <a:moveTo>
                  <a:pt x="170267" y="125198"/>
                </a:moveTo>
                <a:cubicBezTo>
                  <a:pt x="146364" y="123585"/>
                  <a:pt x="122663" y="136493"/>
                  <a:pt x="111890" y="159081"/>
                </a:cubicBezTo>
                <a:cubicBezTo>
                  <a:pt x="96090" y="189200"/>
                  <a:pt x="109017" y="226489"/>
                  <a:pt x="139182" y="240831"/>
                </a:cubicBezTo>
                <a:cubicBezTo>
                  <a:pt x="169346" y="256607"/>
                  <a:pt x="206693" y="245133"/>
                  <a:pt x="221057" y="213581"/>
                </a:cubicBezTo>
                <a:cubicBezTo>
                  <a:pt x="236857" y="183463"/>
                  <a:pt x="225366" y="146174"/>
                  <a:pt x="193765" y="131832"/>
                </a:cubicBezTo>
                <a:cubicBezTo>
                  <a:pt x="186224" y="127888"/>
                  <a:pt x="178234" y="125736"/>
                  <a:pt x="170267" y="125198"/>
                </a:cubicBezTo>
                <a:close/>
                <a:moveTo>
                  <a:pt x="172399" y="104672"/>
                </a:moveTo>
                <a:cubicBezTo>
                  <a:pt x="183082" y="105389"/>
                  <a:pt x="193765" y="108168"/>
                  <a:pt x="203820" y="113187"/>
                </a:cubicBezTo>
                <a:cubicBezTo>
                  <a:pt x="241166" y="131832"/>
                  <a:pt x="258403" y="176292"/>
                  <a:pt x="244039" y="215015"/>
                </a:cubicBezTo>
                <a:cubicBezTo>
                  <a:pt x="242603" y="219318"/>
                  <a:pt x="241166" y="222186"/>
                  <a:pt x="236857" y="229357"/>
                </a:cubicBezTo>
                <a:cubicBezTo>
                  <a:pt x="213875" y="265212"/>
                  <a:pt x="167910" y="279554"/>
                  <a:pt x="129127" y="259475"/>
                </a:cubicBezTo>
                <a:cubicBezTo>
                  <a:pt x="88908" y="239397"/>
                  <a:pt x="73107" y="190634"/>
                  <a:pt x="93217" y="149042"/>
                </a:cubicBezTo>
                <a:cubicBezTo>
                  <a:pt x="108299" y="118924"/>
                  <a:pt x="140349" y="102520"/>
                  <a:pt x="172399" y="104672"/>
                </a:cubicBezTo>
                <a:close/>
                <a:moveTo>
                  <a:pt x="160800" y="40133"/>
                </a:moveTo>
                <a:cubicBezTo>
                  <a:pt x="126343" y="40133"/>
                  <a:pt x="101936" y="54466"/>
                  <a:pt x="83272" y="70233"/>
                </a:cubicBezTo>
                <a:cubicBezTo>
                  <a:pt x="70350" y="81700"/>
                  <a:pt x="61735" y="94600"/>
                  <a:pt x="57428" y="100334"/>
                </a:cubicBezTo>
                <a:lnTo>
                  <a:pt x="57428" y="348300"/>
                </a:lnTo>
                <a:cubicBezTo>
                  <a:pt x="80400" y="328234"/>
                  <a:pt x="114857" y="306734"/>
                  <a:pt x="160800" y="306734"/>
                </a:cubicBezTo>
                <a:cubicBezTo>
                  <a:pt x="208179" y="306734"/>
                  <a:pt x="244071" y="328234"/>
                  <a:pt x="267043" y="348300"/>
                </a:cubicBezTo>
                <a:lnTo>
                  <a:pt x="267043" y="266600"/>
                </a:lnTo>
                <a:lnTo>
                  <a:pt x="307243" y="283800"/>
                </a:lnTo>
                <a:lnTo>
                  <a:pt x="307243" y="348300"/>
                </a:lnTo>
                <a:cubicBezTo>
                  <a:pt x="330214" y="328234"/>
                  <a:pt x="364671" y="306734"/>
                  <a:pt x="410614" y="306734"/>
                </a:cubicBezTo>
                <a:cubicBezTo>
                  <a:pt x="457993" y="306734"/>
                  <a:pt x="493885" y="328234"/>
                  <a:pt x="516857" y="348300"/>
                </a:cubicBezTo>
                <a:lnTo>
                  <a:pt x="516857" y="100334"/>
                </a:lnTo>
                <a:cubicBezTo>
                  <a:pt x="515421" y="98900"/>
                  <a:pt x="513985" y="97467"/>
                  <a:pt x="512550" y="94600"/>
                </a:cubicBezTo>
                <a:cubicBezTo>
                  <a:pt x="508243" y="88866"/>
                  <a:pt x="501064" y="80266"/>
                  <a:pt x="492450" y="71666"/>
                </a:cubicBezTo>
                <a:cubicBezTo>
                  <a:pt x="472350" y="55900"/>
                  <a:pt x="446507" y="40133"/>
                  <a:pt x="410614" y="40133"/>
                </a:cubicBezTo>
                <a:cubicBezTo>
                  <a:pt x="376157" y="40133"/>
                  <a:pt x="351750" y="54466"/>
                  <a:pt x="333086" y="70233"/>
                </a:cubicBezTo>
                <a:cubicBezTo>
                  <a:pt x="320164" y="81700"/>
                  <a:pt x="310114" y="94600"/>
                  <a:pt x="307243" y="100334"/>
                </a:cubicBezTo>
                <a:lnTo>
                  <a:pt x="307243" y="225034"/>
                </a:lnTo>
                <a:lnTo>
                  <a:pt x="267043" y="209267"/>
                </a:lnTo>
                <a:lnTo>
                  <a:pt x="267043" y="100334"/>
                </a:lnTo>
                <a:cubicBezTo>
                  <a:pt x="265607" y="98900"/>
                  <a:pt x="265607" y="97467"/>
                  <a:pt x="262736" y="94600"/>
                </a:cubicBezTo>
                <a:cubicBezTo>
                  <a:pt x="258429" y="88866"/>
                  <a:pt x="251250" y="80266"/>
                  <a:pt x="242636" y="71666"/>
                </a:cubicBezTo>
                <a:cubicBezTo>
                  <a:pt x="222536" y="55900"/>
                  <a:pt x="196693" y="40133"/>
                  <a:pt x="160800" y="40133"/>
                </a:cubicBezTo>
                <a:close/>
                <a:moveTo>
                  <a:pt x="160800" y="0"/>
                </a:moveTo>
                <a:cubicBezTo>
                  <a:pt x="208179" y="0"/>
                  <a:pt x="245507" y="21500"/>
                  <a:pt x="268479" y="43000"/>
                </a:cubicBezTo>
                <a:cubicBezTo>
                  <a:pt x="275657" y="48733"/>
                  <a:pt x="281400" y="55900"/>
                  <a:pt x="287143" y="61633"/>
                </a:cubicBezTo>
                <a:cubicBezTo>
                  <a:pt x="291450" y="55900"/>
                  <a:pt x="297193" y="48733"/>
                  <a:pt x="304371" y="43000"/>
                </a:cubicBezTo>
                <a:cubicBezTo>
                  <a:pt x="327343" y="21500"/>
                  <a:pt x="363236" y="0"/>
                  <a:pt x="410614" y="0"/>
                </a:cubicBezTo>
                <a:cubicBezTo>
                  <a:pt x="457993" y="0"/>
                  <a:pt x="493885" y="21500"/>
                  <a:pt x="518293" y="43000"/>
                </a:cubicBezTo>
                <a:cubicBezTo>
                  <a:pt x="541264" y="63066"/>
                  <a:pt x="552750" y="84566"/>
                  <a:pt x="554185" y="84566"/>
                </a:cubicBezTo>
                <a:lnTo>
                  <a:pt x="555621" y="94600"/>
                </a:lnTo>
                <a:lnTo>
                  <a:pt x="555621" y="130434"/>
                </a:lnTo>
                <a:lnTo>
                  <a:pt x="580028" y="130434"/>
                </a:lnTo>
                <a:lnTo>
                  <a:pt x="580028" y="421400"/>
                </a:lnTo>
                <a:lnTo>
                  <a:pt x="0" y="421400"/>
                </a:lnTo>
                <a:lnTo>
                  <a:pt x="0" y="130434"/>
                </a:lnTo>
                <a:lnTo>
                  <a:pt x="17228" y="130434"/>
                </a:lnTo>
                <a:lnTo>
                  <a:pt x="17228" y="94600"/>
                </a:lnTo>
                <a:lnTo>
                  <a:pt x="20100" y="86000"/>
                </a:lnTo>
                <a:cubicBezTo>
                  <a:pt x="20100" y="84566"/>
                  <a:pt x="31585" y="64500"/>
                  <a:pt x="54557" y="43000"/>
                </a:cubicBezTo>
                <a:cubicBezTo>
                  <a:pt x="77529" y="21500"/>
                  <a:pt x="113422" y="0"/>
                  <a:pt x="160800" y="0"/>
                </a:cubicBezTo>
                <a:close/>
              </a:path>
            </a:pathLst>
          </a:custGeom>
          <a:solidFill>
            <a:schemeClr val="accent1"/>
          </a:solidFill>
          <a:ln>
            <a:noFill/>
          </a:ln>
        </p:spPr>
        <p:txBody>
          <a:bodyPr/>
          <a:lstStyle/>
          <a:p>
            <a:endParaRPr lang="zh-CN" altLang="en-US" dirty="0">
              <a:latin typeface="Times New Roman" panose="02020603050405020304" pitchFamily="18" charset="0"/>
              <a:cs typeface="+mn-ea"/>
              <a:sym typeface="+mn-lt"/>
            </a:endParaRPr>
          </a:p>
        </p:txBody>
      </p:sp>
      <p:sp>
        <p:nvSpPr>
          <p:cNvPr id="14" name="动作按钮: 后退或前一项 13">
            <a:hlinkClick r:id="rId3" action="ppaction://hlinksldjump" highlightClick="1"/>
            <a:extLst>
              <a:ext uri="{FF2B5EF4-FFF2-40B4-BE49-F238E27FC236}">
                <a16:creationId xmlns:a16="http://schemas.microsoft.com/office/drawing/2014/main" id="{1B988A56-8F36-45D6-A65B-A474A4E3BB81}"/>
              </a:ext>
            </a:extLst>
          </p:cNvPr>
          <p:cNvSpPr/>
          <p:nvPr/>
        </p:nvSpPr>
        <p:spPr>
          <a:xfrm>
            <a:off x="9977597"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5" name="文本框 5">
            <a:extLst>
              <a:ext uri="{FF2B5EF4-FFF2-40B4-BE49-F238E27FC236}">
                <a16:creationId xmlns:a16="http://schemas.microsoft.com/office/drawing/2014/main" id="{AA66F6B9-3CE5-40A6-B4EF-B1BB1F932FE7}"/>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主要应试题型</a:t>
            </a:r>
          </a:p>
        </p:txBody>
      </p:sp>
      <p:sp>
        <p:nvSpPr>
          <p:cNvPr id="16" name="文本框 6">
            <a:extLst>
              <a:ext uri="{FF2B5EF4-FFF2-40B4-BE49-F238E27FC236}">
                <a16:creationId xmlns:a16="http://schemas.microsoft.com/office/drawing/2014/main" id="{BD2DBD4C-5160-415D-9555-4C515A6AD8CE}"/>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Main Types of Composition in Exams</a:t>
            </a:r>
          </a:p>
        </p:txBody>
      </p:sp>
    </p:spTree>
    <p:extLst>
      <p:ext uri="{BB962C8B-B14F-4D97-AF65-F5344CB8AC3E}">
        <p14:creationId xmlns:p14="http://schemas.microsoft.com/office/powerpoint/2010/main" val="52730513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
                                            <p:txEl>
                                              <p:pRg st="1" end="1"/>
                                            </p:txEl>
                                          </p:spTgt>
                                        </p:tgtEl>
                                        <p:attrNameLst>
                                          <p:attrName>style.visibility</p:attrName>
                                        </p:attrNameLst>
                                      </p:cBhvr>
                                      <p:to>
                                        <p:strVal val="visible"/>
                                      </p:to>
                                    </p:set>
                                    <p:anim calcmode="lin" valueType="num">
                                      <p:cBhvr additive="base">
                                        <p:cTn id="7"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51">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51">
                                            <p:txEl>
                                              <p:pRg st="2" end="2"/>
                                            </p:txEl>
                                          </p:spTgt>
                                        </p:tgtEl>
                                        <p:attrNameLst>
                                          <p:attrName>style.visibility</p:attrName>
                                        </p:attrNameLst>
                                      </p:cBhvr>
                                      <p:to>
                                        <p:strVal val="visible"/>
                                      </p:to>
                                    </p:set>
                                    <p:anim calcmode="lin" valueType="num">
                                      <p:cBhvr additive="base">
                                        <p:cTn id="11"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82880" y="901929"/>
            <a:ext cx="12445615" cy="4625112"/>
          </a:xfrm>
          <a:prstGeom prst="rect">
            <a:avLst/>
          </a:prstGeom>
          <a:noFill/>
        </p:spPr>
        <p:txBody>
          <a:bodyPr wrap="square" rtlCol="0">
            <a:spAutoFit/>
          </a:bodyPr>
          <a:lstStyle/>
          <a:p>
            <a:pPr>
              <a:lnSpc>
                <a:spcPct val="130000"/>
              </a:lnSpc>
              <a:spcBef>
                <a:spcPts val="600"/>
              </a:spcBef>
            </a:pPr>
            <a:r>
              <a:rPr lang="en-US" altLang="zh-CN" sz="2200" dirty="0">
                <a:latin typeface="Times New Roman" panose="02020603050405020304" pitchFamily="18" charset="0"/>
                <a:cs typeface="+mn-ea"/>
                <a:sym typeface="+mn-lt"/>
              </a:rPr>
              <a:t>4) Directions: For this part, you are allowed 30 minutes to write a composition on the topic</a:t>
            </a:r>
          </a:p>
          <a:p>
            <a:pPr>
              <a:lnSpc>
                <a:spcPct val="130000"/>
              </a:lnSpc>
              <a:spcBef>
                <a:spcPts val="600"/>
              </a:spcBef>
            </a:pPr>
            <a:r>
              <a:rPr lang="en-US" altLang="zh-CN" sz="2200" dirty="0">
                <a:latin typeface="Times New Roman" panose="02020603050405020304" pitchFamily="18" charset="0"/>
                <a:cs typeface="+mn-ea"/>
                <a:sym typeface="+mn-lt"/>
              </a:rPr>
              <a:t>“Should Women Return to the Kitchen?” You should write in no less than 150 words and</a:t>
            </a:r>
          </a:p>
          <a:p>
            <a:pPr>
              <a:lnSpc>
                <a:spcPct val="130000"/>
              </a:lnSpc>
              <a:spcBef>
                <a:spcPts val="600"/>
              </a:spcBef>
            </a:pPr>
            <a:r>
              <a:rPr lang="en-US" altLang="zh-CN" sz="2200" dirty="0">
                <a:latin typeface="Times New Roman" panose="02020603050405020304" pitchFamily="18" charset="0"/>
                <a:cs typeface="+mn-ea"/>
                <a:sym typeface="+mn-lt"/>
              </a:rPr>
              <a:t>base your composition on the outline (given in Chinese) below:</a:t>
            </a:r>
          </a:p>
          <a:p>
            <a:pPr>
              <a:lnSpc>
                <a:spcPct val="130000"/>
              </a:lnSpc>
              <a:spcBef>
                <a:spcPts val="600"/>
              </a:spcBef>
            </a:pPr>
            <a:r>
              <a:rPr lang="en-US" altLang="zh-CN" sz="2200" dirty="0">
                <a:latin typeface="Times New Roman" panose="02020603050405020304" pitchFamily="18" charset="0"/>
                <a:cs typeface="+mn-ea"/>
                <a:sym typeface="+mn-lt"/>
              </a:rPr>
              <a:t>1. </a:t>
            </a:r>
            <a:r>
              <a:rPr lang="zh-CN" altLang="en-US" sz="2200" dirty="0">
                <a:latin typeface="Times New Roman" panose="02020603050405020304" pitchFamily="18" charset="0"/>
                <a:cs typeface="+mn-ea"/>
                <a:sym typeface="+mn-lt"/>
              </a:rPr>
              <a:t>当今社会，失业和下岗人数不断增加；</a:t>
            </a:r>
          </a:p>
          <a:p>
            <a:pPr>
              <a:lnSpc>
                <a:spcPct val="130000"/>
              </a:lnSpc>
              <a:spcBef>
                <a:spcPts val="600"/>
              </a:spcBef>
            </a:pPr>
            <a:r>
              <a:rPr lang="en-US" altLang="zh-CN" sz="2200" dirty="0">
                <a:latin typeface="Times New Roman" panose="02020603050405020304" pitchFamily="18" charset="0"/>
                <a:cs typeface="+mn-ea"/>
                <a:sym typeface="+mn-lt"/>
              </a:rPr>
              <a:t>2. </a:t>
            </a:r>
            <a:r>
              <a:rPr lang="zh-CN" altLang="en-US" sz="2200" dirty="0">
                <a:latin typeface="Times New Roman" panose="02020603050405020304" pitchFamily="18" charset="0"/>
                <a:cs typeface="+mn-ea"/>
                <a:sym typeface="+mn-lt"/>
              </a:rPr>
              <a:t>有人认为妇女回归家庭是一个解决办法；</a:t>
            </a:r>
          </a:p>
          <a:p>
            <a:pPr>
              <a:lnSpc>
                <a:spcPct val="130000"/>
              </a:lnSpc>
              <a:spcBef>
                <a:spcPts val="600"/>
              </a:spcBef>
            </a:pPr>
            <a:r>
              <a:rPr lang="en-US" altLang="zh-CN" sz="2200" dirty="0">
                <a:latin typeface="Times New Roman" panose="02020603050405020304" pitchFamily="18" charset="0"/>
                <a:cs typeface="+mn-ea"/>
                <a:sym typeface="+mn-lt"/>
              </a:rPr>
              <a:t>3. </a:t>
            </a:r>
            <a:r>
              <a:rPr lang="zh-CN" altLang="en-US" sz="2200" dirty="0">
                <a:latin typeface="Times New Roman" panose="02020603050405020304" pitchFamily="18" charset="0"/>
                <a:cs typeface="+mn-ea"/>
                <a:sym typeface="+mn-lt"/>
              </a:rPr>
              <a:t>我的看法。</a:t>
            </a:r>
            <a:endParaRPr lang="en-US" altLang="zh-CN" sz="2200" dirty="0">
              <a:latin typeface="Times New Roman" panose="02020603050405020304" pitchFamily="18" charset="0"/>
              <a:cs typeface="+mn-ea"/>
              <a:sym typeface="+mn-lt"/>
            </a:endParaRPr>
          </a:p>
          <a:p>
            <a:pPr algn="ctr">
              <a:lnSpc>
                <a:spcPct val="130000"/>
              </a:lnSpc>
              <a:spcBef>
                <a:spcPts val="600"/>
              </a:spcBef>
            </a:pPr>
            <a:r>
              <a:rPr lang="en-US" altLang="zh-CN" sz="2200" dirty="0">
                <a:solidFill>
                  <a:srgbClr val="C00000"/>
                </a:solidFill>
                <a:latin typeface="Times New Roman" panose="02020603050405020304" pitchFamily="18" charset="0"/>
                <a:cs typeface="+mn-ea"/>
                <a:sym typeface="+mn-lt"/>
              </a:rPr>
              <a:t>Should Women Return to the Kitchen?</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The traditional belief is that a woman’s place is in the home and that a woman ought not to</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go out to work after marriage. Now once again we hear such words.</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77278"/>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39628173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7" end="7"/>
                                            </p:txEl>
                                          </p:spTgt>
                                        </p:tgtEl>
                                        <p:attrNameLst>
                                          <p:attrName>style.visibility</p:attrName>
                                        </p:attrNameLst>
                                      </p:cBhvr>
                                      <p:to>
                                        <p:strVal val="visible"/>
                                      </p:to>
                                    </p:set>
                                    <p:anim calcmode="lin" valueType="num">
                                      <p:cBhvr additive="base">
                                        <p:cTn id="1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8" end="8"/>
                                            </p:txEl>
                                          </p:spTgt>
                                        </p:tgtEl>
                                        <p:attrNameLst>
                                          <p:attrName>style.visibility</p:attrName>
                                        </p:attrNameLst>
                                      </p:cBhvr>
                                      <p:to>
                                        <p:strVal val="visible"/>
                                      </p:to>
                                    </p:set>
                                    <p:anim calcmode="lin" valueType="num">
                                      <p:cBhvr additive="base">
                                        <p:cTn id="1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7320" y="761785"/>
            <a:ext cx="11897360" cy="5407699"/>
          </a:xfrm>
          <a:prstGeom prst="rect">
            <a:avLst/>
          </a:prstGeom>
          <a:noFill/>
        </p:spPr>
        <p:txBody>
          <a:bodyPr wrap="square" rtlCol="0">
            <a:spAutoFit/>
          </a:bodyPr>
          <a:lstStyle/>
          <a:p>
            <a:pPr algn="just">
              <a:lnSpc>
                <a:spcPct val="130000"/>
              </a:lnSpc>
              <a:spcBef>
                <a:spcPts val="600"/>
              </a:spcBef>
            </a:pPr>
            <a:r>
              <a:rPr lang="en-US" altLang="zh-CN" sz="2000" dirty="0">
                <a:solidFill>
                  <a:srgbClr val="C00000"/>
                </a:solidFill>
                <a:latin typeface="Times New Roman" panose="02020603050405020304" pitchFamily="18" charset="0"/>
                <a:cs typeface="+mn-ea"/>
                <a:sym typeface="+mn-lt"/>
              </a:rPr>
              <a:t>People who hold the view base their argument on two assumptions. First, since nowadays jobs are scarce and unemployment rates are higher, if women returned to the kitchen, there would be more jobs available to men. Second, the majority of female workers earn a little, only one-fifth of their male counterparts, who may earn a little more if their wives stay at home devoted wholly to children and housework. But they fail to notice that deprived of work, most women will suffer unspeakable boredom and misery. For most women, work is not only a means of earning a living, but more importantly, the focus of their lives and the source of satisfaction, and the absence of work tends to exert a harmful effect on their psychological well-being.</a:t>
            </a:r>
          </a:p>
          <a:p>
            <a:pPr algn="just">
              <a:lnSpc>
                <a:spcPct val="130000"/>
              </a:lnSpc>
              <a:spcBef>
                <a:spcPts val="600"/>
              </a:spcBef>
            </a:pPr>
            <a:r>
              <a:rPr lang="en-US" altLang="zh-CN" sz="2000" dirty="0">
                <a:solidFill>
                  <a:srgbClr val="C00000"/>
                </a:solidFill>
                <a:latin typeface="Times New Roman" panose="02020603050405020304" pitchFamily="18" charset="0"/>
                <a:cs typeface="+mn-ea"/>
                <a:sym typeface="+mn-lt"/>
              </a:rPr>
              <a:t>Furthermore, the withdrawal from employment to complete domesticity means the loss of certain social status that women have now enjoyed after many years of struggle. It should be recognized that the current frequent occurrences of brutality, desertion and divorce are to some extent attributed to the fact that they have no say in the matter of finance.</a:t>
            </a:r>
          </a:p>
          <a:p>
            <a:pPr algn="just">
              <a:lnSpc>
                <a:spcPct val="130000"/>
              </a:lnSpc>
              <a:spcBef>
                <a:spcPts val="600"/>
              </a:spcBef>
            </a:pPr>
            <a:r>
              <a:rPr lang="en-US" altLang="zh-CN" sz="2000" dirty="0">
                <a:solidFill>
                  <a:srgbClr val="C00000"/>
                </a:solidFill>
                <a:latin typeface="Times New Roman" panose="02020603050405020304" pitchFamily="18" charset="0"/>
                <a:cs typeface="+mn-ea"/>
                <a:sym typeface="+mn-lt"/>
              </a:rPr>
              <a:t>Women should not return to the kitchen, for we cannot afford to waste the wealth of their talent in their contribution to society and to risk losing the social status they should have.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77278"/>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1688728414"/>
      </p:ext>
    </p:extLst>
  </p:cSld>
  <p:clrMapOvr>
    <a:masterClrMapping/>
  </p:clrMapOvr>
  <p:transition spd="slow">
    <p:push dir="u"/>
  </p:transition>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82880" y="738817"/>
            <a:ext cx="12445615" cy="5659242"/>
          </a:xfrm>
          <a:prstGeom prst="rect">
            <a:avLst/>
          </a:prstGeom>
          <a:noFill/>
        </p:spPr>
        <p:txBody>
          <a:bodyPr wrap="square" rtlCol="0">
            <a:spAutoFit/>
          </a:bodyPr>
          <a:lstStyle/>
          <a:p>
            <a:pPr>
              <a:lnSpc>
                <a:spcPct val="130000"/>
              </a:lnSpc>
              <a:spcBef>
                <a:spcPts val="600"/>
              </a:spcBef>
            </a:pPr>
            <a:r>
              <a:rPr lang="en-US" altLang="zh-CN" sz="2200" dirty="0">
                <a:latin typeface="Times New Roman" panose="02020603050405020304" pitchFamily="18" charset="0"/>
                <a:cs typeface="+mn-ea"/>
                <a:sym typeface="+mn-lt"/>
              </a:rPr>
              <a:t>5) Some people think that family is the most important influence on young adults. Other</a:t>
            </a:r>
          </a:p>
          <a:p>
            <a:pPr>
              <a:lnSpc>
                <a:spcPct val="130000"/>
              </a:lnSpc>
              <a:spcBef>
                <a:spcPts val="600"/>
              </a:spcBef>
            </a:pPr>
            <a:r>
              <a:rPr lang="en-US" altLang="zh-CN" sz="2200" dirty="0">
                <a:latin typeface="Times New Roman" panose="02020603050405020304" pitchFamily="18" charset="0"/>
                <a:cs typeface="+mn-ea"/>
                <a:sym typeface="+mn-lt"/>
              </a:rPr>
              <a:t>people think that friends are the most important influence on young adults. Which view do</a:t>
            </a:r>
          </a:p>
          <a:p>
            <a:pPr>
              <a:lnSpc>
                <a:spcPct val="130000"/>
              </a:lnSpc>
              <a:spcBef>
                <a:spcPts val="600"/>
              </a:spcBef>
            </a:pPr>
            <a:r>
              <a:rPr lang="en-US" altLang="zh-CN" sz="2200" dirty="0">
                <a:latin typeface="Times New Roman" panose="02020603050405020304" pitchFamily="18" charset="0"/>
                <a:cs typeface="+mn-ea"/>
                <a:sym typeface="+mn-lt"/>
              </a:rPr>
              <a:t>you agree with? Use examples to support your position.</a:t>
            </a:r>
          </a:p>
          <a:p>
            <a:pPr algn="ctr">
              <a:lnSpc>
                <a:spcPct val="130000"/>
              </a:lnSpc>
              <a:spcBef>
                <a:spcPts val="600"/>
              </a:spcBef>
            </a:pPr>
            <a:r>
              <a:rPr lang="en-US" altLang="zh-CN" sz="2200" dirty="0">
                <a:solidFill>
                  <a:srgbClr val="C00000"/>
                </a:solidFill>
                <a:latin typeface="Times New Roman" panose="02020603050405020304" pitchFamily="18" charset="0"/>
                <a:cs typeface="+mn-ea"/>
                <a:sym typeface="+mn-lt"/>
              </a:rPr>
              <a:t>The Most Important Influence on Young Adults</a:t>
            </a:r>
          </a:p>
          <a:p>
            <a:pPr>
              <a:lnSpc>
                <a:spcPct val="130000"/>
              </a:lnSpc>
              <a:spcBef>
                <a:spcPts val="600"/>
              </a:spcBef>
            </a:pPr>
            <a:r>
              <a:rPr lang="en-US" altLang="zh-CN" sz="2200" dirty="0" smtClean="0">
                <a:solidFill>
                  <a:srgbClr val="C00000"/>
                </a:solidFill>
                <a:latin typeface="Times New Roman" panose="02020603050405020304" pitchFamily="18" charset="0"/>
                <a:cs typeface="+mn-ea"/>
                <a:sym typeface="+mn-lt"/>
              </a:rPr>
              <a:t>Of </a:t>
            </a:r>
            <a:r>
              <a:rPr lang="en-US" altLang="zh-CN" sz="2200" dirty="0">
                <a:solidFill>
                  <a:srgbClr val="C00000"/>
                </a:solidFill>
                <a:latin typeface="Times New Roman" panose="02020603050405020304" pitchFamily="18" charset="0"/>
                <a:cs typeface="+mn-ea"/>
                <a:sym typeface="+mn-lt"/>
              </a:rPr>
              <a:t>the various factors that can have influence on young adults, the family and friends stand</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out most. But there is disagreement on which of the two is the most important of all factors. My</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view is that in most cases, it is friends who have the most important influence on young adults.</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According to social psychologists, when children become young adults, they undergo some</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psychological changes. When they are younger, children love their parents so much that they</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simply adore them, imitating their speeches and behaviors and trying to learn everything from</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them eagerly.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77278"/>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17486251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anim calcmode="lin" valueType="num">
                                      <p:cBhvr additive="base">
                                        <p:cTn id="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3" end="3"/>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anim calcmode="lin" valueType="num">
                                      <p:cBhvr additive="base">
                                        <p:cTn id="1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4" end="4"/>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anim calcmode="lin" valueType="num">
                                      <p:cBhvr additive="base">
                                        <p:cTn id="1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5" end="5"/>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anim calcmode="lin" valueType="num">
                                      <p:cBhvr additive="base">
                                        <p:cTn id="19"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6" end="6"/>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7" end="7"/>
                                            </p:txEl>
                                          </p:spTgt>
                                        </p:tgtEl>
                                        <p:attrNameLst>
                                          <p:attrName>style.visibility</p:attrName>
                                        </p:attrNameLst>
                                      </p:cBhvr>
                                      <p:to>
                                        <p:strVal val="visible"/>
                                      </p:to>
                                    </p:set>
                                    <p:anim calcmode="lin" valueType="num">
                                      <p:cBhvr additive="base">
                                        <p:cTn id="2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7" end="7"/>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anim calcmode="lin" valueType="num">
                                      <p:cBhvr additive="base">
                                        <p:cTn id="27"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9" presetID="2" presetClass="entr" presetSubtype="4"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 calcmode="lin" valueType="num">
                                      <p:cBhvr additive="base">
                                        <p:cTn id="3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9" end="9"/>
                                            </p:txEl>
                                          </p:spTgt>
                                        </p:tgtEl>
                                        <p:attrNameLst>
                                          <p:attrName>ppt_y</p:attrName>
                                        </p:attrNameLst>
                                      </p:cBhvr>
                                      <p:tavLst>
                                        <p:tav tm="0">
                                          <p:val>
                                            <p:strVal val="1+#ppt_h/2"/>
                                          </p:val>
                                        </p:tav>
                                        <p:tav tm="100000">
                                          <p:val>
                                            <p:strVal val="#ppt_y"/>
                                          </p:val>
                                        </p:tav>
                                      </p:tavLst>
                                    </p:anim>
                                  </p:childTnLst>
                                </p:cTn>
                              </p:par>
                              <p:par>
                                <p:cTn id="33" presetID="2" presetClass="entr" presetSubtype="4" fill="hold" nodeType="withEffect">
                                  <p:stCondLst>
                                    <p:cond delay="0"/>
                                  </p:stCondLst>
                                  <p:childTnLst>
                                    <p:set>
                                      <p:cBhvr>
                                        <p:cTn id="34" dur="1" fill="hold">
                                          <p:stCondLst>
                                            <p:cond delay="0"/>
                                          </p:stCondLst>
                                        </p:cTn>
                                        <p:tgtEl>
                                          <p:spTgt spid="3">
                                            <p:txEl>
                                              <p:pRg st="10" end="10"/>
                                            </p:txEl>
                                          </p:spTgt>
                                        </p:tgtEl>
                                        <p:attrNameLst>
                                          <p:attrName>style.visibility</p:attrName>
                                        </p:attrNameLst>
                                      </p:cBhvr>
                                      <p:to>
                                        <p:strVal val="visible"/>
                                      </p:to>
                                    </p:set>
                                    <p:anim calcmode="lin" valueType="num">
                                      <p:cBhvr additive="base">
                                        <p:cTn id="3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3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47320" y="735069"/>
            <a:ext cx="11897360" cy="5120633"/>
          </a:xfrm>
          <a:prstGeom prst="rect">
            <a:avLst/>
          </a:prstGeom>
          <a:noFill/>
        </p:spPr>
        <p:txBody>
          <a:bodyPr wrap="square" rtlCol="0">
            <a:spAutoFit/>
          </a:bodyPr>
          <a:lstStyle/>
          <a:p>
            <a:pPr algn="just">
              <a:lnSpc>
                <a:spcPct val="130000"/>
              </a:lnSpc>
              <a:spcBef>
                <a:spcPts val="600"/>
              </a:spcBef>
            </a:pPr>
            <a:r>
              <a:rPr lang="en-US" altLang="zh-CN" sz="2200" dirty="0">
                <a:solidFill>
                  <a:srgbClr val="C00000"/>
                </a:solidFill>
                <a:latin typeface="Times New Roman" panose="02020603050405020304" pitchFamily="18" charset="0"/>
                <a:cs typeface="+mn-ea"/>
                <a:sym typeface="+mn-lt"/>
              </a:rPr>
              <a:t>As they become older, however, they begin to see that their parents are not as perfect as they thought. By the time they are adults themselves, they have changed so much that they take their parents as equal adults belonging to a different and out-of-date generation.</a:t>
            </a:r>
          </a:p>
          <a:p>
            <a:pPr algn="just">
              <a:lnSpc>
                <a:spcPct val="130000"/>
              </a:lnSpc>
              <a:spcBef>
                <a:spcPts val="600"/>
              </a:spcBef>
            </a:pPr>
            <a:r>
              <a:rPr lang="en-US" altLang="zh-CN" sz="2200" dirty="0">
                <a:solidFill>
                  <a:srgbClr val="C00000"/>
                </a:solidFill>
                <a:latin typeface="Times New Roman" panose="02020603050405020304" pitchFamily="18" charset="0"/>
                <a:cs typeface="+mn-ea"/>
                <a:sym typeface="+mn-lt"/>
              </a:rPr>
              <a:t>Consequently, they go out more often and the influence of their parents begins to decrease.</a:t>
            </a:r>
          </a:p>
          <a:p>
            <a:pPr algn="just">
              <a:lnSpc>
                <a:spcPct val="130000"/>
              </a:lnSpc>
              <a:spcBef>
                <a:spcPts val="600"/>
              </a:spcBef>
            </a:pPr>
            <a:r>
              <a:rPr lang="en-US" altLang="zh-CN" sz="2200" dirty="0">
                <a:solidFill>
                  <a:srgbClr val="C00000"/>
                </a:solidFill>
                <a:latin typeface="Times New Roman" panose="02020603050405020304" pitchFamily="18" charset="0"/>
                <a:cs typeface="+mn-ea"/>
                <a:sym typeface="+mn-lt"/>
              </a:rPr>
              <a:t>Those whom they are associated with most are those who are of the same generation. At this stage, they may not be able to find new idols, but they certainly influence each other in many aspects. They may also be influenced by many other factors in the outside world, but, comparatively speaking, the influence on them comes mostly from those around them—young people who are their friends.</a:t>
            </a:r>
          </a:p>
          <a:p>
            <a:pPr algn="just">
              <a:lnSpc>
                <a:spcPct val="130000"/>
              </a:lnSpc>
              <a:spcBef>
                <a:spcPts val="600"/>
              </a:spcBef>
            </a:pPr>
            <a:r>
              <a:rPr lang="en-US" altLang="zh-CN" sz="2200" dirty="0">
                <a:solidFill>
                  <a:srgbClr val="C00000"/>
                </a:solidFill>
                <a:latin typeface="Times New Roman" panose="02020603050405020304" pitchFamily="18" charset="0"/>
                <a:cs typeface="+mn-ea"/>
                <a:sym typeface="+mn-lt"/>
              </a:rPr>
              <a:t>Of course, not all children change in this way. Some of them may still stick to their parents, or even their elder sisters and brothers; and some may turn to their teachers. But, generally speaking, at a certain stage, friends are the most important influence on young adults.</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77278"/>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3333005147"/>
      </p:ext>
    </p:extLst>
  </p:cSld>
  <p:clrMapOvr>
    <a:masterClrMapping/>
  </p:clrMapOvr>
  <p:transition spd="slow">
    <p:push dir="u"/>
  </p:transition>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p:cNvSpPr/>
          <p:nvPr/>
        </p:nvSpPr>
        <p:spPr>
          <a:xfrm>
            <a:off x="2173516" y="1472293"/>
            <a:ext cx="4096656" cy="391341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pic>
        <p:nvPicPr>
          <p:cNvPr id="3" name="图片 2"/>
          <p:cNvPicPr>
            <a:picLocks noChangeAspect="1"/>
          </p:cNvPicPr>
          <p:nvPr/>
        </p:nvPicPr>
        <p:blipFill>
          <a:blip r:embed="rId3"/>
          <a:stretch>
            <a:fillRect/>
          </a:stretch>
        </p:blipFill>
        <p:spPr>
          <a:xfrm>
            <a:off x="4570187" y="294821"/>
            <a:ext cx="2107503" cy="2354943"/>
          </a:xfrm>
          <a:prstGeom prst="rect">
            <a:avLst/>
          </a:prstGeom>
        </p:spPr>
      </p:pic>
      <p:pic>
        <p:nvPicPr>
          <p:cNvPr id="4" name="图片 3"/>
          <p:cNvPicPr>
            <a:picLocks noChangeAspect="1"/>
          </p:cNvPicPr>
          <p:nvPr/>
        </p:nvPicPr>
        <p:blipFill>
          <a:blip r:embed="rId3"/>
          <a:stretch>
            <a:fillRect/>
          </a:stretch>
        </p:blipFill>
        <p:spPr>
          <a:xfrm>
            <a:off x="1406073" y="4503057"/>
            <a:ext cx="2107503" cy="2354943"/>
          </a:xfrm>
          <a:prstGeom prst="rect">
            <a:avLst/>
          </a:prstGeom>
        </p:spPr>
      </p:pic>
      <p:sp>
        <p:nvSpPr>
          <p:cNvPr id="5" name="文本框 5"/>
          <p:cNvSpPr txBox="1">
            <a:spLocks noChangeArrowheads="1"/>
          </p:cNvSpPr>
          <p:nvPr/>
        </p:nvSpPr>
        <p:spPr bwMode="auto">
          <a:xfrm>
            <a:off x="6270172" y="2843097"/>
            <a:ext cx="5941213"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3600" b="1" dirty="0">
                <a:solidFill>
                  <a:srgbClr val="00749F"/>
                </a:solidFill>
                <a:latin typeface="Times New Roman" panose="02020603050405020304" pitchFamily="18" charset="0"/>
                <a:ea typeface="+mn-ea"/>
                <a:cs typeface="+mn-ea"/>
                <a:sym typeface="+mn-lt"/>
              </a:rPr>
              <a:t>应试写作的步骤和技巧</a:t>
            </a:r>
          </a:p>
        </p:txBody>
      </p:sp>
      <p:sp>
        <p:nvSpPr>
          <p:cNvPr id="6" name="文本框 6"/>
          <p:cNvSpPr txBox="1">
            <a:spLocks noChangeArrowheads="1"/>
          </p:cNvSpPr>
          <p:nvPr/>
        </p:nvSpPr>
        <p:spPr bwMode="auto">
          <a:xfrm>
            <a:off x="7191295" y="3932979"/>
            <a:ext cx="4098965"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800" dirty="0">
                <a:solidFill>
                  <a:srgbClr val="00749F"/>
                </a:solidFill>
                <a:latin typeface="Times New Roman" panose="02020603050405020304" pitchFamily="18" charset="0"/>
                <a:ea typeface="+mn-ea"/>
                <a:cs typeface="+mn-ea"/>
                <a:sym typeface="+mn-lt"/>
              </a:rPr>
              <a:t>Steps and Techniques in Exam Writings</a:t>
            </a:r>
          </a:p>
        </p:txBody>
      </p:sp>
      <p:sp>
        <p:nvSpPr>
          <p:cNvPr id="9" name="文本框 8"/>
          <p:cNvSpPr txBox="1"/>
          <p:nvPr/>
        </p:nvSpPr>
        <p:spPr>
          <a:xfrm>
            <a:off x="3011369" y="2541316"/>
            <a:ext cx="4162176" cy="1391663"/>
          </a:xfrm>
          <a:prstGeom prst="rect">
            <a:avLst/>
          </a:prstGeom>
          <a:noFill/>
        </p:spPr>
        <p:txBody>
          <a:bodyPr wrap="square" rtlCol="0">
            <a:spAutoFit/>
          </a:bodyPr>
          <a:lstStyle/>
          <a:p>
            <a:pPr>
              <a:lnSpc>
                <a:spcPct val="130000"/>
              </a:lnSpc>
              <a:spcBef>
                <a:spcPts val="600"/>
              </a:spcBef>
            </a:pPr>
            <a:r>
              <a:rPr lang="zh-CN" altLang="en-US" sz="7200" kern="0" dirty="0">
                <a:solidFill>
                  <a:srgbClr val="00749F"/>
                </a:solidFill>
                <a:latin typeface="Times New Roman" panose="02020603050405020304" pitchFamily="18" charset="0"/>
                <a:cs typeface="+mn-ea"/>
                <a:sym typeface="+mn-lt"/>
              </a:rPr>
              <a:t>第</a:t>
            </a:r>
            <a:r>
              <a:rPr lang="en-US" altLang="zh-CN" sz="7200" kern="0" dirty="0">
                <a:solidFill>
                  <a:srgbClr val="00749F"/>
                </a:solidFill>
                <a:latin typeface="Times New Roman" panose="02020603050405020304" pitchFamily="18" charset="0"/>
                <a:cs typeface="+mn-ea"/>
                <a:sym typeface="+mn-lt"/>
              </a:rPr>
              <a:t>3</a:t>
            </a:r>
            <a:r>
              <a:rPr lang="zh-CN" altLang="en-US" sz="7200" kern="0" dirty="0">
                <a:solidFill>
                  <a:srgbClr val="00749F"/>
                </a:solidFill>
                <a:latin typeface="Times New Roman" panose="02020603050405020304" pitchFamily="18" charset="0"/>
                <a:cs typeface="+mn-ea"/>
                <a:sym typeface="+mn-lt"/>
              </a:rPr>
              <a:t>节</a:t>
            </a:r>
          </a:p>
        </p:txBody>
      </p:sp>
      <p:sp>
        <p:nvSpPr>
          <p:cNvPr id="10" name="动作按钮: 后退或前一项 9">
            <a:hlinkClick r:id="rId4" action="ppaction://hlinksldjump" highlightClick="1"/>
          </p:cNvPr>
          <p:cNvSpPr/>
          <p:nvPr/>
        </p:nvSpPr>
        <p:spPr>
          <a:xfrm>
            <a:off x="266218" y="5428527"/>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484281624"/>
      </p:ext>
    </p:extLst>
  </p:cSld>
  <p:clrMapOvr>
    <a:masterClrMapping/>
  </p:clrMapOvr>
  <p:transition spd="slow">
    <p:push dir="u"/>
  </p:transition>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图片 14"/>
          <p:cNvPicPr>
            <a:picLocks noChangeAspect="1"/>
          </p:cNvPicPr>
          <p:nvPr/>
        </p:nvPicPr>
        <p:blipFill>
          <a:blip r:embed="rId3"/>
          <a:stretch>
            <a:fillRect/>
          </a:stretch>
        </p:blipFill>
        <p:spPr>
          <a:xfrm>
            <a:off x="-1092546" y="3490300"/>
            <a:ext cx="2352675" cy="3114675"/>
          </a:xfrm>
          <a:prstGeom prst="rect">
            <a:avLst/>
          </a:prstGeom>
        </p:spPr>
      </p:pic>
      <p:pic>
        <p:nvPicPr>
          <p:cNvPr id="16" name="图片 15"/>
          <p:cNvPicPr>
            <a:picLocks noChangeAspect="1"/>
          </p:cNvPicPr>
          <p:nvPr/>
        </p:nvPicPr>
        <p:blipFill>
          <a:blip r:embed="rId4"/>
          <a:stretch>
            <a:fillRect/>
          </a:stretch>
        </p:blipFill>
        <p:spPr>
          <a:xfrm>
            <a:off x="-1260318" y="-172381"/>
            <a:ext cx="3690097" cy="3606800"/>
          </a:xfrm>
          <a:prstGeom prst="rect">
            <a:avLst/>
          </a:prstGeom>
        </p:spPr>
      </p:pic>
      <p:pic>
        <p:nvPicPr>
          <p:cNvPr id="17" name="图片 16"/>
          <p:cNvPicPr>
            <a:picLocks noChangeAspect="1"/>
          </p:cNvPicPr>
          <p:nvPr/>
        </p:nvPicPr>
        <p:blipFill>
          <a:blip r:embed="rId5"/>
          <a:stretch>
            <a:fillRect/>
          </a:stretch>
        </p:blipFill>
        <p:spPr>
          <a:xfrm>
            <a:off x="9587823" y="-694348"/>
            <a:ext cx="3690097" cy="4123347"/>
          </a:xfrm>
          <a:prstGeom prst="rect">
            <a:avLst/>
          </a:prstGeom>
        </p:spPr>
      </p:pic>
      <p:pic>
        <p:nvPicPr>
          <p:cNvPr id="18" name="图片 17"/>
          <p:cNvPicPr>
            <a:picLocks noChangeAspect="1"/>
          </p:cNvPicPr>
          <p:nvPr/>
        </p:nvPicPr>
        <p:blipFill>
          <a:blip r:embed="rId5"/>
          <a:stretch>
            <a:fillRect/>
          </a:stretch>
        </p:blipFill>
        <p:spPr>
          <a:xfrm>
            <a:off x="10039849" y="2978215"/>
            <a:ext cx="3690097" cy="4123347"/>
          </a:xfrm>
          <a:prstGeom prst="rect">
            <a:avLst/>
          </a:prstGeom>
        </p:spPr>
      </p:pic>
      <p:sp>
        <p:nvSpPr>
          <p:cNvPr id="32" name="矩形 31"/>
          <p:cNvSpPr/>
          <p:nvPr/>
        </p:nvSpPr>
        <p:spPr>
          <a:xfrm>
            <a:off x="1447801" y="1104900"/>
            <a:ext cx="9182100" cy="5579024"/>
          </a:xfrm>
          <a:prstGeom prst="rect">
            <a:avLst/>
          </a:prstGeom>
          <a:noFill/>
          <a:ln w="127000">
            <a:solidFill>
              <a:srgbClr val="A693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solidFill>
                <a:srgbClr val="00749F"/>
              </a:solidFill>
              <a:latin typeface="Times New Roman" panose="02020603050405020304" pitchFamily="18" charset="0"/>
              <a:cs typeface="+mn-ea"/>
              <a:sym typeface="+mn-lt"/>
            </a:endParaRPr>
          </a:p>
        </p:txBody>
      </p:sp>
      <p:sp>
        <p:nvSpPr>
          <p:cNvPr id="33" name="文本框 32"/>
          <p:cNvSpPr txBox="1"/>
          <p:nvPr/>
        </p:nvSpPr>
        <p:spPr>
          <a:xfrm>
            <a:off x="5101128" y="174076"/>
            <a:ext cx="1338072" cy="812530"/>
          </a:xfrm>
          <a:prstGeom prst="rect">
            <a:avLst/>
          </a:prstGeom>
          <a:noFill/>
        </p:spPr>
        <p:txBody>
          <a:bodyPr wrap="square" rtlCol="0">
            <a:spAutoFit/>
          </a:bodyPr>
          <a:lstStyle/>
          <a:p>
            <a:pPr>
              <a:lnSpc>
                <a:spcPct val="130000"/>
              </a:lnSpc>
              <a:spcBef>
                <a:spcPts val="600"/>
              </a:spcBef>
            </a:pPr>
            <a:r>
              <a:rPr lang="zh-CN" altLang="en-US" sz="3600" kern="0" dirty="0">
                <a:solidFill>
                  <a:srgbClr val="00749F"/>
                </a:solidFill>
                <a:latin typeface="Times New Roman" panose="02020603050405020304" pitchFamily="18" charset="0"/>
                <a:cs typeface="+mn-ea"/>
                <a:sym typeface="+mn-lt"/>
              </a:rPr>
              <a:t>目录</a:t>
            </a:r>
          </a:p>
        </p:txBody>
      </p:sp>
      <p:sp>
        <p:nvSpPr>
          <p:cNvPr id="34" name="文本框 33"/>
          <p:cNvSpPr txBox="1"/>
          <p:nvPr/>
        </p:nvSpPr>
        <p:spPr>
          <a:xfrm>
            <a:off x="6222437" y="366978"/>
            <a:ext cx="2262724" cy="524567"/>
          </a:xfrm>
          <a:prstGeom prst="rect">
            <a:avLst/>
          </a:prstGeom>
          <a:noFill/>
        </p:spPr>
        <p:txBody>
          <a:bodyPr wrap="square" rtlCol="0">
            <a:spAutoFit/>
          </a:bodyPr>
          <a:lstStyle/>
          <a:p>
            <a:pPr>
              <a:lnSpc>
                <a:spcPct val="130000"/>
              </a:lnSpc>
              <a:spcBef>
                <a:spcPts val="600"/>
              </a:spcBef>
            </a:pPr>
            <a:r>
              <a:rPr lang="en-US" altLang="zh-CN" sz="2400" kern="0" dirty="0">
                <a:solidFill>
                  <a:srgbClr val="00749F"/>
                </a:solidFill>
                <a:latin typeface="Times New Roman" panose="02020603050405020304" pitchFamily="18" charset="0"/>
                <a:cs typeface="+mn-ea"/>
                <a:sym typeface="+mn-lt"/>
              </a:rPr>
              <a:t>CONTENT</a:t>
            </a:r>
            <a:endParaRPr lang="zh-CN" altLang="en-US" sz="2400" kern="0" dirty="0">
              <a:solidFill>
                <a:srgbClr val="00749F"/>
              </a:solidFill>
              <a:latin typeface="Times New Roman" panose="02020603050405020304" pitchFamily="18" charset="0"/>
              <a:cs typeface="+mn-ea"/>
              <a:sym typeface="+mn-lt"/>
            </a:endParaRPr>
          </a:p>
        </p:txBody>
      </p:sp>
      <p:grpSp>
        <p:nvGrpSpPr>
          <p:cNvPr id="6" name="组合 5">
            <a:extLst>
              <a:ext uri="{FF2B5EF4-FFF2-40B4-BE49-F238E27FC236}">
                <a16:creationId xmlns:a16="http://schemas.microsoft.com/office/drawing/2014/main" id="{D0207112-96A4-46D2-8659-CBB7018D64D5}"/>
              </a:ext>
            </a:extLst>
          </p:cNvPr>
          <p:cNvGrpSpPr/>
          <p:nvPr/>
        </p:nvGrpSpPr>
        <p:grpSpPr>
          <a:xfrm>
            <a:off x="2241299" y="2560697"/>
            <a:ext cx="7530107" cy="752843"/>
            <a:chOff x="2268073" y="2390375"/>
            <a:chExt cx="2036535" cy="587840"/>
          </a:xfrm>
          <a:noFill/>
        </p:grpSpPr>
        <p:sp>
          <p:nvSpPr>
            <p:cNvPr id="2" name="圆角矩形 1"/>
            <p:cNvSpPr/>
            <p:nvPr/>
          </p:nvSpPr>
          <p:spPr>
            <a:xfrm>
              <a:off x="2277191" y="2390375"/>
              <a:ext cx="2027417" cy="587840"/>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3" name="文本框 2"/>
            <p:cNvSpPr txBox="1"/>
            <p:nvPr/>
          </p:nvSpPr>
          <p:spPr>
            <a:xfrm>
              <a:off x="2268073" y="2418926"/>
              <a:ext cx="2027417" cy="410297"/>
            </a:xfrm>
            <a:prstGeom prst="rect">
              <a:avLst/>
            </a:prstGeom>
            <a:grpFill/>
          </p:spPr>
          <p:txBody>
            <a:bodyPr wrap="square" rtlCol="0">
              <a:spAutoFit/>
            </a:bodyPr>
            <a:lstStyle/>
            <a:p>
              <a:pPr>
                <a:lnSpc>
                  <a:spcPct val="130000"/>
                </a:lnSpc>
                <a:spcBef>
                  <a:spcPts val="600"/>
                </a:spcBef>
              </a:pPr>
              <a:r>
                <a:rPr lang="en-US" altLang="zh-CN" sz="24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3.1 </a:t>
              </a:r>
              <a:r>
                <a:rPr lang="zh-CN" altLang="en-US" sz="24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应试写作的主要步骤 </a:t>
              </a:r>
              <a:r>
                <a:rPr lang="en-US" altLang="zh-CN" sz="2400" u="sng" dirty="0">
                  <a:solidFill>
                    <a:schemeClr val="bg1"/>
                  </a:solidFill>
                  <a:latin typeface="Times New Roman" panose="02020603050405020304" pitchFamily="18" charset="0"/>
                  <a:cs typeface="+mn-ea"/>
                  <a:sym typeface="+mn-lt"/>
                  <a:hlinkClick r:id="rId6" action="ppaction://hlinksldjump">
                    <a:extLst>
                      <a:ext uri="{A12FA001-AC4F-418D-AE19-62706E023703}">
                        <ahyp:hlinkClr xmlns="" xmlns:ahyp="http://schemas.microsoft.com/office/drawing/2018/hyperlinkcolor" val="tx"/>
                      </a:ext>
                    </a:extLst>
                  </a:hlinkClick>
                </a:rPr>
                <a:t>Steps in Exam Essay Writing</a:t>
              </a:r>
              <a:endParaRPr lang="zh-CN" altLang="en-US" sz="2400" u="sng" dirty="0">
                <a:solidFill>
                  <a:schemeClr val="bg1"/>
                </a:solidFill>
                <a:latin typeface="Times New Roman" panose="02020603050405020304" pitchFamily="18" charset="0"/>
                <a:cs typeface="+mn-ea"/>
                <a:sym typeface="+mn-lt"/>
              </a:endParaRPr>
            </a:p>
          </p:txBody>
        </p:sp>
      </p:grpSp>
      <p:grpSp>
        <p:nvGrpSpPr>
          <p:cNvPr id="43" name="组合 42">
            <a:extLst>
              <a:ext uri="{FF2B5EF4-FFF2-40B4-BE49-F238E27FC236}">
                <a16:creationId xmlns:a16="http://schemas.microsoft.com/office/drawing/2014/main" id="{3305AAD7-C8A4-429C-BA64-29D4D2FBF151}"/>
              </a:ext>
            </a:extLst>
          </p:cNvPr>
          <p:cNvGrpSpPr/>
          <p:nvPr/>
        </p:nvGrpSpPr>
        <p:grpSpPr>
          <a:xfrm>
            <a:off x="2241300" y="3990592"/>
            <a:ext cx="7624699" cy="1162216"/>
            <a:chOff x="2275537" y="2390375"/>
            <a:chExt cx="1887162" cy="513316"/>
          </a:xfrm>
          <a:noFill/>
        </p:grpSpPr>
        <p:sp>
          <p:nvSpPr>
            <p:cNvPr id="44" name="圆角矩形 1">
              <a:extLst>
                <a:ext uri="{FF2B5EF4-FFF2-40B4-BE49-F238E27FC236}">
                  <a16:creationId xmlns:a16="http://schemas.microsoft.com/office/drawing/2014/main" id="{239E543D-0415-475C-8DB5-BF540C840BD3}"/>
                </a:ext>
              </a:extLst>
            </p:cNvPr>
            <p:cNvSpPr/>
            <p:nvPr/>
          </p:nvSpPr>
          <p:spPr>
            <a:xfrm>
              <a:off x="2277191" y="2390375"/>
              <a:ext cx="1885508" cy="306209"/>
            </a:xfrm>
            <a:prstGeom prst="round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45" name="文本框 44">
              <a:extLst>
                <a:ext uri="{FF2B5EF4-FFF2-40B4-BE49-F238E27FC236}">
                  <a16:creationId xmlns:a16="http://schemas.microsoft.com/office/drawing/2014/main" id="{DA4EF2A4-5AF3-4130-8245-636059711E3B}"/>
                </a:ext>
              </a:extLst>
            </p:cNvPr>
            <p:cNvSpPr txBox="1"/>
            <p:nvPr/>
          </p:nvSpPr>
          <p:spPr>
            <a:xfrm>
              <a:off x="2275537" y="2438791"/>
              <a:ext cx="1824332" cy="464900"/>
            </a:xfrm>
            <a:prstGeom prst="rect">
              <a:avLst/>
            </a:prstGeom>
            <a:grpFill/>
          </p:spPr>
          <p:txBody>
            <a:bodyPr wrap="square" rtlCol="0">
              <a:spAutoFit/>
            </a:bodyPr>
            <a:lstStyle/>
            <a:p>
              <a:pPr>
                <a:lnSpc>
                  <a:spcPct val="130000"/>
                </a:lnSpc>
                <a:spcBef>
                  <a:spcPts val="600"/>
                </a:spcBef>
              </a:pPr>
              <a:r>
                <a:rPr lang="en-US" altLang="zh-CN" sz="24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3.2 </a:t>
              </a:r>
              <a:r>
                <a:rPr lang="zh-CN" altLang="en-US" sz="24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应试写作中需要注意的几点 </a:t>
              </a:r>
              <a:r>
                <a:rPr lang="en-US" altLang="zh-CN" sz="2400" u="sng" dirty="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Issues to Pay </a:t>
              </a:r>
              <a:r>
                <a:rPr lang="en-US" altLang="zh-CN" sz="2400" u="sng" dirty="0" smtClean="0">
                  <a:solidFill>
                    <a:schemeClr val="bg1"/>
                  </a:solidFill>
                  <a:latin typeface="Times New Roman" panose="02020603050405020304" pitchFamily="18" charset="0"/>
                  <a:cs typeface="+mn-ea"/>
                  <a:sym typeface="+mn-lt"/>
                  <a:hlinkClick r:id="rId7" action="ppaction://hlinksldjump">
                    <a:extLst>
                      <a:ext uri="{A12FA001-AC4F-418D-AE19-62706E023703}">
                        <ahyp:hlinkClr xmlns="" xmlns:ahyp="http://schemas.microsoft.com/office/drawing/2018/hyperlinkcolor" val="tx"/>
                      </a:ext>
                    </a:extLst>
                  </a:hlinkClick>
                </a:rPr>
                <a:t>Attention to </a:t>
              </a:r>
              <a:r>
                <a:rPr lang="en-US" altLang="zh-CN" sz="2400" u="sng" dirty="0">
                  <a:solidFill>
                    <a:schemeClr val="bg1"/>
                  </a:solidFill>
                  <a:latin typeface="Times New Roman" panose="02020603050405020304" pitchFamily="18" charset="0"/>
                  <a:cs typeface="+mn-ea"/>
                  <a:sym typeface="+mn-lt"/>
                </a:rPr>
                <a:t>to</a:t>
              </a:r>
              <a:endParaRPr lang="en-US" altLang="zh-CN" sz="2400" u="sng" dirty="0">
                <a:solidFill>
                  <a:schemeClr val="bg1"/>
                </a:solidFill>
                <a:latin typeface="Times" pitchFamily="2" charset="0"/>
                <a:cs typeface="+mn-ea"/>
                <a:sym typeface="+mn-lt"/>
              </a:endParaRPr>
            </a:p>
          </p:txBody>
        </p:sp>
      </p:grpSp>
    </p:spTree>
    <p:extLst>
      <p:ext uri="{BB962C8B-B14F-4D97-AF65-F5344CB8AC3E}">
        <p14:creationId xmlns:p14="http://schemas.microsoft.com/office/powerpoint/2010/main" val="3264219336"/>
      </p:ext>
    </p:extLst>
  </p:cSld>
  <p:clrMapOvr>
    <a:masterClrMapping/>
  </p:clrMapOvr>
  <p:transition spd="slow">
    <p:push dir="u"/>
  </p:transition>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91441" y="2046686"/>
            <a:ext cx="12181839"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000" dirty="0">
                <a:solidFill>
                  <a:schemeClr val="tx1"/>
                </a:solidFill>
                <a:latin typeface="Times New Roman" panose="02020603050405020304" pitchFamily="18" charset="0"/>
                <a:ea typeface="+mn-ea"/>
                <a:cs typeface="+mn-cs"/>
                <a:sym typeface="+mn-lt"/>
              </a:rPr>
              <a:t>写文章的步骤和建房子相似，建房子先是构思式样，然后设计结构，接着动手施工。</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写文章的过程也包括立主题、写提纲和动笔写三大阶段。为了叙述方便，我们可将应试写</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作分为五个步骤。</a:t>
            </a:r>
          </a:p>
          <a:p>
            <a:pPr algn="just">
              <a:lnSpc>
                <a:spcPct val="150000"/>
              </a:lnSpc>
            </a:pPr>
            <a:r>
              <a:rPr lang="en-US" altLang="zh-CN" sz="2000" b="1" dirty="0">
                <a:solidFill>
                  <a:srgbClr val="FF0000"/>
                </a:solidFill>
                <a:latin typeface="Times New Roman" panose="02020603050405020304" pitchFamily="18" charset="0"/>
                <a:ea typeface="+mn-ea"/>
                <a:cs typeface="+mn-cs"/>
                <a:sym typeface="+mn-lt"/>
              </a:rPr>
              <a:t>1</a:t>
            </a:r>
            <a:r>
              <a:rPr lang="zh-CN" altLang="en-US" sz="2000" b="1" dirty="0">
                <a:solidFill>
                  <a:srgbClr val="FF0000"/>
                </a:solidFill>
                <a:latin typeface="Times New Roman" panose="02020603050405020304" pitchFamily="18" charset="0"/>
                <a:ea typeface="+mn-ea"/>
                <a:cs typeface="+mn-cs"/>
                <a:sym typeface="+mn-lt"/>
              </a:rPr>
              <a:t>）审清题目</a:t>
            </a:r>
            <a:r>
              <a:rPr lang="zh-CN" altLang="en-US" sz="2000" b="1" dirty="0" smtClean="0">
                <a:solidFill>
                  <a:srgbClr val="FF0000"/>
                </a:solidFill>
                <a:latin typeface="Times New Roman" panose="02020603050405020304" pitchFamily="18" charset="0"/>
                <a:ea typeface="+mn-ea"/>
                <a:cs typeface="+mn-cs"/>
                <a:sym typeface="+mn-lt"/>
              </a:rPr>
              <a:t>（</a:t>
            </a:r>
            <a:r>
              <a:rPr lang="en-US" altLang="zh-CN" sz="2000" b="1" dirty="0" smtClean="0">
                <a:solidFill>
                  <a:srgbClr val="FF0000"/>
                </a:solidFill>
                <a:latin typeface="Times New Roman" panose="02020603050405020304" pitchFamily="18" charset="0"/>
                <a:ea typeface="+mn-ea"/>
                <a:cs typeface="+mn-cs"/>
                <a:sym typeface="+mn-lt"/>
              </a:rPr>
              <a:t>identifying </a:t>
            </a:r>
            <a:r>
              <a:rPr lang="en-US" altLang="zh-CN" sz="2000" b="1" dirty="0">
                <a:solidFill>
                  <a:srgbClr val="FF0000"/>
                </a:solidFill>
                <a:latin typeface="Times New Roman" panose="02020603050405020304" pitchFamily="18" charset="0"/>
                <a:ea typeface="+mn-ea"/>
                <a:cs typeface="+mn-cs"/>
                <a:sym typeface="+mn-lt"/>
              </a:rPr>
              <a:t>the topic</a:t>
            </a:r>
            <a:r>
              <a:rPr lang="zh-CN" altLang="en-US" sz="2000" b="1" dirty="0">
                <a:solidFill>
                  <a:srgbClr val="FF0000"/>
                </a:solidFill>
                <a:latin typeface="Times New Roman" panose="02020603050405020304" pitchFamily="18" charset="0"/>
                <a:ea typeface="+mn-ea"/>
                <a:cs typeface="+mn-cs"/>
                <a:sym typeface="+mn-lt"/>
              </a:rPr>
              <a:t>）</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看到作文题后，首先要审清题目：认真分析题目所包含的内容和信息，判断出命题者</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的意图，考虑可能运用的各种写作手法，把握好题目的中心思想。这里所说的审题，其内</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涵较广，不仅指对作文</a:t>
            </a:r>
            <a:r>
              <a:rPr lang="zh-CN" altLang="en-US" sz="2000" dirty="0">
                <a:solidFill>
                  <a:srgbClr val="FF0000"/>
                </a:solidFill>
                <a:latin typeface="Times New Roman" panose="02020603050405020304" pitchFamily="18" charset="0"/>
                <a:ea typeface="+mn-ea"/>
                <a:cs typeface="+mn-cs"/>
                <a:sym typeface="+mn-lt"/>
              </a:rPr>
              <a:t>题</a:t>
            </a:r>
            <a:r>
              <a:rPr lang="zh-CN" altLang="en-US" sz="2000" dirty="0">
                <a:solidFill>
                  <a:schemeClr val="tx1"/>
                </a:solidFill>
                <a:latin typeface="Times New Roman" panose="02020603050405020304" pitchFamily="18" charset="0"/>
                <a:ea typeface="+mn-ea"/>
                <a:cs typeface="+mn-cs"/>
                <a:sym typeface="+mn-lt"/>
              </a:rPr>
              <a:t>的审视，也包括审视</a:t>
            </a:r>
            <a:r>
              <a:rPr lang="zh-CN" altLang="en-US" sz="2000" dirty="0">
                <a:solidFill>
                  <a:srgbClr val="FF0000"/>
                </a:solidFill>
                <a:latin typeface="Times New Roman" panose="02020603050405020304" pitchFamily="18" charset="0"/>
                <a:ea typeface="+mn-ea"/>
                <a:cs typeface="+mn-cs"/>
                <a:sym typeface="+mn-lt"/>
              </a:rPr>
              <a:t>写作提示、主题句、图表</a:t>
            </a:r>
            <a:r>
              <a:rPr lang="zh-CN" altLang="en-US" sz="2000" dirty="0">
                <a:solidFill>
                  <a:schemeClr val="tx1"/>
                </a:solidFill>
                <a:latin typeface="Times New Roman" panose="02020603050405020304" pitchFamily="18" charset="0"/>
                <a:ea typeface="+mn-ea"/>
                <a:cs typeface="+mn-cs"/>
                <a:sym typeface="+mn-lt"/>
              </a:rPr>
              <a:t>以及对</a:t>
            </a:r>
            <a:r>
              <a:rPr lang="zh-CN" altLang="en-US" sz="2000" dirty="0">
                <a:solidFill>
                  <a:srgbClr val="FF0000"/>
                </a:solidFill>
                <a:latin typeface="Times New Roman" panose="02020603050405020304" pitchFamily="18" charset="0"/>
                <a:ea typeface="+mn-ea"/>
                <a:cs typeface="+mn-cs"/>
                <a:sym typeface="+mn-lt"/>
              </a:rPr>
              <a:t>作文字数</a:t>
            </a:r>
            <a:r>
              <a:rPr lang="zh-CN" altLang="en-US" sz="2000" dirty="0">
                <a:solidFill>
                  <a:schemeClr val="tx1"/>
                </a:solidFill>
                <a:latin typeface="Times New Roman" panose="02020603050405020304" pitchFamily="18" charset="0"/>
                <a:ea typeface="+mn-ea"/>
                <a:cs typeface="+mn-cs"/>
                <a:sym typeface="+mn-lt"/>
              </a:rPr>
              <a:t>的</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要求等。</a:t>
            </a:r>
            <a:endParaRPr lang="en-US" altLang="zh-CN" sz="2000" dirty="0">
              <a:solidFill>
                <a:schemeClr val="tx1"/>
              </a:solidFill>
              <a:latin typeface="Times New Roman" panose="02020603050405020304" pitchFamily="18" charset="0"/>
              <a:ea typeface="+mn-ea"/>
              <a:cs typeface="+mn-cs"/>
              <a:sym typeface="+mn-lt"/>
            </a:endParaRPr>
          </a:p>
          <a:p>
            <a:pPr algn="just">
              <a:lnSpc>
                <a:spcPct val="150000"/>
              </a:lnSpc>
            </a:pPr>
            <a:endParaRPr lang="en-US" altLang="zh-CN" sz="2200" dirty="0">
              <a:solidFill>
                <a:schemeClr val="tx1"/>
              </a:solidFill>
              <a:latin typeface="Times New Roman" panose="02020603050405020304" pitchFamily="18" charset="0"/>
              <a:ea typeface="+mn-ea"/>
              <a:cs typeface="+mn-cs"/>
              <a:sym typeface="+mn-lt"/>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33235" y="728015"/>
            <a:ext cx="9635979" cy="597664"/>
          </a:xfrm>
          <a:prstGeom prst="rect">
            <a:avLst/>
          </a:prstGeom>
          <a:solidFill>
            <a:srgbClr val="00749F"/>
          </a:solid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rPr>
              <a:t>3.1 </a:t>
            </a:r>
            <a:r>
              <a:rPr lang="zh-CN" altLang="en-US" sz="2800" u="sng" dirty="0">
                <a:solidFill>
                  <a:schemeClr val="bg1"/>
                </a:solidFill>
                <a:latin typeface="Times New Roman" panose="02020603050405020304" pitchFamily="18" charset="0"/>
                <a:cs typeface="+mn-ea"/>
                <a:sym typeface="+mn-lt"/>
              </a:rPr>
              <a:t>应试写作的主要步骤 </a:t>
            </a:r>
            <a:r>
              <a:rPr lang="en-US" altLang="zh-CN" sz="2800" u="sng" dirty="0">
                <a:solidFill>
                  <a:schemeClr val="bg1"/>
                </a:solidFill>
                <a:latin typeface="Times New Roman" panose="02020603050405020304" pitchFamily="18" charset="0"/>
                <a:cs typeface="+mn-ea"/>
                <a:sym typeface="+mn-lt"/>
              </a:rPr>
              <a:t>Steps in Exam Essay Writing</a:t>
            </a:r>
          </a:p>
        </p:txBody>
      </p:sp>
      <p:sp>
        <p:nvSpPr>
          <p:cNvPr id="11" name="动作按钮: 后退或前一项 10">
            <a:hlinkClick r:id="rId3" action="ppaction://hlinksldjump" highlightClick="1"/>
            <a:extLst>
              <a:ext uri="{FF2B5EF4-FFF2-40B4-BE49-F238E27FC236}">
                <a16:creationId xmlns:a16="http://schemas.microsoft.com/office/drawing/2014/main" id="{32F61589-12FE-4538-9EB4-42D0CD07D012}"/>
              </a:ext>
            </a:extLst>
          </p:cNvPr>
          <p:cNvSpPr/>
          <p:nvPr/>
        </p:nvSpPr>
        <p:spPr>
          <a:xfrm>
            <a:off x="10678637" y="789570"/>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2" name="文本框 5">
            <a:extLst>
              <a:ext uri="{FF2B5EF4-FFF2-40B4-BE49-F238E27FC236}">
                <a16:creationId xmlns:a16="http://schemas.microsoft.com/office/drawing/2014/main" id="{A23B6C3E-6EBF-4FED-9CF3-0DDF9E5D801E}"/>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应试议论文的写作</a:t>
            </a:r>
          </a:p>
        </p:txBody>
      </p:sp>
      <p:sp>
        <p:nvSpPr>
          <p:cNvPr id="15" name="文本框 6">
            <a:extLst>
              <a:ext uri="{FF2B5EF4-FFF2-40B4-BE49-F238E27FC236}">
                <a16:creationId xmlns:a16="http://schemas.microsoft.com/office/drawing/2014/main" id="{ECC74740-36CF-47A2-9F98-800EA41A8600}"/>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Argumentative Essays in Exams</a:t>
            </a:r>
          </a:p>
        </p:txBody>
      </p:sp>
    </p:spTree>
    <p:extLst>
      <p:ext uri="{BB962C8B-B14F-4D97-AF65-F5344CB8AC3E}">
        <p14:creationId xmlns:p14="http://schemas.microsoft.com/office/powerpoint/2010/main" val="309174518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16617" y="1188720"/>
            <a:ext cx="12166823" cy="4659586"/>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ea typeface="+mn-ea"/>
                <a:cs typeface="+mn-cs"/>
                <a:sym typeface="+mn-lt"/>
              </a:rPr>
              <a:t>审题一般采用分析的方法。文章题目都是由词和词组构成的，审题时首先要对这些语</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言成分一一分解，弄清每个</a:t>
            </a:r>
            <a:r>
              <a:rPr lang="zh-CN" altLang="en-US" sz="2400" dirty="0">
                <a:solidFill>
                  <a:srgbClr val="FF0000"/>
                </a:solidFill>
                <a:latin typeface="Times New Roman" panose="02020603050405020304" pitchFamily="18" charset="0"/>
                <a:ea typeface="+mn-ea"/>
                <a:cs typeface="+mn-cs"/>
                <a:sym typeface="+mn-lt"/>
              </a:rPr>
              <a:t>词和词组的含义</a:t>
            </a:r>
            <a:r>
              <a:rPr lang="zh-CN" altLang="en-US" sz="2400" dirty="0">
                <a:solidFill>
                  <a:schemeClr val="tx1"/>
                </a:solidFill>
                <a:latin typeface="Times New Roman" panose="02020603050405020304" pitchFamily="18" charset="0"/>
                <a:ea typeface="+mn-ea"/>
                <a:cs typeface="+mn-cs"/>
                <a:sym typeface="+mn-lt"/>
              </a:rPr>
              <a:t>，辨明词语之间的</a:t>
            </a:r>
            <a:r>
              <a:rPr lang="zh-CN" altLang="en-US" sz="2400" dirty="0">
                <a:solidFill>
                  <a:srgbClr val="FF0000"/>
                </a:solidFill>
                <a:latin typeface="Times New Roman" panose="02020603050405020304" pitchFamily="18" charset="0"/>
                <a:ea typeface="+mn-ea"/>
                <a:cs typeface="+mn-cs"/>
                <a:sym typeface="+mn-lt"/>
              </a:rPr>
              <a:t>关系</a:t>
            </a:r>
            <a:r>
              <a:rPr lang="zh-CN" altLang="en-US" sz="2400" dirty="0">
                <a:solidFill>
                  <a:schemeClr val="tx1"/>
                </a:solidFill>
                <a:latin typeface="Times New Roman" panose="02020603050405020304" pitchFamily="18" charset="0"/>
                <a:ea typeface="+mn-ea"/>
                <a:cs typeface="+mn-cs"/>
                <a:sym typeface="+mn-lt"/>
              </a:rPr>
              <a:t>，最后把握题目</a:t>
            </a:r>
            <a:r>
              <a:rPr lang="zh-CN" altLang="en-US" sz="2400" dirty="0">
                <a:solidFill>
                  <a:srgbClr val="FF0000"/>
                </a:solidFill>
                <a:latin typeface="Times New Roman" panose="02020603050405020304" pitchFamily="18" charset="0"/>
                <a:ea typeface="+mn-ea"/>
                <a:cs typeface="+mn-cs"/>
                <a:sym typeface="+mn-lt"/>
              </a:rPr>
              <a:t>总的精</a:t>
            </a:r>
          </a:p>
          <a:p>
            <a:pPr algn="just">
              <a:lnSpc>
                <a:spcPct val="150000"/>
              </a:lnSpc>
            </a:pPr>
            <a:r>
              <a:rPr lang="zh-CN" altLang="en-US" sz="2400" dirty="0">
                <a:solidFill>
                  <a:srgbClr val="FF0000"/>
                </a:solidFill>
                <a:latin typeface="Times New Roman" panose="02020603050405020304" pitchFamily="18" charset="0"/>
                <a:ea typeface="+mn-ea"/>
                <a:cs typeface="+mn-cs"/>
                <a:sym typeface="+mn-lt"/>
              </a:rPr>
              <a:t>神和要求</a:t>
            </a:r>
            <a:r>
              <a:rPr lang="zh-CN" altLang="en-US" sz="2400" dirty="0">
                <a:solidFill>
                  <a:schemeClr val="tx1"/>
                </a:solidFill>
                <a:latin typeface="Times New Roman" panose="02020603050405020304" pitchFamily="18" charset="0"/>
                <a:ea typeface="+mn-ea"/>
                <a:cs typeface="+mn-cs"/>
                <a:sym typeface="+mn-lt"/>
              </a:rPr>
              <a:t>。审题一旦出现偏差，就会“差之毫厘，谬以千里”。例如在一篇</a:t>
            </a:r>
            <a:r>
              <a:rPr lang="zh-CN" altLang="en-US" sz="2400" dirty="0" smtClean="0">
                <a:solidFill>
                  <a:schemeClr val="tx1"/>
                </a:solidFill>
                <a:latin typeface="Times New Roman" panose="02020603050405020304" pitchFamily="18" charset="0"/>
                <a:ea typeface="+mn-ea"/>
                <a:cs typeface="+mn-cs"/>
                <a:sym typeface="+mn-lt"/>
              </a:rPr>
              <a:t>题为</a:t>
            </a:r>
            <a:r>
              <a:rPr lang="zh-CN" altLang="en-US" sz="2400" dirty="0">
                <a:solidFill>
                  <a:schemeClr val="tx1"/>
                </a:solidFill>
                <a:latin typeface="Times New Roman" panose="02020603050405020304" pitchFamily="18" charset="0"/>
                <a:ea typeface="+mn-ea"/>
                <a:cs typeface="+mn-cs"/>
                <a:sym typeface="+mn-lt"/>
              </a:rPr>
              <a:t> </a:t>
            </a:r>
            <a:r>
              <a:rPr lang="en-US" altLang="zh-CN" sz="2400" dirty="0" smtClean="0">
                <a:solidFill>
                  <a:schemeClr val="tx1"/>
                </a:solidFill>
                <a:latin typeface="Times New Roman" panose="02020603050405020304" pitchFamily="18" charset="0"/>
                <a:ea typeface="+mn-ea"/>
                <a:cs typeface="+mn-cs"/>
                <a:sym typeface="+mn-lt"/>
              </a:rPr>
              <a:t>“Women and </a:t>
            </a:r>
            <a:r>
              <a:rPr lang="en-US" altLang="zh-CN" sz="2400" dirty="0">
                <a:solidFill>
                  <a:schemeClr val="tx1"/>
                </a:solidFill>
                <a:latin typeface="Times New Roman" panose="02020603050405020304" pitchFamily="18" charset="0"/>
                <a:ea typeface="+mn-ea"/>
                <a:cs typeface="+mn-cs"/>
                <a:sym typeface="+mn-lt"/>
              </a:rPr>
              <a:t>Sports”</a:t>
            </a:r>
            <a:r>
              <a:rPr lang="zh-CN" altLang="en-US" sz="2400" dirty="0">
                <a:solidFill>
                  <a:schemeClr val="tx1"/>
                </a:solidFill>
                <a:latin typeface="Times New Roman" panose="02020603050405020304" pitchFamily="18" charset="0"/>
                <a:ea typeface="+mn-ea"/>
                <a:cs typeface="+mn-cs"/>
                <a:sym typeface="+mn-lt"/>
              </a:rPr>
              <a:t>的作文中，其中有一个主题句为</a:t>
            </a:r>
            <a:r>
              <a:rPr lang="zh-CN" altLang="en-US" sz="2400" dirty="0" smtClean="0">
                <a:solidFill>
                  <a:schemeClr val="tx1"/>
                </a:solidFill>
                <a:latin typeface="Times New Roman" panose="02020603050405020304" pitchFamily="18" charset="0"/>
                <a:ea typeface="+mn-ea"/>
                <a:cs typeface="+mn-cs"/>
                <a:sym typeface="+mn-lt"/>
              </a:rPr>
              <a:t>：</a:t>
            </a:r>
            <a:r>
              <a:rPr lang="en-US" altLang="zh-CN" sz="2400" dirty="0" smtClean="0">
                <a:solidFill>
                  <a:schemeClr val="tx1"/>
                </a:solidFill>
                <a:latin typeface="Times New Roman" panose="02020603050405020304" pitchFamily="18" charset="0"/>
                <a:ea typeface="+mn-ea"/>
                <a:cs typeface="+mn-cs"/>
                <a:sym typeface="+mn-lt"/>
              </a:rPr>
              <a:t>“Women </a:t>
            </a:r>
            <a:r>
              <a:rPr lang="en-US" altLang="zh-CN" sz="2400" dirty="0">
                <a:solidFill>
                  <a:schemeClr val="tx1"/>
                </a:solidFill>
                <a:latin typeface="Times New Roman" panose="02020603050405020304" pitchFamily="18" charset="0"/>
                <a:ea typeface="+mn-ea"/>
                <a:cs typeface="+mn-cs"/>
                <a:sym typeface="+mn-lt"/>
              </a:rPr>
              <a:t>in many countries participate in a</a:t>
            </a: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growing number of sports</a:t>
            </a:r>
            <a:r>
              <a:rPr lang="en-US" altLang="zh-CN" sz="2400" dirty="0" smtClean="0">
                <a:solidFill>
                  <a:schemeClr val="tx1"/>
                </a:solidFill>
                <a:latin typeface="Times New Roman" panose="02020603050405020304" pitchFamily="18" charset="0"/>
                <a:ea typeface="+mn-ea"/>
                <a:cs typeface="+mn-cs"/>
                <a:sym typeface="+mn-lt"/>
              </a:rPr>
              <a:t>.” </a:t>
            </a:r>
            <a:r>
              <a:rPr lang="zh-CN" altLang="en-US" sz="2400" dirty="0" smtClean="0">
                <a:solidFill>
                  <a:schemeClr val="tx1"/>
                </a:solidFill>
                <a:latin typeface="Times New Roman" panose="02020603050405020304" pitchFamily="18" charset="0"/>
                <a:ea typeface="+mn-ea"/>
                <a:cs typeface="+mn-cs"/>
                <a:sym typeface="+mn-lt"/>
              </a:rPr>
              <a:t>显然</a:t>
            </a:r>
            <a:r>
              <a:rPr lang="zh-CN" altLang="en-US" sz="2400" dirty="0">
                <a:solidFill>
                  <a:schemeClr val="tx1"/>
                </a:solidFill>
                <a:latin typeface="Times New Roman" panose="02020603050405020304" pitchFamily="18" charset="0"/>
                <a:ea typeface="+mn-ea"/>
                <a:cs typeface="+mn-cs"/>
                <a:sym typeface="+mn-lt"/>
              </a:rPr>
              <a:t>，写作的内容应该围绕“妇女参加体育运动”展开，可列</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举妇女参加的某些体育项目来发展主题句。但竟然有学生这样</a:t>
            </a:r>
            <a:r>
              <a:rPr lang="zh-CN" altLang="en-US" sz="2400" dirty="0" smtClean="0">
                <a:solidFill>
                  <a:schemeClr val="tx1"/>
                </a:solidFill>
                <a:latin typeface="Times New Roman" panose="02020603050405020304" pitchFamily="18" charset="0"/>
                <a:ea typeface="+mn-ea"/>
                <a:cs typeface="+mn-cs"/>
                <a:sym typeface="+mn-lt"/>
              </a:rPr>
              <a:t>写：</a:t>
            </a:r>
            <a:r>
              <a:rPr lang="en-US" altLang="zh-CN" sz="2400" dirty="0" smtClean="0">
                <a:solidFill>
                  <a:schemeClr val="tx1"/>
                </a:solidFill>
                <a:latin typeface="Times New Roman" panose="02020603050405020304" pitchFamily="18" charset="0"/>
                <a:ea typeface="+mn-ea"/>
                <a:cs typeface="+mn-cs"/>
                <a:sym typeface="+mn-lt"/>
              </a:rPr>
              <a:t>“Sports </a:t>
            </a:r>
            <a:r>
              <a:rPr lang="en-US" altLang="zh-CN" sz="2400" dirty="0">
                <a:solidFill>
                  <a:schemeClr val="tx1"/>
                </a:solidFill>
                <a:latin typeface="Times New Roman" panose="02020603050405020304" pitchFamily="18" charset="0"/>
                <a:ea typeface="+mn-ea"/>
                <a:cs typeface="+mn-cs"/>
                <a:sym typeface="+mn-lt"/>
              </a:rPr>
              <a:t>help people to</a:t>
            </a: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live happily. They help to keep people healthy and feeling good. When they are playing games,</a:t>
            </a: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people move a lot. This is good for their health</a:t>
            </a:r>
            <a:r>
              <a:rPr lang="en-US" altLang="zh-CN" sz="2400" dirty="0" smtClean="0">
                <a:solidFill>
                  <a:schemeClr val="tx1"/>
                </a:solidFill>
                <a:latin typeface="Times New Roman" panose="02020603050405020304" pitchFamily="18" charset="0"/>
                <a:ea typeface="+mn-ea"/>
                <a:cs typeface="+mn-cs"/>
                <a:sym typeface="+mn-lt"/>
              </a:rPr>
              <a:t>.” </a:t>
            </a:r>
            <a:r>
              <a:rPr lang="zh-CN" altLang="en-US" sz="2400" dirty="0" smtClean="0">
                <a:solidFill>
                  <a:schemeClr val="tx1"/>
                </a:solidFill>
                <a:latin typeface="Times New Roman" panose="02020603050405020304" pitchFamily="18" charset="0"/>
                <a:ea typeface="+mn-ea"/>
                <a:cs typeface="+mn-cs"/>
                <a:sym typeface="+mn-lt"/>
              </a:rPr>
              <a:t>表面</a:t>
            </a:r>
            <a:r>
              <a:rPr lang="zh-CN" altLang="en-US" sz="2400" dirty="0">
                <a:solidFill>
                  <a:schemeClr val="tx1"/>
                </a:solidFill>
                <a:latin typeface="Times New Roman" panose="02020603050405020304" pitchFamily="18" charset="0"/>
                <a:ea typeface="+mn-ea"/>
                <a:cs typeface="+mn-cs"/>
                <a:sym typeface="+mn-lt"/>
              </a:rPr>
              <a:t>上看谈的都涉及“体育”，但明显偏离</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了“妇女参加体育运动”这一中心思想。这样的写作得分率是极低的。</a:t>
            </a:r>
            <a:endParaRPr lang="en-US" altLang="zh-CN" sz="2400" dirty="0">
              <a:solidFill>
                <a:schemeClr val="tx1"/>
              </a:solidFill>
              <a:latin typeface="Times New Roman" panose="02020603050405020304" pitchFamily="18" charset="0"/>
              <a:ea typeface="+mn-ea"/>
              <a:cs typeface="+mn-cs"/>
              <a:sym typeface="+mn-lt"/>
            </a:endParaRPr>
          </a:p>
        </p:txBody>
      </p:sp>
      <p:sp>
        <p:nvSpPr>
          <p:cNvPr id="5" name="文本框 5">
            <a:extLst>
              <a:ext uri="{FF2B5EF4-FFF2-40B4-BE49-F238E27FC236}">
                <a16:creationId xmlns:a16="http://schemas.microsoft.com/office/drawing/2014/main" id="{1F3A8148-698D-4A2E-8E98-9B66D8EDC215}"/>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应试议论文的写作</a:t>
            </a:r>
          </a:p>
        </p:txBody>
      </p:sp>
      <p:sp>
        <p:nvSpPr>
          <p:cNvPr id="6" name="文本框 6">
            <a:extLst>
              <a:ext uri="{FF2B5EF4-FFF2-40B4-BE49-F238E27FC236}">
                <a16:creationId xmlns:a16="http://schemas.microsoft.com/office/drawing/2014/main" id="{B4DA0257-4286-423D-AA39-83C8A5C982D2}"/>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Argumentative Essays in Exams</a:t>
            </a:r>
          </a:p>
        </p:txBody>
      </p:sp>
    </p:spTree>
    <p:extLst>
      <p:ext uri="{BB962C8B-B14F-4D97-AF65-F5344CB8AC3E}">
        <p14:creationId xmlns:p14="http://schemas.microsoft.com/office/powerpoint/2010/main" val="352184225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16617" y="1188720"/>
            <a:ext cx="12166823" cy="4659586"/>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b="1" dirty="0">
                <a:solidFill>
                  <a:srgbClr val="FF0000"/>
                </a:solidFill>
                <a:latin typeface="Times New Roman" panose="02020603050405020304" pitchFamily="18" charset="0"/>
                <a:ea typeface="+mn-ea"/>
                <a:cs typeface="+mn-cs"/>
                <a:sym typeface="+mn-lt"/>
              </a:rPr>
              <a:t>2</a:t>
            </a:r>
            <a:r>
              <a:rPr lang="zh-CN" altLang="en-US" sz="2400" b="1" dirty="0">
                <a:solidFill>
                  <a:srgbClr val="FF0000"/>
                </a:solidFill>
                <a:latin typeface="Times New Roman" panose="02020603050405020304" pitchFamily="18" charset="0"/>
                <a:ea typeface="+mn-ea"/>
                <a:cs typeface="+mn-cs"/>
                <a:sym typeface="+mn-lt"/>
              </a:rPr>
              <a:t>）构思选材</a:t>
            </a:r>
            <a:r>
              <a:rPr lang="zh-CN" altLang="en-US" sz="2400" b="1" dirty="0" smtClean="0">
                <a:solidFill>
                  <a:srgbClr val="FF0000"/>
                </a:solidFill>
                <a:latin typeface="Times New Roman" panose="02020603050405020304" pitchFamily="18" charset="0"/>
                <a:ea typeface="+mn-ea"/>
                <a:cs typeface="+mn-cs"/>
                <a:sym typeface="+mn-lt"/>
              </a:rPr>
              <a:t>（</a:t>
            </a:r>
            <a:r>
              <a:rPr lang="en-US" altLang="zh-CN" sz="2400" b="1" dirty="0" smtClean="0">
                <a:solidFill>
                  <a:srgbClr val="FF0000"/>
                </a:solidFill>
                <a:latin typeface="Times New Roman" panose="02020603050405020304" pitchFamily="18" charset="0"/>
                <a:ea typeface="+mn-ea"/>
                <a:cs typeface="+mn-cs"/>
                <a:sym typeface="+mn-lt"/>
              </a:rPr>
              <a:t>thinking </a:t>
            </a:r>
            <a:r>
              <a:rPr lang="en-US" altLang="zh-CN" sz="2400" b="1" dirty="0">
                <a:solidFill>
                  <a:srgbClr val="FF0000"/>
                </a:solidFill>
                <a:latin typeface="Times New Roman" panose="02020603050405020304" pitchFamily="18" charset="0"/>
                <a:ea typeface="+mn-ea"/>
                <a:cs typeface="+mn-cs"/>
                <a:sym typeface="+mn-lt"/>
              </a:rPr>
              <a:t>hard and collecting information</a:t>
            </a:r>
            <a:r>
              <a:rPr lang="zh-CN" altLang="en-US" sz="2400" b="1" dirty="0">
                <a:solidFill>
                  <a:srgbClr val="FF0000"/>
                </a:solidFill>
                <a:latin typeface="Times New Roman" panose="02020603050405020304" pitchFamily="18" charset="0"/>
                <a:ea typeface="+mn-ea"/>
                <a:cs typeface="+mn-cs"/>
                <a:sym typeface="+mn-lt"/>
              </a:rPr>
              <a:t>）</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构思是执笔行文的先导和基础，没有构思就仓促动笔，十有八九会走弯路。构思，可</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以帮助作者理清思路，使作文有章可循，有理可依。作者要针对文章的主题思想和具体要</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求，发挥联想，对文章的</a:t>
            </a:r>
            <a:r>
              <a:rPr lang="zh-CN" altLang="en-US" sz="2400" dirty="0">
                <a:solidFill>
                  <a:srgbClr val="FF0000"/>
                </a:solidFill>
                <a:latin typeface="Times New Roman" panose="02020603050405020304" pitchFamily="18" charset="0"/>
                <a:ea typeface="+mn-ea"/>
                <a:cs typeface="+mn-cs"/>
                <a:sym typeface="+mn-lt"/>
              </a:rPr>
              <a:t>整体布局</a:t>
            </a:r>
            <a:r>
              <a:rPr lang="zh-CN" altLang="en-US" sz="2400" dirty="0">
                <a:solidFill>
                  <a:schemeClr val="tx1"/>
                </a:solidFill>
                <a:latin typeface="Times New Roman" panose="02020603050405020304" pitchFamily="18" charset="0"/>
                <a:ea typeface="+mn-ea"/>
                <a:cs typeface="+mn-cs"/>
                <a:sym typeface="+mn-lt"/>
              </a:rPr>
              <a:t>进行通盘考虑，再进行取舍，利用连接技巧，使写出的</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文章切题达意，首尾连贯，结构合理。</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构思时要注意：</a:t>
            </a:r>
            <a:r>
              <a:rPr lang="zh-CN" altLang="en-US" sz="2400" dirty="0">
                <a:solidFill>
                  <a:srgbClr val="FF0000"/>
                </a:solidFill>
                <a:latin typeface="Times New Roman" panose="02020603050405020304" pitchFamily="18" charset="0"/>
                <a:ea typeface="+mn-ea"/>
                <a:cs typeface="+mn-cs"/>
                <a:sym typeface="+mn-lt"/>
              </a:rPr>
              <a:t>思路要开阔，想象力要丰富</a:t>
            </a:r>
            <a:r>
              <a:rPr lang="zh-CN" altLang="en-US" sz="2400" dirty="0">
                <a:solidFill>
                  <a:schemeClr val="tx1"/>
                </a:solidFill>
                <a:latin typeface="Times New Roman" panose="02020603050405020304" pitchFamily="18" charset="0"/>
                <a:ea typeface="+mn-ea"/>
                <a:cs typeface="+mn-cs"/>
                <a:sym typeface="+mn-lt"/>
              </a:rPr>
              <a:t>。例如看到“ </a:t>
            </a:r>
            <a:r>
              <a:rPr lang="en-US" altLang="zh-CN" sz="2400" dirty="0">
                <a:solidFill>
                  <a:schemeClr val="tx1"/>
                </a:solidFill>
                <a:latin typeface="Times New Roman" panose="02020603050405020304" pitchFamily="18" charset="0"/>
                <a:ea typeface="+mn-ea"/>
                <a:cs typeface="+mn-cs"/>
                <a:sym typeface="+mn-lt"/>
              </a:rPr>
              <a:t>Why we study English</a:t>
            </a:r>
            <a:r>
              <a:rPr lang="en-US" altLang="zh-CN" sz="2400" dirty="0" smtClean="0">
                <a:solidFill>
                  <a:schemeClr val="tx1"/>
                </a:solidFill>
                <a:latin typeface="Times New Roman" panose="02020603050405020304" pitchFamily="18" charset="0"/>
                <a:ea typeface="+mn-ea"/>
                <a:cs typeface="+mn-cs"/>
                <a:sym typeface="+mn-lt"/>
              </a:rPr>
              <a:t>?” </a:t>
            </a:r>
            <a:r>
              <a:rPr lang="zh-CN" altLang="en-US" sz="2400" dirty="0" smtClean="0">
                <a:solidFill>
                  <a:schemeClr val="tx1"/>
                </a:solidFill>
                <a:latin typeface="Times New Roman" panose="02020603050405020304" pitchFamily="18" charset="0"/>
                <a:ea typeface="+mn-ea"/>
                <a:cs typeface="+mn-cs"/>
                <a:sym typeface="+mn-lt"/>
              </a:rPr>
              <a:t>这</a:t>
            </a:r>
            <a:endParaRPr lang="zh-CN" altLang="en-US" sz="2400" dirty="0">
              <a:solidFill>
                <a:schemeClr val="tx1"/>
              </a:solidFill>
              <a:latin typeface="Times New Roman" panose="02020603050405020304" pitchFamily="18" charset="0"/>
              <a:ea typeface="+mn-ea"/>
              <a:cs typeface="+mn-cs"/>
              <a:sym typeface="+mn-lt"/>
            </a:endParaRP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一作文题时，你可能首先会想到自己学英语的重要性，如要看外文资料，拿到毕业文凭，</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要找一个好工作等，这就显得比较狭隘。应该进一步</a:t>
            </a:r>
            <a:r>
              <a:rPr lang="zh-CN" altLang="en-US" sz="2400" dirty="0">
                <a:solidFill>
                  <a:srgbClr val="FF0000"/>
                </a:solidFill>
                <a:latin typeface="Times New Roman" panose="02020603050405020304" pitchFamily="18" charset="0"/>
                <a:ea typeface="+mn-ea"/>
                <a:cs typeface="+mn-cs"/>
                <a:sym typeface="+mn-lt"/>
              </a:rPr>
              <a:t>拓宽思路</a:t>
            </a:r>
            <a:r>
              <a:rPr lang="zh-CN" altLang="en-US" sz="2400" dirty="0">
                <a:solidFill>
                  <a:schemeClr val="tx1"/>
                </a:solidFill>
                <a:latin typeface="Times New Roman" panose="02020603050405020304" pitchFamily="18" charset="0"/>
                <a:ea typeface="+mn-ea"/>
                <a:cs typeface="+mn-cs"/>
                <a:sym typeface="+mn-lt"/>
              </a:rPr>
              <a:t>，想到英语是一种国际通用</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语，广泛使用于对外经贸洽谈、文化交流、通讯传播等领域，由此更能概括出英语学习的</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重要性。选材是在写作意图的驱动下，有目的、有方向地搜集写作素材的过程。在选材的同时，作者要以一定的观点和方法作指导，对材料进行</a:t>
            </a:r>
            <a:r>
              <a:rPr lang="zh-CN" altLang="en-US" sz="2400" dirty="0">
                <a:solidFill>
                  <a:srgbClr val="FF0000"/>
                </a:solidFill>
                <a:latin typeface="Times New Roman" panose="02020603050405020304" pitchFamily="18" charset="0"/>
                <a:ea typeface="+mn-ea"/>
                <a:cs typeface="+mn-cs"/>
                <a:sym typeface="+mn-lt"/>
              </a:rPr>
              <a:t>消化、理解</a:t>
            </a:r>
            <a:r>
              <a:rPr lang="zh-CN" altLang="en-US" sz="2400" dirty="0">
                <a:solidFill>
                  <a:schemeClr val="tx1"/>
                </a:solidFill>
                <a:latin typeface="Times New Roman" panose="02020603050405020304" pitchFamily="18" charset="0"/>
                <a:ea typeface="+mn-ea"/>
                <a:cs typeface="+mn-cs"/>
                <a:sym typeface="+mn-lt"/>
              </a:rPr>
              <a:t>，最后对材料作出</a:t>
            </a:r>
            <a:r>
              <a:rPr lang="zh-CN" altLang="en-US" sz="2400" dirty="0">
                <a:solidFill>
                  <a:srgbClr val="FF0000"/>
                </a:solidFill>
                <a:latin typeface="Times New Roman" panose="02020603050405020304" pitchFamily="18" charset="0"/>
                <a:ea typeface="+mn-ea"/>
                <a:cs typeface="+mn-cs"/>
                <a:sym typeface="+mn-lt"/>
              </a:rPr>
              <a:t>取舍</a:t>
            </a:r>
            <a:r>
              <a:rPr lang="zh-CN" altLang="en-US" sz="2400" dirty="0">
                <a:solidFill>
                  <a:schemeClr val="tx1"/>
                </a:solidFill>
                <a:latin typeface="Times New Roman" panose="02020603050405020304" pitchFamily="18" charset="0"/>
                <a:ea typeface="+mn-ea"/>
                <a:cs typeface="+mn-cs"/>
                <a:sym typeface="+mn-lt"/>
              </a:rPr>
              <a:t>。</a:t>
            </a:r>
            <a:endParaRPr lang="en-US" altLang="zh-CN" sz="2400" dirty="0">
              <a:solidFill>
                <a:schemeClr val="tx1"/>
              </a:solidFill>
              <a:latin typeface="Times New Roman" panose="02020603050405020304" pitchFamily="18" charset="0"/>
              <a:ea typeface="+mn-ea"/>
              <a:cs typeface="+mn-cs"/>
              <a:sym typeface="+mn-lt"/>
            </a:endParaRPr>
          </a:p>
        </p:txBody>
      </p:sp>
      <p:sp>
        <p:nvSpPr>
          <p:cNvPr id="5" name="文本框 5">
            <a:extLst>
              <a:ext uri="{FF2B5EF4-FFF2-40B4-BE49-F238E27FC236}">
                <a16:creationId xmlns:a16="http://schemas.microsoft.com/office/drawing/2014/main" id="{1F3A8148-698D-4A2E-8E98-9B66D8EDC215}"/>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应试议论文的写作</a:t>
            </a:r>
          </a:p>
        </p:txBody>
      </p:sp>
      <p:sp>
        <p:nvSpPr>
          <p:cNvPr id="6" name="文本框 6">
            <a:extLst>
              <a:ext uri="{FF2B5EF4-FFF2-40B4-BE49-F238E27FC236}">
                <a16:creationId xmlns:a16="http://schemas.microsoft.com/office/drawing/2014/main" id="{B4DA0257-4286-423D-AA39-83C8A5C982D2}"/>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Argumentative Essays in Exams</a:t>
            </a:r>
          </a:p>
        </p:txBody>
      </p:sp>
    </p:spTree>
    <p:extLst>
      <p:ext uri="{BB962C8B-B14F-4D97-AF65-F5344CB8AC3E}">
        <p14:creationId xmlns:p14="http://schemas.microsoft.com/office/powerpoint/2010/main" val="2147230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099207"/>
            <a:ext cx="12166823" cy="4659586"/>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b="1" dirty="0">
                <a:solidFill>
                  <a:srgbClr val="FF0000"/>
                </a:solidFill>
                <a:latin typeface="Times New Roman" panose="02020603050405020304" pitchFamily="18" charset="0"/>
                <a:ea typeface="+mn-ea"/>
                <a:cs typeface="+mn-cs"/>
                <a:sym typeface="+mn-lt"/>
              </a:rPr>
              <a:t>3</a:t>
            </a:r>
            <a:r>
              <a:rPr lang="zh-CN" altLang="en-US" sz="2400" b="1" dirty="0">
                <a:solidFill>
                  <a:srgbClr val="FF0000"/>
                </a:solidFill>
                <a:latin typeface="Times New Roman" panose="02020603050405020304" pitchFamily="18" charset="0"/>
                <a:ea typeface="+mn-ea"/>
                <a:cs typeface="+mn-cs"/>
                <a:sym typeface="+mn-lt"/>
              </a:rPr>
              <a:t>）草拟提纲</a:t>
            </a:r>
            <a:r>
              <a:rPr lang="zh-CN" altLang="en-US" sz="2400" b="1" dirty="0" smtClean="0">
                <a:solidFill>
                  <a:srgbClr val="FF0000"/>
                </a:solidFill>
                <a:latin typeface="Times New Roman" panose="02020603050405020304" pitchFamily="18" charset="0"/>
                <a:ea typeface="+mn-ea"/>
                <a:cs typeface="+mn-cs"/>
                <a:sym typeface="+mn-lt"/>
              </a:rPr>
              <a:t>（</a:t>
            </a:r>
            <a:r>
              <a:rPr lang="en-US" altLang="zh-CN" sz="2400" b="1" dirty="0" smtClean="0">
                <a:solidFill>
                  <a:srgbClr val="FF0000"/>
                </a:solidFill>
                <a:latin typeface="Times New Roman" panose="02020603050405020304" pitchFamily="18" charset="0"/>
                <a:ea typeface="+mn-ea"/>
                <a:cs typeface="+mn-cs"/>
                <a:sym typeface="+mn-lt"/>
              </a:rPr>
              <a:t>making </a:t>
            </a:r>
            <a:r>
              <a:rPr lang="en-US" altLang="zh-CN" sz="2400" b="1" dirty="0">
                <a:solidFill>
                  <a:srgbClr val="FF0000"/>
                </a:solidFill>
                <a:latin typeface="Times New Roman" panose="02020603050405020304" pitchFamily="18" charset="0"/>
                <a:ea typeface="+mn-ea"/>
                <a:cs typeface="+mn-cs"/>
                <a:sym typeface="+mn-lt"/>
              </a:rPr>
              <a:t>an outline</a:t>
            </a:r>
            <a:r>
              <a:rPr lang="zh-CN" altLang="en-US" sz="2400" b="1" dirty="0">
                <a:solidFill>
                  <a:srgbClr val="FF0000"/>
                </a:solidFill>
                <a:latin typeface="Times New Roman" panose="02020603050405020304" pitchFamily="18" charset="0"/>
                <a:ea typeface="+mn-ea"/>
                <a:cs typeface="+mn-cs"/>
                <a:sym typeface="+mn-lt"/>
              </a:rPr>
              <a:t>）</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提纲是写作的计划。在正式写作之前，对文章从内容到结构有明确而清晰的筹划，才</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能保证作文既紧扣主题，又有条不紊。所谓“磨刀不误砍柴工”，写提纲好比磨刀，它是</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关系到一篇文章成败的重要环节。</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提纲并非一定要规范化。各人写提纲的方式不尽相同，甚至有人只打腹稿而不动手写</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提纲也能写出好文章。但是，初学写作者</a:t>
            </a:r>
            <a:r>
              <a:rPr lang="zh-CN" altLang="en-US" sz="2400" dirty="0">
                <a:solidFill>
                  <a:srgbClr val="FF0000"/>
                </a:solidFill>
                <a:latin typeface="Times New Roman" panose="02020603050405020304" pitchFamily="18" charset="0"/>
                <a:ea typeface="+mn-ea"/>
                <a:cs typeface="+mn-cs"/>
                <a:sym typeface="+mn-lt"/>
              </a:rPr>
              <a:t>最好还是列出提纲</a:t>
            </a:r>
            <a:r>
              <a:rPr lang="zh-CN" altLang="en-US" sz="2400" dirty="0">
                <a:solidFill>
                  <a:schemeClr val="tx1"/>
                </a:solidFill>
                <a:latin typeface="Times New Roman" panose="02020603050405020304" pitchFamily="18" charset="0"/>
                <a:ea typeface="+mn-ea"/>
                <a:cs typeface="+mn-cs"/>
                <a:sym typeface="+mn-lt"/>
              </a:rPr>
              <a:t>，应试写作更应如此。由于应</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试写作时间短，心情又紧张，从谋篇布局到段落结构都不可能像平时训练那样去斟酌。在</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这种情况下不可能也不必要写出详细提纲，可以先将能想到的与题目相关的内容列出来，</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然后将它们分类、筛选，挑出其中重要的若干条，并按一定的逻辑顺序排列。在此基础上</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建立提纲就是水到渠成的事了。</a:t>
            </a:r>
            <a:endParaRPr lang="en-US" altLang="zh-CN" sz="2400" dirty="0">
              <a:solidFill>
                <a:schemeClr val="tx1"/>
              </a:solidFill>
              <a:latin typeface="Times New Roman" panose="02020603050405020304" pitchFamily="18" charset="0"/>
              <a:ea typeface="+mn-ea"/>
              <a:cs typeface="+mn-cs"/>
              <a:sym typeface="+mn-lt"/>
            </a:endParaRPr>
          </a:p>
        </p:txBody>
      </p:sp>
      <p:sp>
        <p:nvSpPr>
          <p:cNvPr id="5" name="文本框 5">
            <a:extLst>
              <a:ext uri="{FF2B5EF4-FFF2-40B4-BE49-F238E27FC236}">
                <a16:creationId xmlns:a16="http://schemas.microsoft.com/office/drawing/2014/main" id="{1F3A8148-698D-4A2E-8E98-9B66D8EDC215}"/>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应试议论文的写作</a:t>
            </a:r>
          </a:p>
        </p:txBody>
      </p:sp>
      <p:sp>
        <p:nvSpPr>
          <p:cNvPr id="6" name="文本框 6">
            <a:extLst>
              <a:ext uri="{FF2B5EF4-FFF2-40B4-BE49-F238E27FC236}">
                <a16:creationId xmlns:a16="http://schemas.microsoft.com/office/drawing/2014/main" id="{B4DA0257-4286-423D-AA39-83C8A5C982D2}"/>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Argumentative Essays in Exams</a:t>
            </a:r>
          </a:p>
        </p:txBody>
      </p:sp>
    </p:spTree>
    <p:extLst>
      <p:ext uri="{BB962C8B-B14F-4D97-AF65-F5344CB8AC3E}">
        <p14:creationId xmlns:p14="http://schemas.microsoft.com/office/powerpoint/2010/main" val="187960010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4" y="1672305"/>
            <a:ext cx="9398445" cy="4086100"/>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zh-CN" altLang="en-US" sz="2400" dirty="0">
                <a:solidFill>
                  <a:schemeClr val="tx1"/>
                </a:solidFill>
                <a:latin typeface="Times New Roman" panose="02020603050405020304" pitchFamily="18" charset="0"/>
                <a:ea typeface="+mn-ea"/>
                <a:cs typeface="+mn-cs"/>
                <a:sym typeface="+mn-lt"/>
              </a:rPr>
              <a:t>看到这个考题的要求以后，我们首先要去理解标题和关键词的含义，以及它们之间的内在关系，然后将这些关键词按照一定逻辑串联起来。在写作之前，我们要列出提纲，想好每段的主题句。比如：</a:t>
            </a:r>
          </a:p>
          <a:p>
            <a:pPr marL="457200" indent="-457200" algn="just">
              <a:lnSpc>
                <a:spcPct val="150000"/>
              </a:lnSpc>
              <a:buAutoNum type="alphaLcPeriod"/>
            </a:pPr>
            <a:r>
              <a:rPr lang="en-US" altLang="zh-CN" sz="2400" dirty="0">
                <a:solidFill>
                  <a:srgbClr val="FF0000"/>
                </a:solidFill>
                <a:latin typeface="Times New Roman" panose="02020603050405020304" pitchFamily="18" charset="0"/>
                <a:ea typeface="+mn-ea"/>
                <a:cs typeface="+mn-cs"/>
                <a:sym typeface="+mn-lt"/>
              </a:rPr>
              <a:t>Introduction </a:t>
            </a:r>
            <a:r>
              <a:rPr lang="zh-CN" altLang="en-US" sz="2400" dirty="0">
                <a:solidFill>
                  <a:schemeClr val="tx1"/>
                </a:solidFill>
                <a:latin typeface="Times New Roman" panose="02020603050405020304" pitchFamily="18" charset="0"/>
                <a:ea typeface="+mn-ea"/>
                <a:cs typeface="+mn-cs"/>
                <a:sym typeface="+mn-lt"/>
              </a:rPr>
              <a:t>部分主题句： </a:t>
            </a:r>
            <a:r>
              <a:rPr lang="en-US" altLang="zh-CN" sz="2400" dirty="0">
                <a:solidFill>
                  <a:schemeClr val="tx1"/>
                </a:solidFill>
                <a:latin typeface="Times New Roman" panose="02020603050405020304" pitchFamily="18" charset="0"/>
                <a:ea typeface="+mn-ea"/>
                <a:cs typeface="+mn-cs"/>
                <a:sym typeface="+mn-lt"/>
              </a:rPr>
              <a:t>The city and the countryside are similar in some ways, but there still exist great differences in several areas.</a:t>
            </a:r>
          </a:p>
          <a:p>
            <a:pPr algn="just">
              <a:lnSpc>
                <a:spcPct val="150000"/>
              </a:lnSpc>
            </a:pPr>
            <a:r>
              <a:rPr lang="en-US" altLang="zh-CN" sz="2400" dirty="0">
                <a:solidFill>
                  <a:srgbClr val="FF0000"/>
                </a:solidFill>
                <a:latin typeface="Times New Roman" panose="02020603050405020304" pitchFamily="18" charset="0"/>
                <a:ea typeface="+mn-ea"/>
                <a:cs typeface="+mn-cs"/>
                <a:sym typeface="+mn-lt"/>
              </a:rPr>
              <a:t>c. Conclusion </a:t>
            </a:r>
            <a:r>
              <a:rPr lang="zh-CN" altLang="en-US" sz="2400" dirty="0">
                <a:solidFill>
                  <a:schemeClr val="tx1"/>
                </a:solidFill>
                <a:latin typeface="Times New Roman" panose="02020603050405020304" pitchFamily="18" charset="0"/>
                <a:ea typeface="+mn-ea"/>
                <a:cs typeface="+mn-cs"/>
                <a:sym typeface="+mn-lt"/>
              </a:rPr>
              <a:t>部分主题句： </a:t>
            </a:r>
            <a:r>
              <a:rPr lang="en-US" altLang="zh-CN" sz="2400" dirty="0">
                <a:solidFill>
                  <a:schemeClr val="tx1"/>
                </a:solidFill>
                <a:latin typeface="Times New Roman" panose="02020603050405020304" pitchFamily="18" charset="0"/>
                <a:ea typeface="+mn-ea"/>
                <a:cs typeface="+mn-cs"/>
                <a:sym typeface="+mn-lt"/>
              </a:rPr>
              <a:t>As we have seen, there are still great differences between the city and the countryside, but further economic development will certainly reduce the gap between the two in the near future</a:t>
            </a:r>
          </a:p>
          <a:p>
            <a:pPr algn="just">
              <a:lnSpc>
                <a:spcPct val="150000"/>
              </a:lnSpc>
            </a:pPr>
            <a:endParaRPr lang="en-US" altLang="zh-CN" sz="2400" dirty="0">
              <a:solidFill>
                <a:schemeClr val="tx1"/>
              </a:solidFill>
              <a:latin typeface="Times New Roman" panose="02020603050405020304" pitchFamily="18" charset="0"/>
              <a:ea typeface="+mn-ea"/>
              <a:cs typeface="+mn-cs"/>
              <a:sym typeface="+mn-lt"/>
            </a:endParaRPr>
          </a:p>
        </p:txBody>
      </p:sp>
      <p:sp>
        <p:nvSpPr>
          <p:cNvPr id="15" name="文本框 5">
            <a:extLst>
              <a:ext uri="{FF2B5EF4-FFF2-40B4-BE49-F238E27FC236}">
                <a16:creationId xmlns:a16="http://schemas.microsoft.com/office/drawing/2014/main" id="{AA66F6B9-3CE5-40A6-B4EF-B1BB1F932FE7}"/>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主要应试题型</a:t>
            </a:r>
          </a:p>
        </p:txBody>
      </p:sp>
      <p:sp>
        <p:nvSpPr>
          <p:cNvPr id="16" name="文本框 6">
            <a:extLst>
              <a:ext uri="{FF2B5EF4-FFF2-40B4-BE49-F238E27FC236}">
                <a16:creationId xmlns:a16="http://schemas.microsoft.com/office/drawing/2014/main" id="{BD2DBD4C-5160-415D-9555-4C515A6AD8CE}"/>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Main Types of Composition in Exams</a:t>
            </a:r>
          </a:p>
        </p:txBody>
      </p:sp>
    </p:spTree>
    <p:extLst>
      <p:ext uri="{BB962C8B-B14F-4D97-AF65-F5344CB8AC3E}">
        <p14:creationId xmlns:p14="http://schemas.microsoft.com/office/powerpoint/2010/main" val="372093174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
                                            <p:txEl>
                                              <p:pRg st="1" end="1"/>
                                            </p:txEl>
                                          </p:spTgt>
                                        </p:tgtEl>
                                        <p:attrNameLst>
                                          <p:attrName>style.visibility</p:attrName>
                                        </p:attrNameLst>
                                      </p:cBhvr>
                                      <p:to>
                                        <p:strVal val="visible"/>
                                      </p:to>
                                    </p:set>
                                    <p:anim calcmode="lin" valueType="num">
                                      <p:cBhvr additive="base">
                                        <p:cTn id="13" dur="500" fill="hold"/>
                                        <p:tgtEl>
                                          <p:spTgt spid="51">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51">
                                            <p:txEl>
                                              <p:pRg st="2" end="2"/>
                                            </p:txEl>
                                          </p:spTgt>
                                        </p:tgtEl>
                                        <p:attrNameLst>
                                          <p:attrName>style.visibility</p:attrName>
                                        </p:attrNameLst>
                                      </p:cBhvr>
                                      <p:to>
                                        <p:strVal val="visible"/>
                                      </p:to>
                                    </p:set>
                                    <p:anim calcmode="lin" valueType="num">
                                      <p:cBhvr additive="base">
                                        <p:cTn id="19" dur="500" fill="hold"/>
                                        <p:tgtEl>
                                          <p:spTgt spid="51">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51">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099207"/>
            <a:ext cx="12166823" cy="4659586"/>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b="1" dirty="0">
                <a:solidFill>
                  <a:srgbClr val="FF0000"/>
                </a:solidFill>
                <a:latin typeface="Times New Roman" panose="02020603050405020304" pitchFamily="18" charset="0"/>
                <a:ea typeface="+mn-ea"/>
                <a:cs typeface="+mn-cs"/>
                <a:sym typeface="+mn-lt"/>
              </a:rPr>
              <a:t>4</a:t>
            </a:r>
            <a:r>
              <a:rPr lang="zh-CN" altLang="en-US" sz="2400" b="1" dirty="0">
                <a:solidFill>
                  <a:srgbClr val="FF0000"/>
                </a:solidFill>
                <a:latin typeface="Times New Roman" panose="02020603050405020304" pitchFamily="18" charset="0"/>
                <a:ea typeface="+mn-ea"/>
                <a:cs typeface="+mn-cs"/>
                <a:sym typeface="+mn-lt"/>
              </a:rPr>
              <a:t>）写作初稿</a:t>
            </a:r>
            <a:r>
              <a:rPr lang="zh-CN" altLang="en-US" sz="2400" b="1" dirty="0" smtClean="0">
                <a:solidFill>
                  <a:srgbClr val="FF0000"/>
                </a:solidFill>
                <a:latin typeface="Times New Roman" panose="02020603050405020304" pitchFamily="18" charset="0"/>
                <a:ea typeface="+mn-ea"/>
                <a:cs typeface="+mn-cs"/>
                <a:sym typeface="+mn-lt"/>
              </a:rPr>
              <a:t>（</a:t>
            </a:r>
            <a:r>
              <a:rPr lang="en-US" altLang="zh-CN" sz="2400" b="1" dirty="0" smtClean="0">
                <a:solidFill>
                  <a:srgbClr val="FF0000"/>
                </a:solidFill>
                <a:latin typeface="Times New Roman" panose="02020603050405020304" pitchFamily="18" charset="0"/>
                <a:ea typeface="+mn-ea"/>
                <a:cs typeface="+mn-cs"/>
                <a:sym typeface="+mn-lt"/>
              </a:rPr>
              <a:t>drafting</a:t>
            </a:r>
            <a:r>
              <a:rPr lang="zh-CN" altLang="en-US" sz="2400" b="1" dirty="0">
                <a:solidFill>
                  <a:srgbClr val="FF0000"/>
                </a:solidFill>
                <a:latin typeface="Times New Roman" panose="02020603050405020304" pitchFamily="18" charset="0"/>
                <a:ea typeface="+mn-ea"/>
                <a:cs typeface="+mn-cs"/>
                <a:sym typeface="+mn-lt"/>
              </a:rPr>
              <a:t>）</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在构思选材和列出提纲的基础上应及时动笔写作。由于考试受时间所限，不大可能先</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写出初稿再重抄一遍，应力求一次性写作成功。这就要求作者既要写得快，又要写得准</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确、工整、美观，不能过多涂改，避免返工。在写作时，要根据题型、题意、写作要求等</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信息，确定文章的</a:t>
            </a:r>
            <a:r>
              <a:rPr lang="zh-CN" altLang="en-US" sz="2400" dirty="0">
                <a:solidFill>
                  <a:srgbClr val="FF0000"/>
                </a:solidFill>
                <a:latin typeface="Times New Roman" panose="02020603050405020304" pitchFamily="18" charset="0"/>
                <a:ea typeface="+mn-ea"/>
                <a:cs typeface="+mn-cs"/>
                <a:sym typeface="+mn-lt"/>
              </a:rPr>
              <a:t>层次</a:t>
            </a:r>
            <a:r>
              <a:rPr lang="zh-CN" altLang="en-US" sz="2400" dirty="0">
                <a:solidFill>
                  <a:schemeClr val="tx1"/>
                </a:solidFill>
                <a:latin typeface="Times New Roman" panose="02020603050405020304" pitchFamily="18" charset="0"/>
                <a:ea typeface="+mn-ea"/>
                <a:cs typeface="+mn-cs"/>
                <a:sym typeface="+mn-lt"/>
              </a:rPr>
              <a:t>和</a:t>
            </a:r>
            <a:r>
              <a:rPr lang="zh-CN" altLang="en-US" sz="2400" dirty="0">
                <a:solidFill>
                  <a:srgbClr val="FF0000"/>
                </a:solidFill>
                <a:latin typeface="Times New Roman" panose="02020603050405020304" pitchFamily="18" charset="0"/>
                <a:ea typeface="+mn-ea"/>
                <a:cs typeface="+mn-cs"/>
                <a:sym typeface="+mn-lt"/>
              </a:rPr>
              <a:t>段落</a:t>
            </a:r>
            <a:r>
              <a:rPr lang="zh-CN" altLang="en-US" sz="2400" dirty="0">
                <a:solidFill>
                  <a:schemeClr val="tx1"/>
                </a:solidFill>
                <a:latin typeface="Times New Roman" panose="02020603050405020304" pitchFamily="18" charset="0"/>
                <a:ea typeface="+mn-ea"/>
                <a:cs typeface="+mn-cs"/>
                <a:sym typeface="+mn-lt"/>
              </a:rPr>
              <a:t>安排；要突出文章的</a:t>
            </a:r>
            <a:r>
              <a:rPr lang="zh-CN" altLang="en-US" sz="2400" dirty="0">
                <a:solidFill>
                  <a:srgbClr val="FF0000"/>
                </a:solidFill>
                <a:latin typeface="Times New Roman" panose="02020603050405020304" pitchFamily="18" charset="0"/>
                <a:ea typeface="+mn-ea"/>
                <a:cs typeface="+mn-cs"/>
                <a:sym typeface="+mn-lt"/>
              </a:rPr>
              <a:t>主题</a:t>
            </a:r>
            <a:r>
              <a:rPr lang="zh-CN" altLang="en-US" sz="2400" dirty="0">
                <a:solidFill>
                  <a:schemeClr val="tx1"/>
                </a:solidFill>
                <a:latin typeface="Times New Roman" panose="02020603050405020304" pitchFamily="18" charset="0"/>
                <a:ea typeface="+mn-ea"/>
                <a:cs typeface="+mn-cs"/>
                <a:sym typeface="+mn-lt"/>
              </a:rPr>
              <a:t>，所有句子都要围绕主题展开；正</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确使用句子</a:t>
            </a:r>
            <a:r>
              <a:rPr lang="zh-CN" altLang="en-US" sz="2400" dirty="0">
                <a:solidFill>
                  <a:srgbClr val="FF0000"/>
                </a:solidFill>
                <a:latin typeface="Times New Roman" panose="02020603050405020304" pitchFamily="18" charset="0"/>
                <a:ea typeface="+mn-ea"/>
                <a:cs typeface="+mn-cs"/>
                <a:sym typeface="+mn-lt"/>
              </a:rPr>
              <a:t>结构、修辞和表达方式</a:t>
            </a:r>
            <a:r>
              <a:rPr lang="zh-CN" altLang="en-US" sz="2400" dirty="0">
                <a:solidFill>
                  <a:schemeClr val="tx1"/>
                </a:solidFill>
                <a:latin typeface="Times New Roman" panose="02020603050405020304" pitchFamily="18" charset="0"/>
                <a:ea typeface="+mn-ea"/>
                <a:cs typeface="+mn-cs"/>
                <a:sym typeface="+mn-lt"/>
              </a:rPr>
              <a:t>，确保句子</a:t>
            </a:r>
            <a:r>
              <a:rPr lang="zh-CN" altLang="en-US" sz="2400" dirty="0">
                <a:solidFill>
                  <a:srgbClr val="FF0000"/>
                </a:solidFill>
                <a:latin typeface="Times New Roman" panose="02020603050405020304" pitchFamily="18" charset="0"/>
                <a:ea typeface="+mn-ea"/>
                <a:cs typeface="+mn-cs"/>
                <a:sym typeface="+mn-lt"/>
              </a:rPr>
              <a:t>多样化</a:t>
            </a:r>
            <a:r>
              <a:rPr lang="zh-CN" altLang="en-US" sz="2400" dirty="0">
                <a:solidFill>
                  <a:schemeClr val="tx1"/>
                </a:solidFill>
                <a:latin typeface="Times New Roman" panose="02020603050405020304" pitchFamily="18" charset="0"/>
                <a:ea typeface="+mn-ea"/>
                <a:cs typeface="+mn-cs"/>
                <a:sym typeface="+mn-lt"/>
              </a:rPr>
              <a:t>；按英语的习惯表达思想，</a:t>
            </a:r>
            <a:r>
              <a:rPr lang="zh-CN" altLang="en-US" sz="2400" dirty="0">
                <a:solidFill>
                  <a:srgbClr val="00749F"/>
                </a:solidFill>
                <a:latin typeface="Times New Roman" panose="02020603050405020304" pitchFamily="18" charset="0"/>
                <a:ea typeface="+mn-ea"/>
                <a:cs typeface="+mn-cs"/>
                <a:sym typeface="+mn-lt"/>
              </a:rPr>
              <a:t>切莫</a:t>
            </a:r>
            <a:r>
              <a:rPr lang="zh-CN" altLang="en-US" sz="2400" dirty="0">
                <a:solidFill>
                  <a:schemeClr val="tx1"/>
                </a:solidFill>
                <a:latin typeface="Times New Roman" panose="02020603050405020304" pitchFamily="18" charset="0"/>
                <a:ea typeface="+mn-ea"/>
                <a:cs typeface="+mn-cs"/>
                <a:sym typeface="+mn-lt"/>
              </a:rPr>
              <a:t>把英</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语和汉语按“对号入座”的办法</a:t>
            </a:r>
            <a:r>
              <a:rPr lang="zh-CN" altLang="en-US" sz="2400" dirty="0">
                <a:solidFill>
                  <a:srgbClr val="00749F"/>
                </a:solidFill>
                <a:latin typeface="Times New Roman" panose="02020603050405020304" pitchFamily="18" charset="0"/>
                <a:ea typeface="+mn-ea"/>
                <a:cs typeface="+mn-cs"/>
                <a:sym typeface="+mn-lt"/>
              </a:rPr>
              <a:t>逐字译写</a:t>
            </a:r>
            <a:r>
              <a:rPr lang="zh-CN" altLang="en-US" sz="2400" dirty="0">
                <a:solidFill>
                  <a:schemeClr val="tx1"/>
                </a:solidFill>
                <a:latin typeface="Times New Roman" panose="02020603050405020304" pitchFamily="18" charset="0"/>
                <a:ea typeface="+mn-ea"/>
                <a:cs typeface="+mn-cs"/>
                <a:sym typeface="+mn-lt"/>
              </a:rPr>
              <a:t>；尽量使用自己</a:t>
            </a:r>
            <a:r>
              <a:rPr lang="zh-CN" altLang="en-US" sz="2400" dirty="0">
                <a:solidFill>
                  <a:srgbClr val="FF0000"/>
                </a:solidFill>
                <a:latin typeface="Times New Roman" panose="02020603050405020304" pitchFamily="18" charset="0"/>
                <a:ea typeface="+mn-ea"/>
                <a:cs typeface="+mn-cs"/>
                <a:sym typeface="+mn-lt"/>
              </a:rPr>
              <a:t>熟悉的单词、句型和表达方式</a:t>
            </a:r>
            <a:r>
              <a:rPr lang="zh-CN" altLang="en-US" sz="2400" dirty="0">
                <a:solidFill>
                  <a:schemeClr val="tx1"/>
                </a:solidFill>
                <a:latin typeface="Times New Roman" panose="02020603050405020304" pitchFamily="18" charset="0"/>
                <a:ea typeface="+mn-ea"/>
                <a:cs typeface="+mn-cs"/>
                <a:sym typeface="+mn-lt"/>
              </a:rPr>
              <a:t>，</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避免生搬硬套。</a:t>
            </a:r>
            <a:endParaRPr lang="en-US" altLang="zh-CN" sz="2400" dirty="0">
              <a:solidFill>
                <a:schemeClr val="tx1"/>
              </a:solidFill>
              <a:latin typeface="Times New Roman" panose="02020603050405020304" pitchFamily="18" charset="0"/>
              <a:ea typeface="+mn-ea"/>
              <a:cs typeface="+mn-cs"/>
              <a:sym typeface="+mn-lt"/>
            </a:endParaRPr>
          </a:p>
        </p:txBody>
      </p:sp>
      <p:sp>
        <p:nvSpPr>
          <p:cNvPr id="5" name="文本框 5">
            <a:extLst>
              <a:ext uri="{FF2B5EF4-FFF2-40B4-BE49-F238E27FC236}">
                <a16:creationId xmlns:a16="http://schemas.microsoft.com/office/drawing/2014/main" id="{1F3A8148-698D-4A2E-8E98-9B66D8EDC215}"/>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应试议论文的写作</a:t>
            </a:r>
          </a:p>
        </p:txBody>
      </p:sp>
      <p:sp>
        <p:nvSpPr>
          <p:cNvPr id="6" name="文本框 6">
            <a:extLst>
              <a:ext uri="{FF2B5EF4-FFF2-40B4-BE49-F238E27FC236}">
                <a16:creationId xmlns:a16="http://schemas.microsoft.com/office/drawing/2014/main" id="{B4DA0257-4286-423D-AA39-83C8A5C982D2}"/>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Argumentative Essays in Exams</a:t>
            </a:r>
          </a:p>
        </p:txBody>
      </p:sp>
    </p:spTree>
    <p:extLst>
      <p:ext uri="{BB962C8B-B14F-4D97-AF65-F5344CB8AC3E}">
        <p14:creationId xmlns:p14="http://schemas.microsoft.com/office/powerpoint/2010/main" val="24623449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0" y="1099207"/>
            <a:ext cx="12166823" cy="4659586"/>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b="1" dirty="0">
                <a:solidFill>
                  <a:srgbClr val="FF0000"/>
                </a:solidFill>
                <a:latin typeface="Times New Roman" panose="02020603050405020304" pitchFamily="18" charset="0"/>
                <a:ea typeface="+mn-ea"/>
                <a:cs typeface="+mn-cs"/>
                <a:sym typeface="+mn-lt"/>
              </a:rPr>
              <a:t>5</a:t>
            </a:r>
            <a:r>
              <a:rPr lang="zh-CN" altLang="en-US" sz="2400" b="1" dirty="0">
                <a:solidFill>
                  <a:srgbClr val="FF0000"/>
                </a:solidFill>
                <a:latin typeface="Times New Roman" panose="02020603050405020304" pitchFamily="18" charset="0"/>
                <a:ea typeface="+mn-ea"/>
                <a:cs typeface="+mn-cs"/>
                <a:sym typeface="+mn-lt"/>
              </a:rPr>
              <a:t>）检查修改</a:t>
            </a:r>
            <a:r>
              <a:rPr lang="zh-CN" altLang="en-US" sz="2400" b="1" dirty="0" smtClean="0">
                <a:solidFill>
                  <a:srgbClr val="FF0000"/>
                </a:solidFill>
                <a:latin typeface="Times New Roman" panose="02020603050405020304" pitchFamily="18" charset="0"/>
                <a:ea typeface="+mn-ea"/>
                <a:cs typeface="+mn-cs"/>
                <a:sym typeface="+mn-lt"/>
              </a:rPr>
              <a:t>（</a:t>
            </a:r>
            <a:r>
              <a:rPr lang="en-US" altLang="zh-CN" sz="2400" b="1" dirty="0" smtClean="0">
                <a:solidFill>
                  <a:srgbClr val="FF0000"/>
                </a:solidFill>
                <a:latin typeface="Times New Roman" panose="02020603050405020304" pitchFamily="18" charset="0"/>
                <a:ea typeface="+mn-ea"/>
                <a:cs typeface="+mn-cs"/>
                <a:sym typeface="+mn-lt"/>
              </a:rPr>
              <a:t>revising</a:t>
            </a:r>
            <a:r>
              <a:rPr lang="zh-CN" altLang="en-US" sz="2400" b="1" dirty="0">
                <a:solidFill>
                  <a:srgbClr val="FF0000"/>
                </a:solidFill>
                <a:latin typeface="Times New Roman" panose="02020603050405020304" pitchFamily="18" charset="0"/>
                <a:ea typeface="+mn-ea"/>
                <a:cs typeface="+mn-cs"/>
                <a:sym typeface="+mn-lt"/>
              </a:rPr>
              <a:t>）</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修改是写作过程中必不可少的一个环节。修改文章，因文而异，没有固定的模式。有</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人说修改不外乎增、删、改、调四字。其实，这四个方面并不能完全概括修改的范围。一</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般来说，修改主要应着眼于</a:t>
            </a:r>
            <a:r>
              <a:rPr lang="zh-CN" altLang="en-US" sz="2400" dirty="0">
                <a:solidFill>
                  <a:srgbClr val="FF0000"/>
                </a:solidFill>
                <a:latin typeface="Times New Roman" panose="02020603050405020304" pitchFamily="18" charset="0"/>
                <a:ea typeface="+mn-ea"/>
                <a:cs typeface="+mn-cs"/>
                <a:sym typeface="+mn-lt"/>
              </a:rPr>
              <a:t>内容</a:t>
            </a:r>
            <a:r>
              <a:rPr lang="zh-CN" altLang="en-US" sz="2400" dirty="0">
                <a:solidFill>
                  <a:schemeClr val="tx1"/>
                </a:solidFill>
                <a:latin typeface="Times New Roman" panose="02020603050405020304" pitchFamily="18" charset="0"/>
                <a:ea typeface="+mn-ea"/>
                <a:cs typeface="+mn-cs"/>
                <a:sym typeface="+mn-lt"/>
              </a:rPr>
              <a:t>，其次才是形式。不整理树干，光修剪枝叶的本末倒置的</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修改方法是不可取的。一般来说，修改的重点应放在订正观点，增删材料，调整结构，润</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色语言等方面。</a:t>
            </a:r>
            <a:endParaRPr lang="en-US" altLang="zh-CN" sz="2400" dirty="0">
              <a:solidFill>
                <a:schemeClr val="tx1"/>
              </a:solidFill>
              <a:latin typeface="Times New Roman" panose="02020603050405020304" pitchFamily="18" charset="0"/>
              <a:ea typeface="+mn-ea"/>
              <a:cs typeface="+mn-cs"/>
              <a:sym typeface="+mn-lt"/>
            </a:endParaRPr>
          </a:p>
        </p:txBody>
      </p:sp>
      <p:sp>
        <p:nvSpPr>
          <p:cNvPr id="5" name="文本框 5">
            <a:extLst>
              <a:ext uri="{FF2B5EF4-FFF2-40B4-BE49-F238E27FC236}">
                <a16:creationId xmlns:a16="http://schemas.microsoft.com/office/drawing/2014/main" id="{1F3A8148-698D-4A2E-8E98-9B66D8EDC215}"/>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应试议论文的写作</a:t>
            </a:r>
          </a:p>
        </p:txBody>
      </p:sp>
      <p:sp>
        <p:nvSpPr>
          <p:cNvPr id="6" name="文本框 6">
            <a:extLst>
              <a:ext uri="{FF2B5EF4-FFF2-40B4-BE49-F238E27FC236}">
                <a16:creationId xmlns:a16="http://schemas.microsoft.com/office/drawing/2014/main" id="{B4DA0257-4286-423D-AA39-83C8A5C982D2}"/>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Argumentative Essays in Exams</a:t>
            </a:r>
          </a:p>
        </p:txBody>
      </p:sp>
    </p:spTree>
    <p:extLst>
      <p:ext uri="{BB962C8B-B14F-4D97-AF65-F5344CB8AC3E}">
        <p14:creationId xmlns:p14="http://schemas.microsoft.com/office/powerpoint/2010/main" val="18522498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233235" y="1325679"/>
            <a:ext cx="11490959" cy="5012324"/>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1</a:t>
            </a:r>
            <a:r>
              <a:rPr lang="zh-CN" altLang="en-US"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）要避免跑题</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写作之大忌莫过于跑题，因而，文不对题的作文失分最严重。跑题往往表现为文体与</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要求不和、内容与要求不和、忽略细节要求等。因此，考生应</a:t>
            </a:r>
            <a:r>
              <a:rPr lang="zh-CN" altLang="en-US" sz="2000" dirty="0">
                <a:solidFill>
                  <a:srgbClr val="FF0000"/>
                </a:solidFill>
                <a:latin typeface="Times New Roman" panose="02020603050405020304" pitchFamily="18" charset="0"/>
                <a:ea typeface="+mn-ea"/>
                <a:cs typeface="+mn-cs"/>
                <a:sym typeface="+mn-lt"/>
              </a:rPr>
              <a:t>仔细审题</a:t>
            </a:r>
            <a:r>
              <a:rPr lang="zh-CN" altLang="en-US" sz="2000" dirty="0">
                <a:solidFill>
                  <a:schemeClr val="tx1"/>
                </a:solidFill>
                <a:latin typeface="Times New Roman" panose="02020603050405020304" pitchFamily="18" charset="0"/>
                <a:ea typeface="+mn-ea"/>
                <a:cs typeface="+mn-cs"/>
                <a:sym typeface="+mn-lt"/>
              </a:rPr>
              <a:t>，并抓住所要表达</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的各个内容要点，切不可捕风捉影、粗枝大叶。为慎重起见，审题时首先要弄清题目的主</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要内容是什么，然后再考虑该用什么形式来表达，是书信、日记还是通知、小故事等等，</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要做到心中有数。</a:t>
            </a:r>
          </a:p>
          <a:p>
            <a:pPr algn="just">
              <a:lnSpc>
                <a:spcPct val="150000"/>
              </a:lnSpc>
            </a:pPr>
            <a:r>
              <a:rPr lang="en-US" altLang="zh-CN"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2</a:t>
            </a:r>
            <a:r>
              <a:rPr lang="zh-CN" altLang="en-US" sz="20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）要避免层次不清，前后脱节</a:t>
            </a:r>
          </a:p>
          <a:p>
            <a:pPr algn="just">
              <a:lnSpc>
                <a:spcPct val="150000"/>
              </a:lnSpc>
            </a:pPr>
            <a:r>
              <a:rPr lang="zh-CN" altLang="en-US" sz="2000" dirty="0">
                <a:solidFill>
                  <a:schemeClr val="tx1"/>
                </a:solidFill>
                <a:latin typeface="Times New Roman" panose="02020603050405020304" pitchFamily="18" charset="0"/>
                <a:ea typeface="+mn-ea"/>
                <a:cs typeface="+mn-cs"/>
                <a:sym typeface="+mn-lt"/>
              </a:rPr>
              <a:t>审完题后，考生最好能迅速地</a:t>
            </a:r>
            <a:r>
              <a:rPr lang="zh-CN" altLang="en-US" sz="2000" dirty="0">
                <a:solidFill>
                  <a:srgbClr val="FF0000"/>
                </a:solidFill>
                <a:latin typeface="Times New Roman" panose="02020603050405020304" pitchFamily="18" charset="0"/>
                <a:ea typeface="+mn-ea"/>
                <a:cs typeface="+mn-cs"/>
                <a:sym typeface="+mn-lt"/>
              </a:rPr>
              <a:t>列出要点</a:t>
            </a:r>
            <a:r>
              <a:rPr lang="zh-CN" altLang="en-US" sz="2000" dirty="0">
                <a:solidFill>
                  <a:schemeClr val="tx1"/>
                </a:solidFill>
                <a:latin typeface="Times New Roman" panose="02020603050405020304" pitchFamily="18" charset="0"/>
                <a:ea typeface="+mn-ea"/>
                <a:cs typeface="+mn-cs"/>
                <a:sym typeface="+mn-lt"/>
              </a:rPr>
              <a:t>。在这个过程中，要考虑一下先写什么，后写什么，句与句之间、段与段之间最好能使用一些能清晰表达逻辑结构的连接词或句子，如 </a:t>
            </a:r>
            <a:r>
              <a:rPr lang="en-US" altLang="zh-CN" sz="2000" dirty="0">
                <a:solidFill>
                  <a:schemeClr val="tx1"/>
                </a:solidFill>
                <a:latin typeface="Times New Roman" panose="02020603050405020304" pitchFamily="18" charset="0"/>
                <a:ea typeface="+mn-ea"/>
                <a:cs typeface="+mn-cs"/>
                <a:sym typeface="+mn-lt"/>
              </a:rPr>
              <a:t>fist of all</a:t>
            </a:r>
            <a:r>
              <a:rPr lang="zh-CN" altLang="en-US" sz="2000" dirty="0">
                <a:solidFill>
                  <a:schemeClr val="tx1"/>
                </a:solidFill>
                <a:latin typeface="Times New Roman" panose="02020603050405020304" pitchFamily="18" charset="0"/>
                <a:ea typeface="+mn-ea"/>
                <a:cs typeface="+mn-cs"/>
                <a:sym typeface="+mn-lt"/>
              </a:rPr>
              <a:t>， </a:t>
            </a:r>
            <a:r>
              <a:rPr lang="en-US" altLang="zh-CN" sz="2000" dirty="0">
                <a:solidFill>
                  <a:schemeClr val="tx1"/>
                </a:solidFill>
                <a:latin typeface="Times New Roman" panose="02020603050405020304" pitchFamily="18" charset="0"/>
                <a:ea typeface="+mn-ea"/>
                <a:cs typeface="+mn-cs"/>
                <a:sym typeface="+mn-lt"/>
              </a:rPr>
              <a:t>above all</a:t>
            </a:r>
            <a:r>
              <a:rPr lang="zh-CN" altLang="en-US" sz="2000" dirty="0">
                <a:solidFill>
                  <a:schemeClr val="tx1"/>
                </a:solidFill>
                <a:latin typeface="Times New Roman" panose="02020603050405020304" pitchFamily="18" charset="0"/>
                <a:ea typeface="+mn-ea"/>
                <a:cs typeface="+mn-cs"/>
                <a:sym typeface="+mn-lt"/>
              </a:rPr>
              <a:t>， </a:t>
            </a:r>
            <a:r>
              <a:rPr lang="en-US" altLang="zh-CN" sz="2000" dirty="0">
                <a:solidFill>
                  <a:schemeClr val="tx1"/>
                </a:solidFill>
                <a:latin typeface="Times New Roman" panose="02020603050405020304" pitchFamily="18" charset="0"/>
                <a:ea typeface="+mn-ea"/>
                <a:cs typeface="+mn-cs"/>
                <a:sym typeface="+mn-lt"/>
              </a:rPr>
              <a:t>secondly</a:t>
            </a:r>
            <a:r>
              <a:rPr lang="zh-CN" altLang="en-US" sz="2000" dirty="0">
                <a:solidFill>
                  <a:schemeClr val="tx1"/>
                </a:solidFill>
                <a:latin typeface="Times New Roman" panose="02020603050405020304" pitchFamily="18" charset="0"/>
                <a:ea typeface="+mn-ea"/>
                <a:cs typeface="+mn-cs"/>
                <a:sym typeface="+mn-lt"/>
              </a:rPr>
              <a:t>， </a:t>
            </a:r>
            <a:r>
              <a:rPr lang="en-US" altLang="zh-CN" sz="2000" dirty="0">
                <a:solidFill>
                  <a:schemeClr val="tx1"/>
                </a:solidFill>
                <a:latin typeface="Times New Roman" panose="02020603050405020304" pitchFamily="18" charset="0"/>
                <a:ea typeface="+mn-ea"/>
                <a:cs typeface="+mn-cs"/>
                <a:sym typeface="+mn-lt"/>
              </a:rPr>
              <a:t>next</a:t>
            </a:r>
            <a:r>
              <a:rPr lang="zh-CN" altLang="en-US" sz="2000" dirty="0">
                <a:solidFill>
                  <a:schemeClr val="tx1"/>
                </a:solidFill>
                <a:latin typeface="Times New Roman" panose="02020603050405020304" pitchFamily="18" charset="0"/>
                <a:ea typeface="+mn-ea"/>
                <a:cs typeface="+mn-cs"/>
                <a:sym typeface="+mn-lt"/>
              </a:rPr>
              <a:t>， </a:t>
            </a:r>
            <a:r>
              <a:rPr lang="en-US" altLang="zh-CN" sz="2000" dirty="0">
                <a:solidFill>
                  <a:schemeClr val="tx1"/>
                </a:solidFill>
                <a:latin typeface="Times New Roman" panose="02020603050405020304" pitchFamily="18" charset="0"/>
                <a:ea typeface="+mn-ea"/>
                <a:cs typeface="+mn-cs"/>
                <a:sym typeface="+mn-lt"/>
              </a:rPr>
              <a:t>besides</a:t>
            </a:r>
            <a:r>
              <a:rPr lang="zh-CN" altLang="en-US" sz="2000" dirty="0">
                <a:solidFill>
                  <a:schemeClr val="tx1"/>
                </a:solidFill>
                <a:latin typeface="Times New Roman" panose="02020603050405020304" pitchFamily="18" charset="0"/>
                <a:ea typeface="+mn-ea"/>
                <a:cs typeface="+mn-cs"/>
                <a:sym typeface="+mn-lt"/>
              </a:rPr>
              <a:t>， </a:t>
            </a:r>
            <a:r>
              <a:rPr lang="en-US" altLang="zh-CN" sz="2000" dirty="0">
                <a:solidFill>
                  <a:schemeClr val="tx1"/>
                </a:solidFill>
                <a:latin typeface="Times New Roman" panose="02020603050405020304" pitchFamily="18" charset="0"/>
                <a:ea typeface="+mn-ea"/>
                <a:cs typeface="+mn-cs"/>
                <a:sym typeface="+mn-lt"/>
              </a:rPr>
              <a:t>in a word</a:t>
            </a:r>
            <a:r>
              <a:rPr lang="zh-CN" altLang="en-US" sz="2000" dirty="0">
                <a:solidFill>
                  <a:schemeClr val="tx1"/>
                </a:solidFill>
                <a:latin typeface="Times New Roman" panose="02020603050405020304" pitchFamily="18" charset="0"/>
                <a:ea typeface="+mn-ea"/>
                <a:cs typeface="+mn-cs"/>
                <a:sym typeface="+mn-lt"/>
              </a:rPr>
              <a:t>， </a:t>
            </a:r>
            <a:r>
              <a:rPr lang="en-US" altLang="zh-CN" sz="2000" dirty="0">
                <a:solidFill>
                  <a:schemeClr val="tx1"/>
                </a:solidFill>
                <a:latin typeface="Times New Roman" panose="02020603050405020304" pitchFamily="18" charset="0"/>
                <a:ea typeface="+mn-ea"/>
                <a:cs typeface="+mn-cs"/>
                <a:sym typeface="+mn-lt"/>
              </a:rPr>
              <a:t>at last</a:t>
            </a:r>
            <a:r>
              <a:rPr lang="zh-CN" altLang="en-US" sz="2000" dirty="0">
                <a:solidFill>
                  <a:schemeClr val="tx1"/>
                </a:solidFill>
                <a:latin typeface="Times New Roman" panose="02020603050405020304" pitchFamily="18" charset="0"/>
                <a:ea typeface="+mn-ea"/>
                <a:cs typeface="+mn-cs"/>
                <a:sym typeface="+mn-lt"/>
              </a:rPr>
              <a:t>， </a:t>
            </a:r>
            <a:r>
              <a:rPr lang="en-US" altLang="zh-CN" sz="2000" dirty="0">
                <a:solidFill>
                  <a:schemeClr val="tx1"/>
                </a:solidFill>
                <a:latin typeface="Times New Roman" panose="02020603050405020304" pitchFamily="18" charset="0"/>
                <a:ea typeface="+mn-ea"/>
                <a:cs typeface="+mn-cs"/>
                <a:sym typeface="+mn-lt"/>
              </a:rPr>
              <a:t>the most important point is that</a:t>
            </a:r>
            <a:r>
              <a:rPr lang="zh-CN" altLang="en-US" sz="2000" dirty="0">
                <a:solidFill>
                  <a:schemeClr val="tx1"/>
                </a:solidFill>
                <a:latin typeface="Times New Roman" panose="02020603050405020304" pitchFamily="18" charset="0"/>
                <a:ea typeface="+mn-ea"/>
                <a:cs typeface="+mn-cs"/>
                <a:sym typeface="+mn-lt"/>
              </a:rPr>
              <a:t>等等，使文章过渡自然、流畅，做到前后连贯、层次分明、</a:t>
            </a:r>
            <a:r>
              <a:rPr lang="zh-CN" altLang="en-US" sz="2000" dirty="0" smtClean="0">
                <a:solidFill>
                  <a:schemeClr val="tx1"/>
                </a:solidFill>
                <a:latin typeface="Times New Roman" panose="02020603050405020304" pitchFamily="18" charset="0"/>
                <a:ea typeface="+mn-ea"/>
                <a:cs typeface="+mn-cs"/>
                <a:sym typeface="+mn-lt"/>
              </a:rPr>
              <a:t>有条不紊。</a:t>
            </a:r>
            <a:endParaRPr lang="en-US" altLang="zh-CN" sz="2200" dirty="0">
              <a:solidFill>
                <a:schemeClr val="tx1"/>
              </a:solidFill>
              <a:latin typeface="Times New Roman" panose="02020603050405020304" pitchFamily="18" charset="0"/>
              <a:ea typeface="+mn-ea"/>
              <a:cs typeface="+mn-cs"/>
              <a:sym typeface="+mn-lt"/>
            </a:endParaRPr>
          </a:p>
        </p:txBody>
      </p:sp>
      <p:sp>
        <p:nvSpPr>
          <p:cNvPr id="10" name="文本框 9">
            <a:extLst>
              <a:ext uri="{FF2B5EF4-FFF2-40B4-BE49-F238E27FC236}">
                <a16:creationId xmlns:a16="http://schemas.microsoft.com/office/drawing/2014/main" id="{AA31B82E-C6CA-44CE-9F60-359FA12A2C51}"/>
              </a:ext>
            </a:extLst>
          </p:cNvPr>
          <p:cNvSpPr txBox="1"/>
          <p:nvPr/>
        </p:nvSpPr>
        <p:spPr>
          <a:xfrm>
            <a:off x="233235" y="728015"/>
            <a:ext cx="9635979" cy="597664"/>
          </a:xfrm>
          <a:prstGeom prst="rect">
            <a:avLst/>
          </a:prstGeom>
          <a:solidFill>
            <a:srgbClr val="00749F"/>
          </a:solidFill>
        </p:spPr>
        <p:txBody>
          <a:bodyPr wrap="square" rtlCol="0">
            <a:spAutoFit/>
          </a:bodyPr>
          <a:lstStyle/>
          <a:p>
            <a:pPr>
              <a:lnSpc>
                <a:spcPct val="130000"/>
              </a:lnSpc>
              <a:spcBef>
                <a:spcPts val="600"/>
              </a:spcBef>
            </a:pPr>
            <a:r>
              <a:rPr lang="en-US" altLang="zh-CN" sz="2800" u="sng" dirty="0">
                <a:solidFill>
                  <a:schemeClr val="bg1"/>
                </a:solidFill>
                <a:latin typeface="Times New Roman" panose="02020603050405020304" pitchFamily="18" charset="0"/>
                <a:cs typeface="+mn-ea"/>
                <a:sym typeface="+mn-lt"/>
              </a:rPr>
              <a:t>3.2 </a:t>
            </a:r>
            <a:r>
              <a:rPr lang="zh-CN" altLang="en-US" sz="2800" u="sng" dirty="0">
                <a:solidFill>
                  <a:schemeClr val="bg1"/>
                </a:solidFill>
                <a:latin typeface="Times New Roman" panose="02020603050405020304" pitchFamily="18" charset="0"/>
                <a:cs typeface="+mn-ea"/>
                <a:sym typeface="+mn-lt"/>
              </a:rPr>
              <a:t>应试写作中需要注意的几点 </a:t>
            </a:r>
            <a:r>
              <a:rPr lang="en-US" altLang="zh-CN" sz="2800" u="sng" dirty="0">
                <a:solidFill>
                  <a:schemeClr val="bg1"/>
                </a:solidFill>
                <a:latin typeface="Times New Roman" panose="02020603050405020304" pitchFamily="18" charset="0"/>
                <a:cs typeface="+mn-ea"/>
                <a:sym typeface="+mn-lt"/>
              </a:rPr>
              <a:t>Issues to Pay Attention to</a:t>
            </a:r>
          </a:p>
        </p:txBody>
      </p:sp>
      <p:sp>
        <p:nvSpPr>
          <p:cNvPr id="12" name="文本框 5">
            <a:extLst>
              <a:ext uri="{FF2B5EF4-FFF2-40B4-BE49-F238E27FC236}">
                <a16:creationId xmlns:a16="http://schemas.microsoft.com/office/drawing/2014/main" id="{A23B6C3E-6EBF-4FED-9CF3-0DDF9E5D801E}"/>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应试议论文的写作</a:t>
            </a:r>
          </a:p>
        </p:txBody>
      </p:sp>
      <p:sp>
        <p:nvSpPr>
          <p:cNvPr id="15" name="文本框 6">
            <a:extLst>
              <a:ext uri="{FF2B5EF4-FFF2-40B4-BE49-F238E27FC236}">
                <a16:creationId xmlns:a16="http://schemas.microsoft.com/office/drawing/2014/main" id="{ECC74740-36CF-47A2-9F98-800EA41A8600}"/>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Argumentative Essays in Exams</a:t>
            </a:r>
          </a:p>
        </p:txBody>
      </p:sp>
      <p:sp>
        <p:nvSpPr>
          <p:cNvPr id="7" name="动作按钮: 后退或前一项 6">
            <a:hlinkClick r:id="rId3" action="ppaction://hlinksldjump" highlightClick="1"/>
            <a:extLst>
              <a:ext uri="{FF2B5EF4-FFF2-40B4-BE49-F238E27FC236}">
                <a16:creationId xmlns:a16="http://schemas.microsoft.com/office/drawing/2014/main" id="{224E962F-F11C-4561-9E65-40C5E0985DD9}"/>
              </a:ext>
            </a:extLst>
          </p:cNvPr>
          <p:cNvSpPr/>
          <p:nvPr/>
        </p:nvSpPr>
        <p:spPr>
          <a:xfrm>
            <a:off x="10678637" y="789570"/>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161953954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1">
                                            <p:txEl>
                                              <p:pRg st="6" end="6"/>
                                            </p:txEl>
                                          </p:spTgt>
                                        </p:tgtEl>
                                        <p:attrNameLst>
                                          <p:attrName>style.visibility</p:attrName>
                                        </p:attrNameLst>
                                      </p:cBhvr>
                                      <p:to>
                                        <p:strVal val="visible"/>
                                      </p:to>
                                    </p:set>
                                    <p:anim calcmode="lin" valueType="num">
                                      <p:cBhvr additive="base">
                                        <p:cTn id="13" dur="500" fill="hold"/>
                                        <p:tgtEl>
                                          <p:spTgt spid="51">
                                            <p:txEl>
                                              <p:pRg st="6" end="6"/>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51">
                                            <p:txEl>
                                              <p:pRg st="6" end="6"/>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51">
                                            <p:txEl>
                                              <p:pRg st="7" end="7"/>
                                            </p:txEl>
                                          </p:spTgt>
                                        </p:tgtEl>
                                        <p:attrNameLst>
                                          <p:attrName>style.visibility</p:attrName>
                                        </p:attrNameLst>
                                      </p:cBhvr>
                                      <p:to>
                                        <p:strVal val="visible"/>
                                      </p:to>
                                    </p:set>
                                    <p:anim calcmode="lin" valueType="num">
                                      <p:cBhvr additive="base">
                                        <p:cTn id="17" dur="500" fill="hold"/>
                                        <p:tgtEl>
                                          <p:spTgt spid="51">
                                            <p:txEl>
                                              <p:pRg st="7" end="7"/>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51">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16617" y="1188720"/>
            <a:ext cx="12166823" cy="4659586"/>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3</a:t>
            </a:r>
            <a:r>
              <a:rPr lang="zh-CN" altLang="en-US"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）要避免喧宾夺主，画蛇添足</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书面表达必须</a:t>
            </a:r>
            <a:r>
              <a:rPr lang="zh-CN" altLang="en-US" sz="2400" dirty="0">
                <a:solidFill>
                  <a:srgbClr val="FF0000"/>
                </a:solidFill>
                <a:latin typeface="Times New Roman" panose="02020603050405020304" pitchFamily="18" charset="0"/>
                <a:ea typeface="+mn-ea"/>
                <a:cs typeface="+mn-cs"/>
                <a:sym typeface="+mn-lt"/>
              </a:rPr>
              <a:t>严格按试题给出的要求去写</a:t>
            </a:r>
            <a:r>
              <a:rPr lang="zh-CN" altLang="en-US" sz="2400" dirty="0">
                <a:solidFill>
                  <a:schemeClr val="tx1"/>
                </a:solidFill>
                <a:latin typeface="Times New Roman" panose="02020603050405020304" pitchFamily="18" charset="0"/>
                <a:ea typeface="+mn-ea"/>
                <a:cs typeface="+mn-cs"/>
                <a:sym typeface="+mn-lt"/>
              </a:rPr>
              <a:t>，需要表达的内容要点不可偷工减料、随便</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删减，也不能随意增添。要避免把次要的内容当作主要内容来写，主次不分。切不可凭自</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己的想象任意发挥，下笔千言，离题万里，把没用的内容写了很多，却漏掉了规定的内</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容、要点。有的考生把没有必要写的东西写得过多，超过了规定字数，结果弄巧成拙，反</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被扣分。</a:t>
            </a:r>
          </a:p>
        </p:txBody>
      </p:sp>
      <p:sp>
        <p:nvSpPr>
          <p:cNvPr id="5" name="文本框 5">
            <a:extLst>
              <a:ext uri="{FF2B5EF4-FFF2-40B4-BE49-F238E27FC236}">
                <a16:creationId xmlns:a16="http://schemas.microsoft.com/office/drawing/2014/main" id="{1F3A8148-698D-4A2E-8E98-9B66D8EDC215}"/>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应试议论文的写作</a:t>
            </a:r>
          </a:p>
        </p:txBody>
      </p:sp>
      <p:sp>
        <p:nvSpPr>
          <p:cNvPr id="6" name="文本框 6">
            <a:extLst>
              <a:ext uri="{FF2B5EF4-FFF2-40B4-BE49-F238E27FC236}">
                <a16:creationId xmlns:a16="http://schemas.microsoft.com/office/drawing/2014/main" id="{B4DA0257-4286-423D-AA39-83C8A5C982D2}"/>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Argumentative Essays in Exams</a:t>
            </a:r>
          </a:p>
        </p:txBody>
      </p:sp>
    </p:spTree>
    <p:extLst>
      <p:ext uri="{BB962C8B-B14F-4D97-AF65-F5344CB8AC3E}">
        <p14:creationId xmlns:p14="http://schemas.microsoft.com/office/powerpoint/2010/main" val="37576463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16617" y="1188720"/>
            <a:ext cx="12166823" cy="4659586"/>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4</a:t>
            </a:r>
            <a:r>
              <a:rPr lang="zh-CN" altLang="en-US"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）要避免生编硬造，表达不清</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有些考生常常不顾英语语法的表达习惯，自行编出一些貌似正确，实则错误的词组</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或句子。例如：想表达“我不知道要怎样对付那台收音机”时，会</a:t>
            </a:r>
            <a:r>
              <a:rPr lang="zh-CN" altLang="en-US" sz="2400" dirty="0" smtClean="0">
                <a:solidFill>
                  <a:schemeClr val="tx1"/>
                </a:solidFill>
                <a:latin typeface="Times New Roman" panose="02020603050405020304" pitchFamily="18" charset="0"/>
                <a:ea typeface="+mn-ea"/>
                <a:cs typeface="+mn-cs"/>
                <a:sym typeface="+mn-lt"/>
              </a:rPr>
              <a:t>写出</a:t>
            </a:r>
            <a:r>
              <a:rPr lang="en-US" altLang="zh-CN" sz="2400" dirty="0" smtClean="0">
                <a:solidFill>
                  <a:schemeClr val="tx1"/>
                </a:solidFill>
                <a:latin typeface="Times New Roman" panose="02020603050405020304" pitchFamily="18" charset="0"/>
                <a:sym typeface="+mn-lt"/>
              </a:rPr>
              <a:t>“</a:t>
            </a:r>
            <a:r>
              <a:rPr lang="en-US" altLang="zh-CN" sz="2400" dirty="0" smtClean="0">
                <a:solidFill>
                  <a:schemeClr val="tx1"/>
                </a:solidFill>
                <a:latin typeface="Times New Roman" panose="02020603050405020304" pitchFamily="18" charset="0"/>
                <a:ea typeface="+mn-ea"/>
                <a:cs typeface="+mn-cs"/>
                <a:sym typeface="+mn-lt"/>
              </a:rPr>
              <a:t>I </a:t>
            </a:r>
            <a:r>
              <a:rPr lang="en-US" altLang="zh-CN" sz="2400" dirty="0">
                <a:solidFill>
                  <a:schemeClr val="tx1"/>
                </a:solidFill>
                <a:latin typeface="Times New Roman" panose="02020603050405020304" pitchFamily="18" charset="0"/>
                <a:ea typeface="+mn-ea"/>
                <a:cs typeface="+mn-cs"/>
                <a:sym typeface="+mn-lt"/>
              </a:rPr>
              <a:t>don’t know</a:t>
            </a: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how to do with the radio”</a:t>
            </a:r>
            <a:r>
              <a:rPr lang="zh-CN" altLang="en-US" sz="2400" dirty="0">
                <a:solidFill>
                  <a:schemeClr val="tx1"/>
                </a:solidFill>
                <a:latin typeface="Times New Roman" panose="02020603050405020304" pitchFamily="18" charset="0"/>
                <a:ea typeface="+mn-ea"/>
                <a:cs typeface="+mn-cs"/>
                <a:sym typeface="+mn-lt"/>
              </a:rPr>
              <a:t>这样的句子，而正确的表达应</a:t>
            </a:r>
            <a:r>
              <a:rPr lang="zh-CN" altLang="en-US" sz="2400" dirty="0" smtClean="0">
                <a:solidFill>
                  <a:schemeClr val="tx1"/>
                </a:solidFill>
                <a:latin typeface="Times New Roman" panose="02020603050405020304" pitchFamily="18" charset="0"/>
                <a:ea typeface="+mn-ea"/>
                <a:cs typeface="+mn-cs"/>
                <a:sym typeface="+mn-lt"/>
              </a:rPr>
              <a:t>是</a:t>
            </a:r>
            <a:r>
              <a:rPr lang="en-US" altLang="zh-CN" sz="2400" dirty="0" smtClean="0">
                <a:solidFill>
                  <a:schemeClr val="tx1"/>
                </a:solidFill>
                <a:latin typeface="Times New Roman" panose="02020603050405020304" pitchFamily="18" charset="0"/>
                <a:ea typeface="+mn-ea"/>
                <a:cs typeface="+mn-cs"/>
                <a:sym typeface="+mn-lt"/>
              </a:rPr>
              <a:t>“I </a:t>
            </a:r>
            <a:r>
              <a:rPr lang="en-US" altLang="zh-CN" sz="2400" dirty="0">
                <a:solidFill>
                  <a:schemeClr val="tx1"/>
                </a:solidFill>
                <a:latin typeface="Times New Roman" panose="02020603050405020304" pitchFamily="18" charset="0"/>
                <a:ea typeface="+mn-ea"/>
                <a:cs typeface="+mn-cs"/>
                <a:sym typeface="+mn-lt"/>
              </a:rPr>
              <a:t>don’t know what to do with the</a:t>
            </a: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radio”</a:t>
            </a:r>
            <a:r>
              <a:rPr lang="zh-CN" altLang="en-US" sz="2400" dirty="0">
                <a:solidFill>
                  <a:schemeClr val="tx1"/>
                </a:solidFill>
                <a:latin typeface="Times New Roman" panose="02020603050405020304" pitchFamily="18" charset="0"/>
                <a:ea typeface="+mn-ea"/>
                <a:cs typeface="+mn-cs"/>
                <a:sym typeface="+mn-lt"/>
              </a:rPr>
              <a:t>。为了表达准确，在写英语句子时要尽量避免语法、词汇及拼写方面的错误。使</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用动词时，应注意语态、时态在人称和数上与主语的一致；应注意名词使用中的单、复数</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问题；是否要用冠词以及介词的搭配问题等。使用复合语句时尤其要注意关联词的适当应</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用，如</a:t>
            </a:r>
            <a:r>
              <a:rPr lang="en-US" altLang="zh-CN" sz="2400" dirty="0">
                <a:solidFill>
                  <a:schemeClr val="tx1"/>
                </a:solidFill>
                <a:latin typeface="Times New Roman" panose="02020603050405020304" pitchFamily="18" charset="0"/>
                <a:ea typeface="+mn-ea"/>
                <a:cs typeface="+mn-cs"/>
                <a:sym typeface="+mn-lt"/>
              </a:rPr>
              <a:t>because</a:t>
            </a:r>
            <a:r>
              <a:rPr lang="zh-CN" altLang="en-US" sz="2400" dirty="0">
                <a:solidFill>
                  <a:schemeClr val="tx1"/>
                </a:solidFill>
                <a:latin typeface="Times New Roman" panose="02020603050405020304" pitchFamily="18" charset="0"/>
                <a:ea typeface="+mn-ea"/>
                <a:cs typeface="+mn-cs"/>
                <a:sym typeface="+mn-lt"/>
              </a:rPr>
              <a:t>， </a:t>
            </a:r>
            <a:r>
              <a:rPr lang="en-US" altLang="zh-CN" sz="2400" dirty="0">
                <a:solidFill>
                  <a:schemeClr val="tx1"/>
                </a:solidFill>
                <a:latin typeface="Times New Roman" panose="02020603050405020304" pitchFamily="18" charset="0"/>
                <a:ea typeface="+mn-ea"/>
                <a:cs typeface="+mn-cs"/>
                <a:sym typeface="+mn-lt"/>
              </a:rPr>
              <a:t>although</a:t>
            </a:r>
            <a:r>
              <a:rPr lang="zh-CN" altLang="en-US" sz="2400" dirty="0">
                <a:solidFill>
                  <a:schemeClr val="tx1"/>
                </a:solidFill>
                <a:latin typeface="Times New Roman" panose="02020603050405020304" pitchFamily="18" charset="0"/>
                <a:ea typeface="+mn-ea"/>
                <a:cs typeface="+mn-cs"/>
                <a:sym typeface="+mn-lt"/>
              </a:rPr>
              <a:t>， </a:t>
            </a:r>
            <a:r>
              <a:rPr lang="en-US" altLang="zh-CN" sz="2400" dirty="0">
                <a:solidFill>
                  <a:schemeClr val="tx1"/>
                </a:solidFill>
                <a:latin typeface="Times New Roman" panose="02020603050405020304" pitchFamily="18" charset="0"/>
                <a:ea typeface="+mn-ea"/>
                <a:cs typeface="+mn-cs"/>
                <a:sym typeface="+mn-lt"/>
              </a:rPr>
              <a:t>no matter</a:t>
            </a:r>
            <a:r>
              <a:rPr lang="zh-CN" altLang="en-US" sz="2400" dirty="0">
                <a:solidFill>
                  <a:schemeClr val="tx1"/>
                </a:solidFill>
                <a:latin typeface="Times New Roman" panose="02020603050405020304" pitchFamily="18" charset="0"/>
                <a:ea typeface="+mn-ea"/>
                <a:cs typeface="+mn-cs"/>
                <a:sym typeface="+mn-lt"/>
              </a:rPr>
              <a:t>， </a:t>
            </a:r>
            <a:r>
              <a:rPr lang="en-US" altLang="zh-CN" sz="2400" dirty="0">
                <a:solidFill>
                  <a:schemeClr val="tx1"/>
                </a:solidFill>
                <a:latin typeface="Times New Roman" panose="02020603050405020304" pitchFamily="18" charset="0"/>
                <a:ea typeface="+mn-ea"/>
                <a:cs typeface="+mn-cs"/>
                <a:sym typeface="+mn-lt"/>
              </a:rPr>
              <a:t>not only ... but also...</a:t>
            </a:r>
            <a:r>
              <a:rPr lang="zh-CN" altLang="en-US" sz="2400" dirty="0">
                <a:solidFill>
                  <a:schemeClr val="tx1"/>
                </a:solidFill>
                <a:latin typeface="Times New Roman" panose="02020603050405020304" pitchFamily="18" charset="0"/>
                <a:ea typeface="+mn-ea"/>
                <a:cs typeface="+mn-cs"/>
                <a:sym typeface="+mn-lt"/>
              </a:rPr>
              <a:t>等等。</a:t>
            </a:r>
            <a:endParaRPr lang="en-US" altLang="zh-CN" sz="2400" dirty="0">
              <a:solidFill>
                <a:schemeClr val="tx1"/>
              </a:solidFill>
              <a:latin typeface="Times New Roman" panose="02020603050405020304" pitchFamily="18" charset="0"/>
              <a:ea typeface="+mn-ea"/>
              <a:cs typeface="+mn-cs"/>
              <a:sym typeface="+mn-lt"/>
            </a:endParaRPr>
          </a:p>
        </p:txBody>
      </p:sp>
      <p:sp>
        <p:nvSpPr>
          <p:cNvPr id="5" name="文本框 5">
            <a:extLst>
              <a:ext uri="{FF2B5EF4-FFF2-40B4-BE49-F238E27FC236}">
                <a16:creationId xmlns:a16="http://schemas.microsoft.com/office/drawing/2014/main" id="{1F3A8148-698D-4A2E-8E98-9B66D8EDC215}"/>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应试议论文的写作</a:t>
            </a:r>
          </a:p>
        </p:txBody>
      </p:sp>
      <p:sp>
        <p:nvSpPr>
          <p:cNvPr id="6" name="文本框 6">
            <a:extLst>
              <a:ext uri="{FF2B5EF4-FFF2-40B4-BE49-F238E27FC236}">
                <a16:creationId xmlns:a16="http://schemas.microsoft.com/office/drawing/2014/main" id="{B4DA0257-4286-423D-AA39-83C8A5C982D2}"/>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Argumentative Essays in Exams</a:t>
            </a:r>
          </a:p>
        </p:txBody>
      </p:sp>
    </p:spTree>
    <p:extLst>
      <p:ext uri="{BB962C8B-B14F-4D97-AF65-F5344CB8AC3E}">
        <p14:creationId xmlns:p14="http://schemas.microsoft.com/office/powerpoint/2010/main" val="338739573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TextBox 77"/>
          <p:cNvSpPr txBox="1"/>
          <p:nvPr/>
        </p:nvSpPr>
        <p:spPr>
          <a:xfrm>
            <a:off x="116617" y="1188720"/>
            <a:ext cx="12166823" cy="4659586"/>
          </a:xfrm>
          <a:prstGeom prst="rect">
            <a:avLst/>
          </a:prstGeom>
        </p:spPr>
        <p:txBody>
          <a:bodyPr vert="horz" lIns="91440" tIns="45720" rIns="91440" bIns="45720" rtlCol="0" anchor="ctr">
            <a:noAutofit/>
          </a:bodyPr>
          <a:lstStyle>
            <a:defPPr>
              <a:defRPr lang="en-US"/>
            </a:defPPr>
            <a:lvl1pPr defTabSz="913765">
              <a:spcBef>
                <a:spcPct val="0"/>
              </a:spcBef>
              <a:defRPr sz="6600">
                <a:solidFill>
                  <a:srgbClr val="171717"/>
                </a:solidFill>
                <a:latin typeface="Bebas Neue" panose="020B0606020202050201" pitchFamily="34" charset="0"/>
                <a:ea typeface="Roboto Light" panose="02000000000000000000" pitchFamily="2" charset="0"/>
                <a:cs typeface="Lato Light" panose="020F0402020204030203" pitchFamily="34" charset="0"/>
              </a:defRPr>
            </a:lvl1pPr>
          </a:lstStyle>
          <a:p>
            <a:pPr algn="just">
              <a:lnSpc>
                <a:spcPct val="150000"/>
              </a:lnSpc>
            </a:pPr>
            <a:r>
              <a:rPr lang="en-US" altLang="zh-CN"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5</a:t>
            </a:r>
            <a:r>
              <a:rPr lang="zh-CN" altLang="en-US" sz="2400" b="1" dirty="0">
                <a:solidFill>
                  <a:schemeClr val="tx1"/>
                </a:solidFill>
                <a:effectLst>
                  <a:outerShdw blurRad="38100" dist="38100" dir="2700000" algn="tl">
                    <a:srgbClr val="000000">
                      <a:alpha val="43137"/>
                    </a:srgbClr>
                  </a:outerShdw>
                </a:effectLst>
                <a:latin typeface="Times New Roman" panose="02020603050405020304" pitchFamily="18" charset="0"/>
                <a:ea typeface="+mn-ea"/>
                <a:cs typeface="+mn-cs"/>
                <a:sym typeface="+mn-lt"/>
              </a:rPr>
              <a:t>）要避免不做检查，草草结束</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写出来的东西，很可能有不正确、不恰当的地方，因此在答题结束时，至少应从以下</a:t>
            </a:r>
          </a:p>
          <a:p>
            <a:pPr algn="just">
              <a:lnSpc>
                <a:spcPct val="150000"/>
              </a:lnSpc>
            </a:pPr>
            <a:r>
              <a:rPr lang="zh-CN" altLang="en-US" sz="2400" dirty="0">
                <a:solidFill>
                  <a:schemeClr val="tx1"/>
                </a:solidFill>
                <a:latin typeface="Times New Roman" panose="02020603050405020304" pitchFamily="18" charset="0"/>
                <a:ea typeface="+mn-ea"/>
                <a:cs typeface="+mn-cs"/>
                <a:sym typeface="+mn-lt"/>
              </a:rPr>
              <a:t>几个方面</a:t>
            </a:r>
            <a:r>
              <a:rPr lang="zh-CN" altLang="en-US" sz="2400" dirty="0">
                <a:solidFill>
                  <a:srgbClr val="FF0000"/>
                </a:solidFill>
                <a:latin typeface="Times New Roman" panose="02020603050405020304" pitchFamily="18" charset="0"/>
                <a:ea typeface="+mn-ea"/>
                <a:cs typeface="+mn-cs"/>
                <a:sym typeface="+mn-lt"/>
              </a:rPr>
              <a:t>认真检查</a:t>
            </a:r>
            <a:r>
              <a:rPr lang="zh-CN" altLang="en-US" sz="2400" dirty="0">
                <a:solidFill>
                  <a:schemeClr val="tx1"/>
                </a:solidFill>
                <a:latin typeface="Times New Roman" panose="02020603050405020304" pitchFamily="18" charset="0"/>
                <a:ea typeface="+mn-ea"/>
                <a:cs typeface="+mn-cs"/>
                <a:sym typeface="+mn-lt"/>
              </a:rPr>
              <a:t>：</a:t>
            </a: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a. </a:t>
            </a:r>
            <a:r>
              <a:rPr lang="zh-CN" altLang="en-US" sz="2400" dirty="0">
                <a:solidFill>
                  <a:schemeClr val="tx1"/>
                </a:solidFill>
                <a:latin typeface="Times New Roman" panose="02020603050405020304" pitchFamily="18" charset="0"/>
                <a:ea typeface="+mn-ea"/>
                <a:cs typeface="+mn-cs"/>
                <a:sym typeface="+mn-lt"/>
              </a:rPr>
              <a:t>对照</a:t>
            </a:r>
            <a:r>
              <a:rPr lang="zh-CN" altLang="en-US" sz="2400" dirty="0">
                <a:solidFill>
                  <a:srgbClr val="FF0000"/>
                </a:solidFill>
                <a:latin typeface="Times New Roman" panose="02020603050405020304" pitchFamily="18" charset="0"/>
                <a:ea typeface="+mn-ea"/>
                <a:cs typeface="+mn-cs"/>
                <a:sym typeface="+mn-lt"/>
              </a:rPr>
              <a:t>题目</a:t>
            </a:r>
            <a:r>
              <a:rPr lang="zh-CN" altLang="en-US" sz="2400" dirty="0">
                <a:solidFill>
                  <a:schemeClr val="tx1"/>
                </a:solidFill>
                <a:latin typeface="Times New Roman" panose="02020603050405020304" pitchFamily="18" charset="0"/>
                <a:ea typeface="+mn-ea"/>
                <a:cs typeface="+mn-cs"/>
                <a:sym typeface="+mn-lt"/>
              </a:rPr>
              <a:t>要求，检查是否全部要点都已包括进去，有无遗漏或误解；</a:t>
            </a: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b</a:t>
            </a:r>
            <a:r>
              <a:rPr lang="en-US" altLang="zh-CN" sz="2400" dirty="0">
                <a:solidFill>
                  <a:srgbClr val="FF0000"/>
                </a:solidFill>
                <a:latin typeface="Times New Roman" panose="02020603050405020304" pitchFamily="18" charset="0"/>
                <a:ea typeface="+mn-ea"/>
                <a:cs typeface="+mn-cs"/>
                <a:sym typeface="+mn-lt"/>
              </a:rPr>
              <a:t>. </a:t>
            </a:r>
            <a:r>
              <a:rPr lang="zh-CN" altLang="en-US" sz="2400" dirty="0">
                <a:solidFill>
                  <a:srgbClr val="FF0000"/>
                </a:solidFill>
                <a:latin typeface="Times New Roman" panose="02020603050405020304" pitchFamily="18" charset="0"/>
                <a:ea typeface="+mn-ea"/>
                <a:cs typeface="+mn-cs"/>
                <a:sym typeface="+mn-lt"/>
              </a:rPr>
              <a:t>文体格式</a:t>
            </a:r>
            <a:r>
              <a:rPr lang="zh-CN" altLang="en-US" sz="2400" dirty="0">
                <a:solidFill>
                  <a:schemeClr val="tx1"/>
                </a:solidFill>
                <a:latin typeface="Times New Roman" panose="02020603050405020304" pitchFamily="18" charset="0"/>
                <a:ea typeface="+mn-ea"/>
                <a:cs typeface="+mn-cs"/>
                <a:sym typeface="+mn-lt"/>
              </a:rPr>
              <a:t>是否正确规范；</a:t>
            </a: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c. </a:t>
            </a:r>
            <a:r>
              <a:rPr lang="zh-CN" altLang="en-US" sz="2400" dirty="0">
                <a:solidFill>
                  <a:srgbClr val="FF0000"/>
                </a:solidFill>
                <a:latin typeface="Times New Roman" panose="02020603050405020304" pitchFamily="18" charset="0"/>
                <a:ea typeface="+mn-ea"/>
                <a:cs typeface="+mn-cs"/>
                <a:sym typeface="+mn-lt"/>
              </a:rPr>
              <a:t>词语</a:t>
            </a:r>
            <a:r>
              <a:rPr lang="zh-CN" altLang="en-US" sz="2400" dirty="0">
                <a:solidFill>
                  <a:schemeClr val="tx1"/>
                </a:solidFill>
                <a:latin typeface="Times New Roman" panose="02020603050405020304" pitchFamily="18" charset="0"/>
                <a:ea typeface="+mn-ea"/>
                <a:cs typeface="+mn-cs"/>
                <a:sym typeface="+mn-lt"/>
              </a:rPr>
              <a:t>使用是否合适，有无语法与用词上的错误；</a:t>
            </a:r>
          </a:p>
          <a:p>
            <a:pPr algn="just">
              <a:lnSpc>
                <a:spcPct val="150000"/>
              </a:lnSpc>
            </a:pPr>
            <a:r>
              <a:rPr lang="en-US" altLang="zh-CN" sz="2400" dirty="0">
                <a:solidFill>
                  <a:schemeClr val="tx1"/>
                </a:solidFill>
                <a:latin typeface="Times New Roman" panose="02020603050405020304" pitchFamily="18" charset="0"/>
                <a:ea typeface="+mn-ea"/>
                <a:cs typeface="+mn-cs"/>
                <a:sym typeface="+mn-lt"/>
              </a:rPr>
              <a:t>d. </a:t>
            </a:r>
            <a:r>
              <a:rPr lang="zh-CN" altLang="en-US" sz="2400" dirty="0">
                <a:solidFill>
                  <a:schemeClr val="tx1"/>
                </a:solidFill>
                <a:latin typeface="Times New Roman" panose="02020603050405020304" pitchFamily="18" charset="0"/>
                <a:ea typeface="+mn-ea"/>
                <a:cs typeface="+mn-cs"/>
                <a:sym typeface="+mn-lt"/>
              </a:rPr>
              <a:t>单词</a:t>
            </a:r>
            <a:r>
              <a:rPr lang="zh-CN" altLang="en-US" sz="2400" dirty="0">
                <a:solidFill>
                  <a:srgbClr val="FF0000"/>
                </a:solidFill>
                <a:latin typeface="Times New Roman" panose="02020603050405020304" pitchFamily="18" charset="0"/>
                <a:ea typeface="+mn-ea"/>
                <a:cs typeface="+mn-cs"/>
                <a:sym typeface="+mn-lt"/>
              </a:rPr>
              <a:t>拼写</a:t>
            </a:r>
            <a:r>
              <a:rPr lang="zh-CN" altLang="en-US" sz="2400" dirty="0">
                <a:solidFill>
                  <a:schemeClr val="tx1"/>
                </a:solidFill>
                <a:latin typeface="Times New Roman" panose="02020603050405020304" pitchFamily="18" charset="0"/>
                <a:ea typeface="+mn-ea"/>
                <a:cs typeface="+mn-cs"/>
                <a:sym typeface="+mn-lt"/>
              </a:rPr>
              <a:t>、字母大小写有无错误，标点符号有无遗漏或用错等等。</a:t>
            </a:r>
            <a:endParaRPr lang="en-US" altLang="zh-CN" sz="2400" dirty="0">
              <a:solidFill>
                <a:schemeClr val="tx1"/>
              </a:solidFill>
              <a:latin typeface="Times New Roman" panose="02020603050405020304" pitchFamily="18" charset="0"/>
              <a:ea typeface="+mn-ea"/>
              <a:cs typeface="+mn-cs"/>
              <a:sym typeface="+mn-lt"/>
            </a:endParaRPr>
          </a:p>
        </p:txBody>
      </p:sp>
      <p:sp>
        <p:nvSpPr>
          <p:cNvPr id="5" name="文本框 5">
            <a:extLst>
              <a:ext uri="{FF2B5EF4-FFF2-40B4-BE49-F238E27FC236}">
                <a16:creationId xmlns:a16="http://schemas.microsoft.com/office/drawing/2014/main" id="{1F3A8148-698D-4A2E-8E98-9B66D8EDC215}"/>
              </a:ext>
            </a:extLst>
          </p:cNvPr>
          <p:cNvSpPr txBox="1">
            <a:spLocks noChangeArrowheads="1"/>
          </p:cNvSpPr>
          <p:nvPr/>
        </p:nvSpPr>
        <p:spPr bwMode="auto">
          <a:xfrm>
            <a:off x="0" y="266350"/>
            <a:ext cx="5466649"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zh-CN" altLang="en-US" sz="2800" b="1" dirty="0">
                <a:solidFill>
                  <a:srgbClr val="00749F"/>
                </a:solidFill>
                <a:latin typeface="Times New Roman" panose="02020603050405020304" pitchFamily="18" charset="0"/>
                <a:cs typeface="+mn-ea"/>
                <a:sym typeface="+mn-lt"/>
              </a:rPr>
              <a:t>应试议论文的写作</a:t>
            </a:r>
          </a:p>
        </p:txBody>
      </p:sp>
      <p:sp>
        <p:nvSpPr>
          <p:cNvPr id="6" name="文本框 6">
            <a:extLst>
              <a:ext uri="{FF2B5EF4-FFF2-40B4-BE49-F238E27FC236}">
                <a16:creationId xmlns:a16="http://schemas.microsoft.com/office/drawing/2014/main" id="{B4DA0257-4286-423D-AA39-83C8A5C982D2}"/>
              </a:ext>
            </a:extLst>
          </p:cNvPr>
          <p:cNvSpPr txBox="1">
            <a:spLocks noChangeArrowheads="1"/>
          </p:cNvSpPr>
          <p:nvPr/>
        </p:nvSpPr>
        <p:spPr bwMode="auto">
          <a:xfrm>
            <a:off x="4240044" y="266350"/>
            <a:ext cx="573127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sz="1300">
                <a:solidFill>
                  <a:schemeClr val="tx1"/>
                </a:solidFill>
                <a:latin typeface="Calibri Light" panose="020F0302020204030204" pitchFamily="34" charset="0"/>
                <a:ea typeface="方正宋刻本秀楷简体" panose="02000000000000000000" pitchFamily="2" charset="-122"/>
              </a:defRPr>
            </a:lvl1pPr>
            <a:lvl2pPr marL="742950" indent="-285750">
              <a:defRPr sz="1300">
                <a:solidFill>
                  <a:schemeClr val="tx1"/>
                </a:solidFill>
                <a:latin typeface="Calibri Light" panose="020F0302020204030204" pitchFamily="34" charset="0"/>
                <a:ea typeface="方正宋刻本秀楷简体" panose="02000000000000000000" pitchFamily="2" charset="-122"/>
              </a:defRPr>
            </a:lvl2pPr>
            <a:lvl3pPr marL="1143000" indent="-228600">
              <a:defRPr sz="1300">
                <a:solidFill>
                  <a:schemeClr val="tx1"/>
                </a:solidFill>
                <a:latin typeface="Calibri Light" panose="020F0302020204030204" pitchFamily="34" charset="0"/>
                <a:ea typeface="方正宋刻本秀楷简体" panose="02000000000000000000" pitchFamily="2" charset="-122"/>
              </a:defRPr>
            </a:lvl3pPr>
            <a:lvl4pPr marL="1600200" indent="-228600">
              <a:defRPr sz="1300">
                <a:solidFill>
                  <a:schemeClr val="tx1"/>
                </a:solidFill>
                <a:latin typeface="Calibri Light" panose="020F0302020204030204" pitchFamily="34" charset="0"/>
                <a:ea typeface="方正宋刻本秀楷简体" panose="02000000000000000000" pitchFamily="2" charset="-122"/>
              </a:defRPr>
            </a:lvl4pPr>
            <a:lvl5pPr marL="2057400" indent="-228600">
              <a:defRPr sz="1300">
                <a:solidFill>
                  <a:schemeClr val="tx1"/>
                </a:solidFill>
                <a:latin typeface="Calibri Light" panose="020F0302020204030204" pitchFamily="34" charset="0"/>
                <a:ea typeface="方正宋刻本秀楷简体" panose="02000000000000000000" pitchFamily="2" charset="-122"/>
              </a:defRPr>
            </a:lvl5pPr>
            <a:lvl6pPr marL="25146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6pPr>
            <a:lvl7pPr marL="29718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7pPr>
            <a:lvl8pPr marL="34290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8pPr>
            <a:lvl9pPr marL="3886200" indent="-228600" defTabSz="685800" eaLnBrk="0" fontAlgn="base" hangingPunct="0">
              <a:spcBef>
                <a:spcPct val="0"/>
              </a:spcBef>
              <a:spcAft>
                <a:spcPct val="0"/>
              </a:spcAft>
              <a:defRPr sz="1300">
                <a:solidFill>
                  <a:schemeClr val="tx1"/>
                </a:solidFill>
                <a:latin typeface="Calibri Light" panose="020F0302020204030204" pitchFamily="34" charset="0"/>
                <a:ea typeface="方正宋刻本秀楷简体" panose="02000000000000000000" pitchFamily="2" charset="-122"/>
              </a:defRPr>
            </a:lvl9pPr>
          </a:lstStyle>
          <a:p>
            <a:pPr algn="ctr" fontAlgn="base">
              <a:spcBef>
                <a:spcPct val="0"/>
              </a:spcBef>
              <a:spcAft>
                <a:spcPct val="0"/>
              </a:spcAft>
              <a:defRPr/>
            </a:pPr>
            <a:r>
              <a:rPr lang="en-US" altLang="zh-CN" sz="2400" dirty="0">
                <a:solidFill>
                  <a:srgbClr val="00749F"/>
                </a:solidFill>
                <a:latin typeface="Times New Roman" panose="02020603050405020304" pitchFamily="18" charset="0"/>
                <a:cs typeface="+mn-ea"/>
                <a:sym typeface="+mn-lt"/>
              </a:rPr>
              <a:t>Argumentative Essays in Exams</a:t>
            </a:r>
          </a:p>
        </p:txBody>
      </p:sp>
    </p:spTree>
    <p:extLst>
      <p:ext uri="{BB962C8B-B14F-4D97-AF65-F5344CB8AC3E}">
        <p14:creationId xmlns:p14="http://schemas.microsoft.com/office/powerpoint/2010/main" val="7131185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1"/>
                                        </p:tgtEl>
                                        <p:attrNameLst>
                                          <p:attrName>style.visibility</p:attrName>
                                        </p:attrNameLst>
                                      </p:cBhvr>
                                      <p:to>
                                        <p:strVal val="visible"/>
                                      </p:to>
                                    </p:set>
                                    <p:anim calcmode="lin" valueType="num">
                                      <p:cBhvr additive="base">
                                        <p:cTn id="7" dur="500" fill="hold"/>
                                        <p:tgtEl>
                                          <p:spTgt spid="51"/>
                                        </p:tgtEl>
                                        <p:attrNameLst>
                                          <p:attrName>ppt_x</p:attrName>
                                        </p:attrNameLst>
                                      </p:cBhvr>
                                      <p:tavLst>
                                        <p:tav tm="0">
                                          <p:val>
                                            <p:strVal val="#ppt_x"/>
                                          </p:val>
                                        </p:tav>
                                        <p:tav tm="100000">
                                          <p:val>
                                            <p:strVal val="#ppt_x"/>
                                          </p:val>
                                        </p:tav>
                                      </p:tavLst>
                                    </p:anim>
                                    <p:anim calcmode="lin" valueType="num">
                                      <p:cBhvr additive="base">
                                        <p:cTn id="8" dur="500" fill="hold"/>
                                        <p:tgtEl>
                                          <p:spTgt spid="5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图片 6"/>
          <p:cNvPicPr>
            <a:picLocks noChangeAspect="1"/>
          </p:cNvPicPr>
          <p:nvPr/>
        </p:nvPicPr>
        <p:blipFill>
          <a:blip r:embed="rId3"/>
          <a:stretch>
            <a:fillRect/>
          </a:stretch>
        </p:blipFill>
        <p:spPr>
          <a:xfrm>
            <a:off x="-16013" y="1484313"/>
            <a:ext cx="5607188" cy="3738125"/>
          </a:xfrm>
          <a:prstGeom prst="rect">
            <a:avLst/>
          </a:prstGeom>
        </p:spPr>
      </p:pic>
      <p:sp>
        <p:nvSpPr>
          <p:cNvPr id="30" name="矩形 29"/>
          <p:cNvSpPr/>
          <p:nvPr/>
        </p:nvSpPr>
        <p:spPr>
          <a:xfrm>
            <a:off x="5591175" y="532962"/>
            <a:ext cx="6441440" cy="5565947"/>
          </a:xfrm>
          <a:prstGeom prst="rect">
            <a:avLst/>
          </a:prstGeom>
          <a:noFill/>
        </p:spPr>
        <p:txBody>
          <a:bodyPr wrap="square">
            <a:spAutoFit/>
          </a:bodyPr>
          <a:lstStyle/>
          <a:p>
            <a:pPr algn="just">
              <a:lnSpc>
                <a:spcPct val="150000"/>
              </a:lnSpc>
            </a:pPr>
            <a:r>
              <a:rPr lang="zh-CN" altLang="en-US" sz="2400" dirty="0">
                <a:latin typeface="Times New Roman" panose="02020603050405020304" pitchFamily="18" charset="0"/>
              </a:rPr>
              <a:t>        </a:t>
            </a:r>
            <a:r>
              <a:rPr lang="en-US" altLang="zh-CN" sz="2400" dirty="0">
                <a:latin typeface="Times New Roman" panose="02020603050405020304" pitchFamily="18" charset="0"/>
              </a:rPr>
              <a:t>The exercises in this section provide further practices for exam writings. Exercise 1 is a</a:t>
            </a:r>
          </a:p>
          <a:p>
            <a:pPr algn="just">
              <a:lnSpc>
                <a:spcPct val="150000"/>
              </a:lnSpc>
            </a:pPr>
            <a:r>
              <a:rPr lang="en-US" altLang="zh-CN" sz="2400" dirty="0">
                <a:latin typeface="Times New Roman" panose="02020603050405020304" pitchFamily="18" charset="0"/>
              </a:rPr>
              <a:t>writing task based on the graph given. Some of the information has been given in Chinese. Note</a:t>
            </a:r>
          </a:p>
          <a:p>
            <a:pPr algn="just">
              <a:lnSpc>
                <a:spcPct val="150000"/>
              </a:lnSpc>
            </a:pPr>
            <a:r>
              <a:rPr lang="en-US" altLang="zh-CN" sz="2400" dirty="0">
                <a:latin typeface="Times New Roman" panose="02020603050405020304" pitchFamily="18" charset="0"/>
              </a:rPr>
              <a:t>that students need to write in about 100 words. Exercise 2 is designed to </a:t>
            </a:r>
            <a:r>
              <a:rPr lang="en-US" altLang="zh-CN" sz="2400" dirty="0" smtClean="0">
                <a:latin typeface="Times New Roman" panose="02020603050405020304" pitchFamily="18" charset="0"/>
              </a:rPr>
              <a:t>practise </a:t>
            </a:r>
            <a:r>
              <a:rPr lang="en-US" altLang="zh-CN" sz="2400" dirty="0">
                <a:latin typeface="Times New Roman" panose="02020603050405020304" pitchFamily="18" charset="0"/>
              </a:rPr>
              <a:t>argumentative</a:t>
            </a:r>
          </a:p>
          <a:p>
            <a:pPr algn="just">
              <a:lnSpc>
                <a:spcPct val="150000"/>
              </a:lnSpc>
            </a:pPr>
            <a:r>
              <a:rPr lang="en-US" altLang="zh-CN" sz="2400" dirty="0">
                <a:latin typeface="Times New Roman" panose="02020603050405020304" pitchFamily="18" charset="0"/>
              </a:rPr>
              <a:t>writing based on the given outline. Exercise 3 asks students to choose an opinion to support.</a:t>
            </a:r>
          </a:p>
          <a:p>
            <a:pPr algn="just">
              <a:lnSpc>
                <a:spcPct val="150000"/>
              </a:lnSpc>
            </a:pPr>
            <a:r>
              <a:rPr lang="en-US" altLang="zh-CN" sz="2400" dirty="0">
                <a:latin typeface="Times New Roman" panose="02020603050405020304" pitchFamily="18" charset="0"/>
              </a:rPr>
              <a:t>Note that in both Exercise 2 and 3, students are required to write more than 250 words.</a:t>
            </a:r>
            <a:endParaRPr lang="en-US" altLang="zh-CN" sz="2800" b="1" kern="0" dirty="0">
              <a:solidFill>
                <a:schemeClr val="tx1">
                  <a:lumMod val="75000"/>
                  <a:lumOff val="25000"/>
                </a:schemeClr>
              </a:solidFill>
              <a:latin typeface="Times New Roman" panose="02020603050405020304" pitchFamily="18" charset="0"/>
              <a:cs typeface="+mn-ea"/>
              <a:sym typeface="+mn-lt"/>
            </a:endParaRPr>
          </a:p>
        </p:txBody>
      </p:sp>
      <p:sp>
        <p:nvSpPr>
          <p:cNvPr id="5" name="文本占位符 4"/>
          <p:cNvSpPr>
            <a:spLocks noGrp="1"/>
          </p:cNvSpPr>
          <p:nvPr>
            <p:ph type="body" sz="quarter" idx="13"/>
          </p:nvPr>
        </p:nvSpPr>
        <p:spPr>
          <a:xfrm>
            <a:off x="838845" y="141680"/>
            <a:ext cx="7989063" cy="782565"/>
          </a:xfrm>
        </p:spPr>
        <p:txBody>
          <a:bodyPr/>
          <a:lstStyle/>
          <a:p>
            <a:r>
              <a:rPr kumimoji="1" lang="en-US" altLang="zh-CN" dirty="0">
                <a:cs typeface="+mn-ea"/>
                <a:sym typeface="+mn-lt"/>
              </a:rPr>
              <a:t>Reference for teachers</a:t>
            </a:r>
            <a:endParaRPr lang="zh-CN" altLang="en-US" dirty="0">
              <a:cs typeface="+mn-ea"/>
              <a:sym typeface="+mn-lt"/>
            </a:endParaRPr>
          </a:p>
        </p:txBody>
      </p:sp>
    </p:spTree>
    <p:extLst>
      <p:ext uri="{BB962C8B-B14F-4D97-AF65-F5344CB8AC3E}">
        <p14:creationId xmlns:p14="http://schemas.microsoft.com/office/powerpoint/2010/main" val="3091743001"/>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fade">
                                      <p:cBhvr>
                                        <p:cTn id="7" dur="1000"/>
                                        <p:tgtEl>
                                          <p:spTgt spid="30"/>
                                        </p:tgtEl>
                                      </p:cBhvr>
                                    </p:animEffect>
                                    <p:anim calcmode="lin" valueType="num">
                                      <p:cBhvr>
                                        <p:cTn id="8" dur="1000" fill="hold"/>
                                        <p:tgtEl>
                                          <p:spTgt spid="30"/>
                                        </p:tgtEl>
                                        <p:attrNameLst>
                                          <p:attrName>ppt_x</p:attrName>
                                        </p:attrNameLst>
                                      </p:cBhvr>
                                      <p:tavLst>
                                        <p:tav tm="0">
                                          <p:val>
                                            <p:strVal val="#ppt_x"/>
                                          </p:val>
                                        </p:tav>
                                        <p:tav tm="100000">
                                          <p:val>
                                            <p:strVal val="#ppt_x"/>
                                          </p:val>
                                        </p:tav>
                                      </p:tavLst>
                                    </p:anim>
                                    <p:anim calcmode="lin" valueType="num">
                                      <p:cBhvr>
                                        <p:cTn id="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1" y="956717"/>
            <a:ext cx="7386320" cy="5229958"/>
          </a:xfrm>
          <a:prstGeom prst="rect">
            <a:avLst/>
          </a:prstGeom>
          <a:noFill/>
        </p:spPr>
        <p:txBody>
          <a:bodyPr wrap="square" rtlCol="0">
            <a:spAutoFit/>
          </a:bodyPr>
          <a:lstStyle/>
          <a:p>
            <a:pPr algn="just">
              <a:lnSpc>
                <a:spcPct val="130000"/>
              </a:lnSpc>
              <a:spcBef>
                <a:spcPts val="600"/>
              </a:spcBef>
            </a:pPr>
            <a:r>
              <a:rPr lang="en-US" altLang="zh-CN" sz="2800" dirty="0">
                <a:solidFill>
                  <a:srgbClr val="00749F"/>
                </a:solidFill>
                <a:latin typeface="Times New Roman" panose="02020603050405020304" pitchFamily="18" charset="0"/>
                <a:cs typeface="+mn-ea"/>
                <a:sym typeface="+mn-lt"/>
              </a:rPr>
              <a:t>Write essays according to the instructions.</a:t>
            </a:r>
          </a:p>
          <a:p>
            <a:pPr algn="just">
              <a:lnSpc>
                <a:spcPct val="130000"/>
              </a:lnSpc>
              <a:spcBef>
                <a:spcPts val="600"/>
              </a:spcBef>
            </a:pPr>
            <a:r>
              <a:rPr lang="en-US" altLang="zh-CN" sz="2000" dirty="0">
                <a:latin typeface="Times New Roman" panose="02020603050405020304" pitchFamily="18" charset="0"/>
                <a:cs typeface="+mn-ea"/>
                <a:sym typeface="+mn-lt"/>
              </a:rPr>
              <a:t>1) </a:t>
            </a:r>
            <a:r>
              <a:rPr lang="zh-CN" altLang="en-US" sz="2000" dirty="0">
                <a:latin typeface="Times New Roman" panose="02020603050405020304" pitchFamily="18" charset="0"/>
                <a:cs typeface="+mn-ea"/>
                <a:sym typeface="+mn-lt"/>
              </a:rPr>
              <a:t>受某英文报纸的委托，你最近对高中生的英语阅读兴趣做了一次调查。请根据以下</a:t>
            </a:r>
            <a:r>
              <a:rPr lang="zh-CN" altLang="en-US" sz="2000" dirty="0" smtClean="0">
                <a:latin typeface="Times New Roman" panose="02020603050405020304" pitchFamily="18" charset="0"/>
                <a:cs typeface="+mn-ea"/>
                <a:sym typeface="+mn-lt"/>
              </a:rPr>
              <a:t>信息</a:t>
            </a:r>
            <a:r>
              <a:rPr lang="zh-CN" altLang="en-US" sz="2000" dirty="0">
                <a:latin typeface="Times New Roman" panose="02020603050405020304" pitchFamily="18" charset="0"/>
                <a:cs typeface="+mn-ea"/>
                <a:sym typeface="+mn-lt"/>
              </a:rPr>
              <a:t>，用英语为该报写一篇 </a:t>
            </a:r>
            <a:r>
              <a:rPr lang="en-US" altLang="zh-CN" sz="2000" dirty="0">
                <a:latin typeface="Times New Roman" panose="02020603050405020304" pitchFamily="18" charset="0"/>
                <a:cs typeface="+mn-ea"/>
                <a:sym typeface="+mn-lt"/>
              </a:rPr>
              <a:t>100 </a:t>
            </a:r>
            <a:r>
              <a:rPr lang="zh-CN" altLang="en-US" sz="2000" dirty="0">
                <a:latin typeface="Times New Roman" panose="02020603050405020304" pitchFamily="18" charset="0"/>
                <a:cs typeface="+mn-ea"/>
                <a:sym typeface="+mn-lt"/>
              </a:rPr>
              <a:t>字左右的短文。</a:t>
            </a:r>
          </a:p>
          <a:p>
            <a:pPr algn="just">
              <a:lnSpc>
                <a:spcPct val="130000"/>
              </a:lnSpc>
              <a:spcBef>
                <a:spcPts val="600"/>
              </a:spcBef>
            </a:pPr>
            <a:r>
              <a:rPr lang="zh-CN" altLang="en-US" sz="2000" dirty="0">
                <a:latin typeface="Times New Roman" panose="02020603050405020304" pitchFamily="18" charset="0"/>
                <a:cs typeface="+mn-ea"/>
                <a:sym typeface="+mn-lt"/>
              </a:rPr>
              <a:t>调查内容：在新闻、故事、科普、学习方法四种英文文章中，学生最喜欢哪一种</a:t>
            </a:r>
          </a:p>
          <a:p>
            <a:pPr algn="just">
              <a:lnSpc>
                <a:spcPct val="130000"/>
              </a:lnSpc>
              <a:spcBef>
                <a:spcPts val="600"/>
              </a:spcBef>
            </a:pPr>
            <a:r>
              <a:rPr lang="zh-CN" altLang="en-US" sz="2000" dirty="0">
                <a:latin typeface="Times New Roman" panose="02020603050405020304" pitchFamily="18" charset="0"/>
                <a:cs typeface="+mn-ea"/>
                <a:sym typeface="+mn-lt"/>
              </a:rPr>
              <a:t>调查范围：湖北省的 </a:t>
            </a:r>
            <a:r>
              <a:rPr lang="en-US" altLang="zh-CN" sz="2000" dirty="0">
                <a:latin typeface="Times New Roman" panose="02020603050405020304" pitchFamily="18" charset="0"/>
                <a:cs typeface="+mn-ea"/>
                <a:sym typeface="+mn-lt"/>
              </a:rPr>
              <a:t>10 </a:t>
            </a:r>
            <a:r>
              <a:rPr lang="zh-CN" altLang="en-US" sz="2000" dirty="0">
                <a:latin typeface="Times New Roman" panose="02020603050405020304" pitchFamily="18" charset="0"/>
                <a:cs typeface="+mn-ea"/>
                <a:sym typeface="+mn-lt"/>
              </a:rPr>
              <a:t>所中学</a:t>
            </a:r>
          </a:p>
          <a:p>
            <a:pPr algn="just">
              <a:lnSpc>
                <a:spcPct val="130000"/>
              </a:lnSpc>
              <a:spcBef>
                <a:spcPts val="600"/>
              </a:spcBef>
            </a:pPr>
            <a:r>
              <a:rPr lang="zh-CN" altLang="en-US" sz="2000" dirty="0">
                <a:latin typeface="Times New Roman" panose="02020603050405020304" pitchFamily="18" charset="0"/>
                <a:cs typeface="+mn-ea"/>
                <a:sym typeface="+mn-lt"/>
              </a:rPr>
              <a:t>调查对象：高中生</a:t>
            </a:r>
          </a:p>
          <a:p>
            <a:pPr algn="just">
              <a:lnSpc>
                <a:spcPct val="130000"/>
              </a:lnSpc>
              <a:spcBef>
                <a:spcPts val="600"/>
              </a:spcBef>
            </a:pPr>
            <a:r>
              <a:rPr lang="zh-CN" altLang="en-US" sz="2000" dirty="0">
                <a:latin typeface="Times New Roman" panose="02020603050405020304" pitchFamily="18" charset="0"/>
                <a:cs typeface="+mn-ea"/>
                <a:sym typeface="+mn-lt"/>
              </a:rPr>
              <a:t>调查人数</a:t>
            </a:r>
            <a:r>
              <a:rPr lang="zh-CN" altLang="en-US" sz="2000" dirty="0" smtClean="0">
                <a:latin typeface="Times New Roman" panose="02020603050405020304" pitchFamily="18" charset="0"/>
                <a:cs typeface="+mn-ea"/>
                <a:sym typeface="+mn-lt"/>
              </a:rPr>
              <a:t>：</a:t>
            </a:r>
            <a:r>
              <a:rPr lang="en-US" altLang="zh-CN" sz="2000" dirty="0" smtClean="0">
                <a:latin typeface="Times New Roman" panose="02020603050405020304" pitchFamily="18" charset="0"/>
                <a:cs typeface="+mn-ea"/>
                <a:sym typeface="+mn-lt"/>
              </a:rPr>
              <a:t>1000</a:t>
            </a:r>
            <a:endParaRPr lang="en-US" altLang="zh-CN" sz="2000" dirty="0">
              <a:latin typeface="Times New Roman" panose="02020603050405020304" pitchFamily="18" charset="0"/>
              <a:cs typeface="+mn-ea"/>
              <a:sym typeface="+mn-lt"/>
            </a:endParaRPr>
          </a:p>
          <a:p>
            <a:pPr algn="just">
              <a:lnSpc>
                <a:spcPct val="130000"/>
              </a:lnSpc>
              <a:spcBef>
                <a:spcPts val="600"/>
              </a:spcBef>
            </a:pPr>
            <a:r>
              <a:rPr lang="zh-CN" altLang="en-US" sz="2000" dirty="0">
                <a:latin typeface="Times New Roman" panose="02020603050405020304" pitchFamily="18" charset="0"/>
                <a:cs typeface="+mn-ea"/>
                <a:sym typeface="+mn-lt"/>
              </a:rPr>
              <a:t>调查方式：访谈</a:t>
            </a:r>
          </a:p>
          <a:p>
            <a:pPr algn="just">
              <a:lnSpc>
                <a:spcPct val="130000"/>
              </a:lnSpc>
              <a:spcBef>
                <a:spcPts val="600"/>
              </a:spcBef>
            </a:pPr>
            <a:r>
              <a:rPr lang="zh-CN" altLang="en-US" sz="2000" dirty="0">
                <a:latin typeface="Times New Roman" panose="02020603050405020304" pitchFamily="18" charset="0"/>
                <a:cs typeface="+mn-ea"/>
                <a:sym typeface="+mn-lt"/>
              </a:rPr>
              <a:t>调查结果</a:t>
            </a:r>
            <a:r>
              <a:rPr lang="zh-CN" altLang="en-US" sz="2000" dirty="0" smtClean="0">
                <a:latin typeface="Times New Roman" panose="02020603050405020304" pitchFamily="18" charset="0"/>
                <a:cs typeface="+mn-ea"/>
                <a:sym typeface="+mn-lt"/>
              </a:rPr>
              <a:t>：（</a:t>
            </a:r>
            <a:r>
              <a:rPr lang="zh-CN" altLang="en-US" sz="2000" dirty="0">
                <a:latin typeface="Times New Roman" panose="02020603050405020304" pitchFamily="18" charset="0"/>
                <a:cs typeface="+mn-ea"/>
                <a:sym typeface="+mn-lt"/>
              </a:rPr>
              <a:t>见下图）</a:t>
            </a:r>
            <a:endParaRPr lang="en-US" altLang="zh-CN" sz="2000" dirty="0">
              <a:latin typeface="Times New Roman" panose="02020603050405020304" pitchFamily="18" charset="0"/>
              <a:cs typeface="+mn-ea"/>
              <a:sym typeface="+mn-lt"/>
            </a:endParaRP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pic>
        <p:nvPicPr>
          <p:cNvPr id="2" name="图片 1">
            <a:extLst>
              <a:ext uri="{FF2B5EF4-FFF2-40B4-BE49-F238E27FC236}">
                <a16:creationId xmlns:a16="http://schemas.microsoft.com/office/drawing/2014/main" id="{DEB75274-6611-4127-A847-1C342A070986}"/>
              </a:ext>
            </a:extLst>
          </p:cNvPr>
          <p:cNvPicPr>
            <a:picLocks noChangeAspect="1"/>
          </p:cNvPicPr>
          <p:nvPr/>
        </p:nvPicPr>
        <p:blipFill>
          <a:blip r:embed="rId3"/>
          <a:stretch>
            <a:fillRect/>
          </a:stretch>
        </p:blipFill>
        <p:spPr>
          <a:xfrm>
            <a:off x="7487919" y="2372215"/>
            <a:ext cx="4500245" cy="2398963"/>
          </a:xfrm>
          <a:prstGeom prst="rect">
            <a:avLst/>
          </a:prstGeom>
        </p:spPr>
      </p:pic>
      <p:sp>
        <p:nvSpPr>
          <p:cNvPr id="11" name="动作按钮: 后退或前一项 10">
            <a:hlinkClick r:id="rId4" action="ppaction://hlinksldjump" highlightClick="1"/>
            <a:extLst>
              <a:ext uri="{FF2B5EF4-FFF2-40B4-BE49-F238E27FC236}">
                <a16:creationId xmlns:a16="http://schemas.microsoft.com/office/drawing/2014/main" id="{8AC961CA-5027-46CA-8E72-6F5540376426}"/>
              </a:ext>
            </a:extLst>
          </p:cNvPr>
          <p:cNvSpPr/>
          <p:nvPr/>
        </p:nvSpPr>
        <p:spPr>
          <a:xfrm>
            <a:off x="9738041" y="129813"/>
            <a:ext cx="787078" cy="659757"/>
          </a:xfrm>
          <a:prstGeom prst="actionButtonBackPrevious">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Tree>
    <p:extLst>
      <p:ext uri="{BB962C8B-B14F-4D97-AF65-F5344CB8AC3E}">
        <p14:creationId xmlns:p14="http://schemas.microsoft.com/office/powerpoint/2010/main" val="526263679"/>
      </p:ext>
    </p:extLst>
  </p:cSld>
  <p:clrMapOvr>
    <a:masterClrMapping/>
  </p:clrMapOvr>
  <p:transition spd="slow">
    <p:push dir="u"/>
  </p:transition>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637769"/>
            <a:ext cx="12445615" cy="5659242"/>
          </a:xfrm>
          <a:prstGeom prst="rect">
            <a:avLst/>
          </a:prstGeom>
          <a:noFill/>
        </p:spPr>
        <p:txBody>
          <a:bodyPr wrap="square" rtlCol="0">
            <a:spAutoFit/>
          </a:bodyPr>
          <a:lstStyle/>
          <a:p>
            <a:pPr algn="ctr">
              <a:lnSpc>
                <a:spcPct val="130000"/>
              </a:lnSpc>
              <a:spcBef>
                <a:spcPts val="600"/>
              </a:spcBef>
            </a:pPr>
            <a:r>
              <a:rPr lang="en-US" altLang="zh-CN" sz="2200" dirty="0">
                <a:solidFill>
                  <a:srgbClr val="C00000"/>
                </a:solidFill>
                <a:latin typeface="Times New Roman" panose="02020603050405020304" pitchFamily="18" charset="0"/>
                <a:cs typeface="+mn-ea"/>
                <a:sym typeface="+mn-lt"/>
              </a:rPr>
              <a:t>Reading Interests of Senior Middle School Students</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Recently, a survey has been done to find out the reading interests of senior middle school</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students. In this survey, one thousand senior middle school students from ten schools in Hubei</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Province were interviewed. They were asked which they liked reading most among the four</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categories of English articles, namely, news, stories, popular science articles and articles about</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learning methods.</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The survey shows that more than half of the students like to read English news most.</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Twenty-six percent of the students say that English stories are their favorite. Only seven percent</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of the students are most interested in reading English articles about learning methods. However,</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the number of students who enjoy reading popular science articles doubles that of those who</a:t>
            </a:r>
          </a:p>
          <a:p>
            <a:pPr>
              <a:lnSpc>
                <a:spcPct val="130000"/>
              </a:lnSpc>
              <a:spcBef>
                <a:spcPts val="600"/>
              </a:spcBef>
            </a:pPr>
            <a:r>
              <a:rPr lang="en-US" altLang="zh-CN" sz="2200" dirty="0">
                <a:solidFill>
                  <a:srgbClr val="C00000"/>
                </a:solidFill>
                <a:latin typeface="Times New Roman" panose="02020603050405020304" pitchFamily="18" charset="0"/>
                <a:cs typeface="+mn-ea"/>
                <a:sym typeface="+mn-lt"/>
              </a:rPr>
              <a:t>prefer reading articles about learning methods. </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77278"/>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3545969411"/>
      </p:ext>
    </p:extLst>
  </p:cSld>
  <p:clrMapOvr>
    <a:masterClrMapping/>
  </p:clrMapOvr>
  <p:transition spd="slow">
    <p:push dir="u"/>
  </p:transition>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2"/>
          <p:cNvSpPr txBox="1"/>
          <p:nvPr/>
        </p:nvSpPr>
        <p:spPr>
          <a:xfrm>
            <a:off x="0" y="851275"/>
            <a:ext cx="11785599" cy="5623142"/>
          </a:xfrm>
          <a:prstGeom prst="rect">
            <a:avLst/>
          </a:prstGeom>
          <a:noFill/>
        </p:spPr>
        <p:txBody>
          <a:bodyPr wrap="square" rtlCol="0">
            <a:spAutoFit/>
          </a:bodyPr>
          <a:lstStyle/>
          <a:p>
            <a:pPr algn="just">
              <a:lnSpc>
                <a:spcPct val="130000"/>
              </a:lnSpc>
              <a:spcBef>
                <a:spcPts val="600"/>
              </a:spcBef>
            </a:pPr>
            <a:r>
              <a:rPr lang="en-US" altLang="zh-CN" sz="2400" dirty="0">
                <a:latin typeface="Times New Roman" panose="02020603050405020304" pitchFamily="18" charset="0"/>
                <a:cs typeface="+mn-ea"/>
                <a:sym typeface="+mn-lt"/>
              </a:rPr>
              <a:t>2) Directions: You are allowed 40 minutes to write an essay on the topic “Going Abroad for</a:t>
            </a:r>
          </a:p>
          <a:p>
            <a:pPr algn="just">
              <a:lnSpc>
                <a:spcPct val="130000"/>
              </a:lnSpc>
              <a:spcBef>
                <a:spcPts val="600"/>
              </a:spcBef>
            </a:pPr>
            <a:r>
              <a:rPr lang="en-US" altLang="zh-CN" sz="2400" dirty="0">
                <a:latin typeface="Times New Roman" panose="02020603050405020304" pitchFamily="18" charset="0"/>
                <a:cs typeface="+mn-ea"/>
                <a:sym typeface="+mn-lt"/>
              </a:rPr>
              <a:t>Studies” in no less than 250 words according to the given outline.</a:t>
            </a:r>
          </a:p>
          <a:p>
            <a:pPr algn="just">
              <a:lnSpc>
                <a:spcPct val="130000"/>
              </a:lnSpc>
              <a:spcBef>
                <a:spcPts val="600"/>
              </a:spcBef>
            </a:pPr>
            <a:r>
              <a:rPr lang="en-US" altLang="zh-CN" sz="2400" dirty="0">
                <a:latin typeface="Times New Roman" panose="02020603050405020304" pitchFamily="18" charset="0"/>
                <a:cs typeface="+mn-ea"/>
                <a:sym typeface="+mn-lt"/>
              </a:rPr>
              <a:t>1. Going abroad for studies costs a large sum of money.</a:t>
            </a:r>
          </a:p>
          <a:p>
            <a:pPr algn="just">
              <a:lnSpc>
                <a:spcPct val="130000"/>
              </a:lnSpc>
              <a:spcBef>
                <a:spcPts val="600"/>
              </a:spcBef>
            </a:pPr>
            <a:r>
              <a:rPr lang="en-US" altLang="zh-CN" sz="2400" dirty="0">
                <a:latin typeface="Times New Roman" panose="02020603050405020304" pitchFamily="18" charset="0"/>
                <a:cs typeface="+mn-ea"/>
                <a:sym typeface="+mn-lt"/>
              </a:rPr>
              <a:t>2. But even so it attracts many young people.</a:t>
            </a:r>
          </a:p>
          <a:p>
            <a:pPr algn="just">
              <a:lnSpc>
                <a:spcPct val="130000"/>
              </a:lnSpc>
              <a:spcBef>
                <a:spcPts val="600"/>
              </a:spcBef>
            </a:pPr>
            <a:r>
              <a:rPr lang="en-US" altLang="zh-CN" sz="2400" dirty="0">
                <a:latin typeface="Times New Roman" panose="02020603050405020304" pitchFamily="18" charset="0"/>
                <a:cs typeface="+mn-ea"/>
                <a:sym typeface="+mn-lt"/>
              </a:rPr>
              <a:t>3. Do you like to join them if you have an opportunity? Why? Give your reasons.</a:t>
            </a:r>
          </a:p>
          <a:p>
            <a:pPr algn="ctr">
              <a:lnSpc>
                <a:spcPct val="130000"/>
              </a:lnSpc>
              <a:spcBef>
                <a:spcPts val="600"/>
              </a:spcBef>
            </a:pPr>
            <a:r>
              <a:rPr lang="en-US" altLang="zh-CN" sz="2000" dirty="0">
                <a:solidFill>
                  <a:srgbClr val="C00000"/>
                </a:solidFill>
                <a:latin typeface="Times New Roman" panose="02020603050405020304" pitchFamily="18" charset="0"/>
                <a:cs typeface="+mn-ea"/>
                <a:sym typeface="+mn-lt"/>
              </a:rPr>
              <a:t>Going abroad for Studies</a:t>
            </a:r>
          </a:p>
          <a:p>
            <a:pPr algn="just">
              <a:lnSpc>
                <a:spcPct val="130000"/>
              </a:lnSpc>
              <a:spcBef>
                <a:spcPts val="600"/>
              </a:spcBef>
            </a:pPr>
            <a:r>
              <a:rPr lang="en-US" altLang="zh-CN" sz="2000" dirty="0" smtClean="0">
                <a:solidFill>
                  <a:srgbClr val="C00000"/>
                </a:solidFill>
                <a:latin typeface="Times New Roman" panose="02020603050405020304" pitchFamily="18" charset="0"/>
                <a:cs typeface="+mn-ea"/>
                <a:sym typeface="+mn-lt"/>
              </a:rPr>
              <a:t>The </a:t>
            </a:r>
            <a:r>
              <a:rPr lang="en-US" altLang="zh-CN" sz="2000" dirty="0">
                <a:solidFill>
                  <a:srgbClr val="C00000"/>
                </a:solidFill>
                <a:latin typeface="Times New Roman" panose="02020603050405020304" pitchFamily="18" charset="0"/>
                <a:cs typeface="+mn-ea"/>
                <a:sym typeface="+mn-lt"/>
              </a:rPr>
              <a:t>other day I announced that I would go abroad for further studies right after my college</a:t>
            </a:r>
          </a:p>
          <a:p>
            <a:pPr algn="just">
              <a:lnSpc>
                <a:spcPct val="130000"/>
              </a:lnSpc>
              <a:spcBef>
                <a:spcPts val="600"/>
              </a:spcBef>
            </a:pPr>
            <a:r>
              <a:rPr lang="en-US" altLang="zh-CN" sz="2000" dirty="0">
                <a:solidFill>
                  <a:srgbClr val="C00000"/>
                </a:solidFill>
                <a:latin typeface="Times New Roman" panose="02020603050405020304" pitchFamily="18" charset="0"/>
                <a:cs typeface="+mn-ea"/>
                <a:sym typeface="+mn-lt"/>
              </a:rPr>
              <a:t>education. My decision evoked the immediate objection of my family: Why? Why should I</a:t>
            </a:r>
          </a:p>
          <a:p>
            <a:pPr algn="just">
              <a:lnSpc>
                <a:spcPct val="130000"/>
              </a:lnSpc>
              <a:spcBef>
                <a:spcPts val="600"/>
              </a:spcBef>
            </a:pPr>
            <a:r>
              <a:rPr lang="en-US" altLang="zh-CN" sz="2000" dirty="0">
                <a:solidFill>
                  <a:srgbClr val="C00000"/>
                </a:solidFill>
                <a:latin typeface="Times New Roman" panose="02020603050405020304" pitchFamily="18" charset="0"/>
                <a:cs typeface="+mn-ea"/>
                <a:sym typeface="+mn-lt"/>
              </a:rPr>
              <a:t>borrow a huge sum of money for overseas studies while I might receive the same education at</a:t>
            </a:r>
          </a:p>
          <a:p>
            <a:pPr algn="just">
              <a:lnSpc>
                <a:spcPct val="130000"/>
              </a:lnSpc>
              <a:spcBef>
                <a:spcPts val="600"/>
              </a:spcBef>
            </a:pPr>
            <a:r>
              <a:rPr lang="en-US" altLang="zh-CN" sz="2000" dirty="0">
                <a:solidFill>
                  <a:srgbClr val="C00000"/>
                </a:solidFill>
                <a:latin typeface="Times New Roman" panose="02020603050405020304" pitchFamily="18" charset="0"/>
                <a:cs typeface="+mn-ea"/>
                <a:sym typeface="+mn-lt"/>
              </a:rPr>
              <a:t>home at a relatively low cost? My answer is: in addition to knowledge, I can gain experience that</a:t>
            </a:r>
          </a:p>
          <a:p>
            <a:pPr algn="just">
              <a:lnSpc>
                <a:spcPct val="130000"/>
              </a:lnSpc>
              <a:spcBef>
                <a:spcPts val="600"/>
              </a:spcBef>
            </a:pPr>
            <a:r>
              <a:rPr lang="en-US" altLang="zh-CN" sz="2000" dirty="0">
                <a:solidFill>
                  <a:srgbClr val="C00000"/>
                </a:solidFill>
                <a:latin typeface="Times New Roman" panose="02020603050405020304" pitchFamily="18" charset="0"/>
                <a:cs typeface="+mn-ea"/>
                <a:sym typeface="+mn-lt"/>
              </a:rPr>
              <a:t>those who stay at home will never have.</a:t>
            </a:r>
          </a:p>
        </p:txBody>
      </p:sp>
      <p:grpSp>
        <p:nvGrpSpPr>
          <p:cNvPr id="8" name="组合 7">
            <a:extLst>
              <a:ext uri="{FF2B5EF4-FFF2-40B4-BE49-F238E27FC236}">
                <a16:creationId xmlns:a16="http://schemas.microsoft.com/office/drawing/2014/main" id="{F06D218F-4BDB-4685-A0E8-543CA8A92B7E}"/>
              </a:ext>
            </a:extLst>
          </p:cNvPr>
          <p:cNvGrpSpPr/>
          <p:nvPr/>
        </p:nvGrpSpPr>
        <p:grpSpPr>
          <a:xfrm>
            <a:off x="1156358" y="234177"/>
            <a:ext cx="5865763" cy="641015"/>
            <a:chOff x="2277191" y="2390375"/>
            <a:chExt cx="1961443" cy="587840"/>
          </a:xfrm>
        </p:grpSpPr>
        <p:sp>
          <p:nvSpPr>
            <p:cNvPr id="9" name="圆角矩形 1">
              <a:extLst>
                <a:ext uri="{FF2B5EF4-FFF2-40B4-BE49-F238E27FC236}">
                  <a16:creationId xmlns:a16="http://schemas.microsoft.com/office/drawing/2014/main" id="{355BB1DE-3D8F-4ACE-96DF-318D2C351582}"/>
                </a:ext>
              </a:extLst>
            </p:cNvPr>
            <p:cNvSpPr/>
            <p:nvPr/>
          </p:nvSpPr>
          <p:spPr>
            <a:xfrm>
              <a:off x="2277191" y="2390375"/>
              <a:ext cx="1885508" cy="587840"/>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10" name="文本框 9">
              <a:extLst>
                <a:ext uri="{FF2B5EF4-FFF2-40B4-BE49-F238E27FC236}">
                  <a16:creationId xmlns:a16="http://schemas.microsoft.com/office/drawing/2014/main" id="{39A04859-961B-4469-A15B-21D9BB3E7FF0}"/>
                </a:ext>
              </a:extLst>
            </p:cNvPr>
            <p:cNvSpPr txBox="1"/>
            <p:nvPr/>
          </p:nvSpPr>
          <p:spPr>
            <a:xfrm>
              <a:off x="2422907" y="2409196"/>
              <a:ext cx="1815727" cy="547086"/>
            </a:xfrm>
            <a:prstGeom prst="rect">
              <a:avLst/>
            </a:prstGeom>
            <a:noFill/>
          </p:spPr>
          <p:txBody>
            <a:bodyPr wrap="square" rtlCol="0">
              <a:spAutoFit/>
            </a:bodyPr>
            <a:lstStyle/>
            <a:p>
              <a:pPr>
                <a:lnSpc>
                  <a:spcPct val="130000"/>
                </a:lnSpc>
                <a:spcBef>
                  <a:spcPts val="600"/>
                </a:spcBef>
              </a:pPr>
              <a:r>
                <a:rPr lang="en-US" altLang="zh-CN" sz="2800" dirty="0">
                  <a:solidFill>
                    <a:schemeClr val="bg1"/>
                  </a:solidFill>
                  <a:latin typeface="Times New Roman" panose="02020603050405020304" pitchFamily="18" charset="0"/>
                  <a:cs typeface="+mn-ea"/>
                  <a:sym typeface="+mn-lt"/>
                </a:rPr>
                <a:t>Exercise</a:t>
              </a:r>
              <a:endParaRPr lang="zh-CN" altLang="en-US" sz="2800" dirty="0">
                <a:solidFill>
                  <a:schemeClr val="bg1"/>
                </a:solidFill>
                <a:latin typeface="Times New Roman" panose="02020603050405020304" pitchFamily="18" charset="0"/>
                <a:cs typeface="+mn-ea"/>
                <a:sym typeface="+mn-lt"/>
              </a:endParaRPr>
            </a:p>
          </p:txBody>
        </p:sp>
      </p:grpSp>
    </p:spTree>
    <p:extLst>
      <p:ext uri="{BB962C8B-B14F-4D97-AF65-F5344CB8AC3E}">
        <p14:creationId xmlns:p14="http://schemas.microsoft.com/office/powerpoint/2010/main" val="1693129968"/>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anim calcmode="lin" valueType="num">
                                      <p:cBhvr additive="base">
                                        <p:cTn id="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5" end="5"/>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anim calcmode="lin" valueType="num">
                                      <p:cBhvr additive="base">
                                        <p:cTn id="11"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6" end="6"/>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anim calcmode="lin" valueType="num">
                                      <p:cBhvr additive="base">
                                        <p:cTn id="15"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7" end="7"/>
                                            </p:txEl>
                                          </p:spTgt>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anim calcmode="lin" valueType="num">
                                      <p:cBhvr additive="base">
                                        <p:cTn id="1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8" end="8"/>
                                            </p:txEl>
                                          </p:spTgt>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anim calcmode="lin" valueType="num">
                                      <p:cBhvr additive="base">
                                        <p:cTn id="2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9" end="9"/>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anim calcmode="lin" valueType="num">
                                      <p:cBhvr additive="base">
                                        <p:cTn id="2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1147"/>
</p:tagLst>
</file>

<file path=ppt/theme/theme1.xml><?xml version="1.0" encoding="utf-8"?>
<a:theme xmlns:a="http://schemas.openxmlformats.org/drawingml/2006/main" name="模板页面">
  <a:themeElements>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fontScheme name="cdgso20p">
      <a:majorFont>
        <a:latin typeface="Arial"/>
        <a:ea typeface="字魂59号-创粗黑"/>
        <a:cs typeface=""/>
      </a:majorFont>
      <a:minorFont>
        <a:latin typeface="Arial"/>
        <a:ea typeface="字魂59号-创粗黑"/>
        <a:cs typeface=""/>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rtlCol="0" anchor="ctr"/>
      <a:lstStyle>
        <a:defPPr algn="ctr">
          <a:lnSpc>
            <a:spcPct val="130000"/>
          </a:lnSpc>
          <a:defRPr sz="1200" dirty="0">
            <a:latin typeface="微软雅黑" panose="020B0503020204020204" pitchFamily="34" charset="-122"/>
            <a:ea typeface="微软雅黑" panose="020B0503020204020204" pitchFamily="34" charset="-122"/>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nSpc>
            <a:spcPct val="130000"/>
          </a:lnSpc>
          <a:spcBef>
            <a:spcPts val="600"/>
          </a:spcBef>
          <a:defRPr sz="1200" kern="0" dirty="0">
            <a:latin typeface="微软雅黑" panose="020B0503020204020204" pitchFamily="34" charset="-122"/>
            <a:ea typeface="微软雅黑" panose="020B0503020204020204" pitchFamily="34" charset="-122"/>
            <a:cs typeface="+mn-ea"/>
            <a:sym typeface="+mn-lt"/>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2.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3.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ppt/theme/themeOverride4.xml><?xml version="1.0" encoding="utf-8"?>
<a:themeOverride xmlns:a="http://schemas.openxmlformats.org/drawingml/2006/main">
  <a:clrScheme name="自定义 95">
    <a:dk1>
      <a:srgbClr val="000000"/>
    </a:dk1>
    <a:lt1>
      <a:srgbClr val="FFFFFF"/>
    </a:lt1>
    <a:dk2>
      <a:srgbClr val="000000"/>
    </a:dk2>
    <a:lt2>
      <a:srgbClr val="FFFDFD"/>
    </a:lt2>
    <a:accent1>
      <a:srgbClr val="00739E"/>
    </a:accent1>
    <a:accent2>
      <a:srgbClr val="7ADDE8"/>
    </a:accent2>
    <a:accent3>
      <a:srgbClr val="F48988"/>
    </a:accent3>
    <a:accent4>
      <a:srgbClr val="61C09E"/>
    </a:accent4>
    <a:accent5>
      <a:srgbClr val="F48787"/>
    </a:accent5>
    <a:accent6>
      <a:srgbClr val="71D0E6"/>
    </a:accent6>
    <a:hlink>
      <a:srgbClr val="0563C1"/>
    </a:hlink>
    <a:folHlink>
      <a:srgbClr val="954D72"/>
    </a:folHlink>
  </a:clrScheme>
</a:themeOverride>
</file>

<file path=docProps/app.xml><?xml version="1.0" encoding="utf-8"?>
<Properties xmlns="http://schemas.openxmlformats.org/officeDocument/2006/extended-properties" xmlns:vt="http://schemas.openxmlformats.org/officeDocument/2006/docPropsVTypes">
  <Template/>
  <TotalTime>6354</TotalTime>
  <Words>18886</Words>
  <Application>Microsoft Office PowerPoint</Application>
  <PresentationFormat>宽屏</PresentationFormat>
  <Paragraphs>1305</Paragraphs>
  <Slides>148</Slides>
  <Notes>133</Notes>
  <HiddenSlides>0</HiddenSlides>
  <MMClips>0</MMClips>
  <ScaleCrop>false</ScaleCrop>
  <HeadingPairs>
    <vt:vector size="6" baseType="variant">
      <vt:variant>
        <vt:lpstr>已用的字体</vt:lpstr>
      </vt:variant>
      <vt:variant>
        <vt:i4>10</vt:i4>
      </vt:variant>
      <vt:variant>
        <vt:lpstr>主题</vt:lpstr>
      </vt:variant>
      <vt:variant>
        <vt:i4>1</vt:i4>
      </vt:variant>
      <vt:variant>
        <vt:lpstr>幻灯片标题</vt:lpstr>
      </vt:variant>
      <vt:variant>
        <vt:i4>148</vt:i4>
      </vt:variant>
    </vt:vector>
  </HeadingPairs>
  <TitlesOfParts>
    <vt:vector size="159" baseType="lpstr">
      <vt:lpstr>Lato Light</vt:lpstr>
      <vt:lpstr>Roboto Light</vt:lpstr>
      <vt:lpstr>方正宋刻本秀楷简体</vt:lpstr>
      <vt:lpstr>宋体</vt:lpstr>
      <vt:lpstr>微软雅黑</vt:lpstr>
      <vt:lpstr>字魂59号-创粗黑</vt:lpstr>
      <vt:lpstr>Arial</vt:lpstr>
      <vt:lpstr>Calibri</vt:lpstr>
      <vt:lpstr>Times</vt:lpstr>
      <vt:lpstr>Times New Roman</vt:lpstr>
      <vt:lpstr>模板页面</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1147</dc:title>
  <dc:creator>OfficePLUS</dc:creator>
  <cp:keywords>ppt</cp:keywords>
  <cp:lastModifiedBy>微软用户</cp:lastModifiedBy>
  <cp:revision>498</cp:revision>
  <dcterms:created xsi:type="dcterms:W3CDTF">2015-08-18T02:51:00Z</dcterms:created>
  <dcterms:modified xsi:type="dcterms:W3CDTF">2020-12-16T06:24:33Z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2052-11.1.0.9739</vt:lpwstr>
  </property>
</Properties>
</file>